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 id="2147483678" r:id="rId2"/>
  </p:sldMasterIdLst>
  <p:notesMasterIdLst>
    <p:notesMasterId r:id="rId72"/>
  </p:notesMasterIdLst>
  <p:sldIdLst>
    <p:sldId id="340" r:id="rId3"/>
    <p:sldId id="256" r:id="rId4"/>
    <p:sldId id="283" r:id="rId5"/>
    <p:sldId id="390" r:id="rId6"/>
    <p:sldId id="415" r:id="rId7"/>
    <p:sldId id="416" r:id="rId8"/>
    <p:sldId id="342" r:id="rId9"/>
    <p:sldId id="284" r:id="rId10"/>
    <p:sldId id="285" r:id="rId11"/>
    <p:sldId id="287" r:id="rId12"/>
    <p:sldId id="307" r:id="rId13"/>
    <p:sldId id="392" r:id="rId14"/>
    <p:sldId id="308" r:id="rId15"/>
    <p:sldId id="343" r:id="rId16"/>
    <p:sldId id="344" r:id="rId17"/>
    <p:sldId id="345" r:id="rId18"/>
    <p:sldId id="393" r:id="rId19"/>
    <p:sldId id="346" r:id="rId20"/>
    <p:sldId id="347" r:id="rId21"/>
    <p:sldId id="348" r:id="rId22"/>
    <p:sldId id="349" r:id="rId23"/>
    <p:sldId id="394" r:id="rId24"/>
    <p:sldId id="350" r:id="rId25"/>
    <p:sldId id="373" r:id="rId26"/>
    <p:sldId id="351" r:id="rId27"/>
    <p:sldId id="352" r:id="rId28"/>
    <p:sldId id="353" r:id="rId29"/>
    <p:sldId id="354" r:id="rId30"/>
    <p:sldId id="355" r:id="rId31"/>
    <p:sldId id="356" r:id="rId32"/>
    <p:sldId id="396" r:id="rId33"/>
    <p:sldId id="357" r:id="rId34"/>
    <p:sldId id="358" r:id="rId35"/>
    <p:sldId id="395" r:id="rId36"/>
    <p:sldId id="359" r:id="rId37"/>
    <p:sldId id="360" r:id="rId38"/>
    <p:sldId id="361" r:id="rId39"/>
    <p:sldId id="362" r:id="rId40"/>
    <p:sldId id="364" r:id="rId41"/>
    <p:sldId id="365" r:id="rId42"/>
    <p:sldId id="397" r:id="rId43"/>
    <p:sldId id="398" r:id="rId44"/>
    <p:sldId id="399" r:id="rId45"/>
    <p:sldId id="401" r:id="rId46"/>
    <p:sldId id="402" r:id="rId47"/>
    <p:sldId id="366" r:id="rId48"/>
    <p:sldId id="367" r:id="rId49"/>
    <p:sldId id="369" r:id="rId50"/>
    <p:sldId id="370" r:id="rId51"/>
    <p:sldId id="378" r:id="rId52"/>
    <p:sldId id="372" r:id="rId53"/>
    <p:sldId id="413" r:id="rId54"/>
    <p:sldId id="403" r:id="rId55"/>
    <p:sldId id="379" r:id="rId56"/>
    <p:sldId id="414" r:id="rId57"/>
    <p:sldId id="380" r:id="rId58"/>
    <p:sldId id="381" r:id="rId59"/>
    <p:sldId id="382" r:id="rId60"/>
    <p:sldId id="384" r:id="rId61"/>
    <p:sldId id="404" r:id="rId62"/>
    <p:sldId id="385" r:id="rId63"/>
    <p:sldId id="386" r:id="rId64"/>
    <p:sldId id="405" r:id="rId65"/>
    <p:sldId id="406" r:id="rId66"/>
    <p:sldId id="408" r:id="rId67"/>
    <p:sldId id="407" r:id="rId68"/>
    <p:sldId id="409" r:id="rId69"/>
    <p:sldId id="387" r:id="rId70"/>
    <p:sldId id="412" r:id="rId7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7F9DE04-F55B-4170-80D6-F8DFEA1ED9A7}">
  <a:tblStyle styleId="{37F9DE04-F55B-4170-80D6-F8DFEA1ED9A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4" autoAdjust="0"/>
  </p:normalViewPr>
  <p:slideViewPr>
    <p:cSldViewPr snapToGrid="0">
      <p:cViewPr>
        <p:scale>
          <a:sx n="80" d="100"/>
          <a:sy n="80" d="100"/>
        </p:scale>
        <p:origin x="-2514" y="-10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902758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67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31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33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270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344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9944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6628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Ορθογώνιο τρίγωνο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algn="ctr" eaLnBrk="1" latinLnBrk="0" hangingPunct="1"/>
            <a:endParaRPr kumimoji="0" lang="en-US"/>
          </a:p>
        </p:txBody>
      </p:sp>
      <p:sp>
        <p:nvSpPr>
          <p:cNvPr id="9" name="Τίτλος 8"/>
          <p:cNvSpPr>
            <a:spLocks noGrp="1"/>
          </p:cNvSpPr>
          <p:nvPr>
            <p:ph type="ctrTitle"/>
          </p:nvPr>
        </p:nvSpPr>
        <p:spPr>
          <a:xfrm>
            <a:off x="685800" y="1314453"/>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Στυλ κύριου τίτλου</a:t>
            </a:r>
            <a:endParaRPr kumimoji="0" lang="en-US"/>
          </a:p>
        </p:txBody>
      </p:sp>
      <p:sp>
        <p:nvSpPr>
          <p:cNvPr id="17" name="Υπότιτλος 16"/>
          <p:cNvSpPr>
            <a:spLocks noGrp="1"/>
          </p:cNvSpPr>
          <p:nvPr>
            <p:ph type="subTitle" idx="1"/>
          </p:nvPr>
        </p:nvSpPr>
        <p:spPr>
          <a:xfrm>
            <a:off x="685800" y="2708705"/>
            <a:ext cx="7772400" cy="899778"/>
          </a:xfrm>
        </p:spPr>
        <p:txBody>
          <a:bodyPr lIns="45718" rIns="45718"/>
          <a:lstStyle>
            <a:lvl1pPr marL="0" marR="64006" indent="0" algn="r">
              <a:buNone/>
              <a:defRPr>
                <a:solidFill>
                  <a:schemeClr val="tx2"/>
                </a:solidFill>
              </a:defRPr>
            </a:lvl1pPr>
            <a:lvl2pPr marL="457178" indent="0" algn="ctr">
              <a:buNone/>
            </a:lvl2pPr>
            <a:lvl3pPr marL="914355" indent="0" algn="ctr">
              <a:buNone/>
            </a:lvl3pPr>
            <a:lvl4pPr marL="1371532" indent="0" algn="ctr">
              <a:buNone/>
            </a:lvl4pPr>
            <a:lvl5pPr marL="1828709" indent="0" algn="ctr">
              <a:buNone/>
            </a:lvl5pPr>
            <a:lvl6pPr marL="2285886" indent="0" algn="ctr">
              <a:buNone/>
            </a:lvl6pPr>
            <a:lvl7pPr marL="2743064" indent="0" algn="ctr">
              <a:buNone/>
            </a:lvl7pPr>
            <a:lvl8pPr marL="3200240" indent="0" algn="ctr">
              <a:buNone/>
            </a:lvl8pPr>
            <a:lvl9pPr marL="3657418" indent="0" algn="ctr">
              <a:buNone/>
            </a:lvl9pPr>
            <a:extLst/>
          </a:lstStyle>
          <a:p>
            <a:r>
              <a:rPr kumimoji="0" lang="el-GR" smtClean="0"/>
              <a:t>Στυλ κύριου υπότιτλου</a:t>
            </a:r>
            <a:endParaRPr kumimoji="0" lang="en-US"/>
          </a:p>
        </p:txBody>
      </p:sp>
      <p:grpSp>
        <p:nvGrpSpPr>
          <p:cNvPr id="2" name="Ομάδα 1"/>
          <p:cNvGrpSpPr/>
          <p:nvPr/>
        </p:nvGrpSpPr>
        <p:grpSpPr>
          <a:xfrm>
            <a:off x="-3764" y="3714750"/>
            <a:ext cx="9147765" cy="1434066"/>
            <a:chOff x="-3765" y="4832896"/>
            <a:chExt cx="9147765" cy="2032192"/>
          </a:xfrm>
        </p:grpSpPr>
        <p:sp>
          <p:nvSpPr>
            <p:cNvPr id="7" name="Ελεύθερη σχεδίαση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Ελεύθερη σχεδίαση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Ελεύθερη σχεδίαση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Ευθεία γραμμή σύνδεσης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Θέση ημερομηνίας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7/15/2021</a:t>
            </a:fld>
            <a:endParaRPr lang="en-US" dirty="0">
              <a:solidFill>
                <a:srgbClr val="FFFFFF"/>
              </a:solidFill>
            </a:endParaRPr>
          </a:p>
        </p:txBody>
      </p:sp>
      <p:sp>
        <p:nvSpPr>
          <p:cNvPr id="19" name="Θέση υποσέλιδου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Θέση αριθμού διαφάνειας 26"/>
          <p:cNvSpPr>
            <a:spLocks noGrp="1"/>
          </p:cNvSpPr>
          <p:nvPr>
            <p:ph type="sldNum" sz="quarter" idx="12"/>
          </p:nvPr>
        </p:nvSpPr>
        <p:spPr/>
        <p:txBody>
          <a:bodyPr/>
          <a:lstStyle>
            <a:lvl1pPr>
              <a:defRPr>
                <a:solidFill>
                  <a:srgbClr val="FFFFFF"/>
                </a:solidFill>
              </a:defRPr>
            </a:lvl1pPr>
            <a:extLst/>
          </a:lstStyle>
          <a:p>
            <a:pPr algn="ctr"/>
            <a:fld id="{00000000-1234-1234-1234-123412341234}" type="slidenum">
              <a:rPr lang="en" smtClean="0"/>
              <a:pPr algn="ctr"/>
              <a:t>‹#›</a:t>
            </a:fld>
            <a:endParaRPr lang="en"/>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1110999"/>
            <a:ext cx="8229600" cy="328955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7/15/2021</a:t>
            </a:fld>
            <a:endParaRPr lang="en-US"/>
          </a:p>
        </p:txBody>
      </p:sp>
      <p:sp>
        <p:nvSpPr>
          <p:cNvPr id="5" name="Θέση υποσέλιδου 4"/>
          <p:cNvSpPr>
            <a:spLocks noGrp="1"/>
          </p:cNvSpPr>
          <p:nvPr>
            <p:ph type="ftr" sz="quarter" idx="11"/>
          </p:nvPr>
        </p:nvSpPr>
        <p:spPr/>
        <p:txBody>
          <a:bodyPr/>
          <a:lstStyle/>
          <a:p>
            <a:endParaRPr kumimoji="0" lang="en-US"/>
          </a:p>
        </p:txBody>
      </p:sp>
      <p:sp>
        <p:nvSpPr>
          <p:cNvPr id="6" name="Θέση αριθμού διαφάνειας 5"/>
          <p:cNvSpPr>
            <a:spLocks noGrp="1"/>
          </p:cNvSpPr>
          <p:nvPr>
            <p:ph type="sldNum" sz="quarter" idx="12"/>
          </p:nvPr>
        </p:nvSpPr>
        <p:spPr/>
        <p:txBody>
          <a:bodyPr/>
          <a:lstStyle/>
          <a:p>
            <a:pPr algn="ctr"/>
            <a:fld id="{00000000-1234-1234-1234-123412341234}" type="slidenum">
              <a:rPr lang="en" smtClean="0"/>
              <a:pPr algn="ctr"/>
              <a:t>‹#›</a:t>
            </a:fld>
            <a:endParaRPr lang="e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44013" y="205982"/>
            <a:ext cx="1777470" cy="4194571"/>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05981"/>
            <a:ext cx="6324600" cy="4194570"/>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7/15/2021</a:t>
            </a:fld>
            <a:endParaRPr lang="en-US"/>
          </a:p>
        </p:txBody>
      </p:sp>
      <p:sp>
        <p:nvSpPr>
          <p:cNvPr id="5" name="Θέση υποσέλιδου 4"/>
          <p:cNvSpPr>
            <a:spLocks noGrp="1"/>
          </p:cNvSpPr>
          <p:nvPr>
            <p:ph type="ftr" sz="quarter" idx="11"/>
          </p:nvPr>
        </p:nvSpPr>
        <p:spPr/>
        <p:txBody>
          <a:bodyPr/>
          <a:lstStyle/>
          <a:p>
            <a:endParaRPr kumimoji="0" lang="en-US"/>
          </a:p>
        </p:txBody>
      </p:sp>
      <p:sp>
        <p:nvSpPr>
          <p:cNvPr id="6" name="Θέση αριθμού διαφάνειας 5"/>
          <p:cNvSpPr>
            <a:spLocks noGrp="1"/>
          </p:cNvSpPr>
          <p:nvPr>
            <p:ph type="sldNum" sz="quarter" idx="12"/>
          </p:nvPr>
        </p:nvSpPr>
        <p:spPr/>
        <p:txBody>
          <a:bodyPr/>
          <a:lstStyle/>
          <a:p>
            <a:pPr algn="ctr"/>
            <a:fld id="{00000000-1234-1234-1234-123412341234}" type="slidenum">
              <a:rPr lang="en" smtClean="0"/>
              <a:pPr algn="ctr"/>
              <a:t>‹#›</a:t>
            </a:fld>
            <a:endParaRPr lang="e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4"/>
        <p:cNvGrpSpPr/>
        <p:nvPr/>
      </p:nvGrpSpPr>
      <p:grpSpPr>
        <a:xfrm>
          <a:off x="0" y="0"/>
          <a:ext cx="0" cy="0"/>
          <a:chOff x="0" y="0"/>
          <a:chExt cx="0" cy="0"/>
        </a:xfrm>
      </p:grpSpPr>
      <p:sp>
        <p:nvSpPr>
          <p:cNvPr id="49" name="Google Shape;49;p7"/>
          <p:cNvSpPr txBox="1">
            <a:spLocks noGrp="1"/>
          </p:cNvSpPr>
          <p:nvPr>
            <p:ph type="title"/>
          </p:nvPr>
        </p:nvSpPr>
        <p:spPr>
          <a:xfrm>
            <a:off x="285425" y="358388"/>
            <a:ext cx="8401200" cy="5253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0" name="Google Shape;50;p7"/>
          <p:cNvSpPr txBox="1">
            <a:spLocks noGrp="1"/>
          </p:cNvSpPr>
          <p:nvPr>
            <p:ph type="body" idx="1"/>
          </p:nvPr>
        </p:nvSpPr>
        <p:spPr>
          <a:xfrm>
            <a:off x="557475" y="1157300"/>
            <a:ext cx="8043600" cy="3639300"/>
          </a:xfrm>
          <a:prstGeom prst="rect">
            <a:avLst/>
          </a:prstGeom>
        </p:spPr>
        <p:txBody>
          <a:bodyPr spcFirstLastPara="1" wrap="square" lIns="91421" tIns="91421" rIns="91421" bIns="91421" anchor="t" anchorCtr="0">
            <a:noAutofit/>
          </a:bodyPr>
          <a:lstStyle>
            <a:lvl1pPr marL="457178" lvl="0" indent="-380981">
              <a:spcBef>
                <a:spcPts val="600"/>
              </a:spcBef>
              <a:spcAft>
                <a:spcPts val="0"/>
              </a:spcAft>
              <a:buSzPts val="2400"/>
              <a:buChar char="▪"/>
              <a:defRPr/>
            </a:lvl1pPr>
            <a:lvl2pPr marL="914355" lvl="1" indent="-380981">
              <a:spcBef>
                <a:spcPts val="0"/>
              </a:spcBef>
              <a:spcAft>
                <a:spcPts val="0"/>
              </a:spcAft>
              <a:buSzPts val="2400"/>
              <a:buChar char="▪"/>
              <a:defRPr/>
            </a:lvl2pPr>
            <a:lvl3pPr marL="1371532" lvl="2" indent="-380981">
              <a:spcBef>
                <a:spcPts val="0"/>
              </a:spcBef>
              <a:spcAft>
                <a:spcPts val="0"/>
              </a:spcAft>
              <a:buSzPts val="2400"/>
              <a:buChar char="▪"/>
              <a:defRPr/>
            </a:lvl3pPr>
            <a:lvl4pPr marL="1828709" lvl="3" indent="-380981">
              <a:spcBef>
                <a:spcPts val="0"/>
              </a:spcBef>
              <a:spcAft>
                <a:spcPts val="0"/>
              </a:spcAft>
              <a:buSzPts val="2400"/>
              <a:buChar char="❏"/>
              <a:defRPr/>
            </a:lvl4pPr>
            <a:lvl5pPr marL="2285886" lvl="4" indent="-380981">
              <a:spcBef>
                <a:spcPts val="0"/>
              </a:spcBef>
              <a:spcAft>
                <a:spcPts val="0"/>
              </a:spcAft>
              <a:buSzPts val="2400"/>
              <a:buChar char="❏"/>
              <a:defRPr/>
            </a:lvl5pPr>
            <a:lvl6pPr marL="2743064" lvl="5" indent="-380981">
              <a:spcBef>
                <a:spcPts val="0"/>
              </a:spcBef>
              <a:spcAft>
                <a:spcPts val="0"/>
              </a:spcAft>
              <a:buSzPts val="2400"/>
              <a:buChar char="❏"/>
              <a:defRPr/>
            </a:lvl6pPr>
            <a:lvl7pPr marL="3200240" lvl="6" indent="-380981">
              <a:spcBef>
                <a:spcPts val="0"/>
              </a:spcBef>
              <a:spcAft>
                <a:spcPts val="0"/>
              </a:spcAft>
              <a:buSzPts val="2400"/>
              <a:buChar char="❏"/>
              <a:defRPr/>
            </a:lvl7pPr>
            <a:lvl8pPr marL="3657418" lvl="7" indent="-380981">
              <a:spcBef>
                <a:spcPts val="0"/>
              </a:spcBef>
              <a:spcAft>
                <a:spcPts val="0"/>
              </a:spcAft>
              <a:buSzPts val="2400"/>
              <a:buChar char="❏"/>
              <a:defRPr/>
            </a:lvl8pPr>
            <a:lvl9pPr marL="4114595" lvl="8" indent="-380981">
              <a:spcBef>
                <a:spcPts val="0"/>
              </a:spcBef>
              <a:spcAft>
                <a:spcPts val="0"/>
              </a:spcAft>
              <a:buSzPts val="2400"/>
              <a:buChar char="❏"/>
              <a:defRPr/>
            </a:lvl9pPr>
          </a:lstStyle>
          <a:p>
            <a:endParaRPr/>
          </a:p>
        </p:txBody>
      </p:sp>
      <p:sp>
        <p:nvSpPr>
          <p:cNvPr id="51" name="Google Shape;51;p7"/>
          <p:cNvSpPr txBox="1">
            <a:spLocks noGrp="1"/>
          </p:cNvSpPr>
          <p:nvPr>
            <p:ph type="sldNum" idx="12"/>
          </p:nvPr>
        </p:nvSpPr>
        <p:spPr>
          <a:xfrm>
            <a:off x="508725" y="4262913"/>
            <a:ext cx="464400" cy="306900"/>
          </a:xfrm>
          <a:prstGeom prst="rect">
            <a:avLst/>
          </a:prstGeom>
        </p:spPr>
        <p:txBody>
          <a:bodyPr spcFirstLastPara="1" wrap="square" lIns="91421" tIns="91421" rIns="91421" bIns="91421"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Κεφαλίδα ενότητας">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714348" y="1607338"/>
            <a:ext cx="4000528" cy="1125140"/>
          </a:xfrm>
        </p:spPr>
        <p:txBody>
          <a:bodyPr anchor="b"/>
          <a:lstStyle>
            <a:lvl1pPr marL="0" indent="0" algn="just">
              <a:buNone/>
              <a:defRPr sz="1500">
                <a:solidFill>
                  <a:srgbClr val="2CB5B2"/>
                </a:solidFill>
                <a:latin typeface="Segoe UI Semibold" pitchFamily="34" charset="0"/>
              </a:defRPr>
            </a:lvl1pPr>
            <a:lvl2pPr marL="342884" indent="0">
              <a:buNone/>
              <a:defRPr sz="1400">
                <a:solidFill>
                  <a:schemeClr val="tx1">
                    <a:tint val="75000"/>
                  </a:schemeClr>
                </a:solidFill>
              </a:defRPr>
            </a:lvl2pPr>
            <a:lvl3pPr marL="685766" indent="0">
              <a:buNone/>
              <a:defRPr sz="1200">
                <a:solidFill>
                  <a:schemeClr val="tx1">
                    <a:tint val="75000"/>
                  </a:schemeClr>
                </a:solidFill>
              </a:defRPr>
            </a:lvl3pPr>
            <a:lvl4pPr marL="1028649" indent="0">
              <a:buNone/>
              <a:defRPr sz="1100">
                <a:solidFill>
                  <a:schemeClr val="tx1">
                    <a:tint val="75000"/>
                  </a:schemeClr>
                </a:solidFill>
              </a:defRPr>
            </a:lvl4pPr>
            <a:lvl5pPr marL="1371532" indent="0">
              <a:buNone/>
              <a:defRPr sz="1100">
                <a:solidFill>
                  <a:schemeClr val="tx1">
                    <a:tint val="75000"/>
                  </a:schemeClr>
                </a:solidFill>
              </a:defRPr>
            </a:lvl5pPr>
            <a:lvl6pPr marL="1714415" indent="0">
              <a:buNone/>
              <a:defRPr sz="1100">
                <a:solidFill>
                  <a:schemeClr val="tx1">
                    <a:tint val="75000"/>
                  </a:schemeClr>
                </a:solidFill>
              </a:defRPr>
            </a:lvl6pPr>
            <a:lvl7pPr marL="2057297" indent="0">
              <a:buNone/>
              <a:defRPr sz="1100">
                <a:solidFill>
                  <a:schemeClr val="tx1">
                    <a:tint val="75000"/>
                  </a:schemeClr>
                </a:solidFill>
              </a:defRPr>
            </a:lvl7pPr>
            <a:lvl8pPr marL="2400180" indent="0">
              <a:buNone/>
              <a:defRPr sz="1100">
                <a:solidFill>
                  <a:schemeClr val="tx1">
                    <a:tint val="75000"/>
                  </a:schemeClr>
                </a:solidFill>
              </a:defRPr>
            </a:lvl8pPr>
            <a:lvl9pPr marL="2743064" indent="0">
              <a:buNone/>
              <a:defRPr sz="1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a:xfrm>
            <a:off x="457200" y="4767264"/>
            <a:ext cx="2133600" cy="273844"/>
          </a:xfrm>
          <a:prstGeom prst="rect">
            <a:avLst/>
          </a:prstGeom>
        </p:spPr>
        <p:txBody>
          <a:bodyPr/>
          <a:lstStyle/>
          <a:p>
            <a:fld id="{3EBC15EE-258A-49CC-8DB3-BB4BB39EB357}" type="datetimeFigureOut">
              <a:rPr lang="el-GR" smtClean="0"/>
              <a:pPr/>
              <a:t>15/7/2021</a:t>
            </a:fld>
            <a:endParaRPr lang="el-GR"/>
          </a:p>
        </p:txBody>
      </p:sp>
      <p:sp>
        <p:nvSpPr>
          <p:cNvPr id="5" name="4 - Θέση υποσέλιδου"/>
          <p:cNvSpPr>
            <a:spLocks noGrp="1"/>
          </p:cNvSpPr>
          <p:nvPr>
            <p:ph type="ftr" sz="quarter" idx="11"/>
          </p:nvPr>
        </p:nvSpPr>
        <p:spPr>
          <a:xfrm>
            <a:off x="428596" y="4767264"/>
            <a:ext cx="5591204" cy="273844"/>
          </a:xfrm>
          <a:prstGeom prst="rect">
            <a:avLst/>
          </a:prstGeom>
        </p:spPr>
        <p:txBody>
          <a:bodyPr/>
          <a:lstStyle/>
          <a:p>
            <a:endParaRPr lang="el-GR"/>
          </a:p>
        </p:txBody>
      </p:sp>
      <p:sp>
        <p:nvSpPr>
          <p:cNvPr id="6" name="5 - Θέση αριθμού διαφάνειας"/>
          <p:cNvSpPr>
            <a:spLocks noGrp="1"/>
          </p:cNvSpPr>
          <p:nvPr>
            <p:ph type="sldNum" sz="quarter" idx="12"/>
          </p:nvPr>
        </p:nvSpPr>
        <p:spPr/>
        <p:txBody>
          <a:bodyPr/>
          <a:lstStyle/>
          <a:p>
            <a:fld id="{E399764B-FB1D-4D01-9931-5AB9ED5A214A}" type="slidenum">
              <a:rPr lang="el-GR" smtClean="0"/>
              <a:pPr/>
              <a:t>‹#›</a:t>
            </a:fld>
            <a:endParaRPr lang="el-GR"/>
          </a:p>
        </p:txBody>
      </p:sp>
      <p:cxnSp>
        <p:nvCxnSpPr>
          <p:cNvPr id="7" name="6 - Ευθεία γραμμή σύνδεσης"/>
          <p:cNvCxnSpPr/>
          <p:nvPr userDrawn="1"/>
        </p:nvCxnSpPr>
        <p:spPr>
          <a:xfrm>
            <a:off x="714348" y="2839643"/>
            <a:ext cx="4000528" cy="1191"/>
          </a:xfrm>
          <a:prstGeom prst="line">
            <a:avLst/>
          </a:prstGeom>
          <a:ln w="76200">
            <a:solidFill>
              <a:srgbClr val="2CB5B2"/>
            </a:solidFill>
          </a:ln>
        </p:spPr>
        <p:style>
          <a:lnRef idx="1">
            <a:schemeClr val="accent1"/>
          </a:lnRef>
          <a:fillRef idx="0">
            <a:schemeClr val="accent1"/>
          </a:fillRef>
          <a:effectRef idx="0">
            <a:schemeClr val="accent1"/>
          </a:effectRef>
          <a:fontRef idx="minor">
            <a:schemeClr val="tx1"/>
          </a:fontRef>
        </p:style>
      </p:cxnSp>
      <p:pic>
        <p:nvPicPr>
          <p:cNvPr id="8" name="Picture 2" descr="C:\Users\user\Desktop\ThinkSummerMark_Lightbulb_Print.png"/>
          <p:cNvPicPr>
            <a:picLocks noChangeAspect="1" noChangeArrowheads="1"/>
          </p:cNvPicPr>
          <p:nvPr userDrawn="1"/>
        </p:nvPicPr>
        <p:blipFill>
          <a:blip r:embed="rId2" cstate="print"/>
          <a:srcRect/>
          <a:stretch>
            <a:fillRect/>
          </a:stretch>
        </p:blipFill>
        <p:spPr bwMode="auto">
          <a:xfrm rot="10800000">
            <a:off x="4929190" y="-19"/>
            <a:ext cx="4214810" cy="5178999"/>
          </a:xfrm>
          <a:prstGeom prst="rect">
            <a:avLst/>
          </a:prstGeom>
          <a:noFill/>
        </p:spPr>
      </p:pic>
    </p:spTree>
    <p:extLst>
      <p:ext uri="{BB962C8B-B14F-4D97-AF65-F5344CB8AC3E}">
        <p14:creationId xmlns:p14="http://schemas.microsoft.com/office/powerpoint/2010/main" val="1714685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Ορθογώνιο τρίγωνο 3"/>
          <p:cNvSpPr/>
          <p:nvPr/>
        </p:nvSpPr>
        <p:spPr>
          <a:xfrm>
            <a:off x="0" y="3498056"/>
            <a:ext cx="9151144"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defTabSz="342892">
              <a:buClrTx/>
              <a:buFontTx/>
              <a:buNone/>
              <a:defRPr/>
            </a:pPr>
            <a:endParaRPr lang="en-US" kern="1200">
              <a:solidFill>
                <a:prstClr val="white"/>
              </a:solidFill>
            </a:endParaRPr>
          </a:p>
        </p:txBody>
      </p:sp>
      <p:grpSp>
        <p:nvGrpSpPr>
          <p:cNvPr id="5" name="Ομάδα 15"/>
          <p:cNvGrpSpPr>
            <a:grpSpLocks/>
          </p:cNvGrpSpPr>
          <p:nvPr/>
        </p:nvGrpSpPr>
        <p:grpSpPr bwMode="auto">
          <a:xfrm>
            <a:off x="-3572" y="3714750"/>
            <a:ext cx="9147572" cy="1433513"/>
            <a:chOff x="-3765" y="4832896"/>
            <a:chExt cx="9147765" cy="2032192"/>
          </a:xfrm>
        </p:grpSpPr>
        <p:sp>
          <p:nvSpPr>
            <p:cNvPr id="6" name="Ελεύθερη σχεδίαση 5"/>
            <p:cNvSpPr>
              <a:spLocks/>
            </p:cNvSpPr>
            <p:nvPr/>
          </p:nvSpPr>
          <p:spPr bwMode="auto">
            <a:xfrm>
              <a:off x="1686959" y="4832896"/>
              <a:ext cx="7457041"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defTabSz="342892">
                <a:buClrTx/>
                <a:buFontTx/>
                <a:buNone/>
                <a:defRPr/>
              </a:pPr>
              <a:endParaRPr lang="en-US" kern="1200">
                <a:solidFill>
                  <a:prstClr val="black"/>
                </a:solidFill>
                <a:latin typeface="Lucida Sans Unicode"/>
                <a:ea typeface="+mn-ea"/>
              </a:endParaRPr>
            </a:p>
          </p:txBody>
        </p:sp>
        <p:sp>
          <p:nvSpPr>
            <p:cNvPr id="7" name="Ελεύθερη σχεδίαση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defTabSz="342900" eaLnBrk="0" fontAlgn="base" hangingPunct="0">
                <a:spcBef>
                  <a:spcPct val="0"/>
                </a:spcBef>
                <a:spcAft>
                  <a:spcPct val="0"/>
                </a:spcAft>
                <a:buClrTx/>
                <a:buFontTx/>
                <a:buNone/>
              </a:pPr>
              <a:endParaRPr lang="el-GR" sz="1800" kern="1200" smtClean="0">
                <a:solidFill>
                  <a:prstClr val="black"/>
                </a:solidFill>
                <a:latin typeface="Corbel" pitchFamily="34" charset="0"/>
                <a:ea typeface="+mn-ea"/>
                <a:cs typeface="+mn-cs"/>
              </a:endParaRPr>
            </a:p>
          </p:txBody>
        </p:sp>
        <p:sp>
          <p:nvSpPr>
            <p:cNvPr id="8" name="Ελεύθερη σχεδίαση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defTabSz="342892">
                <a:buClrTx/>
                <a:buFontTx/>
                <a:buNone/>
                <a:defRPr/>
              </a:pPr>
              <a:endParaRPr lang="en-US" kern="1200">
                <a:solidFill>
                  <a:prstClr val="white"/>
                </a:solidFill>
              </a:endParaRPr>
            </a:p>
          </p:txBody>
        </p:sp>
        <p:cxnSp>
          <p:nvCxnSpPr>
            <p:cNvPr id="10" name="Ευθεία γραμμή σύνδεσης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Τίτλος 8"/>
          <p:cNvSpPr>
            <a:spLocks noGrp="1"/>
          </p:cNvSpPr>
          <p:nvPr>
            <p:ph type="ctrTitle"/>
          </p:nvPr>
        </p:nvSpPr>
        <p:spPr>
          <a:xfrm>
            <a:off x="685800" y="1314459"/>
            <a:ext cx="7772400" cy="1372321"/>
          </a:xfrm>
        </p:spPr>
        <p:txBody>
          <a:bodyPr anchor="b"/>
          <a:lstStyle>
            <a:lvl1pPr algn="r">
              <a:defRPr sz="3600" b="1">
                <a:solidFill>
                  <a:schemeClr val="tx2"/>
                </a:solidFill>
                <a:effectLst>
                  <a:outerShdw blurRad="31750" dist="25400" dir="5400000" algn="tl" rotWithShape="0">
                    <a:srgbClr val="000000">
                      <a:alpha val="25000"/>
                    </a:srgbClr>
                  </a:outerShdw>
                </a:effectLst>
              </a:defRPr>
            </a:lvl1pPr>
            <a:extLst/>
          </a:lstStyle>
          <a:p>
            <a:r>
              <a:rPr lang="el-GR" smtClean="0"/>
              <a:t>Στυλ κύριου τίτλου</a:t>
            </a:r>
            <a:endParaRPr lang="en-US"/>
          </a:p>
        </p:txBody>
      </p:sp>
      <p:sp>
        <p:nvSpPr>
          <p:cNvPr id="17" name="Υπότιτλος 16"/>
          <p:cNvSpPr>
            <a:spLocks noGrp="1"/>
          </p:cNvSpPr>
          <p:nvPr>
            <p:ph type="subTitle" idx="1"/>
          </p:nvPr>
        </p:nvSpPr>
        <p:spPr>
          <a:xfrm>
            <a:off x="685800" y="2708705"/>
            <a:ext cx="7772400" cy="899778"/>
          </a:xfrm>
        </p:spPr>
        <p:txBody>
          <a:bodyPr lIns="34289" rIns="34289"/>
          <a:lstStyle>
            <a:lvl1pPr marL="0" marR="48005" indent="0" algn="r">
              <a:buNone/>
              <a:defRPr>
                <a:solidFill>
                  <a:schemeClr val="tx2"/>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extLst/>
          </a:lstStyle>
          <a:p>
            <a:r>
              <a:rPr lang="el-GR" smtClean="0"/>
              <a:t>Στυλ κύριου υπότιτλου</a:t>
            </a:r>
            <a:endParaRPr lang="en-US"/>
          </a:p>
        </p:txBody>
      </p:sp>
      <p:sp>
        <p:nvSpPr>
          <p:cNvPr id="11" name="Θέση ημερομηνίας 29"/>
          <p:cNvSpPr>
            <a:spLocks noGrp="1"/>
          </p:cNvSpPr>
          <p:nvPr>
            <p:ph type="dt" sz="half" idx="10"/>
          </p:nvPr>
        </p:nvSpPr>
        <p:spPr/>
        <p:txBody>
          <a:bodyPr/>
          <a:lstStyle>
            <a:lvl1pPr defTabSz="342900" fontAlgn="base">
              <a:spcBef>
                <a:spcPct val="0"/>
              </a:spcBef>
              <a:spcAft>
                <a:spcPct val="0"/>
              </a:spcAft>
              <a:buFontTx/>
              <a:buNone/>
              <a:defRPr smtClean="0">
                <a:solidFill>
                  <a:srgbClr val="FFFFFF"/>
                </a:solidFill>
                <a:latin typeface="Corbel" pitchFamily="34" charset="0"/>
                <a:cs typeface="+mn-cs"/>
              </a:defRPr>
            </a:lvl1pPr>
            <a:extLst/>
          </a:lstStyle>
          <a:p>
            <a:pPr>
              <a:defRPr/>
            </a:pPr>
            <a:fld id="{3BBCCA2B-2C9D-4008-B65C-8E5837E7ECCA}" type="datetimeFigureOut">
              <a:rPr lang="en-US" altLang="el-GR"/>
              <a:pPr>
                <a:defRPr/>
              </a:pPr>
              <a:t>7/15/2021</a:t>
            </a:fld>
            <a:endParaRPr lang="en-US" altLang="el-GR"/>
          </a:p>
        </p:txBody>
      </p:sp>
      <p:sp>
        <p:nvSpPr>
          <p:cNvPr id="12" name="Θέση υποσέλιδου 18"/>
          <p:cNvSpPr>
            <a:spLocks noGrp="1"/>
          </p:cNvSpPr>
          <p:nvPr>
            <p:ph type="ftr" sz="quarter" idx="11"/>
          </p:nvPr>
        </p:nvSpPr>
        <p:spPr/>
        <p:txBody>
          <a:bodyPr/>
          <a:lstStyle>
            <a:lvl1pPr defTabSz="342900" fontAlgn="base">
              <a:spcBef>
                <a:spcPct val="0"/>
              </a:spcBef>
              <a:spcAft>
                <a:spcPct val="0"/>
              </a:spcAft>
              <a:buFontTx/>
              <a:buNone/>
              <a:defRPr>
                <a:solidFill>
                  <a:srgbClr val="EBDDC3"/>
                </a:solidFill>
                <a:latin typeface="Corbel" pitchFamily="34" charset="0"/>
                <a:cs typeface="+mn-cs"/>
              </a:defRPr>
            </a:lvl1pPr>
            <a:extLst/>
          </a:lstStyle>
          <a:p>
            <a:pPr>
              <a:defRPr/>
            </a:pPr>
            <a:endParaRPr lang="el-GR" altLang="el-GR"/>
          </a:p>
        </p:txBody>
      </p:sp>
      <p:sp>
        <p:nvSpPr>
          <p:cNvPr id="13" name="Θέση αριθμού διαφάνειας 26"/>
          <p:cNvSpPr>
            <a:spLocks noGrp="1"/>
          </p:cNvSpPr>
          <p:nvPr>
            <p:ph type="sldNum" sz="quarter" idx="12"/>
          </p:nvPr>
        </p:nvSpPr>
        <p:spPr/>
        <p:txBody>
          <a:bodyPr/>
          <a:lstStyle>
            <a:lvl1pPr defTabSz="342900" fontAlgn="base">
              <a:spcBef>
                <a:spcPct val="0"/>
              </a:spcBef>
              <a:spcAft>
                <a:spcPct val="0"/>
              </a:spcAft>
              <a:buFontTx/>
              <a:buNone/>
              <a:defRPr smtClean="0">
                <a:solidFill>
                  <a:srgbClr val="EBDDC3"/>
                </a:solidFill>
                <a:latin typeface="Corbel" pitchFamily="34" charset="0"/>
                <a:cs typeface="+mn-cs"/>
              </a:defRPr>
            </a:lvl1pPr>
            <a:extLst/>
          </a:lstStyle>
          <a:p>
            <a:pPr>
              <a:defRPr/>
            </a:pPr>
            <a:fld id="{D542D9A1-28D6-4B1B-81DA-8BC59A121ADF}" type="slidenum">
              <a:rPr lang="en-US" altLang="el-GR"/>
              <a:pPr>
                <a:defRPr/>
              </a:pPr>
              <a:t>‹#›</a:t>
            </a:fld>
            <a:endParaRPr lang="en-US" altLang="el-GR"/>
          </a:p>
        </p:txBody>
      </p:sp>
    </p:spTree>
    <p:extLst>
      <p:ext uri="{BB962C8B-B14F-4D97-AF65-F5344CB8AC3E}">
        <p14:creationId xmlns:p14="http://schemas.microsoft.com/office/powerpoint/2010/main" val="2073476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Τίτλος 6"/>
          <p:cNvSpPr>
            <a:spLocks noGrp="1"/>
          </p:cNvSpPr>
          <p:nvPr>
            <p:ph type="title"/>
          </p:nvPr>
        </p:nvSpPr>
        <p:spPr/>
        <p:txBody>
          <a:bodyPr rtlCol="0"/>
          <a:lstStyle/>
          <a:p>
            <a:r>
              <a:rPr lang="el-GR" smtClean="0"/>
              <a:t>Στυλ κύριου τίτλου</a:t>
            </a:r>
            <a:endParaRPr lang="en-US"/>
          </a:p>
        </p:txBody>
      </p:sp>
      <p:sp>
        <p:nvSpPr>
          <p:cNvPr id="4" name="Θέση ημερομηνίας 3"/>
          <p:cNvSpPr>
            <a:spLocks noGrp="1"/>
          </p:cNvSpPr>
          <p:nvPr>
            <p:ph type="dt" sz="half" idx="10"/>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fld id="{B31896B9-23F7-4599-870C-2CCE67D21440}" type="datetimeFigureOut">
              <a:rPr lang="en-US" altLang="el-GR"/>
              <a:pPr>
                <a:defRPr/>
              </a:pPr>
              <a:t>7/15/2021</a:t>
            </a:fld>
            <a:endParaRPr lang="en-US" altLang="el-GR"/>
          </a:p>
        </p:txBody>
      </p:sp>
      <p:sp>
        <p:nvSpPr>
          <p:cNvPr id="5" name="Θέση υποσέλιδου 4"/>
          <p:cNvSpPr>
            <a:spLocks noGrp="1"/>
          </p:cNvSpPr>
          <p:nvPr>
            <p:ph type="ftr" sz="quarter" idx="11"/>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endParaRPr lang="el-GR" altLang="el-GR"/>
          </a:p>
        </p:txBody>
      </p:sp>
      <p:sp>
        <p:nvSpPr>
          <p:cNvPr id="6" name="Θέση αριθμού διαφάνειας 5"/>
          <p:cNvSpPr>
            <a:spLocks noGrp="1"/>
          </p:cNvSpPr>
          <p:nvPr>
            <p:ph type="sldNum" sz="quarter" idx="12"/>
          </p:nvPr>
        </p:nvSpPr>
        <p:spPr/>
        <p:txBody>
          <a:bodyPr/>
          <a:lstStyle>
            <a:lvl1pPr defTabSz="342900" fontAlgn="base">
              <a:spcBef>
                <a:spcPct val="0"/>
              </a:spcBef>
              <a:spcAft>
                <a:spcPct val="0"/>
              </a:spcAft>
              <a:buFontTx/>
              <a:buNone/>
              <a:defRPr>
                <a:latin typeface="Corbel" pitchFamily="34" charset="0"/>
                <a:cs typeface="+mn-cs"/>
              </a:defRPr>
            </a:lvl1pPr>
            <a:extLst/>
          </a:lstStyle>
          <a:p>
            <a:pPr>
              <a:defRPr/>
            </a:pPr>
            <a:fld id="{31FEDC2B-5B3F-402B-B5BB-B16F34733D26}" type="slidenum">
              <a:rPr lang="en-US" altLang="el-GR"/>
              <a:pPr>
                <a:defRPr/>
              </a:pPr>
              <a:t>‹#›</a:t>
            </a:fld>
            <a:endParaRPr lang="en-US" altLang="el-GR"/>
          </a:p>
        </p:txBody>
      </p:sp>
    </p:spTree>
    <p:extLst>
      <p:ext uri="{BB962C8B-B14F-4D97-AF65-F5344CB8AC3E}">
        <p14:creationId xmlns:p14="http://schemas.microsoft.com/office/powerpoint/2010/main" val="147186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4" name="Διάσημα 3"/>
          <p:cNvSpPr/>
          <p:nvPr/>
        </p:nvSpPr>
        <p:spPr>
          <a:xfrm>
            <a:off x="3636169" y="2253854"/>
            <a:ext cx="183356"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defTabSz="342892">
              <a:buClrTx/>
              <a:buFontTx/>
              <a:buNone/>
              <a:defRPr/>
            </a:pPr>
            <a:endParaRPr lang="en-US" kern="1200">
              <a:solidFill>
                <a:prstClr val="white"/>
              </a:solidFill>
            </a:endParaRPr>
          </a:p>
        </p:txBody>
      </p:sp>
      <p:sp>
        <p:nvSpPr>
          <p:cNvPr id="5" name="Διάσημα 4"/>
          <p:cNvSpPr/>
          <p:nvPr/>
        </p:nvSpPr>
        <p:spPr>
          <a:xfrm>
            <a:off x="3450431" y="2253854"/>
            <a:ext cx="182166"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defTabSz="342892">
              <a:buClrTx/>
              <a:buFontTx/>
              <a:buNone/>
              <a:defRPr/>
            </a:pPr>
            <a:endParaRPr lang="en-US" kern="1200">
              <a:solidFill>
                <a:prstClr val="white"/>
              </a:solidFill>
            </a:endParaRPr>
          </a:p>
        </p:txBody>
      </p:sp>
      <p:sp>
        <p:nvSpPr>
          <p:cNvPr id="2" name="Τίτλος 1"/>
          <p:cNvSpPr>
            <a:spLocks noGrp="1"/>
          </p:cNvSpPr>
          <p:nvPr>
            <p:ph type="title"/>
          </p:nvPr>
        </p:nvSpPr>
        <p:spPr>
          <a:xfrm>
            <a:off x="722376" y="794784"/>
            <a:ext cx="7772400" cy="1371600"/>
          </a:xfrm>
        </p:spPr>
        <p:txBody>
          <a:bodyPr anchor="b"/>
          <a:lstStyle>
            <a:lvl1pPr algn="r">
              <a:buNone/>
              <a:defRPr sz="3600" b="1" cap="none" baseline="0">
                <a:effectLst>
                  <a:outerShdw blurRad="31750" dist="25400" dir="5400000" algn="tl" rotWithShape="0">
                    <a:srgbClr val="000000">
                      <a:alpha val="25000"/>
                    </a:srgbClr>
                  </a:outerShdw>
                </a:effectLst>
              </a:defRPr>
            </a:lvl1pPr>
            <a:extLst/>
          </a:lstStyle>
          <a:p>
            <a:r>
              <a:rPr lang="el-GR" smtClean="0"/>
              <a:t>Στυλ κύριου τίτλου</a:t>
            </a:r>
            <a:endParaRPr lang="en-US"/>
          </a:p>
        </p:txBody>
      </p:sp>
      <p:sp>
        <p:nvSpPr>
          <p:cNvPr id="3" name="Θέση κειμένου 2"/>
          <p:cNvSpPr>
            <a:spLocks noGrp="1"/>
          </p:cNvSpPr>
          <p:nvPr>
            <p:ph type="body" idx="1"/>
          </p:nvPr>
        </p:nvSpPr>
        <p:spPr>
          <a:xfrm>
            <a:off x="3922713" y="2198784"/>
            <a:ext cx="4572000" cy="1091166"/>
          </a:xfrm>
        </p:spPr>
        <p:txBody>
          <a:bodyPr/>
          <a:lstStyle>
            <a:lvl1pPr marL="0" indent="0" algn="l">
              <a:buNone/>
              <a:defRPr sz="1700">
                <a:solidFill>
                  <a:schemeClr val="tx1"/>
                </a:solidFill>
              </a:defRPr>
            </a:lvl1pPr>
            <a:lvl2pPr>
              <a:buNone/>
              <a:defRPr sz="1400">
                <a:solidFill>
                  <a:schemeClr val="tx1">
                    <a:tint val="75000"/>
                  </a:schemeClr>
                </a:solidFill>
              </a:defRPr>
            </a:lvl2pPr>
            <a:lvl3pPr>
              <a:buNone/>
              <a:defRPr sz="1200">
                <a:solidFill>
                  <a:schemeClr val="tx1">
                    <a:tint val="75000"/>
                  </a:schemeClr>
                </a:solidFill>
              </a:defRPr>
            </a:lvl3pPr>
            <a:lvl4pPr>
              <a:buNone/>
              <a:defRPr sz="1100">
                <a:solidFill>
                  <a:schemeClr val="tx1">
                    <a:tint val="75000"/>
                  </a:schemeClr>
                </a:solidFill>
              </a:defRPr>
            </a:lvl4pPr>
            <a:lvl5pPr>
              <a:buNone/>
              <a:defRPr sz="1100">
                <a:solidFill>
                  <a:schemeClr val="tx1">
                    <a:tint val="75000"/>
                  </a:schemeClr>
                </a:solidFill>
              </a:defRPr>
            </a:lvl5pPr>
            <a:extLst/>
          </a:lstStyle>
          <a:p>
            <a:pPr lvl="0"/>
            <a:r>
              <a:rPr lang="el-GR" smtClean="0"/>
              <a:t>Στυλ υποδείγματος κειμένου</a:t>
            </a:r>
          </a:p>
        </p:txBody>
      </p:sp>
      <p:sp>
        <p:nvSpPr>
          <p:cNvPr id="6" name="Θέση ημερομηνίας 3"/>
          <p:cNvSpPr>
            <a:spLocks noGrp="1"/>
          </p:cNvSpPr>
          <p:nvPr>
            <p:ph type="dt" sz="half" idx="10"/>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fld id="{5E9548F7-9ED2-44F0-9BFB-0699D3FACC8C}" type="datetimeFigureOut">
              <a:rPr lang="en-US" altLang="el-GR"/>
              <a:pPr>
                <a:defRPr/>
              </a:pPr>
              <a:t>7/15/2021</a:t>
            </a:fld>
            <a:endParaRPr lang="en-US" altLang="el-GR"/>
          </a:p>
        </p:txBody>
      </p:sp>
      <p:sp>
        <p:nvSpPr>
          <p:cNvPr id="7" name="Θέση υποσέλιδου 4"/>
          <p:cNvSpPr>
            <a:spLocks noGrp="1"/>
          </p:cNvSpPr>
          <p:nvPr>
            <p:ph type="ftr" sz="quarter" idx="11"/>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endParaRPr lang="el-GR" altLang="el-GR"/>
          </a:p>
        </p:txBody>
      </p:sp>
      <p:sp>
        <p:nvSpPr>
          <p:cNvPr id="8" name="Θέση αριθμού διαφάνειας 5"/>
          <p:cNvSpPr>
            <a:spLocks noGrp="1"/>
          </p:cNvSpPr>
          <p:nvPr>
            <p:ph type="sldNum" sz="quarter" idx="12"/>
          </p:nvPr>
        </p:nvSpPr>
        <p:spPr/>
        <p:txBody>
          <a:bodyPr/>
          <a:lstStyle>
            <a:lvl1pPr defTabSz="342900" fontAlgn="base">
              <a:spcBef>
                <a:spcPct val="0"/>
              </a:spcBef>
              <a:spcAft>
                <a:spcPct val="0"/>
              </a:spcAft>
              <a:buFontTx/>
              <a:buNone/>
              <a:defRPr>
                <a:solidFill>
                  <a:prstClr val="white"/>
                </a:solidFill>
                <a:latin typeface="Corbel" pitchFamily="34" charset="0"/>
                <a:cs typeface="+mn-cs"/>
              </a:defRPr>
            </a:lvl1pPr>
            <a:extLst/>
          </a:lstStyle>
          <a:p>
            <a:pPr>
              <a:defRPr/>
            </a:pPr>
            <a:fld id="{7FCE554E-1A09-4E5C-8A6D-DA0C4947DC2C}" type="slidenum">
              <a:rPr lang="en-US" altLang="el-GR"/>
              <a:pPr>
                <a:defRPr/>
              </a:pPr>
              <a:t>‹#›</a:t>
            </a:fld>
            <a:endParaRPr lang="en-US" altLang="el-GR"/>
          </a:p>
        </p:txBody>
      </p:sp>
    </p:spTree>
    <p:extLst>
      <p:ext uri="{BB962C8B-B14F-4D97-AF65-F5344CB8AC3E}">
        <p14:creationId xmlns:p14="http://schemas.microsoft.com/office/powerpoint/2010/main" val="331798016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1111003"/>
            <a:ext cx="4038600" cy="3394472"/>
          </a:xfrm>
        </p:spPr>
        <p:txBody>
          <a:bodyPr/>
          <a:lstStyle>
            <a:lvl1pPr>
              <a:defRPr sz="2100"/>
            </a:lvl1pPr>
            <a:lvl2pPr>
              <a:defRPr sz="1800"/>
            </a:lvl2pPr>
            <a:lvl3pPr>
              <a:defRPr sz="1500"/>
            </a:lvl3pPr>
            <a:lvl4pPr>
              <a:defRPr sz="1400"/>
            </a:lvl4pPr>
            <a:lvl5pPr>
              <a:defRPr sz="1400"/>
            </a:lvl5pPr>
            <a:extLs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4648200" y="1111003"/>
            <a:ext cx="4038600" cy="3394472"/>
          </a:xfrm>
        </p:spPr>
        <p:txBody>
          <a:bodyPr/>
          <a:lstStyle>
            <a:lvl1pPr>
              <a:defRPr sz="2100"/>
            </a:lvl1pPr>
            <a:lvl2pPr>
              <a:defRPr sz="1800"/>
            </a:lvl2pPr>
            <a:lvl3pPr>
              <a:defRPr sz="1500"/>
            </a:lvl3pPr>
            <a:lvl4pPr>
              <a:defRPr sz="1400"/>
            </a:lvl4pPr>
            <a:lvl5pPr>
              <a:defRPr sz="1400"/>
            </a:lvl5pPr>
            <a:extLs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8" name="Τίτλος 7"/>
          <p:cNvSpPr>
            <a:spLocks noGrp="1"/>
          </p:cNvSpPr>
          <p:nvPr>
            <p:ph type="title"/>
          </p:nvPr>
        </p:nvSpPr>
        <p:spPr/>
        <p:txBody>
          <a:bodyPr rtlCol="0"/>
          <a:lstStyle/>
          <a:p>
            <a:r>
              <a:rPr lang="el-GR" smtClean="0"/>
              <a:t>Στυλ κύριου τίτλου</a:t>
            </a:r>
            <a:endParaRPr lang="en-US"/>
          </a:p>
        </p:txBody>
      </p:sp>
      <p:sp>
        <p:nvSpPr>
          <p:cNvPr id="5" name="Θέση ημερομηνίας 4"/>
          <p:cNvSpPr>
            <a:spLocks noGrp="1"/>
          </p:cNvSpPr>
          <p:nvPr>
            <p:ph type="dt" sz="half" idx="10"/>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fld id="{7FC52C6A-7D35-4FA4-A980-99C045C1F925}" type="datetimeFigureOut">
              <a:rPr lang="en-US" altLang="el-GR"/>
              <a:pPr>
                <a:defRPr/>
              </a:pPr>
              <a:t>7/15/2021</a:t>
            </a:fld>
            <a:endParaRPr lang="en-US" altLang="el-GR"/>
          </a:p>
        </p:txBody>
      </p:sp>
      <p:sp>
        <p:nvSpPr>
          <p:cNvPr id="6" name="Θέση υποσέλιδου 5"/>
          <p:cNvSpPr>
            <a:spLocks noGrp="1"/>
          </p:cNvSpPr>
          <p:nvPr>
            <p:ph type="ftr" sz="quarter" idx="11"/>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endParaRPr lang="el-GR" altLang="el-GR"/>
          </a:p>
        </p:txBody>
      </p:sp>
      <p:sp>
        <p:nvSpPr>
          <p:cNvPr id="7" name="Θέση αριθμού διαφάνειας 6"/>
          <p:cNvSpPr>
            <a:spLocks noGrp="1"/>
          </p:cNvSpPr>
          <p:nvPr>
            <p:ph type="sldNum" sz="quarter" idx="12"/>
          </p:nvPr>
        </p:nvSpPr>
        <p:spPr/>
        <p:txBody>
          <a:bodyPr/>
          <a:lstStyle>
            <a:lvl1pPr defTabSz="342900" fontAlgn="base">
              <a:spcBef>
                <a:spcPct val="0"/>
              </a:spcBef>
              <a:spcAft>
                <a:spcPct val="0"/>
              </a:spcAft>
              <a:buFontTx/>
              <a:buNone/>
              <a:defRPr>
                <a:solidFill>
                  <a:prstClr val="white"/>
                </a:solidFill>
                <a:latin typeface="Corbel" pitchFamily="34" charset="0"/>
                <a:cs typeface="+mn-cs"/>
              </a:defRPr>
            </a:lvl1pPr>
            <a:extLst/>
          </a:lstStyle>
          <a:p>
            <a:pPr>
              <a:defRPr/>
            </a:pPr>
            <a:fld id="{E562235A-E9FE-454E-8EF7-7752E15A8343}" type="slidenum">
              <a:rPr lang="en-US" altLang="el-GR"/>
              <a:pPr>
                <a:defRPr/>
              </a:pPr>
              <a:t>‹#›</a:t>
            </a:fld>
            <a:endParaRPr lang="en-US" altLang="el-GR"/>
          </a:p>
        </p:txBody>
      </p:sp>
    </p:spTree>
    <p:extLst>
      <p:ext uri="{BB962C8B-B14F-4D97-AF65-F5344CB8AC3E}">
        <p14:creationId xmlns:p14="http://schemas.microsoft.com/office/powerpoint/2010/main" val="87068570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04788"/>
            <a:ext cx="8229600" cy="857250"/>
          </a:xfrm>
        </p:spPr>
        <p:txBody>
          <a:bodyPr/>
          <a:lstStyle>
            <a:lvl1pPr>
              <a:defRPr/>
            </a:lvl1pPr>
            <a:extLst/>
          </a:lstStyle>
          <a:p>
            <a:r>
              <a:rPr lang="el-GR" smtClean="0"/>
              <a:t>Στυλ κύριου τίτλου</a:t>
            </a:r>
            <a:endParaRPr lang="en-US"/>
          </a:p>
        </p:txBody>
      </p:sp>
      <p:sp>
        <p:nvSpPr>
          <p:cNvPr id="3" name="Θέση κειμένου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37156" anchor="ctr"/>
          <a:lstStyle>
            <a:lvl1pPr marL="0" indent="0">
              <a:buNone/>
              <a:defRPr sz="1800" b="0">
                <a:solidFill>
                  <a:schemeClr val="bg1"/>
                </a:solidFill>
              </a:defRPr>
            </a:lvl1pPr>
            <a:lvl2pPr>
              <a:buNone/>
              <a:defRPr sz="1500" b="1"/>
            </a:lvl2pPr>
            <a:lvl3pPr>
              <a:buNone/>
              <a:defRPr sz="1400" b="1"/>
            </a:lvl3pPr>
            <a:lvl4pPr>
              <a:buNone/>
              <a:defRPr sz="1200" b="1"/>
            </a:lvl4pPr>
            <a:lvl5pPr>
              <a:buNone/>
              <a:defRPr sz="1200" b="1"/>
            </a:lvl5pPr>
            <a:extLst/>
          </a:lstStyle>
          <a:p>
            <a:pPr lvl="0"/>
            <a:r>
              <a:rPr lang="el-GR" smtClean="0"/>
              <a:t>Στυλ υποδείγματος κειμένου</a:t>
            </a:r>
          </a:p>
        </p:txBody>
      </p:sp>
      <p:sp>
        <p:nvSpPr>
          <p:cNvPr id="4" name="Θέση κειμένου 3"/>
          <p:cNvSpPr>
            <a:spLocks noGrp="1"/>
          </p:cNvSpPr>
          <p:nvPr>
            <p:ph type="body" sz="half" idx="3"/>
          </p:nvPr>
        </p:nvSpPr>
        <p:spPr>
          <a:xfrm>
            <a:off x="4645032" y="4057650"/>
            <a:ext cx="4041775" cy="571500"/>
          </a:xfrm>
          <a:solidFill>
            <a:schemeClr val="accent1"/>
          </a:solidFill>
          <a:ln w="9652">
            <a:solidFill>
              <a:schemeClr val="accent1"/>
            </a:solidFill>
            <a:miter lim="800000"/>
          </a:ln>
        </p:spPr>
        <p:txBody>
          <a:bodyPr lIns="137156" anchor="ctr"/>
          <a:lstStyle>
            <a:lvl1pPr marL="0" indent="0">
              <a:buNone/>
              <a:defRPr sz="1800" b="0">
                <a:solidFill>
                  <a:schemeClr val="bg1"/>
                </a:solidFill>
              </a:defRPr>
            </a:lvl1pPr>
            <a:lvl2pPr>
              <a:buNone/>
              <a:defRPr sz="1500" b="1"/>
            </a:lvl2pPr>
            <a:lvl3pPr>
              <a:buNone/>
              <a:defRPr sz="1400" b="1"/>
            </a:lvl3pPr>
            <a:lvl4pPr>
              <a:buNone/>
              <a:defRPr sz="1200" b="1"/>
            </a:lvl4pPr>
            <a:lvl5pPr>
              <a:buNone/>
              <a:defRPr sz="1200" b="1"/>
            </a:lvl5pPr>
            <a:extLst/>
          </a:lstStyle>
          <a:p>
            <a:pPr lvl="0"/>
            <a:r>
              <a:rPr lang="el-GR" smtClean="0"/>
              <a:t>Στυλ υποδείγματος κειμένου</a:t>
            </a:r>
          </a:p>
        </p:txBody>
      </p:sp>
      <p:sp>
        <p:nvSpPr>
          <p:cNvPr id="5" name="Θέση περιεχομένου 4"/>
          <p:cNvSpPr>
            <a:spLocks noGrp="1"/>
          </p:cNvSpPr>
          <p:nvPr>
            <p:ph sz="quarter" idx="2"/>
          </p:nvPr>
        </p:nvSpPr>
        <p:spPr>
          <a:xfrm>
            <a:off x="457200" y="1083229"/>
            <a:ext cx="4040188" cy="2956322"/>
          </a:xfrm>
          <a:ln>
            <a:noFill/>
            <a:prstDash val="sysDash"/>
            <a:miter lim="800000"/>
          </a:ln>
        </p:spPr>
        <p:txBody>
          <a:bodyPr/>
          <a:lstStyle>
            <a:lvl1pPr>
              <a:defRPr sz="1800"/>
            </a:lvl1pPr>
            <a:lvl2pPr>
              <a:defRPr sz="1500"/>
            </a:lvl2pPr>
            <a:lvl3pPr>
              <a:defRPr sz="1400"/>
            </a:lvl3pPr>
            <a:lvl4pPr>
              <a:defRPr sz="1200"/>
            </a:lvl4pPr>
            <a:lvl5pPr>
              <a:defRPr sz="1200"/>
            </a:lvl5pPr>
            <a:extLs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περιεχομένου 5"/>
          <p:cNvSpPr>
            <a:spLocks noGrp="1"/>
          </p:cNvSpPr>
          <p:nvPr>
            <p:ph sz="quarter" idx="4"/>
          </p:nvPr>
        </p:nvSpPr>
        <p:spPr>
          <a:xfrm>
            <a:off x="4645031" y="1083229"/>
            <a:ext cx="4041775" cy="2956322"/>
          </a:xfrm>
          <a:ln>
            <a:noFill/>
            <a:prstDash val="sysDash"/>
            <a:miter lim="800000"/>
          </a:ln>
        </p:spPr>
        <p:txBody>
          <a:bodyPr/>
          <a:lstStyle>
            <a:lvl1pPr>
              <a:spcBef>
                <a:spcPts val="0"/>
              </a:spcBef>
              <a:defRPr sz="1800"/>
            </a:lvl1pPr>
            <a:lvl2pPr>
              <a:defRPr sz="1500"/>
            </a:lvl2pPr>
            <a:lvl3pPr>
              <a:defRPr sz="1400"/>
            </a:lvl3pPr>
            <a:lvl4pPr>
              <a:defRPr sz="1200"/>
            </a:lvl4pPr>
            <a:lvl5pPr>
              <a:defRPr sz="1200"/>
            </a:lvl5pPr>
            <a:extLs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fld id="{B59AF606-DE6B-4B74-93E9-A92F43F1392D}" type="datetimeFigureOut">
              <a:rPr lang="en-US" altLang="el-GR"/>
              <a:pPr>
                <a:defRPr/>
              </a:pPr>
              <a:t>7/15/2021</a:t>
            </a:fld>
            <a:endParaRPr lang="en-US" altLang="el-GR"/>
          </a:p>
        </p:txBody>
      </p:sp>
      <p:sp>
        <p:nvSpPr>
          <p:cNvPr id="8" name="Θέση υποσέλιδου 7"/>
          <p:cNvSpPr>
            <a:spLocks noGrp="1"/>
          </p:cNvSpPr>
          <p:nvPr>
            <p:ph type="ftr" sz="quarter" idx="11"/>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endParaRPr lang="el-GR" altLang="el-GR"/>
          </a:p>
        </p:txBody>
      </p:sp>
      <p:sp>
        <p:nvSpPr>
          <p:cNvPr id="9" name="Θέση αριθμού διαφάνειας 8"/>
          <p:cNvSpPr>
            <a:spLocks noGrp="1"/>
          </p:cNvSpPr>
          <p:nvPr>
            <p:ph type="sldNum" sz="quarter" idx="12"/>
          </p:nvPr>
        </p:nvSpPr>
        <p:spPr/>
        <p:txBody>
          <a:bodyPr/>
          <a:lstStyle>
            <a:lvl1pPr defTabSz="342900" fontAlgn="base">
              <a:spcBef>
                <a:spcPct val="0"/>
              </a:spcBef>
              <a:spcAft>
                <a:spcPct val="0"/>
              </a:spcAft>
              <a:buFontTx/>
              <a:buNone/>
              <a:defRPr>
                <a:latin typeface="Corbel" pitchFamily="34" charset="0"/>
                <a:cs typeface="+mn-cs"/>
              </a:defRPr>
            </a:lvl1pPr>
            <a:extLst/>
          </a:lstStyle>
          <a:p>
            <a:pPr>
              <a:defRPr/>
            </a:pPr>
            <a:fld id="{74FCB317-E98B-4014-81EE-6AEE14B120FC}" type="slidenum">
              <a:rPr lang="en-US" altLang="el-GR"/>
              <a:pPr>
                <a:defRPr/>
              </a:pPr>
              <a:t>‹#›</a:t>
            </a:fld>
            <a:endParaRPr lang="en-US" altLang="el-GR"/>
          </a:p>
        </p:txBody>
      </p:sp>
    </p:spTree>
    <p:extLst>
      <p:ext uri="{BB962C8B-B14F-4D97-AF65-F5344CB8AC3E}">
        <p14:creationId xmlns:p14="http://schemas.microsoft.com/office/powerpoint/2010/main" val="178380785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6" name="Τίτλος 5"/>
          <p:cNvSpPr>
            <a:spLocks noGrp="1"/>
          </p:cNvSpPr>
          <p:nvPr>
            <p:ph type="title"/>
          </p:nvPr>
        </p:nvSpPr>
        <p:spPr/>
        <p:txBody>
          <a:bodyPr rtlCol="0"/>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fld id="{634EB2F3-5F0F-48B9-82B6-7633BE396F19}" type="datetimeFigureOut">
              <a:rPr lang="en-US" altLang="el-GR"/>
              <a:pPr>
                <a:defRPr/>
              </a:pPr>
              <a:t>7/15/2021</a:t>
            </a:fld>
            <a:endParaRPr lang="en-US" altLang="el-GR"/>
          </a:p>
        </p:txBody>
      </p:sp>
      <p:sp>
        <p:nvSpPr>
          <p:cNvPr id="4" name="Θέση υποσέλιδου 3"/>
          <p:cNvSpPr>
            <a:spLocks noGrp="1"/>
          </p:cNvSpPr>
          <p:nvPr>
            <p:ph type="ftr" sz="quarter" idx="11"/>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endParaRPr lang="el-GR" altLang="el-GR"/>
          </a:p>
        </p:txBody>
      </p:sp>
      <p:sp>
        <p:nvSpPr>
          <p:cNvPr id="5" name="Θέση αριθμού διαφάνειας 4"/>
          <p:cNvSpPr>
            <a:spLocks noGrp="1"/>
          </p:cNvSpPr>
          <p:nvPr>
            <p:ph type="sldNum" sz="quarter" idx="12"/>
          </p:nvPr>
        </p:nvSpPr>
        <p:spPr/>
        <p:txBody>
          <a:bodyPr/>
          <a:lstStyle>
            <a:lvl1pPr defTabSz="342900" fontAlgn="base">
              <a:spcBef>
                <a:spcPct val="0"/>
              </a:spcBef>
              <a:spcAft>
                <a:spcPct val="0"/>
              </a:spcAft>
              <a:buFontTx/>
              <a:buNone/>
              <a:defRPr>
                <a:solidFill>
                  <a:prstClr val="white"/>
                </a:solidFill>
                <a:latin typeface="Corbel" pitchFamily="34" charset="0"/>
                <a:cs typeface="+mn-cs"/>
              </a:defRPr>
            </a:lvl1pPr>
            <a:extLst/>
          </a:lstStyle>
          <a:p>
            <a:pPr>
              <a:defRPr/>
            </a:pPr>
            <a:fld id="{1FF5CF48-63FC-4645-ACED-9C23F5D1BF82}" type="slidenum">
              <a:rPr lang="en-US" altLang="el-GR"/>
              <a:pPr>
                <a:defRPr/>
              </a:pPr>
              <a:t>‹#›</a:t>
            </a:fld>
            <a:endParaRPr lang="en-US" altLang="el-GR"/>
          </a:p>
        </p:txBody>
      </p:sp>
    </p:spTree>
    <p:extLst>
      <p:ext uri="{BB962C8B-B14F-4D97-AF65-F5344CB8AC3E}">
        <p14:creationId xmlns:p14="http://schemas.microsoft.com/office/powerpoint/2010/main" val="335058206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7/15/2021</a:t>
            </a:fld>
            <a:endParaRPr lang="en-US"/>
          </a:p>
        </p:txBody>
      </p:sp>
      <p:sp>
        <p:nvSpPr>
          <p:cNvPr id="5" name="Θέση υποσέλιδου 4"/>
          <p:cNvSpPr>
            <a:spLocks noGrp="1"/>
          </p:cNvSpPr>
          <p:nvPr>
            <p:ph type="ftr" sz="quarter" idx="11"/>
          </p:nvPr>
        </p:nvSpPr>
        <p:spPr/>
        <p:txBody>
          <a:bodyPr/>
          <a:lstStyle/>
          <a:p>
            <a:endParaRPr kumimoji="0" lang="en-US"/>
          </a:p>
        </p:txBody>
      </p:sp>
      <p:sp>
        <p:nvSpPr>
          <p:cNvPr id="6" name="Θέση αριθμού διαφάνειας 5"/>
          <p:cNvSpPr>
            <a:spLocks noGrp="1"/>
          </p:cNvSpPr>
          <p:nvPr>
            <p:ph type="sldNum" sz="quarter" idx="12"/>
          </p:nvPr>
        </p:nvSpPr>
        <p:spPr/>
        <p:txBody>
          <a:bodyPr/>
          <a:lstStyle/>
          <a:p>
            <a:pPr algn="ctr"/>
            <a:fld id="{00000000-1234-1234-1234-123412341234}" type="slidenum">
              <a:rPr lang="en" smtClean="0"/>
              <a:pPr algn="ctr"/>
              <a:t>‹#›</a:t>
            </a:fld>
            <a:endParaRPr lang="en"/>
          </a:p>
        </p:txBody>
      </p:sp>
      <p:sp>
        <p:nvSpPr>
          <p:cNvPr id="7" name="Τίτλος 6"/>
          <p:cNvSpPr>
            <a:spLocks noGrp="1"/>
          </p:cNvSpPr>
          <p:nvPr>
            <p:ph type="title"/>
          </p:nvPr>
        </p:nvSpPr>
        <p:spPr/>
        <p:txBody>
          <a:bodyPr rtlCol="0"/>
          <a:lstStyle/>
          <a:p>
            <a:r>
              <a:rPr kumimoji="0" lang="el-GR" smtClean="0"/>
              <a:t>Στυλ κύριου τίτλου</a:t>
            </a:r>
            <a:endParaRPr kumimoji="0"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fld id="{CFB9F367-539D-44AB-BD1D-4553D591D751}" type="datetimeFigureOut">
              <a:rPr lang="en-US" altLang="el-GR"/>
              <a:pPr>
                <a:defRPr/>
              </a:pPr>
              <a:t>7/15/2021</a:t>
            </a:fld>
            <a:endParaRPr lang="en-US" altLang="el-GR"/>
          </a:p>
        </p:txBody>
      </p:sp>
      <p:sp>
        <p:nvSpPr>
          <p:cNvPr id="3" name="Θέση υποσέλιδου 2"/>
          <p:cNvSpPr>
            <a:spLocks noGrp="1"/>
          </p:cNvSpPr>
          <p:nvPr>
            <p:ph type="ftr" sz="quarter" idx="11"/>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endParaRPr lang="el-GR" altLang="el-GR"/>
          </a:p>
        </p:txBody>
      </p:sp>
      <p:sp>
        <p:nvSpPr>
          <p:cNvPr id="4" name="Θέση αριθμού διαφάνειας 3"/>
          <p:cNvSpPr>
            <a:spLocks noGrp="1"/>
          </p:cNvSpPr>
          <p:nvPr>
            <p:ph type="sldNum" sz="quarter" idx="12"/>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fld id="{7EA26BE0-6762-44FC-8C63-BDABD0306D52}" type="slidenum">
              <a:rPr lang="en-US" altLang="el-GR"/>
              <a:pPr>
                <a:defRPr/>
              </a:pPr>
              <a:t>‹#›</a:t>
            </a:fld>
            <a:endParaRPr lang="en-US" altLang="el-GR"/>
          </a:p>
        </p:txBody>
      </p:sp>
    </p:spTree>
    <p:extLst>
      <p:ext uri="{BB962C8B-B14F-4D97-AF65-F5344CB8AC3E}">
        <p14:creationId xmlns:p14="http://schemas.microsoft.com/office/powerpoint/2010/main" val="3849867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3657600"/>
            <a:ext cx="7481776" cy="342900"/>
          </a:xfrm>
        </p:spPr>
        <p:txBody>
          <a:bodyPr anchor="t">
            <a:noAutofit/>
            <a:sp3d prstMaterial="softEdge">
              <a:bevelT w="0" h="0"/>
            </a:sp3d>
          </a:bodyPr>
          <a:lstStyle>
            <a:lvl1pPr algn="r">
              <a:buNone/>
              <a:defRPr sz="1900" b="0">
                <a:solidFill>
                  <a:schemeClr val="accent1"/>
                </a:solidFill>
                <a:effectLst/>
              </a:defRPr>
            </a:lvl1pPr>
            <a:extLst/>
          </a:lstStyle>
          <a:p>
            <a:r>
              <a:rPr lang="el-GR" smtClean="0"/>
              <a:t>Στυλ κύριου τίτλου</a:t>
            </a:r>
            <a:endParaRPr lang="en-US"/>
          </a:p>
        </p:txBody>
      </p:sp>
      <p:sp>
        <p:nvSpPr>
          <p:cNvPr id="3" name="Θέση κειμένου 2"/>
          <p:cNvSpPr>
            <a:spLocks noGrp="1"/>
          </p:cNvSpPr>
          <p:nvPr>
            <p:ph type="body" idx="2"/>
          </p:nvPr>
        </p:nvSpPr>
        <p:spPr>
          <a:xfrm>
            <a:off x="4419600" y="4016327"/>
            <a:ext cx="3974592" cy="685800"/>
          </a:xfrm>
        </p:spPr>
        <p:txBody>
          <a:bodyPr/>
          <a:lstStyle>
            <a:lvl1pPr marL="0" indent="0" algn="r">
              <a:buNone/>
              <a:defRPr sz="1200"/>
            </a:lvl1pPr>
            <a:lvl2pPr>
              <a:buNone/>
              <a:defRPr sz="900"/>
            </a:lvl2pPr>
            <a:lvl3pPr>
              <a:buNone/>
              <a:defRPr sz="800"/>
            </a:lvl3pPr>
            <a:lvl4pPr>
              <a:buNone/>
              <a:defRPr sz="700"/>
            </a:lvl4pPr>
            <a:lvl5pPr>
              <a:buNone/>
              <a:defRPr sz="700"/>
            </a:lvl5pPr>
            <a:extLst/>
          </a:lstStyle>
          <a:p>
            <a:pPr lvl="0"/>
            <a:r>
              <a:rPr lang="el-GR" smtClean="0"/>
              <a:t>Στυλ υποδείγματος κειμένου</a:t>
            </a:r>
          </a:p>
        </p:txBody>
      </p:sp>
      <p:sp>
        <p:nvSpPr>
          <p:cNvPr id="4" name="Θέση περιεχομένου 3"/>
          <p:cNvSpPr>
            <a:spLocks noGrp="1"/>
          </p:cNvSpPr>
          <p:nvPr>
            <p:ph sz="half" idx="1"/>
          </p:nvPr>
        </p:nvSpPr>
        <p:spPr>
          <a:xfrm>
            <a:off x="914400" y="205740"/>
            <a:ext cx="7479792" cy="3429000"/>
          </a:xfrm>
        </p:spPr>
        <p:txBody>
          <a:bodyPr/>
          <a:lstStyle>
            <a:lvl1pPr>
              <a:defRPr sz="2400"/>
            </a:lvl1pPr>
            <a:lvl2pPr>
              <a:defRPr sz="2100"/>
            </a:lvl2pPr>
            <a:lvl3pPr>
              <a:defRPr sz="1800"/>
            </a:lvl3pPr>
            <a:lvl4pPr>
              <a:defRPr sz="1500"/>
            </a:lvl4pPr>
            <a:lvl5pPr>
              <a:defRPr sz="1500"/>
            </a:lvl5pPr>
            <a:extLs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fld id="{F1A06F0C-D441-45A8-B3BA-8C811C2B012F}" type="datetimeFigureOut">
              <a:rPr lang="en-US" altLang="el-GR"/>
              <a:pPr>
                <a:defRPr/>
              </a:pPr>
              <a:t>7/15/2021</a:t>
            </a:fld>
            <a:endParaRPr lang="en-US" altLang="el-GR"/>
          </a:p>
        </p:txBody>
      </p:sp>
      <p:sp>
        <p:nvSpPr>
          <p:cNvPr id="6" name="Θέση υποσέλιδου 5"/>
          <p:cNvSpPr>
            <a:spLocks noGrp="1"/>
          </p:cNvSpPr>
          <p:nvPr>
            <p:ph type="ftr" sz="quarter" idx="11"/>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endParaRPr lang="el-GR" altLang="el-GR"/>
          </a:p>
        </p:txBody>
      </p:sp>
      <p:sp>
        <p:nvSpPr>
          <p:cNvPr id="7" name="Θέση αριθμού διαφάνειας 6"/>
          <p:cNvSpPr>
            <a:spLocks noGrp="1"/>
          </p:cNvSpPr>
          <p:nvPr>
            <p:ph type="sldNum" sz="quarter" idx="12"/>
          </p:nvPr>
        </p:nvSpPr>
        <p:spPr/>
        <p:txBody>
          <a:bodyPr/>
          <a:lstStyle>
            <a:lvl1pPr defTabSz="342900" fontAlgn="base">
              <a:spcBef>
                <a:spcPct val="0"/>
              </a:spcBef>
              <a:spcAft>
                <a:spcPct val="0"/>
              </a:spcAft>
              <a:buFontTx/>
              <a:buNone/>
              <a:defRPr>
                <a:latin typeface="Corbel" pitchFamily="34" charset="0"/>
                <a:cs typeface="+mn-cs"/>
              </a:defRPr>
            </a:lvl1pPr>
            <a:extLst/>
          </a:lstStyle>
          <a:p>
            <a:pPr>
              <a:defRPr/>
            </a:pPr>
            <a:fld id="{BBE4EC7E-FBCB-4351-9EAB-E175A50E24CA}" type="slidenum">
              <a:rPr lang="en-US" altLang="el-GR"/>
              <a:pPr>
                <a:defRPr/>
              </a:pPr>
              <a:t>‹#›</a:t>
            </a:fld>
            <a:endParaRPr lang="en-US" altLang="el-GR"/>
          </a:p>
        </p:txBody>
      </p:sp>
    </p:spTree>
    <p:extLst>
      <p:ext uri="{BB962C8B-B14F-4D97-AF65-F5344CB8AC3E}">
        <p14:creationId xmlns:p14="http://schemas.microsoft.com/office/powerpoint/2010/main" val="86359743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5" name="Ελεύθερη σχεδίαση 4"/>
          <p:cNvSpPr>
            <a:spLocks/>
          </p:cNvSpPr>
          <p:nvPr/>
        </p:nvSpPr>
        <p:spPr bwMode="auto">
          <a:xfrm>
            <a:off x="498873" y="4458891"/>
            <a:ext cx="4941094" cy="690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68579" tIns="34289" rIns="68579" bIns="34289"/>
          <a:lstStyle/>
          <a:p>
            <a:pPr defTabSz="342892">
              <a:buClrTx/>
              <a:buFontTx/>
              <a:buNone/>
              <a:defRPr/>
            </a:pPr>
            <a:endParaRPr lang="en-US" kern="1200">
              <a:solidFill>
                <a:prstClr val="white"/>
              </a:solidFill>
              <a:latin typeface="Lucida Sans Unicode"/>
              <a:ea typeface="+mn-ea"/>
            </a:endParaRPr>
          </a:p>
        </p:txBody>
      </p:sp>
      <p:sp>
        <p:nvSpPr>
          <p:cNvPr id="6" name="Ελεύθερη σχεδίαση 15"/>
          <p:cNvSpPr>
            <a:spLocks/>
          </p:cNvSpPr>
          <p:nvPr/>
        </p:nvSpPr>
        <p:spPr bwMode="auto">
          <a:xfrm>
            <a:off x="485775" y="4454128"/>
            <a:ext cx="3690938" cy="700088"/>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68579" tIns="34289" rIns="68579" bIns="34289"/>
          <a:lstStyle/>
          <a:p>
            <a:pPr defTabSz="342900" eaLnBrk="0" fontAlgn="base" hangingPunct="0">
              <a:spcBef>
                <a:spcPct val="0"/>
              </a:spcBef>
              <a:spcAft>
                <a:spcPct val="0"/>
              </a:spcAft>
              <a:buClrTx/>
              <a:buFontTx/>
              <a:buNone/>
            </a:pPr>
            <a:endParaRPr lang="el-GR" sz="1800" kern="1200" smtClean="0">
              <a:solidFill>
                <a:prstClr val="white"/>
              </a:solidFill>
              <a:latin typeface="Corbel" pitchFamily="34" charset="0"/>
              <a:ea typeface="+mn-ea"/>
              <a:cs typeface="+mn-cs"/>
            </a:endParaRPr>
          </a:p>
        </p:txBody>
      </p:sp>
      <p:sp>
        <p:nvSpPr>
          <p:cNvPr id="7" name="Ορθογώνιο τρίγωνο 6"/>
          <p:cNvSpPr>
            <a:spLocks/>
          </p:cNvSpPr>
          <p:nvPr/>
        </p:nvSpPr>
        <p:spPr bwMode="auto">
          <a:xfrm>
            <a:off x="-6042" y="4343441"/>
            <a:ext cx="3402314" cy="810651"/>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defTabSz="342892">
              <a:buClrTx/>
              <a:buFontTx/>
              <a:buNone/>
              <a:defRPr/>
            </a:pPr>
            <a:endParaRPr lang="en-US" kern="1200">
              <a:solidFill>
                <a:prstClr val="white"/>
              </a:solidFill>
            </a:endParaRPr>
          </a:p>
        </p:txBody>
      </p:sp>
      <p:cxnSp>
        <p:nvCxnSpPr>
          <p:cNvPr id="8" name="Ευθεία γραμμή σύνδεσης 7"/>
          <p:cNvCxnSpPr/>
          <p:nvPr/>
        </p:nvCxnSpPr>
        <p:spPr>
          <a:xfrm>
            <a:off x="-9237" y="4340812"/>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Διάσημα 8"/>
          <p:cNvSpPr/>
          <p:nvPr/>
        </p:nvSpPr>
        <p:spPr>
          <a:xfrm>
            <a:off x="8664179" y="3740944"/>
            <a:ext cx="183356"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defTabSz="342892">
              <a:buClrTx/>
              <a:buFontTx/>
              <a:buNone/>
              <a:defRPr/>
            </a:pPr>
            <a:endParaRPr lang="en-US" kern="1200">
              <a:solidFill>
                <a:prstClr val="white"/>
              </a:solidFill>
            </a:endParaRPr>
          </a:p>
        </p:txBody>
      </p:sp>
      <p:sp>
        <p:nvSpPr>
          <p:cNvPr id="10" name="Διάσημα 9"/>
          <p:cNvSpPr/>
          <p:nvPr/>
        </p:nvSpPr>
        <p:spPr>
          <a:xfrm>
            <a:off x="8477251" y="3740944"/>
            <a:ext cx="183356"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defTabSz="342892">
              <a:buClrTx/>
              <a:buFontTx/>
              <a:buNone/>
              <a:defRPr/>
            </a:pPr>
            <a:endParaRPr lang="en-US" kern="1200">
              <a:solidFill>
                <a:prstClr val="white"/>
              </a:solidFill>
            </a:endParaRPr>
          </a:p>
        </p:txBody>
      </p:sp>
      <p:sp>
        <p:nvSpPr>
          <p:cNvPr id="4" name="Θέση κειμένου 3"/>
          <p:cNvSpPr>
            <a:spLocks noGrp="1"/>
          </p:cNvSpPr>
          <p:nvPr>
            <p:ph type="body" sz="half" idx="2"/>
          </p:nvPr>
        </p:nvSpPr>
        <p:spPr>
          <a:xfrm>
            <a:off x="1141232" y="4082552"/>
            <a:ext cx="7162800" cy="486174"/>
          </a:xfrm>
          <a:noFill/>
        </p:spPr>
        <p:txBody>
          <a:bodyPr tIns="0"/>
          <a:lstStyle>
            <a:lvl1pPr marL="0" marR="13716" indent="0" algn="r">
              <a:buNone/>
              <a:defRPr sz="1100"/>
            </a:lvl1pPr>
            <a:lvl2pPr>
              <a:defRPr sz="900"/>
            </a:lvl2pPr>
            <a:lvl3pPr>
              <a:defRPr sz="800"/>
            </a:lvl3pPr>
            <a:lvl4pPr>
              <a:defRPr sz="700"/>
            </a:lvl4pPr>
            <a:lvl5pPr>
              <a:defRPr sz="700"/>
            </a:lvl5pPr>
            <a:extLst/>
          </a:lstStyle>
          <a:p>
            <a:pPr lvl="0"/>
            <a:r>
              <a:rPr lang="el-GR" smtClean="0"/>
              <a:t>Στυλ υποδείγματος κειμένου</a:t>
            </a:r>
          </a:p>
        </p:txBody>
      </p:sp>
      <p:sp>
        <p:nvSpPr>
          <p:cNvPr id="3" name="Θέση εικόνας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2400"/>
            </a:lvl1pPr>
            <a:extLst/>
          </a:lstStyle>
          <a:p>
            <a:pPr lvl="0"/>
            <a:r>
              <a:rPr lang="el-GR" noProof="0" smtClean="0"/>
              <a:t>Κάντε κλικ στο εικονίδιο για να προσθέσετε μια εικόνα</a:t>
            </a:r>
            <a:endParaRPr lang="en-US" noProof="0" dirty="0"/>
          </a:p>
        </p:txBody>
      </p:sp>
      <p:sp>
        <p:nvSpPr>
          <p:cNvPr id="2" name="Τίτλος 1"/>
          <p:cNvSpPr>
            <a:spLocks noGrp="1"/>
          </p:cNvSpPr>
          <p:nvPr>
            <p:ph type="title"/>
          </p:nvPr>
        </p:nvSpPr>
        <p:spPr>
          <a:xfrm>
            <a:off x="228601" y="3648842"/>
            <a:ext cx="8075432" cy="422004"/>
          </a:xfrm>
          <a:noFill/>
        </p:spPr>
        <p:txBody>
          <a:bodyPr anchor="t">
            <a:sp3d prstMaterial="softEdge"/>
          </a:bodyPr>
          <a:lstStyle>
            <a:lvl1pPr marR="0" algn="r">
              <a:buNone/>
              <a:defRPr sz="2300" b="0">
                <a:solidFill>
                  <a:schemeClr val="accent1"/>
                </a:solidFill>
                <a:effectLst>
                  <a:outerShdw blurRad="50800" dist="25000" dir="5400000" algn="t" rotWithShape="0">
                    <a:prstClr val="black">
                      <a:alpha val="45000"/>
                    </a:prstClr>
                  </a:outerShdw>
                </a:effectLst>
              </a:defRPr>
            </a:lvl1pPr>
            <a:extLst/>
          </a:lstStyle>
          <a:p>
            <a:r>
              <a:rPr lang="el-GR" smtClean="0"/>
              <a:t>Στυλ κύριου τίτλου</a:t>
            </a:r>
            <a:endParaRPr lang="en-US"/>
          </a:p>
        </p:txBody>
      </p:sp>
      <p:sp>
        <p:nvSpPr>
          <p:cNvPr id="11" name="Θέση ημερομηνίας 4"/>
          <p:cNvSpPr>
            <a:spLocks noGrp="1"/>
          </p:cNvSpPr>
          <p:nvPr>
            <p:ph type="dt" sz="half" idx="10"/>
          </p:nvPr>
        </p:nvSpPr>
        <p:spPr/>
        <p:txBody>
          <a:bodyPr/>
          <a:lstStyle>
            <a:lvl1pPr defTabSz="342900" fontAlgn="base">
              <a:spcBef>
                <a:spcPct val="0"/>
              </a:spcBef>
              <a:spcAft>
                <a:spcPct val="0"/>
              </a:spcAft>
              <a:buFontTx/>
              <a:buNone/>
              <a:defRPr smtClean="0">
                <a:solidFill>
                  <a:srgbClr val="775F55"/>
                </a:solidFill>
                <a:latin typeface="Corbel" pitchFamily="34" charset="0"/>
                <a:cs typeface="+mn-cs"/>
              </a:defRPr>
            </a:lvl1pPr>
            <a:extLst/>
          </a:lstStyle>
          <a:p>
            <a:pPr>
              <a:defRPr/>
            </a:pPr>
            <a:fld id="{DEC74F8A-2387-4251-A46E-92267EE220B0}" type="datetimeFigureOut">
              <a:rPr lang="en-US" altLang="el-GR"/>
              <a:pPr>
                <a:defRPr/>
              </a:pPr>
              <a:t>7/15/2021</a:t>
            </a:fld>
            <a:endParaRPr lang="en-US" altLang="el-GR"/>
          </a:p>
        </p:txBody>
      </p:sp>
      <p:sp>
        <p:nvSpPr>
          <p:cNvPr id="12" name="Θέση υποσέλιδου 5"/>
          <p:cNvSpPr>
            <a:spLocks noGrp="1"/>
          </p:cNvSpPr>
          <p:nvPr>
            <p:ph type="ftr" sz="quarter" idx="11"/>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endParaRPr lang="el-GR" altLang="el-GR"/>
          </a:p>
        </p:txBody>
      </p:sp>
      <p:sp>
        <p:nvSpPr>
          <p:cNvPr id="13" name="Θέση αριθμού διαφάνειας 6"/>
          <p:cNvSpPr>
            <a:spLocks noGrp="1"/>
          </p:cNvSpPr>
          <p:nvPr>
            <p:ph type="sldNum" sz="quarter" idx="12"/>
          </p:nvPr>
        </p:nvSpPr>
        <p:spPr/>
        <p:txBody>
          <a:bodyPr/>
          <a:lstStyle>
            <a:lvl1pPr defTabSz="342900" fontAlgn="base">
              <a:spcBef>
                <a:spcPct val="0"/>
              </a:spcBef>
              <a:spcAft>
                <a:spcPct val="0"/>
              </a:spcAft>
              <a:buFontTx/>
              <a:buNone/>
              <a:defRPr smtClean="0">
                <a:solidFill>
                  <a:prstClr val="white"/>
                </a:solidFill>
                <a:latin typeface="Corbel" pitchFamily="34" charset="0"/>
                <a:cs typeface="+mn-cs"/>
              </a:defRPr>
            </a:lvl1pPr>
            <a:extLst/>
          </a:lstStyle>
          <a:p>
            <a:pPr>
              <a:defRPr/>
            </a:pPr>
            <a:fld id="{068018B4-D794-4A15-B7AD-91B1605E6C22}" type="slidenum">
              <a:rPr lang="en-US" altLang="el-GR"/>
              <a:pPr>
                <a:defRPr/>
              </a:pPr>
              <a:t>‹#›</a:t>
            </a:fld>
            <a:endParaRPr lang="en-US" altLang="el-GR"/>
          </a:p>
        </p:txBody>
      </p:sp>
    </p:spTree>
    <p:extLst>
      <p:ext uri="{BB962C8B-B14F-4D97-AF65-F5344CB8AC3E}">
        <p14:creationId xmlns:p14="http://schemas.microsoft.com/office/powerpoint/2010/main" val="2189895984"/>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457200" y="1111001"/>
            <a:ext cx="8229600" cy="328955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fld id="{DBD22AAE-A25F-461C-BE0D-192B486BE21E}" type="datetimeFigureOut">
              <a:rPr lang="en-US" altLang="el-GR"/>
              <a:pPr>
                <a:defRPr/>
              </a:pPr>
              <a:t>7/15/2021</a:t>
            </a:fld>
            <a:endParaRPr lang="en-US" altLang="el-GR"/>
          </a:p>
        </p:txBody>
      </p:sp>
      <p:sp>
        <p:nvSpPr>
          <p:cNvPr id="5" name="Θέση υποσέλιδου 4"/>
          <p:cNvSpPr>
            <a:spLocks noGrp="1"/>
          </p:cNvSpPr>
          <p:nvPr>
            <p:ph type="ftr" sz="quarter" idx="11"/>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endParaRPr lang="el-GR" altLang="el-GR"/>
          </a:p>
        </p:txBody>
      </p:sp>
      <p:sp>
        <p:nvSpPr>
          <p:cNvPr id="6" name="Θέση αριθμού διαφάνειας 5"/>
          <p:cNvSpPr>
            <a:spLocks noGrp="1"/>
          </p:cNvSpPr>
          <p:nvPr>
            <p:ph type="sldNum" sz="quarter" idx="12"/>
          </p:nvPr>
        </p:nvSpPr>
        <p:spPr/>
        <p:txBody>
          <a:bodyPr/>
          <a:lstStyle>
            <a:lvl1pPr defTabSz="342900" fontAlgn="base">
              <a:spcBef>
                <a:spcPct val="0"/>
              </a:spcBef>
              <a:spcAft>
                <a:spcPct val="0"/>
              </a:spcAft>
              <a:buFontTx/>
              <a:buNone/>
              <a:defRPr>
                <a:latin typeface="Corbel" pitchFamily="34" charset="0"/>
                <a:cs typeface="+mn-cs"/>
              </a:defRPr>
            </a:lvl1pPr>
            <a:extLst/>
          </a:lstStyle>
          <a:p>
            <a:pPr>
              <a:defRPr/>
            </a:pPr>
            <a:fld id="{46D6503D-F3D1-4106-85A4-3CE5FF28BA33}" type="slidenum">
              <a:rPr lang="en-US" altLang="el-GR"/>
              <a:pPr>
                <a:defRPr/>
              </a:pPr>
              <a:t>‹#›</a:t>
            </a:fld>
            <a:endParaRPr lang="en-US" altLang="el-GR"/>
          </a:p>
        </p:txBody>
      </p:sp>
    </p:spTree>
    <p:extLst>
      <p:ext uri="{BB962C8B-B14F-4D97-AF65-F5344CB8AC3E}">
        <p14:creationId xmlns:p14="http://schemas.microsoft.com/office/powerpoint/2010/main" val="1106120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44013" y="205988"/>
            <a:ext cx="1777470" cy="4194571"/>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457200" y="205981"/>
            <a:ext cx="6324600" cy="419457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fld id="{B7C00427-8111-4952-9A10-18F7E33810B8}" type="datetimeFigureOut">
              <a:rPr lang="en-US" altLang="el-GR"/>
              <a:pPr>
                <a:defRPr/>
              </a:pPr>
              <a:t>7/15/2021</a:t>
            </a:fld>
            <a:endParaRPr lang="en-US" altLang="el-GR"/>
          </a:p>
        </p:txBody>
      </p:sp>
      <p:sp>
        <p:nvSpPr>
          <p:cNvPr id="5" name="Θέση υποσέλιδου 4"/>
          <p:cNvSpPr>
            <a:spLocks noGrp="1"/>
          </p:cNvSpPr>
          <p:nvPr>
            <p:ph type="ftr" sz="quarter" idx="11"/>
          </p:nvPr>
        </p:nvSpPr>
        <p:spPr/>
        <p:txBody>
          <a:bodyPr/>
          <a:lstStyle>
            <a:lvl1pPr defTabSz="342900" fontAlgn="base">
              <a:spcBef>
                <a:spcPct val="0"/>
              </a:spcBef>
              <a:spcAft>
                <a:spcPct val="0"/>
              </a:spcAft>
              <a:buFontTx/>
              <a:buNone/>
              <a:defRPr>
                <a:solidFill>
                  <a:srgbClr val="775F55"/>
                </a:solidFill>
                <a:latin typeface="Corbel" pitchFamily="34" charset="0"/>
                <a:cs typeface="+mn-cs"/>
              </a:defRPr>
            </a:lvl1pPr>
            <a:extLst/>
          </a:lstStyle>
          <a:p>
            <a:pPr>
              <a:defRPr/>
            </a:pPr>
            <a:endParaRPr lang="el-GR" altLang="el-GR"/>
          </a:p>
        </p:txBody>
      </p:sp>
      <p:sp>
        <p:nvSpPr>
          <p:cNvPr id="6" name="Θέση αριθμού διαφάνειας 5"/>
          <p:cNvSpPr>
            <a:spLocks noGrp="1"/>
          </p:cNvSpPr>
          <p:nvPr>
            <p:ph type="sldNum" sz="quarter" idx="12"/>
          </p:nvPr>
        </p:nvSpPr>
        <p:spPr/>
        <p:txBody>
          <a:bodyPr/>
          <a:lstStyle>
            <a:lvl1pPr defTabSz="342900" fontAlgn="base">
              <a:spcBef>
                <a:spcPct val="0"/>
              </a:spcBef>
              <a:spcAft>
                <a:spcPct val="0"/>
              </a:spcAft>
              <a:buFontTx/>
              <a:buNone/>
              <a:defRPr>
                <a:latin typeface="Corbel" pitchFamily="34" charset="0"/>
                <a:cs typeface="+mn-cs"/>
              </a:defRPr>
            </a:lvl1pPr>
            <a:extLst/>
          </a:lstStyle>
          <a:p>
            <a:pPr>
              <a:defRPr/>
            </a:pPr>
            <a:fld id="{6B2186FF-7B43-4867-BD4F-2665805BD961}" type="slidenum">
              <a:rPr lang="en-US" altLang="el-GR"/>
              <a:pPr>
                <a:defRPr/>
              </a:pPr>
              <a:t>‹#›</a:t>
            </a:fld>
            <a:endParaRPr lang="en-US" altLang="el-GR"/>
          </a:p>
        </p:txBody>
      </p:sp>
    </p:spTree>
    <p:extLst>
      <p:ext uri="{BB962C8B-B14F-4D97-AF65-F5344CB8AC3E}">
        <p14:creationId xmlns:p14="http://schemas.microsoft.com/office/powerpoint/2010/main" val="1368321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Robin template" type="title">
  <p:cSld name="Robin template">
    <p:spTree>
      <p:nvGrpSpPr>
        <p:cNvPr id="1" name="Shape 9"/>
        <p:cNvGrpSpPr/>
        <p:nvPr/>
      </p:nvGrpSpPr>
      <p:grpSpPr>
        <a:xfrm>
          <a:off x="0" y="0"/>
          <a:ext cx="0" cy="0"/>
          <a:chOff x="0" y="0"/>
          <a:chExt cx="0" cy="0"/>
        </a:xfrm>
      </p:grpSpPr>
      <p:sp>
        <p:nvSpPr>
          <p:cNvPr id="14" name="Google Shape;14;p2"/>
          <p:cNvSpPr txBox="1">
            <a:spLocks noGrp="1"/>
          </p:cNvSpPr>
          <p:nvPr>
            <p:ph type="ctrTitle"/>
          </p:nvPr>
        </p:nvSpPr>
        <p:spPr>
          <a:xfrm>
            <a:off x="685800" y="702806"/>
            <a:ext cx="3547800" cy="1159800"/>
          </a:xfrm>
          <a:prstGeom prst="rect">
            <a:avLst/>
          </a:prstGeom>
        </p:spPr>
        <p:txBody>
          <a:bodyPr spcFirstLastPara="1" wrap="square" lIns="0" tIns="0" rIns="0" bIns="0" anchor="t" anchorCtr="0">
            <a:noAutofit/>
          </a:bodyPr>
          <a:lstStyle>
            <a:lvl1pPr lvl="0">
              <a:spcBef>
                <a:spcPts val="0"/>
              </a:spcBef>
              <a:spcAft>
                <a:spcPts val="0"/>
              </a:spcAft>
              <a:buClr>
                <a:srgbClr val="111111"/>
              </a:buClr>
              <a:buSzPts val="4000"/>
              <a:buNone/>
              <a:defRPr sz="4000">
                <a:solidFill>
                  <a:srgbClr val="111111"/>
                </a:solidFill>
              </a:defRPr>
            </a:lvl1pPr>
            <a:lvl2pPr lvl="1">
              <a:spcBef>
                <a:spcPts val="0"/>
              </a:spcBef>
              <a:spcAft>
                <a:spcPts val="0"/>
              </a:spcAft>
              <a:buClr>
                <a:srgbClr val="111111"/>
              </a:buClr>
              <a:buSzPts val="4000"/>
              <a:buNone/>
              <a:defRPr sz="4000">
                <a:solidFill>
                  <a:srgbClr val="111111"/>
                </a:solidFill>
              </a:defRPr>
            </a:lvl2pPr>
            <a:lvl3pPr lvl="2">
              <a:spcBef>
                <a:spcPts val="0"/>
              </a:spcBef>
              <a:spcAft>
                <a:spcPts val="0"/>
              </a:spcAft>
              <a:buClr>
                <a:srgbClr val="111111"/>
              </a:buClr>
              <a:buSzPts val="4000"/>
              <a:buNone/>
              <a:defRPr sz="4000">
                <a:solidFill>
                  <a:srgbClr val="111111"/>
                </a:solidFill>
              </a:defRPr>
            </a:lvl3pPr>
            <a:lvl4pPr lvl="3">
              <a:spcBef>
                <a:spcPts val="0"/>
              </a:spcBef>
              <a:spcAft>
                <a:spcPts val="0"/>
              </a:spcAft>
              <a:buClr>
                <a:srgbClr val="111111"/>
              </a:buClr>
              <a:buSzPts val="4000"/>
              <a:buNone/>
              <a:defRPr sz="4000">
                <a:solidFill>
                  <a:srgbClr val="111111"/>
                </a:solidFill>
              </a:defRPr>
            </a:lvl4pPr>
            <a:lvl5pPr lvl="4">
              <a:spcBef>
                <a:spcPts val="0"/>
              </a:spcBef>
              <a:spcAft>
                <a:spcPts val="0"/>
              </a:spcAft>
              <a:buClr>
                <a:srgbClr val="111111"/>
              </a:buClr>
              <a:buSzPts val="4000"/>
              <a:buNone/>
              <a:defRPr sz="4000">
                <a:solidFill>
                  <a:srgbClr val="111111"/>
                </a:solidFill>
              </a:defRPr>
            </a:lvl5pPr>
            <a:lvl6pPr lvl="5">
              <a:spcBef>
                <a:spcPts val="0"/>
              </a:spcBef>
              <a:spcAft>
                <a:spcPts val="0"/>
              </a:spcAft>
              <a:buClr>
                <a:srgbClr val="111111"/>
              </a:buClr>
              <a:buSzPts val="4000"/>
              <a:buNone/>
              <a:defRPr sz="4000">
                <a:solidFill>
                  <a:srgbClr val="111111"/>
                </a:solidFill>
              </a:defRPr>
            </a:lvl6pPr>
            <a:lvl7pPr lvl="6">
              <a:spcBef>
                <a:spcPts val="0"/>
              </a:spcBef>
              <a:spcAft>
                <a:spcPts val="0"/>
              </a:spcAft>
              <a:buClr>
                <a:srgbClr val="111111"/>
              </a:buClr>
              <a:buSzPts val="4000"/>
              <a:buNone/>
              <a:defRPr sz="4000">
                <a:solidFill>
                  <a:srgbClr val="111111"/>
                </a:solidFill>
              </a:defRPr>
            </a:lvl7pPr>
            <a:lvl8pPr lvl="7">
              <a:spcBef>
                <a:spcPts val="0"/>
              </a:spcBef>
              <a:spcAft>
                <a:spcPts val="0"/>
              </a:spcAft>
              <a:buClr>
                <a:srgbClr val="111111"/>
              </a:buClr>
              <a:buSzPts val="4000"/>
              <a:buNone/>
              <a:defRPr sz="4000">
                <a:solidFill>
                  <a:srgbClr val="111111"/>
                </a:solidFill>
              </a:defRPr>
            </a:lvl8pPr>
            <a:lvl9pPr lvl="8">
              <a:spcBef>
                <a:spcPts val="0"/>
              </a:spcBef>
              <a:spcAft>
                <a:spcPts val="0"/>
              </a:spcAft>
              <a:buClr>
                <a:srgbClr val="111111"/>
              </a:buClr>
              <a:buSzPts val="4000"/>
              <a:buNone/>
              <a:defRPr sz="4000">
                <a:solidFill>
                  <a:srgbClr val="111111"/>
                </a:solidFill>
              </a:defRPr>
            </a:lvl9pPr>
          </a:lstStyle>
          <a:p>
            <a:endParaRPr/>
          </a:p>
        </p:txBody>
      </p:sp>
    </p:spTree>
    <p:extLst>
      <p:ext uri="{BB962C8B-B14F-4D97-AF65-F5344CB8AC3E}">
        <p14:creationId xmlns:p14="http://schemas.microsoft.com/office/powerpoint/2010/main" val="4140569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61"/>
        <p:cNvGrpSpPr/>
        <p:nvPr/>
      </p:nvGrpSpPr>
      <p:grpSpPr>
        <a:xfrm>
          <a:off x="0" y="0"/>
          <a:ext cx="0" cy="0"/>
          <a:chOff x="0" y="0"/>
          <a:chExt cx="0" cy="0"/>
        </a:xfrm>
      </p:grpSpPr>
      <p:sp>
        <p:nvSpPr>
          <p:cNvPr id="66" name="Google Shape;66;p9"/>
          <p:cNvSpPr txBox="1">
            <a:spLocks noGrp="1"/>
          </p:cNvSpPr>
          <p:nvPr>
            <p:ph type="title"/>
          </p:nvPr>
        </p:nvSpPr>
        <p:spPr>
          <a:xfrm>
            <a:off x="285425" y="358388"/>
            <a:ext cx="8401200" cy="5253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7" name="Google Shape;67;p9"/>
          <p:cNvSpPr txBox="1">
            <a:spLocks noGrp="1"/>
          </p:cNvSpPr>
          <p:nvPr>
            <p:ph type="body" idx="1"/>
          </p:nvPr>
        </p:nvSpPr>
        <p:spPr>
          <a:xfrm>
            <a:off x="508725" y="1089050"/>
            <a:ext cx="2598600" cy="3387600"/>
          </a:xfrm>
          <a:prstGeom prst="rect">
            <a:avLst/>
          </a:prstGeom>
        </p:spPr>
        <p:txBody>
          <a:bodyPr spcFirstLastPara="1" lIns="91423" tIns="91423" rIns="91423" bIns="91423">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4"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7" lvl="8" indent="-342892" rtl="0">
              <a:spcBef>
                <a:spcPts val="0"/>
              </a:spcBef>
              <a:spcAft>
                <a:spcPts val="0"/>
              </a:spcAft>
              <a:buSzPts val="1800"/>
              <a:buChar char="❏"/>
              <a:defRPr sz="1800"/>
            </a:lvl9pPr>
          </a:lstStyle>
          <a:p>
            <a:endParaRPr/>
          </a:p>
        </p:txBody>
      </p:sp>
      <p:sp>
        <p:nvSpPr>
          <p:cNvPr id="68" name="Google Shape;68;p9"/>
          <p:cNvSpPr txBox="1">
            <a:spLocks noGrp="1"/>
          </p:cNvSpPr>
          <p:nvPr>
            <p:ph type="body" idx="2"/>
          </p:nvPr>
        </p:nvSpPr>
        <p:spPr>
          <a:xfrm>
            <a:off x="3240575" y="1089050"/>
            <a:ext cx="2598600" cy="3387600"/>
          </a:xfrm>
          <a:prstGeom prst="rect">
            <a:avLst/>
          </a:prstGeom>
        </p:spPr>
        <p:txBody>
          <a:bodyPr spcFirstLastPara="1" lIns="91423" tIns="91423" rIns="91423" bIns="91423">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4"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7" lvl="8" indent="-342892" rtl="0">
              <a:spcBef>
                <a:spcPts val="0"/>
              </a:spcBef>
              <a:spcAft>
                <a:spcPts val="0"/>
              </a:spcAft>
              <a:buSzPts val="1800"/>
              <a:buChar char="❏"/>
              <a:defRPr sz="1800"/>
            </a:lvl9pPr>
          </a:lstStyle>
          <a:p>
            <a:endParaRPr/>
          </a:p>
        </p:txBody>
      </p:sp>
      <p:sp>
        <p:nvSpPr>
          <p:cNvPr id="69" name="Google Shape;69;p9"/>
          <p:cNvSpPr txBox="1">
            <a:spLocks noGrp="1"/>
          </p:cNvSpPr>
          <p:nvPr>
            <p:ph type="body" idx="3"/>
          </p:nvPr>
        </p:nvSpPr>
        <p:spPr>
          <a:xfrm>
            <a:off x="5972425" y="1089050"/>
            <a:ext cx="2598600" cy="3387600"/>
          </a:xfrm>
          <a:prstGeom prst="rect">
            <a:avLst/>
          </a:prstGeom>
        </p:spPr>
        <p:txBody>
          <a:bodyPr spcFirstLastPara="1" lIns="91423" tIns="91423" rIns="91423" bIns="91423">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4"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7" lvl="8" indent="-342892" rtl="0">
              <a:spcBef>
                <a:spcPts val="0"/>
              </a:spcBef>
              <a:spcAft>
                <a:spcPts val="0"/>
              </a:spcAft>
              <a:buSzPts val="1800"/>
              <a:buChar char="❏"/>
              <a:defRPr sz="1800"/>
            </a:lvl9pPr>
          </a:lstStyle>
          <a:p>
            <a:endParaRPr/>
          </a:p>
        </p:txBody>
      </p:sp>
      <p:sp>
        <p:nvSpPr>
          <p:cNvPr id="6" name="Google Shape;70;p9"/>
          <p:cNvSpPr txBox="1">
            <a:spLocks noGrp="1"/>
          </p:cNvSpPr>
          <p:nvPr>
            <p:ph type="sldNum" idx="10"/>
          </p:nvPr>
        </p:nvSpPr>
        <p:spPr>
          <a:xfrm>
            <a:off x="508398" y="4262438"/>
            <a:ext cx="464344" cy="307181"/>
          </a:xfrm>
        </p:spPr>
        <p:txBody>
          <a:bodyPr spcFirstLastPara="1" wrap="square" lIns="91423" tIns="91423" rIns="91423" bIns="91423" anchor="t" anchorCtr="0">
            <a:noAutofit/>
          </a:bodyPr>
          <a:lstStyle>
            <a:lvl1pPr lvl="0" algn="ctr" defTabSz="342900" fontAlgn="base">
              <a:spcBef>
                <a:spcPct val="0"/>
              </a:spcBef>
              <a:spcAft>
                <a:spcPct val="0"/>
              </a:spcAft>
              <a:buFontTx/>
              <a:buNone/>
              <a:defRPr smtClean="0">
                <a:latin typeface="Corbel" pitchFamily="34" charset="0"/>
                <a:cs typeface="+mn-cs"/>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D05ADF0B-E685-43BD-8A7D-378C64DBBE30}" type="slidenum">
              <a:rPr lang="en"/>
              <a:pPr>
                <a:defRPr/>
              </a:pPr>
              <a:t>‹#›</a:t>
            </a:fld>
            <a:endParaRPr lang="en"/>
          </a:p>
        </p:txBody>
      </p:sp>
    </p:spTree>
    <p:extLst>
      <p:ext uri="{BB962C8B-B14F-4D97-AF65-F5344CB8AC3E}">
        <p14:creationId xmlns:p14="http://schemas.microsoft.com/office/powerpoint/2010/main" val="718859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4"/>
        <p:cNvGrpSpPr/>
        <p:nvPr/>
      </p:nvGrpSpPr>
      <p:grpSpPr>
        <a:xfrm>
          <a:off x="0" y="0"/>
          <a:ext cx="0" cy="0"/>
          <a:chOff x="0" y="0"/>
          <a:chExt cx="0" cy="0"/>
        </a:xfrm>
      </p:grpSpPr>
      <p:sp>
        <p:nvSpPr>
          <p:cNvPr id="49" name="Google Shape;49;p7"/>
          <p:cNvSpPr txBox="1">
            <a:spLocks noGrp="1"/>
          </p:cNvSpPr>
          <p:nvPr>
            <p:ph type="title"/>
          </p:nvPr>
        </p:nvSpPr>
        <p:spPr>
          <a:xfrm>
            <a:off x="285425" y="358388"/>
            <a:ext cx="8401200" cy="5253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0" name="Google Shape;50;p7"/>
          <p:cNvSpPr txBox="1">
            <a:spLocks noGrp="1"/>
          </p:cNvSpPr>
          <p:nvPr>
            <p:ph type="body" idx="1"/>
          </p:nvPr>
        </p:nvSpPr>
        <p:spPr>
          <a:xfrm>
            <a:off x="557475" y="1157300"/>
            <a:ext cx="8043600" cy="3639300"/>
          </a:xfrm>
          <a:prstGeom prst="rect">
            <a:avLst/>
          </a:prstGeom>
        </p:spPr>
        <p:txBody>
          <a:bodyPr spcFirstLastPara="1" lIns="91423" tIns="91423" rIns="91423" bIns="91423">
            <a:noAutofit/>
          </a:bodyPr>
          <a:lstStyle>
            <a:lvl1pPr marL="457189" lvl="0" indent="-380990">
              <a:spcBef>
                <a:spcPts val="600"/>
              </a:spcBef>
              <a:spcAft>
                <a:spcPts val="0"/>
              </a:spcAft>
              <a:buSzPts val="2400"/>
              <a:buChar char="▪"/>
              <a:defRPr/>
            </a:lvl1pPr>
            <a:lvl2pPr marL="914378" lvl="1" indent="-380990">
              <a:spcBef>
                <a:spcPts val="0"/>
              </a:spcBef>
              <a:spcAft>
                <a:spcPts val="0"/>
              </a:spcAft>
              <a:buSzPts val="2400"/>
              <a:buChar char="▪"/>
              <a:defRPr/>
            </a:lvl2pPr>
            <a:lvl3pPr marL="1371566" lvl="2" indent="-380990">
              <a:spcBef>
                <a:spcPts val="0"/>
              </a:spcBef>
              <a:spcAft>
                <a:spcPts val="0"/>
              </a:spcAft>
              <a:buSzPts val="2400"/>
              <a:buChar char="▪"/>
              <a:defRPr/>
            </a:lvl3pPr>
            <a:lvl4pPr marL="1828754" lvl="3" indent="-380990">
              <a:spcBef>
                <a:spcPts val="0"/>
              </a:spcBef>
              <a:spcAft>
                <a:spcPts val="0"/>
              </a:spcAft>
              <a:buSzPts val="2400"/>
              <a:buChar char="❏"/>
              <a:defRPr/>
            </a:lvl4pPr>
            <a:lvl5pPr marL="2285943" lvl="4" indent="-380990">
              <a:spcBef>
                <a:spcPts val="0"/>
              </a:spcBef>
              <a:spcAft>
                <a:spcPts val="0"/>
              </a:spcAft>
              <a:buSzPts val="2400"/>
              <a:buChar char="❏"/>
              <a:defRPr/>
            </a:lvl5pPr>
            <a:lvl6pPr marL="2743132" lvl="5" indent="-380990">
              <a:spcBef>
                <a:spcPts val="0"/>
              </a:spcBef>
              <a:spcAft>
                <a:spcPts val="0"/>
              </a:spcAft>
              <a:buSzPts val="2400"/>
              <a:buChar char="❏"/>
              <a:defRPr/>
            </a:lvl6pPr>
            <a:lvl7pPr marL="3200320" lvl="6" indent="-380990">
              <a:spcBef>
                <a:spcPts val="0"/>
              </a:spcBef>
              <a:spcAft>
                <a:spcPts val="0"/>
              </a:spcAft>
              <a:buSzPts val="2400"/>
              <a:buChar char="❏"/>
              <a:defRPr/>
            </a:lvl7pPr>
            <a:lvl8pPr marL="3657509" lvl="7" indent="-380990">
              <a:spcBef>
                <a:spcPts val="0"/>
              </a:spcBef>
              <a:spcAft>
                <a:spcPts val="0"/>
              </a:spcAft>
              <a:buSzPts val="2400"/>
              <a:buChar char="❏"/>
              <a:defRPr/>
            </a:lvl8pPr>
            <a:lvl9pPr marL="4114697" lvl="8" indent="-380990">
              <a:spcBef>
                <a:spcPts val="0"/>
              </a:spcBef>
              <a:spcAft>
                <a:spcPts val="0"/>
              </a:spcAft>
              <a:buSzPts val="2400"/>
              <a:buChar char="❏"/>
              <a:defRPr/>
            </a:lvl9pPr>
          </a:lstStyle>
          <a:p>
            <a:endParaRPr/>
          </a:p>
        </p:txBody>
      </p:sp>
      <p:sp>
        <p:nvSpPr>
          <p:cNvPr id="4" name="Google Shape;51;p7"/>
          <p:cNvSpPr txBox="1">
            <a:spLocks noGrp="1"/>
          </p:cNvSpPr>
          <p:nvPr>
            <p:ph type="sldNum" idx="10"/>
          </p:nvPr>
        </p:nvSpPr>
        <p:spPr>
          <a:xfrm>
            <a:off x="508398" y="4262438"/>
            <a:ext cx="464344" cy="307181"/>
          </a:xfrm>
        </p:spPr>
        <p:txBody>
          <a:bodyPr spcFirstLastPara="1" wrap="square" lIns="91423" tIns="91423" rIns="91423" bIns="91423" anchor="t" anchorCtr="0">
            <a:noAutofit/>
          </a:bodyPr>
          <a:lstStyle>
            <a:lvl1pPr lvl="0" algn="ctr" defTabSz="342900" fontAlgn="base">
              <a:spcBef>
                <a:spcPct val="0"/>
              </a:spcBef>
              <a:spcAft>
                <a:spcPct val="0"/>
              </a:spcAft>
              <a:buFontTx/>
              <a:buNone/>
              <a:defRPr smtClean="0">
                <a:latin typeface="Corbel" pitchFamily="34" charset="0"/>
                <a:cs typeface="+mn-cs"/>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81084811-DFB7-4614-8D46-B2C2D72E0ECA}" type="slidenum">
              <a:rPr lang="en"/>
              <a:pPr>
                <a:defRPr/>
              </a:pPr>
              <a:t>‹#›</a:t>
            </a:fld>
            <a:endParaRPr lang="en"/>
          </a:p>
        </p:txBody>
      </p:sp>
    </p:spTree>
    <p:extLst>
      <p:ext uri="{BB962C8B-B14F-4D97-AF65-F5344CB8AC3E}">
        <p14:creationId xmlns:p14="http://schemas.microsoft.com/office/powerpoint/2010/main" val="2335528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Κεφαλίδα ενότητας">
    <p:spTree>
      <p:nvGrpSpPr>
        <p:cNvPr id="1" name=""/>
        <p:cNvGrpSpPr/>
        <p:nvPr/>
      </p:nvGrpSpPr>
      <p:grpSpPr>
        <a:xfrm>
          <a:off x="0" y="0"/>
          <a:ext cx="0" cy="0"/>
          <a:chOff x="0" y="0"/>
          <a:chExt cx="0" cy="0"/>
        </a:xfrm>
      </p:grpSpPr>
      <p:cxnSp>
        <p:nvCxnSpPr>
          <p:cNvPr id="4" name="6 - Ευθεία γραμμή σύνδεσης"/>
          <p:cNvCxnSpPr/>
          <p:nvPr userDrawn="1"/>
        </p:nvCxnSpPr>
        <p:spPr>
          <a:xfrm>
            <a:off x="714375" y="2839641"/>
            <a:ext cx="4000500" cy="1190"/>
          </a:xfrm>
          <a:prstGeom prst="line">
            <a:avLst/>
          </a:prstGeom>
          <a:ln w="76200">
            <a:solidFill>
              <a:srgbClr val="2CB5B2"/>
            </a:solidFill>
          </a:ln>
        </p:spPr>
        <p:style>
          <a:lnRef idx="1">
            <a:schemeClr val="accent1"/>
          </a:lnRef>
          <a:fillRef idx="0">
            <a:schemeClr val="accent1"/>
          </a:fillRef>
          <a:effectRef idx="0">
            <a:schemeClr val="accent1"/>
          </a:effectRef>
          <a:fontRef idx="minor">
            <a:schemeClr val="tx1"/>
          </a:fontRef>
        </p:style>
      </p:cxnSp>
      <p:pic>
        <p:nvPicPr>
          <p:cNvPr id="5" name="Picture 2" descr="C:\Users\user\Desktop\ThinkSummerMark_Lightbulb_Pri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29187" y="0"/>
            <a:ext cx="4214813" cy="517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 Θέση κειμένου"/>
          <p:cNvSpPr>
            <a:spLocks noGrp="1"/>
          </p:cNvSpPr>
          <p:nvPr>
            <p:ph type="body" idx="1"/>
          </p:nvPr>
        </p:nvSpPr>
        <p:spPr>
          <a:xfrm>
            <a:off x="714348" y="1607338"/>
            <a:ext cx="4000528" cy="1125140"/>
          </a:xfrm>
        </p:spPr>
        <p:txBody>
          <a:bodyPr anchor="b"/>
          <a:lstStyle>
            <a:lvl1pPr marL="0" indent="0" algn="just">
              <a:buNone/>
              <a:defRPr sz="1500">
                <a:solidFill>
                  <a:srgbClr val="2CB5B2"/>
                </a:solidFill>
                <a:latin typeface="Segoe UI Semibold" pitchFamily="34" charset="0"/>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el-GR"/>
              <a:t>Kλικ για επεξεργασία των στυλ του υποδείγματος</a:t>
            </a:r>
          </a:p>
        </p:txBody>
      </p:sp>
      <p:sp>
        <p:nvSpPr>
          <p:cNvPr id="6" name="3 - Θέση ημερομηνίας"/>
          <p:cNvSpPr>
            <a:spLocks noGrp="1"/>
          </p:cNvSpPr>
          <p:nvPr>
            <p:ph type="dt" sz="half" idx="10"/>
          </p:nvPr>
        </p:nvSpPr>
        <p:spPr>
          <a:xfrm>
            <a:off x="457200" y="4767263"/>
            <a:ext cx="2133600" cy="273844"/>
          </a:xfrm>
        </p:spPr>
        <p:txBody>
          <a:bodyPr/>
          <a:lstStyle>
            <a:lvl1pPr defTabSz="342900" fontAlgn="base">
              <a:spcBef>
                <a:spcPct val="0"/>
              </a:spcBef>
              <a:spcAft>
                <a:spcPct val="0"/>
              </a:spcAft>
              <a:buFontTx/>
              <a:buNone/>
              <a:defRPr>
                <a:latin typeface="Corbel" pitchFamily="34" charset="0"/>
                <a:cs typeface="+mn-cs"/>
              </a:defRPr>
            </a:lvl1pPr>
          </a:lstStyle>
          <a:p>
            <a:pPr>
              <a:defRPr/>
            </a:pPr>
            <a:fld id="{165DEF8A-7654-4C40-9EB6-A67A0AC32172}" type="datetimeFigureOut">
              <a:rPr lang="el-GR"/>
              <a:pPr>
                <a:defRPr/>
              </a:pPr>
              <a:t>15/7/2021</a:t>
            </a:fld>
            <a:endParaRPr lang="el-GR"/>
          </a:p>
        </p:txBody>
      </p:sp>
      <p:sp>
        <p:nvSpPr>
          <p:cNvPr id="7" name="4 - Θέση υποσέλιδου"/>
          <p:cNvSpPr>
            <a:spLocks noGrp="1"/>
          </p:cNvSpPr>
          <p:nvPr>
            <p:ph type="ftr" sz="quarter" idx="11"/>
          </p:nvPr>
        </p:nvSpPr>
        <p:spPr>
          <a:xfrm>
            <a:off x="428625" y="4767263"/>
            <a:ext cx="5591175" cy="273844"/>
          </a:xfrm>
        </p:spPr>
        <p:txBody>
          <a:bodyPr/>
          <a:lstStyle>
            <a:lvl1pPr defTabSz="342900" fontAlgn="base">
              <a:spcBef>
                <a:spcPct val="0"/>
              </a:spcBef>
              <a:spcAft>
                <a:spcPct val="0"/>
              </a:spcAft>
              <a:buFontTx/>
              <a:buNone/>
              <a:defRPr>
                <a:latin typeface="Corbel" pitchFamily="34" charset="0"/>
                <a:cs typeface="+mn-cs"/>
              </a:defRPr>
            </a:lvl1pPr>
          </a:lstStyle>
          <a:p>
            <a:pPr>
              <a:defRPr/>
            </a:pPr>
            <a:endParaRPr lang="el-GR"/>
          </a:p>
        </p:txBody>
      </p:sp>
      <p:sp>
        <p:nvSpPr>
          <p:cNvPr id="8" name="5 - Θέση αριθμού διαφάνειας"/>
          <p:cNvSpPr>
            <a:spLocks noGrp="1"/>
          </p:cNvSpPr>
          <p:nvPr>
            <p:ph type="sldNum" sz="quarter" idx="12"/>
          </p:nvPr>
        </p:nvSpPr>
        <p:spPr/>
        <p:txBody>
          <a:bodyPr/>
          <a:lstStyle>
            <a:lvl1pPr defTabSz="342900" fontAlgn="base">
              <a:spcBef>
                <a:spcPct val="0"/>
              </a:spcBef>
              <a:spcAft>
                <a:spcPct val="0"/>
              </a:spcAft>
              <a:buFontTx/>
              <a:buNone/>
              <a:defRPr>
                <a:latin typeface="Corbel" pitchFamily="34" charset="0"/>
                <a:cs typeface="+mn-cs"/>
              </a:defRPr>
            </a:lvl1pPr>
          </a:lstStyle>
          <a:p>
            <a:pPr>
              <a:defRPr/>
            </a:pPr>
            <a:fld id="{BAE640D2-7F83-4138-9328-114908948665}" type="slidenum">
              <a:rPr lang="el-GR"/>
              <a:pPr>
                <a:defRPr/>
              </a:pPr>
              <a:t>‹#›</a:t>
            </a:fld>
            <a:endParaRPr lang="el-GR"/>
          </a:p>
        </p:txBody>
      </p:sp>
    </p:spTree>
    <p:extLst>
      <p:ext uri="{BB962C8B-B14F-4D97-AF65-F5344CB8AC3E}">
        <p14:creationId xmlns:p14="http://schemas.microsoft.com/office/powerpoint/2010/main" val="407346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3922713" y="2198784"/>
            <a:ext cx="4572000" cy="1091166"/>
          </a:xfrm>
        </p:spPr>
        <p:txBody>
          <a:bodyPr lIns="91436" rIns="91436"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7/15/2021</a:t>
            </a:fld>
            <a:endParaRPr lang="en-US"/>
          </a:p>
        </p:txBody>
      </p:sp>
      <p:sp>
        <p:nvSpPr>
          <p:cNvPr id="5" name="Θέση υποσέλιδου 4"/>
          <p:cNvSpPr>
            <a:spLocks noGrp="1"/>
          </p:cNvSpPr>
          <p:nvPr>
            <p:ph type="ftr" sz="quarter" idx="11"/>
          </p:nvPr>
        </p:nvSpPr>
        <p:spPr/>
        <p:txBody>
          <a:bodyPr/>
          <a:lstStyle/>
          <a:p>
            <a:endParaRPr kumimoji="0" lang="en-US"/>
          </a:p>
        </p:txBody>
      </p:sp>
      <p:sp>
        <p:nvSpPr>
          <p:cNvPr id="6" name="Θέση αριθμού διαφάνειας 5"/>
          <p:cNvSpPr>
            <a:spLocks noGrp="1"/>
          </p:cNvSpPr>
          <p:nvPr>
            <p:ph type="sldNum" sz="quarter" idx="12"/>
          </p:nvPr>
        </p:nvSpPr>
        <p:spPr/>
        <p:txBody>
          <a:bodyPr/>
          <a:lstStyle/>
          <a:p>
            <a:pPr algn="ctr"/>
            <a:fld id="{00000000-1234-1234-1234-123412341234}" type="slidenum">
              <a:rPr lang="en" smtClean="0"/>
              <a:pPr algn="ctr"/>
              <a:t>‹#›</a:t>
            </a:fld>
            <a:endParaRPr lang="en"/>
          </a:p>
        </p:txBody>
      </p:sp>
      <p:sp>
        <p:nvSpPr>
          <p:cNvPr id="7" name="Διάσημα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l" eaLnBrk="1" latinLnBrk="0" hangingPunct="1"/>
            <a:endParaRPr kumimoji="0" lang="en-US"/>
          </a:p>
        </p:txBody>
      </p:sp>
      <p:sp>
        <p:nvSpPr>
          <p:cNvPr id="8" name="Διάσημα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7/15/2021</a:t>
            </a:fld>
            <a:endParaRPr lang="en-US"/>
          </a:p>
        </p:txBody>
      </p:sp>
      <p:sp>
        <p:nvSpPr>
          <p:cNvPr id="6" name="Θέση υποσέλιδου 5"/>
          <p:cNvSpPr>
            <a:spLocks noGrp="1"/>
          </p:cNvSpPr>
          <p:nvPr>
            <p:ph type="ftr" sz="quarter" idx="11"/>
          </p:nvPr>
        </p:nvSpPr>
        <p:spPr/>
        <p:txBody>
          <a:bodyPr/>
          <a:lstStyle/>
          <a:p>
            <a:endParaRPr kumimoji="0" lang="en-US"/>
          </a:p>
        </p:txBody>
      </p:sp>
      <p:sp>
        <p:nvSpPr>
          <p:cNvPr id="7" name="Θέση αριθμού διαφάνειας 6"/>
          <p:cNvSpPr>
            <a:spLocks noGrp="1"/>
          </p:cNvSpPr>
          <p:nvPr>
            <p:ph type="sldNum" sz="quarter" idx="12"/>
          </p:nvPr>
        </p:nvSpPr>
        <p:spPr/>
        <p:txBody>
          <a:bodyPr/>
          <a:lstStyle/>
          <a:p>
            <a:pPr algn="ctr"/>
            <a:fld id="{00000000-1234-1234-1234-123412341234}" type="slidenum">
              <a:rPr lang="en" smtClean="0"/>
              <a:pPr algn="ctr"/>
              <a:t>‹#›</a:t>
            </a:fld>
            <a:endParaRPr lang="en"/>
          </a:p>
        </p:txBody>
      </p:sp>
      <p:sp>
        <p:nvSpPr>
          <p:cNvPr id="8" name="Τίτλος 7"/>
          <p:cNvSpPr>
            <a:spLocks noGrp="1"/>
          </p:cNvSpPr>
          <p:nvPr>
            <p:ph type="title"/>
          </p:nvPr>
        </p:nvSpPr>
        <p:spPr/>
        <p:txBody>
          <a:bodyPr rtlCol="0"/>
          <a:lstStyle/>
          <a:p>
            <a:r>
              <a:rPr kumimoji="0" lang="el-GR" smtClean="0"/>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04788"/>
            <a:ext cx="8229600" cy="857250"/>
          </a:xfrm>
        </p:spPr>
        <p:txBody>
          <a:bodyPr anchor="ctr"/>
          <a:lstStyle>
            <a:lvl1pPr>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7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9" y="4057650"/>
            <a:ext cx="4041775" cy="571500"/>
          </a:xfrm>
          <a:solidFill>
            <a:schemeClr val="accent1"/>
          </a:solidFill>
          <a:ln w="9652">
            <a:solidFill>
              <a:schemeClr val="accent1"/>
            </a:solidFill>
            <a:miter lim="800000"/>
          </a:ln>
        </p:spPr>
        <p:txBody>
          <a:bodyPr lIns="18287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1083223"/>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8" y="1083223"/>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7/15/2021</a:t>
            </a:fld>
            <a:endParaRPr lang="en-US"/>
          </a:p>
        </p:txBody>
      </p:sp>
      <p:sp>
        <p:nvSpPr>
          <p:cNvPr id="8" name="Θέση υποσέλιδου 7"/>
          <p:cNvSpPr>
            <a:spLocks noGrp="1"/>
          </p:cNvSpPr>
          <p:nvPr>
            <p:ph type="ftr" sz="quarter" idx="11"/>
          </p:nvPr>
        </p:nvSpPr>
        <p:spPr/>
        <p:txBody>
          <a:bodyPr/>
          <a:lstStyle/>
          <a:p>
            <a:endParaRPr kumimoji="0" lang="en-US"/>
          </a:p>
        </p:txBody>
      </p:sp>
      <p:sp>
        <p:nvSpPr>
          <p:cNvPr id="9" name="Θέση αριθμού διαφάνειας 8"/>
          <p:cNvSpPr>
            <a:spLocks noGrp="1"/>
          </p:cNvSpPr>
          <p:nvPr>
            <p:ph type="sldNum" sz="quarter" idx="12"/>
          </p:nvPr>
        </p:nvSpPr>
        <p:spPr/>
        <p:txBody>
          <a:bodyPr/>
          <a:lstStyle/>
          <a:p>
            <a:pPr algn="ctr"/>
            <a:fld id="{00000000-1234-1234-1234-123412341234}" type="slidenum">
              <a:rPr lang="en" smtClean="0"/>
              <a:pPr algn="ctr"/>
              <a:t>‹#›</a:t>
            </a:fld>
            <a:endParaRPr lang="en"/>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7/15/2021</a:t>
            </a:fld>
            <a:endParaRPr lang="en-US"/>
          </a:p>
        </p:txBody>
      </p:sp>
      <p:sp>
        <p:nvSpPr>
          <p:cNvPr id="4" name="Θέση υποσέλιδου 3"/>
          <p:cNvSpPr>
            <a:spLocks noGrp="1"/>
          </p:cNvSpPr>
          <p:nvPr>
            <p:ph type="ftr" sz="quarter" idx="11"/>
          </p:nvPr>
        </p:nvSpPr>
        <p:spPr/>
        <p:txBody>
          <a:bodyPr/>
          <a:lstStyle/>
          <a:p>
            <a:endParaRPr kumimoji="0" lang="en-US"/>
          </a:p>
        </p:txBody>
      </p:sp>
      <p:sp>
        <p:nvSpPr>
          <p:cNvPr id="5" name="Θέση αριθμού διαφάνειας 4"/>
          <p:cNvSpPr>
            <a:spLocks noGrp="1"/>
          </p:cNvSpPr>
          <p:nvPr>
            <p:ph type="sldNum" sz="quarter" idx="12"/>
          </p:nvPr>
        </p:nvSpPr>
        <p:spPr/>
        <p:txBody>
          <a:bodyPr/>
          <a:lstStyle/>
          <a:p>
            <a:pPr algn="ctr"/>
            <a:fld id="{00000000-1234-1234-1234-123412341234}" type="slidenum">
              <a:rPr lang="en" smtClean="0"/>
              <a:pPr algn="ctr"/>
              <a:t>‹#›</a:t>
            </a:fld>
            <a:endParaRPr lang="en"/>
          </a:p>
        </p:txBody>
      </p:sp>
      <p:sp>
        <p:nvSpPr>
          <p:cNvPr id="6" name="Τίτλος 5"/>
          <p:cNvSpPr>
            <a:spLocks noGrp="1"/>
          </p:cNvSpPr>
          <p:nvPr>
            <p:ph type="title"/>
          </p:nvPr>
        </p:nvSpPr>
        <p:spPr/>
        <p:txBody>
          <a:bodyPr rtlCol="0"/>
          <a:lstStyle/>
          <a:p>
            <a:r>
              <a:rPr kumimoji="0" lang="el-GR" smtClean="0"/>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7/15/2021</a:t>
            </a:fld>
            <a:endParaRPr lang="en-US"/>
          </a:p>
        </p:txBody>
      </p:sp>
      <p:sp>
        <p:nvSpPr>
          <p:cNvPr id="3" name="Θέση υποσέλιδου 2"/>
          <p:cNvSpPr>
            <a:spLocks noGrp="1"/>
          </p:cNvSpPr>
          <p:nvPr>
            <p:ph type="ftr" sz="quarter" idx="11"/>
          </p:nvPr>
        </p:nvSpPr>
        <p:spPr/>
        <p:txBody>
          <a:bodyPr/>
          <a:lstStyle/>
          <a:p>
            <a:endParaRPr kumimoji="0" lang="en-US"/>
          </a:p>
        </p:txBody>
      </p:sp>
      <p:sp>
        <p:nvSpPr>
          <p:cNvPr id="4" name="Θέση αριθμού διαφάνειας 3"/>
          <p:cNvSpPr>
            <a:spLocks noGrp="1"/>
          </p:cNvSpPr>
          <p:nvPr>
            <p:ph type="sldNum" sz="quarter" idx="12"/>
          </p:nvPr>
        </p:nvSpPr>
        <p:spPr/>
        <p:txBody>
          <a:bodyPr/>
          <a:lstStyle/>
          <a:p>
            <a:pPr algn="ctr"/>
            <a:fld id="{00000000-1234-1234-1234-123412341234}" type="slidenum">
              <a:rPr lang="en" smtClean="0"/>
              <a:pPr algn="ctr"/>
              <a:t>‹#›</a:t>
            </a:fld>
            <a:endParaRPr lang="en"/>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a:xfrm>
            <a:off x="6727032" y="4805958"/>
            <a:ext cx="1920240" cy="274320"/>
          </a:xfrm>
        </p:spPr>
        <p:txBody>
          <a:bodyPr/>
          <a:lstStyle/>
          <a:p>
            <a:pPr eaLnBrk="1" latinLnBrk="0" hangingPunct="1"/>
            <a:fld id="{544213AF-26F6-41FA-8D85-E2C5388D6E58}" type="datetimeFigureOut">
              <a:rPr lang="en-US" smtClean="0"/>
              <a:pPr eaLnBrk="1" latinLnBrk="0" hangingPunct="1"/>
              <a:t>7/15/2021</a:t>
            </a:fld>
            <a:endParaRPr lang="en-US"/>
          </a:p>
        </p:txBody>
      </p:sp>
      <p:sp>
        <p:nvSpPr>
          <p:cNvPr id="6" name="Θέση υποσέλιδου 5"/>
          <p:cNvSpPr>
            <a:spLocks noGrp="1"/>
          </p:cNvSpPr>
          <p:nvPr>
            <p:ph type="ftr" sz="quarter" idx="11"/>
          </p:nvPr>
        </p:nvSpPr>
        <p:spPr/>
        <p:txBody>
          <a:bodyPr/>
          <a:lstStyle/>
          <a:p>
            <a:endParaRPr kumimoji="0" lang="en-US"/>
          </a:p>
        </p:txBody>
      </p:sp>
      <p:sp>
        <p:nvSpPr>
          <p:cNvPr id="7" name="Θέση αριθμού διαφάνειας 6"/>
          <p:cNvSpPr>
            <a:spLocks noGrp="1"/>
          </p:cNvSpPr>
          <p:nvPr>
            <p:ph type="sldNum" sz="quarter" idx="12"/>
          </p:nvPr>
        </p:nvSpPr>
        <p:spPr/>
        <p:txBody>
          <a:bodyPr/>
          <a:lstStyle/>
          <a:p>
            <a:pPr algn="ctr"/>
            <a:fld id="{00000000-1234-1234-1234-123412341234}" type="slidenum">
              <a:rPr lang="en" smtClean="0"/>
              <a:pPr algn="ctr"/>
              <a:t>‹#›</a:t>
            </a:fld>
            <a:endParaRPr lang="en"/>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1141232" y="4082552"/>
            <a:ext cx="7162800" cy="486174"/>
          </a:xfrm>
          <a:noFill/>
        </p:spPr>
        <p:txBody>
          <a:bodyPr lIns="91436" tIns="0" rIns="91436" anchor="t"/>
          <a:lstStyle>
            <a:lvl1pPr marL="0" marR="18287"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Στυλ υποδείγματος κειμένου</a:t>
            </a:r>
          </a:p>
        </p:txBody>
      </p:sp>
      <p:sp>
        <p:nvSpPr>
          <p:cNvPr id="3" name="Θέση εικόνας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Θέση ημερομηνίας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7/15/2021</a:t>
            </a:fld>
            <a:endParaRPr lang="en-US">
              <a:solidFill>
                <a:schemeClr val="tx1"/>
              </a:solidFill>
            </a:endParaRPr>
          </a:p>
        </p:txBody>
      </p:sp>
      <p:sp>
        <p:nvSpPr>
          <p:cNvPr id="6" name="Θέση υποσέλιδου 5"/>
          <p:cNvSpPr>
            <a:spLocks noGrp="1"/>
          </p:cNvSpPr>
          <p:nvPr>
            <p:ph type="ftr" sz="quarter" idx="11"/>
          </p:nvPr>
        </p:nvSpPr>
        <p:spPr>
          <a:xfrm>
            <a:off x="4380075" y="4805958"/>
            <a:ext cx="2350681" cy="273844"/>
          </a:xfrm>
        </p:spPr>
        <p:txBody>
          <a:bodyPr/>
          <a:lstStyle>
            <a:lvl1pPr>
              <a:defRPr>
                <a:solidFill>
                  <a:schemeClr val="tx1"/>
                </a:solidFill>
              </a:defRPr>
            </a:lvl1pPr>
            <a:extLst/>
          </a:lstStyle>
          <a:p>
            <a:endParaRPr kumimoji="0" lang="en-US">
              <a:solidFill>
                <a:schemeClr val="tx1"/>
              </a:solidFill>
            </a:endParaRPr>
          </a:p>
        </p:txBody>
      </p:sp>
      <p:sp>
        <p:nvSpPr>
          <p:cNvPr id="7" name="Θέση αριθμού διαφάνειας 6"/>
          <p:cNvSpPr>
            <a:spLocks noGrp="1"/>
          </p:cNvSpPr>
          <p:nvPr>
            <p:ph type="sldNum" sz="quarter" idx="12"/>
          </p:nvPr>
        </p:nvSpPr>
        <p:spPr/>
        <p:txBody>
          <a:bodyPr/>
          <a:lstStyle>
            <a:lvl1pPr>
              <a:defRPr>
                <a:solidFill>
                  <a:schemeClr val="tx1"/>
                </a:solidFill>
              </a:defRPr>
            </a:lvl1pPr>
            <a:extLst/>
          </a:lstStyle>
          <a:p>
            <a:pPr algn="ctr"/>
            <a:fld id="{00000000-1234-1234-1234-123412341234}" type="slidenum">
              <a:rPr lang="en" smtClean="0"/>
              <a:pPr algn="ctr"/>
              <a:t>‹#›</a:t>
            </a:fld>
            <a:endParaRPr lang="en"/>
          </a:p>
        </p:txBody>
      </p:sp>
      <p:sp>
        <p:nvSpPr>
          <p:cNvPr id="2" name="Τίτλος 1"/>
          <p:cNvSpPr>
            <a:spLocks noGrp="1"/>
          </p:cNvSpPr>
          <p:nvPr>
            <p:ph type="title"/>
          </p:nvPr>
        </p:nvSpPr>
        <p:spPr>
          <a:xfrm>
            <a:off x="228601"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Στυλ κύριου τίτλου</a:t>
            </a:r>
            <a:endParaRPr kumimoji="0" lang="en-US"/>
          </a:p>
        </p:txBody>
      </p:sp>
      <p:sp>
        <p:nvSpPr>
          <p:cNvPr id="8" name="Ελεύθερη σχεδίαση 7"/>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36" tIns="45718" rIns="91436" bIns="45718" anchor="t" compatLnSpc="1"/>
          <a:lstStyle/>
          <a:p>
            <a:endParaRPr kumimoji="0" lang="en-US"/>
          </a:p>
        </p:txBody>
      </p:sp>
      <p:sp>
        <p:nvSpPr>
          <p:cNvPr id="9" name="Ελεύθερη σχεδίαση 8"/>
          <p:cNvSpPr>
            <a:spLocks/>
          </p:cNvSpPr>
          <p:nvPr/>
        </p:nvSpPr>
        <p:spPr bwMode="auto">
          <a:xfrm>
            <a:off x="485717" y="4454260"/>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36" tIns="45718" rIns="91436" bIns="45718" anchor="t" compatLnSpc="1"/>
          <a:lstStyle/>
          <a:p>
            <a:endParaRPr kumimoji="0" lang="en-US"/>
          </a:p>
        </p:txBody>
      </p:sp>
      <p:sp>
        <p:nvSpPr>
          <p:cNvPr id="10" name="Ορθογώνιο τρίγωνο 9"/>
          <p:cNvSpPr>
            <a:spLocks/>
          </p:cNvSpPr>
          <p:nvPr/>
        </p:nvSpPr>
        <p:spPr bwMode="auto">
          <a:xfrm>
            <a:off x="-6042" y="4343441"/>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anchor="ctr" compatLnSpc="1"/>
          <a:lstStyle/>
          <a:p>
            <a:pPr algn="ctr" eaLnBrk="1" latinLnBrk="0" hangingPunct="1"/>
            <a:endParaRPr kumimoji="0" lang="en-US"/>
          </a:p>
        </p:txBody>
      </p:sp>
      <p:cxnSp>
        <p:nvCxnSpPr>
          <p:cNvPr id="11" name="Ευθεία γραμμή σύνδεσης 10"/>
          <p:cNvCxnSpPr/>
          <p:nvPr/>
        </p:nvCxnSpPr>
        <p:spPr>
          <a:xfrm>
            <a:off x="-9237" y="4340806"/>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Διάσημα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l" eaLnBrk="1" latinLnBrk="0" hangingPunct="1"/>
            <a:endParaRPr kumimoji="0" lang="en-US"/>
          </a:p>
        </p:txBody>
      </p:sp>
      <p:sp>
        <p:nvSpPr>
          <p:cNvPr id="13" name="Διάσημα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jpe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Ελεύθερη σχεδίαση 12"/>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36" tIns="45718" rIns="91436" bIns="45718" anchor="t" compatLnSpc="1"/>
          <a:lstStyle/>
          <a:p>
            <a:endParaRPr kumimoji="0" lang="en-US"/>
          </a:p>
        </p:txBody>
      </p:sp>
      <p:sp>
        <p:nvSpPr>
          <p:cNvPr id="12" name="Ελεύθερη σχεδίαση 11"/>
          <p:cNvSpPr>
            <a:spLocks/>
          </p:cNvSpPr>
          <p:nvPr/>
        </p:nvSpPr>
        <p:spPr bwMode="auto">
          <a:xfrm>
            <a:off x="485717" y="4454260"/>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36" tIns="45718" rIns="91436" bIns="45718" anchor="t" compatLnSpc="1"/>
          <a:lstStyle/>
          <a:p>
            <a:endParaRPr kumimoji="0" lang="en-US"/>
          </a:p>
        </p:txBody>
      </p:sp>
      <p:sp>
        <p:nvSpPr>
          <p:cNvPr id="14" name="Ορθογώνιο τρίγωνο 13"/>
          <p:cNvSpPr>
            <a:spLocks/>
          </p:cNvSpPr>
          <p:nvPr/>
        </p:nvSpPr>
        <p:spPr bwMode="auto">
          <a:xfrm>
            <a:off x="-6042" y="4343441"/>
            <a:ext cx="3402314" cy="810651"/>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anchor="ctr" compatLnSpc="1"/>
          <a:lstStyle/>
          <a:p>
            <a:pPr algn="ctr" eaLnBrk="1" latinLnBrk="0" hangingPunct="1"/>
            <a:endParaRPr kumimoji="0" lang="en-US"/>
          </a:p>
        </p:txBody>
      </p:sp>
      <p:cxnSp>
        <p:nvCxnSpPr>
          <p:cNvPr id="15" name="Ευθεία γραμμή σύνδεσης 14"/>
          <p:cNvCxnSpPr/>
          <p:nvPr/>
        </p:nvCxnSpPr>
        <p:spPr>
          <a:xfrm>
            <a:off x="-9237" y="4340806"/>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Θέση τίτλου 8"/>
          <p:cNvSpPr>
            <a:spLocks noGrp="1"/>
          </p:cNvSpPr>
          <p:nvPr>
            <p:ph type="title"/>
          </p:nvPr>
        </p:nvSpPr>
        <p:spPr>
          <a:xfrm>
            <a:off x="457200" y="205979"/>
            <a:ext cx="8229600" cy="857250"/>
          </a:xfrm>
          <a:prstGeom prst="rect">
            <a:avLst/>
          </a:prstGeom>
        </p:spPr>
        <p:txBody>
          <a:bodyPr vert="horz" lIns="91436" tIns="45718" rIns="91436" bIns="45718" anchor="ctr">
            <a:normAutofit/>
            <a:scene3d>
              <a:camera prst="orthographicFront"/>
              <a:lightRig rig="soft" dir="t"/>
            </a:scene3d>
            <a:sp3d prstMaterial="softEdge">
              <a:bevelT w="25400" h="25400"/>
            </a:sp3d>
          </a:bodyPr>
          <a:lstStyle/>
          <a:p>
            <a:r>
              <a:rPr kumimoji="0" lang="el-GR" smtClean="0"/>
              <a:t>Στυλ κύριου τίτλου</a:t>
            </a:r>
            <a:endParaRPr kumimoji="0" lang="en-US"/>
          </a:p>
        </p:txBody>
      </p:sp>
      <p:sp>
        <p:nvSpPr>
          <p:cNvPr id="30" name="Θέση κειμένου 29"/>
          <p:cNvSpPr>
            <a:spLocks noGrp="1"/>
          </p:cNvSpPr>
          <p:nvPr>
            <p:ph type="body" idx="1"/>
          </p:nvPr>
        </p:nvSpPr>
        <p:spPr>
          <a:xfrm>
            <a:off x="457200" y="1110997"/>
            <a:ext cx="8229600" cy="3394472"/>
          </a:xfrm>
          <a:prstGeom prst="rect">
            <a:avLst/>
          </a:prstGeom>
        </p:spPr>
        <p:txBody>
          <a:bodyPr vert="horz" lIns="91436" tIns="45718" rIns="91436" bIns="45718">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Θέση ημερομηνίας 9"/>
          <p:cNvSpPr>
            <a:spLocks noGrp="1"/>
          </p:cNvSpPr>
          <p:nvPr>
            <p:ph type="dt" sz="half" idx="2"/>
          </p:nvPr>
        </p:nvSpPr>
        <p:spPr>
          <a:xfrm>
            <a:off x="6727032" y="4805958"/>
            <a:ext cx="1920240" cy="274320"/>
          </a:xfrm>
          <a:prstGeom prst="rect">
            <a:avLst/>
          </a:prstGeom>
        </p:spPr>
        <p:txBody>
          <a:bodyPr vert="horz" lIns="91436" tIns="45718" rIns="91436" bIns="45718"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7/15/2021</a:t>
            </a:fld>
            <a:endParaRPr lang="en-US" sz="1000" dirty="0">
              <a:solidFill>
                <a:schemeClr val="tx1"/>
              </a:solidFill>
            </a:endParaRPr>
          </a:p>
        </p:txBody>
      </p:sp>
      <p:sp>
        <p:nvSpPr>
          <p:cNvPr id="22" name="Θέση υποσέλιδου 21"/>
          <p:cNvSpPr>
            <a:spLocks noGrp="1"/>
          </p:cNvSpPr>
          <p:nvPr>
            <p:ph type="ftr" sz="quarter" idx="3"/>
          </p:nvPr>
        </p:nvSpPr>
        <p:spPr>
          <a:xfrm>
            <a:off x="4380075" y="4805958"/>
            <a:ext cx="2350681" cy="273844"/>
          </a:xfrm>
          <a:prstGeom prst="rect">
            <a:avLst/>
          </a:prstGeom>
        </p:spPr>
        <p:txBody>
          <a:bodyPr vert="horz" lIns="91436" tIns="45718" rIns="91436" bIns="45718"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Θέση αριθμού διαφάνειας 17"/>
          <p:cNvSpPr>
            <a:spLocks noGrp="1"/>
          </p:cNvSpPr>
          <p:nvPr>
            <p:ph type="sldNum" sz="quarter" idx="4"/>
          </p:nvPr>
        </p:nvSpPr>
        <p:spPr>
          <a:xfrm>
            <a:off x="8647272" y="4805958"/>
            <a:ext cx="365760" cy="273844"/>
          </a:xfrm>
          <a:prstGeom prst="rect">
            <a:avLst/>
          </a:prstGeom>
        </p:spPr>
        <p:txBody>
          <a:bodyPr vert="horz" lIns="91436" tIns="45718" rIns="91436" bIns="45718" anchor="b"/>
          <a:lstStyle>
            <a:lvl1pPr algn="r" eaLnBrk="1" latinLnBrk="0" hangingPunct="1">
              <a:defRPr kumimoji="0" sz="1000" b="0">
                <a:solidFill>
                  <a:schemeClr val="tx1"/>
                </a:solidFill>
              </a:defRPr>
            </a:lvl1pPr>
            <a:extLst/>
          </a:lstStyle>
          <a:p>
            <a:pPr algn="ctr"/>
            <a:fld id="{00000000-1234-1234-1234-123412341234}" type="slidenum">
              <a:rPr lang="en" smtClean="0"/>
              <a:pPr algn="ctr"/>
              <a:t>‹#›</a:t>
            </a:fld>
            <a:endParaRPr lang="en"/>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661" r:id="rId13"/>
  </p:sldLayoutIdLst>
  <p:transition>
    <p:fade thruBlk="1"/>
  </p:transition>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42" indent="-256019"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61" indent="-228588"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493" indent="-228588"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944" indent="-228588"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532" indent="-228588"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120" indent="-228588"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709" indent="-228588"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97" indent="-228588"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886" indent="-228588"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78" algn="l" rtl="0" eaLnBrk="1" latinLnBrk="0" hangingPunct="1">
        <a:defRPr kumimoji="0" kern="1200">
          <a:solidFill>
            <a:schemeClr val="tx1"/>
          </a:solidFill>
          <a:latin typeface="+mn-lt"/>
          <a:ea typeface="+mn-ea"/>
          <a:cs typeface="+mn-cs"/>
        </a:defRPr>
      </a:lvl2pPr>
      <a:lvl3pPr marL="914355" algn="l" rtl="0" eaLnBrk="1" latinLnBrk="0" hangingPunct="1">
        <a:defRPr kumimoji="0" kern="1200">
          <a:solidFill>
            <a:schemeClr val="tx1"/>
          </a:solidFill>
          <a:latin typeface="+mn-lt"/>
          <a:ea typeface="+mn-ea"/>
          <a:cs typeface="+mn-cs"/>
        </a:defRPr>
      </a:lvl3pPr>
      <a:lvl4pPr marL="1371532" algn="l" rtl="0" eaLnBrk="1" latinLnBrk="0" hangingPunct="1">
        <a:defRPr kumimoji="0" kern="1200">
          <a:solidFill>
            <a:schemeClr val="tx1"/>
          </a:solidFill>
          <a:latin typeface="+mn-lt"/>
          <a:ea typeface="+mn-ea"/>
          <a:cs typeface="+mn-cs"/>
        </a:defRPr>
      </a:lvl4pPr>
      <a:lvl5pPr marL="1828709" algn="l" rtl="0" eaLnBrk="1" latinLnBrk="0" hangingPunct="1">
        <a:defRPr kumimoji="0" kern="1200">
          <a:solidFill>
            <a:schemeClr val="tx1"/>
          </a:solidFill>
          <a:latin typeface="+mn-lt"/>
          <a:ea typeface="+mn-ea"/>
          <a:cs typeface="+mn-cs"/>
        </a:defRPr>
      </a:lvl5pPr>
      <a:lvl6pPr marL="2285886" algn="l" rtl="0" eaLnBrk="1" latinLnBrk="0" hangingPunct="1">
        <a:defRPr kumimoji="0" kern="1200">
          <a:solidFill>
            <a:schemeClr val="tx1"/>
          </a:solidFill>
          <a:latin typeface="+mn-lt"/>
          <a:ea typeface="+mn-ea"/>
          <a:cs typeface="+mn-cs"/>
        </a:defRPr>
      </a:lvl6pPr>
      <a:lvl7pPr marL="2743064" algn="l" rtl="0" eaLnBrk="1" latinLnBrk="0" hangingPunct="1">
        <a:defRPr kumimoji="0" kern="1200">
          <a:solidFill>
            <a:schemeClr val="tx1"/>
          </a:solidFill>
          <a:latin typeface="+mn-lt"/>
          <a:ea typeface="+mn-ea"/>
          <a:cs typeface="+mn-cs"/>
        </a:defRPr>
      </a:lvl7pPr>
      <a:lvl8pPr marL="3200240" algn="l" rtl="0" eaLnBrk="1" latinLnBrk="0" hangingPunct="1">
        <a:defRPr kumimoji="0" kern="1200">
          <a:solidFill>
            <a:schemeClr val="tx1"/>
          </a:solidFill>
          <a:latin typeface="+mn-lt"/>
          <a:ea typeface="+mn-ea"/>
          <a:cs typeface="+mn-cs"/>
        </a:defRPr>
      </a:lvl8pPr>
      <a:lvl9pPr marL="3657418"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Ελεύθερη σχεδίαση 12"/>
          <p:cNvSpPr>
            <a:spLocks/>
          </p:cNvSpPr>
          <p:nvPr/>
        </p:nvSpPr>
        <p:spPr bwMode="auto">
          <a:xfrm>
            <a:off x="498873" y="4458891"/>
            <a:ext cx="4941094" cy="690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68579" tIns="34289" rIns="68579" bIns="34289"/>
          <a:lstStyle/>
          <a:p>
            <a:pPr defTabSz="342892">
              <a:buClrTx/>
              <a:buFontTx/>
              <a:buNone/>
              <a:defRPr/>
            </a:pPr>
            <a:endParaRPr lang="en-US" kern="1200">
              <a:solidFill>
                <a:prstClr val="black"/>
              </a:solidFill>
              <a:latin typeface="Lucida Sans Unicode"/>
              <a:ea typeface="+mn-ea"/>
            </a:endParaRPr>
          </a:p>
        </p:txBody>
      </p:sp>
      <p:sp>
        <p:nvSpPr>
          <p:cNvPr id="1027" name="Ελεύθερη σχεδίαση 11"/>
          <p:cNvSpPr>
            <a:spLocks/>
          </p:cNvSpPr>
          <p:nvPr/>
        </p:nvSpPr>
        <p:spPr bwMode="auto">
          <a:xfrm>
            <a:off x="485775" y="4454128"/>
            <a:ext cx="3690938" cy="700088"/>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68579" tIns="34289" rIns="68579" bIns="34289"/>
          <a:lstStyle/>
          <a:p>
            <a:pPr defTabSz="342900" eaLnBrk="0" fontAlgn="base" hangingPunct="0">
              <a:spcBef>
                <a:spcPct val="0"/>
              </a:spcBef>
              <a:spcAft>
                <a:spcPct val="0"/>
              </a:spcAft>
              <a:buClrTx/>
              <a:buFontTx/>
              <a:buNone/>
            </a:pPr>
            <a:endParaRPr lang="el-GR" sz="1800" kern="1200" smtClean="0">
              <a:solidFill>
                <a:prstClr val="black"/>
              </a:solidFill>
              <a:latin typeface="Corbel" pitchFamily="34" charset="0"/>
              <a:ea typeface="+mn-ea"/>
              <a:cs typeface="+mn-cs"/>
            </a:endParaRPr>
          </a:p>
        </p:txBody>
      </p:sp>
      <p:sp>
        <p:nvSpPr>
          <p:cNvPr id="14" name="Ορθογώνιο τρίγωνο 13"/>
          <p:cNvSpPr>
            <a:spLocks/>
          </p:cNvSpPr>
          <p:nvPr/>
        </p:nvSpPr>
        <p:spPr bwMode="auto">
          <a:xfrm>
            <a:off x="-6042" y="4343441"/>
            <a:ext cx="3402314" cy="810651"/>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defTabSz="342892">
              <a:buClrTx/>
              <a:buFontTx/>
              <a:buNone/>
              <a:defRPr/>
            </a:pPr>
            <a:endParaRPr lang="en-US" kern="1200">
              <a:solidFill>
                <a:prstClr val="white"/>
              </a:solidFill>
            </a:endParaRPr>
          </a:p>
        </p:txBody>
      </p:sp>
      <p:cxnSp>
        <p:nvCxnSpPr>
          <p:cNvPr id="15" name="Ευθεία γραμμή σύνδεσης 14"/>
          <p:cNvCxnSpPr/>
          <p:nvPr/>
        </p:nvCxnSpPr>
        <p:spPr>
          <a:xfrm>
            <a:off x="-9237" y="4340812"/>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Θέση τίτλου 8"/>
          <p:cNvSpPr>
            <a:spLocks noGrp="1"/>
          </p:cNvSpPr>
          <p:nvPr>
            <p:ph type="title"/>
          </p:nvPr>
        </p:nvSpPr>
        <p:spPr>
          <a:xfrm>
            <a:off x="457200" y="205979"/>
            <a:ext cx="8229600" cy="857250"/>
          </a:xfrm>
          <a:prstGeom prst="rect">
            <a:avLst/>
          </a:prstGeom>
        </p:spPr>
        <p:txBody>
          <a:bodyPr vert="horz" lIns="68579" tIns="34289" rIns="68579" bIns="34289" anchor="ctr">
            <a:normAutofit/>
            <a:scene3d>
              <a:camera prst="orthographicFront"/>
              <a:lightRig rig="soft" dir="t"/>
            </a:scene3d>
            <a:sp3d prstMaterial="softEdge">
              <a:bevelT w="25400" h="25400"/>
            </a:sp3d>
          </a:bodyPr>
          <a:lstStyle/>
          <a:p>
            <a:r>
              <a:rPr lang="el-GR" smtClean="0"/>
              <a:t>Στυλ κύριου τίτλου</a:t>
            </a:r>
            <a:endParaRPr lang="en-US"/>
          </a:p>
        </p:txBody>
      </p:sp>
      <p:sp>
        <p:nvSpPr>
          <p:cNvPr id="1033" name="Θέση κειμένου 29"/>
          <p:cNvSpPr>
            <a:spLocks noGrp="1"/>
          </p:cNvSpPr>
          <p:nvPr>
            <p:ph type="body" idx="1"/>
          </p:nvPr>
        </p:nvSpPr>
        <p:spPr bwMode="auto">
          <a:xfrm>
            <a:off x="457200" y="11108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Θέση ημερομηνίας 9"/>
          <p:cNvSpPr>
            <a:spLocks noGrp="1"/>
          </p:cNvSpPr>
          <p:nvPr>
            <p:ph type="dt" sz="half" idx="2"/>
          </p:nvPr>
        </p:nvSpPr>
        <p:spPr>
          <a:xfrm>
            <a:off x="6727031" y="4806554"/>
            <a:ext cx="1920479" cy="273844"/>
          </a:xfrm>
          <a:prstGeom prst="rect">
            <a:avLst/>
          </a:prstGeom>
        </p:spPr>
        <p:txBody>
          <a:bodyPr vert="horz" lIns="68579" tIns="34289" rIns="68579" bIns="34289" anchor="b"/>
          <a:lstStyle>
            <a:lvl1pPr algn="l" defTabSz="342892" eaLnBrk="1" fontAlgn="auto" latinLnBrk="0" hangingPunct="1">
              <a:spcBef>
                <a:spcPts val="0"/>
              </a:spcBef>
              <a:spcAft>
                <a:spcPts val="0"/>
              </a:spcAft>
              <a:buFont typeface="Arial"/>
              <a:buNone/>
              <a:defRPr kumimoji="0" sz="800" smtClean="0">
                <a:solidFill>
                  <a:prstClr val="black"/>
                </a:solidFill>
                <a:latin typeface="Lucida Sans Unicode"/>
                <a:cs typeface="Arial"/>
                <a:sym typeface="Arial"/>
              </a:defRPr>
            </a:lvl1pPr>
            <a:extLst/>
          </a:lstStyle>
          <a:p>
            <a:pPr>
              <a:buClrTx/>
              <a:defRPr/>
            </a:pPr>
            <a:fld id="{C447829F-E1C7-4850-9CC0-C570D864CA36}" type="datetimeFigureOut">
              <a:rPr lang="el-GR" kern="1200">
                <a:ea typeface="+mn-ea"/>
              </a:rPr>
              <a:pPr>
                <a:buClrTx/>
                <a:defRPr/>
              </a:pPr>
              <a:t>15/7/2021</a:t>
            </a:fld>
            <a:endParaRPr lang="el-GR" kern="1200">
              <a:ea typeface="+mn-ea"/>
            </a:endParaRPr>
          </a:p>
        </p:txBody>
      </p:sp>
      <p:sp>
        <p:nvSpPr>
          <p:cNvPr id="22" name="Θέση υποσέλιδου 21"/>
          <p:cNvSpPr>
            <a:spLocks noGrp="1"/>
          </p:cNvSpPr>
          <p:nvPr>
            <p:ph type="ftr" sz="quarter" idx="3"/>
          </p:nvPr>
        </p:nvSpPr>
        <p:spPr>
          <a:xfrm>
            <a:off x="4380310" y="4806554"/>
            <a:ext cx="2350294" cy="273844"/>
          </a:xfrm>
          <a:prstGeom prst="rect">
            <a:avLst/>
          </a:prstGeom>
        </p:spPr>
        <p:txBody>
          <a:bodyPr vert="horz" lIns="68579" tIns="34289" rIns="68579" bIns="34289" anchor="b"/>
          <a:lstStyle>
            <a:lvl1pPr algn="r" defTabSz="342892" eaLnBrk="1" fontAlgn="auto" latinLnBrk="0" hangingPunct="1">
              <a:spcBef>
                <a:spcPts val="0"/>
              </a:spcBef>
              <a:spcAft>
                <a:spcPts val="0"/>
              </a:spcAft>
              <a:buFont typeface="Arial"/>
              <a:buNone/>
              <a:defRPr kumimoji="0" sz="800">
                <a:solidFill>
                  <a:prstClr val="black"/>
                </a:solidFill>
                <a:latin typeface="Lucida Sans Unicode"/>
                <a:cs typeface="Arial"/>
                <a:sym typeface="Arial"/>
              </a:defRPr>
            </a:lvl1pPr>
            <a:extLst/>
          </a:lstStyle>
          <a:p>
            <a:pPr>
              <a:buClrTx/>
              <a:defRPr/>
            </a:pPr>
            <a:endParaRPr lang="el-GR" kern="1200">
              <a:ea typeface="+mn-ea"/>
            </a:endParaRPr>
          </a:p>
        </p:txBody>
      </p:sp>
      <p:sp>
        <p:nvSpPr>
          <p:cNvPr id="18" name="Θέση αριθμού διαφάνειας 17"/>
          <p:cNvSpPr>
            <a:spLocks noGrp="1"/>
          </p:cNvSpPr>
          <p:nvPr>
            <p:ph type="sldNum" sz="quarter" idx="4"/>
          </p:nvPr>
        </p:nvSpPr>
        <p:spPr>
          <a:xfrm>
            <a:off x="8647510" y="4806554"/>
            <a:ext cx="365522" cy="273844"/>
          </a:xfrm>
          <a:prstGeom prst="rect">
            <a:avLst/>
          </a:prstGeom>
        </p:spPr>
        <p:txBody>
          <a:bodyPr vert="horz" lIns="68579" tIns="34289" rIns="68579" bIns="34289" anchor="b"/>
          <a:lstStyle>
            <a:lvl1pPr algn="r" defTabSz="342892" eaLnBrk="1" fontAlgn="auto" latinLnBrk="0" hangingPunct="1">
              <a:spcBef>
                <a:spcPts val="0"/>
              </a:spcBef>
              <a:spcAft>
                <a:spcPts val="0"/>
              </a:spcAft>
              <a:buFont typeface="Arial"/>
              <a:buNone/>
              <a:defRPr kumimoji="0" sz="800" b="0" smtClean="0">
                <a:solidFill>
                  <a:prstClr val="black"/>
                </a:solidFill>
                <a:latin typeface="Lucida Sans Unicode"/>
                <a:cs typeface="Arial"/>
                <a:sym typeface="Arial"/>
              </a:defRPr>
            </a:lvl1pPr>
            <a:extLst/>
          </a:lstStyle>
          <a:p>
            <a:pPr>
              <a:buClrTx/>
              <a:defRPr/>
            </a:pPr>
            <a:fld id="{548A7FD8-2661-4BE6-A94A-074E76CD0C8E}" type="slidenum">
              <a:rPr lang="el-GR" kern="1200">
                <a:ea typeface="+mn-ea"/>
              </a:rPr>
              <a:pPr>
                <a:buClrTx/>
                <a:defRPr/>
              </a:pPr>
              <a:t>‹#›</a:t>
            </a:fld>
            <a:endParaRPr lang="el-GR" kern="1200">
              <a:ea typeface="+mn-ea"/>
            </a:endParaRPr>
          </a:p>
        </p:txBody>
      </p:sp>
    </p:spTree>
    <p:extLst>
      <p:ext uri="{BB962C8B-B14F-4D97-AF65-F5344CB8AC3E}">
        <p14:creationId xmlns:p14="http://schemas.microsoft.com/office/powerpoint/2010/main" val="23465608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xStyles>
    <p:titleStyle>
      <a:lvl1pPr algn="l" rtl="0" fontAlgn="base">
        <a:spcBef>
          <a:spcPct val="0"/>
        </a:spcBef>
        <a:spcAft>
          <a:spcPct val="0"/>
        </a:spcAft>
        <a:defRPr sz="3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3100" b="1">
          <a:solidFill>
            <a:schemeClr val="tx2"/>
          </a:solidFill>
          <a:latin typeface="Lucida Sans Unicode" pitchFamily="34" charset="0"/>
        </a:defRPr>
      </a:lvl2pPr>
      <a:lvl3pPr algn="l" rtl="0" fontAlgn="base">
        <a:spcBef>
          <a:spcPct val="0"/>
        </a:spcBef>
        <a:spcAft>
          <a:spcPct val="0"/>
        </a:spcAft>
        <a:defRPr sz="3100" b="1">
          <a:solidFill>
            <a:schemeClr val="tx2"/>
          </a:solidFill>
          <a:latin typeface="Lucida Sans Unicode" pitchFamily="34" charset="0"/>
        </a:defRPr>
      </a:lvl3pPr>
      <a:lvl4pPr algn="l" rtl="0" fontAlgn="base">
        <a:spcBef>
          <a:spcPct val="0"/>
        </a:spcBef>
        <a:spcAft>
          <a:spcPct val="0"/>
        </a:spcAft>
        <a:defRPr sz="3100" b="1">
          <a:solidFill>
            <a:schemeClr val="tx2"/>
          </a:solidFill>
          <a:latin typeface="Lucida Sans Unicode" pitchFamily="34" charset="0"/>
        </a:defRPr>
      </a:lvl4pPr>
      <a:lvl5pPr algn="l" rtl="0" fontAlgn="base">
        <a:spcBef>
          <a:spcPct val="0"/>
        </a:spcBef>
        <a:spcAft>
          <a:spcPct val="0"/>
        </a:spcAft>
        <a:defRPr sz="3100" b="1">
          <a:solidFill>
            <a:schemeClr val="tx2"/>
          </a:solidFill>
          <a:latin typeface="Lucida Sans Unicode" pitchFamily="34" charset="0"/>
        </a:defRPr>
      </a:lvl5pPr>
      <a:lvl6pPr marL="342900" algn="l" rtl="0" fontAlgn="base">
        <a:spcBef>
          <a:spcPct val="0"/>
        </a:spcBef>
        <a:spcAft>
          <a:spcPct val="0"/>
        </a:spcAft>
        <a:defRPr sz="3100" b="1">
          <a:solidFill>
            <a:schemeClr val="tx2"/>
          </a:solidFill>
          <a:latin typeface="Lucida Sans Unicode" pitchFamily="34" charset="0"/>
        </a:defRPr>
      </a:lvl6pPr>
      <a:lvl7pPr marL="685800" algn="l" rtl="0" fontAlgn="base">
        <a:spcBef>
          <a:spcPct val="0"/>
        </a:spcBef>
        <a:spcAft>
          <a:spcPct val="0"/>
        </a:spcAft>
        <a:defRPr sz="3100" b="1">
          <a:solidFill>
            <a:schemeClr val="tx2"/>
          </a:solidFill>
          <a:latin typeface="Lucida Sans Unicode" pitchFamily="34" charset="0"/>
        </a:defRPr>
      </a:lvl7pPr>
      <a:lvl8pPr marL="1028700" algn="l" rtl="0" fontAlgn="base">
        <a:spcBef>
          <a:spcPct val="0"/>
        </a:spcBef>
        <a:spcAft>
          <a:spcPct val="0"/>
        </a:spcAft>
        <a:defRPr sz="3100" b="1">
          <a:solidFill>
            <a:schemeClr val="tx2"/>
          </a:solidFill>
          <a:latin typeface="Lucida Sans Unicode" pitchFamily="34" charset="0"/>
        </a:defRPr>
      </a:lvl8pPr>
      <a:lvl9pPr marL="1371600" algn="l" rtl="0" fontAlgn="base">
        <a:spcBef>
          <a:spcPct val="0"/>
        </a:spcBef>
        <a:spcAft>
          <a:spcPct val="0"/>
        </a:spcAft>
        <a:defRPr sz="3100" b="1">
          <a:solidFill>
            <a:schemeClr val="tx2"/>
          </a:solidFill>
          <a:latin typeface="Lucida Sans Unicode" pitchFamily="34" charset="0"/>
        </a:defRPr>
      </a:lvl9pPr>
      <a:extLst/>
    </p:titleStyle>
    <p:bodyStyle>
      <a:lvl1pPr marL="273844" indent="-191691" algn="l" rtl="0" fontAlgn="base">
        <a:spcBef>
          <a:spcPts val="300"/>
        </a:spcBef>
        <a:spcAft>
          <a:spcPct val="0"/>
        </a:spcAft>
        <a:buClr>
          <a:schemeClr val="accent1"/>
        </a:buClr>
        <a:buSzPct val="68000"/>
        <a:buFont typeface="Wingdings 3" pitchFamily="18" charset="2"/>
        <a:buChar char=""/>
        <a:defRPr sz="2000" kern="1200">
          <a:solidFill>
            <a:schemeClr val="tx1"/>
          </a:solidFill>
          <a:latin typeface="+mn-lt"/>
          <a:ea typeface="+mn-ea"/>
          <a:cs typeface="+mn-cs"/>
        </a:defRPr>
      </a:lvl1pPr>
      <a:lvl2pPr marL="465535" indent="-170260" algn="l" rtl="0" fontAlgn="base">
        <a:spcBef>
          <a:spcPts val="244"/>
        </a:spcBef>
        <a:spcAft>
          <a:spcPct val="0"/>
        </a:spcAft>
        <a:buClr>
          <a:schemeClr val="accent1"/>
        </a:buClr>
        <a:buFont typeface="Verdana" pitchFamily="34" charset="0"/>
        <a:buChar char="◦"/>
        <a:defRPr sz="1700" kern="1200">
          <a:solidFill>
            <a:schemeClr val="tx1"/>
          </a:solidFill>
          <a:latin typeface="+mn-lt"/>
          <a:ea typeface="+mn-ea"/>
          <a:cs typeface="+mn-cs"/>
        </a:defRPr>
      </a:lvl2pPr>
      <a:lvl3pPr marL="644129" indent="-170260" algn="l" rtl="0" fontAlgn="base">
        <a:spcBef>
          <a:spcPts val="263"/>
        </a:spcBef>
        <a:spcAft>
          <a:spcPct val="0"/>
        </a:spcAft>
        <a:buClr>
          <a:schemeClr val="accent2"/>
        </a:buClr>
        <a:buSzPct val="100000"/>
        <a:buFont typeface="Wingdings 2" pitchFamily="18" charset="2"/>
        <a:buChar char=""/>
        <a:defRPr sz="1600" kern="1200">
          <a:solidFill>
            <a:schemeClr val="tx1"/>
          </a:solidFill>
          <a:latin typeface="+mn-lt"/>
          <a:ea typeface="+mn-ea"/>
          <a:cs typeface="+mn-cs"/>
        </a:defRPr>
      </a:lvl3pPr>
      <a:lvl4pPr marL="856060" indent="-170260" algn="l" rtl="0" fontAlgn="base">
        <a:spcBef>
          <a:spcPts val="263"/>
        </a:spcBef>
        <a:spcAft>
          <a:spcPct val="0"/>
        </a:spcAft>
        <a:buClr>
          <a:schemeClr val="accent2"/>
        </a:buClr>
        <a:buFont typeface="Wingdings 2" pitchFamily="18" charset="2"/>
        <a:buChar char=""/>
        <a:defRPr sz="1400" kern="1200">
          <a:solidFill>
            <a:schemeClr val="tx1"/>
          </a:solidFill>
          <a:latin typeface="+mn-lt"/>
          <a:ea typeface="+mn-ea"/>
          <a:cs typeface="+mn-cs"/>
        </a:defRPr>
      </a:lvl4pPr>
      <a:lvl5pPr marL="1027510" indent="-170260" algn="l" rtl="0" fontAlgn="base">
        <a:spcBef>
          <a:spcPts val="263"/>
        </a:spcBef>
        <a:spcAft>
          <a:spcPct val="0"/>
        </a:spcAft>
        <a:buClr>
          <a:schemeClr val="accent2"/>
        </a:buClr>
        <a:buFont typeface="Wingdings 2" pitchFamily="18" charset="2"/>
        <a:buChar char=""/>
        <a:defRPr sz="1400" kern="1200">
          <a:solidFill>
            <a:schemeClr val="tx1"/>
          </a:solidFill>
          <a:latin typeface="+mn-lt"/>
          <a:ea typeface="+mn-ea"/>
          <a:cs typeface="+mn-cs"/>
        </a:defRPr>
      </a:lvl5pPr>
      <a:lvl6pPr marL="1200120" indent="-171446" algn="l" rtl="0" eaLnBrk="1" latinLnBrk="0" hangingPunct="1">
        <a:spcBef>
          <a:spcPts val="263"/>
        </a:spcBef>
        <a:buClr>
          <a:schemeClr val="accent3"/>
        </a:buClr>
        <a:buFont typeface="Wingdings 2"/>
        <a:buChar char=""/>
        <a:defRPr kumimoji="0" sz="1400" kern="1200">
          <a:solidFill>
            <a:schemeClr val="tx1"/>
          </a:solidFill>
          <a:latin typeface="+mn-lt"/>
          <a:ea typeface="+mn-ea"/>
          <a:cs typeface="+mn-cs"/>
        </a:defRPr>
      </a:lvl6pPr>
      <a:lvl7pPr marL="1371566"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12" indent="-171446"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457" indent="-171446"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892" algn="l" rtl="0" eaLnBrk="1" latinLnBrk="0" hangingPunct="1">
        <a:defRPr kumimoji="0" kern="1200">
          <a:solidFill>
            <a:schemeClr val="tx1"/>
          </a:solidFill>
          <a:latin typeface="+mn-lt"/>
          <a:ea typeface="+mn-ea"/>
          <a:cs typeface="+mn-cs"/>
        </a:defRPr>
      </a:lvl2pPr>
      <a:lvl3pPr marL="685783" algn="l" rtl="0" eaLnBrk="1" latinLnBrk="0" hangingPunct="1">
        <a:defRPr kumimoji="0" kern="1200">
          <a:solidFill>
            <a:schemeClr val="tx1"/>
          </a:solidFill>
          <a:latin typeface="+mn-lt"/>
          <a:ea typeface="+mn-ea"/>
          <a:cs typeface="+mn-cs"/>
        </a:defRPr>
      </a:lvl3pPr>
      <a:lvl4pPr marL="1028675" algn="l" rtl="0" eaLnBrk="1" latinLnBrk="0" hangingPunct="1">
        <a:defRPr kumimoji="0" kern="1200">
          <a:solidFill>
            <a:schemeClr val="tx1"/>
          </a:solidFill>
          <a:latin typeface="+mn-lt"/>
          <a:ea typeface="+mn-ea"/>
          <a:cs typeface="+mn-cs"/>
        </a:defRPr>
      </a:lvl4pPr>
      <a:lvl5pPr marL="1371566" algn="l" rtl="0" eaLnBrk="1" latinLnBrk="0" hangingPunct="1">
        <a:defRPr kumimoji="0" kern="1200">
          <a:solidFill>
            <a:schemeClr val="tx1"/>
          </a:solidFill>
          <a:latin typeface="+mn-lt"/>
          <a:ea typeface="+mn-ea"/>
          <a:cs typeface="+mn-cs"/>
        </a:defRPr>
      </a:lvl5pPr>
      <a:lvl6pPr marL="1714457" algn="l" rtl="0" eaLnBrk="1" latinLnBrk="0" hangingPunct="1">
        <a:defRPr kumimoji="0" kern="1200">
          <a:solidFill>
            <a:schemeClr val="tx1"/>
          </a:solidFill>
          <a:latin typeface="+mn-lt"/>
          <a:ea typeface="+mn-ea"/>
          <a:cs typeface="+mn-cs"/>
        </a:defRPr>
      </a:lvl6pPr>
      <a:lvl7pPr marL="2057348" algn="l" rtl="0" eaLnBrk="1" latinLnBrk="0" hangingPunct="1">
        <a:defRPr kumimoji="0" kern="1200">
          <a:solidFill>
            <a:schemeClr val="tx1"/>
          </a:solidFill>
          <a:latin typeface="+mn-lt"/>
          <a:ea typeface="+mn-ea"/>
          <a:cs typeface="+mn-cs"/>
        </a:defRPr>
      </a:lvl7pPr>
      <a:lvl8pPr marL="2400240" algn="l" rtl="0" eaLnBrk="1" latinLnBrk="0" hangingPunct="1">
        <a:defRPr kumimoji="0" kern="1200">
          <a:solidFill>
            <a:schemeClr val="tx1"/>
          </a:solidFill>
          <a:latin typeface="+mn-lt"/>
          <a:ea typeface="+mn-ea"/>
          <a:cs typeface="+mn-cs"/>
        </a:defRPr>
      </a:lvl8pPr>
      <a:lvl9pPr marL="2743132"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huTUOek4LgU" TargetMode="External"/><Relationship Id="rId2" Type="http://schemas.openxmlformats.org/officeDocument/2006/relationships/hyperlink" Target="https://thetigerlillies.bandcamp.com/video" TargetMode="External"/><Relationship Id="rId1" Type="http://schemas.openxmlformats.org/officeDocument/2006/relationships/slideLayout" Target="../slideLayouts/slideLayout2.xml"/><Relationship Id="rId4" Type="http://schemas.openxmlformats.org/officeDocument/2006/relationships/hyperlink" Target="https://www.protagon.gr/epikairotita/mousiko-efxaristw-tis-ert-stous-giatrous-kai-tous-nosileftes-tou-attikon-4434204203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ideo" Target="https://www.youtube.com/embed/79N4Kur_Nlg"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ctrTitle"/>
          </p:nvPr>
        </p:nvSpPr>
        <p:spPr>
          <a:xfrm>
            <a:off x="673217" y="1194925"/>
            <a:ext cx="7772400" cy="849908"/>
          </a:xfrm>
        </p:spPr>
        <p:txBody>
          <a:bodyPr>
            <a:noAutofit/>
          </a:bodyPr>
          <a:lstStyle/>
          <a:p>
            <a:pPr algn="ctr" fontAlgn="auto">
              <a:spcAft>
                <a:spcPts val="0"/>
              </a:spcAft>
              <a:defRPr/>
            </a:pPr>
            <a:r>
              <a:rPr lang="el-GR" sz="2300" dirty="0" smtClean="0">
                <a:solidFill>
                  <a:srgbClr val="775F55"/>
                </a:solidFill>
                <a:latin typeface="Times New Roman" pitchFamily="18" charset="0"/>
                <a:cs typeface="Times New Roman" pitchFamily="18" charset="0"/>
              </a:rPr>
              <a:t>ΠΟΛΙΤΙΣΤΙΚΗ ΠΟΛΙΤΙΚΗ ΚΑΙ </a:t>
            </a:r>
            <a:br>
              <a:rPr lang="el-GR" sz="2300" dirty="0" smtClean="0">
                <a:solidFill>
                  <a:srgbClr val="775F55"/>
                </a:solidFill>
                <a:latin typeface="Times New Roman" pitchFamily="18" charset="0"/>
                <a:cs typeface="Times New Roman" pitchFamily="18" charset="0"/>
              </a:rPr>
            </a:br>
            <a:r>
              <a:rPr lang="el-GR" sz="2300" dirty="0" smtClean="0">
                <a:solidFill>
                  <a:srgbClr val="775F55"/>
                </a:solidFill>
                <a:latin typeface="Times New Roman" pitchFamily="18" charset="0"/>
                <a:cs typeface="Times New Roman" pitchFamily="18" charset="0"/>
              </a:rPr>
              <a:t>ΔΡΑΣΕΙΣ ΠΟΛΙΤΙΣΤΙΚΗΣ ΑΝΑΠΤΥΞΗΣ</a:t>
            </a:r>
            <a:endParaRPr lang="el-GR" sz="2300" dirty="0">
              <a:latin typeface="Times New Roman" pitchFamily="18" charset="0"/>
              <a:cs typeface="Times New Roman" pitchFamily="18" charset="0"/>
            </a:endParaRPr>
          </a:p>
        </p:txBody>
      </p:sp>
      <p:sp>
        <p:nvSpPr>
          <p:cNvPr id="6" name="Θέση κειμένου 5"/>
          <p:cNvSpPr>
            <a:spLocks noGrp="1"/>
          </p:cNvSpPr>
          <p:nvPr>
            <p:ph type="subTitle" idx="1"/>
          </p:nvPr>
        </p:nvSpPr>
        <p:spPr>
          <a:xfrm>
            <a:off x="685800" y="2070499"/>
            <a:ext cx="7772400" cy="2749153"/>
          </a:xfrm>
        </p:spPr>
        <p:txBody>
          <a:bodyPr>
            <a:normAutofit/>
          </a:bodyPr>
          <a:lstStyle/>
          <a:p>
            <a:pPr marR="0" algn="ctr">
              <a:lnSpc>
                <a:spcPct val="80000"/>
              </a:lnSpc>
            </a:pPr>
            <a:endParaRPr lang="el-GR" sz="1600" dirty="0">
              <a:latin typeface="Times New Roman" pitchFamily="18" charset="0"/>
              <a:cs typeface="Times New Roman" pitchFamily="18" charset="0"/>
            </a:endParaRPr>
          </a:p>
          <a:p>
            <a:pPr marR="0" algn="ctr">
              <a:lnSpc>
                <a:spcPct val="80000"/>
              </a:lnSpc>
            </a:pPr>
            <a:r>
              <a:rPr lang="el-GR" sz="1600" b="1" dirty="0">
                <a:latin typeface="Times New Roman" pitchFamily="18" charset="0"/>
                <a:cs typeface="Times New Roman" pitchFamily="18" charset="0"/>
              </a:rPr>
              <a:t>ΕΘΝΙΚΗ ΣΧΟΛΗ ΔΗΜΟΣΙΑΣ ΔΙΟΙΚΗΣΗΣ ΚΑΙ ΑΥΤΟΔΙΟΙΚΗΣΗΣ </a:t>
            </a:r>
          </a:p>
          <a:p>
            <a:pPr marR="0" algn="ctr">
              <a:lnSpc>
                <a:spcPct val="80000"/>
              </a:lnSpc>
            </a:pPr>
            <a:r>
              <a:rPr lang="el-GR" sz="1600" b="1" dirty="0">
                <a:latin typeface="Times New Roman" pitchFamily="18" charset="0"/>
                <a:cs typeface="Times New Roman" pitchFamily="18" charset="0"/>
              </a:rPr>
              <a:t>         ΚΣΤ΄ΕΚΠΑΙΔΕΥΤΙΚΗ ΣΕΙΡΑ «ΑΛΕΞΑΝΔΡΟΣ ΣΒΩΛΟΣ» </a:t>
            </a:r>
          </a:p>
          <a:p>
            <a:pPr marR="0" algn="ctr">
              <a:lnSpc>
                <a:spcPct val="80000"/>
              </a:lnSpc>
            </a:pPr>
            <a:r>
              <a:rPr lang="el-GR" sz="1600" b="1" dirty="0">
                <a:latin typeface="Times New Roman" pitchFamily="18" charset="0"/>
                <a:cs typeface="Times New Roman" pitchFamily="18" charset="0"/>
              </a:rPr>
              <a:t>Β</a:t>
            </a:r>
            <a:r>
              <a:rPr lang="el-GR" sz="1600" b="1" dirty="0" smtClean="0">
                <a:latin typeface="Times New Roman" pitchFamily="18" charset="0"/>
                <a:cs typeface="Times New Roman" pitchFamily="18" charset="0"/>
              </a:rPr>
              <a:t>΄</a:t>
            </a:r>
            <a:r>
              <a:rPr lang="el-GR" sz="1600" b="1" dirty="0">
                <a:latin typeface="Times New Roman" pitchFamily="18" charset="0"/>
                <a:cs typeface="Times New Roman" pitchFamily="18" charset="0"/>
              </a:rPr>
              <a:t>ΕΙΔΙΚΗ ΦΑΣΗ </a:t>
            </a:r>
          </a:p>
          <a:p>
            <a:pPr marR="0" algn="ctr">
              <a:lnSpc>
                <a:spcPct val="80000"/>
              </a:lnSpc>
            </a:pPr>
            <a:endParaRPr lang="el-GR" sz="1600" b="1" u="sng" dirty="0">
              <a:latin typeface="Times New Roman" pitchFamily="18" charset="0"/>
              <a:cs typeface="Times New Roman" pitchFamily="18" charset="0"/>
            </a:endParaRPr>
          </a:p>
          <a:p>
            <a:pPr marR="0" algn="ctr">
              <a:lnSpc>
                <a:spcPct val="80000"/>
              </a:lnSpc>
            </a:pPr>
            <a:r>
              <a:rPr lang="el-GR" sz="1600" dirty="0" smtClean="0">
                <a:latin typeface="Times New Roman" pitchFamily="18" charset="0"/>
                <a:cs typeface="Times New Roman" pitchFamily="18" charset="0"/>
              </a:rPr>
              <a:t>ΕΙΣΗΓΗΤΗΣ: Δρ. ΓΙΑΝΝΗΣ ΙΩΑΝΝΙΔΗΣ</a:t>
            </a:r>
            <a:endParaRPr lang="el-GR" sz="1600" dirty="0">
              <a:latin typeface="Times New Roman" pitchFamily="18" charset="0"/>
              <a:cs typeface="Times New Roman" pitchFamily="18" charset="0"/>
            </a:endParaRPr>
          </a:p>
          <a:p>
            <a:pPr marR="0" algn="ctr">
              <a:lnSpc>
                <a:spcPct val="80000"/>
              </a:lnSpc>
            </a:pPr>
            <a:endParaRPr lang="el-GR" sz="1600" dirty="0">
              <a:latin typeface="Times New Roman" pitchFamily="18" charset="0"/>
              <a:cs typeface="Times New Roman" pitchFamily="18" charset="0"/>
            </a:endParaRPr>
          </a:p>
          <a:p>
            <a:pPr marR="0" algn="ctr">
              <a:lnSpc>
                <a:spcPct val="80000"/>
              </a:lnSpc>
            </a:pPr>
            <a:endParaRPr lang="el-GR" sz="1600" dirty="0">
              <a:latin typeface="Times New Roman" pitchFamily="18" charset="0"/>
              <a:cs typeface="Times New Roman" pitchFamily="18" charset="0"/>
            </a:endParaRPr>
          </a:p>
          <a:p>
            <a:pPr marR="0" algn="ctr">
              <a:lnSpc>
                <a:spcPct val="80000"/>
              </a:lnSpc>
            </a:pPr>
            <a:endParaRPr lang="el-GR" sz="1600" dirty="0" smtClean="0">
              <a:latin typeface="Times New Roman" pitchFamily="18" charset="0"/>
              <a:cs typeface="Times New Roman" pitchFamily="18" charset="0"/>
            </a:endParaRPr>
          </a:p>
          <a:p>
            <a:pPr marR="0" algn="ctr">
              <a:lnSpc>
                <a:spcPct val="80000"/>
              </a:lnSpc>
            </a:pPr>
            <a:endParaRPr lang="el-GR" sz="1600" dirty="0" smtClean="0">
              <a:latin typeface="Times New Roman" pitchFamily="18" charset="0"/>
              <a:cs typeface="Times New Roman" pitchFamily="18" charset="0"/>
            </a:endParaRPr>
          </a:p>
          <a:p>
            <a:pPr marR="0" algn="ctr">
              <a:lnSpc>
                <a:spcPct val="80000"/>
              </a:lnSpc>
            </a:pPr>
            <a:r>
              <a:rPr lang="el-GR" sz="1600" b="1" dirty="0" smtClean="0">
                <a:latin typeface="Times New Roman" pitchFamily="18" charset="0"/>
                <a:cs typeface="Times New Roman" pitchFamily="18" charset="0"/>
              </a:rPr>
              <a:t>ΑΘΗΝΑ 20</a:t>
            </a:r>
            <a:r>
              <a:rPr lang="en-US" sz="1600" b="1" dirty="0" smtClean="0">
                <a:latin typeface="Times New Roman" pitchFamily="18" charset="0"/>
                <a:cs typeface="Times New Roman" pitchFamily="18" charset="0"/>
              </a:rPr>
              <a:t>21</a:t>
            </a:r>
            <a:endParaRPr lang="el-GR" sz="1600" b="1" dirty="0">
              <a:latin typeface="Times New Roman" pitchFamily="18" charset="0"/>
              <a:cs typeface="Times New Roman" pitchFamily="18" charset="0"/>
            </a:endParaRPr>
          </a:p>
        </p:txBody>
      </p:sp>
      <p:pic>
        <p:nvPicPr>
          <p:cNvPr id="17412"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7010400" y="317897"/>
            <a:ext cx="2133600" cy="69413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781"/>
          <a:stretch/>
        </p:blipFill>
        <p:spPr bwMode="auto">
          <a:xfrm>
            <a:off x="227312" y="225468"/>
            <a:ext cx="1582699" cy="46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81903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prstGeom prst="rect">
            <a:avLst/>
          </a:prstGeom>
        </p:spPr>
        <p:txBody>
          <a:bodyPr spcFirstLastPara="1" wrap="square" lIns="0" tIns="0" rIns="0" bIns="0" anchor="b" anchorCtr="0">
            <a:noAutofit/>
          </a:bodyPr>
          <a:lstStyle/>
          <a:p>
            <a:pPr algn="ctr"/>
            <a:r>
              <a:rPr lang="el-GR" sz="2800" dirty="0" smtClean="0">
                <a:latin typeface="Times New Roman" pitchFamily="18" charset="0"/>
                <a:cs typeface="Times New Roman" pitchFamily="18" charset="0"/>
              </a:rPr>
              <a:t>Νέος Ελληνικός Κινηματογράφος</a:t>
            </a:r>
            <a:endParaRPr sz="2800" dirty="0">
              <a:latin typeface="Times New Roman" pitchFamily="18" charset="0"/>
              <a:cs typeface="Times New Roman" pitchFamily="18" charset="0"/>
            </a:endParaRPr>
          </a:p>
        </p:txBody>
      </p:sp>
      <p:sp>
        <p:nvSpPr>
          <p:cNvPr id="135" name="Google Shape;135;p19"/>
          <p:cNvSpPr txBox="1">
            <a:spLocks noGrp="1"/>
          </p:cNvSpPr>
          <p:nvPr>
            <p:ph type="body" idx="1"/>
          </p:nvPr>
        </p:nvSpPr>
        <p:spPr>
          <a:xfrm>
            <a:off x="0" y="706582"/>
            <a:ext cx="3002973" cy="4000500"/>
          </a:xfrm>
          <a:prstGeom prst="rect">
            <a:avLst/>
          </a:prstGeom>
        </p:spPr>
        <p:txBody>
          <a:bodyPr spcFirstLastPara="1" wrap="square" lIns="91421" tIns="91421" rIns="91421" bIns="91421" anchor="t" anchorCtr="0">
            <a:noAutofit/>
          </a:bodyPr>
          <a:lstStyle/>
          <a:p>
            <a:r>
              <a:rPr lang="el-GR" sz="2000" dirty="0" smtClean="0">
                <a:latin typeface="Times New Roman" pitchFamily="18" charset="0"/>
                <a:cs typeface="Times New Roman" pitchFamily="18" charset="0"/>
              </a:rPr>
              <a:t>«Θίασος» 1975, Θόδωρος Αγγελόπουλος</a:t>
            </a:r>
          </a:p>
          <a:p>
            <a:r>
              <a:rPr lang="el-GR" sz="2000" dirty="0" smtClean="0">
                <a:latin typeface="Times New Roman" pitchFamily="18" charset="0"/>
                <a:cs typeface="Times New Roman" pitchFamily="18" charset="0"/>
              </a:rPr>
              <a:t>«</a:t>
            </a:r>
            <a:r>
              <a:rPr lang="el-GR" sz="2000" dirty="0" err="1" smtClean="0">
                <a:latin typeface="Times New Roman" pitchFamily="18" charset="0"/>
                <a:cs typeface="Times New Roman" pitchFamily="18" charset="0"/>
              </a:rPr>
              <a:t>Ευριδίκη</a:t>
            </a:r>
            <a:r>
              <a:rPr lang="el-GR" sz="2000" dirty="0" smtClean="0">
                <a:latin typeface="Times New Roman" pitchFamily="18" charset="0"/>
                <a:cs typeface="Times New Roman" pitchFamily="18" charset="0"/>
              </a:rPr>
              <a:t> ΒΑ 2037» 1975, Νίκος Νικολαΐδης</a:t>
            </a:r>
          </a:p>
          <a:p>
            <a:r>
              <a:rPr lang="el-GR" sz="2000" dirty="0" smtClean="0">
                <a:latin typeface="Times New Roman" pitchFamily="18" charset="0"/>
                <a:cs typeface="Times New Roman" pitchFamily="18" charset="0"/>
              </a:rPr>
              <a:t>«</a:t>
            </a:r>
            <a:r>
              <a:rPr lang="el-GR" sz="2000" dirty="0" err="1" smtClean="0">
                <a:latin typeface="Times New Roman" pitchFamily="18" charset="0"/>
                <a:cs typeface="Times New Roman" pitchFamily="18" charset="0"/>
              </a:rPr>
              <a:t>Χάππυ</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Νταίη</a:t>
            </a:r>
            <a:r>
              <a:rPr lang="el-GR" sz="2000" dirty="0" smtClean="0">
                <a:latin typeface="Times New Roman" pitchFamily="18" charset="0"/>
                <a:cs typeface="Times New Roman" pitchFamily="18" charset="0"/>
              </a:rPr>
              <a:t>» 1976, Παντελής Βούλγαρης </a:t>
            </a:r>
          </a:p>
          <a:p>
            <a:r>
              <a:rPr lang="el-GR" sz="2000" dirty="0" smtClean="0">
                <a:latin typeface="Times New Roman" pitchFamily="18" charset="0"/>
                <a:cs typeface="Times New Roman" pitchFamily="18" charset="0"/>
              </a:rPr>
              <a:t>«Ο Μάης»  1976, Τάσος Ψαράς</a:t>
            </a:r>
          </a:p>
          <a:p>
            <a:pPr algn="r"/>
            <a:endParaRPr lang="el-GR" sz="2000" dirty="0" smtClean="0">
              <a:latin typeface="Times New Roman" pitchFamily="18" charset="0"/>
              <a:cs typeface="Times New Roman" pitchFamily="18" charset="0"/>
            </a:endParaRPr>
          </a:p>
        </p:txBody>
      </p:sp>
      <p:pic>
        <p:nvPicPr>
          <p:cNvPr id="48130" name="Picture 2" descr="Ο θίασος (αφίσα).jpg"/>
          <p:cNvPicPr>
            <a:picLocks noChangeAspect="1" noChangeArrowheads="1"/>
          </p:cNvPicPr>
          <p:nvPr/>
        </p:nvPicPr>
        <p:blipFill>
          <a:blip r:embed="rId3"/>
          <a:srcRect/>
          <a:stretch>
            <a:fillRect/>
          </a:stretch>
        </p:blipFill>
        <p:spPr bwMode="auto">
          <a:xfrm>
            <a:off x="6846167" y="1070264"/>
            <a:ext cx="2297833" cy="3571875"/>
          </a:xfrm>
          <a:prstGeom prst="rect">
            <a:avLst/>
          </a:prstGeom>
          <a:noFill/>
        </p:spPr>
      </p:pic>
      <p:sp>
        <p:nvSpPr>
          <p:cNvPr id="48132" name="AutoShape 4" descr="ΧΑΠΠΥ ΝΤΑΙΗ - Φιλμογραφία - Φιλμογραφία | Ταινιοθήκη Της Ελλάδ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8134" name="AutoShape 6" descr="ΧΑΠΠΥ ΝΤΑΙΗ - Φιλμογραφία - Φιλμογραφία | Ταινιοθήκη Της Ελλάδ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8136" name="AutoShape 8" descr="ΧΑΠΠΥ ΝΤΑΙΗ - Φιλμογραφία - Φιλμογραφία | Ταινιοθήκη Της Ελλάδ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8138" name="AutoShape 10" descr="ΧΑΠΠΥ ΝΤΑΙΗ - Φιλμογραφία - Φιλμογραφία | Ταινιοθήκη Της Ελλάδ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8142" name="Picture 14" descr="http://www.cine.gr/FilmImages/2356.jpg"/>
          <p:cNvPicPr>
            <a:picLocks noChangeAspect="1" noChangeArrowheads="1"/>
          </p:cNvPicPr>
          <p:nvPr/>
        </p:nvPicPr>
        <p:blipFill>
          <a:blip r:embed="rId4"/>
          <a:srcRect/>
          <a:stretch>
            <a:fillRect/>
          </a:stretch>
        </p:blipFill>
        <p:spPr bwMode="auto">
          <a:xfrm>
            <a:off x="5008418" y="1028700"/>
            <a:ext cx="1818408" cy="3647209"/>
          </a:xfrm>
          <a:prstGeom prst="rect">
            <a:avLst/>
          </a:prstGeom>
          <a:noFill/>
        </p:spPr>
      </p:pic>
      <p:sp>
        <p:nvSpPr>
          <p:cNvPr id="48144" name="AutoShape 16" descr="Image result for Evrydiki BA 2O3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8146" name="AutoShape 18" descr="Image result for Evrydiki BA 2O3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8148" name="Picture 20" descr="upload.wikimedia.org/wikipedia/en/thumb/4/47/Ev..."/>
          <p:cNvPicPr>
            <a:picLocks noChangeAspect="1" noChangeArrowheads="1"/>
          </p:cNvPicPr>
          <p:nvPr/>
        </p:nvPicPr>
        <p:blipFill>
          <a:blip r:embed="rId5"/>
          <a:srcRect/>
          <a:stretch>
            <a:fillRect/>
          </a:stretch>
        </p:blipFill>
        <p:spPr bwMode="auto">
          <a:xfrm>
            <a:off x="2919845" y="976745"/>
            <a:ext cx="2067791" cy="3709555"/>
          </a:xfrm>
          <a:prstGeom prst="rect">
            <a:avLst/>
          </a:prstGeom>
          <a:noFill/>
        </p:spPr>
      </p:pic>
    </p:spTree>
    <p:extLst>
      <p:ext uri="{BB962C8B-B14F-4D97-AF65-F5344CB8AC3E}">
        <p14:creationId xmlns:p14="http://schemas.microsoft.com/office/powerpoint/2010/main" val="329986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6B6D2-EB37-4A11-8B5E-54A0AFD1A2A7}"/>
              </a:ext>
            </a:extLst>
          </p:cNvPr>
          <p:cNvSpPr>
            <a:spLocks noGrp="1"/>
          </p:cNvSpPr>
          <p:nvPr>
            <p:ph type="title"/>
          </p:nvPr>
        </p:nvSpPr>
        <p:spPr>
          <a:xfrm>
            <a:off x="285425" y="0"/>
            <a:ext cx="8401200" cy="534390"/>
          </a:xfrm>
        </p:spPr>
        <p:txBody>
          <a:bodyPr/>
          <a:lstStyle/>
          <a:p>
            <a:pPr algn="ctr"/>
            <a:r>
              <a:rPr lang="el-GR" sz="2800" dirty="0" smtClean="0">
                <a:latin typeface="Times New Roman" pitchFamily="18" charset="0"/>
                <a:cs typeface="Times New Roman" pitchFamily="18" charset="0"/>
              </a:rPr>
              <a:t>Έκρηξη στα λογοτεχνικά περιοδικά</a:t>
            </a:r>
            <a:endParaRPr lang="en-US" sz="2800" dirty="0"/>
          </a:p>
        </p:txBody>
      </p:sp>
      <p:sp>
        <p:nvSpPr>
          <p:cNvPr id="3" name="Text Placeholder 2">
            <a:extLst>
              <a:ext uri="{FF2B5EF4-FFF2-40B4-BE49-F238E27FC236}">
                <a16:creationId xmlns:a16="http://schemas.microsoft.com/office/drawing/2014/main" xmlns="" id="{154F44C3-6D0B-455C-814A-85678F1FF40B}"/>
              </a:ext>
            </a:extLst>
          </p:cNvPr>
          <p:cNvSpPr>
            <a:spLocks noGrp="1"/>
          </p:cNvSpPr>
          <p:nvPr>
            <p:ph type="body" idx="1"/>
          </p:nvPr>
        </p:nvSpPr>
        <p:spPr>
          <a:xfrm>
            <a:off x="249382" y="213756"/>
            <a:ext cx="2493818" cy="4548249"/>
          </a:xfrm>
        </p:spPr>
        <p:txBody>
          <a:bodyPr/>
          <a:lstStyle/>
          <a:p>
            <a:pPr marL="609600" indent="-609600">
              <a:buNone/>
            </a:pPr>
            <a:r>
              <a:rPr lang="el-GR" sz="1800" dirty="0" smtClean="0">
                <a:latin typeface="Times New Roman" pitchFamily="18" charset="0"/>
                <a:cs typeface="Times New Roman" pitchFamily="18" charset="0"/>
              </a:rPr>
              <a:t>Διαβάζω </a:t>
            </a:r>
          </a:p>
          <a:p>
            <a:pPr marL="609600" indent="-609600">
              <a:buNone/>
            </a:pPr>
            <a:r>
              <a:rPr lang="el-GR" sz="1800" dirty="0" smtClean="0">
                <a:latin typeface="Times New Roman" pitchFamily="18" charset="0"/>
                <a:cs typeface="Times New Roman" pitchFamily="18" charset="0"/>
              </a:rPr>
              <a:t>(1979-2012)</a:t>
            </a:r>
          </a:p>
          <a:p>
            <a:pPr marL="609600" indent="-609600">
              <a:buNone/>
            </a:pPr>
            <a:r>
              <a:rPr lang="el-GR" sz="1800" dirty="0" smtClean="0">
                <a:latin typeface="Times New Roman" pitchFamily="18" charset="0"/>
                <a:cs typeface="Times New Roman" pitchFamily="18" charset="0"/>
              </a:rPr>
              <a:t>Δένδρο </a:t>
            </a:r>
          </a:p>
          <a:p>
            <a:pPr marL="609600" indent="-609600">
              <a:buNone/>
            </a:pPr>
            <a:r>
              <a:rPr lang="el-GR" sz="1800" dirty="0" smtClean="0">
                <a:latin typeface="Times New Roman" pitchFamily="18" charset="0"/>
                <a:cs typeface="Times New Roman" pitchFamily="18" charset="0"/>
              </a:rPr>
              <a:t> Λέξη </a:t>
            </a:r>
          </a:p>
          <a:p>
            <a:pPr marL="609600" indent="-609600">
              <a:buNone/>
            </a:pPr>
            <a:r>
              <a:rPr lang="el-GR" sz="1800" dirty="0" smtClean="0">
                <a:latin typeface="Times New Roman" pitchFamily="18" charset="0"/>
                <a:cs typeface="Times New Roman" pitchFamily="18" charset="0"/>
              </a:rPr>
              <a:t>Οδός </a:t>
            </a:r>
            <a:r>
              <a:rPr lang="el-GR" sz="1800" dirty="0" err="1" smtClean="0">
                <a:latin typeface="Times New Roman" pitchFamily="18" charset="0"/>
                <a:cs typeface="Times New Roman" pitchFamily="18" charset="0"/>
              </a:rPr>
              <a:t>Πανός</a:t>
            </a:r>
            <a:endParaRPr lang="el-GR" sz="1800" dirty="0" smtClean="0">
              <a:latin typeface="Times New Roman" pitchFamily="18" charset="0"/>
              <a:cs typeface="Times New Roman" pitchFamily="18" charset="0"/>
            </a:endParaRPr>
          </a:p>
          <a:p>
            <a:pPr marL="609600" indent="-609600">
              <a:buNone/>
            </a:pPr>
            <a:r>
              <a:rPr lang="el-GR" sz="1800" dirty="0" smtClean="0">
                <a:latin typeface="Times New Roman" pitchFamily="18" charset="0"/>
                <a:cs typeface="Times New Roman" pitchFamily="18" charset="0"/>
              </a:rPr>
              <a:t>Γράμματα και Τέχνες </a:t>
            </a:r>
          </a:p>
          <a:p>
            <a:pPr marL="609600" indent="-609600">
              <a:buNone/>
            </a:pPr>
            <a:r>
              <a:rPr lang="el-GR" sz="1800" dirty="0" smtClean="0">
                <a:latin typeface="Times New Roman" pitchFamily="18" charset="0"/>
                <a:cs typeface="Times New Roman" pitchFamily="18" charset="0"/>
              </a:rPr>
              <a:t>Παρατηρητής</a:t>
            </a:r>
          </a:p>
          <a:p>
            <a:pPr marL="609600" indent="-609600">
              <a:buNone/>
            </a:pPr>
            <a:endParaRPr lang="el-GR" sz="1600" dirty="0" smtClean="0">
              <a:latin typeface="Times New Roman" pitchFamily="18" charset="0"/>
              <a:cs typeface="Times New Roman" pitchFamily="18" charset="0"/>
            </a:endParaRPr>
          </a:p>
          <a:p>
            <a:pPr marL="609600" indent="-609600">
              <a:buNone/>
            </a:pPr>
            <a:r>
              <a:rPr lang="el-GR" sz="1600" dirty="0" smtClean="0">
                <a:latin typeface="Times New Roman" pitchFamily="18" charset="0"/>
                <a:cs typeface="Times New Roman" pitchFamily="18" charset="0"/>
              </a:rPr>
              <a:t>Αν και πολιτικά περιοδικά </a:t>
            </a:r>
          </a:p>
          <a:p>
            <a:pPr marL="609600" indent="-609600">
              <a:buNone/>
            </a:pPr>
            <a:r>
              <a:rPr lang="el-GR" sz="1800" dirty="0" smtClean="0">
                <a:latin typeface="Times New Roman" pitchFamily="18" charset="0"/>
                <a:cs typeface="Times New Roman" pitchFamily="18" charset="0"/>
              </a:rPr>
              <a:t>«Αντί» «Πολίτης»</a:t>
            </a:r>
          </a:p>
          <a:p>
            <a:pPr marL="609600" indent="-609600">
              <a:buNone/>
            </a:pPr>
            <a:r>
              <a:rPr lang="el-GR" sz="1800" dirty="0" smtClean="0">
                <a:latin typeface="Times New Roman" pitchFamily="18" charset="0"/>
                <a:cs typeface="Times New Roman" pitchFamily="18" charset="0"/>
              </a:rPr>
              <a:t>με Ένθετα λογοτεχνικά </a:t>
            </a:r>
          </a:p>
        </p:txBody>
      </p:sp>
      <p:sp>
        <p:nvSpPr>
          <p:cNvPr id="46082" name="AutoShape 2" descr="Αρχείο τευχών περιοδικού «ΔΙΑΒΑΖΩ» | Δωρεάν βιβλία - Free eb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6084" name="AutoShape 4" descr="Αρχείο τευχών περιοδικού «ΔΙΑΒΑΖΩ» | Δωρεάν βιβλία - Free eb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6086" name="Picture 6" descr="https://media.oneman.gr/onm-images/diavazo-periodiko.jpg"/>
          <p:cNvPicPr>
            <a:picLocks noChangeAspect="1" noChangeArrowheads="1"/>
          </p:cNvPicPr>
          <p:nvPr/>
        </p:nvPicPr>
        <p:blipFill>
          <a:blip r:embed="rId3"/>
          <a:srcRect/>
          <a:stretch>
            <a:fillRect/>
          </a:stretch>
        </p:blipFill>
        <p:spPr bwMode="auto">
          <a:xfrm>
            <a:off x="5902035" y="463138"/>
            <a:ext cx="3044247" cy="4680362"/>
          </a:xfrm>
          <a:prstGeom prst="rect">
            <a:avLst/>
          </a:prstGeom>
          <a:noFill/>
        </p:spPr>
      </p:pic>
      <p:pic>
        <p:nvPicPr>
          <p:cNvPr id="46088" name="Picture 8" descr="emp"/>
          <p:cNvPicPr>
            <a:picLocks noChangeAspect="1" noChangeArrowheads="1"/>
          </p:cNvPicPr>
          <p:nvPr/>
        </p:nvPicPr>
        <p:blipFill>
          <a:blip r:embed="rId4"/>
          <a:srcRect/>
          <a:stretch>
            <a:fillRect/>
          </a:stretch>
        </p:blipFill>
        <p:spPr bwMode="auto">
          <a:xfrm>
            <a:off x="2707574" y="344385"/>
            <a:ext cx="3443844" cy="5023262"/>
          </a:xfrm>
          <a:prstGeom prst="rect">
            <a:avLst/>
          </a:prstGeom>
          <a:noFill/>
        </p:spPr>
      </p:pic>
    </p:spTree>
    <p:extLst>
      <p:ext uri="{BB962C8B-B14F-4D97-AF65-F5344CB8AC3E}">
        <p14:creationId xmlns:p14="http://schemas.microsoft.com/office/powerpoint/2010/main" val="2394989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03762" y="914400"/>
            <a:ext cx="8283038" cy="4073235"/>
          </a:xfrm>
        </p:spPr>
        <p:txBody>
          <a:bodyPr>
            <a:normAutofit lnSpcReduction="10000"/>
          </a:bodyPr>
          <a:lstStyle/>
          <a:p>
            <a:r>
              <a:rPr lang="el-GR" sz="2800" b="1" dirty="0" smtClean="0">
                <a:solidFill>
                  <a:schemeClr val="accent1"/>
                </a:solidFill>
                <a:latin typeface="Times New Roman" pitchFamily="18" charset="0"/>
                <a:cs typeface="Times New Roman" pitchFamily="18" charset="0"/>
              </a:rPr>
              <a:t>Αδυναμία</a:t>
            </a:r>
            <a:r>
              <a:rPr lang="el-GR" sz="2800" b="1"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της πολιτείας και της Τ. Α. να ασκήσουν μακρόπνοη και αξιόπιστη πολιτιστική πολιτική</a:t>
            </a:r>
          </a:p>
          <a:p>
            <a:r>
              <a:rPr lang="el-GR" sz="2800" dirty="0" smtClean="0">
                <a:latin typeface="Times New Roman" pitchFamily="18" charset="0"/>
                <a:cs typeface="Times New Roman" pitchFamily="18" charset="0"/>
              </a:rPr>
              <a:t>Ισχυροποίηση των </a:t>
            </a:r>
            <a:r>
              <a:rPr lang="el-GR" sz="2800" b="1" dirty="0" smtClean="0">
                <a:solidFill>
                  <a:schemeClr val="accent1"/>
                </a:solidFill>
                <a:latin typeface="Times New Roman" pitchFamily="18" charset="0"/>
                <a:cs typeface="Times New Roman" pitchFamily="18" charset="0"/>
              </a:rPr>
              <a:t>πολιτιστικών ανισοτήτων </a:t>
            </a:r>
            <a:r>
              <a:rPr lang="el-GR" sz="2800" dirty="0" smtClean="0">
                <a:latin typeface="Times New Roman" pitchFamily="18" charset="0"/>
                <a:cs typeface="Times New Roman" pitchFamily="18" charset="0"/>
              </a:rPr>
              <a:t>ανάμεσα στις προνομιούχες και μη προνομιούχες κοινωνικές ομάδες και ανάμεσα στις διάφορες περιφέρειες της χώρας </a:t>
            </a:r>
          </a:p>
          <a:p>
            <a:r>
              <a:rPr lang="el-GR" sz="2800" dirty="0" smtClean="0">
                <a:latin typeface="Times New Roman" pitchFamily="18" charset="0"/>
                <a:cs typeface="Times New Roman" pitchFamily="18" charset="0"/>
              </a:rPr>
              <a:t>Αύξηση των πολιτιστικών αγαθών με </a:t>
            </a:r>
            <a:r>
              <a:rPr lang="el-GR" sz="2800" dirty="0" smtClean="0">
                <a:solidFill>
                  <a:schemeClr val="accent1"/>
                </a:solidFill>
                <a:latin typeface="Times New Roman" pitchFamily="18" charset="0"/>
                <a:cs typeface="Times New Roman" pitchFamily="18" charset="0"/>
              </a:rPr>
              <a:t>καταναλωτικό ή </a:t>
            </a:r>
            <a:r>
              <a:rPr lang="el-GR" sz="2800" b="1" dirty="0" smtClean="0">
                <a:solidFill>
                  <a:schemeClr val="accent1"/>
                </a:solidFill>
                <a:latin typeface="Times New Roman" pitchFamily="18" charset="0"/>
                <a:cs typeface="Times New Roman" pitchFamily="18" charset="0"/>
              </a:rPr>
              <a:t>εμπορευματικό χαρακτήρα   </a:t>
            </a:r>
          </a:p>
          <a:p>
            <a:pPr algn="r">
              <a:buNone/>
            </a:pPr>
            <a:r>
              <a:rPr lang="el-GR" sz="2800" i="1" dirty="0" smtClean="0">
                <a:latin typeface="Times New Roman" pitchFamily="18" charset="0"/>
                <a:cs typeface="Times New Roman" pitchFamily="18" charset="0"/>
              </a:rPr>
              <a:t>                    </a:t>
            </a:r>
          </a:p>
          <a:p>
            <a:endParaRPr lang="el-GR"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12</a:t>
            </a:fld>
            <a:endParaRPr lang="en"/>
          </a:p>
        </p:txBody>
      </p:sp>
      <p:sp>
        <p:nvSpPr>
          <p:cNvPr id="4" name="3 - Τίτλος"/>
          <p:cNvSpPr>
            <a:spLocks noGrp="1"/>
          </p:cNvSpPr>
          <p:nvPr>
            <p:ph type="title"/>
          </p:nvPr>
        </p:nvSpPr>
        <p:spPr/>
        <p:txBody>
          <a:bodyPr>
            <a:normAutofit/>
          </a:bodyPr>
          <a:lstStyle/>
          <a:p>
            <a:pPr algn="ctr"/>
            <a:r>
              <a:rPr lang="el-GR" sz="3200" dirty="0" smtClean="0">
                <a:solidFill>
                  <a:schemeClr val="accent6">
                    <a:lumMod val="75000"/>
                  </a:schemeClr>
                </a:solidFill>
                <a:latin typeface="Times New Roman" pitchFamily="18" charset="0"/>
                <a:cs typeface="Times New Roman" pitchFamily="18" charset="0"/>
              </a:rPr>
              <a:t>Αδυναμίες και στρεβλώσεις</a:t>
            </a:r>
            <a:endParaRPr lang="el-GR"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6B6D2-EB37-4A11-8B5E-54A0AFD1A2A7}"/>
              </a:ext>
            </a:extLst>
          </p:cNvPr>
          <p:cNvSpPr>
            <a:spLocks noGrp="1"/>
          </p:cNvSpPr>
          <p:nvPr>
            <p:ph type="title"/>
          </p:nvPr>
        </p:nvSpPr>
        <p:spPr>
          <a:xfrm>
            <a:off x="304214" y="394855"/>
            <a:ext cx="8401200" cy="555171"/>
          </a:xfrm>
        </p:spPr>
        <p:txBody>
          <a:bodyPr/>
          <a:lstStyle/>
          <a:p>
            <a:pPr algn="ctr"/>
            <a:r>
              <a:rPr lang="el-GR" sz="3600" dirty="0" smtClean="0">
                <a:solidFill>
                  <a:schemeClr val="accent6">
                    <a:lumMod val="75000"/>
                  </a:schemeClr>
                </a:solidFill>
                <a:latin typeface="Times New Roman" pitchFamily="18" charset="0"/>
                <a:cs typeface="Times New Roman" pitchFamily="18" charset="0"/>
              </a:rPr>
              <a:t>Οι βασικοί δρώντες στο πεδίο (3+1)</a:t>
            </a:r>
            <a:endParaRPr lang="en-US" sz="3600" dirty="0">
              <a:latin typeface="Times New Roman" pitchFamily="18" charset="0"/>
              <a:cs typeface="Times New Roman" pitchFamily="18" charset="0"/>
            </a:endParaRPr>
          </a:p>
        </p:txBody>
      </p:sp>
      <p:sp>
        <p:nvSpPr>
          <p:cNvPr id="3" name="Text Placeholder 2">
            <a:extLst>
              <a:ext uri="{FF2B5EF4-FFF2-40B4-BE49-F238E27FC236}">
                <a16:creationId xmlns:a16="http://schemas.microsoft.com/office/drawing/2014/main" xmlns="" id="{154F44C3-6D0B-455C-814A-85678F1FF40B}"/>
              </a:ext>
            </a:extLst>
          </p:cNvPr>
          <p:cNvSpPr>
            <a:spLocks noGrp="1"/>
          </p:cNvSpPr>
          <p:nvPr>
            <p:ph type="body" idx="1"/>
          </p:nvPr>
        </p:nvSpPr>
        <p:spPr>
          <a:xfrm>
            <a:off x="463138" y="973777"/>
            <a:ext cx="8229600" cy="3598223"/>
          </a:xfrm>
        </p:spPr>
        <p:txBody>
          <a:bodyPr/>
          <a:lstStyle/>
          <a:p>
            <a:pPr>
              <a:lnSpc>
                <a:spcPct val="90000"/>
              </a:lnSpc>
              <a:buFont typeface="Wingdings" pitchFamily="2" charset="2"/>
              <a:buChar char="§"/>
              <a:defRPr/>
            </a:pPr>
            <a:r>
              <a:rPr lang="el-GR" sz="2600" b="1" dirty="0" smtClean="0">
                <a:solidFill>
                  <a:schemeClr val="accent1"/>
                </a:solidFill>
                <a:latin typeface="Times New Roman" pitchFamily="18" charset="0"/>
                <a:cs typeface="Times New Roman" pitchFamily="18" charset="0"/>
              </a:rPr>
              <a:t>Υπουργείο Πολιτισμού</a:t>
            </a:r>
            <a:r>
              <a:rPr lang="el-GR" sz="2600" dirty="0" smtClean="0">
                <a:latin typeface="Times New Roman" pitchFamily="18" charset="0"/>
                <a:cs typeface="Times New Roman" pitchFamily="18" charset="0"/>
              </a:rPr>
              <a:t>: χωρίς επιτελικό χαρακτήρα, παρέχει οικονομικές ενισχύσεις, εποπτεύει πολιτιστική δραστηριότητα τρίτων φορέων.</a:t>
            </a:r>
          </a:p>
          <a:p>
            <a:pPr>
              <a:lnSpc>
                <a:spcPct val="90000"/>
              </a:lnSpc>
              <a:buFont typeface="Wingdings" pitchFamily="2" charset="2"/>
              <a:buChar char="§"/>
              <a:defRPr/>
            </a:pPr>
            <a:r>
              <a:rPr lang="el-GR" sz="2600" b="1" dirty="0" smtClean="0">
                <a:solidFill>
                  <a:schemeClr val="accent1"/>
                </a:solidFill>
                <a:latin typeface="Times New Roman" pitchFamily="18" charset="0"/>
                <a:cs typeface="Times New Roman" pitchFamily="18" charset="0"/>
              </a:rPr>
              <a:t>Αυτοδιοίκηση:</a:t>
            </a:r>
            <a:r>
              <a:rPr lang="el-GR" sz="2600" dirty="0" smtClean="0">
                <a:latin typeface="Times New Roman" pitchFamily="18" charset="0"/>
                <a:cs typeface="Times New Roman" pitchFamily="18" charset="0"/>
              </a:rPr>
              <a:t> Υποτονική παρουσία,  περιορισμένες αρμοδιότητες και πόροι.</a:t>
            </a:r>
          </a:p>
          <a:p>
            <a:pPr>
              <a:lnSpc>
                <a:spcPct val="90000"/>
              </a:lnSpc>
              <a:buFont typeface="Wingdings" pitchFamily="2" charset="2"/>
              <a:buChar char="§"/>
              <a:defRPr/>
            </a:pPr>
            <a:r>
              <a:rPr lang="el-GR" sz="2600" b="1" dirty="0" smtClean="0">
                <a:solidFill>
                  <a:schemeClr val="accent1"/>
                </a:solidFill>
                <a:latin typeface="Times New Roman" pitchFamily="18" charset="0"/>
                <a:cs typeface="Times New Roman" pitchFamily="18" charset="0"/>
              </a:rPr>
              <a:t>Ιδιωτικός τομέας: </a:t>
            </a:r>
            <a:r>
              <a:rPr lang="el-GR" sz="2600" dirty="0" smtClean="0">
                <a:latin typeface="Times New Roman" pitchFamily="18" charset="0"/>
                <a:cs typeface="Times New Roman" pitchFamily="18" charset="0"/>
              </a:rPr>
              <a:t>Έντονη παρουσία αλλά και έλλειψη επενδύσεων και καινοτομιών </a:t>
            </a:r>
          </a:p>
        </p:txBody>
      </p:sp>
    </p:spTree>
    <p:extLst>
      <p:ext uri="{BB962C8B-B14F-4D97-AF65-F5344CB8AC3E}">
        <p14:creationId xmlns:p14="http://schemas.microsoft.com/office/powerpoint/2010/main" val="75352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425" y="225631"/>
            <a:ext cx="8401200" cy="308759"/>
          </a:xfrm>
        </p:spPr>
        <p:txBody>
          <a:bodyPr/>
          <a:lstStyle/>
          <a:p>
            <a:pPr algn="ctr"/>
            <a:r>
              <a:rPr lang="el-GR" sz="3600" dirty="0" smtClean="0">
                <a:latin typeface="Times New Roman" pitchFamily="18" charset="0"/>
                <a:cs typeface="Times New Roman" pitchFamily="18" charset="0"/>
              </a:rPr>
              <a:t> </a:t>
            </a:r>
            <a:r>
              <a:rPr lang="el-GR" sz="3200" dirty="0" smtClean="0">
                <a:latin typeface="Times New Roman" pitchFamily="18" charset="0"/>
                <a:cs typeface="Times New Roman" pitchFamily="18" charset="0"/>
              </a:rPr>
              <a:t>Η έκρηξη συλλογικοτήτων του Τρίτου Τομέα</a:t>
            </a:r>
            <a:endParaRPr lang="el-GR" sz="3200"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54380" y="653142"/>
            <a:ext cx="9298379" cy="4490357"/>
          </a:xfrm>
        </p:spPr>
        <p:txBody>
          <a:bodyPr/>
          <a:lstStyle/>
          <a:p>
            <a:pPr>
              <a:buFont typeface="Wingdings" pitchFamily="2" charset="2"/>
              <a:buChar char="§"/>
            </a:pPr>
            <a:r>
              <a:rPr lang="el-GR" sz="2400" dirty="0" smtClean="0">
                <a:latin typeface="Times New Roman" pitchFamily="18" charset="0"/>
                <a:cs typeface="Times New Roman" pitchFamily="18" charset="0"/>
              </a:rPr>
              <a:t>Ίδρυση και λειτουργία </a:t>
            </a:r>
            <a:r>
              <a:rPr lang="el-GR" sz="2400" b="1" dirty="0" smtClean="0">
                <a:solidFill>
                  <a:schemeClr val="accent1"/>
                </a:solidFill>
                <a:latin typeface="Times New Roman" pitchFamily="18" charset="0"/>
                <a:cs typeface="Times New Roman" pitchFamily="18" charset="0"/>
              </a:rPr>
              <a:t>εκατοντάδων ερασιτεχνικών και </a:t>
            </a:r>
            <a:r>
              <a:rPr lang="el-GR" sz="2400" b="1" dirty="0" err="1" smtClean="0">
                <a:solidFill>
                  <a:schemeClr val="accent1"/>
                </a:solidFill>
                <a:latin typeface="Times New Roman" pitchFamily="18" charset="0"/>
                <a:cs typeface="Times New Roman" pitchFamily="18" charset="0"/>
              </a:rPr>
              <a:t>ημιεπαγγελματικών</a:t>
            </a:r>
            <a:r>
              <a:rPr lang="el-GR" sz="2400" b="1" dirty="0" smtClean="0">
                <a:solidFill>
                  <a:schemeClr val="accent1"/>
                </a:solidFill>
                <a:latin typeface="Times New Roman" pitchFamily="18" charset="0"/>
                <a:cs typeface="Times New Roman" pitchFamily="18" charset="0"/>
              </a:rPr>
              <a:t> καλλιτεχνικών ομάδων</a:t>
            </a:r>
            <a:r>
              <a:rPr lang="el-GR" sz="2400" dirty="0" smtClean="0">
                <a:latin typeface="Times New Roman" pitchFamily="18" charset="0"/>
                <a:cs typeface="Times New Roman" pitchFamily="18" charset="0"/>
              </a:rPr>
              <a:t>,</a:t>
            </a:r>
            <a:r>
              <a:rPr lang="el-GR" sz="2400" b="1"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εθνικοτοπικών</a:t>
            </a:r>
            <a:r>
              <a:rPr lang="el-GR" sz="2400" dirty="0" smtClean="0">
                <a:latin typeface="Times New Roman" pitchFamily="18" charset="0"/>
                <a:cs typeface="Times New Roman" pitchFamily="18" charset="0"/>
              </a:rPr>
              <a:t> συλλόγων και σωματείων σε όλες, σχεδόν, τις ελληνικές πόλεις. </a:t>
            </a:r>
          </a:p>
          <a:p>
            <a:pPr>
              <a:buFont typeface="Wingdings" pitchFamily="2" charset="2"/>
              <a:buChar char="§"/>
            </a:pPr>
            <a:r>
              <a:rPr lang="el-GR" sz="2400" b="1" dirty="0" smtClean="0">
                <a:solidFill>
                  <a:schemeClr val="accent1"/>
                </a:solidFill>
                <a:latin typeface="Times New Roman" pitchFamily="18" charset="0"/>
                <a:cs typeface="Times New Roman" pitchFamily="18" charset="0"/>
              </a:rPr>
              <a:t>85-90 κινηματογραφικές λέσχες </a:t>
            </a:r>
            <a:r>
              <a:rPr lang="el-GR" sz="2400" dirty="0" smtClean="0">
                <a:latin typeface="Times New Roman" pitchFamily="18" charset="0"/>
                <a:cs typeface="Times New Roman" pitchFamily="18" charset="0"/>
              </a:rPr>
              <a:t>σε όλη την Ελλάδα.</a:t>
            </a:r>
          </a:p>
          <a:p>
            <a:pPr>
              <a:buFont typeface="Wingdings" pitchFamily="2" charset="2"/>
              <a:buChar char="§"/>
            </a:pPr>
            <a:r>
              <a:rPr lang="el-GR" sz="2400" dirty="0" smtClean="0">
                <a:latin typeface="Times New Roman" pitchFamily="18" charset="0"/>
                <a:cs typeface="Times New Roman" pitchFamily="18" charset="0"/>
              </a:rPr>
              <a:t>Εθελοντικές οργανώσεις με καλλιτεχνικά εγχειρήματα </a:t>
            </a:r>
            <a:r>
              <a:rPr lang="el-GR" sz="2400" b="1" dirty="0" smtClean="0">
                <a:solidFill>
                  <a:schemeClr val="accent1"/>
                </a:solidFill>
                <a:latin typeface="Times New Roman" pitchFamily="18" charset="0"/>
                <a:cs typeface="Times New Roman" pitchFamily="18" charset="0"/>
              </a:rPr>
              <a:t>σε όλα τα πεδία</a:t>
            </a:r>
            <a:r>
              <a:rPr lang="el-GR" sz="2400"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(θέατρο, μουσική, χορός, κινηματογράφος, εικαστικά, έκδοση περιοδικών κλπ). </a:t>
            </a:r>
          </a:p>
          <a:p>
            <a:pPr>
              <a:buFont typeface="Wingdings" pitchFamily="2" charset="2"/>
              <a:buChar char="§"/>
            </a:pPr>
            <a:r>
              <a:rPr lang="el-GR" sz="2400" dirty="0" smtClean="0">
                <a:latin typeface="Times New Roman" pitchFamily="18" charset="0"/>
                <a:cs typeface="Times New Roman" pitchFamily="18" charset="0"/>
              </a:rPr>
              <a:t>Επιχειρούν να καλύψουν </a:t>
            </a:r>
            <a:r>
              <a:rPr lang="el-GR" sz="2400" b="1" dirty="0" smtClean="0">
                <a:solidFill>
                  <a:schemeClr val="accent1"/>
                </a:solidFill>
                <a:latin typeface="Times New Roman" pitchFamily="18" charset="0"/>
                <a:cs typeface="Times New Roman" pitchFamily="18" charset="0"/>
              </a:rPr>
              <a:t>το κενό της καλλιτεχνικής παραγωγής </a:t>
            </a:r>
            <a:r>
              <a:rPr lang="el-GR" sz="2400" dirty="0" smtClean="0">
                <a:latin typeface="Times New Roman" pitchFamily="18" charset="0"/>
                <a:cs typeface="Times New Roman" pitchFamily="18" charset="0"/>
              </a:rPr>
              <a:t>του κράτους &amp; της Αυτοδιοίκησης με ισχυρές πολιτιστικές παρεμβάσεις που, συνήθως, προσδιορίζονται από έντονο ιδεολογικό χαρακτήρα.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425" y="155864"/>
            <a:ext cx="8401200" cy="727824"/>
          </a:xfrm>
        </p:spPr>
        <p:txBody>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br>
            <a:r>
              <a:rPr lang="el-GR" sz="2800" dirty="0" smtClean="0">
                <a:latin typeface="Times New Roman" pitchFamily="18" charset="0"/>
                <a:cs typeface="Times New Roman" pitchFamily="18" charset="0"/>
              </a:rPr>
              <a:t> Δεκαετία του 1980: Πολιτιστικός εκδημοκρατισμός και πολιτιστικό κράτος πρόνοιας</a:t>
            </a:r>
            <a:endParaRPr lang="el-GR"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78130" y="878773"/>
            <a:ext cx="8965870" cy="4061361"/>
          </a:xfrm>
        </p:spPr>
        <p:txBody>
          <a:bodyPr/>
          <a:lstStyle/>
          <a:p>
            <a:pPr>
              <a:buFont typeface="Wingdings" pitchFamily="2" charset="2"/>
              <a:buChar char="ü"/>
            </a:pPr>
            <a:r>
              <a:rPr lang="el-GR" sz="2400" dirty="0" smtClean="0">
                <a:latin typeface="Times New Roman" pitchFamily="18" charset="0"/>
                <a:cs typeface="Times New Roman" pitchFamily="18" charset="0"/>
              </a:rPr>
              <a:t>Κυβέρνηση  </a:t>
            </a:r>
            <a:r>
              <a:rPr lang="el-GR" sz="2400" b="1" dirty="0" smtClean="0">
                <a:solidFill>
                  <a:schemeClr val="accent1"/>
                </a:solidFill>
                <a:latin typeface="Times New Roman" pitchFamily="18" charset="0"/>
                <a:cs typeface="Times New Roman" pitchFamily="18" charset="0"/>
              </a:rPr>
              <a:t>ΠΑΣΟΚ </a:t>
            </a:r>
            <a:r>
              <a:rPr lang="el-GR" sz="2400" dirty="0" smtClean="0">
                <a:solidFill>
                  <a:schemeClr val="tx2"/>
                </a:solidFill>
                <a:latin typeface="Times New Roman" pitchFamily="18" charset="0"/>
                <a:cs typeface="Times New Roman" pitchFamily="18" charset="0"/>
              </a:rPr>
              <a:t>και σοσιαλιστική «Αλλαγή».</a:t>
            </a:r>
          </a:p>
          <a:p>
            <a:pPr>
              <a:buFont typeface="Wingdings" pitchFamily="2" charset="2"/>
              <a:buChar char="ü"/>
            </a:pPr>
            <a:r>
              <a:rPr lang="el-GR" sz="2400" dirty="0" smtClean="0">
                <a:latin typeface="Times New Roman" pitchFamily="18" charset="0"/>
                <a:cs typeface="Times New Roman" pitchFamily="18" charset="0"/>
              </a:rPr>
              <a:t>Ανάδειξη του ρόλου της </a:t>
            </a:r>
            <a:r>
              <a:rPr lang="el-GR" sz="2400" b="1" dirty="0" smtClean="0">
                <a:solidFill>
                  <a:schemeClr val="accent1"/>
                </a:solidFill>
                <a:latin typeface="Times New Roman" pitchFamily="18" charset="0"/>
                <a:cs typeface="Times New Roman" pitchFamily="18" charset="0"/>
              </a:rPr>
              <a:t>Τ.Α. </a:t>
            </a:r>
            <a:r>
              <a:rPr lang="el-GR" sz="2400" dirty="0" smtClean="0">
                <a:latin typeface="Times New Roman" pitchFamily="18" charset="0"/>
                <a:cs typeface="Times New Roman" pitchFamily="18" charset="0"/>
              </a:rPr>
              <a:t>και της περιφερειακής πολιτικής</a:t>
            </a:r>
          </a:p>
          <a:p>
            <a:pPr>
              <a:buFont typeface="Wingdings" pitchFamily="2" charset="2"/>
              <a:buChar char="ü"/>
            </a:pPr>
            <a:r>
              <a:rPr lang="el-GR" sz="2400" dirty="0" smtClean="0">
                <a:latin typeface="Times New Roman" pitchFamily="18" charset="0"/>
                <a:cs typeface="Times New Roman" pitchFamily="18" charset="0"/>
              </a:rPr>
              <a:t>Πενταετές Πρόγραμμα Οικονομικής και Κοινωνικής Ανάπτυξης (1983-7).</a:t>
            </a:r>
          </a:p>
          <a:p>
            <a:pPr>
              <a:buFont typeface="Wingdings" pitchFamily="2" charset="2"/>
              <a:buChar char="ü"/>
            </a:pPr>
            <a:r>
              <a:rPr lang="el-GR" sz="2400" dirty="0" smtClean="0">
                <a:latin typeface="Times New Roman" pitchFamily="18" charset="0"/>
                <a:cs typeface="Times New Roman" pitchFamily="18" charset="0"/>
              </a:rPr>
              <a:t>Πολιτιστική ανάπτυξη ως συστατικό στοιχείο της </a:t>
            </a:r>
            <a:r>
              <a:rPr lang="el-GR" sz="2400" b="1" dirty="0" smtClean="0">
                <a:solidFill>
                  <a:schemeClr val="accent1"/>
                </a:solidFill>
                <a:latin typeface="Times New Roman" pitchFamily="18" charset="0"/>
                <a:cs typeface="Times New Roman" pitchFamily="18" charset="0"/>
              </a:rPr>
              <a:t>κοινωνικής και  οικονομικής ανάπτυξης.</a:t>
            </a:r>
          </a:p>
          <a:p>
            <a:pPr>
              <a:buFont typeface="Wingdings" pitchFamily="2" charset="2"/>
              <a:buChar char="ü"/>
            </a:pPr>
            <a:r>
              <a:rPr lang="el-GR" sz="2400" b="1" dirty="0" smtClean="0">
                <a:solidFill>
                  <a:schemeClr val="accent1"/>
                </a:solidFill>
                <a:latin typeface="Times New Roman" pitchFamily="18" charset="0"/>
                <a:cs typeface="Times New Roman" pitchFamily="18" charset="0"/>
              </a:rPr>
              <a:t>Ενίσχυση</a:t>
            </a:r>
            <a:r>
              <a:rPr lang="el-GR" sz="2400" dirty="0" smtClean="0">
                <a:latin typeface="Times New Roman" pitchFamily="18" charset="0"/>
                <a:cs typeface="Times New Roman" pitchFamily="18" charset="0"/>
              </a:rPr>
              <a:t> της καλλιτεχνικής και πνευματικής δημιουργίας.</a:t>
            </a:r>
          </a:p>
          <a:p>
            <a:pPr>
              <a:buFont typeface="Wingdings" pitchFamily="2" charset="2"/>
              <a:buChar char="ü"/>
            </a:pPr>
            <a:r>
              <a:rPr lang="el-GR" sz="2400" dirty="0" smtClean="0">
                <a:latin typeface="Times New Roman" pitchFamily="18" charset="0"/>
                <a:cs typeface="Times New Roman" pitchFamily="18" charset="0"/>
              </a:rPr>
              <a:t>Πολιτιστική </a:t>
            </a:r>
            <a:r>
              <a:rPr lang="el-GR" sz="2400" b="1" dirty="0" smtClean="0">
                <a:solidFill>
                  <a:schemeClr val="accent1"/>
                </a:solidFill>
                <a:latin typeface="Times New Roman" pitchFamily="18" charset="0"/>
                <a:cs typeface="Times New Roman" pitchFamily="18" charset="0"/>
              </a:rPr>
              <a:t>αποκέντρωση</a:t>
            </a:r>
            <a:r>
              <a:rPr lang="el-GR" sz="2400" dirty="0" smtClean="0">
                <a:latin typeface="Times New Roman" pitchFamily="18" charset="0"/>
                <a:cs typeface="Times New Roman" pitchFamily="18" charset="0"/>
              </a:rPr>
              <a:t> και </a:t>
            </a:r>
            <a:r>
              <a:rPr lang="el-GR" sz="2400" b="1" dirty="0" smtClean="0">
                <a:solidFill>
                  <a:schemeClr val="accent1"/>
                </a:solidFill>
                <a:latin typeface="Times New Roman" pitchFamily="18" charset="0"/>
                <a:cs typeface="Times New Roman" pitchFamily="18" charset="0"/>
              </a:rPr>
              <a:t>επιδοματική</a:t>
            </a:r>
            <a:r>
              <a:rPr lang="el-GR" sz="2400" dirty="0" smtClean="0">
                <a:latin typeface="Times New Roman" pitchFamily="18" charset="0"/>
                <a:cs typeface="Times New Roman" pitchFamily="18" charset="0"/>
              </a:rPr>
              <a:t> πολιτιστική πολιτική.</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2800" dirty="0" smtClean="0">
                <a:solidFill>
                  <a:schemeClr val="accent6">
                    <a:lumMod val="75000"/>
                  </a:schemeClr>
                </a:solidFill>
                <a:latin typeface="Times New Roman" pitchFamily="18" charset="0"/>
                <a:cs typeface="Times New Roman" pitchFamily="18" charset="0"/>
              </a:rPr>
              <a:t>ΥΠΠΟ: Νέοι φορείς και θεσμοί</a:t>
            </a:r>
            <a:endParaRPr lang="el-GR" sz="2800"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35082" y="976745"/>
            <a:ext cx="8593282" cy="3819855"/>
          </a:xfrm>
        </p:spPr>
        <p:txBody>
          <a:bodyPr/>
          <a:lstStyle/>
          <a:p>
            <a:pPr>
              <a:lnSpc>
                <a:spcPct val="90000"/>
              </a:lnSpc>
              <a:buFont typeface="Wingdings" pitchFamily="2" charset="2"/>
              <a:buChar char="Ø"/>
            </a:pPr>
            <a:r>
              <a:rPr lang="el-GR" sz="2400" dirty="0" smtClean="0">
                <a:latin typeface="Times New Roman" pitchFamily="18" charset="0"/>
                <a:cs typeface="Times New Roman" pitchFamily="18" charset="0"/>
              </a:rPr>
              <a:t>Νέοι κεντρικοί φορείς πολιτιστικής πολιτικής: </a:t>
            </a:r>
            <a:r>
              <a:rPr lang="el-GR" sz="2400" b="1" dirty="0" smtClean="0">
                <a:solidFill>
                  <a:schemeClr val="accent1"/>
                </a:solidFill>
                <a:latin typeface="Times New Roman" pitchFamily="18" charset="0"/>
                <a:cs typeface="Times New Roman" pitchFamily="18" charset="0"/>
              </a:rPr>
              <a:t>Υφυπουργείο Νέας Γενιάς και Αθλητισμού </a:t>
            </a:r>
            <a:r>
              <a:rPr lang="el-GR" sz="2400" dirty="0" smtClean="0">
                <a:latin typeface="Times New Roman" pitchFamily="18" charset="0"/>
                <a:cs typeface="Times New Roman" pitchFamily="18" charset="0"/>
              </a:rPr>
              <a:t>(1983), (Κώστας Λαλιώτης).</a:t>
            </a:r>
          </a:p>
          <a:p>
            <a:pPr>
              <a:lnSpc>
                <a:spcPct val="90000"/>
              </a:lnSpc>
              <a:buFont typeface="Wingdings" pitchFamily="2" charset="2"/>
              <a:buChar char="Ø"/>
            </a:pPr>
            <a:r>
              <a:rPr lang="el-GR" sz="2400" b="1" dirty="0" smtClean="0">
                <a:solidFill>
                  <a:schemeClr val="accent1"/>
                </a:solidFill>
                <a:latin typeface="Times New Roman" pitchFamily="18" charset="0"/>
                <a:cs typeface="Times New Roman" pitchFamily="18" charset="0"/>
              </a:rPr>
              <a:t>Προγραμματικές συμβάσεις </a:t>
            </a:r>
            <a:r>
              <a:rPr lang="el-GR" sz="2400" dirty="0" smtClean="0">
                <a:latin typeface="Times New Roman" pitchFamily="18" charset="0"/>
                <a:cs typeface="Times New Roman" pitchFamily="18" charset="0"/>
              </a:rPr>
              <a:t>Υπουργείου Πολιτισμού και Τ.Α.</a:t>
            </a:r>
          </a:p>
          <a:p>
            <a:pPr>
              <a:lnSpc>
                <a:spcPct val="90000"/>
              </a:lnSpc>
              <a:buFont typeface="Wingdings" pitchFamily="2" charset="2"/>
              <a:buChar char="Ø"/>
            </a:pPr>
            <a:r>
              <a:rPr lang="el-GR" sz="2400" dirty="0" smtClean="0">
                <a:latin typeface="Times New Roman" pitchFamily="18" charset="0"/>
                <a:cs typeface="Times New Roman" pitchFamily="18" charset="0"/>
              </a:rPr>
              <a:t>Τακτικό πρόγραμμα </a:t>
            </a:r>
            <a:r>
              <a:rPr lang="el-GR" sz="2400" b="1" dirty="0" smtClean="0">
                <a:solidFill>
                  <a:schemeClr val="accent1"/>
                </a:solidFill>
                <a:latin typeface="Times New Roman" pitchFamily="18" charset="0"/>
                <a:cs typeface="Times New Roman" pitchFamily="18" charset="0"/>
              </a:rPr>
              <a:t>ενίσχυσης </a:t>
            </a:r>
            <a:r>
              <a:rPr lang="el-GR" sz="2400" dirty="0" smtClean="0">
                <a:latin typeface="Times New Roman" pitchFamily="18" charset="0"/>
                <a:cs typeface="Times New Roman" pitchFamily="18" charset="0"/>
              </a:rPr>
              <a:t>μουσικών, χορευτικών, θεατρικών σχημάτων όπως και πολιτιστικών συλλόγων, σωματείων χωρίς, όμως, θέσπιση κανόνων και κριτηρίων αξιολόγησης. Επικράτηση αντιλήψεων  </a:t>
            </a:r>
            <a:r>
              <a:rPr lang="el-GR" sz="2400" b="1" dirty="0" smtClean="0">
                <a:solidFill>
                  <a:schemeClr val="accent1"/>
                </a:solidFill>
                <a:latin typeface="Times New Roman" pitchFamily="18" charset="0"/>
                <a:cs typeface="Times New Roman" pitchFamily="18" charset="0"/>
              </a:rPr>
              <a:t>κηδεμονίας και πατερναλισμού.</a:t>
            </a:r>
          </a:p>
          <a:p>
            <a:pPr>
              <a:lnSpc>
                <a:spcPct val="90000"/>
              </a:lnSpc>
              <a:buFont typeface="Wingdings" pitchFamily="2" charset="2"/>
              <a:buChar char="Ø"/>
            </a:pPr>
            <a:r>
              <a:rPr lang="el-GR" sz="2400" dirty="0" smtClean="0">
                <a:latin typeface="Times New Roman" pitchFamily="18" charset="0"/>
                <a:cs typeface="Times New Roman" pitchFamily="18" charset="0"/>
              </a:rPr>
              <a:t> Ιδρύεται το Εθνικό Δίκτυο </a:t>
            </a:r>
            <a:r>
              <a:rPr lang="el-GR" sz="2400" b="1" dirty="0" smtClean="0">
                <a:solidFill>
                  <a:schemeClr val="accent1"/>
                </a:solidFill>
                <a:latin typeface="Times New Roman" pitchFamily="18" charset="0"/>
                <a:cs typeface="Times New Roman" pitchFamily="18" charset="0"/>
              </a:rPr>
              <a:t>Βιβλιοθηκών</a:t>
            </a:r>
            <a:r>
              <a:rPr lang="el-GR" sz="2400" dirty="0" smtClean="0">
                <a:latin typeface="Times New Roman" pitchFamily="18" charset="0"/>
                <a:cs typeface="Times New Roman" pitchFamily="18" charset="0"/>
              </a:rPr>
              <a:t> και το Ελληνικό Κέντρο </a:t>
            </a:r>
            <a:r>
              <a:rPr lang="el-GR" sz="2400" b="1" dirty="0" smtClean="0">
                <a:solidFill>
                  <a:schemeClr val="accent1"/>
                </a:solidFill>
                <a:latin typeface="Times New Roman" pitchFamily="18" charset="0"/>
                <a:cs typeface="Times New Roman" pitchFamily="18" charset="0"/>
              </a:rPr>
              <a:t>Κινηματογράφου</a:t>
            </a:r>
            <a:r>
              <a:rPr lang="el-GR" sz="2400" dirty="0" smtClean="0">
                <a:latin typeface="Times New Roman" pitchFamily="18" charset="0"/>
                <a:cs typeface="Times New Roman" pitchFamily="18" charset="0"/>
              </a:rPr>
              <a:t>. </a:t>
            </a:r>
            <a:endParaRPr lang="el-GR" sz="1600" b="1" i="1" u="sng" dirty="0" smtClean="0">
              <a:latin typeface="Times New Roman" pitchFamily="18" charset="0"/>
              <a:cs typeface="Times New Roman" pitchFamily="18" charset="0"/>
            </a:endParaRP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 y="807522"/>
            <a:ext cx="9144000" cy="4335977"/>
          </a:xfrm>
        </p:spPr>
        <p:txBody>
          <a:bodyPr>
            <a:normAutofit/>
          </a:bodyPr>
          <a:lstStyle/>
          <a:p>
            <a:r>
              <a:rPr lang="el-GR" sz="2400" dirty="0" smtClean="0">
                <a:latin typeface="Times New Roman" pitchFamily="18" charset="0"/>
                <a:cs typeface="Times New Roman" pitchFamily="18" charset="0"/>
              </a:rPr>
              <a:t>Εγκαινιάζεται ο θεσμός της </a:t>
            </a:r>
            <a:r>
              <a:rPr lang="el-GR" sz="2400" b="1" dirty="0" smtClean="0">
                <a:solidFill>
                  <a:schemeClr val="accent1"/>
                </a:solidFill>
                <a:latin typeface="Times New Roman" pitchFamily="18" charset="0"/>
                <a:cs typeface="Times New Roman" pitchFamily="18" charset="0"/>
              </a:rPr>
              <a:t>«Πολιτιστικής Πρωτεύουσας της Ευρώπης»</a:t>
            </a:r>
            <a:r>
              <a:rPr lang="el-GR" sz="2400" dirty="0" smtClean="0">
                <a:latin typeface="Times New Roman" pitchFamily="18" charset="0"/>
                <a:cs typeface="Times New Roman" pitchFamily="18" charset="0"/>
              </a:rPr>
              <a:t> και η πρώτη διοργάνωση στην Αθήνα (1985) .</a:t>
            </a:r>
          </a:p>
          <a:p>
            <a:r>
              <a:rPr lang="el-GR" sz="2400" dirty="0" smtClean="0">
                <a:latin typeface="Times New Roman" pitchFamily="18" charset="0"/>
                <a:cs typeface="Times New Roman" pitchFamily="18" charset="0"/>
              </a:rPr>
              <a:t>Πρωτοβουλία της υπουργού Πολιτισμού (1983):  ίδρυση σε 6 πόλεις, που έγιναν </a:t>
            </a:r>
            <a:r>
              <a:rPr lang="el-GR" sz="2400" b="1" u="sng" dirty="0" smtClean="0">
                <a:solidFill>
                  <a:schemeClr val="accent1"/>
                </a:solidFill>
                <a:latin typeface="Times New Roman" pitchFamily="18" charset="0"/>
                <a:cs typeface="Times New Roman" pitchFamily="18" charset="0"/>
              </a:rPr>
              <a:t>16  σε 15 χρόνια</a:t>
            </a:r>
            <a:r>
              <a:rPr lang="el-GR" sz="2400" dirty="0" smtClean="0">
                <a:latin typeface="Times New Roman" pitchFamily="18" charset="0"/>
                <a:cs typeface="Times New Roman" pitchFamily="18" charset="0"/>
              </a:rPr>
              <a:t>, επιχορηγούμενων </a:t>
            </a:r>
            <a:r>
              <a:rPr lang="el-GR" sz="2400" b="1" dirty="0" smtClean="0">
                <a:solidFill>
                  <a:schemeClr val="accent1"/>
                </a:solidFill>
                <a:latin typeface="Times New Roman" pitchFamily="18" charset="0"/>
                <a:cs typeface="Times New Roman" pitchFamily="18" charset="0"/>
              </a:rPr>
              <a:t>Δημοτικών Περιφερειακών Θεάτρων</a:t>
            </a:r>
            <a:r>
              <a:rPr lang="el-GR" sz="2400" dirty="0" smtClean="0">
                <a:latin typeface="Times New Roman" pitchFamily="18" charset="0"/>
                <a:cs typeface="Times New Roman" pitchFamily="18" charset="0"/>
              </a:rPr>
              <a:t>. Τα ΔΗΠΕΘΕ επιτύγχαναν  το στόχο τους στο βαθμό που κατάφερναν  να συνδεθούν με την </a:t>
            </a:r>
            <a:r>
              <a:rPr lang="el-GR" sz="2400" b="1" dirty="0" smtClean="0">
                <a:solidFill>
                  <a:schemeClr val="accent1"/>
                </a:solidFill>
                <a:latin typeface="Times New Roman" pitchFamily="18" charset="0"/>
                <a:cs typeface="Times New Roman" pitchFamily="18" charset="0"/>
              </a:rPr>
              <a:t>τοπική κοινωνία </a:t>
            </a:r>
            <a:r>
              <a:rPr lang="el-GR" sz="2400" dirty="0" smtClean="0">
                <a:latin typeface="Times New Roman" pitchFamily="18" charset="0"/>
                <a:cs typeface="Times New Roman" pitchFamily="18" charset="0"/>
              </a:rPr>
              <a:t>και να ενεργοποιήσουν το </a:t>
            </a:r>
            <a:r>
              <a:rPr lang="el-GR" sz="2400" b="1" dirty="0" smtClean="0">
                <a:solidFill>
                  <a:schemeClr val="accent1"/>
                </a:solidFill>
                <a:latin typeface="Times New Roman" pitchFamily="18" charset="0"/>
                <a:cs typeface="Times New Roman" pitchFamily="18" charset="0"/>
              </a:rPr>
              <a:t>τοπικό καλλιτεχνικό δυναμικό</a:t>
            </a:r>
            <a:r>
              <a:rPr lang="el-GR" sz="2400" dirty="0" smtClean="0">
                <a:latin typeface="Times New Roman" pitchFamily="18" charset="0"/>
                <a:cs typeface="Times New Roman" pitchFamily="18" charset="0"/>
              </a:rPr>
              <a:t>.</a:t>
            </a:r>
          </a:p>
          <a:p>
            <a:pPr algn="r">
              <a:buNone/>
            </a:pPr>
            <a:r>
              <a:rPr lang="el-GR" sz="2400" i="1" dirty="0" smtClean="0">
                <a:latin typeface="Times New Roman" pitchFamily="18" charset="0"/>
                <a:cs typeface="Times New Roman" pitchFamily="18" charset="0"/>
              </a:rPr>
              <a:t>Θεσσαλικό Θέατρο 1975 Άννα Βαγενά, Κώστας </a:t>
            </a:r>
            <a:r>
              <a:rPr lang="el-GR" sz="2400" i="1" dirty="0" err="1" smtClean="0">
                <a:latin typeface="Times New Roman" pitchFamily="18" charset="0"/>
                <a:cs typeface="Times New Roman" pitchFamily="18" charset="0"/>
              </a:rPr>
              <a:t>Τσιάνος</a:t>
            </a:r>
            <a:r>
              <a:rPr lang="el-GR" sz="2400" i="1" dirty="0" smtClean="0">
                <a:latin typeface="Times New Roman" pitchFamily="18" charset="0"/>
                <a:cs typeface="Times New Roman" pitchFamily="18" charset="0"/>
              </a:rPr>
              <a:t> ,Γιώργος </a:t>
            </a:r>
            <a:r>
              <a:rPr lang="el-GR" sz="2400" i="1" dirty="0" err="1" smtClean="0">
                <a:latin typeface="Times New Roman" pitchFamily="18" charset="0"/>
                <a:cs typeface="Times New Roman" pitchFamily="18" charset="0"/>
              </a:rPr>
              <a:t>Ζιάκας</a:t>
            </a:r>
            <a:endParaRPr lang="el-GR" sz="2400" i="1" dirty="0" smtClean="0">
              <a:latin typeface="Times New Roman" pitchFamily="18" charset="0"/>
              <a:cs typeface="Times New Roman" pitchFamily="18" charset="0"/>
            </a:endParaRPr>
          </a:p>
          <a:p>
            <a:pPr>
              <a:buNone/>
            </a:pPr>
            <a:r>
              <a:rPr lang="el-GR" sz="2400" i="1" dirty="0" smtClean="0">
                <a:latin typeface="Times New Roman" pitchFamily="18" charset="0"/>
                <a:cs typeface="Times New Roman" pitchFamily="18" charset="0"/>
              </a:rPr>
              <a:t>Δημοτικό Θέατρο Καλαμάτας 1982 : Νίκος Χαραλάμπους, Νίκος </a:t>
            </a:r>
            <a:r>
              <a:rPr lang="el-GR" sz="2400" i="1" dirty="0" err="1" smtClean="0">
                <a:latin typeface="Times New Roman" pitchFamily="18" charset="0"/>
                <a:cs typeface="Times New Roman" pitchFamily="18" charset="0"/>
              </a:rPr>
              <a:t>Αρμάος</a:t>
            </a:r>
            <a:r>
              <a:rPr lang="el-GR" sz="2400" i="1" dirty="0" smtClean="0">
                <a:latin typeface="Times New Roman" pitchFamily="18" charset="0"/>
                <a:cs typeface="Times New Roman" pitchFamily="18" charset="0"/>
              </a:rPr>
              <a:t> </a:t>
            </a:r>
          </a:p>
          <a:p>
            <a:pPr algn="ctr">
              <a:buNone/>
            </a:pPr>
            <a:r>
              <a:rPr lang="el-GR" sz="2400" i="1" dirty="0" smtClean="0">
                <a:latin typeface="Times New Roman" pitchFamily="18" charset="0"/>
                <a:cs typeface="Times New Roman" pitchFamily="18" charset="0"/>
              </a:rPr>
              <a:t>Γιατί </a:t>
            </a:r>
            <a:r>
              <a:rPr lang="el-GR" sz="2400" b="1" i="1" dirty="0" smtClean="0">
                <a:solidFill>
                  <a:schemeClr val="accent1"/>
                </a:solidFill>
                <a:latin typeface="Times New Roman" pitchFamily="18" charset="0"/>
                <a:cs typeface="Times New Roman" pitchFamily="18" charset="0"/>
              </a:rPr>
              <a:t>απέτυχαν</a:t>
            </a:r>
            <a:r>
              <a:rPr lang="el-GR" sz="2400" i="1" dirty="0" smtClean="0">
                <a:latin typeface="Times New Roman" pitchFamily="18" charset="0"/>
                <a:cs typeface="Times New Roman" pitchFamily="18" charset="0"/>
              </a:rPr>
              <a:t> στην πορεία του χρόνου;;  </a:t>
            </a:r>
            <a:r>
              <a:rPr lang="el-GR" sz="1800" b="1" i="1" dirty="0" smtClean="0">
                <a:latin typeface="Times New Roman" pitchFamily="18" charset="0"/>
                <a:cs typeface="Times New Roman" pitchFamily="18" charset="0"/>
              </a:rPr>
              <a:t>                      </a:t>
            </a:r>
            <a:endParaRPr lang="el-GR" sz="2400" i="1" dirty="0" smtClean="0">
              <a:latin typeface="Times New Roman" pitchFamily="18" charset="0"/>
              <a:cs typeface="Times New Roman" pitchFamily="18" charset="0"/>
            </a:endParaRPr>
          </a:p>
        </p:txBody>
      </p:sp>
      <p:sp>
        <p:nvSpPr>
          <p:cNvPr id="4" name="3 - Τίτλος"/>
          <p:cNvSpPr>
            <a:spLocks noGrp="1"/>
          </p:cNvSpPr>
          <p:nvPr>
            <p:ph type="title"/>
          </p:nvPr>
        </p:nvSpPr>
        <p:spPr>
          <a:xfrm>
            <a:off x="457200" y="205979"/>
            <a:ext cx="8229600" cy="565917"/>
          </a:xfrm>
        </p:spPr>
        <p:txBody>
          <a:bodyPr>
            <a:normAutofit fontScale="90000"/>
          </a:bodyPr>
          <a:lstStyle/>
          <a:p>
            <a:pPr algn="ctr"/>
            <a:r>
              <a:rPr lang="el-GR" sz="3200" dirty="0" smtClean="0">
                <a:latin typeface="Times New Roman" pitchFamily="18" charset="0"/>
                <a:cs typeface="Times New Roman" pitchFamily="18" charset="0"/>
              </a:rPr>
              <a:t>Σημαντικά επιτεύγματα της Μελίνας</a:t>
            </a:r>
            <a:endParaRPr lang="el-GR" sz="32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961901"/>
            <a:ext cx="9143999" cy="3786744"/>
          </a:xfrm>
        </p:spPr>
        <p:txBody>
          <a:bodyPr>
            <a:normAutofit/>
          </a:bodyPr>
          <a:lstStyle/>
          <a:p>
            <a:r>
              <a:rPr lang="el-GR" sz="2400" dirty="0" smtClean="0">
                <a:latin typeface="Times New Roman" pitchFamily="18" charset="0"/>
                <a:cs typeface="Times New Roman" pitchFamily="18" charset="0"/>
              </a:rPr>
              <a:t>Σχεδιασμός πολιτιστικών πολιτικών με βάση τις </a:t>
            </a:r>
            <a:r>
              <a:rPr lang="el-GR" sz="2400" b="1" dirty="0" smtClean="0">
                <a:solidFill>
                  <a:schemeClr val="accent1"/>
                </a:solidFill>
                <a:latin typeface="Times New Roman" pitchFamily="18" charset="0"/>
                <a:cs typeface="Times New Roman" pitchFamily="18" charset="0"/>
              </a:rPr>
              <a:t>τοπικές ανάγκες</a:t>
            </a:r>
            <a:r>
              <a:rPr lang="el-GR" sz="2400" dirty="0" smtClean="0">
                <a:solidFill>
                  <a:schemeClr val="accent1"/>
                </a:solidFill>
                <a:latin typeface="Times New Roman" pitchFamily="18" charset="0"/>
                <a:cs typeface="Times New Roman" pitchFamily="18" charset="0"/>
              </a:rPr>
              <a:t> </a:t>
            </a:r>
          </a:p>
          <a:p>
            <a:r>
              <a:rPr lang="el-GR" sz="2400" b="1" dirty="0" smtClean="0">
                <a:solidFill>
                  <a:schemeClr val="accent1"/>
                </a:solidFill>
                <a:latin typeface="Times New Roman" pitchFamily="18" charset="0"/>
                <a:cs typeface="Times New Roman" pitchFamily="18" charset="0"/>
              </a:rPr>
              <a:t>Νέοι θεσμοί </a:t>
            </a:r>
            <a:r>
              <a:rPr lang="el-GR" sz="2400" dirty="0" smtClean="0">
                <a:latin typeface="Times New Roman" pitchFamily="18" charset="0"/>
                <a:cs typeface="Times New Roman" pitchFamily="18" charset="0"/>
              </a:rPr>
              <a:t>(Φεστιβάλ, Κέντρα Λαϊκής Επιμόρφωσης (Ν.Ε.Λ.Ε.), Ελεύθερα Ανοικτά Πανεπιστήμια, Πνευματικά Κέντρα Δήμων, Δημοτικές Επιχειρήσεις, Δημοτικές θεατρικές ομάδες κ.λπ.)</a:t>
            </a:r>
            <a:endParaRPr lang="en-US" sz="2400"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Ισχυρή τάση ίδρυσης </a:t>
            </a:r>
            <a:r>
              <a:rPr lang="el-GR" sz="2400" b="1" dirty="0" smtClean="0">
                <a:solidFill>
                  <a:schemeClr val="accent1"/>
                </a:solidFill>
                <a:latin typeface="Times New Roman" pitchFamily="18" charset="0"/>
                <a:cs typeface="Times New Roman" pitchFamily="18" charset="0"/>
              </a:rPr>
              <a:t>λαογραφικών μουσείων </a:t>
            </a:r>
            <a:r>
              <a:rPr lang="el-GR" sz="2400" dirty="0" smtClean="0">
                <a:latin typeface="Times New Roman" pitchFamily="18" charset="0"/>
                <a:cs typeface="Times New Roman" pitchFamily="18" charset="0"/>
              </a:rPr>
              <a:t>που διπλασιάζονται φθάνοντας τα 365 συνολικά, κυρίως , από την Αυτοδιοίκηση ή και από τοπικές εθελοντικές συλλογικότητες.  </a:t>
            </a:r>
          </a:p>
          <a:p>
            <a:r>
              <a:rPr lang="el-GR" sz="2400" dirty="0" smtClean="0">
                <a:latin typeface="Times New Roman" pitchFamily="18" charset="0"/>
                <a:cs typeface="Times New Roman" pitchFamily="18" charset="0"/>
              </a:rPr>
              <a:t>Δημιουργία </a:t>
            </a:r>
            <a:r>
              <a:rPr lang="el-GR" sz="2400" b="1" dirty="0" smtClean="0">
                <a:solidFill>
                  <a:schemeClr val="accent1"/>
                </a:solidFill>
                <a:latin typeface="Times New Roman" pitchFamily="18" charset="0"/>
                <a:cs typeface="Times New Roman" pitchFamily="18" charset="0"/>
              </a:rPr>
              <a:t>υποδομών</a:t>
            </a:r>
            <a:r>
              <a:rPr lang="el-GR" sz="2400" dirty="0" smtClean="0">
                <a:latin typeface="Times New Roman" pitchFamily="18" charset="0"/>
                <a:cs typeface="Times New Roman" pitchFamily="18" charset="0"/>
              </a:rPr>
              <a:t> και επιλογή καλλιτεχνικών </a:t>
            </a:r>
            <a:r>
              <a:rPr lang="el-GR" sz="2400" b="1" dirty="0" smtClean="0">
                <a:solidFill>
                  <a:schemeClr val="accent1"/>
                </a:solidFill>
                <a:latin typeface="Times New Roman" pitchFamily="18" charset="0"/>
                <a:cs typeface="Times New Roman" pitchFamily="18" charset="0"/>
              </a:rPr>
              <a:t>συνεργατών</a:t>
            </a:r>
          </a:p>
          <a:p>
            <a:r>
              <a:rPr lang="el-GR" sz="2400" dirty="0" smtClean="0">
                <a:latin typeface="Times New Roman" pitchFamily="18" charset="0"/>
                <a:cs typeface="Times New Roman" pitchFamily="18" charset="0"/>
              </a:rPr>
              <a:t>Υλοποίηση αυτοτελών </a:t>
            </a:r>
            <a:r>
              <a:rPr lang="el-GR" sz="2400" b="1" dirty="0" smtClean="0">
                <a:solidFill>
                  <a:schemeClr val="accent1"/>
                </a:solidFill>
                <a:latin typeface="Times New Roman" pitchFamily="18" charset="0"/>
                <a:cs typeface="Times New Roman" pitchFamily="18" charset="0"/>
              </a:rPr>
              <a:t>πολιτιστικών</a:t>
            </a:r>
            <a:r>
              <a:rPr lang="el-GR" sz="2400" dirty="0" smtClean="0">
                <a:latin typeface="Times New Roman" pitchFamily="18" charset="0"/>
                <a:cs typeface="Times New Roman" pitchFamily="18" charset="0"/>
              </a:rPr>
              <a:t> προγραμμάτων.         </a:t>
            </a: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18</a:t>
            </a:fld>
            <a:endParaRPr lang="en"/>
          </a:p>
        </p:txBody>
      </p:sp>
      <p:sp>
        <p:nvSpPr>
          <p:cNvPr id="4" name="3 - Τίτλος"/>
          <p:cNvSpPr>
            <a:spLocks noGrp="1"/>
          </p:cNvSpPr>
          <p:nvPr>
            <p:ph type="title"/>
          </p:nvPr>
        </p:nvSpPr>
        <p:spPr/>
        <p:txBody>
          <a:bodyPr>
            <a:normAutofit/>
          </a:bodyPr>
          <a:lstStyle/>
          <a:p>
            <a:pPr algn="ctr"/>
            <a:r>
              <a:rPr lang="el-GR" sz="3200" dirty="0" smtClean="0">
                <a:solidFill>
                  <a:schemeClr val="accent6">
                    <a:lumMod val="75000"/>
                  </a:schemeClr>
                </a:solidFill>
                <a:latin typeface="Times New Roman" pitchFamily="18" charset="0"/>
                <a:cs typeface="Times New Roman" pitchFamily="18" charset="0"/>
              </a:rPr>
              <a:t>Ο νέος ρόλος της Αυτοδιοίκησης</a:t>
            </a:r>
            <a:endParaRPr lang="el-GR" sz="32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843148"/>
            <a:ext cx="8956964" cy="3978234"/>
          </a:xfrm>
        </p:spPr>
        <p:txBody>
          <a:bodyPr>
            <a:noAutofit/>
          </a:bodyPr>
          <a:lstStyle/>
          <a:p>
            <a:pPr algn="ctr">
              <a:buFont typeface="Wingdings" pitchFamily="2" charset="2"/>
              <a:buNone/>
            </a:pPr>
            <a:r>
              <a:rPr lang="el-GR" sz="2400" b="1" dirty="0" smtClean="0">
                <a:solidFill>
                  <a:schemeClr val="accent1"/>
                </a:solidFill>
                <a:latin typeface="Times New Roman" pitchFamily="18" charset="0"/>
                <a:cs typeface="Times New Roman" pitchFamily="18" charset="0"/>
              </a:rPr>
              <a:t>Εθελοντικές οργανώσεις</a:t>
            </a:r>
          </a:p>
          <a:p>
            <a:r>
              <a:rPr lang="el-GR" sz="2400" dirty="0" smtClean="0">
                <a:latin typeface="Times New Roman" pitchFamily="18" charset="0"/>
                <a:cs typeface="Times New Roman" pitchFamily="18" charset="0"/>
              </a:rPr>
              <a:t>Στρεβλώσεις και </a:t>
            </a:r>
            <a:r>
              <a:rPr lang="el-GR" sz="2400" dirty="0" err="1" smtClean="0">
                <a:latin typeface="Times New Roman" pitchFamily="18" charset="0"/>
                <a:cs typeface="Times New Roman" pitchFamily="18" charset="0"/>
              </a:rPr>
              <a:t>ιδεολογικοποίηση</a:t>
            </a:r>
            <a:r>
              <a:rPr lang="el-GR" sz="2400" dirty="0" smtClean="0">
                <a:latin typeface="Times New Roman" pitchFamily="18" charset="0"/>
                <a:cs typeface="Times New Roman" pitchFamily="18" charset="0"/>
              </a:rPr>
              <a:t>- Η </a:t>
            </a:r>
            <a:r>
              <a:rPr lang="el-GR" sz="2400" b="1" dirty="0" smtClean="0">
                <a:solidFill>
                  <a:schemeClr val="accent1"/>
                </a:solidFill>
                <a:latin typeface="Times New Roman" pitchFamily="18" charset="0"/>
                <a:cs typeface="Times New Roman" pitchFamily="18" charset="0"/>
              </a:rPr>
              <a:t>«διπλή ένταξη» </a:t>
            </a:r>
          </a:p>
          <a:p>
            <a:r>
              <a:rPr lang="el-GR" sz="2400" dirty="0" smtClean="0">
                <a:latin typeface="Times New Roman" pitchFamily="18" charset="0"/>
                <a:cs typeface="Times New Roman" pitchFamily="18" charset="0"/>
              </a:rPr>
              <a:t>Εξειδικευμένες επιλογές περιεχομένου </a:t>
            </a:r>
          </a:p>
          <a:p>
            <a:r>
              <a:rPr lang="el-GR" sz="2400" dirty="0" smtClean="0">
                <a:latin typeface="Times New Roman" pitchFamily="18" charset="0"/>
                <a:cs typeface="Times New Roman" pitchFamily="18" charset="0"/>
              </a:rPr>
              <a:t>Αδυναμία διεύρυνσης του κοινού</a:t>
            </a:r>
          </a:p>
          <a:p>
            <a:r>
              <a:rPr lang="el-GR" sz="2400" dirty="0" smtClean="0">
                <a:latin typeface="Times New Roman" pitchFamily="18" charset="0"/>
                <a:cs typeface="Times New Roman" pitchFamily="18" charset="0"/>
              </a:rPr>
              <a:t>Δεν υπήρξε διάδοχη γενιά στην ηγεσία των συλλογικοτήτων. </a:t>
            </a:r>
          </a:p>
          <a:p>
            <a:r>
              <a:rPr lang="el-GR" sz="2400" dirty="0" smtClean="0">
                <a:latin typeface="Times New Roman" pitchFamily="18" charset="0"/>
                <a:cs typeface="Times New Roman" pitchFamily="18" charset="0"/>
              </a:rPr>
              <a:t>Συρρίκνωση υπέρ της Αυτοδιοίκησης</a:t>
            </a:r>
          </a:p>
          <a:p>
            <a:pPr algn="ctr">
              <a:buFont typeface="Wingdings" pitchFamily="2" charset="2"/>
              <a:buNone/>
            </a:pPr>
            <a:r>
              <a:rPr lang="el-GR" sz="2400" b="1" dirty="0" smtClean="0">
                <a:solidFill>
                  <a:schemeClr val="accent1"/>
                </a:solidFill>
                <a:latin typeface="Times New Roman" pitchFamily="18" charset="0"/>
                <a:cs typeface="Times New Roman" pitchFamily="18" charset="0"/>
              </a:rPr>
              <a:t>Ιδιωτικός τομέας </a:t>
            </a:r>
          </a:p>
          <a:p>
            <a:r>
              <a:rPr lang="el-GR" sz="2400" dirty="0" smtClean="0">
                <a:latin typeface="Times New Roman" pitchFamily="18" charset="0"/>
                <a:cs typeface="Times New Roman" pitchFamily="18" charset="0"/>
              </a:rPr>
              <a:t>Ενδυνάμωση και εκσυγχρονισμός</a:t>
            </a:r>
          </a:p>
          <a:p>
            <a:r>
              <a:rPr lang="el-GR" sz="2400" dirty="0" smtClean="0">
                <a:latin typeface="Times New Roman" pitchFamily="18" charset="0"/>
                <a:cs typeface="Times New Roman" pitchFamily="18" charset="0"/>
              </a:rPr>
              <a:t>Νέες μορφές και λειτουργίες</a:t>
            </a:r>
          </a:p>
          <a:p>
            <a:pPr>
              <a:buFont typeface="Wingdings" pitchFamily="2" charset="2"/>
              <a:buChar char="Ø"/>
            </a:pPr>
            <a:endParaRPr lang="el-GR" sz="2000" dirty="0">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19</a:t>
            </a:fld>
            <a:endParaRPr lang="en"/>
          </a:p>
        </p:txBody>
      </p:sp>
      <p:sp>
        <p:nvSpPr>
          <p:cNvPr id="4" name="3 - Τίτλος"/>
          <p:cNvSpPr>
            <a:spLocks noGrp="1"/>
          </p:cNvSpPr>
          <p:nvPr>
            <p:ph type="title"/>
          </p:nvPr>
        </p:nvSpPr>
        <p:spPr>
          <a:xfrm>
            <a:off x="457200" y="0"/>
            <a:ext cx="8229600" cy="831273"/>
          </a:xfrm>
        </p:spPr>
        <p:txBody>
          <a:bodyPr>
            <a:noAutofit/>
          </a:bodyPr>
          <a:lstStyle/>
          <a:p>
            <a:pPr algn="ctr"/>
            <a:r>
              <a:rPr lang="el-GR" sz="2800" dirty="0" smtClean="0">
                <a:solidFill>
                  <a:schemeClr val="accent6">
                    <a:lumMod val="75000"/>
                  </a:schemeClr>
                </a:solidFill>
                <a:latin typeface="Times New Roman" pitchFamily="18" charset="0"/>
                <a:cs typeface="Times New Roman" pitchFamily="18" charset="0"/>
              </a:rPr>
              <a:t>Υποχώρηση οργανώσεων Τρίτου τομέα,</a:t>
            </a:r>
            <a:br>
              <a:rPr lang="el-GR" sz="2800" dirty="0" smtClean="0">
                <a:solidFill>
                  <a:schemeClr val="accent6">
                    <a:lumMod val="75000"/>
                  </a:schemeClr>
                </a:solidFill>
                <a:latin typeface="Times New Roman" pitchFamily="18" charset="0"/>
                <a:cs typeface="Times New Roman" pitchFamily="18" charset="0"/>
              </a:rPr>
            </a:br>
            <a:r>
              <a:rPr lang="el-GR" sz="2800" dirty="0" smtClean="0">
                <a:solidFill>
                  <a:schemeClr val="accent6">
                    <a:lumMod val="75000"/>
                  </a:schemeClr>
                </a:solidFill>
                <a:latin typeface="Times New Roman" pitchFamily="18" charset="0"/>
                <a:cs typeface="Times New Roman" pitchFamily="18" charset="0"/>
              </a:rPr>
              <a:t> ενίσχυση Ιδιωτικού τομέα</a:t>
            </a:r>
            <a:endParaRPr lang="el-GR" sz="2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Υπότιτλος 1"/>
          <p:cNvSpPr>
            <a:spLocks noGrp="1"/>
          </p:cNvSpPr>
          <p:nvPr>
            <p:ph type="subTitle" idx="1"/>
          </p:nvPr>
        </p:nvSpPr>
        <p:spPr>
          <a:xfrm>
            <a:off x="285008" y="1496291"/>
            <a:ext cx="8173192" cy="2112192"/>
          </a:xfrm>
        </p:spPr>
        <p:txBody>
          <a:bodyPr>
            <a:normAutofit/>
          </a:bodyPr>
          <a:lstStyle/>
          <a:p>
            <a:pPr algn="ctr"/>
            <a:r>
              <a:rPr lang="el-GR" sz="3200" b="1" dirty="0" smtClean="0">
                <a:latin typeface="Times New Roman" pitchFamily="18" charset="0"/>
                <a:cs typeface="Times New Roman" pitchFamily="18" charset="0"/>
              </a:rPr>
              <a:t>ΠΟΛΙΤΙΣΤΙΚΕΣ ΠΟΛΙΤΙΚΕΣ  ΣΤΟΝ ΕΛΛΗΝΙΚΟ ΧΩΡΟ</a:t>
            </a:r>
            <a:r>
              <a:rPr lang="el-GR" sz="3200" dirty="0" smtClean="0">
                <a:latin typeface="Times New Roman" pitchFamily="18" charset="0"/>
                <a:cs typeface="Times New Roman" pitchFamily="18" charset="0"/>
              </a:rPr>
              <a:t/>
            </a:r>
            <a:br>
              <a:rPr lang="el-GR" sz="3200" dirty="0" smtClean="0">
                <a:latin typeface="Times New Roman" pitchFamily="18" charset="0"/>
                <a:cs typeface="Times New Roman" pitchFamily="18" charset="0"/>
              </a:rPr>
            </a:br>
            <a:endParaRPr lang="el-GR" sz="3200" dirty="0" smtClean="0">
              <a:latin typeface="Times New Roman" pitchFamily="18" charset="0"/>
              <a:cs typeface="Times New Roman" pitchFamily="18" charset="0"/>
            </a:endParaRPr>
          </a:p>
          <a:p>
            <a:endParaRPr lang="el-GR" sz="2400" b="1"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748146"/>
            <a:ext cx="9144000" cy="4395354"/>
          </a:xfrm>
        </p:spPr>
        <p:txBody>
          <a:bodyPr>
            <a:normAutofit fontScale="92500"/>
          </a:bodyPr>
          <a:lstStyle/>
          <a:p>
            <a:pPr algn="just">
              <a:spcBef>
                <a:spcPts val="600"/>
              </a:spcBef>
              <a:spcAft>
                <a:spcPts val="600"/>
              </a:spcAft>
              <a:buFont typeface="Wingdings" pitchFamily="2" charset="2"/>
              <a:buChar char="§"/>
            </a:pPr>
            <a:r>
              <a:rPr lang="el-GR" sz="2400" dirty="0" smtClean="0">
                <a:latin typeface="Times New Roman" pitchFamily="18" charset="0"/>
                <a:cs typeface="Times New Roman" pitchFamily="18" charset="0"/>
              </a:rPr>
              <a:t>Το Πενταετές Πρόγραμμα 1988-1992 </a:t>
            </a:r>
            <a:r>
              <a:rPr lang="el-GR" sz="2400" b="1" dirty="0" smtClean="0">
                <a:solidFill>
                  <a:schemeClr val="accent1"/>
                </a:solidFill>
                <a:latin typeface="Times New Roman" pitchFamily="18" charset="0"/>
                <a:cs typeface="Times New Roman" pitchFamily="18" charset="0"/>
              </a:rPr>
              <a:t>δεν εφαρμόστηκε</a:t>
            </a:r>
            <a:r>
              <a:rPr lang="el-GR" sz="2400" dirty="0" smtClean="0">
                <a:solidFill>
                  <a:schemeClr val="accent1"/>
                </a:solidFill>
                <a:latin typeface="Times New Roman" pitchFamily="18" charset="0"/>
                <a:cs typeface="Times New Roman" pitchFamily="18" charset="0"/>
              </a:rPr>
              <a:t> </a:t>
            </a:r>
            <a:r>
              <a:rPr lang="el-GR" sz="2400" dirty="0" smtClean="0">
                <a:solidFill>
                  <a:schemeClr val="tx2"/>
                </a:solidFill>
                <a:latin typeface="Times New Roman" pitchFamily="18" charset="0"/>
                <a:cs typeface="Times New Roman" pitchFamily="18" charset="0"/>
              </a:rPr>
              <a:t>και η</a:t>
            </a:r>
            <a:r>
              <a:rPr lang="el-GR" sz="2400"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Πολιτιστική πολιτική προσανατολισμένη στην </a:t>
            </a:r>
            <a:r>
              <a:rPr lang="el-GR" sz="2400" b="1" dirty="0" smtClean="0">
                <a:solidFill>
                  <a:schemeClr val="accent1"/>
                </a:solidFill>
                <a:latin typeface="Times New Roman" pitchFamily="18" charset="0"/>
                <a:cs typeface="Times New Roman" pitchFamily="18" charset="0"/>
              </a:rPr>
              <a:t>τουριστική μεγέθυνση </a:t>
            </a:r>
            <a:r>
              <a:rPr lang="el-GR" sz="2400" dirty="0" smtClean="0">
                <a:latin typeface="Times New Roman" pitchFamily="18" charset="0"/>
                <a:cs typeface="Times New Roman" pitchFamily="18" charset="0"/>
              </a:rPr>
              <a:t>και ελάχιστα στην ενδογενή πολιτιστική ανάπτυξη.</a:t>
            </a:r>
          </a:p>
          <a:p>
            <a:pPr>
              <a:spcBef>
                <a:spcPts val="600"/>
              </a:spcBef>
              <a:spcAft>
                <a:spcPts val="600"/>
              </a:spcAft>
              <a:buFont typeface="Wingdings" pitchFamily="2" charset="2"/>
              <a:buChar char="§"/>
            </a:pPr>
            <a:r>
              <a:rPr lang="el-GR" sz="2400" dirty="0" smtClean="0">
                <a:latin typeface="Times New Roman" pitchFamily="18" charset="0"/>
                <a:cs typeface="Times New Roman" pitchFamily="18" charset="0"/>
              </a:rPr>
              <a:t>Β΄ ΚΠΣ (1994-1999). Επιχειρησιακό πρόγραμμα </a:t>
            </a:r>
            <a:r>
              <a:rPr lang="el-GR" sz="2400" b="1" dirty="0" smtClean="0">
                <a:solidFill>
                  <a:schemeClr val="accent1"/>
                </a:solidFill>
                <a:latin typeface="Times New Roman" pitchFamily="18" charset="0"/>
                <a:cs typeface="Times New Roman" pitchFamily="18" charset="0"/>
              </a:rPr>
              <a:t>«Τουρισμός- Πολιτισμός». </a:t>
            </a:r>
            <a:r>
              <a:rPr lang="el-GR" sz="2400" dirty="0" smtClean="0">
                <a:latin typeface="Times New Roman" pitchFamily="18" charset="0"/>
                <a:cs typeface="Times New Roman" pitchFamily="18" charset="0"/>
              </a:rPr>
              <a:t>Το Υποπρόγραμμα «Πολιτισμός» αποτελεί την πρώτη συγχρηματοδοτούμενη παρέμβαση από πόρους ΕΕ. Προϋπολογισμός 402 εκατ. € για 280 έργα αλλά εκτιμάται ότι επηρέασε θετικά ένα </a:t>
            </a:r>
            <a:r>
              <a:rPr lang="el-GR" sz="2400" b="1" dirty="0" smtClean="0">
                <a:solidFill>
                  <a:schemeClr val="accent1"/>
                </a:solidFill>
                <a:latin typeface="Times New Roman" pitchFamily="18" charset="0"/>
                <a:cs typeface="Times New Roman" pitchFamily="18" charset="0"/>
              </a:rPr>
              <a:t>μικρό μόνο μέρος </a:t>
            </a:r>
            <a:r>
              <a:rPr lang="el-GR" sz="2400" dirty="0" smtClean="0">
                <a:latin typeface="Times New Roman" pitchFamily="18" charset="0"/>
                <a:cs typeface="Times New Roman" pitchFamily="18" charset="0"/>
              </a:rPr>
              <a:t>του πολιτιστικού δυναμικού της χώρας.</a:t>
            </a:r>
          </a:p>
          <a:p>
            <a:pPr algn="just">
              <a:spcBef>
                <a:spcPts val="600"/>
              </a:spcBef>
              <a:spcAft>
                <a:spcPts val="600"/>
              </a:spcAft>
              <a:buFont typeface="Wingdings" pitchFamily="2" charset="2"/>
              <a:buChar char="§"/>
            </a:pPr>
            <a:r>
              <a:rPr lang="el-GR" sz="2400" dirty="0" smtClean="0">
                <a:latin typeface="Times New Roman" pitchFamily="18" charset="0"/>
                <a:cs typeface="Times New Roman" pitchFamily="18" charset="0"/>
              </a:rPr>
              <a:t>Το </a:t>
            </a:r>
            <a:r>
              <a:rPr lang="el-GR" sz="2400" b="1" dirty="0" smtClean="0">
                <a:solidFill>
                  <a:schemeClr val="accent1"/>
                </a:solidFill>
                <a:latin typeface="Times New Roman" pitchFamily="18" charset="0"/>
                <a:cs typeface="Times New Roman" pitchFamily="18" charset="0"/>
              </a:rPr>
              <a:t>1991 εγκαινιάζεται το Μέγαρο Μουσικής Αθηνών </a:t>
            </a:r>
            <a:r>
              <a:rPr lang="el-GR" sz="2400" dirty="0" smtClean="0">
                <a:latin typeface="Times New Roman" pitchFamily="18" charset="0"/>
                <a:cs typeface="Times New Roman" pitchFamily="18" charset="0"/>
              </a:rPr>
              <a:t>και αρκετά χρόνια μετά, ολοκληρώνονται οι αμφισβητούμενες νέες εγκαταστάσεις που αποδείχτηκε ως κρίσιμος παράγοντας της χρεωκοπίας που ακολούθησε. </a:t>
            </a:r>
          </a:p>
          <a:p>
            <a:pPr algn="just">
              <a:spcBef>
                <a:spcPts val="600"/>
              </a:spcBef>
              <a:spcAft>
                <a:spcPts val="600"/>
              </a:spcAft>
              <a:buFont typeface="Wingdings" pitchFamily="2" charset="2"/>
              <a:buChar char="§"/>
            </a:pPr>
            <a:endParaRPr lang="el-GR" sz="2400" dirty="0" smtClean="0">
              <a:latin typeface="Times New Roman" pitchFamily="18" charset="0"/>
              <a:cs typeface="Times New Roman" pitchFamily="18" charset="0"/>
            </a:endParaRPr>
          </a:p>
          <a:p>
            <a:pPr algn="just">
              <a:spcBef>
                <a:spcPts val="600"/>
              </a:spcBef>
              <a:spcAft>
                <a:spcPts val="600"/>
              </a:spcAft>
              <a:buFont typeface="Wingdings" pitchFamily="2" charset="2"/>
              <a:buChar char="§"/>
            </a:pPr>
            <a:endParaRPr lang="el-GR" sz="3100" dirty="0" smtClean="0">
              <a:latin typeface="Times New Roman" pitchFamily="18" charset="0"/>
              <a:cs typeface="Times New Roman" pitchFamily="18" charset="0"/>
            </a:endParaRPr>
          </a:p>
          <a:p>
            <a:endParaRPr lang="el-GR" dirty="0"/>
          </a:p>
        </p:txBody>
      </p:sp>
      <p:sp>
        <p:nvSpPr>
          <p:cNvPr id="4" name="3 - Τίτλος"/>
          <p:cNvSpPr>
            <a:spLocks noGrp="1"/>
          </p:cNvSpPr>
          <p:nvPr>
            <p:ph type="title"/>
          </p:nvPr>
        </p:nvSpPr>
        <p:spPr>
          <a:xfrm>
            <a:off x="166255" y="205979"/>
            <a:ext cx="9132124" cy="565917"/>
          </a:xfrm>
        </p:spPr>
        <p:txBody>
          <a:bodyPr>
            <a:noAutofit/>
          </a:bodyPr>
          <a:lstStyle/>
          <a:p>
            <a:pPr algn="ctr"/>
            <a:r>
              <a:rPr lang="el-GR" sz="32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Δεκαετία 1990: Άμεση σύνδεση πολιτισμού -οικονομίας</a:t>
            </a:r>
            <a:r>
              <a:rPr lang="el-GR" sz="3000" dirty="0" smtClean="0">
                <a:latin typeface="Times New Roman" pitchFamily="18" charset="0"/>
                <a:cs typeface="Times New Roman" pitchFamily="18" charset="0"/>
              </a:rPr>
              <a:t> </a:t>
            </a:r>
            <a:endParaRPr lang="el-GR" sz="3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 y="486889"/>
            <a:ext cx="9144000" cy="4656612"/>
          </a:xfrm>
        </p:spPr>
        <p:txBody>
          <a:bodyPr>
            <a:normAutofit fontScale="70000" lnSpcReduction="20000"/>
          </a:bodyPr>
          <a:lstStyle/>
          <a:p>
            <a:pPr marL="0" indent="0">
              <a:lnSpc>
                <a:spcPct val="120000"/>
              </a:lnSpc>
            </a:pPr>
            <a:r>
              <a:rPr lang="el-GR" sz="3100" dirty="0" smtClean="0">
                <a:latin typeface="Times New Roman" pitchFamily="18" charset="0"/>
                <a:cs typeface="Times New Roman" pitchFamily="18" charset="0"/>
              </a:rPr>
              <a:t>Η </a:t>
            </a:r>
            <a:r>
              <a:rPr lang="el-GR" sz="3100" b="1" dirty="0" smtClean="0">
                <a:solidFill>
                  <a:schemeClr val="accent1"/>
                </a:solidFill>
                <a:latin typeface="Times New Roman" pitchFamily="18" charset="0"/>
                <a:cs typeface="Times New Roman" pitchFamily="18" charset="0"/>
              </a:rPr>
              <a:t>εξατομίκευση και η ιδιώτευση </a:t>
            </a:r>
            <a:r>
              <a:rPr lang="el-GR" sz="3100" dirty="0" smtClean="0">
                <a:latin typeface="Times New Roman" pitchFamily="18" charset="0"/>
                <a:cs typeface="Times New Roman" pitchFamily="18" charset="0"/>
              </a:rPr>
              <a:t>αποτελούν χαρακτηριστικά που φαίνεται να κυριαρχούν στο κοινωνικό σώμα. </a:t>
            </a:r>
          </a:p>
          <a:p>
            <a:pPr marL="0" indent="0">
              <a:lnSpc>
                <a:spcPct val="120000"/>
              </a:lnSpc>
            </a:pPr>
            <a:r>
              <a:rPr lang="el-GR" sz="3100" dirty="0" smtClean="0">
                <a:latin typeface="Times New Roman" pitchFamily="18" charset="0"/>
                <a:cs typeface="Times New Roman" pitchFamily="18" charset="0"/>
              </a:rPr>
              <a:t>Μεταβολή πολιτιστικών αξιών, συνηθειών, κριτηρίων και συμπεριφορών, αναδεικνύεται μία νέα γενιά του </a:t>
            </a:r>
            <a:r>
              <a:rPr lang="el-GR" sz="3100" b="1" dirty="0" smtClean="0">
                <a:solidFill>
                  <a:schemeClr val="accent1"/>
                </a:solidFill>
                <a:latin typeface="Times New Roman" pitchFamily="18" charset="0"/>
                <a:cs typeface="Times New Roman" pitchFamily="18" charset="0"/>
              </a:rPr>
              <a:t>ιδιωτικού οράματος.</a:t>
            </a:r>
            <a:endParaRPr lang="el-GR" sz="3100" dirty="0" smtClean="0">
              <a:latin typeface="Times New Roman" pitchFamily="18" charset="0"/>
              <a:cs typeface="Times New Roman" pitchFamily="18" charset="0"/>
            </a:endParaRPr>
          </a:p>
          <a:p>
            <a:pPr marL="0" indent="0">
              <a:lnSpc>
                <a:spcPct val="120000"/>
              </a:lnSpc>
            </a:pPr>
            <a:r>
              <a:rPr lang="el-GR" sz="3100" b="1" dirty="0" smtClean="0">
                <a:solidFill>
                  <a:schemeClr val="accent1"/>
                </a:solidFill>
                <a:latin typeface="Times New Roman" pitchFamily="18" charset="0"/>
                <a:cs typeface="Times New Roman" pitchFamily="18" charset="0"/>
              </a:rPr>
              <a:t>ΥΠ.ΠΟ</a:t>
            </a:r>
            <a:r>
              <a:rPr lang="el-GR" sz="3100" b="1" dirty="0" smtClean="0">
                <a:latin typeface="Times New Roman" pitchFamily="18" charset="0"/>
                <a:cs typeface="Times New Roman" pitchFamily="18" charset="0"/>
              </a:rPr>
              <a:t>: </a:t>
            </a:r>
            <a:r>
              <a:rPr lang="el-GR" sz="3100" dirty="0" smtClean="0">
                <a:latin typeface="Times New Roman" pitchFamily="18" charset="0"/>
                <a:cs typeface="Times New Roman" pitchFamily="18" charset="0"/>
              </a:rPr>
              <a:t>Εθνικό Πολιτιστικό Δίκτυο Πόλεων και επιμέρους  δίκτυα.</a:t>
            </a:r>
          </a:p>
          <a:p>
            <a:pPr marL="0" indent="0">
              <a:lnSpc>
                <a:spcPct val="120000"/>
              </a:lnSpc>
            </a:pPr>
            <a:r>
              <a:rPr lang="el-GR" sz="3100" dirty="0" smtClean="0">
                <a:latin typeface="Times New Roman" pitchFamily="18" charset="0"/>
                <a:cs typeface="Times New Roman" pitchFamily="18" charset="0"/>
              </a:rPr>
              <a:t>Αλλαγή θεσμικού πλαισίου: ΝΠΔΔ που εποπτεύονται από το ΥΠ.ΠΟ σε </a:t>
            </a:r>
            <a:r>
              <a:rPr lang="el-GR" sz="3100" b="1" dirty="0" smtClean="0">
                <a:solidFill>
                  <a:schemeClr val="accent1"/>
                </a:solidFill>
                <a:latin typeface="Times New Roman" pitchFamily="18" charset="0"/>
                <a:cs typeface="Times New Roman" pitchFamily="18" charset="0"/>
              </a:rPr>
              <a:t>ΝΠΙΔ </a:t>
            </a:r>
            <a:r>
              <a:rPr lang="el-GR" sz="3100" dirty="0" smtClean="0">
                <a:latin typeface="Times New Roman" pitchFamily="18" charset="0"/>
                <a:cs typeface="Times New Roman" pitchFamily="18" charset="0"/>
              </a:rPr>
              <a:t>ώστε να γίνουν πιο ευέλικτοι και με μεγαλύτερη αυτονομία. </a:t>
            </a:r>
          </a:p>
          <a:p>
            <a:pPr marL="0" indent="0">
              <a:lnSpc>
                <a:spcPct val="120000"/>
              </a:lnSpc>
            </a:pPr>
            <a:r>
              <a:rPr lang="el-GR" sz="3100" dirty="0" smtClean="0">
                <a:latin typeface="Times New Roman" pitchFamily="18" charset="0"/>
                <a:cs typeface="Times New Roman" pitchFamily="18" charset="0"/>
              </a:rPr>
              <a:t> Ιδρύθηκε το </a:t>
            </a:r>
            <a:r>
              <a:rPr lang="el-GR" sz="3100" b="1" dirty="0" smtClean="0">
                <a:solidFill>
                  <a:schemeClr val="accent1"/>
                </a:solidFill>
                <a:latin typeface="Times New Roman" pitchFamily="18" charset="0"/>
                <a:cs typeface="Times New Roman" pitchFamily="18" charset="0"/>
              </a:rPr>
              <a:t>«Εθνικό Κέντρο Βιβλίου» </a:t>
            </a:r>
            <a:r>
              <a:rPr lang="el-GR" sz="3100" dirty="0" smtClean="0">
                <a:latin typeface="Times New Roman" pitchFamily="18" charset="0"/>
                <a:cs typeface="Times New Roman" pitchFamily="18" charset="0"/>
              </a:rPr>
              <a:t>(1994), ως αυτόνομος οργανισμός, στο πρότυπο άλλων ανάλογων ευρωπαϊκών θεσμών διαμορφώνοντας μία συγκροτημένη κρατική πολιτική στον τομέα του βιβλίου και της ανάγνωσης. </a:t>
            </a:r>
          </a:p>
          <a:p>
            <a:pPr marL="0" indent="0">
              <a:lnSpc>
                <a:spcPct val="120000"/>
              </a:lnSpc>
            </a:pPr>
            <a:r>
              <a:rPr lang="el-GR" sz="3100" b="1" dirty="0" smtClean="0">
                <a:solidFill>
                  <a:schemeClr val="accent1"/>
                </a:solidFill>
                <a:latin typeface="Times New Roman" pitchFamily="18" charset="0"/>
                <a:cs typeface="Times New Roman" pitchFamily="18" charset="0"/>
              </a:rPr>
              <a:t>1997 Θεσσαλονίκη</a:t>
            </a:r>
            <a:r>
              <a:rPr lang="el-GR" sz="3100" dirty="0" smtClean="0">
                <a:solidFill>
                  <a:schemeClr val="accent1"/>
                </a:solidFill>
                <a:latin typeface="Times New Roman" pitchFamily="18" charset="0"/>
                <a:cs typeface="Times New Roman" pitchFamily="18" charset="0"/>
              </a:rPr>
              <a:t> </a:t>
            </a:r>
            <a:r>
              <a:rPr lang="el-GR" sz="3100" dirty="0" smtClean="0">
                <a:latin typeface="Times New Roman" pitchFamily="18" charset="0"/>
                <a:cs typeface="Times New Roman" pitchFamily="18" charset="0"/>
              </a:rPr>
              <a:t>Πολιτιστική Πρωτεύουσα, μεγάλο δίκτυο νέων υποδομών που, όμως, δεν προσέδωσαν προστιθέμενη αξία στο θεσμό. </a:t>
            </a:r>
          </a:p>
          <a:p>
            <a:pPr marL="0" indent="0">
              <a:lnSpc>
                <a:spcPct val="120000"/>
              </a:lnSpc>
            </a:pPr>
            <a:endParaRPr lang="el-GR" sz="2600" b="1" dirty="0" smtClean="0">
              <a:solidFill>
                <a:schemeClr val="accent1"/>
              </a:solidFill>
              <a:latin typeface="Times New Roman" pitchFamily="18" charset="0"/>
              <a:cs typeface="Times New Roman" pitchFamily="18" charset="0"/>
            </a:endParaRPr>
          </a:p>
          <a:p>
            <a:pPr marL="0" indent="0">
              <a:lnSpc>
                <a:spcPct val="120000"/>
              </a:lnSpc>
              <a:buFont typeface="Wingdings" pitchFamily="2" charset="2"/>
              <a:buChar char="Ø"/>
            </a:pPr>
            <a:endParaRPr lang="el-GR" b="1" dirty="0" smtClean="0">
              <a:solidFill>
                <a:schemeClr val="tx2"/>
              </a:solidFill>
              <a:latin typeface="Times New Roman" pitchFamily="18" charset="0"/>
              <a:cs typeface="Times New Roman" pitchFamily="18" charset="0"/>
            </a:endParaRPr>
          </a:p>
          <a:p>
            <a:pPr>
              <a:lnSpc>
                <a:spcPct val="120000"/>
              </a:lnSpc>
            </a:pPr>
            <a:endParaRPr lang="en-US" sz="900" b="1" dirty="0" smtClean="0">
              <a:solidFill>
                <a:schemeClr val="accent1"/>
              </a:solidFill>
              <a:latin typeface="Times New Roman" pitchFamily="18" charset="0"/>
              <a:cs typeface="Times New Roman" pitchFamily="18" charset="0"/>
            </a:endParaRPr>
          </a:p>
          <a:p>
            <a:pPr>
              <a:lnSpc>
                <a:spcPct val="120000"/>
              </a:lnSpc>
            </a:pPr>
            <a:endParaRPr lang="el-GR" sz="900" b="1" dirty="0" smtClean="0">
              <a:solidFill>
                <a:schemeClr val="accent1"/>
              </a:solidFill>
              <a:latin typeface="Times New Roman" pitchFamily="18" charset="0"/>
              <a:cs typeface="Times New Roman" pitchFamily="18" charset="0"/>
            </a:endParaRPr>
          </a:p>
          <a:p>
            <a:pPr marL="0" indent="0">
              <a:lnSpc>
                <a:spcPct val="120000"/>
              </a:lnSpc>
              <a:buFont typeface="Wingdings" pitchFamily="2" charset="2"/>
              <a:buChar char="Ø"/>
            </a:pPr>
            <a:endParaRPr lang="el-GR" i="1" dirty="0" smtClean="0">
              <a:latin typeface="Times New Roman" pitchFamily="18" charset="0"/>
              <a:cs typeface="Times New Roman" pitchFamily="18" charset="0"/>
            </a:endParaRPr>
          </a:p>
          <a:p>
            <a:pPr>
              <a:lnSpc>
                <a:spcPct val="120000"/>
              </a:lnSpc>
            </a:pPr>
            <a:endParaRPr lang="el-GR"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21</a:t>
            </a:fld>
            <a:endParaRPr lang="en" dirty="0"/>
          </a:p>
        </p:txBody>
      </p:sp>
      <p:sp>
        <p:nvSpPr>
          <p:cNvPr id="4" name="3 - Τίτλος"/>
          <p:cNvSpPr>
            <a:spLocks noGrp="1"/>
          </p:cNvSpPr>
          <p:nvPr>
            <p:ph type="title"/>
          </p:nvPr>
        </p:nvSpPr>
        <p:spPr>
          <a:xfrm>
            <a:off x="457200" y="0"/>
            <a:ext cx="8229600" cy="581892"/>
          </a:xfrm>
        </p:spPr>
        <p:txBody>
          <a:bodyPr>
            <a:normAutofit/>
          </a:bodyPr>
          <a:lstStyle/>
          <a:p>
            <a:pPr algn="ctr"/>
            <a:r>
              <a:rPr lang="el-GR" sz="3200" dirty="0" smtClean="0">
                <a:latin typeface="Times New Roman" pitchFamily="18" charset="0"/>
                <a:cs typeface="Times New Roman" pitchFamily="18" charset="0"/>
              </a:rPr>
              <a:t>Αναδιατάξεις στο πολιτισμικό πεδίο</a:t>
            </a:r>
            <a:endParaRPr lang="el-GR" sz="32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49381" y="736270"/>
            <a:ext cx="8894619" cy="4407229"/>
          </a:xfrm>
        </p:spPr>
        <p:txBody>
          <a:bodyPr>
            <a:normAutofit fontScale="92500" lnSpcReduction="10000"/>
          </a:bodyPr>
          <a:lstStyle/>
          <a:p>
            <a:pPr marL="0" indent="0"/>
            <a:r>
              <a:rPr lang="el-GR" sz="2400" b="1" dirty="0" smtClean="0">
                <a:solidFill>
                  <a:schemeClr val="accent1"/>
                </a:solidFill>
                <a:latin typeface="Times New Roman" pitchFamily="18" charset="0"/>
                <a:cs typeface="Times New Roman" pitchFamily="18" charset="0"/>
              </a:rPr>
              <a:t>Τ.Α: </a:t>
            </a:r>
            <a:r>
              <a:rPr lang="el-GR" sz="2400" dirty="0" smtClean="0">
                <a:latin typeface="Times New Roman" pitchFamily="18" charset="0"/>
                <a:cs typeface="Times New Roman" pitchFamily="18" charset="0"/>
              </a:rPr>
              <a:t>Ελάχιστοι Δήμοι παρουσιάζουν  ολοκληρωμένα προγράμματα τοπικής πολιτιστικής ανάπτυξης. Η πλειοψηφία των ΟΤΑ με ενέργειες άμεσης απόδοσης  και εύκολους εντυπωσιασμούς. </a:t>
            </a:r>
          </a:p>
          <a:p>
            <a:pPr marL="0" indent="0"/>
            <a:r>
              <a:rPr lang="el-GR" sz="2400" dirty="0" smtClean="0">
                <a:latin typeface="Times New Roman" pitchFamily="18" charset="0"/>
                <a:cs typeface="Times New Roman" pitchFamily="18" charset="0"/>
              </a:rPr>
              <a:t>80  </a:t>
            </a:r>
            <a:r>
              <a:rPr lang="el-GR" sz="2400" b="1" dirty="0" smtClean="0">
                <a:solidFill>
                  <a:schemeClr val="accent1"/>
                </a:solidFill>
                <a:latin typeface="Times New Roman" pitchFamily="18" charset="0"/>
                <a:cs typeface="Times New Roman" pitchFamily="18" charset="0"/>
              </a:rPr>
              <a:t>Δημοτικοί κινηματογράφοι</a:t>
            </a:r>
            <a:r>
              <a:rPr lang="el-GR" sz="2400" dirty="0" smtClean="0">
                <a:latin typeface="Times New Roman" pitchFamily="18" charset="0"/>
                <a:cs typeface="Times New Roman" pitchFamily="18" charset="0"/>
              </a:rPr>
              <a:t> ως μετεξέλιξη των «παλαιών» λεσχών.</a:t>
            </a:r>
          </a:p>
          <a:p>
            <a:pPr marL="0" indent="0"/>
            <a:r>
              <a:rPr lang="el-GR" sz="2400" b="1" dirty="0" smtClean="0">
                <a:solidFill>
                  <a:schemeClr val="accent1"/>
                </a:solidFill>
                <a:latin typeface="Times New Roman" pitchFamily="18" charset="0"/>
                <a:cs typeface="Times New Roman" pitchFamily="18" charset="0"/>
              </a:rPr>
              <a:t>Ιδιωτικός τομέας</a:t>
            </a:r>
            <a:r>
              <a:rPr lang="el-GR" sz="2400" dirty="0" smtClean="0">
                <a:latin typeface="Times New Roman" pitchFamily="18" charset="0"/>
                <a:cs typeface="Times New Roman" pitchFamily="18" charset="0"/>
              </a:rPr>
              <a:t>: Κυριαρχία και τάσεις μονοπώλησης με δυναμικές επενδύσεις και συμβολικής σημασίας: Λειτουργία </a:t>
            </a:r>
            <a:r>
              <a:rPr lang="el-GR" sz="2400" b="1" dirty="0" smtClean="0">
                <a:solidFill>
                  <a:schemeClr val="accent1"/>
                </a:solidFill>
                <a:latin typeface="Times New Roman" pitchFamily="18" charset="0"/>
                <a:cs typeface="Times New Roman" pitchFamily="18" charset="0"/>
              </a:rPr>
              <a:t>ιδιωτικών ραδιοφωνικών - τηλεοπτικών σταθμών </a:t>
            </a:r>
            <a:r>
              <a:rPr lang="el-GR" sz="2400" dirty="0" smtClean="0">
                <a:latin typeface="Times New Roman" pitchFamily="18" charset="0"/>
                <a:cs typeface="Times New Roman" pitchFamily="18" charset="0"/>
              </a:rPr>
              <a:t>εθνικής εμβέλειας και εγκατάσταση </a:t>
            </a:r>
            <a:r>
              <a:rPr lang="el-GR" sz="2400" b="1" dirty="0" smtClean="0">
                <a:solidFill>
                  <a:schemeClr val="accent1"/>
                </a:solidFill>
                <a:latin typeface="Times New Roman" pitchFamily="18" charset="0"/>
                <a:cs typeface="Times New Roman" pitchFamily="18" charset="0"/>
              </a:rPr>
              <a:t>πολυεθνικών κολοσσών στον τομέα της ψυχαγωγίας: </a:t>
            </a:r>
            <a:r>
              <a:rPr lang="el-GR" sz="2400" b="1" dirty="0" smtClean="0">
                <a:latin typeface="Times New Roman" pitchFamily="18" charset="0"/>
                <a:cs typeface="Times New Roman" pitchFamily="18" charset="0"/>
              </a:rPr>
              <a:t>1997</a:t>
            </a:r>
            <a:r>
              <a:rPr lang="el-GR" sz="2400" b="1"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το πρώτο </a:t>
            </a:r>
            <a:r>
              <a:rPr lang="en-US" sz="2400" b="1" dirty="0" err="1" smtClean="0">
                <a:latin typeface="Times New Roman" pitchFamily="18" charset="0"/>
                <a:cs typeface="Times New Roman" pitchFamily="18" charset="0"/>
              </a:rPr>
              <a:t>cineplexe</a:t>
            </a:r>
            <a:r>
              <a:rPr lang="el-GR" sz="2400" dirty="0" smtClean="0">
                <a:latin typeface="Times New Roman" pitchFamily="18" charset="0"/>
                <a:cs typeface="Times New Roman" pitchFamily="18" charset="0"/>
              </a:rPr>
              <a:t> στο Μαρούσι και </a:t>
            </a:r>
            <a:r>
              <a:rPr lang="el-GR" sz="2400" b="1" dirty="0" smtClean="0">
                <a:latin typeface="Times New Roman" pitchFamily="18" charset="0"/>
                <a:cs typeface="Times New Roman" pitchFamily="18" charset="0"/>
              </a:rPr>
              <a:t>1999</a:t>
            </a:r>
            <a:r>
              <a:rPr lang="el-GR" sz="2400" dirty="0" smtClean="0">
                <a:latin typeface="Times New Roman" pitchFamily="18" charset="0"/>
                <a:cs typeface="Times New Roman" pitchFamily="18" charset="0"/>
              </a:rPr>
              <a:t> το πρώτο </a:t>
            </a:r>
            <a:r>
              <a:rPr lang="en-US" sz="2400" b="1" dirty="0" smtClean="0">
                <a:latin typeface="Times New Roman" pitchFamily="18" charset="0"/>
                <a:cs typeface="Times New Roman" pitchFamily="18" charset="0"/>
              </a:rPr>
              <a:t>multiplex</a:t>
            </a:r>
            <a:r>
              <a:rPr lang="el-GR" sz="2400" dirty="0" smtClean="0">
                <a:latin typeface="Times New Roman" pitchFamily="18" charset="0"/>
                <a:cs typeface="Times New Roman" pitchFamily="18" charset="0"/>
              </a:rPr>
              <a:t> στο Ρέντη (με είκοσι αίθουσες, εμπορικά καταστήματα  και χώρους εστίασης).</a:t>
            </a:r>
          </a:p>
          <a:p>
            <a:pPr marL="0" indent="0"/>
            <a:r>
              <a:rPr lang="el-GR" sz="2400" b="1" dirty="0" smtClean="0">
                <a:solidFill>
                  <a:schemeClr val="accent1"/>
                </a:solidFill>
                <a:latin typeface="Times New Roman" pitchFamily="18" charset="0"/>
                <a:cs typeface="Times New Roman" pitchFamily="18" charset="0"/>
              </a:rPr>
              <a:t>Εθελοντικές οργανώσεις</a:t>
            </a:r>
            <a:r>
              <a:rPr lang="el-GR" sz="2400" b="1"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Μετεξέλιξη</a:t>
            </a:r>
            <a:r>
              <a:rPr lang="el-GR" sz="2400" b="1"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ανάδυση </a:t>
            </a:r>
            <a:r>
              <a:rPr lang="el-GR" sz="2400" dirty="0" err="1" smtClean="0">
                <a:latin typeface="Times New Roman" pitchFamily="18" charset="0"/>
                <a:cs typeface="Times New Roman" pitchFamily="18" charset="0"/>
              </a:rPr>
              <a:t>μεταϋλιστικών</a:t>
            </a:r>
            <a:r>
              <a:rPr lang="el-GR" sz="2400" dirty="0" smtClean="0">
                <a:latin typeface="Times New Roman" pitchFamily="18" charset="0"/>
                <a:cs typeface="Times New Roman" pitchFamily="18" charset="0"/>
              </a:rPr>
              <a:t> αναγκών και διαφοροποιημένων κινήτρων. </a:t>
            </a:r>
          </a:p>
          <a:p>
            <a:pPr marL="0" indent="0" algn="r"/>
            <a:r>
              <a:rPr lang="el-GR" sz="2400" b="1" dirty="0" smtClean="0">
                <a:solidFill>
                  <a:schemeClr val="accent1"/>
                </a:solidFill>
                <a:latin typeface="Times New Roman" pitchFamily="18" charset="0"/>
                <a:cs typeface="Times New Roman" pitchFamily="18" charset="0"/>
              </a:rPr>
              <a:t>Κοινό: </a:t>
            </a:r>
            <a:r>
              <a:rPr lang="el-GR" sz="2400" dirty="0" smtClean="0">
                <a:latin typeface="Times New Roman" pitchFamily="18" charset="0"/>
                <a:cs typeface="Times New Roman" pitchFamily="18" charset="0"/>
              </a:rPr>
              <a:t>ΜΜΕ και πολιτισμός της εικόνας.</a:t>
            </a:r>
          </a:p>
          <a:p>
            <a:endParaRPr lang="el-GR"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22</a:t>
            </a:fld>
            <a:endParaRPr lang="en"/>
          </a:p>
        </p:txBody>
      </p:sp>
      <p:sp>
        <p:nvSpPr>
          <p:cNvPr id="4" name="3 - Τίτλος"/>
          <p:cNvSpPr>
            <a:spLocks noGrp="1"/>
          </p:cNvSpPr>
          <p:nvPr>
            <p:ph type="title"/>
          </p:nvPr>
        </p:nvSpPr>
        <p:spPr>
          <a:xfrm>
            <a:off x="457200" y="205979"/>
            <a:ext cx="8229600" cy="601543"/>
          </a:xfrm>
        </p:spPr>
        <p:txBody>
          <a:bodyPr>
            <a:normAutofit/>
          </a:bodyPr>
          <a:lstStyle/>
          <a:p>
            <a:pPr algn="ctr"/>
            <a:r>
              <a:rPr lang="el-GR" sz="3200" dirty="0" smtClean="0">
                <a:latin typeface="Times New Roman" pitchFamily="18" charset="0"/>
                <a:cs typeface="Times New Roman" pitchFamily="18" charset="0"/>
              </a:rPr>
              <a:t>Οι υπόλοιποι πολιτιστικοί δρώντες </a:t>
            </a:r>
            <a:endParaRPr lang="el-GR" sz="32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795647"/>
            <a:ext cx="9144000" cy="4347853"/>
          </a:xfrm>
        </p:spPr>
        <p:txBody>
          <a:bodyPr>
            <a:noAutofit/>
          </a:bodyPr>
          <a:lstStyle/>
          <a:p>
            <a:pPr algn="just">
              <a:spcBef>
                <a:spcPts val="600"/>
              </a:spcBef>
              <a:spcAft>
                <a:spcPts val="600"/>
              </a:spcAft>
              <a:buFont typeface="Wingdings" pitchFamily="2" charset="2"/>
              <a:buChar char="§"/>
            </a:pPr>
            <a:r>
              <a:rPr lang="el-GR" sz="2400" dirty="0" smtClean="0">
                <a:latin typeface="Times New Roman" pitchFamily="18" charset="0"/>
                <a:cs typeface="Times New Roman" pitchFamily="18" charset="0"/>
              </a:rPr>
              <a:t>Από το Μέγαρο Μουσικής στο ΥΠΠΟ. Μεγαλόπνοο πρόγραμμα έμπνευσης Θ. Μικρούτσικου,  (1993 σε έξι πόλεις της περιφέρειας). </a:t>
            </a:r>
          </a:p>
          <a:p>
            <a:pPr algn="just">
              <a:spcBef>
                <a:spcPts val="600"/>
              </a:spcBef>
              <a:spcAft>
                <a:spcPts val="600"/>
              </a:spcAft>
              <a:buFont typeface="Wingdings" pitchFamily="2" charset="2"/>
              <a:buChar char="§"/>
            </a:pPr>
            <a:r>
              <a:rPr lang="el-GR" sz="2400" dirty="0" smtClean="0">
                <a:latin typeface="Times New Roman" pitchFamily="18" charset="0"/>
                <a:cs typeface="Times New Roman" pitchFamily="18" charset="0"/>
              </a:rPr>
              <a:t>Δημιουργία βιώσιμων πολιτιστικών θεσμών κύρους, ενίσχυση </a:t>
            </a:r>
            <a:r>
              <a:rPr lang="el-GR" sz="2400" b="1" dirty="0" smtClean="0">
                <a:solidFill>
                  <a:schemeClr val="accent1"/>
                </a:solidFill>
                <a:latin typeface="Times New Roman" pitchFamily="18" charset="0"/>
                <a:cs typeface="Times New Roman" pitchFamily="18" charset="0"/>
              </a:rPr>
              <a:t>κτιριακής υποδομής </a:t>
            </a:r>
            <a:r>
              <a:rPr lang="el-GR" sz="2400" dirty="0" smtClean="0">
                <a:latin typeface="Times New Roman" pitchFamily="18" charset="0"/>
                <a:cs typeface="Times New Roman" pitchFamily="18" charset="0"/>
              </a:rPr>
              <a:t>για πολιτιστικές χρήσεις, </a:t>
            </a:r>
            <a:r>
              <a:rPr lang="el-GR" sz="2400" b="1" dirty="0" smtClean="0">
                <a:solidFill>
                  <a:schemeClr val="accent1"/>
                </a:solidFill>
                <a:latin typeface="Times New Roman" pitchFamily="18" charset="0"/>
                <a:cs typeface="Times New Roman" pitchFamily="18" charset="0"/>
              </a:rPr>
              <a:t>επιμόρφωση</a:t>
            </a:r>
            <a:r>
              <a:rPr lang="el-GR" sz="2400" dirty="0" smtClean="0">
                <a:latin typeface="Times New Roman" pitchFamily="18" charset="0"/>
                <a:cs typeface="Times New Roman" pitchFamily="18" charset="0"/>
              </a:rPr>
              <a:t> ειδικευμένων πολιτιστικών στελεχών και δημιουργία ηλεκτρονικού δικτύου πληροφόρησης.</a:t>
            </a:r>
          </a:p>
          <a:p>
            <a:pPr algn="just">
              <a:spcBef>
                <a:spcPts val="600"/>
              </a:spcBef>
              <a:spcAft>
                <a:spcPts val="600"/>
              </a:spcAft>
              <a:buFont typeface="Wingdings" pitchFamily="2" charset="2"/>
              <a:buChar char="§"/>
            </a:pPr>
            <a:r>
              <a:rPr lang="el-GR" sz="2400" dirty="0" smtClean="0">
                <a:latin typeface="Times New Roman" pitchFamily="18" charset="0"/>
                <a:cs typeface="Times New Roman" pitchFamily="18" charset="0"/>
              </a:rPr>
              <a:t>Η κάθε πόλη μπορούσε να επιλέξει </a:t>
            </a:r>
            <a:r>
              <a:rPr lang="el-GR" sz="2400" b="1" dirty="0" smtClean="0">
                <a:solidFill>
                  <a:schemeClr val="accent1"/>
                </a:solidFill>
                <a:latin typeface="Times New Roman" pitchFamily="18" charset="0"/>
                <a:cs typeface="Times New Roman" pitchFamily="18" charset="0"/>
              </a:rPr>
              <a:t>έναν μόνο πολιτιστικό τομέα</a:t>
            </a:r>
            <a:r>
              <a:rPr lang="el-GR" sz="2400" dirty="0" smtClean="0">
                <a:latin typeface="Times New Roman" pitchFamily="18" charset="0"/>
                <a:cs typeface="Times New Roman" pitchFamily="18" charset="0"/>
              </a:rPr>
              <a:t>, στον οποίο διέθετε εμπειρία ενεργοποιώντας τις τοπικές δυνάμεις.</a:t>
            </a:r>
          </a:p>
          <a:p>
            <a:pPr algn="just">
              <a:spcBef>
                <a:spcPts val="600"/>
              </a:spcBef>
              <a:spcAft>
                <a:spcPts val="600"/>
              </a:spcAft>
              <a:buFont typeface="Wingdings" pitchFamily="2" charset="2"/>
              <a:buChar char="§"/>
            </a:pPr>
            <a:r>
              <a:rPr lang="el-GR" sz="2400" dirty="0" smtClean="0">
                <a:latin typeface="Times New Roman" pitchFamily="18" charset="0"/>
                <a:cs typeface="Times New Roman" pitchFamily="18" charset="0"/>
              </a:rPr>
              <a:t>Το Πρόγραμμα λειτούργησε με επιτυχία τα πρώτα χρόνια, κυρίως στην </a:t>
            </a:r>
            <a:r>
              <a:rPr lang="el-GR" sz="2400" b="1" dirty="0" smtClean="0">
                <a:latin typeface="Times New Roman" pitchFamily="18" charset="0"/>
                <a:cs typeface="Times New Roman" pitchFamily="18" charset="0"/>
              </a:rPr>
              <a:t>Καλαμάτα και στο Βόλο.</a:t>
            </a:r>
            <a:endParaRPr lang="el-GR" sz="2400" b="1" dirty="0">
              <a:latin typeface="Times New Roman" pitchFamily="18" charset="0"/>
              <a:cs typeface="Times New Roman" pitchFamily="18" charset="0"/>
            </a:endParaRPr>
          </a:p>
        </p:txBody>
      </p:sp>
      <p:sp>
        <p:nvSpPr>
          <p:cNvPr id="4" name="3 - Τίτλος"/>
          <p:cNvSpPr>
            <a:spLocks noGrp="1"/>
          </p:cNvSpPr>
          <p:nvPr>
            <p:ph type="title"/>
          </p:nvPr>
        </p:nvSpPr>
        <p:spPr>
          <a:xfrm>
            <a:off x="320634" y="205979"/>
            <a:ext cx="8538358" cy="613418"/>
          </a:xfrm>
        </p:spPr>
        <p:txBody>
          <a:bodyPr>
            <a:normAutofit fontScale="90000"/>
          </a:bodyPr>
          <a:lstStyle/>
          <a:p>
            <a:pPr algn="ctr"/>
            <a:r>
              <a:rPr lang="el-GR" sz="3600" dirty="0" smtClean="0">
                <a:latin typeface="Times New Roman" pitchFamily="18" charset="0"/>
                <a:cs typeface="Times New Roman" pitchFamily="18" charset="0"/>
              </a:rPr>
              <a:t>Το Εθνικό Πολιτιστικό Δίκτυο Πόλεων (ΕΠΔΠ)</a:t>
            </a:r>
            <a:endParaRPr lang="el-GR" sz="36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688769"/>
            <a:ext cx="9143999" cy="4454731"/>
          </a:xfrm>
        </p:spPr>
        <p:txBody>
          <a:bodyPr>
            <a:normAutofit fontScale="92500"/>
          </a:bodyPr>
          <a:lstStyle/>
          <a:p>
            <a:pPr>
              <a:buFont typeface="Wingdings" pitchFamily="2" charset="2"/>
              <a:buChar char="ü"/>
            </a:pPr>
            <a:r>
              <a:rPr lang="el-GR" sz="2300" dirty="0" smtClean="0">
                <a:latin typeface="Times New Roman" pitchFamily="18" charset="0"/>
                <a:cs typeface="Times New Roman" pitchFamily="18" charset="0"/>
              </a:rPr>
              <a:t>Οι πιέσεις για επαναφορά της επιδοματικής πολιτιστικής πολιτικής οδήγησαν στην </a:t>
            </a:r>
            <a:r>
              <a:rPr lang="el-GR" sz="2300" b="1" dirty="0" smtClean="0">
                <a:solidFill>
                  <a:schemeClr val="accent1"/>
                </a:solidFill>
                <a:latin typeface="Times New Roman" pitchFamily="18" charset="0"/>
                <a:cs typeface="Times New Roman" pitchFamily="18" charset="0"/>
              </a:rPr>
              <a:t>«παραίτηση» Μικρούτσικου </a:t>
            </a:r>
            <a:r>
              <a:rPr lang="el-GR" sz="2300" dirty="0" smtClean="0">
                <a:latin typeface="Times New Roman" pitchFamily="18" charset="0"/>
                <a:cs typeface="Times New Roman" pitchFamily="18" charset="0"/>
              </a:rPr>
              <a:t>με νέο υπουργό το Σταύρο </a:t>
            </a:r>
            <a:r>
              <a:rPr lang="el-GR" sz="2300" dirty="0" err="1" smtClean="0">
                <a:latin typeface="Times New Roman" pitchFamily="18" charset="0"/>
                <a:cs typeface="Times New Roman" pitchFamily="18" charset="0"/>
              </a:rPr>
              <a:t>Μπένο</a:t>
            </a:r>
            <a:r>
              <a:rPr lang="el-GR" sz="2300" dirty="0" smtClean="0">
                <a:latin typeface="Times New Roman" pitchFamily="18" charset="0"/>
                <a:cs typeface="Times New Roman" pitchFamily="18" charset="0"/>
              </a:rPr>
              <a:t>.</a:t>
            </a:r>
          </a:p>
          <a:p>
            <a:pPr>
              <a:buFont typeface="Wingdings" pitchFamily="2" charset="2"/>
              <a:buChar char="ü"/>
            </a:pPr>
            <a:r>
              <a:rPr lang="el-GR" sz="2300" dirty="0" smtClean="0">
                <a:latin typeface="Times New Roman" pitchFamily="18" charset="0"/>
                <a:cs typeface="Times New Roman" pitchFamily="18" charset="0"/>
              </a:rPr>
              <a:t>Λίγο πριν τις εκλογές του 1996 οι πόλεις του ΕΠΔΠ </a:t>
            </a:r>
            <a:r>
              <a:rPr lang="el-GR" sz="2300" b="1" dirty="0" smtClean="0">
                <a:solidFill>
                  <a:schemeClr val="accent1"/>
                </a:solidFill>
                <a:latin typeface="Times New Roman" pitchFamily="18" charset="0"/>
                <a:cs typeface="Times New Roman" pitchFamily="18" charset="0"/>
              </a:rPr>
              <a:t>διπλασιάζονται σε αριθμό </a:t>
            </a:r>
            <a:r>
              <a:rPr lang="el-GR" sz="2300" dirty="0" smtClean="0">
                <a:latin typeface="Times New Roman" pitchFamily="18" charset="0"/>
                <a:cs typeface="Times New Roman" pitchFamily="18" charset="0"/>
              </a:rPr>
              <a:t>χωρίς να αυξηθούν οι χρηματοοικονομικοί πόροι και το Δίκτυο παρακμάζει (εκτός της Καλαμάτας).</a:t>
            </a:r>
          </a:p>
          <a:p>
            <a:pPr>
              <a:buFont typeface="Wingdings" pitchFamily="2" charset="2"/>
              <a:buChar char="ü"/>
            </a:pPr>
            <a:r>
              <a:rPr lang="el-GR" sz="2300" dirty="0" smtClean="0">
                <a:latin typeface="Times New Roman" pitchFamily="18" charset="0"/>
                <a:cs typeface="Times New Roman" pitchFamily="18" charset="0"/>
              </a:rPr>
              <a:t>Ο νέος υπουργός (Β. Βενιζέλος) </a:t>
            </a:r>
            <a:r>
              <a:rPr lang="el-GR" sz="2300" b="1" dirty="0" smtClean="0">
                <a:solidFill>
                  <a:schemeClr val="accent1"/>
                </a:solidFill>
                <a:latin typeface="Times New Roman" pitchFamily="18" charset="0"/>
                <a:cs typeface="Times New Roman" pitchFamily="18" charset="0"/>
              </a:rPr>
              <a:t>συγχωνεύει το ΕΠΔΠ και τα επιμέρους πολιτιστικά δίκτυα της περιφέρειας </a:t>
            </a:r>
            <a:r>
              <a:rPr lang="el-GR" sz="2300" dirty="0" smtClean="0">
                <a:latin typeface="Times New Roman" pitchFamily="18" charset="0"/>
                <a:cs typeface="Times New Roman" pitchFamily="18" charset="0"/>
              </a:rPr>
              <a:t>(δίκτυο κινηματογράφων, εικαστικών, βιβλιοθηκών κλπ.) σε ένα ενιαίο πρόγραμμα με τίτλο </a:t>
            </a:r>
            <a:r>
              <a:rPr lang="el-GR" sz="2300" b="1" dirty="0" smtClean="0">
                <a:solidFill>
                  <a:schemeClr val="accent1"/>
                </a:solidFill>
                <a:latin typeface="Times New Roman" pitchFamily="18" charset="0"/>
                <a:cs typeface="Times New Roman" pitchFamily="18" charset="0"/>
              </a:rPr>
              <a:t>«Επικράτεια Πολιτισμού», </a:t>
            </a:r>
            <a:r>
              <a:rPr lang="el-GR" sz="2300" dirty="0" smtClean="0">
                <a:latin typeface="Times New Roman" pitchFamily="18" charset="0"/>
                <a:cs typeface="Times New Roman" pitchFamily="18" charset="0"/>
              </a:rPr>
              <a:t>που αποτελεί και την ουσιαστική ματαίωση της σημαντικής αυτής μεταρρυθμιστικής προσπάθειας .</a:t>
            </a:r>
          </a:p>
          <a:p>
            <a:pPr>
              <a:buFont typeface="Wingdings" pitchFamily="2" charset="2"/>
              <a:buChar char="ü"/>
            </a:pPr>
            <a:r>
              <a:rPr lang="el-GR" sz="2300" dirty="0" smtClean="0">
                <a:latin typeface="Times New Roman" pitchFamily="18" charset="0"/>
                <a:cs typeface="Times New Roman" pitchFamily="18" charset="0"/>
              </a:rPr>
              <a:t>Η συνάντηση του 1993 και 2αναφορές που επαληθεύτηκαν,(δομή, κριτήρια) </a:t>
            </a: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24</a:t>
            </a:fld>
            <a:endParaRPr lang="en" dirty="0"/>
          </a:p>
        </p:txBody>
      </p:sp>
      <p:sp>
        <p:nvSpPr>
          <p:cNvPr id="4" name="3 - Τίτλος"/>
          <p:cNvSpPr>
            <a:spLocks noGrp="1"/>
          </p:cNvSpPr>
          <p:nvPr>
            <p:ph type="title"/>
          </p:nvPr>
        </p:nvSpPr>
        <p:spPr>
          <a:xfrm>
            <a:off x="0" y="205980"/>
            <a:ext cx="9144000" cy="423412"/>
          </a:xfrm>
        </p:spPr>
        <p:txBody>
          <a:bodyPr>
            <a:noAutofit/>
          </a:bodyPr>
          <a:lstStyle/>
          <a:p>
            <a:pPr algn="ctr"/>
            <a:r>
              <a:rPr lang="el-GR" sz="2400" dirty="0" smtClean="0">
                <a:latin typeface="Times New Roman" pitchFamily="18" charset="0"/>
                <a:cs typeface="Times New Roman" pitchFamily="18" charset="0"/>
              </a:rPr>
              <a:t>Η γνωστή «συνταγή»: Προσφέρουμε σε περισσότερους, λιγότερα …</a:t>
            </a:r>
            <a:endParaRPr lang="el-GR"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199" y="1110997"/>
            <a:ext cx="8375073" cy="3394472"/>
          </a:xfrm>
        </p:spPr>
        <p:txBody>
          <a:bodyPr>
            <a:normAutofit/>
          </a:bodyPr>
          <a:lstStyle/>
          <a:p>
            <a:pPr>
              <a:spcBef>
                <a:spcPts val="600"/>
              </a:spcBef>
              <a:spcAft>
                <a:spcPts val="600"/>
              </a:spcAft>
              <a:buFont typeface="Wingdings" pitchFamily="2" charset="2"/>
              <a:buChar char="Ø"/>
            </a:pPr>
            <a:r>
              <a:rPr lang="el-GR" sz="2600" dirty="0" smtClean="0">
                <a:latin typeface="Times New Roman" pitchFamily="18" charset="0"/>
                <a:cs typeface="Times New Roman" pitchFamily="18" charset="0"/>
              </a:rPr>
              <a:t>Η πολιτιστική και καλλιτεχνική δημιουργία βιομηχανοποιείται και </a:t>
            </a:r>
            <a:r>
              <a:rPr lang="el-GR" sz="2600" b="1" dirty="0" smtClean="0">
                <a:solidFill>
                  <a:schemeClr val="accent1"/>
                </a:solidFill>
                <a:latin typeface="Times New Roman" pitchFamily="18" charset="0"/>
                <a:cs typeface="Times New Roman" pitchFamily="18" charset="0"/>
              </a:rPr>
              <a:t>εμπορευματοποιείται.</a:t>
            </a:r>
          </a:p>
          <a:p>
            <a:pPr>
              <a:spcBef>
                <a:spcPts val="600"/>
              </a:spcBef>
              <a:spcAft>
                <a:spcPts val="600"/>
              </a:spcAft>
              <a:buFont typeface="Wingdings" pitchFamily="2" charset="2"/>
              <a:buChar char="Ø"/>
            </a:pPr>
            <a:r>
              <a:rPr lang="el-GR" sz="2600" dirty="0" smtClean="0">
                <a:latin typeface="Times New Roman" pitchFamily="18" charset="0"/>
                <a:cs typeface="Times New Roman" pitchFamily="18" charset="0"/>
              </a:rPr>
              <a:t>Η εμπορευματοποίηση περνά στη φάση της </a:t>
            </a:r>
            <a:r>
              <a:rPr lang="el-GR" sz="2600" b="1" dirty="0" smtClean="0">
                <a:solidFill>
                  <a:schemeClr val="accent1"/>
                </a:solidFill>
                <a:latin typeface="Times New Roman" pitchFamily="18" charset="0"/>
                <a:cs typeface="Times New Roman" pitchFamily="18" charset="0"/>
              </a:rPr>
              <a:t>μαζικής διάδοσης</a:t>
            </a:r>
            <a:r>
              <a:rPr lang="el-GR" sz="2600" dirty="0" smtClean="0">
                <a:latin typeface="Times New Roman" pitchFamily="18" charset="0"/>
                <a:cs typeface="Times New Roman" pitchFamily="18" charset="0"/>
              </a:rPr>
              <a:t> του πολιτιστικού προϊόντος μέσα από τα Μέσα Μαζικής Επικοινωνίας και Ενημέρωσης. </a:t>
            </a:r>
          </a:p>
          <a:p>
            <a:pPr>
              <a:spcBef>
                <a:spcPts val="600"/>
              </a:spcBef>
              <a:spcAft>
                <a:spcPts val="600"/>
              </a:spcAft>
              <a:buFont typeface="Wingdings" pitchFamily="2" charset="2"/>
              <a:buChar char="Ø"/>
            </a:pPr>
            <a:r>
              <a:rPr lang="el-GR" sz="2600" dirty="0" smtClean="0">
                <a:latin typeface="Times New Roman" pitchFamily="18" charset="0"/>
                <a:cs typeface="Times New Roman" pitchFamily="18" charset="0"/>
              </a:rPr>
              <a:t>Ο </a:t>
            </a:r>
            <a:r>
              <a:rPr lang="el-GR" sz="2600" b="1" dirty="0" smtClean="0">
                <a:solidFill>
                  <a:schemeClr val="accent1"/>
                </a:solidFill>
                <a:latin typeface="Times New Roman" pitchFamily="18" charset="0"/>
                <a:cs typeface="Times New Roman" pitchFamily="18" charset="0"/>
              </a:rPr>
              <a:t>«πολιτισμός της εικόνας» </a:t>
            </a:r>
            <a:r>
              <a:rPr lang="el-GR" sz="2600" dirty="0" smtClean="0">
                <a:latin typeface="Times New Roman" pitchFamily="18" charset="0"/>
                <a:cs typeface="Times New Roman" pitchFamily="18" charset="0"/>
              </a:rPr>
              <a:t>επιβάλλεται ως κυρίαρχο πρότυπο. </a:t>
            </a:r>
          </a:p>
          <a:p>
            <a:endParaRPr lang="el-GR"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25</a:t>
            </a:fld>
            <a:endParaRPr lang="en"/>
          </a:p>
        </p:txBody>
      </p:sp>
      <p:sp>
        <p:nvSpPr>
          <p:cNvPr id="4" name="3 - Τίτλος"/>
          <p:cNvSpPr>
            <a:spLocks noGrp="1"/>
          </p:cNvSpPr>
          <p:nvPr>
            <p:ph type="title"/>
          </p:nvPr>
        </p:nvSpPr>
        <p:spPr>
          <a:xfrm>
            <a:off x="457199" y="205979"/>
            <a:ext cx="8425543" cy="857250"/>
          </a:xfrm>
        </p:spPr>
        <p:txBody>
          <a:bodyPr>
            <a:normAutofit fontScale="90000"/>
          </a:bodyPr>
          <a:lstStyle/>
          <a:p>
            <a:pPr algn="ctr"/>
            <a:r>
              <a:rPr lang="el-GR" sz="3600" dirty="0" smtClean="0">
                <a:latin typeface="Times New Roman" pitchFamily="18" charset="0"/>
                <a:cs typeface="Times New Roman" pitchFamily="18" charset="0"/>
              </a:rPr>
              <a:t>Η εμπορευματοποίηση και </a:t>
            </a:r>
            <a:br>
              <a:rPr lang="el-GR" sz="3600" dirty="0" smtClean="0">
                <a:latin typeface="Times New Roman" pitchFamily="18" charset="0"/>
                <a:cs typeface="Times New Roman" pitchFamily="18" charset="0"/>
              </a:rPr>
            </a:br>
            <a:r>
              <a:rPr lang="el-GR" sz="3600" dirty="0" smtClean="0">
                <a:latin typeface="Times New Roman" pitchFamily="18" charset="0"/>
                <a:cs typeface="Times New Roman" pitchFamily="18" charset="0"/>
              </a:rPr>
              <a:t>το κυρίαρχο πρότυπο</a:t>
            </a:r>
            <a:endParaRPr lang="el-GR" sz="36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10996"/>
            <a:ext cx="3859481" cy="3710385"/>
          </a:xfrm>
        </p:spPr>
        <p:txBody>
          <a:bodyPr>
            <a:noAutofit/>
          </a:bodyPr>
          <a:lstStyle/>
          <a:p>
            <a:pPr lvl="0"/>
            <a:r>
              <a:rPr lang="el-GR" sz="2400" dirty="0" smtClean="0">
                <a:latin typeface="Times New Roman" pitchFamily="18" charset="0"/>
                <a:cs typeface="Times New Roman" pitchFamily="18" charset="0"/>
              </a:rPr>
              <a:t>Το «θρυλικό» μότο </a:t>
            </a:r>
            <a:r>
              <a:rPr lang="el-GR" sz="2400" b="1" dirty="0" smtClean="0">
                <a:solidFill>
                  <a:schemeClr val="accent1"/>
                </a:solidFill>
                <a:latin typeface="Times New Roman" pitchFamily="18" charset="0"/>
                <a:cs typeface="Times New Roman" pitchFamily="18" charset="0"/>
              </a:rPr>
              <a:t>«η ζωή είναι μικρή για να ‘ναι θλιβερή»</a:t>
            </a:r>
            <a:r>
              <a:rPr lang="el-GR" sz="2400" dirty="0" smtClean="0">
                <a:solidFill>
                  <a:schemeClr val="accent1"/>
                </a:solidFill>
                <a:latin typeface="Times New Roman" pitchFamily="18" charset="0"/>
                <a:cs typeface="Times New Roman" pitchFamily="18" charset="0"/>
              </a:rPr>
              <a:t> </a:t>
            </a:r>
            <a:r>
              <a:rPr lang="en-US" sz="2400" dirty="0" smtClean="0">
                <a:solidFill>
                  <a:schemeClr val="accent1"/>
                </a:solidFill>
                <a:latin typeface="Times New Roman" pitchFamily="18" charset="0"/>
                <a:cs typeface="Times New Roman" pitchFamily="18" charset="0"/>
              </a:rPr>
              <a:t>.</a:t>
            </a:r>
            <a:endParaRPr lang="el-GR" sz="2400" dirty="0" smtClean="0">
              <a:solidFill>
                <a:schemeClr val="accent1"/>
              </a:solidFill>
              <a:latin typeface="Times New Roman" pitchFamily="18" charset="0"/>
              <a:cs typeface="Times New Roman" pitchFamily="18" charset="0"/>
            </a:endParaRPr>
          </a:p>
          <a:p>
            <a:r>
              <a:rPr lang="en-US" sz="2400" b="1" dirty="0" smtClean="0">
                <a:solidFill>
                  <a:schemeClr val="accent1"/>
                </a:solidFill>
                <a:latin typeface="Times New Roman" pitchFamily="18" charset="0"/>
                <a:cs typeface="Times New Roman" pitchFamily="18" charset="0"/>
              </a:rPr>
              <a:t>G</a:t>
            </a:r>
            <a:r>
              <a:rPr lang="el-GR" sz="2400" b="1" dirty="0" err="1" smtClean="0">
                <a:solidFill>
                  <a:schemeClr val="accent1"/>
                </a:solidFill>
                <a:latin typeface="Times New Roman" pitchFamily="18" charset="0"/>
                <a:cs typeface="Times New Roman" pitchFamily="18" charset="0"/>
              </a:rPr>
              <a:t>lamourοποίηση</a:t>
            </a:r>
            <a:r>
              <a:rPr lang="el-GR" sz="2400" b="1"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της νύχτας, της εξόδου, των διακοπών και, πάνω απ’ όλα, </a:t>
            </a:r>
            <a:r>
              <a:rPr lang="el-GR" sz="2400" b="1" dirty="0" smtClean="0">
                <a:solidFill>
                  <a:schemeClr val="accent1"/>
                </a:solidFill>
                <a:latin typeface="Times New Roman" pitchFamily="18" charset="0"/>
                <a:cs typeface="Times New Roman" pitchFamily="18" charset="0"/>
              </a:rPr>
              <a:t>της καριέρας. </a:t>
            </a: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26</a:t>
            </a:fld>
            <a:endParaRPr lang="en"/>
          </a:p>
        </p:txBody>
      </p:sp>
      <p:sp>
        <p:nvSpPr>
          <p:cNvPr id="4" name="3 - Τίτλος"/>
          <p:cNvSpPr>
            <a:spLocks noGrp="1"/>
          </p:cNvSpPr>
          <p:nvPr>
            <p:ph type="title"/>
          </p:nvPr>
        </p:nvSpPr>
        <p:spPr/>
        <p:txBody>
          <a:bodyPr>
            <a:normAutofit/>
          </a:bodyPr>
          <a:lstStyle/>
          <a:p>
            <a:pPr algn="ctr"/>
            <a:r>
              <a:rPr lang="el-GR" sz="3200" dirty="0" smtClean="0">
                <a:latin typeface="Times New Roman" pitchFamily="18" charset="0"/>
                <a:cs typeface="Times New Roman" pitchFamily="18" charset="0"/>
              </a:rPr>
              <a:t>Η ελληνική εκδοχή του επιθετικού </a:t>
            </a:r>
            <a:r>
              <a:rPr lang="el-GR" sz="3200" dirty="0" err="1" smtClean="0">
                <a:latin typeface="Times New Roman" pitchFamily="18" charset="0"/>
                <a:cs typeface="Times New Roman" pitchFamily="18" charset="0"/>
              </a:rPr>
              <a:t>lifestyle</a:t>
            </a:r>
            <a:endParaRPr lang="el-GR" sz="3200"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548" y="973777"/>
            <a:ext cx="2517569" cy="416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055" y="997527"/>
            <a:ext cx="2490618" cy="4145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807522"/>
            <a:ext cx="8870868" cy="4144488"/>
          </a:xfrm>
        </p:spPr>
        <p:txBody>
          <a:bodyPr>
            <a:normAutofit/>
          </a:bodyPr>
          <a:lstStyle/>
          <a:p>
            <a:pPr lvl="0"/>
            <a:r>
              <a:rPr lang="el-GR" sz="2600" dirty="0" smtClean="0">
                <a:latin typeface="Times New Roman" pitchFamily="18" charset="0"/>
                <a:cs typeface="Times New Roman" pitchFamily="18" charset="0"/>
              </a:rPr>
              <a:t>Σημαντικές μεταβολές σε  πολιτιστικές </a:t>
            </a:r>
            <a:r>
              <a:rPr lang="el-GR" sz="2600" b="1" dirty="0" smtClean="0">
                <a:solidFill>
                  <a:schemeClr val="accent1"/>
                </a:solidFill>
                <a:latin typeface="Times New Roman" pitchFamily="18" charset="0"/>
                <a:cs typeface="Times New Roman" pitchFamily="18" charset="0"/>
              </a:rPr>
              <a:t>αξίες, συνήθειες, στόχους και συμπεριφορές.</a:t>
            </a:r>
          </a:p>
          <a:p>
            <a:pPr lvl="0"/>
            <a:r>
              <a:rPr lang="el-GR" sz="2600" dirty="0" smtClean="0">
                <a:latin typeface="Times New Roman" pitchFamily="18" charset="0"/>
                <a:cs typeface="Times New Roman" pitchFamily="18" charset="0"/>
              </a:rPr>
              <a:t>Εθνικός στόχος: </a:t>
            </a:r>
            <a:r>
              <a:rPr lang="el-GR" sz="2600" b="1" dirty="0" smtClean="0">
                <a:solidFill>
                  <a:schemeClr val="accent1"/>
                </a:solidFill>
                <a:latin typeface="Times New Roman" pitchFamily="18" charset="0"/>
                <a:cs typeface="Times New Roman" pitchFamily="18" charset="0"/>
              </a:rPr>
              <a:t>οικονομική σύγκληση </a:t>
            </a:r>
            <a:r>
              <a:rPr lang="el-GR" sz="2600" dirty="0" smtClean="0">
                <a:latin typeface="Times New Roman" pitchFamily="18" charset="0"/>
                <a:cs typeface="Times New Roman" pitchFamily="18" charset="0"/>
              </a:rPr>
              <a:t>της χώρας με την ένταξή της στο σκληρό πυρήνα της  Ευρωπαϊκής Ένωσης.</a:t>
            </a:r>
            <a:endParaRPr lang="el-GR" sz="2600" b="1" dirty="0" smtClean="0">
              <a:latin typeface="Times New Roman" pitchFamily="18" charset="0"/>
              <a:cs typeface="Times New Roman" pitchFamily="18" charset="0"/>
            </a:endParaRPr>
          </a:p>
          <a:p>
            <a:pPr lvl="0"/>
            <a:r>
              <a:rPr lang="el-GR" sz="2600" dirty="0" smtClean="0">
                <a:latin typeface="Times New Roman" pitchFamily="18" charset="0"/>
                <a:cs typeface="Times New Roman" pitchFamily="18" charset="0"/>
              </a:rPr>
              <a:t>Συνεχιζόμενη </a:t>
            </a:r>
            <a:r>
              <a:rPr lang="el-GR" sz="2600" b="1" dirty="0" smtClean="0">
                <a:solidFill>
                  <a:schemeClr val="accent1"/>
                </a:solidFill>
                <a:latin typeface="Times New Roman" pitchFamily="18" charset="0"/>
                <a:cs typeface="Times New Roman" pitchFamily="18" charset="0"/>
              </a:rPr>
              <a:t>έκρηξη των </a:t>
            </a:r>
            <a:r>
              <a:rPr lang="el-GR" sz="2600" dirty="0" smtClean="0">
                <a:latin typeface="Times New Roman" pitchFamily="18" charset="0"/>
                <a:cs typeface="Times New Roman" pitchFamily="18" charset="0"/>
              </a:rPr>
              <a:t>ραδιοτηλεοπτικών, έντυπων και ψηφιακών</a:t>
            </a:r>
            <a:r>
              <a:rPr lang="el-GR" sz="2600" b="1" dirty="0" smtClean="0">
                <a:solidFill>
                  <a:schemeClr val="accent1"/>
                </a:solidFill>
                <a:latin typeface="Times New Roman" pitchFamily="18" charset="0"/>
                <a:cs typeface="Times New Roman" pitchFamily="18" charset="0"/>
              </a:rPr>
              <a:t> μέσων.</a:t>
            </a:r>
          </a:p>
          <a:p>
            <a:r>
              <a:rPr lang="el-GR" sz="2600" dirty="0" smtClean="0">
                <a:latin typeface="Times New Roman" pitchFamily="18" charset="0"/>
                <a:cs typeface="Times New Roman" pitchFamily="18" charset="0"/>
              </a:rPr>
              <a:t>Η οικονομική σφαίρα διεκδικεί </a:t>
            </a:r>
            <a:r>
              <a:rPr lang="el-GR" sz="2600" b="1" dirty="0" smtClean="0">
                <a:solidFill>
                  <a:schemeClr val="accent1"/>
                </a:solidFill>
                <a:latin typeface="Times New Roman" pitchFamily="18" charset="0"/>
                <a:cs typeface="Times New Roman" pitchFamily="18" charset="0"/>
              </a:rPr>
              <a:t>αυτόνομο ρόλο απέναντι στην πολιτική τάξη </a:t>
            </a:r>
            <a:r>
              <a:rPr lang="el-GR" sz="2600" dirty="0" smtClean="0">
                <a:latin typeface="Times New Roman" pitchFamily="18" charset="0"/>
                <a:cs typeface="Times New Roman" pitchFamily="18" charset="0"/>
              </a:rPr>
              <a:t>ενώ </a:t>
            </a:r>
            <a:r>
              <a:rPr lang="el-GR" sz="2600" dirty="0" err="1" smtClean="0">
                <a:latin typeface="Times New Roman" pitchFamily="18" charset="0"/>
                <a:cs typeface="Times New Roman" pitchFamily="18" charset="0"/>
              </a:rPr>
              <a:t>υπερκαθορίζει</a:t>
            </a:r>
            <a:r>
              <a:rPr lang="el-GR" sz="2600" dirty="0" smtClean="0">
                <a:latin typeface="Times New Roman" pitchFamily="18" charset="0"/>
                <a:cs typeface="Times New Roman" pitchFamily="18" charset="0"/>
              </a:rPr>
              <a:t> επικίνδυνα και τον πολιτισμικό χώρο. </a:t>
            </a:r>
          </a:p>
          <a:p>
            <a:pPr lvl="0"/>
            <a:endParaRPr lang="el-GR"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27</a:t>
            </a:fld>
            <a:endParaRPr lang="en"/>
          </a:p>
        </p:txBody>
      </p:sp>
      <p:sp>
        <p:nvSpPr>
          <p:cNvPr id="4" name="3 - Τίτλος"/>
          <p:cNvSpPr>
            <a:spLocks noGrp="1"/>
          </p:cNvSpPr>
          <p:nvPr>
            <p:ph type="title"/>
          </p:nvPr>
        </p:nvSpPr>
        <p:spPr>
          <a:xfrm>
            <a:off x="0" y="205979"/>
            <a:ext cx="9144000" cy="554042"/>
          </a:xfrm>
        </p:spPr>
        <p:txBody>
          <a:bodyPr>
            <a:noAutofit/>
          </a:bodyPr>
          <a:lstStyle/>
          <a:p>
            <a:pPr algn="ctr"/>
            <a:r>
              <a:rPr lang="en-US" sz="3200" dirty="0" smtClean="0">
                <a:latin typeface="Times New Roman" pitchFamily="18" charset="0"/>
                <a:cs typeface="Times New Roman" pitchFamily="18" charset="0"/>
              </a:rPr>
              <a:t>H </a:t>
            </a:r>
            <a:r>
              <a:rPr lang="el-GR" sz="3200" dirty="0" smtClean="0">
                <a:latin typeface="Times New Roman" pitchFamily="18" charset="0"/>
                <a:cs typeface="Times New Roman" pitchFamily="18" charset="0"/>
              </a:rPr>
              <a:t>αμφισημία στις δύο πρώτες δεκαετίες του 21</a:t>
            </a:r>
            <a:r>
              <a:rPr lang="el-GR" sz="3200" baseline="30000" dirty="0" smtClean="0">
                <a:latin typeface="Times New Roman" pitchFamily="18" charset="0"/>
                <a:cs typeface="Times New Roman" pitchFamily="18" charset="0"/>
              </a:rPr>
              <a:t>ου</a:t>
            </a:r>
            <a:r>
              <a:rPr lang="el-GR" sz="3200" dirty="0" smtClean="0">
                <a:latin typeface="Times New Roman" pitchFamily="18" charset="0"/>
                <a:cs typeface="Times New Roman" pitchFamily="18" charset="0"/>
              </a:rPr>
              <a:t> </a:t>
            </a:r>
            <a:endParaRPr lang="el-GR" sz="32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39387" y="1110996"/>
            <a:ext cx="8443356" cy="3817263"/>
          </a:xfrm>
        </p:spPr>
        <p:txBody>
          <a:bodyPr>
            <a:noAutofit/>
          </a:bodyPr>
          <a:lstStyle/>
          <a:p>
            <a:r>
              <a:rPr lang="el-GR" sz="2400" dirty="0" smtClean="0">
                <a:latin typeface="Times New Roman" pitchFamily="18" charset="0"/>
                <a:cs typeface="Times New Roman" pitchFamily="18" charset="0"/>
              </a:rPr>
              <a:t>Μεγάλο </a:t>
            </a:r>
            <a:r>
              <a:rPr lang="el-GR" sz="2400" b="1" dirty="0" smtClean="0">
                <a:solidFill>
                  <a:schemeClr val="accent1"/>
                </a:solidFill>
                <a:latin typeface="Times New Roman" pitchFamily="18" charset="0"/>
                <a:cs typeface="Times New Roman" pitchFamily="18" charset="0"/>
              </a:rPr>
              <a:t>κύμα μετανάστευσης</a:t>
            </a:r>
            <a:r>
              <a:rPr lang="el-GR" sz="2400"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από γειτονικές χώρες που προκάλεσε  αντιδράσεις όπως και την εμφάνιση φαινομένων ξενοφοβίας. </a:t>
            </a:r>
          </a:p>
          <a:p>
            <a:r>
              <a:rPr lang="el-GR" sz="2400" b="1" dirty="0" smtClean="0">
                <a:solidFill>
                  <a:schemeClr val="accent1"/>
                </a:solidFill>
                <a:latin typeface="Times New Roman" pitchFamily="18" charset="0"/>
                <a:cs typeface="Times New Roman" pitchFamily="18" charset="0"/>
              </a:rPr>
              <a:t>Σφοδρή σύγκρουση εκκλησίας και κυβέρνησης</a:t>
            </a:r>
            <a:r>
              <a:rPr lang="el-GR" sz="2400"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στο θέμα της αναγραφής θρησκεύματος και εθνικότητας στην πολιτική ταυτότητα.</a:t>
            </a:r>
          </a:p>
          <a:p>
            <a:r>
              <a:rPr lang="el-GR" sz="2400" dirty="0" smtClean="0">
                <a:latin typeface="Times New Roman" pitchFamily="18" charset="0"/>
                <a:cs typeface="Times New Roman" pitchFamily="18" charset="0"/>
              </a:rPr>
              <a:t>(2001-2004) διεξαγωγή της Πολιτιστικής Ολυμπιάδας: ένας στόχος </a:t>
            </a:r>
            <a:r>
              <a:rPr lang="el-GR" sz="2400" b="1" dirty="0" smtClean="0">
                <a:solidFill>
                  <a:schemeClr val="accent1"/>
                </a:solidFill>
                <a:latin typeface="Times New Roman" pitchFamily="18" charset="0"/>
                <a:cs typeface="Times New Roman" pitchFamily="18" charset="0"/>
              </a:rPr>
              <a:t>μεγαλοϊδεατισμού που απομύζησε υψηλούς πόρους </a:t>
            </a:r>
            <a:r>
              <a:rPr lang="el-GR" sz="2400" dirty="0" smtClean="0">
                <a:latin typeface="Times New Roman" pitchFamily="18" charset="0"/>
                <a:cs typeface="Times New Roman" pitchFamily="18" charset="0"/>
              </a:rPr>
              <a:t>χωρίς ανάλογα αποτελέσματα.                         </a:t>
            </a:r>
            <a:endParaRPr lang="el-GR" sz="1800" b="1" i="1" dirty="0" smtClean="0">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28</a:t>
            </a:fld>
            <a:endParaRPr lang="en"/>
          </a:p>
        </p:txBody>
      </p:sp>
      <p:sp>
        <p:nvSpPr>
          <p:cNvPr id="4" name="3 - Τίτλος"/>
          <p:cNvSpPr>
            <a:spLocks noGrp="1"/>
          </p:cNvSpPr>
          <p:nvPr>
            <p:ph type="title"/>
          </p:nvPr>
        </p:nvSpPr>
        <p:spPr/>
        <p:txBody>
          <a:bodyPr>
            <a:normAutofit/>
          </a:bodyPr>
          <a:lstStyle/>
          <a:p>
            <a:pPr algn="ctr"/>
            <a:r>
              <a:rPr lang="el-GR" sz="3200" dirty="0" smtClean="0">
                <a:latin typeface="Times New Roman" pitchFamily="18" charset="0"/>
                <a:cs typeface="Times New Roman" pitchFamily="18" charset="0"/>
              </a:rPr>
              <a:t>Σημαντικά πολιτισμικά συμβάντα</a:t>
            </a:r>
            <a:endParaRPr lang="el-GR" sz="32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66255" y="951510"/>
            <a:ext cx="9310255" cy="4191990"/>
          </a:xfrm>
        </p:spPr>
        <p:txBody>
          <a:bodyPr>
            <a:noAutofit/>
          </a:bodyPr>
          <a:lstStyle/>
          <a:p>
            <a:r>
              <a:rPr lang="el-GR" sz="2400" dirty="0" smtClean="0">
                <a:latin typeface="Times New Roman" pitchFamily="18" charset="0"/>
                <a:cs typeface="Times New Roman" pitchFamily="18" charset="0"/>
              </a:rPr>
              <a:t>Δημιούργησε στη χώρα αυξημένες και επείγουσες υποχρεώσεις (που καλύφθηκαν με </a:t>
            </a:r>
            <a:r>
              <a:rPr lang="el-GR" sz="2400" b="1" dirty="0" smtClean="0">
                <a:solidFill>
                  <a:schemeClr val="accent1"/>
                </a:solidFill>
                <a:latin typeface="Times New Roman" pitchFamily="18" charset="0"/>
                <a:cs typeface="Times New Roman" pitchFamily="18" charset="0"/>
              </a:rPr>
              <a:t>μεγάλες υπερβάσεις στα κόστη </a:t>
            </a:r>
            <a:r>
              <a:rPr lang="el-GR" sz="2400" dirty="0" smtClean="0">
                <a:latin typeface="Times New Roman" pitchFamily="18" charset="0"/>
                <a:cs typeface="Times New Roman" pitchFamily="18" charset="0"/>
              </a:rPr>
              <a:t>των διαφόρων έργων) αλλά, παράλληλα διαμόρφωνε και ένα κλίμα αισιοδοξίας.</a:t>
            </a:r>
          </a:p>
          <a:p>
            <a:r>
              <a:rPr lang="el-GR" sz="2400" dirty="0" smtClean="0">
                <a:latin typeface="Times New Roman" pitchFamily="18" charset="0"/>
                <a:cs typeface="Times New Roman" pitchFamily="18" charset="0"/>
              </a:rPr>
              <a:t>Χαρακτηριστικότερο παράδειγμα αισιοδοξίας δεν ήταν τελικά η ελπίδα για παγκόσμιες επιδόσεις των Ελλήνων «υπεραθλητών» (που άλλωστε αποδείχθηκε </a:t>
            </a:r>
            <a:r>
              <a:rPr lang="el-GR" sz="2400" b="1" dirty="0" smtClean="0">
                <a:solidFill>
                  <a:schemeClr val="accent1"/>
                </a:solidFill>
                <a:latin typeface="Times New Roman" pitchFamily="18" charset="0"/>
                <a:cs typeface="Times New Roman" pitchFamily="18" charset="0"/>
              </a:rPr>
              <a:t>«φρούδα ελπίδα») </a:t>
            </a:r>
            <a:r>
              <a:rPr lang="el-GR" sz="2400" dirty="0" smtClean="0">
                <a:latin typeface="Times New Roman" pitchFamily="18" charset="0"/>
                <a:cs typeface="Times New Roman" pitchFamily="18" charset="0"/>
              </a:rPr>
              <a:t>αλλά η εκρηκτική συμμετοχή των </a:t>
            </a:r>
            <a:r>
              <a:rPr lang="el-GR" sz="2400" b="1" dirty="0" smtClean="0">
                <a:solidFill>
                  <a:schemeClr val="accent1"/>
                </a:solidFill>
                <a:latin typeface="Times New Roman" pitchFamily="18" charset="0"/>
                <a:cs typeface="Times New Roman" pitchFamily="18" charset="0"/>
              </a:rPr>
              <a:t>χιλιάδων εθελοντών.</a:t>
            </a:r>
            <a:endParaRPr lang="el-GR" sz="1600" b="1" i="1" u="sng"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Όμως, πέντε χρόνια, όταν η χώρα βυθιζόταν σε μία θυελλώδη κρίση το εθελοντικό κίνημα των Ολυμπιακών αγώνων </a:t>
            </a:r>
            <a:r>
              <a:rPr lang="el-GR" sz="2400" b="1" dirty="0" smtClean="0">
                <a:solidFill>
                  <a:schemeClr val="accent1"/>
                </a:solidFill>
                <a:latin typeface="Times New Roman" pitchFamily="18" charset="0"/>
                <a:cs typeface="Times New Roman" pitchFamily="18" charset="0"/>
              </a:rPr>
              <a:t>δεν υπήρξε πουθενά! </a:t>
            </a:r>
            <a:r>
              <a:rPr lang="el-GR" sz="2400" dirty="0" smtClean="0">
                <a:latin typeface="Times New Roman" pitchFamily="18" charset="0"/>
                <a:cs typeface="Times New Roman" pitchFamily="18" charset="0"/>
              </a:rPr>
              <a:t>				</a:t>
            </a:r>
            <a:r>
              <a:rPr lang="el-GR" sz="2400" b="1" dirty="0" smtClean="0">
                <a:solidFill>
                  <a:schemeClr val="accent1"/>
                </a:solidFill>
                <a:latin typeface="Times New Roman" pitchFamily="18" charset="0"/>
                <a:cs typeface="Times New Roman" pitchFamily="18" charset="0"/>
              </a:rPr>
              <a:t>Γιατί;                       </a:t>
            </a:r>
            <a:endParaRPr lang="el-GR" sz="1800" b="1" i="1" u="sng" dirty="0" smtClean="0">
              <a:latin typeface="Times New Roman" pitchFamily="18" charset="0"/>
              <a:cs typeface="Times New Roman" pitchFamily="18" charset="0"/>
            </a:endParaRPr>
          </a:p>
          <a:p>
            <a:endParaRPr lang="el-GR" sz="2400" dirty="0" smtClean="0">
              <a:solidFill>
                <a:schemeClr val="tx2"/>
              </a:solidFill>
              <a:latin typeface="Times New Roman" pitchFamily="18" charset="0"/>
              <a:cs typeface="Times New Roman" pitchFamily="18" charset="0"/>
            </a:endParaRPr>
          </a:p>
        </p:txBody>
      </p:sp>
      <p:sp>
        <p:nvSpPr>
          <p:cNvPr id="4" name="3 - Τίτλος"/>
          <p:cNvSpPr>
            <a:spLocks noGrp="1"/>
          </p:cNvSpPr>
          <p:nvPr>
            <p:ph type="title"/>
          </p:nvPr>
        </p:nvSpPr>
        <p:spPr>
          <a:xfrm>
            <a:off x="457200" y="205979"/>
            <a:ext cx="8229600" cy="542166"/>
          </a:xfrm>
        </p:spPr>
        <p:txBody>
          <a:bodyPr>
            <a:normAutofit fontScale="90000"/>
          </a:bodyPr>
          <a:lstStyle/>
          <a:p>
            <a:pPr algn="ctr"/>
            <a:r>
              <a:rPr lang="el-GR" sz="3200" dirty="0" smtClean="0">
                <a:latin typeface="Times New Roman" pitchFamily="18" charset="0"/>
                <a:cs typeface="Times New Roman" pitchFamily="18" charset="0"/>
              </a:rPr>
              <a:t>Διοργάνωση των Ολυμπιακών Αγώνων του 2004 </a:t>
            </a:r>
            <a:endParaRPr lang="el-GR" sz="3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285425" y="316824"/>
            <a:ext cx="8401200" cy="691094"/>
          </a:xfrm>
          <a:prstGeom prst="rect">
            <a:avLst/>
          </a:prstGeom>
        </p:spPr>
        <p:txBody>
          <a:bodyPr spcFirstLastPara="1" wrap="square" lIns="0" tIns="0" rIns="0" bIns="0" anchor="b" anchorCtr="0">
            <a:noAutofit/>
          </a:bodyPr>
          <a:lstStyle/>
          <a:p>
            <a:pPr algn="ctr"/>
            <a:r>
              <a:rPr lang="el-GR" sz="3200" dirty="0" smtClean="0">
                <a:latin typeface="Times New Roman" pitchFamily="18" charset="0"/>
                <a:cs typeface="Times New Roman" pitchFamily="18" charset="0"/>
              </a:rPr>
              <a:t>Πολιτιστικές πολιτικές στον Ελληνικό χώρο (1)</a:t>
            </a:r>
            <a:endParaRPr sz="3200" dirty="0">
              <a:latin typeface="Times New Roman" pitchFamily="18" charset="0"/>
              <a:cs typeface="Times New Roman" pitchFamily="18" charset="0"/>
            </a:endParaRPr>
          </a:p>
        </p:txBody>
      </p:sp>
      <p:sp>
        <p:nvSpPr>
          <p:cNvPr id="135" name="Google Shape;135;p19"/>
          <p:cNvSpPr txBox="1">
            <a:spLocks noGrp="1"/>
          </p:cNvSpPr>
          <p:nvPr>
            <p:ph type="body" idx="1"/>
          </p:nvPr>
        </p:nvSpPr>
        <p:spPr>
          <a:xfrm>
            <a:off x="-124690" y="898886"/>
            <a:ext cx="9029700" cy="4431650"/>
          </a:xfrm>
          <a:prstGeom prst="rect">
            <a:avLst/>
          </a:prstGeom>
        </p:spPr>
        <p:txBody>
          <a:bodyPr spcFirstLastPara="1" wrap="square" lIns="91421" tIns="91421" rIns="91421" bIns="91421" anchor="t" anchorCtr="0">
            <a:noAutofit/>
          </a:bodyPr>
          <a:lstStyle/>
          <a:p>
            <a:pPr>
              <a:buFont typeface="Wingdings" pitchFamily="2" charset="2"/>
              <a:buChar char="Ø"/>
            </a:pPr>
            <a:r>
              <a:rPr lang="x-none" sz="2400" smtClean="0">
                <a:latin typeface="Times New Roman" pitchFamily="18" charset="0"/>
                <a:cs typeface="Times New Roman" pitchFamily="18" charset="0"/>
              </a:rPr>
              <a:t>1. Η πρώτη μεταπολιτευτική περίοδος: Απουσία συγκροτημένης </a:t>
            </a:r>
            <a:r>
              <a:rPr lang="el-GR" sz="2400" dirty="0" err="1" smtClean="0">
                <a:latin typeface="Times New Roman" pitchFamily="18" charset="0"/>
                <a:cs typeface="Times New Roman" pitchFamily="18" charset="0"/>
              </a:rPr>
              <a:t>πο</a:t>
            </a:r>
            <a:r>
              <a:rPr lang="x-none" sz="2400" smtClean="0">
                <a:latin typeface="Times New Roman" pitchFamily="18" charset="0"/>
                <a:cs typeface="Times New Roman" pitchFamily="18" charset="0"/>
              </a:rPr>
              <a:t>λιτικής</a:t>
            </a:r>
            <a:endParaRPr lang="el-GR" sz="2400" i="1" dirty="0" smtClean="0">
              <a:latin typeface="Times New Roman" pitchFamily="18" charset="0"/>
              <a:cs typeface="Times New Roman" pitchFamily="18" charset="0"/>
            </a:endParaRPr>
          </a:p>
          <a:p>
            <a:pPr>
              <a:buFont typeface="Wingdings" pitchFamily="2" charset="2"/>
              <a:buChar char="Ø"/>
            </a:pPr>
            <a:r>
              <a:rPr lang="x-none" sz="2400" smtClean="0">
                <a:latin typeface="Times New Roman" pitchFamily="18" charset="0"/>
                <a:cs typeface="Times New Roman" pitchFamily="18" charset="0"/>
              </a:rPr>
              <a:t>2. Η δεκαετία του 1980: πολιτιστικός εκδημοκρατισμός </a:t>
            </a:r>
            <a:r>
              <a:rPr lang="el-GR" sz="2400" dirty="0" smtClean="0">
                <a:latin typeface="Times New Roman" pitchFamily="18" charset="0"/>
                <a:cs typeface="Times New Roman" pitchFamily="18" charset="0"/>
              </a:rPr>
              <a:t>&amp; </a:t>
            </a:r>
            <a:r>
              <a:rPr lang="x-none" sz="2400" smtClean="0">
                <a:latin typeface="Times New Roman" pitchFamily="18" charset="0"/>
                <a:cs typeface="Times New Roman" pitchFamily="18" charset="0"/>
              </a:rPr>
              <a:t>πολιτιστικό κράτος </a:t>
            </a:r>
            <a:r>
              <a:rPr lang="el-GR" sz="2400" dirty="0" smtClean="0">
                <a:latin typeface="Times New Roman" pitchFamily="18" charset="0"/>
                <a:cs typeface="Times New Roman" pitchFamily="18" charset="0"/>
              </a:rPr>
              <a:t>π</a:t>
            </a:r>
            <a:r>
              <a:rPr lang="x-none" sz="2400" smtClean="0">
                <a:latin typeface="Times New Roman" pitchFamily="18" charset="0"/>
                <a:cs typeface="Times New Roman" pitchFamily="18" charset="0"/>
              </a:rPr>
              <a:t>ρόνοιας</a:t>
            </a:r>
            <a:endParaRPr lang="el-GR" sz="2400" dirty="0" smtClean="0">
              <a:latin typeface="Times New Roman" pitchFamily="18" charset="0"/>
              <a:cs typeface="Times New Roman" pitchFamily="18" charset="0"/>
            </a:endParaRPr>
          </a:p>
          <a:p>
            <a:pPr>
              <a:buFont typeface="Wingdings" pitchFamily="2" charset="2"/>
              <a:buChar char="Ø"/>
            </a:pPr>
            <a:r>
              <a:rPr lang="x-none" sz="2400" smtClean="0">
                <a:latin typeface="Times New Roman" pitchFamily="18" charset="0"/>
                <a:cs typeface="Times New Roman" pitchFamily="18" charset="0"/>
              </a:rPr>
              <a:t>3. Η δεκαετία του 1990: </a:t>
            </a:r>
            <a:r>
              <a:rPr lang="en-US" sz="2400" dirty="0" smtClean="0">
                <a:latin typeface="Times New Roman" pitchFamily="18" charset="0"/>
                <a:cs typeface="Times New Roman" pitchFamily="18" charset="0"/>
              </a:rPr>
              <a:t>H </a:t>
            </a:r>
            <a:r>
              <a:rPr lang="x-none" sz="2400" smtClean="0">
                <a:latin typeface="Times New Roman" pitchFamily="18" charset="0"/>
                <a:cs typeface="Times New Roman" pitchFamily="18" charset="0"/>
              </a:rPr>
              <a:t>σύνδεση του πολιτισμού με την οικονομία και τα Πολιτιστικά Δίκτυα</a:t>
            </a:r>
            <a:endParaRPr lang="el-GR" sz="2400" dirty="0" smtClean="0">
              <a:latin typeface="Times New Roman" pitchFamily="18" charset="0"/>
              <a:cs typeface="Times New Roman" pitchFamily="18" charset="0"/>
            </a:endParaRPr>
          </a:p>
          <a:p>
            <a:pPr>
              <a:buFont typeface="Wingdings" pitchFamily="2" charset="2"/>
              <a:buChar char="Ø"/>
            </a:pPr>
            <a:r>
              <a:rPr lang="el-GR" sz="2400" dirty="0" smtClean="0">
                <a:latin typeface="Times New Roman" pitchFamily="18" charset="0"/>
                <a:cs typeface="Times New Roman" pitchFamily="18" charset="0"/>
              </a:rPr>
              <a:t>4. </a:t>
            </a:r>
            <a:r>
              <a:rPr lang="en-US" sz="2400" dirty="0" smtClean="0">
                <a:latin typeface="Times New Roman" pitchFamily="18" charset="0"/>
                <a:cs typeface="Times New Roman" pitchFamily="18" charset="0"/>
              </a:rPr>
              <a:t>H </a:t>
            </a:r>
            <a:r>
              <a:rPr lang="el-GR" sz="2400" dirty="0" smtClean="0">
                <a:latin typeface="Times New Roman" pitchFamily="18" charset="0"/>
                <a:cs typeface="Times New Roman" pitchFamily="18" charset="0"/>
              </a:rPr>
              <a:t>πολιτισμική αμφισημία των πρώτων δεκαετιών του νέου αιώνα: Από τη μέθη της Ολυμπιάδας στην πυροδότηση μιας </a:t>
            </a:r>
            <a:r>
              <a:rPr lang="el-GR" sz="2400" dirty="0" err="1" smtClean="0">
                <a:latin typeface="Times New Roman" pitchFamily="18" charset="0"/>
                <a:cs typeface="Times New Roman" pitchFamily="18" charset="0"/>
              </a:rPr>
              <a:t>πολυεπίπεδης</a:t>
            </a:r>
            <a:r>
              <a:rPr lang="el-GR" sz="2400" dirty="0" smtClean="0">
                <a:latin typeface="Times New Roman" pitchFamily="18" charset="0"/>
                <a:cs typeface="Times New Roman" pitchFamily="18" charset="0"/>
              </a:rPr>
              <a:t> κρίσης</a:t>
            </a:r>
          </a:p>
          <a:p>
            <a:pPr fontAlgn="base"/>
            <a:endParaRPr lang="el-GR"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22700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45473" y="1110996"/>
            <a:ext cx="8686800" cy="4032503"/>
          </a:xfrm>
        </p:spPr>
        <p:txBody>
          <a:bodyPr>
            <a:noAutofit/>
          </a:bodyPr>
          <a:lstStyle/>
          <a:p>
            <a:r>
              <a:rPr lang="x-none" sz="2400" smtClean="0">
                <a:latin typeface="Times New Roman" pitchFamily="18" charset="0"/>
                <a:cs typeface="Times New Roman" pitchFamily="18" charset="0"/>
              </a:rPr>
              <a:t>Με αφορμή τη διοργάνωση των Ολυμπιακών Αγώνων, καθιστούν ιδιαίτερα αισθητή την παρουσία τους με σημαντικές </a:t>
            </a:r>
            <a:r>
              <a:rPr lang="x-none" sz="2400" b="1" smtClean="0">
                <a:solidFill>
                  <a:schemeClr val="accent1"/>
                </a:solidFill>
                <a:latin typeface="Times New Roman" pitchFamily="18" charset="0"/>
                <a:cs typeface="Times New Roman" pitchFamily="18" charset="0"/>
              </a:rPr>
              <a:t>χρηματοοικονομικές συνέργειες τα μεγάλα Πολιτιστικά Ιδρύματα της χώρας</a:t>
            </a:r>
            <a:r>
              <a:rPr lang="el-GR" sz="2400" b="1" dirty="0" smtClean="0">
                <a:solidFill>
                  <a:schemeClr val="accent1"/>
                </a:solidFill>
                <a:latin typeface="Times New Roman" pitchFamily="18" charset="0"/>
                <a:cs typeface="Times New Roman" pitchFamily="18" charset="0"/>
              </a:rPr>
              <a:t>.</a:t>
            </a:r>
          </a:p>
          <a:p>
            <a:pPr>
              <a:buNone/>
            </a:pPr>
            <a:endParaRPr lang="el-GR" sz="800" b="1" dirty="0" smtClean="0">
              <a:solidFill>
                <a:schemeClr val="accent1"/>
              </a:solidFill>
              <a:latin typeface="Times New Roman" pitchFamily="18" charset="0"/>
              <a:cs typeface="Times New Roman" pitchFamily="18" charset="0"/>
            </a:endParaRPr>
          </a:p>
          <a:p>
            <a:r>
              <a:rPr lang="x-none" sz="240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Ιδρύματα που προέρχονται είτε </a:t>
            </a:r>
            <a:r>
              <a:rPr lang="x-none" sz="2400" smtClean="0">
                <a:latin typeface="Times New Roman" pitchFamily="18" charset="0"/>
                <a:cs typeface="Times New Roman" pitchFamily="18" charset="0"/>
              </a:rPr>
              <a:t>από το </a:t>
            </a:r>
            <a:r>
              <a:rPr lang="x-none" sz="2400" b="1" smtClean="0">
                <a:solidFill>
                  <a:schemeClr val="accent1"/>
                </a:solidFill>
                <a:latin typeface="Times New Roman" pitchFamily="18" charset="0"/>
                <a:cs typeface="Times New Roman" pitchFamily="18" charset="0"/>
              </a:rPr>
              <a:t>χώρο των τραπεζών</a:t>
            </a:r>
            <a:r>
              <a:rPr lang="el-GR" sz="2400" b="1" dirty="0" smtClean="0">
                <a:solidFill>
                  <a:schemeClr val="accent1"/>
                </a:solidFill>
                <a:latin typeface="Times New Roman" pitchFamily="18" charset="0"/>
                <a:cs typeface="Times New Roman" pitchFamily="18" charset="0"/>
              </a:rPr>
              <a:t>:</a:t>
            </a:r>
            <a:r>
              <a:rPr lang="x-none" sz="2400" b="1" smtClean="0">
                <a:solidFill>
                  <a:schemeClr val="accent1"/>
                </a:solidFill>
                <a:latin typeface="Times New Roman" pitchFamily="18" charset="0"/>
                <a:cs typeface="Times New Roman" pitchFamily="18" charset="0"/>
              </a:rPr>
              <a:t> </a:t>
            </a:r>
            <a:r>
              <a:rPr lang="x-none" sz="2400" smtClean="0">
                <a:latin typeface="Times New Roman" pitchFamily="18" charset="0"/>
                <a:cs typeface="Times New Roman" pitchFamily="18" charset="0"/>
              </a:rPr>
              <a:t>Ίδρυμα Κωστόπουλου, Πολιτιστικό Ίδρυμα Ομίλου Πειραιώς με </a:t>
            </a:r>
            <a:r>
              <a:rPr lang="el-GR" sz="2400" dirty="0" smtClean="0">
                <a:latin typeface="Times New Roman" pitchFamily="18" charset="0"/>
                <a:cs typeface="Times New Roman" pitchFamily="18" charset="0"/>
              </a:rPr>
              <a:t>το</a:t>
            </a:r>
            <a:r>
              <a:rPr lang="x-none" sz="240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Δίκτυο</a:t>
            </a:r>
            <a:r>
              <a:rPr lang="x-none" sz="2400" smtClean="0">
                <a:latin typeface="Times New Roman" pitchFamily="18" charset="0"/>
                <a:cs typeface="Times New Roman" pitchFamily="18" charset="0"/>
              </a:rPr>
              <a:t> Θεματικών Μουσείων κλπ. </a:t>
            </a:r>
            <a:r>
              <a:rPr lang="el-GR" sz="2400" dirty="0" smtClean="0">
                <a:latin typeface="Times New Roman" pitchFamily="18" charset="0"/>
                <a:cs typeface="Times New Roman" pitchFamily="18" charset="0"/>
              </a:rPr>
              <a:t>είτε </a:t>
            </a:r>
            <a:r>
              <a:rPr lang="x-none" sz="2400" smtClean="0">
                <a:latin typeface="Times New Roman" pitchFamily="18" charset="0"/>
                <a:cs typeface="Times New Roman" pitchFamily="18" charset="0"/>
              </a:rPr>
              <a:t>από τα τρία </a:t>
            </a:r>
            <a:r>
              <a:rPr lang="x-none" sz="2400" b="1" smtClean="0">
                <a:solidFill>
                  <a:schemeClr val="accent1"/>
                </a:solidFill>
                <a:latin typeface="Times New Roman" pitchFamily="18" charset="0"/>
                <a:cs typeface="Times New Roman" pitchFamily="18" charset="0"/>
              </a:rPr>
              <a:t>διεθνή ελληνικά ιδρύματα</a:t>
            </a:r>
            <a:r>
              <a:rPr lang="el-GR" sz="2400" dirty="0" smtClean="0">
                <a:latin typeface="Times New Roman" pitchFamily="18" charset="0"/>
                <a:cs typeface="Times New Roman" pitchFamily="18" charset="0"/>
              </a:rPr>
              <a:t>: </a:t>
            </a:r>
            <a:r>
              <a:rPr lang="x-none" sz="2400" smtClean="0">
                <a:latin typeface="Times New Roman" pitchFamily="18" charset="0"/>
                <a:cs typeface="Times New Roman" pitchFamily="18" charset="0"/>
              </a:rPr>
              <a:t>Ίδρυμα Αλέξανδρος Ωνάσης, Ίδρυμα Λάτση και </a:t>
            </a:r>
            <a:r>
              <a:rPr lang="el-GR" sz="2400" dirty="0" smtClean="0">
                <a:latin typeface="Times New Roman" pitchFamily="18" charset="0"/>
                <a:cs typeface="Times New Roman" pitchFamily="18" charset="0"/>
              </a:rPr>
              <a:t>Ίδρυμα Σταύρου Νιάρχου</a:t>
            </a:r>
            <a:r>
              <a:rPr lang="x-none" sz="240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                      </a:t>
            </a:r>
            <a:endParaRPr lang="el-GR" sz="1800" b="1" i="1" dirty="0" smtClean="0">
              <a:latin typeface="Times New Roman" pitchFamily="18" charset="0"/>
              <a:cs typeface="Times New Roman" pitchFamily="18" charset="0"/>
            </a:endParaRPr>
          </a:p>
          <a:p>
            <a:endParaRPr lang="el-GR" sz="2400" dirty="0">
              <a:solidFill>
                <a:schemeClr val="tx2"/>
              </a:solidFill>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30</a:t>
            </a:fld>
            <a:endParaRPr lang="en"/>
          </a:p>
        </p:txBody>
      </p:sp>
      <p:sp>
        <p:nvSpPr>
          <p:cNvPr id="4" name="3 - Τίτλος"/>
          <p:cNvSpPr>
            <a:spLocks noGrp="1"/>
          </p:cNvSpPr>
          <p:nvPr>
            <p:ph type="title"/>
          </p:nvPr>
        </p:nvSpPr>
        <p:spPr/>
        <p:txBody>
          <a:bodyPr>
            <a:normAutofit/>
          </a:bodyPr>
          <a:lstStyle/>
          <a:p>
            <a:pPr algn="ctr"/>
            <a:r>
              <a:rPr lang="el-GR" sz="3600" dirty="0" smtClean="0">
                <a:latin typeface="Times New Roman" pitchFamily="18" charset="0"/>
                <a:cs typeface="Times New Roman" pitchFamily="18" charset="0"/>
              </a:rPr>
              <a:t>…παρεπόμενα της Ολυμπιάδας… </a:t>
            </a:r>
            <a:endParaRPr lang="el-GR" sz="36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045029"/>
            <a:ext cx="9144000" cy="3895106"/>
          </a:xfrm>
        </p:spPr>
        <p:txBody>
          <a:bodyPr>
            <a:noAutofit/>
          </a:bodyPr>
          <a:lstStyle/>
          <a:p>
            <a:r>
              <a:rPr lang="el-GR" sz="2400" dirty="0" smtClean="0">
                <a:latin typeface="Times New Roman" pitchFamily="18" charset="0"/>
                <a:cs typeface="Times New Roman" pitchFamily="18" charset="0"/>
              </a:rPr>
              <a:t>Οι Έλληνες στην πλειοψηφία τους δηλώνουν </a:t>
            </a:r>
            <a:r>
              <a:rPr lang="el-GR" sz="2400" b="1" dirty="0" smtClean="0">
                <a:solidFill>
                  <a:schemeClr val="accent1"/>
                </a:solidFill>
                <a:latin typeface="Times New Roman" pitchFamily="18" charset="0"/>
                <a:cs typeface="Times New Roman" pitchFamily="18" charset="0"/>
              </a:rPr>
              <a:t>ότι πολιτισμός είναι «τα πάντα», </a:t>
            </a:r>
            <a:r>
              <a:rPr lang="el-GR" sz="2400" dirty="0" smtClean="0">
                <a:latin typeface="Times New Roman" pitchFamily="18" charset="0"/>
                <a:cs typeface="Times New Roman" pitchFamily="18" charset="0"/>
              </a:rPr>
              <a:t>ελλιπή γνώση για σύγχρονους  Έλληνες και ξένους δημιουργούς, </a:t>
            </a:r>
            <a:r>
              <a:rPr lang="el-GR" sz="2400" b="1" dirty="0" smtClean="0">
                <a:solidFill>
                  <a:schemeClr val="accent1"/>
                </a:solidFill>
                <a:latin typeface="Times New Roman" pitchFamily="18" charset="0"/>
                <a:cs typeface="Times New Roman" pitchFamily="18" charset="0"/>
              </a:rPr>
              <a:t>αντιδρούν</a:t>
            </a:r>
            <a:r>
              <a:rPr lang="el-GR" sz="2400" dirty="0" smtClean="0">
                <a:latin typeface="Times New Roman" pitchFamily="18" charset="0"/>
                <a:cs typeface="Times New Roman" pitchFamily="18" charset="0"/>
              </a:rPr>
              <a:t> σε έργα που θεωρούν ότι προσβάλλει τις παραδοσιακές τους αξίες, </a:t>
            </a:r>
            <a:r>
              <a:rPr lang="el-GR" sz="2400" b="1" dirty="0" smtClean="0">
                <a:solidFill>
                  <a:schemeClr val="accent1"/>
                </a:solidFill>
                <a:latin typeface="Times New Roman" pitchFamily="18" charset="0"/>
                <a:cs typeface="Times New Roman" pitchFamily="18" charset="0"/>
              </a:rPr>
              <a:t>δεν συμμετέχουν σε πολιτιστικές δραστηριότητες,</a:t>
            </a:r>
            <a:r>
              <a:rPr lang="el-GR" sz="2400" dirty="0" smtClean="0">
                <a:solidFill>
                  <a:schemeClr val="accent1"/>
                </a:solidFill>
                <a:latin typeface="Times New Roman" pitchFamily="18" charset="0"/>
                <a:cs typeface="Times New Roman" pitchFamily="18" charset="0"/>
              </a:rPr>
              <a:t> </a:t>
            </a:r>
            <a:r>
              <a:rPr lang="el-GR" sz="2400" b="1" dirty="0" smtClean="0">
                <a:solidFill>
                  <a:schemeClr val="accent1"/>
                </a:solidFill>
                <a:latin typeface="Times New Roman" pitchFamily="18" charset="0"/>
                <a:cs typeface="Times New Roman" pitchFamily="18" charset="0"/>
              </a:rPr>
              <a:t>δεν επισκέπτονται γκαλερί</a:t>
            </a:r>
            <a:r>
              <a:rPr lang="el-GR" sz="2400" dirty="0" smtClean="0">
                <a:latin typeface="Times New Roman" pitchFamily="18" charset="0"/>
                <a:cs typeface="Times New Roman" pitchFamily="18" charset="0"/>
              </a:rPr>
              <a:t>,  βιβλιοθήκες κλπ. </a:t>
            </a:r>
          </a:p>
          <a:p>
            <a:r>
              <a:rPr lang="el-GR" sz="2400" dirty="0" smtClean="0">
                <a:latin typeface="Times New Roman" pitchFamily="18" charset="0"/>
                <a:cs typeface="Times New Roman" pitchFamily="18" charset="0"/>
              </a:rPr>
              <a:t>Προτιμούν: </a:t>
            </a:r>
            <a:r>
              <a:rPr lang="el-GR" sz="2400" b="1" dirty="0" smtClean="0">
                <a:solidFill>
                  <a:schemeClr val="accent1"/>
                </a:solidFill>
                <a:latin typeface="Times New Roman" pitchFamily="18" charset="0"/>
                <a:cs typeface="Times New Roman" pitchFamily="18" charset="0"/>
              </a:rPr>
              <a:t>τηλεόραση, DVD και βίντεο</a:t>
            </a:r>
            <a:r>
              <a:rPr lang="el-GR" sz="2400" dirty="0" smtClean="0">
                <a:latin typeface="Times New Roman" pitchFamily="18" charset="0"/>
                <a:cs typeface="Times New Roman" pitchFamily="18" charset="0"/>
              </a:rPr>
              <a:t>, εξόδους σε ταβέρνες και εστιατόρια. Πηγή ενημέρωσής τους για πολιτισμό αποτελεί η </a:t>
            </a:r>
            <a:r>
              <a:rPr lang="el-GR" sz="2400" b="1" dirty="0" smtClean="0">
                <a:solidFill>
                  <a:schemeClr val="accent1"/>
                </a:solidFill>
                <a:latin typeface="Times New Roman" pitchFamily="18" charset="0"/>
                <a:cs typeface="Times New Roman" pitchFamily="18" charset="0"/>
              </a:rPr>
              <a:t>τηλεοπτική διαφήμιση </a:t>
            </a:r>
            <a:r>
              <a:rPr lang="el-GR" sz="2400" dirty="0" smtClean="0">
                <a:latin typeface="Times New Roman" pitchFamily="18" charset="0"/>
                <a:cs typeface="Times New Roman" pitchFamily="18" charset="0"/>
              </a:rPr>
              <a:t>και οι ενημερωτικές εκπομπές της, ένα μέσο το οποίο παρακολουθούν καθημερινά </a:t>
            </a:r>
            <a:r>
              <a:rPr lang="el-GR" sz="2400" b="1" dirty="0" smtClean="0">
                <a:solidFill>
                  <a:schemeClr val="accent1"/>
                </a:solidFill>
                <a:latin typeface="Times New Roman" pitchFamily="18" charset="0"/>
                <a:cs typeface="Times New Roman" pitchFamily="18" charset="0"/>
              </a:rPr>
              <a:t>εννιά στους δέκα Έλληνες,  		</a:t>
            </a:r>
            <a:r>
              <a:rPr lang="el-GR" sz="2400" dirty="0" smtClean="0">
                <a:latin typeface="Times New Roman" pitchFamily="18" charset="0"/>
                <a:cs typeface="Times New Roman" pitchFamily="18" charset="0"/>
              </a:rPr>
              <a:t>ποσοστό από τα υψηλότερα στην Ευρώπη.</a:t>
            </a:r>
            <a:endParaRPr lang="el-GR" sz="2400" dirty="0">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31</a:t>
            </a:fld>
            <a:endParaRPr lang="en"/>
          </a:p>
        </p:txBody>
      </p:sp>
      <p:sp>
        <p:nvSpPr>
          <p:cNvPr id="4" name="3 - Τίτλος"/>
          <p:cNvSpPr>
            <a:spLocks noGrp="1"/>
          </p:cNvSpPr>
          <p:nvPr>
            <p:ph type="title"/>
          </p:nvPr>
        </p:nvSpPr>
        <p:spPr/>
        <p:txBody>
          <a:bodyPr>
            <a:normAutofit fontScale="90000"/>
          </a:bodyPr>
          <a:lstStyle/>
          <a:p>
            <a:pPr algn="ctr"/>
            <a:r>
              <a:rPr lang="el-GR" sz="3600" dirty="0" smtClean="0">
                <a:latin typeface="Times New Roman" pitchFamily="18" charset="0"/>
                <a:cs typeface="Times New Roman" pitchFamily="18" charset="0"/>
              </a:rPr>
              <a:t>Πολιτιστική Συμπεριφορά των Ελλήνων</a:t>
            </a:r>
            <a:br>
              <a:rPr lang="el-GR" sz="36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 Έρευνα 2005, </a:t>
            </a:r>
            <a:r>
              <a:rPr lang="el-GR" sz="2200" dirty="0" err="1" smtClean="0">
                <a:latin typeface="Times New Roman" pitchFamily="18" charset="0"/>
                <a:cs typeface="Times New Roman" pitchFamily="18" charset="0"/>
              </a:rPr>
              <a:t>Metron</a:t>
            </a:r>
            <a:r>
              <a:rPr lang="el-GR" sz="2200" dirty="0" smtClean="0">
                <a:latin typeface="Times New Roman" pitchFamily="18" charset="0"/>
                <a:cs typeface="Times New Roman" pitchFamily="18" charset="0"/>
              </a:rPr>
              <a:t> </a:t>
            </a:r>
            <a:r>
              <a:rPr lang="el-GR" sz="2200" dirty="0" err="1" smtClean="0">
                <a:latin typeface="Times New Roman" pitchFamily="18" charset="0"/>
                <a:cs typeface="Times New Roman" pitchFamily="18" charset="0"/>
              </a:rPr>
              <a:t>Analysis</a:t>
            </a:r>
            <a:r>
              <a:rPr lang="el-GR" sz="2200" dirty="0" smtClean="0">
                <a:latin typeface="Times New Roman" pitchFamily="18" charset="0"/>
                <a:cs typeface="Times New Roman" pitchFamily="18" charset="0"/>
              </a:rPr>
              <a:t>, για λογαριασμό περιοδικού </a:t>
            </a:r>
            <a:r>
              <a:rPr lang="el-GR" sz="2200" dirty="0" err="1" smtClean="0">
                <a:latin typeface="Times New Roman" pitchFamily="18" charset="0"/>
                <a:cs typeface="Times New Roman" pitchFamily="18" charset="0"/>
              </a:rPr>
              <a:t>Highlights</a:t>
            </a:r>
            <a:endParaRPr lang="el-GR" sz="22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35083" y="1110997"/>
            <a:ext cx="9424555" cy="3394472"/>
          </a:xfrm>
        </p:spPr>
        <p:txBody>
          <a:bodyPr>
            <a:noAutofit/>
          </a:bodyPr>
          <a:lstStyle/>
          <a:p>
            <a:r>
              <a:rPr lang="x-none" sz="2400" smtClean="0">
                <a:latin typeface="Times New Roman" pitchFamily="18" charset="0"/>
                <a:cs typeface="Times New Roman" pitchFamily="18" charset="0"/>
              </a:rPr>
              <a:t>2006</a:t>
            </a:r>
            <a:r>
              <a:rPr lang="el-GR" sz="2400" dirty="0" smtClean="0">
                <a:latin typeface="Times New Roman" pitchFamily="18" charset="0"/>
                <a:cs typeface="Times New Roman" pitchFamily="18" charset="0"/>
              </a:rPr>
              <a:t>:</a:t>
            </a:r>
            <a:r>
              <a:rPr lang="x-none" sz="2400" smtClean="0">
                <a:latin typeface="Times New Roman" pitchFamily="18" charset="0"/>
                <a:cs typeface="Times New Roman" pitchFamily="18" charset="0"/>
              </a:rPr>
              <a:t> η </a:t>
            </a:r>
            <a:r>
              <a:rPr lang="x-none" sz="2400" b="1" smtClean="0">
                <a:solidFill>
                  <a:schemeClr val="accent1"/>
                </a:solidFill>
                <a:latin typeface="Times New Roman" pitchFamily="18" charset="0"/>
                <a:cs typeface="Times New Roman" pitchFamily="18" charset="0"/>
              </a:rPr>
              <a:t>Πάτρα είναι η </a:t>
            </a:r>
            <a:r>
              <a:rPr lang="el-GR" sz="2400" b="1" dirty="0" smtClean="0">
                <a:solidFill>
                  <a:schemeClr val="accent1"/>
                </a:solidFill>
                <a:latin typeface="Times New Roman" pitchFamily="18" charset="0"/>
                <a:cs typeface="Times New Roman" pitchFamily="18" charset="0"/>
              </a:rPr>
              <a:t>τ</a:t>
            </a:r>
            <a:r>
              <a:rPr lang="x-none" sz="2400" b="1" smtClean="0">
                <a:solidFill>
                  <a:schemeClr val="accent1"/>
                </a:solidFill>
                <a:latin typeface="Times New Roman" pitchFamily="18" charset="0"/>
                <a:cs typeface="Times New Roman" pitchFamily="18" charset="0"/>
              </a:rPr>
              <a:t>ρίτη ελληνική Πολιτιστική Πρωτεύουσα της Ευρώπης</a:t>
            </a:r>
            <a:r>
              <a:rPr lang="x-none" sz="2400" b="1" smtClean="0">
                <a:latin typeface="Times New Roman" pitchFamily="18" charset="0"/>
                <a:cs typeface="Times New Roman" pitchFamily="18" charset="0"/>
              </a:rPr>
              <a:t> </a:t>
            </a:r>
            <a:r>
              <a:rPr lang="x-none" sz="2400" smtClean="0">
                <a:latin typeface="Times New Roman" pitchFamily="18" charset="0"/>
                <a:cs typeface="Times New Roman" pitchFamily="18" charset="0"/>
              </a:rPr>
              <a:t>με πολλές οργανωτικές και χρηματοδοτικές δυσκολίες που τις επέτεινε και η αποχώρηση του καλλιτεχνικού διευθυντή Θάνου Μικρούτσικου ακριβώς την πρώτη ημέρα της διοργάνωσης. </a:t>
            </a:r>
            <a:endParaRPr lang="el-GR" sz="2400" dirty="0" smtClean="0">
              <a:latin typeface="Times New Roman" pitchFamily="18" charset="0"/>
              <a:cs typeface="Times New Roman" pitchFamily="18" charset="0"/>
            </a:endParaRPr>
          </a:p>
          <a:p>
            <a:r>
              <a:rPr lang="x-none" sz="2400" smtClean="0">
                <a:latin typeface="Times New Roman" pitchFamily="18" charset="0"/>
                <a:cs typeface="Times New Roman" pitchFamily="18" charset="0"/>
              </a:rPr>
              <a:t>Το 2007 ψηφίζεται ένας ολοκληρωμένος </a:t>
            </a:r>
            <a:r>
              <a:rPr lang="x-none" sz="2400" b="1" smtClean="0">
                <a:solidFill>
                  <a:schemeClr val="accent1"/>
                </a:solidFill>
                <a:latin typeface="Times New Roman" pitchFamily="18" charset="0"/>
                <a:cs typeface="Times New Roman" pitchFamily="18" charset="0"/>
              </a:rPr>
              <a:t>νόμος για την πολιτιστική</a:t>
            </a:r>
            <a:r>
              <a:rPr lang="x-none" sz="2400" smtClean="0">
                <a:solidFill>
                  <a:schemeClr val="accent1"/>
                </a:solidFill>
                <a:latin typeface="Times New Roman" pitchFamily="18" charset="0"/>
                <a:cs typeface="Times New Roman" pitchFamily="18" charset="0"/>
              </a:rPr>
              <a:t> </a:t>
            </a:r>
            <a:r>
              <a:rPr lang="x-none" sz="2400" b="1" smtClean="0">
                <a:solidFill>
                  <a:schemeClr val="accent1"/>
                </a:solidFill>
                <a:latin typeface="Times New Roman" pitchFamily="18" charset="0"/>
                <a:cs typeface="Times New Roman" pitchFamily="18" charset="0"/>
              </a:rPr>
              <a:t>χορηγία</a:t>
            </a:r>
            <a:r>
              <a:rPr lang="x-none" sz="2400" smtClean="0">
                <a:latin typeface="Times New Roman" pitchFamily="18" charset="0"/>
                <a:cs typeface="Times New Roman" pitchFamily="18" charset="0"/>
              </a:rPr>
              <a:t> (Ν. 3525/2007</a:t>
            </a:r>
            <a:r>
              <a:rPr lang="x-none" sz="2400" b="1" smtClean="0">
                <a:latin typeface="Times New Roman" pitchFamily="18" charset="0"/>
                <a:cs typeface="Times New Roman" pitchFamily="18" charset="0"/>
              </a:rPr>
              <a:t>) </a:t>
            </a:r>
            <a:r>
              <a:rPr lang="x-none" sz="2400" smtClean="0">
                <a:latin typeface="Times New Roman" pitchFamily="18" charset="0"/>
                <a:cs typeface="Times New Roman" pitchFamily="18" charset="0"/>
              </a:rPr>
              <a:t>που, όμως, λόγω των γραφειοκρατικών προϋποθέσεων που όριζε, δεν ευτύχησε ιδιαίτερα στην εφαρμογή του μέχρι που</a:t>
            </a:r>
            <a:r>
              <a:rPr lang="el-GR" sz="2400" dirty="0" smtClean="0">
                <a:latin typeface="Times New Roman" pitchFamily="18" charset="0"/>
                <a:cs typeface="Times New Roman" pitchFamily="18" charset="0"/>
              </a:rPr>
              <a:t>,</a:t>
            </a:r>
            <a:r>
              <a:rPr lang="x-none" sz="2400" smtClean="0">
                <a:latin typeface="Times New Roman" pitchFamily="18" charset="0"/>
                <a:cs typeface="Times New Roman" pitchFamily="18" charset="0"/>
              </a:rPr>
              <a:t> ουσιαστικά</a:t>
            </a:r>
            <a:r>
              <a:rPr lang="el-GR" sz="2400" dirty="0" smtClean="0">
                <a:latin typeface="Times New Roman" pitchFamily="18" charset="0"/>
                <a:cs typeface="Times New Roman" pitchFamily="18" charset="0"/>
              </a:rPr>
              <a:t>,</a:t>
            </a:r>
            <a:r>
              <a:rPr lang="x-none" sz="2400" smtClean="0">
                <a:latin typeface="Times New Roman" pitchFamily="18" charset="0"/>
                <a:cs typeface="Times New Roman" pitchFamily="18" charset="0"/>
              </a:rPr>
              <a:t> καταργήθηκε με το μεσοπρόθεσμο  πρόγραμμα του μνημονίου 2012-2015. </a:t>
            </a:r>
            <a:endParaRPr lang="el-GR" sz="2400" dirty="0" smtClean="0">
              <a:latin typeface="Times New Roman" pitchFamily="18" charset="0"/>
              <a:cs typeface="Times New Roman" pitchFamily="18" charset="0"/>
            </a:endParaRPr>
          </a:p>
          <a:p>
            <a:endParaRPr lang="el-GR" sz="2300"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32</a:t>
            </a:fld>
            <a:endParaRPr lang="en"/>
          </a:p>
        </p:txBody>
      </p:sp>
      <p:sp>
        <p:nvSpPr>
          <p:cNvPr id="4" name="3 - Τίτλος"/>
          <p:cNvSpPr>
            <a:spLocks noGrp="1"/>
          </p:cNvSpPr>
          <p:nvPr>
            <p:ph type="title"/>
          </p:nvPr>
        </p:nvSpPr>
        <p:spPr>
          <a:xfrm>
            <a:off x="311727" y="205979"/>
            <a:ext cx="8520545" cy="857250"/>
          </a:xfrm>
        </p:spPr>
        <p:txBody>
          <a:bodyPr>
            <a:normAutofit fontScale="90000"/>
          </a:bodyPr>
          <a:lstStyle/>
          <a:p>
            <a:pPr algn="ctr"/>
            <a:r>
              <a:rPr lang="el-GR" sz="3600" dirty="0" smtClean="0">
                <a:latin typeface="Times New Roman" pitchFamily="18" charset="0"/>
                <a:cs typeface="Times New Roman" pitchFamily="18" charset="0"/>
              </a:rPr>
              <a:t>Τα «υπόλοιπα»… της αρχής του 21</a:t>
            </a:r>
            <a:r>
              <a:rPr lang="el-GR" sz="3600" baseline="30000" dirty="0" smtClean="0">
                <a:latin typeface="Times New Roman" pitchFamily="18" charset="0"/>
                <a:cs typeface="Times New Roman" pitchFamily="18" charset="0"/>
              </a:rPr>
              <a:t>ου</a:t>
            </a:r>
            <a:r>
              <a:rPr lang="el-GR" sz="3600" dirty="0" smtClean="0">
                <a:latin typeface="Times New Roman" pitchFamily="18" charset="0"/>
                <a:cs typeface="Times New Roman" pitchFamily="18" charset="0"/>
              </a:rPr>
              <a:t> αιώνα</a:t>
            </a:r>
            <a:endParaRPr lang="el-GR"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66255" y="653143"/>
            <a:ext cx="9452759" cy="4490357"/>
          </a:xfrm>
        </p:spPr>
        <p:txBody>
          <a:bodyPr>
            <a:normAutofit/>
          </a:bodyPr>
          <a:lstStyle/>
          <a:p>
            <a:r>
              <a:rPr lang="el-GR" sz="2400" dirty="0" smtClean="0">
                <a:latin typeface="Times New Roman" pitchFamily="18" charset="0"/>
                <a:cs typeface="Times New Roman" pitchFamily="18" charset="0"/>
              </a:rPr>
              <a:t>Έξι χρόνια μετά τη θεμελίωσή του, Ιούνιος του 2009 ολοκληρώνεται και εγκαινιάζεται το εμβληματικό νέο </a:t>
            </a:r>
            <a:r>
              <a:rPr lang="el-GR" sz="2400" b="1" dirty="0" smtClean="0">
                <a:solidFill>
                  <a:schemeClr val="accent1"/>
                </a:solidFill>
                <a:latin typeface="Times New Roman" pitchFamily="18" charset="0"/>
                <a:cs typeface="Times New Roman" pitchFamily="18" charset="0"/>
              </a:rPr>
              <a:t>Μουσείο της Ακρόπολης</a:t>
            </a:r>
            <a:r>
              <a:rPr lang="el-GR" sz="2400" dirty="0" smtClean="0">
                <a:latin typeface="Times New Roman" pitchFamily="18" charset="0"/>
                <a:cs typeface="Times New Roman" pitchFamily="18" charset="0"/>
              </a:rPr>
              <a:t>.  Ένας οργανισμός με ικανή ηγεσία και </a:t>
            </a:r>
            <a:r>
              <a:rPr lang="el-GR" sz="2400" b="1" dirty="0" smtClean="0">
                <a:solidFill>
                  <a:schemeClr val="accent1"/>
                </a:solidFill>
                <a:latin typeface="Times New Roman" pitchFamily="18" charset="0"/>
                <a:cs typeface="Times New Roman" pitchFamily="18" charset="0"/>
              </a:rPr>
              <a:t>πολύ καλά λειτουργικά αποτελέσματα. </a:t>
            </a:r>
            <a:endParaRPr lang="el-GR" sz="2400" dirty="0" smtClean="0">
              <a:solidFill>
                <a:schemeClr val="tx2"/>
              </a:solidFill>
              <a:latin typeface="Times New Roman" pitchFamily="18" charset="0"/>
              <a:cs typeface="Times New Roman" pitchFamily="18" charset="0"/>
            </a:endParaRPr>
          </a:p>
          <a:p>
            <a:r>
              <a:rPr lang="el-GR" sz="2400" dirty="0" smtClean="0">
                <a:latin typeface="Times New Roman" pitchFamily="18" charset="0"/>
                <a:cs typeface="Times New Roman" pitchFamily="18" charset="0"/>
              </a:rPr>
              <a:t>Το 2010 εκκινεί η </a:t>
            </a:r>
            <a:r>
              <a:rPr lang="el-GR" sz="2400" b="1" dirty="0" smtClean="0">
                <a:solidFill>
                  <a:schemeClr val="accent1"/>
                </a:solidFill>
                <a:latin typeface="Times New Roman" pitchFamily="18" charset="0"/>
                <a:cs typeface="Times New Roman" pitchFamily="18" charset="0"/>
              </a:rPr>
              <a:t>Στέγη Γραμμάτων &amp;Τεχνών </a:t>
            </a:r>
            <a:r>
              <a:rPr lang="el-GR" sz="2400" dirty="0" smtClean="0">
                <a:latin typeface="Times New Roman" pitchFamily="18" charset="0"/>
                <a:cs typeface="Times New Roman" pitchFamily="18" charset="0"/>
              </a:rPr>
              <a:t>του Ιδρύματος Ωνάση, με ένα φιλόδοξο πρόγραμμα θεάτρου, μουσικής, όπερας, χορού, διαλέξεων &amp; εκθέσεων για την προβολή της </a:t>
            </a:r>
            <a:r>
              <a:rPr lang="el-GR" sz="2400" b="1" dirty="0" smtClean="0">
                <a:solidFill>
                  <a:schemeClr val="accent1"/>
                </a:solidFill>
                <a:latin typeface="Times New Roman" pitchFamily="18" charset="0"/>
                <a:cs typeface="Times New Roman" pitchFamily="18" charset="0"/>
              </a:rPr>
              <a:t>σύγχρονης δημιουργίας.</a:t>
            </a:r>
            <a:r>
              <a:rPr lang="el-GR" sz="2400" dirty="0" smtClean="0">
                <a:solidFill>
                  <a:schemeClr val="tx2"/>
                </a:solidFill>
                <a:latin typeface="Times New Roman" pitchFamily="18" charset="0"/>
                <a:cs typeface="Times New Roman" pitchFamily="18" charset="0"/>
              </a:rPr>
              <a:t>  </a:t>
            </a:r>
          </a:p>
          <a:p>
            <a:r>
              <a:rPr lang="el-GR" sz="2400" dirty="0" smtClean="0">
                <a:latin typeface="Times New Roman" pitchFamily="18" charset="0"/>
                <a:cs typeface="Times New Roman" pitchFamily="18" charset="0"/>
              </a:rPr>
              <a:t>Την ίδια περίοδο ξεκίνησε και </a:t>
            </a:r>
            <a:r>
              <a:rPr lang="el-GR" sz="2400" b="1" dirty="0" smtClean="0">
                <a:solidFill>
                  <a:schemeClr val="accent1"/>
                </a:solidFill>
                <a:latin typeface="Times New Roman" pitchFamily="18" charset="0"/>
                <a:cs typeface="Times New Roman" pitchFamily="18" charset="0"/>
              </a:rPr>
              <a:t>το Ίδρυμα Μιχάλης  Κακογιάννης </a:t>
            </a:r>
            <a:r>
              <a:rPr lang="el-GR" sz="2400" dirty="0" smtClean="0">
                <a:latin typeface="Times New Roman" pitchFamily="18" charset="0"/>
                <a:cs typeface="Times New Roman" pitchFamily="18" charset="0"/>
              </a:rPr>
              <a:t>επιλέγοντας τη φιλοξενία εξωτερικών παραγωγών  με, σχετικά, </a:t>
            </a:r>
            <a:r>
              <a:rPr lang="el-GR" sz="2400" b="1" dirty="0" smtClean="0">
                <a:solidFill>
                  <a:schemeClr val="accent1"/>
                </a:solidFill>
                <a:latin typeface="Times New Roman" pitchFamily="18" charset="0"/>
                <a:cs typeface="Times New Roman" pitchFamily="18" charset="0"/>
              </a:rPr>
              <a:t>ισχνά αποτελέσματα. </a:t>
            </a:r>
            <a:endParaRPr lang="el-GR" sz="2400" b="1" dirty="0" smtClean="0">
              <a:latin typeface="Times New Roman" pitchFamily="18" charset="0"/>
              <a:cs typeface="Times New Roman" pitchFamily="18" charset="0"/>
            </a:endParaRPr>
          </a:p>
          <a:p>
            <a:pPr lvl="0"/>
            <a:endParaRPr lang="el-GR" sz="2200" b="1" dirty="0" smtClean="0">
              <a:solidFill>
                <a:schemeClr val="accent1"/>
              </a:solidFill>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33</a:t>
            </a:fld>
            <a:endParaRPr lang="en"/>
          </a:p>
        </p:txBody>
      </p:sp>
      <p:sp>
        <p:nvSpPr>
          <p:cNvPr id="4" name="3 - Τίτλος"/>
          <p:cNvSpPr>
            <a:spLocks noGrp="1"/>
          </p:cNvSpPr>
          <p:nvPr>
            <p:ph type="title"/>
          </p:nvPr>
        </p:nvSpPr>
        <p:spPr>
          <a:xfrm>
            <a:off x="457200" y="205979"/>
            <a:ext cx="8229600" cy="352161"/>
          </a:xfrm>
        </p:spPr>
        <p:txBody>
          <a:bodyPr>
            <a:noAutofit/>
          </a:bodyPr>
          <a:lstStyle/>
          <a:p>
            <a:pPr algn="ctr"/>
            <a:r>
              <a:rPr lang="el-GR" sz="3200" dirty="0" smtClean="0">
                <a:latin typeface="Times New Roman" pitchFamily="18" charset="0"/>
                <a:cs typeface="Times New Roman" pitchFamily="18" charset="0"/>
              </a:rPr>
              <a:t>Τα «μεγάλα» αυτής της περιόδου </a:t>
            </a:r>
            <a:endParaRPr lang="el-GR" sz="32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985652"/>
            <a:ext cx="9144000" cy="4157847"/>
          </a:xfrm>
        </p:spPr>
        <p:txBody>
          <a:bodyPr>
            <a:normAutofit fontScale="92500"/>
          </a:bodyPr>
          <a:lstStyle/>
          <a:p>
            <a:pPr lvl="0"/>
            <a:r>
              <a:rPr lang="el-GR" sz="2400" dirty="0" smtClean="0">
                <a:latin typeface="Times New Roman" pitchFamily="18" charset="0"/>
                <a:cs typeface="Times New Roman" pitchFamily="18" charset="0"/>
              </a:rPr>
              <a:t>Το 2017 διοργανώνεται στην Αθήνα ένα θεσμός παγκόσμιας εμβέλειας, </a:t>
            </a:r>
            <a:r>
              <a:rPr lang="el-GR" sz="2400" b="1" dirty="0" smtClean="0">
                <a:solidFill>
                  <a:schemeClr val="accent1"/>
                </a:solidFill>
                <a:latin typeface="Times New Roman" pitchFamily="18" charset="0"/>
                <a:cs typeface="Times New Roman" pitchFamily="18" charset="0"/>
              </a:rPr>
              <a:t>η 14η</a:t>
            </a:r>
            <a:r>
              <a:rPr lang="el-GR" sz="2400" dirty="0" smtClean="0">
                <a:solidFill>
                  <a:schemeClr val="accent1"/>
                </a:solidFill>
                <a:latin typeface="Times New Roman" pitchFamily="18" charset="0"/>
                <a:cs typeface="Times New Roman" pitchFamily="18" charset="0"/>
              </a:rPr>
              <a:t> </a:t>
            </a:r>
            <a:r>
              <a:rPr lang="el-GR" sz="2400" b="1" dirty="0" smtClean="0">
                <a:solidFill>
                  <a:schemeClr val="accent1"/>
                </a:solidFill>
                <a:latin typeface="Times New Roman" pitchFamily="18" charset="0"/>
                <a:cs typeface="Times New Roman" pitchFamily="18" charset="0"/>
              </a:rPr>
              <a:t>Ντοκουμέντα</a:t>
            </a:r>
            <a:r>
              <a:rPr lang="el-GR" sz="2400"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με </a:t>
            </a:r>
            <a:r>
              <a:rPr lang="el-GR" sz="2400" b="1" dirty="0" smtClean="0">
                <a:solidFill>
                  <a:schemeClr val="accent1"/>
                </a:solidFill>
                <a:latin typeface="Times New Roman" pitchFamily="18" charset="0"/>
                <a:cs typeface="Times New Roman" pitchFamily="18" charset="0"/>
              </a:rPr>
              <a:t>καλλιτεχνικές πρωτοπορίες </a:t>
            </a:r>
            <a:r>
              <a:rPr lang="el-GR" sz="2400" dirty="0" smtClean="0">
                <a:latin typeface="Times New Roman" pitchFamily="18" charset="0"/>
                <a:cs typeface="Times New Roman" pitchFamily="18" charset="0"/>
              </a:rPr>
              <a:t>από όλο τον κόσμο και επιλέγοντας ριζοσπαστικές πρακτικές, εναλλακτικές δράσεις και  ακτιβισμό.</a:t>
            </a:r>
          </a:p>
          <a:p>
            <a:r>
              <a:rPr lang="el-GR" sz="2400" dirty="0" smtClean="0">
                <a:latin typeface="Times New Roman" pitchFamily="18" charset="0"/>
                <a:cs typeface="Times New Roman" pitchFamily="18" charset="0"/>
              </a:rPr>
              <a:t>Υψηλή κρατική χρηματοδότηση ως μία δραστηριότητα υψηλής</a:t>
            </a:r>
            <a:r>
              <a:rPr lang="el-GR" sz="2400" b="1" dirty="0" smtClean="0">
                <a:latin typeface="Times New Roman" pitchFamily="18" charset="0"/>
                <a:cs typeface="Times New Roman" pitchFamily="18" charset="0"/>
              </a:rPr>
              <a:t> </a:t>
            </a:r>
            <a:r>
              <a:rPr lang="el-GR" sz="2400" b="1" dirty="0" smtClean="0">
                <a:solidFill>
                  <a:schemeClr val="accent1"/>
                </a:solidFill>
                <a:latin typeface="Times New Roman" pitchFamily="18" charset="0"/>
                <a:cs typeface="Times New Roman" pitchFamily="18" charset="0"/>
              </a:rPr>
              <a:t>πολιτιστικής διπλωματίας</a:t>
            </a:r>
            <a:r>
              <a:rPr lang="el-GR" sz="2400"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της Γερμανίας</a:t>
            </a:r>
            <a:r>
              <a:rPr lang="el-GR" sz="2400" b="1"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που περιέχει και έντονα </a:t>
            </a:r>
            <a:r>
              <a:rPr lang="el-GR" sz="2400" b="1" dirty="0" smtClean="0">
                <a:solidFill>
                  <a:schemeClr val="accent1"/>
                </a:solidFill>
                <a:latin typeface="Times New Roman" pitchFamily="18" charset="0"/>
                <a:cs typeface="Times New Roman" pitchFamily="18" charset="0"/>
              </a:rPr>
              <a:t>ιδεολογικοπολιτικά χαρακτηριστικά.</a:t>
            </a:r>
          </a:p>
          <a:p>
            <a:r>
              <a:rPr lang="el-GR" sz="2400" dirty="0" smtClean="0">
                <a:latin typeface="Times New Roman" pitchFamily="18" charset="0"/>
                <a:cs typeface="Times New Roman" pitchFamily="18" charset="0"/>
              </a:rPr>
              <a:t>Κεντρικό σύνθημα «</a:t>
            </a:r>
            <a:r>
              <a:rPr lang="el-GR" sz="2400" b="1" dirty="0" smtClean="0">
                <a:solidFill>
                  <a:schemeClr val="accent1"/>
                </a:solidFill>
                <a:latin typeface="Times New Roman" pitchFamily="18" charset="0"/>
                <a:cs typeface="Times New Roman" pitchFamily="18" charset="0"/>
              </a:rPr>
              <a:t>Μαθαίνοντας από την Αθήνα</a:t>
            </a:r>
            <a:r>
              <a:rPr lang="el-GR" sz="2400" dirty="0" smtClean="0">
                <a:latin typeface="Times New Roman" pitchFamily="18" charset="0"/>
                <a:cs typeface="Times New Roman" pitchFamily="18" charset="0"/>
              </a:rPr>
              <a:t>;» ή ισχύει η αντιστροφή του με το «</a:t>
            </a:r>
            <a:r>
              <a:rPr lang="el-GR" sz="2400" b="1" dirty="0" smtClean="0">
                <a:solidFill>
                  <a:schemeClr val="accent1"/>
                </a:solidFill>
                <a:latin typeface="Times New Roman" pitchFamily="18" charset="0"/>
                <a:cs typeface="Times New Roman" pitchFamily="18" charset="0"/>
              </a:rPr>
              <a:t>Μαθαίνοντας από την Ντοκουμέντα</a:t>
            </a:r>
            <a:r>
              <a:rPr lang="el-GR" sz="2400" dirty="0" smtClean="0">
                <a:latin typeface="Times New Roman" pitchFamily="18" charset="0"/>
                <a:cs typeface="Times New Roman" pitchFamily="18" charset="0"/>
              </a:rPr>
              <a:t>;». </a:t>
            </a:r>
          </a:p>
          <a:p>
            <a:r>
              <a:rPr lang="el-GR" sz="2400" dirty="0" smtClean="0">
                <a:latin typeface="Times New Roman" pitchFamily="18" charset="0"/>
                <a:cs typeface="Times New Roman" pitchFamily="18" charset="0"/>
              </a:rPr>
              <a:t>Η διοργάνωση αποτέλεσε ένδειξη </a:t>
            </a:r>
            <a:r>
              <a:rPr lang="el-GR" sz="2400" b="1" dirty="0" smtClean="0">
                <a:solidFill>
                  <a:schemeClr val="accent1"/>
                </a:solidFill>
                <a:latin typeface="Times New Roman" pitchFamily="18" charset="0"/>
                <a:cs typeface="Times New Roman" pitchFamily="18" charset="0"/>
              </a:rPr>
              <a:t>Πολιτισμικής αλληλεγγύης </a:t>
            </a:r>
            <a:r>
              <a:rPr lang="el-GR" sz="2400" dirty="0" smtClean="0">
                <a:latin typeface="Times New Roman" pitchFamily="18" charset="0"/>
                <a:cs typeface="Times New Roman" pitchFamily="18" charset="0"/>
              </a:rPr>
              <a:t>στην Ελλάδα  ή ήταν η </a:t>
            </a:r>
            <a:r>
              <a:rPr lang="el-GR" sz="2400" b="1" dirty="0" smtClean="0">
                <a:solidFill>
                  <a:schemeClr val="accent1"/>
                </a:solidFill>
                <a:latin typeface="Times New Roman" pitchFamily="18" charset="0"/>
                <a:cs typeface="Times New Roman" pitchFamily="18" charset="0"/>
              </a:rPr>
              <a:t>ελκυστικότητα του εξωτισμού </a:t>
            </a:r>
            <a:r>
              <a:rPr lang="el-GR" sz="2400" dirty="0" smtClean="0">
                <a:latin typeface="Times New Roman" pitchFamily="18" charset="0"/>
                <a:cs typeface="Times New Roman" pitchFamily="18" charset="0"/>
              </a:rPr>
              <a:t>που παράγει μία πόλη όπως η Αθήνα ως πρωτεύουσα μιας  χρεωκοπημένης χώρας</a:t>
            </a:r>
            <a:endParaRPr lang="el-GR" sz="2400" b="1" dirty="0" smtClean="0">
              <a:solidFill>
                <a:schemeClr val="accent1"/>
              </a:solidFill>
              <a:latin typeface="Times New Roman" pitchFamily="18" charset="0"/>
              <a:cs typeface="Times New Roman" pitchFamily="18" charset="0"/>
            </a:endParaRPr>
          </a:p>
          <a:p>
            <a:pPr lvl="0"/>
            <a:endParaRPr lang="el-GR" sz="2800" dirty="0" smtClean="0">
              <a:latin typeface="Times New Roman" pitchFamily="18" charset="0"/>
              <a:cs typeface="Times New Roman" pitchFamily="18" charset="0"/>
            </a:endParaRPr>
          </a:p>
          <a:p>
            <a:endParaRPr lang="el-GR"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34</a:t>
            </a:fld>
            <a:endParaRPr lang="en"/>
          </a:p>
        </p:txBody>
      </p:sp>
      <p:sp>
        <p:nvSpPr>
          <p:cNvPr id="4" name="3 - Τίτλος"/>
          <p:cNvSpPr>
            <a:spLocks noGrp="1"/>
          </p:cNvSpPr>
          <p:nvPr>
            <p:ph type="title"/>
          </p:nvPr>
        </p:nvSpPr>
        <p:spPr/>
        <p:txBody>
          <a:bodyPr/>
          <a:lstStyle/>
          <a:p>
            <a:pPr algn="ctr"/>
            <a:r>
              <a:rPr lang="el-GR" dirty="0" smtClean="0">
                <a:latin typeface="Times New Roman" pitchFamily="18" charset="0"/>
                <a:cs typeface="Times New Roman" pitchFamily="18" charset="0"/>
              </a:rPr>
              <a:t>Η 14</a:t>
            </a:r>
            <a:r>
              <a:rPr lang="el-GR" baseline="30000" dirty="0" smtClean="0">
                <a:latin typeface="Times New Roman" pitchFamily="18" charset="0"/>
                <a:cs typeface="Times New Roman" pitchFamily="18" charset="0"/>
              </a:rPr>
              <a:t>η</a:t>
            </a:r>
            <a:r>
              <a:rPr lang="el-GR" dirty="0" smtClean="0">
                <a:latin typeface="Times New Roman" pitchFamily="18" charset="0"/>
                <a:cs typeface="Times New Roman" pitchFamily="18" charset="0"/>
              </a:rPr>
              <a:t> Ντοκουμέντα στην Αθήνα: </a:t>
            </a:r>
            <a:endParaRPr lang="el-GR"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748145"/>
            <a:ext cx="9144000" cy="4085112"/>
          </a:xfrm>
        </p:spPr>
        <p:txBody>
          <a:bodyPr>
            <a:normAutofit fontScale="92500" lnSpcReduction="20000"/>
          </a:bodyPr>
          <a:lstStyle/>
          <a:p>
            <a:pPr lvl="0"/>
            <a:r>
              <a:rPr lang="el-GR" sz="2600" dirty="0" smtClean="0">
                <a:latin typeface="Times New Roman" pitchFamily="18" charset="0"/>
                <a:cs typeface="Times New Roman" pitchFamily="18" charset="0"/>
              </a:rPr>
              <a:t>Το 2006 το Ίδ. Σταύρος Νιάρχος συνάπτει </a:t>
            </a:r>
            <a:r>
              <a:rPr lang="el-GR" sz="2600" b="1" u="sng" dirty="0" smtClean="0">
                <a:solidFill>
                  <a:schemeClr val="accent1"/>
                </a:solidFill>
                <a:latin typeface="Times New Roman" pitchFamily="18" charset="0"/>
                <a:cs typeface="Times New Roman" pitchFamily="18" charset="0"/>
              </a:rPr>
              <a:t>σύμβαση</a:t>
            </a:r>
            <a:r>
              <a:rPr lang="el-GR" sz="2600" dirty="0" smtClean="0">
                <a:solidFill>
                  <a:schemeClr val="accent1"/>
                </a:solidFill>
                <a:latin typeface="Times New Roman" pitchFamily="18" charset="0"/>
                <a:cs typeface="Times New Roman" pitchFamily="18" charset="0"/>
              </a:rPr>
              <a:t> </a:t>
            </a:r>
            <a:r>
              <a:rPr lang="el-GR" sz="2600" dirty="0" smtClean="0">
                <a:latin typeface="Times New Roman" pitchFamily="18" charset="0"/>
                <a:cs typeface="Times New Roman" pitchFamily="18" charset="0"/>
              </a:rPr>
              <a:t>με το Ελληνικό Δημόσιο για κατασκευή νέων εγκαταστάσεων </a:t>
            </a:r>
            <a:r>
              <a:rPr lang="el-GR" sz="2600" b="1" dirty="0" smtClean="0">
                <a:solidFill>
                  <a:schemeClr val="accent1"/>
                </a:solidFill>
                <a:latin typeface="Times New Roman" pitchFamily="18" charset="0"/>
                <a:cs typeface="Times New Roman" pitchFamily="18" charset="0"/>
              </a:rPr>
              <a:t>Εθνικής Λυρικής Σκηνής και της Εθνικής Βιβλιοθήκης. </a:t>
            </a:r>
          </a:p>
          <a:p>
            <a:pPr lvl="0"/>
            <a:r>
              <a:rPr lang="el-GR" sz="2600" dirty="0" smtClean="0">
                <a:latin typeface="Times New Roman" pitchFamily="18" charset="0"/>
                <a:cs typeface="Times New Roman" pitchFamily="18" charset="0"/>
              </a:rPr>
              <a:t>Το έργο</a:t>
            </a:r>
            <a:r>
              <a:rPr lang="el-GR" sz="2600" b="1" dirty="0" smtClean="0">
                <a:latin typeface="Times New Roman" pitchFamily="18" charset="0"/>
                <a:cs typeface="Times New Roman" pitchFamily="18" charset="0"/>
              </a:rPr>
              <a:t> </a:t>
            </a:r>
            <a:r>
              <a:rPr lang="el-GR" sz="2600" dirty="0" smtClean="0">
                <a:latin typeface="Times New Roman" pitchFamily="18" charset="0"/>
                <a:cs typeface="Times New Roman" pitchFamily="18" charset="0"/>
              </a:rPr>
              <a:t>ανατέθηκε στον διεθνούς φήμης αρχιτέκτονα </a:t>
            </a:r>
            <a:r>
              <a:rPr lang="en-US" sz="2600" dirty="0" err="1" smtClean="0">
                <a:latin typeface="Times New Roman" pitchFamily="18" charset="0"/>
                <a:cs typeface="Times New Roman" pitchFamily="18" charset="0"/>
              </a:rPr>
              <a:t>Renzo</a:t>
            </a:r>
            <a:r>
              <a:rPr lang="en-US" sz="2600" dirty="0" smtClean="0">
                <a:latin typeface="Times New Roman" pitchFamily="18" charset="0"/>
                <a:cs typeface="Times New Roman" pitchFamily="18" charset="0"/>
              </a:rPr>
              <a:t> Piano </a:t>
            </a:r>
            <a:r>
              <a:rPr lang="el-GR" sz="2600" dirty="0" smtClean="0">
                <a:latin typeface="Times New Roman" pitchFamily="18" charset="0"/>
                <a:cs typeface="Times New Roman" pitchFamily="18" charset="0"/>
              </a:rPr>
              <a:t>ο οποίος το 2016 παρέδωσε ένα </a:t>
            </a:r>
            <a:r>
              <a:rPr lang="el-GR" sz="2600" b="1" dirty="0" smtClean="0">
                <a:solidFill>
                  <a:schemeClr val="accent1"/>
                </a:solidFill>
                <a:latin typeface="Times New Roman" pitchFamily="18" charset="0"/>
                <a:cs typeface="Times New Roman" pitchFamily="18" charset="0"/>
              </a:rPr>
              <a:t>σπουδαίο </a:t>
            </a:r>
            <a:r>
              <a:rPr lang="el-GR" sz="2600" b="1" dirty="0" err="1" smtClean="0">
                <a:solidFill>
                  <a:schemeClr val="accent1"/>
                </a:solidFill>
                <a:latin typeface="Times New Roman" pitchFamily="18" charset="0"/>
                <a:cs typeface="Times New Roman" pitchFamily="18" charset="0"/>
              </a:rPr>
              <a:t>τοπόσημο</a:t>
            </a:r>
            <a:r>
              <a:rPr lang="el-GR" sz="2600" b="1" dirty="0" smtClean="0">
                <a:solidFill>
                  <a:schemeClr val="accent1"/>
                </a:solidFill>
                <a:latin typeface="Times New Roman" pitchFamily="18" charset="0"/>
                <a:cs typeface="Times New Roman" pitchFamily="18" charset="0"/>
              </a:rPr>
              <a:t>  ένα </a:t>
            </a:r>
            <a:r>
              <a:rPr lang="el-GR" sz="2600" b="1" dirty="0" err="1" smtClean="0">
                <a:solidFill>
                  <a:schemeClr val="accent1"/>
                </a:solidFill>
                <a:latin typeface="Times New Roman" pitchFamily="18" charset="0"/>
                <a:cs typeface="Times New Roman" pitchFamily="18" charset="0"/>
              </a:rPr>
              <a:t>υπερτοπικό</a:t>
            </a:r>
            <a:r>
              <a:rPr lang="el-GR" sz="2600" b="1" dirty="0" smtClean="0">
                <a:solidFill>
                  <a:schemeClr val="accent1"/>
                </a:solidFill>
                <a:latin typeface="Times New Roman" pitchFamily="18" charset="0"/>
                <a:cs typeface="Times New Roman" pitchFamily="18" charset="0"/>
              </a:rPr>
              <a:t> πολιτιστικό πάρκο </a:t>
            </a:r>
            <a:r>
              <a:rPr lang="el-GR" sz="2600" dirty="0" smtClean="0">
                <a:latin typeface="Times New Roman" pitchFamily="18" charset="0"/>
                <a:cs typeface="Times New Roman" pitchFamily="18" charset="0"/>
              </a:rPr>
              <a:t>με την επωνυμία «Κέντρο Πολιτισμού Ίδρυμα Σταύρος Νιάρχος» που ξεκινά τη σταδιακή λειτουργία του και το 2017 παραδίδεται στην πολιτεία.  </a:t>
            </a:r>
          </a:p>
          <a:p>
            <a:pPr>
              <a:buFont typeface="Wingdings" pitchFamily="2" charset="2"/>
              <a:buChar char="§"/>
              <a:defRPr/>
            </a:pPr>
            <a:r>
              <a:rPr lang="el-GR" sz="2400" b="1" i="1" dirty="0" smtClean="0">
                <a:latin typeface="Times New Roman" pitchFamily="18" charset="0"/>
                <a:cs typeface="Times New Roman" pitchFamily="18" charset="0"/>
              </a:rPr>
              <a:t>ΕΡΩΤΗΜΑ (Ι)</a:t>
            </a:r>
            <a:r>
              <a:rPr lang="el-GR" sz="2400" i="1" dirty="0" smtClean="0">
                <a:latin typeface="Times New Roman" pitchFamily="18" charset="0"/>
                <a:cs typeface="Times New Roman" pitchFamily="18" charset="0"/>
              </a:rPr>
              <a:t>: </a:t>
            </a:r>
            <a:r>
              <a:rPr lang="el-GR" sz="2400" b="1" i="1" dirty="0" smtClean="0">
                <a:solidFill>
                  <a:schemeClr val="accent1"/>
                </a:solidFill>
                <a:latin typeface="Times New Roman" pitchFamily="18" charset="0"/>
                <a:cs typeface="Times New Roman" pitchFamily="18" charset="0"/>
              </a:rPr>
              <a:t>800 εκ. σε ένα ή 80 εκ σε δέκα </a:t>
            </a:r>
            <a:r>
              <a:rPr lang="el-GR" sz="2400" i="1" dirty="0" smtClean="0">
                <a:latin typeface="Times New Roman" pitchFamily="18" charset="0"/>
                <a:cs typeface="Times New Roman" pitchFamily="18" charset="0"/>
              </a:rPr>
              <a:t>περιφερειακά Κέντρα Πολιτισμού ;;</a:t>
            </a:r>
            <a:r>
              <a:rPr lang="el-GR" sz="2400" dirty="0" smtClean="0">
                <a:latin typeface="Times New Roman" pitchFamily="18" charset="0"/>
                <a:cs typeface="Times New Roman" pitchFamily="18" charset="0"/>
              </a:rPr>
              <a:t> </a:t>
            </a:r>
          </a:p>
          <a:p>
            <a:pPr>
              <a:buFont typeface="Wingdings" pitchFamily="2" charset="2"/>
              <a:buChar char="§"/>
              <a:defRPr/>
            </a:pPr>
            <a:r>
              <a:rPr lang="el-GR" sz="2400" b="1" i="1" dirty="0" smtClean="0">
                <a:latin typeface="Times New Roman" pitchFamily="18" charset="0"/>
                <a:cs typeface="Times New Roman" pitchFamily="18" charset="0"/>
              </a:rPr>
              <a:t>ΕΡΩΤΗΜΑ (Ι Ι)</a:t>
            </a:r>
            <a:r>
              <a:rPr lang="el-GR" sz="2400" b="1" dirty="0" smtClean="0">
                <a:solidFill>
                  <a:schemeClr val="accent1"/>
                </a:solidFill>
                <a:latin typeface="Times New Roman" pitchFamily="18" charset="0"/>
                <a:cs typeface="Times New Roman" pitchFamily="18" charset="0"/>
              </a:rPr>
              <a:t> : </a:t>
            </a:r>
            <a:r>
              <a:rPr lang="en-US" sz="2400" b="1" dirty="0" smtClean="0">
                <a:solidFill>
                  <a:schemeClr val="accent1"/>
                </a:solidFill>
                <a:latin typeface="Times New Roman" pitchFamily="18" charset="0"/>
                <a:cs typeface="Times New Roman" pitchFamily="18" charset="0"/>
              </a:rPr>
              <a:t>How big is too big?</a:t>
            </a:r>
            <a:r>
              <a:rPr lang="el-GR" sz="2400" b="1" dirty="0" smtClean="0">
                <a:solidFill>
                  <a:schemeClr val="accent1"/>
                </a:solidFill>
                <a:latin typeface="Times New Roman" pitchFamily="18" charset="0"/>
                <a:cs typeface="Times New Roman" pitchFamily="18" charset="0"/>
              </a:rPr>
              <a:t> </a:t>
            </a:r>
            <a:r>
              <a:rPr lang="el-GR" sz="2400" dirty="0" err="1" smtClean="0">
                <a:latin typeface="Times New Roman" pitchFamily="18" charset="0"/>
                <a:cs typeface="Times New Roman" pitchFamily="18" charset="0"/>
              </a:rPr>
              <a:t>Π.χ</a:t>
            </a:r>
            <a:r>
              <a:rPr lang="el-GR" sz="2400" b="1" dirty="0" smtClean="0">
                <a:solidFill>
                  <a:schemeClr val="accent1"/>
                </a:solidFill>
                <a:latin typeface="Times New Roman" pitchFamily="18" charset="0"/>
                <a:cs typeface="Times New Roman" pitchFamily="18" charset="0"/>
              </a:rPr>
              <a:t> </a:t>
            </a:r>
            <a:r>
              <a:rPr lang="el-GR" sz="2400" dirty="0" smtClean="0">
                <a:latin typeface="Times New Roman" pitchFamily="18" charset="0"/>
                <a:ea typeface="Calibri"/>
                <a:cs typeface="Times New Roman" pitchFamily="18" charset="0"/>
              </a:rPr>
              <a:t>ανακαίνιση και  επέκταση </a:t>
            </a:r>
            <a:r>
              <a:rPr lang="el-GR" sz="2400" dirty="0" smtClean="0">
                <a:latin typeface="Times New Roman" pitchFamily="18" charset="0"/>
                <a:cs typeface="Times New Roman" pitchFamily="18" charset="0"/>
              </a:rPr>
              <a:t>στο </a:t>
            </a:r>
            <a:r>
              <a:rPr lang="el-GR" sz="2400" dirty="0" err="1" smtClean="0">
                <a:latin typeface="Times New Roman" pitchFamily="18" charset="0"/>
                <a:cs typeface="Times New Roman" pitchFamily="18" charset="0"/>
              </a:rPr>
              <a:t>ΜοΜΑ</a:t>
            </a:r>
            <a:r>
              <a:rPr lang="el-GR" sz="2400" dirty="0" smtClean="0">
                <a:latin typeface="Times New Roman" pitchFamily="18" charset="0"/>
                <a:cs typeface="Times New Roman" pitchFamily="18" charset="0"/>
              </a:rPr>
              <a:t> </a:t>
            </a:r>
            <a:r>
              <a:rPr lang="el-GR" sz="2400" dirty="0" smtClean="0">
                <a:latin typeface="Times New Roman" pitchFamily="18" charset="0"/>
                <a:ea typeface="Calibri"/>
                <a:cs typeface="Times New Roman" pitchFamily="18" charset="0"/>
              </a:rPr>
              <a:t>αξίας 400 εκατομμυρίων εντός 2019.  Νέες πτέρυγες </a:t>
            </a:r>
            <a:r>
              <a:rPr lang="en-US" sz="2400" dirty="0" smtClean="0">
                <a:latin typeface="Times New Roman" pitchFamily="18" charset="0"/>
                <a:ea typeface="Calibri"/>
                <a:cs typeface="Times New Roman" pitchFamily="18" charset="0"/>
              </a:rPr>
              <a:t>versus </a:t>
            </a:r>
            <a:r>
              <a:rPr lang="el-GR" sz="2400" dirty="0" smtClean="0">
                <a:latin typeface="Times New Roman" pitchFamily="18" charset="0"/>
                <a:ea typeface="Calibri"/>
                <a:cs typeface="Times New Roman" pitchFamily="18" charset="0"/>
              </a:rPr>
              <a:t>απολύσεις.</a:t>
            </a:r>
          </a:p>
          <a:p>
            <a:pPr>
              <a:buFont typeface="Wingdings" pitchFamily="2" charset="2"/>
              <a:buChar char="§"/>
              <a:defRPr/>
            </a:pPr>
            <a:endParaRPr lang="el-GR" sz="2400" dirty="0" smtClean="0">
              <a:latin typeface="Times New Roman" pitchFamily="18" charset="0"/>
              <a:ea typeface="Calibri"/>
              <a:cs typeface="Times New Roman" pitchFamily="18" charset="0"/>
            </a:endParaRPr>
          </a:p>
          <a:p>
            <a:pPr algn="r">
              <a:buFont typeface="Wingdings" pitchFamily="2" charset="2"/>
              <a:buChar char="§"/>
              <a:defRPr/>
            </a:pPr>
            <a:endParaRPr lang="el-GR" sz="2200" i="1" dirty="0" smtClean="0">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35</a:t>
            </a:fld>
            <a:endParaRPr lang="en"/>
          </a:p>
        </p:txBody>
      </p:sp>
      <p:sp>
        <p:nvSpPr>
          <p:cNvPr id="4" name="3 - Τίτλος"/>
          <p:cNvSpPr>
            <a:spLocks noGrp="1"/>
          </p:cNvSpPr>
          <p:nvPr>
            <p:ph type="title"/>
          </p:nvPr>
        </p:nvSpPr>
        <p:spPr>
          <a:xfrm>
            <a:off x="457200" y="205979"/>
            <a:ext cx="8229600" cy="447164"/>
          </a:xfrm>
        </p:spPr>
        <p:txBody>
          <a:bodyPr>
            <a:normAutofit fontScale="90000"/>
          </a:bodyPr>
          <a:lstStyle/>
          <a:p>
            <a:pPr algn="ctr"/>
            <a:r>
              <a:rPr lang="el-GR" sz="4000" dirty="0" smtClean="0">
                <a:latin typeface="Times New Roman" pitchFamily="18" charset="0"/>
                <a:cs typeface="Times New Roman" pitchFamily="18" charset="0"/>
              </a:rPr>
              <a:t>Το  Κ.Π.Ι.Σ.Ν</a:t>
            </a:r>
            <a:r>
              <a:rPr lang="el-GR" sz="3200" dirty="0" smtClean="0">
                <a:latin typeface="Times New Roman" pitchFamily="18" charset="0"/>
                <a:cs typeface="Times New Roman" pitchFamily="18" charset="0"/>
              </a:rPr>
              <a:t>.</a:t>
            </a:r>
            <a:endParaRPr lang="el-GR" sz="32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613065"/>
            <a:ext cx="9286504" cy="4530436"/>
          </a:xfrm>
        </p:spPr>
        <p:txBody>
          <a:bodyPr>
            <a:noAutofit/>
          </a:bodyPr>
          <a:lstStyle/>
          <a:p>
            <a:pPr lvl="0" algn="ctr">
              <a:buNone/>
            </a:pPr>
            <a:r>
              <a:rPr lang="el-GR" sz="2400" dirty="0" smtClean="0">
                <a:solidFill>
                  <a:schemeClr val="tx2"/>
                </a:solidFill>
                <a:latin typeface="Times New Roman" pitchFamily="18" charset="0"/>
                <a:cs typeface="Times New Roman" pitchFamily="18" charset="0"/>
              </a:rPr>
              <a:t>Χαρακτηριστικότερο παράδειγμα </a:t>
            </a:r>
            <a:r>
              <a:rPr lang="el-GR" sz="2400" dirty="0" smtClean="0">
                <a:latin typeface="Times New Roman" pitchFamily="18" charset="0"/>
                <a:cs typeface="Times New Roman" pitchFamily="18" charset="0"/>
              </a:rPr>
              <a:t>παντελούς έλλειψης κεντρικού σχεδιασμού είναι το </a:t>
            </a:r>
            <a:r>
              <a:rPr lang="el-GR" sz="2400" b="1" dirty="0" smtClean="0">
                <a:solidFill>
                  <a:schemeClr val="accent1"/>
                </a:solidFill>
                <a:latin typeface="Times New Roman" pitchFamily="18" charset="0"/>
                <a:cs typeface="Times New Roman" pitchFamily="18" charset="0"/>
              </a:rPr>
              <a:t>Υπουργείο Πολιτισμού</a:t>
            </a:r>
            <a:r>
              <a:rPr lang="el-GR" sz="2400"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το οποίο, σε διάρκεια 7 ετών (2009-2015), </a:t>
            </a:r>
            <a:r>
              <a:rPr lang="el-GR" sz="2400" b="1" dirty="0" smtClean="0">
                <a:solidFill>
                  <a:schemeClr val="accent1"/>
                </a:solidFill>
                <a:latin typeface="Times New Roman" pitchFamily="18" charset="0"/>
                <a:cs typeface="Times New Roman" pitchFamily="18" charset="0"/>
              </a:rPr>
              <a:t>μεταμορφώνεται </a:t>
            </a:r>
            <a:r>
              <a:rPr lang="el-GR" sz="2400" b="1" dirty="0" err="1" smtClean="0">
                <a:solidFill>
                  <a:schemeClr val="accent1"/>
                </a:solidFill>
                <a:latin typeface="Times New Roman" pitchFamily="18" charset="0"/>
                <a:cs typeface="Times New Roman" pitchFamily="18" charset="0"/>
              </a:rPr>
              <a:t>οργανωσιακά</a:t>
            </a:r>
            <a:r>
              <a:rPr lang="el-GR" sz="2400" b="1" dirty="0" smtClean="0">
                <a:solidFill>
                  <a:schemeClr val="accent1"/>
                </a:solidFill>
                <a:latin typeface="Times New Roman" pitchFamily="18" charset="0"/>
                <a:cs typeface="Times New Roman" pitchFamily="18" charset="0"/>
              </a:rPr>
              <a:t> 5 φορές:</a:t>
            </a:r>
            <a:endParaRPr lang="el-GR" sz="2400" dirty="0" smtClean="0">
              <a:solidFill>
                <a:schemeClr val="accent1"/>
              </a:solidFill>
              <a:latin typeface="Times New Roman" pitchFamily="18" charset="0"/>
              <a:cs typeface="Times New Roman" pitchFamily="18" charset="0"/>
            </a:endParaRPr>
          </a:p>
          <a:p>
            <a:r>
              <a:rPr lang="el-GR" sz="2400" b="1" dirty="0" smtClean="0">
                <a:solidFill>
                  <a:schemeClr val="accent1"/>
                </a:solidFill>
                <a:latin typeface="Times New Roman" pitchFamily="18" charset="0"/>
                <a:cs typeface="Times New Roman" pitchFamily="18" charset="0"/>
              </a:rPr>
              <a:t>2009</a:t>
            </a:r>
            <a:r>
              <a:rPr lang="el-GR" sz="2400" dirty="0" smtClean="0">
                <a:latin typeface="Times New Roman" pitchFamily="18" charset="0"/>
                <a:cs typeface="Times New Roman" pitchFamily="18" charset="0"/>
              </a:rPr>
              <a:t> συγχωνεύεται με το Υπουργείο Τουριστικής Ανάπτυξης και δημιουργείται το Υπουργείο Πολιτισμού - Τουρισμού. </a:t>
            </a:r>
          </a:p>
          <a:p>
            <a:r>
              <a:rPr lang="el-GR" sz="2400" b="1" dirty="0" smtClean="0">
                <a:solidFill>
                  <a:schemeClr val="accent1"/>
                </a:solidFill>
                <a:latin typeface="Times New Roman" pitchFamily="18" charset="0"/>
                <a:cs typeface="Times New Roman" pitchFamily="18" charset="0"/>
              </a:rPr>
              <a:t>2012</a:t>
            </a:r>
            <a:r>
              <a:rPr lang="el-GR" sz="2400" dirty="0" smtClean="0">
                <a:latin typeface="Times New Roman" pitchFamily="18" charset="0"/>
                <a:cs typeface="Times New Roman" pitchFamily="18" charset="0"/>
              </a:rPr>
              <a:t> οι πολιτιστικές υπηρεσίες εντάσσονται στο νέο Υπουργείο Παιδείας και Θρησκευμάτων, Πολιτισμού και Αθλητισμού. </a:t>
            </a:r>
          </a:p>
          <a:p>
            <a:r>
              <a:rPr lang="el-GR" sz="2400" b="1" dirty="0" smtClean="0">
                <a:solidFill>
                  <a:schemeClr val="accent1"/>
                </a:solidFill>
                <a:latin typeface="Times New Roman" pitchFamily="18" charset="0"/>
                <a:cs typeface="Times New Roman" pitchFamily="18" charset="0"/>
              </a:rPr>
              <a:t>2013 </a:t>
            </a:r>
            <a:r>
              <a:rPr lang="el-GR" sz="2400" dirty="0" smtClean="0">
                <a:latin typeface="Times New Roman" pitchFamily="18" charset="0"/>
                <a:cs typeface="Times New Roman" pitchFamily="18" charset="0"/>
              </a:rPr>
              <a:t>ανασυσταίνεται ως Υπουργείο Πολιτισμού και Αθλητισμού, </a:t>
            </a:r>
          </a:p>
          <a:p>
            <a:r>
              <a:rPr lang="el-GR" sz="2400" b="1" dirty="0" smtClean="0">
                <a:solidFill>
                  <a:schemeClr val="accent1"/>
                </a:solidFill>
                <a:latin typeface="Times New Roman" pitchFamily="18" charset="0"/>
                <a:cs typeface="Times New Roman" pitchFamily="18" charset="0"/>
              </a:rPr>
              <a:t>2015</a:t>
            </a:r>
            <a:r>
              <a:rPr lang="el-GR" sz="2400" dirty="0" smtClean="0">
                <a:latin typeface="Times New Roman" pitchFamily="18" charset="0"/>
                <a:cs typeface="Times New Roman" pitchFamily="18" charset="0"/>
              </a:rPr>
              <a:t> συγκροτείται σε Υπ. Πολιτισμού, Παιδείας &amp; Θρησκευμάτων. </a:t>
            </a:r>
          </a:p>
          <a:p>
            <a:r>
              <a:rPr lang="el-GR" sz="2400" b="1" dirty="0" smtClean="0">
                <a:solidFill>
                  <a:schemeClr val="accent1"/>
                </a:solidFill>
                <a:latin typeface="Times New Roman" pitchFamily="18" charset="0"/>
                <a:cs typeface="Times New Roman" pitchFamily="18" charset="0"/>
              </a:rPr>
              <a:t>Εννιά μήνες </a:t>
            </a:r>
            <a:r>
              <a:rPr lang="el-GR" sz="2400" dirty="0" smtClean="0">
                <a:latin typeface="Times New Roman" pitchFamily="18" charset="0"/>
                <a:cs typeface="Times New Roman" pitchFamily="18" charset="0"/>
              </a:rPr>
              <a:t>μετά, επανέρχεται ως Υπ. Πολιτισμού &amp; Αθλητισμού.</a:t>
            </a:r>
          </a:p>
          <a:p>
            <a:pPr lvl="0"/>
            <a:endParaRPr lang="el-GR" sz="2400" dirty="0">
              <a:solidFill>
                <a:schemeClr val="tx2"/>
              </a:solidFill>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36</a:t>
            </a:fld>
            <a:endParaRPr lang="en"/>
          </a:p>
        </p:txBody>
      </p:sp>
      <p:sp>
        <p:nvSpPr>
          <p:cNvPr id="4" name="3 - Τίτλος"/>
          <p:cNvSpPr>
            <a:spLocks noGrp="1"/>
          </p:cNvSpPr>
          <p:nvPr>
            <p:ph type="title"/>
          </p:nvPr>
        </p:nvSpPr>
        <p:spPr>
          <a:xfrm>
            <a:off x="457200" y="205979"/>
            <a:ext cx="8229600" cy="396694"/>
          </a:xfrm>
        </p:spPr>
        <p:txBody>
          <a:bodyPr>
            <a:noAutofit/>
          </a:bodyPr>
          <a:lstStyle/>
          <a:p>
            <a:pPr algn="ctr"/>
            <a:r>
              <a:rPr lang="el-GR" sz="3200" dirty="0" smtClean="0">
                <a:latin typeface="Times New Roman" pitchFamily="18" charset="0"/>
                <a:cs typeface="Times New Roman" pitchFamily="18" charset="0"/>
              </a:rPr>
              <a:t>Ο πολιτισμός στην περίοδο της κρίσης</a:t>
            </a:r>
            <a:endParaRPr lang="el-GR" sz="32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90005" y="1110996"/>
            <a:ext cx="9334005" cy="3769761"/>
          </a:xfrm>
        </p:spPr>
        <p:txBody>
          <a:bodyPr>
            <a:normAutofit/>
          </a:bodyPr>
          <a:lstStyle/>
          <a:p>
            <a:pPr algn="just"/>
            <a:r>
              <a:rPr lang="el-GR" sz="2400" dirty="0" smtClean="0">
                <a:latin typeface="Times New Roman" pitchFamily="18" charset="0"/>
                <a:cs typeface="Times New Roman" pitchFamily="18" charset="0"/>
              </a:rPr>
              <a:t>Από 2009 πυροδοτήθηκε μια σοβούσα για δεκαετίες πολυδιάστατη κρίση, μια </a:t>
            </a:r>
            <a:r>
              <a:rPr lang="el-GR" sz="2400" b="1" dirty="0" smtClean="0">
                <a:solidFill>
                  <a:schemeClr val="accent1"/>
                </a:solidFill>
                <a:latin typeface="Times New Roman" pitchFamily="18" charset="0"/>
                <a:cs typeface="Times New Roman" pitchFamily="18" charset="0"/>
              </a:rPr>
              <a:t>οικονομική και </a:t>
            </a:r>
            <a:r>
              <a:rPr lang="el-GR" sz="2400" b="1" dirty="0" err="1" smtClean="0">
                <a:solidFill>
                  <a:schemeClr val="accent1"/>
                </a:solidFill>
                <a:latin typeface="Times New Roman" pitchFamily="18" charset="0"/>
                <a:cs typeface="Times New Roman" pitchFamily="18" charset="0"/>
              </a:rPr>
              <a:t>κοινωνικο</a:t>
            </a:r>
            <a:r>
              <a:rPr lang="el-GR" sz="2400" b="1" dirty="0" smtClean="0">
                <a:solidFill>
                  <a:schemeClr val="accent1"/>
                </a:solidFill>
                <a:latin typeface="Times New Roman" pitchFamily="18" charset="0"/>
                <a:cs typeface="Times New Roman" pitchFamily="18" charset="0"/>
              </a:rPr>
              <a:t>-πολιτισμική κρίση</a:t>
            </a:r>
            <a:r>
              <a:rPr lang="el-GR" sz="2400" dirty="0" smtClean="0">
                <a:solidFill>
                  <a:schemeClr val="accent1"/>
                </a:solidFill>
                <a:latin typeface="Times New Roman" pitchFamily="18" charset="0"/>
                <a:cs typeface="Times New Roman" pitchFamily="18" charset="0"/>
              </a:rPr>
              <a:t>. </a:t>
            </a:r>
            <a:endParaRPr lang="el-GR" sz="2400" b="1" dirty="0" smtClean="0">
              <a:solidFill>
                <a:schemeClr val="accent1"/>
              </a:solidFill>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Δραματική πτώση </a:t>
            </a:r>
            <a:r>
              <a:rPr lang="el-GR" sz="2400" b="1" dirty="0" smtClean="0">
                <a:solidFill>
                  <a:schemeClr val="accent1"/>
                </a:solidFill>
                <a:latin typeface="Times New Roman" pitchFamily="18" charset="0"/>
                <a:cs typeface="Times New Roman" pitchFamily="18" charset="0"/>
              </a:rPr>
              <a:t>βιοτικού επιπέδου</a:t>
            </a:r>
            <a:r>
              <a:rPr lang="el-GR" sz="2400" dirty="0" smtClean="0">
                <a:latin typeface="Times New Roman" pitchFamily="18" charset="0"/>
                <a:cs typeface="Times New Roman" pitchFamily="18" charset="0"/>
              </a:rPr>
              <a:t>, πρωτοφανούς έκτασης </a:t>
            </a:r>
            <a:r>
              <a:rPr lang="el-GR" sz="2400" b="1" dirty="0" smtClean="0">
                <a:solidFill>
                  <a:schemeClr val="accent1"/>
                </a:solidFill>
                <a:latin typeface="Times New Roman" pitchFamily="18" charset="0"/>
                <a:cs typeface="Times New Roman" pitchFamily="18" charset="0"/>
              </a:rPr>
              <a:t>ανεργία</a:t>
            </a:r>
            <a:r>
              <a:rPr lang="el-GR" sz="2400" dirty="0" smtClean="0">
                <a:latin typeface="Times New Roman" pitchFamily="18" charset="0"/>
                <a:cs typeface="Times New Roman" pitchFamily="18" charset="0"/>
              </a:rPr>
              <a:t>, κατάρρευση του </a:t>
            </a:r>
            <a:r>
              <a:rPr lang="el-GR" sz="2400" b="1" dirty="0" smtClean="0">
                <a:solidFill>
                  <a:schemeClr val="accent1"/>
                </a:solidFill>
                <a:latin typeface="Times New Roman" pitchFamily="18" charset="0"/>
                <a:cs typeface="Times New Roman" pitchFamily="18" charset="0"/>
              </a:rPr>
              <a:t>κράτους πρόνοιας </a:t>
            </a:r>
            <a:r>
              <a:rPr lang="el-GR" sz="2400" dirty="0" smtClean="0">
                <a:latin typeface="Times New Roman" pitchFamily="18" charset="0"/>
                <a:cs typeface="Times New Roman" pitchFamily="18" charset="0"/>
              </a:rPr>
              <a:t>δραματικές μειώσεις στους μισθούς, στην εγχώρια ζήτηση και στην αγοραστική δύναμη και το γεγονός ότι η κοινωνία διολίσθαινε σε έναν </a:t>
            </a:r>
            <a:r>
              <a:rPr lang="el-GR" sz="2400" b="1" dirty="0" smtClean="0">
                <a:solidFill>
                  <a:schemeClr val="accent1"/>
                </a:solidFill>
                <a:latin typeface="Times New Roman" pitchFamily="18" charset="0"/>
                <a:cs typeface="Times New Roman" pitchFamily="18" charset="0"/>
              </a:rPr>
              <a:t>κοινωνικό αυτοματισμό</a:t>
            </a:r>
            <a:r>
              <a:rPr lang="el-GR" sz="2400" dirty="0" smtClean="0">
                <a:latin typeface="Times New Roman" pitchFamily="18" charset="0"/>
                <a:cs typeface="Times New Roman" pitchFamily="18" charset="0"/>
              </a:rPr>
              <a:t>.</a:t>
            </a:r>
            <a:endParaRPr lang="el-GR" sz="2400" i="1"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Όλα τα προηγούμενα σε συνδυασμό </a:t>
            </a:r>
            <a:r>
              <a:rPr lang="el-GR" sz="2400" dirty="0" smtClean="0">
                <a:solidFill>
                  <a:schemeClr val="tx2"/>
                </a:solidFill>
                <a:latin typeface="Times New Roman" pitchFamily="18" charset="0"/>
                <a:cs typeface="Times New Roman" pitchFamily="18" charset="0"/>
              </a:rPr>
              <a:t>με την εξαντλητική  </a:t>
            </a:r>
            <a:r>
              <a:rPr lang="el-GR" sz="2400" b="1" dirty="0" err="1" smtClean="0">
                <a:solidFill>
                  <a:schemeClr val="accent1"/>
                </a:solidFill>
                <a:latin typeface="Times New Roman" pitchFamily="18" charset="0"/>
                <a:cs typeface="Times New Roman" pitchFamily="18" charset="0"/>
              </a:rPr>
              <a:t>υπερφορολόγηση</a:t>
            </a:r>
            <a:r>
              <a:rPr lang="el-GR" sz="2400" b="1" dirty="0" smtClean="0">
                <a:solidFill>
                  <a:schemeClr val="accent1"/>
                </a:solidFill>
                <a:latin typeface="Times New Roman" pitchFamily="18" charset="0"/>
                <a:cs typeface="Times New Roman" pitchFamily="18" charset="0"/>
              </a:rPr>
              <a:t> των εισοδημάτων </a:t>
            </a:r>
            <a:r>
              <a:rPr lang="el-GR" sz="2400" dirty="0" smtClean="0">
                <a:solidFill>
                  <a:schemeClr val="tx2"/>
                </a:solidFill>
                <a:latin typeface="Times New Roman" pitchFamily="18" charset="0"/>
                <a:cs typeface="Times New Roman" pitchFamily="18" charset="0"/>
              </a:rPr>
              <a:t>και την κατακόρυφη </a:t>
            </a:r>
            <a:r>
              <a:rPr lang="el-GR" sz="2400" b="1" dirty="0" smtClean="0">
                <a:solidFill>
                  <a:schemeClr val="accent1"/>
                </a:solidFill>
                <a:latin typeface="Times New Roman" pitchFamily="18" charset="0"/>
                <a:cs typeface="Times New Roman" pitchFamily="18" charset="0"/>
              </a:rPr>
              <a:t>εκτίναξη του δημόσιου χρέους</a:t>
            </a:r>
            <a:r>
              <a:rPr lang="el-GR" sz="24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(ΙΝΕ –ΓΣΕΕ 2014 :22-26).</a:t>
            </a:r>
            <a:r>
              <a:rPr lang="el-GR" sz="2000" b="1" dirty="0" smtClean="0">
                <a:latin typeface="Times New Roman" pitchFamily="18" charset="0"/>
                <a:cs typeface="Times New Roman" pitchFamily="18" charset="0"/>
              </a:rPr>
              <a:t> </a:t>
            </a:r>
            <a:endParaRPr lang="el-GR" sz="2000" dirty="0" smtClean="0">
              <a:latin typeface="Times New Roman" pitchFamily="18" charset="0"/>
              <a:cs typeface="Times New Roman" pitchFamily="18" charset="0"/>
            </a:endParaRPr>
          </a:p>
          <a:p>
            <a:endParaRPr lang="el-GR"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37</a:t>
            </a:fld>
            <a:endParaRPr lang="en"/>
          </a:p>
        </p:txBody>
      </p:sp>
      <p:sp>
        <p:nvSpPr>
          <p:cNvPr id="4" name="3 - Τίτλος"/>
          <p:cNvSpPr>
            <a:spLocks noGrp="1"/>
          </p:cNvSpPr>
          <p:nvPr>
            <p:ph type="title"/>
          </p:nvPr>
        </p:nvSpPr>
        <p:spPr/>
        <p:txBody>
          <a:bodyPr>
            <a:normAutofit/>
          </a:bodyPr>
          <a:lstStyle/>
          <a:p>
            <a:pPr algn="ctr"/>
            <a:r>
              <a:rPr lang="el-GR" sz="3200" dirty="0" smtClean="0">
                <a:latin typeface="Times New Roman" pitchFamily="18" charset="0"/>
                <a:cs typeface="Times New Roman" pitchFamily="18" charset="0"/>
              </a:rPr>
              <a:t>Ορισμένα δεδομένα της πολύπλευρης κρίσης</a:t>
            </a:r>
            <a:endParaRPr lang="el-GR" sz="32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10996"/>
            <a:ext cx="8956964" cy="3689604"/>
          </a:xfrm>
        </p:spPr>
        <p:txBody>
          <a:bodyPr>
            <a:normAutofit/>
          </a:bodyPr>
          <a:lstStyle/>
          <a:p>
            <a:r>
              <a:rPr lang="el-GR" sz="2400" dirty="0" smtClean="0">
                <a:latin typeface="Times New Roman" pitchFamily="18" charset="0"/>
                <a:cs typeface="Times New Roman" pitchFamily="18" charset="0"/>
              </a:rPr>
              <a:t>2009 κύκλος εργασιών ύψους 7.552.000 € και το 2012 υποχώρησε στα 4.896.000€  δηλαδή σε τρία χρόνια </a:t>
            </a:r>
            <a:r>
              <a:rPr lang="el-GR" sz="2400" b="1" dirty="0" smtClean="0">
                <a:solidFill>
                  <a:schemeClr val="accent1"/>
                </a:solidFill>
                <a:latin typeface="Times New Roman" pitchFamily="18" charset="0"/>
                <a:cs typeface="Times New Roman" pitchFamily="18" charset="0"/>
              </a:rPr>
              <a:t>μειώθηκε περισσότερο από το 1/3. </a:t>
            </a:r>
          </a:p>
          <a:p>
            <a:r>
              <a:rPr lang="el-GR" sz="2400" dirty="0" smtClean="0">
                <a:latin typeface="Times New Roman" pitchFamily="18" charset="0"/>
                <a:cs typeface="Times New Roman" pitchFamily="18" charset="0"/>
              </a:rPr>
              <a:t>Η εξακολουθητική μείωση των δαπανών για το Υπουργείο Πολιτισμού &amp; Αθλητισμού σε σχέση με το σύνολο του κρατικού προϋπολογισμού: 2018-2019 σε σύνολο προϋπολογισμού 612.089.000.000€, το ποσόν για το ΥΠ. ΠΟ.Α. είναι </a:t>
            </a:r>
            <a:r>
              <a:rPr lang="el-GR" sz="2400" b="1" dirty="0" smtClean="0">
                <a:solidFill>
                  <a:schemeClr val="accent1"/>
                </a:solidFill>
                <a:latin typeface="Times New Roman" pitchFamily="18" charset="0"/>
                <a:cs typeface="Times New Roman" pitchFamily="18" charset="0"/>
              </a:rPr>
              <a:t>339.490.000€, ήτοι το 0,05% του συνολικού </a:t>
            </a:r>
            <a:r>
              <a:rPr lang="el-GR" sz="2400" dirty="0" smtClean="0">
                <a:latin typeface="Times New Roman" pitchFamily="18" charset="0"/>
                <a:cs typeface="Times New Roman" pitchFamily="18" charset="0"/>
              </a:rPr>
              <a:t>προϋπολογισμού.</a:t>
            </a: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38</a:t>
            </a:fld>
            <a:endParaRPr lang="en"/>
          </a:p>
        </p:txBody>
      </p:sp>
      <p:sp>
        <p:nvSpPr>
          <p:cNvPr id="4" name="3 - Τίτλος"/>
          <p:cNvSpPr>
            <a:spLocks noGrp="1"/>
          </p:cNvSpPr>
          <p:nvPr>
            <p:ph type="title"/>
          </p:nvPr>
        </p:nvSpPr>
        <p:spPr/>
        <p:txBody>
          <a:bodyPr>
            <a:normAutofit fontScale="90000"/>
          </a:bodyPr>
          <a:lstStyle/>
          <a:p>
            <a:pPr algn="ctr"/>
            <a:r>
              <a:rPr lang="el-GR" sz="3200" dirty="0" smtClean="0">
                <a:latin typeface="Times New Roman" pitchFamily="18" charset="0"/>
                <a:cs typeface="Times New Roman" pitchFamily="18" charset="0"/>
              </a:rPr>
              <a:t>Το πεδίο «Πολιτισμός, Ψυχαγωγία, Αθλητισμός»</a:t>
            </a:r>
            <a:endParaRPr lang="el-GR" sz="32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11827"/>
            <a:ext cx="9143999" cy="3751118"/>
          </a:xfrm>
        </p:spPr>
        <p:txBody>
          <a:bodyPr>
            <a:noAutofit/>
          </a:bodyPr>
          <a:lstStyle/>
          <a:p>
            <a:pPr lvl="0"/>
            <a:r>
              <a:rPr lang="el-GR" sz="2600" dirty="0" smtClean="0">
                <a:latin typeface="Times New Roman" pitchFamily="18" charset="0"/>
                <a:cs typeface="Times New Roman" pitchFamily="18" charset="0"/>
              </a:rPr>
              <a:t>Αντικειμενική αδυναμία του </a:t>
            </a:r>
            <a:r>
              <a:rPr lang="el-GR" sz="2400" dirty="0" smtClean="0">
                <a:latin typeface="Times New Roman" pitchFamily="18" charset="0"/>
                <a:cs typeface="Times New Roman" pitchFamily="18" charset="0"/>
              </a:rPr>
              <a:t>ΥΠ. ΠΟ.Α</a:t>
            </a:r>
            <a:r>
              <a:rPr lang="el-GR" sz="2800" dirty="0" smtClean="0">
                <a:latin typeface="Times New Roman" pitchFamily="18" charset="0"/>
                <a:cs typeface="Times New Roman" pitchFamily="18" charset="0"/>
              </a:rPr>
              <a:t>.</a:t>
            </a:r>
            <a:r>
              <a:rPr lang="el-GR" sz="2600" dirty="0" smtClean="0">
                <a:latin typeface="Times New Roman" pitchFamily="18" charset="0"/>
                <a:cs typeface="Times New Roman" pitchFamily="18" charset="0"/>
              </a:rPr>
              <a:t> να υποστηρίξει τα στοιχειώδη στο πολιτιστικό πεδίο και συνάμα χωρίς τη </a:t>
            </a:r>
            <a:r>
              <a:rPr lang="el-GR" sz="2600" b="1" dirty="0" smtClean="0">
                <a:solidFill>
                  <a:schemeClr val="accent1"/>
                </a:solidFill>
                <a:latin typeface="Times New Roman" pitchFamily="18" charset="0"/>
                <a:cs typeface="Times New Roman" pitchFamily="18" charset="0"/>
              </a:rPr>
              <a:t>διαμόρφωση ενός συνεκτικού κανονιστικού πλαισίου </a:t>
            </a:r>
            <a:r>
              <a:rPr lang="el-GR" sz="2600" dirty="0" smtClean="0">
                <a:latin typeface="Times New Roman" pitchFamily="18" charset="0"/>
                <a:cs typeface="Times New Roman" pitchFamily="18" charset="0"/>
              </a:rPr>
              <a:t>συνεργασιών, δημιουργεί κενό εξουσίας. </a:t>
            </a:r>
          </a:p>
          <a:p>
            <a:pPr lvl="0"/>
            <a:r>
              <a:rPr lang="el-GR" sz="2600" dirty="0" smtClean="0">
                <a:latin typeface="Times New Roman" pitchFamily="18" charset="0"/>
                <a:cs typeface="Times New Roman" pitchFamily="18" charset="0"/>
              </a:rPr>
              <a:t>Το επικίνδυνο (;) κενό του </a:t>
            </a:r>
            <a:r>
              <a:rPr lang="el-GR" sz="2400" dirty="0" smtClean="0">
                <a:latin typeface="Times New Roman" pitchFamily="18" charset="0"/>
                <a:cs typeface="Times New Roman" pitchFamily="18" charset="0"/>
              </a:rPr>
              <a:t>ΥΠ. ΠΟ.Α. </a:t>
            </a:r>
            <a:r>
              <a:rPr lang="el-GR" sz="2600" dirty="0" smtClean="0">
                <a:latin typeface="Times New Roman" pitchFamily="18" charset="0"/>
                <a:cs typeface="Times New Roman" pitchFamily="18" charset="0"/>
              </a:rPr>
              <a:t>καλύπτεται από τα </a:t>
            </a:r>
            <a:r>
              <a:rPr lang="el-GR" sz="2600" b="1" dirty="0" smtClean="0">
                <a:solidFill>
                  <a:schemeClr val="accent1"/>
                </a:solidFill>
                <a:latin typeface="Times New Roman" pitchFamily="18" charset="0"/>
                <a:cs typeface="Times New Roman" pitchFamily="18" charset="0"/>
              </a:rPr>
              <a:t>δημοφιλή και μεγάλης κλίμακας ιδρύματα </a:t>
            </a:r>
            <a:r>
              <a:rPr lang="el-GR" sz="2600" dirty="0" smtClean="0">
                <a:latin typeface="Times New Roman" pitchFamily="18" charset="0"/>
                <a:cs typeface="Times New Roman" pitchFamily="18" charset="0"/>
              </a:rPr>
              <a:t>που αναλαμβάνουν να </a:t>
            </a:r>
            <a:r>
              <a:rPr lang="el-GR" sz="2600" dirty="0" smtClean="0">
                <a:solidFill>
                  <a:schemeClr val="tx2"/>
                </a:solidFill>
                <a:latin typeface="Times New Roman" pitchFamily="18" charset="0"/>
                <a:cs typeface="Times New Roman" pitchFamily="18" charset="0"/>
              </a:rPr>
              <a:t>παίξουν τις περισσότερες φορές, </a:t>
            </a:r>
            <a:r>
              <a:rPr lang="el-GR" sz="2600" b="1" dirty="0" smtClean="0">
                <a:solidFill>
                  <a:schemeClr val="accent1"/>
                </a:solidFill>
                <a:latin typeface="Times New Roman" pitchFamily="18" charset="0"/>
                <a:cs typeface="Times New Roman" pitchFamily="18" charset="0"/>
              </a:rPr>
              <a:t>οιονεί και κατά το δοκούν, </a:t>
            </a:r>
            <a:r>
              <a:rPr lang="el-GR" sz="2600" dirty="0" smtClean="0">
                <a:solidFill>
                  <a:schemeClr val="tx2"/>
                </a:solidFill>
                <a:latin typeface="Times New Roman" pitchFamily="18" charset="0"/>
                <a:cs typeface="Times New Roman" pitchFamily="18" charset="0"/>
              </a:rPr>
              <a:t>το ρόλο </a:t>
            </a:r>
            <a:r>
              <a:rPr lang="el-GR" sz="2600" dirty="0" smtClean="0">
                <a:latin typeface="Times New Roman" pitchFamily="18" charset="0"/>
                <a:cs typeface="Times New Roman" pitchFamily="18" charset="0"/>
              </a:rPr>
              <a:t>που δεν μπορεί να επιτελέσει το Υπουργείο.   </a:t>
            </a: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39</a:t>
            </a:fld>
            <a:endParaRPr lang="en"/>
          </a:p>
        </p:txBody>
      </p:sp>
      <p:sp>
        <p:nvSpPr>
          <p:cNvPr id="4" name="3 - Τίτλος"/>
          <p:cNvSpPr>
            <a:spLocks noGrp="1"/>
          </p:cNvSpPr>
          <p:nvPr>
            <p:ph type="title"/>
          </p:nvPr>
        </p:nvSpPr>
        <p:spPr/>
        <p:txBody>
          <a:bodyPr>
            <a:normAutofit fontScale="90000"/>
          </a:bodyPr>
          <a:lstStyle/>
          <a:p>
            <a:pPr algn="ctr"/>
            <a:r>
              <a:rPr lang="el-GR" sz="3200" dirty="0" smtClean="0">
                <a:latin typeface="Times New Roman" pitchFamily="18" charset="0"/>
                <a:cs typeface="Times New Roman" pitchFamily="18" charset="0"/>
              </a:rPr>
              <a:t>Το επικίνδυνο (;) κενό του Υπουργείου Πολιτισμού</a:t>
            </a:r>
            <a:endParaRPr lang="el-GR" sz="32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10997"/>
            <a:ext cx="8229600" cy="3627258"/>
          </a:xfrm>
        </p:spPr>
        <p:txBody>
          <a:bodyPr>
            <a:normAutofit/>
          </a:bodyPr>
          <a:lstStyle/>
          <a:p>
            <a:pPr fontAlgn="base">
              <a:buFont typeface="Wingdings" pitchFamily="2" charset="2"/>
              <a:buChar char="Ø"/>
            </a:pPr>
            <a:r>
              <a:rPr lang="el-GR" sz="2400" dirty="0" smtClean="0">
                <a:latin typeface="Times New Roman" pitchFamily="18" charset="0"/>
                <a:cs typeface="Times New Roman" pitchFamily="18" charset="0"/>
              </a:rPr>
              <a:t>5. Ο πολιτισμός στην περίοδο της κρίσης</a:t>
            </a:r>
          </a:p>
          <a:p>
            <a:pPr fontAlgn="base">
              <a:buFont typeface="Wingdings" pitchFamily="2" charset="2"/>
              <a:buChar char="Ø"/>
            </a:pPr>
            <a:r>
              <a:rPr lang="el-GR" sz="2400" dirty="0" smtClean="0">
                <a:latin typeface="Times New Roman" pitchFamily="18" charset="0"/>
                <a:cs typeface="Times New Roman" pitchFamily="18" charset="0"/>
              </a:rPr>
              <a:t>6. Οι Δημόσιοι φορείς στην Ελλάδα &amp; ο ρόλος τους στην πολιτιστική πολιτική</a:t>
            </a:r>
          </a:p>
          <a:p>
            <a:pPr fontAlgn="base">
              <a:buFont typeface="Wingdings" pitchFamily="2" charset="2"/>
              <a:buChar char="Ø"/>
            </a:pPr>
            <a:r>
              <a:rPr lang="el-GR" sz="2400" dirty="0" smtClean="0">
                <a:latin typeface="Times New Roman" pitchFamily="18" charset="0"/>
                <a:cs typeface="Times New Roman" pitchFamily="18" charset="0"/>
              </a:rPr>
              <a:t>7. Ο πολιτισμός στην εποχή του </a:t>
            </a:r>
            <a:r>
              <a:rPr lang="el-GR" sz="2400" dirty="0" err="1" smtClean="0">
                <a:latin typeface="Times New Roman" pitchFamily="18" charset="0"/>
                <a:cs typeface="Times New Roman" pitchFamily="18" charset="0"/>
              </a:rPr>
              <a:t>κορωνοϊού</a:t>
            </a:r>
            <a:r>
              <a:rPr lang="el-GR" sz="2400" dirty="0" smtClean="0">
                <a:latin typeface="Times New Roman" pitchFamily="18" charset="0"/>
                <a:cs typeface="Times New Roman" pitchFamily="18" charset="0"/>
              </a:rPr>
              <a:t> και η πολιτισμική μετάλλαξη: «Η ζωή μετά…» αλλά πως;</a:t>
            </a:r>
          </a:p>
          <a:p>
            <a:pPr fontAlgn="base">
              <a:buFont typeface="Wingdings" pitchFamily="2" charset="2"/>
              <a:buChar char="Ø"/>
            </a:pPr>
            <a:r>
              <a:rPr lang="el-GR" sz="2400" dirty="0" smtClean="0">
                <a:latin typeface="Times New Roman" pitchFamily="18" charset="0"/>
                <a:cs typeface="Times New Roman" pitchFamily="18" charset="0"/>
              </a:rPr>
              <a:t>8. Μελέτη περίπτωσης. Η δεσπόζουσα θέση στον κινηματογραφικό χώρο (1974-2019): Τοπικές λέσχες, δημοτικοί κινηματογράφοι, </a:t>
            </a:r>
            <a:r>
              <a:rPr lang="el-GR" sz="2400" dirty="0" err="1" smtClean="0">
                <a:latin typeface="Times New Roman" pitchFamily="18" charset="0"/>
                <a:cs typeface="Times New Roman" pitchFamily="18" charset="0"/>
              </a:rPr>
              <a:t>Cineplex’s</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multiplexes</a:t>
            </a:r>
            <a:r>
              <a:rPr lang="el-GR" sz="2400" dirty="0" smtClean="0">
                <a:latin typeface="Times New Roman" pitchFamily="18" charset="0"/>
                <a:cs typeface="Times New Roman" pitchFamily="18" charset="0"/>
              </a:rPr>
              <a:t> και διαδικτυακές πλατφόρμες</a:t>
            </a:r>
          </a:p>
          <a:p>
            <a:endParaRPr lang="el-GR"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4</a:t>
            </a:fld>
            <a:endParaRPr lang="en"/>
          </a:p>
        </p:txBody>
      </p:sp>
      <p:sp>
        <p:nvSpPr>
          <p:cNvPr id="4" name="3 - Τίτλος"/>
          <p:cNvSpPr>
            <a:spLocks noGrp="1"/>
          </p:cNvSpPr>
          <p:nvPr>
            <p:ph type="title"/>
          </p:nvPr>
        </p:nvSpPr>
        <p:spPr/>
        <p:txBody>
          <a:bodyPr>
            <a:normAutofit fontScale="90000"/>
          </a:bodyPr>
          <a:lstStyle/>
          <a:p>
            <a:pPr algn="ctr"/>
            <a:r>
              <a:rPr lang="el-GR" sz="3200" dirty="0" smtClean="0">
                <a:latin typeface="Times New Roman" pitchFamily="18" charset="0"/>
                <a:cs typeface="Times New Roman" pitchFamily="18" charset="0"/>
              </a:rPr>
              <a:t>Πολιτιστικές πολιτικές στον Ελληνικό χώρο (2)</a:t>
            </a:r>
            <a:endParaRPr lang="el-GR" sz="32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75013" y="1104404"/>
            <a:ext cx="8336478" cy="3633851"/>
          </a:xfrm>
        </p:spPr>
        <p:txBody>
          <a:bodyPr>
            <a:normAutofit/>
          </a:bodyPr>
          <a:lstStyle/>
          <a:p>
            <a:pPr lvl="0"/>
            <a:r>
              <a:rPr lang="el-GR" sz="2400" dirty="0" smtClean="0">
                <a:latin typeface="Times New Roman" pitchFamily="18" charset="0"/>
                <a:cs typeface="Times New Roman" pitchFamily="18" charset="0"/>
              </a:rPr>
              <a:t>Η  πολιτιστική πολιτική </a:t>
            </a:r>
            <a:r>
              <a:rPr lang="el-GR" sz="2400" b="1" dirty="0" smtClean="0">
                <a:solidFill>
                  <a:schemeClr val="accent1"/>
                </a:solidFill>
                <a:latin typeface="Times New Roman" pitchFamily="18" charset="0"/>
                <a:cs typeface="Times New Roman" pitchFamily="18" charset="0"/>
              </a:rPr>
              <a:t>δεν ασκείται σε κοινωνικό κενό </a:t>
            </a:r>
            <a:r>
              <a:rPr lang="el-GR" sz="2400" dirty="0" smtClean="0">
                <a:latin typeface="Times New Roman" pitchFamily="18" charset="0"/>
                <a:cs typeface="Times New Roman" pitchFamily="18" charset="0"/>
              </a:rPr>
              <a:t>καθώς υπάρχουν συνομιλητές, δρώντες και συσχετισμοί δύναμη προσδίδοντας  τη σημασία της πολιτιστικής πολιτικής εντός του κοινωνικού και πολιτικού πεδίου. </a:t>
            </a:r>
          </a:p>
          <a:p>
            <a:pPr lvl="0"/>
            <a:r>
              <a:rPr lang="el-GR" sz="2400" b="1" dirty="0" smtClean="0">
                <a:solidFill>
                  <a:schemeClr val="accent1"/>
                </a:solidFill>
                <a:latin typeface="Times New Roman" pitchFamily="18" charset="0"/>
                <a:cs typeface="Times New Roman" pitchFamily="18" charset="0"/>
              </a:rPr>
              <a:t>Δρώντες</a:t>
            </a:r>
            <a:r>
              <a:rPr lang="el-GR" sz="2400" dirty="0" smtClean="0">
                <a:latin typeface="Times New Roman" pitchFamily="18" charset="0"/>
                <a:cs typeface="Times New Roman" pitchFamily="18" charset="0"/>
              </a:rPr>
              <a:t> μπορεί να είναι ένα άτομο, μία κοινωνική ομάδα, ένα ίδρυμα, η Αυτοδιοίκηση, ένα υπουργείο ή οποιαδήποτε άλλη θεσμική ή μη θεσπισμένη συλλογικότητα που κινητοποιείται για την επίτευξη ενός στόχου.</a:t>
            </a:r>
            <a:endParaRPr lang="el-GR" sz="2400" dirty="0">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40</a:t>
            </a:fld>
            <a:endParaRPr lang="en"/>
          </a:p>
        </p:txBody>
      </p:sp>
      <p:sp>
        <p:nvSpPr>
          <p:cNvPr id="4" name="3 - Τίτλος"/>
          <p:cNvSpPr>
            <a:spLocks noGrp="1"/>
          </p:cNvSpPr>
          <p:nvPr>
            <p:ph type="title"/>
          </p:nvPr>
        </p:nvSpPr>
        <p:spPr>
          <a:xfrm>
            <a:off x="332509" y="205978"/>
            <a:ext cx="8468591" cy="815299"/>
          </a:xfrm>
        </p:spPr>
        <p:txBody>
          <a:bodyPr>
            <a:noAutofit/>
          </a:bodyPr>
          <a:lstStyle/>
          <a:p>
            <a:pPr algn="ctr" fontAlgn="base"/>
            <a:r>
              <a:rPr lang="el-GR" sz="2800" dirty="0" smtClean="0">
                <a:latin typeface="Times New Roman" pitchFamily="18" charset="0"/>
                <a:cs typeface="Times New Roman" pitchFamily="18" charset="0"/>
              </a:rPr>
              <a:t>Οι ποικίλοι φορείς στην Ελλάδα και </a:t>
            </a:r>
            <a:br>
              <a:rPr lang="el-GR" sz="2800" dirty="0" smtClean="0">
                <a:latin typeface="Times New Roman" pitchFamily="18" charset="0"/>
                <a:cs typeface="Times New Roman" pitchFamily="18" charset="0"/>
              </a:rPr>
            </a:br>
            <a:r>
              <a:rPr lang="el-GR" sz="2800" dirty="0" smtClean="0">
                <a:latin typeface="Times New Roman" pitchFamily="18" charset="0"/>
                <a:cs typeface="Times New Roman" pitchFamily="18" charset="0"/>
              </a:rPr>
              <a:t>ο ρόλος τους στην πολιτιστική πολιτική</a:t>
            </a:r>
            <a:endParaRPr lang="el-GR" sz="28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78130" y="783771"/>
            <a:ext cx="9322130" cy="3859482"/>
          </a:xfrm>
        </p:spPr>
        <p:txBody>
          <a:bodyPr>
            <a:noAutofit/>
          </a:bodyPr>
          <a:lstStyle/>
          <a:p>
            <a:r>
              <a:rPr lang="el-GR" sz="2400" b="1" dirty="0" smtClean="0">
                <a:solidFill>
                  <a:schemeClr val="accent1"/>
                </a:solidFill>
                <a:latin typeface="Times New Roman" pitchFamily="18" charset="0"/>
                <a:cs typeface="Times New Roman" pitchFamily="18" charset="0"/>
              </a:rPr>
              <a:t>1997:  </a:t>
            </a:r>
            <a:r>
              <a:rPr lang="el-GR" sz="2400" dirty="0" smtClean="0">
                <a:latin typeface="Times New Roman" pitchFamily="18" charset="0"/>
                <a:cs typeface="Times New Roman" pitchFamily="18" charset="0"/>
              </a:rPr>
              <a:t>Πρόγραμμα </a:t>
            </a:r>
            <a:r>
              <a:rPr lang="el-GR" sz="2400" b="1" dirty="0" smtClean="0">
                <a:latin typeface="Times New Roman" pitchFamily="18" charset="0"/>
                <a:cs typeface="Times New Roman" pitchFamily="18" charset="0"/>
              </a:rPr>
              <a:t>«</a:t>
            </a:r>
            <a:r>
              <a:rPr lang="el-GR" sz="2400" b="1" dirty="0" smtClean="0">
                <a:solidFill>
                  <a:schemeClr val="accent1"/>
                </a:solidFill>
                <a:latin typeface="Times New Roman" pitchFamily="18" charset="0"/>
                <a:cs typeface="Times New Roman" pitchFamily="18" charset="0"/>
              </a:rPr>
              <a:t>Καποδίστριας</a:t>
            </a:r>
            <a:r>
              <a:rPr lang="el-GR" sz="2400" b="1" dirty="0" smtClean="0">
                <a:latin typeface="Times New Roman" pitchFamily="18" charset="0"/>
                <a:cs typeface="Times New Roman" pitchFamily="18" charset="0"/>
              </a:rPr>
              <a:t>»</a:t>
            </a:r>
            <a:r>
              <a:rPr lang="el-GR" sz="2400" dirty="0" smtClean="0">
                <a:latin typeface="Times New Roman" pitchFamily="18" charset="0"/>
                <a:cs typeface="Times New Roman" pitchFamily="18" charset="0"/>
              </a:rPr>
              <a:t> για συγκρότηση της </a:t>
            </a:r>
            <a:r>
              <a:rPr lang="el-GR" sz="2400" dirty="0" err="1" smtClean="0">
                <a:latin typeface="Times New Roman" pitchFamily="18" charset="0"/>
                <a:cs typeface="Times New Roman" pitchFamily="18" charset="0"/>
              </a:rPr>
              <a:t>α΄βάθμιας</a:t>
            </a:r>
            <a:r>
              <a:rPr lang="el-GR" sz="2400" dirty="0" smtClean="0">
                <a:latin typeface="Times New Roman" pitchFamily="18" charset="0"/>
                <a:cs typeface="Times New Roman" pitchFamily="18" charset="0"/>
              </a:rPr>
              <a:t> Τ.Α. όπου οι Κοινότητες περιορίζονται σε 133 και οι Δήμοι αυξάνονται σε 900. Το 2006 ο νέος Κώδικας Δήμων και Κοινοτήτων. </a:t>
            </a:r>
          </a:p>
          <a:p>
            <a:r>
              <a:rPr lang="el-GR" sz="2400" b="1" dirty="0" smtClean="0">
                <a:solidFill>
                  <a:schemeClr val="accent1"/>
                </a:solidFill>
                <a:latin typeface="Times New Roman" pitchFamily="18" charset="0"/>
                <a:cs typeface="Times New Roman" pitchFamily="18" charset="0"/>
              </a:rPr>
              <a:t>2011</a:t>
            </a:r>
            <a:r>
              <a:rPr lang="el-GR" sz="2400" b="1" dirty="0" smtClean="0">
                <a:latin typeface="Times New Roman" pitchFamily="18" charset="0"/>
                <a:cs typeface="Times New Roman" pitchFamily="18" charset="0"/>
              </a:rPr>
              <a:t>:  «</a:t>
            </a:r>
            <a:r>
              <a:rPr lang="el-GR" sz="2400" b="1" dirty="0" smtClean="0">
                <a:solidFill>
                  <a:schemeClr val="accent1"/>
                </a:solidFill>
                <a:latin typeface="Times New Roman" pitchFamily="18" charset="0"/>
                <a:cs typeface="Times New Roman" pitchFamily="18" charset="0"/>
              </a:rPr>
              <a:t>Καλλικράτης</a:t>
            </a:r>
            <a:r>
              <a:rPr lang="el-GR" sz="2400" b="1" dirty="0" smtClean="0">
                <a:latin typeface="Times New Roman" pitchFamily="18" charset="0"/>
                <a:cs typeface="Times New Roman" pitchFamily="18" charset="0"/>
              </a:rPr>
              <a:t>»</a:t>
            </a:r>
            <a:r>
              <a:rPr lang="el-GR" sz="2400" dirty="0" smtClean="0">
                <a:latin typeface="Times New Roman" pitchFamily="18" charset="0"/>
                <a:cs typeface="Times New Roman" pitchFamily="18" charset="0"/>
              </a:rPr>
              <a:t> ως ένα πρόγραμμα με στόχο τη διοικητική μεταρρύθμιση και τη χωροταξική αναδιάρθρωση στους ΟΤΑ. Οι συνενώσεις προσδιορίσθηκαν με κριτήριο τον πληθυσμό αλλά η άποψη ότι </a:t>
            </a:r>
            <a:r>
              <a:rPr lang="el-GR" sz="2400" b="1" dirty="0" smtClean="0">
                <a:solidFill>
                  <a:schemeClr val="accent1"/>
                </a:solidFill>
                <a:latin typeface="Times New Roman" pitchFamily="18" charset="0"/>
                <a:cs typeface="Times New Roman" pitchFamily="18" charset="0"/>
              </a:rPr>
              <a:t>«όσο μεγαλύτερο μέγεθος τόσο το καλύτερο»</a:t>
            </a:r>
            <a:r>
              <a:rPr lang="el-GR" sz="2400" dirty="0" smtClean="0">
                <a:solidFill>
                  <a:schemeClr val="accent1"/>
                </a:solidFill>
                <a:latin typeface="Times New Roman" pitchFamily="18" charset="0"/>
                <a:cs typeface="Times New Roman" pitchFamily="18" charset="0"/>
              </a:rPr>
              <a:t> </a:t>
            </a:r>
            <a:r>
              <a:rPr lang="el-GR" sz="2400" b="1" dirty="0" smtClean="0">
                <a:solidFill>
                  <a:schemeClr val="accent1"/>
                </a:solidFill>
                <a:latin typeface="Times New Roman" pitchFamily="18" charset="0"/>
                <a:cs typeface="Times New Roman" pitchFamily="18" charset="0"/>
              </a:rPr>
              <a:t>δεν αποδείχθηκε ορθολογική</a:t>
            </a:r>
            <a:r>
              <a:rPr lang="el-GR" sz="2400" dirty="0" smtClean="0">
                <a:solidFill>
                  <a:schemeClr val="accent1"/>
                </a:solidFill>
                <a:latin typeface="Times New Roman" pitchFamily="18" charset="0"/>
                <a:cs typeface="Times New Roman" pitchFamily="18" charset="0"/>
              </a:rPr>
              <a:t>. </a:t>
            </a:r>
          </a:p>
          <a:p>
            <a:r>
              <a:rPr lang="el-GR" sz="2400" dirty="0" smtClean="0">
                <a:latin typeface="Times New Roman" pitchFamily="18" charset="0"/>
                <a:cs typeface="Times New Roman" pitchFamily="18" charset="0"/>
              </a:rPr>
              <a:t>Οι Δήμοι «ενισχύθηκαν» με </a:t>
            </a:r>
            <a:r>
              <a:rPr lang="el-GR" sz="2400" b="1" dirty="0" smtClean="0">
                <a:solidFill>
                  <a:schemeClr val="accent1"/>
                </a:solidFill>
                <a:latin typeface="Times New Roman" pitchFamily="18" charset="0"/>
                <a:cs typeface="Times New Roman" pitchFamily="18" charset="0"/>
              </a:rPr>
              <a:t>220 νέες αρμοδιότητες</a:t>
            </a:r>
            <a:r>
              <a:rPr lang="el-GR" sz="2400" dirty="0" smtClean="0">
                <a:latin typeface="Times New Roman" pitchFamily="18" charset="0"/>
                <a:cs typeface="Times New Roman" pitchFamily="18" charset="0"/>
              </a:rPr>
              <a:t> ενώ μειώθηκαν οι θεσμοθετημένοι πόροι από κεντρική διοίκηση (2011-3 η </a:t>
            </a:r>
            <a:r>
              <a:rPr lang="el-GR" sz="2400" b="1" dirty="0" smtClean="0">
                <a:solidFill>
                  <a:schemeClr val="accent1"/>
                </a:solidFill>
                <a:latin typeface="Times New Roman" pitchFamily="18" charset="0"/>
                <a:cs typeface="Times New Roman" pitchFamily="18" charset="0"/>
              </a:rPr>
              <a:t>μείωση 62%)</a:t>
            </a:r>
          </a:p>
          <a:p>
            <a:endParaRPr lang="el-GR" sz="2400"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41</a:t>
            </a:fld>
            <a:endParaRPr lang="en"/>
          </a:p>
        </p:txBody>
      </p:sp>
      <p:sp>
        <p:nvSpPr>
          <p:cNvPr id="4" name="3 - Τίτλος"/>
          <p:cNvSpPr>
            <a:spLocks noGrp="1"/>
          </p:cNvSpPr>
          <p:nvPr>
            <p:ph type="title"/>
          </p:nvPr>
        </p:nvSpPr>
        <p:spPr>
          <a:xfrm>
            <a:off x="457200" y="201882"/>
            <a:ext cx="8229600" cy="296882"/>
          </a:xfrm>
        </p:spPr>
        <p:txBody>
          <a:bodyPr>
            <a:normAutofit fontScale="90000"/>
          </a:bodyPr>
          <a:lstStyle/>
          <a:p>
            <a:pPr lvl="0" algn="ctr"/>
            <a:r>
              <a:rPr lang="el-GR" sz="2800" dirty="0" smtClean="0"/>
              <a:t/>
            </a:r>
            <a:br>
              <a:rPr lang="el-GR" sz="2800" dirty="0" smtClean="0"/>
            </a:br>
            <a:r>
              <a:rPr lang="el-GR" sz="2800" dirty="0" smtClean="0">
                <a:latin typeface="Times New Roman" pitchFamily="18" charset="0"/>
                <a:cs typeface="Times New Roman" pitchFamily="18" charset="0"/>
              </a:rPr>
              <a:t>Τοπική Αυτοδιοίκηση: Το θεσμικό πλαίσιο  </a:t>
            </a:r>
            <a:endParaRPr lang="el-GR" sz="28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653144"/>
            <a:ext cx="8799616" cy="4203864"/>
          </a:xfrm>
        </p:spPr>
        <p:txBody>
          <a:bodyPr>
            <a:noAutofit/>
          </a:bodyPr>
          <a:lstStyle/>
          <a:p>
            <a:pPr algn="just">
              <a:lnSpc>
                <a:spcPct val="120000"/>
              </a:lnSpc>
            </a:pPr>
            <a:r>
              <a:rPr lang="el-GR" sz="2000" b="1" dirty="0" smtClean="0">
                <a:solidFill>
                  <a:schemeClr val="accent1"/>
                </a:solidFill>
                <a:latin typeface="Times New Roman" pitchFamily="18" charset="0"/>
                <a:cs typeface="Times New Roman" pitchFamily="18" charset="0"/>
              </a:rPr>
              <a:t>2018:</a:t>
            </a:r>
            <a:r>
              <a:rPr lang="el-GR" sz="2000" dirty="0" smtClean="0">
                <a:latin typeface="Times New Roman" pitchFamily="18" charset="0"/>
                <a:cs typeface="Times New Roman" pitchFamily="18" charset="0"/>
              </a:rPr>
              <a:t> εφαρμόζεται ο </a:t>
            </a:r>
            <a:r>
              <a:rPr lang="el-GR" sz="2000" b="1" dirty="0" smtClean="0">
                <a:solidFill>
                  <a:schemeClr val="accent1"/>
                </a:solidFill>
                <a:latin typeface="Times New Roman" pitchFamily="18" charset="0"/>
                <a:cs typeface="Times New Roman" pitchFamily="18" charset="0"/>
              </a:rPr>
              <a:t>«Κλεισθένης Ι» </a:t>
            </a:r>
            <a:r>
              <a:rPr lang="el-GR" sz="2000" dirty="0" smtClean="0">
                <a:latin typeface="Times New Roman" pitchFamily="18" charset="0"/>
                <a:cs typeface="Times New Roman" pitchFamily="18" charset="0"/>
              </a:rPr>
              <a:t>ως «ένα μεταρρυθμιστικό νομοθέτημα  για την εμβάθυνση της δημοκρατίας, την ενίσχυση της συμμετοχής και τη βελτίωση της αναπτυξιακής λειτουργίας των ΟΤΑ» και εφαρμογή της αμιγούς </a:t>
            </a:r>
            <a:r>
              <a:rPr lang="el-GR" sz="2000" b="1" dirty="0" smtClean="0">
                <a:solidFill>
                  <a:schemeClr val="accent1"/>
                </a:solidFill>
                <a:latin typeface="Times New Roman" pitchFamily="18" charset="0"/>
                <a:cs typeface="Times New Roman" pitchFamily="18" charset="0"/>
              </a:rPr>
              <a:t>απλής αναλογικής</a:t>
            </a:r>
            <a:r>
              <a:rPr lang="el-GR" sz="2000" dirty="0" smtClean="0">
                <a:latin typeface="Times New Roman" pitchFamily="18" charset="0"/>
                <a:cs typeface="Times New Roman" pitchFamily="18" charset="0"/>
              </a:rPr>
              <a:t>. </a:t>
            </a:r>
          </a:p>
          <a:p>
            <a:pPr algn="just">
              <a:lnSpc>
                <a:spcPct val="120000"/>
              </a:lnSpc>
            </a:pPr>
            <a:r>
              <a:rPr lang="el-GR" sz="2000" dirty="0" smtClean="0">
                <a:latin typeface="Times New Roman" pitchFamily="18" charset="0"/>
                <a:cs typeface="Times New Roman" pitchFamily="18" charset="0"/>
              </a:rPr>
              <a:t>Καλοκαίρι </a:t>
            </a:r>
            <a:r>
              <a:rPr lang="el-GR" sz="2000" b="1" dirty="0" smtClean="0">
                <a:solidFill>
                  <a:schemeClr val="accent1"/>
                </a:solidFill>
                <a:latin typeface="Times New Roman" pitchFamily="18" charset="0"/>
                <a:cs typeface="Times New Roman" pitchFamily="18" charset="0"/>
              </a:rPr>
              <a:t>2019:</a:t>
            </a:r>
            <a:r>
              <a:rPr lang="el-GR" sz="2000" dirty="0" smtClean="0">
                <a:latin typeface="Times New Roman" pitchFamily="18" charset="0"/>
                <a:cs typeface="Times New Roman" pitchFamily="18" charset="0"/>
              </a:rPr>
              <a:t> η νέα κυβέρνηση, για να διασφαλίσει την </a:t>
            </a:r>
            <a:r>
              <a:rPr lang="el-GR" sz="2000" b="1" dirty="0" err="1" smtClean="0">
                <a:solidFill>
                  <a:schemeClr val="accent1"/>
                </a:solidFill>
                <a:latin typeface="Times New Roman" pitchFamily="18" charset="0"/>
                <a:cs typeface="Times New Roman" pitchFamily="18" charset="0"/>
              </a:rPr>
              <a:t>κυβερνησιμότητα</a:t>
            </a:r>
            <a:r>
              <a:rPr lang="el-GR" sz="2000" dirty="0" smtClean="0">
                <a:latin typeface="Times New Roman" pitchFamily="18" charset="0"/>
                <a:cs typeface="Times New Roman" pitchFamily="18" charset="0"/>
              </a:rPr>
              <a:t> στην Αυτοδιοίκηση, υιοθετεί τη  «</a:t>
            </a:r>
            <a:r>
              <a:rPr lang="el-GR" sz="2000" b="1" i="1" dirty="0" smtClean="0">
                <a:solidFill>
                  <a:schemeClr val="accent1"/>
                </a:solidFill>
                <a:latin typeface="Times New Roman" pitchFamily="18" charset="0"/>
                <a:cs typeface="Times New Roman" pitchFamily="18" charset="0"/>
              </a:rPr>
              <a:t>σύμπραξη και συνεργασία παρατάξεων </a:t>
            </a:r>
            <a:r>
              <a:rPr lang="el-GR" sz="2000" i="1" dirty="0" smtClean="0">
                <a:latin typeface="Times New Roman" pitchFamily="18" charset="0"/>
                <a:cs typeface="Times New Roman" pitchFamily="18" charset="0"/>
              </a:rPr>
              <a:t>με την προϋπόθεση μέσα σε αυτές να είναι και </a:t>
            </a:r>
            <a:r>
              <a:rPr lang="el-GR" sz="2000" b="1" i="1" u="sng" dirty="0" smtClean="0">
                <a:latin typeface="Times New Roman" pitchFamily="18" charset="0"/>
                <a:cs typeface="Times New Roman" pitchFamily="18" charset="0"/>
              </a:rPr>
              <a:t>η παράταξη του δημάρχου </a:t>
            </a:r>
            <a:r>
              <a:rPr lang="el-GR" sz="2000" i="1" dirty="0" smtClean="0">
                <a:latin typeface="Times New Roman" pitchFamily="18" charset="0"/>
                <a:cs typeface="Times New Roman" pitchFamily="18" charset="0"/>
              </a:rPr>
              <a:t>και του περιφερειάρχη που έχουν εκλεγεί, ώστε να δημιουργούνται πλειοψηφίες»</a:t>
            </a:r>
            <a:r>
              <a:rPr lang="el-GR" sz="2000" dirty="0" smtClean="0">
                <a:latin typeface="Times New Roman" pitchFamily="18" charset="0"/>
                <a:cs typeface="Times New Roman" pitchFamily="18" charset="0"/>
              </a:rPr>
              <a:t>. Επίσης, «</a:t>
            </a:r>
            <a:r>
              <a:rPr lang="el-GR" sz="2000" b="1" i="1" dirty="0" smtClean="0">
                <a:solidFill>
                  <a:schemeClr val="accent1"/>
                </a:solidFill>
                <a:latin typeface="Times New Roman" pitchFamily="18" charset="0"/>
                <a:cs typeface="Times New Roman" pitchFamily="18" charset="0"/>
              </a:rPr>
              <a:t>αποδίδεται η πλειοψηφία</a:t>
            </a:r>
            <a:r>
              <a:rPr lang="el-GR" sz="2000" i="1" dirty="0" smtClean="0">
                <a:latin typeface="Times New Roman" pitchFamily="18" charset="0"/>
                <a:cs typeface="Times New Roman" pitchFamily="18" charset="0"/>
              </a:rPr>
              <a:t> στον δήμαρχο και στον περιφερειάρχη στα βασικά όργανα του Δήμου και της Περιφέρειας, δηλαδή στην Οικονομική Επιτροπή και στην Επιτροπή Ποιότητας Ζωής»</a:t>
            </a:r>
            <a:r>
              <a:rPr lang="el-GR" sz="2000" dirty="0" smtClean="0">
                <a:latin typeface="Times New Roman" pitchFamily="18" charset="0"/>
                <a:cs typeface="Times New Roman" pitchFamily="18" charset="0"/>
              </a:rPr>
              <a:t>.                                       </a:t>
            </a:r>
            <a:endParaRPr lang="el-GR" sz="2000" b="1" i="1" u="sng" dirty="0" smtClean="0">
              <a:latin typeface="Times New Roman" pitchFamily="18" charset="0"/>
              <a:cs typeface="Times New Roman" pitchFamily="18" charset="0"/>
            </a:endParaRPr>
          </a:p>
          <a:p>
            <a:endParaRPr lang="el-GR" sz="2000"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42</a:t>
            </a:fld>
            <a:endParaRPr lang="en"/>
          </a:p>
        </p:txBody>
      </p:sp>
      <p:sp>
        <p:nvSpPr>
          <p:cNvPr id="4" name="3 - Τίτλος"/>
          <p:cNvSpPr>
            <a:spLocks noGrp="1"/>
          </p:cNvSpPr>
          <p:nvPr>
            <p:ph type="title"/>
          </p:nvPr>
        </p:nvSpPr>
        <p:spPr>
          <a:xfrm>
            <a:off x="457200" y="1"/>
            <a:ext cx="8229600" cy="700644"/>
          </a:xfrm>
        </p:spPr>
        <p:txBody>
          <a:bodyPr>
            <a:normAutofit/>
          </a:bodyPr>
          <a:lstStyle/>
          <a:p>
            <a:pPr algn="ctr"/>
            <a:r>
              <a:rPr lang="el-GR" sz="3200" dirty="0" smtClean="0">
                <a:latin typeface="Times New Roman" pitchFamily="18" charset="0"/>
                <a:cs typeface="Times New Roman" pitchFamily="18" charset="0"/>
              </a:rPr>
              <a:t>Οι θεσμικές αλλαγές της τελευταίας διετίας</a:t>
            </a:r>
            <a:endParaRPr lang="el-GR" sz="32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90005" y="736270"/>
            <a:ext cx="8621486" cy="4120737"/>
          </a:xfrm>
        </p:spPr>
        <p:txBody>
          <a:bodyPr>
            <a:normAutofit fontScale="85000" lnSpcReduction="20000"/>
          </a:bodyPr>
          <a:lstStyle/>
          <a:p>
            <a:pPr>
              <a:lnSpc>
                <a:spcPct val="120000"/>
              </a:lnSpc>
            </a:pPr>
            <a:r>
              <a:rPr lang="el-GR" sz="2600" dirty="0" smtClean="0">
                <a:latin typeface="Times New Roman" pitchFamily="18" charset="0"/>
                <a:cs typeface="Times New Roman" pitchFamily="18" charset="0"/>
              </a:rPr>
              <a:t>Σύμφυτο χαρακτηριστικό αποτελεί ο μόνιμα υφιστάμενος </a:t>
            </a:r>
            <a:r>
              <a:rPr lang="el-GR" sz="2600" b="1" dirty="0" smtClean="0">
                <a:solidFill>
                  <a:schemeClr val="accent1"/>
                </a:solidFill>
                <a:latin typeface="Times New Roman" pitchFamily="18" charset="0"/>
                <a:cs typeface="Times New Roman" pitchFamily="18" charset="0"/>
              </a:rPr>
              <a:t>«ομφάλιος λώρος» </a:t>
            </a:r>
            <a:r>
              <a:rPr lang="el-GR" sz="2600" dirty="0" smtClean="0">
                <a:latin typeface="Times New Roman" pitchFamily="18" charset="0"/>
                <a:cs typeface="Times New Roman" pitchFamily="18" charset="0"/>
              </a:rPr>
              <a:t>με το κεντρικό κράτος με συνέπεια να αποτελεί  μία </a:t>
            </a:r>
            <a:r>
              <a:rPr lang="el-GR" sz="2600" b="1" dirty="0" smtClean="0">
                <a:solidFill>
                  <a:schemeClr val="accent1"/>
                </a:solidFill>
                <a:latin typeface="Times New Roman" pitchFamily="18" charset="0"/>
                <a:cs typeface="Times New Roman" pitchFamily="18" charset="0"/>
              </a:rPr>
              <a:t>μικρογραφία και εξάρτημα</a:t>
            </a:r>
            <a:r>
              <a:rPr lang="el-GR" sz="2600" dirty="0" smtClean="0">
                <a:solidFill>
                  <a:schemeClr val="accent1"/>
                </a:solidFill>
                <a:latin typeface="Times New Roman" pitchFamily="18" charset="0"/>
                <a:cs typeface="Times New Roman" pitchFamily="18" charset="0"/>
              </a:rPr>
              <a:t> </a:t>
            </a:r>
            <a:r>
              <a:rPr lang="el-GR" sz="2600" dirty="0" smtClean="0">
                <a:latin typeface="Times New Roman" pitchFamily="18" charset="0"/>
                <a:cs typeface="Times New Roman" pitchFamily="18" charset="0"/>
              </a:rPr>
              <a:t>του.</a:t>
            </a:r>
          </a:p>
          <a:p>
            <a:pPr>
              <a:lnSpc>
                <a:spcPct val="120000"/>
              </a:lnSpc>
            </a:pPr>
            <a:r>
              <a:rPr lang="el-GR" sz="2600" dirty="0" smtClean="0">
                <a:latin typeface="Times New Roman" pitchFamily="18" charset="0"/>
                <a:cs typeface="Times New Roman" pitchFamily="18" charset="0"/>
              </a:rPr>
              <a:t>Δεν διεκδίκησε συγκροτημένα και με αξιώσεις </a:t>
            </a:r>
            <a:r>
              <a:rPr lang="el-GR" sz="2600" dirty="0" smtClean="0">
                <a:solidFill>
                  <a:schemeClr val="accent1"/>
                </a:solidFill>
                <a:latin typeface="Times New Roman" pitchFamily="18" charset="0"/>
                <a:cs typeface="Times New Roman" pitchFamily="18" charset="0"/>
              </a:rPr>
              <a:t>τ</a:t>
            </a:r>
            <a:r>
              <a:rPr lang="el-GR" sz="2600" b="1" dirty="0" smtClean="0">
                <a:solidFill>
                  <a:schemeClr val="accent1"/>
                </a:solidFill>
                <a:latin typeface="Times New Roman" pitchFamily="18" charset="0"/>
                <a:cs typeface="Times New Roman" pitchFamily="18" charset="0"/>
              </a:rPr>
              <a:t>η θεσμική αυτοτέλεια, την διοικητική ανεξαρτησία, την πολιτική αυτονομία  και την οικονομική της αυθυπαρξία </a:t>
            </a:r>
            <a:r>
              <a:rPr lang="el-GR" sz="2600" dirty="0" smtClean="0">
                <a:latin typeface="Times New Roman" pitchFamily="18" charset="0"/>
                <a:cs typeface="Times New Roman" pitchFamily="18" charset="0"/>
              </a:rPr>
              <a:t>από το κράτος. </a:t>
            </a:r>
          </a:p>
          <a:p>
            <a:pPr>
              <a:lnSpc>
                <a:spcPct val="120000"/>
              </a:lnSpc>
            </a:pPr>
            <a:r>
              <a:rPr lang="el-GR" sz="2600" dirty="0" smtClean="0">
                <a:latin typeface="Times New Roman" pitchFamily="18" charset="0"/>
                <a:cs typeface="Times New Roman" pitchFamily="18" charset="0"/>
              </a:rPr>
              <a:t>Το πολιτικό προσωπικό της Αυτοδιοίκησης (με ελάχιστες εξαιρέσεις) δεν κατάφερε να αποκτήσει </a:t>
            </a:r>
            <a:r>
              <a:rPr lang="el-GR" sz="2600" b="1" dirty="0" smtClean="0">
                <a:solidFill>
                  <a:schemeClr val="accent1"/>
                </a:solidFill>
                <a:latin typeface="Times New Roman" pitchFamily="18" charset="0"/>
                <a:cs typeface="Times New Roman" pitchFamily="18" charset="0"/>
              </a:rPr>
              <a:t>διαφορετικά φυσιογνωμικά  χαρακτηριστικά </a:t>
            </a:r>
            <a:r>
              <a:rPr lang="el-GR" sz="2600" dirty="0" smtClean="0">
                <a:latin typeface="Times New Roman" pitchFamily="18" charset="0"/>
                <a:cs typeface="Times New Roman" pitchFamily="18" charset="0"/>
              </a:rPr>
              <a:t>από εκείνα της κεντρικής πολιτικής σκηνής καθώς άσκησε εξουσία με αντιλήψεις, μεθόδους και πρακτικές  που δεν συμβάλλουν στη διαμόρφωση </a:t>
            </a:r>
            <a:r>
              <a:rPr lang="el-GR" sz="2600" b="1" dirty="0" err="1" smtClean="0">
                <a:solidFill>
                  <a:schemeClr val="accent1"/>
                </a:solidFill>
                <a:latin typeface="Times New Roman" pitchFamily="18" charset="0"/>
                <a:cs typeface="Times New Roman" pitchFamily="18" charset="0"/>
              </a:rPr>
              <a:t>αυτοδιοικητικής</a:t>
            </a:r>
            <a:r>
              <a:rPr lang="el-GR" sz="2600" b="1" dirty="0" smtClean="0">
                <a:solidFill>
                  <a:schemeClr val="accent1"/>
                </a:solidFill>
                <a:latin typeface="Times New Roman" pitchFamily="18" charset="0"/>
                <a:cs typeface="Times New Roman" pitchFamily="18" charset="0"/>
              </a:rPr>
              <a:t> κουλτούρας.  </a:t>
            </a:r>
            <a:endParaRPr lang="el-GR" sz="2600" dirty="0" smtClean="0">
              <a:solidFill>
                <a:schemeClr val="accent1"/>
              </a:solidFill>
              <a:latin typeface="Times New Roman" pitchFamily="18" charset="0"/>
              <a:cs typeface="Times New Roman" pitchFamily="18" charset="0"/>
            </a:endParaRPr>
          </a:p>
          <a:p>
            <a:endParaRPr lang="el-GR" sz="2400" dirty="0">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43</a:t>
            </a:fld>
            <a:endParaRPr lang="en"/>
          </a:p>
        </p:txBody>
      </p:sp>
      <p:sp>
        <p:nvSpPr>
          <p:cNvPr id="4" name="3 - Τίτλος"/>
          <p:cNvSpPr>
            <a:spLocks noGrp="1"/>
          </p:cNvSpPr>
          <p:nvPr>
            <p:ph type="title"/>
          </p:nvPr>
        </p:nvSpPr>
        <p:spPr>
          <a:xfrm>
            <a:off x="457200" y="205979"/>
            <a:ext cx="8686800" cy="857250"/>
          </a:xfrm>
        </p:spPr>
        <p:txBody>
          <a:bodyPr>
            <a:noAutofit/>
          </a:bodyPr>
          <a:lstStyle/>
          <a:p>
            <a:pPr algn="ctr"/>
            <a:r>
              <a:rPr lang="el-GR" sz="2800" dirty="0" smtClean="0">
                <a:latin typeface="Times New Roman" pitchFamily="18" charset="0"/>
                <a:cs typeface="Times New Roman" pitchFamily="18" charset="0"/>
              </a:rPr>
              <a:t>Τ.Α.: Ομφάλιος λώρος και </a:t>
            </a:r>
            <a:r>
              <a:rPr lang="el-GR" sz="2800" dirty="0" err="1" smtClean="0">
                <a:latin typeface="Times New Roman" pitchFamily="18" charset="0"/>
                <a:cs typeface="Times New Roman" pitchFamily="18" charset="0"/>
              </a:rPr>
              <a:t>αυτοδιοικητική</a:t>
            </a:r>
            <a:r>
              <a:rPr lang="el-GR" sz="2800" dirty="0" smtClean="0">
                <a:latin typeface="Times New Roman" pitchFamily="18" charset="0"/>
                <a:cs typeface="Times New Roman" pitchFamily="18" charset="0"/>
              </a:rPr>
              <a:t> κουλτούρα</a:t>
            </a:r>
            <a:br>
              <a:rPr lang="el-GR" sz="2800" dirty="0" smtClean="0">
                <a:latin typeface="Times New Roman" pitchFamily="18" charset="0"/>
                <a:cs typeface="Times New Roman" pitchFamily="18" charset="0"/>
              </a:rPr>
            </a:br>
            <a:endParaRPr lang="el-GR" sz="28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66255" y="486888"/>
            <a:ext cx="8716488" cy="4656611"/>
          </a:xfrm>
        </p:spPr>
        <p:txBody>
          <a:bodyPr>
            <a:normAutofit fontScale="92500"/>
          </a:bodyPr>
          <a:lstStyle/>
          <a:p>
            <a:pPr algn="just"/>
            <a:r>
              <a:rPr lang="el-GR" sz="2400" dirty="0" smtClean="0">
                <a:latin typeface="Times New Roman" pitchFamily="18" charset="0"/>
                <a:cs typeface="Times New Roman" pitchFamily="18" charset="0"/>
              </a:rPr>
              <a:t>Η Αυτοδιοίκηση δείχνει </a:t>
            </a:r>
            <a:r>
              <a:rPr lang="el-GR" sz="2400" b="1" dirty="0" smtClean="0">
                <a:solidFill>
                  <a:schemeClr val="accent1"/>
                </a:solidFill>
                <a:latin typeface="Times New Roman" pitchFamily="18" charset="0"/>
                <a:cs typeface="Times New Roman" pitchFamily="18" charset="0"/>
              </a:rPr>
              <a:t>αμήχανη και ανήμπορη</a:t>
            </a:r>
            <a:r>
              <a:rPr lang="el-GR" sz="2400"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να αντιδράσει κινούμενη σε περιβάλλον </a:t>
            </a:r>
            <a:r>
              <a:rPr lang="el-GR" sz="2400" b="1" dirty="0" smtClean="0">
                <a:solidFill>
                  <a:schemeClr val="accent1"/>
                </a:solidFill>
                <a:latin typeface="Times New Roman" pitchFamily="18" charset="0"/>
                <a:cs typeface="Times New Roman" pitchFamily="18" charset="0"/>
              </a:rPr>
              <a:t>οξείας δημοσιονομικής ασφυξίας</a:t>
            </a:r>
            <a:r>
              <a:rPr lang="el-GR" sz="2400"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και με ένα άκρως </a:t>
            </a:r>
            <a:r>
              <a:rPr lang="el-GR" sz="2400" b="1" dirty="0" smtClean="0">
                <a:solidFill>
                  <a:schemeClr val="accent1"/>
                </a:solidFill>
                <a:latin typeface="Times New Roman" pitchFamily="18" charset="0"/>
                <a:cs typeface="Times New Roman" pitchFamily="18" charset="0"/>
              </a:rPr>
              <a:t>ανελαστικό θεσμικό</a:t>
            </a:r>
            <a:r>
              <a:rPr lang="el-GR" sz="2400"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πλαίσιο που διέπει τη λειτουργία της. </a:t>
            </a:r>
          </a:p>
          <a:p>
            <a:pPr algn="just"/>
            <a:r>
              <a:rPr lang="el-GR" sz="2400" dirty="0" smtClean="0">
                <a:latin typeface="Times New Roman" pitchFamily="18" charset="0"/>
                <a:cs typeface="Times New Roman" pitchFamily="18" charset="0"/>
              </a:rPr>
              <a:t>Οι ΟΤΑ κινδυνεύουν να </a:t>
            </a:r>
            <a:r>
              <a:rPr lang="el-GR" sz="2400" b="1" dirty="0" err="1" smtClean="0">
                <a:solidFill>
                  <a:schemeClr val="accent1"/>
                </a:solidFill>
                <a:latin typeface="Times New Roman" pitchFamily="18" charset="0"/>
                <a:cs typeface="Times New Roman" pitchFamily="18" charset="0"/>
              </a:rPr>
              <a:t>γραφειοκρατικοποιηθούν</a:t>
            </a:r>
            <a:r>
              <a:rPr lang="el-GR" sz="2400" b="1" dirty="0" smtClean="0">
                <a:solidFill>
                  <a:schemeClr val="accent1"/>
                </a:solidFill>
                <a:latin typeface="Times New Roman" pitchFamily="18" charset="0"/>
                <a:cs typeface="Times New Roman" pitchFamily="18" charset="0"/>
              </a:rPr>
              <a:t> ολοκληρωτικά</a:t>
            </a:r>
            <a:r>
              <a:rPr lang="el-GR" sz="2400" dirty="0" smtClean="0">
                <a:latin typeface="Times New Roman" pitchFamily="18" charset="0"/>
                <a:cs typeface="Times New Roman" pitchFamily="18" charset="0"/>
              </a:rPr>
              <a:t>, να παραιτηθούν από βασικούς τομείς άσκησης πολιτικής και να εξαναγκασθούν σε μία </a:t>
            </a:r>
            <a:r>
              <a:rPr lang="el-GR" sz="2400" b="1" dirty="0" smtClean="0">
                <a:solidFill>
                  <a:schemeClr val="accent1"/>
                </a:solidFill>
                <a:latin typeface="Times New Roman" pitchFamily="18" charset="0"/>
                <a:cs typeface="Times New Roman" pitchFamily="18" charset="0"/>
              </a:rPr>
              <a:t>ανώδυνη διαχειριστική λειτουργία</a:t>
            </a:r>
            <a:r>
              <a:rPr lang="el-GR" sz="2400"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ελάσσονος σημασίας </a:t>
            </a:r>
            <a:r>
              <a:rPr lang="el-GR" sz="2400" b="1" dirty="0" smtClean="0">
                <a:solidFill>
                  <a:schemeClr val="accent1"/>
                </a:solidFill>
                <a:latin typeface="Times New Roman" pitchFamily="18" charset="0"/>
                <a:cs typeface="Times New Roman" pitchFamily="18" charset="0"/>
              </a:rPr>
              <a:t>χωρίς όραμα</a:t>
            </a:r>
            <a:r>
              <a:rPr lang="el-GR" sz="2400"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για την τοπική κοινωνία. </a:t>
            </a:r>
          </a:p>
          <a:p>
            <a:pPr algn="just"/>
            <a:r>
              <a:rPr lang="el-GR" sz="2400" dirty="0" smtClean="0">
                <a:latin typeface="Times New Roman" pitchFamily="18" charset="0"/>
                <a:cs typeface="Times New Roman" pitchFamily="18" charset="0"/>
              </a:rPr>
              <a:t>Συντελείται μία συστηματική μετάλλαξη  του πυρήνα της Τ. Α καθώς,  φαίνεται </a:t>
            </a:r>
            <a:r>
              <a:rPr lang="el-GR" sz="2400" b="1" dirty="0" smtClean="0">
                <a:solidFill>
                  <a:schemeClr val="accent1"/>
                </a:solidFill>
                <a:latin typeface="Times New Roman" pitchFamily="18" charset="0"/>
                <a:cs typeface="Times New Roman" pitchFamily="18" charset="0"/>
              </a:rPr>
              <a:t>να </a:t>
            </a:r>
            <a:r>
              <a:rPr lang="el-GR" sz="2400" b="1" dirty="0" err="1" smtClean="0">
                <a:solidFill>
                  <a:schemeClr val="accent1"/>
                </a:solidFill>
                <a:latin typeface="Times New Roman" pitchFamily="18" charset="0"/>
                <a:cs typeface="Times New Roman" pitchFamily="18" charset="0"/>
              </a:rPr>
              <a:t>απεμπολεί</a:t>
            </a:r>
            <a:r>
              <a:rPr lang="el-GR" sz="2400" b="1" dirty="0" smtClean="0">
                <a:solidFill>
                  <a:schemeClr val="accent1"/>
                </a:solidFill>
                <a:latin typeface="Times New Roman" pitchFamily="18" charset="0"/>
                <a:cs typeface="Times New Roman" pitchFamily="18" charset="0"/>
              </a:rPr>
              <a:t> την ουσία της ύπαρξής της, </a:t>
            </a:r>
            <a:r>
              <a:rPr lang="el-GR" sz="2400" dirty="0" smtClean="0">
                <a:latin typeface="Times New Roman" pitchFamily="18" charset="0"/>
                <a:cs typeface="Times New Roman" pitchFamily="18" charset="0"/>
              </a:rPr>
              <a:t>δηλαδή, να είναι </a:t>
            </a:r>
            <a:r>
              <a:rPr lang="el-GR" sz="2400" b="1" dirty="0" smtClean="0">
                <a:solidFill>
                  <a:schemeClr val="accent1"/>
                </a:solidFill>
                <a:latin typeface="Times New Roman" pitchFamily="18" charset="0"/>
                <a:cs typeface="Times New Roman" pitchFamily="18" charset="0"/>
              </a:rPr>
              <a:t>πραγματικά «Τοπική» και πραγματικά «Αυτοδιοίκηση» </a:t>
            </a:r>
            <a:r>
              <a:rPr lang="el-GR" sz="2400" dirty="0" smtClean="0">
                <a:latin typeface="Times New Roman" pitchFamily="18" charset="0"/>
                <a:cs typeface="Times New Roman" pitchFamily="18" charset="0"/>
              </a:rPr>
              <a:t>καθώς λειτουργεί, τις περισσότερες φορές,</a:t>
            </a:r>
            <a:r>
              <a:rPr lang="el-GR" sz="2400" b="1"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ως </a:t>
            </a:r>
            <a:r>
              <a:rPr lang="el-GR" sz="2400" b="1" dirty="0" smtClean="0">
                <a:solidFill>
                  <a:schemeClr val="accent1"/>
                </a:solidFill>
                <a:latin typeface="Times New Roman" pitchFamily="18" charset="0"/>
                <a:cs typeface="Times New Roman" pitchFamily="18" charset="0"/>
              </a:rPr>
              <a:t>«</a:t>
            </a:r>
            <a:r>
              <a:rPr lang="el-GR" sz="2400" b="1" dirty="0" err="1" smtClean="0">
                <a:solidFill>
                  <a:schemeClr val="accent1"/>
                </a:solidFill>
                <a:latin typeface="Times New Roman" pitchFamily="18" charset="0"/>
                <a:cs typeface="Times New Roman" pitchFamily="18" charset="0"/>
              </a:rPr>
              <a:t>ετεροδιοίκηση</a:t>
            </a:r>
            <a:r>
              <a:rPr lang="el-GR" sz="2400" b="1" dirty="0" smtClean="0">
                <a:solidFill>
                  <a:schemeClr val="accent1"/>
                </a:solidFill>
                <a:latin typeface="Times New Roman" pitchFamily="18" charset="0"/>
                <a:cs typeface="Times New Roman" pitchFamily="18" charset="0"/>
              </a:rPr>
              <a:t>» </a:t>
            </a:r>
            <a:r>
              <a:rPr lang="el-GR" sz="2400" dirty="0" smtClean="0">
                <a:solidFill>
                  <a:schemeClr val="tx2"/>
                </a:solidFill>
                <a:latin typeface="Times New Roman" pitchFamily="18" charset="0"/>
                <a:cs typeface="Times New Roman" pitchFamily="18" charset="0"/>
              </a:rPr>
              <a:t>με συνέπεια να </a:t>
            </a:r>
            <a:r>
              <a:rPr lang="el-GR" sz="2400" dirty="0" smtClean="0">
                <a:latin typeface="Times New Roman" pitchFamily="18" charset="0"/>
                <a:cs typeface="Times New Roman" pitchFamily="18" charset="0"/>
              </a:rPr>
              <a:t>απαξιώνεται ως θεσμός και να οδηγείται σε εκφυλιστικά αδιέξοδα.</a:t>
            </a:r>
          </a:p>
          <a:p>
            <a:endParaRPr lang="el-GR" sz="2400" dirty="0">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44</a:t>
            </a:fld>
            <a:endParaRPr lang="en"/>
          </a:p>
        </p:txBody>
      </p:sp>
      <p:sp>
        <p:nvSpPr>
          <p:cNvPr id="4" name="3 - Τίτλος"/>
          <p:cNvSpPr>
            <a:spLocks noGrp="1"/>
          </p:cNvSpPr>
          <p:nvPr>
            <p:ph type="title"/>
          </p:nvPr>
        </p:nvSpPr>
        <p:spPr>
          <a:xfrm>
            <a:off x="457200" y="1"/>
            <a:ext cx="8229600" cy="558139"/>
          </a:xfrm>
        </p:spPr>
        <p:txBody>
          <a:bodyPr>
            <a:normAutofit fontScale="90000"/>
          </a:bodyPr>
          <a:lstStyle/>
          <a:p>
            <a:pPr algn="ctr"/>
            <a:r>
              <a:rPr lang="el-GR" sz="3200" dirty="0" smtClean="0">
                <a:latin typeface="Times New Roman" pitchFamily="18" charset="0"/>
                <a:cs typeface="Times New Roman" pitchFamily="18" charset="0"/>
              </a:rPr>
              <a:t>«Τοπική» &amp;«Αυτοδιοίκηση» ή </a:t>
            </a:r>
            <a:r>
              <a:rPr lang="el-GR" sz="3200" dirty="0" err="1" smtClean="0">
                <a:latin typeface="Times New Roman" pitchFamily="18" charset="0"/>
                <a:cs typeface="Times New Roman" pitchFamily="18" charset="0"/>
              </a:rPr>
              <a:t>Ετεροδιοίκηση</a:t>
            </a:r>
            <a:r>
              <a:rPr lang="el-GR" sz="3200" dirty="0" smtClean="0">
                <a:latin typeface="Times New Roman" pitchFamily="18" charset="0"/>
                <a:cs typeface="Times New Roman" pitchFamily="18" charset="0"/>
              </a:rPr>
              <a:t>;</a:t>
            </a:r>
            <a:endParaRPr lang="el-GR" sz="32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558140"/>
            <a:ext cx="8953995" cy="4417621"/>
          </a:xfrm>
        </p:spPr>
        <p:txBody>
          <a:bodyPr>
            <a:noAutofit/>
          </a:bodyPr>
          <a:lstStyle/>
          <a:p>
            <a:pPr algn="just">
              <a:lnSpc>
                <a:spcPct val="120000"/>
              </a:lnSpc>
            </a:pPr>
            <a:r>
              <a:rPr lang="el-GR" sz="2100" dirty="0" smtClean="0">
                <a:latin typeface="Times New Roman" pitchFamily="18" charset="0"/>
                <a:cs typeface="Times New Roman" pitchFamily="18" charset="0"/>
              </a:rPr>
              <a:t>Η απελευθέρωση</a:t>
            </a:r>
            <a:r>
              <a:rPr lang="x-none" sz="2100" b="1" smtClean="0">
                <a:latin typeface="Times New Roman" pitchFamily="18" charset="0"/>
                <a:cs typeface="Times New Roman" pitchFamily="18" charset="0"/>
              </a:rPr>
              <a:t> </a:t>
            </a:r>
            <a:r>
              <a:rPr lang="x-none" sz="2100" b="1" smtClean="0">
                <a:solidFill>
                  <a:schemeClr val="accent1"/>
                </a:solidFill>
                <a:latin typeface="Times New Roman" pitchFamily="18" charset="0"/>
                <a:cs typeface="Times New Roman" pitchFamily="18" charset="0"/>
              </a:rPr>
              <a:t>και </a:t>
            </a:r>
            <a:r>
              <a:rPr lang="el-GR" sz="2100" b="1" dirty="0" smtClean="0">
                <a:solidFill>
                  <a:schemeClr val="accent1"/>
                </a:solidFill>
                <a:latin typeface="Times New Roman" pitchFamily="18" charset="0"/>
                <a:cs typeface="Times New Roman" pitchFamily="18" charset="0"/>
              </a:rPr>
              <a:t>ενεργοποίηση </a:t>
            </a:r>
            <a:r>
              <a:rPr lang="x-none" sz="2100" smtClean="0">
                <a:latin typeface="Times New Roman" pitchFamily="18" charset="0"/>
                <a:cs typeface="Times New Roman" pitchFamily="18" charset="0"/>
              </a:rPr>
              <a:t>αδραν</a:t>
            </a:r>
            <a:r>
              <a:rPr lang="el-GR" sz="2100" dirty="0" err="1" smtClean="0">
                <a:latin typeface="Times New Roman" pitchFamily="18" charset="0"/>
                <a:cs typeface="Times New Roman" pitchFamily="18" charset="0"/>
              </a:rPr>
              <a:t>ών</a:t>
            </a:r>
            <a:r>
              <a:rPr lang="x-none" sz="2100" smtClean="0">
                <a:latin typeface="Times New Roman" pitchFamily="18" charset="0"/>
                <a:cs typeface="Times New Roman" pitchFamily="18" charset="0"/>
              </a:rPr>
              <a:t> δυνάμε</a:t>
            </a:r>
            <a:r>
              <a:rPr lang="el-GR" sz="2100" dirty="0" smtClean="0">
                <a:latin typeface="Times New Roman" pitchFamily="18" charset="0"/>
                <a:cs typeface="Times New Roman" pitchFamily="18" charset="0"/>
              </a:rPr>
              <a:t>ων με την </a:t>
            </a:r>
            <a:r>
              <a:rPr lang="x-none" sz="2100" smtClean="0">
                <a:latin typeface="Times New Roman" pitchFamily="18" charset="0"/>
                <a:cs typeface="Times New Roman" pitchFamily="18" charset="0"/>
              </a:rPr>
              <a:t>παραχώρηση </a:t>
            </a:r>
            <a:r>
              <a:rPr lang="x-none" sz="2100" b="1" smtClean="0">
                <a:solidFill>
                  <a:schemeClr val="accent1"/>
                </a:solidFill>
                <a:latin typeface="Times New Roman" pitchFamily="18" charset="0"/>
                <a:cs typeface="Times New Roman" pitchFamily="18" charset="0"/>
              </a:rPr>
              <a:t>ζωτικού </a:t>
            </a:r>
            <a:r>
              <a:rPr lang="el-GR" sz="2100" b="1" dirty="0" smtClean="0">
                <a:solidFill>
                  <a:schemeClr val="accent1"/>
                </a:solidFill>
                <a:latin typeface="Times New Roman" pitchFamily="18" charset="0"/>
                <a:cs typeface="Times New Roman" pitchFamily="18" charset="0"/>
              </a:rPr>
              <a:t>χ</a:t>
            </a:r>
            <a:r>
              <a:rPr lang="x-none" sz="2100" b="1" smtClean="0">
                <a:solidFill>
                  <a:schemeClr val="accent1"/>
                </a:solidFill>
                <a:latin typeface="Times New Roman" pitchFamily="18" charset="0"/>
                <a:cs typeface="Times New Roman" pitchFamily="18" charset="0"/>
              </a:rPr>
              <a:t>ώρου στην τοπική κοινωνία</a:t>
            </a:r>
            <a:r>
              <a:rPr lang="x-none" sz="2100" smtClean="0">
                <a:solidFill>
                  <a:schemeClr val="accent1"/>
                </a:solidFill>
                <a:latin typeface="Times New Roman" pitchFamily="18" charset="0"/>
                <a:cs typeface="Times New Roman" pitchFamily="18" charset="0"/>
              </a:rPr>
              <a:t> </a:t>
            </a:r>
            <a:r>
              <a:rPr lang="el-GR" sz="2100" dirty="0" smtClean="0">
                <a:latin typeface="Times New Roman" pitchFamily="18" charset="0"/>
                <a:cs typeface="Times New Roman" pitchFamily="18" charset="0"/>
              </a:rPr>
              <a:t>και αξιοποιώντας ένα</a:t>
            </a:r>
            <a:r>
              <a:rPr lang="el-GR" sz="2100" b="1" dirty="0" smtClean="0">
                <a:latin typeface="Times New Roman" pitchFamily="18" charset="0"/>
                <a:cs typeface="Times New Roman" pitchFamily="18" charset="0"/>
              </a:rPr>
              <a:t> </a:t>
            </a:r>
            <a:r>
              <a:rPr lang="x-none" sz="2100" smtClean="0">
                <a:latin typeface="Times New Roman" pitchFamily="18" charset="0"/>
                <a:cs typeface="Times New Roman" pitchFamily="18" charset="0"/>
              </a:rPr>
              <a:t>διάσπαρτο και</a:t>
            </a:r>
            <a:r>
              <a:rPr lang="x-none" sz="2100" b="1" smtClean="0">
                <a:latin typeface="Times New Roman" pitchFamily="18" charset="0"/>
                <a:cs typeface="Times New Roman" pitchFamily="18" charset="0"/>
              </a:rPr>
              <a:t> </a:t>
            </a:r>
            <a:r>
              <a:rPr lang="x-none" sz="2100" smtClean="0">
                <a:latin typeface="Times New Roman" pitchFamily="18" charset="0"/>
                <a:cs typeface="Times New Roman" pitchFamily="18" charset="0"/>
              </a:rPr>
              <a:t>αναξιοποίητο </a:t>
            </a:r>
            <a:r>
              <a:rPr lang="x-none" sz="2100" b="1" smtClean="0">
                <a:solidFill>
                  <a:schemeClr val="accent1"/>
                </a:solidFill>
                <a:latin typeface="Times New Roman" pitchFamily="18" charset="0"/>
                <a:cs typeface="Times New Roman" pitchFamily="18" charset="0"/>
              </a:rPr>
              <a:t>κεφάλαιο συλλογικής γνώσης, εμπειρίας και ευφυΐας</a:t>
            </a:r>
            <a:r>
              <a:rPr lang="x-none" sz="2100" smtClean="0">
                <a:solidFill>
                  <a:schemeClr val="accent1"/>
                </a:solidFill>
                <a:latin typeface="Times New Roman" pitchFamily="18" charset="0"/>
                <a:cs typeface="Times New Roman" pitchFamily="18" charset="0"/>
              </a:rPr>
              <a:t>.</a:t>
            </a:r>
            <a:r>
              <a:rPr lang="x-none" sz="2100" b="1" smtClean="0">
                <a:solidFill>
                  <a:schemeClr val="accent1"/>
                </a:solidFill>
                <a:latin typeface="Times New Roman" pitchFamily="18" charset="0"/>
                <a:cs typeface="Times New Roman" pitchFamily="18" charset="0"/>
              </a:rPr>
              <a:t> </a:t>
            </a:r>
            <a:endParaRPr lang="el-GR" sz="2100" b="1" dirty="0" smtClean="0">
              <a:solidFill>
                <a:schemeClr val="accent1"/>
              </a:solidFill>
              <a:latin typeface="Times New Roman" pitchFamily="18" charset="0"/>
              <a:cs typeface="Times New Roman" pitchFamily="18" charset="0"/>
            </a:endParaRPr>
          </a:p>
          <a:p>
            <a:pPr algn="ctr">
              <a:lnSpc>
                <a:spcPct val="120000"/>
              </a:lnSpc>
              <a:buNone/>
            </a:pPr>
            <a:r>
              <a:rPr lang="x-none" sz="2100" b="1" i="1" smtClean="0">
                <a:solidFill>
                  <a:schemeClr val="tx2"/>
                </a:solidFill>
                <a:latin typeface="Times New Roman" pitchFamily="18" charset="0"/>
                <a:cs typeface="Times New Roman" pitchFamily="18" charset="0"/>
              </a:rPr>
              <a:t>Η πολιτική δυναμική του ανθρώπινου κεφαλαίου </a:t>
            </a:r>
            <a:r>
              <a:rPr lang="el-GR" sz="2100" b="1" i="1" dirty="0" smtClean="0">
                <a:solidFill>
                  <a:schemeClr val="tx2"/>
                </a:solidFill>
                <a:latin typeface="Times New Roman" pitchFamily="18" charset="0"/>
                <a:cs typeface="Times New Roman" pitchFamily="18" charset="0"/>
              </a:rPr>
              <a:t>είναι δυνατόν:</a:t>
            </a:r>
          </a:p>
          <a:p>
            <a:pPr algn="just">
              <a:lnSpc>
                <a:spcPct val="120000"/>
              </a:lnSpc>
            </a:pPr>
            <a:r>
              <a:rPr lang="el-GR" sz="2100" dirty="0" smtClean="0">
                <a:latin typeface="Times New Roman" pitchFamily="18" charset="0"/>
                <a:cs typeface="Times New Roman" pitchFamily="18" charset="0"/>
              </a:rPr>
              <a:t>να αναδείξει </a:t>
            </a:r>
            <a:r>
              <a:rPr lang="x-none" sz="2100" smtClean="0">
                <a:latin typeface="Times New Roman" pitchFamily="18" charset="0"/>
                <a:cs typeface="Times New Roman" pitchFamily="18" charset="0"/>
              </a:rPr>
              <a:t>ένα</a:t>
            </a:r>
            <a:r>
              <a:rPr lang="x-none" sz="2100" b="1" smtClean="0">
                <a:latin typeface="Times New Roman" pitchFamily="18" charset="0"/>
                <a:cs typeface="Times New Roman" pitchFamily="18" charset="0"/>
              </a:rPr>
              <a:t> </a:t>
            </a:r>
            <a:r>
              <a:rPr lang="x-none" sz="2100" b="1" smtClean="0">
                <a:solidFill>
                  <a:schemeClr val="accent1"/>
                </a:solidFill>
                <a:latin typeface="Times New Roman" pitchFamily="18" charset="0"/>
                <a:cs typeface="Times New Roman" pitchFamily="18" charset="0"/>
              </a:rPr>
              <a:t>νέο πλαίσιο δημόσιας συμμετοχής</a:t>
            </a:r>
            <a:r>
              <a:rPr lang="el-GR" sz="2100" dirty="0" smtClean="0">
                <a:latin typeface="Times New Roman" pitchFamily="18" charset="0"/>
                <a:cs typeface="Times New Roman" pitchFamily="18" charset="0"/>
              </a:rPr>
              <a:t>, προσδίδοντας μία</a:t>
            </a:r>
            <a:r>
              <a:rPr lang="x-none" sz="2100" smtClean="0">
                <a:latin typeface="Times New Roman" pitchFamily="18" charset="0"/>
                <a:cs typeface="Times New Roman" pitchFamily="18" charset="0"/>
              </a:rPr>
              <a:t> νέα αντίληψη στην ιδιότητα του πολίτη</a:t>
            </a:r>
            <a:r>
              <a:rPr lang="el-GR" sz="2100" dirty="0" smtClean="0">
                <a:latin typeface="Times New Roman" pitchFamily="18" charset="0"/>
                <a:cs typeface="Times New Roman" pitchFamily="18" charset="0"/>
              </a:rPr>
              <a:t> και συγκροτώντας</a:t>
            </a:r>
            <a:r>
              <a:rPr lang="x-none" sz="2100" b="1" smtClean="0">
                <a:latin typeface="Times New Roman" pitchFamily="18" charset="0"/>
                <a:cs typeface="Times New Roman" pitchFamily="18" charset="0"/>
              </a:rPr>
              <a:t> </a:t>
            </a:r>
            <a:r>
              <a:rPr lang="x-none" sz="2100" b="1" smtClean="0">
                <a:solidFill>
                  <a:schemeClr val="accent1"/>
                </a:solidFill>
                <a:latin typeface="Times New Roman" pitchFamily="18" charset="0"/>
                <a:cs typeface="Times New Roman" pitchFamily="18" charset="0"/>
              </a:rPr>
              <a:t>τοπική συναίνεση</a:t>
            </a:r>
            <a:r>
              <a:rPr lang="el-GR" sz="2100" b="1" dirty="0" smtClean="0">
                <a:latin typeface="Times New Roman" pitchFamily="18" charset="0"/>
                <a:cs typeface="Times New Roman" pitchFamily="18" charset="0"/>
              </a:rPr>
              <a:t>.</a:t>
            </a:r>
          </a:p>
          <a:p>
            <a:pPr algn="just">
              <a:lnSpc>
                <a:spcPct val="120000"/>
              </a:lnSpc>
            </a:pPr>
            <a:r>
              <a:rPr lang="el-GR" sz="2100" b="1" dirty="0" smtClean="0">
                <a:latin typeface="Times New Roman" pitchFamily="18" charset="0"/>
                <a:cs typeface="Times New Roman" pitchFamily="18" charset="0"/>
              </a:rPr>
              <a:t> </a:t>
            </a:r>
            <a:r>
              <a:rPr lang="el-GR" sz="2100" dirty="0" smtClean="0">
                <a:latin typeface="Times New Roman" pitchFamily="18" charset="0"/>
                <a:cs typeface="Times New Roman" pitchFamily="18" charset="0"/>
              </a:rPr>
              <a:t>να διαμορφώσει</a:t>
            </a:r>
            <a:r>
              <a:rPr lang="x-none" sz="2100" smtClean="0">
                <a:latin typeface="Times New Roman" pitchFamily="18" charset="0"/>
                <a:cs typeface="Times New Roman" pitchFamily="18" charset="0"/>
              </a:rPr>
              <a:t> ένα </a:t>
            </a:r>
            <a:r>
              <a:rPr lang="x-none" sz="2100" b="1" smtClean="0">
                <a:solidFill>
                  <a:schemeClr val="accent1"/>
                </a:solidFill>
                <a:latin typeface="Times New Roman" pitchFamily="18" charset="0"/>
                <a:cs typeface="Times New Roman" pitchFamily="18" charset="0"/>
              </a:rPr>
              <a:t>ισχυρό αίσθημα εντοπιότητας </a:t>
            </a:r>
            <a:r>
              <a:rPr lang="x-none" sz="2100" smtClean="0">
                <a:latin typeface="Times New Roman" pitchFamily="18" charset="0"/>
                <a:cs typeface="Times New Roman" pitchFamily="18" charset="0"/>
              </a:rPr>
              <a:t>κατοίκων</a:t>
            </a:r>
            <a:r>
              <a:rPr lang="el-GR" sz="2100" dirty="0" smtClean="0">
                <a:latin typeface="Times New Roman" pitchFamily="18" charset="0"/>
                <a:cs typeface="Times New Roman" pitchFamily="18" charset="0"/>
              </a:rPr>
              <a:t> και τοπικών φορέων με ανακατανομή </a:t>
            </a:r>
            <a:r>
              <a:rPr lang="x-none" sz="2100" b="1" smtClean="0">
                <a:solidFill>
                  <a:schemeClr val="accent1"/>
                </a:solidFill>
                <a:latin typeface="Times New Roman" pitchFamily="18" charset="0"/>
                <a:cs typeface="Times New Roman" pitchFamily="18" charset="0"/>
              </a:rPr>
              <a:t>πόρ</a:t>
            </a:r>
            <a:r>
              <a:rPr lang="el-GR" sz="2100" b="1" dirty="0" smtClean="0">
                <a:solidFill>
                  <a:schemeClr val="accent1"/>
                </a:solidFill>
                <a:latin typeface="Times New Roman" pitchFamily="18" charset="0"/>
                <a:cs typeface="Times New Roman" pitchFamily="18" charset="0"/>
              </a:rPr>
              <a:t>ων</a:t>
            </a:r>
            <a:r>
              <a:rPr lang="x-none" sz="2100" b="1" smtClean="0">
                <a:solidFill>
                  <a:schemeClr val="accent1"/>
                </a:solidFill>
                <a:latin typeface="Times New Roman" pitchFamily="18" charset="0"/>
                <a:cs typeface="Times New Roman" pitchFamily="18" charset="0"/>
              </a:rPr>
              <a:t>, εξουσ</a:t>
            </a:r>
            <a:r>
              <a:rPr lang="el-GR" sz="2100" b="1" dirty="0" smtClean="0">
                <a:solidFill>
                  <a:schemeClr val="accent1"/>
                </a:solidFill>
                <a:latin typeface="Times New Roman" pitchFamily="18" charset="0"/>
                <a:cs typeface="Times New Roman" pitchFamily="18" charset="0"/>
              </a:rPr>
              <a:t>ιών</a:t>
            </a:r>
            <a:r>
              <a:rPr lang="x-none" sz="2100" b="1" smtClean="0">
                <a:solidFill>
                  <a:schemeClr val="accent1"/>
                </a:solidFill>
                <a:latin typeface="Times New Roman" pitchFamily="18" charset="0"/>
                <a:cs typeface="Times New Roman" pitchFamily="18" charset="0"/>
              </a:rPr>
              <a:t>, </a:t>
            </a:r>
            <a:r>
              <a:rPr lang="el-GR" sz="2100" b="1" dirty="0" smtClean="0">
                <a:solidFill>
                  <a:schemeClr val="accent1"/>
                </a:solidFill>
                <a:latin typeface="Times New Roman" pitchFamily="18" charset="0"/>
                <a:cs typeface="Times New Roman" pitchFamily="18" charset="0"/>
              </a:rPr>
              <a:t>ευθυνών</a:t>
            </a:r>
            <a:r>
              <a:rPr lang="x-none" sz="2100" b="1" smtClean="0">
                <a:solidFill>
                  <a:schemeClr val="accent1"/>
                </a:solidFill>
                <a:latin typeface="Times New Roman" pitchFamily="18" charset="0"/>
                <a:cs typeface="Times New Roman" pitchFamily="18" charset="0"/>
              </a:rPr>
              <a:t> και </a:t>
            </a:r>
            <a:r>
              <a:rPr lang="el-GR" sz="2100" b="1" dirty="0" smtClean="0">
                <a:solidFill>
                  <a:schemeClr val="accent1"/>
                </a:solidFill>
                <a:latin typeface="Times New Roman" pitchFamily="18" charset="0"/>
                <a:cs typeface="Times New Roman" pitchFamily="18" charset="0"/>
              </a:rPr>
              <a:t>δικαιωμάτων</a:t>
            </a:r>
            <a:r>
              <a:rPr lang="el-GR" sz="2100" dirty="0" smtClean="0">
                <a:solidFill>
                  <a:schemeClr val="accent1"/>
                </a:solidFill>
                <a:latin typeface="Times New Roman" pitchFamily="18" charset="0"/>
                <a:cs typeface="Times New Roman" pitchFamily="18" charset="0"/>
              </a:rPr>
              <a:t> </a:t>
            </a:r>
            <a:r>
              <a:rPr lang="el-GR" sz="2100" dirty="0" smtClean="0">
                <a:latin typeface="Times New Roman" pitchFamily="18" charset="0"/>
                <a:cs typeface="Times New Roman" pitchFamily="18" charset="0"/>
              </a:rPr>
              <a:t>με σκοπό να </a:t>
            </a:r>
            <a:r>
              <a:rPr lang="x-none" sz="2100" smtClean="0">
                <a:latin typeface="Times New Roman" pitchFamily="18" charset="0"/>
                <a:cs typeface="Times New Roman" pitchFamily="18" charset="0"/>
              </a:rPr>
              <a:t>δρουν ως </a:t>
            </a:r>
            <a:r>
              <a:rPr lang="x-none" sz="2100" b="1" smtClean="0">
                <a:solidFill>
                  <a:schemeClr val="accent1"/>
                </a:solidFill>
                <a:latin typeface="Times New Roman" pitchFamily="18" charset="0"/>
                <a:cs typeface="Times New Roman" pitchFamily="18" charset="0"/>
              </a:rPr>
              <a:t>«τοπικοί συμμέτοχοι και συνεργοί»</a:t>
            </a:r>
            <a:r>
              <a:rPr lang="x-none" sz="2100" smtClean="0">
                <a:latin typeface="Times New Roman" pitchFamily="18" charset="0"/>
                <a:cs typeface="Times New Roman" pitchFamily="18" charset="0"/>
              </a:rPr>
              <a:t> αλλά και ως </a:t>
            </a:r>
            <a:r>
              <a:rPr lang="x-none" sz="2100" b="1" smtClean="0">
                <a:solidFill>
                  <a:schemeClr val="accent1"/>
                </a:solidFill>
                <a:latin typeface="Times New Roman" pitchFamily="18" charset="0"/>
                <a:cs typeface="Times New Roman" pitchFamily="18" charset="0"/>
              </a:rPr>
              <a:t>«ισοδύναμοι παίκτες»</a:t>
            </a:r>
            <a:r>
              <a:rPr lang="x-none" sz="2100" smtClean="0">
                <a:solidFill>
                  <a:schemeClr val="accent1"/>
                </a:solidFill>
                <a:latin typeface="Times New Roman" pitchFamily="18" charset="0"/>
                <a:cs typeface="Times New Roman" pitchFamily="18" charset="0"/>
              </a:rPr>
              <a:t> </a:t>
            </a:r>
            <a:r>
              <a:rPr lang="x-none" sz="2100" smtClean="0">
                <a:latin typeface="Times New Roman" pitchFamily="18" charset="0"/>
                <a:cs typeface="Times New Roman" pitchFamily="18" charset="0"/>
              </a:rPr>
              <a:t>ώστε</a:t>
            </a:r>
            <a:r>
              <a:rPr lang="x-none" sz="2100" b="1" smtClean="0">
                <a:latin typeface="Times New Roman" pitchFamily="18" charset="0"/>
                <a:cs typeface="Times New Roman" pitchFamily="18" charset="0"/>
              </a:rPr>
              <a:t> </a:t>
            </a:r>
            <a:r>
              <a:rPr lang="x-none" sz="2100" smtClean="0">
                <a:latin typeface="Times New Roman" pitchFamily="18" charset="0"/>
                <a:cs typeface="Times New Roman" pitchFamily="18" charset="0"/>
              </a:rPr>
              <a:t> ο Δήμος </a:t>
            </a:r>
            <a:r>
              <a:rPr lang="el-GR" sz="2100" dirty="0" smtClean="0">
                <a:latin typeface="Times New Roman" pitchFamily="18" charset="0"/>
                <a:cs typeface="Times New Roman" pitchFamily="18" charset="0"/>
              </a:rPr>
              <a:t>να καταστεί </a:t>
            </a:r>
            <a:r>
              <a:rPr lang="x-none" sz="2100" smtClean="0">
                <a:latin typeface="Times New Roman" pitchFamily="18" charset="0"/>
                <a:cs typeface="Times New Roman" pitchFamily="18" charset="0"/>
              </a:rPr>
              <a:t>το </a:t>
            </a:r>
            <a:r>
              <a:rPr lang="x-none" sz="2100" b="1" smtClean="0">
                <a:solidFill>
                  <a:schemeClr val="accent1"/>
                </a:solidFill>
                <a:latin typeface="Times New Roman" pitchFamily="18" charset="0"/>
                <a:cs typeface="Times New Roman" pitchFamily="18" charset="0"/>
              </a:rPr>
              <a:t>«όλον» της πόλης</a:t>
            </a:r>
            <a:r>
              <a:rPr lang="x-none" sz="2100" smtClean="0">
                <a:solidFill>
                  <a:schemeClr val="accent1"/>
                </a:solidFill>
                <a:latin typeface="Times New Roman" pitchFamily="18" charset="0"/>
                <a:cs typeface="Times New Roman" pitchFamily="18" charset="0"/>
              </a:rPr>
              <a:t>. </a:t>
            </a:r>
            <a:endParaRPr lang="el-GR" sz="2100" b="1" dirty="0" smtClean="0">
              <a:solidFill>
                <a:schemeClr val="accent1"/>
              </a:solidFill>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45</a:t>
            </a:fld>
            <a:endParaRPr lang="en"/>
          </a:p>
        </p:txBody>
      </p:sp>
      <p:sp>
        <p:nvSpPr>
          <p:cNvPr id="4" name="3 - Τίτλος"/>
          <p:cNvSpPr>
            <a:spLocks noGrp="1"/>
          </p:cNvSpPr>
          <p:nvPr>
            <p:ph type="title"/>
          </p:nvPr>
        </p:nvSpPr>
        <p:spPr>
          <a:xfrm>
            <a:off x="166255" y="1"/>
            <a:ext cx="8977745" cy="748144"/>
          </a:xfrm>
        </p:spPr>
        <p:txBody>
          <a:bodyPr>
            <a:noAutofit/>
          </a:bodyPr>
          <a:lstStyle/>
          <a:p>
            <a:pPr algn="ctr"/>
            <a:r>
              <a:rPr lang="el-GR" sz="2600" dirty="0" smtClean="0">
                <a:latin typeface="Times New Roman" pitchFamily="18" charset="0"/>
                <a:cs typeface="Times New Roman" pitchFamily="18" charset="0"/>
              </a:rPr>
              <a:t>Το κρίσιμο στοίχημα για ΤΑ: ο Δήμος ως το «όλον» της πόλης</a:t>
            </a:r>
            <a:endParaRPr lang="el-GR" sz="2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54379" y="831274"/>
            <a:ext cx="8657112" cy="4037610"/>
          </a:xfrm>
        </p:spPr>
        <p:txBody>
          <a:bodyPr>
            <a:normAutofit/>
          </a:bodyPr>
          <a:lstStyle/>
          <a:p>
            <a:pPr lvl="0">
              <a:buFont typeface="Wingdings" pitchFamily="2" charset="2"/>
              <a:buChar char="Ø"/>
            </a:pPr>
            <a:r>
              <a:rPr lang="el-GR" sz="2600" dirty="0" smtClean="0">
                <a:latin typeface="Times New Roman" pitchFamily="18" charset="0"/>
                <a:cs typeface="Times New Roman" pitchFamily="18" charset="0"/>
              </a:rPr>
              <a:t>Το υπουργείο ως </a:t>
            </a:r>
            <a:r>
              <a:rPr lang="el-GR" sz="2600" b="1" dirty="0" smtClean="0">
                <a:solidFill>
                  <a:schemeClr val="accent1"/>
                </a:solidFill>
                <a:latin typeface="Times New Roman" pitchFamily="18" charset="0"/>
                <a:cs typeface="Times New Roman" pitchFamily="18" charset="0"/>
              </a:rPr>
              <a:t>Υπουργείο Πολιτισμού και Επιστημών</a:t>
            </a:r>
            <a:r>
              <a:rPr lang="el-GR" sz="2600" dirty="0" smtClean="0">
                <a:latin typeface="Times New Roman" pitchFamily="18" charset="0"/>
                <a:cs typeface="Times New Roman" pitchFamily="18" charset="0"/>
              </a:rPr>
              <a:t>,  ως  ο </a:t>
            </a:r>
            <a:r>
              <a:rPr lang="el-GR" sz="2600" b="1" dirty="0" smtClean="0">
                <a:solidFill>
                  <a:schemeClr val="accent1"/>
                </a:solidFill>
                <a:latin typeface="Times New Roman" pitchFamily="18" charset="0"/>
                <a:cs typeface="Times New Roman" pitchFamily="18" charset="0"/>
              </a:rPr>
              <a:t>κύριος πολιτιστικός «παίκτης», </a:t>
            </a:r>
            <a:r>
              <a:rPr lang="el-GR" sz="2600" dirty="0" smtClean="0">
                <a:latin typeface="Times New Roman" pitchFamily="18" charset="0"/>
                <a:cs typeface="Times New Roman" pitchFamily="18" charset="0"/>
              </a:rPr>
              <a:t>στο δημόσιο χώρο ιδρύθηκε το 1971 στη διάρκεια της δικτατορίας και το 1985 μετονομάστηκε σε «Υπουργείο Πολιτισμού». </a:t>
            </a:r>
          </a:p>
          <a:p>
            <a:pPr lvl="0">
              <a:buFont typeface="Wingdings" pitchFamily="2" charset="2"/>
              <a:buChar char="Ø"/>
            </a:pPr>
            <a:r>
              <a:rPr lang="el-GR" sz="2600" dirty="0" smtClean="0">
                <a:latin typeface="Times New Roman" pitchFamily="18" charset="0"/>
                <a:cs typeface="Times New Roman" pitchFamily="18" charset="0"/>
              </a:rPr>
              <a:t>Βασικότερη προτεραιότητα η προστασία της </a:t>
            </a:r>
            <a:r>
              <a:rPr lang="el-GR" sz="2600" b="1" dirty="0" smtClean="0">
                <a:solidFill>
                  <a:schemeClr val="accent1"/>
                </a:solidFill>
                <a:latin typeface="Times New Roman" pitchFamily="18" charset="0"/>
                <a:cs typeface="Times New Roman" pitchFamily="18" charset="0"/>
              </a:rPr>
              <a:t>πολιτιστικής κληρονομιάς </a:t>
            </a:r>
            <a:r>
              <a:rPr lang="el-GR" sz="2600" dirty="0" smtClean="0">
                <a:latin typeface="Times New Roman" pitchFamily="18" charset="0"/>
                <a:cs typeface="Times New Roman" pitchFamily="18" charset="0"/>
              </a:rPr>
              <a:t>και έπεται η ανάδειξη και ενίσχυση του σύγχρονου πολιτισμού. Το Υπουργείο «Πολιτισμού και Επιστημών». Η τελευταία αναδιάρθρωση του </a:t>
            </a:r>
            <a:r>
              <a:rPr lang="el-GR" sz="2600" b="1" dirty="0" smtClean="0">
                <a:solidFill>
                  <a:schemeClr val="accent1"/>
                </a:solidFill>
                <a:latin typeface="Times New Roman" pitchFamily="18" charset="0"/>
                <a:cs typeface="Times New Roman" pitchFamily="18" charset="0"/>
              </a:rPr>
              <a:t>Ο.Ε.Υ.</a:t>
            </a:r>
            <a:r>
              <a:rPr lang="el-GR" sz="2600" dirty="0" smtClean="0">
                <a:latin typeface="Times New Roman" pitchFamily="18" charset="0"/>
                <a:cs typeface="Times New Roman" pitchFamily="18" charset="0"/>
              </a:rPr>
              <a:t> του Υπουργείου έγινε το </a:t>
            </a:r>
            <a:r>
              <a:rPr lang="el-GR" sz="2600" b="1" dirty="0" smtClean="0">
                <a:solidFill>
                  <a:schemeClr val="accent1"/>
                </a:solidFill>
                <a:latin typeface="Times New Roman" pitchFamily="18" charset="0"/>
                <a:cs typeface="Times New Roman" pitchFamily="18" charset="0"/>
              </a:rPr>
              <a:t>2018</a:t>
            </a:r>
            <a:endParaRPr lang="el-GR" sz="2600" b="1" dirty="0">
              <a:solidFill>
                <a:schemeClr val="accent1"/>
              </a:solidFill>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46</a:t>
            </a:fld>
            <a:endParaRPr lang="en"/>
          </a:p>
        </p:txBody>
      </p:sp>
      <p:sp>
        <p:nvSpPr>
          <p:cNvPr id="4" name="3 - Τίτλος"/>
          <p:cNvSpPr>
            <a:spLocks noGrp="1"/>
          </p:cNvSpPr>
          <p:nvPr>
            <p:ph type="title"/>
          </p:nvPr>
        </p:nvSpPr>
        <p:spPr>
          <a:xfrm>
            <a:off x="457200" y="205979"/>
            <a:ext cx="8229600" cy="589668"/>
          </a:xfrm>
        </p:spPr>
        <p:txBody>
          <a:bodyPr/>
          <a:lstStyle/>
          <a:p>
            <a:pPr algn="ctr"/>
            <a:r>
              <a:rPr lang="el-GR" sz="3200" dirty="0" smtClean="0">
                <a:latin typeface="Times New Roman" pitchFamily="18" charset="0"/>
                <a:cs typeface="Times New Roman" pitchFamily="18" charset="0"/>
              </a:rPr>
              <a:t>Το ΥΠ. ΠΟ.Α. </a:t>
            </a:r>
            <a:endParaRPr lang="el-GR"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96883" y="1110997"/>
            <a:ext cx="8847117" cy="3508504"/>
          </a:xfrm>
        </p:spPr>
        <p:txBody>
          <a:bodyPr>
            <a:normAutofit/>
          </a:bodyPr>
          <a:lstStyle/>
          <a:p>
            <a:pPr marL="0" indent="0" algn="ctr">
              <a:buNone/>
            </a:pPr>
            <a:r>
              <a:rPr lang="el-GR" sz="2400" b="1" dirty="0" smtClean="0">
                <a:latin typeface="Times New Roman" pitchFamily="18" charset="0"/>
                <a:cs typeface="Times New Roman" pitchFamily="18" charset="0"/>
              </a:rPr>
              <a:t>Καταγράφονται 2.079 φορείς </a:t>
            </a:r>
            <a:r>
              <a:rPr lang="el-GR" sz="2400" dirty="0" smtClean="0">
                <a:latin typeface="Times New Roman" pitchFamily="18" charset="0"/>
                <a:cs typeface="Times New Roman" pitchFamily="18" charset="0"/>
              </a:rPr>
              <a:t>και </a:t>
            </a:r>
          </a:p>
          <a:p>
            <a:pPr marL="0" indent="0" algn="ctr">
              <a:buNone/>
            </a:pPr>
            <a:r>
              <a:rPr lang="el-GR" sz="2400" dirty="0" smtClean="0">
                <a:latin typeface="Times New Roman" pitchFamily="18" charset="0"/>
                <a:cs typeface="Times New Roman" pitchFamily="18" charset="0"/>
              </a:rPr>
              <a:t>οι τρεις πολυπληθέστερες κατηγορίες είναι: (</a:t>
            </a:r>
            <a:r>
              <a:rPr lang="el-GR" sz="2400" i="1" dirty="0" smtClean="0">
                <a:latin typeface="Times New Roman" pitchFamily="18" charset="0"/>
                <a:cs typeface="Times New Roman" pitchFamily="18" charset="0"/>
              </a:rPr>
              <a:t>στοιχεία Μάρτιος 2020) </a:t>
            </a:r>
          </a:p>
          <a:p>
            <a:pPr marL="0" indent="0"/>
            <a:r>
              <a:rPr lang="el-GR" sz="2400" dirty="0" smtClean="0">
                <a:latin typeface="Times New Roman" pitchFamily="18" charset="0"/>
                <a:cs typeface="Times New Roman" pitchFamily="18" charset="0"/>
              </a:rPr>
              <a:t>460 φορείς (</a:t>
            </a:r>
            <a:r>
              <a:rPr lang="el-GR" sz="2400" b="1" dirty="0" smtClean="0">
                <a:solidFill>
                  <a:schemeClr val="accent1"/>
                </a:solidFill>
                <a:latin typeface="Times New Roman" pitchFamily="18" charset="0"/>
                <a:cs typeface="Times New Roman" pitchFamily="18" charset="0"/>
              </a:rPr>
              <a:t>22%</a:t>
            </a:r>
            <a:r>
              <a:rPr lang="el-GR" sz="2400" dirty="0" smtClean="0">
                <a:latin typeface="Times New Roman" pitchFamily="18" charset="0"/>
                <a:cs typeface="Times New Roman" pitchFamily="18" charset="0"/>
              </a:rPr>
              <a:t>) ασχολούνται με το </a:t>
            </a:r>
            <a:r>
              <a:rPr lang="el-GR" sz="2400" b="1" dirty="0" smtClean="0">
                <a:solidFill>
                  <a:schemeClr val="accent1"/>
                </a:solidFill>
                <a:latin typeface="Times New Roman" pitchFamily="18" charset="0"/>
                <a:cs typeface="Times New Roman" pitchFamily="18" charset="0"/>
              </a:rPr>
              <a:t>Θέατρο</a:t>
            </a:r>
            <a:r>
              <a:rPr lang="el-GR" sz="2400" dirty="0" smtClean="0">
                <a:latin typeface="Times New Roman" pitchFamily="18" charset="0"/>
                <a:cs typeface="Times New Roman" pitchFamily="18" charset="0"/>
              </a:rPr>
              <a:t>, </a:t>
            </a:r>
          </a:p>
          <a:p>
            <a:pPr marL="0" indent="0"/>
            <a:r>
              <a:rPr lang="el-GR" sz="2400" dirty="0" smtClean="0">
                <a:latin typeface="Times New Roman" pitchFamily="18" charset="0"/>
                <a:cs typeface="Times New Roman" pitchFamily="18" charset="0"/>
              </a:rPr>
              <a:t>425 φορείς (</a:t>
            </a:r>
            <a:r>
              <a:rPr lang="el-GR" sz="2400" b="1" dirty="0" smtClean="0">
                <a:solidFill>
                  <a:schemeClr val="accent1"/>
                </a:solidFill>
                <a:latin typeface="Times New Roman" pitchFamily="18" charset="0"/>
                <a:cs typeface="Times New Roman" pitchFamily="18" charset="0"/>
              </a:rPr>
              <a:t>20%</a:t>
            </a:r>
            <a:r>
              <a:rPr lang="el-GR" sz="2400" dirty="0" smtClean="0">
                <a:latin typeface="Times New Roman" pitchFamily="18" charset="0"/>
                <a:cs typeface="Times New Roman" pitchFamily="18" charset="0"/>
              </a:rPr>
              <a:t>) έχουν </a:t>
            </a:r>
            <a:r>
              <a:rPr lang="el-GR" sz="2400" b="1" dirty="0" err="1" smtClean="0">
                <a:solidFill>
                  <a:schemeClr val="accent1"/>
                </a:solidFill>
                <a:latin typeface="Times New Roman" pitchFamily="18" charset="0"/>
                <a:cs typeface="Times New Roman" pitchFamily="18" charset="0"/>
              </a:rPr>
              <a:t>διατομεακό</a:t>
            </a:r>
            <a:r>
              <a:rPr lang="el-GR" sz="2400" b="1" dirty="0" smtClean="0">
                <a:solidFill>
                  <a:schemeClr val="accent1"/>
                </a:solidFill>
                <a:latin typeface="Times New Roman" pitchFamily="18" charset="0"/>
                <a:cs typeface="Times New Roman" pitchFamily="18" charset="0"/>
              </a:rPr>
              <a:t>  περιεχόμενο </a:t>
            </a:r>
            <a:r>
              <a:rPr lang="el-GR" sz="2400" dirty="0" smtClean="0">
                <a:latin typeface="Times New Roman" pitchFamily="18" charset="0"/>
                <a:cs typeface="Times New Roman" pitchFamily="18" charset="0"/>
              </a:rPr>
              <a:t>(φεστιβάλ, εκδηλώσεις κλπ) </a:t>
            </a:r>
          </a:p>
          <a:p>
            <a:pPr marL="0" indent="0"/>
            <a:r>
              <a:rPr lang="el-GR" sz="2400" dirty="0" smtClean="0">
                <a:latin typeface="Times New Roman" pitchFamily="18" charset="0"/>
                <a:cs typeface="Times New Roman" pitchFamily="18" charset="0"/>
              </a:rPr>
              <a:t> 347 φορείς (</a:t>
            </a:r>
            <a:r>
              <a:rPr lang="el-GR" sz="2400" b="1" dirty="0" smtClean="0">
                <a:solidFill>
                  <a:schemeClr val="accent1"/>
                </a:solidFill>
                <a:latin typeface="Times New Roman" pitchFamily="18" charset="0"/>
                <a:cs typeface="Times New Roman" pitchFamily="18" charset="0"/>
              </a:rPr>
              <a:t>17%</a:t>
            </a:r>
            <a:r>
              <a:rPr lang="el-GR" sz="24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ασχολούνται  με τον Λαϊκό Πολιτισμό.</a:t>
            </a:r>
          </a:p>
          <a:p>
            <a:pPr marL="0" indent="0">
              <a:buNone/>
            </a:pPr>
            <a:r>
              <a:rPr lang="el-GR" sz="2400" dirty="0" smtClean="0">
                <a:latin typeface="Times New Roman" pitchFamily="18" charset="0"/>
                <a:cs typeface="Times New Roman" pitchFamily="18" charset="0"/>
              </a:rPr>
              <a:t>Λόγω της ποικιλομορφίας των φορέων (δημόσιων- </a:t>
            </a:r>
            <a:r>
              <a:rPr lang="el-GR" sz="2400" dirty="0" err="1" smtClean="0">
                <a:latin typeface="Times New Roman" pitchFamily="18" charset="0"/>
                <a:cs typeface="Times New Roman" pitchFamily="18" charset="0"/>
              </a:rPr>
              <a:t>αυτοδιοικητικών</a:t>
            </a:r>
            <a:r>
              <a:rPr lang="el-GR" sz="2400" dirty="0" smtClean="0">
                <a:latin typeface="Times New Roman" pitchFamily="18" charset="0"/>
                <a:cs typeface="Times New Roman" pitchFamily="18" charset="0"/>
              </a:rPr>
              <a:t>- ιδιωτικών- εθελοντικών) </a:t>
            </a:r>
            <a:r>
              <a:rPr lang="el-GR" sz="2400" b="1" dirty="0" smtClean="0">
                <a:solidFill>
                  <a:schemeClr val="accent1"/>
                </a:solidFill>
                <a:latin typeface="Times New Roman" pitchFamily="18" charset="0"/>
                <a:cs typeface="Times New Roman" pitchFamily="18" charset="0"/>
              </a:rPr>
              <a:t>δεν έχει αξιοποιηθεί αποτελεσματικά</a:t>
            </a:r>
            <a:r>
              <a:rPr lang="el-GR" sz="2400" dirty="0" smtClean="0">
                <a:latin typeface="Times New Roman" pitchFamily="18" charset="0"/>
                <a:cs typeface="Times New Roman" pitchFamily="18" charset="0"/>
              </a:rPr>
              <a:t>. </a:t>
            </a: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47</a:t>
            </a:fld>
            <a:endParaRPr lang="en"/>
          </a:p>
        </p:txBody>
      </p:sp>
      <p:sp>
        <p:nvSpPr>
          <p:cNvPr id="4" name="3 - Τίτλος"/>
          <p:cNvSpPr>
            <a:spLocks noGrp="1"/>
          </p:cNvSpPr>
          <p:nvPr>
            <p:ph type="title"/>
          </p:nvPr>
        </p:nvSpPr>
        <p:spPr>
          <a:xfrm>
            <a:off x="394855" y="205979"/>
            <a:ext cx="8447809" cy="857250"/>
          </a:xfrm>
        </p:spPr>
        <p:txBody>
          <a:bodyPr>
            <a:noAutofit/>
          </a:bodyPr>
          <a:lstStyle/>
          <a:p>
            <a:pPr algn="ctr"/>
            <a:r>
              <a:rPr lang="el-GR" sz="3200" dirty="0" smtClean="0">
                <a:latin typeface="Times New Roman" pitchFamily="18" charset="0"/>
                <a:cs typeface="Times New Roman" pitchFamily="18" charset="0"/>
              </a:rPr>
              <a:t>Πύλη των Πολιτιστικών Φορέων του ΥΠΠΟΑ</a:t>
            </a:r>
            <a:endParaRPr lang="el-GR" sz="32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7511" y="973777"/>
            <a:ext cx="8395855" cy="3728852"/>
          </a:xfrm>
        </p:spPr>
        <p:txBody>
          <a:bodyPr>
            <a:noAutofit/>
          </a:bodyPr>
          <a:lstStyle/>
          <a:p>
            <a:r>
              <a:rPr lang="el-GR" sz="2400" dirty="0" smtClean="0">
                <a:latin typeface="Times New Roman" pitchFamily="18" charset="0"/>
                <a:cs typeface="Times New Roman" pitchFamily="18" charset="0"/>
              </a:rPr>
              <a:t>Το ΥΠΠΟΑ (Μητρώο Υπηρεσιών και Φορέων της Ελληνικής Διοίκησης Ιούνιο ς 2018), </a:t>
            </a:r>
            <a:r>
              <a:rPr lang="el-GR" sz="2400" b="1" dirty="0" smtClean="0">
                <a:solidFill>
                  <a:schemeClr val="accent1"/>
                </a:solidFill>
                <a:latin typeface="Times New Roman" pitchFamily="18" charset="0"/>
                <a:cs typeface="Times New Roman" pitchFamily="18" charset="0"/>
              </a:rPr>
              <a:t>εποπτεύει ένα πλήθος πολιτιστικών φορέων που φθάνουν τους 65 και καλύπτουν όλο το φάσμα</a:t>
            </a:r>
            <a:r>
              <a:rPr lang="el-GR" sz="2400" dirty="0" smtClean="0">
                <a:latin typeface="Times New Roman" pitchFamily="18" charset="0"/>
                <a:cs typeface="Times New Roman" pitchFamily="18" charset="0"/>
              </a:rPr>
              <a:t> από οργανισμούς διαφορετικού περιεχομένου και νομικών μορφών. </a:t>
            </a:r>
          </a:p>
          <a:p>
            <a:r>
              <a:rPr lang="el-GR" sz="2400" dirty="0" smtClean="0">
                <a:latin typeface="Times New Roman" pitchFamily="18" charset="0"/>
                <a:cs typeface="Times New Roman" pitchFamily="18" charset="0"/>
              </a:rPr>
              <a:t>Ενδεικτικές αναφορές: Περιφερειακές Υπηρεσίες, Αυτοτελείς Δημόσιες Υπηρεσίες, Εφορείες Αρχαιοτήτων, Ορχήστρες, Μουσεία, Πινακοθήκες, Θέατρα, Φεστιβάλ, Εκπαιδευτικούς Οργανισμούς, Φορείς Επαγγελματικής Κατάρτισης  και ένα πλήθος ΝΠΔΔ, ΝΠΙΔ και Α.Ε.</a:t>
            </a:r>
            <a:endParaRPr lang="el-GR" sz="2400" dirty="0">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48</a:t>
            </a:fld>
            <a:endParaRPr lang="en"/>
          </a:p>
        </p:txBody>
      </p:sp>
      <p:sp>
        <p:nvSpPr>
          <p:cNvPr id="4" name="3 - Τίτλος"/>
          <p:cNvSpPr>
            <a:spLocks noGrp="1"/>
          </p:cNvSpPr>
          <p:nvPr>
            <p:ph type="title"/>
          </p:nvPr>
        </p:nvSpPr>
        <p:spPr/>
        <p:txBody>
          <a:bodyPr>
            <a:normAutofit/>
          </a:bodyPr>
          <a:lstStyle/>
          <a:p>
            <a:pPr algn="ctr"/>
            <a:r>
              <a:rPr lang="el-GR" sz="2800" dirty="0" smtClean="0">
                <a:latin typeface="Times New Roman" pitchFamily="18" charset="0"/>
                <a:cs typeface="Times New Roman" pitchFamily="18" charset="0"/>
              </a:rPr>
              <a:t>Εποπτευόμενοι φορείς του ΥΠΠΟΑ</a:t>
            </a:r>
            <a:endParaRPr lang="el-GR" sz="28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902525"/>
            <a:ext cx="9144000" cy="4240976"/>
          </a:xfrm>
        </p:spPr>
        <p:txBody>
          <a:bodyPr>
            <a:noAutofit/>
          </a:bodyPr>
          <a:lstStyle/>
          <a:p>
            <a:r>
              <a:rPr lang="el-GR" sz="2400" dirty="0" smtClean="0">
                <a:latin typeface="Times New Roman" pitchFamily="18" charset="0"/>
                <a:cs typeface="Times New Roman" pitchFamily="18" charset="0"/>
              </a:rPr>
              <a:t>Δεν παρεμβαίνει ουσιαστικά στο </a:t>
            </a:r>
            <a:r>
              <a:rPr lang="el-GR" sz="2400" b="1" dirty="0" err="1" smtClean="0">
                <a:solidFill>
                  <a:schemeClr val="accent1"/>
                </a:solidFill>
                <a:latin typeface="Times New Roman" pitchFamily="18" charset="0"/>
                <a:cs typeface="Times New Roman" pitchFamily="18" charset="0"/>
              </a:rPr>
              <a:t>κοινωνικο</a:t>
            </a:r>
            <a:r>
              <a:rPr lang="el-GR" sz="2400" b="1" dirty="0" smtClean="0">
                <a:solidFill>
                  <a:schemeClr val="accent1"/>
                </a:solidFill>
                <a:latin typeface="Times New Roman" pitchFamily="18" charset="0"/>
                <a:cs typeface="Times New Roman" pitchFamily="18" charset="0"/>
              </a:rPr>
              <a:t>-πολιτισμικό πεδίο. </a:t>
            </a:r>
          </a:p>
          <a:p>
            <a:r>
              <a:rPr lang="el-GR" sz="2400" dirty="0" smtClean="0">
                <a:latin typeface="Times New Roman" pitchFamily="18" charset="0"/>
                <a:cs typeface="Times New Roman" pitchFamily="18" charset="0"/>
              </a:rPr>
              <a:t>Περιορίζει την αρμοδιότητά της στη διαφύλαξη της </a:t>
            </a:r>
            <a:r>
              <a:rPr lang="el-GR" sz="2400" b="1" dirty="0" smtClean="0">
                <a:solidFill>
                  <a:schemeClr val="accent1"/>
                </a:solidFill>
                <a:latin typeface="Times New Roman" pitchFamily="18" charset="0"/>
                <a:cs typeface="Times New Roman" pitchFamily="18" charset="0"/>
              </a:rPr>
              <a:t>εθνικής ταυτότητας και της πολιτιστικής κληρονομιάς.</a:t>
            </a:r>
          </a:p>
          <a:p>
            <a:r>
              <a:rPr lang="el-GR" sz="2400" dirty="0" smtClean="0">
                <a:latin typeface="Times New Roman" pitchFamily="18" charset="0"/>
                <a:cs typeface="Times New Roman" pitchFamily="18" charset="0"/>
              </a:rPr>
              <a:t>Υιοθετεί μία </a:t>
            </a:r>
            <a:r>
              <a:rPr lang="el-GR" sz="2400" b="1" dirty="0" smtClean="0">
                <a:solidFill>
                  <a:schemeClr val="accent1"/>
                </a:solidFill>
                <a:latin typeface="Times New Roman" pitchFamily="18" charset="0"/>
                <a:cs typeface="Times New Roman" pitchFamily="18" charset="0"/>
              </a:rPr>
              <a:t>στενή αντίληψη εκπολιτισμού </a:t>
            </a:r>
            <a:r>
              <a:rPr lang="el-GR" sz="2400" dirty="0" smtClean="0">
                <a:latin typeface="Times New Roman" pitchFamily="18" charset="0"/>
                <a:cs typeface="Times New Roman" pitchFamily="18" charset="0"/>
              </a:rPr>
              <a:t>που δεν αναγνωρίζει πολιτισμικά δικαιώματα σε μειονοτικές ομάδες. </a:t>
            </a:r>
          </a:p>
          <a:p>
            <a:r>
              <a:rPr lang="el-GR" sz="2400" dirty="0" smtClean="0">
                <a:latin typeface="Times New Roman" pitchFamily="18" charset="0"/>
                <a:cs typeface="Times New Roman" pitchFamily="18" charset="0"/>
              </a:rPr>
              <a:t>Δεν καταφέρνει να άρει τις </a:t>
            </a:r>
            <a:r>
              <a:rPr lang="el-GR" sz="2400" b="1" dirty="0" smtClean="0">
                <a:solidFill>
                  <a:schemeClr val="accent1"/>
                </a:solidFill>
                <a:latin typeface="Times New Roman" pitchFamily="18" charset="0"/>
                <a:cs typeface="Times New Roman" pitchFamily="18" charset="0"/>
              </a:rPr>
              <a:t>ανισότητες και τις διακρίσεις </a:t>
            </a:r>
            <a:r>
              <a:rPr lang="el-GR" sz="2400" dirty="0" smtClean="0">
                <a:latin typeface="Times New Roman" pitchFamily="18" charset="0"/>
                <a:cs typeface="Times New Roman" pitchFamily="18" charset="0"/>
              </a:rPr>
              <a:t>κάθε μορφής ώστε να εμπεδωθεί η ισότιμη συμμετοχή.</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Ο δρόμος ήταν ήδη </a:t>
            </a:r>
            <a:r>
              <a:rPr lang="el-GR" sz="2400" b="1" dirty="0" smtClean="0">
                <a:solidFill>
                  <a:schemeClr val="accent1"/>
                </a:solidFill>
                <a:latin typeface="Times New Roman" pitchFamily="18" charset="0"/>
                <a:cs typeface="Times New Roman" pitchFamily="18" charset="0"/>
              </a:rPr>
              <a:t>αποκλεισμένος</a:t>
            </a:r>
            <a:r>
              <a:rPr lang="el-GR" sz="2400" dirty="0" smtClean="0">
                <a:latin typeface="Times New Roman" pitchFamily="18" charset="0"/>
                <a:cs typeface="Times New Roman" pitchFamily="18" charset="0"/>
              </a:rPr>
              <a:t> σε κοινωνικές ομάδες πολύ </a:t>
            </a:r>
            <a:r>
              <a:rPr lang="el-GR" sz="2400" b="1" dirty="0" smtClean="0">
                <a:solidFill>
                  <a:schemeClr val="accent1"/>
                </a:solidFill>
                <a:latin typeface="Times New Roman" pitchFamily="18" charset="0"/>
                <a:cs typeface="Times New Roman" pitchFamily="18" charset="0"/>
              </a:rPr>
              <a:t>πριν φθάσουν στην είσοδο </a:t>
            </a:r>
            <a:r>
              <a:rPr lang="el-GR" sz="2400" dirty="0" smtClean="0">
                <a:latin typeface="Times New Roman" pitchFamily="18" charset="0"/>
                <a:cs typeface="Times New Roman" pitchFamily="18" charset="0"/>
              </a:rPr>
              <a:t>του θεάτρου, του μουσείου, της γκαλερί.</a:t>
            </a: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49</a:t>
            </a:fld>
            <a:endParaRPr lang="en" dirty="0"/>
          </a:p>
        </p:txBody>
      </p:sp>
      <p:sp>
        <p:nvSpPr>
          <p:cNvPr id="4" name="3 - Τίτλος"/>
          <p:cNvSpPr>
            <a:spLocks noGrp="1"/>
          </p:cNvSpPr>
          <p:nvPr>
            <p:ph type="title"/>
          </p:nvPr>
        </p:nvSpPr>
        <p:spPr>
          <a:xfrm>
            <a:off x="457200" y="205980"/>
            <a:ext cx="8229600" cy="417476"/>
          </a:xfrm>
        </p:spPr>
        <p:txBody>
          <a:bodyPr>
            <a:normAutofit fontScale="90000"/>
          </a:bodyPr>
          <a:lstStyle/>
          <a:p>
            <a:pPr algn="ctr"/>
            <a:r>
              <a:rPr lang="el-GR" sz="3200" dirty="0" smtClean="0">
                <a:latin typeface="Times New Roman" pitchFamily="18" charset="0"/>
                <a:cs typeface="Times New Roman" pitchFamily="18" charset="0"/>
              </a:rPr>
              <a:t>Η δημόσια πολιτιστική πολιτική στην Ελλάδα:</a:t>
            </a:r>
            <a:endParaRPr lang="el-GR" sz="3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593766"/>
            <a:ext cx="9144000" cy="4821382"/>
          </a:xfrm>
        </p:spPr>
        <p:txBody>
          <a:bodyPr>
            <a:normAutofit fontScale="25000" lnSpcReduction="20000"/>
          </a:bodyPr>
          <a:lstStyle/>
          <a:p>
            <a:pPr lvl="0"/>
            <a:r>
              <a:rPr lang="el-GR" sz="8000" b="1" dirty="0" smtClean="0">
                <a:latin typeface="Times New Roman" pitchFamily="18" charset="0"/>
                <a:cs typeface="Times New Roman" pitchFamily="18" charset="0"/>
              </a:rPr>
              <a:t>Ιστορικός τέχνης</a:t>
            </a:r>
            <a:r>
              <a:rPr lang="el-GR" sz="8000" dirty="0" smtClean="0">
                <a:latin typeface="Times New Roman" pitchFamily="18" charset="0"/>
                <a:cs typeface="Times New Roman" pitchFamily="18" charset="0"/>
              </a:rPr>
              <a:t>, και εργάζεται ως </a:t>
            </a:r>
            <a:r>
              <a:rPr lang="el-GR" sz="8000" b="1" dirty="0" smtClean="0">
                <a:latin typeface="Times New Roman" pitchFamily="18" charset="0"/>
                <a:cs typeface="Times New Roman" pitchFamily="18" charset="0"/>
              </a:rPr>
              <a:t>καλλιτεχνική διευθύντρια φεστιβάλ</a:t>
            </a:r>
            <a:r>
              <a:rPr lang="el-GR" sz="8000" dirty="0" smtClean="0">
                <a:latin typeface="Times New Roman" pitchFamily="18" charset="0"/>
                <a:cs typeface="Times New Roman" pitchFamily="18" charset="0"/>
              </a:rPr>
              <a:t>, αρθρογράφος, ανεξάρτητη επιμελήτρια εκθέσεων και εκδόσεων και δραματουργός. Σπούδασε </a:t>
            </a:r>
            <a:r>
              <a:rPr lang="el-GR" sz="8000" b="1" dirty="0" smtClean="0">
                <a:latin typeface="Times New Roman" pitchFamily="18" charset="0"/>
                <a:cs typeface="Times New Roman" pitchFamily="18" charset="0"/>
              </a:rPr>
              <a:t>Αρχαιολογία και Ιστορία της τέχνης </a:t>
            </a:r>
            <a:r>
              <a:rPr lang="el-GR" sz="8000" dirty="0" smtClean="0">
                <a:latin typeface="Times New Roman" pitchFamily="18" charset="0"/>
                <a:cs typeface="Times New Roman" pitchFamily="18" charset="0"/>
              </a:rPr>
              <a:t>(Πανεπιστήμιο Αθηνών) και, ως υπότροφος του ΙΚΥ, </a:t>
            </a:r>
            <a:r>
              <a:rPr lang="el-GR" sz="8000" dirty="0" err="1" smtClean="0">
                <a:latin typeface="Times New Roman" pitchFamily="18" charset="0"/>
                <a:cs typeface="Times New Roman" pitchFamily="18" charset="0"/>
              </a:rPr>
              <a:t>Μουσειολογία</a:t>
            </a:r>
            <a:r>
              <a:rPr lang="el-GR" sz="8000" dirty="0" smtClean="0">
                <a:latin typeface="Times New Roman" pitchFamily="18" charset="0"/>
                <a:cs typeface="Times New Roman" pitchFamily="18" charset="0"/>
              </a:rPr>
              <a:t>, Οργάνωση και Επιμέλεια εκθέσεων (ΜΑ, </a:t>
            </a:r>
            <a:r>
              <a:rPr lang="el-GR" sz="8000" dirty="0" err="1" smtClean="0">
                <a:latin typeface="Times New Roman" pitchFamily="18" charset="0"/>
                <a:cs typeface="Times New Roman" pitchFamily="18" charset="0"/>
              </a:rPr>
              <a:t>Essex</a:t>
            </a:r>
            <a:r>
              <a:rPr lang="el-GR" sz="8000" dirty="0" smtClean="0">
                <a:latin typeface="Times New Roman" pitchFamily="18" charset="0"/>
                <a:cs typeface="Times New Roman" pitchFamily="18" charset="0"/>
              </a:rPr>
              <a:t> </a:t>
            </a:r>
            <a:r>
              <a:rPr lang="el-GR" sz="8000" dirty="0" err="1" smtClean="0">
                <a:latin typeface="Times New Roman" pitchFamily="18" charset="0"/>
                <a:cs typeface="Times New Roman" pitchFamily="18" charset="0"/>
              </a:rPr>
              <a:t>University</a:t>
            </a:r>
            <a:r>
              <a:rPr lang="el-GR" sz="8000" dirty="0" smtClean="0">
                <a:latin typeface="Times New Roman" pitchFamily="18" charset="0"/>
                <a:cs typeface="Times New Roman" pitchFamily="18" charset="0"/>
              </a:rPr>
              <a:t>) και Ιστορία της σύγχρονης τέχνης (</a:t>
            </a:r>
            <a:r>
              <a:rPr lang="en-US" sz="8000" dirty="0" smtClean="0">
                <a:latin typeface="Times New Roman" pitchFamily="18" charset="0"/>
                <a:cs typeface="Times New Roman" pitchFamily="18" charset="0"/>
              </a:rPr>
              <a:t>DEA</a:t>
            </a:r>
            <a:r>
              <a:rPr lang="el-GR" sz="8000" dirty="0" smtClean="0">
                <a:latin typeface="Times New Roman" pitchFamily="18" charset="0"/>
                <a:cs typeface="Times New Roman" pitchFamily="18" charset="0"/>
              </a:rPr>
              <a:t>, </a:t>
            </a:r>
            <a:r>
              <a:rPr lang="el-GR" sz="8000" dirty="0" err="1" smtClean="0">
                <a:latin typeface="Times New Roman" pitchFamily="18" charset="0"/>
                <a:cs typeface="Times New Roman" pitchFamily="18" charset="0"/>
              </a:rPr>
              <a:t>Paris</a:t>
            </a:r>
            <a:r>
              <a:rPr lang="el-GR" sz="8000" dirty="0" smtClean="0">
                <a:latin typeface="Times New Roman" pitchFamily="18" charset="0"/>
                <a:cs typeface="Times New Roman" pitchFamily="18" charset="0"/>
              </a:rPr>
              <a:t> I </a:t>
            </a:r>
            <a:r>
              <a:rPr lang="el-GR" sz="8000" dirty="0" err="1" smtClean="0">
                <a:latin typeface="Times New Roman" pitchFamily="18" charset="0"/>
                <a:cs typeface="Times New Roman" pitchFamily="18" charset="0"/>
              </a:rPr>
              <a:t>Panthéon</a:t>
            </a:r>
            <a:r>
              <a:rPr lang="el-GR" sz="8000" dirty="0" smtClean="0">
                <a:latin typeface="Times New Roman" pitchFamily="18" charset="0"/>
                <a:cs typeface="Times New Roman" pitchFamily="18" charset="0"/>
              </a:rPr>
              <a:t>-</a:t>
            </a:r>
            <a:r>
              <a:rPr lang="el-GR" sz="8000" dirty="0" err="1" smtClean="0">
                <a:latin typeface="Times New Roman" pitchFamily="18" charset="0"/>
                <a:cs typeface="Times New Roman" pitchFamily="18" charset="0"/>
              </a:rPr>
              <a:t>Sorbonne</a:t>
            </a:r>
            <a:r>
              <a:rPr lang="el-GR" sz="8000" dirty="0" smtClean="0">
                <a:latin typeface="Times New Roman" pitchFamily="18" charset="0"/>
                <a:cs typeface="Times New Roman" pitchFamily="18" charset="0"/>
              </a:rPr>
              <a:t>). Είναι υπ. διδάκτωρ του Πανεπιστημίου Αθηνών. Έχει συνεργαστεί με (Φεστιβάλ Χορού Καλαμάτας, Φεστιβάλ </a:t>
            </a:r>
            <a:r>
              <a:rPr lang="el-GR" sz="8000" dirty="0" err="1" smtClean="0">
                <a:latin typeface="Times New Roman" pitchFamily="18" charset="0"/>
                <a:cs typeface="Times New Roman" pitchFamily="18" charset="0"/>
              </a:rPr>
              <a:t>Κιν</a:t>
            </a:r>
            <a:r>
              <a:rPr lang="el-GR" sz="8000" dirty="0" smtClean="0">
                <a:latin typeface="Times New Roman" pitchFamily="18" charset="0"/>
                <a:cs typeface="Times New Roman" pitchFamily="18" charset="0"/>
              </a:rPr>
              <a:t>. Θεσσαλονίκης, </a:t>
            </a:r>
            <a:r>
              <a:rPr lang="en-GB" sz="8000" dirty="0" smtClean="0">
                <a:latin typeface="Times New Roman" pitchFamily="18" charset="0"/>
                <a:cs typeface="Times New Roman" pitchFamily="18" charset="0"/>
              </a:rPr>
              <a:t>Arts Council</a:t>
            </a:r>
            <a:r>
              <a:rPr lang="el-GR" sz="8000" dirty="0" smtClean="0">
                <a:latin typeface="Times New Roman" pitchFamily="18" charset="0"/>
                <a:cs typeface="Times New Roman" pitchFamily="18" charset="0"/>
              </a:rPr>
              <a:t>, </a:t>
            </a:r>
            <a:r>
              <a:rPr lang="el-GR" sz="8000" dirty="0" err="1" smtClean="0">
                <a:latin typeface="Times New Roman" pitchFamily="18" charset="0"/>
                <a:cs typeface="Times New Roman" pitchFamily="18" charset="0"/>
              </a:rPr>
              <a:t>Latitiudes</a:t>
            </a:r>
            <a:r>
              <a:rPr lang="el-GR" sz="8000" dirty="0" smtClean="0">
                <a:latin typeface="Times New Roman" pitchFamily="18" charset="0"/>
                <a:cs typeface="Times New Roman" pitchFamily="18" charset="0"/>
              </a:rPr>
              <a:t> </a:t>
            </a:r>
            <a:r>
              <a:rPr lang="el-GR" sz="8000" dirty="0" err="1" smtClean="0">
                <a:latin typeface="Times New Roman" pitchFamily="18" charset="0"/>
                <a:cs typeface="Times New Roman" pitchFamily="18" charset="0"/>
              </a:rPr>
              <a:t>Contemporaines</a:t>
            </a:r>
            <a:r>
              <a:rPr lang="el-GR" sz="8000" dirty="0" smtClean="0">
                <a:latin typeface="Times New Roman" pitchFamily="18" charset="0"/>
                <a:cs typeface="Times New Roman" pitchFamily="18" charset="0"/>
              </a:rPr>
              <a:t> κ.ά.). </a:t>
            </a:r>
          </a:p>
          <a:p>
            <a:pPr lvl="0"/>
            <a:r>
              <a:rPr lang="el-GR" sz="8000" dirty="0" smtClean="0">
                <a:latin typeface="Times New Roman" pitchFamily="18" charset="0"/>
                <a:cs typeface="Times New Roman" pitchFamily="18" charset="0"/>
              </a:rPr>
              <a:t>Το </a:t>
            </a:r>
            <a:r>
              <a:rPr lang="el-GR" sz="8000" b="1" dirty="0" smtClean="0">
                <a:latin typeface="Times New Roman" pitchFamily="18" charset="0"/>
                <a:cs typeface="Times New Roman" pitchFamily="18" charset="0"/>
              </a:rPr>
              <a:t>2000 -2007 </a:t>
            </a:r>
            <a:r>
              <a:rPr lang="el-GR" sz="8000" dirty="0" smtClean="0">
                <a:latin typeface="Times New Roman" pitchFamily="18" charset="0"/>
                <a:cs typeface="Times New Roman" pitchFamily="18" charset="0"/>
              </a:rPr>
              <a:t>ίδρυσε το φεστιβάλ </a:t>
            </a:r>
            <a:r>
              <a:rPr lang="el-GR" sz="8000" b="1" dirty="0" err="1" smtClean="0">
                <a:latin typeface="Times New Roman" pitchFamily="18" charset="0"/>
                <a:cs typeface="Times New Roman" pitchFamily="18" charset="0"/>
              </a:rPr>
              <a:t>VideoDance</a:t>
            </a:r>
            <a:r>
              <a:rPr lang="el-GR" sz="8000" dirty="0" smtClean="0">
                <a:latin typeface="Times New Roman" pitchFamily="18" charset="0"/>
                <a:cs typeface="Times New Roman" pitchFamily="18" charset="0"/>
              </a:rPr>
              <a:t>, το πρώτο φεστιβάλ για τη συνάντηση των οπτικοακουστικών μέσων και των παραστατικών τεχνών στην Ελλάδα, 2001 </a:t>
            </a:r>
            <a:r>
              <a:rPr lang="el-GR" sz="8000" b="1" dirty="0" err="1" smtClean="0">
                <a:latin typeface="Times New Roman" pitchFamily="18" charset="0"/>
                <a:cs typeface="Times New Roman" pitchFamily="18" charset="0"/>
              </a:rPr>
              <a:t>project|exchange</a:t>
            </a:r>
            <a:r>
              <a:rPr lang="el-GR" sz="8000" dirty="0" smtClean="0">
                <a:latin typeface="Times New Roman" pitchFamily="18" charset="0"/>
                <a:cs typeface="Times New Roman" pitchFamily="18" charset="0"/>
              </a:rPr>
              <a:t>, το μοναδικό χρηματοδοτικό πρόγραμμα για ταινίες χορού που έχει ιδρυθεί στην Ελλάδα, μέσω του οποίου το φεστιβάλ έγινε συμπαραγωγός σε 12 ταινίες.  </a:t>
            </a:r>
          </a:p>
          <a:p>
            <a:pPr lvl="0"/>
            <a:r>
              <a:rPr lang="el-GR" sz="8000" dirty="0" smtClean="0">
                <a:latin typeface="Times New Roman" pitchFamily="18" charset="0"/>
                <a:cs typeface="Times New Roman" pitchFamily="18" charset="0"/>
              </a:rPr>
              <a:t>Το </a:t>
            </a:r>
            <a:r>
              <a:rPr lang="el-GR" sz="8000" b="1" dirty="0" smtClean="0">
                <a:latin typeface="Times New Roman" pitchFamily="18" charset="0"/>
                <a:cs typeface="Times New Roman" pitchFamily="18" charset="0"/>
              </a:rPr>
              <a:t>2008 </a:t>
            </a:r>
            <a:r>
              <a:rPr lang="el-GR" sz="8000" dirty="0" smtClean="0">
                <a:latin typeface="Times New Roman" pitchFamily="18" charset="0"/>
                <a:cs typeface="Times New Roman" pitchFamily="18" charset="0"/>
              </a:rPr>
              <a:t>ίδρυσε και είναι καλλιτεχνική διευθύντρια στο </a:t>
            </a:r>
            <a:r>
              <a:rPr lang="el-GR" sz="8000" b="1" dirty="0" err="1" smtClean="0">
                <a:latin typeface="Times New Roman" pitchFamily="18" charset="0"/>
                <a:cs typeface="Times New Roman" pitchFamily="18" charset="0"/>
              </a:rPr>
              <a:t>MIRfestival</a:t>
            </a:r>
            <a:r>
              <a:rPr lang="el-GR" sz="8000" dirty="0" smtClean="0">
                <a:latin typeface="Times New Roman" pitchFamily="18" charset="0"/>
                <a:cs typeface="Times New Roman" pitchFamily="18" charset="0"/>
              </a:rPr>
              <a:t>, ανεξάρτητο φεστιβάλ νέων μορφών παραστατικών τεχνών. Επικεντρώνεται στο σημείο σύγκλισης του σύγχρονου οπτικοακουστικού πολιτισμού και των παραστατικών τεχνών όπως και την πολιτιστική πολιτική για το χορό, την οποία υπηρετεί ενεργά από το </a:t>
            </a:r>
            <a:r>
              <a:rPr lang="el-GR" sz="8000" b="1" dirty="0" smtClean="0">
                <a:latin typeface="Times New Roman" pitchFamily="18" charset="0"/>
                <a:cs typeface="Times New Roman" pitchFamily="18" charset="0"/>
              </a:rPr>
              <a:t>2008.</a:t>
            </a:r>
          </a:p>
          <a:p>
            <a:endParaRPr lang="el-GR"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5</a:t>
            </a:fld>
            <a:endParaRPr lang="en"/>
          </a:p>
        </p:txBody>
      </p:sp>
      <p:sp>
        <p:nvSpPr>
          <p:cNvPr id="4" name="3 - Τίτλος"/>
          <p:cNvSpPr>
            <a:spLocks noGrp="1"/>
          </p:cNvSpPr>
          <p:nvPr>
            <p:ph type="title"/>
          </p:nvPr>
        </p:nvSpPr>
        <p:spPr>
          <a:xfrm>
            <a:off x="457200" y="205980"/>
            <a:ext cx="8229600" cy="375912"/>
          </a:xfrm>
        </p:spPr>
        <p:txBody>
          <a:bodyPr>
            <a:noAutofit/>
          </a:bodyPr>
          <a:lstStyle/>
          <a:p>
            <a:pPr algn="ctr"/>
            <a:r>
              <a:rPr lang="el-GR" sz="2400" dirty="0" smtClean="0">
                <a:latin typeface="Times New Roman" pitchFamily="18" charset="0"/>
                <a:cs typeface="Times New Roman" pitchFamily="18" charset="0"/>
              </a:rPr>
              <a:t>10 </a:t>
            </a:r>
            <a:r>
              <a:rPr lang="el-GR" sz="2400" dirty="0" err="1" smtClean="0">
                <a:latin typeface="Times New Roman" pitchFamily="18" charset="0"/>
                <a:cs typeface="Times New Roman" pitchFamily="18" charset="0"/>
              </a:rPr>
              <a:t>π.μ</a:t>
            </a:r>
            <a:r>
              <a:rPr lang="el-GR" sz="2400" dirty="0" smtClean="0">
                <a:latin typeface="Times New Roman" pitchFamily="18" charset="0"/>
                <a:cs typeface="Times New Roman" pitchFamily="18" charset="0"/>
              </a:rPr>
              <a:t> Χριστιάνα </a:t>
            </a:r>
            <a:r>
              <a:rPr lang="el-GR" sz="2400" dirty="0" err="1" smtClean="0">
                <a:latin typeface="Times New Roman" pitchFamily="18" charset="0"/>
                <a:cs typeface="Times New Roman" pitchFamily="18" charset="0"/>
              </a:rPr>
              <a:t>Γαλανοπούλου</a:t>
            </a:r>
            <a:r>
              <a:rPr lang="el-GR" sz="2400" dirty="0" smtClean="0">
                <a:latin typeface="Times New Roman" pitchFamily="18" charset="0"/>
                <a:cs typeface="Times New Roman" pitchFamily="18" charset="0"/>
              </a:rPr>
              <a:t> </a:t>
            </a:r>
            <a:endParaRPr lang="el-GR" sz="24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63782"/>
            <a:ext cx="8965870" cy="3979717"/>
          </a:xfrm>
        </p:spPr>
        <p:txBody>
          <a:bodyPr>
            <a:noAutofit/>
          </a:bodyPr>
          <a:lstStyle/>
          <a:p>
            <a:r>
              <a:rPr lang="el-GR" sz="2600" dirty="0" smtClean="0">
                <a:latin typeface="Times New Roman" pitchFamily="18" charset="0"/>
                <a:cs typeface="Times New Roman" pitchFamily="18" charset="0"/>
              </a:rPr>
              <a:t>Προσομοιάζει σε ένα μοντέλο κρατικής πολιτιστικής πολιτικής, </a:t>
            </a:r>
            <a:r>
              <a:rPr lang="el-GR" sz="2600" b="1" dirty="0" smtClean="0">
                <a:solidFill>
                  <a:schemeClr val="accent1"/>
                </a:solidFill>
                <a:latin typeface="Times New Roman" pitchFamily="18" charset="0"/>
                <a:cs typeface="Times New Roman" pitchFamily="18" charset="0"/>
              </a:rPr>
              <a:t>συγκεντρωτικό και ιεραρχικό. </a:t>
            </a:r>
          </a:p>
          <a:p>
            <a:r>
              <a:rPr lang="el-GR" sz="2600" dirty="0" smtClean="0">
                <a:latin typeface="Times New Roman" pitchFamily="18" charset="0"/>
                <a:cs typeface="Times New Roman" pitchFamily="18" charset="0"/>
              </a:rPr>
              <a:t>Αποτελεί ένα μοντέλο </a:t>
            </a:r>
            <a:r>
              <a:rPr lang="el-GR" sz="2600" b="1" dirty="0" smtClean="0">
                <a:solidFill>
                  <a:schemeClr val="accent1"/>
                </a:solidFill>
                <a:latin typeface="Times New Roman" pitchFamily="18" charset="0"/>
                <a:cs typeface="Times New Roman" pitchFamily="18" charset="0"/>
              </a:rPr>
              <a:t>βαθιά εσωστρεφές </a:t>
            </a:r>
            <a:r>
              <a:rPr lang="el-GR" sz="2600" dirty="0" smtClean="0">
                <a:latin typeface="Times New Roman" pitchFamily="18" charset="0"/>
                <a:cs typeface="Times New Roman" pitchFamily="18" charset="0"/>
              </a:rPr>
              <a:t>που άλλοτε σπατάλησε και άλλοτε παραμέλησε κρίσιμους  </a:t>
            </a:r>
            <a:r>
              <a:rPr lang="el-GR" sz="2600" b="1" dirty="0" smtClean="0">
                <a:solidFill>
                  <a:schemeClr val="accent1"/>
                </a:solidFill>
                <a:latin typeface="Times New Roman" pitchFamily="18" charset="0"/>
                <a:cs typeface="Times New Roman" pitchFamily="18" charset="0"/>
              </a:rPr>
              <a:t>πολιτισμικούς πόρους </a:t>
            </a:r>
            <a:r>
              <a:rPr lang="el-GR" sz="2600" dirty="0" smtClean="0">
                <a:latin typeface="Times New Roman" pitchFamily="18" charset="0"/>
                <a:cs typeface="Times New Roman" pitchFamily="18" charset="0"/>
              </a:rPr>
              <a:t>της χώρας </a:t>
            </a:r>
          </a:p>
          <a:p>
            <a:r>
              <a:rPr lang="el-GR" sz="2600" dirty="0" smtClean="0">
                <a:latin typeface="Times New Roman" pitchFamily="18" charset="0"/>
                <a:cs typeface="Times New Roman" pitchFamily="18" charset="0"/>
              </a:rPr>
              <a:t>Κατάφερε, σε ελάχιστες περιπτώσεις, να ανοίξει ένα ειλικρινή και εποικοδομητικό διάλογο για τις </a:t>
            </a:r>
            <a:r>
              <a:rPr lang="el-GR" sz="2600" b="1" dirty="0" smtClean="0">
                <a:solidFill>
                  <a:schemeClr val="accent1"/>
                </a:solidFill>
                <a:latin typeface="Times New Roman" pitchFamily="18" charset="0"/>
                <a:cs typeface="Times New Roman" pitchFamily="18" charset="0"/>
              </a:rPr>
              <a:t>πολιτισμικές ανάγκες της κοινωνίας</a:t>
            </a:r>
            <a:r>
              <a:rPr lang="el-GR" sz="2600" dirty="0" smtClean="0">
                <a:latin typeface="Times New Roman" pitchFamily="18" charset="0"/>
                <a:cs typeface="Times New Roman" pitchFamily="18" charset="0"/>
              </a:rPr>
              <a:t> και τον πολιτισμό της καθημερινότητας. </a:t>
            </a:r>
          </a:p>
          <a:p>
            <a:endParaRPr lang="el-GR" sz="2600" dirty="0">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50</a:t>
            </a:fld>
            <a:endParaRPr lang="en"/>
          </a:p>
        </p:txBody>
      </p:sp>
      <p:sp>
        <p:nvSpPr>
          <p:cNvPr id="4" name="3 - Τίτλος"/>
          <p:cNvSpPr>
            <a:spLocks noGrp="1"/>
          </p:cNvSpPr>
          <p:nvPr>
            <p:ph type="title"/>
          </p:nvPr>
        </p:nvSpPr>
        <p:spPr/>
        <p:txBody>
          <a:bodyPr>
            <a:noAutofit/>
          </a:bodyPr>
          <a:lstStyle/>
          <a:p>
            <a:pPr algn="ctr"/>
            <a:r>
              <a:rPr lang="el-GR" sz="2800" dirty="0" smtClean="0">
                <a:latin typeface="Times New Roman" pitchFamily="18" charset="0"/>
                <a:cs typeface="Times New Roman" pitchFamily="18" charset="0"/>
              </a:rPr>
              <a:t>Το μοντέλο πολιτιστικής πολιτικής που εφαρμόστηκε από το αρμόδιο υπουργείο :</a:t>
            </a:r>
            <a:endParaRPr lang="el-GR" sz="28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605642"/>
            <a:ext cx="9144001" cy="4537857"/>
          </a:xfrm>
        </p:spPr>
        <p:txBody>
          <a:bodyPr>
            <a:noAutofit/>
          </a:bodyPr>
          <a:lstStyle/>
          <a:p>
            <a:pPr fontAlgn="base"/>
            <a:r>
              <a:rPr lang="el-GR" sz="2200" dirty="0" smtClean="0">
                <a:latin typeface="Times New Roman" pitchFamily="18" charset="0"/>
                <a:cs typeface="Times New Roman" pitchFamily="18" charset="0"/>
              </a:rPr>
              <a:t>Την περίοδο της πανδημίας και του εγκλεισμού, η</a:t>
            </a:r>
            <a:r>
              <a:rPr lang="el-GR" sz="2200" b="1" dirty="0" smtClean="0">
                <a:latin typeface="Times New Roman" pitchFamily="18" charset="0"/>
                <a:cs typeface="Times New Roman" pitchFamily="18" charset="0"/>
              </a:rPr>
              <a:t> </a:t>
            </a:r>
            <a:r>
              <a:rPr lang="el-GR" sz="2200" b="1" dirty="0" smtClean="0">
                <a:solidFill>
                  <a:schemeClr val="accent1"/>
                </a:solidFill>
                <a:latin typeface="Times New Roman" pitchFamily="18" charset="0"/>
                <a:cs typeface="Times New Roman" pitchFamily="18" charset="0"/>
              </a:rPr>
              <a:t>ολοκληρωτική κυριαρχία της</a:t>
            </a:r>
            <a:r>
              <a:rPr lang="el-GR" sz="2200" dirty="0" smtClean="0">
                <a:solidFill>
                  <a:schemeClr val="accent1"/>
                </a:solidFill>
                <a:latin typeface="Times New Roman" pitchFamily="18" charset="0"/>
                <a:cs typeface="Times New Roman" pitchFamily="18" charset="0"/>
              </a:rPr>
              <a:t> </a:t>
            </a:r>
            <a:r>
              <a:rPr lang="el-GR" sz="2200" b="1" dirty="0" smtClean="0">
                <a:solidFill>
                  <a:schemeClr val="accent1"/>
                </a:solidFill>
                <a:latin typeface="Times New Roman" pitchFamily="18" charset="0"/>
                <a:cs typeface="Times New Roman" pitchFamily="18" charset="0"/>
              </a:rPr>
              <a:t>οικιακής ψυχαγωγίας, </a:t>
            </a:r>
            <a:r>
              <a:rPr lang="el-GR" sz="2200" dirty="0" smtClean="0">
                <a:latin typeface="Times New Roman" pitchFamily="18" charset="0"/>
                <a:cs typeface="Times New Roman" pitchFamily="18" charset="0"/>
              </a:rPr>
              <a:t>εργασίας, εκπαίδευσης, αγοράς και πώλησης</a:t>
            </a:r>
            <a:r>
              <a:rPr lang="el-GR" sz="2200" b="1" dirty="0" smtClean="0">
                <a:solidFill>
                  <a:schemeClr val="accent1"/>
                </a:solidFill>
                <a:latin typeface="Times New Roman" pitchFamily="18" charset="0"/>
                <a:cs typeface="Times New Roman" pitchFamily="18" charset="0"/>
              </a:rPr>
              <a:t>  προϊόντων, </a:t>
            </a:r>
            <a:r>
              <a:rPr lang="el-GR" sz="2200" dirty="0" smtClean="0">
                <a:latin typeface="Times New Roman" pitchFamily="18" charset="0"/>
                <a:cs typeface="Times New Roman" pitchFamily="18" charset="0"/>
              </a:rPr>
              <a:t>επιβλήθηκε από τις έκτακτες συνθήκες του</a:t>
            </a:r>
            <a:r>
              <a:rPr lang="el-GR" sz="2200" b="1" dirty="0" smtClean="0">
                <a:latin typeface="Times New Roman" pitchFamily="18" charset="0"/>
                <a:cs typeface="Times New Roman" pitchFamily="18" charset="0"/>
              </a:rPr>
              <a:t> </a:t>
            </a:r>
            <a:r>
              <a:rPr lang="el-GR" sz="2200" b="1" dirty="0" smtClean="0">
                <a:solidFill>
                  <a:schemeClr val="accent1"/>
                </a:solidFill>
                <a:latin typeface="Times New Roman" pitchFamily="18" charset="0"/>
                <a:cs typeface="Times New Roman" pitchFamily="18" charset="0"/>
              </a:rPr>
              <a:t>«Μένουμε στο σπίτι» </a:t>
            </a:r>
            <a:r>
              <a:rPr lang="el-GR" sz="2200" dirty="0" smtClean="0">
                <a:latin typeface="Times New Roman" pitchFamily="18" charset="0"/>
                <a:cs typeface="Times New Roman" pitchFamily="18" charset="0"/>
              </a:rPr>
              <a:t>λόγω της πανδημίας του </a:t>
            </a:r>
            <a:r>
              <a:rPr lang="el-GR" sz="2200" dirty="0" err="1" smtClean="0">
                <a:latin typeface="Times New Roman" pitchFamily="18" charset="0"/>
                <a:cs typeface="Times New Roman" pitchFamily="18" charset="0"/>
              </a:rPr>
              <a:t>κορωνοϊού</a:t>
            </a:r>
            <a:r>
              <a:rPr lang="el-GR" sz="2200" dirty="0" smtClean="0">
                <a:latin typeface="Times New Roman" pitchFamily="18" charset="0"/>
                <a:cs typeface="Times New Roman" pitchFamily="18" charset="0"/>
              </a:rPr>
              <a:t>.</a:t>
            </a:r>
          </a:p>
          <a:p>
            <a:pPr fontAlgn="base"/>
            <a:r>
              <a:rPr lang="el-GR" sz="2200" b="1" dirty="0" err="1" smtClean="0">
                <a:solidFill>
                  <a:schemeClr val="accent1"/>
                </a:solidFill>
                <a:latin typeface="Times New Roman" pitchFamily="18" charset="0"/>
                <a:cs typeface="Times New Roman" pitchFamily="18" charset="0"/>
              </a:rPr>
              <a:t>Βιντεοκλήσεις</a:t>
            </a:r>
            <a:r>
              <a:rPr lang="el-GR" sz="2200" b="1" dirty="0" smtClean="0">
                <a:solidFill>
                  <a:schemeClr val="accent1"/>
                </a:solidFill>
                <a:latin typeface="Times New Roman" pitchFamily="18" charset="0"/>
                <a:cs typeface="Times New Roman" pitchFamily="18" charset="0"/>
              </a:rPr>
              <a:t>, διαδικτυακά μαθήματα</a:t>
            </a:r>
            <a:r>
              <a:rPr lang="el-GR" sz="2200" dirty="0" smtClean="0">
                <a:solidFill>
                  <a:schemeClr val="accent1"/>
                </a:solidFill>
                <a:latin typeface="Times New Roman" pitchFamily="18" charset="0"/>
                <a:cs typeface="Times New Roman" pitchFamily="18" charset="0"/>
              </a:rPr>
              <a:t> </a:t>
            </a:r>
            <a:r>
              <a:rPr lang="el-GR" sz="2200" dirty="0" smtClean="0">
                <a:latin typeface="Times New Roman" pitchFamily="18" charset="0"/>
                <a:cs typeface="Times New Roman" pitchFamily="18" charset="0"/>
              </a:rPr>
              <a:t>σε πανεπιστήμια και σχολεία, </a:t>
            </a:r>
            <a:r>
              <a:rPr lang="el-GR" sz="2200" b="1" dirty="0" smtClean="0">
                <a:solidFill>
                  <a:schemeClr val="accent1"/>
                </a:solidFill>
                <a:latin typeface="Times New Roman" pitchFamily="18" charset="0"/>
                <a:cs typeface="Times New Roman" pitchFamily="18" charset="0"/>
              </a:rPr>
              <a:t>τηλεδιασκέψεις</a:t>
            </a:r>
            <a:r>
              <a:rPr lang="el-GR" sz="2200" dirty="0" smtClean="0">
                <a:latin typeface="Times New Roman" pitchFamily="18" charset="0"/>
                <a:cs typeface="Times New Roman" pitchFamily="18" charset="0"/>
              </a:rPr>
              <a:t>,</a:t>
            </a:r>
            <a:r>
              <a:rPr lang="el-GR" sz="2200" b="1" dirty="0" smtClean="0">
                <a:latin typeface="Times New Roman" pitchFamily="18" charset="0"/>
                <a:cs typeface="Times New Roman" pitchFamily="18" charset="0"/>
              </a:rPr>
              <a:t> </a:t>
            </a:r>
            <a:r>
              <a:rPr lang="el-GR" sz="2200" b="1" dirty="0" smtClean="0">
                <a:solidFill>
                  <a:schemeClr val="accent1"/>
                </a:solidFill>
                <a:latin typeface="Times New Roman" pitchFamily="18" charset="0"/>
                <a:cs typeface="Times New Roman" pitchFamily="18" charset="0"/>
              </a:rPr>
              <a:t>ηλεκτρονικές παραγγελίες, </a:t>
            </a:r>
            <a:r>
              <a:rPr lang="el-GR" sz="2200" dirty="0" smtClean="0">
                <a:latin typeface="Times New Roman" pitchFamily="18" charset="0"/>
                <a:cs typeface="Times New Roman" pitchFamily="18" charset="0"/>
              </a:rPr>
              <a:t>χρήσιμες εφαρμογές, ραγδαία άνοδος της χρήσης των </a:t>
            </a:r>
            <a:r>
              <a:rPr lang="el-GR" sz="2200" dirty="0" err="1" smtClean="0">
                <a:latin typeface="Times New Roman" pitchFamily="18" charset="0"/>
                <a:cs typeface="Times New Roman" pitchFamily="18" charset="0"/>
              </a:rPr>
              <a:t>social</a:t>
            </a:r>
            <a:r>
              <a:rPr lang="el-GR" sz="2200" dirty="0" smtClean="0">
                <a:latin typeface="Times New Roman" pitchFamily="18" charset="0"/>
                <a:cs typeface="Times New Roman" pitchFamily="18" charset="0"/>
              </a:rPr>
              <a:t> </a:t>
            </a:r>
            <a:r>
              <a:rPr lang="el-GR" sz="2200" dirty="0" err="1" smtClean="0">
                <a:latin typeface="Times New Roman" pitchFamily="18" charset="0"/>
                <a:cs typeface="Times New Roman" pitchFamily="18" charset="0"/>
              </a:rPr>
              <a:t>media</a:t>
            </a:r>
            <a:r>
              <a:rPr lang="el-GR" sz="2200" dirty="0" smtClean="0">
                <a:latin typeface="Times New Roman" pitchFamily="18" charset="0"/>
                <a:cs typeface="Times New Roman" pitchFamily="18" charset="0"/>
              </a:rPr>
              <a:t>, </a:t>
            </a:r>
            <a:r>
              <a:rPr lang="el-GR" sz="2200" b="1" dirty="0" err="1" smtClean="0">
                <a:solidFill>
                  <a:schemeClr val="accent1"/>
                </a:solidFill>
                <a:latin typeface="Times New Roman" pitchFamily="18" charset="0"/>
                <a:cs typeface="Times New Roman" pitchFamily="18" charset="0"/>
              </a:rPr>
              <a:t>online</a:t>
            </a:r>
            <a:r>
              <a:rPr lang="el-GR" sz="2200" b="1" dirty="0" smtClean="0">
                <a:solidFill>
                  <a:schemeClr val="accent1"/>
                </a:solidFill>
                <a:latin typeface="Times New Roman" pitchFamily="18" charset="0"/>
                <a:cs typeface="Times New Roman" pitchFamily="18" charset="0"/>
              </a:rPr>
              <a:t> αγορές, τηλεργασία, </a:t>
            </a:r>
            <a:r>
              <a:rPr lang="el-GR" sz="2200" dirty="0" smtClean="0">
                <a:latin typeface="Times New Roman" pitchFamily="18" charset="0"/>
                <a:cs typeface="Times New Roman" pitchFamily="18" charset="0"/>
              </a:rPr>
              <a:t>θέατρο, κινηματογράφος, προβολή αγαπημένων σειρών στο </a:t>
            </a:r>
            <a:r>
              <a:rPr lang="el-GR" sz="2200" dirty="0" err="1" smtClean="0">
                <a:latin typeface="Times New Roman" pitchFamily="18" charset="0"/>
                <a:cs typeface="Times New Roman" pitchFamily="18" charset="0"/>
              </a:rPr>
              <a:t>Netflix</a:t>
            </a:r>
            <a:r>
              <a:rPr lang="el-GR" sz="2200" dirty="0" smtClean="0">
                <a:latin typeface="Times New Roman" pitchFamily="18" charset="0"/>
                <a:cs typeface="Times New Roman" pitchFamily="18" charset="0"/>
              </a:rPr>
              <a:t> αποτελούν τη νέα πραγματικότητα τον καιρό της πανδημίας. </a:t>
            </a:r>
          </a:p>
          <a:p>
            <a:pPr fontAlgn="base"/>
            <a:r>
              <a:rPr lang="el-GR" sz="2200" dirty="0" smtClean="0">
                <a:latin typeface="Times New Roman" pitchFamily="18" charset="0"/>
                <a:cs typeface="Times New Roman" pitchFamily="18" charset="0"/>
              </a:rPr>
              <a:t>Γινόμαστε </a:t>
            </a:r>
            <a:r>
              <a:rPr lang="el-GR" sz="2200" b="1" dirty="0" smtClean="0">
                <a:solidFill>
                  <a:schemeClr val="accent1"/>
                </a:solidFill>
                <a:latin typeface="Times New Roman" pitchFamily="18" charset="0"/>
                <a:cs typeface="Times New Roman" pitchFamily="18" charset="0"/>
              </a:rPr>
              <a:t>καταναλωτές ενός</a:t>
            </a:r>
            <a:r>
              <a:rPr lang="el-GR" sz="2200" dirty="0" smtClean="0">
                <a:solidFill>
                  <a:schemeClr val="accent1"/>
                </a:solidFill>
                <a:latin typeface="Times New Roman" pitchFamily="18" charset="0"/>
                <a:cs typeface="Times New Roman" pitchFamily="18" charset="0"/>
              </a:rPr>
              <a:t> </a:t>
            </a:r>
            <a:r>
              <a:rPr lang="el-GR" sz="2200" b="1" dirty="0" smtClean="0">
                <a:solidFill>
                  <a:schemeClr val="accent1"/>
                </a:solidFill>
                <a:latin typeface="Times New Roman" pitchFamily="18" charset="0"/>
                <a:cs typeface="Times New Roman" pitchFamily="18" charset="0"/>
              </a:rPr>
              <a:t>απροσδιόριστου «ελεύθερου χρόνου»,</a:t>
            </a:r>
            <a:r>
              <a:rPr lang="el-GR" sz="2200" dirty="0" smtClean="0">
                <a:solidFill>
                  <a:schemeClr val="accent1"/>
                </a:solidFill>
                <a:latin typeface="Times New Roman" pitchFamily="18" charset="0"/>
                <a:cs typeface="Times New Roman" pitchFamily="18" charset="0"/>
              </a:rPr>
              <a:t> </a:t>
            </a:r>
            <a:r>
              <a:rPr lang="el-GR" sz="2200" dirty="0" smtClean="0">
                <a:latin typeface="Times New Roman" pitchFamily="18" charset="0"/>
                <a:cs typeface="Times New Roman" pitchFamily="18" charset="0"/>
              </a:rPr>
              <a:t>τον οποίο έχουμε ανάγκη να διαφημίζουμε και στο διαδίκτυο, ακόμα και με ασκήσεις γυμναστικής.</a:t>
            </a:r>
            <a:r>
              <a:rPr lang="el-GR" sz="2200" b="1" dirty="0" smtClean="0">
                <a:latin typeface="Times New Roman" pitchFamily="18" charset="0"/>
                <a:cs typeface="Times New Roman" pitchFamily="18" charset="0"/>
              </a:rPr>
              <a:t>                                                    </a:t>
            </a:r>
            <a:endParaRPr lang="el-GR" sz="2000" b="1" i="1" dirty="0" smtClean="0">
              <a:latin typeface="Times New Roman" pitchFamily="18" charset="0"/>
              <a:cs typeface="Times New Roman" pitchFamily="18" charset="0"/>
            </a:endParaRPr>
          </a:p>
          <a:p>
            <a:pPr fontAlgn="base"/>
            <a:endParaRPr lang="el-GR" sz="2300" b="1" dirty="0" smtClean="0">
              <a:latin typeface="Times New Roman" pitchFamily="18" charset="0"/>
              <a:cs typeface="Times New Roman" pitchFamily="18" charset="0"/>
            </a:endParaRPr>
          </a:p>
        </p:txBody>
      </p:sp>
      <p:sp>
        <p:nvSpPr>
          <p:cNvPr id="4" name="3 - Τίτλος"/>
          <p:cNvSpPr>
            <a:spLocks noGrp="1"/>
          </p:cNvSpPr>
          <p:nvPr>
            <p:ph type="title"/>
          </p:nvPr>
        </p:nvSpPr>
        <p:spPr>
          <a:xfrm>
            <a:off x="225631" y="1"/>
            <a:ext cx="8918369" cy="570015"/>
          </a:xfrm>
        </p:spPr>
        <p:txBody>
          <a:bodyPr>
            <a:noAutofit/>
          </a:bodyPr>
          <a:lstStyle/>
          <a:p>
            <a:pPr algn="ctr"/>
            <a:r>
              <a:rPr lang="el-GR" sz="2800" dirty="0" smtClean="0">
                <a:latin typeface="Times New Roman" pitchFamily="18" charset="0"/>
                <a:cs typeface="Times New Roman" pitchFamily="18" charset="0"/>
              </a:rPr>
              <a:t>Ο πολιτισμός (και όχι μόνον) στην εποχή του </a:t>
            </a:r>
            <a:r>
              <a:rPr lang="el-GR" sz="2800" dirty="0" err="1" smtClean="0">
                <a:latin typeface="Times New Roman" pitchFamily="18" charset="0"/>
                <a:cs typeface="Times New Roman" pitchFamily="18" charset="0"/>
              </a:rPr>
              <a:t>κορωνοϊού</a:t>
            </a:r>
            <a:endParaRPr lang="el-GR"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73132" y="1110996"/>
            <a:ext cx="8597736" cy="4032503"/>
          </a:xfrm>
        </p:spPr>
        <p:txBody>
          <a:bodyPr>
            <a:normAutofit/>
          </a:bodyPr>
          <a:lstStyle/>
          <a:p>
            <a:pPr fontAlgn="base"/>
            <a:r>
              <a:rPr lang="el-GR" sz="2400" b="1" dirty="0" smtClean="0">
                <a:solidFill>
                  <a:schemeClr val="accent1"/>
                </a:solidFill>
                <a:latin typeface="Times New Roman" pitchFamily="18" charset="0"/>
                <a:cs typeface="Times New Roman" pitchFamily="18" charset="0"/>
              </a:rPr>
              <a:t>Η δυνατότητα θέασης πολιτιστικών αγαθών </a:t>
            </a:r>
            <a:r>
              <a:rPr lang="el-GR" sz="2400" dirty="0" smtClean="0">
                <a:latin typeface="Times New Roman" pitchFamily="18" charset="0"/>
                <a:cs typeface="Times New Roman" pitchFamily="18" charset="0"/>
              </a:rPr>
              <a:t>σε όλες τις εκφάνσεις αφορά αποκλειστικά, πλέον,  την κατ’ οίκον ψυχαγωγία: κινηματογραφικές ταινίες, θεατρικές παραστάσεις, κονσέρτα, εικονικές επισκέψεις και ξεναγήσεις σε μουσεία και εκθέσεις κλπ.</a:t>
            </a:r>
          </a:p>
          <a:p>
            <a:r>
              <a:rPr lang="el-GR" sz="2400" dirty="0" smtClean="0">
                <a:latin typeface="Times New Roman" pitchFamily="18" charset="0"/>
                <a:cs typeface="Times New Roman" pitchFamily="18" charset="0"/>
              </a:rPr>
              <a:t>Τι συνιστά η </a:t>
            </a:r>
            <a:r>
              <a:rPr lang="el-GR" sz="2400" b="1" dirty="0" smtClean="0">
                <a:solidFill>
                  <a:schemeClr val="accent1"/>
                </a:solidFill>
                <a:latin typeface="Times New Roman" pitchFamily="18" charset="0"/>
                <a:cs typeface="Times New Roman" pitchFamily="18" charset="0"/>
              </a:rPr>
              <a:t>οικιακή ψυχαγωγία; </a:t>
            </a:r>
            <a:r>
              <a:rPr lang="el-GR" sz="2400" dirty="0" smtClean="0">
                <a:latin typeface="Times New Roman" pitchFamily="18" charset="0"/>
                <a:cs typeface="Times New Roman" pitchFamily="18" charset="0"/>
              </a:rPr>
              <a:t>(</a:t>
            </a:r>
            <a:r>
              <a:rPr lang="el-GR" sz="2400" dirty="0" err="1" smtClean="0">
                <a:latin typeface="Times New Roman" pitchFamily="18" charset="0"/>
                <a:cs typeface="Times New Roman" pitchFamily="18" charset="0"/>
              </a:rPr>
              <a:t>π.χ</a:t>
            </a:r>
            <a:r>
              <a:rPr lang="el-GR" sz="2400" dirty="0" smtClean="0">
                <a:latin typeface="Times New Roman" pitchFamily="18" charset="0"/>
                <a:cs typeface="Times New Roman" pitchFamily="18" charset="0"/>
              </a:rPr>
              <a:t> για το θεατρόφιλο κοινό). Μία </a:t>
            </a:r>
            <a:r>
              <a:rPr lang="el-GR" sz="2400" b="1" dirty="0" smtClean="0">
                <a:solidFill>
                  <a:schemeClr val="accent1"/>
                </a:solidFill>
                <a:latin typeface="Times New Roman" pitchFamily="18" charset="0"/>
                <a:cs typeface="Times New Roman" pitchFamily="18" charset="0"/>
              </a:rPr>
              <a:t>τίμια διέξοδο </a:t>
            </a:r>
            <a:r>
              <a:rPr lang="el-GR" sz="2400" dirty="0" smtClean="0">
                <a:latin typeface="Times New Roman" pitchFamily="18" charset="0"/>
                <a:cs typeface="Times New Roman" pitchFamily="18" charset="0"/>
              </a:rPr>
              <a:t>ή μια προσπάθεια καταδικασμένη εξ ορισμού </a:t>
            </a:r>
            <a:r>
              <a:rPr lang="el-GR" sz="2400" b="1" dirty="0" smtClean="0">
                <a:solidFill>
                  <a:schemeClr val="accent1"/>
                </a:solidFill>
                <a:latin typeface="Times New Roman" pitchFamily="18" charset="0"/>
                <a:cs typeface="Times New Roman" pitchFamily="18" charset="0"/>
              </a:rPr>
              <a:t>να «μειώσει» την ουσία </a:t>
            </a:r>
            <a:r>
              <a:rPr lang="el-GR" sz="2400" dirty="0" smtClean="0">
                <a:latin typeface="Times New Roman" pitchFamily="18" charset="0"/>
                <a:cs typeface="Times New Roman" pitchFamily="18" charset="0"/>
              </a:rPr>
              <a:t>του θεάτρου;  </a:t>
            </a:r>
            <a:endParaRPr lang="el-GR" sz="1800" dirty="0" smtClean="0">
              <a:latin typeface="Times New Roman" pitchFamily="18" charset="0"/>
              <a:cs typeface="Times New Roman" pitchFamily="18" charset="0"/>
            </a:endParaRPr>
          </a:p>
          <a:p>
            <a:pPr algn="r">
              <a:buNone/>
            </a:pPr>
            <a:endParaRPr lang="el-GR"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52</a:t>
            </a:fld>
            <a:endParaRPr lang="en"/>
          </a:p>
        </p:txBody>
      </p:sp>
      <p:sp>
        <p:nvSpPr>
          <p:cNvPr id="4" name="3 - Τίτλος"/>
          <p:cNvSpPr>
            <a:spLocks noGrp="1"/>
          </p:cNvSpPr>
          <p:nvPr>
            <p:ph type="title"/>
          </p:nvPr>
        </p:nvSpPr>
        <p:spPr/>
        <p:txBody>
          <a:bodyPr>
            <a:normAutofit/>
          </a:bodyPr>
          <a:lstStyle/>
          <a:p>
            <a:pPr algn="ctr"/>
            <a:r>
              <a:rPr lang="el-GR" sz="4000" dirty="0" smtClean="0">
                <a:latin typeface="Times New Roman" pitchFamily="18" charset="0"/>
                <a:cs typeface="Times New Roman" pitchFamily="18" charset="0"/>
              </a:rPr>
              <a:t>Η </a:t>
            </a:r>
            <a:r>
              <a:rPr lang="el-GR" sz="4000" dirty="0" err="1" smtClean="0">
                <a:latin typeface="Times New Roman" pitchFamily="18" charset="0"/>
                <a:cs typeface="Times New Roman" pitchFamily="18" charset="0"/>
              </a:rPr>
              <a:t>κατ΄οίκον</a:t>
            </a:r>
            <a:r>
              <a:rPr lang="el-GR" sz="4000" dirty="0" smtClean="0">
                <a:latin typeface="Times New Roman" pitchFamily="18" charset="0"/>
                <a:cs typeface="Times New Roman" pitchFamily="18" charset="0"/>
              </a:rPr>
              <a:t> ψυχαγωγία</a:t>
            </a:r>
            <a:endParaRPr lang="el-GR" sz="40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 y="1110996"/>
            <a:ext cx="9144000" cy="3805387"/>
          </a:xfrm>
        </p:spPr>
        <p:txBody>
          <a:bodyPr>
            <a:normAutofit/>
          </a:bodyPr>
          <a:lstStyle/>
          <a:p>
            <a:r>
              <a:rPr lang="el-GR" sz="2400" dirty="0" smtClean="0">
                <a:latin typeface="Times New Roman" pitchFamily="18" charset="0"/>
                <a:cs typeface="Times New Roman" pitchFamily="18" charset="0"/>
              </a:rPr>
              <a:t>Μήπως είναι δυνατόν να θεωρηθεί </a:t>
            </a:r>
            <a:r>
              <a:rPr lang="el-GR" sz="2400" b="1" dirty="0" smtClean="0">
                <a:solidFill>
                  <a:schemeClr val="accent1"/>
                </a:solidFill>
                <a:latin typeface="Times New Roman" pitchFamily="18" charset="0"/>
                <a:cs typeface="Times New Roman" pitchFamily="18" charset="0"/>
              </a:rPr>
              <a:t>πολιτιστικός εκδημοκρατισμός </a:t>
            </a:r>
            <a:r>
              <a:rPr lang="el-GR" sz="2400" dirty="0" smtClean="0">
                <a:latin typeface="Times New Roman" pitchFamily="18" charset="0"/>
                <a:cs typeface="Times New Roman" pitchFamily="18" charset="0"/>
              </a:rPr>
              <a:t>η δωρεάν προβολή των καλλιτεχνικών δημιουργιών;</a:t>
            </a:r>
          </a:p>
          <a:p>
            <a:r>
              <a:rPr lang="el-GR" sz="2400" dirty="0" smtClean="0">
                <a:latin typeface="Times New Roman" pitchFamily="18" charset="0"/>
                <a:cs typeface="Times New Roman" pitchFamily="18" charset="0"/>
              </a:rPr>
              <a:t>Η διαδικτυακή παρουσίαση βιντεοσκοπημένων παραστάσεων και οι θεατρικές </a:t>
            </a:r>
            <a:r>
              <a:rPr lang="el-GR" sz="2400" b="1" dirty="0" smtClean="0">
                <a:solidFill>
                  <a:schemeClr val="accent1"/>
                </a:solidFill>
                <a:latin typeface="Times New Roman" pitchFamily="18" charset="0"/>
                <a:cs typeface="Times New Roman" pitchFamily="18" charset="0"/>
              </a:rPr>
              <a:t>πρόβες από </a:t>
            </a:r>
            <a:r>
              <a:rPr lang="el-GR" sz="2400" b="1" dirty="0" err="1" smtClean="0">
                <a:solidFill>
                  <a:schemeClr val="accent1"/>
                </a:solidFill>
                <a:latin typeface="Times New Roman" pitchFamily="18" charset="0"/>
                <a:cs typeface="Times New Roman" pitchFamily="18" charset="0"/>
              </a:rPr>
              <a:t>Skype</a:t>
            </a:r>
            <a:r>
              <a:rPr lang="el-GR" sz="2400" b="1" dirty="0" smtClean="0">
                <a:solidFill>
                  <a:schemeClr val="accent1"/>
                </a:solidFill>
                <a:latin typeface="Times New Roman" pitchFamily="18" charset="0"/>
                <a:cs typeface="Times New Roman" pitchFamily="18" charset="0"/>
              </a:rPr>
              <a:t> παράγουν πολιτισμό;</a:t>
            </a:r>
            <a:r>
              <a:rPr lang="el-GR" sz="2400" dirty="0" smtClean="0">
                <a:latin typeface="Times New Roman" pitchFamily="18" charset="0"/>
                <a:cs typeface="Times New Roman" pitchFamily="18" charset="0"/>
              </a:rPr>
              <a:t> </a:t>
            </a:r>
          </a:p>
          <a:p>
            <a:r>
              <a:rPr lang="el-GR" sz="2400" dirty="0" smtClean="0">
                <a:latin typeface="Times New Roman" pitchFamily="18" charset="0"/>
                <a:cs typeface="Times New Roman" pitchFamily="18" charset="0"/>
              </a:rPr>
              <a:t>Οι πρόβες έχουν πολύ μεγάλη σχέση με το σώμα της φωνής. Η φωνή, όπως ακούγεται από το </a:t>
            </a:r>
            <a:r>
              <a:rPr lang="el-GR" sz="2400" dirty="0" err="1" smtClean="0">
                <a:latin typeface="Times New Roman" pitchFamily="18" charset="0"/>
                <a:cs typeface="Times New Roman" pitchFamily="18" charset="0"/>
              </a:rPr>
              <a:t>Skype</a:t>
            </a:r>
            <a:r>
              <a:rPr lang="el-GR" sz="2400" dirty="0" smtClean="0">
                <a:latin typeface="Times New Roman" pitchFamily="18" charset="0"/>
                <a:cs typeface="Times New Roman" pitchFamily="18" charset="0"/>
              </a:rPr>
              <a:t>,</a:t>
            </a:r>
            <a:r>
              <a:rPr lang="el-GR" sz="2400" b="1" dirty="0" smtClean="0">
                <a:latin typeface="Times New Roman" pitchFamily="18" charset="0"/>
                <a:cs typeface="Times New Roman" pitchFamily="18" charset="0"/>
              </a:rPr>
              <a:t> </a:t>
            </a:r>
            <a:r>
              <a:rPr lang="el-GR" sz="2400" b="1" dirty="0" smtClean="0">
                <a:solidFill>
                  <a:schemeClr val="accent1"/>
                </a:solidFill>
                <a:latin typeface="Times New Roman" pitchFamily="18" charset="0"/>
                <a:cs typeface="Times New Roman" pitchFamily="18" charset="0"/>
              </a:rPr>
              <a:t>είναι φωνή ηθοποιού;  Είναι φωνή </a:t>
            </a:r>
            <a:r>
              <a:rPr lang="el-GR" sz="2400" dirty="0" smtClean="0">
                <a:latin typeface="Times New Roman" pitchFamily="18" charset="0"/>
                <a:cs typeface="Times New Roman" pitchFamily="18" charset="0"/>
              </a:rPr>
              <a:t>που να μπορεί να </a:t>
            </a:r>
            <a:r>
              <a:rPr lang="el-GR" sz="2400" b="1" dirty="0" smtClean="0">
                <a:solidFill>
                  <a:schemeClr val="accent1"/>
                </a:solidFill>
                <a:latin typeface="Times New Roman" pitchFamily="18" charset="0"/>
                <a:cs typeface="Times New Roman" pitchFamily="18" charset="0"/>
              </a:rPr>
              <a:t>μεταφέρει τονισμούς και αποχρώσεις, δηλαδή βαθύ σώμα κειμένου</a:t>
            </a:r>
            <a:r>
              <a:rPr lang="el-GR" sz="2400" dirty="0" smtClean="0">
                <a:solidFill>
                  <a:schemeClr val="accent1"/>
                </a:solidFill>
                <a:latin typeface="Times New Roman" pitchFamily="18" charset="0"/>
                <a:cs typeface="Times New Roman" pitchFamily="18" charset="0"/>
              </a:rPr>
              <a:t>;                               </a:t>
            </a:r>
            <a:endParaRPr lang="el-GR" sz="1400" b="1" i="1" u="sng" dirty="0" smtClean="0">
              <a:solidFill>
                <a:schemeClr val="accent1"/>
              </a:solidFill>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53</a:t>
            </a:fld>
            <a:endParaRPr lang="en"/>
          </a:p>
        </p:txBody>
      </p:sp>
      <p:sp>
        <p:nvSpPr>
          <p:cNvPr id="4" name="3 - Τίτλος"/>
          <p:cNvSpPr>
            <a:spLocks noGrp="1"/>
          </p:cNvSpPr>
          <p:nvPr>
            <p:ph type="title"/>
          </p:nvPr>
        </p:nvSpPr>
        <p:spPr>
          <a:xfrm>
            <a:off x="308758" y="205979"/>
            <a:ext cx="8562110" cy="857250"/>
          </a:xfrm>
        </p:spPr>
        <p:txBody>
          <a:bodyPr>
            <a:normAutofit fontScale="90000"/>
          </a:bodyPr>
          <a:lstStyle/>
          <a:p>
            <a:pPr algn="ctr"/>
            <a:r>
              <a:rPr lang="el-GR" sz="3600" dirty="0" smtClean="0">
                <a:latin typeface="Times New Roman" pitchFamily="18" charset="0"/>
                <a:cs typeface="Times New Roman" pitchFamily="18" charset="0"/>
              </a:rPr>
              <a:t>Υποκαθίστανται οι τονισμοί και</a:t>
            </a:r>
            <a:br>
              <a:rPr lang="el-GR" sz="3600" dirty="0" smtClean="0">
                <a:latin typeface="Times New Roman" pitchFamily="18" charset="0"/>
                <a:cs typeface="Times New Roman" pitchFamily="18" charset="0"/>
              </a:rPr>
            </a:br>
            <a:r>
              <a:rPr lang="el-GR" sz="3200" dirty="0" smtClean="0">
                <a:latin typeface="Times New Roman" pitchFamily="18" charset="0"/>
                <a:cs typeface="Times New Roman" pitchFamily="18" charset="0"/>
              </a:rPr>
              <a:t> οι αποχρώσεις της φωνής του/της ηθοποιού ; </a:t>
            </a:r>
            <a:endParaRPr lang="el-GR" sz="32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68135" y="748147"/>
            <a:ext cx="8573985" cy="3954482"/>
          </a:xfrm>
        </p:spPr>
        <p:txBody>
          <a:bodyPr>
            <a:noAutofit/>
          </a:bodyPr>
          <a:lstStyle/>
          <a:p>
            <a:r>
              <a:rPr lang="el-GR" sz="2400" dirty="0" smtClean="0">
                <a:latin typeface="Times New Roman" pitchFamily="18" charset="0"/>
                <a:cs typeface="Times New Roman" pitchFamily="18" charset="0"/>
              </a:rPr>
              <a:t>Το σίγουρο είναι ότι θα βρεθούν συγγραφείς που, όπως έγραφαν για τους πρόσφυγες, θα γράψουν τώρα για τον </a:t>
            </a:r>
            <a:r>
              <a:rPr lang="el-GR" sz="2400" dirty="0" err="1" smtClean="0">
                <a:latin typeface="Times New Roman" pitchFamily="18" charset="0"/>
                <a:cs typeface="Times New Roman" pitchFamily="18" charset="0"/>
              </a:rPr>
              <a:t>κορωνοϊό</a:t>
            </a:r>
            <a:r>
              <a:rPr lang="el-GR" sz="2400" dirty="0" smtClean="0">
                <a:latin typeface="Times New Roman" pitchFamily="18" charset="0"/>
                <a:cs typeface="Times New Roman" pitchFamily="18" charset="0"/>
              </a:rPr>
              <a:t>. Η </a:t>
            </a:r>
            <a:r>
              <a:rPr lang="el-GR" sz="2400" b="1" dirty="0" smtClean="0">
                <a:solidFill>
                  <a:schemeClr val="accent1"/>
                </a:solidFill>
                <a:latin typeface="Times New Roman" pitchFamily="18" charset="0"/>
                <a:cs typeface="Times New Roman" pitchFamily="18" charset="0"/>
              </a:rPr>
              <a:t>«δραματουργία της </a:t>
            </a:r>
            <a:r>
              <a:rPr lang="el-GR" sz="2400" b="1" dirty="0" err="1" smtClean="0">
                <a:solidFill>
                  <a:schemeClr val="accent1"/>
                </a:solidFill>
                <a:latin typeface="Times New Roman" pitchFamily="18" charset="0"/>
                <a:cs typeface="Times New Roman" pitchFamily="18" charset="0"/>
              </a:rPr>
              <a:t>δυστοπίας</a:t>
            </a:r>
            <a:r>
              <a:rPr lang="el-GR" sz="2400" b="1" dirty="0" smtClean="0">
                <a:solidFill>
                  <a:schemeClr val="accent1"/>
                </a:solidFill>
                <a:latin typeface="Times New Roman" pitchFamily="18" charset="0"/>
                <a:cs typeface="Times New Roman" pitchFamily="18" charset="0"/>
              </a:rPr>
              <a:t>»</a:t>
            </a:r>
            <a:r>
              <a:rPr lang="el-GR" sz="2400"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θα ακολουθηθεί από τις </a:t>
            </a:r>
            <a:r>
              <a:rPr lang="el-GR" sz="2400" b="1" dirty="0" smtClean="0">
                <a:solidFill>
                  <a:schemeClr val="accent1"/>
                </a:solidFill>
                <a:latin typeface="Times New Roman" pitchFamily="18" charset="0"/>
                <a:cs typeface="Times New Roman" pitchFamily="18" charset="0"/>
              </a:rPr>
              <a:t>παραστάσεις της </a:t>
            </a:r>
            <a:r>
              <a:rPr lang="el-GR" sz="2400" b="1" dirty="0" err="1" smtClean="0">
                <a:solidFill>
                  <a:schemeClr val="accent1"/>
                </a:solidFill>
                <a:latin typeface="Times New Roman" pitchFamily="18" charset="0"/>
                <a:cs typeface="Times New Roman" pitchFamily="18" charset="0"/>
              </a:rPr>
              <a:t>δυστοπίας</a:t>
            </a:r>
            <a:r>
              <a:rPr lang="el-GR" sz="2400" b="1" dirty="0" smtClean="0">
                <a:solidFill>
                  <a:schemeClr val="accent1"/>
                </a:solidFill>
                <a:latin typeface="Times New Roman" pitchFamily="18" charset="0"/>
                <a:cs typeface="Times New Roman" pitchFamily="18" charset="0"/>
              </a:rPr>
              <a:t>. </a:t>
            </a:r>
          </a:p>
          <a:p>
            <a:pPr>
              <a:buNone/>
            </a:pPr>
            <a:endParaRPr lang="el-GR" sz="2400" b="1" dirty="0" smtClean="0">
              <a:solidFill>
                <a:schemeClr val="accent1"/>
              </a:solidFill>
              <a:latin typeface="Times New Roman" pitchFamily="18" charset="0"/>
              <a:cs typeface="Times New Roman" pitchFamily="18" charset="0"/>
            </a:endParaRPr>
          </a:p>
          <a:p>
            <a:r>
              <a:rPr lang="el-GR" sz="2400" dirty="0" smtClean="0">
                <a:latin typeface="Times New Roman" pitchFamily="18" charset="0"/>
                <a:cs typeface="Times New Roman" pitchFamily="18" charset="0"/>
              </a:rPr>
              <a:t>Όμως, στη λογοτεχνία των λοιμών, όπως αναφέρεται στα έργα του Βοκάκιου, του </a:t>
            </a:r>
            <a:r>
              <a:rPr lang="el-GR" sz="2400" dirty="0" err="1" smtClean="0">
                <a:latin typeface="Times New Roman" pitchFamily="18" charset="0"/>
                <a:cs typeface="Times New Roman" pitchFamily="18" charset="0"/>
              </a:rPr>
              <a:t>Καμύ</a:t>
            </a:r>
            <a:r>
              <a:rPr lang="el-GR" sz="2400" dirty="0" smtClean="0">
                <a:latin typeface="Times New Roman" pitchFamily="18" charset="0"/>
                <a:cs typeface="Times New Roman" pitchFamily="18" charset="0"/>
              </a:rPr>
              <a:t> και του </a:t>
            </a:r>
            <a:r>
              <a:rPr lang="el-GR" sz="2400" dirty="0" err="1" smtClean="0">
                <a:latin typeface="Times New Roman" pitchFamily="18" charset="0"/>
                <a:cs typeface="Times New Roman" pitchFamily="18" charset="0"/>
              </a:rPr>
              <a:t>Σαραμάγκου</a:t>
            </a:r>
            <a:r>
              <a:rPr lang="el-GR" sz="2400" dirty="0" smtClean="0">
                <a:latin typeface="Times New Roman" pitchFamily="18" charset="0"/>
                <a:cs typeface="Times New Roman" pitchFamily="18" charset="0"/>
              </a:rPr>
              <a:t>, </a:t>
            </a:r>
            <a:r>
              <a:rPr lang="el-GR" sz="2400" dirty="0" smtClean="0">
                <a:solidFill>
                  <a:schemeClr val="accent1"/>
                </a:solidFill>
                <a:latin typeface="Times New Roman" pitchFamily="18" charset="0"/>
                <a:cs typeface="Times New Roman" pitchFamily="18" charset="0"/>
              </a:rPr>
              <a:t>η </a:t>
            </a:r>
            <a:r>
              <a:rPr lang="el-GR" sz="2400" b="1" dirty="0" smtClean="0">
                <a:solidFill>
                  <a:schemeClr val="accent1"/>
                </a:solidFill>
                <a:latin typeface="Times New Roman" pitchFamily="18" charset="0"/>
                <a:cs typeface="Times New Roman" pitchFamily="18" charset="0"/>
              </a:rPr>
              <a:t>μεγαλύτερη απειλή δεν είναι η απώλεια της ανθρώπινης ζωής αλλά ο χαμός των ιδιοτήτων αυτών που μας κάνουν ανθρώπους.</a:t>
            </a: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54</a:t>
            </a:fld>
            <a:endParaRPr lang="en"/>
          </a:p>
        </p:txBody>
      </p:sp>
      <p:sp>
        <p:nvSpPr>
          <p:cNvPr id="4" name="3 - Τίτλος"/>
          <p:cNvSpPr>
            <a:spLocks noGrp="1"/>
          </p:cNvSpPr>
          <p:nvPr>
            <p:ph type="title"/>
          </p:nvPr>
        </p:nvSpPr>
        <p:spPr>
          <a:xfrm>
            <a:off x="261257" y="205979"/>
            <a:ext cx="8573985" cy="470915"/>
          </a:xfrm>
        </p:spPr>
        <p:txBody>
          <a:bodyPr>
            <a:noAutofit/>
          </a:bodyPr>
          <a:lstStyle/>
          <a:p>
            <a:pPr algn="ctr" fontAlgn="base"/>
            <a:r>
              <a:rPr lang="el-GR" sz="3600" dirty="0" smtClean="0">
                <a:latin typeface="Times New Roman" pitchFamily="18" charset="0"/>
                <a:cs typeface="Times New Roman" pitchFamily="18" charset="0"/>
              </a:rPr>
              <a:t>Η λογοτεχνία των λοιμών</a:t>
            </a:r>
            <a:endParaRPr lang="el-GR" sz="36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25631" y="890650"/>
            <a:ext cx="8680863" cy="3990108"/>
          </a:xfrm>
        </p:spPr>
        <p:txBody>
          <a:bodyPr>
            <a:normAutofit fontScale="85000" lnSpcReduction="20000"/>
          </a:bodyPr>
          <a:lstStyle/>
          <a:p>
            <a:r>
              <a:rPr lang="el-GR" sz="2800" b="1" dirty="0" smtClean="0">
                <a:solidFill>
                  <a:schemeClr val="accent1"/>
                </a:solidFill>
                <a:latin typeface="Times New Roman" pitchFamily="18" charset="0"/>
                <a:cs typeface="Times New Roman" pitchFamily="18" charset="0"/>
              </a:rPr>
              <a:t>Ποιες αξίες θα προκύψουν </a:t>
            </a:r>
            <a:r>
              <a:rPr lang="el-GR" sz="2800" dirty="0" smtClean="0">
                <a:latin typeface="Times New Roman" pitchFamily="18" charset="0"/>
                <a:cs typeface="Times New Roman" pitchFamily="18" charset="0"/>
              </a:rPr>
              <a:t>την περίοδο μετά την πανδημία; Ποιες συνθήκες </a:t>
            </a:r>
            <a:r>
              <a:rPr lang="el-GR" sz="2800" b="1" dirty="0" smtClean="0">
                <a:solidFill>
                  <a:schemeClr val="accent1"/>
                </a:solidFill>
                <a:latin typeface="Times New Roman" pitchFamily="18" charset="0"/>
                <a:cs typeface="Times New Roman" pitchFamily="18" charset="0"/>
              </a:rPr>
              <a:t>πολιτιστικής παραγωγής </a:t>
            </a:r>
            <a:r>
              <a:rPr lang="el-GR" sz="2800" dirty="0" smtClean="0">
                <a:latin typeface="Times New Roman" pitchFamily="18" charset="0"/>
                <a:cs typeface="Times New Roman" pitchFamily="18" charset="0"/>
              </a:rPr>
              <a:t>θα επιλεγούν;  Ποιο θα είναι το μέλλον της καλλιτεχνικής δημιουργίας ως τέχνη, ως βίωμα, ως μέσον κοινωνικοποίησης, αλλά και ως απόλαυση, ως θέαμα και ως επάγγελμα;  </a:t>
            </a:r>
            <a:r>
              <a:rPr lang="el-GR" sz="2800" b="1" dirty="0" smtClean="0">
                <a:latin typeface="Times New Roman" pitchFamily="18" charset="0"/>
                <a:cs typeface="Times New Roman" pitchFamily="18" charset="0"/>
              </a:rPr>
              <a:t> </a:t>
            </a:r>
            <a:endParaRPr lang="el-GR" sz="2800" dirty="0" smtClean="0">
              <a:latin typeface="Times New Roman" pitchFamily="18" charset="0"/>
              <a:cs typeface="Times New Roman" pitchFamily="18" charset="0"/>
            </a:endParaRPr>
          </a:p>
          <a:p>
            <a:r>
              <a:rPr lang="el-GR" sz="2800" b="1" dirty="0" smtClean="0">
                <a:solidFill>
                  <a:schemeClr val="accent1"/>
                </a:solidFill>
                <a:latin typeface="Times New Roman" pitchFamily="18" charset="0"/>
                <a:cs typeface="Times New Roman" pitchFamily="18" charset="0"/>
              </a:rPr>
              <a:t>«Στην ζωή μετά…» </a:t>
            </a:r>
            <a:r>
              <a:rPr lang="el-GR" sz="2800" dirty="0" smtClean="0">
                <a:latin typeface="Times New Roman" pitchFamily="18" charset="0"/>
                <a:cs typeface="Times New Roman" pitchFamily="18" charset="0"/>
              </a:rPr>
              <a:t>τι είδους </a:t>
            </a:r>
            <a:r>
              <a:rPr lang="el-GR" sz="2800" b="1" dirty="0" smtClean="0">
                <a:solidFill>
                  <a:schemeClr val="accent1"/>
                </a:solidFill>
                <a:latin typeface="Times New Roman" pitchFamily="18" charset="0"/>
                <a:cs typeface="Times New Roman" pitchFamily="18" charset="0"/>
              </a:rPr>
              <a:t>πολιτιστικές συνήθειες </a:t>
            </a:r>
            <a:r>
              <a:rPr lang="el-GR" sz="2800" dirty="0" smtClean="0">
                <a:latin typeface="Times New Roman" pitchFamily="18" charset="0"/>
                <a:cs typeface="Times New Roman" pitchFamily="18" charset="0"/>
              </a:rPr>
              <a:t>θα επικρατήσουν; Είναι πιθανόν οι πρόσκαιρες τάσεις να μετατραπούν σε </a:t>
            </a:r>
            <a:r>
              <a:rPr lang="el-GR" sz="2800" b="1" dirty="0" smtClean="0">
                <a:solidFill>
                  <a:schemeClr val="accent1"/>
                </a:solidFill>
                <a:latin typeface="Times New Roman" pitchFamily="18" charset="0"/>
                <a:cs typeface="Times New Roman" pitchFamily="18" charset="0"/>
              </a:rPr>
              <a:t>πάγιες συμπεριφορές; </a:t>
            </a:r>
          </a:p>
          <a:p>
            <a:r>
              <a:rPr lang="el-GR" sz="2800" dirty="0" smtClean="0">
                <a:latin typeface="Times New Roman" pitchFamily="18" charset="0"/>
                <a:cs typeface="Times New Roman" pitchFamily="18" charset="0"/>
              </a:rPr>
              <a:t>Είναι δυνατόν να εμπεδωθούν στάσεις και έξεις που θα επιτρέψουν </a:t>
            </a:r>
            <a:r>
              <a:rPr lang="el-GR" sz="2800" b="1" dirty="0" smtClean="0">
                <a:solidFill>
                  <a:schemeClr val="accent1"/>
                </a:solidFill>
                <a:latin typeface="Times New Roman" pitchFamily="18" charset="0"/>
                <a:cs typeface="Times New Roman" pitchFamily="18" charset="0"/>
              </a:rPr>
              <a:t>«πολιτισμικές μεταλλάξεις»</a:t>
            </a:r>
            <a:r>
              <a:rPr lang="el-GR" sz="2800" dirty="0" smtClean="0">
                <a:solidFill>
                  <a:schemeClr val="accent1"/>
                </a:solidFill>
                <a:latin typeface="Times New Roman" pitchFamily="18" charset="0"/>
                <a:cs typeface="Times New Roman" pitchFamily="18" charset="0"/>
              </a:rPr>
              <a:t>  </a:t>
            </a:r>
            <a:r>
              <a:rPr lang="el-GR" sz="2800" dirty="0" smtClean="0">
                <a:latin typeface="Times New Roman" pitchFamily="18" charset="0"/>
                <a:cs typeface="Times New Roman" pitchFamily="18" charset="0"/>
              </a:rPr>
              <a:t>καθιστώντας  την «ζωή (μας) μετά…» μια  </a:t>
            </a:r>
            <a:r>
              <a:rPr lang="el-GR" sz="2800" b="1" dirty="0" err="1" smtClean="0">
                <a:solidFill>
                  <a:schemeClr val="accent1"/>
                </a:solidFill>
                <a:latin typeface="Times New Roman" pitchFamily="18" charset="0"/>
                <a:cs typeface="Times New Roman" pitchFamily="18" charset="0"/>
              </a:rPr>
              <a:t>Οργουελική</a:t>
            </a:r>
            <a:r>
              <a:rPr lang="el-GR" sz="2800" b="1" dirty="0" smtClean="0">
                <a:solidFill>
                  <a:schemeClr val="accent1"/>
                </a:solidFill>
                <a:latin typeface="Times New Roman" pitchFamily="18" charset="0"/>
                <a:cs typeface="Times New Roman" pitchFamily="18" charset="0"/>
              </a:rPr>
              <a:t> </a:t>
            </a:r>
            <a:r>
              <a:rPr lang="el-GR" sz="2800" b="1" dirty="0" err="1" smtClean="0">
                <a:solidFill>
                  <a:schemeClr val="accent1"/>
                </a:solidFill>
                <a:latin typeface="Times New Roman" pitchFamily="18" charset="0"/>
                <a:cs typeface="Times New Roman" pitchFamily="18" charset="0"/>
              </a:rPr>
              <a:t>δυστοπική</a:t>
            </a:r>
            <a:r>
              <a:rPr lang="el-GR" sz="2800" b="1" dirty="0" smtClean="0">
                <a:solidFill>
                  <a:schemeClr val="accent1"/>
                </a:solidFill>
                <a:latin typeface="Times New Roman" pitchFamily="18" charset="0"/>
                <a:cs typeface="Times New Roman" pitchFamily="18" charset="0"/>
              </a:rPr>
              <a:t> κανονικότητα;</a:t>
            </a:r>
            <a:r>
              <a:rPr lang="el-GR" sz="2800" dirty="0" smtClean="0">
                <a:solidFill>
                  <a:schemeClr val="accent1"/>
                </a:solidFill>
                <a:latin typeface="Times New Roman" pitchFamily="18" charset="0"/>
                <a:cs typeface="Times New Roman" pitchFamily="18" charset="0"/>
              </a:rPr>
              <a:t>                </a:t>
            </a:r>
          </a:p>
          <a:p>
            <a:pPr algn="r">
              <a:buNone/>
            </a:pPr>
            <a:r>
              <a:rPr lang="el-GR" sz="2800" dirty="0" smtClean="0">
                <a:solidFill>
                  <a:schemeClr val="accent1"/>
                </a:solidFill>
                <a:latin typeface="Times New Roman" pitchFamily="18" charset="0"/>
                <a:cs typeface="Times New Roman" pitchFamily="18" charset="0"/>
              </a:rPr>
              <a:t>               </a:t>
            </a:r>
            <a:endParaRPr lang="el-GR" sz="2800" u="sng" dirty="0" smtClean="0">
              <a:solidFill>
                <a:schemeClr val="accent1"/>
              </a:solidFill>
              <a:latin typeface="Times New Roman" pitchFamily="18" charset="0"/>
              <a:cs typeface="Times New Roman" pitchFamily="18" charset="0"/>
            </a:endParaRPr>
          </a:p>
          <a:p>
            <a:endParaRPr lang="el-GR"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55</a:t>
            </a:fld>
            <a:endParaRPr lang="en"/>
          </a:p>
        </p:txBody>
      </p:sp>
      <p:sp>
        <p:nvSpPr>
          <p:cNvPr id="4" name="3 - Τίτλος"/>
          <p:cNvSpPr>
            <a:spLocks noGrp="1"/>
          </p:cNvSpPr>
          <p:nvPr>
            <p:ph type="title"/>
          </p:nvPr>
        </p:nvSpPr>
        <p:spPr/>
        <p:txBody>
          <a:bodyPr>
            <a:normAutofit/>
          </a:bodyPr>
          <a:lstStyle/>
          <a:p>
            <a:pPr algn="ctr"/>
            <a:r>
              <a:rPr lang="el-GR" sz="3600" dirty="0" smtClean="0">
                <a:latin typeface="Times New Roman" pitchFamily="18" charset="0"/>
                <a:cs typeface="Times New Roman" pitchFamily="18" charset="0"/>
              </a:rPr>
              <a:t>«Η ζωή μετά…» αλλά πως;</a:t>
            </a:r>
            <a:endParaRPr lang="el-GR" sz="36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270660"/>
            <a:ext cx="8967355" cy="3737758"/>
          </a:xfrm>
        </p:spPr>
        <p:txBody>
          <a:bodyPr>
            <a:noAutofit/>
          </a:bodyPr>
          <a:lstStyle/>
          <a:p>
            <a:pPr algn="just">
              <a:spcBef>
                <a:spcPts val="1200"/>
              </a:spcBef>
              <a:spcAft>
                <a:spcPts val="1200"/>
              </a:spcAft>
              <a:buFont typeface="Wingdings" pitchFamily="2" charset="2"/>
              <a:buChar char="ü"/>
            </a:pPr>
            <a:r>
              <a:rPr lang="el-GR" sz="2400" b="1" dirty="0" smtClean="0">
                <a:solidFill>
                  <a:schemeClr val="accent1"/>
                </a:solidFill>
                <a:latin typeface="Times New Roman" pitchFamily="18" charset="0"/>
                <a:cs typeface="Times New Roman" pitchFamily="18" charset="0"/>
              </a:rPr>
              <a:t>Το πολιτιστικό </a:t>
            </a:r>
            <a:r>
              <a:rPr lang="en-US" sz="2400" b="1" dirty="0" smtClean="0">
                <a:solidFill>
                  <a:schemeClr val="accent1"/>
                </a:solidFill>
                <a:latin typeface="Times New Roman" pitchFamily="18" charset="0"/>
                <a:cs typeface="Times New Roman" pitchFamily="18" charset="0"/>
              </a:rPr>
              <a:t>management</a:t>
            </a:r>
            <a:r>
              <a:rPr lang="el-GR" sz="2400" b="1"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στον κινηματογραφικό χώρο : εξετάζοντας τη θέση και τη </a:t>
            </a:r>
            <a:r>
              <a:rPr lang="el-GR" sz="2400" b="1" dirty="0" smtClean="0">
                <a:solidFill>
                  <a:schemeClr val="accent1"/>
                </a:solidFill>
                <a:latin typeface="Times New Roman" pitchFamily="18" charset="0"/>
                <a:cs typeface="Times New Roman" pitchFamily="18" charset="0"/>
              </a:rPr>
              <a:t>δυναμική των «τεσσάρων» βασικών παικτών σε κάθε χρονική περίοδο</a:t>
            </a:r>
            <a:r>
              <a:rPr lang="el-GR" sz="2400" dirty="0" smtClean="0">
                <a:latin typeface="Times New Roman" pitchFamily="18" charset="0"/>
                <a:cs typeface="Times New Roman" pitchFamily="18" charset="0"/>
              </a:rPr>
              <a:t>, ΥΠ.ΠΟ., Αυτοδιοίκησης, ιδιωτικού τομέα και τρίτου τομέα </a:t>
            </a:r>
          </a:p>
          <a:p>
            <a:pPr algn="just">
              <a:spcBef>
                <a:spcPts val="1200"/>
              </a:spcBef>
              <a:spcAft>
                <a:spcPts val="1200"/>
              </a:spcAft>
              <a:buFont typeface="Wingdings" pitchFamily="2" charset="2"/>
              <a:buChar char="ü"/>
            </a:pPr>
            <a:r>
              <a:rPr lang="el-GR" sz="2400" dirty="0" smtClean="0">
                <a:latin typeface="Times New Roman" pitchFamily="18" charset="0"/>
                <a:cs typeface="Times New Roman" pitchFamily="18" charset="0"/>
              </a:rPr>
              <a:t>Ο κάθε τομέας αναλαμβάνει διαδοχικά </a:t>
            </a:r>
            <a:r>
              <a:rPr lang="el-GR" sz="2400" b="1" dirty="0" smtClean="0">
                <a:solidFill>
                  <a:schemeClr val="accent1"/>
                </a:solidFill>
                <a:latin typeface="Times New Roman" pitchFamily="18" charset="0"/>
                <a:cs typeface="Times New Roman" pitchFamily="18" charset="0"/>
              </a:rPr>
              <a:t>«δεσπόζουσα θέση» </a:t>
            </a:r>
            <a:r>
              <a:rPr lang="el-GR" sz="2400" dirty="0" smtClean="0">
                <a:latin typeface="Times New Roman" pitchFamily="18" charset="0"/>
                <a:cs typeface="Times New Roman" pitchFamily="18" charset="0"/>
              </a:rPr>
              <a:t>στην Τοπική Πολιτιστική Ανάπτυξη στο χώρο του κινηματογράφου και δημιουργεί </a:t>
            </a:r>
            <a:r>
              <a:rPr lang="el-GR" sz="2400" b="1" dirty="0" smtClean="0">
                <a:solidFill>
                  <a:schemeClr val="accent1"/>
                </a:solidFill>
                <a:latin typeface="Times New Roman" pitchFamily="18" charset="0"/>
                <a:cs typeface="Times New Roman" pitchFamily="18" charset="0"/>
              </a:rPr>
              <a:t>«κινηματογραφική» ανάπτυξη</a:t>
            </a:r>
            <a:r>
              <a:rPr lang="el-GR" sz="2400" dirty="0" smtClean="0">
                <a:solidFill>
                  <a:schemeClr val="accent1"/>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προκρίνοντας κάθε φορά το δικό το πρότυπο ανάπτυξης.</a:t>
            </a: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56</a:t>
            </a:fld>
            <a:endParaRPr lang="en"/>
          </a:p>
        </p:txBody>
      </p:sp>
      <p:sp>
        <p:nvSpPr>
          <p:cNvPr id="4" name="3 - Τίτλος"/>
          <p:cNvSpPr>
            <a:spLocks noGrp="1"/>
          </p:cNvSpPr>
          <p:nvPr>
            <p:ph type="title"/>
          </p:nvPr>
        </p:nvSpPr>
        <p:spPr>
          <a:xfrm>
            <a:off x="273133" y="320634"/>
            <a:ext cx="8704612" cy="531421"/>
          </a:xfrm>
        </p:spPr>
        <p:txBody>
          <a:bodyPr>
            <a:noAutofit/>
          </a:bodyPr>
          <a:lstStyle/>
          <a:p>
            <a:pPr algn="ctr"/>
            <a:r>
              <a:rPr lang="el-GR" sz="2400" dirty="0" smtClean="0">
                <a:latin typeface="Times New Roman" pitchFamily="18" charset="0"/>
                <a:cs typeface="Times New Roman" pitchFamily="18" charset="0"/>
              </a:rPr>
              <a:t>Μελέτη περίπτωσης. Η δεσπόζουσα θέση στον κινηματογραφικό χώρο (1974-2020): Τοπικές λέσχες, δημοτικοί κινηματογράφοι, </a:t>
            </a:r>
            <a:br>
              <a:rPr lang="el-GR" sz="2400" dirty="0" smtClean="0">
                <a:latin typeface="Times New Roman" pitchFamily="18" charset="0"/>
                <a:cs typeface="Times New Roman" pitchFamily="18" charset="0"/>
              </a:rPr>
            </a:br>
            <a:r>
              <a:rPr lang="el-GR" sz="2400" dirty="0" err="1" smtClean="0">
                <a:latin typeface="Times New Roman" pitchFamily="18" charset="0"/>
                <a:cs typeface="Times New Roman" pitchFamily="18" charset="0"/>
              </a:rPr>
              <a:t>Cineplex’s</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multiplexes</a:t>
            </a:r>
            <a:r>
              <a:rPr lang="el-GR" sz="2400" dirty="0" smtClean="0">
                <a:latin typeface="Times New Roman" pitchFamily="18" charset="0"/>
                <a:cs typeface="Times New Roman" pitchFamily="18" charset="0"/>
              </a:rPr>
              <a:t> και διαδικτυακές πλατφόρμες</a:t>
            </a:r>
            <a:endParaRPr lang="el-GR" sz="24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341911"/>
            <a:ext cx="8763990" cy="3550723"/>
          </a:xfrm>
        </p:spPr>
        <p:txBody>
          <a:bodyPr>
            <a:normAutofit/>
          </a:bodyPr>
          <a:lstStyle/>
          <a:p>
            <a:pPr algn="just">
              <a:spcBef>
                <a:spcPts val="600"/>
              </a:spcBef>
              <a:spcAft>
                <a:spcPts val="600"/>
              </a:spcAft>
              <a:buFont typeface="Wingdings" pitchFamily="2" charset="2"/>
              <a:buChar char="§"/>
            </a:pPr>
            <a:r>
              <a:rPr lang="el-GR" sz="2400" dirty="0" smtClean="0">
                <a:latin typeface="Times New Roman" pitchFamily="18" charset="0"/>
                <a:cs typeface="Times New Roman" pitchFamily="18" charset="0"/>
              </a:rPr>
              <a:t>Η κρίση στην εγχώρια και, κυρίως, </a:t>
            </a:r>
            <a:r>
              <a:rPr lang="el-GR" sz="2400" b="1" dirty="0" smtClean="0">
                <a:solidFill>
                  <a:schemeClr val="accent1"/>
                </a:solidFill>
                <a:latin typeface="Times New Roman" pitchFamily="18" charset="0"/>
                <a:cs typeface="Times New Roman" pitchFamily="18" charset="0"/>
              </a:rPr>
              <a:t>στη διεθνή κινηματογραφική παραγωγή και διανομή </a:t>
            </a:r>
            <a:r>
              <a:rPr lang="el-GR" sz="2400" dirty="0" smtClean="0">
                <a:latin typeface="Times New Roman" pitchFamily="18" charset="0"/>
                <a:cs typeface="Times New Roman" pitchFamily="18" charset="0"/>
              </a:rPr>
              <a:t>έχουν ως συνέπεια να κλείνουν πολλές αίθουσες και ο αριθμός των θεατών να βαίνει συνεχώς μειούμενος. </a:t>
            </a:r>
          </a:p>
          <a:p>
            <a:pPr algn="just">
              <a:spcBef>
                <a:spcPts val="600"/>
              </a:spcBef>
              <a:spcAft>
                <a:spcPts val="600"/>
              </a:spcAft>
              <a:buFont typeface="Wingdings" pitchFamily="2" charset="2"/>
              <a:buChar char="§"/>
            </a:pPr>
            <a:r>
              <a:rPr lang="el-GR" sz="2400" dirty="0" smtClean="0">
                <a:latin typeface="Times New Roman" pitchFamily="18" charset="0"/>
                <a:cs typeface="Times New Roman" pitchFamily="18" charset="0"/>
              </a:rPr>
              <a:t>Το ΥΠΠΟΑ </a:t>
            </a:r>
            <a:r>
              <a:rPr lang="el-GR" sz="2400" b="1" dirty="0" smtClean="0">
                <a:solidFill>
                  <a:schemeClr val="accent1"/>
                </a:solidFill>
                <a:latin typeface="Times New Roman" pitchFamily="18" charset="0"/>
                <a:cs typeface="Times New Roman" pitchFamily="18" charset="0"/>
              </a:rPr>
              <a:t>χωρίς επιτελικό χαρακτήρα </a:t>
            </a:r>
            <a:r>
              <a:rPr lang="el-GR" sz="2400" dirty="0" smtClean="0">
                <a:latin typeface="Times New Roman" pitchFamily="18" charset="0"/>
                <a:cs typeface="Times New Roman" pitchFamily="18" charset="0"/>
              </a:rPr>
              <a:t>και στο χώρο του σινεμά, ενώ η Αυτοδιοίκηση διακρίνεται από μία </a:t>
            </a:r>
            <a:r>
              <a:rPr lang="el-GR" sz="2400" b="1" dirty="0" smtClean="0">
                <a:solidFill>
                  <a:schemeClr val="accent1"/>
                </a:solidFill>
                <a:latin typeface="Times New Roman" pitchFamily="18" charset="0"/>
                <a:cs typeface="Times New Roman" pitchFamily="18" charset="0"/>
              </a:rPr>
              <a:t>υποτονική παρουσία</a:t>
            </a:r>
            <a:r>
              <a:rPr lang="el-GR" sz="2400" dirty="0" smtClean="0">
                <a:latin typeface="Times New Roman" pitchFamily="18" charset="0"/>
                <a:cs typeface="Times New Roman" pitchFamily="18" charset="0"/>
              </a:rPr>
              <a:t>. Ο ιδιωτικός τομέας στον τομέα του κινηματογράφου δεν προχωρά σε επενδύσεις καθώς η </a:t>
            </a:r>
            <a:r>
              <a:rPr lang="el-GR" sz="2400" b="1" dirty="0" smtClean="0">
                <a:solidFill>
                  <a:schemeClr val="accent1"/>
                </a:solidFill>
                <a:latin typeface="Times New Roman" pitchFamily="18" charset="0"/>
                <a:cs typeface="Times New Roman" pitchFamily="18" charset="0"/>
              </a:rPr>
              <a:t>τηλεόραση και το βίντεο </a:t>
            </a:r>
            <a:r>
              <a:rPr lang="el-GR" sz="2400" dirty="0" smtClean="0">
                <a:latin typeface="Times New Roman" pitchFamily="18" charset="0"/>
                <a:cs typeface="Times New Roman" pitchFamily="18" charset="0"/>
              </a:rPr>
              <a:t>έχουν καταλάβει ένα μεγάλο μερίδιο θέασης.</a:t>
            </a: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57</a:t>
            </a:fld>
            <a:endParaRPr lang="en"/>
          </a:p>
        </p:txBody>
      </p:sp>
      <p:sp>
        <p:nvSpPr>
          <p:cNvPr id="4" name="3 - Τίτλος"/>
          <p:cNvSpPr>
            <a:spLocks noGrp="1"/>
          </p:cNvSpPr>
          <p:nvPr>
            <p:ph type="title"/>
          </p:nvPr>
        </p:nvSpPr>
        <p:spPr/>
        <p:txBody>
          <a:bodyPr>
            <a:noAutofit/>
          </a:bodyPr>
          <a:lstStyle/>
          <a:p>
            <a:pPr algn="ctr"/>
            <a:r>
              <a:rPr lang="el-GR" sz="2800" dirty="0" smtClean="0">
                <a:latin typeface="Times New Roman" pitchFamily="18" charset="0"/>
                <a:cs typeface="Times New Roman" pitchFamily="18" charset="0"/>
              </a:rPr>
              <a:t>1974-1986: Οι κινηματογραφικές λέσχες στο προσκήνιο</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και η δεσπόζουσα θέση του Τρίτου τομέα</a:t>
            </a:r>
            <a:endParaRPr lang="el-GR" sz="28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 y="712520"/>
            <a:ext cx="8977744" cy="4430980"/>
          </a:xfrm>
        </p:spPr>
        <p:txBody>
          <a:bodyPr>
            <a:noAutofit/>
          </a:bodyPr>
          <a:lstStyle/>
          <a:p>
            <a:pPr algn="just">
              <a:spcBef>
                <a:spcPts val="600"/>
              </a:spcBef>
              <a:spcAft>
                <a:spcPts val="600"/>
              </a:spcAft>
              <a:buFont typeface="Wingdings" pitchFamily="2" charset="2"/>
              <a:buChar char="§"/>
            </a:pPr>
            <a:r>
              <a:rPr lang="el-GR" sz="2200" dirty="0" smtClean="0">
                <a:latin typeface="Times New Roman" pitchFamily="18" charset="0"/>
                <a:cs typeface="Times New Roman" pitchFamily="18" charset="0"/>
              </a:rPr>
              <a:t>Οι κινηματογραφικές λέσχες</a:t>
            </a:r>
            <a:r>
              <a:rPr lang="el-GR" sz="2200" b="1"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ως</a:t>
            </a:r>
            <a:r>
              <a:rPr lang="el-GR" sz="2200" b="1" dirty="0" smtClean="0">
                <a:latin typeface="Times New Roman" pitchFamily="18" charset="0"/>
                <a:cs typeface="Times New Roman" pitchFamily="18" charset="0"/>
              </a:rPr>
              <a:t> </a:t>
            </a:r>
            <a:r>
              <a:rPr lang="el-GR" sz="2200" b="1" dirty="0" smtClean="0">
                <a:solidFill>
                  <a:schemeClr val="accent1"/>
                </a:solidFill>
                <a:latin typeface="Times New Roman" pitchFamily="18" charset="0"/>
                <a:cs typeface="Times New Roman" pitchFamily="18" charset="0"/>
              </a:rPr>
              <a:t>συλλογικότητες του πολιτιστικού εθελοντισμού,</a:t>
            </a:r>
            <a:r>
              <a:rPr lang="el-GR" sz="2200" b="1"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καλύπτουν το «πολιτιστικό κενό» στο χώρο της κινηματογραφικής θέασης και</a:t>
            </a:r>
            <a:r>
              <a:rPr lang="el-GR" sz="2200" b="1"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παρεμβαίνουν καθοριστικά με μία έκρηξη εθελοντικής συμμετοχής και συλλογικής δράσης.  </a:t>
            </a:r>
          </a:p>
          <a:p>
            <a:pPr algn="just">
              <a:spcBef>
                <a:spcPts val="600"/>
              </a:spcBef>
              <a:spcAft>
                <a:spcPts val="600"/>
              </a:spcAft>
              <a:buFont typeface="Wingdings" pitchFamily="2" charset="2"/>
              <a:buChar char="§"/>
            </a:pPr>
            <a:r>
              <a:rPr lang="el-GR" sz="2200" dirty="0" smtClean="0">
                <a:latin typeface="Times New Roman" pitchFamily="18" charset="0"/>
                <a:cs typeface="Times New Roman" pitchFamily="18" charset="0"/>
              </a:rPr>
              <a:t>Το Σινεφίλ κοινό κινητοποιείται με τη λειτουργία των κινηματογραφικών λεσχών, σχεδόν, σε </a:t>
            </a:r>
            <a:r>
              <a:rPr lang="el-GR" sz="2200" b="1" dirty="0" smtClean="0">
                <a:solidFill>
                  <a:schemeClr val="accent1"/>
                </a:solidFill>
                <a:latin typeface="Times New Roman" pitchFamily="18" charset="0"/>
                <a:cs typeface="Times New Roman" pitchFamily="18" charset="0"/>
              </a:rPr>
              <a:t>κάθε ελληνική πόλη του κέντρου και της περιφέρειας</a:t>
            </a:r>
            <a:r>
              <a:rPr lang="el-GR" sz="2200" dirty="0" smtClean="0">
                <a:latin typeface="Times New Roman" pitchFamily="18" charset="0"/>
                <a:cs typeface="Times New Roman" pitchFamily="18" charset="0"/>
              </a:rPr>
              <a:t> φθάνοντας τις, περίπου, </a:t>
            </a:r>
            <a:r>
              <a:rPr lang="el-GR" sz="2200" b="1" dirty="0" smtClean="0">
                <a:solidFill>
                  <a:schemeClr val="accent1"/>
                </a:solidFill>
                <a:latin typeface="Times New Roman" pitchFamily="18" charset="0"/>
                <a:cs typeface="Times New Roman" pitchFamily="18" charset="0"/>
              </a:rPr>
              <a:t>90 λέσχες </a:t>
            </a:r>
            <a:r>
              <a:rPr lang="el-GR" sz="2200" dirty="0" smtClean="0">
                <a:latin typeface="Times New Roman" pitchFamily="18" charset="0"/>
                <a:cs typeface="Times New Roman" pitchFamily="18" charset="0"/>
              </a:rPr>
              <a:t>σε όλη την Ελλάδα ενώ ιδρύεται και η Ομοσπονδία Κινηματογραφικών Λεσχών Ελλάδας (ΟΚΛΕ).</a:t>
            </a:r>
          </a:p>
          <a:p>
            <a:pPr>
              <a:spcBef>
                <a:spcPts val="600"/>
              </a:spcBef>
              <a:spcAft>
                <a:spcPts val="600"/>
              </a:spcAft>
              <a:buFont typeface="Wingdings" pitchFamily="2" charset="2"/>
              <a:buChar char="§"/>
            </a:pPr>
            <a:r>
              <a:rPr lang="el-GR" sz="2200" b="1" dirty="0" smtClean="0">
                <a:latin typeface="Times New Roman" pitchFamily="18" charset="0"/>
                <a:cs typeface="Times New Roman" pitchFamily="18" charset="0"/>
              </a:rPr>
              <a:t> </a:t>
            </a:r>
            <a:r>
              <a:rPr lang="el-GR" sz="2200" b="1" dirty="0" smtClean="0">
                <a:solidFill>
                  <a:schemeClr val="accent1"/>
                </a:solidFill>
                <a:latin typeface="Times New Roman" pitchFamily="18" charset="0"/>
                <a:cs typeface="Times New Roman" pitchFamily="18" charset="0"/>
              </a:rPr>
              <a:t>Η δεσπόζουσα θέση ανήκει στον τρίτο τομέα </a:t>
            </a:r>
            <a:r>
              <a:rPr lang="el-GR" sz="2200" dirty="0" smtClean="0">
                <a:latin typeface="Times New Roman" pitchFamily="18" charset="0"/>
                <a:cs typeface="Times New Roman" pitchFamily="18" charset="0"/>
              </a:rPr>
              <a:t>ο οποίος</a:t>
            </a:r>
            <a:r>
              <a:rPr lang="el-GR" sz="2200" b="1"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όχι</a:t>
            </a:r>
            <a:r>
              <a:rPr lang="el-GR" sz="2200" b="1"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μόνο υποκαθιστά -κατά ένα μεγάλο βαθμό- αλλά και </a:t>
            </a:r>
            <a:r>
              <a:rPr lang="el-GR" sz="2200" b="1" dirty="0" smtClean="0">
                <a:solidFill>
                  <a:schemeClr val="accent1"/>
                </a:solidFill>
                <a:latin typeface="Times New Roman" pitchFamily="18" charset="0"/>
                <a:cs typeface="Times New Roman" pitchFamily="18" charset="0"/>
              </a:rPr>
              <a:t>«υπερέχει»</a:t>
            </a:r>
            <a:r>
              <a:rPr lang="el-GR" sz="2200" b="1"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στο χώρο των κινηματογραφικών δραστηριοτήτων έναντι των φορέων του ιδιωτικού και 					ιδιαίτερα του δημόσιου τομέα.</a:t>
            </a:r>
          </a:p>
          <a:p>
            <a:endParaRPr lang="el-GR" sz="2200" dirty="0"/>
          </a:p>
        </p:txBody>
      </p:sp>
      <p:sp>
        <p:nvSpPr>
          <p:cNvPr id="4" name="3 - Τίτλος"/>
          <p:cNvSpPr>
            <a:spLocks noGrp="1"/>
          </p:cNvSpPr>
          <p:nvPr>
            <p:ph type="title"/>
          </p:nvPr>
        </p:nvSpPr>
        <p:spPr>
          <a:xfrm>
            <a:off x="457200" y="205979"/>
            <a:ext cx="8229600" cy="494665"/>
          </a:xfrm>
        </p:spPr>
        <p:txBody>
          <a:bodyPr>
            <a:noAutofit/>
          </a:bodyPr>
          <a:lstStyle/>
          <a:p>
            <a:pPr algn="ctr"/>
            <a:r>
              <a:rPr lang="el-GR" sz="3200" dirty="0" smtClean="0">
                <a:latin typeface="Times New Roman" pitchFamily="18" charset="0"/>
                <a:cs typeface="Times New Roman" pitchFamily="18" charset="0"/>
              </a:rPr>
              <a:t>Η δεσπόζουσα θέση του Τρίτου τομέα</a:t>
            </a:r>
            <a:endParaRPr lang="el-GR" sz="32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54379" y="831273"/>
            <a:ext cx="8752115" cy="4168239"/>
          </a:xfrm>
        </p:spPr>
        <p:txBody>
          <a:bodyPr>
            <a:normAutofit/>
          </a:bodyPr>
          <a:lstStyle/>
          <a:p>
            <a:pPr algn="ctr">
              <a:spcBef>
                <a:spcPts val="600"/>
              </a:spcBef>
              <a:spcAft>
                <a:spcPts val="600"/>
              </a:spcAft>
              <a:buNone/>
            </a:pPr>
            <a:r>
              <a:rPr lang="el-GR" sz="2200" dirty="0" smtClean="0">
                <a:latin typeface="Times New Roman" pitchFamily="18" charset="0"/>
                <a:cs typeface="Times New Roman" pitchFamily="18" charset="0"/>
              </a:rPr>
              <a:t>Οι κινηματογραφικές λέσχες σε σοβαρή κρίση και πολλές </a:t>
            </a:r>
            <a:r>
              <a:rPr lang="el-GR" sz="2200" b="1" dirty="0" smtClean="0">
                <a:solidFill>
                  <a:schemeClr val="accent1"/>
                </a:solidFill>
                <a:latin typeface="Times New Roman" pitchFamily="18" charset="0"/>
                <a:cs typeface="Times New Roman" pitchFamily="18" charset="0"/>
              </a:rPr>
              <a:t>διακόπτουν τη λειτουργία τους. </a:t>
            </a:r>
            <a:r>
              <a:rPr lang="el-GR" sz="2200" dirty="0" smtClean="0">
                <a:solidFill>
                  <a:schemeClr val="tx2"/>
                </a:solidFill>
                <a:latin typeface="Times New Roman" pitchFamily="18" charset="0"/>
                <a:cs typeface="Times New Roman" pitchFamily="18" charset="0"/>
              </a:rPr>
              <a:t>Βασικές αιτίες:</a:t>
            </a:r>
          </a:p>
          <a:p>
            <a:pPr algn="just">
              <a:spcBef>
                <a:spcPts val="600"/>
              </a:spcBef>
              <a:spcAft>
                <a:spcPts val="600"/>
              </a:spcAft>
              <a:buFont typeface="Wingdings" pitchFamily="2" charset="2"/>
              <a:buChar char="§"/>
            </a:pPr>
            <a:r>
              <a:rPr lang="el-GR" sz="2200" b="1" dirty="0" err="1" smtClean="0">
                <a:solidFill>
                  <a:schemeClr val="tx2"/>
                </a:solidFill>
                <a:latin typeface="Times New Roman" pitchFamily="18" charset="0"/>
                <a:cs typeface="Times New Roman" pitchFamily="18" charset="0"/>
              </a:rPr>
              <a:t>ιδεολογικοποίηση</a:t>
            </a:r>
            <a:r>
              <a:rPr lang="el-GR" sz="2200" b="1" dirty="0" smtClean="0">
                <a:solidFill>
                  <a:schemeClr val="tx2"/>
                </a:solidFill>
                <a:latin typeface="Times New Roman" pitchFamily="18" charset="0"/>
                <a:cs typeface="Times New Roman" pitchFamily="18" charset="0"/>
              </a:rPr>
              <a:t> </a:t>
            </a:r>
            <a:r>
              <a:rPr lang="el-GR" sz="2200" dirty="0" smtClean="0">
                <a:solidFill>
                  <a:schemeClr val="tx2"/>
                </a:solidFill>
                <a:latin typeface="Times New Roman" pitchFamily="18" charset="0"/>
                <a:cs typeface="Times New Roman" pitchFamily="18" charset="0"/>
              </a:rPr>
              <a:t>λειτουργίας, </a:t>
            </a:r>
          </a:p>
          <a:p>
            <a:pPr algn="just">
              <a:spcBef>
                <a:spcPts val="600"/>
              </a:spcBef>
              <a:spcAft>
                <a:spcPts val="600"/>
              </a:spcAft>
              <a:buFont typeface="Wingdings" pitchFamily="2" charset="2"/>
              <a:buChar char="§"/>
            </a:pPr>
            <a:r>
              <a:rPr lang="el-GR" sz="2200" b="1" dirty="0" smtClean="0">
                <a:solidFill>
                  <a:schemeClr val="tx2"/>
                </a:solidFill>
                <a:latin typeface="Times New Roman" pitchFamily="18" charset="0"/>
                <a:cs typeface="Times New Roman" pitchFamily="18" charset="0"/>
              </a:rPr>
              <a:t>εξειδικευμένες επιλογές </a:t>
            </a:r>
            <a:r>
              <a:rPr lang="el-GR" sz="2200" dirty="0" smtClean="0">
                <a:solidFill>
                  <a:schemeClr val="tx2"/>
                </a:solidFill>
                <a:latin typeface="Times New Roman" pitchFamily="18" charset="0"/>
                <a:cs typeface="Times New Roman" pitchFamily="18" charset="0"/>
              </a:rPr>
              <a:t>ταινιών, </a:t>
            </a:r>
          </a:p>
          <a:p>
            <a:pPr algn="just">
              <a:spcBef>
                <a:spcPts val="600"/>
              </a:spcBef>
              <a:spcAft>
                <a:spcPts val="600"/>
              </a:spcAft>
              <a:buFont typeface="Wingdings" pitchFamily="2" charset="2"/>
              <a:buChar char="§"/>
            </a:pPr>
            <a:r>
              <a:rPr lang="el-GR" sz="2200" b="1" dirty="0" smtClean="0">
                <a:solidFill>
                  <a:schemeClr val="tx2"/>
                </a:solidFill>
                <a:latin typeface="Times New Roman" pitchFamily="18" charset="0"/>
                <a:cs typeface="Times New Roman" pitchFamily="18" charset="0"/>
              </a:rPr>
              <a:t>αδυναμία διεύρυνσης </a:t>
            </a:r>
            <a:r>
              <a:rPr lang="el-GR" sz="2200" dirty="0" smtClean="0">
                <a:solidFill>
                  <a:schemeClr val="tx2"/>
                </a:solidFill>
                <a:latin typeface="Times New Roman" pitchFamily="18" charset="0"/>
                <a:cs typeface="Times New Roman" pitchFamily="18" charset="0"/>
              </a:rPr>
              <a:t>του κοινού, </a:t>
            </a:r>
          </a:p>
          <a:p>
            <a:pPr algn="just">
              <a:spcBef>
                <a:spcPts val="600"/>
              </a:spcBef>
              <a:spcAft>
                <a:spcPts val="600"/>
              </a:spcAft>
              <a:buFont typeface="Wingdings" pitchFamily="2" charset="2"/>
              <a:buChar char="§"/>
            </a:pPr>
            <a:r>
              <a:rPr lang="el-GR" sz="2200" b="1" dirty="0" smtClean="0">
                <a:solidFill>
                  <a:schemeClr val="tx2"/>
                </a:solidFill>
                <a:latin typeface="Times New Roman" pitchFamily="18" charset="0"/>
                <a:cs typeface="Times New Roman" pitchFamily="18" charset="0"/>
              </a:rPr>
              <a:t>απουσία διάδοχης γενιάς </a:t>
            </a:r>
            <a:r>
              <a:rPr lang="el-GR" sz="2200" dirty="0" smtClean="0">
                <a:solidFill>
                  <a:schemeClr val="tx2"/>
                </a:solidFill>
                <a:latin typeface="Times New Roman" pitchFamily="18" charset="0"/>
                <a:cs typeface="Times New Roman" pitchFamily="18" charset="0"/>
              </a:rPr>
              <a:t>που θα υποκαθιστούσε τη γενιά της μεταπολίτευσης,</a:t>
            </a:r>
          </a:p>
          <a:p>
            <a:pPr algn="just">
              <a:spcBef>
                <a:spcPts val="600"/>
              </a:spcBef>
              <a:spcAft>
                <a:spcPts val="600"/>
              </a:spcAft>
              <a:buFont typeface="Wingdings" pitchFamily="2" charset="2"/>
              <a:buChar char="§"/>
            </a:pPr>
            <a:r>
              <a:rPr lang="el-GR" sz="2200" dirty="0" smtClean="0">
                <a:solidFill>
                  <a:schemeClr val="tx2"/>
                </a:solidFill>
                <a:latin typeface="Times New Roman" pitchFamily="18" charset="0"/>
                <a:cs typeface="Times New Roman" pitchFamily="18" charset="0"/>
              </a:rPr>
              <a:t>Κυριαρχία του φαινομένου της </a:t>
            </a:r>
            <a:r>
              <a:rPr lang="el-GR" sz="2200" b="1" dirty="0" smtClean="0">
                <a:solidFill>
                  <a:schemeClr val="tx2"/>
                </a:solidFill>
                <a:latin typeface="Times New Roman" pitchFamily="18" charset="0"/>
                <a:cs typeface="Times New Roman" pitchFamily="18" charset="0"/>
              </a:rPr>
              <a:t>«διπλής ένταξης» </a:t>
            </a:r>
            <a:r>
              <a:rPr lang="el-GR" sz="2200" dirty="0" smtClean="0">
                <a:solidFill>
                  <a:schemeClr val="tx2"/>
                </a:solidFill>
                <a:latin typeface="Times New Roman" pitchFamily="18" charset="0"/>
                <a:cs typeface="Times New Roman" pitchFamily="18" charset="0"/>
              </a:rPr>
              <a:t>μελών ή της </a:t>
            </a:r>
            <a:r>
              <a:rPr lang="el-GR" sz="2200" b="1" dirty="0" smtClean="0">
                <a:solidFill>
                  <a:schemeClr val="tx2"/>
                </a:solidFill>
                <a:latin typeface="Times New Roman" pitchFamily="18" charset="0"/>
                <a:cs typeface="Times New Roman" pitchFamily="18" charset="0"/>
              </a:rPr>
              <a:t>«διασταυρούμενης αλληλεγγύης» </a:t>
            </a:r>
          </a:p>
          <a:p>
            <a:pPr algn="just">
              <a:spcBef>
                <a:spcPts val="600"/>
              </a:spcBef>
              <a:spcAft>
                <a:spcPts val="600"/>
              </a:spcAft>
              <a:buFont typeface="Wingdings" pitchFamily="2" charset="2"/>
              <a:buChar char="§"/>
            </a:pPr>
            <a:endParaRPr lang="el-GR" sz="2000" dirty="0" smtClean="0">
              <a:latin typeface="Times New Roman" pitchFamily="18" charset="0"/>
              <a:cs typeface="Times New Roman" pitchFamily="18" charset="0"/>
            </a:endParaRPr>
          </a:p>
          <a:p>
            <a:pPr>
              <a:buNone/>
            </a:pPr>
            <a:endParaRPr lang="el-GR" sz="2400"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59</a:t>
            </a:fld>
            <a:endParaRPr lang="en"/>
          </a:p>
        </p:txBody>
      </p:sp>
      <p:sp>
        <p:nvSpPr>
          <p:cNvPr id="4" name="3 - Τίτλος"/>
          <p:cNvSpPr>
            <a:spLocks noGrp="1"/>
          </p:cNvSpPr>
          <p:nvPr>
            <p:ph type="title"/>
          </p:nvPr>
        </p:nvSpPr>
        <p:spPr>
          <a:xfrm>
            <a:off x="457200" y="205979"/>
            <a:ext cx="8229600" cy="720296"/>
          </a:xfrm>
        </p:spPr>
        <p:txBody>
          <a:bodyPr>
            <a:noAutofit/>
          </a:bodyPr>
          <a:lstStyle/>
          <a:p>
            <a:pPr algn="ctr"/>
            <a:r>
              <a:rPr lang="el-GR" sz="2800" dirty="0" smtClean="0">
                <a:latin typeface="Times New Roman" pitchFamily="18" charset="0"/>
                <a:cs typeface="Times New Roman" pitchFamily="18" charset="0"/>
              </a:rPr>
              <a:t>1987-1998: η κρίση των κινηματογραφικών λεσχών</a:t>
            </a:r>
            <a:endParaRPr lang="el-GR" sz="2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391886"/>
            <a:ext cx="9144000" cy="4904509"/>
          </a:xfrm>
        </p:spPr>
        <p:txBody>
          <a:bodyPr>
            <a:noAutofit/>
          </a:bodyPr>
          <a:lstStyle/>
          <a:p>
            <a:pPr fontAlgn="t">
              <a:buNone/>
            </a:pPr>
            <a:r>
              <a:rPr lang="el-GR" sz="2000" dirty="0" smtClean="0">
                <a:latin typeface="Times New Roman" pitchFamily="18" charset="0"/>
                <a:cs typeface="Times New Roman" pitchFamily="18" charset="0"/>
              </a:rPr>
              <a:t>Γεννήθηκε και ζει στην Αθήνα. Είναι απόφοιτος της Δραματικής Σχολής του Ωδείου Αθηνών και του Τμήματος Θεατρικών Σπουδών της Φιλοσοφικής Σχολής ΕΚΠΑ και το καλοκαιρινό τμήμα του NYFA στη σκηνοθεσία </a:t>
            </a:r>
            <a:r>
              <a:rPr lang="el-GR" sz="2000" b="1" dirty="0" smtClean="0">
                <a:latin typeface="Times New Roman" pitchFamily="18" charset="0"/>
                <a:cs typeface="Times New Roman" pitchFamily="18" charset="0"/>
              </a:rPr>
              <a:t>ψηφιακού σινεμά, </a:t>
            </a:r>
            <a:r>
              <a:rPr lang="el-GR" sz="2000" dirty="0" smtClean="0">
                <a:latin typeface="Times New Roman" pitchFamily="18" charset="0"/>
                <a:cs typeface="Times New Roman" pitchFamily="18" charset="0"/>
              </a:rPr>
              <a:t>στη Ν. Υόρκη. Από το 2000 δουλεύει στο θέατρο ως ηθοποιός.  Για την ερμηνεία του στην πολυβραβευμένη ταινία </a:t>
            </a:r>
            <a:r>
              <a:rPr lang="el-GR" sz="2000" b="1" dirty="0" smtClean="0">
                <a:latin typeface="Times New Roman" pitchFamily="18" charset="0"/>
                <a:cs typeface="Times New Roman" pitchFamily="18" charset="0"/>
              </a:rPr>
              <a:t>«Γαλάζιο φόρεμα»  του Γ. Διαμαντόπουλου </a:t>
            </a:r>
            <a:r>
              <a:rPr lang="el-GR" sz="2000" dirty="0" smtClean="0">
                <a:latin typeface="Times New Roman" pitchFamily="18" charset="0"/>
                <a:cs typeface="Times New Roman" pitchFamily="18" charset="0"/>
              </a:rPr>
              <a:t>ήταν υποψήφιος στην Ισπανία για το βραβείο Α' αντρικού ρόλου (</a:t>
            </a:r>
            <a:r>
              <a:rPr lang="el-GR" sz="2000" dirty="0" err="1" smtClean="0">
                <a:latin typeface="Times New Roman" pitchFamily="18" charset="0"/>
                <a:cs typeface="Times New Roman" pitchFamily="18" charset="0"/>
              </a:rPr>
              <a:t>Mostra</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Valencia</a:t>
            </a:r>
            <a:r>
              <a:rPr lang="el-GR" sz="2000" dirty="0" smtClean="0">
                <a:latin typeface="Times New Roman" pitchFamily="18" charset="0"/>
                <a:cs typeface="Times New Roman" pitchFamily="18" charset="0"/>
              </a:rPr>
              <a:t>). </a:t>
            </a:r>
          </a:p>
          <a:p>
            <a:pPr fontAlgn="t">
              <a:buNone/>
            </a:pPr>
            <a:r>
              <a:rPr lang="el-GR" sz="2000" dirty="0" smtClean="0">
                <a:latin typeface="Times New Roman" pitchFamily="18" charset="0"/>
                <a:cs typeface="Times New Roman" pitchFamily="18" charset="0"/>
              </a:rPr>
              <a:t>Εκπροσώπησε τη χώρα μας στο 30o </a:t>
            </a:r>
            <a:r>
              <a:rPr lang="el-GR" sz="2000" dirty="0" err="1" smtClean="0">
                <a:latin typeface="Times New Roman" pitchFamily="18" charset="0"/>
                <a:cs typeface="Times New Roman" pitchFamily="18" charset="0"/>
              </a:rPr>
              <a:t>Fadjr</a:t>
            </a:r>
            <a:r>
              <a:rPr lang="el-GR" sz="2000" dirty="0" smtClean="0">
                <a:latin typeface="Times New Roman" pitchFamily="18" charset="0"/>
                <a:cs typeface="Times New Roman" pitchFamily="18" charset="0"/>
              </a:rPr>
              <a:t>, το Διεθνές Φεστιβάλ Θεάτρου στο Ιράν (Τεχεράνη) φτιάχνοντας το Σεμινάριο </a:t>
            </a:r>
            <a:r>
              <a:rPr lang="el-GR" sz="2000" b="1" dirty="0" smtClean="0">
                <a:latin typeface="Times New Roman" pitchFamily="18" charset="0"/>
                <a:cs typeface="Times New Roman" pitchFamily="18" charset="0"/>
              </a:rPr>
              <a:t>"</a:t>
            </a:r>
            <a:r>
              <a:rPr lang="el-GR" sz="2000" b="1" dirty="0" err="1" smtClean="0">
                <a:latin typeface="Times New Roman" pitchFamily="18" charset="0"/>
                <a:cs typeface="Times New Roman" pitchFamily="18" charset="0"/>
              </a:rPr>
              <a:t>Body</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and</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Shadow</a:t>
            </a:r>
            <a:r>
              <a:rPr lang="el-GR" sz="2000" b="1"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που απευθύνθηκε αποκλειστικά σε Ιρανούς ερμηνευτές. Από το 2008 σκηνοθετεί για το θέατρο, έχει σκηνοθετήσει μεταξύ άλλων στο Φεστιβάλ Αθηνών, στο ΚΠΙΣΝ, στο Μέγαρο Μουσικής, στα Ι.Μ.Κ, Ι.Μ.Ε, </a:t>
            </a:r>
            <a:r>
              <a:rPr lang="el-GR" sz="2000" dirty="0" err="1" smtClean="0">
                <a:latin typeface="Times New Roman" pitchFamily="18" charset="0"/>
                <a:cs typeface="Times New Roman" pitchFamily="18" charset="0"/>
              </a:rPr>
              <a:t>Θησείον</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Βασιλάκου</a:t>
            </a:r>
            <a:r>
              <a:rPr lang="el-GR" sz="2000" dirty="0" smtClean="0">
                <a:latin typeface="Times New Roman" pitchFamily="18" charset="0"/>
                <a:cs typeface="Times New Roman" pitchFamily="18" charset="0"/>
              </a:rPr>
              <a:t>, Βεάκη. Η “Κατερίνα”, η παράσταση που σκηνοθέτησε (βιβλίο του Α. </a:t>
            </a:r>
            <a:r>
              <a:rPr lang="el-GR" sz="2000" dirty="0" err="1" smtClean="0">
                <a:latin typeface="Times New Roman" pitchFamily="18" charset="0"/>
                <a:cs typeface="Times New Roman" pitchFamily="18" charset="0"/>
              </a:rPr>
              <a:t>Κορτώ</a:t>
            </a:r>
            <a:r>
              <a:rPr lang="el-GR" sz="2000" dirty="0" smtClean="0">
                <a:latin typeface="Times New Roman" pitchFamily="18" charset="0"/>
                <a:cs typeface="Times New Roman" pitchFamily="18" charset="0"/>
              </a:rPr>
              <a:t>), απέσπασε 6 θεατρικά βραβεία και 60.000 θεατές. Φέτος σκηνοθέτησε τον </a:t>
            </a:r>
            <a:r>
              <a:rPr lang="el-GR" sz="2000" b="1" dirty="0" smtClean="0">
                <a:latin typeface="Times New Roman" pitchFamily="18" charset="0"/>
                <a:cs typeface="Times New Roman" pitchFamily="18" charset="0"/>
              </a:rPr>
              <a:t>ΓΥΑΛΙΝΟ ΚΟΣΜΟ </a:t>
            </a:r>
            <a:r>
              <a:rPr lang="el-GR" sz="2000" dirty="0" smtClean="0">
                <a:latin typeface="Times New Roman" pitchFamily="18" charset="0"/>
                <a:cs typeface="Times New Roman" pitchFamily="18" charset="0"/>
              </a:rPr>
              <a:t>στο Εθνικό θέατρο, την όπερα ΔΕΣΠΩ στην ΕΛΣ και την </a:t>
            </a:r>
            <a:r>
              <a:rPr lang="el-GR" sz="2000" b="1" dirty="0" smtClean="0">
                <a:latin typeface="Times New Roman" pitchFamily="18" charset="0"/>
                <a:cs typeface="Times New Roman" pitchFamily="18" charset="0"/>
              </a:rPr>
              <a:t>ΙΦΙΓΕΝΕΙΑ Η ΕΝ ΤΑΥΡΟΙΣ</a:t>
            </a:r>
            <a:r>
              <a:rPr lang="el-GR" sz="2000" dirty="0" smtClean="0">
                <a:latin typeface="Times New Roman" pitchFamily="18" charset="0"/>
                <a:cs typeface="Times New Roman" pitchFamily="18" charset="0"/>
              </a:rPr>
              <a:t> στο Αρχαίο θέατρο της Επιδαύρου.</a:t>
            </a:r>
          </a:p>
          <a:p>
            <a:pPr>
              <a:buNone/>
            </a:pPr>
            <a:endParaRPr lang="el-GR" sz="2000"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6</a:t>
            </a:fld>
            <a:endParaRPr lang="en"/>
          </a:p>
        </p:txBody>
      </p:sp>
      <p:sp>
        <p:nvSpPr>
          <p:cNvPr id="4" name="3 - Τίτλος"/>
          <p:cNvSpPr>
            <a:spLocks noGrp="1"/>
          </p:cNvSpPr>
          <p:nvPr>
            <p:ph type="title"/>
          </p:nvPr>
        </p:nvSpPr>
        <p:spPr>
          <a:xfrm>
            <a:off x="457200" y="1"/>
            <a:ext cx="8229600" cy="439386"/>
          </a:xfrm>
        </p:spPr>
        <p:txBody>
          <a:bodyPr>
            <a:normAutofit fontScale="90000"/>
          </a:bodyPr>
          <a:lstStyle/>
          <a:p>
            <a:pPr algn="ctr"/>
            <a:r>
              <a:rPr lang="el-GR" sz="2400" dirty="0" smtClean="0">
                <a:latin typeface="Times New Roman" pitchFamily="18" charset="0"/>
                <a:cs typeface="Times New Roman" pitchFamily="18" charset="0"/>
              </a:rPr>
              <a:t>12μ. Γιώργος </a:t>
            </a:r>
            <a:r>
              <a:rPr lang="el-GR" sz="2400" dirty="0" err="1" smtClean="0">
                <a:latin typeface="Times New Roman" pitchFamily="18" charset="0"/>
                <a:cs typeface="Times New Roman" pitchFamily="18" charset="0"/>
              </a:rPr>
              <a:t>Νανούρης</a:t>
            </a:r>
            <a:r>
              <a:rPr lang="el-GR" sz="2400" dirty="0" smtClean="0">
                <a:latin typeface="Times New Roman" pitchFamily="18" charset="0"/>
                <a:cs typeface="Times New Roman" pitchFamily="18" charset="0"/>
              </a:rPr>
              <a:t>: Ηθοποιός- Σκηνοθέτης</a:t>
            </a:r>
            <a:endParaRPr lang="el-GR" sz="24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3755" y="688768"/>
            <a:ext cx="9357756" cy="4454731"/>
          </a:xfrm>
        </p:spPr>
        <p:txBody>
          <a:bodyPr>
            <a:normAutofit fontScale="62500" lnSpcReduction="20000"/>
          </a:bodyPr>
          <a:lstStyle/>
          <a:p>
            <a:r>
              <a:rPr lang="el-GR" sz="3400" dirty="0" smtClean="0">
                <a:latin typeface="Times New Roman" pitchFamily="18" charset="0"/>
                <a:cs typeface="Times New Roman" pitchFamily="18" charset="0"/>
              </a:rPr>
              <a:t>Φαινόμενο όπου ένα  ενταγμένο μέλος σε πολιτικό κόμμα προσδιορίζεται και από άλλες </a:t>
            </a:r>
            <a:r>
              <a:rPr lang="el-GR" sz="3400" b="1" dirty="0" smtClean="0">
                <a:solidFill>
                  <a:schemeClr val="accent1"/>
                </a:solidFill>
                <a:latin typeface="Times New Roman" pitchFamily="18" charset="0"/>
                <a:cs typeface="Times New Roman" pitchFamily="18" charset="0"/>
              </a:rPr>
              <a:t>ταυτόχρονες εντάξεις </a:t>
            </a:r>
            <a:r>
              <a:rPr lang="el-GR" sz="3400" dirty="0" smtClean="0">
                <a:latin typeface="Times New Roman" pitchFamily="18" charset="0"/>
                <a:cs typeface="Times New Roman" pitchFamily="18" charset="0"/>
              </a:rPr>
              <a:t>σε «</a:t>
            </a:r>
            <a:r>
              <a:rPr lang="el-GR" sz="3400" b="1" dirty="0" smtClean="0">
                <a:solidFill>
                  <a:schemeClr val="accent1"/>
                </a:solidFill>
                <a:latin typeface="Times New Roman" pitchFamily="18" charset="0"/>
                <a:cs typeface="Times New Roman" pitchFamily="18" charset="0"/>
              </a:rPr>
              <a:t>θυγατρικές» ή «εξαρτημένες</a:t>
            </a:r>
            <a:r>
              <a:rPr lang="el-GR" sz="3400" dirty="0" smtClean="0">
                <a:latin typeface="Times New Roman" pitchFamily="18" charset="0"/>
                <a:cs typeface="Times New Roman" pitchFamily="18" charset="0"/>
              </a:rPr>
              <a:t>» οργανώσεις π.χ. στον τοπικό πολιτιστικό σύλλογο, στην περιβαλλοντική ομάδα &amp; στην ειρηνιστική κίνηση της περιοχής, στην αντίστοιχη  γυναικεία οργάνωση και στο αθλητικό σωματείο κλπ </a:t>
            </a:r>
          </a:p>
          <a:p>
            <a:r>
              <a:rPr lang="el-GR" sz="3400" dirty="0" smtClean="0">
                <a:latin typeface="Times New Roman" pitchFamily="18" charset="0"/>
                <a:cs typeface="Times New Roman" pitchFamily="18" charset="0"/>
              </a:rPr>
              <a:t>Τα μέλη αυτά χαρακτηρίζονται ως </a:t>
            </a:r>
            <a:r>
              <a:rPr lang="el-GR" sz="3400" b="1" dirty="0" smtClean="0">
                <a:solidFill>
                  <a:schemeClr val="accent1"/>
                </a:solidFill>
                <a:latin typeface="Times New Roman" pitchFamily="18" charset="0"/>
                <a:cs typeface="Times New Roman" pitchFamily="18" charset="0"/>
              </a:rPr>
              <a:t>«</a:t>
            </a:r>
            <a:r>
              <a:rPr lang="el-GR" sz="3400" b="1" dirty="0" err="1" smtClean="0">
                <a:solidFill>
                  <a:schemeClr val="accent1"/>
                </a:solidFill>
                <a:latin typeface="Times New Roman" pitchFamily="18" charset="0"/>
                <a:cs typeface="Times New Roman" pitchFamily="18" charset="0"/>
              </a:rPr>
              <a:t>πολυμερισμένα</a:t>
            </a:r>
            <a:r>
              <a:rPr lang="el-GR" sz="3400" b="1" dirty="0" smtClean="0">
                <a:solidFill>
                  <a:schemeClr val="accent1"/>
                </a:solidFill>
                <a:latin typeface="Times New Roman" pitchFamily="18" charset="0"/>
                <a:cs typeface="Times New Roman" pitchFamily="18" charset="0"/>
              </a:rPr>
              <a:t> μέλη» ή «επικαλυπτόμενα μέλη» </a:t>
            </a:r>
            <a:r>
              <a:rPr lang="el-GR" sz="3400" dirty="0" smtClean="0">
                <a:latin typeface="Times New Roman" pitchFamily="18" charset="0"/>
                <a:cs typeface="Times New Roman" pitchFamily="18" charset="0"/>
              </a:rPr>
              <a:t>ή ακόμη και ως μέλη με «διπλές ζωές». Όμως, τα μέλη δεν επιλέγουν </a:t>
            </a:r>
            <a:r>
              <a:rPr lang="el-GR" sz="3400" b="1" dirty="0" smtClean="0">
                <a:solidFill>
                  <a:schemeClr val="accent1"/>
                </a:solidFill>
                <a:latin typeface="Times New Roman" pitchFamily="18" charset="0"/>
                <a:cs typeface="Times New Roman" pitchFamily="18" charset="0"/>
              </a:rPr>
              <a:t>πάντα</a:t>
            </a:r>
            <a:r>
              <a:rPr lang="el-GR" sz="3400" dirty="0" smtClean="0">
                <a:latin typeface="Times New Roman" pitchFamily="18" charset="0"/>
                <a:cs typeface="Times New Roman" pitchFamily="18" charset="0"/>
              </a:rPr>
              <a:t> </a:t>
            </a:r>
            <a:r>
              <a:rPr lang="el-GR" sz="3400" b="1" dirty="0" smtClean="0">
                <a:solidFill>
                  <a:schemeClr val="accent1"/>
                </a:solidFill>
                <a:latin typeface="Times New Roman" pitchFamily="18" charset="0"/>
                <a:cs typeface="Times New Roman" pitchFamily="18" charset="0"/>
              </a:rPr>
              <a:t>την «πρωτεύουσα» αλλά την «παρελκόμενη» ένταξη</a:t>
            </a:r>
            <a:r>
              <a:rPr lang="el-GR" sz="3400" dirty="0" smtClean="0">
                <a:latin typeface="Times New Roman" pitchFamily="18" charset="0"/>
                <a:cs typeface="Times New Roman" pitchFamily="18" charset="0"/>
              </a:rPr>
              <a:t> με αποτέλεσμα τη ρήξη με την κεντρική επιλογή. </a:t>
            </a:r>
          </a:p>
          <a:p>
            <a:r>
              <a:rPr lang="el-GR" sz="3400" dirty="0" smtClean="0">
                <a:latin typeface="Times New Roman" pitchFamily="18" charset="0"/>
                <a:cs typeface="Times New Roman" pitchFamily="18" charset="0"/>
              </a:rPr>
              <a:t>Παραδείγματα τέτοιου είδους έχουμε στο </a:t>
            </a:r>
            <a:r>
              <a:rPr lang="el-GR" sz="3400" i="1" dirty="0" smtClean="0">
                <a:latin typeface="Times New Roman" pitchFamily="18" charset="0"/>
                <a:cs typeface="Times New Roman" pitchFamily="18" charset="0"/>
              </a:rPr>
              <a:t>Εργατικό κόμμα της Αγγλίας </a:t>
            </a:r>
            <a:r>
              <a:rPr lang="el-GR" sz="3400" dirty="0" smtClean="0">
                <a:latin typeface="Times New Roman" pitchFamily="18" charset="0"/>
                <a:cs typeface="Times New Roman" pitchFamily="18" charset="0"/>
              </a:rPr>
              <a:t>τη δεκαετία του 1960 (</a:t>
            </a:r>
            <a:r>
              <a:rPr lang="el-GR" sz="3400" b="1" dirty="0" smtClean="0">
                <a:solidFill>
                  <a:schemeClr val="accent1"/>
                </a:solidFill>
                <a:latin typeface="Times New Roman" pitchFamily="18" charset="0"/>
                <a:cs typeface="Times New Roman" pitchFamily="18" charset="0"/>
              </a:rPr>
              <a:t>1 εκ. συνδρομές στο κόμμα, 2 εκ, μέλη στις τοπικές λέσχες </a:t>
            </a:r>
            <a:r>
              <a:rPr lang="el-GR" sz="3400" dirty="0" smtClean="0">
                <a:latin typeface="Times New Roman" pitchFamily="18" charset="0"/>
                <a:cs typeface="Times New Roman" pitchFamily="18" charset="0"/>
              </a:rPr>
              <a:t>και συλλόγους), στην </a:t>
            </a:r>
            <a:r>
              <a:rPr lang="el-GR" sz="3400" i="1" dirty="0" smtClean="0">
                <a:latin typeface="Times New Roman" pitchFamily="18" charset="0"/>
                <a:cs typeface="Times New Roman" pitchFamily="18" charset="0"/>
              </a:rPr>
              <a:t>Ισπανία </a:t>
            </a:r>
            <a:r>
              <a:rPr lang="el-GR" sz="3400" dirty="0" smtClean="0">
                <a:latin typeface="Times New Roman" pitchFamily="18" charset="0"/>
                <a:cs typeface="Times New Roman" pitchFamily="18" charset="0"/>
              </a:rPr>
              <a:t>τη δεκαετία του 1970 όπου εγκαταλείπουν ή παραμελούν το κόμμα καθώς </a:t>
            </a:r>
            <a:r>
              <a:rPr lang="el-GR" sz="3400" b="1" dirty="0" smtClean="0">
                <a:solidFill>
                  <a:schemeClr val="accent1"/>
                </a:solidFill>
                <a:latin typeface="Times New Roman" pitchFamily="18" charset="0"/>
                <a:cs typeface="Times New Roman" pitchFamily="18" charset="0"/>
              </a:rPr>
              <a:t>συμμετέχουν σε κινήματα πόλης </a:t>
            </a:r>
            <a:r>
              <a:rPr lang="el-GR" sz="3400" dirty="0" smtClean="0">
                <a:latin typeface="Times New Roman" pitchFamily="18" charset="0"/>
                <a:cs typeface="Times New Roman" pitchFamily="18" charset="0"/>
              </a:rPr>
              <a:t>αλλά και στην </a:t>
            </a:r>
            <a:r>
              <a:rPr lang="el-GR" sz="3400" i="1" dirty="0" smtClean="0">
                <a:latin typeface="Times New Roman" pitchFamily="18" charset="0"/>
                <a:cs typeface="Times New Roman" pitchFamily="18" charset="0"/>
              </a:rPr>
              <a:t>Ελλάδα</a:t>
            </a:r>
            <a:r>
              <a:rPr lang="el-GR" sz="3400" dirty="0" smtClean="0">
                <a:latin typeface="Times New Roman" pitchFamily="18" charset="0"/>
                <a:cs typeface="Times New Roman" pitchFamily="18" charset="0"/>
              </a:rPr>
              <a:t> τη δεκαετία του 1980 όταν μέλη </a:t>
            </a:r>
            <a:r>
              <a:rPr lang="el-GR" sz="3400" b="1" dirty="0" smtClean="0">
                <a:solidFill>
                  <a:schemeClr val="accent1"/>
                </a:solidFill>
                <a:latin typeface="Times New Roman" pitchFamily="18" charset="0"/>
                <a:cs typeface="Times New Roman" pitchFamily="18" charset="0"/>
              </a:rPr>
              <a:t>φεμινιστικής οργάνωσης</a:t>
            </a:r>
            <a:r>
              <a:rPr lang="el-GR" sz="3400" dirty="0" smtClean="0">
                <a:latin typeface="Times New Roman" pitchFamily="18" charset="0"/>
                <a:cs typeface="Times New Roman" pitchFamily="18" charset="0"/>
              </a:rPr>
              <a:t>, διαφωνώντας με το κόμμα που ανήκουν για σημαντικά θέματα πολιτικής δικαιωμάτων και </a:t>
            </a:r>
            <a:r>
              <a:rPr lang="el-GR" sz="3400" b="1" dirty="0" smtClean="0">
                <a:latin typeface="Times New Roman" pitchFamily="18" charset="0"/>
                <a:cs typeface="Times New Roman" pitchFamily="18" charset="0"/>
              </a:rPr>
              <a:t>φύλου, αποχωρούν από το κόμμα </a:t>
            </a:r>
            <a:r>
              <a:rPr lang="el-GR" sz="3400" dirty="0" smtClean="0">
                <a:latin typeface="Times New Roman" pitchFamily="18" charset="0"/>
                <a:cs typeface="Times New Roman" pitchFamily="18" charset="0"/>
              </a:rPr>
              <a:t>και παραμένουν στο φεμινιστικό κίνημα.</a:t>
            </a:r>
          </a:p>
          <a:p>
            <a:endParaRPr lang="el-GR" dirty="0"/>
          </a:p>
        </p:txBody>
      </p:sp>
      <p:sp>
        <p:nvSpPr>
          <p:cNvPr id="4" name="3 - Τίτλος"/>
          <p:cNvSpPr>
            <a:spLocks noGrp="1"/>
          </p:cNvSpPr>
          <p:nvPr>
            <p:ph type="title"/>
          </p:nvPr>
        </p:nvSpPr>
        <p:spPr>
          <a:xfrm>
            <a:off x="-296883" y="1"/>
            <a:ext cx="9690265" cy="498763"/>
          </a:xfrm>
        </p:spPr>
        <p:txBody>
          <a:bodyPr>
            <a:noAutofit/>
          </a:bodyPr>
          <a:lstStyle/>
          <a:p>
            <a:pPr algn="ctr"/>
            <a:r>
              <a:rPr lang="el-GR" sz="2700" dirty="0" smtClean="0">
                <a:latin typeface="Times New Roman" pitchFamily="18" charset="0"/>
                <a:cs typeface="Times New Roman" pitchFamily="18" charset="0"/>
              </a:rPr>
              <a:t>«Πολυμερής», «παρελκόμενη», «διπλή» ή «παράλληλη» ένταξη</a:t>
            </a:r>
            <a:endParaRPr lang="el-GR" sz="27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976745"/>
            <a:ext cx="8942119" cy="3906982"/>
          </a:xfrm>
        </p:spPr>
        <p:txBody>
          <a:bodyPr>
            <a:normAutofit fontScale="92500" lnSpcReduction="10000"/>
          </a:bodyPr>
          <a:lstStyle/>
          <a:p>
            <a:pPr algn="just">
              <a:spcBef>
                <a:spcPts val="600"/>
              </a:spcBef>
              <a:spcAft>
                <a:spcPts val="600"/>
              </a:spcAft>
              <a:buFont typeface="Wingdings" pitchFamily="2" charset="2"/>
              <a:buChar char="Ø"/>
            </a:pPr>
            <a:r>
              <a:rPr lang="el-GR" sz="2600" dirty="0" smtClean="0">
                <a:latin typeface="Times New Roman" pitchFamily="18" charset="0"/>
                <a:cs typeface="Times New Roman" pitchFamily="18" charset="0"/>
              </a:rPr>
              <a:t>Οι Δήμοι αναπτύσσουν σημαντικές κινηματογραφικές δραστηριότητες </a:t>
            </a:r>
            <a:r>
              <a:rPr lang="el-GR" sz="2600" b="1" dirty="0" smtClean="0">
                <a:solidFill>
                  <a:schemeClr val="accent1"/>
                </a:solidFill>
                <a:latin typeface="Times New Roman" pitchFamily="18" charset="0"/>
                <a:cs typeface="Times New Roman" pitchFamily="18" charset="0"/>
              </a:rPr>
              <a:t>αφομοιώνοντας,</a:t>
            </a:r>
            <a:r>
              <a:rPr lang="el-GR" sz="2600" dirty="0" smtClean="0">
                <a:latin typeface="Times New Roman" pitchFamily="18" charset="0"/>
                <a:cs typeface="Times New Roman" pitchFamily="18" charset="0"/>
              </a:rPr>
              <a:t> τις περισσότερες φορές, </a:t>
            </a:r>
            <a:r>
              <a:rPr lang="el-GR" sz="2600" b="1" dirty="0" smtClean="0">
                <a:solidFill>
                  <a:schemeClr val="accent1"/>
                </a:solidFill>
                <a:latin typeface="Times New Roman" pitchFamily="18" charset="0"/>
                <a:cs typeface="Times New Roman" pitchFamily="18" charset="0"/>
              </a:rPr>
              <a:t>τις τοπικές κινηματογραφικές λέσχες.</a:t>
            </a:r>
          </a:p>
          <a:p>
            <a:pPr algn="just">
              <a:spcBef>
                <a:spcPts val="600"/>
              </a:spcBef>
              <a:spcAft>
                <a:spcPts val="600"/>
              </a:spcAft>
              <a:buFont typeface="Wingdings" pitchFamily="2" charset="2"/>
              <a:buChar char="Ø"/>
            </a:pPr>
            <a:r>
              <a:rPr lang="el-GR" sz="2600" dirty="0" smtClean="0">
                <a:latin typeface="Times New Roman" pitchFamily="18" charset="0"/>
                <a:cs typeface="Times New Roman" pitchFamily="18" charset="0"/>
              </a:rPr>
              <a:t>Αξιοποιούνται επαγγελματικά από την Τ.Α. τα στελέχη των λεσχών:  Το φαινόμενο της</a:t>
            </a:r>
            <a:r>
              <a:rPr lang="el-GR" sz="2600" b="1" dirty="0" smtClean="0">
                <a:latin typeface="Times New Roman" pitchFamily="18" charset="0"/>
                <a:cs typeface="Times New Roman" pitchFamily="18" charset="0"/>
              </a:rPr>
              <a:t> </a:t>
            </a:r>
            <a:r>
              <a:rPr lang="el-GR" sz="2600" b="1" dirty="0" smtClean="0">
                <a:solidFill>
                  <a:schemeClr val="accent1"/>
                </a:solidFill>
                <a:latin typeface="Times New Roman" pitchFamily="18" charset="0"/>
                <a:cs typeface="Times New Roman" pitchFamily="18" charset="0"/>
              </a:rPr>
              <a:t>«</a:t>
            </a:r>
            <a:r>
              <a:rPr lang="el-GR" sz="2600" b="1" dirty="0" err="1" smtClean="0">
                <a:solidFill>
                  <a:schemeClr val="accent1"/>
                </a:solidFill>
                <a:latin typeface="Times New Roman" pitchFamily="18" charset="0"/>
                <a:cs typeface="Times New Roman" pitchFamily="18" charset="0"/>
              </a:rPr>
              <a:t>μετακύλισης</a:t>
            </a:r>
            <a:r>
              <a:rPr lang="el-GR" sz="2600" b="1" dirty="0" smtClean="0">
                <a:solidFill>
                  <a:schemeClr val="accent1"/>
                </a:solidFill>
                <a:latin typeface="Times New Roman" pitchFamily="18" charset="0"/>
                <a:cs typeface="Times New Roman" pitchFamily="18" charset="0"/>
              </a:rPr>
              <a:t> και υποκατάστασης» </a:t>
            </a:r>
            <a:r>
              <a:rPr lang="el-GR" sz="2600" dirty="0" smtClean="0">
                <a:latin typeface="Times New Roman" pitchFamily="18" charset="0"/>
                <a:cs typeface="Times New Roman" pitchFamily="18" charset="0"/>
              </a:rPr>
              <a:t>της ενεργούς συμμετοχής. </a:t>
            </a:r>
            <a:endParaRPr lang="el-GR" sz="2600" dirty="0" smtClean="0">
              <a:solidFill>
                <a:schemeClr val="accent1"/>
              </a:solidFill>
              <a:latin typeface="Times New Roman" pitchFamily="18" charset="0"/>
              <a:cs typeface="Times New Roman" pitchFamily="18" charset="0"/>
            </a:endParaRPr>
          </a:p>
          <a:p>
            <a:pPr algn="just">
              <a:spcBef>
                <a:spcPts val="600"/>
              </a:spcBef>
              <a:spcAft>
                <a:spcPts val="600"/>
              </a:spcAft>
              <a:buFont typeface="Wingdings" pitchFamily="2" charset="2"/>
              <a:buChar char="Ø"/>
            </a:pPr>
            <a:r>
              <a:rPr lang="el-GR" sz="2600" b="1" dirty="0" smtClean="0">
                <a:solidFill>
                  <a:schemeClr val="accent1"/>
                </a:solidFill>
                <a:latin typeface="Times New Roman" pitchFamily="18" charset="0"/>
                <a:cs typeface="Times New Roman" pitchFamily="18" charset="0"/>
              </a:rPr>
              <a:t>Διεύρυνση της «κινηματογραφικής» τοπικής ανάπτυξης</a:t>
            </a:r>
            <a:r>
              <a:rPr lang="el-GR" sz="2600" dirty="0" smtClean="0">
                <a:solidFill>
                  <a:schemeClr val="accent1"/>
                </a:solidFill>
                <a:latin typeface="Times New Roman" pitchFamily="18" charset="0"/>
                <a:cs typeface="Times New Roman" pitchFamily="18" charset="0"/>
              </a:rPr>
              <a:t> </a:t>
            </a:r>
            <a:r>
              <a:rPr lang="el-GR" sz="2600" dirty="0" smtClean="0">
                <a:latin typeface="Times New Roman" pitchFamily="18" charset="0"/>
                <a:cs typeface="Times New Roman" pitchFamily="18" charset="0"/>
              </a:rPr>
              <a:t>(δίκτυο δημοτικών κινηματογράφων, λειτουργία νέων κινηματογραφικών αιθουσών, ενδυνάμωση του Ελληνικού Κέντρου Κινηματογράφου, κινηματογραφικές συμπαραγωγές, </a:t>
            </a:r>
            <a:r>
              <a:rPr lang="el-GR" sz="2600" dirty="0" err="1" smtClean="0">
                <a:latin typeface="Times New Roman" pitchFamily="18" charset="0"/>
                <a:cs typeface="Times New Roman" pitchFamily="18" charset="0"/>
              </a:rPr>
              <a:t>κ.λ.π</a:t>
            </a:r>
            <a:r>
              <a:rPr lang="el-GR" sz="2600" dirty="0" smtClean="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endParaRPr lang="el-GR"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61</a:t>
            </a:fld>
            <a:endParaRPr lang="en"/>
          </a:p>
        </p:txBody>
      </p:sp>
      <p:sp>
        <p:nvSpPr>
          <p:cNvPr id="4" name="3 - Τίτλος"/>
          <p:cNvSpPr>
            <a:spLocks noGrp="1"/>
          </p:cNvSpPr>
          <p:nvPr>
            <p:ph type="title"/>
          </p:nvPr>
        </p:nvSpPr>
        <p:spPr>
          <a:xfrm>
            <a:off x="498764" y="182229"/>
            <a:ext cx="8645236" cy="604512"/>
          </a:xfrm>
        </p:spPr>
        <p:txBody>
          <a:bodyPr>
            <a:normAutofit fontScale="90000"/>
          </a:bodyPr>
          <a:lstStyle/>
          <a:p>
            <a:pPr algn="ctr"/>
            <a:r>
              <a:rPr lang="el-GR" sz="2800" dirty="0" err="1" smtClean="0">
                <a:latin typeface="Times New Roman" pitchFamily="18" charset="0"/>
                <a:cs typeface="Times New Roman" pitchFamily="18" charset="0"/>
              </a:rPr>
              <a:t>Μετακύλιση</a:t>
            </a:r>
            <a:r>
              <a:rPr lang="el-GR" sz="2800" dirty="0" smtClean="0">
                <a:latin typeface="Times New Roman" pitchFamily="18" charset="0"/>
                <a:cs typeface="Times New Roman" pitchFamily="18" charset="0"/>
              </a:rPr>
              <a:t> συμμετοχής και εξάπλωση δημοτικών κινηματογράφων:  Η κυριαρχία της Τ.Α.</a:t>
            </a:r>
            <a:endParaRPr lang="el-GR" sz="2800"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42504" y="748145"/>
            <a:ext cx="9286504" cy="4395355"/>
          </a:xfrm>
        </p:spPr>
        <p:txBody>
          <a:bodyPr>
            <a:noAutofit/>
          </a:bodyPr>
          <a:lstStyle/>
          <a:p>
            <a:pPr algn="just">
              <a:spcBef>
                <a:spcPts val="600"/>
              </a:spcBef>
              <a:spcAft>
                <a:spcPts val="600"/>
              </a:spcAft>
              <a:buFont typeface="Wingdings" pitchFamily="2" charset="2"/>
              <a:buChar char="§"/>
            </a:pPr>
            <a:r>
              <a:rPr lang="el-GR" sz="2000" dirty="0" smtClean="0">
                <a:latin typeface="Times New Roman" pitchFamily="18" charset="0"/>
                <a:cs typeface="Times New Roman" pitchFamily="18" charset="0"/>
              </a:rPr>
              <a:t>Οι δημοτικοί κινηματογράφοι χαρακτηρίζονται από μορφές λειτουργίας παρόμοιες με εκείνες των άλλων αιθουσών: </a:t>
            </a:r>
            <a:r>
              <a:rPr lang="el-GR" sz="2000" b="1" dirty="0" smtClean="0">
                <a:solidFill>
                  <a:schemeClr val="accent1"/>
                </a:solidFill>
                <a:latin typeface="Times New Roman" pitchFamily="18" charset="0"/>
                <a:cs typeface="Times New Roman" pitchFamily="18" charset="0"/>
              </a:rPr>
              <a:t>ένα «</a:t>
            </a:r>
            <a:r>
              <a:rPr lang="el-GR" sz="2000" b="1" dirty="0" err="1" smtClean="0">
                <a:solidFill>
                  <a:schemeClr val="accent1"/>
                </a:solidFill>
                <a:latin typeface="Times New Roman" pitchFamily="18" charset="0"/>
                <a:cs typeface="Times New Roman" pitchFamily="18" charset="0"/>
              </a:rPr>
              <a:t>διεκπεραιωτικό</a:t>
            </a:r>
            <a:r>
              <a:rPr lang="el-GR" sz="2000" b="1" dirty="0" smtClean="0">
                <a:solidFill>
                  <a:schemeClr val="accent1"/>
                </a:solidFill>
                <a:latin typeface="Times New Roman" pitchFamily="18" charset="0"/>
                <a:cs typeface="Times New Roman" pitchFamily="18" charset="0"/>
              </a:rPr>
              <a:t>» και χωρίς φαντασία  πρόγραμμα προβολών</a:t>
            </a:r>
            <a:r>
              <a:rPr lang="el-GR" sz="2000" dirty="0" smtClean="0">
                <a:latin typeface="Times New Roman" pitchFamily="18" charset="0"/>
                <a:cs typeface="Times New Roman" pitchFamily="18" charset="0"/>
              </a:rPr>
              <a:t> με επιλογές </a:t>
            </a:r>
            <a:r>
              <a:rPr lang="en-US" sz="2000" dirty="0" smtClean="0">
                <a:latin typeface="Times New Roman" pitchFamily="18" charset="0"/>
                <a:cs typeface="Times New Roman" pitchFamily="18" charset="0"/>
              </a:rPr>
              <a:t>blockbusters </a:t>
            </a:r>
            <a:r>
              <a:rPr lang="el-GR" sz="2000" dirty="0" smtClean="0">
                <a:latin typeface="Times New Roman" pitchFamily="18" charset="0"/>
                <a:cs typeface="Times New Roman" pitchFamily="18" charset="0"/>
              </a:rPr>
              <a:t>πρόσφατης παραγωγής. Μοναδική «διαφοροποίηση» το, σχετικά, χαμηλότερο εισιτήριο αλλά, συνήθως, με χειρότερες παροχές υπηρεσιών από τις αντίστοιχες των ιδιωτικών αιθουσών.</a:t>
            </a:r>
          </a:p>
          <a:p>
            <a:pPr algn="just">
              <a:spcBef>
                <a:spcPts val="600"/>
              </a:spcBef>
              <a:spcAft>
                <a:spcPts val="600"/>
              </a:spcAft>
              <a:buFont typeface="Wingdings" pitchFamily="2" charset="2"/>
              <a:buChar char="§"/>
            </a:pPr>
            <a:r>
              <a:rPr lang="el-GR" sz="2000" b="1" dirty="0" smtClean="0">
                <a:solidFill>
                  <a:schemeClr val="accent1"/>
                </a:solidFill>
                <a:latin typeface="Times New Roman" pitchFamily="18" charset="0"/>
                <a:cs typeface="Times New Roman" pitchFamily="18" charset="0"/>
              </a:rPr>
              <a:t>Ο ιδιωτικός τομέας </a:t>
            </a:r>
            <a:r>
              <a:rPr lang="el-GR" sz="2000" dirty="0" smtClean="0">
                <a:solidFill>
                  <a:schemeClr val="accent1"/>
                </a:solidFill>
                <a:latin typeface="Times New Roman" pitchFamily="18" charset="0"/>
                <a:cs typeface="Times New Roman" pitchFamily="18" charset="0"/>
              </a:rPr>
              <a:t>σε </a:t>
            </a:r>
            <a:r>
              <a:rPr lang="el-GR" sz="2000" b="1" dirty="0" smtClean="0">
                <a:solidFill>
                  <a:schemeClr val="accent1"/>
                </a:solidFill>
                <a:latin typeface="Times New Roman" pitchFamily="18" charset="0"/>
                <a:cs typeface="Times New Roman" pitchFamily="18" charset="0"/>
              </a:rPr>
              <a:t>δυναμικές επενδύσεις </a:t>
            </a:r>
            <a:r>
              <a:rPr lang="el-GR"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Village</a:t>
            </a: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Odeon</a:t>
            </a: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Star city</a:t>
            </a:r>
            <a:r>
              <a:rPr lang="el-GR" sz="2000" dirty="0" smtClean="0">
                <a:latin typeface="Times New Roman" pitchFamily="18" charset="0"/>
                <a:cs typeface="Times New Roman" pitchFamily="18" charset="0"/>
              </a:rPr>
              <a:t>). Το πρώτο  </a:t>
            </a:r>
            <a:r>
              <a:rPr lang="el-GR" sz="2000" dirty="0" err="1" smtClean="0">
                <a:latin typeface="Times New Roman" pitchFamily="18" charset="0"/>
                <a:cs typeface="Times New Roman" pitchFamily="18" charset="0"/>
              </a:rPr>
              <a:t>cineplexe</a:t>
            </a:r>
            <a:r>
              <a:rPr lang="en-US" sz="2000" dirty="0" smtClean="0">
                <a:latin typeface="Times New Roman" pitchFamily="18" charset="0"/>
                <a:cs typeface="Times New Roman" pitchFamily="18" charset="0"/>
              </a:rPr>
              <a:t>x </a:t>
            </a:r>
            <a:r>
              <a:rPr lang="el-GR" sz="2000" dirty="0" smtClean="0">
                <a:latin typeface="Times New Roman" pitchFamily="18" charset="0"/>
                <a:cs typeface="Times New Roman" pitchFamily="18" charset="0"/>
              </a:rPr>
              <a:t>στο Μαρούσι και το 1999 το πρώτο </a:t>
            </a:r>
            <a:r>
              <a:rPr lang="en-US" sz="2000" dirty="0" smtClean="0">
                <a:latin typeface="Times New Roman" pitchFamily="18" charset="0"/>
                <a:cs typeface="Times New Roman" pitchFamily="18" charset="0"/>
              </a:rPr>
              <a:t>multiplex</a:t>
            </a:r>
            <a:r>
              <a:rPr lang="el-GR" sz="2000" dirty="0" smtClean="0">
                <a:latin typeface="Times New Roman" pitchFamily="18" charset="0"/>
                <a:cs typeface="Times New Roman" pitchFamily="18" charset="0"/>
              </a:rPr>
              <a:t> στο Ρέντη. Επίσης, ανακατασκευές παλαιών και ίδρυση νέων αιθουσών, συμπαραγωγές ταινιών. Οδηγούνται σε κλείσιμο πολλές μεμονωμένες κινηματογραφικές αίθουσες. </a:t>
            </a:r>
          </a:p>
          <a:p>
            <a:pPr algn="just">
              <a:spcBef>
                <a:spcPts val="600"/>
              </a:spcBef>
              <a:spcAft>
                <a:spcPts val="600"/>
              </a:spcAft>
              <a:buFont typeface="Wingdings" pitchFamily="2" charset="2"/>
              <a:buChar char="§"/>
            </a:pPr>
            <a:r>
              <a:rPr lang="el-GR" sz="2000" dirty="0" smtClean="0">
                <a:latin typeface="Times New Roman" pitchFamily="18" charset="0"/>
                <a:cs typeface="Times New Roman" pitchFamily="18" charset="0"/>
              </a:rPr>
              <a:t>Σε λίγα χρόνια, </a:t>
            </a:r>
            <a:r>
              <a:rPr lang="el-GR" sz="2000" b="1" dirty="0" smtClean="0">
                <a:solidFill>
                  <a:schemeClr val="accent1"/>
                </a:solidFill>
                <a:latin typeface="Times New Roman" pitchFamily="18" charset="0"/>
                <a:cs typeface="Times New Roman" pitchFamily="18" charset="0"/>
              </a:rPr>
              <a:t>τριπλασιάζεται ο αριθμός αιθουσών </a:t>
            </a:r>
            <a:r>
              <a:rPr lang="el-GR" sz="2000" dirty="0" smtClean="0">
                <a:latin typeface="Times New Roman" pitchFamily="18" charset="0"/>
                <a:cs typeface="Times New Roman" pitchFamily="18" charset="0"/>
              </a:rPr>
              <a:t>και </a:t>
            </a:r>
            <a:r>
              <a:rPr lang="el-GR" sz="2000" b="1" dirty="0" smtClean="0">
                <a:solidFill>
                  <a:schemeClr val="accent1"/>
                </a:solidFill>
                <a:latin typeface="Times New Roman" pitchFamily="18" charset="0"/>
                <a:cs typeface="Times New Roman" pitchFamily="18" charset="0"/>
              </a:rPr>
              <a:t>διπλασιάζεται ο αριθμός θεατών</a:t>
            </a:r>
            <a:r>
              <a:rPr lang="el-GR" sz="2000" dirty="0" smtClean="0">
                <a:latin typeface="Times New Roman" pitchFamily="18" charset="0"/>
                <a:cs typeface="Times New Roman" pitchFamily="18" charset="0"/>
              </a:rPr>
              <a:t>. </a:t>
            </a:r>
            <a:r>
              <a:rPr lang="el-GR" sz="2000" b="1" dirty="0" smtClean="0">
                <a:solidFill>
                  <a:schemeClr val="accent1"/>
                </a:solidFill>
                <a:latin typeface="Times New Roman" pitchFamily="18" charset="0"/>
                <a:cs typeface="Times New Roman" pitchFamily="18" charset="0"/>
              </a:rPr>
              <a:t>Ο ιδιωτικός τομέας κατέχει</a:t>
            </a:r>
            <a:r>
              <a:rPr lang="el-GR" sz="2000" dirty="0" smtClean="0">
                <a:latin typeface="Times New Roman" pitchFamily="18" charset="0"/>
                <a:cs typeface="Times New Roman" pitchFamily="18" charset="0"/>
              </a:rPr>
              <a:t>, πλέον, </a:t>
            </a:r>
            <a:r>
              <a:rPr lang="el-GR" sz="2000" b="1" dirty="0" smtClean="0">
                <a:solidFill>
                  <a:schemeClr val="accent1"/>
                </a:solidFill>
                <a:latin typeface="Times New Roman" pitchFamily="18" charset="0"/>
                <a:cs typeface="Times New Roman" pitchFamily="18" charset="0"/>
              </a:rPr>
              <a:t>κυρίαρχο ρόλο και δεσπόζουσα θέση </a:t>
            </a:r>
            <a:r>
              <a:rPr lang="el-GR" sz="2000" dirty="0" smtClean="0">
                <a:latin typeface="Times New Roman" pitchFamily="18" charset="0"/>
                <a:cs typeface="Times New Roman" pitchFamily="18" charset="0"/>
              </a:rPr>
              <a:t>στην ανάπτυξη του κινηματογραφικού πεδίου.</a:t>
            </a:r>
            <a:endParaRPr lang="en-US" sz="2000" dirty="0" smtClean="0">
              <a:latin typeface="Times New Roman" pitchFamily="18" charset="0"/>
              <a:cs typeface="Times New Roman" pitchFamily="18" charset="0"/>
            </a:endParaRPr>
          </a:p>
          <a:p>
            <a:endParaRPr lang="el-GR" sz="2600" dirty="0">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62</a:t>
            </a:fld>
            <a:endParaRPr lang="en"/>
          </a:p>
        </p:txBody>
      </p:sp>
      <p:sp>
        <p:nvSpPr>
          <p:cNvPr id="4" name="3 - Τίτλος"/>
          <p:cNvSpPr>
            <a:spLocks noGrp="1"/>
          </p:cNvSpPr>
          <p:nvPr>
            <p:ph type="title"/>
          </p:nvPr>
        </p:nvSpPr>
        <p:spPr>
          <a:xfrm>
            <a:off x="457200" y="205979"/>
            <a:ext cx="8229600" cy="506540"/>
          </a:xfrm>
        </p:spPr>
        <p:txBody>
          <a:bodyPr>
            <a:normAutofit fontScale="90000"/>
          </a:bodyPr>
          <a:lstStyle/>
          <a:p>
            <a:pPr algn="ctr"/>
            <a:r>
              <a:rPr lang="el-GR" sz="2800" dirty="0" smtClean="0">
                <a:latin typeface="Times New Roman" pitchFamily="18" charset="0"/>
                <a:cs typeface="Times New Roman" pitchFamily="18" charset="0"/>
              </a:rPr>
              <a:t>2000-2009: Η σαρωτική κυριαρχία των </a:t>
            </a:r>
            <a:r>
              <a:rPr lang="el-GR" sz="2800" dirty="0" err="1" smtClean="0">
                <a:latin typeface="Times New Roman" pitchFamily="18" charset="0"/>
                <a:cs typeface="Times New Roman" pitchFamily="18" charset="0"/>
              </a:rPr>
              <a:t>πολυσινεμά</a:t>
            </a:r>
            <a:endParaRPr lang="el-GR" sz="2800"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783771"/>
            <a:ext cx="9144000" cy="4359729"/>
          </a:xfrm>
        </p:spPr>
        <p:txBody>
          <a:bodyPr>
            <a:normAutofit/>
          </a:bodyPr>
          <a:lstStyle/>
          <a:p>
            <a:r>
              <a:rPr lang="el-GR" sz="2000" dirty="0" smtClean="0">
                <a:latin typeface="Times New Roman" pitchFamily="18" charset="0"/>
                <a:cs typeface="Times New Roman" pitchFamily="18" charset="0"/>
              </a:rPr>
              <a:t>Φθινόπωρο 1999, όταν η λειτουργία των 20 αιθουσών στο Ρέντη ολοκληρώνονταν, διοργανώθηκε συνάντηση εκπροσώπων από </a:t>
            </a:r>
            <a:r>
              <a:rPr lang="el-GR" sz="2000" b="1" dirty="0" smtClean="0">
                <a:solidFill>
                  <a:schemeClr val="accent1"/>
                </a:solidFill>
                <a:latin typeface="Times New Roman" pitchFamily="18" charset="0"/>
                <a:cs typeface="Times New Roman" pitchFamily="18" charset="0"/>
              </a:rPr>
              <a:t>οκτώ όμορους, </a:t>
            </a:r>
            <a:r>
              <a:rPr lang="el-GR" sz="2000" dirty="0" smtClean="0">
                <a:solidFill>
                  <a:schemeClr val="accent1"/>
                </a:solidFill>
                <a:latin typeface="Times New Roman" pitchFamily="18" charset="0"/>
                <a:cs typeface="Times New Roman" pitchFamily="18" charset="0"/>
              </a:rPr>
              <a:t>στο </a:t>
            </a:r>
            <a:r>
              <a:rPr lang="el-GR" sz="2000" dirty="0" err="1" smtClean="0">
                <a:solidFill>
                  <a:schemeClr val="accent1"/>
                </a:solidFill>
                <a:latin typeface="Times New Roman" pitchFamily="18" charset="0"/>
                <a:cs typeface="Times New Roman" pitchFamily="18" charset="0"/>
              </a:rPr>
              <a:t>Village</a:t>
            </a:r>
            <a:r>
              <a:rPr lang="el-GR" sz="2000" dirty="0" smtClean="0">
                <a:solidFill>
                  <a:schemeClr val="accent1"/>
                </a:solidFill>
                <a:latin typeface="Times New Roman" pitchFamily="18" charset="0"/>
                <a:cs typeface="Times New Roman" pitchFamily="18" charset="0"/>
              </a:rPr>
              <a:t> </a:t>
            </a:r>
            <a:r>
              <a:rPr lang="el-GR" sz="2000" dirty="0" err="1" smtClean="0">
                <a:solidFill>
                  <a:schemeClr val="accent1"/>
                </a:solidFill>
                <a:latin typeface="Times New Roman" pitchFamily="18" charset="0"/>
                <a:cs typeface="Times New Roman" pitchFamily="18" charset="0"/>
              </a:rPr>
              <a:t>Park</a:t>
            </a:r>
            <a:r>
              <a:rPr lang="el-GR" sz="2000" dirty="0" smtClean="0">
                <a:solidFill>
                  <a:schemeClr val="accent1"/>
                </a:solidFill>
                <a:latin typeface="Times New Roman" pitchFamily="18" charset="0"/>
                <a:cs typeface="Times New Roman" pitchFamily="18" charset="0"/>
              </a:rPr>
              <a:t>, </a:t>
            </a:r>
            <a:r>
              <a:rPr lang="el-GR" sz="2000" b="1" dirty="0" smtClean="0">
                <a:solidFill>
                  <a:schemeClr val="accent1"/>
                </a:solidFill>
                <a:latin typeface="Times New Roman" pitchFamily="18" charset="0"/>
                <a:cs typeface="Times New Roman" pitchFamily="18" charset="0"/>
              </a:rPr>
              <a:t>θερινούς Δημοτικούς κινηματογράφους</a:t>
            </a:r>
            <a:r>
              <a:rPr lang="el-GR" sz="2000" dirty="0" smtClean="0">
                <a:solidFill>
                  <a:schemeClr val="accent1"/>
                </a:solidFill>
                <a:latin typeface="Times New Roman" pitchFamily="18" charset="0"/>
                <a:cs typeface="Times New Roman" pitchFamily="18" charset="0"/>
              </a:rPr>
              <a:t> </a:t>
            </a:r>
            <a:r>
              <a:rPr lang="el-GR" sz="2000" dirty="0" smtClean="0">
                <a:latin typeface="Times New Roman" pitchFamily="18" charset="0"/>
                <a:cs typeface="Times New Roman" pitchFamily="18" charset="0"/>
              </a:rPr>
              <a:t>(Ρέντης, Κορυδαλλός, Νίκαια, Δραπετσώνα, Κερατσίνι, Ταύρος, Καλλιθέα και Μοσχάτο).   </a:t>
            </a:r>
          </a:p>
          <a:p>
            <a:r>
              <a:rPr lang="el-GR" sz="2000" dirty="0" smtClean="0">
                <a:latin typeface="Times New Roman" pitchFamily="18" charset="0"/>
                <a:cs typeface="Times New Roman" pitchFamily="18" charset="0"/>
              </a:rPr>
              <a:t> Θέμα: </a:t>
            </a:r>
            <a:r>
              <a:rPr lang="el-GR" sz="2000" b="1" dirty="0" smtClean="0">
                <a:solidFill>
                  <a:schemeClr val="accent1"/>
                </a:solidFill>
                <a:latin typeface="Times New Roman" pitchFamily="18" charset="0"/>
                <a:cs typeface="Times New Roman" pitchFamily="18" charset="0"/>
              </a:rPr>
              <a:t>Η επικείμενη λειτουργία του </a:t>
            </a:r>
            <a:r>
              <a:rPr lang="el-GR" sz="2000" b="1" dirty="0" err="1" smtClean="0">
                <a:solidFill>
                  <a:schemeClr val="accent1"/>
                </a:solidFill>
                <a:latin typeface="Times New Roman" pitchFamily="18" charset="0"/>
                <a:cs typeface="Times New Roman" pitchFamily="18" charset="0"/>
              </a:rPr>
              <a:t>Multiplex</a:t>
            </a:r>
            <a:r>
              <a:rPr lang="el-GR" sz="2000" b="1" dirty="0" smtClean="0">
                <a:solidFill>
                  <a:schemeClr val="accent1"/>
                </a:solidFill>
                <a:latin typeface="Times New Roman" pitchFamily="18" charset="0"/>
                <a:cs typeface="Times New Roman" pitchFamily="18" charset="0"/>
              </a:rPr>
              <a:t> </a:t>
            </a:r>
            <a:r>
              <a:rPr lang="el-GR" sz="2000" dirty="0" smtClean="0">
                <a:latin typeface="Times New Roman" pitchFamily="18" charset="0"/>
                <a:cs typeface="Times New Roman" pitchFamily="18" charset="0"/>
              </a:rPr>
              <a:t>και οι πιθανοί κίνδυνοι. Η πλειοψηφία των παρευρισκομένων συναδέλφων θεώρησε ότι η </a:t>
            </a:r>
            <a:r>
              <a:rPr lang="el-GR" sz="2000" b="1" i="1" dirty="0" smtClean="0">
                <a:solidFill>
                  <a:schemeClr val="tx2"/>
                </a:solidFill>
                <a:latin typeface="Times New Roman" pitchFamily="18" charset="0"/>
                <a:cs typeface="Times New Roman" pitchFamily="18" charset="0"/>
              </a:rPr>
              <a:t>μεταφορά αμερικάνικων προτύπων δεν θα επηρεάσει την καλοκαιρινή κινηματογραφική  ψυχαγωγία του Έλληνα που θέλει γιασεμί και χαλικάκι στο θερινό.   </a:t>
            </a:r>
          </a:p>
          <a:p>
            <a:r>
              <a:rPr lang="el-GR" sz="2000" dirty="0" smtClean="0">
                <a:latin typeface="Times New Roman" pitchFamily="18" charset="0"/>
                <a:cs typeface="Times New Roman" pitchFamily="18" charset="0"/>
              </a:rPr>
              <a:t> Η συνάντηση επαναλήφθηκε ένα χρόνο μετά (φθινόπωρο 2000) με τα στοιχεία των εισιτηρίων. </a:t>
            </a:r>
            <a:r>
              <a:rPr lang="el-GR" sz="2000" b="1" dirty="0" smtClean="0">
                <a:solidFill>
                  <a:schemeClr val="accent1"/>
                </a:solidFill>
                <a:latin typeface="Times New Roman" pitchFamily="18" charset="0"/>
                <a:cs typeface="Times New Roman" pitchFamily="18" charset="0"/>
              </a:rPr>
              <a:t>Η μείωση των θεατών ήταν </a:t>
            </a:r>
            <a:r>
              <a:rPr lang="el-GR" sz="2000" b="1" dirty="0" err="1" smtClean="0">
                <a:solidFill>
                  <a:schemeClr val="accent1"/>
                </a:solidFill>
                <a:latin typeface="Times New Roman" pitchFamily="18" charset="0"/>
                <a:cs typeface="Times New Roman" pitchFamily="18" charset="0"/>
              </a:rPr>
              <a:t>σοκαριστική</a:t>
            </a:r>
            <a:r>
              <a:rPr lang="el-GR" sz="2000" b="1" dirty="0" smtClean="0">
                <a:solidFill>
                  <a:schemeClr val="accent1"/>
                </a:solidFill>
                <a:latin typeface="Times New Roman" pitchFamily="18" charset="0"/>
                <a:cs typeface="Times New Roman" pitchFamily="18" charset="0"/>
              </a:rPr>
              <a:t>: </a:t>
            </a:r>
            <a:r>
              <a:rPr lang="el-GR" sz="2000" b="1" dirty="0" smtClean="0">
                <a:latin typeface="Times New Roman" pitchFamily="18" charset="0"/>
                <a:cs typeface="Times New Roman" pitchFamily="18" charset="0"/>
              </a:rPr>
              <a:t>25-30%</a:t>
            </a:r>
            <a:r>
              <a:rPr lang="el-GR" sz="2000" dirty="0" smtClean="0">
                <a:latin typeface="Times New Roman" pitchFamily="18" charset="0"/>
                <a:cs typeface="Times New Roman" pitchFamily="18" charset="0"/>
              </a:rPr>
              <a:t> στους «απόλυτα» όμορους στο </a:t>
            </a:r>
            <a:r>
              <a:rPr lang="el-GR" sz="2000" dirty="0" err="1" smtClean="0">
                <a:latin typeface="Times New Roman" pitchFamily="18" charset="0"/>
                <a:cs typeface="Times New Roman" pitchFamily="18" charset="0"/>
              </a:rPr>
              <a:t>Village</a:t>
            </a:r>
            <a:r>
              <a:rPr lang="el-GR" sz="2000" dirty="0" smtClean="0">
                <a:latin typeface="Times New Roman" pitchFamily="18" charset="0"/>
                <a:cs typeface="Times New Roman" pitchFamily="18" charset="0"/>
              </a:rPr>
              <a:t> δημοτικούς θερινούς και περίπου </a:t>
            </a:r>
            <a:r>
              <a:rPr lang="el-GR" sz="2000" b="1" dirty="0" smtClean="0">
                <a:latin typeface="Times New Roman" pitchFamily="18" charset="0"/>
                <a:cs typeface="Times New Roman" pitchFamily="18" charset="0"/>
              </a:rPr>
              <a:t>20% </a:t>
            </a:r>
            <a:r>
              <a:rPr lang="el-GR" sz="2000" dirty="0" smtClean="0">
                <a:latin typeface="Times New Roman" pitchFamily="18" charset="0"/>
                <a:cs typeface="Times New Roman" pitchFamily="18" charset="0"/>
              </a:rPr>
              <a:t>στους υπόλοιπους. Οι νεώτερες κυρίως ηλικίες επέλεξαν </a:t>
            </a:r>
            <a:r>
              <a:rPr lang="el-GR" sz="2000" b="1" dirty="0" smtClean="0">
                <a:solidFill>
                  <a:schemeClr val="accent1"/>
                </a:solidFill>
                <a:latin typeface="Times New Roman" pitchFamily="18" charset="0"/>
                <a:cs typeface="Times New Roman" pitchFamily="18" charset="0"/>
              </a:rPr>
              <a:t>χειμερινή αίθουσα για καλοκαιρινή θέαση</a:t>
            </a:r>
            <a:r>
              <a:rPr lang="el-GR" sz="2000" dirty="0" smtClean="0">
                <a:latin typeface="Times New Roman" pitchFamily="18" charset="0"/>
                <a:cs typeface="Times New Roman" pitchFamily="18" charset="0"/>
              </a:rPr>
              <a:t>.    </a:t>
            </a:r>
          </a:p>
          <a:p>
            <a:pPr algn="ctr"/>
            <a:endParaRPr lang="el-GR" sz="2000" dirty="0">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63</a:t>
            </a:fld>
            <a:endParaRPr lang="en"/>
          </a:p>
        </p:txBody>
      </p:sp>
      <p:sp>
        <p:nvSpPr>
          <p:cNvPr id="4" name="3 - Τίτλος"/>
          <p:cNvSpPr>
            <a:spLocks noGrp="1"/>
          </p:cNvSpPr>
          <p:nvPr>
            <p:ph type="title"/>
          </p:nvPr>
        </p:nvSpPr>
        <p:spPr>
          <a:xfrm>
            <a:off x="457200" y="205979"/>
            <a:ext cx="8229600" cy="637169"/>
          </a:xfrm>
        </p:spPr>
        <p:txBody>
          <a:bodyPr>
            <a:normAutofit/>
          </a:bodyPr>
          <a:lstStyle/>
          <a:p>
            <a:pPr algn="ctr"/>
            <a:r>
              <a:rPr lang="el-GR" sz="3200" dirty="0" smtClean="0">
                <a:latin typeface="Times New Roman" pitchFamily="18" charset="0"/>
                <a:cs typeface="Times New Roman" pitchFamily="18" charset="0"/>
              </a:rPr>
              <a:t>Η χίμαιρα των θερινών κινηματογράφων;</a:t>
            </a:r>
            <a:endParaRPr lang="el-GR" sz="3200"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724395"/>
            <a:ext cx="9143999" cy="4239491"/>
          </a:xfrm>
        </p:spPr>
        <p:txBody>
          <a:bodyPr>
            <a:noAutofit/>
          </a:bodyPr>
          <a:lstStyle/>
          <a:p>
            <a:pPr>
              <a:buFont typeface="Wingdings" pitchFamily="2" charset="2"/>
              <a:buChar char="§"/>
            </a:pPr>
            <a:r>
              <a:rPr lang="el-GR" sz="2600" dirty="0" smtClean="0">
                <a:latin typeface="Times New Roman" pitchFamily="18" charset="0"/>
                <a:cs typeface="Times New Roman" pitchFamily="18" charset="0"/>
              </a:rPr>
              <a:t>Σε ερώτησή μας σε διευθυντικό στέλεχος της εταιρείας </a:t>
            </a:r>
            <a:r>
              <a:rPr lang="en-US" sz="2600" dirty="0" smtClean="0">
                <a:latin typeface="Times New Roman" pitchFamily="18" charset="0"/>
                <a:cs typeface="Times New Roman" pitchFamily="18" charset="0"/>
              </a:rPr>
              <a:t>Village</a:t>
            </a:r>
            <a:r>
              <a:rPr lang="el-GR" sz="2600" dirty="0" smtClean="0">
                <a:latin typeface="Times New Roman" pitchFamily="18" charset="0"/>
                <a:cs typeface="Times New Roman" pitchFamily="18" charset="0"/>
              </a:rPr>
              <a:t> στα τέλη του 1999, εποχή που ξεκινούσε το </a:t>
            </a:r>
            <a:r>
              <a:rPr lang="el-GR" sz="2600" dirty="0" err="1" smtClean="0">
                <a:latin typeface="Times New Roman" pitchFamily="18" charset="0"/>
                <a:cs typeface="Times New Roman" pitchFamily="18" charset="0"/>
              </a:rPr>
              <a:t>Village</a:t>
            </a:r>
            <a:r>
              <a:rPr lang="el-GR" sz="2600" dirty="0" smtClean="0">
                <a:latin typeface="Times New Roman" pitchFamily="18" charset="0"/>
                <a:cs typeface="Times New Roman" pitchFamily="18" charset="0"/>
              </a:rPr>
              <a:t> στην περιοχή του Ρέντη</a:t>
            </a:r>
            <a:r>
              <a:rPr lang="el-GR" sz="2600" b="1" i="1" dirty="0" smtClean="0">
                <a:latin typeface="Times New Roman" pitchFamily="18" charset="0"/>
                <a:cs typeface="Times New Roman" pitchFamily="18" charset="0"/>
              </a:rPr>
              <a:t>, </a:t>
            </a:r>
            <a:r>
              <a:rPr lang="el-GR" sz="2600" b="1" i="1" dirty="0" smtClean="0">
                <a:solidFill>
                  <a:schemeClr val="accent1"/>
                </a:solidFill>
                <a:latin typeface="Times New Roman" pitchFamily="18" charset="0"/>
                <a:cs typeface="Times New Roman" pitchFamily="18" charset="0"/>
              </a:rPr>
              <a:t>«γιατί δεν δημιουργείται και θερινούς κινηματογράφους στο τεράστιο πάρκο του </a:t>
            </a:r>
            <a:r>
              <a:rPr lang="el-GR" sz="2600" b="1" i="1" dirty="0" err="1" smtClean="0">
                <a:solidFill>
                  <a:schemeClr val="accent1"/>
                </a:solidFill>
                <a:latin typeface="Times New Roman" pitchFamily="18" charset="0"/>
                <a:cs typeface="Times New Roman" pitchFamily="18" charset="0"/>
              </a:rPr>
              <a:t>Village</a:t>
            </a:r>
            <a:r>
              <a:rPr lang="el-GR" sz="2600" b="1" i="1" dirty="0" smtClean="0">
                <a:solidFill>
                  <a:schemeClr val="accent1"/>
                </a:solidFill>
                <a:latin typeface="Times New Roman" pitchFamily="18" charset="0"/>
                <a:cs typeface="Times New Roman" pitchFamily="18" charset="0"/>
              </a:rPr>
              <a:t> </a:t>
            </a:r>
            <a:r>
              <a:rPr lang="en-US" sz="2600" b="1" i="1" dirty="0" smtClean="0">
                <a:solidFill>
                  <a:schemeClr val="accent1"/>
                </a:solidFill>
                <a:latin typeface="Times New Roman" pitchFamily="18" charset="0"/>
                <a:cs typeface="Times New Roman" pitchFamily="18" charset="0"/>
              </a:rPr>
              <a:t>Park</a:t>
            </a:r>
            <a:r>
              <a:rPr lang="el-GR" sz="2600" b="1" i="1" dirty="0" smtClean="0">
                <a:solidFill>
                  <a:schemeClr val="accent1"/>
                </a:solidFill>
                <a:latin typeface="Times New Roman" pitchFamily="18" charset="0"/>
                <a:cs typeface="Times New Roman" pitchFamily="18" charset="0"/>
              </a:rPr>
              <a:t>;»</a:t>
            </a:r>
            <a:r>
              <a:rPr lang="el-GR" sz="2600" dirty="0" smtClean="0">
                <a:solidFill>
                  <a:schemeClr val="accent1"/>
                </a:solidFill>
                <a:latin typeface="Times New Roman" pitchFamily="18" charset="0"/>
                <a:cs typeface="Times New Roman" pitchFamily="18" charset="0"/>
              </a:rPr>
              <a:t>, </a:t>
            </a:r>
          </a:p>
          <a:p>
            <a:pPr>
              <a:buFont typeface="Wingdings" pitchFamily="2" charset="2"/>
              <a:buChar char="§"/>
            </a:pPr>
            <a:r>
              <a:rPr lang="el-GR" sz="2600" dirty="0" smtClean="0">
                <a:latin typeface="Times New Roman" pitchFamily="18" charset="0"/>
                <a:cs typeface="Times New Roman" pitchFamily="18" charset="0"/>
              </a:rPr>
              <a:t>η απάντηση ήταν σαφέστατη έως και υποτιμητική: </a:t>
            </a:r>
            <a:r>
              <a:rPr lang="el-GR" sz="2600" b="1" i="1" dirty="0" smtClean="0">
                <a:solidFill>
                  <a:schemeClr val="accent1"/>
                </a:solidFill>
                <a:latin typeface="Times New Roman" pitchFamily="18" charset="0"/>
                <a:cs typeface="Times New Roman" pitchFamily="18" charset="0"/>
              </a:rPr>
              <a:t>«δεν πρόκειται να σαμποτάρουμε την ίδια μας τη στρατηγική που θέλει να φέρει τον θεατή του καλοκαιριού σε κλιματιζόμενες κινηματογραφικές αίθουσες».</a:t>
            </a:r>
            <a:r>
              <a:rPr lang="el-GR" sz="2600" i="1" dirty="0" smtClean="0">
                <a:solidFill>
                  <a:schemeClr val="accent1"/>
                </a:solidFill>
                <a:latin typeface="Times New Roman" pitchFamily="18" charset="0"/>
                <a:cs typeface="Times New Roman" pitchFamily="18" charset="0"/>
              </a:rPr>
              <a:t> </a:t>
            </a:r>
          </a:p>
          <a:p>
            <a:endParaRPr lang="el-GR" sz="2800"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64</a:t>
            </a:fld>
            <a:endParaRPr lang="en"/>
          </a:p>
        </p:txBody>
      </p:sp>
      <p:sp>
        <p:nvSpPr>
          <p:cNvPr id="4" name="3 - Τίτλος"/>
          <p:cNvSpPr>
            <a:spLocks noGrp="1"/>
          </p:cNvSpPr>
          <p:nvPr>
            <p:ph type="title"/>
          </p:nvPr>
        </p:nvSpPr>
        <p:spPr>
          <a:xfrm>
            <a:off x="457200" y="205979"/>
            <a:ext cx="8229600" cy="554042"/>
          </a:xfrm>
        </p:spPr>
        <p:txBody>
          <a:bodyPr>
            <a:normAutofit fontScale="90000"/>
          </a:bodyPr>
          <a:lstStyle/>
          <a:p>
            <a:pPr algn="ctr"/>
            <a:r>
              <a:rPr lang="el-GR" sz="3200" dirty="0" smtClean="0">
                <a:latin typeface="Times New Roman" pitchFamily="18" charset="0"/>
                <a:cs typeface="Times New Roman" pitchFamily="18" charset="0"/>
              </a:rPr>
              <a:t>Η «σιγουριά» της επιτυχίας…</a:t>
            </a:r>
            <a:endParaRPr lang="el-GR" sz="3200"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 y="843148"/>
            <a:ext cx="8989621" cy="4156364"/>
          </a:xfrm>
        </p:spPr>
        <p:txBody>
          <a:bodyPr>
            <a:normAutofit fontScale="85000" lnSpcReduction="10000"/>
          </a:bodyPr>
          <a:lstStyle/>
          <a:p>
            <a:r>
              <a:rPr lang="el-GR" sz="2800" dirty="0" smtClean="0">
                <a:latin typeface="Times New Roman" pitchFamily="18" charset="0"/>
                <a:cs typeface="Times New Roman" pitchFamily="18" charset="0"/>
              </a:rPr>
              <a:t>Όμως, οι </a:t>
            </a:r>
            <a:r>
              <a:rPr lang="el-GR" sz="2800" b="1" dirty="0" smtClean="0">
                <a:solidFill>
                  <a:schemeClr val="accent1"/>
                </a:solidFill>
                <a:latin typeface="Times New Roman" pitchFamily="18" charset="0"/>
                <a:cs typeface="Times New Roman" pitchFamily="18" charset="0"/>
              </a:rPr>
              <a:t>μεμονωμένες καλοκαιρινές αίθουσες </a:t>
            </a:r>
            <a:r>
              <a:rPr lang="el-GR" sz="2800" dirty="0" smtClean="0">
                <a:latin typeface="Times New Roman" pitchFamily="18" charset="0"/>
                <a:cs typeface="Times New Roman" pitchFamily="18" charset="0"/>
              </a:rPr>
              <a:t>(δημοτικές και ιδιωτικές), μετά το πρώτο αρχικό σοκ, </a:t>
            </a:r>
            <a:r>
              <a:rPr lang="el-GR" sz="2800" b="1" dirty="0" smtClean="0">
                <a:solidFill>
                  <a:schemeClr val="accent1"/>
                </a:solidFill>
                <a:latin typeface="Times New Roman" pitchFamily="18" charset="0"/>
                <a:cs typeface="Times New Roman" pitchFamily="18" charset="0"/>
              </a:rPr>
              <a:t>ανασυντάχθηκαν</a:t>
            </a:r>
            <a:r>
              <a:rPr lang="el-GR" sz="2800" dirty="0" smtClean="0">
                <a:latin typeface="Times New Roman" pitchFamily="18" charset="0"/>
                <a:cs typeface="Times New Roman" pitchFamily="18" charset="0"/>
              </a:rPr>
              <a:t> με στόχο την επιστροφή του κοινού στις θερινές αίθουσες.  </a:t>
            </a:r>
            <a:r>
              <a:rPr lang="el-GR" sz="2800" b="1" dirty="0" smtClean="0">
                <a:solidFill>
                  <a:schemeClr val="accent1"/>
                </a:solidFill>
                <a:latin typeface="Times New Roman" pitchFamily="18" charset="0"/>
                <a:cs typeface="Times New Roman" pitchFamily="18" charset="0"/>
              </a:rPr>
              <a:t>Η πτώση των εισιτηρίων στις κλιματιζόμενες αίθουσες </a:t>
            </a:r>
            <a:r>
              <a:rPr lang="el-GR" sz="2800" dirty="0" smtClean="0">
                <a:latin typeface="Times New Roman" pitchFamily="18" charset="0"/>
                <a:cs typeface="Times New Roman" pitchFamily="18" charset="0"/>
              </a:rPr>
              <a:t>το καλοκαίρι του 2001, ανέτρεψε τον αρχικό κεντρικό σχεδιασμό των </a:t>
            </a:r>
            <a:r>
              <a:rPr lang="el-GR" sz="2800" dirty="0" err="1" smtClean="0">
                <a:latin typeface="Times New Roman" pitchFamily="18" charset="0"/>
                <a:cs typeface="Times New Roman" pitchFamily="18" charset="0"/>
              </a:rPr>
              <a:t>Village</a:t>
            </a:r>
            <a:r>
              <a:rPr lang="el-GR" sz="2800" dirty="0" smtClean="0">
                <a:latin typeface="Times New Roman" pitchFamily="18" charset="0"/>
                <a:cs typeface="Times New Roman" pitchFamily="18" charset="0"/>
              </a:rPr>
              <a:t> </a:t>
            </a:r>
          </a:p>
          <a:p>
            <a:r>
              <a:rPr lang="el-GR" sz="2800" dirty="0" smtClean="0">
                <a:latin typeface="Times New Roman" pitchFamily="18" charset="0"/>
                <a:cs typeface="Times New Roman" pitchFamily="18" charset="0"/>
              </a:rPr>
              <a:t>Το καλοκαίρι του 2002 δίπλα στο συγκρότημα των είκοσι κλιματιζόμενων αιθουσών, λειτούργησε θερινός κινηματογράφος με την ονομασία </a:t>
            </a:r>
            <a:r>
              <a:rPr lang="el-GR" sz="2800" b="1" dirty="0" smtClean="0">
                <a:solidFill>
                  <a:schemeClr val="accent1"/>
                </a:solidFill>
                <a:latin typeface="Times New Roman" pitchFamily="18" charset="0"/>
                <a:cs typeface="Times New Roman" pitchFamily="18" charset="0"/>
              </a:rPr>
              <a:t>«</a:t>
            </a:r>
            <a:r>
              <a:rPr lang="el-GR" sz="2800" b="1" dirty="0" err="1" smtClean="0">
                <a:solidFill>
                  <a:schemeClr val="accent1"/>
                </a:solidFill>
                <a:latin typeface="Times New Roman" pitchFamily="18" charset="0"/>
                <a:cs typeface="Times New Roman" pitchFamily="18" charset="0"/>
              </a:rPr>
              <a:t>Village</a:t>
            </a:r>
            <a:r>
              <a:rPr lang="el-GR" sz="2800" b="1" dirty="0" smtClean="0">
                <a:solidFill>
                  <a:schemeClr val="accent1"/>
                </a:solidFill>
                <a:latin typeface="Times New Roman" pitchFamily="18" charset="0"/>
                <a:cs typeface="Times New Roman" pitchFamily="18" charset="0"/>
              </a:rPr>
              <a:t> </a:t>
            </a:r>
            <a:r>
              <a:rPr lang="el-GR" sz="2800" b="1" dirty="0" err="1" smtClean="0">
                <a:solidFill>
                  <a:schemeClr val="accent1"/>
                </a:solidFill>
                <a:latin typeface="Times New Roman" pitchFamily="18" charset="0"/>
                <a:cs typeface="Times New Roman" pitchFamily="18" charset="0"/>
              </a:rPr>
              <a:t>cool</a:t>
            </a:r>
            <a:r>
              <a:rPr lang="el-GR" sz="2800" b="1" dirty="0" smtClean="0">
                <a:solidFill>
                  <a:schemeClr val="accent1"/>
                </a:solidFill>
                <a:latin typeface="Times New Roman" pitchFamily="18" charset="0"/>
                <a:cs typeface="Times New Roman" pitchFamily="18" charset="0"/>
              </a:rPr>
              <a:t>-θερινός» </a:t>
            </a:r>
            <a:r>
              <a:rPr lang="el-GR" sz="2800" dirty="0" smtClean="0">
                <a:latin typeface="Times New Roman" pitchFamily="18" charset="0"/>
                <a:cs typeface="Times New Roman" pitchFamily="18" charset="0"/>
              </a:rPr>
              <a:t>που διαφημίζονταν ως «ο κήπος με τα τραπεζάκια» που διαθέτει «</a:t>
            </a:r>
            <a:r>
              <a:rPr lang="el-GR" sz="2800" dirty="0" err="1" smtClean="0">
                <a:latin typeface="Times New Roman" pitchFamily="18" charset="0"/>
                <a:cs typeface="Times New Roman" pitchFamily="18" charset="0"/>
              </a:rPr>
              <a:t>love</a:t>
            </a:r>
            <a:r>
              <a:rPr lang="el-GR" sz="2800" dirty="0" smtClean="0">
                <a:latin typeface="Times New Roman" pitchFamily="18" charset="0"/>
                <a:cs typeface="Times New Roman" pitchFamily="18" charset="0"/>
              </a:rPr>
              <a:t> </a:t>
            </a:r>
            <a:r>
              <a:rPr lang="el-GR" sz="2800" dirty="0" err="1" smtClean="0">
                <a:latin typeface="Times New Roman" pitchFamily="18" charset="0"/>
                <a:cs typeface="Times New Roman" pitchFamily="18" charset="0"/>
              </a:rPr>
              <a:t>seats</a:t>
            </a:r>
            <a:r>
              <a:rPr lang="el-GR" sz="2800" dirty="0" smtClean="0">
                <a:latin typeface="Times New Roman" pitchFamily="18" charset="0"/>
                <a:cs typeface="Times New Roman" pitchFamily="18" charset="0"/>
              </a:rPr>
              <a:t>» και «</a:t>
            </a:r>
            <a:r>
              <a:rPr lang="el-GR" sz="2800" dirty="0" err="1" smtClean="0">
                <a:latin typeface="Times New Roman" pitchFamily="18" charset="0"/>
                <a:cs typeface="Times New Roman" pitchFamily="18" charset="0"/>
              </a:rPr>
              <a:t>relax</a:t>
            </a:r>
            <a:r>
              <a:rPr lang="el-GR" sz="2800" dirty="0" smtClean="0">
                <a:latin typeface="Times New Roman" pitchFamily="18" charset="0"/>
                <a:cs typeface="Times New Roman" pitchFamily="18" charset="0"/>
              </a:rPr>
              <a:t> </a:t>
            </a:r>
            <a:r>
              <a:rPr lang="el-GR" sz="2800" dirty="0" err="1" smtClean="0">
                <a:latin typeface="Times New Roman" pitchFamily="18" charset="0"/>
                <a:cs typeface="Times New Roman" pitchFamily="18" charset="0"/>
              </a:rPr>
              <a:t>seats</a:t>
            </a:r>
            <a:r>
              <a:rPr lang="el-GR" sz="2800" dirty="0" smtClean="0">
                <a:latin typeface="Times New Roman" pitchFamily="18" charset="0"/>
                <a:cs typeface="Times New Roman" pitchFamily="18" charset="0"/>
              </a:rPr>
              <a:t>». Μάλιστα, ο νέος σχεδιασμός περιελάμβανε την ίδρυση 4-5 νέων «</a:t>
            </a:r>
            <a:r>
              <a:rPr lang="el-GR" sz="2800" dirty="0" err="1" smtClean="0">
                <a:latin typeface="Times New Roman" pitchFamily="18" charset="0"/>
                <a:cs typeface="Times New Roman" pitchFamily="18" charset="0"/>
              </a:rPr>
              <a:t>Villages</a:t>
            </a:r>
            <a:r>
              <a:rPr lang="el-GR" sz="2800" dirty="0" smtClean="0">
                <a:latin typeface="Times New Roman" pitchFamily="18" charset="0"/>
                <a:cs typeface="Times New Roman" pitchFamily="18" charset="0"/>
              </a:rPr>
              <a:t> </a:t>
            </a:r>
            <a:r>
              <a:rPr lang="el-GR" sz="2800" dirty="0" err="1" smtClean="0">
                <a:latin typeface="Times New Roman" pitchFamily="18" charset="0"/>
                <a:cs typeface="Times New Roman" pitchFamily="18" charset="0"/>
              </a:rPr>
              <a:t>cool</a:t>
            </a:r>
            <a:r>
              <a:rPr lang="el-GR" sz="2800" dirty="0" smtClean="0">
                <a:latin typeface="Times New Roman" pitchFamily="18" charset="0"/>
                <a:cs typeface="Times New Roman" pitchFamily="18" charset="0"/>
              </a:rPr>
              <a:t>» κάθε χρόνο.</a:t>
            </a:r>
            <a:endParaRPr lang="el-GR" dirty="0">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65</a:t>
            </a:fld>
            <a:endParaRPr lang="en"/>
          </a:p>
        </p:txBody>
      </p:sp>
      <p:sp>
        <p:nvSpPr>
          <p:cNvPr id="4" name="3 - Τίτλος"/>
          <p:cNvSpPr>
            <a:spLocks noGrp="1"/>
          </p:cNvSpPr>
          <p:nvPr>
            <p:ph type="title"/>
          </p:nvPr>
        </p:nvSpPr>
        <p:spPr>
          <a:xfrm>
            <a:off x="457200" y="205979"/>
            <a:ext cx="8229600" cy="494665"/>
          </a:xfrm>
        </p:spPr>
        <p:txBody>
          <a:bodyPr>
            <a:normAutofit fontScale="90000"/>
          </a:bodyPr>
          <a:lstStyle/>
          <a:p>
            <a:pPr algn="ctr"/>
            <a:r>
              <a:rPr lang="el-GR" sz="3200" dirty="0" smtClean="0">
                <a:latin typeface="Times New Roman" pitchFamily="18" charset="0"/>
                <a:cs typeface="Times New Roman" pitchFamily="18" charset="0"/>
              </a:rPr>
              <a:t>Αλλά, η «μάχη» δεν είχε ακόμη τελειώσει…</a:t>
            </a:r>
            <a:endParaRPr lang="el-GR" sz="32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54379" y="1033153"/>
            <a:ext cx="9144000" cy="3847604"/>
          </a:xfrm>
        </p:spPr>
        <p:txBody>
          <a:bodyPr>
            <a:noAutofit/>
          </a:bodyPr>
          <a:lstStyle/>
          <a:p>
            <a:r>
              <a:rPr lang="el-GR" sz="2600" dirty="0" smtClean="0">
                <a:latin typeface="Times New Roman" pitchFamily="18" charset="0"/>
                <a:cs typeface="Times New Roman" pitchFamily="18" charset="0"/>
              </a:rPr>
              <a:t>Πως, όμως, να επιτύχει ένα εγχείρημα όταν  </a:t>
            </a:r>
            <a:r>
              <a:rPr lang="el-GR" sz="2600" b="1" dirty="0" smtClean="0">
                <a:solidFill>
                  <a:schemeClr val="accent1"/>
                </a:solidFill>
                <a:latin typeface="Times New Roman" pitchFamily="18" charset="0"/>
                <a:cs typeface="Times New Roman" pitchFamily="18" charset="0"/>
              </a:rPr>
              <a:t>εκπαιδεύεις το νεανικό κοινό</a:t>
            </a:r>
            <a:r>
              <a:rPr lang="el-GR" sz="2600" dirty="0" smtClean="0">
                <a:latin typeface="Times New Roman" pitchFamily="18" charset="0"/>
                <a:cs typeface="Times New Roman" pitchFamily="18" charset="0"/>
              </a:rPr>
              <a:t> να βλέπει το καλοκαίρι ένα συγκεκριμένο είδος κινηματογράφου </a:t>
            </a:r>
            <a:r>
              <a:rPr lang="el-GR" sz="2600" b="1" dirty="0" smtClean="0">
                <a:solidFill>
                  <a:schemeClr val="accent1"/>
                </a:solidFill>
                <a:latin typeface="Times New Roman" pitchFamily="18" charset="0"/>
                <a:cs typeface="Times New Roman" pitchFamily="18" charset="0"/>
              </a:rPr>
              <a:t>σε κλιματιζόμενη αίθουσα και στη συνέχεια το καλείς σε θερινό κινηματογράφο; </a:t>
            </a:r>
          </a:p>
          <a:p>
            <a:r>
              <a:rPr lang="el-GR" sz="2600" dirty="0" smtClean="0">
                <a:latin typeface="Times New Roman" pitchFamily="18" charset="0"/>
                <a:cs typeface="Times New Roman" pitchFamily="18" charset="0"/>
              </a:rPr>
              <a:t>Τα </a:t>
            </a:r>
            <a:r>
              <a:rPr lang="el-GR" sz="2600" b="1" dirty="0" smtClean="0">
                <a:solidFill>
                  <a:schemeClr val="accent1"/>
                </a:solidFill>
                <a:latin typeface="Times New Roman" pitchFamily="18" charset="0"/>
                <a:cs typeface="Times New Roman" pitchFamily="18" charset="0"/>
              </a:rPr>
              <a:t>νεοϊδρυόμενα </a:t>
            </a:r>
            <a:r>
              <a:rPr lang="el-GR" sz="2600" b="1" dirty="0" err="1" smtClean="0">
                <a:solidFill>
                  <a:schemeClr val="accent1"/>
                </a:solidFill>
                <a:latin typeface="Times New Roman" pitchFamily="18" charset="0"/>
                <a:cs typeface="Times New Roman" pitchFamily="18" charset="0"/>
              </a:rPr>
              <a:t>Villages</a:t>
            </a:r>
            <a:r>
              <a:rPr lang="el-GR" sz="2600" b="1" dirty="0" smtClean="0">
                <a:solidFill>
                  <a:schemeClr val="accent1"/>
                </a:solidFill>
                <a:latin typeface="Times New Roman" pitchFamily="18" charset="0"/>
                <a:cs typeface="Times New Roman" pitchFamily="18" charset="0"/>
              </a:rPr>
              <a:t> </a:t>
            </a:r>
            <a:r>
              <a:rPr lang="el-GR" sz="2600" b="1" dirty="0" err="1" smtClean="0">
                <a:solidFill>
                  <a:schemeClr val="accent1"/>
                </a:solidFill>
                <a:latin typeface="Times New Roman" pitchFamily="18" charset="0"/>
                <a:cs typeface="Times New Roman" pitchFamily="18" charset="0"/>
              </a:rPr>
              <a:t>cool</a:t>
            </a:r>
            <a:r>
              <a:rPr lang="el-GR" sz="2600" b="1" dirty="0" smtClean="0">
                <a:solidFill>
                  <a:schemeClr val="accent1"/>
                </a:solidFill>
                <a:latin typeface="Times New Roman" pitchFamily="18" charset="0"/>
                <a:cs typeface="Times New Roman" pitchFamily="18" charset="0"/>
              </a:rPr>
              <a:t> αποτυγχάνουν </a:t>
            </a:r>
            <a:r>
              <a:rPr lang="el-GR" sz="2600" dirty="0" smtClean="0">
                <a:latin typeface="Times New Roman" pitchFamily="18" charset="0"/>
                <a:cs typeface="Times New Roman" pitchFamily="18" charset="0"/>
              </a:rPr>
              <a:t>στη λειτουργία τους, εκτός εκείνων που λειτουργούσαν με επιτυχία από πριν και η </a:t>
            </a:r>
            <a:r>
              <a:rPr lang="el-GR" sz="2600" dirty="0" err="1" smtClean="0">
                <a:latin typeface="Times New Roman" pitchFamily="18" charset="0"/>
                <a:cs typeface="Times New Roman" pitchFamily="18" charset="0"/>
              </a:rPr>
              <a:t>Village</a:t>
            </a:r>
            <a:r>
              <a:rPr lang="el-GR" sz="2600" dirty="0" smtClean="0">
                <a:latin typeface="Times New Roman" pitchFamily="18" charset="0"/>
                <a:cs typeface="Times New Roman" pitchFamily="18" charset="0"/>
              </a:rPr>
              <a:t> ανέλαβε την εκμετάλλευσή τους (π.χ. Αίγλη Ζαππείου). </a:t>
            </a:r>
          </a:p>
          <a:p>
            <a:endParaRPr lang="el-GR" sz="2400" dirty="0" smtClean="0">
              <a:solidFill>
                <a:schemeClr val="accent1"/>
              </a:solidFill>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 </a:t>
            </a:r>
          </a:p>
          <a:p>
            <a:endParaRPr lang="el-GR" sz="2400"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66</a:t>
            </a:fld>
            <a:endParaRPr lang="en"/>
          </a:p>
        </p:txBody>
      </p:sp>
      <p:sp>
        <p:nvSpPr>
          <p:cNvPr id="4" name="3 - Τίτλος"/>
          <p:cNvSpPr>
            <a:spLocks noGrp="1"/>
          </p:cNvSpPr>
          <p:nvPr>
            <p:ph type="title"/>
          </p:nvPr>
        </p:nvSpPr>
        <p:spPr>
          <a:xfrm>
            <a:off x="457200" y="205979"/>
            <a:ext cx="8229600" cy="565917"/>
          </a:xfrm>
        </p:spPr>
        <p:txBody>
          <a:bodyPr>
            <a:normAutofit fontScale="90000"/>
          </a:bodyPr>
          <a:lstStyle/>
          <a:p>
            <a:pPr algn="ctr"/>
            <a:r>
              <a:rPr lang="el-GR" sz="3600" dirty="0" smtClean="0">
                <a:latin typeface="Times New Roman" pitchFamily="18" charset="0"/>
                <a:cs typeface="Times New Roman" pitchFamily="18" charset="0"/>
              </a:rPr>
              <a:t>…και η «αποτυχία»…</a:t>
            </a:r>
            <a:endParaRPr lang="el-GR" sz="3600"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10997"/>
            <a:ext cx="8870868" cy="3394472"/>
          </a:xfrm>
        </p:spPr>
        <p:txBody>
          <a:bodyPr/>
          <a:lstStyle/>
          <a:p>
            <a:pPr marL="609600" indent="-609600">
              <a:defRPr/>
            </a:pPr>
            <a:r>
              <a:rPr lang="el-GR" sz="2400" dirty="0" smtClean="0">
                <a:latin typeface="Times New Roman" pitchFamily="18" charset="0"/>
                <a:cs typeface="Times New Roman" pitchFamily="18" charset="0"/>
              </a:rPr>
              <a:t>Βασική αρχή της πολιτιστικής διαχείρισης είναι ότι  κάθε πολιτιστικός χώρος αποκτά </a:t>
            </a:r>
            <a:r>
              <a:rPr lang="el-GR" sz="2400" b="1" dirty="0" smtClean="0">
                <a:solidFill>
                  <a:schemeClr val="accent1"/>
                </a:solidFill>
                <a:latin typeface="Times New Roman" pitchFamily="18" charset="0"/>
                <a:cs typeface="Times New Roman" pitchFamily="18" charset="0"/>
              </a:rPr>
              <a:t>ισχυρή «μνήμη» καθώς διαθέτει τη δική του φυσιογνωμία και τον ιδιαίτερο χαρακτήρα του.</a:t>
            </a:r>
          </a:p>
          <a:p>
            <a:pPr marL="609600" indent="-609600">
              <a:defRPr/>
            </a:pPr>
            <a:r>
              <a:rPr lang="el-GR" sz="2400" dirty="0" smtClean="0">
                <a:latin typeface="Times New Roman" pitchFamily="18" charset="0"/>
                <a:ea typeface="Batang" pitchFamily="18" charset="-127"/>
                <a:cs typeface="Times New Roman" pitchFamily="18" charset="0"/>
              </a:rPr>
              <a:t>Η «συνάντηση» ενός πολιτιστικού γεγονότος σε συγκεκριμένο χώρο προσδίδει στο χώρο ισχυρή </a:t>
            </a:r>
            <a:r>
              <a:rPr lang="el-GR" sz="2400" b="1" dirty="0" smtClean="0">
                <a:solidFill>
                  <a:schemeClr val="accent1"/>
                </a:solidFill>
                <a:latin typeface="Times New Roman" pitchFamily="18" charset="0"/>
                <a:ea typeface="Batang" pitchFamily="18" charset="-127"/>
                <a:cs typeface="Times New Roman" pitchFamily="18" charset="0"/>
              </a:rPr>
              <a:t>συναισθηματική</a:t>
            </a:r>
            <a:r>
              <a:rPr lang="el-GR" sz="2400" dirty="0" smtClean="0">
                <a:solidFill>
                  <a:schemeClr val="accent1"/>
                </a:solidFill>
                <a:latin typeface="Times New Roman" pitchFamily="18" charset="0"/>
                <a:ea typeface="Batang" pitchFamily="18" charset="-127"/>
                <a:cs typeface="Times New Roman" pitchFamily="18" charset="0"/>
              </a:rPr>
              <a:t> </a:t>
            </a:r>
            <a:r>
              <a:rPr lang="el-GR" sz="2400" b="1" dirty="0" smtClean="0">
                <a:solidFill>
                  <a:schemeClr val="accent1"/>
                </a:solidFill>
                <a:latin typeface="Times New Roman" pitchFamily="18" charset="0"/>
                <a:ea typeface="Batang" pitchFamily="18" charset="-127"/>
                <a:cs typeface="Times New Roman" pitchFamily="18" charset="0"/>
              </a:rPr>
              <a:t>ταυτότητα</a:t>
            </a:r>
            <a:r>
              <a:rPr lang="el-GR" sz="2400" dirty="0" smtClean="0">
                <a:solidFill>
                  <a:schemeClr val="accent1"/>
                </a:solidFill>
                <a:latin typeface="Times New Roman" pitchFamily="18" charset="0"/>
                <a:ea typeface="Batang" pitchFamily="18" charset="-127"/>
                <a:cs typeface="Times New Roman" pitchFamily="18" charset="0"/>
              </a:rPr>
              <a:t> </a:t>
            </a:r>
            <a:r>
              <a:rPr lang="el-GR" sz="2400" dirty="0" smtClean="0">
                <a:latin typeface="Times New Roman" pitchFamily="18" charset="0"/>
                <a:ea typeface="Batang" pitchFamily="18" charset="-127"/>
                <a:cs typeface="Times New Roman" pitchFamily="18" charset="0"/>
              </a:rPr>
              <a:t>με συνέπεια ο ίδιος ο χώρος αποκτά μνήμη  και καθίσταται </a:t>
            </a:r>
            <a:r>
              <a:rPr lang="el-GR" sz="2400" b="1" dirty="0" smtClean="0">
                <a:solidFill>
                  <a:schemeClr val="accent1"/>
                </a:solidFill>
                <a:latin typeface="Times New Roman" pitchFamily="18" charset="0"/>
                <a:ea typeface="Batang" pitchFamily="18" charset="-127"/>
                <a:cs typeface="Times New Roman" pitchFamily="18" charset="0"/>
              </a:rPr>
              <a:t>βιωματικός.</a:t>
            </a:r>
            <a:endParaRPr lang="el-GR" sz="2400" dirty="0" smtClean="0">
              <a:solidFill>
                <a:schemeClr val="accent1"/>
              </a:solidFill>
              <a:latin typeface="Times New Roman" pitchFamily="18" charset="0"/>
              <a:cs typeface="Times New Roman" pitchFamily="18" charset="0"/>
            </a:endParaRPr>
          </a:p>
          <a:p>
            <a:pPr marL="609600" indent="-609600" algn="ctr">
              <a:buNone/>
              <a:defRPr/>
            </a:pPr>
            <a:r>
              <a:rPr lang="el-GR" b="1" dirty="0" smtClean="0"/>
              <a:t>                     </a:t>
            </a:r>
            <a:endParaRPr lang="el-GR" b="1" dirty="0"/>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67</a:t>
            </a:fld>
            <a:endParaRPr lang="en"/>
          </a:p>
        </p:txBody>
      </p:sp>
      <p:sp>
        <p:nvSpPr>
          <p:cNvPr id="4" name="3 - Τίτλος"/>
          <p:cNvSpPr>
            <a:spLocks noGrp="1"/>
          </p:cNvSpPr>
          <p:nvPr>
            <p:ph type="title"/>
          </p:nvPr>
        </p:nvSpPr>
        <p:spPr/>
        <p:txBody>
          <a:bodyPr>
            <a:normAutofit/>
          </a:bodyPr>
          <a:lstStyle/>
          <a:p>
            <a:pPr algn="ctr"/>
            <a:r>
              <a:rPr lang="el-GR" sz="3600" dirty="0" smtClean="0">
                <a:latin typeface="Times New Roman" pitchFamily="18" charset="0"/>
                <a:cs typeface="Times New Roman" pitchFamily="18" charset="0"/>
              </a:rPr>
              <a:t>Έχει μνήμη ο χώρος;</a:t>
            </a:r>
            <a:endParaRPr lang="el-GR" sz="36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66255" y="581891"/>
            <a:ext cx="8752114" cy="4561609"/>
          </a:xfrm>
        </p:spPr>
        <p:txBody>
          <a:bodyPr>
            <a:noAutofit/>
          </a:bodyPr>
          <a:lstStyle/>
          <a:p>
            <a:pPr marL="0" indent="0" algn="ctr">
              <a:buFont typeface="Symbol" pitchFamily="18" charset="2"/>
              <a:buNone/>
            </a:pPr>
            <a:r>
              <a:rPr lang="el-GR" sz="2200" dirty="0" smtClean="0">
                <a:latin typeface="Times New Roman" pitchFamily="18" charset="0"/>
                <a:cs typeface="Times New Roman" pitchFamily="18" charset="0"/>
              </a:rPr>
              <a:t>Μειώνονται σημαντικά οι κινηματογραφικές έξοδοι και το  κοινό «ανακαλύπτει» </a:t>
            </a:r>
            <a:r>
              <a:rPr lang="el-GR" sz="2200" b="1" dirty="0" smtClean="0">
                <a:solidFill>
                  <a:schemeClr val="accent1"/>
                </a:solidFill>
                <a:latin typeface="Times New Roman" pitchFamily="18" charset="0"/>
                <a:cs typeface="Times New Roman" pitchFamily="18" charset="0"/>
              </a:rPr>
              <a:t>τρία νέα κινηματογραφικά υποκατάστατα</a:t>
            </a:r>
            <a:r>
              <a:rPr lang="el-GR" sz="2200" dirty="0" smtClean="0">
                <a:solidFill>
                  <a:schemeClr val="accent1"/>
                </a:solidFill>
                <a:latin typeface="Times New Roman" pitchFamily="18" charset="0"/>
                <a:cs typeface="Times New Roman" pitchFamily="18" charset="0"/>
              </a:rPr>
              <a:t> με </a:t>
            </a:r>
            <a:r>
              <a:rPr lang="el-GR" sz="2200" b="1" dirty="0" smtClean="0">
                <a:solidFill>
                  <a:schemeClr val="accent1"/>
                </a:solidFill>
                <a:latin typeface="Times New Roman" pitchFamily="18" charset="0"/>
                <a:cs typeface="Times New Roman" pitchFamily="18" charset="0"/>
              </a:rPr>
              <a:t>την οικιακή ψυχαγωγία του δίχως όρια και </a:t>
            </a:r>
            <a:r>
              <a:rPr lang="el-GR" sz="2200" dirty="0" smtClean="0">
                <a:latin typeface="Times New Roman" pitchFamily="18" charset="0"/>
                <a:cs typeface="Times New Roman" pitchFamily="18" charset="0"/>
              </a:rPr>
              <a:t>με σχετικά μικρό κόστος):  </a:t>
            </a:r>
          </a:p>
          <a:p>
            <a:pPr marL="0" indent="0" algn="just"/>
            <a:r>
              <a:rPr lang="el-GR" sz="2200" dirty="0" smtClean="0">
                <a:latin typeface="Times New Roman" pitchFamily="18" charset="0"/>
                <a:cs typeface="Times New Roman" pitchFamily="18" charset="0"/>
              </a:rPr>
              <a:t>Απεριόριστο </a:t>
            </a:r>
            <a:r>
              <a:rPr lang="en-US" sz="2200" b="1" dirty="0" smtClean="0">
                <a:solidFill>
                  <a:schemeClr val="accent1"/>
                </a:solidFill>
                <a:latin typeface="Times New Roman" pitchFamily="18" charset="0"/>
                <a:cs typeface="Times New Roman" pitchFamily="18" charset="0"/>
              </a:rPr>
              <a:t>down loading</a:t>
            </a:r>
            <a:r>
              <a:rPr lang="el-GR" sz="2200" b="1" dirty="0" smtClean="0">
                <a:solidFill>
                  <a:schemeClr val="accent1"/>
                </a:solidFill>
                <a:latin typeface="Times New Roman" pitchFamily="18" charset="0"/>
                <a:cs typeface="Times New Roman" pitchFamily="18" charset="0"/>
              </a:rPr>
              <a:t> ταινιών </a:t>
            </a:r>
            <a:r>
              <a:rPr lang="el-GR" sz="2200" dirty="0" smtClean="0">
                <a:latin typeface="Times New Roman" pitchFamily="18" charset="0"/>
                <a:cs typeface="Times New Roman" pitchFamily="18" charset="0"/>
              </a:rPr>
              <a:t>(έστω και με κίνδυνο συνεπειών).</a:t>
            </a:r>
          </a:p>
          <a:p>
            <a:pPr marL="0" indent="0" algn="just"/>
            <a:r>
              <a:rPr lang="el-GR" sz="2200" dirty="0" smtClean="0">
                <a:latin typeface="Times New Roman" pitchFamily="18" charset="0"/>
                <a:cs typeface="Times New Roman" pitchFamily="18" charset="0"/>
              </a:rPr>
              <a:t>Δυναμική εμφάνιση της </a:t>
            </a:r>
            <a:r>
              <a:rPr lang="el-GR" sz="2200" b="1" dirty="0" smtClean="0">
                <a:solidFill>
                  <a:schemeClr val="accent1"/>
                </a:solidFill>
                <a:latin typeface="Times New Roman" pitchFamily="18" charset="0"/>
                <a:cs typeface="Times New Roman" pitchFamily="18" charset="0"/>
              </a:rPr>
              <a:t>συνδρομητικής τηλεόρασης.</a:t>
            </a:r>
            <a:endParaRPr lang="el-GR" sz="2200" dirty="0" smtClean="0">
              <a:latin typeface="Times New Roman" pitchFamily="18" charset="0"/>
              <a:cs typeface="Times New Roman" pitchFamily="18" charset="0"/>
            </a:endParaRPr>
          </a:p>
          <a:p>
            <a:pPr marL="0" indent="0" algn="just"/>
            <a:r>
              <a:rPr lang="el-GR" sz="2200" dirty="0" smtClean="0">
                <a:latin typeface="Times New Roman" pitchFamily="18" charset="0"/>
                <a:cs typeface="Times New Roman" pitchFamily="18" charset="0"/>
              </a:rPr>
              <a:t>Είσοδος της </a:t>
            </a:r>
            <a:r>
              <a:rPr lang="el-GR" sz="2200" b="1" dirty="0" smtClean="0">
                <a:solidFill>
                  <a:schemeClr val="accent1"/>
                </a:solidFill>
                <a:latin typeface="Times New Roman" pitchFamily="18" charset="0"/>
                <a:cs typeface="Times New Roman" pitchFamily="18" charset="0"/>
              </a:rPr>
              <a:t>παγκόσμιας διαδικτυακής υπηρεσίας ψυχαγωγίας</a:t>
            </a:r>
            <a:r>
              <a:rPr lang="el-GR" sz="2200" dirty="0" smtClean="0">
                <a:solidFill>
                  <a:schemeClr val="accent1"/>
                </a:solidFill>
                <a:latin typeface="Times New Roman" pitchFamily="18" charset="0"/>
                <a:cs typeface="Times New Roman" pitchFamily="18" charset="0"/>
              </a:rPr>
              <a:t> </a:t>
            </a:r>
            <a:r>
              <a:rPr lang="el-GR" sz="2200" dirty="0" smtClean="0">
                <a:latin typeface="Times New Roman" pitchFamily="18" charset="0"/>
                <a:cs typeface="Times New Roman" pitchFamily="18" charset="0"/>
              </a:rPr>
              <a:t>του </a:t>
            </a:r>
            <a:r>
              <a:rPr lang="en-US" sz="2200" dirty="0" smtClean="0">
                <a:latin typeface="Times New Roman" pitchFamily="18" charset="0"/>
                <a:cs typeface="Times New Roman" pitchFamily="18" charset="0"/>
              </a:rPr>
              <a:t>Netflix </a:t>
            </a:r>
            <a:r>
              <a:rPr lang="el-GR" sz="2200" dirty="0" smtClean="0">
                <a:latin typeface="Times New Roman" pitchFamily="18" charset="0"/>
                <a:cs typeface="Times New Roman" pitchFamily="18" charset="0"/>
              </a:rPr>
              <a:t>με πρωτότυπες σειρές, ντοκιμαντέρ και ταινίες από όποια συσκευή με σύνδεση στο Internet. Το 2017 η πλατφόρμα και στα Ελληνικά και  παραγωγή κινηματογραφικών ταινιών που προβάλλονται μόνο στην πλατφόρμα και λαμβάνουν μέρος στα </a:t>
            </a:r>
            <a:r>
              <a:rPr lang="el-GR" sz="2200" b="1" dirty="0" smtClean="0">
                <a:solidFill>
                  <a:schemeClr val="accent1"/>
                </a:solidFill>
                <a:latin typeface="Times New Roman" pitchFamily="18" charset="0"/>
                <a:cs typeface="Times New Roman" pitchFamily="18" charset="0"/>
              </a:rPr>
              <a:t>διεθνή κινηματογραφικά φεστιβάλ!</a:t>
            </a:r>
          </a:p>
          <a:p>
            <a:pPr marL="0" indent="0" algn="just"/>
            <a:r>
              <a:rPr lang="el-GR" sz="2200" b="1" dirty="0" smtClean="0">
                <a:solidFill>
                  <a:schemeClr val="tx2"/>
                </a:solidFill>
                <a:latin typeface="Times New Roman" pitchFamily="18" charset="0"/>
                <a:cs typeface="Times New Roman" pitchFamily="18" charset="0"/>
              </a:rPr>
              <a:t>Μάρτιος 2020: </a:t>
            </a:r>
            <a:r>
              <a:rPr lang="el-GR" sz="2200" b="1" dirty="0" smtClean="0">
                <a:solidFill>
                  <a:schemeClr val="accent1"/>
                </a:solidFill>
                <a:latin typeface="Times New Roman" pitchFamily="18" charset="0"/>
                <a:cs typeface="Times New Roman" pitchFamily="18" charset="0"/>
              </a:rPr>
              <a:t>«Μένουμε σπίτι» και </a:t>
            </a:r>
            <a:r>
              <a:rPr lang="el-GR" sz="2200" b="1" dirty="0" err="1" smtClean="0">
                <a:solidFill>
                  <a:schemeClr val="accent1"/>
                </a:solidFill>
                <a:latin typeface="Times New Roman" pitchFamily="18" charset="0"/>
                <a:cs typeface="Times New Roman" pitchFamily="18" charset="0"/>
              </a:rPr>
              <a:t>κατ΄</a:t>
            </a:r>
            <a:r>
              <a:rPr lang="el-GR" sz="2200" b="1" dirty="0" smtClean="0">
                <a:solidFill>
                  <a:schemeClr val="accent1"/>
                </a:solidFill>
                <a:latin typeface="Times New Roman" pitchFamily="18" charset="0"/>
                <a:cs typeface="Times New Roman" pitchFamily="18" charset="0"/>
              </a:rPr>
              <a:t> οίκον ψυχαγωγία  </a:t>
            </a:r>
            <a:endParaRPr lang="el-GR" sz="2200" dirty="0" smtClean="0">
              <a:solidFill>
                <a:schemeClr val="accent1"/>
              </a:solidFill>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68</a:t>
            </a:fld>
            <a:endParaRPr lang="en"/>
          </a:p>
        </p:txBody>
      </p:sp>
      <p:sp>
        <p:nvSpPr>
          <p:cNvPr id="4" name="3 - Τίτλος"/>
          <p:cNvSpPr>
            <a:spLocks noGrp="1"/>
          </p:cNvSpPr>
          <p:nvPr>
            <p:ph type="title"/>
          </p:nvPr>
        </p:nvSpPr>
        <p:spPr>
          <a:xfrm>
            <a:off x="457200" y="1"/>
            <a:ext cx="8449294" cy="605641"/>
          </a:xfrm>
        </p:spPr>
        <p:txBody>
          <a:bodyPr>
            <a:normAutofit fontScale="90000"/>
          </a:bodyPr>
          <a:lstStyle/>
          <a:p>
            <a:pPr algn="ctr"/>
            <a:r>
              <a:rPr lang="el-GR" sz="3600" dirty="0" smtClean="0">
                <a:latin typeface="Times New Roman" pitchFamily="18" charset="0"/>
                <a:cs typeface="Times New Roman" pitchFamily="18" charset="0"/>
              </a:rPr>
              <a:t>Δεκαετία 2010: Η κρίση αναδιατάσσει το τοπίο</a:t>
            </a:r>
            <a:endParaRPr lang="el-GR" sz="3600"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674421"/>
            <a:ext cx="9144000" cy="2831048"/>
          </a:xfrm>
        </p:spPr>
        <p:txBody>
          <a:bodyPr>
            <a:normAutofit/>
          </a:bodyPr>
          <a:lstStyle/>
          <a:p>
            <a:pPr>
              <a:buNone/>
            </a:pPr>
            <a:endParaRPr lang="el-GR" sz="2000" dirty="0" smtClean="0">
              <a:latin typeface="Times New Roman" pitchFamily="18" charset="0"/>
              <a:cs typeface="Times New Roman" pitchFamily="18" charset="0"/>
              <a:hlinkClick r:id="rId2"/>
            </a:endParaRPr>
          </a:p>
          <a:p>
            <a:pPr>
              <a:buNone/>
            </a:pPr>
            <a:endParaRPr lang="el-GR" sz="2000" dirty="0" smtClean="0">
              <a:latin typeface="Times New Roman" pitchFamily="18" charset="0"/>
              <a:cs typeface="Times New Roman" pitchFamily="18" charset="0"/>
              <a:hlinkClick r:id="rId2"/>
            </a:endParaRPr>
          </a:p>
          <a:p>
            <a:pPr>
              <a:buNone/>
            </a:pPr>
            <a:r>
              <a:rPr lang="en-US" sz="2000" dirty="0" smtClean="0">
                <a:latin typeface="Times New Roman" pitchFamily="18" charset="0"/>
                <a:cs typeface="Times New Roman" pitchFamily="18" charset="0"/>
                <a:hlinkClick r:id="rId2"/>
              </a:rPr>
              <a:t>https://thetigerlillies.bandcamp.com/video</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hlinkClick r:id="rId3"/>
              </a:rPr>
              <a:t>https://www.youtube.com/watch?v=huTUOek4LgU</a:t>
            </a:r>
            <a:endParaRPr lang="el-GR"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hlinkClick r:id="rId4"/>
              </a:rPr>
              <a:t>https://www.protagon.gr/epikairotita/mousiko-efxaristw-tis-ert-stous-giatrous-kai-tous-nosileftes-tou-attikon-44342042036</a:t>
            </a:r>
            <a:endParaRPr lang="el-GR" sz="2000" dirty="0" smtClean="0">
              <a:latin typeface="Times New Roman" pitchFamily="18" charset="0"/>
              <a:cs typeface="Times New Roman" pitchFamily="18" charset="0"/>
            </a:endParaRPr>
          </a:p>
          <a:p>
            <a:pPr>
              <a:buNone/>
            </a:pPr>
            <a:endParaRPr lang="el-GR" sz="2000" dirty="0" smtClean="0">
              <a:latin typeface="Times New Roman" pitchFamily="18" charset="0"/>
              <a:cs typeface="Times New Roman" pitchFamily="18" charset="0"/>
            </a:endParaRPr>
          </a:p>
          <a:p>
            <a:pPr>
              <a:buNone/>
            </a:pPr>
            <a:endParaRPr lang="el-GR" sz="2000" dirty="0" smtClean="0">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pPr algn="ctr"/>
            <a:fld id="{00000000-1234-1234-1234-123412341234}" type="slidenum">
              <a:rPr lang="en" smtClean="0"/>
              <a:pPr algn="ctr"/>
              <a:t>69</a:t>
            </a:fld>
            <a:endParaRPr lang="en"/>
          </a:p>
        </p:txBody>
      </p:sp>
      <p:sp>
        <p:nvSpPr>
          <p:cNvPr id="4" name="3 - Τίτλος"/>
          <p:cNvSpPr>
            <a:spLocks noGrp="1"/>
          </p:cNvSpPr>
          <p:nvPr>
            <p:ph type="title"/>
          </p:nvPr>
        </p:nvSpPr>
        <p:spPr>
          <a:xfrm>
            <a:off x="528452" y="249383"/>
            <a:ext cx="8229600" cy="1745672"/>
          </a:xfrm>
        </p:spPr>
        <p:txBody>
          <a:bodyPr>
            <a:normAutofit fontScale="90000"/>
          </a:bodyPr>
          <a:lstStyle/>
          <a:p>
            <a:pPr algn="ctr"/>
            <a:r>
              <a:rPr lang="el-GR" sz="3200" dirty="0" smtClean="0">
                <a:solidFill>
                  <a:schemeClr val="tx1"/>
                </a:solidFill>
                <a:latin typeface="Times New Roman" pitchFamily="18" charset="0"/>
                <a:cs typeface="Times New Roman" pitchFamily="18" charset="0"/>
              </a:rPr>
              <a:t>Η διάσταση του χώρου στο πολιτιστικό πεδίο</a:t>
            </a:r>
            <a:br>
              <a:rPr lang="el-GR" sz="3200" dirty="0" smtClean="0">
                <a:solidFill>
                  <a:schemeClr val="tx1"/>
                </a:solidFill>
                <a:latin typeface="Times New Roman" pitchFamily="18" charset="0"/>
                <a:cs typeface="Times New Roman" pitchFamily="18" charset="0"/>
              </a:rPr>
            </a:br>
            <a:r>
              <a:rPr lang="el-GR" sz="3200" dirty="0" smtClean="0">
                <a:solidFill>
                  <a:schemeClr val="tx1"/>
                </a:solidFill>
                <a:latin typeface="Times New Roman" pitchFamily="18" charset="0"/>
                <a:cs typeface="Times New Roman" pitchFamily="18" charset="0"/>
              </a:rPr>
              <a:t>Με ή χωρίς κοινό; </a:t>
            </a:r>
            <a:br>
              <a:rPr lang="el-GR" sz="3200"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tiger </a:t>
            </a:r>
            <a:r>
              <a:rPr lang="en-US" sz="3200" dirty="0" err="1" smtClean="0">
                <a:solidFill>
                  <a:schemeClr val="tx1"/>
                </a:solidFill>
                <a:latin typeface="Times New Roman" pitchFamily="18" charset="0"/>
                <a:cs typeface="Times New Roman" pitchFamily="18" charset="0"/>
              </a:rPr>
              <a:t>lillies</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andrea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bocelli</a:t>
            </a:r>
            <a:r>
              <a:rPr lang="el-GR" sz="3200" dirty="0" smtClean="0">
                <a:solidFill>
                  <a:schemeClr val="tx1"/>
                </a:solidFill>
                <a:latin typeface="Times New Roman" pitchFamily="18" charset="0"/>
                <a:cs typeface="Times New Roman" pitchFamily="18" charset="0"/>
              </a:rPr>
              <a:t>-ορχήστρα ΕΡΤ</a:t>
            </a:r>
            <a:r>
              <a:rPr lang="en-US" sz="3200" dirty="0" smtClean="0">
                <a:solidFill>
                  <a:schemeClr val="tx1"/>
                </a:solidFill>
                <a:latin typeface="Times New Roman" pitchFamily="18" charset="0"/>
                <a:cs typeface="Times New Roman" pitchFamily="18" charset="0"/>
              </a:rPr>
              <a:t> </a:t>
            </a:r>
            <a:r>
              <a:rPr lang="el-GR" sz="3200" dirty="0" smtClean="0">
                <a:solidFill>
                  <a:schemeClr val="tx1"/>
                </a:solidFill>
                <a:latin typeface="Times New Roman" pitchFamily="18" charset="0"/>
                <a:cs typeface="Times New Roman" pitchFamily="18" charset="0"/>
              </a:rPr>
              <a:t/>
            </a:r>
            <a:br>
              <a:rPr lang="el-GR" sz="3200" dirty="0" smtClean="0">
                <a:solidFill>
                  <a:schemeClr val="tx1"/>
                </a:solidFill>
                <a:latin typeface="Times New Roman" pitchFamily="18" charset="0"/>
                <a:cs typeface="Times New Roman" pitchFamily="18" charset="0"/>
              </a:rPr>
            </a:br>
            <a:r>
              <a:rPr lang="el-GR" sz="3200" dirty="0" smtClean="0">
                <a:solidFill>
                  <a:schemeClr val="tx1"/>
                </a:solidFill>
                <a:latin typeface="Times New Roman" pitchFamily="18" charset="0"/>
                <a:cs typeface="Times New Roman" pitchFamily="18" charset="0"/>
              </a:rPr>
              <a:t> </a:t>
            </a:r>
            <a:endParaRPr lang="el-GR" sz="3200" dirty="0">
              <a:solidFill>
                <a:schemeClr val="tx1"/>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425" y="358387"/>
            <a:ext cx="8401200" cy="753439"/>
          </a:xfrm>
        </p:spPr>
        <p:txBody>
          <a:bodyPr/>
          <a:lstStyle/>
          <a:p>
            <a:pPr algn="ctr"/>
            <a:r>
              <a:rPr lang="el-GR" sz="2800" dirty="0" smtClean="0">
                <a:solidFill>
                  <a:schemeClr val="accent6">
                    <a:lumMod val="50000"/>
                  </a:schemeClr>
                </a:solidFill>
              </a:rPr>
              <a:t/>
            </a:r>
            <a:br>
              <a:rPr lang="el-GR" sz="2800" dirty="0" smtClean="0">
                <a:solidFill>
                  <a:schemeClr val="accent6">
                    <a:lumMod val="50000"/>
                  </a:schemeClr>
                </a:solidFill>
              </a:rPr>
            </a:br>
            <a:r>
              <a:rPr lang="el-GR" sz="3200" dirty="0" smtClean="0">
                <a:solidFill>
                  <a:schemeClr val="accent6">
                    <a:lumMod val="75000"/>
                  </a:schemeClr>
                </a:solidFill>
              </a:rPr>
              <a:t> </a:t>
            </a:r>
            <a:r>
              <a:rPr lang="el-GR" sz="3200" dirty="0" smtClean="0">
                <a:solidFill>
                  <a:schemeClr val="accent6">
                    <a:lumMod val="75000"/>
                  </a:schemeClr>
                </a:solidFill>
                <a:latin typeface="Times New Roman" pitchFamily="18" charset="0"/>
                <a:cs typeface="Times New Roman" pitchFamily="18" charset="0"/>
              </a:rPr>
              <a:t>Μεταπολιτευτική περίοδος 1974-1981</a:t>
            </a:r>
            <a:endParaRPr lang="el-GR"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2 - Θέση κειμένου"/>
          <p:cNvSpPr>
            <a:spLocks noGrp="1"/>
          </p:cNvSpPr>
          <p:nvPr>
            <p:ph type="body" idx="1"/>
          </p:nvPr>
        </p:nvSpPr>
        <p:spPr>
          <a:xfrm>
            <a:off x="259774" y="1070264"/>
            <a:ext cx="8530936" cy="3938153"/>
          </a:xfrm>
        </p:spPr>
        <p:txBody>
          <a:bodyPr/>
          <a:lstStyle/>
          <a:p>
            <a:pPr>
              <a:buFont typeface="Wingdings" pitchFamily="2" charset="2"/>
              <a:buChar char="Ø"/>
            </a:pPr>
            <a:r>
              <a:rPr lang="el-GR" sz="2400" dirty="0" smtClean="0">
                <a:latin typeface="Times New Roman" pitchFamily="18" charset="0"/>
                <a:cs typeface="Times New Roman" pitchFamily="18" charset="0"/>
              </a:rPr>
              <a:t>Αποκατάσταση της </a:t>
            </a:r>
            <a:r>
              <a:rPr lang="el-GR" sz="2400" b="1" dirty="0" smtClean="0">
                <a:solidFill>
                  <a:schemeClr val="accent1"/>
                </a:solidFill>
                <a:latin typeface="Times New Roman" pitchFamily="18" charset="0"/>
                <a:cs typeface="Times New Roman" pitchFamily="18" charset="0"/>
              </a:rPr>
              <a:t>ελεύθερης διακίνησης ιδεών </a:t>
            </a:r>
            <a:r>
              <a:rPr lang="el-GR" sz="2400" dirty="0" smtClean="0">
                <a:latin typeface="Times New Roman" pitchFamily="18" charset="0"/>
                <a:cs typeface="Times New Roman" pitchFamily="18" charset="0"/>
              </a:rPr>
              <a:t>και στο χώρο του πολιτισμού</a:t>
            </a:r>
            <a:endParaRPr lang="el-GR" sz="2400" b="1" dirty="0" smtClean="0">
              <a:latin typeface="Times New Roman" pitchFamily="18" charset="0"/>
              <a:cs typeface="Times New Roman" pitchFamily="18" charset="0"/>
            </a:endParaRPr>
          </a:p>
          <a:p>
            <a:pPr>
              <a:buFont typeface="Wingdings" pitchFamily="2" charset="2"/>
              <a:buChar char="Ø"/>
            </a:pPr>
            <a:r>
              <a:rPr lang="el-GR" sz="2400" b="1" dirty="0" smtClean="0">
                <a:solidFill>
                  <a:schemeClr val="accent1"/>
                </a:solidFill>
                <a:latin typeface="Times New Roman" pitchFamily="18" charset="0"/>
                <a:cs typeface="Times New Roman" pitchFamily="18" charset="0"/>
              </a:rPr>
              <a:t>Νέες μορφές </a:t>
            </a:r>
            <a:r>
              <a:rPr lang="el-GR" sz="2400" dirty="0" smtClean="0">
                <a:latin typeface="Times New Roman" pitchFamily="18" charset="0"/>
                <a:cs typeface="Times New Roman" pitchFamily="18" charset="0"/>
              </a:rPr>
              <a:t>συλλογικής δράσης και νέα κινήματα (π.χ. φεμινιστικό)</a:t>
            </a:r>
          </a:p>
          <a:p>
            <a:pPr>
              <a:buFont typeface="Wingdings" pitchFamily="2" charset="2"/>
              <a:buChar char="Ø"/>
            </a:pPr>
            <a:r>
              <a:rPr lang="el-GR" sz="2400" dirty="0" smtClean="0">
                <a:latin typeface="Times New Roman" pitchFamily="18" charset="0"/>
                <a:cs typeface="Times New Roman" pitchFamily="18" charset="0"/>
              </a:rPr>
              <a:t>Ανανέωση του </a:t>
            </a:r>
            <a:r>
              <a:rPr lang="el-GR" sz="2400" b="1" dirty="0" smtClean="0">
                <a:solidFill>
                  <a:schemeClr val="accent1"/>
                </a:solidFill>
                <a:latin typeface="Times New Roman" pitchFamily="18" charset="0"/>
                <a:cs typeface="Times New Roman" pitchFamily="18" charset="0"/>
              </a:rPr>
              <a:t>καλλιτεχνικού δυναμικού</a:t>
            </a:r>
          </a:p>
          <a:p>
            <a:pPr>
              <a:buFont typeface="Wingdings" pitchFamily="2" charset="2"/>
              <a:buChar char="Ø"/>
            </a:pPr>
            <a:r>
              <a:rPr lang="el-GR" sz="2400" dirty="0" smtClean="0">
                <a:latin typeface="Times New Roman" pitchFamily="18" charset="0"/>
                <a:cs typeface="Times New Roman" pitchFamily="18" charset="0"/>
              </a:rPr>
              <a:t>Παραγωγή καλλιτεχνικού προϊόντος που «υπακούει» στις πολιτικές </a:t>
            </a:r>
            <a:r>
              <a:rPr lang="el-GR" sz="2400" b="1" dirty="0" smtClean="0">
                <a:solidFill>
                  <a:schemeClr val="accent1"/>
                </a:solidFill>
                <a:latin typeface="Times New Roman" pitchFamily="18" charset="0"/>
                <a:cs typeface="Times New Roman" pitchFamily="18" charset="0"/>
              </a:rPr>
              <a:t>και ιδεολογικές επιταγές </a:t>
            </a:r>
            <a:r>
              <a:rPr lang="el-GR" sz="2400" dirty="0" smtClean="0">
                <a:latin typeface="Times New Roman" pitchFamily="18" charset="0"/>
                <a:cs typeface="Times New Roman" pitchFamily="18" charset="0"/>
              </a:rPr>
              <a:t>της εποχής</a:t>
            </a:r>
          </a:p>
          <a:p>
            <a:pPr>
              <a:buFont typeface="Wingdings" pitchFamily="2" charset="2"/>
              <a:buChar char="Ø"/>
            </a:pPr>
            <a:r>
              <a:rPr lang="el-GR" sz="2400" dirty="0" smtClean="0">
                <a:latin typeface="Times New Roman" pitchFamily="18" charset="0"/>
                <a:cs typeface="Times New Roman" pitchFamily="18" charset="0"/>
              </a:rPr>
              <a:t>Συλλογική έκφραση με </a:t>
            </a:r>
            <a:r>
              <a:rPr lang="el-GR" sz="2400" b="1" dirty="0" smtClean="0">
                <a:solidFill>
                  <a:schemeClr val="accent1"/>
                </a:solidFill>
                <a:latin typeface="Times New Roman" pitchFamily="18" charset="0"/>
                <a:cs typeface="Times New Roman" pitchFamily="18" charset="0"/>
              </a:rPr>
              <a:t>κοινές αναφορές και αισθητική </a:t>
            </a:r>
          </a:p>
          <a:p>
            <a:pPr>
              <a:buNone/>
            </a:pPr>
            <a:endParaRPr lang="el-GR"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285425" y="358388"/>
            <a:ext cx="8401200" cy="358585"/>
          </a:xfrm>
          <a:prstGeom prst="rect">
            <a:avLst/>
          </a:prstGeom>
        </p:spPr>
        <p:txBody>
          <a:bodyPr spcFirstLastPara="1" wrap="square" lIns="0" tIns="0" rIns="0" bIns="0" anchor="b" anchorCtr="0">
            <a:noAutofit/>
          </a:bodyPr>
          <a:lstStyle/>
          <a:p>
            <a:pPr algn="ctr"/>
            <a:r>
              <a:rPr lang="el-GR" sz="3200" dirty="0" smtClean="0">
                <a:solidFill>
                  <a:schemeClr val="accent6">
                    <a:lumMod val="50000"/>
                  </a:schemeClr>
                </a:solidFill>
              </a:rPr>
              <a:t/>
            </a:r>
            <a:br>
              <a:rPr lang="el-GR" sz="3200" dirty="0" smtClean="0">
                <a:solidFill>
                  <a:schemeClr val="accent6">
                    <a:lumMod val="50000"/>
                  </a:schemeClr>
                </a:solidFill>
              </a:rPr>
            </a:br>
            <a:r>
              <a:rPr lang="el-GR" sz="3200" dirty="0" smtClean="0">
                <a:solidFill>
                  <a:schemeClr val="accent6">
                    <a:lumMod val="50000"/>
                  </a:schemeClr>
                </a:solidFill>
                <a:latin typeface="Times New Roman" pitchFamily="18" charset="0"/>
                <a:cs typeface="Times New Roman" pitchFamily="18" charset="0"/>
              </a:rPr>
              <a:t>Θέατρο: Μία ζωή Γκόλφω;</a:t>
            </a:r>
            <a:endParaRPr sz="3200" dirty="0">
              <a:latin typeface="Times New Roman" pitchFamily="18" charset="0"/>
              <a:cs typeface="Times New Roman" pitchFamily="18" charset="0"/>
            </a:endParaRPr>
          </a:p>
        </p:txBody>
      </p:sp>
      <p:sp>
        <p:nvSpPr>
          <p:cNvPr id="135" name="Google Shape;135;p19"/>
          <p:cNvSpPr txBox="1">
            <a:spLocks noGrp="1"/>
          </p:cNvSpPr>
          <p:nvPr>
            <p:ph type="body" idx="1"/>
          </p:nvPr>
        </p:nvSpPr>
        <p:spPr>
          <a:xfrm>
            <a:off x="-124691" y="602673"/>
            <a:ext cx="5326083" cy="4540827"/>
          </a:xfrm>
          <a:prstGeom prst="rect">
            <a:avLst/>
          </a:prstGeom>
        </p:spPr>
        <p:txBody>
          <a:bodyPr spcFirstLastPara="1" wrap="square" lIns="91421" tIns="91421" rIns="91421" bIns="91421" anchor="t" anchorCtr="0">
            <a:noAutofit/>
          </a:bodyPr>
          <a:lstStyle/>
          <a:p>
            <a:pPr>
              <a:lnSpc>
                <a:spcPct val="120000"/>
              </a:lnSpc>
              <a:spcAft>
                <a:spcPts val="600"/>
              </a:spcAft>
              <a:buFont typeface="Wingdings" pitchFamily="2" charset="2"/>
              <a:buChar char="§"/>
            </a:pPr>
            <a:r>
              <a:rPr lang="el-GR" sz="1800" b="1" dirty="0" smtClean="0">
                <a:solidFill>
                  <a:schemeClr val="accent1"/>
                </a:solidFill>
                <a:latin typeface="Times New Roman" pitchFamily="18" charset="0"/>
                <a:cs typeface="Times New Roman" pitchFamily="18" charset="0"/>
              </a:rPr>
              <a:t>Εταιρικοί θίασοι</a:t>
            </a:r>
            <a:r>
              <a:rPr lang="el-GR" sz="1800" dirty="0" smtClean="0">
                <a:latin typeface="Times New Roman" pitchFamily="18" charset="0"/>
                <a:cs typeface="Times New Roman" pitchFamily="18" charset="0"/>
              </a:rPr>
              <a:t>: προσπάθεια αποκεντρωμένης συλλογικής παρέμβασης και  τα πρώτα θέατρα στην περιφέρεια της Αθήνας. </a:t>
            </a:r>
          </a:p>
          <a:p>
            <a:pPr>
              <a:lnSpc>
                <a:spcPct val="120000"/>
              </a:lnSpc>
              <a:spcAft>
                <a:spcPts val="600"/>
              </a:spcAft>
              <a:buFont typeface="Wingdings" pitchFamily="2" charset="2"/>
              <a:buChar char="§"/>
            </a:pPr>
            <a:r>
              <a:rPr lang="el-GR" sz="1800" b="1" dirty="0" smtClean="0">
                <a:solidFill>
                  <a:schemeClr val="accent1"/>
                </a:solidFill>
                <a:latin typeface="Times New Roman" pitchFamily="18" charset="0"/>
                <a:cs typeface="Times New Roman" pitchFamily="18" charset="0"/>
              </a:rPr>
              <a:t>Θέατρο Στοά </a:t>
            </a:r>
            <a:r>
              <a:rPr lang="el-GR" sz="1800" dirty="0" smtClean="0">
                <a:latin typeface="Times New Roman" pitchFamily="18" charset="0"/>
                <a:cs typeface="Times New Roman" pitchFamily="18" charset="0"/>
              </a:rPr>
              <a:t>της Λήδας Πρωτοψάλτη και του Θανάση Παπαγεωργίου, </a:t>
            </a:r>
            <a:r>
              <a:rPr lang="el-GR" sz="1800" b="1" dirty="0" smtClean="0">
                <a:solidFill>
                  <a:schemeClr val="accent1"/>
                </a:solidFill>
                <a:latin typeface="Times New Roman" pitchFamily="18" charset="0"/>
                <a:cs typeface="Times New Roman" pitchFamily="18" charset="0"/>
              </a:rPr>
              <a:t>Σύγχρονο Ελληνικό Θέατρο</a:t>
            </a:r>
            <a:r>
              <a:rPr lang="el-GR" sz="1800" dirty="0" smtClean="0">
                <a:latin typeface="Times New Roman" pitchFamily="18" charset="0"/>
                <a:cs typeface="Times New Roman" pitchFamily="18" charset="0"/>
              </a:rPr>
              <a:t> του Στέφανου Ληναίου, </a:t>
            </a:r>
            <a:r>
              <a:rPr lang="el-GR" sz="1800" b="1" dirty="0" smtClean="0">
                <a:solidFill>
                  <a:schemeClr val="accent1"/>
                </a:solidFill>
                <a:latin typeface="Times New Roman" pitchFamily="18" charset="0"/>
                <a:cs typeface="Times New Roman" pitchFamily="18" charset="0"/>
              </a:rPr>
              <a:t>Ανοιχτό Θέατρο </a:t>
            </a:r>
            <a:r>
              <a:rPr lang="el-GR" sz="1800" dirty="0" smtClean="0">
                <a:latin typeface="Times New Roman" pitchFamily="18" charset="0"/>
                <a:cs typeface="Times New Roman" pitchFamily="18" charset="0"/>
              </a:rPr>
              <a:t>του Γιώργου Μιχαηλίδη, </a:t>
            </a:r>
            <a:r>
              <a:rPr lang="el-GR" sz="1800" b="1" dirty="0" smtClean="0">
                <a:solidFill>
                  <a:schemeClr val="accent1"/>
                </a:solidFill>
                <a:latin typeface="Times New Roman" pitchFamily="18" charset="0"/>
                <a:cs typeface="Times New Roman" pitchFamily="18" charset="0"/>
              </a:rPr>
              <a:t>Ελεύθερο Θέατρο </a:t>
            </a:r>
            <a:r>
              <a:rPr lang="el-GR" sz="1800" dirty="0" smtClean="0">
                <a:latin typeface="Times New Roman" pitchFamily="18" charset="0"/>
                <a:cs typeface="Times New Roman" pitchFamily="18" charset="0"/>
              </a:rPr>
              <a:t>(και Ελεύθερη Σκηνή): </a:t>
            </a:r>
            <a:r>
              <a:rPr lang="el-GR" sz="1800" i="1" dirty="0" smtClean="0">
                <a:latin typeface="Times New Roman" pitchFamily="18" charset="0"/>
                <a:cs typeface="Times New Roman" pitchFamily="18" charset="0"/>
              </a:rPr>
              <a:t>Λουκιανός</a:t>
            </a:r>
            <a:r>
              <a:rPr lang="el-GR" sz="1800" dirty="0" smtClean="0">
                <a:latin typeface="Times New Roman" pitchFamily="18" charset="0"/>
                <a:cs typeface="Times New Roman" pitchFamily="18" charset="0"/>
              </a:rPr>
              <a:t> </a:t>
            </a:r>
            <a:r>
              <a:rPr lang="el-GR" sz="1800" i="1" dirty="0" smtClean="0">
                <a:latin typeface="Times New Roman" pitchFamily="18" charset="0"/>
                <a:cs typeface="Times New Roman" pitchFamily="18" charset="0"/>
              </a:rPr>
              <a:t>Κηλαηδόνης,  Άννα </a:t>
            </a:r>
            <a:r>
              <a:rPr lang="el-GR" sz="1800" i="1" dirty="0" err="1" smtClean="0">
                <a:latin typeface="Times New Roman" pitchFamily="18" charset="0"/>
                <a:cs typeface="Times New Roman" pitchFamily="18" charset="0"/>
              </a:rPr>
              <a:t>Παναγιωτοπούλου</a:t>
            </a:r>
            <a:r>
              <a:rPr lang="el-GR" sz="1800" i="1" dirty="0" smtClean="0">
                <a:latin typeface="Times New Roman" pitchFamily="18" charset="0"/>
                <a:cs typeface="Times New Roman" pitchFamily="18" charset="0"/>
              </a:rPr>
              <a:t>, Σταμάτης Φασουλής, </a:t>
            </a:r>
            <a:r>
              <a:rPr lang="el-GR" sz="1800" i="1" dirty="0" err="1" smtClean="0">
                <a:latin typeface="Times New Roman" pitchFamily="18" charset="0"/>
                <a:cs typeface="Times New Roman" pitchFamily="18" charset="0"/>
              </a:rPr>
              <a:t>ΔημήτρηςΧρυσομάλλης</a:t>
            </a:r>
            <a:r>
              <a:rPr lang="el-GR" sz="1800" i="1" dirty="0" smtClean="0">
                <a:latin typeface="Times New Roman" pitchFamily="18" charset="0"/>
                <a:cs typeface="Times New Roman" pitchFamily="18" charset="0"/>
              </a:rPr>
              <a:t>, Μίνα Αδαμάκη,, Κώστας </a:t>
            </a:r>
            <a:r>
              <a:rPr lang="el-GR" sz="1800" i="1" dirty="0" err="1" smtClean="0">
                <a:latin typeface="Times New Roman" pitchFamily="18" charset="0"/>
                <a:cs typeface="Times New Roman" pitchFamily="18" charset="0"/>
              </a:rPr>
              <a:t>Αρζόγλου</a:t>
            </a:r>
            <a:r>
              <a:rPr lang="el-GR" sz="1800" i="1" dirty="0" smtClean="0">
                <a:latin typeface="Times New Roman" pitchFamily="18" charset="0"/>
                <a:cs typeface="Times New Roman" pitchFamily="18" charset="0"/>
              </a:rPr>
              <a:t>, Νένα </a:t>
            </a:r>
            <a:r>
              <a:rPr lang="el-GR" sz="1800" i="1" dirty="0" err="1" smtClean="0">
                <a:latin typeface="Times New Roman" pitchFamily="18" charset="0"/>
                <a:cs typeface="Times New Roman" pitchFamily="18" charset="0"/>
              </a:rPr>
              <a:t>Μεντή</a:t>
            </a:r>
            <a:r>
              <a:rPr lang="el-GR" sz="1800" i="1" dirty="0" smtClean="0">
                <a:latin typeface="Times New Roman" pitchFamily="18" charset="0"/>
                <a:cs typeface="Times New Roman" pitchFamily="18" charset="0"/>
              </a:rPr>
              <a:t>, Υβόννη </a:t>
            </a:r>
            <a:r>
              <a:rPr lang="el-GR" sz="1800" i="1" dirty="0" err="1" smtClean="0">
                <a:latin typeface="Times New Roman" pitchFamily="18" charset="0"/>
                <a:cs typeface="Times New Roman" pitchFamily="18" charset="0"/>
              </a:rPr>
              <a:t>Μαλτέζου</a:t>
            </a:r>
            <a:r>
              <a:rPr lang="el-GR" sz="1800" i="1" dirty="0" smtClean="0">
                <a:latin typeface="Times New Roman" pitchFamily="18" charset="0"/>
                <a:cs typeface="Times New Roman" pitchFamily="18" charset="0"/>
              </a:rPr>
              <a:t> </a:t>
            </a:r>
            <a:r>
              <a:rPr lang="el-GR" sz="1800" i="1" dirty="0" err="1" smtClean="0">
                <a:latin typeface="Times New Roman" pitchFamily="18" charset="0"/>
                <a:cs typeface="Times New Roman" pitchFamily="18" charset="0"/>
              </a:rPr>
              <a:t>κ.λπ</a:t>
            </a:r>
            <a:endParaRPr lang="el-GR" sz="1800" i="1" dirty="0" smtClean="0">
              <a:latin typeface="Times New Roman" pitchFamily="18" charset="0"/>
              <a:cs typeface="Times New Roman" pitchFamily="18" charset="0"/>
            </a:endParaRPr>
          </a:p>
        </p:txBody>
      </p:sp>
      <p:pic>
        <p:nvPicPr>
          <p:cNvPr id="4" name="Θέση περιεχομένου 12"/>
          <p:cNvPicPr>
            <a:picLocks noChangeAspect="1"/>
          </p:cNvPicPr>
          <p:nvPr/>
        </p:nvPicPr>
        <p:blipFill>
          <a:blip r:embed="rId3"/>
          <a:stretch>
            <a:fillRect/>
          </a:stretch>
        </p:blipFill>
        <p:spPr>
          <a:xfrm rot="772347">
            <a:off x="5431765" y="1100287"/>
            <a:ext cx="3371674" cy="3437708"/>
          </a:xfrm>
          <a:prstGeom prst="rect">
            <a:avLst/>
          </a:prstGeom>
        </p:spPr>
      </p:pic>
    </p:spTree>
    <p:extLst>
      <p:ext uri="{BB962C8B-B14F-4D97-AF65-F5344CB8AC3E}">
        <p14:creationId xmlns:p14="http://schemas.microsoft.com/office/powerpoint/2010/main" val="338317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prstGeom prst="rect">
            <a:avLst/>
          </a:prstGeom>
        </p:spPr>
        <p:txBody>
          <a:bodyPr spcFirstLastPara="1" wrap="square" lIns="0" tIns="0" rIns="0" bIns="0" anchor="b" anchorCtr="0">
            <a:noAutofit/>
          </a:bodyPr>
          <a:lstStyle/>
          <a:p>
            <a:pPr algn="ctr"/>
            <a:r>
              <a:rPr lang="en-US" sz="4400" dirty="0" smtClean="0"/>
              <a:t/>
            </a:r>
            <a:br>
              <a:rPr lang="en-US" sz="4400" dirty="0" smtClean="0"/>
            </a:br>
            <a:r>
              <a:rPr lang="el-GR" sz="3200" dirty="0" smtClean="0">
                <a:latin typeface="Times New Roman" pitchFamily="18" charset="0"/>
                <a:cs typeface="Times New Roman" pitchFamily="18" charset="0"/>
              </a:rPr>
              <a:t>Μουσική</a:t>
            </a:r>
            <a:endParaRPr sz="2400" dirty="0">
              <a:latin typeface="Times New Roman" pitchFamily="18" charset="0"/>
              <a:cs typeface="Times New Roman" pitchFamily="18" charset="0"/>
            </a:endParaRPr>
          </a:p>
        </p:txBody>
      </p:sp>
      <p:sp>
        <p:nvSpPr>
          <p:cNvPr id="135" name="Google Shape;135;p19"/>
          <p:cNvSpPr txBox="1">
            <a:spLocks noGrp="1"/>
          </p:cNvSpPr>
          <p:nvPr>
            <p:ph type="body" idx="1"/>
          </p:nvPr>
        </p:nvSpPr>
        <p:spPr>
          <a:xfrm>
            <a:off x="249383" y="898885"/>
            <a:ext cx="3200400" cy="3898745"/>
          </a:xfrm>
          <a:prstGeom prst="rect">
            <a:avLst/>
          </a:prstGeom>
        </p:spPr>
        <p:txBody>
          <a:bodyPr spcFirstLastPara="1" wrap="square" lIns="91421" tIns="91421" rIns="91421" bIns="91421" anchor="t" anchorCtr="0">
            <a:noAutofit/>
          </a:bodyPr>
          <a:lstStyle/>
          <a:p>
            <a:pPr algn="just">
              <a:spcAft>
                <a:spcPts val="600"/>
              </a:spcAft>
              <a:buFont typeface="Wingdings" pitchFamily="2" charset="2"/>
              <a:buChar char="§"/>
            </a:pPr>
            <a:r>
              <a:rPr lang="el-GR" sz="1800" dirty="0" smtClean="0">
                <a:latin typeface="Times New Roman" pitchFamily="18" charset="0"/>
                <a:cs typeface="Times New Roman" pitchFamily="18" charset="0"/>
              </a:rPr>
              <a:t>Τα παλιά τραγούδια </a:t>
            </a:r>
            <a:r>
              <a:rPr lang="el-GR" sz="1800" b="1" dirty="0" smtClean="0">
                <a:solidFill>
                  <a:schemeClr val="accent1"/>
                </a:solidFill>
                <a:latin typeface="Times New Roman" pitchFamily="18" charset="0"/>
                <a:cs typeface="Times New Roman" pitchFamily="18" charset="0"/>
              </a:rPr>
              <a:t>ηχογραφήθηκαν</a:t>
            </a:r>
            <a:r>
              <a:rPr lang="fr-FR" sz="1800" b="1" dirty="0" smtClean="0">
                <a:solidFill>
                  <a:schemeClr val="accent1"/>
                </a:solidFill>
                <a:latin typeface="Times New Roman" pitchFamily="18" charset="0"/>
                <a:cs typeface="Times New Roman" pitchFamily="18" charset="0"/>
              </a:rPr>
              <a:t> </a:t>
            </a:r>
            <a:r>
              <a:rPr lang="el-GR" sz="1800" b="1" dirty="0" smtClean="0">
                <a:solidFill>
                  <a:schemeClr val="accent1"/>
                </a:solidFill>
                <a:latin typeface="Times New Roman" pitchFamily="18" charset="0"/>
                <a:cs typeface="Times New Roman" pitchFamily="18" charset="0"/>
              </a:rPr>
              <a:t>ξανά </a:t>
            </a:r>
            <a:r>
              <a:rPr lang="el-GR" sz="1800" dirty="0" smtClean="0">
                <a:latin typeface="Times New Roman" pitchFamily="18" charset="0"/>
                <a:cs typeface="Times New Roman" pitchFamily="18" charset="0"/>
              </a:rPr>
              <a:t>από δίσκους 78 στροφών.</a:t>
            </a:r>
          </a:p>
          <a:p>
            <a:pPr algn="just">
              <a:spcAft>
                <a:spcPts val="600"/>
              </a:spcAft>
              <a:buFont typeface="Wingdings" pitchFamily="2" charset="2"/>
              <a:buChar char="§"/>
            </a:pPr>
            <a:r>
              <a:rPr lang="el-GR" sz="1800" dirty="0" smtClean="0">
                <a:latin typeface="Times New Roman" pitchFamily="18" charset="0"/>
                <a:cs typeface="Times New Roman" pitchFamily="18" charset="0"/>
              </a:rPr>
              <a:t>Αναβίωση του </a:t>
            </a:r>
            <a:r>
              <a:rPr lang="el-GR" sz="1800" b="1" dirty="0" smtClean="0">
                <a:solidFill>
                  <a:schemeClr val="accent1"/>
                </a:solidFill>
                <a:latin typeface="Times New Roman" pitchFamily="18" charset="0"/>
                <a:cs typeface="Times New Roman" pitchFamily="18" charset="0"/>
              </a:rPr>
              <a:t>ρεμπέτικου</a:t>
            </a:r>
            <a:r>
              <a:rPr lang="en-US" sz="1800" dirty="0" smtClean="0">
                <a:latin typeface="Times New Roman" pitchFamily="18" charset="0"/>
                <a:cs typeface="Times New Roman" pitchFamily="18" charset="0"/>
              </a:rPr>
              <a:t>.</a:t>
            </a:r>
            <a:endParaRPr lang="el-GR" sz="1800" dirty="0" smtClean="0">
              <a:latin typeface="Times New Roman" pitchFamily="18" charset="0"/>
              <a:cs typeface="Times New Roman" pitchFamily="18" charset="0"/>
            </a:endParaRPr>
          </a:p>
          <a:p>
            <a:pPr algn="just">
              <a:spcAft>
                <a:spcPts val="600"/>
              </a:spcAft>
              <a:buFont typeface="Wingdings" pitchFamily="2" charset="2"/>
              <a:buChar char="§"/>
            </a:pPr>
            <a:r>
              <a:rPr lang="el-GR" sz="1800" dirty="0" smtClean="0">
                <a:latin typeface="Times New Roman" pitchFamily="18" charset="0"/>
                <a:cs typeface="Times New Roman" pitchFamily="18" charset="0"/>
              </a:rPr>
              <a:t>Αντάρτικα, </a:t>
            </a:r>
            <a:r>
              <a:rPr lang="el-GR" sz="1800" b="1" dirty="0" smtClean="0">
                <a:solidFill>
                  <a:schemeClr val="accent1"/>
                </a:solidFill>
                <a:latin typeface="Times New Roman" pitchFamily="18" charset="0"/>
                <a:cs typeface="Times New Roman" pitchFamily="18" charset="0"/>
              </a:rPr>
              <a:t>έντεχνο λαϊκό </a:t>
            </a:r>
            <a:r>
              <a:rPr lang="el-GR" sz="1800" dirty="0" smtClean="0">
                <a:latin typeface="Times New Roman" pitchFamily="18" charset="0"/>
                <a:cs typeface="Times New Roman" pitchFamily="18" charset="0"/>
              </a:rPr>
              <a:t>και ελαφρύ ερωτικό τραγούδι</a:t>
            </a:r>
          </a:p>
          <a:p>
            <a:pPr algn="just">
              <a:spcAft>
                <a:spcPts val="600"/>
              </a:spcAft>
              <a:buFont typeface="Wingdings" pitchFamily="2" charset="2"/>
              <a:buChar char="§"/>
            </a:pPr>
            <a:r>
              <a:rPr lang="el-GR" sz="1800" dirty="0" smtClean="0">
                <a:latin typeface="Times New Roman" pitchFamily="18" charset="0"/>
                <a:cs typeface="Times New Roman" pitchFamily="18" charset="0"/>
              </a:rPr>
              <a:t>Η </a:t>
            </a:r>
            <a:r>
              <a:rPr lang="el-GR" sz="1800" b="1" dirty="0" smtClean="0">
                <a:solidFill>
                  <a:schemeClr val="accent1"/>
                </a:solidFill>
                <a:latin typeface="Times New Roman" pitchFamily="18" charset="0"/>
                <a:cs typeface="Times New Roman" pitchFamily="18" charset="0"/>
              </a:rPr>
              <a:t>μουσική βιομηχανία </a:t>
            </a:r>
            <a:r>
              <a:rPr lang="el-GR" sz="1800" dirty="0" smtClean="0">
                <a:latin typeface="Times New Roman" pitchFamily="18" charset="0"/>
                <a:cs typeface="Times New Roman" pitchFamily="18" charset="0"/>
              </a:rPr>
              <a:t>αγκαλιάζει το πολιτικό τραγούδι</a:t>
            </a:r>
          </a:p>
          <a:p>
            <a:endParaRPr lang="en-US" sz="1800" dirty="0"/>
          </a:p>
        </p:txBody>
      </p:sp>
      <p:pic>
        <p:nvPicPr>
          <p:cNvPr id="4" name="79N4Kur_Nlg"/>
          <p:cNvPicPr>
            <a:picLocks noRot="1" noChangeAspect="1"/>
          </p:cNvPicPr>
          <p:nvPr>
            <a:videoFile r:link="rId1"/>
          </p:nvPr>
        </p:nvPicPr>
        <p:blipFill>
          <a:blip r:embed="rId4"/>
          <a:stretch>
            <a:fillRect/>
          </a:stretch>
        </p:blipFill>
        <p:spPr>
          <a:xfrm>
            <a:off x="4738255" y="862445"/>
            <a:ext cx="3948545" cy="3730337"/>
          </a:xfrm>
          <a:prstGeom prst="rect">
            <a:avLst/>
          </a:prstGeom>
          <a:ln>
            <a:noFill/>
          </a:ln>
        </p:spPr>
      </p:pic>
    </p:spTree>
    <p:extLst>
      <p:ext uri="{BB962C8B-B14F-4D97-AF65-F5344CB8AC3E}">
        <p14:creationId xmlns:p14="http://schemas.microsoft.com/office/powerpoint/2010/main" val="3884502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3500</TotalTime>
  <Words>5626</Words>
  <Application>Microsoft Office PowerPoint</Application>
  <PresentationFormat>Προβολή στην οθόνη (16:9)</PresentationFormat>
  <Paragraphs>377</Paragraphs>
  <Slides>69</Slides>
  <Notes>7</Notes>
  <HiddenSlides>0</HiddenSlides>
  <MMClips>1</MMClips>
  <ScaleCrop>false</ScaleCrop>
  <HeadingPairs>
    <vt:vector size="4" baseType="variant">
      <vt:variant>
        <vt:lpstr>Θέμα</vt:lpstr>
      </vt:variant>
      <vt:variant>
        <vt:i4>2</vt:i4>
      </vt:variant>
      <vt:variant>
        <vt:lpstr>Τίτλοι διαφανειών</vt:lpstr>
      </vt:variant>
      <vt:variant>
        <vt:i4>69</vt:i4>
      </vt:variant>
    </vt:vector>
  </HeadingPairs>
  <TitlesOfParts>
    <vt:vector size="71" baseType="lpstr">
      <vt:lpstr>Συγκέντρωση</vt:lpstr>
      <vt:lpstr>1_Συγκέντρωση</vt:lpstr>
      <vt:lpstr>ΠΟΛΙΤΙΣΤΙΚΗ ΠΟΛΙΤΙΚΗ ΚΑΙ  ΔΡΑΣΕΙΣ ΠΟΛΙΤΙΣΤΙΚΗΣ ΑΝΑΠΤΥΞΗΣ</vt:lpstr>
      <vt:lpstr>Παρουσίαση του PowerPoint</vt:lpstr>
      <vt:lpstr>Πολιτιστικές πολιτικές στον Ελληνικό χώρο (1)</vt:lpstr>
      <vt:lpstr>Πολιτιστικές πολιτικές στον Ελληνικό χώρο (2)</vt:lpstr>
      <vt:lpstr>10 π.μ Χριστιάνα Γαλανοπούλου </vt:lpstr>
      <vt:lpstr>12μ. Γιώργος Νανούρης: Ηθοποιός- Σκηνοθέτης</vt:lpstr>
      <vt:lpstr>  Μεταπολιτευτική περίοδος 1974-1981</vt:lpstr>
      <vt:lpstr> Θέατρο: Μία ζωή Γκόλφω;</vt:lpstr>
      <vt:lpstr> Μουσική</vt:lpstr>
      <vt:lpstr>Νέος Ελληνικός Κινηματογράφος</vt:lpstr>
      <vt:lpstr>Έκρηξη στα λογοτεχνικά περιοδικά</vt:lpstr>
      <vt:lpstr>Αδυναμίες και στρεβλώσεις</vt:lpstr>
      <vt:lpstr>Οι βασικοί δρώντες στο πεδίο (3+1)</vt:lpstr>
      <vt:lpstr> Η έκρηξη συλλογικοτήτων του Τρίτου Τομέα</vt:lpstr>
      <vt:lpstr>  Δεκαετία του 1980: Πολιτιστικός εκδημοκρατισμός και πολιτιστικό κράτος πρόνοιας</vt:lpstr>
      <vt:lpstr>ΥΠΠΟ: Νέοι φορείς και θεσμοί</vt:lpstr>
      <vt:lpstr>Σημαντικά επιτεύγματα της Μελίνας</vt:lpstr>
      <vt:lpstr>Ο νέος ρόλος της Αυτοδιοίκησης</vt:lpstr>
      <vt:lpstr>Υποχώρηση οργανώσεων Τρίτου τομέα,  ενίσχυση Ιδιωτικού τομέα</vt:lpstr>
      <vt:lpstr> Δεκαετία 1990: Άμεση σύνδεση πολιτισμού -οικονομίας </vt:lpstr>
      <vt:lpstr>Αναδιατάξεις στο πολιτισμικό πεδίο</vt:lpstr>
      <vt:lpstr>Οι υπόλοιποι πολιτιστικοί δρώντες </vt:lpstr>
      <vt:lpstr>Το Εθνικό Πολιτιστικό Δίκτυο Πόλεων (ΕΠΔΠ)</vt:lpstr>
      <vt:lpstr>Η γνωστή «συνταγή»: Προσφέρουμε σε περισσότερους, λιγότερα …</vt:lpstr>
      <vt:lpstr>Η εμπορευματοποίηση και  το κυρίαρχο πρότυπο</vt:lpstr>
      <vt:lpstr>Η ελληνική εκδοχή του επιθετικού lifestyle</vt:lpstr>
      <vt:lpstr>H αμφισημία στις δύο πρώτες δεκαετίες του 21ου </vt:lpstr>
      <vt:lpstr>Σημαντικά πολιτισμικά συμβάντα</vt:lpstr>
      <vt:lpstr>Διοργάνωση των Ολυμπιακών Αγώνων του 2004 </vt:lpstr>
      <vt:lpstr>…παρεπόμενα της Ολυμπιάδας… </vt:lpstr>
      <vt:lpstr>Πολιτιστική Συμπεριφορά των Ελλήνων  Έρευνα 2005, Metron Analysis, για λογαριασμό περιοδικού Highlights</vt:lpstr>
      <vt:lpstr>Τα «υπόλοιπα»… της αρχής του 21ου αιώνα</vt:lpstr>
      <vt:lpstr>Τα «μεγάλα» αυτής της περιόδου </vt:lpstr>
      <vt:lpstr>Η 14η Ντοκουμέντα στην Αθήνα: </vt:lpstr>
      <vt:lpstr>Το  Κ.Π.Ι.Σ.Ν.</vt:lpstr>
      <vt:lpstr>Ο πολιτισμός στην περίοδο της κρίσης</vt:lpstr>
      <vt:lpstr>Ορισμένα δεδομένα της πολύπλευρης κρίσης</vt:lpstr>
      <vt:lpstr>Το πεδίο «Πολιτισμός, Ψυχαγωγία, Αθλητισμός»</vt:lpstr>
      <vt:lpstr>Το επικίνδυνο (;) κενό του Υπουργείου Πολιτισμού</vt:lpstr>
      <vt:lpstr>Οι ποικίλοι φορείς στην Ελλάδα και  ο ρόλος τους στην πολιτιστική πολιτική</vt:lpstr>
      <vt:lpstr> Τοπική Αυτοδιοίκηση: Το θεσμικό πλαίσιο  </vt:lpstr>
      <vt:lpstr>Οι θεσμικές αλλαγές της τελευταίας διετίας</vt:lpstr>
      <vt:lpstr>Τ.Α.: Ομφάλιος λώρος και αυτοδιοικητική κουλτούρα </vt:lpstr>
      <vt:lpstr>«Τοπική» &amp;«Αυτοδιοίκηση» ή Ετεροδιοίκηση;</vt:lpstr>
      <vt:lpstr>Το κρίσιμο στοίχημα για ΤΑ: ο Δήμος ως το «όλον» της πόλης</vt:lpstr>
      <vt:lpstr>Το ΥΠ. ΠΟ.Α. </vt:lpstr>
      <vt:lpstr>Πύλη των Πολιτιστικών Φορέων του ΥΠΠΟΑ</vt:lpstr>
      <vt:lpstr>Εποπτευόμενοι φορείς του ΥΠΠΟΑ</vt:lpstr>
      <vt:lpstr>Η δημόσια πολιτιστική πολιτική στην Ελλάδα:</vt:lpstr>
      <vt:lpstr>Το μοντέλο πολιτιστικής πολιτικής που εφαρμόστηκε από το αρμόδιο υπουργείο :</vt:lpstr>
      <vt:lpstr>Ο πολιτισμός (και όχι μόνον) στην εποχή του κορωνοϊού</vt:lpstr>
      <vt:lpstr>Η κατ΄οίκον ψυχαγωγία</vt:lpstr>
      <vt:lpstr>Υποκαθίστανται οι τονισμοί και  οι αποχρώσεις της φωνής του/της ηθοποιού ; </vt:lpstr>
      <vt:lpstr>Η λογοτεχνία των λοιμών</vt:lpstr>
      <vt:lpstr>«Η ζωή μετά…» αλλά πως;</vt:lpstr>
      <vt:lpstr>Μελέτη περίπτωσης. Η δεσπόζουσα θέση στον κινηματογραφικό χώρο (1974-2020): Τοπικές λέσχες, δημοτικοί κινηματογράφοι,  Cineplex’s- multiplexes και διαδικτυακές πλατφόρμες</vt:lpstr>
      <vt:lpstr>1974-1986: Οι κινηματογραφικές λέσχες στο προσκήνιο και η δεσπόζουσα θέση του Τρίτου τομέα</vt:lpstr>
      <vt:lpstr>Η δεσπόζουσα θέση του Τρίτου τομέα</vt:lpstr>
      <vt:lpstr>1987-1998: η κρίση των κινηματογραφικών λεσχών</vt:lpstr>
      <vt:lpstr>«Πολυμερής», «παρελκόμενη», «διπλή» ή «παράλληλη» ένταξη</vt:lpstr>
      <vt:lpstr>Μετακύλιση συμμετοχής και εξάπλωση δημοτικών κινηματογράφων:  Η κυριαρχία της Τ.Α.</vt:lpstr>
      <vt:lpstr>2000-2009: Η σαρωτική κυριαρχία των πολυσινεμά</vt:lpstr>
      <vt:lpstr>Η χίμαιρα των θερινών κινηματογράφων;</vt:lpstr>
      <vt:lpstr>Η «σιγουριά» της επιτυχίας…</vt:lpstr>
      <vt:lpstr>Αλλά, η «μάχη» δεν είχε ακόμη τελειώσει…</vt:lpstr>
      <vt:lpstr>…και η «αποτυχία»…</vt:lpstr>
      <vt:lpstr>Έχει μνήμη ο χώρος;</vt:lpstr>
      <vt:lpstr>Δεκαετία 2010: Η κρίση αναδιατάσσει το τοπίο</vt:lpstr>
      <vt:lpstr>Η διάσταση του χώρου στο πολιτιστικό πεδίο Με ή χωρίς κοινό;  tiger lillies- andrea bocelli-ορχήστρα ΕΡΤ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Zozeta</dc:creator>
  <cp:lastModifiedBy>Αναστάσιος Χονδρογιάννης</cp:lastModifiedBy>
  <cp:revision>311</cp:revision>
  <dcterms:modified xsi:type="dcterms:W3CDTF">2021-07-15T14:09:13Z</dcterms:modified>
</cp:coreProperties>
</file>