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27"/>
  </p:notesMasterIdLst>
  <p:sldIdLst>
    <p:sldId id="256" r:id="rId2"/>
    <p:sldId id="257" r:id="rId3"/>
    <p:sldId id="258" r:id="rId4"/>
    <p:sldId id="266" r:id="rId5"/>
    <p:sldId id="263" r:id="rId6"/>
    <p:sldId id="341" r:id="rId7"/>
    <p:sldId id="342" r:id="rId8"/>
    <p:sldId id="348" r:id="rId9"/>
    <p:sldId id="349" r:id="rId10"/>
    <p:sldId id="351" r:id="rId11"/>
    <p:sldId id="350" r:id="rId12"/>
    <p:sldId id="352" r:id="rId13"/>
    <p:sldId id="355" r:id="rId14"/>
    <p:sldId id="357" r:id="rId15"/>
    <p:sldId id="359" r:id="rId16"/>
    <p:sldId id="360" r:id="rId17"/>
    <p:sldId id="369" r:id="rId18"/>
    <p:sldId id="365" r:id="rId19"/>
    <p:sldId id="364" r:id="rId20"/>
    <p:sldId id="366" r:id="rId21"/>
    <p:sldId id="367" r:id="rId22"/>
    <p:sldId id="368" r:id="rId23"/>
    <p:sldId id="371" r:id="rId24"/>
    <p:sldId id="372" r:id="rId25"/>
    <p:sldId id="383"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477" autoAdjust="0"/>
  </p:normalViewPr>
  <p:slideViewPr>
    <p:cSldViewPr>
      <p:cViewPr varScale="1">
        <p:scale>
          <a:sx n="58" d="100"/>
          <a:sy n="58" d="100"/>
        </p:scale>
        <p:origin x="152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3EDF2A-E763-4647-835A-8688456ED8C9}" type="datetimeFigureOut">
              <a:rPr lang="el-GR" smtClean="0"/>
              <a:t>16/6/2021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5623E9-7F70-49F3-9E4F-F99DD9F511A7}" type="slidenum">
              <a:rPr lang="el-GR" smtClean="0"/>
              <a:t>‹#›</a:t>
            </a:fld>
            <a:endParaRPr lang="el-GR"/>
          </a:p>
        </p:txBody>
      </p:sp>
    </p:spTree>
    <p:extLst>
      <p:ext uri="{BB962C8B-B14F-4D97-AF65-F5344CB8AC3E}">
        <p14:creationId xmlns:p14="http://schemas.microsoft.com/office/powerpoint/2010/main" val="495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Η σύγκρουση, λοιπόν, είναι μια διαμάχη </a:t>
            </a:r>
            <a:r>
              <a:rPr lang="el-GR" sz="1200" b="0" i="1" u="none" strike="noStrike" kern="1200" baseline="0" dirty="0">
                <a:solidFill>
                  <a:schemeClr val="tx1"/>
                </a:solidFill>
                <a:latin typeface="+mn-lt"/>
                <a:ea typeface="+mn-ea"/>
                <a:cs typeface="+mn-cs"/>
              </a:rPr>
              <a:t>αντίθετων δυνάμεων</a:t>
            </a:r>
            <a:r>
              <a:rPr lang="el-GR" sz="1200" b="0" i="0" u="none" strike="noStrike" kern="1200" baseline="0" dirty="0">
                <a:solidFill>
                  <a:schemeClr val="tx1"/>
                </a:solidFill>
                <a:latin typeface="+mn-lt"/>
                <a:ea typeface="+mn-ea"/>
                <a:cs typeface="+mn-cs"/>
              </a:rPr>
              <a:t>. Είναι η</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διαμάχη ανάμεσα σε δυο αντιτιθέμενες πλευρές, δυο αντίθετες θέσεις,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απόψεις ή ανάγκες. Αν εστιάσουμε στο χώρο εργασίας, μία σύγκρουση μπορεί να μοιάζει με αντιπαράθεση ανάμεσα σε προϊστάμενους</a:t>
            </a:r>
            <a:r>
              <a:rPr lang="en-US" sz="1200" b="0" i="0" u="none" strike="noStrike" kern="1200" baseline="0" dirty="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και υφιστάμενους γύρω από θέματα άδειας και χρονοδιαγραμμάτων.</a:t>
            </a:r>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5</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14</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15</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16</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17</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18</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19</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20</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21</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baseline="0"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22</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23</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effectLst/>
                <a:latin typeface="+mn-lt"/>
                <a:ea typeface="+mn-ea"/>
                <a:cs typeface="+mn-cs"/>
              </a:rPr>
              <a:t>Η άποψη αυτή ενισχύεται από το γεγονός ότι η ίδια η λέξη </a:t>
            </a:r>
            <a:r>
              <a:rPr lang="el-GR" sz="1200" i="1" kern="1200" dirty="0">
                <a:solidFill>
                  <a:schemeClr val="tx1"/>
                </a:solidFill>
                <a:effectLst/>
                <a:latin typeface="+mn-lt"/>
                <a:ea typeface="+mn-ea"/>
                <a:cs typeface="+mn-cs"/>
              </a:rPr>
              <a:t>σύγκρουση</a:t>
            </a:r>
            <a:r>
              <a:rPr lang="el-GR" sz="1200" kern="1200" dirty="0">
                <a:solidFill>
                  <a:schemeClr val="tx1"/>
                </a:solidFill>
                <a:effectLst/>
                <a:latin typeface="+mn-lt"/>
                <a:ea typeface="+mn-ea"/>
                <a:cs typeface="+mn-cs"/>
              </a:rPr>
              <a:t> έχει αποκτήσει μια περισσότερο αρνητική παρά θετική χροιά, καθώς συνδέεται με παραδοσιακές αντιλήψεις του μάνατζμεντ σχετικά με τις αιτίες και τις πηγές των συγκρούσεων, καθώς και τις αρνητικές συνέπειες και δυσλειτουργίες που προκαλούν. </a:t>
            </a:r>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6</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24</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sz="1200" b="0" i="0" u="none" strike="noStrike" kern="1200" baseline="0" dirty="0">
              <a:solidFill>
                <a:schemeClr val="tx1"/>
              </a:solidFill>
              <a:latin typeface="+mn-lt"/>
              <a:ea typeface="+mn-ea"/>
              <a:cs typeface="+mn-cs"/>
            </a:endParaRPr>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25</a:t>
            </a:fld>
            <a:endParaRPr lang="el-GR"/>
          </a:p>
        </p:txBody>
      </p:sp>
    </p:spTree>
    <p:extLst>
      <p:ext uri="{BB962C8B-B14F-4D97-AF65-F5344CB8AC3E}">
        <p14:creationId xmlns:p14="http://schemas.microsoft.com/office/powerpoint/2010/main" val="1201939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7</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8</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9</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10</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11</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12</a:t>
            </a:fld>
            <a:endParaRPr lang="el-GR"/>
          </a:p>
        </p:txBody>
      </p:sp>
    </p:spTree>
    <p:extLst>
      <p:ext uri="{BB962C8B-B14F-4D97-AF65-F5344CB8AC3E}">
        <p14:creationId xmlns:p14="http://schemas.microsoft.com/office/powerpoint/2010/main" val="155860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A5623E9-7F70-49F3-9E4F-F99DD9F511A7}" type="slidenum">
              <a:rPr lang="el-GR" smtClean="0"/>
              <a:t>13</a:t>
            </a:fld>
            <a:endParaRPr lang="el-GR"/>
          </a:p>
        </p:txBody>
      </p:sp>
    </p:spTree>
    <p:extLst>
      <p:ext uri="{BB962C8B-B14F-4D97-AF65-F5344CB8AC3E}">
        <p14:creationId xmlns:p14="http://schemas.microsoft.com/office/powerpoint/2010/main" val="1558601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l-GR"/>
              <a:t>Στυλ κύριου τίτλου</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l-GR"/>
              <a:t>Στυλ κύριου τίτλου</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780F73CB-D7AC-4A5E-B2E2-561B624E0069}" type="datetimeFigureOut">
              <a:rPr lang="el-GR" smtClean="0"/>
              <a:t>16/6/2021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Date Placeholder 6"/>
          <p:cNvSpPr>
            <a:spLocks noGrp="1"/>
          </p:cNvSpPr>
          <p:nvPr>
            <p:ph type="dt" sz="half" idx="10"/>
          </p:nvPr>
        </p:nvSpPr>
        <p:spPr/>
        <p:txBody>
          <a:bodyPr/>
          <a:lstStyle/>
          <a:p>
            <a:fld id="{780F73CB-D7AC-4A5E-B2E2-561B624E0069}" type="datetimeFigureOut">
              <a:rPr lang="el-GR" smtClean="0"/>
              <a:t>16/6/2021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780F73CB-D7AC-4A5E-B2E2-561B624E0069}" type="datetimeFigureOut">
              <a:rPr lang="el-GR" smtClean="0"/>
              <a:t>16/6/2021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0F73CB-D7AC-4A5E-B2E2-561B624E0069}" type="datetimeFigureOut">
              <a:rPr lang="el-GR" smtClean="0"/>
              <a:t>16/6/2021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4D5980F-2BDA-40E7-AED3-EC39CD404B0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l-GR"/>
              <a:t>Στυλ κύριου τίτλου</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780F73CB-D7AC-4A5E-B2E2-561B624E0069}" type="datetimeFigureOut">
              <a:rPr lang="el-GR" smtClean="0"/>
              <a:t>16/6/2021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4D5980F-2BDA-40E7-AED3-EC39CD404B05}" type="slidenum">
              <a:rPr lang="el-GR" smtClean="0"/>
              <a:t>‹#›</a:t>
            </a:fld>
            <a:endParaRPr lang="el-GR"/>
          </a:p>
        </p:txBody>
      </p:sp>
      <p:sp>
        <p:nvSpPr>
          <p:cNvPr id="9" name="Content Placeholder 8"/>
          <p:cNvSpPr>
            <a:spLocks noGrp="1"/>
          </p:cNvSpPr>
          <p:nvPr>
            <p:ph sz="quarter" idx="13"/>
          </p:nvPr>
        </p:nvSpPr>
        <p:spPr>
          <a:xfrm>
            <a:off x="304800" y="381000"/>
            <a:ext cx="7772400" cy="4942840"/>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l-GR"/>
              <a:t>Στυλ κύριου τίτλου</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8" name="Date Placeholder 7"/>
          <p:cNvSpPr>
            <a:spLocks noGrp="1"/>
          </p:cNvSpPr>
          <p:nvPr>
            <p:ph type="dt" sz="half" idx="10"/>
          </p:nvPr>
        </p:nvSpPr>
        <p:spPr/>
        <p:txBody>
          <a:bodyPr/>
          <a:lstStyle/>
          <a:p>
            <a:fld id="{780F73CB-D7AC-4A5E-B2E2-561B624E0069}" type="datetimeFigureOut">
              <a:rPr lang="el-GR" smtClean="0"/>
              <a:t>16/6/2021</a:t>
            </a:fld>
            <a:endParaRPr lang="el-GR"/>
          </a:p>
        </p:txBody>
      </p:sp>
      <p:sp>
        <p:nvSpPr>
          <p:cNvPr id="9" name="Slide Number Placeholder 8"/>
          <p:cNvSpPr>
            <a:spLocks noGrp="1"/>
          </p:cNvSpPr>
          <p:nvPr>
            <p:ph type="sldNum" sz="quarter" idx="11"/>
          </p:nvPr>
        </p:nvSpPr>
        <p:spPr/>
        <p:txBody>
          <a:bodyPr/>
          <a:lstStyle/>
          <a:p>
            <a:fld id="{94D5980F-2BDA-40E7-AED3-EC39CD404B05}" type="slidenum">
              <a:rPr lang="el-GR" smtClean="0"/>
              <a:t>‹#›</a:t>
            </a:fld>
            <a:endParaRPr lang="el-GR"/>
          </a:p>
        </p:txBody>
      </p:sp>
      <p:sp>
        <p:nvSpPr>
          <p:cNvPr id="10" name="Footer Placeholder 9"/>
          <p:cNvSpPr>
            <a:spLocks noGrp="1"/>
          </p:cNvSpPr>
          <p:nvPr>
            <p:ph type="ftr" sz="quarter" idx="12"/>
          </p:nvPr>
        </p:nvSpPr>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4D5980F-2BDA-40E7-AED3-EC39CD404B05}" type="slidenum">
              <a:rPr lang="el-GR" smtClean="0"/>
              <a:t>‹#›</a:t>
            </a:fld>
            <a:endParaRPr lang="el-G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l-G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80F73CB-D7AC-4A5E-B2E2-561B624E0069}" type="datetimeFigureOut">
              <a:rPr lang="el-GR" smtClean="0"/>
              <a:t>16/6/2021</a:t>
            </a:fld>
            <a:endParaRPr lang="el-G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1">
            <a:extLst>
              <a:ext uri="{FF2B5EF4-FFF2-40B4-BE49-F238E27FC236}">
                <a16:creationId xmlns:a16="http://schemas.microsoft.com/office/drawing/2014/main" id="{CD2E464B-5381-486C-8DE8-47B44368305D}"/>
              </a:ext>
            </a:extLst>
          </p:cNvPr>
          <p:cNvSpPr>
            <a:spLocks noGrp="1"/>
          </p:cNvSpPr>
          <p:nvPr>
            <p:ph type="ctrTitle"/>
          </p:nvPr>
        </p:nvSpPr>
        <p:spPr>
          <a:xfrm>
            <a:off x="457200" y="228601"/>
            <a:ext cx="7772400" cy="3344416"/>
          </a:xfrm>
        </p:spPr>
        <p:txBody>
          <a:bodyPr/>
          <a:lstStyle/>
          <a:p>
            <a:r>
              <a:rPr lang="el-GR" sz="3600" b="1" dirty="0">
                <a:latin typeface="Calibri" panose="020F0502020204030204" pitchFamily="34" charset="0"/>
                <a:cs typeface="Calibri" panose="020F0502020204030204" pitchFamily="34" charset="0"/>
              </a:rPr>
              <a:t>ΕΘΝΙΚΗ ΣΧΟΛΗ ΔΗΜΟΣΙΑΣ ΔΙΟΙΚΗΣΗΣ &amp; ΑΥΤΟΔΙΟΙΚΗΣΗΣ</a:t>
            </a:r>
            <a:br>
              <a:rPr lang="el-GR" sz="3600" b="1" dirty="0">
                <a:latin typeface="Calibri" panose="020F0502020204030204" pitchFamily="34" charset="0"/>
                <a:cs typeface="Calibri" panose="020F0502020204030204" pitchFamily="34" charset="0"/>
              </a:rPr>
            </a:br>
            <a:r>
              <a:rPr lang="el-GR" sz="3600" dirty="0">
                <a:latin typeface="Calibri" panose="020F0502020204030204" pitchFamily="34" charset="0"/>
                <a:cs typeface="Calibri" panose="020F0502020204030204" pitchFamily="34" charset="0"/>
              </a:rPr>
              <a:t>ΚΖ’ ΕΚΠΑΙΔΕΥΤΙΚΗ ΣΕΙΡΑ</a:t>
            </a:r>
            <a:endParaRPr lang="el-GR" sz="3200" dirty="0">
              <a:latin typeface="Calibri" panose="020F0502020204030204" pitchFamily="34" charset="0"/>
              <a:cs typeface="Calibri" panose="020F0502020204030204" pitchFamily="34" charset="0"/>
            </a:endParaRPr>
          </a:p>
        </p:txBody>
      </p:sp>
      <p:sp>
        <p:nvSpPr>
          <p:cNvPr id="9" name="Υπότιτλος 2">
            <a:extLst>
              <a:ext uri="{FF2B5EF4-FFF2-40B4-BE49-F238E27FC236}">
                <a16:creationId xmlns:a16="http://schemas.microsoft.com/office/drawing/2014/main" id="{F51CEF45-3088-47FF-8B97-54870CA3EB91}"/>
              </a:ext>
            </a:extLst>
          </p:cNvPr>
          <p:cNvSpPr>
            <a:spLocks noGrp="1"/>
          </p:cNvSpPr>
          <p:nvPr>
            <p:ph type="subTitle" idx="1"/>
          </p:nvPr>
        </p:nvSpPr>
        <p:spPr>
          <a:xfrm>
            <a:off x="287524" y="4365104"/>
            <a:ext cx="8568952" cy="1828800"/>
          </a:xfrm>
        </p:spPr>
        <p:txBody>
          <a:bodyPr>
            <a:normAutofit/>
          </a:bodyPr>
          <a:lstStyle/>
          <a:p>
            <a:r>
              <a:rPr lang="el-GR" sz="2400" b="1" dirty="0" err="1">
                <a:latin typeface="Calibri" panose="020F0502020204030204" pitchFamily="34" charset="0"/>
                <a:cs typeface="Calibri" panose="020F0502020204030204" pitchFamily="34" charset="0"/>
              </a:rPr>
              <a:t>Οργανωσιακη</a:t>
            </a:r>
            <a:r>
              <a:rPr lang="el-GR" sz="2400" b="1" dirty="0">
                <a:latin typeface="Calibri" panose="020F0502020204030204" pitchFamily="34" charset="0"/>
                <a:cs typeface="Calibri" panose="020F0502020204030204" pitchFamily="34" charset="0"/>
              </a:rPr>
              <a:t> </a:t>
            </a:r>
            <a:r>
              <a:rPr lang="el-GR" sz="2400" b="1" dirty="0" err="1">
                <a:latin typeface="Calibri" panose="020F0502020204030204" pitchFamily="34" charset="0"/>
                <a:cs typeface="Calibri" panose="020F0502020204030204" pitchFamily="34" charset="0"/>
              </a:rPr>
              <a:t>συμπεριφορα</a:t>
            </a:r>
            <a:r>
              <a:rPr lang="el-GR" sz="2400" b="1" dirty="0">
                <a:latin typeface="Calibri" panose="020F0502020204030204" pitchFamily="34" charset="0"/>
                <a:cs typeface="Calibri" panose="020F0502020204030204" pitchFamily="34" charset="0"/>
              </a:rPr>
              <a:t> &amp; </a:t>
            </a:r>
            <a:r>
              <a:rPr lang="el-GR" sz="2400" b="1" dirty="0" err="1">
                <a:latin typeface="Calibri" panose="020F0502020204030204" pitchFamily="34" charset="0"/>
                <a:cs typeface="Calibri" panose="020F0502020204030204" pitchFamily="34" charset="0"/>
              </a:rPr>
              <a:t>ηγεσια</a:t>
            </a:r>
            <a:endParaRPr lang="el-GR" sz="2400" b="1" dirty="0">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4. ΔΙΑΧΕΙΡΙΣΗ ΣΥΓΚΡΟΥΣΕΩΝ</a:t>
            </a:r>
          </a:p>
        </p:txBody>
      </p:sp>
    </p:spTree>
    <p:extLst>
      <p:ext uri="{BB962C8B-B14F-4D97-AF65-F5344CB8AC3E}">
        <p14:creationId xmlns:p14="http://schemas.microsoft.com/office/powerpoint/2010/main" val="1979828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Η έννοια της Ισχύος</a:t>
            </a:r>
          </a:p>
        </p:txBody>
      </p:sp>
      <p:sp>
        <p:nvSpPr>
          <p:cNvPr id="3" name="Θέση περιεχομένου 2"/>
          <p:cNvSpPr>
            <a:spLocks noGrp="1"/>
          </p:cNvSpPr>
          <p:nvPr>
            <p:ph idx="1"/>
          </p:nvPr>
        </p:nvSpPr>
        <p:spPr>
          <a:xfrm>
            <a:off x="179512" y="1268760"/>
            <a:ext cx="8136904" cy="5184576"/>
          </a:xfrm>
        </p:spPr>
        <p:txBody>
          <a:bodyPr>
            <a:normAutofit lnSpcReduction="10000"/>
          </a:bodyPr>
          <a:lstStyle/>
          <a:p>
            <a:pPr lvl="1">
              <a:lnSpc>
                <a:spcPct val="150000"/>
              </a:lnSpc>
            </a:pPr>
            <a:r>
              <a:rPr lang="el-GR" sz="2600" dirty="0"/>
              <a:t>Τι σημαίνει ισχύς;</a:t>
            </a:r>
          </a:p>
          <a:p>
            <a:pPr lvl="1">
              <a:lnSpc>
                <a:spcPct val="150000"/>
              </a:lnSpc>
            </a:pPr>
            <a:r>
              <a:rPr lang="el-GR" sz="2600" dirty="0"/>
              <a:t>Ποιος έχει ισχύ επάνω σου; </a:t>
            </a:r>
          </a:p>
          <a:p>
            <a:pPr lvl="1">
              <a:lnSpc>
                <a:spcPct val="150000"/>
              </a:lnSpc>
            </a:pPr>
            <a:r>
              <a:rPr lang="el-GR" sz="2600" dirty="0"/>
              <a:t>Με ποιον τρόπο;</a:t>
            </a:r>
          </a:p>
          <a:p>
            <a:pPr lvl="1">
              <a:lnSpc>
                <a:spcPct val="150000"/>
              </a:lnSpc>
            </a:pPr>
            <a:r>
              <a:rPr lang="el-GR" sz="2600" dirty="0"/>
              <a:t>Πάνω σε ποιον έχεις ισχύ εσύ;</a:t>
            </a:r>
          </a:p>
          <a:p>
            <a:pPr lvl="1">
              <a:lnSpc>
                <a:spcPct val="150000"/>
              </a:lnSpc>
            </a:pPr>
            <a:r>
              <a:rPr lang="el-GR" sz="2600" dirty="0"/>
              <a:t>Γύρω από ποιους ανθρώπους νιώθεις ισχυρός / ανίσχυρος;</a:t>
            </a:r>
          </a:p>
          <a:p>
            <a:pPr lvl="1">
              <a:lnSpc>
                <a:spcPct val="150000"/>
              </a:lnSpc>
            </a:pPr>
            <a:r>
              <a:rPr lang="el-GR" sz="2600" dirty="0"/>
              <a:t>Πώς συνδέεται η έννοια της ισχύος με τα προβλήματα / τις συγκρούσεις;</a:t>
            </a:r>
          </a:p>
          <a:p>
            <a:pPr lvl="1">
              <a:lnSpc>
                <a:spcPct val="150000"/>
              </a:lnSpc>
            </a:pPr>
            <a:endParaRPr lang="el-GR" sz="2600" dirty="0"/>
          </a:p>
        </p:txBody>
      </p:sp>
      <p:pic>
        <p:nvPicPr>
          <p:cNvPr id="1026"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7" y="2780928"/>
            <a:ext cx="2904321" cy="17425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81272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Η έννοια της Ισχύος</a:t>
            </a:r>
          </a:p>
        </p:txBody>
      </p:sp>
      <p:sp>
        <p:nvSpPr>
          <p:cNvPr id="3" name="Θέση περιεχομένου 2"/>
          <p:cNvSpPr>
            <a:spLocks noGrp="1"/>
          </p:cNvSpPr>
          <p:nvPr>
            <p:ph idx="1"/>
          </p:nvPr>
        </p:nvSpPr>
        <p:spPr>
          <a:xfrm>
            <a:off x="179512" y="1268760"/>
            <a:ext cx="7776864" cy="5112568"/>
          </a:xfrm>
        </p:spPr>
        <p:txBody>
          <a:bodyPr>
            <a:normAutofit lnSpcReduction="10000"/>
          </a:bodyPr>
          <a:lstStyle/>
          <a:p>
            <a:pPr>
              <a:lnSpc>
                <a:spcPct val="150000"/>
              </a:lnSpc>
            </a:pPr>
            <a:r>
              <a:rPr lang="el-GR" sz="2400" dirty="0"/>
              <a:t>Η συναλλαγή ανάμεσα στους ανθρώπους επηρεάζεται από μια </a:t>
            </a:r>
            <a:r>
              <a:rPr lang="el-GR" sz="2400" b="1" dirty="0"/>
              <a:t>«αόρατη» δύναμη</a:t>
            </a:r>
            <a:r>
              <a:rPr lang="el-GR" sz="2400" dirty="0"/>
              <a:t>. </a:t>
            </a:r>
          </a:p>
          <a:p>
            <a:pPr>
              <a:lnSpc>
                <a:spcPct val="150000"/>
              </a:lnSpc>
            </a:pPr>
            <a:r>
              <a:rPr lang="el-GR" sz="2400" dirty="0"/>
              <a:t>Αυτή η δύναμη δημιουργείται από όλα όσα </a:t>
            </a:r>
            <a:r>
              <a:rPr lang="el-GR" sz="2400" b="1" u="sng" dirty="0"/>
              <a:t>αντιλαμβάνεται</a:t>
            </a:r>
            <a:r>
              <a:rPr lang="el-GR" sz="2400" dirty="0"/>
              <a:t> το ένα άτομο για την ισχύ του άλλου και αντίστροφα.</a:t>
            </a:r>
          </a:p>
          <a:p>
            <a:pPr>
              <a:lnSpc>
                <a:spcPct val="150000"/>
              </a:lnSpc>
            </a:pPr>
            <a:r>
              <a:rPr lang="el-GR" sz="2400" dirty="0"/>
              <a:t>Η ισχύς δημιουργείται από το </a:t>
            </a:r>
            <a:r>
              <a:rPr lang="el-GR" sz="2400" b="1" dirty="0"/>
              <a:t>σύνολο </a:t>
            </a:r>
            <a:br>
              <a:rPr lang="el-GR" sz="2400" b="1" dirty="0"/>
            </a:br>
            <a:r>
              <a:rPr lang="el-GR" sz="2400" b="1" dirty="0"/>
              <a:t>των προνομίων</a:t>
            </a:r>
            <a:r>
              <a:rPr lang="el-GR" sz="2400" i="1" dirty="0"/>
              <a:t> </a:t>
            </a:r>
            <a:r>
              <a:rPr lang="el-GR" sz="2400" dirty="0"/>
              <a:t>ενός ανθρώπου, </a:t>
            </a:r>
            <a:br>
              <a:rPr lang="el-GR" sz="2400" dirty="0"/>
            </a:br>
            <a:r>
              <a:rPr lang="el-GR" sz="2400" dirty="0"/>
              <a:t>τα οποία μπορεί να μην είναι πάντα </a:t>
            </a:r>
            <a:br>
              <a:rPr lang="el-GR" sz="2400" dirty="0"/>
            </a:br>
            <a:r>
              <a:rPr lang="el-GR" sz="2400" dirty="0"/>
              <a:t>κεκτημένα (Βασιλείου &amp; </a:t>
            </a:r>
            <a:r>
              <a:rPr lang="el-GR" sz="2400" dirty="0" err="1"/>
              <a:t>Κεχαόγλου</a:t>
            </a:r>
            <a:r>
              <a:rPr lang="el-GR" sz="2400" dirty="0"/>
              <a:t>, 2015)</a:t>
            </a:r>
          </a:p>
        </p:txBody>
      </p:sp>
      <p:pic>
        <p:nvPicPr>
          <p:cNvPr id="1028" name="Picture 4" descr="Image result for strengt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6084168" y="3429000"/>
            <a:ext cx="2448905" cy="2520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57027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Βασικές κατηγορίες Ισχύος</a:t>
            </a:r>
          </a:p>
        </p:txBody>
      </p:sp>
      <p:sp>
        <p:nvSpPr>
          <p:cNvPr id="3" name="Θέση περιεχομένου 2"/>
          <p:cNvSpPr>
            <a:spLocks noGrp="1"/>
          </p:cNvSpPr>
          <p:nvPr>
            <p:ph idx="1"/>
          </p:nvPr>
        </p:nvSpPr>
        <p:spPr>
          <a:xfrm>
            <a:off x="179512" y="1268760"/>
            <a:ext cx="7776864" cy="5472608"/>
          </a:xfrm>
        </p:spPr>
        <p:txBody>
          <a:bodyPr>
            <a:noAutofit/>
          </a:bodyPr>
          <a:lstStyle/>
          <a:p>
            <a:pPr>
              <a:lnSpc>
                <a:spcPct val="120000"/>
              </a:lnSpc>
              <a:spcBef>
                <a:spcPts val="0"/>
              </a:spcBef>
            </a:pPr>
            <a:r>
              <a:rPr lang="el-GR" b="1" dirty="0"/>
              <a:t>Κοινωνική Ισχύς</a:t>
            </a:r>
            <a:br>
              <a:rPr lang="el-GR" b="1" dirty="0"/>
            </a:br>
            <a:r>
              <a:rPr lang="el-GR" dirty="0"/>
              <a:t>Καθορίζεται από τις κοινωνικές και οικονομικές συνθήκες και βασίζεται στο σύστημα αξιών της κοινωνίας.</a:t>
            </a:r>
          </a:p>
          <a:p>
            <a:pPr>
              <a:lnSpc>
                <a:spcPct val="120000"/>
              </a:lnSpc>
              <a:spcBef>
                <a:spcPts val="0"/>
              </a:spcBef>
            </a:pPr>
            <a:r>
              <a:rPr lang="el-GR" b="1" dirty="0"/>
              <a:t>Δομική Ισχύς</a:t>
            </a:r>
            <a:br>
              <a:rPr lang="el-GR" dirty="0"/>
            </a:br>
            <a:r>
              <a:rPr lang="el-GR" dirty="0"/>
              <a:t>Η δομή καθορίζει τη θέση του καθενός μέσα σε μια ομάδα ή έναν οργανισμό, τις ευθύνες, τα προνόμια, την ισχύ σε λήψη αποφάσεων.</a:t>
            </a:r>
          </a:p>
          <a:p>
            <a:pPr>
              <a:lnSpc>
                <a:spcPct val="120000"/>
              </a:lnSpc>
              <a:spcBef>
                <a:spcPts val="0"/>
              </a:spcBef>
            </a:pPr>
            <a:r>
              <a:rPr lang="el-GR" b="1" dirty="0"/>
              <a:t>Ψυχολογική Ισχύς</a:t>
            </a:r>
            <a:br>
              <a:rPr lang="el-GR" dirty="0"/>
            </a:br>
            <a:r>
              <a:rPr lang="el-GR" dirty="0"/>
              <a:t>Σχετίζεται με τις προσωπικές και διαπροσωπικές δεξιότητες, καθώς και την αυτογνωσία κάποιος έχει.</a:t>
            </a:r>
          </a:p>
          <a:p>
            <a:pPr>
              <a:lnSpc>
                <a:spcPct val="120000"/>
              </a:lnSpc>
              <a:spcBef>
                <a:spcPts val="0"/>
              </a:spcBef>
            </a:pPr>
            <a:r>
              <a:rPr lang="el-GR" b="1" dirty="0"/>
              <a:t>Πνευματική Ισχύς</a:t>
            </a:r>
            <a:br>
              <a:rPr lang="el-GR" dirty="0"/>
            </a:br>
            <a:r>
              <a:rPr lang="el-GR" dirty="0"/>
              <a:t>Πηγάζει από μια συνεχή εσωτερική υποστήριξη και είναι ανεξάρτητη από την οικογένεια, την κουλτούρα και τον κόσμο.</a:t>
            </a:r>
            <a:br>
              <a:rPr lang="el-GR" dirty="0"/>
            </a:br>
            <a:endParaRPr lang="el-GR" dirty="0"/>
          </a:p>
          <a:p>
            <a:pPr>
              <a:lnSpc>
                <a:spcPct val="120000"/>
              </a:lnSpc>
              <a:spcBef>
                <a:spcPts val="0"/>
              </a:spcBef>
            </a:pPr>
            <a:endParaRPr lang="el-GR" dirty="0"/>
          </a:p>
          <a:p>
            <a:pPr marL="114300" indent="0">
              <a:lnSpc>
                <a:spcPct val="120000"/>
              </a:lnSpc>
              <a:spcBef>
                <a:spcPts val="0"/>
              </a:spcBef>
              <a:buNone/>
            </a:pPr>
            <a:endParaRPr lang="el-GR" dirty="0"/>
          </a:p>
          <a:p>
            <a:pPr>
              <a:lnSpc>
                <a:spcPct val="120000"/>
              </a:lnSpc>
              <a:spcBef>
                <a:spcPts val="0"/>
              </a:spcBef>
            </a:pPr>
            <a:endParaRPr lang="el-GR" dirty="0"/>
          </a:p>
        </p:txBody>
      </p:sp>
    </p:spTree>
    <p:extLst>
      <p:ext uri="{BB962C8B-B14F-4D97-AF65-F5344CB8AC3E}">
        <p14:creationId xmlns:p14="http://schemas.microsoft.com/office/powerpoint/2010/main" val="103152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59216" cy="1143000"/>
          </a:xfrm>
        </p:spPr>
        <p:txBody>
          <a:bodyPr/>
          <a:lstStyle/>
          <a:p>
            <a:r>
              <a:rPr lang="el-GR" sz="4000" b="1" dirty="0">
                <a:latin typeface="Calibri" panose="020F0502020204030204" pitchFamily="34" charset="0"/>
                <a:cs typeface="Calibri" panose="020F0502020204030204" pitchFamily="34" charset="0"/>
              </a:rPr>
              <a:t>Στάδια Επίλυσης ενός Προβλήματος / μιας Σύγκρουσης</a:t>
            </a:r>
          </a:p>
        </p:txBody>
      </p:sp>
      <p:sp>
        <p:nvSpPr>
          <p:cNvPr id="3" name="Θέση περιεχομένου 2"/>
          <p:cNvSpPr>
            <a:spLocks noGrp="1"/>
          </p:cNvSpPr>
          <p:nvPr>
            <p:ph idx="1"/>
          </p:nvPr>
        </p:nvSpPr>
        <p:spPr>
          <a:xfrm>
            <a:off x="395536" y="1772816"/>
            <a:ext cx="7776864" cy="4824536"/>
          </a:xfrm>
        </p:spPr>
        <p:txBody>
          <a:bodyPr>
            <a:noAutofit/>
          </a:bodyPr>
          <a:lstStyle/>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b="1" dirty="0"/>
              <a:t>Διαπραγμάτευση</a:t>
            </a:r>
            <a:r>
              <a:rPr lang="el-GR" altLang="el-GR" dirty="0"/>
              <a:t>: οι διαφορετικές πλευρές συζητούν και προσπαθούν να βρουν μόνες τους μια λύση.</a:t>
            </a:r>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altLang="el-GR" sz="800" dirty="0"/>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b="1" dirty="0"/>
              <a:t>Διαμεσολάβηση</a:t>
            </a:r>
            <a:r>
              <a:rPr lang="el-GR" altLang="el-GR" dirty="0"/>
              <a:t>: κοινά αποδεκτό πρόσωπο (συνήθως εθελοντικά), ουδέτερα και αντικειμενικά, βοηθάει τις δύο πλευρές να βρουν μια αμοιβαία λύση. </a:t>
            </a:r>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altLang="el-GR" sz="800" dirty="0"/>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b="1" dirty="0"/>
              <a:t>Διαιτησία</a:t>
            </a:r>
            <a:r>
              <a:rPr lang="el-GR" altLang="el-GR" dirty="0"/>
              <a:t>: παρέμβαση προσώπου για να διευθετήσει την αντιπαράθεση με μια δεσμευτική συμβιβαστική απόφαση.</a:t>
            </a:r>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l-GR" altLang="el-GR" sz="800" dirty="0"/>
          </a:p>
          <a:p>
            <a:pPr marL="457200" indent="-457200">
              <a:spcBef>
                <a:spcPts val="500"/>
              </a:spcBef>
              <a:buFont typeface="+mj-lt"/>
              <a:buAutoNum type="arabicPeriod"/>
              <a:tabLst>
                <a:tab pos="911225" algn="l"/>
                <a:tab pos="1825625" algn="l"/>
                <a:tab pos="2740025" algn="l"/>
                <a:tab pos="3654425" algn="l"/>
                <a:tab pos="4568825" algn="l"/>
                <a:tab pos="5483225" algn="l"/>
                <a:tab pos="6397625" algn="l"/>
                <a:tab pos="7312025" algn="l"/>
                <a:tab pos="8226425" algn="l"/>
                <a:tab pos="9140825" algn="l"/>
                <a:tab pos="10055225" algn="l"/>
              </a:tabLst>
            </a:pPr>
            <a:r>
              <a:rPr lang="el-GR" altLang="el-GR" b="1" dirty="0"/>
              <a:t>Εκδίκαση</a:t>
            </a:r>
            <a:r>
              <a:rPr lang="el-GR" altLang="el-GR" dirty="0"/>
              <a:t>: προσφυγή στα δικαστήρια. Απολύτως δεσμευτική απόφαση, σπάνια επωφελής για όλες τις πλευρές.</a:t>
            </a:r>
          </a:p>
          <a:p>
            <a:pPr marL="571500" lvl="0" indent="-457200">
              <a:buFont typeface="+mj-lt"/>
              <a:buAutoNum type="arabicPeriod"/>
            </a:pPr>
            <a:endParaRPr lang="el-GR" sz="2400" dirty="0"/>
          </a:p>
        </p:txBody>
      </p:sp>
    </p:spTree>
    <p:extLst>
      <p:ext uri="{BB962C8B-B14F-4D97-AF65-F5344CB8AC3E}">
        <p14:creationId xmlns:p14="http://schemas.microsoft.com/office/powerpoint/2010/main" val="72277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59216" cy="1143000"/>
          </a:xfrm>
        </p:spPr>
        <p:txBody>
          <a:bodyPr/>
          <a:lstStyle/>
          <a:p>
            <a:r>
              <a:rPr lang="el-GR" sz="4000" b="1" dirty="0">
                <a:latin typeface="Calibri" panose="020F0502020204030204" pitchFamily="34" charset="0"/>
                <a:cs typeface="Calibri" panose="020F0502020204030204" pitchFamily="34" charset="0"/>
              </a:rPr>
              <a:t>Μελέτη Περίπτωσης </a:t>
            </a:r>
          </a:p>
        </p:txBody>
      </p:sp>
      <p:sp>
        <p:nvSpPr>
          <p:cNvPr id="3" name="Θέση περιεχομένου 2"/>
          <p:cNvSpPr>
            <a:spLocks noGrp="1"/>
          </p:cNvSpPr>
          <p:nvPr>
            <p:ph idx="1"/>
          </p:nvPr>
        </p:nvSpPr>
        <p:spPr>
          <a:xfrm>
            <a:off x="0" y="1628800"/>
            <a:ext cx="8460432" cy="4968552"/>
          </a:xfrm>
        </p:spPr>
        <p:txBody>
          <a:bodyPr>
            <a:noAutofit/>
          </a:bodyPr>
          <a:lstStyle/>
          <a:p>
            <a:r>
              <a:rPr lang="el-GR" sz="2100" dirty="0"/>
              <a:t>Είναι Ιούλιος, λίγο πριν τις καλοκαιρινές διακοπές για τον Γιάννη, ο οποίος σύμφωνα με την πολιτική της εταιρείας φέτος είναι η σειρά του να πάρει 15ήμερη άδεια κατά τη διάρκεια του Αυγούστου, καθώς τον περσινό χρόνο ήταν εκείνος που έμεινε στη δουλειά. Έχει ήδη προγραμματίσει τις διακοπές του και έχει κλείσει τα εισιτήρια με την οικογένειά του. </a:t>
            </a:r>
          </a:p>
          <a:p>
            <a:r>
              <a:rPr lang="el-GR" sz="2100" dirty="0"/>
              <a:t>Μια εβδομάδα πριν την άδεια, τον καλεί ο Προϊστάμενος να του ανακοινώσει ότι η άδειά του πρέπει να μεταφερθεί για τον Σεπτέμβριο, καθώς θα χρειαστεί να δοθεί άδεια στον συνάδελφό του τον Βασίλη, ο οποίος θέλει να πάει και φέτος τον Αύγουστο, όπως πέρσι, στο χωριό του στην Κρήτη για να βοηθήσει την οικογένειά του στο τρυγητό. </a:t>
            </a:r>
          </a:p>
          <a:p>
            <a:r>
              <a:rPr lang="el-GR" sz="2100" dirty="0"/>
              <a:t>Ο Γιάννης αγανακτεί και εκφράζει έντονα τη διαφωνία του και στον Βασίλη και στον Προϊστάμενό του. Βλέποντας ότι η ανταπόκριση από την πλευρά της εταιρείας δεν είναι θετική, αποφασίζει να απευθυνθεί….</a:t>
            </a:r>
          </a:p>
        </p:txBody>
      </p:sp>
    </p:spTree>
    <p:extLst>
      <p:ext uri="{BB962C8B-B14F-4D97-AF65-F5344CB8AC3E}">
        <p14:creationId xmlns:p14="http://schemas.microsoft.com/office/powerpoint/2010/main" val="2898598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7859216" cy="1143000"/>
          </a:xfrm>
        </p:spPr>
        <p:txBody>
          <a:bodyPr/>
          <a:lstStyle/>
          <a:p>
            <a:r>
              <a:rPr lang="el-GR" sz="4000" b="1" dirty="0">
                <a:latin typeface="Calibri" panose="020F0502020204030204" pitchFamily="34" charset="0"/>
                <a:cs typeface="Calibri" panose="020F0502020204030204" pitchFamily="34" charset="0"/>
              </a:rPr>
              <a:t>Αντιμετώπιση της Σύγκρουσης</a:t>
            </a:r>
          </a:p>
        </p:txBody>
      </p:sp>
      <p:sp>
        <p:nvSpPr>
          <p:cNvPr id="3" name="Θέση περιεχομένου 2"/>
          <p:cNvSpPr>
            <a:spLocks noGrp="1"/>
          </p:cNvSpPr>
          <p:nvPr>
            <p:ph idx="1"/>
          </p:nvPr>
        </p:nvSpPr>
        <p:spPr>
          <a:xfrm>
            <a:off x="179512" y="1628800"/>
            <a:ext cx="8136904" cy="4968552"/>
          </a:xfrm>
        </p:spPr>
        <p:txBody>
          <a:bodyPr>
            <a:noAutofit/>
          </a:bodyPr>
          <a:lstStyle/>
          <a:p>
            <a:pPr marL="571500" indent="-457200">
              <a:buFont typeface="+mj-lt"/>
              <a:buAutoNum type="arabicPeriod"/>
            </a:pPr>
            <a:r>
              <a:rPr lang="el-GR" sz="2400" b="1" dirty="0"/>
              <a:t>Πάλη</a:t>
            </a:r>
            <a:br>
              <a:rPr lang="el-GR" sz="2400" dirty="0"/>
            </a:br>
            <a:r>
              <a:rPr lang="el-GR" sz="2400" dirty="0"/>
              <a:t>Επιθετική συμπεριφορά: </a:t>
            </a:r>
            <a:r>
              <a:rPr lang="el-GR" sz="2400" i="1" dirty="0"/>
              <a:t>«εγώ κερδίζω, εσύ χάνεις»</a:t>
            </a:r>
          </a:p>
          <a:p>
            <a:pPr marL="571500" indent="-457200">
              <a:buFont typeface="+mj-lt"/>
              <a:buAutoNum type="arabicPeriod"/>
            </a:pPr>
            <a:endParaRPr lang="el-GR" sz="2400" dirty="0"/>
          </a:p>
          <a:p>
            <a:pPr marL="571500" indent="-457200">
              <a:buFont typeface="+mj-lt"/>
              <a:buAutoNum type="arabicPeriod"/>
            </a:pPr>
            <a:r>
              <a:rPr lang="el-GR" sz="2400" b="1" dirty="0"/>
              <a:t>Φυγή</a:t>
            </a:r>
            <a:br>
              <a:rPr lang="el-GR" sz="2400" dirty="0"/>
            </a:br>
            <a:r>
              <a:rPr lang="el-GR" sz="2400" dirty="0"/>
              <a:t>Παθητική συμπεριφορά: </a:t>
            </a:r>
            <a:r>
              <a:rPr lang="el-GR" sz="2400" i="1" dirty="0"/>
              <a:t>«εγώ χάνω, εσύ κερδίζεις», «εγώ χάνω, εσύ χάνεις»</a:t>
            </a:r>
          </a:p>
          <a:p>
            <a:pPr marL="571500" indent="-457200">
              <a:buFont typeface="+mj-lt"/>
              <a:buAutoNum type="arabicPeriod"/>
            </a:pPr>
            <a:endParaRPr lang="el-GR" sz="2400" dirty="0"/>
          </a:p>
          <a:p>
            <a:pPr marL="571500" indent="-457200">
              <a:buFont typeface="+mj-lt"/>
              <a:buAutoNum type="arabicPeriod"/>
            </a:pPr>
            <a:r>
              <a:rPr lang="el-GR" sz="2400" b="1" dirty="0"/>
              <a:t>Ροή</a:t>
            </a:r>
            <a:br>
              <a:rPr lang="el-GR" sz="2400" dirty="0"/>
            </a:br>
            <a:r>
              <a:rPr lang="el-GR" sz="2400" dirty="0"/>
              <a:t>Διεκδικητική συμπεριφορά: </a:t>
            </a:r>
            <a:r>
              <a:rPr lang="el-GR" sz="2400" i="1" dirty="0"/>
              <a:t>«εγώ κερδίζω, εσύ κερδίζεις»</a:t>
            </a:r>
            <a:endParaRPr lang="el-GR" sz="2400" dirty="0"/>
          </a:p>
        </p:txBody>
      </p:sp>
    </p:spTree>
    <p:extLst>
      <p:ext uri="{BB962C8B-B14F-4D97-AF65-F5344CB8AC3E}">
        <p14:creationId xmlns:p14="http://schemas.microsoft.com/office/powerpoint/2010/main" val="60831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97387"/>
            <a:ext cx="7859216" cy="1143000"/>
          </a:xfrm>
        </p:spPr>
        <p:txBody>
          <a:bodyPr/>
          <a:lstStyle/>
          <a:p>
            <a:r>
              <a:rPr lang="el-GR" sz="4000" b="1" dirty="0">
                <a:latin typeface="Calibri" panose="020F0502020204030204" pitchFamily="34" charset="0"/>
                <a:cs typeface="Calibri" panose="020F0502020204030204" pitchFamily="34" charset="0"/>
              </a:rPr>
              <a:t>Στρατηγικές Επίλυσης Συγκρούσεων</a:t>
            </a:r>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124743"/>
            <a:ext cx="7864767" cy="5620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62579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Τεχνικές Κατανόησης &amp; Επίλυσης Προβλημάτων και Συγκρούσεων</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539552" y="2432047"/>
            <a:ext cx="6092080" cy="1466235"/>
          </a:xfrm>
          <a:prstGeom prst="rect">
            <a:avLst/>
          </a:prstGeom>
        </p:spPr>
        <p:txBody>
          <a:bodyPr wrap="square">
            <a:spAutoFit/>
          </a:bodyPr>
          <a:lstStyle/>
          <a:p>
            <a:pPr marL="342900" indent="-342900">
              <a:lnSpc>
                <a:spcPct val="200000"/>
              </a:lnSpc>
              <a:buClr>
                <a:srgbClr val="EFA500"/>
              </a:buClr>
              <a:buSzPct val="150000"/>
              <a:buFont typeface="Arial" panose="020B0604020202020204" pitchFamily="34" charset="0"/>
              <a:buChar char="•"/>
              <a:defRPr/>
            </a:pPr>
            <a:r>
              <a:rPr lang="el-GR" altLang="el-GR" sz="2400" dirty="0">
                <a:latin typeface="Calibri" panose="020F0502020204030204" pitchFamily="34" charset="0"/>
                <a:cs typeface="Calibri" panose="020F0502020204030204" pitchFamily="34" charset="0"/>
              </a:rPr>
              <a:t>Θέσεις &amp; Συμφέροντα</a:t>
            </a:r>
          </a:p>
          <a:p>
            <a:pPr marL="342900" indent="-342900">
              <a:lnSpc>
                <a:spcPct val="200000"/>
              </a:lnSpc>
              <a:buClr>
                <a:srgbClr val="EFA500"/>
              </a:buClr>
              <a:buSzPct val="150000"/>
              <a:buFont typeface="Arial" panose="020B0604020202020204" pitchFamily="34" charset="0"/>
              <a:buChar char="•"/>
              <a:defRPr/>
            </a:pPr>
            <a:r>
              <a:rPr lang="el-GR" altLang="el-GR" sz="2400" dirty="0">
                <a:latin typeface="Calibri" panose="020F0502020204030204" pitchFamily="34" charset="0"/>
                <a:cs typeface="Calibri" panose="020F0502020204030204" pitchFamily="34" charset="0"/>
              </a:rPr>
              <a:t>Χαρτογράφηση της Σύγκρουσης</a:t>
            </a:r>
          </a:p>
        </p:txBody>
      </p:sp>
      <p:pic>
        <p:nvPicPr>
          <p:cNvPr id="6" name="Picture 6" descr="Image result for investiga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286882" y="3177323"/>
            <a:ext cx="2689499" cy="3362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21030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Θέσεις &amp; Συμφέροντα</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498360" y="1742754"/>
            <a:ext cx="7704856" cy="5115246"/>
          </a:xfrm>
          <a:prstGeom prst="rect">
            <a:avLst/>
          </a:prstGeom>
        </p:spPr>
        <p:txBody>
          <a:bodyPr wrap="square">
            <a:spAutoFit/>
          </a:bodyPr>
          <a:lstStyle/>
          <a:p>
            <a:pPr>
              <a:lnSpc>
                <a:spcPct val="105000"/>
              </a:lnSpc>
            </a:pPr>
            <a:r>
              <a:rPr lang="el-GR" altLang="el-GR" sz="2400" dirty="0">
                <a:ea typeface="Microsoft YaHei" pitchFamily="34" charset="-122"/>
                <a:cs typeface="Arial" charset="0"/>
              </a:rPr>
              <a:t>Συχνά τα εμπλεκόμενα μέρη «οχυρώνονται» πίσω από τις </a:t>
            </a:r>
            <a:r>
              <a:rPr lang="el-GR" altLang="el-GR" sz="2400" i="1" dirty="0">
                <a:ea typeface="Microsoft YaHei" pitchFamily="34" charset="-122"/>
                <a:cs typeface="Arial" charset="0"/>
              </a:rPr>
              <a:t>θέσεις </a:t>
            </a:r>
            <a:r>
              <a:rPr lang="el-GR" altLang="el-GR" sz="2400" dirty="0">
                <a:ea typeface="Microsoft YaHei" pitchFamily="34" charset="-122"/>
                <a:cs typeface="Arial" charset="0"/>
              </a:rPr>
              <a:t>τους</a:t>
            </a:r>
            <a:r>
              <a:rPr lang="en-US" altLang="el-GR" sz="2400" dirty="0">
                <a:ea typeface="Microsoft YaHei" pitchFamily="34" charset="-122"/>
                <a:cs typeface="Arial" charset="0"/>
              </a:rPr>
              <a:t>.</a:t>
            </a:r>
            <a:endParaRPr lang="el-GR" altLang="el-GR" sz="2400" dirty="0">
              <a:ea typeface="Microsoft YaHei" pitchFamily="34" charset="-122"/>
              <a:cs typeface="Arial" charset="0"/>
            </a:endParaRPr>
          </a:p>
          <a:p>
            <a:pPr>
              <a:lnSpc>
                <a:spcPct val="105000"/>
              </a:lnSpc>
            </a:pPr>
            <a:endParaRPr lang="el-GR" altLang="el-GR" sz="2400" dirty="0">
              <a:ea typeface="Microsoft YaHei" pitchFamily="34" charset="-122"/>
              <a:cs typeface="Arial" charset="0"/>
            </a:endParaRPr>
          </a:p>
          <a:p>
            <a:pPr marL="342900" indent="-342900">
              <a:lnSpc>
                <a:spcPct val="105000"/>
              </a:lnSpc>
              <a:buFont typeface="Arial" panose="020B0604020202020204" pitchFamily="34" charset="0"/>
              <a:buChar char="•"/>
            </a:pPr>
            <a:r>
              <a:rPr lang="el-GR" altLang="el-GR" sz="2400" b="1" dirty="0">
                <a:ea typeface="Microsoft YaHei" pitchFamily="34" charset="-122"/>
                <a:cs typeface="Arial" charset="0"/>
              </a:rPr>
              <a:t>Θέση</a:t>
            </a:r>
            <a:r>
              <a:rPr lang="el-GR" altLang="el-GR" sz="2400" dirty="0">
                <a:ea typeface="Microsoft YaHei" pitchFamily="34" charset="-122"/>
                <a:cs typeface="Arial" charset="0"/>
              </a:rPr>
              <a:t>: Η επιλογή που η κάθε πλευρά θεωρεί ως τη μοναδική λύση της διένεξης</a:t>
            </a:r>
            <a:r>
              <a:rPr lang="en-US" altLang="el-GR" sz="2400" dirty="0">
                <a:ea typeface="Microsoft YaHei" pitchFamily="34" charset="-122"/>
                <a:cs typeface="Arial" charset="0"/>
              </a:rPr>
              <a:t>.</a:t>
            </a:r>
            <a:endParaRPr lang="el-GR" altLang="el-GR" sz="2400" dirty="0">
              <a:ea typeface="Microsoft YaHei" pitchFamily="34" charset="-122"/>
              <a:cs typeface="Arial" charset="0"/>
            </a:endParaRPr>
          </a:p>
          <a:p>
            <a:pPr lvl="1"/>
            <a:endParaRPr lang="el-GR" altLang="el-GR" sz="2400" dirty="0">
              <a:ea typeface="Microsoft YaHei" pitchFamily="34" charset="-122"/>
              <a:cs typeface="Arial" charset="0"/>
            </a:endParaRPr>
          </a:p>
          <a:p>
            <a:pPr>
              <a:lnSpc>
                <a:spcPct val="105000"/>
              </a:lnSpc>
            </a:pPr>
            <a:r>
              <a:rPr lang="el-GR" altLang="el-GR" sz="2400" dirty="0">
                <a:ea typeface="Microsoft YaHei" pitchFamily="34" charset="-122"/>
                <a:cs typeface="Arial" charset="0"/>
              </a:rPr>
              <a:t>Αν μετακινηθούμε από τις </a:t>
            </a:r>
            <a:r>
              <a:rPr lang="el-GR" altLang="el-GR" sz="2400" i="1" dirty="0">
                <a:ea typeface="Microsoft YaHei" pitchFamily="34" charset="-122"/>
                <a:cs typeface="Arial" charset="0"/>
              </a:rPr>
              <a:t>θέσεις</a:t>
            </a:r>
            <a:r>
              <a:rPr lang="el-GR" altLang="el-GR" sz="2400" dirty="0">
                <a:ea typeface="Microsoft YaHei" pitchFamily="34" charset="-122"/>
                <a:cs typeface="Arial" charset="0"/>
              </a:rPr>
              <a:t> </a:t>
            </a:r>
            <a:r>
              <a:rPr lang="en-US" altLang="el-GR" sz="2400" dirty="0">
                <a:ea typeface="Microsoft YaHei" pitchFamily="34" charset="-122"/>
                <a:cs typeface="Arial" charset="0"/>
              </a:rPr>
              <a:t> </a:t>
            </a:r>
            <a:r>
              <a:rPr lang="el-GR" altLang="el-GR" sz="2400" dirty="0">
                <a:ea typeface="Microsoft YaHei" pitchFamily="34" charset="-122"/>
                <a:cs typeface="Arial" charset="0"/>
              </a:rPr>
              <a:t>προς τα </a:t>
            </a:r>
            <a:r>
              <a:rPr lang="el-GR" altLang="el-GR" sz="2400" i="1" dirty="0">
                <a:ea typeface="Microsoft YaHei" pitchFamily="34" charset="-122"/>
                <a:cs typeface="Arial" charset="0"/>
              </a:rPr>
              <a:t>συμφέροντα, </a:t>
            </a:r>
            <a:r>
              <a:rPr lang="el-GR" altLang="el-GR" sz="2400" dirty="0">
                <a:ea typeface="Microsoft YaHei" pitchFamily="34" charset="-122"/>
                <a:cs typeface="Arial" charset="0"/>
              </a:rPr>
              <a:t>τότε </a:t>
            </a:r>
            <a:r>
              <a:rPr lang="en-US" altLang="el-GR" sz="2400" dirty="0">
                <a:ea typeface="Microsoft YaHei" pitchFamily="34" charset="-122"/>
                <a:cs typeface="Arial" charset="0"/>
              </a:rPr>
              <a:t> </a:t>
            </a:r>
            <a:r>
              <a:rPr lang="el-GR" altLang="el-GR" sz="2400" dirty="0">
                <a:ea typeface="Microsoft YaHei" pitchFamily="34" charset="-122"/>
                <a:cs typeface="Arial" charset="0"/>
              </a:rPr>
              <a:t>κάνουμε σημαντικό βήμα προς την εύρεση κοινής λύσης</a:t>
            </a:r>
            <a:r>
              <a:rPr lang="en-US" altLang="el-GR" sz="2400" dirty="0">
                <a:ea typeface="Microsoft YaHei" pitchFamily="34" charset="-122"/>
                <a:cs typeface="Arial" charset="0"/>
              </a:rPr>
              <a:t>.</a:t>
            </a:r>
            <a:endParaRPr lang="el-GR" altLang="el-GR" sz="2400" dirty="0">
              <a:ea typeface="Microsoft YaHei" pitchFamily="34" charset="-122"/>
              <a:cs typeface="Arial" charset="0"/>
            </a:endParaRPr>
          </a:p>
          <a:p>
            <a:pPr>
              <a:lnSpc>
                <a:spcPct val="105000"/>
              </a:lnSpc>
            </a:pPr>
            <a:endParaRPr lang="el-GR" altLang="el-GR" sz="2400" dirty="0">
              <a:ea typeface="Microsoft YaHei" pitchFamily="34" charset="-122"/>
              <a:cs typeface="Arial" charset="0"/>
            </a:endParaRPr>
          </a:p>
          <a:p>
            <a:pPr marL="342900" indent="-342900">
              <a:lnSpc>
                <a:spcPct val="105000"/>
              </a:lnSpc>
              <a:buFont typeface="Arial" panose="020B0604020202020204" pitchFamily="34" charset="0"/>
              <a:buChar char="•"/>
            </a:pPr>
            <a:r>
              <a:rPr lang="el-GR" altLang="el-GR" sz="2400" b="1" dirty="0">
                <a:ea typeface="Microsoft YaHei" pitchFamily="34" charset="-122"/>
                <a:cs typeface="Arial" charset="0"/>
              </a:rPr>
              <a:t>Συμφέρον</a:t>
            </a:r>
            <a:r>
              <a:rPr lang="el-GR" altLang="el-GR" sz="2400" dirty="0">
                <a:ea typeface="Microsoft YaHei" pitchFamily="34" charset="-122"/>
                <a:cs typeface="Arial" charset="0"/>
              </a:rPr>
              <a:t>: οι ανάγκες, οι επιθυμίες, οι προβληματισμοί που κρύβονται πίσω από τη σύγκρουση και συνήθως την προκαλούν.</a:t>
            </a:r>
            <a:endParaRPr lang="el-GR" altLang="el-GR" sz="2400" dirty="0">
              <a:cs typeface="Arial" charset="0"/>
            </a:endParaRPr>
          </a:p>
        </p:txBody>
      </p:sp>
    </p:spTree>
    <p:extLst>
      <p:ext uri="{BB962C8B-B14F-4D97-AF65-F5344CB8AC3E}">
        <p14:creationId xmlns:p14="http://schemas.microsoft.com/office/powerpoint/2010/main" val="3211516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Θέσεις &amp; Συμφέροντα / Άσκηση</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539552" y="1962764"/>
            <a:ext cx="7704856" cy="4093428"/>
          </a:xfrm>
          <a:prstGeom prst="rect">
            <a:avLst/>
          </a:prstGeom>
        </p:spPr>
        <p:txBody>
          <a:bodyPr wrap="square">
            <a:spAutoFit/>
          </a:bodyPr>
          <a:lstStyle/>
          <a:p>
            <a:r>
              <a:rPr lang="el-GR" sz="2000" b="1" dirty="0"/>
              <a:t>Θυμίζουμε ξανά το πρόβλημα που συζητήσαμε νωρίτερα</a:t>
            </a:r>
            <a:r>
              <a:rPr lang="el-GR" sz="2000" dirty="0"/>
              <a:t>:</a:t>
            </a:r>
            <a:br>
              <a:rPr lang="el-GR" sz="2000" dirty="0"/>
            </a:br>
            <a:br>
              <a:rPr lang="el-GR" sz="2000" dirty="0"/>
            </a:br>
            <a:r>
              <a:rPr lang="el-GR" sz="2000" dirty="0"/>
              <a:t>Είναι Ιούλιος, λίγο πριν τις καλοκαιρινές διακοπές για τον Γιάννη, ο οποίος σύμφωνα με την πολιτική της εταιρείας φέτος δικαιούται να πάρει 15ήμερη άδεια κατά τη διάρκεια του Δεκαπενταύγουστου, καθώς τον περσινό χρόνο ήταν εκείνος που έμεινε στη δουλειά. Έχει ήδη προγραμματίσει τις διακοπές του και έχει κλείσει τα εισιτήρια με την οικογένειά του. </a:t>
            </a:r>
          </a:p>
          <a:p>
            <a:r>
              <a:rPr lang="el-GR" sz="2000" dirty="0"/>
              <a:t>Μια εβδομάδα πριν την άδεια, τον καλεί ο Προϊστάμενος να του ανακοινώσει ότι η άδειά του πρέπει να μεταφερθεί για τον Σεπτέμβριο, καθώς θα χρειαστεί να δοθεί άδεια στον συνάδελφό του Βασίλη, ο οποίος θέλει να πάει και πάλι φέτος, όπως και πέρσι, στο χωριό του στην Κρήτη για να βοηθήσει την οικογένειά του στο τρυγητό. </a:t>
            </a:r>
          </a:p>
        </p:txBody>
      </p:sp>
    </p:spTree>
    <p:extLst>
      <p:ext uri="{BB962C8B-B14F-4D97-AF65-F5344CB8AC3E}">
        <p14:creationId xmlns:p14="http://schemas.microsoft.com/office/powerpoint/2010/main" val="339648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Περιεχόμενα</a:t>
            </a:r>
          </a:p>
        </p:txBody>
      </p:sp>
      <p:sp>
        <p:nvSpPr>
          <p:cNvPr id="3" name="Θέση περιεχομένου 2"/>
          <p:cNvSpPr>
            <a:spLocks noGrp="1"/>
          </p:cNvSpPr>
          <p:nvPr>
            <p:ph idx="1"/>
          </p:nvPr>
        </p:nvSpPr>
        <p:spPr/>
        <p:txBody>
          <a:bodyPr>
            <a:normAutofit/>
          </a:bodyPr>
          <a:lstStyle/>
          <a:p>
            <a:pPr>
              <a:lnSpc>
                <a:spcPct val="150000"/>
              </a:lnSpc>
              <a:spcBef>
                <a:spcPts val="0"/>
              </a:spcBef>
            </a:pPr>
            <a:r>
              <a:rPr lang="el-GR" dirty="0">
                <a:latin typeface="Calibri" panose="020F0502020204030204" pitchFamily="34" charset="0"/>
                <a:cs typeface="Calibri" panose="020F0502020204030204" pitchFamily="34" charset="0"/>
              </a:rPr>
              <a:t>Χαρακτηριστικά και αιτίες των Συγκρούσεων</a:t>
            </a:r>
          </a:p>
          <a:p>
            <a:pPr>
              <a:lnSpc>
                <a:spcPct val="150000"/>
              </a:lnSpc>
              <a:spcBef>
                <a:spcPts val="0"/>
              </a:spcBef>
            </a:pPr>
            <a:r>
              <a:rPr lang="el-GR" dirty="0">
                <a:latin typeface="Calibri" panose="020F0502020204030204" pitchFamily="34" charset="0"/>
                <a:cs typeface="Calibri" panose="020F0502020204030204" pitchFamily="34" charset="0"/>
              </a:rPr>
              <a:t>Η έννοια της Ισχύος</a:t>
            </a:r>
          </a:p>
          <a:p>
            <a:pPr>
              <a:lnSpc>
                <a:spcPct val="150000"/>
              </a:lnSpc>
              <a:spcBef>
                <a:spcPts val="0"/>
              </a:spcBef>
            </a:pPr>
            <a:r>
              <a:rPr lang="el-GR" dirty="0">
                <a:latin typeface="Calibri" panose="020F0502020204030204" pitchFamily="34" charset="0"/>
                <a:cs typeface="Calibri" panose="020F0502020204030204" pitchFamily="34" charset="0"/>
              </a:rPr>
              <a:t>Στάδια Επίλυσης των Συγκρούσεων</a:t>
            </a:r>
          </a:p>
          <a:p>
            <a:pPr>
              <a:lnSpc>
                <a:spcPct val="150000"/>
              </a:lnSpc>
              <a:spcBef>
                <a:spcPts val="0"/>
              </a:spcBef>
            </a:pPr>
            <a:r>
              <a:rPr lang="el-GR" dirty="0">
                <a:latin typeface="Calibri" panose="020F0502020204030204" pitchFamily="34" charset="0"/>
                <a:cs typeface="Calibri" panose="020F0502020204030204" pitchFamily="34" charset="0"/>
              </a:rPr>
              <a:t>Στρατηγικές Επίλυσης Προβλημάτων</a:t>
            </a:r>
          </a:p>
          <a:p>
            <a:pPr>
              <a:lnSpc>
                <a:spcPct val="150000"/>
              </a:lnSpc>
              <a:spcBef>
                <a:spcPts val="0"/>
              </a:spcBef>
            </a:pPr>
            <a:r>
              <a:rPr lang="el-GR" dirty="0">
                <a:latin typeface="Calibri" panose="020F0502020204030204" pitchFamily="34" charset="0"/>
                <a:cs typeface="Calibri" panose="020F0502020204030204" pitchFamily="34" charset="0"/>
              </a:rPr>
              <a:t>Θέσεις &amp; Συμφέροντα</a:t>
            </a:r>
          </a:p>
          <a:p>
            <a:pPr>
              <a:lnSpc>
                <a:spcPct val="150000"/>
              </a:lnSpc>
              <a:spcBef>
                <a:spcPts val="0"/>
              </a:spcBef>
            </a:pPr>
            <a:r>
              <a:rPr lang="el-GR" dirty="0">
                <a:latin typeface="Calibri" panose="020F0502020204030204" pitchFamily="34" charset="0"/>
                <a:cs typeface="Calibri" panose="020F0502020204030204" pitchFamily="34" charset="0"/>
              </a:rPr>
              <a:t>Χαρτογράφηση της Σύγκρουσης</a:t>
            </a:r>
          </a:p>
          <a:p>
            <a:endParaRPr lang="el-GR" dirty="0">
              <a:latin typeface="Calibri" panose="020F0502020204030204" pitchFamily="34" charset="0"/>
              <a:cs typeface="Calibri" panose="020F0502020204030204" pitchFamily="34" charset="0"/>
            </a:endParaRPr>
          </a:p>
        </p:txBody>
      </p:sp>
      <p:pic>
        <p:nvPicPr>
          <p:cNvPr id="2050" name="Picture 2" descr="Image result for conte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3140968"/>
            <a:ext cx="2226568" cy="2800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361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Θέσεις &amp; Συμφέροντα / Άσκηση</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539552" y="1962764"/>
            <a:ext cx="7704856" cy="3046988"/>
          </a:xfrm>
          <a:prstGeom prst="rect">
            <a:avLst/>
          </a:prstGeom>
        </p:spPr>
        <p:txBody>
          <a:bodyPr wrap="square">
            <a:spAutoFit/>
          </a:bodyPr>
          <a:lstStyle/>
          <a:p>
            <a:r>
              <a:rPr lang="el-GR" sz="2400" dirty="0"/>
              <a:t>Συζητήστε σε ομάδες το πρόβλημα αυτό και προσπαθήστε να εντοπίσετε:</a:t>
            </a:r>
          </a:p>
          <a:p>
            <a:pPr marL="342900" indent="-342900">
              <a:buFont typeface="Arial" panose="020B0604020202020204" pitchFamily="34" charset="0"/>
              <a:buChar char="•"/>
            </a:pPr>
            <a:r>
              <a:rPr lang="el-GR" sz="2400" dirty="0"/>
              <a:t>Τη </a:t>
            </a:r>
            <a:r>
              <a:rPr lang="el-GR" sz="2400" b="1" dirty="0"/>
              <a:t>θέση</a:t>
            </a:r>
            <a:r>
              <a:rPr lang="el-GR" sz="2400" dirty="0"/>
              <a:t> του Γιάννη, του Δημήτρη και του Προϊστάμενου</a:t>
            </a:r>
          </a:p>
          <a:p>
            <a:pPr marL="342900" indent="-342900">
              <a:buFont typeface="Arial" panose="020B0604020202020204" pitchFamily="34" charset="0"/>
              <a:buChar char="•"/>
            </a:pPr>
            <a:r>
              <a:rPr lang="el-GR" sz="2400" dirty="0"/>
              <a:t>Τα </a:t>
            </a:r>
            <a:r>
              <a:rPr lang="el-GR" sz="2400" b="1" dirty="0"/>
              <a:t>συμφέροντα</a:t>
            </a:r>
            <a:r>
              <a:rPr lang="el-GR" sz="2400" dirty="0"/>
              <a:t> καθενός </a:t>
            </a:r>
          </a:p>
          <a:p>
            <a:pPr marL="342900" indent="-342900">
              <a:buFont typeface="Arial" panose="020B0604020202020204" pitchFamily="34" charset="0"/>
              <a:buChar char="•"/>
            </a:pPr>
            <a:endParaRPr lang="el-GR" sz="2400" dirty="0"/>
          </a:p>
          <a:p>
            <a:r>
              <a:rPr lang="el-GR" sz="2400" dirty="0"/>
              <a:t>Τέλος, υποθέστε ότι είστε ένας συνάδελφος και των δύο και θα θέλατε να τους βοηθήσετε να βρουν λύση, πριν το θέμα φτάσει στον Προϊστάμενο. Τι θα τους προτείνατε;</a:t>
            </a:r>
          </a:p>
        </p:txBody>
      </p:sp>
    </p:spTree>
    <p:extLst>
      <p:ext uri="{BB962C8B-B14F-4D97-AF65-F5344CB8AC3E}">
        <p14:creationId xmlns:p14="http://schemas.microsoft.com/office/powerpoint/2010/main" val="3314150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Τεχνικές Μετακίνησης από τις Θέσεις στα Συμφέροντα</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539552" y="1962764"/>
            <a:ext cx="7704856" cy="4745915"/>
          </a:xfrm>
          <a:prstGeom prst="rect">
            <a:avLst/>
          </a:prstGeom>
        </p:spPr>
        <p:txBody>
          <a:bodyPr wrap="square">
            <a:spAutoFit/>
          </a:bodyPr>
          <a:lstStyle/>
          <a:p>
            <a:pPr marL="514350" indent="-514350">
              <a:lnSpc>
                <a:spcPct val="105000"/>
              </a:lnSpc>
              <a:buFont typeface="Wingdings" pitchFamily="2" charset="2"/>
              <a:buChar char="§"/>
              <a:defRPr/>
            </a:pPr>
            <a:r>
              <a:rPr lang="el-GR" sz="2400" dirty="0">
                <a:ea typeface="Microsoft YaHei" charset="-122"/>
                <a:cs typeface="Arial" charset="0"/>
              </a:rPr>
              <a:t>Εκφράστε την επιθυμία σας να βρεθεί λύση επωφελής για </a:t>
            </a:r>
            <a:r>
              <a:rPr lang="el-GR" sz="2400" u="sng" dirty="0">
                <a:ea typeface="Microsoft YaHei" charset="-122"/>
                <a:cs typeface="Arial" charset="0"/>
              </a:rPr>
              <a:t>όλους</a:t>
            </a:r>
          </a:p>
          <a:p>
            <a:pPr marL="514350" indent="-514350">
              <a:lnSpc>
                <a:spcPct val="105000"/>
              </a:lnSpc>
              <a:buFont typeface="Wingdings" pitchFamily="2" charset="2"/>
              <a:buChar char="§"/>
              <a:defRPr/>
            </a:pPr>
            <a:r>
              <a:rPr lang="el-GR" sz="2400" dirty="0">
                <a:ea typeface="Microsoft YaHei" charset="-122"/>
                <a:cs typeface="Arial" charset="0"/>
              </a:rPr>
              <a:t>Ξεκαθαρίστε ποιες είναι οι ανάγκες σας </a:t>
            </a:r>
            <a:br>
              <a:rPr lang="en-US" sz="2400" dirty="0">
                <a:ea typeface="Microsoft YaHei" charset="-122"/>
                <a:cs typeface="Arial" charset="0"/>
              </a:rPr>
            </a:br>
            <a:r>
              <a:rPr lang="el-GR" sz="2400" dirty="0">
                <a:ea typeface="Microsoft YaHei" charset="-122"/>
                <a:cs typeface="Arial" charset="0"/>
              </a:rPr>
              <a:t>και τα συμφέροντά σας</a:t>
            </a:r>
          </a:p>
          <a:p>
            <a:pPr marL="514350" indent="-514350">
              <a:lnSpc>
                <a:spcPct val="105000"/>
              </a:lnSpc>
              <a:buFont typeface="Wingdings" pitchFamily="2" charset="2"/>
              <a:buChar char="§"/>
              <a:defRPr/>
            </a:pPr>
            <a:r>
              <a:rPr lang="el-GR" sz="2400" dirty="0">
                <a:ea typeface="Microsoft YaHei" charset="-122"/>
                <a:cs typeface="Arial" charset="0"/>
              </a:rPr>
              <a:t>Μην επιμένετε στις θέσεις σας, αν σας </a:t>
            </a:r>
            <a:br>
              <a:rPr lang="en-US" sz="2400" dirty="0">
                <a:ea typeface="Microsoft YaHei" charset="-122"/>
                <a:cs typeface="Arial" charset="0"/>
              </a:rPr>
            </a:br>
            <a:r>
              <a:rPr lang="el-GR" sz="2400" dirty="0">
                <a:ea typeface="Microsoft YaHei" charset="-122"/>
                <a:cs typeface="Arial" charset="0"/>
              </a:rPr>
              <a:t>ικανοποιούν τα συμφέροντα</a:t>
            </a:r>
          </a:p>
          <a:p>
            <a:pPr marL="514350" indent="-514350">
              <a:lnSpc>
                <a:spcPct val="105000"/>
              </a:lnSpc>
              <a:buFont typeface="Wingdings" pitchFamily="2" charset="2"/>
              <a:buChar char="§"/>
              <a:defRPr/>
            </a:pPr>
            <a:r>
              <a:rPr lang="el-GR" sz="2400" dirty="0">
                <a:ea typeface="Microsoft YaHei" charset="-122"/>
                <a:cs typeface="Arial" charset="0"/>
              </a:rPr>
              <a:t>Συζητήστε και αναζητήστε κρυμμένα </a:t>
            </a:r>
            <a:br>
              <a:rPr lang="en-US" sz="2400" dirty="0">
                <a:ea typeface="Microsoft YaHei" charset="-122"/>
                <a:cs typeface="Arial" charset="0"/>
              </a:rPr>
            </a:br>
            <a:r>
              <a:rPr lang="el-GR" sz="2400" dirty="0">
                <a:ea typeface="Microsoft YaHei" charset="-122"/>
                <a:cs typeface="Arial" charset="0"/>
              </a:rPr>
              <a:t>προβλήματα και συμφέροντα</a:t>
            </a:r>
          </a:p>
          <a:p>
            <a:pPr marL="514350" indent="-514350">
              <a:lnSpc>
                <a:spcPct val="105000"/>
              </a:lnSpc>
              <a:buFont typeface="Wingdings" pitchFamily="2" charset="2"/>
              <a:buChar char="§"/>
              <a:defRPr/>
            </a:pPr>
            <a:r>
              <a:rPr lang="el-GR" sz="2400" dirty="0">
                <a:ea typeface="Microsoft YaHei" charset="-122"/>
                <a:cs typeface="Arial" charset="0"/>
              </a:rPr>
              <a:t>Επαναδιατυπώστε το πρόβλημα, ώστε να εστιάσετε στα κοινά συμφέροντα</a:t>
            </a:r>
          </a:p>
          <a:p>
            <a:pPr marL="514350" indent="-514350">
              <a:lnSpc>
                <a:spcPct val="105000"/>
              </a:lnSpc>
              <a:buFont typeface="Wingdings" pitchFamily="2" charset="2"/>
              <a:buChar char="§"/>
              <a:defRPr/>
            </a:pPr>
            <a:r>
              <a:rPr lang="el-GR" sz="2400" dirty="0">
                <a:ea typeface="Microsoft YaHei" charset="-122"/>
                <a:cs typeface="Arial" charset="0"/>
              </a:rPr>
              <a:t>Τονίστε την ανάγκη να εξεταστούν κι άλλες εναλλακτικές</a:t>
            </a:r>
          </a:p>
        </p:txBody>
      </p:sp>
      <p:pic>
        <p:nvPicPr>
          <p:cNvPr id="14338" name="Picture 2" descr="Image result for investiga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5752" y="2785055"/>
            <a:ext cx="2006715" cy="20067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2633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Χαρτογράφηση της Σύγκρουσης</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539552" y="1962764"/>
            <a:ext cx="7704856" cy="464423"/>
          </a:xfrm>
          <a:prstGeom prst="rect">
            <a:avLst/>
          </a:prstGeom>
        </p:spPr>
        <p:txBody>
          <a:bodyPr wrap="square">
            <a:spAutoFit/>
          </a:bodyPr>
          <a:lstStyle/>
          <a:p>
            <a:pPr marL="514350" indent="-514350">
              <a:lnSpc>
                <a:spcPct val="105000"/>
              </a:lnSpc>
              <a:buFont typeface="Wingdings" pitchFamily="2" charset="2"/>
              <a:buChar char="§"/>
              <a:defRPr/>
            </a:pPr>
            <a:r>
              <a:rPr lang="el-GR" sz="2400" dirty="0">
                <a:ea typeface="Microsoft YaHei" charset="-122"/>
                <a:cs typeface="Arial" charset="0"/>
              </a:rPr>
              <a:t>Πώς αντιλαμβάνεστε την έννοια της χαρτογράφησης;</a:t>
            </a:r>
            <a:endParaRPr lang="el-GR" sz="2400" u="sng" dirty="0">
              <a:ea typeface="Microsoft YaHei" charset="-122"/>
              <a:cs typeface="Arial" charset="0"/>
            </a:endParaRPr>
          </a:p>
        </p:txBody>
      </p:sp>
      <p:sp>
        <p:nvSpPr>
          <p:cNvPr id="3" name="AutoShape 2" descr="Image result for investigat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4" name="AutoShape 4" descr="Image result for investiga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5366" name="Picture 6" descr="Image result for investiga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419872" y="2814985"/>
            <a:ext cx="2689499" cy="3362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909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sz="4000" b="1" dirty="0">
                <a:latin typeface="Calibri" panose="020F0502020204030204" pitchFamily="34" charset="0"/>
                <a:cs typeface="Calibri" panose="020F0502020204030204" pitchFamily="34" charset="0"/>
              </a:rPr>
              <a:t>Χαρτογράφηση της Σύγκρουσης</a:t>
            </a:r>
            <a:br>
              <a:rPr lang="el-GR" sz="4000" b="1" dirty="0">
                <a:latin typeface="Calibri" panose="020F0502020204030204" pitchFamily="34" charset="0"/>
                <a:cs typeface="Calibri" panose="020F0502020204030204" pitchFamily="34" charset="0"/>
              </a:rPr>
            </a:br>
            <a:r>
              <a:rPr lang="el-GR" sz="3200" dirty="0">
                <a:latin typeface="Calibri" panose="020F0502020204030204" pitchFamily="34" charset="0"/>
                <a:cs typeface="Calibri" panose="020F0502020204030204" pitchFamily="34" charset="0"/>
              </a:rPr>
              <a:t>(Βασιλείου &amp; </a:t>
            </a:r>
            <a:r>
              <a:rPr lang="el-GR" sz="3200" dirty="0" err="1">
                <a:latin typeface="Calibri" panose="020F0502020204030204" pitchFamily="34" charset="0"/>
                <a:cs typeface="Calibri" panose="020F0502020204030204" pitchFamily="34" charset="0"/>
              </a:rPr>
              <a:t>Κεχαόγλου</a:t>
            </a:r>
            <a:r>
              <a:rPr lang="el-GR" sz="3200" dirty="0">
                <a:latin typeface="Calibri" panose="020F0502020204030204" pitchFamily="34" charset="0"/>
                <a:cs typeface="Calibri" panose="020F0502020204030204" pitchFamily="34" charset="0"/>
              </a:rPr>
              <a:t>, 2015)</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340387" y="1779687"/>
            <a:ext cx="7704856" cy="4524315"/>
          </a:xfrm>
          <a:prstGeom prst="rect">
            <a:avLst/>
          </a:prstGeom>
        </p:spPr>
        <p:txBody>
          <a:bodyPr wrap="square">
            <a:spAutoFit/>
          </a:bodyPr>
          <a:lstStyle/>
          <a:p>
            <a:pPr marL="342900" indent="-342900">
              <a:lnSpc>
                <a:spcPct val="150000"/>
              </a:lnSpc>
              <a:buFont typeface="Arial" panose="020B0604020202020204" pitchFamily="34" charset="0"/>
              <a:buChar char="•"/>
            </a:pPr>
            <a:r>
              <a:rPr lang="el-GR" sz="2400" dirty="0"/>
              <a:t>Αποτελεί μια </a:t>
            </a:r>
            <a:r>
              <a:rPr lang="el-GR" sz="2400" b="1" dirty="0"/>
              <a:t>ευκαιρία</a:t>
            </a:r>
            <a:r>
              <a:rPr lang="el-GR" sz="2400" dirty="0"/>
              <a:t> να δούμε όλες τις </a:t>
            </a:r>
            <a:r>
              <a:rPr lang="el-GR" sz="2400" b="1" dirty="0"/>
              <a:t>διαφορετικές οπτικές</a:t>
            </a:r>
            <a:r>
              <a:rPr lang="el-GR" sz="2400" dirty="0"/>
              <a:t> και να πάρουμε </a:t>
            </a:r>
            <a:r>
              <a:rPr lang="el-GR" sz="2400" b="1" dirty="0"/>
              <a:t>αρκετή απόσταση </a:t>
            </a:r>
            <a:r>
              <a:rPr lang="el-GR" sz="2400" dirty="0"/>
              <a:t>ώστε να εστιάσουμε και σε πτυχές που είναι λιγότερο ορατές.</a:t>
            </a:r>
          </a:p>
          <a:p>
            <a:pPr marL="342900" indent="-342900">
              <a:lnSpc>
                <a:spcPct val="150000"/>
              </a:lnSpc>
              <a:buFont typeface="Arial" panose="020B0604020202020204" pitchFamily="34" charset="0"/>
              <a:buChar char="•"/>
            </a:pPr>
            <a:r>
              <a:rPr lang="el-GR" sz="2400" dirty="0"/>
              <a:t>Χρήσιμο </a:t>
            </a:r>
            <a:r>
              <a:rPr lang="el-GR" sz="2400" b="1" dirty="0"/>
              <a:t>σημείο εκκίνησης </a:t>
            </a:r>
            <a:r>
              <a:rPr lang="el-GR" sz="2400" dirty="0"/>
              <a:t>όταν μια σύγκρουση μοιάζει ιδιαίτερα πολύπλοκη ή όταν οι εμπλεκόμενοι αδυνατούν να τη λύσουν. </a:t>
            </a:r>
          </a:p>
          <a:p>
            <a:pPr marL="342900" indent="-342900">
              <a:lnSpc>
                <a:spcPct val="150000"/>
              </a:lnSpc>
              <a:buFont typeface="Arial" panose="020B0604020202020204" pitchFamily="34" charset="0"/>
              <a:buChar char="•"/>
            </a:pPr>
            <a:r>
              <a:rPr lang="el-GR" sz="2400" dirty="0"/>
              <a:t>Η ικανότητα να δουν όλες οι πλευρές τη συνολική εικόνα βοηθά στην </a:t>
            </a:r>
            <a:r>
              <a:rPr lang="el-GR" sz="2400" b="1" dirty="0"/>
              <a:t>εστίαση</a:t>
            </a:r>
            <a:r>
              <a:rPr lang="el-GR" sz="2400" dirty="0"/>
              <a:t> σε </a:t>
            </a:r>
            <a:r>
              <a:rPr lang="el-GR" sz="2400" b="1" dirty="0"/>
              <a:t>αυτά που είναι πιο εφικτά.</a:t>
            </a:r>
            <a:endParaRPr lang="el-GR" sz="2400" u="sng" dirty="0">
              <a:ea typeface="Microsoft YaHei" charset="-122"/>
              <a:cs typeface="Arial" charset="0"/>
            </a:endParaRPr>
          </a:p>
        </p:txBody>
      </p:sp>
      <p:sp>
        <p:nvSpPr>
          <p:cNvPr id="3" name="AutoShape 2" descr="Image result for investigat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4" name="AutoShape 4" descr="Image result for investiga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2973153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533400"/>
            <a:ext cx="8784976" cy="990600"/>
          </a:xfrm>
        </p:spPr>
        <p:txBody>
          <a:bodyPr>
            <a:noAutofit/>
          </a:bodyPr>
          <a:lstStyle/>
          <a:p>
            <a:r>
              <a:rPr lang="el-GR" b="1" dirty="0">
                <a:latin typeface="Calibri" panose="020F0502020204030204" pitchFamily="34" charset="0"/>
                <a:cs typeface="Calibri" panose="020F0502020204030204" pitchFamily="34" charset="0"/>
              </a:rPr>
              <a:t>Βήματα της Χαρτογράφησης</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460375" y="1844824"/>
            <a:ext cx="7704856" cy="2251065"/>
          </a:xfrm>
          <a:prstGeom prst="rect">
            <a:avLst/>
          </a:prstGeom>
        </p:spPr>
        <p:txBody>
          <a:bodyPr wrap="square">
            <a:spAutoFit/>
          </a:bodyPr>
          <a:lstStyle/>
          <a:p>
            <a:pPr marL="457200" indent="-457200">
              <a:lnSpc>
                <a:spcPct val="150000"/>
              </a:lnSpc>
              <a:buFont typeface="+mj-lt"/>
              <a:buAutoNum type="arabicPeriod"/>
            </a:pPr>
            <a:r>
              <a:rPr lang="el-GR" sz="2400" dirty="0"/>
              <a:t>Καθόρισε το πρόβλημα</a:t>
            </a:r>
          </a:p>
          <a:p>
            <a:pPr marL="457200" indent="-457200">
              <a:lnSpc>
                <a:spcPct val="150000"/>
              </a:lnSpc>
              <a:buFont typeface="+mj-lt"/>
              <a:buAutoNum type="arabicPeriod"/>
            </a:pPr>
            <a:r>
              <a:rPr lang="el-GR" sz="2400" dirty="0"/>
              <a:t>Ονομάτισε τους εμπλεκόμενους</a:t>
            </a:r>
          </a:p>
          <a:p>
            <a:pPr marL="457200" indent="-457200">
              <a:lnSpc>
                <a:spcPct val="150000"/>
              </a:lnSpc>
              <a:buFont typeface="+mj-lt"/>
              <a:buAutoNum type="arabicPeriod"/>
            </a:pPr>
            <a:r>
              <a:rPr lang="el-GR" sz="2400" dirty="0"/>
              <a:t>Απαρίθμησε ανάγκες, έγνοιες και ανησυχίες της κάθε πλευράς</a:t>
            </a:r>
            <a:endParaRPr lang="el-GR" sz="2400" u="sng" dirty="0">
              <a:ea typeface="Microsoft YaHei" charset="-122"/>
              <a:cs typeface="Arial" charset="0"/>
            </a:endParaRPr>
          </a:p>
        </p:txBody>
      </p:sp>
      <p:sp>
        <p:nvSpPr>
          <p:cNvPr id="3" name="AutoShape 2" descr="Image result for investigat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4" name="AutoShape 4" descr="Image result for investiga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18434" name="Picture 2" descr="Image result for Step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4427984" y="4095889"/>
            <a:ext cx="2880321" cy="2160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4728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3504" y="312738"/>
            <a:ext cx="8784976" cy="990600"/>
          </a:xfrm>
        </p:spPr>
        <p:txBody>
          <a:bodyPr>
            <a:noAutofit/>
          </a:bodyPr>
          <a:lstStyle/>
          <a:p>
            <a:r>
              <a:rPr lang="el-GR" sz="4000" b="1" dirty="0">
                <a:latin typeface="Calibri" panose="020F0502020204030204" pitchFamily="34" charset="0"/>
                <a:cs typeface="Calibri" panose="020F0502020204030204" pitchFamily="34" charset="0"/>
              </a:rPr>
              <a:t>Διεύρυνση της οπτικής στη Χαρτογράφηση Συγκρούσεων</a:t>
            </a:r>
          </a:p>
        </p:txBody>
      </p:sp>
      <p:sp>
        <p:nvSpPr>
          <p:cNvPr id="7" name="Στρογγυλεμένο ορθογώνιο 4"/>
          <p:cNvSpPr/>
          <p:nvPr/>
        </p:nvSpPr>
        <p:spPr>
          <a:xfrm>
            <a:off x="2483680" y="2041828"/>
            <a:ext cx="6317419" cy="27743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ctr" anchorCtr="0">
            <a:noAutofit/>
          </a:bodyPr>
          <a:lstStyle/>
          <a:p>
            <a:pPr lvl="0" algn="l" defTabSz="1066800">
              <a:lnSpc>
                <a:spcPct val="150000"/>
              </a:lnSpc>
              <a:spcBef>
                <a:spcPct val="0"/>
              </a:spcBef>
              <a:spcAft>
                <a:spcPct val="35000"/>
              </a:spcAft>
            </a:pPr>
            <a:endParaRPr lang="en-US" sz="2400" kern="1200" dirty="0"/>
          </a:p>
        </p:txBody>
      </p:sp>
      <p:sp>
        <p:nvSpPr>
          <p:cNvPr id="8" name="Ορθογώνιο 7"/>
          <p:cNvSpPr/>
          <p:nvPr/>
        </p:nvSpPr>
        <p:spPr>
          <a:xfrm>
            <a:off x="449460" y="1700808"/>
            <a:ext cx="7938963" cy="4893647"/>
          </a:xfrm>
          <a:prstGeom prst="rect">
            <a:avLst/>
          </a:prstGeom>
        </p:spPr>
        <p:txBody>
          <a:bodyPr wrap="square">
            <a:spAutoFit/>
          </a:bodyPr>
          <a:lstStyle/>
          <a:p>
            <a:pPr marL="285750" indent="-285750">
              <a:buFont typeface="Arial" panose="020B0604020202020204" pitchFamily="34" charset="0"/>
              <a:buChar char="•"/>
            </a:pPr>
            <a:r>
              <a:rPr lang="el-GR" sz="2400" dirty="0"/>
              <a:t>Ικανότητα να βλέπουμε τη σύγκρουση από </a:t>
            </a:r>
            <a:r>
              <a:rPr lang="el-GR" sz="2400" b="1" dirty="0"/>
              <a:t>διαφορετικές οπτικές</a:t>
            </a:r>
          </a:p>
          <a:p>
            <a:pPr marL="285750" indent="-285750">
              <a:buFont typeface="Arial" panose="020B0604020202020204" pitchFamily="34" charset="0"/>
              <a:buChar char="•"/>
            </a:pPr>
            <a:r>
              <a:rPr lang="el-GR" sz="2400" dirty="0"/>
              <a:t>Κατανόηση της οπτικής της </a:t>
            </a:r>
            <a:r>
              <a:rPr lang="el-GR" sz="2400" b="1" dirty="0"/>
              <a:t>άλλης πλευράς</a:t>
            </a:r>
          </a:p>
          <a:p>
            <a:pPr marL="285750" indent="-285750">
              <a:buFont typeface="Arial" panose="020B0604020202020204" pitchFamily="34" charset="0"/>
              <a:buChar char="•"/>
            </a:pPr>
            <a:r>
              <a:rPr lang="el-GR" sz="2400" b="1" dirty="0"/>
              <a:t>Επίγνωση</a:t>
            </a:r>
            <a:r>
              <a:rPr lang="el-GR" sz="2400" dirty="0"/>
              <a:t> ότι η συνολική εικόνα είναι μεγαλύτερη από την προσωπική εικόνα του κάθε εμπλεκόμενου</a:t>
            </a:r>
          </a:p>
          <a:p>
            <a:pPr marL="285750" indent="-285750">
              <a:buFont typeface="Arial" panose="020B0604020202020204" pitchFamily="34" charset="0"/>
              <a:buChar char="•"/>
            </a:pPr>
            <a:r>
              <a:rPr lang="el-GR" sz="2400" dirty="0"/>
              <a:t>Αναγνώριση του </a:t>
            </a:r>
            <a:r>
              <a:rPr lang="el-GR" sz="2400" b="1" dirty="0"/>
              <a:t>πλαισίου</a:t>
            </a:r>
            <a:r>
              <a:rPr lang="el-GR" sz="2400" dirty="0"/>
              <a:t> μέσα στο οποίο διαδραματίζεται η σύγκρουση </a:t>
            </a:r>
          </a:p>
          <a:p>
            <a:pPr marL="285750" indent="-285750">
              <a:buFont typeface="Arial" panose="020B0604020202020204" pitchFamily="34" charset="0"/>
              <a:buChar char="•"/>
            </a:pPr>
            <a:r>
              <a:rPr lang="el-GR" sz="2400" dirty="0"/>
              <a:t>Ικανότητα </a:t>
            </a:r>
            <a:r>
              <a:rPr lang="el-GR" sz="2400" b="1" dirty="0"/>
              <a:t>σύνδεσης</a:t>
            </a:r>
            <a:r>
              <a:rPr lang="el-GR" sz="2400" dirty="0"/>
              <a:t> ανάμεσα στα γεγονότα, τις πράξεις και τα άτομα και στο πώς οι παρεμβάσεις σε ένα από αυτά </a:t>
            </a:r>
            <a:r>
              <a:rPr lang="el-GR" sz="2400" b="1" dirty="0"/>
              <a:t>επηρεάζουν</a:t>
            </a:r>
            <a:r>
              <a:rPr lang="el-GR" sz="2400" dirty="0"/>
              <a:t> διαφορετικές πτυχές της ζωής μας</a:t>
            </a:r>
          </a:p>
          <a:p>
            <a:pPr marL="285750" indent="-285750">
              <a:buFont typeface="Arial" panose="020B0604020202020204" pitchFamily="34" charset="0"/>
              <a:buChar char="•"/>
            </a:pPr>
            <a:r>
              <a:rPr lang="el-GR" sz="2400" dirty="0"/>
              <a:t>Επίγνωση ότι, μερικές φορές, για να καταλάβουμε και να επιλύσουμε μια σύγκρουση, απαιτείται μια </a:t>
            </a:r>
            <a:r>
              <a:rPr lang="el-GR" sz="2400" b="1" dirty="0"/>
              <a:t>μακροπρόθεσμη</a:t>
            </a:r>
            <a:r>
              <a:rPr lang="el-GR" sz="2400" dirty="0"/>
              <a:t> οπτική</a:t>
            </a:r>
            <a:endParaRPr lang="el-GR" sz="2400" b="1" dirty="0"/>
          </a:p>
        </p:txBody>
      </p:sp>
      <p:sp>
        <p:nvSpPr>
          <p:cNvPr id="3" name="AutoShape 2" descr="Image result for investigat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4" name="AutoShape 4" descr="Image result for investigate"/>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2" descr="Image result for Step 3"/>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6" name="AutoShape 4" descr="Image result for Step 3"/>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9" name="AutoShape 6" descr="Image result for Step 3"/>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Tree>
    <p:extLst>
      <p:ext uri="{BB962C8B-B14F-4D97-AF65-F5344CB8AC3E}">
        <p14:creationId xmlns:p14="http://schemas.microsoft.com/office/powerpoint/2010/main" val="3848547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Εισαγωγή</a:t>
            </a:r>
          </a:p>
        </p:txBody>
      </p:sp>
      <p:sp>
        <p:nvSpPr>
          <p:cNvPr id="3" name="Θέση περιεχομένου 2"/>
          <p:cNvSpPr>
            <a:spLocks noGrp="1"/>
          </p:cNvSpPr>
          <p:nvPr>
            <p:ph idx="1"/>
          </p:nvPr>
        </p:nvSpPr>
        <p:spPr>
          <a:xfrm>
            <a:off x="395536" y="1484784"/>
            <a:ext cx="7992888" cy="4800600"/>
          </a:xfrm>
        </p:spPr>
        <p:txBody>
          <a:bodyPr>
            <a:normAutofit/>
          </a:bodyPr>
          <a:lstStyle/>
          <a:p>
            <a:pPr>
              <a:lnSpc>
                <a:spcPct val="150000"/>
              </a:lnSpc>
            </a:pPr>
            <a:r>
              <a:rPr lang="el-GR" dirty="0">
                <a:latin typeface="Calibri" panose="020F0502020204030204" pitchFamily="34" charset="0"/>
                <a:cs typeface="Calibri" panose="020F0502020204030204" pitchFamily="34" charset="0"/>
              </a:rPr>
              <a:t>Ο σκοπός της συγκεκριμένης Θεματικής Ενότητας είναι η </a:t>
            </a:r>
            <a:r>
              <a:rPr lang="el-GR" b="1" dirty="0">
                <a:latin typeface="Calibri" panose="020F0502020204030204" pitchFamily="34" charset="0"/>
                <a:cs typeface="Calibri" panose="020F0502020204030204" pitchFamily="34" charset="0"/>
              </a:rPr>
              <a:t>κατανόηση των αιτιών </a:t>
            </a:r>
            <a:r>
              <a:rPr lang="el-GR" dirty="0">
                <a:latin typeface="Calibri" panose="020F0502020204030204" pitchFamily="34" charset="0"/>
                <a:cs typeface="Calibri" panose="020F0502020204030204" pitchFamily="34" charset="0"/>
              </a:rPr>
              <a:t>που προκαλούν προβλήματα και συγκρούσεις στο εργασιακό περιβάλλον και η </a:t>
            </a:r>
            <a:r>
              <a:rPr lang="el-GR" b="1" dirty="0">
                <a:latin typeface="Calibri" panose="020F0502020204030204" pitchFamily="34" charset="0"/>
                <a:cs typeface="Calibri" panose="020F0502020204030204" pitchFamily="34" charset="0"/>
              </a:rPr>
              <a:t>εξοικείωση</a:t>
            </a:r>
            <a:r>
              <a:rPr lang="el-GR" dirty="0">
                <a:latin typeface="Calibri" panose="020F0502020204030204" pitchFamily="34" charset="0"/>
                <a:cs typeface="Calibri" panose="020F0502020204030204" pitchFamily="34" charset="0"/>
              </a:rPr>
              <a:t> των εκπαιδευόμενων με </a:t>
            </a:r>
            <a:r>
              <a:rPr lang="el-GR" b="1" dirty="0">
                <a:latin typeface="Calibri" panose="020F0502020204030204" pitchFamily="34" charset="0"/>
                <a:cs typeface="Calibri" panose="020F0502020204030204" pitchFamily="34" charset="0"/>
              </a:rPr>
              <a:t>στρατηγικές</a:t>
            </a:r>
            <a:r>
              <a:rPr lang="el-GR" dirty="0">
                <a:latin typeface="Calibri" panose="020F0502020204030204" pitchFamily="34" charset="0"/>
                <a:cs typeface="Calibri" panose="020F0502020204030204" pitchFamily="34" charset="0"/>
              </a:rPr>
              <a:t> αντιμετώπισης και επίλυσής τους. </a:t>
            </a:r>
          </a:p>
          <a:p>
            <a:pPr>
              <a:lnSpc>
                <a:spcPct val="150000"/>
              </a:lnSpc>
            </a:pPr>
            <a:r>
              <a:rPr lang="el-GR" dirty="0">
                <a:latin typeface="Calibri" panose="020F0502020204030204" pitchFamily="34" charset="0"/>
                <a:cs typeface="Calibri" panose="020F0502020204030204" pitchFamily="34" charset="0"/>
              </a:rPr>
              <a:t>Στο τέλος του προγράμματος, οι συμμετέχοντες αναμένεται να είναι ικανοί να </a:t>
            </a:r>
            <a:r>
              <a:rPr lang="el-GR" b="1" dirty="0">
                <a:latin typeface="Calibri" panose="020F0502020204030204" pitchFamily="34" charset="0"/>
                <a:cs typeface="Calibri" panose="020F0502020204030204" pitchFamily="34" charset="0"/>
              </a:rPr>
              <a:t>χαρτογραφούν</a:t>
            </a:r>
            <a:r>
              <a:rPr lang="el-GR" dirty="0">
                <a:latin typeface="Calibri" panose="020F0502020204030204" pitchFamily="34" charset="0"/>
                <a:cs typeface="Calibri" panose="020F0502020204030204" pitchFamily="34" charset="0"/>
              </a:rPr>
              <a:t> με τρόπο μεθοδικό ένα πρόβλημα ή συγκρουσιακό περιστατικό και να το επιλύουν με βάση τις διαθέσιμες επιλογές.</a:t>
            </a:r>
          </a:p>
        </p:txBody>
      </p:sp>
    </p:spTree>
    <p:extLst>
      <p:ext uri="{BB962C8B-B14F-4D97-AF65-F5344CB8AC3E}">
        <p14:creationId xmlns:p14="http://schemas.microsoft.com/office/powerpoint/2010/main" val="82525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Προσδοκώμενα Αποτελέσματα</a:t>
            </a:r>
          </a:p>
        </p:txBody>
      </p:sp>
      <p:sp>
        <p:nvSpPr>
          <p:cNvPr id="3" name="Θέση περιεχομένου 2"/>
          <p:cNvSpPr>
            <a:spLocks noGrp="1"/>
          </p:cNvSpPr>
          <p:nvPr>
            <p:ph idx="1"/>
          </p:nvPr>
        </p:nvSpPr>
        <p:spPr>
          <a:xfrm>
            <a:off x="457200" y="1600200"/>
            <a:ext cx="7859216" cy="4709120"/>
          </a:xfrm>
        </p:spPr>
        <p:txBody>
          <a:bodyPr>
            <a:noAutofit/>
          </a:bodyPr>
          <a:lstStyle/>
          <a:p>
            <a:pPr marL="0" indent="0">
              <a:lnSpc>
                <a:spcPct val="120000"/>
              </a:lnSpc>
              <a:spcBef>
                <a:spcPts val="0"/>
              </a:spcBef>
              <a:buNone/>
            </a:pPr>
            <a:r>
              <a:rPr lang="el-GR" sz="2400" b="1" dirty="0">
                <a:cs typeface="Calibri" panose="020F0502020204030204" pitchFamily="34" charset="0"/>
              </a:rPr>
              <a:t>Με την ολοκλήρωση του προγράμματος οι συμμετέχοντες αναμένεται να (ενδεικτικά):</a:t>
            </a:r>
          </a:p>
          <a:p>
            <a:pPr lvl="0">
              <a:lnSpc>
                <a:spcPct val="120000"/>
              </a:lnSpc>
              <a:spcBef>
                <a:spcPts val="0"/>
              </a:spcBef>
            </a:pPr>
            <a:r>
              <a:rPr lang="el-GR" sz="2100" dirty="0">
                <a:cs typeface="Calibri" panose="020F0502020204030204" pitchFamily="34" charset="0"/>
              </a:rPr>
              <a:t>περιγράφουν έννοιες όπως: ισχύς, διαπραγμάτευση, ανταγωνισμός, συνεργασία, αποφυγή, συμβιβασμός, υποχώρηση, χαρτογράφηση σύγκρουσης, </a:t>
            </a:r>
          </a:p>
          <a:p>
            <a:pPr lvl="0">
              <a:lnSpc>
                <a:spcPct val="120000"/>
              </a:lnSpc>
              <a:spcBef>
                <a:spcPts val="0"/>
              </a:spcBef>
            </a:pPr>
            <a:r>
              <a:rPr lang="el-GR" sz="2100" dirty="0"/>
              <a:t>κατανοούν τις διαφορές στις στρατηγικές διαχείρισης των συγκρούσεων στον χώρο εργασίας,</a:t>
            </a:r>
          </a:p>
          <a:p>
            <a:pPr lvl="0">
              <a:lnSpc>
                <a:spcPct val="120000"/>
              </a:lnSpc>
              <a:spcBef>
                <a:spcPts val="0"/>
              </a:spcBef>
            </a:pPr>
            <a:r>
              <a:rPr lang="el-GR" sz="2100" dirty="0"/>
              <a:t>αξιοποιούν τα οφέλη από κάθε στρατηγική που επιλέγουν ανάλογα με την περίπτωση,</a:t>
            </a:r>
          </a:p>
          <a:p>
            <a:pPr lvl="0">
              <a:lnSpc>
                <a:spcPct val="120000"/>
              </a:lnSpc>
              <a:spcBef>
                <a:spcPts val="0"/>
              </a:spcBef>
            </a:pPr>
            <a:r>
              <a:rPr lang="el-GR" sz="2100" dirty="0"/>
              <a:t>χαρτογραφούν ένα πρόβλημα ή συγκρουσιακό περιστατικό με τρόπο που να οδηγεί σε μια λειτουργική λύση.</a:t>
            </a:r>
          </a:p>
        </p:txBody>
      </p:sp>
    </p:spTree>
    <p:extLst>
      <p:ext uri="{BB962C8B-B14F-4D97-AF65-F5344CB8AC3E}">
        <p14:creationId xmlns:p14="http://schemas.microsoft.com/office/powerpoint/2010/main" val="3896792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Σύγκρουση είναι… </a:t>
            </a:r>
          </a:p>
        </p:txBody>
      </p:sp>
      <p:sp>
        <p:nvSpPr>
          <p:cNvPr id="3" name="Θέση περιεχομένου 2"/>
          <p:cNvSpPr>
            <a:spLocks noGrp="1"/>
          </p:cNvSpPr>
          <p:nvPr>
            <p:ph idx="1"/>
          </p:nvPr>
        </p:nvSpPr>
        <p:spPr>
          <a:xfrm>
            <a:off x="611560" y="1600200"/>
            <a:ext cx="7200800" cy="3268960"/>
          </a:xfrm>
        </p:spPr>
        <p:txBody>
          <a:bodyPr>
            <a:normAutofit/>
          </a:bodyPr>
          <a:lstStyle/>
          <a:p>
            <a:pPr>
              <a:lnSpc>
                <a:spcPct val="150000"/>
              </a:lnSpc>
            </a:pPr>
            <a:r>
              <a:rPr lang="el-GR" sz="2400" dirty="0"/>
              <a:t>«η </a:t>
            </a:r>
            <a:r>
              <a:rPr lang="el-GR" sz="2400" dirty="0" err="1"/>
              <a:t>διάδραση</a:t>
            </a:r>
            <a:r>
              <a:rPr lang="el-GR" sz="2400" dirty="0"/>
              <a:t> αλληλεξαρτωμέ­νων ατόμων που συνειδητοποιούν την αντίθεση των στόχων, σκοπών και αξιών τους και που θεωρούν ότι το αντίπαλο μέρος μπορεί να πα­ρέμβει στην πραγμάτωση των στόχων αυτών» (</a:t>
            </a:r>
            <a:r>
              <a:rPr lang="en-US" sz="2400" dirty="0"/>
              <a:t>Putnam </a:t>
            </a:r>
            <a:r>
              <a:rPr lang="el-GR" sz="2400" dirty="0"/>
              <a:t>&amp; </a:t>
            </a:r>
            <a:r>
              <a:rPr lang="en-US" sz="2400" dirty="0"/>
              <a:t>Poole</a:t>
            </a:r>
            <a:r>
              <a:rPr lang="el-GR" sz="2400" dirty="0"/>
              <a:t>, </a:t>
            </a:r>
            <a:r>
              <a:rPr lang="en-US" sz="2400" dirty="0"/>
              <a:t>1987)</a:t>
            </a:r>
            <a:r>
              <a:rPr lang="el-GR" sz="2400" dirty="0"/>
              <a:t>.</a:t>
            </a:r>
          </a:p>
        </p:txBody>
      </p:sp>
    </p:spTree>
    <p:extLst>
      <p:ext uri="{BB962C8B-B14F-4D97-AF65-F5344CB8AC3E}">
        <p14:creationId xmlns:p14="http://schemas.microsoft.com/office/powerpoint/2010/main" val="2341160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Σύγκρουση είναι… </a:t>
            </a:r>
          </a:p>
        </p:txBody>
      </p:sp>
      <p:sp>
        <p:nvSpPr>
          <p:cNvPr id="3" name="Θέση περιεχομένου 2"/>
          <p:cNvSpPr>
            <a:spLocks noGrp="1"/>
          </p:cNvSpPr>
          <p:nvPr>
            <p:ph idx="1"/>
          </p:nvPr>
        </p:nvSpPr>
        <p:spPr>
          <a:xfrm>
            <a:off x="611560" y="1600200"/>
            <a:ext cx="7200800" cy="3268960"/>
          </a:xfrm>
        </p:spPr>
        <p:txBody>
          <a:bodyPr>
            <a:normAutofit/>
          </a:bodyPr>
          <a:lstStyle/>
          <a:p>
            <a:pPr>
              <a:lnSpc>
                <a:spcPct val="150000"/>
              </a:lnSpc>
            </a:pPr>
            <a:r>
              <a:rPr lang="el-GR" sz="2400" dirty="0"/>
              <a:t>… </a:t>
            </a:r>
            <a:r>
              <a:rPr lang="en-US" sz="2400" dirty="0"/>
              <a:t>‘</a:t>
            </a:r>
            <a:r>
              <a:rPr lang="el-GR" sz="2400" dirty="0"/>
              <a:t>μια κατάσταση κατά την οποία η ατομική ή και συλλογική συμπεριφορά σκόπιμα επιδιώκει να εμποδίσει την επίτευξη των στόχων άλλου ατόμου ή άλλης ομάδας</a:t>
            </a:r>
            <a:r>
              <a:rPr lang="en-US" sz="2400" dirty="0"/>
              <a:t>’</a:t>
            </a:r>
            <a:r>
              <a:rPr lang="el-GR" sz="2400" dirty="0"/>
              <a:t> (</a:t>
            </a:r>
            <a:r>
              <a:rPr lang="el-GR" sz="2400" dirty="0" err="1"/>
              <a:t>Μπουραντάς</a:t>
            </a:r>
            <a:r>
              <a:rPr lang="el-GR" sz="2400" dirty="0"/>
              <a:t>, 2002).</a:t>
            </a:r>
          </a:p>
        </p:txBody>
      </p:sp>
    </p:spTree>
    <p:extLst>
      <p:ext uri="{BB962C8B-B14F-4D97-AF65-F5344CB8AC3E}">
        <p14:creationId xmlns:p14="http://schemas.microsoft.com/office/powerpoint/2010/main" val="1787568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Σύγκρουση: αρνητική ή θετική</a:t>
            </a:r>
          </a:p>
        </p:txBody>
      </p:sp>
      <p:sp>
        <p:nvSpPr>
          <p:cNvPr id="6" name="Θέση περιεχομένου 2"/>
          <p:cNvSpPr>
            <a:spLocks noGrp="1"/>
          </p:cNvSpPr>
          <p:nvPr>
            <p:ph idx="1"/>
          </p:nvPr>
        </p:nvSpPr>
        <p:spPr>
          <a:xfrm>
            <a:off x="280454" y="1988840"/>
            <a:ext cx="7620000" cy="964704"/>
          </a:xfrm>
        </p:spPr>
        <p:txBody>
          <a:bodyPr>
            <a:normAutofit/>
          </a:bodyPr>
          <a:lstStyle/>
          <a:p>
            <a:pPr marL="114300" indent="0" algn="ctr">
              <a:buNone/>
            </a:pPr>
            <a:r>
              <a:rPr lang="el-GR" sz="2400" dirty="0"/>
              <a:t>Ώρα για </a:t>
            </a:r>
            <a:r>
              <a:rPr lang="en-US" sz="2400" dirty="0"/>
              <a:t>debate!</a:t>
            </a:r>
            <a:endParaRPr lang="el-GR" sz="2400" dirty="0"/>
          </a:p>
        </p:txBody>
      </p:sp>
      <p:pic>
        <p:nvPicPr>
          <p:cNvPr id="5124" name="Picture 4" descr="Image result for debat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2339752" y="3140968"/>
            <a:ext cx="3648406"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183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Τα οφέλη από μια Σύγκρουση</a:t>
            </a:r>
          </a:p>
        </p:txBody>
      </p:sp>
      <p:sp>
        <p:nvSpPr>
          <p:cNvPr id="3" name="Θέση περιεχομένου 2"/>
          <p:cNvSpPr>
            <a:spLocks noGrp="1"/>
          </p:cNvSpPr>
          <p:nvPr>
            <p:ph idx="1"/>
          </p:nvPr>
        </p:nvSpPr>
        <p:spPr>
          <a:xfrm>
            <a:off x="395536" y="1600200"/>
            <a:ext cx="7704856" cy="4277072"/>
          </a:xfrm>
        </p:spPr>
        <p:txBody>
          <a:bodyPr>
            <a:noAutofit/>
          </a:bodyPr>
          <a:lstStyle/>
          <a:p>
            <a:r>
              <a:rPr lang="el-GR" sz="2400" dirty="0"/>
              <a:t>Γνωρίζουμε καλύτερα τον </a:t>
            </a:r>
            <a:r>
              <a:rPr lang="el-GR" sz="2400" b="1" dirty="0"/>
              <a:t>εαυτό</a:t>
            </a:r>
            <a:r>
              <a:rPr lang="el-GR" sz="2400" dirty="0"/>
              <a:t> μας, τα δυνατά σημεία και τα σημεία προς βελτίωση</a:t>
            </a:r>
          </a:p>
          <a:p>
            <a:r>
              <a:rPr lang="el-GR" sz="2400" dirty="0"/>
              <a:t>Γνωρίζουμε καλύτερα τους </a:t>
            </a:r>
            <a:r>
              <a:rPr lang="el-GR" sz="2400" b="1" dirty="0"/>
              <a:t>άλλους</a:t>
            </a:r>
            <a:r>
              <a:rPr lang="el-GR" sz="2400" dirty="0"/>
              <a:t>, εφόσον είμαι ανεκτικοί στη διαφορετική άποψη</a:t>
            </a:r>
          </a:p>
          <a:p>
            <a:r>
              <a:rPr lang="el-GR" sz="2400" dirty="0"/>
              <a:t>Μαθαίνουμε να βάζουμε </a:t>
            </a:r>
            <a:r>
              <a:rPr lang="el-GR" sz="2400" b="1" dirty="0"/>
              <a:t>όρια</a:t>
            </a:r>
            <a:r>
              <a:rPr lang="el-GR" sz="2400" dirty="0"/>
              <a:t>!</a:t>
            </a:r>
          </a:p>
          <a:p>
            <a:r>
              <a:rPr lang="el-GR" sz="2400" b="1" dirty="0"/>
              <a:t>Αποφορτιζόμαστε</a:t>
            </a:r>
            <a:r>
              <a:rPr lang="el-GR" sz="2400" dirty="0"/>
              <a:t>, καθώς εκφράζουμε σκέψεις, έγνοιες, και συναισθήματα που μας προβληματίζουν</a:t>
            </a:r>
          </a:p>
          <a:p>
            <a:r>
              <a:rPr lang="el-GR" sz="2400" dirty="0"/>
              <a:t>Διευρύνουμε τις πιθανές οπτικές, επιλογές και εναλλακτικές σε μια δεδομένη κατάσταση</a:t>
            </a:r>
          </a:p>
        </p:txBody>
      </p:sp>
      <p:pic>
        <p:nvPicPr>
          <p:cNvPr id="12290" name="Picture 2" descr="Image result for benefi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5248274"/>
            <a:ext cx="2857500" cy="1609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7808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latin typeface="Calibri" panose="020F0502020204030204" pitchFamily="34" charset="0"/>
                <a:cs typeface="Calibri" panose="020F0502020204030204" pitchFamily="34" charset="0"/>
              </a:rPr>
              <a:t>Βασικές Αιτίες Συγκρούσεων</a:t>
            </a:r>
          </a:p>
        </p:txBody>
      </p:sp>
      <p:sp>
        <p:nvSpPr>
          <p:cNvPr id="3" name="Θέση περιεχομένου 2"/>
          <p:cNvSpPr>
            <a:spLocks noGrp="1"/>
          </p:cNvSpPr>
          <p:nvPr>
            <p:ph idx="1"/>
          </p:nvPr>
        </p:nvSpPr>
        <p:spPr>
          <a:xfrm>
            <a:off x="457200" y="1340768"/>
            <a:ext cx="7620000" cy="5256584"/>
          </a:xfrm>
        </p:spPr>
        <p:txBody>
          <a:bodyPr>
            <a:noAutofit/>
          </a:bodyPr>
          <a:lstStyle/>
          <a:p>
            <a:pPr>
              <a:lnSpc>
                <a:spcPct val="150000"/>
              </a:lnSpc>
            </a:pPr>
            <a:r>
              <a:rPr lang="el-GR" altLang="el-GR" sz="2300" dirty="0">
                <a:ea typeface="Microsoft YaHei" pitchFamily="34" charset="-122"/>
              </a:rPr>
              <a:t>Διαφορετικοί στόχοι</a:t>
            </a:r>
          </a:p>
          <a:p>
            <a:pPr>
              <a:lnSpc>
                <a:spcPct val="150000"/>
              </a:lnSpc>
            </a:pPr>
            <a:r>
              <a:rPr lang="el-GR" altLang="el-GR" sz="2300" dirty="0">
                <a:ea typeface="Microsoft YaHei" pitchFamily="34" charset="-122"/>
              </a:rPr>
              <a:t>Συνθήκες εργασίας – έλλειψη ζωτικού χώρου</a:t>
            </a:r>
            <a:endParaRPr lang="en-US" altLang="el-GR" sz="2300" dirty="0">
              <a:ea typeface="Microsoft YaHei" pitchFamily="34" charset="-122"/>
            </a:endParaRPr>
          </a:p>
          <a:p>
            <a:pPr>
              <a:lnSpc>
                <a:spcPct val="150000"/>
              </a:lnSpc>
            </a:pPr>
            <a:r>
              <a:rPr lang="el-GR" altLang="el-GR" sz="2300" dirty="0">
                <a:ea typeface="Microsoft YaHei" pitchFamily="34" charset="-122"/>
              </a:rPr>
              <a:t>Αυξημένα επίπεδα άγχους</a:t>
            </a:r>
            <a:endParaRPr lang="en-US" altLang="el-GR" sz="2300" dirty="0">
              <a:ea typeface="Microsoft YaHei" pitchFamily="34" charset="-122"/>
            </a:endParaRPr>
          </a:p>
          <a:p>
            <a:pPr>
              <a:lnSpc>
                <a:spcPct val="150000"/>
              </a:lnSpc>
            </a:pPr>
            <a:r>
              <a:rPr lang="el-GR" altLang="el-GR" sz="2300" dirty="0">
                <a:ea typeface="Microsoft YaHei" pitchFamily="34" charset="-122"/>
              </a:rPr>
              <a:t>Διακρίσεις (μεταξύ υπαλλήλων, προσώπων κτλ)</a:t>
            </a:r>
            <a:endParaRPr lang="en-US" altLang="el-GR" sz="2300" dirty="0">
              <a:ea typeface="Microsoft YaHei" pitchFamily="34" charset="-122"/>
            </a:endParaRPr>
          </a:p>
          <a:p>
            <a:pPr>
              <a:lnSpc>
                <a:spcPct val="150000"/>
              </a:lnSpc>
            </a:pPr>
            <a:r>
              <a:rPr lang="el-GR" altLang="el-GR" sz="2300" dirty="0">
                <a:ea typeface="Microsoft YaHei" pitchFamily="34" charset="-122"/>
              </a:rPr>
              <a:t>Κακή επικοινωνία</a:t>
            </a:r>
            <a:endParaRPr lang="en-US" altLang="el-GR" sz="2300" dirty="0">
              <a:ea typeface="Microsoft YaHei" pitchFamily="34" charset="-122"/>
            </a:endParaRPr>
          </a:p>
          <a:p>
            <a:pPr>
              <a:lnSpc>
                <a:spcPct val="150000"/>
              </a:lnSpc>
            </a:pPr>
            <a:r>
              <a:rPr lang="el-GR" altLang="el-GR" sz="2300" dirty="0">
                <a:ea typeface="Microsoft YaHei" pitchFamily="34" charset="-122"/>
              </a:rPr>
              <a:t>Άρνηση ανάληψης ευθυνών</a:t>
            </a:r>
            <a:endParaRPr lang="en-US" altLang="el-GR" sz="2300" dirty="0">
              <a:ea typeface="Microsoft YaHei" pitchFamily="34" charset="-122"/>
            </a:endParaRPr>
          </a:p>
          <a:p>
            <a:pPr>
              <a:lnSpc>
                <a:spcPct val="150000"/>
              </a:lnSpc>
            </a:pPr>
            <a:r>
              <a:rPr lang="el-GR" altLang="el-GR" sz="2300" dirty="0">
                <a:ea typeface="Microsoft YaHei" pitchFamily="34" charset="-122"/>
              </a:rPr>
              <a:t>Ζητήματα κύρους και επιβολής</a:t>
            </a:r>
            <a:endParaRPr lang="en-US" altLang="el-GR" sz="2300" dirty="0">
              <a:ea typeface="Microsoft YaHei" pitchFamily="34" charset="-122"/>
            </a:endParaRPr>
          </a:p>
          <a:p>
            <a:pPr>
              <a:lnSpc>
                <a:spcPct val="150000"/>
              </a:lnSpc>
            </a:pPr>
            <a:r>
              <a:rPr lang="el-GR" altLang="el-GR" sz="2300" dirty="0" err="1">
                <a:ea typeface="Microsoft YaHei" pitchFamily="34" charset="-122"/>
              </a:rPr>
              <a:t>Αλληλοκάλυψη</a:t>
            </a:r>
            <a:r>
              <a:rPr lang="el-GR" altLang="el-GR" sz="2300" dirty="0">
                <a:ea typeface="Microsoft YaHei" pitchFamily="34" charset="-122"/>
              </a:rPr>
              <a:t> ρόλων και αρμοδιοτήτων</a:t>
            </a:r>
          </a:p>
          <a:p>
            <a:pPr>
              <a:lnSpc>
                <a:spcPct val="150000"/>
              </a:lnSpc>
            </a:pPr>
            <a:r>
              <a:rPr lang="el-GR" altLang="el-GR" sz="2300" dirty="0">
                <a:ea typeface="Microsoft YaHei" pitchFamily="34" charset="-122"/>
              </a:rPr>
              <a:t>Περιορισμένοι πόροι</a:t>
            </a:r>
          </a:p>
          <a:p>
            <a:pPr lvl="1"/>
            <a:endParaRPr lang="el-GR" sz="2300" dirty="0"/>
          </a:p>
        </p:txBody>
      </p:sp>
    </p:spTree>
    <p:extLst>
      <p:ext uri="{BB962C8B-B14F-4D97-AF65-F5344CB8AC3E}">
        <p14:creationId xmlns:p14="http://schemas.microsoft.com/office/powerpoint/2010/main" val="3970952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Γειτνίαση">
  <a:themeElements>
    <a:clrScheme name="Γειτνίαση">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Γειτνίαση">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2014</TotalTime>
  <Words>1521</Words>
  <Application>Microsoft Office PowerPoint</Application>
  <PresentationFormat>On-screen Show (4:3)</PresentationFormat>
  <Paragraphs>144</Paragraphs>
  <Slides>25</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Cambria</vt:lpstr>
      <vt:lpstr>Wingdings</vt:lpstr>
      <vt:lpstr>Γειτνίαση</vt:lpstr>
      <vt:lpstr>ΕΘΝΙΚΗ ΣΧΟΛΗ ΔΗΜΟΣΙΑΣ ΔΙΟΙΚΗΣΗΣ &amp; ΑΥΤΟΔΙΟΙΚΗΣΗΣ ΚΖ’ ΕΚΠΑΙΔΕΥΤΙΚΗ ΣΕΙΡΑ</vt:lpstr>
      <vt:lpstr>Περιεχόμενα</vt:lpstr>
      <vt:lpstr>Εισαγωγή</vt:lpstr>
      <vt:lpstr>Προσδοκώμενα Αποτελέσματα</vt:lpstr>
      <vt:lpstr>Σύγκρουση είναι… </vt:lpstr>
      <vt:lpstr>Σύγκρουση είναι… </vt:lpstr>
      <vt:lpstr>Σύγκρουση: αρνητική ή θετική</vt:lpstr>
      <vt:lpstr>Τα οφέλη από μια Σύγκρουση</vt:lpstr>
      <vt:lpstr>Βασικές Αιτίες Συγκρούσεων</vt:lpstr>
      <vt:lpstr>Η έννοια της Ισχύος</vt:lpstr>
      <vt:lpstr>Η έννοια της Ισχύος</vt:lpstr>
      <vt:lpstr>Βασικές κατηγορίες Ισχύος</vt:lpstr>
      <vt:lpstr>Στάδια Επίλυσης ενός Προβλήματος / μιας Σύγκρουσης</vt:lpstr>
      <vt:lpstr>Μελέτη Περίπτωσης </vt:lpstr>
      <vt:lpstr>Αντιμετώπιση της Σύγκρουσης</vt:lpstr>
      <vt:lpstr>Στρατηγικές Επίλυσης Συγκρούσεων</vt:lpstr>
      <vt:lpstr>Τεχνικές Κατανόησης &amp; Επίλυσης Προβλημάτων και Συγκρούσεων</vt:lpstr>
      <vt:lpstr>Θέσεις &amp; Συμφέροντα</vt:lpstr>
      <vt:lpstr>Θέσεις &amp; Συμφέροντα / Άσκηση</vt:lpstr>
      <vt:lpstr>Θέσεις &amp; Συμφέροντα / Άσκηση</vt:lpstr>
      <vt:lpstr>Τεχνικές Μετακίνησης από τις Θέσεις στα Συμφέροντα</vt:lpstr>
      <vt:lpstr>Χαρτογράφηση της Σύγκρουσης</vt:lpstr>
      <vt:lpstr>Χαρτογράφηση της Σύγκρουσης (Βασιλείου &amp; Κεχαόγλου, 2015)</vt:lpstr>
      <vt:lpstr>Βήματα της Χαρτογράφησης</vt:lpstr>
      <vt:lpstr>Διεύρυνση της οπτικής στη Χαρτογράφηση Συγκρούσεων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Δεξιοτητητεσ  συνεργασιασ  /  ομαδικησ  εργασιασ</dc:title>
  <dc:creator>Manos Pavlakis</dc:creator>
  <cp:lastModifiedBy>Manos Pavlakis</cp:lastModifiedBy>
  <cp:revision>97</cp:revision>
  <dcterms:created xsi:type="dcterms:W3CDTF">2017-10-12T11:31:28Z</dcterms:created>
  <dcterms:modified xsi:type="dcterms:W3CDTF">2021-06-16T03:29:44Z</dcterms:modified>
</cp:coreProperties>
</file>