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3" r:id="rId3"/>
    <p:sldId id="506" r:id="rId4"/>
    <p:sldId id="507" r:id="rId5"/>
    <p:sldId id="508" r:id="rId6"/>
    <p:sldId id="509" r:id="rId7"/>
    <p:sldId id="510" r:id="rId8"/>
    <p:sldId id="511" r:id="rId9"/>
    <p:sldId id="512" r:id="rId10"/>
    <p:sldId id="513" r:id="rId11"/>
    <p:sldId id="514" r:id="rId12"/>
    <p:sldId id="515" r:id="rId13"/>
    <p:sldId id="516" r:id="rId14"/>
    <p:sldId id="517" r:id="rId15"/>
    <p:sldId id="518" r:id="rId16"/>
    <p:sldId id="519" r:id="rId17"/>
    <p:sldId id="520" r:id="rId18"/>
    <p:sldId id="548" r:id="rId19"/>
    <p:sldId id="521" r:id="rId20"/>
    <p:sldId id="522" r:id="rId21"/>
    <p:sldId id="523" r:id="rId22"/>
    <p:sldId id="524" r:id="rId23"/>
    <p:sldId id="525" r:id="rId24"/>
    <p:sldId id="526" r:id="rId25"/>
    <p:sldId id="527" r:id="rId26"/>
    <p:sldId id="528" r:id="rId27"/>
    <p:sldId id="530" r:id="rId28"/>
    <p:sldId id="529" r:id="rId29"/>
    <p:sldId id="532" r:id="rId30"/>
    <p:sldId id="531" r:id="rId31"/>
    <p:sldId id="533" r:id="rId32"/>
    <p:sldId id="534" r:id="rId33"/>
    <p:sldId id="535" r:id="rId34"/>
    <p:sldId id="536" r:id="rId35"/>
    <p:sldId id="537" r:id="rId36"/>
    <p:sldId id="538" r:id="rId37"/>
    <p:sldId id="539" r:id="rId38"/>
    <p:sldId id="540" r:id="rId39"/>
    <p:sldId id="541" r:id="rId40"/>
    <p:sldId id="542" r:id="rId41"/>
    <p:sldId id="543" r:id="rId42"/>
    <p:sldId id="544" r:id="rId43"/>
    <p:sldId id="545" r:id="rId44"/>
    <p:sldId id="547" r:id="rId45"/>
    <p:sldId id="272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5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6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497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678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7630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0561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5058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3769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3652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60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129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85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369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96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19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75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28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307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906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173091A-FD26-42AA-BD64-A11B2B58988C}" type="datetimeFigureOut">
              <a:rPr lang="el-GR" smtClean="0"/>
              <a:pPr/>
              <a:t>22/7/2025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7836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3D4F6-0CCA-4162-AC25-0CEA7DEBE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632" y="962527"/>
            <a:ext cx="9395493" cy="1620252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ΧΩΡΟΤΑΞΙΑ ΤΗΣ ΚοινωνικηΣ πΟΛΙΤΙΚηΣ: ΑΠΟ ΤΗΝ ΕΘΝΙΚΗ ΣΤΗΝ ΥΠΕΡΕΘΝΙΚΗ ΔΙΑΣΤΑΣΗ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DA0C7-BA90-4EEB-9694-8EC1E689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864" y="2711117"/>
            <a:ext cx="10069262" cy="3707440"/>
          </a:xfrm>
        </p:spPr>
        <p:txBody>
          <a:bodyPr>
            <a:normAutofit fontScale="92500" lnSpcReduction="20000"/>
          </a:bodyPr>
          <a:lstStyle/>
          <a:p>
            <a:endParaRPr lang="el-GR" sz="2400" dirty="0"/>
          </a:p>
          <a:p>
            <a:pPr algn="ctr"/>
            <a:r>
              <a:rPr lang="el-GR" sz="2800" dirty="0"/>
              <a:t>Εθνικη σχολη δημοσιασ διοικησησ &amp; αυτοδιοικησησ </a:t>
            </a:r>
          </a:p>
          <a:p>
            <a:pPr algn="ctr"/>
            <a:r>
              <a:rPr lang="el-GR" sz="2800" dirty="0"/>
              <a:t>Τμημα διοικησησ ΟΡΓΑΝΙΣΜΩΝ ΚΟΙΝΩΝΙΚΗΣ ΠΟΛΙΤΙΚΗΣ</a:t>
            </a:r>
          </a:p>
          <a:p>
            <a:pPr algn="ctr"/>
            <a:r>
              <a:rPr lang="el-GR" sz="2800" dirty="0"/>
              <a:t>Λ΄ εκπαιδευτικη σειρα</a:t>
            </a:r>
          </a:p>
          <a:p>
            <a:pPr algn="ctr"/>
            <a:r>
              <a:rPr lang="el-GR" sz="2800" dirty="0"/>
              <a:t>Β΄ΕΙΔΙΚΗ ΦΑΣΗ ΣΠΟΥΔΩΝ</a:t>
            </a:r>
          </a:p>
          <a:p>
            <a:endParaRPr lang="el-GR" sz="2600" dirty="0"/>
          </a:p>
          <a:p>
            <a:pPr algn="ctr"/>
            <a:r>
              <a:rPr lang="el-GR" sz="2600" dirty="0"/>
              <a:t>Δημητρα νικου</a:t>
            </a:r>
          </a:p>
          <a:p>
            <a:pPr algn="ctr"/>
            <a:r>
              <a:rPr lang="el-GR" sz="2600" dirty="0"/>
              <a:t>ΙΟΥΛΙΟΣ 2025</a:t>
            </a:r>
          </a:p>
          <a:p>
            <a:endParaRPr lang="el-GR" dirty="0"/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9828DAF4-A514-804C-8E43-8681EC4A2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74" y="4870217"/>
            <a:ext cx="2359026" cy="1378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11">
            <a:extLst>
              <a:ext uri="{FF2B5EF4-FFF2-40B4-BE49-F238E27FC236}">
                <a16:creationId xmlns:a16="http://schemas.microsoft.com/office/drawing/2014/main" id="{B334AA66-82AC-6FBE-DF25-9225F8DE0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776" y="5325979"/>
            <a:ext cx="3285423" cy="77002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208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DA682-5AA8-DA0F-7B92-FA9790315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399A-BF11-C544-0BFB-E449EEFC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B8207-D9F8-3D0E-EFB9-6938C3549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673768"/>
            <a:ext cx="11323555" cy="612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4000" b="1" dirty="0"/>
              <a:t>Ευρωπαϊκή Ένωση – Παράγωγο δίκαιο</a:t>
            </a:r>
          </a:p>
          <a:p>
            <a:pPr lvl="0"/>
            <a:r>
              <a:rPr lang="el-GR" sz="4000" b="1" dirty="0">
                <a:ea typeface="Tahoma" pitchFamily="34" charset="0"/>
                <a:cs typeface="Tahoma" pitchFamily="34" charset="0"/>
              </a:rPr>
              <a:t> Μη Δεσμευτικό δίκαιο</a:t>
            </a:r>
          </a:p>
          <a:p>
            <a:pPr lvl="0">
              <a:buNone/>
            </a:pPr>
            <a:r>
              <a:rPr lang="el-GR" sz="4000" b="1" dirty="0">
                <a:ea typeface="Tahoma" pitchFamily="34" charset="0"/>
                <a:cs typeface="Tahoma" pitchFamily="34" charset="0"/>
              </a:rPr>
              <a:t>                      - Ανακοινώσεις</a:t>
            </a:r>
          </a:p>
          <a:p>
            <a:pPr lvl="0">
              <a:buNone/>
            </a:pPr>
            <a:r>
              <a:rPr lang="el-GR" sz="4000" b="1" dirty="0">
                <a:ea typeface="Tahoma" pitchFamily="34" charset="0"/>
                <a:cs typeface="Tahoma" pitchFamily="34" charset="0"/>
              </a:rPr>
              <a:t>                      - Συστάσεις</a:t>
            </a:r>
          </a:p>
          <a:p>
            <a:pPr lvl="0">
              <a:buNone/>
            </a:pPr>
            <a:r>
              <a:rPr lang="el-GR" sz="4000" b="1" dirty="0">
                <a:ea typeface="Tahoma" pitchFamily="34" charset="0"/>
                <a:cs typeface="Tahoma" pitchFamily="34" charset="0"/>
              </a:rPr>
              <a:t>                      - Ψηφίσματα</a:t>
            </a:r>
          </a:p>
          <a:p>
            <a:pPr lvl="0">
              <a:buNone/>
            </a:pPr>
            <a:r>
              <a:rPr lang="el-GR" sz="4000" b="1" dirty="0">
                <a:ea typeface="Tahoma" pitchFamily="34" charset="0"/>
                <a:cs typeface="Tahoma" pitchFamily="34" charset="0"/>
              </a:rPr>
              <a:t>                      - Συμπεράσματα </a:t>
            </a:r>
          </a:p>
          <a:p>
            <a:pPr lvl="0">
              <a:buNone/>
            </a:pPr>
            <a:r>
              <a:rPr lang="el-GR" sz="4000" b="1" dirty="0">
                <a:ea typeface="Tahoma" pitchFamily="34" charset="0"/>
                <a:cs typeface="Tahoma" pitchFamily="34" charset="0"/>
              </a:rPr>
              <a:t>                      - Γνώμες</a:t>
            </a:r>
            <a:endParaRPr lang="el-GR" sz="4000" b="1" cap="small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761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B2708-AC46-1BEE-9CF9-8B921A4C3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91F44-1917-FAEE-0D09-6F26BE2E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B3222-D1AF-EF1B-5FF6-59F3CB6FE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673768"/>
            <a:ext cx="11323555" cy="612208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9800" b="1" dirty="0"/>
              <a:t>Ευρωπαϊκή Ένωση – Παράγωγο δίκαιο</a:t>
            </a:r>
          </a:p>
          <a:p>
            <a:pPr marL="0" indent="0" algn="ctr">
              <a:buNone/>
            </a:pPr>
            <a:endParaRPr lang="el-GR" sz="9800" b="1" dirty="0"/>
          </a:p>
          <a:p>
            <a:pPr fontAlgn="base">
              <a:lnSpc>
                <a:spcPct val="120000"/>
              </a:lnSpc>
            </a:pPr>
            <a:r>
              <a:rPr lang="el-GR" sz="8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>
                <a:ea typeface="Tahoma" pitchFamily="34" charset="0"/>
                <a:cs typeface="Tahoma" pitchFamily="34" charset="0"/>
              </a:rPr>
              <a:t>Κανονισμός (ΕΚ) αριθ. 883/2004 για το συντονισμό των συστημάτων κοινωνικής ασφάλισης  :  </a:t>
            </a:r>
            <a:r>
              <a:rPr lang="el-GR" sz="9600" dirty="0"/>
              <a:t> Κοινοί   κανόνες για την προστασία των δικαιωμάτων κοινωνικής ασφάλισης κατά τις  μετακινήσεις εντός της ΕΕ  (Ισλανδίας,  Λιχτενστάιν,  Νορβηγίας και   Ελβετίας).  </a:t>
            </a:r>
          </a:p>
          <a:p>
            <a:pPr fontAlgn="base">
              <a:lnSpc>
                <a:spcPct val="120000"/>
              </a:lnSpc>
            </a:pPr>
            <a:endParaRPr lang="el-GR" sz="9600" dirty="0"/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-  Δεν αντικαθιστά τα εθνικά συστήματα με ένα ενιαίο ευρωπαϊκό σύστημα.</a:t>
            </a:r>
          </a:p>
          <a:p>
            <a:pPr fontAlgn="base">
              <a:lnSpc>
                <a:spcPct val="120000"/>
              </a:lnSpc>
              <a:buNone/>
            </a:pPr>
            <a:endParaRPr lang="el-GR" sz="9600" dirty="0"/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- Αναγνωρίζει ότι οι χώρες της ΕΕ αποφασίζουν για θέματα όπως: οι δικαιούχοι των συστημάτων  κοινωνικής ασφάλισης, τα επίπεδα των παροχών και οι προϋποθέσεις επιλεξιμότητας.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</a:t>
            </a:r>
          </a:p>
          <a:p>
            <a:pPr marL="0" indent="0">
              <a:buNone/>
            </a:pP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2428385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875B0-E209-EE26-B5AA-BC00AEF57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958B1-BFBA-86C1-DCB8-0B220A22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2C032-53C4-F396-86EC-39D9A6EAE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673768"/>
            <a:ext cx="11323555" cy="612208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9800" b="1" dirty="0"/>
              <a:t>Ευρωπαϊκή Ένωση – Παράγωγο δίκαιο</a:t>
            </a:r>
          </a:p>
          <a:p>
            <a:pPr fontAlgn="base">
              <a:lnSpc>
                <a:spcPct val="120000"/>
              </a:lnSpc>
            </a:pPr>
            <a:r>
              <a:rPr lang="el-GR" sz="8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>
                <a:ea typeface="Tahoma" pitchFamily="34" charset="0"/>
                <a:cs typeface="Tahoma" pitchFamily="34" charset="0"/>
              </a:rPr>
              <a:t>Κανονισμός (ΕΚ) αριθ. 883/2004 για το συντονισμό των συστημάτων κοινωνικής ασφάλισης  :  </a:t>
            </a:r>
            <a:r>
              <a:rPr lang="el-GR" sz="9600" dirty="0"/>
              <a:t>  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- Πεδίο εφαρμογής: παραδοσιακοί κλάδοι κοινωνικής ασφάλισης: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ασθένεια</a:t>
            </a:r>
          </a:p>
          <a:p>
            <a:pPr>
              <a:lnSpc>
                <a:spcPct val="120000"/>
              </a:lnSpc>
              <a:buNone/>
            </a:pPr>
            <a:r>
              <a:rPr lang="el-GR" sz="9600" dirty="0"/>
              <a:t>     μητρότητα και πατρότητα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παροχές γήρατος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παροχές προσύνταξης και αναπηρίας,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παροχές επιζώντων και επιδόματα θανάτου,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ανεργία,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οικογενειακές παροχές,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εργατικά ατυχήματα και επαγγελματική ασθένεια.</a:t>
            </a:r>
          </a:p>
          <a:p>
            <a:pPr marL="0" indent="0">
              <a:buNone/>
            </a:pP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4009652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614A3-2407-199E-D4CD-B3F30D1E5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4CEE-7A20-090E-EAA1-F6257D813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0F504-9F9C-B74F-A320-39C64208C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652336"/>
            <a:ext cx="11323555" cy="490888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9800" b="1" dirty="0"/>
              <a:t>Ευρωπαϊκή Ένωση – Παράγωγο δίκαιο</a:t>
            </a:r>
          </a:p>
          <a:p>
            <a:pPr fontAlgn="base">
              <a:lnSpc>
                <a:spcPct val="120000"/>
              </a:lnSpc>
            </a:pPr>
            <a:r>
              <a:rPr lang="el-GR" sz="8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dirty="0"/>
              <a:t>.</a:t>
            </a:r>
            <a:r>
              <a:rPr lang="el-GR" sz="9600" b="1" dirty="0"/>
              <a:t> Οδηγίες:</a:t>
            </a:r>
            <a:r>
              <a:rPr lang="el-GR" sz="9600" dirty="0"/>
              <a:t> 2000/43/ΕΚ του Συμβουλίου της 29ης Ιουνίου 2000 και  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                   2000/78/ΕΚ του Συμβουλίου της 27ης Νοεμβρίου 2000</a:t>
            </a:r>
          </a:p>
          <a:p>
            <a:pPr fontAlgn="base">
              <a:lnSpc>
                <a:spcPct val="120000"/>
              </a:lnSpc>
              <a:buNone/>
            </a:pPr>
            <a:endParaRPr lang="el-GR" sz="9600" dirty="0"/>
          </a:p>
          <a:p>
            <a:r>
              <a:rPr lang="el-GR" sz="9600" b="1" dirty="0"/>
              <a:t>ν. 3304/2005</a:t>
            </a:r>
            <a:r>
              <a:rPr lang="el-GR" sz="9600" dirty="0"/>
              <a:t>: «Εφαρμογή της αρχής της ίσης μεταχείρισης ανεξαρτήτως φυλετικής ή εθνοτικής καταγωγής, θρησκευτικών ή άλλων πεποιθήσεων, αναπηρίας, ηλικίας ή γενετήσιου προσανατολισμού».</a:t>
            </a:r>
          </a:p>
          <a:p>
            <a:r>
              <a:rPr lang="en-US" sz="9600" dirty="0"/>
              <a:t> </a:t>
            </a:r>
            <a:r>
              <a:rPr lang="el-GR" sz="9600" b="1" dirty="0"/>
              <a:t>ν. 4443/2016</a:t>
            </a:r>
            <a:r>
              <a:rPr lang="el-GR" sz="9600" dirty="0"/>
              <a:t>: «Ενσωμάτωση της Οδηγίας 2000/43/ΕΚ περί εφαρμογής της αρχής της ίσης μεταχείρισης προσώπων ασχέτως φυλετικής ή εθνοτικής τους καταγωγής, της Οδηγίας 2000/78/ΕΚ για τη διαμόρφωση γενικού πλαισίου για την ίση μεταχείριση στην απασχόληση»</a:t>
            </a:r>
          </a:p>
          <a:p>
            <a:pPr fontAlgn="base">
              <a:lnSpc>
                <a:spcPct val="120000"/>
              </a:lnSpc>
              <a:buNone/>
            </a:pPr>
            <a:r>
              <a:rPr lang="el-GR" sz="9600" dirty="0"/>
              <a:t>     - </a:t>
            </a:r>
            <a:r>
              <a:rPr lang="el-GR" sz="9600" b="1" dirty="0">
                <a:ea typeface="Tahoma" pitchFamily="34" charset="0"/>
                <a:cs typeface="Tahoma" pitchFamily="34" charset="0"/>
              </a:rPr>
              <a:t>Πρόταση Οδηγίας του Συμβουλίου: Εφαρμογή της Αρχής της Ίσης Μεταχείρισης, ανεξαρτήτως θρησκευτικών ή άλλων πεποιθήσεων, αναπηρίας, ηλικίας ή σεξουαλικού προσανατολισμού : επέκταση της προστασίας </a:t>
            </a:r>
          </a:p>
          <a:p>
            <a:pPr fontAlgn="base">
              <a:lnSpc>
                <a:spcPct val="120000"/>
              </a:lnSpc>
            </a:pPr>
            <a:endParaRPr lang="el-GR" sz="9600" dirty="0"/>
          </a:p>
          <a:p>
            <a:pPr marL="0" indent="0">
              <a:buNone/>
            </a:pP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4223728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6585E-6B45-FE3E-679B-844A5E93E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5D5B9-035E-44F3-A7FE-1BAC6B551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4083-C0D8-F7E6-E464-34AFFF315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η κοινωνική ένταξη και καταπολέμηση της φτώχειας</a:t>
            </a: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  <a:p>
            <a:pPr lvl="0" algn="just">
              <a:lnSpc>
                <a:spcPct val="120000"/>
              </a:lnSpc>
              <a:buSzPct val="83000"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Άρθρο 4</a:t>
            </a:r>
            <a:r>
              <a:rPr lang="el-GR" sz="9600" b="1" dirty="0">
                <a:sym typeface="Calibri"/>
              </a:rPr>
              <a:t> ΣΛΕΕ (2007)</a:t>
            </a:r>
            <a:r>
              <a:rPr lang="el-GR" sz="9600" b="1" dirty="0">
                <a:ea typeface="Tahoma" pitchFamily="34" charset="0"/>
                <a:cs typeface="Tahoma" pitchFamily="34" charset="0"/>
              </a:rPr>
              <a:t>: Κοινωνική πολιτική= συντρέχουσα αρμοδιότητα (ΕΕ+ΚΜ)</a:t>
            </a:r>
          </a:p>
          <a:p>
            <a:pPr lvl="0" algn="just">
              <a:lnSpc>
                <a:spcPct val="120000"/>
              </a:lnSpc>
              <a:buSzPct val="83000"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Άρθρο 5</a:t>
            </a:r>
            <a:r>
              <a:rPr lang="el-GR" sz="9600" b="1" dirty="0">
                <a:sym typeface="Calibri"/>
              </a:rPr>
              <a:t> ΣΛΕΕ (2007)</a:t>
            </a:r>
            <a:r>
              <a:rPr lang="el-GR" sz="9600" b="1" dirty="0">
                <a:ea typeface="Tahoma" pitchFamily="34" charset="0"/>
                <a:cs typeface="Tahoma" pitchFamily="34" charset="0"/>
              </a:rPr>
              <a:t>:Η ΕΕ μπορεί να λαμβάνει πρωτοβουλίες για να διασφαλίζει το συντονισμό των ΚΜ στα κοινωνικά ζητήματα</a:t>
            </a:r>
            <a:endParaRPr lang="el-GR" sz="9600" b="1" dirty="0">
              <a:sym typeface="Calibri"/>
            </a:endParaRPr>
          </a:p>
          <a:p>
            <a:pPr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/>
              </a:rPr>
              <a:t>Οριζόντια κοινωνική ρήτρα, άρθρο 9 ΣΛΕΕ (2007): «Κατά τον καθορισμό και την εφαρμογή των πολιτικών και των δράσεών της, η Ένωση συνεκτιμά τις απαιτήσεις που συνδέονται με … την εγγύηση επαρκούς κοινωνικής προστασίας, την καταπολέμηση του κοινωνικού αποκλεισμού…»</a:t>
            </a:r>
          </a:p>
          <a:p>
            <a:pPr algn="just">
              <a:lnSpc>
                <a:spcPct val="120000"/>
              </a:lnSpc>
              <a:buSzPct val="83000"/>
            </a:pPr>
            <a:r>
              <a:rPr lang="el-GR" sz="9600" b="1" dirty="0">
                <a:ea typeface="Tahoma" pitchFamily="34" charset="0"/>
                <a:cs typeface="Tahoma" pitchFamily="34" charset="0"/>
                <a:sym typeface="Calibri"/>
              </a:rPr>
              <a:t>Άρθρο 137 ΣΕΚ (2001): «  Κοινότητα υποστηρίζει και συμπληρώνει τη δράση των κρατών μελών …αφομοίωση των αποκλεισμένων από την αγορά εργασίας</a:t>
            </a:r>
            <a:r>
              <a:rPr lang="el-GR" sz="4000" b="1" dirty="0">
                <a:sym typeface="Calibri"/>
              </a:rPr>
              <a:t>» </a:t>
            </a: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3942786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EA35D-3EFB-E4E0-A961-4C042381E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FC250-A96D-62DF-AE78-E913344B6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7108E-FA07-3D8D-F362-4998DCCC6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η κοινωνική ένταξη και καταπολέμηση της φτώχειας</a:t>
            </a:r>
          </a:p>
          <a:p>
            <a:pPr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/>
              </a:rPr>
              <a:t>Σύσταση της Ευρωπαϊκής Επιτροπής για την Ενεργό Ένταξη των ατόμων που είναι αποκλεισμένοι από την αγορά εργασίας (2008/ 5737) :</a:t>
            </a:r>
          </a:p>
          <a:p>
            <a:pPr lvl="0">
              <a:lnSpc>
                <a:spcPct val="120000"/>
              </a:lnSpc>
              <a:buClr>
                <a:schemeClr val="accent1"/>
              </a:buClr>
              <a:buSzPct val="25000"/>
              <a:buNone/>
            </a:pPr>
            <a:r>
              <a:rPr lang="el-GR" sz="9600" b="1" dirty="0">
                <a:sym typeface="Calibri"/>
              </a:rPr>
              <a:t>    Οι 3 πυλώνες της ενεργού ένταξης:   - εισοδηματική στήριξη </a:t>
            </a:r>
          </a:p>
          <a:p>
            <a:pPr lvl="0">
              <a:lnSpc>
                <a:spcPct val="120000"/>
              </a:lnSpc>
              <a:buClr>
                <a:schemeClr val="accent1"/>
              </a:buClr>
              <a:buSzPct val="25000"/>
              <a:buNone/>
            </a:pPr>
            <a:r>
              <a:rPr lang="el-GR" sz="9600" b="1" dirty="0">
                <a:sym typeface="Calibri"/>
              </a:rPr>
              <a:t>                                                               -προώθηση στην απασχόληση</a:t>
            </a:r>
          </a:p>
          <a:p>
            <a:pPr>
              <a:lnSpc>
                <a:spcPct val="120000"/>
              </a:lnSpc>
              <a:buClr>
                <a:schemeClr val="accent1"/>
              </a:buClr>
              <a:buSzPct val="25000"/>
              <a:buNone/>
            </a:pPr>
            <a:r>
              <a:rPr lang="el-GR" sz="9600" b="1" dirty="0">
                <a:sym typeface="Calibri"/>
              </a:rPr>
              <a:t>                                                               - πρόσβαση σε ποιοτικές </a:t>
            </a:r>
          </a:p>
          <a:p>
            <a:pPr>
              <a:lnSpc>
                <a:spcPct val="120000"/>
              </a:lnSpc>
              <a:buClr>
                <a:schemeClr val="accent1"/>
              </a:buClr>
              <a:buSzPct val="25000"/>
              <a:buNone/>
            </a:pPr>
            <a:r>
              <a:rPr lang="el-GR" sz="9600" b="1" dirty="0">
                <a:sym typeface="Calibri"/>
              </a:rPr>
              <a:t>                                                                 υπηρεσίες</a:t>
            </a:r>
          </a:p>
          <a:p>
            <a:pPr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/>
              </a:rPr>
              <a:t>Ανακοίνωση της Ευρωπαϊκής Επιτροπής για τη σύσταση- Com (2008)639 final</a:t>
            </a:r>
          </a:p>
          <a:p>
            <a:pPr lvl="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/>
              </a:rPr>
              <a:t>Ψήφισμα του Ευρωπαϊκού Κοινοβουλίου</a:t>
            </a:r>
          </a:p>
          <a:p>
            <a:pPr lvl="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/>
              </a:rPr>
              <a:t>Συμπεράσματα του Ευρωπαϊκού Συμβουλίου </a:t>
            </a:r>
          </a:p>
          <a:p>
            <a:pPr lvl="0">
              <a:lnSpc>
                <a:spcPct val="120000"/>
              </a:lnSpc>
              <a:buClr>
                <a:schemeClr val="accent1"/>
              </a:buClr>
              <a:buSzPct val="82891"/>
              <a:buNone/>
            </a:pPr>
            <a:r>
              <a:rPr lang="el-GR" sz="9600" b="1" dirty="0">
                <a:sym typeface="Calibri"/>
              </a:rPr>
              <a:t>    ( Council Conclusions on Common active inclusion principles to combat poverty more effectively - 17 December 2008)</a:t>
            </a: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6851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FD6DF-885D-A18C-E761-0A9D19995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7732F-96F8-D26B-BEC4-C0659C44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4A102-838A-567B-462F-E6D286CDC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Ανοιχτή Μέθοδος Συντονισμού</a:t>
            </a:r>
          </a:p>
          <a:p>
            <a:pPr marL="0" indent="0" algn="just">
              <a:buNone/>
            </a:pPr>
            <a:r>
              <a:rPr lang="el-GR" sz="9600" b="1" dirty="0"/>
              <a:t>Μορφή διαμόρφωσης διακυβερνητικής πολιτικής, που δεν απορρέει από δεσμευτικά νομοθετικά μέτρα της ΕΕ και δεν απαιτεί από τα κράτη μέλη να προβλέψουν ή να τροποποιήσουν τη νομοθεσία τους</a:t>
            </a:r>
          </a:p>
          <a:p>
            <a:pPr marL="0" indent="0" algn="just">
              <a:buNone/>
            </a:pPr>
            <a:endParaRPr lang="el-GR" sz="9600" b="1" dirty="0"/>
          </a:p>
          <a:p>
            <a:pPr marL="0" indent="0" algn="just">
              <a:buNone/>
            </a:pPr>
            <a:r>
              <a:rPr lang="el-GR" sz="9600" b="1" dirty="0"/>
              <a:t>Πλαίσιο συνεργασίας μεταξύ των κρατών μελών, ώστε οι εθνικές πολιτικές να κατευθύνονται προς κοινούς στόχους, οι χώρες να αξιολογούνται μεταξύ τους (εξέταση μεταξύ ομότιμων – </a:t>
            </a:r>
            <a:r>
              <a:rPr lang="en-US" sz="9600" b="1" dirty="0"/>
              <a:t>peer review)</a:t>
            </a:r>
            <a:r>
              <a:rPr lang="el-GR" sz="9600" b="1" dirty="0"/>
              <a:t>,</a:t>
            </a:r>
            <a:r>
              <a:rPr lang="en-US" sz="9600" b="1" dirty="0"/>
              <a:t> </a:t>
            </a:r>
            <a:r>
              <a:rPr lang="el-GR" sz="9600" b="1" dirty="0"/>
              <a:t>ο ρόλος της Ευρωπαϊκής Επιτροπής να περιορίζεται στην εποπτεία και να καθίσταται δυνατή η συγκριτική αξιολόγηση (</a:t>
            </a:r>
            <a:r>
              <a:rPr lang="en-US" sz="9600" b="1" dirty="0"/>
              <a:t>benchmarking) </a:t>
            </a:r>
            <a:r>
              <a:rPr lang="el-GR" sz="9600" b="1" dirty="0"/>
              <a:t>των κρατών μελών.</a:t>
            </a:r>
          </a:p>
          <a:p>
            <a:pPr marL="0" indent="0" algn="just">
              <a:buNone/>
            </a:pPr>
            <a:endParaRPr lang="el-GR" sz="9600" b="1" dirty="0"/>
          </a:p>
          <a:p>
            <a:pPr marL="0" indent="0" algn="just">
              <a:buNone/>
            </a:pPr>
            <a:r>
              <a:rPr lang="el-GR" sz="9600" b="1" dirty="0"/>
              <a:t>Τομείς εφαρμογής: απασχόληση, κοινωνική προστασία, επαγγελματική κατάρτιση, πολιτικές για τη νεολαία</a:t>
            </a:r>
          </a:p>
          <a:p>
            <a:pPr marL="0" indent="0" algn="ctr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4277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0EADA-BE72-5FBD-CCD3-16C6A00AD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1605-D408-B014-F00A-45FE3421C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3FCEE-98CC-1343-BF8D-E40BC4C6B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514350" indent="-51435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 pitchFamily="34" charset="0"/>
              </a:rPr>
              <a:t>2010-2020: Στρατηγική «Ευρώπη 2020» 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- 3 προτεραιότητες            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- 5 πρωταρχικοί στόχοι (στόχος για την κοινωνική ένταξη)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Εμβληματικές πρωτοβουλίες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Κατευθυντήριες Γραμμές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</a:t>
            </a:r>
          </a:p>
          <a:p>
            <a:pPr marL="0" indent="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 pitchFamily="34" charset="0"/>
              </a:rPr>
              <a:t>      Εργαλεία παρακολούθησης και αξιολόγησης: ΕΠΜ (</a:t>
            </a:r>
            <a:r>
              <a:rPr lang="en-US" sz="9600" b="1" dirty="0">
                <a:sym typeface="Calibri" pitchFamily="34" charset="0"/>
              </a:rPr>
              <a:t>NRP),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n-US" sz="9600" b="1" dirty="0">
                <a:sym typeface="Calibri" pitchFamily="34" charset="0"/>
              </a:rPr>
              <a:t>                           EKE (NSR), SPPM, EPM, Scoreboard, Trends to watch,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         Ευρωπαϊκό εξάμηνο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         Συστάσεις (</a:t>
            </a:r>
            <a:r>
              <a:rPr lang="en-US" sz="9600" b="1" dirty="0">
                <a:sym typeface="Calibri" pitchFamily="34" charset="0"/>
              </a:rPr>
              <a:t>CSR</a:t>
            </a:r>
            <a:r>
              <a:rPr lang="el-GR" sz="9600" b="1" dirty="0">
                <a:sym typeface="Calibri" pitchFamily="34" charset="0"/>
              </a:rPr>
              <a:t>)</a:t>
            </a:r>
          </a:p>
          <a:p>
            <a:pPr marL="0" indent="0" algn="ctr">
              <a:buNone/>
            </a:pPr>
            <a:endParaRPr lang="el-GR" sz="9800" b="1" dirty="0"/>
          </a:p>
          <a:p>
            <a:pPr marL="0" indent="0" algn="just">
              <a:buNone/>
            </a:pPr>
            <a:r>
              <a:rPr lang="el-GR" sz="9600" b="1" dirty="0"/>
              <a:t> </a:t>
            </a:r>
          </a:p>
          <a:p>
            <a:pPr marL="0" indent="0" algn="ctr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766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6956C-7C45-B535-D170-0CCCADFBB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220C0-3F5E-DA9D-DBDC-395B1271D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15BB8-635A-75BD-CC2E-CCF6A550E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514350" indent="-51435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 pitchFamily="34" charset="0"/>
              </a:rPr>
              <a:t>2010-2020: Στρατηγική «Ευρώπη 2020» 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- 3 προτεραιότητες            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- 5 πρωταρχικοί στόχοι (στόχος για την κοινωνική ένταξη)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Εμβληματικές πρωτοβουλίες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- Κατευθυντήριες Γραμμές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</a:t>
            </a:r>
          </a:p>
          <a:p>
            <a:pPr marL="0" indent="0" algn="just">
              <a:lnSpc>
                <a:spcPct val="120000"/>
              </a:lnSpc>
              <a:buSzPct val="83000"/>
            </a:pPr>
            <a:r>
              <a:rPr lang="el-GR" sz="9600" b="1" dirty="0">
                <a:sym typeface="Calibri" pitchFamily="34" charset="0"/>
              </a:rPr>
              <a:t>      Εργαλεία παρακολούθησης και αξιολόγησης: ΕΠΜ (</a:t>
            </a:r>
            <a:r>
              <a:rPr lang="en-US" sz="9600" b="1" dirty="0">
                <a:sym typeface="Calibri" pitchFamily="34" charset="0"/>
              </a:rPr>
              <a:t>NRP),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n-US" sz="9600" b="1" dirty="0">
                <a:sym typeface="Calibri" pitchFamily="34" charset="0"/>
              </a:rPr>
              <a:t>                           EKE (NSR), SPPM, EPM, Scoreboard, Trends to watch,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         Ευρωπαϊκό εξάμηνο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 pitchFamily="34" charset="0"/>
              </a:rPr>
              <a:t>                           Συστάσεις (</a:t>
            </a:r>
            <a:r>
              <a:rPr lang="en-US" sz="9600" b="1" dirty="0">
                <a:sym typeface="Calibri" pitchFamily="34" charset="0"/>
              </a:rPr>
              <a:t>CSR</a:t>
            </a:r>
            <a:r>
              <a:rPr lang="el-GR" sz="9600" b="1" dirty="0">
                <a:sym typeface="Calibri" pitchFamily="34" charset="0"/>
              </a:rPr>
              <a:t>)</a:t>
            </a:r>
          </a:p>
          <a:p>
            <a:pPr marL="0" indent="0" algn="ctr">
              <a:buNone/>
            </a:pPr>
            <a:endParaRPr lang="el-GR" sz="9800" b="1" dirty="0"/>
          </a:p>
          <a:p>
            <a:pPr marL="0" indent="0" algn="just">
              <a:buNone/>
            </a:pPr>
            <a:r>
              <a:rPr lang="el-GR" sz="9600" b="1" dirty="0"/>
              <a:t> </a:t>
            </a:r>
          </a:p>
          <a:p>
            <a:pPr marL="0" indent="0" algn="ctr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561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AE5F9-5EBE-9203-60E4-41A020A02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5DBF-6583-FBD6-67F3-5561943FA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86C25-00DD-D310-135E-AEBE234B1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 algn="ctr">
              <a:buNone/>
            </a:pPr>
            <a:endParaRPr lang="el-GR" sz="9800" b="1" dirty="0"/>
          </a:p>
          <a:p>
            <a:pPr marL="0" indent="0">
              <a:buNone/>
            </a:pPr>
            <a:r>
              <a:rPr lang="el-GR" sz="9600" b="1" dirty="0"/>
              <a:t>3 προτεραιότητες</a:t>
            </a:r>
            <a:r>
              <a:rPr lang="el-GR" sz="9600" dirty="0"/>
              <a:t>:</a:t>
            </a:r>
          </a:p>
          <a:p>
            <a:pPr lvl="0"/>
            <a:r>
              <a:rPr lang="el-GR" sz="9600" b="1" dirty="0"/>
              <a:t>Έξυπνη ανάπτυξη: </a:t>
            </a:r>
            <a:r>
              <a:rPr lang="el-GR" sz="9600" dirty="0"/>
              <a:t>οικονοµία βασισμένη στη γνώση και την καινοτοµία)</a:t>
            </a:r>
          </a:p>
          <a:p>
            <a:pPr lvl="0"/>
            <a:r>
              <a:rPr lang="el-GR" sz="9600" b="1" dirty="0"/>
              <a:t>Βιώσιμη ανάπτυξη: </a:t>
            </a:r>
            <a:r>
              <a:rPr lang="el-GR" sz="9600" dirty="0"/>
              <a:t>προώθηση πιο αποδοτικής χρήσης πόρων, πιο πράσινης και πιο ανταγωνιστκής οικονομίας</a:t>
            </a:r>
          </a:p>
          <a:p>
            <a:pPr lvl="0"/>
            <a:r>
              <a:rPr lang="el-GR" sz="9600" b="1" dirty="0"/>
              <a:t>Ανάπτυξη χωρίς αποκλεισμούς</a:t>
            </a:r>
            <a:r>
              <a:rPr lang="el-GR" sz="9600" dirty="0"/>
              <a:t>: οικονομία με υψηλή απασχόληση που θα επιτυγχάνει κοινωνική και εδαφική συνοχή.</a:t>
            </a:r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310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5AA26-F84E-4600-BF15-21056DF95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A7696-5BD9-4D07-9CD8-5F5D54102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122947"/>
            <a:ext cx="11323555" cy="534051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l-GR" sz="2800" dirty="0"/>
          </a:p>
          <a:p>
            <a:pPr marL="0" indent="0" algn="ctr">
              <a:buNone/>
            </a:pPr>
            <a:endParaRPr lang="el-GR" sz="3600" b="1" dirty="0"/>
          </a:p>
          <a:p>
            <a:pPr marL="0" indent="0" algn="ctr">
              <a:buNone/>
            </a:pPr>
            <a:r>
              <a:rPr lang="el-GR" sz="3600" b="1" dirty="0"/>
              <a:t>Διεθνείς Οργανισμοί</a:t>
            </a:r>
            <a:endParaRPr lang="en-US" sz="3600" b="1" dirty="0"/>
          </a:p>
          <a:p>
            <a:pPr marL="0" indent="0" algn="ctr">
              <a:buNone/>
            </a:pPr>
            <a:endParaRPr lang="el-GR" sz="3600" b="1" dirty="0"/>
          </a:p>
          <a:p>
            <a:pPr algn="just"/>
            <a:r>
              <a:rPr lang="el-GR" sz="2800" dirty="0"/>
              <a:t>Ευρωπαϊκή Ένωση</a:t>
            </a:r>
            <a:r>
              <a:rPr lang="en-US" sz="2800" dirty="0"/>
              <a:t> (EE – EU)</a:t>
            </a:r>
          </a:p>
          <a:p>
            <a:pPr marL="0" indent="0" algn="just">
              <a:buNone/>
            </a:pPr>
            <a:endParaRPr lang="el-GR" sz="2800" dirty="0"/>
          </a:p>
          <a:p>
            <a:pPr algn="just"/>
            <a:r>
              <a:rPr lang="el-GR" sz="2800" dirty="0"/>
              <a:t>Συμβούλιο της Ευρώπης</a:t>
            </a:r>
            <a:r>
              <a:rPr lang="en-US" sz="2800" dirty="0"/>
              <a:t> ( </a:t>
            </a:r>
            <a:r>
              <a:rPr lang="el-GR" sz="2800" dirty="0"/>
              <a:t> ΣτΕ –</a:t>
            </a:r>
            <a:r>
              <a:rPr lang="en-US" sz="2800" dirty="0" err="1"/>
              <a:t>CoE</a:t>
            </a:r>
            <a:r>
              <a:rPr lang="el-GR" sz="2800" dirty="0"/>
              <a:t>)</a:t>
            </a:r>
            <a:endParaRPr lang="en-US" sz="2800" dirty="0"/>
          </a:p>
          <a:p>
            <a:pPr marL="0" indent="0" algn="just">
              <a:buNone/>
            </a:pPr>
            <a:endParaRPr lang="el-GR" sz="2800" dirty="0"/>
          </a:p>
          <a:p>
            <a:pPr algn="just"/>
            <a:r>
              <a:rPr lang="el-GR" sz="2800" dirty="0"/>
              <a:t>Διεθνής Οργάνωση Εργασίας (ΔΟΕ – </a:t>
            </a:r>
            <a:r>
              <a:rPr lang="en-US" sz="2800" dirty="0"/>
              <a:t>ILO)</a:t>
            </a:r>
          </a:p>
          <a:p>
            <a:pPr marL="0" indent="0" algn="just">
              <a:buNone/>
            </a:pPr>
            <a:endParaRPr lang="el-GR" sz="2800" dirty="0"/>
          </a:p>
          <a:p>
            <a:pPr algn="just"/>
            <a:r>
              <a:rPr lang="el-GR" sz="2800" dirty="0"/>
              <a:t>Οργανισμός Οικονομικής  Συνεργασίας και Ανάπτυξης (ΟΟΣΑ –</a:t>
            </a:r>
            <a:r>
              <a:rPr lang="en-US" sz="2800" dirty="0"/>
              <a:t> OECD)</a:t>
            </a:r>
            <a:endParaRPr lang="el-GR" sz="2800" dirty="0"/>
          </a:p>
          <a:p>
            <a:pPr marL="0" indent="0" algn="just">
              <a:buNone/>
            </a:pPr>
            <a:endParaRPr lang="el-GR" sz="2800" dirty="0"/>
          </a:p>
          <a:p>
            <a:pPr marL="0" indent="0" algn="just">
              <a:buNone/>
            </a:pPr>
            <a:endParaRPr lang="el-GR" sz="2800" dirty="0"/>
          </a:p>
          <a:p>
            <a:pPr algn="just">
              <a:buSzPct val="83000"/>
            </a:pPr>
            <a:endParaRPr lang="el-GR" sz="2800" dirty="0">
              <a:sym typeface="Calibri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7054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2BF2C-621C-FE07-E53F-0426B5C8B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5D0B-B2D5-A71D-A07B-1E284A3C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9584E-CB48-6EE3-C418-EA23AC2DC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8580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buNone/>
            </a:pPr>
            <a:r>
              <a:rPr lang="el-GR" sz="9800" b="1" dirty="0"/>
              <a:t>5 στόχοι</a:t>
            </a:r>
          </a:p>
          <a:p>
            <a:pPr algn="just"/>
            <a:r>
              <a:rPr lang="el-GR" sz="9600" b="1" dirty="0"/>
              <a:t>Απασχόληση</a:t>
            </a:r>
            <a:r>
              <a:rPr lang="el-GR" sz="9600" dirty="0"/>
              <a:t>: έως το 2020 το 75% των ατόμων ηλικίας 20-64 ετών πρέπει να εργάζεται</a:t>
            </a:r>
          </a:p>
          <a:p>
            <a:pPr algn="just"/>
            <a:r>
              <a:rPr lang="el-GR" sz="9600" dirty="0"/>
              <a:t>Έρευνα και ανάπτυξη: έως το 2020 να επενδύεται στην έρευνα και ανάπτυξη, το 3% του ΑΕΠ</a:t>
            </a:r>
          </a:p>
          <a:p>
            <a:pPr algn="just"/>
            <a:r>
              <a:rPr lang="el-GR" sz="9600" b="1" dirty="0"/>
              <a:t>Κλιματική αλλαγή και ενέργεια</a:t>
            </a:r>
            <a:r>
              <a:rPr lang="el-GR" sz="9600" dirty="0"/>
              <a:t>: έως το 2020, (α) μείωση των εκπομπών αερίων θερμοκηπίου κατά 20%, ως προς το 1990 (β) 20% της ενέργειας να προέρχεται από ανανεώσιμες πηγές, (γ) αύξηση ενεργειακής απόδοσης κατά 20%</a:t>
            </a:r>
          </a:p>
          <a:p>
            <a:pPr algn="just"/>
            <a:r>
              <a:rPr lang="el-GR" sz="9600" b="1" dirty="0"/>
              <a:t>Εκπαίδευσ</a:t>
            </a:r>
            <a:r>
              <a:rPr lang="el-GR" sz="9600" dirty="0"/>
              <a:t>η: έως το 2020 (α) μείωση του ποσοστού σχολικής διαρροής κάτω από το 10% (β) ολοκλήρωση ανώτατης εκπαίδευσης για τουλάχιστον το 40% των ατόμων ηλικίας 30-34 ετών</a:t>
            </a:r>
          </a:p>
          <a:p>
            <a:pPr algn="just"/>
            <a:r>
              <a:rPr lang="el-GR" sz="9600" b="1" dirty="0"/>
              <a:t>Καταπολέμηση της φτώχειας και του κοινωνικού αποκλεισμού</a:t>
            </a:r>
            <a:r>
              <a:rPr lang="el-GR" sz="9600" dirty="0"/>
              <a:t>: έως το 2020 να έχει μειωθεί κατά 20.000.000 ο αριθμός των ατόμων που αντιμετωπίζουν τον κίνδυνο φτώχειας και κοινωνικού αποκλεισμού</a:t>
            </a:r>
            <a:r>
              <a:rPr lang="el-GR" sz="9600" b="1" dirty="0"/>
              <a:t> </a:t>
            </a:r>
            <a:endParaRPr lang="el-GR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84146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CF562-F91C-C93C-39CC-5AF5E5EC5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FB1C5-90AE-BEC3-D6AD-00B66CF17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D639D-39DD-A381-6733-8797A1A8C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 algn="just">
              <a:buNone/>
            </a:pPr>
            <a:r>
              <a:rPr lang="el-GR" sz="9800" b="1" dirty="0"/>
              <a:t> </a:t>
            </a:r>
            <a:r>
              <a:rPr lang="el-GR" sz="9600" dirty="0"/>
              <a:t>Αποτίμηση της προόδου προς τους στόχους για το σύνολο της ΕΕ</a:t>
            </a:r>
            <a:r>
              <a:rPr lang="en-US" sz="9600" dirty="0"/>
              <a:t>:</a:t>
            </a:r>
            <a:r>
              <a:rPr lang="el-GR" sz="9600" dirty="0"/>
              <a:t> (Κοινή Εκθεση </a:t>
            </a:r>
            <a:r>
              <a:rPr lang="en-US" sz="9600" dirty="0"/>
              <a:t>EMCO-SPC</a:t>
            </a:r>
            <a:r>
              <a:rPr lang="el-GR" sz="9600" dirty="0"/>
              <a:t> /</a:t>
            </a:r>
            <a:r>
              <a:rPr lang="en-US" sz="9600" dirty="0"/>
              <a:t> 2019)</a:t>
            </a:r>
            <a:endParaRPr lang="el-GR" sz="9600" dirty="0"/>
          </a:p>
          <a:p>
            <a:pPr algn="just"/>
            <a:r>
              <a:rPr lang="el-GR" sz="9600" dirty="0"/>
              <a:t> Απασχόληση:  Ρεκόρ απασχόλησης, κοντά στο στόχο, δεν επετεύχθη</a:t>
            </a:r>
          </a:p>
          <a:p>
            <a:pPr algn="just"/>
            <a:r>
              <a:rPr lang="el-GR" sz="9600" dirty="0"/>
              <a:t>Έρευνα και ανάπτυξη:  Απέχει αρκετά</a:t>
            </a:r>
          </a:p>
          <a:p>
            <a:pPr algn="just"/>
            <a:r>
              <a:rPr lang="el-GR" sz="9600" dirty="0"/>
              <a:t>Κλιματική αλλαγή και ενέργεια:  Είχε ήδη επιτευχθεί το 2019</a:t>
            </a:r>
          </a:p>
          <a:p>
            <a:pPr algn="just"/>
            <a:r>
              <a:rPr lang="el-GR" sz="9600" dirty="0"/>
              <a:t>Εκπαίδευση:  Κοντά στο στόχο, αλλά δεν είχε επιτευχθεί</a:t>
            </a:r>
          </a:p>
          <a:p>
            <a:pPr algn="just"/>
            <a:r>
              <a:rPr lang="el-GR" sz="9600" dirty="0"/>
              <a:t>Καταπολέμηση της φτώχειας και του κοινωνικού αποκλεισμού:  Δεν επετεύχθη.</a:t>
            </a: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4944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45BB6-05C7-4637-F443-E72A2C2DC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58DF8-0C2C-85CF-63E8-672CF347F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B5EC1-EB82-7388-0576-75AD9D9CA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Απασχόληση: η πορεία του στόχου</a:t>
            </a:r>
            <a:r>
              <a:rPr lang="en-US" sz="9600" b="1" dirty="0"/>
              <a:t> (75% </a:t>
            </a:r>
            <a:r>
              <a:rPr lang="el-GR" sz="9600" b="1" dirty="0"/>
              <a:t>το 2020)</a:t>
            </a:r>
          </a:p>
          <a:p>
            <a:pPr>
              <a:lnSpc>
                <a:spcPct val="120000"/>
              </a:lnSpc>
              <a:buNone/>
            </a:pPr>
            <a:r>
              <a:rPr lang="el-GR" sz="9600" b="1" dirty="0"/>
              <a:t>   Ρεκόρ απασχόλησης: 73,2%</a:t>
            </a:r>
            <a:r>
              <a:rPr lang="en-US" sz="9600" b="1" dirty="0"/>
              <a:t> </a:t>
            </a:r>
            <a:r>
              <a:rPr lang="el-GR" sz="9600" b="1" dirty="0"/>
              <a:t>(2018) – 70,2%</a:t>
            </a:r>
            <a:r>
              <a:rPr lang="en-US" sz="9600" b="1" dirty="0"/>
              <a:t> </a:t>
            </a:r>
            <a:r>
              <a:rPr lang="el-GR" sz="9600" b="1" dirty="0"/>
              <a:t>(2008)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/>
              <a:t>Πηγή: </a:t>
            </a:r>
            <a:r>
              <a:rPr lang="en-US" sz="9600" dirty="0"/>
              <a:t>Eurostat &amp; DG Employment</a:t>
            </a:r>
            <a:r>
              <a:rPr lang="el-GR" sz="9600" dirty="0"/>
              <a:t>, </a:t>
            </a:r>
            <a:r>
              <a:rPr lang="en-US" sz="9600" dirty="0"/>
              <a:t>Social Affairs and Inclusion, 2019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  <p:pic>
        <p:nvPicPr>
          <p:cNvPr id="4" name="15 - Εικόνα">
            <a:extLst>
              <a:ext uri="{FF2B5EF4-FFF2-40B4-BE49-F238E27FC236}">
                <a16:creationId xmlns:a16="http://schemas.microsoft.com/office/drawing/2014/main" id="{4738675E-D714-C758-99D1-1E5BA3FAE0A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9832" y="2422359"/>
            <a:ext cx="8839200" cy="343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4538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DE4F3-A15F-8DA3-6299-945CA6CE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F7617-C356-3937-A2B8-3459242E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B6C3E-D8D0-82AE-9295-CBEAACD6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Ε&amp;Α: η πορεία του στόχου</a:t>
            </a:r>
            <a:r>
              <a:rPr lang="en-US" sz="9600" b="1" dirty="0"/>
              <a:t>  (3% </a:t>
            </a:r>
            <a:r>
              <a:rPr lang="el-GR" sz="9600" b="1" dirty="0"/>
              <a:t>ΑΕΠ, 2020)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/>
              <a:t>Πηγή: </a:t>
            </a:r>
            <a:r>
              <a:rPr lang="en-US" sz="9600" dirty="0"/>
              <a:t>Eurostat &amp; DG Employment</a:t>
            </a:r>
            <a:r>
              <a:rPr lang="el-GR" sz="9600" dirty="0"/>
              <a:t>, </a:t>
            </a:r>
            <a:r>
              <a:rPr lang="en-US" sz="9600" dirty="0"/>
              <a:t>Social Affairs and Inclusion, 2019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  <p:pic>
        <p:nvPicPr>
          <p:cNvPr id="5" name="6 - Εικόνα" descr="https://ec.europa.eu/eurostat/statistics-explained/images/d/d5/Gross_domestic_expenditure_on_R%26D%2C_EU-28%2C_2002-2017_%28%25_of_GDP%29.png">
            <a:extLst>
              <a:ext uri="{FF2B5EF4-FFF2-40B4-BE49-F238E27FC236}">
                <a16:creationId xmlns:a16="http://schemas.microsoft.com/office/drawing/2014/main" id="{A3A1A12B-4FB2-79CD-0B1D-8724960D320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1916" y="1748589"/>
            <a:ext cx="9496925" cy="4184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2629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CA518-AA24-C246-45F0-34A60BD84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1B0F-A339-E359-CEA2-61AD5A90D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27B21-D3D4-993F-32B6-82C0A3430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Κλίμα και ενέργεια: η πορεία του στόχου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/>
              <a:t>Πηγή: </a:t>
            </a:r>
            <a:r>
              <a:rPr lang="en-US" sz="9600" dirty="0"/>
              <a:t>Eurostat &amp; DG Employment</a:t>
            </a:r>
            <a:r>
              <a:rPr lang="el-GR" sz="9600" dirty="0"/>
              <a:t>, </a:t>
            </a:r>
            <a:r>
              <a:rPr lang="en-US" sz="9600" dirty="0"/>
              <a:t>Social Affairs and Inclusion, 2019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  <p:pic>
        <p:nvPicPr>
          <p:cNvPr id="4" name="6 - Εικόνα" descr="https://ec.europa.eu/eurostat/statistics-explained/images/e/ef/Greenhouse_gas_emissions%2C_EU-28%2C_1990-2017_%28index_1990_%3D_100%29.png">
            <a:extLst>
              <a:ext uri="{FF2B5EF4-FFF2-40B4-BE49-F238E27FC236}">
                <a16:creationId xmlns:a16="http://schemas.microsoft.com/office/drawing/2014/main" id="{1C58DE90-B1D1-2E90-13D8-32CD30A031F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9411" y="1916832"/>
            <a:ext cx="9737556" cy="387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7968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D7793-A3BD-5867-F5F1-F6DCBF338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F6BE2-B6E7-5932-605D-802AE3C6F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40DBF-0C2C-173E-FA72-E5E8AAB1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5612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Σχολική διαρροή : η πορεία του στόχου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/>
              <a:t>Πηγή: </a:t>
            </a:r>
            <a:r>
              <a:rPr lang="en-US" sz="9600" dirty="0"/>
              <a:t>Eurostat &amp; DG Employment</a:t>
            </a:r>
            <a:r>
              <a:rPr lang="el-GR" sz="9600" dirty="0"/>
              <a:t>, </a:t>
            </a:r>
            <a:r>
              <a:rPr lang="en-US" sz="9600" dirty="0"/>
              <a:t>Social Affairs and Inclusion, 2019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  <p:pic>
        <p:nvPicPr>
          <p:cNvPr id="5" name="6 - Εικόνα" descr="https://ec.europa.eu/eurostat/statistics-explained/images/9/9e/Early_leavers_from_education_and_training%2C_EU-28%2C_2002-2018_%28%25_of_the_population_aged_18-24%29.png">
            <a:extLst>
              <a:ext uri="{FF2B5EF4-FFF2-40B4-BE49-F238E27FC236}">
                <a16:creationId xmlns:a16="http://schemas.microsoft.com/office/drawing/2014/main" id="{955DFD90-351E-3F5A-B440-E3CB2F2C62FE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" y="1860883"/>
            <a:ext cx="10131424" cy="409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0840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3BB21-E741-A70C-0F4B-1991B252D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B3F0-5766-4382-5E64-47A3A911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96148-43E9-37DF-4AC3-601167C5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0"/>
            <a:ext cx="11323555" cy="673768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Φτώχεια και κοινωνικός αποκλεισμός: η πορεία του στόχου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9600" b="1" dirty="0"/>
              <a:t>Πηγή: </a:t>
            </a:r>
            <a:r>
              <a:rPr lang="en-US" sz="9600" dirty="0"/>
              <a:t>Eurostat &amp; DG Employment</a:t>
            </a:r>
            <a:r>
              <a:rPr lang="el-GR" sz="9600" dirty="0"/>
              <a:t>, </a:t>
            </a:r>
            <a:r>
              <a:rPr lang="en-US" sz="9600" dirty="0"/>
              <a:t>Social Affairs and Inclusion, 2019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  <p:pic>
        <p:nvPicPr>
          <p:cNvPr id="4" name="6 - Εικόνα">
            <a:extLst>
              <a:ext uri="{FF2B5EF4-FFF2-40B4-BE49-F238E27FC236}">
                <a16:creationId xmlns:a16="http://schemas.microsoft.com/office/drawing/2014/main" id="{F785C9B8-BA7A-507E-1965-95CEAACE295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6187" y="1898412"/>
            <a:ext cx="8630651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40267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F669B-6A30-411A-B090-85565082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7B7D-5E4A-DA2B-1C58-A539F4FB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ED628-C86E-A080-F58C-EB26A4249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0"/>
            <a:ext cx="11323555" cy="673768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Ελληνικοί εθνικοί στόχοι</a:t>
            </a:r>
          </a:p>
          <a:p>
            <a:pPr algn="just"/>
            <a:r>
              <a:rPr lang="el-GR" sz="14400" dirty="0"/>
              <a:t>Απασχόληση:  70%</a:t>
            </a:r>
          </a:p>
          <a:p>
            <a:pPr algn="just"/>
            <a:r>
              <a:rPr lang="el-GR" sz="14400" dirty="0"/>
              <a:t>Έρευνα και ανάπτυξη:  1,2%</a:t>
            </a:r>
          </a:p>
          <a:p>
            <a:pPr algn="just"/>
            <a:r>
              <a:rPr lang="el-GR" sz="14400" dirty="0"/>
              <a:t>Κλιματική αλλαγή και ενέργεια:  -4,5% ως προς το 2005, 20% και -2,85</a:t>
            </a:r>
          </a:p>
          <a:p>
            <a:pPr algn="just"/>
            <a:r>
              <a:rPr lang="el-GR" sz="14400" dirty="0"/>
              <a:t>Εκπαίδευση:  9,7%</a:t>
            </a:r>
          </a:p>
          <a:p>
            <a:pPr algn="just"/>
            <a:r>
              <a:rPr lang="el-GR" sz="14400" dirty="0"/>
              <a:t>Καταπολέμηση της φτώχειας και του κοινωνικού αποκλεισμού: 3 διακριτοί στόχοι</a:t>
            </a:r>
            <a:endParaRPr lang="en-US" sz="14400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958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762F8-8082-98C8-7055-649A83A33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B9CC-8CD1-3692-515E-BFCBC1E6B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9A26C-20F2-0ADD-D1C1-DA8FFD02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871537"/>
            <a:ext cx="11323555" cy="386614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2800" b="1" dirty="0"/>
              <a:t>3 στόχοι για την κοινωνική ένταξη:</a:t>
            </a:r>
          </a:p>
          <a:p>
            <a:r>
              <a:rPr lang="el-GR" sz="12800" b="1" dirty="0"/>
              <a:t>(α)</a:t>
            </a:r>
            <a:r>
              <a:rPr lang="el-GR" sz="12800" dirty="0"/>
              <a:t> </a:t>
            </a:r>
            <a:r>
              <a:rPr lang="el-GR" sz="12800" b="1" dirty="0"/>
              <a:t>Καταπολέμηση της φτώχειας και του κοινωνικού αποκλεισμού</a:t>
            </a:r>
            <a:r>
              <a:rPr lang="el-GR" sz="12800" dirty="0"/>
              <a:t>: Μείωση του αριθμού των ατόμων που βρίσκονται σε κίνδυνο φτώχειας ή /και υφίστανται υλικές στερήσεις ή /και διαβιούν σε νοικοκυριά χωρίς εργαζόμενα μέλη κατά 450.000 έως το 2020, δηλαδή μείωση του συνολικού ποσοστού από 28% το 2008, σε 24% το 2020.</a:t>
            </a:r>
          </a:p>
          <a:p>
            <a:r>
              <a:rPr lang="el-GR" sz="12800" b="1" dirty="0"/>
              <a:t> (β) Καταπολέμηση της παιδικής φτώχειας:</a:t>
            </a:r>
            <a:r>
              <a:rPr lang="el-GR" sz="12800" dirty="0"/>
              <a:t>  Μείωση κατά 100.000  του αριθμού των ατόμων 0-17 ετών που βρίσκονται σε κίνδυνο φτώχειας έως το 2020, δηλ. μείωση του αντίστοιχου ποσοστού από 23% το 2008 σε 18%  το 2020. </a:t>
            </a:r>
          </a:p>
          <a:p>
            <a:r>
              <a:rPr lang="el-GR" sz="12800" b="1" dirty="0"/>
              <a:t> (γ) Δόμηση ενός «κοινωνικού δικτύου ασφαλείας»</a:t>
            </a:r>
            <a:r>
              <a:rPr lang="el-GR" sz="12800" dirty="0"/>
              <a:t>   </a:t>
            </a:r>
          </a:p>
          <a:p>
            <a:endParaRPr lang="en-US" sz="12800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563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E2E9F-9108-F243-34C9-62FDA57E3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1823B-87D8-19D0-A5AF-09DDAA36C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5FB0F-C64F-09BA-059A-0A82C6647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69" y="272716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2800" b="1" dirty="0"/>
              <a:t>3 στόχοι για την κοινωνική ένταξη: Αποτίμηση</a:t>
            </a:r>
          </a:p>
          <a:p>
            <a:pPr algn="just"/>
            <a:r>
              <a:rPr lang="el-GR" sz="10400" dirty="0"/>
              <a:t>Μείωση του αριθμού των ατόμων που αντιμετωπίζουν τον κίνδυνο της φτώχειας και του κοινωνικού απο κατά 450.000 ή μείωση του ποσοστού από 28% το 2008 σε 24% το 2020</a:t>
            </a:r>
            <a:r>
              <a:rPr lang="el-GR" sz="10000" dirty="0"/>
              <a:t>.</a:t>
            </a:r>
          </a:p>
          <a:p>
            <a:pPr marL="0" indent="0" algn="just">
              <a:buNone/>
            </a:pPr>
            <a:r>
              <a:rPr lang="el-GR" sz="10000" dirty="0"/>
              <a:t>         Αποτέλεσμα:             2020:3.044.000 άτομα</a:t>
            </a:r>
          </a:p>
          <a:p>
            <a:pPr marL="0" indent="0" algn="just">
              <a:buNone/>
            </a:pPr>
            <a:r>
              <a:rPr lang="el-GR" sz="10000" dirty="0"/>
              <a:t>                                                        28,9%</a:t>
            </a:r>
          </a:p>
          <a:p>
            <a:pPr marL="0" indent="0" algn="just">
              <a:buNone/>
            </a:pPr>
            <a:endParaRPr lang="el-GR" sz="6000" dirty="0"/>
          </a:p>
          <a:p>
            <a:pPr algn="just"/>
            <a:r>
              <a:rPr lang="el-GR" sz="10400" dirty="0"/>
              <a:t>Μείωση του αριθμού των παιδιών που αντιμετωπίζουν τον κίνδυνο φτώχειας κατά 100.000 ή μείωση του αντίστοιχου ποσοστού από 23% το 2008 σε 18% το 2020</a:t>
            </a:r>
          </a:p>
          <a:p>
            <a:pPr marL="0" indent="0" algn="just">
              <a:buNone/>
            </a:pPr>
            <a:r>
              <a:rPr lang="el-GR" sz="10000" dirty="0"/>
              <a:t>          Αποτέλεσμα: 2020: 21,4%</a:t>
            </a:r>
          </a:p>
          <a:p>
            <a:pPr marL="0" indent="0" algn="just">
              <a:buNone/>
            </a:pPr>
            <a:endParaRPr lang="el-GR" sz="4000" dirty="0"/>
          </a:p>
          <a:p>
            <a:pPr algn="just"/>
            <a:r>
              <a:rPr lang="el-GR" sz="10400" dirty="0"/>
              <a:t>Δημιουργία κοινωνικού δικτύου ασφάλειας:  Θεσμοθέτηση και υλοποίηση ΕΕΕ</a:t>
            </a:r>
            <a:endParaRPr lang="en-US" sz="104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9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E8334-FA4D-2348-94C6-87248DE2B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1029-5D48-7AAC-5C99-18760D01E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678D5-B4C6-9073-1F45-0F047D91E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122947"/>
            <a:ext cx="11323555" cy="5340518"/>
          </a:xfrm>
        </p:spPr>
        <p:txBody>
          <a:bodyPr>
            <a:normAutofit lnSpcReduction="10000"/>
          </a:bodyPr>
          <a:lstStyle/>
          <a:p>
            <a:endParaRPr lang="el-GR" sz="2800" b="1" dirty="0"/>
          </a:p>
          <a:p>
            <a:endParaRPr lang="el-GR" sz="2800" b="1" dirty="0"/>
          </a:p>
          <a:p>
            <a:endParaRPr lang="el-GR" sz="2800" b="1" dirty="0"/>
          </a:p>
          <a:p>
            <a:r>
              <a:rPr lang="el-GR" sz="2800" b="1" dirty="0"/>
              <a:t>Μπορούν οι Διεθνείς Οργανισμοί να επηρεάσουν τις εθνικές πολιτικές;</a:t>
            </a:r>
          </a:p>
          <a:p>
            <a:pPr marL="0" indent="0">
              <a:buNone/>
            </a:pPr>
            <a:endParaRPr lang="el-GR" sz="2800" b="1" dirty="0"/>
          </a:p>
          <a:p>
            <a:r>
              <a:rPr lang="el-GR" sz="2800" b="1" dirty="0"/>
              <a:t>Οι κυβερνήσεις συμμορφώνονται με τις «υποδείξεις» των Διεθνών Οργανισμών;</a:t>
            </a:r>
            <a:endParaRPr lang="el-GR" sz="2000" dirty="0"/>
          </a:p>
          <a:p>
            <a:pPr marL="0" indent="0">
              <a:buNone/>
            </a:pPr>
            <a:endParaRPr lang="el-GR" sz="2800" dirty="0"/>
          </a:p>
          <a:p>
            <a:pPr marL="0" indent="0" algn="ctr">
              <a:buNone/>
            </a:pPr>
            <a:endParaRPr lang="el-GR" sz="3600" b="1" dirty="0"/>
          </a:p>
          <a:p>
            <a:pPr marL="0" indent="0" algn="ctr">
              <a:buNone/>
            </a:pPr>
            <a:r>
              <a:rPr lang="el-GR" sz="3600" b="1" dirty="0"/>
              <a:t> </a:t>
            </a:r>
            <a:endParaRPr lang="el-GR" sz="2800" dirty="0"/>
          </a:p>
          <a:p>
            <a:pPr marL="0" indent="0" algn="just">
              <a:buNone/>
            </a:pPr>
            <a:endParaRPr lang="el-GR" sz="2800" dirty="0"/>
          </a:p>
          <a:p>
            <a:pPr algn="just">
              <a:buSzPct val="83000"/>
            </a:pPr>
            <a:endParaRPr lang="el-GR" sz="2800" dirty="0">
              <a:sym typeface="Calibri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02FE68E2-42A2-A9D1-7269-5D571CBA38DE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9474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D9BDA-0BBB-4C70-CB50-00FC5B1B0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4A39E-6C4A-5EF0-D140-8080F310C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C316C-ACC2-7545-E49A-9FCCF4D24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2800" b="1" dirty="0"/>
              <a:t>Ευρωπαϊκό Εξάμηνο</a:t>
            </a:r>
          </a:p>
          <a:p>
            <a:pPr algn="just"/>
            <a:r>
              <a:rPr lang="el-GR" sz="11200" dirty="0"/>
              <a:t> </a:t>
            </a:r>
            <a:r>
              <a:rPr lang="el-GR" sz="9600" b="1" dirty="0"/>
              <a:t>Διαδικασία συντονισμού και παρακολούθησης της πορείας των κρατών μελών προς τους στόχους της Στρατηγικής «Ευρώπη 2020» (... και όχι μόνο)</a:t>
            </a:r>
          </a:p>
          <a:p>
            <a:r>
              <a:rPr lang="el-GR" sz="9600" b="1" dirty="0"/>
              <a:t>Στάδια του Ευρωπαϊκού Εξαμήνου</a:t>
            </a:r>
          </a:p>
          <a:p>
            <a:pPr>
              <a:buNone/>
            </a:pPr>
            <a:r>
              <a:rPr lang="el-GR" sz="9600" b="1" dirty="0"/>
              <a:t>     </a:t>
            </a:r>
            <a:r>
              <a:rPr lang="el-GR" sz="9600" dirty="0"/>
              <a:t>- Δημοσίευση Ετήσιας Επισκόπησης για την Ανάπτυξη </a:t>
            </a:r>
            <a:r>
              <a:rPr lang="en-US" sz="9600" dirty="0"/>
              <a:t>AGS</a:t>
            </a:r>
            <a:r>
              <a:rPr lang="el-GR" sz="9600" dirty="0"/>
              <a:t>   (Τώρα </a:t>
            </a:r>
            <a:r>
              <a:rPr lang="en-US" sz="9600" dirty="0"/>
              <a:t>AGSG)</a:t>
            </a:r>
            <a:r>
              <a:rPr lang="el-GR" sz="9600" dirty="0"/>
              <a:t>(Νοέμβριος)</a:t>
            </a:r>
          </a:p>
          <a:p>
            <a:pPr lvl="0">
              <a:buNone/>
            </a:pPr>
            <a:r>
              <a:rPr lang="el-GR" sz="9600" dirty="0"/>
              <a:t>     </a:t>
            </a:r>
            <a:r>
              <a:rPr lang="en-US" sz="9600" dirty="0"/>
              <a:t>- </a:t>
            </a:r>
            <a:r>
              <a:rPr lang="el-GR" sz="9600" dirty="0"/>
              <a:t>Δημοσίευση των </a:t>
            </a:r>
            <a:r>
              <a:rPr lang="en-US" sz="9600" dirty="0"/>
              <a:t>Country Reports</a:t>
            </a:r>
            <a:endParaRPr lang="el-GR" sz="9600" dirty="0"/>
          </a:p>
          <a:p>
            <a:pPr lvl="0">
              <a:buNone/>
            </a:pPr>
            <a:r>
              <a:rPr lang="el-GR" sz="9600" dirty="0"/>
              <a:t>     - Διμερείς και πολυμερείς επαφές και εξέταση</a:t>
            </a:r>
            <a:r>
              <a:rPr lang="en-US" sz="9600" dirty="0"/>
              <a:t> (</a:t>
            </a:r>
            <a:r>
              <a:rPr lang="el-GR" sz="9600" dirty="0"/>
              <a:t>μεταξύ κρατών μελών  και Ευρωπαϊκής   </a:t>
            </a:r>
          </a:p>
          <a:p>
            <a:pPr lvl="0">
              <a:buNone/>
            </a:pPr>
            <a:r>
              <a:rPr lang="el-GR" sz="9600" dirty="0"/>
              <a:t>       Επιτροπής)</a:t>
            </a:r>
            <a:endParaRPr lang="en-US" sz="9600" dirty="0"/>
          </a:p>
          <a:p>
            <a:pPr lvl="0">
              <a:buNone/>
            </a:pPr>
            <a:r>
              <a:rPr lang="en-US" sz="9600" dirty="0"/>
              <a:t>     - </a:t>
            </a:r>
            <a:r>
              <a:rPr lang="el-GR" sz="9600" dirty="0"/>
              <a:t>Εκπόνηση και Υποβολή Εθνικών Προγραμμάτων Μεταρρυθμίσεων  (Απρίλιος)</a:t>
            </a:r>
          </a:p>
          <a:p>
            <a:pPr lvl="0">
              <a:buNone/>
            </a:pPr>
            <a:r>
              <a:rPr lang="el-GR" sz="9600" dirty="0"/>
              <a:t>    - Πρόταση Ιδιαίτερων ανά Χώρα Συστάσεων (</a:t>
            </a:r>
            <a:r>
              <a:rPr lang="en-US" sz="9600" dirty="0"/>
              <a:t>Country Specific </a:t>
            </a:r>
            <a:r>
              <a:rPr lang="el-GR" sz="9600" dirty="0"/>
              <a:t> </a:t>
            </a:r>
            <a:r>
              <a:rPr lang="en-US" sz="9600" dirty="0"/>
              <a:t>Recommendations – </a:t>
            </a:r>
            <a:endParaRPr lang="el-GR" sz="9600" dirty="0"/>
          </a:p>
          <a:p>
            <a:pPr lvl="0">
              <a:buNone/>
            </a:pPr>
            <a:r>
              <a:rPr lang="el-GR" sz="9600" dirty="0"/>
              <a:t>       </a:t>
            </a:r>
            <a:r>
              <a:rPr lang="en-US" sz="9600" dirty="0"/>
              <a:t>CSRs)</a:t>
            </a:r>
            <a:r>
              <a:rPr lang="el-GR" sz="9600" dirty="0"/>
              <a:t>   (Μάϊος)</a:t>
            </a:r>
          </a:p>
          <a:p>
            <a:pPr lvl="0">
              <a:buNone/>
            </a:pPr>
            <a:r>
              <a:rPr lang="el-GR" sz="9600" dirty="0"/>
              <a:t>    - Διάλογος με τα κράτη μέλη (Ιούνιος)</a:t>
            </a:r>
          </a:p>
          <a:p>
            <a:pPr lvl="0">
              <a:buNone/>
            </a:pPr>
            <a:r>
              <a:rPr lang="el-GR" sz="9600" dirty="0"/>
              <a:t>     - Υιοθέτηση των Συστάσεων (Ιούνιος)</a:t>
            </a:r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9506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9908C-6086-A338-62A1-2F6C267B3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72E8-FCD8-01CA-DC10-C262CD52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857-0E65-70FD-6810-F8F48147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Ευρωπαϊκός Πυλώνας Κοινωνικών Δικαιωμάτων (ΕΠΚΔ)</a:t>
            </a:r>
          </a:p>
          <a:p>
            <a:pPr marL="0" indent="0" algn="just">
              <a:lnSpc>
                <a:spcPct val="120000"/>
              </a:lnSpc>
              <a:buSzPct val="83000"/>
              <a:buNone/>
            </a:pPr>
            <a:r>
              <a:rPr lang="el-GR" sz="12800" b="1" dirty="0"/>
              <a:t> </a:t>
            </a:r>
            <a:r>
              <a:rPr lang="el-GR" sz="12800" dirty="0">
                <a:sym typeface="Calibri" pitchFamily="34" charset="0"/>
              </a:rPr>
              <a:t>Οκτώβριος 2014: Γιούγκερ: «τριπλό Α στα κοινωνικά»</a:t>
            </a:r>
            <a:endParaRPr lang="el-GR" sz="12800" dirty="0"/>
          </a:p>
          <a:p>
            <a:pPr>
              <a:lnSpc>
                <a:spcPct val="120000"/>
              </a:lnSpc>
            </a:pPr>
            <a:r>
              <a:rPr lang="el-GR" sz="12800" dirty="0"/>
              <a:t>«πυξίδα» για την ανανέωση της σύγκλισης</a:t>
            </a:r>
            <a:r>
              <a:rPr lang="en-US" sz="12800" dirty="0"/>
              <a:t>  </a:t>
            </a:r>
            <a:endParaRPr lang="el-GR" sz="12800" b="1" dirty="0"/>
          </a:p>
          <a:p>
            <a:pPr>
              <a:lnSpc>
                <a:spcPct val="120000"/>
              </a:lnSpc>
            </a:pPr>
            <a:r>
              <a:rPr lang="el-GR" sz="12800" dirty="0"/>
              <a:t> 3 θεματικές ενότητες </a:t>
            </a:r>
            <a:r>
              <a:rPr lang="en-US" sz="12800" dirty="0"/>
              <a:t> (</a:t>
            </a:r>
            <a:r>
              <a:rPr lang="el-GR" sz="12800" dirty="0"/>
              <a:t>20 αρχές και δικαιώματα</a:t>
            </a:r>
            <a:r>
              <a:rPr lang="en-US" sz="12800" dirty="0"/>
              <a:t>)</a:t>
            </a:r>
            <a:endParaRPr lang="el-GR" sz="12800" b="1" dirty="0"/>
          </a:p>
          <a:p>
            <a:pPr>
              <a:lnSpc>
                <a:spcPct val="120000"/>
              </a:lnSpc>
              <a:buNone/>
            </a:pPr>
            <a:r>
              <a:rPr lang="en-US" sz="12800" b="1" dirty="0"/>
              <a:t>    </a:t>
            </a:r>
            <a:r>
              <a:rPr lang="el-GR" sz="12800" dirty="0"/>
              <a:t>α) Ίσες ευκαιρίες και πρόσβαση στην αγορά εργασίας</a:t>
            </a:r>
          </a:p>
          <a:p>
            <a:pPr>
              <a:lnSpc>
                <a:spcPct val="120000"/>
              </a:lnSpc>
              <a:buNone/>
            </a:pPr>
            <a:r>
              <a:rPr lang="en-US" sz="12800" dirty="0"/>
              <a:t>    </a:t>
            </a:r>
            <a:r>
              <a:rPr lang="el-GR" sz="12800" dirty="0"/>
              <a:t>β) Δίκαιοι όροι εργασίας</a:t>
            </a:r>
          </a:p>
          <a:p>
            <a:pPr>
              <a:lnSpc>
                <a:spcPct val="120000"/>
              </a:lnSpc>
              <a:buNone/>
            </a:pPr>
            <a:r>
              <a:rPr lang="en-US" sz="12800" dirty="0"/>
              <a:t>    </a:t>
            </a:r>
            <a:r>
              <a:rPr lang="el-GR" sz="12800" dirty="0"/>
              <a:t>γ) Επαρκής και βιώσιμη κοινωνική προστασία</a:t>
            </a: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20000"/>
              </a:lnSpc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</a:t>
            </a:r>
            <a:r>
              <a:rPr lang="el-GR" sz="12800" dirty="0"/>
              <a:t>Διοργανική Διακήρυξη: Κοινωνική Σύνοδος Κορυφής, Δεκ 2017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17883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F94A7-2F42-B8DE-6356-B1D26E250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8FDE-FB51-AD91-AA2F-8A57ED449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AE224-00B0-C3E8-8C73-9A3DC705F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ΕΠΚΔ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Διαπιστώσεις - προβληματισμοί</a:t>
            </a:r>
          </a:p>
          <a:p>
            <a:pPr lvl="0"/>
            <a:r>
              <a:rPr lang="el-GR" sz="12800" dirty="0"/>
              <a:t>Ο Πυλώνας θεσπίζει απλώς ένα πλαίσιο </a:t>
            </a:r>
          </a:p>
          <a:p>
            <a:pPr lvl="0"/>
            <a:r>
              <a:rPr lang="el-GR" sz="12800" dirty="0"/>
              <a:t>Οι αρχές και τα δικαιώματα του Πυλώνα δεν είναι άμεσα εκτελεστά    (απαιτούν  ειδική δράση- νομοθέτηση)</a:t>
            </a:r>
          </a:p>
          <a:p>
            <a:pPr lvl="0"/>
            <a:r>
              <a:rPr lang="el-GR" sz="12800" dirty="0"/>
              <a:t>Η υλοποίηση του Πυλώνα είναι πρωτίστως ευθύνη των ΚΜ</a:t>
            </a:r>
          </a:p>
          <a:p>
            <a:pPr lvl="0"/>
            <a:r>
              <a:rPr lang="el-GR" sz="12800" dirty="0"/>
              <a:t>Αρμοδιότητα  (εργατικό δίκαιο, κατώτατος μισθός, εκπαίδευση, υγεία, οργάνωση  συστημάτων κοινωνικής προστασίας)  αποκλειστικά των ΚΜ.</a:t>
            </a:r>
          </a:p>
          <a:p>
            <a:pPr lvl="0"/>
            <a:r>
              <a:rPr lang="el-GR" sz="12800" dirty="0"/>
              <a:t>Το μεγαλύτερο μέρος της χρηματοδότησης  καλύπτεται από τα ΚΜ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endParaRPr lang="el-GR" sz="9600" b="1" dirty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7058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19967-7B32-615B-A2F1-7CAA738BB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31814-1F58-D9B6-75F2-34E36AF31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316D7-6AED-BBE9-6E00-A4BBF1DB5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ΕΠΚΔ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Διαπιστώσεις - προβληματισμοί</a:t>
            </a:r>
          </a:p>
          <a:p>
            <a:pPr lvl="0"/>
            <a:r>
              <a:rPr lang="el-GR" sz="14400" dirty="0"/>
              <a:t>Σημείωση:</a:t>
            </a:r>
          </a:p>
          <a:p>
            <a:pPr>
              <a:buNone/>
            </a:pPr>
            <a:r>
              <a:rPr lang="el-GR" sz="14400" dirty="0"/>
              <a:t>   "</a:t>
            </a:r>
            <a:r>
              <a:rPr lang="en-GB" sz="14400" dirty="0"/>
              <a:t>White paper on the future of Europe</a:t>
            </a:r>
            <a:r>
              <a:rPr lang="el-GR" sz="14400" dirty="0"/>
              <a:t>"  (01.03.17) : παρά το πλήθος των διασκέψεων κορυφής υψηλού επιπέδου και χρήσιμα μέτρα στήριξης της Ευρωπαϊκής Ένωσης, </a:t>
            </a:r>
            <a:r>
              <a:rPr lang="el-GR" sz="14400" u="sng" dirty="0"/>
              <a:t>τα εργαλεία και οι αρμοδιότητες παραμένουν στα χέρια των εθνικών, περιφερειακών και τοπικών αρχών</a:t>
            </a:r>
            <a:r>
              <a:rPr lang="el-GR" sz="14400" dirty="0"/>
              <a:t>. Πόροι που διατίθενται σε ευρωπαϊκό επίπεδο στον κοινωνικό τομέα αντιστοιχούν μόλις </a:t>
            </a:r>
            <a:r>
              <a:rPr lang="el-GR" sz="14400" u="sng" dirty="0"/>
              <a:t>στο 0,3</a:t>
            </a:r>
            <a:r>
              <a:rPr lang="en-GB" sz="14400" u="sng" dirty="0"/>
              <a:t> </a:t>
            </a:r>
            <a:r>
              <a:rPr lang="el-GR" sz="14400" u="sng" dirty="0"/>
              <a:t>% του ποσού που δαπανούν</a:t>
            </a:r>
            <a:r>
              <a:rPr lang="el-GR" sz="14400" dirty="0"/>
              <a:t> τα κράτη μέλη συνολικά στον τομέα αυτό». </a:t>
            </a:r>
          </a:p>
          <a:p>
            <a:pPr>
              <a:buNone/>
            </a:pPr>
            <a:r>
              <a:rPr lang="el-GR" sz="9600" dirty="0"/>
              <a:t> </a:t>
            </a:r>
          </a:p>
          <a:p>
            <a:pPr lvl="0"/>
            <a:endParaRPr lang="el-GR" sz="12800" dirty="0"/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74740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9924F-2C71-6EDA-95D8-2C7717C90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F6E3C-8D56-EC1C-5CA7-1FD256A39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85739-3F4D-FCA6-07E4-1DD810605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Μετά την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Σχέδιο Δράσης του ΕΠΚΔ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2800" b="1" dirty="0"/>
              <a:t> 3 πρωταρχικοί στόχοι έως το 2030 στην ΕΕ</a:t>
            </a:r>
          </a:p>
          <a:p>
            <a:pPr algn="just"/>
            <a:r>
              <a:rPr lang="el-GR" sz="12800" b="1" dirty="0"/>
              <a:t>Τουλάχιστον το 78% των ατόμων ηλικίας 20 έως 64 ετών πρέπει να εργάζονται.</a:t>
            </a:r>
          </a:p>
          <a:p>
            <a:pPr algn="just"/>
            <a:r>
              <a:rPr lang="el-GR" sz="12800" b="1" dirty="0"/>
              <a:t>Τουλάχιστον το 60% όλων των ενηλίκων πρέπει να συμμετέχουν στην εκπαίδευση</a:t>
            </a:r>
            <a:r>
              <a:rPr lang="en-US" sz="12800" b="1" dirty="0"/>
              <a:t>/</a:t>
            </a:r>
            <a:r>
              <a:rPr lang="el-GR" sz="12800" b="1" dirty="0"/>
              <a:t>κατάρτιση κάθε χρόνο.</a:t>
            </a:r>
          </a:p>
          <a:p>
            <a:pPr algn="just"/>
            <a:r>
              <a:rPr lang="el-GR" sz="12800" b="1" dirty="0"/>
              <a:t>Ο αριθμός των ατόμων που διατρέχουν κίνδυνο φτώχειας ή κοινωνικού αποκλεισμού πρέπει να μειωθεί κατά τουλάχιστον 15 εκατομμύρια, ενώ το 1/3 του αριθμού αυτού, δηλαδή τα 5 εκατομμύρια πρέπει να είναι παιδιά.</a:t>
            </a:r>
          </a:p>
          <a:p>
            <a:pPr marL="0" indent="0">
              <a:lnSpc>
                <a:spcPct val="120000"/>
              </a:lnSpc>
              <a:buNone/>
            </a:pPr>
            <a:endParaRPr lang="el-GR" sz="14400" dirty="0"/>
          </a:p>
          <a:p>
            <a:pPr>
              <a:buNone/>
            </a:pPr>
            <a:r>
              <a:rPr lang="el-GR" sz="9600" dirty="0"/>
              <a:t> </a:t>
            </a:r>
          </a:p>
          <a:p>
            <a:pPr lvl="0"/>
            <a:endParaRPr lang="el-GR" sz="12800" dirty="0"/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26904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636F8-D9F9-EAE4-D2FC-446E0E9C2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C06B-A768-3AE5-760F-E64C6B16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12E20-FF6F-C28E-98C4-95C233300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Μετά την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Ελληνικοί εθνικοί  στόχοι  </a:t>
            </a:r>
          </a:p>
          <a:p>
            <a:pPr>
              <a:lnSpc>
                <a:spcPct val="120000"/>
              </a:lnSpc>
            </a:pPr>
            <a:r>
              <a:rPr lang="el-GR" sz="14400" b="1" dirty="0"/>
              <a:t>Αύξηση της απασχόλησης: 71,1% το 2030</a:t>
            </a:r>
          </a:p>
          <a:p>
            <a:pPr>
              <a:lnSpc>
                <a:spcPct val="120000"/>
              </a:lnSpc>
            </a:pPr>
            <a:r>
              <a:rPr lang="el-GR" sz="14400" b="1" dirty="0"/>
              <a:t>Αύξηση της συμμετοχής στην εκπαίδευση/κατάρτιση ενηλίκων:40% το 2030</a:t>
            </a:r>
          </a:p>
          <a:p>
            <a:pPr>
              <a:lnSpc>
                <a:spcPct val="120000"/>
              </a:lnSpc>
            </a:pPr>
            <a:r>
              <a:rPr lang="el-GR" sz="14400" b="1" dirty="0"/>
              <a:t>Μείωση της φτώχειας έως το 2030:  </a:t>
            </a:r>
            <a:endParaRPr lang="el-GR" sz="12800" b="1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sz="11200" b="1" dirty="0"/>
              <a:t>Ο αριθμός των ατόμων σε κίνδυνο φτώχειας και κοινωνικού αποκλεισμού να μειωθεί κατά 860.000 (από 3.059.000 το 2019) ή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l-GR" sz="11200" b="1" dirty="0"/>
              <a:t>Το ποσοστό των ατόμων σε κίνδυνο φτώχειας και κοινωνικού αποκλεισμού να μειωθεί κατά 7,3%  (από 29% το 2019 σε  21,7% το 2030)</a:t>
            </a:r>
          </a:p>
          <a:p>
            <a:pPr marL="0" indent="0">
              <a:lnSpc>
                <a:spcPct val="120000"/>
              </a:lnSpc>
              <a:buNone/>
            </a:pPr>
            <a:endParaRPr lang="el-GR" sz="14400" dirty="0"/>
          </a:p>
          <a:p>
            <a:pPr>
              <a:buNone/>
            </a:pPr>
            <a:r>
              <a:rPr lang="el-GR" sz="9600" dirty="0"/>
              <a:t> </a:t>
            </a:r>
          </a:p>
          <a:p>
            <a:pPr lvl="0"/>
            <a:endParaRPr lang="el-GR" sz="12800" dirty="0"/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01812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CBDF0-EDCA-92D5-D8E6-845EE3FF8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BD78-640A-33D8-6B0A-F0C5FAC1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BC1C6-1960-EC80-ED25-EAEEE6442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r>
              <a:rPr lang="el-GR" sz="9800" b="1" dirty="0"/>
              <a:t>Ευρωπαϊκή Ένωση :  Στρατηγική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Ευρωπαϊκή Ένωση :  Μετά την «Ευρώπη 2020»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11200" b="1" dirty="0"/>
              <a:t>Ελληνικοί εθνικοί  στόχοι : επιπλέον στόχοι για μείωση παιδικής φτώχειας</a:t>
            </a:r>
          </a:p>
          <a:p>
            <a:pPr marL="0" indent="0">
              <a:lnSpc>
                <a:spcPct val="120000"/>
              </a:lnSpc>
              <a:buNone/>
            </a:pPr>
            <a:endParaRPr lang="el-GR" sz="14400" dirty="0"/>
          </a:p>
          <a:p>
            <a:pPr>
              <a:buNone/>
            </a:pPr>
            <a:r>
              <a:rPr lang="el-GR" sz="9600" dirty="0"/>
              <a:t> </a:t>
            </a:r>
          </a:p>
          <a:p>
            <a:pPr lvl="0"/>
            <a:endParaRPr lang="el-GR" sz="12800" dirty="0"/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</a:t>
            </a:r>
          </a:p>
          <a:p>
            <a:pPr lvl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dirty="0"/>
          </a:p>
          <a:p>
            <a:pPr algn="just"/>
            <a:endParaRPr lang="en-US" sz="11200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636046-A130-7F31-47C6-4050BB071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718841"/>
              </p:ext>
            </p:extLst>
          </p:nvPr>
        </p:nvGraphicFramePr>
        <p:xfrm>
          <a:off x="275806" y="1800530"/>
          <a:ext cx="11916194" cy="55499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65143">
                  <a:extLst>
                    <a:ext uri="{9D8B030D-6E8A-4147-A177-3AD203B41FA5}">
                      <a16:colId xmlns:a16="http://schemas.microsoft.com/office/drawing/2014/main" val="2239199449"/>
                    </a:ext>
                  </a:extLst>
                </a:gridCol>
                <a:gridCol w="2523331">
                  <a:extLst>
                    <a:ext uri="{9D8B030D-6E8A-4147-A177-3AD203B41FA5}">
                      <a16:colId xmlns:a16="http://schemas.microsoft.com/office/drawing/2014/main" val="822607221"/>
                    </a:ext>
                  </a:extLst>
                </a:gridCol>
                <a:gridCol w="2778710">
                  <a:extLst>
                    <a:ext uri="{9D8B030D-6E8A-4147-A177-3AD203B41FA5}">
                      <a16:colId xmlns:a16="http://schemas.microsoft.com/office/drawing/2014/main" val="2035281542"/>
                    </a:ext>
                  </a:extLst>
                </a:gridCol>
                <a:gridCol w="2249010">
                  <a:extLst>
                    <a:ext uri="{9D8B030D-6E8A-4147-A177-3AD203B41FA5}">
                      <a16:colId xmlns:a16="http://schemas.microsoft.com/office/drawing/2014/main" val="713483078"/>
                    </a:ext>
                  </a:extLst>
                </a:gridCol>
              </a:tblGrid>
              <a:tr h="8393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Δείκτης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Τιμή το 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Ενδιάμεσος στόχος για το 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Στόχος για το 2030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0725548"/>
                  </a:ext>
                </a:extLst>
              </a:tr>
              <a:tr h="1083178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l-GR" sz="2400" dirty="0">
                          <a:effectLst/>
                        </a:rPr>
                        <a:t>Κίνδυνος φτώχειας ή/και κοινωνικού αποκλεισμού παιδιών (</a:t>
                      </a:r>
                      <a:r>
                        <a:rPr lang="en-US" sz="2400" dirty="0">
                          <a:effectLst/>
                        </a:rPr>
                        <a:t>AROPE</a:t>
                      </a:r>
                      <a:r>
                        <a:rPr lang="el-GR" sz="2400" dirty="0">
                          <a:effectLst/>
                        </a:rPr>
                        <a:t>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30.8%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2400" b="1" dirty="0">
                          <a:effectLst/>
                          <a:latin typeface="+mn-lt"/>
                        </a:rPr>
                        <a:t>28% </a:t>
                      </a:r>
                      <a:r>
                        <a:rPr lang="el-GR" sz="2400" b="1" dirty="0">
                          <a:effectLst/>
                          <a:latin typeface="+mn-lt"/>
                        </a:rPr>
                        <a:t>  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24.2%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9759595"/>
                  </a:ext>
                </a:extLst>
              </a:tr>
              <a:tr h="72211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l-GR" sz="2400" dirty="0">
                          <a:effectLst/>
                        </a:rPr>
                        <a:t>Κίνδυνο φτώχειας παιδιών (</a:t>
                      </a:r>
                      <a:r>
                        <a:rPr lang="en-US" sz="2400" dirty="0">
                          <a:effectLst/>
                        </a:rPr>
                        <a:t>AROP</a:t>
                      </a:r>
                      <a:r>
                        <a:rPr lang="el-GR" sz="2400" dirty="0">
                          <a:effectLst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20% </a:t>
                      </a:r>
                      <a:r>
                        <a:rPr lang="el-GR" sz="2400" b="1" dirty="0">
                          <a:effectLst/>
                          <a:latin typeface="+mn-lt"/>
                        </a:rPr>
                        <a:t>      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6393043"/>
                  </a:ext>
                </a:extLst>
              </a:tr>
              <a:tr h="443407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l-GR" sz="2400" dirty="0">
                          <a:effectLst/>
                        </a:rPr>
                        <a:t>Βάθος παιδικής φτώχειας:     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2400" b="1" dirty="0">
                          <a:effectLst/>
                          <a:latin typeface="+mn-lt"/>
                        </a:rPr>
                        <a:t>25% </a:t>
                      </a:r>
                      <a:r>
                        <a:rPr lang="el-GR" sz="2400" b="1" dirty="0">
                          <a:effectLst/>
                          <a:latin typeface="+mn-lt"/>
                        </a:rPr>
                        <a:t>      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22%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047429"/>
                  </a:ext>
                </a:extLst>
              </a:tr>
              <a:tr h="364227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2400" dirty="0">
                          <a:effectLst/>
                        </a:rPr>
                        <a:t>SMSD  </a:t>
                      </a:r>
                      <a:r>
                        <a:rPr lang="el-GR" sz="2400" dirty="0">
                          <a:effectLst/>
                        </a:rPr>
                        <a:t>παιδιών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l-GR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15% </a:t>
                      </a:r>
                      <a:r>
                        <a:rPr lang="el-GR" sz="2400" b="1" dirty="0">
                          <a:effectLst/>
                          <a:latin typeface="+mn-lt"/>
                        </a:rPr>
                        <a:t>     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effectLst/>
                          <a:latin typeface="+mn-lt"/>
                        </a:rPr>
                        <a:t>8,1%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6259399"/>
                  </a:ext>
                </a:extLst>
              </a:tr>
              <a:tr h="686293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l-GR" sz="2400" dirty="0">
                          <a:effectLst/>
                        </a:rPr>
                        <a:t>Παιδιά σε νοικοκυριά με χαμηλή ένταση εργασίας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2400" b="1" dirty="0">
                          <a:effectLst/>
                          <a:latin typeface="+mn-lt"/>
                        </a:rPr>
                        <a:t>7,5 % </a:t>
                      </a:r>
                      <a:r>
                        <a:rPr lang="el-GR" sz="2400" b="1" dirty="0">
                          <a:effectLst/>
                          <a:latin typeface="+mn-lt"/>
                        </a:rPr>
                        <a:t>    </a:t>
                      </a: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436085"/>
                  </a:ext>
                </a:extLst>
              </a:tr>
              <a:tr h="1083178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l-GR" sz="2400" dirty="0">
                          <a:effectLst/>
                        </a:rPr>
                        <a:t>Κίνδυνος φτώχειας παιδιών Ρομά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l-GR" sz="24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2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907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1274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B7FAB-7E1C-CA54-64D5-01E6AF03D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2A24F-CA80-D7F7-5C63-24AC5F0E2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0724A-626F-3D62-CFFF-51412030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Ευρωπαϊκή Ένωση : Χρηματοδοτικά εργαλεία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Ευρωπαϊκό Κοινωνικό Ταμείο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 Ευρωπαϊκό Ταμείο Περιφερειακής Ανάπτυξης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Ταμείο Συνοχής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Ευρωπαϊκό Γεωργικό Ταμείο Αγροτικής Ανάπτυξης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Ευρωπαϊκό Ταμείο Θάλασσας και Αλιείας</a:t>
            </a:r>
            <a:endParaRPr lang="en-US" sz="9600" b="1" dirty="0"/>
          </a:p>
          <a:p>
            <a:pPr>
              <a:lnSpc>
                <a:spcPct val="120000"/>
              </a:lnSpc>
            </a:pPr>
            <a:r>
              <a:rPr lang="el-GR" sz="9600" b="1" dirty="0"/>
              <a:t>Ευρωπαϊκό Ταμείο για την Παγκοσμιοποίηση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Ταμείο Ευρωπαϊκής Βοήθειας για τους Άπορους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Ταμείο Ανάκαμψης και Ανθεκτικότητας 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Επιχορηγήσεις</a:t>
            </a:r>
          </a:p>
          <a:p>
            <a:pPr>
              <a:lnSpc>
                <a:spcPct val="120000"/>
              </a:lnSpc>
            </a:pPr>
            <a:r>
              <a:rPr lang="el-GR" sz="9600" b="1" dirty="0"/>
              <a:t>Συμβάσεις</a:t>
            </a:r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14925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9903E-CE98-6B54-7C26-8D740365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1624-9E0A-2DFC-725A-2E93D2604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13531-C214-6244-2732-D03956857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Τι κάνει η Ευρωπαϊκή Ένωση : η περίπτωση του ΕΠΚΔ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</a:t>
            </a:r>
          </a:p>
          <a:p>
            <a:pPr lvl="0"/>
            <a:r>
              <a:rPr lang="el-GR" sz="9600" b="1" dirty="0"/>
              <a:t> </a:t>
            </a:r>
            <a:r>
              <a:rPr lang="el-GR" sz="14400" dirty="0"/>
              <a:t>Παρακολούθηση της εφαρμογής  αρχών και  δικαιωμάτων.</a:t>
            </a:r>
          </a:p>
          <a:p>
            <a:pPr marL="0" lvl="0" indent="0">
              <a:buNone/>
            </a:pPr>
            <a:r>
              <a:rPr lang="el-GR" sz="14400" dirty="0"/>
              <a:t> </a:t>
            </a:r>
          </a:p>
          <a:p>
            <a:pPr lvl="0"/>
            <a:r>
              <a:rPr lang="el-GR" sz="14400" dirty="0"/>
              <a:t>  Ενημέρωση – προβολή</a:t>
            </a:r>
          </a:p>
          <a:p>
            <a:pPr marL="0" lvl="0" indent="0">
              <a:buNone/>
            </a:pPr>
            <a:endParaRPr lang="el-GR" sz="14400" dirty="0"/>
          </a:p>
          <a:p>
            <a:pPr lvl="0"/>
            <a:r>
              <a:rPr lang="el-GR" sz="14400" dirty="0"/>
              <a:t>  Ενίσχυση της ερμηνευτικής καθοδήγησης</a:t>
            </a:r>
          </a:p>
          <a:p>
            <a:pPr marL="0" lvl="0" indent="0">
              <a:buNone/>
            </a:pPr>
            <a:endParaRPr lang="el-GR" sz="14400" dirty="0"/>
          </a:p>
          <a:p>
            <a:pPr lvl="0"/>
            <a:r>
              <a:rPr lang="el-GR" sz="14400" dirty="0"/>
              <a:t>  Υποστήριξη της ευαισθητοποίησης   </a:t>
            </a:r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48051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7DDE-880D-E71D-F549-751CF039D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BE42-2FD8-C836-3A53-6804A3955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569FC-22F5-A154-8BBB-B80BFA1C1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Τι κάνει η Ευρωπαϊκή Ένωση : η περίπτωση του ΕΠΚΔ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</a:t>
            </a:r>
          </a:p>
          <a:p>
            <a:pPr lvl="0"/>
            <a:r>
              <a:rPr lang="el-GR" sz="9600" b="1" dirty="0"/>
              <a:t> </a:t>
            </a:r>
            <a:r>
              <a:rPr lang="el-GR" sz="14400" dirty="0"/>
              <a:t>Κοινωνική πολιτική: αρμοδιότητα των κρατών μελών</a:t>
            </a:r>
          </a:p>
          <a:p>
            <a:pPr lvl="0"/>
            <a:endParaRPr lang="el-GR" sz="14400" dirty="0"/>
          </a:p>
          <a:p>
            <a:pPr marL="0" lvl="0" indent="0">
              <a:buNone/>
            </a:pPr>
            <a:endParaRPr lang="el-GR" sz="14400" dirty="0"/>
          </a:p>
          <a:p>
            <a:pPr lvl="0"/>
            <a:r>
              <a:rPr lang="el-GR" sz="14400" dirty="0"/>
              <a:t>Δεν υπάρχει δωρεάν γεύμα</a:t>
            </a:r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283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CF021-1045-8BC2-BC8F-0DCE473A4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17D6D-3146-9F89-D347-269D5688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A961E-8F9D-79CB-9788-6BCE06DA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122947"/>
            <a:ext cx="11323555" cy="534051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l-GR" sz="4100" b="1" dirty="0"/>
              <a:t>Ευρωπαϊκή Ένωση</a:t>
            </a:r>
          </a:p>
          <a:p>
            <a:pPr marL="0" indent="0">
              <a:buNone/>
            </a:pPr>
            <a:endParaRPr lang="el-GR" sz="2800" b="1" dirty="0"/>
          </a:p>
          <a:p>
            <a:r>
              <a:rPr lang="el-GR" sz="4100" b="1" dirty="0"/>
              <a:t>Πρωτογενές δίκαιο</a:t>
            </a:r>
          </a:p>
          <a:p>
            <a:pPr marL="0" indent="0">
              <a:buNone/>
            </a:pPr>
            <a:r>
              <a:rPr lang="el-GR" sz="3500" b="1" dirty="0"/>
              <a:t>                 - </a:t>
            </a:r>
            <a:r>
              <a:rPr lang="el-GR" sz="4100" b="1" dirty="0"/>
              <a:t>Συνθήκες: Ιδρυτικές και Τροποποιητικές</a:t>
            </a:r>
          </a:p>
          <a:p>
            <a:pPr marL="0" indent="0">
              <a:buNone/>
            </a:pPr>
            <a:endParaRPr lang="el-GR" sz="4100" b="1" dirty="0"/>
          </a:p>
          <a:p>
            <a:pPr lvl="0"/>
            <a:r>
              <a:rPr lang="el-GR" sz="4100" b="1" dirty="0">
                <a:ea typeface="Tahoma" pitchFamily="34" charset="0"/>
                <a:cs typeface="Tahoma" pitchFamily="34" charset="0"/>
              </a:rPr>
              <a:t>Παράγωγο δίκαιο</a:t>
            </a:r>
            <a:endParaRPr lang="el-GR" sz="35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3500" b="1" dirty="0">
                <a:ea typeface="Tahoma" pitchFamily="34" charset="0"/>
                <a:cs typeface="Tahoma" pitchFamily="34" charset="0"/>
              </a:rPr>
              <a:t>                      </a:t>
            </a:r>
            <a:r>
              <a:rPr lang="el-GR" sz="4600" b="1" dirty="0">
                <a:ea typeface="Tahoma" pitchFamily="34" charset="0"/>
                <a:cs typeface="Tahoma" pitchFamily="34" charset="0"/>
              </a:rPr>
              <a:t>- </a:t>
            </a:r>
            <a:r>
              <a:rPr lang="el-GR" sz="4100" b="1" dirty="0">
                <a:ea typeface="Tahoma" pitchFamily="34" charset="0"/>
                <a:cs typeface="Tahoma" pitchFamily="34" charset="0"/>
              </a:rPr>
              <a:t>Δεσμευτικό: Κανονισμοί, Οδηγίες, Αποφάσεις</a:t>
            </a:r>
          </a:p>
          <a:p>
            <a:pPr lvl="0">
              <a:buNone/>
            </a:pPr>
            <a:r>
              <a:rPr lang="el-GR" sz="3500" b="1" dirty="0">
                <a:ea typeface="Tahoma" pitchFamily="34" charset="0"/>
                <a:cs typeface="Tahoma" pitchFamily="34" charset="0"/>
              </a:rPr>
              <a:t>                      - </a:t>
            </a:r>
            <a:r>
              <a:rPr lang="el-GR" sz="4100" b="1" dirty="0">
                <a:ea typeface="Tahoma" pitchFamily="34" charset="0"/>
                <a:cs typeface="Tahoma" pitchFamily="34" charset="0"/>
              </a:rPr>
              <a:t>Μη Δεσμευτικό: Ανακοινώσεις, Συστάσεις</a:t>
            </a:r>
            <a:r>
              <a:rPr lang="el-GR" sz="4600" b="1" dirty="0">
                <a:ea typeface="Tahoma" pitchFamily="34" charset="0"/>
                <a:cs typeface="Tahoma" pitchFamily="34" charset="0"/>
              </a:rPr>
              <a:t>,</a:t>
            </a:r>
            <a:r>
              <a:rPr lang="el-GR" sz="48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r>
              <a:rPr lang="el-GR" sz="4800" b="1" dirty="0">
                <a:ea typeface="Tahoma" pitchFamily="34" charset="0"/>
                <a:cs typeface="Tahoma" pitchFamily="34" charset="0"/>
              </a:rPr>
              <a:t>                Ψηφίσματα,</a:t>
            </a:r>
            <a:r>
              <a:rPr lang="el-GR" sz="4600" b="1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4400" b="1" dirty="0">
                <a:ea typeface="Tahoma" pitchFamily="34" charset="0"/>
                <a:cs typeface="Tahoma" pitchFamily="34" charset="0"/>
              </a:rPr>
              <a:t>Γνώμες, Συμπεράσματα </a:t>
            </a:r>
            <a:endParaRPr lang="el-GR" sz="4100" b="1" dirty="0">
              <a:ea typeface="Tahoma" pitchFamily="34" charset="0"/>
              <a:cs typeface="Tahoma" pitchFamily="34" charset="0"/>
            </a:endParaRPr>
          </a:p>
          <a:p>
            <a:pPr algn="just">
              <a:buSzPct val="83000"/>
            </a:pPr>
            <a:r>
              <a:rPr lang="el-GR" sz="4100" b="1" dirty="0">
                <a:ea typeface="Tahoma" pitchFamily="34" charset="0"/>
                <a:cs typeface="Tahoma" pitchFamily="34" charset="0"/>
                <a:sym typeface="Calibri"/>
              </a:rPr>
              <a:t>Χρηματοδότηση  (ΕΔΕΤ)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EABF80B8-A5A9-D313-F9DE-826D50EFCD28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33333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C6A39-07B9-F3D9-5195-1E69818F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BE4E1-2945-B462-A338-01ED7AF0B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CD356-72A9-57C4-9E24-985BB9E27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Αλλά: παράδειγμα  επίδρασης της  Ευρωπαϊκής Ένωσης  στην (ανα)διαμόρφωση της κοινωνικής πολιτικής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/>
              <a:t> </a:t>
            </a:r>
          </a:p>
          <a:p>
            <a:pPr lvl="0"/>
            <a:r>
              <a:rPr lang="el-GR" sz="9600" b="1" dirty="0"/>
              <a:t> </a:t>
            </a:r>
            <a:r>
              <a:rPr lang="el-GR" sz="14400" dirty="0"/>
              <a:t> Αιρεσιμότητα: ΕΣΚΕ </a:t>
            </a:r>
          </a:p>
          <a:p>
            <a:pPr marL="0" lvl="0" indent="0">
              <a:buNone/>
            </a:pPr>
            <a:r>
              <a:rPr lang="el-GR" sz="14400" dirty="0"/>
              <a:t>     αποτέλεσμα:Εθνικός Μηχανισμός, ΚΚ, κλπ</a:t>
            </a:r>
          </a:p>
          <a:p>
            <a:pPr lvl="0"/>
            <a:r>
              <a:rPr lang="el-GR" sz="14400" dirty="0"/>
              <a:t>Αιρεσιμότητα: Αποϊδρυματοποίηση</a:t>
            </a:r>
          </a:p>
          <a:p>
            <a:pPr marL="0" lvl="0" indent="0">
              <a:buNone/>
            </a:pPr>
            <a:r>
              <a:rPr lang="el-GR" sz="14400" dirty="0"/>
              <a:t>     αποτέλεσμα: Μεταρρύθμιση συστήματος αναδοχής  και </a:t>
            </a:r>
          </a:p>
          <a:p>
            <a:pPr marL="0" lvl="0" indent="0">
              <a:buNone/>
            </a:pPr>
            <a:r>
              <a:rPr lang="el-GR" sz="14400"/>
              <a:t>                             υιοθεσίας</a:t>
            </a:r>
            <a:endParaRPr lang="el-GR" sz="14400" dirty="0"/>
          </a:p>
          <a:p>
            <a:pPr lvl="0"/>
            <a:endParaRPr lang="el-GR" sz="14400" dirty="0"/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69937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26ED4-129A-DEB6-AD04-26E51E556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44297-5120-4064-2698-A3D6B398C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94A25-AD39-3726-B0D2-5D9DA8172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Συμβούλιο της Ευρώπης</a:t>
            </a:r>
          </a:p>
          <a:p>
            <a:pPr marL="504000" lvl="0" indent="-514350"/>
            <a:r>
              <a:rPr lang="el-GR" sz="9600" dirty="0"/>
              <a:t>Ίδρυση: 1949, σήμερα 47 μέλη</a:t>
            </a:r>
          </a:p>
          <a:p>
            <a:pPr marL="504000" lvl="0" indent="-514350">
              <a:buNone/>
            </a:pPr>
            <a:endParaRPr lang="el-GR" sz="54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0" indent="0">
              <a:buNone/>
            </a:pPr>
            <a:endParaRPr lang="el-GR" sz="9600" dirty="0"/>
          </a:p>
          <a:p>
            <a:pPr marL="0" indent="0" algn="ctr">
              <a:buNone/>
            </a:pPr>
            <a:r>
              <a:rPr lang="el-GR" sz="11200" b="1" dirty="0"/>
              <a:t>Συμβούλιο της Ευρώπης</a:t>
            </a:r>
          </a:p>
          <a:p>
            <a:r>
              <a:rPr lang="el-GR" sz="9600" dirty="0"/>
              <a:t>   </a:t>
            </a:r>
            <a:r>
              <a:rPr lang="el-GR" sz="10000" dirty="0"/>
              <a:t>Στόχος: προστασία των ανθρωπίνων δικαιωμάτων, της κοινοβουλευτικής δημοκρατίας. </a:t>
            </a:r>
          </a:p>
          <a:p>
            <a:pPr marL="504000" lvl="0" indent="-514350"/>
            <a:r>
              <a:rPr lang="el-GR" sz="10000" dirty="0"/>
              <a:t>Όργανο: Ευρωπαϊκό Δικαστήριο Δικαιωμάτων του Ανθρώπου (ΕΔΔΑ) </a:t>
            </a:r>
          </a:p>
          <a:p>
            <a:pPr marL="504000" lvl="0" indent="-514350"/>
            <a:r>
              <a:rPr lang="el-GR" sz="10000" dirty="0"/>
              <a:t>Ευρωπαϊκή Σύμβαση για τα Δικαιώματα του Ανθρώπου – ΕΣΔΑ (European Convention of Human Rights-ECHR</a:t>
            </a:r>
          </a:p>
          <a:p>
            <a:pPr marL="504000" lvl="0" indent="-514350"/>
            <a:r>
              <a:rPr lang="el-GR" sz="10000" dirty="0"/>
              <a:t>Ευρωπαϊκός Κοινωνικός Χάρτης</a:t>
            </a:r>
          </a:p>
          <a:p>
            <a:pPr marL="504000" lvl="0" indent="-514350">
              <a:buNone/>
            </a:pPr>
            <a:endParaRPr lang="el-GR" sz="10000" dirty="0"/>
          </a:p>
          <a:p>
            <a:pPr marL="504000" lvl="0" indent="-514350"/>
            <a:r>
              <a:rPr lang="el-GR" sz="10000" dirty="0"/>
              <a:t>Αποτελέσματα:</a:t>
            </a:r>
          </a:p>
          <a:p>
            <a:pPr marL="504000" lvl="0" indent="-514350">
              <a:buNone/>
            </a:pPr>
            <a:r>
              <a:rPr lang="el-GR" sz="10000" dirty="0"/>
              <a:t>      </a:t>
            </a:r>
            <a:r>
              <a:rPr lang="en-US" sz="10000" dirty="0"/>
              <a:t> </a:t>
            </a:r>
            <a:r>
              <a:rPr lang="el-GR" sz="10000" dirty="0"/>
              <a:t>υιοθέτηση μεγάλου αριθμού  νομικά δεσμευτικών Ευρωπαϊκών Συμβάσεων (ανθρώπινα δικαιώματα, καταπολέμηση  βασανιστηρίων,  καταπολέμηση  οργανωμένου εγκλήματος,  προστασία των δεδομένων, πολιτιστική συνεργασία κα).</a:t>
            </a:r>
          </a:p>
          <a:p>
            <a:pPr marL="504000" lvl="0" indent="-514350">
              <a:buNone/>
            </a:pPr>
            <a:r>
              <a:rPr lang="el-GR" sz="10000" dirty="0"/>
              <a:t> </a:t>
            </a:r>
          </a:p>
          <a:p>
            <a:pPr marL="504000" indent="-514350"/>
            <a:r>
              <a:rPr lang="el-GR" sz="10000" dirty="0"/>
              <a:t>ECRI (European Committee against Racism and Intolerance)</a:t>
            </a:r>
            <a:endParaRPr lang="el-GR" sz="10000" b="1" dirty="0"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 </a:t>
            </a:r>
            <a:endParaRPr lang="el-GR" sz="14400" dirty="0"/>
          </a:p>
          <a:p>
            <a:pPr lvl="0"/>
            <a:endParaRPr lang="el-GR" sz="14400" dirty="0"/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18336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30CF6-B0D3-578E-F80A-14E7895E5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A2E40-12F2-4F22-E735-B2D447079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536E7-0339-738E-9FD6-4969E1364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Συμβούλιο της Ευρώπης</a:t>
            </a:r>
          </a:p>
          <a:p>
            <a:pPr marL="0" indent="0" algn="ctr">
              <a:buNone/>
            </a:pPr>
            <a:endParaRPr lang="el-GR" sz="12800" b="1" dirty="0"/>
          </a:p>
          <a:p>
            <a:pPr marL="0" lvl="0" indent="0">
              <a:buNone/>
            </a:pPr>
            <a:r>
              <a:rPr lang="el-GR" sz="9600" dirty="0"/>
              <a:t> </a:t>
            </a:r>
            <a:r>
              <a:rPr lang="el-GR" sz="9600" b="1" dirty="0"/>
              <a:t>Ευρωπαϊκός Κοινωνικός Χάρτης -(European Social Chart</a:t>
            </a:r>
            <a:r>
              <a:rPr lang="en-US" sz="9600" b="1" dirty="0" err="1"/>
              <a:t>ter</a:t>
            </a:r>
            <a:r>
              <a:rPr lang="el-GR" sz="9600" b="1" dirty="0"/>
              <a:t>)</a:t>
            </a:r>
          </a:p>
          <a:p>
            <a:pPr marL="0" indent="0" algn="just">
              <a:lnSpc>
                <a:spcPct val="120000"/>
              </a:lnSpc>
            </a:pPr>
            <a:r>
              <a:rPr lang="el-GR" sz="9600" b="1" dirty="0"/>
              <a:t> Συμβούλιο της Ευρώπης (1961).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l-GR" sz="9600" b="1" dirty="0"/>
              <a:t>      Σύμβαση για τα κοινωνικά δικαιώματα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l-GR" sz="9600" b="1" dirty="0"/>
              <a:t>      (Επικύρωση από την Ελλάδα: 1984)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l-GR" sz="6600" b="1" dirty="0"/>
          </a:p>
          <a:p>
            <a:pPr marL="0" indent="0" algn="just">
              <a:lnSpc>
                <a:spcPct val="120000"/>
              </a:lnSpc>
            </a:pPr>
            <a:r>
              <a:rPr lang="el-GR" sz="9600" b="1" dirty="0"/>
              <a:t> Πρωτόκολλο (1988)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l-GR" sz="9600" b="1" dirty="0"/>
              <a:t>   (Επικύρωση από την Ελλάδα: 1998)</a:t>
            </a:r>
          </a:p>
          <a:p>
            <a:pPr marL="0" indent="0" algn="just">
              <a:lnSpc>
                <a:spcPct val="120000"/>
              </a:lnSpc>
            </a:pPr>
            <a:r>
              <a:rPr lang="en-US" sz="9600" b="1" dirty="0"/>
              <a:t> </a:t>
            </a:r>
            <a:endParaRPr lang="el-GR" sz="9600" b="1" dirty="0"/>
          </a:p>
          <a:p>
            <a:pPr marL="342900" indent="-342900" algn="just">
              <a:lnSpc>
                <a:spcPct val="120000"/>
              </a:lnSpc>
              <a:buNone/>
            </a:pPr>
            <a:r>
              <a:rPr lang="el-GR" sz="9600" b="1" dirty="0"/>
              <a:t>      </a:t>
            </a:r>
            <a:r>
              <a:rPr lang="en-US" sz="9600" b="1" dirty="0"/>
              <a:t> </a:t>
            </a:r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>
              <a:buNone/>
            </a:pPr>
            <a:endParaRPr lang="el-GR" sz="54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0" indent="0">
              <a:buNone/>
            </a:pP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 </a:t>
            </a:r>
          </a:p>
          <a:p>
            <a:r>
              <a:rPr lang="el-GR" sz="9600" dirty="0"/>
              <a:t>    </a:t>
            </a: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 </a:t>
            </a:r>
            <a:endParaRPr lang="el-GR" sz="14400" dirty="0"/>
          </a:p>
          <a:p>
            <a:pPr lvl="0"/>
            <a:endParaRPr lang="el-GR" sz="14400" dirty="0"/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13700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E46D-8AC4-9CEA-636B-9F1C1FC80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945AA-55C4-9D07-7FCB-DE3A71C13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C2C12-3840-588D-1B8F-E8AA7A312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Διεθνής Οργάνωση Εργασίας  </a:t>
            </a:r>
          </a:p>
          <a:p>
            <a:pPr marL="0" indent="0" algn="ctr">
              <a:buNone/>
            </a:pPr>
            <a:endParaRPr lang="el-GR" sz="12800" b="1" dirty="0"/>
          </a:p>
          <a:p>
            <a:pPr marL="504000" lvl="0" indent="-514350"/>
            <a:r>
              <a:rPr lang="el-GR" sz="11200" dirty="0"/>
              <a:t>Ειδικευμένη οργάνωση του ΟΗΕ που επιδιώκει προώθηση:   </a:t>
            </a:r>
          </a:p>
          <a:p>
            <a:pPr marL="504000" lvl="0" indent="-514350">
              <a:buNone/>
            </a:pPr>
            <a:r>
              <a:rPr lang="el-GR" sz="11200" dirty="0"/>
              <a:t>     - κοινωνικής δικαιοσύνης</a:t>
            </a:r>
          </a:p>
          <a:p>
            <a:pPr marL="504000" lvl="0" indent="-514350">
              <a:buNone/>
            </a:pPr>
            <a:r>
              <a:rPr lang="el-GR" sz="11200" dirty="0"/>
              <a:t>     - διεθνώς αναγνωρισμένων ανθρωπίνων και εργασιακών δικαιωμάτων</a:t>
            </a:r>
            <a:r>
              <a:rPr lang="el-GR" sz="112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marL="504000" lvl="0" indent="-514350">
              <a:buNone/>
            </a:pPr>
            <a:endParaRPr lang="el-GR" sz="11200" dirty="0"/>
          </a:p>
          <a:p>
            <a:pPr>
              <a:lnSpc>
                <a:spcPct val="120000"/>
              </a:lnSpc>
            </a:pPr>
            <a:r>
              <a:rPr lang="el-GR" sz="11200" b="1" dirty="0">
                <a:ea typeface="Tahoma" pitchFamily="34" charset="0"/>
                <a:cs typeface="Tahoma" pitchFamily="34" charset="0"/>
              </a:rPr>
              <a:t> Σύμβαση 102 </a:t>
            </a:r>
            <a:r>
              <a:rPr lang="el-GR" sz="11200" dirty="0">
                <a:ea typeface="Tahoma" pitchFamily="34" charset="0"/>
                <a:cs typeface="Tahoma" pitchFamily="34" charset="0"/>
              </a:rPr>
              <a:t>για τα ελάχιστα όρια κοινωνικής ασφάλειας</a:t>
            </a:r>
          </a:p>
          <a:p>
            <a:pPr>
              <a:lnSpc>
                <a:spcPct val="120000"/>
              </a:lnSpc>
              <a:buNone/>
            </a:pPr>
            <a:endParaRPr lang="el-GR" sz="11200" dirty="0"/>
          </a:p>
          <a:p>
            <a:r>
              <a:rPr lang="el-GR" sz="11200" dirty="0">
                <a:ea typeface="Tahoma" pitchFamily="34" charset="0"/>
                <a:cs typeface="Tahoma" pitchFamily="34" charset="0"/>
              </a:rPr>
              <a:t> </a:t>
            </a:r>
            <a:r>
              <a:rPr lang="el-GR" sz="11200" b="1" dirty="0">
                <a:ea typeface="Tahoma" pitchFamily="34" charset="0"/>
                <a:cs typeface="Tahoma" pitchFamily="34" charset="0"/>
              </a:rPr>
              <a:t>Σύμβαση 103 </a:t>
            </a:r>
            <a:r>
              <a:rPr lang="el-GR" sz="11200" dirty="0">
                <a:ea typeface="Tahoma" pitchFamily="34" charset="0"/>
                <a:cs typeface="Tahoma" pitchFamily="34" charset="0"/>
              </a:rPr>
              <a:t>για την προστασία της μητρότητας</a:t>
            </a:r>
            <a:endParaRPr lang="el-GR" sz="11200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n-US" sz="12800" b="1" dirty="0"/>
              <a:t> </a:t>
            </a:r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>
              <a:buNone/>
            </a:pPr>
            <a:endParaRPr lang="el-GR" sz="54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0" indent="0">
              <a:buNone/>
            </a:pP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 </a:t>
            </a:r>
          </a:p>
          <a:p>
            <a:r>
              <a:rPr lang="el-GR" sz="9600" dirty="0"/>
              <a:t>    </a:t>
            </a: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 </a:t>
            </a:r>
            <a:endParaRPr lang="el-GR" sz="14400" dirty="0"/>
          </a:p>
          <a:p>
            <a:pPr lvl="0"/>
            <a:endParaRPr lang="el-GR" sz="14400" dirty="0"/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82608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669E7-FEA4-FB7E-113F-4DDAD1F24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0710-2E7A-099F-E993-E4F7F01E2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368969"/>
            <a:ext cx="10131425" cy="1748589"/>
          </a:xfrm>
        </p:spPr>
        <p:txBody>
          <a:bodyPr>
            <a:normAutofit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D8CF0-0080-F9C4-2EED-BA1D3A51D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06" y="505325"/>
            <a:ext cx="11640388" cy="6240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9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Οργανισμός Οικονομικής Συνεργασίας και Ανάπτυξης</a:t>
            </a:r>
          </a:p>
          <a:p>
            <a:pPr>
              <a:lnSpc>
                <a:spcPct val="120000"/>
              </a:lnSpc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Ίδρυση: Ευρωπαϊκός Οργανισμός Οικονομικής Συνεργασίας (1948) -ΟΟΣΑ (1961)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Όργανα: - Συμβούλιο, Επιτροπές, Γραμματεία</a:t>
            </a:r>
            <a:endParaRPr lang="el-GR" sz="5400" b="1" dirty="0"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ct val="120000"/>
              </a:lnSpc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Σκοπός: βοήθεια προς τις κυβερνήσεις για: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στήριξη βιώσιμης ανάπτυξης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μείωση ανεργίας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άνοδο βιοτικού επιπέδου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διατήρηση χρηματοοικονομικής σταθερότητας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βοήθεια προς τρίτες χώρες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- ανάπτυξη παγκόσμιου εμπορίου</a:t>
            </a:r>
            <a:endParaRPr lang="el-GR" sz="9600" dirty="0"/>
          </a:p>
          <a:p>
            <a:pPr>
              <a:lnSpc>
                <a:spcPct val="120000"/>
              </a:lnSpc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Εκθέσεις, μελέτες </a:t>
            </a:r>
            <a:endParaRPr lang="el-GR" sz="9600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n-US" sz="12800" b="1" dirty="0"/>
              <a:t> </a:t>
            </a:r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>
              <a:buNone/>
            </a:pPr>
            <a:endParaRPr lang="el-GR" sz="54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504000" lvl="0" indent="-514350"/>
            <a:endParaRPr lang="el-GR" sz="9600" dirty="0"/>
          </a:p>
          <a:p>
            <a:pPr marL="0" indent="0">
              <a:buNone/>
            </a:pP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 </a:t>
            </a:r>
          </a:p>
          <a:p>
            <a:r>
              <a:rPr lang="el-GR" sz="9600" dirty="0"/>
              <a:t>    </a:t>
            </a:r>
            <a:endParaRPr lang="el-GR" sz="9600" b="1" dirty="0"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endParaRPr lang="el-GR" sz="12800" b="1" dirty="0"/>
          </a:p>
          <a:p>
            <a:pPr marL="0" indent="0" algn="ctr">
              <a:buNone/>
            </a:pPr>
            <a:r>
              <a:rPr lang="el-GR" sz="12800" b="1" dirty="0"/>
              <a:t> </a:t>
            </a:r>
            <a:endParaRPr lang="el-GR" sz="14400" dirty="0"/>
          </a:p>
          <a:p>
            <a:pPr lvl="0"/>
            <a:endParaRPr lang="el-GR" sz="14400" dirty="0"/>
          </a:p>
          <a:p>
            <a:pPr>
              <a:lnSpc>
                <a:spcPct val="120000"/>
              </a:lnSpc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9600" b="1" dirty="0"/>
          </a:p>
          <a:p>
            <a:pPr marL="0" indent="0">
              <a:lnSpc>
                <a:spcPct val="120000"/>
              </a:lnSpc>
              <a:buNone/>
            </a:pPr>
            <a:endParaRPr lang="el-GR" sz="14400" b="1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14400" b="1" dirty="0"/>
              <a:t> </a:t>
            </a:r>
          </a:p>
          <a:p>
            <a:pPr>
              <a:lnSpc>
                <a:spcPct val="120000"/>
              </a:lnSpc>
              <a:buNone/>
            </a:pPr>
            <a:endParaRPr lang="el-GR" sz="9600" b="1" dirty="0"/>
          </a:p>
          <a:p>
            <a:pPr lvl="0">
              <a:buNone/>
            </a:pPr>
            <a:endParaRPr lang="el-GR" sz="9600" dirty="0"/>
          </a:p>
          <a:p>
            <a:pPr marL="0" indent="0"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marL="0" indent="0" algn="just">
              <a:buSzPct val="83000"/>
              <a:buNone/>
            </a:pPr>
            <a:r>
              <a:rPr lang="el-GR" sz="9600" dirty="0">
                <a:solidFill>
                  <a:srgbClr val="000000"/>
                </a:solidFill>
                <a:latin typeface="Arial" charset="0"/>
                <a:sym typeface="Calibri" pitchFamily="34" charset="0"/>
              </a:rPr>
              <a:t>                           </a:t>
            </a:r>
          </a:p>
          <a:p>
            <a:pPr marL="0" indent="0" algn="just">
              <a:buSzPct val="83000"/>
              <a:buNone/>
            </a:pPr>
            <a:endParaRPr lang="el-GR" sz="9600" dirty="0">
              <a:solidFill>
                <a:srgbClr val="000000"/>
              </a:solidFill>
              <a:latin typeface="Arial" charset="0"/>
              <a:sym typeface="Calibri" pitchFamily="34" charset="0"/>
            </a:endParaRPr>
          </a:p>
          <a:p>
            <a:pPr lvl="0">
              <a:buNone/>
            </a:pPr>
            <a:endParaRPr lang="el-GR" sz="9600" b="1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9600" cap="small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</a:t>
            </a:r>
            <a:endParaRPr lang="el-GR" sz="9600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000" b="1" dirty="0"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endParaRPr lang="el-GR" sz="8000" dirty="0"/>
          </a:p>
          <a:p>
            <a:endParaRPr lang="el-GR" sz="8000" dirty="0"/>
          </a:p>
          <a:p>
            <a:pPr marL="0" indent="0" algn="just">
              <a:buNone/>
            </a:pPr>
            <a:endParaRPr lang="en-US" sz="9600" dirty="0"/>
          </a:p>
          <a:p>
            <a:pPr marL="0" lvl="0" indent="0" algn="just">
              <a:lnSpc>
                <a:spcPct val="120000"/>
              </a:lnSpc>
              <a:buSzPct val="83000"/>
              <a:buNone/>
            </a:pPr>
            <a:r>
              <a:rPr lang="el-GR" sz="9600" b="1" dirty="0">
                <a:sym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5141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A818-38FC-45AB-A0D7-BA1C6C26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145F5-505C-4FC9-9461-24ECF7EFA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3200" dirty="0"/>
              <a:t>Ευχαριστώ για την προσοχή σας</a:t>
            </a:r>
          </a:p>
          <a:p>
            <a:pPr algn="ctr">
              <a:buNone/>
            </a:pPr>
            <a:endParaRPr lang="el-GR" sz="3200" dirty="0"/>
          </a:p>
          <a:p>
            <a:pPr algn="ctr">
              <a:buNone/>
            </a:pPr>
            <a:r>
              <a:rPr lang="el-GR" sz="3200" dirty="0"/>
              <a:t>Δήμητρα Νίκου</a:t>
            </a:r>
          </a:p>
          <a:p>
            <a:pPr algn="ctr">
              <a:buNone/>
            </a:pPr>
            <a:r>
              <a:rPr lang="en-US" sz="3200" dirty="0"/>
              <a:t>dnikou@ypakp.gr</a:t>
            </a:r>
            <a:endParaRPr lang="el-GR" sz="3200" dirty="0"/>
          </a:p>
        </p:txBody>
      </p:sp>
      <p:pic>
        <p:nvPicPr>
          <p:cNvPr id="4" name="Εικόνα 11">
            <a:extLst>
              <a:ext uri="{FF2B5EF4-FFF2-40B4-BE49-F238E27FC236}">
                <a16:creationId xmlns:a16="http://schemas.microsoft.com/office/drawing/2014/main" id="{62F5C212-C89B-BF3E-180A-3E79A4174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776" y="5325979"/>
            <a:ext cx="3285423" cy="770021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Εικόνα 6">
            <a:extLst>
              <a:ext uri="{FF2B5EF4-FFF2-40B4-BE49-F238E27FC236}">
                <a16:creationId xmlns:a16="http://schemas.microsoft.com/office/drawing/2014/main" id="{4BFFB81D-C435-A93F-30AD-B1268BEE11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74" y="4870217"/>
            <a:ext cx="2359026" cy="1378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0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5939B-EC51-6AA9-C3EE-E21FDB84B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10B7D-57F0-BEE5-2803-190BAAAA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4A05C-4BD6-6669-C44E-F0687C3FA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561475"/>
            <a:ext cx="11323555" cy="629652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l-GR" sz="8000" b="1" dirty="0"/>
              <a:t>Ευρωπαϊκή Ένωση – Πρωτογενές δίκαιο</a:t>
            </a:r>
          </a:p>
          <a:p>
            <a:pPr marL="0" indent="0" algn="ctr">
              <a:buNone/>
            </a:pPr>
            <a:endParaRPr lang="el-GR" sz="8000" b="1" dirty="0"/>
          </a:p>
          <a:p>
            <a:pPr>
              <a:lnSpc>
                <a:spcPct val="120000"/>
              </a:lnSpc>
            </a:pPr>
            <a:r>
              <a:rPr lang="el-GR" sz="6000" b="1" dirty="0"/>
              <a:t>Συνθήκη για την ίδρυση της Ευρωπαϊκής Κοινότητας Άνθρακα και Χάλυβα (1951)</a:t>
            </a:r>
            <a:endParaRPr lang="en-US" sz="6000" b="1" dirty="0"/>
          </a:p>
          <a:p>
            <a:pPr>
              <a:lnSpc>
                <a:spcPct val="120000"/>
              </a:lnSpc>
              <a:buNone/>
            </a:pPr>
            <a:r>
              <a:rPr lang="en-US" sz="6000" dirty="0"/>
              <a:t>    </a:t>
            </a:r>
            <a:r>
              <a:rPr lang="el-GR" sz="6000" dirty="0"/>
              <a:t>-</a:t>
            </a:r>
            <a:r>
              <a:rPr lang="en-US" sz="6000" dirty="0"/>
              <a:t>6 </a:t>
            </a:r>
            <a:r>
              <a:rPr lang="el-GR" sz="6000" dirty="0"/>
              <a:t>χώρες: Βέλγιο, Γαλλία, Λουξεμβούργο, Γερμανία, Ιταλία, Ολλανδία</a:t>
            </a:r>
          </a:p>
          <a:p>
            <a:pPr>
              <a:lnSpc>
                <a:spcPct val="120000"/>
              </a:lnSpc>
              <a:buNone/>
            </a:pPr>
            <a:endParaRPr lang="el-GR" sz="6000" dirty="0"/>
          </a:p>
          <a:p>
            <a:pPr>
              <a:lnSpc>
                <a:spcPct val="120000"/>
              </a:lnSpc>
            </a:pPr>
            <a:r>
              <a:rPr lang="el-GR" sz="6000" b="1" dirty="0"/>
              <a:t>Συνθήκες της Ρώμης - Συνθήκες ΕΟΚ και EURATOM  (1957)</a:t>
            </a:r>
          </a:p>
          <a:p>
            <a:pPr>
              <a:lnSpc>
                <a:spcPct val="120000"/>
              </a:lnSpc>
            </a:pPr>
            <a:r>
              <a:rPr lang="el-GR" sz="6000" b="1" dirty="0"/>
              <a:t>Συνθήκη Συγχωνεύσεως - Συνθήκη των Βρυξελλών (1965)</a:t>
            </a:r>
          </a:p>
          <a:p>
            <a:pPr>
              <a:lnSpc>
                <a:spcPct val="120000"/>
              </a:lnSpc>
              <a:buNone/>
            </a:pPr>
            <a:r>
              <a:rPr lang="el-GR" sz="6000" dirty="0"/>
              <a:t>    - ίδρυση Ευρωπαϊκής Επιτροπής και Ευρωπαϊκού Κοινοβουλίου</a:t>
            </a:r>
          </a:p>
          <a:p>
            <a:pPr>
              <a:lnSpc>
                <a:spcPct val="120000"/>
              </a:lnSpc>
              <a:buNone/>
            </a:pPr>
            <a:endParaRPr lang="el-GR" sz="6000" dirty="0"/>
          </a:p>
          <a:p>
            <a:pPr>
              <a:lnSpc>
                <a:spcPct val="120000"/>
              </a:lnSpc>
            </a:pPr>
            <a:r>
              <a:rPr lang="el-GR" sz="6000" b="1" dirty="0"/>
              <a:t>Ενιαία Ευρωπαϊκή Πράξη  (1986)</a:t>
            </a:r>
          </a:p>
          <a:p>
            <a:pPr>
              <a:lnSpc>
                <a:spcPct val="120000"/>
              </a:lnSpc>
              <a:buNone/>
            </a:pPr>
            <a:r>
              <a:rPr lang="el-GR" sz="6000" b="1" dirty="0"/>
              <a:t>    - </a:t>
            </a:r>
            <a:r>
              <a:rPr lang="el-GR" sz="6000" dirty="0"/>
              <a:t>σειρά οδηγιών για ελάχιστες απαιτήσεις στην υγεία και ασφάλεια στην εργασία</a:t>
            </a:r>
          </a:p>
          <a:p>
            <a:pPr>
              <a:lnSpc>
                <a:spcPct val="120000"/>
              </a:lnSpc>
              <a:buNone/>
            </a:pPr>
            <a:r>
              <a:rPr lang="el-GR" sz="6000" dirty="0"/>
              <a:t>     -κοινοτικές πολιτικές για οικονομική και κοινωνική συνοχή</a:t>
            </a:r>
          </a:p>
        </p:txBody>
      </p:sp>
    </p:spTree>
    <p:extLst>
      <p:ext uri="{BB962C8B-B14F-4D97-AF65-F5344CB8AC3E}">
        <p14:creationId xmlns:p14="http://schemas.microsoft.com/office/powerpoint/2010/main" val="31652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318C4-AE73-8FF8-4A49-2F59E3D68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DBAE-782A-913E-4CE6-0615246B9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A5D54-34CE-B52C-FA10-7FA9E6DE9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274158"/>
            <a:ext cx="11323555" cy="528706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14400" b="1" dirty="0"/>
              <a:t>Ευρωπαϊκή Ένωση – Πρωτογενές δίκαιο</a:t>
            </a:r>
          </a:p>
          <a:p>
            <a:pPr>
              <a:lnSpc>
                <a:spcPct val="120000"/>
              </a:lnSpc>
            </a:pPr>
            <a:r>
              <a:rPr lang="el-GR" sz="12800" b="1" dirty="0"/>
              <a:t>Συνθήκη για την Ευρωπαϊκή Ένωση - Συνθήκη του Μάαστριχτ (1992)</a:t>
            </a:r>
          </a:p>
          <a:p>
            <a:pPr>
              <a:lnSpc>
                <a:spcPct val="120000"/>
              </a:lnSpc>
              <a:buNone/>
            </a:pPr>
            <a:r>
              <a:rPr lang="el-GR" sz="11200" b="1" dirty="0"/>
              <a:t>   -</a:t>
            </a:r>
            <a:r>
              <a:rPr lang="el-GR" sz="11200" dirty="0"/>
              <a:t>καθήκον της ΕΚ: η προαγωγή υψηλού επιπέδου απασχόλησης και κοινωνικής προστασίας (11ΚΜ εκτός ΗΒ)</a:t>
            </a:r>
          </a:p>
          <a:p>
            <a:pPr>
              <a:lnSpc>
                <a:spcPct val="120000"/>
              </a:lnSpc>
              <a:buNone/>
            </a:pPr>
            <a:endParaRPr lang="el-GR" sz="4400" b="1" dirty="0"/>
          </a:p>
          <a:p>
            <a:pPr>
              <a:lnSpc>
                <a:spcPct val="120000"/>
              </a:lnSpc>
            </a:pPr>
            <a:r>
              <a:rPr lang="el-GR" sz="12800" b="1" dirty="0"/>
              <a:t>Συνθήκη του Άμστερνταμ  (1997)</a:t>
            </a:r>
          </a:p>
          <a:p>
            <a:pPr>
              <a:lnSpc>
                <a:spcPct val="120000"/>
              </a:lnSpc>
              <a:buNone/>
            </a:pPr>
            <a:r>
              <a:rPr lang="el-GR" sz="7400" b="1" dirty="0"/>
              <a:t>   </a:t>
            </a:r>
            <a:r>
              <a:rPr lang="el-GR" sz="11200" dirty="0"/>
              <a:t>-</a:t>
            </a:r>
            <a:r>
              <a:rPr lang="en-US" sz="11200" dirty="0"/>
              <a:t> </a:t>
            </a:r>
            <a:r>
              <a:rPr lang="el-GR" sz="11200" dirty="0"/>
              <a:t>ξεπεράστηκε η διπλή νομική βάση με το ΗΒ</a:t>
            </a:r>
          </a:p>
          <a:p>
            <a:pPr>
              <a:lnSpc>
                <a:spcPct val="120000"/>
              </a:lnSpc>
              <a:buNone/>
            </a:pPr>
            <a:r>
              <a:rPr lang="el-GR" sz="11200" dirty="0"/>
              <a:t>  </a:t>
            </a:r>
            <a:r>
              <a:rPr lang="en-US" sz="11200" dirty="0"/>
              <a:t> </a:t>
            </a:r>
            <a:r>
              <a:rPr lang="el-GR" sz="11200" dirty="0"/>
              <a:t>- ΕΣΑ – ΑΜΣ</a:t>
            </a:r>
            <a:r>
              <a:rPr lang="el-GR" sz="11200" b="1" dirty="0"/>
              <a:t> </a:t>
            </a:r>
            <a:endParaRPr lang="el-GR" sz="11200" dirty="0"/>
          </a:p>
          <a:p>
            <a:pPr marL="0" indent="0">
              <a:buNone/>
            </a:pPr>
            <a:endParaRPr lang="el-GR" sz="41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7CE72D51-E7A1-7D74-C991-7638D15E7FFD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6462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9FC05-8DBD-FE50-C3F1-20C6DEBA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68C96-B0D8-0039-30B3-1BDD4D1D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1DA6-0417-6838-463A-50BA4A4B1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561474"/>
            <a:ext cx="11323555" cy="623438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l-GR" sz="14400" b="1" dirty="0"/>
              <a:t>Ευρωπαϊκή Ένωση – Πρωτογενές δίκαιο</a:t>
            </a:r>
          </a:p>
          <a:p>
            <a:pPr>
              <a:lnSpc>
                <a:spcPct val="120000"/>
              </a:lnSpc>
            </a:pPr>
            <a:r>
              <a:rPr lang="el-GR" sz="9800" b="1" dirty="0"/>
              <a:t>Συνθήκη της Νίκαιας   (2000)</a:t>
            </a:r>
          </a:p>
          <a:p>
            <a:pPr>
              <a:lnSpc>
                <a:spcPct val="120000"/>
              </a:lnSpc>
              <a:buNone/>
            </a:pPr>
            <a:r>
              <a:rPr lang="el-GR" sz="7400" b="1" dirty="0"/>
              <a:t>   -</a:t>
            </a:r>
            <a:r>
              <a:rPr lang="en-US" sz="7400" b="1" dirty="0"/>
              <a:t> </a:t>
            </a:r>
            <a:r>
              <a:rPr lang="el-GR" sz="7400" dirty="0"/>
              <a:t>διακήρυξη του Χάρτη των Θεμελιωδών Δικαιωμάτων </a:t>
            </a:r>
          </a:p>
          <a:p>
            <a:pPr>
              <a:lnSpc>
                <a:spcPct val="120000"/>
              </a:lnSpc>
              <a:buNone/>
            </a:pPr>
            <a:r>
              <a:rPr lang="el-GR" sz="7400" dirty="0"/>
              <a:t>   - </a:t>
            </a:r>
            <a:r>
              <a:rPr lang="en-US" sz="7400" dirty="0"/>
              <a:t>SPC</a:t>
            </a:r>
            <a:endParaRPr lang="el-GR" sz="7400" dirty="0"/>
          </a:p>
          <a:p>
            <a:pPr>
              <a:lnSpc>
                <a:spcPct val="120000"/>
              </a:lnSpc>
            </a:pPr>
            <a:r>
              <a:rPr lang="el-GR" sz="9800" b="1" dirty="0"/>
              <a:t>Συνθήκη της Λισαβόνας  (2007)</a:t>
            </a:r>
            <a:endParaRPr lang="en-US" sz="9800" b="1" dirty="0"/>
          </a:p>
          <a:p>
            <a:pPr>
              <a:lnSpc>
                <a:spcPct val="120000"/>
              </a:lnSpc>
              <a:buNone/>
            </a:pPr>
            <a:r>
              <a:rPr lang="en-US" sz="7400" dirty="0"/>
              <a:t>   -</a:t>
            </a:r>
            <a:r>
              <a:rPr lang="el-GR" sz="7400" dirty="0"/>
              <a:t>τονίζει τους κοινωνικούς στόχους της ΕΕ, συμπεριλαμβανομένων της πλήρους απασχόλησης και αλληλεγγύης μεταξύ των γενεών</a:t>
            </a:r>
          </a:p>
          <a:p>
            <a:pPr>
              <a:lnSpc>
                <a:spcPct val="120000"/>
              </a:lnSpc>
              <a:buNone/>
            </a:pPr>
            <a:r>
              <a:rPr lang="el-GR" sz="7400" b="1" dirty="0"/>
              <a:t>   </a:t>
            </a:r>
            <a:r>
              <a:rPr lang="el-GR" sz="7400" dirty="0"/>
              <a:t>-αρ.6: αναγνωρίζει στο ΧΘΔ ίδια ισχύ με τις συνθήκες</a:t>
            </a:r>
          </a:p>
          <a:p>
            <a:pPr>
              <a:lnSpc>
                <a:spcPct val="120000"/>
              </a:lnSpc>
            </a:pPr>
            <a:r>
              <a:rPr lang="el-GR" sz="9800" b="1" dirty="0">
                <a:ea typeface="Tahoma" pitchFamily="34" charset="0"/>
                <a:cs typeface="Tahoma" pitchFamily="34" charset="0"/>
              </a:rPr>
              <a:t>Συνθήκη για τη Λειτουργία της ΕΕ</a:t>
            </a:r>
            <a:endParaRPr lang="el-GR" sz="9800" b="1" dirty="0"/>
          </a:p>
          <a:p>
            <a:pPr lvl="0">
              <a:buNone/>
            </a:pPr>
            <a:r>
              <a:rPr lang="el-GR" sz="7400" b="1" dirty="0">
                <a:ea typeface="Tahoma" pitchFamily="34" charset="0"/>
                <a:cs typeface="Tahoma" pitchFamily="34" charset="0"/>
              </a:rPr>
              <a:t>   </a:t>
            </a:r>
            <a:r>
              <a:rPr lang="el-GR" sz="7400" dirty="0">
                <a:ea typeface="Tahoma" pitchFamily="34" charset="0"/>
                <a:cs typeface="Tahoma" pitchFamily="34" charset="0"/>
              </a:rPr>
              <a:t>-αρ.9: Οριζόντια Κοινωνική Ρήτρα:</a:t>
            </a:r>
            <a:r>
              <a:rPr lang="el-GR" sz="7400" dirty="0">
                <a:ea typeface="Calibri"/>
                <a:cs typeface="Calibri"/>
                <a:sym typeface="Calibri"/>
              </a:rPr>
              <a:t> </a:t>
            </a:r>
            <a:r>
              <a:rPr lang="el-GR" sz="7400" dirty="0">
                <a:ea typeface="Tahoma" pitchFamily="34" charset="0"/>
                <a:cs typeface="Tahoma" pitchFamily="34" charset="0"/>
                <a:sym typeface="Calibri"/>
              </a:rPr>
              <a:t> </a:t>
            </a:r>
            <a:endParaRPr lang="el-GR" sz="7400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0A0E392B-CD9C-E2E1-E7CC-47370084342B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09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CF4D0-E76C-FD66-EA8E-BCB962632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30E-249E-387A-EB66-BF11F1798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38B4C-F800-57FD-9251-5F460541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561474"/>
            <a:ext cx="11323555" cy="623438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l-GR" sz="14400" b="1" dirty="0"/>
              <a:t>Ευρωπαϊκή Ένωση – Πρωτογενές δίκαιο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7400" dirty="0"/>
              <a:t>Τροποποιητικές συνθήκες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1973 (Δανία, Ιρλανδία, Ηνωμένο Βασίλειο)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1981 (Ελλάδα)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1986 (Ισπανία, Πορτογαλία)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1995 (Αυστρία, Φινλανδία, Σουηδία)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2004 (Τσεχική Δημοκρατία, Κύπρος, Εσθονία, Ουγγαρία, Λετονία, Λιθουανία, Μάλτα, Πολωνία, Σλοβακία, Σλοβενία)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2007 (Βουλγαρία, Ρουμανία)</a:t>
            </a:r>
          </a:p>
          <a:p>
            <a:pPr>
              <a:lnSpc>
                <a:spcPct val="120000"/>
              </a:lnSpc>
            </a:pPr>
            <a:r>
              <a:rPr lang="el-GR" sz="8000" b="1" dirty="0"/>
              <a:t>2013 (Κροατία).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35B07961-828F-B326-2856-C24C2AAF2B60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351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F9C9-29CF-38C8-AD64-194C192F9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B0E4-7636-99E7-19FA-A36F00C3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1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6A186-AC5F-8031-44CB-47C577E62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187116"/>
            <a:ext cx="11323555" cy="560874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14400" b="1" dirty="0"/>
              <a:t>Ευρωπαϊκή Ένωση – Παράγωγο δίκαιο</a:t>
            </a:r>
          </a:p>
          <a:p>
            <a:pPr>
              <a:lnSpc>
                <a:spcPct val="120000"/>
              </a:lnSpc>
            </a:pPr>
            <a:r>
              <a:rPr lang="el-GR" sz="12800" b="1" dirty="0"/>
              <a:t>Δεσμευτικό δίκαιο</a:t>
            </a:r>
            <a:endParaRPr lang="el-GR" sz="10000" b="1" dirty="0"/>
          </a:p>
          <a:p>
            <a:pPr lvl="0">
              <a:buNone/>
            </a:pPr>
            <a:r>
              <a:rPr lang="el-GR" sz="12800" b="1" dirty="0">
                <a:ea typeface="Tahoma" pitchFamily="34" charset="0"/>
                <a:cs typeface="Tahoma" pitchFamily="34" charset="0"/>
              </a:rPr>
              <a:t>          -  Κανονισμοί</a:t>
            </a: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         </a:t>
            </a:r>
            <a:r>
              <a:rPr lang="el-GR" sz="9600" dirty="0">
                <a:ea typeface="Tahoma" pitchFamily="34" charset="0"/>
                <a:cs typeface="Tahoma" pitchFamily="34" charset="0"/>
              </a:rPr>
              <a:t>υποχρεωτική εφαρμογή σε όλα τα ΚΜ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12800" b="1" dirty="0">
                <a:ea typeface="Tahoma" pitchFamily="34" charset="0"/>
                <a:cs typeface="Tahoma" pitchFamily="34" charset="0"/>
              </a:rPr>
              <a:t>           - Οδηγίες</a:t>
            </a:r>
          </a:p>
          <a:p>
            <a:pPr lvl="0">
              <a:buNone/>
            </a:pPr>
            <a:r>
              <a:rPr lang="el-GR" sz="9600" b="1" dirty="0">
                <a:ea typeface="Tahoma" pitchFamily="34" charset="0"/>
                <a:cs typeface="Tahoma" pitchFamily="34" charset="0"/>
              </a:rPr>
              <a:t>            (</a:t>
            </a:r>
            <a:r>
              <a:rPr lang="el-GR" sz="9600" dirty="0">
                <a:ea typeface="Tahoma" pitchFamily="34" charset="0"/>
                <a:cs typeface="Tahoma" pitchFamily="34" charset="0"/>
              </a:rPr>
              <a:t>κοινός) στόχος που θα επιτευχθεί μέσω της εθνικής  νομοθεσίας  σε </a:t>
            </a:r>
          </a:p>
          <a:p>
            <a:pPr lvl="0">
              <a:buNone/>
            </a:pPr>
            <a:r>
              <a:rPr lang="el-GR" sz="9600" dirty="0">
                <a:ea typeface="Tahoma" pitchFamily="34" charset="0"/>
                <a:cs typeface="Tahoma" pitchFamily="34" charset="0"/>
              </a:rPr>
              <a:t>            καθορισμένο χρόνο </a:t>
            </a:r>
          </a:p>
          <a:p>
            <a:pPr lvl="0">
              <a:buNone/>
            </a:pPr>
            <a:endParaRPr lang="el-GR" sz="8000" b="1" dirty="0"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l-GR" sz="8800" b="1" dirty="0">
                <a:ea typeface="Tahoma" pitchFamily="34" charset="0"/>
                <a:cs typeface="Tahoma" pitchFamily="34" charset="0"/>
              </a:rPr>
              <a:t>          </a:t>
            </a:r>
            <a:r>
              <a:rPr lang="el-GR" sz="12800" b="1" dirty="0">
                <a:ea typeface="Tahoma" pitchFamily="34" charset="0"/>
                <a:cs typeface="Tahoma" pitchFamily="34" charset="0"/>
              </a:rPr>
              <a:t>- Αποφάσεις</a:t>
            </a:r>
          </a:p>
          <a:p>
            <a:pPr lvl="0">
              <a:buNone/>
            </a:pPr>
            <a:r>
              <a:rPr lang="el-GR" sz="9600" dirty="0">
                <a:ea typeface="Tahoma" pitchFamily="34" charset="0"/>
                <a:cs typeface="Tahoma" pitchFamily="34" charset="0"/>
              </a:rPr>
              <a:t>             επιλεκτικά δεσμευτικές με άμεση ισχύ</a:t>
            </a:r>
          </a:p>
          <a:p>
            <a:pPr lvl="0">
              <a:buNone/>
            </a:pPr>
            <a:endParaRPr lang="el-GR" sz="8000" b="1" cap="small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20000"/>
              </a:lnSpc>
            </a:pPr>
            <a:endParaRPr lang="el-GR" sz="8000" b="1" dirty="0"/>
          </a:p>
        </p:txBody>
      </p:sp>
    </p:spTree>
    <p:extLst>
      <p:ext uri="{BB962C8B-B14F-4D97-AF65-F5344CB8AC3E}">
        <p14:creationId xmlns:p14="http://schemas.microsoft.com/office/powerpoint/2010/main" val="3477938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18071</TotalTime>
  <Words>3704</Words>
  <Application>Microsoft Office PowerPoint</Application>
  <PresentationFormat>Widescreen</PresentationFormat>
  <Paragraphs>1342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Calibri Light</vt:lpstr>
      <vt:lpstr>Courier New</vt:lpstr>
      <vt:lpstr>Tahoma</vt:lpstr>
      <vt:lpstr>Celestial</vt:lpstr>
      <vt:lpstr>ΧΩΡΟΤΑΞΙΑ ΤΗΣ ΚοινωνικηΣ πΟΛΙΤΙΚηΣ: ΑΠΟ ΤΗΝ ΕΘΝΙΚΗ ΣΤΗΝ ΥΠΕΡΕΘΝΙΚΗ ΔΙΑΣΤΑΣΗ 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ΧΩΡΟΤΑΞΙΑ  ΚΟΙΝΩΝΙΚΗΣ ΠΟΛΙΤΙΚΗΣ: ΕΘΝΙΚΗ ΚΑΙ ΥΠΕΡΕΘΝΙΚΗ ΔΙΑΣΤΑΣΗ  1η ΕΙΣΗΓΗΣΗ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Κοινωνικη προνοια Βασικες επισημανσεις</dc:title>
  <dc:creator>mol2</dc:creator>
  <cp:lastModifiedBy>DNikou</cp:lastModifiedBy>
  <cp:revision>219</cp:revision>
  <dcterms:created xsi:type="dcterms:W3CDTF">2021-07-04T18:56:22Z</dcterms:created>
  <dcterms:modified xsi:type="dcterms:W3CDTF">2025-07-25T11:12:51Z</dcterms:modified>
</cp:coreProperties>
</file>