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124" r:id="rId1"/>
  </p:sldMasterIdLst>
  <p:notesMasterIdLst>
    <p:notesMasterId r:id="rId28"/>
  </p:notesMasterIdLst>
  <p:handoutMasterIdLst>
    <p:handoutMasterId r:id="rId29"/>
  </p:handoutMasterIdLst>
  <p:sldIdLst>
    <p:sldId id="324" r:id="rId2"/>
    <p:sldId id="325" r:id="rId3"/>
    <p:sldId id="326" r:id="rId4"/>
    <p:sldId id="327" r:id="rId5"/>
    <p:sldId id="328" r:id="rId6"/>
    <p:sldId id="329" r:id="rId7"/>
    <p:sldId id="331" r:id="rId8"/>
    <p:sldId id="330" r:id="rId9"/>
    <p:sldId id="332" r:id="rId10"/>
    <p:sldId id="333" r:id="rId11"/>
    <p:sldId id="334" r:id="rId12"/>
    <p:sldId id="335" r:id="rId13"/>
    <p:sldId id="336" r:id="rId14"/>
    <p:sldId id="339" r:id="rId15"/>
    <p:sldId id="338" r:id="rId16"/>
    <p:sldId id="343" r:id="rId17"/>
    <p:sldId id="342" r:id="rId18"/>
    <p:sldId id="341" r:id="rId19"/>
    <p:sldId id="340" r:id="rId20"/>
    <p:sldId id="344" r:id="rId21"/>
    <p:sldId id="345" r:id="rId22"/>
    <p:sldId id="346" r:id="rId23"/>
    <p:sldId id="348" r:id="rId24"/>
    <p:sldId id="349" r:id="rId25"/>
    <p:sldId id="350" r:id="rId26"/>
    <p:sldId id="351" r:id="rId27"/>
  </p:sldIdLst>
  <p:sldSz cx="9906000" cy="6858000" type="A4"/>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2" d="100"/>
          <a:sy n="92" d="100"/>
        </p:scale>
        <p:origin x="-708" y="-102"/>
      </p:cViewPr>
      <p:guideLst>
        <p:guide orient="horz" pos="2160"/>
        <p:guide pos="3120"/>
      </p:guideLst>
    </p:cSldViewPr>
  </p:slideViewPr>
  <p:notesTextViewPr>
    <p:cViewPr>
      <p:scale>
        <a:sx n="1" d="1"/>
        <a:sy n="1" d="1"/>
      </p:scale>
      <p:origin x="0" y="0"/>
    </p:cViewPr>
  </p:notesTextViewPr>
  <p:notesViewPr>
    <p:cSldViewPr snapToGrid="0">
      <p:cViewPr varScale="1">
        <p:scale>
          <a:sx n="76" d="100"/>
          <a:sy n="76" d="100"/>
        </p:scale>
        <p:origin x="241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3EB379D-9B30-4179-AF1A-CEB411502504}" type="datetimeFigureOut">
              <a:rPr lang="en-US"/>
              <a:pPr>
                <a:defRPr/>
              </a:pPr>
              <a:t>6/27/2018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E7C6E64-BFD4-44B6-B763-335F8E03C13D}" type="slidenum">
              <a:rPr lang="en-US"/>
              <a:pPr>
                <a:defRPr/>
              </a:pPr>
              <a:t>‹#›</a:t>
            </a:fld>
            <a:endParaRPr lang="en-US"/>
          </a:p>
        </p:txBody>
      </p:sp>
    </p:spTree>
    <p:extLst>
      <p:ext uri="{BB962C8B-B14F-4D97-AF65-F5344CB8AC3E}">
        <p14:creationId xmlns:p14="http://schemas.microsoft.com/office/powerpoint/2010/main" val="34524612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D5A14BE-727F-42A1-9374-0468CD522C26}" type="datetimeFigureOut">
              <a:rPr lang="en-US"/>
              <a:pPr>
                <a:defRPr/>
              </a:pPr>
              <a:t>6/27/2018</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280BBCF-D96F-4E40-B6E5-C781398DEBBC}" type="slidenum">
              <a:rPr lang="en-US"/>
              <a:pPr>
                <a:defRPr/>
              </a:pPr>
              <a:t>‹#›</a:t>
            </a:fld>
            <a:endParaRPr lang="en-US"/>
          </a:p>
        </p:txBody>
      </p:sp>
    </p:spTree>
    <p:extLst>
      <p:ext uri="{BB962C8B-B14F-4D97-AF65-F5344CB8AC3E}">
        <p14:creationId xmlns:p14="http://schemas.microsoft.com/office/powerpoint/2010/main" val="29563514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200150" y="1143000"/>
            <a:ext cx="44577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smtClean="0"/>
          </a:p>
        </p:txBody>
      </p:sp>
    </p:spTree>
    <p:extLst>
      <p:ext uri="{BB962C8B-B14F-4D97-AF65-F5344CB8AC3E}">
        <p14:creationId xmlns:p14="http://schemas.microsoft.com/office/powerpoint/2010/main" val="404414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740532" y="1988842"/>
            <a:ext cx="84201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520619" y="3789040"/>
            <a:ext cx="69342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6" name="5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742950" y="2130427"/>
            <a:ext cx="84201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485900" y="3886200"/>
            <a:ext cx="69342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6" name="5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614109" y="987428"/>
            <a:ext cx="461372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8" name="Text Placeholder 3"/>
          <p:cNvSpPr>
            <a:spLocks noGrp="1"/>
          </p:cNvSpPr>
          <p:nvPr>
            <p:ph type="body" sz="half" idx="2"/>
          </p:nvPr>
        </p:nvSpPr>
        <p:spPr>
          <a:xfrm>
            <a:off x="1269206" y="2101850"/>
            <a:ext cx="3194943"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269206" y="457200"/>
            <a:ext cx="3194943" cy="1600200"/>
          </a:xfrm>
        </p:spPr>
        <p:txBody>
          <a:bodyPr/>
          <a:lstStyle>
            <a:lvl1pPr>
              <a:defRPr sz="3200"/>
            </a:lvl1p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AFB1B26D-5567-4CB8-96E9-A4D5EB5A3FD6}" type="datetimeFigureOut">
              <a:rPr lang="en-US"/>
              <a:pPr>
                <a:defRPr/>
              </a:pPr>
              <a:t>6/27/2018</a:t>
            </a:fld>
            <a:endParaRPr lang="en-US"/>
          </a:p>
        </p:txBody>
      </p:sp>
      <p:sp>
        <p:nvSpPr>
          <p:cNvPr id="6" name="Footer Placeholder 4"/>
          <p:cNvSpPr>
            <a:spLocks noGrp="1"/>
          </p:cNvSpPr>
          <p:nvPr>
            <p:ph type="ftr" sz="quarter" idx="11"/>
          </p:nvPr>
        </p:nvSpPr>
        <p:spPr>
          <a:xfrm>
            <a:off x="3281363" y="6356351"/>
            <a:ext cx="3343275"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FB716F-4BCC-4096-9E65-2E821CD43292}" type="slidenum">
              <a:rPr lang="en-US"/>
              <a:pPr>
                <a:defRPr/>
              </a:pPr>
              <a:t>‹#›</a:t>
            </a:fld>
            <a:endParaRPr lang="en-US"/>
          </a:p>
        </p:txBody>
      </p:sp>
    </p:spTree>
    <p:extLst>
      <p:ext uri="{BB962C8B-B14F-4D97-AF65-F5344CB8AC3E}">
        <p14:creationId xmlns:p14="http://schemas.microsoft.com/office/powerpoint/2010/main" val="3338938810"/>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82506" y="4406902"/>
            <a:ext cx="84201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6" name="5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6" name="5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95300" y="1988842"/>
            <a:ext cx="437515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5035550" y="1988842"/>
            <a:ext cx="437515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7" name="6 - Θέση αριθμού διαφάνειας"/>
          <p:cNvSpPr>
            <a:spLocks noGrp="1"/>
          </p:cNvSpPr>
          <p:nvPr>
            <p:ph type="sldNum" sz="quarter" idx="12"/>
          </p:nvPr>
        </p:nvSpPr>
        <p:spPr/>
        <p:txBody>
          <a:body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506506" y="1988840"/>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95300" y="2636913"/>
            <a:ext cx="4376870"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5031010" y="1988840"/>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5032112" y="2636913"/>
            <a:ext cx="4378589"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9" name="8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5" name="4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4" name="3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06507" y="1916832"/>
            <a:ext cx="3259006"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872971"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95301" y="2708922"/>
            <a:ext cx="3259006"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7" name="6 - Θέση αριθμού διαφάνειας"/>
          <p:cNvSpPr>
            <a:spLocks noGrp="1"/>
          </p:cNvSpPr>
          <p:nvPr>
            <p:ph type="sldNum" sz="quarter" idx="12"/>
          </p:nvPr>
        </p:nvSpPr>
        <p:spPr/>
        <p:txBody>
          <a:bodyPr/>
          <a:lstStyle>
            <a:lvl1pPr algn="ctr">
              <a:defRPr/>
            </a:lvl1p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941645" y="4800600"/>
            <a:ext cx="6911788"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941645" y="1772816"/>
            <a:ext cx="6911788"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941645" y="5367338"/>
            <a:ext cx="6911788"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pPr>
              <a:defRPr/>
            </a:pPr>
            <a:fld id="{CBD94B6A-4040-4CDC-8CF7-720CA74D3753}" type="datetimeFigureOut">
              <a:rPr lang="en-US" smtClean="0"/>
              <a:pPr>
                <a:defRPr/>
              </a:pPr>
              <a:t>6/27/2018</a:t>
            </a:fld>
            <a:endParaRPr lang="en-US"/>
          </a:p>
        </p:txBody>
      </p:sp>
      <p:sp>
        <p:nvSpPr>
          <p:cNvPr id="7" name="6 - Θέση αριθμού διαφάνειας"/>
          <p:cNvSpPr>
            <a:spLocks noGrp="1"/>
          </p:cNvSpPr>
          <p:nvPr>
            <p:ph type="sldNum" sz="quarter" idx="12"/>
          </p:nvPr>
        </p:nvSpPr>
        <p:spPr/>
        <p:txBody>
          <a:bodyPr/>
          <a:lstStyle/>
          <a:p>
            <a:pPr>
              <a:defRPr/>
            </a:pPr>
            <a:fld id="{17F04A18-2718-4D34-A327-BDB941899AD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059235" y="6056257"/>
            <a:ext cx="2365063" cy="648672"/>
          </a:xfrm>
          <a:prstGeom prst="rect">
            <a:avLst/>
          </a:prstGeom>
          <a:noFill/>
          <a:ln>
            <a:noFill/>
          </a:ln>
        </p:spPr>
      </p:pic>
      <p:sp>
        <p:nvSpPr>
          <p:cNvPr id="2" name="1 - Θέση τίτλου"/>
          <p:cNvSpPr>
            <a:spLocks noGrp="1"/>
          </p:cNvSpPr>
          <p:nvPr>
            <p:ph type="title"/>
          </p:nvPr>
        </p:nvSpPr>
        <p:spPr>
          <a:xfrm>
            <a:off x="3002783" y="274638"/>
            <a:ext cx="6407918"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506505" y="1581836"/>
            <a:ext cx="8904195"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506506" y="6309322"/>
            <a:ext cx="2106236"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CBD94B6A-4040-4CDC-8CF7-720CA74D3753}" type="datetimeFigureOut">
              <a:rPr lang="en-US" smtClean="0"/>
              <a:pPr>
                <a:defRPr/>
              </a:pPr>
              <a:t>6/27/2018</a:t>
            </a:fld>
            <a:endParaRPr lang="en-US"/>
          </a:p>
        </p:txBody>
      </p:sp>
      <p:sp>
        <p:nvSpPr>
          <p:cNvPr id="6" name="5 - Θέση αριθμού διαφάνειας"/>
          <p:cNvSpPr>
            <a:spLocks noGrp="1"/>
          </p:cNvSpPr>
          <p:nvPr>
            <p:ph type="sldNum" sz="quarter" idx="4"/>
          </p:nvPr>
        </p:nvSpPr>
        <p:spPr>
          <a:xfrm>
            <a:off x="3782870" y="6309322"/>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7F04A18-2718-4D34-A327-BDB941899AD4}" type="slidenum">
              <a:rPr lang="en-US" smtClean="0"/>
              <a:pPr>
                <a:defRPr/>
              </a:pPr>
              <a:t>‹#›</a:t>
            </a:fld>
            <a:endParaRPr lang="en-US"/>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519782" y="308051"/>
            <a:ext cx="2262251"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32" r:id="rId8"/>
    <p:sldLayoutId id="2147484133" r:id="rId9"/>
    <p:sldLayoutId id="2147484134" r:id="rId10"/>
    <p:sldLayoutId id="2147484123" r:id="rId11"/>
  </p:sldLayoutIdLst>
  <p:transition spd="med">
    <p:fade/>
  </p:transition>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740532" y="2622693"/>
            <a:ext cx="8420100" cy="1470025"/>
          </a:xfrm>
        </p:spPr>
        <p:txBody>
          <a:bodyPr/>
          <a:lstStyle/>
          <a:p>
            <a:pPr eaLnBrk="1" hangingPunct="1"/>
            <a:r>
              <a:rPr lang="el-GR" altLang="el-GR" sz="3600" b="1" u="sng" dirty="0" smtClean="0"/>
              <a:t>«ΣΥΣΤΗΜΑΤΑ ΠΛΗΡΟΦΟΡΙΚΗΣ ΟΡΓΑΝΙΣΜΩΝ ΚΟΙΝΩΝΙΚΗΣ ΠΟΛΙΤΙΚΗΣ»</a:t>
            </a:r>
            <a:endParaRPr lang="el-GR" altLang="el-GR" sz="3600" dirty="0" smtClean="0"/>
          </a:p>
        </p:txBody>
      </p:sp>
      <p:sp>
        <p:nvSpPr>
          <p:cNvPr id="3" name="Subtitle 2"/>
          <p:cNvSpPr>
            <a:spLocks noGrp="1"/>
          </p:cNvSpPr>
          <p:nvPr>
            <p:ph type="subTitle" idx="1"/>
          </p:nvPr>
        </p:nvSpPr>
        <p:spPr>
          <a:xfrm>
            <a:off x="2352675" y="4322623"/>
            <a:ext cx="5200650" cy="1198563"/>
          </a:xfrm>
        </p:spPr>
        <p:txBody>
          <a:bodyPr rtlCol="0">
            <a:normAutofit fontScale="92500"/>
          </a:bodyPr>
          <a:lstStyle/>
          <a:p>
            <a:pPr eaLnBrk="1" fontAlgn="auto" hangingPunct="1">
              <a:spcAft>
                <a:spcPts val="0"/>
              </a:spcAft>
              <a:defRPr/>
            </a:pPr>
            <a:r>
              <a:rPr lang="el-GR" sz="2700" dirty="0">
                <a:solidFill>
                  <a:schemeClr val="tx1">
                    <a:tint val="75000"/>
                  </a:schemeClr>
                </a:solidFill>
              </a:rPr>
              <a:t>Ενότητα 9</a:t>
            </a:r>
          </a:p>
          <a:p>
            <a:pPr eaLnBrk="1" fontAlgn="auto" hangingPunct="1">
              <a:spcAft>
                <a:spcPts val="0"/>
              </a:spcAft>
              <a:defRPr/>
            </a:pPr>
            <a:r>
              <a:rPr lang="el-GR" sz="2700" dirty="0">
                <a:solidFill>
                  <a:schemeClr val="tx1">
                    <a:tint val="75000"/>
                  </a:schemeClr>
                </a:solidFill>
              </a:rPr>
              <a:t>Δεδομένα Προσωπικού Χαρακτήρα</a:t>
            </a:r>
          </a:p>
        </p:txBody>
      </p:sp>
      <p:sp>
        <p:nvSpPr>
          <p:cNvPr id="4" name="Slide Number Placeholder 3"/>
          <p:cNvSpPr>
            <a:spLocks noGrp="1"/>
          </p:cNvSpPr>
          <p:nvPr>
            <p:ph type="sldNum" sz="quarter" idx="12"/>
          </p:nvPr>
        </p:nvSpPr>
        <p:spPr/>
        <p:txBody>
          <a:bodyPr/>
          <a:lstStyle/>
          <a:p>
            <a:pPr>
              <a:defRPr/>
            </a:pPr>
            <a:fld id="{B54850FA-35AD-4B5C-803D-AA1987BE2E65}" type="slidenum">
              <a:rPr lang="en-US"/>
              <a:pPr>
                <a:defRPr/>
              </a:pPr>
              <a:t>1</a:t>
            </a:fld>
            <a:endParaRPr lang="en-US"/>
          </a:p>
        </p:txBody>
      </p:sp>
      <p:sp>
        <p:nvSpPr>
          <p:cNvPr id="9" name="Rectangle 8"/>
          <p:cNvSpPr/>
          <p:nvPr/>
        </p:nvSpPr>
        <p:spPr>
          <a:xfrm>
            <a:off x="1774193" y="1796190"/>
            <a:ext cx="6663215" cy="517065"/>
          </a:xfrm>
          <a:prstGeom prst="rect">
            <a:avLst/>
          </a:prstGeom>
        </p:spPr>
        <p:txBody>
          <a:bodyPr wrap="square">
            <a:spAutoFit/>
          </a:bodyPr>
          <a:lstStyle/>
          <a:p>
            <a:pPr>
              <a:lnSpc>
                <a:spcPct val="115000"/>
              </a:lnSpc>
              <a:spcAft>
                <a:spcPts val="1000"/>
              </a:spcAft>
              <a:defRPr/>
            </a:pPr>
            <a:r>
              <a:rPr lang="el-GR" sz="2400" kern="100" dirty="0"/>
              <a:t>Ε</a:t>
            </a:r>
            <a:r>
              <a:rPr lang="el-GR" kern="100" dirty="0"/>
              <a:t>ΘΝΙΚΗ</a:t>
            </a:r>
            <a:r>
              <a:rPr lang="el-GR" sz="2400" kern="100" dirty="0"/>
              <a:t> Σ</a:t>
            </a:r>
            <a:r>
              <a:rPr lang="el-GR" kern="100" dirty="0"/>
              <a:t>ΧΟΛΗ</a:t>
            </a:r>
            <a:r>
              <a:rPr lang="el-GR" sz="2400" kern="100" dirty="0"/>
              <a:t> Δ</a:t>
            </a:r>
            <a:r>
              <a:rPr lang="el-GR" kern="100" dirty="0"/>
              <a:t>ΗΜΟΣΙΑΣ</a:t>
            </a:r>
            <a:r>
              <a:rPr lang="el-GR" sz="2400" kern="100" dirty="0"/>
              <a:t> Δ</a:t>
            </a:r>
            <a:r>
              <a:rPr lang="el-GR" kern="100" dirty="0"/>
              <a:t>ΙΟΙΚΗΣΗΣ</a:t>
            </a:r>
            <a:r>
              <a:rPr lang="el-GR" sz="2400" kern="100" dirty="0"/>
              <a:t> </a:t>
            </a:r>
            <a:r>
              <a:rPr lang="el-GR" kern="100" dirty="0"/>
              <a:t>&amp; </a:t>
            </a:r>
            <a:r>
              <a:rPr lang="el-GR" sz="2400" kern="100" dirty="0"/>
              <a:t>Α</a:t>
            </a:r>
            <a:r>
              <a:rPr lang="el-GR" kern="100" dirty="0"/>
              <a:t>ΥΤΟΔΙΟΙΚΗΣΗΣ</a:t>
            </a:r>
            <a:endParaRPr lang="el-GR" sz="2400" kern="100" dirty="0">
              <a:ea typeface="SimSun" panose="02010600030101010101" pitchFamily="2" charset="-122"/>
              <a:cs typeface="Times New Roman" panose="02020603050405020304" pitchFamily="18" charset="0"/>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514405" y="285029"/>
            <a:ext cx="6903217" cy="1143000"/>
          </a:xfrm>
        </p:spPr>
        <p:txBody>
          <a:bodyPr>
            <a:noAutofit/>
          </a:bodyPr>
          <a:lstStyle/>
          <a:p>
            <a:r>
              <a:rPr lang="el-GR" altLang="el-GR" sz="3600" b="1" dirty="0" smtClean="0"/>
              <a:t>Πρόσβαση του Πολίτη σε Έγγραφα</a:t>
            </a:r>
            <a:endParaRPr lang="el-GR" altLang="el-GR" sz="3600" dirty="0" smtClean="0"/>
          </a:p>
        </p:txBody>
      </p:sp>
      <p:sp>
        <p:nvSpPr>
          <p:cNvPr id="14339" name="Content Placeholder 2"/>
          <p:cNvSpPr>
            <a:spLocks noGrp="1"/>
          </p:cNvSpPr>
          <p:nvPr>
            <p:ph idx="1"/>
          </p:nvPr>
        </p:nvSpPr>
        <p:spPr>
          <a:xfrm>
            <a:off x="277903" y="1623400"/>
            <a:ext cx="9399495" cy="4367447"/>
          </a:xfrm>
        </p:spPr>
        <p:txBody>
          <a:bodyPr>
            <a:normAutofit fontScale="85000" lnSpcReduction="20000"/>
          </a:bodyPr>
          <a:lstStyle/>
          <a:p>
            <a:pPr marL="0" indent="0">
              <a:lnSpc>
                <a:spcPct val="120000"/>
              </a:lnSpc>
              <a:spcBef>
                <a:spcPts val="0"/>
              </a:spcBef>
              <a:buFont typeface="Arial" panose="020B0604020202020204" pitchFamily="34" charset="0"/>
              <a:buNone/>
            </a:pPr>
            <a:r>
              <a:rPr lang="el-GR" altLang="el-GR" dirty="0" smtClean="0"/>
              <a:t>Το κατά τις προηγούμενες παραγράφους δικαίωμα δεν υφίσταται στις περιπτώσεις που το έγγραφο αφορά την ιδιωτική ή οικογενειακή ζωή τρίτου, ή αν παραβλάπτεται απόρρητο το οποίο προβλέπεται από ειδικές διατάξεις. Η αρμόδια διοικητική αρχή μπορεί να αρνηθεί την ικανοποίηση του δικαιώματος τούτου αν το έγγραφο αναφέρεται στις συζητήσεις του Υπουργικού Συμβουλίου, ή αν η ικανοποίηση του δικαιώματος αυτού είναι δυνατόν να δυσχεράνει ουσιωδώς την έρευνα δικαστικών, διοικητικών, αστυνομικών ή στρατιωτικών αρχών σχετικώς με την τέλεση εγκλήματος ή διοικητικής παράβασης.</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472842" y="274638"/>
            <a:ext cx="6795844" cy="1143000"/>
          </a:xfrm>
        </p:spPr>
        <p:txBody>
          <a:bodyPr>
            <a:normAutofit/>
          </a:bodyPr>
          <a:lstStyle/>
          <a:p>
            <a:r>
              <a:rPr lang="el-GR" altLang="el-GR" sz="3600" b="1" dirty="0" smtClean="0"/>
              <a:t>Το παραπάνω δικαίωμα ασκείται:</a:t>
            </a:r>
          </a:p>
        </p:txBody>
      </p:sp>
      <p:sp>
        <p:nvSpPr>
          <p:cNvPr id="15363" name="Content Placeholder 2"/>
          <p:cNvSpPr>
            <a:spLocks noGrp="1"/>
          </p:cNvSpPr>
          <p:nvPr>
            <p:ph idx="1"/>
          </p:nvPr>
        </p:nvSpPr>
        <p:spPr>
          <a:xfrm>
            <a:off x="267512" y="1592227"/>
            <a:ext cx="9399495" cy="4367447"/>
          </a:xfrm>
        </p:spPr>
        <p:txBody>
          <a:bodyPr>
            <a:normAutofit fontScale="92500"/>
          </a:bodyPr>
          <a:lstStyle/>
          <a:p>
            <a:pPr algn="just">
              <a:lnSpc>
                <a:spcPct val="110000"/>
              </a:lnSpc>
              <a:spcBef>
                <a:spcPts val="0"/>
              </a:spcBef>
            </a:pPr>
            <a:r>
              <a:rPr lang="el-GR" altLang="el-GR" dirty="0" smtClean="0"/>
              <a:t>Με μελέτη του εγγράφου στο κατάστημα της υπηρεσίας.</a:t>
            </a:r>
          </a:p>
          <a:p>
            <a:pPr algn="just">
              <a:lnSpc>
                <a:spcPct val="110000"/>
              </a:lnSpc>
              <a:spcBef>
                <a:spcPts val="0"/>
              </a:spcBef>
            </a:pPr>
            <a:r>
              <a:rPr lang="el-GR" altLang="el-GR" dirty="0" smtClean="0"/>
              <a:t>Με χορήγηση αντιγράφου, εκτός αν η αναπαραγωγή τούτου μπορεί να βλάψει το πρωτότυπο. Η σχετική δαπάνη αναπαραγωγής βαρύνει τον αιτούντα, εκτός αν ο νόμος ορίζει διαφορετικά.</a:t>
            </a:r>
          </a:p>
          <a:p>
            <a:pPr algn="just">
              <a:lnSpc>
                <a:spcPct val="110000"/>
              </a:lnSpc>
              <a:spcBef>
                <a:spcPts val="0"/>
              </a:spcBef>
            </a:pPr>
            <a:r>
              <a:rPr lang="el-GR" altLang="el-GR" dirty="0" smtClean="0"/>
              <a:t>Αν πρόκειται για πληροφορίες ιατρικού χαρακτήρα, αυτές γνωστοποιούνται στον αιτούντα με τη βοήθεια Ιατρού, ο οποίος ορίζεται για το σκοπό αυτό.</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462643" y="253856"/>
            <a:ext cx="7086600" cy="1143000"/>
          </a:xfrm>
        </p:spPr>
        <p:txBody>
          <a:bodyPr>
            <a:noAutofit/>
          </a:bodyPr>
          <a:lstStyle/>
          <a:p>
            <a:r>
              <a:rPr lang="el-GR" altLang="el-GR" sz="3600" b="1" dirty="0" smtClean="0"/>
              <a:t>Πρόσβαση του Πολίτη σε Έγγραφα</a:t>
            </a:r>
            <a:endParaRPr lang="el-GR" altLang="el-GR" sz="3600" dirty="0" smtClean="0"/>
          </a:p>
        </p:txBody>
      </p:sp>
      <p:sp>
        <p:nvSpPr>
          <p:cNvPr id="3" name="Content Placeholder 2"/>
          <p:cNvSpPr>
            <a:spLocks noGrp="1"/>
          </p:cNvSpPr>
          <p:nvPr>
            <p:ph idx="1"/>
          </p:nvPr>
        </p:nvSpPr>
        <p:spPr>
          <a:xfrm>
            <a:off x="267512" y="1550663"/>
            <a:ext cx="9489552" cy="4611146"/>
          </a:xfrm>
        </p:spPr>
        <p:txBody>
          <a:bodyPr>
            <a:normAutofit/>
          </a:bodyPr>
          <a:lstStyle/>
          <a:p>
            <a:pPr marL="0" indent="0">
              <a:spcBef>
                <a:spcPts val="0"/>
              </a:spcBef>
              <a:buFont typeface="Arial" panose="020B0604020202020204" pitchFamily="34" charset="0"/>
              <a:buNone/>
              <a:defRPr/>
            </a:pPr>
            <a:r>
              <a:rPr lang="el-GR" sz="2000" dirty="0"/>
              <a:t>Η άσκηση του παραπάνω δικαιώματος γίνεται με την επιφύλαξη της ύπαρξης τυχόν δικαιωμάτων πνευματικής ή βιομηχανικής ιδιοκτησίας.</a:t>
            </a:r>
          </a:p>
          <a:p>
            <a:pPr marL="0" indent="0">
              <a:spcBef>
                <a:spcPts val="0"/>
              </a:spcBef>
              <a:buFont typeface="Arial" panose="020B0604020202020204" pitchFamily="34" charset="0"/>
              <a:buNone/>
              <a:defRPr/>
            </a:pPr>
            <a:r>
              <a:rPr lang="el-GR" sz="2000" dirty="0"/>
              <a:t>Από το περιεχόμενο των διατάξεων προκύπτει ότι:</a:t>
            </a:r>
          </a:p>
          <a:p>
            <a:pPr>
              <a:spcBef>
                <a:spcPts val="0"/>
              </a:spcBef>
              <a:defRPr/>
            </a:pPr>
            <a:r>
              <a:rPr lang="el-GR" sz="2000" dirty="0"/>
              <a:t>Για την άσκηση του δικαιώματος πρόσβασης σε έγγραφα απαιτείται γραπτή αίτηση.</a:t>
            </a:r>
          </a:p>
          <a:p>
            <a:pPr>
              <a:spcBef>
                <a:spcPts val="0"/>
              </a:spcBef>
              <a:defRPr/>
            </a:pPr>
            <a:r>
              <a:rPr lang="el-GR" sz="2000" dirty="0"/>
              <a:t>Το δικαίωμα πρόσβασης αφορά:</a:t>
            </a:r>
          </a:p>
          <a:p>
            <a:pPr>
              <a:spcBef>
                <a:spcPts val="0"/>
              </a:spcBef>
              <a:defRPr/>
            </a:pPr>
            <a:r>
              <a:rPr lang="el-GR" sz="2000" dirty="0"/>
              <a:t>Τόσο τα διοικητικά όσο και τα ιδιωτικά έγγραφα.</a:t>
            </a:r>
          </a:p>
          <a:p>
            <a:pPr>
              <a:spcBef>
                <a:spcPts val="0"/>
              </a:spcBef>
              <a:defRPr/>
            </a:pPr>
            <a:r>
              <a:rPr lang="el-GR" sz="2000" dirty="0"/>
              <a:t>Κάθε ενδιαφερόμενο εφόσον πρόκειται για πρόσβαση σε διοικητικά έγγραφα.</a:t>
            </a:r>
          </a:p>
          <a:p>
            <a:pPr>
              <a:spcBef>
                <a:spcPts val="0"/>
              </a:spcBef>
              <a:defRPr/>
            </a:pPr>
            <a:r>
              <a:rPr lang="el-GR" sz="2000" dirty="0"/>
              <a:t>Όποιον έχει ειδικό έννομο συμφέρον εφόσον πρόκειται για ιδιωτικά έγγραφα.</a:t>
            </a:r>
          </a:p>
          <a:p>
            <a:pPr>
              <a:spcBef>
                <a:spcPts val="0"/>
              </a:spcBef>
              <a:defRPr/>
            </a:pPr>
            <a:r>
              <a:rPr lang="el-GR" sz="2000" dirty="0"/>
              <a:t>Το δικαίωμα πρόσβασης σε έγγραφα διοικητικά ή ιδιωτικά δεν υφίσταται (απόλυτη απαγόρευση) στις περιπτώσεις που:</a:t>
            </a:r>
          </a:p>
          <a:p>
            <a:pPr>
              <a:spcBef>
                <a:spcPts val="0"/>
              </a:spcBef>
              <a:defRPr/>
            </a:pPr>
            <a:r>
              <a:rPr lang="el-GR" sz="2000" dirty="0"/>
              <a:t>Το έγγραφο αφορά ιδιωτική ή οικογενειακή ζωή τρίτου.</a:t>
            </a:r>
          </a:p>
          <a:p>
            <a:pPr>
              <a:spcBef>
                <a:spcPts val="0"/>
              </a:spcBef>
              <a:defRPr/>
            </a:pPr>
            <a:r>
              <a:rPr lang="el-GR" sz="2000" dirty="0"/>
              <a:t>Παραβλάπτεται απόρρητο το οποίο προβλέπεται από ειδικές διατάξεις</a:t>
            </a:r>
            <a:r>
              <a:rPr lang="el-GR" sz="2000" dirty="0" smtClean="0"/>
              <a:t>.</a:t>
            </a:r>
            <a:endParaRPr lang="el-GR" sz="2000" dirty="0"/>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493623" y="274638"/>
            <a:ext cx="6903217" cy="1143000"/>
          </a:xfrm>
        </p:spPr>
        <p:txBody>
          <a:bodyPr>
            <a:noAutofit/>
          </a:bodyPr>
          <a:lstStyle/>
          <a:p>
            <a:r>
              <a:rPr lang="el-GR" altLang="el-GR" sz="3600" b="1" dirty="0" smtClean="0"/>
              <a:t>Πρόσβαση του Πολίτη σε Έγγραφα</a:t>
            </a:r>
            <a:endParaRPr lang="el-GR" altLang="el-GR" sz="3600" dirty="0" smtClean="0"/>
          </a:p>
        </p:txBody>
      </p:sp>
      <p:sp>
        <p:nvSpPr>
          <p:cNvPr id="3" name="Content Placeholder 2"/>
          <p:cNvSpPr>
            <a:spLocks noGrp="1"/>
          </p:cNvSpPr>
          <p:nvPr>
            <p:ph idx="1"/>
          </p:nvPr>
        </p:nvSpPr>
        <p:spPr>
          <a:xfrm>
            <a:off x="257121" y="1581836"/>
            <a:ext cx="9399495" cy="4367447"/>
          </a:xfrm>
        </p:spPr>
        <p:txBody>
          <a:bodyPr/>
          <a:lstStyle/>
          <a:p>
            <a:pPr marL="0" indent="0" algn="just">
              <a:spcBef>
                <a:spcPts val="0"/>
              </a:spcBef>
              <a:buFont typeface="Arial" panose="020B0604020202020204" pitchFamily="34" charset="0"/>
              <a:buNone/>
              <a:defRPr/>
            </a:pPr>
            <a:r>
              <a:rPr lang="el-GR" sz="2400" dirty="0" smtClean="0"/>
              <a:t>Η </a:t>
            </a:r>
            <a:r>
              <a:rPr lang="el-GR" sz="2400" dirty="0"/>
              <a:t>αρμόδια διοικητική αρχή μπορεί να αρνηθεί την ικανοποίηση του αιτήματος πρόσβασης (διακριτική ευχέρεια) σε έγγραφο εφόσον:</a:t>
            </a:r>
          </a:p>
          <a:p>
            <a:pPr algn="just">
              <a:spcBef>
                <a:spcPts val="0"/>
              </a:spcBef>
              <a:defRPr/>
            </a:pPr>
            <a:r>
              <a:rPr lang="el-GR" sz="2400" dirty="0"/>
              <a:t>Το έγγραφο αναφέρεται στις συζητήσεις του Υπουργικού Συμβουλίου.</a:t>
            </a:r>
          </a:p>
          <a:p>
            <a:pPr algn="just">
              <a:spcBef>
                <a:spcPts val="0"/>
              </a:spcBef>
              <a:defRPr/>
            </a:pPr>
            <a:r>
              <a:rPr lang="el-GR" sz="2400" dirty="0"/>
              <a:t>Η ικανοποίηση του δικαιώματος αυτού είναι δυνατό να δυσχεράνει ουσιαστικά την έρευνα δικαστικών, διοικητικών, αστυνομικών ή στρατιωτικών αρχών σχετικά με την τέλεση εγκλήματος ή διοικητικής παράβασης.</a:t>
            </a:r>
          </a:p>
          <a:p>
            <a:pPr algn="just">
              <a:spcBef>
                <a:spcPts val="0"/>
              </a:spcBef>
              <a:defRPr/>
            </a:pPr>
            <a:r>
              <a:rPr lang="el-GR" sz="2400" dirty="0"/>
              <a:t>Η άσκηση του δικαιώματος πραγματοποιείται με την επιφύλαξη της ύπαρξης τυχόν δικαιωμάτων πνευματικής ή βιομηχανικής ιδιοκτησίας</a:t>
            </a:r>
            <a:r>
              <a:rPr lang="el-GR" sz="2400" dirty="0" smtClean="0"/>
              <a:t>.</a:t>
            </a:r>
            <a:endParaRPr lang="el-GR" sz="2400" dirty="0"/>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368931" y="233074"/>
            <a:ext cx="6903217"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19459" name="Content Placeholder 2"/>
          <p:cNvSpPr>
            <a:spLocks noGrp="1"/>
          </p:cNvSpPr>
          <p:nvPr>
            <p:ph idx="1"/>
          </p:nvPr>
        </p:nvSpPr>
        <p:spPr>
          <a:xfrm>
            <a:off x="277903" y="1613009"/>
            <a:ext cx="9399495" cy="4367447"/>
          </a:xfrm>
        </p:spPr>
        <p:txBody>
          <a:bodyPr>
            <a:normAutofit fontScale="92500"/>
          </a:bodyPr>
          <a:lstStyle/>
          <a:p>
            <a:pPr marL="0" indent="0">
              <a:spcBef>
                <a:spcPts val="0"/>
              </a:spcBef>
              <a:buFont typeface="Arial" panose="020B0604020202020204" pitchFamily="34" charset="0"/>
              <a:buNone/>
            </a:pPr>
            <a:r>
              <a:rPr lang="el-GR" altLang="el-GR" dirty="0" smtClean="0"/>
              <a:t>Η κατανόηση των εννοιών των βασικών όρων που αναφέρονται στις σχετικές διατάξεις αποτελεί κυρίαρχη προϋπόθεση για την διαμόρφωση της τελικής κρίσης για την ικανοποίηση ή μη σχετικού αιτήματος όπως: «διοικητικά έγγραφα» «ενδιαφερόμενος», «ειδικό έννομο συμφέρον», «ιδιωτικά έγγραφα» κλπ. Όπως προκύπτει από το περιεχόμενο των σχετικών διατάξεων και τις ερμηνείες που έχουν δοθεί για την εφαρμογή αυτών με γνωμοδοτήσεις του Ν.Σ.Κ. ή αποφάσεις </a:t>
            </a:r>
            <a:r>
              <a:rPr lang="el-GR" altLang="el-GR" dirty="0" err="1" smtClean="0"/>
              <a:t>ΣτΕ</a:t>
            </a:r>
            <a:r>
              <a:rPr lang="el-GR" altLang="el-GR" dirty="0" smtClean="0"/>
              <a:t>:</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202675" y="285029"/>
            <a:ext cx="6903217"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0483" name="Content Placeholder 2"/>
          <p:cNvSpPr>
            <a:spLocks noGrp="1"/>
          </p:cNvSpPr>
          <p:nvPr>
            <p:ph idx="1"/>
          </p:nvPr>
        </p:nvSpPr>
        <p:spPr>
          <a:xfrm>
            <a:off x="309076" y="1613009"/>
            <a:ext cx="9312904" cy="4367447"/>
          </a:xfrm>
        </p:spPr>
        <p:txBody>
          <a:bodyPr>
            <a:normAutofit fontScale="92500" lnSpcReduction="20000"/>
          </a:bodyPr>
          <a:lstStyle/>
          <a:p>
            <a:pPr marL="0" indent="0" algn="just">
              <a:lnSpc>
                <a:spcPct val="110000"/>
              </a:lnSpc>
              <a:spcBef>
                <a:spcPts val="0"/>
              </a:spcBef>
              <a:buFont typeface="Arial" panose="020B0604020202020204" pitchFamily="34" charset="0"/>
              <a:buNone/>
            </a:pPr>
            <a:r>
              <a:rPr lang="el-GR" altLang="el-GR" sz="2400" b="1" dirty="0" smtClean="0"/>
              <a:t>Διοικητικά έγγραφα:</a:t>
            </a:r>
            <a:r>
              <a:rPr lang="el-GR" altLang="el-GR" sz="2400" dirty="0" smtClean="0"/>
              <a:t> Διοικητικό έγγραφο νοείται εκείνο που έχει συνταχθεί και εκδοθεί από διοικητικό όργανο του Δημοσίου των Ν.Π.Δ.Δ. και των Ο.Τ.Α. Ενδεικτικά από τον νόμο αναφέρονται ως διοικητικά έγγραφα εκθέσεις, μελέτες, πρακτικά, στατιστικά στοιχεία, εγκύκλιες, οδηγίες, απαντήσεις της Διοίκησης, γνωμοδοτήσεις και αποφάσεις. Ως έγγραφο (διοικητικό) θεωρείται μόνο εκείνο του οποίου έχει τελειωθεί η διαδικασία της έκδοσης ή τουλάχιστον της κατάρτισης (σχέδιο) και όχι εκείνο το σχέδιο ή τμήμα του οποίου βρίσκεται ακόμη στο στάδιο της επεξεργασίας και δεν έχει οριστικοποιηθεί το περιεχόμενό του (</a:t>
            </a:r>
            <a:r>
              <a:rPr lang="el-GR" altLang="el-GR" sz="2400" dirty="0" err="1" smtClean="0"/>
              <a:t>Γνωμ</a:t>
            </a:r>
            <a:r>
              <a:rPr lang="el-GR" altLang="el-GR" sz="2400" dirty="0" smtClean="0"/>
              <a:t>. Ν.Σ.Κ. αριθ. 383/2000 Τμ. Β΄). Διοικητικά έγγραφα θεωρούνται και τα μη προερχόμενα μεν από δημόσιες υπηρεσίες, αλλά χρησιμοποιηθέντα ή ληφθέντα υπόψη για τον καθορισμό της διοικητικής δράσης ή την διαμόρφωση γνώμης ή κρίσης διοικητικού οργάνου. (</a:t>
            </a:r>
            <a:r>
              <a:rPr lang="el-GR" altLang="el-GR" sz="2400" dirty="0" err="1" smtClean="0"/>
              <a:t>Γνωμ</a:t>
            </a:r>
            <a:r>
              <a:rPr lang="el-GR" altLang="el-GR" sz="2400" dirty="0" smtClean="0"/>
              <a:t>. Ν.Σ.Κ. αριθ. 620/99 Τμ. Ε΄).</a:t>
            </a: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75412" y="274638"/>
            <a:ext cx="6903217"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1507" name="Content Placeholder 2"/>
          <p:cNvSpPr>
            <a:spLocks noGrp="1"/>
          </p:cNvSpPr>
          <p:nvPr>
            <p:ph idx="1"/>
          </p:nvPr>
        </p:nvSpPr>
        <p:spPr>
          <a:xfrm>
            <a:off x="309076" y="1602618"/>
            <a:ext cx="9399495" cy="4367447"/>
          </a:xfrm>
        </p:spPr>
        <p:txBody>
          <a:bodyPr>
            <a:normAutofit fontScale="85000" lnSpcReduction="20000"/>
          </a:bodyPr>
          <a:lstStyle/>
          <a:p>
            <a:pPr marL="0" indent="0" algn="just">
              <a:lnSpc>
                <a:spcPct val="110000"/>
              </a:lnSpc>
              <a:spcBef>
                <a:spcPts val="0"/>
              </a:spcBef>
              <a:buFont typeface="Arial" panose="020B0604020202020204" pitchFamily="34" charset="0"/>
              <a:buNone/>
            </a:pPr>
            <a:r>
              <a:rPr lang="el-GR" altLang="el-GR" b="1" dirty="0" smtClean="0"/>
              <a:t>Ιδιωτικά έγγραφα:</a:t>
            </a:r>
            <a:r>
              <a:rPr lang="el-GR" altLang="el-GR" dirty="0" smtClean="0"/>
              <a:t> Ως «ιδιωτικό έγγραφο» για την εφαρμογή της συγκεκριμένης διάταξης νοείται εκείνο που δεν εμπίπτει στην έννοια του «διοικητικού» δηλαδή δεν εκδόθηκε από διοικητικό όργανο ούτε λήφθηκε υπόψη για τον καθορισμό της διοικητικής δράσης ή την διαμόρφωση γνώμης ή κρίσης του διοικητικού οργάνου, τα οποία φυλάσσονται στις δημόσιες υπηρεσίες π.χ. ιδιωτικά συμφωνητικά, καταστατικά εταιρειών, τίτλοι ιδιοκτησίας. Το ιδιωτικό έγγραφο στο οποίο ζητείται η πρόσβαση πρέπει να είναι σχετικό με υπόθεση του αιτούντος που εκκρεμεί στην υπηρεσία που φυλάσσεται ή έχει διεκπεραιωθεί από αυτή. (</a:t>
            </a:r>
            <a:r>
              <a:rPr lang="el-GR" altLang="el-GR" dirty="0" err="1" smtClean="0"/>
              <a:t>Γνωμ</a:t>
            </a:r>
            <a:r>
              <a:rPr lang="el-GR" altLang="el-GR" dirty="0" smtClean="0"/>
              <a:t>. Ν.Σ.Κ. 53/2000).</a:t>
            </a: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192284" y="253856"/>
            <a:ext cx="6903217"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2531" name="Content Placeholder 2"/>
          <p:cNvSpPr>
            <a:spLocks noGrp="1"/>
          </p:cNvSpPr>
          <p:nvPr>
            <p:ph idx="1"/>
          </p:nvPr>
        </p:nvSpPr>
        <p:spPr>
          <a:xfrm>
            <a:off x="257121" y="1592227"/>
            <a:ext cx="9399495" cy="4367447"/>
          </a:xfrm>
        </p:spPr>
        <p:txBody>
          <a:bodyPr>
            <a:normAutofit fontScale="85000" lnSpcReduction="20000"/>
          </a:bodyPr>
          <a:lstStyle/>
          <a:p>
            <a:pPr marL="0" indent="0" algn="just">
              <a:lnSpc>
                <a:spcPct val="110000"/>
              </a:lnSpc>
              <a:spcBef>
                <a:spcPts val="0"/>
              </a:spcBef>
              <a:buFont typeface="Arial" panose="020B0604020202020204" pitchFamily="34" charset="0"/>
              <a:buNone/>
            </a:pPr>
            <a:r>
              <a:rPr lang="el-GR" altLang="el-GR" b="1" dirty="0" smtClean="0"/>
              <a:t>Ενδιαφερόμενος (εύλογο ενδιαφέρον):</a:t>
            </a:r>
            <a:r>
              <a:rPr lang="el-GR" altLang="el-GR" dirty="0" smtClean="0"/>
              <a:t> Η έννοια του «ενδιαφερόμενου» προσδιορίζεται από την συνδρομή «ευλόγου ενδιαφέροντος» του αιτούντος για το περιεχόμενο των διοικητικών εγγράφων τα οποία ζητά ύστερα από γραπτή αίτησή του. Ως εύλογο ενδιαφέρον νοείται εκείνο το οποίο προκύπτει κατά τρόπο αντικειμενικό από την ύπαρξη μιας συγκεκριμένης, προσωπικής έννομης σχέσης, συνδεόμενης με το περιεχόμενο των διοικητικών στοιχείων στα οποία ζητείται η πρόσβαση και όχι το ενδιαφέρον κάθε πολίτη για την εύρυθμη άσκηση των γενικών καθηκόντων της διοίκησης και την τήρηση των νόμων. (</a:t>
            </a:r>
            <a:r>
              <a:rPr lang="el-GR" altLang="el-GR" dirty="0" err="1" smtClean="0"/>
              <a:t>Σ.τ.Ε</a:t>
            </a:r>
            <a:r>
              <a:rPr lang="el-GR" altLang="el-GR" dirty="0" smtClean="0"/>
              <a:t>. 1214/2000 - </a:t>
            </a:r>
            <a:r>
              <a:rPr lang="el-GR" altLang="el-GR" dirty="0" err="1" smtClean="0"/>
              <a:t>Γνωμ</a:t>
            </a:r>
            <a:r>
              <a:rPr lang="el-GR" altLang="el-GR" dirty="0" smtClean="0"/>
              <a:t>. Ν.Σ.Κ. 117/2006).</a:t>
            </a: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233849" y="233074"/>
            <a:ext cx="6702326"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3555" name="Content Placeholder 2"/>
          <p:cNvSpPr>
            <a:spLocks noGrp="1"/>
          </p:cNvSpPr>
          <p:nvPr>
            <p:ph idx="1"/>
          </p:nvPr>
        </p:nvSpPr>
        <p:spPr>
          <a:xfrm>
            <a:off x="257121" y="1602618"/>
            <a:ext cx="9399495" cy="4367447"/>
          </a:xfrm>
        </p:spPr>
        <p:txBody>
          <a:bodyPr>
            <a:normAutofit lnSpcReduction="10000"/>
          </a:bodyPr>
          <a:lstStyle/>
          <a:p>
            <a:pPr marL="0" indent="0">
              <a:buFont typeface="Arial" panose="020B0604020202020204" pitchFamily="34" charset="0"/>
              <a:buNone/>
            </a:pPr>
            <a:r>
              <a:rPr lang="el-GR" altLang="el-GR" sz="2400" b="1" dirty="0" smtClean="0"/>
              <a:t>Ειδικό έννομο συμφέρον:</a:t>
            </a:r>
            <a:r>
              <a:rPr lang="el-GR" altLang="el-GR" sz="2400" dirty="0" smtClean="0"/>
              <a:t> Η έννοια του «ειδικού έννομου συμφέροντος» για την άσκηση του δικαιώματος πρόσβασης σε έγγραφα (ιδιωτικά) έχει γίνει δεκτό (</a:t>
            </a:r>
            <a:r>
              <a:rPr lang="el-GR" altLang="el-GR" sz="2400" dirty="0" err="1" smtClean="0"/>
              <a:t>Γνωμ</a:t>
            </a:r>
            <a:r>
              <a:rPr lang="el-GR" altLang="el-GR" sz="2400" dirty="0" smtClean="0"/>
              <a:t>. Ν.Σ.Κ αριθ. 620/1999, 518/2000, 712/2000,7/2001) ότι ταυτίζεται με το έννομο συμφέρον όπως ορίζεται από το άρθρο 902 του Αστικού Κώδικα (Π.Δ. 456/84) σύμφωνα με το οποίο «Όποιος έχει έννομο συμφέρον να πληροφορηθεί το περιεχόμενο ενός εγγράφου που βρίσκεται στην κατοχή άλλου έχει δικαίωμα να απαιτήσει την επίδειξη ή και αντίγραφό του, αν το έγγραφο συντάχθηκε για το συμφέρον αυτού που το ζητεί ή πιστοποιεί έννομη σχέση που αφορά και αυτόν, ή σχετίζεται με διαπραγματεύσεις που έγιναν σχετικά με τέτοια έννομη σχέση είτε απευθείας από τον ίδιο είτε για το συμφέρον του, με τη μεσολάβηση τρίτου».</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254630" y="222683"/>
            <a:ext cx="6785453"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4579" name="Content Placeholder 2"/>
          <p:cNvSpPr>
            <a:spLocks noGrp="1"/>
          </p:cNvSpPr>
          <p:nvPr>
            <p:ph idx="1"/>
          </p:nvPr>
        </p:nvSpPr>
        <p:spPr>
          <a:xfrm>
            <a:off x="257121" y="1623400"/>
            <a:ext cx="9399495" cy="4367447"/>
          </a:xfrm>
        </p:spPr>
        <p:txBody>
          <a:bodyPr>
            <a:normAutofit fontScale="85000" lnSpcReduction="20000"/>
          </a:bodyPr>
          <a:lstStyle/>
          <a:p>
            <a:pPr marL="0" indent="0" algn="just">
              <a:lnSpc>
                <a:spcPct val="110000"/>
              </a:lnSpc>
              <a:spcBef>
                <a:spcPts val="0"/>
              </a:spcBef>
              <a:buFont typeface="Arial" panose="020B0604020202020204" pitchFamily="34" charset="0"/>
              <a:buNone/>
            </a:pPr>
            <a:r>
              <a:rPr lang="el-GR" altLang="el-GR" b="1" dirty="0" smtClean="0"/>
              <a:t>Ιδιωτική ή οικογενειακή ζωή τρίτου:</a:t>
            </a:r>
            <a:r>
              <a:rPr lang="el-GR" altLang="el-GR" dirty="0" smtClean="0"/>
              <a:t> Η έννοια των στοιχείων που προσδιορίζουν την ιδιωτική ή οικογενειακή ζωή δεν διευκρινίζεται από τη συγκεκριμένη διάταξη. Η οριοθέτηση της ιδιωτικής και οικογενειακής ζωής είναι δυσχερής. Η ιδιωτική ζωή αντιδιαστέλλεται με τη δημόσια ζωή χωρίς αυτό να σημαίνει ότι όλα τα θέματα προσωπικού χαρακτήρα υπάγονται στην ιδιωτική ζωή δεδομένου ότι ορισμένα από αυτά αποτελούν στοιχεία της δράσης του στη δημόσια (κοινωνική ζωή). Το ζήτημα αυτό συνδέεται με το θέμα της προστασίας του ατόμου από τα δεδομένα προσωπικού χαρακτήρα σύμφωνα με τις διατάξεις του Ν. 2472/1997.</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1006" y="4927600"/>
            <a:ext cx="131048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559969" y="469900"/>
            <a:ext cx="3449662" cy="802784"/>
          </a:xfrm>
          <a:prstGeom prst="rect">
            <a:avLst/>
          </a:prstGeom>
          <a:noFill/>
        </p:spPr>
        <p:txBody>
          <a:bodyPr wrap="none" lIns="0" tIns="0" rIns="0">
            <a:spAutoFit/>
          </a:bodyPr>
          <a:lstStyle/>
          <a:p>
            <a:pPr>
              <a:lnSpc>
                <a:spcPts val="5900"/>
              </a:lnSpc>
              <a:defRPr/>
            </a:pPr>
            <a:r>
              <a:rPr lang="en-US" altLang="zh-CN" sz="4397" b="1" dirty="0">
                <a:solidFill>
                  <a:srgbClr val="000000"/>
                </a:solidFill>
                <a:latin typeface="Calibri" pitchFamily="18" charset="0"/>
                <a:cs typeface="Calibri" pitchFamily="18" charset="0"/>
              </a:rPr>
              <a:t>Άδειες</a:t>
            </a:r>
            <a:r>
              <a:rPr lang="en-US" altLang="zh-CN" sz="4397" dirty="0">
                <a:latin typeface="Times New Roman" pitchFamily="18" charset="0"/>
                <a:cs typeface="Times New Roman" pitchFamily="18" charset="0"/>
              </a:rPr>
              <a:t> </a:t>
            </a:r>
            <a:r>
              <a:rPr lang="en-US" altLang="zh-CN" sz="4397" b="1" dirty="0">
                <a:solidFill>
                  <a:srgbClr val="000000"/>
                </a:solidFill>
                <a:latin typeface="Calibri" pitchFamily="18" charset="0"/>
                <a:cs typeface="Calibri" pitchFamily="18" charset="0"/>
              </a:rPr>
              <a:t>Χρήσης</a:t>
            </a:r>
          </a:p>
        </p:txBody>
      </p:sp>
      <p:sp>
        <p:nvSpPr>
          <p:cNvPr id="3" name="TextBox 1"/>
          <p:cNvSpPr txBox="1"/>
          <p:nvPr/>
        </p:nvSpPr>
        <p:spPr>
          <a:xfrm>
            <a:off x="1681957" y="1625600"/>
            <a:ext cx="7688002" cy="520655"/>
          </a:xfrm>
          <a:prstGeom prst="rect">
            <a:avLst/>
          </a:prstGeom>
          <a:noFill/>
        </p:spPr>
        <p:txBody>
          <a:bodyPr wrap="none" lIns="0" tIns="0" rIns="0">
            <a:spAutoFit/>
          </a:bodyPr>
          <a:lstStyle/>
          <a:p>
            <a:pPr>
              <a:lnSpc>
                <a:spcPts val="3700"/>
              </a:lnSpc>
              <a:defRPr/>
            </a:pPr>
            <a:r>
              <a:rPr lang="en-US" altLang="zh-CN" sz="2802" dirty="0">
                <a:solidFill>
                  <a:srgbClr val="000000"/>
                </a:solidFill>
                <a:latin typeface="Times New Roman" pitchFamily="18" charset="0"/>
                <a:cs typeface="Times New Roman" pitchFamily="18" charset="0"/>
              </a:rPr>
              <a:t>•</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Το</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παρόν</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εκπαιδευτικό</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υλικό</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υπόκειται</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σε</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άδειες</a:t>
            </a:r>
          </a:p>
        </p:txBody>
      </p:sp>
      <p:sp>
        <p:nvSpPr>
          <p:cNvPr id="4" name="TextBox 1"/>
          <p:cNvSpPr txBox="1"/>
          <p:nvPr/>
        </p:nvSpPr>
        <p:spPr>
          <a:xfrm>
            <a:off x="1960563" y="2044700"/>
            <a:ext cx="4005520" cy="520655"/>
          </a:xfrm>
          <a:prstGeom prst="rect">
            <a:avLst/>
          </a:prstGeom>
          <a:noFill/>
        </p:spPr>
        <p:txBody>
          <a:bodyPr wrap="none" lIns="0" tIns="0" rIns="0">
            <a:spAutoFit/>
          </a:bodyPr>
          <a:lstStyle/>
          <a:p>
            <a:pPr>
              <a:lnSpc>
                <a:spcPts val="3700"/>
              </a:lnSpc>
              <a:defRPr/>
            </a:pPr>
            <a:r>
              <a:rPr lang="en-US" altLang="zh-CN" sz="2802" dirty="0">
                <a:solidFill>
                  <a:srgbClr val="000000"/>
                </a:solidFill>
                <a:latin typeface="Calibri" pitchFamily="18" charset="0"/>
                <a:cs typeface="Calibri" pitchFamily="18" charset="0"/>
              </a:rPr>
              <a:t>χρήσης</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Creative</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Commons.</a:t>
            </a:r>
          </a:p>
        </p:txBody>
      </p:sp>
      <p:sp>
        <p:nvSpPr>
          <p:cNvPr id="5" name="TextBox 1"/>
          <p:cNvSpPr txBox="1"/>
          <p:nvPr/>
        </p:nvSpPr>
        <p:spPr>
          <a:xfrm>
            <a:off x="1681956" y="2628900"/>
            <a:ext cx="8173071" cy="520655"/>
          </a:xfrm>
          <a:prstGeom prst="rect">
            <a:avLst/>
          </a:prstGeom>
          <a:noFill/>
        </p:spPr>
        <p:txBody>
          <a:bodyPr wrap="none" lIns="0" tIns="0" rIns="0">
            <a:spAutoFit/>
          </a:bodyPr>
          <a:lstStyle/>
          <a:p>
            <a:pPr>
              <a:lnSpc>
                <a:spcPts val="3700"/>
              </a:lnSpc>
              <a:defRPr/>
            </a:pPr>
            <a:r>
              <a:rPr lang="en-US" altLang="zh-CN" sz="2802" dirty="0">
                <a:solidFill>
                  <a:srgbClr val="000000"/>
                </a:solidFill>
                <a:latin typeface="Times New Roman" pitchFamily="18" charset="0"/>
                <a:cs typeface="Times New Roman" pitchFamily="18" charset="0"/>
              </a:rPr>
              <a:t>•</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Για</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εκπαιδευτικό</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υλικό,</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όπως</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εικόνες,</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που</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υπόκειται</a:t>
            </a:r>
          </a:p>
        </p:txBody>
      </p:sp>
      <p:sp>
        <p:nvSpPr>
          <p:cNvPr id="6" name="TextBox 1"/>
          <p:cNvSpPr txBox="1"/>
          <p:nvPr/>
        </p:nvSpPr>
        <p:spPr>
          <a:xfrm>
            <a:off x="1960563" y="3073401"/>
            <a:ext cx="7072449" cy="943848"/>
          </a:xfrm>
          <a:prstGeom prst="rect">
            <a:avLst/>
          </a:prstGeom>
          <a:noFill/>
        </p:spPr>
        <p:txBody>
          <a:bodyPr wrap="none" lIns="0" tIns="0" rIns="0">
            <a:spAutoFit/>
          </a:bodyPr>
          <a:lstStyle/>
          <a:p>
            <a:pPr>
              <a:lnSpc>
                <a:spcPts val="3700"/>
              </a:lnSpc>
              <a:defRPr/>
            </a:pPr>
            <a:r>
              <a:rPr lang="en-US" altLang="zh-CN" sz="2802" dirty="0">
                <a:solidFill>
                  <a:srgbClr val="000000"/>
                </a:solidFill>
                <a:latin typeface="Calibri" pitchFamily="18" charset="0"/>
                <a:cs typeface="Calibri" pitchFamily="18" charset="0"/>
              </a:rPr>
              <a:t>σε</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άλλου</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τύπου</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άδειας</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χρήσης,</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η</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άδεια</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χρήσης</a:t>
            </a:r>
          </a:p>
          <a:p>
            <a:pPr>
              <a:lnSpc>
                <a:spcPts val="3300"/>
              </a:lnSpc>
              <a:defRPr/>
            </a:pPr>
            <a:r>
              <a:rPr lang="en-US" altLang="zh-CN" sz="2802" dirty="0">
                <a:solidFill>
                  <a:srgbClr val="000000"/>
                </a:solidFill>
                <a:latin typeface="Calibri" pitchFamily="18" charset="0"/>
                <a:cs typeface="Calibri" pitchFamily="18" charset="0"/>
              </a:rPr>
              <a:t>αναφέρεται</a:t>
            </a:r>
            <a:r>
              <a:rPr lang="en-US" altLang="zh-CN" sz="2802" dirty="0">
                <a:latin typeface="Times New Roman" pitchFamily="18" charset="0"/>
                <a:cs typeface="Times New Roman" pitchFamily="18" charset="0"/>
              </a:rPr>
              <a:t> </a:t>
            </a:r>
            <a:r>
              <a:rPr lang="en-US" altLang="zh-CN" sz="2802" dirty="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pPr>
              <a:defRPr/>
            </a:pPr>
            <a:fld id="{D7555771-4373-4F13-BFEA-27A677E9BA3C}" type="slidenum">
              <a:rPr lang="en-US"/>
              <a:pPr>
                <a:defRPr/>
              </a:pPr>
              <a:t>2</a:t>
            </a:fld>
            <a:endParaRPr lang="en-US" dirty="0"/>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296194" y="222683"/>
            <a:ext cx="6903217"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5603" name="Content Placeholder 2"/>
          <p:cNvSpPr>
            <a:spLocks noGrp="1"/>
          </p:cNvSpPr>
          <p:nvPr>
            <p:ph idx="1"/>
          </p:nvPr>
        </p:nvSpPr>
        <p:spPr>
          <a:xfrm>
            <a:off x="298685" y="1571445"/>
            <a:ext cx="9323295" cy="4367447"/>
          </a:xfrm>
        </p:spPr>
        <p:txBody>
          <a:bodyPr/>
          <a:lstStyle/>
          <a:p>
            <a:pPr marL="0" indent="0">
              <a:spcBef>
                <a:spcPts val="0"/>
              </a:spcBef>
              <a:buFont typeface="Arial" panose="020B0604020202020204" pitchFamily="34" charset="0"/>
              <a:buNone/>
            </a:pPr>
            <a:r>
              <a:rPr lang="el-GR" altLang="el-GR" b="1" dirty="0" smtClean="0"/>
              <a:t>Απόρρητο:</a:t>
            </a:r>
            <a:r>
              <a:rPr lang="el-GR" altLang="el-GR" dirty="0" smtClean="0"/>
              <a:t> Το δικαίωμα της πρόσβασης σε διοικητικά ή ιδιωτικά έγγραφα δεν ασκείται εάν παραβλάπτεται απόρρητο το οποίο προβλέπεται από ειδικές διατάξεις. Η έννοια του απορρήτου δεν ταυτίζεται με την έννοια του εμπιστευτικού, αλλά ορίζεται ως προβλεπόμενη από ειδικές διατάξεις π.χ. ιατρικό απόρρητο, φορολογικό απόρρητο, τραπεζικό απόρρητο, στρατιωτικό απόρρητο </a:t>
            </a:r>
            <a:r>
              <a:rPr lang="el-GR" altLang="el-GR" dirty="0" err="1" smtClean="0"/>
              <a:t>κ.λ.π</a:t>
            </a:r>
            <a:r>
              <a:rPr lang="el-GR" altLang="el-GR" dirty="0" smtClean="0"/>
              <a:t>.</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472841" y="253856"/>
            <a:ext cx="6903217"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6627" name="Content Placeholder 2"/>
          <p:cNvSpPr>
            <a:spLocks noGrp="1"/>
          </p:cNvSpPr>
          <p:nvPr>
            <p:ph idx="1"/>
          </p:nvPr>
        </p:nvSpPr>
        <p:spPr>
          <a:xfrm>
            <a:off x="329858" y="1613009"/>
            <a:ext cx="9292122" cy="4367447"/>
          </a:xfrm>
        </p:spPr>
        <p:txBody>
          <a:bodyPr>
            <a:normAutofit fontScale="77500" lnSpcReduction="20000"/>
          </a:bodyPr>
          <a:lstStyle/>
          <a:p>
            <a:pPr marL="0" indent="0" algn="just">
              <a:lnSpc>
                <a:spcPct val="120000"/>
              </a:lnSpc>
              <a:spcBef>
                <a:spcPts val="0"/>
              </a:spcBef>
              <a:buFont typeface="Arial" panose="020B0604020202020204" pitchFamily="34" charset="0"/>
              <a:buNone/>
            </a:pPr>
            <a:r>
              <a:rPr lang="el-GR" altLang="el-GR" b="1" dirty="0" smtClean="0"/>
              <a:t>Έρευνα δικαστικών, διοικητικών, αστυνομικών ή στρατιωτικών αρχών:</a:t>
            </a:r>
            <a:r>
              <a:rPr lang="el-GR" altLang="el-GR" dirty="0" smtClean="0"/>
              <a:t> Στην έννοια της έρευνας νοείται η «διεξαγόμενη έρευνα» σχετικά με την τέλεση εγκλήματος ή διοικητικής παράβασης. Κρίνεται εάν κατά τη διεξαγόμενη έρευνα η ικανοποίηση του δικαιώματος μπορεί να δυσχεράνει ουσιωδώς αυτήν, εκτός και αν προβλέπεται από ειδική διάταξη πλήρης αποκλεισμός της πρόσβασης κατά τη διάρκεια της έρευνας όπως π.χ. ο Δημοσιοϋπαλληλικός Κώδικας ορίζει ότι «η πειθαρχική ανάκριση είναι μυστική» (Ν.3528/2007 Κώδικας Κατάστασης Δ.Υ. άρθρο 127). Μετά το πέρας της έρευνας ενεργοποιείται το δικαίωμα πρόσβασης στα έγγραφα κατά τα ειδικά οριζόμενα ανάλογα με τα αιτούμενα στοιχεία</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504014" y="253856"/>
            <a:ext cx="6903217" cy="1143000"/>
          </a:xfrm>
        </p:spPr>
        <p:txBody>
          <a:bodyPr>
            <a:normAutofit/>
          </a:bodyPr>
          <a:lstStyle/>
          <a:p>
            <a:r>
              <a:rPr lang="el-GR" altLang="el-GR" sz="3600" b="1" dirty="0" smtClean="0"/>
              <a:t>Εννοιολογικοί </a:t>
            </a:r>
            <a:r>
              <a:rPr lang="el-GR" altLang="el-GR" sz="3600" b="1" dirty="0" smtClean="0"/>
              <a:t>Προσδιορισμοί</a:t>
            </a:r>
            <a:endParaRPr lang="el-GR" altLang="el-GR" sz="3600" dirty="0" smtClean="0"/>
          </a:p>
        </p:txBody>
      </p:sp>
      <p:sp>
        <p:nvSpPr>
          <p:cNvPr id="27651" name="Content Placeholder 2"/>
          <p:cNvSpPr>
            <a:spLocks noGrp="1"/>
          </p:cNvSpPr>
          <p:nvPr>
            <p:ph idx="1"/>
          </p:nvPr>
        </p:nvSpPr>
        <p:spPr>
          <a:xfrm>
            <a:off x="288294" y="1633791"/>
            <a:ext cx="9399495" cy="4367447"/>
          </a:xfrm>
        </p:spPr>
        <p:txBody>
          <a:bodyPr>
            <a:normAutofit fontScale="92500" lnSpcReduction="20000"/>
          </a:bodyPr>
          <a:lstStyle/>
          <a:p>
            <a:pPr marL="0" indent="0" algn="just">
              <a:lnSpc>
                <a:spcPct val="110000"/>
              </a:lnSpc>
              <a:spcBef>
                <a:spcPts val="0"/>
              </a:spcBef>
              <a:buFont typeface="Arial" panose="020B0604020202020204" pitchFamily="34" charset="0"/>
              <a:buNone/>
            </a:pPr>
            <a:r>
              <a:rPr lang="el-GR" altLang="el-GR" b="1" dirty="0" smtClean="0"/>
              <a:t>Πνευματική ή βιομηχανική ιδιοκτησία:</a:t>
            </a:r>
            <a:r>
              <a:rPr lang="el-GR" altLang="el-GR" dirty="0" smtClean="0"/>
              <a:t> Η έννοια της πνευματικής ιδιοκτησίας σχετίζεται με το δικαίωμα πνευματικής ιδιοκτησίας όπως ορίζεται από τις σχετικές διατάξεις του Ν. 2121/93 (ΦΕΚ 25/Α/…..) σύμφωνα με το οποίο η προστασία του νόμου αυτού δεν εκτείνεται σε επίσημα κείμενα με τα οποία εκφράζεται η άσκηση πολιτειακής αρμοδιότητας, π.χ. Νόμοι, Προεδρικά Διατάγματα, διοικητικές αποφάσεις ή εγκύκλιοι και οδηγίες εν γένει, εισηγήσεις, γνωμοδοτήσεις, προτάσεις κλπ.</a:t>
            </a: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400105" y="97990"/>
            <a:ext cx="6407918" cy="1502207"/>
          </a:xfrm>
        </p:spPr>
        <p:txBody>
          <a:bodyPr>
            <a:noAutofit/>
          </a:bodyPr>
          <a:lstStyle/>
          <a:p>
            <a:pPr marL="342900" indent="-342900"/>
            <a:r>
              <a:rPr lang="el-GR" altLang="el-GR" sz="3200" b="1" dirty="0" smtClean="0"/>
              <a:t>Περαιτέρω Χρήση Πληροφοριών του Δημόσιου Τομέα</a:t>
            </a:r>
          </a:p>
        </p:txBody>
      </p:sp>
      <p:sp>
        <p:nvSpPr>
          <p:cNvPr id="28675" name="Content Placeholder 2"/>
          <p:cNvSpPr>
            <a:spLocks noGrp="1"/>
          </p:cNvSpPr>
          <p:nvPr>
            <p:ph idx="1"/>
          </p:nvPr>
        </p:nvSpPr>
        <p:spPr>
          <a:xfrm>
            <a:off x="298685" y="1613009"/>
            <a:ext cx="9260950" cy="4367447"/>
          </a:xfrm>
        </p:spPr>
        <p:txBody>
          <a:bodyPr>
            <a:normAutofit fontScale="92500"/>
          </a:bodyPr>
          <a:lstStyle/>
          <a:p>
            <a:pPr algn="just">
              <a:lnSpc>
                <a:spcPct val="110000"/>
              </a:lnSpc>
              <a:spcBef>
                <a:spcPts val="0"/>
              </a:spcBef>
            </a:pPr>
            <a:r>
              <a:rPr lang="el-GR" altLang="el-GR" sz="2400" dirty="0" smtClean="0"/>
              <a:t>Συναφές προς το θέμα της πρόσβασης σε έγγραφα είναι και το θέμα της «περαιτέρω χρήσης» πληροφοριών του Δημόσιου τομέα. Ως «περαιτέρω χρήση» ορίζεται η χρήση από φυσικά ή νομικά πρόσωπα, εγγράφων που βρίσκονται στην κατοχή φορέων του δημόσιου τομέα, για εμπορικούς ή μη σκοπούς, πέραν του αρχικού σκοπού της εκπλήρωσης της δημόσιας αποστολής, για τον οποίο εκδόθηκαν τα έγγραφα αυτά.</a:t>
            </a:r>
          </a:p>
          <a:p>
            <a:pPr algn="just">
              <a:lnSpc>
                <a:spcPct val="110000"/>
              </a:lnSpc>
              <a:spcBef>
                <a:spcPts val="0"/>
              </a:spcBef>
            </a:pPr>
            <a:r>
              <a:rPr lang="el-GR" altLang="el-GR" sz="2400" dirty="0" smtClean="0"/>
              <a:t>Το θέμα αυτό ρυθμίζεται από τις διατάξεις του Ν.3448/2006 (ΦΕΚ 57/Α΄/15- 3-06), με τον οποίο ενσωματώνεται στην εθνική έννομη τάξη η οδηγία 2003/98 (L345/90/31-12-2003) του Ευρωπαϊκού Κοινοβουλίου για την περαιτέρω χρήση των πληροφοριών του δημόσιου τομέα. Ειδικότερα με το Ν. 3448/2006:</a:t>
            </a: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441667" y="129162"/>
            <a:ext cx="6407918" cy="1398299"/>
          </a:xfrm>
        </p:spPr>
        <p:txBody>
          <a:bodyPr>
            <a:noAutofit/>
          </a:bodyPr>
          <a:lstStyle/>
          <a:p>
            <a:pPr marL="342900" indent="-342900"/>
            <a:r>
              <a:rPr lang="el-GR" altLang="el-GR" sz="3200" b="1" dirty="0" smtClean="0"/>
              <a:t>Περαιτέρω Χρήση Πληροφοριών του Δημόσιου Τομέα</a:t>
            </a:r>
          </a:p>
        </p:txBody>
      </p:sp>
      <p:sp>
        <p:nvSpPr>
          <p:cNvPr id="29699" name="Content Placeholder 2"/>
          <p:cNvSpPr>
            <a:spLocks noGrp="1"/>
          </p:cNvSpPr>
          <p:nvPr>
            <p:ph idx="1"/>
          </p:nvPr>
        </p:nvSpPr>
        <p:spPr>
          <a:xfrm>
            <a:off x="371422" y="1654573"/>
            <a:ext cx="9240167" cy="4367447"/>
          </a:xfrm>
        </p:spPr>
        <p:txBody>
          <a:bodyPr>
            <a:normAutofit fontScale="92500"/>
          </a:bodyPr>
          <a:lstStyle/>
          <a:p>
            <a:pPr algn="just">
              <a:lnSpc>
                <a:spcPct val="110000"/>
              </a:lnSpc>
              <a:spcBef>
                <a:spcPts val="0"/>
              </a:spcBef>
            </a:pPr>
            <a:r>
              <a:rPr lang="el-GR" altLang="el-GR" sz="2400" dirty="0" smtClean="0"/>
              <a:t>Καθιερώνεται πλαίσιο κανόνων για την περαιτέρω χρήση εγγράφων, που εκδίδονται και βρίσκονται στην κατοχή των φορέων του δημόσιου τομέα καθώς και εγγράφων που εκδίδονται από άλλο φορέα του δημόσιου τομέα, βρίσκονται όμως και τηρούνται στην υπηρεσία τους (προσδιορισμός εννοιών, εξαιρέσεις, διαδικασία εφαρμογής της περαιτέρω χρήσης, μορφές διάθεσης των εγγράφων κλπ).</a:t>
            </a:r>
          </a:p>
          <a:p>
            <a:pPr algn="just">
              <a:lnSpc>
                <a:spcPct val="110000"/>
              </a:lnSpc>
              <a:spcBef>
                <a:spcPts val="0"/>
              </a:spcBef>
            </a:pPr>
            <a:r>
              <a:rPr lang="el-GR" altLang="el-GR" sz="2400" dirty="0" smtClean="0"/>
              <a:t>Καθορίζεται, ως γενική αρχή, η διευκόλυνση της περαιτέρω χρήσης των εγγράφων που εκδίδουν ή κατέχουν οι φορείς του δημόσιου τομέα, οι οποίοι υποχρεούνται να μεριμνούν και να εξασφαλίζουν την τήρηση των όρων και προϋποθέσεων για την ορθή </a:t>
            </a:r>
            <a:r>
              <a:rPr lang="el-GR" altLang="el-GR" sz="2400" dirty="0" err="1" smtClean="0"/>
              <a:t>επαναχρησιμοποίησή</a:t>
            </a:r>
            <a:r>
              <a:rPr lang="el-GR" altLang="el-GR" sz="2400" dirty="0" smtClean="0"/>
              <a:t> τους από τους πολίτες και τις επιχειρήσεις.</a:t>
            </a:r>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327368" y="264246"/>
            <a:ext cx="6407918" cy="1294389"/>
          </a:xfrm>
        </p:spPr>
        <p:txBody>
          <a:bodyPr>
            <a:noAutofit/>
          </a:bodyPr>
          <a:lstStyle/>
          <a:p>
            <a:pPr marL="342900" indent="-342900"/>
            <a:r>
              <a:rPr lang="el-GR" altLang="el-GR" sz="3200" b="1" dirty="0" smtClean="0"/>
              <a:t>Περαιτέρω Χρήση Πληροφοριών του Δημόσιου Τομέα</a:t>
            </a:r>
          </a:p>
        </p:txBody>
      </p:sp>
      <p:sp>
        <p:nvSpPr>
          <p:cNvPr id="30723" name="Content Placeholder 2"/>
          <p:cNvSpPr>
            <a:spLocks noGrp="1"/>
          </p:cNvSpPr>
          <p:nvPr>
            <p:ph idx="1"/>
          </p:nvPr>
        </p:nvSpPr>
        <p:spPr>
          <a:xfrm>
            <a:off x="329858" y="1737701"/>
            <a:ext cx="9281731" cy="4367447"/>
          </a:xfrm>
        </p:spPr>
        <p:txBody>
          <a:bodyPr/>
          <a:lstStyle/>
          <a:p>
            <a:pPr marL="0" indent="0">
              <a:spcBef>
                <a:spcPts val="0"/>
              </a:spcBef>
              <a:buFont typeface="Arial" panose="020B0604020202020204" pitchFamily="34" charset="0"/>
              <a:buNone/>
            </a:pPr>
            <a:r>
              <a:rPr lang="el-GR" altLang="el-GR" sz="2400" dirty="0" smtClean="0"/>
              <a:t>Θεσπίζονται ισότιμοι όροι και προϋποθέσεις για την περαιτέρω χρήση των πληροφοριών, προς αποφυγή αφενός άνισης μεταχείρισης και αφετέρου στρεβλώσεων του ανταγωνισμού. «Έγγραφο προς περαιτέρω χρήση» ορίζεται κάθε έγγραφο το οποίο εκδίδεται ή κατέχεται από τους φορείς του δημόσιου τομέα και ιδίως μελέτες, πρακτικά, στατιστικά στοιχεία, εγκύκλιοι οδηγίες, απαντήσεις των διοικητικών αρχών, γνωμοδοτήσεις, αποφάσεις, αναφορές, ανεξάρτητα από το μέσο αποτύπωσης που χρησιμοποιείται (πχ αποτύπωση σε χαρτί, αποθήκευση σε ηλεκτρονική μορφή ή ηχητική, οπτική, οπτικοακουστική εγγραφή) καθώς και τμήμα τέτοιου εγγράφου. </a:t>
            </a: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576752" y="305811"/>
            <a:ext cx="6681544" cy="1143000"/>
          </a:xfrm>
        </p:spPr>
        <p:txBody>
          <a:bodyPr>
            <a:noAutofit/>
          </a:bodyPr>
          <a:lstStyle/>
          <a:p>
            <a:pPr marL="342900" indent="-342900"/>
            <a:r>
              <a:rPr lang="el-GR" altLang="el-GR" sz="3200" b="1" dirty="0" smtClean="0"/>
              <a:t>Περαιτέρω Χρήση Πληροφοριών του Δημόσιου Τομέα</a:t>
            </a:r>
          </a:p>
        </p:txBody>
      </p:sp>
      <p:sp>
        <p:nvSpPr>
          <p:cNvPr id="31747" name="Content Placeholder 2"/>
          <p:cNvSpPr>
            <a:spLocks noGrp="1"/>
          </p:cNvSpPr>
          <p:nvPr>
            <p:ph idx="1"/>
          </p:nvPr>
        </p:nvSpPr>
        <p:spPr>
          <a:xfrm>
            <a:off x="298685" y="1675355"/>
            <a:ext cx="9302513" cy="4367447"/>
          </a:xfrm>
        </p:spPr>
        <p:txBody>
          <a:bodyPr/>
          <a:lstStyle/>
          <a:p>
            <a:pPr marL="0" indent="0">
              <a:spcBef>
                <a:spcPts val="0"/>
              </a:spcBef>
              <a:buFont typeface="Arial" panose="020B0604020202020204" pitchFamily="34" charset="0"/>
              <a:buNone/>
            </a:pPr>
            <a:r>
              <a:rPr lang="el-GR" altLang="el-GR" sz="2400" dirty="0" smtClean="0"/>
              <a:t>Ως «έγγραφα» για την εφαρμογή των διατάξεων αυτού του νόμου λογίζονται και τα ιδιωτικά έγγραφα που βρίσκονται σε αρχεία (φακέλους) φορέων του δημόσιου τομέα και χρησιμοποιήθηκαν ή </a:t>
            </a:r>
            <a:r>
              <a:rPr lang="el-GR" altLang="el-GR" sz="2400" dirty="0" err="1" smtClean="0"/>
              <a:t>λήφθησαν</a:t>
            </a:r>
            <a:r>
              <a:rPr lang="el-GR" altLang="el-GR" sz="2400" dirty="0" smtClean="0"/>
              <a:t> υπόψη για τον καθορισμό της διοικητικής δράσης. Για τη χορήγηση εγγράφων προς περαιτέρω χρήση απαιτείται η υποβολή γραπτής αίτησης στην υπηρεσία που έχει </a:t>
            </a:r>
            <a:r>
              <a:rPr lang="el-GR" altLang="el-GR" sz="2400" dirty="0" err="1" smtClean="0"/>
              <a:t>εκδόσει</a:t>
            </a:r>
            <a:r>
              <a:rPr lang="el-GR" altLang="el-GR" sz="2400" dirty="0" smtClean="0"/>
              <a:t> ή κατέχει τα αιτούμενα έγγραφα.</a:t>
            </a:r>
          </a:p>
          <a:p>
            <a:pPr marL="0" indent="0">
              <a:spcBef>
                <a:spcPts val="0"/>
              </a:spcBef>
              <a:buFont typeface="Arial" panose="020B0604020202020204" pitchFamily="34" charset="0"/>
              <a:buNone/>
            </a:pPr>
            <a:r>
              <a:rPr lang="el-GR" altLang="el-GR" sz="2400" dirty="0" smtClean="0"/>
              <a:t>Αναλυτικές οδηγίες για το θέμα της περαιτέρω χρήσης πληροφοριών του δημόσιου τομέα έχουν δοθεί από το Υπουργείο Εσωτερικών με την αριθ. ΔΙΣΚΠΟ/Φ 17/οικ.13807/20-6-2006 ερμηνευτική εγκύκλιό του.</a:t>
            </a: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711835" y="149946"/>
            <a:ext cx="6407918" cy="1143000"/>
          </a:xfrm>
        </p:spPr>
        <p:txBody>
          <a:bodyPr>
            <a:normAutofit/>
          </a:bodyPr>
          <a:lstStyle/>
          <a:p>
            <a:pPr marL="342900" indent="-342900"/>
            <a:r>
              <a:rPr lang="el-GR" altLang="el-GR" sz="3600" b="1" dirty="0" smtClean="0"/>
              <a:t>Θεσμικό / Νομοθετικό Πλαίσιο</a:t>
            </a:r>
          </a:p>
        </p:txBody>
      </p:sp>
      <p:sp>
        <p:nvSpPr>
          <p:cNvPr id="7171" name="Content Placeholder 2"/>
          <p:cNvSpPr>
            <a:spLocks noGrp="1"/>
          </p:cNvSpPr>
          <p:nvPr>
            <p:ph idx="1"/>
          </p:nvPr>
        </p:nvSpPr>
        <p:spPr>
          <a:xfrm>
            <a:off x="329858" y="1613009"/>
            <a:ext cx="9260950" cy="4367447"/>
          </a:xfrm>
        </p:spPr>
        <p:txBody>
          <a:bodyPr>
            <a:normAutofit fontScale="92500" lnSpcReduction="20000"/>
          </a:bodyPr>
          <a:lstStyle/>
          <a:p>
            <a:pPr marL="0" indent="0">
              <a:lnSpc>
                <a:spcPct val="110000"/>
              </a:lnSpc>
              <a:spcBef>
                <a:spcPts val="0"/>
              </a:spcBef>
              <a:buFont typeface="Arial" panose="020B0604020202020204" pitchFamily="34" charset="0"/>
              <a:buNone/>
            </a:pPr>
            <a:r>
              <a:rPr lang="el-GR" altLang="el-GR" dirty="0" smtClean="0"/>
              <a:t>Το θέμα της πρόσβασης σε έγγραφα ρυθμίζεται από τις διατάξεις του άρθρου 5 του Κώδικα Διοικητικής Διαδικασίας που κυρώθηκε με το άρθρο πρώτο του Ν. 2690/1999 (ΦΕΚ 45/Α΄/9-3-99) όπως συμπληρώθηκαν από τις διατάξεις της παρ. 2 του άρθρου 8 του Ν. 2880/2001 (ΦΕΚ 9/Α΄/30-1-2001) και αντικαταστάθηκαν με αυτές της παρ. 2 του άρθρου 11 του Ν. 3230 (ΦΕΚ 44/Α΄/11-2-2004). Με το Ν.3448/06 ρυθμίζεται το θέμα της περαιτέρω χρήσης πληροφοριών του Δημόσιου Τομέα.</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566361" y="181119"/>
            <a:ext cx="6407918" cy="1143000"/>
          </a:xfrm>
        </p:spPr>
        <p:txBody>
          <a:bodyPr>
            <a:normAutofit/>
          </a:bodyPr>
          <a:lstStyle/>
          <a:p>
            <a:r>
              <a:rPr lang="el-GR" altLang="el-GR" sz="3600" b="1" dirty="0" smtClean="0"/>
              <a:t>Θεσμικό / Νομοθετικό Πλαίσιο</a:t>
            </a:r>
            <a:endParaRPr lang="el-GR" altLang="el-GR" sz="3600" dirty="0" smtClean="0"/>
          </a:p>
        </p:txBody>
      </p:sp>
      <p:sp>
        <p:nvSpPr>
          <p:cNvPr id="8195" name="Content Placeholder 2"/>
          <p:cNvSpPr>
            <a:spLocks noGrp="1"/>
          </p:cNvSpPr>
          <p:nvPr>
            <p:ph idx="1"/>
          </p:nvPr>
        </p:nvSpPr>
        <p:spPr>
          <a:xfrm>
            <a:off x="329858" y="1664963"/>
            <a:ext cx="9333686" cy="4367447"/>
          </a:xfrm>
        </p:spPr>
        <p:txBody>
          <a:bodyPr>
            <a:normAutofit fontScale="85000" lnSpcReduction="20000"/>
          </a:bodyPr>
          <a:lstStyle/>
          <a:p>
            <a:pPr marL="0" indent="0">
              <a:lnSpc>
                <a:spcPct val="110000"/>
              </a:lnSpc>
              <a:spcBef>
                <a:spcPts val="0"/>
              </a:spcBef>
              <a:buFont typeface="Arial" panose="020B0604020202020204" pitchFamily="34" charset="0"/>
              <a:buNone/>
            </a:pPr>
            <a:r>
              <a:rPr lang="el-GR" altLang="el-GR" dirty="0" smtClean="0"/>
              <a:t>Το θέμα της προστασίας του ατόμου από την επεξεργασία δεδομένων προσωπικού χαρακτήρα ρυθμίζεται από τον Ν. 2472/1997 (ΦΕΚ 50/Α΄/10-4-97) όπως συμπληρώθηκε, τροποποιήθηκε με σειρά διατάξεων ( Ν. 2623 / 1998, Ν. 2703 / 1999, Ν. 2721 / 1999, Ν. 2819 / 2000, Ν. 2915 / 2001, Ν. 3068 / 2002, Ν. 3090 / 2002, Ν. 3471 / 2006, Ν. 3625 / 2007, Ν. 3783 / 2009 ) και ισχύει σήμερα. Για τον χειρισμό των θεμάτων αυτών έχουν δοθεί κατά καιρούς οδηγίες από τις Διευθύνσεις της Διοίκησης των Φορέων Κοινωνικής Ασφάλισης, περιστασιακά με σκοπό την άμεση αντιμετώπιση συγκεκριμένων διαδικασιών επί των οποίων έχουν εφαρμογή οι προαναφερόμενες διατάξεις.</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535188" y="160337"/>
            <a:ext cx="6407918" cy="1143000"/>
          </a:xfrm>
        </p:spPr>
        <p:txBody>
          <a:bodyPr>
            <a:normAutofit/>
          </a:bodyPr>
          <a:lstStyle/>
          <a:p>
            <a:r>
              <a:rPr lang="el-GR" altLang="el-GR" sz="3600" b="1" dirty="0" smtClean="0"/>
              <a:t>Ενδεικτικά, για το ΙΚΑ-ΕΤΑΜ</a:t>
            </a:r>
          </a:p>
        </p:txBody>
      </p:sp>
      <p:sp>
        <p:nvSpPr>
          <p:cNvPr id="9219" name="Content Placeholder 2"/>
          <p:cNvSpPr>
            <a:spLocks noGrp="1"/>
          </p:cNvSpPr>
          <p:nvPr>
            <p:ph idx="1"/>
          </p:nvPr>
        </p:nvSpPr>
        <p:spPr>
          <a:xfrm>
            <a:off x="176645" y="1602618"/>
            <a:ext cx="9521536" cy="4367447"/>
          </a:xfrm>
        </p:spPr>
        <p:txBody>
          <a:bodyPr>
            <a:normAutofit fontScale="77500" lnSpcReduction="20000"/>
          </a:bodyPr>
          <a:lstStyle/>
          <a:p>
            <a:pPr algn="just">
              <a:lnSpc>
                <a:spcPct val="120000"/>
              </a:lnSpc>
              <a:spcBef>
                <a:spcPts val="0"/>
              </a:spcBef>
            </a:pPr>
            <a:r>
              <a:rPr lang="el-GR" altLang="el-GR" dirty="0" smtClean="0"/>
              <a:t>«Χορήγηση γνωματεύσεων Υγειονομικών Επιτροπών» (Γ.Ε. Π51/93/911/4-11-03 - Δ/</a:t>
            </a:r>
            <a:r>
              <a:rPr lang="el-GR" altLang="el-GR" dirty="0" err="1" smtClean="0"/>
              <a:t>νση</a:t>
            </a:r>
            <a:r>
              <a:rPr lang="el-GR" altLang="el-GR" dirty="0" smtClean="0"/>
              <a:t> Αναπηρίας και Κοινωνικής Εργασίας)</a:t>
            </a:r>
          </a:p>
          <a:p>
            <a:pPr algn="just">
              <a:lnSpc>
                <a:spcPct val="120000"/>
              </a:lnSpc>
              <a:spcBef>
                <a:spcPts val="0"/>
              </a:spcBef>
            </a:pPr>
            <a:r>
              <a:rPr lang="el-GR" altLang="el-GR" dirty="0" smtClean="0"/>
              <a:t>«Κατάργηση της αναγραφής των παθήσεων στις αποφάσεις συνταξιοδότησης λόγω αναπηρίας» (Γ.Ε. Σ90/3/12-2-03 - Δ/</a:t>
            </a:r>
            <a:r>
              <a:rPr lang="el-GR" altLang="el-GR" dirty="0" err="1" smtClean="0"/>
              <a:t>νση</a:t>
            </a:r>
            <a:r>
              <a:rPr lang="el-GR" altLang="el-GR" dirty="0" smtClean="0"/>
              <a:t> Παροχών)</a:t>
            </a:r>
          </a:p>
          <a:p>
            <a:pPr algn="just">
              <a:lnSpc>
                <a:spcPct val="120000"/>
              </a:lnSpc>
              <a:spcBef>
                <a:spcPts val="0"/>
              </a:spcBef>
            </a:pPr>
            <a:r>
              <a:rPr lang="el-GR" altLang="el-GR" dirty="0" smtClean="0"/>
              <a:t>«Κατάργηση της υποχρέωσης κοινοποίησης της συνταξιοδοτικής απόφασης σε Δημοτική και Αστυνομική Αρχή» (Γ.Ε. Σ95/1/9-10-08 - Δ/</a:t>
            </a:r>
            <a:r>
              <a:rPr lang="el-GR" altLang="el-GR" dirty="0" err="1" smtClean="0"/>
              <a:t>νση</a:t>
            </a:r>
            <a:r>
              <a:rPr lang="el-GR" altLang="el-GR" dirty="0" smtClean="0"/>
              <a:t> Παροχών)</a:t>
            </a:r>
          </a:p>
          <a:p>
            <a:pPr algn="just">
              <a:lnSpc>
                <a:spcPct val="120000"/>
              </a:lnSpc>
              <a:spcBef>
                <a:spcPts val="0"/>
              </a:spcBef>
            </a:pPr>
            <a:r>
              <a:rPr lang="el-GR" altLang="el-GR" dirty="0" smtClean="0"/>
              <a:t>«Μέτρα προστασίας δικαιωμάτων των ασθενών» (Εγκ. 117/04 - Δ/</a:t>
            </a:r>
            <a:r>
              <a:rPr lang="el-GR" altLang="el-GR" dirty="0" err="1" smtClean="0"/>
              <a:t>νση</a:t>
            </a:r>
            <a:r>
              <a:rPr lang="el-GR" altLang="el-GR" dirty="0" smtClean="0"/>
              <a:t> Υγειονομικών Υπηρεσιών)</a:t>
            </a: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628707" y="118773"/>
            <a:ext cx="6407918" cy="1143000"/>
          </a:xfrm>
        </p:spPr>
        <p:txBody>
          <a:bodyPr>
            <a:normAutofit/>
          </a:bodyPr>
          <a:lstStyle/>
          <a:p>
            <a:r>
              <a:rPr lang="el-GR" altLang="el-GR" sz="3600" b="1" dirty="0" smtClean="0"/>
              <a:t>Θεσμικό / Νομοθετικό Πλαίσιο</a:t>
            </a:r>
            <a:endParaRPr lang="el-GR" altLang="el-GR" sz="3600" dirty="0" smtClean="0"/>
          </a:p>
        </p:txBody>
      </p:sp>
      <p:sp>
        <p:nvSpPr>
          <p:cNvPr id="10243" name="Content Placeholder 2"/>
          <p:cNvSpPr>
            <a:spLocks noGrp="1"/>
          </p:cNvSpPr>
          <p:nvPr>
            <p:ph idx="1"/>
          </p:nvPr>
        </p:nvSpPr>
        <p:spPr>
          <a:xfrm>
            <a:off x="288294" y="1561054"/>
            <a:ext cx="9399495" cy="4367447"/>
          </a:xfrm>
        </p:spPr>
        <p:txBody>
          <a:bodyPr/>
          <a:lstStyle/>
          <a:p>
            <a:pPr marL="0" indent="0">
              <a:spcBef>
                <a:spcPts val="0"/>
              </a:spcBef>
              <a:buFont typeface="Arial" panose="020B0604020202020204" pitchFamily="34" charset="0"/>
              <a:buNone/>
            </a:pPr>
            <a:r>
              <a:rPr lang="el-GR" altLang="el-GR" dirty="0" smtClean="0"/>
              <a:t>Στα πλαίσια εφαρμογής από την Δημόσια Διοίκηση των διατάξεων αυτών έχουν προκύψει ερμηνευτικά προβλήματα τα οποία έχουν αντιμετωπισθεί είτε με γνωμοδοτήσεις του Ν.Σ.Κ. είτε με Γνωμοδοτήσεις ή Αποφάσεις της Αρχής Προστασίας Δεδομένων Προσωπικού Χαρακτήρα, είτε με ερμηνευτικά έγγραφα του Υπουργείου Εσωτερικών μετά από σχετικά ερωτήματα από υπηρεσίες ή πολίτες. </a:t>
            </a: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545579" y="139555"/>
            <a:ext cx="6407918" cy="1143000"/>
          </a:xfrm>
        </p:spPr>
        <p:txBody>
          <a:bodyPr>
            <a:normAutofit/>
          </a:bodyPr>
          <a:lstStyle/>
          <a:p>
            <a:r>
              <a:rPr lang="el-GR" altLang="el-GR" sz="3600" b="1" dirty="0" smtClean="0"/>
              <a:t>Θεσμικό / Νομοθετικό Πλαίσιο</a:t>
            </a:r>
            <a:endParaRPr lang="el-GR" altLang="el-GR" sz="3600" dirty="0" smtClean="0"/>
          </a:p>
        </p:txBody>
      </p:sp>
      <p:sp>
        <p:nvSpPr>
          <p:cNvPr id="11267" name="Content Placeholder 2"/>
          <p:cNvSpPr>
            <a:spLocks noGrp="1"/>
          </p:cNvSpPr>
          <p:nvPr>
            <p:ph idx="1"/>
          </p:nvPr>
        </p:nvSpPr>
        <p:spPr>
          <a:xfrm>
            <a:off x="267512" y="1581836"/>
            <a:ext cx="9399495" cy="4367447"/>
          </a:xfrm>
        </p:spPr>
        <p:txBody>
          <a:bodyPr>
            <a:normAutofit fontScale="92500" lnSpcReduction="20000"/>
          </a:bodyPr>
          <a:lstStyle/>
          <a:p>
            <a:pPr marL="0" indent="0">
              <a:lnSpc>
                <a:spcPct val="110000"/>
              </a:lnSpc>
              <a:spcBef>
                <a:spcPts val="0"/>
              </a:spcBef>
              <a:buFont typeface="Arial" panose="020B0604020202020204" pitchFamily="34" charset="0"/>
              <a:buNone/>
            </a:pPr>
            <a:r>
              <a:rPr lang="el-GR" altLang="el-GR" dirty="0" smtClean="0"/>
              <a:t>Τα παραπάνω (Γνωμοδοτήσεις, Αποφάσεις, Έγγραφα) έχουν καταχωρηθεί στο δικτυακό τόπο του Υπουργείου Εσωτερικών και της Ανεξάρτητης Αρχής Προστασίας Δεδομένων Προσωπικού Χαρακτήρα και αποτελούν έγκυρη πηγή γνώσης για τις υπηρεσίες του Δημοσίου για το χειρισμό ίδιων ή ανάλογων περιπτώσεων. Ο υπεύθυνος χειρισμός των θεμάτων αυτών απαιτεί καλή γνώση τόσο των εφαρμοστέων διατάξεων όσο και των οδηγιών που έχουν δοθεί κατά καιρούς από τα αρμόδια όργανα της Δημόσιας Διοίκησης.</a:t>
            </a: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555970" y="201901"/>
            <a:ext cx="6407918" cy="1143000"/>
          </a:xfrm>
        </p:spPr>
        <p:txBody>
          <a:bodyPr>
            <a:normAutofit/>
          </a:bodyPr>
          <a:lstStyle/>
          <a:p>
            <a:r>
              <a:rPr lang="el-GR" altLang="el-GR" sz="3600" b="1" dirty="0" smtClean="0"/>
              <a:t>Θεσμικό / Νομοθετικό Πλαίσιο</a:t>
            </a:r>
            <a:endParaRPr lang="el-GR" altLang="el-GR" sz="3600" dirty="0" smtClean="0"/>
          </a:p>
        </p:txBody>
      </p:sp>
      <p:sp>
        <p:nvSpPr>
          <p:cNvPr id="12291" name="Content Placeholder 2"/>
          <p:cNvSpPr>
            <a:spLocks noGrp="1"/>
          </p:cNvSpPr>
          <p:nvPr>
            <p:ph idx="1"/>
          </p:nvPr>
        </p:nvSpPr>
        <p:spPr>
          <a:xfrm>
            <a:off x="298685" y="1581836"/>
            <a:ext cx="9399495" cy="4367447"/>
          </a:xfrm>
        </p:spPr>
        <p:txBody>
          <a:bodyPr/>
          <a:lstStyle/>
          <a:p>
            <a:pPr marL="0" indent="0">
              <a:spcBef>
                <a:spcPts val="0"/>
              </a:spcBef>
              <a:buFont typeface="Arial" panose="020B0604020202020204" pitchFamily="34" charset="0"/>
              <a:buNone/>
            </a:pPr>
            <a:r>
              <a:rPr lang="el-GR" altLang="el-GR" dirty="0" smtClean="0"/>
              <a:t>Στα πλαίσια αυτά και δεδομένου ότι η έλλειψη συγκεκριμένων οδηγιών προς τις υπηρεσίες μας δημιουργεί προβλήματα κατά τον χειρισμό των θεμάτων αυτών παρέχουμε γενικές οδηγίες βασιζόμενες τόσο στο περιεχόμενο των σχετικών διατάξεων όσο και στις ερμηνείες που έχουν δοθεί μέσω των Γνωμοδοτήσεων, Αποφάσεων ή Εγγράφων κατά τα προαναφερόμενα.</a:t>
            </a: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514405" y="295420"/>
            <a:ext cx="6903217" cy="1143000"/>
          </a:xfrm>
        </p:spPr>
        <p:txBody>
          <a:bodyPr>
            <a:noAutofit/>
          </a:bodyPr>
          <a:lstStyle/>
          <a:p>
            <a:r>
              <a:rPr lang="el-GR" altLang="el-GR" sz="3600" b="1" dirty="0" smtClean="0"/>
              <a:t>Πρόσβαση του Πολίτη σε Έγγραφα</a:t>
            </a:r>
            <a:endParaRPr lang="el-GR" altLang="el-GR" sz="3600" dirty="0" smtClean="0"/>
          </a:p>
        </p:txBody>
      </p:sp>
      <p:sp>
        <p:nvSpPr>
          <p:cNvPr id="13315" name="Content Placeholder 2"/>
          <p:cNvSpPr>
            <a:spLocks noGrp="1"/>
          </p:cNvSpPr>
          <p:nvPr>
            <p:ph idx="1"/>
          </p:nvPr>
        </p:nvSpPr>
        <p:spPr>
          <a:xfrm>
            <a:off x="267512" y="1613009"/>
            <a:ext cx="9399495" cy="4367447"/>
          </a:xfrm>
        </p:spPr>
        <p:txBody>
          <a:bodyPr>
            <a:normAutofit fontScale="85000" lnSpcReduction="20000"/>
          </a:bodyPr>
          <a:lstStyle/>
          <a:p>
            <a:pPr algn="just">
              <a:lnSpc>
                <a:spcPct val="110000"/>
              </a:lnSpc>
              <a:spcBef>
                <a:spcPts val="0"/>
              </a:spcBef>
            </a:pPr>
            <a:r>
              <a:rPr lang="el-GR" altLang="el-GR" dirty="0" smtClean="0"/>
              <a:t>Κάθε ενδιαφερόμενος έχει το δικαίωμα, ύστερα από γραπτή αίτησή του, να λαμβάνει γνώση των διοικητικών εγγράφων. Ως διοικητικά έγγραφα νοούνται όσα συντάσσονται από τις δημόσιες υπηρεσίες, όπως εκθέσεις, μελέτες, πρακτικά, στατιστικά στοιχεία, εγκύκλιες οδηγίες, απαντήσεις της Διοίκησης, γνωμοδοτήσεις και αποφάσεις.</a:t>
            </a:r>
          </a:p>
          <a:p>
            <a:pPr algn="just">
              <a:lnSpc>
                <a:spcPct val="110000"/>
              </a:lnSpc>
              <a:spcBef>
                <a:spcPts val="0"/>
              </a:spcBef>
            </a:pPr>
            <a:r>
              <a:rPr lang="el-GR" altLang="el-GR" dirty="0" smtClean="0"/>
              <a:t>Όποιος έχει ειδικό έννομο συμφέρον δικαιούται, ύστερα από γραπτή αίτησή του, να λαμβάνει γνώση των ιδιωτικών εγγράφων που φυλάσσονται στις δημόσιες υπηρεσίες και είναι σχετικά με υπόθεσή του η οποία εκκρεμεί σε αυτές ή έχει διεκπεραιωθεί από αυτές.</a:t>
            </a:r>
          </a:p>
        </p:txBody>
      </p:sp>
    </p:spTree>
  </p:cSld>
  <p:clrMapOvr>
    <a:masterClrMapping/>
  </p:clrMapOvr>
  <p:transition spd="med">
    <p:fade/>
  </p:transition>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0</TotalTime>
  <Words>2370</Words>
  <Application>Microsoft Office PowerPoint</Application>
  <PresentationFormat>Α4 (210x297 χιλ.)</PresentationFormat>
  <Paragraphs>81</Paragraphs>
  <Slides>26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ΕΣΔΔΑ υποδειγμα</vt:lpstr>
      <vt:lpstr>«ΣΥΣΤΗΜΑΤΑ ΠΛΗΡΟΦΟΡΙΚΗΣ ΟΡΓΑΝΙΣΜΩΝ ΚΟΙΝΩΝΙΚΗΣ ΠΟΛΙΤΙΚΗΣ»</vt:lpstr>
      <vt:lpstr>Παρουσίαση του PowerPoint</vt:lpstr>
      <vt:lpstr>Θεσμικό / Νομοθετικό Πλαίσιο</vt:lpstr>
      <vt:lpstr>Θεσμικό / Νομοθετικό Πλαίσιο</vt:lpstr>
      <vt:lpstr>Ενδεικτικά, για το ΙΚΑ-ΕΤΑΜ</vt:lpstr>
      <vt:lpstr>Θεσμικό / Νομοθετικό Πλαίσιο</vt:lpstr>
      <vt:lpstr>Θεσμικό / Νομοθετικό Πλαίσιο</vt:lpstr>
      <vt:lpstr>Θεσμικό / Νομοθετικό Πλαίσιο</vt:lpstr>
      <vt:lpstr>Πρόσβαση του Πολίτη σε Έγγραφα</vt:lpstr>
      <vt:lpstr>Πρόσβαση του Πολίτη σε Έγγραφα</vt:lpstr>
      <vt:lpstr>Το παραπάνω δικαίωμα ασκείται:</vt:lpstr>
      <vt:lpstr>Πρόσβαση του Πολίτη σε Έγγραφα</vt:lpstr>
      <vt:lpstr>Πρόσβαση του Πολίτη σε Έγγραφα</vt:lpstr>
      <vt:lpstr>Εννοιολογικοί Προσδιορισμοί</vt:lpstr>
      <vt:lpstr>Εννοιολογικοί Προσδιορισμοί</vt:lpstr>
      <vt:lpstr>Εννοιολογικοί Προσδιορισμοί</vt:lpstr>
      <vt:lpstr>Εννοιολογικοί Προσδιορισμοί</vt:lpstr>
      <vt:lpstr>Εννοιολογικοί Προσδιορισμοί</vt:lpstr>
      <vt:lpstr>Εννοιολογικοί Προσδιορισμοί</vt:lpstr>
      <vt:lpstr>Εννοιολογικοί Προσδιορισμοί</vt:lpstr>
      <vt:lpstr>Εννοιολογικοί Προσδιορισμοί</vt:lpstr>
      <vt:lpstr>Εννοιολογικοί Προσδιορισμοί</vt:lpstr>
      <vt:lpstr>Περαιτέρω Χρήση Πληροφοριών του Δημόσιου Τομέα</vt:lpstr>
      <vt:lpstr>Περαιτέρω Χρήση Πληροφοριών του Δημόσιου Τομέα</vt:lpstr>
      <vt:lpstr>Περαιτέρω Χρήση Πληροφοριών του Δημόσιου Τομέα</vt:lpstr>
      <vt:lpstr>Περαιτέρω Χρήση Πληροφοριών του Δημόσιου Τομέα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2015-04-15T20:58:58Z</dcterms:created>
  <dcterms:modified xsi:type="dcterms:W3CDTF">2018-06-27T12:16:37Z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TC034605089991</vt:lpwstr>
  </property>
</Properties>
</file>