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95" r:id="rId3"/>
    <p:sldId id="296" r:id="rId4"/>
    <p:sldId id="297" r:id="rId5"/>
    <p:sldId id="303" r:id="rId6"/>
    <p:sldId id="298" r:id="rId7"/>
    <p:sldId id="299" r:id="rId8"/>
    <p:sldId id="300" r:id="rId9"/>
    <p:sldId id="304" r:id="rId10"/>
    <p:sldId id="305" r:id="rId11"/>
    <p:sldId id="313" r:id="rId12"/>
    <p:sldId id="307" r:id="rId13"/>
    <p:sldId id="308" r:id="rId14"/>
    <p:sldId id="309" r:id="rId15"/>
    <p:sldId id="310" r:id="rId16"/>
    <p:sldId id="311" r:id="rId17"/>
    <p:sldId id="314" r:id="rId18"/>
    <p:sldId id="315" r:id="rId19"/>
    <p:sldId id="316" r:id="rId20"/>
    <p:sldId id="317" r:id="rId21"/>
    <p:sldId id="318" r:id="rId22"/>
    <p:sldId id="320" r:id="rId23"/>
    <p:sldId id="319" r:id="rId24"/>
    <p:sldId id="321" r:id="rId25"/>
    <p:sldId id="322" r:id="rId26"/>
    <p:sldId id="272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54" autoAdjust="0"/>
    <p:restoredTop sz="94660"/>
  </p:normalViewPr>
  <p:slideViewPr>
    <p:cSldViewPr snapToGrid="0">
      <p:cViewPr varScale="1">
        <p:scale>
          <a:sx n="50" d="100"/>
          <a:sy n="50" d="100"/>
        </p:scale>
        <p:origin x="58" y="7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3173091A-FD26-42AA-BD64-A11B2B58988C}" type="datetimeFigureOut">
              <a:rPr lang="el-GR" smtClean="0"/>
              <a:pPr/>
              <a:t>25/7/2025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64978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091A-FD26-42AA-BD64-A11B2B58988C}" type="datetimeFigureOut">
              <a:rPr lang="el-GR" smtClean="0"/>
              <a:pPr/>
              <a:t>25/7/2025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6786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091A-FD26-42AA-BD64-A11B2B58988C}" type="datetimeFigureOut">
              <a:rPr lang="el-GR" smtClean="0"/>
              <a:pPr/>
              <a:t>25/7/2025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76305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091A-FD26-42AA-BD64-A11B2B58988C}" type="datetimeFigureOut">
              <a:rPr lang="el-GR" smtClean="0"/>
              <a:pPr/>
              <a:t>25/7/2025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05616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091A-FD26-42AA-BD64-A11B2B58988C}" type="datetimeFigureOut">
              <a:rPr lang="el-GR" smtClean="0"/>
              <a:pPr/>
              <a:t>25/7/2025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50586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091A-FD26-42AA-BD64-A11B2B58988C}" type="datetimeFigureOut">
              <a:rPr lang="el-GR" smtClean="0"/>
              <a:pPr/>
              <a:t>25/7/2025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137696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091A-FD26-42AA-BD64-A11B2B58988C}" type="datetimeFigureOut">
              <a:rPr lang="el-GR" smtClean="0"/>
              <a:pPr/>
              <a:t>25/7/2025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36522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091A-FD26-42AA-BD64-A11B2B58988C}" type="datetimeFigureOut">
              <a:rPr lang="el-GR" smtClean="0"/>
              <a:pPr/>
              <a:t>25/7/2025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8607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091A-FD26-42AA-BD64-A11B2B58988C}" type="datetimeFigureOut">
              <a:rPr lang="el-GR" smtClean="0"/>
              <a:pPr/>
              <a:t>25/7/2025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9129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091A-FD26-42AA-BD64-A11B2B58988C}" type="datetimeFigureOut">
              <a:rPr lang="el-GR" smtClean="0"/>
              <a:pPr/>
              <a:t>25/7/2025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8852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091A-FD26-42AA-BD64-A11B2B58988C}" type="datetimeFigureOut">
              <a:rPr lang="el-GR" smtClean="0"/>
              <a:pPr/>
              <a:t>25/7/2025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3699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091A-FD26-42AA-BD64-A11B2B58988C}" type="datetimeFigureOut">
              <a:rPr lang="el-GR" smtClean="0"/>
              <a:pPr/>
              <a:t>25/7/2025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9645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091A-FD26-42AA-BD64-A11B2B58988C}" type="datetimeFigureOut">
              <a:rPr lang="el-GR" smtClean="0"/>
              <a:pPr/>
              <a:t>25/7/2025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32197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091A-FD26-42AA-BD64-A11B2B58988C}" type="datetimeFigureOut">
              <a:rPr lang="el-GR" smtClean="0"/>
              <a:pPr/>
              <a:t>25/7/2025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8758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091A-FD26-42AA-BD64-A11B2B58988C}" type="datetimeFigureOut">
              <a:rPr lang="el-GR" smtClean="0"/>
              <a:pPr/>
              <a:t>25/7/2025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2892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091A-FD26-42AA-BD64-A11B2B58988C}" type="datetimeFigureOut">
              <a:rPr lang="el-GR" smtClean="0"/>
              <a:pPr/>
              <a:t>25/7/2025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3076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3091A-FD26-42AA-BD64-A11B2B58988C}" type="datetimeFigureOut">
              <a:rPr lang="el-GR" smtClean="0"/>
              <a:pPr/>
              <a:t>25/7/2025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9069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173091A-FD26-42AA-BD64-A11B2B58988C}" type="datetimeFigureOut">
              <a:rPr lang="el-GR" smtClean="0"/>
              <a:pPr/>
              <a:t>25/7/2025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B0623D2-C75D-44C6-B2A6-1A3672FAC5C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97836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lo.org/topics-and-sectors/decent-work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3D4F6-0CCA-4162-AC25-0CEA7DEBE1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632" y="962527"/>
            <a:ext cx="9395493" cy="1620252"/>
          </a:xfrm>
        </p:spPr>
        <p:txBody>
          <a:bodyPr>
            <a:normAutofit fontScale="90000"/>
          </a:bodyPr>
          <a:lstStyle/>
          <a:p>
            <a:pPr algn="ctr"/>
            <a:r>
              <a:rPr lang="el-GR" b="1" dirty="0"/>
              <a:t>ΧΩΡΟΤΑΞΙΑ ΤΗΣ ΚοινωνικηΣ πΟΛΙΤΙΚηΣ: ΑΠΟ ΤΗΝ ΕΘΝΙΚΗ ΣΤΗΝ ΥΠΕΡΕΘΝΙΚΗ ΔΙΑΣΤΑΣΗ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CDA0C7-BA90-4EEB-9694-8EC1E6893A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8547" y="2711117"/>
            <a:ext cx="11742821" cy="3707440"/>
          </a:xfrm>
        </p:spPr>
        <p:txBody>
          <a:bodyPr>
            <a:normAutofit fontScale="92500" lnSpcReduction="20000"/>
          </a:bodyPr>
          <a:lstStyle/>
          <a:p>
            <a:endParaRPr lang="el-GR" sz="2400" dirty="0"/>
          </a:p>
          <a:p>
            <a:pPr algn="ctr"/>
            <a:r>
              <a:rPr lang="el-GR" sz="2800" dirty="0"/>
              <a:t>Εθνικη σχολη δημοσιασ διοικησησ &amp; αυτοδιοικησησ </a:t>
            </a:r>
          </a:p>
          <a:p>
            <a:pPr algn="ctr"/>
            <a:r>
              <a:rPr lang="el-GR" sz="2800" dirty="0"/>
              <a:t>Τμημα διοικησησ ΟΡΓΑΝΙΣΜΩΝ ΚΟΙΝΩΝΙΚΗΣ ΠΟΛΙΤΙΚΗΣ</a:t>
            </a:r>
          </a:p>
          <a:p>
            <a:pPr algn="ctr"/>
            <a:r>
              <a:rPr lang="el-GR" sz="2800" dirty="0"/>
              <a:t>Λ΄ εκπαιδευτικη σειρα</a:t>
            </a:r>
          </a:p>
          <a:p>
            <a:pPr algn="ctr"/>
            <a:r>
              <a:rPr lang="el-GR" sz="2800" dirty="0"/>
              <a:t>Β΄ΕΙΔΙΚΗ ΦΑΣΗ ΣΠΟΥΔΩΝ</a:t>
            </a:r>
          </a:p>
          <a:p>
            <a:endParaRPr lang="el-GR" sz="2600" dirty="0"/>
          </a:p>
          <a:p>
            <a:pPr algn="ctr"/>
            <a:r>
              <a:rPr lang="el-GR" sz="2600" dirty="0"/>
              <a:t>Δημητρα νικου</a:t>
            </a:r>
          </a:p>
          <a:p>
            <a:pPr algn="ctr"/>
            <a:r>
              <a:rPr lang="el-GR" sz="2600" dirty="0"/>
              <a:t>ΙΟΥΛΙΟΣ 2025</a:t>
            </a:r>
          </a:p>
          <a:p>
            <a:endParaRPr lang="el-GR" dirty="0"/>
          </a:p>
        </p:txBody>
      </p:sp>
      <p:pic>
        <p:nvPicPr>
          <p:cNvPr id="4" name="Εικόνα 6">
            <a:extLst>
              <a:ext uri="{FF2B5EF4-FFF2-40B4-BE49-F238E27FC236}">
                <a16:creationId xmlns:a16="http://schemas.microsoft.com/office/drawing/2014/main" id="{5B7DEFC6-AAC0-D624-CB32-F39CDAD11B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322" y="5251033"/>
            <a:ext cx="2047043" cy="1288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Εικόνα 11">
            <a:extLst>
              <a:ext uri="{FF2B5EF4-FFF2-40B4-BE49-F238E27FC236}">
                <a16:creationId xmlns:a16="http://schemas.microsoft.com/office/drawing/2014/main" id="{C29B9980-AFE5-918A-701D-93CB08A80D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1796" y="5666873"/>
            <a:ext cx="3207185" cy="751684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020854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6E8034-FDF4-BA58-D7F0-E3AE3A44DE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2C2B0-5CBD-ACF4-F45B-6C5B7845B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5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F45FF-B016-2F45-A301-320562415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222" y="878541"/>
            <a:ext cx="11323555" cy="58152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3300" b="1" dirty="0"/>
              <a:t>Διεθνής Οργάνωση Εργασίας (ΔΟΕ):  </a:t>
            </a:r>
          </a:p>
          <a:p>
            <a:pPr marL="0" indent="0" algn="just">
              <a:buNone/>
            </a:pPr>
            <a:r>
              <a:rPr lang="el-GR" sz="3300" b="1" dirty="0"/>
              <a:t>Στόχος: Προώθηση κοινωνικής δικαιοσύνης, ανθρώπινων και εργασιακών δικαιωμάτων</a:t>
            </a:r>
          </a:p>
          <a:p>
            <a:pPr marL="0" indent="0" algn="just">
              <a:buNone/>
            </a:pPr>
            <a:r>
              <a:rPr lang="el-GR" sz="3300" b="1" dirty="0"/>
              <a:t>«</a:t>
            </a:r>
            <a:r>
              <a:rPr lang="el-GR" sz="3300" b="1" i="1" dirty="0"/>
              <a:t>Η παραγωγική απασχόληση και η αξιοπρεπής εργασία αποτελούν τα βασικά στοιχεία για την επίτευξη δίκαιης παγκοσμιοποίησης και μείωσης της φτώχειας</a:t>
            </a:r>
            <a:r>
              <a:rPr lang="el-GR" sz="3300" b="1" dirty="0"/>
              <a:t>»</a:t>
            </a:r>
            <a:r>
              <a:rPr lang="el-GR" sz="3200" b="1" dirty="0"/>
              <a:t>*</a:t>
            </a:r>
            <a:endParaRPr lang="el-GR" sz="3300" b="1" dirty="0"/>
          </a:p>
          <a:p>
            <a:pPr marL="0" indent="0" algn="just">
              <a:buNone/>
            </a:pPr>
            <a:endParaRPr lang="el-GR" sz="2800" b="1" dirty="0"/>
          </a:p>
          <a:p>
            <a:pPr marL="0" indent="0" algn="just">
              <a:buNone/>
            </a:pPr>
            <a:endParaRPr lang="el-GR" sz="2800" b="1" dirty="0"/>
          </a:p>
          <a:p>
            <a:pPr marL="0" indent="0" algn="just">
              <a:buNone/>
            </a:pPr>
            <a:r>
              <a:rPr lang="el-GR" sz="2800" b="1" dirty="0"/>
              <a:t>* </a:t>
            </a:r>
            <a:r>
              <a:rPr lang="en-US" sz="2800" b="1" dirty="0">
                <a:hlinkClick r:id="rId2"/>
              </a:rPr>
              <a:t>https://www.ilo.org/topics-and-sectors/decent-work</a:t>
            </a:r>
            <a:r>
              <a:rPr lang="el-GR" sz="2800" b="1" dirty="0"/>
              <a:t> </a:t>
            </a:r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5630152B-71F5-4E00-AA14-BB214C62B6D5}"/>
              </a:ext>
            </a:extLst>
          </p:cNvPr>
          <p:cNvSpPr/>
          <p:nvPr/>
        </p:nvSpPr>
        <p:spPr>
          <a:xfrm>
            <a:off x="878541" y="878541"/>
            <a:ext cx="8265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23368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EC2DC6-92E9-EAD4-34A4-7B325E0BE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507EE-4C8C-AAD4-DB2B-072350426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5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234BEE-5E28-663F-18D7-BD9ADD54C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222" y="878541"/>
            <a:ext cx="11323555" cy="581522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l-GR" sz="3300" b="1" dirty="0"/>
              <a:t>Διεθνής Οργάνωση Εργασίας (ΔΟΕ):  Στόχος: Προώθηση κοινωνικής δικαιοσύνης, ανθρώπινων και εργασιακών δικαιωμάτων</a:t>
            </a:r>
          </a:p>
          <a:p>
            <a:pPr marL="0" indent="0" algn="just">
              <a:buNone/>
            </a:pPr>
            <a:r>
              <a:rPr lang="el-GR" sz="3300" b="1" dirty="0"/>
              <a:t>ΔΟΕ: κατευθύνσεις και συστάσεις - επίδραση  στη διαμόρφωση εθνικής πολιτικής</a:t>
            </a:r>
          </a:p>
          <a:p>
            <a:pPr algn="just"/>
            <a:r>
              <a:rPr lang="el-GR" sz="3300" b="1" dirty="0"/>
              <a:t> Αξιοπρεπής Εργασία για Όλους</a:t>
            </a:r>
          </a:p>
          <a:p>
            <a:pPr algn="just"/>
            <a:r>
              <a:rPr lang="el-GR" sz="3300" b="1" dirty="0"/>
              <a:t>Ενίσχυση κοινωνικής προστασίας</a:t>
            </a:r>
          </a:p>
          <a:p>
            <a:pPr algn="just"/>
            <a:r>
              <a:rPr lang="el-GR" sz="3300" b="1" dirty="0"/>
              <a:t>Ενίσχυση κοινωνικού διαλόγου</a:t>
            </a:r>
          </a:p>
          <a:p>
            <a:pPr algn="just"/>
            <a:r>
              <a:rPr lang="el-GR" sz="3300" b="1" dirty="0"/>
              <a:t>Ενεργές πολιτικές αγοράς εργασίας</a:t>
            </a:r>
          </a:p>
          <a:p>
            <a:pPr algn="just"/>
            <a:r>
              <a:rPr lang="el-GR" sz="3300" b="1" dirty="0"/>
              <a:t>Αντιμετώπιση άτυπης και ανασφαλούς εργασίας</a:t>
            </a:r>
          </a:p>
          <a:p>
            <a:pPr marL="0" indent="0" algn="just">
              <a:buNone/>
            </a:pPr>
            <a:endParaRPr lang="el-GR" sz="2800" b="1" dirty="0"/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D22B5601-F6C2-4D15-7297-82FC1306014B}"/>
              </a:ext>
            </a:extLst>
          </p:cNvPr>
          <p:cNvSpPr/>
          <p:nvPr/>
        </p:nvSpPr>
        <p:spPr>
          <a:xfrm>
            <a:off x="878541" y="878541"/>
            <a:ext cx="8265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463344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AB7C88-42F9-E325-6412-494D53CB58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9A6BE-90E8-6196-C9F1-7EBC5F1AE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5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099D2-91A1-FCFF-4A73-8689D31FF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222" y="878541"/>
            <a:ext cx="11323555" cy="581522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l-GR" sz="3300" b="1" dirty="0"/>
              <a:t>ΔΟΕ: κατευθύνσεις και συστάσεις - επίδραση  στη διαμόρφωση εθνικής πολιτικής</a:t>
            </a:r>
          </a:p>
          <a:p>
            <a:pPr algn="just"/>
            <a:r>
              <a:rPr lang="el-GR" sz="3300" b="1" dirty="0"/>
              <a:t> Αξιοπρεπής Εργασία για Όλους = εγγύηση βασικών δικαιωμάτων, διασφάλιση δίκαιων αμοιβών και συνθηκών εργασίας και στόχος η εξάλειψη της φτώχειας μέσω απασχόλησης</a:t>
            </a:r>
            <a:endParaRPr lang="en-US" sz="3300" b="1" dirty="0"/>
          </a:p>
          <a:p>
            <a:pPr marL="0" indent="0" algn="just">
              <a:buNone/>
            </a:pPr>
            <a:r>
              <a:rPr lang="en-US" sz="3300" b="1" dirty="0"/>
              <a:t>    </a:t>
            </a:r>
            <a:r>
              <a:rPr lang="el-GR" sz="3300" b="1" dirty="0"/>
              <a:t>Ατζέντα για Αξιοπρεπή Εργασία  (</a:t>
            </a:r>
            <a:r>
              <a:rPr lang="en-US" sz="3300" b="1" dirty="0"/>
              <a:t>Decent Work Agenda)</a:t>
            </a:r>
          </a:p>
          <a:p>
            <a:pPr marL="0" indent="0" algn="just">
              <a:buNone/>
            </a:pPr>
            <a:r>
              <a:rPr lang="en-US" sz="3300" b="1" dirty="0"/>
              <a:t>    - </a:t>
            </a:r>
            <a:r>
              <a:rPr lang="el-GR" sz="3300" b="1" dirty="0"/>
              <a:t>Δημιουργία θέσεων εργασίας</a:t>
            </a:r>
          </a:p>
          <a:p>
            <a:pPr marL="0" indent="0" algn="just">
              <a:buNone/>
            </a:pPr>
            <a:r>
              <a:rPr lang="el-GR" sz="3300" b="1" dirty="0"/>
              <a:t>    - Εργασιακά δικαιώματα                           Διατομεακός στόχος:</a:t>
            </a:r>
          </a:p>
          <a:p>
            <a:pPr marL="0" indent="0" algn="just">
              <a:buNone/>
            </a:pPr>
            <a:r>
              <a:rPr lang="el-GR" sz="3300" b="1" dirty="0"/>
              <a:t>    - Κοινωνική προστασία                               η ισότητα των φύλων</a:t>
            </a:r>
          </a:p>
          <a:p>
            <a:pPr marL="0" indent="0" algn="just">
              <a:buNone/>
            </a:pPr>
            <a:r>
              <a:rPr lang="el-GR" sz="3300" b="1" dirty="0"/>
              <a:t>    - Κοινωνικός διάλογος</a:t>
            </a:r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8D0DC9C1-FE77-7AD6-B6A3-179971C7B1F8}"/>
              </a:ext>
            </a:extLst>
          </p:cNvPr>
          <p:cNvSpPr/>
          <p:nvPr/>
        </p:nvSpPr>
        <p:spPr>
          <a:xfrm>
            <a:off x="878541" y="878541"/>
            <a:ext cx="8265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 </a:t>
            </a:r>
            <a:endParaRPr lang="el-GR" dirty="0"/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5E88BA06-E2FE-94AD-D746-A06163EE55C3}"/>
              </a:ext>
            </a:extLst>
          </p:cNvPr>
          <p:cNvSpPr/>
          <p:nvPr/>
        </p:nvSpPr>
        <p:spPr>
          <a:xfrm>
            <a:off x="6494405" y="4380782"/>
            <a:ext cx="1003176" cy="2312981"/>
          </a:xfrm>
          <a:prstGeom prst="rightBrace">
            <a:avLst/>
          </a:prstGeom>
          <a:ln w="508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48235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EB2F21-C946-767B-DB8A-8353BB7AAD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D8001-936E-4CC9-BDC3-36A6A98FA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5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10C88-3D0C-634C-BE25-ED7F79A88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222" y="878541"/>
            <a:ext cx="11323555" cy="58152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3300" b="1" dirty="0"/>
              <a:t>ΔΟΕ: κατευθύνσεις και συστάσεις - επίδραση  στη διαμόρφωση εθνικής πολιτικής</a:t>
            </a:r>
          </a:p>
          <a:p>
            <a:pPr algn="just"/>
            <a:r>
              <a:rPr lang="el-GR" sz="3300" b="1" dirty="0"/>
              <a:t>Ενίσχυση κοινωνικής προστασίας</a:t>
            </a:r>
          </a:p>
          <a:p>
            <a:pPr marL="0" indent="0" algn="just">
              <a:buNone/>
            </a:pPr>
            <a:r>
              <a:rPr lang="el-GR" sz="3300" b="1" dirty="0"/>
              <a:t> - διασφάλιση πρόσβασης στην κοινωνική ασφάλιση </a:t>
            </a:r>
          </a:p>
          <a:p>
            <a:pPr marL="0" indent="0" algn="just">
              <a:buNone/>
            </a:pPr>
            <a:r>
              <a:rPr lang="el-GR" sz="3300" b="1" dirty="0"/>
              <a:t> - πλήρης προστασία ευάλωτων ομάδων (στοχευμένες </a:t>
            </a:r>
          </a:p>
          <a:p>
            <a:pPr marL="0" indent="0" algn="just">
              <a:buNone/>
            </a:pPr>
            <a:r>
              <a:rPr lang="el-GR" sz="3300" b="1" dirty="0"/>
              <a:t>    πολιτικές )</a:t>
            </a:r>
          </a:p>
          <a:p>
            <a:pPr marL="0" indent="0" algn="just">
              <a:buNone/>
            </a:pPr>
            <a:r>
              <a:rPr lang="el-GR" sz="3300" b="1" dirty="0"/>
              <a:t> -  επανένταξη στην  απασχόληση</a:t>
            </a:r>
            <a:endParaRPr lang="el-GR" sz="2800" b="1" dirty="0"/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A8C78018-C2AC-87CA-AEEB-437FE931850C}"/>
              </a:ext>
            </a:extLst>
          </p:cNvPr>
          <p:cNvSpPr/>
          <p:nvPr/>
        </p:nvSpPr>
        <p:spPr>
          <a:xfrm>
            <a:off x="878541" y="878541"/>
            <a:ext cx="8265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486844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587446-369D-DC8B-AC55-597C0EC861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760A8-61D8-05F0-F4AA-A8BB00988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5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4C2AE-F462-7038-2B52-C43D6E2D89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222" y="878541"/>
            <a:ext cx="11323555" cy="58152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3300" b="1" dirty="0"/>
              <a:t>ΔΟΕ: κατευθύνσεις και συστάσεις - επίδραση  στη διαμόρφωση εθνικής πολιτικής</a:t>
            </a:r>
          </a:p>
          <a:p>
            <a:pPr algn="just"/>
            <a:endParaRPr lang="el-GR" sz="3300" b="1" dirty="0"/>
          </a:p>
          <a:p>
            <a:pPr algn="just"/>
            <a:r>
              <a:rPr lang="el-GR" sz="3300" b="1" dirty="0"/>
              <a:t>Ενίσχυση κοινωνικού διαλόγου</a:t>
            </a:r>
          </a:p>
          <a:p>
            <a:pPr marL="0" indent="0" algn="just">
              <a:buNone/>
            </a:pPr>
            <a:r>
              <a:rPr lang="el-GR" sz="3300" b="1" dirty="0"/>
              <a:t> - υποστήριξη συνδικάτων εργαζομένων και εργοδοών </a:t>
            </a:r>
          </a:p>
          <a:p>
            <a:pPr marL="0" indent="0" algn="just">
              <a:buNone/>
            </a:pPr>
            <a:r>
              <a:rPr lang="el-GR" sz="3300" b="1" dirty="0"/>
              <a:t> - συλλογικές συμβάσεις εργασίας</a:t>
            </a:r>
          </a:p>
          <a:p>
            <a:pPr marL="0" indent="0" algn="just">
              <a:buNone/>
            </a:pPr>
            <a:r>
              <a:rPr lang="el-GR" sz="3300" b="1" dirty="0"/>
              <a:t> - επιμονή στη σημασία του τριμερούς διαλόγου</a:t>
            </a:r>
          </a:p>
          <a:p>
            <a:pPr marL="0" indent="0" algn="just">
              <a:buNone/>
            </a:pPr>
            <a:r>
              <a:rPr lang="el-GR" sz="3300" b="1" dirty="0"/>
              <a:t> - συμμετοχή όλων των εμπλεκομένων  </a:t>
            </a:r>
            <a:endParaRPr lang="el-GR" sz="2800" b="1" dirty="0"/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1DE31AFC-99A3-8B63-979A-DE2718299A77}"/>
              </a:ext>
            </a:extLst>
          </p:cNvPr>
          <p:cNvSpPr/>
          <p:nvPr/>
        </p:nvSpPr>
        <p:spPr>
          <a:xfrm>
            <a:off x="878541" y="878541"/>
            <a:ext cx="8265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22131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A98AD-17E6-2303-ECBF-DA8291F213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174B0-68AD-9778-9E10-B94CF28AB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5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D8D48-E2B6-712A-0657-66B3B8E6D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222" y="878541"/>
            <a:ext cx="11323555" cy="58152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3300" b="1" dirty="0"/>
              <a:t>ΔΟΕ: κατευθύνσεις και συστάσεις - επίδραση  στη διαμόρφωση εθνικής πολιτικής</a:t>
            </a:r>
          </a:p>
          <a:p>
            <a:pPr marL="0" indent="0" algn="just">
              <a:buNone/>
            </a:pPr>
            <a:endParaRPr lang="el-GR" sz="3300" b="1" dirty="0"/>
          </a:p>
          <a:p>
            <a:pPr algn="just"/>
            <a:r>
              <a:rPr lang="el-GR" sz="3300" b="1" dirty="0"/>
              <a:t>Ενεργές πολιτικές αγοράς εργασίας</a:t>
            </a:r>
          </a:p>
          <a:p>
            <a:pPr marL="0" indent="0" algn="just">
              <a:buNone/>
            </a:pPr>
            <a:r>
              <a:rPr lang="el-GR" sz="3300" b="1" dirty="0"/>
              <a:t> - δία βίου μάθηση, κατάρτιση, εκπαίδευση</a:t>
            </a:r>
          </a:p>
          <a:p>
            <a:pPr marL="0" indent="0" algn="just">
              <a:buNone/>
            </a:pPr>
            <a:r>
              <a:rPr lang="el-GR" sz="3300" b="1" dirty="0"/>
              <a:t> - αναβάθμιση και προσαρμογή ανθρώπινου δυναμικού</a:t>
            </a:r>
          </a:p>
          <a:p>
            <a:pPr marL="0" indent="0" algn="just">
              <a:buNone/>
            </a:pPr>
            <a:r>
              <a:rPr lang="el-GR" sz="3300" b="1" dirty="0"/>
              <a:t> - υποστήριξη μετάβασης στην πράσινη και ψηφιακή εργασία</a:t>
            </a:r>
          </a:p>
          <a:p>
            <a:pPr marL="0" indent="0" algn="just">
              <a:buNone/>
            </a:pPr>
            <a:endParaRPr lang="el-GR" sz="3300" b="1" dirty="0"/>
          </a:p>
          <a:p>
            <a:pPr algn="just"/>
            <a:r>
              <a:rPr lang="el-GR" sz="3300" b="1" dirty="0"/>
              <a:t> </a:t>
            </a:r>
            <a:endParaRPr lang="el-GR" sz="2800" b="1" dirty="0"/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4C8F8459-ED4F-09B3-97F2-41D1A084A1C0}"/>
              </a:ext>
            </a:extLst>
          </p:cNvPr>
          <p:cNvSpPr/>
          <p:nvPr/>
        </p:nvSpPr>
        <p:spPr>
          <a:xfrm>
            <a:off x="878541" y="878541"/>
            <a:ext cx="8265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729919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1E85BB-B696-637A-8FC5-B48D0C25C7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1B2A6-8E92-0CDD-B5E3-94BBBA2F5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5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CAFBE2-2B7D-0028-F8EB-908D8336F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222" y="878541"/>
            <a:ext cx="11323555" cy="58152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3300" b="1" dirty="0"/>
              <a:t>ΔΟΕ: κατευθύνσεις και συστάσεις - επίδραση  στη διαμόρφωση εθνικής πολιτικής</a:t>
            </a:r>
          </a:p>
          <a:p>
            <a:pPr algn="just"/>
            <a:r>
              <a:rPr lang="el-GR" sz="3300" b="1" dirty="0"/>
              <a:t>Αντιμετώπιση άτυπης και ανασφαλούς εργασίας:       Μετάβαση από άτυπη σε επίσημη απασχόληση</a:t>
            </a:r>
          </a:p>
          <a:p>
            <a:pPr marL="0" indent="0" algn="just">
              <a:buNone/>
            </a:pPr>
            <a:r>
              <a:rPr lang="el-GR" sz="3300" b="1" dirty="0"/>
              <a:t>   - ενίσχυση θεσμικών εργαλείων</a:t>
            </a:r>
          </a:p>
          <a:p>
            <a:pPr marL="0" indent="0" algn="just">
              <a:buNone/>
            </a:pPr>
            <a:r>
              <a:rPr lang="el-GR" sz="3300" b="1" dirty="0"/>
              <a:t>   - ενδυνάμωση συλλογικών διαπραγματεύσεων</a:t>
            </a:r>
          </a:p>
          <a:p>
            <a:pPr marL="0" indent="0" algn="just">
              <a:buNone/>
            </a:pPr>
            <a:r>
              <a:rPr lang="el-GR" sz="3300" b="1" dirty="0"/>
              <a:t>   - ενίσχυση επιθεώρησης εργασίας</a:t>
            </a:r>
            <a:endParaRPr lang="el-GR" sz="2800" b="1" dirty="0"/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33DD7C01-0A08-5BDD-05D2-805740AA22CB}"/>
              </a:ext>
            </a:extLst>
          </p:cNvPr>
          <p:cNvSpPr/>
          <p:nvPr/>
        </p:nvSpPr>
        <p:spPr>
          <a:xfrm>
            <a:off x="878541" y="878541"/>
            <a:ext cx="8265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736254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1DEBB6-A224-A064-DB1C-D84A38E973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1BF07-BC51-8032-9945-F21A56542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5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71A65-9F70-120E-8763-2908287B8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222" y="878541"/>
            <a:ext cx="11323555" cy="5815222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l-GR" sz="3300" b="1" dirty="0"/>
              <a:t>ΔΟΕ: κατευθύνσεις και συστάσεις - επίδραση  στη διαμόρφωση εθνικής πολιτικής – Παραδείγματα Συμβάσεων ΔΟΕ</a:t>
            </a:r>
          </a:p>
          <a:p>
            <a:pPr algn="just"/>
            <a:r>
              <a:rPr lang="el-GR" sz="3300" b="1" dirty="0"/>
              <a:t>Σύμβαση 102 για ελάχιστα όρια κοινωνικής ασφάλειας</a:t>
            </a:r>
          </a:p>
          <a:p>
            <a:pPr algn="just">
              <a:buFontTx/>
              <a:buChar char="-"/>
            </a:pPr>
            <a:r>
              <a:rPr lang="el-GR" sz="3300" b="1" dirty="0"/>
              <a:t>Ελάχιστα διεθνή πρότυπα σε 9 κλάδους προστασίας:</a:t>
            </a:r>
          </a:p>
          <a:p>
            <a:pPr marL="0" indent="0" algn="just">
              <a:buNone/>
            </a:pPr>
            <a:r>
              <a:rPr lang="el-GR" sz="3300" b="1" dirty="0"/>
              <a:t>  Υγειονομική περίθαλψη, ασθένεια, ανεργία, γηρας, αναπηρία, </a:t>
            </a:r>
          </a:p>
          <a:p>
            <a:pPr marL="0" indent="0" algn="just">
              <a:buNone/>
            </a:pPr>
            <a:r>
              <a:rPr lang="el-GR" sz="3300" b="1" dirty="0"/>
              <a:t>  μητρότητα, οικογένεια, επαγγελματική ανικανότητα, προστασία </a:t>
            </a:r>
          </a:p>
          <a:p>
            <a:pPr marL="0" indent="0" algn="just">
              <a:buNone/>
            </a:pPr>
            <a:r>
              <a:rPr lang="el-GR" sz="3300" b="1" dirty="0"/>
              <a:t>  επιζώντων</a:t>
            </a:r>
          </a:p>
          <a:p>
            <a:pPr algn="just"/>
            <a:r>
              <a:rPr lang="el-GR" sz="3300" b="1" dirty="0"/>
              <a:t>Ελλάδα: Επικύρωσε με ν.3250/1955, με αποτέλεσμα:</a:t>
            </a:r>
          </a:p>
          <a:p>
            <a:pPr algn="just">
              <a:buFontTx/>
              <a:buChar char="-"/>
            </a:pPr>
            <a:r>
              <a:rPr lang="el-GR" sz="3300" b="1" dirty="0"/>
              <a:t>Νομική υποχρέωση συμμόρφωσης με ελάχιστα πρότυπα</a:t>
            </a:r>
          </a:p>
          <a:p>
            <a:pPr algn="just">
              <a:buFontTx/>
              <a:buChar char="-"/>
            </a:pPr>
            <a:r>
              <a:rPr lang="el-GR" sz="3300" b="1" dirty="0"/>
              <a:t>Ανατροπή περικοπών συντάξεων και επιδομάτων: δέσμευση διατήρησης βασικού επιπέδου σύνταξης (εθνική σύνταξη: ν.4387/2016),</a:t>
            </a:r>
          </a:p>
          <a:p>
            <a:pPr algn="just">
              <a:buFontTx/>
              <a:buChar char="-"/>
            </a:pPr>
            <a:r>
              <a:rPr lang="el-GR" sz="3300" b="1" dirty="0"/>
              <a:t>Κατά την εφαρμογή των μνημονίων, δεν έπρεπε να πλήττεται η συμμόρφωση με την 102</a:t>
            </a:r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50AE549A-8A1F-5038-6B16-4ADADF5FFFE8}"/>
              </a:ext>
            </a:extLst>
          </p:cNvPr>
          <p:cNvSpPr/>
          <p:nvPr/>
        </p:nvSpPr>
        <p:spPr>
          <a:xfrm>
            <a:off x="878541" y="878541"/>
            <a:ext cx="8265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063015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1810E1-BC33-7925-FFEB-C26A0ECA6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734C8-9931-2223-10DE-CCC8C8BB7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5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547B9-808F-B4E7-6374-45C7B1062B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222" y="878541"/>
            <a:ext cx="11323555" cy="581522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l-GR" sz="3300" b="1" dirty="0"/>
              <a:t>ΔΟΕ: κατευθύνσεις και συστάσεις - επίδραση  στη διαμόρφωση εθνικής πολιτικής – Παραδείγματα Συμβάσεων ΔΟΕ</a:t>
            </a:r>
          </a:p>
          <a:p>
            <a:pPr algn="just"/>
            <a:r>
              <a:rPr lang="el-GR" sz="3300" b="1" dirty="0"/>
              <a:t>Σύμβαση 103 για προστασία της μητρότητας</a:t>
            </a:r>
          </a:p>
          <a:p>
            <a:pPr marL="0" indent="0" algn="just">
              <a:buNone/>
            </a:pPr>
            <a:r>
              <a:rPr lang="el-GR" sz="3300" b="1" dirty="0"/>
              <a:t>Ελλάδα: κύρωση με ν. 1302/1982</a:t>
            </a:r>
          </a:p>
          <a:p>
            <a:pPr lvl="0">
              <a:buFontTx/>
              <a:buChar char="-"/>
            </a:pPr>
            <a:r>
              <a:rPr lang="el-GR" sz="2700" b="1" dirty="0"/>
              <a:t>Υποχρεωτική άδεια μητρότητας, τουλάχιστον 12 εβδομάδων, με τουλάχιστον  6 </a:t>
            </a:r>
          </a:p>
          <a:p>
            <a:pPr marL="0" lvl="0" indent="0">
              <a:buNone/>
            </a:pPr>
            <a:r>
              <a:rPr lang="el-GR" sz="2700" b="1" dirty="0"/>
              <a:t>    εβδομάδες μετά τον τοκετό. </a:t>
            </a:r>
          </a:p>
          <a:p>
            <a:pPr lvl="0">
              <a:buFontTx/>
              <a:buChar char="-"/>
            </a:pPr>
            <a:r>
              <a:rPr lang="el-GR" sz="2700" b="1" dirty="0"/>
              <a:t>Απαγόρευση   απόλυσης εργαζομένης μητέρας κατά τη διάρκεια της εγκυμοσύνης και για </a:t>
            </a:r>
          </a:p>
          <a:p>
            <a:pPr marL="0" lvl="0" indent="0">
              <a:buNone/>
            </a:pPr>
            <a:r>
              <a:rPr lang="el-GR" sz="2700" b="1" dirty="0"/>
              <a:t>    ένα ορισμένο διάστημα μετά τον τοκετό, (εθνική νομοθεσία). </a:t>
            </a:r>
          </a:p>
          <a:p>
            <a:pPr lvl="0">
              <a:buFontTx/>
              <a:buChar char="-"/>
            </a:pPr>
            <a:r>
              <a:rPr lang="el-GR" sz="2700" b="1" dirty="0"/>
              <a:t>Ιατροφαρμακευτική κάλυψη  εγκυμοσύνης,   τοκετού και επιπλοκών</a:t>
            </a:r>
          </a:p>
          <a:p>
            <a:pPr lvl="0">
              <a:buFontTx/>
              <a:buChar char="-"/>
            </a:pPr>
            <a:r>
              <a:rPr lang="el-GR" sz="2700" b="1" dirty="0"/>
              <a:t>Απαγόρευση εργασίας εγκύου σε επικίνδυνες ή επιβλαβείς  εργασίες  </a:t>
            </a:r>
          </a:p>
          <a:p>
            <a:pPr lvl="0">
              <a:buFontTx/>
              <a:buChar char="-"/>
            </a:pPr>
            <a:r>
              <a:rPr lang="el-GR" sz="2700" b="1" dirty="0"/>
              <a:t>Δικαίωμα επιστροφής  στην ίδια θέση εργασίας ή σε παρόμοια θέση με ανάλογους όρους εργασίας.</a:t>
            </a:r>
          </a:p>
          <a:p>
            <a:pPr marL="0" indent="0" algn="just">
              <a:buNone/>
            </a:pPr>
            <a:endParaRPr lang="el-GR" sz="2800" b="1" dirty="0"/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4BEAF1F2-5132-344F-B922-A884A4BEF5D0}"/>
              </a:ext>
            </a:extLst>
          </p:cNvPr>
          <p:cNvSpPr/>
          <p:nvPr/>
        </p:nvSpPr>
        <p:spPr>
          <a:xfrm>
            <a:off x="878541" y="878541"/>
            <a:ext cx="8265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282951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C21106-C922-3CAC-243E-B1E3233BE8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28AA4-49CE-A41C-8C92-2DEA2182B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5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D57AC-51DE-3DF6-07EE-07FE594A3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222" y="878541"/>
            <a:ext cx="11323555" cy="581522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l-GR" sz="3300" b="1" dirty="0"/>
              <a:t>ΔΟΕ: κατευθύνσεις και συστάσεις - επίδραση  στη διαμόρφωση εθνικής πολιτικής – Παραδείγματα Συμβάσεων ΔΟΕ</a:t>
            </a:r>
          </a:p>
          <a:p>
            <a:pPr algn="just"/>
            <a:r>
              <a:rPr lang="el-GR" sz="3300" b="1" dirty="0"/>
              <a:t>Σύμβαση 189 για οικιακή εργασία</a:t>
            </a:r>
          </a:p>
          <a:p>
            <a:pPr lvl="0">
              <a:buFontTx/>
              <a:buChar char="-"/>
            </a:pPr>
            <a:r>
              <a:rPr lang="el-GR" sz="2800" b="1" dirty="0"/>
              <a:t>Καθορισμός ελάχιστης ηλικίας για  οικιακή εργασία και εγγυήσεις για  εργαζομένους κάτω των 18 ετών</a:t>
            </a:r>
          </a:p>
          <a:p>
            <a:pPr lvl="0">
              <a:buFontTx/>
              <a:buChar char="-"/>
            </a:pPr>
            <a:r>
              <a:rPr lang="el-GR" sz="2800" b="1" dirty="0"/>
              <a:t>Αποτροπή κακομεταχείρισης και βίας</a:t>
            </a:r>
          </a:p>
          <a:p>
            <a:pPr lvl="0">
              <a:buFontTx/>
              <a:buChar char="-"/>
            </a:pPr>
            <a:r>
              <a:rPr lang="el-GR" sz="2800" b="1" dirty="0"/>
              <a:t>Διασφάλιση δίκαιων και αξιοπρεπών συνθηκών απασχόλησης</a:t>
            </a:r>
          </a:p>
          <a:p>
            <a:pPr lvl="0">
              <a:buFontTx/>
              <a:buChar char="-"/>
            </a:pPr>
            <a:r>
              <a:rPr lang="el-GR" sz="2800" b="1" dirty="0"/>
              <a:t>Ενημέρωση εργαζομένων για   όρους και   λεπτομέρειες  απασχόλησης</a:t>
            </a:r>
          </a:p>
          <a:p>
            <a:pPr lvl="0">
              <a:buFontTx/>
              <a:buChar char="-"/>
            </a:pPr>
            <a:r>
              <a:rPr lang="el-GR" sz="2800" b="1" dirty="0"/>
              <a:t>Ρύθμιση πρόσληψης αλλοδαπών και διασφάλισης ελεύθερης κυκλοφορίας</a:t>
            </a:r>
          </a:p>
          <a:p>
            <a:pPr lvl="0">
              <a:buFontTx/>
              <a:buChar char="-"/>
            </a:pPr>
            <a:r>
              <a:rPr lang="el-GR" sz="2800" b="1" dirty="0"/>
              <a:t>Ίση  μεταχείριση μεταξύ οικιακού προσωπικού και λοιπού προσωπικού  (αποζημίωση, παροχές)</a:t>
            </a:r>
          </a:p>
          <a:p>
            <a:pPr lvl="0">
              <a:buFontTx/>
              <a:buChar char="-"/>
            </a:pPr>
            <a:r>
              <a:rPr lang="el-GR" sz="2800" b="1" dirty="0"/>
              <a:t> ειδικός μηχανισμός καταγγελιών.</a:t>
            </a:r>
          </a:p>
          <a:p>
            <a:pPr marL="0" indent="0" algn="just">
              <a:buNone/>
            </a:pPr>
            <a:endParaRPr lang="el-GR" sz="2800" b="1" dirty="0"/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91B4056F-B0C5-1069-ED4C-3BFD9BC108CD}"/>
              </a:ext>
            </a:extLst>
          </p:cNvPr>
          <p:cNvSpPr/>
          <p:nvPr/>
        </p:nvSpPr>
        <p:spPr>
          <a:xfrm>
            <a:off x="878541" y="878541"/>
            <a:ext cx="8265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36395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933BF5-1CEE-8DAC-4530-C19BDFCD1E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82406-4134-A1D0-544D-F7E762567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5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4C880-E228-F2D7-5F8B-2E1FDC58C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222" y="878541"/>
            <a:ext cx="11323555" cy="58152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3300" b="1" dirty="0"/>
              <a:t>Βασικές κατευθύνσεις και συστάσεις διεθνών Οργανισμών για ζητήματα απασχόλησης και εργασιακών σχέσεων: Η επιρροή τους στη διαμόρφωση εθνικών πολιτικών</a:t>
            </a:r>
            <a:endParaRPr lang="el-GR" sz="2800" b="1" dirty="0"/>
          </a:p>
          <a:p>
            <a:pPr algn="just"/>
            <a:r>
              <a:rPr lang="el-GR" sz="2800" b="1" dirty="0"/>
              <a:t> Συγκλίνουσες πολιτικές προτεραιότητες :</a:t>
            </a:r>
          </a:p>
          <a:p>
            <a:pPr marL="0" indent="0" algn="just">
              <a:buNone/>
            </a:pPr>
            <a:r>
              <a:rPr lang="el-GR" sz="2800" b="1" dirty="0"/>
              <a:t>   - προώθηση δίκαιης, ασφαλούς και αξιοπρεπούς εργασίας</a:t>
            </a:r>
          </a:p>
          <a:p>
            <a:pPr marL="0" indent="0" algn="just">
              <a:buNone/>
            </a:pPr>
            <a:r>
              <a:rPr lang="el-GR" sz="2800" b="1" dirty="0"/>
              <a:t>   - ενίσχυση συλλογικής διαπραγμάτευσης και κοινωνικού διαλόγου</a:t>
            </a:r>
          </a:p>
          <a:p>
            <a:pPr marL="0" indent="0" algn="just">
              <a:buNone/>
            </a:pPr>
            <a:r>
              <a:rPr lang="el-GR" sz="2800" b="1" dirty="0"/>
              <a:t>   - υποστήριξη ενεργού ένταξης</a:t>
            </a:r>
          </a:p>
          <a:p>
            <a:pPr marL="0" indent="0" algn="just">
              <a:buNone/>
            </a:pPr>
            <a:r>
              <a:rPr lang="el-GR" sz="2800" b="1" dirty="0"/>
              <a:t>   - διαχείριση σύγχρονων προκλήσεων (πράσινη και ψηφιακή μετάβαση,  </a:t>
            </a:r>
          </a:p>
          <a:p>
            <a:pPr marL="0" indent="0" algn="just">
              <a:buNone/>
            </a:pPr>
            <a:r>
              <a:rPr lang="el-GR" sz="2800" b="1" dirty="0"/>
              <a:t>     δημογραφικό ζήτημα, τεχνολογικές εξελίξεις)</a:t>
            </a:r>
          </a:p>
          <a:p>
            <a:pPr marL="0" indent="0" algn="just">
              <a:buNone/>
            </a:pPr>
            <a:r>
              <a:rPr lang="el-GR" sz="2800" b="1" dirty="0"/>
              <a:t>   - ενίσχυση ελέγχου εφαρμογής νομοθεσίας</a:t>
            </a:r>
          </a:p>
          <a:p>
            <a:pPr algn="just"/>
            <a:endParaRPr lang="el-GR" sz="2800" b="1" dirty="0"/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0A71D78C-05A1-D35F-3486-91DF13FF4C01}"/>
              </a:ext>
            </a:extLst>
          </p:cNvPr>
          <p:cNvSpPr/>
          <p:nvPr/>
        </p:nvSpPr>
        <p:spPr>
          <a:xfrm>
            <a:off x="878541" y="878541"/>
            <a:ext cx="8265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574986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11C34-BC90-AFB4-6D6B-E741CC04C2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BC948-2089-D461-D47E-76DC290D8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5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51975D-D2DA-F729-FC7D-E6F2B15C4E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222" y="878541"/>
            <a:ext cx="11323555" cy="58152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3300" b="1" dirty="0"/>
              <a:t>ΟΟΣΑ: κατευθύνσεις και συστάσεις - επίδραση  στη διαμόρφωση εθνικής πολιτικής:</a:t>
            </a:r>
          </a:p>
          <a:p>
            <a:pPr algn="just"/>
            <a:r>
              <a:rPr lang="el-GR" sz="3300" b="1" dirty="0"/>
              <a:t>Αποδοτικότητα</a:t>
            </a:r>
          </a:p>
          <a:p>
            <a:pPr algn="just"/>
            <a:r>
              <a:rPr lang="el-GR" sz="3300" b="1" dirty="0"/>
              <a:t>Ανταγωνιστικότητα</a:t>
            </a:r>
          </a:p>
          <a:p>
            <a:pPr algn="just"/>
            <a:r>
              <a:rPr lang="el-GR" sz="3300" b="1" dirty="0"/>
              <a:t>Προσαρμογή στις τεχνολογικές εξελίξεις</a:t>
            </a:r>
          </a:p>
          <a:p>
            <a:pPr algn="just"/>
            <a:r>
              <a:rPr lang="el-GR" sz="3300" b="1" dirty="0"/>
              <a:t>Τεκμηριωμένες πολιτικές (στοιχεία, αναλύσεις, μελέτες)</a:t>
            </a:r>
          </a:p>
          <a:p>
            <a:pPr algn="just"/>
            <a:endParaRPr lang="el-GR" sz="3300" b="1" dirty="0"/>
          </a:p>
          <a:p>
            <a:pPr marL="0" indent="0" algn="just">
              <a:buNone/>
            </a:pPr>
            <a:r>
              <a:rPr lang="en-US" sz="3300" b="1" dirty="0"/>
              <a:t>OECD Employment Outlook</a:t>
            </a:r>
            <a:endParaRPr lang="el-GR" sz="2800" b="1" dirty="0"/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AA6B0624-1B72-8DDC-3C3C-2F35F63525CA}"/>
              </a:ext>
            </a:extLst>
          </p:cNvPr>
          <p:cNvSpPr/>
          <p:nvPr/>
        </p:nvSpPr>
        <p:spPr>
          <a:xfrm>
            <a:off x="878541" y="878541"/>
            <a:ext cx="8265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020495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CAE543-E255-9B71-0ECD-0087363FD4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A3B6C-77F0-5F22-2DF1-12700E525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5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15454-BCEA-0E45-E1EF-D4BA96B6E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222" y="878541"/>
            <a:ext cx="11323555" cy="5815222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l-GR" sz="3300" b="1" dirty="0"/>
              <a:t>ΟΟΣΑ: βασικές κατευθύνσεις σε απασχόληση και εργασιακές σχέσεις:</a:t>
            </a:r>
          </a:p>
          <a:p>
            <a:pPr lvl="0"/>
            <a:r>
              <a:rPr lang="el-GR" sz="3300" b="1" dirty="0"/>
              <a:t>Δίκαιη μετάβαση στην πράσινη οικονομία:  προσωρινή μισθολογική ασφάλιση (wage insurance), κατοχύρωση δικαιωμάτων, βελτίωση συνθηκών εργασίας σε νέα επαγγέλματα της πράσινης οικονομίας (&gt;25 % των θέσεων εργασίας επηρεάζονται από την πράσινη μετάβαση).</a:t>
            </a:r>
          </a:p>
          <a:p>
            <a:pPr lvl="0"/>
            <a:r>
              <a:rPr lang="el-GR" sz="3300" b="1" dirty="0"/>
              <a:t>Ενίσχυση συλλογικού διαλόγου και διαπραγματεύσεων:  μείωση κάλυψης από συλλογικές συμβάσεις - ανάγκη δομημένου κοινωνικού διαλόγου μέσω πρωτοβουλιών (</a:t>
            </a:r>
            <a:r>
              <a:rPr lang="en-US" sz="3300" b="1" dirty="0"/>
              <a:t>Global Deal</a:t>
            </a:r>
            <a:r>
              <a:rPr lang="el-GR" sz="3300" b="1" dirty="0"/>
              <a:t>)</a:t>
            </a:r>
          </a:p>
          <a:p>
            <a:pPr lvl="0"/>
            <a:r>
              <a:rPr lang="el-GR" sz="3300" b="1" dirty="0"/>
              <a:t>Ρύθμιση νέων μορφών εργασίας (ψηφιακές πλατφόρμες): ανάγκη για σαφή όρια μεταξύ εξαρτημένης εργασίας και αυτοαπασχόλησης,  για διασφάλιση δικαιωμάτων σε ασφάλιση και συλλογική εκπροσώπηση εργαζομένων σε ψηφιακές πλατφόρμες.</a:t>
            </a:r>
          </a:p>
          <a:p>
            <a:pPr algn="just"/>
            <a:endParaRPr lang="el-GR" sz="2800" b="1" dirty="0"/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7FC7110C-A42A-97B6-A086-FF28D52FCD62}"/>
              </a:ext>
            </a:extLst>
          </p:cNvPr>
          <p:cNvSpPr/>
          <p:nvPr/>
        </p:nvSpPr>
        <p:spPr>
          <a:xfrm>
            <a:off x="878541" y="878541"/>
            <a:ext cx="8265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412677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C1A7EB-4189-1925-4080-42DA6E34CB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FEB36-F515-8348-9FBB-A4BC1B3B6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5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80ED7F-9A6B-F0A3-2C35-A268E9ADA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222" y="878541"/>
            <a:ext cx="11323555" cy="581522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l-GR" sz="3300" b="1" dirty="0"/>
              <a:t>ΟΟΣΑ: βασικές κατευθύνσεις σε απασχόληση και εργασιακές σχέσεις:</a:t>
            </a:r>
          </a:p>
          <a:p>
            <a:r>
              <a:rPr lang="el-GR" sz="3400" b="1" dirty="0"/>
              <a:t>Ενίσχυση Ενεργητικών πολιτικών  αγοράς εργασίας:  ανάπτυξη  ποιοτικών, συμπεριληπτικών αγορών εργασίας, με ειδική μέριμνα για   ένταξη ευάλωτων εργαζομένων (νέοι, χαμηλόμισθοι)  </a:t>
            </a:r>
          </a:p>
          <a:p>
            <a:pPr lvl="0"/>
            <a:r>
              <a:rPr lang="el-GR" sz="3400" b="1" dirty="0"/>
              <a:t>Ποιότητα εργασίας: πλαίσιο βέλτιστων πρακτικών για  περισσότερες και ποιοτικές θέσεις εργασίας, με ισορροπία μεταξύ ευελιξίας και ασφάλειας.</a:t>
            </a:r>
          </a:p>
          <a:p>
            <a:r>
              <a:rPr lang="el-GR" sz="3400" b="1" dirty="0"/>
              <a:t>Οδηγίες για πολυεθνικές επιχειρήσεις: σεβασμός εργασιακών δικαιωμάτων, υποστήριξη κοινωνικού διαλόγου και συλλογικών  διαπραγματεύσεων, ίση μεταχείριση, αξιοπρεπείς συνθήκες, υγιεινή και ασφάλεια</a:t>
            </a:r>
            <a:endParaRPr lang="el-GR" sz="3300" b="1" dirty="0"/>
          </a:p>
          <a:p>
            <a:pPr algn="just"/>
            <a:endParaRPr lang="el-GR" sz="2800" b="1" dirty="0"/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4870DD61-F4F8-7AF1-8D73-C731DEF9F015}"/>
              </a:ext>
            </a:extLst>
          </p:cNvPr>
          <p:cNvSpPr/>
          <p:nvPr/>
        </p:nvSpPr>
        <p:spPr>
          <a:xfrm>
            <a:off x="878541" y="878541"/>
            <a:ext cx="8265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781780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DE7B0D-6713-ECE1-C4EA-8D2F56F1C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FACA0-F0B9-CAAC-757F-2A9CE6D86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5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C05FB-A9BB-0EFA-9CC3-5CB775BE7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222" y="878541"/>
            <a:ext cx="11323555" cy="5815222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l-GR" sz="3300" b="1" dirty="0"/>
              <a:t>ΟΟΣΑ: κατευθύνσεις και συστάσεις  προς τα ΚΜ:</a:t>
            </a:r>
          </a:p>
          <a:p>
            <a:pPr lvl="0"/>
            <a:r>
              <a:rPr lang="el-GR" sz="2800" b="1" dirty="0"/>
              <a:t>Μεταρρύθμιση αγορών εργασίας: Ευελιξία  συμβάσεων χωρίς έκπτωση στην  προστασία και καταπολέμηση αδήλωτης και άτυπης εργασίας</a:t>
            </a:r>
          </a:p>
          <a:p>
            <a:pPr lvl="0"/>
            <a:r>
              <a:rPr lang="el-GR" sz="2800" b="1" dirty="0"/>
              <a:t>Ενεργητικές πολιτικές απασχόλησης (ALMPs): Επένδυση σε δεξιότητες (reskilling/upskilling) , στόχευση στις ευάλωτες ομάδες  (νέοι, μακροχρόνια άνεργοι)</a:t>
            </a:r>
          </a:p>
          <a:p>
            <a:pPr lvl="0"/>
            <a:r>
              <a:rPr lang="el-GR" sz="2800" b="1" dirty="0"/>
              <a:t>Αντιμετώπιση ανισοτήτων: καταπολέμηση ανισότητας φύλου, εισοδήματος, γεωγραφίας και προώθηση της συμπεριληπτικής ανάπτυξης (inclusive growth)</a:t>
            </a:r>
          </a:p>
          <a:p>
            <a:pPr lvl="0"/>
            <a:r>
              <a:rPr lang="el-GR" sz="2800" b="1" dirty="0"/>
              <a:t>Εξισορρόπηση ευελιξίας – ασφάλειας (flexicurity): εύκολη είσοδος/έξοδος στην εργασία  σε συνδυασμό με  ισχυρό δίχτυ προστασίας  και σύγχρονη προσέγγιση των μοντέλων εργασίας.</a:t>
            </a:r>
          </a:p>
          <a:p>
            <a:pPr lvl="0"/>
            <a:r>
              <a:rPr lang="el-GR" sz="2800" b="1" dirty="0"/>
              <a:t>Εργασία σε ψηφιακό και πράσινο μετασχηματισμό: Ετοιμότητα για τις αλλαγές   και επένδυση σε ψηφιακές και πράσινες δεξιότητες</a:t>
            </a:r>
          </a:p>
          <a:p>
            <a:pPr lvl="0"/>
            <a:r>
              <a:rPr lang="el-GR" sz="2800" b="1" dirty="0"/>
              <a:t>Κατώτατος μισθός &amp; συλλογικές διαπραγματεύσεις: Ενίσχυση κάλυψης συλλογικών συμβάσεων και επαρκείς κατώτατοι μισθοί ως εργαλείο κατά της φτώχειας.</a:t>
            </a:r>
          </a:p>
          <a:p>
            <a:pPr algn="just"/>
            <a:endParaRPr lang="el-GR" sz="2800" b="1" dirty="0"/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16E182F9-E5E9-8337-3A85-36CDA19B23AE}"/>
              </a:ext>
            </a:extLst>
          </p:cNvPr>
          <p:cNvSpPr/>
          <p:nvPr/>
        </p:nvSpPr>
        <p:spPr>
          <a:xfrm>
            <a:off x="878541" y="878541"/>
            <a:ext cx="8265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436145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DE6133-7220-EC56-3FD8-BBECB8148A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DB41C-A86D-D2AC-DD33-454E3E82E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5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98055-DA40-5D2D-A1F6-278ECD56D6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222" y="878541"/>
            <a:ext cx="11323555" cy="5815222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l-GR" sz="3300" b="1" dirty="0"/>
              <a:t>ΟΟΣΑ: κατευθύνσεις και συστάσεις  προς τα ΚΜ:</a:t>
            </a:r>
          </a:p>
          <a:p>
            <a:pPr lvl="0"/>
            <a:r>
              <a:rPr lang="el-GR" sz="2800" b="1" dirty="0"/>
              <a:t>Μεταρρύθμιση αγορών εργασίας: Ευελιξία  συμβάσεων χωρίς έκπτωση στην  προστασία και καταπολέμηση αδήλωτης και άτυπης εργασίας</a:t>
            </a:r>
          </a:p>
          <a:p>
            <a:pPr lvl="0"/>
            <a:r>
              <a:rPr lang="el-GR" sz="2800" b="1" dirty="0"/>
              <a:t>Ενεργητικές πολιτικές απασχόλησης (ALMPs): Επένδυση σε δεξιότητες (reskilling/upskilling) , στόχευση στις ευάλωτες ομάδες  (νέοι, μακροχρόνια άνεργοι)</a:t>
            </a:r>
          </a:p>
          <a:p>
            <a:pPr lvl="0"/>
            <a:r>
              <a:rPr lang="el-GR" sz="2800" b="1" dirty="0"/>
              <a:t>Αντιμετώπιση ανισοτήτων: καταπολέμηση ανισότητας φύλου, εισοδήματος, γεωγραφίας και προώθηση της συμπεριληπτικής ανάπτυξης (inclusive growth)</a:t>
            </a:r>
          </a:p>
          <a:p>
            <a:pPr lvl="0"/>
            <a:r>
              <a:rPr lang="el-GR" sz="2800" b="1" dirty="0"/>
              <a:t>Εξισορρόπηση ευελιξίας – ασφάλειας (flexicurity): εύκολη είσοδος/έξοδος στην εργασία  σε συνδυασμό με  ισχυρό δίχτυ προστασίας  και σύγχρονη προσέγγιση των μοντέλων εργασίας.</a:t>
            </a:r>
          </a:p>
          <a:p>
            <a:pPr lvl="0"/>
            <a:r>
              <a:rPr lang="el-GR" sz="2800" b="1" dirty="0"/>
              <a:t>Εργασία σε ψηφιακό και πράσινο μετασχηματισμό: Ετοιμότητα για τις αλλαγές   και επένδυση σε ψηφιακές και πράσινες δεξιότητες</a:t>
            </a:r>
          </a:p>
          <a:p>
            <a:pPr lvl="0"/>
            <a:r>
              <a:rPr lang="el-GR" sz="2800" b="1" dirty="0"/>
              <a:t>Κατώτατος μισθός &amp; συλλογικές διαπραγματεύσεις: Ενίσχυση κάλυψης συλλογικών συμβάσεων και επαρκείς κατώτατοι μισθοί ως εργαλείο κατά της φτώχειας.</a:t>
            </a:r>
          </a:p>
          <a:p>
            <a:pPr algn="just"/>
            <a:endParaRPr lang="el-GR" sz="2800" b="1" dirty="0"/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2A6630B3-1BFA-B824-5A53-501EB89830C8}"/>
              </a:ext>
            </a:extLst>
          </p:cNvPr>
          <p:cNvSpPr/>
          <p:nvPr/>
        </p:nvSpPr>
        <p:spPr>
          <a:xfrm>
            <a:off x="878541" y="878541"/>
            <a:ext cx="8265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096495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74EA34-5A3C-0B54-CD10-6727B0C488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08DFB-FFC8-093A-5868-4D0C0973C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5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4545D-1796-862A-C259-517B7A05B8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222" y="878541"/>
            <a:ext cx="11323555" cy="581522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el-GR" sz="3300" b="1" dirty="0"/>
          </a:p>
          <a:p>
            <a:pPr marL="0" indent="0" algn="just">
              <a:buNone/>
            </a:pPr>
            <a:endParaRPr lang="el-GR" sz="3300" b="1" dirty="0"/>
          </a:p>
          <a:p>
            <a:pPr marL="0" indent="0" algn="just">
              <a:buNone/>
            </a:pPr>
            <a:endParaRPr lang="el-GR" sz="3300" b="1" dirty="0"/>
          </a:p>
          <a:p>
            <a:pPr marL="0" indent="0" algn="just">
              <a:buNone/>
            </a:pPr>
            <a:endParaRPr lang="el-GR" sz="3300" b="1" dirty="0"/>
          </a:p>
          <a:p>
            <a:pPr marL="0" indent="0" algn="just">
              <a:buNone/>
            </a:pPr>
            <a:r>
              <a:rPr lang="el-GR" sz="3300" b="1" dirty="0"/>
              <a:t>ΟΟΣΑ: κατευθύνσεις και συστάσεις - επίδραση  στη διαμόρφωση εθνικής πολιτικής </a:t>
            </a:r>
          </a:p>
          <a:p>
            <a:pPr algn="just"/>
            <a:r>
              <a:rPr lang="el-GR" sz="3600" b="1" dirty="0"/>
              <a:t>Έκθεση ΟΟΣΑ για την Ανταγωνιστικότητα και τη Δημόσια Διοίκηση” (2011–2014)</a:t>
            </a:r>
          </a:p>
          <a:p>
            <a:pPr algn="just"/>
            <a:r>
              <a:rPr lang="el-GR" sz="3600" dirty="0"/>
              <a:t> </a:t>
            </a:r>
            <a:r>
              <a:rPr lang="el-GR" sz="3600" b="1" dirty="0"/>
              <a:t>Έκθεση ΟΟΣΑ για αξιολόγηση και μεταρρύθμιση των επιδομάτων φτώχειας και κοινωνικής στήριξης στην Ελλάδα (2013 και 2018)</a:t>
            </a:r>
            <a:endParaRPr lang="el-GR" sz="3300" b="1" dirty="0"/>
          </a:p>
          <a:p>
            <a:pPr marL="0" indent="0" algn="just">
              <a:buNone/>
            </a:pPr>
            <a:endParaRPr lang="el-GR" sz="3300" b="1" dirty="0"/>
          </a:p>
          <a:p>
            <a:pPr marL="0" indent="0" algn="just">
              <a:buNone/>
            </a:pPr>
            <a:endParaRPr lang="el-GR" sz="3300" b="1" dirty="0"/>
          </a:p>
          <a:p>
            <a:pPr marL="0" indent="0" algn="just">
              <a:buNone/>
            </a:pPr>
            <a:endParaRPr lang="el-GR" sz="3300" b="1" dirty="0"/>
          </a:p>
          <a:p>
            <a:pPr marL="0" indent="0" algn="just">
              <a:buNone/>
            </a:pPr>
            <a:endParaRPr lang="el-GR" sz="3300" b="1" dirty="0"/>
          </a:p>
          <a:p>
            <a:pPr marL="0" indent="0" algn="just">
              <a:buNone/>
            </a:pPr>
            <a:endParaRPr lang="el-GR" sz="2800" b="1" dirty="0"/>
          </a:p>
          <a:p>
            <a:pPr algn="just"/>
            <a:endParaRPr lang="el-GR" sz="2800" b="1" dirty="0"/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ADEDEC06-4689-AE6F-78C0-AA5FFF4A5698}"/>
              </a:ext>
            </a:extLst>
          </p:cNvPr>
          <p:cNvSpPr/>
          <p:nvPr/>
        </p:nvSpPr>
        <p:spPr>
          <a:xfrm>
            <a:off x="878541" y="878541"/>
            <a:ext cx="8265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732713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4A818-38FC-45AB-A0D7-BA1C6C268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145F5-505C-4FC9-9461-24ECF7EFA8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l-GR" sz="3200" dirty="0"/>
              <a:t>Ευχαριστώ για την προσοχή σας</a:t>
            </a:r>
          </a:p>
          <a:p>
            <a:pPr algn="ctr">
              <a:buNone/>
            </a:pPr>
            <a:endParaRPr lang="el-GR" sz="3200" dirty="0"/>
          </a:p>
          <a:p>
            <a:pPr algn="ctr">
              <a:buNone/>
            </a:pPr>
            <a:r>
              <a:rPr lang="el-GR" sz="3200" dirty="0"/>
              <a:t>Δήμητρα Νίκου</a:t>
            </a:r>
          </a:p>
          <a:p>
            <a:pPr algn="ctr">
              <a:buNone/>
            </a:pPr>
            <a:r>
              <a:rPr lang="en-US" sz="3200" dirty="0"/>
              <a:t>dnikou@ypakp.gr</a:t>
            </a:r>
            <a:endParaRPr lang="el-GR" sz="3200" dirty="0"/>
          </a:p>
        </p:txBody>
      </p:sp>
      <p:pic>
        <p:nvPicPr>
          <p:cNvPr id="4" name="Εικόνα 11">
            <a:extLst>
              <a:ext uri="{FF2B5EF4-FFF2-40B4-BE49-F238E27FC236}">
                <a16:creationId xmlns:a16="http://schemas.microsoft.com/office/drawing/2014/main" id="{8FB98EF3-2B7E-46BD-06B8-9EA5A8FA75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0776" y="5325979"/>
            <a:ext cx="3285423" cy="770021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5" name="Εικόνα 6">
            <a:extLst>
              <a:ext uri="{FF2B5EF4-FFF2-40B4-BE49-F238E27FC236}">
                <a16:creationId xmlns:a16="http://schemas.microsoft.com/office/drawing/2014/main" id="{18F9DE61-BB51-885F-67DF-3964FC7048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974" y="4870217"/>
            <a:ext cx="2359026" cy="13781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05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F48FE-E248-105B-F3A8-DA38176EC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4E11B-FE15-6C75-CF2E-0F2D1FFD0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5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670AB-0C98-40C2-C154-FFB6828A4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222" y="878541"/>
            <a:ext cx="11323555" cy="581522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l-GR" sz="3300" b="1" dirty="0"/>
              <a:t>ΕΕ: κατευθύνσεις και συστάσεις - επίδραση  στη διαμόρφωση εθνικής πολιτικής</a:t>
            </a:r>
          </a:p>
          <a:p>
            <a:pPr algn="just"/>
            <a:r>
              <a:rPr lang="el-GR" sz="3300" b="1" dirty="0"/>
              <a:t>Δεσμευτικό δίκαιο</a:t>
            </a:r>
          </a:p>
          <a:p>
            <a:pPr algn="just"/>
            <a:r>
              <a:rPr lang="el-GR" sz="3300" b="1" dirty="0"/>
              <a:t>Μη δεσμευτικό δίκαιο</a:t>
            </a:r>
          </a:p>
          <a:p>
            <a:pPr algn="just"/>
            <a:r>
              <a:rPr lang="el-GR" sz="3300" b="1" dirty="0"/>
              <a:t>Έκτακτες συμφωνίες (ΣΣΑ, Σύμφωνο για το ευρώ)</a:t>
            </a:r>
          </a:p>
          <a:p>
            <a:pPr algn="just"/>
            <a:r>
              <a:rPr lang="el-GR" sz="3300" b="1" dirty="0"/>
              <a:t>Θεσμικά όργανα</a:t>
            </a:r>
          </a:p>
          <a:p>
            <a:pPr algn="just"/>
            <a:r>
              <a:rPr lang="el-GR" sz="3300" b="1" dirty="0"/>
              <a:t>Ευρωπαϊκές Στρατηγικές, ΑΜΣ, ΕΠΚΔ</a:t>
            </a:r>
          </a:p>
          <a:p>
            <a:pPr algn="just"/>
            <a:r>
              <a:rPr lang="el-GR" sz="3300" b="1" dirty="0"/>
              <a:t>Πρωτοβουλίες</a:t>
            </a:r>
          </a:p>
          <a:p>
            <a:pPr algn="just"/>
            <a:r>
              <a:rPr lang="el-GR" sz="3300" b="1" dirty="0"/>
              <a:t>Κοινωνικό διάλογο</a:t>
            </a:r>
          </a:p>
          <a:p>
            <a:pPr algn="just"/>
            <a:r>
              <a:rPr lang="el-GR" sz="2800" b="1" dirty="0"/>
              <a:t>Χρηματοδότηση</a:t>
            </a:r>
          </a:p>
          <a:p>
            <a:pPr algn="just"/>
            <a:endParaRPr lang="el-GR" sz="2800" b="1" dirty="0"/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04603BD2-1721-A5E3-900F-FF884E73002A}"/>
              </a:ext>
            </a:extLst>
          </p:cNvPr>
          <p:cNvSpPr/>
          <p:nvPr/>
        </p:nvSpPr>
        <p:spPr>
          <a:xfrm>
            <a:off x="878541" y="878541"/>
            <a:ext cx="8265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1164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A6E0EE-774C-ADD8-B2EF-310B7DD61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66F37-CCAA-F8B6-7148-E7C783C47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5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6609A-642B-FFA7-1DA8-D56949033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222" y="878541"/>
            <a:ext cx="11323555" cy="58152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3300" b="1" dirty="0"/>
              <a:t>ΕΕ: κατευθύνσεις και συστάσεις - επίδραση  στη διαμόρφωση εθνικής πολιτικής</a:t>
            </a:r>
          </a:p>
          <a:p>
            <a:pPr algn="just">
              <a:buFontTx/>
              <a:buChar char="-"/>
            </a:pPr>
            <a:r>
              <a:rPr lang="el-GR" sz="3300" b="1" dirty="0"/>
              <a:t>Στόχοι, κανόνες, όρια, ελάχιστα πρότυπα, νομική βάση</a:t>
            </a:r>
          </a:p>
          <a:p>
            <a:pPr algn="just">
              <a:buFontTx/>
              <a:buChar char="-"/>
            </a:pPr>
            <a:r>
              <a:rPr lang="el-GR" sz="3300" b="1" dirty="0"/>
              <a:t>Υποχρεώσεις/δεσμεύσεις</a:t>
            </a:r>
          </a:p>
          <a:p>
            <a:pPr algn="just">
              <a:buFontTx/>
              <a:buChar char="-"/>
            </a:pPr>
            <a:r>
              <a:rPr lang="el-GR" sz="3300" b="1" dirty="0"/>
              <a:t>Πολιτική δέσμευση, πολιτική κατεύθυνση</a:t>
            </a:r>
          </a:p>
          <a:p>
            <a:pPr algn="just">
              <a:buFontTx/>
              <a:buChar char="-"/>
            </a:pPr>
            <a:r>
              <a:rPr lang="el-GR" sz="3300" b="1" dirty="0"/>
              <a:t>Μηχανισμοί πίεσης (χωρίς δεσμευτικό χαρακτήρα)</a:t>
            </a:r>
          </a:p>
          <a:p>
            <a:pPr algn="just"/>
            <a:endParaRPr lang="el-GR" sz="2800" b="1" dirty="0"/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EEB09061-F8D1-45E2-E3EB-11ED46F75ED5}"/>
              </a:ext>
            </a:extLst>
          </p:cNvPr>
          <p:cNvSpPr/>
          <p:nvPr/>
        </p:nvSpPr>
        <p:spPr>
          <a:xfrm>
            <a:off x="878541" y="878541"/>
            <a:ext cx="8265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8879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CF877D-5823-8370-44C0-EC0DB7E37E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39298-632B-1A3A-69FF-1CA18D176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5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37322E-BD62-9BE4-0943-1D14959BCC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222" y="878541"/>
            <a:ext cx="11323555" cy="5815222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endParaRPr lang="el-GR" sz="3300" b="1" dirty="0"/>
          </a:p>
          <a:p>
            <a:pPr marL="0" indent="0" algn="just">
              <a:buNone/>
            </a:pPr>
            <a:r>
              <a:rPr lang="el-GR" sz="3300" b="1" dirty="0"/>
              <a:t>ΕΕ: κατευθύνσεις και συστάσεις - επίδραση  στη διαμόρφωση εθνικής πολιτικής</a:t>
            </a:r>
          </a:p>
          <a:p>
            <a:pPr algn="just"/>
            <a:r>
              <a:rPr lang="el-GR" sz="3300" b="1" dirty="0"/>
              <a:t>Δεσμευτικό δίκαιο: Παράδειγμα Κανονισμού: </a:t>
            </a:r>
          </a:p>
          <a:p>
            <a:pPr marL="0" indent="0" algn="just">
              <a:buNone/>
            </a:pPr>
            <a:r>
              <a:rPr lang="el-GR" sz="3300" b="1" dirty="0"/>
              <a:t>Κανονισμός (ΕΚ) 883/2004 για το συντονισμό των συστημάτων κοινωνικής ασφάλισης</a:t>
            </a:r>
          </a:p>
          <a:p>
            <a:pPr algn="just">
              <a:buFontTx/>
              <a:buChar char="-"/>
            </a:pPr>
            <a:r>
              <a:rPr lang="el-GR" sz="3300" b="1" dirty="0"/>
              <a:t>Κοινοί κανόνες προστασίας δικαιωμάτων κοινωνικής </a:t>
            </a:r>
          </a:p>
          <a:p>
            <a:pPr marL="0" indent="0" algn="just">
              <a:buNone/>
            </a:pPr>
            <a:r>
              <a:rPr lang="el-GR" sz="3300" b="1" dirty="0"/>
              <a:t>   ασφάλισης κατά τις μετακινήσεις εντός ΕΕ, ΕΟΧ και Ελβετίας</a:t>
            </a:r>
          </a:p>
          <a:p>
            <a:pPr algn="just">
              <a:buFontTx/>
              <a:buChar char="-"/>
            </a:pPr>
            <a:r>
              <a:rPr lang="el-GR" sz="3300" b="1" dirty="0"/>
              <a:t>Εφαρμογή σε: ασθένεια, μητρότητα- πατρότητα, γήρας, αναπηρία, επιζώντες, ανεργία, οικογενειακές παροχές, εργατικά ατυχήματα, επαγγελματική ασθένεια)</a:t>
            </a:r>
          </a:p>
          <a:p>
            <a:pPr algn="just">
              <a:buFontTx/>
              <a:buChar char="-"/>
            </a:pPr>
            <a:r>
              <a:rPr lang="el-GR" sz="3300" b="1" dirty="0"/>
              <a:t>Δεν αντικαθιστά εθνικά συστήματα με  ενιαίο ευρωπαϊκό σύστημα</a:t>
            </a:r>
          </a:p>
          <a:p>
            <a:pPr algn="just">
              <a:buFontTx/>
              <a:buChar char="-"/>
            </a:pPr>
            <a:r>
              <a:rPr lang="el-GR" sz="3300" b="1" dirty="0"/>
              <a:t>Επιλογή δικαιούχων, επίπεδα παροχών, προύποθέσεις επιλεξιμότητα= αρμοδιότητα ΚΜ</a:t>
            </a:r>
          </a:p>
          <a:p>
            <a:pPr algn="just">
              <a:buFontTx/>
              <a:buChar char="-"/>
            </a:pPr>
            <a:endParaRPr lang="el-GR" sz="3300" b="1" dirty="0"/>
          </a:p>
          <a:p>
            <a:pPr algn="just"/>
            <a:endParaRPr lang="el-GR" sz="2800" b="1" dirty="0"/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78BD5FDF-B048-5EE6-CD2D-6D7EFBC4AB41}"/>
              </a:ext>
            </a:extLst>
          </p:cNvPr>
          <p:cNvSpPr/>
          <p:nvPr/>
        </p:nvSpPr>
        <p:spPr>
          <a:xfrm>
            <a:off x="878541" y="878541"/>
            <a:ext cx="8265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20628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107006-501F-E0C1-1AB9-7013112E2F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EC34C-AF5E-FD1D-DC07-6D3B2E6EB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5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C2BA2-3E20-AD9D-A110-DBF40D7766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222" y="878541"/>
            <a:ext cx="11323555" cy="581522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el-GR" sz="3300" b="1" dirty="0"/>
          </a:p>
          <a:p>
            <a:pPr marL="0" indent="0" algn="just">
              <a:buNone/>
            </a:pPr>
            <a:r>
              <a:rPr lang="el-GR" sz="3300" b="1" dirty="0"/>
              <a:t>ΕΕ: κατευθύνσεις και συστάσεις - επίδραση  στη διαμόρφωση εθνικής πολιτικής</a:t>
            </a:r>
          </a:p>
          <a:p>
            <a:pPr algn="just"/>
            <a:r>
              <a:rPr lang="el-GR" sz="3300" b="1" dirty="0"/>
              <a:t>Μη δεσμευτικό δίκαιο - Παράδειγμα: </a:t>
            </a:r>
          </a:p>
          <a:p>
            <a:pPr marL="0" indent="0" algn="just">
              <a:buNone/>
            </a:pPr>
            <a:r>
              <a:rPr lang="el-GR" sz="3300" b="1" dirty="0"/>
              <a:t>Κατευθυντήριες Γραμμές για την Απασχόληση: μη δεσμευτικά εργαλεία ΕΣΑ</a:t>
            </a:r>
          </a:p>
          <a:p>
            <a:pPr algn="just">
              <a:buFontTx/>
              <a:buChar char="-"/>
            </a:pPr>
            <a:r>
              <a:rPr lang="el-GR" sz="2800" b="1" dirty="0"/>
              <a:t>Μεταρρυθμίσεις στην επαγγελματική κατάρτιση (ΚΕΚ)</a:t>
            </a:r>
          </a:p>
          <a:p>
            <a:pPr algn="just">
              <a:buFontTx/>
              <a:buChar char="-"/>
            </a:pPr>
            <a:r>
              <a:rPr lang="el-GR" sz="2800" b="1" dirty="0"/>
              <a:t>Θέσπιση προγραμμάτων όπως </a:t>
            </a:r>
            <a:r>
              <a:rPr lang="en-US" sz="2800" b="1" dirty="0"/>
              <a:t>STAGE</a:t>
            </a:r>
            <a:endParaRPr lang="el-GR" sz="2800" b="1" dirty="0"/>
          </a:p>
          <a:p>
            <a:pPr algn="just">
              <a:buFontTx/>
              <a:buChar char="-"/>
            </a:pPr>
            <a:r>
              <a:rPr lang="el-GR" sz="2800" b="1" dirty="0"/>
              <a:t>Πολιτικές για ισότητα φύλων</a:t>
            </a:r>
          </a:p>
          <a:p>
            <a:pPr marL="0" indent="0" algn="just">
              <a:buNone/>
            </a:pPr>
            <a:r>
              <a:rPr lang="el-GR" sz="3200" b="1" dirty="0"/>
              <a:t>Πίεση για συμμόρφωση μέσω:  συγκριτικής αξιολόγησης, χρηματοδότησης</a:t>
            </a:r>
            <a:endParaRPr lang="en-US" sz="3200" b="1" dirty="0"/>
          </a:p>
          <a:p>
            <a:pPr algn="just">
              <a:buFontTx/>
              <a:buChar char="-"/>
            </a:pPr>
            <a:endParaRPr lang="el-GR" sz="2800" b="1" dirty="0"/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E68F51FA-EEA7-D322-9C32-DCBF3763A82C}"/>
              </a:ext>
            </a:extLst>
          </p:cNvPr>
          <p:cNvSpPr/>
          <p:nvPr/>
        </p:nvSpPr>
        <p:spPr>
          <a:xfrm>
            <a:off x="878541" y="878541"/>
            <a:ext cx="8265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60366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835F87-59E5-021F-4B48-31F63CC79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B0664-6020-4E8D-22EC-B9DA3E0D9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5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19341-C295-AA4E-00A5-D7ABDB3B61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222" y="878541"/>
            <a:ext cx="11323555" cy="581522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l-GR" sz="3300" b="1" dirty="0"/>
              <a:t>ΕΕ: κατευθύνσεις και συστάσεις - επίδραση  στη διαμόρφωση εθνικής πολιτικής</a:t>
            </a:r>
          </a:p>
          <a:p>
            <a:pPr algn="just"/>
            <a:r>
              <a:rPr lang="el-GR" sz="3300" b="1" dirty="0"/>
              <a:t>Θεσμικά όργανα – Παράδειγμα:</a:t>
            </a:r>
          </a:p>
          <a:p>
            <a:pPr marL="0" indent="0" algn="just">
              <a:buNone/>
            </a:pPr>
            <a:r>
              <a:rPr lang="el-GR" sz="3300" b="1" dirty="0"/>
              <a:t>Επιρροή στην εθνική πολιτική στην περίοδο των μνημονίων από: </a:t>
            </a:r>
          </a:p>
          <a:p>
            <a:pPr marL="0" indent="0" algn="just">
              <a:buNone/>
            </a:pPr>
            <a:r>
              <a:rPr lang="el-GR" sz="3300" b="1" dirty="0"/>
              <a:t>Ευρωπαϊκή Επιτροπή: παρακολουθούσε πρόοδο μεταρρυθμίσεων</a:t>
            </a:r>
          </a:p>
          <a:p>
            <a:pPr marL="0" indent="0" algn="just">
              <a:buNone/>
            </a:pPr>
            <a:r>
              <a:rPr lang="el-GR" sz="3300" b="1" dirty="0"/>
              <a:t>Ευρωπαϊκή Κεντρική Τράπεζα: καθόριζε ρευστότητα προς ελληνικές τράπεζες </a:t>
            </a:r>
          </a:p>
          <a:p>
            <a:pPr marL="0" indent="0" algn="just">
              <a:buNone/>
            </a:pPr>
            <a:r>
              <a:rPr lang="en-US" sz="3300" b="1" dirty="0"/>
              <a:t>Eurogroup</a:t>
            </a:r>
            <a:r>
              <a:rPr lang="el-GR" sz="3300" b="1" dirty="0"/>
              <a:t>: ενέκρινε ή ανέστειλε εκταμιεύσεις δανείων</a:t>
            </a:r>
          </a:p>
          <a:p>
            <a:pPr algn="just"/>
            <a:endParaRPr lang="el-GR" sz="2800" b="1" dirty="0"/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5F43A333-9556-A8DC-FEB8-0BFD9CBDFAFF}"/>
              </a:ext>
            </a:extLst>
          </p:cNvPr>
          <p:cNvSpPr/>
          <p:nvPr/>
        </p:nvSpPr>
        <p:spPr>
          <a:xfrm>
            <a:off x="878541" y="878541"/>
            <a:ext cx="8265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83973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73DD0B-3A9F-C983-E63D-8E198453D2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33210-E83A-2CA3-1AF1-7BC7DD66E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5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3ACA7-CA49-6E65-1BEC-AE21CAAA1A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222" y="878541"/>
            <a:ext cx="11323555" cy="58152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3300" b="1" dirty="0"/>
              <a:t>ΕΕ: κατευθύνσεις και συστάσεις - επίδραση  στη διαμόρφωση εθνικής πολιτικής</a:t>
            </a:r>
          </a:p>
          <a:p>
            <a:pPr algn="just"/>
            <a:r>
              <a:rPr lang="el-GR" sz="3300" b="1" dirty="0"/>
              <a:t>Ευρωπαϊκές Στρατηγικές: Παράδειγμα: Ευρώπη 2020</a:t>
            </a:r>
          </a:p>
          <a:p>
            <a:pPr algn="just">
              <a:buFontTx/>
              <a:buChar char="-"/>
            </a:pPr>
            <a:r>
              <a:rPr lang="el-GR" sz="2800" b="1" dirty="0"/>
              <a:t>Καθορισμός εθνικών στόχων</a:t>
            </a:r>
          </a:p>
          <a:p>
            <a:pPr algn="just">
              <a:buFontTx/>
              <a:buChar char="-"/>
            </a:pPr>
            <a:r>
              <a:rPr lang="el-GR" sz="2800" b="1" dirty="0"/>
              <a:t>Σύνδεση με ΕΣΠΑ: χρηματοδότηση για ψηφιακές υποδομές, ενεργειακή απόδοση, καινοτομία, προγράμματα για ανεργία</a:t>
            </a:r>
          </a:p>
          <a:p>
            <a:pPr algn="just">
              <a:buFontTx/>
              <a:buChar char="-"/>
            </a:pPr>
            <a:r>
              <a:rPr lang="el-GR" sz="2800" b="1" dirty="0"/>
              <a:t>Διαμόρφωση εθνικων πολιτικών: Υπουργεία Εργασίας, Ανάπτυξης, Παιδείας: ευθυγραμμίστηκαν</a:t>
            </a:r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9E38078A-D81E-B6D6-6965-CB82E4D9EF12}"/>
              </a:ext>
            </a:extLst>
          </p:cNvPr>
          <p:cNvSpPr/>
          <p:nvPr/>
        </p:nvSpPr>
        <p:spPr>
          <a:xfrm>
            <a:off x="878541" y="878541"/>
            <a:ext cx="8265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37378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00056A-E19D-7C47-F958-6A9183E099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29B2A-B8FE-43C7-FF4B-DC651FC52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2144"/>
            <a:ext cx="10131425" cy="790112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ΧΩΡΟΤΑΞΙΑ  ΚΟΙΝΩΝΙΚΗΣ ΠΟΛΙΤΙΚΗΣ: ΕΘΝΙΚΗ ΚΑΙ ΥΠΕΡΕΘΝΙΚΗ ΔΙΑΣΤΑΣΗ </a:t>
            </a:r>
            <a:br>
              <a:rPr lang="el-GR" sz="2400" dirty="0"/>
            </a:br>
            <a:r>
              <a:rPr lang="el-GR" sz="2400" dirty="0"/>
              <a:t>5</a:t>
            </a:r>
            <a:r>
              <a:rPr lang="el-GR" sz="2400" baseline="30000" dirty="0"/>
              <a:t>η</a:t>
            </a:r>
            <a:r>
              <a:rPr lang="el-GR" sz="2400" dirty="0"/>
              <a:t> ΕΙΣΗΓΗΣΗ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2FE71-2B81-D3B1-373B-A5917DC33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222" y="878541"/>
            <a:ext cx="11323555" cy="581522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l-GR" sz="3300" b="1" dirty="0"/>
              <a:t>ΕΕ: κατευθύνσεις και συστάσεις - επίδραση  στη διαμόρφωση εθνικής πολιτικής</a:t>
            </a:r>
          </a:p>
          <a:p>
            <a:pPr algn="just"/>
            <a:r>
              <a:rPr lang="el-GR" sz="3300" b="1" dirty="0"/>
              <a:t>Ευρωπαϊκές Στρατηγικές: ΑΜΣ Παράδειγμα</a:t>
            </a:r>
          </a:p>
          <a:p>
            <a:pPr marL="0" indent="0" algn="just">
              <a:buNone/>
            </a:pPr>
            <a:r>
              <a:rPr lang="el-GR" sz="2800" b="1" dirty="0"/>
              <a:t>Στο πλαίσιο της ΑΜΣ, κράτη μέλη και Ευρωπαϊκή Επιτροπή υιοθέτησαν κοινές αρχές για:</a:t>
            </a:r>
          </a:p>
          <a:p>
            <a:pPr algn="just">
              <a:buFontTx/>
              <a:buChar char="-"/>
            </a:pPr>
            <a:r>
              <a:rPr lang="el-GR" sz="2800" b="1" dirty="0"/>
              <a:t>Οικονομική βιωσιμότητα</a:t>
            </a:r>
          </a:p>
          <a:p>
            <a:pPr algn="just">
              <a:buFontTx/>
              <a:buChar char="-"/>
            </a:pPr>
            <a:r>
              <a:rPr lang="el-GR" sz="2800" b="1" dirty="0"/>
              <a:t>Επαρκείς συντάξεις</a:t>
            </a:r>
          </a:p>
          <a:p>
            <a:pPr algn="just">
              <a:buFontTx/>
              <a:buChar char="-"/>
            </a:pPr>
            <a:r>
              <a:rPr lang="el-GR" sz="2800" b="1" dirty="0"/>
              <a:t>Προσαρμογή στα δημογραφικά δεδομένα</a:t>
            </a:r>
          </a:p>
          <a:p>
            <a:pPr marL="0" indent="0" algn="just">
              <a:buNone/>
            </a:pPr>
            <a:r>
              <a:rPr lang="el-GR" sz="2800" b="1" dirty="0"/>
              <a:t>Ελλάδα:</a:t>
            </a:r>
          </a:p>
          <a:p>
            <a:pPr marL="0" indent="0" algn="just">
              <a:buNone/>
            </a:pPr>
            <a:r>
              <a:rPr lang="el-GR" sz="2800" b="1" dirty="0"/>
              <a:t>- Αξιολόγηση ασφαλιστικού συστήματος βάσει κοινών δεικτών</a:t>
            </a:r>
          </a:p>
          <a:p>
            <a:pPr marL="0" indent="0" algn="just">
              <a:buNone/>
            </a:pPr>
            <a:r>
              <a:rPr lang="el-GR" sz="2800" b="1" dirty="0"/>
              <a:t>- Συμμετοχή σε κοινές εκθέσεις</a:t>
            </a:r>
          </a:p>
          <a:p>
            <a:pPr algn="just">
              <a:buFontTx/>
              <a:buChar char="-"/>
            </a:pPr>
            <a:r>
              <a:rPr lang="el-GR" sz="2800" b="1" dirty="0"/>
              <a:t>Μεταρρυθμίσεις για βιωσιμότητα: αύξηση ορίων ηλικίας συνταξιοδότησης, </a:t>
            </a:r>
          </a:p>
          <a:p>
            <a:pPr marL="0" indent="0" algn="just">
              <a:buNone/>
            </a:pPr>
            <a:r>
              <a:rPr lang="el-GR" sz="2800" b="1" dirty="0"/>
              <a:t>    σύνδεση εισφορών, παροχών, ενίσχυση κεφαλαιοποιητικού πυλών;α</a:t>
            </a:r>
          </a:p>
          <a:p>
            <a:pPr marL="0" indent="0" algn="just">
              <a:buNone/>
            </a:pPr>
            <a:endParaRPr lang="el-GR" sz="2800" b="1" dirty="0"/>
          </a:p>
        </p:txBody>
      </p:sp>
      <p:sp>
        <p:nvSpPr>
          <p:cNvPr id="5" name="4 - Ορθογώνιο">
            <a:extLst>
              <a:ext uri="{FF2B5EF4-FFF2-40B4-BE49-F238E27FC236}">
                <a16:creationId xmlns:a16="http://schemas.microsoft.com/office/drawing/2014/main" id="{B4843F91-19A6-5547-B4C5-111E856B56D7}"/>
              </a:ext>
            </a:extLst>
          </p:cNvPr>
          <p:cNvSpPr/>
          <p:nvPr/>
        </p:nvSpPr>
        <p:spPr>
          <a:xfrm>
            <a:off x="878541" y="878541"/>
            <a:ext cx="82654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505609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23776</TotalTime>
  <Words>1913</Words>
  <Application>Microsoft Office PowerPoint</Application>
  <PresentationFormat>Widescreen</PresentationFormat>
  <Paragraphs>238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Calibri Light</vt:lpstr>
      <vt:lpstr>Celestial</vt:lpstr>
      <vt:lpstr>ΧΩΡΟΤΑΞΙΑ ΤΗΣ ΚοινωνικηΣ πΟΛΙΤΙΚηΣ: ΑΠΟ ΤΗΝ ΕΘΝΙΚΗ ΣΤΗΝ ΥΠΕΡΕΘΝΙΚΗ ΔΙΑΣΤΑΣΗ </vt:lpstr>
      <vt:lpstr>ΧΩΡΟΤΑΞΙΑ  ΚΟΙΝΩΝΙΚΗΣ ΠΟΛΙΤΙΚΗΣ: ΕΘΝΙΚΗ ΚΑΙ ΥΠΕΡΕΘΝΙΚΗ ΔΙΑΣΤΑΣΗ  5η ΕΙΣΗΓΗΣΗ</vt:lpstr>
      <vt:lpstr>ΧΩΡΟΤΑΞΙΑ  ΚΟΙΝΩΝΙΚΗΣ ΠΟΛΙΤΙΚΗΣ: ΕΘΝΙΚΗ ΚΑΙ ΥΠΕΡΕΘΝΙΚΗ ΔΙΑΣΤΑΣΗ  5η ΕΙΣΗΓΗΣΗ</vt:lpstr>
      <vt:lpstr>ΧΩΡΟΤΑΞΙΑ  ΚΟΙΝΩΝΙΚΗΣ ΠΟΛΙΤΙΚΗΣ: ΕΘΝΙΚΗ ΚΑΙ ΥΠΕΡΕΘΝΙΚΗ ΔΙΑΣΤΑΣΗ  5η ΕΙΣΗΓΗΣΗ</vt:lpstr>
      <vt:lpstr>ΧΩΡΟΤΑΞΙΑ  ΚΟΙΝΩΝΙΚΗΣ ΠΟΛΙΤΙΚΗΣ: ΕΘΝΙΚΗ ΚΑΙ ΥΠΕΡΕΘΝΙΚΗ ΔΙΑΣΤΑΣΗ  5η ΕΙΣΗΓΗΣΗ</vt:lpstr>
      <vt:lpstr>ΧΩΡΟΤΑΞΙΑ  ΚΟΙΝΩΝΙΚΗΣ ΠΟΛΙΤΙΚΗΣ: ΕΘΝΙΚΗ ΚΑΙ ΥΠΕΡΕΘΝΙΚΗ ΔΙΑΣΤΑΣΗ  5η ΕΙΣΗΓΗΣΗ</vt:lpstr>
      <vt:lpstr>ΧΩΡΟΤΑΞΙΑ  ΚΟΙΝΩΝΙΚΗΣ ΠΟΛΙΤΙΚΗΣ: ΕΘΝΙΚΗ ΚΑΙ ΥΠΕΡΕΘΝΙΚΗ ΔΙΑΣΤΑΣΗ  5η ΕΙΣΗΓΗΣΗ</vt:lpstr>
      <vt:lpstr>ΧΩΡΟΤΑΞΙΑ  ΚΟΙΝΩΝΙΚΗΣ ΠΟΛΙΤΙΚΗΣ: ΕΘΝΙΚΗ ΚΑΙ ΥΠΕΡΕΘΝΙΚΗ ΔΙΑΣΤΑΣΗ  5η ΕΙΣΗΓΗΣΗ</vt:lpstr>
      <vt:lpstr>ΧΩΡΟΤΑΞΙΑ  ΚΟΙΝΩΝΙΚΗΣ ΠΟΛΙΤΙΚΗΣ: ΕΘΝΙΚΗ ΚΑΙ ΥΠΕΡΕΘΝΙΚΗ ΔΙΑΣΤΑΣΗ  5η ΕΙΣΗΓΗΣΗ</vt:lpstr>
      <vt:lpstr>ΧΩΡΟΤΑΞΙΑ  ΚΟΙΝΩΝΙΚΗΣ ΠΟΛΙΤΙΚΗΣ: ΕΘΝΙΚΗ ΚΑΙ ΥΠΕΡΕΘΝΙΚΗ ΔΙΑΣΤΑΣΗ  5η ΕΙΣΗΓΗΣΗ</vt:lpstr>
      <vt:lpstr>ΧΩΡΟΤΑΞΙΑ  ΚΟΙΝΩΝΙΚΗΣ ΠΟΛΙΤΙΚΗΣ: ΕΘΝΙΚΗ ΚΑΙ ΥΠΕΡΕΘΝΙΚΗ ΔΙΑΣΤΑΣΗ  5η ΕΙΣΗΓΗΣΗ</vt:lpstr>
      <vt:lpstr>ΧΩΡΟΤΑΞΙΑ  ΚΟΙΝΩΝΙΚΗΣ ΠΟΛΙΤΙΚΗΣ: ΕΘΝΙΚΗ ΚΑΙ ΥΠΕΡΕΘΝΙΚΗ ΔΙΑΣΤΑΣΗ  5η ΕΙΣΗΓΗΣΗ</vt:lpstr>
      <vt:lpstr>ΧΩΡΟΤΑΞΙΑ  ΚΟΙΝΩΝΙΚΗΣ ΠΟΛΙΤΙΚΗΣ: ΕΘΝΙΚΗ ΚΑΙ ΥΠΕΡΕΘΝΙΚΗ ΔΙΑΣΤΑΣΗ  5η ΕΙΣΗΓΗΣΗ</vt:lpstr>
      <vt:lpstr>ΧΩΡΟΤΑΞΙΑ  ΚΟΙΝΩΝΙΚΗΣ ΠΟΛΙΤΙΚΗΣ: ΕΘΝΙΚΗ ΚΑΙ ΥΠΕΡΕΘΝΙΚΗ ΔΙΑΣΤΑΣΗ  5η ΕΙΣΗΓΗΣΗ</vt:lpstr>
      <vt:lpstr>ΧΩΡΟΤΑΞΙΑ  ΚΟΙΝΩΝΙΚΗΣ ΠΟΛΙΤΙΚΗΣ: ΕΘΝΙΚΗ ΚΑΙ ΥΠΕΡΕΘΝΙΚΗ ΔΙΑΣΤΑΣΗ  5η ΕΙΣΗΓΗΣΗ</vt:lpstr>
      <vt:lpstr>ΧΩΡΟΤΑΞΙΑ  ΚΟΙΝΩΝΙΚΗΣ ΠΟΛΙΤΙΚΗΣ: ΕΘΝΙΚΗ ΚΑΙ ΥΠΕΡΕΘΝΙΚΗ ΔΙΑΣΤΑΣΗ  5η ΕΙΣΗΓΗΣΗ</vt:lpstr>
      <vt:lpstr>ΧΩΡΟΤΑΞΙΑ  ΚΟΙΝΩΝΙΚΗΣ ΠΟΛΙΤΙΚΗΣ: ΕΘΝΙΚΗ ΚΑΙ ΥΠΕΡΕΘΝΙΚΗ ΔΙΑΣΤΑΣΗ  5η ΕΙΣΗΓΗΣΗ</vt:lpstr>
      <vt:lpstr>ΧΩΡΟΤΑΞΙΑ  ΚΟΙΝΩΝΙΚΗΣ ΠΟΛΙΤΙΚΗΣ: ΕΘΝΙΚΗ ΚΑΙ ΥΠΕΡΕΘΝΙΚΗ ΔΙΑΣΤΑΣΗ  5η ΕΙΣΗΓΗΣΗ</vt:lpstr>
      <vt:lpstr>ΧΩΡΟΤΑΞΙΑ  ΚΟΙΝΩΝΙΚΗΣ ΠΟΛΙΤΙΚΗΣ: ΕΘΝΙΚΗ ΚΑΙ ΥΠΕΡΕΘΝΙΚΗ ΔΙΑΣΤΑΣΗ  5η ΕΙΣΗΓΗΣΗ</vt:lpstr>
      <vt:lpstr>ΧΩΡΟΤΑΞΙΑ  ΚΟΙΝΩΝΙΚΗΣ ΠΟΛΙΤΙΚΗΣ: ΕΘΝΙΚΗ ΚΑΙ ΥΠΕΡΕΘΝΙΚΗ ΔΙΑΣΤΑΣΗ  5η ΕΙΣΗΓΗΣΗ</vt:lpstr>
      <vt:lpstr>ΧΩΡΟΤΑΞΙΑ  ΚΟΙΝΩΝΙΚΗΣ ΠΟΛΙΤΙΚΗΣ: ΕΘΝΙΚΗ ΚΑΙ ΥΠΕΡΕΘΝΙΚΗ ΔΙΑΣΤΑΣΗ  5η ΕΙΣΗΓΗΣΗ</vt:lpstr>
      <vt:lpstr>ΧΩΡΟΤΑΞΙΑ  ΚΟΙΝΩΝΙΚΗΣ ΠΟΛΙΤΙΚΗΣ: ΕΘΝΙΚΗ ΚΑΙ ΥΠΕΡΕΘΝΙΚΗ ΔΙΑΣΤΑΣΗ  5η ΕΙΣΗΓΗΣΗ</vt:lpstr>
      <vt:lpstr>ΧΩΡΟΤΑΞΙΑ  ΚΟΙΝΩΝΙΚΗΣ ΠΟΛΙΤΙΚΗΣ: ΕΘΝΙΚΗ ΚΑΙ ΥΠΕΡΕΘΝΙΚΗ ΔΙΑΣΤΑΣΗ  5η ΕΙΣΗΓΗΣΗ</vt:lpstr>
      <vt:lpstr>ΧΩΡΟΤΑΞΙΑ  ΚΟΙΝΩΝΙΚΗΣ ΠΟΛΙΤΙΚΗΣ: ΕΘΝΙΚΗ ΚΑΙ ΥΠΕΡΕΘΝΙΚΗ ΔΙΑΣΤΑΣΗ  5η ΕΙΣΗΓΗΣΗ</vt:lpstr>
      <vt:lpstr>ΧΩΡΟΤΑΞΙΑ  ΚΟΙΝΩΝΙΚΗΣ ΠΟΛΙΤΙΚΗΣ: ΕΘΝΙΚΗ ΚΑΙ ΥΠΕΡΕΘΝΙΚΗ ΔΙΑΣΤΑΣΗ  5η ΕΙΣΗΓΗΣΗ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Κοινωνικη προνοια Βασικες επισημανσεις</dc:title>
  <dc:creator>mol2</dc:creator>
  <cp:lastModifiedBy>DNikou</cp:lastModifiedBy>
  <cp:revision>261</cp:revision>
  <dcterms:created xsi:type="dcterms:W3CDTF">2021-07-04T18:56:22Z</dcterms:created>
  <dcterms:modified xsi:type="dcterms:W3CDTF">2025-07-25T12:15:49Z</dcterms:modified>
</cp:coreProperties>
</file>