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99" r:id="rId2"/>
    <p:sldId id="319" r:id="rId3"/>
    <p:sldId id="320" r:id="rId4"/>
    <p:sldId id="302" r:id="rId5"/>
    <p:sldId id="337" r:id="rId6"/>
    <p:sldId id="321" r:id="rId7"/>
    <p:sldId id="322" r:id="rId8"/>
    <p:sldId id="338" r:id="rId9"/>
    <p:sldId id="323" r:id="rId10"/>
    <p:sldId id="324" r:id="rId11"/>
    <p:sldId id="325" r:id="rId12"/>
    <p:sldId id="326" r:id="rId13"/>
    <p:sldId id="341" r:id="rId14"/>
    <p:sldId id="342" r:id="rId15"/>
    <p:sldId id="344" r:id="rId16"/>
    <p:sldId id="346" r:id="rId17"/>
    <p:sldId id="328" r:id="rId18"/>
    <p:sldId id="348" r:id="rId19"/>
    <p:sldId id="350" r:id="rId20"/>
    <p:sldId id="336" r:id="rId21"/>
    <p:sldId id="332" r:id="rId22"/>
    <p:sldId id="333" r:id="rId23"/>
    <p:sldId id="334" r:id="rId24"/>
    <p:sldId id="284" r:id="rId25"/>
  </p:sldIdLst>
  <p:sldSz cx="9144000" cy="6858000" type="screen4x3"/>
  <p:notesSz cx="6797675" cy="98742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88" autoAdjust="0"/>
    <p:restoredTop sz="94660"/>
  </p:normalViewPr>
  <p:slideViewPr>
    <p:cSldViewPr>
      <p:cViewPr>
        <p:scale>
          <a:sx n="118" d="100"/>
          <a:sy n="118" d="100"/>
        </p:scale>
        <p:origin x="-1458"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12DA8C9E-3DB5-4AE8-A2EF-A146AD81C5DB}"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12DA8C9E-3DB5-4AE8-A2EF-A146AD81C5DB}"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12DA8C9E-3DB5-4AE8-A2EF-A146AD81C5DB}"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306E53B-9FF6-4CB9-81E9-BF8765672258}" type="datetimeFigureOut">
              <a:rPr lang="el-GR" smtClean="0"/>
              <a:pPr/>
              <a:t>2/11/2022</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12DA8C9E-3DB5-4AE8-A2EF-A146AD81C5DB}"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306E53B-9FF6-4CB9-81E9-BF8765672258}" type="datetimeFigureOut">
              <a:rPr lang="el-GR" smtClean="0"/>
              <a:pPr/>
              <a:t>2/11/2022</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2DA8C9E-3DB5-4AE8-A2EF-A146AD81C5D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4638"/>
            <a:ext cx="7772400" cy="1011222"/>
          </a:xfrm>
        </p:spPr>
        <p:txBody>
          <a:bodyPr>
            <a:normAutofit fontScale="90000"/>
          </a:bodyPr>
          <a:lstStyle/>
          <a:p>
            <a:pPr algn="ctr"/>
            <a:r>
              <a:rPr lang="el-GR" b="1" dirty="0">
                <a:solidFill>
                  <a:srgbClr val="FF0000"/>
                </a:solidFill>
                <a:latin typeface="Times New Roman" panose="02020603050405020304" pitchFamily="18" charset="0"/>
                <a:cs typeface="Times New Roman" panose="02020603050405020304" pitchFamily="18" charset="0"/>
              </a:rPr>
              <a:t>ΕΣΩΤΕΡΙΚΟΣ ΈΛΕΓΧΟΣ </a:t>
            </a:r>
            <a:br>
              <a:rPr lang="el-GR" b="1" dirty="0">
                <a:solidFill>
                  <a:srgbClr val="FF0000"/>
                </a:solidFill>
                <a:latin typeface="Times New Roman" panose="02020603050405020304" pitchFamily="18" charset="0"/>
                <a:cs typeface="Times New Roman" panose="02020603050405020304" pitchFamily="18" charset="0"/>
              </a:rPr>
            </a:br>
            <a:endParaRPr lang="el-GR" dirty="0">
              <a:solidFill>
                <a:srgbClr val="FF0000"/>
              </a:solidFill>
              <a:latin typeface="Times New Roman" panose="02020603050405020304" pitchFamily="18" charset="0"/>
              <a:cs typeface="Times New Roman" panose="02020603050405020304" pitchFamily="18" charset="0"/>
            </a:endParaRPr>
          </a:p>
        </p:txBody>
      </p:sp>
      <p:sp>
        <p:nvSpPr>
          <p:cNvPr id="3" name="2 - Θέση περιεχομένου"/>
          <p:cNvSpPr>
            <a:spLocks noGrp="1"/>
          </p:cNvSpPr>
          <p:nvPr>
            <p:ph sz="quarter" idx="1"/>
          </p:nvPr>
        </p:nvSpPr>
        <p:spPr>
          <a:xfrm>
            <a:off x="914400" y="1447800"/>
            <a:ext cx="7772400" cy="4695844"/>
          </a:xfrm>
        </p:spPr>
        <p:txBody>
          <a:bodyPr>
            <a:noAutofit/>
          </a:bodyPr>
          <a:lstStyle/>
          <a:p>
            <a:pPr algn="ctr">
              <a:buNone/>
            </a:pPr>
            <a:r>
              <a:rPr lang="el-GR" sz="3200" b="1" dirty="0">
                <a:solidFill>
                  <a:srgbClr val="0070C0"/>
                </a:solidFill>
                <a:latin typeface="Times New Roman" panose="02020603050405020304" pitchFamily="18" charset="0"/>
                <a:cs typeface="Times New Roman" panose="02020603050405020304" pitchFamily="18" charset="0"/>
              </a:rPr>
              <a:t>ΕΘΝΙΚΗ ΣΧΟΛΗ ΔΗΜΟΣΙΑΣ ΔΙΟΙΚΗΣΗΣ ΚΑΙ ΑΥΤΟΔΙΟΙΚΗΣΗΣ</a:t>
            </a:r>
          </a:p>
          <a:p>
            <a:pPr algn="ctr">
              <a:buNone/>
            </a:pPr>
            <a:r>
              <a:rPr lang="el-GR" sz="3200" b="1" dirty="0">
                <a:solidFill>
                  <a:srgbClr val="0070C0"/>
                </a:solidFill>
                <a:latin typeface="Times New Roman" panose="02020603050405020304" pitchFamily="18" charset="0"/>
                <a:cs typeface="Times New Roman" panose="02020603050405020304" pitchFamily="18" charset="0"/>
              </a:rPr>
              <a:t>28</a:t>
            </a:r>
            <a:r>
              <a:rPr lang="el-GR" sz="3200" b="1" baseline="30000" dirty="0">
                <a:solidFill>
                  <a:srgbClr val="0070C0"/>
                </a:solidFill>
                <a:latin typeface="Times New Roman" panose="02020603050405020304" pitchFamily="18" charset="0"/>
                <a:cs typeface="Times New Roman" panose="02020603050405020304" pitchFamily="18" charset="0"/>
              </a:rPr>
              <a:t>η</a:t>
            </a:r>
            <a:r>
              <a:rPr lang="el-GR" sz="3200" b="1" dirty="0">
                <a:solidFill>
                  <a:srgbClr val="0070C0"/>
                </a:solidFill>
                <a:latin typeface="Times New Roman" panose="02020603050405020304" pitchFamily="18" charset="0"/>
                <a:cs typeface="Times New Roman" panose="02020603050405020304" pitchFamily="18" charset="0"/>
              </a:rPr>
              <a:t> Εκπαιδευτική Σειρά </a:t>
            </a:r>
          </a:p>
          <a:p>
            <a:pPr algn="ctr">
              <a:buNone/>
            </a:pPr>
            <a:r>
              <a:rPr lang="el-GR" sz="3200" b="1">
                <a:solidFill>
                  <a:srgbClr val="0070C0"/>
                </a:solidFill>
                <a:latin typeface="Times New Roman" panose="02020603050405020304" pitchFamily="18" charset="0"/>
                <a:cs typeface="Times New Roman" panose="02020603050405020304" pitchFamily="18" charset="0"/>
              </a:rPr>
              <a:t>Οκτώβριος 2022</a:t>
            </a:r>
            <a:endParaRPr lang="el-GR" sz="3200" b="1" dirty="0">
              <a:solidFill>
                <a:srgbClr val="0070C0"/>
              </a:solidFill>
              <a:latin typeface="Times New Roman" panose="02020603050405020304" pitchFamily="18" charset="0"/>
              <a:cs typeface="Times New Roman" panose="02020603050405020304" pitchFamily="18" charset="0"/>
            </a:endParaRPr>
          </a:p>
          <a:p>
            <a:pPr algn="just">
              <a:buNone/>
            </a:pPr>
            <a:endParaRPr lang="el-GR" sz="3200" b="1" dirty="0">
              <a:latin typeface="Times New Roman" panose="02020603050405020304" pitchFamily="18" charset="0"/>
              <a:cs typeface="Times New Roman" panose="02020603050405020304" pitchFamily="18" charset="0"/>
            </a:endParaRPr>
          </a:p>
          <a:p>
            <a:pPr algn="ctr">
              <a:buNone/>
            </a:pPr>
            <a:r>
              <a:rPr lang="el-GR" sz="3200" b="1" dirty="0">
                <a:latin typeface="Times New Roman" panose="02020603050405020304" pitchFamily="18" charset="0"/>
                <a:cs typeface="Times New Roman" panose="02020603050405020304" pitchFamily="18" charset="0"/>
              </a:rPr>
              <a:t>Δρ. Αναστάσιος Αναστασίου</a:t>
            </a:r>
          </a:p>
          <a:p>
            <a:pPr algn="ctr">
              <a:buNone/>
            </a:pPr>
            <a:r>
              <a:rPr lang="el-GR" sz="3200" b="1" dirty="0">
                <a:latin typeface="Times New Roman" panose="02020603050405020304" pitchFamily="18" charset="0"/>
                <a:cs typeface="Times New Roman" panose="02020603050405020304" pitchFamily="18" charset="0"/>
              </a:rPr>
              <a:t>Εθνική Αρχή Διαφάνειας</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ΣΧΕΣΕΙΣ ΕΣΩΤΕΡΙΚΟΥ ΚΑΙ ΕΞΩΤΕΡΙΚΟΥ ΕΛΕΓΧΟΥ (2) </a:t>
            </a: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b="1" dirty="0">
                <a:latin typeface="Times New Roman" pitchFamily="18" charset="0"/>
                <a:cs typeface="Times New Roman" pitchFamily="18" charset="0"/>
              </a:rPr>
              <a:t>Ο Εσωτερικός και ο Εξωτερικός Έλεγχος είναι δύο διακριτές λειτουργίες, οι οποίες διαφέρουν αλλά και α</a:t>
            </a:r>
          </a:p>
          <a:p>
            <a:pPr marL="0" indent="0" algn="just">
              <a:buNone/>
            </a:pPr>
            <a:r>
              <a:rPr lang="el-GR" b="1" dirty="0">
                <a:latin typeface="Times New Roman" pitchFamily="18" charset="0"/>
                <a:cs typeface="Times New Roman" pitchFamily="18" charset="0"/>
              </a:rPr>
              <a:t>αλληλοσυμπληρώνονται.</a:t>
            </a:r>
          </a:p>
          <a:p>
            <a:pPr marL="0" indent="0" algn="just">
              <a:buNone/>
            </a:pPr>
            <a:r>
              <a:rPr lang="el-GR" sz="2000" b="1" dirty="0">
                <a:latin typeface="Times New Roman" pitchFamily="18" charset="0"/>
                <a:cs typeface="Times New Roman" pitchFamily="18" charset="0"/>
              </a:rPr>
              <a:t>Διέπονται από διεθνή αναγνωρισμένα ελεγκτικά πρότυπα, που περιλαμβάνουν επαγγελματικά πρότυπα και σχετικούς κώδικες δεοντολογίας. Ο προσδιορισμός του ελεγκτικού κινδύνου και η αντιμετώπισή του αποτελεί σημαντικό στοιχείο στον σχεδιασμό και την εκτέλεση της ελεγκτικής διαδικασίας, τόσο για τον εσωτερικό όσο και για τον εξωτερικό ελεγκτή. Η ανεξαρτησία χαρακτηρίζει τους εσωτερικούς ελεγκτές και τους εξωτερικούς, προκειμένου να είναι αξιόπιστοι. Οι δύο έλεγχοι χρησιμοποιούν αρκετά κοινά ελεγκτικά εργαλεία, όπως, τα ερωτηματολόγια, τα φύλλα ελέγχου και τις συνεντεύξεις. Τα αποτελέσματα των ελέγχων, και στις δύο περιπτώσεις, παρουσιάζονται μέσω των εκθέσεων ελέγχου. </a:t>
            </a:r>
          </a:p>
        </p:txBody>
      </p:sp>
    </p:spTree>
    <p:extLst>
      <p:ext uri="{BB962C8B-B14F-4D97-AF65-F5344CB8AC3E}">
        <p14:creationId xmlns:p14="http://schemas.microsoft.com/office/powerpoint/2010/main" val="118640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ΔΙΕΘΝΗ ΕΠΑΓΓΕΛΜΑΤΙΚΑ ΠΡΟΤΥΠΑ (1) </a:t>
            </a:r>
          </a:p>
        </p:txBody>
      </p:sp>
      <p:sp>
        <p:nvSpPr>
          <p:cNvPr id="3" name="Θέση περιεχομένου 2"/>
          <p:cNvSpPr>
            <a:spLocks noGrp="1"/>
          </p:cNvSpPr>
          <p:nvPr>
            <p:ph sz="quarter" idx="1"/>
          </p:nvPr>
        </p:nvSpPr>
        <p:spPr/>
        <p:txBody>
          <a:bodyPr/>
          <a:lstStyle/>
          <a:p>
            <a:pPr marL="0" indent="0" algn="just">
              <a:buNone/>
            </a:pPr>
            <a:r>
              <a:rPr lang="el-GR" b="1" dirty="0">
                <a:latin typeface="Times New Roman" pitchFamily="18" charset="0"/>
                <a:cs typeface="Times New Roman" pitchFamily="18" charset="0"/>
              </a:rPr>
              <a:t>Ο σκοπός αυτών των Προτύπων  είναι να: 1. Καθοδηγούν ως προς την τήρηση των υποχρεωτικών στοιχείων του Διεθνούς Πλαισίου Επαγγελματικής Εφαρμογής. 2. Παρέχουν ένα πλαίσιο για την εφαρμογή και προώθηση ενός ευρέος φάσματος προστιθέμενης αξίας υπηρεσιών Εσωτερικού Ελέγχου. 3. Θέτουν τη βάση για την αξιολόγηση της απόδοσης του Εσωτερικού Ελέγχου. 4. Υιοθετούν βελτιωμένες διαδικασίες και λειτουργίες της υπηρεσίας/οργανισμού. </a:t>
            </a:r>
          </a:p>
        </p:txBody>
      </p:sp>
    </p:spTree>
    <p:extLst>
      <p:ext uri="{BB962C8B-B14F-4D97-AF65-F5344CB8AC3E}">
        <p14:creationId xmlns:p14="http://schemas.microsoft.com/office/powerpoint/2010/main" val="38723190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ΔΙΕΘΝΗ ΕΠΑΓΓΕΛΜΑΤΙΚΑ ΠΡΟΤΥΠΑ (2)</a:t>
            </a:r>
            <a:r>
              <a:rPr lang="el-GR" dirty="0"/>
              <a:t> </a:t>
            </a:r>
          </a:p>
        </p:txBody>
      </p:sp>
      <p:sp>
        <p:nvSpPr>
          <p:cNvPr id="3" name="Θέση περιεχομένου 2"/>
          <p:cNvSpPr>
            <a:spLocks noGrp="1"/>
          </p:cNvSpPr>
          <p:nvPr>
            <p:ph sz="quarter" idx="1"/>
          </p:nvPr>
        </p:nvSpPr>
        <p:spPr/>
        <p:txBody>
          <a:bodyPr/>
          <a:lstStyle/>
          <a:p>
            <a:pPr marL="0" indent="0" algn="just">
              <a:buNone/>
            </a:pPr>
            <a:r>
              <a:rPr lang="el-GR" b="1" dirty="0">
                <a:latin typeface="Times New Roman" pitchFamily="18" charset="0"/>
                <a:cs typeface="Times New Roman" pitchFamily="18" charset="0"/>
              </a:rPr>
              <a:t>Στην Ελληνική  Δημόσια Διοίκηση καταγράφονται τα ακόλουθα Πρότυπα Εσωτερικού Ελέγχου:</a:t>
            </a:r>
          </a:p>
          <a:p>
            <a:pPr marL="0" indent="0" algn="just">
              <a:buNone/>
            </a:pPr>
            <a:r>
              <a:rPr lang="el-GR" sz="2400" b="1" dirty="0">
                <a:latin typeface="Times New Roman" pitchFamily="18" charset="0"/>
                <a:cs typeface="Times New Roman" pitchFamily="18" charset="0"/>
              </a:rPr>
              <a:t>1ο, Ανεξαρτησία και Αντικειμενικότητα των εσωτερικών ελεγκτών.</a:t>
            </a:r>
          </a:p>
          <a:p>
            <a:pPr marL="0" indent="0" algn="just">
              <a:buNone/>
            </a:pPr>
            <a:r>
              <a:rPr lang="el-GR" sz="2400" b="1" dirty="0">
                <a:latin typeface="Times New Roman" pitchFamily="18" charset="0"/>
                <a:cs typeface="Times New Roman" pitchFamily="18" charset="0"/>
              </a:rPr>
              <a:t>2ο, Κατάλληλη επαγγελματική κατάρτιση των εσωτερικών ελεγκτών. </a:t>
            </a:r>
          </a:p>
          <a:p>
            <a:pPr marL="0" indent="0" algn="just">
              <a:buNone/>
            </a:pPr>
            <a:r>
              <a:rPr lang="el-GR" sz="2400" b="1" dirty="0">
                <a:latin typeface="Times New Roman" pitchFamily="18" charset="0"/>
                <a:cs typeface="Times New Roman" pitchFamily="18" charset="0"/>
              </a:rPr>
              <a:t>3ο, Πλαίσιο δραστηριοτήτων της Μονάδας  Εσωτερικού Ελέγχου.  </a:t>
            </a:r>
          </a:p>
          <a:p>
            <a:pPr marL="0" indent="0" algn="just">
              <a:buNone/>
            </a:pPr>
            <a:r>
              <a:rPr lang="el-GR" sz="2400" b="1" dirty="0">
                <a:latin typeface="Times New Roman" pitchFamily="18" charset="0"/>
                <a:cs typeface="Times New Roman" pitchFamily="18" charset="0"/>
              </a:rPr>
              <a:t>4ο, Ποιότητα διαδικασιών Εσωτερικού Ελέγχου. </a:t>
            </a:r>
          </a:p>
          <a:p>
            <a:pPr marL="0" indent="0" algn="just">
              <a:buNone/>
            </a:pPr>
            <a:r>
              <a:rPr lang="el-GR" sz="2400" b="1" dirty="0">
                <a:latin typeface="Times New Roman" pitchFamily="18" charset="0"/>
                <a:cs typeface="Times New Roman" pitchFamily="18" charset="0"/>
              </a:rPr>
              <a:t>5ο, Τρόπος διοίκησης της Μονάδας Εσωτερικού Ελέγχου. </a:t>
            </a:r>
          </a:p>
        </p:txBody>
      </p:sp>
    </p:spTree>
    <p:extLst>
      <p:ext uri="{BB962C8B-B14F-4D97-AF65-F5344CB8AC3E}">
        <p14:creationId xmlns:p14="http://schemas.microsoft.com/office/powerpoint/2010/main" val="3762040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260F785-6625-4DE5-BBA2-18548D3C9A8D}"/>
              </a:ext>
            </a:extLst>
          </p:cNvPr>
          <p:cNvSpPr>
            <a:spLocks noGrp="1"/>
          </p:cNvSpPr>
          <p:nvPr>
            <p:ph type="title"/>
          </p:nvPr>
        </p:nvSpPr>
        <p:spPr/>
        <p:txBody>
          <a:bodyPr>
            <a:noAutofit/>
          </a:bodyPr>
          <a:lstStyle/>
          <a:p>
            <a:pPr algn="ctr"/>
            <a:r>
              <a:rPr lang="el-GR" b="1" dirty="0">
                <a:solidFill>
                  <a:srgbClr val="FF0000"/>
                </a:solidFill>
                <a:latin typeface="Times New Roman" panose="02020603050405020304" pitchFamily="18" charset="0"/>
                <a:cs typeface="Times New Roman" panose="02020603050405020304" pitchFamily="18" charset="0"/>
              </a:rPr>
              <a:t>ΔΙΚΛΕΙΔΕΣ ΕΣΩΤΕΡΙΚΟΥ ΕΛΕΓΧΟΥ</a:t>
            </a:r>
          </a:p>
        </p:txBody>
      </p:sp>
      <p:sp>
        <p:nvSpPr>
          <p:cNvPr id="5" name="Θέση περιεχομένου 4">
            <a:extLst>
              <a:ext uri="{FF2B5EF4-FFF2-40B4-BE49-F238E27FC236}">
                <a16:creationId xmlns:a16="http://schemas.microsoft.com/office/drawing/2014/main" xmlns="" id="{4F220E14-FA4C-48BB-B353-CE9E5AC39917}"/>
              </a:ext>
            </a:extLst>
          </p:cNvPr>
          <p:cNvSpPr>
            <a:spLocks noGrp="1"/>
          </p:cNvSpPr>
          <p:nvPr>
            <p:ph sz="quarter" idx="1"/>
          </p:nvPr>
        </p:nvSpPr>
        <p:spPr/>
        <p:txBody>
          <a:bodyPr/>
          <a:lstStyle/>
          <a:p>
            <a:pPr algn="just"/>
            <a:r>
              <a:rPr lang="el-GR" sz="4400" dirty="0">
                <a:latin typeface="Times New Roman" panose="02020603050405020304" pitchFamily="18" charset="0"/>
                <a:cs typeface="Times New Roman" panose="02020603050405020304" pitchFamily="18" charset="0"/>
              </a:rPr>
              <a:t>Διαχειριστικές Δικλείδες </a:t>
            </a:r>
          </a:p>
          <a:p>
            <a:pPr algn="just"/>
            <a:r>
              <a:rPr lang="el-GR" sz="4400" dirty="0">
                <a:latin typeface="Times New Roman" panose="02020603050405020304" pitchFamily="18" charset="0"/>
                <a:cs typeface="Times New Roman" panose="02020603050405020304" pitchFamily="18" charset="0"/>
              </a:rPr>
              <a:t>Διοικητικές Δικλείδες </a:t>
            </a:r>
          </a:p>
          <a:p>
            <a:pPr algn="just"/>
            <a:r>
              <a:rPr lang="el-GR" sz="4400" dirty="0">
                <a:latin typeface="Times New Roman" panose="02020603050405020304" pitchFamily="18" charset="0"/>
                <a:cs typeface="Times New Roman" panose="02020603050405020304" pitchFamily="18" charset="0"/>
              </a:rPr>
              <a:t>Ιεραρχικές Δικλείδες </a:t>
            </a:r>
          </a:p>
          <a:p>
            <a:pPr algn="just"/>
            <a:r>
              <a:rPr lang="el-GR" sz="4400" dirty="0">
                <a:latin typeface="Times New Roman" panose="02020603050405020304" pitchFamily="18" charset="0"/>
                <a:cs typeface="Times New Roman" panose="02020603050405020304" pitchFamily="18" charset="0"/>
              </a:rPr>
              <a:t>Περιβάλλον ελέγχου</a:t>
            </a:r>
          </a:p>
          <a:p>
            <a:pPr algn="just"/>
            <a:r>
              <a:rPr lang="el-GR" sz="4400" dirty="0">
                <a:latin typeface="Times New Roman" panose="02020603050405020304" pitchFamily="18" charset="0"/>
                <a:cs typeface="Times New Roman" panose="02020603050405020304" pitchFamily="18" charset="0"/>
              </a:rPr>
              <a:t>Πληροφόρηση και Επικοινωνία</a:t>
            </a:r>
          </a:p>
          <a:p>
            <a:endParaRPr lang="el-GR" sz="4400" dirty="0"/>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801047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solidFill>
                  <a:srgbClr val="FF0000"/>
                </a:solidFill>
                <a:latin typeface="Times New Roman" pitchFamily="18" charset="0"/>
                <a:cs typeface="Times New Roman" pitchFamily="18" charset="0"/>
              </a:rPr>
              <a:t>ΔΙΚΛΕΙΔΕΣ ΑΣΦΑΛΕΙΑΣ</a:t>
            </a:r>
          </a:p>
        </p:txBody>
      </p:sp>
      <p:sp>
        <p:nvSpPr>
          <p:cNvPr id="3" name="Θέση περιεχομένου 2"/>
          <p:cNvSpPr>
            <a:spLocks noGrp="1"/>
          </p:cNvSpPr>
          <p:nvPr>
            <p:ph sz="quarter" idx="1"/>
          </p:nvPr>
        </p:nvSpPr>
        <p:spPr/>
        <p:txBody>
          <a:bodyPr>
            <a:normAutofit fontScale="85000" lnSpcReduction="20000"/>
          </a:bodyPr>
          <a:lstStyle/>
          <a:p>
            <a:pPr algn="just"/>
            <a:r>
              <a:rPr lang="el-GR" b="1" dirty="0">
                <a:latin typeface="Times New Roman" pitchFamily="18" charset="0"/>
                <a:cs typeface="Times New Roman" pitchFamily="18" charset="0"/>
              </a:rPr>
              <a:t>1η, Προληπτικές (</a:t>
            </a:r>
            <a:r>
              <a:rPr lang="el-GR" b="1" dirty="0" err="1">
                <a:latin typeface="Times New Roman" pitchFamily="18" charset="0"/>
                <a:cs typeface="Times New Roman" pitchFamily="18" charset="0"/>
              </a:rPr>
              <a:t>preventive</a:t>
            </a:r>
            <a:r>
              <a:rPr lang="el-GR" b="1" dirty="0">
                <a:latin typeface="Times New Roman" pitchFamily="18" charset="0"/>
                <a:cs typeface="Times New Roman" pitchFamily="18" charset="0"/>
              </a:rPr>
              <a:t>). Αφορούν στην αποτροπή προβλημάτων και δυσλειτουργιών πριν συμβούν, όπως είναι η πρόσληψη έμπειρου προσωπικού, σαφής διαχωρισμός καθηκόντων, συγκεκριμένος σχεδιασμός ελέγχου των τμημάτων και των διευθύνσεων της δημόσιας υπηρεσίας. </a:t>
            </a:r>
          </a:p>
          <a:p>
            <a:pPr algn="just"/>
            <a:r>
              <a:rPr lang="el-GR" b="1" dirty="0">
                <a:latin typeface="Times New Roman" pitchFamily="18" charset="0"/>
                <a:cs typeface="Times New Roman" pitchFamily="18" charset="0"/>
              </a:rPr>
              <a:t>2η, Ανιχνευτικές (</a:t>
            </a:r>
            <a:r>
              <a:rPr lang="el-GR" b="1" dirty="0" err="1">
                <a:latin typeface="Times New Roman" pitchFamily="18" charset="0"/>
                <a:cs typeface="Times New Roman" pitchFamily="18" charset="0"/>
              </a:rPr>
              <a:t>detective</a:t>
            </a:r>
            <a:r>
              <a:rPr lang="el-GR" b="1" dirty="0">
                <a:latin typeface="Times New Roman" pitchFamily="18" charset="0"/>
                <a:cs typeface="Times New Roman" pitchFamily="18" charset="0"/>
              </a:rPr>
              <a:t>). Αφορούν στον εντοπισμό λαθών και παραλείψεων που θα υπάρξουν από τη χορήγηση στοιχείων και πληροφοριών εκ μέρους της υπηρεσίας. </a:t>
            </a:r>
          </a:p>
          <a:p>
            <a:pPr algn="just"/>
            <a:r>
              <a:rPr lang="el-GR" b="1" dirty="0">
                <a:latin typeface="Times New Roman" pitchFamily="18" charset="0"/>
                <a:cs typeface="Times New Roman" pitchFamily="18" charset="0"/>
              </a:rPr>
              <a:t>3η, Διορθωτικές (</a:t>
            </a:r>
            <a:r>
              <a:rPr lang="el-GR" b="1" dirty="0" err="1">
                <a:latin typeface="Times New Roman" pitchFamily="18" charset="0"/>
                <a:cs typeface="Times New Roman" pitchFamily="18" charset="0"/>
              </a:rPr>
              <a:t>corrective</a:t>
            </a:r>
            <a:r>
              <a:rPr lang="el-GR" b="1" dirty="0">
                <a:latin typeface="Times New Roman" pitchFamily="18" charset="0"/>
                <a:cs typeface="Times New Roman" pitchFamily="18" charset="0"/>
              </a:rPr>
              <a:t>). Αφορούν σε διόρθωση προβλημάτων και αστοχιών που προέκυψαν από τις ανιχνευτικές δικλείδες και αναγνωρίζονται οι αιτίες. Αναγνωρίζεται δηλαδή η αξιοπιστία και ακεραιότητα της παρεχόμενης διοικητικής πληροφόρησης και μέσω αυτών των δικλείδων εξασφαλίζεται η ελεγκτική διαδικασία προς τη δημόσια υπηρεσία. </a:t>
            </a:r>
          </a:p>
          <a:p>
            <a:endParaRPr lang="el-GR" dirty="0"/>
          </a:p>
        </p:txBody>
      </p:sp>
    </p:spTree>
    <p:extLst>
      <p:ext uri="{BB962C8B-B14F-4D97-AF65-F5344CB8AC3E}">
        <p14:creationId xmlns:p14="http://schemas.microsoft.com/office/powerpoint/2010/main" val="1124350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10EFC91-F05F-4DA1-A626-BB0C13B582A7}"/>
              </a:ext>
            </a:extLst>
          </p:cNvPr>
          <p:cNvSpPr>
            <a:spLocks noGrp="1"/>
          </p:cNvSpPr>
          <p:nvPr>
            <p:ph type="title"/>
          </p:nvPr>
        </p:nvSpPr>
        <p:spPr/>
        <p:txBody>
          <a:bodyPr>
            <a:normAutofit/>
          </a:bodyPr>
          <a:lstStyle/>
          <a:p>
            <a:pPr algn="ctr"/>
            <a:r>
              <a:rPr lang="el-GR" sz="2800" b="1" dirty="0">
                <a:solidFill>
                  <a:srgbClr val="FF0000"/>
                </a:solidFill>
                <a:latin typeface="Times New Roman" panose="02020603050405020304" pitchFamily="18" charset="0"/>
                <a:cs typeface="Times New Roman" panose="02020603050405020304" pitchFamily="18" charset="0"/>
              </a:rPr>
              <a:t>ΈΣΩΤΕΡΙΚΟΣ ΈΛΕΓΧΟΣ ΚΑΙ ΔΗΜΟΣΙΑ </a:t>
            </a:r>
            <a:r>
              <a:rPr lang="el-GR" sz="2800" b="1" dirty="0" smtClean="0">
                <a:solidFill>
                  <a:srgbClr val="FF0000"/>
                </a:solidFill>
                <a:latin typeface="Times New Roman" panose="02020603050405020304" pitchFamily="18" charset="0"/>
                <a:cs typeface="Times New Roman" panose="02020603050405020304" pitchFamily="18" charset="0"/>
              </a:rPr>
              <a:t>ΔΙΟΙΚΗΣΗ – ΕΝΕΡΓΕΙΕΣ</a:t>
            </a:r>
            <a:endParaRPr lang="el-GR" sz="2800" b="1" dirty="0">
              <a:solidFill>
                <a:srgbClr val="FF0000"/>
              </a:solidFill>
              <a:latin typeface="Times New Roman" panose="02020603050405020304" pitchFamily="18" charset="0"/>
              <a:cs typeface="Times New Roman" panose="02020603050405020304" pitchFamily="18" charset="0"/>
            </a:endParaRPr>
          </a:p>
        </p:txBody>
      </p:sp>
      <p:sp>
        <p:nvSpPr>
          <p:cNvPr id="3" name="Θέση περιεχομένου 2">
            <a:extLst>
              <a:ext uri="{FF2B5EF4-FFF2-40B4-BE49-F238E27FC236}">
                <a16:creationId xmlns:a16="http://schemas.microsoft.com/office/drawing/2014/main" xmlns="" id="{C2F34EDF-AA3E-4E0C-8EA1-87C84509F3D5}"/>
              </a:ext>
            </a:extLst>
          </p:cNvPr>
          <p:cNvSpPr>
            <a:spLocks noGrp="1"/>
          </p:cNvSpPr>
          <p:nvPr>
            <p:ph sz="quarter" idx="1"/>
          </p:nvPr>
        </p:nvSpPr>
        <p:spPr/>
        <p:txBody>
          <a:bodyPr>
            <a:normAutofit fontScale="70000" lnSpcReduction="20000"/>
          </a:bodyPr>
          <a:lstStyle/>
          <a:p>
            <a:pPr algn="just">
              <a:lnSpc>
                <a:spcPct val="150000"/>
              </a:lnSpc>
            </a:pPr>
            <a:r>
              <a:rPr lang="el-GR" altLang="el-GR" b="1" dirty="0">
                <a:latin typeface="Times New Roman" pitchFamily="18" charset="0"/>
                <a:cs typeface="Times New Roman" pitchFamily="18" charset="0"/>
              </a:rPr>
              <a:t>Επίβλεψη (Oversight</a:t>
            </a:r>
            <a:r>
              <a:rPr lang="el-GR" altLang="el-GR" dirty="0">
                <a:latin typeface="Times New Roman" pitchFamily="18" charset="0"/>
                <a:cs typeface="Times New Roman" pitchFamily="18" charset="0"/>
              </a:rPr>
              <a:t>). Αφορά στην υποστήριξη του ανθρώπινου δυναμικού μέσω της αξιολόγησης του έργου τους, σύμφωνα με τους  νόμους και κανονισμούς. </a:t>
            </a:r>
          </a:p>
          <a:p>
            <a:pPr algn="just">
              <a:lnSpc>
                <a:spcPct val="150000"/>
              </a:lnSpc>
            </a:pPr>
            <a:r>
              <a:rPr lang="el-GR" altLang="el-GR" b="1" dirty="0">
                <a:latin typeface="Times New Roman" pitchFamily="18" charset="0"/>
                <a:cs typeface="Times New Roman" pitchFamily="18" charset="0"/>
              </a:rPr>
              <a:t>Εντοπισμός (</a:t>
            </a:r>
            <a:r>
              <a:rPr lang="el-GR" altLang="el-GR" b="1" dirty="0" err="1">
                <a:latin typeface="Times New Roman" pitchFamily="18" charset="0"/>
                <a:cs typeface="Times New Roman" pitchFamily="18" charset="0"/>
              </a:rPr>
              <a:t>Detection</a:t>
            </a:r>
            <a:r>
              <a:rPr lang="el-GR" altLang="el-GR" b="1" dirty="0">
                <a:latin typeface="Times New Roman" pitchFamily="18" charset="0"/>
                <a:cs typeface="Times New Roman" pitchFamily="18" charset="0"/>
              </a:rPr>
              <a:t>). </a:t>
            </a:r>
            <a:r>
              <a:rPr lang="el-GR" altLang="el-GR" dirty="0">
                <a:latin typeface="Times New Roman" pitchFamily="18" charset="0"/>
                <a:cs typeface="Times New Roman" pitchFamily="18" charset="0"/>
              </a:rPr>
              <a:t>Αφορά τον εντοπισμό και ταυτοποίηση περιπτώσεων προβληματικής, δυσλειτουργικής διοικητικής </a:t>
            </a:r>
            <a:r>
              <a:rPr lang="el-GR" altLang="el-GR" dirty="0" err="1">
                <a:latin typeface="Times New Roman" pitchFamily="18" charset="0"/>
                <a:cs typeface="Times New Roman" pitchFamily="18" charset="0"/>
              </a:rPr>
              <a:t>διαδικασίαςς</a:t>
            </a:r>
            <a:r>
              <a:rPr lang="el-GR" altLang="el-GR" dirty="0">
                <a:latin typeface="Times New Roman" pitchFamily="18" charset="0"/>
                <a:cs typeface="Times New Roman" pitchFamily="18" charset="0"/>
              </a:rPr>
              <a:t>, καθώς και τη συλλογή των απαραίτητων στοιχείων ώστε, σταδιακά, να τεκμηριώνονται τα </a:t>
            </a:r>
            <a:r>
              <a:rPr lang="el-GR" altLang="el-GR" dirty="0" err="1">
                <a:latin typeface="Times New Roman" pitchFamily="18" charset="0"/>
                <a:cs typeface="Times New Roman" pitchFamily="18" charset="0"/>
              </a:rPr>
              <a:t>συλλεχθέντα</a:t>
            </a:r>
            <a:r>
              <a:rPr lang="el-GR" altLang="el-GR" dirty="0">
                <a:latin typeface="Times New Roman" pitchFamily="18" charset="0"/>
                <a:cs typeface="Times New Roman" pitchFamily="18" charset="0"/>
              </a:rPr>
              <a:t> στοιχεία. </a:t>
            </a:r>
          </a:p>
          <a:p>
            <a:pPr algn="just">
              <a:lnSpc>
                <a:spcPct val="150000"/>
              </a:lnSpc>
            </a:pPr>
            <a:r>
              <a:rPr lang="el-GR" altLang="el-GR" b="1" dirty="0" smtClean="0">
                <a:latin typeface="Times New Roman" pitchFamily="18" charset="0"/>
                <a:cs typeface="Times New Roman" pitchFamily="18" charset="0"/>
              </a:rPr>
              <a:t>Αποτροπή </a:t>
            </a:r>
            <a:r>
              <a:rPr lang="el-GR" altLang="el-GR" b="1" dirty="0">
                <a:latin typeface="Times New Roman" pitchFamily="18" charset="0"/>
                <a:cs typeface="Times New Roman" pitchFamily="18" charset="0"/>
              </a:rPr>
              <a:t>(</a:t>
            </a:r>
            <a:r>
              <a:rPr lang="el-GR" altLang="el-GR" b="1" dirty="0" err="1">
                <a:latin typeface="Times New Roman" pitchFamily="18" charset="0"/>
                <a:cs typeface="Times New Roman" pitchFamily="18" charset="0"/>
              </a:rPr>
              <a:t>Deterrence</a:t>
            </a:r>
            <a:r>
              <a:rPr lang="el-GR" altLang="el-GR" b="1" dirty="0">
                <a:latin typeface="Times New Roman" pitchFamily="18" charset="0"/>
                <a:cs typeface="Times New Roman" pitchFamily="18" charset="0"/>
              </a:rPr>
              <a:t>). </a:t>
            </a:r>
            <a:r>
              <a:rPr lang="el-GR" altLang="el-GR" dirty="0">
                <a:latin typeface="Times New Roman" pitchFamily="18" charset="0"/>
                <a:cs typeface="Times New Roman" pitchFamily="18" charset="0"/>
              </a:rPr>
              <a:t>Αφορά στον εντοπισμό και αντιμετώπιση περιπτώσεων κακοδιοίκησης που ενδημούν στο διοικητικό περιβάλλον του ελεγχόμενου φορέα. Η επιτυχής αντιμετώπισή τους συμβάλλει στην  αποτροπή. </a:t>
            </a:r>
          </a:p>
          <a:p>
            <a:endParaRPr lang="el-GR" dirty="0"/>
          </a:p>
        </p:txBody>
      </p:sp>
    </p:spTree>
    <p:extLst>
      <p:ext uri="{BB962C8B-B14F-4D97-AF65-F5344CB8AC3E}">
        <p14:creationId xmlns:p14="http://schemas.microsoft.com/office/powerpoint/2010/main" val="3014225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B59B5CE-959E-450E-9EA2-90716391CBDA}"/>
              </a:ext>
            </a:extLst>
          </p:cNvPr>
          <p:cNvSpPr>
            <a:spLocks noGrp="1"/>
          </p:cNvSpPr>
          <p:nvPr>
            <p:ph type="title"/>
          </p:nvPr>
        </p:nvSpPr>
        <p:spPr/>
        <p:txBody>
          <a:bodyPr>
            <a:normAutofit/>
          </a:bodyPr>
          <a:lstStyle/>
          <a:p>
            <a:pPr algn="ctr"/>
            <a:r>
              <a:rPr lang="el-GR" sz="2800" b="1" dirty="0">
                <a:solidFill>
                  <a:srgbClr val="FF0000"/>
                </a:solidFill>
                <a:latin typeface="Times New Roman" panose="02020603050405020304" pitchFamily="18" charset="0"/>
                <a:cs typeface="Times New Roman" panose="02020603050405020304" pitchFamily="18" charset="0"/>
              </a:rPr>
              <a:t>ΠΡΟΫΠΟΘΕΣΕΙΣ ΕΣΩΤΕΡΙΚΟΥ ΕΛΕΓΧΟΥ</a:t>
            </a:r>
          </a:p>
        </p:txBody>
      </p:sp>
      <p:sp>
        <p:nvSpPr>
          <p:cNvPr id="3" name="Θέση περιεχομένου 2">
            <a:extLst>
              <a:ext uri="{FF2B5EF4-FFF2-40B4-BE49-F238E27FC236}">
                <a16:creationId xmlns:a16="http://schemas.microsoft.com/office/drawing/2014/main" xmlns="" id="{317A0867-261E-4953-BFF6-3A26D69CFB74}"/>
              </a:ext>
            </a:extLst>
          </p:cNvPr>
          <p:cNvSpPr>
            <a:spLocks noGrp="1"/>
          </p:cNvSpPr>
          <p:nvPr>
            <p:ph sz="quarter" idx="1"/>
          </p:nvPr>
        </p:nvSpPr>
        <p:spPr/>
        <p:txBody>
          <a:bodyPr>
            <a:normAutofit/>
          </a:bodyPr>
          <a:lstStyle/>
          <a:p>
            <a:pPr algn="just">
              <a:lnSpc>
                <a:spcPct val="200000"/>
              </a:lnSpc>
            </a:pPr>
            <a:r>
              <a:rPr lang="el-GR" altLang="el-GR" dirty="0">
                <a:latin typeface="Times New Roman" pitchFamily="18" charset="0"/>
                <a:cs typeface="Times New Roman" pitchFamily="18" charset="0"/>
              </a:rPr>
              <a:t>Εντολή διενέργειας  </a:t>
            </a:r>
          </a:p>
          <a:p>
            <a:pPr algn="just">
              <a:lnSpc>
                <a:spcPct val="200000"/>
              </a:lnSpc>
            </a:pPr>
            <a:r>
              <a:rPr lang="el-GR" altLang="el-GR" dirty="0">
                <a:latin typeface="Times New Roman" pitchFamily="18" charset="0"/>
                <a:cs typeface="Times New Roman" pitchFamily="18" charset="0"/>
              </a:rPr>
              <a:t>Απεριόριστη πρόσβαση</a:t>
            </a:r>
          </a:p>
          <a:p>
            <a:pPr algn="just">
              <a:lnSpc>
                <a:spcPct val="200000"/>
              </a:lnSpc>
            </a:pPr>
            <a:r>
              <a:rPr lang="el-GR" altLang="el-GR" dirty="0">
                <a:latin typeface="Times New Roman" pitchFamily="18" charset="0"/>
                <a:cs typeface="Times New Roman" pitchFamily="18" charset="0"/>
              </a:rPr>
              <a:t>Αξιόλογη και ικανή στελέχωση  </a:t>
            </a:r>
          </a:p>
          <a:p>
            <a:pPr algn="just">
              <a:lnSpc>
                <a:spcPct val="200000"/>
              </a:lnSpc>
            </a:pPr>
            <a:r>
              <a:rPr lang="el-GR" altLang="el-GR" dirty="0">
                <a:latin typeface="Times New Roman" pitchFamily="18" charset="0"/>
                <a:cs typeface="Times New Roman" pitchFamily="18" charset="0"/>
              </a:rPr>
              <a:t>Υποστήριξη ενδιαφερόμενων μερών (</a:t>
            </a:r>
            <a:r>
              <a:rPr lang="el-GR" altLang="el-GR" dirty="0" err="1">
                <a:latin typeface="Times New Roman" pitchFamily="18" charset="0"/>
                <a:cs typeface="Times New Roman" pitchFamily="18" charset="0"/>
              </a:rPr>
              <a:t>stakeholders</a:t>
            </a:r>
            <a:r>
              <a:rPr lang="el-GR" altLang="el-GR" dirty="0">
                <a:latin typeface="Times New Roman" pitchFamily="18" charset="0"/>
                <a:cs typeface="Times New Roman" pitchFamily="18" charset="0"/>
              </a:rPr>
              <a:t>)</a:t>
            </a:r>
          </a:p>
          <a:p>
            <a:pPr algn="just">
              <a:lnSpc>
                <a:spcPct val="200000"/>
              </a:lnSpc>
            </a:pPr>
            <a:r>
              <a:rPr lang="el-GR" altLang="el-GR" dirty="0">
                <a:latin typeface="Times New Roman" pitchFamily="18" charset="0"/>
                <a:cs typeface="Times New Roman" pitchFamily="18" charset="0"/>
              </a:rPr>
              <a:t>Επαγγελματικά Πρότυπα Ελέγχου</a:t>
            </a:r>
            <a:endParaRPr lang="el-GR" dirty="0">
              <a:latin typeface="Times New Roman" pitchFamily="18" charset="0"/>
              <a:cs typeface="Times New Roman" pitchFamily="18" charset="0"/>
            </a:endParaRPr>
          </a:p>
        </p:txBody>
      </p:sp>
    </p:spTree>
    <p:extLst>
      <p:ext uri="{BB962C8B-B14F-4D97-AF65-F5344CB8AC3E}">
        <p14:creationId xmlns:p14="http://schemas.microsoft.com/office/powerpoint/2010/main" val="1352988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ΈΚΘΕΣΗ ΕΣΩΤΕΡΙΚΟΥ ΕΛΕΓΧΟΥ</a:t>
            </a: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sz="3200" b="1" dirty="0">
                <a:latin typeface="Times New Roman" pitchFamily="18" charset="0"/>
                <a:cs typeface="Times New Roman" pitchFamily="18" charset="0"/>
              </a:rPr>
              <a:t>Περιλαμβάνει τα εξής στάδια: α) Τίτλος της Έκθεσης, β). Αποδέκτες της έκθεσης, γ) Εισαγωγική παράγραφος, δ) Προσδιορισμός του πεδίου του ελέγχου, ε) Ημερομηνία της έκθεσης, στ) Ονοματεπώνυμα των Ελεγκτών, ζ) Αναφορά του σκοπού και της έκταση του ελέγχου, η) Περιγραφή τυχόν επιφυλάξεων, θ) Καταγραφή της τελικής γνώμης των Ελεγκτών. </a:t>
            </a:r>
          </a:p>
        </p:txBody>
      </p:sp>
    </p:spTree>
    <p:extLst>
      <p:ext uri="{BB962C8B-B14F-4D97-AF65-F5344CB8AC3E}">
        <p14:creationId xmlns:p14="http://schemas.microsoft.com/office/powerpoint/2010/main" val="12333680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Ο ΕΣΩΤΕΡΙΚΟΣ ΈΛΕΓΧΟΣ ΣΤΗΝ  ΕΛΛΗΝΙΚΗ ΔΗΜΟΣΙΑ ΔΙΟΙΚΗΣΗ</a:t>
            </a:r>
          </a:p>
        </p:txBody>
      </p:sp>
      <p:sp>
        <p:nvSpPr>
          <p:cNvPr id="3" name="Θέση περιεχομένου 2"/>
          <p:cNvSpPr>
            <a:spLocks noGrp="1"/>
          </p:cNvSpPr>
          <p:nvPr>
            <p:ph sz="quarter" idx="1"/>
          </p:nvPr>
        </p:nvSpPr>
        <p:spPr/>
        <p:txBody>
          <a:bodyPr>
            <a:normAutofit fontScale="92500" lnSpcReduction="10000"/>
          </a:bodyPr>
          <a:lstStyle/>
          <a:p>
            <a:pPr algn="just"/>
            <a:r>
              <a:rPr lang="el-GR" sz="3200" b="1" dirty="0">
                <a:latin typeface="Times New Roman" pitchFamily="18" charset="0"/>
                <a:cs typeface="Times New Roman" pitchFamily="18" charset="0"/>
              </a:rPr>
              <a:t>Ν.3492/2006 </a:t>
            </a:r>
          </a:p>
          <a:p>
            <a:pPr algn="just"/>
            <a:endParaRPr lang="el-GR" sz="3200" b="1" dirty="0">
              <a:latin typeface="Times New Roman" pitchFamily="18" charset="0"/>
              <a:cs typeface="Times New Roman" pitchFamily="18" charset="0"/>
            </a:endParaRPr>
          </a:p>
          <a:p>
            <a:pPr algn="just"/>
            <a:r>
              <a:rPr lang="el-GR" sz="3200" b="1" dirty="0">
                <a:latin typeface="Times New Roman" pitchFamily="18" charset="0"/>
                <a:cs typeface="Times New Roman" pitchFamily="18" charset="0"/>
              </a:rPr>
              <a:t>Ν.4270/2014 </a:t>
            </a:r>
          </a:p>
          <a:p>
            <a:pPr algn="just"/>
            <a:endParaRPr lang="el-GR" sz="3200" b="1" dirty="0">
              <a:latin typeface="Times New Roman" pitchFamily="18" charset="0"/>
              <a:cs typeface="Times New Roman" pitchFamily="18" charset="0"/>
            </a:endParaRPr>
          </a:p>
          <a:p>
            <a:pPr algn="just"/>
            <a:r>
              <a:rPr lang="el-GR" sz="3200" b="1" dirty="0">
                <a:latin typeface="Times New Roman" pitchFamily="18" charset="0"/>
                <a:cs typeface="Times New Roman" pitchFamily="18" charset="0"/>
              </a:rPr>
              <a:t>Ν.4320/2015</a:t>
            </a:r>
          </a:p>
          <a:p>
            <a:pPr algn="just"/>
            <a:endParaRPr lang="el-GR" sz="3200" b="1" dirty="0">
              <a:latin typeface="Times New Roman" pitchFamily="18" charset="0"/>
              <a:cs typeface="Times New Roman" pitchFamily="18" charset="0"/>
            </a:endParaRPr>
          </a:p>
          <a:p>
            <a:pPr algn="just"/>
            <a:r>
              <a:rPr lang="el-GR" sz="3200" b="1" dirty="0">
                <a:latin typeface="Times New Roman" pitchFamily="18" charset="0"/>
                <a:cs typeface="Times New Roman" pitchFamily="18" charset="0"/>
              </a:rPr>
              <a:t>Ν.4622/2019</a:t>
            </a:r>
          </a:p>
          <a:p>
            <a:pPr algn="just"/>
            <a:endParaRPr lang="el-GR" sz="3200" b="1" dirty="0">
              <a:latin typeface="Times New Roman" pitchFamily="18" charset="0"/>
              <a:cs typeface="Times New Roman" pitchFamily="18" charset="0"/>
            </a:endParaRPr>
          </a:p>
          <a:p>
            <a:pPr algn="just"/>
            <a:r>
              <a:rPr lang="el-GR" sz="3200" b="1">
                <a:latin typeface="Times New Roman" pitchFamily="18" charset="0"/>
                <a:cs typeface="Times New Roman" pitchFamily="18" charset="0"/>
              </a:rPr>
              <a:t>Ν.4795/2021</a:t>
            </a:r>
            <a:endParaRPr lang="el-GR" sz="3200" b="1" dirty="0">
              <a:latin typeface="Times New Roman" pitchFamily="18" charset="0"/>
              <a:cs typeface="Times New Roman" pitchFamily="18" charset="0"/>
            </a:endParaRPr>
          </a:p>
        </p:txBody>
      </p:sp>
    </p:spTree>
    <p:extLst>
      <p:ext uri="{BB962C8B-B14F-4D97-AF65-F5344CB8AC3E}">
        <p14:creationId xmlns:p14="http://schemas.microsoft.com/office/powerpoint/2010/main" val="1409742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ΜΟΝΑΔΕΣ ΕΣΩΤΕΡΙΚΟΥ ΕΛΕΓΧΟΥ</a:t>
            </a:r>
          </a:p>
        </p:txBody>
      </p:sp>
      <p:sp>
        <p:nvSpPr>
          <p:cNvPr id="3" name="Θέση περιεχομένου 2"/>
          <p:cNvSpPr>
            <a:spLocks noGrp="1"/>
          </p:cNvSpPr>
          <p:nvPr>
            <p:ph sz="quarter" idx="1"/>
          </p:nvPr>
        </p:nvSpPr>
        <p:spPr/>
        <p:txBody>
          <a:bodyPr>
            <a:normAutofit/>
          </a:bodyPr>
          <a:lstStyle/>
          <a:p>
            <a:pPr marL="0" indent="0" algn="just">
              <a:buNone/>
            </a:pPr>
            <a:r>
              <a:rPr lang="el-GR" sz="2000" b="1" dirty="0">
                <a:latin typeface="Times New Roman" pitchFamily="18" charset="0"/>
                <a:cs typeface="Times New Roman" pitchFamily="18" charset="0"/>
              </a:rPr>
              <a:t>Βασικές αρχές αποτελεσματικότητας  Εσωτερικού Ελέγχου:</a:t>
            </a:r>
          </a:p>
          <a:p>
            <a:pPr marL="0" indent="0" algn="just">
              <a:buNone/>
            </a:pPr>
            <a:r>
              <a:rPr lang="el-GR" sz="2000" b="1" dirty="0">
                <a:latin typeface="Times New Roman" pitchFamily="18" charset="0"/>
                <a:cs typeface="Times New Roman" pitchFamily="18" charset="0"/>
              </a:rPr>
              <a:t>1η, η αρχή της συνεχούς αξιολόγησης και της ενδυνάμωσης της κουλτούρας αξιολόγησης. </a:t>
            </a:r>
          </a:p>
          <a:p>
            <a:pPr marL="0" indent="0" algn="just">
              <a:buNone/>
            </a:pPr>
            <a:r>
              <a:rPr lang="el-GR" sz="2000" b="1" dirty="0">
                <a:latin typeface="Times New Roman" pitchFamily="18" charset="0"/>
                <a:cs typeface="Times New Roman" pitchFamily="18" charset="0"/>
              </a:rPr>
              <a:t>2η, η αρχή της επαρκούς και αξιοκρατικής στελέχωσης. </a:t>
            </a:r>
          </a:p>
          <a:p>
            <a:pPr marL="0" indent="0" algn="just">
              <a:buNone/>
            </a:pPr>
            <a:r>
              <a:rPr lang="el-GR" sz="2000" b="1" dirty="0">
                <a:latin typeface="Times New Roman" pitchFamily="18" charset="0"/>
                <a:cs typeface="Times New Roman" pitchFamily="18" charset="0"/>
              </a:rPr>
              <a:t>3η, η αρχή της επιτήρησης και επιθεώρησης των συνθηκών εργασίας στη δημόσια υπηρεσία. Π.χ. σε ζητήματα ασφαλείας, πολιτικής προστασίας, υγείας και υγιεινής. </a:t>
            </a:r>
          </a:p>
          <a:p>
            <a:pPr marL="0" indent="0" algn="just">
              <a:buNone/>
            </a:pPr>
            <a:r>
              <a:rPr lang="el-GR" sz="2000" b="1" dirty="0">
                <a:latin typeface="Times New Roman" pitchFamily="18" charset="0"/>
                <a:cs typeface="Times New Roman" pitchFamily="18" charset="0"/>
              </a:rPr>
              <a:t>4η, η αρχή του ολοκληρωμένου καταμερισμού αρμοδιοτήτων και ευθυνών των εργαζομένων, μέσω </a:t>
            </a:r>
            <a:r>
              <a:rPr lang="el-GR" sz="2000" b="1" dirty="0" err="1">
                <a:latin typeface="Times New Roman" pitchFamily="18" charset="0"/>
                <a:cs typeface="Times New Roman" pitchFamily="18" charset="0"/>
              </a:rPr>
              <a:t>σύχρονου</a:t>
            </a:r>
            <a:r>
              <a:rPr lang="el-GR" sz="2000" b="1" dirty="0">
                <a:latin typeface="Times New Roman" pitchFamily="18" charset="0"/>
                <a:cs typeface="Times New Roman" pitchFamily="18" charset="0"/>
              </a:rPr>
              <a:t> και επικαιροποιημένου οργανογράμματος (π.χ. ψηφιακό οργανόγραμμα). </a:t>
            </a:r>
          </a:p>
          <a:p>
            <a:pPr marL="0" indent="0" algn="just">
              <a:buNone/>
            </a:pPr>
            <a:r>
              <a:rPr lang="el-GR" sz="2000" b="1" dirty="0">
                <a:latin typeface="Times New Roman" pitchFamily="18" charset="0"/>
                <a:cs typeface="Times New Roman" pitchFamily="18" charset="0"/>
              </a:rPr>
              <a:t>5η, η αρχή της ενδυνάμωσης αισθήματος, εμπιστοσύνης και πρακτικής κοινής ευθύνης περί τη δημόσια υπηρεσία. </a:t>
            </a:r>
          </a:p>
          <a:p>
            <a:pPr marL="0" indent="0" algn="just">
              <a:buNone/>
            </a:pPr>
            <a:endParaRPr lang="el-GR" sz="2000" b="1" dirty="0"/>
          </a:p>
        </p:txBody>
      </p:sp>
    </p:spTree>
    <p:extLst>
      <p:ext uri="{BB962C8B-B14F-4D97-AF65-F5344CB8AC3E}">
        <p14:creationId xmlns:p14="http://schemas.microsoft.com/office/powerpoint/2010/main" val="46744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FF0000"/>
                </a:solidFill>
                <a:latin typeface="Times New Roman" pitchFamily="18" charset="0"/>
                <a:cs typeface="Times New Roman" pitchFamily="18" charset="0"/>
              </a:rPr>
              <a:t>ΕΣΩΤΕΡΙΚΟΣ ΈΛΕΓΧΟΣ (1)</a:t>
            </a:r>
          </a:p>
        </p:txBody>
      </p:sp>
      <p:sp>
        <p:nvSpPr>
          <p:cNvPr id="3" name="Θέση περιεχομένου 2"/>
          <p:cNvSpPr>
            <a:spLocks noGrp="1"/>
          </p:cNvSpPr>
          <p:nvPr>
            <p:ph sz="quarter" idx="1"/>
          </p:nvPr>
        </p:nvSpPr>
        <p:spPr/>
        <p:txBody>
          <a:bodyPr/>
          <a:lstStyle/>
          <a:p>
            <a:pPr marL="0" indent="0" algn="just">
              <a:buNone/>
            </a:pPr>
            <a:endParaRPr lang="el-GR" dirty="0"/>
          </a:p>
          <a:p>
            <a:pPr marL="0" indent="0" algn="just">
              <a:buNone/>
            </a:pPr>
            <a:r>
              <a:rPr lang="el-GR" sz="3200" b="1" dirty="0">
                <a:latin typeface="Times New Roman" pitchFamily="18" charset="0"/>
                <a:cs typeface="Times New Roman" pitchFamily="18" charset="0"/>
              </a:rPr>
              <a:t>Ο Εσωτερικός Έλεγχος διορθώνει οργανωτικές δυσλειτουργίες και δυσκαμψίες των δημοσίων υπηρεσιών μέσω προτάσεων και πρακτικών με στόχο την αποτελεσματικότητα, την αποδοτικότητα και την οικονομικότητα της αξιοποίησης των εργαζομένων εντός των δημοσίων υπηρεσιών. </a:t>
            </a:r>
          </a:p>
        </p:txBody>
      </p:sp>
    </p:spTree>
    <p:extLst>
      <p:ext uri="{BB962C8B-B14F-4D97-AF65-F5344CB8AC3E}">
        <p14:creationId xmlns:p14="http://schemas.microsoft.com/office/powerpoint/2010/main" val="21281387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Η ΤΕΧΝΙΚΗ ΤΗΣ ΔΗΜΟΣΙΑΣ ΔΙΑΒΟΥΛΕΥΣΗΣ</a:t>
            </a:r>
          </a:p>
        </p:txBody>
      </p:sp>
      <p:sp>
        <p:nvSpPr>
          <p:cNvPr id="3" name="Θέση περιεχομένου 2"/>
          <p:cNvSpPr>
            <a:spLocks noGrp="1"/>
          </p:cNvSpPr>
          <p:nvPr>
            <p:ph sz="quarter" idx="1"/>
          </p:nvPr>
        </p:nvSpPr>
        <p:spPr/>
        <p:txBody>
          <a:bodyPr>
            <a:normAutofit lnSpcReduction="10000"/>
          </a:bodyPr>
          <a:lstStyle/>
          <a:p>
            <a:pPr marL="0" indent="0" algn="just">
              <a:buNone/>
            </a:pPr>
            <a:r>
              <a:rPr lang="el-GR" b="1" dirty="0">
                <a:latin typeface="Times New Roman" pitchFamily="18" charset="0"/>
                <a:cs typeface="Times New Roman" pitchFamily="18" charset="0"/>
              </a:rPr>
              <a:t>Εργαλείο του Εσωτερικού Ελέγχου.</a:t>
            </a:r>
          </a:p>
          <a:p>
            <a:pPr algn="just"/>
            <a:endParaRPr lang="el-GR" b="1" dirty="0">
              <a:latin typeface="Times New Roman" pitchFamily="18" charset="0"/>
              <a:cs typeface="Times New Roman" pitchFamily="18" charset="0"/>
            </a:endParaRPr>
          </a:p>
          <a:p>
            <a:pPr marL="0" indent="0" algn="just">
              <a:buNone/>
            </a:pPr>
            <a:r>
              <a:rPr lang="el-GR" b="1" dirty="0">
                <a:latin typeface="Times New Roman" pitchFamily="18" charset="0"/>
                <a:cs typeface="Times New Roman" pitchFamily="18" charset="0"/>
              </a:rPr>
              <a:t>Στο υπ’ αριθ. 25, των Επαγγελματικών Προτύπων Λειτουργίας της ΕΑΔ, αναφέρεται ότι η Αρχή/Ηγεσία διαβουλεύεται με τη διοίκηση και/ή τους νομικούς συμβούλους, ανάλογα με την περίπτωση.</a:t>
            </a:r>
          </a:p>
          <a:p>
            <a:pPr algn="just"/>
            <a:endParaRPr lang="el-GR" b="1" dirty="0">
              <a:latin typeface="Times New Roman" pitchFamily="18" charset="0"/>
              <a:cs typeface="Times New Roman" pitchFamily="18" charset="0"/>
            </a:endParaRPr>
          </a:p>
          <a:p>
            <a:pPr marL="0" indent="0" algn="just">
              <a:buNone/>
            </a:pPr>
            <a:r>
              <a:rPr lang="el-GR" b="1" dirty="0">
                <a:latin typeface="Times New Roman" pitchFamily="18" charset="0"/>
                <a:cs typeface="Times New Roman" pitchFamily="18" charset="0"/>
              </a:rPr>
              <a:t>Με την τεχνική της δημόσιας διαβούλευσης, το ανθρώπινο δυναμικό της ελεγχόμενης δημόσιας υπηρεσίας συμπράττει στον Εσωτερικό Έλεγχο και παρέχει σημαντικά οφέλη.</a:t>
            </a:r>
          </a:p>
        </p:txBody>
      </p:sp>
    </p:spTree>
    <p:extLst>
      <p:ext uri="{BB962C8B-B14F-4D97-AF65-F5344CB8AC3E}">
        <p14:creationId xmlns:p14="http://schemas.microsoft.com/office/powerpoint/2010/main" val="2102828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solidFill>
                  <a:srgbClr val="FF0000"/>
                </a:solidFill>
                <a:latin typeface="Times New Roman" pitchFamily="18" charset="0"/>
                <a:cs typeface="Times New Roman" pitchFamily="18" charset="0"/>
              </a:rPr>
              <a:t>ΕΘΝΙΚΗ ΑΡΧΗ ΔΙΑΦΑΝΕΙΑΣ</a:t>
            </a:r>
          </a:p>
        </p:txBody>
      </p:sp>
      <p:sp>
        <p:nvSpPr>
          <p:cNvPr id="3" name="Θέση περιεχομένου 2"/>
          <p:cNvSpPr>
            <a:spLocks noGrp="1"/>
          </p:cNvSpPr>
          <p:nvPr>
            <p:ph sz="quarter" idx="1"/>
          </p:nvPr>
        </p:nvSpPr>
        <p:spPr/>
        <p:txBody>
          <a:bodyPr>
            <a:normAutofit/>
          </a:bodyPr>
          <a:lstStyle/>
          <a:p>
            <a:pPr marL="0" indent="0" algn="just">
              <a:buNone/>
            </a:pPr>
            <a:r>
              <a:rPr lang="el-GR" sz="3200" b="1" dirty="0">
                <a:latin typeface="Times New Roman" pitchFamily="18" charset="0"/>
                <a:cs typeface="Times New Roman" pitchFamily="18" charset="0"/>
              </a:rPr>
              <a:t>Ν.4622/2019</a:t>
            </a:r>
          </a:p>
          <a:p>
            <a:pPr marL="0" indent="0" algn="just">
              <a:buNone/>
            </a:pPr>
            <a:r>
              <a:rPr lang="el-GR" sz="3200" b="1" dirty="0">
                <a:latin typeface="Times New Roman" pitchFamily="18" charset="0"/>
                <a:cs typeface="Times New Roman" pitchFamily="18" charset="0"/>
              </a:rPr>
              <a:t>Άρθρο 39: Σύσταση Μονάδων Εσωτερικού Ελέγχου σε κάθε Υπουργείο, σε επίπεδο Διεύθυνσης, διαρθρωμένες σε δύο γραφεία, επιπέδου τμήματος, το τμήμα Σχεδιασμού και Διενέργειας Εσωτερικών Ελέγχων και το τμήμα εσωτερικών Ερευνών και Διερεύνησης Καταγγελιών. </a:t>
            </a:r>
          </a:p>
        </p:txBody>
      </p:sp>
    </p:spTree>
    <p:extLst>
      <p:ext uri="{BB962C8B-B14F-4D97-AF65-F5344CB8AC3E}">
        <p14:creationId xmlns:p14="http://schemas.microsoft.com/office/powerpoint/2010/main" val="15412503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4800" b="1" dirty="0">
                <a:solidFill>
                  <a:srgbClr val="FF0000"/>
                </a:solidFill>
                <a:latin typeface="Times New Roman" pitchFamily="18" charset="0"/>
                <a:cs typeface="Times New Roman" pitchFamily="18" charset="0"/>
              </a:rPr>
              <a:t>ΣΥΜΠΕΡΑΣΜΑΤΑ</a:t>
            </a:r>
          </a:p>
        </p:txBody>
      </p:sp>
      <p:sp>
        <p:nvSpPr>
          <p:cNvPr id="3" name="Θέση περιεχομένου 2"/>
          <p:cNvSpPr>
            <a:spLocks noGrp="1"/>
          </p:cNvSpPr>
          <p:nvPr>
            <p:ph sz="quarter" idx="1"/>
          </p:nvPr>
        </p:nvSpPr>
        <p:spPr/>
        <p:txBody>
          <a:bodyPr>
            <a:normAutofit/>
          </a:bodyPr>
          <a:lstStyle/>
          <a:p>
            <a:pPr marL="0" indent="0" algn="just">
              <a:buNone/>
            </a:pPr>
            <a:r>
              <a:rPr lang="el-GR" sz="2800" b="1" dirty="0">
                <a:latin typeface="Times New Roman" pitchFamily="18" charset="0"/>
                <a:cs typeface="Times New Roman" pitchFamily="18" charset="0"/>
              </a:rPr>
              <a:t>Η λειτουργία του Εσωτερικού Ελέγχου συμβάλλει στην αποτροπή φαινομένων προβληματικής οργάνωσης και κακοδιοίκησης προληπτικά, δηλαδή διαμέσου της εφαρμογής προτύπων διοίκησης που περιορίζουν την ανάπτυξη τέτοιων φαινομένων. Είναι το εφαλτήριο μιας σημαντικής εσωτερικής διοικητικής αλλαγής. Σε κάθε περίπτωση, είναι ένας αποτελεσματικός μηχανισμός σύγχρονης  εσωτερικής διοικητικής διακυβέρνησης. </a:t>
            </a:r>
          </a:p>
        </p:txBody>
      </p:sp>
    </p:spTree>
    <p:extLst>
      <p:ext uri="{BB962C8B-B14F-4D97-AF65-F5344CB8AC3E}">
        <p14:creationId xmlns:p14="http://schemas.microsoft.com/office/powerpoint/2010/main" val="31849998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sz="5400" b="1" dirty="0">
                <a:solidFill>
                  <a:srgbClr val="FF0000"/>
                </a:solidFill>
                <a:latin typeface="Times New Roman" pitchFamily="18" charset="0"/>
                <a:cs typeface="Times New Roman" pitchFamily="18" charset="0"/>
              </a:rPr>
              <a:t>ΕΠΙΛΟΓΟΣ</a:t>
            </a:r>
          </a:p>
        </p:txBody>
      </p:sp>
      <p:sp>
        <p:nvSpPr>
          <p:cNvPr id="3" name="Θέση περιεχομένου 2"/>
          <p:cNvSpPr>
            <a:spLocks noGrp="1"/>
          </p:cNvSpPr>
          <p:nvPr>
            <p:ph sz="quarter" idx="1"/>
          </p:nvPr>
        </p:nvSpPr>
        <p:spPr/>
        <p:txBody>
          <a:bodyPr>
            <a:normAutofit/>
          </a:bodyPr>
          <a:lstStyle/>
          <a:p>
            <a:pPr marL="0" indent="0" algn="ctr">
              <a:buNone/>
            </a:pPr>
            <a:r>
              <a:rPr lang="el-GR" sz="3600" b="1" dirty="0">
                <a:solidFill>
                  <a:srgbClr val="0070C0"/>
                </a:solidFill>
                <a:latin typeface="Times New Roman" pitchFamily="18" charset="0"/>
                <a:cs typeface="Times New Roman" pitchFamily="18" charset="0"/>
              </a:rPr>
              <a:t>ΕΣΩΤΕΡΙΚΟΣ ΈΛΕΓΧΟΣ</a:t>
            </a:r>
            <a:r>
              <a:rPr lang="el-GR" sz="3600" dirty="0"/>
              <a:t>:</a:t>
            </a:r>
          </a:p>
          <a:p>
            <a:pPr algn="just">
              <a:buFont typeface="Wingdings" pitchFamily="2" charset="2"/>
              <a:buChar char="§"/>
            </a:pPr>
            <a:r>
              <a:rPr lang="el-GR" b="1" dirty="0">
                <a:latin typeface="Times New Roman" pitchFamily="18" charset="0"/>
                <a:cs typeface="Times New Roman" pitchFamily="18" charset="0"/>
              </a:rPr>
              <a:t>Προληπτικός μηχανισμός αξιολόγησης διαδικασιών, συστημάτων και διάγνωσης οργανωτικών αδυναμιών. </a:t>
            </a:r>
          </a:p>
          <a:p>
            <a:pPr algn="just">
              <a:buFont typeface="Wingdings" pitchFamily="2" charset="2"/>
              <a:buChar char="§"/>
            </a:pPr>
            <a:endParaRPr lang="el-GR" b="1" dirty="0">
              <a:latin typeface="Times New Roman" pitchFamily="18" charset="0"/>
              <a:cs typeface="Times New Roman" pitchFamily="18" charset="0"/>
            </a:endParaRPr>
          </a:p>
          <a:p>
            <a:pPr algn="just">
              <a:buFont typeface="Wingdings" pitchFamily="2" charset="2"/>
              <a:buChar char="§"/>
            </a:pPr>
            <a:r>
              <a:rPr lang="el-GR" b="1" dirty="0">
                <a:latin typeface="Times New Roman" pitchFamily="18" charset="0"/>
                <a:cs typeface="Times New Roman" pitchFamily="18" charset="0"/>
              </a:rPr>
              <a:t>Διαδικασία ανίχνευσης και διαχείρισης κινδύνων.</a:t>
            </a:r>
          </a:p>
          <a:p>
            <a:pPr algn="just">
              <a:buFont typeface="Wingdings" pitchFamily="2" charset="2"/>
              <a:buChar char="§"/>
            </a:pPr>
            <a:endParaRPr lang="el-GR" b="1" dirty="0">
              <a:latin typeface="Times New Roman" pitchFamily="18" charset="0"/>
              <a:cs typeface="Times New Roman" pitchFamily="18" charset="0"/>
            </a:endParaRPr>
          </a:p>
          <a:p>
            <a:pPr algn="just">
              <a:buFont typeface="Wingdings" pitchFamily="2" charset="2"/>
              <a:buChar char="§"/>
            </a:pPr>
            <a:r>
              <a:rPr lang="el-GR" b="1" dirty="0">
                <a:latin typeface="Times New Roman" pitchFamily="18" charset="0"/>
                <a:cs typeface="Times New Roman" pitchFamily="18" charset="0"/>
              </a:rPr>
              <a:t>Συμβουλευτικό εργαλείο βελτίωσης της δημόσιας διοίκησης και προώθησης διοικητικών  αλλαγών. </a:t>
            </a:r>
          </a:p>
          <a:p>
            <a:endParaRPr lang="el-GR" dirty="0"/>
          </a:p>
        </p:txBody>
      </p:sp>
    </p:spTree>
    <p:extLst>
      <p:ext uri="{BB962C8B-B14F-4D97-AF65-F5344CB8AC3E}">
        <p14:creationId xmlns:p14="http://schemas.microsoft.com/office/powerpoint/2010/main" val="3941656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l-GR" b="1" dirty="0">
                <a:solidFill>
                  <a:srgbClr val="FF0000"/>
                </a:solidFill>
                <a:latin typeface="Times New Roman" pitchFamily="18" charset="0"/>
                <a:cs typeface="Times New Roman" pitchFamily="18" charset="0"/>
              </a:rPr>
              <a:t>ΑΠΑΡΑΙΤΗΤΗ ΠΡΟΫΠΟΘΕΣΗ</a:t>
            </a:r>
          </a:p>
        </p:txBody>
      </p:sp>
      <p:sp>
        <p:nvSpPr>
          <p:cNvPr id="3" name="2 - Θέση περιεχομένου"/>
          <p:cNvSpPr>
            <a:spLocks noGrp="1"/>
          </p:cNvSpPr>
          <p:nvPr>
            <p:ph sz="quarter" idx="1"/>
          </p:nvPr>
        </p:nvSpPr>
        <p:spPr/>
        <p:txBody>
          <a:bodyPr>
            <a:normAutofit fontScale="92500" lnSpcReduction="10000"/>
          </a:bodyPr>
          <a:lstStyle/>
          <a:p>
            <a:pPr algn="just"/>
            <a:r>
              <a:rPr lang="el-GR" b="1" dirty="0">
                <a:latin typeface="Times New Roman" pitchFamily="18" charset="0"/>
                <a:cs typeface="Times New Roman" pitchFamily="18" charset="0"/>
              </a:rPr>
              <a:t>ΑΝΤΙΜΕΤΩΠΙΣΗ ΑΠΟ ΤΗΝ ΠΡΟΪΣΤΑΜΕΝΗ ΑΡΧΗ (ΠΟΛΙΤΙΚΗ  ΗΓΕΣΙΑ):</a:t>
            </a:r>
          </a:p>
          <a:p>
            <a:pPr algn="just">
              <a:buFont typeface="Wingdings" pitchFamily="2" charset="2"/>
              <a:buChar char="Ø"/>
            </a:pPr>
            <a:r>
              <a:rPr lang="el-GR" b="1" dirty="0">
                <a:latin typeface="Times New Roman" pitchFamily="18" charset="0"/>
                <a:cs typeface="Times New Roman" pitchFamily="18" charset="0"/>
              </a:rPr>
              <a:t>Αποδοχή, Αναγνωρισιμότητα, Συνεργασία, Εδραίωση, Διάρκεια. </a:t>
            </a:r>
          </a:p>
          <a:p>
            <a:pPr algn="just">
              <a:buNone/>
            </a:pPr>
            <a:r>
              <a:rPr lang="el-GR" b="1" dirty="0">
                <a:latin typeface="Times New Roman" pitchFamily="18" charset="0"/>
                <a:cs typeface="Times New Roman" pitchFamily="18" charset="0"/>
              </a:rPr>
              <a:t> </a:t>
            </a:r>
          </a:p>
          <a:p>
            <a:pPr algn="just"/>
            <a:r>
              <a:rPr lang="el-GR" b="1" dirty="0">
                <a:latin typeface="Times New Roman" pitchFamily="18" charset="0"/>
                <a:cs typeface="Times New Roman" pitchFamily="18" charset="0"/>
              </a:rPr>
              <a:t>ΑΝΤΙΜΕΤΩΠΙΣΗ ΤΗΣ ΜΟΝΑΔΑΣ ΕΩΤΕΡΙΚΟΥ ΕΛΕΓΧΟΥ ΑΠΟ ΤΟ ΠΡΟΣΩΠΙΚΟ ΤΗΣ ΔΗΜΟΣΙΑΣ ΥΠΗΡΕΣΙΑΣ:</a:t>
            </a:r>
          </a:p>
          <a:p>
            <a:pPr algn="just">
              <a:buFont typeface="Wingdings" pitchFamily="2" charset="2"/>
              <a:buChar char="Ø"/>
            </a:pPr>
            <a:r>
              <a:rPr lang="el-GR" b="1" dirty="0">
                <a:latin typeface="Times New Roman" pitchFamily="18" charset="0"/>
                <a:cs typeface="Times New Roman" pitchFamily="18" charset="0"/>
              </a:rPr>
              <a:t>Επιφυλακτικότητα και δυσπιστία στην αρχική φάση.</a:t>
            </a:r>
          </a:p>
          <a:p>
            <a:pPr algn="just">
              <a:buFont typeface="Wingdings" pitchFamily="2" charset="2"/>
              <a:buChar char="Ø"/>
            </a:pPr>
            <a:r>
              <a:rPr lang="el-GR" b="1" dirty="0">
                <a:latin typeface="Times New Roman" pitchFamily="18" charset="0"/>
                <a:cs typeface="Times New Roman" pitchFamily="18" charset="0"/>
              </a:rPr>
              <a:t>Προσπάθειες κατανόησης της σημασίας του ρόλου του</a:t>
            </a:r>
          </a:p>
          <a:p>
            <a:pPr algn="just">
              <a:buNone/>
            </a:pPr>
            <a:r>
              <a:rPr lang="el-GR" b="1" dirty="0">
                <a:latin typeface="Times New Roman" pitchFamily="18" charset="0"/>
                <a:cs typeface="Times New Roman" pitchFamily="18" charset="0"/>
              </a:rPr>
              <a:t>    Εσωτερικού Ελέγχου και συνεργασία με τη Μονάδα Εσωτερικού Ελέγχου. </a:t>
            </a:r>
          </a:p>
          <a:p>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solidFill>
                  <a:srgbClr val="FF0000"/>
                </a:solidFill>
                <a:latin typeface="Times New Roman" pitchFamily="18" charset="0"/>
                <a:cs typeface="Times New Roman" pitchFamily="18" charset="0"/>
              </a:rPr>
              <a:t>ΕΣΩΤΕΡΙΚΟΣ ΈΛΕΓΧΟΣ (2)</a:t>
            </a:r>
          </a:p>
        </p:txBody>
      </p:sp>
      <p:sp>
        <p:nvSpPr>
          <p:cNvPr id="3" name="Θέση περιεχομένου 2"/>
          <p:cNvSpPr>
            <a:spLocks noGrp="1"/>
          </p:cNvSpPr>
          <p:nvPr>
            <p:ph sz="quarter" idx="1"/>
          </p:nvPr>
        </p:nvSpPr>
        <p:spPr/>
        <p:txBody>
          <a:bodyPr>
            <a:normAutofit/>
          </a:bodyPr>
          <a:lstStyle/>
          <a:p>
            <a:pPr marL="0" indent="0" algn="just">
              <a:buNone/>
            </a:pPr>
            <a:r>
              <a:rPr lang="el-GR" sz="3600" b="1" dirty="0">
                <a:latin typeface="Times New Roman" pitchFamily="18" charset="0"/>
                <a:cs typeface="Times New Roman" pitchFamily="18" charset="0"/>
              </a:rPr>
              <a:t>Οι εργαζόμενοι στις μονάδες του Εσωτερικού Ελέγχου επικουρούν τις δημόσιες υπηρεσίες και οι οποίοι, με λογοδοσία και ακεραιότητα, μπορούν να αποκομίσουν την εμπιστοσύνη των εργαζομένων στις δημόσιες υπηρεσίες. </a:t>
            </a:r>
          </a:p>
        </p:txBody>
      </p:sp>
    </p:spTree>
    <p:extLst>
      <p:ext uri="{BB962C8B-B14F-4D97-AF65-F5344CB8AC3E}">
        <p14:creationId xmlns:p14="http://schemas.microsoft.com/office/powerpoint/2010/main" val="22005325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pPr algn="ctr"/>
            <a:r>
              <a:rPr lang="el-GR" sz="3600" b="1" dirty="0">
                <a:solidFill>
                  <a:srgbClr val="FF0000"/>
                </a:solidFill>
                <a:latin typeface="Times New Roman" panose="02020603050405020304" pitchFamily="18" charset="0"/>
                <a:cs typeface="Times New Roman" panose="02020603050405020304" pitchFamily="18" charset="0"/>
              </a:rPr>
              <a:t>ΕΣΩΤΕΡΙΚΟΣ  ΈΛΕΓΧΟΣ (3)</a:t>
            </a:r>
            <a:r>
              <a:rPr lang="en-US" sz="3600" b="1" dirty="0">
                <a:solidFill>
                  <a:srgbClr val="FF0000"/>
                </a:solidFill>
                <a:latin typeface="Times New Roman" panose="02020603050405020304" pitchFamily="18" charset="0"/>
                <a:cs typeface="Times New Roman" panose="02020603050405020304" pitchFamily="18" charset="0"/>
              </a:rPr>
              <a:t/>
            </a:r>
            <a:br>
              <a:rPr lang="en-US" sz="3600" b="1" dirty="0">
                <a:solidFill>
                  <a:srgbClr val="FF0000"/>
                </a:solidFill>
                <a:latin typeface="Times New Roman" panose="02020603050405020304" pitchFamily="18" charset="0"/>
                <a:cs typeface="Times New Roman" panose="02020603050405020304" pitchFamily="18" charset="0"/>
              </a:rPr>
            </a:br>
            <a:endParaRPr lang="el-GR" sz="3600" b="1" dirty="0">
              <a:solidFill>
                <a:srgbClr val="FF0000"/>
              </a:solidFill>
              <a:latin typeface="Times New Roman" panose="02020603050405020304" pitchFamily="18" charset="0"/>
              <a:cs typeface="Times New Roman" panose="02020603050405020304" pitchFamily="18" charset="0"/>
            </a:endParaRPr>
          </a:p>
        </p:txBody>
      </p:sp>
      <p:sp>
        <p:nvSpPr>
          <p:cNvPr id="3" name="2 - Θέση περιεχομένου"/>
          <p:cNvSpPr>
            <a:spLocks noGrp="1"/>
          </p:cNvSpPr>
          <p:nvPr>
            <p:ph sz="quarter" idx="1"/>
          </p:nvPr>
        </p:nvSpPr>
        <p:spPr/>
        <p:txBody>
          <a:bodyPr>
            <a:normAutofit lnSpcReduction="10000"/>
          </a:bodyPr>
          <a:lstStyle/>
          <a:p>
            <a:pPr algn="just">
              <a:buNone/>
            </a:pPr>
            <a:r>
              <a:rPr lang="el-GR" b="1" dirty="0">
                <a:latin typeface="Times New Roman" pitchFamily="18" charset="0"/>
                <a:cs typeface="Times New Roman" pitchFamily="18" charset="0"/>
              </a:rPr>
              <a:t>    </a:t>
            </a:r>
            <a:r>
              <a:rPr lang="el-GR" sz="3200" b="1" dirty="0">
                <a:latin typeface="Times New Roman" pitchFamily="18" charset="0"/>
                <a:cs typeface="Times New Roman" pitchFamily="18" charset="0"/>
              </a:rPr>
              <a:t>Ο Εσωτερικός Έλεγχος είναι μία ανεξάρτητη, αντικειμενική, διαβεβαιωτική και συμβουλευτική δραστηριότητα, επαρκώς σχεδιασμένη και οργανωμένη, η οποία μέσω των τεχνικών και επιστημονικών προσεγγίσεων αξιολογεί την επάρκεια λειτουργίας του συστήματος Εσωτερικού Ελέγχου (λειτουργίες – εφαρμογή  διαδικασιών).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2328D8-C006-436E-BE40-818F23E4180A}"/>
              </a:ext>
            </a:extLst>
          </p:cNvPr>
          <p:cNvSpPr>
            <a:spLocks noGrp="1"/>
          </p:cNvSpPr>
          <p:nvPr>
            <p:ph type="title"/>
          </p:nvPr>
        </p:nvSpPr>
        <p:spPr/>
        <p:txBody>
          <a:bodyPr/>
          <a:lstStyle/>
          <a:p>
            <a:pPr algn="ctr"/>
            <a:r>
              <a:rPr lang="el-GR" b="1" dirty="0">
                <a:solidFill>
                  <a:srgbClr val="FF0000"/>
                </a:solidFill>
                <a:latin typeface="Times New Roman" panose="02020603050405020304" pitchFamily="18" charset="0"/>
                <a:cs typeface="Times New Roman" panose="02020603050405020304" pitchFamily="18" charset="0"/>
              </a:rPr>
              <a:t>ΕΣΩΤΕΡΙΚΟΣ ΈΛΕΓΧΟΣ (4)</a:t>
            </a:r>
          </a:p>
        </p:txBody>
      </p:sp>
      <p:sp>
        <p:nvSpPr>
          <p:cNvPr id="3" name="Θέση περιεχομένου 2">
            <a:extLst>
              <a:ext uri="{FF2B5EF4-FFF2-40B4-BE49-F238E27FC236}">
                <a16:creationId xmlns:a16="http://schemas.microsoft.com/office/drawing/2014/main" xmlns="" id="{0E9F135B-72D9-470E-BDEA-876FDF114589}"/>
              </a:ext>
            </a:extLst>
          </p:cNvPr>
          <p:cNvSpPr>
            <a:spLocks noGrp="1"/>
          </p:cNvSpPr>
          <p:nvPr>
            <p:ph sz="quarter" idx="1"/>
          </p:nvPr>
        </p:nvSpPr>
        <p:spPr>
          <a:xfrm>
            <a:off x="888743" y="1391247"/>
            <a:ext cx="7772400" cy="4572000"/>
          </a:xfrm>
        </p:spPr>
        <p:txBody>
          <a:bodyPr/>
          <a:lstStyle/>
          <a:p>
            <a:pPr marL="0" indent="0" algn="ctr">
              <a:buNone/>
            </a:pPr>
            <a:r>
              <a:rPr lang="el-GR" b="1" dirty="0">
                <a:latin typeface="Times New Roman" pitchFamily="18" charset="0"/>
                <a:cs typeface="Times New Roman" pitchFamily="18" charset="0"/>
              </a:rPr>
              <a:t>Σύστημα</a:t>
            </a:r>
            <a:r>
              <a:rPr lang="el-GR" b="1" dirty="0"/>
              <a:t> Εσωτερικού Ελέγχου</a:t>
            </a:r>
          </a:p>
        </p:txBody>
      </p:sp>
      <p:sp>
        <p:nvSpPr>
          <p:cNvPr id="4" name="Ορθογώνιο 3">
            <a:extLst>
              <a:ext uri="{FF2B5EF4-FFF2-40B4-BE49-F238E27FC236}">
                <a16:creationId xmlns:a16="http://schemas.microsoft.com/office/drawing/2014/main" xmlns="" id="{06C2E3B1-EB5D-45BA-BBC8-697D9E441C03}"/>
              </a:ext>
            </a:extLst>
          </p:cNvPr>
          <p:cNvSpPr/>
          <p:nvPr/>
        </p:nvSpPr>
        <p:spPr>
          <a:xfrm>
            <a:off x="1393794" y="1917578"/>
            <a:ext cx="6490573" cy="3268652"/>
          </a:xfrm>
          <a:prstGeom prst="rect">
            <a:avLst/>
          </a:prstGeom>
        </p:spPr>
        <p:txBody>
          <a:bodyPr wrap="square">
            <a:spAutoFit/>
          </a:bodyPr>
          <a:lstStyle/>
          <a:p>
            <a:pPr algn="just">
              <a:lnSpc>
                <a:spcPct val="150000"/>
              </a:lnSpc>
            </a:pPr>
            <a:r>
              <a:rPr lang="el-GR" altLang="el-GR" sz="1600" b="1" dirty="0">
                <a:latin typeface="Times New Roman" panose="02020603050405020304" pitchFamily="18" charset="0"/>
                <a:cs typeface="Times New Roman" panose="02020603050405020304" pitchFamily="18" charset="0"/>
              </a:rPr>
              <a:t> </a:t>
            </a:r>
            <a:r>
              <a:rPr lang="el-GR" altLang="el-GR" sz="2000" b="1" dirty="0">
                <a:latin typeface="Times New Roman" panose="02020603050405020304" pitchFamily="18" charset="0"/>
                <a:cs typeface="Times New Roman" panose="02020603050405020304" pitchFamily="18" charset="0"/>
              </a:rPr>
              <a:t>Αυτό περιλαμβάνει το σχέδιο ενός οργανισμού/φορέα και όλες τις πρακτικές συντονισμού και τα μέτρα που υιοθετούνται σε αυτόν για να διαφυλάξουν τα </a:t>
            </a:r>
            <a:r>
              <a:rPr lang="el-GR" altLang="el-GR" sz="2000" b="1" dirty="0" err="1">
                <a:latin typeface="Times New Roman" panose="02020603050405020304" pitchFamily="18" charset="0"/>
                <a:cs typeface="Times New Roman" panose="02020603050405020304" pitchFamily="18" charset="0"/>
              </a:rPr>
              <a:t>οργανωσιακά</a:t>
            </a:r>
            <a:r>
              <a:rPr lang="el-GR" altLang="el-GR" sz="2000" b="1" dirty="0">
                <a:latin typeface="Times New Roman" panose="02020603050405020304" pitchFamily="18" charset="0"/>
                <a:cs typeface="Times New Roman" panose="02020603050405020304" pitchFamily="18" charset="0"/>
              </a:rPr>
              <a:t> του  στοιχεία, να ελέγξουν την ακρίβεια και αξιοπιστία τους, να προάγουν την ποιότητα των παρεχόμενων υπηρεσιών και να βελτιώσουν την </a:t>
            </a:r>
            <a:r>
              <a:rPr lang="el-GR" altLang="el-GR" sz="2000" b="1" dirty="0" err="1">
                <a:latin typeface="Times New Roman" panose="02020603050405020304" pitchFamily="18" charset="0"/>
                <a:cs typeface="Times New Roman" panose="02020603050405020304" pitchFamily="18" charset="0"/>
              </a:rPr>
              <a:t>ενδοϋπηρεσιακή</a:t>
            </a:r>
            <a:r>
              <a:rPr lang="el-GR" altLang="el-GR" sz="2000" b="1" dirty="0">
                <a:latin typeface="Times New Roman" panose="02020603050405020304" pitchFamily="18" charset="0"/>
                <a:cs typeface="Times New Roman" panose="02020603050405020304" pitchFamily="18" charset="0"/>
              </a:rPr>
              <a:t> βελτίωση του ανθρώπινου δυναμικού.</a:t>
            </a:r>
            <a:endParaRPr lang="el-G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44877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ΚΑΛΗ ΔΙΑΚΥΒΕΡΝΗΣΗ ΚΑΙ ΕΣΩΤΕΡΙΚΟΣ ΈΛΕΓΧΟΣ (1)</a:t>
            </a:r>
          </a:p>
        </p:txBody>
      </p:sp>
      <p:sp>
        <p:nvSpPr>
          <p:cNvPr id="3" name="Θέση περιεχομένου 2"/>
          <p:cNvSpPr>
            <a:spLocks noGrp="1"/>
          </p:cNvSpPr>
          <p:nvPr>
            <p:ph sz="quarter" idx="1"/>
          </p:nvPr>
        </p:nvSpPr>
        <p:spPr/>
        <p:txBody>
          <a:bodyPr>
            <a:normAutofit/>
          </a:bodyPr>
          <a:lstStyle/>
          <a:p>
            <a:pPr marL="0" indent="0" algn="ctr">
              <a:buNone/>
            </a:pPr>
            <a:r>
              <a:rPr lang="el-GR" sz="4000" b="1" dirty="0">
                <a:latin typeface="Times New Roman" pitchFamily="18" charset="0"/>
                <a:cs typeface="Times New Roman" pitchFamily="18" charset="0"/>
              </a:rPr>
              <a:t>Αρχές Καλής Διακυβέρνησης:</a:t>
            </a:r>
          </a:p>
          <a:p>
            <a:pPr marL="742950" indent="-742950" algn="just">
              <a:buAutoNum type="arabicPeriod"/>
            </a:pPr>
            <a:r>
              <a:rPr lang="el-GR" sz="3600" b="1" dirty="0">
                <a:latin typeface="Times New Roman" pitchFamily="18" charset="0"/>
                <a:cs typeface="Times New Roman" pitchFamily="18" charset="0"/>
              </a:rPr>
              <a:t>Διαμόρφωση Ηθικής</a:t>
            </a:r>
          </a:p>
          <a:p>
            <a:pPr marL="742950" indent="-742950" algn="just">
              <a:buAutoNum type="arabicPeriod"/>
            </a:pPr>
            <a:endParaRPr lang="el-GR" sz="3600" b="1" dirty="0">
              <a:latin typeface="Times New Roman" pitchFamily="18" charset="0"/>
              <a:cs typeface="Times New Roman" pitchFamily="18" charset="0"/>
            </a:endParaRPr>
          </a:p>
          <a:p>
            <a:pPr marL="742950" indent="-742950" algn="just">
              <a:buAutoNum type="arabicPeriod"/>
            </a:pPr>
            <a:r>
              <a:rPr lang="el-GR" sz="3600" b="1" dirty="0">
                <a:latin typeface="Times New Roman" pitchFamily="18" charset="0"/>
                <a:cs typeface="Times New Roman" pitchFamily="18" charset="0"/>
              </a:rPr>
              <a:t>Λογοδοσία </a:t>
            </a:r>
          </a:p>
          <a:p>
            <a:pPr marL="742950" indent="-742950" algn="just">
              <a:buAutoNum type="arabicPeriod"/>
            </a:pPr>
            <a:endParaRPr lang="el-GR" sz="3600" b="1" dirty="0">
              <a:latin typeface="Times New Roman" pitchFamily="18" charset="0"/>
              <a:cs typeface="Times New Roman" pitchFamily="18" charset="0"/>
            </a:endParaRPr>
          </a:p>
          <a:p>
            <a:pPr marL="742950" indent="-742950" algn="just">
              <a:buAutoNum type="arabicPeriod"/>
            </a:pPr>
            <a:r>
              <a:rPr lang="el-GR" sz="3600" b="1" dirty="0">
                <a:latin typeface="Times New Roman" pitchFamily="18" charset="0"/>
                <a:cs typeface="Times New Roman" pitchFamily="18" charset="0"/>
              </a:rPr>
              <a:t>Διόρθωση της Πορείας</a:t>
            </a:r>
          </a:p>
        </p:txBody>
      </p:sp>
    </p:spTree>
    <p:extLst>
      <p:ext uri="{BB962C8B-B14F-4D97-AF65-F5344CB8AC3E}">
        <p14:creationId xmlns:p14="http://schemas.microsoft.com/office/powerpoint/2010/main" val="4014219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ΚΑΛΗ ΔΙΑΚΥΒΕΡΝΗΣΗ ΚΑΙ ΕΣΩΤΕΡΙΚΟΣ ΈΛΕΓΧΟΣ </a:t>
            </a:r>
            <a:r>
              <a:rPr lang="el-GR" b="1" dirty="0" smtClean="0">
                <a:solidFill>
                  <a:srgbClr val="FF0000"/>
                </a:solidFill>
                <a:latin typeface="Times New Roman" pitchFamily="18" charset="0"/>
                <a:cs typeface="Times New Roman" pitchFamily="18" charset="0"/>
              </a:rPr>
              <a:t>(</a:t>
            </a:r>
            <a:r>
              <a:rPr lang="en-US" b="1" dirty="0" smtClean="0">
                <a:solidFill>
                  <a:srgbClr val="FF0000"/>
                </a:solidFill>
                <a:latin typeface="Times New Roman" pitchFamily="18" charset="0"/>
                <a:cs typeface="Times New Roman" pitchFamily="18" charset="0"/>
              </a:rPr>
              <a:t>2</a:t>
            </a:r>
            <a:r>
              <a:rPr lang="el-GR" b="1" dirty="0" smtClean="0">
                <a:solidFill>
                  <a:srgbClr val="FF0000"/>
                </a:solidFill>
                <a:latin typeface="Times New Roman" pitchFamily="18" charset="0"/>
                <a:cs typeface="Times New Roman" pitchFamily="18" charset="0"/>
              </a:rPr>
              <a:t>)</a:t>
            </a:r>
            <a:endParaRPr lang="el-GR" b="1" dirty="0">
              <a:solidFill>
                <a:srgbClr val="FF0000"/>
              </a:solidFill>
              <a:latin typeface="Times New Roman" pitchFamily="18" charset="0"/>
              <a:cs typeface="Times New Roman" pitchFamily="18" charset="0"/>
            </a:endParaRPr>
          </a:p>
        </p:txBody>
      </p:sp>
      <p:sp>
        <p:nvSpPr>
          <p:cNvPr id="3" name="Θέση περιεχομένου 2"/>
          <p:cNvSpPr>
            <a:spLocks noGrp="1"/>
          </p:cNvSpPr>
          <p:nvPr>
            <p:ph sz="quarter" idx="1"/>
          </p:nvPr>
        </p:nvSpPr>
        <p:spPr/>
        <p:txBody>
          <a:bodyPr/>
          <a:lstStyle/>
          <a:p>
            <a:pPr marL="0" indent="0" algn="just">
              <a:buNone/>
            </a:pPr>
            <a:r>
              <a:rPr lang="el-GR" sz="3600" b="1" dirty="0">
                <a:latin typeface="Times New Roman" pitchFamily="18" charset="0"/>
                <a:cs typeface="Times New Roman" pitchFamily="18" charset="0"/>
              </a:rPr>
              <a:t>4. Διαφάνεια</a:t>
            </a:r>
          </a:p>
          <a:p>
            <a:pPr marL="0" indent="0" algn="just">
              <a:buNone/>
            </a:pPr>
            <a:endParaRPr lang="el-GR" dirty="0">
              <a:latin typeface="Times New Roman" pitchFamily="18" charset="0"/>
              <a:cs typeface="Times New Roman" pitchFamily="18" charset="0"/>
            </a:endParaRPr>
          </a:p>
          <a:p>
            <a:pPr marL="0" indent="0" algn="just">
              <a:buNone/>
            </a:pPr>
            <a:r>
              <a:rPr lang="el-GR" sz="3600" b="1" dirty="0">
                <a:latin typeface="Times New Roman" pitchFamily="18" charset="0"/>
                <a:cs typeface="Times New Roman" pitchFamily="18" charset="0"/>
              </a:rPr>
              <a:t>5. Ακεραιότητα </a:t>
            </a:r>
          </a:p>
          <a:p>
            <a:pPr marL="0" indent="0" algn="just">
              <a:buNone/>
            </a:pPr>
            <a:endParaRPr lang="el-GR" sz="3600" b="1" dirty="0">
              <a:latin typeface="Times New Roman" pitchFamily="18" charset="0"/>
              <a:cs typeface="Times New Roman" pitchFamily="18" charset="0"/>
            </a:endParaRPr>
          </a:p>
          <a:p>
            <a:pPr marL="0" indent="0" algn="just">
              <a:buNone/>
            </a:pPr>
            <a:r>
              <a:rPr lang="el-GR" sz="3600" b="1" dirty="0">
                <a:latin typeface="Times New Roman" pitchFamily="18" charset="0"/>
                <a:cs typeface="Times New Roman" pitchFamily="18" charset="0"/>
              </a:rPr>
              <a:t>6. Δικαιοσύνη</a:t>
            </a:r>
          </a:p>
        </p:txBody>
      </p:sp>
    </p:spTree>
    <p:extLst>
      <p:ext uri="{BB962C8B-B14F-4D97-AF65-F5344CB8AC3E}">
        <p14:creationId xmlns:p14="http://schemas.microsoft.com/office/powerpoint/2010/main" val="1566255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0591284-481C-4E8B-91C3-04DEDAB0D71F}"/>
              </a:ext>
            </a:extLst>
          </p:cNvPr>
          <p:cNvSpPr>
            <a:spLocks noGrp="1"/>
          </p:cNvSpPr>
          <p:nvPr>
            <p:ph type="title"/>
          </p:nvPr>
        </p:nvSpPr>
        <p:spPr/>
        <p:txBody>
          <a:bodyPr>
            <a:normAutofit fontScale="90000"/>
          </a:bodyPr>
          <a:lstStyle/>
          <a:p>
            <a:pPr algn="ctr"/>
            <a:r>
              <a:rPr lang="el-GR" sz="3600" b="1" dirty="0">
                <a:solidFill>
                  <a:srgbClr val="FF0000"/>
                </a:solidFill>
                <a:latin typeface="Times New Roman" pitchFamily="18" charset="0"/>
                <a:cs typeface="Times New Roman" pitchFamily="18" charset="0"/>
              </a:rPr>
              <a:t>ΕΞΩΤΕΡΙΚΟΣ ΚΑΙ ΕΣΩΤΕΡΙΚΟΣ ΈΛΕΓΧΟΣ</a:t>
            </a:r>
          </a:p>
        </p:txBody>
      </p:sp>
      <p:sp>
        <p:nvSpPr>
          <p:cNvPr id="3" name="Θέση περιεχομένου 2">
            <a:extLst>
              <a:ext uri="{FF2B5EF4-FFF2-40B4-BE49-F238E27FC236}">
                <a16:creationId xmlns:a16="http://schemas.microsoft.com/office/drawing/2014/main" xmlns="" id="{1398AA48-F1D2-473A-BC5D-C9EF491A7B04}"/>
              </a:ext>
            </a:extLst>
          </p:cNvPr>
          <p:cNvSpPr>
            <a:spLocks noGrp="1"/>
          </p:cNvSpPr>
          <p:nvPr>
            <p:ph sz="quarter" idx="1"/>
          </p:nvPr>
        </p:nvSpPr>
        <p:spPr/>
        <p:txBody>
          <a:bodyPr>
            <a:normAutofit/>
          </a:bodyPr>
          <a:lstStyle/>
          <a:p>
            <a:pPr algn="just"/>
            <a:r>
              <a:rPr lang="el-GR" altLang="el-GR" sz="2800" dirty="0">
                <a:latin typeface="Times New Roman" panose="02020603050405020304" pitchFamily="18" charset="0"/>
                <a:cs typeface="Times New Roman" panose="02020603050405020304" pitchFamily="18" charset="0"/>
              </a:rPr>
              <a:t>Ο εξωτερικός έλεγχος </a:t>
            </a:r>
            <a:r>
              <a:rPr lang="el-GR" altLang="el-GR" sz="2800" dirty="0" err="1">
                <a:latin typeface="Times New Roman" panose="02020603050405020304" pitchFamily="18" charset="0"/>
                <a:cs typeface="Times New Roman" panose="02020603050405020304" pitchFamily="18" charset="0"/>
              </a:rPr>
              <a:t>έλεγχος</a:t>
            </a:r>
            <a:r>
              <a:rPr lang="el-GR" altLang="el-GR" sz="2800" dirty="0">
                <a:latin typeface="Times New Roman" panose="02020603050405020304" pitchFamily="18" charset="0"/>
                <a:cs typeface="Times New Roman" panose="02020603050405020304" pitchFamily="18" charset="0"/>
              </a:rPr>
              <a:t> ασκείται από το Ελεγκτικό Συνέδριο (ΕΛΣΥΝ) και υπάρχει σχέση αμοιβαίας εμπιστοσύνης και επαγγελματικής συνεργασίας με τον Εσωτερικό Έλεγχο. </a:t>
            </a:r>
          </a:p>
          <a:p>
            <a:pPr algn="just"/>
            <a:r>
              <a:rPr lang="el-GR" altLang="el-GR" sz="2800" dirty="0">
                <a:latin typeface="Times New Roman" panose="02020603050405020304" pitchFamily="18" charset="0"/>
                <a:cs typeface="Times New Roman" panose="02020603050405020304" pitchFamily="18" charset="0"/>
              </a:rPr>
              <a:t>Ο Εξωτερικός Έλεγχος, δύναται να αξιοποιεί τα  ευρήματα που έχουν προκύψει από τον Εσωτερικό Έλεγχο, προκειμένου οι εξωτερικοί ελεγκτές του να αποκτούν μια επαρκέστερη κατανόηση του υπό διερεύνηση ελεγχόμενου οργανισμού/φορέα.</a:t>
            </a:r>
          </a:p>
          <a:p>
            <a:pPr algn="just"/>
            <a:endParaRPr lang="el-GR" dirty="0"/>
          </a:p>
        </p:txBody>
      </p:sp>
    </p:spTree>
    <p:extLst>
      <p:ext uri="{BB962C8B-B14F-4D97-AF65-F5344CB8AC3E}">
        <p14:creationId xmlns:p14="http://schemas.microsoft.com/office/powerpoint/2010/main" val="4234866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r>
              <a:rPr lang="el-GR" b="1" dirty="0">
                <a:solidFill>
                  <a:srgbClr val="FF0000"/>
                </a:solidFill>
                <a:latin typeface="Times New Roman" pitchFamily="18" charset="0"/>
                <a:cs typeface="Times New Roman" pitchFamily="18" charset="0"/>
              </a:rPr>
              <a:t>ΣΧΕΣΕΙΣ ΕΣΩΤΕΡΙΚΟΥ ΚΑΙ ΕΞΩΤΕΡΙΚΟΥ ΕΛΕΓΧΟΥ (1) </a:t>
            </a:r>
          </a:p>
        </p:txBody>
      </p:sp>
      <p:sp>
        <p:nvSpPr>
          <p:cNvPr id="3" name="Θέση περιεχομένου 2"/>
          <p:cNvSpPr>
            <a:spLocks noGrp="1"/>
          </p:cNvSpPr>
          <p:nvPr>
            <p:ph sz="quarter" idx="1"/>
          </p:nvPr>
        </p:nvSpPr>
        <p:spPr/>
        <p:txBody>
          <a:bodyPr/>
          <a:lstStyle/>
          <a:p>
            <a:pPr marL="0" indent="0" algn="just">
              <a:buNone/>
            </a:pPr>
            <a:r>
              <a:rPr lang="el-GR" b="1" dirty="0">
                <a:latin typeface="Times New Roman" pitchFamily="18" charset="0"/>
                <a:cs typeface="Times New Roman" pitchFamily="18" charset="0"/>
              </a:rPr>
              <a:t>Εσωτερικός είναι ο έλεγχος ο οποίος οργανώνεται και πραγματοποιείται, σύμφωνα με το υφιστάμενο θεσμικό πλαίσιο της δημόσιας διοίκησης και διενεργείται  από ειδικά εκπαιδευμένα στελέχη της</a:t>
            </a:r>
            <a:r>
              <a:rPr lang="el-GR" dirty="0"/>
              <a:t>. </a:t>
            </a:r>
          </a:p>
          <a:p>
            <a:pPr marL="0" indent="0" algn="just">
              <a:buNone/>
            </a:pPr>
            <a:endParaRPr lang="el-GR" dirty="0"/>
          </a:p>
          <a:p>
            <a:pPr marL="0" indent="0" algn="just">
              <a:buNone/>
            </a:pPr>
            <a:r>
              <a:rPr lang="el-GR" b="1" dirty="0">
                <a:latin typeface="Times New Roman" pitchFamily="18" charset="0"/>
                <a:cs typeface="Times New Roman" pitchFamily="18" charset="0"/>
              </a:rPr>
              <a:t>Εξωτερικός είναι ο έλεγχος που διενεργείται από εξωτερικούς ελεγκτές, οι οποίοι δεν έχουν σχέση εξαρτημένης εργασίας με την ελεγχόμενη μονάδα την οποία καλούνται να ελέγξουν μετά από πρόσκληση των μετόχων της.</a:t>
            </a:r>
          </a:p>
          <a:p>
            <a:pPr marL="0" indent="0" algn="just">
              <a:buNone/>
            </a:pPr>
            <a:endParaRPr lang="el-GR" dirty="0"/>
          </a:p>
        </p:txBody>
      </p:sp>
    </p:spTree>
    <p:extLst>
      <p:ext uri="{BB962C8B-B14F-4D97-AF65-F5344CB8AC3E}">
        <p14:creationId xmlns:p14="http://schemas.microsoft.com/office/powerpoint/2010/main" val="37175308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815</TotalTime>
  <Words>1302</Words>
  <Application>Microsoft Office PowerPoint</Application>
  <PresentationFormat>Προβολή στην οθόνη (4:3)</PresentationFormat>
  <Paragraphs>116</Paragraphs>
  <Slides>24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24</vt:i4>
      </vt:variant>
    </vt:vector>
  </HeadingPairs>
  <TitlesOfParts>
    <vt:vector size="25" baseType="lpstr">
      <vt:lpstr>Δικαιοσύνη</vt:lpstr>
      <vt:lpstr>ΕΣΩΤΕΡΙΚΟΣ ΈΛΕΓΧΟΣ  </vt:lpstr>
      <vt:lpstr>ΕΣΩΤΕΡΙΚΟΣ ΈΛΕΓΧΟΣ (1)</vt:lpstr>
      <vt:lpstr>ΕΣΩΤΕΡΙΚΟΣ ΈΛΕΓΧΟΣ (2)</vt:lpstr>
      <vt:lpstr>ΕΣΩΤΕΡΙΚΟΣ  ΈΛΕΓΧΟΣ (3) </vt:lpstr>
      <vt:lpstr>ΕΣΩΤΕΡΙΚΟΣ ΈΛΕΓΧΟΣ (4)</vt:lpstr>
      <vt:lpstr>ΚΑΛΗ ΔΙΑΚΥΒΕΡΝΗΣΗ ΚΑΙ ΕΣΩΤΕΡΙΚΟΣ ΈΛΕΓΧΟΣ (1)</vt:lpstr>
      <vt:lpstr>ΚΑΛΗ ΔΙΑΚΥΒΕΡΝΗΣΗ ΚΑΙ ΕΣΩΤΕΡΙΚΟΣ ΈΛΕΓΧΟΣ (2)</vt:lpstr>
      <vt:lpstr>ΕΞΩΤΕΡΙΚΟΣ ΚΑΙ ΕΣΩΤΕΡΙΚΟΣ ΈΛΕΓΧΟΣ</vt:lpstr>
      <vt:lpstr>ΣΧΕΣΕΙΣ ΕΣΩΤΕΡΙΚΟΥ ΚΑΙ ΕΞΩΤΕΡΙΚΟΥ ΕΛΕΓΧΟΥ (1) </vt:lpstr>
      <vt:lpstr>ΣΧΕΣΕΙΣ ΕΣΩΤΕΡΙΚΟΥ ΚΑΙ ΕΞΩΤΕΡΙΚΟΥ ΕΛΕΓΧΟΥ (2) </vt:lpstr>
      <vt:lpstr>ΔΙΕΘΝΗ ΕΠΑΓΓΕΛΜΑΤΙΚΑ ΠΡΟΤΥΠΑ (1) </vt:lpstr>
      <vt:lpstr>ΔΙΕΘΝΗ ΕΠΑΓΓΕΛΜΑΤΙΚΑ ΠΡΟΤΥΠΑ (2) </vt:lpstr>
      <vt:lpstr>ΔΙΚΛΕΙΔΕΣ ΕΣΩΤΕΡΙΚΟΥ ΕΛΕΓΧΟΥ</vt:lpstr>
      <vt:lpstr>ΔΙΚΛΕΙΔΕΣ ΑΣΦΑΛΕΙΑΣ</vt:lpstr>
      <vt:lpstr>ΈΣΩΤΕΡΙΚΟΣ ΈΛΕΓΧΟΣ ΚΑΙ ΔΗΜΟΣΙΑ ΔΙΟΙΚΗΣΗ – ΕΝΕΡΓΕΙΕΣ</vt:lpstr>
      <vt:lpstr>ΠΡΟΫΠΟΘΕΣΕΙΣ ΕΣΩΤΕΡΙΚΟΥ ΕΛΕΓΧΟΥ</vt:lpstr>
      <vt:lpstr>ΈΚΘΕΣΗ ΕΣΩΤΕΡΙΚΟΥ ΕΛΕΓΧΟΥ</vt:lpstr>
      <vt:lpstr>Ο ΕΣΩΤΕΡΙΚΟΣ ΈΛΕΓΧΟΣ ΣΤΗΝ  ΕΛΛΗΝΙΚΗ ΔΗΜΟΣΙΑ ΔΙΟΙΚΗΣΗ</vt:lpstr>
      <vt:lpstr>ΜΟΝΑΔΕΣ ΕΣΩΤΕΡΙΚΟΥ ΕΛΕΓΧΟΥ</vt:lpstr>
      <vt:lpstr>Η ΤΕΧΝΙΚΗ ΤΗΣ ΔΗΜΟΣΙΑΣ ΔΙΑΒΟΥΛΕΥΣΗΣ</vt:lpstr>
      <vt:lpstr>ΕΘΝΙΚΗ ΑΡΧΗ ΔΙΑΦΑΝΕΙΑΣ</vt:lpstr>
      <vt:lpstr>ΣΥΜΠΕΡΑΣΜΑΤΑ</vt:lpstr>
      <vt:lpstr>ΕΠΙΛΟΓΟΣ</vt:lpstr>
      <vt:lpstr>ΑΠΑΡΑΙΤΗΤΗ ΠΡΟΫΠΟΘΕΣΗ</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Καταπολέμηση της Διαφθοράς σε Τομείς Υψηλού Κινδύνου</dc:title>
  <dc:creator>S0113601</dc:creator>
  <cp:lastModifiedBy>Οδυσσέας Κοψιδάς</cp:lastModifiedBy>
  <cp:revision>260</cp:revision>
  <dcterms:created xsi:type="dcterms:W3CDTF">2016-05-16T22:25:54Z</dcterms:created>
  <dcterms:modified xsi:type="dcterms:W3CDTF">2022-11-02T17:26:25Z</dcterms:modified>
</cp:coreProperties>
</file>