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bookmarkIdSeed="2">
  <p:sldMasterIdLst>
    <p:sldMasterId id="2147483662" r:id="rId1"/>
    <p:sldMasterId id="2147483678" r:id="rId2"/>
  </p:sldMasterIdLst>
  <p:notesMasterIdLst>
    <p:notesMasterId r:id="rId66"/>
  </p:notesMasterIdLst>
  <p:sldIdLst>
    <p:sldId id="340" r:id="rId3"/>
    <p:sldId id="283" r:id="rId4"/>
    <p:sldId id="342" r:id="rId5"/>
    <p:sldId id="394" r:id="rId6"/>
    <p:sldId id="395" r:id="rId7"/>
    <p:sldId id="396" r:id="rId8"/>
    <p:sldId id="284" r:id="rId9"/>
    <p:sldId id="285" r:id="rId10"/>
    <p:sldId id="286" r:id="rId11"/>
    <p:sldId id="384" r:id="rId12"/>
    <p:sldId id="385" r:id="rId13"/>
    <p:sldId id="393" r:id="rId14"/>
    <p:sldId id="386" r:id="rId15"/>
    <p:sldId id="287" r:id="rId16"/>
    <p:sldId id="307" r:id="rId17"/>
    <p:sldId id="308" r:id="rId18"/>
    <p:sldId id="343" r:id="rId19"/>
    <p:sldId id="344" r:id="rId20"/>
    <p:sldId id="345" r:id="rId21"/>
    <p:sldId id="388" r:id="rId22"/>
    <p:sldId id="391" r:id="rId23"/>
    <p:sldId id="392" r:id="rId24"/>
    <p:sldId id="389" r:id="rId25"/>
    <p:sldId id="390" r:id="rId26"/>
    <p:sldId id="346" r:id="rId27"/>
    <p:sldId id="347" r:id="rId28"/>
    <p:sldId id="348" r:id="rId29"/>
    <p:sldId id="349" r:id="rId30"/>
    <p:sldId id="387" r:id="rId31"/>
    <p:sldId id="383" r:id="rId32"/>
    <p:sldId id="378" r:id="rId33"/>
    <p:sldId id="352" r:id="rId34"/>
    <p:sldId id="353" r:id="rId35"/>
    <p:sldId id="354" r:id="rId36"/>
    <p:sldId id="355" r:id="rId37"/>
    <p:sldId id="356" r:id="rId38"/>
    <p:sldId id="357" r:id="rId39"/>
    <p:sldId id="358" r:id="rId40"/>
    <p:sldId id="359" r:id="rId41"/>
    <p:sldId id="360" r:id="rId42"/>
    <p:sldId id="361" r:id="rId43"/>
    <p:sldId id="362" r:id="rId44"/>
    <p:sldId id="364" r:id="rId45"/>
    <p:sldId id="365" r:id="rId46"/>
    <p:sldId id="366" r:id="rId47"/>
    <p:sldId id="381" r:id="rId48"/>
    <p:sldId id="369" r:id="rId49"/>
    <p:sldId id="370" r:id="rId50"/>
    <p:sldId id="382" r:id="rId51"/>
    <p:sldId id="397" r:id="rId52"/>
    <p:sldId id="405" r:id="rId53"/>
    <p:sldId id="398" r:id="rId54"/>
    <p:sldId id="399" r:id="rId55"/>
    <p:sldId id="400" r:id="rId56"/>
    <p:sldId id="404" r:id="rId57"/>
    <p:sldId id="401" r:id="rId58"/>
    <p:sldId id="402" r:id="rId59"/>
    <p:sldId id="403" r:id="rId60"/>
    <p:sldId id="406" r:id="rId61"/>
    <p:sldId id="407" r:id="rId62"/>
    <p:sldId id="408" r:id="rId63"/>
    <p:sldId id="410" r:id="rId64"/>
    <p:sldId id="409" r:id="rId6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7F9DE04-F55B-4170-80D6-F8DFEA1ED9A7}">
  <a:tblStyle styleId="{37F9DE04-F55B-4170-80D6-F8DFEA1ED9A7}"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464" autoAdjust="0"/>
  </p:normalViewPr>
  <p:slideViewPr>
    <p:cSldViewPr snapToGrid="0">
      <p:cViewPr>
        <p:scale>
          <a:sx n="166" d="100"/>
          <a:sy n="166" d="100"/>
        </p:scale>
        <p:origin x="-738" y="-4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476F0F-108B-430D-8A0E-03B1BE6D7E0C}" type="doc">
      <dgm:prSet loTypeId="urn:microsoft.com/office/officeart/2005/8/layout/radial1" loCatId="relationship" qsTypeId="urn:microsoft.com/office/officeart/2005/8/quickstyle/simple1" qsCatId="simple" csTypeId="urn:microsoft.com/office/officeart/2005/8/colors/colorful1#1" csCatId="colorful" phldr="1"/>
      <dgm:spPr/>
      <dgm:t>
        <a:bodyPr/>
        <a:lstStyle/>
        <a:p>
          <a:endParaRPr lang="el-GR"/>
        </a:p>
      </dgm:t>
    </dgm:pt>
    <dgm:pt modelId="{D5489472-167C-4220-8682-2857EB7EF7A9}">
      <dgm:prSet phldrT="[Κείμενο]" custT="1"/>
      <dgm:spPr>
        <a:xfrm>
          <a:off x="2213626" y="1114758"/>
          <a:ext cx="847057" cy="847057"/>
        </a:xfrm>
      </dgm:spPr>
      <dgm:t>
        <a:bodyPr/>
        <a:lstStyle/>
        <a:p>
          <a:r>
            <a:rPr lang="el-GR" sz="1000" dirty="0">
              <a:solidFill>
                <a:sysClr val="window" lastClr="FFFFFF"/>
              </a:solidFill>
              <a:latin typeface="Calibri" panose="020F0502020204030204"/>
              <a:ea typeface="+mn-ea"/>
              <a:cs typeface="+mn-cs"/>
            </a:rPr>
            <a:t>Βιώσιμη τουριστική ανάπτυξη</a:t>
          </a:r>
        </a:p>
      </dgm:t>
    </dgm:pt>
    <dgm:pt modelId="{89FEFBFB-E73F-4BB6-98C2-5BDC6D811237}" type="parTrans" cxnId="{AEB179F0-50C9-4D1C-82B6-A017C67E1B29}">
      <dgm:prSet/>
      <dgm:spPr/>
      <dgm:t>
        <a:bodyPr/>
        <a:lstStyle/>
        <a:p>
          <a:endParaRPr lang="el-GR"/>
        </a:p>
      </dgm:t>
    </dgm:pt>
    <dgm:pt modelId="{3762BAFD-5EF6-4DCB-A424-8A75E5F8AD15}" type="sibTrans" cxnId="{AEB179F0-50C9-4D1C-82B6-A017C67E1B29}">
      <dgm:prSet/>
      <dgm:spPr/>
      <dgm:t>
        <a:bodyPr/>
        <a:lstStyle/>
        <a:p>
          <a:endParaRPr lang="el-GR"/>
        </a:p>
      </dgm:t>
    </dgm:pt>
    <dgm:pt modelId="{95D4D08E-C569-48B0-ABC9-5A37C15A4497}">
      <dgm:prSet phldrT="[Κείμενο]" custT="1"/>
      <dgm:spPr>
        <a:xfrm>
          <a:off x="2213626" y="12419"/>
          <a:ext cx="847057" cy="847057"/>
        </a:xfrm>
      </dgm:spPr>
      <dgm:t>
        <a:bodyPr/>
        <a:lstStyle/>
        <a:p>
          <a:r>
            <a:rPr lang="el-GR" sz="1000">
              <a:solidFill>
                <a:sysClr val="window" lastClr="FFFFFF"/>
              </a:solidFill>
              <a:latin typeface="Calibri" panose="020F0502020204030204"/>
              <a:ea typeface="+mn-ea"/>
              <a:cs typeface="+mn-cs"/>
            </a:rPr>
            <a:t>Τουριστικοί Πόροι</a:t>
          </a:r>
        </a:p>
      </dgm:t>
    </dgm:pt>
    <dgm:pt modelId="{724896E0-84F8-4381-8C8F-7C522B308615}" type="parTrans" cxnId="{1D94D2B9-62D1-4519-BEE3-32822E984F1B}">
      <dgm:prSet/>
      <dgm:spPr>
        <a:xfrm rot="16200000">
          <a:off x="2509514" y="972663"/>
          <a:ext cx="255281" cy="28908"/>
        </a:xfrm>
      </dgm:spPr>
      <dgm:t>
        <a:bodyPr/>
        <a:lstStyle/>
        <a:p>
          <a:endParaRPr lang="el-GR">
            <a:solidFill>
              <a:sysClr val="windowText" lastClr="000000">
                <a:hueOff val="0"/>
                <a:satOff val="0"/>
                <a:lumOff val="0"/>
                <a:alphaOff val="0"/>
              </a:sysClr>
            </a:solidFill>
            <a:latin typeface="Calibri" panose="020F0502020204030204"/>
            <a:ea typeface="+mn-ea"/>
            <a:cs typeface="+mn-cs"/>
          </a:endParaRPr>
        </a:p>
      </dgm:t>
    </dgm:pt>
    <dgm:pt modelId="{9CD59781-D232-416B-A843-A5CA53A221CB}" type="sibTrans" cxnId="{1D94D2B9-62D1-4519-BEE3-32822E984F1B}">
      <dgm:prSet/>
      <dgm:spPr/>
      <dgm:t>
        <a:bodyPr/>
        <a:lstStyle/>
        <a:p>
          <a:endParaRPr lang="el-GR"/>
        </a:p>
      </dgm:t>
    </dgm:pt>
    <dgm:pt modelId="{AA724B55-4B2D-4B33-A807-8FDFA1390FCF}">
      <dgm:prSet phldrT="[Κείμενο]" custT="1"/>
      <dgm:spPr>
        <a:xfrm>
          <a:off x="3315965" y="1114758"/>
          <a:ext cx="847057" cy="847057"/>
        </a:xfrm>
      </dgm:spPr>
      <dgm:t>
        <a:bodyPr/>
        <a:lstStyle/>
        <a:p>
          <a:r>
            <a:rPr lang="el-GR" sz="1000">
              <a:solidFill>
                <a:sysClr val="window" lastClr="FFFFFF"/>
              </a:solidFill>
              <a:latin typeface="Calibri" panose="020F0502020204030204"/>
              <a:ea typeface="+mn-ea"/>
              <a:cs typeface="+mn-cs"/>
            </a:rPr>
            <a:t>Ανθρώπινο δυναμικό</a:t>
          </a:r>
        </a:p>
      </dgm:t>
    </dgm:pt>
    <dgm:pt modelId="{DC207F40-476C-44AB-ABE5-1F108E35EFE3}" type="parTrans" cxnId="{976657BC-799C-413D-94E8-008253A3DE19}">
      <dgm:prSet/>
      <dgm:spPr>
        <a:xfrm>
          <a:off x="3060683" y="1523833"/>
          <a:ext cx="255281" cy="28908"/>
        </a:xfrm>
      </dgm:spPr>
      <dgm:t>
        <a:bodyPr/>
        <a:lstStyle/>
        <a:p>
          <a:endParaRPr lang="el-GR">
            <a:solidFill>
              <a:sysClr val="windowText" lastClr="000000">
                <a:hueOff val="0"/>
                <a:satOff val="0"/>
                <a:lumOff val="0"/>
                <a:alphaOff val="0"/>
              </a:sysClr>
            </a:solidFill>
            <a:latin typeface="Calibri" panose="020F0502020204030204"/>
            <a:ea typeface="+mn-ea"/>
            <a:cs typeface="+mn-cs"/>
          </a:endParaRPr>
        </a:p>
      </dgm:t>
    </dgm:pt>
    <dgm:pt modelId="{87A1D3A3-7162-4ECD-A6D5-B0BDB2327F7C}" type="sibTrans" cxnId="{976657BC-799C-413D-94E8-008253A3DE19}">
      <dgm:prSet/>
      <dgm:spPr/>
      <dgm:t>
        <a:bodyPr/>
        <a:lstStyle/>
        <a:p>
          <a:endParaRPr lang="el-GR"/>
        </a:p>
      </dgm:t>
    </dgm:pt>
    <dgm:pt modelId="{81B852E0-AB59-45F1-98AD-45A020D1A88B}">
      <dgm:prSet phldrT="[Κείμενο]" custT="1"/>
      <dgm:spPr>
        <a:xfrm>
          <a:off x="1111286" y="1114758"/>
          <a:ext cx="847057" cy="847057"/>
        </a:xfrm>
      </dgm:spPr>
      <dgm:t>
        <a:bodyPr/>
        <a:lstStyle/>
        <a:p>
          <a:r>
            <a:rPr lang="el-GR" sz="1000">
              <a:solidFill>
                <a:sysClr val="window" lastClr="FFFFFF"/>
              </a:solidFill>
              <a:latin typeface="Calibri" panose="020F0502020204030204"/>
              <a:ea typeface="+mn-ea"/>
              <a:cs typeface="+mn-cs"/>
            </a:rPr>
            <a:t>Τουριστικές υποδομές</a:t>
          </a:r>
        </a:p>
      </dgm:t>
    </dgm:pt>
    <dgm:pt modelId="{D8B38177-C1DC-424B-BD20-E16E6CC62765}" type="parTrans" cxnId="{CAC1DD08-33AE-478B-A145-04D4BA28E8C4}">
      <dgm:prSet/>
      <dgm:spPr>
        <a:xfrm rot="10800000">
          <a:off x="1958344" y="1523833"/>
          <a:ext cx="255281" cy="28908"/>
        </a:xfrm>
      </dgm:spPr>
      <dgm:t>
        <a:bodyPr/>
        <a:lstStyle/>
        <a:p>
          <a:endParaRPr lang="el-GR">
            <a:solidFill>
              <a:sysClr val="windowText" lastClr="000000">
                <a:hueOff val="0"/>
                <a:satOff val="0"/>
                <a:lumOff val="0"/>
                <a:alphaOff val="0"/>
              </a:sysClr>
            </a:solidFill>
            <a:latin typeface="Calibri" panose="020F0502020204030204"/>
            <a:ea typeface="+mn-ea"/>
            <a:cs typeface="+mn-cs"/>
          </a:endParaRPr>
        </a:p>
      </dgm:t>
    </dgm:pt>
    <dgm:pt modelId="{788362E8-3DB6-4E72-A935-5C99EA5BC13C}" type="sibTrans" cxnId="{CAC1DD08-33AE-478B-A145-04D4BA28E8C4}">
      <dgm:prSet/>
      <dgm:spPr/>
      <dgm:t>
        <a:bodyPr/>
        <a:lstStyle/>
        <a:p>
          <a:endParaRPr lang="el-GR"/>
        </a:p>
      </dgm:t>
    </dgm:pt>
    <dgm:pt modelId="{D8473532-9853-472A-B491-CE37487D1413}">
      <dgm:prSet custT="1"/>
      <dgm:spPr/>
      <dgm:t>
        <a:bodyPr/>
        <a:lstStyle/>
        <a:p>
          <a:r>
            <a:rPr lang="el-GR" sz="1000"/>
            <a:t>θεσμικό πλαίσιο</a:t>
          </a:r>
        </a:p>
      </dgm:t>
    </dgm:pt>
    <dgm:pt modelId="{7121B20E-BCD1-4E94-A065-066CFC84BD9A}" type="parTrans" cxnId="{6129BE97-AF93-4955-B1D2-82AE1ED316FA}">
      <dgm:prSet/>
      <dgm:spPr/>
      <dgm:t>
        <a:bodyPr/>
        <a:lstStyle/>
        <a:p>
          <a:endParaRPr lang="el-GR"/>
        </a:p>
      </dgm:t>
    </dgm:pt>
    <dgm:pt modelId="{3D729E00-1EBA-4531-949B-55DDEC770DC9}" type="sibTrans" cxnId="{6129BE97-AF93-4955-B1D2-82AE1ED316FA}">
      <dgm:prSet/>
      <dgm:spPr/>
      <dgm:t>
        <a:bodyPr/>
        <a:lstStyle/>
        <a:p>
          <a:endParaRPr lang="el-GR"/>
        </a:p>
      </dgm:t>
    </dgm:pt>
    <dgm:pt modelId="{489A3173-E42F-4AFB-A2CE-D0D711B74988}">
      <dgm:prSet phldrT="[Κείμενο]" custT="1"/>
      <dgm:spPr>
        <a:xfrm>
          <a:off x="2213626" y="2217098"/>
          <a:ext cx="847057" cy="847057"/>
        </a:xfrm>
      </dgm:spPr>
      <dgm:t>
        <a:bodyPr/>
        <a:lstStyle/>
        <a:p>
          <a:r>
            <a:rPr lang="el-GR" sz="1000">
              <a:solidFill>
                <a:sysClr val="window" lastClr="FFFFFF"/>
              </a:solidFill>
              <a:latin typeface="Calibri" panose="020F0502020204030204"/>
              <a:ea typeface="+mn-ea"/>
              <a:cs typeface="+mn-cs"/>
            </a:rPr>
            <a:t>Έρευνες και μελέτες</a:t>
          </a:r>
        </a:p>
      </dgm:t>
    </dgm:pt>
    <dgm:pt modelId="{4B686E67-E77A-454F-839E-C7E27A719F38}" type="sibTrans" cxnId="{1C11C450-4337-4FD4-B884-42E1A4F00794}">
      <dgm:prSet/>
      <dgm:spPr/>
      <dgm:t>
        <a:bodyPr/>
        <a:lstStyle/>
        <a:p>
          <a:endParaRPr lang="el-GR"/>
        </a:p>
      </dgm:t>
    </dgm:pt>
    <dgm:pt modelId="{D5EDCAE7-D31C-46F1-804A-4131FC312BBE}" type="parTrans" cxnId="{1C11C450-4337-4FD4-B884-42E1A4F00794}">
      <dgm:prSet/>
      <dgm:spPr>
        <a:xfrm rot="5400000">
          <a:off x="2509514" y="2075003"/>
          <a:ext cx="255281" cy="28908"/>
        </a:xfrm>
      </dgm:spPr>
      <dgm:t>
        <a:bodyPr/>
        <a:lstStyle/>
        <a:p>
          <a:endParaRPr lang="el-GR">
            <a:solidFill>
              <a:sysClr val="windowText" lastClr="000000">
                <a:hueOff val="0"/>
                <a:satOff val="0"/>
                <a:lumOff val="0"/>
                <a:alphaOff val="0"/>
              </a:sysClr>
            </a:solidFill>
            <a:latin typeface="Calibri" panose="020F0502020204030204"/>
            <a:ea typeface="+mn-ea"/>
            <a:cs typeface="+mn-cs"/>
          </a:endParaRPr>
        </a:p>
      </dgm:t>
    </dgm:pt>
    <dgm:pt modelId="{1C66C34A-7E25-4906-9E06-E0FFF3EC1F47}">
      <dgm:prSet custT="1"/>
      <dgm:spPr/>
      <dgm:t>
        <a:bodyPr/>
        <a:lstStyle/>
        <a:p>
          <a:r>
            <a:rPr lang="el-GR" sz="1000">
              <a:latin typeface="Times New Roman" panose="02020603050405020304" pitchFamily="18" charset="0"/>
              <a:cs typeface="Times New Roman" panose="02020603050405020304" pitchFamily="18" charset="0"/>
            </a:rPr>
            <a:t>Διαθέσιμες υπηρεσίες</a:t>
          </a:r>
        </a:p>
      </dgm:t>
    </dgm:pt>
    <dgm:pt modelId="{B734A705-CA3A-4832-9154-DB9D4FBA4E05}" type="parTrans" cxnId="{FB39A154-AB56-4581-AB40-537BF6CAD4DD}">
      <dgm:prSet/>
      <dgm:spPr/>
      <dgm:t>
        <a:bodyPr/>
        <a:lstStyle/>
        <a:p>
          <a:endParaRPr lang="el-GR"/>
        </a:p>
      </dgm:t>
    </dgm:pt>
    <dgm:pt modelId="{7307487E-9509-411A-A737-B644BF5C77FD}" type="sibTrans" cxnId="{FB39A154-AB56-4581-AB40-537BF6CAD4DD}">
      <dgm:prSet/>
      <dgm:spPr/>
      <dgm:t>
        <a:bodyPr/>
        <a:lstStyle/>
        <a:p>
          <a:endParaRPr lang="el-GR"/>
        </a:p>
      </dgm:t>
    </dgm:pt>
    <dgm:pt modelId="{08A04134-F21E-49B0-8A8D-B1F355BE0597}">
      <dgm:prSet custT="1"/>
      <dgm:spPr/>
      <dgm:t>
        <a:bodyPr/>
        <a:lstStyle/>
        <a:p>
          <a:r>
            <a:rPr lang="el-GR" sz="1000"/>
            <a:t>Σχέδιο τουριστικού μάρκετινγκ</a:t>
          </a:r>
        </a:p>
      </dgm:t>
    </dgm:pt>
    <dgm:pt modelId="{A2389F4A-C5C2-482D-BDA7-8AA01EB5DCC3}" type="sibTrans" cxnId="{A7968FD7-6762-4186-89EB-378D6BD11CD8}">
      <dgm:prSet/>
      <dgm:spPr/>
      <dgm:t>
        <a:bodyPr/>
        <a:lstStyle/>
        <a:p>
          <a:endParaRPr lang="el-GR"/>
        </a:p>
      </dgm:t>
    </dgm:pt>
    <dgm:pt modelId="{F81790B4-093F-4473-B4D5-5067202558C7}" type="parTrans" cxnId="{A7968FD7-6762-4186-89EB-378D6BD11CD8}">
      <dgm:prSet/>
      <dgm:spPr/>
      <dgm:t>
        <a:bodyPr/>
        <a:lstStyle/>
        <a:p>
          <a:endParaRPr lang="el-GR"/>
        </a:p>
      </dgm:t>
    </dgm:pt>
    <dgm:pt modelId="{B1107FC1-8A6F-4438-9228-BAE9C5B71243}" type="pres">
      <dgm:prSet presAssocID="{60476F0F-108B-430D-8A0E-03B1BE6D7E0C}" presName="cycle" presStyleCnt="0">
        <dgm:presLayoutVars>
          <dgm:chMax val="1"/>
          <dgm:dir/>
          <dgm:animLvl val="ctr"/>
          <dgm:resizeHandles val="exact"/>
        </dgm:presLayoutVars>
      </dgm:prSet>
      <dgm:spPr/>
      <dgm:t>
        <a:bodyPr/>
        <a:lstStyle/>
        <a:p>
          <a:endParaRPr lang="el-GR"/>
        </a:p>
      </dgm:t>
    </dgm:pt>
    <dgm:pt modelId="{FB9017D6-B1F4-4AF7-A477-CFDDDF41E0C1}" type="pres">
      <dgm:prSet presAssocID="{D5489472-167C-4220-8682-2857EB7EF7A9}" presName="centerShape" presStyleLbl="node0" presStyleIdx="0" presStyleCnt="1" custLinFactNeighborX="-6658" custLinFactNeighborY="-579"/>
      <dgm:spPr>
        <a:prstGeom prst="ellipse">
          <a:avLst/>
        </a:prstGeom>
      </dgm:spPr>
      <dgm:t>
        <a:bodyPr/>
        <a:lstStyle/>
        <a:p>
          <a:endParaRPr lang="el-GR"/>
        </a:p>
      </dgm:t>
    </dgm:pt>
    <dgm:pt modelId="{89C4D0AB-89E3-4815-B533-49C41B502470}" type="pres">
      <dgm:prSet presAssocID="{724896E0-84F8-4381-8C8F-7C522B308615}" presName="Name9" presStyleLbl="parChTrans1D2" presStyleIdx="0" presStyleCnt="7"/>
      <dgm:spPr>
        <a:custGeom>
          <a:avLst/>
          <a:gdLst/>
          <a:ahLst/>
          <a:cxnLst/>
          <a:rect l="0" t="0" r="0" b="0"/>
          <a:pathLst>
            <a:path>
              <a:moveTo>
                <a:pt x="0" y="14454"/>
              </a:moveTo>
              <a:lnTo>
                <a:pt x="255281" y="14454"/>
              </a:lnTo>
            </a:path>
          </a:pathLst>
        </a:custGeom>
      </dgm:spPr>
      <dgm:t>
        <a:bodyPr/>
        <a:lstStyle/>
        <a:p>
          <a:endParaRPr lang="el-GR"/>
        </a:p>
      </dgm:t>
    </dgm:pt>
    <dgm:pt modelId="{CF12AB77-E359-472C-8FE2-8ECCB05C1176}" type="pres">
      <dgm:prSet presAssocID="{724896E0-84F8-4381-8C8F-7C522B308615}" presName="connTx" presStyleLbl="parChTrans1D2" presStyleIdx="0" presStyleCnt="7"/>
      <dgm:spPr/>
      <dgm:t>
        <a:bodyPr/>
        <a:lstStyle/>
        <a:p>
          <a:endParaRPr lang="el-GR"/>
        </a:p>
      </dgm:t>
    </dgm:pt>
    <dgm:pt modelId="{CBA300AD-95FD-406C-9169-A8EB83E85343}" type="pres">
      <dgm:prSet presAssocID="{95D4D08E-C569-48B0-ABC9-5A37C15A4497}" presName="node" presStyleLbl="node1" presStyleIdx="0" presStyleCnt="7">
        <dgm:presLayoutVars>
          <dgm:bulletEnabled val="1"/>
        </dgm:presLayoutVars>
      </dgm:prSet>
      <dgm:spPr>
        <a:prstGeom prst="ellipse">
          <a:avLst/>
        </a:prstGeom>
      </dgm:spPr>
      <dgm:t>
        <a:bodyPr/>
        <a:lstStyle/>
        <a:p>
          <a:endParaRPr lang="el-GR"/>
        </a:p>
      </dgm:t>
    </dgm:pt>
    <dgm:pt modelId="{246223C7-8E5D-4B82-B703-AC521579873B}" type="pres">
      <dgm:prSet presAssocID="{DC207F40-476C-44AB-ABE5-1F108E35EFE3}" presName="Name9" presStyleLbl="parChTrans1D2" presStyleIdx="1" presStyleCnt="7"/>
      <dgm:spPr>
        <a:custGeom>
          <a:avLst/>
          <a:gdLst/>
          <a:ahLst/>
          <a:cxnLst/>
          <a:rect l="0" t="0" r="0" b="0"/>
          <a:pathLst>
            <a:path>
              <a:moveTo>
                <a:pt x="0" y="14454"/>
              </a:moveTo>
              <a:lnTo>
                <a:pt x="255281" y="14454"/>
              </a:lnTo>
            </a:path>
          </a:pathLst>
        </a:custGeom>
      </dgm:spPr>
      <dgm:t>
        <a:bodyPr/>
        <a:lstStyle/>
        <a:p>
          <a:endParaRPr lang="el-GR"/>
        </a:p>
      </dgm:t>
    </dgm:pt>
    <dgm:pt modelId="{49281F77-A130-4818-B224-08EB6B2C7369}" type="pres">
      <dgm:prSet presAssocID="{DC207F40-476C-44AB-ABE5-1F108E35EFE3}" presName="connTx" presStyleLbl="parChTrans1D2" presStyleIdx="1" presStyleCnt="7"/>
      <dgm:spPr/>
      <dgm:t>
        <a:bodyPr/>
        <a:lstStyle/>
        <a:p>
          <a:endParaRPr lang="el-GR"/>
        </a:p>
      </dgm:t>
    </dgm:pt>
    <dgm:pt modelId="{563E9564-33B6-484D-AC91-5558AEFB28BC}" type="pres">
      <dgm:prSet presAssocID="{AA724B55-4B2D-4B33-A807-8FDFA1390FCF}" presName="node" presStyleLbl="node1" presStyleIdx="1" presStyleCnt="7">
        <dgm:presLayoutVars>
          <dgm:bulletEnabled val="1"/>
        </dgm:presLayoutVars>
      </dgm:prSet>
      <dgm:spPr>
        <a:prstGeom prst="ellipse">
          <a:avLst/>
        </a:prstGeom>
      </dgm:spPr>
      <dgm:t>
        <a:bodyPr/>
        <a:lstStyle/>
        <a:p>
          <a:endParaRPr lang="el-GR"/>
        </a:p>
      </dgm:t>
    </dgm:pt>
    <dgm:pt modelId="{2C792BCA-DD7A-4DC5-9313-95B700BBA56E}" type="pres">
      <dgm:prSet presAssocID="{D5EDCAE7-D31C-46F1-804A-4131FC312BBE}" presName="Name9" presStyleLbl="parChTrans1D2" presStyleIdx="2" presStyleCnt="7"/>
      <dgm:spPr>
        <a:custGeom>
          <a:avLst/>
          <a:gdLst/>
          <a:ahLst/>
          <a:cxnLst/>
          <a:rect l="0" t="0" r="0" b="0"/>
          <a:pathLst>
            <a:path>
              <a:moveTo>
                <a:pt x="0" y="14454"/>
              </a:moveTo>
              <a:lnTo>
                <a:pt x="255281" y="14454"/>
              </a:lnTo>
            </a:path>
          </a:pathLst>
        </a:custGeom>
      </dgm:spPr>
      <dgm:t>
        <a:bodyPr/>
        <a:lstStyle/>
        <a:p>
          <a:endParaRPr lang="el-GR"/>
        </a:p>
      </dgm:t>
    </dgm:pt>
    <dgm:pt modelId="{1D622AC6-BB97-498F-9103-DD7C4BE2921C}" type="pres">
      <dgm:prSet presAssocID="{D5EDCAE7-D31C-46F1-804A-4131FC312BBE}" presName="connTx" presStyleLbl="parChTrans1D2" presStyleIdx="2" presStyleCnt="7"/>
      <dgm:spPr/>
      <dgm:t>
        <a:bodyPr/>
        <a:lstStyle/>
        <a:p>
          <a:endParaRPr lang="el-GR"/>
        </a:p>
      </dgm:t>
    </dgm:pt>
    <dgm:pt modelId="{91289FBD-55AB-4391-A0CF-BAC7A93584C0}" type="pres">
      <dgm:prSet presAssocID="{489A3173-E42F-4AFB-A2CE-D0D711B74988}" presName="node" presStyleLbl="node1" presStyleIdx="2" presStyleCnt="7" custRadScaleRad="89622" custRadScaleInc="-1392">
        <dgm:presLayoutVars>
          <dgm:bulletEnabled val="1"/>
        </dgm:presLayoutVars>
      </dgm:prSet>
      <dgm:spPr>
        <a:prstGeom prst="ellipse">
          <a:avLst/>
        </a:prstGeom>
      </dgm:spPr>
      <dgm:t>
        <a:bodyPr/>
        <a:lstStyle/>
        <a:p>
          <a:endParaRPr lang="el-GR"/>
        </a:p>
      </dgm:t>
    </dgm:pt>
    <dgm:pt modelId="{3A484537-9B6F-4132-93A8-71DD4335C443}" type="pres">
      <dgm:prSet presAssocID="{B734A705-CA3A-4832-9154-DB9D4FBA4E05}" presName="Name9" presStyleLbl="parChTrans1D2" presStyleIdx="3" presStyleCnt="7"/>
      <dgm:spPr/>
      <dgm:t>
        <a:bodyPr/>
        <a:lstStyle/>
        <a:p>
          <a:endParaRPr lang="el-GR"/>
        </a:p>
      </dgm:t>
    </dgm:pt>
    <dgm:pt modelId="{BF94FB65-B3EA-4608-A07C-9E9BD2D8C8E1}" type="pres">
      <dgm:prSet presAssocID="{B734A705-CA3A-4832-9154-DB9D4FBA4E05}" presName="connTx" presStyleLbl="parChTrans1D2" presStyleIdx="3" presStyleCnt="7"/>
      <dgm:spPr/>
      <dgm:t>
        <a:bodyPr/>
        <a:lstStyle/>
        <a:p>
          <a:endParaRPr lang="el-GR"/>
        </a:p>
      </dgm:t>
    </dgm:pt>
    <dgm:pt modelId="{95CFE26D-C1B8-43C0-856A-C84E939CC5F0}" type="pres">
      <dgm:prSet presAssocID="{1C66C34A-7E25-4906-9E06-E0FFF3EC1F47}" presName="node" presStyleLbl="node1" presStyleIdx="3" presStyleCnt="7" custRadScaleRad="87055" custRadScaleInc="4307">
        <dgm:presLayoutVars>
          <dgm:bulletEnabled val="1"/>
        </dgm:presLayoutVars>
      </dgm:prSet>
      <dgm:spPr/>
      <dgm:t>
        <a:bodyPr/>
        <a:lstStyle/>
        <a:p>
          <a:endParaRPr lang="el-GR"/>
        </a:p>
      </dgm:t>
    </dgm:pt>
    <dgm:pt modelId="{F2726F00-FFC4-4402-8AD5-79EE00FF1584}" type="pres">
      <dgm:prSet presAssocID="{F81790B4-093F-4473-B4D5-5067202558C7}" presName="Name9" presStyleLbl="parChTrans1D2" presStyleIdx="4" presStyleCnt="7"/>
      <dgm:spPr/>
      <dgm:t>
        <a:bodyPr/>
        <a:lstStyle/>
        <a:p>
          <a:endParaRPr lang="el-GR"/>
        </a:p>
      </dgm:t>
    </dgm:pt>
    <dgm:pt modelId="{C0A9377F-B05F-4DB4-8982-B7A74076F0A4}" type="pres">
      <dgm:prSet presAssocID="{F81790B4-093F-4473-B4D5-5067202558C7}" presName="connTx" presStyleLbl="parChTrans1D2" presStyleIdx="4" presStyleCnt="7"/>
      <dgm:spPr/>
      <dgm:t>
        <a:bodyPr/>
        <a:lstStyle/>
        <a:p>
          <a:endParaRPr lang="el-GR"/>
        </a:p>
      </dgm:t>
    </dgm:pt>
    <dgm:pt modelId="{AA0F302D-7462-4545-BEB6-E35521F775C8}" type="pres">
      <dgm:prSet presAssocID="{08A04134-F21E-49B0-8A8D-B1F355BE0597}" presName="node" presStyleLbl="node1" presStyleIdx="4" presStyleCnt="7" custRadScaleRad="85945" custRadScaleInc="1115">
        <dgm:presLayoutVars>
          <dgm:bulletEnabled val="1"/>
        </dgm:presLayoutVars>
      </dgm:prSet>
      <dgm:spPr/>
      <dgm:t>
        <a:bodyPr/>
        <a:lstStyle/>
        <a:p>
          <a:endParaRPr lang="el-GR"/>
        </a:p>
      </dgm:t>
    </dgm:pt>
    <dgm:pt modelId="{CCD58260-4461-4A41-AB58-6A9897215925}" type="pres">
      <dgm:prSet presAssocID="{D8B38177-C1DC-424B-BD20-E16E6CC62765}" presName="Name9" presStyleLbl="parChTrans1D2" presStyleIdx="5" presStyleCnt="7"/>
      <dgm:spPr>
        <a:custGeom>
          <a:avLst/>
          <a:gdLst/>
          <a:ahLst/>
          <a:cxnLst/>
          <a:rect l="0" t="0" r="0" b="0"/>
          <a:pathLst>
            <a:path>
              <a:moveTo>
                <a:pt x="0" y="14454"/>
              </a:moveTo>
              <a:lnTo>
                <a:pt x="255281" y="14454"/>
              </a:lnTo>
            </a:path>
          </a:pathLst>
        </a:custGeom>
      </dgm:spPr>
      <dgm:t>
        <a:bodyPr/>
        <a:lstStyle/>
        <a:p>
          <a:endParaRPr lang="el-GR"/>
        </a:p>
      </dgm:t>
    </dgm:pt>
    <dgm:pt modelId="{4939DAE5-3891-4815-AB42-E3D0ACB507EE}" type="pres">
      <dgm:prSet presAssocID="{D8B38177-C1DC-424B-BD20-E16E6CC62765}" presName="connTx" presStyleLbl="parChTrans1D2" presStyleIdx="5" presStyleCnt="7"/>
      <dgm:spPr/>
      <dgm:t>
        <a:bodyPr/>
        <a:lstStyle/>
        <a:p>
          <a:endParaRPr lang="el-GR"/>
        </a:p>
      </dgm:t>
    </dgm:pt>
    <dgm:pt modelId="{E04644CC-704C-444A-B231-3F08378242EE}" type="pres">
      <dgm:prSet presAssocID="{81B852E0-AB59-45F1-98AD-45A020D1A88B}" presName="node" presStyleLbl="node1" presStyleIdx="5" presStyleCnt="7">
        <dgm:presLayoutVars>
          <dgm:bulletEnabled val="1"/>
        </dgm:presLayoutVars>
      </dgm:prSet>
      <dgm:spPr>
        <a:prstGeom prst="ellipse">
          <a:avLst/>
        </a:prstGeom>
      </dgm:spPr>
      <dgm:t>
        <a:bodyPr/>
        <a:lstStyle/>
        <a:p>
          <a:endParaRPr lang="el-GR"/>
        </a:p>
      </dgm:t>
    </dgm:pt>
    <dgm:pt modelId="{B3F92051-4B8A-4548-9514-2833CE93B164}" type="pres">
      <dgm:prSet presAssocID="{7121B20E-BCD1-4E94-A065-066CFC84BD9A}" presName="Name9" presStyleLbl="parChTrans1D2" presStyleIdx="6" presStyleCnt="7"/>
      <dgm:spPr/>
      <dgm:t>
        <a:bodyPr/>
        <a:lstStyle/>
        <a:p>
          <a:endParaRPr lang="el-GR"/>
        </a:p>
      </dgm:t>
    </dgm:pt>
    <dgm:pt modelId="{B73582B0-6B07-4538-8498-4ACC6E55A273}" type="pres">
      <dgm:prSet presAssocID="{7121B20E-BCD1-4E94-A065-066CFC84BD9A}" presName="connTx" presStyleLbl="parChTrans1D2" presStyleIdx="6" presStyleCnt="7"/>
      <dgm:spPr/>
      <dgm:t>
        <a:bodyPr/>
        <a:lstStyle/>
        <a:p>
          <a:endParaRPr lang="el-GR"/>
        </a:p>
      </dgm:t>
    </dgm:pt>
    <dgm:pt modelId="{FA1EAD76-F2B4-48C2-9F0E-9460013F8614}" type="pres">
      <dgm:prSet presAssocID="{D8473532-9853-472A-B491-CE37487D1413}" presName="node" presStyleLbl="node1" presStyleIdx="6" presStyleCnt="7">
        <dgm:presLayoutVars>
          <dgm:bulletEnabled val="1"/>
        </dgm:presLayoutVars>
      </dgm:prSet>
      <dgm:spPr/>
      <dgm:t>
        <a:bodyPr/>
        <a:lstStyle/>
        <a:p>
          <a:endParaRPr lang="el-GR"/>
        </a:p>
      </dgm:t>
    </dgm:pt>
  </dgm:ptLst>
  <dgm:cxnLst>
    <dgm:cxn modelId="{1D94D2B9-62D1-4519-BEE3-32822E984F1B}" srcId="{D5489472-167C-4220-8682-2857EB7EF7A9}" destId="{95D4D08E-C569-48B0-ABC9-5A37C15A4497}" srcOrd="0" destOrd="0" parTransId="{724896E0-84F8-4381-8C8F-7C522B308615}" sibTransId="{9CD59781-D232-416B-A843-A5CA53A221CB}"/>
    <dgm:cxn modelId="{CB27A32F-E237-44B4-B8D8-651ABD2608A6}" type="presOf" srcId="{724896E0-84F8-4381-8C8F-7C522B308615}" destId="{CF12AB77-E359-472C-8FE2-8ECCB05C1176}" srcOrd="1" destOrd="0" presId="urn:microsoft.com/office/officeart/2005/8/layout/radial1"/>
    <dgm:cxn modelId="{1629074B-CC32-460B-A0CC-304F5F2610D0}" type="presOf" srcId="{1C66C34A-7E25-4906-9E06-E0FFF3EC1F47}" destId="{95CFE26D-C1B8-43C0-856A-C84E939CC5F0}" srcOrd="0" destOrd="0" presId="urn:microsoft.com/office/officeart/2005/8/layout/radial1"/>
    <dgm:cxn modelId="{AEB179F0-50C9-4D1C-82B6-A017C67E1B29}" srcId="{60476F0F-108B-430D-8A0E-03B1BE6D7E0C}" destId="{D5489472-167C-4220-8682-2857EB7EF7A9}" srcOrd="0" destOrd="0" parTransId="{89FEFBFB-E73F-4BB6-98C2-5BDC6D811237}" sibTransId="{3762BAFD-5EF6-4DCB-A424-8A75E5F8AD15}"/>
    <dgm:cxn modelId="{49113095-A6DD-4A1A-8A7A-FA84B656EBE3}" type="presOf" srcId="{F81790B4-093F-4473-B4D5-5067202558C7}" destId="{F2726F00-FFC4-4402-8AD5-79EE00FF1584}" srcOrd="0" destOrd="0" presId="urn:microsoft.com/office/officeart/2005/8/layout/radial1"/>
    <dgm:cxn modelId="{DD1A0747-5517-45D2-BF92-E9469B8C3B4B}" type="presOf" srcId="{D8473532-9853-472A-B491-CE37487D1413}" destId="{FA1EAD76-F2B4-48C2-9F0E-9460013F8614}" srcOrd="0" destOrd="0" presId="urn:microsoft.com/office/officeart/2005/8/layout/radial1"/>
    <dgm:cxn modelId="{E20DF235-68A7-40C1-B5BE-450DF62773DC}" type="presOf" srcId="{489A3173-E42F-4AFB-A2CE-D0D711B74988}" destId="{91289FBD-55AB-4391-A0CF-BAC7A93584C0}" srcOrd="0" destOrd="0" presId="urn:microsoft.com/office/officeart/2005/8/layout/radial1"/>
    <dgm:cxn modelId="{67903B6A-1EE9-4D75-841A-46BB11AEE663}" type="presOf" srcId="{AA724B55-4B2D-4B33-A807-8FDFA1390FCF}" destId="{563E9564-33B6-484D-AC91-5558AEFB28BC}" srcOrd="0" destOrd="0" presId="urn:microsoft.com/office/officeart/2005/8/layout/radial1"/>
    <dgm:cxn modelId="{CAC1DD08-33AE-478B-A145-04D4BA28E8C4}" srcId="{D5489472-167C-4220-8682-2857EB7EF7A9}" destId="{81B852E0-AB59-45F1-98AD-45A020D1A88B}" srcOrd="5" destOrd="0" parTransId="{D8B38177-C1DC-424B-BD20-E16E6CC62765}" sibTransId="{788362E8-3DB6-4E72-A935-5C99EA5BC13C}"/>
    <dgm:cxn modelId="{A9084CCC-04C5-4444-BCF8-30DDD985E916}" type="presOf" srcId="{08A04134-F21E-49B0-8A8D-B1F355BE0597}" destId="{AA0F302D-7462-4545-BEB6-E35521F775C8}" srcOrd="0" destOrd="0" presId="urn:microsoft.com/office/officeart/2005/8/layout/radial1"/>
    <dgm:cxn modelId="{2C897508-9840-47D6-BF32-328256FDDB40}" type="presOf" srcId="{7121B20E-BCD1-4E94-A065-066CFC84BD9A}" destId="{B73582B0-6B07-4538-8498-4ACC6E55A273}" srcOrd="1" destOrd="0" presId="urn:microsoft.com/office/officeart/2005/8/layout/radial1"/>
    <dgm:cxn modelId="{336281D4-BCF1-48AF-9BA2-8FE437DD7307}" type="presOf" srcId="{D5EDCAE7-D31C-46F1-804A-4131FC312BBE}" destId="{2C792BCA-DD7A-4DC5-9313-95B700BBA56E}" srcOrd="0" destOrd="0" presId="urn:microsoft.com/office/officeart/2005/8/layout/radial1"/>
    <dgm:cxn modelId="{A78C0244-5FE1-4C58-AF29-32CED0CC2120}" type="presOf" srcId="{81B852E0-AB59-45F1-98AD-45A020D1A88B}" destId="{E04644CC-704C-444A-B231-3F08378242EE}" srcOrd="0" destOrd="0" presId="urn:microsoft.com/office/officeart/2005/8/layout/radial1"/>
    <dgm:cxn modelId="{1E796759-65AB-413E-8BEE-55A25EB7E322}" type="presOf" srcId="{DC207F40-476C-44AB-ABE5-1F108E35EFE3}" destId="{49281F77-A130-4818-B224-08EB6B2C7369}" srcOrd="1" destOrd="0" presId="urn:microsoft.com/office/officeart/2005/8/layout/radial1"/>
    <dgm:cxn modelId="{680994B1-F9A4-47FB-9462-7F434768A26A}" type="presOf" srcId="{95D4D08E-C569-48B0-ABC9-5A37C15A4497}" destId="{CBA300AD-95FD-406C-9169-A8EB83E85343}" srcOrd="0" destOrd="0" presId="urn:microsoft.com/office/officeart/2005/8/layout/radial1"/>
    <dgm:cxn modelId="{6E6E0E50-3C2A-4295-9178-53398F8DF62A}" type="presOf" srcId="{7121B20E-BCD1-4E94-A065-066CFC84BD9A}" destId="{B3F92051-4B8A-4548-9514-2833CE93B164}" srcOrd="0" destOrd="0" presId="urn:microsoft.com/office/officeart/2005/8/layout/radial1"/>
    <dgm:cxn modelId="{B46E9C1A-164D-429C-82F0-9974F5A8F317}" type="presOf" srcId="{DC207F40-476C-44AB-ABE5-1F108E35EFE3}" destId="{246223C7-8E5D-4B82-B703-AC521579873B}" srcOrd="0" destOrd="0" presId="urn:microsoft.com/office/officeart/2005/8/layout/radial1"/>
    <dgm:cxn modelId="{B4063DC0-6AC7-470C-B6EE-04AE976D02C7}" type="presOf" srcId="{D8B38177-C1DC-424B-BD20-E16E6CC62765}" destId="{4939DAE5-3891-4815-AB42-E3D0ACB507EE}" srcOrd="1" destOrd="0" presId="urn:microsoft.com/office/officeart/2005/8/layout/radial1"/>
    <dgm:cxn modelId="{9DF949A3-17F9-43E8-86A3-41F9C4DFAE55}" type="presOf" srcId="{60476F0F-108B-430D-8A0E-03B1BE6D7E0C}" destId="{B1107FC1-8A6F-4438-9228-BAE9C5B71243}" srcOrd="0" destOrd="0" presId="urn:microsoft.com/office/officeart/2005/8/layout/radial1"/>
    <dgm:cxn modelId="{976657BC-799C-413D-94E8-008253A3DE19}" srcId="{D5489472-167C-4220-8682-2857EB7EF7A9}" destId="{AA724B55-4B2D-4B33-A807-8FDFA1390FCF}" srcOrd="1" destOrd="0" parTransId="{DC207F40-476C-44AB-ABE5-1F108E35EFE3}" sibTransId="{87A1D3A3-7162-4ECD-A6D5-B0BDB2327F7C}"/>
    <dgm:cxn modelId="{A21AEC8E-B9A7-4A90-BCB4-CA574D4F82D4}" type="presOf" srcId="{D5EDCAE7-D31C-46F1-804A-4131FC312BBE}" destId="{1D622AC6-BB97-498F-9103-DD7C4BE2921C}" srcOrd="1" destOrd="0" presId="urn:microsoft.com/office/officeart/2005/8/layout/radial1"/>
    <dgm:cxn modelId="{00E30F8D-3068-4A2D-A266-0FF01B4D6530}" type="presOf" srcId="{724896E0-84F8-4381-8C8F-7C522B308615}" destId="{89C4D0AB-89E3-4815-B533-49C41B502470}" srcOrd="0" destOrd="0" presId="urn:microsoft.com/office/officeart/2005/8/layout/radial1"/>
    <dgm:cxn modelId="{5A5F7E17-8904-493F-9321-53CE7C5F0137}" type="presOf" srcId="{B734A705-CA3A-4832-9154-DB9D4FBA4E05}" destId="{BF94FB65-B3EA-4608-A07C-9E9BD2D8C8E1}" srcOrd="1" destOrd="0" presId="urn:microsoft.com/office/officeart/2005/8/layout/radial1"/>
    <dgm:cxn modelId="{6129BE97-AF93-4955-B1D2-82AE1ED316FA}" srcId="{D5489472-167C-4220-8682-2857EB7EF7A9}" destId="{D8473532-9853-472A-B491-CE37487D1413}" srcOrd="6" destOrd="0" parTransId="{7121B20E-BCD1-4E94-A065-066CFC84BD9A}" sibTransId="{3D729E00-1EBA-4531-949B-55DDEC770DC9}"/>
    <dgm:cxn modelId="{FB39A154-AB56-4581-AB40-537BF6CAD4DD}" srcId="{D5489472-167C-4220-8682-2857EB7EF7A9}" destId="{1C66C34A-7E25-4906-9E06-E0FFF3EC1F47}" srcOrd="3" destOrd="0" parTransId="{B734A705-CA3A-4832-9154-DB9D4FBA4E05}" sibTransId="{7307487E-9509-411A-A737-B644BF5C77FD}"/>
    <dgm:cxn modelId="{D52B290E-E993-4FB4-8FE9-283E66301787}" type="presOf" srcId="{F81790B4-093F-4473-B4D5-5067202558C7}" destId="{C0A9377F-B05F-4DB4-8982-B7A74076F0A4}" srcOrd="1" destOrd="0" presId="urn:microsoft.com/office/officeart/2005/8/layout/radial1"/>
    <dgm:cxn modelId="{EB2FE35A-4574-48B2-BD63-176A156C2C65}" type="presOf" srcId="{D8B38177-C1DC-424B-BD20-E16E6CC62765}" destId="{CCD58260-4461-4A41-AB58-6A9897215925}" srcOrd="0" destOrd="0" presId="urn:microsoft.com/office/officeart/2005/8/layout/radial1"/>
    <dgm:cxn modelId="{1C11C450-4337-4FD4-B884-42E1A4F00794}" srcId="{D5489472-167C-4220-8682-2857EB7EF7A9}" destId="{489A3173-E42F-4AFB-A2CE-D0D711B74988}" srcOrd="2" destOrd="0" parTransId="{D5EDCAE7-D31C-46F1-804A-4131FC312BBE}" sibTransId="{4B686E67-E77A-454F-839E-C7E27A719F38}"/>
    <dgm:cxn modelId="{45A89E23-47C0-4AA9-AB3D-EC058D41BA32}" type="presOf" srcId="{D5489472-167C-4220-8682-2857EB7EF7A9}" destId="{FB9017D6-B1F4-4AF7-A477-CFDDDF41E0C1}" srcOrd="0" destOrd="0" presId="urn:microsoft.com/office/officeart/2005/8/layout/radial1"/>
    <dgm:cxn modelId="{A7968FD7-6762-4186-89EB-378D6BD11CD8}" srcId="{D5489472-167C-4220-8682-2857EB7EF7A9}" destId="{08A04134-F21E-49B0-8A8D-B1F355BE0597}" srcOrd="4" destOrd="0" parTransId="{F81790B4-093F-4473-B4D5-5067202558C7}" sibTransId="{A2389F4A-C5C2-482D-BDA7-8AA01EB5DCC3}"/>
    <dgm:cxn modelId="{F4AFB904-832F-40D1-BBB4-693B1E0B3792}" type="presOf" srcId="{B734A705-CA3A-4832-9154-DB9D4FBA4E05}" destId="{3A484537-9B6F-4132-93A8-71DD4335C443}" srcOrd="0" destOrd="0" presId="urn:microsoft.com/office/officeart/2005/8/layout/radial1"/>
    <dgm:cxn modelId="{F4D263F4-4546-4D6E-9FCF-5B4D87BBE3B9}" type="presParOf" srcId="{B1107FC1-8A6F-4438-9228-BAE9C5B71243}" destId="{FB9017D6-B1F4-4AF7-A477-CFDDDF41E0C1}" srcOrd="0" destOrd="0" presId="urn:microsoft.com/office/officeart/2005/8/layout/radial1"/>
    <dgm:cxn modelId="{74D8CD42-3885-4A00-9548-80094E99EAC4}" type="presParOf" srcId="{B1107FC1-8A6F-4438-9228-BAE9C5B71243}" destId="{89C4D0AB-89E3-4815-B533-49C41B502470}" srcOrd="1" destOrd="0" presId="urn:microsoft.com/office/officeart/2005/8/layout/radial1"/>
    <dgm:cxn modelId="{1E72B332-472F-46EA-B62A-32E0BEE46D1E}" type="presParOf" srcId="{89C4D0AB-89E3-4815-B533-49C41B502470}" destId="{CF12AB77-E359-472C-8FE2-8ECCB05C1176}" srcOrd="0" destOrd="0" presId="urn:microsoft.com/office/officeart/2005/8/layout/radial1"/>
    <dgm:cxn modelId="{5BB2A4EA-1C9A-4D36-A21A-C506D66F3E2A}" type="presParOf" srcId="{B1107FC1-8A6F-4438-9228-BAE9C5B71243}" destId="{CBA300AD-95FD-406C-9169-A8EB83E85343}" srcOrd="2" destOrd="0" presId="urn:microsoft.com/office/officeart/2005/8/layout/radial1"/>
    <dgm:cxn modelId="{85E1F1DE-6529-4E04-8DF1-F5FC98AC9023}" type="presParOf" srcId="{B1107FC1-8A6F-4438-9228-BAE9C5B71243}" destId="{246223C7-8E5D-4B82-B703-AC521579873B}" srcOrd="3" destOrd="0" presId="urn:microsoft.com/office/officeart/2005/8/layout/radial1"/>
    <dgm:cxn modelId="{D563A341-FB32-4E18-93E5-16E8219B660B}" type="presParOf" srcId="{246223C7-8E5D-4B82-B703-AC521579873B}" destId="{49281F77-A130-4818-B224-08EB6B2C7369}" srcOrd="0" destOrd="0" presId="urn:microsoft.com/office/officeart/2005/8/layout/radial1"/>
    <dgm:cxn modelId="{2AE2809B-BAD4-498A-AA31-AC7714FC1D65}" type="presParOf" srcId="{B1107FC1-8A6F-4438-9228-BAE9C5B71243}" destId="{563E9564-33B6-484D-AC91-5558AEFB28BC}" srcOrd="4" destOrd="0" presId="urn:microsoft.com/office/officeart/2005/8/layout/radial1"/>
    <dgm:cxn modelId="{1CA4B4A0-B794-41C8-B217-D8B19475FB31}" type="presParOf" srcId="{B1107FC1-8A6F-4438-9228-BAE9C5B71243}" destId="{2C792BCA-DD7A-4DC5-9313-95B700BBA56E}" srcOrd="5" destOrd="0" presId="urn:microsoft.com/office/officeart/2005/8/layout/radial1"/>
    <dgm:cxn modelId="{8467968A-CDCA-48D4-8EBB-2C97E5BA84E2}" type="presParOf" srcId="{2C792BCA-DD7A-4DC5-9313-95B700BBA56E}" destId="{1D622AC6-BB97-498F-9103-DD7C4BE2921C}" srcOrd="0" destOrd="0" presId="urn:microsoft.com/office/officeart/2005/8/layout/radial1"/>
    <dgm:cxn modelId="{5D0050F9-2E53-4817-8045-17926FDE134D}" type="presParOf" srcId="{B1107FC1-8A6F-4438-9228-BAE9C5B71243}" destId="{91289FBD-55AB-4391-A0CF-BAC7A93584C0}" srcOrd="6" destOrd="0" presId="urn:microsoft.com/office/officeart/2005/8/layout/radial1"/>
    <dgm:cxn modelId="{41599D54-EF76-482E-AC43-9F0BCCDBA425}" type="presParOf" srcId="{B1107FC1-8A6F-4438-9228-BAE9C5B71243}" destId="{3A484537-9B6F-4132-93A8-71DD4335C443}" srcOrd="7" destOrd="0" presId="urn:microsoft.com/office/officeart/2005/8/layout/radial1"/>
    <dgm:cxn modelId="{16D87A6F-34F3-4720-8B09-F89340FD2D68}" type="presParOf" srcId="{3A484537-9B6F-4132-93A8-71DD4335C443}" destId="{BF94FB65-B3EA-4608-A07C-9E9BD2D8C8E1}" srcOrd="0" destOrd="0" presId="urn:microsoft.com/office/officeart/2005/8/layout/radial1"/>
    <dgm:cxn modelId="{8D0F14F6-4BC8-4653-96FA-A1F94A6649E0}" type="presParOf" srcId="{B1107FC1-8A6F-4438-9228-BAE9C5B71243}" destId="{95CFE26D-C1B8-43C0-856A-C84E939CC5F0}" srcOrd="8" destOrd="0" presId="urn:microsoft.com/office/officeart/2005/8/layout/radial1"/>
    <dgm:cxn modelId="{3B48E90E-C4BC-46EF-8018-120065FD4A96}" type="presParOf" srcId="{B1107FC1-8A6F-4438-9228-BAE9C5B71243}" destId="{F2726F00-FFC4-4402-8AD5-79EE00FF1584}" srcOrd="9" destOrd="0" presId="urn:microsoft.com/office/officeart/2005/8/layout/radial1"/>
    <dgm:cxn modelId="{23DA9FAC-0AC2-480D-B7FE-FEAA30B3BC28}" type="presParOf" srcId="{F2726F00-FFC4-4402-8AD5-79EE00FF1584}" destId="{C0A9377F-B05F-4DB4-8982-B7A74076F0A4}" srcOrd="0" destOrd="0" presId="urn:microsoft.com/office/officeart/2005/8/layout/radial1"/>
    <dgm:cxn modelId="{20134DB0-64F4-4512-88E7-13A558CF6558}" type="presParOf" srcId="{B1107FC1-8A6F-4438-9228-BAE9C5B71243}" destId="{AA0F302D-7462-4545-BEB6-E35521F775C8}" srcOrd="10" destOrd="0" presId="urn:microsoft.com/office/officeart/2005/8/layout/radial1"/>
    <dgm:cxn modelId="{2E4977B6-A8C6-4631-B2DD-B4594365B5B0}" type="presParOf" srcId="{B1107FC1-8A6F-4438-9228-BAE9C5B71243}" destId="{CCD58260-4461-4A41-AB58-6A9897215925}" srcOrd="11" destOrd="0" presId="urn:microsoft.com/office/officeart/2005/8/layout/radial1"/>
    <dgm:cxn modelId="{285690D6-D2DE-40BE-9F52-4A66E0B60A40}" type="presParOf" srcId="{CCD58260-4461-4A41-AB58-6A9897215925}" destId="{4939DAE5-3891-4815-AB42-E3D0ACB507EE}" srcOrd="0" destOrd="0" presId="urn:microsoft.com/office/officeart/2005/8/layout/radial1"/>
    <dgm:cxn modelId="{D51D9FFD-C253-4B9D-89AE-20FD833F929E}" type="presParOf" srcId="{B1107FC1-8A6F-4438-9228-BAE9C5B71243}" destId="{E04644CC-704C-444A-B231-3F08378242EE}" srcOrd="12" destOrd="0" presId="urn:microsoft.com/office/officeart/2005/8/layout/radial1"/>
    <dgm:cxn modelId="{AB7DFADB-F36C-43F9-84C8-CDBDF5171421}" type="presParOf" srcId="{B1107FC1-8A6F-4438-9228-BAE9C5B71243}" destId="{B3F92051-4B8A-4548-9514-2833CE93B164}" srcOrd="13" destOrd="0" presId="urn:microsoft.com/office/officeart/2005/8/layout/radial1"/>
    <dgm:cxn modelId="{B767843E-4D83-4694-9941-63FDF1EBD3C4}" type="presParOf" srcId="{B3F92051-4B8A-4548-9514-2833CE93B164}" destId="{B73582B0-6B07-4538-8498-4ACC6E55A273}" srcOrd="0" destOrd="0" presId="urn:microsoft.com/office/officeart/2005/8/layout/radial1"/>
    <dgm:cxn modelId="{B0A31E20-9D2E-424C-9105-176A2310A801}" type="presParOf" srcId="{B1107FC1-8A6F-4438-9228-BAE9C5B71243}" destId="{FA1EAD76-F2B4-48C2-9F0E-9460013F8614}" srcOrd="14"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9017D6-B1F4-4AF7-A477-CFDDDF41E0C1}">
      <dsp:nvSpPr>
        <dsp:cNvPr id="0" name=""/>
        <dsp:cNvSpPr/>
      </dsp:nvSpPr>
      <dsp:spPr>
        <a:xfrm>
          <a:off x="3720495" y="1676972"/>
          <a:ext cx="1119361" cy="111936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dirty="0">
              <a:solidFill>
                <a:sysClr val="window" lastClr="FFFFFF"/>
              </a:solidFill>
              <a:latin typeface="Calibri" panose="020F0502020204030204"/>
              <a:ea typeface="+mn-ea"/>
              <a:cs typeface="+mn-cs"/>
            </a:rPr>
            <a:t>Βιώσιμη τουριστική ανάπτυξη</a:t>
          </a:r>
        </a:p>
      </dsp:txBody>
      <dsp:txXfrm>
        <a:off x="3884422" y="1840899"/>
        <a:ext cx="791507" cy="791507"/>
      </dsp:txXfrm>
    </dsp:sp>
    <dsp:sp modelId="{89C4D0AB-89E3-4815-B533-49C41B502470}">
      <dsp:nvSpPr>
        <dsp:cNvPr id="0" name=""/>
        <dsp:cNvSpPr/>
      </dsp:nvSpPr>
      <dsp:spPr>
        <a:xfrm rot="16660362">
          <a:off x="4113867" y="1395116"/>
          <a:ext cx="556347" cy="22367"/>
        </a:xfrm>
        <a:custGeom>
          <a:avLst/>
          <a:gdLst/>
          <a:ahLst/>
          <a:cxnLst/>
          <a:rect l="0" t="0" r="0" b="0"/>
          <a:pathLst>
            <a:path>
              <a:moveTo>
                <a:pt x="0" y="14454"/>
              </a:moveTo>
              <a:lnTo>
                <a:pt x="255281" y="14454"/>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solidFill>
              <a:sysClr val="windowText" lastClr="000000">
                <a:hueOff val="0"/>
                <a:satOff val="0"/>
                <a:lumOff val="0"/>
                <a:alphaOff val="0"/>
              </a:sysClr>
            </a:solidFill>
            <a:latin typeface="Calibri" panose="020F0502020204030204"/>
            <a:ea typeface="+mn-ea"/>
            <a:cs typeface="+mn-cs"/>
          </a:endParaRPr>
        </a:p>
      </dsp:txBody>
      <dsp:txXfrm>
        <a:off x="4378132" y="1392392"/>
        <a:ext cx="27817" cy="27817"/>
      </dsp:txXfrm>
    </dsp:sp>
    <dsp:sp modelId="{CBA300AD-95FD-406C-9169-A8EB83E85343}">
      <dsp:nvSpPr>
        <dsp:cNvPr id="0" name=""/>
        <dsp:cNvSpPr/>
      </dsp:nvSpPr>
      <dsp:spPr>
        <a:xfrm>
          <a:off x="3944225" y="16266"/>
          <a:ext cx="1119361" cy="1119361"/>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a:solidFill>
                <a:sysClr val="window" lastClr="FFFFFF"/>
              </a:solidFill>
              <a:latin typeface="Calibri" panose="020F0502020204030204"/>
              <a:ea typeface="+mn-ea"/>
              <a:cs typeface="+mn-cs"/>
            </a:rPr>
            <a:t>Τουριστικοί Πόροι</a:t>
          </a:r>
        </a:p>
      </dsp:txBody>
      <dsp:txXfrm>
        <a:off x="4108152" y="180193"/>
        <a:ext cx="791507" cy="791507"/>
      </dsp:txXfrm>
    </dsp:sp>
    <dsp:sp modelId="{246223C7-8E5D-4B82-B703-AC521579873B}">
      <dsp:nvSpPr>
        <dsp:cNvPr id="0" name=""/>
        <dsp:cNvSpPr/>
      </dsp:nvSpPr>
      <dsp:spPr>
        <a:xfrm rot="19573618">
          <a:off x="4683807" y="1711416"/>
          <a:ext cx="730071" cy="22367"/>
        </a:xfrm>
        <a:custGeom>
          <a:avLst/>
          <a:gdLst/>
          <a:ahLst/>
          <a:cxnLst/>
          <a:rect l="0" t="0" r="0" b="0"/>
          <a:pathLst>
            <a:path>
              <a:moveTo>
                <a:pt x="0" y="14454"/>
              </a:moveTo>
              <a:lnTo>
                <a:pt x="255281" y="14454"/>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solidFill>
              <a:sysClr val="windowText" lastClr="000000">
                <a:hueOff val="0"/>
                <a:satOff val="0"/>
                <a:lumOff val="0"/>
                <a:alphaOff val="0"/>
              </a:sysClr>
            </a:solidFill>
            <a:latin typeface="Calibri" panose="020F0502020204030204"/>
            <a:ea typeface="+mn-ea"/>
            <a:cs typeface="+mn-cs"/>
          </a:endParaRPr>
        </a:p>
      </dsp:txBody>
      <dsp:txXfrm>
        <a:off x="5030591" y="1704348"/>
        <a:ext cx="36503" cy="36503"/>
      </dsp:txXfrm>
    </dsp:sp>
    <dsp:sp modelId="{563E9564-33B6-484D-AC91-5558AEFB28BC}">
      <dsp:nvSpPr>
        <dsp:cNvPr id="0" name=""/>
        <dsp:cNvSpPr/>
      </dsp:nvSpPr>
      <dsp:spPr>
        <a:xfrm>
          <a:off x="5257829" y="648865"/>
          <a:ext cx="1119361" cy="1119361"/>
        </a:xfrm>
        <a:prstGeom prst="ellipse">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a:solidFill>
                <a:sysClr val="window" lastClr="FFFFFF"/>
              </a:solidFill>
              <a:latin typeface="Calibri" panose="020F0502020204030204"/>
              <a:ea typeface="+mn-ea"/>
              <a:cs typeface="+mn-cs"/>
            </a:rPr>
            <a:t>Ανθρώπινο δυναμικό</a:t>
          </a:r>
        </a:p>
      </dsp:txBody>
      <dsp:txXfrm>
        <a:off x="5421756" y="812792"/>
        <a:ext cx="791507" cy="791507"/>
      </dsp:txXfrm>
    </dsp:sp>
    <dsp:sp modelId="{2C792BCA-DD7A-4DC5-9313-95B700BBA56E}">
      <dsp:nvSpPr>
        <dsp:cNvPr id="0" name=""/>
        <dsp:cNvSpPr/>
      </dsp:nvSpPr>
      <dsp:spPr>
        <a:xfrm rot="691431">
          <a:off x="4822433" y="2398144"/>
          <a:ext cx="609322" cy="22367"/>
        </a:xfrm>
        <a:custGeom>
          <a:avLst/>
          <a:gdLst/>
          <a:ahLst/>
          <a:cxnLst/>
          <a:rect l="0" t="0" r="0" b="0"/>
          <a:pathLst>
            <a:path>
              <a:moveTo>
                <a:pt x="0" y="14454"/>
              </a:moveTo>
              <a:lnTo>
                <a:pt x="255281" y="14454"/>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solidFill>
              <a:sysClr val="windowText" lastClr="000000">
                <a:hueOff val="0"/>
                <a:satOff val="0"/>
                <a:lumOff val="0"/>
                <a:alphaOff val="0"/>
              </a:sysClr>
            </a:solidFill>
            <a:latin typeface="Calibri" panose="020F0502020204030204"/>
            <a:ea typeface="+mn-ea"/>
            <a:cs typeface="+mn-cs"/>
          </a:endParaRPr>
        </a:p>
      </dsp:txBody>
      <dsp:txXfrm>
        <a:off x="5111861" y="2394095"/>
        <a:ext cx="30466" cy="30466"/>
      </dsp:txXfrm>
    </dsp:sp>
    <dsp:sp modelId="{91289FBD-55AB-4391-A0CF-BAC7A93584C0}">
      <dsp:nvSpPr>
        <dsp:cNvPr id="0" name=""/>
        <dsp:cNvSpPr/>
      </dsp:nvSpPr>
      <dsp:spPr>
        <a:xfrm>
          <a:off x="5414331" y="2022322"/>
          <a:ext cx="1119361" cy="1119361"/>
        </a:xfrm>
        <a:prstGeom prst="ellipse">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a:solidFill>
                <a:sysClr val="window" lastClr="FFFFFF"/>
              </a:solidFill>
              <a:latin typeface="Calibri" panose="020F0502020204030204"/>
              <a:ea typeface="+mn-ea"/>
              <a:cs typeface="+mn-cs"/>
            </a:rPr>
            <a:t>Έρευνες και μελέτες</a:t>
          </a:r>
        </a:p>
      </dsp:txBody>
      <dsp:txXfrm>
        <a:off x="5578258" y="2186249"/>
        <a:ext cx="791507" cy="791507"/>
      </dsp:txXfrm>
    </dsp:sp>
    <dsp:sp modelId="{3A484537-9B6F-4132-93A8-71DD4335C443}">
      <dsp:nvSpPr>
        <dsp:cNvPr id="0" name=""/>
        <dsp:cNvSpPr/>
      </dsp:nvSpPr>
      <dsp:spPr>
        <a:xfrm rot="3499057">
          <a:off x="4463446" y="2900116"/>
          <a:ext cx="466226" cy="22367"/>
        </a:xfrm>
        <a:custGeom>
          <a:avLst/>
          <a:gdLst/>
          <a:ahLst/>
          <a:cxnLst/>
          <a:rect l="0" t="0" r="0" b="0"/>
          <a:pathLst>
            <a:path>
              <a:moveTo>
                <a:pt x="0" y="11183"/>
              </a:moveTo>
              <a:lnTo>
                <a:pt x="466226" y="11183"/>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a:off x="4684903" y="2899644"/>
        <a:ext cx="23311" cy="23311"/>
      </dsp:txXfrm>
    </dsp:sp>
    <dsp:sp modelId="{95CFE26D-C1B8-43C0-856A-C84E939CC5F0}">
      <dsp:nvSpPr>
        <dsp:cNvPr id="0" name=""/>
        <dsp:cNvSpPr/>
      </dsp:nvSpPr>
      <dsp:spPr>
        <a:xfrm>
          <a:off x="4553262" y="3026265"/>
          <a:ext cx="1119361" cy="1119361"/>
        </a:xfrm>
        <a:prstGeom prst="ellipse">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a:latin typeface="Times New Roman" panose="02020603050405020304" pitchFamily="18" charset="0"/>
              <a:cs typeface="Times New Roman" panose="02020603050405020304" pitchFamily="18" charset="0"/>
            </a:rPr>
            <a:t>Διαθέσιμες υπηρεσίες</a:t>
          </a:r>
        </a:p>
      </dsp:txBody>
      <dsp:txXfrm>
        <a:off x="4717189" y="3190192"/>
        <a:ext cx="791507" cy="791507"/>
      </dsp:txXfrm>
    </dsp:sp>
    <dsp:sp modelId="{F2726F00-FFC4-4402-8AD5-79EE00FF1584}">
      <dsp:nvSpPr>
        <dsp:cNvPr id="0" name=""/>
        <dsp:cNvSpPr/>
      </dsp:nvSpPr>
      <dsp:spPr>
        <a:xfrm rot="6435640">
          <a:off x="3945482" y="2884128"/>
          <a:ext cx="260079" cy="22367"/>
        </a:xfrm>
        <a:custGeom>
          <a:avLst/>
          <a:gdLst/>
          <a:ahLst/>
          <a:cxnLst/>
          <a:rect l="0" t="0" r="0" b="0"/>
          <a:pathLst>
            <a:path>
              <a:moveTo>
                <a:pt x="0" y="11183"/>
              </a:moveTo>
              <a:lnTo>
                <a:pt x="260079" y="11183"/>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rot="10800000">
        <a:off x="4069020" y="2888810"/>
        <a:ext cx="13003" cy="13003"/>
      </dsp:txXfrm>
    </dsp:sp>
    <dsp:sp modelId="{AA0F302D-7462-4545-BEB6-E35521F775C8}">
      <dsp:nvSpPr>
        <dsp:cNvPr id="0" name=""/>
        <dsp:cNvSpPr/>
      </dsp:nvSpPr>
      <dsp:spPr>
        <a:xfrm>
          <a:off x="3311188" y="2994290"/>
          <a:ext cx="1119361" cy="1119361"/>
        </a:xfrm>
        <a:prstGeom prst="ellipse">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a:t>Σχέδιο τουριστικού μάρκετινγκ</a:t>
          </a:r>
        </a:p>
      </dsp:txBody>
      <dsp:txXfrm>
        <a:off x="3475115" y="3158217"/>
        <a:ext cx="791507" cy="791507"/>
      </dsp:txXfrm>
    </dsp:sp>
    <dsp:sp modelId="{CCD58260-4461-4A41-AB58-6A9897215925}">
      <dsp:nvSpPr>
        <dsp:cNvPr id="0" name=""/>
        <dsp:cNvSpPr/>
      </dsp:nvSpPr>
      <dsp:spPr>
        <a:xfrm rot="9867505">
          <a:off x="3398712" y="2422133"/>
          <a:ext cx="348619" cy="22367"/>
        </a:xfrm>
        <a:custGeom>
          <a:avLst/>
          <a:gdLst/>
          <a:ahLst/>
          <a:cxnLst/>
          <a:rect l="0" t="0" r="0" b="0"/>
          <a:pathLst>
            <a:path>
              <a:moveTo>
                <a:pt x="0" y="14454"/>
              </a:moveTo>
              <a:lnTo>
                <a:pt x="255281" y="14454"/>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solidFill>
              <a:sysClr val="windowText" lastClr="000000">
                <a:hueOff val="0"/>
                <a:satOff val="0"/>
                <a:lumOff val="0"/>
                <a:alphaOff val="0"/>
              </a:sysClr>
            </a:solidFill>
            <a:latin typeface="Calibri" panose="020F0502020204030204"/>
            <a:ea typeface="+mn-ea"/>
            <a:cs typeface="+mn-cs"/>
          </a:endParaRPr>
        </a:p>
      </dsp:txBody>
      <dsp:txXfrm rot="10800000">
        <a:off x="3564307" y="2424602"/>
        <a:ext cx="17430" cy="17430"/>
      </dsp:txXfrm>
    </dsp:sp>
    <dsp:sp modelId="{E04644CC-704C-444A-B231-3F08378242EE}">
      <dsp:nvSpPr>
        <dsp:cNvPr id="0" name=""/>
        <dsp:cNvSpPr/>
      </dsp:nvSpPr>
      <dsp:spPr>
        <a:xfrm>
          <a:off x="2306188" y="2070300"/>
          <a:ext cx="1119361" cy="1119361"/>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a:solidFill>
                <a:sysClr val="window" lastClr="FFFFFF"/>
              </a:solidFill>
              <a:latin typeface="Calibri" panose="020F0502020204030204"/>
              <a:ea typeface="+mn-ea"/>
              <a:cs typeface="+mn-cs"/>
            </a:rPr>
            <a:t>Τουριστικές υποδομές</a:t>
          </a:r>
        </a:p>
      </dsp:txBody>
      <dsp:txXfrm>
        <a:off x="2470115" y="2234227"/>
        <a:ext cx="791507" cy="791507"/>
      </dsp:txXfrm>
    </dsp:sp>
    <dsp:sp modelId="{B3F92051-4B8A-4548-9514-2833CE93B164}">
      <dsp:nvSpPr>
        <dsp:cNvPr id="0" name=""/>
        <dsp:cNvSpPr/>
      </dsp:nvSpPr>
      <dsp:spPr>
        <a:xfrm rot="13399775">
          <a:off x="3545782" y="1711416"/>
          <a:ext cx="378913" cy="22367"/>
        </a:xfrm>
        <a:custGeom>
          <a:avLst/>
          <a:gdLst/>
          <a:ahLst/>
          <a:cxnLst/>
          <a:rect l="0" t="0" r="0" b="0"/>
          <a:pathLst>
            <a:path>
              <a:moveTo>
                <a:pt x="0" y="11183"/>
              </a:moveTo>
              <a:lnTo>
                <a:pt x="378913" y="11183"/>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l-GR" sz="500" kern="1200"/>
        </a:p>
      </dsp:txBody>
      <dsp:txXfrm rot="10800000">
        <a:off x="3725766" y="1713127"/>
        <a:ext cx="18945" cy="18945"/>
      </dsp:txXfrm>
    </dsp:sp>
    <dsp:sp modelId="{FA1EAD76-F2B4-48C2-9F0E-9460013F8614}">
      <dsp:nvSpPr>
        <dsp:cNvPr id="0" name=""/>
        <dsp:cNvSpPr/>
      </dsp:nvSpPr>
      <dsp:spPr>
        <a:xfrm>
          <a:off x="2630621" y="648865"/>
          <a:ext cx="1119361" cy="1119361"/>
        </a:xfrm>
        <a:prstGeom prst="ellipse">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l-GR" sz="1000" kern="1200"/>
            <a:t>θεσμικό πλαίσιο</a:t>
          </a:r>
        </a:p>
      </dsp:txBody>
      <dsp:txXfrm>
        <a:off x="2794548" y="812792"/>
        <a:ext cx="791507" cy="791507"/>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19027582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431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8339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8270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70449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3441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69944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166282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Ορθογώνιο τρίγωνο 9"/>
          <p:cNvSpPr/>
          <p:nvPr/>
        </p:nvSpPr>
        <p:spPr>
          <a:xfrm>
            <a:off x="-2" y="3498110"/>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91436" tIns="45718" rIns="91436" bIns="45718" anchor="ctr"/>
          <a:lstStyle/>
          <a:p>
            <a:pPr algn="ctr" eaLnBrk="1" latinLnBrk="0" hangingPunct="1"/>
            <a:endParaRPr kumimoji="0" lang="en-US"/>
          </a:p>
        </p:txBody>
      </p:sp>
      <p:sp>
        <p:nvSpPr>
          <p:cNvPr id="9" name="Τίτλος 8"/>
          <p:cNvSpPr>
            <a:spLocks noGrp="1"/>
          </p:cNvSpPr>
          <p:nvPr>
            <p:ph type="ctrTitle"/>
          </p:nvPr>
        </p:nvSpPr>
        <p:spPr>
          <a:xfrm>
            <a:off x="685800" y="1314453"/>
            <a:ext cx="7772400" cy="137232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17" name="Υπότιτλος 16"/>
          <p:cNvSpPr>
            <a:spLocks noGrp="1"/>
          </p:cNvSpPr>
          <p:nvPr>
            <p:ph type="subTitle" idx="1"/>
          </p:nvPr>
        </p:nvSpPr>
        <p:spPr>
          <a:xfrm>
            <a:off x="685800" y="2708705"/>
            <a:ext cx="7772400" cy="899778"/>
          </a:xfrm>
        </p:spPr>
        <p:txBody>
          <a:bodyPr lIns="45718" rIns="45718"/>
          <a:lstStyle>
            <a:lvl1pPr marL="0" marR="64006" indent="0" algn="r">
              <a:buNone/>
              <a:defRPr>
                <a:solidFill>
                  <a:schemeClr val="tx2"/>
                </a:solidFill>
              </a:defRPr>
            </a:lvl1pPr>
            <a:lvl2pPr marL="457178" indent="0" algn="ctr">
              <a:buNone/>
            </a:lvl2pPr>
            <a:lvl3pPr marL="914355" indent="0" algn="ctr">
              <a:buNone/>
            </a:lvl3pPr>
            <a:lvl4pPr marL="1371532" indent="0" algn="ctr">
              <a:buNone/>
            </a:lvl4pPr>
            <a:lvl5pPr marL="1828709" indent="0" algn="ctr">
              <a:buNone/>
            </a:lvl5pPr>
            <a:lvl6pPr marL="2285886" indent="0" algn="ctr">
              <a:buNone/>
            </a:lvl6pPr>
            <a:lvl7pPr marL="2743064" indent="0" algn="ctr">
              <a:buNone/>
            </a:lvl7pPr>
            <a:lvl8pPr marL="3200240" indent="0" algn="ctr">
              <a:buNone/>
            </a:lvl8pPr>
            <a:lvl9pPr marL="3657418" indent="0" algn="ctr">
              <a:buNone/>
            </a:lvl9pPr>
            <a:extLst/>
          </a:lstStyle>
          <a:p>
            <a:r>
              <a:rPr kumimoji="0" lang="el-GR"/>
              <a:t>Στυλ κύριου υπότιτλου</a:t>
            </a:r>
            <a:endParaRPr kumimoji="0" lang="en-US"/>
          </a:p>
        </p:txBody>
      </p:sp>
      <p:grpSp>
        <p:nvGrpSpPr>
          <p:cNvPr id="2" name="Ομάδα 1"/>
          <p:cNvGrpSpPr/>
          <p:nvPr/>
        </p:nvGrpSpPr>
        <p:grpSpPr>
          <a:xfrm>
            <a:off x="-3764" y="3714750"/>
            <a:ext cx="9147765" cy="1434066"/>
            <a:chOff x="-3765" y="4832896"/>
            <a:chExt cx="9147765" cy="2032192"/>
          </a:xfrm>
        </p:grpSpPr>
        <p:sp>
          <p:nvSpPr>
            <p:cNvPr id="7" name="Ελεύθερη σχεδίαση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Ελεύθερη σχεδίαση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Ελεύθερη σχεδίαση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Ευθεία γραμμή σύνδεσης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Θέση ημερομηνίας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7/15/2021</a:t>
            </a:fld>
            <a:endParaRPr lang="en-US" dirty="0">
              <a:solidFill>
                <a:srgbClr val="FFFFFF"/>
              </a:solidFill>
            </a:endParaRPr>
          </a:p>
        </p:txBody>
      </p:sp>
      <p:sp>
        <p:nvSpPr>
          <p:cNvPr id="19" name="Θέση υποσέλιδου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Θέση αριθμού διαφάνειας 26"/>
          <p:cNvSpPr>
            <a:spLocks noGrp="1"/>
          </p:cNvSpPr>
          <p:nvPr>
            <p:ph type="sldNum" sz="quarter" idx="12"/>
          </p:nvPr>
        </p:nvSpPr>
        <p:spPr/>
        <p:txBody>
          <a:bodyPr/>
          <a:lstStyle>
            <a:lvl1pPr>
              <a:defRPr>
                <a:solidFill>
                  <a:srgbClr val="FFFFFF"/>
                </a:solidFill>
              </a:defRPr>
            </a:lvl1pPr>
            <a:extLst/>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1110999"/>
            <a:ext cx="8229600" cy="328955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05982"/>
            <a:ext cx="1777470" cy="4194571"/>
          </a:xfrm>
        </p:spPr>
        <p:txBody>
          <a:bodyPr vert="eaVert"/>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205981"/>
            <a:ext cx="6324600" cy="4194570"/>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4"/>
        <p:cNvGrpSpPr/>
        <p:nvPr/>
      </p:nvGrpSpPr>
      <p:grpSpPr>
        <a:xfrm>
          <a:off x="0" y="0"/>
          <a:ext cx="0" cy="0"/>
          <a:chOff x="0" y="0"/>
          <a:chExt cx="0" cy="0"/>
        </a:xfrm>
      </p:grpSpPr>
      <p:sp>
        <p:nvSpPr>
          <p:cNvPr id="49" name="Google Shape;49;p7"/>
          <p:cNvSpPr txBox="1">
            <a:spLocks noGrp="1"/>
          </p:cNvSpPr>
          <p:nvPr>
            <p:ph type="title"/>
          </p:nvPr>
        </p:nvSpPr>
        <p:spPr>
          <a:xfrm>
            <a:off x="285425" y="358388"/>
            <a:ext cx="8401200" cy="525300"/>
          </a:xfrm>
          <a:prstGeom prst="rect">
            <a:avLst/>
          </a:prstGeom>
        </p:spPr>
        <p:txBody>
          <a:bodyPr spcFirstLastPara="1" wrap="square" lIns="0" tIns="0" rIns="0" bIns="0"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50" name="Google Shape;50;p7"/>
          <p:cNvSpPr txBox="1">
            <a:spLocks noGrp="1"/>
          </p:cNvSpPr>
          <p:nvPr>
            <p:ph type="body" idx="1"/>
          </p:nvPr>
        </p:nvSpPr>
        <p:spPr>
          <a:xfrm>
            <a:off x="557475" y="1157300"/>
            <a:ext cx="8043600" cy="3639300"/>
          </a:xfrm>
          <a:prstGeom prst="rect">
            <a:avLst/>
          </a:prstGeom>
        </p:spPr>
        <p:txBody>
          <a:bodyPr spcFirstLastPara="1" wrap="square" lIns="91421" tIns="91421" rIns="91421" bIns="91421" anchor="t" anchorCtr="0">
            <a:noAutofit/>
          </a:bodyPr>
          <a:lstStyle>
            <a:lvl1pPr marL="457178" lvl="0" indent="-380981">
              <a:spcBef>
                <a:spcPts val="600"/>
              </a:spcBef>
              <a:spcAft>
                <a:spcPts val="0"/>
              </a:spcAft>
              <a:buSzPts val="2400"/>
              <a:buChar char="▪"/>
              <a:defRPr/>
            </a:lvl1pPr>
            <a:lvl2pPr marL="914355" lvl="1" indent="-380981">
              <a:spcBef>
                <a:spcPts val="0"/>
              </a:spcBef>
              <a:spcAft>
                <a:spcPts val="0"/>
              </a:spcAft>
              <a:buSzPts val="2400"/>
              <a:buChar char="▪"/>
              <a:defRPr/>
            </a:lvl2pPr>
            <a:lvl3pPr marL="1371532" lvl="2" indent="-380981">
              <a:spcBef>
                <a:spcPts val="0"/>
              </a:spcBef>
              <a:spcAft>
                <a:spcPts val="0"/>
              </a:spcAft>
              <a:buSzPts val="2400"/>
              <a:buChar char="▪"/>
              <a:defRPr/>
            </a:lvl3pPr>
            <a:lvl4pPr marL="1828709" lvl="3" indent="-380981">
              <a:spcBef>
                <a:spcPts val="0"/>
              </a:spcBef>
              <a:spcAft>
                <a:spcPts val="0"/>
              </a:spcAft>
              <a:buSzPts val="2400"/>
              <a:buChar char="❏"/>
              <a:defRPr/>
            </a:lvl4pPr>
            <a:lvl5pPr marL="2285886" lvl="4" indent="-380981">
              <a:spcBef>
                <a:spcPts val="0"/>
              </a:spcBef>
              <a:spcAft>
                <a:spcPts val="0"/>
              </a:spcAft>
              <a:buSzPts val="2400"/>
              <a:buChar char="❏"/>
              <a:defRPr/>
            </a:lvl5pPr>
            <a:lvl6pPr marL="2743064" lvl="5" indent="-380981">
              <a:spcBef>
                <a:spcPts val="0"/>
              </a:spcBef>
              <a:spcAft>
                <a:spcPts val="0"/>
              </a:spcAft>
              <a:buSzPts val="2400"/>
              <a:buChar char="❏"/>
              <a:defRPr/>
            </a:lvl6pPr>
            <a:lvl7pPr marL="3200240" lvl="6" indent="-380981">
              <a:spcBef>
                <a:spcPts val="0"/>
              </a:spcBef>
              <a:spcAft>
                <a:spcPts val="0"/>
              </a:spcAft>
              <a:buSzPts val="2400"/>
              <a:buChar char="❏"/>
              <a:defRPr/>
            </a:lvl7pPr>
            <a:lvl8pPr marL="3657418" lvl="7" indent="-380981">
              <a:spcBef>
                <a:spcPts val="0"/>
              </a:spcBef>
              <a:spcAft>
                <a:spcPts val="0"/>
              </a:spcAft>
              <a:buSzPts val="2400"/>
              <a:buChar char="❏"/>
              <a:defRPr/>
            </a:lvl8pPr>
            <a:lvl9pPr marL="4114595" lvl="8" indent="-380981">
              <a:spcBef>
                <a:spcPts val="0"/>
              </a:spcBef>
              <a:spcAft>
                <a:spcPts val="0"/>
              </a:spcAft>
              <a:buSzPts val="2400"/>
              <a:buChar char="❏"/>
              <a:defRPr/>
            </a:lvl9pPr>
          </a:lstStyle>
          <a:p>
            <a:endParaRPr/>
          </a:p>
        </p:txBody>
      </p:sp>
      <p:sp>
        <p:nvSpPr>
          <p:cNvPr id="51" name="Google Shape;51;p7"/>
          <p:cNvSpPr txBox="1">
            <a:spLocks noGrp="1"/>
          </p:cNvSpPr>
          <p:nvPr>
            <p:ph type="sldNum" idx="12"/>
          </p:nvPr>
        </p:nvSpPr>
        <p:spPr>
          <a:xfrm>
            <a:off x="508725" y="4262913"/>
            <a:ext cx="464400" cy="306900"/>
          </a:xfrm>
          <a:prstGeom prst="rect">
            <a:avLst/>
          </a:prstGeom>
        </p:spPr>
        <p:txBody>
          <a:bodyPr spcFirstLastPara="1" wrap="square" lIns="91421" tIns="91421" rIns="91421" bIns="91421"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ctr"/>
            <a:fld id="{00000000-1234-1234-1234-123412341234}" type="slidenum">
              <a:rPr lang="en" smtClean="0"/>
              <a:pPr algn="ctr"/>
              <a:t>‹#›</a:t>
            </a:fld>
            <a:endParaRPr lang="e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Κεφαλίδα ενότητας">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714348" y="1607338"/>
            <a:ext cx="4000528" cy="1125140"/>
          </a:xfrm>
        </p:spPr>
        <p:txBody>
          <a:bodyPr anchor="b"/>
          <a:lstStyle>
            <a:lvl1pPr marL="0" indent="0" algn="just">
              <a:buNone/>
              <a:defRPr sz="1500">
                <a:solidFill>
                  <a:srgbClr val="2CB5B2"/>
                </a:solidFill>
                <a:latin typeface="Segoe UI Semibold" pitchFamily="34" charset="0"/>
              </a:defRPr>
            </a:lvl1pPr>
            <a:lvl2pPr marL="342884" indent="0">
              <a:buNone/>
              <a:defRPr sz="1400">
                <a:solidFill>
                  <a:schemeClr val="tx1">
                    <a:tint val="75000"/>
                  </a:schemeClr>
                </a:solidFill>
              </a:defRPr>
            </a:lvl2pPr>
            <a:lvl3pPr marL="685766" indent="0">
              <a:buNone/>
              <a:defRPr sz="1200">
                <a:solidFill>
                  <a:schemeClr val="tx1">
                    <a:tint val="75000"/>
                  </a:schemeClr>
                </a:solidFill>
              </a:defRPr>
            </a:lvl3pPr>
            <a:lvl4pPr marL="1028649" indent="0">
              <a:buNone/>
              <a:defRPr sz="1100">
                <a:solidFill>
                  <a:schemeClr val="tx1">
                    <a:tint val="75000"/>
                  </a:schemeClr>
                </a:solidFill>
              </a:defRPr>
            </a:lvl4pPr>
            <a:lvl5pPr marL="1371532" indent="0">
              <a:buNone/>
              <a:defRPr sz="1100">
                <a:solidFill>
                  <a:schemeClr val="tx1">
                    <a:tint val="75000"/>
                  </a:schemeClr>
                </a:solidFill>
              </a:defRPr>
            </a:lvl5pPr>
            <a:lvl6pPr marL="1714415" indent="0">
              <a:buNone/>
              <a:defRPr sz="1100">
                <a:solidFill>
                  <a:schemeClr val="tx1">
                    <a:tint val="75000"/>
                  </a:schemeClr>
                </a:solidFill>
              </a:defRPr>
            </a:lvl6pPr>
            <a:lvl7pPr marL="2057297" indent="0">
              <a:buNone/>
              <a:defRPr sz="1100">
                <a:solidFill>
                  <a:schemeClr val="tx1">
                    <a:tint val="75000"/>
                  </a:schemeClr>
                </a:solidFill>
              </a:defRPr>
            </a:lvl7pPr>
            <a:lvl8pPr marL="2400180" indent="0">
              <a:buNone/>
              <a:defRPr sz="1100">
                <a:solidFill>
                  <a:schemeClr val="tx1">
                    <a:tint val="75000"/>
                  </a:schemeClr>
                </a:solidFill>
              </a:defRPr>
            </a:lvl8pPr>
            <a:lvl9pPr marL="2743064" indent="0">
              <a:buNone/>
              <a:defRPr sz="11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a:xfrm>
            <a:off x="457200" y="4767264"/>
            <a:ext cx="2133600" cy="273844"/>
          </a:xfrm>
          <a:prstGeom prst="rect">
            <a:avLst/>
          </a:prstGeom>
        </p:spPr>
        <p:txBody>
          <a:bodyPr/>
          <a:lstStyle/>
          <a:p>
            <a:fld id="{3EBC15EE-258A-49CC-8DB3-BB4BB39EB357}" type="datetimeFigureOut">
              <a:rPr lang="el-GR" smtClean="0"/>
              <a:pPr/>
              <a:t>15/7/2021</a:t>
            </a:fld>
            <a:endParaRPr lang="el-GR"/>
          </a:p>
        </p:txBody>
      </p:sp>
      <p:sp>
        <p:nvSpPr>
          <p:cNvPr id="5" name="4 - Θέση υποσέλιδου"/>
          <p:cNvSpPr>
            <a:spLocks noGrp="1"/>
          </p:cNvSpPr>
          <p:nvPr>
            <p:ph type="ftr" sz="quarter" idx="11"/>
          </p:nvPr>
        </p:nvSpPr>
        <p:spPr>
          <a:xfrm>
            <a:off x="428596" y="4767264"/>
            <a:ext cx="5591204" cy="273844"/>
          </a:xfrm>
          <a:prstGeom prst="rect">
            <a:avLst/>
          </a:prstGeom>
        </p:spPr>
        <p:txBody>
          <a:bodyPr/>
          <a:lstStyle/>
          <a:p>
            <a:endParaRPr lang="el-GR"/>
          </a:p>
        </p:txBody>
      </p:sp>
      <p:sp>
        <p:nvSpPr>
          <p:cNvPr id="6" name="5 - Θέση αριθμού διαφάνειας"/>
          <p:cNvSpPr>
            <a:spLocks noGrp="1"/>
          </p:cNvSpPr>
          <p:nvPr>
            <p:ph type="sldNum" sz="quarter" idx="12"/>
          </p:nvPr>
        </p:nvSpPr>
        <p:spPr/>
        <p:txBody>
          <a:bodyPr/>
          <a:lstStyle/>
          <a:p>
            <a:fld id="{E399764B-FB1D-4D01-9931-5AB9ED5A214A}" type="slidenum">
              <a:rPr lang="el-GR" smtClean="0"/>
              <a:pPr/>
              <a:t>‹#›</a:t>
            </a:fld>
            <a:endParaRPr lang="el-GR"/>
          </a:p>
        </p:txBody>
      </p:sp>
      <p:cxnSp>
        <p:nvCxnSpPr>
          <p:cNvPr id="7" name="6 - Ευθεία γραμμή σύνδεσης"/>
          <p:cNvCxnSpPr/>
          <p:nvPr userDrawn="1"/>
        </p:nvCxnSpPr>
        <p:spPr>
          <a:xfrm>
            <a:off x="714348" y="2839643"/>
            <a:ext cx="4000528" cy="1191"/>
          </a:xfrm>
          <a:prstGeom prst="line">
            <a:avLst/>
          </a:prstGeom>
          <a:ln w="76200">
            <a:solidFill>
              <a:srgbClr val="2CB5B2"/>
            </a:solidFill>
          </a:ln>
        </p:spPr>
        <p:style>
          <a:lnRef idx="1">
            <a:schemeClr val="accent1"/>
          </a:lnRef>
          <a:fillRef idx="0">
            <a:schemeClr val="accent1"/>
          </a:fillRef>
          <a:effectRef idx="0">
            <a:schemeClr val="accent1"/>
          </a:effectRef>
          <a:fontRef idx="minor">
            <a:schemeClr val="tx1"/>
          </a:fontRef>
        </p:style>
      </p:cxnSp>
      <p:pic>
        <p:nvPicPr>
          <p:cNvPr id="8" name="Picture 2" descr="C:\Users\user\Desktop\ThinkSummerMark_Lightbulb_Print.png"/>
          <p:cNvPicPr>
            <a:picLocks noChangeAspect="1" noChangeArrowheads="1"/>
          </p:cNvPicPr>
          <p:nvPr userDrawn="1"/>
        </p:nvPicPr>
        <p:blipFill>
          <a:blip r:embed="rId2" cstate="print"/>
          <a:srcRect/>
          <a:stretch>
            <a:fillRect/>
          </a:stretch>
        </p:blipFill>
        <p:spPr bwMode="auto">
          <a:xfrm rot="10800000">
            <a:off x="4929190" y="-19"/>
            <a:ext cx="4214810" cy="5178999"/>
          </a:xfrm>
          <a:prstGeom prst="rect">
            <a:avLst/>
          </a:prstGeom>
          <a:noFill/>
        </p:spPr>
      </p:pic>
    </p:spTree>
    <p:extLst>
      <p:ext uri="{BB962C8B-B14F-4D97-AF65-F5344CB8AC3E}">
        <p14:creationId xmlns:p14="http://schemas.microsoft.com/office/powerpoint/2010/main" val="1714685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τρίγωνο 3"/>
          <p:cNvSpPr/>
          <p:nvPr/>
        </p:nvSpPr>
        <p:spPr>
          <a:xfrm>
            <a:off x="0" y="3498056"/>
            <a:ext cx="915114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68579" tIns="34289" rIns="68579" bIns="34289" anchor="ctr"/>
          <a:lstStyle/>
          <a:p>
            <a:pPr algn="ctr" defTabSz="342892">
              <a:buClrTx/>
              <a:buFontTx/>
              <a:buNone/>
              <a:defRPr/>
            </a:pPr>
            <a:endParaRPr lang="en-US" kern="1200">
              <a:solidFill>
                <a:prstClr val="white"/>
              </a:solidFill>
            </a:endParaRPr>
          </a:p>
        </p:txBody>
      </p:sp>
      <p:grpSp>
        <p:nvGrpSpPr>
          <p:cNvPr id="5" name="Ομάδα 15"/>
          <p:cNvGrpSpPr>
            <a:grpSpLocks/>
          </p:cNvGrpSpPr>
          <p:nvPr/>
        </p:nvGrpSpPr>
        <p:grpSpPr bwMode="auto">
          <a:xfrm>
            <a:off x="-3572" y="3714750"/>
            <a:ext cx="9147572" cy="1433513"/>
            <a:chOff x="-3765" y="4832896"/>
            <a:chExt cx="9147765" cy="2032192"/>
          </a:xfrm>
        </p:grpSpPr>
        <p:sp>
          <p:nvSpPr>
            <p:cNvPr id="6" name="Ελεύθερη σχεδίαση 5"/>
            <p:cNvSpPr>
              <a:spLocks/>
            </p:cNvSpPr>
            <p:nvPr/>
          </p:nvSpPr>
          <p:spPr bwMode="auto">
            <a:xfrm>
              <a:off x="1686959" y="4832896"/>
              <a:ext cx="7457041"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defTabSz="342892">
                <a:buClrTx/>
                <a:buFontTx/>
                <a:buNone/>
                <a:defRPr/>
              </a:pPr>
              <a:endParaRPr lang="en-US" kern="1200">
                <a:solidFill>
                  <a:prstClr val="black"/>
                </a:solidFill>
                <a:latin typeface="Lucida Sans Unicode"/>
                <a:ea typeface="+mn-ea"/>
              </a:endParaRPr>
            </a:p>
          </p:txBody>
        </p:sp>
        <p:sp>
          <p:nvSpPr>
            <p:cNvPr id="7" name="Ελεύθερη σχεδίαση 18"/>
            <p:cNvSpPr>
              <a:spLocks/>
            </p:cNvSpPr>
            <p:nvPr/>
          </p:nvSpPr>
          <p:spPr bwMode="auto">
            <a:xfrm>
              <a:off x="35443" y="5135526"/>
              <a:ext cx="9108557"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defTabSz="342900" eaLnBrk="0" fontAlgn="base" hangingPunct="0">
                <a:spcBef>
                  <a:spcPct val="0"/>
                </a:spcBef>
                <a:spcAft>
                  <a:spcPct val="0"/>
                </a:spcAft>
                <a:buClrTx/>
                <a:buFontTx/>
                <a:buNone/>
              </a:pPr>
              <a:endParaRPr lang="el-GR" sz="1800" kern="1200">
                <a:solidFill>
                  <a:prstClr val="black"/>
                </a:solidFill>
                <a:latin typeface="Corbel" pitchFamily="34" charset="0"/>
                <a:ea typeface="+mn-ea"/>
                <a:cs typeface="+mn-cs"/>
              </a:endParaRPr>
            </a:p>
          </p:txBody>
        </p:sp>
        <p:sp>
          <p:nvSpPr>
            <p:cNvPr id="8" name="Ελεύθερη σχεδίαση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defTabSz="342892">
                <a:buClrTx/>
                <a:buFontTx/>
                <a:buNone/>
                <a:defRPr/>
              </a:pPr>
              <a:endParaRPr lang="en-US" kern="1200">
                <a:solidFill>
                  <a:prstClr val="white"/>
                </a:solidFill>
              </a:endParaRPr>
            </a:p>
          </p:txBody>
        </p:sp>
        <p:cxnSp>
          <p:nvCxnSpPr>
            <p:cNvPr id="10" name="Ευθεία γραμμή σύνδεσης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Τίτλος 8"/>
          <p:cNvSpPr>
            <a:spLocks noGrp="1"/>
          </p:cNvSpPr>
          <p:nvPr>
            <p:ph type="ctrTitle"/>
          </p:nvPr>
        </p:nvSpPr>
        <p:spPr>
          <a:xfrm>
            <a:off x="685800" y="1314459"/>
            <a:ext cx="7772400" cy="1372321"/>
          </a:xfrm>
        </p:spPr>
        <p:txBody>
          <a:bodyPr anchor="b"/>
          <a:lstStyle>
            <a:lvl1pPr algn="r">
              <a:defRPr sz="3600" b="1">
                <a:solidFill>
                  <a:schemeClr val="tx2"/>
                </a:solidFill>
                <a:effectLst>
                  <a:outerShdw blurRad="31750" dist="25400" dir="5400000" algn="tl" rotWithShape="0">
                    <a:srgbClr val="000000">
                      <a:alpha val="25000"/>
                    </a:srgbClr>
                  </a:outerShdw>
                </a:effectLst>
              </a:defRPr>
            </a:lvl1pPr>
            <a:extLst/>
          </a:lstStyle>
          <a:p>
            <a:r>
              <a:rPr lang="el-GR"/>
              <a:t>Στυλ κύριου τίτλου</a:t>
            </a:r>
            <a:endParaRPr lang="en-US"/>
          </a:p>
        </p:txBody>
      </p:sp>
      <p:sp>
        <p:nvSpPr>
          <p:cNvPr id="17" name="Υπότιτλος 16"/>
          <p:cNvSpPr>
            <a:spLocks noGrp="1"/>
          </p:cNvSpPr>
          <p:nvPr>
            <p:ph type="subTitle" idx="1"/>
          </p:nvPr>
        </p:nvSpPr>
        <p:spPr>
          <a:xfrm>
            <a:off x="685800" y="2708705"/>
            <a:ext cx="7772400" cy="899778"/>
          </a:xfrm>
        </p:spPr>
        <p:txBody>
          <a:bodyPr lIns="34289" rIns="34289"/>
          <a:lstStyle>
            <a:lvl1pPr marL="0" marR="48005" indent="0" algn="r">
              <a:buNone/>
              <a:defRPr>
                <a:solidFill>
                  <a:schemeClr val="tx2"/>
                </a:solidFill>
              </a:defRPr>
            </a:lvl1pPr>
            <a:lvl2pPr marL="342892" indent="0" algn="ctr">
              <a:buNone/>
            </a:lvl2pPr>
            <a:lvl3pPr marL="685783" indent="0" algn="ctr">
              <a:buNone/>
            </a:lvl3pPr>
            <a:lvl4pPr marL="1028675" indent="0" algn="ctr">
              <a:buNone/>
            </a:lvl4pPr>
            <a:lvl5pPr marL="1371566" indent="0" algn="ctr">
              <a:buNone/>
            </a:lvl5pPr>
            <a:lvl6pPr marL="1714457" indent="0" algn="ctr">
              <a:buNone/>
            </a:lvl6pPr>
            <a:lvl7pPr marL="2057348" indent="0" algn="ctr">
              <a:buNone/>
            </a:lvl7pPr>
            <a:lvl8pPr marL="2400240" indent="0" algn="ctr">
              <a:buNone/>
            </a:lvl8pPr>
            <a:lvl9pPr marL="2743132" indent="0" algn="ctr">
              <a:buNone/>
            </a:lvl9pPr>
            <a:extLst/>
          </a:lstStyle>
          <a:p>
            <a:r>
              <a:rPr lang="el-GR"/>
              <a:t>Στυλ κύριου υπότιτλου</a:t>
            </a:r>
            <a:endParaRPr lang="en-US"/>
          </a:p>
        </p:txBody>
      </p:sp>
      <p:sp>
        <p:nvSpPr>
          <p:cNvPr id="11" name="Θέση ημερομηνίας 29"/>
          <p:cNvSpPr>
            <a:spLocks noGrp="1"/>
          </p:cNvSpPr>
          <p:nvPr>
            <p:ph type="dt" sz="half" idx="10"/>
          </p:nvPr>
        </p:nvSpPr>
        <p:spPr/>
        <p:txBody>
          <a:bodyPr/>
          <a:lstStyle>
            <a:lvl1pPr defTabSz="342900" fontAlgn="base">
              <a:spcBef>
                <a:spcPct val="0"/>
              </a:spcBef>
              <a:spcAft>
                <a:spcPct val="0"/>
              </a:spcAft>
              <a:buFontTx/>
              <a:buNone/>
              <a:defRPr smtClean="0">
                <a:solidFill>
                  <a:srgbClr val="FFFFFF"/>
                </a:solidFill>
                <a:latin typeface="Corbel" pitchFamily="34" charset="0"/>
                <a:cs typeface="+mn-cs"/>
              </a:defRPr>
            </a:lvl1pPr>
            <a:extLst/>
          </a:lstStyle>
          <a:p>
            <a:pPr>
              <a:defRPr/>
            </a:pPr>
            <a:fld id="{3BBCCA2B-2C9D-4008-B65C-8E5837E7ECCA}" type="datetimeFigureOut">
              <a:rPr lang="en-US" altLang="el-GR"/>
              <a:pPr>
                <a:defRPr/>
              </a:pPr>
              <a:t>7/15/2021</a:t>
            </a:fld>
            <a:endParaRPr lang="en-US" altLang="el-GR"/>
          </a:p>
        </p:txBody>
      </p:sp>
      <p:sp>
        <p:nvSpPr>
          <p:cNvPr id="12" name="Θέση υποσέλιδου 18"/>
          <p:cNvSpPr>
            <a:spLocks noGrp="1"/>
          </p:cNvSpPr>
          <p:nvPr>
            <p:ph type="ftr" sz="quarter" idx="11"/>
          </p:nvPr>
        </p:nvSpPr>
        <p:spPr/>
        <p:txBody>
          <a:bodyPr/>
          <a:lstStyle>
            <a:lvl1pPr defTabSz="342900" fontAlgn="base">
              <a:spcBef>
                <a:spcPct val="0"/>
              </a:spcBef>
              <a:spcAft>
                <a:spcPct val="0"/>
              </a:spcAft>
              <a:buFontTx/>
              <a:buNone/>
              <a:defRPr>
                <a:solidFill>
                  <a:srgbClr val="EBDDC3"/>
                </a:solidFill>
                <a:latin typeface="Corbel" pitchFamily="34" charset="0"/>
                <a:cs typeface="+mn-cs"/>
              </a:defRPr>
            </a:lvl1pPr>
            <a:extLst/>
          </a:lstStyle>
          <a:p>
            <a:pPr>
              <a:defRPr/>
            </a:pPr>
            <a:endParaRPr lang="el-GR" altLang="el-GR"/>
          </a:p>
        </p:txBody>
      </p:sp>
      <p:sp>
        <p:nvSpPr>
          <p:cNvPr id="13" name="Θέση αριθμού διαφάνειας 26"/>
          <p:cNvSpPr>
            <a:spLocks noGrp="1"/>
          </p:cNvSpPr>
          <p:nvPr>
            <p:ph type="sldNum" sz="quarter" idx="12"/>
          </p:nvPr>
        </p:nvSpPr>
        <p:spPr/>
        <p:txBody>
          <a:bodyPr/>
          <a:lstStyle>
            <a:lvl1pPr defTabSz="342900" fontAlgn="base">
              <a:spcBef>
                <a:spcPct val="0"/>
              </a:spcBef>
              <a:spcAft>
                <a:spcPct val="0"/>
              </a:spcAft>
              <a:buFontTx/>
              <a:buNone/>
              <a:defRPr smtClean="0">
                <a:solidFill>
                  <a:srgbClr val="EBDDC3"/>
                </a:solidFill>
                <a:latin typeface="Corbel" pitchFamily="34" charset="0"/>
                <a:cs typeface="+mn-cs"/>
              </a:defRPr>
            </a:lvl1pPr>
            <a:extLst/>
          </a:lstStyle>
          <a:p>
            <a:pPr>
              <a:defRPr/>
            </a:pPr>
            <a:fld id="{D542D9A1-28D6-4B1B-81DA-8BC59A121ADF}" type="slidenum">
              <a:rPr lang="en-US" altLang="el-GR"/>
              <a:pPr>
                <a:defRPr/>
              </a:pPr>
              <a:t>‹#›</a:t>
            </a:fld>
            <a:endParaRPr lang="en-US" altLang="el-GR"/>
          </a:p>
        </p:txBody>
      </p:sp>
    </p:spTree>
    <p:extLst>
      <p:ext uri="{BB962C8B-B14F-4D97-AF65-F5344CB8AC3E}">
        <p14:creationId xmlns:p14="http://schemas.microsoft.com/office/powerpoint/2010/main" val="2073476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Τίτλος 6"/>
          <p:cNvSpPr>
            <a:spLocks noGrp="1"/>
          </p:cNvSpPr>
          <p:nvPr>
            <p:ph type="title"/>
          </p:nvPr>
        </p:nvSpPr>
        <p:spPr/>
        <p:txBody>
          <a:bodyPr rtlCol="0"/>
          <a:lstStyle/>
          <a:p>
            <a:r>
              <a:rPr lang="el-GR"/>
              <a:t>Στυλ κύριου τίτλου</a:t>
            </a:r>
            <a:endParaRPr lang="en-US"/>
          </a:p>
        </p:txBody>
      </p:sp>
      <p:sp>
        <p:nvSpPr>
          <p:cNvPr id="4"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B31896B9-23F7-4599-870C-2CCE67D21440}" type="datetimeFigureOut">
              <a:rPr lang="en-US" altLang="el-GR"/>
              <a:pPr>
                <a:defRPr/>
              </a:pPr>
              <a:t>7/15/2021</a:t>
            </a:fld>
            <a:endParaRPr lang="en-US" altLang="el-GR"/>
          </a:p>
        </p:txBody>
      </p:sp>
      <p:sp>
        <p:nvSpPr>
          <p:cNvPr id="5"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6"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31FEDC2B-5B3F-402B-B5BB-B16F34733D26}" type="slidenum">
              <a:rPr lang="en-US" altLang="el-GR"/>
              <a:pPr>
                <a:defRPr/>
              </a:pPr>
              <a:t>‹#›</a:t>
            </a:fld>
            <a:endParaRPr lang="en-US" altLang="el-GR"/>
          </a:p>
        </p:txBody>
      </p:sp>
    </p:spTree>
    <p:extLst>
      <p:ext uri="{BB962C8B-B14F-4D97-AF65-F5344CB8AC3E}">
        <p14:creationId xmlns:p14="http://schemas.microsoft.com/office/powerpoint/2010/main" val="1471860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4" name="Διάσημα 3"/>
          <p:cNvSpPr/>
          <p:nvPr/>
        </p:nvSpPr>
        <p:spPr>
          <a:xfrm>
            <a:off x="3636169" y="2253854"/>
            <a:ext cx="18335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5" name="Διάσημα 4"/>
          <p:cNvSpPr/>
          <p:nvPr/>
        </p:nvSpPr>
        <p:spPr>
          <a:xfrm>
            <a:off x="3450431" y="2253854"/>
            <a:ext cx="18216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2" name="Τίτλος 1"/>
          <p:cNvSpPr>
            <a:spLocks noGrp="1"/>
          </p:cNvSpPr>
          <p:nvPr>
            <p:ph type="title"/>
          </p:nvPr>
        </p:nvSpPr>
        <p:spPr>
          <a:xfrm>
            <a:off x="722376" y="794784"/>
            <a:ext cx="7772400" cy="1371600"/>
          </a:xfrm>
        </p:spPr>
        <p:txBody>
          <a:bodyPr anchor="b"/>
          <a:lstStyle>
            <a:lvl1pPr algn="r">
              <a:buNone/>
              <a:defRPr sz="3600" b="1" cap="none" baseline="0">
                <a:effectLst>
                  <a:outerShdw blurRad="31750" dist="25400" dir="5400000" algn="tl" rotWithShape="0">
                    <a:srgbClr val="000000">
                      <a:alpha val="25000"/>
                    </a:srgbClr>
                  </a:outerShdw>
                </a:effectLst>
              </a:defRPr>
            </a:lvl1pPr>
            <a:extLst/>
          </a:lstStyle>
          <a:p>
            <a:r>
              <a:rPr lang="el-GR"/>
              <a:t>Στυλ κύριου τίτλου</a:t>
            </a:r>
            <a:endParaRPr lang="en-US"/>
          </a:p>
        </p:txBody>
      </p:sp>
      <p:sp>
        <p:nvSpPr>
          <p:cNvPr id="3" name="Θέση κειμένου 2"/>
          <p:cNvSpPr>
            <a:spLocks noGrp="1"/>
          </p:cNvSpPr>
          <p:nvPr>
            <p:ph type="body" idx="1"/>
          </p:nvPr>
        </p:nvSpPr>
        <p:spPr>
          <a:xfrm>
            <a:off x="3922713" y="2198784"/>
            <a:ext cx="4572000" cy="1091166"/>
          </a:xfrm>
        </p:spPr>
        <p:txBody>
          <a:bodyPr/>
          <a:lstStyle>
            <a:lvl1pPr marL="0" indent="0" algn="l">
              <a:buNone/>
              <a:defRPr sz="1700">
                <a:solidFill>
                  <a:schemeClr val="tx1"/>
                </a:solidFill>
              </a:defRPr>
            </a:lvl1pPr>
            <a:lvl2pPr>
              <a:buNone/>
              <a:defRPr sz="1400">
                <a:solidFill>
                  <a:schemeClr val="tx1">
                    <a:tint val="75000"/>
                  </a:schemeClr>
                </a:solidFill>
              </a:defRPr>
            </a:lvl2pPr>
            <a:lvl3pPr>
              <a:buNone/>
              <a:defRPr sz="1200">
                <a:solidFill>
                  <a:schemeClr val="tx1">
                    <a:tint val="75000"/>
                  </a:schemeClr>
                </a:solidFill>
              </a:defRPr>
            </a:lvl3pPr>
            <a:lvl4pPr>
              <a:buNone/>
              <a:defRPr sz="1100">
                <a:solidFill>
                  <a:schemeClr val="tx1">
                    <a:tint val="75000"/>
                  </a:schemeClr>
                </a:solidFill>
              </a:defRPr>
            </a:lvl4pPr>
            <a:lvl5pPr>
              <a:buNone/>
              <a:defRPr sz="1100">
                <a:solidFill>
                  <a:schemeClr val="tx1">
                    <a:tint val="75000"/>
                  </a:schemeClr>
                </a:solidFill>
              </a:defRPr>
            </a:lvl5pPr>
            <a:extLst/>
          </a:lstStyle>
          <a:p>
            <a:pPr lvl="0"/>
            <a:r>
              <a:rPr lang="el-GR"/>
              <a:t>Στυλ υποδείγματος κειμένου</a:t>
            </a:r>
          </a:p>
        </p:txBody>
      </p:sp>
      <p:sp>
        <p:nvSpPr>
          <p:cNvPr id="6"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5E9548F7-9ED2-44F0-9BFB-0699D3FACC8C}" type="datetimeFigureOut">
              <a:rPr lang="en-US" altLang="el-GR"/>
              <a:pPr>
                <a:defRPr/>
              </a:pPr>
              <a:t>7/15/2021</a:t>
            </a:fld>
            <a:endParaRPr lang="en-US" altLang="el-GR"/>
          </a:p>
        </p:txBody>
      </p:sp>
      <p:sp>
        <p:nvSpPr>
          <p:cNvPr id="7"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8"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solidFill>
                  <a:prstClr val="white"/>
                </a:solidFill>
                <a:latin typeface="Corbel" pitchFamily="34" charset="0"/>
                <a:cs typeface="+mn-cs"/>
              </a:defRPr>
            </a:lvl1pPr>
            <a:extLst/>
          </a:lstStyle>
          <a:p>
            <a:pPr>
              <a:defRPr/>
            </a:pPr>
            <a:fld id="{7FCE554E-1A09-4E5C-8A6D-DA0C4947DC2C}" type="slidenum">
              <a:rPr lang="en-US" altLang="el-GR"/>
              <a:pPr>
                <a:defRPr/>
              </a:pPr>
              <a:t>‹#›</a:t>
            </a:fld>
            <a:endParaRPr lang="en-US" altLang="el-GR"/>
          </a:p>
        </p:txBody>
      </p:sp>
    </p:spTree>
    <p:extLst>
      <p:ext uri="{BB962C8B-B14F-4D97-AF65-F5344CB8AC3E}">
        <p14:creationId xmlns:p14="http://schemas.microsoft.com/office/powerpoint/2010/main" val="3317980168"/>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111003"/>
            <a:ext cx="4038600" cy="3394472"/>
          </a:xfrm>
        </p:spPr>
        <p:txBody>
          <a:bodyPr/>
          <a:lstStyle>
            <a:lvl1pPr>
              <a:defRPr sz="2100"/>
            </a:lvl1pPr>
            <a:lvl2pPr>
              <a:defRPr sz="1800"/>
            </a:lvl2pPr>
            <a:lvl3pPr>
              <a:defRPr sz="1500"/>
            </a:lvl3pPr>
            <a:lvl4pPr>
              <a:defRPr sz="1400"/>
            </a:lvl4pPr>
            <a:lvl5pPr>
              <a:defRPr sz="14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p:cNvSpPr>
            <a:spLocks noGrp="1"/>
          </p:cNvSpPr>
          <p:nvPr>
            <p:ph sz="half" idx="2"/>
          </p:nvPr>
        </p:nvSpPr>
        <p:spPr>
          <a:xfrm>
            <a:off x="4648200" y="1111003"/>
            <a:ext cx="4038600" cy="3394472"/>
          </a:xfrm>
        </p:spPr>
        <p:txBody>
          <a:bodyPr/>
          <a:lstStyle>
            <a:lvl1pPr>
              <a:defRPr sz="2100"/>
            </a:lvl1pPr>
            <a:lvl2pPr>
              <a:defRPr sz="1800"/>
            </a:lvl2pPr>
            <a:lvl3pPr>
              <a:defRPr sz="1500"/>
            </a:lvl3pPr>
            <a:lvl4pPr>
              <a:defRPr sz="1400"/>
            </a:lvl4pPr>
            <a:lvl5pPr>
              <a:defRPr sz="14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8" name="Τίτλος 7"/>
          <p:cNvSpPr>
            <a:spLocks noGrp="1"/>
          </p:cNvSpPr>
          <p:nvPr>
            <p:ph type="title"/>
          </p:nvPr>
        </p:nvSpPr>
        <p:spPr/>
        <p:txBody>
          <a:bodyPr rtlCol="0"/>
          <a:lstStyle/>
          <a:p>
            <a:r>
              <a:rPr lang="el-GR"/>
              <a:t>Στυλ κύριου τίτλου</a:t>
            </a:r>
            <a:endParaRPr lang="en-US"/>
          </a:p>
        </p:txBody>
      </p:sp>
      <p:sp>
        <p:nvSpPr>
          <p:cNvPr id="5" name="Θέση ημερομηνίας 4"/>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7FC52C6A-7D35-4FA4-A980-99C045C1F925}" type="datetimeFigureOut">
              <a:rPr lang="en-US" altLang="el-GR"/>
              <a:pPr>
                <a:defRPr/>
              </a:pPr>
              <a:t>7/15/2021</a:t>
            </a:fld>
            <a:endParaRPr lang="en-US" altLang="el-GR"/>
          </a:p>
        </p:txBody>
      </p:sp>
      <p:sp>
        <p:nvSpPr>
          <p:cNvPr id="6" name="Θέση υποσέλιδου 5"/>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7" name="Θέση αριθμού διαφάνειας 6"/>
          <p:cNvSpPr>
            <a:spLocks noGrp="1"/>
          </p:cNvSpPr>
          <p:nvPr>
            <p:ph type="sldNum" sz="quarter" idx="12"/>
          </p:nvPr>
        </p:nvSpPr>
        <p:spPr/>
        <p:txBody>
          <a:bodyPr/>
          <a:lstStyle>
            <a:lvl1pPr defTabSz="342900" fontAlgn="base">
              <a:spcBef>
                <a:spcPct val="0"/>
              </a:spcBef>
              <a:spcAft>
                <a:spcPct val="0"/>
              </a:spcAft>
              <a:buFontTx/>
              <a:buNone/>
              <a:defRPr>
                <a:solidFill>
                  <a:prstClr val="white"/>
                </a:solidFill>
                <a:latin typeface="Corbel" pitchFamily="34" charset="0"/>
                <a:cs typeface="+mn-cs"/>
              </a:defRPr>
            </a:lvl1pPr>
            <a:extLst/>
          </a:lstStyle>
          <a:p>
            <a:pPr>
              <a:defRPr/>
            </a:pPr>
            <a:fld id="{E562235A-E9FE-454E-8EF7-7752E15A8343}" type="slidenum">
              <a:rPr lang="en-US" altLang="el-GR"/>
              <a:pPr>
                <a:defRPr/>
              </a:pPr>
              <a:t>‹#›</a:t>
            </a:fld>
            <a:endParaRPr lang="en-US" altLang="el-GR"/>
          </a:p>
        </p:txBody>
      </p:sp>
    </p:spTree>
    <p:extLst>
      <p:ext uri="{BB962C8B-B14F-4D97-AF65-F5344CB8AC3E}">
        <p14:creationId xmlns:p14="http://schemas.microsoft.com/office/powerpoint/2010/main" val="870685707"/>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04788"/>
            <a:ext cx="8229600" cy="857250"/>
          </a:xfrm>
        </p:spPr>
        <p:txBody>
          <a:bodyPr/>
          <a:lstStyle>
            <a:lvl1pPr>
              <a:defRPr/>
            </a:lvl1pPr>
            <a:extLst/>
          </a:lstStyle>
          <a:p>
            <a:r>
              <a:rPr lang="el-GR"/>
              <a:t>Στυλ κύριου τίτλου</a:t>
            </a:r>
            <a:endParaRPr lang="en-US"/>
          </a:p>
        </p:txBody>
      </p:sp>
      <p:sp>
        <p:nvSpPr>
          <p:cNvPr id="3" name="Θέση κειμένου 2"/>
          <p:cNvSpPr>
            <a:spLocks noGrp="1"/>
          </p:cNvSpPr>
          <p:nvPr>
            <p:ph type="body" idx="1"/>
          </p:nvPr>
        </p:nvSpPr>
        <p:spPr>
          <a:xfrm>
            <a:off x="457200" y="4057650"/>
            <a:ext cx="4040188" cy="571500"/>
          </a:xfrm>
          <a:solidFill>
            <a:schemeClr val="accent1"/>
          </a:solidFill>
          <a:ln w="9652">
            <a:solidFill>
              <a:schemeClr val="accent1"/>
            </a:solidFill>
            <a:miter lim="800000"/>
          </a:ln>
        </p:spPr>
        <p:txBody>
          <a:bodyPr lIns="137156" anchor="ctr"/>
          <a:lstStyle>
            <a:lvl1pPr marL="0" indent="0">
              <a:buNone/>
              <a:defRPr sz="1800" b="0">
                <a:solidFill>
                  <a:schemeClr val="bg1"/>
                </a:solidFill>
              </a:defRPr>
            </a:lvl1pPr>
            <a:lvl2pPr>
              <a:buNone/>
              <a:defRPr sz="1500" b="1"/>
            </a:lvl2pPr>
            <a:lvl3pPr>
              <a:buNone/>
              <a:defRPr sz="1400" b="1"/>
            </a:lvl3pPr>
            <a:lvl4pPr>
              <a:buNone/>
              <a:defRPr sz="1200" b="1"/>
            </a:lvl4pPr>
            <a:lvl5pPr>
              <a:buNone/>
              <a:defRPr sz="1200" b="1"/>
            </a:lvl5pPr>
            <a:extLst/>
          </a:lstStyle>
          <a:p>
            <a:pPr lvl="0"/>
            <a:r>
              <a:rPr lang="el-GR"/>
              <a:t>Στυλ υποδείγματος κειμένου</a:t>
            </a:r>
          </a:p>
        </p:txBody>
      </p:sp>
      <p:sp>
        <p:nvSpPr>
          <p:cNvPr id="4" name="Θέση κειμένου 3"/>
          <p:cNvSpPr>
            <a:spLocks noGrp="1"/>
          </p:cNvSpPr>
          <p:nvPr>
            <p:ph type="body" sz="half" idx="3"/>
          </p:nvPr>
        </p:nvSpPr>
        <p:spPr>
          <a:xfrm>
            <a:off x="4645032" y="4057650"/>
            <a:ext cx="4041775" cy="571500"/>
          </a:xfrm>
          <a:solidFill>
            <a:schemeClr val="accent1"/>
          </a:solidFill>
          <a:ln w="9652">
            <a:solidFill>
              <a:schemeClr val="accent1"/>
            </a:solidFill>
            <a:miter lim="800000"/>
          </a:ln>
        </p:spPr>
        <p:txBody>
          <a:bodyPr lIns="137156" anchor="ctr"/>
          <a:lstStyle>
            <a:lvl1pPr marL="0" indent="0">
              <a:buNone/>
              <a:defRPr sz="1800" b="0">
                <a:solidFill>
                  <a:schemeClr val="bg1"/>
                </a:solidFill>
              </a:defRPr>
            </a:lvl1pPr>
            <a:lvl2pPr>
              <a:buNone/>
              <a:defRPr sz="1500" b="1"/>
            </a:lvl2pPr>
            <a:lvl3pPr>
              <a:buNone/>
              <a:defRPr sz="1400" b="1"/>
            </a:lvl3pPr>
            <a:lvl4pPr>
              <a:buNone/>
              <a:defRPr sz="1200" b="1"/>
            </a:lvl4pPr>
            <a:lvl5pPr>
              <a:buNone/>
              <a:defRPr sz="1200" b="1"/>
            </a:lvl5pPr>
            <a:extLst/>
          </a:lstStyle>
          <a:p>
            <a:pPr lvl="0"/>
            <a:r>
              <a:rPr lang="el-GR"/>
              <a:t>Στυλ υποδείγματος κειμένου</a:t>
            </a:r>
          </a:p>
        </p:txBody>
      </p:sp>
      <p:sp>
        <p:nvSpPr>
          <p:cNvPr id="5" name="Θέση περιεχομένου 4"/>
          <p:cNvSpPr>
            <a:spLocks noGrp="1"/>
          </p:cNvSpPr>
          <p:nvPr>
            <p:ph sz="quarter" idx="2"/>
          </p:nvPr>
        </p:nvSpPr>
        <p:spPr>
          <a:xfrm>
            <a:off x="457200" y="1083229"/>
            <a:ext cx="4040188" cy="2956322"/>
          </a:xfrm>
          <a:ln>
            <a:noFill/>
            <a:prstDash val="sysDash"/>
            <a:miter lim="800000"/>
          </a:ln>
        </p:spPr>
        <p:txBody>
          <a:bodyPr/>
          <a:lstStyle>
            <a:lvl1pPr>
              <a:defRPr sz="1800"/>
            </a:lvl1pPr>
            <a:lvl2pPr>
              <a:defRPr sz="1500"/>
            </a:lvl2pPr>
            <a:lvl3pPr>
              <a:defRPr sz="1400"/>
            </a:lvl3pPr>
            <a:lvl4pPr>
              <a:defRPr sz="1200"/>
            </a:lvl4pPr>
            <a:lvl5pPr>
              <a:defRPr sz="12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Θέση περιεχομένου 5"/>
          <p:cNvSpPr>
            <a:spLocks noGrp="1"/>
          </p:cNvSpPr>
          <p:nvPr>
            <p:ph sz="quarter" idx="4"/>
          </p:nvPr>
        </p:nvSpPr>
        <p:spPr>
          <a:xfrm>
            <a:off x="4645031" y="1083229"/>
            <a:ext cx="4041775" cy="2956322"/>
          </a:xfrm>
          <a:ln>
            <a:noFill/>
            <a:prstDash val="sysDash"/>
            <a:miter lim="800000"/>
          </a:ln>
        </p:spPr>
        <p:txBody>
          <a:bodyPr/>
          <a:lstStyle>
            <a:lvl1pPr>
              <a:spcBef>
                <a:spcPts val="0"/>
              </a:spcBef>
              <a:defRPr sz="1800"/>
            </a:lvl1pPr>
            <a:lvl2pPr>
              <a:defRPr sz="1500"/>
            </a:lvl2pPr>
            <a:lvl3pPr>
              <a:defRPr sz="1400"/>
            </a:lvl3pPr>
            <a:lvl4pPr>
              <a:defRPr sz="1200"/>
            </a:lvl4pPr>
            <a:lvl5pPr>
              <a:defRPr sz="12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6"/>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B59AF606-DE6B-4B74-93E9-A92F43F1392D}" type="datetimeFigureOut">
              <a:rPr lang="en-US" altLang="el-GR"/>
              <a:pPr>
                <a:defRPr/>
              </a:pPr>
              <a:t>7/15/2021</a:t>
            </a:fld>
            <a:endParaRPr lang="en-US" altLang="el-GR"/>
          </a:p>
        </p:txBody>
      </p:sp>
      <p:sp>
        <p:nvSpPr>
          <p:cNvPr id="8" name="Θέση υποσέλιδου 7"/>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9" name="Θέση αριθμού διαφάνειας 8"/>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74FCB317-E98B-4014-81EE-6AEE14B120FC}" type="slidenum">
              <a:rPr lang="en-US" altLang="el-GR"/>
              <a:pPr>
                <a:defRPr/>
              </a:pPr>
              <a:t>‹#›</a:t>
            </a:fld>
            <a:endParaRPr lang="en-US" altLang="el-GR"/>
          </a:p>
        </p:txBody>
      </p:sp>
    </p:spTree>
    <p:extLst>
      <p:ext uri="{BB962C8B-B14F-4D97-AF65-F5344CB8AC3E}">
        <p14:creationId xmlns:p14="http://schemas.microsoft.com/office/powerpoint/2010/main" val="1783807854"/>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6" name="Τίτλος 5"/>
          <p:cNvSpPr>
            <a:spLocks noGrp="1"/>
          </p:cNvSpPr>
          <p:nvPr>
            <p:ph type="title"/>
          </p:nvPr>
        </p:nvSpPr>
        <p:spPr/>
        <p:txBody>
          <a:bodyPr rtlCol="0"/>
          <a:lstStyle/>
          <a:p>
            <a:r>
              <a:rPr lang="el-GR"/>
              <a:t>Στυλ κύριου τίτλου</a:t>
            </a:r>
            <a:endParaRPr lang="en-US"/>
          </a:p>
        </p:txBody>
      </p:sp>
      <p:sp>
        <p:nvSpPr>
          <p:cNvPr id="3" name="Θέση ημερομηνίας 2"/>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634EB2F3-5F0F-48B9-82B6-7633BE396F19}" type="datetimeFigureOut">
              <a:rPr lang="en-US" altLang="el-GR"/>
              <a:pPr>
                <a:defRPr/>
              </a:pPr>
              <a:t>7/15/2021</a:t>
            </a:fld>
            <a:endParaRPr lang="en-US" altLang="el-GR"/>
          </a:p>
        </p:txBody>
      </p:sp>
      <p:sp>
        <p:nvSpPr>
          <p:cNvPr id="4" name="Θέση υποσέλιδου 3"/>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5" name="Θέση αριθμού διαφάνειας 4"/>
          <p:cNvSpPr>
            <a:spLocks noGrp="1"/>
          </p:cNvSpPr>
          <p:nvPr>
            <p:ph type="sldNum" sz="quarter" idx="12"/>
          </p:nvPr>
        </p:nvSpPr>
        <p:spPr/>
        <p:txBody>
          <a:bodyPr/>
          <a:lstStyle>
            <a:lvl1pPr defTabSz="342900" fontAlgn="base">
              <a:spcBef>
                <a:spcPct val="0"/>
              </a:spcBef>
              <a:spcAft>
                <a:spcPct val="0"/>
              </a:spcAft>
              <a:buFontTx/>
              <a:buNone/>
              <a:defRPr>
                <a:solidFill>
                  <a:prstClr val="white"/>
                </a:solidFill>
                <a:latin typeface="Corbel" pitchFamily="34" charset="0"/>
                <a:cs typeface="+mn-cs"/>
              </a:defRPr>
            </a:lvl1pPr>
            <a:extLst/>
          </a:lstStyle>
          <a:p>
            <a:pPr>
              <a:defRPr/>
            </a:pPr>
            <a:fld id="{1FF5CF48-63FC-4645-ACED-9C23F5D1BF82}" type="slidenum">
              <a:rPr lang="en-US" altLang="el-GR"/>
              <a:pPr>
                <a:defRPr/>
              </a:pPr>
              <a:t>‹#›</a:t>
            </a:fld>
            <a:endParaRPr lang="en-US" altLang="el-GR"/>
          </a:p>
        </p:txBody>
      </p:sp>
    </p:spTree>
    <p:extLst>
      <p:ext uri="{BB962C8B-B14F-4D97-AF65-F5344CB8AC3E}">
        <p14:creationId xmlns:p14="http://schemas.microsoft.com/office/powerpoint/2010/main" val="335058206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7" name="Τίτλος 6"/>
          <p:cNvSpPr>
            <a:spLocks noGrp="1"/>
          </p:cNvSpPr>
          <p:nvPr>
            <p:ph type="title"/>
          </p:nvPr>
        </p:nvSpPr>
        <p:spPr/>
        <p:txBody>
          <a:bodyPr rtlCol="0"/>
          <a:lstStyle/>
          <a:p>
            <a:r>
              <a:rPr kumimoji="0" lang="el-GR"/>
              <a:t>Στυλ κύριου τίτλου</a:t>
            </a:r>
            <a:endParaRPr kumimoji="0" lang="en-US"/>
          </a:p>
        </p:txBody>
      </p:sp>
    </p:spTree>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CFB9F367-539D-44AB-BD1D-4553D591D751}" type="datetimeFigureOut">
              <a:rPr lang="en-US" altLang="el-GR"/>
              <a:pPr>
                <a:defRPr/>
              </a:pPr>
              <a:t>7/15/2021</a:t>
            </a:fld>
            <a:endParaRPr lang="en-US" altLang="el-GR"/>
          </a:p>
        </p:txBody>
      </p:sp>
      <p:sp>
        <p:nvSpPr>
          <p:cNvPr id="3" name="Θέση υποσέλιδου 2"/>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4" name="Θέση αριθμού διαφάνειας 3"/>
          <p:cNvSpPr>
            <a:spLocks noGrp="1"/>
          </p:cNvSpPr>
          <p:nvPr>
            <p:ph type="sldNum" sz="quarter" idx="12"/>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7EA26BE0-6762-44FC-8C63-BDABD0306D52}" type="slidenum">
              <a:rPr lang="en-US" altLang="el-GR"/>
              <a:pPr>
                <a:defRPr/>
              </a:pPr>
              <a:t>‹#›</a:t>
            </a:fld>
            <a:endParaRPr lang="en-US" altLang="el-GR"/>
          </a:p>
        </p:txBody>
      </p:sp>
    </p:spTree>
    <p:extLst>
      <p:ext uri="{BB962C8B-B14F-4D97-AF65-F5344CB8AC3E}">
        <p14:creationId xmlns:p14="http://schemas.microsoft.com/office/powerpoint/2010/main" val="38498677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3657600"/>
            <a:ext cx="7481776" cy="342900"/>
          </a:xfrm>
        </p:spPr>
        <p:txBody>
          <a:bodyPr anchor="t">
            <a:noAutofit/>
            <a:sp3d prstMaterial="softEdge">
              <a:bevelT w="0" h="0"/>
            </a:sp3d>
          </a:bodyPr>
          <a:lstStyle>
            <a:lvl1pPr algn="r">
              <a:buNone/>
              <a:defRPr sz="1900" b="0">
                <a:solidFill>
                  <a:schemeClr val="accent1"/>
                </a:solidFill>
                <a:effectLst/>
              </a:defRPr>
            </a:lvl1pPr>
            <a:extLst/>
          </a:lstStyle>
          <a:p>
            <a:r>
              <a:rPr lang="el-GR"/>
              <a:t>Στυλ κύριου τίτλου</a:t>
            </a:r>
            <a:endParaRPr lang="en-US"/>
          </a:p>
        </p:txBody>
      </p:sp>
      <p:sp>
        <p:nvSpPr>
          <p:cNvPr id="3" name="Θέση κειμένου 2"/>
          <p:cNvSpPr>
            <a:spLocks noGrp="1"/>
          </p:cNvSpPr>
          <p:nvPr>
            <p:ph type="body" idx="2"/>
          </p:nvPr>
        </p:nvSpPr>
        <p:spPr>
          <a:xfrm>
            <a:off x="4419600" y="4016327"/>
            <a:ext cx="3974592" cy="685800"/>
          </a:xfrm>
        </p:spPr>
        <p:txBody>
          <a:bodyPr/>
          <a:lstStyle>
            <a:lvl1pPr marL="0" indent="0" algn="r">
              <a:buNone/>
              <a:defRPr sz="1200"/>
            </a:lvl1pPr>
            <a:lvl2pPr>
              <a:buNone/>
              <a:defRPr sz="900"/>
            </a:lvl2pPr>
            <a:lvl3pPr>
              <a:buNone/>
              <a:defRPr sz="800"/>
            </a:lvl3pPr>
            <a:lvl4pPr>
              <a:buNone/>
              <a:defRPr sz="700"/>
            </a:lvl4pPr>
            <a:lvl5pPr>
              <a:buNone/>
              <a:defRPr sz="700"/>
            </a:lvl5pPr>
            <a:extLst/>
          </a:lstStyle>
          <a:p>
            <a:pPr lvl="0"/>
            <a:r>
              <a:rPr lang="el-GR"/>
              <a:t>Στυλ υποδείγματος κειμένου</a:t>
            </a:r>
          </a:p>
        </p:txBody>
      </p:sp>
      <p:sp>
        <p:nvSpPr>
          <p:cNvPr id="4" name="Θέση περιεχομένου 3"/>
          <p:cNvSpPr>
            <a:spLocks noGrp="1"/>
          </p:cNvSpPr>
          <p:nvPr>
            <p:ph sz="half" idx="1"/>
          </p:nvPr>
        </p:nvSpPr>
        <p:spPr>
          <a:xfrm>
            <a:off x="914400" y="205740"/>
            <a:ext cx="7479792" cy="3429000"/>
          </a:xfrm>
        </p:spPr>
        <p:txBody>
          <a:bodyPr/>
          <a:lstStyle>
            <a:lvl1pPr>
              <a:defRPr sz="2400"/>
            </a:lvl1pPr>
            <a:lvl2pPr>
              <a:defRPr sz="2100"/>
            </a:lvl2pPr>
            <a:lvl3pPr>
              <a:defRPr sz="1800"/>
            </a:lvl3pPr>
            <a:lvl4pPr>
              <a:defRPr sz="1500"/>
            </a:lvl4pPr>
            <a:lvl5pPr>
              <a:defRPr sz="1500"/>
            </a:lvl5pPr>
            <a:extLs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4"/>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F1A06F0C-D441-45A8-B3BA-8C811C2B012F}" type="datetimeFigureOut">
              <a:rPr lang="en-US" altLang="el-GR"/>
              <a:pPr>
                <a:defRPr/>
              </a:pPr>
              <a:t>7/15/2021</a:t>
            </a:fld>
            <a:endParaRPr lang="en-US" altLang="el-GR"/>
          </a:p>
        </p:txBody>
      </p:sp>
      <p:sp>
        <p:nvSpPr>
          <p:cNvPr id="6" name="Θέση υποσέλιδου 5"/>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7" name="Θέση αριθμού διαφάνειας 6"/>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BBE4EC7E-FBCB-4351-9EAB-E175A50E24CA}" type="slidenum">
              <a:rPr lang="en-US" altLang="el-GR"/>
              <a:pPr>
                <a:defRPr/>
              </a:pPr>
              <a:t>‹#›</a:t>
            </a:fld>
            <a:endParaRPr lang="en-US" altLang="el-GR"/>
          </a:p>
        </p:txBody>
      </p:sp>
    </p:spTree>
    <p:extLst>
      <p:ext uri="{BB962C8B-B14F-4D97-AF65-F5344CB8AC3E}">
        <p14:creationId xmlns:p14="http://schemas.microsoft.com/office/powerpoint/2010/main" val="863597434"/>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5" name="Ελεύθερη σχεδίαση 4"/>
          <p:cNvSpPr>
            <a:spLocks/>
          </p:cNvSpPr>
          <p:nvPr/>
        </p:nvSpPr>
        <p:spPr bwMode="auto">
          <a:xfrm>
            <a:off x="498873" y="4458891"/>
            <a:ext cx="4941094" cy="69056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lIns="68579" tIns="34289" rIns="68579" bIns="34289"/>
          <a:lstStyle/>
          <a:p>
            <a:pPr defTabSz="342892">
              <a:buClrTx/>
              <a:buFontTx/>
              <a:buNone/>
              <a:defRPr/>
            </a:pPr>
            <a:endParaRPr lang="en-US" kern="1200">
              <a:solidFill>
                <a:prstClr val="white"/>
              </a:solidFill>
              <a:latin typeface="Lucida Sans Unicode"/>
              <a:ea typeface="+mn-ea"/>
            </a:endParaRPr>
          </a:p>
        </p:txBody>
      </p:sp>
      <p:sp>
        <p:nvSpPr>
          <p:cNvPr id="6" name="Ελεύθερη σχεδίαση 15"/>
          <p:cNvSpPr>
            <a:spLocks/>
          </p:cNvSpPr>
          <p:nvPr/>
        </p:nvSpPr>
        <p:spPr bwMode="auto">
          <a:xfrm>
            <a:off x="485775" y="4454128"/>
            <a:ext cx="3690938" cy="700088"/>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lIns="68579" tIns="34289" rIns="68579" bIns="34289"/>
          <a:lstStyle/>
          <a:p>
            <a:pPr defTabSz="342900" eaLnBrk="0" fontAlgn="base" hangingPunct="0">
              <a:spcBef>
                <a:spcPct val="0"/>
              </a:spcBef>
              <a:spcAft>
                <a:spcPct val="0"/>
              </a:spcAft>
              <a:buClrTx/>
              <a:buFontTx/>
              <a:buNone/>
            </a:pPr>
            <a:endParaRPr lang="el-GR" sz="1800" kern="1200">
              <a:solidFill>
                <a:prstClr val="white"/>
              </a:solidFill>
              <a:latin typeface="Corbel" pitchFamily="34" charset="0"/>
              <a:ea typeface="+mn-ea"/>
              <a:cs typeface="+mn-cs"/>
            </a:endParaRPr>
          </a:p>
        </p:txBody>
      </p:sp>
      <p:sp>
        <p:nvSpPr>
          <p:cNvPr id="7" name="Ορθογώνιο τρίγωνο 6"/>
          <p:cNvSpPr>
            <a:spLocks/>
          </p:cNvSpPr>
          <p:nvPr/>
        </p:nvSpPr>
        <p:spPr bwMode="auto">
          <a:xfrm>
            <a:off x="-6042" y="4343441"/>
            <a:ext cx="3402314" cy="810651"/>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lIns="68579" tIns="34289" rIns="68579" bIns="34289" anchor="ctr"/>
          <a:lstStyle/>
          <a:p>
            <a:pPr algn="ctr" defTabSz="342892">
              <a:buClrTx/>
              <a:buFontTx/>
              <a:buNone/>
              <a:defRPr/>
            </a:pPr>
            <a:endParaRPr lang="en-US" kern="1200">
              <a:solidFill>
                <a:prstClr val="white"/>
              </a:solidFill>
            </a:endParaRPr>
          </a:p>
        </p:txBody>
      </p:sp>
      <p:cxnSp>
        <p:nvCxnSpPr>
          <p:cNvPr id="8" name="Ευθεία γραμμή σύνδεσης 7"/>
          <p:cNvCxnSpPr/>
          <p:nvPr/>
        </p:nvCxnSpPr>
        <p:spPr>
          <a:xfrm>
            <a:off x="-9237" y="4340812"/>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Διάσημα 8"/>
          <p:cNvSpPr/>
          <p:nvPr/>
        </p:nvSpPr>
        <p:spPr>
          <a:xfrm>
            <a:off x="8664179" y="3740944"/>
            <a:ext cx="18335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10" name="Διάσημα 9"/>
          <p:cNvSpPr/>
          <p:nvPr/>
        </p:nvSpPr>
        <p:spPr>
          <a:xfrm>
            <a:off x="8477251" y="3740944"/>
            <a:ext cx="183356"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68579" tIns="34289" rIns="68579" bIns="34289" anchor="ctr"/>
          <a:lstStyle/>
          <a:p>
            <a:pPr defTabSz="342892">
              <a:buClrTx/>
              <a:buFontTx/>
              <a:buNone/>
              <a:defRPr/>
            </a:pPr>
            <a:endParaRPr lang="en-US" kern="1200">
              <a:solidFill>
                <a:prstClr val="white"/>
              </a:solidFill>
            </a:endParaRPr>
          </a:p>
        </p:txBody>
      </p:sp>
      <p:sp>
        <p:nvSpPr>
          <p:cNvPr id="4" name="Θέση κειμένου 3"/>
          <p:cNvSpPr>
            <a:spLocks noGrp="1"/>
          </p:cNvSpPr>
          <p:nvPr>
            <p:ph type="body" sz="half" idx="2"/>
          </p:nvPr>
        </p:nvSpPr>
        <p:spPr>
          <a:xfrm>
            <a:off x="1141232" y="4082552"/>
            <a:ext cx="7162800" cy="486174"/>
          </a:xfrm>
          <a:noFill/>
        </p:spPr>
        <p:txBody>
          <a:bodyPr tIns="0"/>
          <a:lstStyle>
            <a:lvl1pPr marL="0" marR="13716" indent="0" algn="r">
              <a:buNone/>
              <a:defRPr sz="1100"/>
            </a:lvl1pPr>
            <a:lvl2pPr>
              <a:defRPr sz="900"/>
            </a:lvl2pPr>
            <a:lvl3pPr>
              <a:defRPr sz="800"/>
            </a:lvl3pPr>
            <a:lvl4pPr>
              <a:defRPr sz="700"/>
            </a:lvl4pPr>
            <a:lvl5pPr>
              <a:defRPr sz="700"/>
            </a:lvl5pPr>
            <a:extLst/>
          </a:lstStyle>
          <a:p>
            <a:pPr lvl="0"/>
            <a:r>
              <a:rPr lang="el-GR"/>
              <a:t>Στυλ υποδείγματος κειμένου</a:t>
            </a:r>
          </a:p>
        </p:txBody>
      </p:sp>
      <p:sp>
        <p:nvSpPr>
          <p:cNvPr id="3" name="Θέση εικόνας 2"/>
          <p:cNvSpPr>
            <a:spLocks noGrp="1"/>
          </p:cNvSpPr>
          <p:nvPr>
            <p:ph type="pic" idx="1"/>
          </p:nvPr>
        </p:nvSpPr>
        <p:spPr>
          <a:xfrm>
            <a:off x="228600" y="142476"/>
            <a:ext cx="8686800" cy="329184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2400"/>
            </a:lvl1pPr>
            <a:extLst/>
          </a:lstStyle>
          <a:p>
            <a:pPr lvl="0"/>
            <a:r>
              <a:rPr lang="el-GR" noProof="0"/>
              <a:t>Κάντε κλικ στο εικονίδιο για να προσθέσετε μια εικόνα</a:t>
            </a:r>
            <a:endParaRPr lang="en-US" noProof="0" dirty="0"/>
          </a:p>
        </p:txBody>
      </p:sp>
      <p:sp>
        <p:nvSpPr>
          <p:cNvPr id="2" name="Τίτλος 1"/>
          <p:cNvSpPr>
            <a:spLocks noGrp="1"/>
          </p:cNvSpPr>
          <p:nvPr>
            <p:ph type="title"/>
          </p:nvPr>
        </p:nvSpPr>
        <p:spPr>
          <a:xfrm>
            <a:off x="228601" y="3648842"/>
            <a:ext cx="8075432" cy="422004"/>
          </a:xfrm>
          <a:noFill/>
        </p:spPr>
        <p:txBody>
          <a:bodyPr anchor="t">
            <a:sp3d prstMaterial="softEdge"/>
          </a:bodyPr>
          <a:lstStyle>
            <a:lvl1pPr marR="0" algn="r">
              <a:buNone/>
              <a:defRPr sz="2300" b="0">
                <a:solidFill>
                  <a:schemeClr val="accent1"/>
                </a:solidFill>
                <a:effectLst>
                  <a:outerShdw blurRad="50800" dist="25000" dir="5400000" algn="t" rotWithShape="0">
                    <a:prstClr val="black">
                      <a:alpha val="45000"/>
                    </a:prstClr>
                  </a:outerShdw>
                </a:effectLst>
              </a:defRPr>
            </a:lvl1pPr>
            <a:extLst/>
          </a:lstStyle>
          <a:p>
            <a:r>
              <a:rPr lang="el-GR"/>
              <a:t>Στυλ κύριου τίτλου</a:t>
            </a:r>
            <a:endParaRPr lang="en-US"/>
          </a:p>
        </p:txBody>
      </p:sp>
      <p:sp>
        <p:nvSpPr>
          <p:cNvPr id="11" name="Θέση ημερομηνίας 4"/>
          <p:cNvSpPr>
            <a:spLocks noGrp="1"/>
          </p:cNvSpPr>
          <p:nvPr>
            <p:ph type="dt" sz="half" idx="10"/>
          </p:nvPr>
        </p:nvSpPr>
        <p:spPr/>
        <p:txBody>
          <a:bodyPr/>
          <a:lstStyle>
            <a:lvl1pPr defTabSz="342900" fontAlgn="base">
              <a:spcBef>
                <a:spcPct val="0"/>
              </a:spcBef>
              <a:spcAft>
                <a:spcPct val="0"/>
              </a:spcAft>
              <a:buFontTx/>
              <a:buNone/>
              <a:defRPr smtClean="0">
                <a:solidFill>
                  <a:srgbClr val="775F55"/>
                </a:solidFill>
                <a:latin typeface="Corbel" pitchFamily="34" charset="0"/>
                <a:cs typeface="+mn-cs"/>
              </a:defRPr>
            </a:lvl1pPr>
            <a:extLst/>
          </a:lstStyle>
          <a:p>
            <a:pPr>
              <a:defRPr/>
            </a:pPr>
            <a:fld id="{DEC74F8A-2387-4251-A46E-92267EE220B0}" type="datetimeFigureOut">
              <a:rPr lang="en-US" altLang="el-GR"/>
              <a:pPr>
                <a:defRPr/>
              </a:pPr>
              <a:t>7/15/2021</a:t>
            </a:fld>
            <a:endParaRPr lang="en-US" altLang="el-GR"/>
          </a:p>
        </p:txBody>
      </p:sp>
      <p:sp>
        <p:nvSpPr>
          <p:cNvPr id="12" name="Θέση υποσέλιδου 5"/>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13" name="Θέση αριθμού διαφάνειας 6"/>
          <p:cNvSpPr>
            <a:spLocks noGrp="1"/>
          </p:cNvSpPr>
          <p:nvPr>
            <p:ph type="sldNum" sz="quarter" idx="12"/>
          </p:nvPr>
        </p:nvSpPr>
        <p:spPr/>
        <p:txBody>
          <a:bodyPr/>
          <a:lstStyle>
            <a:lvl1pPr defTabSz="342900" fontAlgn="base">
              <a:spcBef>
                <a:spcPct val="0"/>
              </a:spcBef>
              <a:spcAft>
                <a:spcPct val="0"/>
              </a:spcAft>
              <a:buFontTx/>
              <a:buNone/>
              <a:defRPr smtClean="0">
                <a:solidFill>
                  <a:prstClr val="white"/>
                </a:solidFill>
                <a:latin typeface="Corbel" pitchFamily="34" charset="0"/>
                <a:cs typeface="+mn-cs"/>
              </a:defRPr>
            </a:lvl1pPr>
            <a:extLst/>
          </a:lstStyle>
          <a:p>
            <a:pPr>
              <a:defRPr/>
            </a:pPr>
            <a:fld id="{068018B4-D794-4A15-B7AD-91B1605E6C22}" type="slidenum">
              <a:rPr lang="en-US" altLang="el-GR"/>
              <a:pPr>
                <a:defRPr/>
              </a:pPr>
              <a:t>‹#›</a:t>
            </a:fld>
            <a:endParaRPr lang="en-US" altLang="el-GR"/>
          </a:p>
        </p:txBody>
      </p:sp>
    </p:spTree>
    <p:extLst>
      <p:ext uri="{BB962C8B-B14F-4D97-AF65-F5344CB8AC3E}">
        <p14:creationId xmlns:p14="http://schemas.microsoft.com/office/powerpoint/2010/main" val="2189895984"/>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457200" y="1111001"/>
            <a:ext cx="8229600" cy="3289553"/>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DBD22AAE-A25F-461C-BE0D-192B486BE21E}" type="datetimeFigureOut">
              <a:rPr lang="en-US" altLang="el-GR"/>
              <a:pPr>
                <a:defRPr/>
              </a:pPr>
              <a:t>7/15/2021</a:t>
            </a:fld>
            <a:endParaRPr lang="en-US" altLang="el-GR"/>
          </a:p>
        </p:txBody>
      </p:sp>
      <p:sp>
        <p:nvSpPr>
          <p:cNvPr id="5"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6"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46D6503D-F3D1-4106-85A4-3CE5FF28BA33}" type="slidenum">
              <a:rPr lang="en-US" altLang="el-GR"/>
              <a:pPr>
                <a:defRPr/>
              </a:pPr>
              <a:t>‹#›</a:t>
            </a:fld>
            <a:endParaRPr lang="en-US" altLang="el-GR"/>
          </a:p>
        </p:txBody>
      </p:sp>
    </p:spTree>
    <p:extLst>
      <p:ext uri="{BB962C8B-B14F-4D97-AF65-F5344CB8AC3E}">
        <p14:creationId xmlns:p14="http://schemas.microsoft.com/office/powerpoint/2010/main" val="1106120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05988"/>
            <a:ext cx="1777470" cy="4194571"/>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457200" y="205981"/>
            <a:ext cx="6324600" cy="4194570"/>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fld id="{B7C00427-8111-4952-9A10-18F7E33810B8}" type="datetimeFigureOut">
              <a:rPr lang="en-US" altLang="el-GR"/>
              <a:pPr>
                <a:defRPr/>
              </a:pPr>
              <a:t>7/15/2021</a:t>
            </a:fld>
            <a:endParaRPr lang="en-US" altLang="el-GR"/>
          </a:p>
        </p:txBody>
      </p:sp>
      <p:sp>
        <p:nvSpPr>
          <p:cNvPr id="5" name="Θέση υποσέλιδου 4"/>
          <p:cNvSpPr>
            <a:spLocks noGrp="1"/>
          </p:cNvSpPr>
          <p:nvPr>
            <p:ph type="ftr" sz="quarter" idx="11"/>
          </p:nvPr>
        </p:nvSpPr>
        <p:spPr/>
        <p:txBody>
          <a:bodyPr/>
          <a:lstStyle>
            <a:lvl1pPr defTabSz="342900" fontAlgn="base">
              <a:spcBef>
                <a:spcPct val="0"/>
              </a:spcBef>
              <a:spcAft>
                <a:spcPct val="0"/>
              </a:spcAft>
              <a:buFontTx/>
              <a:buNone/>
              <a:defRPr>
                <a:solidFill>
                  <a:srgbClr val="775F55"/>
                </a:solidFill>
                <a:latin typeface="Corbel" pitchFamily="34" charset="0"/>
                <a:cs typeface="+mn-cs"/>
              </a:defRPr>
            </a:lvl1pPr>
            <a:extLst/>
          </a:lstStyle>
          <a:p>
            <a:pPr>
              <a:defRPr/>
            </a:pPr>
            <a:endParaRPr lang="el-GR" altLang="el-GR"/>
          </a:p>
        </p:txBody>
      </p:sp>
      <p:sp>
        <p:nvSpPr>
          <p:cNvPr id="6" name="Θέση αριθμού διαφάνειας 5"/>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extLst/>
          </a:lstStyle>
          <a:p>
            <a:pPr>
              <a:defRPr/>
            </a:pPr>
            <a:fld id="{6B2186FF-7B43-4867-BD4F-2665805BD961}" type="slidenum">
              <a:rPr lang="en-US" altLang="el-GR"/>
              <a:pPr>
                <a:defRPr/>
              </a:pPr>
              <a:t>‹#›</a:t>
            </a:fld>
            <a:endParaRPr lang="en-US" altLang="el-GR"/>
          </a:p>
        </p:txBody>
      </p:sp>
    </p:spTree>
    <p:extLst>
      <p:ext uri="{BB962C8B-B14F-4D97-AF65-F5344CB8AC3E}">
        <p14:creationId xmlns:p14="http://schemas.microsoft.com/office/powerpoint/2010/main" val="13683213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Robin template" type="title">
  <p:cSld name="Robin template">
    <p:spTree>
      <p:nvGrpSpPr>
        <p:cNvPr id="1" name="Shape 9"/>
        <p:cNvGrpSpPr/>
        <p:nvPr/>
      </p:nvGrpSpPr>
      <p:grpSpPr>
        <a:xfrm>
          <a:off x="0" y="0"/>
          <a:ext cx="0" cy="0"/>
          <a:chOff x="0" y="0"/>
          <a:chExt cx="0" cy="0"/>
        </a:xfrm>
      </p:grpSpPr>
      <p:sp>
        <p:nvSpPr>
          <p:cNvPr id="14" name="Google Shape;14;p2"/>
          <p:cNvSpPr txBox="1">
            <a:spLocks noGrp="1"/>
          </p:cNvSpPr>
          <p:nvPr>
            <p:ph type="ctrTitle"/>
          </p:nvPr>
        </p:nvSpPr>
        <p:spPr>
          <a:xfrm>
            <a:off x="685800" y="702806"/>
            <a:ext cx="3547800" cy="1159800"/>
          </a:xfrm>
          <a:prstGeom prst="rect">
            <a:avLst/>
          </a:prstGeom>
        </p:spPr>
        <p:txBody>
          <a:bodyPr spcFirstLastPara="1" wrap="square" lIns="0" tIns="0" rIns="0" bIns="0" anchor="t" anchorCtr="0">
            <a:noAutofit/>
          </a:bodyPr>
          <a:lstStyle>
            <a:lvl1pPr lvl="0">
              <a:spcBef>
                <a:spcPts val="0"/>
              </a:spcBef>
              <a:spcAft>
                <a:spcPts val="0"/>
              </a:spcAft>
              <a:buClr>
                <a:srgbClr val="111111"/>
              </a:buClr>
              <a:buSzPts val="4000"/>
              <a:buNone/>
              <a:defRPr sz="4000">
                <a:solidFill>
                  <a:srgbClr val="111111"/>
                </a:solidFill>
              </a:defRPr>
            </a:lvl1pPr>
            <a:lvl2pPr lvl="1">
              <a:spcBef>
                <a:spcPts val="0"/>
              </a:spcBef>
              <a:spcAft>
                <a:spcPts val="0"/>
              </a:spcAft>
              <a:buClr>
                <a:srgbClr val="111111"/>
              </a:buClr>
              <a:buSzPts val="4000"/>
              <a:buNone/>
              <a:defRPr sz="4000">
                <a:solidFill>
                  <a:srgbClr val="111111"/>
                </a:solidFill>
              </a:defRPr>
            </a:lvl2pPr>
            <a:lvl3pPr lvl="2">
              <a:spcBef>
                <a:spcPts val="0"/>
              </a:spcBef>
              <a:spcAft>
                <a:spcPts val="0"/>
              </a:spcAft>
              <a:buClr>
                <a:srgbClr val="111111"/>
              </a:buClr>
              <a:buSzPts val="4000"/>
              <a:buNone/>
              <a:defRPr sz="4000">
                <a:solidFill>
                  <a:srgbClr val="111111"/>
                </a:solidFill>
              </a:defRPr>
            </a:lvl3pPr>
            <a:lvl4pPr lvl="3">
              <a:spcBef>
                <a:spcPts val="0"/>
              </a:spcBef>
              <a:spcAft>
                <a:spcPts val="0"/>
              </a:spcAft>
              <a:buClr>
                <a:srgbClr val="111111"/>
              </a:buClr>
              <a:buSzPts val="4000"/>
              <a:buNone/>
              <a:defRPr sz="4000">
                <a:solidFill>
                  <a:srgbClr val="111111"/>
                </a:solidFill>
              </a:defRPr>
            </a:lvl4pPr>
            <a:lvl5pPr lvl="4">
              <a:spcBef>
                <a:spcPts val="0"/>
              </a:spcBef>
              <a:spcAft>
                <a:spcPts val="0"/>
              </a:spcAft>
              <a:buClr>
                <a:srgbClr val="111111"/>
              </a:buClr>
              <a:buSzPts val="4000"/>
              <a:buNone/>
              <a:defRPr sz="4000">
                <a:solidFill>
                  <a:srgbClr val="111111"/>
                </a:solidFill>
              </a:defRPr>
            </a:lvl5pPr>
            <a:lvl6pPr lvl="5">
              <a:spcBef>
                <a:spcPts val="0"/>
              </a:spcBef>
              <a:spcAft>
                <a:spcPts val="0"/>
              </a:spcAft>
              <a:buClr>
                <a:srgbClr val="111111"/>
              </a:buClr>
              <a:buSzPts val="4000"/>
              <a:buNone/>
              <a:defRPr sz="4000">
                <a:solidFill>
                  <a:srgbClr val="111111"/>
                </a:solidFill>
              </a:defRPr>
            </a:lvl6pPr>
            <a:lvl7pPr lvl="6">
              <a:spcBef>
                <a:spcPts val="0"/>
              </a:spcBef>
              <a:spcAft>
                <a:spcPts val="0"/>
              </a:spcAft>
              <a:buClr>
                <a:srgbClr val="111111"/>
              </a:buClr>
              <a:buSzPts val="4000"/>
              <a:buNone/>
              <a:defRPr sz="4000">
                <a:solidFill>
                  <a:srgbClr val="111111"/>
                </a:solidFill>
              </a:defRPr>
            </a:lvl7pPr>
            <a:lvl8pPr lvl="7">
              <a:spcBef>
                <a:spcPts val="0"/>
              </a:spcBef>
              <a:spcAft>
                <a:spcPts val="0"/>
              </a:spcAft>
              <a:buClr>
                <a:srgbClr val="111111"/>
              </a:buClr>
              <a:buSzPts val="4000"/>
              <a:buNone/>
              <a:defRPr sz="4000">
                <a:solidFill>
                  <a:srgbClr val="111111"/>
                </a:solidFill>
              </a:defRPr>
            </a:lvl8pPr>
            <a:lvl9pPr lvl="8">
              <a:spcBef>
                <a:spcPts val="0"/>
              </a:spcBef>
              <a:spcAft>
                <a:spcPts val="0"/>
              </a:spcAft>
              <a:buClr>
                <a:srgbClr val="111111"/>
              </a:buClr>
              <a:buSzPts val="4000"/>
              <a:buNone/>
              <a:defRPr sz="4000">
                <a:solidFill>
                  <a:srgbClr val="111111"/>
                </a:solidFill>
              </a:defRPr>
            </a:lvl9pPr>
          </a:lstStyle>
          <a:p>
            <a:endParaRPr/>
          </a:p>
        </p:txBody>
      </p:sp>
    </p:spTree>
    <p:extLst>
      <p:ext uri="{BB962C8B-B14F-4D97-AF65-F5344CB8AC3E}">
        <p14:creationId xmlns:p14="http://schemas.microsoft.com/office/powerpoint/2010/main" val="41405699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61"/>
        <p:cNvGrpSpPr/>
        <p:nvPr/>
      </p:nvGrpSpPr>
      <p:grpSpPr>
        <a:xfrm>
          <a:off x="0" y="0"/>
          <a:ext cx="0" cy="0"/>
          <a:chOff x="0" y="0"/>
          <a:chExt cx="0" cy="0"/>
        </a:xfrm>
      </p:grpSpPr>
      <p:sp>
        <p:nvSpPr>
          <p:cNvPr id="66" name="Google Shape;66;p9"/>
          <p:cNvSpPr txBox="1">
            <a:spLocks noGrp="1"/>
          </p:cNvSpPr>
          <p:nvPr>
            <p:ph type="title"/>
          </p:nvPr>
        </p:nvSpPr>
        <p:spPr>
          <a:xfrm>
            <a:off x="285425" y="358388"/>
            <a:ext cx="8401200" cy="525300"/>
          </a:xfrm>
          <a:prstGeom prst="rect">
            <a:avLst/>
          </a:prstGeom>
        </p:spPr>
        <p:txBody>
          <a:bodyPr spcFirstLastPara="1" wrap="square" lIns="0" tIns="0" rIns="0" bIns="0"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67" name="Google Shape;67;p9"/>
          <p:cNvSpPr txBox="1">
            <a:spLocks noGrp="1"/>
          </p:cNvSpPr>
          <p:nvPr>
            <p:ph type="body" idx="1"/>
          </p:nvPr>
        </p:nvSpPr>
        <p:spPr>
          <a:xfrm>
            <a:off x="508725" y="1089050"/>
            <a:ext cx="2598600" cy="3387600"/>
          </a:xfrm>
          <a:prstGeom prst="rect">
            <a:avLst/>
          </a:prstGeom>
        </p:spPr>
        <p:txBody>
          <a:bodyPr spcFirstLastPara="1" lIns="91423" tIns="91423" rIns="91423" bIns="91423">
            <a:noAutofit/>
          </a:bodyPr>
          <a:lstStyle>
            <a:lvl1pPr marL="457189" lvl="0" indent="-342892" rtl="0">
              <a:spcBef>
                <a:spcPts val="600"/>
              </a:spcBef>
              <a:spcAft>
                <a:spcPts val="0"/>
              </a:spcAft>
              <a:buSzPts val="1800"/>
              <a:buChar char="▪"/>
              <a:defRPr sz="1800"/>
            </a:lvl1pPr>
            <a:lvl2pPr marL="914378" lvl="1" indent="-342892" rtl="0">
              <a:spcBef>
                <a:spcPts val="0"/>
              </a:spcBef>
              <a:spcAft>
                <a:spcPts val="0"/>
              </a:spcAft>
              <a:buSzPts val="1800"/>
              <a:buChar char="▪"/>
              <a:defRPr sz="1800"/>
            </a:lvl2pPr>
            <a:lvl3pPr marL="1371566" lvl="2" indent="-342892" rtl="0">
              <a:spcBef>
                <a:spcPts val="0"/>
              </a:spcBef>
              <a:spcAft>
                <a:spcPts val="0"/>
              </a:spcAft>
              <a:buSzPts val="1800"/>
              <a:buChar char="▪"/>
              <a:defRPr sz="1800"/>
            </a:lvl3pPr>
            <a:lvl4pPr marL="1828754" lvl="3" indent="-342892" rtl="0">
              <a:spcBef>
                <a:spcPts val="0"/>
              </a:spcBef>
              <a:spcAft>
                <a:spcPts val="0"/>
              </a:spcAft>
              <a:buSzPts val="1800"/>
              <a:buChar char="❏"/>
              <a:defRPr sz="1800"/>
            </a:lvl4pPr>
            <a:lvl5pPr marL="2285943" lvl="4" indent="-342892" rtl="0">
              <a:spcBef>
                <a:spcPts val="0"/>
              </a:spcBef>
              <a:spcAft>
                <a:spcPts val="0"/>
              </a:spcAft>
              <a:buSzPts val="1800"/>
              <a:buChar char="❏"/>
              <a:defRPr sz="1800"/>
            </a:lvl5pPr>
            <a:lvl6pPr marL="2743132" lvl="5" indent="-342892" rtl="0">
              <a:spcBef>
                <a:spcPts val="0"/>
              </a:spcBef>
              <a:spcAft>
                <a:spcPts val="0"/>
              </a:spcAft>
              <a:buSzPts val="1800"/>
              <a:buChar char="❏"/>
              <a:defRPr sz="1800"/>
            </a:lvl6pPr>
            <a:lvl7pPr marL="3200320" lvl="6" indent="-342892" rtl="0">
              <a:spcBef>
                <a:spcPts val="0"/>
              </a:spcBef>
              <a:spcAft>
                <a:spcPts val="0"/>
              </a:spcAft>
              <a:buSzPts val="1800"/>
              <a:buChar char="❏"/>
              <a:defRPr sz="1800"/>
            </a:lvl7pPr>
            <a:lvl8pPr marL="3657509" lvl="7" indent="-342892" rtl="0">
              <a:spcBef>
                <a:spcPts val="0"/>
              </a:spcBef>
              <a:spcAft>
                <a:spcPts val="0"/>
              </a:spcAft>
              <a:buSzPts val="1800"/>
              <a:buChar char="❏"/>
              <a:defRPr sz="1800"/>
            </a:lvl8pPr>
            <a:lvl9pPr marL="4114697" lvl="8" indent="-342892" rtl="0">
              <a:spcBef>
                <a:spcPts val="0"/>
              </a:spcBef>
              <a:spcAft>
                <a:spcPts val="0"/>
              </a:spcAft>
              <a:buSzPts val="1800"/>
              <a:buChar char="❏"/>
              <a:defRPr sz="1800"/>
            </a:lvl9pPr>
          </a:lstStyle>
          <a:p>
            <a:endParaRPr/>
          </a:p>
        </p:txBody>
      </p:sp>
      <p:sp>
        <p:nvSpPr>
          <p:cNvPr id="68" name="Google Shape;68;p9"/>
          <p:cNvSpPr txBox="1">
            <a:spLocks noGrp="1"/>
          </p:cNvSpPr>
          <p:nvPr>
            <p:ph type="body" idx="2"/>
          </p:nvPr>
        </p:nvSpPr>
        <p:spPr>
          <a:xfrm>
            <a:off x="3240575" y="1089050"/>
            <a:ext cx="2598600" cy="3387600"/>
          </a:xfrm>
          <a:prstGeom prst="rect">
            <a:avLst/>
          </a:prstGeom>
        </p:spPr>
        <p:txBody>
          <a:bodyPr spcFirstLastPara="1" lIns="91423" tIns="91423" rIns="91423" bIns="91423">
            <a:noAutofit/>
          </a:bodyPr>
          <a:lstStyle>
            <a:lvl1pPr marL="457189" lvl="0" indent="-342892" rtl="0">
              <a:spcBef>
                <a:spcPts val="600"/>
              </a:spcBef>
              <a:spcAft>
                <a:spcPts val="0"/>
              </a:spcAft>
              <a:buSzPts val="1800"/>
              <a:buChar char="▪"/>
              <a:defRPr sz="1800"/>
            </a:lvl1pPr>
            <a:lvl2pPr marL="914378" lvl="1" indent="-342892" rtl="0">
              <a:spcBef>
                <a:spcPts val="0"/>
              </a:spcBef>
              <a:spcAft>
                <a:spcPts val="0"/>
              </a:spcAft>
              <a:buSzPts val="1800"/>
              <a:buChar char="▪"/>
              <a:defRPr sz="1800"/>
            </a:lvl2pPr>
            <a:lvl3pPr marL="1371566" lvl="2" indent="-342892" rtl="0">
              <a:spcBef>
                <a:spcPts val="0"/>
              </a:spcBef>
              <a:spcAft>
                <a:spcPts val="0"/>
              </a:spcAft>
              <a:buSzPts val="1800"/>
              <a:buChar char="▪"/>
              <a:defRPr sz="1800"/>
            </a:lvl3pPr>
            <a:lvl4pPr marL="1828754" lvl="3" indent="-342892" rtl="0">
              <a:spcBef>
                <a:spcPts val="0"/>
              </a:spcBef>
              <a:spcAft>
                <a:spcPts val="0"/>
              </a:spcAft>
              <a:buSzPts val="1800"/>
              <a:buChar char="❏"/>
              <a:defRPr sz="1800"/>
            </a:lvl4pPr>
            <a:lvl5pPr marL="2285943" lvl="4" indent="-342892" rtl="0">
              <a:spcBef>
                <a:spcPts val="0"/>
              </a:spcBef>
              <a:spcAft>
                <a:spcPts val="0"/>
              </a:spcAft>
              <a:buSzPts val="1800"/>
              <a:buChar char="❏"/>
              <a:defRPr sz="1800"/>
            </a:lvl5pPr>
            <a:lvl6pPr marL="2743132" lvl="5" indent="-342892" rtl="0">
              <a:spcBef>
                <a:spcPts val="0"/>
              </a:spcBef>
              <a:spcAft>
                <a:spcPts val="0"/>
              </a:spcAft>
              <a:buSzPts val="1800"/>
              <a:buChar char="❏"/>
              <a:defRPr sz="1800"/>
            </a:lvl6pPr>
            <a:lvl7pPr marL="3200320" lvl="6" indent="-342892" rtl="0">
              <a:spcBef>
                <a:spcPts val="0"/>
              </a:spcBef>
              <a:spcAft>
                <a:spcPts val="0"/>
              </a:spcAft>
              <a:buSzPts val="1800"/>
              <a:buChar char="❏"/>
              <a:defRPr sz="1800"/>
            </a:lvl7pPr>
            <a:lvl8pPr marL="3657509" lvl="7" indent="-342892" rtl="0">
              <a:spcBef>
                <a:spcPts val="0"/>
              </a:spcBef>
              <a:spcAft>
                <a:spcPts val="0"/>
              </a:spcAft>
              <a:buSzPts val="1800"/>
              <a:buChar char="❏"/>
              <a:defRPr sz="1800"/>
            </a:lvl8pPr>
            <a:lvl9pPr marL="4114697" lvl="8" indent="-342892" rtl="0">
              <a:spcBef>
                <a:spcPts val="0"/>
              </a:spcBef>
              <a:spcAft>
                <a:spcPts val="0"/>
              </a:spcAft>
              <a:buSzPts val="1800"/>
              <a:buChar char="❏"/>
              <a:defRPr sz="1800"/>
            </a:lvl9pPr>
          </a:lstStyle>
          <a:p>
            <a:endParaRPr/>
          </a:p>
        </p:txBody>
      </p:sp>
      <p:sp>
        <p:nvSpPr>
          <p:cNvPr id="69" name="Google Shape;69;p9"/>
          <p:cNvSpPr txBox="1">
            <a:spLocks noGrp="1"/>
          </p:cNvSpPr>
          <p:nvPr>
            <p:ph type="body" idx="3"/>
          </p:nvPr>
        </p:nvSpPr>
        <p:spPr>
          <a:xfrm>
            <a:off x="5972425" y="1089050"/>
            <a:ext cx="2598600" cy="3387600"/>
          </a:xfrm>
          <a:prstGeom prst="rect">
            <a:avLst/>
          </a:prstGeom>
        </p:spPr>
        <p:txBody>
          <a:bodyPr spcFirstLastPara="1" lIns="91423" tIns="91423" rIns="91423" bIns="91423">
            <a:noAutofit/>
          </a:bodyPr>
          <a:lstStyle>
            <a:lvl1pPr marL="457189" lvl="0" indent="-342892" rtl="0">
              <a:spcBef>
                <a:spcPts val="600"/>
              </a:spcBef>
              <a:spcAft>
                <a:spcPts val="0"/>
              </a:spcAft>
              <a:buSzPts val="1800"/>
              <a:buChar char="▪"/>
              <a:defRPr sz="1800"/>
            </a:lvl1pPr>
            <a:lvl2pPr marL="914378" lvl="1" indent="-342892" rtl="0">
              <a:spcBef>
                <a:spcPts val="0"/>
              </a:spcBef>
              <a:spcAft>
                <a:spcPts val="0"/>
              </a:spcAft>
              <a:buSzPts val="1800"/>
              <a:buChar char="▪"/>
              <a:defRPr sz="1800"/>
            </a:lvl2pPr>
            <a:lvl3pPr marL="1371566" lvl="2" indent="-342892" rtl="0">
              <a:spcBef>
                <a:spcPts val="0"/>
              </a:spcBef>
              <a:spcAft>
                <a:spcPts val="0"/>
              </a:spcAft>
              <a:buSzPts val="1800"/>
              <a:buChar char="▪"/>
              <a:defRPr sz="1800"/>
            </a:lvl3pPr>
            <a:lvl4pPr marL="1828754" lvl="3" indent="-342892" rtl="0">
              <a:spcBef>
                <a:spcPts val="0"/>
              </a:spcBef>
              <a:spcAft>
                <a:spcPts val="0"/>
              </a:spcAft>
              <a:buSzPts val="1800"/>
              <a:buChar char="❏"/>
              <a:defRPr sz="1800"/>
            </a:lvl4pPr>
            <a:lvl5pPr marL="2285943" lvl="4" indent="-342892" rtl="0">
              <a:spcBef>
                <a:spcPts val="0"/>
              </a:spcBef>
              <a:spcAft>
                <a:spcPts val="0"/>
              </a:spcAft>
              <a:buSzPts val="1800"/>
              <a:buChar char="❏"/>
              <a:defRPr sz="1800"/>
            </a:lvl5pPr>
            <a:lvl6pPr marL="2743132" lvl="5" indent="-342892" rtl="0">
              <a:spcBef>
                <a:spcPts val="0"/>
              </a:spcBef>
              <a:spcAft>
                <a:spcPts val="0"/>
              </a:spcAft>
              <a:buSzPts val="1800"/>
              <a:buChar char="❏"/>
              <a:defRPr sz="1800"/>
            </a:lvl6pPr>
            <a:lvl7pPr marL="3200320" lvl="6" indent="-342892" rtl="0">
              <a:spcBef>
                <a:spcPts val="0"/>
              </a:spcBef>
              <a:spcAft>
                <a:spcPts val="0"/>
              </a:spcAft>
              <a:buSzPts val="1800"/>
              <a:buChar char="❏"/>
              <a:defRPr sz="1800"/>
            </a:lvl7pPr>
            <a:lvl8pPr marL="3657509" lvl="7" indent="-342892" rtl="0">
              <a:spcBef>
                <a:spcPts val="0"/>
              </a:spcBef>
              <a:spcAft>
                <a:spcPts val="0"/>
              </a:spcAft>
              <a:buSzPts val="1800"/>
              <a:buChar char="❏"/>
              <a:defRPr sz="1800"/>
            </a:lvl8pPr>
            <a:lvl9pPr marL="4114697" lvl="8" indent="-342892" rtl="0">
              <a:spcBef>
                <a:spcPts val="0"/>
              </a:spcBef>
              <a:spcAft>
                <a:spcPts val="0"/>
              </a:spcAft>
              <a:buSzPts val="1800"/>
              <a:buChar char="❏"/>
              <a:defRPr sz="1800"/>
            </a:lvl9pPr>
          </a:lstStyle>
          <a:p>
            <a:endParaRPr/>
          </a:p>
        </p:txBody>
      </p:sp>
      <p:sp>
        <p:nvSpPr>
          <p:cNvPr id="6" name="Google Shape;70;p9"/>
          <p:cNvSpPr txBox="1">
            <a:spLocks noGrp="1"/>
          </p:cNvSpPr>
          <p:nvPr>
            <p:ph type="sldNum" idx="10"/>
          </p:nvPr>
        </p:nvSpPr>
        <p:spPr>
          <a:xfrm>
            <a:off x="508398" y="4262438"/>
            <a:ext cx="464344" cy="307181"/>
          </a:xfrm>
        </p:spPr>
        <p:txBody>
          <a:bodyPr spcFirstLastPara="1" wrap="square" lIns="91423" tIns="91423" rIns="91423" bIns="91423" anchor="t" anchorCtr="0">
            <a:noAutofit/>
          </a:bodyPr>
          <a:lstStyle>
            <a:lvl1pPr lvl="0" algn="ctr" defTabSz="342900" fontAlgn="base">
              <a:spcBef>
                <a:spcPct val="0"/>
              </a:spcBef>
              <a:spcAft>
                <a:spcPct val="0"/>
              </a:spcAft>
              <a:buFontTx/>
              <a:buNone/>
              <a:defRPr smtClean="0">
                <a:latin typeface="Corbel" pitchFamily="34" charset="0"/>
                <a:cs typeface="+mn-cs"/>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defRPr/>
            </a:pPr>
            <a:fld id="{D05ADF0B-E685-43BD-8A7D-378C64DBBE30}" type="slidenum">
              <a:rPr lang="en"/>
              <a:pPr>
                <a:defRPr/>
              </a:pPr>
              <a:t>‹#›</a:t>
            </a:fld>
            <a:endParaRPr lang="en"/>
          </a:p>
        </p:txBody>
      </p:sp>
    </p:spTree>
    <p:extLst>
      <p:ext uri="{BB962C8B-B14F-4D97-AF65-F5344CB8AC3E}">
        <p14:creationId xmlns:p14="http://schemas.microsoft.com/office/powerpoint/2010/main" val="7188591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4"/>
        <p:cNvGrpSpPr/>
        <p:nvPr/>
      </p:nvGrpSpPr>
      <p:grpSpPr>
        <a:xfrm>
          <a:off x="0" y="0"/>
          <a:ext cx="0" cy="0"/>
          <a:chOff x="0" y="0"/>
          <a:chExt cx="0" cy="0"/>
        </a:xfrm>
      </p:grpSpPr>
      <p:sp>
        <p:nvSpPr>
          <p:cNvPr id="49" name="Google Shape;49;p7"/>
          <p:cNvSpPr txBox="1">
            <a:spLocks noGrp="1"/>
          </p:cNvSpPr>
          <p:nvPr>
            <p:ph type="title"/>
          </p:nvPr>
        </p:nvSpPr>
        <p:spPr>
          <a:xfrm>
            <a:off x="285425" y="358388"/>
            <a:ext cx="8401200" cy="525300"/>
          </a:xfrm>
          <a:prstGeom prst="rect">
            <a:avLst/>
          </a:prstGeom>
        </p:spPr>
        <p:txBody>
          <a:bodyPr spcFirstLastPara="1" wrap="square" lIns="0" tIns="0" rIns="0" bIns="0"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50" name="Google Shape;50;p7"/>
          <p:cNvSpPr txBox="1">
            <a:spLocks noGrp="1"/>
          </p:cNvSpPr>
          <p:nvPr>
            <p:ph type="body" idx="1"/>
          </p:nvPr>
        </p:nvSpPr>
        <p:spPr>
          <a:xfrm>
            <a:off x="557475" y="1157300"/>
            <a:ext cx="8043600" cy="3639300"/>
          </a:xfrm>
          <a:prstGeom prst="rect">
            <a:avLst/>
          </a:prstGeom>
        </p:spPr>
        <p:txBody>
          <a:bodyPr spcFirstLastPara="1" lIns="91423" tIns="91423" rIns="91423" bIns="91423">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4" name="Google Shape;51;p7"/>
          <p:cNvSpPr txBox="1">
            <a:spLocks noGrp="1"/>
          </p:cNvSpPr>
          <p:nvPr>
            <p:ph type="sldNum" idx="10"/>
          </p:nvPr>
        </p:nvSpPr>
        <p:spPr>
          <a:xfrm>
            <a:off x="508398" y="4262438"/>
            <a:ext cx="464344" cy="307181"/>
          </a:xfrm>
        </p:spPr>
        <p:txBody>
          <a:bodyPr spcFirstLastPara="1" wrap="square" lIns="91423" tIns="91423" rIns="91423" bIns="91423" anchor="t" anchorCtr="0">
            <a:noAutofit/>
          </a:bodyPr>
          <a:lstStyle>
            <a:lvl1pPr lvl="0" algn="ctr" defTabSz="342900" fontAlgn="base">
              <a:spcBef>
                <a:spcPct val="0"/>
              </a:spcBef>
              <a:spcAft>
                <a:spcPct val="0"/>
              </a:spcAft>
              <a:buFontTx/>
              <a:buNone/>
              <a:defRPr smtClean="0">
                <a:latin typeface="Corbel" pitchFamily="34" charset="0"/>
                <a:cs typeface="+mn-cs"/>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defRPr/>
            </a:pPr>
            <a:fld id="{81084811-DFB7-4614-8D46-B2C2D72E0ECA}" type="slidenum">
              <a:rPr lang="en"/>
              <a:pPr>
                <a:defRPr/>
              </a:pPr>
              <a:t>‹#›</a:t>
            </a:fld>
            <a:endParaRPr lang="en"/>
          </a:p>
        </p:txBody>
      </p:sp>
    </p:spTree>
    <p:extLst>
      <p:ext uri="{BB962C8B-B14F-4D97-AF65-F5344CB8AC3E}">
        <p14:creationId xmlns:p14="http://schemas.microsoft.com/office/powerpoint/2010/main" val="23355285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Κεφαλίδα ενότητας">
    <p:spTree>
      <p:nvGrpSpPr>
        <p:cNvPr id="1" name=""/>
        <p:cNvGrpSpPr/>
        <p:nvPr/>
      </p:nvGrpSpPr>
      <p:grpSpPr>
        <a:xfrm>
          <a:off x="0" y="0"/>
          <a:ext cx="0" cy="0"/>
          <a:chOff x="0" y="0"/>
          <a:chExt cx="0" cy="0"/>
        </a:xfrm>
      </p:grpSpPr>
      <p:cxnSp>
        <p:nvCxnSpPr>
          <p:cNvPr id="4" name="6 - Ευθεία γραμμή σύνδεσης"/>
          <p:cNvCxnSpPr/>
          <p:nvPr userDrawn="1"/>
        </p:nvCxnSpPr>
        <p:spPr>
          <a:xfrm>
            <a:off x="714375" y="2839641"/>
            <a:ext cx="4000500" cy="1190"/>
          </a:xfrm>
          <a:prstGeom prst="line">
            <a:avLst/>
          </a:prstGeom>
          <a:ln w="76200">
            <a:solidFill>
              <a:srgbClr val="2CB5B2"/>
            </a:solidFill>
          </a:ln>
        </p:spPr>
        <p:style>
          <a:lnRef idx="1">
            <a:schemeClr val="accent1"/>
          </a:lnRef>
          <a:fillRef idx="0">
            <a:schemeClr val="accent1"/>
          </a:fillRef>
          <a:effectRef idx="0">
            <a:schemeClr val="accent1"/>
          </a:effectRef>
          <a:fontRef idx="minor">
            <a:schemeClr val="tx1"/>
          </a:fontRef>
        </p:style>
      </p:cxnSp>
      <p:pic>
        <p:nvPicPr>
          <p:cNvPr id="5" name="Picture 2" descr="C:\Users\user\Desktop\ThinkSummerMark_Lightbulb_Pri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29187" y="0"/>
            <a:ext cx="4214813" cy="5179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 Θέση κειμένου"/>
          <p:cNvSpPr>
            <a:spLocks noGrp="1"/>
          </p:cNvSpPr>
          <p:nvPr>
            <p:ph type="body" idx="1"/>
          </p:nvPr>
        </p:nvSpPr>
        <p:spPr>
          <a:xfrm>
            <a:off x="714348" y="1607338"/>
            <a:ext cx="4000528" cy="1125140"/>
          </a:xfrm>
        </p:spPr>
        <p:txBody>
          <a:bodyPr anchor="b"/>
          <a:lstStyle>
            <a:lvl1pPr marL="0" indent="0" algn="just">
              <a:buNone/>
              <a:defRPr sz="1500">
                <a:solidFill>
                  <a:srgbClr val="2CB5B2"/>
                </a:solidFill>
                <a:latin typeface="Segoe UI Semibold" pitchFamily="34" charset="0"/>
              </a:defRPr>
            </a:lvl1pPr>
            <a:lvl2pPr marL="342892" indent="0">
              <a:buNone/>
              <a:defRPr sz="1400">
                <a:solidFill>
                  <a:schemeClr val="tx1">
                    <a:tint val="75000"/>
                  </a:schemeClr>
                </a:solidFill>
              </a:defRPr>
            </a:lvl2pPr>
            <a:lvl3pPr marL="685783" indent="0">
              <a:buNone/>
              <a:defRPr sz="1200">
                <a:solidFill>
                  <a:schemeClr val="tx1">
                    <a:tint val="75000"/>
                  </a:schemeClr>
                </a:solidFill>
              </a:defRPr>
            </a:lvl3pPr>
            <a:lvl4pPr marL="1028675" indent="0">
              <a:buNone/>
              <a:defRPr sz="1100">
                <a:solidFill>
                  <a:schemeClr val="tx1">
                    <a:tint val="75000"/>
                  </a:schemeClr>
                </a:solidFill>
              </a:defRPr>
            </a:lvl4pPr>
            <a:lvl5pPr marL="1371566" indent="0">
              <a:buNone/>
              <a:defRPr sz="1100">
                <a:solidFill>
                  <a:schemeClr val="tx1">
                    <a:tint val="75000"/>
                  </a:schemeClr>
                </a:solidFill>
              </a:defRPr>
            </a:lvl5pPr>
            <a:lvl6pPr marL="1714457" indent="0">
              <a:buNone/>
              <a:defRPr sz="1100">
                <a:solidFill>
                  <a:schemeClr val="tx1">
                    <a:tint val="75000"/>
                  </a:schemeClr>
                </a:solidFill>
              </a:defRPr>
            </a:lvl6pPr>
            <a:lvl7pPr marL="2057348" indent="0">
              <a:buNone/>
              <a:defRPr sz="1100">
                <a:solidFill>
                  <a:schemeClr val="tx1">
                    <a:tint val="75000"/>
                  </a:schemeClr>
                </a:solidFill>
              </a:defRPr>
            </a:lvl7pPr>
            <a:lvl8pPr marL="2400240" indent="0">
              <a:buNone/>
              <a:defRPr sz="1100">
                <a:solidFill>
                  <a:schemeClr val="tx1">
                    <a:tint val="75000"/>
                  </a:schemeClr>
                </a:solidFill>
              </a:defRPr>
            </a:lvl8pPr>
            <a:lvl9pPr marL="2743132" indent="0">
              <a:buNone/>
              <a:defRPr sz="1100">
                <a:solidFill>
                  <a:schemeClr val="tx1">
                    <a:tint val="75000"/>
                  </a:schemeClr>
                </a:solidFill>
              </a:defRPr>
            </a:lvl9pPr>
          </a:lstStyle>
          <a:p>
            <a:pPr lvl="0"/>
            <a:r>
              <a:rPr lang="el-GR"/>
              <a:t>Kλικ για επεξεργασία των στυλ του υποδείγματος</a:t>
            </a:r>
          </a:p>
        </p:txBody>
      </p:sp>
      <p:sp>
        <p:nvSpPr>
          <p:cNvPr id="6" name="3 - Θέση ημερομηνίας"/>
          <p:cNvSpPr>
            <a:spLocks noGrp="1"/>
          </p:cNvSpPr>
          <p:nvPr>
            <p:ph type="dt" sz="half" idx="10"/>
          </p:nvPr>
        </p:nvSpPr>
        <p:spPr>
          <a:xfrm>
            <a:off x="457200" y="4767263"/>
            <a:ext cx="2133600" cy="273844"/>
          </a:xfrm>
        </p:spPr>
        <p:txBody>
          <a:bodyPr/>
          <a:lstStyle>
            <a:lvl1pPr defTabSz="342900" fontAlgn="base">
              <a:spcBef>
                <a:spcPct val="0"/>
              </a:spcBef>
              <a:spcAft>
                <a:spcPct val="0"/>
              </a:spcAft>
              <a:buFontTx/>
              <a:buNone/>
              <a:defRPr>
                <a:latin typeface="Corbel" pitchFamily="34" charset="0"/>
                <a:cs typeface="+mn-cs"/>
              </a:defRPr>
            </a:lvl1pPr>
          </a:lstStyle>
          <a:p>
            <a:pPr>
              <a:defRPr/>
            </a:pPr>
            <a:fld id="{165DEF8A-7654-4C40-9EB6-A67A0AC32172}" type="datetimeFigureOut">
              <a:rPr lang="el-GR"/>
              <a:pPr>
                <a:defRPr/>
              </a:pPr>
              <a:t>15/7/2021</a:t>
            </a:fld>
            <a:endParaRPr lang="el-GR"/>
          </a:p>
        </p:txBody>
      </p:sp>
      <p:sp>
        <p:nvSpPr>
          <p:cNvPr id="7" name="4 - Θέση υποσέλιδου"/>
          <p:cNvSpPr>
            <a:spLocks noGrp="1"/>
          </p:cNvSpPr>
          <p:nvPr>
            <p:ph type="ftr" sz="quarter" idx="11"/>
          </p:nvPr>
        </p:nvSpPr>
        <p:spPr>
          <a:xfrm>
            <a:off x="428625" y="4767263"/>
            <a:ext cx="5591175" cy="273844"/>
          </a:xfrm>
        </p:spPr>
        <p:txBody>
          <a:bodyPr/>
          <a:lstStyle>
            <a:lvl1pPr defTabSz="342900" fontAlgn="base">
              <a:spcBef>
                <a:spcPct val="0"/>
              </a:spcBef>
              <a:spcAft>
                <a:spcPct val="0"/>
              </a:spcAft>
              <a:buFontTx/>
              <a:buNone/>
              <a:defRPr>
                <a:latin typeface="Corbel" pitchFamily="34" charset="0"/>
                <a:cs typeface="+mn-cs"/>
              </a:defRPr>
            </a:lvl1pPr>
          </a:lstStyle>
          <a:p>
            <a:pPr>
              <a:defRPr/>
            </a:pPr>
            <a:endParaRPr lang="el-GR"/>
          </a:p>
        </p:txBody>
      </p:sp>
      <p:sp>
        <p:nvSpPr>
          <p:cNvPr id="8" name="5 - Θέση αριθμού διαφάνειας"/>
          <p:cNvSpPr>
            <a:spLocks noGrp="1"/>
          </p:cNvSpPr>
          <p:nvPr>
            <p:ph type="sldNum" sz="quarter" idx="12"/>
          </p:nvPr>
        </p:nvSpPr>
        <p:spPr/>
        <p:txBody>
          <a:bodyPr/>
          <a:lstStyle>
            <a:lvl1pPr defTabSz="342900" fontAlgn="base">
              <a:spcBef>
                <a:spcPct val="0"/>
              </a:spcBef>
              <a:spcAft>
                <a:spcPct val="0"/>
              </a:spcAft>
              <a:buFontTx/>
              <a:buNone/>
              <a:defRPr>
                <a:latin typeface="Corbel" pitchFamily="34" charset="0"/>
                <a:cs typeface="+mn-cs"/>
              </a:defRPr>
            </a:lvl1pPr>
          </a:lstStyle>
          <a:p>
            <a:pPr>
              <a:defRPr/>
            </a:pPr>
            <a:fld id="{BAE640D2-7F83-4138-9328-114908948665}" type="slidenum">
              <a:rPr lang="el-GR"/>
              <a:pPr>
                <a:defRPr/>
              </a:pPr>
              <a:t>‹#›</a:t>
            </a:fld>
            <a:endParaRPr lang="el-GR"/>
          </a:p>
        </p:txBody>
      </p:sp>
    </p:spTree>
    <p:extLst>
      <p:ext uri="{BB962C8B-B14F-4D97-AF65-F5344CB8AC3E}">
        <p14:creationId xmlns:p14="http://schemas.microsoft.com/office/powerpoint/2010/main" val="4073468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22376" y="794784"/>
            <a:ext cx="7772400" cy="13716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3922713" y="2198784"/>
            <a:ext cx="4572000" cy="1091166"/>
          </a:xfrm>
        </p:spPr>
        <p:txBody>
          <a:bodyPr lIns="91436" rIns="91436"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Στυλ υποδείγματος κειμένου</a:t>
            </a:r>
          </a:p>
        </p:txBody>
      </p:sp>
      <p:sp>
        <p:nvSpPr>
          <p:cNvPr id="4" name="Θέση ημερομηνίας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5" name="Θέση υποσέλιδου 4"/>
          <p:cNvSpPr>
            <a:spLocks noGrp="1"/>
          </p:cNvSpPr>
          <p:nvPr>
            <p:ph type="ftr" sz="quarter" idx="11"/>
          </p:nvPr>
        </p:nvSpPr>
        <p:spPr/>
        <p:txBody>
          <a:bodyPr/>
          <a:lstStyle/>
          <a:p>
            <a:endParaRPr kumimoji="0" lang="en-US"/>
          </a:p>
        </p:txBody>
      </p:sp>
      <p:sp>
        <p:nvSpPr>
          <p:cNvPr id="6" name="Θέση αριθμού διαφάνειας 5"/>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7" name="Διάσημα 6"/>
          <p:cNvSpPr/>
          <p:nvPr/>
        </p:nvSpPr>
        <p:spPr>
          <a:xfrm>
            <a:off x="3636680"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
        <p:nvSpPr>
          <p:cNvPr id="8" name="Διάσημα 7"/>
          <p:cNvSpPr/>
          <p:nvPr/>
        </p:nvSpPr>
        <p:spPr>
          <a:xfrm>
            <a:off x="3450264"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περιεχομένου 3"/>
          <p:cNvSpPr>
            <a:spLocks noGrp="1"/>
          </p:cNvSpPr>
          <p:nvPr>
            <p:ph sz="half" idx="2"/>
          </p:nvPr>
        </p:nvSpPr>
        <p:spPr>
          <a:xfrm>
            <a:off x="4648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6" name="Θέση υποσέλιδου 5"/>
          <p:cNvSpPr>
            <a:spLocks noGrp="1"/>
          </p:cNvSpPr>
          <p:nvPr>
            <p:ph type="ftr" sz="quarter" idx="11"/>
          </p:nvPr>
        </p:nvSpPr>
        <p:spPr/>
        <p:txBody>
          <a:bodyPr/>
          <a:lstStyle/>
          <a:p>
            <a:endParaRPr kumimoji="0" lang="en-US"/>
          </a:p>
        </p:txBody>
      </p:sp>
      <p:sp>
        <p:nvSpPr>
          <p:cNvPr id="7" name="Θέση αριθμού διαφάνειας 6"/>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8" name="Τίτλος 7"/>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04788"/>
            <a:ext cx="8229600" cy="857250"/>
          </a:xfrm>
        </p:spPr>
        <p:txBody>
          <a:bodyPr anchor="ctr"/>
          <a:lstStyle>
            <a:lvl1pPr>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457200" y="4057650"/>
            <a:ext cx="4040188" cy="571500"/>
          </a:xfrm>
          <a:solidFill>
            <a:schemeClr val="accent1"/>
          </a:solidFill>
          <a:ln w="9652">
            <a:solidFill>
              <a:schemeClr val="accent1"/>
            </a:solidFill>
            <a:miter lim="800000"/>
          </a:ln>
        </p:spPr>
        <p:txBody>
          <a:bodyPr lIns="182872"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4" name="Θέση κειμένου 3"/>
          <p:cNvSpPr>
            <a:spLocks noGrp="1"/>
          </p:cNvSpPr>
          <p:nvPr>
            <p:ph type="body" sz="half" idx="3"/>
          </p:nvPr>
        </p:nvSpPr>
        <p:spPr>
          <a:xfrm>
            <a:off x="4645029" y="4057650"/>
            <a:ext cx="4041775" cy="571500"/>
          </a:xfrm>
          <a:solidFill>
            <a:schemeClr val="accent1"/>
          </a:solidFill>
          <a:ln w="9652">
            <a:solidFill>
              <a:schemeClr val="accent1"/>
            </a:solidFill>
            <a:miter lim="800000"/>
          </a:ln>
        </p:spPr>
        <p:txBody>
          <a:bodyPr lIns="182872"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5" name="Θέση περιεχομένου 4"/>
          <p:cNvSpPr>
            <a:spLocks noGrp="1"/>
          </p:cNvSpPr>
          <p:nvPr>
            <p:ph sz="quarter" idx="2"/>
          </p:nvPr>
        </p:nvSpPr>
        <p:spPr>
          <a:xfrm>
            <a:off x="457200" y="1083223"/>
            <a:ext cx="4040188" cy="2956322"/>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Θέση περιεχομένου 5"/>
          <p:cNvSpPr>
            <a:spLocks noGrp="1"/>
          </p:cNvSpPr>
          <p:nvPr>
            <p:ph sz="quarter" idx="4"/>
          </p:nvPr>
        </p:nvSpPr>
        <p:spPr>
          <a:xfrm>
            <a:off x="4645028" y="1083223"/>
            <a:ext cx="4041775" cy="2956322"/>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Θέση ημερομηνίας 6"/>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8" name="Θέση υποσέλιδου 7"/>
          <p:cNvSpPr>
            <a:spLocks noGrp="1"/>
          </p:cNvSpPr>
          <p:nvPr>
            <p:ph type="ftr" sz="quarter" idx="11"/>
          </p:nvPr>
        </p:nvSpPr>
        <p:spPr/>
        <p:txBody>
          <a:bodyPr/>
          <a:lstStyle/>
          <a:p>
            <a:endParaRPr kumimoji="0" lang="en-US"/>
          </a:p>
        </p:txBody>
      </p:sp>
      <p:sp>
        <p:nvSpPr>
          <p:cNvPr id="9" name="Θέση αριθμού διαφάνειας 8"/>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4" name="Θέση υποσέλιδου 3"/>
          <p:cNvSpPr>
            <a:spLocks noGrp="1"/>
          </p:cNvSpPr>
          <p:nvPr>
            <p:ph type="ftr" sz="quarter" idx="11"/>
          </p:nvPr>
        </p:nvSpPr>
        <p:spPr/>
        <p:txBody>
          <a:bodyPr/>
          <a:lstStyle/>
          <a:p>
            <a:endParaRPr kumimoji="0" lang="en-US"/>
          </a:p>
        </p:txBody>
      </p:sp>
      <p:sp>
        <p:nvSpPr>
          <p:cNvPr id="5" name="Θέση αριθμού διαφάνειας 4"/>
          <p:cNvSpPr>
            <a:spLocks noGrp="1"/>
          </p:cNvSpPr>
          <p:nvPr>
            <p:ph type="sldNum" sz="quarter" idx="12"/>
          </p:nvPr>
        </p:nvSpPr>
        <p:spPr/>
        <p:txBody>
          <a:bodyPr/>
          <a:lstStyle/>
          <a:p>
            <a:pPr algn="ctr"/>
            <a:fld id="{00000000-1234-1234-1234-123412341234}" type="slidenum">
              <a:rPr lang="en" smtClean="0"/>
              <a:pPr algn="ctr"/>
              <a:t>‹#›</a:t>
            </a:fld>
            <a:endParaRPr lang="en"/>
          </a:p>
        </p:txBody>
      </p:sp>
      <p:sp>
        <p:nvSpPr>
          <p:cNvPr id="6" name="Τίτλος 5"/>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7/15/2021</a:t>
            </a:fld>
            <a:endParaRPr lang="en-US"/>
          </a:p>
        </p:txBody>
      </p:sp>
      <p:sp>
        <p:nvSpPr>
          <p:cNvPr id="3" name="Θέση υποσέλιδου 2"/>
          <p:cNvSpPr>
            <a:spLocks noGrp="1"/>
          </p:cNvSpPr>
          <p:nvPr>
            <p:ph type="ftr" sz="quarter" idx="11"/>
          </p:nvPr>
        </p:nvSpPr>
        <p:spPr/>
        <p:txBody>
          <a:bodyPr/>
          <a:lstStyle/>
          <a:p>
            <a:endParaRPr kumimoji="0" lang="en-US"/>
          </a:p>
        </p:txBody>
      </p:sp>
      <p:sp>
        <p:nvSpPr>
          <p:cNvPr id="4" name="Θέση αριθμού διαφάνειας 3"/>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3657600"/>
            <a:ext cx="7481776" cy="3429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a:t>Στυλ κύριου τίτλου</a:t>
            </a:r>
            <a:endParaRPr kumimoji="0" lang="en-US"/>
          </a:p>
        </p:txBody>
      </p:sp>
      <p:sp>
        <p:nvSpPr>
          <p:cNvPr id="3" name="Θέση κειμένου 2"/>
          <p:cNvSpPr>
            <a:spLocks noGrp="1"/>
          </p:cNvSpPr>
          <p:nvPr>
            <p:ph type="body" idx="2"/>
          </p:nvPr>
        </p:nvSpPr>
        <p:spPr>
          <a:xfrm>
            <a:off x="4419600" y="4016327"/>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a:t>Στυλ υποδείγματος κειμένου</a:t>
            </a:r>
          </a:p>
        </p:txBody>
      </p:sp>
      <p:sp>
        <p:nvSpPr>
          <p:cNvPr id="4" name="Θέση περιεχομένου 3"/>
          <p:cNvSpPr>
            <a:spLocks noGrp="1"/>
          </p:cNvSpPr>
          <p:nvPr>
            <p:ph sz="half" idx="1"/>
          </p:nvPr>
        </p:nvSpPr>
        <p:spPr>
          <a:xfrm>
            <a:off x="914400" y="205740"/>
            <a:ext cx="7479792" cy="3429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a:xfrm>
            <a:off x="6727032" y="4805958"/>
            <a:ext cx="1920240" cy="274320"/>
          </a:xfrm>
        </p:spPr>
        <p:txBody>
          <a:bodyPr/>
          <a:lstStyle/>
          <a:p>
            <a:pPr eaLnBrk="1" latinLnBrk="0" hangingPunct="1"/>
            <a:fld id="{544213AF-26F6-41FA-8D85-E2C5388D6E58}" type="datetimeFigureOut">
              <a:rPr lang="en-US" smtClean="0"/>
              <a:pPr eaLnBrk="1" latinLnBrk="0" hangingPunct="1"/>
              <a:t>7/15/2021</a:t>
            </a:fld>
            <a:endParaRPr lang="en-US"/>
          </a:p>
        </p:txBody>
      </p:sp>
      <p:sp>
        <p:nvSpPr>
          <p:cNvPr id="6" name="Θέση υποσέλιδου 5"/>
          <p:cNvSpPr>
            <a:spLocks noGrp="1"/>
          </p:cNvSpPr>
          <p:nvPr>
            <p:ph type="ftr" sz="quarter" idx="11"/>
          </p:nvPr>
        </p:nvSpPr>
        <p:spPr/>
        <p:txBody>
          <a:bodyPr/>
          <a:lstStyle/>
          <a:p>
            <a:endParaRPr kumimoji="0" lang="en-US"/>
          </a:p>
        </p:txBody>
      </p:sp>
      <p:sp>
        <p:nvSpPr>
          <p:cNvPr id="7" name="Θέση αριθμού διαφάνειας 6"/>
          <p:cNvSpPr>
            <a:spLocks noGrp="1"/>
          </p:cNvSpPr>
          <p:nvPr>
            <p:ph type="sldNum" sz="quarter" idx="12"/>
          </p:nvPr>
        </p:nvSpPr>
        <p:spPr/>
        <p:txBody>
          <a:bodyPr/>
          <a:lstStyle/>
          <a:p>
            <a:pPr algn="ctr"/>
            <a:fld id="{00000000-1234-1234-1234-123412341234}" type="slidenum">
              <a:rPr lang="en" smtClean="0"/>
              <a:pPr algn="ctr"/>
              <a:t>‹#›</a:t>
            </a:fld>
            <a:endParaRPr lang="en"/>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141232" y="4082552"/>
            <a:ext cx="7162800" cy="486174"/>
          </a:xfrm>
          <a:noFill/>
        </p:spPr>
        <p:txBody>
          <a:bodyPr lIns="91436" tIns="0" rIns="91436" anchor="t"/>
          <a:lstStyle>
            <a:lvl1pPr marL="0" marR="18287" indent="0" algn="r">
              <a:buNone/>
              <a:defRPr sz="1400"/>
            </a:lvl1pPr>
            <a:lvl2pPr>
              <a:defRPr sz="1200"/>
            </a:lvl2pPr>
            <a:lvl3pPr>
              <a:defRPr sz="1000"/>
            </a:lvl3pPr>
            <a:lvl4pPr>
              <a:defRPr sz="900"/>
            </a:lvl4pPr>
            <a:lvl5pPr>
              <a:defRPr sz="900"/>
            </a:lvl5pPr>
            <a:extLst/>
          </a:lstStyle>
          <a:p>
            <a:pPr lvl="0" eaLnBrk="1" latinLnBrk="0" hangingPunct="1"/>
            <a:r>
              <a:rPr kumimoji="0" lang="el-GR"/>
              <a:t>Στυλ υποδείγματος κειμένου</a:t>
            </a:r>
          </a:p>
        </p:txBody>
      </p:sp>
      <p:sp>
        <p:nvSpPr>
          <p:cNvPr id="3" name="Θέση εικόνας 2"/>
          <p:cNvSpPr>
            <a:spLocks noGrp="1"/>
          </p:cNvSpPr>
          <p:nvPr>
            <p:ph type="pic" idx="1"/>
          </p:nvPr>
        </p:nvSpPr>
        <p:spPr>
          <a:xfrm>
            <a:off x="228600" y="142476"/>
            <a:ext cx="8686800" cy="329184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
        <p:nvSpPr>
          <p:cNvPr id="5" name="Θέση ημερομηνίας 4"/>
          <p:cNvSpPr>
            <a:spLocks noGrp="1"/>
          </p:cNvSpPr>
          <p:nvPr>
            <p:ph type="dt" sz="half" idx="10"/>
          </p:nvPr>
        </p:nvSpPr>
        <p:spPr/>
        <p:txBody>
          <a:bodyPr/>
          <a:lstStyle>
            <a:lvl1pPr>
              <a:defRPr>
                <a:solidFill>
                  <a:schemeClr val="tx1"/>
                </a:solidFill>
              </a:defRPr>
            </a:lvl1pPr>
            <a:extLst/>
          </a:lstStyle>
          <a:p>
            <a:pPr eaLnBrk="1" latinLnBrk="0" hangingPunct="1"/>
            <a:fld id="{544213AF-26F6-41FA-8D85-E2C5388D6E58}" type="datetimeFigureOut">
              <a:rPr lang="en-US" smtClean="0"/>
              <a:pPr eaLnBrk="1" latinLnBrk="0" hangingPunct="1"/>
              <a:t>7/15/2021</a:t>
            </a:fld>
            <a:endParaRPr lang="en-US">
              <a:solidFill>
                <a:schemeClr val="tx1"/>
              </a:solidFill>
            </a:endParaRPr>
          </a:p>
        </p:txBody>
      </p:sp>
      <p:sp>
        <p:nvSpPr>
          <p:cNvPr id="6" name="Θέση υποσέλιδου 5"/>
          <p:cNvSpPr>
            <a:spLocks noGrp="1"/>
          </p:cNvSpPr>
          <p:nvPr>
            <p:ph type="ftr" sz="quarter" idx="11"/>
          </p:nvPr>
        </p:nvSpPr>
        <p:spPr>
          <a:xfrm>
            <a:off x="4380075" y="4805958"/>
            <a:ext cx="2350681" cy="273844"/>
          </a:xfrm>
        </p:spPr>
        <p:txBody>
          <a:bodyPr/>
          <a:lstStyle>
            <a:lvl1pPr>
              <a:defRPr>
                <a:solidFill>
                  <a:schemeClr val="tx1"/>
                </a:solidFill>
              </a:defRPr>
            </a:lvl1pPr>
            <a:extLst/>
          </a:lstStyle>
          <a:p>
            <a:endParaRPr kumimoji="0" lang="en-US">
              <a:solidFill>
                <a:schemeClr val="tx1"/>
              </a:solidFill>
            </a:endParaRPr>
          </a:p>
        </p:txBody>
      </p:sp>
      <p:sp>
        <p:nvSpPr>
          <p:cNvPr id="7" name="Θέση αριθμού διαφάνειας 6"/>
          <p:cNvSpPr>
            <a:spLocks noGrp="1"/>
          </p:cNvSpPr>
          <p:nvPr>
            <p:ph type="sldNum" sz="quarter" idx="12"/>
          </p:nvPr>
        </p:nvSpPr>
        <p:spPr/>
        <p:txBody>
          <a:bodyPr/>
          <a:lstStyle>
            <a:lvl1pPr>
              <a:defRPr>
                <a:solidFill>
                  <a:schemeClr val="tx1"/>
                </a:solidFill>
              </a:defRPr>
            </a:lvl1pPr>
            <a:extLst/>
          </a:lstStyle>
          <a:p>
            <a:pPr algn="ctr"/>
            <a:fld id="{00000000-1234-1234-1234-123412341234}" type="slidenum">
              <a:rPr lang="en" smtClean="0"/>
              <a:pPr algn="ctr"/>
              <a:t>‹#›</a:t>
            </a:fld>
            <a:endParaRPr lang="en"/>
          </a:p>
        </p:txBody>
      </p:sp>
      <p:sp>
        <p:nvSpPr>
          <p:cNvPr id="2" name="Τίτλος 1"/>
          <p:cNvSpPr>
            <a:spLocks noGrp="1"/>
          </p:cNvSpPr>
          <p:nvPr>
            <p:ph type="title"/>
          </p:nvPr>
        </p:nvSpPr>
        <p:spPr>
          <a:xfrm>
            <a:off x="228601" y="3648842"/>
            <a:ext cx="8075432" cy="422004"/>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a:t>Στυλ κύριου τίτλου</a:t>
            </a:r>
            <a:endParaRPr kumimoji="0" lang="en-US"/>
          </a:p>
        </p:txBody>
      </p:sp>
      <p:sp>
        <p:nvSpPr>
          <p:cNvPr id="8" name="Ελεύθερη σχεδίαση 7"/>
          <p:cNvSpPr>
            <a:spLocks/>
          </p:cNvSpPr>
          <p:nvPr/>
        </p:nvSpPr>
        <p:spPr bwMode="auto">
          <a:xfrm>
            <a:off x="499273" y="4458704"/>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9" name="Ελεύθερη σχεδίαση 8"/>
          <p:cNvSpPr>
            <a:spLocks/>
          </p:cNvSpPr>
          <p:nvPr/>
        </p:nvSpPr>
        <p:spPr bwMode="auto">
          <a:xfrm>
            <a:off x="485717" y="4454260"/>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10" name="Ορθογώνιο τρίγωνο 9"/>
          <p:cNvSpPr>
            <a:spLocks/>
          </p:cNvSpPr>
          <p:nvPr/>
        </p:nvSpPr>
        <p:spPr bwMode="auto">
          <a:xfrm>
            <a:off x="-6042" y="4343441"/>
            <a:ext cx="3402314" cy="810651"/>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36" tIns="45718" rIns="91436" bIns="45718" anchor="ctr" compatLnSpc="1"/>
          <a:lstStyle/>
          <a:p>
            <a:pPr algn="ctr" eaLnBrk="1" latinLnBrk="0" hangingPunct="1"/>
            <a:endParaRPr kumimoji="0" lang="en-US"/>
          </a:p>
        </p:txBody>
      </p:sp>
      <p:cxnSp>
        <p:nvCxnSpPr>
          <p:cNvPr id="11" name="Ευθεία γραμμή σύνδεσης 10"/>
          <p:cNvCxnSpPr/>
          <p:nvPr/>
        </p:nvCxnSpPr>
        <p:spPr>
          <a:xfrm>
            <a:off x="-9237" y="4340806"/>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Διάσημα 11"/>
          <p:cNvSpPr/>
          <p:nvPr/>
        </p:nvSpPr>
        <p:spPr>
          <a:xfrm>
            <a:off x="8664112"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
        <p:nvSpPr>
          <p:cNvPr id="13" name="Διάσημα 12"/>
          <p:cNvSpPr/>
          <p:nvPr/>
        </p:nvSpPr>
        <p:spPr>
          <a:xfrm>
            <a:off x="8477696"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91436" tIns="45718" rIns="91436" bIns="45718"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1.jpeg"/><Relationship Id="rId2" Type="http://schemas.openxmlformats.org/officeDocument/2006/relationships/slideLayout" Target="../slideLayouts/slideLayout15.xml"/><Relationship Id="rId16" Type="http://schemas.openxmlformats.org/officeDocument/2006/relationships/theme" Target="../theme/theme2.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9273" y="4458704"/>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12" name="Ελεύθερη σχεδίαση 11"/>
          <p:cNvSpPr>
            <a:spLocks/>
          </p:cNvSpPr>
          <p:nvPr/>
        </p:nvSpPr>
        <p:spPr bwMode="auto">
          <a:xfrm>
            <a:off x="485717" y="4454260"/>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36" tIns="45718" rIns="91436" bIns="45718" anchor="t" compatLnSpc="1"/>
          <a:lstStyle/>
          <a:p>
            <a:endParaRPr kumimoji="0" lang="en-US"/>
          </a:p>
        </p:txBody>
      </p:sp>
      <p:sp>
        <p:nvSpPr>
          <p:cNvPr id="14" name="Ορθογώνιο τρίγωνο 13"/>
          <p:cNvSpPr>
            <a:spLocks/>
          </p:cNvSpPr>
          <p:nvPr/>
        </p:nvSpPr>
        <p:spPr bwMode="auto">
          <a:xfrm>
            <a:off x="-6042" y="4343441"/>
            <a:ext cx="3402314" cy="810651"/>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36" tIns="45718" rIns="91436" bIns="45718" anchor="ctr" compatLnSpc="1"/>
          <a:lstStyle/>
          <a:p>
            <a:pPr algn="ctr" eaLnBrk="1" latinLnBrk="0" hangingPunct="1"/>
            <a:endParaRPr kumimoji="0" lang="en-US"/>
          </a:p>
        </p:txBody>
      </p:sp>
      <p:cxnSp>
        <p:nvCxnSpPr>
          <p:cNvPr id="15" name="Ευθεία γραμμή σύνδεσης 14"/>
          <p:cNvCxnSpPr/>
          <p:nvPr/>
        </p:nvCxnSpPr>
        <p:spPr>
          <a:xfrm>
            <a:off x="-9237" y="4340806"/>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05979"/>
            <a:ext cx="8229600" cy="857250"/>
          </a:xfrm>
          <a:prstGeom prst="rect">
            <a:avLst/>
          </a:prstGeom>
        </p:spPr>
        <p:txBody>
          <a:bodyPr vert="horz" lIns="91436" tIns="45718" rIns="91436" bIns="45718" anchor="ctr">
            <a:normAutofit/>
            <a:scene3d>
              <a:camera prst="orthographicFront"/>
              <a:lightRig rig="soft" dir="t"/>
            </a:scene3d>
            <a:sp3d prstMaterial="softEdge">
              <a:bevelT w="25400" h="25400"/>
            </a:sp3d>
          </a:bodyPr>
          <a:lstStyle/>
          <a:p>
            <a:r>
              <a:rPr kumimoji="0" lang="el-GR"/>
              <a:t>Στυλ κύριου τίτλου</a:t>
            </a:r>
            <a:endParaRPr kumimoji="0" lang="en-US"/>
          </a:p>
        </p:txBody>
      </p:sp>
      <p:sp>
        <p:nvSpPr>
          <p:cNvPr id="30" name="Θέση κειμένου 29"/>
          <p:cNvSpPr>
            <a:spLocks noGrp="1"/>
          </p:cNvSpPr>
          <p:nvPr>
            <p:ph type="body" idx="1"/>
          </p:nvPr>
        </p:nvSpPr>
        <p:spPr>
          <a:xfrm>
            <a:off x="457200" y="1110997"/>
            <a:ext cx="8229600" cy="3394472"/>
          </a:xfrm>
          <a:prstGeom prst="rect">
            <a:avLst/>
          </a:prstGeom>
        </p:spPr>
        <p:txBody>
          <a:bodyPr vert="horz" lIns="91436" tIns="45718" rIns="91436" bIns="45718">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Θέση ημερομηνίας 9"/>
          <p:cNvSpPr>
            <a:spLocks noGrp="1"/>
          </p:cNvSpPr>
          <p:nvPr>
            <p:ph type="dt" sz="half" idx="2"/>
          </p:nvPr>
        </p:nvSpPr>
        <p:spPr>
          <a:xfrm>
            <a:off x="6727032" y="4805958"/>
            <a:ext cx="1920240" cy="274320"/>
          </a:xfrm>
          <a:prstGeom prst="rect">
            <a:avLst/>
          </a:prstGeom>
        </p:spPr>
        <p:txBody>
          <a:bodyPr vert="horz" lIns="91436" tIns="45718" rIns="91436" bIns="45718"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7/15/2021</a:t>
            </a:fld>
            <a:endParaRPr lang="en-US" sz="1000" dirty="0">
              <a:solidFill>
                <a:schemeClr val="tx1"/>
              </a:solidFill>
            </a:endParaRPr>
          </a:p>
        </p:txBody>
      </p:sp>
      <p:sp>
        <p:nvSpPr>
          <p:cNvPr id="22" name="Θέση υποσέλιδου 21"/>
          <p:cNvSpPr>
            <a:spLocks noGrp="1"/>
          </p:cNvSpPr>
          <p:nvPr>
            <p:ph type="ftr" sz="quarter" idx="3"/>
          </p:nvPr>
        </p:nvSpPr>
        <p:spPr>
          <a:xfrm>
            <a:off x="4380075" y="4805958"/>
            <a:ext cx="2350681" cy="273844"/>
          </a:xfrm>
          <a:prstGeom prst="rect">
            <a:avLst/>
          </a:prstGeom>
        </p:spPr>
        <p:txBody>
          <a:bodyPr vert="horz" lIns="91436" tIns="45718" rIns="91436" bIns="45718"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Θέση αριθμού διαφάνειας 17"/>
          <p:cNvSpPr>
            <a:spLocks noGrp="1"/>
          </p:cNvSpPr>
          <p:nvPr>
            <p:ph type="sldNum" sz="quarter" idx="4"/>
          </p:nvPr>
        </p:nvSpPr>
        <p:spPr>
          <a:xfrm>
            <a:off x="8647272" y="4805958"/>
            <a:ext cx="365760" cy="273844"/>
          </a:xfrm>
          <a:prstGeom prst="rect">
            <a:avLst/>
          </a:prstGeom>
        </p:spPr>
        <p:txBody>
          <a:bodyPr vert="horz" lIns="91436" tIns="45718" rIns="91436" bIns="45718" anchor="b"/>
          <a:lstStyle>
            <a:lvl1pPr algn="r" eaLnBrk="1" latinLnBrk="0" hangingPunct="1">
              <a:defRPr kumimoji="0" sz="1000" b="0">
                <a:solidFill>
                  <a:schemeClr val="tx1"/>
                </a:solidFill>
              </a:defRPr>
            </a:lvl1pPr>
            <a:extLst/>
          </a:lstStyle>
          <a:p>
            <a:pPr algn="ctr"/>
            <a:fld id="{00000000-1234-1234-1234-123412341234}" type="slidenum">
              <a:rPr lang="en" smtClean="0"/>
              <a:pPr algn="ctr"/>
              <a:t>‹#›</a:t>
            </a:fld>
            <a:endParaRPr lang="en"/>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5" r:id="rId12"/>
    <p:sldLayoutId id="2147483661" r:id="rId13"/>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42" indent="-256019"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61" indent="-228588"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493" indent="-228588"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2944" indent="-228588"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532" indent="-228588"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120" indent="-228588"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709" indent="-228588"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297" indent="-228588"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5886" indent="-228588"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78" algn="l" rtl="0" eaLnBrk="1" latinLnBrk="0" hangingPunct="1">
        <a:defRPr kumimoji="0" kern="1200">
          <a:solidFill>
            <a:schemeClr val="tx1"/>
          </a:solidFill>
          <a:latin typeface="+mn-lt"/>
          <a:ea typeface="+mn-ea"/>
          <a:cs typeface="+mn-cs"/>
        </a:defRPr>
      </a:lvl2pPr>
      <a:lvl3pPr marL="914355" algn="l" rtl="0" eaLnBrk="1" latinLnBrk="0" hangingPunct="1">
        <a:defRPr kumimoji="0" kern="1200">
          <a:solidFill>
            <a:schemeClr val="tx1"/>
          </a:solidFill>
          <a:latin typeface="+mn-lt"/>
          <a:ea typeface="+mn-ea"/>
          <a:cs typeface="+mn-cs"/>
        </a:defRPr>
      </a:lvl3pPr>
      <a:lvl4pPr marL="1371532" algn="l" rtl="0" eaLnBrk="1" latinLnBrk="0" hangingPunct="1">
        <a:defRPr kumimoji="0" kern="1200">
          <a:solidFill>
            <a:schemeClr val="tx1"/>
          </a:solidFill>
          <a:latin typeface="+mn-lt"/>
          <a:ea typeface="+mn-ea"/>
          <a:cs typeface="+mn-cs"/>
        </a:defRPr>
      </a:lvl4pPr>
      <a:lvl5pPr marL="1828709" algn="l" rtl="0" eaLnBrk="1" latinLnBrk="0" hangingPunct="1">
        <a:defRPr kumimoji="0" kern="1200">
          <a:solidFill>
            <a:schemeClr val="tx1"/>
          </a:solidFill>
          <a:latin typeface="+mn-lt"/>
          <a:ea typeface="+mn-ea"/>
          <a:cs typeface="+mn-cs"/>
        </a:defRPr>
      </a:lvl5pPr>
      <a:lvl6pPr marL="2285886" algn="l" rtl="0" eaLnBrk="1" latinLnBrk="0" hangingPunct="1">
        <a:defRPr kumimoji="0" kern="1200">
          <a:solidFill>
            <a:schemeClr val="tx1"/>
          </a:solidFill>
          <a:latin typeface="+mn-lt"/>
          <a:ea typeface="+mn-ea"/>
          <a:cs typeface="+mn-cs"/>
        </a:defRPr>
      </a:lvl6pPr>
      <a:lvl7pPr marL="2743064" algn="l" rtl="0" eaLnBrk="1" latinLnBrk="0" hangingPunct="1">
        <a:defRPr kumimoji="0" kern="1200">
          <a:solidFill>
            <a:schemeClr val="tx1"/>
          </a:solidFill>
          <a:latin typeface="+mn-lt"/>
          <a:ea typeface="+mn-ea"/>
          <a:cs typeface="+mn-cs"/>
        </a:defRPr>
      </a:lvl7pPr>
      <a:lvl8pPr marL="3200240" algn="l" rtl="0" eaLnBrk="1" latinLnBrk="0" hangingPunct="1">
        <a:defRPr kumimoji="0" kern="1200">
          <a:solidFill>
            <a:schemeClr val="tx1"/>
          </a:solidFill>
          <a:latin typeface="+mn-lt"/>
          <a:ea typeface="+mn-ea"/>
          <a:cs typeface="+mn-cs"/>
        </a:defRPr>
      </a:lvl8pPr>
      <a:lvl9pPr marL="3657418"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8873" y="4458891"/>
            <a:ext cx="4941094" cy="69056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lIns="68579" tIns="34289" rIns="68579" bIns="34289"/>
          <a:lstStyle/>
          <a:p>
            <a:pPr defTabSz="342892">
              <a:buClrTx/>
              <a:buFontTx/>
              <a:buNone/>
              <a:defRPr/>
            </a:pPr>
            <a:endParaRPr lang="en-US" kern="1200">
              <a:solidFill>
                <a:prstClr val="black"/>
              </a:solidFill>
              <a:latin typeface="Lucida Sans Unicode"/>
              <a:ea typeface="+mn-ea"/>
            </a:endParaRPr>
          </a:p>
        </p:txBody>
      </p:sp>
      <p:sp>
        <p:nvSpPr>
          <p:cNvPr id="1027" name="Ελεύθερη σχεδίαση 11"/>
          <p:cNvSpPr>
            <a:spLocks/>
          </p:cNvSpPr>
          <p:nvPr/>
        </p:nvSpPr>
        <p:spPr bwMode="auto">
          <a:xfrm>
            <a:off x="485775" y="4454128"/>
            <a:ext cx="3690938" cy="700088"/>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lIns="68579" tIns="34289" rIns="68579" bIns="34289"/>
          <a:lstStyle/>
          <a:p>
            <a:pPr defTabSz="342900" eaLnBrk="0" fontAlgn="base" hangingPunct="0">
              <a:spcBef>
                <a:spcPct val="0"/>
              </a:spcBef>
              <a:spcAft>
                <a:spcPct val="0"/>
              </a:spcAft>
              <a:buClrTx/>
              <a:buFontTx/>
              <a:buNone/>
            </a:pPr>
            <a:endParaRPr lang="el-GR" sz="1800" kern="1200">
              <a:solidFill>
                <a:prstClr val="black"/>
              </a:solidFill>
              <a:latin typeface="Corbel" pitchFamily="34" charset="0"/>
              <a:ea typeface="+mn-ea"/>
              <a:cs typeface="+mn-cs"/>
            </a:endParaRPr>
          </a:p>
        </p:txBody>
      </p:sp>
      <p:sp>
        <p:nvSpPr>
          <p:cNvPr id="14" name="Ορθογώνιο τρίγωνο 13"/>
          <p:cNvSpPr>
            <a:spLocks/>
          </p:cNvSpPr>
          <p:nvPr/>
        </p:nvSpPr>
        <p:spPr bwMode="auto">
          <a:xfrm>
            <a:off x="-6042" y="4343441"/>
            <a:ext cx="3402314" cy="810651"/>
          </a:xfrm>
          <a:prstGeom prst="rtTriangle">
            <a:avLst/>
          </a:prstGeom>
          <a:blipFill>
            <a:blip r:embed="rId17">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lIns="68579" tIns="34289" rIns="68579" bIns="34289" anchor="ctr"/>
          <a:lstStyle/>
          <a:p>
            <a:pPr algn="ctr" defTabSz="342892">
              <a:buClrTx/>
              <a:buFontTx/>
              <a:buNone/>
              <a:defRPr/>
            </a:pPr>
            <a:endParaRPr lang="en-US" kern="1200">
              <a:solidFill>
                <a:prstClr val="white"/>
              </a:solidFill>
            </a:endParaRPr>
          </a:p>
        </p:txBody>
      </p:sp>
      <p:cxnSp>
        <p:nvCxnSpPr>
          <p:cNvPr id="15" name="Ευθεία γραμμή σύνδεσης 14"/>
          <p:cNvCxnSpPr/>
          <p:nvPr/>
        </p:nvCxnSpPr>
        <p:spPr>
          <a:xfrm>
            <a:off x="-9237" y="4340812"/>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05979"/>
            <a:ext cx="8229600" cy="857250"/>
          </a:xfrm>
          <a:prstGeom prst="rect">
            <a:avLst/>
          </a:prstGeom>
        </p:spPr>
        <p:txBody>
          <a:bodyPr vert="horz" lIns="68579" tIns="34289" rIns="68579" bIns="34289" anchor="ctr">
            <a:normAutofit/>
            <a:scene3d>
              <a:camera prst="orthographicFront"/>
              <a:lightRig rig="soft" dir="t"/>
            </a:scene3d>
            <a:sp3d prstMaterial="softEdge">
              <a:bevelT w="25400" h="25400"/>
            </a:sp3d>
          </a:bodyPr>
          <a:lstStyle/>
          <a:p>
            <a:r>
              <a:rPr lang="el-GR"/>
              <a:t>Στυλ κύριου τίτλου</a:t>
            </a:r>
            <a:endParaRPr lang="en-US"/>
          </a:p>
        </p:txBody>
      </p:sp>
      <p:sp>
        <p:nvSpPr>
          <p:cNvPr id="1033" name="Θέση κειμένου 29"/>
          <p:cNvSpPr>
            <a:spLocks noGrp="1"/>
          </p:cNvSpPr>
          <p:nvPr>
            <p:ph type="body" idx="1"/>
          </p:nvPr>
        </p:nvSpPr>
        <p:spPr bwMode="auto">
          <a:xfrm>
            <a:off x="457200" y="1110853"/>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9" tIns="34289" rIns="68579" bIns="34289" numCol="1" anchor="t" anchorCtr="0" compatLnSpc="1">
            <a:prstTxWarp prst="textNoShape">
              <a:avLst/>
            </a:prstTxWarp>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0" name="Θέση ημερομηνίας 9"/>
          <p:cNvSpPr>
            <a:spLocks noGrp="1"/>
          </p:cNvSpPr>
          <p:nvPr>
            <p:ph type="dt" sz="half" idx="2"/>
          </p:nvPr>
        </p:nvSpPr>
        <p:spPr>
          <a:xfrm>
            <a:off x="6727031" y="4806554"/>
            <a:ext cx="1920479" cy="273844"/>
          </a:xfrm>
          <a:prstGeom prst="rect">
            <a:avLst/>
          </a:prstGeom>
        </p:spPr>
        <p:txBody>
          <a:bodyPr vert="horz" lIns="68579" tIns="34289" rIns="68579" bIns="34289" anchor="b"/>
          <a:lstStyle>
            <a:lvl1pPr algn="l" defTabSz="342892" eaLnBrk="1" fontAlgn="auto" latinLnBrk="0" hangingPunct="1">
              <a:spcBef>
                <a:spcPts val="0"/>
              </a:spcBef>
              <a:spcAft>
                <a:spcPts val="0"/>
              </a:spcAft>
              <a:buFont typeface="Arial"/>
              <a:buNone/>
              <a:defRPr kumimoji="0" sz="800" smtClean="0">
                <a:solidFill>
                  <a:prstClr val="black"/>
                </a:solidFill>
                <a:latin typeface="Lucida Sans Unicode"/>
                <a:cs typeface="Arial"/>
                <a:sym typeface="Arial"/>
              </a:defRPr>
            </a:lvl1pPr>
            <a:extLst/>
          </a:lstStyle>
          <a:p>
            <a:pPr>
              <a:buClrTx/>
              <a:defRPr/>
            </a:pPr>
            <a:fld id="{C447829F-E1C7-4850-9CC0-C570D864CA36}" type="datetimeFigureOut">
              <a:rPr lang="el-GR" kern="1200">
                <a:ea typeface="+mn-ea"/>
              </a:rPr>
              <a:pPr>
                <a:buClrTx/>
                <a:defRPr/>
              </a:pPr>
              <a:t>15/7/2021</a:t>
            </a:fld>
            <a:endParaRPr lang="el-GR" kern="1200">
              <a:ea typeface="+mn-ea"/>
            </a:endParaRPr>
          </a:p>
        </p:txBody>
      </p:sp>
      <p:sp>
        <p:nvSpPr>
          <p:cNvPr id="22" name="Θέση υποσέλιδου 21"/>
          <p:cNvSpPr>
            <a:spLocks noGrp="1"/>
          </p:cNvSpPr>
          <p:nvPr>
            <p:ph type="ftr" sz="quarter" idx="3"/>
          </p:nvPr>
        </p:nvSpPr>
        <p:spPr>
          <a:xfrm>
            <a:off x="4380310" y="4806554"/>
            <a:ext cx="2350294" cy="273844"/>
          </a:xfrm>
          <a:prstGeom prst="rect">
            <a:avLst/>
          </a:prstGeom>
        </p:spPr>
        <p:txBody>
          <a:bodyPr vert="horz" lIns="68579" tIns="34289" rIns="68579" bIns="34289" anchor="b"/>
          <a:lstStyle>
            <a:lvl1pPr algn="r" defTabSz="342892" eaLnBrk="1" fontAlgn="auto" latinLnBrk="0" hangingPunct="1">
              <a:spcBef>
                <a:spcPts val="0"/>
              </a:spcBef>
              <a:spcAft>
                <a:spcPts val="0"/>
              </a:spcAft>
              <a:buFont typeface="Arial"/>
              <a:buNone/>
              <a:defRPr kumimoji="0" sz="800">
                <a:solidFill>
                  <a:prstClr val="black"/>
                </a:solidFill>
                <a:latin typeface="Lucida Sans Unicode"/>
                <a:cs typeface="Arial"/>
                <a:sym typeface="Arial"/>
              </a:defRPr>
            </a:lvl1pPr>
            <a:extLst/>
          </a:lstStyle>
          <a:p>
            <a:pPr>
              <a:buClrTx/>
              <a:defRPr/>
            </a:pPr>
            <a:endParaRPr lang="el-GR" kern="1200">
              <a:ea typeface="+mn-ea"/>
            </a:endParaRPr>
          </a:p>
        </p:txBody>
      </p:sp>
      <p:sp>
        <p:nvSpPr>
          <p:cNvPr id="18" name="Θέση αριθμού διαφάνειας 17"/>
          <p:cNvSpPr>
            <a:spLocks noGrp="1"/>
          </p:cNvSpPr>
          <p:nvPr>
            <p:ph type="sldNum" sz="quarter" idx="4"/>
          </p:nvPr>
        </p:nvSpPr>
        <p:spPr>
          <a:xfrm>
            <a:off x="8647510" y="4806554"/>
            <a:ext cx="365522" cy="273844"/>
          </a:xfrm>
          <a:prstGeom prst="rect">
            <a:avLst/>
          </a:prstGeom>
        </p:spPr>
        <p:txBody>
          <a:bodyPr vert="horz" lIns="68579" tIns="34289" rIns="68579" bIns="34289" anchor="b"/>
          <a:lstStyle>
            <a:lvl1pPr algn="r" defTabSz="342892" eaLnBrk="1" fontAlgn="auto" latinLnBrk="0" hangingPunct="1">
              <a:spcBef>
                <a:spcPts val="0"/>
              </a:spcBef>
              <a:spcAft>
                <a:spcPts val="0"/>
              </a:spcAft>
              <a:buFont typeface="Arial"/>
              <a:buNone/>
              <a:defRPr kumimoji="0" sz="800" b="0" smtClean="0">
                <a:solidFill>
                  <a:prstClr val="black"/>
                </a:solidFill>
                <a:latin typeface="Lucida Sans Unicode"/>
                <a:cs typeface="Arial"/>
                <a:sym typeface="Arial"/>
              </a:defRPr>
            </a:lvl1pPr>
            <a:extLst/>
          </a:lstStyle>
          <a:p>
            <a:pPr>
              <a:buClrTx/>
              <a:defRPr/>
            </a:pPr>
            <a:fld id="{548A7FD8-2661-4BE6-A94A-074E76CD0C8E}" type="slidenum">
              <a:rPr lang="el-GR" kern="1200">
                <a:ea typeface="+mn-ea"/>
              </a:rPr>
              <a:pPr>
                <a:buClrTx/>
                <a:defRPr/>
              </a:pPr>
              <a:t>‹#›</a:t>
            </a:fld>
            <a:endParaRPr lang="el-GR" kern="1200">
              <a:ea typeface="+mn-ea"/>
            </a:endParaRPr>
          </a:p>
        </p:txBody>
      </p:sp>
    </p:spTree>
    <p:extLst>
      <p:ext uri="{BB962C8B-B14F-4D97-AF65-F5344CB8AC3E}">
        <p14:creationId xmlns:p14="http://schemas.microsoft.com/office/powerpoint/2010/main" val="23465608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Lst>
  <p:txStyles>
    <p:titleStyle>
      <a:lvl1pPr algn="l" rtl="0" fontAlgn="base">
        <a:spcBef>
          <a:spcPct val="0"/>
        </a:spcBef>
        <a:spcAft>
          <a:spcPct val="0"/>
        </a:spcAft>
        <a:defRPr sz="3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3100" b="1">
          <a:solidFill>
            <a:schemeClr val="tx2"/>
          </a:solidFill>
          <a:latin typeface="Lucida Sans Unicode" pitchFamily="34" charset="0"/>
        </a:defRPr>
      </a:lvl2pPr>
      <a:lvl3pPr algn="l" rtl="0" fontAlgn="base">
        <a:spcBef>
          <a:spcPct val="0"/>
        </a:spcBef>
        <a:spcAft>
          <a:spcPct val="0"/>
        </a:spcAft>
        <a:defRPr sz="3100" b="1">
          <a:solidFill>
            <a:schemeClr val="tx2"/>
          </a:solidFill>
          <a:latin typeface="Lucida Sans Unicode" pitchFamily="34" charset="0"/>
        </a:defRPr>
      </a:lvl3pPr>
      <a:lvl4pPr algn="l" rtl="0" fontAlgn="base">
        <a:spcBef>
          <a:spcPct val="0"/>
        </a:spcBef>
        <a:spcAft>
          <a:spcPct val="0"/>
        </a:spcAft>
        <a:defRPr sz="3100" b="1">
          <a:solidFill>
            <a:schemeClr val="tx2"/>
          </a:solidFill>
          <a:latin typeface="Lucida Sans Unicode" pitchFamily="34" charset="0"/>
        </a:defRPr>
      </a:lvl4pPr>
      <a:lvl5pPr algn="l" rtl="0" fontAlgn="base">
        <a:spcBef>
          <a:spcPct val="0"/>
        </a:spcBef>
        <a:spcAft>
          <a:spcPct val="0"/>
        </a:spcAft>
        <a:defRPr sz="3100" b="1">
          <a:solidFill>
            <a:schemeClr val="tx2"/>
          </a:solidFill>
          <a:latin typeface="Lucida Sans Unicode" pitchFamily="34" charset="0"/>
        </a:defRPr>
      </a:lvl5pPr>
      <a:lvl6pPr marL="342900" algn="l" rtl="0" fontAlgn="base">
        <a:spcBef>
          <a:spcPct val="0"/>
        </a:spcBef>
        <a:spcAft>
          <a:spcPct val="0"/>
        </a:spcAft>
        <a:defRPr sz="3100" b="1">
          <a:solidFill>
            <a:schemeClr val="tx2"/>
          </a:solidFill>
          <a:latin typeface="Lucida Sans Unicode" pitchFamily="34" charset="0"/>
        </a:defRPr>
      </a:lvl6pPr>
      <a:lvl7pPr marL="685800" algn="l" rtl="0" fontAlgn="base">
        <a:spcBef>
          <a:spcPct val="0"/>
        </a:spcBef>
        <a:spcAft>
          <a:spcPct val="0"/>
        </a:spcAft>
        <a:defRPr sz="3100" b="1">
          <a:solidFill>
            <a:schemeClr val="tx2"/>
          </a:solidFill>
          <a:latin typeface="Lucida Sans Unicode" pitchFamily="34" charset="0"/>
        </a:defRPr>
      </a:lvl7pPr>
      <a:lvl8pPr marL="1028700" algn="l" rtl="0" fontAlgn="base">
        <a:spcBef>
          <a:spcPct val="0"/>
        </a:spcBef>
        <a:spcAft>
          <a:spcPct val="0"/>
        </a:spcAft>
        <a:defRPr sz="3100" b="1">
          <a:solidFill>
            <a:schemeClr val="tx2"/>
          </a:solidFill>
          <a:latin typeface="Lucida Sans Unicode" pitchFamily="34" charset="0"/>
        </a:defRPr>
      </a:lvl8pPr>
      <a:lvl9pPr marL="1371600" algn="l" rtl="0" fontAlgn="base">
        <a:spcBef>
          <a:spcPct val="0"/>
        </a:spcBef>
        <a:spcAft>
          <a:spcPct val="0"/>
        </a:spcAft>
        <a:defRPr sz="3100" b="1">
          <a:solidFill>
            <a:schemeClr val="tx2"/>
          </a:solidFill>
          <a:latin typeface="Lucida Sans Unicode" pitchFamily="34" charset="0"/>
        </a:defRPr>
      </a:lvl9pPr>
      <a:extLst/>
    </p:titleStyle>
    <p:bodyStyle>
      <a:lvl1pPr marL="273844" indent="-191691" algn="l" rtl="0" fontAlgn="base">
        <a:spcBef>
          <a:spcPts val="300"/>
        </a:spcBef>
        <a:spcAft>
          <a:spcPct val="0"/>
        </a:spcAft>
        <a:buClr>
          <a:schemeClr val="accent1"/>
        </a:buClr>
        <a:buSzPct val="68000"/>
        <a:buFont typeface="Wingdings 3" pitchFamily="18" charset="2"/>
        <a:buChar char=""/>
        <a:defRPr sz="2000" kern="1200">
          <a:solidFill>
            <a:schemeClr val="tx1"/>
          </a:solidFill>
          <a:latin typeface="+mn-lt"/>
          <a:ea typeface="+mn-ea"/>
          <a:cs typeface="+mn-cs"/>
        </a:defRPr>
      </a:lvl1pPr>
      <a:lvl2pPr marL="465535" indent="-170260" algn="l" rtl="0" fontAlgn="base">
        <a:spcBef>
          <a:spcPts val="244"/>
        </a:spcBef>
        <a:spcAft>
          <a:spcPct val="0"/>
        </a:spcAft>
        <a:buClr>
          <a:schemeClr val="accent1"/>
        </a:buClr>
        <a:buFont typeface="Verdana" pitchFamily="34" charset="0"/>
        <a:buChar char="◦"/>
        <a:defRPr sz="1700" kern="1200">
          <a:solidFill>
            <a:schemeClr val="tx1"/>
          </a:solidFill>
          <a:latin typeface="+mn-lt"/>
          <a:ea typeface="+mn-ea"/>
          <a:cs typeface="+mn-cs"/>
        </a:defRPr>
      </a:lvl2pPr>
      <a:lvl3pPr marL="644129" indent="-170260" algn="l" rtl="0" fontAlgn="base">
        <a:spcBef>
          <a:spcPts val="263"/>
        </a:spcBef>
        <a:spcAft>
          <a:spcPct val="0"/>
        </a:spcAft>
        <a:buClr>
          <a:schemeClr val="accent2"/>
        </a:buClr>
        <a:buSzPct val="100000"/>
        <a:buFont typeface="Wingdings 2" pitchFamily="18" charset="2"/>
        <a:buChar char=""/>
        <a:defRPr sz="1600" kern="1200">
          <a:solidFill>
            <a:schemeClr val="tx1"/>
          </a:solidFill>
          <a:latin typeface="+mn-lt"/>
          <a:ea typeface="+mn-ea"/>
          <a:cs typeface="+mn-cs"/>
        </a:defRPr>
      </a:lvl3pPr>
      <a:lvl4pPr marL="856060" indent="-170260" algn="l" rtl="0" fontAlgn="base">
        <a:spcBef>
          <a:spcPts val="263"/>
        </a:spcBef>
        <a:spcAft>
          <a:spcPct val="0"/>
        </a:spcAft>
        <a:buClr>
          <a:schemeClr val="accent2"/>
        </a:buClr>
        <a:buFont typeface="Wingdings 2" pitchFamily="18" charset="2"/>
        <a:buChar char=""/>
        <a:defRPr sz="1400" kern="1200">
          <a:solidFill>
            <a:schemeClr val="tx1"/>
          </a:solidFill>
          <a:latin typeface="+mn-lt"/>
          <a:ea typeface="+mn-ea"/>
          <a:cs typeface="+mn-cs"/>
        </a:defRPr>
      </a:lvl4pPr>
      <a:lvl5pPr marL="1027510" indent="-170260" algn="l" rtl="0" fontAlgn="base">
        <a:spcBef>
          <a:spcPts val="263"/>
        </a:spcBef>
        <a:spcAft>
          <a:spcPct val="0"/>
        </a:spcAft>
        <a:buClr>
          <a:schemeClr val="accent2"/>
        </a:buClr>
        <a:buFont typeface="Wingdings 2" pitchFamily="18" charset="2"/>
        <a:buChar char=""/>
        <a:defRPr sz="1400" kern="1200">
          <a:solidFill>
            <a:schemeClr val="tx1"/>
          </a:solidFill>
          <a:latin typeface="+mn-lt"/>
          <a:ea typeface="+mn-ea"/>
          <a:cs typeface="+mn-cs"/>
        </a:defRPr>
      </a:lvl5pPr>
      <a:lvl6pPr marL="1200120" indent="-171446" algn="l" rtl="0" eaLnBrk="1" latinLnBrk="0" hangingPunct="1">
        <a:spcBef>
          <a:spcPts val="263"/>
        </a:spcBef>
        <a:buClr>
          <a:schemeClr val="accent3"/>
        </a:buClr>
        <a:buFont typeface="Wingdings 2"/>
        <a:buChar char=""/>
        <a:defRPr kumimoji="0" sz="1400" kern="1200">
          <a:solidFill>
            <a:schemeClr val="tx1"/>
          </a:solidFill>
          <a:latin typeface="+mn-lt"/>
          <a:ea typeface="+mn-ea"/>
          <a:cs typeface="+mn-cs"/>
        </a:defRPr>
      </a:lvl6pPr>
      <a:lvl7pPr marL="1371566" indent="-171446"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7pPr>
      <a:lvl8pPr marL="1543012" indent="-171446"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8pPr>
      <a:lvl9pPr marL="1714457" indent="-171446" algn="l" rtl="0" eaLnBrk="1" latinLnBrk="0" hangingPunct="1">
        <a:spcBef>
          <a:spcPts val="263"/>
        </a:spcBef>
        <a:buClr>
          <a:schemeClr val="accent3"/>
        </a:buClr>
        <a:buFont typeface="Wingdings 2"/>
        <a:buChar char=""/>
        <a:defRPr kumimoji="0" sz="12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342892" algn="l" rtl="0" eaLnBrk="1" latinLnBrk="0" hangingPunct="1">
        <a:defRPr kumimoji="0" kern="1200">
          <a:solidFill>
            <a:schemeClr val="tx1"/>
          </a:solidFill>
          <a:latin typeface="+mn-lt"/>
          <a:ea typeface="+mn-ea"/>
          <a:cs typeface="+mn-cs"/>
        </a:defRPr>
      </a:lvl2pPr>
      <a:lvl3pPr marL="685783" algn="l" rtl="0" eaLnBrk="1" latinLnBrk="0" hangingPunct="1">
        <a:defRPr kumimoji="0" kern="1200">
          <a:solidFill>
            <a:schemeClr val="tx1"/>
          </a:solidFill>
          <a:latin typeface="+mn-lt"/>
          <a:ea typeface="+mn-ea"/>
          <a:cs typeface="+mn-cs"/>
        </a:defRPr>
      </a:lvl3pPr>
      <a:lvl4pPr marL="1028675" algn="l" rtl="0" eaLnBrk="1" latinLnBrk="0" hangingPunct="1">
        <a:defRPr kumimoji="0" kern="1200">
          <a:solidFill>
            <a:schemeClr val="tx1"/>
          </a:solidFill>
          <a:latin typeface="+mn-lt"/>
          <a:ea typeface="+mn-ea"/>
          <a:cs typeface="+mn-cs"/>
        </a:defRPr>
      </a:lvl4pPr>
      <a:lvl5pPr marL="1371566" algn="l" rtl="0" eaLnBrk="1" latinLnBrk="0" hangingPunct="1">
        <a:defRPr kumimoji="0" kern="1200">
          <a:solidFill>
            <a:schemeClr val="tx1"/>
          </a:solidFill>
          <a:latin typeface="+mn-lt"/>
          <a:ea typeface="+mn-ea"/>
          <a:cs typeface="+mn-cs"/>
        </a:defRPr>
      </a:lvl5pPr>
      <a:lvl6pPr marL="1714457" algn="l" rtl="0" eaLnBrk="1" latinLnBrk="0" hangingPunct="1">
        <a:defRPr kumimoji="0" kern="1200">
          <a:solidFill>
            <a:schemeClr val="tx1"/>
          </a:solidFill>
          <a:latin typeface="+mn-lt"/>
          <a:ea typeface="+mn-ea"/>
          <a:cs typeface="+mn-cs"/>
        </a:defRPr>
      </a:lvl6pPr>
      <a:lvl7pPr marL="2057348" algn="l" rtl="0" eaLnBrk="1" latinLnBrk="0" hangingPunct="1">
        <a:defRPr kumimoji="0" kern="1200">
          <a:solidFill>
            <a:schemeClr val="tx1"/>
          </a:solidFill>
          <a:latin typeface="+mn-lt"/>
          <a:ea typeface="+mn-ea"/>
          <a:cs typeface="+mn-cs"/>
        </a:defRPr>
      </a:lvl7pPr>
      <a:lvl8pPr marL="2400240" algn="l" rtl="0" eaLnBrk="1" latinLnBrk="0" hangingPunct="1">
        <a:defRPr kumimoji="0" kern="1200">
          <a:solidFill>
            <a:schemeClr val="tx1"/>
          </a:solidFill>
          <a:latin typeface="+mn-lt"/>
          <a:ea typeface="+mn-ea"/>
          <a:cs typeface="+mn-cs"/>
        </a:defRPr>
      </a:lvl8pPr>
      <a:lvl9pPr marL="2743132"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hyperlink" Target="https://www.grhotels.gr/" TargetMode="External"/><Relationship Id="rId2" Type="http://schemas.openxmlformats.org/officeDocument/2006/relationships/hyperlink" Target="https://wttc.or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l.wikipedia.org/wiki/%CE%94%CE%B7%CE%BC%CE%BF%CE%BA%CF%81%CE%B1%CF%84%CE%B9%CE%BA%CE%AE_%CE%91%CF%81%CE%B9%CF%83%CF%84%CE%B5%CF%81%CE%AC" TargetMode="External"/><Relationship Id="rId2" Type="http://schemas.openxmlformats.org/officeDocument/2006/relationships/hyperlink" Target="https://el.wikipedia.org/wiki/%CE%A0%CE%91%CE%A3%CE%9F%CE%9A" TargetMode="External"/><Relationship Id="rId1" Type="http://schemas.openxmlformats.org/officeDocument/2006/relationships/slideLayout" Target="../slideLayouts/slideLayout2.xml"/><Relationship Id="rId6" Type="http://schemas.openxmlformats.org/officeDocument/2006/relationships/hyperlink" Target="https://el.wikipedia.org/wiki/%CE%9A%CF%89%CE%BD%CF%83%CF%84%CE%B1%CE%BD%CF%84%CE%AF%CE%BD%CE%BF%CF%82_%CE%93%CE%BA%CE%B9%CE%BF%CF%85%CE%BB%CE%AD%CE%BA%CE%B1%CF%82" TargetMode="External"/><Relationship Id="rId5" Type="http://schemas.openxmlformats.org/officeDocument/2006/relationships/hyperlink" Target="https://el.wikipedia.org/wiki/%CE%9D%CF%84%CF%8C%CF%81%CE%B1_%CE%9C%CF%80%CE%B1%CE%BA%CE%BF%CE%B3%CE%B9%CE%AC%CE%BD%CE%BD%CE%B7" TargetMode="External"/><Relationship Id="rId4" Type="http://schemas.openxmlformats.org/officeDocument/2006/relationships/hyperlink" Target="https://el.wikipedia.org/wiki/%CE%94%CF%81%CE%AC%CF%83%CE%B7_(%CF%80%CE%BF%CE%BB%CE%B9%CF%84%CE%B9%CE%BA%CF%8C_%CE%BA%CF%8C%CE%BC%CE%BC%CE%B1)"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ctrTitle"/>
          </p:nvPr>
        </p:nvSpPr>
        <p:spPr>
          <a:xfrm>
            <a:off x="673217" y="1194925"/>
            <a:ext cx="7772400" cy="849908"/>
          </a:xfrm>
        </p:spPr>
        <p:txBody>
          <a:bodyPr>
            <a:noAutofit/>
          </a:bodyPr>
          <a:lstStyle/>
          <a:p>
            <a:pPr algn="ctr" fontAlgn="auto">
              <a:spcAft>
                <a:spcPts val="0"/>
              </a:spcAft>
              <a:defRPr/>
            </a:pPr>
            <a:r>
              <a:rPr lang="el-GR" sz="2400" dirty="0"/>
              <a:t>ΠΟΛΙΤΙΣΜΟΣ, ΑΘΛΗΤΙΣΜΟΣ, ΤΟΥΡΙΣΜΟΣ: </a:t>
            </a:r>
            <a:br>
              <a:rPr lang="el-GR" sz="2400" dirty="0"/>
            </a:br>
            <a:r>
              <a:rPr lang="el-GR" sz="2400" dirty="0"/>
              <a:t>ΑΡΧΙΚΕΣ ΕΝΝΟΙΕΣ ΚΑΙ ΒΑΣΙΚΑ ΝΟΗΜΑΤΑ</a:t>
            </a:r>
            <a:endParaRPr lang="el-GR" sz="2300" dirty="0">
              <a:latin typeface="Times New Roman" pitchFamily="18" charset="0"/>
              <a:cs typeface="Times New Roman" pitchFamily="18" charset="0"/>
            </a:endParaRPr>
          </a:p>
        </p:txBody>
      </p:sp>
      <p:sp>
        <p:nvSpPr>
          <p:cNvPr id="6" name="Θέση κειμένου 5"/>
          <p:cNvSpPr>
            <a:spLocks noGrp="1"/>
          </p:cNvSpPr>
          <p:nvPr>
            <p:ph type="subTitle" idx="1"/>
          </p:nvPr>
        </p:nvSpPr>
        <p:spPr>
          <a:xfrm>
            <a:off x="685800" y="2070499"/>
            <a:ext cx="7772400" cy="2749153"/>
          </a:xfrm>
        </p:spPr>
        <p:txBody>
          <a:bodyPr>
            <a:normAutofit lnSpcReduction="10000"/>
          </a:bodyPr>
          <a:lstStyle/>
          <a:p>
            <a:pPr marR="0" algn="ctr">
              <a:lnSpc>
                <a:spcPct val="80000"/>
              </a:lnSpc>
            </a:pPr>
            <a:endParaRPr lang="el-GR" sz="1600" dirty="0">
              <a:latin typeface="Times New Roman" pitchFamily="18" charset="0"/>
              <a:cs typeface="Times New Roman" pitchFamily="18" charset="0"/>
            </a:endParaRPr>
          </a:p>
          <a:p>
            <a:pPr marR="0" algn="ctr">
              <a:lnSpc>
                <a:spcPct val="80000"/>
              </a:lnSpc>
            </a:pPr>
            <a:r>
              <a:rPr lang="el-GR" sz="1600" b="1" dirty="0">
                <a:latin typeface="Times New Roman" pitchFamily="18" charset="0"/>
                <a:cs typeface="Times New Roman" pitchFamily="18" charset="0"/>
              </a:rPr>
              <a:t>ΕΘΝΙΚΗ ΣΧΟΛΗ ΔΗΜΟΣΙΑΣ ΔΙΟΙΚΗΣΗΣ ΚΑΙ ΑΥΤΟΔΙΟΙΚΗΣΗΣ </a:t>
            </a:r>
          </a:p>
          <a:p>
            <a:pPr marR="0" algn="ctr">
              <a:lnSpc>
                <a:spcPct val="80000"/>
              </a:lnSpc>
            </a:pPr>
            <a:r>
              <a:rPr lang="el-GR" sz="1600" b="1" dirty="0">
                <a:latin typeface="Times New Roman" pitchFamily="18" charset="0"/>
                <a:cs typeface="Times New Roman" pitchFamily="18" charset="0"/>
              </a:rPr>
              <a:t>         ΚΗ΄ΕΚΠΑΙΔΕΥΤΙΚΗ ΣΕΙΡΑ «ΔΗΜΗΤΡΙΟΣ ΤΖΑΝΑΚΗΣ» </a:t>
            </a:r>
          </a:p>
          <a:p>
            <a:pPr marR="0" algn="ctr">
              <a:lnSpc>
                <a:spcPct val="80000"/>
              </a:lnSpc>
            </a:pPr>
            <a:r>
              <a:rPr lang="el-GR" sz="1600" b="1" dirty="0">
                <a:latin typeface="Times New Roman" pitchFamily="18" charset="0"/>
                <a:cs typeface="Times New Roman" pitchFamily="18" charset="0"/>
              </a:rPr>
              <a:t>Α΄ ΚΥΚΛΟΣ ΕΙΔΙΚΗΣ ΦΑΣΗΣ </a:t>
            </a:r>
          </a:p>
          <a:p>
            <a:endParaRPr lang="el-GR" sz="1600" dirty="0"/>
          </a:p>
          <a:p>
            <a:pPr marR="0" algn="ctr">
              <a:lnSpc>
                <a:spcPct val="80000"/>
              </a:lnSpc>
            </a:pPr>
            <a:endParaRPr lang="el-GR" sz="1600" b="1" u="sng" dirty="0">
              <a:latin typeface="Times New Roman" pitchFamily="18" charset="0"/>
              <a:cs typeface="Times New Roman" pitchFamily="18" charset="0"/>
            </a:endParaRPr>
          </a:p>
          <a:p>
            <a:pPr marR="0" algn="ctr">
              <a:lnSpc>
                <a:spcPct val="80000"/>
              </a:lnSpc>
            </a:pPr>
            <a:r>
              <a:rPr lang="el-GR" sz="1600" dirty="0">
                <a:latin typeface="Times New Roman" pitchFamily="18" charset="0"/>
                <a:cs typeface="Times New Roman" pitchFamily="18" charset="0"/>
              </a:rPr>
              <a:t>ΕΙΣΗΓΗΤΗΣ: Δρ. ΓΙΑΝΝΗΣ ΙΩΑΝΝΙΔΗΣ</a:t>
            </a:r>
          </a:p>
          <a:p>
            <a:pPr marR="0" algn="ctr">
              <a:lnSpc>
                <a:spcPct val="80000"/>
              </a:lnSpc>
            </a:pPr>
            <a:endParaRPr lang="el-GR" sz="1600" dirty="0">
              <a:latin typeface="Times New Roman" pitchFamily="18" charset="0"/>
              <a:cs typeface="Times New Roman" pitchFamily="18" charset="0"/>
            </a:endParaRPr>
          </a:p>
          <a:p>
            <a:pPr marR="0" algn="ctr">
              <a:lnSpc>
                <a:spcPct val="80000"/>
              </a:lnSpc>
            </a:pPr>
            <a:endParaRPr lang="el-GR" sz="1600" dirty="0">
              <a:latin typeface="Times New Roman" pitchFamily="18" charset="0"/>
              <a:cs typeface="Times New Roman" pitchFamily="18" charset="0"/>
            </a:endParaRPr>
          </a:p>
          <a:p>
            <a:pPr marR="0" algn="ctr">
              <a:lnSpc>
                <a:spcPct val="80000"/>
              </a:lnSpc>
            </a:pPr>
            <a:endParaRPr lang="el-GR" sz="1600" dirty="0">
              <a:latin typeface="Times New Roman" pitchFamily="18" charset="0"/>
              <a:cs typeface="Times New Roman" pitchFamily="18" charset="0"/>
            </a:endParaRPr>
          </a:p>
          <a:p>
            <a:pPr marR="0" algn="ctr">
              <a:lnSpc>
                <a:spcPct val="80000"/>
              </a:lnSpc>
            </a:pPr>
            <a:endParaRPr lang="el-GR" sz="1600" dirty="0">
              <a:latin typeface="Times New Roman" pitchFamily="18" charset="0"/>
              <a:cs typeface="Times New Roman" pitchFamily="18" charset="0"/>
            </a:endParaRPr>
          </a:p>
          <a:p>
            <a:pPr marR="0" algn="ctr">
              <a:lnSpc>
                <a:spcPct val="80000"/>
              </a:lnSpc>
            </a:pPr>
            <a:r>
              <a:rPr lang="el-GR" sz="1600" b="1" dirty="0">
                <a:latin typeface="Times New Roman" pitchFamily="18" charset="0"/>
                <a:cs typeface="Times New Roman" pitchFamily="18" charset="0"/>
              </a:rPr>
              <a:t>ΑΘΗΝΑ 20</a:t>
            </a:r>
            <a:r>
              <a:rPr lang="en-US" sz="1600" b="1" dirty="0">
                <a:latin typeface="Times New Roman" pitchFamily="18" charset="0"/>
                <a:cs typeface="Times New Roman" pitchFamily="18" charset="0"/>
              </a:rPr>
              <a:t>2</a:t>
            </a:r>
            <a:r>
              <a:rPr lang="el-GR" sz="1600" b="1" dirty="0">
                <a:latin typeface="Times New Roman" pitchFamily="18" charset="0"/>
                <a:cs typeface="Times New Roman" pitchFamily="18" charset="0"/>
              </a:rPr>
              <a:t>1</a:t>
            </a:r>
          </a:p>
        </p:txBody>
      </p:sp>
      <p:pic>
        <p:nvPicPr>
          <p:cNvPr id="17412" name="Picture 3"/>
          <p:cNvPicPr>
            <a:picLocks noGrp="1" noChangeAspect="1" noChangeArrowheads="1"/>
          </p:cNvPicPr>
          <p:nvPr>
            <p:ph sz="quarter" idx="4294967295"/>
          </p:nvPr>
        </p:nvPicPr>
        <p:blipFill>
          <a:blip r:embed="rId2">
            <a:extLst>
              <a:ext uri="{28A0092B-C50C-407E-A947-70E740481C1C}">
                <a14:useLocalDpi xmlns:a14="http://schemas.microsoft.com/office/drawing/2010/main" val="0"/>
              </a:ext>
            </a:extLst>
          </a:blip>
          <a:srcRect/>
          <a:stretch>
            <a:fillRect/>
          </a:stretch>
        </p:blipFill>
        <p:spPr>
          <a:xfrm>
            <a:off x="7010400" y="317897"/>
            <a:ext cx="2133600" cy="694134"/>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34781"/>
          <a:stretch/>
        </p:blipFill>
        <p:spPr bwMode="auto">
          <a:xfrm>
            <a:off x="227312" y="225468"/>
            <a:ext cx="1582699" cy="4697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081903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pPr algn="ctr"/>
            <a:fld id="{00000000-1234-1234-1234-123412341234}" type="slidenum">
              <a:rPr lang="en" smtClean="0"/>
              <a:pPr algn="ctr"/>
              <a:t>10</a:t>
            </a:fld>
            <a:endParaRPr lang="en"/>
          </a:p>
        </p:txBody>
      </p:sp>
      <p:graphicFrame>
        <p:nvGraphicFramePr>
          <p:cNvPr id="3" name="2 - Πίνακας"/>
          <p:cNvGraphicFramePr>
            <a:graphicFrameLocks noGrp="1"/>
          </p:cNvGraphicFramePr>
          <p:nvPr/>
        </p:nvGraphicFramePr>
        <p:xfrm>
          <a:off x="155643" y="530432"/>
          <a:ext cx="8988357" cy="5137090"/>
        </p:xfrm>
        <a:graphic>
          <a:graphicData uri="http://schemas.openxmlformats.org/drawingml/2006/table">
            <a:tbl>
              <a:tblPr/>
              <a:tblGrid>
                <a:gridCol w="2587557">
                  <a:extLst>
                    <a:ext uri="{9D8B030D-6E8A-4147-A177-3AD203B41FA5}">
                      <a16:colId xmlns="" xmlns:a16="http://schemas.microsoft.com/office/drawing/2014/main" val="20000"/>
                    </a:ext>
                  </a:extLst>
                </a:gridCol>
                <a:gridCol w="3112851">
                  <a:extLst>
                    <a:ext uri="{9D8B030D-6E8A-4147-A177-3AD203B41FA5}">
                      <a16:colId xmlns="" xmlns:a16="http://schemas.microsoft.com/office/drawing/2014/main" val="20001"/>
                    </a:ext>
                  </a:extLst>
                </a:gridCol>
                <a:gridCol w="3287949">
                  <a:extLst>
                    <a:ext uri="{9D8B030D-6E8A-4147-A177-3AD203B41FA5}">
                      <a16:colId xmlns="" xmlns:a16="http://schemas.microsoft.com/office/drawing/2014/main" val="20002"/>
                    </a:ext>
                  </a:extLst>
                </a:gridCol>
              </a:tblGrid>
              <a:tr h="499381">
                <a:tc>
                  <a:txBody>
                    <a:bodyPr/>
                    <a:lstStyle/>
                    <a:p>
                      <a:pPr algn="ctr">
                        <a:lnSpc>
                          <a:spcPct val="150000"/>
                        </a:lnSpc>
                        <a:spcAft>
                          <a:spcPts val="600"/>
                        </a:spcAft>
                      </a:pPr>
                      <a:r>
                        <a:rPr lang="en-US" sz="1400" b="1" dirty="0" smtClean="0">
                          <a:latin typeface="Times New Roman" pitchFamily="18" charset="0"/>
                          <a:ea typeface="Calibri"/>
                          <a:cs typeface="Times New Roman" pitchFamily="18" charset="0"/>
                        </a:rPr>
                        <a:t>M</a:t>
                      </a:r>
                      <a:r>
                        <a:rPr lang="el-GR" sz="1400" b="1" dirty="0" err="1" smtClean="0">
                          <a:latin typeface="Times New Roman" pitchFamily="18" charset="0"/>
                          <a:ea typeface="Calibri"/>
                          <a:cs typeface="Times New Roman" pitchFamily="18" charset="0"/>
                        </a:rPr>
                        <a:t>εγέθη</a:t>
                      </a:r>
                      <a:r>
                        <a:rPr lang="el-GR" sz="1400" b="1" dirty="0" smtClean="0">
                          <a:latin typeface="Times New Roman" pitchFamily="18" charset="0"/>
                          <a:ea typeface="Calibri"/>
                          <a:cs typeface="Times New Roman" pitchFamily="18" charset="0"/>
                        </a:rPr>
                        <a:t> </a:t>
                      </a:r>
                      <a:r>
                        <a:rPr lang="el-GR" sz="1400" b="1" dirty="0">
                          <a:latin typeface="Times New Roman" pitchFamily="18" charset="0"/>
                          <a:ea typeface="Calibri"/>
                          <a:cs typeface="Times New Roman" pitchFamily="18" charset="0"/>
                        </a:rPr>
                        <a:t>Ελληνικού τουρισμού.</a:t>
                      </a: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gn="ctr">
                        <a:lnSpc>
                          <a:spcPct val="150000"/>
                        </a:lnSpc>
                        <a:spcAft>
                          <a:spcPts val="600"/>
                        </a:spcAft>
                      </a:pPr>
                      <a:r>
                        <a:rPr lang="el-GR" sz="1400" b="1" dirty="0">
                          <a:latin typeface="Times New Roman" pitchFamily="18" charset="0"/>
                          <a:ea typeface="Calibri"/>
                          <a:cs typeface="Times New Roman" pitchFamily="18" charset="0"/>
                        </a:rPr>
                        <a:t> </a:t>
                      </a:r>
                      <a:r>
                        <a:rPr lang="el-GR" sz="1400" b="1" dirty="0" smtClean="0">
                          <a:latin typeface="Times New Roman" pitchFamily="18" charset="0"/>
                          <a:ea typeface="Calibri"/>
                          <a:cs typeface="Times New Roman" pitchFamily="18" charset="0"/>
                        </a:rPr>
                        <a:t>2007</a:t>
                      </a: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gn="ctr">
                        <a:lnSpc>
                          <a:spcPct val="150000"/>
                        </a:lnSpc>
                        <a:spcAft>
                          <a:spcPts val="600"/>
                        </a:spcAft>
                      </a:pPr>
                      <a:r>
                        <a:rPr lang="el-GR" sz="1400" b="1" dirty="0" smtClean="0">
                          <a:latin typeface="Times New Roman" pitchFamily="18" charset="0"/>
                          <a:ea typeface="Calibri"/>
                          <a:cs typeface="Times New Roman" pitchFamily="18" charset="0"/>
                        </a:rPr>
                        <a:t>2019</a:t>
                      </a: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0"/>
                  </a:ext>
                </a:extLst>
              </a:tr>
              <a:tr h="249253">
                <a:tc>
                  <a:txBody>
                    <a:bodyPr/>
                    <a:lstStyle/>
                    <a:p>
                      <a:pPr>
                        <a:lnSpc>
                          <a:spcPct val="150000"/>
                        </a:lnSpc>
                        <a:spcAft>
                          <a:spcPts val="600"/>
                        </a:spcAft>
                      </a:pPr>
                      <a:r>
                        <a:rPr lang="el-GR" sz="1400" dirty="0">
                          <a:latin typeface="Times New Roman" pitchFamily="18" charset="0"/>
                          <a:ea typeface="Calibri"/>
                          <a:cs typeface="Times New Roman" pitchFamily="18" charset="0"/>
                        </a:rPr>
                        <a:t>Συμμετοχή στο Α.Ε.Π.</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50000"/>
                        </a:lnSpc>
                        <a:spcBef>
                          <a:spcPts val="0"/>
                        </a:spcBef>
                        <a:spcAft>
                          <a:spcPts val="600"/>
                        </a:spcAft>
                        <a:buClrTx/>
                        <a:buSzTx/>
                        <a:buFontTx/>
                        <a:buNone/>
                        <a:tabLst/>
                        <a:defRPr/>
                      </a:pPr>
                      <a:r>
                        <a:rPr lang="el-GR" sz="1400" dirty="0">
                          <a:latin typeface="Times New Roman" pitchFamily="18" charset="0"/>
                          <a:ea typeface="Calibri"/>
                          <a:cs typeface="Times New Roman" pitchFamily="18" charset="0"/>
                        </a:rPr>
                        <a:t>17,2%  </a:t>
                      </a:r>
                      <a:r>
                        <a:rPr kumimoji="0" lang="en-US" sz="1400" b="0" i="0" u="sng" kern="1200" dirty="0" smtClean="0">
                          <a:solidFill>
                            <a:schemeClr val="tx1"/>
                          </a:solidFill>
                          <a:latin typeface="+mn-lt"/>
                          <a:ea typeface="+mn-ea"/>
                          <a:cs typeface="+mn-cs"/>
                          <a:hlinkClick r:id="rId2"/>
                        </a:rPr>
                        <a:t> </a:t>
                      </a:r>
                      <a:r>
                        <a:rPr kumimoji="0" lang="en-US" sz="1200" b="0" i="0" u="sng" kern="1200" dirty="0" smtClean="0">
                          <a:solidFill>
                            <a:schemeClr val="tx1"/>
                          </a:solidFill>
                          <a:latin typeface="+mn-lt"/>
                          <a:ea typeface="+mn-ea"/>
                          <a:cs typeface="+mn-cs"/>
                          <a:hlinkClick r:id="rId2"/>
                        </a:rPr>
                        <a:t>World Travel &amp; Tourism Council</a:t>
                      </a:r>
                    </a:p>
                    <a:p>
                      <a:pPr>
                        <a:lnSpc>
                          <a:spcPct val="150000"/>
                        </a:lnSpc>
                        <a:spcAft>
                          <a:spcPts val="600"/>
                        </a:spcAft>
                      </a:pP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a:latin typeface="Times New Roman" pitchFamily="18" charset="0"/>
                          <a:ea typeface="Calibri"/>
                          <a:cs typeface="Times New Roman" pitchFamily="18" charset="0"/>
                        </a:rPr>
                        <a:t>20,8%</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r h="338270">
                <a:tc>
                  <a:txBody>
                    <a:bodyPr/>
                    <a:lstStyle/>
                    <a:p>
                      <a:pPr>
                        <a:lnSpc>
                          <a:spcPct val="150000"/>
                        </a:lnSpc>
                        <a:spcAft>
                          <a:spcPts val="600"/>
                        </a:spcAft>
                      </a:pPr>
                      <a:r>
                        <a:rPr lang="el-GR" sz="1400" dirty="0">
                          <a:latin typeface="Times New Roman" pitchFamily="18" charset="0"/>
                          <a:ea typeface="Calibri"/>
                          <a:cs typeface="Times New Roman" pitchFamily="18" charset="0"/>
                        </a:rPr>
                        <a:t>Συμμετοχή στην απασχόληση.</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20,8% </a:t>
                      </a:r>
                      <a:r>
                        <a:rPr lang="el-GR" sz="1400" dirty="0" smtClean="0">
                          <a:latin typeface="Times New Roman" pitchFamily="18" charset="0"/>
                          <a:ea typeface="Calibri"/>
                          <a:cs typeface="Times New Roman" pitchFamily="18" charset="0"/>
                        </a:rPr>
                        <a:t>συνολικής </a:t>
                      </a:r>
                      <a:r>
                        <a:rPr lang="el-GR" sz="1400" dirty="0">
                          <a:latin typeface="Times New Roman" pitchFamily="18" charset="0"/>
                          <a:ea typeface="Calibri"/>
                          <a:cs typeface="Times New Roman" pitchFamily="18" charset="0"/>
                        </a:rPr>
                        <a:t>απασχόλησης (</a:t>
                      </a:r>
                      <a:r>
                        <a:rPr lang="en-US" sz="1400" dirty="0">
                          <a:latin typeface="Times New Roman" pitchFamily="18" charset="0"/>
                          <a:ea typeface="Calibri"/>
                          <a:cs typeface="Times New Roman" pitchFamily="18" charset="0"/>
                        </a:rPr>
                        <a:t>WTTC</a:t>
                      </a:r>
                      <a:r>
                        <a:rPr lang="el-GR" sz="1400" dirty="0">
                          <a:latin typeface="Times New Roman" pitchFamily="18" charset="0"/>
                          <a:ea typeface="Calibri"/>
                          <a:cs typeface="Times New Roman" pitchFamily="18" charset="0"/>
                        </a:rPr>
                        <a:t>).</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21,7% της συνολικής απασχόλησης</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2"/>
                  </a:ext>
                </a:extLst>
              </a:tr>
              <a:tr h="202329">
                <a:tc>
                  <a:txBody>
                    <a:bodyPr/>
                    <a:lstStyle/>
                    <a:p>
                      <a:pPr>
                        <a:lnSpc>
                          <a:spcPct val="150000"/>
                        </a:lnSpc>
                        <a:spcAft>
                          <a:spcPts val="600"/>
                        </a:spcAft>
                      </a:pPr>
                      <a:r>
                        <a:rPr lang="el-GR" sz="1400">
                          <a:latin typeface="Times New Roman" pitchFamily="18" charset="0"/>
                          <a:ea typeface="Calibri"/>
                          <a:cs typeface="Times New Roman" pitchFamily="18" charset="0"/>
                        </a:rPr>
                        <a:t>Συνολική απασχόληση</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939.820  (</a:t>
                      </a:r>
                      <a:r>
                        <a:rPr lang="en-US" sz="1400" dirty="0">
                          <a:latin typeface="Times New Roman" pitchFamily="18" charset="0"/>
                          <a:ea typeface="Calibri"/>
                          <a:cs typeface="Times New Roman" pitchFamily="18" charset="0"/>
                        </a:rPr>
                        <a:t>WTTC</a:t>
                      </a:r>
                      <a:r>
                        <a:rPr lang="el-GR" sz="1400" dirty="0">
                          <a:latin typeface="Times New Roman" pitchFamily="18" charset="0"/>
                          <a:ea typeface="Calibri"/>
                          <a:cs typeface="Times New Roman" pitchFamily="18" charset="0"/>
                        </a:rPr>
                        <a:t>).</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a:latin typeface="Times New Roman" pitchFamily="18" charset="0"/>
                          <a:ea typeface="Calibri"/>
                          <a:cs typeface="Times New Roman" pitchFamily="18" charset="0"/>
                        </a:rPr>
                        <a:t>946.200 (WTTC)</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3"/>
                  </a:ext>
                </a:extLst>
              </a:tr>
              <a:tr h="544926">
                <a:tc>
                  <a:txBody>
                    <a:bodyPr/>
                    <a:lstStyle/>
                    <a:p>
                      <a:pPr>
                        <a:lnSpc>
                          <a:spcPct val="150000"/>
                        </a:lnSpc>
                        <a:spcAft>
                          <a:spcPts val="600"/>
                        </a:spcAft>
                      </a:pPr>
                      <a:r>
                        <a:rPr lang="el-GR" sz="1400">
                          <a:latin typeface="Times New Roman" pitchFamily="18" charset="0"/>
                          <a:ea typeface="Calibri"/>
                          <a:cs typeface="Times New Roman" pitchFamily="18" charset="0"/>
                        </a:rPr>
                        <a:t>Έσοδα από εισερχόμενο τουρισμό.</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11.3 Δις ευρώ (Τράπεζα της Ελλάδος).</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a:latin typeface="Times New Roman" pitchFamily="18" charset="0"/>
                          <a:ea typeface="Calibri"/>
                          <a:cs typeface="Times New Roman" pitchFamily="18" charset="0"/>
                        </a:rPr>
                        <a:t>17,7 δις.  (χωρίς την κρουαζιέρα).</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4"/>
                  </a:ext>
                </a:extLst>
              </a:tr>
              <a:tr h="292646">
                <a:tc>
                  <a:txBody>
                    <a:bodyPr/>
                    <a:lstStyle/>
                    <a:p>
                      <a:pPr>
                        <a:lnSpc>
                          <a:spcPct val="150000"/>
                        </a:lnSpc>
                        <a:spcAft>
                          <a:spcPts val="600"/>
                        </a:spcAft>
                      </a:pPr>
                      <a:r>
                        <a:rPr lang="el-GR" sz="1400">
                          <a:latin typeface="Times New Roman" pitchFamily="18" charset="0"/>
                          <a:ea typeface="Calibri"/>
                          <a:cs typeface="Times New Roman" pitchFamily="18" charset="0"/>
                        </a:rPr>
                        <a:t>Αφίξεις αλλοδαπών.</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15,2 εκατ.</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a:latin typeface="Times New Roman" pitchFamily="18" charset="0"/>
                          <a:ea typeface="Calibri"/>
                          <a:cs typeface="Times New Roman" pitchFamily="18" charset="0"/>
                        </a:rPr>
                        <a:t>31,3  εκατ.</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5"/>
                  </a:ext>
                </a:extLst>
              </a:tr>
              <a:tr h="266408">
                <a:tc>
                  <a:txBody>
                    <a:bodyPr/>
                    <a:lstStyle/>
                    <a:p>
                      <a:pPr>
                        <a:lnSpc>
                          <a:spcPct val="150000"/>
                        </a:lnSpc>
                        <a:spcAft>
                          <a:spcPts val="600"/>
                        </a:spcAft>
                      </a:pPr>
                      <a:r>
                        <a:rPr lang="el-GR" sz="1400">
                          <a:latin typeface="Times New Roman" pitchFamily="18" charset="0"/>
                          <a:ea typeface="Calibri"/>
                          <a:cs typeface="Times New Roman" pitchFamily="18" charset="0"/>
                        </a:rPr>
                        <a:t>Μέση κατά κεφαλή δαπάνη.</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743 ευρώ.</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a:latin typeface="Times New Roman" pitchFamily="18" charset="0"/>
                          <a:ea typeface="Calibri"/>
                          <a:cs typeface="Times New Roman" pitchFamily="18" charset="0"/>
                        </a:rPr>
                        <a:t>564 €</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6"/>
                  </a:ext>
                </a:extLst>
              </a:tr>
              <a:tr h="394093">
                <a:tc>
                  <a:txBody>
                    <a:bodyPr/>
                    <a:lstStyle/>
                    <a:p>
                      <a:pPr>
                        <a:lnSpc>
                          <a:spcPct val="150000"/>
                        </a:lnSpc>
                        <a:spcAft>
                          <a:spcPts val="600"/>
                        </a:spcAft>
                      </a:pPr>
                      <a:r>
                        <a:rPr lang="el-GR" sz="1400">
                          <a:latin typeface="Times New Roman" pitchFamily="18" charset="0"/>
                          <a:ea typeface="Calibri"/>
                          <a:cs typeface="Times New Roman" pitchFamily="18" charset="0"/>
                        </a:rPr>
                        <a:t>Εποχικότητα.</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47,7 % των αφίξεων από </a:t>
                      </a:r>
                      <a:r>
                        <a:rPr lang="el-GR" sz="1400" dirty="0" err="1" smtClean="0">
                          <a:latin typeface="Times New Roman" pitchFamily="18" charset="0"/>
                          <a:ea typeface="Calibri"/>
                          <a:cs typeface="Times New Roman" pitchFamily="18" charset="0"/>
                        </a:rPr>
                        <a:t>Ιούλ</a:t>
                      </a:r>
                      <a:r>
                        <a:rPr lang="en-US" sz="1400" dirty="0" smtClean="0">
                          <a:latin typeface="Times New Roman" pitchFamily="18" charset="0"/>
                          <a:ea typeface="Calibri"/>
                          <a:cs typeface="Times New Roman" pitchFamily="18" charset="0"/>
                        </a:rPr>
                        <a:t>.</a:t>
                      </a:r>
                      <a:r>
                        <a:rPr lang="el-GR" sz="1400" dirty="0" smtClean="0">
                          <a:latin typeface="Times New Roman" pitchFamily="18" charset="0"/>
                          <a:ea typeface="Calibri"/>
                          <a:cs typeface="Times New Roman" pitchFamily="18" charset="0"/>
                        </a:rPr>
                        <a:t>-</a:t>
                      </a:r>
                      <a:r>
                        <a:rPr lang="en-US" sz="1400" baseline="0" dirty="0" smtClean="0">
                          <a:latin typeface="Times New Roman" pitchFamily="18" charset="0"/>
                          <a:ea typeface="Calibri"/>
                          <a:cs typeface="Times New Roman" pitchFamily="18" charset="0"/>
                        </a:rPr>
                        <a:t> </a:t>
                      </a:r>
                      <a:r>
                        <a:rPr lang="el-GR" sz="1400" dirty="0" err="1" smtClean="0">
                          <a:latin typeface="Times New Roman" pitchFamily="18" charset="0"/>
                          <a:ea typeface="Calibri"/>
                          <a:cs typeface="Times New Roman" pitchFamily="18" charset="0"/>
                        </a:rPr>
                        <a:t>Σεπτέμ</a:t>
                      </a:r>
                      <a:r>
                        <a:rPr lang="el-GR" sz="1400" dirty="0" smtClean="0">
                          <a:latin typeface="Times New Roman" pitchFamily="18" charset="0"/>
                          <a:ea typeface="Calibri"/>
                          <a:cs typeface="Times New Roman" pitchFamily="18" charset="0"/>
                        </a:rPr>
                        <a:t>.</a:t>
                      </a: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56% των αφίξεων αλλοδαπών </a:t>
                      </a:r>
                      <a:r>
                        <a:rPr lang="el-GR" sz="1400" dirty="0" err="1" smtClean="0">
                          <a:latin typeface="Times New Roman" pitchFamily="18" charset="0"/>
                          <a:ea typeface="Calibri"/>
                          <a:cs typeface="Times New Roman" pitchFamily="18" charset="0"/>
                        </a:rPr>
                        <a:t>Ιούλ</a:t>
                      </a:r>
                      <a:r>
                        <a:rPr lang="en-US" sz="1400" dirty="0" smtClean="0">
                          <a:latin typeface="Times New Roman" pitchFamily="18" charset="0"/>
                          <a:ea typeface="Calibri"/>
                          <a:cs typeface="Times New Roman" pitchFamily="18" charset="0"/>
                        </a:rPr>
                        <a:t>.</a:t>
                      </a:r>
                      <a:r>
                        <a:rPr lang="el-GR" sz="1400" dirty="0" smtClean="0">
                          <a:latin typeface="Times New Roman" pitchFamily="18" charset="0"/>
                          <a:ea typeface="Calibri"/>
                          <a:cs typeface="Times New Roman" pitchFamily="18" charset="0"/>
                        </a:rPr>
                        <a:t>-</a:t>
                      </a:r>
                      <a:r>
                        <a:rPr lang="en-US" sz="1400" baseline="0" dirty="0" smtClean="0">
                          <a:latin typeface="Times New Roman" pitchFamily="18" charset="0"/>
                          <a:ea typeface="Calibri"/>
                          <a:cs typeface="Times New Roman" pitchFamily="18" charset="0"/>
                        </a:rPr>
                        <a:t> </a:t>
                      </a:r>
                      <a:r>
                        <a:rPr lang="el-GR" sz="1400" dirty="0" err="1" smtClean="0">
                          <a:latin typeface="Times New Roman" pitchFamily="18" charset="0"/>
                          <a:ea typeface="Calibri"/>
                          <a:cs typeface="Times New Roman" pitchFamily="18" charset="0"/>
                        </a:rPr>
                        <a:t>Σεπτ</a:t>
                      </a:r>
                      <a:r>
                        <a:rPr lang="el-GR" sz="1400" dirty="0" smtClean="0">
                          <a:latin typeface="Times New Roman" pitchFamily="18" charset="0"/>
                          <a:ea typeface="Calibri"/>
                          <a:cs typeface="Times New Roman" pitchFamily="18" charset="0"/>
                        </a:rPr>
                        <a:t>.</a:t>
                      </a: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7"/>
                  </a:ext>
                </a:extLst>
              </a:tr>
              <a:tr h="535881">
                <a:tc>
                  <a:txBody>
                    <a:bodyPr/>
                    <a:lstStyle/>
                    <a:p>
                      <a:pPr>
                        <a:lnSpc>
                          <a:spcPct val="150000"/>
                        </a:lnSpc>
                        <a:spcAft>
                          <a:spcPts val="600"/>
                        </a:spcAft>
                      </a:pPr>
                      <a:r>
                        <a:rPr lang="el-GR" sz="1400">
                          <a:latin typeface="Times New Roman" pitchFamily="18" charset="0"/>
                          <a:ea typeface="Calibri"/>
                          <a:cs typeface="Times New Roman" pitchFamily="18" charset="0"/>
                        </a:rPr>
                        <a:t>Συγκέντρωση προσφοράς.</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50000"/>
                        </a:lnSpc>
                        <a:spcBef>
                          <a:spcPts val="0"/>
                        </a:spcBef>
                        <a:spcAft>
                          <a:spcPts val="600"/>
                        </a:spcAft>
                        <a:buClrTx/>
                        <a:buSzTx/>
                        <a:buFontTx/>
                        <a:buNone/>
                        <a:tabLst/>
                        <a:defRPr/>
                      </a:pPr>
                      <a:r>
                        <a:rPr lang="el-GR" sz="1400" dirty="0">
                          <a:latin typeface="Times New Roman" pitchFamily="18" charset="0"/>
                          <a:ea typeface="Calibri"/>
                          <a:cs typeface="Times New Roman" pitchFamily="18" charset="0"/>
                        </a:rPr>
                        <a:t>52% </a:t>
                      </a:r>
                      <a:r>
                        <a:rPr lang="el-GR" sz="1400" dirty="0" smtClean="0">
                          <a:latin typeface="Times New Roman" pitchFamily="18" charset="0"/>
                          <a:ea typeface="Calibri"/>
                          <a:cs typeface="Times New Roman" pitchFamily="18" charset="0"/>
                        </a:rPr>
                        <a:t>ξενοδοχειακών </a:t>
                      </a:r>
                      <a:r>
                        <a:rPr lang="el-GR" sz="1400" dirty="0">
                          <a:latin typeface="Times New Roman" pitchFamily="18" charset="0"/>
                          <a:ea typeface="Calibri"/>
                          <a:cs typeface="Times New Roman" pitchFamily="18" charset="0"/>
                        </a:rPr>
                        <a:t>κλινών </a:t>
                      </a:r>
                      <a:r>
                        <a:rPr lang="el-GR" sz="1400" dirty="0" smtClean="0">
                          <a:latin typeface="Times New Roman" pitchFamily="18" charset="0"/>
                          <a:ea typeface="Calibri"/>
                          <a:cs typeface="Times New Roman" pitchFamily="18" charset="0"/>
                        </a:rPr>
                        <a:t>σε </a:t>
                      </a:r>
                      <a:r>
                        <a:rPr lang="el-GR" sz="1400" dirty="0">
                          <a:latin typeface="Times New Roman" pitchFamily="18" charset="0"/>
                          <a:ea typeface="Calibri"/>
                          <a:cs typeface="Times New Roman" pitchFamily="18" charset="0"/>
                        </a:rPr>
                        <a:t>3 περιοχές </a:t>
                      </a:r>
                      <a:r>
                        <a:rPr kumimoji="0" lang="el-GR" sz="1100" b="0" i="0" u="sng" kern="1200" dirty="0" smtClean="0">
                          <a:solidFill>
                            <a:schemeClr val="tx1"/>
                          </a:solidFill>
                          <a:latin typeface="+mn-lt"/>
                          <a:ea typeface="+mn-ea"/>
                          <a:cs typeface="+mn-cs"/>
                          <a:hlinkClick r:id="rId3"/>
                        </a:rPr>
                        <a:t>Ξενοδοχειακό Επιμελητήριο Ελλάδος</a:t>
                      </a:r>
                    </a:p>
                    <a:p>
                      <a:pPr>
                        <a:lnSpc>
                          <a:spcPct val="150000"/>
                        </a:lnSpc>
                        <a:spcAft>
                          <a:spcPts val="600"/>
                        </a:spcAft>
                      </a:pP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70% των ξενοδοχειακών κλινών </a:t>
                      </a:r>
                      <a:r>
                        <a:rPr lang="el-GR" sz="1400" dirty="0" smtClean="0">
                          <a:latin typeface="Times New Roman" pitchFamily="18" charset="0"/>
                          <a:ea typeface="Calibri"/>
                          <a:cs typeface="Times New Roman" pitchFamily="18" charset="0"/>
                        </a:rPr>
                        <a:t>σε </a:t>
                      </a:r>
                      <a:r>
                        <a:rPr lang="el-GR" sz="1400" dirty="0">
                          <a:latin typeface="Times New Roman" pitchFamily="18" charset="0"/>
                          <a:ea typeface="Calibri"/>
                          <a:cs typeface="Times New Roman" pitchFamily="18" charset="0"/>
                        </a:rPr>
                        <a:t>4 περιοχές </a:t>
                      </a:r>
                      <a:r>
                        <a:rPr lang="el-GR" sz="1400" dirty="0" smtClean="0">
                          <a:latin typeface="Times New Roman" pitchFamily="18" charset="0"/>
                          <a:ea typeface="Calibri"/>
                          <a:cs typeface="Times New Roman" pitchFamily="18" charset="0"/>
                        </a:rPr>
                        <a:t>της </a:t>
                      </a:r>
                      <a:r>
                        <a:rPr lang="el-GR" sz="1400" dirty="0">
                          <a:latin typeface="Times New Roman" pitchFamily="18" charset="0"/>
                          <a:ea typeface="Calibri"/>
                          <a:cs typeface="Times New Roman" pitchFamily="18" charset="0"/>
                        </a:rPr>
                        <a:t>Ελλάδας (ΞΕΕ)</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8"/>
                  </a:ext>
                </a:extLst>
              </a:tr>
              <a:tr h="544926">
                <a:tc>
                  <a:txBody>
                    <a:bodyPr/>
                    <a:lstStyle/>
                    <a:p>
                      <a:pPr>
                        <a:lnSpc>
                          <a:spcPct val="150000"/>
                        </a:lnSpc>
                        <a:spcAft>
                          <a:spcPts val="600"/>
                        </a:spcAft>
                      </a:pPr>
                      <a:r>
                        <a:rPr lang="el-GR" sz="1400">
                          <a:latin typeface="Times New Roman" pitchFamily="18" charset="0"/>
                          <a:ea typeface="Calibri"/>
                          <a:cs typeface="Times New Roman" pitchFamily="18" charset="0"/>
                        </a:rPr>
                        <a:t>Ξενοδοχειακή υποδομή.</a:t>
                      </a: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9.207 Ξενοδοχεία / 700.933 κλίνες (</a:t>
                      </a:r>
                      <a:r>
                        <a:rPr lang="el-GR" sz="1400" dirty="0" smtClean="0">
                          <a:latin typeface="Times New Roman" pitchFamily="18" charset="0"/>
                          <a:ea typeface="Calibri"/>
                          <a:cs typeface="Times New Roman" pitchFamily="18" charset="0"/>
                        </a:rPr>
                        <a:t>Ξ.Ε.Ε</a:t>
                      </a:r>
                      <a:endParaRPr lang="el-GR" sz="1400" dirty="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tc>
                  <a:txBody>
                    <a:bodyPr/>
                    <a:lstStyle/>
                    <a:p>
                      <a:pPr>
                        <a:lnSpc>
                          <a:spcPct val="150000"/>
                        </a:lnSpc>
                        <a:spcAft>
                          <a:spcPts val="600"/>
                        </a:spcAft>
                      </a:pPr>
                      <a:r>
                        <a:rPr lang="el-GR" sz="1400" dirty="0">
                          <a:latin typeface="Times New Roman" pitchFamily="18" charset="0"/>
                          <a:ea typeface="Calibri"/>
                          <a:cs typeface="Times New Roman" pitchFamily="18" charset="0"/>
                        </a:rPr>
                        <a:t>10.121 </a:t>
                      </a:r>
                      <a:r>
                        <a:rPr lang="el-GR" sz="1400" dirty="0" smtClean="0">
                          <a:latin typeface="Times New Roman" pitchFamily="18" charset="0"/>
                          <a:ea typeface="Calibri"/>
                          <a:cs typeface="Times New Roman" pitchFamily="18" charset="0"/>
                        </a:rPr>
                        <a:t>ξενοδοχεία </a:t>
                      </a:r>
                      <a:r>
                        <a:rPr lang="el-GR" sz="1400" dirty="0">
                          <a:latin typeface="Times New Roman" pitchFamily="18" charset="0"/>
                          <a:ea typeface="Calibri"/>
                          <a:cs typeface="Times New Roman" pitchFamily="18" charset="0"/>
                        </a:rPr>
                        <a:t>/ 798.650 κλίνες (ΞΕΕ</a:t>
                      </a:r>
                      <a:r>
                        <a:rPr lang="el-GR" sz="1400" dirty="0" smtClean="0">
                          <a:latin typeface="Times New Roman" pitchFamily="18" charset="0"/>
                          <a:ea typeface="Calibri"/>
                          <a:cs typeface="Times New Roman" pitchFamily="18" charset="0"/>
                        </a:rPr>
                        <a:t>).</a:t>
                      </a:r>
                      <a:r>
                        <a:rPr lang="en-US" sz="1400" baseline="0" dirty="0" smtClean="0">
                          <a:latin typeface="Times New Roman" pitchFamily="18" charset="0"/>
                          <a:ea typeface="Calibri"/>
                          <a:cs typeface="Times New Roman" pitchFamily="18" charset="0"/>
                        </a:rPr>
                        <a:t> </a:t>
                      </a:r>
                    </a:p>
                    <a:p>
                      <a:pPr>
                        <a:lnSpc>
                          <a:spcPct val="150000"/>
                        </a:lnSpc>
                        <a:spcAft>
                          <a:spcPts val="600"/>
                        </a:spcAft>
                      </a:pPr>
                      <a:r>
                        <a:rPr lang="el-GR" sz="1400" b="1" i="1" baseline="0" dirty="0" smtClean="0">
                          <a:latin typeface="Times New Roman" pitchFamily="18" charset="0"/>
                          <a:ea typeface="Calibri"/>
                          <a:cs typeface="Times New Roman" pitchFamily="18" charset="0"/>
                        </a:rPr>
                        <a:t>Αριστέα -Μαρίνος</a:t>
                      </a:r>
                      <a:endParaRPr lang="en-US" sz="1400" b="1" i="1" dirty="0" smtClean="0">
                        <a:latin typeface="Times New Roman" pitchFamily="18" charset="0"/>
                        <a:ea typeface="Calibri"/>
                        <a:cs typeface="Times New Roman" pitchFamily="18" charset="0"/>
                      </a:endParaRPr>
                    </a:p>
                  </a:txBody>
                  <a:tcPr marL="48227" marR="48227" marT="0" marB="0">
                    <a:lnL w="57150" cap="flat" cmpd="dbl" algn="ctr">
                      <a:solidFill>
                        <a:srgbClr val="7F7F7F"/>
                      </a:solidFill>
                      <a:prstDash val="solid"/>
                      <a:round/>
                      <a:headEnd type="none" w="med" len="med"/>
                      <a:tailEnd type="none" w="med" len="med"/>
                    </a:lnL>
                    <a:lnR w="57150" cap="flat" cmpd="dbl" algn="ctr">
                      <a:solidFill>
                        <a:srgbClr val="7F7F7F"/>
                      </a:solidFill>
                      <a:prstDash val="solid"/>
                      <a:round/>
                      <a:headEnd type="none" w="med" len="med"/>
                      <a:tailEnd type="none" w="med" len="med"/>
                    </a:lnR>
                    <a:lnT w="57150" cap="flat" cmpd="dbl" algn="ctr">
                      <a:solidFill>
                        <a:srgbClr val="7F7F7F"/>
                      </a:solidFill>
                      <a:prstDash val="solid"/>
                      <a:round/>
                      <a:headEnd type="none" w="med" len="med"/>
                      <a:tailEnd type="none" w="med" len="med"/>
                    </a:lnT>
                    <a:lnB w="57150" cap="flat" cmpd="dbl" algn="ctr">
                      <a:solidFill>
                        <a:srgbClr val="7F7F7F"/>
                      </a:solidFill>
                      <a:prstDash val="solid"/>
                      <a:round/>
                      <a:headEnd type="none" w="med" len="med"/>
                      <a:tailEnd type="none" w="med" len="med"/>
                    </a:lnB>
                    <a:solidFill>
                      <a:srgbClr val="FFFFFF"/>
                    </a:solidFill>
                  </a:tcPr>
                </a:tc>
                <a:extLst>
                  <a:ext uri="{0D108BD9-81ED-4DB2-BD59-A6C34878D82A}">
                    <a16:rowId xmlns="" xmlns:a16="http://schemas.microsoft.com/office/drawing/2014/main" val="10009"/>
                  </a:ext>
                </a:extLst>
              </a:tr>
            </a:tbl>
          </a:graphicData>
        </a:graphic>
      </p:graphicFrame>
      <p:sp>
        <p:nvSpPr>
          <p:cNvPr id="1025" name="Rectangle 1"/>
          <p:cNvSpPr>
            <a:spLocks noChangeArrowheads="1"/>
          </p:cNvSpPr>
          <p:nvPr/>
        </p:nvSpPr>
        <p:spPr bwMode="auto">
          <a:xfrm>
            <a:off x="150725" y="59323"/>
            <a:ext cx="9154049"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900" b="0" i="1" u="none" strike="noStrike" cap="none" normalizeH="0" baseline="0" dirty="0" smtClean="0">
                <a:ln>
                  <a:noFill/>
                </a:ln>
                <a:solidFill>
                  <a:srgbClr val="44546A"/>
                </a:solidFill>
                <a:effectLst/>
                <a:latin typeface="Calibri" pitchFamily="34" charset="0"/>
                <a:ea typeface="Calibri" pitchFamily="34" charset="0"/>
                <a:cs typeface="Times New Roman" pitchFamily="18" charset="0"/>
              </a:rPr>
              <a:t> </a:t>
            </a:r>
            <a:r>
              <a:rPr kumimoji="0" lang="el-GR" sz="1600" b="1" i="1" u="none" strike="noStrike" cap="none" normalizeH="0" baseline="0" dirty="0" smtClean="0">
                <a:ln>
                  <a:noFill/>
                </a:ln>
                <a:solidFill>
                  <a:srgbClr val="44546A"/>
                </a:solidFill>
                <a:effectLst/>
                <a:latin typeface="Times New Roman" pitchFamily="18" charset="0"/>
                <a:ea typeface="Calibri" pitchFamily="34" charset="0"/>
                <a:cs typeface="Times New Roman" pitchFamily="18" charset="0"/>
              </a:rPr>
              <a:t>Τα βασικά μεγέθη του Ελληνικού τουρισμού. </a:t>
            </a:r>
            <a:r>
              <a:rPr kumimoji="0" lang="el-GR" sz="1600" i="1" u="none" strike="noStrike" cap="none" normalizeH="0" baseline="0" dirty="0" smtClean="0">
                <a:ln>
                  <a:noFill/>
                </a:ln>
                <a:solidFill>
                  <a:srgbClr val="44546A"/>
                </a:solidFill>
                <a:effectLst/>
                <a:latin typeface="Times New Roman" pitchFamily="18" charset="0"/>
                <a:ea typeface="Calibri" pitchFamily="34" charset="0"/>
                <a:cs typeface="Times New Roman" pitchFamily="18" charset="0"/>
              </a:rPr>
              <a:t>Πηγές : Σαρτζετάκης και </a:t>
            </a:r>
            <a:r>
              <a:rPr kumimoji="0" lang="el-GR" sz="1600" i="1" u="none" strike="noStrike" cap="none" normalizeH="0" baseline="0" dirty="0" err="1" smtClean="0">
                <a:ln>
                  <a:noFill/>
                </a:ln>
                <a:solidFill>
                  <a:srgbClr val="44546A"/>
                </a:solidFill>
                <a:effectLst/>
                <a:latin typeface="Times New Roman" pitchFamily="18" charset="0"/>
                <a:ea typeface="Calibri" pitchFamily="34" charset="0"/>
                <a:cs typeface="Times New Roman" pitchFamily="18" charset="0"/>
              </a:rPr>
              <a:t>Καρατζόγλου</a:t>
            </a:r>
            <a:r>
              <a:rPr kumimoji="0" lang="el-GR" sz="1600" i="1" u="none" strike="noStrike" cap="none" normalizeH="0" baseline="0" dirty="0" smtClean="0">
                <a:ln>
                  <a:noFill/>
                </a:ln>
                <a:solidFill>
                  <a:srgbClr val="44546A"/>
                </a:solidFill>
                <a:effectLst/>
                <a:latin typeface="Times New Roman" pitchFamily="18" charset="0"/>
                <a:ea typeface="Calibri" pitchFamily="34" charset="0"/>
                <a:cs typeface="Times New Roman" pitchFamily="18" charset="0"/>
              </a:rPr>
              <a:t>, 2011 και ΣΕΤΕ 2019</a:t>
            </a:r>
            <a:r>
              <a:rPr kumimoji="0" lang="el-GR" sz="1600" b="0" i="1" u="none" strike="noStrike" cap="none" normalizeH="0" baseline="0" dirty="0" smtClean="0">
                <a:ln>
                  <a:noFill/>
                </a:ln>
                <a:solidFill>
                  <a:srgbClr val="44546A"/>
                </a:solidFill>
                <a:effectLst/>
                <a:latin typeface="Times New Roman" pitchFamily="18" charset="0"/>
                <a:ea typeface="Calibri" pitchFamily="34" charset="0"/>
                <a:cs typeface="Times New Roman" pitchFamily="18" charset="0"/>
              </a:rPr>
              <a:t>.</a:t>
            </a:r>
            <a:endParaRPr kumimoji="0" lang="el-G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65370" y="1110997"/>
            <a:ext cx="8521430" cy="3772288"/>
          </a:xfrm>
        </p:spPr>
        <p:txBody>
          <a:bodyPr>
            <a:noAutofit/>
          </a:bodyPr>
          <a:lstStyle/>
          <a:p>
            <a:r>
              <a:rPr lang="el-GR" sz="2000" b="1" dirty="0" smtClean="0">
                <a:solidFill>
                  <a:schemeClr val="accent1"/>
                </a:solidFill>
                <a:latin typeface="Times New Roman" pitchFamily="18" charset="0"/>
                <a:cs typeface="Times New Roman" pitchFamily="18" charset="0"/>
              </a:rPr>
              <a:t>Μεγάλη συμμετοχή</a:t>
            </a:r>
            <a:r>
              <a:rPr lang="el-GR" sz="2000" dirty="0" smtClean="0">
                <a:latin typeface="Times New Roman" pitchFamily="18" charset="0"/>
                <a:cs typeface="Times New Roman" pitchFamily="18" charset="0"/>
              </a:rPr>
              <a:t>: στο Ακαθάριστο Εγχώριο Προϊόν (20,8%), στην συνολική απασχόληση (21.7%), στην κάλυψη μέρους του ελλείμματος του εμπορικού ισοζυγίου αλλά και στην </a:t>
            </a:r>
            <a:r>
              <a:rPr lang="el-GR" sz="2000" b="1" dirty="0" smtClean="0">
                <a:solidFill>
                  <a:schemeClr val="accent1"/>
                </a:solidFill>
                <a:latin typeface="Times New Roman" pitchFamily="18" charset="0"/>
                <a:cs typeface="Times New Roman" pitchFamily="18" charset="0"/>
              </a:rPr>
              <a:t>διασπορά του εθνικού εισοδήματος </a:t>
            </a:r>
            <a:r>
              <a:rPr lang="el-GR" sz="2000" dirty="0" smtClean="0">
                <a:latin typeface="Times New Roman" pitchFamily="18" charset="0"/>
                <a:cs typeface="Times New Roman" pitchFamily="18" charset="0"/>
              </a:rPr>
              <a:t>στην περιφέρεια καθώς η φθίνουσα πρωτογενής και βιομηχανική παραγωγή της χώρας μετακυλά το κέντρο βάρους της παραγωγής εισοδήματος στον τομέα των υπηρεσιών. </a:t>
            </a:r>
          </a:p>
          <a:p>
            <a:r>
              <a:rPr lang="el-GR" sz="2000" dirty="0" smtClean="0">
                <a:latin typeface="Times New Roman" pitchFamily="18" charset="0"/>
                <a:cs typeface="Times New Roman" pitchFamily="18" charset="0"/>
              </a:rPr>
              <a:t>Σημαντικός ο  </a:t>
            </a:r>
            <a:r>
              <a:rPr lang="el-GR" sz="2000" b="1" dirty="0" smtClean="0">
                <a:solidFill>
                  <a:schemeClr val="accent1"/>
                </a:solidFill>
                <a:latin typeface="Times New Roman" pitchFamily="18" charset="0"/>
                <a:cs typeface="Times New Roman" pitchFamily="18" charset="0"/>
              </a:rPr>
              <a:t>αναδιανεμητικός χαρακτήρας του τουρισμού</a:t>
            </a:r>
            <a:r>
              <a:rPr lang="el-GR" sz="2000" dirty="0" smtClean="0">
                <a:latin typeface="Times New Roman" pitchFamily="18" charset="0"/>
                <a:cs typeface="Times New Roman" pitchFamily="18" charset="0"/>
              </a:rPr>
              <a:t>, του οποίου αποτελεί και το μεγαλύτερο του πλεονέκτημα, καθώς καμία άλλη δραστηριότητα δεν μεταφέρει </a:t>
            </a:r>
            <a:r>
              <a:rPr lang="el-GR" sz="2000" b="1" dirty="0" smtClean="0">
                <a:solidFill>
                  <a:schemeClr val="accent1"/>
                </a:solidFill>
                <a:latin typeface="Times New Roman" pitchFamily="18" charset="0"/>
                <a:cs typeface="Times New Roman" pitchFamily="18" charset="0"/>
              </a:rPr>
              <a:t>τα εισοδήματα από «πάνω» προς τα «κάτω» </a:t>
            </a:r>
            <a:r>
              <a:rPr lang="el-GR" sz="2000" dirty="0" smtClean="0">
                <a:latin typeface="Times New Roman" pitchFamily="18" charset="0"/>
                <a:cs typeface="Times New Roman" pitchFamily="18" charset="0"/>
              </a:rPr>
              <a:t>ιδιαίτερα σε περιοχές οι οποίες βασίζονταν στον πρωτογενή τομέα και δεν έχουν υψηλά οικονομικά μεγέθη.                                         </a:t>
            </a:r>
            <a:endParaRPr lang="el-GR" sz="1600" b="1"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11</a:t>
            </a:fld>
            <a:endParaRPr lang="en"/>
          </a:p>
        </p:txBody>
      </p:sp>
      <p:sp>
        <p:nvSpPr>
          <p:cNvPr id="4" name="3 - Τίτλος"/>
          <p:cNvSpPr>
            <a:spLocks noGrp="1"/>
          </p:cNvSpPr>
          <p:nvPr>
            <p:ph type="title"/>
          </p:nvPr>
        </p:nvSpPr>
        <p:spPr/>
        <p:txBody>
          <a:bodyPr>
            <a:normAutofit/>
          </a:bodyPr>
          <a:lstStyle/>
          <a:p>
            <a:pPr algn="ctr"/>
            <a:r>
              <a:rPr lang="el-GR" sz="2400" dirty="0" smtClean="0">
                <a:latin typeface="Times New Roman" pitchFamily="18" charset="0"/>
                <a:cs typeface="Times New Roman" pitchFamily="18" charset="0"/>
              </a:rPr>
              <a:t>Ο τουρισμός κατέχει διακριτό ρόλο στην οικονομική ανάπτυξη της χώρας </a:t>
            </a:r>
            <a:endParaRPr lang="el-GR"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pPr algn="ctr">
              <a:buNone/>
            </a:pPr>
            <a:r>
              <a:rPr lang="el-GR" sz="2400" dirty="0" smtClean="0">
                <a:latin typeface="Times New Roman" pitchFamily="18" charset="0"/>
                <a:cs typeface="Times New Roman" pitchFamily="18" charset="0"/>
              </a:rPr>
              <a:t>Αποκάλυψε όλες τις </a:t>
            </a:r>
            <a:r>
              <a:rPr lang="el-GR" sz="2400" b="1" dirty="0" smtClean="0">
                <a:solidFill>
                  <a:schemeClr val="accent1"/>
                </a:solidFill>
                <a:latin typeface="Times New Roman" pitchFamily="18" charset="0"/>
                <a:cs typeface="Times New Roman" pitchFamily="18" charset="0"/>
              </a:rPr>
              <a:t>εγγενείς αδυναμίες του μαζικού τουριστικού μοντέλου </a:t>
            </a:r>
            <a:r>
              <a:rPr lang="el-GR" sz="2400" dirty="0" smtClean="0">
                <a:latin typeface="Times New Roman" pitchFamily="18" charset="0"/>
                <a:cs typeface="Times New Roman" pitchFamily="18" charset="0"/>
              </a:rPr>
              <a:t>καθώς:</a:t>
            </a:r>
          </a:p>
          <a:p>
            <a:r>
              <a:rPr lang="el-GR" sz="2400" dirty="0" smtClean="0">
                <a:latin typeface="Times New Roman" pitchFamily="18" charset="0"/>
                <a:cs typeface="Times New Roman" pitchFamily="18" charset="0"/>
              </a:rPr>
              <a:t> την περίοδο Ιανουαρίου – Σεπτεμβρίου 2020 καταγράφηκαν 13,8 εκατ. αφίξεις σε σχέση με το 2019 παρουσιάζοντας πτώση κατά </a:t>
            </a:r>
            <a:r>
              <a:rPr lang="el-GR" sz="2400" b="1" dirty="0" smtClean="0">
                <a:solidFill>
                  <a:schemeClr val="accent1"/>
                </a:solidFill>
                <a:latin typeface="Times New Roman" pitchFamily="18" charset="0"/>
                <a:cs typeface="Times New Roman" pitchFamily="18" charset="0"/>
              </a:rPr>
              <a:t>73,4 %, </a:t>
            </a:r>
          </a:p>
          <a:p>
            <a:r>
              <a:rPr lang="el-GR" sz="2400" dirty="0" smtClean="0">
                <a:latin typeface="Times New Roman" pitchFamily="18" charset="0"/>
                <a:cs typeface="Times New Roman" pitchFamily="18" charset="0"/>
              </a:rPr>
              <a:t>οι ταξιδιωτικές εισπράξεις την ίδια περίοδο εμφάνισαν μείωση κατά </a:t>
            </a:r>
            <a:r>
              <a:rPr lang="el-GR" sz="2400" b="1" dirty="0" smtClean="0">
                <a:solidFill>
                  <a:schemeClr val="accent1"/>
                </a:solidFill>
                <a:latin typeface="Times New Roman" pitchFamily="18" charset="0"/>
                <a:cs typeface="Times New Roman" pitchFamily="18" charset="0"/>
              </a:rPr>
              <a:t>79,7%</a:t>
            </a:r>
            <a:r>
              <a:rPr lang="el-GR" sz="2400" dirty="0" smtClean="0">
                <a:latin typeface="Times New Roman" pitchFamily="18" charset="0"/>
                <a:cs typeface="Times New Roman" pitchFamily="18" charset="0"/>
              </a:rPr>
              <a:t> σε σχέση με την αντίστοιχη περίοδο του 2019 (ΣΕΤΕ).</a:t>
            </a:r>
            <a:endParaRPr lang="el-GR" sz="2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12</a:t>
            </a:fld>
            <a:endParaRPr lang="en"/>
          </a:p>
        </p:txBody>
      </p:sp>
      <p:sp>
        <p:nvSpPr>
          <p:cNvPr id="4" name="3 - Τίτλος"/>
          <p:cNvSpPr>
            <a:spLocks noGrp="1"/>
          </p:cNvSpPr>
          <p:nvPr>
            <p:ph type="title"/>
          </p:nvPr>
        </p:nvSpPr>
        <p:spPr/>
        <p:txBody>
          <a:bodyPr>
            <a:normAutofit/>
          </a:bodyPr>
          <a:lstStyle/>
          <a:p>
            <a:pPr algn="ctr"/>
            <a:r>
              <a:rPr lang="el-GR" sz="3200" dirty="0" smtClean="0">
                <a:latin typeface="Times New Roman" pitchFamily="18" charset="0"/>
                <a:cs typeface="Times New Roman" pitchFamily="18" charset="0"/>
              </a:rPr>
              <a:t>Η υγειονομική κρίση του 2020</a:t>
            </a:r>
            <a:endParaRPr lang="el-GR" sz="3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65370" y="632298"/>
            <a:ext cx="8745166" cy="4357991"/>
          </a:xfrm>
        </p:spPr>
        <p:txBody>
          <a:bodyPr>
            <a:normAutofit fontScale="62500" lnSpcReduction="20000"/>
          </a:bodyPr>
          <a:lstStyle/>
          <a:p>
            <a:pPr>
              <a:buNone/>
            </a:pPr>
            <a:endParaRPr lang="el-GR" dirty="0" smtClean="0"/>
          </a:p>
          <a:p>
            <a:r>
              <a:rPr lang="el-GR" sz="3200" dirty="0" smtClean="0">
                <a:latin typeface="Times New Roman" pitchFamily="18" charset="0"/>
                <a:cs typeface="Times New Roman" pitchFamily="18" charset="0"/>
              </a:rPr>
              <a:t>Αλόγιστες επεμβάσεις στο φυσικό και στο πολιτιστικό περιβάλλον νε αποτέλεσμα την σταδιακή φθορά των </a:t>
            </a:r>
            <a:r>
              <a:rPr lang="el-GR" sz="3200" b="1" dirty="0" smtClean="0">
                <a:solidFill>
                  <a:schemeClr val="accent1"/>
                </a:solidFill>
                <a:latin typeface="Times New Roman" pitchFamily="18" charset="0"/>
                <a:cs typeface="Times New Roman" pitchFamily="18" charset="0"/>
              </a:rPr>
              <a:t>περιβαλλοντικών</a:t>
            </a:r>
            <a:r>
              <a:rPr lang="el-GR" sz="3200" dirty="0" smtClean="0">
                <a:latin typeface="Times New Roman" pitchFamily="18" charset="0"/>
                <a:cs typeface="Times New Roman" pitchFamily="18" charset="0"/>
              </a:rPr>
              <a:t> και των </a:t>
            </a:r>
            <a:r>
              <a:rPr lang="el-GR" sz="3200" b="1" dirty="0" err="1" smtClean="0">
                <a:solidFill>
                  <a:schemeClr val="accent1"/>
                </a:solidFill>
                <a:latin typeface="Times New Roman" pitchFamily="18" charset="0"/>
                <a:cs typeface="Times New Roman" pitchFamily="18" charset="0"/>
              </a:rPr>
              <a:t>κοινωνικο</a:t>
            </a:r>
            <a:r>
              <a:rPr lang="el-GR" sz="3200" b="1" dirty="0" smtClean="0">
                <a:solidFill>
                  <a:schemeClr val="accent1"/>
                </a:solidFill>
                <a:latin typeface="Times New Roman" pitchFamily="18" charset="0"/>
                <a:cs typeface="Times New Roman" pitchFamily="18" charset="0"/>
              </a:rPr>
              <a:t>-πολιτιστικών πόρων</a:t>
            </a:r>
            <a:r>
              <a:rPr lang="el-GR" sz="3200" b="1" dirty="0" smtClean="0">
                <a:latin typeface="Times New Roman" pitchFamily="18" charset="0"/>
                <a:cs typeface="Times New Roman" pitchFamily="18" charset="0"/>
              </a:rPr>
              <a:t>. </a:t>
            </a:r>
          </a:p>
          <a:p>
            <a:pPr lvl="0"/>
            <a:r>
              <a:rPr lang="el-GR" sz="3200" dirty="0" smtClean="0">
                <a:latin typeface="Times New Roman" pitchFamily="18" charset="0"/>
                <a:cs typeface="Times New Roman" pitchFamily="18" charset="0"/>
              </a:rPr>
              <a:t>Τεράστιες </a:t>
            </a:r>
            <a:r>
              <a:rPr lang="el-GR" sz="3200" b="1" dirty="0" smtClean="0">
                <a:solidFill>
                  <a:schemeClr val="accent1"/>
                </a:solidFill>
                <a:latin typeface="Times New Roman" pitchFamily="18" charset="0"/>
                <a:cs typeface="Times New Roman" pitchFamily="18" charset="0"/>
              </a:rPr>
              <a:t>αλλαγές στις χρήσεις γης </a:t>
            </a:r>
            <a:r>
              <a:rPr lang="el-GR" sz="3200" dirty="0" smtClean="0">
                <a:latin typeface="Times New Roman" pitchFamily="18" charset="0"/>
                <a:cs typeface="Times New Roman" pitchFamily="18" charset="0"/>
              </a:rPr>
              <a:t>και στην μεγέθυνση της αστικοποίησης.</a:t>
            </a:r>
          </a:p>
          <a:p>
            <a:pPr lvl="0"/>
            <a:r>
              <a:rPr lang="el-GR" sz="3200" dirty="0" smtClean="0">
                <a:latin typeface="Times New Roman" pitchFamily="18" charset="0"/>
                <a:cs typeface="Times New Roman" pitchFamily="18" charset="0"/>
              </a:rPr>
              <a:t> Η </a:t>
            </a:r>
            <a:r>
              <a:rPr lang="el-GR" sz="3200" b="1" dirty="0" smtClean="0">
                <a:solidFill>
                  <a:schemeClr val="accent1"/>
                </a:solidFill>
                <a:latin typeface="Times New Roman" pitchFamily="18" charset="0"/>
                <a:cs typeface="Times New Roman" pitchFamily="18" charset="0"/>
              </a:rPr>
              <a:t>αλλοίωση της τοπικής αρχιτεκτονικής</a:t>
            </a:r>
            <a:r>
              <a:rPr lang="el-GR" sz="3200" dirty="0" smtClean="0">
                <a:latin typeface="Times New Roman" pitchFamily="18" charset="0"/>
                <a:cs typeface="Times New Roman" pitchFamily="18" charset="0"/>
              </a:rPr>
              <a:t> καθώς ολόκληροι οικισμοί άλλαξαν μορφή, δομή και έκταση.</a:t>
            </a:r>
          </a:p>
          <a:p>
            <a:pPr lvl="0"/>
            <a:r>
              <a:rPr lang="el-GR" sz="3200" b="1" dirty="0" smtClean="0">
                <a:solidFill>
                  <a:schemeClr val="accent1"/>
                </a:solidFill>
                <a:latin typeface="Times New Roman" pitchFamily="18" charset="0"/>
                <a:cs typeface="Times New Roman" pitchFamily="18" charset="0"/>
              </a:rPr>
              <a:t>Εγκαταλείφτηκαν  παραδοσιακά ήθη και έθιμα </a:t>
            </a:r>
            <a:r>
              <a:rPr lang="el-GR" sz="3200" dirty="0" smtClean="0">
                <a:latin typeface="Times New Roman" pitchFamily="18" charset="0"/>
                <a:cs typeface="Times New Roman" pitchFamily="18" charset="0"/>
              </a:rPr>
              <a:t>που αποτελούσαν πόλους έλξης στο παρελθόν καθώς η μαζική είσοδος τουριστών επέφερε </a:t>
            </a:r>
            <a:r>
              <a:rPr lang="el-GR" sz="3200" b="1" dirty="0" smtClean="0">
                <a:solidFill>
                  <a:schemeClr val="accent1"/>
                </a:solidFill>
                <a:latin typeface="Times New Roman" pitchFamily="18" charset="0"/>
                <a:cs typeface="Times New Roman" pitchFamily="18" charset="0"/>
              </a:rPr>
              <a:t>αλλαγές στην πολιτισμική ταυτότητα </a:t>
            </a:r>
            <a:r>
              <a:rPr lang="el-GR" sz="3200" dirty="0" smtClean="0">
                <a:latin typeface="Times New Roman" pitchFamily="18" charset="0"/>
                <a:cs typeface="Times New Roman" pitchFamily="18" charset="0"/>
              </a:rPr>
              <a:t>των τοπικών κοινωνιών.</a:t>
            </a:r>
          </a:p>
          <a:p>
            <a:r>
              <a:rPr lang="el-GR" sz="3200" dirty="0" smtClean="0">
                <a:latin typeface="Times New Roman" pitchFamily="18" charset="0"/>
                <a:cs typeface="Times New Roman" pitchFamily="18" charset="0"/>
              </a:rPr>
              <a:t>Η τάση των μικρομεσαίων τουριστικών επιχειρήσεων να </a:t>
            </a:r>
            <a:r>
              <a:rPr lang="el-GR" sz="3200" b="1" dirty="0" smtClean="0">
                <a:solidFill>
                  <a:schemeClr val="accent1"/>
                </a:solidFill>
                <a:latin typeface="Times New Roman" pitchFamily="18" charset="0"/>
                <a:cs typeface="Times New Roman" pitchFamily="18" charset="0"/>
              </a:rPr>
              <a:t>στοχεύουν σε βραχυπρόθεσμα κέρδη</a:t>
            </a:r>
            <a:r>
              <a:rPr lang="el-GR" sz="2000" b="1" dirty="0" smtClean="0">
                <a:solidFill>
                  <a:schemeClr val="accent1"/>
                </a:solidFill>
              </a:rPr>
              <a:t>.</a:t>
            </a:r>
          </a:p>
          <a:p>
            <a:pPr lvl="0"/>
            <a:r>
              <a:rPr lang="el-GR" sz="3200" dirty="0" smtClean="0">
                <a:latin typeface="Times New Roman" pitchFamily="18" charset="0"/>
                <a:cs typeface="Times New Roman" pitchFamily="18" charset="0"/>
              </a:rPr>
              <a:t>Η εξάρτηση από </a:t>
            </a:r>
            <a:r>
              <a:rPr lang="el-GR" sz="3200" b="1" dirty="0" smtClean="0">
                <a:solidFill>
                  <a:schemeClr val="accent1"/>
                </a:solidFill>
                <a:latin typeface="Times New Roman" pitchFamily="18" charset="0"/>
                <a:cs typeface="Times New Roman" pitchFamily="18" charset="0"/>
              </a:rPr>
              <a:t>ξένα ταξιδιωτικά πρακτορεία</a:t>
            </a:r>
            <a:r>
              <a:rPr lang="el-GR" sz="3200" dirty="0" smtClean="0">
                <a:latin typeface="Times New Roman" pitchFamily="18" charset="0"/>
                <a:cs typeface="Times New Roman" pitchFamily="18" charset="0"/>
              </a:rPr>
              <a:t>, γεγονός που μετατοπίζει τη δύναμη της ανάπτυξης εκτός χώρας σε εταιρίες οι οποίες πιθανόν να επενδύσουν σε νέους προορισμούς.</a:t>
            </a: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13</a:t>
            </a:fld>
            <a:endParaRPr lang="en"/>
          </a:p>
        </p:txBody>
      </p:sp>
      <p:sp>
        <p:nvSpPr>
          <p:cNvPr id="4" name="3 - Τίτλος"/>
          <p:cNvSpPr>
            <a:spLocks noGrp="1"/>
          </p:cNvSpPr>
          <p:nvPr>
            <p:ph type="title"/>
          </p:nvPr>
        </p:nvSpPr>
        <p:spPr>
          <a:xfrm>
            <a:off x="165370" y="205979"/>
            <a:ext cx="8638162" cy="543051"/>
          </a:xfrm>
        </p:spPr>
        <p:txBody>
          <a:bodyPr>
            <a:normAutofit fontScale="90000"/>
          </a:bodyPr>
          <a:lstStyle/>
          <a:p>
            <a:pPr algn="ctr"/>
            <a:r>
              <a:rPr lang="el-GR" sz="2400" dirty="0" smtClean="0">
                <a:latin typeface="Times New Roman" pitchFamily="18" charset="0"/>
                <a:cs typeface="Times New Roman" pitchFamily="18" charset="0"/>
              </a:rPr>
              <a:t>«Ήλιος- Άμμος- Θάλασσα»:</a:t>
            </a:r>
            <a:r>
              <a:rPr lang="el-GR" sz="2400" dirty="0" smtClean="0"/>
              <a:t> </a:t>
            </a:r>
            <a:r>
              <a:rPr lang="el-GR" sz="2400" dirty="0" smtClean="0">
                <a:latin typeface="Times New Roman" pitchFamily="18" charset="0"/>
                <a:cs typeface="Times New Roman" pitchFamily="18" charset="0"/>
              </a:rPr>
              <a:t>αρνητικές επιπτώσεις μαζικού τουρισμού</a:t>
            </a:r>
            <a:endParaRPr lang="el-GR"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1"/>
            <a:ext cx="8401200" cy="583660"/>
          </a:xfrm>
          <a:prstGeom prst="rect">
            <a:avLst/>
          </a:prstGeom>
        </p:spPr>
        <p:txBody>
          <a:bodyPr spcFirstLastPara="1" wrap="square" lIns="0" tIns="0" rIns="0" bIns="0" anchor="b" anchorCtr="0">
            <a:noAutofit/>
          </a:bodyPr>
          <a:lstStyle/>
          <a:p>
            <a:pPr algn="ctr"/>
            <a:r>
              <a:rPr lang="el-GR" sz="2400" dirty="0" smtClean="0"/>
              <a:t/>
            </a:r>
            <a:br>
              <a:rPr lang="el-GR" sz="2400" dirty="0" smtClean="0"/>
            </a:br>
            <a:r>
              <a:rPr lang="el-GR" sz="2800" dirty="0" smtClean="0">
                <a:latin typeface="Times New Roman" pitchFamily="18" charset="0"/>
                <a:cs typeface="Times New Roman" pitchFamily="18" charset="0"/>
              </a:rPr>
              <a:t> </a:t>
            </a:r>
            <a:r>
              <a:rPr lang="el-GR" sz="2800" dirty="0" smtClean="0">
                <a:solidFill>
                  <a:schemeClr val="tx1"/>
                </a:solidFill>
                <a:latin typeface="Times New Roman" pitchFamily="18" charset="0"/>
                <a:cs typeface="Times New Roman" pitchFamily="18" charset="0"/>
              </a:rPr>
              <a:t/>
            </a:r>
            <a:br>
              <a:rPr lang="el-GR" sz="2800" dirty="0" smtClean="0">
                <a:solidFill>
                  <a:schemeClr val="tx1"/>
                </a:solidFill>
                <a:latin typeface="Times New Roman" pitchFamily="18" charset="0"/>
                <a:cs typeface="Times New Roman" pitchFamily="18" charset="0"/>
              </a:rPr>
            </a:br>
            <a:r>
              <a:rPr lang="el-GR" sz="2800" dirty="0" smtClean="0">
                <a:latin typeface="Times New Roman" pitchFamily="18" charset="0"/>
                <a:cs typeface="Times New Roman" pitchFamily="18" charset="0"/>
              </a:rPr>
              <a:t>Κριτήρια ταξινόμησης του τουρισμού </a:t>
            </a:r>
            <a:endParaRPr sz="2800" dirty="0">
              <a:solidFill>
                <a:schemeClr val="accent1"/>
              </a:solidFill>
              <a:latin typeface="Times New Roman" pitchFamily="18" charset="0"/>
              <a:cs typeface="Times New Roman" pitchFamily="18" charset="0"/>
            </a:endParaRPr>
          </a:p>
        </p:txBody>
      </p:sp>
      <p:sp>
        <p:nvSpPr>
          <p:cNvPr id="135" name="Google Shape;135;p19"/>
          <p:cNvSpPr txBox="1">
            <a:spLocks noGrp="1"/>
          </p:cNvSpPr>
          <p:nvPr>
            <p:ph type="body" idx="1"/>
          </p:nvPr>
        </p:nvSpPr>
        <p:spPr>
          <a:xfrm>
            <a:off x="124690" y="593387"/>
            <a:ext cx="9019309" cy="4182894"/>
          </a:xfrm>
          <a:prstGeom prst="rect">
            <a:avLst/>
          </a:prstGeom>
        </p:spPr>
        <p:txBody>
          <a:bodyPr spcFirstLastPara="1" wrap="square" lIns="91421" tIns="91421" rIns="91421" bIns="91421" anchor="t" anchorCtr="0">
            <a:noAutofit/>
          </a:bodyPr>
          <a:lstStyle/>
          <a:p>
            <a:pPr>
              <a:buFont typeface="Wingdings" pitchFamily="2" charset="2"/>
              <a:buChar char="Ø"/>
            </a:pPr>
            <a:r>
              <a:rPr lang="el-GR" sz="2000" b="1" dirty="0" smtClean="0">
                <a:solidFill>
                  <a:schemeClr val="accent1"/>
                </a:solidFill>
                <a:latin typeface="Times New Roman" pitchFamily="18" charset="0"/>
                <a:cs typeface="Times New Roman" pitchFamily="18" charset="0"/>
              </a:rPr>
              <a:t>Ο</a:t>
            </a:r>
            <a:r>
              <a:rPr lang="el-GR" sz="2000" dirty="0" smtClean="0">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βαθμός τοπικότητας </a:t>
            </a:r>
            <a:r>
              <a:rPr lang="el-GR" sz="2000" dirty="0" smtClean="0">
                <a:latin typeface="Times New Roman" pitchFamily="18" charset="0"/>
                <a:cs typeface="Times New Roman" pitchFamily="18" charset="0"/>
              </a:rPr>
              <a:t>στο χώρο παραμονής (</a:t>
            </a:r>
            <a:r>
              <a:rPr lang="el-GR" sz="2000" dirty="0" err="1" smtClean="0">
                <a:latin typeface="Times New Roman" pitchFamily="18" charset="0"/>
                <a:cs typeface="Times New Roman" pitchFamily="18" charset="0"/>
              </a:rPr>
              <a:t>π.χ</a:t>
            </a:r>
            <a:r>
              <a:rPr lang="el-GR" sz="2000" dirty="0" smtClean="0">
                <a:latin typeface="Times New Roman" pitchFamily="18" charset="0"/>
                <a:cs typeface="Times New Roman" pitchFamily="18" charset="0"/>
              </a:rPr>
              <a:t> εσωτερικός τουρισμός και διεθνής τουρισμός). </a:t>
            </a:r>
          </a:p>
          <a:p>
            <a:pPr>
              <a:buFont typeface="Wingdings" pitchFamily="2" charset="2"/>
              <a:buChar char="Ø"/>
            </a:pPr>
            <a:r>
              <a:rPr lang="el-GR" sz="2000" b="1" dirty="0" smtClean="0">
                <a:solidFill>
                  <a:schemeClr val="accent1"/>
                </a:solidFill>
                <a:latin typeface="Times New Roman" pitchFamily="18" charset="0"/>
                <a:cs typeface="Times New Roman" pitchFamily="18" charset="0"/>
              </a:rPr>
              <a:t>Η χρονική διάρκεια </a:t>
            </a:r>
            <a:r>
              <a:rPr lang="el-GR" sz="2000" dirty="0" smtClean="0">
                <a:latin typeface="Times New Roman" pitchFamily="18" charset="0"/>
                <a:cs typeface="Times New Roman" pitchFamily="18" charset="0"/>
              </a:rPr>
              <a:t>του ταξιδιού και της παραμονής ( </a:t>
            </a:r>
            <a:r>
              <a:rPr lang="el-GR" sz="2000" dirty="0" err="1" smtClean="0">
                <a:latin typeface="Times New Roman" pitchFamily="18" charset="0"/>
                <a:cs typeface="Times New Roman" pitchFamily="18" charset="0"/>
              </a:rPr>
              <a:t>π.χ</a:t>
            </a:r>
            <a:r>
              <a:rPr lang="el-GR" sz="2000" dirty="0" smtClean="0">
                <a:latin typeface="Times New Roman" pitchFamily="18" charset="0"/>
                <a:cs typeface="Times New Roman" pitchFamily="18" charset="0"/>
              </a:rPr>
              <a:t> ημερήσια ή ολιγοήμερη εκδρομή, πολυήμερες διακοπές). </a:t>
            </a:r>
          </a:p>
          <a:p>
            <a:pPr>
              <a:buFont typeface="Wingdings" pitchFamily="2" charset="2"/>
              <a:buChar char="Ø"/>
            </a:pPr>
            <a:r>
              <a:rPr lang="el-GR" sz="2000" b="1" dirty="0" smtClean="0">
                <a:solidFill>
                  <a:schemeClr val="accent1"/>
                </a:solidFill>
                <a:latin typeface="Times New Roman" pitchFamily="18" charset="0"/>
                <a:cs typeface="Times New Roman" pitchFamily="18" charset="0"/>
              </a:rPr>
              <a:t>Ο σκοπός ή η κύρια δραστηριότητα του ταξιδιού </a:t>
            </a:r>
            <a:endParaRPr lang="el-GR" sz="2000" dirty="0" smtClean="0">
              <a:latin typeface="Times New Roman" pitchFamily="18" charset="0"/>
              <a:cs typeface="Times New Roman" pitchFamily="18" charset="0"/>
            </a:endParaRPr>
          </a:p>
          <a:p>
            <a:pPr lvl="1">
              <a:buFont typeface="Wingdings" pitchFamily="2" charset="2"/>
              <a:buChar char="Ø"/>
            </a:pPr>
            <a:r>
              <a:rPr lang="el-GR" sz="1800" dirty="0" smtClean="0">
                <a:latin typeface="Times New Roman" pitchFamily="18" charset="0"/>
                <a:cs typeface="Times New Roman" pitchFamily="18" charset="0"/>
              </a:rPr>
              <a:t>ταξίδια διακοπών, </a:t>
            </a:r>
          </a:p>
          <a:p>
            <a:pPr lvl="1">
              <a:buFont typeface="Wingdings" pitchFamily="2" charset="2"/>
              <a:buChar char="Ø"/>
            </a:pPr>
            <a:r>
              <a:rPr lang="el-GR" sz="1800" b="1" dirty="0" smtClean="0">
                <a:latin typeface="Times New Roman" pitchFamily="18" charset="0"/>
                <a:cs typeface="Times New Roman" pitchFamily="18" charset="0"/>
              </a:rPr>
              <a:t>πολιτιστικά ταξίδια, </a:t>
            </a:r>
          </a:p>
          <a:p>
            <a:pPr lvl="1">
              <a:buFont typeface="Wingdings" pitchFamily="2" charset="2"/>
              <a:buChar char="Ø"/>
            </a:pPr>
            <a:r>
              <a:rPr lang="el-GR" sz="1800" dirty="0" smtClean="0">
                <a:latin typeface="Times New Roman" pitchFamily="18" charset="0"/>
                <a:cs typeface="Times New Roman" pitchFamily="18" charset="0"/>
              </a:rPr>
              <a:t>επαγγελματικά ταξίδια, </a:t>
            </a:r>
          </a:p>
          <a:p>
            <a:pPr lvl="1">
              <a:buFont typeface="Wingdings" pitchFamily="2" charset="2"/>
              <a:buChar char="Ø"/>
            </a:pPr>
            <a:r>
              <a:rPr lang="el-GR" sz="1800" dirty="0" smtClean="0">
                <a:latin typeface="Times New Roman" pitchFamily="18" charset="0"/>
                <a:cs typeface="Times New Roman" pitchFamily="18" charset="0"/>
              </a:rPr>
              <a:t>ταξίδια για θέματα υγείας και ευεξίας, </a:t>
            </a:r>
          </a:p>
          <a:p>
            <a:pPr lvl="1">
              <a:buFont typeface="Wingdings" pitchFamily="2" charset="2"/>
              <a:buChar char="Ø"/>
            </a:pPr>
            <a:r>
              <a:rPr lang="el-GR" sz="1800" b="1" dirty="0" smtClean="0">
                <a:latin typeface="Times New Roman" pitchFamily="18" charset="0"/>
                <a:cs typeface="Times New Roman" pitchFamily="18" charset="0"/>
              </a:rPr>
              <a:t>αγροτουρισμό και γαστρονομικό τουρισμό, </a:t>
            </a:r>
          </a:p>
          <a:p>
            <a:pPr lvl="1">
              <a:buFont typeface="Wingdings" pitchFamily="2" charset="2"/>
              <a:buChar char="Ø"/>
            </a:pPr>
            <a:r>
              <a:rPr lang="el-GR" sz="1800" dirty="0" smtClean="0">
                <a:latin typeface="Times New Roman" pitchFamily="18" charset="0"/>
                <a:cs typeface="Times New Roman" pitchFamily="18" charset="0"/>
              </a:rPr>
              <a:t>ταξίδια παρακολούθησης αθλητικών γεγονότων, </a:t>
            </a:r>
          </a:p>
          <a:p>
            <a:pPr lvl="1">
              <a:buFont typeface="Wingdings" pitchFamily="2" charset="2"/>
              <a:buChar char="Ø"/>
            </a:pPr>
            <a:r>
              <a:rPr lang="el-GR" sz="1800" dirty="0" err="1" smtClean="0">
                <a:latin typeface="Times New Roman" pitchFamily="18" charset="0"/>
                <a:cs typeface="Times New Roman" pitchFamily="18" charset="0"/>
              </a:rPr>
              <a:t>προσκυνηματικά</a:t>
            </a:r>
            <a:r>
              <a:rPr lang="el-GR" sz="1800" dirty="0" smtClean="0">
                <a:latin typeface="Times New Roman" pitchFamily="18" charset="0"/>
                <a:cs typeface="Times New Roman" pitchFamily="18" charset="0"/>
              </a:rPr>
              <a:t> ταξίδια, </a:t>
            </a:r>
          </a:p>
          <a:p>
            <a:pPr lvl="1">
              <a:buFont typeface="Wingdings" pitchFamily="2" charset="2"/>
              <a:buChar char="Ø"/>
            </a:pPr>
            <a:r>
              <a:rPr lang="el-GR" sz="1800" dirty="0" smtClean="0">
                <a:latin typeface="Times New Roman" pitchFamily="18" charset="0"/>
                <a:cs typeface="Times New Roman" pitchFamily="18" charset="0"/>
              </a:rPr>
              <a:t>συνεδριακά ταξίδια κλπ.                                                                    </a:t>
            </a:r>
            <a:endParaRPr lang="el-GR" sz="1600" i="1" dirty="0">
              <a:latin typeface="Times New Roman" pitchFamily="18" charset="0"/>
              <a:cs typeface="Times New Roman" pitchFamily="18" charset="0"/>
            </a:endParaRPr>
          </a:p>
        </p:txBody>
      </p:sp>
      <p:sp>
        <p:nvSpPr>
          <p:cNvPr id="136" name="Google Shape;136;p19"/>
          <p:cNvSpPr txBox="1">
            <a:spLocks noGrp="1"/>
          </p:cNvSpPr>
          <p:nvPr>
            <p:ph type="sldNum" idx="12"/>
          </p:nvPr>
        </p:nvSpPr>
        <p:spPr>
          <a:prstGeom prst="rect">
            <a:avLst/>
          </a:prstGeom>
        </p:spPr>
        <p:txBody>
          <a:bodyPr spcFirstLastPara="1" wrap="square" lIns="91421" tIns="91421" rIns="91421" bIns="91421" anchor="t" anchorCtr="0">
            <a:noAutofit/>
          </a:bodyPr>
          <a:lstStyle/>
          <a:p>
            <a:pPr algn="ctr"/>
            <a:fld id="{00000000-1234-1234-1234-123412341234}" type="slidenum">
              <a:rPr lang="en"/>
              <a:pPr algn="ctr"/>
              <a:t>14</a:t>
            </a:fld>
            <a:endParaRPr/>
          </a:p>
        </p:txBody>
      </p:sp>
    </p:spTree>
    <p:extLst>
      <p:ext uri="{BB962C8B-B14F-4D97-AF65-F5344CB8AC3E}">
        <p14:creationId xmlns:p14="http://schemas.microsoft.com/office/powerpoint/2010/main" val="3299869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D96B6D2-EB37-4A11-8B5E-54A0AFD1A2A7}"/>
              </a:ext>
            </a:extLst>
          </p:cNvPr>
          <p:cNvSpPr>
            <a:spLocks noGrp="1"/>
          </p:cNvSpPr>
          <p:nvPr>
            <p:ph type="title"/>
          </p:nvPr>
        </p:nvSpPr>
        <p:spPr>
          <a:xfrm>
            <a:off x="0" y="0"/>
            <a:ext cx="9144000" cy="820882"/>
          </a:xfrm>
        </p:spPr>
        <p:txBody>
          <a:bodyPr/>
          <a:lstStyle/>
          <a:p>
            <a:pPr algn="ctr"/>
            <a:r>
              <a:rPr lang="el-GR" sz="2400" dirty="0" smtClean="0">
                <a:solidFill>
                  <a:schemeClr val="accent1">
                    <a:lumMod val="75000"/>
                  </a:schemeClr>
                </a:solidFill>
                <a:latin typeface="Times New Roman" pitchFamily="18" charset="0"/>
                <a:cs typeface="Times New Roman" pitchFamily="18" charset="0"/>
              </a:rPr>
              <a:t>.</a:t>
            </a:r>
            <a:br>
              <a:rPr lang="el-GR" sz="2400" dirty="0" smtClean="0">
                <a:solidFill>
                  <a:schemeClr val="accent1">
                    <a:lumMod val="75000"/>
                  </a:schemeClr>
                </a:solidFill>
                <a:latin typeface="Times New Roman" pitchFamily="18" charset="0"/>
                <a:cs typeface="Times New Roman" pitchFamily="18" charset="0"/>
              </a:rPr>
            </a:b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 Σημαντικότερο κριτήριο ταξινόμησης: Το προφίλ των τουριστών </a:t>
            </a:r>
            <a:endParaRPr lang="en-US" sz="2400" dirty="0"/>
          </a:p>
        </p:txBody>
      </p:sp>
      <p:sp>
        <p:nvSpPr>
          <p:cNvPr id="3" name="Text Placeholder 2">
            <a:extLst>
              <a:ext uri="{FF2B5EF4-FFF2-40B4-BE49-F238E27FC236}">
                <a16:creationId xmlns="" xmlns:a16="http://schemas.microsoft.com/office/drawing/2014/main" id="{154F44C3-6D0B-455C-814A-85678F1FF40B}"/>
              </a:ext>
            </a:extLst>
          </p:cNvPr>
          <p:cNvSpPr>
            <a:spLocks noGrp="1"/>
          </p:cNvSpPr>
          <p:nvPr>
            <p:ph type="body" idx="1"/>
          </p:nvPr>
        </p:nvSpPr>
        <p:spPr>
          <a:xfrm>
            <a:off x="-1" y="862445"/>
            <a:ext cx="8925791" cy="4021281"/>
          </a:xfrm>
        </p:spPr>
        <p:txBody>
          <a:bodyPr/>
          <a:lstStyle/>
          <a:p>
            <a:pPr marL="609600" indent="-609600">
              <a:buFont typeface="Wingdings" pitchFamily="2" charset="2"/>
              <a:buChar char="Ø"/>
            </a:pPr>
            <a:r>
              <a:rPr lang="el-GR" sz="2000" dirty="0" smtClean="0">
                <a:latin typeface="Times New Roman" pitchFamily="18" charset="0"/>
                <a:cs typeface="Times New Roman" pitchFamily="18" charset="0"/>
              </a:rPr>
              <a:t>Το πλέον σημαντικό κριτήριο ταξινόμησης είναι το προφίλ των τουριστών όπου εκτός του </a:t>
            </a:r>
            <a:r>
              <a:rPr lang="el-GR" sz="2000" b="1" dirty="0" smtClean="0">
                <a:solidFill>
                  <a:schemeClr val="accent1"/>
                </a:solidFill>
                <a:latin typeface="Times New Roman" pitchFamily="18" charset="0"/>
                <a:cs typeface="Times New Roman" pitchFamily="18" charset="0"/>
              </a:rPr>
              <a:t>ηλικιακού προσδιορισμού και άλλων δημογραφικών στοιχείων </a:t>
            </a:r>
            <a:r>
              <a:rPr lang="el-GR" sz="2000" dirty="0" smtClean="0">
                <a:latin typeface="Times New Roman" pitchFamily="18" charset="0"/>
                <a:cs typeface="Times New Roman" pitchFamily="18" charset="0"/>
              </a:rPr>
              <a:t>(π.χ. νέοι, μεσήλικες, οικογένειες με παιδιά, τρίτη ηλικία), είναι η κατηγοριοποίηση με βάση την κατάταξή τους σε τουρίστες </a:t>
            </a:r>
            <a:r>
              <a:rPr lang="el-GR" sz="2000" b="1" dirty="0" smtClean="0">
                <a:solidFill>
                  <a:schemeClr val="accent1"/>
                </a:solidFill>
                <a:latin typeface="Times New Roman" pitchFamily="18" charset="0"/>
                <a:cs typeface="Times New Roman" pitchFamily="18" charset="0"/>
              </a:rPr>
              <a:t>μαζικού τουρισμού </a:t>
            </a:r>
            <a:r>
              <a:rPr lang="el-GR" sz="2000" dirty="0" smtClean="0">
                <a:latin typeface="Times New Roman" pitchFamily="18" charset="0"/>
                <a:cs typeface="Times New Roman" pitchFamily="18" charset="0"/>
              </a:rPr>
              <a:t>ή σε τουρίστες </a:t>
            </a:r>
            <a:r>
              <a:rPr lang="el-GR" sz="2000" b="1" dirty="0" smtClean="0">
                <a:solidFill>
                  <a:schemeClr val="accent1"/>
                </a:solidFill>
                <a:latin typeface="Times New Roman" pitchFamily="18" charset="0"/>
                <a:cs typeface="Times New Roman" pitchFamily="18" charset="0"/>
              </a:rPr>
              <a:t>εναλλακτικών μορφών τουρισμού</a:t>
            </a:r>
            <a:r>
              <a:rPr lang="el-GR" sz="2000" dirty="0" smtClean="0">
                <a:latin typeface="Times New Roman" pitchFamily="18" charset="0"/>
                <a:cs typeface="Times New Roman" pitchFamily="18" charset="0"/>
              </a:rPr>
              <a:t>. </a:t>
            </a:r>
          </a:p>
          <a:p>
            <a:pPr marL="609600" indent="-609600">
              <a:buFont typeface="Wingdings" pitchFamily="2" charset="2"/>
              <a:buChar char="Ø"/>
            </a:pPr>
            <a:r>
              <a:rPr lang="el-GR" sz="2000" dirty="0" smtClean="0">
                <a:latin typeface="Times New Roman" pitchFamily="18" charset="0"/>
                <a:cs typeface="Times New Roman" pitchFamily="18" charset="0"/>
              </a:rPr>
              <a:t>Η διαμορφούμενη τάση στο τουριστικό τομέα των τελευταίων δεκαετιών αφορά στην </a:t>
            </a:r>
            <a:r>
              <a:rPr lang="el-GR" sz="2000" b="1" dirty="0" smtClean="0">
                <a:solidFill>
                  <a:schemeClr val="accent1"/>
                </a:solidFill>
                <a:latin typeface="Times New Roman" pitchFamily="18" charset="0"/>
                <a:cs typeface="Times New Roman" pitchFamily="18" charset="0"/>
              </a:rPr>
              <a:t>απόρριψη της μαζικής εκδοχής «τουρίστας- πελάτης» </a:t>
            </a:r>
            <a:r>
              <a:rPr lang="el-GR" sz="2000" dirty="0" smtClean="0">
                <a:latin typeface="Times New Roman" pitchFamily="18" charset="0"/>
                <a:cs typeface="Times New Roman" pitchFamily="18" charset="0"/>
              </a:rPr>
              <a:t>και στην υιοθέτηση του μοντέλου </a:t>
            </a:r>
            <a:r>
              <a:rPr lang="el-GR" sz="2000" b="1" dirty="0" smtClean="0">
                <a:solidFill>
                  <a:schemeClr val="accent1"/>
                </a:solidFill>
                <a:latin typeface="Times New Roman" pitchFamily="18" charset="0"/>
                <a:cs typeface="Times New Roman" pitchFamily="18" charset="0"/>
              </a:rPr>
              <a:t>«τουρίστας- επισκέπτης» </a:t>
            </a:r>
            <a:r>
              <a:rPr lang="el-GR" sz="2000" dirty="0" smtClean="0">
                <a:latin typeface="Times New Roman" pitchFamily="18" charset="0"/>
                <a:cs typeface="Times New Roman" pitchFamily="18" charset="0"/>
              </a:rPr>
              <a:t>καθώς ο επισκέπτης απομακρύνεται από μαζικές τουριστικές εμπειρίες και κατευθύνεται προς τις </a:t>
            </a:r>
            <a:r>
              <a:rPr lang="el-GR" sz="2000" b="1" dirty="0" smtClean="0">
                <a:solidFill>
                  <a:schemeClr val="accent1"/>
                </a:solidFill>
                <a:latin typeface="Times New Roman" pitchFamily="18" charset="0"/>
                <a:cs typeface="Times New Roman" pitchFamily="18" charset="0"/>
              </a:rPr>
              <a:t>εναλλακτικές εμπειρίες.                     </a:t>
            </a:r>
          </a:p>
          <a:p>
            <a:pPr marL="609600" indent="-609600" algn="r">
              <a:buNone/>
            </a:pPr>
            <a:endParaRPr lang="el-GR" sz="1600" b="1" i="1" dirty="0">
              <a:latin typeface="Times New Roman" pitchFamily="18" charset="0"/>
              <a:cs typeface="Times New Roman" pitchFamily="18" charset="0"/>
            </a:endParaRPr>
          </a:p>
        </p:txBody>
      </p:sp>
      <p:sp>
        <p:nvSpPr>
          <p:cNvPr id="4" name="Slide Number Placeholder 3">
            <a:extLst>
              <a:ext uri="{FF2B5EF4-FFF2-40B4-BE49-F238E27FC236}">
                <a16:creationId xmlns="" xmlns:a16="http://schemas.microsoft.com/office/drawing/2014/main" id="{DF99B22E-74FB-47FF-A423-5536BDECFF1D}"/>
              </a:ext>
            </a:extLst>
          </p:cNvPr>
          <p:cNvSpPr>
            <a:spLocks noGrp="1"/>
          </p:cNvSpPr>
          <p:nvPr>
            <p:ph type="sldNum" idx="12"/>
          </p:nvPr>
        </p:nvSpPr>
        <p:spPr/>
        <p:txBody>
          <a:bodyPr/>
          <a:lstStyle/>
          <a:p>
            <a:pPr algn="ctr"/>
            <a:fld id="{00000000-1234-1234-1234-123412341234}" type="slidenum">
              <a:rPr lang="en" smtClean="0"/>
              <a:pPr algn="ctr"/>
              <a:t>15</a:t>
            </a:fld>
            <a:endParaRPr lang="en"/>
          </a:p>
        </p:txBody>
      </p:sp>
    </p:spTree>
    <p:extLst>
      <p:ext uri="{BB962C8B-B14F-4D97-AF65-F5344CB8AC3E}">
        <p14:creationId xmlns:p14="http://schemas.microsoft.com/office/powerpoint/2010/main" val="2394989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D96B6D2-EB37-4A11-8B5E-54A0AFD1A2A7}"/>
              </a:ext>
            </a:extLst>
          </p:cNvPr>
          <p:cNvSpPr>
            <a:spLocks noGrp="1"/>
          </p:cNvSpPr>
          <p:nvPr>
            <p:ph type="title"/>
          </p:nvPr>
        </p:nvSpPr>
        <p:spPr>
          <a:xfrm>
            <a:off x="480859" y="1"/>
            <a:ext cx="8538450" cy="437744"/>
          </a:xfrm>
        </p:spPr>
        <p:txBody>
          <a:bodyPr/>
          <a:lstStyle/>
          <a:p>
            <a:pPr algn="ctr"/>
            <a:r>
              <a:rPr lang="el-GR" sz="2800" dirty="0" smtClean="0">
                <a:latin typeface="Times New Roman" pitchFamily="18" charset="0"/>
                <a:cs typeface="Times New Roman" pitchFamily="18" charset="0"/>
              </a:rPr>
              <a:t>Ο τουρίστας- επισκέπτης          </a:t>
            </a:r>
            <a:endParaRPr lang="en-US" sz="2800" dirty="0">
              <a:latin typeface="Times New Roman" pitchFamily="18" charset="0"/>
              <a:cs typeface="Times New Roman" pitchFamily="18" charset="0"/>
            </a:endParaRPr>
          </a:p>
        </p:txBody>
      </p:sp>
      <p:sp>
        <p:nvSpPr>
          <p:cNvPr id="3" name="Text Placeholder 2">
            <a:extLst>
              <a:ext uri="{FF2B5EF4-FFF2-40B4-BE49-F238E27FC236}">
                <a16:creationId xmlns="" xmlns:a16="http://schemas.microsoft.com/office/drawing/2014/main" id="{154F44C3-6D0B-455C-814A-85678F1FF40B}"/>
              </a:ext>
            </a:extLst>
          </p:cNvPr>
          <p:cNvSpPr>
            <a:spLocks noGrp="1"/>
          </p:cNvSpPr>
          <p:nvPr>
            <p:ph type="body" idx="1"/>
          </p:nvPr>
        </p:nvSpPr>
        <p:spPr>
          <a:xfrm>
            <a:off x="340467" y="379380"/>
            <a:ext cx="8531159" cy="4618648"/>
          </a:xfrm>
        </p:spPr>
        <p:txBody>
          <a:bodyPr/>
          <a:lstStyle/>
          <a:p>
            <a:pPr>
              <a:buFont typeface="Wingdings" pitchFamily="2" charset="2"/>
              <a:buChar char="Ø"/>
            </a:pPr>
            <a:r>
              <a:rPr lang="el-GR" sz="2200" dirty="0" smtClean="0">
                <a:latin typeface="Times New Roman" pitchFamily="18" charset="0"/>
                <a:cs typeface="Times New Roman" pitchFamily="18" charset="0"/>
              </a:rPr>
              <a:t>Οι επισκέπτες εξοικειώνονται με τη δυναμική της διάχυτης πληροφόρησης </a:t>
            </a:r>
            <a:r>
              <a:rPr lang="el-GR" sz="2200" b="1" dirty="0" smtClean="0">
                <a:solidFill>
                  <a:schemeClr val="accent1"/>
                </a:solidFill>
                <a:latin typeface="Times New Roman" pitchFamily="18" charset="0"/>
                <a:cs typeface="Times New Roman" pitchFamily="18" charset="0"/>
              </a:rPr>
              <a:t>και αναζητούν νέου είδους προσωπικές και ολοκληρωμένες εμπειρίες. </a:t>
            </a:r>
            <a:r>
              <a:rPr lang="el-GR" sz="2200" dirty="0" smtClean="0">
                <a:latin typeface="Times New Roman" pitchFamily="18" charset="0"/>
                <a:cs typeface="Times New Roman" pitchFamily="18" charset="0"/>
              </a:rPr>
              <a:t>Σε αυτές τις εμπειρίες ο επισκέπτης εμπλέκεται ενεργά μέσω της χρήσης μέσων κοινωνικής δικτύωσης και έξυπνων συσκευών κινητής τεχνολογίας. </a:t>
            </a:r>
          </a:p>
          <a:p>
            <a:pPr>
              <a:buFont typeface="Wingdings" pitchFamily="2" charset="2"/>
              <a:buChar char="Ø"/>
            </a:pPr>
            <a:r>
              <a:rPr lang="el-GR" sz="2200" dirty="0" smtClean="0">
                <a:latin typeface="Times New Roman" pitchFamily="18" charset="0"/>
                <a:cs typeface="Times New Roman" pitchFamily="18" charset="0"/>
              </a:rPr>
              <a:t>Η σημαντικότερη </a:t>
            </a:r>
            <a:r>
              <a:rPr lang="el-GR" sz="2200" b="1" dirty="0" smtClean="0">
                <a:solidFill>
                  <a:schemeClr val="accent1"/>
                </a:solidFill>
                <a:latin typeface="Times New Roman" pitchFamily="18" charset="0"/>
                <a:cs typeface="Times New Roman" pitchFamily="18" charset="0"/>
              </a:rPr>
              <a:t>εκδοχή εναλλακτικού τουρισμού </a:t>
            </a:r>
            <a:r>
              <a:rPr lang="el-GR" sz="2200" dirty="0" smtClean="0">
                <a:latin typeface="Times New Roman" pitchFamily="18" charset="0"/>
                <a:cs typeface="Times New Roman" pitchFamily="18" charset="0"/>
              </a:rPr>
              <a:t>είναι ο</a:t>
            </a:r>
            <a:r>
              <a:rPr lang="el-GR" sz="2200" b="1" dirty="0" smtClean="0">
                <a:latin typeface="Times New Roman" pitchFamily="18" charset="0"/>
                <a:cs typeface="Times New Roman" pitchFamily="18" charset="0"/>
              </a:rPr>
              <a:t> </a:t>
            </a:r>
            <a:r>
              <a:rPr lang="el-GR" sz="2200" b="1" dirty="0" smtClean="0">
                <a:solidFill>
                  <a:schemeClr val="accent1"/>
                </a:solidFill>
                <a:latin typeface="Times New Roman" pitchFamily="18" charset="0"/>
                <a:cs typeface="Times New Roman" pitchFamily="18" charset="0"/>
              </a:rPr>
              <a:t>πολιτιστικός τουρισμός </a:t>
            </a:r>
            <a:r>
              <a:rPr lang="el-GR" sz="2200" dirty="0" smtClean="0">
                <a:latin typeface="Times New Roman" pitchFamily="18" charset="0"/>
                <a:cs typeface="Times New Roman" pitchFamily="18" charset="0"/>
              </a:rPr>
              <a:t>που συμπυκνώνει μία μεγάλη γκάμα διαφορετικών μορφών πολιτιστικών προορισμών. </a:t>
            </a:r>
          </a:p>
          <a:p>
            <a:pPr>
              <a:buFont typeface="Wingdings" pitchFamily="2" charset="2"/>
              <a:buChar char="Ø"/>
            </a:pPr>
            <a:r>
              <a:rPr lang="el-GR" sz="2200" dirty="0" smtClean="0">
                <a:latin typeface="Times New Roman" pitchFamily="18" charset="0"/>
                <a:cs typeface="Times New Roman" pitchFamily="18" charset="0"/>
              </a:rPr>
              <a:t>Προορισμοί οι οποίοι θεωρούνται ως </a:t>
            </a:r>
            <a:r>
              <a:rPr lang="el-GR" sz="2200" b="1" dirty="0" smtClean="0">
                <a:solidFill>
                  <a:schemeClr val="accent1"/>
                </a:solidFill>
                <a:latin typeface="Times New Roman" pitchFamily="18" charset="0"/>
                <a:cs typeface="Times New Roman" pitchFamily="18" charset="0"/>
              </a:rPr>
              <a:t>ένα γόνιμο οικοσύστημα που υποστηρίζουν εναλλακτικές, εξατομικευμένες και ολοκληρωμένες εμπειρίες,</a:t>
            </a:r>
            <a:r>
              <a:rPr lang="el-GR" sz="2200" b="1" dirty="0" smtClean="0">
                <a:latin typeface="Times New Roman" pitchFamily="18" charset="0"/>
                <a:cs typeface="Times New Roman" pitchFamily="18" charset="0"/>
              </a:rPr>
              <a:t> </a:t>
            </a:r>
            <a:r>
              <a:rPr lang="el-GR" sz="2200" dirty="0" smtClean="0">
                <a:latin typeface="Times New Roman" pitchFamily="18" charset="0"/>
                <a:cs typeface="Times New Roman" pitchFamily="18" charset="0"/>
              </a:rPr>
              <a:t>προωθώντας την </a:t>
            </a:r>
            <a:r>
              <a:rPr lang="en-US" sz="2200" b="1" dirty="0" smtClean="0">
                <a:solidFill>
                  <a:schemeClr val="accent1"/>
                </a:solidFill>
                <a:latin typeface="Times New Roman" pitchFamily="18" charset="0"/>
                <a:cs typeface="Times New Roman" pitchFamily="18" charset="0"/>
              </a:rPr>
              <a:t>in situ</a:t>
            </a:r>
            <a:r>
              <a:rPr lang="el-GR" sz="2200" b="1" dirty="0" smtClean="0">
                <a:solidFill>
                  <a:schemeClr val="accent1"/>
                </a:solidFill>
                <a:latin typeface="Times New Roman" pitchFamily="18" charset="0"/>
                <a:cs typeface="Times New Roman" pitchFamily="18" charset="0"/>
              </a:rPr>
              <a:t> (</a:t>
            </a:r>
            <a:r>
              <a:rPr lang="el-GR" sz="2200" b="1" dirty="0" err="1" smtClean="0">
                <a:solidFill>
                  <a:schemeClr val="accent1"/>
                </a:solidFill>
                <a:latin typeface="Times New Roman" pitchFamily="18" charset="0"/>
                <a:cs typeface="Times New Roman" pitchFamily="18" charset="0"/>
              </a:rPr>
              <a:t>επι</a:t>
            </a:r>
            <a:r>
              <a:rPr lang="el-GR" sz="2200" b="1" dirty="0" smtClean="0">
                <a:solidFill>
                  <a:schemeClr val="accent1"/>
                </a:solidFill>
                <a:latin typeface="Times New Roman" pitchFamily="18" charset="0"/>
                <a:cs typeface="Times New Roman" pitchFamily="18" charset="0"/>
              </a:rPr>
              <a:t> τόπου) </a:t>
            </a:r>
            <a:r>
              <a:rPr lang="el-GR" sz="2200" dirty="0" smtClean="0">
                <a:latin typeface="Times New Roman" pitchFamily="18" charset="0"/>
                <a:cs typeface="Times New Roman" pitchFamily="18" charset="0"/>
              </a:rPr>
              <a:t>εξερεύνηση και ανακάλυψη μέσω ψηφιακών και φυσικών δράσεων</a:t>
            </a:r>
            <a:r>
              <a:rPr lang="el-GR" sz="2200" b="1" dirty="0" smtClean="0">
                <a:latin typeface="Times New Roman" pitchFamily="18" charset="0"/>
                <a:cs typeface="Times New Roman" pitchFamily="18" charset="0"/>
              </a:rPr>
              <a:t>. </a:t>
            </a:r>
            <a:endParaRPr lang="el-GR" sz="2200" dirty="0">
              <a:latin typeface="Times New Roman" pitchFamily="18" charset="0"/>
              <a:cs typeface="Times New Roman" pitchFamily="18" charset="0"/>
            </a:endParaRPr>
          </a:p>
        </p:txBody>
      </p:sp>
    </p:spTree>
    <p:extLst>
      <p:ext uri="{BB962C8B-B14F-4D97-AF65-F5344CB8AC3E}">
        <p14:creationId xmlns:p14="http://schemas.microsoft.com/office/powerpoint/2010/main" val="753522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425" y="0"/>
            <a:ext cx="8401200" cy="836580"/>
          </a:xfrm>
        </p:spPr>
        <p:txBody>
          <a:bodyPr/>
          <a:lstStyle/>
          <a:p>
            <a:pPr algn="ctr"/>
            <a:r>
              <a:rPr lang="el-GR" sz="2400" dirty="0" smtClean="0">
                <a:solidFill>
                  <a:schemeClr val="accent1">
                    <a:lumMod val="75000"/>
                  </a:schemeClr>
                </a:solidFill>
                <a:latin typeface="Times New Roman" pitchFamily="18" charset="0"/>
                <a:cs typeface="Times New Roman" pitchFamily="18" charset="0"/>
              </a:rPr>
              <a:t/>
            </a:r>
            <a:br>
              <a:rPr lang="el-GR" sz="2400" dirty="0" smtClean="0">
                <a:solidFill>
                  <a:schemeClr val="accent1">
                    <a:lumMod val="75000"/>
                  </a:schemeClr>
                </a:solidFill>
                <a:latin typeface="Times New Roman" pitchFamily="18" charset="0"/>
                <a:cs typeface="Times New Roman" pitchFamily="18" charset="0"/>
              </a:rPr>
            </a:br>
            <a:r>
              <a:rPr lang="el-GR" sz="2400" dirty="0" smtClean="0"/>
              <a:t/>
            </a:r>
            <a:br>
              <a:rPr lang="el-GR" sz="2400" dirty="0" smtClean="0"/>
            </a:b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400" dirty="0" smtClean="0"/>
              <a:t> </a:t>
            </a:r>
            <a:br>
              <a:rPr lang="el-GR" sz="2400" dirty="0" smtClean="0"/>
            </a:br>
            <a:r>
              <a:rPr lang="el-GR" sz="2400" dirty="0" smtClean="0">
                <a:latin typeface="Times New Roman" pitchFamily="18" charset="0"/>
                <a:cs typeface="Times New Roman" pitchFamily="18" charset="0"/>
              </a:rPr>
              <a:t>Ο πολιτιστικός τουρίστας- επισκέπτης: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η εξατομίκευση και η αυθεντικότητα της εμπειρίας</a:t>
            </a:r>
            <a:endParaRPr lang="el-GR" sz="2400" dirty="0">
              <a:latin typeface="Times New Roman" pitchFamily="18" charset="0"/>
              <a:cs typeface="Times New Roman" pitchFamily="18" charset="0"/>
            </a:endParaRPr>
          </a:p>
        </p:txBody>
      </p:sp>
      <p:sp>
        <p:nvSpPr>
          <p:cNvPr id="3" name="2 - Θέση κειμένου"/>
          <p:cNvSpPr>
            <a:spLocks noGrp="1"/>
          </p:cNvSpPr>
          <p:nvPr>
            <p:ph type="body" idx="1"/>
          </p:nvPr>
        </p:nvSpPr>
        <p:spPr>
          <a:xfrm>
            <a:off x="0" y="894945"/>
            <a:ext cx="9144000" cy="4248555"/>
          </a:xfrm>
        </p:spPr>
        <p:txBody>
          <a:bodyPr/>
          <a:lstStyle/>
          <a:p>
            <a:pPr lvl="0">
              <a:buFont typeface="Wingdings" pitchFamily="2" charset="2"/>
              <a:buChar char="Ø"/>
            </a:pPr>
            <a:r>
              <a:rPr lang="el-GR" sz="2200" dirty="0" smtClean="0">
                <a:latin typeface="Times New Roman" pitchFamily="18" charset="0"/>
                <a:cs typeface="Times New Roman" pitchFamily="18" charset="0"/>
              </a:rPr>
              <a:t>Η διασύνδεση του τουρισμού με τον πολιτισμό επιτυγχάνεται μέσω της έννοιας της </a:t>
            </a:r>
            <a:r>
              <a:rPr lang="el-GR" sz="2200" b="1" dirty="0" smtClean="0">
                <a:solidFill>
                  <a:schemeClr val="accent1"/>
                </a:solidFill>
                <a:latin typeface="Times New Roman" pitchFamily="18" charset="0"/>
                <a:cs typeface="Times New Roman" pitchFamily="18" charset="0"/>
              </a:rPr>
              <a:t>«αυθεντικότητας της εμπειρίας». </a:t>
            </a:r>
          </a:p>
          <a:p>
            <a:pPr>
              <a:buFont typeface="Wingdings" pitchFamily="2" charset="2"/>
              <a:buChar char="Ø"/>
            </a:pPr>
            <a:r>
              <a:rPr lang="el-GR" sz="2200" dirty="0" smtClean="0">
                <a:latin typeface="Times New Roman" pitchFamily="18" charset="0"/>
                <a:cs typeface="Times New Roman" pitchFamily="18" charset="0"/>
              </a:rPr>
              <a:t>Η έννοια της αυθεντικότητας της εμπειρίας έχει τις ρίζες της σε μια </a:t>
            </a:r>
            <a:r>
              <a:rPr lang="el-GR" sz="2200" b="1" dirty="0" smtClean="0">
                <a:solidFill>
                  <a:schemeClr val="accent1"/>
                </a:solidFill>
                <a:latin typeface="Times New Roman" pitchFamily="18" charset="0"/>
                <a:cs typeface="Times New Roman" pitchFamily="18" charset="0"/>
              </a:rPr>
              <a:t>αίσθηση έντονης νοσταλγικής αναζήτησης </a:t>
            </a:r>
            <a:r>
              <a:rPr lang="el-GR" sz="2200" dirty="0" smtClean="0">
                <a:latin typeface="Times New Roman" pitchFamily="18" charset="0"/>
                <a:cs typeface="Times New Roman" pitchFamily="18" charset="0"/>
              </a:rPr>
              <a:t>για ένα παρελθόν εξιδανικευμένο και μοναδικό συνεπώς και </a:t>
            </a:r>
            <a:r>
              <a:rPr lang="el-GR" sz="2200" b="1" dirty="0" smtClean="0">
                <a:solidFill>
                  <a:schemeClr val="accent1"/>
                </a:solidFill>
                <a:latin typeface="Times New Roman" pitchFamily="18" charset="0"/>
                <a:cs typeface="Times New Roman" pitchFamily="18" charset="0"/>
              </a:rPr>
              <a:t>αυθεντικό</a:t>
            </a:r>
            <a:r>
              <a:rPr lang="el-GR" sz="2200" dirty="0" smtClean="0">
                <a:latin typeface="Times New Roman" pitchFamily="18" charset="0"/>
                <a:cs typeface="Times New Roman" pitchFamily="18" charset="0"/>
              </a:rPr>
              <a:t>. </a:t>
            </a:r>
          </a:p>
          <a:p>
            <a:pPr lvl="0">
              <a:buFont typeface="Wingdings" pitchFamily="2" charset="2"/>
              <a:buChar char="Ø"/>
            </a:pPr>
            <a:r>
              <a:rPr lang="el-GR" sz="2200" dirty="0" smtClean="0">
                <a:latin typeface="Times New Roman" pitchFamily="18" charset="0"/>
                <a:cs typeface="Times New Roman" pitchFamily="18" charset="0"/>
              </a:rPr>
              <a:t>Η προσέγγιση της «αυθεντικότητας της εμπειρίας» </a:t>
            </a:r>
            <a:r>
              <a:rPr lang="el-GR" sz="2200" b="1" dirty="0" smtClean="0">
                <a:solidFill>
                  <a:schemeClr val="accent1"/>
                </a:solidFill>
                <a:latin typeface="Times New Roman" pitchFamily="18" charset="0"/>
                <a:cs typeface="Times New Roman" pitchFamily="18" charset="0"/>
              </a:rPr>
              <a:t>είναι κοινή τόσο για τον τουρισμό όσο και για τον πολιτισμό </a:t>
            </a:r>
            <a:r>
              <a:rPr lang="el-GR" sz="2200" dirty="0" smtClean="0">
                <a:latin typeface="Times New Roman" pitchFamily="18" charset="0"/>
                <a:cs typeface="Times New Roman" pitchFamily="18" charset="0"/>
              </a:rPr>
              <a:t>καθώς παρατηρείται έντονο το φαινόμενο  της μεταστροφής από τις </a:t>
            </a:r>
            <a:r>
              <a:rPr lang="el-GR" sz="2200" b="1" dirty="0" smtClean="0">
                <a:solidFill>
                  <a:schemeClr val="accent1"/>
                </a:solidFill>
                <a:latin typeface="Times New Roman" pitchFamily="18" charset="0"/>
                <a:cs typeface="Times New Roman" pitchFamily="18" charset="0"/>
              </a:rPr>
              <a:t>μαζικές εμπειρίες στις εναλλακτικές εμπειρίες.                                                  </a:t>
            </a:r>
            <a:endParaRPr lang="el-GR" sz="1600" i="1" dirty="0" smtClean="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6188" y="0"/>
            <a:ext cx="9007812" cy="700391"/>
          </a:xfrm>
        </p:spPr>
        <p:txBody>
          <a:bodyPr/>
          <a:lstStyle/>
          <a:p>
            <a:pPr algn="ctr"/>
            <a:r>
              <a:rPr lang="en-US" sz="2800" dirty="0">
                <a:effectLst>
                  <a:outerShdw blurRad="38100" dist="38100" dir="2700000" algn="tl">
                    <a:srgbClr val="000000">
                      <a:alpha val="43137"/>
                    </a:srgbClr>
                  </a:outerShdw>
                </a:effectLst>
                <a:latin typeface="Times New Roman" pitchFamily="18" charset="0"/>
                <a:cs typeface="Times New Roman" pitchFamily="18" charset="0"/>
              </a:rPr>
              <a:t/>
            </a:r>
            <a:br>
              <a:rPr lang="en-US" sz="2800" dirty="0">
                <a:effectLst>
                  <a:outerShdw blurRad="38100" dist="38100" dir="2700000" algn="tl">
                    <a:srgbClr val="000000">
                      <a:alpha val="43137"/>
                    </a:srgbClr>
                  </a:outerShdw>
                </a:effectLst>
                <a:latin typeface="Times New Roman" pitchFamily="18" charset="0"/>
                <a:cs typeface="Times New Roman" pitchFamily="18" charset="0"/>
              </a:rPr>
            </a:br>
            <a:r>
              <a:rPr lang="el-GR" sz="2400" dirty="0" smtClean="0">
                <a:latin typeface="Times New Roman" pitchFamily="18" charset="0"/>
                <a:cs typeface="Times New Roman" pitchFamily="18" charset="0"/>
              </a:rPr>
              <a:t>Πολιτισμική κληρονομιά, Πολιτισμική διαχείριση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και τουριστικός κλάδος</a:t>
            </a:r>
            <a:endParaRPr lang="el-GR" sz="24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 Θέση κειμένου"/>
          <p:cNvSpPr>
            <a:spLocks noGrp="1"/>
          </p:cNvSpPr>
          <p:nvPr>
            <p:ph type="body" idx="1"/>
          </p:nvPr>
        </p:nvSpPr>
        <p:spPr>
          <a:xfrm>
            <a:off x="0" y="644236"/>
            <a:ext cx="9143999" cy="4152364"/>
          </a:xfrm>
        </p:spPr>
        <p:txBody>
          <a:bodyPr/>
          <a:lstStyle/>
          <a:p>
            <a:pPr>
              <a:buFont typeface="Wingdings" pitchFamily="2" charset="2"/>
              <a:buChar char="Ø"/>
            </a:pPr>
            <a:r>
              <a:rPr lang="el-GR" sz="2000" dirty="0" smtClean="0">
                <a:latin typeface="Times New Roman" pitchFamily="18" charset="0"/>
                <a:cs typeface="Times New Roman" pitchFamily="18" charset="0"/>
              </a:rPr>
              <a:t>Ο τομέας της πολιτισμικής διαχείρισης αναφέρεται στη διατήρηση της πολιτισμικής κληρονομιάς προσφέροντας στον </a:t>
            </a:r>
            <a:r>
              <a:rPr lang="el-GR" sz="2000" b="1" dirty="0" smtClean="0">
                <a:solidFill>
                  <a:schemeClr val="accent1"/>
                </a:solidFill>
                <a:latin typeface="Times New Roman" pitchFamily="18" charset="0"/>
                <a:cs typeface="Times New Roman" pitchFamily="18" charset="0"/>
              </a:rPr>
              <a:t>πολιτιστικό τουρίστα νέες και διαφορετικές εμπειρίες και συναντά τον τουριστικό κλάδο </a:t>
            </a:r>
            <a:r>
              <a:rPr lang="el-GR" sz="2000" dirty="0" smtClean="0">
                <a:latin typeface="Times New Roman" pitchFamily="18" charset="0"/>
                <a:cs typeface="Times New Roman" pitchFamily="18" charset="0"/>
              </a:rPr>
              <a:t>ο οποίος επιζητά την ανάδειξη στοιχείων από το παρελθόν. </a:t>
            </a:r>
          </a:p>
          <a:p>
            <a:pPr>
              <a:buFont typeface="Wingdings" pitchFamily="2" charset="2"/>
              <a:buChar char="Ø"/>
            </a:pPr>
            <a:r>
              <a:rPr lang="el-GR" sz="2000" dirty="0" smtClean="0">
                <a:latin typeface="Times New Roman" pitchFamily="18" charset="0"/>
                <a:cs typeface="Times New Roman" pitchFamily="18" charset="0"/>
              </a:rPr>
              <a:t>Στην παροχή </a:t>
            </a:r>
            <a:r>
              <a:rPr lang="el-GR" sz="2000" b="1" dirty="0" smtClean="0">
                <a:solidFill>
                  <a:schemeClr val="accent1"/>
                </a:solidFill>
                <a:latin typeface="Times New Roman" pitchFamily="18" charset="0"/>
                <a:cs typeface="Times New Roman" pitchFamily="18" charset="0"/>
              </a:rPr>
              <a:t>εξατομικευμένων και αυθεντικών εμπειριών</a:t>
            </a:r>
            <a:r>
              <a:rPr lang="el-GR" sz="2000" dirty="0" smtClean="0">
                <a:latin typeface="Times New Roman" pitchFamily="18" charset="0"/>
                <a:cs typeface="Times New Roman" pitchFamily="18" charset="0"/>
              </a:rPr>
              <a:t>, συμβάλλουν καθοριστικά τα μέλη της κάθε τοπικής κοινωνίας καθώς οι «ντόπιοι» εκφράζουν την </a:t>
            </a:r>
            <a:r>
              <a:rPr lang="el-GR" sz="2000" b="1" dirty="0" smtClean="0">
                <a:solidFill>
                  <a:schemeClr val="accent1"/>
                </a:solidFill>
                <a:latin typeface="Times New Roman" pitchFamily="18" charset="0"/>
                <a:cs typeface="Times New Roman" pitchFamily="18" charset="0"/>
              </a:rPr>
              <a:t>«αυθεντική» φωνή</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του τόπου προσφέροντας στον επισκέπτη στοιχεία από τον </a:t>
            </a:r>
            <a:r>
              <a:rPr lang="el-GR" sz="2000" b="1" dirty="0" smtClean="0">
                <a:solidFill>
                  <a:schemeClr val="accent1"/>
                </a:solidFill>
                <a:latin typeface="Times New Roman" pitchFamily="18" charset="0"/>
                <a:cs typeface="Times New Roman" pitchFamily="18" charset="0"/>
              </a:rPr>
              <a:t>πολιτισμό της καθημερινότητας</a:t>
            </a:r>
            <a:r>
              <a:rPr lang="el-GR" sz="2000" dirty="0" smtClean="0">
                <a:latin typeface="Times New Roman" pitchFamily="18" charset="0"/>
                <a:cs typeface="Times New Roman" pitchFamily="18" charset="0"/>
              </a:rPr>
              <a:t>. </a:t>
            </a:r>
          </a:p>
          <a:p>
            <a:pPr>
              <a:buFont typeface="Wingdings" pitchFamily="2" charset="2"/>
              <a:buChar char="Ø"/>
            </a:pPr>
            <a:r>
              <a:rPr lang="el-GR" sz="2000" dirty="0" smtClean="0">
                <a:latin typeface="Times New Roman" pitchFamily="18" charset="0"/>
                <a:cs typeface="Times New Roman" pitchFamily="18" charset="0"/>
              </a:rPr>
              <a:t>Ο πολιτισμός προωθείται όχι μόνον ως το κατεξοχήν χαρακτηριστικό του τουριστικού περιεχομένου </a:t>
            </a:r>
            <a:r>
              <a:rPr lang="el-GR" sz="2000" b="1" dirty="0" smtClean="0">
                <a:solidFill>
                  <a:schemeClr val="accent1"/>
                </a:solidFill>
                <a:latin typeface="Times New Roman" pitchFamily="18" charset="0"/>
                <a:cs typeface="Times New Roman" pitchFamily="18" charset="0"/>
              </a:rPr>
              <a:t>(πολιτιστικός τουρισμός) </a:t>
            </a:r>
            <a:r>
              <a:rPr lang="el-GR" sz="2000" dirty="0" smtClean="0">
                <a:latin typeface="Times New Roman" pitchFamily="18" charset="0"/>
                <a:cs typeface="Times New Roman" pitchFamily="18" charset="0"/>
              </a:rPr>
              <a:t>αλλά και ως το </a:t>
            </a:r>
            <a:r>
              <a:rPr lang="el-GR" sz="2000" b="1" dirty="0" smtClean="0">
                <a:solidFill>
                  <a:schemeClr val="accent1"/>
                </a:solidFill>
                <a:latin typeface="Times New Roman" pitchFamily="18" charset="0"/>
                <a:cs typeface="Times New Roman" pitchFamily="18" charset="0"/>
              </a:rPr>
              <a:t>ανταγωνιστικό πλεονέκτημα σε σχέση </a:t>
            </a:r>
            <a:r>
              <a:rPr lang="el-GR" sz="2000" dirty="0" smtClean="0">
                <a:latin typeface="Times New Roman" pitchFamily="18" charset="0"/>
                <a:cs typeface="Times New Roman" pitchFamily="18" charset="0"/>
              </a:rPr>
              <a:t>με άλλες μορφές τουρισμού.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425" y="0"/>
            <a:ext cx="8401200" cy="437745"/>
          </a:xfrm>
        </p:spPr>
        <p:txBody>
          <a:bodyPr/>
          <a:lstStyle/>
          <a:p>
            <a:pPr algn="ctr"/>
            <a:r>
              <a:rPr lang="el-GR" sz="2800" dirty="0" smtClean="0">
                <a:latin typeface="Times New Roman" pitchFamily="18" charset="0"/>
                <a:cs typeface="Times New Roman" pitchFamily="18" charset="0"/>
              </a:rPr>
              <a:t>Ο πολιτιστικός τουρισμός </a:t>
            </a:r>
            <a:endParaRPr lang="el-GR" sz="2400" dirty="0">
              <a:latin typeface="Times New Roman" pitchFamily="18" charset="0"/>
              <a:cs typeface="Times New Roman" pitchFamily="18" charset="0"/>
            </a:endParaRPr>
          </a:p>
        </p:txBody>
      </p:sp>
      <p:sp>
        <p:nvSpPr>
          <p:cNvPr id="3" name="2 - Θέση κειμένου"/>
          <p:cNvSpPr>
            <a:spLocks noGrp="1"/>
          </p:cNvSpPr>
          <p:nvPr>
            <p:ph type="body" idx="1"/>
          </p:nvPr>
        </p:nvSpPr>
        <p:spPr>
          <a:xfrm>
            <a:off x="155642" y="476655"/>
            <a:ext cx="8988357" cy="4666845"/>
          </a:xfrm>
        </p:spPr>
        <p:txBody>
          <a:bodyPr/>
          <a:lstStyle/>
          <a:p>
            <a:pPr>
              <a:buFont typeface="Wingdings" pitchFamily="2" charset="2"/>
              <a:buChar char="Ø"/>
            </a:pPr>
            <a:r>
              <a:rPr lang="el-GR" sz="2000" dirty="0" smtClean="0">
                <a:latin typeface="Times New Roman" pitchFamily="18" charset="0"/>
                <a:cs typeface="Times New Roman" pitchFamily="18" charset="0"/>
              </a:rPr>
              <a:t>Αποτελεί μία </a:t>
            </a:r>
            <a:r>
              <a:rPr lang="el-GR" sz="2000" b="1" dirty="0" smtClean="0">
                <a:solidFill>
                  <a:schemeClr val="accent1"/>
                </a:solidFill>
                <a:latin typeface="Times New Roman" pitchFamily="18" charset="0"/>
                <a:cs typeface="Times New Roman" pitchFamily="18" charset="0"/>
              </a:rPr>
              <a:t>ειδική μορφή τουρισμού </a:t>
            </a:r>
            <a:r>
              <a:rPr lang="el-GR" sz="2000" dirty="0" smtClean="0">
                <a:latin typeface="Times New Roman" pitchFamily="18" charset="0"/>
                <a:cs typeface="Times New Roman" pitchFamily="18" charset="0"/>
              </a:rPr>
              <a:t>όπου οι επισκέπτες-τουρίστες επισκεπτόμενοι τα πολιτιστικά αξιοθέατα μίας περιοχής επιθυμούν να ανακαλύψουν, να γνωρίσουν και να </a:t>
            </a:r>
            <a:r>
              <a:rPr lang="el-GR" sz="2000" b="1" dirty="0" smtClean="0">
                <a:solidFill>
                  <a:schemeClr val="accent1"/>
                </a:solidFill>
                <a:latin typeface="Times New Roman" pitchFamily="18" charset="0"/>
                <a:cs typeface="Times New Roman" pitchFamily="18" charset="0"/>
              </a:rPr>
              <a:t>βιώσουν στοιχεία της ταυτότητας </a:t>
            </a:r>
            <a:r>
              <a:rPr lang="el-GR" sz="2000" dirty="0" smtClean="0">
                <a:latin typeface="Times New Roman" pitchFamily="18" charset="0"/>
                <a:cs typeface="Times New Roman" pitchFamily="18" charset="0"/>
              </a:rPr>
              <a:t>της  συγκεκριμένης περιοχής. </a:t>
            </a:r>
          </a:p>
          <a:p>
            <a:pPr>
              <a:buFont typeface="Wingdings" pitchFamily="2" charset="2"/>
              <a:buChar char="Ø"/>
            </a:pPr>
            <a:r>
              <a:rPr lang="el-GR" sz="2000" dirty="0" smtClean="0">
                <a:latin typeface="Times New Roman" pitchFamily="18" charset="0"/>
                <a:cs typeface="Times New Roman" pitchFamily="18" charset="0"/>
              </a:rPr>
              <a:t>Αυτά τα πολιτιστικά αξιοθέατα σχετίζονται με ένα σύνολο πολιτιστικών δομών και εγκαταστάσεων που αποτελούν </a:t>
            </a:r>
            <a:r>
              <a:rPr lang="el-GR" sz="2000" b="1" dirty="0" err="1" smtClean="0">
                <a:solidFill>
                  <a:schemeClr val="accent1"/>
                </a:solidFill>
                <a:latin typeface="Times New Roman" pitchFamily="18" charset="0"/>
                <a:cs typeface="Times New Roman" pitchFamily="18" charset="0"/>
              </a:rPr>
              <a:t>τοπόσημα</a:t>
            </a:r>
            <a:r>
              <a:rPr lang="el-GR" sz="2000" b="1" dirty="0" smtClean="0">
                <a:solidFill>
                  <a:schemeClr val="accent1"/>
                </a:solidFill>
                <a:latin typeface="Times New Roman" pitchFamily="18" charset="0"/>
                <a:cs typeface="Times New Roman" pitchFamily="18" charset="0"/>
              </a:rPr>
              <a:t> και εμβληματικά</a:t>
            </a:r>
            <a:r>
              <a:rPr lang="el-GR" sz="2000" dirty="0" smtClean="0">
                <a:latin typeface="Times New Roman" pitchFamily="18" charset="0"/>
                <a:cs typeface="Times New Roman" pitchFamily="18" charset="0"/>
              </a:rPr>
              <a:t> σημεία για τον κάθε τόπο όπου συγκροτείται ένα σύνολο </a:t>
            </a:r>
            <a:r>
              <a:rPr lang="el-GR" sz="2000" b="1" dirty="0" smtClean="0">
                <a:solidFill>
                  <a:schemeClr val="accent1"/>
                </a:solidFill>
                <a:latin typeface="Times New Roman" pitchFamily="18" charset="0"/>
                <a:cs typeface="Times New Roman" pitchFamily="18" charset="0"/>
              </a:rPr>
              <a:t>διανοητικών, πνευματικών και συναισθηματικών χαρακτηριστικών </a:t>
            </a:r>
            <a:r>
              <a:rPr lang="el-GR" sz="2000" dirty="0" smtClean="0">
                <a:latin typeface="Times New Roman" pitchFamily="18" charset="0"/>
                <a:cs typeface="Times New Roman" pitchFamily="18" charset="0"/>
              </a:rPr>
              <a:t>μιας κοινωνίας που περιλαμβάνει:</a:t>
            </a:r>
          </a:p>
          <a:p>
            <a:pPr lvl="1"/>
            <a:r>
              <a:rPr lang="el-GR" sz="1800" dirty="0" smtClean="0">
                <a:latin typeface="Times New Roman" pitchFamily="18" charset="0"/>
                <a:cs typeface="Times New Roman" pitchFamily="18" charset="0"/>
              </a:rPr>
              <a:t>Την </a:t>
            </a:r>
            <a:r>
              <a:rPr lang="el-GR" sz="1800" b="1" dirty="0" smtClean="0">
                <a:solidFill>
                  <a:schemeClr val="accent1"/>
                </a:solidFill>
                <a:latin typeface="Times New Roman" pitchFamily="18" charset="0"/>
                <a:cs typeface="Times New Roman" pitchFamily="18" charset="0"/>
              </a:rPr>
              <a:t>υλική και άυλη ιστορική και πολιτιστική κληρονομιά</a:t>
            </a:r>
            <a:r>
              <a:rPr lang="el-GR" sz="1800" dirty="0" smtClean="0">
                <a:latin typeface="Times New Roman" pitchFamily="18" charset="0"/>
                <a:cs typeface="Times New Roman" pitchFamily="18" charset="0"/>
              </a:rPr>
              <a:t>, όπως: αρχαιολογικούς χώρους, μουσεία, κτίρια και μνημεία αρχιτεκτονικής κληρονομιάς, εθνικά και ιστορικά μνημεία, ιστορικά κέντρα πόλεων, παραδοσιακούς οικισμούς κλπ. </a:t>
            </a:r>
          </a:p>
          <a:p>
            <a:pPr lvl="1"/>
            <a:r>
              <a:rPr lang="el-GR" sz="1800" b="1" dirty="0" smtClean="0">
                <a:solidFill>
                  <a:schemeClr val="accent1"/>
                </a:solidFill>
                <a:latin typeface="Times New Roman" pitchFamily="18" charset="0"/>
                <a:cs typeface="Times New Roman" pitchFamily="18" charset="0"/>
              </a:rPr>
              <a:t>Τις τέχνες και τη σύγχρονη δημιουργία </a:t>
            </a:r>
            <a:r>
              <a:rPr lang="el-GR" sz="1800" dirty="0" smtClean="0">
                <a:latin typeface="Times New Roman" pitchFamily="18" charset="0"/>
                <a:cs typeface="Times New Roman" pitchFamily="18" charset="0"/>
              </a:rPr>
              <a:t>(θέατρο, εικαστικά, μουσική, χορός, λογοτεχνία, φωτογραφία κλπ) που διεξάγονται είτε με τη μορφή καλλιτεχνικών εργαστηρίων είτε συνιστώντας πολιτιστικές εκδηλώσεις  και </a:t>
            </a:r>
            <a:r>
              <a:rPr lang="el-GR" sz="1800" b="1" dirty="0" smtClean="0">
                <a:solidFill>
                  <a:schemeClr val="accent1"/>
                </a:solidFill>
                <a:latin typeface="Times New Roman" pitchFamily="18" charset="0"/>
                <a:cs typeface="Times New Roman" pitchFamily="18" charset="0"/>
              </a:rPr>
              <a:t>φεστιβάλ.         </a:t>
            </a:r>
            <a:endParaRPr lang="el-GR" sz="1800" dirty="0" smtClean="0">
              <a:latin typeface="Times New Roman" pitchFamily="18" charset="0"/>
              <a:cs typeface="Times New Roman" pitchFamily="18" charset="0"/>
            </a:endParaRP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135082"/>
            <a:ext cx="8401200" cy="602673"/>
          </a:xfrm>
          <a:prstGeom prst="rect">
            <a:avLst/>
          </a:prstGeom>
        </p:spPr>
        <p:txBody>
          <a:bodyPr spcFirstLastPara="1" wrap="square" lIns="0" tIns="0" rIns="0" bIns="0" anchor="b" anchorCtr="0">
            <a:noAutofit/>
          </a:bodyPr>
          <a:lstStyle/>
          <a:p>
            <a:pPr algn="ctr"/>
            <a:r>
              <a:rPr lang="el-GR" sz="3200" dirty="0" smtClean="0">
                <a:latin typeface="Times New Roman" pitchFamily="18" charset="0"/>
                <a:cs typeface="Times New Roman" pitchFamily="18" charset="0"/>
              </a:rPr>
              <a:t>Περιεχόμενα (1)</a:t>
            </a:r>
            <a:endParaRPr sz="3200" dirty="0">
              <a:latin typeface="Times New Roman" pitchFamily="18" charset="0"/>
              <a:cs typeface="Times New Roman" pitchFamily="18" charset="0"/>
            </a:endParaRPr>
          </a:p>
        </p:txBody>
      </p:sp>
      <p:sp>
        <p:nvSpPr>
          <p:cNvPr id="135" name="Google Shape;135;p19"/>
          <p:cNvSpPr txBox="1">
            <a:spLocks noGrp="1"/>
          </p:cNvSpPr>
          <p:nvPr>
            <p:ph type="body" idx="1"/>
          </p:nvPr>
        </p:nvSpPr>
        <p:spPr>
          <a:xfrm>
            <a:off x="126460" y="446809"/>
            <a:ext cx="9017539" cy="4492583"/>
          </a:xfrm>
          <a:prstGeom prst="rect">
            <a:avLst/>
          </a:prstGeom>
        </p:spPr>
        <p:txBody>
          <a:bodyPr spcFirstLastPara="1" wrap="square" lIns="91421" tIns="91421" rIns="91421" bIns="91421" anchor="t" anchorCtr="0">
            <a:noAutofit/>
          </a:bodyPr>
          <a:lstStyle/>
          <a:p>
            <a:pPr lvl="0"/>
            <a:r>
              <a:rPr lang="el-GR" sz="1800" b="1" dirty="0" smtClean="0">
                <a:latin typeface="Times New Roman" pitchFamily="18" charset="0"/>
                <a:cs typeface="Times New Roman" pitchFamily="18" charset="0"/>
              </a:rPr>
              <a:t>1Διαστάσεις του τουρισμού και η σύζευξη με τον πολιτισμό</a:t>
            </a:r>
            <a:endParaRPr lang="el-GR" sz="1600" dirty="0" smtClean="0">
              <a:latin typeface="Times New Roman" pitchFamily="18" charset="0"/>
              <a:cs typeface="Times New Roman" pitchFamily="18" charset="0"/>
            </a:endParaRPr>
          </a:p>
          <a:p>
            <a:pPr lvl="1">
              <a:buNone/>
            </a:pPr>
            <a:r>
              <a:rPr lang="el-GR" sz="1800" dirty="0" smtClean="0">
                <a:latin typeface="Times New Roman" pitchFamily="18" charset="0"/>
                <a:cs typeface="Times New Roman" pitchFamily="18" charset="0"/>
              </a:rPr>
              <a:t>1.1 Ο τουρισμός ως ανθρώπινη δραστηριότητα</a:t>
            </a:r>
          </a:p>
          <a:p>
            <a:pPr lvl="1">
              <a:buNone/>
            </a:pPr>
            <a:r>
              <a:rPr lang="el-GR" sz="1800" dirty="0" smtClean="0">
                <a:latin typeface="Times New Roman" pitchFamily="18" charset="0"/>
                <a:cs typeface="Times New Roman" pitchFamily="18" charset="0"/>
              </a:rPr>
              <a:t>1.2 Ο πολιτιστικός τουρισμός και ο πολιτιστικός τουρίστας- επισκέπτης: η εξατομίκευση και η αυθεντικότητα της εμπειρίας</a:t>
            </a:r>
          </a:p>
          <a:p>
            <a:pPr lvl="1">
              <a:buNone/>
            </a:pPr>
            <a:r>
              <a:rPr lang="el-GR" sz="1800" dirty="0" smtClean="0">
                <a:latin typeface="Times New Roman" pitchFamily="18" charset="0"/>
                <a:cs typeface="Times New Roman" pitchFamily="18" charset="0"/>
              </a:rPr>
              <a:t>1.3  Οι  νέες τεχνολογίες και η </a:t>
            </a:r>
            <a:r>
              <a:rPr lang="el-GR" sz="1800" dirty="0" err="1" smtClean="0">
                <a:latin typeface="Times New Roman" pitchFamily="18" charset="0"/>
                <a:cs typeface="Times New Roman" pitchFamily="18" charset="0"/>
              </a:rPr>
              <a:t>διαδραστικότητα</a:t>
            </a:r>
            <a:r>
              <a:rPr lang="el-GR" sz="1800" dirty="0" smtClean="0">
                <a:latin typeface="Times New Roman" pitchFamily="18" charset="0"/>
                <a:cs typeface="Times New Roman" pitchFamily="18" charset="0"/>
              </a:rPr>
              <a:t> της εμπειρίας</a:t>
            </a:r>
          </a:p>
          <a:p>
            <a:pPr lvl="1">
              <a:buNone/>
            </a:pPr>
            <a:r>
              <a:rPr lang="el-GR" sz="1800" dirty="0" smtClean="0">
                <a:latin typeface="Times New Roman" pitchFamily="18" charset="0"/>
                <a:cs typeface="Times New Roman" pitchFamily="18" charset="0"/>
              </a:rPr>
              <a:t>1.4 Η ενδυνάμωση της εμπειρίας των επισκεπτών: </a:t>
            </a:r>
            <a:r>
              <a:rPr lang="el-GR" sz="1800" dirty="0" err="1" smtClean="0">
                <a:latin typeface="Times New Roman" pitchFamily="18" charset="0"/>
                <a:cs typeface="Times New Roman" pitchFamily="18" charset="0"/>
              </a:rPr>
              <a:t>Συμμετοχικότητα</a:t>
            </a:r>
            <a:r>
              <a:rPr lang="el-GR" sz="1800" dirty="0" smtClean="0">
                <a:latin typeface="Times New Roman" pitchFamily="18" charset="0"/>
                <a:cs typeface="Times New Roman" pitchFamily="18" charset="0"/>
              </a:rPr>
              <a:t> και αλληλεπίδραση</a:t>
            </a:r>
          </a:p>
          <a:p>
            <a:pPr lvl="1">
              <a:buNone/>
            </a:pPr>
            <a:r>
              <a:rPr lang="el-GR" sz="1800" dirty="0" smtClean="0">
                <a:latin typeface="Times New Roman" pitchFamily="18" charset="0"/>
                <a:cs typeface="Times New Roman" pitchFamily="18" charset="0"/>
              </a:rPr>
              <a:t>1.5  Ψηφιακός πολιτιστικός τουρισμός και υιοθέτηση της ψηφιακής νοοτροπίας</a:t>
            </a:r>
          </a:p>
          <a:p>
            <a:pPr lvl="0"/>
            <a:r>
              <a:rPr lang="el-GR" sz="1600" b="1" dirty="0" smtClean="0">
                <a:latin typeface="Times New Roman" pitchFamily="18" charset="0"/>
                <a:cs typeface="Times New Roman" pitchFamily="18" charset="0"/>
              </a:rPr>
              <a:t>2. </a:t>
            </a:r>
            <a:r>
              <a:rPr lang="el-GR" sz="2000" b="1" dirty="0" smtClean="0">
                <a:latin typeface="Times New Roman" pitchFamily="18" charset="0"/>
                <a:cs typeface="Times New Roman" pitchFamily="18" charset="0"/>
              </a:rPr>
              <a:t>Τα ελκυστικά πλεονεκτήματα του τόπου προορισμού</a:t>
            </a:r>
            <a:endParaRPr lang="el-GR" sz="1600" dirty="0" smtClean="0">
              <a:latin typeface="Times New Roman" pitchFamily="18" charset="0"/>
              <a:cs typeface="Times New Roman" pitchFamily="18" charset="0"/>
            </a:endParaRPr>
          </a:p>
          <a:p>
            <a:pPr lvl="0">
              <a:buNone/>
            </a:pPr>
            <a:r>
              <a:rPr lang="el-GR" sz="1800" dirty="0" smtClean="0">
                <a:latin typeface="Times New Roman" pitchFamily="18" charset="0"/>
                <a:cs typeface="Times New Roman" pitchFamily="18" charset="0"/>
              </a:rPr>
              <a:t>	2.1 Η επονομασία του τόπου και η δημιουργία «μάρκας»</a:t>
            </a:r>
          </a:p>
          <a:p>
            <a:pPr>
              <a:buNone/>
            </a:pPr>
            <a:r>
              <a:rPr lang="el-GR" sz="1800" dirty="0" smtClean="0">
                <a:latin typeface="Times New Roman" pitchFamily="18" charset="0"/>
                <a:cs typeface="Times New Roman" pitchFamily="18" charset="0"/>
              </a:rPr>
              <a:t>  	2.2 Το Β</a:t>
            </a:r>
            <a:r>
              <a:rPr lang="en-US" sz="1800" dirty="0" err="1" smtClean="0">
                <a:latin typeface="Times New Roman" pitchFamily="18" charset="0"/>
                <a:cs typeface="Times New Roman" pitchFamily="18" charset="0"/>
              </a:rPr>
              <a:t>randing</a:t>
            </a:r>
            <a:r>
              <a:rPr lang="el-GR" sz="1800" dirty="0" smtClean="0">
                <a:latin typeface="Times New Roman" pitchFamily="18" charset="0"/>
                <a:cs typeface="Times New Roman" pitchFamily="18" charset="0"/>
              </a:rPr>
              <a:t> του έθνους και το Β</a:t>
            </a:r>
            <a:r>
              <a:rPr lang="en-US" sz="1800" dirty="0" err="1" smtClean="0">
                <a:latin typeface="Times New Roman" pitchFamily="18" charset="0"/>
                <a:cs typeface="Times New Roman" pitchFamily="18" charset="0"/>
              </a:rPr>
              <a:t>randing</a:t>
            </a:r>
            <a:r>
              <a:rPr lang="el-GR" sz="1800" dirty="0" smtClean="0">
                <a:latin typeface="Times New Roman" pitchFamily="18" charset="0"/>
                <a:cs typeface="Times New Roman" pitchFamily="18" charset="0"/>
              </a:rPr>
              <a:t> της πόλης</a:t>
            </a:r>
          </a:p>
          <a:p>
            <a:pPr>
              <a:buNone/>
            </a:pPr>
            <a:r>
              <a:rPr lang="el-GR" sz="1800" dirty="0" smtClean="0">
                <a:latin typeface="Times New Roman" pitchFamily="18" charset="0"/>
                <a:cs typeface="Times New Roman" pitchFamily="18" charset="0"/>
              </a:rPr>
              <a:t>  	2.3 Το </a:t>
            </a:r>
            <a:r>
              <a:rPr lang="en-US" sz="1800" dirty="0" smtClean="0">
                <a:latin typeface="Times New Roman" pitchFamily="18" charset="0"/>
                <a:cs typeface="Times New Roman" pitchFamily="18" charset="0"/>
              </a:rPr>
              <a:t>branding</a:t>
            </a:r>
            <a:r>
              <a:rPr lang="el-GR" sz="1800" dirty="0" smtClean="0">
                <a:latin typeface="Times New Roman" pitchFamily="18" charset="0"/>
                <a:cs typeface="Times New Roman" pitchFamily="18" charset="0"/>
              </a:rPr>
              <a:t> Προορισμού και η διαμόρφωση ταυτότητας</a:t>
            </a:r>
          </a:p>
          <a:p>
            <a:pPr>
              <a:buNone/>
            </a:pPr>
            <a:r>
              <a:rPr lang="el-GR" sz="1800" dirty="0" smtClean="0">
                <a:latin typeface="Times New Roman" pitchFamily="18" charset="0"/>
                <a:cs typeface="Times New Roman" pitchFamily="18" charset="0"/>
              </a:rPr>
              <a:t>   	2.4 Το  μάρκετινγκ τόπου προορισμού και οι φάσεις στρατηγικού σχεδιασμού</a:t>
            </a:r>
          </a:p>
          <a:p>
            <a:pPr>
              <a:buNone/>
            </a:pPr>
            <a:r>
              <a:rPr lang="el-GR" sz="1800" dirty="0" smtClean="0">
                <a:latin typeface="Times New Roman" pitchFamily="18" charset="0"/>
                <a:cs typeface="Times New Roman" pitchFamily="18" charset="0"/>
              </a:rPr>
              <a:t>   	2.5 Στάδια και φάσεις στρατηγικού σχεδιασμού για τον  Τόπο Προορισμού</a:t>
            </a:r>
          </a:p>
          <a:p>
            <a:pPr>
              <a:buNone/>
            </a:pPr>
            <a:r>
              <a:rPr lang="el-GR" sz="1800" dirty="0" smtClean="0">
                <a:latin typeface="Times New Roman" pitchFamily="18" charset="0"/>
                <a:cs typeface="Times New Roman" pitchFamily="18" charset="0"/>
              </a:rPr>
              <a:t>	2.6  </a:t>
            </a:r>
            <a:r>
              <a:rPr lang="en-US" sz="1800" dirty="0" smtClean="0">
                <a:latin typeface="Times New Roman" pitchFamily="18" charset="0"/>
                <a:cs typeface="Times New Roman" pitchFamily="18" charset="0"/>
              </a:rPr>
              <a:t>T</a:t>
            </a:r>
            <a:r>
              <a:rPr lang="el-GR" sz="1800" dirty="0" smtClean="0">
                <a:latin typeface="Times New Roman" pitchFamily="18" charset="0"/>
                <a:cs typeface="Times New Roman" pitchFamily="18" charset="0"/>
              </a:rPr>
              <a:t>α ενδογενή και εξωγενή «περιουσιακά» στοιχεία ενός τόπου προορισμού</a:t>
            </a:r>
            <a:endParaRPr lang="el-GR" sz="1800" dirty="0">
              <a:latin typeface="Times New Roman" pitchFamily="18" charset="0"/>
              <a:cs typeface="Times New Roman" pitchFamily="18" charset="0"/>
            </a:endParaRPr>
          </a:p>
        </p:txBody>
      </p:sp>
    </p:spTree>
    <p:extLst>
      <p:ext uri="{BB962C8B-B14F-4D97-AF65-F5344CB8AC3E}">
        <p14:creationId xmlns:p14="http://schemas.microsoft.com/office/powerpoint/2010/main" val="4122700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pPr algn="ctr"/>
            <a:fld id="{00000000-1234-1234-1234-123412341234}" type="slidenum">
              <a:rPr lang="en" smtClean="0"/>
              <a:pPr algn="ctr"/>
              <a:t>20</a:t>
            </a:fld>
            <a:endParaRPr lang="en"/>
          </a:p>
        </p:txBody>
      </p:sp>
      <p:sp>
        <p:nvSpPr>
          <p:cNvPr id="86018" name="Ορθογώνιο 50"/>
          <p:cNvSpPr>
            <a:spLocks noChangeArrowheads="1"/>
          </p:cNvSpPr>
          <p:nvPr/>
        </p:nvSpPr>
        <p:spPr bwMode="auto">
          <a:xfrm>
            <a:off x="0" y="0"/>
            <a:ext cx="2933701" cy="5146676"/>
          </a:xfrm>
          <a:prstGeom prst="rect">
            <a:avLst/>
          </a:prstGeom>
          <a:solidFill>
            <a:srgbClr val="5B9BD5"/>
          </a:solidFill>
          <a:ln w="12700">
            <a:solidFill>
              <a:srgbClr val="1F4D78"/>
            </a:solidFill>
            <a:miter lim="800000"/>
            <a:headEnd/>
            <a:tailEnd/>
          </a:ln>
          <a:effectLst>
            <a:outerShdw dist="50800" dir="5400000" algn="ctr" rotWithShape="0">
              <a:srgbClr val="000000">
                <a:alpha val="96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el-G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lang="el-GR" sz="2000" b="1" dirty="0" smtClean="0">
              <a:solidFill>
                <a:schemeClr val="tx1"/>
              </a:solidFill>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Εννοιολογικός Ορισμός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cs typeface="Times New Roman" pitchFamily="18" charset="0"/>
              </a:rPr>
              <a:t>Η μετακίνηση ατόμων σε πολιτιστικά αξιοθέατα μακριά από τον  μόνιμο τόπο διαμονής τους, με την πρόθεση να συλλέξουν νέες πληροφορίες και εμπειρίες ώστε να ικανοποιήσουν τις πολιτιστικές τους ανάγκες.</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l-G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6019" name="Έλλειψη 53"/>
          <p:cNvSpPr>
            <a:spLocks noChangeArrowheads="1"/>
          </p:cNvSpPr>
          <p:nvPr/>
        </p:nvSpPr>
        <p:spPr bwMode="auto">
          <a:xfrm>
            <a:off x="2966935" y="0"/>
            <a:ext cx="2840477" cy="5143500"/>
          </a:xfrm>
          <a:prstGeom prst="ellipse">
            <a:avLst/>
          </a:prstGeom>
          <a:solidFill>
            <a:srgbClr val="5B9BD5"/>
          </a:solidFill>
          <a:ln w="12700">
            <a:solidFill>
              <a:srgbClr val="1F4D78"/>
            </a:solidFill>
            <a:miter lim="800000"/>
            <a:headEnd/>
            <a:tailEnd/>
          </a:ln>
          <a:effectLst>
            <a:outerShdw dist="50800" dir="5400000" algn="ctr" rotWithShape="0">
              <a:srgbClr val="000000">
                <a:alpha val="96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l-G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Πολιτιστικός Τουρισμός</a:t>
            </a:r>
          </a:p>
        </p:txBody>
      </p:sp>
      <p:sp>
        <p:nvSpPr>
          <p:cNvPr id="86020" name="Ορθογώνιο 55"/>
          <p:cNvSpPr>
            <a:spLocks noChangeArrowheads="1"/>
          </p:cNvSpPr>
          <p:nvPr/>
        </p:nvSpPr>
        <p:spPr bwMode="auto">
          <a:xfrm>
            <a:off x="5826868" y="1"/>
            <a:ext cx="3317132" cy="5263406"/>
          </a:xfrm>
          <a:prstGeom prst="rect">
            <a:avLst/>
          </a:prstGeom>
          <a:solidFill>
            <a:srgbClr val="5B9BD5"/>
          </a:solidFill>
          <a:ln w="12700">
            <a:solidFill>
              <a:srgbClr val="1F4D78"/>
            </a:solidFill>
            <a:miter lim="800000"/>
            <a:headEnd/>
            <a:tailEnd/>
          </a:ln>
          <a:effectLst>
            <a:outerShdw dist="50800" dir="5400000" algn="ctr" rotWithShape="0">
              <a:srgbClr val="000000">
                <a:alpha val="96999"/>
              </a:srgbClr>
            </a:outerShdw>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cs typeface="Times New Roman" pitchFamily="18" charset="0"/>
              </a:rPr>
              <a:t>Τεχνικός Ορισμός</a:t>
            </a:r>
            <a:endParaRPr kumimoji="0" lang="el-G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l-GR" sz="2000" b="0" i="0" u="none" strike="noStrike" cap="none" normalizeH="0" baseline="0" dirty="0" smtClean="0">
                <a:ln>
                  <a:noFill/>
                </a:ln>
                <a:solidFill>
                  <a:schemeClr val="tx1"/>
                </a:solidFill>
                <a:effectLst/>
                <a:latin typeface="Times New Roman" pitchFamily="18" charset="0"/>
                <a:cs typeface="Times New Roman" pitchFamily="18" charset="0"/>
              </a:rPr>
              <a:t>Όλες οι μετακινήσεις ατόμων σε συγκεκριμένα πολιτιστικά αξιοθέατα,  όπως μνημεία πολιτιστικής κληρονομιάς, καλλιτεχνικές και πολιτιστικές εκδηλώσεις τέχνης εκτός των κυρίων τόπων κατοικίας τους.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817123"/>
            <a:ext cx="8939719" cy="4095345"/>
          </a:xfrm>
        </p:spPr>
        <p:txBody>
          <a:bodyPr>
            <a:normAutofit/>
          </a:bodyPr>
          <a:lstStyle/>
          <a:p>
            <a:r>
              <a:rPr lang="el-GR" sz="2400" dirty="0" smtClean="0">
                <a:latin typeface="Times New Roman" pitchFamily="18" charset="0"/>
                <a:cs typeface="Times New Roman" pitchFamily="18" charset="0"/>
              </a:rPr>
              <a:t>Ο πολιτισμός ήταν ανέκαθεν σημαντικό </a:t>
            </a:r>
            <a:r>
              <a:rPr lang="el-GR" sz="2400" b="1" dirty="0" smtClean="0">
                <a:solidFill>
                  <a:schemeClr val="accent1"/>
                </a:solidFill>
                <a:latin typeface="Times New Roman" pitchFamily="18" charset="0"/>
                <a:cs typeface="Times New Roman" pitchFamily="18" charset="0"/>
              </a:rPr>
              <a:t>αντικείμενο του ταξιδιού. </a:t>
            </a:r>
            <a:r>
              <a:rPr lang="el-GR" sz="2400" dirty="0" smtClean="0">
                <a:latin typeface="Times New Roman" pitchFamily="18" charset="0"/>
                <a:cs typeface="Times New Roman" pitchFamily="18" charset="0"/>
              </a:rPr>
              <a:t>Στην πραγματικότητα, σήμερα, </a:t>
            </a:r>
            <a:r>
              <a:rPr lang="el-GR" sz="2400" b="1" dirty="0" smtClean="0">
                <a:solidFill>
                  <a:schemeClr val="accent1"/>
                </a:solidFill>
                <a:latin typeface="Times New Roman" pitchFamily="18" charset="0"/>
                <a:cs typeface="Times New Roman" pitchFamily="18" charset="0"/>
              </a:rPr>
              <a:t>ο τουρισμός είναι πολιτισμός. </a:t>
            </a:r>
          </a:p>
          <a:p>
            <a:r>
              <a:rPr lang="el-GR" sz="2400" dirty="0" smtClean="0">
                <a:latin typeface="Times New Roman" pitchFamily="18" charset="0"/>
                <a:cs typeface="Times New Roman" pitchFamily="18" charset="0"/>
              </a:rPr>
              <a:t>Λόγω του αυξανόμενου ρυθμού ζωής, οι άνθρωποι στράφηκαν στη </a:t>
            </a:r>
            <a:r>
              <a:rPr lang="el-GR" sz="2400" b="1" dirty="0" smtClean="0">
                <a:solidFill>
                  <a:schemeClr val="accent1"/>
                </a:solidFill>
                <a:latin typeface="Times New Roman" pitchFamily="18" charset="0"/>
                <a:cs typeface="Times New Roman" pitchFamily="18" charset="0"/>
              </a:rPr>
              <a:t>διατήρηση του παρελθόντος</a:t>
            </a:r>
            <a:r>
              <a:rPr lang="el-GR" sz="2400" dirty="0" smtClean="0">
                <a:latin typeface="Times New Roman" pitchFamily="18" charset="0"/>
                <a:cs typeface="Times New Roman" pitchFamily="18" charset="0"/>
              </a:rPr>
              <a:t>. Φαίνεται ότι:</a:t>
            </a:r>
          </a:p>
          <a:p>
            <a:pPr lvl="1"/>
            <a:r>
              <a:rPr lang="el-GR" dirty="0" smtClean="0">
                <a:latin typeface="Times New Roman" pitchFamily="18" charset="0"/>
                <a:cs typeface="Times New Roman" pitchFamily="18" charset="0"/>
              </a:rPr>
              <a:t> ο συνδυασμός της </a:t>
            </a:r>
            <a:r>
              <a:rPr lang="el-GR" b="1" dirty="0" smtClean="0">
                <a:solidFill>
                  <a:schemeClr val="accent1"/>
                </a:solidFill>
                <a:latin typeface="Times New Roman" pitchFamily="18" charset="0"/>
                <a:cs typeface="Times New Roman" pitchFamily="18" charset="0"/>
              </a:rPr>
              <a:t>νοσταλγίας για το παρελθόν</a:t>
            </a:r>
            <a:r>
              <a:rPr lang="el-GR" dirty="0" smtClean="0">
                <a:latin typeface="Times New Roman" pitchFamily="18" charset="0"/>
                <a:cs typeface="Times New Roman" pitchFamily="18" charset="0"/>
              </a:rPr>
              <a:t>, </a:t>
            </a:r>
          </a:p>
          <a:p>
            <a:pPr lvl="1"/>
            <a:r>
              <a:rPr lang="el-GR" dirty="0" smtClean="0">
                <a:latin typeface="Times New Roman" pitchFamily="18" charset="0"/>
                <a:cs typeface="Times New Roman" pitchFamily="18" charset="0"/>
              </a:rPr>
              <a:t>η ανάγκη να </a:t>
            </a:r>
            <a:r>
              <a:rPr lang="el-GR" b="1" dirty="0" smtClean="0">
                <a:solidFill>
                  <a:schemeClr val="accent1"/>
                </a:solidFill>
                <a:latin typeface="Times New Roman" pitchFamily="18" charset="0"/>
                <a:cs typeface="Times New Roman" pitchFamily="18" charset="0"/>
              </a:rPr>
              <a:t>επιβεβαιωθούν οι εθνικές και τοπικές ταυτότητες </a:t>
            </a:r>
          </a:p>
          <a:p>
            <a:pPr lvl="1"/>
            <a:r>
              <a:rPr lang="el-GR" dirty="0" smtClean="0">
                <a:latin typeface="Times New Roman" pitchFamily="18" charset="0"/>
                <a:cs typeface="Times New Roman" pitchFamily="18" charset="0"/>
              </a:rPr>
              <a:t>και τα οικονομικά οφέλη της πολιτιστικής ανάπτυξης,</a:t>
            </a:r>
          </a:p>
          <a:p>
            <a:pPr lvl="1">
              <a:buNone/>
            </a:pPr>
            <a:r>
              <a:rPr lang="el-GR" dirty="0" smtClean="0">
                <a:latin typeface="Times New Roman" pitchFamily="18" charset="0"/>
                <a:cs typeface="Times New Roman" pitchFamily="18" charset="0"/>
              </a:rPr>
              <a:t> </a:t>
            </a:r>
            <a:r>
              <a:rPr lang="el-GR" b="1" dirty="0" smtClean="0">
                <a:solidFill>
                  <a:schemeClr val="accent1"/>
                </a:solidFill>
                <a:latin typeface="Times New Roman" pitchFamily="18" charset="0"/>
                <a:cs typeface="Times New Roman" pitchFamily="18" charset="0"/>
              </a:rPr>
              <a:t>είχαν δραματική επίδραση στην προσφορά πολιτιστικών αξιοθέατων.</a:t>
            </a:r>
          </a:p>
          <a:p>
            <a:pPr lvl="1" algn="r">
              <a:buNone/>
            </a:pPr>
            <a:endParaRPr lang="el-GR" sz="1600" b="1"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21</a:t>
            </a:fld>
            <a:endParaRPr lang="en"/>
          </a:p>
        </p:txBody>
      </p:sp>
      <p:sp>
        <p:nvSpPr>
          <p:cNvPr id="4" name="3 - Τίτλος"/>
          <p:cNvSpPr>
            <a:spLocks noGrp="1"/>
          </p:cNvSpPr>
          <p:nvPr>
            <p:ph type="title"/>
          </p:nvPr>
        </p:nvSpPr>
        <p:spPr>
          <a:xfrm>
            <a:off x="457200" y="205979"/>
            <a:ext cx="8229600" cy="533323"/>
          </a:xfrm>
        </p:spPr>
        <p:txBody>
          <a:bodyPr>
            <a:normAutofit/>
          </a:bodyPr>
          <a:lstStyle/>
          <a:p>
            <a:pPr algn="ctr"/>
            <a:r>
              <a:rPr lang="el-GR" sz="2800" dirty="0" smtClean="0">
                <a:latin typeface="Times New Roman" pitchFamily="18" charset="0"/>
                <a:cs typeface="Times New Roman" pitchFamily="18" charset="0"/>
              </a:rPr>
              <a:t>Η στενή σχέση πολιτισμού- αθλητισμού</a:t>
            </a:r>
            <a:endParaRPr lang="el-GR" sz="28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04280" y="690664"/>
            <a:ext cx="8939719" cy="4192621"/>
          </a:xfrm>
        </p:spPr>
        <p:txBody>
          <a:bodyPr>
            <a:noAutofit/>
          </a:bodyPr>
          <a:lstStyle/>
          <a:p>
            <a:r>
              <a:rPr lang="el-GR" sz="2400" dirty="0" smtClean="0">
                <a:latin typeface="Times New Roman" pitchFamily="18" charset="0"/>
                <a:cs typeface="Times New Roman" pitchFamily="18" charset="0"/>
              </a:rPr>
              <a:t>Ο τομέας του πολιτισμού </a:t>
            </a:r>
            <a:r>
              <a:rPr lang="el-GR" sz="2400" b="1" dirty="0" smtClean="0">
                <a:solidFill>
                  <a:schemeClr val="accent1"/>
                </a:solidFill>
                <a:latin typeface="Times New Roman" pitchFamily="18" charset="0"/>
                <a:cs typeface="Times New Roman" pitchFamily="18" charset="0"/>
              </a:rPr>
              <a:t>παρέχει αξιοθέατα για τους τουρίστες,</a:t>
            </a:r>
            <a:r>
              <a:rPr lang="el-GR" sz="2400" dirty="0" smtClean="0">
                <a:latin typeface="Times New Roman" pitchFamily="18" charset="0"/>
                <a:cs typeface="Times New Roman" pitchFamily="18" charset="0"/>
              </a:rPr>
              <a:t> ενώ ο τουρισμός </a:t>
            </a:r>
            <a:r>
              <a:rPr lang="el-GR" sz="2400" b="1" dirty="0" smtClean="0">
                <a:solidFill>
                  <a:schemeClr val="accent1"/>
                </a:solidFill>
                <a:latin typeface="Times New Roman" pitchFamily="18" charset="0"/>
                <a:cs typeface="Times New Roman" pitchFamily="18" charset="0"/>
              </a:rPr>
              <a:t>παρέχει επιπλέον κοινό για πολιτιστικές εκδηλώσεις και δραστηριότητες.</a:t>
            </a:r>
          </a:p>
          <a:p>
            <a:r>
              <a:rPr lang="el-GR" sz="2400" dirty="0" smtClean="0">
                <a:latin typeface="Times New Roman" pitchFamily="18" charset="0"/>
                <a:cs typeface="Times New Roman" pitchFamily="18" charset="0"/>
              </a:rPr>
              <a:t>Οι  τέχνες και ο πολιτισμός χρησιμοποιούνται  όλο και πιο πολύ για την ενίσχυση της </a:t>
            </a:r>
            <a:r>
              <a:rPr lang="el-GR" sz="2400" b="1" dirty="0" smtClean="0">
                <a:solidFill>
                  <a:schemeClr val="accent1"/>
                </a:solidFill>
                <a:latin typeface="Times New Roman" pitchFamily="18" charset="0"/>
                <a:cs typeface="Times New Roman" pitchFamily="18" charset="0"/>
              </a:rPr>
              <a:t>ανταγωνιστικότητας και της ελκυστικότητας </a:t>
            </a:r>
            <a:r>
              <a:rPr lang="el-GR" sz="2400" dirty="0" smtClean="0">
                <a:latin typeface="Times New Roman" pitchFamily="18" charset="0"/>
                <a:cs typeface="Times New Roman" pitchFamily="18" charset="0"/>
              </a:rPr>
              <a:t>των τουριστικών προορισμών.</a:t>
            </a:r>
          </a:p>
          <a:p>
            <a:r>
              <a:rPr lang="el-GR" sz="2400" dirty="0" smtClean="0">
                <a:latin typeface="Times New Roman" pitchFamily="18" charset="0"/>
                <a:cs typeface="Times New Roman" pitchFamily="18" charset="0"/>
              </a:rPr>
              <a:t>Ο πολιτισμικός τουρισμός αποτελεί </a:t>
            </a:r>
            <a:r>
              <a:rPr lang="el-GR" sz="2400" b="1" dirty="0" smtClean="0">
                <a:solidFill>
                  <a:schemeClr val="accent1"/>
                </a:solidFill>
                <a:latin typeface="Times New Roman" pitchFamily="18" charset="0"/>
                <a:cs typeface="Times New Roman" pitchFamily="18" charset="0"/>
              </a:rPr>
              <a:t>θεμελιώδη πυλώνα μιας βιώσιμης τουριστικής ανάπτυξης</a:t>
            </a:r>
            <a:r>
              <a:rPr lang="el-GR" sz="2400" dirty="0" smtClean="0">
                <a:latin typeface="Times New Roman" pitchFamily="18" charset="0"/>
                <a:cs typeface="Times New Roman" pitchFamily="18" charset="0"/>
              </a:rPr>
              <a:t> καθώς πρόκειται για μια μορφή </a:t>
            </a:r>
            <a:r>
              <a:rPr lang="el-GR" sz="2400" b="1" dirty="0" smtClean="0">
                <a:solidFill>
                  <a:schemeClr val="accent1"/>
                </a:solidFill>
                <a:latin typeface="Times New Roman" pitchFamily="18" charset="0"/>
                <a:cs typeface="Times New Roman" pitchFamily="18" charset="0"/>
              </a:rPr>
              <a:t>εναλλακτικού τουρισμού </a:t>
            </a:r>
            <a:r>
              <a:rPr lang="el-GR" sz="2400" dirty="0" smtClean="0">
                <a:latin typeface="Times New Roman" pitchFamily="18" charset="0"/>
                <a:cs typeface="Times New Roman" pitchFamily="18" charset="0"/>
              </a:rPr>
              <a:t>με ευεργετικά οφέλη σε </a:t>
            </a:r>
            <a:r>
              <a:rPr lang="el-GR" sz="2400" b="1" dirty="0" smtClean="0">
                <a:solidFill>
                  <a:schemeClr val="accent1"/>
                </a:solidFill>
                <a:latin typeface="Times New Roman" pitchFamily="18" charset="0"/>
                <a:cs typeface="Times New Roman" pitchFamily="18" charset="0"/>
              </a:rPr>
              <a:t>κοινωνικό, οικονομικό, πολιτισμικό και περιβαλλοντικό </a:t>
            </a:r>
            <a:r>
              <a:rPr lang="el-GR" sz="2400" dirty="0" smtClean="0">
                <a:latin typeface="Times New Roman" pitchFamily="18" charset="0"/>
                <a:cs typeface="Times New Roman" pitchFamily="18" charset="0"/>
              </a:rPr>
              <a:t>επίπεδο.       </a:t>
            </a:r>
            <a:endParaRPr lang="el-GR" sz="1600" b="1" dirty="0">
              <a:solidFill>
                <a:schemeClr val="accent1"/>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22</a:t>
            </a:fld>
            <a:endParaRPr lang="en"/>
          </a:p>
        </p:txBody>
      </p:sp>
      <p:sp>
        <p:nvSpPr>
          <p:cNvPr id="4" name="3 - Τίτλος"/>
          <p:cNvSpPr>
            <a:spLocks noGrp="1"/>
          </p:cNvSpPr>
          <p:nvPr>
            <p:ph type="title"/>
          </p:nvPr>
        </p:nvSpPr>
        <p:spPr>
          <a:xfrm>
            <a:off x="457200" y="205979"/>
            <a:ext cx="8229600" cy="416591"/>
          </a:xfrm>
        </p:spPr>
        <p:txBody>
          <a:bodyPr>
            <a:normAutofit fontScale="90000"/>
          </a:bodyPr>
          <a:lstStyle/>
          <a:p>
            <a:pPr algn="ctr"/>
            <a:r>
              <a:rPr lang="el-GR" sz="2800" dirty="0" smtClean="0">
                <a:latin typeface="Times New Roman" pitchFamily="18" charset="0"/>
                <a:cs typeface="Times New Roman" pitchFamily="18" charset="0"/>
              </a:rPr>
              <a:t>Συμπληρωματική και αμοιβαία επωφελής σχέση</a:t>
            </a:r>
            <a:endParaRPr lang="el-GR" sz="28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94553" y="690664"/>
            <a:ext cx="8764621" cy="4328808"/>
          </a:xfrm>
        </p:spPr>
        <p:txBody>
          <a:bodyPr>
            <a:normAutofit fontScale="92500" lnSpcReduction="20000"/>
          </a:bodyPr>
          <a:lstStyle/>
          <a:p>
            <a:pPr algn="ctr">
              <a:buNone/>
            </a:pPr>
            <a:r>
              <a:rPr lang="el-GR" sz="2600" b="1" dirty="0" smtClean="0">
                <a:solidFill>
                  <a:schemeClr val="accent1"/>
                </a:solidFill>
                <a:latin typeface="Times New Roman" pitchFamily="18" charset="0"/>
                <a:cs typeface="Times New Roman" pitchFamily="18" charset="0"/>
              </a:rPr>
              <a:t>Παράγοντες ζήτησης του πολιτισμικού τουρισμού :</a:t>
            </a:r>
          </a:p>
          <a:p>
            <a:pPr lvl="0"/>
            <a:r>
              <a:rPr lang="el-GR" sz="2400" dirty="0" smtClean="0">
                <a:latin typeface="Times New Roman" pitchFamily="18" charset="0"/>
                <a:cs typeface="Times New Roman" pitchFamily="18" charset="0"/>
              </a:rPr>
              <a:t>Το αυξημένο ενδιαφέρον για πολιτισμό, ιδιαίτερα ως </a:t>
            </a:r>
            <a:r>
              <a:rPr lang="el-GR" sz="2400" b="1" dirty="0" smtClean="0">
                <a:solidFill>
                  <a:schemeClr val="accent1"/>
                </a:solidFill>
                <a:latin typeface="Times New Roman" pitchFamily="18" charset="0"/>
                <a:cs typeface="Times New Roman" pitchFamily="18" charset="0"/>
              </a:rPr>
              <a:t>πηγή ταυτότητας και διαφορετικότητας</a:t>
            </a:r>
            <a:r>
              <a:rPr lang="el-GR" sz="2400" dirty="0" smtClean="0">
                <a:latin typeface="Times New Roman" pitchFamily="18" charset="0"/>
                <a:cs typeface="Times New Roman" pitchFamily="18" charset="0"/>
              </a:rPr>
              <a:t> απέναντι στην παγκοσμιοποίηση.</a:t>
            </a:r>
          </a:p>
          <a:p>
            <a:pPr lvl="0"/>
            <a:r>
              <a:rPr lang="el-GR" sz="2400" dirty="0" smtClean="0">
                <a:latin typeface="Times New Roman" pitchFamily="18" charset="0"/>
                <a:cs typeface="Times New Roman" pitchFamily="18" charset="0"/>
              </a:rPr>
              <a:t>Τα αυξανόμενα </a:t>
            </a:r>
            <a:r>
              <a:rPr lang="el-GR" sz="2400" b="1" dirty="0" smtClean="0">
                <a:solidFill>
                  <a:schemeClr val="accent1"/>
                </a:solidFill>
                <a:latin typeface="Times New Roman" pitchFamily="18" charset="0"/>
                <a:cs typeface="Times New Roman" pitchFamily="18" charset="0"/>
              </a:rPr>
              <a:t>επίπεδα πολιτισμικού κεφαλαίου </a:t>
            </a:r>
            <a:r>
              <a:rPr lang="el-GR" sz="2400" dirty="0" smtClean="0">
                <a:latin typeface="Times New Roman" pitchFamily="18" charset="0"/>
                <a:cs typeface="Times New Roman" pitchFamily="18" charset="0"/>
              </a:rPr>
              <a:t>τα οποία παρακινούνται από τα αυξανόμενα επίπεδα εκπαίδευσης.</a:t>
            </a:r>
          </a:p>
          <a:p>
            <a:pPr lvl="0"/>
            <a:r>
              <a:rPr lang="el-GR" sz="2400" dirty="0" smtClean="0">
                <a:latin typeface="Times New Roman" pitchFamily="18" charset="0"/>
                <a:cs typeface="Times New Roman" pitchFamily="18" charset="0"/>
              </a:rPr>
              <a:t>Το </a:t>
            </a:r>
            <a:r>
              <a:rPr lang="el-GR" sz="2400" b="1" dirty="0" smtClean="0">
                <a:solidFill>
                  <a:schemeClr val="accent1"/>
                </a:solidFill>
                <a:latin typeface="Times New Roman" pitchFamily="18" charset="0"/>
                <a:cs typeface="Times New Roman" pitchFamily="18" charset="0"/>
              </a:rPr>
              <a:t>μεταμοντέρνο στυλ κατανάλωσης </a:t>
            </a:r>
            <a:r>
              <a:rPr lang="el-GR" sz="2400" dirty="0" smtClean="0">
                <a:latin typeface="Times New Roman" pitchFamily="18" charset="0"/>
                <a:cs typeface="Times New Roman" pitchFamily="18" charset="0"/>
              </a:rPr>
              <a:t>το οποίο δίνει περισσότερο έμφαση στην προσωπική ανέλιξη.</a:t>
            </a:r>
          </a:p>
          <a:p>
            <a:pPr lvl="0"/>
            <a:r>
              <a:rPr lang="el-GR" sz="2400" dirty="0" smtClean="0">
                <a:latin typeface="Times New Roman" pitchFamily="18" charset="0"/>
                <a:cs typeface="Times New Roman" pitchFamily="18" charset="0"/>
              </a:rPr>
              <a:t>Η επιθυμία </a:t>
            </a:r>
            <a:r>
              <a:rPr lang="el-GR" sz="2400" b="1" dirty="0" smtClean="0">
                <a:solidFill>
                  <a:schemeClr val="accent1"/>
                </a:solidFill>
                <a:latin typeface="Times New Roman" pitchFamily="18" charset="0"/>
                <a:cs typeface="Times New Roman" pitchFamily="18" charset="0"/>
              </a:rPr>
              <a:t>για άμεσες εμπειρίες</a:t>
            </a:r>
            <a:r>
              <a:rPr lang="el-GR" sz="2400" dirty="0" smtClean="0">
                <a:latin typeface="Times New Roman" pitchFamily="18" charset="0"/>
                <a:cs typeface="Times New Roman" pitchFamily="18" charset="0"/>
              </a:rPr>
              <a:t>.</a:t>
            </a:r>
          </a:p>
          <a:p>
            <a:pPr lvl="0"/>
            <a:r>
              <a:rPr lang="el-GR" sz="2400" dirty="0" smtClean="0">
                <a:latin typeface="Times New Roman" pitchFamily="18" charset="0"/>
                <a:cs typeface="Times New Roman" pitchFamily="18" charset="0"/>
              </a:rPr>
              <a:t>Η αυξημένη σημασία του </a:t>
            </a:r>
            <a:r>
              <a:rPr lang="el-GR" sz="2400" b="1" dirty="0" smtClean="0">
                <a:solidFill>
                  <a:schemeClr val="accent1"/>
                </a:solidFill>
                <a:latin typeface="Times New Roman" pitchFamily="18" charset="0"/>
                <a:cs typeface="Times New Roman" pitchFamily="18" charset="0"/>
              </a:rPr>
              <a:t>άυλου πολιτισμού και ο ρόλος της εικόνας </a:t>
            </a:r>
            <a:r>
              <a:rPr lang="el-GR" sz="2400" dirty="0" smtClean="0">
                <a:latin typeface="Times New Roman" pitchFamily="18" charset="0"/>
                <a:cs typeface="Times New Roman" pitchFamily="18" charset="0"/>
              </a:rPr>
              <a:t>και της ατμόσφαιρας.</a:t>
            </a:r>
          </a:p>
          <a:p>
            <a:r>
              <a:rPr lang="el-GR" sz="2400" dirty="0" smtClean="0">
                <a:latin typeface="Times New Roman" pitchFamily="18" charset="0"/>
                <a:cs typeface="Times New Roman" pitchFamily="18" charset="0"/>
              </a:rPr>
              <a:t>Η </a:t>
            </a:r>
            <a:r>
              <a:rPr lang="el-GR" sz="2400" b="1" dirty="0" smtClean="0">
                <a:solidFill>
                  <a:schemeClr val="accent1"/>
                </a:solidFill>
                <a:latin typeface="Times New Roman" pitchFamily="18" charset="0"/>
                <a:cs typeface="Times New Roman" pitchFamily="18" charset="0"/>
              </a:rPr>
              <a:t>γήρανση του πληθυσμού </a:t>
            </a:r>
            <a:r>
              <a:rPr lang="el-GR" sz="2400" dirty="0" smtClean="0">
                <a:latin typeface="Times New Roman" pitchFamily="18" charset="0"/>
                <a:cs typeface="Times New Roman" pitchFamily="18" charset="0"/>
              </a:rPr>
              <a:t>σε ανεπτυγμένες περιοχές.</a:t>
            </a:r>
          </a:p>
          <a:p>
            <a:pPr lvl="0"/>
            <a:r>
              <a:rPr lang="el-GR" sz="2400" dirty="0" smtClean="0">
                <a:latin typeface="Times New Roman" pitchFamily="18" charset="0"/>
                <a:cs typeface="Times New Roman" pitchFamily="18" charset="0"/>
              </a:rPr>
              <a:t>Η </a:t>
            </a:r>
            <a:r>
              <a:rPr lang="el-GR" sz="2400" b="1" dirty="0" smtClean="0">
                <a:solidFill>
                  <a:schemeClr val="accent1"/>
                </a:solidFill>
                <a:latin typeface="Times New Roman" pitchFamily="18" charset="0"/>
                <a:cs typeface="Times New Roman" pitchFamily="18" charset="0"/>
              </a:rPr>
              <a:t>βελτίωση της κινητικότητας </a:t>
            </a:r>
            <a:r>
              <a:rPr lang="el-GR" sz="2400" dirty="0" smtClean="0">
                <a:latin typeface="Times New Roman" pitchFamily="18" charset="0"/>
                <a:cs typeface="Times New Roman" pitchFamily="18" charset="0"/>
              </a:rPr>
              <a:t>που διευκολύνει την πρόσβαση σε άλλους πολιτισμούς.                                                              </a:t>
            </a:r>
            <a:endParaRPr lang="el-GR" sz="1700" b="1" i="1" dirty="0" smtClean="0">
              <a:latin typeface="Times New Roman" pitchFamily="18" charset="0"/>
              <a:cs typeface="Times New Roman" pitchFamily="18" charset="0"/>
            </a:endParaRP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23</a:t>
            </a:fld>
            <a:endParaRPr lang="en"/>
          </a:p>
        </p:txBody>
      </p:sp>
      <p:sp>
        <p:nvSpPr>
          <p:cNvPr id="4" name="3 - Τίτλος"/>
          <p:cNvSpPr>
            <a:spLocks noGrp="1"/>
          </p:cNvSpPr>
          <p:nvPr>
            <p:ph type="title"/>
          </p:nvPr>
        </p:nvSpPr>
        <p:spPr>
          <a:xfrm>
            <a:off x="457200" y="0"/>
            <a:ext cx="8229600" cy="778213"/>
          </a:xfrm>
        </p:spPr>
        <p:txBody>
          <a:bodyPr>
            <a:normAutofit/>
          </a:bodyPr>
          <a:lstStyle/>
          <a:p>
            <a:pPr algn="ctr"/>
            <a:r>
              <a:rPr lang="el-GR" sz="2400" dirty="0" smtClean="0">
                <a:latin typeface="Times New Roman" pitchFamily="18" charset="0"/>
                <a:cs typeface="Times New Roman" pitchFamily="18" charset="0"/>
              </a:rPr>
              <a:t>Έρευνα του ΟΟΣΑ </a:t>
            </a:r>
            <a:r>
              <a:rPr lang="en-US" sz="2400" dirty="0" smtClean="0">
                <a:latin typeface="Times New Roman" pitchFamily="18" charset="0"/>
                <a:cs typeface="Times New Roman" pitchFamily="18" charset="0"/>
              </a:rPr>
              <a:t>The Impact of Culture on Tourism</a:t>
            </a:r>
            <a:r>
              <a:rPr lang="el-GR" sz="2400" dirty="0" smtClean="0">
                <a:latin typeface="Times New Roman" pitchFamily="18" charset="0"/>
                <a:cs typeface="Times New Roman" pitchFamily="18" charset="0"/>
              </a:rPr>
              <a:t> (2009)</a:t>
            </a:r>
            <a:endParaRPr lang="el-GR" sz="2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84825" y="505838"/>
            <a:ext cx="8959175" cy="4280171"/>
          </a:xfrm>
        </p:spPr>
        <p:txBody>
          <a:bodyPr>
            <a:noAutofit/>
          </a:bodyPr>
          <a:lstStyle/>
          <a:p>
            <a:pPr lvl="0"/>
            <a:r>
              <a:rPr lang="el-GR" sz="2200" dirty="0" smtClean="0">
                <a:latin typeface="Times New Roman" pitchFamily="18" charset="0"/>
                <a:cs typeface="Times New Roman" pitchFamily="18" charset="0"/>
              </a:rPr>
              <a:t>Η ανάπτυξη του τουρισμού </a:t>
            </a:r>
            <a:r>
              <a:rPr lang="el-GR" sz="2200" b="1" dirty="0" smtClean="0">
                <a:solidFill>
                  <a:schemeClr val="accent1"/>
                </a:solidFill>
                <a:latin typeface="Times New Roman" pitchFamily="18" charset="0"/>
                <a:cs typeface="Times New Roman" pitchFamily="18" charset="0"/>
              </a:rPr>
              <a:t>ως μέσο τόνωσης του εισοδήματος και θέσεων εργασίας.</a:t>
            </a:r>
          </a:p>
          <a:p>
            <a:pPr lvl="0"/>
            <a:r>
              <a:rPr lang="el-GR" sz="2200" dirty="0" smtClean="0">
                <a:latin typeface="Times New Roman" pitchFamily="18" charset="0"/>
                <a:cs typeface="Times New Roman" pitchFamily="18" charset="0"/>
              </a:rPr>
              <a:t>Η αύξηση της </a:t>
            </a:r>
            <a:r>
              <a:rPr lang="el-GR" sz="2200" b="1" dirty="0" smtClean="0">
                <a:solidFill>
                  <a:schemeClr val="accent1"/>
                </a:solidFill>
                <a:latin typeface="Times New Roman" pitchFamily="18" charset="0"/>
                <a:cs typeface="Times New Roman" pitchFamily="18" charset="0"/>
              </a:rPr>
              <a:t>προσβασιμότητας στις πληροφορίες</a:t>
            </a:r>
            <a:r>
              <a:rPr lang="el-GR" sz="2200" dirty="0" smtClean="0">
                <a:latin typeface="Times New Roman" pitchFamily="18" charset="0"/>
                <a:cs typeface="Times New Roman" pitchFamily="18" charset="0"/>
              </a:rPr>
              <a:t> για τον πολιτισμό και τον τουρισμό διαμέσου των νέων τεχνολογιών.</a:t>
            </a:r>
          </a:p>
          <a:p>
            <a:pPr lvl="0"/>
            <a:r>
              <a:rPr lang="el-GR" sz="2200" dirty="0" smtClean="0">
                <a:latin typeface="Times New Roman" pitchFamily="18" charset="0"/>
                <a:cs typeface="Times New Roman" pitchFamily="18" charset="0"/>
              </a:rPr>
              <a:t>Η αύξηση της προσφοράς πολιτισμού ως αποτέλεσμα της </a:t>
            </a:r>
            <a:r>
              <a:rPr lang="el-GR" sz="2200" b="1" dirty="0" smtClean="0">
                <a:solidFill>
                  <a:schemeClr val="accent1"/>
                </a:solidFill>
                <a:latin typeface="Times New Roman" pitchFamily="18" charset="0"/>
                <a:cs typeface="Times New Roman" pitchFamily="18" charset="0"/>
              </a:rPr>
              <a:t>περιφερειακής ανάπτυξης.</a:t>
            </a:r>
          </a:p>
          <a:p>
            <a:pPr lvl="0"/>
            <a:r>
              <a:rPr lang="el-GR" sz="2200" dirty="0" smtClean="0">
                <a:latin typeface="Times New Roman" pitchFamily="18" charset="0"/>
                <a:cs typeface="Times New Roman" pitchFamily="18" charset="0"/>
              </a:rPr>
              <a:t>Η εμφάνιση νέων εθνών και περιφερειών που επιθυμούν να </a:t>
            </a:r>
            <a:r>
              <a:rPr lang="el-GR" sz="2200" b="1" dirty="0" smtClean="0">
                <a:solidFill>
                  <a:schemeClr val="accent1"/>
                </a:solidFill>
                <a:latin typeface="Times New Roman" pitchFamily="18" charset="0"/>
                <a:cs typeface="Times New Roman" pitchFamily="18" charset="0"/>
              </a:rPr>
              <a:t>δημιουργήσουν μια ξεχωριστή ταυτότητα.</a:t>
            </a:r>
          </a:p>
          <a:p>
            <a:pPr lvl="0"/>
            <a:r>
              <a:rPr lang="el-GR" sz="2200" dirty="0" smtClean="0">
                <a:latin typeface="Times New Roman" pitchFamily="18" charset="0"/>
                <a:cs typeface="Times New Roman" pitchFamily="18" charset="0"/>
              </a:rPr>
              <a:t>Στην επιθυμία για προβολή </a:t>
            </a:r>
            <a:r>
              <a:rPr lang="el-GR" sz="2200" b="1" dirty="0" smtClean="0">
                <a:solidFill>
                  <a:schemeClr val="accent1"/>
                </a:solidFill>
                <a:latin typeface="Times New Roman" pitchFamily="18" charset="0"/>
                <a:cs typeface="Times New Roman" pitchFamily="18" charset="0"/>
              </a:rPr>
              <a:t>της εξωστρέφειας </a:t>
            </a:r>
            <a:r>
              <a:rPr lang="el-GR" sz="2200" dirty="0" smtClean="0">
                <a:latin typeface="Times New Roman" pitchFamily="18" charset="0"/>
                <a:cs typeface="Times New Roman" pitchFamily="18" charset="0"/>
              </a:rPr>
              <a:t>περιφερειών και κρατών.</a:t>
            </a:r>
          </a:p>
          <a:p>
            <a:r>
              <a:rPr lang="el-GR" sz="2200" dirty="0" smtClean="0">
                <a:latin typeface="Times New Roman" pitchFamily="18" charset="0"/>
                <a:cs typeface="Times New Roman" pitchFamily="18" charset="0"/>
              </a:rPr>
              <a:t>Η θέαση του πολιτισμικού τουρισμού </a:t>
            </a:r>
            <a:r>
              <a:rPr lang="el-GR" sz="2200" b="1" dirty="0" smtClean="0">
                <a:solidFill>
                  <a:schemeClr val="accent1"/>
                </a:solidFill>
                <a:latin typeface="Times New Roman" pitchFamily="18" charset="0"/>
                <a:cs typeface="Times New Roman" pitchFamily="18" charset="0"/>
              </a:rPr>
              <a:t>ως αναπτυσσόμενη αγορά και ποιοτικής μορφής τουρισμού.</a:t>
            </a:r>
            <a:endParaRPr lang="el-GR" sz="2200" b="1" dirty="0">
              <a:solidFill>
                <a:schemeClr val="accent1"/>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24</a:t>
            </a:fld>
            <a:endParaRPr lang="en"/>
          </a:p>
        </p:txBody>
      </p:sp>
      <p:sp>
        <p:nvSpPr>
          <p:cNvPr id="4" name="3 - Τίτλος"/>
          <p:cNvSpPr>
            <a:spLocks noGrp="1"/>
          </p:cNvSpPr>
          <p:nvPr>
            <p:ph type="title"/>
          </p:nvPr>
        </p:nvSpPr>
        <p:spPr>
          <a:xfrm>
            <a:off x="457200" y="205980"/>
            <a:ext cx="8229600" cy="445774"/>
          </a:xfrm>
        </p:spPr>
        <p:txBody>
          <a:bodyPr>
            <a:normAutofit fontScale="90000"/>
          </a:bodyPr>
          <a:lstStyle/>
          <a:p>
            <a:pPr algn="ctr"/>
            <a:r>
              <a:rPr lang="el-GR" sz="3200" dirty="0" smtClean="0">
                <a:latin typeface="Times New Roman" pitchFamily="18" charset="0"/>
                <a:cs typeface="Times New Roman" pitchFamily="18" charset="0"/>
              </a:rPr>
              <a:t>Παράγοντες προσφοράς πολιτισμικού τουρισμού </a:t>
            </a:r>
            <a:r>
              <a:rPr lang="el-GR" sz="3200" dirty="0" smtClean="0">
                <a:solidFill>
                  <a:schemeClr val="accent1"/>
                </a:solidFill>
                <a:latin typeface="Times New Roman" pitchFamily="18" charset="0"/>
                <a:cs typeface="Times New Roman" pitchFamily="18" charset="0"/>
              </a:rPr>
              <a:t/>
            </a:r>
            <a:br>
              <a:rPr lang="el-GR" sz="3200" dirty="0" smtClean="0">
                <a:solidFill>
                  <a:schemeClr val="accent1"/>
                </a:solidFill>
                <a:latin typeface="Times New Roman" pitchFamily="18" charset="0"/>
                <a:cs typeface="Times New Roman" pitchFamily="18" charset="0"/>
              </a:rPr>
            </a:br>
            <a:endParaRPr lang="el-GR" sz="32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25</a:t>
            </a:fld>
            <a:endParaRPr lang="en"/>
          </a:p>
        </p:txBody>
      </p:sp>
      <p:sp>
        <p:nvSpPr>
          <p:cNvPr id="4" name="3 - Τίτλος"/>
          <p:cNvSpPr>
            <a:spLocks noGrp="1"/>
          </p:cNvSpPr>
          <p:nvPr>
            <p:ph type="title"/>
          </p:nvPr>
        </p:nvSpPr>
        <p:spPr>
          <a:xfrm>
            <a:off x="1" y="205980"/>
            <a:ext cx="8925790" cy="494412"/>
          </a:xfrm>
        </p:spPr>
        <p:txBody>
          <a:bodyPr>
            <a:noAutofit/>
          </a:bodyPr>
          <a:lstStyle/>
          <a:p>
            <a:pPr algn="ctr"/>
            <a:r>
              <a:rPr lang="el-GR" sz="2400" dirty="0" smtClean="0">
                <a:latin typeface="Times New Roman" pitchFamily="18" charset="0"/>
                <a:cs typeface="Times New Roman" pitchFamily="18" charset="0"/>
              </a:rPr>
              <a:t>Η βιωματική εμπλοκή με τα ιδιαίτερα χαρακτηριστικά ενός τόπου:</a:t>
            </a:r>
            <a:endParaRPr lang="el-GR" sz="2400" b="0" i="1" dirty="0">
              <a:latin typeface="Times New Roman" pitchFamily="18" charset="0"/>
              <a:cs typeface="Times New Roman" pitchFamily="18" charset="0"/>
            </a:endParaRPr>
          </a:p>
        </p:txBody>
      </p:sp>
      <p:sp>
        <p:nvSpPr>
          <p:cNvPr id="6" name="5 - Θέση περιεχομένου"/>
          <p:cNvSpPr>
            <a:spLocks noGrp="1"/>
          </p:cNvSpPr>
          <p:nvPr>
            <p:ph idx="1"/>
          </p:nvPr>
        </p:nvSpPr>
        <p:spPr>
          <a:xfrm>
            <a:off x="0" y="768485"/>
            <a:ext cx="9280187" cy="3736984"/>
          </a:xfrm>
        </p:spPr>
        <p:txBody>
          <a:bodyPr>
            <a:noAutofit/>
          </a:bodyPr>
          <a:lstStyle/>
          <a:p>
            <a:pPr lvl="0"/>
            <a:r>
              <a:rPr lang="el-GR" sz="2400" dirty="0" smtClean="0">
                <a:latin typeface="Times New Roman" pitchFamily="18" charset="0"/>
                <a:cs typeface="Times New Roman" pitchFamily="18" charset="0"/>
              </a:rPr>
              <a:t>Η </a:t>
            </a:r>
            <a:r>
              <a:rPr lang="el-GR" sz="2400" b="1" dirty="0" smtClean="0">
                <a:solidFill>
                  <a:schemeClr val="accent1"/>
                </a:solidFill>
                <a:latin typeface="Times New Roman" pitchFamily="18" charset="0"/>
                <a:cs typeface="Times New Roman" pitchFamily="18" charset="0"/>
              </a:rPr>
              <a:t>ιστορία, τα έθιμα και οι παραδόσεις </a:t>
            </a:r>
            <a:r>
              <a:rPr lang="el-GR" sz="2400" dirty="0" smtClean="0">
                <a:latin typeface="Times New Roman" pitchFamily="18" charset="0"/>
                <a:cs typeface="Times New Roman" pitchFamily="18" charset="0"/>
              </a:rPr>
              <a:t>της περιοχής, </a:t>
            </a:r>
          </a:p>
          <a:p>
            <a:pPr lvl="0"/>
            <a:r>
              <a:rPr lang="el-GR" sz="2400" dirty="0" smtClean="0">
                <a:latin typeface="Times New Roman" pitchFamily="18" charset="0"/>
                <a:cs typeface="Times New Roman" pitchFamily="18" charset="0"/>
              </a:rPr>
              <a:t>το </a:t>
            </a:r>
            <a:r>
              <a:rPr lang="el-GR" sz="2400" b="1" dirty="0" smtClean="0">
                <a:solidFill>
                  <a:schemeClr val="accent1"/>
                </a:solidFill>
                <a:latin typeface="Times New Roman" pitchFamily="18" charset="0"/>
                <a:cs typeface="Times New Roman" pitchFamily="18" charset="0"/>
              </a:rPr>
              <a:t>φυσικό περιβάλλον</a:t>
            </a:r>
            <a:r>
              <a:rPr lang="el-GR" sz="2400" dirty="0" smtClean="0">
                <a:latin typeface="Times New Roman" pitchFamily="18" charset="0"/>
                <a:cs typeface="Times New Roman" pitchFamily="18" charset="0"/>
              </a:rPr>
              <a:t>, η διαμόρφωση τοπίου και την αρχιτεκτονική, </a:t>
            </a:r>
          </a:p>
          <a:p>
            <a:pPr lvl="0"/>
            <a:r>
              <a:rPr lang="el-GR" sz="2400" dirty="0" smtClean="0">
                <a:latin typeface="Times New Roman" pitchFamily="18" charset="0"/>
                <a:cs typeface="Times New Roman" pitchFamily="18" charset="0"/>
              </a:rPr>
              <a:t>οι </a:t>
            </a:r>
            <a:r>
              <a:rPr lang="el-GR" sz="2400" b="1" dirty="0" smtClean="0">
                <a:solidFill>
                  <a:schemeClr val="accent1"/>
                </a:solidFill>
                <a:latin typeface="Times New Roman" pitchFamily="18" charset="0"/>
                <a:cs typeface="Times New Roman" pitchFamily="18" charset="0"/>
              </a:rPr>
              <a:t>μορφές επικοινωνίας </a:t>
            </a:r>
            <a:r>
              <a:rPr lang="el-GR" sz="2400" dirty="0" smtClean="0">
                <a:latin typeface="Times New Roman" pitchFamily="18" charset="0"/>
                <a:cs typeface="Times New Roman" pitchFamily="18" charset="0"/>
              </a:rPr>
              <a:t>και πληροφόρησης,</a:t>
            </a:r>
          </a:p>
          <a:p>
            <a:pPr lvl="0"/>
            <a:r>
              <a:rPr lang="el-GR" sz="2400" dirty="0" smtClean="0">
                <a:latin typeface="Times New Roman" pitchFamily="18" charset="0"/>
                <a:cs typeface="Times New Roman" pitchFamily="18" charset="0"/>
              </a:rPr>
              <a:t>τα </a:t>
            </a:r>
            <a:r>
              <a:rPr lang="el-GR" sz="2400" b="1" dirty="0" smtClean="0">
                <a:solidFill>
                  <a:schemeClr val="accent1"/>
                </a:solidFill>
                <a:latin typeface="Times New Roman" pitchFamily="18" charset="0"/>
                <a:cs typeface="Times New Roman" pitchFamily="18" charset="0"/>
              </a:rPr>
              <a:t>τοπικά προϊόντα </a:t>
            </a:r>
            <a:r>
              <a:rPr lang="el-GR" sz="2400" dirty="0" smtClean="0">
                <a:latin typeface="Times New Roman" pitchFamily="18" charset="0"/>
                <a:cs typeface="Times New Roman" pitchFamily="18" charset="0"/>
              </a:rPr>
              <a:t>και η τοπική κουζίνα, </a:t>
            </a:r>
          </a:p>
          <a:p>
            <a:pPr lvl="0"/>
            <a:r>
              <a:rPr lang="el-GR" sz="2400" dirty="0" smtClean="0">
                <a:latin typeface="Times New Roman" pitchFamily="18" charset="0"/>
                <a:cs typeface="Times New Roman" pitchFamily="18" charset="0"/>
              </a:rPr>
              <a:t>Η  </a:t>
            </a:r>
            <a:r>
              <a:rPr lang="el-GR" sz="2400" b="1" dirty="0" smtClean="0">
                <a:solidFill>
                  <a:schemeClr val="accent1"/>
                </a:solidFill>
                <a:latin typeface="Times New Roman" pitchFamily="18" charset="0"/>
                <a:cs typeface="Times New Roman" pitchFamily="18" charset="0"/>
              </a:rPr>
              <a:t>μόδα</a:t>
            </a:r>
            <a:r>
              <a:rPr lang="el-GR" sz="2400" dirty="0" smtClean="0">
                <a:latin typeface="Times New Roman" pitchFamily="18" charset="0"/>
                <a:cs typeface="Times New Roman" pitchFamily="18" charset="0"/>
              </a:rPr>
              <a:t> και το </a:t>
            </a:r>
            <a:r>
              <a:rPr lang="en-US" sz="2400" dirty="0" smtClean="0">
                <a:latin typeface="Times New Roman" pitchFamily="18" charset="0"/>
                <a:cs typeface="Times New Roman" pitchFamily="18" charset="0"/>
              </a:rPr>
              <a:t>design</a:t>
            </a:r>
            <a:r>
              <a:rPr lang="el-GR" sz="2400" dirty="0" smtClean="0">
                <a:latin typeface="Times New Roman" pitchFamily="18" charset="0"/>
                <a:cs typeface="Times New Roman" pitchFamily="18" charset="0"/>
              </a:rPr>
              <a:t>, </a:t>
            </a:r>
          </a:p>
          <a:p>
            <a:pPr lvl="0"/>
            <a:r>
              <a:rPr lang="el-GR" sz="2400" dirty="0" smtClean="0">
                <a:latin typeface="Times New Roman" pitchFamily="18" charset="0"/>
                <a:cs typeface="Times New Roman" pitchFamily="18" charset="0"/>
              </a:rPr>
              <a:t>τα </a:t>
            </a:r>
            <a:r>
              <a:rPr lang="el-GR" sz="2400" b="1" dirty="0" smtClean="0">
                <a:solidFill>
                  <a:schemeClr val="accent1"/>
                </a:solidFill>
                <a:latin typeface="Times New Roman" pitchFamily="18" charset="0"/>
                <a:cs typeface="Times New Roman" pitchFamily="18" charset="0"/>
              </a:rPr>
              <a:t>μέσα ενημέρωσης</a:t>
            </a:r>
            <a:r>
              <a:rPr lang="el-GR" sz="2400" dirty="0" smtClean="0">
                <a:latin typeface="Times New Roman" pitchFamily="18" charset="0"/>
                <a:cs typeface="Times New Roman" pitchFamily="18" charset="0"/>
              </a:rPr>
              <a:t>, η διαφήμιση και οι εκδόσεις, </a:t>
            </a:r>
          </a:p>
          <a:p>
            <a:pPr lvl="0"/>
            <a:r>
              <a:rPr lang="el-GR" sz="2400" dirty="0" smtClean="0">
                <a:latin typeface="Times New Roman" pitchFamily="18" charset="0"/>
                <a:cs typeface="Times New Roman" pitchFamily="18" charset="0"/>
              </a:rPr>
              <a:t>οι μορφές </a:t>
            </a:r>
            <a:r>
              <a:rPr lang="el-GR" sz="2400" b="1" dirty="0" smtClean="0">
                <a:solidFill>
                  <a:schemeClr val="accent1"/>
                </a:solidFill>
                <a:latin typeface="Times New Roman" pitchFamily="18" charset="0"/>
                <a:cs typeface="Times New Roman" pitchFamily="18" charset="0"/>
              </a:rPr>
              <a:t>κοινωνικής αλληλεγγύης </a:t>
            </a:r>
            <a:r>
              <a:rPr lang="el-GR" sz="2400" dirty="0" smtClean="0">
                <a:latin typeface="Times New Roman" pitchFamily="18" charset="0"/>
                <a:cs typeface="Times New Roman" pitchFamily="18" charset="0"/>
              </a:rPr>
              <a:t>που αναπτύσσονται, </a:t>
            </a:r>
          </a:p>
          <a:p>
            <a:pPr lvl="0"/>
            <a:r>
              <a:rPr lang="el-GR" sz="2400" dirty="0" smtClean="0">
                <a:latin typeface="Times New Roman" pitchFamily="18" charset="0"/>
                <a:cs typeface="Times New Roman" pitchFamily="18" charset="0"/>
              </a:rPr>
              <a:t>το απόθεμα </a:t>
            </a:r>
            <a:r>
              <a:rPr lang="el-GR" sz="2400" b="1" dirty="0" smtClean="0">
                <a:solidFill>
                  <a:schemeClr val="accent1"/>
                </a:solidFill>
                <a:latin typeface="Times New Roman" pitchFamily="18" charset="0"/>
                <a:cs typeface="Times New Roman" pitchFamily="18" charset="0"/>
              </a:rPr>
              <a:t>νοοτροπιών, αισθητικής </a:t>
            </a:r>
            <a:r>
              <a:rPr lang="el-GR" sz="2400" dirty="0" smtClean="0">
                <a:latin typeface="Times New Roman" pitchFamily="18" charset="0"/>
                <a:cs typeface="Times New Roman" pitchFamily="18" charset="0"/>
              </a:rPr>
              <a:t>και τεχνολογίας, </a:t>
            </a:r>
          </a:p>
          <a:p>
            <a:pPr lvl="0"/>
            <a:r>
              <a:rPr lang="el-GR" sz="2400" dirty="0" smtClean="0">
                <a:latin typeface="Times New Roman" pitchFamily="18" charset="0"/>
                <a:cs typeface="Times New Roman" pitchFamily="18" charset="0"/>
              </a:rPr>
              <a:t>Οι </a:t>
            </a:r>
            <a:r>
              <a:rPr lang="el-GR" sz="2400" b="1" dirty="0" smtClean="0">
                <a:solidFill>
                  <a:schemeClr val="accent1"/>
                </a:solidFill>
                <a:latin typeface="Times New Roman" pitchFamily="18" charset="0"/>
                <a:cs typeface="Times New Roman" pitchFamily="18" charset="0"/>
              </a:rPr>
              <a:t>αξίες,</a:t>
            </a:r>
            <a:r>
              <a:rPr lang="el-GR" sz="2400" dirty="0" smtClean="0">
                <a:latin typeface="Times New Roman" pitchFamily="18" charset="0"/>
                <a:cs typeface="Times New Roman" pitchFamily="18" charset="0"/>
              </a:rPr>
              <a:t> τα πιστεύω και οι συνήθειες των κατοίκων.         </a:t>
            </a:r>
            <a:endParaRPr lang="el-GR" sz="2000" b="1" i="1" dirty="0" smtClean="0">
              <a:latin typeface="Times New Roman" pitchFamily="18" charset="0"/>
              <a:cs typeface="Times New Roman" pitchFamily="18" charset="0"/>
            </a:endParaRPr>
          </a:p>
          <a:p>
            <a:endParaRPr lang="el-GR" sz="24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26</a:t>
            </a:fld>
            <a:endParaRPr lang="en"/>
          </a:p>
        </p:txBody>
      </p:sp>
      <p:sp>
        <p:nvSpPr>
          <p:cNvPr id="4" name="3 - Τίτλος"/>
          <p:cNvSpPr>
            <a:spLocks noGrp="1"/>
          </p:cNvSpPr>
          <p:nvPr>
            <p:ph type="title"/>
          </p:nvPr>
        </p:nvSpPr>
        <p:spPr>
          <a:xfrm>
            <a:off x="136188" y="0"/>
            <a:ext cx="8813260" cy="710119"/>
          </a:xfrm>
        </p:spPr>
        <p:txBody>
          <a:bodyPr>
            <a:normAutofit/>
          </a:bodyPr>
          <a:lstStyle/>
          <a:p>
            <a:pPr algn="ctr"/>
            <a:r>
              <a:rPr lang="el-GR" sz="2400" dirty="0" smtClean="0">
                <a:latin typeface="Times New Roman" pitchFamily="18" charset="0"/>
                <a:cs typeface="Times New Roman" pitchFamily="18" charset="0"/>
              </a:rPr>
              <a:t>Εξατομικευμένη και αυθεντική πολιτισμική εμπειρία</a:t>
            </a:r>
            <a:endParaRPr lang="el-GR" sz="2400" dirty="0">
              <a:latin typeface="Times New Roman" pitchFamily="18" charset="0"/>
              <a:cs typeface="Times New Roman" pitchFamily="18" charset="0"/>
            </a:endParaRPr>
          </a:p>
        </p:txBody>
      </p:sp>
      <p:sp>
        <p:nvSpPr>
          <p:cNvPr id="6" name="5 - Θέση περιεχομένου"/>
          <p:cNvSpPr>
            <a:spLocks noGrp="1"/>
          </p:cNvSpPr>
          <p:nvPr>
            <p:ph idx="1"/>
          </p:nvPr>
        </p:nvSpPr>
        <p:spPr>
          <a:xfrm>
            <a:off x="223735" y="690664"/>
            <a:ext cx="8920265" cy="4231532"/>
          </a:xfrm>
        </p:spPr>
        <p:txBody>
          <a:bodyPr>
            <a:normAutofit lnSpcReduction="10000"/>
          </a:bodyPr>
          <a:lstStyle/>
          <a:p>
            <a:r>
              <a:rPr lang="el-GR" sz="2200" dirty="0" smtClean="0">
                <a:latin typeface="Times New Roman" pitchFamily="18" charset="0"/>
                <a:cs typeface="Times New Roman" pitchFamily="18" charset="0"/>
              </a:rPr>
              <a:t>Η βιωματική εμπλοκή και η ενεργή συμμετοχή του επισκέπτη με τα ιδιαίτερα χαρακτηριστικά ενός τόπου, συντελεί στην απόκτηση </a:t>
            </a:r>
            <a:r>
              <a:rPr lang="el-GR" sz="2200" b="1" dirty="0" smtClean="0">
                <a:solidFill>
                  <a:schemeClr val="accent1"/>
                </a:solidFill>
                <a:latin typeface="Times New Roman" pitchFamily="18" charset="0"/>
                <a:cs typeface="Times New Roman" pitchFamily="18" charset="0"/>
              </a:rPr>
              <a:t>εξατομικευμένης και αυθεντικής πολιτισμικής εμπειρίας. </a:t>
            </a:r>
          </a:p>
          <a:p>
            <a:r>
              <a:rPr lang="el-GR" sz="2200" b="1" dirty="0" smtClean="0">
                <a:solidFill>
                  <a:schemeClr val="accent1"/>
                </a:solidFill>
                <a:latin typeface="Times New Roman" pitchFamily="18" charset="0"/>
                <a:cs typeface="Times New Roman" pitchFamily="18" charset="0"/>
              </a:rPr>
              <a:t>Ο</a:t>
            </a:r>
            <a:r>
              <a:rPr lang="el-GR" sz="2200" dirty="0" smtClean="0">
                <a:latin typeface="Times New Roman" pitchFamily="18" charset="0"/>
                <a:cs typeface="Times New Roman" pitchFamily="18" charset="0"/>
              </a:rPr>
              <a:t> </a:t>
            </a:r>
            <a:r>
              <a:rPr lang="el-GR" sz="2200" b="1" dirty="0" smtClean="0">
                <a:solidFill>
                  <a:schemeClr val="accent1"/>
                </a:solidFill>
                <a:latin typeface="Times New Roman" pitchFamily="18" charset="0"/>
                <a:cs typeface="Times New Roman" pitchFamily="18" charset="0"/>
              </a:rPr>
              <a:t>πολιτιστικός τουρισμός αποτελεί το βασικό πυλώνα του τουριστικού τομέα </a:t>
            </a:r>
            <a:r>
              <a:rPr lang="el-GR" sz="2200" dirty="0" smtClean="0">
                <a:latin typeface="Times New Roman" pitchFamily="18" charset="0"/>
                <a:cs typeface="Times New Roman" pitchFamily="18" charset="0"/>
              </a:rPr>
              <a:t>καθώς συμπυκνώνει πολλές επιμέρους μορφές που εστιάζουν στην εξατομίκευση. </a:t>
            </a:r>
          </a:p>
          <a:p>
            <a:r>
              <a:rPr lang="el-GR" sz="2200" dirty="0" smtClean="0">
                <a:latin typeface="Times New Roman" pitchFamily="18" charset="0"/>
                <a:cs typeface="Times New Roman" pitchFamily="18" charset="0"/>
              </a:rPr>
              <a:t>Ορισμένες εξειδικεύσεις του πολιτιστικού τουρισμού είναι ο τουρισμός της </a:t>
            </a:r>
            <a:r>
              <a:rPr lang="el-GR" sz="2200" b="1" dirty="0" smtClean="0">
                <a:solidFill>
                  <a:schemeClr val="accent1"/>
                </a:solidFill>
                <a:latin typeface="Times New Roman" pitchFamily="18" charset="0"/>
                <a:cs typeface="Times New Roman" pitchFamily="18" charset="0"/>
              </a:rPr>
              <a:t>τρίτης ηλικίας, ο γαμήλιος τουρισμός και ο τουρισμός κινηματογραφικών και τηλεοπτικών παραγωγών.</a:t>
            </a:r>
          </a:p>
          <a:p>
            <a:r>
              <a:rPr lang="el-GR" sz="2200" dirty="0" smtClean="0">
                <a:latin typeface="Times New Roman" pitchFamily="18" charset="0"/>
                <a:cs typeface="Times New Roman" pitchFamily="18" charset="0"/>
              </a:rPr>
              <a:t>Οι δύο σημαντικότερες μορφές πολιτιστικού τουρισμού που σχετίζονται περισσότερο με τις νέες τεχνολογίες και τις ολοκληρωμένες εμπειρίες είναι ο </a:t>
            </a:r>
            <a:r>
              <a:rPr lang="el-GR" sz="2200" b="1" dirty="0" smtClean="0">
                <a:solidFill>
                  <a:schemeClr val="accent1"/>
                </a:solidFill>
                <a:latin typeface="Times New Roman" pitchFamily="18" charset="0"/>
                <a:cs typeface="Times New Roman" pitchFamily="18" charset="0"/>
              </a:rPr>
              <a:t>τουρισμός νεολαίας και ο πολιτιστικός αστικός τουρισμός </a:t>
            </a:r>
            <a:r>
              <a:rPr lang="el-GR" sz="2200" dirty="0" smtClean="0">
                <a:latin typeface="Times New Roman" pitchFamily="18" charset="0"/>
                <a:cs typeface="Times New Roman" pitchFamily="18" charset="0"/>
              </a:rPr>
              <a:t>(τουρισμός πόλεων). </a:t>
            </a:r>
          </a:p>
          <a:p>
            <a:endParaRPr lang="el-GR" sz="20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779318"/>
            <a:ext cx="9144000" cy="4094239"/>
          </a:xfrm>
        </p:spPr>
        <p:txBody>
          <a:bodyPr>
            <a:normAutofit/>
          </a:bodyPr>
          <a:lstStyle/>
          <a:p>
            <a:pPr lvl="0"/>
            <a:r>
              <a:rPr lang="el-GR" sz="1800" b="1" dirty="0" smtClean="0">
                <a:solidFill>
                  <a:schemeClr val="accent1"/>
                </a:solidFill>
                <a:latin typeface="Times New Roman" pitchFamily="18" charset="0"/>
                <a:cs typeface="Times New Roman" pitchFamily="18" charset="0"/>
              </a:rPr>
              <a:t>Τουρισμός νεολαίας:</a:t>
            </a:r>
            <a:r>
              <a:rPr lang="el-GR" sz="1800"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Δυναμικά αναπτυσσόμενη μορφή τουρισμού που αξιοποιεί τη χρήση των </a:t>
            </a:r>
            <a:r>
              <a:rPr lang="el-GR" sz="1800" b="1" dirty="0" smtClean="0">
                <a:solidFill>
                  <a:schemeClr val="accent1"/>
                </a:solidFill>
                <a:latin typeface="Times New Roman" pitchFamily="18" charset="0"/>
                <a:cs typeface="Times New Roman" pitchFamily="18" charset="0"/>
              </a:rPr>
              <a:t>νέων τεχνολογιών </a:t>
            </a:r>
            <a:r>
              <a:rPr lang="el-GR" sz="1800" dirty="0" smtClean="0">
                <a:latin typeface="Times New Roman" pitchFamily="18" charset="0"/>
                <a:cs typeface="Times New Roman" pitchFamily="18" charset="0"/>
              </a:rPr>
              <a:t>στην επιλογή τουριστικού προορισμού, ενισχύοντας τη διαδικτυακή επιχειρηματικότητα και παρέχοντας ελκυστικές και ανταγωνιστικές τουριστικές επιλογές. Αφορά </a:t>
            </a:r>
            <a:r>
              <a:rPr lang="el-GR" sz="1800" b="1" dirty="0" smtClean="0">
                <a:solidFill>
                  <a:schemeClr val="accent1"/>
                </a:solidFill>
                <a:latin typeface="Times New Roman" pitchFamily="18" charset="0"/>
                <a:cs typeface="Times New Roman" pitchFamily="18" charset="0"/>
              </a:rPr>
              <a:t>άτομα νεαρής ηλικίας </a:t>
            </a:r>
            <a:r>
              <a:rPr lang="el-GR" sz="1800" dirty="0" smtClean="0">
                <a:latin typeface="Times New Roman" pitchFamily="18" charset="0"/>
                <a:cs typeface="Times New Roman" pitchFamily="18" charset="0"/>
              </a:rPr>
              <a:t>που επισκέπτονται σε  όλη τη διάρκεια του έτους προορισμούς για να αποκτήσουν </a:t>
            </a:r>
            <a:r>
              <a:rPr lang="el-GR" sz="1800" b="1" dirty="0" smtClean="0">
                <a:solidFill>
                  <a:schemeClr val="accent1"/>
                </a:solidFill>
                <a:latin typeface="Times New Roman" pitchFamily="18" charset="0"/>
                <a:cs typeface="Times New Roman" pitchFamily="18" charset="0"/>
              </a:rPr>
              <a:t>ταξιδιωτικές εμπειρίες ζωής</a:t>
            </a:r>
            <a:r>
              <a:rPr lang="el-GR" sz="1800" dirty="0" smtClean="0">
                <a:latin typeface="Times New Roman" pitchFamily="18" charset="0"/>
                <a:cs typeface="Times New Roman" pitchFamily="18" charset="0"/>
              </a:rPr>
              <a:t>, για, για συμμετοχή σε εθελοντικές δράσεις, καθώς και για διαμονή σε κατασκηνώσεις </a:t>
            </a:r>
            <a:r>
              <a:rPr lang="el-GR" sz="1800" b="1" dirty="0" smtClean="0">
                <a:solidFill>
                  <a:schemeClr val="accent1"/>
                </a:solidFill>
                <a:latin typeface="Times New Roman" pitchFamily="18" charset="0"/>
                <a:cs typeface="Times New Roman" pitchFamily="18" charset="0"/>
              </a:rPr>
              <a:t>εκπαιδευτικούς λόγους </a:t>
            </a:r>
            <a:r>
              <a:rPr lang="el-GR" sz="1800" dirty="0" smtClean="0">
                <a:latin typeface="Times New Roman" pitchFamily="18" charset="0"/>
                <a:cs typeface="Times New Roman" pitchFamily="18" charset="0"/>
              </a:rPr>
              <a:t>ή και σε άλλου είδους δραστηριότητες αναψυχής.</a:t>
            </a:r>
          </a:p>
          <a:p>
            <a:pPr lvl="0"/>
            <a:r>
              <a:rPr lang="el-GR" sz="1800" b="1" dirty="0" smtClean="0">
                <a:solidFill>
                  <a:schemeClr val="accent1"/>
                </a:solidFill>
                <a:latin typeface="Times New Roman" pitchFamily="18" charset="0"/>
                <a:cs typeface="Times New Roman" pitchFamily="18" charset="0"/>
              </a:rPr>
              <a:t>Πολιτιστικός αστικός τουρισμός- τουρισμός πόλεων</a:t>
            </a:r>
            <a:r>
              <a:rPr lang="el-GR" sz="1800" b="1"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a:t>
            </a:r>
            <a:r>
              <a:rPr lang="el-GR" sz="1800" dirty="0" err="1" smtClean="0">
                <a:latin typeface="Times New Roman" pitchFamily="18" charset="0"/>
                <a:cs typeface="Times New Roman" pitchFamily="18" charset="0"/>
              </a:rPr>
              <a:t>city</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breaks</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city</a:t>
            </a:r>
            <a:r>
              <a:rPr lang="el-GR" sz="1800" dirty="0" smtClean="0">
                <a:latin typeface="Times New Roman" pitchFamily="18" charset="0"/>
                <a:cs typeface="Times New Roman" pitchFamily="18" charset="0"/>
              </a:rPr>
              <a:t> </a:t>
            </a:r>
            <a:r>
              <a:rPr lang="el-GR" sz="1800" dirty="0" err="1" smtClean="0">
                <a:latin typeface="Times New Roman" pitchFamily="18" charset="0"/>
                <a:cs typeface="Times New Roman" pitchFamily="18" charset="0"/>
              </a:rPr>
              <a:t>trip</a:t>
            </a:r>
            <a:r>
              <a:rPr lang="el-GR" sz="1800" dirty="0" smtClean="0">
                <a:latin typeface="Times New Roman" pitchFamily="18" charset="0"/>
                <a:cs typeface="Times New Roman" pitchFamily="18" charset="0"/>
              </a:rPr>
              <a:t>): Αναφέρεται στο ταξίδι αναψυχής σε πόλεις κατά το οποίο οι επισκέπτες-τουρίστες επιθυμούν να </a:t>
            </a:r>
            <a:r>
              <a:rPr lang="el-GR" sz="1800" b="1" dirty="0" smtClean="0">
                <a:solidFill>
                  <a:schemeClr val="accent1"/>
                </a:solidFill>
                <a:latin typeface="Times New Roman" pitchFamily="18" charset="0"/>
                <a:cs typeface="Times New Roman" pitchFamily="18" charset="0"/>
              </a:rPr>
              <a:t>βιώσουν ολοκληρωμένες εμπειρίες </a:t>
            </a:r>
            <a:r>
              <a:rPr lang="el-GR" sz="1800" dirty="0" smtClean="0">
                <a:latin typeface="Times New Roman" pitchFamily="18" charset="0"/>
                <a:cs typeface="Times New Roman" pitchFamily="18" charset="0"/>
              </a:rPr>
              <a:t>όπως η γνωριμία με την </a:t>
            </a:r>
            <a:r>
              <a:rPr lang="el-GR" sz="1800" b="1" dirty="0" smtClean="0">
                <a:solidFill>
                  <a:schemeClr val="accent1"/>
                </a:solidFill>
                <a:latin typeface="Times New Roman" pitchFamily="18" charset="0"/>
                <a:cs typeface="Times New Roman" pitchFamily="18" charset="0"/>
              </a:rPr>
              <a:t>ιστορία </a:t>
            </a:r>
            <a:r>
              <a:rPr lang="el-GR" sz="1800" dirty="0" smtClean="0">
                <a:latin typeface="Times New Roman" pitchFamily="18" charset="0"/>
                <a:cs typeface="Times New Roman" pitchFamily="18" charset="0"/>
              </a:rPr>
              <a:t>αλλά και με το σύγχρονο τρόπο ζωής, η </a:t>
            </a:r>
            <a:r>
              <a:rPr lang="el-GR" sz="1800" b="1" dirty="0" smtClean="0">
                <a:solidFill>
                  <a:schemeClr val="accent1"/>
                </a:solidFill>
                <a:latin typeface="Times New Roman" pitchFamily="18" charset="0"/>
                <a:cs typeface="Times New Roman" pitchFamily="18" charset="0"/>
              </a:rPr>
              <a:t>γαστρονομική κληρονομιά</a:t>
            </a:r>
            <a:r>
              <a:rPr lang="el-GR" sz="1800" dirty="0" smtClean="0">
                <a:latin typeface="Times New Roman" pitchFamily="18" charset="0"/>
                <a:cs typeface="Times New Roman" pitchFamily="18" charset="0"/>
              </a:rPr>
              <a:t>, οι δραστηριότητες </a:t>
            </a:r>
            <a:r>
              <a:rPr lang="el-GR" sz="1800" b="1" dirty="0" smtClean="0">
                <a:solidFill>
                  <a:schemeClr val="accent1"/>
                </a:solidFill>
                <a:latin typeface="Times New Roman" pitchFamily="18" charset="0"/>
                <a:cs typeface="Times New Roman" pitchFamily="18" charset="0"/>
              </a:rPr>
              <a:t>διασκέδασης, αναψυχής και ψυχαγωγίας </a:t>
            </a:r>
            <a:r>
              <a:rPr lang="el-GR" sz="1800" dirty="0" smtClean="0">
                <a:latin typeface="Times New Roman" pitchFamily="18" charset="0"/>
                <a:cs typeface="Times New Roman" pitchFamily="18" charset="0"/>
              </a:rPr>
              <a:t>με τη συμμετοχή π.χ. σε διεθνείς εκθέσεις, </a:t>
            </a:r>
            <a:r>
              <a:rPr lang="el-GR" sz="1800" b="1" dirty="0" smtClean="0">
                <a:solidFill>
                  <a:schemeClr val="accent1"/>
                </a:solidFill>
                <a:latin typeface="Times New Roman" pitchFamily="18" charset="0"/>
                <a:cs typeface="Times New Roman" pitchFamily="18" charset="0"/>
              </a:rPr>
              <a:t>πολιτιστικά </a:t>
            </a:r>
            <a:r>
              <a:rPr lang="en-US" sz="1800" b="1" dirty="0" smtClean="0">
                <a:solidFill>
                  <a:schemeClr val="accent1"/>
                </a:solidFill>
                <a:latin typeface="Times New Roman" pitchFamily="18" charset="0"/>
                <a:cs typeface="Times New Roman" pitchFamily="18" charset="0"/>
              </a:rPr>
              <a:t>mega events</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κορυφαίες </a:t>
            </a:r>
            <a:r>
              <a:rPr lang="el-GR" sz="1800" b="1" dirty="0" smtClean="0">
                <a:solidFill>
                  <a:schemeClr val="accent1"/>
                </a:solidFill>
                <a:latin typeface="Times New Roman" pitchFamily="18" charset="0"/>
                <a:cs typeface="Times New Roman" pitchFamily="18" charset="0"/>
              </a:rPr>
              <a:t>αθλητικές</a:t>
            </a:r>
            <a:r>
              <a:rPr lang="el-GR" sz="1800" dirty="0" smtClean="0">
                <a:latin typeface="Times New Roman" pitchFamily="18" charset="0"/>
                <a:cs typeface="Times New Roman" pitchFamily="18" charset="0"/>
              </a:rPr>
              <a:t> και άλλες μεγάλες διοργανώσεις όπως η Πολιτιστική Πρωτεύουσα της Ευρώπης..                                                                                                   </a:t>
            </a:r>
            <a:endParaRPr lang="el-GR" sz="18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27</a:t>
            </a:fld>
            <a:endParaRPr lang="en"/>
          </a:p>
        </p:txBody>
      </p:sp>
      <p:sp>
        <p:nvSpPr>
          <p:cNvPr id="4" name="3 - Τίτλος"/>
          <p:cNvSpPr>
            <a:spLocks noGrp="1"/>
          </p:cNvSpPr>
          <p:nvPr>
            <p:ph type="title"/>
          </p:nvPr>
        </p:nvSpPr>
        <p:spPr>
          <a:xfrm>
            <a:off x="457200" y="205979"/>
            <a:ext cx="8229600" cy="542166"/>
          </a:xfrm>
        </p:spPr>
        <p:txBody>
          <a:bodyPr>
            <a:normAutofit fontScale="90000"/>
          </a:bodyPr>
          <a:lstStyle/>
          <a:p>
            <a:pPr algn="ctr"/>
            <a:r>
              <a:rPr lang="el-GR" sz="2800" dirty="0" smtClean="0">
                <a:latin typeface="Times New Roman" pitchFamily="18" charset="0"/>
                <a:cs typeface="Times New Roman" pitchFamily="18" charset="0"/>
              </a:rPr>
              <a:t>Τουρισμός νεολαίας και ο πολιτιστικός αστικός τουρισμός</a:t>
            </a:r>
            <a:endParaRPr lang="el-GR" sz="28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45473" y="529936"/>
            <a:ext cx="9476509" cy="4613564"/>
          </a:xfrm>
        </p:spPr>
        <p:txBody>
          <a:bodyPr>
            <a:noAutofit/>
          </a:bodyPr>
          <a:lstStyle/>
          <a:p>
            <a:r>
              <a:rPr lang="el-GR" sz="2100" dirty="0" smtClean="0">
                <a:latin typeface="Times New Roman" pitchFamily="18" charset="0"/>
                <a:cs typeface="Times New Roman" pitchFamily="18" charset="0"/>
              </a:rPr>
              <a:t>Ο πολιτιστικός τουρισμός έχει αναγνωριστεί ως σημαντικότερος τομέας της </a:t>
            </a:r>
            <a:r>
              <a:rPr lang="el-GR" sz="2100" b="1" dirty="0" smtClean="0">
                <a:solidFill>
                  <a:schemeClr val="accent1"/>
                </a:solidFill>
                <a:latin typeface="Times New Roman" pitchFamily="18" charset="0"/>
                <a:cs typeface="Times New Roman" pitchFamily="18" charset="0"/>
              </a:rPr>
              <a:t>παγκόσμιας τουριστικής ζήτησης</a:t>
            </a:r>
            <a:r>
              <a:rPr lang="el-GR" sz="2100" dirty="0" smtClean="0">
                <a:latin typeface="Times New Roman" pitchFamily="18" charset="0"/>
                <a:cs typeface="Times New Roman" pitchFamily="18" charset="0"/>
              </a:rPr>
              <a:t>. Το </a:t>
            </a:r>
            <a:r>
              <a:rPr lang="el-GR" sz="2100" dirty="0" err="1" smtClean="0">
                <a:latin typeface="Times New Roman" pitchFamily="18" charset="0"/>
                <a:cs typeface="Times New Roman" pitchFamily="18" charset="0"/>
              </a:rPr>
              <a:t>∆ιεθνές</a:t>
            </a:r>
            <a:r>
              <a:rPr lang="el-GR" sz="2100" dirty="0" smtClean="0">
                <a:latin typeface="Times New Roman" pitchFamily="18" charset="0"/>
                <a:cs typeface="Times New Roman" pitchFamily="18" charset="0"/>
              </a:rPr>
              <a:t> Συμβούλιο Μνημείων και Τόπων (ICOMOS) αντιλαμβανόμενο τη δυναμική του φαινομένου, έχει εντάξει στις ειδικές επιτροπές του τη </a:t>
            </a:r>
            <a:r>
              <a:rPr lang="el-GR" sz="2100" b="1" dirty="0" smtClean="0">
                <a:solidFill>
                  <a:schemeClr val="accent1"/>
                </a:solidFill>
                <a:latin typeface="Times New Roman" pitchFamily="18" charset="0"/>
                <a:cs typeface="Times New Roman" pitchFamily="18" charset="0"/>
              </a:rPr>
              <a:t>Διεθνή Επιτροπή Πολιτιστικού Τουρισμού.</a:t>
            </a:r>
          </a:p>
          <a:p>
            <a:r>
              <a:rPr lang="el-GR" sz="2100" b="1" dirty="0" smtClean="0">
                <a:solidFill>
                  <a:schemeClr val="accent1"/>
                </a:solidFill>
                <a:latin typeface="Times New Roman" pitchFamily="18" charset="0"/>
                <a:cs typeface="Times New Roman" pitchFamily="18" charset="0"/>
              </a:rPr>
              <a:t>1999: </a:t>
            </a:r>
            <a:r>
              <a:rPr lang="el-GR" sz="2100" dirty="0" smtClean="0">
                <a:latin typeface="Times New Roman" pitchFamily="18" charset="0"/>
                <a:cs typeface="Times New Roman" pitchFamily="18" charset="0"/>
              </a:rPr>
              <a:t>12</a:t>
            </a:r>
            <a:r>
              <a:rPr lang="el-GR" sz="2100" baseline="30000" dirty="0" smtClean="0">
                <a:latin typeface="Times New Roman" pitchFamily="18" charset="0"/>
                <a:cs typeface="Times New Roman" pitchFamily="18" charset="0"/>
              </a:rPr>
              <a:t>η</a:t>
            </a:r>
            <a:r>
              <a:rPr lang="el-GR" sz="2100" dirty="0" smtClean="0">
                <a:latin typeface="Times New Roman" pitchFamily="18" charset="0"/>
                <a:cs typeface="Times New Roman" pitchFamily="18" charset="0"/>
              </a:rPr>
              <a:t> Γενική Συνέλευση </a:t>
            </a:r>
            <a:r>
              <a:rPr lang="en-US" sz="2100" dirty="0" smtClean="0">
                <a:latin typeface="Times New Roman" pitchFamily="18" charset="0"/>
                <a:cs typeface="Times New Roman" pitchFamily="18" charset="0"/>
              </a:rPr>
              <a:t>ICOMOS</a:t>
            </a:r>
            <a:r>
              <a:rPr lang="el-GR" sz="2100" dirty="0" smtClean="0">
                <a:latin typeface="Times New Roman" pitchFamily="18" charset="0"/>
                <a:cs typeface="Times New Roman" pitchFamily="18" charset="0"/>
              </a:rPr>
              <a:t> στο Μεξικό διατυπώνεται η ανανεωμένη «</a:t>
            </a:r>
            <a:r>
              <a:rPr lang="el-GR" sz="2100" b="1" dirty="0" smtClean="0">
                <a:solidFill>
                  <a:schemeClr val="accent1"/>
                </a:solidFill>
                <a:latin typeface="Times New Roman" pitchFamily="18" charset="0"/>
                <a:cs typeface="Times New Roman" pitchFamily="18" charset="0"/>
              </a:rPr>
              <a:t>Χάρτα του Διεθνούς Πολιτισμικού Τουρισμού</a:t>
            </a:r>
            <a:r>
              <a:rPr lang="el-GR" sz="2100" dirty="0" smtClean="0">
                <a:latin typeface="Times New Roman" pitchFamily="18" charset="0"/>
                <a:cs typeface="Times New Roman" pitchFamily="18" charset="0"/>
              </a:rPr>
              <a:t>» όπου τονίζεται ότι ο </a:t>
            </a:r>
            <a:r>
              <a:rPr lang="el-GR" sz="2100" b="1" dirty="0" smtClean="0">
                <a:solidFill>
                  <a:schemeClr val="accent1"/>
                </a:solidFill>
                <a:latin typeface="Times New Roman" pitchFamily="18" charset="0"/>
                <a:cs typeface="Times New Roman" pitchFamily="18" charset="0"/>
              </a:rPr>
              <a:t>τουριστικός σχεδιασμός </a:t>
            </a:r>
            <a:r>
              <a:rPr lang="el-GR" sz="2100" dirty="0" smtClean="0">
                <a:latin typeface="Times New Roman" pitchFamily="18" charset="0"/>
                <a:cs typeface="Times New Roman" pitchFamily="18" charset="0"/>
              </a:rPr>
              <a:t>οφείλει να προστατεύει τα χαρακτηριστικά της πολιτιστικής κληρονομιάς ώστε να εξασφαλίζεται η </a:t>
            </a:r>
            <a:r>
              <a:rPr lang="el-GR" sz="2100" b="1" dirty="0" smtClean="0">
                <a:solidFill>
                  <a:schemeClr val="accent1"/>
                </a:solidFill>
                <a:latin typeface="Times New Roman" pitchFamily="18" charset="0"/>
                <a:cs typeface="Times New Roman" pitchFamily="18" charset="0"/>
              </a:rPr>
              <a:t>βιωσιμότητα των </a:t>
            </a:r>
            <a:r>
              <a:rPr lang="el-GR" sz="2100" b="1" dirty="0" err="1" smtClean="0">
                <a:solidFill>
                  <a:schemeClr val="accent1"/>
                </a:solidFill>
                <a:latin typeface="Times New Roman" pitchFamily="18" charset="0"/>
                <a:cs typeface="Times New Roman" pitchFamily="18" charset="0"/>
              </a:rPr>
              <a:t>πολιτι</a:t>
            </a:r>
            <a:r>
              <a:rPr lang="el-GR" sz="2100" b="1" dirty="0" smtClean="0">
                <a:solidFill>
                  <a:schemeClr val="accent1"/>
                </a:solidFill>
                <a:latin typeface="Times New Roman" pitchFamily="18" charset="0"/>
                <a:cs typeface="Times New Roman" pitchFamily="18" charset="0"/>
              </a:rPr>
              <a:t>-</a:t>
            </a:r>
            <a:r>
              <a:rPr lang="el-GR" sz="2100" b="1" dirty="0" err="1" smtClean="0">
                <a:solidFill>
                  <a:schemeClr val="accent1"/>
                </a:solidFill>
                <a:latin typeface="Times New Roman" pitchFamily="18" charset="0"/>
                <a:cs typeface="Times New Roman" pitchFamily="18" charset="0"/>
              </a:rPr>
              <a:t>στικών</a:t>
            </a:r>
            <a:r>
              <a:rPr lang="el-GR" sz="2100" b="1" dirty="0" smtClean="0">
                <a:solidFill>
                  <a:schemeClr val="accent1"/>
                </a:solidFill>
                <a:latin typeface="Times New Roman" pitchFamily="18" charset="0"/>
                <a:cs typeface="Times New Roman" pitchFamily="18" charset="0"/>
              </a:rPr>
              <a:t> τοποθεσιών </a:t>
            </a:r>
            <a:r>
              <a:rPr lang="el-GR" sz="2100" dirty="0" smtClean="0">
                <a:latin typeface="Times New Roman" pitchFamily="18" charset="0"/>
                <a:cs typeface="Times New Roman" pitchFamily="18" charset="0"/>
              </a:rPr>
              <a:t>με ανάπτυξη παράλληλων μορφών τουρισμού όπως του τουρισμού υγείας &amp; ευεξίας, του ήπιου αθλητικού τουρισμού, αγροτουρισμού κλπ. </a:t>
            </a:r>
          </a:p>
          <a:p>
            <a:r>
              <a:rPr lang="el-GR" sz="2100" dirty="0" smtClean="0">
                <a:latin typeface="Times New Roman" pitchFamily="18" charset="0"/>
                <a:cs typeface="Times New Roman" pitchFamily="18" charset="0"/>
              </a:rPr>
              <a:t>Το 2011 η </a:t>
            </a:r>
            <a:r>
              <a:rPr lang="en-US" sz="2100" dirty="0" err="1" smtClean="0">
                <a:latin typeface="Times New Roman" pitchFamily="18" charset="0"/>
                <a:cs typeface="Times New Roman" pitchFamily="18" charset="0"/>
              </a:rPr>
              <a:t>Unesco</a:t>
            </a:r>
            <a:r>
              <a:rPr lang="en-US" sz="2100" dirty="0" smtClean="0">
                <a:latin typeface="Times New Roman" pitchFamily="18" charset="0"/>
                <a:cs typeface="Times New Roman" pitchFamily="18" charset="0"/>
              </a:rPr>
              <a:t> </a:t>
            </a:r>
            <a:r>
              <a:rPr lang="el-GR" sz="2100" dirty="0" smtClean="0">
                <a:latin typeface="Times New Roman" pitchFamily="18" charset="0"/>
                <a:cs typeface="Times New Roman" pitchFamily="18" charset="0"/>
              </a:rPr>
              <a:t>υλοποίησε ένα τριετές Πρόγραμμα για την </a:t>
            </a:r>
            <a:r>
              <a:rPr lang="el-GR" sz="2100" b="1" dirty="0" smtClean="0">
                <a:solidFill>
                  <a:schemeClr val="accent1"/>
                </a:solidFill>
                <a:latin typeface="Times New Roman" pitchFamily="18" charset="0"/>
                <a:cs typeface="Times New Roman" pitchFamily="18" charset="0"/>
              </a:rPr>
              <a:t>Παγκόσμια Πολιτιστική Κληρονομιά και τον Βιώσιμο Τουρισμό.</a:t>
            </a:r>
          </a:p>
          <a:p>
            <a:endParaRPr lang="el-GR" sz="2000" b="1" i="1" dirty="0">
              <a:solidFill>
                <a:schemeClr val="accent1"/>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28</a:t>
            </a:fld>
            <a:endParaRPr lang="en"/>
          </a:p>
        </p:txBody>
      </p:sp>
      <p:sp>
        <p:nvSpPr>
          <p:cNvPr id="4" name="3 - Τίτλος"/>
          <p:cNvSpPr>
            <a:spLocks noGrp="1"/>
          </p:cNvSpPr>
          <p:nvPr>
            <p:ph type="title"/>
          </p:nvPr>
        </p:nvSpPr>
        <p:spPr>
          <a:xfrm>
            <a:off x="457200" y="1"/>
            <a:ext cx="8229600" cy="486382"/>
          </a:xfrm>
        </p:spPr>
        <p:txBody>
          <a:bodyPr>
            <a:normAutofit/>
          </a:bodyPr>
          <a:lstStyle/>
          <a:p>
            <a:pPr algn="ctr"/>
            <a:r>
              <a:rPr lang="el-GR" sz="2400" dirty="0" smtClean="0">
                <a:latin typeface="Times New Roman" pitchFamily="18" charset="0"/>
                <a:cs typeface="Times New Roman" pitchFamily="18" charset="0"/>
              </a:rPr>
              <a:t>Η θεσμική οριοθέτηση του πολιτιστικού τουρισμού</a:t>
            </a:r>
            <a:endParaRPr lang="el-GR" sz="24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797668"/>
            <a:ext cx="8229600" cy="3707801"/>
          </a:xfrm>
        </p:spPr>
        <p:txBody>
          <a:bodyPr>
            <a:normAutofit/>
          </a:bodyPr>
          <a:lstStyle/>
          <a:p>
            <a:pPr algn="ctr">
              <a:buNone/>
            </a:pPr>
            <a:r>
              <a:rPr lang="el-GR" sz="2800" dirty="0" smtClean="0">
                <a:latin typeface="Times New Roman" pitchFamily="18" charset="0"/>
                <a:cs typeface="Times New Roman" pitchFamily="18" charset="0"/>
              </a:rPr>
              <a:t>	Η τουριστική εκείνη ανάπτυξη, η οποία: </a:t>
            </a:r>
            <a:r>
              <a:rPr lang="el-GR" sz="2400" b="1" dirty="0" smtClean="0">
                <a:solidFill>
                  <a:schemeClr val="accent1"/>
                </a:solidFill>
                <a:latin typeface="Times New Roman" pitchFamily="18" charset="0"/>
                <a:cs typeface="Times New Roman" pitchFamily="18" charset="0"/>
              </a:rPr>
              <a:t>Δραστηριοποιείται ισόρροπα </a:t>
            </a:r>
            <a:r>
              <a:rPr lang="el-GR" sz="2400" dirty="0" smtClean="0">
                <a:latin typeface="Times New Roman" pitchFamily="18" charset="0"/>
                <a:cs typeface="Times New Roman" pitchFamily="18" charset="0"/>
              </a:rPr>
              <a:t>στην τοπική, κοινωνική, οικονομική, πολιτισμική και περιβαλλοντική δομή της κάθε περιοχής, επιδρώντας παράλληλα και καθοριστικά:  </a:t>
            </a:r>
          </a:p>
          <a:p>
            <a:pPr algn="ctr">
              <a:buNone/>
            </a:pPr>
            <a:r>
              <a:rPr lang="el-GR" sz="2400" dirty="0" smtClean="0">
                <a:latin typeface="Times New Roman" pitchFamily="18" charset="0"/>
                <a:cs typeface="Times New Roman" pitchFamily="18" charset="0"/>
              </a:rPr>
              <a:t>στις υπηρεσίες, </a:t>
            </a:r>
          </a:p>
          <a:p>
            <a:pPr algn="ctr">
              <a:buNone/>
            </a:pPr>
            <a:r>
              <a:rPr lang="el-GR" sz="2400" dirty="0" smtClean="0">
                <a:latin typeface="Times New Roman" pitchFamily="18" charset="0"/>
                <a:cs typeface="Times New Roman" pitchFamily="18" charset="0"/>
              </a:rPr>
              <a:t>στις υποδομές </a:t>
            </a:r>
          </a:p>
          <a:p>
            <a:pPr algn="ctr">
              <a:buNone/>
            </a:pPr>
            <a:r>
              <a:rPr lang="el-GR" sz="2400" dirty="0" smtClean="0">
                <a:latin typeface="Times New Roman" pitchFamily="18" charset="0"/>
                <a:cs typeface="Times New Roman" pitchFamily="18" charset="0"/>
              </a:rPr>
              <a:t>και στη τεχνογνωσία </a:t>
            </a:r>
          </a:p>
          <a:p>
            <a:pPr algn="ctr">
              <a:buNone/>
            </a:pPr>
            <a:r>
              <a:rPr lang="el-GR" sz="2400" dirty="0" smtClean="0">
                <a:latin typeface="Times New Roman" pitchFamily="18" charset="0"/>
                <a:cs typeface="Times New Roman" pitchFamily="18" charset="0"/>
              </a:rPr>
              <a:t>για τη συνεχή ανατροφοδότηση της.</a:t>
            </a:r>
            <a:endParaRPr lang="el-GR" sz="2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29</a:t>
            </a:fld>
            <a:endParaRPr lang="en"/>
          </a:p>
        </p:txBody>
      </p:sp>
      <p:sp>
        <p:nvSpPr>
          <p:cNvPr id="4" name="3 - Τίτλος"/>
          <p:cNvSpPr>
            <a:spLocks noGrp="1"/>
          </p:cNvSpPr>
          <p:nvPr>
            <p:ph type="title"/>
          </p:nvPr>
        </p:nvSpPr>
        <p:spPr>
          <a:xfrm>
            <a:off x="457200" y="205979"/>
            <a:ext cx="8229600" cy="640327"/>
          </a:xfrm>
        </p:spPr>
        <p:txBody>
          <a:bodyPr>
            <a:normAutofit/>
          </a:bodyPr>
          <a:lstStyle/>
          <a:p>
            <a:pPr algn="ctr"/>
            <a:r>
              <a:rPr lang="el-GR" sz="2800" dirty="0" smtClean="0">
                <a:latin typeface="Times New Roman" pitchFamily="18" charset="0"/>
                <a:cs typeface="Times New Roman" pitchFamily="18" charset="0"/>
              </a:rPr>
              <a:t>Βιώσιμη Τουριστική Ανάπτυξη </a:t>
            </a:r>
            <a:endParaRPr lang="el-GR"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425" y="1"/>
            <a:ext cx="8401200" cy="457199"/>
          </a:xfrm>
        </p:spPr>
        <p:txBody>
          <a:bodyPr/>
          <a:lstStyle/>
          <a:p>
            <a:pPr algn="ctr"/>
            <a:r>
              <a:rPr lang="el-GR" sz="2800" dirty="0">
                <a:solidFill>
                  <a:schemeClr val="accent6">
                    <a:lumMod val="50000"/>
                  </a:schemeClr>
                </a:solidFill>
              </a:rPr>
              <a:t/>
            </a:r>
            <a:br>
              <a:rPr lang="el-GR" sz="2800" dirty="0">
                <a:solidFill>
                  <a:schemeClr val="accent6">
                    <a:lumMod val="50000"/>
                  </a:schemeClr>
                </a:solidFill>
              </a:rPr>
            </a:br>
            <a:r>
              <a:rPr lang="el-GR" sz="3200"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Περιεχόμενα (2)</a:t>
            </a:r>
            <a:endParaRPr lang="el-GR" sz="3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 Θέση κειμένου"/>
          <p:cNvSpPr>
            <a:spLocks noGrp="1"/>
          </p:cNvSpPr>
          <p:nvPr>
            <p:ph type="body" idx="1"/>
          </p:nvPr>
        </p:nvSpPr>
        <p:spPr>
          <a:xfrm>
            <a:off x="0" y="768485"/>
            <a:ext cx="9144000" cy="4239933"/>
          </a:xfrm>
        </p:spPr>
        <p:txBody>
          <a:bodyPr/>
          <a:lstStyle/>
          <a:p>
            <a:pPr lvl="0">
              <a:buNone/>
            </a:pPr>
            <a:endParaRPr lang="en-US" sz="2400" b="1" dirty="0" smtClean="0">
              <a:latin typeface="Times New Roman" pitchFamily="18" charset="0"/>
              <a:cs typeface="Times New Roman" pitchFamily="18" charset="0"/>
            </a:endParaRPr>
          </a:p>
          <a:p>
            <a:pPr lvl="0">
              <a:buNone/>
            </a:pPr>
            <a:r>
              <a:rPr lang="en-US" sz="2400" b="1" dirty="0" smtClean="0">
                <a:latin typeface="Times New Roman" pitchFamily="18" charset="0"/>
                <a:cs typeface="Times New Roman" pitchFamily="18" charset="0"/>
              </a:rPr>
              <a:t>3. </a:t>
            </a:r>
            <a:r>
              <a:rPr lang="el-GR" sz="2400" b="1" dirty="0" smtClean="0">
                <a:latin typeface="Times New Roman" pitchFamily="18" charset="0"/>
                <a:cs typeface="Times New Roman" pitchFamily="18" charset="0"/>
              </a:rPr>
              <a:t>Η τυπολογία των επισκεπτών και η </a:t>
            </a:r>
            <a:r>
              <a:rPr lang="el-GR" sz="2400" b="1" dirty="0" err="1" smtClean="0">
                <a:latin typeface="Times New Roman" pitchFamily="18" charset="0"/>
                <a:cs typeface="Times New Roman" pitchFamily="18" charset="0"/>
              </a:rPr>
              <a:t>πελατοκεντρική</a:t>
            </a:r>
            <a:r>
              <a:rPr lang="el-GR" sz="2400" b="1" dirty="0" smtClean="0">
                <a:latin typeface="Times New Roman" pitchFamily="18" charset="0"/>
                <a:cs typeface="Times New Roman" pitchFamily="18" charset="0"/>
              </a:rPr>
              <a:t> κουλτούρα</a:t>
            </a:r>
          </a:p>
          <a:p>
            <a:pPr lvl="1">
              <a:buNone/>
            </a:pPr>
            <a:r>
              <a:rPr lang="el-GR" sz="2000" dirty="0" smtClean="0">
                <a:latin typeface="Times New Roman" pitchFamily="18" charset="0"/>
                <a:cs typeface="Times New Roman" pitchFamily="18" charset="0"/>
              </a:rPr>
              <a:t>3.1  Κατηγοριοποιήσεις  και ταξινομήσεις</a:t>
            </a:r>
          </a:p>
          <a:p>
            <a:pPr>
              <a:buNone/>
            </a:pPr>
            <a:r>
              <a:rPr lang="el-GR" sz="2000" dirty="0" smtClean="0">
                <a:latin typeface="Times New Roman" pitchFamily="18" charset="0"/>
                <a:cs typeface="Times New Roman" pitchFamily="18" charset="0"/>
              </a:rPr>
              <a:t>	3.2.  Πελατειακή πίστη: Εξυπηρέτηση, ικανοποίηση, «</a:t>
            </a:r>
            <a:r>
              <a:rPr lang="el-GR" sz="2000" dirty="0" err="1" smtClean="0">
                <a:latin typeface="Times New Roman" pitchFamily="18" charset="0"/>
                <a:cs typeface="Times New Roman" pitchFamily="18" charset="0"/>
              </a:rPr>
              <a:t>υπερ</a:t>
            </a:r>
            <a:r>
              <a:rPr lang="el-GR" sz="2000" dirty="0" smtClean="0">
                <a:latin typeface="Times New Roman" pitchFamily="18" charset="0"/>
                <a:cs typeface="Times New Roman" pitchFamily="18" charset="0"/>
              </a:rPr>
              <a:t>-ικανοποίηση», αφοσίωση</a:t>
            </a:r>
          </a:p>
          <a:p>
            <a:pPr lvl="1">
              <a:buNone/>
            </a:pPr>
            <a:r>
              <a:rPr lang="el-GR" sz="2000" dirty="0" smtClean="0">
                <a:latin typeface="Times New Roman" pitchFamily="18" charset="0"/>
                <a:cs typeface="Times New Roman" pitchFamily="18" charset="0"/>
              </a:rPr>
              <a:t>3.3 Παράπονα δυσαρέσκειας του πελάτη: Οι πηγές, οι αιτίες  και αποτελέσματα</a:t>
            </a:r>
          </a:p>
          <a:p>
            <a:pPr>
              <a:buNone/>
            </a:pPr>
            <a:r>
              <a:rPr lang="el-GR" sz="2000" dirty="0" smtClean="0">
                <a:latin typeface="Times New Roman" pitchFamily="18" charset="0"/>
                <a:cs typeface="Times New Roman" pitchFamily="18" charset="0"/>
              </a:rPr>
              <a:t>	3.4  Η  τυπολογία των παραπονεμένων πελατών</a:t>
            </a:r>
          </a:p>
          <a:p>
            <a:pPr>
              <a:buNone/>
            </a:pPr>
            <a:r>
              <a:rPr lang="el-GR" sz="2000" dirty="0" smtClean="0">
                <a:latin typeface="Times New Roman" pitchFamily="18" charset="0"/>
                <a:cs typeface="Times New Roman" pitchFamily="18" charset="0"/>
              </a:rPr>
              <a:t>	3.5   </a:t>
            </a:r>
            <a:r>
              <a:rPr lang="el-GR" sz="2000" dirty="0" err="1" smtClean="0">
                <a:latin typeface="Times New Roman" pitchFamily="18" charset="0"/>
                <a:cs typeface="Times New Roman" pitchFamily="18" charset="0"/>
              </a:rPr>
              <a:t>Πελατοκεντρική</a:t>
            </a:r>
            <a:r>
              <a:rPr lang="el-GR" sz="2000" dirty="0" smtClean="0">
                <a:latin typeface="Times New Roman" pitchFamily="18" charset="0"/>
                <a:cs typeface="Times New Roman" pitchFamily="18" charset="0"/>
              </a:rPr>
              <a:t> κουλτούρα και συστήματα διαχείρισης παραπόνων</a:t>
            </a:r>
            <a:endParaRPr lang="el-GR" sz="20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pPr algn="ctr"/>
            <a:fld id="{00000000-1234-1234-1234-123412341234}" type="slidenum">
              <a:rPr lang="en" smtClean="0"/>
              <a:pPr algn="ctr"/>
              <a:t>30</a:t>
            </a:fld>
            <a:endParaRPr lang="en"/>
          </a:p>
        </p:txBody>
      </p:sp>
      <p:graphicFrame>
        <p:nvGraphicFramePr>
          <p:cNvPr id="3" name="2 - Διάγραμμα"/>
          <p:cNvGraphicFramePr/>
          <p:nvPr/>
        </p:nvGraphicFramePr>
        <p:xfrm>
          <a:off x="0" y="797668"/>
          <a:ext cx="9007813" cy="4345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Ορθογώνιο"/>
          <p:cNvSpPr/>
          <p:nvPr/>
        </p:nvSpPr>
        <p:spPr>
          <a:xfrm>
            <a:off x="826851" y="160327"/>
            <a:ext cx="7704306" cy="615553"/>
          </a:xfrm>
          <a:prstGeom prst="rect">
            <a:avLst/>
          </a:prstGeom>
        </p:spPr>
        <p:txBody>
          <a:bodyPr wrap="square">
            <a:spAutoFit/>
          </a:bodyPr>
          <a:lstStyle/>
          <a:p>
            <a:pPr algn="ctr"/>
            <a:r>
              <a:rPr lang="el-GR" sz="2000" b="1" dirty="0" smtClean="0">
                <a:effectLst>
                  <a:outerShdw blurRad="38100" dist="38100" dir="2700000" algn="tl">
                    <a:srgbClr val="000000">
                      <a:alpha val="43137"/>
                    </a:srgbClr>
                  </a:outerShdw>
                </a:effectLst>
                <a:latin typeface="Times New Roman" pitchFamily="18" charset="0"/>
                <a:cs typeface="Times New Roman" pitchFamily="18" charset="0"/>
              </a:rPr>
              <a:t>Βασικοί παράμετροι σχεδιασμού βιώσιμης τουριστικής ανάπτυξης. </a:t>
            </a:r>
            <a:r>
              <a:rPr lang="el-GR" dirty="0" smtClean="0">
                <a:latin typeface="Times New Roman" pitchFamily="18" charset="0"/>
                <a:cs typeface="Times New Roman" pitchFamily="18" charset="0"/>
              </a:rPr>
              <a:t>Πηγή: </a:t>
            </a:r>
            <a:r>
              <a:rPr lang="el-GR" dirty="0" err="1" smtClean="0">
                <a:latin typeface="Times New Roman" pitchFamily="18" charset="0"/>
                <a:cs typeface="Times New Roman" pitchFamily="18" charset="0"/>
              </a:rPr>
              <a:t>Σταυρινούδης</a:t>
            </a:r>
            <a:r>
              <a:rPr lang="el-GR" dirty="0" smtClean="0">
                <a:latin typeface="Times New Roman" pitchFamily="18" charset="0"/>
                <a:cs typeface="Times New Roman" pitchFamily="18" charset="0"/>
              </a:rPr>
              <a:t> και </a:t>
            </a:r>
            <a:r>
              <a:rPr lang="el-GR" dirty="0" err="1" smtClean="0">
                <a:latin typeface="Times New Roman" pitchFamily="18" charset="0"/>
                <a:cs typeface="Times New Roman" pitchFamily="18" charset="0"/>
              </a:rPr>
              <a:t>Τσάρτας</a:t>
            </a:r>
            <a:r>
              <a:rPr lang="el-GR" dirty="0" smtClean="0">
                <a:latin typeface="Times New Roman" pitchFamily="18" charset="0"/>
                <a:cs typeface="Times New Roman" pitchFamily="18" charset="0"/>
              </a:rPr>
              <a:t>, 2006.</a:t>
            </a:r>
            <a:endParaRPr lang="el-GR"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799139"/>
            <a:ext cx="9036425" cy="4132784"/>
          </a:xfrm>
        </p:spPr>
        <p:txBody>
          <a:bodyPr>
            <a:normAutofit/>
          </a:bodyPr>
          <a:lstStyle/>
          <a:p>
            <a:r>
              <a:rPr lang="el-GR" sz="2000" dirty="0" smtClean="0">
                <a:latin typeface="Times New Roman" pitchFamily="18" charset="0"/>
                <a:cs typeface="Times New Roman" pitchFamily="18" charset="0"/>
              </a:rPr>
              <a:t>Η τεχνολογική ανάπτυξη </a:t>
            </a:r>
            <a:r>
              <a:rPr lang="el-GR" sz="2000" b="1" dirty="0" smtClean="0">
                <a:solidFill>
                  <a:schemeClr val="accent1"/>
                </a:solidFill>
                <a:latin typeface="Times New Roman" pitchFamily="18" charset="0"/>
                <a:cs typeface="Times New Roman" pitchFamily="18" charset="0"/>
              </a:rPr>
              <a:t>λειτουργεί </a:t>
            </a:r>
            <a:r>
              <a:rPr lang="el-GR" sz="2000" b="1" dirty="0" err="1" smtClean="0">
                <a:solidFill>
                  <a:schemeClr val="accent1"/>
                </a:solidFill>
                <a:latin typeface="Times New Roman" pitchFamily="18" charset="0"/>
                <a:cs typeface="Times New Roman" pitchFamily="18" charset="0"/>
              </a:rPr>
              <a:t>αποξενωτικά</a:t>
            </a:r>
            <a:r>
              <a:rPr lang="el-GR" sz="2000" b="1"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για τον άνθρωπο, διαθέτει ισχυρή βάση πραγματικότητας. </a:t>
            </a:r>
          </a:p>
          <a:p>
            <a:r>
              <a:rPr lang="el-GR" sz="2000" dirty="0" smtClean="0">
                <a:latin typeface="Times New Roman" pitchFamily="18" charset="0"/>
                <a:cs typeface="Times New Roman" pitchFamily="18" charset="0"/>
              </a:rPr>
              <a:t>Όμως, η ταχύτατη εξάπλωση των ψηφιακών εφαρμογών που καθιστούν </a:t>
            </a:r>
            <a:r>
              <a:rPr lang="el-GR" sz="2000" b="1" dirty="0" smtClean="0">
                <a:solidFill>
                  <a:schemeClr val="accent1"/>
                </a:solidFill>
                <a:latin typeface="Times New Roman" pitchFamily="18" charset="0"/>
                <a:cs typeface="Times New Roman" pitchFamily="18" charset="0"/>
              </a:rPr>
              <a:t>ευκολότερη, ασφαλέστερη την  ανθρώπινη ζωή</a:t>
            </a:r>
            <a:r>
              <a:rPr lang="el-GR" sz="2000" dirty="0" smtClean="0">
                <a:latin typeface="Times New Roman" pitchFamily="18" charset="0"/>
                <a:cs typeface="Times New Roman" pitchFamily="18" charset="0"/>
              </a:rPr>
              <a:t>, αποτελεί αναπόδραστη εξέλιξη.</a:t>
            </a:r>
          </a:p>
          <a:p>
            <a:r>
              <a:rPr lang="el-GR" sz="2000" dirty="0" smtClean="0">
                <a:latin typeface="Times New Roman" pitchFamily="18" charset="0"/>
                <a:cs typeface="Times New Roman" pitchFamily="18" charset="0"/>
              </a:rPr>
              <a:t>Επιπρόσθετα, οι ψηφιακές τεχνολογίες «βιώνουν» έναν </a:t>
            </a:r>
            <a:r>
              <a:rPr lang="el-GR" sz="2000" b="1" dirty="0" smtClean="0">
                <a:solidFill>
                  <a:schemeClr val="accent1"/>
                </a:solidFill>
                <a:latin typeface="Times New Roman" pitchFamily="18" charset="0"/>
                <a:cs typeface="Times New Roman" pitchFamily="18" charset="0"/>
              </a:rPr>
              <a:t>σημαντικό «εκδημοκρατισμό</a:t>
            </a:r>
            <a:r>
              <a:rPr lang="el-GR" sz="2000" dirty="0" smtClean="0">
                <a:latin typeface="Times New Roman" pitchFamily="18" charset="0"/>
                <a:cs typeface="Times New Roman" pitchFamily="18" charset="0"/>
              </a:rPr>
              <a:t>» με την τεράστια διασπορά στην κοινωνία διευκολύνοντας, έτσι, τους ωφελούμενους χρήστες και επιταχύνοντας το σύγχρονο τρόπο ζωής. </a:t>
            </a:r>
          </a:p>
          <a:p>
            <a:r>
              <a:rPr lang="el-GR" sz="2000" dirty="0" smtClean="0">
                <a:latin typeface="Times New Roman" pitchFamily="18" charset="0"/>
                <a:cs typeface="Times New Roman" pitchFamily="18" charset="0"/>
              </a:rPr>
              <a:t>Η ευρεία χρήση της ψηφιακής τεχνολογίας επιλέγεται από πολιτιστικούς φορείς, τουριστικές μονάδες κλπ με στόχο την αποδοτικότερη </a:t>
            </a:r>
            <a:r>
              <a:rPr lang="el-GR" sz="2000" b="1" dirty="0" smtClean="0">
                <a:solidFill>
                  <a:schemeClr val="accent1"/>
                </a:solidFill>
                <a:latin typeface="Times New Roman" pitchFamily="18" charset="0"/>
                <a:cs typeface="Times New Roman" pitchFamily="18" charset="0"/>
              </a:rPr>
              <a:t>επίτευξη των επιχειρησιακών στόχων τους,</a:t>
            </a:r>
            <a:r>
              <a:rPr lang="el-GR" sz="2000" dirty="0" smtClean="0">
                <a:latin typeface="Times New Roman" pitchFamily="18" charset="0"/>
                <a:cs typeface="Times New Roman" pitchFamily="18" charset="0"/>
              </a:rPr>
              <a:t> την προώθηση των ποικίλων δράσεών τους και τη βελτίωση των παρεχόμενων υπηρεσιών και προϊόντων τους. </a:t>
            </a:r>
            <a:endParaRPr lang="el-GR" sz="2000" b="1" dirty="0" smtClean="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31</a:t>
            </a:fld>
            <a:endParaRPr lang="en"/>
          </a:p>
        </p:txBody>
      </p:sp>
      <p:sp>
        <p:nvSpPr>
          <p:cNvPr id="4" name="3 - Τίτλος"/>
          <p:cNvSpPr>
            <a:spLocks noGrp="1"/>
          </p:cNvSpPr>
          <p:nvPr>
            <p:ph type="title"/>
          </p:nvPr>
        </p:nvSpPr>
        <p:spPr>
          <a:xfrm>
            <a:off x="0" y="205979"/>
            <a:ext cx="9143999" cy="747332"/>
          </a:xfrm>
        </p:spPr>
        <p:txBody>
          <a:bodyPr>
            <a:normAutofit fontScale="90000"/>
          </a:bodyPr>
          <a:lstStyle/>
          <a:p>
            <a:pPr lvl="1" algn="ctr"/>
            <a:r>
              <a:rPr lang="el-GR" sz="2400" b="1" dirty="0" smtClean="0">
                <a:effectLst>
                  <a:outerShdw blurRad="38100" dist="38100" dir="2700000" algn="tl">
                    <a:srgbClr val="000000">
                      <a:alpha val="43137"/>
                    </a:srgbClr>
                  </a:outerShdw>
                </a:effectLst>
                <a:latin typeface="Times New Roman" pitchFamily="18" charset="0"/>
                <a:cs typeface="Times New Roman" pitchFamily="18" charset="0"/>
              </a:rPr>
              <a:t>Υφίσταται το «αντίδικο» δίπολο «</a:t>
            </a:r>
            <a:r>
              <a:rPr lang="el-GR" sz="2400" b="1" dirty="0" err="1" smtClean="0">
                <a:effectLst>
                  <a:outerShdw blurRad="38100" dist="38100" dir="2700000" algn="tl">
                    <a:srgbClr val="000000">
                      <a:alpha val="43137"/>
                    </a:srgbClr>
                  </a:outerShdw>
                </a:effectLst>
                <a:latin typeface="Times New Roman" pitchFamily="18" charset="0"/>
                <a:cs typeface="Times New Roman" pitchFamily="18" charset="0"/>
              </a:rPr>
              <a:t>τεχνοφοβικών</a:t>
            </a:r>
            <a:r>
              <a:rPr lang="el-GR" sz="2400" b="1" dirty="0" smtClean="0">
                <a:effectLst>
                  <a:outerShdw blurRad="38100" dist="38100" dir="2700000" algn="tl">
                    <a:srgbClr val="000000">
                      <a:alpha val="43137"/>
                    </a:srgbClr>
                  </a:outerShdw>
                </a:effectLst>
                <a:latin typeface="Times New Roman" pitchFamily="18" charset="0"/>
                <a:cs typeface="Times New Roman" pitchFamily="18" charset="0"/>
              </a:rPr>
              <a:t>» και «</a:t>
            </a:r>
            <a:r>
              <a:rPr lang="el-GR" sz="2400" b="1" dirty="0" err="1" smtClean="0">
                <a:effectLst>
                  <a:outerShdw blurRad="38100" dist="38100" dir="2700000" algn="tl">
                    <a:srgbClr val="000000">
                      <a:alpha val="43137"/>
                    </a:srgbClr>
                  </a:outerShdw>
                </a:effectLst>
                <a:latin typeface="Times New Roman" pitchFamily="18" charset="0"/>
                <a:cs typeface="Times New Roman" pitchFamily="18" charset="0"/>
              </a:rPr>
              <a:t>τεχνόφιλων</a:t>
            </a:r>
            <a:r>
              <a:rPr lang="el-GR" sz="24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endParaRPr lang="el-GR"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929768"/>
            <a:ext cx="9144000" cy="3575701"/>
          </a:xfrm>
        </p:spPr>
        <p:txBody>
          <a:bodyPr>
            <a:noAutofit/>
          </a:bodyPr>
          <a:lstStyle/>
          <a:p>
            <a:pPr lvl="0"/>
            <a:r>
              <a:rPr lang="el-GR" sz="2000" b="1" dirty="0" smtClean="0">
                <a:solidFill>
                  <a:schemeClr val="accent1"/>
                </a:solidFill>
                <a:latin typeface="Times New Roman" pitchFamily="18" charset="0"/>
                <a:cs typeface="Times New Roman" pitchFamily="18" charset="0"/>
              </a:rPr>
              <a:t>Η τεχνολογία ως εκπαιδευτικό εργαλείο</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σχετίζεται με την ερμηνεία και τη </a:t>
            </a:r>
            <a:r>
              <a:rPr lang="el-GR" sz="2000" dirty="0" err="1" smtClean="0">
                <a:latin typeface="Times New Roman" pitchFamily="18" charset="0"/>
                <a:cs typeface="Times New Roman" pitchFamily="18" charset="0"/>
              </a:rPr>
              <a:t>νοηματοδότηση</a:t>
            </a:r>
            <a:r>
              <a:rPr lang="el-GR" sz="2000" dirty="0" smtClean="0">
                <a:latin typeface="Times New Roman" pitchFamily="18" charset="0"/>
                <a:cs typeface="Times New Roman" pitchFamily="18" charset="0"/>
              </a:rPr>
              <a:t> των εκθεμάτων από μέρους των επισκεπτών, κυρίως των πολιτιστικών οργανισμών.</a:t>
            </a:r>
          </a:p>
          <a:p>
            <a:pPr lvl="0"/>
            <a:r>
              <a:rPr lang="el-GR" sz="2000" dirty="0" smtClean="0">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Η τεχνολογία ως μέσο διαχείρισης</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αναδεικνύει τη σημασία της τεχνολογίας στη διαχείριση των πολιτιστικών και τουριστικών οργανισμών διασφαλίζοντας, μέσω της εύκολης χρήσης της, την υποστήριξη θεμελιωδών λειτουργιών όπως είναι ο σχεδιασμός, η παραγωγή και η προώθηση αγαθών και υπηρεσιών.</a:t>
            </a:r>
          </a:p>
          <a:p>
            <a:pPr lvl="0"/>
            <a:r>
              <a:rPr lang="el-GR" sz="2000" b="1" dirty="0" smtClean="0">
                <a:solidFill>
                  <a:schemeClr val="accent1"/>
                </a:solidFill>
                <a:latin typeface="Times New Roman" pitchFamily="18" charset="0"/>
                <a:cs typeface="Times New Roman" pitchFamily="18" charset="0"/>
              </a:rPr>
              <a:t>Η τεχνολογία ως ιδιαίτερο βίωμα </a:t>
            </a:r>
            <a:r>
              <a:rPr lang="el-GR" sz="2000" dirty="0" smtClean="0">
                <a:latin typeface="Times New Roman" pitchFamily="18" charset="0"/>
                <a:cs typeface="Times New Roman" pitchFamily="18" charset="0"/>
              </a:rPr>
              <a:t>αναφέρεται  τον πολύμορφο χαρακτήρα της, καθώς είναι δυνατόν να λειτουργεί ως </a:t>
            </a:r>
            <a:r>
              <a:rPr lang="el-GR" sz="2000" b="1" dirty="0" smtClean="0">
                <a:solidFill>
                  <a:schemeClr val="accent1"/>
                </a:solidFill>
                <a:latin typeface="Times New Roman" pitchFamily="18" charset="0"/>
                <a:cs typeface="Times New Roman" pitchFamily="18" charset="0"/>
              </a:rPr>
              <a:t>"πόλος έλξης" </a:t>
            </a:r>
            <a:r>
              <a:rPr lang="el-GR" sz="2000" dirty="0" smtClean="0">
                <a:latin typeface="Times New Roman" pitchFamily="18" charset="0"/>
                <a:cs typeface="Times New Roman" pitchFamily="18" charset="0"/>
              </a:rPr>
              <a:t>και προσέλκυσης του κοινού.</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32</a:t>
            </a:fld>
            <a:endParaRPr lang="en"/>
          </a:p>
        </p:txBody>
      </p:sp>
      <p:sp>
        <p:nvSpPr>
          <p:cNvPr id="4" name="3 - Τίτλος"/>
          <p:cNvSpPr>
            <a:spLocks noGrp="1"/>
          </p:cNvSpPr>
          <p:nvPr>
            <p:ph type="title"/>
          </p:nvPr>
        </p:nvSpPr>
        <p:spPr>
          <a:xfrm>
            <a:off x="457200" y="205979"/>
            <a:ext cx="8229600" cy="552557"/>
          </a:xfrm>
        </p:spPr>
        <p:txBody>
          <a:bodyPr>
            <a:noAutofit/>
          </a:bodyPr>
          <a:lstStyle/>
          <a:p>
            <a:pPr algn="ctr"/>
            <a:r>
              <a:rPr lang="el-GR" sz="2000" dirty="0" smtClean="0">
                <a:latin typeface="Times New Roman" pitchFamily="18" charset="0"/>
                <a:cs typeface="Times New Roman" pitchFamily="18" charset="0"/>
              </a:rPr>
              <a:t>Χρήσεις των νέων τεχνολογιών στο </a:t>
            </a:r>
            <a:r>
              <a:rPr lang="el-GR" sz="2000" dirty="0" err="1" smtClean="0">
                <a:latin typeface="Times New Roman" pitchFamily="18" charset="0"/>
                <a:cs typeface="Times New Roman" pitchFamily="18" charset="0"/>
              </a:rPr>
              <a:t>μακροπεριβάλλον</a:t>
            </a:r>
            <a:r>
              <a:rPr lang="el-GR" sz="2000" dirty="0" smtClean="0">
                <a:latin typeface="Times New Roman" pitchFamily="18" charset="0"/>
                <a:cs typeface="Times New Roman" pitchFamily="18" charset="0"/>
              </a:rPr>
              <a:t> των σύγχρονων οργανισμών αλλά και στο προσωπικό περιβάλλον των ατομικών χρηστών </a:t>
            </a:r>
            <a:endParaRPr lang="el-GR" sz="20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654628"/>
            <a:ext cx="9144000" cy="4325934"/>
          </a:xfrm>
        </p:spPr>
        <p:txBody>
          <a:bodyPr>
            <a:normAutofit/>
          </a:bodyPr>
          <a:lstStyle/>
          <a:p>
            <a:pPr lvl="0"/>
            <a:r>
              <a:rPr lang="el-GR" sz="2000" b="1" dirty="0" smtClean="0">
                <a:solidFill>
                  <a:schemeClr val="accent1"/>
                </a:solidFill>
                <a:latin typeface="Times New Roman" pitchFamily="18" charset="0"/>
                <a:cs typeface="Times New Roman" pitchFamily="18" charset="0"/>
              </a:rPr>
              <a:t>Η </a:t>
            </a:r>
            <a:r>
              <a:rPr lang="el-GR" sz="2000" b="1" dirty="0" err="1" smtClean="0">
                <a:solidFill>
                  <a:schemeClr val="accent1"/>
                </a:solidFill>
                <a:latin typeface="Times New Roman" pitchFamily="18" charset="0"/>
                <a:cs typeface="Times New Roman" pitchFamily="18" charset="0"/>
              </a:rPr>
              <a:t>διαδραστική</a:t>
            </a:r>
            <a:r>
              <a:rPr lang="el-GR" sz="2000" b="1" dirty="0" smtClean="0">
                <a:solidFill>
                  <a:schemeClr val="accent1"/>
                </a:solidFill>
                <a:latin typeface="Times New Roman" pitchFamily="18" charset="0"/>
                <a:cs typeface="Times New Roman" pitchFamily="18" charset="0"/>
              </a:rPr>
              <a:t> </a:t>
            </a:r>
            <a:r>
              <a:rPr lang="el-GR" sz="2000" b="1" dirty="0" err="1" smtClean="0">
                <a:solidFill>
                  <a:schemeClr val="accent1"/>
                </a:solidFill>
                <a:latin typeface="Times New Roman" pitchFamily="18" charset="0"/>
                <a:cs typeface="Times New Roman" pitchFamily="18" charset="0"/>
              </a:rPr>
              <a:t>εµπειρία</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προσδιορίζεται ως η </a:t>
            </a:r>
            <a:r>
              <a:rPr lang="el-GR" sz="2000" dirty="0" err="1" smtClean="0">
                <a:latin typeface="Times New Roman" pitchFamily="18" charset="0"/>
                <a:cs typeface="Times New Roman" pitchFamily="18" charset="0"/>
              </a:rPr>
              <a:t>εµπειρία</a:t>
            </a:r>
            <a:r>
              <a:rPr lang="el-GR" sz="2000" dirty="0" smtClean="0">
                <a:latin typeface="Times New Roman" pitchFamily="18" charset="0"/>
                <a:cs typeface="Times New Roman" pitchFamily="18" charset="0"/>
              </a:rPr>
              <a:t> όπου ο επισκέπτης- χρήστης συμμετέχει ενεργά µε φυσικό, ορθολογικό και </a:t>
            </a:r>
            <a:r>
              <a:rPr lang="el-GR" sz="2000" dirty="0" err="1" smtClean="0">
                <a:latin typeface="Times New Roman" pitchFamily="18" charset="0"/>
                <a:cs typeface="Times New Roman" pitchFamily="18" charset="0"/>
              </a:rPr>
              <a:t>συναισθηµατικό</a:t>
            </a:r>
            <a:r>
              <a:rPr lang="el-GR" sz="2000" dirty="0" smtClean="0">
                <a:latin typeface="Times New Roman" pitchFamily="18" charset="0"/>
                <a:cs typeface="Times New Roman" pitchFamily="18" charset="0"/>
              </a:rPr>
              <a:t> τρόπο. </a:t>
            </a:r>
          </a:p>
          <a:p>
            <a:pPr lvl="0"/>
            <a:r>
              <a:rPr lang="el-GR" sz="2000" dirty="0" smtClean="0">
                <a:latin typeface="Times New Roman" pitchFamily="18" charset="0"/>
                <a:cs typeface="Times New Roman" pitchFamily="18" charset="0"/>
              </a:rPr>
              <a:t>Οι εφαρμογές της πληροφορικής παρέχουν </a:t>
            </a:r>
            <a:r>
              <a:rPr lang="el-GR" sz="2000" b="1" dirty="0" smtClean="0">
                <a:solidFill>
                  <a:schemeClr val="accent1"/>
                </a:solidFill>
                <a:latin typeface="Times New Roman" pitchFamily="18" charset="0"/>
                <a:cs typeface="Times New Roman" pitchFamily="18" charset="0"/>
              </a:rPr>
              <a:t>διαφορετικά επίπεδα </a:t>
            </a:r>
            <a:r>
              <a:rPr lang="el-GR" sz="2000" b="1" dirty="0" err="1" smtClean="0">
                <a:solidFill>
                  <a:schemeClr val="accent1"/>
                </a:solidFill>
                <a:latin typeface="Times New Roman" pitchFamily="18" charset="0"/>
                <a:cs typeface="Times New Roman" pitchFamily="18" charset="0"/>
              </a:rPr>
              <a:t>διαδραστικότητας</a:t>
            </a:r>
            <a:r>
              <a:rPr lang="el-GR" sz="2000" b="1"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σε διαφορετικά ψηφιακά μέσα:</a:t>
            </a:r>
          </a:p>
          <a:p>
            <a:pPr lvl="1"/>
            <a:r>
              <a:rPr lang="el-GR" sz="1600" b="1" dirty="0" err="1" smtClean="0">
                <a:solidFill>
                  <a:schemeClr val="accent1"/>
                </a:solidFill>
                <a:latin typeface="Times New Roman" pitchFamily="18" charset="0"/>
                <a:ea typeface="Calibri"/>
                <a:cs typeface="Times New Roman" pitchFamily="18" charset="0"/>
              </a:rPr>
              <a:t>Διαδραστικά</a:t>
            </a:r>
            <a:r>
              <a:rPr lang="el-GR" sz="1600" b="1" dirty="0" smtClean="0">
                <a:solidFill>
                  <a:schemeClr val="accent1"/>
                </a:solidFill>
                <a:latin typeface="Times New Roman" pitchFamily="18" charset="0"/>
                <a:ea typeface="Calibri"/>
                <a:cs typeface="Times New Roman" pitchFamily="18" charset="0"/>
              </a:rPr>
              <a:t> </a:t>
            </a:r>
            <a:r>
              <a:rPr lang="el-GR" sz="1600" b="1" dirty="0" err="1" smtClean="0">
                <a:solidFill>
                  <a:schemeClr val="accent1"/>
                </a:solidFill>
                <a:latin typeface="Times New Roman" pitchFamily="18" charset="0"/>
                <a:ea typeface="Calibri"/>
                <a:cs typeface="Times New Roman" pitchFamily="18" charset="0"/>
              </a:rPr>
              <a:t>τηλεματικά</a:t>
            </a:r>
            <a:r>
              <a:rPr lang="el-GR" sz="1600" b="1" dirty="0" smtClean="0">
                <a:solidFill>
                  <a:schemeClr val="accent1"/>
                </a:solidFill>
                <a:latin typeface="Times New Roman" pitchFamily="18" charset="0"/>
                <a:ea typeface="Calibri"/>
                <a:cs typeface="Times New Roman" pitchFamily="18" charset="0"/>
              </a:rPr>
              <a:t> τραπέζια</a:t>
            </a:r>
            <a:r>
              <a:rPr lang="el-GR" sz="1600" dirty="0" smtClean="0">
                <a:solidFill>
                  <a:schemeClr val="accent1"/>
                </a:solidFill>
                <a:latin typeface="Times New Roman" pitchFamily="18" charset="0"/>
                <a:ea typeface="Calibri"/>
                <a:cs typeface="Times New Roman" pitchFamily="18" charset="0"/>
              </a:rPr>
              <a:t> </a:t>
            </a:r>
            <a:r>
              <a:rPr lang="el-GR" sz="1600" dirty="0" smtClean="0">
                <a:latin typeface="Times New Roman" pitchFamily="18" charset="0"/>
                <a:ea typeface="Calibri"/>
                <a:cs typeface="Times New Roman" pitchFamily="18" charset="0"/>
              </a:rPr>
              <a:t>τα οποία παρέχουν τη δυνατότητα πρόσβασης σε μεγάλο πλήθος ψηφιοποιημένων πληροφοριών.</a:t>
            </a:r>
            <a:r>
              <a:rPr lang="el-GR" sz="1600" b="1" dirty="0" smtClean="0">
                <a:latin typeface="Times New Roman" pitchFamily="18" charset="0"/>
                <a:ea typeface="Calibri"/>
                <a:cs typeface="Times New Roman" pitchFamily="18" charset="0"/>
              </a:rPr>
              <a:t> </a:t>
            </a:r>
          </a:p>
          <a:p>
            <a:pPr lvl="1"/>
            <a:r>
              <a:rPr lang="el-GR" sz="1600" b="1" dirty="0" err="1" smtClean="0">
                <a:solidFill>
                  <a:schemeClr val="accent1"/>
                </a:solidFill>
                <a:latin typeface="Times New Roman" pitchFamily="18" charset="0"/>
                <a:ea typeface="Calibri"/>
                <a:cs typeface="Times New Roman" pitchFamily="18" charset="0"/>
              </a:rPr>
              <a:t>Διαδραστικοί</a:t>
            </a:r>
            <a:r>
              <a:rPr lang="el-GR" sz="1600" b="1" dirty="0" smtClean="0">
                <a:solidFill>
                  <a:schemeClr val="accent1"/>
                </a:solidFill>
                <a:latin typeface="Times New Roman" pitchFamily="18" charset="0"/>
                <a:ea typeface="Calibri"/>
                <a:cs typeface="Times New Roman" pitchFamily="18" charset="0"/>
              </a:rPr>
              <a:t> πίνακες</a:t>
            </a:r>
            <a:r>
              <a:rPr lang="el-GR" sz="1600" dirty="0" smtClean="0">
                <a:solidFill>
                  <a:schemeClr val="accent1"/>
                </a:solidFill>
                <a:latin typeface="Times New Roman" pitchFamily="18" charset="0"/>
                <a:ea typeface="Calibri"/>
                <a:cs typeface="Times New Roman" pitchFamily="18" charset="0"/>
              </a:rPr>
              <a:t> </a:t>
            </a:r>
            <a:r>
              <a:rPr lang="el-GR" sz="1600" dirty="0" smtClean="0">
                <a:latin typeface="Times New Roman" pitchFamily="18" charset="0"/>
                <a:ea typeface="Calibri"/>
                <a:cs typeface="Times New Roman" pitchFamily="18" charset="0"/>
              </a:rPr>
              <a:t>που αποτελούν ψηφιακές συσκευές αφής. </a:t>
            </a:r>
          </a:p>
          <a:p>
            <a:pPr lvl="1"/>
            <a:r>
              <a:rPr lang="el-GR" sz="1600" b="1" dirty="0" smtClean="0">
                <a:solidFill>
                  <a:schemeClr val="accent1"/>
                </a:solidFill>
                <a:latin typeface="Times New Roman" pitchFamily="18" charset="0"/>
                <a:ea typeface="Calibri"/>
                <a:cs typeface="Times New Roman" pitchFamily="18" charset="0"/>
              </a:rPr>
              <a:t>Συστήματα αναζήτησης και περιήγησης</a:t>
            </a:r>
            <a:r>
              <a:rPr lang="el-GR" sz="1600" dirty="0" smtClean="0">
                <a:solidFill>
                  <a:schemeClr val="accent1"/>
                </a:solidFill>
                <a:latin typeface="Times New Roman" pitchFamily="18" charset="0"/>
                <a:ea typeface="Calibri"/>
                <a:cs typeface="Times New Roman" pitchFamily="18" charset="0"/>
              </a:rPr>
              <a:t> </a:t>
            </a:r>
            <a:r>
              <a:rPr lang="el-GR" sz="1600" dirty="0" smtClean="0">
                <a:latin typeface="Times New Roman" pitchFamily="18" charset="0"/>
                <a:ea typeface="Calibri"/>
                <a:cs typeface="Times New Roman" pitchFamily="18" charset="0"/>
              </a:rPr>
              <a:t>με λίστες, διαγράμματα και χάρτες. </a:t>
            </a:r>
          </a:p>
          <a:p>
            <a:pPr lvl="1"/>
            <a:r>
              <a:rPr lang="el-GR" sz="2000" b="1" dirty="0" err="1" smtClean="0">
                <a:solidFill>
                  <a:schemeClr val="accent1"/>
                </a:solidFill>
                <a:latin typeface="Times New Roman" pitchFamily="18" charset="0"/>
                <a:ea typeface="Calibri"/>
                <a:cs typeface="Times New Roman" pitchFamily="18" charset="0"/>
              </a:rPr>
              <a:t>Διαδραστικός</a:t>
            </a:r>
            <a:r>
              <a:rPr lang="el-GR" sz="2000" b="1" dirty="0" smtClean="0">
                <a:solidFill>
                  <a:schemeClr val="accent1"/>
                </a:solidFill>
                <a:latin typeface="Times New Roman" pitchFamily="18" charset="0"/>
                <a:ea typeface="Calibri"/>
                <a:cs typeface="Times New Roman" pitchFamily="18" charset="0"/>
              </a:rPr>
              <a:t> ξεναγός- ρομπότ.</a:t>
            </a:r>
            <a:r>
              <a:rPr lang="el-GR" sz="2000" dirty="0" smtClean="0">
                <a:solidFill>
                  <a:schemeClr val="accent1"/>
                </a:solidFill>
                <a:latin typeface="Times New Roman" pitchFamily="18" charset="0"/>
                <a:ea typeface="Calibri"/>
                <a:cs typeface="Times New Roman" pitchFamily="18" charset="0"/>
              </a:rPr>
              <a:t> </a:t>
            </a:r>
            <a:r>
              <a:rPr lang="el-GR" sz="1600" dirty="0" smtClean="0">
                <a:latin typeface="Times New Roman" pitchFamily="18" charset="0"/>
                <a:ea typeface="Calibri"/>
                <a:cs typeface="Times New Roman" pitchFamily="18" charset="0"/>
              </a:rPr>
              <a:t>Χρήση της ρομποτικής, κυρίως σε ρόλο </a:t>
            </a:r>
            <a:r>
              <a:rPr lang="el-GR" sz="1600" b="1" dirty="0" err="1" smtClean="0">
                <a:solidFill>
                  <a:schemeClr val="accent1"/>
                </a:solidFill>
                <a:latin typeface="Times New Roman" pitchFamily="18" charset="0"/>
                <a:ea typeface="Calibri"/>
                <a:cs typeface="Times New Roman" pitchFamily="18" charset="0"/>
              </a:rPr>
              <a:t>διαδραστικού</a:t>
            </a:r>
            <a:r>
              <a:rPr lang="el-GR" sz="1600" b="1" dirty="0" smtClean="0">
                <a:solidFill>
                  <a:schemeClr val="accent1"/>
                </a:solidFill>
                <a:latin typeface="Times New Roman" pitchFamily="18" charset="0"/>
                <a:ea typeface="Calibri"/>
                <a:cs typeface="Times New Roman" pitchFamily="18" charset="0"/>
              </a:rPr>
              <a:t> ξεναγού. </a:t>
            </a:r>
            <a:r>
              <a:rPr lang="el-GR" sz="1600" dirty="0" smtClean="0">
                <a:latin typeface="Times New Roman" pitchFamily="18" charset="0"/>
                <a:ea typeface="Calibri"/>
                <a:cs typeface="Times New Roman" pitchFamily="18" charset="0"/>
              </a:rPr>
              <a:t>Πρόκειται για τεχνολογικά εξελιγμένα λογισμικά που εκτελούνται σε κινητές συσκευές των επισκεπτών με </a:t>
            </a:r>
            <a:r>
              <a:rPr lang="el-GR" sz="1600" b="1" dirty="0" smtClean="0">
                <a:solidFill>
                  <a:schemeClr val="accent1"/>
                </a:solidFill>
                <a:latin typeface="Times New Roman" pitchFamily="18" charset="0"/>
                <a:ea typeface="Calibri"/>
                <a:cs typeface="Times New Roman" pitchFamily="18" charset="0"/>
              </a:rPr>
              <a:t>τη χρήση αισθητήρων </a:t>
            </a:r>
            <a:r>
              <a:rPr lang="el-GR" sz="1600" dirty="0" smtClean="0">
                <a:latin typeface="Times New Roman" pitchFamily="18" charset="0"/>
                <a:ea typeface="Calibri"/>
                <a:cs typeface="Times New Roman" pitchFamily="18" charset="0"/>
              </a:rPr>
              <a:t>οι οποίοι εντοπίζουν τη γωνία θέασης του επισκέπτη και προβάλλουν το ανάλογο περιεχόμενο. </a:t>
            </a:r>
            <a:r>
              <a:rPr lang="el-GR" sz="1600" dirty="0" smtClean="0">
                <a:latin typeface="Times New Roman" pitchFamily="18" charset="0"/>
                <a:cs typeface="Times New Roman" pitchFamily="18" charset="0"/>
              </a:rPr>
              <a:t>Ο ξεναγός-ρομπότ </a:t>
            </a:r>
            <a:r>
              <a:rPr lang="el-GR" sz="1600" b="1" dirty="0" smtClean="0">
                <a:solidFill>
                  <a:schemeClr val="accent1"/>
                </a:solidFill>
                <a:latin typeface="Times New Roman" pitchFamily="18" charset="0"/>
                <a:cs typeface="Times New Roman" pitchFamily="18" charset="0"/>
              </a:rPr>
              <a:t>ξεναγεί τους πραγματικούς αλλά και τους διαδικτυακούς επισκέπτες </a:t>
            </a:r>
            <a:r>
              <a:rPr lang="el-GR" sz="1600" dirty="0" smtClean="0">
                <a:latin typeface="Times New Roman" pitchFamily="18" charset="0"/>
                <a:cs typeface="Times New Roman" pitchFamily="18" charset="0"/>
              </a:rPr>
              <a:t>προσφέροντας ατομική πρόσβαση στα εκθέματα ή σε άλλους χώρους ενδιαφέροντος ενδυναμώνοντας την προσωποποιημένη εξερεύνηση του χώρου.</a:t>
            </a:r>
          </a:p>
          <a:p>
            <a:pPr lvl="1"/>
            <a:r>
              <a:rPr lang="el-GR" sz="1600" b="1" i="1" dirty="0" smtClean="0">
                <a:latin typeface="Times New Roman" pitchFamily="18" charset="0"/>
                <a:cs typeface="Times New Roman" pitchFamily="18" charset="0"/>
              </a:rPr>
              <a:t>                                                                                                                     </a:t>
            </a:r>
            <a:endParaRPr lang="el-GR" sz="1600" b="1"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33</a:t>
            </a:fld>
            <a:endParaRPr lang="en"/>
          </a:p>
        </p:txBody>
      </p:sp>
      <p:sp>
        <p:nvSpPr>
          <p:cNvPr id="4" name="3 - Τίτλος"/>
          <p:cNvSpPr>
            <a:spLocks noGrp="1"/>
          </p:cNvSpPr>
          <p:nvPr>
            <p:ph type="title"/>
          </p:nvPr>
        </p:nvSpPr>
        <p:spPr>
          <a:xfrm>
            <a:off x="249381" y="0"/>
            <a:ext cx="8697192" cy="716973"/>
          </a:xfrm>
        </p:spPr>
        <p:txBody>
          <a:bodyPr>
            <a:normAutofit fontScale="90000"/>
          </a:bodyPr>
          <a:lstStyle/>
          <a:p>
            <a:pPr lvl="0" algn="ctr"/>
            <a:r>
              <a:rPr lang="el-GR" sz="2800" dirty="0" smtClean="0">
                <a:effectLst>
                  <a:outerShdw blurRad="38100" dist="38100" dir="2700000" algn="tl">
                    <a:srgbClr val="000000">
                      <a:alpha val="43137"/>
                    </a:srgbClr>
                  </a:outerShdw>
                </a:effectLst>
                <a:latin typeface="Times New Roman" pitchFamily="18" charset="0"/>
                <a:cs typeface="Times New Roman" pitchFamily="18" charset="0"/>
              </a:rPr>
              <a:t>Η </a:t>
            </a:r>
            <a:r>
              <a:rPr lang="el-GR" sz="2800" dirty="0" err="1" smtClean="0">
                <a:effectLst>
                  <a:outerShdw blurRad="38100" dist="38100" dir="2700000" algn="tl">
                    <a:srgbClr val="000000">
                      <a:alpha val="43137"/>
                    </a:srgbClr>
                  </a:outerShdw>
                </a:effectLst>
                <a:latin typeface="Times New Roman" pitchFamily="18" charset="0"/>
                <a:cs typeface="Times New Roman" pitchFamily="18" charset="0"/>
              </a:rPr>
              <a:t>διαδραστικότητα</a:t>
            </a:r>
            <a:r>
              <a:rPr lang="el-GR" sz="2800" dirty="0" smtClean="0">
                <a:effectLst>
                  <a:outerShdw blurRad="38100" dist="38100" dir="2700000" algn="tl">
                    <a:srgbClr val="000000">
                      <a:alpha val="43137"/>
                    </a:srgbClr>
                  </a:outerShdw>
                </a:effectLst>
                <a:latin typeface="Times New Roman" pitchFamily="18" charset="0"/>
                <a:cs typeface="Times New Roman" pitchFamily="18" charset="0"/>
              </a:rPr>
              <a:t> της εμπειρίας και οι  νέες τεχνολογίες</a:t>
            </a:r>
            <a:endParaRPr lang="el-GR" sz="28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26459" y="564205"/>
            <a:ext cx="9270459" cy="4579296"/>
          </a:xfrm>
        </p:spPr>
        <p:txBody>
          <a:bodyPr>
            <a:noAutofit/>
          </a:bodyPr>
          <a:lstStyle/>
          <a:p>
            <a:r>
              <a:rPr lang="el-GR" sz="1800" dirty="0" smtClean="0">
                <a:latin typeface="Times New Roman" pitchFamily="18" charset="0"/>
                <a:cs typeface="Times New Roman" pitchFamily="18" charset="0"/>
              </a:rPr>
              <a:t>Η αλληλεπίδραση διεξάγεται στο επίπεδο της </a:t>
            </a:r>
            <a:r>
              <a:rPr lang="el-GR" sz="1800" dirty="0" err="1" smtClean="0">
                <a:latin typeface="Times New Roman" pitchFamily="18" charset="0"/>
                <a:cs typeface="Times New Roman" pitchFamily="18" charset="0"/>
              </a:rPr>
              <a:t>διεπαφής</a:t>
            </a:r>
            <a:r>
              <a:rPr lang="el-GR" sz="1800" dirty="0" smtClean="0">
                <a:latin typeface="Times New Roman" pitchFamily="18" charset="0"/>
                <a:cs typeface="Times New Roman" pitchFamily="18" charset="0"/>
              </a:rPr>
              <a:t> του χρήστη- επισκέπτη που περιλαμβάνει το λογισμικό όσο και το τεχνολογικό μέρος. Τα περιβάλλοντα αλληλεπίδρασης έχει εξελιχθεί εντυπωσιακά: από την κλασική «ομαδική επεξεργασία» και τη «γραμμή εντολών» στα </a:t>
            </a:r>
            <a:r>
              <a:rPr lang="el-GR" sz="1800" b="1" dirty="0" smtClean="0">
                <a:solidFill>
                  <a:schemeClr val="accent1"/>
                </a:solidFill>
                <a:latin typeface="Times New Roman" pitchFamily="18" charset="0"/>
                <a:cs typeface="Times New Roman" pitchFamily="18" charset="0"/>
              </a:rPr>
              <a:t>«γραφικά περιβάλλοντα </a:t>
            </a:r>
            <a:r>
              <a:rPr lang="el-GR" sz="1800" b="1" dirty="0" err="1" smtClean="0">
                <a:solidFill>
                  <a:schemeClr val="accent1"/>
                </a:solidFill>
                <a:latin typeface="Times New Roman" pitchFamily="18" charset="0"/>
                <a:cs typeface="Times New Roman" pitchFamily="18" charset="0"/>
              </a:rPr>
              <a:t>διεπαφής</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και από τα «περιβάλλοντα παραθύρων» στα «περιβάλλοντα αλληλεπίδρασης» και μάλιστα χωρίς εντολές . </a:t>
            </a:r>
          </a:p>
          <a:p>
            <a:r>
              <a:rPr lang="el-GR" sz="1800" dirty="0" smtClean="0">
                <a:latin typeface="Times New Roman" pitchFamily="18" charset="0"/>
                <a:cs typeface="Times New Roman" pitchFamily="18" charset="0"/>
              </a:rPr>
              <a:t>Η έννοια της </a:t>
            </a:r>
            <a:r>
              <a:rPr lang="el-GR" sz="1800" b="1" dirty="0" smtClean="0">
                <a:solidFill>
                  <a:schemeClr val="accent1"/>
                </a:solidFill>
                <a:latin typeface="Times New Roman" pitchFamily="18" charset="0"/>
                <a:cs typeface="Times New Roman" pitchFamily="18" charset="0"/>
              </a:rPr>
              <a:t>συμμετοχής του επισκέπτη</a:t>
            </a:r>
            <a:r>
              <a:rPr lang="el-GR" sz="1800"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βασίζεται στη διαμόρφωση της εμπειρίας που πραγματώνεται δυναμικά μέσα από τη διαλεκτική σχέση που υφαίνεται μεταξύ του επισκέπτη και του περιβάλλοντος χώρου (π.χ. ένα μουσείο). Η εμπειρία </a:t>
            </a:r>
            <a:r>
              <a:rPr lang="el-GR" sz="1800" b="1" dirty="0" smtClean="0">
                <a:solidFill>
                  <a:schemeClr val="accent1"/>
                </a:solidFill>
                <a:latin typeface="Times New Roman" pitchFamily="18" charset="0"/>
                <a:cs typeface="Times New Roman" pitchFamily="18" charset="0"/>
              </a:rPr>
              <a:t>αναπλάθεται και </a:t>
            </a:r>
            <a:r>
              <a:rPr lang="el-GR" sz="1800" b="1" dirty="0" err="1" smtClean="0">
                <a:solidFill>
                  <a:schemeClr val="accent1"/>
                </a:solidFill>
                <a:latin typeface="Times New Roman" pitchFamily="18" charset="0"/>
                <a:cs typeface="Times New Roman" pitchFamily="18" charset="0"/>
              </a:rPr>
              <a:t>συνδιαμορφώ</a:t>
            </a:r>
            <a:r>
              <a:rPr lang="el-GR" sz="1800" b="1" dirty="0" smtClean="0">
                <a:solidFill>
                  <a:schemeClr val="accent1"/>
                </a:solidFill>
                <a:latin typeface="Times New Roman" pitchFamily="18" charset="0"/>
                <a:cs typeface="Times New Roman" pitchFamily="18" charset="0"/>
              </a:rPr>
              <a:t>-</a:t>
            </a:r>
            <a:r>
              <a:rPr lang="el-GR" sz="1800" b="1" dirty="0" err="1" smtClean="0">
                <a:solidFill>
                  <a:schemeClr val="accent1"/>
                </a:solidFill>
                <a:latin typeface="Times New Roman" pitchFamily="18" charset="0"/>
                <a:cs typeface="Times New Roman" pitchFamily="18" charset="0"/>
              </a:rPr>
              <a:t>νεται</a:t>
            </a:r>
            <a:r>
              <a:rPr lang="el-GR" sz="1800" dirty="0" smtClean="0">
                <a:latin typeface="Times New Roman" pitchFamily="18" charset="0"/>
                <a:cs typeface="Times New Roman" pitchFamily="18" charset="0"/>
              </a:rPr>
              <a:t> μέσα από την αλληλεπίδραση και τον </a:t>
            </a:r>
            <a:r>
              <a:rPr lang="el-GR" sz="1800" dirty="0" err="1" smtClean="0">
                <a:latin typeface="Times New Roman" pitchFamily="18" charset="0"/>
                <a:cs typeface="Times New Roman" pitchFamily="18" charset="0"/>
              </a:rPr>
              <a:t>αλληλοεπηρεασμό</a:t>
            </a:r>
            <a:r>
              <a:rPr lang="el-GR" sz="1800" dirty="0" smtClean="0">
                <a:latin typeface="Times New Roman" pitchFamily="18" charset="0"/>
                <a:cs typeface="Times New Roman" pitchFamily="18" charset="0"/>
              </a:rPr>
              <a:t> επισκέπτη και μουσείου. </a:t>
            </a:r>
          </a:p>
          <a:p>
            <a:r>
              <a:rPr lang="el-GR" sz="1800" dirty="0" smtClean="0">
                <a:latin typeface="Times New Roman" pitchFamily="18" charset="0"/>
                <a:cs typeface="Times New Roman" pitchFamily="18" charset="0"/>
              </a:rPr>
              <a:t>Ο χρήστης διαθέτει την ευχέρεια να </a:t>
            </a:r>
            <a:r>
              <a:rPr lang="el-GR" sz="1800" dirty="0" err="1" smtClean="0">
                <a:latin typeface="Times New Roman" pitchFamily="18" charset="0"/>
                <a:cs typeface="Times New Roman" pitchFamily="18" charset="0"/>
              </a:rPr>
              <a:t>ανασχεδιάσεικαι</a:t>
            </a:r>
            <a:r>
              <a:rPr lang="el-GR" sz="1800" dirty="0" smtClean="0">
                <a:latin typeface="Times New Roman" pitchFamily="18" charset="0"/>
                <a:cs typeface="Times New Roman" pitchFamily="18" charset="0"/>
              </a:rPr>
              <a:t> ουσιαστικά να εξελίξει τα εργαλεία με αποτέλεσμα ο ρόλος του </a:t>
            </a:r>
            <a:r>
              <a:rPr lang="el-GR" sz="1800" b="1" dirty="0" smtClean="0">
                <a:solidFill>
                  <a:schemeClr val="accent1"/>
                </a:solidFill>
                <a:latin typeface="Times New Roman" pitchFamily="18" charset="0"/>
                <a:cs typeface="Times New Roman" pitchFamily="18" charset="0"/>
              </a:rPr>
              <a:t>«χρήστη-</a:t>
            </a:r>
            <a:r>
              <a:rPr lang="el-GR" sz="1800" b="1" dirty="0" err="1" smtClean="0">
                <a:solidFill>
                  <a:schemeClr val="accent1"/>
                </a:solidFill>
                <a:latin typeface="Times New Roman" pitchFamily="18" charset="0"/>
                <a:cs typeface="Times New Roman" pitchFamily="18" charset="0"/>
              </a:rPr>
              <a:t>καταναλωτ</a:t>
            </a:r>
            <a:r>
              <a:rPr lang="el-GR" sz="1800" b="1" dirty="0" smtClean="0">
                <a:solidFill>
                  <a:schemeClr val="accent1"/>
                </a:solidFill>
                <a:latin typeface="Times New Roman" pitchFamily="18" charset="0"/>
                <a:cs typeface="Times New Roman" pitchFamily="18" charset="0"/>
              </a:rPr>
              <a:t>ή»</a:t>
            </a:r>
            <a:r>
              <a:rPr lang="el-GR" sz="1800"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να μετατρέπεται στο ρόλο του </a:t>
            </a:r>
            <a:r>
              <a:rPr lang="el-GR" sz="1800" b="1" dirty="0" smtClean="0">
                <a:solidFill>
                  <a:schemeClr val="accent1"/>
                </a:solidFill>
                <a:latin typeface="Times New Roman" pitchFamily="18" charset="0"/>
                <a:cs typeface="Times New Roman" pitchFamily="18" charset="0"/>
              </a:rPr>
              <a:t>«ενεργού επισκέπτη»</a:t>
            </a:r>
            <a:r>
              <a:rPr lang="el-GR" sz="1800"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που συμμετέχει και αλληλοεπιδρά. Δεν είναι πλέον η εικονική πραγματικότητα αλλά είναι οι </a:t>
            </a:r>
            <a:r>
              <a:rPr lang="el-GR" sz="1800" b="1" dirty="0" err="1" smtClean="0">
                <a:solidFill>
                  <a:schemeClr val="accent1"/>
                </a:solidFill>
                <a:latin typeface="Times New Roman" pitchFamily="18" charset="0"/>
                <a:cs typeface="Times New Roman" pitchFamily="18" charset="0"/>
              </a:rPr>
              <a:t>χωροευαίσθητες</a:t>
            </a:r>
            <a:r>
              <a:rPr lang="el-GR" sz="1800" b="1" dirty="0" smtClean="0">
                <a:solidFill>
                  <a:schemeClr val="accent1"/>
                </a:solidFill>
                <a:latin typeface="Times New Roman" pitchFamily="18" charset="0"/>
                <a:cs typeface="Times New Roman" pitchFamily="18" charset="0"/>
              </a:rPr>
              <a:t> εφαρμογές επαυξημένης πραγματικότητας και </a:t>
            </a:r>
            <a:r>
              <a:rPr lang="el-GR" sz="1800" b="1" dirty="0" err="1" smtClean="0">
                <a:solidFill>
                  <a:schemeClr val="accent1"/>
                </a:solidFill>
                <a:latin typeface="Times New Roman" pitchFamily="18" charset="0"/>
                <a:cs typeface="Times New Roman" pitchFamily="18" charset="0"/>
              </a:rPr>
              <a:t>διαδραστικής</a:t>
            </a:r>
            <a:r>
              <a:rPr lang="el-GR" sz="1800" b="1" dirty="0" smtClean="0">
                <a:solidFill>
                  <a:schemeClr val="accent1"/>
                </a:solidFill>
                <a:latin typeface="Times New Roman" pitchFamily="18" charset="0"/>
                <a:cs typeface="Times New Roman" pitchFamily="18" charset="0"/>
              </a:rPr>
              <a:t> αφήγησης </a:t>
            </a:r>
            <a:r>
              <a:rPr lang="el-GR" sz="1800" dirty="0" smtClean="0">
                <a:latin typeface="Times New Roman" pitchFamily="18" charset="0"/>
                <a:cs typeface="Times New Roman" pitchFamily="18" charset="0"/>
              </a:rPr>
              <a:t>που αποτελούν μετεξέλιξη των εικονικών περιβαλλόντων.</a:t>
            </a:r>
          </a:p>
          <a:p>
            <a:pPr algn="r">
              <a:buNone/>
            </a:pPr>
            <a:endParaRPr lang="el-GR" sz="1800" b="1" i="1" dirty="0">
              <a:latin typeface="Times New Roman" pitchFamily="18" charset="0"/>
              <a:cs typeface="Times New Roman" pitchFamily="18" charset="0"/>
            </a:endParaRPr>
          </a:p>
        </p:txBody>
      </p:sp>
      <p:sp>
        <p:nvSpPr>
          <p:cNvPr id="4" name="3 - Τίτλος"/>
          <p:cNvSpPr>
            <a:spLocks noGrp="1"/>
          </p:cNvSpPr>
          <p:nvPr>
            <p:ph type="title"/>
          </p:nvPr>
        </p:nvSpPr>
        <p:spPr>
          <a:xfrm>
            <a:off x="0" y="205979"/>
            <a:ext cx="9143999" cy="406864"/>
          </a:xfrm>
        </p:spPr>
        <p:txBody>
          <a:bodyPr>
            <a:noAutofit/>
          </a:bodyPr>
          <a:lstStyle/>
          <a:p>
            <a:pPr lvl="1" algn="ctr"/>
            <a:r>
              <a:rPr lang="el-GR" sz="2000" b="1" dirty="0">
                <a:effectLst>
                  <a:outerShdw blurRad="38100" dist="38100" dir="2700000" algn="tl">
                    <a:srgbClr val="000000">
                      <a:alpha val="43137"/>
                    </a:srgbClr>
                  </a:outerShdw>
                </a:effectLst>
                <a:latin typeface="Times New Roman" pitchFamily="18" charset="0"/>
                <a:cs typeface="Times New Roman" pitchFamily="18" charset="0"/>
              </a:rPr>
              <a:t>Ε</a:t>
            </a:r>
            <a:r>
              <a:rPr lang="el-GR" sz="2000" b="1" dirty="0" smtClean="0">
                <a:effectLst>
                  <a:outerShdw blurRad="38100" dist="38100" dir="2700000" algn="tl">
                    <a:srgbClr val="000000">
                      <a:alpha val="43137"/>
                    </a:srgbClr>
                  </a:outerShdw>
                </a:effectLst>
                <a:latin typeface="Times New Roman" pitchFamily="18" charset="0"/>
                <a:cs typeface="Times New Roman" pitchFamily="18" charset="0"/>
              </a:rPr>
              <a:t>νδυνάμωση </a:t>
            </a:r>
            <a:r>
              <a:rPr lang="el-GR" sz="2000" b="1" dirty="0">
                <a:effectLst>
                  <a:outerShdw blurRad="38100" dist="38100" dir="2700000" algn="tl">
                    <a:srgbClr val="000000">
                      <a:alpha val="43137"/>
                    </a:srgbClr>
                  </a:outerShdw>
                </a:effectLst>
                <a:latin typeface="Times New Roman" pitchFamily="18" charset="0"/>
                <a:cs typeface="Times New Roman" pitchFamily="18" charset="0"/>
              </a:rPr>
              <a:t>της εμπειρίας των επισκεπτών: </a:t>
            </a:r>
            <a:r>
              <a:rPr lang="el-GR" sz="2000" b="1" dirty="0" err="1">
                <a:effectLst>
                  <a:outerShdw blurRad="38100" dist="38100" dir="2700000" algn="tl">
                    <a:srgbClr val="000000">
                      <a:alpha val="43137"/>
                    </a:srgbClr>
                  </a:outerShdw>
                </a:effectLst>
                <a:latin typeface="Times New Roman" pitchFamily="18" charset="0"/>
                <a:cs typeface="Times New Roman" pitchFamily="18" charset="0"/>
              </a:rPr>
              <a:t>Συμμετοχικότητα</a:t>
            </a:r>
            <a:r>
              <a:rPr lang="el-GR" sz="2000" b="1" dirty="0">
                <a:effectLst>
                  <a:outerShdw blurRad="38100" dist="38100" dir="2700000" algn="tl">
                    <a:srgbClr val="000000">
                      <a:alpha val="43137"/>
                    </a:srgbClr>
                  </a:outerShdw>
                </a:effectLst>
                <a:latin typeface="Times New Roman" pitchFamily="18" charset="0"/>
                <a:cs typeface="Times New Roman" pitchFamily="18" charset="0"/>
              </a:rPr>
              <a:t> </a:t>
            </a:r>
            <a:r>
              <a:rPr lang="el-GR" sz="2000" b="1" dirty="0" smtClean="0">
                <a:effectLst>
                  <a:outerShdw blurRad="38100" dist="38100" dir="2700000" algn="tl">
                    <a:srgbClr val="000000">
                      <a:alpha val="43137"/>
                    </a:srgbClr>
                  </a:outerShdw>
                </a:effectLst>
                <a:latin typeface="Times New Roman" pitchFamily="18" charset="0"/>
                <a:cs typeface="Times New Roman" pitchFamily="18" charset="0"/>
              </a:rPr>
              <a:t>&amp; αλληλεπίδραση </a:t>
            </a:r>
            <a:endParaRPr lang="el-GR"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430306"/>
            <a:ext cx="9144000" cy="4713194"/>
          </a:xfrm>
        </p:spPr>
        <p:txBody>
          <a:bodyPr>
            <a:noAutofit/>
          </a:bodyPr>
          <a:lstStyle/>
          <a:p>
            <a:pPr>
              <a:buFont typeface="Wingdings" pitchFamily="2" charset="2"/>
              <a:buChar char="Ø"/>
            </a:pPr>
            <a:r>
              <a:rPr lang="el-GR" sz="1900" dirty="0" smtClean="0">
                <a:latin typeface="Times New Roman" pitchFamily="18" charset="0"/>
                <a:cs typeface="Times New Roman" pitchFamily="18" charset="0"/>
              </a:rPr>
              <a:t>Η ψηφιακή εποχή δίνει ώθηση στον τουρισμό καθώς η τεχνολογία και η συνδεσιμότητα επηρεάζει την τουριστική κίνηση συσχετίζοντας τρεις παράγοντες: </a:t>
            </a:r>
            <a:r>
              <a:rPr lang="el-GR" sz="1900" b="1" dirty="0" smtClean="0">
                <a:solidFill>
                  <a:schemeClr val="accent1"/>
                </a:solidFill>
                <a:latin typeface="Times New Roman" pitchFamily="18" charset="0"/>
                <a:cs typeface="Times New Roman" pitchFamily="18" charset="0"/>
              </a:rPr>
              <a:t>εμπειρία του επισκέπτη, αξιοποίηση της τεχνολογίας και μάρκετινγκ</a:t>
            </a:r>
            <a:r>
              <a:rPr lang="el-GR" sz="1900" dirty="0" smtClean="0">
                <a:solidFill>
                  <a:schemeClr val="accent1"/>
                </a:solidFill>
                <a:latin typeface="Times New Roman" pitchFamily="18" charset="0"/>
                <a:cs typeface="Times New Roman" pitchFamily="18" charset="0"/>
              </a:rPr>
              <a:t>.</a:t>
            </a:r>
            <a:r>
              <a:rPr lang="el-GR" sz="1900" dirty="0" smtClean="0">
                <a:latin typeface="Times New Roman" pitchFamily="18" charset="0"/>
                <a:cs typeface="Times New Roman" pitchFamily="18" charset="0"/>
              </a:rPr>
              <a:t> </a:t>
            </a:r>
          </a:p>
          <a:p>
            <a:pPr>
              <a:buFont typeface="Wingdings" pitchFamily="2" charset="2"/>
              <a:buChar char="Ø"/>
            </a:pPr>
            <a:r>
              <a:rPr lang="el-GR" sz="1900" dirty="0" smtClean="0">
                <a:latin typeface="Times New Roman" pitchFamily="18" charset="0"/>
                <a:cs typeface="Times New Roman" pitchFamily="18" charset="0"/>
              </a:rPr>
              <a:t>Όλη η διάρκεια της επίσκεψης, από την κράτηση έως και την αξιολόγηση της παραμονής, διεξάγεται μέσω της </a:t>
            </a:r>
            <a:r>
              <a:rPr lang="el-GR" sz="1900" b="1" dirty="0" smtClean="0">
                <a:solidFill>
                  <a:schemeClr val="accent1"/>
                </a:solidFill>
                <a:latin typeface="Times New Roman" pitchFamily="18" charset="0"/>
                <a:cs typeface="Times New Roman" pitchFamily="18" charset="0"/>
              </a:rPr>
              <a:t>κοινωνικής δικτύωσης</a:t>
            </a:r>
            <a:r>
              <a:rPr lang="el-GR" sz="1900" dirty="0" smtClean="0">
                <a:latin typeface="Times New Roman" pitchFamily="18" charset="0"/>
                <a:cs typeface="Times New Roman" pitchFamily="18" charset="0"/>
              </a:rPr>
              <a:t>. Κάθε χρόνο 150 εκατ. κρατήσεις μέσω Διαδικτύου. Το </a:t>
            </a:r>
            <a:r>
              <a:rPr lang="el-GR" sz="1900" b="1" dirty="0" smtClean="0">
                <a:solidFill>
                  <a:schemeClr val="accent1"/>
                </a:solidFill>
                <a:latin typeface="Times New Roman" pitchFamily="18" charset="0"/>
                <a:cs typeface="Times New Roman" pitchFamily="18" charset="0"/>
              </a:rPr>
              <a:t>65% των κρατήσεων </a:t>
            </a:r>
            <a:r>
              <a:rPr lang="el-GR" sz="1900" dirty="0" smtClean="0">
                <a:latin typeface="Times New Roman" pitchFamily="18" charset="0"/>
                <a:cs typeface="Times New Roman" pitchFamily="18" charset="0"/>
              </a:rPr>
              <a:t>αφορά σε αφίξεις την ίδια ημέρα και πραγματοποιείται μέσω </a:t>
            </a:r>
            <a:r>
              <a:rPr lang="el-GR" sz="1900" dirty="0" err="1" smtClean="0">
                <a:latin typeface="Times New Roman" pitchFamily="18" charset="0"/>
                <a:cs typeface="Times New Roman" pitchFamily="18" charset="0"/>
              </a:rPr>
              <a:t>smartphone</a:t>
            </a:r>
            <a:r>
              <a:rPr lang="el-GR" sz="1900" dirty="0" smtClean="0">
                <a:latin typeface="Times New Roman" pitchFamily="18" charset="0"/>
                <a:cs typeface="Times New Roman" pitchFamily="18" charset="0"/>
              </a:rPr>
              <a:t>. </a:t>
            </a:r>
          </a:p>
          <a:p>
            <a:pPr>
              <a:buFont typeface="Wingdings" pitchFamily="2" charset="2"/>
              <a:buChar char="Ø"/>
            </a:pPr>
            <a:r>
              <a:rPr lang="el-GR" sz="1900" b="1" dirty="0" smtClean="0">
                <a:solidFill>
                  <a:schemeClr val="accent1"/>
                </a:solidFill>
                <a:latin typeface="Times New Roman" pitchFamily="18" charset="0"/>
                <a:cs typeface="Times New Roman" pitchFamily="18" charset="0"/>
              </a:rPr>
              <a:t>Εξατομικευμένες εμπειρίες:</a:t>
            </a:r>
            <a:r>
              <a:rPr lang="el-GR" sz="1900" dirty="0" smtClean="0">
                <a:solidFill>
                  <a:schemeClr val="accent1"/>
                </a:solidFill>
                <a:latin typeface="Times New Roman" pitchFamily="18" charset="0"/>
                <a:cs typeface="Times New Roman" pitchFamily="18" charset="0"/>
              </a:rPr>
              <a:t> </a:t>
            </a:r>
            <a:r>
              <a:rPr lang="el-GR" sz="1900" dirty="0" smtClean="0">
                <a:latin typeface="Times New Roman" pitchFamily="18" charset="0"/>
                <a:cs typeface="Times New Roman" pitchFamily="18" charset="0"/>
              </a:rPr>
              <a:t>π.χ. η αξιοποίηση της </a:t>
            </a:r>
            <a:r>
              <a:rPr lang="el-GR" sz="1900" b="1" dirty="0" smtClean="0">
                <a:solidFill>
                  <a:schemeClr val="accent1"/>
                </a:solidFill>
                <a:latin typeface="Times New Roman" pitchFamily="18" charset="0"/>
                <a:cs typeface="Times New Roman" pitchFamily="18" charset="0"/>
              </a:rPr>
              <a:t>φωνητικής τεχνολογίας</a:t>
            </a:r>
            <a:r>
              <a:rPr lang="el-GR" sz="1900" dirty="0" smtClean="0">
                <a:solidFill>
                  <a:schemeClr val="accent1"/>
                </a:solidFill>
                <a:latin typeface="Times New Roman" pitchFamily="18" charset="0"/>
                <a:cs typeface="Times New Roman" pitchFamily="18" charset="0"/>
              </a:rPr>
              <a:t> </a:t>
            </a:r>
            <a:r>
              <a:rPr lang="el-GR" sz="1900" dirty="0" smtClean="0">
                <a:latin typeface="Times New Roman" pitchFamily="18" charset="0"/>
                <a:cs typeface="Times New Roman" pitchFamily="18" charset="0"/>
              </a:rPr>
              <a:t>με τη χρήση συσκευών αναγνώρισης φωνής όπου η φωνητική αναζήτηση προσφέρει ένα πολύ πιο προσωπικό και χρηστικό αποτέλεσμα. </a:t>
            </a:r>
            <a:r>
              <a:rPr lang="el-GR" sz="1900" b="1" dirty="0" smtClean="0">
                <a:solidFill>
                  <a:schemeClr val="accent1"/>
                </a:solidFill>
                <a:latin typeface="Times New Roman" pitchFamily="18" charset="0"/>
                <a:cs typeface="Times New Roman" pitchFamily="18" charset="0"/>
              </a:rPr>
              <a:t>Η φωνητική επικοινωνία </a:t>
            </a:r>
            <a:r>
              <a:rPr lang="el-GR" sz="1900" dirty="0" smtClean="0">
                <a:latin typeface="Times New Roman" pitchFamily="18" charset="0"/>
                <a:cs typeface="Times New Roman" pitchFamily="18" charset="0"/>
              </a:rPr>
              <a:t>εξαπλώνεται σε </a:t>
            </a:r>
            <a:r>
              <a:rPr lang="el-GR" sz="1900" b="1" dirty="0" smtClean="0">
                <a:solidFill>
                  <a:schemeClr val="accent1"/>
                </a:solidFill>
                <a:latin typeface="Times New Roman" pitchFamily="18" charset="0"/>
                <a:cs typeface="Times New Roman" pitchFamily="18" charset="0"/>
              </a:rPr>
              <a:t>τουριστικές μονάδες </a:t>
            </a:r>
            <a:r>
              <a:rPr lang="el-GR" sz="1900" dirty="0" smtClean="0">
                <a:latin typeface="Times New Roman" pitchFamily="18" charset="0"/>
                <a:cs typeface="Times New Roman" pitchFamily="18" charset="0"/>
              </a:rPr>
              <a:t>κάθε κλίμακας </a:t>
            </a:r>
          </a:p>
          <a:p>
            <a:pPr>
              <a:buFont typeface="Wingdings" pitchFamily="2" charset="2"/>
              <a:buChar char="Ø"/>
            </a:pPr>
            <a:r>
              <a:rPr lang="el-GR" sz="1900" dirty="0" smtClean="0">
                <a:latin typeface="Times New Roman" pitchFamily="18" charset="0"/>
                <a:cs typeface="Times New Roman" pitchFamily="18" charset="0"/>
              </a:rPr>
              <a:t>Μεγάλη </a:t>
            </a:r>
            <a:r>
              <a:rPr lang="el-GR" sz="1900" dirty="0" err="1" smtClean="0">
                <a:latin typeface="Times New Roman" pitchFamily="18" charset="0"/>
                <a:cs typeface="Times New Roman" pitchFamily="18" charset="0"/>
              </a:rPr>
              <a:t>δημοφιλία</a:t>
            </a:r>
            <a:r>
              <a:rPr lang="el-GR" sz="1900" dirty="0" smtClean="0">
                <a:latin typeface="Times New Roman" pitchFamily="18" charset="0"/>
                <a:cs typeface="Times New Roman" pitchFamily="18" charset="0"/>
              </a:rPr>
              <a:t> είναι η </a:t>
            </a:r>
            <a:r>
              <a:rPr lang="el-GR" sz="1900" b="1" dirty="0" smtClean="0">
                <a:solidFill>
                  <a:schemeClr val="accent1"/>
                </a:solidFill>
                <a:latin typeface="Times New Roman" pitchFamily="18" charset="0"/>
                <a:cs typeface="Times New Roman" pitchFamily="18" charset="0"/>
              </a:rPr>
              <a:t>χρήση </a:t>
            </a:r>
            <a:r>
              <a:rPr lang="el-GR" sz="1900" b="1" dirty="0" err="1" smtClean="0">
                <a:solidFill>
                  <a:schemeClr val="accent1"/>
                </a:solidFill>
                <a:latin typeface="Times New Roman" pitchFamily="18" charset="0"/>
                <a:cs typeface="Times New Roman" pitchFamily="18" charset="0"/>
              </a:rPr>
              <a:t>drones</a:t>
            </a:r>
            <a:r>
              <a:rPr lang="el-GR" sz="1900" dirty="0" smtClean="0">
                <a:solidFill>
                  <a:schemeClr val="accent1"/>
                </a:solidFill>
                <a:latin typeface="Times New Roman" pitchFamily="18" charset="0"/>
                <a:cs typeface="Times New Roman" pitchFamily="18" charset="0"/>
              </a:rPr>
              <a:t> </a:t>
            </a:r>
            <a:r>
              <a:rPr lang="el-GR" sz="1900" dirty="0" smtClean="0">
                <a:latin typeface="Times New Roman" pitchFamily="18" charset="0"/>
                <a:cs typeface="Times New Roman" pitchFamily="18" charset="0"/>
              </a:rPr>
              <a:t>για </a:t>
            </a:r>
            <a:r>
              <a:rPr lang="el-GR" sz="1900" b="1" dirty="0" smtClean="0">
                <a:solidFill>
                  <a:schemeClr val="accent1"/>
                </a:solidFill>
                <a:latin typeface="Times New Roman" pitchFamily="18" charset="0"/>
                <a:cs typeface="Times New Roman" pitchFamily="18" charset="0"/>
              </a:rPr>
              <a:t>φωτογραφίες και βίντεο</a:t>
            </a:r>
            <a:r>
              <a:rPr lang="el-GR" sz="1900" dirty="0" smtClean="0">
                <a:latin typeface="Times New Roman" pitchFamily="18" charset="0"/>
                <a:cs typeface="Times New Roman" pitchFamily="18" charset="0"/>
              </a:rPr>
              <a:t>. Οι εικόνες που παράγονται είναι εκθαμβωτικές και οι επισκέπτες προσελκύονται στο να αναρτήσουν εντυπωσιακές εικόνες στα μέσα κοινωνικής δικτύωσης αναδεικνύοντας την ομορφιά ενός προορισμού. </a:t>
            </a:r>
            <a:endParaRPr lang="el-GR" sz="19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35</a:t>
            </a:fld>
            <a:endParaRPr lang="en"/>
          </a:p>
        </p:txBody>
      </p:sp>
      <p:sp>
        <p:nvSpPr>
          <p:cNvPr id="4" name="3 - Τίτλος"/>
          <p:cNvSpPr>
            <a:spLocks noGrp="1"/>
          </p:cNvSpPr>
          <p:nvPr>
            <p:ph type="title"/>
          </p:nvPr>
        </p:nvSpPr>
        <p:spPr>
          <a:xfrm>
            <a:off x="311285" y="1"/>
            <a:ext cx="8579795" cy="437990"/>
          </a:xfrm>
        </p:spPr>
        <p:txBody>
          <a:bodyPr>
            <a:normAutofit/>
          </a:bodyPr>
          <a:lstStyle/>
          <a:p>
            <a:pPr lvl="1"/>
            <a:r>
              <a:rPr lang="el-GR" sz="2000" b="1" dirty="0">
                <a:effectLst>
                  <a:outerShdw blurRad="38100" dist="38100" dir="2700000" algn="tl">
                    <a:srgbClr val="000000">
                      <a:alpha val="43137"/>
                    </a:srgbClr>
                  </a:outerShdw>
                </a:effectLst>
                <a:latin typeface="Times New Roman" pitchFamily="18" charset="0"/>
                <a:cs typeface="Times New Roman" pitchFamily="18" charset="0"/>
              </a:rPr>
              <a:t>Ψηφιακός πολιτιστικός τουρισμός και υιοθέτηση της ψηφιακής νοοτροπίας</a:t>
            </a:r>
            <a:endParaRPr lang="el-GR" sz="2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486383"/>
            <a:ext cx="9144000" cy="4492871"/>
          </a:xfrm>
        </p:spPr>
        <p:txBody>
          <a:bodyPr>
            <a:noAutofit/>
          </a:bodyPr>
          <a:lstStyle/>
          <a:p>
            <a:r>
              <a:rPr lang="el-GR" sz="1800" b="1" dirty="0" smtClean="0">
                <a:solidFill>
                  <a:schemeClr val="accent1"/>
                </a:solidFill>
                <a:latin typeface="Times New Roman" pitchFamily="18" charset="0"/>
                <a:cs typeface="Times New Roman" pitchFamily="18" charset="0"/>
              </a:rPr>
              <a:t>Λανθασμένη ή υπέρμετρη ή επιπόλαιη χρήση </a:t>
            </a:r>
            <a:r>
              <a:rPr lang="el-GR" sz="1800" dirty="0" smtClean="0">
                <a:latin typeface="Times New Roman" pitchFamily="18" charset="0"/>
                <a:cs typeface="Times New Roman" pitchFamily="18" charset="0"/>
              </a:rPr>
              <a:t>των νέων τεχνολογιών και υπερεκτίμηση των δυνατοτήτων των πολιτιστικών και τουριστικών οργανισμών οδηγώντας στην άκριτη υιοθέτηση των τεχνολογικών εφαρμογών που δεν συνάδουν ούτε με τους στρατηγικούς στόχους που έχουν θέσει, ούτε ικανοποιούν τις ανάγκες των επισκεπτών. </a:t>
            </a:r>
          </a:p>
          <a:p>
            <a:r>
              <a:rPr lang="el-GR" sz="1800" dirty="0" smtClean="0">
                <a:latin typeface="Times New Roman" pitchFamily="18" charset="0"/>
                <a:cs typeface="Times New Roman" pitchFamily="18" charset="0"/>
              </a:rPr>
              <a:t>Στο </a:t>
            </a:r>
            <a:r>
              <a:rPr lang="el-GR" sz="1800" dirty="0" err="1" smtClean="0">
                <a:latin typeface="Times New Roman" pitchFamily="18" charset="0"/>
                <a:cs typeface="Times New Roman" pitchFamily="18" charset="0"/>
              </a:rPr>
              <a:t>όνοµα</a:t>
            </a:r>
            <a:r>
              <a:rPr lang="el-GR" sz="1800" dirty="0" smtClean="0">
                <a:latin typeface="Times New Roman" pitchFamily="18" charset="0"/>
                <a:cs typeface="Times New Roman" pitchFamily="18" charset="0"/>
              </a:rPr>
              <a:t> ενός </a:t>
            </a:r>
            <a:r>
              <a:rPr lang="el-GR" sz="1800" b="1" dirty="0" smtClean="0">
                <a:solidFill>
                  <a:schemeClr val="accent1"/>
                </a:solidFill>
                <a:latin typeface="Times New Roman" pitchFamily="18" charset="0"/>
                <a:cs typeface="Times New Roman" pitchFamily="18" charset="0"/>
              </a:rPr>
              <a:t>άκριτου </a:t>
            </a:r>
            <a:r>
              <a:rPr lang="el-GR" sz="1800" b="1" dirty="0" err="1" smtClean="0">
                <a:solidFill>
                  <a:schemeClr val="accent1"/>
                </a:solidFill>
                <a:latin typeface="Times New Roman" pitchFamily="18" charset="0"/>
                <a:cs typeface="Times New Roman" pitchFamily="18" charset="0"/>
              </a:rPr>
              <a:t>εκµοντερνισµού</a:t>
            </a:r>
            <a:r>
              <a:rPr lang="el-GR" sz="1800" b="1" dirty="0" smtClean="0">
                <a:solidFill>
                  <a:schemeClr val="accent1"/>
                </a:solidFill>
                <a:latin typeface="Times New Roman" pitchFamily="18" charset="0"/>
                <a:cs typeface="Times New Roman" pitchFamily="18" charset="0"/>
              </a:rPr>
              <a:t> κι ενός </a:t>
            </a:r>
            <a:r>
              <a:rPr lang="el-GR" sz="1800" b="1" dirty="0" err="1" smtClean="0">
                <a:solidFill>
                  <a:schemeClr val="accent1"/>
                </a:solidFill>
                <a:latin typeface="Times New Roman" pitchFamily="18" charset="0"/>
                <a:cs typeface="Times New Roman" pitchFamily="18" charset="0"/>
              </a:rPr>
              <a:t>αυξανόµενου</a:t>
            </a:r>
            <a:r>
              <a:rPr lang="el-GR" sz="1800" b="1" dirty="0" smtClean="0">
                <a:solidFill>
                  <a:schemeClr val="accent1"/>
                </a:solidFill>
                <a:latin typeface="Times New Roman" pitchFamily="18" charset="0"/>
                <a:cs typeface="Times New Roman" pitchFamily="18" charset="0"/>
              </a:rPr>
              <a:t> </a:t>
            </a:r>
            <a:r>
              <a:rPr lang="el-GR" sz="1800" b="1" dirty="0" err="1" smtClean="0">
                <a:solidFill>
                  <a:schemeClr val="accent1"/>
                </a:solidFill>
                <a:latin typeface="Times New Roman" pitchFamily="18" charset="0"/>
                <a:cs typeface="Times New Roman" pitchFamily="18" charset="0"/>
              </a:rPr>
              <a:t>ανταγωνισµού</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επιλέγονται εντυπωσιακά ψηφιακά µ</a:t>
            </a:r>
            <a:r>
              <a:rPr lang="el-GR" sz="1800" dirty="0" err="1" smtClean="0">
                <a:latin typeface="Times New Roman" pitchFamily="18" charset="0"/>
                <a:cs typeface="Times New Roman" pitchFamily="18" charset="0"/>
              </a:rPr>
              <a:t>έσα</a:t>
            </a:r>
            <a:r>
              <a:rPr lang="el-GR" sz="1800" dirty="0" smtClean="0">
                <a:latin typeface="Times New Roman" pitchFamily="18" charset="0"/>
                <a:cs typeface="Times New Roman" pitchFamily="18" charset="0"/>
              </a:rPr>
              <a:t> με πιθανά σημαντικές αρνητικές επιπτώσεις όπως π.χ. απόσπαση της προσοχής των επισκεπτών από το κύριο θέμα (π.χ. από το αντικείμενο μίας έκθεσης). Οι επισκέπτες στέκονται μπροστά σε ένα σημαντικό έργο τέχνης και αντί να παρατηρούν το έργο, κοιτάζουν τη συσκευή τους διαβάζοντας τις σχετικές πληροφορίες και εξαντλείται σε ένα ρόλο του </a:t>
            </a:r>
            <a:r>
              <a:rPr lang="el-GR" sz="1800" b="1" dirty="0" smtClean="0">
                <a:solidFill>
                  <a:schemeClr val="accent1"/>
                </a:solidFill>
                <a:latin typeface="Times New Roman" pitchFamily="18" charset="0"/>
                <a:cs typeface="Times New Roman" pitchFamily="18" charset="0"/>
              </a:rPr>
              <a:t>«καταναλωτή πληροφορίας».</a:t>
            </a:r>
            <a:r>
              <a:rPr lang="el-GR" sz="1800" dirty="0" smtClean="0">
                <a:solidFill>
                  <a:schemeClr val="accent1"/>
                </a:solidFill>
                <a:latin typeface="Times New Roman" pitchFamily="18" charset="0"/>
                <a:cs typeface="Times New Roman" pitchFamily="18" charset="0"/>
              </a:rPr>
              <a:t> </a:t>
            </a:r>
          </a:p>
          <a:p>
            <a:r>
              <a:rPr lang="el-GR" sz="1800" dirty="0" smtClean="0">
                <a:latin typeface="Times New Roman" pitchFamily="18" charset="0"/>
                <a:cs typeface="Times New Roman" pitchFamily="18" charset="0"/>
              </a:rPr>
              <a:t>Η </a:t>
            </a:r>
            <a:r>
              <a:rPr lang="el-GR" sz="1800" b="1" dirty="0" smtClean="0">
                <a:solidFill>
                  <a:schemeClr val="accent1"/>
                </a:solidFill>
                <a:latin typeface="Times New Roman" pitchFamily="18" charset="0"/>
                <a:cs typeface="Times New Roman" pitchFamily="18" charset="0"/>
              </a:rPr>
              <a:t>χρήση τεχνολογίας </a:t>
            </a:r>
            <a:r>
              <a:rPr lang="el-GR" sz="1800" dirty="0" smtClean="0">
                <a:latin typeface="Times New Roman" pitchFamily="18" charset="0"/>
                <a:cs typeface="Times New Roman" pitchFamily="18" charset="0"/>
              </a:rPr>
              <a:t>δεν πρέπει να είναι </a:t>
            </a:r>
            <a:r>
              <a:rPr lang="el-GR" sz="1800" b="1" dirty="0" smtClean="0">
                <a:solidFill>
                  <a:schemeClr val="accent1"/>
                </a:solidFill>
                <a:latin typeface="Times New Roman" pitchFamily="18" charset="0"/>
                <a:cs typeface="Times New Roman" pitchFamily="18" charset="0"/>
              </a:rPr>
              <a:t>αυτοσκοπός</a:t>
            </a:r>
            <a:r>
              <a:rPr lang="el-GR" sz="1800" dirty="0" smtClean="0">
                <a:latin typeface="Times New Roman" pitchFamily="18" charset="0"/>
                <a:cs typeface="Times New Roman" pitchFamily="18" charset="0"/>
              </a:rPr>
              <a:t> γιατί η αποκλειστικότητα της ψηφιακής ερμηνείας </a:t>
            </a:r>
            <a:r>
              <a:rPr lang="el-GR" sz="1800" b="1" dirty="0" smtClean="0">
                <a:solidFill>
                  <a:schemeClr val="accent1"/>
                </a:solidFill>
                <a:latin typeface="Times New Roman" pitchFamily="18" charset="0"/>
                <a:cs typeface="Times New Roman" pitchFamily="18" charset="0"/>
              </a:rPr>
              <a:t>αφαιρεί άυλες αξίες </a:t>
            </a:r>
            <a:r>
              <a:rPr lang="el-GR" sz="1800" dirty="0" smtClean="0">
                <a:latin typeface="Times New Roman" pitchFamily="18" charset="0"/>
                <a:cs typeface="Times New Roman" pitchFamily="18" charset="0"/>
              </a:rPr>
              <a:t>(π.χ. ενός μνημείου) όπως είναι η </a:t>
            </a:r>
            <a:r>
              <a:rPr lang="el-GR" sz="1800" b="1" dirty="0" smtClean="0">
                <a:solidFill>
                  <a:schemeClr val="accent1"/>
                </a:solidFill>
                <a:latin typeface="Times New Roman" pitchFamily="18" charset="0"/>
                <a:cs typeface="Times New Roman" pitchFamily="18" charset="0"/>
              </a:rPr>
              <a:t>αυθεντικότητα, η μοναδικότητα και η πνευματικότητά του </a:t>
            </a:r>
            <a:r>
              <a:rPr lang="el-GR" sz="1800" dirty="0" smtClean="0">
                <a:latin typeface="Times New Roman" pitchFamily="18" charset="0"/>
                <a:cs typeface="Times New Roman" pitchFamily="18" charset="0"/>
              </a:rPr>
              <a:t>οδηγώντας σε μια </a:t>
            </a:r>
            <a:r>
              <a:rPr lang="el-GR" sz="1800" b="1" dirty="0" smtClean="0">
                <a:solidFill>
                  <a:schemeClr val="accent1"/>
                </a:solidFill>
                <a:latin typeface="Times New Roman" pitchFamily="18" charset="0"/>
                <a:cs typeface="Times New Roman" pitchFamily="18" charset="0"/>
              </a:rPr>
              <a:t>«</a:t>
            </a:r>
            <a:r>
              <a:rPr lang="el-GR" sz="1800" b="1" dirty="0" err="1" smtClean="0">
                <a:solidFill>
                  <a:schemeClr val="accent1"/>
                </a:solidFill>
                <a:latin typeface="Times New Roman" pitchFamily="18" charset="0"/>
                <a:cs typeface="Times New Roman" pitchFamily="18" charset="0"/>
              </a:rPr>
              <a:t>Ντισνεϋ</a:t>
            </a:r>
            <a:r>
              <a:rPr lang="el-GR" sz="1800" b="1" dirty="0" err="1" smtClean="0">
                <a:latin typeface="Times New Roman" pitchFamily="18" charset="0"/>
                <a:cs typeface="Times New Roman" pitchFamily="18" charset="0"/>
              </a:rPr>
              <a:t>ο</a:t>
            </a:r>
            <a:r>
              <a:rPr lang="el-GR" sz="1800" b="1" dirty="0" err="1" smtClean="0">
                <a:solidFill>
                  <a:schemeClr val="accent1"/>
                </a:solidFill>
                <a:latin typeface="Times New Roman" pitchFamily="18" charset="0"/>
                <a:cs typeface="Times New Roman" pitchFamily="18" charset="0"/>
              </a:rPr>
              <a:t>ποίηση</a:t>
            </a:r>
            <a:r>
              <a:rPr lang="el-GR" sz="1800" b="1"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της πολιτιστικής κληρονομιάς και της σύγχρονης καλλιτεχνικής δημιουργίας. </a:t>
            </a:r>
          </a:p>
          <a:p>
            <a:pPr algn="r">
              <a:buNone/>
            </a:pPr>
            <a:endParaRPr lang="el-GR" sz="1600" b="1" i="1" dirty="0" smtClean="0">
              <a:latin typeface="Times New Roman" pitchFamily="18" charset="0"/>
              <a:cs typeface="Times New Roman" pitchFamily="18" charset="0"/>
            </a:endParaRPr>
          </a:p>
          <a:p>
            <a:endParaRPr lang="el-GR" sz="2400" dirty="0" smtClean="0"/>
          </a:p>
          <a:p>
            <a:r>
              <a:rPr lang="el-GR" sz="2400" dirty="0" smtClean="0"/>
              <a:t> </a:t>
            </a:r>
            <a:endParaRPr lang="el-GR" sz="2400" dirty="0">
              <a:solidFill>
                <a:schemeClr val="tx2"/>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36</a:t>
            </a:fld>
            <a:endParaRPr lang="en"/>
          </a:p>
        </p:txBody>
      </p:sp>
      <p:sp>
        <p:nvSpPr>
          <p:cNvPr id="4" name="3 - Τίτλος"/>
          <p:cNvSpPr>
            <a:spLocks noGrp="1"/>
          </p:cNvSpPr>
          <p:nvPr>
            <p:ph type="title"/>
          </p:nvPr>
        </p:nvSpPr>
        <p:spPr>
          <a:xfrm>
            <a:off x="116732" y="205980"/>
            <a:ext cx="8900808" cy="270675"/>
          </a:xfrm>
        </p:spPr>
        <p:txBody>
          <a:bodyPr>
            <a:noAutofit/>
          </a:bodyPr>
          <a:lstStyle/>
          <a:p>
            <a:pPr algn="ctr"/>
            <a:r>
              <a:rPr lang="el-GR" sz="2400" dirty="0" smtClean="0">
                <a:latin typeface="Times New Roman" pitchFamily="18" charset="0"/>
                <a:cs typeface="Times New Roman" pitchFamily="18" charset="0"/>
              </a:rPr>
              <a:t>Αρνητικές όψεις για την </a:t>
            </a:r>
            <a:r>
              <a:rPr lang="el-GR" sz="2400" dirty="0" err="1" smtClean="0">
                <a:latin typeface="Times New Roman" pitchFamily="18" charset="0"/>
                <a:cs typeface="Times New Roman" pitchFamily="18" charset="0"/>
              </a:rPr>
              <a:t>ψηφιακότητα</a:t>
            </a:r>
            <a:r>
              <a:rPr lang="el-GR" sz="2400" dirty="0" smtClean="0">
                <a:latin typeface="Times New Roman" pitchFamily="18" charset="0"/>
                <a:cs typeface="Times New Roman" pitchFamily="18" charset="0"/>
              </a:rPr>
              <a:t> </a:t>
            </a:r>
            <a:endParaRPr lang="el-GR" sz="24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637775"/>
            <a:ext cx="9144000" cy="4216327"/>
          </a:xfrm>
        </p:spPr>
        <p:txBody>
          <a:bodyPr>
            <a:noAutofit/>
          </a:bodyPr>
          <a:lstStyle/>
          <a:p>
            <a:pPr lvl="0"/>
            <a:r>
              <a:rPr lang="el-GR" sz="2000" dirty="0" smtClean="0">
                <a:latin typeface="Times New Roman" pitchFamily="18" charset="0"/>
                <a:cs typeface="Times New Roman" pitchFamily="18" charset="0"/>
              </a:rPr>
              <a:t>Το </a:t>
            </a:r>
            <a:r>
              <a:rPr lang="el-GR" sz="2000" b="1" dirty="0" smtClean="0">
                <a:solidFill>
                  <a:schemeClr val="accent1"/>
                </a:solidFill>
                <a:latin typeface="Times New Roman" pitchFamily="18" charset="0"/>
                <a:cs typeface="Times New Roman" pitchFamily="18" charset="0"/>
              </a:rPr>
              <a:t>τοπίο </a:t>
            </a:r>
            <a:r>
              <a:rPr lang="el-GR" sz="2000" dirty="0" smtClean="0">
                <a:latin typeface="Times New Roman" pitchFamily="18" charset="0"/>
                <a:cs typeface="Times New Roman" pitchFamily="18" charset="0"/>
              </a:rPr>
              <a:t>συγκροτεί μία καθορισμένη γεωγραφική περιοχή και  συγκροτεί τον κατεξοχήν εκφραστή της </a:t>
            </a:r>
            <a:r>
              <a:rPr lang="el-GR" sz="2000" b="1" dirty="0" smtClean="0">
                <a:solidFill>
                  <a:schemeClr val="accent1"/>
                </a:solidFill>
                <a:latin typeface="Times New Roman" pitchFamily="18" charset="0"/>
                <a:cs typeface="Times New Roman" pitchFamily="18" charset="0"/>
              </a:rPr>
              <a:t>τοπικής ταυτότητας </a:t>
            </a:r>
            <a:r>
              <a:rPr lang="el-GR" sz="2000" dirty="0" smtClean="0">
                <a:latin typeface="Times New Roman" pitchFamily="18" charset="0"/>
                <a:cs typeface="Times New Roman" pitchFamily="18" charset="0"/>
              </a:rPr>
              <a:t>καθώς η σημασία του </a:t>
            </a:r>
            <a:r>
              <a:rPr lang="el-GR" sz="2000" b="1" dirty="0" smtClean="0">
                <a:solidFill>
                  <a:schemeClr val="accent1"/>
                </a:solidFill>
                <a:latin typeface="Times New Roman" pitchFamily="18" charset="0"/>
                <a:cs typeface="Times New Roman" pitchFamily="18" charset="0"/>
              </a:rPr>
              <a:t>αναγνωρίζεται στη συνείδηση των κατοίκων και των επισκεπτών </a:t>
            </a:r>
            <a:r>
              <a:rPr lang="el-GR" sz="2000" dirty="0" smtClean="0">
                <a:latin typeface="Times New Roman" pitchFamily="18" charset="0"/>
                <a:cs typeface="Times New Roman" pitchFamily="18" charset="0"/>
              </a:rPr>
              <a:t>μίας περιοχής.</a:t>
            </a:r>
          </a:p>
          <a:p>
            <a:pPr lvl="0"/>
            <a:r>
              <a:rPr lang="el-GR" sz="2000" dirty="0" smtClean="0">
                <a:latin typeface="Times New Roman" pitchFamily="18" charset="0"/>
                <a:cs typeface="Times New Roman" pitchFamily="18" charset="0"/>
              </a:rPr>
              <a:t> Το </a:t>
            </a:r>
            <a:r>
              <a:rPr lang="el-GR" sz="2000" b="1" dirty="0" smtClean="0">
                <a:solidFill>
                  <a:schemeClr val="accent1"/>
                </a:solidFill>
                <a:latin typeface="Times New Roman" pitchFamily="18" charset="0"/>
                <a:cs typeface="Times New Roman" pitchFamily="18" charset="0"/>
              </a:rPr>
              <a:t>τοπίο</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αναγνωρίζεται ως το θεμελιώδες στοιχείο του </a:t>
            </a:r>
            <a:r>
              <a:rPr lang="el-GR" sz="2000" b="1" dirty="0" smtClean="0">
                <a:solidFill>
                  <a:schemeClr val="accent1"/>
                </a:solidFill>
                <a:latin typeface="Times New Roman" pitchFamily="18" charset="0"/>
                <a:cs typeface="Times New Roman" pitchFamily="18" charset="0"/>
              </a:rPr>
              <a:t>περιβάλλοντος, της πολιτιστικής κληρονομιάς και του τοπικού αποθέματος των πόρων </a:t>
            </a:r>
            <a:r>
              <a:rPr lang="el-GR" sz="2000" dirty="0" smtClean="0">
                <a:latin typeface="Times New Roman" pitchFamily="18" charset="0"/>
                <a:cs typeface="Times New Roman" pitchFamily="18" charset="0"/>
              </a:rPr>
              <a:t>με στόχο τη βιώσιμη διαχείριση τους.</a:t>
            </a:r>
          </a:p>
          <a:p>
            <a:r>
              <a:rPr lang="el-GR" sz="2000" dirty="0" smtClean="0">
                <a:latin typeface="Times New Roman" pitchFamily="18" charset="0"/>
                <a:cs typeface="Times New Roman" pitchFamily="18" charset="0"/>
              </a:rPr>
              <a:t>Ένας τόπος συγκροτεί μία </a:t>
            </a:r>
            <a:r>
              <a:rPr lang="el-GR" sz="2000" b="1" dirty="0" smtClean="0">
                <a:solidFill>
                  <a:schemeClr val="accent1"/>
                </a:solidFill>
                <a:latin typeface="Times New Roman" pitchFamily="18" charset="0"/>
                <a:cs typeface="Times New Roman" pitchFamily="18" charset="0"/>
              </a:rPr>
              <a:t>γεωπολιτικά, ιστορικά και πολιτισμικά οριοθετημένη τοποθεσία </a:t>
            </a:r>
            <a:r>
              <a:rPr lang="el-GR" sz="2000" dirty="0" smtClean="0">
                <a:latin typeface="Times New Roman" pitchFamily="18" charset="0"/>
                <a:cs typeface="Times New Roman" pitchFamily="18" charset="0"/>
              </a:rPr>
              <a:t>ανεξάρτητα της κλίμακας μεγέθους </a:t>
            </a:r>
          </a:p>
          <a:p>
            <a:r>
              <a:rPr lang="el-GR" sz="2000" dirty="0" smtClean="0">
                <a:latin typeface="Times New Roman" pitchFamily="18" charset="0"/>
                <a:cs typeface="Times New Roman" pitchFamily="18" charset="0"/>
              </a:rPr>
              <a:t> Κάθε τόπος συναρθρώνει μία σύνθετη ενότητα που περιλαμβάνει όλα </a:t>
            </a:r>
            <a:r>
              <a:rPr lang="el-GR" sz="2000" b="1" dirty="0" smtClean="0">
                <a:solidFill>
                  <a:schemeClr val="accent1"/>
                </a:solidFill>
                <a:latin typeface="Times New Roman" pitchFamily="18" charset="0"/>
                <a:cs typeface="Times New Roman" pitchFamily="18" charset="0"/>
              </a:rPr>
              <a:t>τα φυσικά, κοινωνικά, πολιτισμικά, ιστορικά, οικονομικά </a:t>
            </a:r>
            <a:r>
              <a:rPr lang="el-GR" sz="2000" dirty="0" smtClean="0">
                <a:latin typeface="Times New Roman" pitchFamily="18" charset="0"/>
                <a:cs typeface="Times New Roman" pitchFamily="18" charset="0"/>
              </a:rPr>
              <a:t>και άλλα συστατικά και χαρακτηριστικά που συνθέτουν την </a:t>
            </a:r>
            <a:r>
              <a:rPr lang="el-GR" sz="2000" b="1" dirty="0" smtClean="0">
                <a:solidFill>
                  <a:schemeClr val="accent1"/>
                </a:solidFill>
                <a:latin typeface="Times New Roman" pitchFamily="18" charset="0"/>
                <a:cs typeface="Times New Roman" pitchFamily="18" charset="0"/>
              </a:rPr>
              <a:t>τοπικότητα του τόπου.</a:t>
            </a:r>
          </a:p>
          <a:p>
            <a:pPr lvl="0"/>
            <a:endParaRPr lang="el-GR" sz="2200" dirty="0" smtClean="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37</a:t>
            </a:fld>
            <a:endParaRPr lang="en"/>
          </a:p>
        </p:txBody>
      </p:sp>
      <p:sp>
        <p:nvSpPr>
          <p:cNvPr id="4" name="3 - Τίτλος"/>
          <p:cNvSpPr>
            <a:spLocks noGrp="1"/>
          </p:cNvSpPr>
          <p:nvPr>
            <p:ph type="title"/>
          </p:nvPr>
        </p:nvSpPr>
        <p:spPr>
          <a:xfrm>
            <a:off x="1" y="205979"/>
            <a:ext cx="9144000" cy="331903"/>
          </a:xfrm>
        </p:spPr>
        <p:txBody>
          <a:bodyPr>
            <a:noAutofit/>
          </a:bodyPr>
          <a:lstStyle/>
          <a:p>
            <a:pPr algn="ctr"/>
            <a:r>
              <a:rPr lang="el-GR" sz="2400" dirty="0" smtClean="0">
                <a:latin typeface="Times New Roman" pitchFamily="18" charset="0"/>
                <a:cs typeface="Times New Roman" pitchFamily="18" charset="0"/>
              </a:rPr>
              <a:t>Τοπίο και τόπος: Η επονομασία ενός τόπου προορισμού</a:t>
            </a:r>
            <a:endParaRPr lang="el-GR" sz="24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322729" y="445674"/>
            <a:ext cx="8821270" cy="4697826"/>
          </a:xfrm>
        </p:spPr>
        <p:txBody>
          <a:bodyPr>
            <a:normAutofit/>
          </a:bodyPr>
          <a:lstStyle/>
          <a:p>
            <a:pPr lvl="0">
              <a:buFont typeface="Wingdings" pitchFamily="2" charset="2"/>
              <a:buChar char="Ø"/>
            </a:pPr>
            <a:r>
              <a:rPr lang="el-GR" sz="1900" dirty="0" smtClean="0">
                <a:latin typeface="Times New Roman" pitchFamily="18" charset="0"/>
                <a:cs typeface="Times New Roman" pitchFamily="18" charset="0"/>
              </a:rPr>
              <a:t>Ορίζεται ως </a:t>
            </a:r>
            <a:r>
              <a:rPr lang="el-GR" sz="1900" b="1" dirty="0" smtClean="0">
                <a:solidFill>
                  <a:schemeClr val="accent1"/>
                </a:solidFill>
                <a:latin typeface="Times New Roman" pitchFamily="18" charset="0"/>
                <a:cs typeface="Times New Roman" pitchFamily="18" charset="0"/>
              </a:rPr>
              <a:t>η αντίληψη των επισκεπτών- καταναλωτών </a:t>
            </a:r>
            <a:r>
              <a:rPr lang="el-GR" sz="1900" dirty="0" smtClean="0">
                <a:latin typeface="Times New Roman" pitchFamily="18" charset="0"/>
                <a:cs typeface="Times New Roman" pitchFamily="18" charset="0"/>
              </a:rPr>
              <a:t>για ένα προσφερόμενο προϊόν δηλαδή ως μία </a:t>
            </a:r>
            <a:r>
              <a:rPr lang="el-GR" sz="1900" b="1" dirty="0" smtClean="0">
                <a:solidFill>
                  <a:schemeClr val="accent1"/>
                </a:solidFill>
                <a:latin typeface="Times New Roman" pitchFamily="18" charset="0"/>
                <a:cs typeface="Times New Roman" pitchFamily="18" charset="0"/>
              </a:rPr>
              <a:t>επωνυμία, ένα σήμα, ένα σχήμα, ένα σύμβολο, ένα σχέδιο, ένα ορισμό/ λογότυπο, έναν ήχο, ένα χρώμα, μία απεικόνιση </a:t>
            </a:r>
            <a:r>
              <a:rPr lang="el-GR" sz="1900" dirty="0" smtClean="0">
                <a:latin typeface="Times New Roman" pitchFamily="18" charset="0"/>
                <a:cs typeface="Times New Roman" pitchFamily="18" charset="0"/>
              </a:rPr>
              <a:t>ή συνδυασμό μεταξύ τους. </a:t>
            </a:r>
          </a:p>
          <a:p>
            <a:pPr lvl="0">
              <a:buFont typeface="Wingdings" pitchFamily="2" charset="2"/>
              <a:buChar char="Ø"/>
            </a:pPr>
            <a:r>
              <a:rPr lang="el-GR" sz="1900" dirty="0" smtClean="0">
                <a:latin typeface="Times New Roman" pitchFamily="18" charset="0"/>
                <a:cs typeface="Times New Roman" pitchFamily="18" charset="0"/>
              </a:rPr>
              <a:t>Ο στόχος εστιάζει στην </a:t>
            </a:r>
            <a:r>
              <a:rPr lang="el-GR" sz="1900" dirty="0" err="1" smtClean="0">
                <a:latin typeface="Times New Roman" pitchFamily="18" charset="0"/>
                <a:cs typeface="Times New Roman" pitchFamily="18" charset="0"/>
              </a:rPr>
              <a:t>αναγνωρισιμότητα</a:t>
            </a:r>
            <a:r>
              <a:rPr lang="el-GR" sz="1900" dirty="0" smtClean="0">
                <a:latin typeface="Times New Roman" pitchFamily="18" charset="0"/>
                <a:cs typeface="Times New Roman" pitchFamily="18" charset="0"/>
              </a:rPr>
              <a:t> υπονοώντας </a:t>
            </a:r>
            <a:r>
              <a:rPr lang="el-GR" sz="1900" b="1" dirty="0" smtClean="0">
                <a:solidFill>
                  <a:schemeClr val="accent1"/>
                </a:solidFill>
                <a:latin typeface="Times New Roman" pitchFamily="18" charset="0"/>
                <a:cs typeface="Times New Roman" pitchFamily="18" charset="0"/>
              </a:rPr>
              <a:t>αξίες, ιδέες, συναισθήματα και προσωπικότητα.</a:t>
            </a:r>
            <a:r>
              <a:rPr lang="el-GR" sz="1900" dirty="0" smtClean="0">
                <a:latin typeface="Times New Roman" pitchFamily="18" charset="0"/>
                <a:cs typeface="Times New Roman" pitchFamily="18" charset="0"/>
              </a:rPr>
              <a:t> </a:t>
            </a:r>
          </a:p>
          <a:p>
            <a:pPr lvl="0">
              <a:buFont typeface="Wingdings" pitchFamily="2" charset="2"/>
              <a:buChar char="Ø"/>
            </a:pPr>
            <a:r>
              <a:rPr lang="el-GR" sz="2000" dirty="0" smtClean="0">
                <a:latin typeface="Times New Roman" pitchFamily="18" charset="0"/>
                <a:cs typeface="Times New Roman" pitchFamily="18" charset="0"/>
              </a:rPr>
              <a:t>Η </a:t>
            </a:r>
            <a:r>
              <a:rPr lang="el-GR" sz="2000" b="1" dirty="0" smtClean="0">
                <a:solidFill>
                  <a:schemeClr val="accent1"/>
                </a:solidFill>
                <a:latin typeface="Times New Roman" pitchFamily="18" charset="0"/>
                <a:cs typeface="Times New Roman" pitchFamily="18" charset="0"/>
              </a:rPr>
              <a:t>μάρκα/ </a:t>
            </a:r>
            <a:r>
              <a:rPr lang="en-US" sz="2000" b="1" dirty="0" smtClean="0">
                <a:solidFill>
                  <a:schemeClr val="accent1"/>
                </a:solidFill>
                <a:latin typeface="Times New Roman" pitchFamily="18" charset="0"/>
                <a:cs typeface="Times New Roman" pitchFamily="18" charset="0"/>
              </a:rPr>
              <a:t>branding</a:t>
            </a:r>
            <a:r>
              <a:rPr lang="el-GR" sz="2000" b="1"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λειτουργεί ως εργαλείο προώθησης, διαφοροποίησης και ανταγωνιστικότητας δηλαδή ως προστιθέμενο όφελος και παράγοντας υπεραξίας συνιστώντας </a:t>
            </a:r>
            <a:r>
              <a:rPr lang="el-GR" sz="2000" b="1" dirty="0" smtClean="0">
                <a:solidFill>
                  <a:schemeClr val="accent1"/>
                </a:solidFill>
                <a:latin typeface="Times New Roman" pitchFamily="18" charset="0"/>
                <a:cs typeface="Times New Roman" pitchFamily="18" charset="0"/>
              </a:rPr>
              <a:t>περιουσιακό στοιχείο</a:t>
            </a:r>
            <a:r>
              <a:rPr lang="el-GR" sz="2000" b="1" dirty="0" smtClean="0">
                <a:latin typeface="Times New Roman" pitchFamily="18" charset="0"/>
                <a:cs typeface="Times New Roman" pitchFamily="18" charset="0"/>
              </a:rPr>
              <a:t>. </a:t>
            </a:r>
            <a:endParaRPr lang="el-GR" sz="2000" dirty="0" smtClean="0">
              <a:latin typeface="Times New Roman" pitchFamily="18" charset="0"/>
              <a:cs typeface="Times New Roman" pitchFamily="18" charset="0"/>
            </a:endParaRPr>
          </a:p>
          <a:p>
            <a:pPr lvl="0">
              <a:buFont typeface="Wingdings" pitchFamily="2" charset="2"/>
              <a:buChar char="Ø"/>
            </a:pPr>
            <a:r>
              <a:rPr lang="el-GR" sz="2000" dirty="0" smtClean="0">
                <a:latin typeface="Times New Roman" pitchFamily="18" charset="0"/>
                <a:cs typeface="Times New Roman" pitchFamily="18" charset="0"/>
              </a:rPr>
              <a:t>Το τοπίο συμβάλλει στη δημιουργία της </a:t>
            </a:r>
            <a:r>
              <a:rPr lang="el-GR" sz="2000" b="1" dirty="0" smtClean="0">
                <a:solidFill>
                  <a:schemeClr val="accent1"/>
                </a:solidFill>
                <a:latin typeface="Times New Roman" pitchFamily="18" charset="0"/>
                <a:cs typeface="Times New Roman" pitchFamily="18" charset="0"/>
              </a:rPr>
              <a:t>Τοπικής Επονομασίας</a:t>
            </a:r>
            <a:r>
              <a:rPr lang="el-GR" sz="2000" dirty="0" smtClean="0">
                <a:solidFill>
                  <a:schemeClr val="accent1"/>
                </a:solidFill>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a:t>
            </a:r>
            <a:r>
              <a:rPr lang="en-US" sz="2000" b="1" dirty="0" smtClean="0">
                <a:solidFill>
                  <a:schemeClr val="accent1"/>
                </a:solidFill>
                <a:latin typeface="Times New Roman" pitchFamily="18" charset="0"/>
                <a:cs typeface="Times New Roman" pitchFamily="18" charset="0"/>
              </a:rPr>
              <a:t>Place branding</a:t>
            </a:r>
            <a:r>
              <a:rPr lang="el-GR" sz="2000" b="1" dirty="0" smtClean="0">
                <a:solidFill>
                  <a:schemeClr val="accent1"/>
                </a:solidFill>
                <a:latin typeface="Times New Roman" pitchFamily="18" charset="0"/>
                <a:cs typeface="Times New Roman" pitchFamily="18" charset="0"/>
              </a:rPr>
              <a:t>)</a:t>
            </a:r>
            <a:r>
              <a:rPr lang="el-GR" sz="2000" dirty="0" smtClean="0">
                <a:latin typeface="Times New Roman" pitchFamily="18" charset="0"/>
                <a:cs typeface="Times New Roman" pitchFamily="18" charset="0"/>
              </a:rPr>
              <a:t> και η υπεραξία της μάρκας είναι η αξία που προσθέτει η μάρκα σε ένα προϊόν.                                                                         </a:t>
            </a:r>
            <a:endParaRPr lang="el-GR" sz="1600" b="1" i="1" dirty="0" smtClean="0">
              <a:solidFill>
                <a:schemeClr val="accent1"/>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38</a:t>
            </a:fld>
            <a:endParaRPr lang="en"/>
          </a:p>
        </p:txBody>
      </p:sp>
      <p:sp>
        <p:nvSpPr>
          <p:cNvPr id="4" name="3 - Τίτλος"/>
          <p:cNvSpPr>
            <a:spLocks noGrp="1"/>
          </p:cNvSpPr>
          <p:nvPr>
            <p:ph type="title"/>
          </p:nvPr>
        </p:nvSpPr>
        <p:spPr>
          <a:xfrm>
            <a:off x="155643" y="99893"/>
            <a:ext cx="8988357" cy="276625"/>
          </a:xfrm>
        </p:spPr>
        <p:txBody>
          <a:bodyPr>
            <a:noAutofit/>
          </a:bodyPr>
          <a:lstStyle/>
          <a:p>
            <a:pPr algn="ctr"/>
            <a:r>
              <a:rPr lang="el-GR" sz="2400" dirty="0" smtClean="0">
                <a:latin typeface="Times New Roman" pitchFamily="18" charset="0"/>
                <a:cs typeface="Times New Roman" pitchFamily="18" charset="0"/>
              </a:rPr>
              <a:t>Η δημιουργία «μάρκας» (</a:t>
            </a:r>
            <a:r>
              <a:rPr lang="en-US" sz="2400" dirty="0" smtClean="0">
                <a:latin typeface="Times New Roman" pitchFamily="18" charset="0"/>
                <a:cs typeface="Times New Roman" pitchFamily="18" charset="0"/>
              </a:rPr>
              <a:t>brand</a:t>
            </a:r>
            <a:r>
              <a:rPr lang="el-GR" sz="2400" dirty="0" smtClean="0">
                <a:latin typeface="Times New Roman" pitchFamily="18" charset="0"/>
                <a:cs typeface="Times New Roman" pitchFamily="18" charset="0"/>
              </a:rPr>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514830"/>
            <a:ext cx="9143999" cy="4504642"/>
          </a:xfrm>
        </p:spPr>
        <p:txBody>
          <a:bodyPr>
            <a:normAutofit/>
          </a:bodyPr>
          <a:lstStyle/>
          <a:p>
            <a:pPr>
              <a:buFont typeface="Wingdings" pitchFamily="2" charset="2"/>
              <a:buChar char="Ø"/>
            </a:pPr>
            <a:r>
              <a:rPr lang="el-GR" sz="1900" dirty="0" smtClean="0">
                <a:latin typeface="Times New Roman" pitchFamily="18" charset="0"/>
                <a:cs typeface="Times New Roman" pitchFamily="18" charset="0"/>
              </a:rPr>
              <a:t>Διεκδικεί την αναγνώριση, τη διαφοροποίηση &amp;την αύξηση της ανταγωνιστικότητας στο σύγχρονο </a:t>
            </a:r>
            <a:r>
              <a:rPr lang="el-GR" sz="1900" dirty="0" err="1" smtClean="0">
                <a:latin typeface="Times New Roman" pitchFamily="18" charset="0"/>
                <a:cs typeface="Times New Roman" pitchFamily="18" charset="0"/>
              </a:rPr>
              <a:t>παγκοσμιοποιημένο</a:t>
            </a:r>
            <a:r>
              <a:rPr lang="el-GR" sz="1900" dirty="0" smtClean="0">
                <a:latin typeface="Times New Roman" pitchFamily="18" charset="0"/>
                <a:cs typeface="Times New Roman" pitchFamily="18" charset="0"/>
              </a:rPr>
              <a:t> περιβάλλον δημιουργώντας </a:t>
            </a:r>
            <a:r>
              <a:rPr lang="el-GR" sz="1900" b="1" dirty="0" err="1" smtClean="0">
                <a:solidFill>
                  <a:schemeClr val="accent1"/>
                </a:solidFill>
                <a:latin typeface="Times New Roman" pitchFamily="18" charset="0"/>
                <a:cs typeface="Times New Roman" pitchFamily="18" charset="0"/>
              </a:rPr>
              <a:t>εξατομι</a:t>
            </a:r>
            <a:r>
              <a:rPr lang="el-GR" sz="1900" b="1" dirty="0" smtClean="0">
                <a:solidFill>
                  <a:schemeClr val="accent1"/>
                </a:solidFill>
                <a:latin typeface="Times New Roman" pitchFamily="18" charset="0"/>
                <a:cs typeface="Times New Roman" pitchFamily="18" charset="0"/>
              </a:rPr>
              <a:t>-</a:t>
            </a:r>
            <a:r>
              <a:rPr lang="el-GR" sz="1900" b="1" dirty="0" err="1" smtClean="0">
                <a:solidFill>
                  <a:schemeClr val="accent1"/>
                </a:solidFill>
                <a:latin typeface="Times New Roman" pitchFamily="18" charset="0"/>
                <a:cs typeface="Times New Roman" pitchFamily="18" charset="0"/>
              </a:rPr>
              <a:t>κευμένη</a:t>
            </a:r>
            <a:r>
              <a:rPr lang="el-GR" sz="1900" b="1" dirty="0" smtClean="0">
                <a:solidFill>
                  <a:schemeClr val="accent1"/>
                </a:solidFill>
                <a:latin typeface="Times New Roman" pitchFamily="18" charset="0"/>
                <a:cs typeface="Times New Roman" pitchFamily="18" charset="0"/>
              </a:rPr>
              <a:t> &amp; αυθεντική εμπειρία στον επισκέπτη και συναισθηματικό δέσιμο μαζί του. </a:t>
            </a:r>
          </a:p>
          <a:p>
            <a:pPr>
              <a:buFont typeface="Wingdings" pitchFamily="2" charset="2"/>
              <a:buChar char="Ø"/>
            </a:pPr>
            <a:r>
              <a:rPr lang="el-GR" sz="1900" dirty="0" smtClean="0">
                <a:latin typeface="Times New Roman" pitchFamily="18" charset="0"/>
                <a:cs typeface="Times New Roman" pitchFamily="18" charset="0"/>
              </a:rPr>
              <a:t>Το </a:t>
            </a:r>
            <a:r>
              <a:rPr lang="en-US" sz="1900" dirty="0" smtClean="0">
                <a:latin typeface="Times New Roman" pitchFamily="18" charset="0"/>
                <a:cs typeface="Times New Roman" pitchFamily="18" charset="0"/>
              </a:rPr>
              <a:t>place branding</a:t>
            </a:r>
            <a:r>
              <a:rPr lang="el-GR" sz="1900" dirty="0" smtClean="0">
                <a:latin typeface="Times New Roman" pitchFamily="18" charset="0"/>
                <a:cs typeface="Times New Roman" pitchFamily="18" charset="0"/>
              </a:rPr>
              <a:t> λειτουργεί ως το ρυμουλκό που προσελκύει </a:t>
            </a:r>
            <a:r>
              <a:rPr lang="el-GR" sz="1900" b="1" dirty="0" smtClean="0">
                <a:solidFill>
                  <a:schemeClr val="accent1"/>
                </a:solidFill>
                <a:latin typeface="Times New Roman" pitchFamily="18" charset="0"/>
                <a:cs typeface="Times New Roman" pitchFamily="18" charset="0"/>
              </a:rPr>
              <a:t>προστιθέμενη ελκυστικότητα σε ένα τόπο </a:t>
            </a:r>
            <a:r>
              <a:rPr lang="el-GR" sz="1900" dirty="0" smtClean="0">
                <a:latin typeface="Times New Roman" pitchFamily="18" charset="0"/>
                <a:cs typeface="Times New Roman" pitchFamily="18" charset="0"/>
              </a:rPr>
              <a:t>με σκοπό την αναδιαμόρφωση της ταυτότητάς του.</a:t>
            </a:r>
          </a:p>
          <a:p>
            <a:pPr>
              <a:buFont typeface="Wingdings" pitchFamily="2" charset="2"/>
              <a:buChar char="Ø"/>
            </a:pPr>
            <a:r>
              <a:rPr lang="el-GR" sz="1900" dirty="0" smtClean="0">
                <a:latin typeface="Times New Roman" pitchFamily="18" charset="0"/>
                <a:cs typeface="Times New Roman" pitchFamily="18" charset="0"/>
              </a:rPr>
              <a:t> Συνεπώς, αποτελεί κάτι πολύ περισσότερο </a:t>
            </a:r>
            <a:r>
              <a:rPr lang="el-GR" sz="1900" b="1" dirty="0" smtClean="0">
                <a:solidFill>
                  <a:schemeClr val="accent1"/>
                </a:solidFill>
                <a:latin typeface="Times New Roman" pitchFamily="18" charset="0"/>
                <a:cs typeface="Times New Roman" pitchFamily="18" charset="0"/>
              </a:rPr>
              <a:t>από ένα σλόγκαν ή ένα απλό λογότυπο </a:t>
            </a:r>
            <a:r>
              <a:rPr lang="el-GR" sz="1900" dirty="0" smtClean="0">
                <a:latin typeface="Times New Roman" pitchFamily="18" charset="0"/>
                <a:cs typeface="Times New Roman" pitchFamily="18" charset="0"/>
              </a:rPr>
              <a:t>καθώς συνιστά ένα σημαντικό εργαλείο αστικού σχεδιασμού &amp; διαχείρισης των τόπων. </a:t>
            </a:r>
          </a:p>
          <a:p>
            <a:pPr>
              <a:buFont typeface="Wingdings" pitchFamily="2" charset="2"/>
              <a:buChar char="Ø"/>
            </a:pPr>
            <a:r>
              <a:rPr lang="el-GR" sz="1900" dirty="0" smtClean="0">
                <a:latin typeface="Times New Roman" pitchFamily="18" charset="0"/>
                <a:cs typeface="Times New Roman" pitchFamily="18" charset="0"/>
              </a:rPr>
              <a:t>Στρατηγικός στόχος αποτελεί η </a:t>
            </a:r>
            <a:r>
              <a:rPr lang="el-GR" sz="1900" b="1" dirty="0" smtClean="0">
                <a:solidFill>
                  <a:schemeClr val="accent1"/>
                </a:solidFill>
                <a:latin typeface="Times New Roman" pitchFamily="18" charset="0"/>
                <a:cs typeface="Times New Roman" pitchFamily="18" charset="0"/>
              </a:rPr>
              <a:t>ταυτότητα ενός τόπου </a:t>
            </a:r>
            <a:r>
              <a:rPr lang="el-GR" sz="1900" dirty="0" smtClean="0">
                <a:latin typeface="Times New Roman" pitchFamily="18" charset="0"/>
                <a:cs typeface="Times New Roman" pitchFamily="18" charset="0"/>
              </a:rPr>
              <a:t>να εμπεριέχει όλα εκείνα τα χαρακτηριστικά που θα τον καθιστούν ένα τόπο ιδιαίτερο και μοναδικό συνεπώς </a:t>
            </a:r>
            <a:r>
              <a:rPr lang="el-GR" sz="1900" b="1" dirty="0" smtClean="0">
                <a:solidFill>
                  <a:schemeClr val="accent1"/>
                </a:solidFill>
                <a:latin typeface="Times New Roman" pitchFamily="18" charset="0"/>
                <a:cs typeface="Times New Roman" pitchFamily="18" charset="0"/>
              </a:rPr>
              <a:t>διαφορετικό</a:t>
            </a:r>
            <a:r>
              <a:rPr lang="el-GR" sz="1900" b="1" dirty="0" smtClean="0">
                <a:latin typeface="Times New Roman" pitchFamily="18" charset="0"/>
                <a:cs typeface="Times New Roman" pitchFamily="18" charset="0"/>
              </a:rPr>
              <a:t> </a:t>
            </a:r>
            <a:r>
              <a:rPr lang="el-GR" sz="1900" dirty="0" smtClean="0">
                <a:latin typeface="Times New Roman" pitchFamily="18" charset="0"/>
                <a:cs typeface="Times New Roman" pitchFamily="18" charset="0"/>
              </a:rPr>
              <a:t>και για το λόγο αυτό το </a:t>
            </a:r>
            <a:r>
              <a:rPr lang="en-US" sz="1900" dirty="0" smtClean="0">
                <a:latin typeface="Times New Roman" pitchFamily="18" charset="0"/>
                <a:cs typeface="Times New Roman" pitchFamily="18" charset="0"/>
              </a:rPr>
              <a:t>place branding</a:t>
            </a:r>
            <a:r>
              <a:rPr lang="en-US" sz="1900" b="1" dirty="0" smtClean="0">
                <a:latin typeface="Times New Roman" pitchFamily="18" charset="0"/>
                <a:cs typeface="Times New Roman" pitchFamily="18" charset="0"/>
              </a:rPr>
              <a:t> </a:t>
            </a:r>
            <a:r>
              <a:rPr lang="el-GR" sz="1900" dirty="0" smtClean="0">
                <a:latin typeface="Times New Roman" pitchFamily="18" charset="0"/>
                <a:cs typeface="Times New Roman" pitchFamily="18" charset="0"/>
              </a:rPr>
              <a:t>εντάσσεται στη λογική της </a:t>
            </a:r>
            <a:r>
              <a:rPr lang="el-GR" sz="1900" b="1" dirty="0" err="1" smtClean="0">
                <a:solidFill>
                  <a:schemeClr val="accent1"/>
                </a:solidFill>
                <a:latin typeface="Times New Roman" pitchFamily="18" charset="0"/>
                <a:cs typeface="Times New Roman" pitchFamily="18" charset="0"/>
              </a:rPr>
              <a:t>αειφορίας</a:t>
            </a:r>
            <a:r>
              <a:rPr lang="el-GR" sz="1900" b="1" dirty="0" smtClean="0">
                <a:solidFill>
                  <a:schemeClr val="accent1"/>
                </a:solidFill>
                <a:latin typeface="Times New Roman" pitchFamily="18" charset="0"/>
                <a:cs typeface="Times New Roman" pitchFamily="18" charset="0"/>
              </a:rPr>
              <a:t> και της βιώσιμης ανάπτυξης.</a:t>
            </a:r>
          </a:p>
          <a:p>
            <a:pPr>
              <a:buFont typeface="Wingdings" pitchFamily="2" charset="2"/>
              <a:buChar char="Ø"/>
            </a:pPr>
            <a:r>
              <a:rPr lang="el-GR" sz="2000" dirty="0" smtClean="0">
                <a:latin typeface="Times New Roman" pitchFamily="18" charset="0"/>
                <a:cs typeface="Times New Roman" pitchFamily="18" charset="0"/>
              </a:rPr>
              <a:t>Οι βασικότερες εκδοχές : </a:t>
            </a:r>
            <a:r>
              <a:rPr lang="en-US" sz="2000" b="1" dirty="0" smtClean="0">
                <a:solidFill>
                  <a:schemeClr val="accent1"/>
                </a:solidFill>
                <a:latin typeface="Times New Roman" pitchFamily="18" charset="0"/>
                <a:cs typeface="Times New Roman" pitchFamily="18" charset="0"/>
              </a:rPr>
              <a:t>branding</a:t>
            </a:r>
            <a:r>
              <a:rPr lang="el-GR" sz="2000" b="1" dirty="0" smtClean="0">
                <a:solidFill>
                  <a:schemeClr val="accent1"/>
                </a:solidFill>
                <a:latin typeface="Times New Roman" pitchFamily="18" charset="0"/>
                <a:cs typeface="Times New Roman" pitchFamily="18" charset="0"/>
              </a:rPr>
              <a:t> της πόλης</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city branding</a:t>
            </a:r>
            <a:r>
              <a:rPr lang="el-GR" sz="2000" dirty="0" smtClean="0">
                <a:latin typeface="Times New Roman" pitchFamily="18" charset="0"/>
                <a:cs typeface="Times New Roman" pitchFamily="18" charset="0"/>
              </a:rPr>
              <a:t>), </a:t>
            </a:r>
            <a:r>
              <a:rPr lang="en-US" sz="2000" b="1" dirty="0" smtClean="0">
                <a:solidFill>
                  <a:schemeClr val="accent1"/>
                </a:solidFill>
                <a:latin typeface="Times New Roman" pitchFamily="18" charset="0"/>
                <a:cs typeface="Times New Roman" pitchFamily="18" charset="0"/>
              </a:rPr>
              <a:t>branding</a:t>
            </a:r>
            <a:r>
              <a:rPr lang="el-GR" sz="2000" b="1" dirty="0" smtClean="0">
                <a:solidFill>
                  <a:schemeClr val="accent1"/>
                </a:solidFill>
                <a:latin typeface="Times New Roman" pitchFamily="18" charset="0"/>
                <a:cs typeface="Times New Roman" pitchFamily="18" charset="0"/>
              </a:rPr>
              <a:t> της χώρας/ έθνους </a:t>
            </a:r>
            <a:r>
              <a:rPr lang="el-GR"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nation branding</a:t>
            </a:r>
            <a:r>
              <a:rPr lang="el-GR" sz="2000" dirty="0" smtClean="0">
                <a:latin typeface="Times New Roman" pitchFamily="18" charset="0"/>
                <a:cs typeface="Times New Roman" pitchFamily="18" charset="0"/>
              </a:rPr>
              <a:t>) και </a:t>
            </a:r>
            <a:r>
              <a:rPr lang="en-US" sz="2000" b="1" dirty="0" smtClean="0">
                <a:solidFill>
                  <a:schemeClr val="accent1"/>
                </a:solidFill>
                <a:latin typeface="Times New Roman" pitchFamily="18" charset="0"/>
                <a:cs typeface="Times New Roman" pitchFamily="18" charset="0"/>
              </a:rPr>
              <a:t>branding</a:t>
            </a:r>
            <a:r>
              <a:rPr lang="el-GR" sz="2000" b="1" dirty="0" smtClean="0">
                <a:solidFill>
                  <a:schemeClr val="accent1"/>
                </a:solidFill>
                <a:latin typeface="Times New Roman" pitchFamily="18" charset="0"/>
                <a:cs typeface="Times New Roman" pitchFamily="18" charset="0"/>
              </a:rPr>
              <a:t> προορισμού</a:t>
            </a:r>
            <a:r>
              <a:rPr lang="el-GR"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destination branding</a:t>
            </a:r>
            <a:r>
              <a:rPr lang="el-GR" sz="2000" dirty="0" smtClean="0">
                <a:latin typeface="Times New Roman" pitchFamily="18" charset="0"/>
                <a:cs typeface="Times New Roman" pitchFamily="18" charset="0"/>
              </a:rPr>
              <a:t>). </a:t>
            </a:r>
          </a:p>
          <a:p>
            <a:pPr>
              <a:buFont typeface="Wingdings" pitchFamily="2" charset="2"/>
              <a:buChar char="Ø"/>
            </a:pPr>
            <a:endParaRPr lang="el-GR" sz="2000" dirty="0">
              <a:solidFill>
                <a:schemeClr val="tx2"/>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39</a:t>
            </a:fld>
            <a:endParaRPr lang="en"/>
          </a:p>
        </p:txBody>
      </p:sp>
      <p:sp>
        <p:nvSpPr>
          <p:cNvPr id="4" name="3 - Τίτλος"/>
          <p:cNvSpPr>
            <a:spLocks noGrp="1"/>
          </p:cNvSpPr>
          <p:nvPr>
            <p:ph type="title"/>
          </p:nvPr>
        </p:nvSpPr>
        <p:spPr>
          <a:xfrm>
            <a:off x="457199" y="205979"/>
            <a:ext cx="8443609" cy="293483"/>
          </a:xfrm>
        </p:spPr>
        <p:txBody>
          <a:bodyPr>
            <a:noAutofit/>
          </a:bodyPr>
          <a:lstStyle/>
          <a:p>
            <a:pPr lvl="0" algn="ctr"/>
            <a:r>
              <a:rPr lang="el-GR" sz="2800" dirty="0" smtClean="0">
                <a:latin typeface="Times New Roman" pitchFamily="18" charset="0"/>
                <a:cs typeface="Times New Roman" pitchFamily="18" charset="0"/>
              </a:rPr>
              <a:t>Η τοπική επονομασία</a:t>
            </a:r>
            <a:endParaRPr lang="el-GR"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pPr algn="ctr"/>
            <a:fld id="{00000000-1234-1234-1234-123412341234}" type="slidenum">
              <a:rPr lang="en" smtClean="0"/>
              <a:pPr algn="ctr"/>
              <a:t>4</a:t>
            </a:fld>
            <a:endParaRPr lang="en"/>
          </a:p>
        </p:txBody>
      </p:sp>
      <p:sp>
        <p:nvSpPr>
          <p:cNvPr id="4" name="3 - Ορθογώνιο"/>
          <p:cNvSpPr/>
          <p:nvPr/>
        </p:nvSpPr>
        <p:spPr>
          <a:xfrm>
            <a:off x="0" y="0"/>
            <a:ext cx="9144000" cy="4524315"/>
          </a:xfrm>
          <a:prstGeom prst="rect">
            <a:avLst/>
          </a:prstGeom>
        </p:spPr>
        <p:txBody>
          <a:bodyPr wrap="square">
            <a:spAutoFit/>
          </a:bodyPr>
          <a:lstStyle/>
          <a:p>
            <a:pPr lvl="0" algn="ctr" fontAlgn="base">
              <a:spcBef>
                <a:spcPct val="0"/>
              </a:spcBef>
              <a:spcAft>
                <a:spcPct val="0"/>
              </a:spcAft>
              <a:buClrTx/>
            </a:pPr>
            <a:r>
              <a:rPr lang="el-GR" sz="1800" b="1" dirty="0" smtClean="0">
                <a:solidFill>
                  <a:schemeClr val="accent1"/>
                </a:solidFill>
                <a:latin typeface="Times New Roman" pitchFamily="18" charset="0"/>
                <a:ea typeface="MS Mincho" pitchFamily="49" charset="-128"/>
                <a:cs typeface="Times New Roman" pitchFamily="18" charset="0"/>
              </a:rPr>
              <a:t>Δέσποινα Παπαδήμα </a:t>
            </a:r>
            <a:endParaRPr lang="el-GR" sz="1800" b="1" dirty="0" smtClean="0">
              <a:solidFill>
                <a:schemeClr val="accent1"/>
              </a:solidFill>
              <a:latin typeface="Times New Roman" pitchFamily="18" charset="0"/>
              <a:cs typeface="Times New Roman" pitchFamily="18" charset="0"/>
            </a:endParaRPr>
          </a:p>
          <a:p>
            <a:pPr lvl="0" algn="ctr" eaLnBrk="0" fontAlgn="base" hangingPunct="0">
              <a:spcBef>
                <a:spcPct val="0"/>
              </a:spcBef>
              <a:spcAft>
                <a:spcPct val="0"/>
              </a:spcAft>
              <a:buClrTx/>
            </a:pPr>
            <a:r>
              <a:rPr lang="el-GR" sz="1800" b="1" dirty="0" smtClean="0">
                <a:solidFill>
                  <a:schemeClr val="accent1"/>
                </a:solidFill>
                <a:latin typeface="Times New Roman" pitchFamily="18" charset="0"/>
                <a:ea typeface="MS Mincho" pitchFamily="49" charset="-128"/>
                <a:cs typeface="Times New Roman" pitchFamily="18" charset="0"/>
              </a:rPr>
              <a:t>Γεννήθηκα στη Θεσσαλονίκη και μεγάλωσα στα Άνω </a:t>
            </a:r>
            <a:r>
              <a:rPr lang="el-GR" sz="1800" b="1" dirty="0" err="1" smtClean="0">
                <a:solidFill>
                  <a:schemeClr val="accent1"/>
                </a:solidFill>
                <a:latin typeface="Times New Roman" pitchFamily="18" charset="0"/>
                <a:ea typeface="MS Mincho" pitchFamily="49" charset="-128"/>
                <a:cs typeface="Times New Roman" pitchFamily="18" charset="0"/>
              </a:rPr>
              <a:t>Πορρόια</a:t>
            </a:r>
            <a:r>
              <a:rPr lang="el-GR" sz="1800" b="1" dirty="0" smtClean="0">
                <a:solidFill>
                  <a:schemeClr val="accent1"/>
                </a:solidFill>
                <a:latin typeface="Times New Roman" pitchFamily="18" charset="0"/>
                <a:ea typeface="MS Mincho" pitchFamily="49" charset="-128"/>
                <a:cs typeface="Times New Roman" pitchFamily="18" charset="0"/>
              </a:rPr>
              <a:t> Σερρών.</a:t>
            </a:r>
            <a:endParaRPr lang="el-GR" sz="1800" b="1" dirty="0" smtClean="0">
              <a:solidFill>
                <a:schemeClr val="accent1"/>
              </a:solidFill>
              <a:latin typeface="Times New Roman" pitchFamily="18" charset="0"/>
              <a:cs typeface="Times New Roman" pitchFamily="18" charset="0"/>
            </a:endParaRPr>
          </a:p>
          <a:p>
            <a:pPr lvl="0" eaLnBrk="0" fontAlgn="base" hangingPunct="0">
              <a:spcBef>
                <a:spcPct val="0"/>
              </a:spcBef>
              <a:spcAft>
                <a:spcPct val="0"/>
              </a:spcAft>
              <a:buClrTx/>
            </a:pPr>
            <a:r>
              <a:rPr lang="el-GR" sz="1800" dirty="0" smtClean="0">
                <a:solidFill>
                  <a:schemeClr val="tx1"/>
                </a:solidFill>
                <a:latin typeface="Times New Roman" pitchFamily="18" charset="0"/>
                <a:ea typeface="MS Mincho" pitchFamily="49" charset="-128"/>
                <a:cs typeface="Times New Roman" pitchFamily="18" charset="0"/>
              </a:rPr>
              <a:t>Σπούδασα Αρχαιολογία στη Φιλοσοφική Σχολή του Πανεπιστημίου Βελιγραδίου, και ειδικεύτηκα στη </a:t>
            </a:r>
            <a:r>
              <a:rPr lang="el-GR" sz="1800" dirty="0" err="1" smtClean="0">
                <a:solidFill>
                  <a:schemeClr val="tx1"/>
                </a:solidFill>
                <a:latin typeface="Times New Roman" pitchFamily="18" charset="0"/>
                <a:ea typeface="MS Mincho" pitchFamily="49" charset="-128"/>
                <a:cs typeface="Times New Roman" pitchFamily="18" charset="0"/>
              </a:rPr>
              <a:t>Μουσειολογία</a:t>
            </a:r>
            <a:r>
              <a:rPr lang="el-GR" sz="1800" dirty="0" smtClean="0">
                <a:solidFill>
                  <a:schemeClr val="tx1"/>
                </a:solidFill>
                <a:latin typeface="Times New Roman" pitchFamily="18" charset="0"/>
                <a:ea typeface="MS Mincho" pitchFamily="49" charset="-128"/>
                <a:cs typeface="Times New Roman" pitchFamily="18" charset="0"/>
              </a:rPr>
              <a:t> και Διαχείριση Μουσειακών Συλλογών.</a:t>
            </a:r>
            <a:r>
              <a:rPr lang="en-US" sz="1800" dirty="0" smtClean="0">
                <a:solidFill>
                  <a:schemeClr val="tx1"/>
                </a:solidFill>
                <a:latin typeface="Times New Roman" pitchFamily="18" charset="0"/>
                <a:ea typeface="MS Mincho" pitchFamily="49" charset="-128"/>
                <a:cs typeface="Times New Roman" pitchFamily="18" charset="0"/>
              </a:rPr>
              <a:t> </a:t>
            </a:r>
            <a:r>
              <a:rPr lang="el-GR" sz="1800" dirty="0" smtClean="0">
                <a:solidFill>
                  <a:schemeClr val="tx1"/>
                </a:solidFill>
                <a:latin typeface="Times New Roman" pitchFamily="18" charset="0"/>
                <a:ea typeface="MS Mincho" pitchFamily="49" charset="-128"/>
                <a:cs typeface="Times New Roman" pitchFamily="18" charset="0"/>
              </a:rPr>
              <a:t>Δεν ολοκλήρωσα, διδακτορική διατριβή στο Πανεπιστήμιο Αιγαίου, στο Τμήμα Πολιτισμικής Τεχνολογίας &amp; Επικοινωνίας με πεδίο έρευνας το ρόλο του πολιτισμού σε περιόδους κρίσης</a:t>
            </a:r>
            <a:endParaRPr lang="el-GR" sz="18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ClrTx/>
            </a:pPr>
            <a:r>
              <a:rPr lang="el-GR" sz="1800" dirty="0" smtClean="0">
                <a:solidFill>
                  <a:schemeClr val="tx1"/>
                </a:solidFill>
                <a:latin typeface="Times New Roman" pitchFamily="18" charset="0"/>
                <a:ea typeface="MS Mincho" pitchFamily="49" charset="-128"/>
                <a:cs typeface="Times New Roman" pitchFamily="18" charset="0"/>
              </a:rPr>
              <a:t>Για 5 χρόνια εργάστηκα στο χώρο της επικοινωνίας, ως δημοσιογράφος, στο </a:t>
            </a:r>
            <a:r>
              <a:rPr lang="el-GR" sz="1800" i="1" dirty="0" smtClean="0">
                <a:solidFill>
                  <a:schemeClr val="tx1"/>
                </a:solidFill>
                <a:latin typeface="Times New Roman" pitchFamily="18" charset="0"/>
                <a:ea typeface="MS Mincho" pitchFamily="49" charset="-128"/>
                <a:cs typeface="Times New Roman" pitchFamily="18" charset="0"/>
              </a:rPr>
              <a:t>Μακεδονικό Πρακτορείο Ειδήσεων</a:t>
            </a:r>
            <a:r>
              <a:rPr lang="el-GR" sz="1800" dirty="0" smtClean="0">
                <a:solidFill>
                  <a:schemeClr val="tx1"/>
                </a:solidFill>
                <a:latin typeface="Times New Roman" pitchFamily="18" charset="0"/>
                <a:ea typeface="MS Mincho" pitchFamily="49" charset="-128"/>
                <a:cs typeface="Times New Roman" pitchFamily="18" charset="0"/>
              </a:rPr>
              <a:t>, και στα </a:t>
            </a:r>
            <a:r>
              <a:rPr lang="el-GR" sz="1800" i="1" dirty="0" smtClean="0">
                <a:solidFill>
                  <a:schemeClr val="tx1"/>
                </a:solidFill>
                <a:latin typeface="Times New Roman" pitchFamily="18" charset="0"/>
                <a:ea typeface="MS Mincho" pitchFamily="49" charset="-128"/>
                <a:cs typeface="Times New Roman" pitchFamily="18" charset="0"/>
              </a:rPr>
              <a:t>Γραφείου Τύπου</a:t>
            </a:r>
            <a:r>
              <a:rPr lang="el-GR" sz="1800" dirty="0" smtClean="0">
                <a:solidFill>
                  <a:schemeClr val="tx1"/>
                </a:solidFill>
                <a:latin typeface="Times New Roman" pitchFamily="18" charset="0"/>
                <a:ea typeface="MS Mincho" pitchFamily="49" charset="-128"/>
                <a:cs typeface="Times New Roman" pitchFamily="18" charset="0"/>
              </a:rPr>
              <a:t> των Πρεσβειών Βελιγράδι και Β. Μακεδονία. </a:t>
            </a:r>
            <a:endParaRPr lang="el-GR" sz="18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ClrTx/>
            </a:pPr>
            <a:r>
              <a:rPr lang="el-GR" sz="1800" b="1" dirty="0" smtClean="0">
                <a:solidFill>
                  <a:schemeClr val="tx1"/>
                </a:solidFill>
                <a:latin typeface="Times New Roman" pitchFamily="18" charset="0"/>
                <a:ea typeface="MS Mincho" pitchFamily="49" charset="-128"/>
                <a:cs typeface="Times New Roman" pitchFamily="18" charset="0"/>
              </a:rPr>
              <a:t>Το 2006 δημιούργησα την εταιρεία </a:t>
            </a:r>
            <a:r>
              <a:rPr lang="en-US" sz="1800" dirty="0" err="1" smtClean="0">
                <a:solidFill>
                  <a:schemeClr val="accent1"/>
                </a:solidFill>
                <a:latin typeface="Times New Roman" pitchFamily="18" charset="0"/>
                <a:ea typeface="MS Mincho" pitchFamily="49" charset="-128"/>
                <a:cs typeface="Times New Roman" pitchFamily="18" charset="0"/>
              </a:rPr>
              <a:t>Seavilisation</a:t>
            </a:r>
            <a:r>
              <a:rPr lang="en-US" sz="1800" dirty="0" smtClean="0">
                <a:solidFill>
                  <a:schemeClr val="accent1"/>
                </a:solidFill>
                <a:latin typeface="Times New Roman" pitchFamily="18" charset="0"/>
                <a:ea typeface="MS Mincho" pitchFamily="49" charset="-128"/>
                <a:cs typeface="Times New Roman" pitchFamily="18" charset="0"/>
              </a:rPr>
              <a:t>, </a:t>
            </a:r>
            <a:r>
              <a:rPr lang="el-GR" sz="1800" dirty="0" smtClean="0">
                <a:solidFill>
                  <a:schemeClr val="tx1"/>
                </a:solidFill>
                <a:latin typeface="Times New Roman" pitchFamily="18" charset="0"/>
                <a:ea typeface="MS Mincho" pitchFamily="49" charset="-128"/>
                <a:cs typeface="Times New Roman" pitchFamily="18" charset="0"/>
              </a:rPr>
              <a:t>με αντικείμενο </a:t>
            </a:r>
            <a:r>
              <a:rPr lang="el-GR" sz="1800" b="1" dirty="0" smtClean="0">
                <a:solidFill>
                  <a:schemeClr val="tx1"/>
                </a:solidFill>
                <a:latin typeface="Times New Roman" pitchFamily="18" charset="0"/>
                <a:ea typeface="MS Mincho" pitchFamily="49" charset="-128"/>
                <a:cs typeface="Times New Roman" pitchFamily="18" charset="0"/>
              </a:rPr>
              <a:t>τον </a:t>
            </a:r>
            <a:r>
              <a:rPr lang="el-GR" sz="1800" b="1" dirty="0" smtClean="0">
                <a:solidFill>
                  <a:schemeClr val="accent1"/>
                </a:solidFill>
                <a:latin typeface="Times New Roman" pitchFamily="18" charset="0"/>
                <a:ea typeface="MS Mincho" pitchFamily="49" charset="-128"/>
                <a:cs typeface="Times New Roman" pitchFamily="18" charset="0"/>
              </a:rPr>
              <a:t>θεματικό τουρισμό </a:t>
            </a:r>
            <a:r>
              <a:rPr lang="el-GR" sz="1800" dirty="0" smtClean="0">
                <a:solidFill>
                  <a:schemeClr val="tx1"/>
                </a:solidFill>
                <a:latin typeface="Times New Roman" pitchFamily="18" charset="0"/>
                <a:ea typeface="MS Mincho" pitchFamily="49" charset="-128"/>
                <a:cs typeface="Times New Roman" pitchFamily="18" charset="0"/>
              </a:rPr>
              <a:t>και έκανα μία </a:t>
            </a:r>
            <a:r>
              <a:rPr lang="el-GR" sz="1800" b="1" dirty="0" smtClean="0">
                <a:solidFill>
                  <a:schemeClr val="tx1"/>
                </a:solidFill>
                <a:latin typeface="Times New Roman" pitchFamily="18" charset="0"/>
                <a:ea typeface="MS Mincho" pitchFamily="49" charset="-128"/>
                <a:cs typeface="Times New Roman" pitchFamily="18" charset="0"/>
              </a:rPr>
              <a:t>πρώιμη</a:t>
            </a:r>
            <a:r>
              <a:rPr lang="el-GR" sz="1800" dirty="0" smtClean="0">
                <a:solidFill>
                  <a:schemeClr val="tx1"/>
                </a:solidFill>
                <a:latin typeface="Times New Roman" pitchFamily="18" charset="0"/>
                <a:ea typeface="MS Mincho" pitchFamily="49" charset="-128"/>
                <a:cs typeface="Times New Roman" pitchFamily="18" charset="0"/>
              </a:rPr>
              <a:t> προσπάθεια εξειδίκευσης </a:t>
            </a:r>
            <a:r>
              <a:rPr lang="el-GR" sz="1800" b="1" dirty="0" smtClean="0">
                <a:solidFill>
                  <a:schemeClr val="tx1"/>
                </a:solidFill>
                <a:latin typeface="Times New Roman" pitchFamily="18" charset="0"/>
                <a:ea typeface="MS Mincho" pitchFamily="49" charset="-128"/>
                <a:cs typeface="Times New Roman" pitchFamily="18" charset="0"/>
              </a:rPr>
              <a:t>στο </a:t>
            </a:r>
            <a:r>
              <a:rPr lang="el-GR" sz="1800" b="1" dirty="0" smtClean="0">
                <a:solidFill>
                  <a:schemeClr val="accent1"/>
                </a:solidFill>
                <a:latin typeface="Times New Roman" pitchFamily="18" charset="0"/>
                <a:ea typeface="MS Mincho" pitchFamily="49" charset="-128"/>
                <a:cs typeface="Times New Roman" pitchFamily="18" charset="0"/>
              </a:rPr>
              <a:t>γαστρονομικό και οινικό τουρισμό</a:t>
            </a:r>
            <a:r>
              <a:rPr lang="el-GR" sz="1800" b="1" dirty="0" smtClean="0">
                <a:solidFill>
                  <a:schemeClr val="tx1"/>
                </a:solidFill>
                <a:latin typeface="Times New Roman" pitchFamily="18" charset="0"/>
                <a:ea typeface="MS Mincho" pitchFamily="49" charset="-128"/>
                <a:cs typeface="Times New Roman" pitchFamily="18" charset="0"/>
              </a:rPr>
              <a:t>. </a:t>
            </a:r>
            <a:endParaRPr lang="el-GR" sz="1800" b="1"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ClrTx/>
            </a:pPr>
            <a:r>
              <a:rPr lang="el-GR" sz="1800" dirty="0" smtClean="0">
                <a:solidFill>
                  <a:schemeClr val="tx1"/>
                </a:solidFill>
                <a:latin typeface="Times New Roman" pitchFamily="18" charset="0"/>
                <a:ea typeface="MS Mincho" pitchFamily="49" charset="-128"/>
                <a:cs typeface="Times New Roman" pitchFamily="18" charset="0"/>
              </a:rPr>
              <a:t>Από το 2008 διατηρώ το </a:t>
            </a:r>
            <a:r>
              <a:rPr lang="el-GR" sz="1800" b="1" dirty="0" smtClean="0">
                <a:solidFill>
                  <a:schemeClr val="accent1"/>
                </a:solidFill>
                <a:latin typeface="Times New Roman" pitchFamily="18" charset="0"/>
                <a:ea typeface="MS Mincho" pitchFamily="49" charset="-128"/>
                <a:cs typeface="Times New Roman" pitchFamily="18" charset="0"/>
              </a:rPr>
              <a:t>γραφείο Επικοινωνίας και Δημιουργικής Υποστήριξης </a:t>
            </a:r>
            <a:r>
              <a:rPr lang="en-US" sz="1800" b="1" i="1" dirty="0" smtClean="0">
                <a:solidFill>
                  <a:schemeClr val="accent1"/>
                </a:solidFill>
                <a:latin typeface="Times New Roman" pitchFamily="18" charset="0"/>
                <a:ea typeface="MS Mincho" pitchFamily="49" charset="-128"/>
                <a:cs typeface="Times New Roman" pitchFamily="18" charset="0"/>
              </a:rPr>
              <a:t>mind clip</a:t>
            </a:r>
            <a:r>
              <a:rPr lang="en-US" sz="1800" b="1" dirty="0" smtClean="0">
                <a:solidFill>
                  <a:schemeClr val="accent1"/>
                </a:solidFill>
                <a:latin typeface="Times New Roman" pitchFamily="18" charset="0"/>
                <a:ea typeface="MS Mincho" pitchFamily="49" charset="-128"/>
                <a:cs typeface="Times New Roman" pitchFamily="18" charset="0"/>
              </a:rPr>
              <a:t>. </a:t>
            </a:r>
            <a:r>
              <a:rPr lang="el-GR" sz="1800" dirty="0" smtClean="0">
                <a:solidFill>
                  <a:schemeClr val="tx1"/>
                </a:solidFill>
                <a:latin typeface="Times New Roman" pitchFamily="18" charset="0"/>
                <a:ea typeface="MS Mincho" pitchFamily="49" charset="-128"/>
                <a:cs typeface="Times New Roman" pitchFamily="18" charset="0"/>
              </a:rPr>
              <a:t>Τα αντικείμενα που εργαζόμαστε αφορούν </a:t>
            </a:r>
            <a:r>
              <a:rPr lang="el-GR" sz="1800" b="1" dirty="0" smtClean="0">
                <a:solidFill>
                  <a:schemeClr val="tx1"/>
                </a:solidFill>
                <a:latin typeface="Times New Roman" pitchFamily="18" charset="0"/>
                <a:ea typeface="MS Mincho" pitchFamily="49" charset="-128"/>
                <a:cs typeface="Times New Roman" pitchFamily="18" charset="0"/>
              </a:rPr>
              <a:t>το τρόφιμο, τη γαστρονομία  &amp; το θεματικό τουρισμό. </a:t>
            </a:r>
            <a:endParaRPr lang="el-GR" sz="1800" b="1"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ClrTx/>
            </a:pPr>
            <a:r>
              <a:rPr lang="el-GR" sz="1800" dirty="0" smtClean="0">
                <a:solidFill>
                  <a:schemeClr val="tx1"/>
                </a:solidFill>
                <a:latin typeface="Times New Roman" pitchFamily="18" charset="0"/>
                <a:ea typeface="MS Mincho" pitchFamily="49" charset="-128"/>
                <a:cs typeface="Times New Roman" pitchFamily="18" charset="0"/>
              </a:rPr>
              <a:t>Από το 2020 έχω το </a:t>
            </a:r>
            <a:r>
              <a:rPr lang="en-US" sz="1800" dirty="0" smtClean="0">
                <a:solidFill>
                  <a:schemeClr val="tx1"/>
                </a:solidFill>
                <a:latin typeface="Times New Roman" pitchFamily="18" charset="0"/>
                <a:ea typeface="MS Mincho" pitchFamily="49" charset="-128"/>
                <a:cs typeface="Times New Roman" pitchFamily="18" charset="0"/>
              </a:rPr>
              <a:t>site</a:t>
            </a:r>
            <a:r>
              <a:rPr lang="el-GR" sz="1800" dirty="0" smtClean="0">
                <a:solidFill>
                  <a:schemeClr val="tx1"/>
                </a:solidFill>
                <a:latin typeface="Times New Roman" pitchFamily="18" charset="0"/>
                <a:ea typeface="MS Mincho" pitchFamily="49" charset="-128"/>
                <a:cs typeface="Times New Roman" pitchFamily="18" charset="0"/>
              </a:rPr>
              <a:t>:</a:t>
            </a:r>
            <a:r>
              <a:rPr lang="en-US" sz="1800" dirty="0" smtClean="0">
                <a:solidFill>
                  <a:schemeClr val="tx1"/>
                </a:solidFill>
                <a:latin typeface="Times New Roman" pitchFamily="18" charset="0"/>
                <a:ea typeface="MS Mincho" pitchFamily="49" charset="-128"/>
                <a:cs typeface="Times New Roman" pitchFamily="18" charset="0"/>
              </a:rPr>
              <a:t> </a:t>
            </a:r>
            <a:r>
              <a:rPr lang="en-US" sz="1800" b="1" i="1" dirty="0" smtClean="0">
                <a:solidFill>
                  <a:schemeClr val="accent1"/>
                </a:solidFill>
                <a:latin typeface="Times New Roman" pitchFamily="18" charset="0"/>
                <a:ea typeface="MS Mincho" pitchFamily="49" charset="-128"/>
                <a:cs typeface="Times New Roman" pitchFamily="18" charset="0"/>
              </a:rPr>
              <a:t>xinomavri.com</a:t>
            </a:r>
            <a:r>
              <a:rPr lang="en-US" sz="1800" b="1" dirty="0" smtClean="0">
                <a:solidFill>
                  <a:schemeClr val="accent1"/>
                </a:solidFill>
                <a:latin typeface="Times New Roman" pitchFamily="18" charset="0"/>
                <a:ea typeface="MS Mincho" pitchFamily="49" charset="-128"/>
                <a:cs typeface="Times New Roman" pitchFamily="18" charset="0"/>
              </a:rPr>
              <a:t> </a:t>
            </a:r>
            <a:r>
              <a:rPr lang="el-GR" sz="1800" b="1" dirty="0" smtClean="0">
                <a:solidFill>
                  <a:schemeClr val="tx1"/>
                </a:solidFill>
                <a:latin typeface="Times New Roman" pitchFamily="18" charset="0"/>
                <a:ea typeface="MS Mincho" pitchFamily="49" charset="-128"/>
                <a:cs typeface="Times New Roman" pitchFamily="18" charset="0"/>
              </a:rPr>
              <a:t>με θέμα το φαγητό και ιστορίες πάνω στο τραπέζι. </a:t>
            </a:r>
            <a:endParaRPr lang="el-GR" sz="1800" b="1"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ClrTx/>
            </a:pPr>
            <a:r>
              <a:rPr lang="el-GR" sz="1800" dirty="0" smtClean="0">
                <a:solidFill>
                  <a:schemeClr val="tx1"/>
                </a:solidFill>
                <a:latin typeface="Times New Roman" pitchFamily="18" charset="0"/>
                <a:ea typeface="MS Mincho" pitchFamily="49" charset="-128"/>
                <a:cs typeface="Times New Roman" pitchFamily="18" charset="0"/>
              </a:rPr>
              <a:t>Μ’ ενδιαφέρουν όλα όσα ακουμπάμε στο τραπέζι, από τα πρώτες ύλες και τις οικονομικές τους προεκτάσεις, έως τις λέξεις της γεύσης. Από τις αλλαγές που μπορούν να προκύψουν </a:t>
            </a:r>
            <a:r>
              <a:rPr lang="el-GR" sz="1800" b="1" dirty="0" smtClean="0">
                <a:solidFill>
                  <a:schemeClr val="accent1"/>
                </a:solidFill>
                <a:latin typeface="Times New Roman" pitchFamily="18" charset="0"/>
                <a:ea typeface="MS Mincho" pitchFamily="49" charset="-128"/>
                <a:cs typeface="Times New Roman" pitchFamily="18" charset="0"/>
              </a:rPr>
              <a:t>από ένα πιρούνι</a:t>
            </a:r>
            <a:r>
              <a:rPr lang="el-GR" sz="1800" dirty="0" smtClean="0">
                <a:solidFill>
                  <a:schemeClr val="accent1"/>
                </a:solidFill>
                <a:latin typeface="Times New Roman" pitchFamily="18" charset="0"/>
                <a:ea typeface="MS Mincho" pitchFamily="49" charset="-128"/>
                <a:cs typeface="Times New Roman" pitchFamily="18" charset="0"/>
              </a:rPr>
              <a:t>, έως την </a:t>
            </a:r>
            <a:r>
              <a:rPr lang="el-GR" sz="1800" b="1" dirty="0" smtClean="0">
                <a:solidFill>
                  <a:schemeClr val="accent1"/>
                </a:solidFill>
                <a:latin typeface="Times New Roman" pitchFamily="18" charset="0"/>
                <a:ea typeface="MS Mincho" pitchFamily="49" charset="-128"/>
                <a:cs typeface="Times New Roman" pitchFamily="18" charset="0"/>
              </a:rPr>
              <a:t>πολιτική και την </a:t>
            </a:r>
            <a:r>
              <a:rPr lang="el-GR" sz="1800" b="1" dirty="0" err="1" smtClean="0">
                <a:solidFill>
                  <a:schemeClr val="accent1"/>
                </a:solidFill>
                <a:latin typeface="Times New Roman" pitchFamily="18" charset="0"/>
                <a:ea typeface="MS Mincho" pitchFamily="49" charset="-128"/>
                <a:cs typeface="Times New Roman" pitchFamily="18" charset="0"/>
              </a:rPr>
              <a:t>ιατρικοποίηση</a:t>
            </a:r>
            <a:r>
              <a:rPr lang="el-GR" sz="1800" b="1" dirty="0" smtClean="0">
                <a:solidFill>
                  <a:schemeClr val="accent1"/>
                </a:solidFill>
                <a:latin typeface="Times New Roman" pitchFamily="18" charset="0"/>
                <a:ea typeface="MS Mincho" pitchFamily="49" charset="-128"/>
                <a:cs typeface="Times New Roman" pitchFamily="18" charset="0"/>
              </a:rPr>
              <a:t> του φαγητού.   </a:t>
            </a:r>
            <a:endParaRPr lang="el-GR" sz="1800" b="1" dirty="0" smtClean="0">
              <a:solidFill>
                <a:schemeClr val="accent1"/>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36187" y="613065"/>
            <a:ext cx="9007814" cy="4530436"/>
          </a:xfrm>
        </p:spPr>
        <p:txBody>
          <a:bodyPr>
            <a:noAutofit/>
          </a:bodyPr>
          <a:lstStyle/>
          <a:p>
            <a:pPr lvl="0"/>
            <a:r>
              <a:rPr lang="el-GR" sz="1800" dirty="0" smtClean="0">
                <a:latin typeface="Times New Roman" pitchFamily="18" charset="0"/>
                <a:cs typeface="Times New Roman" pitchFamily="18" charset="0"/>
              </a:rPr>
              <a:t>Οι προορισμοί </a:t>
            </a:r>
            <a:r>
              <a:rPr lang="el-GR" sz="1800" dirty="0">
                <a:latin typeface="Times New Roman" pitchFamily="18" charset="0"/>
                <a:cs typeface="Times New Roman" pitchFamily="18" charset="0"/>
              </a:rPr>
              <a:t>δεν αρκεί να παρέχουν ένα προϊόν υψηλής στάθμης με ποιοτικές υπηρεσίες αλλά απαιτείται να διαθέτουν την </a:t>
            </a:r>
            <a:r>
              <a:rPr lang="el-GR" sz="1800" b="1" dirty="0">
                <a:solidFill>
                  <a:schemeClr val="accent1"/>
                </a:solidFill>
                <a:latin typeface="Times New Roman" pitchFamily="18" charset="0"/>
                <a:cs typeface="Times New Roman" pitchFamily="18" charset="0"/>
              </a:rPr>
              <a:t>κατάλληλη εικόνα και φήμη </a:t>
            </a:r>
            <a:r>
              <a:rPr lang="el-GR" sz="1800" dirty="0">
                <a:latin typeface="Times New Roman" pitchFamily="18" charset="0"/>
                <a:cs typeface="Times New Roman" pitchFamily="18" charset="0"/>
              </a:rPr>
              <a:t>όπως και τη δυνατότητα να εκπληρώνουν </a:t>
            </a:r>
            <a:r>
              <a:rPr lang="el-GR" sz="1800" b="1" dirty="0">
                <a:solidFill>
                  <a:schemeClr val="accent1"/>
                </a:solidFill>
                <a:latin typeface="Times New Roman" pitchFamily="18" charset="0"/>
                <a:cs typeface="Times New Roman" pitchFamily="18" charset="0"/>
              </a:rPr>
              <a:t>τις προσδοκίες των δυνητικών επισκεπτών </a:t>
            </a:r>
            <a:r>
              <a:rPr lang="el-GR" sz="1800" dirty="0">
                <a:latin typeface="Times New Roman" pitchFamily="18" charset="0"/>
                <a:cs typeface="Times New Roman" pitchFamily="18" charset="0"/>
              </a:rPr>
              <a:t>για το πώς αντιλαμβάνονται τον προορισμό στο μυαλό τους. </a:t>
            </a:r>
          </a:p>
          <a:p>
            <a:pPr lvl="0"/>
            <a:r>
              <a:rPr lang="el-GR" sz="1800" dirty="0">
                <a:latin typeface="Times New Roman" pitchFamily="18" charset="0"/>
                <a:cs typeface="Times New Roman" pitchFamily="18" charset="0"/>
              </a:rPr>
              <a:t>Σημαντικό στοιχείο για την </a:t>
            </a:r>
            <a:r>
              <a:rPr lang="el-GR" sz="1800" dirty="0" err="1">
                <a:latin typeface="Times New Roman" pitchFamily="18" charset="0"/>
                <a:cs typeface="Times New Roman" pitchFamily="18" charset="0"/>
              </a:rPr>
              <a:t>αναγνωρισιμότητα</a:t>
            </a:r>
            <a:r>
              <a:rPr lang="el-GR" sz="1800" dirty="0">
                <a:latin typeface="Times New Roman" pitchFamily="18" charset="0"/>
                <a:cs typeface="Times New Roman" pitchFamily="18" charset="0"/>
              </a:rPr>
              <a:t> ενός τόπου προορισμού αποτελεί το </a:t>
            </a:r>
            <a:r>
              <a:rPr lang="el-GR" sz="1800" b="1" dirty="0" err="1">
                <a:solidFill>
                  <a:schemeClr val="accent1"/>
                </a:solidFill>
                <a:latin typeface="Times New Roman" pitchFamily="18" charset="0"/>
                <a:cs typeface="Times New Roman" pitchFamily="18" charset="0"/>
              </a:rPr>
              <a:t>branding</a:t>
            </a:r>
            <a:r>
              <a:rPr lang="el-GR" sz="1800" b="1" dirty="0">
                <a:solidFill>
                  <a:schemeClr val="accent1"/>
                </a:solidFill>
                <a:latin typeface="Times New Roman" pitchFamily="18" charset="0"/>
                <a:cs typeface="Times New Roman" pitchFamily="18" charset="0"/>
              </a:rPr>
              <a:t> τόπου </a:t>
            </a:r>
            <a:r>
              <a:rPr lang="el-GR" sz="1800" dirty="0" smtClean="0">
                <a:latin typeface="Times New Roman" pitchFamily="18" charset="0"/>
                <a:cs typeface="Times New Roman" pitchFamily="18" charset="0"/>
              </a:rPr>
              <a:t>που </a:t>
            </a:r>
            <a:r>
              <a:rPr lang="el-GR" sz="1800" dirty="0">
                <a:latin typeface="Times New Roman" pitchFamily="18" charset="0"/>
                <a:cs typeface="Times New Roman" pitchFamily="18" charset="0"/>
              </a:rPr>
              <a:t>υλοποιείται με ενέργειες που συνδέονται με τον πολιτισμό και τον τουρισμό. Υφίσταται, δηλαδή, μία άμεση συσχέτιση μεταξύ της </a:t>
            </a:r>
            <a:r>
              <a:rPr lang="el-GR" sz="1800" b="1" u="sng" dirty="0">
                <a:solidFill>
                  <a:schemeClr val="accent1"/>
                </a:solidFill>
                <a:latin typeface="Times New Roman" pitchFamily="18" charset="0"/>
                <a:cs typeface="Times New Roman" pitchFamily="18" charset="0"/>
              </a:rPr>
              <a:t>πολιτισμικής διάστασης ενός τόπου και το </a:t>
            </a:r>
            <a:r>
              <a:rPr lang="el-GR" sz="1800" b="1" u="sng" dirty="0" err="1">
                <a:solidFill>
                  <a:schemeClr val="accent1"/>
                </a:solidFill>
                <a:latin typeface="Times New Roman" pitchFamily="18" charset="0"/>
                <a:cs typeface="Times New Roman" pitchFamily="18" charset="0"/>
              </a:rPr>
              <a:t>branding</a:t>
            </a:r>
            <a:r>
              <a:rPr lang="el-GR" sz="1800" b="1" u="sng" dirty="0">
                <a:solidFill>
                  <a:schemeClr val="accent1"/>
                </a:solidFill>
                <a:latin typeface="Times New Roman" pitchFamily="18" charset="0"/>
                <a:cs typeface="Times New Roman" pitchFamily="18" charset="0"/>
              </a:rPr>
              <a:t> προορισμού.</a:t>
            </a:r>
            <a:r>
              <a:rPr lang="el-GR" sz="1800" u="sng" dirty="0">
                <a:latin typeface="Times New Roman" pitchFamily="18" charset="0"/>
                <a:cs typeface="Times New Roman" pitchFamily="18" charset="0"/>
              </a:rPr>
              <a:t> </a:t>
            </a:r>
            <a:endParaRPr lang="el-GR" sz="1800" u="sng" dirty="0" smtClean="0">
              <a:latin typeface="Times New Roman" pitchFamily="18" charset="0"/>
              <a:cs typeface="Times New Roman" pitchFamily="18" charset="0"/>
            </a:endParaRPr>
          </a:p>
          <a:p>
            <a:pPr lvl="0"/>
            <a:r>
              <a:rPr lang="el-GR" sz="1800" dirty="0">
                <a:latin typeface="Times New Roman" pitchFamily="18" charset="0"/>
                <a:cs typeface="Times New Roman" pitchFamily="18" charset="0"/>
              </a:rPr>
              <a:t>Το </a:t>
            </a:r>
            <a:r>
              <a:rPr lang="el-GR" sz="1800" b="1" dirty="0" err="1">
                <a:solidFill>
                  <a:schemeClr val="accent1"/>
                </a:solidFill>
                <a:latin typeface="Times New Roman" pitchFamily="18" charset="0"/>
                <a:cs typeface="Times New Roman" pitchFamily="18" charset="0"/>
              </a:rPr>
              <a:t>destination</a:t>
            </a:r>
            <a:r>
              <a:rPr lang="el-GR" sz="1800" b="1" dirty="0">
                <a:solidFill>
                  <a:schemeClr val="accent1"/>
                </a:solidFill>
                <a:latin typeface="Times New Roman" pitchFamily="18" charset="0"/>
                <a:cs typeface="Times New Roman" pitchFamily="18" charset="0"/>
              </a:rPr>
              <a:t> </a:t>
            </a:r>
            <a:r>
              <a:rPr lang="el-GR" sz="1800" b="1" dirty="0" err="1">
                <a:solidFill>
                  <a:schemeClr val="accent1"/>
                </a:solidFill>
                <a:latin typeface="Times New Roman" pitchFamily="18" charset="0"/>
                <a:cs typeface="Times New Roman" pitchFamily="18" charset="0"/>
              </a:rPr>
              <a:t>branding</a:t>
            </a:r>
            <a:r>
              <a:rPr lang="el-GR" sz="1800" b="1" dirty="0">
                <a:solidFill>
                  <a:schemeClr val="accent1"/>
                </a:solidFill>
                <a:latin typeface="Times New Roman" pitchFamily="18" charset="0"/>
                <a:cs typeface="Times New Roman" pitchFamily="18" charset="0"/>
              </a:rPr>
              <a:t> </a:t>
            </a:r>
            <a:r>
              <a:rPr lang="el-GR" sz="1800" dirty="0">
                <a:latin typeface="Times New Roman" pitchFamily="18" charset="0"/>
                <a:cs typeface="Times New Roman" pitchFamily="18" charset="0"/>
              </a:rPr>
              <a:t>δεν συνιστά μόνο ένα μέσον για την </a:t>
            </a:r>
            <a:r>
              <a:rPr lang="el-GR" sz="1800" b="1" dirty="0">
                <a:solidFill>
                  <a:schemeClr val="accent1"/>
                </a:solidFill>
                <a:latin typeface="Times New Roman" pitchFamily="18" charset="0"/>
                <a:cs typeface="Times New Roman" pitchFamily="18" charset="0"/>
              </a:rPr>
              <a:t>απεικόνιση της ταυτότητας </a:t>
            </a:r>
            <a:r>
              <a:rPr lang="el-GR" sz="1800" dirty="0">
                <a:latin typeface="Times New Roman" pitchFamily="18" charset="0"/>
                <a:cs typeface="Times New Roman" pitchFamily="18" charset="0"/>
              </a:rPr>
              <a:t>ενός τόπου αλλά λειτουργεί ως καταλύτης </a:t>
            </a:r>
            <a:r>
              <a:rPr lang="el-GR" sz="1800" dirty="0" smtClean="0">
                <a:latin typeface="Times New Roman" pitchFamily="18" charset="0"/>
                <a:cs typeface="Times New Roman" pitchFamily="18" charset="0"/>
              </a:rPr>
              <a:t>για </a:t>
            </a:r>
            <a:r>
              <a:rPr lang="el-GR" sz="1800" b="1" dirty="0" smtClean="0">
                <a:solidFill>
                  <a:schemeClr val="accent1"/>
                </a:solidFill>
                <a:latin typeface="Times New Roman" pitchFamily="18" charset="0"/>
                <a:cs typeface="Times New Roman" pitchFamily="18" charset="0"/>
              </a:rPr>
              <a:t>υψηλή </a:t>
            </a:r>
            <a:r>
              <a:rPr lang="el-GR" sz="1800" b="1" dirty="0">
                <a:solidFill>
                  <a:schemeClr val="accent1"/>
                </a:solidFill>
                <a:latin typeface="Times New Roman" pitchFamily="18" charset="0"/>
                <a:cs typeface="Times New Roman" pitchFamily="18" charset="0"/>
              </a:rPr>
              <a:t>προβολή και προώθηση, ευρύτερη </a:t>
            </a:r>
            <a:r>
              <a:rPr lang="el-GR" sz="1800" b="1" dirty="0" err="1">
                <a:solidFill>
                  <a:schemeClr val="accent1"/>
                </a:solidFill>
                <a:latin typeface="Times New Roman" pitchFamily="18" charset="0"/>
                <a:cs typeface="Times New Roman" pitchFamily="18" charset="0"/>
              </a:rPr>
              <a:t>αναγνωρισιμότητα</a:t>
            </a:r>
            <a:r>
              <a:rPr lang="el-GR" sz="1800" b="1" dirty="0">
                <a:solidFill>
                  <a:schemeClr val="accent1"/>
                </a:solidFill>
                <a:latin typeface="Times New Roman" pitchFamily="18" charset="0"/>
                <a:cs typeface="Times New Roman" pitchFamily="18" charset="0"/>
              </a:rPr>
              <a:t> και θετική φήμη</a:t>
            </a:r>
            <a:r>
              <a:rPr lang="el-GR" sz="1800" dirty="0">
                <a:latin typeface="Times New Roman" pitchFamily="18" charset="0"/>
                <a:cs typeface="Times New Roman" pitchFamily="18" charset="0"/>
              </a:rPr>
              <a:t> βελτιώνοντας τη δημόσια εικόνα και τη θέση του συγκεκριμένου τόπου στο διεθνή ανταγωνισμό. Η επωνυμία ενός προορισμού εκλαμβάνεται ως η «</a:t>
            </a:r>
            <a:r>
              <a:rPr lang="el-GR" sz="1800" b="1" dirty="0">
                <a:solidFill>
                  <a:schemeClr val="accent1"/>
                </a:solidFill>
                <a:latin typeface="Times New Roman" pitchFamily="18" charset="0"/>
                <a:cs typeface="Times New Roman" pitchFamily="18" charset="0"/>
              </a:rPr>
              <a:t>αναπαράσταση της ταυτότητάς του</a:t>
            </a:r>
            <a:r>
              <a:rPr lang="el-GR" sz="1800" b="1" dirty="0" smtClean="0">
                <a:solidFill>
                  <a:schemeClr val="accent1"/>
                </a:solidFill>
                <a:latin typeface="Times New Roman" pitchFamily="18" charset="0"/>
                <a:cs typeface="Times New Roman" pitchFamily="18" charset="0"/>
              </a:rPr>
              <a:t>».</a:t>
            </a:r>
          </a:p>
          <a:p>
            <a:endParaRPr lang="el-GR" sz="2000"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40</a:t>
            </a:fld>
            <a:endParaRPr lang="en"/>
          </a:p>
        </p:txBody>
      </p:sp>
      <p:sp>
        <p:nvSpPr>
          <p:cNvPr id="4" name="3 - Τίτλος"/>
          <p:cNvSpPr>
            <a:spLocks noGrp="1"/>
          </p:cNvSpPr>
          <p:nvPr>
            <p:ph type="title"/>
          </p:nvPr>
        </p:nvSpPr>
        <p:spPr>
          <a:xfrm>
            <a:off x="194553" y="205979"/>
            <a:ext cx="8735437" cy="396694"/>
          </a:xfrm>
        </p:spPr>
        <p:txBody>
          <a:bodyPr>
            <a:noAutofit/>
          </a:bodyPr>
          <a:lstStyle/>
          <a:p>
            <a:pPr algn="ctr"/>
            <a:r>
              <a:rPr lang="el-GR" sz="2400" dirty="0">
                <a:effectLst/>
                <a:latin typeface="Times New Roman" pitchFamily="18" charset="0"/>
                <a:cs typeface="Times New Roman" pitchFamily="18" charset="0"/>
              </a:rPr>
              <a:t>Το </a:t>
            </a:r>
            <a:r>
              <a:rPr lang="el-GR" sz="2400" dirty="0" err="1">
                <a:effectLst/>
                <a:latin typeface="Times New Roman" pitchFamily="18" charset="0"/>
                <a:cs typeface="Times New Roman" pitchFamily="18" charset="0"/>
              </a:rPr>
              <a:t>branding</a:t>
            </a:r>
            <a:r>
              <a:rPr lang="el-GR" sz="2400" dirty="0">
                <a:effectLst/>
                <a:latin typeface="Times New Roman" pitchFamily="18" charset="0"/>
                <a:cs typeface="Times New Roman" pitchFamily="18" charset="0"/>
              </a:rPr>
              <a:t> Προορισμού και η διαμόρφωση ταυτότητας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593387"/>
            <a:ext cx="9144000" cy="4182894"/>
          </a:xfrm>
        </p:spPr>
        <p:txBody>
          <a:bodyPr>
            <a:normAutofit/>
          </a:bodyPr>
          <a:lstStyle/>
          <a:p>
            <a:pPr>
              <a:buFont typeface="Wingdings" pitchFamily="2" charset="2"/>
              <a:buChar char="Ø"/>
            </a:pPr>
            <a:r>
              <a:rPr lang="el-GR" sz="2000" dirty="0">
                <a:latin typeface="Times New Roman" pitchFamily="18" charset="0"/>
                <a:cs typeface="Times New Roman" pitchFamily="18" charset="0"/>
              </a:rPr>
              <a:t>Ένας προορισμός ερμηνεύεται υποκειμενικά από τους επισκέπτες </a:t>
            </a:r>
            <a:r>
              <a:rPr lang="el-GR" sz="2000" b="1" dirty="0">
                <a:solidFill>
                  <a:schemeClr val="accent1"/>
                </a:solidFill>
                <a:latin typeface="Times New Roman" pitchFamily="18" charset="0"/>
                <a:cs typeface="Times New Roman" pitchFamily="18" charset="0"/>
              </a:rPr>
              <a:t>ανάλογα το σκοπό του ταξιδιού τους, με τις εμπειρίες και τις προσδοκίες τους, το πολιτισμικό και εκπαιδευτικό τους υπόβαθρο </a:t>
            </a:r>
            <a:r>
              <a:rPr lang="el-GR" sz="2000" dirty="0">
                <a:latin typeface="Times New Roman" pitchFamily="18" charset="0"/>
                <a:cs typeface="Times New Roman" pitchFamily="18" charset="0"/>
              </a:rPr>
              <a:t>καταλήγοντας να ορίζεται ο προορισμός ως ένας τόπος που </a:t>
            </a:r>
            <a:r>
              <a:rPr lang="el-GR" sz="2000" b="1" dirty="0">
                <a:solidFill>
                  <a:schemeClr val="accent1"/>
                </a:solidFill>
                <a:latin typeface="Times New Roman" pitchFamily="18" charset="0"/>
                <a:cs typeface="Times New Roman" pitchFamily="18" charset="0"/>
              </a:rPr>
              <a:t>καθορίζεται από τους επισκέπτες και όχι από γεωγραφικές συντεταγμένες. </a:t>
            </a:r>
          </a:p>
          <a:p>
            <a:pPr>
              <a:buFont typeface="Wingdings" pitchFamily="2" charset="2"/>
              <a:buChar char="Ø"/>
            </a:pPr>
            <a:r>
              <a:rPr lang="el-GR" sz="2000" b="1" dirty="0" err="1">
                <a:solidFill>
                  <a:schemeClr val="accent1"/>
                </a:solidFill>
                <a:latin typeface="Times New Roman" pitchFamily="18" charset="0"/>
                <a:cs typeface="Times New Roman" pitchFamily="18" charset="0"/>
              </a:rPr>
              <a:t>To</a:t>
            </a:r>
            <a:r>
              <a:rPr lang="el-GR" sz="2000" b="1" dirty="0">
                <a:solidFill>
                  <a:schemeClr val="accent1"/>
                </a:solidFill>
                <a:latin typeface="Times New Roman" pitchFamily="18" charset="0"/>
                <a:cs typeface="Times New Roman" pitchFamily="18" charset="0"/>
              </a:rPr>
              <a:t> </a:t>
            </a:r>
            <a:r>
              <a:rPr lang="el-GR" sz="2000" b="1" dirty="0" err="1">
                <a:solidFill>
                  <a:schemeClr val="accent1"/>
                </a:solidFill>
                <a:latin typeface="Times New Roman" pitchFamily="18" charset="0"/>
                <a:cs typeface="Times New Roman" pitchFamily="18" charset="0"/>
              </a:rPr>
              <a:t>destination</a:t>
            </a:r>
            <a:r>
              <a:rPr lang="el-GR" sz="2000" b="1" dirty="0">
                <a:solidFill>
                  <a:schemeClr val="accent1"/>
                </a:solidFill>
                <a:latin typeface="Times New Roman" pitchFamily="18" charset="0"/>
                <a:cs typeface="Times New Roman" pitchFamily="18" charset="0"/>
              </a:rPr>
              <a:t> </a:t>
            </a:r>
            <a:r>
              <a:rPr lang="el-GR" sz="2000" b="1" dirty="0" err="1">
                <a:solidFill>
                  <a:schemeClr val="accent1"/>
                </a:solidFill>
                <a:latin typeface="Times New Roman" pitchFamily="18" charset="0"/>
                <a:cs typeface="Times New Roman" pitchFamily="18" charset="0"/>
              </a:rPr>
              <a:t>branding</a:t>
            </a:r>
            <a:r>
              <a:rPr lang="el-GR" sz="2000" b="1" dirty="0">
                <a:solidFill>
                  <a:schemeClr val="accent1"/>
                </a:solidFill>
                <a:latin typeface="Times New Roman" pitchFamily="18" charset="0"/>
                <a:cs typeface="Times New Roman" pitchFamily="18" charset="0"/>
              </a:rPr>
              <a:t> </a:t>
            </a:r>
            <a:r>
              <a:rPr lang="el-GR" sz="2000" dirty="0">
                <a:latin typeface="Times New Roman" pitchFamily="18" charset="0"/>
                <a:cs typeface="Times New Roman" pitchFamily="18" charset="0"/>
              </a:rPr>
              <a:t>αποτελεί μία από τις κορυφαίες στρατηγικές ενέργειες για την προβολή </a:t>
            </a:r>
            <a:r>
              <a:rPr lang="el-GR" sz="2000" b="1" dirty="0">
                <a:solidFill>
                  <a:schemeClr val="accent1"/>
                </a:solidFill>
                <a:latin typeface="Times New Roman" pitchFamily="18" charset="0"/>
                <a:cs typeface="Times New Roman" pitchFamily="18" charset="0"/>
              </a:rPr>
              <a:t>ισχυρής και διαχρονικής ταυτότητας ενός προορισμού </a:t>
            </a:r>
            <a:r>
              <a:rPr lang="el-GR" sz="2000" dirty="0">
                <a:latin typeface="Times New Roman" pitchFamily="18" charset="0"/>
                <a:cs typeface="Times New Roman" pitchFamily="18" charset="0"/>
              </a:rPr>
              <a:t>που θα του εξασφαλίζει υψηλές προτεραιότητες στο διεθνή καταμερισμό </a:t>
            </a:r>
            <a:r>
              <a:rPr lang="el-GR" sz="2000" dirty="0" smtClean="0">
                <a:latin typeface="Times New Roman" pitchFamily="18" charset="0"/>
                <a:cs typeface="Times New Roman" pitchFamily="18" charset="0"/>
              </a:rPr>
              <a:t>Το </a:t>
            </a:r>
            <a:r>
              <a:rPr lang="el-GR" sz="2000" dirty="0" err="1">
                <a:latin typeface="Times New Roman" pitchFamily="18" charset="0"/>
                <a:cs typeface="Times New Roman" pitchFamily="18" charset="0"/>
              </a:rPr>
              <a:t>branding</a:t>
            </a:r>
            <a:r>
              <a:rPr lang="el-GR" sz="2000" dirty="0">
                <a:latin typeface="Times New Roman" pitchFamily="18" charset="0"/>
                <a:cs typeface="Times New Roman" pitchFamily="18" charset="0"/>
              </a:rPr>
              <a:t> προορισμού αναφέρεται στο σύνολο των ενεργειών που απαιτούνται με στόχο τη «μετατροπή» μίας πόλης σε τόπο </a:t>
            </a:r>
            <a:r>
              <a:rPr lang="el-GR" sz="2000" dirty="0" smtClean="0">
                <a:latin typeface="Times New Roman" pitchFamily="18" charset="0"/>
                <a:cs typeface="Times New Roman" pitchFamily="18" charset="0"/>
              </a:rPr>
              <a:t>προορισμού.</a:t>
            </a:r>
          </a:p>
          <a:p>
            <a:pPr>
              <a:buFont typeface="Wingdings" pitchFamily="2" charset="2"/>
              <a:buChar char="Ø"/>
            </a:pPr>
            <a:r>
              <a:rPr lang="el-GR" sz="2000" dirty="0" smtClean="0">
                <a:latin typeface="Times New Roman" pitchFamily="18" charset="0"/>
                <a:cs typeface="Times New Roman" pitchFamily="18" charset="0"/>
              </a:rPr>
              <a:t>Ο </a:t>
            </a:r>
            <a:r>
              <a:rPr lang="el-GR" sz="2000" dirty="0">
                <a:latin typeface="Times New Roman" pitchFamily="18" charset="0"/>
                <a:cs typeface="Times New Roman" pitchFamily="18" charset="0"/>
              </a:rPr>
              <a:t>πολιτισμός και ο τουρισμός αποκτούν υψηλή </a:t>
            </a:r>
            <a:r>
              <a:rPr lang="el-GR" sz="2000" b="1" dirty="0">
                <a:solidFill>
                  <a:schemeClr val="accent1"/>
                </a:solidFill>
                <a:latin typeface="Times New Roman" pitchFamily="18" charset="0"/>
                <a:cs typeface="Times New Roman" pitchFamily="18" charset="0"/>
              </a:rPr>
              <a:t>«συναισθηματική» δύναμη </a:t>
            </a:r>
            <a:r>
              <a:rPr lang="el-GR" sz="2000" dirty="0">
                <a:latin typeface="Times New Roman" pitchFamily="18" charset="0"/>
                <a:cs typeface="Times New Roman" pitchFamily="18" charset="0"/>
              </a:rPr>
              <a:t>με αποτέλεσμα </a:t>
            </a:r>
            <a:r>
              <a:rPr lang="el-GR" sz="2000" b="1" dirty="0">
                <a:solidFill>
                  <a:schemeClr val="accent1"/>
                </a:solidFill>
                <a:latin typeface="Times New Roman" pitchFamily="18" charset="0"/>
                <a:cs typeface="Times New Roman" pitchFamily="18" charset="0"/>
              </a:rPr>
              <a:t>να </a:t>
            </a:r>
            <a:r>
              <a:rPr lang="el-GR" sz="2000" b="1" dirty="0" smtClean="0">
                <a:solidFill>
                  <a:schemeClr val="accent1"/>
                </a:solidFill>
                <a:latin typeface="Times New Roman" pitchFamily="18" charset="0"/>
                <a:cs typeface="Times New Roman" pitchFamily="18" charset="0"/>
              </a:rPr>
              <a:t>χρειάζονται </a:t>
            </a:r>
            <a:r>
              <a:rPr lang="el-GR" sz="2000" b="1" dirty="0">
                <a:solidFill>
                  <a:schemeClr val="accent1"/>
                </a:solidFill>
                <a:latin typeface="Times New Roman" pitchFamily="18" charset="0"/>
                <a:cs typeface="Times New Roman" pitchFamily="18" charset="0"/>
              </a:rPr>
              <a:t>το </a:t>
            </a:r>
            <a:r>
              <a:rPr lang="el-GR" sz="2000" b="1" dirty="0" err="1">
                <a:solidFill>
                  <a:schemeClr val="accent1"/>
                </a:solidFill>
                <a:latin typeface="Times New Roman" pitchFamily="18" charset="0"/>
                <a:cs typeface="Times New Roman" pitchFamily="18" charset="0"/>
              </a:rPr>
              <a:t>branding</a:t>
            </a:r>
            <a:r>
              <a:rPr lang="el-GR" sz="2000" b="1" dirty="0">
                <a:solidFill>
                  <a:schemeClr val="accent1"/>
                </a:solidFill>
                <a:latin typeface="Times New Roman" pitchFamily="18" charset="0"/>
                <a:cs typeface="Times New Roman" pitchFamily="18" charset="0"/>
              </a:rPr>
              <a:t> προορισμού </a:t>
            </a:r>
            <a:r>
              <a:rPr lang="el-GR" sz="2000" dirty="0">
                <a:latin typeface="Times New Roman" pitchFamily="18" charset="0"/>
                <a:cs typeface="Times New Roman" pitchFamily="18" charset="0"/>
              </a:rPr>
              <a:t>ως ένα ανταγωνιστικό πλεονέκτημα. </a:t>
            </a: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41</a:t>
            </a:fld>
            <a:endParaRPr lang="en"/>
          </a:p>
        </p:txBody>
      </p:sp>
      <p:sp>
        <p:nvSpPr>
          <p:cNvPr id="4" name="3 - Τίτλος"/>
          <p:cNvSpPr>
            <a:spLocks noGrp="1"/>
          </p:cNvSpPr>
          <p:nvPr>
            <p:ph type="title"/>
          </p:nvPr>
        </p:nvSpPr>
        <p:spPr>
          <a:xfrm>
            <a:off x="282103" y="0"/>
            <a:ext cx="8599250" cy="593387"/>
          </a:xfrm>
        </p:spPr>
        <p:txBody>
          <a:bodyPr>
            <a:normAutofit/>
          </a:bodyPr>
          <a:lstStyle/>
          <a:p>
            <a:pPr algn="ctr"/>
            <a:r>
              <a:rPr lang="el-GR" sz="2400" dirty="0" smtClean="0">
                <a:latin typeface="Times New Roman" pitchFamily="18" charset="0"/>
                <a:cs typeface="Times New Roman" pitchFamily="18" charset="0"/>
              </a:rPr>
              <a:t>«Συναισθηματική</a:t>
            </a: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δύναμη, ισχυρή </a:t>
            </a:r>
            <a:r>
              <a:rPr lang="el-GR" sz="2400" dirty="0">
                <a:latin typeface="Times New Roman" pitchFamily="18" charset="0"/>
                <a:cs typeface="Times New Roman" pitchFamily="18" charset="0"/>
              </a:rPr>
              <a:t>και </a:t>
            </a:r>
            <a:r>
              <a:rPr lang="el-GR" sz="2400" dirty="0" smtClean="0">
                <a:latin typeface="Times New Roman" pitchFamily="18" charset="0"/>
                <a:cs typeface="Times New Roman" pitchFamily="18" charset="0"/>
              </a:rPr>
              <a:t>διαχρονική ταυτότητα</a:t>
            </a:r>
            <a:endParaRPr lang="el-GR" sz="2400"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49382" y="719847"/>
            <a:ext cx="8707582" cy="4298961"/>
          </a:xfrm>
        </p:spPr>
        <p:txBody>
          <a:bodyPr>
            <a:normAutofit/>
          </a:bodyPr>
          <a:lstStyle/>
          <a:p>
            <a:r>
              <a:rPr lang="el-GR" sz="2000" b="1" dirty="0" smtClean="0">
                <a:solidFill>
                  <a:schemeClr val="accent1"/>
                </a:solidFill>
                <a:latin typeface="Times New Roman" pitchFamily="18" charset="0"/>
                <a:cs typeface="Times New Roman" pitchFamily="18" charset="0"/>
              </a:rPr>
              <a:t>Το </a:t>
            </a:r>
            <a:r>
              <a:rPr lang="el-GR" sz="2000" b="1" dirty="0">
                <a:solidFill>
                  <a:schemeClr val="accent1"/>
                </a:solidFill>
                <a:latin typeface="Times New Roman" pitchFamily="18" charset="0"/>
                <a:cs typeface="Times New Roman" pitchFamily="18" charset="0"/>
              </a:rPr>
              <a:t>μάρκετινγκ ελκυστικότητας </a:t>
            </a:r>
            <a:r>
              <a:rPr lang="el-GR" sz="2000" dirty="0">
                <a:latin typeface="Times New Roman" pitchFamily="18" charset="0"/>
                <a:cs typeface="Times New Roman" pitchFamily="18" charset="0"/>
              </a:rPr>
              <a:t>το οποίο σχετίζεται άμεσα με το πλέον σημαντικότερο χαρακτηριστικό ενός </a:t>
            </a:r>
            <a:r>
              <a:rPr lang="el-GR" sz="2000" dirty="0" smtClean="0">
                <a:latin typeface="Times New Roman" pitchFamily="18" charset="0"/>
                <a:cs typeface="Times New Roman" pitchFamily="18" charset="0"/>
              </a:rPr>
              <a:t>τόπου. </a:t>
            </a:r>
            <a:endParaRPr lang="el-GR" sz="2000" dirty="0">
              <a:latin typeface="Times New Roman" pitchFamily="18" charset="0"/>
              <a:cs typeface="Times New Roman" pitchFamily="18" charset="0"/>
            </a:endParaRPr>
          </a:p>
          <a:p>
            <a:r>
              <a:rPr lang="el-GR" sz="2000" b="1" dirty="0" smtClean="0">
                <a:solidFill>
                  <a:schemeClr val="accent1"/>
                </a:solidFill>
                <a:latin typeface="Times New Roman" pitchFamily="18" charset="0"/>
                <a:cs typeface="Times New Roman" pitchFamily="18" charset="0"/>
              </a:rPr>
              <a:t>Το </a:t>
            </a:r>
            <a:r>
              <a:rPr lang="el-GR" sz="2000" b="1" dirty="0">
                <a:solidFill>
                  <a:schemeClr val="accent1"/>
                </a:solidFill>
                <a:latin typeface="Times New Roman" pitchFamily="18" charset="0"/>
                <a:cs typeface="Times New Roman" pitchFamily="18" charset="0"/>
              </a:rPr>
              <a:t>μάρκετινγκ υποδομών </a:t>
            </a:r>
            <a:r>
              <a:rPr lang="el-GR" sz="2000" dirty="0">
                <a:latin typeface="Times New Roman" pitchFamily="18" charset="0"/>
                <a:cs typeface="Times New Roman" pitchFamily="18" charset="0"/>
              </a:rPr>
              <a:t>αφορά τα πλεονεκτήματα ή τις ευκαιρίες που προσφέρουν οι εγκαταστάσεων και οι υποδομές ενός </a:t>
            </a:r>
            <a:r>
              <a:rPr lang="el-GR" sz="2000" dirty="0" smtClean="0">
                <a:latin typeface="Times New Roman" pitchFamily="18" charset="0"/>
                <a:cs typeface="Times New Roman" pitchFamily="18" charset="0"/>
              </a:rPr>
              <a:t>τόπου. </a:t>
            </a:r>
            <a:endParaRPr lang="el-GR" sz="2000" dirty="0">
              <a:latin typeface="Times New Roman" pitchFamily="18" charset="0"/>
              <a:cs typeface="Times New Roman" pitchFamily="18" charset="0"/>
            </a:endParaRPr>
          </a:p>
          <a:p>
            <a:r>
              <a:rPr lang="el-GR" sz="2000" b="1" dirty="0">
                <a:solidFill>
                  <a:schemeClr val="accent1"/>
                </a:solidFill>
                <a:latin typeface="Times New Roman" pitchFamily="18" charset="0"/>
                <a:cs typeface="Times New Roman" pitchFamily="18" charset="0"/>
              </a:rPr>
              <a:t>Τ</a:t>
            </a:r>
            <a:r>
              <a:rPr lang="el-GR" sz="2000" b="1" dirty="0" smtClean="0">
                <a:solidFill>
                  <a:schemeClr val="accent1"/>
                </a:solidFill>
                <a:latin typeface="Times New Roman" pitchFamily="18" charset="0"/>
                <a:cs typeface="Times New Roman" pitchFamily="18" charset="0"/>
              </a:rPr>
              <a:t>ο </a:t>
            </a:r>
            <a:r>
              <a:rPr lang="el-GR" sz="2000" b="1" dirty="0">
                <a:solidFill>
                  <a:schemeClr val="accent1"/>
                </a:solidFill>
                <a:latin typeface="Times New Roman" pitchFamily="18" charset="0"/>
                <a:cs typeface="Times New Roman" pitchFamily="18" charset="0"/>
              </a:rPr>
              <a:t>μάρκετινγκ εικόνας </a:t>
            </a:r>
            <a:r>
              <a:rPr lang="el-GR" sz="2000" dirty="0">
                <a:latin typeface="Times New Roman" pitchFamily="18" charset="0"/>
                <a:cs typeface="Times New Roman" pitchFamily="18" charset="0"/>
              </a:rPr>
              <a:t>παραπέμπει σε μία χαρακτηριστική εικόνα θετικής </a:t>
            </a:r>
            <a:r>
              <a:rPr lang="el-GR" sz="2000" dirty="0" smtClean="0">
                <a:latin typeface="Times New Roman" pitchFamily="18" charset="0"/>
                <a:cs typeface="Times New Roman" pitchFamily="18" charset="0"/>
              </a:rPr>
              <a:t>εντύπωσης. </a:t>
            </a:r>
            <a:endParaRPr lang="el-GR" sz="2000" dirty="0">
              <a:latin typeface="Times New Roman" pitchFamily="18" charset="0"/>
              <a:cs typeface="Times New Roman" pitchFamily="18" charset="0"/>
            </a:endParaRPr>
          </a:p>
          <a:p>
            <a:r>
              <a:rPr lang="el-GR" sz="2000" b="1" dirty="0">
                <a:solidFill>
                  <a:schemeClr val="accent1"/>
                </a:solidFill>
                <a:latin typeface="Times New Roman" pitchFamily="18" charset="0"/>
                <a:cs typeface="Times New Roman" pitchFamily="18" charset="0"/>
              </a:rPr>
              <a:t>Τ</a:t>
            </a:r>
            <a:r>
              <a:rPr lang="el-GR" sz="2000" b="1" dirty="0" smtClean="0">
                <a:solidFill>
                  <a:schemeClr val="accent1"/>
                </a:solidFill>
                <a:latin typeface="Times New Roman" pitchFamily="18" charset="0"/>
                <a:cs typeface="Times New Roman" pitchFamily="18" charset="0"/>
              </a:rPr>
              <a:t>ο </a:t>
            </a:r>
            <a:r>
              <a:rPr lang="el-GR" sz="2000" b="1" dirty="0" err="1">
                <a:solidFill>
                  <a:schemeClr val="accent1"/>
                </a:solidFill>
                <a:latin typeface="Times New Roman" pitchFamily="18" charset="0"/>
                <a:cs typeface="Times New Roman" pitchFamily="18" charset="0"/>
              </a:rPr>
              <a:t>προσωποκεντρικό</a:t>
            </a:r>
            <a:r>
              <a:rPr lang="el-GR" sz="2000" b="1" dirty="0">
                <a:solidFill>
                  <a:schemeClr val="accent1"/>
                </a:solidFill>
                <a:latin typeface="Times New Roman" pitchFamily="18" charset="0"/>
                <a:cs typeface="Times New Roman" pitchFamily="18" charset="0"/>
              </a:rPr>
              <a:t> μάρκετινγκ </a:t>
            </a:r>
            <a:r>
              <a:rPr lang="el-GR" sz="2000" dirty="0">
                <a:latin typeface="Times New Roman" pitchFamily="18" charset="0"/>
                <a:cs typeface="Times New Roman" pitchFamily="18" charset="0"/>
              </a:rPr>
              <a:t>το οποίο αναφέρεται σε διάσημους κατοίκους και προσωπικότητες που συνδέονται με το συγκεκριμένο τόπο. </a:t>
            </a:r>
            <a:endParaRPr lang="el-GR" sz="2000" dirty="0" smtClean="0">
              <a:latin typeface="Times New Roman" pitchFamily="18" charset="0"/>
              <a:cs typeface="Times New Roman" pitchFamily="18" charset="0"/>
            </a:endParaRPr>
          </a:p>
          <a:p>
            <a:endParaRPr lang="el-GR" sz="2000" dirty="0">
              <a:latin typeface="Times New Roman" pitchFamily="18" charset="0"/>
              <a:cs typeface="Times New Roman" pitchFamily="18" charset="0"/>
            </a:endParaRPr>
          </a:p>
          <a:p>
            <a:pPr>
              <a:buFont typeface="Wingdings" panose="05000000000000000000" pitchFamily="2" charset="2"/>
              <a:buChar char="v"/>
            </a:pPr>
            <a:r>
              <a:rPr lang="el-GR" sz="2000" dirty="0">
                <a:latin typeface="Times New Roman" pitchFamily="18" charset="0"/>
                <a:cs typeface="Times New Roman" pitchFamily="18" charset="0"/>
              </a:rPr>
              <a:t>Το μοντέλο των 6 </a:t>
            </a:r>
            <a:r>
              <a:rPr lang="el-GR" sz="2000" dirty="0" err="1">
                <a:latin typeface="Times New Roman" pitchFamily="18" charset="0"/>
                <a:cs typeface="Times New Roman" pitchFamily="18" charset="0"/>
              </a:rPr>
              <a:t>M’s</a:t>
            </a:r>
            <a:r>
              <a:rPr lang="el-GR" sz="2000" dirty="0">
                <a:latin typeface="Times New Roman" pitchFamily="18" charset="0"/>
                <a:cs typeface="Times New Roman" pitchFamily="18" charset="0"/>
              </a:rPr>
              <a:t> για αποτελεσματικό αθλητικό μάρκετινγκ  στο Διαδίκτυο </a:t>
            </a:r>
          </a:p>
          <a:p>
            <a:pPr>
              <a:buFont typeface="Wingdings" panose="05000000000000000000" pitchFamily="2" charset="2"/>
              <a:buChar char="v"/>
            </a:pPr>
            <a:r>
              <a:rPr lang="el-GR" sz="2000" dirty="0">
                <a:latin typeface="Times New Roman" pitchFamily="18" charset="0"/>
                <a:cs typeface="Times New Roman" pitchFamily="18" charset="0"/>
              </a:rPr>
              <a:t>Το μοντέλο 10 </a:t>
            </a:r>
            <a:r>
              <a:rPr lang="el-GR" sz="2000" dirty="0" err="1">
                <a:latin typeface="Times New Roman" pitchFamily="18" charset="0"/>
                <a:cs typeface="Times New Roman" pitchFamily="18" charset="0"/>
              </a:rPr>
              <a:t>C’s</a:t>
            </a:r>
            <a:r>
              <a:rPr lang="el-GR" sz="2000" dirty="0">
                <a:latin typeface="Times New Roman" pitchFamily="18" charset="0"/>
                <a:cs typeface="Times New Roman" pitchFamily="18" charset="0"/>
              </a:rPr>
              <a:t> του  διαδικτυακού μάρκετινγκ αθλητικού </a:t>
            </a:r>
            <a:r>
              <a:rPr lang="el-GR" sz="2000" dirty="0" smtClean="0">
                <a:latin typeface="Times New Roman" pitchFamily="18" charset="0"/>
                <a:cs typeface="Times New Roman" pitchFamily="18" charset="0"/>
              </a:rPr>
              <a:t>προϊόντος</a:t>
            </a:r>
          </a:p>
          <a:p>
            <a:pPr algn="r">
              <a:buNone/>
            </a:pPr>
            <a:endParaRPr lang="el-GR" sz="2000" b="1"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42</a:t>
            </a:fld>
            <a:endParaRPr lang="en"/>
          </a:p>
        </p:txBody>
      </p:sp>
      <p:sp>
        <p:nvSpPr>
          <p:cNvPr id="4" name="3 - Τίτλος"/>
          <p:cNvSpPr>
            <a:spLocks noGrp="1"/>
          </p:cNvSpPr>
          <p:nvPr>
            <p:ph type="title"/>
          </p:nvPr>
        </p:nvSpPr>
        <p:spPr>
          <a:xfrm>
            <a:off x="457200" y="205980"/>
            <a:ext cx="8229600" cy="387408"/>
          </a:xfrm>
        </p:spPr>
        <p:txBody>
          <a:bodyPr>
            <a:noAutofit/>
          </a:bodyPr>
          <a:lstStyle/>
          <a:p>
            <a:pPr algn="ctr"/>
            <a:r>
              <a:rPr lang="el-GR" sz="2800" dirty="0" smtClean="0">
                <a:solidFill>
                  <a:schemeClr val="tx1"/>
                </a:solidFill>
                <a:latin typeface="Times New Roman" pitchFamily="18" charset="0"/>
                <a:cs typeface="Times New Roman" pitchFamily="18" charset="0"/>
              </a:rPr>
              <a:t>Εκδοχές </a:t>
            </a:r>
            <a:r>
              <a:rPr lang="el-GR" sz="2800" dirty="0">
                <a:solidFill>
                  <a:schemeClr val="tx1"/>
                </a:solidFill>
                <a:latin typeface="Times New Roman" pitchFamily="18" charset="0"/>
                <a:cs typeface="Times New Roman" pitchFamily="18" charset="0"/>
              </a:rPr>
              <a:t>στρατηγικής του μάρκετινγκ προορισμού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457200"/>
            <a:ext cx="9143999" cy="4686300"/>
          </a:xfrm>
        </p:spPr>
        <p:txBody>
          <a:bodyPr>
            <a:normAutofit fontScale="32500" lnSpcReduction="20000"/>
          </a:bodyPr>
          <a:lstStyle/>
          <a:p>
            <a:pPr marL="109723" lvl="0" indent="0">
              <a:buNone/>
            </a:pPr>
            <a:r>
              <a:rPr lang="el-GR" sz="4200" dirty="0">
                <a:latin typeface="Times New Roman" pitchFamily="18" charset="0"/>
                <a:cs typeface="Times New Roman" pitchFamily="18" charset="0"/>
              </a:rPr>
              <a:t>	</a:t>
            </a:r>
            <a:r>
              <a:rPr lang="el-GR" sz="4900" b="1" dirty="0">
                <a:solidFill>
                  <a:schemeClr val="accent1"/>
                </a:solidFill>
                <a:latin typeface="Times New Roman" pitchFamily="18" charset="0"/>
                <a:cs typeface="Times New Roman" pitchFamily="18" charset="0"/>
              </a:rPr>
              <a:t>Το μοντέλο των 4</a:t>
            </a:r>
            <a:r>
              <a:rPr lang="en-US" sz="4900" b="1" dirty="0">
                <a:solidFill>
                  <a:schemeClr val="accent1"/>
                </a:solidFill>
                <a:latin typeface="Times New Roman" pitchFamily="18" charset="0"/>
                <a:cs typeface="Times New Roman" pitchFamily="18" charset="0"/>
              </a:rPr>
              <a:t>R’s </a:t>
            </a:r>
          </a:p>
          <a:p>
            <a:pPr marL="109723" lvl="0" indent="0">
              <a:buNone/>
            </a:pPr>
            <a:r>
              <a:rPr lang="en-US" sz="4200" dirty="0">
                <a:latin typeface="Times New Roman" pitchFamily="18" charset="0"/>
                <a:cs typeface="Times New Roman" pitchFamily="18" charset="0"/>
              </a:rPr>
              <a:t>1.	</a:t>
            </a:r>
            <a:r>
              <a:rPr lang="en-US" sz="4900" dirty="0">
                <a:latin typeface="Times New Roman" pitchFamily="18" charset="0"/>
                <a:cs typeface="Times New Roman" pitchFamily="18" charset="0"/>
              </a:rPr>
              <a:t> Rights- </a:t>
            </a:r>
            <a:r>
              <a:rPr lang="el-GR" sz="4900" dirty="0">
                <a:latin typeface="Times New Roman" pitchFamily="18" charset="0"/>
                <a:cs typeface="Times New Roman" pitchFamily="18" charset="0"/>
              </a:rPr>
              <a:t>Δικαιώματα</a:t>
            </a:r>
          </a:p>
          <a:p>
            <a:pPr marL="109723" lvl="0" indent="0">
              <a:buNone/>
            </a:pPr>
            <a:r>
              <a:rPr lang="el-GR" sz="4900" dirty="0">
                <a:latin typeface="Times New Roman" pitchFamily="18" charset="0"/>
                <a:cs typeface="Times New Roman" pitchFamily="18" charset="0"/>
              </a:rPr>
              <a:t>2.	 </a:t>
            </a:r>
            <a:r>
              <a:rPr lang="en-US" sz="4900" dirty="0">
                <a:latin typeface="Times New Roman" pitchFamily="18" charset="0"/>
                <a:cs typeface="Times New Roman" pitchFamily="18" charset="0"/>
              </a:rPr>
              <a:t>Roles- </a:t>
            </a:r>
            <a:r>
              <a:rPr lang="el-GR" sz="4900" dirty="0">
                <a:latin typeface="Times New Roman" pitchFamily="18" charset="0"/>
                <a:cs typeface="Times New Roman" pitchFamily="18" charset="0"/>
              </a:rPr>
              <a:t>Ρόλοι</a:t>
            </a:r>
          </a:p>
          <a:p>
            <a:pPr marL="109723" lvl="0" indent="0">
              <a:buNone/>
            </a:pPr>
            <a:r>
              <a:rPr lang="el-GR" sz="4900" dirty="0">
                <a:latin typeface="Times New Roman" pitchFamily="18" charset="0"/>
                <a:cs typeface="Times New Roman" pitchFamily="18" charset="0"/>
              </a:rPr>
              <a:t>3.	 </a:t>
            </a:r>
            <a:r>
              <a:rPr lang="en-US" sz="4900" dirty="0">
                <a:latin typeface="Times New Roman" pitchFamily="18" charset="0"/>
                <a:cs typeface="Times New Roman" pitchFamily="18" charset="0"/>
              </a:rPr>
              <a:t>Responsibilities- </a:t>
            </a:r>
            <a:r>
              <a:rPr lang="el-GR" sz="4900" dirty="0">
                <a:latin typeface="Times New Roman" pitchFamily="18" charset="0"/>
                <a:cs typeface="Times New Roman" pitchFamily="18" charset="0"/>
              </a:rPr>
              <a:t>Ευθύνες</a:t>
            </a:r>
          </a:p>
          <a:p>
            <a:pPr marL="109723" lvl="0" indent="0">
              <a:buNone/>
            </a:pPr>
            <a:r>
              <a:rPr lang="el-GR" sz="4900" dirty="0">
                <a:latin typeface="Times New Roman" pitchFamily="18" charset="0"/>
                <a:cs typeface="Times New Roman" pitchFamily="18" charset="0"/>
              </a:rPr>
              <a:t>4.	 </a:t>
            </a:r>
            <a:r>
              <a:rPr lang="en-US" sz="4900" dirty="0">
                <a:latin typeface="Times New Roman" pitchFamily="18" charset="0"/>
                <a:cs typeface="Times New Roman" pitchFamily="18" charset="0"/>
              </a:rPr>
              <a:t>Relationships- </a:t>
            </a:r>
            <a:r>
              <a:rPr lang="el-GR" sz="4900" dirty="0">
                <a:latin typeface="Times New Roman" pitchFamily="18" charset="0"/>
                <a:cs typeface="Times New Roman" pitchFamily="18" charset="0"/>
              </a:rPr>
              <a:t>Σχέσεις</a:t>
            </a:r>
          </a:p>
          <a:p>
            <a:pPr marL="109723" lvl="0" indent="0">
              <a:buNone/>
            </a:pPr>
            <a:r>
              <a:rPr lang="el-GR" sz="4200" dirty="0">
                <a:latin typeface="Times New Roman" pitchFamily="18" charset="0"/>
                <a:cs typeface="Times New Roman" pitchFamily="18" charset="0"/>
              </a:rPr>
              <a:t>	</a:t>
            </a:r>
            <a:r>
              <a:rPr lang="el-GR" sz="4900" b="1" dirty="0" smtClean="0">
                <a:solidFill>
                  <a:schemeClr val="accent1"/>
                </a:solidFill>
                <a:latin typeface="Times New Roman" pitchFamily="18" charset="0"/>
                <a:cs typeface="Times New Roman" pitchFamily="18" charset="0"/>
              </a:rPr>
              <a:t>Τα </a:t>
            </a:r>
            <a:r>
              <a:rPr lang="el-GR" sz="4900" b="1" dirty="0">
                <a:solidFill>
                  <a:schemeClr val="accent1"/>
                </a:solidFill>
                <a:latin typeface="Times New Roman" pitchFamily="18" charset="0"/>
                <a:cs typeface="Times New Roman" pitchFamily="18" charset="0"/>
              </a:rPr>
              <a:t>μοντέλα των 4</a:t>
            </a:r>
            <a:r>
              <a:rPr lang="en-US" sz="4900" b="1" dirty="0">
                <a:solidFill>
                  <a:schemeClr val="accent1"/>
                </a:solidFill>
                <a:latin typeface="Times New Roman" pitchFamily="18" charset="0"/>
                <a:cs typeface="Times New Roman" pitchFamily="18" charset="0"/>
              </a:rPr>
              <a:t>P’s, </a:t>
            </a:r>
            <a:r>
              <a:rPr lang="el-GR" sz="4900" b="1" dirty="0">
                <a:solidFill>
                  <a:schemeClr val="accent1"/>
                </a:solidFill>
                <a:latin typeface="Times New Roman" pitchFamily="18" charset="0"/>
                <a:cs typeface="Times New Roman" pitchFamily="18" charset="0"/>
              </a:rPr>
              <a:t>των 6</a:t>
            </a:r>
            <a:r>
              <a:rPr lang="en-US" sz="4900" b="1" dirty="0">
                <a:solidFill>
                  <a:schemeClr val="accent1"/>
                </a:solidFill>
                <a:latin typeface="Times New Roman" pitchFamily="18" charset="0"/>
                <a:cs typeface="Times New Roman" pitchFamily="18" charset="0"/>
              </a:rPr>
              <a:t>P’ s, </a:t>
            </a:r>
            <a:r>
              <a:rPr lang="el-GR" sz="4900" b="1" dirty="0" smtClean="0">
                <a:solidFill>
                  <a:schemeClr val="accent1"/>
                </a:solidFill>
                <a:latin typeface="Times New Roman" pitchFamily="18" charset="0"/>
                <a:cs typeface="Times New Roman" pitchFamily="18" charset="0"/>
              </a:rPr>
              <a:t>των </a:t>
            </a:r>
            <a:r>
              <a:rPr lang="el-GR" sz="4900" b="1" dirty="0">
                <a:solidFill>
                  <a:schemeClr val="accent1"/>
                </a:solidFill>
                <a:latin typeface="Times New Roman" pitchFamily="18" charset="0"/>
                <a:cs typeface="Times New Roman" pitchFamily="18" charset="0"/>
              </a:rPr>
              <a:t>8</a:t>
            </a:r>
            <a:r>
              <a:rPr lang="en-US" sz="4900" b="1" dirty="0">
                <a:solidFill>
                  <a:schemeClr val="accent1"/>
                </a:solidFill>
                <a:latin typeface="Times New Roman" pitchFamily="18" charset="0"/>
                <a:cs typeface="Times New Roman" pitchFamily="18" charset="0"/>
              </a:rPr>
              <a:t>P’s </a:t>
            </a:r>
            <a:r>
              <a:rPr lang="el-GR" sz="4900" b="1" dirty="0">
                <a:solidFill>
                  <a:schemeClr val="accent1"/>
                </a:solidFill>
                <a:latin typeface="Times New Roman" pitchFamily="18" charset="0"/>
                <a:cs typeface="Times New Roman" pitchFamily="18" charset="0"/>
              </a:rPr>
              <a:t>και των 11</a:t>
            </a:r>
            <a:r>
              <a:rPr lang="en-US" sz="4900" b="1" dirty="0">
                <a:solidFill>
                  <a:schemeClr val="accent1"/>
                </a:solidFill>
                <a:latin typeface="Times New Roman" pitchFamily="18" charset="0"/>
                <a:cs typeface="Times New Roman" pitchFamily="18" charset="0"/>
              </a:rPr>
              <a:t>P’s</a:t>
            </a:r>
            <a:r>
              <a:rPr lang="en-US" sz="4200" dirty="0">
                <a:latin typeface="Times New Roman" pitchFamily="18" charset="0"/>
                <a:cs typeface="Times New Roman" pitchFamily="18" charset="0"/>
              </a:rPr>
              <a:t>, </a:t>
            </a:r>
            <a:r>
              <a:rPr lang="el-GR" sz="4200" dirty="0">
                <a:latin typeface="Times New Roman" pitchFamily="18" charset="0"/>
                <a:cs typeface="Times New Roman" pitchFamily="18" charset="0"/>
              </a:rPr>
              <a:t>με τη σειρά που αναφέρονται παρακάτω:</a:t>
            </a:r>
          </a:p>
          <a:p>
            <a:pPr marL="109723" lvl="0" indent="0">
              <a:buNone/>
            </a:pPr>
            <a:r>
              <a:rPr lang="el-GR" sz="4200" dirty="0">
                <a:latin typeface="Times New Roman" pitchFamily="18" charset="0"/>
                <a:cs typeface="Times New Roman" pitchFamily="18" charset="0"/>
              </a:rPr>
              <a:t>1.	</a:t>
            </a:r>
            <a:r>
              <a:rPr lang="en-US" sz="4900" dirty="0">
                <a:latin typeface="Times New Roman" pitchFamily="18" charset="0"/>
                <a:cs typeface="Times New Roman" pitchFamily="18" charset="0"/>
              </a:rPr>
              <a:t>Product- </a:t>
            </a:r>
            <a:r>
              <a:rPr lang="el-GR" sz="4900" dirty="0">
                <a:latin typeface="Times New Roman" pitchFamily="18" charset="0"/>
                <a:cs typeface="Times New Roman" pitchFamily="18" charset="0"/>
              </a:rPr>
              <a:t>Αγαθό </a:t>
            </a:r>
          </a:p>
          <a:p>
            <a:pPr marL="109723" lvl="0" indent="0">
              <a:buNone/>
            </a:pPr>
            <a:r>
              <a:rPr lang="el-GR" sz="4900" dirty="0">
                <a:latin typeface="Times New Roman" pitchFamily="18" charset="0"/>
                <a:cs typeface="Times New Roman" pitchFamily="18" charset="0"/>
              </a:rPr>
              <a:t>2.	</a:t>
            </a:r>
            <a:r>
              <a:rPr lang="en-US" sz="4900" dirty="0">
                <a:latin typeface="Times New Roman" pitchFamily="18" charset="0"/>
                <a:cs typeface="Times New Roman" pitchFamily="18" charset="0"/>
              </a:rPr>
              <a:t>Price and Other User Outlays-</a:t>
            </a:r>
            <a:r>
              <a:rPr lang="el-GR" sz="4900" dirty="0">
                <a:latin typeface="Times New Roman" pitchFamily="18" charset="0"/>
                <a:cs typeface="Times New Roman" pitchFamily="18" charset="0"/>
              </a:rPr>
              <a:t>Τιμή και άλλο κόστος </a:t>
            </a:r>
          </a:p>
          <a:p>
            <a:pPr marL="109723" lvl="0" indent="0">
              <a:buNone/>
            </a:pPr>
            <a:r>
              <a:rPr lang="el-GR" sz="4900" dirty="0">
                <a:latin typeface="Times New Roman" pitchFamily="18" charset="0"/>
                <a:cs typeface="Times New Roman" pitchFamily="18" charset="0"/>
              </a:rPr>
              <a:t>3.	</a:t>
            </a:r>
            <a:r>
              <a:rPr lang="en-US" sz="4900" dirty="0">
                <a:latin typeface="Times New Roman" pitchFamily="18" charset="0"/>
                <a:cs typeface="Times New Roman" pitchFamily="18" charset="0"/>
              </a:rPr>
              <a:t>Place and Time- </a:t>
            </a:r>
            <a:r>
              <a:rPr lang="el-GR" sz="4900" dirty="0">
                <a:latin typeface="Times New Roman" pitchFamily="18" charset="0"/>
                <a:cs typeface="Times New Roman" pitchFamily="18" charset="0"/>
              </a:rPr>
              <a:t>Διανομή </a:t>
            </a:r>
          </a:p>
          <a:p>
            <a:pPr marL="109723" lvl="0" indent="0">
              <a:buNone/>
            </a:pPr>
            <a:r>
              <a:rPr lang="el-GR" sz="4900" dirty="0">
                <a:latin typeface="Times New Roman" pitchFamily="18" charset="0"/>
                <a:cs typeface="Times New Roman" pitchFamily="18" charset="0"/>
              </a:rPr>
              <a:t>4.	</a:t>
            </a:r>
            <a:r>
              <a:rPr lang="en-US" sz="4900" dirty="0">
                <a:latin typeface="Times New Roman" pitchFamily="18" charset="0"/>
                <a:cs typeface="Times New Roman" pitchFamily="18" charset="0"/>
              </a:rPr>
              <a:t>Promotion and Education- </a:t>
            </a:r>
            <a:r>
              <a:rPr lang="el-GR" sz="4900" dirty="0">
                <a:latin typeface="Times New Roman" pitchFamily="18" charset="0"/>
                <a:cs typeface="Times New Roman" pitchFamily="18" charset="0"/>
              </a:rPr>
              <a:t>Προβολή και Εκπαίδευση </a:t>
            </a:r>
          </a:p>
          <a:p>
            <a:pPr marL="109723" lvl="0" indent="0">
              <a:buNone/>
            </a:pPr>
            <a:r>
              <a:rPr lang="el-GR" sz="4900" dirty="0">
                <a:latin typeface="Times New Roman" pitchFamily="18" charset="0"/>
                <a:cs typeface="Times New Roman" pitchFamily="18" charset="0"/>
              </a:rPr>
              <a:t>5.	</a:t>
            </a:r>
            <a:r>
              <a:rPr lang="en-US" sz="4900" dirty="0">
                <a:latin typeface="Times New Roman" pitchFamily="18" charset="0"/>
                <a:cs typeface="Times New Roman" pitchFamily="18" charset="0"/>
              </a:rPr>
              <a:t>People- </a:t>
            </a:r>
            <a:r>
              <a:rPr lang="el-GR" sz="4900" dirty="0">
                <a:latin typeface="Times New Roman" pitchFamily="18" charset="0"/>
                <a:cs typeface="Times New Roman" pitchFamily="18" charset="0"/>
              </a:rPr>
              <a:t>Άνθρωποι </a:t>
            </a:r>
          </a:p>
          <a:p>
            <a:pPr marL="109723" lvl="0" indent="0">
              <a:buNone/>
            </a:pPr>
            <a:r>
              <a:rPr lang="el-GR" sz="4900" dirty="0">
                <a:latin typeface="Times New Roman" pitchFamily="18" charset="0"/>
                <a:cs typeface="Times New Roman" pitchFamily="18" charset="0"/>
              </a:rPr>
              <a:t>6.	</a:t>
            </a:r>
            <a:r>
              <a:rPr lang="en-US" sz="4900" dirty="0">
                <a:latin typeface="Times New Roman" pitchFamily="18" charset="0"/>
                <a:cs typeface="Times New Roman" pitchFamily="18" charset="0"/>
              </a:rPr>
              <a:t>Process- </a:t>
            </a:r>
            <a:r>
              <a:rPr lang="el-GR" sz="4900" dirty="0">
                <a:latin typeface="Times New Roman" pitchFamily="18" charset="0"/>
                <a:cs typeface="Times New Roman" pitchFamily="18" charset="0"/>
              </a:rPr>
              <a:t>Διαδικασία </a:t>
            </a:r>
          </a:p>
          <a:p>
            <a:pPr marL="109723" lvl="0" indent="0">
              <a:buNone/>
            </a:pPr>
            <a:r>
              <a:rPr lang="el-GR" sz="4900" dirty="0">
                <a:latin typeface="Times New Roman" pitchFamily="18" charset="0"/>
                <a:cs typeface="Times New Roman" pitchFamily="18" charset="0"/>
              </a:rPr>
              <a:t>7.	</a:t>
            </a:r>
            <a:r>
              <a:rPr lang="en-US" sz="4900" dirty="0">
                <a:latin typeface="Times New Roman" pitchFamily="18" charset="0"/>
                <a:cs typeface="Times New Roman" pitchFamily="18" charset="0"/>
              </a:rPr>
              <a:t>Packaging- </a:t>
            </a:r>
            <a:r>
              <a:rPr lang="el-GR" sz="4900" dirty="0">
                <a:latin typeface="Times New Roman" pitchFamily="18" charset="0"/>
                <a:cs typeface="Times New Roman" pitchFamily="18" charset="0"/>
              </a:rPr>
              <a:t>Πακετάρισμα</a:t>
            </a:r>
          </a:p>
          <a:p>
            <a:pPr marL="109723" lvl="0" indent="0">
              <a:buNone/>
            </a:pPr>
            <a:r>
              <a:rPr lang="el-GR" sz="4900" dirty="0">
                <a:latin typeface="Times New Roman" pitchFamily="18" charset="0"/>
                <a:cs typeface="Times New Roman" pitchFamily="18" charset="0"/>
              </a:rPr>
              <a:t>8.	</a:t>
            </a:r>
            <a:r>
              <a:rPr lang="en-US" sz="4900" dirty="0">
                <a:latin typeface="Times New Roman" pitchFamily="18" charset="0"/>
                <a:cs typeface="Times New Roman" pitchFamily="18" charset="0"/>
              </a:rPr>
              <a:t>Programming- </a:t>
            </a:r>
            <a:r>
              <a:rPr lang="el-GR" sz="4900" dirty="0">
                <a:latin typeface="Times New Roman" pitchFamily="18" charset="0"/>
                <a:cs typeface="Times New Roman" pitchFamily="18" charset="0"/>
              </a:rPr>
              <a:t>Προγραμματισμός</a:t>
            </a:r>
          </a:p>
          <a:p>
            <a:pPr marL="109723" lvl="0" indent="0">
              <a:buNone/>
            </a:pPr>
            <a:r>
              <a:rPr lang="el-GR" sz="4900" dirty="0">
                <a:latin typeface="Times New Roman" pitchFamily="18" charset="0"/>
                <a:cs typeface="Times New Roman" pitchFamily="18" charset="0"/>
              </a:rPr>
              <a:t>9.	</a:t>
            </a:r>
            <a:r>
              <a:rPr lang="en-US" sz="4900" dirty="0">
                <a:latin typeface="Times New Roman" pitchFamily="18" charset="0"/>
                <a:cs typeface="Times New Roman" pitchFamily="18" charset="0"/>
              </a:rPr>
              <a:t>Partnership- </a:t>
            </a:r>
            <a:r>
              <a:rPr lang="el-GR" sz="4900" dirty="0">
                <a:latin typeface="Times New Roman" pitchFamily="18" charset="0"/>
                <a:cs typeface="Times New Roman" pitchFamily="18" charset="0"/>
              </a:rPr>
              <a:t>Συνέργειες</a:t>
            </a:r>
          </a:p>
          <a:p>
            <a:pPr marL="109723" lvl="0" indent="0">
              <a:buNone/>
            </a:pPr>
            <a:r>
              <a:rPr lang="el-GR" sz="4900" dirty="0">
                <a:latin typeface="Times New Roman" pitchFamily="18" charset="0"/>
                <a:cs typeface="Times New Roman" pitchFamily="18" charset="0"/>
              </a:rPr>
              <a:t>10.	</a:t>
            </a:r>
            <a:r>
              <a:rPr lang="en-US" sz="4900" dirty="0">
                <a:latin typeface="Times New Roman" pitchFamily="18" charset="0"/>
                <a:cs typeface="Times New Roman" pitchFamily="18" charset="0"/>
              </a:rPr>
              <a:t>Productivity and Quality- </a:t>
            </a:r>
            <a:r>
              <a:rPr lang="el-GR" sz="4900" dirty="0">
                <a:latin typeface="Times New Roman" pitchFamily="18" charset="0"/>
                <a:cs typeface="Times New Roman" pitchFamily="18" charset="0"/>
              </a:rPr>
              <a:t>Παραγωγικότητα και Ποιότητα </a:t>
            </a:r>
          </a:p>
          <a:p>
            <a:pPr marL="109723" lvl="0" indent="0">
              <a:buNone/>
            </a:pPr>
            <a:r>
              <a:rPr lang="el-GR" sz="4900" dirty="0">
                <a:latin typeface="Times New Roman" pitchFamily="18" charset="0"/>
                <a:cs typeface="Times New Roman" pitchFamily="18" charset="0"/>
              </a:rPr>
              <a:t>11.	</a:t>
            </a:r>
            <a:r>
              <a:rPr lang="en-US" sz="4900" dirty="0">
                <a:latin typeface="Times New Roman" pitchFamily="18" charset="0"/>
                <a:cs typeface="Times New Roman" pitchFamily="18" charset="0"/>
              </a:rPr>
              <a:t>Physical Evidence- </a:t>
            </a:r>
            <a:r>
              <a:rPr lang="el-GR" sz="4900" dirty="0">
                <a:latin typeface="Times New Roman" pitchFamily="18" charset="0"/>
                <a:cs typeface="Times New Roman" pitchFamily="18" charset="0"/>
              </a:rPr>
              <a:t>Φυσικό </a:t>
            </a:r>
            <a:r>
              <a:rPr lang="el-GR" sz="4900" dirty="0" smtClean="0">
                <a:latin typeface="Times New Roman" pitchFamily="18" charset="0"/>
                <a:cs typeface="Times New Roman" pitchFamily="18" charset="0"/>
              </a:rPr>
              <a:t>περιβάλλον</a:t>
            </a:r>
            <a:endParaRPr lang="el-GR" sz="4900" dirty="0">
              <a:latin typeface="Times New Roman" pitchFamily="18" charset="0"/>
              <a:cs typeface="Times New Roman" pitchFamily="18" charset="0"/>
            </a:endParaRPr>
          </a:p>
          <a:p>
            <a:pPr marL="109723" lvl="0" indent="0">
              <a:buNone/>
            </a:pPr>
            <a:endParaRPr lang="el-GR" sz="4200" dirty="0">
              <a:latin typeface="Times New Roman" pitchFamily="18" charset="0"/>
              <a:cs typeface="Times New Roman" pitchFamily="18" charset="0"/>
            </a:endParaRPr>
          </a:p>
          <a:p>
            <a:endParaRPr lang="el-GR" sz="3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43</a:t>
            </a:fld>
            <a:endParaRPr lang="en"/>
          </a:p>
        </p:txBody>
      </p:sp>
      <p:sp>
        <p:nvSpPr>
          <p:cNvPr id="4" name="3 - Τίτλος"/>
          <p:cNvSpPr>
            <a:spLocks noGrp="1"/>
          </p:cNvSpPr>
          <p:nvPr>
            <p:ph type="title"/>
          </p:nvPr>
        </p:nvSpPr>
        <p:spPr>
          <a:xfrm>
            <a:off x="144725" y="-1"/>
            <a:ext cx="8542075" cy="418289"/>
          </a:xfrm>
        </p:spPr>
        <p:txBody>
          <a:bodyPr>
            <a:normAutofit fontScale="90000"/>
          </a:bodyPr>
          <a:lstStyle/>
          <a:p>
            <a:pPr algn="ctr"/>
            <a:r>
              <a:rPr lang="el-GR" sz="2200" dirty="0" smtClean="0">
                <a:latin typeface="Times New Roman" pitchFamily="18" charset="0"/>
                <a:cs typeface="Times New Roman" pitchFamily="18" charset="0"/>
              </a:rPr>
              <a:t>Μοντέλο </a:t>
            </a:r>
            <a:r>
              <a:rPr lang="el-GR" sz="2200" dirty="0">
                <a:latin typeface="Times New Roman" pitchFamily="18" charset="0"/>
                <a:cs typeface="Times New Roman" pitchFamily="18" charset="0"/>
              </a:rPr>
              <a:t>των 4R’s </a:t>
            </a:r>
            <a:r>
              <a:rPr lang="el-GR" sz="2200" dirty="0" smtClean="0">
                <a:latin typeface="Times New Roman" pitchFamily="18" charset="0"/>
                <a:cs typeface="Times New Roman" pitchFamily="18" charset="0"/>
              </a:rPr>
              <a:t>&amp; </a:t>
            </a:r>
            <a:r>
              <a:rPr lang="el-GR" sz="2200" dirty="0">
                <a:latin typeface="Times New Roman" pitchFamily="18" charset="0"/>
                <a:cs typeface="Times New Roman" pitchFamily="18" charset="0"/>
              </a:rPr>
              <a:t>τα μοντέλα των 4P’s, των 6P’ s, των 8P’s και των </a:t>
            </a:r>
            <a:r>
              <a:rPr lang="el-GR" sz="2200" dirty="0" smtClean="0">
                <a:latin typeface="Times New Roman" pitchFamily="18" charset="0"/>
                <a:cs typeface="Times New Roman" pitchFamily="18" charset="0"/>
              </a:rPr>
              <a:t>11P’s</a:t>
            </a:r>
            <a:endParaRPr lang="el-GR" sz="32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89451" y="723626"/>
            <a:ext cx="8505894" cy="4419874"/>
          </a:xfrm>
        </p:spPr>
        <p:txBody>
          <a:bodyPr>
            <a:noAutofit/>
          </a:bodyPr>
          <a:lstStyle/>
          <a:p>
            <a:pPr lvl="0" algn="ctr">
              <a:buNone/>
            </a:pPr>
            <a:r>
              <a:rPr lang="el-GR" sz="2000" dirty="0">
                <a:latin typeface="Times New Roman" pitchFamily="18" charset="0"/>
                <a:cs typeface="Times New Roman" pitchFamily="18" charset="0"/>
              </a:rPr>
              <a:t>Ορισμένες περιοχές για να καταστούν σημεία προορισμού </a:t>
            </a:r>
            <a:r>
              <a:rPr lang="el-GR" sz="2000" b="1" dirty="0">
                <a:solidFill>
                  <a:schemeClr val="accent1"/>
                </a:solidFill>
                <a:latin typeface="Times New Roman" pitchFamily="18" charset="0"/>
                <a:cs typeface="Times New Roman" pitchFamily="18" charset="0"/>
              </a:rPr>
              <a:t>αξιοποιούν τον πολιτισμό και τον αθλητισμό ως αστικούς πόρους</a:t>
            </a:r>
            <a:r>
              <a:rPr lang="el-GR" sz="2000" dirty="0">
                <a:latin typeface="Times New Roman" pitchFamily="18" charset="0"/>
                <a:cs typeface="Times New Roman" pitchFamily="18" charset="0"/>
              </a:rPr>
              <a:t> σε διάφορες μορφές επιτυγχάνοντας ισχυρά συγκριτικά πλεονεκτήματα με την αναζωογόνηση του τόπου. Οι εκδοχές της αστικής αναζωογόνησης ενδυναμώνουν τη θέση των τόπων στο </a:t>
            </a:r>
            <a:r>
              <a:rPr lang="el-GR" sz="2000" b="1" dirty="0">
                <a:solidFill>
                  <a:schemeClr val="accent1"/>
                </a:solidFill>
                <a:latin typeface="Times New Roman" pitchFamily="18" charset="0"/>
                <a:cs typeface="Times New Roman" pitchFamily="18" charset="0"/>
              </a:rPr>
              <a:t>διεθνή ανταγωνισμό. </a:t>
            </a:r>
            <a:endParaRPr lang="el-GR" sz="2000" b="1" dirty="0" smtClean="0">
              <a:solidFill>
                <a:schemeClr val="accent1"/>
              </a:solidFill>
              <a:latin typeface="Times New Roman" pitchFamily="18" charset="0"/>
              <a:cs typeface="Times New Roman" pitchFamily="18" charset="0"/>
            </a:endParaRPr>
          </a:p>
          <a:p>
            <a:pPr lvl="0">
              <a:buFont typeface="Wingdings" panose="05000000000000000000" pitchFamily="2" charset="2"/>
              <a:buChar char="Ø"/>
            </a:pPr>
            <a:r>
              <a:rPr lang="el-GR" sz="2000" b="1" dirty="0" smtClean="0">
                <a:solidFill>
                  <a:schemeClr val="accent1"/>
                </a:solidFill>
                <a:latin typeface="Times New Roman" pitchFamily="18" charset="0"/>
                <a:cs typeface="Times New Roman" pitchFamily="18" charset="0"/>
              </a:rPr>
              <a:t>Ανέγερση </a:t>
            </a:r>
            <a:r>
              <a:rPr lang="el-GR" sz="2000" b="1" dirty="0">
                <a:solidFill>
                  <a:schemeClr val="accent1"/>
                </a:solidFill>
                <a:latin typeface="Times New Roman" pitchFamily="18" charset="0"/>
                <a:cs typeface="Times New Roman" pitchFamily="18" charset="0"/>
              </a:rPr>
              <a:t>εμβληματικών κτιρίων. </a:t>
            </a:r>
            <a:r>
              <a:rPr lang="el-GR" sz="2000" dirty="0">
                <a:solidFill>
                  <a:schemeClr val="tx2"/>
                </a:solidFill>
                <a:latin typeface="Times New Roman" pitchFamily="18" charset="0"/>
                <a:cs typeface="Times New Roman" pitchFamily="18" charset="0"/>
              </a:rPr>
              <a:t>Η κατασκευή εμβληματικών εγκαταστάσεων μεγάλης κλίμακας από διάσημους αρχιτέκτονες δηλαδή από κτίρια </a:t>
            </a:r>
            <a:r>
              <a:rPr lang="el-GR" sz="2000" b="1" dirty="0">
                <a:solidFill>
                  <a:schemeClr val="accent1"/>
                </a:solidFill>
                <a:latin typeface="Times New Roman" pitchFamily="18" charset="0"/>
                <a:cs typeface="Times New Roman" pitchFamily="18" charset="0"/>
              </a:rPr>
              <a:t>ναυαρχίδες (</a:t>
            </a:r>
            <a:r>
              <a:rPr lang="el-GR" sz="2000" b="1" dirty="0" err="1">
                <a:solidFill>
                  <a:schemeClr val="accent1"/>
                </a:solidFill>
                <a:latin typeface="Times New Roman" pitchFamily="18" charset="0"/>
                <a:cs typeface="Times New Roman" pitchFamily="18" charset="0"/>
              </a:rPr>
              <a:t>flagships</a:t>
            </a:r>
            <a:r>
              <a:rPr lang="el-GR" sz="2000" b="1" dirty="0">
                <a:solidFill>
                  <a:schemeClr val="accent1"/>
                </a:solidFill>
                <a:latin typeface="Times New Roman" pitchFamily="18" charset="0"/>
                <a:cs typeface="Times New Roman" pitchFamily="18" charset="0"/>
              </a:rPr>
              <a:t>), </a:t>
            </a:r>
            <a:r>
              <a:rPr lang="el-GR" sz="2000" dirty="0">
                <a:solidFill>
                  <a:schemeClr val="tx2"/>
                </a:solidFill>
                <a:latin typeface="Times New Roman" pitchFamily="18" charset="0"/>
                <a:cs typeface="Times New Roman" pitchFamily="18" charset="0"/>
              </a:rPr>
              <a:t>αξιοποιούνται ως σύμβολα για τον </a:t>
            </a:r>
            <a:r>
              <a:rPr lang="el-GR" sz="2000" b="1" dirty="0">
                <a:solidFill>
                  <a:schemeClr val="accent1"/>
                </a:solidFill>
                <a:latin typeface="Times New Roman" pitchFamily="18" charset="0"/>
                <a:cs typeface="Times New Roman" pitchFamily="18" charset="0"/>
              </a:rPr>
              <a:t>αναπροσδιορισμό της ταυτότητας και την ενδυνάμωση της εικόνας ενός τόπου</a:t>
            </a:r>
            <a:r>
              <a:rPr lang="el-GR" sz="2000" dirty="0">
                <a:solidFill>
                  <a:schemeClr val="tx2"/>
                </a:solidFill>
                <a:latin typeface="Times New Roman" pitchFamily="18" charset="0"/>
                <a:cs typeface="Times New Roman" pitchFamily="18" charset="0"/>
              </a:rPr>
              <a:t>. Τα οικοδομήματα αυτά διαμορφώνουν φήμη, κύρος και γόητρο αποτελώντας το </a:t>
            </a:r>
            <a:r>
              <a:rPr lang="el-GR" sz="2000" b="1" dirty="0" err="1">
                <a:solidFill>
                  <a:schemeClr val="accent1"/>
                </a:solidFill>
                <a:latin typeface="Times New Roman" pitchFamily="18" charset="0"/>
                <a:cs typeface="Times New Roman" pitchFamily="18" charset="0"/>
              </a:rPr>
              <a:t>τοπόσημο</a:t>
            </a:r>
            <a:r>
              <a:rPr lang="el-GR" sz="2000" dirty="0">
                <a:solidFill>
                  <a:schemeClr val="tx2"/>
                </a:solidFill>
                <a:latin typeface="Times New Roman" pitchFamily="18" charset="0"/>
                <a:cs typeface="Times New Roman" pitchFamily="18" charset="0"/>
              </a:rPr>
              <a:t> ενός τόπου προορισμού. Χαρακτηριστική περίπτωση είναι το Μουσείο </a:t>
            </a:r>
            <a:r>
              <a:rPr lang="el-GR" sz="2000" dirty="0" err="1">
                <a:solidFill>
                  <a:schemeClr val="tx2"/>
                </a:solidFill>
                <a:latin typeface="Times New Roman" pitchFamily="18" charset="0"/>
                <a:cs typeface="Times New Roman" pitchFamily="18" charset="0"/>
              </a:rPr>
              <a:t>Γκούγκενχαιμ</a:t>
            </a:r>
            <a:r>
              <a:rPr lang="el-GR" sz="2000" dirty="0">
                <a:solidFill>
                  <a:schemeClr val="tx2"/>
                </a:solidFill>
                <a:latin typeface="Times New Roman" pitchFamily="18" charset="0"/>
                <a:cs typeface="Times New Roman" pitchFamily="18" charset="0"/>
              </a:rPr>
              <a:t> στο Μπιλμπάο της Ισπανίας. </a:t>
            </a:r>
            <a:endParaRPr lang="el-GR" sz="2000" dirty="0" smtClean="0">
              <a:solidFill>
                <a:schemeClr val="tx2"/>
              </a:solidFill>
              <a:latin typeface="Times New Roman" pitchFamily="18" charset="0"/>
              <a:cs typeface="Times New Roman" pitchFamily="18" charset="0"/>
            </a:endParaRPr>
          </a:p>
          <a:p>
            <a:pPr lvl="0" algn="r">
              <a:buNone/>
            </a:pPr>
            <a:endParaRPr lang="el-GR" sz="2000"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44</a:t>
            </a:fld>
            <a:endParaRPr lang="en"/>
          </a:p>
        </p:txBody>
      </p:sp>
      <p:sp>
        <p:nvSpPr>
          <p:cNvPr id="4" name="3 - Τίτλος"/>
          <p:cNvSpPr>
            <a:spLocks noGrp="1"/>
          </p:cNvSpPr>
          <p:nvPr>
            <p:ph type="title"/>
          </p:nvPr>
        </p:nvSpPr>
        <p:spPr>
          <a:xfrm>
            <a:off x="1" y="205979"/>
            <a:ext cx="9144000" cy="320294"/>
          </a:xfrm>
        </p:spPr>
        <p:txBody>
          <a:bodyPr>
            <a:noAutofit/>
          </a:bodyPr>
          <a:lstStyle/>
          <a:p>
            <a:pPr lvl="0" algn="ctr"/>
            <a:r>
              <a:rPr lang="el-GR" sz="2600" dirty="0">
                <a:latin typeface="Times New Roman" pitchFamily="18" charset="0"/>
                <a:cs typeface="Times New Roman" pitchFamily="18" charset="0"/>
              </a:rPr>
              <a:t>Εκδοχές αναζωογόνησης των τόπων </a:t>
            </a:r>
            <a:r>
              <a:rPr lang="el-GR" sz="2600" dirty="0" smtClean="0">
                <a:latin typeface="Times New Roman" pitchFamily="18" charset="0"/>
                <a:cs typeface="Times New Roman" pitchFamily="18" charset="0"/>
              </a:rPr>
              <a:t>προορισμού (1)</a:t>
            </a:r>
            <a:endParaRPr lang="el-GR" sz="2600"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45915" y="651753"/>
            <a:ext cx="8754894" cy="4491747"/>
          </a:xfrm>
        </p:spPr>
        <p:txBody>
          <a:bodyPr>
            <a:normAutofit lnSpcReduction="10000"/>
          </a:bodyPr>
          <a:lstStyle/>
          <a:p>
            <a:r>
              <a:rPr lang="el-GR" sz="1800" b="1" dirty="0">
                <a:solidFill>
                  <a:schemeClr val="accent1"/>
                </a:solidFill>
                <a:latin typeface="Times New Roman" pitchFamily="18" charset="0"/>
                <a:cs typeface="Times New Roman" pitchFamily="18" charset="0"/>
              </a:rPr>
              <a:t>Διοργάνωση ειδικών γεγονότων μεγάλης κλίμακας (</a:t>
            </a:r>
            <a:r>
              <a:rPr lang="el-GR" sz="1800" b="1" dirty="0" err="1">
                <a:solidFill>
                  <a:schemeClr val="accent1"/>
                </a:solidFill>
                <a:latin typeface="Times New Roman" pitchFamily="18" charset="0"/>
                <a:cs typeface="Times New Roman" pitchFamily="18" charset="0"/>
              </a:rPr>
              <a:t>mega</a:t>
            </a:r>
            <a:r>
              <a:rPr lang="el-GR" sz="1800" b="1" dirty="0">
                <a:solidFill>
                  <a:schemeClr val="accent1"/>
                </a:solidFill>
                <a:latin typeface="Times New Roman" pitchFamily="18" charset="0"/>
                <a:cs typeface="Times New Roman" pitchFamily="18" charset="0"/>
              </a:rPr>
              <a:t> </a:t>
            </a:r>
            <a:r>
              <a:rPr lang="el-GR" sz="1800" b="1" dirty="0" err="1">
                <a:solidFill>
                  <a:schemeClr val="accent1"/>
                </a:solidFill>
                <a:latin typeface="Times New Roman" pitchFamily="18" charset="0"/>
                <a:cs typeface="Times New Roman" pitchFamily="18" charset="0"/>
              </a:rPr>
              <a:t>event</a:t>
            </a:r>
            <a:r>
              <a:rPr lang="el-GR" sz="1800" b="1" dirty="0">
                <a:solidFill>
                  <a:schemeClr val="accent1"/>
                </a:solidFill>
                <a:latin typeface="Times New Roman" pitchFamily="18" charset="0"/>
                <a:cs typeface="Times New Roman" pitchFamily="18" charset="0"/>
              </a:rPr>
              <a:t>).</a:t>
            </a:r>
            <a:r>
              <a:rPr lang="el-GR" sz="1800" dirty="0">
                <a:solidFill>
                  <a:schemeClr val="tx2"/>
                </a:solidFill>
                <a:latin typeface="Times New Roman" pitchFamily="18" charset="0"/>
                <a:cs typeface="Times New Roman" pitchFamily="18" charset="0"/>
              </a:rPr>
              <a:t> Πολλοί τόποι προορισμού συνδέουν τη </a:t>
            </a:r>
            <a:r>
              <a:rPr lang="el-GR" sz="1800" b="1" dirty="0">
                <a:solidFill>
                  <a:schemeClr val="accent1"/>
                </a:solidFill>
                <a:latin typeface="Times New Roman" pitchFamily="18" charset="0"/>
                <a:cs typeface="Times New Roman" pitchFamily="18" charset="0"/>
              </a:rPr>
              <a:t>διαφοροποίηση της εικόνας τους με τη διοργάνωση ιστορικών γεγονότων μεγάλης κλίμακας </a:t>
            </a:r>
            <a:r>
              <a:rPr lang="el-GR" sz="1800" dirty="0">
                <a:solidFill>
                  <a:schemeClr val="tx2"/>
                </a:solidFill>
                <a:latin typeface="Times New Roman" pitchFamily="18" charset="0"/>
                <a:cs typeface="Times New Roman" pitchFamily="18" charset="0"/>
              </a:rPr>
              <a:t>και υψηλών προδιαγραφών όπως είναι οι μεγάλες αθλητικές διοργανώσεις (π.χ. Ολυμπιακοί Αγώνες, Παγκόσμια Κύπελλα) και οι πολιτιστικές εκδηλώσεις μεγάλης κλίμακας (π.χ. Πολιτιστική Πρωτεύουσα της Ευρώπης, φεστιβάλ </a:t>
            </a:r>
            <a:r>
              <a:rPr lang="el-GR" sz="1800" dirty="0" smtClean="0">
                <a:solidFill>
                  <a:schemeClr val="tx2"/>
                </a:solidFill>
                <a:latin typeface="Times New Roman" pitchFamily="18" charset="0"/>
                <a:cs typeface="Times New Roman" pitchFamily="18" charset="0"/>
              </a:rPr>
              <a:t>με </a:t>
            </a:r>
            <a:r>
              <a:rPr lang="el-GR" sz="1800" dirty="0">
                <a:solidFill>
                  <a:schemeClr val="tx2"/>
                </a:solidFill>
                <a:latin typeface="Times New Roman" pitchFamily="18" charset="0"/>
                <a:cs typeface="Times New Roman" pitchFamily="18" charset="0"/>
              </a:rPr>
              <a:t>διεθνή απήχηση). Τα διεθνή φεστιβάλ αποτελούν σημαντικούς μοχλούς ανάπτυξης της τοπικής οικονομίας και του </a:t>
            </a:r>
            <a:r>
              <a:rPr lang="el-GR" sz="1800" b="1" dirty="0">
                <a:solidFill>
                  <a:schemeClr val="accent1"/>
                </a:solidFill>
                <a:latin typeface="Times New Roman" pitchFamily="18" charset="0"/>
                <a:cs typeface="Times New Roman" pitchFamily="18" charset="0"/>
              </a:rPr>
              <a:t>πολιτιστικού τουρισμού </a:t>
            </a:r>
            <a:r>
              <a:rPr lang="el-GR" sz="1800" dirty="0">
                <a:solidFill>
                  <a:schemeClr val="tx2"/>
                </a:solidFill>
                <a:latin typeface="Times New Roman" pitchFamily="18" charset="0"/>
                <a:cs typeface="Times New Roman" pitchFamily="18" charset="0"/>
              </a:rPr>
              <a:t>(π.χ. Φεστιβάλ Εδιμβούργου, Φεστιβάλ Σάλτσμπουργκ</a:t>
            </a:r>
            <a:r>
              <a:rPr lang="el-GR" sz="1800" dirty="0" smtClean="0">
                <a:solidFill>
                  <a:schemeClr val="tx2"/>
                </a:solidFill>
                <a:latin typeface="Times New Roman" pitchFamily="18" charset="0"/>
                <a:cs typeface="Times New Roman" pitchFamily="18" charset="0"/>
              </a:rPr>
              <a:t>).           </a:t>
            </a:r>
          </a:p>
          <a:p>
            <a:r>
              <a:rPr lang="el-GR" sz="1800" b="1" dirty="0" smtClean="0">
                <a:solidFill>
                  <a:schemeClr val="accent1"/>
                </a:solidFill>
                <a:latin typeface="Times New Roman" pitchFamily="18" charset="0"/>
                <a:cs typeface="Times New Roman" pitchFamily="18" charset="0"/>
              </a:rPr>
              <a:t>Αναπλάσεις </a:t>
            </a:r>
            <a:r>
              <a:rPr lang="el-GR" sz="1800" b="1" dirty="0">
                <a:solidFill>
                  <a:schemeClr val="accent1"/>
                </a:solidFill>
                <a:latin typeface="Times New Roman" pitchFamily="18" charset="0"/>
                <a:cs typeface="Times New Roman" pitchFamily="18" charset="0"/>
              </a:rPr>
              <a:t>θαλάσσιου μετώπου. </a:t>
            </a:r>
            <a:r>
              <a:rPr lang="el-GR" sz="1800" dirty="0">
                <a:solidFill>
                  <a:schemeClr val="tx2"/>
                </a:solidFill>
                <a:latin typeface="Times New Roman" pitchFamily="18" charset="0"/>
                <a:cs typeface="Times New Roman" pitchFamily="18" charset="0"/>
              </a:rPr>
              <a:t>Οι αναπλάσεις του αστικού θαλάσσιου μετώπου (</a:t>
            </a:r>
            <a:r>
              <a:rPr lang="el-GR" sz="1800" dirty="0" err="1">
                <a:solidFill>
                  <a:schemeClr val="tx2"/>
                </a:solidFill>
                <a:latin typeface="Times New Roman" pitchFamily="18" charset="0"/>
                <a:cs typeface="Times New Roman" pitchFamily="18" charset="0"/>
              </a:rPr>
              <a:t>urban</a:t>
            </a:r>
            <a:r>
              <a:rPr lang="el-GR" sz="1800" dirty="0">
                <a:solidFill>
                  <a:schemeClr val="tx2"/>
                </a:solidFill>
                <a:latin typeface="Times New Roman" pitchFamily="18" charset="0"/>
                <a:cs typeface="Times New Roman" pitchFamily="18" charset="0"/>
              </a:rPr>
              <a:t> </a:t>
            </a:r>
            <a:r>
              <a:rPr lang="el-GR" sz="1800" dirty="0" err="1">
                <a:solidFill>
                  <a:schemeClr val="tx2"/>
                </a:solidFill>
                <a:latin typeface="Times New Roman" pitchFamily="18" charset="0"/>
                <a:cs typeface="Times New Roman" pitchFamily="18" charset="0"/>
              </a:rPr>
              <a:t>waterfront</a:t>
            </a:r>
            <a:r>
              <a:rPr lang="el-GR" sz="1800" dirty="0">
                <a:solidFill>
                  <a:schemeClr val="tx2"/>
                </a:solidFill>
                <a:latin typeface="Times New Roman" pitchFamily="18" charset="0"/>
                <a:cs typeface="Times New Roman" pitchFamily="18" charset="0"/>
              </a:rPr>
              <a:t> </a:t>
            </a:r>
            <a:r>
              <a:rPr lang="el-GR" sz="1800" dirty="0" err="1">
                <a:solidFill>
                  <a:schemeClr val="tx2"/>
                </a:solidFill>
                <a:latin typeface="Times New Roman" pitchFamily="18" charset="0"/>
                <a:cs typeface="Times New Roman" pitchFamily="18" charset="0"/>
              </a:rPr>
              <a:t>redevelopment</a:t>
            </a:r>
            <a:r>
              <a:rPr lang="el-GR" sz="1800" dirty="0">
                <a:solidFill>
                  <a:schemeClr val="tx2"/>
                </a:solidFill>
                <a:latin typeface="Times New Roman" pitchFamily="18" charset="0"/>
                <a:cs typeface="Times New Roman" pitchFamily="18" charset="0"/>
              </a:rPr>
              <a:t>) μετατρέπουν </a:t>
            </a:r>
            <a:r>
              <a:rPr lang="el-GR" sz="1800" b="1" dirty="0">
                <a:solidFill>
                  <a:schemeClr val="accent1"/>
                </a:solidFill>
                <a:latin typeface="Times New Roman" pitchFamily="18" charset="0"/>
                <a:cs typeface="Times New Roman" pitchFamily="18" charset="0"/>
              </a:rPr>
              <a:t>περιοχές υποβαθμισμένες </a:t>
            </a:r>
            <a:r>
              <a:rPr lang="el-GR" sz="1800" dirty="0">
                <a:solidFill>
                  <a:schemeClr val="tx2"/>
                </a:solidFill>
                <a:latin typeface="Times New Roman" pitchFamily="18" charset="0"/>
                <a:cs typeface="Times New Roman" pitchFamily="18" charset="0"/>
              </a:rPr>
              <a:t>που βρίσκονται κοντά σε λιμάνια σε </a:t>
            </a:r>
            <a:r>
              <a:rPr lang="el-GR" sz="1800" b="1" dirty="0">
                <a:solidFill>
                  <a:schemeClr val="accent1"/>
                </a:solidFill>
                <a:latin typeface="Times New Roman" pitchFamily="18" charset="0"/>
                <a:cs typeface="Times New Roman" pitchFamily="18" charset="0"/>
              </a:rPr>
              <a:t>τόπους πολιτιστικής χρήσης </a:t>
            </a:r>
            <a:r>
              <a:rPr lang="el-GR" sz="1800" dirty="0">
                <a:solidFill>
                  <a:schemeClr val="tx2"/>
                </a:solidFill>
                <a:latin typeface="Times New Roman" pitchFamily="18" charset="0"/>
                <a:cs typeface="Times New Roman" pitchFamily="18" charset="0"/>
              </a:rPr>
              <a:t>όπως μουσεία, γκαλερί, θέατρα, κινηματογράφοι, κλπ. Επίσης, σε χώρους για ψυχαγωγική χρήση (πισίνες, ενυδρεία) αλλά και σε χώρους κατοικίας και γραφείων. Χαρακτηριστικό παράδειγμα αποτελεί ο </a:t>
            </a:r>
            <a:r>
              <a:rPr lang="el-GR" sz="1800" b="1" dirty="0">
                <a:solidFill>
                  <a:schemeClr val="accent1"/>
                </a:solidFill>
                <a:latin typeface="Times New Roman" pitchFamily="18" charset="0"/>
                <a:cs typeface="Times New Roman" pitchFamily="18" charset="0"/>
              </a:rPr>
              <a:t>αστικός πολεοδομικός μετασχηματισμός </a:t>
            </a:r>
            <a:r>
              <a:rPr lang="el-GR" sz="1800" dirty="0">
                <a:solidFill>
                  <a:schemeClr val="tx2"/>
                </a:solidFill>
                <a:latin typeface="Times New Roman" pitchFamily="18" charset="0"/>
                <a:cs typeface="Times New Roman" pitchFamily="18" charset="0"/>
              </a:rPr>
              <a:t>μεγάλης κλίμακας που πραγματοποιήθηκε στο θαλάσσιο μέτωπο και στο παλιό λιμάνι της </a:t>
            </a:r>
            <a:r>
              <a:rPr lang="el-GR" sz="1800" b="1" dirty="0">
                <a:solidFill>
                  <a:schemeClr val="accent1"/>
                </a:solidFill>
                <a:latin typeface="Times New Roman" pitchFamily="18" charset="0"/>
                <a:cs typeface="Times New Roman" pitchFamily="18" charset="0"/>
              </a:rPr>
              <a:t>Βαρκελώνης</a:t>
            </a:r>
            <a:r>
              <a:rPr lang="el-GR" sz="1800" dirty="0">
                <a:solidFill>
                  <a:schemeClr val="tx2"/>
                </a:solidFill>
                <a:latin typeface="Times New Roman" pitchFamily="18" charset="0"/>
                <a:cs typeface="Times New Roman" pitchFamily="18" charset="0"/>
              </a:rPr>
              <a:t> με αιτία τη διοργάνωση των Ολυμπιακών αγώνων του 1992. </a:t>
            </a:r>
            <a:r>
              <a:rPr lang="el-GR" sz="1800" dirty="0" smtClean="0">
                <a:solidFill>
                  <a:schemeClr val="tx2"/>
                </a:solidFill>
                <a:latin typeface="Times New Roman" pitchFamily="18" charset="0"/>
                <a:cs typeface="Times New Roman" pitchFamily="18" charset="0"/>
              </a:rPr>
              <a:t>                           </a:t>
            </a:r>
            <a:endParaRPr lang="el-GR" sz="1800" b="1" i="1" dirty="0">
              <a:solidFill>
                <a:schemeClr val="tx2"/>
              </a:solidFill>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45</a:t>
            </a:fld>
            <a:endParaRPr lang="en"/>
          </a:p>
        </p:txBody>
      </p:sp>
      <p:sp>
        <p:nvSpPr>
          <p:cNvPr id="4" name="3 - Τίτλος"/>
          <p:cNvSpPr>
            <a:spLocks noGrp="1"/>
          </p:cNvSpPr>
          <p:nvPr>
            <p:ph type="title"/>
          </p:nvPr>
        </p:nvSpPr>
        <p:spPr>
          <a:xfrm>
            <a:off x="184826" y="0"/>
            <a:ext cx="8725710" cy="632298"/>
          </a:xfrm>
        </p:spPr>
        <p:txBody>
          <a:bodyPr>
            <a:normAutofit/>
          </a:bodyPr>
          <a:lstStyle/>
          <a:p>
            <a:pPr algn="ctr"/>
            <a:r>
              <a:rPr lang="el-GR" sz="2400" dirty="0">
                <a:latin typeface="Times New Roman" pitchFamily="18" charset="0"/>
                <a:cs typeface="Times New Roman" pitchFamily="18" charset="0"/>
              </a:rPr>
              <a:t>Εκδοχές αναζωογόνησης των τόπων προορισμού </a:t>
            </a:r>
            <a:r>
              <a:rPr lang="el-GR" sz="2400" dirty="0" smtClean="0">
                <a:latin typeface="Times New Roman" pitchFamily="18" charset="0"/>
                <a:cs typeface="Times New Roman" pitchFamily="18" charset="0"/>
              </a:rPr>
              <a:t>(2)</a:t>
            </a:r>
            <a:endParaRPr lang="el-GR"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72363" y="612844"/>
            <a:ext cx="9071637" cy="4377446"/>
          </a:xfrm>
        </p:spPr>
        <p:txBody>
          <a:bodyPr>
            <a:normAutofit lnSpcReduction="10000"/>
          </a:bodyPr>
          <a:lstStyle/>
          <a:p>
            <a:pPr marL="365742" lvl="3" indent="-256019">
              <a:spcBef>
                <a:spcPts val="400"/>
              </a:spcBef>
              <a:buClr>
                <a:schemeClr val="accent1"/>
              </a:buClr>
              <a:buSzPct val="68000"/>
              <a:buFont typeface="Wingdings 3"/>
              <a:buChar char=""/>
            </a:pPr>
            <a:r>
              <a:rPr lang="el-GR" sz="2000" b="1" dirty="0" smtClean="0">
                <a:solidFill>
                  <a:schemeClr val="accent1"/>
                </a:solidFill>
                <a:latin typeface="Times New Roman" pitchFamily="18" charset="0"/>
                <a:cs typeface="Times New Roman" pitchFamily="18" charset="0"/>
              </a:rPr>
              <a:t>Διαμόρφωση </a:t>
            </a:r>
            <a:r>
              <a:rPr lang="el-GR" sz="2000" b="1" dirty="0">
                <a:solidFill>
                  <a:schemeClr val="accent1"/>
                </a:solidFill>
                <a:latin typeface="Times New Roman" pitchFamily="18" charset="0"/>
                <a:cs typeface="Times New Roman" pitchFamily="18" charset="0"/>
              </a:rPr>
              <a:t>πολιτιστικών περιοχών.</a:t>
            </a:r>
            <a:r>
              <a:rPr lang="el-GR" sz="2000" dirty="0">
                <a:latin typeface="Times New Roman" pitchFamily="18" charset="0"/>
                <a:cs typeface="Times New Roman" pitchFamily="18" charset="0"/>
              </a:rPr>
              <a:t> Η προώθηση φιλόδοξων πολεοδομικών παρεμβάσεων </a:t>
            </a:r>
            <a:r>
              <a:rPr lang="el-GR" sz="2000" dirty="0" smtClean="0">
                <a:latin typeface="Times New Roman" pitchFamily="18" charset="0"/>
                <a:cs typeface="Times New Roman" pitchFamily="18" charset="0"/>
              </a:rPr>
              <a:t>με διαμόρφωση πολιτιστικών περιοχών </a:t>
            </a:r>
            <a:r>
              <a:rPr lang="el-GR" sz="2000" dirty="0">
                <a:latin typeface="Times New Roman" pitchFamily="18" charset="0"/>
                <a:cs typeface="Times New Roman" pitchFamily="18" charset="0"/>
              </a:rPr>
              <a:t>(</a:t>
            </a:r>
            <a:r>
              <a:rPr lang="el-GR" sz="2000" dirty="0" err="1">
                <a:latin typeface="Times New Roman" pitchFamily="18" charset="0"/>
                <a:cs typeface="Times New Roman" pitchFamily="18" charset="0"/>
              </a:rPr>
              <a:t>cultural</a:t>
            </a:r>
            <a:r>
              <a:rPr lang="el-GR" sz="2000" dirty="0">
                <a:latin typeface="Times New Roman" pitchFamily="18" charset="0"/>
                <a:cs typeface="Times New Roman" pitchFamily="18" charset="0"/>
              </a:rPr>
              <a:t> </a:t>
            </a:r>
            <a:r>
              <a:rPr lang="el-GR" sz="2000" dirty="0" err="1">
                <a:latin typeface="Times New Roman" pitchFamily="18" charset="0"/>
                <a:cs typeface="Times New Roman" pitchFamily="18" charset="0"/>
              </a:rPr>
              <a:t>quarters</a:t>
            </a:r>
            <a:r>
              <a:rPr lang="el-GR" sz="2000" dirty="0">
                <a:latin typeface="Times New Roman" pitchFamily="18" charset="0"/>
                <a:cs typeface="Times New Roman" pitchFamily="18" charset="0"/>
              </a:rPr>
              <a:t>) συνιστούν ένα σημαντικό ανταγωνιστικό πλεονέκτημα καθώς αναδεικνύουν δημοφιλείς προορισμούς και πόλους έλξης για τους επισκέπτες. Πρόκειται για πρώην </a:t>
            </a:r>
            <a:r>
              <a:rPr lang="el-GR" sz="2000" b="1" dirty="0">
                <a:solidFill>
                  <a:schemeClr val="accent1"/>
                </a:solidFill>
                <a:latin typeface="Times New Roman" pitchFamily="18" charset="0"/>
                <a:cs typeface="Times New Roman" pitchFamily="18" charset="0"/>
              </a:rPr>
              <a:t>υποβαθμισμένες συνοικίες του κέντρου των πόλεων </a:t>
            </a:r>
            <a:r>
              <a:rPr lang="el-GR" sz="2000" dirty="0">
                <a:latin typeface="Times New Roman" pitchFamily="18" charset="0"/>
                <a:cs typeface="Times New Roman" pitchFamily="18" charset="0"/>
              </a:rPr>
              <a:t>όπου αναδιαμορφώνονται σε ελκυστικές γειτονιές μετατρέποντας εγκαταλελειμμένες υποδομές (εργοστάσια, αποθήκες, σταθμοί </a:t>
            </a:r>
            <a:r>
              <a:rPr lang="el-GR" sz="2000" dirty="0" err="1">
                <a:latin typeface="Times New Roman" pitchFamily="18" charset="0"/>
                <a:cs typeface="Times New Roman" pitchFamily="18" charset="0"/>
              </a:rPr>
              <a:t>κλπ</a:t>
            </a:r>
            <a:r>
              <a:rPr lang="el-GR" sz="2000" dirty="0">
                <a:latin typeface="Times New Roman" pitchFamily="18" charset="0"/>
                <a:cs typeface="Times New Roman" pitchFamily="18" charset="0"/>
              </a:rPr>
              <a:t>) σε πολιτιστικούς χώρους και τόπους αναψυχής όπως το </a:t>
            </a:r>
            <a:r>
              <a:rPr lang="el-GR" sz="2000" dirty="0" err="1">
                <a:latin typeface="Times New Roman" pitchFamily="18" charset="0"/>
                <a:cs typeface="Times New Roman" pitchFamily="18" charset="0"/>
              </a:rPr>
              <a:t>Northern</a:t>
            </a:r>
            <a:r>
              <a:rPr lang="el-GR" sz="2000" dirty="0">
                <a:latin typeface="Times New Roman" pitchFamily="18" charset="0"/>
                <a:cs typeface="Times New Roman" pitchFamily="18" charset="0"/>
              </a:rPr>
              <a:t> </a:t>
            </a:r>
            <a:r>
              <a:rPr lang="el-GR" sz="2000" dirty="0" err="1">
                <a:latin typeface="Times New Roman" pitchFamily="18" charset="0"/>
                <a:cs typeface="Times New Roman" pitchFamily="18" charset="0"/>
              </a:rPr>
              <a:t>Quarter</a:t>
            </a:r>
            <a:r>
              <a:rPr lang="el-GR" sz="2000" dirty="0">
                <a:latin typeface="Times New Roman" pitchFamily="18" charset="0"/>
                <a:cs typeface="Times New Roman" pitchFamily="18" charset="0"/>
              </a:rPr>
              <a:t> στο Μάντσεστερ και οι συνοικίες των μουσείων στο Ρότερνταμ. </a:t>
            </a:r>
          </a:p>
          <a:p>
            <a:pPr marL="109723" lvl="3" indent="0" algn="ctr">
              <a:spcBef>
                <a:spcPts val="400"/>
              </a:spcBef>
              <a:buClr>
                <a:schemeClr val="accent1"/>
              </a:buClr>
              <a:buSzPct val="68000"/>
              <a:buNone/>
            </a:pPr>
            <a:r>
              <a:rPr lang="el-GR" sz="2000" dirty="0">
                <a:latin typeface="Times New Roman" pitchFamily="18" charset="0"/>
                <a:cs typeface="Times New Roman" pitchFamily="18" charset="0"/>
              </a:rPr>
              <a:t>Τα </a:t>
            </a:r>
            <a:r>
              <a:rPr lang="el-GR" sz="2000" b="1" dirty="0">
                <a:solidFill>
                  <a:schemeClr val="accent1"/>
                </a:solidFill>
                <a:latin typeface="Times New Roman" pitchFamily="18" charset="0"/>
                <a:cs typeface="Times New Roman" pitchFamily="18" charset="0"/>
              </a:rPr>
              <a:t>ανταγωνιστικά πλεονεκτήματα </a:t>
            </a:r>
            <a:r>
              <a:rPr lang="el-GR" sz="2000" dirty="0">
                <a:latin typeface="Times New Roman" pitchFamily="18" charset="0"/>
                <a:cs typeface="Times New Roman" pitchFamily="18" charset="0"/>
              </a:rPr>
              <a:t>ενός τόπου </a:t>
            </a:r>
            <a:r>
              <a:rPr lang="el-GR" sz="2000" dirty="0" smtClean="0">
                <a:latin typeface="Times New Roman" pitchFamily="18" charset="0"/>
                <a:cs typeface="Times New Roman" pitchFamily="18" charset="0"/>
              </a:rPr>
              <a:t>συγκροτούν την </a:t>
            </a:r>
            <a:r>
              <a:rPr lang="el-GR" sz="2000" dirty="0">
                <a:latin typeface="Times New Roman" pitchFamily="18" charset="0"/>
                <a:cs typeface="Times New Roman" pitchFamily="18" charset="0"/>
              </a:rPr>
              <a:t>ικανότητα του </a:t>
            </a:r>
            <a:r>
              <a:rPr lang="el-GR" sz="2000" dirty="0" smtClean="0">
                <a:latin typeface="Times New Roman" pitchFamily="18" charset="0"/>
                <a:cs typeface="Times New Roman" pitchFamily="18" charset="0"/>
              </a:rPr>
              <a:t>προορισμού: </a:t>
            </a:r>
          </a:p>
          <a:p>
            <a:pPr marL="452623" lvl="3" indent="-342900" algn="ctr">
              <a:spcBef>
                <a:spcPts val="400"/>
              </a:spcBef>
              <a:buClr>
                <a:schemeClr val="accent1"/>
              </a:buClr>
              <a:buSzPct val="68000"/>
              <a:buFont typeface="Wingdings" panose="05000000000000000000" pitchFamily="2" charset="2"/>
              <a:buChar char="§"/>
            </a:pPr>
            <a:r>
              <a:rPr lang="el-GR" sz="2000" dirty="0" smtClean="0">
                <a:latin typeface="Times New Roman" pitchFamily="18" charset="0"/>
                <a:cs typeface="Times New Roman" pitchFamily="18" charset="0"/>
              </a:rPr>
              <a:t>να </a:t>
            </a:r>
            <a:r>
              <a:rPr lang="el-GR" sz="2000" dirty="0">
                <a:latin typeface="Times New Roman" pitchFamily="18" charset="0"/>
                <a:cs typeface="Times New Roman" pitchFamily="18" charset="0"/>
              </a:rPr>
              <a:t>δημιουργεί </a:t>
            </a:r>
            <a:r>
              <a:rPr lang="el-GR" sz="2000" b="1" dirty="0">
                <a:solidFill>
                  <a:schemeClr val="accent1"/>
                </a:solidFill>
                <a:latin typeface="Times New Roman" pitchFamily="18" charset="0"/>
                <a:cs typeface="Times New Roman" pitchFamily="18" charset="0"/>
              </a:rPr>
              <a:t>προστιθέμενη αξία </a:t>
            </a:r>
            <a:r>
              <a:rPr lang="el-GR" sz="2000" dirty="0">
                <a:latin typeface="Times New Roman" pitchFamily="18" charset="0"/>
                <a:cs typeface="Times New Roman" pitchFamily="18" charset="0"/>
              </a:rPr>
              <a:t>στις προσφερόμενες υπηρεσίες και στα παραγόμενα προϊόντα σε σχέση με άλλους </a:t>
            </a:r>
            <a:r>
              <a:rPr lang="el-GR" sz="2000" dirty="0" smtClean="0">
                <a:latin typeface="Times New Roman" pitchFamily="18" charset="0"/>
                <a:cs typeface="Times New Roman" pitchFamily="18" charset="0"/>
              </a:rPr>
              <a:t>προορισμούς, </a:t>
            </a:r>
          </a:p>
          <a:p>
            <a:pPr marL="452623" lvl="3" indent="-342900" algn="ctr">
              <a:spcBef>
                <a:spcPts val="400"/>
              </a:spcBef>
              <a:buClr>
                <a:schemeClr val="accent1"/>
              </a:buClr>
              <a:buSzPct val="68000"/>
              <a:buFont typeface="Wingdings" panose="05000000000000000000" pitchFamily="2" charset="2"/>
              <a:buChar char="§"/>
            </a:pPr>
            <a:r>
              <a:rPr lang="el-GR" sz="2000" b="1" dirty="0" smtClean="0">
                <a:solidFill>
                  <a:schemeClr val="accent1"/>
                </a:solidFill>
                <a:latin typeface="Times New Roman" pitchFamily="18" charset="0"/>
                <a:cs typeface="Times New Roman" pitchFamily="18" charset="0"/>
              </a:rPr>
              <a:t>να διαμορφώνουν την </a:t>
            </a:r>
            <a:r>
              <a:rPr lang="el-GR" sz="2000" b="1" dirty="0">
                <a:solidFill>
                  <a:schemeClr val="accent1"/>
                </a:solidFill>
                <a:latin typeface="Times New Roman" pitchFamily="18" charset="0"/>
                <a:cs typeface="Times New Roman" pitchFamily="18" charset="0"/>
              </a:rPr>
              <a:t>ταυτότητα και την ιδιαίτερη φυσιογνωμία της περιοχής </a:t>
            </a:r>
            <a:r>
              <a:rPr lang="el-GR" sz="2000" dirty="0">
                <a:latin typeface="Times New Roman" pitchFamily="18" charset="0"/>
                <a:cs typeface="Times New Roman" pitchFamily="18" charset="0"/>
              </a:rPr>
              <a:t>συμβάλλοντας στην </a:t>
            </a:r>
            <a:r>
              <a:rPr lang="el-GR" sz="2000" dirty="0" err="1">
                <a:latin typeface="Times New Roman" pitchFamily="18" charset="0"/>
                <a:cs typeface="Times New Roman" pitchFamily="18" charset="0"/>
              </a:rPr>
              <a:t>αειφορία</a:t>
            </a:r>
            <a:r>
              <a:rPr lang="el-GR" sz="2000" dirty="0">
                <a:latin typeface="Times New Roman" pitchFamily="18" charset="0"/>
                <a:cs typeface="Times New Roman" pitchFamily="18" charset="0"/>
              </a:rPr>
              <a:t> και στη </a:t>
            </a:r>
            <a:r>
              <a:rPr lang="el-GR" sz="2000" dirty="0" smtClean="0">
                <a:latin typeface="Times New Roman" pitchFamily="18" charset="0"/>
                <a:cs typeface="Times New Roman" pitchFamily="18" charset="0"/>
              </a:rPr>
              <a:t>βιωσιμότητά της. </a:t>
            </a:r>
            <a:endParaRPr lang="el-GR" sz="2000" dirty="0">
              <a:latin typeface="Times New Roman" pitchFamily="18" charset="0"/>
              <a:cs typeface="Times New Roman" pitchFamily="18" charset="0"/>
            </a:endParaRPr>
          </a:p>
          <a:p>
            <a:pPr marL="365742" lvl="3" indent="-256019">
              <a:spcBef>
                <a:spcPts val="400"/>
              </a:spcBef>
              <a:buClr>
                <a:schemeClr val="accent1"/>
              </a:buClr>
              <a:buSzPct val="68000"/>
              <a:buFont typeface="Wingdings 3"/>
              <a:buChar char=""/>
            </a:pPr>
            <a:endParaRPr lang="el-GR" sz="1800" dirty="0" smtClean="0">
              <a:latin typeface="Times New Roman" pitchFamily="18" charset="0"/>
              <a:cs typeface="Times New Roman" pitchFamily="18" charset="0"/>
            </a:endParaRP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46</a:t>
            </a:fld>
            <a:endParaRPr lang="en"/>
          </a:p>
        </p:txBody>
      </p:sp>
      <p:sp>
        <p:nvSpPr>
          <p:cNvPr id="4" name="3 - Τίτλος"/>
          <p:cNvSpPr>
            <a:spLocks noGrp="1"/>
          </p:cNvSpPr>
          <p:nvPr>
            <p:ph type="title"/>
          </p:nvPr>
        </p:nvSpPr>
        <p:spPr>
          <a:xfrm>
            <a:off x="223736" y="0"/>
            <a:ext cx="8920263" cy="593387"/>
          </a:xfrm>
        </p:spPr>
        <p:txBody>
          <a:bodyPr>
            <a:normAutofit/>
          </a:bodyPr>
          <a:lstStyle/>
          <a:p>
            <a:pPr algn="ctr"/>
            <a:r>
              <a:rPr lang="el-GR" sz="2800" dirty="0">
                <a:latin typeface="Times New Roman" pitchFamily="18" charset="0"/>
                <a:cs typeface="Times New Roman" pitchFamily="18" charset="0"/>
              </a:rPr>
              <a:t>Εκδοχές αναζωογόνησης των τόπων προορισμού </a:t>
            </a:r>
            <a:r>
              <a:rPr lang="el-GR" sz="2800" dirty="0" smtClean="0">
                <a:latin typeface="Times New Roman" pitchFamily="18" charset="0"/>
                <a:cs typeface="Times New Roman" pitchFamily="18" charset="0"/>
              </a:rPr>
              <a:t>(3)</a:t>
            </a:r>
            <a:endParaRPr lang="el-GR" sz="2800" dirty="0">
              <a:solidFill>
                <a:schemeClr val="tx1"/>
              </a:solidFill>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690664"/>
            <a:ext cx="9144000" cy="4163438"/>
          </a:xfrm>
        </p:spPr>
        <p:txBody>
          <a:bodyPr>
            <a:noAutofit/>
          </a:bodyPr>
          <a:lstStyle/>
          <a:p>
            <a:r>
              <a:rPr lang="el-GR" sz="2000" dirty="0" smtClean="0">
                <a:latin typeface="Times New Roman" pitchFamily="18" charset="0"/>
                <a:cs typeface="Times New Roman" pitchFamily="18" charset="0"/>
              </a:rPr>
              <a:t>Οι ρόλοι επικαλύπτονται καθώς άλλο άτομο πληρώνει το προϊόν (</a:t>
            </a:r>
            <a:r>
              <a:rPr lang="el-GR" sz="2000" b="1" dirty="0" smtClean="0">
                <a:solidFill>
                  <a:schemeClr val="accent1"/>
                </a:solidFill>
                <a:latin typeface="Times New Roman" pitchFamily="18" charset="0"/>
                <a:cs typeface="Times New Roman" pitchFamily="18" charset="0"/>
              </a:rPr>
              <a:t>ο πελάτης ως «πληρωτής»</a:t>
            </a:r>
            <a:r>
              <a:rPr lang="el-GR" sz="2000" dirty="0" smtClean="0">
                <a:latin typeface="Times New Roman" pitchFamily="18" charset="0"/>
                <a:cs typeface="Times New Roman" pitchFamily="18" charset="0"/>
              </a:rPr>
              <a:t>), διαφορετικό άτομο το αγοράζει (</a:t>
            </a:r>
            <a:r>
              <a:rPr lang="el-GR" sz="2000" b="1" dirty="0" smtClean="0">
                <a:solidFill>
                  <a:schemeClr val="accent1"/>
                </a:solidFill>
                <a:latin typeface="Times New Roman" pitchFamily="18" charset="0"/>
                <a:cs typeface="Times New Roman" pitchFamily="18" charset="0"/>
              </a:rPr>
              <a:t>ο πελάτης ως «αγοραστής») </a:t>
            </a:r>
            <a:r>
              <a:rPr lang="el-GR" sz="2000" dirty="0" smtClean="0">
                <a:latin typeface="Times New Roman" pitchFamily="18" charset="0"/>
                <a:cs typeface="Times New Roman" pitchFamily="18" charset="0"/>
              </a:rPr>
              <a:t>και άλλο άτομο τελικά το χρησιμοποιεί </a:t>
            </a:r>
            <a:r>
              <a:rPr lang="el-GR" sz="2000" b="1" dirty="0" smtClean="0">
                <a:solidFill>
                  <a:schemeClr val="accent1"/>
                </a:solidFill>
                <a:latin typeface="Times New Roman" pitchFamily="18" charset="0"/>
                <a:cs typeface="Times New Roman" pitchFamily="18" charset="0"/>
              </a:rPr>
              <a:t>(ο πελάτης ως «χρήστης</a:t>
            </a:r>
            <a:r>
              <a:rPr lang="el-GR" sz="2000" dirty="0" smtClean="0">
                <a:latin typeface="Times New Roman" pitchFamily="18" charset="0"/>
                <a:cs typeface="Times New Roman" pitchFamily="18" charset="0"/>
              </a:rPr>
              <a:t>» </a:t>
            </a:r>
            <a:r>
              <a:rPr lang="el-GR" sz="2000" b="1" dirty="0" smtClean="0">
                <a:solidFill>
                  <a:schemeClr val="accent1"/>
                </a:solidFill>
                <a:latin typeface="Times New Roman" pitchFamily="18" charset="0"/>
                <a:cs typeface="Times New Roman" pitchFamily="18" charset="0"/>
              </a:rPr>
              <a:t>και «καταναλωτής»</a:t>
            </a:r>
            <a:r>
              <a:rPr lang="el-GR" sz="2000" dirty="0" smtClean="0">
                <a:latin typeface="Times New Roman" pitchFamily="18" charset="0"/>
                <a:cs typeface="Times New Roman" pitchFamily="18" charset="0"/>
              </a:rPr>
              <a:t>). </a:t>
            </a:r>
          </a:p>
          <a:p>
            <a:r>
              <a:rPr lang="el-GR" sz="2000" dirty="0" smtClean="0">
                <a:latin typeface="Times New Roman" pitchFamily="18" charset="0"/>
                <a:cs typeface="Times New Roman" pitchFamily="18" charset="0"/>
              </a:rPr>
              <a:t>Ο αγοραστής- πελάτης καταλήγει στη τελική του απόφαση αφού διέρχεται από τέσσερα διαδοχικά στάδια: </a:t>
            </a:r>
            <a:r>
              <a:rPr lang="el-GR" sz="2000" b="1" dirty="0" smtClean="0">
                <a:solidFill>
                  <a:schemeClr val="accent1"/>
                </a:solidFill>
                <a:latin typeface="Times New Roman" pitchFamily="18" charset="0"/>
                <a:cs typeface="Times New Roman" pitchFamily="18" charset="0"/>
              </a:rPr>
              <a:t>την Προσοχή </a:t>
            </a:r>
            <a:r>
              <a:rPr lang="el-GR"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Attention</a:t>
            </a:r>
            <a:r>
              <a:rPr lang="el-GR" sz="2000" dirty="0" smtClean="0">
                <a:latin typeface="Times New Roman" pitchFamily="18" charset="0"/>
                <a:cs typeface="Times New Roman" pitchFamily="18" charset="0"/>
              </a:rPr>
              <a:t>), το </a:t>
            </a:r>
            <a:r>
              <a:rPr lang="el-GR" sz="2000" b="1" dirty="0" smtClean="0">
                <a:solidFill>
                  <a:schemeClr val="accent1"/>
                </a:solidFill>
                <a:latin typeface="Times New Roman" pitchFamily="18" charset="0"/>
                <a:cs typeface="Times New Roman" pitchFamily="18" charset="0"/>
              </a:rPr>
              <a:t>Ενδιαφέρον</a:t>
            </a:r>
            <a:r>
              <a:rPr lang="el-GR"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Interest</a:t>
            </a:r>
            <a:r>
              <a:rPr lang="el-GR" sz="2000" dirty="0" smtClean="0">
                <a:latin typeface="Times New Roman" pitchFamily="18" charset="0"/>
                <a:cs typeface="Times New Roman" pitchFamily="18" charset="0"/>
              </a:rPr>
              <a:t>), την </a:t>
            </a:r>
            <a:r>
              <a:rPr lang="el-GR" sz="2000" b="1" dirty="0" smtClean="0">
                <a:solidFill>
                  <a:schemeClr val="accent1"/>
                </a:solidFill>
                <a:latin typeface="Times New Roman" pitchFamily="18" charset="0"/>
                <a:cs typeface="Times New Roman" pitchFamily="18" charset="0"/>
              </a:rPr>
              <a:t>Επιθυμία</a:t>
            </a:r>
            <a:r>
              <a:rPr lang="el-GR"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Desire</a:t>
            </a:r>
            <a:r>
              <a:rPr lang="el-GR" sz="2000" dirty="0" smtClean="0">
                <a:latin typeface="Times New Roman" pitchFamily="18" charset="0"/>
                <a:cs typeface="Times New Roman" pitchFamily="18" charset="0"/>
              </a:rPr>
              <a:t>) και τη </a:t>
            </a:r>
            <a:r>
              <a:rPr lang="el-GR" sz="2000" b="1" dirty="0" smtClean="0">
                <a:solidFill>
                  <a:schemeClr val="accent1"/>
                </a:solidFill>
                <a:latin typeface="Times New Roman" pitchFamily="18" charset="0"/>
                <a:cs typeface="Times New Roman" pitchFamily="18" charset="0"/>
              </a:rPr>
              <a:t>Δράση</a:t>
            </a:r>
            <a:r>
              <a:rPr lang="el-GR"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Action</a:t>
            </a:r>
            <a:r>
              <a:rPr lang="el-GR" sz="2000" dirty="0" smtClean="0">
                <a:latin typeface="Times New Roman" pitchFamily="18" charset="0"/>
                <a:cs typeface="Times New Roman" pitchFamily="18" charset="0"/>
              </a:rPr>
              <a:t>). Τα αρχικά σχηματίζουν τη λέξη </a:t>
            </a:r>
            <a:r>
              <a:rPr lang="en-US" sz="2000" b="1" dirty="0" smtClean="0">
                <a:solidFill>
                  <a:schemeClr val="accent1"/>
                </a:solidFill>
                <a:latin typeface="Times New Roman" pitchFamily="18" charset="0"/>
                <a:cs typeface="Times New Roman" pitchFamily="18" charset="0"/>
              </a:rPr>
              <a:t>AIDA</a:t>
            </a:r>
            <a:r>
              <a:rPr lang="el-GR" sz="2000" b="1" dirty="0" smtClean="0">
                <a:solidFill>
                  <a:schemeClr val="accent1"/>
                </a:solidFill>
                <a:latin typeface="Times New Roman" pitchFamily="18" charset="0"/>
                <a:cs typeface="Times New Roman" pitchFamily="18" charset="0"/>
              </a:rPr>
              <a:t>.</a:t>
            </a:r>
          </a:p>
          <a:p>
            <a:r>
              <a:rPr lang="el-GR" sz="2000" dirty="0" smtClean="0">
                <a:latin typeface="Times New Roman" pitchFamily="18" charset="0"/>
                <a:cs typeface="Times New Roman" pitchFamily="18" charset="0"/>
              </a:rPr>
              <a:t>Η συνήθης κατηγοριοποίηση των πελατών διεξάγεται με κριτήριο την </a:t>
            </a:r>
            <a:r>
              <a:rPr lang="el-GR" sz="2000" b="1" dirty="0" err="1" smtClean="0">
                <a:solidFill>
                  <a:schemeClr val="accent1"/>
                </a:solidFill>
                <a:latin typeface="Times New Roman" pitchFamily="18" charset="0"/>
                <a:cs typeface="Times New Roman" pitchFamily="18" charset="0"/>
              </a:rPr>
              <a:t>επαναληπτικότητα</a:t>
            </a:r>
            <a:r>
              <a:rPr lang="el-GR" sz="2000" dirty="0" smtClean="0">
                <a:latin typeface="Times New Roman" pitchFamily="18" charset="0"/>
                <a:cs typeface="Times New Roman" pitchFamily="18" charset="0"/>
              </a:rPr>
              <a:t>  των αγορών του αγοραστή- πελάτη. </a:t>
            </a:r>
            <a:r>
              <a:rPr lang="el-GR" sz="2000" b="1" dirty="0" smtClean="0">
                <a:solidFill>
                  <a:schemeClr val="accent1"/>
                </a:solidFill>
                <a:latin typeface="Times New Roman" pitchFamily="18" charset="0"/>
                <a:cs typeface="Times New Roman" pitchFamily="18" charset="0"/>
              </a:rPr>
              <a:t>Η κλίμακα κυμαίνεται από 1-7</a:t>
            </a:r>
            <a:r>
              <a:rPr lang="el-GR" sz="2000" dirty="0" smtClean="0">
                <a:latin typeface="Times New Roman" pitchFamily="18" charset="0"/>
                <a:cs typeface="Times New Roman" pitchFamily="18" charset="0"/>
              </a:rPr>
              <a:t>, όπου 1= καμία αγορά, 2= εν δυνάμει αγοραστές, 3= ανακτημένοι πελάτες, 4= καινούργιοι πελάτες, 5= περιστασιακοί πελάτες, 6= συστηματικοί πελάτες, 7= πιστοί πελάτες.</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47</a:t>
            </a:fld>
            <a:endParaRPr lang="en"/>
          </a:p>
        </p:txBody>
      </p:sp>
      <p:sp>
        <p:nvSpPr>
          <p:cNvPr id="4" name="3 - Τίτλος"/>
          <p:cNvSpPr>
            <a:spLocks noGrp="1"/>
          </p:cNvSpPr>
          <p:nvPr>
            <p:ph type="title"/>
          </p:nvPr>
        </p:nvSpPr>
        <p:spPr>
          <a:xfrm>
            <a:off x="301557" y="0"/>
            <a:ext cx="8842443" cy="583659"/>
          </a:xfrm>
        </p:spPr>
        <p:txBody>
          <a:bodyPr>
            <a:noAutofit/>
          </a:bodyPr>
          <a:lstStyle/>
          <a:p>
            <a:pPr algn="ctr"/>
            <a:r>
              <a:rPr lang="el-GR" sz="2400" dirty="0" smtClean="0">
                <a:latin typeface="Times New Roman" pitchFamily="18" charset="0"/>
                <a:cs typeface="Times New Roman" pitchFamily="18" charset="0"/>
              </a:rPr>
              <a:t>Η τυπολογία των επισκεπτών- πελατών </a:t>
            </a:r>
            <a:endParaRPr lang="el-GR" sz="24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447472"/>
            <a:ext cx="9144000" cy="4696029"/>
          </a:xfrm>
        </p:spPr>
        <p:txBody>
          <a:bodyPr>
            <a:normAutofit fontScale="85000" lnSpcReduction="20000"/>
          </a:bodyPr>
          <a:lstStyle/>
          <a:p>
            <a:pPr lvl="0"/>
            <a:r>
              <a:rPr lang="el-GR" sz="2500" b="1" dirty="0" smtClean="0">
                <a:solidFill>
                  <a:schemeClr val="accent1"/>
                </a:solidFill>
                <a:latin typeface="Times New Roman" pitchFamily="18" charset="0"/>
                <a:cs typeface="Times New Roman" pitchFamily="18" charset="0"/>
              </a:rPr>
              <a:t>Προγενέστεροι πελάτες:</a:t>
            </a:r>
            <a:r>
              <a:rPr lang="el-GR" sz="2500" dirty="0" smtClean="0">
                <a:solidFill>
                  <a:schemeClr val="accent1"/>
                </a:solidFill>
                <a:latin typeface="Times New Roman" pitchFamily="18" charset="0"/>
                <a:cs typeface="Times New Roman" pitchFamily="18" charset="0"/>
              </a:rPr>
              <a:t> </a:t>
            </a:r>
            <a:r>
              <a:rPr lang="el-GR" sz="2500" dirty="0" smtClean="0">
                <a:latin typeface="Times New Roman" pitchFamily="18" charset="0"/>
                <a:cs typeface="Times New Roman" pitchFamily="18" charset="0"/>
              </a:rPr>
              <a:t>Πελάτες </a:t>
            </a:r>
            <a:r>
              <a:rPr lang="el-GR" sz="2500" b="1" dirty="0" smtClean="0">
                <a:solidFill>
                  <a:schemeClr val="accent1"/>
                </a:solidFill>
                <a:latin typeface="Times New Roman" pitchFamily="18" charset="0"/>
                <a:cs typeface="Times New Roman" pitchFamily="18" charset="0"/>
              </a:rPr>
              <a:t>που έχουν διακόψει κάθε αγορά </a:t>
            </a:r>
            <a:r>
              <a:rPr lang="el-GR" sz="2500" dirty="0" smtClean="0">
                <a:latin typeface="Times New Roman" pitchFamily="18" charset="0"/>
                <a:cs typeface="Times New Roman" pitchFamily="18" charset="0"/>
              </a:rPr>
              <a:t>από τη συγκεκριμένη εταιρεία/ οργανισμό και θεωρούνται «χαμένοι» πελάτες.</a:t>
            </a:r>
          </a:p>
          <a:p>
            <a:pPr lvl="0"/>
            <a:r>
              <a:rPr lang="el-GR" sz="2500" b="1" dirty="0" smtClean="0">
                <a:solidFill>
                  <a:schemeClr val="accent1"/>
                </a:solidFill>
                <a:latin typeface="Times New Roman" pitchFamily="18" charset="0"/>
                <a:cs typeface="Times New Roman" pitchFamily="18" charset="0"/>
              </a:rPr>
              <a:t>Δυνητικοί πελάτες:</a:t>
            </a:r>
            <a:r>
              <a:rPr lang="el-GR" sz="2500" dirty="0" smtClean="0">
                <a:solidFill>
                  <a:schemeClr val="accent1"/>
                </a:solidFill>
                <a:latin typeface="Times New Roman" pitchFamily="18" charset="0"/>
                <a:cs typeface="Times New Roman" pitchFamily="18" charset="0"/>
              </a:rPr>
              <a:t> </a:t>
            </a:r>
            <a:r>
              <a:rPr lang="el-GR" sz="2500" dirty="0" smtClean="0">
                <a:latin typeface="Times New Roman" pitchFamily="18" charset="0"/>
                <a:cs typeface="Times New Roman" pitchFamily="18" charset="0"/>
              </a:rPr>
              <a:t>Πελάτες που </a:t>
            </a:r>
            <a:r>
              <a:rPr lang="el-GR" sz="2500" b="1" dirty="0" err="1" smtClean="0">
                <a:solidFill>
                  <a:schemeClr val="accent1"/>
                </a:solidFill>
                <a:latin typeface="Times New Roman" pitchFamily="18" charset="0"/>
                <a:cs typeface="Times New Roman" pitchFamily="18" charset="0"/>
              </a:rPr>
              <a:t>εκπληρούν</a:t>
            </a:r>
            <a:r>
              <a:rPr lang="el-GR" sz="2500" b="1" dirty="0" smtClean="0">
                <a:solidFill>
                  <a:schemeClr val="accent1"/>
                </a:solidFill>
                <a:latin typeface="Times New Roman" pitchFamily="18" charset="0"/>
                <a:cs typeface="Times New Roman" pitchFamily="18" charset="0"/>
              </a:rPr>
              <a:t> τις προϋποθέσεις </a:t>
            </a:r>
            <a:r>
              <a:rPr lang="el-GR" sz="2500" dirty="0" smtClean="0">
                <a:latin typeface="Times New Roman" pitchFamily="18" charset="0"/>
                <a:cs typeface="Times New Roman" pitchFamily="18" charset="0"/>
              </a:rPr>
              <a:t>(διαθέσιμοι οικονομικοί πόροι, ποιότητα κλπ) για να αγοράσουν το προϊόν.</a:t>
            </a:r>
          </a:p>
          <a:p>
            <a:pPr lvl="0"/>
            <a:r>
              <a:rPr lang="el-GR" sz="2500" b="1" dirty="0" smtClean="0">
                <a:solidFill>
                  <a:schemeClr val="accent1"/>
                </a:solidFill>
                <a:latin typeface="Times New Roman" pitchFamily="18" charset="0"/>
                <a:cs typeface="Times New Roman" pitchFamily="18" charset="0"/>
              </a:rPr>
              <a:t>Επανερχόμενοι ή Ανακτώμενοι πελάτες:</a:t>
            </a:r>
            <a:r>
              <a:rPr lang="el-GR" sz="2500" dirty="0" smtClean="0">
                <a:solidFill>
                  <a:schemeClr val="accent1"/>
                </a:solidFill>
                <a:latin typeface="Times New Roman" pitchFamily="18" charset="0"/>
                <a:cs typeface="Times New Roman" pitchFamily="18" charset="0"/>
              </a:rPr>
              <a:t> </a:t>
            </a:r>
            <a:r>
              <a:rPr lang="el-GR" sz="2500" dirty="0" smtClean="0">
                <a:latin typeface="Times New Roman" pitchFamily="18" charset="0"/>
                <a:cs typeface="Times New Roman" pitchFamily="18" charset="0"/>
              </a:rPr>
              <a:t>Πελάτες που είχαν διακόψει τις αγορές με τη συγκεκριμένη εταιρεία και έχουν </a:t>
            </a:r>
            <a:r>
              <a:rPr lang="el-GR" sz="2500" b="1" dirty="0" smtClean="0">
                <a:solidFill>
                  <a:schemeClr val="accent1"/>
                </a:solidFill>
                <a:latin typeface="Times New Roman" pitchFamily="18" charset="0"/>
                <a:cs typeface="Times New Roman" pitchFamily="18" charset="0"/>
              </a:rPr>
              <a:t>αρχίσει να επανέρχονται </a:t>
            </a:r>
            <a:r>
              <a:rPr lang="el-GR" sz="2500" dirty="0" smtClean="0">
                <a:latin typeface="Times New Roman" pitchFamily="18" charset="0"/>
                <a:cs typeface="Times New Roman" pitchFamily="18" charset="0"/>
              </a:rPr>
              <a:t>χωρίς να έχουν καταστεί τακτικοί πελάτες.</a:t>
            </a:r>
          </a:p>
          <a:p>
            <a:pPr lvl="0"/>
            <a:r>
              <a:rPr lang="el-GR" sz="2500" b="1" dirty="0" smtClean="0">
                <a:solidFill>
                  <a:schemeClr val="accent1"/>
                </a:solidFill>
                <a:latin typeface="Times New Roman" pitchFamily="18" charset="0"/>
                <a:cs typeface="Times New Roman" pitchFamily="18" charset="0"/>
              </a:rPr>
              <a:t>Νέοι πελάτες</a:t>
            </a:r>
            <a:r>
              <a:rPr lang="el-GR" sz="2500" dirty="0" smtClean="0">
                <a:solidFill>
                  <a:schemeClr val="accent1"/>
                </a:solidFill>
                <a:latin typeface="Times New Roman" pitchFamily="18" charset="0"/>
                <a:cs typeface="Times New Roman" pitchFamily="18" charset="0"/>
              </a:rPr>
              <a:t>: </a:t>
            </a:r>
            <a:r>
              <a:rPr lang="el-GR" sz="2500" dirty="0" smtClean="0">
                <a:latin typeface="Times New Roman" pitchFamily="18" charset="0"/>
                <a:cs typeface="Times New Roman" pitchFamily="18" charset="0"/>
              </a:rPr>
              <a:t>Πελάτες που έχουν πραγματοποιήσει ήδη μία </a:t>
            </a:r>
            <a:r>
              <a:rPr lang="el-GR" sz="2500" b="1" dirty="0" smtClean="0">
                <a:solidFill>
                  <a:schemeClr val="accent1"/>
                </a:solidFill>
                <a:latin typeface="Times New Roman" pitchFamily="18" charset="0"/>
                <a:cs typeface="Times New Roman" pitchFamily="18" charset="0"/>
              </a:rPr>
              <a:t>πρώτη αγορά</a:t>
            </a:r>
            <a:r>
              <a:rPr lang="el-GR" sz="2500" dirty="0" smtClean="0">
                <a:latin typeface="Times New Roman" pitchFamily="18" charset="0"/>
                <a:cs typeface="Times New Roman" pitchFamily="18" charset="0"/>
              </a:rPr>
              <a:t>.</a:t>
            </a:r>
          </a:p>
          <a:p>
            <a:pPr lvl="0"/>
            <a:r>
              <a:rPr lang="el-GR" sz="2500" b="1" dirty="0" smtClean="0">
                <a:solidFill>
                  <a:schemeClr val="accent1"/>
                </a:solidFill>
                <a:latin typeface="Times New Roman" pitchFamily="18" charset="0"/>
                <a:cs typeface="Times New Roman" pitchFamily="18" charset="0"/>
              </a:rPr>
              <a:t>Περιστασιακοί πελάτες</a:t>
            </a:r>
            <a:r>
              <a:rPr lang="el-GR" sz="2500" dirty="0" smtClean="0">
                <a:solidFill>
                  <a:schemeClr val="accent1"/>
                </a:solidFill>
                <a:latin typeface="Times New Roman" pitchFamily="18" charset="0"/>
                <a:cs typeface="Times New Roman" pitchFamily="18" charset="0"/>
              </a:rPr>
              <a:t>: </a:t>
            </a:r>
            <a:r>
              <a:rPr lang="el-GR" sz="2500" dirty="0" smtClean="0">
                <a:latin typeface="Times New Roman" pitchFamily="18" charset="0"/>
                <a:cs typeface="Times New Roman" pitchFamily="18" charset="0"/>
              </a:rPr>
              <a:t>Πελάτες που προβαίνουν σε αγορές </a:t>
            </a:r>
            <a:r>
              <a:rPr lang="el-GR" sz="2500" b="1" dirty="0" smtClean="0">
                <a:solidFill>
                  <a:schemeClr val="accent1"/>
                </a:solidFill>
                <a:latin typeface="Times New Roman" pitchFamily="18" charset="0"/>
                <a:cs typeface="Times New Roman" pitchFamily="18" charset="0"/>
              </a:rPr>
              <a:t>ευκαιριακά</a:t>
            </a:r>
            <a:r>
              <a:rPr lang="el-GR" sz="2500" dirty="0" smtClean="0">
                <a:latin typeface="Times New Roman" pitchFamily="18" charset="0"/>
                <a:cs typeface="Times New Roman" pitchFamily="18" charset="0"/>
              </a:rPr>
              <a:t> και σποραδικά.</a:t>
            </a:r>
          </a:p>
          <a:p>
            <a:pPr lvl="0"/>
            <a:r>
              <a:rPr lang="el-GR" sz="2500" b="1" dirty="0" smtClean="0">
                <a:solidFill>
                  <a:schemeClr val="accent1"/>
                </a:solidFill>
                <a:latin typeface="Times New Roman" pitchFamily="18" charset="0"/>
                <a:cs typeface="Times New Roman" pitchFamily="18" charset="0"/>
              </a:rPr>
              <a:t>Συστηματικοί πελάτες</a:t>
            </a:r>
            <a:r>
              <a:rPr lang="el-GR" sz="2500" dirty="0" smtClean="0">
                <a:solidFill>
                  <a:schemeClr val="accent1"/>
                </a:solidFill>
                <a:latin typeface="Times New Roman" pitchFamily="18" charset="0"/>
                <a:cs typeface="Times New Roman" pitchFamily="18" charset="0"/>
              </a:rPr>
              <a:t>: </a:t>
            </a:r>
            <a:r>
              <a:rPr lang="el-GR" sz="2500" dirty="0" smtClean="0">
                <a:latin typeface="Times New Roman" pitchFamily="18" charset="0"/>
                <a:cs typeface="Times New Roman" pitchFamily="18" charset="0"/>
              </a:rPr>
              <a:t>Πελάτες που χαρακτηρίζονται από μία </a:t>
            </a:r>
            <a:r>
              <a:rPr lang="el-GR" sz="2500" b="1" dirty="0" smtClean="0">
                <a:solidFill>
                  <a:schemeClr val="accent1"/>
                </a:solidFill>
                <a:latin typeface="Times New Roman" pitchFamily="18" charset="0"/>
                <a:cs typeface="Times New Roman" pitchFamily="18" charset="0"/>
              </a:rPr>
              <a:t>σταθερή </a:t>
            </a:r>
            <a:r>
              <a:rPr lang="el-GR" sz="2500" b="1" dirty="0" smtClean="0">
                <a:latin typeface="Times New Roman" pitchFamily="18" charset="0"/>
                <a:cs typeface="Times New Roman" pitchFamily="18" charset="0"/>
              </a:rPr>
              <a:t>τακτικότητα </a:t>
            </a:r>
            <a:r>
              <a:rPr lang="el-GR" sz="2500" dirty="0" smtClean="0">
                <a:latin typeface="Times New Roman" pitchFamily="18" charset="0"/>
                <a:cs typeface="Times New Roman" pitchFamily="18" charset="0"/>
              </a:rPr>
              <a:t>της αγορές της π.χ. ανά εβδομάδα ή μήνα. </a:t>
            </a:r>
          </a:p>
          <a:p>
            <a:pPr lvl="0"/>
            <a:r>
              <a:rPr lang="el-GR" sz="2500" b="1" dirty="0" smtClean="0">
                <a:solidFill>
                  <a:schemeClr val="accent1"/>
                </a:solidFill>
                <a:latin typeface="Times New Roman" pitchFamily="18" charset="0"/>
                <a:cs typeface="Times New Roman" pitchFamily="18" charset="0"/>
              </a:rPr>
              <a:t>Κατακτημένοι πελάτες</a:t>
            </a:r>
            <a:r>
              <a:rPr lang="el-GR" sz="2500" dirty="0" smtClean="0">
                <a:solidFill>
                  <a:schemeClr val="accent1"/>
                </a:solidFill>
                <a:latin typeface="Times New Roman" pitchFamily="18" charset="0"/>
                <a:cs typeface="Times New Roman" pitchFamily="18" charset="0"/>
              </a:rPr>
              <a:t>: </a:t>
            </a:r>
            <a:r>
              <a:rPr lang="el-GR" sz="2500" dirty="0" smtClean="0">
                <a:latin typeface="Times New Roman" pitchFamily="18" charset="0"/>
                <a:cs typeface="Times New Roman" pitchFamily="18" charset="0"/>
              </a:rPr>
              <a:t>Πελάτες που διακρίνονται για την εμπιστοσύνη τους στην εταιρεία, έχουν επιβεβαιώσει πολλές φορές την αξιοπιστία της και παραμένουν </a:t>
            </a:r>
            <a:r>
              <a:rPr lang="el-GR" sz="2500" b="1" dirty="0" smtClean="0">
                <a:solidFill>
                  <a:schemeClr val="accent1"/>
                </a:solidFill>
                <a:latin typeface="Times New Roman" pitchFamily="18" charset="0"/>
                <a:cs typeface="Times New Roman" pitchFamily="18" charset="0"/>
              </a:rPr>
              <a:t>πιστοί</a:t>
            </a:r>
            <a:r>
              <a:rPr lang="el-GR" sz="2500" dirty="0" smtClean="0">
                <a:latin typeface="Times New Roman" pitchFamily="18" charset="0"/>
                <a:cs typeface="Times New Roman" pitchFamily="18" charset="0"/>
              </a:rPr>
              <a:t> για μεγάλο χρονικό διάστημα.  </a:t>
            </a:r>
          </a:p>
          <a:p>
            <a:pPr lvl="0"/>
            <a:endParaRPr lang="el-GR" sz="2400" dirty="0" smtClean="0"/>
          </a:p>
          <a:p>
            <a:endParaRPr lang="el-GR" sz="2400" dirty="0" smtClean="0"/>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48</a:t>
            </a:fld>
            <a:endParaRPr lang="en"/>
          </a:p>
        </p:txBody>
      </p:sp>
      <p:sp>
        <p:nvSpPr>
          <p:cNvPr id="4" name="3 - Τίτλος"/>
          <p:cNvSpPr>
            <a:spLocks noGrp="1"/>
          </p:cNvSpPr>
          <p:nvPr>
            <p:ph type="title"/>
          </p:nvPr>
        </p:nvSpPr>
        <p:spPr>
          <a:xfrm>
            <a:off x="321013" y="1"/>
            <a:ext cx="8822987" cy="408562"/>
          </a:xfrm>
        </p:spPr>
        <p:txBody>
          <a:bodyPr>
            <a:noAutofit/>
          </a:bodyPr>
          <a:lstStyle/>
          <a:p>
            <a:pPr algn="ctr"/>
            <a:r>
              <a:rPr lang="el-GR" sz="2400" dirty="0" smtClean="0">
                <a:latin typeface="Times New Roman" pitchFamily="18" charset="0"/>
                <a:cs typeface="Times New Roman" pitchFamily="18" charset="0"/>
              </a:rPr>
              <a:t>Επτά κατηγοριοποιήσεις πελατών</a:t>
            </a:r>
            <a:endParaRPr lang="el-GR" sz="240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23735" y="865762"/>
            <a:ext cx="8531159" cy="4277738"/>
          </a:xfrm>
        </p:spPr>
        <p:txBody>
          <a:bodyPr>
            <a:noAutofit/>
          </a:bodyPr>
          <a:lstStyle/>
          <a:p>
            <a:pPr lvl="0"/>
            <a:r>
              <a:rPr lang="el-GR" sz="2400" dirty="0" smtClean="0">
                <a:latin typeface="Times New Roman" pitchFamily="18" charset="0"/>
                <a:cs typeface="Times New Roman" pitchFamily="18" charset="0"/>
              </a:rPr>
              <a:t>Τα αγαθά τα οποία χαρακτηρίζονται ως </a:t>
            </a:r>
            <a:r>
              <a:rPr lang="el-GR" sz="2400" b="1" dirty="0" smtClean="0">
                <a:solidFill>
                  <a:schemeClr val="accent1"/>
                </a:solidFill>
                <a:latin typeface="Times New Roman" pitchFamily="18" charset="0"/>
                <a:cs typeface="Times New Roman" pitchFamily="18" charset="0"/>
              </a:rPr>
              <a:t>αγαθά «πολυτελείας», </a:t>
            </a:r>
            <a:r>
              <a:rPr lang="el-GR" sz="2400" dirty="0" smtClean="0">
                <a:latin typeface="Times New Roman" pitchFamily="18" charset="0"/>
                <a:cs typeface="Times New Roman" pitchFamily="18" charset="0"/>
              </a:rPr>
              <a:t>διακρίνονται συνήθως από  ελαστική ζήτηση.</a:t>
            </a:r>
          </a:p>
          <a:p>
            <a:pPr lvl="0"/>
            <a:r>
              <a:rPr lang="el-GR" sz="2400" dirty="0" smtClean="0">
                <a:latin typeface="Times New Roman" pitchFamily="18" charset="0"/>
                <a:cs typeface="Times New Roman" pitchFamily="18" charset="0"/>
              </a:rPr>
              <a:t>Τα αγαθά τα οποία χαρακτηρίζονται </a:t>
            </a:r>
            <a:r>
              <a:rPr lang="el-GR" sz="2400" b="1" dirty="0" smtClean="0">
                <a:solidFill>
                  <a:schemeClr val="accent1"/>
                </a:solidFill>
                <a:latin typeface="Times New Roman" pitchFamily="18" charset="0"/>
                <a:cs typeface="Times New Roman" pitchFamily="18" charset="0"/>
              </a:rPr>
              <a:t>ως «κατώτερα» αγαθά </a:t>
            </a:r>
            <a:r>
              <a:rPr lang="el-GR" sz="2400" dirty="0" smtClean="0">
                <a:latin typeface="Times New Roman" pitchFamily="18" charset="0"/>
                <a:cs typeface="Times New Roman" pitchFamily="18" charset="0"/>
              </a:rPr>
              <a:t>προσδιορίζονται από  </a:t>
            </a:r>
            <a:r>
              <a:rPr lang="el-GR" sz="2400" b="1" dirty="0" smtClean="0">
                <a:solidFill>
                  <a:schemeClr val="accent1"/>
                </a:solidFill>
                <a:latin typeface="Times New Roman" pitchFamily="18" charset="0"/>
                <a:cs typeface="Times New Roman" pitchFamily="18" charset="0"/>
              </a:rPr>
              <a:t>ανελαστική ζήτηση</a:t>
            </a:r>
            <a:r>
              <a:rPr lang="el-GR" sz="2400" dirty="0" smtClean="0">
                <a:latin typeface="Times New Roman" pitchFamily="18" charset="0"/>
                <a:cs typeface="Times New Roman" pitchFamily="18" charset="0"/>
              </a:rPr>
              <a:t> καθώς όταν το εισόδημα αυξάνεται η ζήτηση ενός «κατώτερου» αγαθού μειώνεται. </a:t>
            </a:r>
          </a:p>
          <a:p>
            <a:pPr lvl="0"/>
            <a:r>
              <a:rPr lang="el-GR" sz="2400" dirty="0" smtClean="0">
                <a:latin typeface="Times New Roman" pitchFamily="18" charset="0"/>
                <a:cs typeface="Times New Roman" pitchFamily="18" charset="0"/>
              </a:rPr>
              <a:t>Τα αγαθά χαρακτηρίζονται </a:t>
            </a:r>
            <a:r>
              <a:rPr lang="el-GR" sz="2400" b="1" dirty="0" smtClean="0">
                <a:solidFill>
                  <a:schemeClr val="accent1"/>
                </a:solidFill>
                <a:latin typeface="Times New Roman" pitchFamily="18" charset="0"/>
                <a:cs typeface="Times New Roman" pitchFamily="18" charset="0"/>
              </a:rPr>
              <a:t>ως «κανονικά αγαθά» </a:t>
            </a:r>
            <a:r>
              <a:rPr lang="el-GR" sz="2400" dirty="0" smtClean="0">
                <a:latin typeface="Times New Roman" pitchFamily="18" charset="0"/>
                <a:cs typeface="Times New Roman" pitchFamily="18" charset="0"/>
              </a:rPr>
              <a:t>καθώς όταν το εισόδημα αυξάνεται, η ζήτηση ενός κανονικού αγαθού αυξάνεται. </a:t>
            </a:r>
            <a:endParaRPr lang="el-GR" sz="2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49</a:t>
            </a:fld>
            <a:endParaRPr lang="en"/>
          </a:p>
        </p:txBody>
      </p:sp>
      <p:sp>
        <p:nvSpPr>
          <p:cNvPr id="4" name="3 - Τίτλος"/>
          <p:cNvSpPr>
            <a:spLocks noGrp="1"/>
          </p:cNvSpPr>
          <p:nvPr>
            <p:ph type="title"/>
          </p:nvPr>
        </p:nvSpPr>
        <p:spPr>
          <a:xfrm>
            <a:off x="0" y="2"/>
            <a:ext cx="9144000" cy="856032"/>
          </a:xfrm>
        </p:spPr>
        <p:txBody>
          <a:bodyPr>
            <a:normAutofit/>
          </a:bodyPr>
          <a:lstStyle/>
          <a:p>
            <a:pPr algn="ctr"/>
            <a:r>
              <a:rPr lang="el-GR" sz="2800" dirty="0" smtClean="0">
                <a:latin typeface="Times New Roman" pitchFamily="18" charset="0"/>
                <a:cs typeface="Times New Roman" pitchFamily="18" charset="0"/>
              </a:rPr>
              <a:t>Η ελαστικότητα της ζήτησης</a:t>
            </a:r>
            <a:endParaRPr lang="el-GR"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pPr algn="ctr"/>
            <a:fld id="{00000000-1234-1234-1234-123412341234}" type="slidenum">
              <a:rPr lang="en" smtClean="0"/>
              <a:pPr algn="ctr"/>
              <a:t>5</a:t>
            </a:fld>
            <a:endParaRPr lang="en"/>
          </a:p>
        </p:txBody>
      </p:sp>
      <p:sp>
        <p:nvSpPr>
          <p:cNvPr id="3" name="2 - Ορθογώνιο"/>
          <p:cNvSpPr/>
          <p:nvPr/>
        </p:nvSpPr>
        <p:spPr>
          <a:xfrm>
            <a:off x="0" y="0"/>
            <a:ext cx="9144000" cy="5016758"/>
          </a:xfrm>
          <a:prstGeom prst="rect">
            <a:avLst/>
          </a:prstGeom>
        </p:spPr>
        <p:txBody>
          <a:bodyPr wrap="square">
            <a:spAutoFit/>
          </a:bodyPr>
          <a:lstStyle/>
          <a:p>
            <a:pPr algn="ctr"/>
            <a:r>
              <a:rPr lang="el-GR" sz="1600" b="1" dirty="0" smtClean="0">
                <a:solidFill>
                  <a:schemeClr val="accent1"/>
                </a:solidFill>
                <a:latin typeface="Times New Roman" pitchFamily="18" charset="0"/>
                <a:cs typeface="Times New Roman" pitchFamily="18" charset="0"/>
              </a:rPr>
              <a:t>ΓΙΑΝΝΗΣ Σ. ΜΠΟΥΤΑΡΗΣ </a:t>
            </a:r>
          </a:p>
          <a:p>
            <a:r>
              <a:rPr lang="el-GR" sz="1600" dirty="0" smtClean="0">
                <a:latin typeface="Times New Roman" pitchFamily="18" charset="0"/>
                <a:cs typeface="Times New Roman" pitchFamily="18" charset="0"/>
              </a:rPr>
              <a:t>Θεσσαλονίκη 1942 Χημικό Τμήμα του Α.Π.Θ. και Οινολογία στο Ινστιτούτο Οίνου στη Λυκόβρυση Αττικής. Τεχνικός Δ/</a:t>
            </a:r>
            <a:r>
              <a:rPr lang="el-GR" sz="1600" dirty="0" err="1" smtClean="0">
                <a:latin typeface="Times New Roman" pitchFamily="18" charset="0"/>
                <a:cs typeface="Times New Roman" pitchFamily="18" charset="0"/>
              </a:rPr>
              <a:t>ντής</a:t>
            </a:r>
            <a:r>
              <a:rPr lang="el-GR" sz="1600" dirty="0" smtClean="0">
                <a:latin typeface="Times New Roman" pitchFamily="18" charset="0"/>
                <a:cs typeface="Times New Roman" pitchFamily="18" charset="0"/>
              </a:rPr>
              <a:t> και Διευθύνων Σύμβουλος της οικογενειακής επιχείρησης Ι. </a:t>
            </a:r>
            <a:r>
              <a:rPr lang="el-GR" sz="1600" dirty="0" err="1" smtClean="0">
                <a:latin typeface="Times New Roman" pitchFamily="18" charset="0"/>
                <a:cs typeface="Times New Roman" pitchFamily="18" charset="0"/>
              </a:rPr>
              <a:t>Μπουτάρης</a:t>
            </a:r>
            <a:r>
              <a:rPr lang="el-GR" sz="1600" dirty="0" smtClean="0">
                <a:latin typeface="Times New Roman" pitchFamily="18" charset="0"/>
                <a:cs typeface="Times New Roman" pitchFamily="18" charset="0"/>
              </a:rPr>
              <a:t> &amp; Υιός Οινοποιητική Α.Ε. (1969–1996) και δημιούργησε οινοποιεία στη Νάουσα, Πικέρμι, Σαντορίνη, </a:t>
            </a:r>
            <a:r>
              <a:rPr lang="el-GR" sz="1600" dirty="0" err="1" smtClean="0">
                <a:latin typeface="Times New Roman" pitchFamily="18" charset="0"/>
                <a:cs typeface="Times New Roman" pitchFamily="18" charset="0"/>
              </a:rPr>
              <a:t>Γουμένισα</a:t>
            </a:r>
            <a:r>
              <a:rPr lang="el-GR" sz="1600" dirty="0" smtClean="0">
                <a:latin typeface="Times New Roman" pitchFamily="18" charset="0"/>
                <a:cs typeface="Times New Roman" pitchFamily="18" charset="0"/>
              </a:rPr>
              <a:t> και </a:t>
            </a:r>
            <a:r>
              <a:rPr lang="el-GR" sz="1600" dirty="0" err="1" smtClean="0">
                <a:latin typeface="Times New Roman" pitchFamily="18" charset="0"/>
                <a:cs typeface="Times New Roman" pitchFamily="18" charset="0"/>
              </a:rPr>
              <a:t>Φανταξομέτοχο</a:t>
            </a:r>
            <a:r>
              <a:rPr lang="el-GR" sz="1600" dirty="0" smtClean="0">
                <a:latin typeface="Times New Roman" pitchFamily="18" charset="0"/>
                <a:cs typeface="Times New Roman" pitchFamily="18" charset="0"/>
              </a:rPr>
              <a:t> Κρήτης.</a:t>
            </a:r>
          </a:p>
          <a:p>
            <a:r>
              <a:rPr lang="el-GR" sz="1600" dirty="0" smtClean="0">
                <a:latin typeface="Times New Roman" pitchFamily="18" charset="0"/>
                <a:cs typeface="Times New Roman" pitchFamily="18" charset="0"/>
              </a:rPr>
              <a:t> Είναι Πρόεδρος της εταιρίας "</a:t>
            </a:r>
            <a:r>
              <a:rPr lang="el-GR" sz="1600" b="1" dirty="0" smtClean="0">
                <a:solidFill>
                  <a:schemeClr val="accent1"/>
                </a:solidFill>
                <a:latin typeface="Times New Roman" pitchFamily="18" charset="0"/>
                <a:cs typeface="Times New Roman" pitchFamily="18" charset="0"/>
              </a:rPr>
              <a:t>ΚΥΡ ΓΙΑΝΝΗ Α.Ε</a:t>
            </a:r>
            <a:r>
              <a:rPr lang="el-GR" sz="1600" dirty="0" smtClean="0">
                <a:latin typeface="Times New Roman" pitchFamily="18" charset="0"/>
                <a:cs typeface="Times New Roman" pitchFamily="18" charset="0"/>
              </a:rPr>
              <a:t>." με τα ομώνυμα κρασιά και οινοποιεία στους ιδιόκτητους αμπελώνες </a:t>
            </a:r>
            <a:r>
              <a:rPr lang="el-GR" sz="1600" dirty="0" err="1" smtClean="0">
                <a:latin typeface="Times New Roman" pitchFamily="18" charset="0"/>
                <a:cs typeface="Times New Roman" pitchFamily="18" charset="0"/>
              </a:rPr>
              <a:t>Γιανακοχωρίου</a:t>
            </a:r>
            <a:r>
              <a:rPr lang="el-GR" sz="1600" dirty="0" smtClean="0">
                <a:latin typeface="Times New Roman" pitchFamily="18" charset="0"/>
                <a:cs typeface="Times New Roman" pitchFamily="18" charset="0"/>
              </a:rPr>
              <a:t> και Αμυνταίου. </a:t>
            </a:r>
          </a:p>
          <a:p>
            <a:r>
              <a:rPr lang="el-GR" sz="1600" dirty="0" smtClean="0">
                <a:latin typeface="Times New Roman" pitchFamily="18" charset="0"/>
                <a:cs typeface="Times New Roman" pitchFamily="18" charset="0"/>
              </a:rPr>
              <a:t>Πρόεδρος και μέλος Δ.Σ. :  ΣΥΝΔΕΣΜΟΣ ΕΛΛΗΝΙΚΩΝ ΒΙΟΜΗΧΑΝΙΩΝ ΟΙΝΩΝ &amp; ΠΟΤΩΝ (Σ.Ε.Β.Ο.Π.),  ΣΥΝΔΕΣΜΟΣ ΕΛΛΗΝΙΚΟΥ ΟΙΝΟΥ (Σ.Ε.Ο),  </a:t>
            </a:r>
            <a:r>
              <a:rPr lang="el-GR" sz="1600" dirty="0" err="1" smtClean="0">
                <a:latin typeface="Times New Roman" pitchFamily="18" charset="0"/>
                <a:cs typeface="Times New Roman" pitchFamily="18" charset="0"/>
              </a:rPr>
              <a:t>Ενωση</a:t>
            </a:r>
            <a:r>
              <a:rPr lang="el-GR" sz="1600" dirty="0" smtClean="0">
                <a:latin typeface="Times New Roman" pitchFamily="18" charset="0"/>
                <a:cs typeface="Times New Roman" pitchFamily="18" charset="0"/>
              </a:rPr>
              <a:t> οινοπαραγωγών του αμπελώνα της Βόρεια Ελλάδας,  </a:t>
            </a:r>
            <a:r>
              <a:rPr lang="el-GR" sz="1600" b="1" dirty="0" smtClean="0">
                <a:solidFill>
                  <a:schemeClr val="accent1"/>
                </a:solidFill>
                <a:latin typeface="Times New Roman" pitchFamily="18" charset="0"/>
                <a:cs typeface="Times New Roman" pitchFamily="18" charset="0"/>
              </a:rPr>
              <a:t>ΕΘΝΙΚΗ ΔΙΕΠΑΓΓΕΛΜΑΤΙΚΗ ΟΡΓΑΝΩΣΗ ΑΜΠΕΛΟΥ &amp; ΟΙΝΟΥ  A.R.E.V. –Ευρωπαϊκή ένωση </a:t>
            </a:r>
            <a:r>
              <a:rPr lang="el-GR" sz="1600" b="1" dirty="0" err="1" smtClean="0">
                <a:solidFill>
                  <a:schemeClr val="accent1"/>
                </a:solidFill>
                <a:latin typeface="Times New Roman" pitchFamily="18" charset="0"/>
                <a:cs typeface="Times New Roman" pitchFamily="18" charset="0"/>
              </a:rPr>
              <a:t>οινοπαραγωγικών</a:t>
            </a:r>
            <a:r>
              <a:rPr lang="el-GR" sz="1600" b="1" dirty="0" smtClean="0">
                <a:solidFill>
                  <a:schemeClr val="accent1"/>
                </a:solidFill>
                <a:latin typeface="Times New Roman" pitchFamily="18" charset="0"/>
                <a:cs typeface="Times New Roman" pitchFamily="18" charset="0"/>
              </a:rPr>
              <a:t> περιφερειών,</a:t>
            </a:r>
            <a:r>
              <a:rPr lang="el-GR" sz="1600" dirty="0" smtClean="0">
                <a:latin typeface="Times New Roman" pitchFamily="18" charset="0"/>
                <a:cs typeface="Times New Roman" pitchFamily="18" charset="0"/>
              </a:rPr>
              <a:t>  </a:t>
            </a:r>
            <a:r>
              <a:rPr lang="el-GR" sz="1600" b="1" dirty="0" smtClean="0">
                <a:solidFill>
                  <a:schemeClr val="accent1"/>
                </a:solidFill>
                <a:latin typeface="Times New Roman" pitchFamily="18" charset="0"/>
                <a:cs typeface="Times New Roman" pitchFamily="18" charset="0"/>
              </a:rPr>
              <a:t>ΔΙΕΘΝΗΣ ΑΚΑΔΗΜΙΑ ΟΙΝΟΥ – Γενεύη. </a:t>
            </a:r>
            <a:r>
              <a:rPr lang="el-GR" sz="1600" dirty="0" smtClean="0">
                <a:latin typeface="Times New Roman" pitchFamily="18" charset="0"/>
                <a:cs typeface="Times New Roman" pitchFamily="18" charset="0"/>
              </a:rPr>
              <a:t>Επίσης, δραστηριοποιείται έντονα σε θέματα περιβάλλοντος και πολιτισμού: </a:t>
            </a:r>
            <a:r>
              <a:rPr lang="el-GR" sz="1600" b="1" dirty="0" smtClean="0">
                <a:solidFill>
                  <a:schemeClr val="accent1"/>
                </a:solidFill>
                <a:latin typeface="Times New Roman" pitchFamily="18" charset="0"/>
                <a:cs typeface="Times New Roman" pitchFamily="18" charset="0"/>
              </a:rPr>
              <a:t>AΡΚΤΟΥΡΟΣ</a:t>
            </a:r>
            <a:r>
              <a:rPr lang="el-GR" sz="1600" dirty="0" smtClean="0">
                <a:latin typeface="Times New Roman" pitchFamily="18" charset="0"/>
                <a:cs typeface="Times New Roman" pitchFamily="18" charset="0"/>
              </a:rPr>
              <a:t> (Ιδρυτικό μέλος –1992- της αστικής εταιρίας που έχει ως σκοπό την προστασία της καφετιάς αρκούδας και της άγριας ζωής και του φυσικού περιβάλλοντος) </a:t>
            </a:r>
            <a:r>
              <a:rPr lang="el-GR" sz="1600" b="1" dirty="0" smtClean="0">
                <a:solidFill>
                  <a:schemeClr val="accent1"/>
                </a:solidFill>
                <a:latin typeface="Times New Roman" pitchFamily="18" charset="0"/>
                <a:cs typeface="Times New Roman" pitchFamily="18" charset="0"/>
              </a:rPr>
              <a:t>ΜΑΚΕΔΟΝΙΚΟ ΜΟΥΣΕΙΟ ΣΥΓΧΡΟΝΗΣ ΤΕΧΝΗΣ </a:t>
            </a:r>
            <a:r>
              <a:rPr lang="el-GR" sz="1600" dirty="0" smtClean="0">
                <a:latin typeface="Times New Roman" pitchFamily="18" charset="0"/>
                <a:cs typeface="Times New Roman" pitchFamily="18" charset="0"/>
              </a:rPr>
              <a:t>(Ιδρυτικό μέλος, από το 1987 μέχρι σήμερα μέλος του Δ.Σ.) ΕΝΩΣΗ ΠΟΛΙΤΩΝ ΘΕΣΣΑΛΟΝΙΚΗΣ (1992– Ιδρυτικό Μέλος και μέλος της διοικούσας επιτροπής ως σήμερα) Ε.Κ.Π.Α.Α. (</a:t>
            </a:r>
            <a:r>
              <a:rPr lang="el-GR" sz="1600" b="1" dirty="0" smtClean="0">
                <a:solidFill>
                  <a:schemeClr val="accent1"/>
                </a:solidFill>
                <a:latin typeface="Times New Roman" pitchFamily="18" charset="0"/>
                <a:cs typeface="Times New Roman" pitchFamily="18" charset="0"/>
              </a:rPr>
              <a:t>Εθνικό Κέντρο Περιβάλλοντος &amp; Αειφόρου Ανάπτυξης</a:t>
            </a:r>
            <a:r>
              <a:rPr lang="el-GR" sz="1600" dirty="0" smtClean="0">
                <a:latin typeface="Times New Roman" pitchFamily="18" charset="0"/>
                <a:cs typeface="Times New Roman" pitchFamily="18" charset="0"/>
              </a:rPr>
              <a:t>) (2001 έως 2004 Μέλος Δ.Σ.) ΕΠΙΤΡΟΠΗ ΦΥΣΗ 2000 – Πρόεδρος (2003-Απρ.2004) Έχει βραβευθεί και λάβει πολλές διακρίσεις μεταξύ των οποίων : «</a:t>
            </a:r>
            <a:r>
              <a:rPr lang="el-GR" sz="1600" b="1" dirty="0" smtClean="0">
                <a:solidFill>
                  <a:schemeClr val="accent1"/>
                </a:solidFill>
                <a:latin typeface="Times New Roman" pitchFamily="18" charset="0"/>
                <a:cs typeface="Times New Roman" pitchFamily="18" charset="0"/>
              </a:rPr>
              <a:t>2003 ΕΥΡΩΠΑΙΟΣ ΗΡΩΑΣ» </a:t>
            </a:r>
            <a:r>
              <a:rPr lang="el-GR" sz="1600" dirty="0" smtClean="0">
                <a:latin typeface="Times New Roman" pitchFamily="18" charset="0"/>
                <a:cs typeface="Times New Roman" pitchFamily="18" charset="0"/>
              </a:rPr>
              <a:t>Διάκριση του διεθνούς κύρους περιοδικού ΤΙΜΕ που τον ανακήρυξε "ήρωα" για το έργο του για την προστασία του φυσικού περιβάλλοντος</a:t>
            </a:r>
            <a:r>
              <a:rPr lang="el-GR" dirty="0" smtClean="0"/>
              <a:t>. </a:t>
            </a:r>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84825" y="466928"/>
            <a:ext cx="8638161" cy="4435811"/>
          </a:xfrm>
        </p:spPr>
        <p:txBody>
          <a:bodyPr>
            <a:normAutofit fontScale="92500" lnSpcReduction="10000"/>
          </a:bodyPr>
          <a:lstStyle/>
          <a:p>
            <a:r>
              <a:rPr lang="el-GR" sz="2000" dirty="0" smtClean="0">
                <a:latin typeface="Times New Roman" pitchFamily="18" charset="0"/>
                <a:cs typeface="Times New Roman" pitchFamily="18" charset="0"/>
              </a:rPr>
              <a:t>Το κριτήριο του </a:t>
            </a:r>
            <a:r>
              <a:rPr lang="en-US" sz="2000" b="1" dirty="0" smtClean="0">
                <a:solidFill>
                  <a:schemeClr val="accent1"/>
                </a:solidFill>
                <a:latin typeface="Times New Roman" pitchFamily="18" charset="0"/>
                <a:cs typeface="Times New Roman" pitchFamily="18" charset="0"/>
              </a:rPr>
              <a:t>lifestyle</a:t>
            </a:r>
            <a:r>
              <a:rPr lang="en-US"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συνιστά μία ιδιαίτερη κατηγοριοποίηση που σχετίζεται τόσο με τα </a:t>
            </a:r>
            <a:r>
              <a:rPr lang="el-GR" sz="2000" b="1" dirty="0" smtClean="0">
                <a:solidFill>
                  <a:schemeClr val="accent1"/>
                </a:solidFill>
                <a:latin typeface="Times New Roman" pitchFamily="18" charset="0"/>
                <a:cs typeface="Times New Roman" pitchFamily="18" charset="0"/>
              </a:rPr>
              <a:t>δημογραφικά χαρακτηριστικά </a:t>
            </a:r>
            <a:r>
              <a:rPr lang="el-GR" sz="2000" dirty="0" smtClean="0">
                <a:latin typeface="Times New Roman" pitchFamily="18" charset="0"/>
                <a:cs typeface="Times New Roman" pitchFamily="18" charset="0"/>
              </a:rPr>
              <a:t>(π.χ. ηλικία, φύλο, περιοχή κατοικίας) όσο και με το προφίλ του αγοραστή- πελάτη. </a:t>
            </a:r>
          </a:p>
          <a:p>
            <a:r>
              <a:rPr lang="el-GR" sz="2000" dirty="0" smtClean="0">
                <a:latin typeface="Times New Roman" pitchFamily="18" charset="0"/>
                <a:cs typeface="Times New Roman" pitchFamily="18" charset="0"/>
              </a:rPr>
              <a:t>Το προφίλ δεν αφορά μόνον το ύψος του εισοδήματος αλλά, κυρίως, την </a:t>
            </a:r>
            <a:r>
              <a:rPr lang="el-GR" sz="2000" b="1" dirty="0" smtClean="0">
                <a:solidFill>
                  <a:schemeClr val="accent1"/>
                </a:solidFill>
                <a:latin typeface="Times New Roman" pitchFamily="18" charset="0"/>
                <a:cs typeface="Times New Roman" pitchFamily="18" charset="0"/>
              </a:rPr>
              <a:t>κοινωνική του θέση, το επίπεδο μόρφωσης, την επαγγελματική ενασχόληση</a:t>
            </a:r>
            <a:r>
              <a:rPr lang="el-GR" sz="2000" dirty="0" smtClean="0">
                <a:latin typeface="Times New Roman" pitchFamily="18" charset="0"/>
                <a:cs typeface="Times New Roman" pitchFamily="18" charset="0"/>
              </a:rPr>
              <a:t>,  τις συνήθειες και τα ήθη- έθιμα, τις θρησκευτικές και κοινωνικοπολιτικές τοποθετήσεις, τον σεξουαλικό προσανατολισμό κλπ </a:t>
            </a:r>
          </a:p>
          <a:p>
            <a:r>
              <a:rPr lang="el-GR" sz="2000" dirty="0" smtClean="0">
                <a:latin typeface="Times New Roman" pitchFamily="18" charset="0"/>
                <a:cs typeface="Times New Roman" pitchFamily="18" charset="0"/>
              </a:rPr>
              <a:t>Ουσιαστικά διαθέτει  </a:t>
            </a:r>
            <a:r>
              <a:rPr lang="el-GR" sz="2000" b="1" dirty="0" smtClean="0">
                <a:solidFill>
                  <a:schemeClr val="accent1"/>
                </a:solidFill>
                <a:latin typeface="Times New Roman" pitchFamily="18" charset="0"/>
                <a:cs typeface="Times New Roman" pitchFamily="18" charset="0"/>
              </a:rPr>
              <a:t>λιγότερα ορθολογικά και περισσότερο ψυχολογικά στοιχεία</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με συνέπεια η καταναλωτική συμπεριφορά να ορίζεται όχι μόνο από τις προσωπικές εμπειρίες του αγοραστή αλλά τόσο από τη αντίληψή του που διαμορφώνεται </a:t>
            </a:r>
            <a:r>
              <a:rPr lang="el-GR" sz="2000" b="1" dirty="0" smtClean="0">
                <a:solidFill>
                  <a:schemeClr val="accent1"/>
                </a:solidFill>
                <a:latin typeface="Times New Roman" pitchFamily="18" charset="0"/>
                <a:cs typeface="Times New Roman" pitchFamily="18" charset="0"/>
              </a:rPr>
              <a:t>από το εξωτερικό περιβάλλον όσο και από το ίδιο το υποσυνείδητό του.  </a:t>
            </a:r>
          </a:p>
          <a:p>
            <a:r>
              <a:rPr lang="el-GR" sz="2000" dirty="0" smtClean="0">
                <a:latin typeface="Times New Roman" pitchFamily="18" charset="0"/>
                <a:cs typeface="Times New Roman" pitchFamily="18" charset="0"/>
              </a:rPr>
              <a:t>Το φαινόμενο </a:t>
            </a:r>
            <a:r>
              <a:rPr lang="el-GR" sz="2000" b="1"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snob value</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όπου η αγορά ακριβών αγαθών πραγματοποιείται για λόγους </a:t>
            </a:r>
            <a:r>
              <a:rPr lang="el-GR" sz="2000" b="1" dirty="0" smtClean="0">
                <a:solidFill>
                  <a:schemeClr val="accent1"/>
                </a:solidFill>
                <a:latin typeface="Times New Roman" pitchFamily="18" charset="0"/>
                <a:cs typeface="Times New Roman" pitchFamily="18" charset="0"/>
              </a:rPr>
              <a:t>κοινωνικού γοήτρου και </a:t>
            </a:r>
            <a:r>
              <a:rPr lang="en-US" sz="2000" b="1" dirty="0" smtClean="0">
                <a:solidFill>
                  <a:schemeClr val="accent1"/>
                </a:solidFill>
                <a:latin typeface="Times New Roman" pitchFamily="18" charset="0"/>
                <a:cs typeface="Times New Roman" pitchFamily="18" charset="0"/>
              </a:rPr>
              <a:t>status</a:t>
            </a:r>
            <a:r>
              <a:rPr lang="el-GR" sz="2000" b="1"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που, συνήθως, ακολουθείται από </a:t>
            </a:r>
            <a:r>
              <a:rPr lang="el-GR" sz="2000" b="1" dirty="0" smtClean="0">
                <a:solidFill>
                  <a:schemeClr val="accent1"/>
                </a:solidFill>
                <a:latin typeface="Times New Roman" pitchFamily="18" charset="0"/>
                <a:cs typeface="Times New Roman" pitchFamily="18" charset="0"/>
              </a:rPr>
              <a:t>επιδεικτική κατανάλωση </a:t>
            </a:r>
            <a:r>
              <a:rPr lang="el-GR" sz="2000" dirty="0" smtClean="0">
                <a:latin typeface="Times New Roman" pitchFamily="18" charset="0"/>
                <a:cs typeface="Times New Roman" pitchFamily="18" charset="0"/>
              </a:rPr>
              <a:t>διευρύνοντας το πολιτισμικό κεφάλαιο του αγοραστή</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50</a:t>
            </a:fld>
            <a:endParaRPr lang="en"/>
          </a:p>
        </p:txBody>
      </p:sp>
      <p:sp>
        <p:nvSpPr>
          <p:cNvPr id="4" name="3 - Τίτλος"/>
          <p:cNvSpPr>
            <a:spLocks noGrp="1"/>
          </p:cNvSpPr>
          <p:nvPr>
            <p:ph type="title"/>
          </p:nvPr>
        </p:nvSpPr>
        <p:spPr>
          <a:xfrm>
            <a:off x="457200" y="1"/>
            <a:ext cx="8229600" cy="486382"/>
          </a:xfrm>
        </p:spPr>
        <p:txBody>
          <a:bodyPr>
            <a:noAutofit/>
          </a:bodyPr>
          <a:lstStyle/>
          <a:p>
            <a:pPr algn="ctr"/>
            <a:r>
              <a:rPr lang="el-GR" sz="3200" dirty="0" smtClean="0">
                <a:latin typeface="Times New Roman" pitchFamily="18" charset="0"/>
                <a:cs typeface="Times New Roman" pitchFamily="18" charset="0"/>
              </a:rPr>
              <a:t>Οι αντινομίες της ζήτησης</a:t>
            </a:r>
            <a:endParaRPr lang="el-GR" sz="3200"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sz="2400" b="1" dirty="0" smtClean="0">
                <a:solidFill>
                  <a:schemeClr val="tx2"/>
                </a:solidFill>
                <a:latin typeface="Times New Roman" pitchFamily="18" charset="0"/>
                <a:cs typeface="Times New Roman" pitchFamily="18" charset="0"/>
              </a:rPr>
              <a:t>Στον αθλητισμό: </a:t>
            </a:r>
            <a:r>
              <a:rPr lang="el-GR" sz="2400" b="1" dirty="0" smtClean="0">
                <a:solidFill>
                  <a:schemeClr val="accent1"/>
                </a:solidFill>
                <a:latin typeface="Times New Roman" pitchFamily="18" charset="0"/>
                <a:cs typeface="Times New Roman" pitchFamily="18" charset="0"/>
              </a:rPr>
              <a:t>Ποιότητα-Ικανοποίηση-Αφοσίωση</a:t>
            </a:r>
          </a:p>
          <a:p>
            <a:pPr>
              <a:buNone/>
            </a:pPr>
            <a:r>
              <a:rPr lang="el-GR" sz="2400" b="1" dirty="0" smtClean="0">
                <a:solidFill>
                  <a:schemeClr val="accent1"/>
                </a:solidFill>
                <a:latin typeface="Times New Roman" pitchFamily="18" charset="0"/>
                <a:cs typeface="Times New Roman" pitchFamily="18" charset="0"/>
              </a:rPr>
              <a:t> </a:t>
            </a:r>
          </a:p>
          <a:p>
            <a:endParaRPr lang="el-GR" sz="2400" b="1" dirty="0" smtClean="0">
              <a:solidFill>
                <a:schemeClr val="tx2"/>
              </a:solidFill>
              <a:latin typeface="Times New Roman" pitchFamily="18" charset="0"/>
              <a:cs typeface="Times New Roman" pitchFamily="18" charset="0"/>
            </a:endParaRPr>
          </a:p>
          <a:p>
            <a:r>
              <a:rPr lang="el-GR" sz="2400" b="1" dirty="0" smtClean="0">
                <a:solidFill>
                  <a:schemeClr val="tx2"/>
                </a:solidFill>
                <a:latin typeface="Times New Roman" pitchFamily="18" charset="0"/>
                <a:cs typeface="Times New Roman" pitchFamily="18" charset="0"/>
              </a:rPr>
              <a:t>Στον Τουρισμό-Πολιτισμό: </a:t>
            </a:r>
            <a:r>
              <a:rPr lang="el-GR" sz="2400" b="1" dirty="0" smtClean="0">
                <a:solidFill>
                  <a:schemeClr val="accent1"/>
                </a:solidFill>
                <a:latin typeface="Times New Roman" pitchFamily="18" charset="0"/>
                <a:cs typeface="Times New Roman" pitchFamily="18" charset="0"/>
              </a:rPr>
              <a:t>Εξυπηρέτηση- Ικανοποίηση</a:t>
            </a:r>
          </a:p>
          <a:p>
            <a:endParaRPr lang="el-GR" sz="2400" b="1" dirty="0" smtClean="0">
              <a:solidFill>
                <a:schemeClr val="accent1"/>
              </a:solidFill>
              <a:latin typeface="Times New Roman" pitchFamily="18" charset="0"/>
              <a:cs typeface="Times New Roman" pitchFamily="18" charset="0"/>
            </a:endParaRPr>
          </a:p>
          <a:p>
            <a:endParaRPr lang="el-GR" b="1" dirty="0">
              <a:solidFill>
                <a:schemeClr val="accent1"/>
              </a:solidFill>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51</a:t>
            </a:fld>
            <a:endParaRPr lang="en"/>
          </a:p>
        </p:txBody>
      </p:sp>
      <p:sp>
        <p:nvSpPr>
          <p:cNvPr id="4" name="3 - Τίτλος"/>
          <p:cNvSpPr>
            <a:spLocks noGrp="1"/>
          </p:cNvSpPr>
          <p:nvPr>
            <p:ph type="title"/>
          </p:nvPr>
        </p:nvSpPr>
        <p:spPr>
          <a:xfrm>
            <a:off x="457200" y="205979"/>
            <a:ext cx="8229600" cy="650055"/>
          </a:xfrm>
        </p:spPr>
        <p:txBody>
          <a:bodyPr>
            <a:normAutofit/>
          </a:bodyPr>
          <a:lstStyle/>
          <a:p>
            <a:pPr algn="ctr"/>
            <a:r>
              <a:rPr lang="el-GR" sz="2800" dirty="0" smtClean="0">
                <a:latin typeface="Times New Roman" pitchFamily="18" charset="0"/>
                <a:cs typeface="Times New Roman" pitchFamily="18" charset="0"/>
              </a:rPr>
              <a:t>Όψεις στον Αθλητισμό,  Τουρισμό, Πολιτισμό</a:t>
            </a:r>
            <a:endParaRPr lang="el-GR" sz="2800"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75098" y="885216"/>
            <a:ext cx="8667345" cy="3910519"/>
          </a:xfrm>
        </p:spPr>
        <p:txBody>
          <a:bodyPr>
            <a:noAutofit/>
          </a:bodyPr>
          <a:lstStyle/>
          <a:p>
            <a:pPr lvl="0"/>
            <a:r>
              <a:rPr lang="el-GR" sz="1800" dirty="0" smtClean="0">
                <a:latin typeface="Times New Roman" pitchFamily="18" charset="0"/>
                <a:cs typeface="Times New Roman" pitchFamily="18" charset="0"/>
              </a:rPr>
              <a:t>Η καλή εξυπηρέτηση εκκινεί </a:t>
            </a:r>
            <a:r>
              <a:rPr lang="el-GR" sz="1800" b="1" dirty="0" smtClean="0">
                <a:solidFill>
                  <a:schemeClr val="accent1"/>
                </a:solidFill>
                <a:latin typeface="Times New Roman" pitchFamily="18" charset="0"/>
                <a:cs typeface="Times New Roman" pitchFamily="18" charset="0"/>
              </a:rPr>
              <a:t>«πριν την αγορά» </a:t>
            </a:r>
            <a:r>
              <a:rPr lang="el-GR" sz="1800" dirty="0" smtClean="0">
                <a:latin typeface="Times New Roman" pitchFamily="18" charset="0"/>
                <a:cs typeface="Times New Roman" pitchFamily="18" charset="0"/>
              </a:rPr>
              <a:t>και συνιστά ένα αποτελεσματικό εργαλείο </a:t>
            </a:r>
            <a:r>
              <a:rPr lang="el-GR" sz="1800" b="1" dirty="0" smtClean="0">
                <a:solidFill>
                  <a:schemeClr val="accent1"/>
                </a:solidFill>
                <a:latin typeface="Times New Roman" pitchFamily="18" charset="0"/>
                <a:cs typeface="Times New Roman" pitchFamily="18" charset="0"/>
              </a:rPr>
              <a:t>επικοινωνίας, δημοσίων σχέσεων και διαφήμισης </a:t>
            </a:r>
            <a:r>
              <a:rPr lang="el-GR" sz="1800" dirty="0" smtClean="0">
                <a:latin typeface="Times New Roman" pitchFamily="18" charset="0"/>
                <a:cs typeface="Times New Roman" pitchFamily="18" charset="0"/>
              </a:rPr>
              <a:t>που στοχεύει στη διεύρυνση των σχέσεων του οργανισμού με τους αποδέκτες των υπηρεσιών και των προϊόντων που παράγει.</a:t>
            </a:r>
          </a:p>
          <a:p>
            <a:pPr lvl="0"/>
            <a:r>
              <a:rPr lang="el-GR" sz="1800" b="1" dirty="0" smtClean="0">
                <a:solidFill>
                  <a:schemeClr val="accent1"/>
                </a:solidFill>
                <a:latin typeface="Times New Roman" pitchFamily="18" charset="0"/>
                <a:cs typeface="Times New Roman" pitchFamily="18" charset="0"/>
              </a:rPr>
              <a:t>«Στη διάρκεια της αγοράς»,  </a:t>
            </a:r>
            <a:r>
              <a:rPr lang="el-GR" sz="1800" dirty="0" smtClean="0">
                <a:latin typeface="Times New Roman" pitchFamily="18" charset="0"/>
                <a:cs typeface="Times New Roman" pitchFamily="18" charset="0"/>
              </a:rPr>
              <a:t>εξελίσσεται στην  ικανοποίηση του πελάτη που καλλιεργείται με ποικίλους τρόπους. Ενώ η </a:t>
            </a:r>
            <a:r>
              <a:rPr lang="el-GR" sz="1800" b="1" dirty="0" smtClean="0">
                <a:solidFill>
                  <a:schemeClr val="accent1"/>
                </a:solidFill>
                <a:latin typeface="Times New Roman" pitchFamily="18" charset="0"/>
                <a:cs typeface="Times New Roman" pitchFamily="18" charset="0"/>
              </a:rPr>
              <a:t>εξυπηρέτηση εκφράζει</a:t>
            </a:r>
            <a:r>
              <a:rPr lang="el-GR" sz="1800" dirty="0" smtClean="0">
                <a:latin typeface="Times New Roman" pitchFamily="18" charset="0"/>
                <a:cs typeface="Times New Roman" pitchFamily="18" charset="0"/>
              </a:rPr>
              <a:t> την κάλυψη των αναγκών σε ένα πρώτο επίπεδο, </a:t>
            </a:r>
            <a:r>
              <a:rPr lang="el-GR" sz="1800" b="1" dirty="0" smtClean="0">
                <a:solidFill>
                  <a:schemeClr val="accent1"/>
                </a:solidFill>
                <a:latin typeface="Times New Roman" pitchFamily="18" charset="0"/>
                <a:cs typeface="Times New Roman" pitchFamily="18" charset="0"/>
              </a:rPr>
              <a:t>η ικανοποίηση συνιστά  </a:t>
            </a:r>
            <a:r>
              <a:rPr lang="el-GR" sz="1800" dirty="0" smtClean="0">
                <a:latin typeface="Times New Roman" pitchFamily="18" charset="0"/>
                <a:cs typeface="Times New Roman" pitchFamily="18" charset="0"/>
              </a:rPr>
              <a:t>την υπέρβαση των προσδοκιών των πελατών.  </a:t>
            </a:r>
          </a:p>
          <a:p>
            <a:pPr lvl="0"/>
            <a:r>
              <a:rPr lang="el-GR" sz="1800" dirty="0" smtClean="0">
                <a:latin typeface="Times New Roman" pitchFamily="18" charset="0"/>
                <a:cs typeface="Times New Roman" pitchFamily="18" charset="0"/>
              </a:rPr>
              <a:t>Το </a:t>
            </a:r>
            <a:r>
              <a:rPr lang="el-GR" sz="1800" b="1" dirty="0" smtClean="0">
                <a:solidFill>
                  <a:schemeClr val="accent1"/>
                </a:solidFill>
                <a:latin typeface="Times New Roman" pitchFamily="18" charset="0"/>
                <a:cs typeface="Times New Roman" pitchFamily="18" charset="0"/>
              </a:rPr>
              <a:t>«μετά την αγορά»  </a:t>
            </a:r>
            <a:r>
              <a:rPr lang="el-GR" sz="1800" dirty="0" smtClean="0">
                <a:latin typeface="Times New Roman" pitchFamily="18" charset="0"/>
                <a:cs typeface="Times New Roman" pitchFamily="18" charset="0"/>
              </a:rPr>
              <a:t>διαμορφώνεται μία </a:t>
            </a:r>
            <a:r>
              <a:rPr lang="el-GR" sz="1800" b="1" dirty="0" smtClean="0">
                <a:solidFill>
                  <a:schemeClr val="accent1"/>
                </a:solidFill>
                <a:latin typeface="Times New Roman" pitchFamily="18" charset="0"/>
                <a:cs typeface="Times New Roman" pitchFamily="18" charset="0"/>
              </a:rPr>
              <a:t>θετική συνολική εμπειρία </a:t>
            </a:r>
            <a:r>
              <a:rPr lang="el-GR" sz="1800" dirty="0" smtClean="0">
                <a:latin typeface="Times New Roman" pitchFamily="18" charset="0"/>
                <a:cs typeface="Times New Roman" pitchFamily="18" charset="0"/>
              </a:rPr>
              <a:t>για τον πελάτη με παροχή στοιχείων που σκιαγραφούν την </a:t>
            </a:r>
            <a:r>
              <a:rPr lang="el-GR" sz="1800" dirty="0" err="1" smtClean="0">
                <a:latin typeface="Times New Roman" pitchFamily="18" charset="0"/>
                <a:cs typeface="Times New Roman" pitchFamily="18" charset="0"/>
              </a:rPr>
              <a:t>αποτελεσματικότηταν</a:t>
            </a:r>
            <a:r>
              <a:rPr lang="el-GR" sz="1800" dirty="0" smtClean="0">
                <a:latin typeface="Times New Roman" pitchFamily="18" charset="0"/>
                <a:cs typeface="Times New Roman" pitchFamily="18" charset="0"/>
              </a:rPr>
              <a:t> της επιλογής του και την </a:t>
            </a:r>
            <a:r>
              <a:rPr lang="el-GR" sz="1800" dirty="0" smtClean="0">
                <a:solidFill>
                  <a:schemeClr val="accent1"/>
                </a:solidFill>
                <a:latin typeface="Times New Roman" pitchFamily="18" charset="0"/>
                <a:cs typeface="Times New Roman" pitchFamily="18" charset="0"/>
              </a:rPr>
              <a:t>ευχαρίστηση- απόλαυση </a:t>
            </a:r>
            <a:r>
              <a:rPr lang="el-GR" sz="1800" dirty="0" smtClean="0">
                <a:latin typeface="Times New Roman" pitchFamily="18" charset="0"/>
                <a:cs typeface="Times New Roman" pitchFamily="18" charset="0"/>
              </a:rPr>
              <a:t>που προκύπτει από το βίωμα αυτής της εμπειρίας. </a:t>
            </a:r>
          </a:p>
          <a:p>
            <a:pPr lvl="0" algn="r">
              <a:buNone/>
            </a:pPr>
            <a:endParaRPr lang="el-GR" sz="1800"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52</a:t>
            </a:fld>
            <a:endParaRPr lang="en"/>
          </a:p>
        </p:txBody>
      </p:sp>
      <p:sp>
        <p:nvSpPr>
          <p:cNvPr id="4" name="3 - Τίτλος"/>
          <p:cNvSpPr>
            <a:spLocks noGrp="1"/>
          </p:cNvSpPr>
          <p:nvPr>
            <p:ph type="title"/>
          </p:nvPr>
        </p:nvSpPr>
        <p:spPr>
          <a:xfrm>
            <a:off x="457200" y="0"/>
            <a:ext cx="8229600" cy="778213"/>
          </a:xfrm>
        </p:spPr>
        <p:txBody>
          <a:bodyPr>
            <a:noAutofit/>
          </a:bodyPr>
          <a:lstStyle/>
          <a:p>
            <a:pPr algn="ctr"/>
            <a:r>
              <a:rPr lang="el-GR" sz="2200" dirty="0" smtClean="0">
                <a:latin typeface="Times New Roman" pitchFamily="18" charset="0"/>
                <a:cs typeface="Times New Roman" pitchFamily="18" charset="0"/>
              </a:rPr>
              <a:t>Η εξυπηρέτηση πελατών σε τρία βασικά χρονικά σημεία: «πριν την αγορά», «στη διάρκεια της αγοράς» και «μετά την αγορά»</a:t>
            </a:r>
            <a:endParaRPr lang="el-GR" sz="2200"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16733" y="719847"/>
            <a:ext cx="8871624" cy="4182893"/>
          </a:xfrm>
        </p:spPr>
        <p:txBody>
          <a:bodyPr>
            <a:normAutofit/>
          </a:bodyPr>
          <a:lstStyle/>
          <a:p>
            <a:pPr lvl="0" algn="ctr">
              <a:buNone/>
            </a:pPr>
            <a:r>
              <a:rPr lang="el-GR" sz="2000" b="1" dirty="0" smtClean="0">
                <a:solidFill>
                  <a:schemeClr val="accent1"/>
                </a:solidFill>
                <a:latin typeface="Times New Roman" pitchFamily="18" charset="0"/>
                <a:cs typeface="Times New Roman" pitchFamily="18" charset="0"/>
              </a:rPr>
              <a:t>«δεν υπάρχουν χρήματα», «δεν υπάρχει συγκεκριμένη ανάγκη», «δεν υπάρχει χρόνος»,  «δεν υπάρχει επιθυμία»,  «δεν υπάρχει εμπιστοσύνη». </a:t>
            </a:r>
          </a:p>
          <a:p>
            <a:pPr lvl="0"/>
            <a:r>
              <a:rPr lang="el-GR" sz="2100" dirty="0" smtClean="0">
                <a:latin typeface="Times New Roman" pitchFamily="18" charset="0"/>
                <a:cs typeface="Times New Roman" pitchFamily="18" charset="0"/>
              </a:rPr>
              <a:t>Υφίστανται πελάτες που έχουν δυσαρεστηθεί από έναν οργανισμό αλλά όχι μόνο δεν έχουν εκφράσει τη δυσαρέσκειά τους αλλά </a:t>
            </a:r>
            <a:r>
              <a:rPr lang="el-GR" sz="2100" b="1" dirty="0" smtClean="0">
                <a:solidFill>
                  <a:schemeClr val="accent1"/>
                </a:solidFill>
                <a:latin typeface="Times New Roman" pitchFamily="18" charset="0"/>
                <a:cs typeface="Times New Roman" pitchFamily="18" charset="0"/>
              </a:rPr>
              <a:t>συνεχίζουν να είναι αγοραστές</a:t>
            </a:r>
            <a:r>
              <a:rPr lang="el-GR" sz="2100" dirty="0" smtClean="0">
                <a:latin typeface="Times New Roman" pitchFamily="18" charset="0"/>
                <a:cs typeface="Times New Roman" pitchFamily="18" charset="0"/>
              </a:rPr>
              <a:t> στον ίδιο οργανισμό. </a:t>
            </a:r>
          </a:p>
          <a:p>
            <a:pPr lvl="0"/>
            <a:r>
              <a:rPr lang="el-GR" sz="2100" dirty="0" smtClean="0">
                <a:latin typeface="Times New Roman" pitchFamily="18" charset="0"/>
                <a:cs typeface="Times New Roman" pitchFamily="18" charset="0"/>
              </a:rPr>
              <a:t>Υπάρχουν πελάτες που αποφασίζουν να </a:t>
            </a:r>
            <a:r>
              <a:rPr lang="el-GR" sz="2100" b="1" dirty="0" smtClean="0">
                <a:solidFill>
                  <a:schemeClr val="accent1"/>
                </a:solidFill>
                <a:latin typeface="Times New Roman" pitchFamily="18" charset="0"/>
                <a:cs typeface="Times New Roman" pitchFamily="18" charset="0"/>
              </a:rPr>
              <a:t>απομακρυνθούν οριστικά </a:t>
            </a:r>
            <a:r>
              <a:rPr lang="el-GR" sz="2100" dirty="0" smtClean="0">
                <a:latin typeface="Times New Roman" pitchFamily="18" charset="0"/>
                <a:cs typeface="Times New Roman" pitchFamily="18" charset="0"/>
              </a:rPr>
              <a:t>από το αγοραστικό περιβάλλον του οργανισμού χωρίς, μεν, να εκφράσουν τη δυσαρέσκειά τους στον οργανισμό αλλά χωρίς να αποκλείεται </a:t>
            </a:r>
            <a:r>
              <a:rPr lang="el-GR" sz="2100" b="1" dirty="0" smtClean="0">
                <a:solidFill>
                  <a:schemeClr val="accent1"/>
                </a:solidFill>
                <a:latin typeface="Times New Roman" pitchFamily="18" charset="0"/>
                <a:cs typeface="Times New Roman" pitchFamily="18" charset="0"/>
              </a:rPr>
              <a:t>να το δυσφημήσει </a:t>
            </a:r>
            <a:r>
              <a:rPr lang="el-GR" sz="2100" dirty="0" smtClean="0">
                <a:latin typeface="Times New Roman" pitchFamily="18" charset="0"/>
                <a:cs typeface="Times New Roman" pitchFamily="18" charset="0"/>
              </a:rPr>
              <a:t>στο περιβάλλον που κινούνται. </a:t>
            </a:r>
          </a:p>
          <a:p>
            <a:pPr lvl="0"/>
            <a:r>
              <a:rPr lang="el-GR" sz="2100" dirty="0" smtClean="0">
                <a:latin typeface="Times New Roman" pitchFamily="18" charset="0"/>
                <a:cs typeface="Times New Roman" pitchFamily="18" charset="0"/>
              </a:rPr>
              <a:t>Πελάτης με ενεργητική στάση απέναντι στον οργανισμό διεκδικώντας το δίκιο του αλλά </a:t>
            </a:r>
            <a:r>
              <a:rPr lang="el-GR" sz="2100" b="1" dirty="0" smtClean="0">
                <a:solidFill>
                  <a:schemeClr val="accent1"/>
                </a:solidFill>
                <a:latin typeface="Times New Roman" pitchFamily="18" charset="0"/>
                <a:cs typeface="Times New Roman" pitchFamily="18" charset="0"/>
              </a:rPr>
              <a:t>χωρίς να σημαίνει ότι αυτομάτως θα διακόψει </a:t>
            </a:r>
            <a:r>
              <a:rPr lang="el-GR" sz="2100" dirty="0" smtClean="0">
                <a:latin typeface="Times New Roman" pitchFamily="18" charset="0"/>
                <a:cs typeface="Times New Roman" pitchFamily="18" charset="0"/>
              </a:rPr>
              <a:t>και τις συναλλαγές με το συγκεκριμένο οργανισμό.                                     </a:t>
            </a:r>
            <a:endParaRPr lang="el-GR" sz="1800" b="1" i="1" dirty="0" smtClean="0">
              <a:latin typeface="Times New Roman" pitchFamily="18" charset="0"/>
              <a:cs typeface="Times New Roman" pitchFamily="18" charset="0"/>
            </a:endParaRPr>
          </a:p>
          <a:p>
            <a:pPr lvl="0"/>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53</a:t>
            </a:fld>
            <a:endParaRPr lang="en"/>
          </a:p>
        </p:txBody>
      </p:sp>
      <p:sp>
        <p:nvSpPr>
          <p:cNvPr id="4" name="3 - Τίτλος"/>
          <p:cNvSpPr>
            <a:spLocks noGrp="1"/>
          </p:cNvSpPr>
          <p:nvPr>
            <p:ph type="title"/>
          </p:nvPr>
        </p:nvSpPr>
        <p:spPr>
          <a:xfrm>
            <a:off x="457200" y="205980"/>
            <a:ext cx="8229600" cy="494412"/>
          </a:xfrm>
        </p:spPr>
        <p:txBody>
          <a:bodyPr>
            <a:normAutofit fontScale="90000"/>
          </a:bodyPr>
          <a:lstStyle/>
          <a:p>
            <a:pPr algn="ctr"/>
            <a:r>
              <a:rPr lang="el-GR" sz="2800" dirty="0" smtClean="0">
                <a:latin typeface="Times New Roman" pitchFamily="18" charset="0"/>
                <a:cs typeface="Times New Roman" pitchFamily="18" charset="0"/>
              </a:rPr>
              <a:t>Πέντε διαδοχικές αρνήσεις από τους αγοραστές </a:t>
            </a:r>
            <a:endParaRPr lang="el-GR" sz="2800" dirty="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94553" y="710119"/>
            <a:ext cx="9338553" cy="4433381"/>
          </a:xfrm>
        </p:spPr>
        <p:txBody>
          <a:bodyPr>
            <a:noAutofit/>
          </a:bodyPr>
          <a:lstStyle/>
          <a:p>
            <a:pPr lvl="0"/>
            <a:r>
              <a:rPr lang="el-GR" sz="1800" dirty="0" smtClean="0">
                <a:latin typeface="Times New Roman" pitchFamily="18" charset="0"/>
                <a:cs typeface="Times New Roman" pitchFamily="18" charset="0"/>
              </a:rPr>
              <a:t>Σε έναν οργανισμό προκύπτει σχετικό πρόβλημα παραπόνων </a:t>
            </a:r>
            <a:r>
              <a:rPr lang="el-GR" sz="1800" b="1" dirty="0" smtClean="0">
                <a:solidFill>
                  <a:schemeClr val="accent1"/>
                </a:solidFill>
                <a:latin typeface="Times New Roman" pitchFamily="18" charset="0"/>
                <a:cs typeface="Times New Roman" pitchFamily="18" charset="0"/>
              </a:rPr>
              <a:t>από το 1/4  (25%) των συναλλαγών,</a:t>
            </a:r>
            <a:r>
              <a:rPr lang="el-GR" sz="1800" dirty="0" smtClean="0">
                <a:latin typeface="Times New Roman" pitchFamily="18" charset="0"/>
                <a:cs typeface="Times New Roman" pitchFamily="18" charset="0"/>
              </a:rPr>
              <a:t> γεγονός καθόλου αμελητέο που χρήζει ολοκληρωμένης αντιμετώπισης.</a:t>
            </a:r>
          </a:p>
          <a:p>
            <a:pPr lvl="0"/>
            <a:r>
              <a:rPr lang="el-GR" sz="1800" dirty="0" smtClean="0">
                <a:latin typeface="Times New Roman" pitchFamily="18" charset="0"/>
                <a:cs typeface="Times New Roman" pitchFamily="18" charset="0"/>
              </a:rPr>
              <a:t>Από το σύνολο των δυσαρεστημένων πελατών, </a:t>
            </a:r>
            <a:r>
              <a:rPr lang="el-GR" sz="1800" b="1" dirty="0" smtClean="0">
                <a:solidFill>
                  <a:schemeClr val="accent1"/>
                </a:solidFill>
                <a:latin typeface="Times New Roman" pitchFamily="18" charset="0"/>
                <a:cs typeface="Times New Roman" pitchFamily="18" charset="0"/>
              </a:rPr>
              <a:t>το 90%-96% δεν θα εκφράσουν το παράπονό τους </a:t>
            </a:r>
            <a:r>
              <a:rPr lang="el-GR" sz="1800" dirty="0" smtClean="0">
                <a:latin typeface="Times New Roman" pitchFamily="18" charset="0"/>
                <a:cs typeface="Times New Roman" pitchFamily="18" charset="0"/>
              </a:rPr>
              <a:t>στον οργανισμό καθώς είναι αποφασισμένοι να επιλέξουν εναλλακτικές λύσεις αγοράς.  </a:t>
            </a:r>
          </a:p>
          <a:p>
            <a:pPr lvl="0"/>
            <a:r>
              <a:rPr lang="el-GR" sz="1800" dirty="0" smtClean="0">
                <a:latin typeface="Times New Roman" pitchFamily="18" charset="0"/>
                <a:cs typeface="Times New Roman" pitchFamily="18" charset="0"/>
              </a:rPr>
              <a:t>Από τους μη ικανοποιημένους πελάτες που δεν είχαν εκφράσει το παράπονό  τους (και δεν είχε λυθεί το πρόβλημά τους), </a:t>
            </a:r>
            <a:r>
              <a:rPr lang="el-GR" sz="1800" b="1" dirty="0" smtClean="0">
                <a:solidFill>
                  <a:schemeClr val="accent1"/>
                </a:solidFill>
                <a:latin typeface="Times New Roman" pitchFamily="18" charset="0"/>
                <a:cs typeface="Times New Roman" pitchFamily="18" charset="0"/>
              </a:rPr>
              <a:t>μόνο το 10% θα επιστρέψει στον οργανισμό </a:t>
            </a:r>
            <a:r>
              <a:rPr lang="el-GR" sz="1800" dirty="0" smtClean="0">
                <a:latin typeface="Times New Roman" pitchFamily="18" charset="0"/>
                <a:cs typeface="Times New Roman" pitchFamily="18" charset="0"/>
              </a:rPr>
              <a:t>που απομακρύνθηκαν. </a:t>
            </a:r>
          </a:p>
          <a:p>
            <a:pPr lvl="0"/>
            <a:r>
              <a:rPr lang="el-GR" sz="1800" dirty="0" smtClean="0">
                <a:latin typeface="Times New Roman" pitchFamily="18" charset="0"/>
                <a:cs typeface="Times New Roman" pitchFamily="18" charset="0"/>
              </a:rPr>
              <a:t>Εάν </a:t>
            </a:r>
            <a:r>
              <a:rPr lang="el-GR" sz="1800" b="1" dirty="0" smtClean="0">
                <a:solidFill>
                  <a:schemeClr val="accent1"/>
                </a:solidFill>
                <a:latin typeface="Times New Roman" pitchFamily="18" charset="0"/>
                <a:cs typeface="Times New Roman" pitchFamily="18" charset="0"/>
              </a:rPr>
              <a:t>λυθεί το πρόβλημα της δυσαρέσκειας </a:t>
            </a:r>
            <a:r>
              <a:rPr lang="el-GR" sz="1800" dirty="0" smtClean="0">
                <a:latin typeface="Times New Roman" pitchFamily="18" charset="0"/>
                <a:cs typeface="Times New Roman" pitchFamily="18" charset="0"/>
              </a:rPr>
              <a:t>των πελατών που απομακρύνθηκαν από τον οργανισμό, ένα ποσοστό της τάξης του </a:t>
            </a:r>
            <a:r>
              <a:rPr lang="el-GR" sz="1800" b="1" dirty="0" smtClean="0">
                <a:solidFill>
                  <a:schemeClr val="accent1"/>
                </a:solidFill>
                <a:latin typeface="Times New Roman" pitchFamily="18" charset="0"/>
                <a:cs typeface="Times New Roman" pitchFamily="18" charset="0"/>
              </a:rPr>
              <a:t>90% θα επιστρέψει </a:t>
            </a:r>
            <a:r>
              <a:rPr lang="el-GR" sz="1800" dirty="0" smtClean="0">
                <a:latin typeface="Times New Roman" pitchFamily="18" charset="0"/>
                <a:cs typeface="Times New Roman" pitchFamily="18" charset="0"/>
              </a:rPr>
              <a:t>στο συγκεκριμένο οργανισμό. </a:t>
            </a:r>
          </a:p>
          <a:p>
            <a:pPr lvl="0"/>
            <a:r>
              <a:rPr lang="el-GR" sz="1800" b="1" dirty="0" smtClean="0">
                <a:solidFill>
                  <a:schemeClr val="accent1"/>
                </a:solidFill>
                <a:latin typeface="Times New Roman" pitchFamily="18" charset="0"/>
                <a:cs typeface="Times New Roman" pitchFamily="18" charset="0"/>
              </a:rPr>
              <a:t>Το 65-70% </a:t>
            </a:r>
            <a:r>
              <a:rPr lang="el-GR" sz="1800" dirty="0" smtClean="0">
                <a:latin typeface="Times New Roman" pitchFamily="18" charset="0"/>
                <a:cs typeface="Times New Roman" pitchFamily="18" charset="0"/>
              </a:rPr>
              <a:t>των δυσαρεστημένων πελατών οφείλεται σε συμπεριφορές προσωπικού, το </a:t>
            </a:r>
            <a:r>
              <a:rPr lang="el-GR" sz="1800" b="1" dirty="0" smtClean="0">
                <a:solidFill>
                  <a:schemeClr val="accent1"/>
                </a:solidFill>
                <a:latin typeface="Times New Roman" pitchFamily="18" charset="0"/>
                <a:cs typeface="Times New Roman" pitchFamily="18" charset="0"/>
              </a:rPr>
              <a:t>14% των μη ικανοποιημένων </a:t>
            </a:r>
            <a:r>
              <a:rPr lang="el-GR" sz="1800" dirty="0" smtClean="0">
                <a:latin typeface="Times New Roman" pitchFamily="18" charset="0"/>
                <a:cs typeface="Times New Roman" pitchFamily="18" charset="0"/>
              </a:rPr>
              <a:t>πελατών προέρχεται από ελαττωματικό προϊόν ή ελλιπή υπηρεσία.</a:t>
            </a:r>
          </a:p>
          <a:p>
            <a:pPr lvl="0"/>
            <a:r>
              <a:rPr lang="el-GR" sz="1800" dirty="0" smtClean="0">
                <a:latin typeface="Times New Roman" pitchFamily="18" charset="0"/>
                <a:cs typeface="Times New Roman" pitchFamily="18" charset="0"/>
              </a:rPr>
              <a:t>Ένας </a:t>
            </a:r>
            <a:r>
              <a:rPr lang="el-GR" sz="1800" b="1" dirty="0" smtClean="0">
                <a:solidFill>
                  <a:schemeClr val="accent1"/>
                </a:solidFill>
                <a:latin typeface="Times New Roman" pitchFamily="18" charset="0"/>
                <a:cs typeface="Times New Roman" pitchFamily="18" charset="0"/>
              </a:rPr>
              <a:t>δυσαρεστημένος πελάτης </a:t>
            </a:r>
            <a:r>
              <a:rPr lang="el-GR" sz="1800" dirty="0" smtClean="0">
                <a:latin typeface="Times New Roman" pitchFamily="18" charset="0"/>
                <a:cs typeface="Times New Roman" pitchFamily="18" charset="0"/>
              </a:rPr>
              <a:t>είναι δυνατόν να επηρεάσει αρνητικά μέχρι και  </a:t>
            </a:r>
            <a:r>
              <a:rPr lang="el-GR" sz="1800" b="1" dirty="0" smtClean="0">
                <a:solidFill>
                  <a:schemeClr val="accent1"/>
                </a:solidFill>
                <a:latin typeface="Times New Roman" pitchFamily="18" charset="0"/>
                <a:cs typeface="Times New Roman" pitchFamily="18" charset="0"/>
              </a:rPr>
              <a:t>250 μελλοντικούς </a:t>
            </a:r>
            <a:r>
              <a:rPr lang="el-GR" sz="1800" dirty="0" smtClean="0">
                <a:latin typeface="Times New Roman" pitchFamily="18" charset="0"/>
                <a:cs typeface="Times New Roman" pitchFamily="18" charset="0"/>
              </a:rPr>
              <a:t>αγοραστές για την εταιρεία που του δημιούργησε δυσαρέσκεια. </a:t>
            </a:r>
          </a:p>
          <a:p>
            <a:pPr lvl="0"/>
            <a:r>
              <a:rPr lang="el-GR" sz="1800" dirty="0" smtClean="0">
                <a:latin typeface="Times New Roman" pitchFamily="18" charset="0"/>
                <a:cs typeface="Times New Roman" pitchFamily="18" charset="0"/>
              </a:rPr>
              <a:t>Ένας </a:t>
            </a:r>
            <a:r>
              <a:rPr lang="el-GR" sz="1800" b="1" dirty="0" smtClean="0">
                <a:solidFill>
                  <a:schemeClr val="accent1"/>
                </a:solidFill>
                <a:latin typeface="Times New Roman" pitchFamily="18" charset="0"/>
                <a:cs typeface="Times New Roman" pitchFamily="18" charset="0"/>
              </a:rPr>
              <a:t>ευχαριστημένος πελάτης </a:t>
            </a:r>
            <a:r>
              <a:rPr lang="el-GR" sz="1800" dirty="0" smtClean="0">
                <a:latin typeface="Times New Roman" pitchFamily="18" charset="0"/>
                <a:cs typeface="Times New Roman" pitchFamily="18" charset="0"/>
              </a:rPr>
              <a:t>επηρεάζει θετικά μόνον </a:t>
            </a:r>
            <a:r>
              <a:rPr lang="el-GR" sz="1800" b="1" dirty="0" smtClean="0">
                <a:solidFill>
                  <a:schemeClr val="accent1"/>
                </a:solidFill>
                <a:latin typeface="Times New Roman" pitchFamily="18" charset="0"/>
                <a:cs typeface="Times New Roman" pitchFamily="18" charset="0"/>
              </a:rPr>
              <a:t>μέχρι 20</a:t>
            </a:r>
            <a:r>
              <a:rPr lang="el-GR" sz="1800" dirty="0" smtClean="0">
                <a:latin typeface="Times New Roman" pitchFamily="18" charset="0"/>
                <a:cs typeface="Times New Roman" pitchFamily="18" charset="0"/>
              </a:rPr>
              <a:t> μελλοντικούς αγοραστές. </a:t>
            </a:r>
          </a:p>
          <a:p>
            <a:pPr lvl="0"/>
            <a:r>
              <a:rPr lang="el-GR" sz="1800" dirty="0" smtClean="0">
                <a:latin typeface="Times New Roman" pitchFamily="18" charset="0"/>
                <a:cs typeface="Times New Roman" pitchFamily="18" charset="0"/>
              </a:rPr>
              <a:t>.</a:t>
            </a:r>
          </a:p>
          <a:p>
            <a:endParaRPr lang="el-GR" sz="1800"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54</a:t>
            </a:fld>
            <a:endParaRPr lang="en"/>
          </a:p>
        </p:txBody>
      </p:sp>
      <p:sp>
        <p:nvSpPr>
          <p:cNvPr id="4" name="3 - Τίτλος"/>
          <p:cNvSpPr>
            <a:spLocks noGrp="1"/>
          </p:cNvSpPr>
          <p:nvPr>
            <p:ph type="title"/>
          </p:nvPr>
        </p:nvSpPr>
        <p:spPr>
          <a:xfrm>
            <a:off x="457200" y="0"/>
            <a:ext cx="8229600" cy="787939"/>
          </a:xfrm>
        </p:spPr>
        <p:txBody>
          <a:bodyPr>
            <a:noAutofit/>
          </a:bodyPr>
          <a:lstStyle/>
          <a:p>
            <a:pPr algn="ctr"/>
            <a:r>
              <a:rPr lang="el-GR" sz="2000" dirty="0" smtClean="0">
                <a:latin typeface="Times New Roman" pitchFamily="18" charset="0"/>
                <a:cs typeface="Times New Roman" pitchFamily="18" charset="0"/>
              </a:rPr>
              <a:t>Το κόστος προσέλκυσης ενός νέου πελάτη είναι 5 φορές μεγαλύτερο </a:t>
            </a:r>
            <a:br>
              <a:rPr lang="el-GR" sz="2000" dirty="0" smtClean="0">
                <a:latin typeface="Times New Roman" pitchFamily="18" charset="0"/>
                <a:cs typeface="Times New Roman" pitchFamily="18" charset="0"/>
              </a:rPr>
            </a:br>
            <a:r>
              <a:rPr lang="el-GR" sz="2000" dirty="0" smtClean="0">
                <a:latin typeface="Times New Roman" pitchFamily="18" charset="0"/>
                <a:cs typeface="Times New Roman" pitchFamily="18" charset="0"/>
              </a:rPr>
              <a:t>από τη διατήρηση ενός πελάτη που έχει δυσαρεστηθεί</a:t>
            </a:r>
            <a:endParaRPr lang="el-GR" sz="2000"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778214"/>
            <a:ext cx="9144000" cy="4365286"/>
          </a:xfrm>
        </p:spPr>
        <p:txBody>
          <a:bodyPr>
            <a:normAutofit/>
          </a:bodyPr>
          <a:lstStyle/>
          <a:p>
            <a:r>
              <a:rPr lang="el-GR" sz="2000" dirty="0" smtClean="0">
                <a:latin typeface="Times New Roman" pitchFamily="18" charset="0"/>
                <a:cs typeface="Times New Roman" pitchFamily="18" charset="0"/>
              </a:rPr>
              <a:t>Το ποσοστό των μη εκφρασμένων παραπόνων είναι </a:t>
            </a:r>
            <a:r>
              <a:rPr lang="el-GR" sz="2000" b="1" dirty="0" smtClean="0">
                <a:solidFill>
                  <a:schemeClr val="accent1"/>
                </a:solidFill>
                <a:latin typeface="Times New Roman" pitchFamily="18" charset="0"/>
                <a:cs typeface="Times New Roman" pitchFamily="18" charset="0"/>
              </a:rPr>
              <a:t>τόσο υψηλό </a:t>
            </a:r>
            <a:r>
              <a:rPr lang="el-GR" sz="2000" dirty="0" smtClean="0">
                <a:latin typeface="Times New Roman" pitchFamily="18" charset="0"/>
                <a:cs typeface="Times New Roman" pitchFamily="18" charset="0"/>
              </a:rPr>
              <a:t>που επιφέρει </a:t>
            </a:r>
            <a:r>
              <a:rPr lang="el-GR" sz="2000" b="1" dirty="0" smtClean="0">
                <a:solidFill>
                  <a:schemeClr val="accent1"/>
                </a:solidFill>
                <a:latin typeface="Times New Roman" pitchFamily="18" charset="0"/>
                <a:cs typeface="Times New Roman" pitchFamily="18" charset="0"/>
              </a:rPr>
              <a:t>ανισορροπία στη λειτουργία </a:t>
            </a:r>
            <a:r>
              <a:rPr lang="el-GR" sz="2000" dirty="0" smtClean="0">
                <a:latin typeface="Times New Roman" pitchFamily="18" charset="0"/>
                <a:cs typeface="Times New Roman" pitchFamily="18" charset="0"/>
              </a:rPr>
              <a:t>ενός οργανισμού.</a:t>
            </a:r>
          </a:p>
          <a:p>
            <a:r>
              <a:rPr lang="el-GR" sz="2000" dirty="0" smtClean="0">
                <a:latin typeface="Times New Roman" pitchFamily="18" charset="0"/>
                <a:cs typeface="Times New Roman" pitchFamily="18" charset="0"/>
              </a:rPr>
              <a:t>Δυσαρεστημένοι πελάτες δεν εκφράζουν τα παράπονά τους καθώς υφίστανται περιορισμοί σε σχέση με το συγκεκριμένο κλάδο, το προφίλ των πελατών, το μέγεθος της δυσαρέσκειας, την εκτίμηση επανόρθωσης της ζημιάς κλπ. </a:t>
            </a:r>
          </a:p>
          <a:p>
            <a:r>
              <a:rPr lang="el-GR" sz="2000" dirty="0" smtClean="0">
                <a:latin typeface="Times New Roman" pitchFamily="18" charset="0"/>
                <a:cs typeface="Times New Roman" pitchFamily="18" charset="0"/>
              </a:rPr>
              <a:t>Στον </a:t>
            </a:r>
            <a:r>
              <a:rPr lang="el-GR" sz="2000" b="1" dirty="0" smtClean="0">
                <a:solidFill>
                  <a:schemeClr val="accent1"/>
                </a:solidFill>
                <a:latin typeface="Times New Roman" pitchFamily="18" charset="0"/>
                <a:cs typeface="Times New Roman" pitchFamily="18" charset="0"/>
              </a:rPr>
              <a:t>τουριστικό τομέα </a:t>
            </a:r>
            <a:r>
              <a:rPr lang="el-GR" sz="2000" dirty="0" smtClean="0">
                <a:latin typeface="Times New Roman" pitchFamily="18" charset="0"/>
                <a:cs typeface="Times New Roman" pitchFamily="18" charset="0"/>
              </a:rPr>
              <a:t>οι πελάτες </a:t>
            </a:r>
            <a:r>
              <a:rPr lang="el-GR" sz="2000" b="1" dirty="0" smtClean="0">
                <a:solidFill>
                  <a:schemeClr val="accent1"/>
                </a:solidFill>
                <a:latin typeface="Times New Roman" pitchFamily="18" charset="0"/>
                <a:cs typeface="Times New Roman" pitchFamily="18" charset="0"/>
              </a:rPr>
              <a:t>δεν σπαταλούν τον χρόνο των διακοπών τους </a:t>
            </a:r>
            <a:r>
              <a:rPr lang="el-GR" sz="2000" dirty="0" smtClean="0">
                <a:latin typeface="Times New Roman" pitchFamily="18" charset="0"/>
                <a:cs typeface="Times New Roman" pitchFamily="18" charset="0"/>
              </a:rPr>
              <a:t>με το να διεκδικήσουν το δίκιο τους από τη ξενοδοχειακή μονάδα που διαμένουν.</a:t>
            </a:r>
          </a:p>
          <a:p>
            <a:r>
              <a:rPr lang="el-GR" sz="2000" dirty="0" smtClean="0">
                <a:latin typeface="Times New Roman" pitchFamily="18" charset="0"/>
                <a:cs typeface="Times New Roman" pitchFamily="18" charset="0"/>
              </a:rPr>
              <a:t>Διαθέτουν τη </a:t>
            </a:r>
            <a:r>
              <a:rPr lang="el-GR" sz="2000" b="1" dirty="0" smtClean="0">
                <a:solidFill>
                  <a:schemeClr val="accent1"/>
                </a:solidFill>
                <a:latin typeface="Times New Roman" pitchFamily="18" charset="0"/>
                <a:cs typeface="Times New Roman" pitchFamily="18" charset="0"/>
              </a:rPr>
              <a:t>δύναμη της χρήσης του διαδικτύου </a:t>
            </a:r>
            <a:r>
              <a:rPr lang="el-GR" sz="2000" dirty="0" smtClean="0">
                <a:latin typeface="Times New Roman" pitchFamily="18" charset="0"/>
                <a:cs typeface="Times New Roman" pitchFamily="18" charset="0"/>
              </a:rPr>
              <a:t>και είναι δυνατόν να εκφράσουν τα παράπονά τους γραπτά και με αναλυτικό τρόπο οποιαδήποτε στιγμή το κρίνουν σκόπιμο προξενώντας έτσι ακόμη μεγαλύτερη ζημιά στον οργανισμό.  </a:t>
            </a:r>
          </a:p>
          <a:p>
            <a:pPr algn="r">
              <a:buNone/>
            </a:pPr>
            <a:endParaRPr lang="el-GR" sz="2000" b="1" i="1" dirty="0" smtClean="0">
              <a:latin typeface="Times New Roman" pitchFamily="18" charset="0"/>
              <a:cs typeface="Times New Roman" pitchFamily="18" charset="0"/>
            </a:endParaRP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55</a:t>
            </a:fld>
            <a:endParaRPr lang="en"/>
          </a:p>
        </p:txBody>
      </p:sp>
      <p:sp>
        <p:nvSpPr>
          <p:cNvPr id="4" name="3 - Τίτλος"/>
          <p:cNvSpPr>
            <a:spLocks noGrp="1"/>
          </p:cNvSpPr>
          <p:nvPr>
            <p:ph type="title"/>
          </p:nvPr>
        </p:nvSpPr>
        <p:spPr>
          <a:xfrm>
            <a:off x="457200" y="205979"/>
            <a:ext cx="8229600" cy="455502"/>
          </a:xfrm>
        </p:spPr>
        <p:txBody>
          <a:bodyPr>
            <a:noAutofit/>
          </a:bodyPr>
          <a:lstStyle/>
          <a:p>
            <a:pPr algn="ctr"/>
            <a:r>
              <a:rPr lang="el-GR" sz="2800" dirty="0" smtClean="0">
                <a:latin typeface="Times New Roman" pitchFamily="18" charset="0"/>
                <a:cs typeface="Times New Roman" pitchFamily="18" charset="0"/>
              </a:rPr>
              <a:t>Η μη έκφραση παραπόνου</a:t>
            </a:r>
            <a:endParaRPr lang="el-GR" sz="2800" dirty="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94552" y="729574"/>
            <a:ext cx="9338552" cy="4413926"/>
          </a:xfrm>
        </p:spPr>
        <p:txBody>
          <a:bodyPr>
            <a:normAutofit fontScale="92500" lnSpcReduction="10000"/>
          </a:bodyPr>
          <a:lstStyle/>
          <a:p>
            <a:pPr lvl="0"/>
            <a:r>
              <a:rPr lang="el-GR" sz="1900" b="1" dirty="0" smtClean="0">
                <a:solidFill>
                  <a:schemeClr val="accent1"/>
                </a:solidFill>
                <a:latin typeface="Times New Roman" pitchFamily="18" charset="0"/>
                <a:cs typeface="Times New Roman" pitchFamily="18" charset="0"/>
              </a:rPr>
              <a:t>Ο «ανατολίτης» πελάτης- «τζαμπατζής». </a:t>
            </a:r>
            <a:r>
              <a:rPr lang="el-GR" sz="1900" dirty="0" smtClean="0">
                <a:latin typeface="Times New Roman" pitchFamily="18" charset="0"/>
                <a:cs typeface="Times New Roman" pitchFamily="18" charset="0"/>
              </a:rPr>
              <a:t>Διακρίνονται από ένα και μοναδικό χαρακτηριστικό: την ελάχιστη δυνατή χρηματική επιβάρυνση στην αγορά μιας υπηρεσίας ή ενός προϊόντος.  Προσομοιάζουν σε πελάτες ανατολίτικου παζαριού θεωρώντας ότι τα περιθώρια της έκπτωσης στην τιμή πώλησης είναι απεριόριστα. Οι διαμαρτυρίες τους είναι συνεχείς, πιεστικές και βεβαίως ανορθολογικές που φθάνουν στα όρια του εκβιασμού με το φόβητρο των διαδικτυακών αρνητικών κριτικών στα κοινωνικά δίκτυα. Στόχος τους είναι να καταφέρουν έστω και μία μικρή έκπτωση ή να αγοράσουν ένα ακριβότερο προϊόν στην τιμή του φθηνότερου (π.χ. αναβάθμιση θέσης σε ένα ξενοδοχειακό συγκρότημα).  </a:t>
            </a:r>
          </a:p>
          <a:p>
            <a:pPr lvl="0"/>
            <a:r>
              <a:rPr lang="el-GR" sz="1900" b="1" dirty="0" smtClean="0">
                <a:solidFill>
                  <a:schemeClr val="accent1"/>
                </a:solidFill>
                <a:latin typeface="Times New Roman" pitchFamily="18" charset="0"/>
                <a:cs typeface="Times New Roman" pitchFamily="18" charset="0"/>
              </a:rPr>
              <a:t>Ο φαντασιακός πελάτης με τα θρυμματισμένα όνειρα.</a:t>
            </a:r>
            <a:r>
              <a:rPr lang="el-GR" sz="1900" dirty="0" smtClean="0">
                <a:latin typeface="Times New Roman" pitchFamily="18" charset="0"/>
                <a:cs typeface="Times New Roman" pitchFamily="18" charset="0"/>
              </a:rPr>
              <a:t> Οι περιπτώσεις αυτές αφορούν πελάτες- επισκέπτες που είχαν κατασκευάσει στη φαντασία τους ότι θα βιώσουν μία ανεπανάληπτη εμπειρία όπως για παράδειγμα ένα εξαίσιο ταξίδι ή τη «βασιλική» διαμονή τους σε ένα ξενοδοχειακό συγκρότημα. Όμως, οι   προσδοκίες τους διαψεύστηκαν όχι από κάποια αμέλεια ή ανεπάρκεια του </a:t>
            </a:r>
            <a:r>
              <a:rPr lang="el-GR" sz="1900" dirty="0" err="1" smtClean="0">
                <a:latin typeface="Times New Roman" pitchFamily="18" charset="0"/>
                <a:cs typeface="Times New Roman" pitchFamily="18" charset="0"/>
              </a:rPr>
              <a:t>παρόχου</a:t>
            </a:r>
            <a:r>
              <a:rPr lang="el-GR" sz="1900" dirty="0" smtClean="0">
                <a:latin typeface="Times New Roman" pitchFamily="18" charset="0"/>
                <a:cs typeface="Times New Roman" pitchFamily="18" charset="0"/>
              </a:rPr>
              <a:t> της υπηρεσίας αλλά από την ιδανική ψευδαίσθηση που οι ίδιοι είχαν πλάσει. Οι περιπτώσεις αυτές αφορούν πελάτες που δεν δημιουργούν σοβαρά προβλήματα αλλά διαμαρτύρονται για ασήμαντα θέματα θέλοντας να αποδείξουν στον εαυτό τους ότι οι προσδοκίες τους παραμένουν ισχυρές.                                                   </a:t>
            </a:r>
            <a:endParaRPr lang="el-GR" sz="1900" b="1" i="1" dirty="0" smtClean="0">
              <a:latin typeface="Times New Roman" pitchFamily="18" charset="0"/>
              <a:cs typeface="Times New Roman" pitchFamily="18" charset="0"/>
            </a:endParaRPr>
          </a:p>
          <a:p>
            <a:r>
              <a:rPr lang="el-GR" sz="1900" b="1" dirty="0" smtClean="0">
                <a:latin typeface="Times New Roman" pitchFamily="18" charset="0"/>
                <a:cs typeface="Times New Roman" pitchFamily="18" charset="0"/>
              </a:rPr>
              <a:t> </a:t>
            </a:r>
            <a:endParaRPr lang="el-GR" sz="1900" dirty="0" smtClean="0">
              <a:latin typeface="Times New Roman" pitchFamily="18" charset="0"/>
              <a:cs typeface="Times New Roman" pitchFamily="18" charset="0"/>
            </a:endParaRPr>
          </a:p>
          <a:p>
            <a:endParaRPr lang="el-GR" sz="14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56</a:t>
            </a:fld>
            <a:endParaRPr lang="en"/>
          </a:p>
        </p:txBody>
      </p:sp>
      <p:sp>
        <p:nvSpPr>
          <p:cNvPr id="4" name="3 - Τίτλος"/>
          <p:cNvSpPr>
            <a:spLocks noGrp="1"/>
          </p:cNvSpPr>
          <p:nvPr>
            <p:ph type="title"/>
          </p:nvPr>
        </p:nvSpPr>
        <p:spPr>
          <a:xfrm>
            <a:off x="457200" y="205979"/>
            <a:ext cx="8229600" cy="465230"/>
          </a:xfrm>
        </p:spPr>
        <p:txBody>
          <a:bodyPr>
            <a:noAutofit/>
          </a:bodyPr>
          <a:lstStyle/>
          <a:p>
            <a:pPr algn="ctr"/>
            <a:r>
              <a:rPr lang="el-GR" sz="2400" dirty="0" smtClean="0">
                <a:latin typeface="Times New Roman" pitchFamily="18" charset="0"/>
                <a:cs typeface="Times New Roman" pitchFamily="18" charset="0"/>
              </a:rPr>
              <a:t>Εξατομικευμένοι τύποι παραπονούμενων επισκεπτών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που ταιριάζουν  στον τουρισμό (1)</a:t>
            </a:r>
            <a:endParaRPr lang="el-GR" sz="2400"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573932"/>
            <a:ext cx="9027268" cy="4319081"/>
          </a:xfrm>
        </p:spPr>
        <p:txBody>
          <a:bodyPr>
            <a:noAutofit/>
          </a:bodyPr>
          <a:lstStyle/>
          <a:p>
            <a:pPr lvl="0"/>
            <a:r>
              <a:rPr lang="el-GR" sz="1800" b="1" dirty="0" smtClean="0">
                <a:solidFill>
                  <a:schemeClr val="accent1"/>
                </a:solidFill>
                <a:latin typeface="Times New Roman" pitchFamily="18" charset="0"/>
                <a:cs typeface="Times New Roman" pitchFamily="18" charset="0"/>
              </a:rPr>
              <a:t>Ο «πελάτης- μονόλογος» ή χαμηλής αυτοεκτίμησης.</a:t>
            </a:r>
            <a:r>
              <a:rPr lang="el-GR" sz="1800" dirty="0" smtClean="0">
                <a:solidFill>
                  <a:schemeClr val="accent1"/>
                </a:solidFill>
                <a:latin typeface="Times New Roman" pitchFamily="18" charset="0"/>
                <a:cs typeface="Times New Roman" pitchFamily="18" charset="0"/>
              </a:rPr>
              <a:t> </a:t>
            </a:r>
            <a:r>
              <a:rPr lang="el-GR" sz="1800" dirty="0" smtClean="0">
                <a:latin typeface="Times New Roman" pitchFamily="18" charset="0"/>
                <a:cs typeface="Times New Roman" pitchFamily="18" charset="0"/>
              </a:rPr>
              <a:t>Πελάτες που δεν διαθέτουν αυτογνωσία,</a:t>
            </a:r>
            <a:r>
              <a:rPr lang="el-GR" sz="1800" b="1"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έχουν χαμηλή αυτοπεποίθηση και μη εμπεδωμένη</a:t>
            </a:r>
            <a:r>
              <a:rPr lang="el-GR" sz="1800" b="1" dirty="0" smtClean="0">
                <a:latin typeface="Times New Roman" pitchFamily="18" charset="0"/>
                <a:cs typeface="Times New Roman" pitchFamily="18" charset="0"/>
              </a:rPr>
              <a:t> </a:t>
            </a:r>
            <a:r>
              <a:rPr lang="el-GR" sz="1800" dirty="0" smtClean="0">
                <a:latin typeface="Times New Roman" pitchFamily="18" charset="0"/>
                <a:cs typeface="Times New Roman" pitchFamily="18" charset="0"/>
              </a:rPr>
              <a:t>αυτοεκτίμηση. Προβαίνουν σε ενέργειες </a:t>
            </a:r>
            <a:r>
              <a:rPr lang="el-GR" sz="1800" b="1" dirty="0" smtClean="0">
                <a:solidFill>
                  <a:schemeClr val="accent1"/>
                </a:solidFill>
                <a:latin typeface="Times New Roman" pitchFamily="18" charset="0"/>
                <a:cs typeface="Times New Roman" pitchFamily="18" charset="0"/>
              </a:rPr>
              <a:t>υποτίμησης και υποβάθμισης των υπαλλήλων </a:t>
            </a:r>
            <a:r>
              <a:rPr lang="el-GR" sz="1800" dirty="0" smtClean="0">
                <a:latin typeface="Times New Roman" pitchFamily="18" charset="0"/>
                <a:cs typeface="Times New Roman" pitchFamily="18" charset="0"/>
              </a:rPr>
              <a:t>εκτιμώντας  ότι με αυτό τον τρόπο θα ενισχύσουν το δικό τους γόητρο και τη δική τους εικόνα.  Πρόκειται για μία «παράσταση»  με ένα ρόλο, </a:t>
            </a:r>
            <a:r>
              <a:rPr lang="el-GR" sz="1800" b="1" dirty="0" smtClean="0">
                <a:solidFill>
                  <a:schemeClr val="accent1"/>
                </a:solidFill>
                <a:latin typeface="Times New Roman" pitchFamily="18" charset="0"/>
                <a:cs typeface="Times New Roman" pitchFamily="18" charset="0"/>
              </a:rPr>
              <a:t>τον δικό τους προσωπικό μονόλογο. </a:t>
            </a:r>
            <a:r>
              <a:rPr lang="el-GR" sz="1800" dirty="0" smtClean="0">
                <a:latin typeface="Times New Roman" pitchFamily="18" charset="0"/>
                <a:cs typeface="Times New Roman" pitchFamily="18" charset="0"/>
              </a:rPr>
              <a:t>Για αυτό επιλέγουν να «υποδύονται» παρουσία κοινού (υπάλληλοι- άλλοι πελάτες) και με τρόπο κραυγαλέο ώστε να πλασάρονται ως ισχυρές προσωπικότητες. Η περίπτωση αυτή είναι συνηθισμένη στις </a:t>
            </a:r>
            <a:r>
              <a:rPr lang="el-GR" sz="1800" b="1" dirty="0" smtClean="0">
                <a:solidFill>
                  <a:schemeClr val="accent1"/>
                </a:solidFill>
                <a:latin typeface="Times New Roman" pitchFamily="18" charset="0"/>
                <a:cs typeface="Times New Roman" pitchFamily="18" charset="0"/>
              </a:rPr>
              <a:t>ξενοδοχειακές μονάδες </a:t>
            </a:r>
            <a:r>
              <a:rPr lang="el-GR" sz="1800" dirty="0" smtClean="0">
                <a:latin typeface="Times New Roman" pitchFamily="18" charset="0"/>
                <a:cs typeface="Times New Roman" pitchFamily="18" charset="0"/>
              </a:rPr>
              <a:t>και απαιτεί επιδέξιους χειρισμούς από το προσωπικό ώστε να μην τους προσφέρεται ζωτικός χώρος αναφοράς.   </a:t>
            </a:r>
          </a:p>
          <a:p>
            <a:r>
              <a:rPr lang="el-GR" sz="1800" b="1" dirty="0" smtClean="0">
                <a:solidFill>
                  <a:schemeClr val="accent1"/>
                </a:solidFill>
                <a:latin typeface="Times New Roman" pitchFamily="18" charset="0"/>
                <a:cs typeface="Times New Roman" pitchFamily="18" charset="0"/>
              </a:rPr>
              <a:t>Ο πιστός  και έμπιστος πελάτης . </a:t>
            </a:r>
            <a:r>
              <a:rPr lang="el-GR" sz="1800" dirty="0" smtClean="0">
                <a:latin typeface="Times New Roman" pitchFamily="18" charset="0"/>
                <a:cs typeface="Times New Roman" pitchFamily="18" charset="0"/>
              </a:rPr>
              <a:t>Οι πιστοί πελάτες χαρακτηρίζονται από μία συστηματικότητα στην αγορά υπηρεσιών από τον ίδιο οργανισμό είναι ταυτόχρονα και έμπιστοι. Συχνά νοιώθουν και αισθάνονται ως μέλη μιας ευρύτερης οικογένειας και αναπτύσσουν φιλικές σχέσεις με μέλη του προσωπικού. </a:t>
            </a:r>
            <a:r>
              <a:rPr lang="el-GR" sz="1800" b="1" dirty="0" smtClean="0">
                <a:solidFill>
                  <a:schemeClr val="accent1"/>
                </a:solidFill>
                <a:latin typeface="Times New Roman" pitchFamily="18" charset="0"/>
                <a:cs typeface="Times New Roman" pitchFamily="18" charset="0"/>
              </a:rPr>
              <a:t>Τα «παράπονά» τους προσιδιάζουν περισσότερο ως εποικοδομητικά σχόλια </a:t>
            </a:r>
            <a:r>
              <a:rPr lang="el-GR" sz="1800" dirty="0" smtClean="0">
                <a:latin typeface="Times New Roman" pitchFamily="18" charset="0"/>
                <a:cs typeface="Times New Roman" pitchFamily="18" charset="0"/>
              </a:rPr>
              <a:t>για την καλυτέρευση της λειτουργίας παρά ως έκφραση δυσαρέσκειας.                                        </a:t>
            </a:r>
            <a:endParaRPr lang="el-GR" sz="1800" b="1" i="1" dirty="0" smtClean="0">
              <a:latin typeface="Times New Roman" pitchFamily="18" charset="0"/>
              <a:cs typeface="Times New Roman" pitchFamily="18" charset="0"/>
            </a:endParaRPr>
          </a:p>
          <a:p>
            <a:pPr lvl="0"/>
            <a:endParaRPr lang="el-GR" sz="1800" dirty="0" smtClean="0">
              <a:latin typeface="Times New Roman" pitchFamily="18" charset="0"/>
              <a:cs typeface="Times New Roman" pitchFamily="18" charset="0"/>
            </a:endParaRPr>
          </a:p>
          <a:p>
            <a:endParaRPr lang="el-GR" sz="1800"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57</a:t>
            </a:fld>
            <a:endParaRPr lang="en"/>
          </a:p>
        </p:txBody>
      </p:sp>
      <p:sp>
        <p:nvSpPr>
          <p:cNvPr id="4" name="3 - Τίτλος"/>
          <p:cNvSpPr>
            <a:spLocks noGrp="1"/>
          </p:cNvSpPr>
          <p:nvPr>
            <p:ph type="title"/>
          </p:nvPr>
        </p:nvSpPr>
        <p:spPr>
          <a:xfrm>
            <a:off x="486382" y="215706"/>
            <a:ext cx="8375515" cy="222040"/>
          </a:xfrm>
        </p:spPr>
        <p:txBody>
          <a:bodyPr>
            <a:noAutofit/>
          </a:bodyPr>
          <a:lstStyle/>
          <a:p>
            <a:pPr algn="ctr"/>
            <a:r>
              <a:rPr lang="el-GR" sz="2400" dirty="0" smtClean="0">
                <a:latin typeface="Times New Roman" pitchFamily="18" charset="0"/>
                <a:cs typeface="Times New Roman" pitchFamily="18" charset="0"/>
              </a:rPr>
              <a:t>Παραπονούμενοι επισκέπτες που ταιριάζουν  στον τουρισμό (2)</a:t>
            </a:r>
            <a:endParaRPr lang="el-GR" sz="2400" dirty="0">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91830" y="1274323"/>
            <a:ext cx="8511701" cy="3667328"/>
          </a:xfrm>
        </p:spPr>
        <p:txBody>
          <a:bodyPr>
            <a:normAutofit/>
          </a:bodyPr>
          <a:lstStyle/>
          <a:p>
            <a:pPr algn="ctr">
              <a:buNone/>
            </a:pPr>
            <a:r>
              <a:rPr lang="el-GR" sz="2400" dirty="0" smtClean="0">
                <a:latin typeface="Times New Roman" pitchFamily="18" charset="0"/>
                <a:cs typeface="Times New Roman" pitchFamily="18" charset="0"/>
              </a:rPr>
              <a:t>Το </a:t>
            </a:r>
            <a:r>
              <a:rPr lang="el-GR" sz="2400" b="1" dirty="0" smtClean="0">
                <a:solidFill>
                  <a:schemeClr val="accent1"/>
                </a:solidFill>
                <a:latin typeface="Times New Roman" pitchFamily="18" charset="0"/>
                <a:cs typeface="Times New Roman" pitchFamily="18" charset="0"/>
              </a:rPr>
              <a:t>«Μοντέλο της Μη Επιβεβαίωσης των Προσδοκιών» </a:t>
            </a:r>
            <a:r>
              <a:rPr lang="el-GR" sz="2400" dirty="0" smtClean="0">
                <a:latin typeface="Times New Roman" pitchFamily="18" charset="0"/>
                <a:cs typeface="Times New Roman" pitchFamily="18" charset="0"/>
              </a:rPr>
              <a:t>(</a:t>
            </a:r>
            <a:r>
              <a:rPr lang="el-GR" sz="2400" dirty="0" err="1" smtClean="0">
                <a:latin typeface="Times New Roman" pitchFamily="18" charset="0"/>
                <a:cs typeface="Times New Roman" pitchFamily="18" charset="0"/>
              </a:rPr>
              <a:t>Disconfirmation</a:t>
            </a:r>
            <a:r>
              <a:rPr lang="el-GR" sz="2400" dirty="0" smtClean="0">
                <a:latin typeface="Times New Roman" pitchFamily="18" charset="0"/>
                <a:cs typeface="Times New Roman" pitchFamily="18" charset="0"/>
              </a:rPr>
              <a:t> </a:t>
            </a:r>
            <a:r>
              <a:rPr lang="el-GR" sz="2400" dirty="0" err="1" smtClean="0">
                <a:latin typeface="Times New Roman" pitchFamily="18" charset="0"/>
                <a:cs typeface="Times New Roman" pitchFamily="18" charset="0"/>
              </a:rPr>
              <a:t>of</a:t>
            </a:r>
            <a:r>
              <a:rPr lang="el-GR" sz="2400" dirty="0" smtClean="0">
                <a:latin typeface="Times New Roman" pitchFamily="18" charset="0"/>
                <a:cs typeface="Times New Roman" pitchFamily="18" charset="0"/>
              </a:rPr>
              <a:t> </a:t>
            </a:r>
            <a:r>
              <a:rPr lang="el-GR" sz="2400" dirty="0" err="1" smtClean="0">
                <a:latin typeface="Times New Roman" pitchFamily="18" charset="0"/>
                <a:cs typeface="Times New Roman" pitchFamily="18" charset="0"/>
              </a:rPr>
              <a:t>Expectation</a:t>
            </a:r>
            <a:r>
              <a:rPr lang="el-GR" sz="2400" dirty="0" smtClean="0">
                <a:latin typeface="Times New Roman" pitchFamily="18" charset="0"/>
                <a:cs typeface="Times New Roman" pitchFamily="18" charset="0"/>
              </a:rPr>
              <a:t> </a:t>
            </a:r>
            <a:r>
              <a:rPr lang="el-GR" sz="2400" dirty="0" err="1" smtClean="0">
                <a:latin typeface="Times New Roman" pitchFamily="18" charset="0"/>
                <a:cs typeface="Times New Roman" pitchFamily="18" charset="0"/>
              </a:rPr>
              <a:t>Model</a:t>
            </a:r>
            <a:r>
              <a:rPr lang="el-GR" sz="2400" dirty="0" smtClean="0">
                <a:latin typeface="Times New Roman" pitchFamily="18" charset="0"/>
                <a:cs typeface="Times New Roman" pitchFamily="18" charset="0"/>
              </a:rPr>
              <a:t> – DEM)  στον αθλητισμό.</a:t>
            </a:r>
          </a:p>
          <a:p>
            <a:pPr algn="ctr">
              <a:buNone/>
            </a:pPr>
            <a:endParaRPr lang="el-GR" sz="2000" dirty="0" smtClean="0">
              <a:latin typeface="Times New Roman" pitchFamily="18" charset="0"/>
              <a:cs typeface="Times New Roman" pitchFamily="18" charset="0"/>
            </a:endParaRPr>
          </a:p>
          <a:p>
            <a:pPr algn="ctr">
              <a:buNone/>
            </a:pPr>
            <a:r>
              <a:rPr lang="el-GR" sz="2400" dirty="0" smtClean="0">
                <a:solidFill>
                  <a:schemeClr val="accent1"/>
                </a:solidFill>
                <a:latin typeface="Times New Roman" pitchFamily="18" charset="0"/>
                <a:cs typeface="Times New Roman" pitchFamily="18" charset="0"/>
              </a:rPr>
              <a:t>Το </a:t>
            </a:r>
            <a:r>
              <a:rPr lang="el-GR" sz="2400" b="1" dirty="0" smtClean="0">
                <a:solidFill>
                  <a:schemeClr val="accent1"/>
                </a:solidFill>
                <a:latin typeface="Times New Roman" pitchFamily="18" charset="0"/>
                <a:cs typeface="Times New Roman" pitchFamily="18" charset="0"/>
              </a:rPr>
              <a:t>Σύστημα Διαχείρισης Σχέσεων Πελατών</a:t>
            </a:r>
            <a:r>
              <a:rPr lang="el-GR" sz="2400" dirty="0" smtClean="0">
                <a:solidFill>
                  <a:schemeClr val="accent1"/>
                </a:solidFill>
                <a:latin typeface="Times New Roman" pitchFamily="18" charset="0"/>
                <a:cs typeface="Times New Roman" pitchFamily="18" charset="0"/>
              </a:rPr>
              <a:t> </a:t>
            </a:r>
            <a:r>
              <a:rPr lang="el-GR"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Customer Relationship Management</a:t>
            </a:r>
            <a:r>
              <a:rPr lang="el-GR"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CRM</a:t>
            </a:r>
            <a:r>
              <a:rPr lang="el-GR" sz="2400" dirty="0" smtClean="0">
                <a:latin typeface="Times New Roman" pitchFamily="18" charset="0"/>
                <a:cs typeface="Times New Roman" pitchFamily="18" charset="0"/>
              </a:rPr>
              <a:t>) στον τουρισμό- πολιτισμό</a:t>
            </a:r>
          </a:p>
          <a:p>
            <a:pPr algn="ctr">
              <a:buNone/>
            </a:pP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58</a:t>
            </a:fld>
            <a:endParaRPr lang="en"/>
          </a:p>
        </p:txBody>
      </p:sp>
      <p:sp>
        <p:nvSpPr>
          <p:cNvPr id="4" name="3 - Τίτλος"/>
          <p:cNvSpPr>
            <a:spLocks noGrp="1"/>
          </p:cNvSpPr>
          <p:nvPr>
            <p:ph type="title"/>
          </p:nvPr>
        </p:nvSpPr>
        <p:spPr>
          <a:xfrm>
            <a:off x="1" y="1"/>
            <a:ext cx="8832714" cy="982494"/>
          </a:xfrm>
        </p:spPr>
        <p:txBody>
          <a:bodyPr>
            <a:normAutofit/>
          </a:bodyPr>
          <a:lstStyle/>
          <a:p>
            <a:pPr algn="ctr"/>
            <a:r>
              <a:rPr lang="el-GR" sz="2400" dirty="0" smtClean="0">
                <a:latin typeface="Times New Roman" pitchFamily="18" charset="0"/>
                <a:cs typeface="Times New Roman" pitchFamily="18" charset="0"/>
              </a:rPr>
              <a:t>Πελατειακή Πίστη (αθλητισμός) </a:t>
            </a:r>
            <a:br>
              <a:rPr lang="el-GR" sz="2400" dirty="0" smtClean="0">
                <a:latin typeface="Times New Roman" pitchFamily="18" charset="0"/>
                <a:cs typeface="Times New Roman" pitchFamily="18" charset="0"/>
              </a:rPr>
            </a:br>
            <a:r>
              <a:rPr lang="el-GR" sz="2400" dirty="0" err="1" smtClean="0">
                <a:latin typeface="Times New Roman" pitchFamily="18" charset="0"/>
                <a:cs typeface="Times New Roman" pitchFamily="18" charset="0"/>
              </a:rPr>
              <a:t>Πελατοκεντρική</a:t>
            </a:r>
            <a:r>
              <a:rPr lang="el-GR" sz="2400" dirty="0" smtClean="0">
                <a:latin typeface="Times New Roman" pitchFamily="18" charset="0"/>
                <a:cs typeface="Times New Roman" pitchFamily="18" charset="0"/>
              </a:rPr>
              <a:t> κουλτούρα (τουρισμός-πολιτισμός)</a:t>
            </a:r>
            <a:endParaRPr lang="el-GR" sz="2400"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826850"/>
            <a:ext cx="8861898" cy="4075889"/>
          </a:xfrm>
        </p:spPr>
        <p:txBody>
          <a:bodyPr>
            <a:normAutofit/>
          </a:bodyPr>
          <a:lstStyle/>
          <a:p>
            <a:r>
              <a:rPr lang="el-GR" sz="2000" dirty="0" smtClean="0">
                <a:latin typeface="Times New Roman" pitchFamily="18" charset="0"/>
                <a:cs typeface="Times New Roman" pitchFamily="18" charset="0"/>
              </a:rPr>
              <a:t>Συνιστά μία </a:t>
            </a:r>
            <a:r>
              <a:rPr lang="el-GR" sz="2000" b="1" dirty="0" smtClean="0">
                <a:solidFill>
                  <a:schemeClr val="accent1"/>
                </a:solidFill>
                <a:latin typeface="Times New Roman" pitchFamily="18" charset="0"/>
                <a:cs typeface="Times New Roman" pitchFamily="18" charset="0"/>
              </a:rPr>
              <a:t>ολοκληρωμένη </a:t>
            </a:r>
            <a:r>
              <a:rPr lang="el-GR" sz="2000" b="1" dirty="0" err="1" smtClean="0">
                <a:solidFill>
                  <a:schemeClr val="accent1"/>
                </a:solidFill>
                <a:latin typeface="Times New Roman" pitchFamily="18" charset="0"/>
                <a:cs typeface="Times New Roman" pitchFamily="18" charset="0"/>
              </a:rPr>
              <a:t>πελατοκεντρική</a:t>
            </a:r>
            <a:r>
              <a:rPr lang="el-GR" sz="2000" b="1" dirty="0" smtClean="0">
                <a:solidFill>
                  <a:schemeClr val="accent1"/>
                </a:solidFill>
                <a:latin typeface="Times New Roman" pitchFamily="18" charset="0"/>
                <a:cs typeface="Times New Roman" pitchFamily="18" charset="0"/>
              </a:rPr>
              <a:t> αντίληψη </a:t>
            </a:r>
            <a:r>
              <a:rPr lang="el-GR" sz="2000" dirty="0" smtClean="0">
                <a:latin typeface="Times New Roman" pitchFamily="18" charset="0"/>
                <a:cs typeface="Times New Roman" pitchFamily="18" charset="0"/>
              </a:rPr>
              <a:t>που παρέχει τη δυνατότητα για εντοπισμό, προσέγγιση και διαμόρφωση έμπιστων πελατών με στόχο την εμπέδωση μίας διαπροσωπικής και </a:t>
            </a:r>
            <a:r>
              <a:rPr lang="el-GR" sz="2000" b="1" dirty="0" smtClean="0">
                <a:solidFill>
                  <a:schemeClr val="accent1"/>
                </a:solidFill>
                <a:latin typeface="Times New Roman" pitchFamily="18" charset="0"/>
                <a:cs typeface="Times New Roman" pitchFamily="18" charset="0"/>
              </a:rPr>
              <a:t>αφοσιωμένης σχέσης. </a:t>
            </a:r>
          </a:p>
          <a:p>
            <a:r>
              <a:rPr lang="el-GR" sz="2000" dirty="0" smtClean="0">
                <a:latin typeface="Times New Roman" pitchFamily="18" charset="0"/>
                <a:cs typeface="Times New Roman" pitchFamily="18" charset="0"/>
              </a:rPr>
              <a:t>Διαθέτει μία άμεση </a:t>
            </a:r>
            <a:r>
              <a:rPr lang="el-GR" sz="2000" b="1" dirty="0" err="1" smtClean="0">
                <a:solidFill>
                  <a:schemeClr val="accent1"/>
                </a:solidFill>
                <a:latin typeface="Times New Roman" pitchFamily="18" charset="0"/>
                <a:cs typeface="Times New Roman" pitchFamily="18" charset="0"/>
              </a:rPr>
              <a:t>αλληλοτροφοδότηση</a:t>
            </a:r>
            <a:r>
              <a:rPr lang="el-GR" sz="2000" b="1" dirty="0" smtClean="0">
                <a:solidFill>
                  <a:schemeClr val="accent1"/>
                </a:solidFill>
                <a:latin typeface="Times New Roman" pitchFamily="18" charset="0"/>
                <a:cs typeface="Times New Roman" pitchFamily="18" charset="0"/>
              </a:rPr>
              <a:t> στοιχείων </a:t>
            </a:r>
            <a:r>
              <a:rPr lang="el-GR" sz="2000" dirty="0" smtClean="0">
                <a:latin typeface="Times New Roman" pitchFamily="18" charset="0"/>
                <a:cs typeface="Times New Roman" pitchFamily="18" charset="0"/>
              </a:rPr>
              <a:t>και δεδομένων σε σχέση με τις προσδοκίες, τις επιθυμίες, τα κίνητρα και τις εξατομικευμένες ανάγκες  του κάθε πελάτη. </a:t>
            </a:r>
          </a:p>
          <a:p>
            <a:r>
              <a:rPr lang="el-GR" sz="2000" dirty="0" smtClean="0">
                <a:latin typeface="Times New Roman" pitchFamily="18" charset="0"/>
                <a:cs typeface="Times New Roman" pitchFamily="18" charset="0"/>
              </a:rPr>
              <a:t>Συνδυάζει τους τομείς </a:t>
            </a:r>
            <a:r>
              <a:rPr lang="en-US" sz="2000" b="1" dirty="0" smtClean="0">
                <a:solidFill>
                  <a:schemeClr val="accent1"/>
                </a:solidFill>
                <a:latin typeface="Times New Roman" pitchFamily="18" charset="0"/>
                <a:cs typeface="Times New Roman" pitchFamily="18" charset="0"/>
              </a:rPr>
              <a:t>marketing</a:t>
            </a:r>
            <a:r>
              <a:rPr lang="el-GR" sz="2000" b="1" dirty="0" smtClean="0">
                <a:solidFill>
                  <a:schemeClr val="accent1"/>
                </a:solidFill>
                <a:latin typeface="Times New Roman" pitchFamily="18" charset="0"/>
                <a:cs typeface="Times New Roman" pitchFamily="18" charset="0"/>
              </a:rPr>
              <a:t>, πωλήσεων και εξυπηρέτησης/ ικανοποίησης </a:t>
            </a:r>
            <a:r>
              <a:rPr lang="el-GR" sz="2000" dirty="0" smtClean="0">
                <a:latin typeface="Times New Roman" pitchFamily="18" charset="0"/>
                <a:cs typeface="Times New Roman" pitchFamily="18" charset="0"/>
              </a:rPr>
              <a:t>των πελατών συναρθρώνοντας ένα σύστημα ολοκληρωμένων λειτουργιών που </a:t>
            </a:r>
            <a:r>
              <a:rPr lang="el-GR" sz="2000" dirty="0" err="1" smtClean="0">
                <a:latin typeface="Times New Roman" pitchFamily="18" charset="0"/>
                <a:cs typeface="Times New Roman" pitchFamily="18" charset="0"/>
              </a:rPr>
              <a:t>αλληλοεπιδρούν</a:t>
            </a:r>
            <a:r>
              <a:rPr lang="el-GR" sz="2000" dirty="0" smtClean="0">
                <a:latin typeface="Times New Roman" pitchFamily="18" charset="0"/>
                <a:cs typeface="Times New Roman" pitchFamily="18" charset="0"/>
              </a:rPr>
              <a:t> μεταξύ τους για την πραγμάτωση των στρατηγικών επιδιώξεων. </a:t>
            </a: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59</a:t>
            </a:fld>
            <a:endParaRPr lang="en"/>
          </a:p>
        </p:txBody>
      </p:sp>
      <p:sp>
        <p:nvSpPr>
          <p:cNvPr id="4" name="3 - Τίτλος"/>
          <p:cNvSpPr>
            <a:spLocks noGrp="1"/>
          </p:cNvSpPr>
          <p:nvPr>
            <p:ph type="title"/>
          </p:nvPr>
        </p:nvSpPr>
        <p:spPr>
          <a:xfrm>
            <a:off x="457200" y="205979"/>
            <a:ext cx="8229600" cy="358225"/>
          </a:xfrm>
        </p:spPr>
        <p:txBody>
          <a:bodyPr>
            <a:normAutofit fontScale="90000"/>
          </a:bodyPr>
          <a:lstStyle/>
          <a:p>
            <a:pPr algn="ctr"/>
            <a:r>
              <a:rPr lang="el-GR" sz="2800" dirty="0" smtClean="0">
                <a:latin typeface="Times New Roman" pitchFamily="18" charset="0"/>
                <a:cs typeface="Times New Roman" pitchFamily="18" charset="0"/>
              </a:rPr>
              <a:t>Το Σύστημα Διαχείρισης Σχέσεων Πελατών (1)</a:t>
            </a:r>
            <a:endParaRPr lang="el-GR"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36187" y="680936"/>
            <a:ext cx="9416373" cy="4134255"/>
          </a:xfrm>
        </p:spPr>
        <p:txBody>
          <a:bodyPr>
            <a:noAutofit/>
          </a:bodyPr>
          <a:lstStyle/>
          <a:p>
            <a:r>
              <a:rPr lang="el-GR" sz="2000" dirty="0" smtClean="0">
                <a:latin typeface="Times New Roman" pitchFamily="18" charset="0"/>
                <a:cs typeface="Times New Roman" pitchFamily="18" charset="0"/>
              </a:rPr>
              <a:t>Ηγήθηκε της παράταξης </a:t>
            </a:r>
            <a:r>
              <a:rPr lang="el-GR" sz="2000" b="1" dirty="0" smtClean="0">
                <a:solidFill>
                  <a:schemeClr val="accent1"/>
                </a:solidFill>
                <a:latin typeface="Times New Roman" pitchFamily="18" charset="0"/>
                <a:cs typeface="Times New Roman" pitchFamily="18" charset="0"/>
              </a:rPr>
              <a:t>Πρωτοβουλία για τη Θεσσαλονίκη </a:t>
            </a:r>
            <a:r>
              <a:rPr lang="el-GR" sz="2000" dirty="0" smtClean="0">
                <a:latin typeface="Times New Roman" pitchFamily="18" charset="0"/>
                <a:cs typeface="Times New Roman" pitchFamily="18" charset="0"/>
              </a:rPr>
              <a:t>στις δημοτικές εκλογές του 2006 ως υποψήφιος δήμαρχος και συγκέντρωσε ποσοστό </a:t>
            </a:r>
            <a:r>
              <a:rPr lang="el-GR" sz="2000" dirty="0" smtClean="0">
                <a:solidFill>
                  <a:schemeClr val="accent1"/>
                </a:solidFill>
                <a:latin typeface="Times New Roman" pitchFamily="18" charset="0"/>
                <a:cs typeface="Times New Roman" pitchFamily="18" charset="0"/>
              </a:rPr>
              <a:t>16%. </a:t>
            </a:r>
          </a:p>
          <a:p>
            <a:pPr>
              <a:buFont typeface="Wingdings" pitchFamily="2" charset="2"/>
              <a:buChar char="Ø"/>
            </a:pPr>
            <a:r>
              <a:rPr lang="el-GR" sz="2000" b="1" dirty="0" smtClean="0">
                <a:solidFill>
                  <a:schemeClr val="accent1"/>
                </a:solidFill>
                <a:latin typeface="Times New Roman" pitchFamily="18" charset="0"/>
                <a:cs typeface="Times New Roman" pitchFamily="18" charset="0"/>
              </a:rPr>
              <a:t>Το 2010 </a:t>
            </a:r>
            <a:r>
              <a:rPr lang="el-GR" sz="2000" dirty="0" smtClean="0">
                <a:latin typeface="Times New Roman" pitchFamily="18" charset="0"/>
                <a:cs typeface="Times New Roman" pitchFamily="18" charset="0"/>
              </a:rPr>
              <a:t>ήταν ο νικητής των εκλογών για τη δημαρχία της Θεσσαλονίκης, επικεφαλής του συνδυασμού «Πρωτοβουλία για τη Θεσσαλονίκη», υποστηριζόμενος ταυτόχρονα από τα κόμματα </a:t>
            </a:r>
            <a:r>
              <a:rPr lang="el-GR" sz="2000" dirty="0" smtClean="0">
                <a:solidFill>
                  <a:schemeClr val="accent1"/>
                </a:solidFill>
                <a:latin typeface="Times New Roman" pitchFamily="18" charset="0"/>
                <a:cs typeface="Times New Roman" pitchFamily="18" charset="0"/>
                <a:hlinkClick r:id="rId2" tooltip="ΠΑΣΟΚ"/>
              </a:rPr>
              <a:t>ΠΑΣΟΚ</a:t>
            </a:r>
            <a:r>
              <a:rPr lang="el-GR" sz="2000" dirty="0" smtClean="0">
                <a:solidFill>
                  <a:schemeClr val="accent1"/>
                </a:solidFill>
                <a:latin typeface="Times New Roman" pitchFamily="18" charset="0"/>
                <a:cs typeface="Times New Roman" pitchFamily="18" charset="0"/>
              </a:rPr>
              <a:t>, </a:t>
            </a:r>
            <a:r>
              <a:rPr lang="el-GR" sz="2000" dirty="0" smtClean="0">
                <a:solidFill>
                  <a:schemeClr val="accent1"/>
                </a:solidFill>
                <a:latin typeface="Times New Roman" pitchFamily="18" charset="0"/>
                <a:cs typeface="Times New Roman" pitchFamily="18" charset="0"/>
                <a:hlinkClick r:id="rId3"/>
              </a:rPr>
              <a:t>Δημοκρατική Αριστερά</a:t>
            </a:r>
            <a:r>
              <a:rPr lang="el-GR" sz="2000" dirty="0" smtClean="0">
                <a:solidFill>
                  <a:schemeClr val="accent1"/>
                </a:solidFill>
                <a:latin typeface="Times New Roman" pitchFamily="18" charset="0"/>
                <a:cs typeface="Times New Roman" pitchFamily="18" charset="0"/>
              </a:rPr>
              <a:t>, </a:t>
            </a:r>
            <a:r>
              <a:rPr lang="el-GR" sz="2000" dirty="0" smtClean="0">
                <a:solidFill>
                  <a:schemeClr val="accent1"/>
                </a:solidFill>
                <a:latin typeface="Times New Roman" pitchFamily="18" charset="0"/>
                <a:cs typeface="Times New Roman" pitchFamily="18" charset="0"/>
                <a:hlinkClick r:id="rId4"/>
              </a:rPr>
              <a:t>Δράση</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αλλά και την τότε ανεξάρτητη βουλευτή </a:t>
            </a:r>
            <a:r>
              <a:rPr lang="el-GR" sz="2000" dirty="0" smtClean="0">
                <a:latin typeface="Times New Roman" pitchFamily="18" charset="0"/>
                <a:cs typeface="Times New Roman" pitchFamily="18" charset="0"/>
                <a:hlinkClick r:id="rId5" tooltip="Δράση (πολιτικό κόμμα)"/>
              </a:rPr>
              <a:t>Ντόρα Μπακογιάννη</a:t>
            </a:r>
            <a:r>
              <a:rPr lang="el-GR" sz="2000" dirty="0" smtClean="0">
                <a:latin typeface="Times New Roman" pitchFamily="18" charset="0"/>
                <a:cs typeface="Times New Roman" pitchFamily="18" charset="0"/>
              </a:rPr>
              <a:t> Στον 2ο γύρο συγκέντρωσε ποσοστό </a:t>
            </a:r>
            <a:r>
              <a:rPr lang="el-GR" sz="2000" b="1" dirty="0" smtClean="0">
                <a:solidFill>
                  <a:schemeClr val="accent1"/>
                </a:solidFill>
                <a:latin typeface="Times New Roman" pitchFamily="18" charset="0"/>
                <a:cs typeface="Times New Roman" pitchFamily="18" charset="0"/>
              </a:rPr>
              <a:t>50,18%</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επικρατώντας με την οριακή διαφορά των 309 ψήφων του υποψηφίου της Νέας Δημοκρατίας </a:t>
            </a:r>
            <a:r>
              <a:rPr lang="el-GR" sz="2000" dirty="0" smtClean="0">
                <a:latin typeface="Times New Roman" pitchFamily="18" charset="0"/>
                <a:cs typeface="Times New Roman" pitchFamily="18" charset="0"/>
                <a:hlinkClick r:id="rId6" tooltip="Κωνσταντίνος Γκιουλέκας"/>
              </a:rPr>
              <a:t>Κώστα </a:t>
            </a:r>
            <a:r>
              <a:rPr lang="el-GR" sz="2000" dirty="0" err="1" smtClean="0">
                <a:latin typeface="Times New Roman" pitchFamily="18" charset="0"/>
                <a:cs typeface="Times New Roman" pitchFamily="18" charset="0"/>
                <a:hlinkClick r:id="rId6" tooltip="Κωνσταντίνος Γκιουλέκας"/>
              </a:rPr>
              <a:t>Γκιουλέκα</a:t>
            </a:r>
            <a:r>
              <a:rPr lang="el-GR" sz="2000" dirty="0" smtClean="0">
                <a:latin typeface="Times New Roman" pitchFamily="18" charset="0"/>
                <a:cs typeface="Times New Roman" pitchFamily="18" charset="0"/>
              </a:rPr>
              <a:t>, ο οποίος συγκέντρωσε </a:t>
            </a:r>
            <a:r>
              <a:rPr lang="el-GR" sz="2000" b="1" dirty="0" smtClean="0">
                <a:solidFill>
                  <a:schemeClr val="accent1"/>
                </a:solidFill>
                <a:latin typeface="Times New Roman" pitchFamily="18" charset="0"/>
                <a:cs typeface="Times New Roman" pitchFamily="18" charset="0"/>
              </a:rPr>
              <a:t>49,82%.</a:t>
            </a:r>
          </a:p>
          <a:p>
            <a:pPr>
              <a:buFont typeface="Wingdings" pitchFamily="2" charset="2"/>
              <a:buChar char="Ø"/>
            </a:pPr>
            <a:r>
              <a:rPr lang="el-GR" sz="2000" b="1" dirty="0" smtClean="0">
                <a:solidFill>
                  <a:schemeClr val="accent1"/>
                </a:solidFill>
                <a:latin typeface="Times New Roman" pitchFamily="18" charset="0"/>
                <a:cs typeface="Times New Roman" pitchFamily="18" charset="0"/>
              </a:rPr>
              <a:t>Το 2014 </a:t>
            </a:r>
            <a:r>
              <a:rPr lang="el-GR" sz="2000" dirty="0" smtClean="0">
                <a:latin typeface="Times New Roman" pitchFamily="18" charset="0"/>
                <a:cs typeface="Times New Roman" pitchFamily="18" charset="0"/>
              </a:rPr>
              <a:t>κατέβηκε ως ανεξάρτητος </a:t>
            </a:r>
            <a:r>
              <a:rPr lang="el-GR" sz="2000" b="1" dirty="0" smtClean="0">
                <a:solidFill>
                  <a:schemeClr val="accent1"/>
                </a:solidFill>
                <a:latin typeface="Times New Roman" pitchFamily="18" charset="0"/>
                <a:cs typeface="Times New Roman" pitchFamily="18" charset="0"/>
              </a:rPr>
              <a:t>με τη στήριξη του ΠΑΣΟΚ, της Δημοκρατικής Αριστεράς και της Δράσης</a:t>
            </a:r>
            <a:r>
              <a:rPr lang="el-GR" sz="2000" dirty="0" smtClean="0">
                <a:latin typeface="Times New Roman" pitchFamily="18" charset="0"/>
                <a:cs typeface="Times New Roman" pitchFamily="18" charset="0"/>
              </a:rPr>
              <a:t> ποσοστό </a:t>
            </a:r>
            <a:r>
              <a:rPr lang="el-GR" sz="2000" b="1" dirty="0" smtClean="0">
                <a:solidFill>
                  <a:schemeClr val="accent1"/>
                </a:solidFill>
                <a:latin typeface="Times New Roman" pitchFamily="18" charset="0"/>
                <a:cs typeface="Times New Roman" pitchFamily="18" charset="0"/>
              </a:rPr>
              <a:t>36% </a:t>
            </a:r>
            <a:r>
              <a:rPr lang="el-GR" sz="2000" dirty="0" smtClean="0">
                <a:latin typeface="Times New Roman" pitchFamily="18" charset="0"/>
                <a:cs typeface="Times New Roman" pitchFamily="18" charset="0"/>
              </a:rPr>
              <a:t>άθροισμα των ψήφων των δύο υποψηφίων που στηρίχθηκαν από τα δύο μεγάλα κόμματα Στον δεύτερο γύρο, συγκέντρωσε ποσοστό </a:t>
            </a:r>
            <a:r>
              <a:rPr lang="el-GR" sz="2000" b="1" dirty="0" smtClean="0">
                <a:solidFill>
                  <a:schemeClr val="accent1"/>
                </a:solidFill>
                <a:latin typeface="Times New Roman" pitchFamily="18" charset="0"/>
                <a:cs typeface="Times New Roman" pitchFamily="18" charset="0"/>
              </a:rPr>
              <a:t>58% </a:t>
            </a:r>
            <a:r>
              <a:rPr lang="el-GR" sz="2000" dirty="0" smtClean="0">
                <a:latin typeface="Times New Roman" pitchFamily="18" charset="0"/>
                <a:cs typeface="Times New Roman" pitchFamily="18" charset="0"/>
              </a:rPr>
              <a:t>των ψήφων με δεύτερο τον υποψήφιο της ΝΔ Σταύρο Καλαφάτη.</a:t>
            </a: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6</a:t>
            </a:fld>
            <a:endParaRPr lang="en"/>
          </a:p>
        </p:txBody>
      </p:sp>
      <p:sp>
        <p:nvSpPr>
          <p:cNvPr id="4" name="3 - Τίτλος"/>
          <p:cNvSpPr>
            <a:spLocks noGrp="1"/>
          </p:cNvSpPr>
          <p:nvPr>
            <p:ph type="title"/>
          </p:nvPr>
        </p:nvSpPr>
        <p:spPr>
          <a:xfrm>
            <a:off x="457200" y="205979"/>
            <a:ext cx="8229600" cy="406864"/>
          </a:xfrm>
        </p:spPr>
        <p:txBody>
          <a:bodyPr>
            <a:normAutofit fontScale="90000"/>
          </a:bodyPr>
          <a:lstStyle/>
          <a:p>
            <a:pPr algn="ctr"/>
            <a:r>
              <a:rPr lang="el-GR" sz="3200" dirty="0" smtClean="0">
                <a:latin typeface="Times New Roman" pitchFamily="18" charset="0"/>
                <a:cs typeface="Times New Roman" pitchFamily="18" charset="0"/>
              </a:rPr>
              <a:t>Τα Δημοτικά της Θεσσαλονίκης</a:t>
            </a:r>
            <a:endParaRPr lang="el-GR" sz="3200"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1011677"/>
            <a:ext cx="9144000" cy="3764604"/>
          </a:xfrm>
        </p:spPr>
        <p:txBody>
          <a:bodyPr>
            <a:noAutofit/>
          </a:bodyPr>
          <a:lstStyle/>
          <a:p>
            <a:r>
              <a:rPr lang="el-GR" sz="2000" dirty="0" smtClean="0">
                <a:latin typeface="Times New Roman" pitchFamily="18" charset="0"/>
                <a:cs typeface="Times New Roman" pitchFamily="18" charset="0"/>
              </a:rPr>
              <a:t>Η μέτρηση της ικανοποίησης των αναγκών και των προσδοκιών του πελάτη έλκει την «καταγωγή» της από το χώρο της </a:t>
            </a:r>
            <a:r>
              <a:rPr lang="el-GR" sz="2000" b="1" dirty="0" smtClean="0">
                <a:solidFill>
                  <a:schemeClr val="accent1"/>
                </a:solidFill>
                <a:latin typeface="Times New Roman" pitchFamily="18" charset="0"/>
                <a:cs typeface="Times New Roman" pitchFamily="18" charset="0"/>
              </a:rPr>
              <a:t>Διοίκησης Ολικής Ποιότητας</a:t>
            </a:r>
            <a:r>
              <a:rPr lang="el-GR" sz="2000" dirty="0" smtClean="0">
                <a:solidFill>
                  <a:schemeClr val="accent1"/>
                </a:solidFill>
                <a:latin typeface="Times New Roman" pitchFamily="18" charset="0"/>
                <a:cs typeface="Times New Roman" pitchFamily="18" charset="0"/>
              </a:rPr>
              <a:t>. </a:t>
            </a:r>
          </a:p>
          <a:p>
            <a:r>
              <a:rPr lang="el-GR" sz="2000" dirty="0" smtClean="0">
                <a:latin typeface="Times New Roman" pitchFamily="18" charset="0"/>
                <a:cs typeface="Times New Roman" pitchFamily="18" charset="0"/>
              </a:rPr>
              <a:t> Η Διοίκηση Ολικής Ποιότητας πραγματώνεται σε ένα </a:t>
            </a:r>
            <a:r>
              <a:rPr lang="el-GR" sz="2000" b="1" dirty="0" smtClean="0">
                <a:solidFill>
                  <a:schemeClr val="accent1"/>
                </a:solidFill>
                <a:latin typeface="Times New Roman" pitchFamily="18" charset="0"/>
                <a:cs typeface="Times New Roman" pitchFamily="18" charset="0"/>
              </a:rPr>
              <a:t>Σύστημα Διαχείρισης Ποιότητας</a:t>
            </a:r>
            <a:r>
              <a:rPr lang="el-GR"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που εξασφαλίζει σε έναν οργανισμό  αξιοπιστία, γόητρο και φήμη. </a:t>
            </a:r>
          </a:p>
          <a:p>
            <a:r>
              <a:rPr lang="el-GR" sz="2000" dirty="0" smtClean="0">
                <a:latin typeface="Times New Roman" pitchFamily="18" charset="0"/>
                <a:cs typeface="Times New Roman" pitchFamily="18" charset="0"/>
              </a:rPr>
              <a:t>Το 2004, ο Διεθνής Οργανισμός Τυποποίησης όρισε το πρότυπο </a:t>
            </a:r>
            <a:r>
              <a:rPr lang="en-US" sz="2000" dirty="0" smtClean="0">
                <a:latin typeface="Times New Roman" pitchFamily="18" charset="0"/>
                <a:cs typeface="Times New Roman" pitchFamily="18" charset="0"/>
              </a:rPr>
              <a:t>ISO</a:t>
            </a:r>
            <a:r>
              <a:rPr lang="el-GR" sz="2000" dirty="0" smtClean="0">
                <a:latin typeface="Times New Roman" pitchFamily="18" charset="0"/>
                <a:cs typeface="Times New Roman" pitchFamily="18" charset="0"/>
              </a:rPr>
              <a:t> 10002 με τίτλο </a:t>
            </a:r>
            <a:r>
              <a:rPr lang="el-GR" sz="2000" b="1" dirty="0" smtClean="0">
                <a:solidFill>
                  <a:schemeClr val="accent1"/>
                </a:solidFill>
                <a:latin typeface="Times New Roman" pitchFamily="18" charset="0"/>
                <a:cs typeface="Times New Roman" pitchFamily="18" charset="0"/>
              </a:rPr>
              <a:t>«Σύστημα  Διαχείρισης Παραπόνων».</a:t>
            </a:r>
            <a:r>
              <a:rPr lang="el-GR" sz="2000" dirty="0" smtClean="0">
                <a:solidFill>
                  <a:schemeClr val="accent1"/>
                </a:solidFill>
                <a:latin typeface="Times New Roman" pitchFamily="18" charset="0"/>
                <a:cs typeface="Times New Roman" pitchFamily="18" charset="0"/>
              </a:rPr>
              <a:t> </a:t>
            </a:r>
          </a:p>
          <a:p>
            <a:r>
              <a:rPr lang="el-GR" sz="2000" dirty="0" smtClean="0">
                <a:latin typeface="Times New Roman" pitchFamily="18" charset="0"/>
                <a:cs typeface="Times New Roman" pitchFamily="18" charset="0"/>
              </a:rPr>
              <a:t>Το πρότυπο αναθεωρήθηκε το 2014, αναβαθμίστηκε το 2018 και περιλαμβάνει τη διαχείριση ποιότητας, την υποστήριξη στον πελάτη και τη χάραξη κατευθυντήριων γραμμών για την </a:t>
            </a:r>
            <a:r>
              <a:rPr lang="el-GR" sz="2000" b="1" dirty="0" smtClean="0">
                <a:solidFill>
                  <a:schemeClr val="accent1"/>
                </a:solidFill>
                <a:latin typeface="Times New Roman" pitchFamily="18" charset="0"/>
                <a:cs typeface="Times New Roman" pitchFamily="18" charset="0"/>
              </a:rPr>
              <a:t>αντιμετώπιση των παραπόνων.</a:t>
            </a:r>
            <a:r>
              <a:rPr lang="el-GR" sz="2000" dirty="0" smtClean="0">
                <a:solidFill>
                  <a:schemeClr val="accent1"/>
                </a:solidFill>
                <a:latin typeface="Times New Roman" pitchFamily="18" charset="0"/>
                <a:cs typeface="Times New Roman" pitchFamily="18" charset="0"/>
              </a:rPr>
              <a:t> </a:t>
            </a:r>
          </a:p>
          <a:p>
            <a:pPr algn="r">
              <a:buNone/>
            </a:pPr>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60</a:t>
            </a:fld>
            <a:endParaRPr lang="en"/>
          </a:p>
        </p:txBody>
      </p:sp>
      <p:sp>
        <p:nvSpPr>
          <p:cNvPr id="4" name="3 - Τίτλος"/>
          <p:cNvSpPr>
            <a:spLocks noGrp="1"/>
          </p:cNvSpPr>
          <p:nvPr>
            <p:ph type="title"/>
          </p:nvPr>
        </p:nvSpPr>
        <p:spPr>
          <a:xfrm>
            <a:off x="457200" y="205979"/>
            <a:ext cx="8229600" cy="533323"/>
          </a:xfrm>
        </p:spPr>
        <p:txBody>
          <a:bodyPr>
            <a:normAutofit/>
          </a:bodyPr>
          <a:lstStyle/>
          <a:p>
            <a:pPr algn="ctr"/>
            <a:r>
              <a:rPr lang="el-GR" sz="2800" dirty="0" smtClean="0">
                <a:latin typeface="Times New Roman" pitchFamily="18" charset="0"/>
                <a:cs typeface="Times New Roman" pitchFamily="18" charset="0"/>
              </a:rPr>
              <a:t>Το Σύστημα Διαχείρισης Σχέσεων Πελατών (2)</a:t>
            </a:r>
            <a:endParaRPr lang="el-GR" sz="2800" dirty="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603115"/>
            <a:ext cx="9144000" cy="3902354"/>
          </a:xfrm>
        </p:spPr>
        <p:txBody>
          <a:bodyPr>
            <a:normAutofit fontScale="92500" lnSpcReduction="10000"/>
          </a:bodyPr>
          <a:lstStyle/>
          <a:p>
            <a:pPr lvl="0"/>
            <a:r>
              <a:rPr lang="el-GR" sz="2000" dirty="0" smtClean="0">
                <a:latin typeface="Times New Roman" pitchFamily="18" charset="0"/>
                <a:cs typeface="Times New Roman" pitchFamily="18" charset="0"/>
              </a:rPr>
              <a:t>Σημαντική  προϋπόθεση αντιμετώπισης των παραπόνων αποτελεί η ανάγκη για </a:t>
            </a:r>
            <a:r>
              <a:rPr lang="el-GR" sz="2000" b="1" dirty="0" smtClean="0">
                <a:solidFill>
                  <a:schemeClr val="accent1"/>
                </a:solidFill>
                <a:latin typeface="Times New Roman" pitchFamily="18" charset="0"/>
                <a:cs typeface="Times New Roman" pitchFamily="18" charset="0"/>
              </a:rPr>
              <a:t>ενθάρρυνση και παρακίνηση του πελάτη ώστε να δηλώσει το παράπονό του</a:t>
            </a:r>
            <a:r>
              <a:rPr lang="el-GR" sz="2000" dirty="0" smtClean="0">
                <a:latin typeface="Times New Roman" pitchFamily="18" charset="0"/>
                <a:cs typeface="Times New Roman" pitchFamily="18" charset="0"/>
              </a:rPr>
              <a:t>. Η σημασία που έχει το παράπονο για τον πελάτη (ύψος ζημιάς, χάσιμο χρόνου, ψυχολογική επιβάρυνση κλπ) αντανακλάται στο </a:t>
            </a:r>
            <a:r>
              <a:rPr lang="el-GR" sz="2000" b="1" dirty="0" smtClean="0">
                <a:solidFill>
                  <a:schemeClr val="accent1"/>
                </a:solidFill>
                <a:latin typeface="Times New Roman" pitchFamily="18" charset="0"/>
                <a:cs typeface="Times New Roman" pitchFamily="18" charset="0"/>
              </a:rPr>
              <a:t>«βαθμό επανόρθωσης»,</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δηλαδή στην απόδοση των ανάλογων ωφελημάτων στο δυσαρεστημένο πελάτη. </a:t>
            </a:r>
          </a:p>
          <a:p>
            <a:r>
              <a:rPr lang="el-GR" sz="2000" dirty="0" smtClean="0">
                <a:latin typeface="Times New Roman" pitchFamily="18" charset="0"/>
                <a:cs typeface="Times New Roman" pitchFamily="18" charset="0"/>
              </a:rPr>
              <a:t>Η ικανοποίηση που νοιώθει ο πελάτης από τη διευθέτηση του προβλήματος συνιστά και για τον οργανισμό ένα </a:t>
            </a:r>
            <a:r>
              <a:rPr lang="el-GR" sz="2000" b="1" dirty="0" smtClean="0">
                <a:solidFill>
                  <a:schemeClr val="accent1"/>
                </a:solidFill>
                <a:latin typeface="Times New Roman" pitchFamily="18" charset="0"/>
                <a:cs typeface="Times New Roman" pitchFamily="18" charset="0"/>
              </a:rPr>
              <a:t>προστιθέμενο όφελος</a:t>
            </a:r>
            <a:r>
              <a:rPr lang="el-GR" sz="2000" dirty="0" smtClean="0">
                <a:solidFill>
                  <a:schemeClr val="accent1"/>
                </a:solidFill>
                <a:latin typeface="Times New Roman" pitchFamily="18" charset="0"/>
                <a:cs typeface="Times New Roman" pitchFamily="18" charset="0"/>
              </a:rPr>
              <a:t> καθώς η </a:t>
            </a:r>
            <a:r>
              <a:rPr lang="el-GR" sz="2000" b="1" dirty="0" smtClean="0">
                <a:solidFill>
                  <a:schemeClr val="accent1"/>
                </a:solidFill>
                <a:latin typeface="Times New Roman" pitchFamily="18" charset="0"/>
                <a:cs typeface="Times New Roman" pitchFamily="18" charset="0"/>
              </a:rPr>
              <a:t>«αξιοποίηση της εμπειρίας»</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εντάσσεται σε  μία στρατηγική εξάλειψης των αιτιών που παράγουν δυσαρέσκεια και παράπονα.</a:t>
            </a:r>
          </a:p>
          <a:p>
            <a:r>
              <a:rPr lang="el-GR" sz="2000" dirty="0" smtClean="0">
                <a:latin typeface="Times New Roman" pitchFamily="18" charset="0"/>
                <a:cs typeface="Times New Roman" pitchFamily="18" charset="0"/>
              </a:rPr>
              <a:t>Το </a:t>
            </a:r>
            <a:r>
              <a:rPr lang="el-GR" sz="2000" b="1" dirty="0" smtClean="0">
                <a:solidFill>
                  <a:schemeClr val="accent1"/>
                </a:solidFill>
                <a:latin typeface="Times New Roman" pitchFamily="18" charset="0"/>
                <a:cs typeface="Times New Roman" pitchFamily="18" charset="0"/>
              </a:rPr>
              <a:t>εκπεφρασμένο παράπονο αποτελεί την άμεση φωνή του πελάτη</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Η  θετική αξιοποίηση των παραπόνων συνιστά μία πολύτιμη πηγή πληροφόρησης καθώς </a:t>
            </a:r>
            <a:r>
              <a:rPr lang="el-GR" sz="2000" b="1" dirty="0" smtClean="0">
                <a:solidFill>
                  <a:schemeClr val="accent1"/>
                </a:solidFill>
                <a:latin typeface="Times New Roman" pitchFamily="18" charset="0"/>
                <a:cs typeface="Times New Roman" pitchFamily="18" charset="0"/>
              </a:rPr>
              <a:t>αντλεί, χωρίς κόστος, ανεκτίμητες πληροφορίες</a:t>
            </a:r>
            <a:r>
              <a:rPr lang="el-GR" sz="2000" dirty="0" smtClean="0">
                <a:solidFill>
                  <a:schemeClr val="accent1"/>
                </a:solidFill>
                <a:latin typeface="Times New Roman" pitchFamily="18" charset="0"/>
                <a:cs typeface="Times New Roman" pitchFamily="18" charset="0"/>
              </a:rPr>
              <a:t> </a:t>
            </a:r>
            <a:r>
              <a:rPr lang="el-GR" sz="2000" dirty="0" smtClean="0">
                <a:latin typeface="Times New Roman" pitchFamily="18" charset="0"/>
                <a:cs typeface="Times New Roman" pitchFamily="18" charset="0"/>
              </a:rPr>
              <a:t>για τον οργανισμό σχετικά με αδυναμίες και ατέλειες των προϊόντων/υπηρεσιών του.                   </a:t>
            </a:r>
          </a:p>
          <a:p>
            <a:pPr algn="r">
              <a:buNone/>
            </a:pPr>
            <a:endParaRPr lang="el-GR" sz="2000" b="1" i="1"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61</a:t>
            </a:fld>
            <a:endParaRPr lang="en"/>
          </a:p>
        </p:txBody>
      </p:sp>
      <p:sp>
        <p:nvSpPr>
          <p:cNvPr id="4" name="3 - Τίτλος"/>
          <p:cNvSpPr>
            <a:spLocks noGrp="1"/>
          </p:cNvSpPr>
          <p:nvPr>
            <p:ph type="title"/>
          </p:nvPr>
        </p:nvSpPr>
        <p:spPr>
          <a:xfrm>
            <a:off x="457200" y="205980"/>
            <a:ext cx="8229600" cy="494412"/>
          </a:xfrm>
        </p:spPr>
        <p:txBody>
          <a:bodyPr>
            <a:normAutofit fontScale="90000"/>
          </a:bodyPr>
          <a:lstStyle/>
          <a:p>
            <a:pPr algn="ctr"/>
            <a:r>
              <a:rPr lang="el-GR" sz="2700" dirty="0" smtClean="0">
                <a:latin typeface="Times New Roman" pitchFamily="18" charset="0"/>
                <a:cs typeface="Times New Roman" pitchFamily="18" charset="0"/>
              </a:rPr>
              <a:t>Τα παράπονα ως ευκαιρία, επένδυση και προστιθέμενη αξία</a:t>
            </a:r>
            <a:r>
              <a:rPr lang="el-GR" sz="2400" dirty="0" smtClean="0"/>
              <a:t/>
            </a:r>
            <a:br>
              <a:rPr lang="el-GR" sz="2400" dirty="0" smtClean="0"/>
            </a:br>
            <a:endParaRPr lang="el-GR" sz="2400" dirty="0">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 y="826851"/>
            <a:ext cx="9144000" cy="3678618"/>
          </a:xfrm>
        </p:spPr>
        <p:txBody>
          <a:bodyPr>
            <a:normAutofit fontScale="92500"/>
          </a:bodyPr>
          <a:lstStyle/>
          <a:p>
            <a:r>
              <a:rPr lang="el-GR" sz="2600" b="1" dirty="0" err="1" smtClean="0">
                <a:solidFill>
                  <a:schemeClr val="accent1"/>
                </a:solidFill>
                <a:latin typeface="Times New Roman" pitchFamily="18" charset="0"/>
                <a:cs typeface="Times New Roman" pitchFamily="18" charset="0"/>
              </a:rPr>
              <a:t>Listen</a:t>
            </a:r>
            <a:r>
              <a:rPr lang="el-GR" sz="2600" b="1" dirty="0" smtClean="0">
                <a:solidFill>
                  <a:schemeClr val="accent1"/>
                </a:solidFill>
                <a:latin typeface="Times New Roman" pitchFamily="18" charset="0"/>
                <a:cs typeface="Times New Roman" pitchFamily="18" charset="0"/>
              </a:rPr>
              <a:t>:</a:t>
            </a:r>
            <a:r>
              <a:rPr lang="el-GR" sz="2600" dirty="0" smtClean="0">
                <a:latin typeface="Times New Roman" pitchFamily="18" charset="0"/>
                <a:cs typeface="Times New Roman" pitchFamily="18" charset="0"/>
              </a:rPr>
              <a:t> Προσεκτική ακρόαση του πελάτη  χωρίς διακοπή και ανεξάρτητα της ορθολογικής διατύπωσης. </a:t>
            </a:r>
          </a:p>
          <a:p>
            <a:r>
              <a:rPr lang="el-GR" sz="2600" dirty="0" err="1" smtClean="0">
                <a:solidFill>
                  <a:schemeClr val="accent1"/>
                </a:solidFill>
                <a:latin typeface="Times New Roman" pitchFamily="18" charset="0"/>
                <a:cs typeface="Times New Roman" pitchFamily="18" charset="0"/>
              </a:rPr>
              <a:t>Empathize</a:t>
            </a:r>
            <a:r>
              <a:rPr lang="el-GR" sz="2600" dirty="0" smtClean="0">
                <a:latin typeface="Times New Roman" pitchFamily="18" charset="0"/>
                <a:cs typeface="Times New Roman" pitchFamily="18" charset="0"/>
              </a:rPr>
              <a:t> Αναγνώριση και κατανόηση του παραπόνου και ευαισθητοποίηση για άμεση λύση. </a:t>
            </a:r>
          </a:p>
          <a:p>
            <a:r>
              <a:rPr lang="el-GR" sz="2600" b="1" dirty="0" err="1" smtClean="0">
                <a:solidFill>
                  <a:schemeClr val="accent1"/>
                </a:solidFill>
                <a:latin typeface="Times New Roman" pitchFamily="18" charset="0"/>
                <a:cs typeface="Times New Roman" pitchFamily="18" charset="0"/>
              </a:rPr>
              <a:t>Apologize</a:t>
            </a:r>
            <a:r>
              <a:rPr lang="el-GR" sz="2600" dirty="0" smtClean="0">
                <a:latin typeface="Times New Roman" pitchFamily="18" charset="0"/>
                <a:cs typeface="Times New Roman" pitchFamily="18" charset="0"/>
              </a:rPr>
              <a:t> Έκφραση ειλικρινούς συγγνώμης στο όνομα της εταιρείας ακόμα και εάν η ευθύνη για το πρόβλημα δεν έχει αποδοθεί.</a:t>
            </a:r>
          </a:p>
          <a:p>
            <a:r>
              <a:rPr lang="el-GR" sz="2600" dirty="0" smtClean="0">
                <a:latin typeface="Times New Roman" pitchFamily="18" charset="0"/>
                <a:cs typeface="Times New Roman" pitchFamily="18" charset="0"/>
              </a:rPr>
              <a:t> </a:t>
            </a:r>
            <a:r>
              <a:rPr lang="el-GR" sz="2600" dirty="0" err="1" smtClean="0">
                <a:solidFill>
                  <a:schemeClr val="accent1"/>
                </a:solidFill>
                <a:latin typeface="Times New Roman" pitchFamily="18" charset="0"/>
                <a:cs typeface="Times New Roman" pitchFamily="18" charset="0"/>
              </a:rPr>
              <a:t>React</a:t>
            </a:r>
            <a:r>
              <a:rPr lang="el-GR" sz="2600" dirty="0" smtClean="0">
                <a:solidFill>
                  <a:schemeClr val="accent1"/>
                </a:solidFill>
                <a:latin typeface="Times New Roman" pitchFamily="18" charset="0"/>
                <a:cs typeface="Times New Roman" pitchFamily="18" charset="0"/>
              </a:rPr>
              <a:t> </a:t>
            </a:r>
            <a:r>
              <a:rPr lang="el-GR" sz="2600" dirty="0" smtClean="0">
                <a:latin typeface="Times New Roman" pitchFamily="18" charset="0"/>
                <a:cs typeface="Times New Roman" pitchFamily="18" charset="0"/>
              </a:rPr>
              <a:t>Επιλέγονται οι ενέργειες που είναι αναγκαίες για την επίλυση του προβλήματος και ενημερώνεται ο  πελάτης. </a:t>
            </a:r>
          </a:p>
          <a:p>
            <a:r>
              <a:rPr lang="el-GR" sz="2600" b="1" dirty="0" err="1" smtClean="0">
                <a:solidFill>
                  <a:schemeClr val="accent1"/>
                </a:solidFill>
                <a:latin typeface="Times New Roman" pitchFamily="18" charset="0"/>
                <a:cs typeface="Times New Roman" pitchFamily="18" charset="0"/>
              </a:rPr>
              <a:t>Now</a:t>
            </a:r>
            <a:r>
              <a:rPr lang="el-GR" sz="2600" b="1" dirty="0" smtClean="0">
                <a:solidFill>
                  <a:schemeClr val="accent1"/>
                </a:solidFill>
                <a:latin typeface="Times New Roman" pitchFamily="18" charset="0"/>
                <a:cs typeface="Times New Roman" pitchFamily="18" charset="0"/>
              </a:rPr>
              <a:t> </a:t>
            </a:r>
            <a:r>
              <a:rPr lang="el-GR" sz="2600" dirty="0" smtClean="0">
                <a:latin typeface="Times New Roman" pitchFamily="18" charset="0"/>
                <a:cs typeface="Times New Roman" pitchFamily="18" charset="0"/>
              </a:rPr>
              <a:t>Απαιτείται άμεση δράση χωρίς χρονοτριβή.</a:t>
            </a:r>
          </a:p>
          <a:p>
            <a:endParaRPr lang="el-GR" dirty="0"/>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62</a:t>
            </a:fld>
            <a:endParaRPr lang="en"/>
          </a:p>
        </p:txBody>
      </p:sp>
      <p:sp>
        <p:nvSpPr>
          <p:cNvPr id="4" name="3 - Τίτλος"/>
          <p:cNvSpPr>
            <a:spLocks noGrp="1"/>
          </p:cNvSpPr>
          <p:nvPr>
            <p:ph type="title"/>
          </p:nvPr>
        </p:nvSpPr>
        <p:spPr>
          <a:xfrm>
            <a:off x="457200" y="205979"/>
            <a:ext cx="8229600" cy="679238"/>
          </a:xfrm>
        </p:spPr>
        <p:txBody>
          <a:bodyPr>
            <a:normAutofit/>
          </a:bodyPr>
          <a:lstStyle/>
          <a:p>
            <a:pPr algn="ctr"/>
            <a:r>
              <a:rPr lang="el-GR" sz="2800" dirty="0" smtClean="0">
                <a:latin typeface="Times New Roman" pitchFamily="18" charset="0"/>
                <a:cs typeface="Times New Roman" pitchFamily="18" charset="0"/>
              </a:rPr>
              <a:t>Πολλοί οργανισμοί υιοθετούν το ακρωνύμιο LEARN</a:t>
            </a:r>
            <a:endParaRPr lang="el-GR" sz="2800"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65370" y="875489"/>
            <a:ext cx="8978630" cy="3939702"/>
          </a:xfrm>
        </p:spPr>
        <p:txBody>
          <a:bodyPr>
            <a:normAutofit/>
          </a:bodyPr>
          <a:lstStyle/>
          <a:p>
            <a:pPr lvl="0"/>
            <a:r>
              <a:rPr lang="el-GR" sz="2000" dirty="0" smtClean="0">
                <a:latin typeface="Times New Roman" pitchFamily="18" charset="0"/>
                <a:cs typeface="Times New Roman" pitchFamily="18" charset="0"/>
              </a:rPr>
              <a:t>Πολιτικές </a:t>
            </a:r>
            <a:r>
              <a:rPr lang="el-GR" sz="2000" b="1" dirty="0" smtClean="0">
                <a:solidFill>
                  <a:schemeClr val="accent1"/>
                </a:solidFill>
                <a:latin typeface="Times New Roman" pitchFamily="18" charset="0"/>
                <a:cs typeface="Times New Roman" pitchFamily="18" charset="0"/>
              </a:rPr>
              <a:t>συστηματικής εκπαίδευσης και ενδυνάμωσης </a:t>
            </a:r>
            <a:r>
              <a:rPr lang="el-GR" sz="2000" dirty="0" smtClean="0">
                <a:latin typeface="Times New Roman" pitchFamily="18" charset="0"/>
                <a:cs typeface="Times New Roman" pitchFamily="18" charset="0"/>
              </a:rPr>
              <a:t>του προσωπικού</a:t>
            </a:r>
          </a:p>
          <a:p>
            <a:pPr lvl="0"/>
            <a:r>
              <a:rPr lang="el-GR" sz="2000" dirty="0" smtClean="0">
                <a:latin typeface="Times New Roman" pitchFamily="18" charset="0"/>
                <a:cs typeface="Times New Roman" pitchFamily="18" charset="0"/>
              </a:rPr>
              <a:t>Στρατηγικές ενθάρρυνσης, υποκίνησης και παρακίνησης για έκφραση γνώμης ή και παραπόνου </a:t>
            </a:r>
          </a:p>
          <a:p>
            <a:pPr lvl="0"/>
            <a:r>
              <a:rPr lang="el-GR" sz="2000" dirty="0" smtClean="0">
                <a:latin typeface="Times New Roman" pitchFamily="18" charset="0"/>
                <a:cs typeface="Times New Roman" pitchFamily="18" charset="0"/>
              </a:rPr>
              <a:t>Παράμετροι  </a:t>
            </a:r>
            <a:r>
              <a:rPr lang="el-GR" sz="2000" b="1" dirty="0" smtClean="0">
                <a:solidFill>
                  <a:schemeClr val="accent1"/>
                </a:solidFill>
                <a:latin typeface="Times New Roman" pitchFamily="18" charset="0"/>
                <a:cs typeface="Times New Roman" pitchFamily="18" charset="0"/>
              </a:rPr>
              <a:t>αναφοράς και διατύπωσης </a:t>
            </a:r>
            <a:r>
              <a:rPr lang="el-GR" sz="2000" dirty="0" smtClean="0">
                <a:latin typeface="Times New Roman" pitchFamily="18" charset="0"/>
                <a:cs typeface="Times New Roman" pitchFamily="18" charset="0"/>
              </a:rPr>
              <a:t>του παραπόνου</a:t>
            </a:r>
          </a:p>
          <a:p>
            <a:pPr lvl="0"/>
            <a:r>
              <a:rPr lang="el-GR" sz="2000" dirty="0" smtClean="0">
                <a:latin typeface="Times New Roman" pitchFamily="18" charset="0"/>
                <a:cs typeface="Times New Roman" pitchFamily="18" charset="0"/>
              </a:rPr>
              <a:t>Φάσεις εξυπηρέτησης παραπονεμένου πελάτη </a:t>
            </a:r>
          </a:p>
          <a:p>
            <a:pPr lvl="0"/>
            <a:r>
              <a:rPr lang="el-GR" sz="2000" b="1" dirty="0" smtClean="0">
                <a:solidFill>
                  <a:schemeClr val="accent1"/>
                </a:solidFill>
                <a:latin typeface="Times New Roman" pitchFamily="18" charset="0"/>
                <a:cs typeface="Times New Roman" pitchFamily="18" charset="0"/>
              </a:rPr>
              <a:t>Σύστημα παραλαβής</a:t>
            </a:r>
            <a:r>
              <a:rPr lang="el-GR" sz="2000" dirty="0" smtClean="0">
                <a:latin typeface="Times New Roman" pitchFamily="18" charset="0"/>
                <a:cs typeface="Times New Roman" pitchFamily="18" charset="0"/>
              </a:rPr>
              <a:t>,  αποτύπωσης και  κατηγοριοποίησης παραπόνων  </a:t>
            </a:r>
          </a:p>
          <a:p>
            <a:pPr lvl="0"/>
            <a:r>
              <a:rPr lang="el-GR" sz="2000" dirty="0" smtClean="0">
                <a:latin typeface="Times New Roman" pitchFamily="18" charset="0"/>
                <a:cs typeface="Times New Roman" pitchFamily="18" charset="0"/>
              </a:rPr>
              <a:t> Πλαίσιο </a:t>
            </a:r>
            <a:r>
              <a:rPr lang="el-GR" sz="2000" b="1" dirty="0" smtClean="0">
                <a:solidFill>
                  <a:schemeClr val="accent1"/>
                </a:solidFill>
                <a:latin typeface="Times New Roman" pitchFamily="18" charset="0"/>
                <a:cs typeface="Times New Roman" pitchFamily="18" charset="0"/>
              </a:rPr>
              <a:t>αξιολόγησης παραπόνων </a:t>
            </a:r>
            <a:r>
              <a:rPr lang="el-GR" sz="2000" dirty="0" smtClean="0">
                <a:latin typeface="Times New Roman" pitchFamily="18" charset="0"/>
                <a:cs typeface="Times New Roman" pitchFamily="18" charset="0"/>
              </a:rPr>
              <a:t>και κανόνες επεξεργασίας </a:t>
            </a:r>
          </a:p>
          <a:p>
            <a:pPr lvl="0"/>
            <a:r>
              <a:rPr lang="el-GR" sz="2000" dirty="0" smtClean="0">
                <a:latin typeface="Times New Roman" pitchFamily="18" charset="0"/>
                <a:cs typeface="Times New Roman" pitchFamily="18" charset="0"/>
              </a:rPr>
              <a:t>Στάδια αντιμετώπισης και </a:t>
            </a:r>
            <a:r>
              <a:rPr lang="el-GR" sz="2000" b="1" dirty="0" smtClean="0">
                <a:solidFill>
                  <a:schemeClr val="accent1"/>
                </a:solidFill>
                <a:latin typeface="Times New Roman" pitchFamily="18" charset="0"/>
                <a:cs typeface="Times New Roman" pitchFamily="18" charset="0"/>
              </a:rPr>
              <a:t>διαχείρισης  παραπόνων </a:t>
            </a:r>
          </a:p>
          <a:p>
            <a:pPr lvl="0"/>
            <a:r>
              <a:rPr lang="el-GR" sz="2000" dirty="0" smtClean="0">
                <a:latin typeface="Times New Roman" pitchFamily="18" charset="0"/>
                <a:cs typeface="Times New Roman" pitchFamily="18" charset="0"/>
              </a:rPr>
              <a:t>Μέτρα </a:t>
            </a:r>
            <a:r>
              <a:rPr lang="el-GR" sz="2000" b="1" dirty="0" smtClean="0">
                <a:solidFill>
                  <a:schemeClr val="accent1"/>
                </a:solidFill>
                <a:latin typeface="Times New Roman" pitchFamily="18" charset="0"/>
                <a:cs typeface="Times New Roman" pitchFamily="18" charset="0"/>
              </a:rPr>
              <a:t>ανατροφοδότησης </a:t>
            </a:r>
            <a:r>
              <a:rPr lang="el-GR" sz="2000" dirty="0" smtClean="0">
                <a:latin typeface="Times New Roman" pitchFamily="18" charset="0"/>
                <a:cs typeface="Times New Roman" pitchFamily="18" charset="0"/>
              </a:rPr>
              <a:t>και ελέγχου των αποτελεσμάτων</a:t>
            </a:r>
          </a:p>
          <a:p>
            <a:pPr lvl="0"/>
            <a:r>
              <a:rPr lang="el-GR" sz="2000" dirty="0" smtClean="0">
                <a:latin typeface="Times New Roman" pitchFamily="18" charset="0"/>
                <a:cs typeface="Times New Roman" pitchFamily="18" charset="0"/>
              </a:rPr>
              <a:t>Η διαχείριση </a:t>
            </a:r>
            <a:r>
              <a:rPr lang="el-GR" sz="2000" b="1" dirty="0" smtClean="0">
                <a:solidFill>
                  <a:schemeClr val="accent1"/>
                </a:solidFill>
                <a:latin typeface="Times New Roman" pitchFamily="18" charset="0"/>
                <a:cs typeface="Times New Roman" pitchFamily="18" charset="0"/>
              </a:rPr>
              <a:t>των παραπόνων των εργαζομένων </a:t>
            </a:r>
            <a:r>
              <a:rPr lang="el-GR" sz="2000" dirty="0" smtClean="0">
                <a:latin typeface="Times New Roman" pitchFamily="18" charset="0"/>
                <a:cs typeface="Times New Roman" pitchFamily="18" charset="0"/>
              </a:rPr>
              <a:t>ενός οργανισμού</a:t>
            </a:r>
          </a:p>
          <a:p>
            <a:r>
              <a:rPr lang="el-GR" sz="2000" dirty="0" smtClean="0">
                <a:latin typeface="Times New Roman" pitchFamily="18" charset="0"/>
                <a:cs typeface="Times New Roman" pitchFamily="18" charset="0"/>
              </a:rPr>
              <a:t> </a:t>
            </a:r>
          </a:p>
          <a:p>
            <a:endParaRPr lang="el-GR" sz="20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pPr algn="ctr"/>
            <a:fld id="{00000000-1234-1234-1234-123412341234}" type="slidenum">
              <a:rPr lang="en" smtClean="0"/>
              <a:pPr algn="ctr"/>
              <a:t>63</a:t>
            </a:fld>
            <a:endParaRPr lang="en"/>
          </a:p>
        </p:txBody>
      </p:sp>
      <p:sp>
        <p:nvSpPr>
          <p:cNvPr id="4" name="3 - Τίτλος"/>
          <p:cNvSpPr>
            <a:spLocks noGrp="1"/>
          </p:cNvSpPr>
          <p:nvPr>
            <p:ph type="title"/>
          </p:nvPr>
        </p:nvSpPr>
        <p:spPr>
          <a:xfrm>
            <a:off x="223736" y="205979"/>
            <a:ext cx="8647890" cy="630600"/>
          </a:xfrm>
        </p:spPr>
        <p:txBody>
          <a:bodyPr>
            <a:normAutofit fontScale="90000"/>
          </a:bodyPr>
          <a:lstStyle/>
          <a:p>
            <a:pPr algn="ctr"/>
            <a:r>
              <a:rPr lang="el-GR" sz="2800" dirty="0" smtClean="0">
                <a:latin typeface="Times New Roman" pitchFamily="18" charset="0"/>
                <a:cs typeface="Times New Roman" pitchFamily="18" charset="0"/>
              </a:rPr>
              <a:t>Εννέα συνιστώσες σε ένα Σύστημα Διοίκησης Παραπόνων</a:t>
            </a:r>
            <a:endParaRPr lang="el-GR" sz="2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135082"/>
            <a:ext cx="8401200" cy="516671"/>
          </a:xfrm>
          <a:prstGeom prst="rect">
            <a:avLst/>
          </a:prstGeom>
        </p:spPr>
        <p:txBody>
          <a:bodyPr spcFirstLastPara="1" wrap="square" lIns="0" tIns="0" rIns="0" bIns="0" anchor="b" anchorCtr="0">
            <a:noAutofit/>
          </a:bodyPr>
          <a:lstStyle/>
          <a:p>
            <a:pPr lvl="1" algn="ctr"/>
            <a:r>
              <a:rPr lang="el-GR" sz="3200" dirty="0">
                <a:solidFill>
                  <a:schemeClr val="accent6">
                    <a:lumMod val="50000"/>
                  </a:schemeClr>
                </a:solidFill>
              </a:rPr>
              <a:t/>
            </a:r>
            <a:br>
              <a:rPr lang="el-GR" sz="3200" dirty="0">
                <a:solidFill>
                  <a:schemeClr val="accent6">
                    <a:lumMod val="50000"/>
                  </a:schemeClr>
                </a:solidFill>
              </a:rPr>
            </a:br>
            <a:r>
              <a:rPr lang="el-GR" sz="2400" dirty="0" smtClean="0"/>
              <a:t/>
            </a:r>
            <a:br>
              <a:rPr lang="el-GR" sz="2400" dirty="0" smtClean="0"/>
            </a:br>
            <a:r>
              <a:rPr lang="el-GR" sz="24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Ο τουρισμός ως ανθρώπινη δραστηριότητα</a:t>
            </a:r>
            <a:endParaRPr lang="el-GR" sz="24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5" name="Google Shape;135;p19"/>
          <p:cNvSpPr txBox="1">
            <a:spLocks noGrp="1"/>
          </p:cNvSpPr>
          <p:nvPr>
            <p:ph type="body" idx="1"/>
          </p:nvPr>
        </p:nvSpPr>
        <p:spPr>
          <a:xfrm>
            <a:off x="1" y="671209"/>
            <a:ext cx="9144000" cy="4098217"/>
          </a:xfrm>
          <a:prstGeom prst="rect">
            <a:avLst/>
          </a:prstGeom>
        </p:spPr>
        <p:txBody>
          <a:bodyPr spcFirstLastPara="1" wrap="square" lIns="91421" tIns="91421" rIns="91421" bIns="91421" anchor="t" anchorCtr="0">
            <a:noAutofit/>
          </a:bodyPr>
          <a:lstStyle/>
          <a:p>
            <a:pPr>
              <a:buFont typeface="Wingdings" pitchFamily="2" charset="2"/>
              <a:buChar char="Ø"/>
            </a:pPr>
            <a:r>
              <a:rPr lang="el-GR" sz="2000" dirty="0" smtClean="0">
                <a:latin typeface="Times New Roman" pitchFamily="18" charset="0"/>
                <a:cs typeface="Times New Roman" pitchFamily="18" charset="0"/>
              </a:rPr>
              <a:t>Ο τουρισμός αποτελεί </a:t>
            </a:r>
            <a:r>
              <a:rPr lang="el-GR" sz="2000" b="1" dirty="0" smtClean="0">
                <a:solidFill>
                  <a:schemeClr val="accent1"/>
                </a:solidFill>
                <a:latin typeface="Times New Roman" pitchFamily="18" charset="0"/>
                <a:cs typeface="Times New Roman" pitchFamily="18" charset="0"/>
              </a:rPr>
              <a:t>μία ανθρώπινη δραστηριότητα </a:t>
            </a:r>
            <a:r>
              <a:rPr lang="el-GR" sz="2000" dirty="0" smtClean="0">
                <a:latin typeface="Times New Roman" pitchFamily="18" charset="0"/>
                <a:cs typeface="Times New Roman" pitchFamily="18" charset="0"/>
              </a:rPr>
              <a:t>που χαρακτηρίζεται από ιστορική παράδοση αιώνων αλλά η </a:t>
            </a:r>
            <a:r>
              <a:rPr lang="el-GR" sz="2000" b="1" dirty="0" smtClean="0">
                <a:solidFill>
                  <a:schemeClr val="accent1"/>
                </a:solidFill>
                <a:latin typeface="Times New Roman" pitchFamily="18" charset="0"/>
                <a:cs typeface="Times New Roman" pitchFamily="18" charset="0"/>
              </a:rPr>
              <a:t>βιομηχανική επανάσταση </a:t>
            </a:r>
            <a:r>
              <a:rPr lang="el-GR" sz="2000" dirty="0" smtClean="0">
                <a:latin typeface="Times New Roman" pitchFamily="18" charset="0"/>
                <a:cs typeface="Times New Roman" pitchFamily="18" charset="0"/>
              </a:rPr>
              <a:t>ήταν εκείνη που του προσέδωσε τη μαζική του κλίμακα. </a:t>
            </a:r>
          </a:p>
          <a:p>
            <a:pPr>
              <a:buFont typeface="Wingdings" pitchFamily="2" charset="2"/>
              <a:buChar char="Ø"/>
            </a:pPr>
            <a:r>
              <a:rPr lang="el-GR" sz="2000" dirty="0" smtClean="0">
                <a:latin typeface="Times New Roman" pitchFamily="18" charset="0"/>
                <a:cs typeface="Times New Roman" pitchFamily="18" charset="0"/>
              </a:rPr>
              <a:t>Η εκρηκτική ανάπτυξη του τουρισμού καταγράφεται μεταπολεμικά και οφείλεται σε ένα πλήθος κοινωνικοοικονομικών παραγόντων όπως ήταν η αύξηση του </a:t>
            </a:r>
            <a:r>
              <a:rPr lang="el-GR" sz="2000" b="1" dirty="0" smtClean="0">
                <a:solidFill>
                  <a:schemeClr val="accent1"/>
                </a:solidFill>
                <a:latin typeface="Times New Roman" pitchFamily="18" charset="0"/>
                <a:cs typeface="Times New Roman" pitchFamily="18" charset="0"/>
              </a:rPr>
              <a:t>διαθέσιμου οικογενειακού εισοδήματος</a:t>
            </a:r>
            <a:r>
              <a:rPr lang="el-GR" sz="2000" dirty="0" smtClean="0">
                <a:latin typeface="Times New Roman" pitchFamily="18" charset="0"/>
                <a:cs typeface="Times New Roman" pitchFamily="18" charset="0"/>
              </a:rPr>
              <a:t>, η μεγέθυνση των </a:t>
            </a:r>
            <a:r>
              <a:rPr lang="el-GR" sz="2000" b="1" dirty="0" err="1" smtClean="0">
                <a:solidFill>
                  <a:schemeClr val="accent1"/>
                </a:solidFill>
                <a:latin typeface="Times New Roman" pitchFamily="18" charset="0"/>
                <a:cs typeface="Times New Roman" pitchFamily="18" charset="0"/>
              </a:rPr>
              <a:t>αυτοκινητο</a:t>
            </a:r>
            <a:r>
              <a:rPr lang="el-GR" sz="2000" b="1" dirty="0" smtClean="0">
                <a:solidFill>
                  <a:schemeClr val="accent1"/>
                </a:solidFill>
                <a:latin typeface="Times New Roman" pitchFamily="18" charset="0"/>
                <a:cs typeface="Times New Roman" pitchFamily="18" charset="0"/>
              </a:rPr>
              <a:t>-βιομηχανιών</a:t>
            </a:r>
            <a:r>
              <a:rPr lang="el-GR" sz="2000" dirty="0" smtClean="0">
                <a:latin typeface="Times New Roman" pitchFamily="18" charset="0"/>
                <a:cs typeface="Times New Roman" pitchFamily="18" charset="0"/>
              </a:rPr>
              <a:t> με εκατομμύρια πωλήσεις αυτοκινήτων ιδιωτικής χρήσης αλλά και η αλματώδης ανάπτυξη των μεταφορικών μέσων.</a:t>
            </a:r>
          </a:p>
          <a:p>
            <a:pPr>
              <a:buFont typeface="Wingdings" pitchFamily="2" charset="2"/>
              <a:buChar char="Ø"/>
            </a:pPr>
            <a:r>
              <a:rPr lang="el-GR" sz="2000" dirty="0" smtClean="0">
                <a:latin typeface="Times New Roman" pitchFamily="18" charset="0"/>
                <a:cs typeface="Times New Roman" pitchFamily="18" charset="0"/>
              </a:rPr>
              <a:t> Επίσης, η καθιέρωση </a:t>
            </a:r>
            <a:r>
              <a:rPr lang="el-GR" sz="2000" b="1" dirty="0" smtClean="0">
                <a:solidFill>
                  <a:schemeClr val="accent1"/>
                </a:solidFill>
                <a:latin typeface="Times New Roman" pitchFamily="18" charset="0"/>
                <a:cs typeface="Times New Roman" pitchFamily="18" charset="0"/>
              </a:rPr>
              <a:t>της άδειας στους εργαζόμενους</a:t>
            </a:r>
            <a:r>
              <a:rPr lang="el-GR" sz="2000" dirty="0" smtClean="0">
                <a:latin typeface="Times New Roman" pitchFamily="18" charset="0"/>
                <a:cs typeface="Times New Roman" pitchFamily="18" charset="0"/>
              </a:rPr>
              <a:t>, η </a:t>
            </a:r>
            <a:r>
              <a:rPr lang="el-GR" sz="2000" b="1" dirty="0" smtClean="0">
                <a:solidFill>
                  <a:schemeClr val="accent1"/>
                </a:solidFill>
                <a:latin typeface="Times New Roman" pitchFamily="18" charset="0"/>
                <a:cs typeface="Times New Roman" pitchFamily="18" charset="0"/>
              </a:rPr>
              <a:t>κατάργηση της βίζας </a:t>
            </a:r>
            <a:r>
              <a:rPr lang="el-GR" sz="2000" dirty="0" smtClean="0">
                <a:latin typeface="Times New Roman" pitchFamily="18" charset="0"/>
                <a:cs typeface="Times New Roman" pitchFamily="18" charset="0"/>
              </a:rPr>
              <a:t>και η ανάδειξη των </a:t>
            </a:r>
            <a:r>
              <a:rPr lang="el-GR" sz="2000" b="1" dirty="0" smtClean="0">
                <a:solidFill>
                  <a:schemeClr val="accent1"/>
                </a:solidFill>
                <a:latin typeface="Times New Roman" pitchFamily="18" charset="0"/>
                <a:cs typeface="Times New Roman" pitchFamily="18" charset="0"/>
              </a:rPr>
              <a:t>επαγγελματιών του τουρισμού </a:t>
            </a:r>
            <a:r>
              <a:rPr lang="el-GR" sz="2000" dirty="0" smtClean="0">
                <a:latin typeface="Times New Roman" pitchFamily="18" charset="0"/>
                <a:cs typeface="Times New Roman" pitchFamily="18" charset="0"/>
              </a:rPr>
              <a:t>όπως είναι οι τουριστικοί πράκτορες και οι </a:t>
            </a:r>
            <a:r>
              <a:rPr lang="el-GR" sz="2000" dirty="0" err="1" smtClean="0">
                <a:latin typeface="Times New Roman" pitchFamily="18" charset="0"/>
                <a:cs typeface="Times New Roman" pitchFamily="18" charset="0"/>
              </a:rPr>
              <a:t>tour</a:t>
            </a:r>
            <a:r>
              <a:rPr lang="el-GR" sz="2000" dirty="0" smtClean="0">
                <a:latin typeface="Times New Roman" pitchFamily="18" charset="0"/>
                <a:cs typeface="Times New Roman" pitchFamily="18" charset="0"/>
              </a:rPr>
              <a:t> </a:t>
            </a:r>
            <a:r>
              <a:rPr lang="el-GR" sz="2000" dirty="0" err="1" smtClean="0">
                <a:latin typeface="Times New Roman" pitchFamily="18" charset="0"/>
                <a:cs typeface="Times New Roman" pitchFamily="18" charset="0"/>
              </a:rPr>
              <a:t>operators</a:t>
            </a:r>
            <a:r>
              <a:rPr lang="el-GR" sz="2000" dirty="0" smtClean="0">
                <a:latin typeface="Times New Roman" pitchFamily="18" charset="0"/>
                <a:cs typeface="Times New Roman" pitchFamily="18" charset="0"/>
              </a:rPr>
              <a:t> με τις ελκυστικές προσφορές τουριστικών πακέτων.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383171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0"/>
            <a:ext cx="8401200" cy="883688"/>
          </a:xfrm>
          <a:prstGeom prst="rect">
            <a:avLst/>
          </a:prstGeom>
        </p:spPr>
        <p:txBody>
          <a:bodyPr spcFirstLastPara="1" wrap="square" lIns="0" tIns="0" rIns="0" bIns="0" anchor="b" anchorCtr="0">
            <a:noAutofit/>
          </a:bodyPr>
          <a:lstStyle/>
          <a:p>
            <a:pPr algn="ctr"/>
            <a:r>
              <a:rPr lang="en-US" sz="4400" dirty="0"/>
              <a:t/>
            </a:r>
            <a:br>
              <a:rPr lang="en-US" sz="4400" dirty="0"/>
            </a:br>
            <a:r>
              <a:rPr lang="el-GR" sz="3200" dirty="0" smtClean="0">
                <a:latin typeface="Times New Roman" pitchFamily="18" charset="0"/>
                <a:cs typeface="Times New Roman" pitchFamily="18" charset="0"/>
              </a:rPr>
              <a:t> </a:t>
            </a:r>
            <a:r>
              <a:rPr lang="el-GR" sz="2800" dirty="0" smtClean="0">
                <a:latin typeface="Times New Roman" pitchFamily="18" charset="0"/>
                <a:cs typeface="Times New Roman" pitchFamily="18" charset="0"/>
              </a:rPr>
              <a:t>Βασικός παράγοντας ανάπτυξης του τουρισμού </a:t>
            </a:r>
            <a:endParaRPr sz="2800" dirty="0">
              <a:latin typeface="Times New Roman" pitchFamily="18" charset="0"/>
              <a:cs typeface="Times New Roman" pitchFamily="18" charset="0"/>
            </a:endParaRPr>
          </a:p>
        </p:txBody>
      </p:sp>
      <p:sp>
        <p:nvSpPr>
          <p:cNvPr id="135" name="Google Shape;135;p19"/>
          <p:cNvSpPr txBox="1">
            <a:spLocks noGrp="1"/>
          </p:cNvSpPr>
          <p:nvPr>
            <p:ph type="body" idx="1"/>
          </p:nvPr>
        </p:nvSpPr>
        <p:spPr>
          <a:xfrm>
            <a:off x="418289" y="898886"/>
            <a:ext cx="8336606" cy="4057578"/>
          </a:xfrm>
          <a:prstGeom prst="rect">
            <a:avLst/>
          </a:prstGeom>
        </p:spPr>
        <p:txBody>
          <a:bodyPr spcFirstLastPara="1" wrap="square" lIns="91421" tIns="91421" rIns="91421" bIns="91421" anchor="t" anchorCtr="0">
            <a:noAutofit/>
          </a:bodyPr>
          <a:lstStyle/>
          <a:p>
            <a:pPr>
              <a:buFont typeface="Wingdings" pitchFamily="2" charset="2"/>
              <a:buChar char="Ø"/>
            </a:pPr>
            <a:r>
              <a:rPr lang="el-GR" sz="2000" dirty="0" smtClean="0">
                <a:latin typeface="Times New Roman" pitchFamily="18" charset="0"/>
                <a:cs typeface="Times New Roman" pitchFamily="18" charset="0"/>
              </a:rPr>
              <a:t>Η  ιλιγγιώδης </a:t>
            </a:r>
            <a:r>
              <a:rPr lang="el-GR" sz="2000" b="1" dirty="0" smtClean="0">
                <a:solidFill>
                  <a:schemeClr val="accent1"/>
                </a:solidFill>
                <a:latin typeface="Times New Roman" pitchFamily="18" charset="0"/>
                <a:cs typeface="Times New Roman" pitchFamily="18" charset="0"/>
              </a:rPr>
              <a:t>έκρηξη των νέων τεχνολογιών </a:t>
            </a:r>
            <a:r>
              <a:rPr lang="el-GR" sz="2000" dirty="0" smtClean="0">
                <a:latin typeface="Times New Roman" pitchFamily="18" charset="0"/>
                <a:cs typeface="Times New Roman" pitchFamily="18" charset="0"/>
              </a:rPr>
              <a:t>και ιδιαίτερα η εξάπλωση του διαδικτύου. </a:t>
            </a:r>
          </a:p>
          <a:p>
            <a:pPr>
              <a:buFont typeface="Wingdings" pitchFamily="2" charset="2"/>
              <a:buChar char="Ø"/>
            </a:pPr>
            <a:r>
              <a:rPr lang="el-GR" sz="2000" dirty="0" smtClean="0">
                <a:latin typeface="Times New Roman" pitchFamily="18" charset="0"/>
                <a:cs typeface="Times New Roman" pitchFamily="18" charset="0"/>
              </a:rPr>
              <a:t>Το διαδίκτυο επέφερε </a:t>
            </a:r>
            <a:r>
              <a:rPr lang="el-GR" sz="2000" b="1" dirty="0" smtClean="0">
                <a:solidFill>
                  <a:schemeClr val="accent1"/>
                </a:solidFill>
                <a:latin typeface="Times New Roman" pitchFamily="18" charset="0"/>
                <a:cs typeface="Times New Roman" pitchFamily="18" charset="0"/>
              </a:rPr>
              <a:t>ριζικές ανακατατάξεις στο πεδίο της διανομής </a:t>
            </a:r>
            <a:r>
              <a:rPr lang="el-GR" sz="2000" dirty="0" smtClean="0">
                <a:latin typeface="Times New Roman" pitchFamily="18" charset="0"/>
                <a:cs typeface="Times New Roman" pitchFamily="18" charset="0"/>
              </a:rPr>
              <a:t>καθώς οποιαδήποτε τουριστική επιχείρηση έχει πλέον την ευχέρεια να δημοσιοποιεί και να πουλά τις παρεχόμενες υπηρεσίες της απευθείας στον πελάτη. </a:t>
            </a:r>
          </a:p>
          <a:p>
            <a:pPr>
              <a:buFont typeface="Wingdings" pitchFamily="2" charset="2"/>
              <a:buChar char="Ø"/>
            </a:pPr>
            <a:r>
              <a:rPr lang="el-GR" sz="2000" dirty="0" smtClean="0">
                <a:latin typeface="Times New Roman" pitchFamily="18" charset="0"/>
                <a:cs typeface="Times New Roman" pitchFamily="18" charset="0"/>
              </a:rPr>
              <a:t>Έχει προσδιορισθεί ότι πάνω από </a:t>
            </a:r>
            <a:r>
              <a:rPr lang="el-GR" sz="2000" b="1" dirty="0" smtClean="0">
                <a:solidFill>
                  <a:schemeClr val="accent1"/>
                </a:solidFill>
                <a:latin typeface="Times New Roman" pitchFamily="18" charset="0"/>
                <a:cs typeface="Times New Roman" pitchFamily="18" charset="0"/>
              </a:rPr>
              <a:t>το 10% του παγκόσμιου ακαθάριστου </a:t>
            </a:r>
            <a:r>
              <a:rPr lang="el-GR" sz="2000" dirty="0" smtClean="0">
                <a:latin typeface="Times New Roman" pitchFamily="18" charset="0"/>
                <a:cs typeface="Times New Roman" pitchFamily="18" charset="0"/>
              </a:rPr>
              <a:t>εγχώριου προϊόντος σχετίζεται με τον τουρισμό. </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884502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9"/>
          <p:cNvSpPr txBox="1">
            <a:spLocks noGrp="1"/>
          </p:cNvSpPr>
          <p:nvPr>
            <p:ph type="title"/>
          </p:nvPr>
        </p:nvSpPr>
        <p:spPr>
          <a:xfrm>
            <a:off x="285425" y="0"/>
            <a:ext cx="8401200" cy="623455"/>
          </a:xfrm>
          <a:prstGeom prst="rect">
            <a:avLst/>
          </a:prstGeom>
        </p:spPr>
        <p:txBody>
          <a:bodyPr spcFirstLastPara="1" wrap="square" lIns="0" tIns="0" rIns="0" bIns="0" anchor="b" anchorCtr="0">
            <a:noAutofit/>
          </a:bodyPr>
          <a:lstStyle/>
          <a:p>
            <a:pPr algn="ctr"/>
            <a:r>
              <a:rPr lang="en-US" sz="2800" dirty="0">
                <a:solidFill>
                  <a:srgbClr val="98985B"/>
                </a:solidFill>
                <a:latin typeface="Times New Roman" pitchFamily="18" charset="0"/>
                <a:cs typeface="Times New Roman" pitchFamily="18" charset="0"/>
              </a:rPr>
              <a:t/>
            </a:r>
            <a:br>
              <a:rPr lang="en-US" sz="2800" dirty="0">
                <a:solidFill>
                  <a:srgbClr val="98985B"/>
                </a:solidFill>
                <a:latin typeface="Times New Roman" pitchFamily="18" charset="0"/>
                <a:cs typeface="Times New Roman" pitchFamily="18" charset="0"/>
              </a:rPr>
            </a:br>
            <a:r>
              <a:rPr lang="el-GR" sz="2800" dirty="0" smtClean="0">
                <a:latin typeface="Times New Roman" pitchFamily="18" charset="0"/>
                <a:cs typeface="Times New Roman" pitchFamily="18" charset="0"/>
              </a:rPr>
              <a:t>Η διεύρυνση της τουριστικής δραστηριότητας</a:t>
            </a:r>
            <a:endParaRPr sz="2800" dirty="0"/>
          </a:p>
        </p:txBody>
      </p:sp>
      <p:sp>
        <p:nvSpPr>
          <p:cNvPr id="135" name="Google Shape;135;p19"/>
          <p:cNvSpPr txBox="1">
            <a:spLocks noGrp="1"/>
          </p:cNvSpPr>
          <p:nvPr>
            <p:ph type="body" idx="1"/>
          </p:nvPr>
        </p:nvSpPr>
        <p:spPr>
          <a:xfrm>
            <a:off x="187035" y="651752"/>
            <a:ext cx="8520547" cy="4143983"/>
          </a:xfrm>
          <a:prstGeom prst="rect">
            <a:avLst/>
          </a:prstGeom>
        </p:spPr>
        <p:txBody>
          <a:bodyPr spcFirstLastPara="1" wrap="square" lIns="91421" tIns="91421" rIns="91421" bIns="91421" anchor="t" anchorCtr="0">
            <a:noAutofit/>
          </a:bodyPr>
          <a:lstStyle/>
          <a:p>
            <a:pPr>
              <a:lnSpc>
                <a:spcPct val="90000"/>
              </a:lnSpc>
              <a:buFont typeface="Wingdings" pitchFamily="2" charset="2"/>
              <a:buChar char="Ø"/>
            </a:pPr>
            <a:r>
              <a:rPr lang="el-GR" sz="2200" dirty="0" smtClean="0">
                <a:latin typeface="Times New Roman" pitchFamily="18" charset="0"/>
                <a:cs typeface="Times New Roman" pitchFamily="18" charset="0"/>
              </a:rPr>
              <a:t>Η τουριστική δραστηριότητα </a:t>
            </a:r>
            <a:r>
              <a:rPr lang="el-GR" sz="2200" b="1" dirty="0" smtClean="0">
                <a:solidFill>
                  <a:schemeClr val="accent1"/>
                </a:solidFill>
                <a:latin typeface="Times New Roman" pitchFamily="18" charset="0"/>
                <a:cs typeface="Times New Roman" pitchFamily="18" charset="0"/>
              </a:rPr>
              <a:t>δεν εστιάζει μόνο στο ταξίδι </a:t>
            </a:r>
            <a:r>
              <a:rPr lang="el-GR" sz="2200" dirty="0" smtClean="0">
                <a:latin typeface="Times New Roman" pitchFamily="18" charset="0"/>
                <a:cs typeface="Times New Roman" pitchFamily="18" charset="0"/>
              </a:rPr>
              <a:t>αλλά και σε επιμέρους δράσεις που ασκούνται από τον επισκέπτη με σκοπό την </a:t>
            </a:r>
            <a:r>
              <a:rPr lang="el-GR" sz="2200" b="1" dirty="0" smtClean="0">
                <a:solidFill>
                  <a:schemeClr val="accent1"/>
                </a:solidFill>
                <a:latin typeface="Times New Roman" pitchFamily="18" charset="0"/>
                <a:cs typeface="Times New Roman" pitchFamily="18" charset="0"/>
              </a:rPr>
              <a:t>ικανοποίηση των αναγκών </a:t>
            </a:r>
            <a:r>
              <a:rPr lang="el-GR" sz="2200" dirty="0" smtClean="0">
                <a:latin typeface="Times New Roman" pitchFamily="18" charset="0"/>
                <a:cs typeface="Times New Roman" pitchFamily="18" charset="0"/>
              </a:rPr>
              <a:t>του. </a:t>
            </a:r>
          </a:p>
          <a:p>
            <a:pPr>
              <a:lnSpc>
                <a:spcPct val="90000"/>
              </a:lnSpc>
              <a:buFont typeface="Wingdings" pitchFamily="2" charset="2"/>
              <a:buChar char="Ø"/>
            </a:pPr>
            <a:r>
              <a:rPr lang="el-GR" sz="2200" dirty="0" smtClean="0">
                <a:latin typeface="Times New Roman" pitchFamily="18" charset="0"/>
                <a:cs typeface="Times New Roman" pitchFamily="18" charset="0"/>
              </a:rPr>
              <a:t>Ο τουρισμός είναι δυνατόν να οριστεί ως μία </a:t>
            </a:r>
            <a:r>
              <a:rPr lang="el-GR" sz="2200" b="1" dirty="0" smtClean="0">
                <a:solidFill>
                  <a:schemeClr val="accent1"/>
                </a:solidFill>
                <a:latin typeface="Times New Roman" pitchFamily="18" charset="0"/>
                <a:cs typeface="Times New Roman" pitchFamily="18" charset="0"/>
              </a:rPr>
              <a:t>συνάρθρωση φύσης, ιστορίας και πολιτισμού της καθημερινής ζωής αλλά και ως ένα σύνολο σχέσεων και γεγονότων. </a:t>
            </a:r>
          </a:p>
          <a:p>
            <a:pPr>
              <a:lnSpc>
                <a:spcPct val="90000"/>
              </a:lnSpc>
              <a:buFont typeface="Wingdings" pitchFamily="2" charset="2"/>
              <a:buChar char="Ø"/>
            </a:pPr>
            <a:r>
              <a:rPr lang="el-GR" sz="2200" dirty="0" smtClean="0">
                <a:latin typeface="Times New Roman" pitchFamily="18" charset="0"/>
                <a:cs typeface="Times New Roman" pitchFamily="18" charset="0"/>
              </a:rPr>
              <a:t>Γεγονότων και φαινομένων που προκύπτουν από τη </a:t>
            </a:r>
            <a:r>
              <a:rPr lang="el-GR" sz="2200" b="1" dirty="0" smtClean="0">
                <a:solidFill>
                  <a:schemeClr val="accent1"/>
                </a:solidFill>
                <a:latin typeface="Times New Roman" pitchFamily="18" charset="0"/>
                <a:cs typeface="Times New Roman" pitchFamily="18" charset="0"/>
              </a:rPr>
              <a:t>προσωρινή παραμονή των ταξιδιωτών σε τόπο διαφορετικό από τον τόπο της μόνιμης κατοικίας </a:t>
            </a:r>
            <a:r>
              <a:rPr lang="el-GR" sz="2200" dirty="0" smtClean="0">
                <a:latin typeface="Times New Roman" pitchFamily="18" charset="0"/>
                <a:cs typeface="Times New Roman" pitchFamily="18" charset="0"/>
              </a:rPr>
              <a:t>και χωρίς να ασκούν οικονομική δραστηριότητα για την εξασφάλιση κάποιας προσόδου.</a:t>
            </a:r>
          </a:p>
          <a:p>
            <a:pPr algn="r">
              <a:lnSpc>
                <a:spcPct val="90000"/>
              </a:lnSpc>
              <a:buNone/>
            </a:pPr>
            <a:endParaRPr lang="el-GR" sz="1800" b="1" i="1" dirty="0">
              <a:latin typeface="Times New Roman" pitchFamily="18" charset="0"/>
              <a:cs typeface="Times New Roman" pitchFamily="18" charset="0"/>
            </a:endParaRPr>
          </a:p>
        </p:txBody>
      </p:sp>
    </p:spTree>
    <p:extLst>
      <p:ext uri="{BB962C8B-B14F-4D97-AF65-F5344CB8AC3E}">
        <p14:creationId xmlns:p14="http://schemas.microsoft.com/office/powerpoint/2010/main" val="21654969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3304</TotalTime>
  <Words>6880</Words>
  <Application>Microsoft Office PowerPoint</Application>
  <PresentationFormat>Προβολή στην οθόνη (16:9)</PresentationFormat>
  <Paragraphs>450</Paragraphs>
  <Slides>63</Slides>
  <Notes>7</Notes>
  <HiddenSlides>0</HiddenSlides>
  <MMClips>0</MMClips>
  <ScaleCrop>false</ScaleCrop>
  <HeadingPairs>
    <vt:vector size="4" baseType="variant">
      <vt:variant>
        <vt:lpstr>Θέμα</vt:lpstr>
      </vt:variant>
      <vt:variant>
        <vt:i4>2</vt:i4>
      </vt:variant>
      <vt:variant>
        <vt:lpstr>Τίτλοι διαφανειών</vt:lpstr>
      </vt:variant>
      <vt:variant>
        <vt:i4>63</vt:i4>
      </vt:variant>
    </vt:vector>
  </HeadingPairs>
  <TitlesOfParts>
    <vt:vector size="65" baseType="lpstr">
      <vt:lpstr>Συγκέντρωση</vt:lpstr>
      <vt:lpstr>1_Συγκέντρωση</vt:lpstr>
      <vt:lpstr>ΠΟΛΙΤΙΣΜΟΣ, ΑΘΛΗΤΙΣΜΟΣ, ΤΟΥΡΙΣΜΟΣ:  ΑΡΧΙΚΕΣ ΕΝΝΟΙΕΣ ΚΑΙ ΒΑΣΙΚΑ ΝΟΗΜΑΤΑ</vt:lpstr>
      <vt:lpstr>Περιεχόμενα (1)</vt:lpstr>
      <vt:lpstr> Περιεχόμενα (2)</vt:lpstr>
      <vt:lpstr>Παρουσίαση του PowerPoint</vt:lpstr>
      <vt:lpstr>Παρουσίαση του PowerPoint</vt:lpstr>
      <vt:lpstr>Τα Δημοτικά της Θεσσαλονίκης</vt:lpstr>
      <vt:lpstr>  Ο τουρισμός ως ανθρώπινη δραστηριότητα</vt:lpstr>
      <vt:lpstr>  Βασικός παράγοντας ανάπτυξης του τουρισμού </vt:lpstr>
      <vt:lpstr> Η διεύρυνση της τουριστικής δραστηριότητας</vt:lpstr>
      <vt:lpstr>Παρουσίαση του PowerPoint</vt:lpstr>
      <vt:lpstr>Ο τουρισμός κατέχει διακριτό ρόλο στην οικονομική ανάπτυξη της χώρας </vt:lpstr>
      <vt:lpstr>Η υγειονομική κρίση του 2020</vt:lpstr>
      <vt:lpstr>«Ήλιος- Άμμος- Θάλασσα»: αρνητικές επιπτώσεις μαζικού τουρισμού</vt:lpstr>
      <vt:lpstr>   Κριτήρια ταξινόμησης του τουρισμού </vt:lpstr>
      <vt:lpstr>.   Σημαντικότερο κριτήριο ταξινόμησης: Το προφίλ των τουριστών </vt:lpstr>
      <vt:lpstr>Ο τουρίστας- επισκέπτης          </vt:lpstr>
      <vt:lpstr>     Ο πολιτιστικός τουρίστας- επισκέπτης:  η εξατομίκευση και η αυθεντικότητα της εμπειρίας</vt:lpstr>
      <vt:lpstr> Πολιτισμική κληρονομιά, Πολιτισμική διαχείριση  και τουριστικός κλάδος</vt:lpstr>
      <vt:lpstr>Ο πολιτιστικός τουρισμός </vt:lpstr>
      <vt:lpstr>Παρουσίαση του PowerPoint</vt:lpstr>
      <vt:lpstr>Η στενή σχέση πολιτισμού- αθλητισμού</vt:lpstr>
      <vt:lpstr>Συμπληρωματική και αμοιβαία επωφελής σχέση</vt:lpstr>
      <vt:lpstr>Έρευνα του ΟΟΣΑ The Impact of Culture on Tourism (2009)</vt:lpstr>
      <vt:lpstr>Παράγοντες προσφοράς πολιτισμικού τουρισμού  </vt:lpstr>
      <vt:lpstr>Η βιωματική εμπλοκή με τα ιδιαίτερα χαρακτηριστικά ενός τόπου:</vt:lpstr>
      <vt:lpstr>Εξατομικευμένη και αυθεντική πολιτισμική εμπειρία</vt:lpstr>
      <vt:lpstr>Τουρισμός νεολαίας και ο πολιτιστικός αστικός τουρισμός</vt:lpstr>
      <vt:lpstr>Η θεσμική οριοθέτηση του πολιτιστικού τουρισμού</vt:lpstr>
      <vt:lpstr>Βιώσιμη Τουριστική Ανάπτυξη </vt:lpstr>
      <vt:lpstr>Παρουσίαση του PowerPoint</vt:lpstr>
      <vt:lpstr>Υφίσταται το «αντίδικο» δίπολο «τεχνοφοβικών» και «τεχνόφιλων»;  </vt:lpstr>
      <vt:lpstr>Χρήσεις των νέων τεχνολογιών στο μακροπεριβάλλον των σύγχρονων οργανισμών αλλά και στο προσωπικό περιβάλλον των ατομικών χρηστών </vt:lpstr>
      <vt:lpstr>Η διαδραστικότητα της εμπειρίας και οι  νέες τεχνολογίες</vt:lpstr>
      <vt:lpstr>Ενδυνάμωση της εμπειρίας των επισκεπτών: Συμμετοχικότητα &amp; αλληλεπίδραση </vt:lpstr>
      <vt:lpstr>Ψηφιακός πολιτιστικός τουρισμός και υιοθέτηση της ψηφιακής νοοτροπίας</vt:lpstr>
      <vt:lpstr>Αρνητικές όψεις για την ψηφιακότητα </vt:lpstr>
      <vt:lpstr>Τοπίο και τόπος: Η επονομασία ενός τόπου προορισμού</vt:lpstr>
      <vt:lpstr>Η δημιουργία «μάρκας» (brand)</vt:lpstr>
      <vt:lpstr>Η τοπική επονομασία</vt:lpstr>
      <vt:lpstr>Το branding Προορισμού και η διαμόρφωση ταυτότητας </vt:lpstr>
      <vt:lpstr>«Συναισθηματική» δύναμη, ισχυρή και διαχρονική ταυτότητα</vt:lpstr>
      <vt:lpstr>Εκδοχές στρατηγικής του μάρκετινγκ προορισμού </vt:lpstr>
      <vt:lpstr>Μοντέλο των 4R’s &amp; τα μοντέλα των 4P’s, των 6P’ s, των 8P’s και των 11P’s</vt:lpstr>
      <vt:lpstr>Εκδοχές αναζωογόνησης των τόπων προορισμού (1)</vt:lpstr>
      <vt:lpstr>Εκδοχές αναζωογόνησης των τόπων προορισμού (2)</vt:lpstr>
      <vt:lpstr>Εκδοχές αναζωογόνησης των τόπων προορισμού (3)</vt:lpstr>
      <vt:lpstr>Η τυπολογία των επισκεπτών- πελατών </vt:lpstr>
      <vt:lpstr>Επτά κατηγοριοποιήσεις πελατών</vt:lpstr>
      <vt:lpstr>Η ελαστικότητα της ζήτησης</vt:lpstr>
      <vt:lpstr>Οι αντινομίες της ζήτησης</vt:lpstr>
      <vt:lpstr>Όψεις στον Αθλητισμό,  Τουρισμό, Πολιτισμό</vt:lpstr>
      <vt:lpstr>Η εξυπηρέτηση πελατών σε τρία βασικά χρονικά σημεία: «πριν την αγορά», «στη διάρκεια της αγοράς» και «μετά την αγορά»</vt:lpstr>
      <vt:lpstr>Πέντε διαδοχικές αρνήσεις από τους αγοραστές </vt:lpstr>
      <vt:lpstr>Το κόστος προσέλκυσης ενός νέου πελάτη είναι 5 φορές μεγαλύτερο  από τη διατήρηση ενός πελάτη που έχει δυσαρεστηθεί</vt:lpstr>
      <vt:lpstr>Η μη έκφραση παραπόνου</vt:lpstr>
      <vt:lpstr>Εξατομικευμένοι τύποι παραπονούμενων επισκεπτών  που ταιριάζουν  στον τουρισμό (1)</vt:lpstr>
      <vt:lpstr>Παραπονούμενοι επισκέπτες που ταιριάζουν  στον τουρισμό (2)</vt:lpstr>
      <vt:lpstr>Πελατειακή Πίστη (αθλητισμός)  Πελατοκεντρική κουλτούρα (τουρισμός-πολιτισμός)</vt:lpstr>
      <vt:lpstr>Το Σύστημα Διαχείρισης Σχέσεων Πελατών (1)</vt:lpstr>
      <vt:lpstr>Το Σύστημα Διαχείρισης Σχέσεων Πελατών (2)</vt:lpstr>
      <vt:lpstr>Τα παράπονα ως ευκαιρία, επένδυση και προστιθέμενη αξία </vt:lpstr>
      <vt:lpstr>Πολλοί οργανισμοί υιοθετούν το ακρωνύμιο LEARN</vt:lpstr>
      <vt:lpstr>Εννέα συνιστώσες σε ένα Σύστημα Διοίκησης Παραπόνων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Zozeta</dc:creator>
  <cp:lastModifiedBy>Αναστάσιος Χονδρογιάννης</cp:lastModifiedBy>
  <cp:revision>297</cp:revision>
  <dcterms:modified xsi:type="dcterms:W3CDTF">2021-07-15T14:08:51Z</dcterms:modified>
</cp:coreProperties>
</file>