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7" r:id="rId2"/>
    <p:sldId id="573" r:id="rId3"/>
    <p:sldId id="574" r:id="rId4"/>
    <p:sldId id="512" r:id="rId5"/>
    <p:sldId id="513" r:id="rId6"/>
    <p:sldId id="520" r:id="rId7"/>
    <p:sldId id="517" r:id="rId8"/>
    <p:sldId id="519" r:id="rId9"/>
    <p:sldId id="521" r:id="rId10"/>
    <p:sldId id="522" r:id="rId11"/>
    <p:sldId id="509" r:id="rId12"/>
    <p:sldId id="524" r:id="rId13"/>
    <p:sldId id="523" r:id="rId14"/>
    <p:sldId id="525" r:id="rId15"/>
    <p:sldId id="527" r:id="rId16"/>
    <p:sldId id="583" r:id="rId17"/>
    <p:sldId id="575" r:id="rId18"/>
    <p:sldId id="475" r:id="rId19"/>
    <p:sldId id="476" r:id="rId20"/>
    <p:sldId id="477" r:id="rId21"/>
    <p:sldId id="478" r:id="rId22"/>
    <p:sldId id="479" r:id="rId23"/>
    <p:sldId id="572" r:id="rId24"/>
    <p:sldId id="481" r:id="rId25"/>
    <p:sldId id="480" r:id="rId26"/>
    <p:sldId id="482" r:id="rId27"/>
    <p:sldId id="483" r:id="rId28"/>
    <p:sldId id="484" r:id="rId29"/>
    <p:sldId id="485" r:id="rId30"/>
    <p:sldId id="495" r:id="rId31"/>
    <p:sldId id="496" r:id="rId32"/>
    <p:sldId id="497" r:id="rId33"/>
    <p:sldId id="498" r:id="rId34"/>
    <p:sldId id="500" r:id="rId35"/>
    <p:sldId id="501" r:id="rId36"/>
    <p:sldId id="502" r:id="rId37"/>
    <p:sldId id="503" r:id="rId38"/>
    <p:sldId id="504" r:id="rId39"/>
    <p:sldId id="505" r:id="rId40"/>
    <p:sldId id="580" r:id="rId41"/>
    <p:sldId id="578" r:id="rId42"/>
    <p:sldId id="576" r:id="rId43"/>
    <p:sldId id="531" r:id="rId44"/>
    <p:sldId id="533" r:id="rId45"/>
    <p:sldId id="534" r:id="rId46"/>
    <p:sldId id="535" r:id="rId47"/>
    <p:sldId id="508" r:id="rId48"/>
    <p:sldId id="474" r:id="rId49"/>
    <p:sldId id="412" r:id="rId50"/>
    <p:sldId id="414" r:id="rId51"/>
    <p:sldId id="416" r:id="rId52"/>
    <p:sldId id="417" r:id="rId53"/>
    <p:sldId id="418" r:id="rId54"/>
    <p:sldId id="539" r:id="rId55"/>
    <p:sldId id="546" r:id="rId56"/>
    <p:sldId id="540" r:id="rId57"/>
    <p:sldId id="542" r:id="rId58"/>
    <p:sldId id="545" r:id="rId59"/>
    <p:sldId id="552" r:id="rId60"/>
    <p:sldId id="577" r:id="rId61"/>
    <p:sldId id="553" r:id="rId62"/>
    <p:sldId id="555" r:id="rId63"/>
    <p:sldId id="556" r:id="rId64"/>
    <p:sldId id="558" r:id="rId65"/>
    <p:sldId id="559" r:id="rId66"/>
    <p:sldId id="564" r:id="rId67"/>
    <p:sldId id="565" r:id="rId68"/>
    <p:sldId id="568" r:id="rId69"/>
    <p:sldId id="570" r:id="rId70"/>
    <p:sldId id="581" r:id="rId71"/>
    <p:sldId id="582" r:id="rId7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7C80"/>
    <a:srgbClr val="006666"/>
    <a:srgbClr val="003399"/>
    <a:srgbClr val="CCCC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60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ADDA4-D3E1-4B66-B249-D696FFE43EF8}" type="doc">
      <dgm:prSet loTypeId="urn:microsoft.com/office/officeart/2005/8/layout/arrow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50873A0-4CC4-4BB7-8661-3465AA13E3C6}">
      <dgm:prSet/>
      <dgm:spPr/>
      <dgm:t>
        <a:bodyPr/>
        <a:lstStyle/>
        <a:p>
          <a:r>
            <a:rPr lang="el-GR" b="1" dirty="0"/>
            <a:t>Εξωτερικές </a:t>
          </a:r>
          <a:r>
            <a:rPr lang="el-GR" dirty="0"/>
            <a:t>σχετίζονται με το περιεχόμενο της εργασίας</a:t>
          </a:r>
        </a:p>
      </dgm:t>
    </dgm:pt>
    <dgm:pt modelId="{78718D58-CB10-491D-8504-5DA5BE5EFDB1}" type="parTrans" cxnId="{A0BB6C0B-0613-4FDF-9128-A148246AAB21}">
      <dgm:prSet/>
      <dgm:spPr/>
      <dgm:t>
        <a:bodyPr/>
        <a:lstStyle/>
        <a:p>
          <a:endParaRPr lang="el-GR"/>
        </a:p>
      </dgm:t>
    </dgm:pt>
    <dgm:pt modelId="{977065EE-69F7-4E61-8369-5C470CE12861}" type="sibTrans" cxnId="{A0BB6C0B-0613-4FDF-9128-A148246AAB21}">
      <dgm:prSet/>
      <dgm:spPr/>
      <dgm:t>
        <a:bodyPr/>
        <a:lstStyle/>
        <a:p>
          <a:endParaRPr lang="el-GR"/>
        </a:p>
      </dgm:t>
    </dgm:pt>
    <dgm:pt modelId="{A321A866-B7E6-4794-8382-E566DEBB39E5}">
      <dgm:prSet phldrT="[Κείμενο]"/>
      <dgm:spPr/>
      <dgm:t>
        <a:bodyPr/>
        <a:lstStyle/>
        <a:p>
          <a:r>
            <a:rPr lang="el-GR" b="1" dirty="0"/>
            <a:t>Εσωτερικές </a:t>
          </a:r>
          <a:r>
            <a:rPr lang="el-GR" dirty="0"/>
            <a:t>συνδέονται με την προσωπικότητα του ατόμου</a:t>
          </a:r>
        </a:p>
      </dgm:t>
    </dgm:pt>
    <dgm:pt modelId="{CDF94E76-9A58-4406-A876-DDB285C47513}" type="sibTrans" cxnId="{31A95D50-731C-4552-924D-B7AC9E62BE67}">
      <dgm:prSet/>
      <dgm:spPr/>
      <dgm:t>
        <a:bodyPr/>
        <a:lstStyle/>
        <a:p>
          <a:endParaRPr lang="el-GR"/>
        </a:p>
      </dgm:t>
    </dgm:pt>
    <dgm:pt modelId="{E6E89F8A-4F00-488B-9DFD-B6B5531F5BA3}" type="parTrans" cxnId="{31A95D50-731C-4552-924D-B7AC9E62BE67}">
      <dgm:prSet/>
      <dgm:spPr/>
      <dgm:t>
        <a:bodyPr/>
        <a:lstStyle/>
        <a:p>
          <a:endParaRPr lang="el-GR"/>
        </a:p>
      </dgm:t>
    </dgm:pt>
    <dgm:pt modelId="{FAE7F7D8-7CBF-4342-9B1D-940E417DE4A0}" type="pres">
      <dgm:prSet presAssocID="{F35ADDA4-D3E1-4B66-B249-D696FFE43EF8}" presName="cycle" presStyleCnt="0">
        <dgm:presLayoutVars>
          <dgm:dir/>
          <dgm:resizeHandles val="exact"/>
        </dgm:presLayoutVars>
      </dgm:prSet>
      <dgm:spPr/>
    </dgm:pt>
    <dgm:pt modelId="{1C34F243-349D-4C63-A184-EA9AD686CE45}" type="pres">
      <dgm:prSet presAssocID="{F50873A0-4CC4-4BB7-8661-3465AA13E3C6}" presName="arrow" presStyleLbl="node1" presStyleIdx="0" presStyleCnt="2">
        <dgm:presLayoutVars>
          <dgm:bulletEnabled val="1"/>
        </dgm:presLayoutVars>
      </dgm:prSet>
      <dgm:spPr/>
    </dgm:pt>
    <dgm:pt modelId="{FF7EC2BB-8F57-4383-9575-8867CDA1F7E2}" type="pres">
      <dgm:prSet presAssocID="{A321A866-B7E6-4794-8382-E566DEBB39E5}" presName="arrow" presStyleLbl="node1" presStyleIdx="1" presStyleCnt="2">
        <dgm:presLayoutVars>
          <dgm:bulletEnabled val="1"/>
        </dgm:presLayoutVars>
      </dgm:prSet>
      <dgm:spPr/>
    </dgm:pt>
  </dgm:ptLst>
  <dgm:cxnLst>
    <dgm:cxn modelId="{A0BB6C0B-0613-4FDF-9128-A148246AAB21}" srcId="{F35ADDA4-D3E1-4B66-B249-D696FFE43EF8}" destId="{F50873A0-4CC4-4BB7-8661-3465AA13E3C6}" srcOrd="0" destOrd="0" parTransId="{78718D58-CB10-491D-8504-5DA5BE5EFDB1}" sibTransId="{977065EE-69F7-4E61-8369-5C470CE12861}"/>
    <dgm:cxn modelId="{31A95D50-731C-4552-924D-B7AC9E62BE67}" srcId="{F35ADDA4-D3E1-4B66-B249-D696FFE43EF8}" destId="{A321A866-B7E6-4794-8382-E566DEBB39E5}" srcOrd="1" destOrd="0" parTransId="{E6E89F8A-4F00-488B-9DFD-B6B5531F5BA3}" sibTransId="{CDF94E76-9A58-4406-A876-DDB285C47513}"/>
    <dgm:cxn modelId="{89ABF453-B84B-4A8F-B772-D44773B46C66}" type="presOf" srcId="{F35ADDA4-D3E1-4B66-B249-D696FFE43EF8}" destId="{FAE7F7D8-7CBF-4342-9B1D-940E417DE4A0}" srcOrd="0" destOrd="0" presId="urn:microsoft.com/office/officeart/2005/8/layout/arrow1"/>
    <dgm:cxn modelId="{7E05068C-E840-4BF0-BE4A-339DC4DF7B1B}" type="presOf" srcId="{A321A866-B7E6-4794-8382-E566DEBB39E5}" destId="{FF7EC2BB-8F57-4383-9575-8867CDA1F7E2}" srcOrd="0" destOrd="0" presId="urn:microsoft.com/office/officeart/2005/8/layout/arrow1"/>
    <dgm:cxn modelId="{7915B59D-27A5-4C88-BE5B-53E7601C287A}" type="presOf" srcId="{F50873A0-4CC4-4BB7-8661-3465AA13E3C6}" destId="{1C34F243-349D-4C63-A184-EA9AD686CE45}" srcOrd="0" destOrd="0" presId="urn:microsoft.com/office/officeart/2005/8/layout/arrow1"/>
    <dgm:cxn modelId="{72504EF7-9604-4D9D-BCEB-85FDB6D1EEA7}" type="presParOf" srcId="{FAE7F7D8-7CBF-4342-9B1D-940E417DE4A0}" destId="{1C34F243-349D-4C63-A184-EA9AD686CE45}" srcOrd="0" destOrd="0" presId="urn:microsoft.com/office/officeart/2005/8/layout/arrow1"/>
    <dgm:cxn modelId="{ED01516C-1B27-4672-BCC4-CE2E6B274C61}" type="presParOf" srcId="{FAE7F7D8-7CBF-4342-9B1D-940E417DE4A0}" destId="{FF7EC2BB-8F57-4383-9575-8867CDA1F7E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C475E-FFFA-4687-80D7-C1B71C28D9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565F365-27FA-486E-B95A-EBBD751C2ADC}">
      <dgm:prSet phldrT="[Κείμενο]" custT="1"/>
      <dgm:spPr/>
      <dgm:t>
        <a:bodyPr/>
        <a:lstStyle/>
        <a:p>
          <a:r>
            <a:rPr lang="el-GR" sz="1800" b="1" dirty="0"/>
            <a:t>Αμοιβές εργαζομένων</a:t>
          </a:r>
        </a:p>
      </dgm:t>
    </dgm:pt>
    <dgm:pt modelId="{5F3DD31F-C087-404D-943E-295D1C45B818}" type="parTrans" cxnId="{77456A02-9405-4987-AB3A-14F9BA2FF5BC}">
      <dgm:prSet/>
      <dgm:spPr/>
      <dgm:t>
        <a:bodyPr/>
        <a:lstStyle/>
        <a:p>
          <a:endParaRPr lang="el-GR"/>
        </a:p>
      </dgm:t>
    </dgm:pt>
    <dgm:pt modelId="{BD080083-823C-43E1-929E-7D4F606EAA05}" type="sibTrans" cxnId="{77456A02-9405-4987-AB3A-14F9BA2FF5BC}">
      <dgm:prSet/>
      <dgm:spPr/>
      <dgm:t>
        <a:bodyPr/>
        <a:lstStyle/>
        <a:p>
          <a:endParaRPr lang="el-GR"/>
        </a:p>
      </dgm:t>
    </dgm:pt>
    <dgm:pt modelId="{302D4F2A-0698-421C-AE39-DD482893F6BA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1800" b="1" dirty="0"/>
            <a:t>Οικονομικές αμοιβές</a:t>
          </a:r>
        </a:p>
      </dgm:t>
    </dgm:pt>
    <dgm:pt modelId="{3C53F10B-9C7B-43F7-BAC6-89F02434FDB4}" type="parTrans" cxnId="{8219CF02-B979-465C-82C6-220C505311C1}">
      <dgm:prSet/>
      <dgm:spPr/>
      <dgm:t>
        <a:bodyPr/>
        <a:lstStyle/>
        <a:p>
          <a:endParaRPr lang="el-GR"/>
        </a:p>
      </dgm:t>
    </dgm:pt>
    <dgm:pt modelId="{79A81419-7637-442B-84B7-66BB5514099E}" type="sibTrans" cxnId="{8219CF02-B979-465C-82C6-220C505311C1}">
      <dgm:prSet/>
      <dgm:spPr/>
      <dgm:t>
        <a:bodyPr/>
        <a:lstStyle/>
        <a:p>
          <a:endParaRPr lang="el-GR"/>
        </a:p>
      </dgm:t>
    </dgm:pt>
    <dgm:pt modelId="{95450DD9-6367-4C94-970E-D38632E21497}">
      <dgm:prSet phldrT="[Κείμενο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endParaRPr lang="el-GR" sz="1800" dirty="0"/>
        </a:p>
        <a:p>
          <a:pPr algn="l"/>
          <a:r>
            <a:rPr lang="el-GR" sz="1800" dirty="0"/>
            <a:t>  Ανάπτυξη-Εκπαίδευση</a:t>
          </a:r>
        </a:p>
        <a:p>
          <a:pPr algn="l"/>
          <a:r>
            <a:rPr lang="el-GR" sz="1800" dirty="0"/>
            <a:t>  Αναγνώριση</a:t>
          </a:r>
        </a:p>
        <a:p>
          <a:pPr algn="l"/>
          <a:r>
            <a:rPr lang="el-GR" sz="1800" dirty="0"/>
            <a:t>  Περιεχόμενο εργασίας</a:t>
          </a:r>
        </a:p>
        <a:p>
          <a:pPr algn="l"/>
          <a:r>
            <a:rPr lang="el-GR" sz="1800" dirty="0"/>
            <a:t>  Προοπτικές καριέρας</a:t>
          </a:r>
        </a:p>
        <a:p>
          <a:pPr algn="l"/>
          <a:r>
            <a:rPr lang="el-GR" sz="1800" dirty="0"/>
            <a:t>  Συνθήκες εργασίας</a:t>
          </a:r>
        </a:p>
        <a:p>
          <a:pPr algn="l"/>
          <a:r>
            <a:rPr lang="el-GR" sz="1800" dirty="0"/>
            <a:t>  Κλίμα - Σχέσεις</a:t>
          </a:r>
        </a:p>
        <a:p>
          <a:pPr algn="ctr"/>
          <a:endParaRPr lang="el-GR" sz="900" dirty="0"/>
        </a:p>
        <a:p>
          <a:pPr algn="ctr"/>
          <a:r>
            <a:rPr lang="el-GR" sz="900" dirty="0"/>
            <a:t> </a:t>
          </a:r>
        </a:p>
      </dgm:t>
    </dgm:pt>
    <dgm:pt modelId="{45200C3D-3568-4359-B572-D3ED6DBF2C99}" type="parTrans" cxnId="{90091979-5B5B-4F92-A988-512B3C8F1109}">
      <dgm:prSet/>
      <dgm:spPr/>
      <dgm:t>
        <a:bodyPr/>
        <a:lstStyle/>
        <a:p>
          <a:endParaRPr lang="el-GR"/>
        </a:p>
      </dgm:t>
    </dgm:pt>
    <dgm:pt modelId="{AFE313C1-80DA-4C57-BB88-1DFA975C5D3A}" type="sibTrans" cxnId="{90091979-5B5B-4F92-A988-512B3C8F1109}">
      <dgm:prSet/>
      <dgm:spPr/>
      <dgm:t>
        <a:bodyPr/>
        <a:lstStyle/>
        <a:p>
          <a:endParaRPr lang="el-GR"/>
        </a:p>
      </dgm:t>
    </dgm:pt>
    <dgm:pt modelId="{DC975DF6-AFB2-4DFA-9C02-B4351752FD2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l-GR" sz="1800" b="1" dirty="0"/>
            <a:t>Άμεσες- Σταθερές αμοιβές</a:t>
          </a:r>
        </a:p>
        <a:p>
          <a:pPr algn="l"/>
          <a:r>
            <a:rPr lang="el-GR" sz="1800" dirty="0"/>
            <a:t>   Μισθός</a:t>
          </a:r>
        </a:p>
      </dgm:t>
    </dgm:pt>
    <dgm:pt modelId="{73B3DD6E-DA22-4EB2-AEF7-D528B300714C}" type="parTrans" cxnId="{77B2686E-E8FC-45AE-B759-FA36C63EBA1B}">
      <dgm:prSet/>
      <dgm:spPr/>
      <dgm:t>
        <a:bodyPr/>
        <a:lstStyle/>
        <a:p>
          <a:endParaRPr lang="el-GR"/>
        </a:p>
      </dgm:t>
    </dgm:pt>
    <dgm:pt modelId="{81266480-4BE6-4992-9DA2-7D9F0FCA31E7}" type="sibTrans" cxnId="{77B2686E-E8FC-45AE-B759-FA36C63EBA1B}">
      <dgm:prSet/>
      <dgm:spPr/>
      <dgm:t>
        <a:bodyPr/>
        <a:lstStyle/>
        <a:p>
          <a:endParaRPr lang="el-GR"/>
        </a:p>
      </dgm:t>
    </dgm:pt>
    <dgm:pt modelId="{E99CCDC3-ADCA-4ECA-B573-279997D6353F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l-GR" sz="1800" b="1" dirty="0"/>
            <a:t>Μεταβλητές αμοιβές – κίνητρα</a:t>
          </a:r>
        </a:p>
        <a:p>
          <a:pPr algn="just"/>
          <a:r>
            <a:rPr lang="el-GR" sz="1800" dirty="0"/>
            <a:t>  </a:t>
          </a:r>
          <a:r>
            <a:rPr lang="en-US" sz="1800" dirty="0"/>
            <a:t>Bonus-</a:t>
          </a:r>
          <a:r>
            <a:rPr lang="el-GR" sz="1800" dirty="0"/>
            <a:t>Πριμ</a:t>
          </a:r>
        </a:p>
        <a:p>
          <a:pPr algn="just"/>
          <a:r>
            <a:rPr lang="el-GR" sz="1800" dirty="0"/>
            <a:t>  Συμμετοχή στα κέρδη</a:t>
          </a:r>
        </a:p>
        <a:p>
          <a:pPr algn="just"/>
          <a:r>
            <a:rPr lang="el-GR" sz="1800" dirty="0"/>
            <a:t>  Άλλα κίνητρα</a:t>
          </a:r>
        </a:p>
      </dgm:t>
    </dgm:pt>
    <dgm:pt modelId="{CEAC337C-30BB-460D-B5E1-5CC4D1E22BAA}" type="parTrans" cxnId="{9DFEA5C5-D824-4141-8AB6-9F297347FBF4}">
      <dgm:prSet/>
      <dgm:spPr/>
      <dgm:t>
        <a:bodyPr/>
        <a:lstStyle/>
        <a:p>
          <a:endParaRPr lang="el-GR"/>
        </a:p>
      </dgm:t>
    </dgm:pt>
    <dgm:pt modelId="{112BEBA6-33D6-4A3A-9EFA-7A2F4447C451}" type="sibTrans" cxnId="{9DFEA5C5-D824-4141-8AB6-9F297347FBF4}">
      <dgm:prSet/>
      <dgm:spPr/>
      <dgm:t>
        <a:bodyPr/>
        <a:lstStyle/>
        <a:p>
          <a:endParaRPr lang="el-GR"/>
        </a:p>
      </dgm:t>
    </dgm:pt>
    <dgm:pt modelId="{8EBA9CEF-1EA8-4B68-8E7B-2C07008929C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endParaRPr lang="el-GR" sz="1800" dirty="0"/>
        </a:p>
        <a:p>
          <a:pPr algn="ctr"/>
          <a:r>
            <a:rPr lang="el-GR" sz="1800" b="1" dirty="0"/>
            <a:t>Διάφορες παροχές</a:t>
          </a:r>
        </a:p>
        <a:p>
          <a:pPr algn="l"/>
          <a:r>
            <a:rPr lang="el-GR" sz="1800" dirty="0"/>
            <a:t>   Ασφάλιση</a:t>
          </a:r>
        </a:p>
        <a:p>
          <a:pPr algn="l"/>
          <a:r>
            <a:rPr lang="el-GR" sz="1800" dirty="0"/>
            <a:t>  Επιδόματα</a:t>
          </a:r>
        </a:p>
        <a:p>
          <a:pPr algn="l"/>
          <a:r>
            <a:rPr lang="el-GR" sz="1800" dirty="0"/>
            <a:t>  Σίτιση</a:t>
          </a:r>
        </a:p>
        <a:p>
          <a:pPr algn="ctr"/>
          <a:endParaRPr lang="el-GR" sz="1000" dirty="0"/>
        </a:p>
      </dgm:t>
    </dgm:pt>
    <dgm:pt modelId="{BA7DCB0B-A18C-4900-A3CA-38E4E9EB2C09}" type="parTrans" cxnId="{30B8FDD6-BF98-43DC-A55F-4BEA97A2B71E}">
      <dgm:prSet/>
      <dgm:spPr/>
      <dgm:t>
        <a:bodyPr/>
        <a:lstStyle/>
        <a:p>
          <a:endParaRPr lang="el-GR"/>
        </a:p>
      </dgm:t>
    </dgm:pt>
    <dgm:pt modelId="{8DB517B0-FDCB-4F8F-8120-8D37AFD675C0}" type="sibTrans" cxnId="{30B8FDD6-BF98-43DC-A55F-4BEA97A2B71E}">
      <dgm:prSet/>
      <dgm:spPr/>
      <dgm:t>
        <a:bodyPr/>
        <a:lstStyle/>
        <a:p>
          <a:endParaRPr lang="el-GR"/>
        </a:p>
      </dgm:t>
    </dgm:pt>
    <dgm:pt modelId="{C5F571D2-ECD1-414B-B89C-9CDE815BF747}">
      <dgm:prSet custT="1"/>
      <dgm:spPr>
        <a:solidFill>
          <a:srgbClr val="FF99CC"/>
        </a:solidFill>
      </dgm:spPr>
      <dgm:t>
        <a:bodyPr/>
        <a:lstStyle/>
        <a:p>
          <a:r>
            <a:rPr lang="el-GR" sz="1800" b="1" dirty="0"/>
            <a:t>Μη οικονομικές αμοιβές</a:t>
          </a:r>
        </a:p>
      </dgm:t>
    </dgm:pt>
    <dgm:pt modelId="{38B2B51B-DE23-4609-8166-87FBB56C51B3}" type="parTrans" cxnId="{31761960-1229-4D95-A457-45CF23E2E63B}">
      <dgm:prSet/>
      <dgm:spPr/>
      <dgm:t>
        <a:bodyPr/>
        <a:lstStyle/>
        <a:p>
          <a:endParaRPr lang="el-GR"/>
        </a:p>
      </dgm:t>
    </dgm:pt>
    <dgm:pt modelId="{FBB1D8E0-5943-420C-8390-8EF86B77C877}" type="sibTrans" cxnId="{31761960-1229-4D95-A457-45CF23E2E63B}">
      <dgm:prSet/>
      <dgm:spPr/>
      <dgm:t>
        <a:bodyPr/>
        <a:lstStyle/>
        <a:p>
          <a:endParaRPr lang="el-GR"/>
        </a:p>
      </dgm:t>
    </dgm:pt>
    <dgm:pt modelId="{C476E0DD-684E-4D91-822A-137E19434FD9}" type="pres">
      <dgm:prSet presAssocID="{8C9C475E-FFFA-4687-80D7-C1B71C28D9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CB0BBC-697E-4DE3-A821-ADA308A34C24}" type="pres">
      <dgm:prSet presAssocID="{0565F365-27FA-486E-B95A-EBBD751C2ADC}" presName="hierRoot1" presStyleCnt="0">
        <dgm:presLayoutVars>
          <dgm:hierBranch val="init"/>
        </dgm:presLayoutVars>
      </dgm:prSet>
      <dgm:spPr/>
    </dgm:pt>
    <dgm:pt modelId="{07342473-000E-469D-AEB6-11436BC08CFA}" type="pres">
      <dgm:prSet presAssocID="{0565F365-27FA-486E-B95A-EBBD751C2ADC}" presName="rootComposite1" presStyleCnt="0"/>
      <dgm:spPr/>
    </dgm:pt>
    <dgm:pt modelId="{96723EC9-08A3-4369-AFF9-02E8A5EF52FC}" type="pres">
      <dgm:prSet presAssocID="{0565F365-27FA-486E-B95A-EBBD751C2ADC}" presName="rootText1" presStyleLbl="node0" presStyleIdx="0" presStyleCnt="1" custScaleX="122522">
        <dgm:presLayoutVars>
          <dgm:chPref val="3"/>
        </dgm:presLayoutVars>
      </dgm:prSet>
      <dgm:spPr/>
    </dgm:pt>
    <dgm:pt modelId="{D4B562AD-C6AC-4331-9C8F-BD2F85175617}" type="pres">
      <dgm:prSet presAssocID="{0565F365-27FA-486E-B95A-EBBD751C2ADC}" presName="rootConnector1" presStyleLbl="node1" presStyleIdx="0" presStyleCnt="0"/>
      <dgm:spPr/>
    </dgm:pt>
    <dgm:pt modelId="{8E9C7445-97B4-47AD-BDF3-7EB6749F668A}" type="pres">
      <dgm:prSet presAssocID="{0565F365-27FA-486E-B95A-EBBD751C2ADC}" presName="hierChild2" presStyleCnt="0"/>
      <dgm:spPr/>
    </dgm:pt>
    <dgm:pt modelId="{EDF51B2A-77C8-43DC-AF77-9820DF48C09F}" type="pres">
      <dgm:prSet presAssocID="{3C53F10B-9C7B-43F7-BAC6-89F02434FDB4}" presName="Name37" presStyleLbl="parChTrans1D2" presStyleIdx="0" presStyleCnt="2"/>
      <dgm:spPr/>
    </dgm:pt>
    <dgm:pt modelId="{89BC7B2E-D21F-4320-A40B-A18345AF7061}" type="pres">
      <dgm:prSet presAssocID="{302D4F2A-0698-421C-AE39-DD482893F6BA}" presName="hierRoot2" presStyleCnt="0">
        <dgm:presLayoutVars>
          <dgm:hierBranch val="init"/>
        </dgm:presLayoutVars>
      </dgm:prSet>
      <dgm:spPr/>
    </dgm:pt>
    <dgm:pt modelId="{A9FA8424-54D3-4314-834C-A4AC4A3B7161}" type="pres">
      <dgm:prSet presAssocID="{302D4F2A-0698-421C-AE39-DD482893F6BA}" presName="rootComposite" presStyleCnt="0"/>
      <dgm:spPr/>
    </dgm:pt>
    <dgm:pt modelId="{C1C9CDD5-2E86-412C-AE83-0A7D2001FF74}" type="pres">
      <dgm:prSet presAssocID="{302D4F2A-0698-421C-AE39-DD482893F6BA}" presName="rootText" presStyleLbl="node2" presStyleIdx="0" presStyleCnt="2" custScaleX="139846">
        <dgm:presLayoutVars>
          <dgm:chPref val="3"/>
        </dgm:presLayoutVars>
      </dgm:prSet>
      <dgm:spPr/>
    </dgm:pt>
    <dgm:pt modelId="{8BEBE94F-2DDE-4BE7-B349-32C09AAF278E}" type="pres">
      <dgm:prSet presAssocID="{302D4F2A-0698-421C-AE39-DD482893F6BA}" presName="rootConnector" presStyleLbl="node2" presStyleIdx="0" presStyleCnt="2"/>
      <dgm:spPr/>
    </dgm:pt>
    <dgm:pt modelId="{2A6D84C3-F571-4E62-94B3-4A5FF7F18CDB}" type="pres">
      <dgm:prSet presAssocID="{302D4F2A-0698-421C-AE39-DD482893F6BA}" presName="hierChild4" presStyleCnt="0"/>
      <dgm:spPr/>
    </dgm:pt>
    <dgm:pt modelId="{2A5E7868-6AF6-419D-B757-D71C366514F6}" type="pres">
      <dgm:prSet presAssocID="{73B3DD6E-DA22-4EB2-AEF7-D528B300714C}" presName="Name37" presStyleLbl="parChTrans1D3" presStyleIdx="0" presStyleCnt="4"/>
      <dgm:spPr/>
    </dgm:pt>
    <dgm:pt modelId="{1EF9A3B8-8947-4D0E-B164-AEED6DBF1E9B}" type="pres">
      <dgm:prSet presAssocID="{DC975DF6-AFB2-4DFA-9C02-B4351752FD20}" presName="hierRoot2" presStyleCnt="0">
        <dgm:presLayoutVars>
          <dgm:hierBranch val="init"/>
        </dgm:presLayoutVars>
      </dgm:prSet>
      <dgm:spPr/>
    </dgm:pt>
    <dgm:pt modelId="{F8DB746B-043C-449F-B1CA-D7191371DA22}" type="pres">
      <dgm:prSet presAssocID="{DC975DF6-AFB2-4DFA-9C02-B4351752FD20}" presName="rootComposite" presStyleCnt="0"/>
      <dgm:spPr/>
    </dgm:pt>
    <dgm:pt modelId="{2C0247BF-A41D-4C98-A6FB-9D37476E7F15}" type="pres">
      <dgm:prSet presAssocID="{DC975DF6-AFB2-4DFA-9C02-B4351752FD20}" presName="rootText" presStyleLbl="node3" presStyleIdx="0" presStyleCnt="4" custScaleX="155733">
        <dgm:presLayoutVars>
          <dgm:chPref val="3"/>
        </dgm:presLayoutVars>
      </dgm:prSet>
      <dgm:spPr/>
    </dgm:pt>
    <dgm:pt modelId="{9323C123-DECD-47A0-B7A6-458D417342DE}" type="pres">
      <dgm:prSet presAssocID="{DC975DF6-AFB2-4DFA-9C02-B4351752FD20}" presName="rootConnector" presStyleLbl="node3" presStyleIdx="0" presStyleCnt="4"/>
      <dgm:spPr/>
    </dgm:pt>
    <dgm:pt modelId="{5B667B7E-A7FA-4339-9423-EDAC5947C9AD}" type="pres">
      <dgm:prSet presAssocID="{DC975DF6-AFB2-4DFA-9C02-B4351752FD20}" presName="hierChild4" presStyleCnt="0"/>
      <dgm:spPr/>
    </dgm:pt>
    <dgm:pt modelId="{F380EDB6-F3F0-4A6F-B68E-A268DD692D41}" type="pres">
      <dgm:prSet presAssocID="{DC975DF6-AFB2-4DFA-9C02-B4351752FD20}" presName="hierChild5" presStyleCnt="0"/>
      <dgm:spPr/>
    </dgm:pt>
    <dgm:pt modelId="{B6A0C2C8-FBC3-42E0-882A-2CBA0EC3F837}" type="pres">
      <dgm:prSet presAssocID="{CEAC337C-30BB-460D-B5E1-5CC4D1E22BAA}" presName="Name37" presStyleLbl="parChTrans1D3" presStyleIdx="1" presStyleCnt="4"/>
      <dgm:spPr/>
    </dgm:pt>
    <dgm:pt modelId="{5BDBA6BA-A358-45D6-BBC1-DD57659F60B4}" type="pres">
      <dgm:prSet presAssocID="{E99CCDC3-ADCA-4ECA-B573-279997D6353F}" presName="hierRoot2" presStyleCnt="0">
        <dgm:presLayoutVars>
          <dgm:hierBranch val="init"/>
        </dgm:presLayoutVars>
      </dgm:prSet>
      <dgm:spPr/>
    </dgm:pt>
    <dgm:pt modelId="{192F4E81-B2D2-4DA1-AC54-6BD4A7CE224F}" type="pres">
      <dgm:prSet presAssocID="{E99CCDC3-ADCA-4ECA-B573-279997D6353F}" presName="rootComposite" presStyleCnt="0"/>
      <dgm:spPr/>
    </dgm:pt>
    <dgm:pt modelId="{3F699DC8-BD07-47DC-8D73-62D5A2A0B151}" type="pres">
      <dgm:prSet presAssocID="{E99CCDC3-ADCA-4ECA-B573-279997D6353F}" presName="rootText" presStyleLbl="node3" presStyleIdx="1" presStyleCnt="4" custScaleX="194152" custScaleY="163453">
        <dgm:presLayoutVars>
          <dgm:chPref val="3"/>
        </dgm:presLayoutVars>
      </dgm:prSet>
      <dgm:spPr/>
    </dgm:pt>
    <dgm:pt modelId="{B897B413-FE96-4F3A-A205-92F0D4F11EB4}" type="pres">
      <dgm:prSet presAssocID="{E99CCDC3-ADCA-4ECA-B573-279997D6353F}" presName="rootConnector" presStyleLbl="node3" presStyleIdx="1" presStyleCnt="4"/>
      <dgm:spPr/>
    </dgm:pt>
    <dgm:pt modelId="{F2EB69DD-1524-4A4B-A9A9-7F05BB48E4B7}" type="pres">
      <dgm:prSet presAssocID="{E99CCDC3-ADCA-4ECA-B573-279997D6353F}" presName="hierChild4" presStyleCnt="0"/>
      <dgm:spPr/>
    </dgm:pt>
    <dgm:pt modelId="{FC561222-4376-4D6D-BD27-7714B7EDBBC2}" type="pres">
      <dgm:prSet presAssocID="{E99CCDC3-ADCA-4ECA-B573-279997D6353F}" presName="hierChild5" presStyleCnt="0"/>
      <dgm:spPr/>
    </dgm:pt>
    <dgm:pt modelId="{89B1C31D-6A1D-4C30-ADE8-51E4E8FD0034}" type="pres">
      <dgm:prSet presAssocID="{BA7DCB0B-A18C-4900-A3CA-38E4E9EB2C09}" presName="Name37" presStyleLbl="parChTrans1D3" presStyleIdx="2" presStyleCnt="4"/>
      <dgm:spPr/>
    </dgm:pt>
    <dgm:pt modelId="{E78E6378-C2F8-4E37-92BC-BC426F0610F6}" type="pres">
      <dgm:prSet presAssocID="{8EBA9CEF-1EA8-4B68-8E7B-2C07008929C0}" presName="hierRoot2" presStyleCnt="0">
        <dgm:presLayoutVars>
          <dgm:hierBranch val="init"/>
        </dgm:presLayoutVars>
      </dgm:prSet>
      <dgm:spPr/>
    </dgm:pt>
    <dgm:pt modelId="{DFF97630-4754-497C-9747-58CBA08C1BF8}" type="pres">
      <dgm:prSet presAssocID="{8EBA9CEF-1EA8-4B68-8E7B-2C07008929C0}" presName="rootComposite" presStyleCnt="0"/>
      <dgm:spPr/>
    </dgm:pt>
    <dgm:pt modelId="{F163E724-1897-44F7-BB90-202A092BC774}" type="pres">
      <dgm:prSet presAssocID="{8EBA9CEF-1EA8-4B68-8E7B-2C07008929C0}" presName="rootText" presStyleLbl="node3" presStyleIdx="2" presStyleCnt="4" custScaleX="222808" custScaleY="174990" custLinFactNeighborX="656" custLinFactNeighborY="-13126">
        <dgm:presLayoutVars>
          <dgm:chPref val="3"/>
        </dgm:presLayoutVars>
      </dgm:prSet>
      <dgm:spPr/>
    </dgm:pt>
    <dgm:pt modelId="{4FE865AC-7522-432B-899A-B5E8D954609D}" type="pres">
      <dgm:prSet presAssocID="{8EBA9CEF-1EA8-4B68-8E7B-2C07008929C0}" presName="rootConnector" presStyleLbl="node3" presStyleIdx="2" presStyleCnt="4"/>
      <dgm:spPr/>
    </dgm:pt>
    <dgm:pt modelId="{2F40DC69-28FD-4D79-AD67-953705C4A1F5}" type="pres">
      <dgm:prSet presAssocID="{8EBA9CEF-1EA8-4B68-8E7B-2C07008929C0}" presName="hierChild4" presStyleCnt="0"/>
      <dgm:spPr/>
    </dgm:pt>
    <dgm:pt modelId="{579A9FEA-C2D8-4BEC-8512-06D69C872D4D}" type="pres">
      <dgm:prSet presAssocID="{8EBA9CEF-1EA8-4B68-8E7B-2C07008929C0}" presName="hierChild5" presStyleCnt="0"/>
      <dgm:spPr/>
    </dgm:pt>
    <dgm:pt modelId="{59384DE5-6835-42BB-9493-640115A6E69C}" type="pres">
      <dgm:prSet presAssocID="{302D4F2A-0698-421C-AE39-DD482893F6BA}" presName="hierChild5" presStyleCnt="0"/>
      <dgm:spPr/>
    </dgm:pt>
    <dgm:pt modelId="{E53C046B-DB6F-4333-908B-B12E16BA7B93}" type="pres">
      <dgm:prSet presAssocID="{38B2B51B-DE23-4609-8166-87FBB56C51B3}" presName="Name37" presStyleLbl="parChTrans1D2" presStyleIdx="1" presStyleCnt="2"/>
      <dgm:spPr/>
    </dgm:pt>
    <dgm:pt modelId="{28FBC37F-28DD-4EC9-8FB8-CEB601F918B3}" type="pres">
      <dgm:prSet presAssocID="{C5F571D2-ECD1-414B-B89C-9CDE815BF747}" presName="hierRoot2" presStyleCnt="0">
        <dgm:presLayoutVars>
          <dgm:hierBranch val="init"/>
        </dgm:presLayoutVars>
      </dgm:prSet>
      <dgm:spPr/>
    </dgm:pt>
    <dgm:pt modelId="{57341EBD-1ECB-4943-8D09-AD5772D8BA72}" type="pres">
      <dgm:prSet presAssocID="{C5F571D2-ECD1-414B-B89C-9CDE815BF747}" presName="rootComposite" presStyleCnt="0"/>
      <dgm:spPr/>
    </dgm:pt>
    <dgm:pt modelId="{16B37D3E-AAA6-4AAE-BED2-315D9EDA31EC}" type="pres">
      <dgm:prSet presAssocID="{C5F571D2-ECD1-414B-B89C-9CDE815BF747}" presName="rootText" presStyleLbl="node2" presStyleIdx="1" presStyleCnt="2" custScaleX="146316">
        <dgm:presLayoutVars>
          <dgm:chPref val="3"/>
        </dgm:presLayoutVars>
      </dgm:prSet>
      <dgm:spPr/>
    </dgm:pt>
    <dgm:pt modelId="{79CFE29B-7F5D-4B14-A7C1-5B9B200A9E61}" type="pres">
      <dgm:prSet presAssocID="{C5F571D2-ECD1-414B-B89C-9CDE815BF747}" presName="rootConnector" presStyleLbl="node2" presStyleIdx="1" presStyleCnt="2"/>
      <dgm:spPr/>
    </dgm:pt>
    <dgm:pt modelId="{80FC40FC-6604-4A51-AAFA-F38B8E285F9A}" type="pres">
      <dgm:prSet presAssocID="{C5F571D2-ECD1-414B-B89C-9CDE815BF747}" presName="hierChild4" presStyleCnt="0"/>
      <dgm:spPr/>
    </dgm:pt>
    <dgm:pt modelId="{DAA7F896-7BFF-45AE-A548-D0A6E83A5295}" type="pres">
      <dgm:prSet presAssocID="{45200C3D-3568-4359-B572-D3ED6DBF2C99}" presName="Name37" presStyleLbl="parChTrans1D3" presStyleIdx="3" presStyleCnt="4"/>
      <dgm:spPr/>
    </dgm:pt>
    <dgm:pt modelId="{452C4195-A424-47FE-BCD5-86E1FEDE3006}" type="pres">
      <dgm:prSet presAssocID="{95450DD9-6367-4C94-970E-D38632E21497}" presName="hierRoot2" presStyleCnt="0">
        <dgm:presLayoutVars>
          <dgm:hierBranch val="init"/>
        </dgm:presLayoutVars>
      </dgm:prSet>
      <dgm:spPr/>
    </dgm:pt>
    <dgm:pt modelId="{ABB1EE2C-3FA2-4570-85C4-A42EF4AF45F9}" type="pres">
      <dgm:prSet presAssocID="{95450DD9-6367-4C94-970E-D38632E21497}" presName="rootComposite" presStyleCnt="0"/>
      <dgm:spPr/>
    </dgm:pt>
    <dgm:pt modelId="{C95C1F48-9705-4EFC-A629-11ADCBF17482}" type="pres">
      <dgm:prSet presAssocID="{95450DD9-6367-4C94-970E-D38632E21497}" presName="rootText" presStyleLbl="node3" presStyleIdx="3" presStyleCnt="4" custScaleX="251968" custScaleY="253181">
        <dgm:presLayoutVars>
          <dgm:chPref val="3"/>
        </dgm:presLayoutVars>
      </dgm:prSet>
      <dgm:spPr/>
    </dgm:pt>
    <dgm:pt modelId="{0D78C789-C103-44DB-B2CD-D8EC542D12EB}" type="pres">
      <dgm:prSet presAssocID="{95450DD9-6367-4C94-970E-D38632E21497}" presName="rootConnector" presStyleLbl="node3" presStyleIdx="3" presStyleCnt="4"/>
      <dgm:spPr/>
    </dgm:pt>
    <dgm:pt modelId="{6C5DCC78-6D95-4EAD-B1D2-7D0FB3F48FA1}" type="pres">
      <dgm:prSet presAssocID="{95450DD9-6367-4C94-970E-D38632E21497}" presName="hierChild4" presStyleCnt="0"/>
      <dgm:spPr/>
    </dgm:pt>
    <dgm:pt modelId="{2F949C3B-98AE-447D-8DF8-E6DF1C402BB2}" type="pres">
      <dgm:prSet presAssocID="{95450DD9-6367-4C94-970E-D38632E21497}" presName="hierChild5" presStyleCnt="0"/>
      <dgm:spPr/>
    </dgm:pt>
    <dgm:pt modelId="{90031C23-D776-4D25-B4F2-87997D77A684}" type="pres">
      <dgm:prSet presAssocID="{C5F571D2-ECD1-414B-B89C-9CDE815BF747}" presName="hierChild5" presStyleCnt="0"/>
      <dgm:spPr/>
    </dgm:pt>
    <dgm:pt modelId="{69099FDB-809B-4462-A2F1-001CBC77683F}" type="pres">
      <dgm:prSet presAssocID="{0565F365-27FA-486E-B95A-EBBD751C2ADC}" presName="hierChild3" presStyleCnt="0"/>
      <dgm:spPr/>
    </dgm:pt>
  </dgm:ptLst>
  <dgm:cxnLst>
    <dgm:cxn modelId="{77456A02-9405-4987-AB3A-14F9BA2FF5BC}" srcId="{8C9C475E-FFFA-4687-80D7-C1B71C28D9EE}" destId="{0565F365-27FA-486E-B95A-EBBD751C2ADC}" srcOrd="0" destOrd="0" parTransId="{5F3DD31F-C087-404D-943E-295D1C45B818}" sibTransId="{BD080083-823C-43E1-929E-7D4F606EAA05}"/>
    <dgm:cxn modelId="{8219CF02-B979-465C-82C6-220C505311C1}" srcId="{0565F365-27FA-486E-B95A-EBBD751C2ADC}" destId="{302D4F2A-0698-421C-AE39-DD482893F6BA}" srcOrd="0" destOrd="0" parTransId="{3C53F10B-9C7B-43F7-BAC6-89F02434FDB4}" sibTransId="{79A81419-7637-442B-84B7-66BB5514099E}"/>
    <dgm:cxn modelId="{7D345E08-1C78-407F-B172-EC95A89DF18C}" type="presOf" srcId="{95450DD9-6367-4C94-970E-D38632E21497}" destId="{C95C1F48-9705-4EFC-A629-11ADCBF17482}" srcOrd="0" destOrd="0" presId="urn:microsoft.com/office/officeart/2005/8/layout/orgChart1"/>
    <dgm:cxn modelId="{04B5F920-EC01-41D6-86C3-FFE43AF7ED80}" type="presOf" srcId="{DC975DF6-AFB2-4DFA-9C02-B4351752FD20}" destId="{2C0247BF-A41D-4C98-A6FB-9D37476E7F15}" srcOrd="0" destOrd="0" presId="urn:microsoft.com/office/officeart/2005/8/layout/orgChart1"/>
    <dgm:cxn modelId="{E4E5682B-826D-4754-896A-39876B3238A4}" type="presOf" srcId="{302D4F2A-0698-421C-AE39-DD482893F6BA}" destId="{8BEBE94F-2DDE-4BE7-B349-32C09AAF278E}" srcOrd="1" destOrd="0" presId="urn:microsoft.com/office/officeart/2005/8/layout/orgChart1"/>
    <dgm:cxn modelId="{F768DA33-7812-467F-BF31-FBC78CD51425}" type="presOf" srcId="{DC975DF6-AFB2-4DFA-9C02-B4351752FD20}" destId="{9323C123-DECD-47A0-B7A6-458D417342DE}" srcOrd="1" destOrd="0" presId="urn:microsoft.com/office/officeart/2005/8/layout/orgChart1"/>
    <dgm:cxn modelId="{E56DB33A-05EF-4C24-B784-9EAAB57C6626}" type="presOf" srcId="{0565F365-27FA-486E-B95A-EBBD751C2ADC}" destId="{D4B562AD-C6AC-4331-9C8F-BD2F85175617}" srcOrd="1" destOrd="0" presId="urn:microsoft.com/office/officeart/2005/8/layout/orgChart1"/>
    <dgm:cxn modelId="{3E286B3F-7DE7-4A2B-A667-4F0CF3A9C06E}" type="presOf" srcId="{95450DD9-6367-4C94-970E-D38632E21497}" destId="{0D78C789-C103-44DB-B2CD-D8EC542D12EB}" srcOrd="1" destOrd="0" presId="urn:microsoft.com/office/officeart/2005/8/layout/orgChart1"/>
    <dgm:cxn modelId="{31761960-1229-4D95-A457-45CF23E2E63B}" srcId="{0565F365-27FA-486E-B95A-EBBD751C2ADC}" destId="{C5F571D2-ECD1-414B-B89C-9CDE815BF747}" srcOrd="1" destOrd="0" parTransId="{38B2B51B-DE23-4609-8166-87FBB56C51B3}" sibTransId="{FBB1D8E0-5943-420C-8390-8EF86B77C877}"/>
    <dgm:cxn modelId="{C9756C61-893D-4C18-BA39-FB230A684365}" type="presOf" srcId="{E99CCDC3-ADCA-4ECA-B573-279997D6353F}" destId="{3F699DC8-BD07-47DC-8D73-62D5A2A0B151}" srcOrd="0" destOrd="0" presId="urn:microsoft.com/office/officeart/2005/8/layout/orgChart1"/>
    <dgm:cxn modelId="{3153EC61-EE6D-462A-BBFD-4780A42DF153}" type="presOf" srcId="{C5F571D2-ECD1-414B-B89C-9CDE815BF747}" destId="{16B37D3E-AAA6-4AAE-BED2-315D9EDA31EC}" srcOrd="0" destOrd="0" presId="urn:microsoft.com/office/officeart/2005/8/layout/orgChart1"/>
    <dgm:cxn modelId="{E10E144C-05DB-4A87-9AB9-00966E66C7C3}" type="presOf" srcId="{302D4F2A-0698-421C-AE39-DD482893F6BA}" destId="{C1C9CDD5-2E86-412C-AE83-0A7D2001FF74}" srcOrd="0" destOrd="0" presId="urn:microsoft.com/office/officeart/2005/8/layout/orgChart1"/>
    <dgm:cxn modelId="{747A576D-58D6-44FE-A89B-6260ADDDF646}" type="presOf" srcId="{8C9C475E-FFFA-4687-80D7-C1B71C28D9EE}" destId="{C476E0DD-684E-4D91-822A-137E19434FD9}" srcOrd="0" destOrd="0" presId="urn:microsoft.com/office/officeart/2005/8/layout/orgChart1"/>
    <dgm:cxn modelId="{77B2686E-E8FC-45AE-B759-FA36C63EBA1B}" srcId="{302D4F2A-0698-421C-AE39-DD482893F6BA}" destId="{DC975DF6-AFB2-4DFA-9C02-B4351752FD20}" srcOrd="0" destOrd="0" parTransId="{73B3DD6E-DA22-4EB2-AEF7-D528B300714C}" sibTransId="{81266480-4BE6-4992-9DA2-7D9F0FCA31E7}"/>
    <dgm:cxn modelId="{44D20F50-F1A7-4A9B-97A9-B5003C7B5B9F}" type="presOf" srcId="{73B3DD6E-DA22-4EB2-AEF7-D528B300714C}" destId="{2A5E7868-6AF6-419D-B757-D71C366514F6}" srcOrd="0" destOrd="0" presId="urn:microsoft.com/office/officeart/2005/8/layout/orgChart1"/>
    <dgm:cxn modelId="{FDCF5053-17EB-4DEA-A101-6CDE2DB16ACE}" type="presOf" srcId="{3C53F10B-9C7B-43F7-BAC6-89F02434FDB4}" destId="{EDF51B2A-77C8-43DC-AF77-9820DF48C09F}" srcOrd="0" destOrd="0" presId="urn:microsoft.com/office/officeart/2005/8/layout/orgChart1"/>
    <dgm:cxn modelId="{5D67CB75-C22B-4E94-87A4-2049E6ACFB9B}" type="presOf" srcId="{E99CCDC3-ADCA-4ECA-B573-279997D6353F}" destId="{B897B413-FE96-4F3A-A205-92F0D4F11EB4}" srcOrd="1" destOrd="0" presId="urn:microsoft.com/office/officeart/2005/8/layout/orgChart1"/>
    <dgm:cxn modelId="{90091979-5B5B-4F92-A988-512B3C8F1109}" srcId="{C5F571D2-ECD1-414B-B89C-9CDE815BF747}" destId="{95450DD9-6367-4C94-970E-D38632E21497}" srcOrd="0" destOrd="0" parTransId="{45200C3D-3568-4359-B572-D3ED6DBF2C99}" sibTransId="{AFE313C1-80DA-4C57-BB88-1DFA975C5D3A}"/>
    <dgm:cxn modelId="{0CEC219A-2970-4CCC-B5D5-F667712F947E}" type="presOf" srcId="{C5F571D2-ECD1-414B-B89C-9CDE815BF747}" destId="{79CFE29B-7F5D-4B14-A7C1-5B9B200A9E61}" srcOrd="1" destOrd="0" presId="urn:microsoft.com/office/officeart/2005/8/layout/orgChart1"/>
    <dgm:cxn modelId="{87AAEA9E-D39C-4CD1-A775-4E5B4B06AE13}" type="presOf" srcId="{38B2B51B-DE23-4609-8166-87FBB56C51B3}" destId="{E53C046B-DB6F-4333-908B-B12E16BA7B93}" srcOrd="0" destOrd="0" presId="urn:microsoft.com/office/officeart/2005/8/layout/orgChart1"/>
    <dgm:cxn modelId="{BDD0ADA2-7F2E-45A3-B7B0-AE8045203D6A}" type="presOf" srcId="{8EBA9CEF-1EA8-4B68-8E7B-2C07008929C0}" destId="{4FE865AC-7522-432B-899A-B5E8D954609D}" srcOrd="1" destOrd="0" presId="urn:microsoft.com/office/officeart/2005/8/layout/orgChart1"/>
    <dgm:cxn modelId="{2FD851C0-B209-40A0-B446-F70DC08BBF00}" type="presOf" srcId="{0565F365-27FA-486E-B95A-EBBD751C2ADC}" destId="{96723EC9-08A3-4369-AFF9-02E8A5EF52FC}" srcOrd="0" destOrd="0" presId="urn:microsoft.com/office/officeart/2005/8/layout/orgChart1"/>
    <dgm:cxn modelId="{9DFEA5C5-D824-4141-8AB6-9F297347FBF4}" srcId="{302D4F2A-0698-421C-AE39-DD482893F6BA}" destId="{E99CCDC3-ADCA-4ECA-B573-279997D6353F}" srcOrd="1" destOrd="0" parTransId="{CEAC337C-30BB-460D-B5E1-5CC4D1E22BAA}" sibTransId="{112BEBA6-33D6-4A3A-9EFA-7A2F4447C451}"/>
    <dgm:cxn modelId="{30B8FDD6-BF98-43DC-A55F-4BEA97A2B71E}" srcId="{302D4F2A-0698-421C-AE39-DD482893F6BA}" destId="{8EBA9CEF-1EA8-4B68-8E7B-2C07008929C0}" srcOrd="2" destOrd="0" parTransId="{BA7DCB0B-A18C-4900-A3CA-38E4E9EB2C09}" sibTransId="{8DB517B0-FDCB-4F8F-8120-8D37AFD675C0}"/>
    <dgm:cxn modelId="{CB54D5E4-AAE2-49A9-8F9D-086E0EDC1BD6}" type="presOf" srcId="{8EBA9CEF-1EA8-4B68-8E7B-2C07008929C0}" destId="{F163E724-1897-44F7-BB90-202A092BC774}" srcOrd="0" destOrd="0" presId="urn:microsoft.com/office/officeart/2005/8/layout/orgChart1"/>
    <dgm:cxn modelId="{8F7441E9-8908-48A1-A957-C6C6267913D6}" type="presOf" srcId="{CEAC337C-30BB-460D-B5E1-5CC4D1E22BAA}" destId="{B6A0C2C8-FBC3-42E0-882A-2CBA0EC3F837}" srcOrd="0" destOrd="0" presId="urn:microsoft.com/office/officeart/2005/8/layout/orgChart1"/>
    <dgm:cxn modelId="{D1586AF9-0E5F-4209-95D8-47E3C3A24356}" type="presOf" srcId="{45200C3D-3568-4359-B572-D3ED6DBF2C99}" destId="{DAA7F896-7BFF-45AE-A548-D0A6E83A5295}" srcOrd="0" destOrd="0" presId="urn:microsoft.com/office/officeart/2005/8/layout/orgChart1"/>
    <dgm:cxn modelId="{F0FFC9FB-597A-439C-B7A5-EDC9C174DC75}" type="presOf" srcId="{BA7DCB0B-A18C-4900-A3CA-38E4E9EB2C09}" destId="{89B1C31D-6A1D-4C30-ADE8-51E4E8FD0034}" srcOrd="0" destOrd="0" presId="urn:microsoft.com/office/officeart/2005/8/layout/orgChart1"/>
    <dgm:cxn modelId="{A4D59234-A7E4-494B-AEE8-58EDE1605C3B}" type="presParOf" srcId="{C476E0DD-684E-4D91-822A-137E19434FD9}" destId="{A5CB0BBC-697E-4DE3-A821-ADA308A34C24}" srcOrd="0" destOrd="0" presId="urn:microsoft.com/office/officeart/2005/8/layout/orgChart1"/>
    <dgm:cxn modelId="{6F9A4934-13BF-426D-86FD-8A51FFD915E6}" type="presParOf" srcId="{A5CB0BBC-697E-4DE3-A821-ADA308A34C24}" destId="{07342473-000E-469D-AEB6-11436BC08CFA}" srcOrd="0" destOrd="0" presId="urn:microsoft.com/office/officeart/2005/8/layout/orgChart1"/>
    <dgm:cxn modelId="{D1E607C2-5C15-46CC-98AF-5AEC0EB24FC1}" type="presParOf" srcId="{07342473-000E-469D-AEB6-11436BC08CFA}" destId="{96723EC9-08A3-4369-AFF9-02E8A5EF52FC}" srcOrd="0" destOrd="0" presId="urn:microsoft.com/office/officeart/2005/8/layout/orgChart1"/>
    <dgm:cxn modelId="{8B346C7E-8D2D-4B1C-B77D-14E83DF2793F}" type="presParOf" srcId="{07342473-000E-469D-AEB6-11436BC08CFA}" destId="{D4B562AD-C6AC-4331-9C8F-BD2F85175617}" srcOrd="1" destOrd="0" presId="urn:microsoft.com/office/officeart/2005/8/layout/orgChart1"/>
    <dgm:cxn modelId="{F261B06B-C58B-4901-B509-C4F7C1B92139}" type="presParOf" srcId="{A5CB0BBC-697E-4DE3-A821-ADA308A34C24}" destId="{8E9C7445-97B4-47AD-BDF3-7EB6749F668A}" srcOrd="1" destOrd="0" presId="urn:microsoft.com/office/officeart/2005/8/layout/orgChart1"/>
    <dgm:cxn modelId="{98EC79F2-B1C9-4E1A-BCAC-0EF1CE857025}" type="presParOf" srcId="{8E9C7445-97B4-47AD-BDF3-7EB6749F668A}" destId="{EDF51B2A-77C8-43DC-AF77-9820DF48C09F}" srcOrd="0" destOrd="0" presId="urn:microsoft.com/office/officeart/2005/8/layout/orgChart1"/>
    <dgm:cxn modelId="{B7316CD9-0409-47A0-88B0-E67C48091412}" type="presParOf" srcId="{8E9C7445-97B4-47AD-BDF3-7EB6749F668A}" destId="{89BC7B2E-D21F-4320-A40B-A18345AF7061}" srcOrd="1" destOrd="0" presId="urn:microsoft.com/office/officeart/2005/8/layout/orgChart1"/>
    <dgm:cxn modelId="{DC1FBBFF-6E70-4B13-9E7C-E68FF5BA684E}" type="presParOf" srcId="{89BC7B2E-D21F-4320-A40B-A18345AF7061}" destId="{A9FA8424-54D3-4314-834C-A4AC4A3B7161}" srcOrd="0" destOrd="0" presId="urn:microsoft.com/office/officeart/2005/8/layout/orgChart1"/>
    <dgm:cxn modelId="{E2ADE125-0DAB-4483-AB60-C17649D2FF4D}" type="presParOf" srcId="{A9FA8424-54D3-4314-834C-A4AC4A3B7161}" destId="{C1C9CDD5-2E86-412C-AE83-0A7D2001FF74}" srcOrd="0" destOrd="0" presId="urn:microsoft.com/office/officeart/2005/8/layout/orgChart1"/>
    <dgm:cxn modelId="{DA2A2E68-F567-44B4-915D-19D5FF294A5A}" type="presParOf" srcId="{A9FA8424-54D3-4314-834C-A4AC4A3B7161}" destId="{8BEBE94F-2DDE-4BE7-B349-32C09AAF278E}" srcOrd="1" destOrd="0" presId="urn:microsoft.com/office/officeart/2005/8/layout/orgChart1"/>
    <dgm:cxn modelId="{71BF4E67-C9B8-497A-8ECE-501473C843AF}" type="presParOf" srcId="{89BC7B2E-D21F-4320-A40B-A18345AF7061}" destId="{2A6D84C3-F571-4E62-94B3-4A5FF7F18CDB}" srcOrd="1" destOrd="0" presId="urn:microsoft.com/office/officeart/2005/8/layout/orgChart1"/>
    <dgm:cxn modelId="{82A1FB57-C909-4EE6-8131-D7766D6994E2}" type="presParOf" srcId="{2A6D84C3-F571-4E62-94B3-4A5FF7F18CDB}" destId="{2A5E7868-6AF6-419D-B757-D71C366514F6}" srcOrd="0" destOrd="0" presId="urn:microsoft.com/office/officeart/2005/8/layout/orgChart1"/>
    <dgm:cxn modelId="{11387740-A210-4170-8404-B5ABBC580E26}" type="presParOf" srcId="{2A6D84C3-F571-4E62-94B3-4A5FF7F18CDB}" destId="{1EF9A3B8-8947-4D0E-B164-AEED6DBF1E9B}" srcOrd="1" destOrd="0" presId="urn:microsoft.com/office/officeart/2005/8/layout/orgChart1"/>
    <dgm:cxn modelId="{B8661F43-6A31-48C2-8037-FE14DA89E6AF}" type="presParOf" srcId="{1EF9A3B8-8947-4D0E-B164-AEED6DBF1E9B}" destId="{F8DB746B-043C-449F-B1CA-D7191371DA22}" srcOrd="0" destOrd="0" presId="urn:microsoft.com/office/officeart/2005/8/layout/orgChart1"/>
    <dgm:cxn modelId="{08D7EF11-639C-4843-AB3D-80997B1494F4}" type="presParOf" srcId="{F8DB746B-043C-449F-B1CA-D7191371DA22}" destId="{2C0247BF-A41D-4C98-A6FB-9D37476E7F15}" srcOrd="0" destOrd="0" presId="urn:microsoft.com/office/officeart/2005/8/layout/orgChart1"/>
    <dgm:cxn modelId="{A0C92951-5B24-42F2-83E3-9E89C9C5EDFF}" type="presParOf" srcId="{F8DB746B-043C-449F-B1CA-D7191371DA22}" destId="{9323C123-DECD-47A0-B7A6-458D417342DE}" srcOrd="1" destOrd="0" presId="urn:microsoft.com/office/officeart/2005/8/layout/orgChart1"/>
    <dgm:cxn modelId="{CB422817-ECE8-4E5A-A4C4-65E694DEA640}" type="presParOf" srcId="{1EF9A3B8-8947-4D0E-B164-AEED6DBF1E9B}" destId="{5B667B7E-A7FA-4339-9423-EDAC5947C9AD}" srcOrd="1" destOrd="0" presId="urn:microsoft.com/office/officeart/2005/8/layout/orgChart1"/>
    <dgm:cxn modelId="{69F024F8-198F-4BD3-9DDB-A4BD61A57E87}" type="presParOf" srcId="{1EF9A3B8-8947-4D0E-B164-AEED6DBF1E9B}" destId="{F380EDB6-F3F0-4A6F-B68E-A268DD692D41}" srcOrd="2" destOrd="0" presId="urn:microsoft.com/office/officeart/2005/8/layout/orgChart1"/>
    <dgm:cxn modelId="{D3D2D8A7-6F7D-4CA8-BC73-90E87F6F2AFA}" type="presParOf" srcId="{2A6D84C3-F571-4E62-94B3-4A5FF7F18CDB}" destId="{B6A0C2C8-FBC3-42E0-882A-2CBA0EC3F837}" srcOrd="2" destOrd="0" presId="urn:microsoft.com/office/officeart/2005/8/layout/orgChart1"/>
    <dgm:cxn modelId="{5D0A8336-D7F0-4806-941A-7BECEE80A53F}" type="presParOf" srcId="{2A6D84C3-F571-4E62-94B3-4A5FF7F18CDB}" destId="{5BDBA6BA-A358-45D6-BBC1-DD57659F60B4}" srcOrd="3" destOrd="0" presId="urn:microsoft.com/office/officeart/2005/8/layout/orgChart1"/>
    <dgm:cxn modelId="{736D8D07-D349-47EC-B0E9-EFA413F67669}" type="presParOf" srcId="{5BDBA6BA-A358-45D6-BBC1-DD57659F60B4}" destId="{192F4E81-B2D2-4DA1-AC54-6BD4A7CE224F}" srcOrd="0" destOrd="0" presId="urn:microsoft.com/office/officeart/2005/8/layout/orgChart1"/>
    <dgm:cxn modelId="{87272147-C54D-4954-A6F9-8B3564AA57CC}" type="presParOf" srcId="{192F4E81-B2D2-4DA1-AC54-6BD4A7CE224F}" destId="{3F699DC8-BD07-47DC-8D73-62D5A2A0B151}" srcOrd="0" destOrd="0" presId="urn:microsoft.com/office/officeart/2005/8/layout/orgChart1"/>
    <dgm:cxn modelId="{2D6F63B8-CD83-4871-94F7-5A49B2475DD5}" type="presParOf" srcId="{192F4E81-B2D2-4DA1-AC54-6BD4A7CE224F}" destId="{B897B413-FE96-4F3A-A205-92F0D4F11EB4}" srcOrd="1" destOrd="0" presId="urn:microsoft.com/office/officeart/2005/8/layout/orgChart1"/>
    <dgm:cxn modelId="{78E49920-488A-4D7F-820D-B4871D5E6EE0}" type="presParOf" srcId="{5BDBA6BA-A358-45D6-BBC1-DD57659F60B4}" destId="{F2EB69DD-1524-4A4B-A9A9-7F05BB48E4B7}" srcOrd="1" destOrd="0" presId="urn:microsoft.com/office/officeart/2005/8/layout/orgChart1"/>
    <dgm:cxn modelId="{F5656162-BF85-4405-BB9E-8CFB4CBE1F34}" type="presParOf" srcId="{5BDBA6BA-A358-45D6-BBC1-DD57659F60B4}" destId="{FC561222-4376-4D6D-BD27-7714B7EDBBC2}" srcOrd="2" destOrd="0" presId="urn:microsoft.com/office/officeart/2005/8/layout/orgChart1"/>
    <dgm:cxn modelId="{2E5C2A28-DC26-464C-B9A5-AD2B9B827315}" type="presParOf" srcId="{2A6D84C3-F571-4E62-94B3-4A5FF7F18CDB}" destId="{89B1C31D-6A1D-4C30-ADE8-51E4E8FD0034}" srcOrd="4" destOrd="0" presId="urn:microsoft.com/office/officeart/2005/8/layout/orgChart1"/>
    <dgm:cxn modelId="{34DBD7D2-F8E2-4C08-807A-0BE72D7AE717}" type="presParOf" srcId="{2A6D84C3-F571-4E62-94B3-4A5FF7F18CDB}" destId="{E78E6378-C2F8-4E37-92BC-BC426F0610F6}" srcOrd="5" destOrd="0" presId="urn:microsoft.com/office/officeart/2005/8/layout/orgChart1"/>
    <dgm:cxn modelId="{146583A1-5B29-47BA-A508-9D4C5B173109}" type="presParOf" srcId="{E78E6378-C2F8-4E37-92BC-BC426F0610F6}" destId="{DFF97630-4754-497C-9747-58CBA08C1BF8}" srcOrd="0" destOrd="0" presId="urn:microsoft.com/office/officeart/2005/8/layout/orgChart1"/>
    <dgm:cxn modelId="{795D65E0-D211-4EE5-8BB7-C4EB38C31C0D}" type="presParOf" srcId="{DFF97630-4754-497C-9747-58CBA08C1BF8}" destId="{F163E724-1897-44F7-BB90-202A092BC774}" srcOrd="0" destOrd="0" presId="urn:microsoft.com/office/officeart/2005/8/layout/orgChart1"/>
    <dgm:cxn modelId="{9265D2AC-FBBF-482C-9767-AA622538F226}" type="presParOf" srcId="{DFF97630-4754-497C-9747-58CBA08C1BF8}" destId="{4FE865AC-7522-432B-899A-B5E8D954609D}" srcOrd="1" destOrd="0" presId="urn:microsoft.com/office/officeart/2005/8/layout/orgChart1"/>
    <dgm:cxn modelId="{F0EBF31A-5FA6-4BF0-A7EF-ECB29DA4B69E}" type="presParOf" srcId="{E78E6378-C2F8-4E37-92BC-BC426F0610F6}" destId="{2F40DC69-28FD-4D79-AD67-953705C4A1F5}" srcOrd="1" destOrd="0" presId="urn:microsoft.com/office/officeart/2005/8/layout/orgChart1"/>
    <dgm:cxn modelId="{0CE02B91-708C-417D-B599-7380C37D7382}" type="presParOf" srcId="{E78E6378-C2F8-4E37-92BC-BC426F0610F6}" destId="{579A9FEA-C2D8-4BEC-8512-06D69C872D4D}" srcOrd="2" destOrd="0" presId="urn:microsoft.com/office/officeart/2005/8/layout/orgChart1"/>
    <dgm:cxn modelId="{6D420703-6FB3-4099-8C14-7B670E5D0915}" type="presParOf" srcId="{89BC7B2E-D21F-4320-A40B-A18345AF7061}" destId="{59384DE5-6835-42BB-9493-640115A6E69C}" srcOrd="2" destOrd="0" presId="urn:microsoft.com/office/officeart/2005/8/layout/orgChart1"/>
    <dgm:cxn modelId="{DF178320-E00B-4D1C-8D09-DE4903F240AA}" type="presParOf" srcId="{8E9C7445-97B4-47AD-BDF3-7EB6749F668A}" destId="{E53C046B-DB6F-4333-908B-B12E16BA7B93}" srcOrd="2" destOrd="0" presId="urn:microsoft.com/office/officeart/2005/8/layout/orgChart1"/>
    <dgm:cxn modelId="{A23D343B-7C6B-4F26-99CE-5A962A15D7F3}" type="presParOf" srcId="{8E9C7445-97B4-47AD-BDF3-7EB6749F668A}" destId="{28FBC37F-28DD-4EC9-8FB8-CEB601F918B3}" srcOrd="3" destOrd="0" presId="urn:microsoft.com/office/officeart/2005/8/layout/orgChart1"/>
    <dgm:cxn modelId="{DAFF385C-59DF-4EED-97C7-BF0A1BD901F1}" type="presParOf" srcId="{28FBC37F-28DD-4EC9-8FB8-CEB601F918B3}" destId="{57341EBD-1ECB-4943-8D09-AD5772D8BA72}" srcOrd="0" destOrd="0" presId="urn:microsoft.com/office/officeart/2005/8/layout/orgChart1"/>
    <dgm:cxn modelId="{D72FE4B7-481E-4E59-8975-FA805FCD2778}" type="presParOf" srcId="{57341EBD-1ECB-4943-8D09-AD5772D8BA72}" destId="{16B37D3E-AAA6-4AAE-BED2-315D9EDA31EC}" srcOrd="0" destOrd="0" presId="urn:microsoft.com/office/officeart/2005/8/layout/orgChart1"/>
    <dgm:cxn modelId="{84AB43B8-32F4-4BD6-9209-9F777F3DD756}" type="presParOf" srcId="{57341EBD-1ECB-4943-8D09-AD5772D8BA72}" destId="{79CFE29B-7F5D-4B14-A7C1-5B9B200A9E61}" srcOrd="1" destOrd="0" presId="urn:microsoft.com/office/officeart/2005/8/layout/orgChart1"/>
    <dgm:cxn modelId="{002AB9A8-6594-4FE9-956A-A226012EC9C7}" type="presParOf" srcId="{28FBC37F-28DD-4EC9-8FB8-CEB601F918B3}" destId="{80FC40FC-6604-4A51-AAFA-F38B8E285F9A}" srcOrd="1" destOrd="0" presId="urn:microsoft.com/office/officeart/2005/8/layout/orgChart1"/>
    <dgm:cxn modelId="{7B2FFEF7-4AF1-487E-B707-A741B3C9D1CA}" type="presParOf" srcId="{80FC40FC-6604-4A51-AAFA-F38B8E285F9A}" destId="{DAA7F896-7BFF-45AE-A548-D0A6E83A5295}" srcOrd="0" destOrd="0" presId="urn:microsoft.com/office/officeart/2005/8/layout/orgChart1"/>
    <dgm:cxn modelId="{A4C162BB-005B-4732-8D08-23D19ABCA487}" type="presParOf" srcId="{80FC40FC-6604-4A51-AAFA-F38B8E285F9A}" destId="{452C4195-A424-47FE-BCD5-86E1FEDE3006}" srcOrd="1" destOrd="0" presId="urn:microsoft.com/office/officeart/2005/8/layout/orgChart1"/>
    <dgm:cxn modelId="{82CB740D-8558-4627-AF14-FF4D9ACA84F1}" type="presParOf" srcId="{452C4195-A424-47FE-BCD5-86E1FEDE3006}" destId="{ABB1EE2C-3FA2-4570-85C4-A42EF4AF45F9}" srcOrd="0" destOrd="0" presId="urn:microsoft.com/office/officeart/2005/8/layout/orgChart1"/>
    <dgm:cxn modelId="{62C7345E-339A-4F89-B82A-A5C836D182F2}" type="presParOf" srcId="{ABB1EE2C-3FA2-4570-85C4-A42EF4AF45F9}" destId="{C95C1F48-9705-4EFC-A629-11ADCBF17482}" srcOrd="0" destOrd="0" presId="urn:microsoft.com/office/officeart/2005/8/layout/orgChart1"/>
    <dgm:cxn modelId="{CDC0DBD5-36FD-4D6F-A458-A1FF253BEE31}" type="presParOf" srcId="{ABB1EE2C-3FA2-4570-85C4-A42EF4AF45F9}" destId="{0D78C789-C103-44DB-B2CD-D8EC542D12EB}" srcOrd="1" destOrd="0" presId="urn:microsoft.com/office/officeart/2005/8/layout/orgChart1"/>
    <dgm:cxn modelId="{A86DA442-0F2E-4231-8CD6-0DE31F8310C7}" type="presParOf" srcId="{452C4195-A424-47FE-BCD5-86E1FEDE3006}" destId="{6C5DCC78-6D95-4EAD-B1D2-7D0FB3F48FA1}" srcOrd="1" destOrd="0" presId="urn:microsoft.com/office/officeart/2005/8/layout/orgChart1"/>
    <dgm:cxn modelId="{C5610502-EB53-41AF-8A2E-A4636A320728}" type="presParOf" srcId="{452C4195-A424-47FE-BCD5-86E1FEDE3006}" destId="{2F949C3B-98AE-447D-8DF8-E6DF1C402BB2}" srcOrd="2" destOrd="0" presId="urn:microsoft.com/office/officeart/2005/8/layout/orgChart1"/>
    <dgm:cxn modelId="{CEB6843C-AEE1-461D-8BEF-6AA30757983C}" type="presParOf" srcId="{28FBC37F-28DD-4EC9-8FB8-CEB601F918B3}" destId="{90031C23-D776-4D25-B4F2-87997D77A684}" srcOrd="2" destOrd="0" presId="urn:microsoft.com/office/officeart/2005/8/layout/orgChart1"/>
    <dgm:cxn modelId="{17096175-D5AD-47DF-B54A-7CDD6E3F59A9}" type="presParOf" srcId="{A5CB0BBC-697E-4DE3-A821-ADA308A34C24}" destId="{69099FDB-809B-4462-A2F1-001CBC7768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160939-E48F-4729-8CCB-7904E9305926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261CE753-B5A0-4CB4-90FD-5B3A0BB08704}">
      <dgm:prSet phldrT="[Κείμενο]"/>
      <dgm:spPr/>
      <dgm:t>
        <a:bodyPr/>
        <a:lstStyle/>
        <a:p>
          <a:r>
            <a:rPr lang="el-GR" dirty="0"/>
            <a:t>1</a:t>
          </a:r>
        </a:p>
      </dgm:t>
    </dgm:pt>
    <dgm:pt modelId="{2CD4BD0D-1FF6-4EAE-BF87-2CF51A9006A7}" type="parTrans" cxnId="{F7F21B29-E6AD-49D3-89F7-3B70D2928963}">
      <dgm:prSet/>
      <dgm:spPr/>
      <dgm:t>
        <a:bodyPr/>
        <a:lstStyle/>
        <a:p>
          <a:endParaRPr lang="el-GR"/>
        </a:p>
      </dgm:t>
    </dgm:pt>
    <dgm:pt modelId="{EF31DF50-5475-41F4-920F-E12F252204FD}" type="sibTrans" cxnId="{F7F21B29-E6AD-49D3-89F7-3B70D2928963}">
      <dgm:prSet/>
      <dgm:spPr/>
      <dgm:t>
        <a:bodyPr/>
        <a:lstStyle/>
        <a:p>
          <a:endParaRPr lang="el-GR"/>
        </a:p>
      </dgm:t>
    </dgm:pt>
    <dgm:pt modelId="{225490CB-B4B2-423D-BBBF-D6E7E868D96D}">
      <dgm:prSet phldrT="[Κείμενο]"/>
      <dgm:spPr/>
      <dgm:t>
        <a:bodyPr/>
        <a:lstStyle/>
        <a:p>
          <a:r>
            <a:rPr lang="el-GR" spc="-5" dirty="0">
              <a:cs typeface="Calibri"/>
            </a:rPr>
            <a:t>Η α</a:t>
          </a:r>
          <a:r>
            <a:rPr lang="el-GR" spc="-20" dirty="0">
              <a:cs typeface="Calibri"/>
            </a:rPr>
            <a:t>ν</a:t>
          </a:r>
          <a:r>
            <a:rPr lang="el-GR" spc="-5" dirty="0">
              <a:cs typeface="Calibri"/>
            </a:rPr>
            <a:t>ώ</a:t>
          </a:r>
          <a:r>
            <a:rPr lang="el-GR" spc="-20" dirty="0">
              <a:cs typeface="Calibri"/>
            </a:rPr>
            <a:t>τ</a:t>
          </a:r>
          <a:r>
            <a:rPr lang="el-GR" spc="-5" dirty="0">
              <a:cs typeface="Calibri"/>
            </a:rPr>
            <a:t>ατ</a:t>
          </a:r>
          <a:r>
            <a:rPr lang="el-GR" dirty="0">
              <a:cs typeface="Calibri"/>
            </a:rPr>
            <a:t>η </a:t>
          </a:r>
          <a:r>
            <a:rPr lang="el-GR" spc="-5" dirty="0">
              <a:cs typeface="Calibri"/>
            </a:rPr>
            <a:t>δ</a:t>
          </a:r>
          <a:r>
            <a:rPr lang="el-GR" dirty="0">
              <a:cs typeface="Calibri"/>
            </a:rPr>
            <a:t>ι</a:t>
          </a:r>
          <a:r>
            <a:rPr lang="el-GR" spc="-5" dirty="0">
              <a:cs typeface="Calibri"/>
            </a:rPr>
            <a:t>οίκ</a:t>
          </a:r>
          <a:r>
            <a:rPr lang="el-GR" spc="-10" dirty="0">
              <a:cs typeface="Calibri"/>
            </a:rPr>
            <a:t>η</a:t>
          </a:r>
          <a:r>
            <a:rPr lang="el-GR" dirty="0">
              <a:cs typeface="Calibri"/>
            </a:rPr>
            <a:t>ση </a:t>
          </a:r>
          <a:r>
            <a:rPr lang="el-GR" spc="-75" dirty="0">
              <a:cs typeface="Calibri"/>
            </a:rPr>
            <a:t>κ</a:t>
          </a:r>
          <a:r>
            <a:rPr lang="el-GR" spc="-5" dirty="0">
              <a:cs typeface="Calibri"/>
            </a:rPr>
            <a:t>α</a:t>
          </a:r>
          <a:r>
            <a:rPr lang="el-GR" spc="-15" dirty="0">
              <a:cs typeface="Calibri"/>
            </a:rPr>
            <a:t>θ</a:t>
          </a:r>
          <a:r>
            <a:rPr lang="el-GR" spc="-5" dirty="0">
              <a:cs typeface="Calibri"/>
            </a:rPr>
            <a:t>ορί</a:t>
          </a:r>
          <a:r>
            <a:rPr lang="el-GR" spc="-20" dirty="0">
              <a:cs typeface="Calibri"/>
            </a:rPr>
            <a:t>ζ</a:t>
          </a:r>
          <a:r>
            <a:rPr lang="el-GR" dirty="0">
              <a:cs typeface="Calibri"/>
            </a:rPr>
            <a:t>ει </a:t>
          </a:r>
          <a:r>
            <a:rPr lang="el-GR" spc="-30" dirty="0">
              <a:cs typeface="Calibri"/>
            </a:rPr>
            <a:t>τ</a:t>
          </a:r>
          <a:r>
            <a:rPr lang="el-GR" dirty="0">
              <a:cs typeface="Calibri"/>
            </a:rPr>
            <a:t>ους </a:t>
          </a:r>
          <a:r>
            <a:rPr lang="el-GR" spc="-20" dirty="0">
              <a:cs typeface="Calibri"/>
            </a:rPr>
            <a:t>γ</a:t>
          </a:r>
          <a:r>
            <a:rPr lang="el-GR" dirty="0">
              <a:cs typeface="Calibri"/>
            </a:rPr>
            <a:t>ενι</a:t>
          </a:r>
          <a:r>
            <a:rPr lang="el-GR" spc="-70" dirty="0">
              <a:cs typeface="Calibri"/>
            </a:rPr>
            <a:t>κ</a:t>
          </a:r>
          <a:r>
            <a:rPr lang="el-GR" spc="-5" dirty="0">
              <a:cs typeface="Calibri"/>
            </a:rPr>
            <a:t>ο</a:t>
          </a:r>
          <a:r>
            <a:rPr lang="el-GR" spc="-15" dirty="0">
              <a:cs typeface="Calibri"/>
            </a:rPr>
            <a:t>ύ</a:t>
          </a:r>
          <a:r>
            <a:rPr lang="el-GR" dirty="0">
              <a:cs typeface="Calibri"/>
            </a:rPr>
            <a:t>ς ή </a:t>
          </a:r>
          <a:r>
            <a:rPr lang="el-GR" spc="-20" dirty="0">
              <a:cs typeface="Calibri"/>
            </a:rPr>
            <a:t>συνολικούς </a:t>
          </a:r>
          <a:r>
            <a:rPr lang="el-GR" spc="-15" dirty="0">
              <a:cs typeface="Calibri"/>
            </a:rPr>
            <a:t>στόχους </a:t>
          </a:r>
          <a:r>
            <a:rPr lang="el-GR" spc="-10" dirty="0">
              <a:cs typeface="Calibri"/>
            </a:rPr>
            <a:t>της επιχείρησης </a:t>
          </a:r>
          <a:endParaRPr lang="el-GR" dirty="0"/>
        </a:p>
      </dgm:t>
    </dgm:pt>
    <dgm:pt modelId="{2D82CDF9-8C55-4B4E-B9B6-D99899FC6A1F}" type="parTrans" cxnId="{FCAF27EC-8AC5-48C1-9D79-B7EED68A294C}">
      <dgm:prSet/>
      <dgm:spPr/>
      <dgm:t>
        <a:bodyPr/>
        <a:lstStyle/>
        <a:p>
          <a:endParaRPr lang="el-GR"/>
        </a:p>
      </dgm:t>
    </dgm:pt>
    <dgm:pt modelId="{DD975713-7E95-4ED3-B0D2-3F518557F8E1}" type="sibTrans" cxnId="{FCAF27EC-8AC5-48C1-9D79-B7EED68A294C}">
      <dgm:prSet/>
      <dgm:spPr/>
      <dgm:t>
        <a:bodyPr/>
        <a:lstStyle/>
        <a:p>
          <a:endParaRPr lang="el-GR"/>
        </a:p>
      </dgm:t>
    </dgm:pt>
    <dgm:pt modelId="{262B3533-0D92-4CF4-86BD-DCAEF48C5B28}">
      <dgm:prSet phldrT="[Κείμενο]"/>
      <dgm:spPr/>
      <dgm:t>
        <a:bodyPr/>
        <a:lstStyle/>
        <a:p>
          <a:r>
            <a:rPr lang="el-GR" dirty="0"/>
            <a:t>2</a:t>
          </a:r>
        </a:p>
      </dgm:t>
    </dgm:pt>
    <dgm:pt modelId="{ADF2B8BD-43CE-48F5-9A39-8D68A10052F4}" type="parTrans" cxnId="{D0B7401A-587E-49C6-A367-43F7FFF5EB0E}">
      <dgm:prSet/>
      <dgm:spPr/>
      <dgm:t>
        <a:bodyPr/>
        <a:lstStyle/>
        <a:p>
          <a:endParaRPr lang="el-GR"/>
        </a:p>
      </dgm:t>
    </dgm:pt>
    <dgm:pt modelId="{47682089-CA12-495B-AC70-7CB6B840F5FF}" type="sibTrans" cxnId="{D0B7401A-587E-49C6-A367-43F7FFF5EB0E}">
      <dgm:prSet/>
      <dgm:spPr/>
      <dgm:t>
        <a:bodyPr/>
        <a:lstStyle/>
        <a:p>
          <a:endParaRPr lang="el-GR"/>
        </a:p>
      </dgm:t>
    </dgm:pt>
    <dgm:pt modelId="{F82A915C-D321-48BD-A10A-5F35E8072381}">
      <dgm:prSet phldrT="[Κείμενο]"/>
      <dgm:spPr/>
      <dgm:t>
        <a:bodyPr/>
        <a:lstStyle/>
        <a:p>
          <a:r>
            <a:rPr lang="el-GR" spc="-10" dirty="0">
              <a:cs typeface="Calibri"/>
            </a:rPr>
            <a:t>Οι </a:t>
          </a:r>
          <a:r>
            <a:rPr lang="el-GR" spc="-15" dirty="0">
              <a:cs typeface="Calibri"/>
            </a:rPr>
            <a:t>γενικοί </a:t>
          </a:r>
          <a:r>
            <a:rPr lang="el-GR" spc="-10" dirty="0">
              <a:cs typeface="Calibri"/>
            </a:rPr>
            <a:t>στόχοι </a:t>
          </a:r>
          <a:r>
            <a:rPr lang="el-GR" spc="-5" dirty="0">
              <a:cs typeface="Calibri"/>
            </a:rPr>
            <a:t>επιμερίζονται </a:t>
          </a:r>
          <a:r>
            <a:rPr lang="el-GR" dirty="0">
              <a:cs typeface="Calibri"/>
            </a:rPr>
            <a:t>για να </a:t>
          </a:r>
          <a:r>
            <a:rPr lang="el-GR" spc="-15" dirty="0">
              <a:cs typeface="Calibri"/>
            </a:rPr>
            <a:t>καθοριστούν </a:t>
          </a:r>
          <a:r>
            <a:rPr lang="el-GR" spc="-5" dirty="0">
              <a:cs typeface="Calibri"/>
            </a:rPr>
            <a:t>οι </a:t>
          </a:r>
          <a:r>
            <a:rPr lang="el-GR" spc="-10" dirty="0">
              <a:cs typeface="Calibri"/>
            </a:rPr>
            <a:t>στόχοι  </a:t>
          </a:r>
          <a:r>
            <a:rPr lang="el-GR" spc="-15" dirty="0">
              <a:cs typeface="Calibri"/>
            </a:rPr>
            <a:t>των </a:t>
          </a:r>
          <a:r>
            <a:rPr lang="el-GR" spc="-10" dirty="0">
              <a:cs typeface="Calibri"/>
            </a:rPr>
            <a:t>διάφορων</a:t>
          </a:r>
          <a:r>
            <a:rPr lang="el-GR" spc="25" dirty="0">
              <a:cs typeface="Calibri"/>
            </a:rPr>
            <a:t> </a:t>
          </a:r>
          <a:r>
            <a:rPr lang="el-GR" spc="-10" dirty="0">
              <a:cs typeface="Calibri"/>
            </a:rPr>
            <a:t>τμημάτων</a:t>
          </a:r>
          <a:endParaRPr lang="el-GR" dirty="0"/>
        </a:p>
      </dgm:t>
    </dgm:pt>
    <dgm:pt modelId="{1DAE6E18-F398-4EB7-9A7B-238B403E89DE}" type="parTrans" cxnId="{747C9271-768E-4CBF-ADB1-7A924E0E80E8}">
      <dgm:prSet/>
      <dgm:spPr/>
      <dgm:t>
        <a:bodyPr/>
        <a:lstStyle/>
        <a:p>
          <a:endParaRPr lang="el-GR"/>
        </a:p>
      </dgm:t>
    </dgm:pt>
    <dgm:pt modelId="{C5630BF8-BAD9-4234-9953-83C657CFB020}" type="sibTrans" cxnId="{747C9271-768E-4CBF-ADB1-7A924E0E80E8}">
      <dgm:prSet/>
      <dgm:spPr/>
      <dgm:t>
        <a:bodyPr/>
        <a:lstStyle/>
        <a:p>
          <a:endParaRPr lang="el-GR"/>
        </a:p>
      </dgm:t>
    </dgm:pt>
    <dgm:pt modelId="{F5B330A4-DD77-47CC-85E0-0CBE85407A9C}">
      <dgm:prSet phldrT="[Κείμενο]"/>
      <dgm:spPr/>
      <dgm:t>
        <a:bodyPr/>
        <a:lstStyle/>
        <a:p>
          <a:r>
            <a:rPr lang="el-GR" dirty="0"/>
            <a:t>3</a:t>
          </a:r>
        </a:p>
      </dgm:t>
    </dgm:pt>
    <dgm:pt modelId="{1E843CF9-39A5-4ED4-95A5-13FAD02A2B2A}" type="parTrans" cxnId="{DB82709D-9F76-4BEA-A8D5-57686BB1F046}">
      <dgm:prSet/>
      <dgm:spPr/>
      <dgm:t>
        <a:bodyPr/>
        <a:lstStyle/>
        <a:p>
          <a:endParaRPr lang="el-GR"/>
        </a:p>
      </dgm:t>
    </dgm:pt>
    <dgm:pt modelId="{999D3C8C-E537-49DF-AE19-DC8F253169A8}" type="sibTrans" cxnId="{DB82709D-9F76-4BEA-A8D5-57686BB1F046}">
      <dgm:prSet/>
      <dgm:spPr/>
      <dgm:t>
        <a:bodyPr/>
        <a:lstStyle/>
        <a:p>
          <a:endParaRPr lang="el-GR"/>
        </a:p>
      </dgm:t>
    </dgm:pt>
    <dgm:pt modelId="{A1281473-1EA0-4374-B72F-85BFF05B4C91}">
      <dgm:prSet phldrT="[Κείμενο]"/>
      <dgm:spPr/>
      <dgm:t>
        <a:bodyPr/>
        <a:lstStyle/>
        <a:p>
          <a:r>
            <a:rPr lang="el-GR" dirty="0">
              <a:cs typeface="Calibri"/>
            </a:rPr>
            <a:t>Ο </a:t>
          </a:r>
          <a:r>
            <a:rPr lang="el-GR" spc="-5" dirty="0">
              <a:cs typeface="Calibri"/>
            </a:rPr>
            <a:t>προϊστάμενος </a:t>
          </a:r>
          <a:r>
            <a:rPr lang="el-GR" spc="-15" dirty="0">
              <a:cs typeface="Calibri"/>
            </a:rPr>
            <a:t>του </a:t>
          </a:r>
          <a:r>
            <a:rPr lang="el-GR" spc="-10" dirty="0">
              <a:cs typeface="Calibri"/>
            </a:rPr>
            <a:t>τμήματος </a:t>
          </a:r>
          <a:r>
            <a:rPr lang="el-GR" spc="-15" dirty="0">
              <a:cs typeface="Calibri"/>
            </a:rPr>
            <a:t>καθορίζει  </a:t>
          </a:r>
          <a:r>
            <a:rPr lang="el-GR" spc="-5" dirty="0">
              <a:cs typeface="Calibri"/>
            </a:rPr>
            <a:t>για </a:t>
          </a:r>
          <a:r>
            <a:rPr lang="el-GR" spc="-25" dirty="0">
              <a:cs typeface="Calibri"/>
            </a:rPr>
            <a:t>κάθε </a:t>
          </a:r>
          <a:r>
            <a:rPr lang="el-GR" spc="-5" dirty="0">
              <a:cs typeface="Calibri"/>
            </a:rPr>
            <a:t>υφιστάμενό </a:t>
          </a:r>
          <a:r>
            <a:rPr lang="el-GR" spc="-10" dirty="0">
              <a:cs typeface="Calibri"/>
            </a:rPr>
            <a:t>συγκεκριμένο</a:t>
          </a:r>
          <a:r>
            <a:rPr lang="el-GR" spc="35" dirty="0">
              <a:cs typeface="Calibri"/>
            </a:rPr>
            <a:t> </a:t>
          </a:r>
          <a:r>
            <a:rPr lang="el-GR" spc="-10" dirty="0">
              <a:cs typeface="Calibri"/>
            </a:rPr>
            <a:t>στόχο</a:t>
          </a:r>
          <a:endParaRPr lang="el-GR" dirty="0"/>
        </a:p>
      </dgm:t>
    </dgm:pt>
    <dgm:pt modelId="{0B1CA3C3-54FE-4C88-8543-49BA4EFF3311}" type="parTrans" cxnId="{4F4D9D5A-E93A-413A-A466-997462C79690}">
      <dgm:prSet/>
      <dgm:spPr/>
      <dgm:t>
        <a:bodyPr/>
        <a:lstStyle/>
        <a:p>
          <a:endParaRPr lang="el-GR"/>
        </a:p>
      </dgm:t>
    </dgm:pt>
    <dgm:pt modelId="{37151D05-BDBB-4D37-81DD-697706909950}" type="sibTrans" cxnId="{4F4D9D5A-E93A-413A-A466-997462C79690}">
      <dgm:prSet/>
      <dgm:spPr/>
      <dgm:t>
        <a:bodyPr/>
        <a:lstStyle/>
        <a:p>
          <a:endParaRPr lang="el-GR"/>
        </a:p>
      </dgm:t>
    </dgm:pt>
    <dgm:pt modelId="{D317B3C3-0BAA-4B02-A533-6B56E96FA482}">
      <dgm:prSet/>
      <dgm:spPr/>
      <dgm:t>
        <a:bodyPr/>
        <a:lstStyle/>
        <a:p>
          <a:r>
            <a:rPr lang="el-GR" dirty="0"/>
            <a:t>4</a:t>
          </a:r>
        </a:p>
      </dgm:t>
    </dgm:pt>
    <dgm:pt modelId="{C10FEEA2-058C-493A-96CF-DF4227BFF134}" type="parTrans" cxnId="{AC7A5269-E7DB-4198-9428-54D90F98ABFA}">
      <dgm:prSet/>
      <dgm:spPr/>
      <dgm:t>
        <a:bodyPr/>
        <a:lstStyle/>
        <a:p>
          <a:endParaRPr lang="el-GR"/>
        </a:p>
      </dgm:t>
    </dgm:pt>
    <dgm:pt modelId="{9D884A22-D8AB-42BE-9F13-19FA1F108581}" type="sibTrans" cxnId="{AC7A5269-E7DB-4198-9428-54D90F98ABFA}">
      <dgm:prSet/>
      <dgm:spPr/>
      <dgm:t>
        <a:bodyPr/>
        <a:lstStyle/>
        <a:p>
          <a:endParaRPr lang="el-GR"/>
        </a:p>
      </dgm:t>
    </dgm:pt>
    <dgm:pt modelId="{803559D4-C5FF-4A89-A5BA-B32010F4BE5E}">
      <dgm:prSet/>
      <dgm:spPr/>
      <dgm:t>
        <a:bodyPr/>
        <a:lstStyle/>
        <a:p>
          <a:r>
            <a:rPr lang="el-GR" dirty="0"/>
            <a:t>5</a:t>
          </a:r>
        </a:p>
      </dgm:t>
    </dgm:pt>
    <dgm:pt modelId="{94404722-C77E-4E32-A6BC-F9A945D98B46}" type="parTrans" cxnId="{ED901CE2-2DA1-437C-B0D2-873BD571CC74}">
      <dgm:prSet/>
      <dgm:spPr/>
      <dgm:t>
        <a:bodyPr/>
        <a:lstStyle/>
        <a:p>
          <a:endParaRPr lang="el-GR"/>
        </a:p>
      </dgm:t>
    </dgm:pt>
    <dgm:pt modelId="{41B94290-97EA-4AD1-B147-BCCDAB223FA8}" type="sibTrans" cxnId="{ED901CE2-2DA1-437C-B0D2-873BD571CC74}">
      <dgm:prSet/>
      <dgm:spPr/>
      <dgm:t>
        <a:bodyPr/>
        <a:lstStyle/>
        <a:p>
          <a:endParaRPr lang="el-GR"/>
        </a:p>
      </dgm:t>
    </dgm:pt>
    <dgm:pt modelId="{48A467AE-CAAD-4815-81F9-AFF27244BF46}">
      <dgm:prSet/>
      <dgm:spPr/>
      <dgm:t>
        <a:bodyPr/>
        <a:lstStyle/>
        <a:p>
          <a:r>
            <a:rPr lang="el-GR" dirty="0"/>
            <a:t>Ο </a:t>
          </a:r>
          <a:r>
            <a:rPr lang="el-GR" spc="-5" dirty="0"/>
            <a:t>προϊστάμενος </a:t>
          </a:r>
          <a:r>
            <a:rPr lang="el-GR" spc="-30" dirty="0"/>
            <a:t>και </a:t>
          </a:r>
          <a:r>
            <a:rPr lang="el-GR" dirty="0"/>
            <a:t>ο </a:t>
          </a:r>
          <a:r>
            <a:rPr lang="el-GR" spc="-5" dirty="0"/>
            <a:t>υφιστάμενος </a:t>
          </a:r>
          <a:r>
            <a:rPr lang="el-GR" spc="-10" dirty="0"/>
            <a:t>συζητούν </a:t>
          </a:r>
          <a:r>
            <a:rPr lang="el-GR" spc="-30" dirty="0"/>
            <a:t>και </a:t>
          </a:r>
          <a:r>
            <a:rPr lang="el-GR" spc="-20" dirty="0"/>
            <a:t>καταλήγουν </a:t>
          </a:r>
          <a:r>
            <a:rPr lang="el-GR" spc="-5" dirty="0"/>
            <a:t>σε </a:t>
          </a:r>
          <a:r>
            <a:rPr lang="el-GR" dirty="0"/>
            <a:t>μια </a:t>
          </a:r>
          <a:r>
            <a:rPr lang="el-GR" spc="-5" dirty="0"/>
            <a:t>συμφωνία </a:t>
          </a:r>
          <a:r>
            <a:rPr lang="el-GR" spc="20" dirty="0"/>
            <a:t> </a:t>
          </a:r>
          <a:r>
            <a:rPr lang="el-GR" spc="-10" dirty="0"/>
            <a:t>στόχων</a:t>
          </a:r>
          <a:endParaRPr lang="el-GR" dirty="0"/>
        </a:p>
      </dgm:t>
    </dgm:pt>
    <dgm:pt modelId="{141B90E6-5839-47E9-9FF4-63B4264A2516}" type="parTrans" cxnId="{C3123815-CD62-4E3A-9EE6-811B6F4D05B8}">
      <dgm:prSet/>
      <dgm:spPr/>
      <dgm:t>
        <a:bodyPr/>
        <a:lstStyle/>
        <a:p>
          <a:endParaRPr lang="el-GR"/>
        </a:p>
      </dgm:t>
    </dgm:pt>
    <dgm:pt modelId="{5D7824A1-6869-4FFE-B0ED-14C47352D1FB}" type="sibTrans" cxnId="{C3123815-CD62-4E3A-9EE6-811B6F4D05B8}">
      <dgm:prSet/>
      <dgm:spPr/>
      <dgm:t>
        <a:bodyPr/>
        <a:lstStyle/>
        <a:p>
          <a:endParaRPr lang="el-GR"/>
        </a:p>
      </dgm:t>
    </dgm:pt>
    <dgm:pt modelId="{3938C34F-8F65-4350-A8A5-E83343CC9B26}">
      <dgm:prSet/>
      <dgm:spPr/>
      <dgm:t>
        <a:bodyPr/>
        <a:lstStyle/>
        <a:p>
          <a:r>
            <a:rPr lang="el-GR" dirty="0"/>
            <a:t>Ο </a:t>
          </a:r>
          <a:r>
            <a:rPr lang="el-GR" spc="-5" dirty="0"/>
            <a:t>προϊστάμενος  </a:t>
          </a:r>
          <a:r>
            <a:rPr lang="el-GR" dirty="0"/>
            <a:t>με </a:t>
          </a:r>
          <a:r>
            <a:rPr lang="el-GR" spc="-15" dirty="0"/>
            <a:t>τον</a:t>
          </a:r>
          <a:r>
            <a:rPr lang="el-GR" spc="495" dirty="0"/>
            <a:t> </a:t>
          </a:r>
          <a:r>
            <a:rPr lang="el-GR" spc="-5" dirty="0"/>
            <a:t>υφιστάμενο </a:t>
          </a:r>
          <a:r>
            <a:rPr lang="el-GR" spc="-15" dirty="0">
              <a:cs typeface="Calibri"/>
            </a:rPr>
            <a:t>παρακολουθούν </a:t>
          </a:r>
          <a:r>
            <a:rPr lang="el-GR" spc="-5" dirty="0">
              <a:cs typeface="Calibri"/>
            </a:rPr>
            <a:t>σε</a:t>
          </a:r>
          <a:r>
            <a:rPr lang="el-GR" spc="150" dirty="0">
              <a:cs typeface="Calibri"/>
            </a:rPr>
            <a:t> </a:t>
          </a:r>
          <a:r>
            <a:rPr lang="el-GR" spc="-10" dirty="0">
              <a:cs typeface="Calibri"/>
            </a:rPr>
            <a:t>τακτά </a:t>
          </a:r>
          <a:r>
            <a:rPr lang="el-GR" spc="-15" dirty="0">
              <a:cs typeface="Calibri"/>
            </a:rPr>
            <a:t>χρονικά </a:t>
          </a:r>
          <a:r>
            <a:rPr lang="el-GR" spc="-5" dirty="0">
              <a:cs typeface="Calibri"/>
            </a:rPr>
            <a:t>διαστήματα </a:t>
          </a:r>
          <a:r>
            <a:rPr lang="el-GR" spc="-25" dirty="0">
              <a:cs typeface="Calibri"/>
            </a:rPr>
            <a:t>την</a:t>
          </a:r>
          <a:r>
            <a:rPr lang="el-GR" spc="-10" dirty="0">
              <a:cs typeface="Calibri"/>
            </a:rPr>
            <a:t> </a:t>
          </a:r>
          <a:r>
            <a:rPr lang="el-GR" spc="-5" dirty="0">
              <a:cs typeface="Calibri"/>
            </a:rPr>
            <a:t>πρόοδο </a:t>
          </a:r>
          <a:r>
            <a:rPr lang="el-GR" spc="-10" dirty="0">
              <a:cs typeface="Calibri"/>
            </a:rPr>
            <a:t>της </a:t>
          </a:r>
          <a:r>
            <a:rPr lang="el-GR" spc="-15" dirty="0">
              <a:cs typeface="Calibri"/>
            </a:rPr>
            <a:t>υλοποίησης των</a:t>
          </a:r>
          <a:r>
            <a:rPr lang="el-GR" spc="-45" dirty="0">
              <a:cs typeface="Calibri"/>
            </a:rPr>
            <a:t> </a:t>
          </a:r>
          <a:r>
            <a:rPr lang="el-GR" spc="-10" dirty="0">
              <a:cs typeface="Calibri"/>
            </a:rPr>
            <a:t>στόχων</a:t>
          </a:r>
          <a:endParaRPr lang="el-GR" dirty="0"/>
        </a:p>
      </dgm:t>
    </dgm:pt>
    <dgm:pt modelId="{8385A160-B3EE-4AF6-AA7D-4E3B3FC41556}" type="parTrans" cxnId="{26DAACD4-8804-40A6-9CC8-90A88F73ED0F}">
      <dgm:prSet/>
      <dgm:spPr/>
      <dgm:t>
        <a:bodyPr/>
        <a:lstStyle/>
        <a:p>
          <a:endParaRPr lang="el-GR"/>
        </a:p>
      </dgm:t>
    </dgm:pt>
    <dgm:pt modelId="{C1DFA53A-FF35-425E-93E3-A939690BCD43}" type="sibTrans" cxnId="{26DAACD4-8804-40A6-9CC8-90A88F73ED0F}">
      <dgm:prSet/>
      <dgm:spPr/>
      <dgm:t>
        <a:bodyPr/>
        <a:lstStyle/>
        <a:p>
          <a:endParaRPr lang="el-GR"/>
        </a:p>
      </dgm:t>
    </dgm:pt>
    <dgm:pt modelId="{D45F81D5-0F9A-43F1-B354-6E9CB49DB707}" type="pres">
      <dgm:prSet presAssocID="{EA160939-E48F-4729-8CCB-7904E9305926}" presName="linearFlow" presStyleCnt="0">
        <dgm:presLayoutVars>
          <dgm:dir/>
          <dgm:animLvl val="lvl"/>
          <dgm:resizeHandles val="exact"/>
        </dgm:presLayoutVars>
      </dgm:prSet>
      <dgm:spPr/>
    </dgm:pt>
    <dgm:pt modelId="{28A63A4C-1256-4677-8CE3-8FDFC1BB376F}" type="pres">
      <dgm:prSet presAssocID="{261CE753-B5A0-4CB4-90FD-5B3A0BB08704}" presName="composite" presStyleCnt="0"/>
      <dgm:spPr/>
    </dgm:pt>
    <dgm:pt modelId="{E749AA82-D7D9-4766-B70B-2CCB87ACC4D0}" type="pres">
      <dgm:prSet presAssocID="{261CE753-B5A0-4CB4-90FD-5B3A0BB0870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D6BE46E-5104-472E-982D-ADD1F857FEDE}" type="pres">
      <dgm:prSet presAssocID="{261CE753-B5A0-4CB4-90FD-5B3A0BB08704}" presName="descendantText" presStyleLbl="alignAcc1" presStyleIdx="0" presStyleCnt="5">
        <dgm:presLayoutVars>
          <dgm:bulletEnabled val="1"/>
        </dgm:presLayoutVars>
      </dgm:prSet>
      <dgm:spPr/>
    </dgm:pt>
    <dgm:pt modelId="{72E6559C-38B6-47DF-A22E-0461BFED82AD}" type="pres">
      <dgm:prSet presAssocID="{EF31DF50-5475-41F4-920F-E12F252204FD}" presName="sp" presStyleCnt="0"/>
      <dgm:spPr/>
    </dgm:pt>
    <dgm:pt modelId="{06ADB4B9-B9D5-44A3-A1FC-5589E52E0D34}" type="pres">
      <dgm:prSet presAssocID="{262B3533-0D92-4CF4-86BD-DCAEF48C5B28}" presName="composite" presStyleCnt="0"/>
      <dgm:spPr/>
    </dgm:pt>
    <dgm:pt modelId="{53DA55C6-D7D9-428B-974A-692CCC913BE7}" type="pres">
      <dgm:prSet presAssocID="{262B3533-0D92-4CF4-86BD-DCAEF48C5B2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F1F8D3B-8AE7-4435-874E-7A48C61812E5}" type="pres">
      <dgm:prSet presAssocID="{262B3533-0D92-4CF4-86BD-DCAEF48C5B28}" presName="descendantText" presStyleLbl="alignAcc1" presStyleIdx="1" presStyleCnt="5">
        <dgm:presLayoutVars>
          <dgm:bulletEnabled val="1"/>
        </dgm:presLayoutVars>
      </dgm:prSet>
      <dgm:spPr/>
    </dgm:pt>
    <dgm:pt modelId="{ECD07370-779C-4FA1-B3B7-763EA3467AFC}" type="pres">
      <dgm:prSet presAssocID="{47682089-CA12-495B-AC70-7CB6B840F5FF}" presName="sp" presStyleCnt="0"/>
      <dgm:spPr/>
    </dgm:pt>
    <dgm:pt modelId="{4EDACD04-1A0C-463B-93D6-2315B8B29D02}" type="pres">
      <dgm:prSet presAssocID="{F5B330A4-DD77-47CC-85E0-0CBE85407A9C}" presName="composite" presStyleCnt="0"/>
      <dgm:spPr/>
    </dgm:pt>
    <dgm:pt modelId="{9DFCBBD3-A6AD-4934-9F05-CB0DA1974268}" type="pres">
      <dgm:prSet presAssocID="{F5B330A4-DD77-47CC-85E0-0CBE85407A9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2192549-BED0-4AFD-8FF6-68D6E0899648}" type="pres">
      <dgm:prSet presAssocID="{F5B330A4-DD77-47CC-85E0-0CBE85407A9C}" presName="descendantText" presStyleLbl="alignAcc1" presStyleIdx="2" presStyleCnt="5">
        <dgm:presLayoutVars>
          <dgm:bulletEnabled val="1"/>
        </dgm:presLayoutVars>
      </dgm:prSet>
      <dgm:spPr/>
    </dgm:pt>
    <dgm:pt modelId="{4618BD44-0906-4B8A-9B63-4B1E9D04669D}" type="pres">
      <dgm:prSet presAssocID="{999D3C8C-E537-49DF-AE19-DC8F253169A8}" presName="sp" presStyleCnt="0"/>
      <dgm:spPr/>
    </dgm:pt>
    <dgm:pt modelId="{C6E2E98B-FCE6-4636-AC00-757E3DAA7FBB}" type="pres">
      <dgm:prSet presAssocID="{D317B3C3-0BAA-4B02-A533-6B56E96FA482}" presName="composite" presStyleCnt="0"/>
      <dgm:spPr/>
    </dgm:pt>
    <dgm:pt modelId="{1E22977C-8B22-4635-A28D-830E242CBFE4}" type="pres">
      <dgm:prSet presAssocID="{D317B3C3-0BAA-4B02-A533-6B56E96FA48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EA8DDC4-6A1D-429C-B4F9-ACDE1436BDD6}" type="pres">
      <dgm:prSet presAssocID="{D317B3C3-0BAA-4B02-A533-6B56E96FA482}" presName="descendantText" presStyleLbl="alignAcc1" presStyleIdx="3" presStyleCnt="5" custLinFactNeighborX="-477" custLinFactNeighborY="1870">
        <dgm:presLayoutVars>
          <dgm:bulletEnabled val="1"/>
        </dgm:presLayoutVars>
      </dgm:prSet>
      <dgm:spPr/>
    </dgm:pt>
    <dgm:pt modelId="{44F46683-2BFA-4C65-9AD9-A9CF7B49232B}" type="pres">
      <dgm:prSet presAssocID="{9D884A22-D8AB-42BE-9F13-19FA1F108581}" presName="sp" presStyleCnt="0"/>
      <dgm:spPr/>
    </dgm:pt>
    <dgm:pt modelId="{B0AB324B-5B5F-462E-9258-690D19C2621D}" type="pres">
      <dgm:prSet presAssocID="{803559D4-C5FF-4A89-A5BA-B32010F4BE5E}" presName="composite" presStyleCnt="0"/>
      <dgm:spPr/>
    </dgm:pt>
    <dgm:pt modelId="{E6F8E8D2-C1EF-4B5C-AAD0-F4FC13AAFA2E}" type="pres">
      <dgm:prSet presAssocID="{803559D4-C5FF-4A89-A5BA-B32010F4BE5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45E2924-1DD0-4B6C-8BDA-410682E7F4CA}" type="pres">
      <dgm:prSet presAssocID="{803559D4-C5FF-4A89-A5BA-B32010F4BE5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3123815-CD62-4E3A-9EE6-811B6F4D05B8}" srcId="{D317B3C3-0BAA-4B02-A533-6B56E96FA482}" destId="{48A467AE-CAAD-4815-81F9-AFF27244BF46}" srcOrd="0" destOrd="0" parTransId="{141B90E6-5839-47E9-9FF4-63B4264A2516}" sibTransId="{5D7824A1-6869-4FFE-B0ED-14C47352D1FB}"/>
    <dgm:cxn modelId="{D0B7401A-587E-49C6-A367-43F7FFF5EB0E}" srcId="{EA160939-E48F-4729-8CCB-7904E9305926}" destId="{262B3533-0D92-4CF4-86BD-DCAEF48C5B28}" srcOrd="1" destOrd="0" parTransId="{ADF2B8BD-43CE-48F5-9A39-8D68A10052F4}" sibTransId="{47682089-CA12-495B-AC70-7CB6B840F5FF}"/>
    <dgm:cxn modelId="{319FFA23-6736-43E8-9C43-22F6F5D0579E}" type="presOf" srcId="{803559D4-C5FF-4A89-A5BA-B32010F4BE5E}" destId="{E6F8E8D2-C1EF-4B5C-AAD0-F4FC13AAFA2E}" srcOrd="0" destOrd="0" presId="urn:microsoft.com/office/officeart/2005/8/layout/chevron2"/>
    <dgm:cxn modelId="{F7F21B29-E6AD-49D3-89F7-3B70D2928963}" srcId="{EA160939-E48F-4729-8CCB-7904E9305926}" destId="{261CE753-B5A0-4CB4-90FD-5B3A0BB08704}" srcOrd="0" destOrd="0" parTransId="{2CD4BD0D-1FF6-4EAE-BF87-2CF51A9006A7}" sibTransId="{EF31DF50-5475-41F4-920F-E12F252204FD}"/>
    <dgm:cxn modelId="{B01D7940-84D1-4FD7-A6FC-DB75CD8555DE}" type="presOf" srcId="{261CE753-B5A0-4CB4-90FD-5B3A0BB08704}" destId="{E749AA82-D7D9-4766-B70B-2CCB87ACC4D0}" srcOrd="0" destOrd="0" presId="urn:microsoft.com/office/officeart/2005/8/layout/chevron2"/>
    <dgm:cxn modelId="{BB6BCB5D-9165-4FBB-9FAB-718F2CF61CDD}" type="presOf" srcId="{EA160939-E48F-4729-8CCB-7904E9305926}" destId="{D45F81D5-0F9A-43F1-B354-6E9CB49DB707}" srcOrd="0" destOrd="0" presId="urn:microsoft.com/office/officeart/2005/8/layout/chevron2"/>
    <dgm:cxn modelId="{AC7A5269-E7DB-4198-9428-54D90F98ABFA}" srcId="{EA160939-E48F-4729-8CCB-7904E9305926}" destId="{D317B3C3-0BAA-4B02-A533-6B56E96FA482}" srcOrd="3" destOrd="0" parTransId="{C10FEEA2-058C-493A-96CF-DF4227BFF134}" sibTransId="{9D884A22-D8AB-42BE-9F13-19FA1F108581}"/>
    <dgm:cxn modelId="{6A9D8151-E27C-4A0D-BAC2-77DB9E3C9907}" type="presOf" srcId="{225490CB-B4B2-423D-BBBF-D6E7E868D96D}" destId="{DD6BE46E-5104-472E-982D-ADD1F857FEDE}" srcOrd="0" destOrd="0" presId="urn:microsoft.com/office/officeart/2005/8/layout/chevron2"/>
    <dgm:cxn modelId="{747C9271-768E-4CBF-ADB1-7A924E0E80E8}" srcId="{262B3533-0D92-4CF4-86BD-DCAEF48C5B28}" destId="{F82A915C-D321-48BD-A10A-5F35E8072381}" srcOrd="0" destOrd="0" parTransId="{1DAE6E18-F398-4EB7-9A7B-238B403E89DE}" sibTransId="{C5630BF8-BAD9-4234-9953-83C657CFB020}"/>
    <dgm:cxn modelId="{9DA61456-E6DE-4CBE-8CD0-5744C2C8032F}" type="presOf" srcId="{F82A915C-D321-48BD-A10A-5F35E8072381}" destId="{9F1F8D3B-8AE7-4435-874E-7A48C61812E5}" srcOrd="0" destOrd="0" presId="urn:microsoft.com/office/officeart/2005/8/layout/chevron2"/>
    <dgm:cxn modelId="{4F4D9D5A-E93A-413A-A466-997462C79690}" srcId="{F5B330A4-DD77-47CC-85E0-0CBE85407A9C}" destId="{A1281473-1EA0-4374-B72F-85BFF05B4C91}" srcOrd="0" destOrd="0" parTransId="{0B1CA3C3-54FE-4C88-8543-49BA4EFF3311}" sibTransId="{37151D05-BDBB-4D37-81DD-697706909950}"/>
    <dgm:cxn modelId="{B123FA8A-945A-4903-8744-C6C77096043E}" type="presOf" srcId="{48A467AE-CAAD-4815-81F9-AFF27244BF46}" destId="{0EA8DDC4-6A1D-429C-B4F9-ACDE1436BDD6}" srcOrd="0" destOrd="0" presId="urn:microsoft.com/office/officeart/2005/8/layout/chevron2"/>
    <dgm:cxn modelId="{DB82709D-9F76-4BEA-A8D5-57686BB1F046}" srcId="{EA160939-E48F-4729-8CCB-7904E9305926}" destId="{F5B330A4-DD77-47CC-85E0-0CBE85407A9C}" srcOrd="2" destOrd="0" parTransId="{1E843CF9-39A5-4ED4-95A5-13FAD02A2B2A}" sibTransId="{999D3C8C-E537-49DF-AE19-DC8F253169A8}"/>
    <dgm:cxn modelId="{2ED274B5-0454-4D59-95EE-40DF4C74516F}" type="presOf" srcId="{262B3533-0D92-4CF4-86BD-DCAEF48C5B28}" destId="{53DA55C6-D7D9-428B-974A-692CCC913BE7}" srcOrd="0" destOrd="0" presId="urn:microsoft.com/office/officeart/2005/8/layout/chevron2"/>
    <dgm:cxn modelId="{26DAACD4-8804-40A6-9CC8-90A88F73ED0F}" srcId="{803559D4-C5FF-4A89-A5BA-B32010F4BE5E}" destId="{3938C34F-8F65-4350-A8A5-E83343CC9B26}" srcOrd="0" destOrd="0" parTransId="{8385A160-B3EE-4AF6-AA7D-4E3B3FC41556}" sibTransId="{C1DFA53A-FF35-425E-93E3-A939690BCD43}"/>
    <dgm:cxn modelId="{1276BDDF-98D0-4E11-8260-340716ADDB1F}" type="presOf" srcId="{A1281473-1EA0-4374-B72F-85BFF05B4C91}" destId="{02192549-BED0-4AFD-8FF6-68D6E0899648}" srcOrd="0" destOrd="0" presId="urn:microsoft.com/office/officeart/2005/8/layout/chevron2"/>
    <dgm:cxn modelId="{ED901CE2-2DA1-437C-B0D2-873BD571CC74}" srcId="{EA160939-E48F-4729-8CCB-7904E9305926}" destId="{803559D4-C5FF-4A89-A5BA-B32010F4BE5E}" srcOrd="4" destOrd="0" parTransId="{94404722-C77E-4E32-A6BC-F9A945D98B46}" sibTransId="{41B94290-97EA-4AD1-B147-BCCDAB223FA8}"/>
    <dgm:cxn modelId="{362CB9E2-4126-4BBC-BB74-A27F9E02EEBE}" type="presOf" srcId="{F5B330A4-DD77-47CC-85E0-0CBE85407A9C}" destId="{9DFCBBD3-A6AD-4934-9F05-CB0DA1974268}" srcOrd="0" destOrd="0" presId="urn:microsoft.com/office/officeart/2005/8/layout/chevron2"/>
    <dgm:cxn modelId="{FCAF27EC-8AC5-48C1-9D79-B7EED68A294C}" srcId="{261CE753-B5A0-4CB4-90FD-5B3A0BB08704}" destId="{225490CB-B4B2-423D-BBBF-D6E7E868D96D}" srcOrd="0" destOrd="0" parTransId="{2D82CDF9-8C55-4B4E-B9B6-D99899FC6A1F}" sibTransId="{DD975713-7E95-4ED3-B0D2-3F518557F8E1}"/>
    <dgm:cxn modelId="{1A0BBBEC-52BE-4F76-A7E1-AE9C1BA61738}" type="presOf" srcId="{3938C34F-8F65-4350-A8A5-E83343CC9B26}" destId="{545E2924-1DD0-4B6C-8BDA-410682E7F4CA}" srcOrd="0" destOrd="0" presId="urn:microsoft.com/office/officeart/2005/8/layout/chevron2"/>
    <dgm:cxn modelId="{43104BFF-B952-4D52-9225-70171F329080}" type="presOf" srcId="{D317B3C3-0BAA-4B02-A533-6B56E96FA482}" destId="{1E22977C-8B22-4635-A28D-830E242CBFE4}" srcOrd="0" destOrd="0" presId="urn:microsoft.com/office/officeart/2005/8/layout/chevron2"/>
    <dgm:cxn modelId="{4019AC7D-DC96-4DD3-9CDC-6D42DD4E7602}" type="presParOf" srcId="{D45F81D5-0F9A-43F1-B354-6E9CB49DB707}" destId="{28A63A4C-1256-4677-8CE3-8FDFC1BB376F}" srcOrd="0" destOrd="0" presId="urn:microsoft.com/office/officeart/2005/8/layout/chevron2"/>
    <dgm:cxn modelId="{856EB349-7BEF-4826-A793-5C791E815893}" type="presParOf" srcId="{28A63A4C-1256-4677-8CE3-8FDFC1BB376F}" destId="{E749AA82-D7D9-4766-B70B-2CCB87ACC4D0}" srcOrd="0" destOrd="0" presId="urn:microsoft.com/office/officeart/2005/8/layout/chevron2"/>
    <dgm:cxn modelId="{FD71850F-AD38-4FE3-9F2E-6FCB9F9A690B}" type="presParOf" srcId="{28A63A4C-1256-4677-8CE3-8FDFC1BB376F}" destId="{DD6BE46E-5104-472E-982D-ADD1F857FEDE}" srcOrd="1" destOrd="0" presId="urn:microsoft.com/office/officeart/2005/8/layout/chevron2"/>
    <dgm:cxn modelId="{176A78C3-6B86-4982-8DBC-3BC2B1640968}" type="presParOf" srcId="{D45F81D5-0F9A-43F1-B354-6E9CB49DB707}" destId="{72E6559C-38B6-47DF-A22E-0461BFED82AD}" srcOrd="1" destOrd="0" presId="urn:microsoft.com/office/officeart/2005/8/layout/chevron2"/>
    <dgm:cxn modelId="{05DB83A5-A46C-4D14-A820-75F67B246964}" type="presParOf" srcId="{D45F81D5-0F9A-43F1-B354-6E9CB49DB707}" destId="{06ADB4B9-B9D5-44A3-A1FC-5589E52E0D34}" srcOrd="2" destOrd="0" presId="urn:microsoft.com/office/officeart/2005/8/layout/chevron2"/>
    <dgm:cxn modelId="{23CA27EE-59ED-4F4E-B69B-0073595E9D14}" type="presParOf" srcId="{06ADB4B9-B9D5-44A3-A1FC-5589E52E0D34}" destId="{53DA55C6-D7D9-428B-974A-692CCC913BE7}" srcOrd="0" destOrd="0" presId="urn:microsoft.com/office/officeart/2005/8/layout/chevron2"/>
    <dgm:cxn modelId="{D545BA3C-8D5C-4C66-8D6C-FF0C2EE55BB5}" type="presParOf" srcId="{06ADB4B9-B9D5-44A3-A1FC-5589E52E0D34}" destId="{9F1F8D3B-8AE7-4435-874E-7A48C61812E5}" srcOrd="1" destOrd="0" presId="urn:microsoft.com/office/officeart/2005/8/layout/chevron2"/>
    <dgm:cxn modelId="{7BEA17FD-C0F4-4582-ABB8-E991C2BC1E9E}" type="presParOf" srcId="{D45F81D5-0F9A-43F1-B354-6E9CB49DB707}" destId="{ECD07370-779C-4FA1-B3B7-763EA3467AFC}" srcOrd="3" destOrd="0" presId="urn:microsoft.com/office/officeart/2005/8/layout/chevron2"/>
    <dgm:cxn modelId="{224A6326-DCB7-4285-BA99-2FB8FD4545B3}" type="presParOf" srcId="{D45F81D5-0F9A-43F1-B354-6E9CB49DB707}" destId="{4EDACD04-1A0C-463B-93D6-2315B8B29D02}" srcOrd="4" destOrd="0" presId="urn:microsoft.com/office/officeart/2005/8/layout/chevron2"/>
    <dgm:cxn modelId="{7BF2F35B-2598-4C1D-84A5-52F843CB0268}" type="presParOf" srcId="{4EDACD04-1A0C-463B-93D6-2315B8B29D02}" destId="{9DFCBBD3-A6AD-4934-9F05-CB0DA1974268}" srcOrd="0" destOrd="0" presId="urn:microsoft.com/office/officeart/2005/8/layout/chevron2"/>
    <dgm:cxn modelId="{F48035A4-93CB-44E0-B141-8C9DC3BF34F0}" type="presParOf" srcId="{4EDACD04-1A0C-463B-93D6-2315B8B29D02}" destId="{02192549-BED0-4AFD-8FF6-68D6E0899648}" srcOrd="1" destOrd="0" presId="urn:microsoft.com/office/officeart/2005/8/layout/chevron2"/>
    <dgm:cxn modelId="{09D96133-D88B-4ACD-A125-955427E1EAED}" type="presParOf" srcId="{D45F81D5-0F9A-43F1-B354-6E9CB49DB707}" destId="{4618BD44-0906-4B8A-9B63-4B1E9D04669D}" srcOrd="5" destOrd="0" presId="urn:microsoft.com/office/officeart/2005/8/layout/chevron2"/>
    <dgm:cxn modelId="{53E53E14-7906-40AF-BB07-E17B5A0E78FB}" type="presParOf" srcId="{D45F81D5-0F9A-43F1-B354-6E9CB49DB707}" destId="{C6E2E98B-FCE6-4636-AC00-757E3DAA7FBB}" srcOrd="6" destOrd="0" presId="urn:microsoft.com/office/officeart/2005/8/layout/chevron2"/>
    <dgm:cxn modelId="{144C6524-9E92-4B32-A7E0-AB5B92E92C11}" type="presParOf" srcId="{C6E2E98B-FCE6-4636-AC00-757E3DAA7FBB}" destId="{1E22977C-8B22-4635-A28D-830E242CBFE4}" srcOrd="0" destOrd="0" presId="urn:microsoft.com/office/officeart/2005/8/layout/chevron2"/>
    <dgm:cxn modelId="{8FBEDB66-C300-43BF-A498-918A0BC4517D}" type="presParOf" srcId="{C6E2E98B-FCE6-4636-AC00-757E3DAA7FBB}" destId="{0EA8DDC4-6A1D-429C-B4F9-ACDE1436BDD6}" srcOrd="1" destOrd="0" presId="urn:microsoft.com/office/officeart/2005/8/layout/chevron2"/>
    <dgm:cxn modelId="{FE689A20-9474-4579-84C9-76DA60457B53}" type="presParOf" srcId="{D45F81D5-0F9A-43F1-B354-6E9CB49DB707}" destId="{44F46683-2BFA-4C65-9AD9-A9CF7B49232B}" srcOrd="7" destOrd="0" presId="urn:microsoft.com/office/officeart/2005/8/layout/chevron2"/>
    <dgm:cxn modelId="{034C62D0-993A-4378-9851-56A85EDDAFD5}" type="presParOf" srcId="{D45F81D5-0F9A-43F1-B354-6E9CB49DB707}" destId="{B0AB324B-5B5F-462E-9258-690D19C2621D}" srcOrd="8" destOrd="0" presId="urn:microsoft.com/office/officeart/2005/8/layout/chevron2"/>
    <dgm:cxn modelId="{0207B490-218E-4326-8881-0D9103153094}" type="presParOf" srcId="{B0AB324B-5B5F-462E-9258-690D19C2621D}" destId="{E6F8E8D2-C1EF-4B5C-AAD0-F4FC13AAFA2E}" srcOrd="0" destOrd="0" presId="urn:microsoft.com/office/officeart/2005/8/layout/chevron2"/>
    <dgm:cxn modelId="{64EDD731-6D0D-42A2-84FE-157BBA44B07E}" type="presParOf" srcId="{B0AB324B-5B5F-462E-9258-690D19C2621D}" destId="{545E2924-1DD0-4B6C-8BDA-410682E7F4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4F243-349D-4C63-A184-EA9AD686CE45}">
      <dsp:nvSpPr>
        <dsp:cNvPr id="0" name=""/>
        <dsp:cNvSpPr/>
      </dsp:nvSpPr>
      <dsp:spPr>
        <a:xfrm rot="16200000">
          <a:off x="337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 dirty="0"/>
            <a:t>Εξωτερικές </a:t>
          </a:r>
          <a:r>
            <a:rPr lang="el-GR" sz="2700" kern="1200" dirty="0"/>
            <a:t>σχετίζονται με το περιεχόμενο της εργασίας</a:t>
          </a:r>
        </a:p>
      </dsp:txBody>
      <dsp:txXfrm rot="5400000">
        <a:off x="677505" y="1741950"/>
        <a:ext cx="3192363" cy="1934765"/>
      </dsp:txXfrm>
    </dsp:sp>
    <dsp:sp modelId="{FF7EC2BB-8F57-4383-9575-8867CDA1F7E2}">
      <dsp:nvSpPr>
        <dsp:cNvPr id="0" name=""/>
        <dsp:cNvSpPr/>
      </dsp:nvSpPr>
      <dsp:spPr>
        <a:xfrm rot="5400000">
          <a:off x="4258130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 dirty="0"/>
            <a:t>Εσωτερικές </a:t>
          </a:r>
          <a:r>
            <a:rPr lang="el-GR" sz="2700" kern="1200" dirty="0"/>
            <a:t>συνδέονται με την προσωπικότητα του ατόμου</a:t>
          </a:r>
        </a:p>
      </dsp:txBody>
      <dsp:txXfrm rot="-5400000">
        <a:off x="4258130" y="1741950"/>
        <a:ext cx="3192363" cy="1934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7F896-7BFF-45AE-A548-D0A6E83A5295}">
      <dsp:nvSpPr>
        <dsp:cNvPr id="0" name=""/>
        <dsp:cNvSpPr/>
      </dsp:nvSpPr>
      <dsp:spPr>
        <a:xfrm>
          <a:off x="5707048" y="2058325"/>
          <a:ext cx="373185" cy="1433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323"/>
              </a:lnTo>
              <a:lnTo>
                <a:pt x="373185" y="14333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C046B-DB6F-4333-908B-B12E16BA7B93}">
      <dsp:nvSpPr>
        <dsp:cNvPr id="0" name=""/>
        <dsp:cNvSpPr/>
      </dsp:nvSpPr>
      <dsp:spPr>
        <a:xfrm>
          <a:off x="4886779" y="851069"/>
          <a:ext cx="1815429" cy="35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37"/>
              </a:lnTo>
              <a:lnTo>
                <a:pt x="1815429" y="178537"/>
              </a:lnTo>
              <a:lnTo>
                <a:pt x="1815429" y="35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1C31D-6A1D-4C30-ADE8-51E4E8FD0034}">
      <dsp:nvSpPr>
        <dsp:cNvPr id="0" name=""/>
        <dsp:cNvSpPr/>
      </dsp:nvSpPr>
      <dsp:spPr>
        <a:xfrm>
          <a:off x="2065188" y="2058325"/>
          <a:ext cx="367837" cy="3943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3324"/>
              </a:lnTo>
              <a:lnTo>
                <a:pt x="367837" y="39433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0C2C8-FBC3-42E0-882A-2CBA0EC3F837}">
      <dsp:nvSpPr>
        <dsp:cNvPr id="0" name=""/>
        <dsp:cNvSpPr/>
      </dsp:nvSpPr>
      <dsp:spPr>
        <a:xfrm>
          <a:off x="2065188" y="2058325"/>
          <a:ext cx="356683" cy="2259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155"/>
              </a:lnTo>
              <a:lnTo>
                <a:pt x="356683" y="2259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E7868-6AF6-419D-B757-D71C366514F6}">
      <dsp:nvSpPr>
        <dsp:cNvPr id="0" name=""/>
        <dsp:cNvSpPr/>
      </dsp:nvSpPr>
      <dsp:spPr>
        <a:xfrm>
          <a:off x="2065188" y="2058325"/>
          <a:ext cx="356683" cy="78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166"/>
              </a:lnTo>
              <a:lnTo>
                <a:pt x="356683" y="7821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51B2A-77C8-43DC-AF77-9820DF48C09F}">
      <dsp:nvSpPr>
        <dsp:cNvPr id="0" name=""/>
        <dsp:cNvSpPr/>
      </dsp:nvSpPr>
      <dsp:spPr>
        <a:xfrm>
          <a:off x="3016343" y="851069"/>
          <a:ext cx="1870435" cy="357075"/>
        </a:xfrm>
        <a:custGeom>
          <a:avLst/>
          <a:gdLst/>
          <a:ahLst/>
          <a:cxnLst/>
          <a:rect l="0" t="0" r="0" b="0"/>
          <a:pathLst>
            <a:path>
              <a:moveTo>
                <a:pt x="1870435" y="0"/>
              </a:moveTo>
              <a:lnTo>
                <a:pt x="1870435" y="178537"/>
              </a:lnTo>
              <a:lnTo>
                <a:pt x="0" y="178537"/>
              </a:lnTo>
              <a:lnTo>
                <a:pt x="0" y="35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23EC9-08A3-4369-AFF9-02E8A5EF52FC}">
      <dsp:nvSpPr>
        <dsp:cNvPr id="0" name=""/>
        <dsp:cNvSpPr/>
      </dsp:nvSpPr>
      <dsp:spPr>
        <a:xfrm>
          <a:off x="3845121" y="888"/>
          <a:ext cx="2083316" cy="85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Αμοιβές εργαζομένων</a:t>
          </a:r>
        </a:p>
      </dsp:txBody>
      <dsp:txXfrm>
        <a:off x="3845121" y="888"/>
        <a:ext cx="2083316" cy="850180"/>
      </dsp:txXfrm>
    </dsp:sp>
    <dsp:sp modelId="{C1C9CDD5-2E86-412C-AE83-0A7D2001FF74}">
      <dsp:nvSpPr>
        <dsp:cNvPr id="0" name=""/>
        <dsp:cNvSpPr/>
      </dsp:nvSpPr>
      <dsp:spPr>
        <a:xfrm>
          <a:off x="1827400" y="1208145"/>
          <a:ext cx="2377887" cy="85018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Οικονομικές αμοιβές</a:t>
          </a:r>
        </a:p>
      </dsp:txBody>
      <dsp:txXfrm>
        <a:off x="1827400" y="1208145"/>
        <a:ext cx="2377887" cy="850180"/>
      </dsp:txXfrm>
    </dsp:sp>
    <dsp:sp modelId="{2C0247BF-A41D-4C98-A6FB-9D37476E7F15}">
      <dsp:nvSpPr>
        <dsp:cNvPr id="0" name=""/>
        <dsp:cNvSpPr/>
      </dsp:nvSpPr>
      <dsp:spPr>
        <a:xfrm>
          <a:off x="2421871" y="2415401"/>
          <a:ext cx="2648023" cy="850180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Άμεσες- Σταθερές αμοιβές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 Μισθός</a:t>
          </a:r>
        </a:p>
      </dsp:txBody>
      <dsp:txXfrm>
        <a:off x="2421871" y="2415401"/>
        <a:ext cx="2648023" cy="850180"/>
      </dsp:txXfrm>
    </dsp:sp>
    <dsp:sp modelId="{3F699DC8-BD07-47DC-8D73-62D5A2A0B151}">
      <dsp:nvSpPr>
        <dsp:cNvPr id="0" name=""/>
        <dsp:cNvSpPr/>
      </dsp:nvSpPr>
      <dsp:spPr>
        <a:xfrm>
          <a:off x="2421871" y="3622658"/>
          <a:ext cx="3301285" cy="1389645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Μεταβλητές αμοιβές – κίνητρα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</a:t>
          </a:r>
          <a:r>
            <a:rPr lang="en-US" sz="1800" kern="1200" dirty="0"/>
            <a:t>Bonus-</a:t>
          </a:r>
          <a:r>
            <a:rPr lang="el-GR" sz="1800" kern="1200" dirty="0"/>
            <a:t>Πριμ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Συμμετοχή στα κέρδη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Άλλα κίνητρα</a:t>
          </a:r>
        </a:p>
      </dsp:txBody>
      <dsp:txXfrm>
        <a:off x="2421871" y="3622658"/>
        <a:ext cx="3301285" cy="1389645"/>
      </dsp:txXfrm>
    </dsp:sp>
    <dsp:sp modelId="{F163E724-1897-44F7-BB90-202A092BC774}">
      <dsp:nvSpPr>
        <dsp:cNvPr id="0" name=""/>
        <dsp:cNvSpPr/>
      </dsp:nvSpPr>
      <dsp:spPr>
        <a:xfrm>
          <a:off x="2433026" y="5257785"/>
          <a:ext cx="3788541" cy="148773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Διάφορες παροχές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 Ασφάλιση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Επιδόματα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Σίτιση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00" kern="1200" dirty="0"/>
        </a:p>
      </dsp:txBody>
      <dsp:txXfrm>
        <a:off x="2433026" y="5257785"/>
        <a:ext cx="3788541" cy="1487731"/>
      </dsp:txXfrm>
    </dsp:sp>
    <dsp:sp modelId="{16B37D3E-AAA6-4AAE-BED2-315D9EDA31EC}">
      <dsp:nvSpPr>
        <dsp:cNvPr id="0" name=""/>
        <dsp:cNvSpPr/>
      </dsp:nvSpPr>
      <dsp:spPr>
        <a:xfrm>
          <a:off x="5458258" y="1208145"/>
          <a:ext cx="2487900" cy="850180"/>
        </a:xfrm>
        <a:prstGeom prst="rect">
          <a:avLst/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Μη οικονομικές αμοιβές</a:t>
          </a:r>
        </a:p>
      </dsp:txBody>
      <dsp:txXfrm>
        <a:off x="5458258" y="1208145"/>
        <a:ext cx="2487900" cy="850180"/>
      </dsp:txXfrm>
    </dsp:sp>
    <dsp:sp modelId="{C95C1F48-9705-4EFC-A629-11ADCBF17482}">
      <dsp:nvSpPr>
        <dsp:cNvPr id="0" name=""/>
        <dsp:cNvSpPr/>
      </dsp:nvSpPr>
      <dsp:spPr>
        <a:xfrm>
          <a:off x="6080233" y="2415401"/>
          <a:ext cx="4284366" cy="215249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Ανάπτυξη-Εκπαίδευση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Αναγνώριση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Περιεχόμενο εργασίας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Προοπτικές καριέρας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Συνθήκες εργασίας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  Κλίμα - Σχέσεις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 </a:t>
          </a:r>
        </a:p>
      </dsp:txBody>
      <dsp:txXfrm>
        <a:off x="6080233" y="2415401"/>
        <a:ext cx="4284366" cy="2152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9AA82-D7D9-4766-B70B-2CCB87ACC4D0}">
      <dsp:nvSpPr>
        <dsp:cNvPr id="0" name=""/>
        <dsp:cNvSpPr/>
      </dsp:nvSpPr>
      <dsp:spPr>
        <a:xfrm rot="5400000">
          <a:off x="-144690" y="146350"/>
          <a:ext cx="964603" cy="6752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1</a:t>
          </a:r>
        </a:p>
      </dsp:txBody>
      <dsp:txXfrm rot="-5400000">
        <a:off x="1" y="339270"/>
        <a:ext cx="675222" cy="289381"/>
      </dsp:txXfrm>
    </dsp:sp>
    <dsp:sp modelId="{DD6BE46E-5104-472E-982D-ADD1F857FEDE}">
      <dsp:nvSpPr>
        <dsp:cNvPr id="0" name=""/>
        <dsp:cNvSpPr/>
      </dsp:nvSpPr>
      <dsp:spPr>
        <a:xfrm rot="5400000">
          <a:off x="5281915" y="-4605033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 spc="-5" dirty="0">
              <a:cs typeface="Calibri"/>
            </a:rPr>
            <a:t>Η α</a:t>
          </a:r>
          <a:r>
            <a:rPr lang="el-GR" sz="1900" kern="1200" spc="-20" dirty="0">
              <a:cs typeface="Calibri"/>
            </a:rPr>
            <a:t>ν</a:t>
          </a:r>
          <a:r>
            <a:rPr lang="el-GR" sz="1900" kern="1200" spc="-5" dirty="0">
              <a:cs typeface="Calibri"/>
            </a:rPr>
            <a:t>ώ</a:t>
          </a:r>
          <a:r>
            <a:rPr lang="el-GR" sz="1900" kern="1200" spc="-20" dirty="0">
              <a:cs typeface="Calibri"/>
            </a:rPr>
            <a:t>τ</a:t>
          </a:r>
          <a:r>
            <a:rPr lang="el-GR" sz="1900" kern="1200" spc="-5" dirty="0">
              <a:cs typeface="Calibri"/>
            </a:rPr>
            <a:t>ατ</a:t>
          </a:r>
          <a:r>
            <a:rPr lang="el-GR" sz="1900" kern="1200" dirty="0">
              <a:cs typeface="Calibri"/>
            </a:rPr>
            <a:t>η </a:t>
          </a:r>
          <a:r>
            <a:rPr lang="el-GR" sz="1900" kern="1200" spc="-5" dirty="0">
              <a:cs typeface="Calibri"/>
            </a:rPr>
            <a:t>δ</a:t>
          </a:r>
          <a:r>
            <a:rPr lang="el-GR" sz="1900" kern="1200" dirty="0">
              <a:cs typeface="Calibri"/>
            </a:rPr>
            <a:t>ι</a:t>
          </a:r>
          <a:r>
            <a:rPr lang="el-GR" sz="1900" kern="1200" spc="-5" dirty="0">
              <a:cs typeface="Calibri"/>
            </a:rPr>
            <a:t>οίκ</a:t>
          </a:r>
          <a:r>
            <a:rPr lang="el-GR" sz="1900" kern="1200" spc="-10" dirty="0">
              <a:cs typeface="Calibri"/>
            </a:rPr>
            <a:t>η</a:t>
          </a:r>
          <a:r>
            <a:rPr lang="el-GR" sz="1900" kern="1200" dirty="0">
              <a:cs typeface="Calibri"/>
            </a:rPr>
            <a:t>ση </a:t>
          </a:r>
          <a:r>
            <a:rPr lang="el-GR" sz="1900" kern="1200" spc="-75" dirty="0">
              <a:cs typeface="Calibri"/>
            </a:rPr>
            <a:t>κ</a:t>
          </a:r>
          <a:r>
            <a:rPr lang="el-GR" sz="1900" kern="1200" spc="-5" dirty="0">
              <a:cs typeface="Calibri"/>
            </a:rPr>
            <a:t>α</a:t>
          </a:r>
          <a:r>
            <a:rPr lang="el-GR" sz="1900" kern="1200" spc="-15" dirty="0">
              <a:cs typeface="Calibri"/>
            </a:rPr>
            <a:t>θ</a:t>
          </a:r>
          <a:r>
            <a:rPr lang="el-GR" sz="1900" kern="1200" spc="-5" dirty="0">
              <a:cs typeface="Calibri"/>
            </a:rPr>
            <a:t>ορί</a:t>
          </a:r>
          <a:r>
            <a:rPr lang="el-GR" sz="1900" kern="1200" spc="-20" dirty="0">
              <a:cs typeface="Calibri"/>
            </a:rPr>
            <a:t>ζ</a:t>
          </a:r>
          <a:r>
            <a:rPr lang="el-GR" sz="1900" kern="1200" dirty="0">
              <a:cs typeface="Calibri"/>
            </a:rPr>
            <a:t>ει </a:t>
          </a:r>
          <a:r>
            <a:rPr lang="el-GR" sz="1900" kern="1200" spc="-30" dirty="0">
              <a:cs typeface="Calibri"/>
            </a:rPr>
            <a:t>τ</a:t>
          </a:r>
          <a:r>
            <a:rPr lang="el-GR" sz="1900" kern="1200" dirty="0">
              <a:cs typeface="Calibri"/>
            </a:rPr>
            <a:t>ους </a:t>
          </a:r>
          <a:r>
            <a:rPr lang="el-GR" sz="1900" kern="1200" spc="-20" dirty="0">
              <a:cs typeface="Calibri"/>
            </a:rPr>
            <a:t>γ</a:t>
          </a:r>
          <a:r>
            <a:rPr lang="el-GR" sz="1900" kern="1200" dirty="0">
              <a:cs typeface="Calibri"/>
            </a:rPr>
            <a:t>ενι</a:t>
          </a:r>
          <a:r>
            <a:rPr lang="el-GR" sz="1900" kern="1200" spc="-70" dirty="0">
              <a:cs typeface="Calibri"/>
            </a:rPr>
            <a:t>κ</a:t>
          </a:r>
          <a:r>
            <a:rPr lang="el-GR" sz="1900" kern="1200" spc="-5" dirty="0">
              <a:cs typeface="Calibri"/>
            </a:rPr>
            <a:t>ο</a:t>
          </a:r>
          <a:r>
            <a:rPr lang="el-GR" sz="1900" kern="1200" spc="-15" dirty="0">
              <a:cs typeface="Calibri"/>
            </a:rPr>
            <a:t>ύ</a:t>
          </a:r>
          <a:r>
            <a:rPr lang="el-GR" sz="1900" kern="1200" dirty="0">
              <a:cs typeface="Calibri"/>
            </a:rPr>
            <a:t>ς ή </a:t>
          </a:r>
          <a:r>
            <a:rPr lang="el-GR" sz="1900" kern="1200" spc="-20" dirty="0">
              <a:cs typeface="Calibri"/>
            </a:rPr>
            <a:t>συνολικούς </a:t>
          </a:r>
          <a:r>
            <a:rPr lang="el-GR" sz="1900" kern="1200" spc="-15" dirty="0">
              <a:cs typeface="Calibri"/>
            </a:rPr>
            <a:t>στόχους </a:t>
          </a:r>
          <a:r>
            <a:rPr lang="el-GR" sz="1900" kern="1200" spc="-10" dirty="0">
              <a:cs typeface="Calibri"/>
            </a:rPr>
            <a:t>της επιχείρησης </a:t>
          </a:r>
          <a:endParaRPr lang="el-GR" sz="1900" kern="1200" dirty="0"/>
        </a:p>
      </dsp:txBody>
      <dsp:txXfrm rot="-5400000">
        <a:off x="675223" y="32266"/>
        <a:ext cx="9809770" cy="565778"/>
      </dsp:txXfrm>
    </dsp:sp>
    <dsp:sp modelId="{53DA55C6-D7D9-428B-974A-692CCC913BE7}">
      <dsp:nvSpPr>
        <dsp:cNvPr id="0" name=""/>
        <dsp:cNvSpPr/>
      </dsp:nvSpPr>
      <dsp:spPr>
        <a:xfrm rot="5400000">
          <a:off x="-144690" y="992203"/>
          <a:ext cx="964603" cy="6752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2</a:t>
          </a:r>
        </a:p>
      </dsp:txBody>
      <dsp:txXfrm rot="-5400000">
        <a:off x="1" y="1185123"/>
        <a:ext cx="675222" cy="289381"/>
      </dsp:txXfrm>
    </dsp:sp>
    <dsp:sp modelId="{9F1F8D3B-8AE7-4435-874E-7A48C61812E5}">
      <dsp:nvSpPr>
        <dsp:cNvPr id="0" name=""/>
        <dsp:cNvSpPr/>
      </dsp:nvSpPr>
      <dsp:spPr>
        <a:xfrm rot="5400000">
          <a:off x="5281915" y="-3759179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 spc="-10" dirty="0">
              <a:cs typeface="Calibri"/>
            </a:rPr>
            <a:t>Οι </a:t>
          </a:r>
          <a:r>
            <a:rPr lang="el-GR" sz="1900" kern="1200" spc="-15" dirty="0">
              <a:cs typeface="Calibri"/>
            </a:rPr>
            <a:t>γενικοί </a:t>
          </a:r>
          <a:r>
            <a:rPr lang="el-GR" sz="1900" kern="1200" spc="-10" dirty="0">
              <a:cs typeface="Calibri"/>
            </a:rPr>
            <a:t>στόχοι </a:t>
          </a:r>
          <a:r>
            <a:rPr lang="el-GR" sz="1900" kern="1200" spc="-5" dirty="0">
              <a:cs typeface="Calibri"/>
            </a:rPr>
            <a:t>επιμερίζονται </a:t>
          </a:r>
          <a:r>
            <a:rPr lang="el-GR" sz="1900" kern="1200" dirty="0">
              <a:cs typeface="Calibri"/>
            </a:rPr>
            <a:t>για να </a:t>
          </a:r>
          <a:r>
            <a:rPr lang="el-GR" sz="1900" kern="1200" spc="-15" dirty="0">
              <a:cs typeface="Calibri"/>
            </a:rPr>
            <a:t>καθοριστούν </a:t>
          </a:r>
          <a:r>
            <a:rPr lang="el-GR" sz="1900" kern="1200" spc="-5" dirty="0">
              <a:cs typeface="Calibri"/>
            </a:rPr>
            <a:t>οι </a:t>
          </a:r>
          <a:r>
            <a:rPr lang="el-GR" sz="1900" kern="1200" spc="-10" dirty="0">
              <a:cs typeface="Calibri"/>
            </a:rPr>
            <a:t>στόχοι  </a:t>
          </a:r>
          <a:r>
            <a:rPr lang="el-GR" sz="1900" kern="1200" spc="-15" dirty="0">
              <a:cs typeface="Calibri"/>
            </a:rPr>
            <a:t>των </a:t>
          </a:r>
          <a:r>
            <a:rPr lang="el-GR" sz="1900" kern="1200" spc="-10" dirty="0">
              <a:cs typeface="Calibri"/>
            </a:rPr>
            <a:t>διάφορων</a:t>
          </a:r>
          <a:r>
            <a:rPr lang="el-GR" sz="1900" kern="1200" spc="25" dirty="0">
              <a:cs typeface="Calibri"/>
            </a:rPr>
            <a:t> </a:t>
          </a:r>
          <a:r>
            <a:rPr lang="el-GR" sz="1900" kern="1200" spc="-10" dirty="0">
              <a:cs typeface="Calibri"/>
            </a:rPr>
            <a:t>τμημάτων</a:t>
          </a:r>
          <a:endParaRPr lang="el-GR" sz="1900" kern="1200" dirty="0"/>
        </a:p>
      </dsp:txBody>
      <dsp:txXfrm rot="-5400000">
        <a:off x="675223" y="878120"/>
        <a:ext cx="9809770" cy="565778"/>
      </dsp:txXfrm>
    </dsp:sp>
    <dsp:sp modelId="{9DFCBBD3-A6AD-4934-9F05-CB0DA1974268}">
      <dsp:nvSpPr>
        <dsp:cNvPr id="0" name=""/>
        <dsp:cNvSpPr/>
      </dsp:nvSpPr>
      <dsp:spPr>
        <a:xfrm rot="5400000">
          <a:off x="-144690" y="1838057"/>
          <a:ext cx="964603" cy="6752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3</a:t>
          </a:r>
        </a:p>
      </dsp:txBody>
      <dsp:txXfrm rot="-5400000">
        <a:off x="1" y="2030977"/>
        <a:ext cx="675222" cy="289381"/>
      </dsp:txXfrm>
    </dsp:sp>
    <dsp:sp modelId="{02192549-BED0-4AFD-8FF6-68D6E0899648}">
      <dsp:nvSpPr>
        <dsp:cNvPr id="0" name=""/>
        <dsp:cNvSpPr/>
      </dsp:nvSpPr>
      <dsp:spPr>
        <a:xfrm rot="5400000">
          <a:off x="5281915" y="-2913325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 dirty="0">
              <a:cs typeface="Calibri"/>
            </a:rPr>
            <a:t>Ο </a:t>
          </a:r>
          <a:r>
            <a:rPr lang="el-GR" sz="1900" kern="1200" spc="-5" dirty="0">
              <a:cs typeface="Calibri"/>
            </a:rPr>
            <a:t>προϊστάμενος </a:t>
          </a:r>
          <a:r>
            <a:rPr lang="el-GR" sz="1900" kern="1200" spc="-15" dirty="0">
              <a:cs typeface="Calibri"/>
            </a:rPr>
            <a:t>του </a:t>
          </a:r>
          <a:r>
            <a:rPr lang="el-GR" sz="1900" kern="1200" spc="-10" dirty="0">
              <a:cs typeface="Calibri"/>
            </a:rPr>
            <a:t>τμήματος </a:t>
          </a:r>
          <a:r>
            <a:rPr lang="el-GR" sz="1900" kern="1200" spc="-15" dirty="0">
              <a:cs typeface="Calibri"/>
            </a:rPr>
            <a:t>καθορίζει  </a:t>
          </a:r>
          <a:r>
            <a:rPr lang="el-GR" sz="1900" kern="1200" spc="-5" dirty="0">
              <a:cs typeface="Calibri"/>
            </a:rPr>
            <a:t>για </a:t>
          </a:r>
          <a:r>
            <a:rPr lang="el-GR" sz="1900" kern="1200" spc="-25" dirty="0">
              <a:cs typeface="Calibri"/>
            </a:rPr>
            <a:t>κάθε </a:t>
          </a:r>
          <a:r>
            <a:rPr lang="el-GR" sz="1900" kern="1200" spc="-5" dirty="0">
              <a:cs typeface="Calibri"/>
            </a:rPr>
            <a:t>υφιστάμενό </a:t>
          </a:r>
          <a:r>
            <a:rPr lang="el-GR" sz="1900" kern="1200" spc="-10" dirty="0">
              <a:cs typeface="Calibri"/>
            </a:rPr>
            <a:t>συγκεκριμένο</a:t>
          </a:r>
          <a:r>
            <a:rPr lang="el-GR" sz="1900" kern="1200" spc="35" dirty="0">
              <a:cs typeface="Calibri"/>
            </a:rPr>
            <a:t> </a:t>
          </a:r>
          <a:r>
            <a:rPr lang="el-GR" sz="1900" kern="1200" spc="-10" dirty="0">
              <a:cs typeface="Calibri"/>
            </a:rPr>
            <a:t>στόχο</a:t>
          </a:r>
          <a:endParaRPr lang="el-GR" sz="1900" kern="1200" dirty="0"/>
        </a:p>
      </dsp:txBody>
      <dsp:txXfrm rot="-5400000">
        <a:off x="675223" y="1723974"/>
        <a:ext cx="9809770" cy="565778"/>
      </dsp:txXfrm>
    </dsp:sp>
    <dsp:sp modelId="{1E22977C-8B22-4635-A28D-830E242CBFE4}">
      <dsp:nvSpPr>
        <dsp:cNvPr id="0" name=""/>
        <dsp:cNvSpPr/>
      </dsp:nvSpPr>
      <dsp:spPr>
        <a:xfrm rot="5400000">
          <a:off x="-144690" y="2683911"/>
          <a:ext cx="964603" cy="6752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4</a:t>
          </a:r>
        </a:p>
      </dsp:txBody>
      <dsp:txXfrm rot="-5400000">
        <a:off x="1" y="2876831"/>
        <a:ext cx="675222" cy="289381"/>
      </dsp:txXfrm>
    </dsp:sp>
    <dsp:sp modelId="{0EA8DDC4-6A1D-429C-B4F9-ACDE1436BDD6}">
      <dsp:nvSpPr>
        <dsp:cNvPr id="0" name=""/>
        <dsp:cNvSpPr/>
      </dsp:nvSpPr>
      <dsp:spPr>
        <a:xfrm rot="5400000">
          <a:off x="5234976" y="-2055746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 dirty="0"/>
            <a:t>Ο </a:t>
          </a:r>
          <a:r>
            <a:rPr lang="el-GR" sz="1900" kern="1200" spc="-5" dirty="0"/>
            <a:t>προϊστάμενος </a:t>
          </a:r>
          <a:r>
            <a:rPr lang="el-GR" sz="1900" kern="1200" spc="-30" dirty="0"/>
            <a:t>και </a:t>
          </a:r>
          <a:r>
            <a:rPr lang="el-GR" sz="1900" kern="1200" dirty="0"/>
            <a:t>ο </a:t>
          </a:r>
          <a:r>
            <a:rPr lang="el-GR" sz="1900" kern="1200" spc="-5" dirty="0"/>
            <a:t>υφιστάμενος </a:t>
          </a:r>
          <a:r>
            <a:rPr lang="el-GR" sz="1900" kern="1200" spc="-10" dirty="0"/>
            <a:t>συζητούν </a:t>
          </a:r>
          <a:r>
            <a:rPr lang="el-GR" sz="1900" kern="1200" spc="-30" dirty="0"/>
            <a:t>και </a:t>
          </a:r>
          <a:r>
            <a:rPr lang="el-GR" sz="1900" kern="1200" spc="-20" dirty="0"/>
            <a:t>καταλήγουν </a:t>
          </a:r>
          <a:r>
            <a:rPr lang="el-GR" sz="1900" kern="1200" spc="-5" dirty="0"/>
            <a:t>σε </a:t>
          </a:r>
          <a:r>
            <a:rPr lang="el-GR" sz="1900" kern="1200" dirty="0"/>
            <a:t>μια </a:t>
          </a:r>
          <a:r>
            <a:rPr lang="el-GR" sz="1900" kern="1200" spc="-5" dirty="0"/>
            <a:t>συμφωνία </a:t>
          </a:r>
          <a:r>
            <a:rPr lang="el-GR" sz="1900" kern="1200" spc="20" dirty="0"/>
            <a:t> </a:t>
          </a:r>
          <a:r>
            <a:rPr lang="el-GR" sz="1900" kern="1200" spc="-10" dirty="0"/>
            <a:t>στόχων</a:t>
          </a:r>
          <a:endParaRPr lang="el-GR" sz="1900" kern="1200" dirty="0"/>
        </a:p>
      </dsp:txBody>
      <dsp:txXfrm rot="-5400000">
        <a:off x="628284" y="2581553"/>
        <a:ext cx="9809770" cy="565778"/>
      </dsp:txXfrm>
    </dsp:sp>
    <dsp:sp modelId="{E6F8E8D2-C1EF-4B5C-AAD0-F4FC13AAFA2E}">
      <dsp:nvSpPr>
        <dsp:cNvPr id="0" name=""/>
        <dsp:cNvSpPr/>
      </dsp:nvSpPr>
      <dsp:spPr>
        <a:xfrm rot="5400000">
          <a:off x="-144690" y="3529765"/>
          <a:ext cx="964603" cy="67522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5</a:t>
          </a:r>
        </a:p>
      </dsp:txBody>
      <dsp:txXfrm rot="-5400000">
        <a:off x="1" y="3722685"/>
        <a:ext cx="675222" cy="289381"/>
      </dsp:txXfrm>
    </dsp:sp>
    <dsp:sp modelId="{545E2924-1DD0-4B6C-8BDA-410682E7F4CA}">
      <dsp:nvSpPr>
        <dsp:cNvPr id="0" name=""/>
        <dsp:cNvSpPr/>
      </dsp:nvSpPr>
      <dsp:spPr>
        <a:xfrm rot="5400000">
          <a:off x="5281915" y="-1221617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 dirty="0"/>
            <a:t>Ο </a:t>
          </a:r>
          <a:r>
            <a:rPr lang="el-GR" sz="1900" kern="1200" spc="-5" dirty="0"/>
            <a:t>προϊστάμενος  </a:t>
          </a:r>
          <a:r>
            <a:rPr lang="el-GR" sz="1900" kern="1200" dirty="0"/>
            <a:t>με </a:t>
          </a:r>
          <a:r>
            <a:rPr lang="el-GR" sz="1900" kern="1200" spc="-15" dirty="0"/>
            <a:t>τον</a:t>
          </a:r>
          <a:r>
            <a:rPr lang="el-GR" sz="1900" kern="1200" spc="495" dirty="0"/>
            <a:t> </a:t>
          </a:r>
          <a:r>
            <a:rPr lang="el-GR" sz="1900" kern="1200" spc="-5" dirty="0"/>
            <a:t>υφιστάμενο </a:t>
          </a:r>
          <a:r>
            <a:rPr lang="el-GR" sz="1900" kern="1200" spc="-15" dirty="0">
              <a:cs typeface="Calibri"/>
            </a:rPr>
            <a:t>παρακολουθούν </a:t>
          </a:r>
          <a:r>
            <a:rPr lang="el-GR" sz="1900" kern="1200" spc="-5" dirty="0">
              <a:cs typeface="Calibri"/>
            </a:rPr>
            <a:t>σε</a:t>
          </a:r>
          <a:r>
            <a:rPr lang="el-GR" sz="1900" kern="1200" spc="150" dirty="0">
              <a:cs typeface="Calibri"/>
            </a:rPr>
            <a:t> </a:t>
          </a:r>
          <a:r>
            <a:rPr lang="el-GR" sz="1900" kern="1200" spc="-10" dirty="0">
              <a:cs typeface="Calibri"/>
            </a:rPr>
            <a:t>τακτά </a:t>
          </a:r>
          <a:r>
            <a:rPr lang="el-GR" sz="1900" kern="1200" spc="-15" dirty="0">
              <a:cs typeface="Calibri"/>
            </a:rPr>
            <a:t>χρονικά </a:t>
          </a:r>
          <a:r>
            <a:rPr lang="el-GR" sz="1900" kern="1200" spc="-5" dirty="0">
              <a:cs typeface="Calibri"/>
            </a:rPr>
            <a:t>διαστήματα </a:t>
          </a:r>
          <a:r>
            <a:rPr lang="el-GR" sz="1900" kern="1200" spc="-25" dirty="0">
              <a:cs typeface="Calibri"/>
            </a:rPr>
            <a:t>την</a:t>
          </a:r>
          <a:r>
            <a:rPr lang="el-GR" sz="1900" kern="1200" spc="-10" dirty="0">
              <a:cs typeface="Calibri"/>
            </a:rPr>
            <a:t> </a:t>
          </a:r>
          <a:r>
            <a:rPr lang="el-GR" sz="1900" kern="1200" spc="-5" dirty="0">
              <a:cs typeface="Calibri"/>
            </a:rPr>
            <a:t>πρόοδο </a:t>
          </a:r>
          <a:r>
            <a:rPr lang="el-GR" sz="1900" kern="1200" spc="-10" dirty="0">
              <a:cs typeface="Calibri"/>
            </a:rPr>
            <a:t>της </a:t>
          </a:r>
          <a:r>
            <a:rPr lang="el-GR" sz="1900" kern="1200" spc="-15" dirty="0">
              <a:cs typeface="Calibri"/>
            </a:rPr>
            <a:t>υλοποίησης των</a:t>
          </a:r>
          <a:r>
            <a:rPr lang="el-GR" sz="1900" kern="1200" spc="-45" dirty="0">
              <a:cs typeface="Calibri"/>
            </a:rPr>
            <a:t> </a:t>
          </a:r>
          <a:r>
            <a:rPr lang="el-GR" sz="1900" kern="1200" spc="-10" dirty="0">
              <a:cs typeface="Calibri"/>
            </a:rPr>
            <a:t>στόχων</a:t>
          </a:r>
          <a:endParaRPr lang="el-GR" sz="1900" kern="1200" dirty="0"/>
        </a:p>
      </dsp:txBody>
      <dsp:txXfrm rot="-5400000">
        <a:off x="675223" y="3415682"/>
        <a:ext cx="9809770" cy="565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70F1-3BD5-49BF-9E14-3A2A4858EFE5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23B3-D2D3-49B1-B380-F9CB8C33E9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963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24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4388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9238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7343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2580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107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495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167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7264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1276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159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2028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1596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7220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06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898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148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522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328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759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759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593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F22056-6134-4438-9515-DD7DAAA1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677AD5C-28ED-4985-8B1A-BE12EB2F5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8CCE41-C4D9-48F6-8760-B1F821A9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554568-BAB1-4C23-A45D-05B47894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7ADACE-D3C4-4568-8F63-E41BC029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76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AB23DB-7396-4CC0-A7F9-FBA2C3D4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3CB00EB-01FA-41E6-AB9F-14E8C0A15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330A2C-90F9-4129-895D-DAA57A2F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0B81E9-24F3-4F64-862A-524383C4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CF043F-B519-4B61-99DF-15F53143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47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3032D63-4F20-4102-ABB1-805EC34F0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52C4AD3-BC5B-46DE-BC7D-2C6BDFE44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5AA609-2577-4EB7-89E1-4F7DAD2E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BCBBBB-2008-4AF2-9AA0-66D8BB87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BE6D7E-7362-4086-8752-D49890BA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584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133600" y="1524000"/>
            <a:ext cx="9554464" cy="4648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2133600" y="381000"/>
            <a:ext cx="9550400" cy="8382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392A-1E77-4AAD-AE87-7A839E6CEF43}" type="datetimeFigureOut">
              <a:rPr lang="el-GR">
                <a:solidFill>
                  <a:prstClr val="white"/>
                </a:solidFill>
              </a:rPr>
              <a:pPr>
                <a:defRPr/>
              </a:pPr>
              <a:t>15/7/2019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1713-17BD-4C44-839A-C4F92EC6EED0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77B302-60A3-43A7-B976-67AF6E39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DF1C33-03FC-4922-B3D3-F8F8E990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7B38F3-559F-4046-A779-4D24D5E6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540255-BD70-4155-8833-66C43AE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A8C2A3-C4FC-47C4-9104-3F54A4E0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415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DCE0EF-CECD-4BA3-9354-C3EF78CB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B42952-4907-4DC9-88AF-9066BC30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10726A-5772-4EB6-88FF-D69E76A8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A01291-1338-4FF9-B603-F698BEEF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CD336C-7448-4262-8C5F-15E07988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1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BA57A1-A2C8-4633-9774-3D6790A5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0F54C9-D79D-4AFD-96F9-EC777C044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86E44FB-5459-49DA-864F-8402F432B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3A6397-8C9D-4EA5-840A-49909E7B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85EA82-7911-4820-BB69-3459E00D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BC30ACE-48FE-4B48-B76F-E019E78E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30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DEAF78-D495-4D5A-8C5A-01D8BD99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106B56-6D03-4712-985B-37BBCFF1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50006CE-52F5-44FD-8495-413CDD063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1287C27-B76F-471C-804A-28872DE90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1003B71-1956-4729-8ED2-A998FEA6B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4B9F2BD-504A-4E67-BFEC-1658F93E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2C52F7F-0BAF-4B5D-85DF-00662B0E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913D1C7-5F38-4F1C-831A-E313280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231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65A52A-1DAA-402B-8A4A-2FBE6D9F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0AFCE30-993D-4642-95DB-B7910EC6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90CEA58-6EFC-486C-8815-F11BC6AD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BC7B301-994F-4044-BCD9-7C8FCD4E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606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276253-F3C2-40CB-89BF-2E007B44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5E97E96-5C31-44E8-B8B7-CE29ED7F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426F39-3E86-4AB7-A994-FF91582E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953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10AFED-924A-4538-9E2D-43507D2C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7D86E0-E937-4A62-BA5F-F2B5EE1C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835E61-848E-4EBE-80EE-8CFD19FBC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1FD3098-58EA-4880-820A-C808E88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EFE0FF-51BE-4A45-981B-3F8DBD5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D9C49B-9591-4AAA-B028-A2269EF5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278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753A35-E6BD-4F00-89E3-D3201239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AD3C28F-F8E9-41B3-9AFB-89394C884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AB89B83-0BE7-4E9C-8C4D-A7828DF33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178FCFD-180C-45A2-8530-FED390D8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E235D14-1739-4922-AD49-8EE095E9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E82EF6-E7D9-461E-8A7A-805655F4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648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1714033-DF47-47F3-A181-D780187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E53047-8227-4E3C-A3E7-5CEED60B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D49174-C6DB-40EF-A2BB-76D5F372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A5153-EC88-4048-95F6-DAE0461BB7AB}" type="datetimeFigureOut">
              <a:rPr lang="el-GR" smtClean="0"/>
              <a:t>15/7/2019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34FEC5-5F63-48C4-9A3D-59713D534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CC35E0-0F3B-43B1-A1D1-D08A30EFA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64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532" y="2393343"/>
            <a:ext cx="7128792" cy="18283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Τεχνικές παρακίνησης  </a:t>
            </a:r>
            <a:br>
              <a:rPr lang="el-GR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l-GR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Σύνδεση απόδοσης με Ανταμοιβές</a:t>
            </a:r>
            <a:br>
              <a:rPr lang="el-GR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l-G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868297" y="537563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ΚΣΤ’ Εκπαιδευτική Σειρά</a:t>
            </a:r>
            <a:endParaRPr lang="el-GR" u="sng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02603F3-478F-456C-A16F-3AE7CA2C7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0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Διαθέσιμες ανταμοιβές</a:t>
            </a: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6155873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5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34F243-349D-4C63-A184-EA9AD686C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7EC2BB-8F57-4383-9575-8867CDA1F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31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01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7877" y="365125"/>
            <a:ext cx="11207261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Παράγοντες που επηρεάζουν τον καθορισμό αμοιβών</a:t>
            </a:r>
            <a:endParaRPr lang="el-GR" sz="4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dirty="0"/>
              <a:t>Εξωτερικό περιβάλλον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Κυβερνητική πολιτική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Συνδικάτα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Αγορά εργασίας μέσω προσφοράς &amp; ζήτησης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Επίπεδα αμοιβών ανταγωνιστών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l-GR" sz="3200" dirty="0"/>
              <a:t>Εσωτερικό περιβάλλον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Οργανωσιακή κουλτούρα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Οργανωσιακή στρατηγική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Οργανωτικός κύκλος ζωής επιχείρησης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Απαιτήσεις σωματείου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Οικονομικές δυνατότητες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07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79585" y="1098793"/>
            <a:ext cx="10515600" cy="5489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</a:rPr>
              <a:t>Στόχοι δίκαιης πολιτικής αμοιβών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Δικαιοσύνη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Υποκίνηση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Συστήματα αμοιβών προσαρμοσμένα στους εργαζόμενους που απευθύνονται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b="1" dirty="0">
                <a:solidFill>
                  <a:srgbClr val="C00000"/>
                </a:solidFill>
              </a:rPr>
              <a:t>Επίτευξη στόχου: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αμοιβή σύμφωνα με τις ικανότητες, τις γνώσεις και την προσπάθεια κάθε εργαζομένου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Η αμοιβή να προσφέρει αίσθημα ασφάλειας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Οι παροχές και αμοιβές να ανταποκρίνονται στις οικονομικές δυνατότητες οργανισμού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κατανόηση συστήματος αμοιβών από εργαζομένους</a:t>
            </a:r>
          </a:p>
        </p:txBody>
      </p:sp>
      <p:sp>
        <p:nvSpPr>
          <p:cNvPr id="4" name="Βέλος προς τα κάτω 3"/>
          <p:cNvSpPr/>
          <p:nvPr/>
        </p:nvSpPr>
        <p:spPr>
          <a:xfrm>
            <a:off x="4853354" y="3118338"/>
            <a:ext cx="767861" cy="668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01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Συστήματα Αμοιβών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/>
              <a:t>Ανταπόδοση εργαζομένου </a:t>
            </a:r>
            <a:r>
              <a:rPr lang="el-GR" dirty="0"/>
              <a:t>στην κοινή προσπάθεια για την επιδίωξη των σκοπών της επιχείρησης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Δίκαιη αμοιβή </a:t>
            </a:r>
          </a:p>
          <a:p>
            <a:pPr marL="0" indent="0">
              <a:buNone/>
            </a:pPr>
            <a:r>
              <a:rPr lang="el-GR" dirty="0"/>
              <a:t>Εξασφαλίζει: βιοτικές &amp; οικογενειακές ανάγκες + περιθώριο αποταμίευσης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Εναρμόνιση Αμοιβών:</a:t>
            </a:r>
          </a:p>
          <a:p>
            <a:r>
              <a:rPr lang="el-GR" dirty="0"/>
              <a:t>Αύξηση παραγωγικότητας</a:t>
            </a:r>
          </a:p>
          <a:p>
            <a:r>
              <a:rPr lang="el-GR" dirty="0"/>
              <a:t>Αύξηση κερδών επιχείρησης</a:t>
            </a:r>
          </a:p>
        </p:txBody>
      </p:sp>
    </p:spTree>
    <p:extLst>
      <p:ext uri="{BB962C8B-B14F-4D97-AF65-F5344CB8AC3E}">
        <p14:creationId xmlns:p14="http://schemas.microsoft.com/office/powerpoint/2010/main" val="100463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54"/>
            <a:ext cx="12191999" cy="677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26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755709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0" y="0"/>
            <a:ext cx="2930769" cy="797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Είδη αμοιβών</a:t>
            </a:r>
          </a:p>
        </p:txBody>
      </p:sp>
    </p:spTree>
    <p:extLst>
      <p:ext uri="{BB962C8B-B14F-4D97-AF65-F5344CB8AC3E}">
        <p14:creationId xmlns:p14="http://schemas.microsoft.com/office/powerpoint/2010/main" val="28558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723EC9-08A3-4369-AFF9-02E8A5EF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51B2A-77C8-43DC-AF77-9820DF48C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C9CDD5-2E86-412C-AE83-0A7D2001F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5E7868-6AF6-419D-B757-D71C36651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0247BF-A41D-4C98-A6FB-9D37476E7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A0C2C8-FBC3-42E0-882A-2CBA0EC3F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99DC8-BD07-47DC-8D73-62D5A2A0B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B1C31D-6A1D-4C30-ADE8-51E4E8FD0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63E724-1897-44F7-BB90-202A092B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C046B-DB6F-4333-908B-B12E16BA7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37D3E-AAA6-4AAE-BED2-315D9EDA3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A7F896-7BFF-45AE-A548-D0A6E83A5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5C1F48-9705-4EFC-A629-11ADCBF17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82616" y="2171823"/>
            <a:ext cx="9144000" cy="1655762"/>
          </a:xfrm>
        </p:spPr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2</a:t>
            </a:r>
            <a:r>
              <a:rPr lang="el-GR" sz="3600" i="1" baseline="30000" dirty="0"/>
              <a:t>η</a:t>
            </a:r>
            <a:endParaRPr lang="el-GR" sz="3600" dirty="0"/>
          </a:p>
          <a:p>
            <a:r>
              <a:rPr lang="el-GR" sz="3600" dirty="0"/>
              <a:t>Τεχνικές παρακίνησης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27" y="4436452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5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Τεχνικές</a:t>
            </a:r>
            <a:r>
              <a:rPr lang="el-GR" sz="40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παρακίνησης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spc="-10" dirty="0">
                <a:cs typeface="Calibri"/>
              </a:rPr>
              <a:t>Σύνδεση </a:t>
            </a:r>
            <a:r>
              <a:rPr lang="el-GR" sz="2400" dirty="0">
                <a:cs typeface="Calibri"/>
              </a:rPr>
              <a:t>απόδοσης </a:t>
            </a:r>
            <a:r>
              <a:rPr lang="el-GR" sz="2400" spc="-5" dirty="0">
                <a:cs typeface="Calibri"/>
              </a:rPr>
              <a:t>με </a:t>
            </a:r>
            <a:r>
              <a:rPr lang="el-GR" sz="2400" spc="-10" dirty="0">
                <a:cs typeface="Calibri"/>
              </a:rPr>
              <a:t>ανταμοιβές-  </a:t>
            </a:r>
            <a:r>
              <a:rPr lang="el-GR" sz="2400" spc="-25" dirty="0">
                <a:cs typeface="Calibri"/>
              </a:rPr>
              <a:t>Οικονομικά</a:t>
            </a:r>
            <a:r>
              <a:rPr lang="el-GR" sz="2400" spc="-15" dirty="0">
                <a:cs typeface="Calibri"/>
              </a:rPr>
              <a:t> </a:t>
            </a:r>
            <a:r>
              <a:rPr lang="el-GR" sz="2400" spc="-25" dirty="0">
                <a:cs typeface="Calibri"/>
              </a:rPr>
              <a:t>κίνητρα</a:t>
            </a:r>
          </a:p>
          <a:p>
            <a:endParaRPr lang="el-GR" sz="2400" spc="-25" dirty="0">
              <a:cs typeface="Calibri"/>
            </a:endParaRPr>
          </a:p>
          <a:p>
            <a:r>
              <a:rPr lang="el-GR" sz="2400" dirty="0"/>
              <a:t>Διοίκηση </a:t>
            </a:r>
            <a:r>
              <a:rPr lang="el-GR" sz="2400" spc="-15" dirty="0"/>
              <a:t>μέσω</a:t>
            </a:r>
            <a:r>
              <a:rPr lang="el-GR" sz="2400" spc="-90" dirty="0"/>
              <a:t> </a:t>
            </a:r>
            <a:r>
              <a:rPr lang="el-GR" sz="2400" spc="-10" dirty="0"/>
              <a:t>στόχων</a:t>
            </a:r>
          </a:p>
          <a:p>
            <a:endParaRPr lang="el-GR" sz="2400" spc="-10" dirty="0"/>
          </a:p>
          <a:p>
            <a:r>
              <a:rPr lang="el-GR" sz="2400" spc="-5" dirty="0"/>
              <a:t>Συμμετοχή </a:t>
            </a:r>
            <a:r>
              <a:rPr lang="el-GR" sz="2400" spc="10" dirty="0"/>
              <a:t>στη</a:t>
            </a:r>
            <a:r>
              <a:rPr lang="el-GR" sz="2400" spc="-60" dirty="0"/>
              <a:t> </a:t>
            </a:r>
            <a:r>
              <a:rPr lang="el-GR" sz="2400" spc="-5" dirty="0"/>
              <a:t>λήψη </a:t>
            </a:r>
            <a:r>
              <a:rPr lang="el-GR" sz="2400" spc="-10" dirty="0"/>
              <a:t>αποφάσεων </a:t>
            </a:r>
            <a:r>
              <a:rPr lang="el-GR" sz="2400" spc="-5" dirty="0"/>
              <a:t>– Κύκλοι</a:t>
            </a:r>
            <a:r>
              <a:rPr lang="el-GR" sz="2400" spc="-60" dirty="0"/>
              <a:t> </a:t>
            </a:r>
            <a:r>
              <a:rPr lang="el-GR" sz="2400" spc="-15" dirty="0"/>
              <a:t>ποιότητας</a:t>
            </a:r>
          </a:p>
          <a:p>
            <a:endParaRPr lang="el-GR" sz="2400" spc="-15" dirty="0"/>
          </a:p>
          <a:p>
            <a:r>
              <a:rPr lang="el-GR" sz="2400" spc="-20" dirty="0"/>
              <a:t>Σχεδιασμός θέσεων </a:t>
            </a:r>
            <a:r>
              <a:rPr lang="el-GR" sz="2400" spc="-15" dirty="0"/>
              <a:t>εργασίας  </a:t>
            </a:r>
            <a:r>
              <a:rPr lang="el-GR" sz="2400" spc="-45" dirty="0"/>
              <a:t>και </a:t>
            </a:r>
            <a:r>
              <a:rPr lang="el-GR" sz="2400" spc="-10" dirty="0"/>
              <a:t>προσαρμογή</a:t>
            </a:r>
            <a:r>
              <a:rPr lang="el-GR" sz="2400" spc="35" dirty="0"/>
              <a:t> </a:t>
            </a:r>
            <a:r>
              <a:rPr lang="el-GR" sz="2400" spc="-15" dirty="0"/>
              <a:t>ατόμου</a:t>
            </a:r>
          </a:p>
          <a:p>
            <a:endParaRPr lang="el-GR" sz="2400" spc="-15" dirty="0"/>
          </a:p>
          <a:p>
            <a:r>
              <a:rPr lang="el-GR" sz="2400" spc="-5" dirty="0"/>
              <a:t>Χαρακτήρας </a:t>
            </a:r>
            <a:r>
              <a:rPr lang="el-GR" sz="2400" spc="-15" dirty="0"/>
              <a:t>του ατόμου </a:t>
            </a:r>
            <a:r>
              <a:rPr lang="el-GR" sz="2400" spc="-45" dirty="0"/>
              <a:t>και  </a:t>
            </a:r>
            <a:r>
              <a:rPr lang="el-GR" sz="2400" spc="-20" dirty="0"/>
              <a:t>παρακίνηση</a:t>
            </a:r>
            <a:endParaRPr lang="el-GR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73" y="28428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Σύνδεση </a:t>
            </a:r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απόδοσης 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 </a:t>
            </a:r>
            <a:r>
              <a:rPr lang="el-GR" sz="40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ανταμοιβές</a:t>
            </a:r>
            <a:br>
              <a:rPr lang="el-GR" sz="40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Οικονομικά</a:t>
            </a:r>
            <a:r>
              <a:rPr lang="el-GR" sz="4000" b="1" spc="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κίνητρα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spc="-5" dirty="0">
              <a:cs typeface="Arial"/>
            </a:endParaRPr>
          </a:p>
          <a:p>
            <a:r>
              <a:rPr lang="el-GR" sz="2400" spc="-5" dirty="0">
                <a:cs typeface="Arial"/>
              </a:rPr>
              <a:t>Οικονομικά κίνητρα- </a:t>
            </a:r>
            <a:r>
              <a:rPr lang="el-GR" sz="2400" dirty="0">
                <a:cs typeface="Arial"/>
              </a:rPr>
              <a:t>σύνδεση με</a:t>
            </a:r>
            <a:r>
              <a:rPr lang="el-GR" sz="2400" spc="-55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ανταμοιβές</a:t>
            </a:r>
          </a:p>
          <a:p>
            <a:endParaRPr lang="el-GR" sz="2400" spc="-5" dirty="0">
              <a:cs typeface="Arial"/>
            </a:endParaRPr>
          </a:p>
          <a:p>
            <a:r>
              <a:rPr lang="el-GR" sz="2400" dirty="0">
                <a:cs typeface="Arial"/>
              </a:rPr>
              <a:t>Ομαδικά</a:t>
            </a:r>
            <a:r>
              <a:rPr lang="el-GR" sz="2400" spc="-20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Κίνητρα</a:t>
            </a:r>
          </a:p>
          <a:p>
            <a:endParaRPr lang="el-GR" sz="2400" spc="-5" dirty="0">
              <a:cs typeface="Arial"/>
            </a:endParaRPr>
          </a:p>
          <a:p>
            <a:r>
              <a:rPr lang="el-GR" sz="2400" spc="-5" dirty="0">
                <a:cs typeface="Arial"/>
              </a:rPr>
              <a:t>Συμμετοχή στο </a:t>
            </a:r>
            <a:r>
              <a:rPr lang="el-GR" sz="2400" dirty="0">
                <a:cs typeface="Arial"/>
              </a:rPr>
              <a:t>Κεφάλαιο </a:t>
            </a:r>
            <a:r>
              <a:rPr lang="el-GR" sz="2400" spc="-5" dirty="0">
                <a:cs typeface="Arial"/>
              </a:rPr>
              <a:t>της </a:t>
            </a:r>
            <a:r>
              <a:rPr lang="el-GR" sz="2400" dirty="0">
                <a:cs typeface="Arial"/>
              </a:rPr>
              <a:t>Εταιρείας και </a:t>
            </a:r>
            <a:r>
              <a:rPr lang="el-GR" sz="2400" spc="-5" dirty="0">
                <a:cs typeface="Arial"/>
              </a:rPr>
              <a:t>Ανάληψη Επιχειρηματικών</a:t>
            </a:r>
            <a:r>
              <a:rPr lang="el-GR" sz="2400" spc="-15" dirty="0">
                <a:cs typeface="Arial"/>
              </a:rPr>
              <a:t> </a:t>
            </a:r>
            <a:r>
              <a:rPr lang="el-GR" sz="2400" spc="-5" dirty="0">
                <a:cs typeface="Arial"/>
              </a:rPr>
              <a:t>Δραστηριοτήτων</a:t>
            </a:r>
            <a:endParaRPr lang="el-GR" sz="2400" dirty="0">
              <a:cs typeface="Arial"/>
            </a:endParaRPr>
          </a:p>
          <a:p>
            <a:endParaRPr lang="el-GR" dirty="0">
              <a:cs typeface="Arial"/>
            </a:endParaRPr>
          </a:p>
          <a:p>
            <a:endParaRPr lang="el-G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86" y="2172067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Περιεχόμενα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b="1" i="1" dirty="0"/>
          </a:p>
          <a:p>
            <a:r>
              <a:rPr lang="el-GR" sz="2400" b="1" i="1" dirty="0"/>
              <a:t>Ενότητα </a:t>
            </a:r>
            <a:r>
              <a:rPr lang="el-GR" sz="2400" i="1" dirty="0"/>
              <a:t>1</a:t>
            </a:r>
            <a:r>
              <a:rPr lang="el-GR" sz="2400" i="1" baseline="30000" dirty="0"/>
              <a:t>η</a:t>
            </a:r>
            <a:r>
              <a:rPr lang="el-GR" sz="2400" dirty="0"/>
              <a:t>: Η πολιτική ανταμοιβών</a:t>
            </a:r>
          </a:p>
          <a:p>
            <a:endParaRPr lang="el-GR" sz="2400" dirty="0"/>
          </a:p>
          <a:p>
            <a:r>
              <a:rPr lang="el-GR" sz="2400" b="1" i="1" dirty="0"/>
              <a:t>Ενότητα </a:t>
            </a:r>
            <a:r>
              <a:rPr lang="el-GR" sz="2400" i="1" dirty="0"/>
              <a:t>2</a:t>
            </a:r>
            <a:r>
              <a:rPr lang="el-GR" sz="2400" i="1" baseline="30000" dirty="0"/>
              <a:t>η</a:t>
            </a:r>
            <a:r>
              <a:rPr lang="el-GR" sz="2400" dirty="0"/>
              <a:t>: </a:t>
            </a:r>
            <a:r>
              <a:rPr lang="el-GR" sz="2400" spc="-10" dirty="0"/>
              <a:t>Τεχνικές</a:t>
            </a:r>
            <a:r>
              <a:rPr lang="el-GR" sz="2400" spc="-50" dirty="0"/>
              <a:t> </a:t>
            </a:r>
            <a:r>
              <a:rPr lang="el-GR" sz="2400" spc="-15" dirty="0"/>
              <a:t>παρακίνησης</a:t>
            </a:r>
          </a:p>
          <a:p>
            <a:endParaRPr lang="el-GR" sz="2400" spc="-15" dirty="0"/>
          </a:p>
          <a:p>
            <a:r>
              <a:rPr lang="el-GR" sz="2400" b="1" i="1" dirty="0"/>
              <a:t>Ενότητα </a:t>
            </a:r>
            <a:r>
              <a:rPr lang="el-GR" sz="2400" i="1" dirty="0"/>
              <a:t>3</a:t>
            </a:r>
            <a:r>
              <a:rPr lang="el-GR" sz="2400" i="1" baseline="30000" dirty="0"/>
              <a:t>η</a:t>
            </a:r>
            <a:r>
              <a:rPr lang="el-GR" sz="2400" dirty="0"/>
              <a:t>: Παρακίνηση ατόμων και ομάδων</a:t>
            </a:r>
          </a:p>
          <a:p>
            <a:endParaRPr lang="el-GR" sz="2400" dirty="0"/>
          </a:p>
          <a:p>
            <a:r>
              <a:rPr lang="el-GR" sz="2400" b="1" i="1" dirty="0"/>
              <a:t>Ενότητα </a:t>
            </a:r>
            <a:r>
              <a:rPr lang="el-GR" sz="2400" i="1" dirty="0"/>
              <a:t>4</a:t>
            </a:r>
            <a:r>
              <a:rPr lang="el-GR" sz="2400" i="1" baseline="30000" dirty="0"/>
              <a:t>η</a:t>
            </a:r>
            <a:r>
              <a:rPr lang="el-GR" sz="2400" dirty="0"/>
              <a:t>: Ο Ρόλος των προϊσταμένων στην παρακίνηση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23" y="202467"/>
            <a:ext cx="53165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4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Σύνδεση 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απόδοσης </a:t>
            </a:r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με </a:t>
            </a: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ανταμοιβές</a:t>
            </a:r>
            <a:b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sz="4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Οικονομικά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sz="4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κίνητρα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spcBef>
                <a:spcPts val="665"/>
              </a:spcBef>
              <a:buNone/>
              <a:tabLst>
                <a:tab pos="354965" algn="l"/>
                <a:tab pos="355600" algn="l"/>
              </a:tabLst>
            </a:pPr>
            <a:r>
              <a:rPr lang="el-GR" sz="2400" b="1" spc="-5" dirty="0">
                <a:solidFill>
                  <a:srgbClr val="C00000"/>
                </a:solidFill>
                <a:cs typeface="Arial"/>
              </a:rPr>
              <a:t>Οικονομικά κίνητρα- </a:t>
            </a:r>
            <a:r>
              <a:rPr lang="el-GR" sz="2400" b="1" dirty="0">
                <a:solidFill>
                  <a:srgbClr val="C00000"/>
                </a:solidFill>
                <a:cs typeface="Arial"/>
              </a:rPr>
              <a:t>σύνδεση </a:t>
            </a:r>
            <a:r>
              <a:rPr lang="el-GR" sz="2400" b="1" dirty="0">
                <a:solidFill>
                  <a:srgbClr val="CC0000"/>
                </a:solidFill>
                <a:cs typeface="Arial"/>
              </a:rPr>
              <a:t>με</a:t>
            </a:r>
            <a:r>
              <a:rPr lang="el-GR" sz="2400" b="1" spc="-55" dirty="0">
                <a:solidFill>
                  <a:srgbClr val="CC0000"/>
                </a:solidFill>
                <a:cs typeface="Arial"/>
              </a:rPr>
              <a:t> </a:t>
            </a:r>
            <a:r>
              <a:rPr lang="el-GR" sz="2400" b="1" spc="-5" dirty="0">
                <a:solidFill>
                  <a:srgbClr val="CC0000"/>
                </a:solidFill>
                <a:cs typeface="Arial"/>
              </a:rPr>
              <a:t>ανταμοιβές</a:t>
            </a:r>
            <a:endParaRPr lang="el-GR" sz="2400" b="1" dirty="0"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490"/>
              </a:spcBef>
              <a:buFont typeface="Wingdings" panose="05000000000000000000" pitchFamily="2" charset="2"/>
              <a:buChar char="Ø"/>
              <a:tabLst>
                <a:tab pos="756285" algn="l"/>
                <a:tab pos="756920" algn="l"/>
              </a:tabLst>
            </a:pPr>
            <a:r>
              <a:rPr lang="el-GR" dirty="0">
                <a:cs typeface="Arial"/>
              </a:rPr>
              <a:t>Ατομικά κίνητρα</a:t>
            </a:r>
            <a:r>
              <a:rPr lang="el-GR" spc="-65" dirty="0">
                <a:cs typeface="Arial"/>
              </a:rPr>
              <a:t> </a:t>
            </a:r>
            <a:r>
              <a:rPr lang="el-GR" spc="-5" dirty="0">
                <a:cs typeface="Arial"/>
              </a:rPr>
              <a:t>επιδόσεων</a:t>
            </a:r>
            <a:endParaRPr lang="el-GR" dirty="0"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Ø"/>
              <a:tabLst>
                <a:tab pos="756285" algn="l"/>
                <a:tab pos="756920" algn="l"/>
              </a:tabLst>
            </a:pPr>
            <a:r>
              <a:rPr lang="el-GR" dirty="0">
                <a:cs typeface="Arial"/>
              </a:rPr>
              <a:t>Κίνητρα παραγωγικότητας ή </a:t>
            </a:r>
            <a:r>
              <a:rPr lang="el-GR" spc="-5" dirty="0">
                <a:cs typeface="Arial"/>
              </a:rPr>
              <a:t>επίτευξης</a:t>
            </a:r>
            <a:r>
              <a:rPr lang="el-GR" spc="-120" dirty="0">
                <a:cs typeface="Arial"/>
              </a:rPr>
              <a:t> </a:t>
            </a:r>
            <a:r>
              <a:rPr lang="el-GR" spc="-5" dirty="0">
                <a:cs typeface="Arial"/>
              </a:rPr>
              <a:t>στόχων</a:t>
            </a:r>
            <a:endParaRPr lang="el-GR" dirty="0"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Ø"/>
              <a:tabLst>
                <a:tab pos="756285" algn="l"/>
                <a:tab pos="756920" algn="l"/>
              </a:tabLst>
            </a:pPr>
            <a:r>
              <a:rPr lang="el-GR" dirty="0">
                <a:cs typeface="Arial"/>
              </a:rPr>
              <a:t>Κίνητρα</a:t>
            </a:r>
            <a:r>
              <a:rPr lang="el-GR" spc="-30" dirty="0">
                <a:cs typeface="Arial"/>
              </a:rPr>
              <a:t> </a:t>
            </a:r>
            <a:r>
              <a:rPr lang="el-GR" dirty="0">
                <a:cs typeface="Arial"/>
              </a:rPr>
              <a:t>ποιότητας</a:t>
            </a:r>
          </a:p>
          <a:p>
            <a:pPr marL="812165" lvl="1" indent="-3429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Ø"/>
              <a:tabLst>
                <a:tab pos="756285" algn="l"/>
                <a:tab pos="756920" algn="l"/>
              </a:tabLst>
            </a:pPr>
            <a:r>
              <a:rPr lang="el-GR" dirty="0">
                <a:cs typeface="Arial"/>
              </a:rPr>
              <a:t>Κίνητρα</a:t>
            </a:r>
            <a:r>
              <a:rPr lang="el-GR" spc="-30" dirty="0">
                <a:cs typeface="Arial"/>
              </a:rPr>
              <a:t> </a:t>
            </a:r>
            <a:r>
              <a:rPr lang="el-GR" dirty="0">
                <a:cs typeface="Arial"/>
              </a:rPr>
              <a:t>παρουσίας</a:t>
            </a:r>
          </a:p>
          <a:p>
            <a:pPr marL="812165" lvl="1" indent="-3429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Ø"/>
              <a:tabLst>
                <a:tab pos="756285" algn="l"/>
                <a:tab pos="756920" algn="l"/>
              </a:tabLst>
            </a:pPr>
            <a:r>
              <a:rPr lang="el-GR" dirty="0">
                <a:cs typeface="Arial"/>
              </a:rPr>
              <a:t>Κίνητρα</a:t>
            </a:r>
            <a:r>
              <a:rPr lang="el-GR" spc="-30" dirty="0">
                <a:cs typeface="Arial"/>
              </a:rPr>
              <a:t> </a:t>
            </a:r>
            <a:r>
              <a:rPr lang="el-GR" spc="-5" dirty="0">
                <a:cs typeface="Arial"/>
              </a:rPr>
              <a:t>βελτιώσεων</a:t>
            </a:r>
          </a:p>
          <a:p>
            <a:pPr marL="812165" lvl="1" indent="-3429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Ø"/>
              <a:tabLst>
                <a:tab pos="756285" algn="l"/>
                <a:tab pos="756920" algn="l"/>
              </a:tabLst>
            </a:pPr>
            <a:r>
              <a:rPr lang="el-GR" spc="-5" dirty="0">
                <a:cs typeface="Arial"/>
              </a:rPr>
              <a:t>Κίνητρα συμπεριφοράς</a:t>
            </a: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endParaRPr lang="el-GR" sz="2000" dirty="0">
              <a:cs typeface="Arial"/>
            </a:endParaRPr>
          </a:p>
          <a:p>
            <a:endParaRPr lang="el-G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80" y="307437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069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Σύνδεση 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απόδοσης </a:t>
            </a:r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με </a:t>
            </a: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ανταμοιβές</a:t>
            </a:r>
            <a:b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sz="4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Οικονομικά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sz="4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κίνητρα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938590"/>
          </a:xfrm>
        </p:spPr>
        <p:txBody>
          <a:bodyPr>
            <a:noAutofit/>
          </a:bodyPr>
          <a:lstStyle/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  <a:tabLst>
                <a:tab pos="354965" algn="l"/>
                <a:tab pos="355600" algn="l"/>
              </a:tabLst>
            </a:pPr>
            <a:r>
              <a:rPr lang="el-GR" sz="2400" b="1" spc="-20" dirty="0">
                <a:solidFill>
                  <a:srgbClr val="C00000"/>
                </a:solidFill>
                <a:cs typeface="Calibri"/>
              </a:rPr>
              <a:t>Ομαδικά </a:t>
            </a:r>
            <a:r>
              <a:rPr lang="el-GR" sz="2400" b="1" spc="-15" dirty="0">
                <a:solidFill>
                  <a:srgbClr val="C00000"/>
                </a:solidFill>
                <a:cs typeface="Calibri"/>
              </a:rPr>
              <a:t>κίνητρα </a:t>
            </a:r>
            <a:r>
              <a:rPr lang="el-GR" sz="2400" b="1" dirty="0">
                <a:solidFill>
                  <a:srgbClr val="C00000"/>
                </a:solidFill>
                <a:cs typeface="Calibri"/>
              </a:rPr>
              <a:t>- </a:t>
            </a:r>
            <a:r>
              <a:rPr lang="el-GR" sz="2400" b="1" spc="-5" dirty="0">
                <a:solidFill>
                  <a:srgbClr val="C00000"/>
                </a:solidFill>
                <a:cs typeface="Calibri"/>
              </a:rPr>
              <a:t>Συμμετοχές στα </a:t>
            </a:r>
            <a:r>
              <a:rPr lang="el-GR" sz="2400" b="1" spc="-10" dirty="0">
                <a:solidFill>
                  <a:srgbClr val="C00000"/>
                </a:solidFill>
                <a:cs typeface="Calibri"/>
              </a:rPr>
              <a:t>αποτελέσματα</a:t>
            </a:r>
          </a:p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  <a:tabLst>
                <a:tab pos="354965" algn="l"/>
                <a:tab pos="355600" algn="l"/>
              </a:tabLst>
            </a:pPr>
            <a:endParaRPr lang="el-GR" sz="2400" spc="-5" dirty="0"/>
          </a:p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  <a:tabLst>
                <a:tab pos="354965" algn="l"/>
                <a:tab pos="355600" algn="l"/>
              </a:tabLst>
            </a:pPr>
            <a:r>
              <a:rPr lang="el-GR" sz="2400" b="1" spc="-5" dirty="0"/>
              <a:t>Μειονεκτήματα</a:t>
            </a:r>
            <a:endParaRPr lang="el-GR" sz="2400" b="1" dirty="0">
              <a:cs typeface="Calibri"/>
            </a:endParaRPr>
          </a:p>
          <a:p>
            <a:pPr marL="538480" marR="5080" lvl="1" indent="-457834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538480" algn="l"/>
                <a:tab pos="539115" algn="l"/>
                <a:tab pos="1633855" algn="l"/>
                <a:tab pos="2323465" algn="l"/>
                <a:tab pos="3420745" algn="l"/>
                <a:tab pos="4422140" algn="l"/>
                <a:tab pos="5010150" algn="l"/>
                <a:tab pos="5990590" algn="l"/>
                <a:tab pos="6827520" algn="l"/>
              </a:tabLst>
            </a:pPr>
            <a:r>
              <a:rPr lang="el-GR" dirty="0">
                <a:cs typeface="Calibri"/>
              </a:rPr>
              <a:t>Ε</a:t>
            </a:r>
            <a:r>
              <a:rPr lang="el-GR" spc="-35" dirty="0">
                <a:cs typeface="Calibri"/>
              </a:rPr>
              <a:t>ί</a:t>
            </a:r>
            <a:r>
              <a:rPr lang="el-GR" dirty="0">
                <a:cs typeface="Calibri"/>
              </a:rPr>
              <a:t>ν</a:t>
            </a:r>
            <a:r>
              <a:rPr lang="el-GR" spc="-10" dirty="0">
                <a:cs typeface="Calibri"/>
              </a:rPr>
              <a:t>α</a:t>
            </a:r>
            <a:r>
              <a:rPr lang="el-GR" dirty="0">
                <a:cs typeface="Calibri"/>
              </a:rPr>
              <a:t>ι </a:t>
            </a:r>
            <a:r>
              <a:rPr lang="el-GR" spc="-5" dirty="0">
                <a:cs typeface="Calibri"/>
              </a:rPr>
              <a:t>α</a:t>
            </a:r>
            <a:r>
              <a:rPr lang="el-GR" spc="-15" dirty="0">
                <a:cs typeface="Calibri"/>
              </a:rPr>
              <a:t>τ</a:t>
            </a:r>
            <a:r>
              <a:rPr lang="el-GR" spc="-5" dirty="0">
                <a:cs typeface="Calibri"/>
              </a:rPr>
              <a:t>ομι</a:t>
            </a:r>
            <a:r>
              <a:rPr lang="el-GR" spc="-75" dirty="0">
                <a:cs typeface="Calibri"/>
              </a:rPr>
              <a:t>κ</a:t>
            </a:r>
            <a:r>
              <a:rPr lang="el-GR" spc="-5" dirty="0">
                <a:cs typeface="Calibri"/>
              </a:rPr>
              <a:t>ά</a:t>
            </a:r>
            <a:r>
              <a:rPr lang="el-GR" dirty="0">
                <a:cs typeface="Calibri"/>
              </a:rPr>
              <a:t> και </a:t>
            </a:r>
            <a:r>
              <a:rPr lang="el-GR" spc="-5" dirty="0">
                <a:cs typeface="Calibri"/>
              </a:rPr>
              <a:t>δημιου</a:t>
            </a:r>
            <a:r>
              <a:rPr lang="el-GR" spc="-15" dirty="0">
                <a:cs typeface="Calibri"/>
              </a:rPr>
              <a:t>ργ</a:t>
            </a:r>
            <a:r>
              <a:rPr lang="el-GR" spc="-10" dirty="0">
                <a:cs typeface="Calibri"/>
              </a:rPr>
              <a:t>ούν</a:t>
            </a:r>
            <a:r>
              <a:rPr lang="el-GR" dirty="0">
                <a:cs typeface="Calibri"/>
              </a:rPr>
              <a:t>  </a:t>
            </a:r>
            <a:r>
              <a:rPr lang="el-GR" spc="-5" dirty="0">
                <a:cs typeface="Calibri"/>
              </a:rPr>
              <a:t>ανταγωνισμούς</a:t>
            </a:r>
          </a:p>
          <a:p>
            <a:pPr marL="538480" marR="5080" lvl="1" indent="-457834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538480" algn="l"/>
                <a:tab pos="539115" algn="l"/>
                <a:tab pos="1633855" algn="l"/>
                <a:tab pos="2323465" algn="l"/>
                <a:tab pos="3420745" algn="l"/>
                <a:tab pos="4422140" algn="l"/>
                <a:tab pos="5010150" algn="l"/>
                <a:tab pos="5990590" algn="l"/>
                <a:tab pos="6827520" algn="l"/>
              </a:tabLst>
            </a:pPr>
            <a:r>
              <a:rPr lang="el-GR" spc="-10" dirty="0">
                <a:cs typeface="Calibri"/>
              </a:rPr>
              <a:t>Δ</a:t>
            </a:r>
            <a:r>
              <a:rPr lang="el-GR" dirty="0">
                <a:cs typeface="Calibri"/>
              </a:rPr>
              <a:t>εν συν</a:t>
            </a:r>
            <a:r>
              <a:rPr lang="el-GR" spc="5" dirty="0">
                <a:cs typeface="Calibri"/>
              </a:rPr>
              <a:t>δ</a:t>
            </a:r>
            <a:r>
              <a:rPr lang="el-GR" dirty="0">
                <a:cs typeface="Calibri"/>
              </a:rPr>
              <a:t>έοντ</a:t>
            </a:r>
            <a:r>
              <a:rPr lang="el-GR" spc="-20" dirty="0">
                <a:cs typeface="Calibri"/>
              </a:rPr>
              <a:t>α</a:t>
            </a:r>
            <a:r>
              <a:rPr lang="el-GR" dirty="0">
                <a:cs typeface="Calibri"/>
              </a:rPr>
              <a:t>ι </a:t>
            </a:r>
            <a:r>
              <a:rPr lang="el-GR" spc="-5" dirty="0">
                <a:cs typeface="Calibri"/>
              </a:rPr>
              <a:t>μ</a:t>
            </a:r>
            <a:r>
              <a:rPr lang="el-GR" dirty="0">
                <a:cs typeface="Calibri"/>
              </a:rPr>
              <a:t>ε </a:t>
            </a:r>
            <a:r>
              <a:rPr lang="el-GR" spc="-10" dirty="0">
                <a:cs typeface="Calibri"/>
              </a:rPr>
              <a:t>τ</a:t>
            </a:r>
            <a:r>
              <a:rPr lang="el-GR" dirty="0">
                <a:cs typeface="Calibri"/>
              </a:rPr>
              <a:t>ο συν</a:t>
            </a:r>
            <a:r>
              <a:rPr lang="el-GR" spc="-10" dirty="0">
                <a:cs typeface="Calibri"/>
              </a:rPr>
              <a:t>ο</a:t>
            </a:r>
            <a:r>
              <a:rPr lang="el-GR" spc="-25" dirty="0">
                <a:cs typeface="Calibri"/>
              </a:rPr>
              <a:t>λ</a:t>
            </a:r>
            <a:r>
              <a:rPr lang="el-GR" spc="-5" dirty="0">
                <a:cs typeface="Calibri"/>
              </a:rPr>
              <a:t>ι</a:t>
            </a:r>
            <a:r>
              <a:rPr lang="el-GR" spc="-70" dirty="0">
                <a:cs typeface="Calibri"/>
              </a:rPr>
              <a:t>κ</a:t>
            </a:r>
            <a:r>
              <a:rPr lang="el-GR" dirty="0">
                <a:cs typeface="Calibri"/>
              </a:rPr>
              <a:t>ό </a:t>
            </a:r>
            <a:r>
              <a:rPr lang="el-GR" spc="-5" dirty="0">
                <a:cs typeface="Calibri"/>
              </a:rPr>
              <a:t>απ</a:t>
            </a:r>
            <a:r>
              <a:rPr lang="el-GR" spc="5" dirty="0">
                <a:cs typeface="Calibri"/>
              </a:rPr>
              <a:t>ο</a:t>
            </a:r>
            <a:r>
              <a:rPr lang="el-GR" spc="-5" dirty="0">
                <a:cs typeface="Calibri"/>
              </a:rPr>
              <a:t>τέλ</a:t>
            </a:r>
            <a:r>
              <a:rPr lang="el-GR" spc="-20" dirty="0">
                <a:cs typeface="Calibri"/>
              </a:rPr>
              <a:t>ε</a:t>
            </a:r>
            <a:r>
              <a:rPr lang="el-GR" dirty="0">
                <a:cs typeface="Calibri"/>
              </a:rPr>
              <a:t>σ</a:t>
            </a:r>
            <a:r>
              <a:rPr lang="el-GR" spc="-20" dirty="0">
                <a:cs typeface="Calibri"/>
              </a:rPr>
              <a:t>μ</a:t>
            </a:r>
            <a:r>
              <a:rPr lang="el-GR" dirty="0">
                <a:cs typeface="Calibri"/>
              </a:rPr>
              <a:t>α	 </a:t>
            </a:r>
            <a:r>
              <a:rPr lang="el-GR" spc="-5" dirty="0">
                <a:cs typeface="Calibri"/>
              </a:rPr>
              <a:t>της επιχείρησης (κέρδη, </a:t>
            </a:r>
            <a:r>
              <a:rPr lang="el-GR" spc="-10" dirty="0">
                <a:cs typeface="Calibri"/>
              </a:rPr>
              <a:t>πωλήσεις</a:t>
            </a:r>
            <a:r>
              <a:rPr lang="el-GR" spc="-50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κ.λπ.)</a:t>
            </a:r>
            <a:endParaRPr lang="el-GR" dirty="0">
              <a:cs typeface="Calibri"/>
            </a:endParaRPr>
          </a:p>
          <a:p>
            <a:pPr marL="538480" marR="5080" lvl="1" indent="-457834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538480" algn="l"/>
                <a:tab pos="539115" algn="l"/>
                <a:tab pos="1633855" algn="l"/>
                <a:tab pos="2323465" algn="l"/>
                <a:tab pos="3420745" algn="l"/>
                <a:tab pos="4422140" algn="l"/>
                <a:tab pos="5010150" algn="l"/>
                <a:tab pos="5990590" algn="l"/>
                <a:tab pos="6827520" algn="l"/>
              </a:tabLst>
            </a:pPr>
            <a:r>
              <a:rPr lang="el-GR" spc="-5" dirty="0">
                <a:cs typeface="Calibri"/>
              </a:rPr>
              <a:t>Σ</a:t>
            </a:r>
            <a:r>
              <a:rPr lang="el-GR" sz="2400" spc="-5" dirty="0">
                <a:cs typeface="Calibri"/>
              </a:rPr>
              <a:t>ε πολλές περιπτώσεις </a:t>
            </a:r>
            <a:r>
              <a:rPr lang="el-GR" sz="2400" spc="-10" dirty="0">
                <a:cs typeface="Calibri"/>
              </a:rPr>
              <a:t>είναι ιδιαίτερα δαπανηρή </a:t>
            </a:r>
            <a:r>
              <a:rPr lang="el-GR" sz="2400" dirty="0">
                <a:cs typeface="Calibri"/>
              </a:rPr>
              <a:t>η</a:t>
            </a:r>
            <a:r>
              <a:rPr lang="el-GR" sz="2400" spc="420" dirty="0">
                <a:cs typeface="Calibri"/>
              </a:rPr>
              <a:t> </a:t>
            </a:r>
            <a:r>
              <a:rPr lang="el-GR" sz="2400" spc="-10" dirty="0">
                <a:cs typeface="Calibri"/>
              </a:rPr>
              <a:t>μέτρηση</a:t>
            </a:r>
            <a:r>
              <a:rPr lang="el-GR" sz="2400" dirty="0">
                <a:cs typeface="Calibri"/>
              </a:rPr>
              <a:t> </a:t>
            </a:r>
            <a:r>
              <a:rPr lang="el-GR" sz="2400" spc="-5" dirty="0">
                <a:cs typeface="Calibri"/>
              </a:rPr>
              <a:t>της επίδοσης για </a:t>
            </a:r>
            <a:r>
              <a:rPr lang="el-GR" sz="2400" spc="-20" dirty="0">
                <a:cs typeface="Calibri"/>
              </a:rPr>
              <a:t>κάθε </a:t>
            </a:r>
            <a:r>
              <a:rPr lang="el-GR" sz="2400" spc="-10" dirty="0">
                <a:cs typeface="Calibri"/>
              </a:rPr>
              <a:t>άτομο</a:t>
            </a:r>
            <a:r>
              <a:rPr lang="el-GR" sz="2400" spc="-5" dirty="0">
                <a:cs typeface="Calibri"/>
              </a:rPr>
              <a:t> ξεχωριστά</a:t>
            </a:r>
          </a:p>
          <a:p>
            <a:pPr marL="80646" marR="5080" lvl="1" indent="0" algn="just">
              <a:lnSpc>
                <a:spcPct val="100000"/>
              </a:lnSpc>
              <a:spcBef>
                <a:spcPts val="1200"/>
              </a:spcBef>
              <a:buNone/>
              <a:tabLst>
                <a:tab pos="538480" algn="l"/>
                <a:tab pos="539115" algn="l"/>
                <a:tab pos="1633855" algn="l"/>
                <a:tab pos="2323465" algn="l"/>
                <a:tab pos="3420745" algn="l"/>
                <a:tab pos="4422140" algn="l"/>
                <a:tab pos="5010150" algn="l"/>
                <a:tab pos="5990590" algn="l"/>
                <a:tab pos="6827520" algn="l"/>
              </a:tabLst>
            </a:pPr>
            <a:r>
              <a:rPr lang="el-GR" dirty="0">
                <a:solidFill>
                  <a:srgbClr val="CC0000"/>
                </a:solidFill>
                <a:cs typeface="Arial"/>
              </a:rPr>
              <a:t>Ομαδικά</a:t>
            </a:r>
            <a:r>
              <a:rPr lang="el-GR" spc="-20" dirty="0">
                <a:solidFill>
                  <a:srgbClr val="CC0000"/>
                </a:solidFill>
                <a:cs typeface="Arial"/>
              </a:rPr>
              <a:t> </a:t>
            </a:r>
            <a:r>
              <a:rPr lang="el-GR" spc="-5" dirty="0">
                <a:solidFill>
                  <a:srgbClr val="CC0000"/>
                </a:solidFill>
                <a:cs typeface="Arial"/>
              </a:rPr>
              <a:t>Κίνητρα</a:t>
            </a:r>
            <a:endParaRPr lang="el-GR" dirty="0"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484"/>
              </a:spcBef>
              <a:buFont typeface="Wingdings" panose="05000000000000000000" pitchFamily="2" charset="2"/>
              <a:buChar char="v"/>
              <a:tabLst>
                <a:tab pos="756285" algn="l"/>
                <a:tab pos="756920" algn="l"/>
              </a:tabLst>
            </a:pPr>
            <a:r>
              <a:rPr lang="el-GR" sz="2000" spc="-5" dirty="0">
                <a:cs typeface="Arial"/>
              </a:rPr>
              <a:t>Σύστημα</a:t>
            </a:r>
            <a:r>
              <a:rPr lang="el-GR" sz="2000" spc="-15" dirty="0">
                <a:cs typeface="Arial"/>
              </a:rPr>
              <a:t> </a:t>
            </a:r>
            <a:r>
              <a:rPr lang="el-GR" sz="2000" dirty="0">
                <a:cs typeface="Arial"/>
              </a:rPr>
              <a:t>Scanlon</a:t>
            </a:r>
          </a:p>
          <a:p>
            <a:pPr marL="812165" lvl="1" indent="-3429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v"/>
              <a:tabLst>
                <a:tab pos="756285" algn="l"/>
                <a:tab pos="756920" algn="l"/>
              </a:tabLst>
            </a:pPr>
            <a:r>
              <a:rPr lang="el-GR" sz="2000" spc="-5" dirty="0">
                <a:cs typeface="Arial"/>
              </a:rPr>
              <a:t>Σύστημα προστιθέμενης</a:t>
            </a:r>
            <a:r>
              <a:rPr lang="el-GR" sz="2000" spc="-50" dirty="0">
                <a:cs typeface="Arial"/>
              </a:rPr>
              <a:t> </a:t>
            </a:r>
            <a:r>
              <a:rPr lang="el-GR" sz="2000" spc="5" dirty="0">
                <a:cs typeface="Arial"/>
              </a:rPr>
              <a:t>αξίας</a:t>
            </a:r>
            <a:endParaRPr lang="el-GR" sz="2000" dirty="0"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v"/>
              <a:tabLst>
                <a:tab pos="756285" algn="l"/>
                <a:tab pos="756920" algn="l"/>
              </a:tabLst>
            </a:pPr>
            <a:r>
              <a:rPr lang="el-GR" sz="2000" spc="-5" dirty="0">
                <a:cs typeface="Arial"/>
              </a:rPr>
              <a:t>Σύστημα</a:t>
            </a:r>
            <a:r>
              <a:rPr lang="el-GR" sz="2000" spc="-15" dirty="0">
                <a:cs typeface="Arial"/>
              </a:rPr>
              <a:t> </a:t>
            </a:r>
            <a:r>
              <a:rPr lang="el-GR" sz="2000" dirty="0">
                <a:cs typeface="Arial"/>
              </a:rPr>
              <a:t>Improshare</a:t>
            </a:r>
          </a:p>
          <a:p>
            <a:pPr marL="0" indent="0" algn="just">
              <a:buNone/>
            </a:pPr>
            <a:endParaRPr lang="el-GR" sz="2400" b="1" spc="-25" dirty="0">
              <a:cs typeface="Calibri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41915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Σύνδεση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απόδοσης </a:t>
            </a:r>
            <a:r>
              <a:rPr lang="el-G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με </a:t>
            </a:r>
            <a:r>
              <a:rPr lang="el-GR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ανταμοιβές</a:t>
            </a:r>
            <a:br>
              <a:rPr lang="el-GR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r>
              <a:rPr lang="el-GR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Οικονομικά</a:t>
            </a:r>
            <a:r>
              <a:rPr lang="el-GR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κίνητρα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spc="-5" dirty="0">
                <a:solidFill>
                  <a:srgbClr val="C00000"/>
                </a:solidFill>
                <a:cs typeface="Arial"/>
              </a:rPr>
              <a:t>Συμμετοχή στο </a:t>
            </a:r>
            <a:r>
              <a:rPr lang="el-GR" sz="2400" b="1" dirty="0">
                <a:solidFill>
                  <a:srgbClr val="C00000"/>
                </a:solidFill>
                <a:cs typeface="Arial"/>
              </a:rPr>
              <a:t>Κεφάλαιο </a:t>
            </a:r>
            <a:r>
              <a:rPr lang="el-GR" sz="2400" b="1" spc="-5" dirty="0">
                <a:solidFill>
                  <a:srgbClr val="C00000"/>
                </a:solidFill>
                <a:cs typeface="Arial"/>
              </a:rPr>
              <a:t>της </a:t>
            </a:r>
            <a:r>
              <a:rPr lang="el-GR" sz="2400" b="1" dirty="0">
                <a:solidFill>
                  <a:srgbClr val="C00000"/>
                </a:solidFill>
                <a:cs typeface="Arial"/>
              </a:rPr>
              <a:t>Εταιρείας και </a:t>
            </a:r>
            <a:r>
              <a:rPr lang="el-GR" sz="2400" b="1" spc="-5" dirty="0">
                <a:solidFill>
                  <a:srgbClr val="C00000"/>
                </a:solidFill>
                <a:cs typeface="Arial"/>
              </a:rPr>
              <a:t>Ανάληψη  Επιχειρηματικών</a:t>
            </a:r>
            <a:r>
              <a:rPr lang="el-GR" sz="2400" b="1" spc="-15" dirty="0">
                <a:solidFill>
                  <a:srgbClr val="C00000"/>
                </a:solidFill>
                <a:cs typeface="Arial"/>
              </a:rPr>
              <a:t> </a:t>
            </a:r>
            <a:r>
              <a:rPr lang="el-GR" sz="2400" b="1" spc="-5" dirty="0">
                <a:solidFill>
                  <a:srgbClr val="C00000"/>
                </a:solidFill>
                <a:cs typeface="Arial"/>
              </a:rPr>
              <a:t>Δραστηριοτήτων</a:t>
            </a:r>
            <a:endParaRPr lang="el-GR" sz="2400" b="1" dirty="0">
              <a:solidFill>
                <a:srgbClr val="C00000"/>
              </a:solidFill>
              <a:cs typeface="Arial"/>
            </a:endParaRPr>
          </a:p>
          <a:p>
            <a:pPr marL="0" indent="0">
              <a:buNone/>
            </a:pPr>
            <a:r>
              <a:rPr lang="el-GR" spc="-5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l-GR" sz="2400" spc="-5" dirty="0">
                <a:cs typeface="Calibri"/>
              </a:rPr>
              <a:t>Διανομή </a:t>
            </a:r>
            <a:r>
              <a:rPr lang="el-GR" sz="2400" spc="-15" dirty="0">
                <a:cs typeface="Calibri"/>
              </a:rPr>
              <a:t>μετοχών </a:t>
            </a:r>
            <a:r>
              <a:rPr lang="el-GR" sz="2400" spc="-5" dirty="0">
                <a:cs typeface="Calibri"/>
              </a:rPr>
              <a:t>στους εργαζομένους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4489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852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Ανταμοιβές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539"/>
            <a:ext cx="12192000" cy="55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5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Στοχοθεσία</a:t>
            </a:r>
            <a:endParaRPr lang="el-GR" sz="4000" dirty="0">
              <a:latin typeface="Calibri" panose="020F0502020204030204" pitchFamily="34" charset="0"/>
            </a:endParaRPr>
          </a:p>
        </p:txBody>
      </p:sp>
      <p:pic>
        <p:nvPicPr>
          <p:cNvPr id="4" name="Picture 9" descr="sm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2398" y="1884240"/>
            <a:ext cx="3209111" cy="4351338"/>
          </a:xfrm>
        </p:spPr>
      </p:pic>
      <p:sp>
        <p:nvSpPr>
          <p:cNvPr id="5" name="Ορθογώνιο 4"/>
          <p:cNvSpPr/>
          <p:nvPr/>
        </p:nvSpPr>
        <p:spPr>
          <a:xfrm>
            <a:off x="5404338" y="236209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l-GR" sz="2800" dirty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en-US" altLang="el-GR" sz="2800" dirty="0">
                <a:latin typeface="Calibri" panose="020F0502020204030204" pitchFamily="34" charset="0"/>
              </a:rPr>
              <a:t>pecific:</a:t>
            </a:r>
            <a:r>
              <a:rPr lang="el-GR" altLang="el-GR" sz="2800" dirty="0">
                <a:latin typeface="Calibri" panose="020F0502020204030204" pitchFamily="34" charset="0"/>
              </a:rPr>
              <a:t> Συγκεκριμένοι</a:t>
            </a:r>
            <a:endParaRPr lang="en-US" altLang="el-GR" sz="2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l-GR" sz="2800" dirty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lang="en-US" altLang="el-GR" sz="2800" dirty="0">
                <a:latin typeface="Calibri" panose="020F0502020204030204" pitchFamily="34" charset="0"/>
              </a:rPr>
              <a:t>easurable:</a:t>
            </a:r>
            <a:r>
              <a:rPr lang="el-GR" altLang="el-GR" sz="2800" dirty="0">
                <a:latin typeface="Calibri" panose="020F0502020204030204" pitchFamily="34" charset="0"/>
              </a:rPr>
              <a:t> Μετρήσιμοι</a:t>
            </a:r>
            <a:endParaRPr lang="en-US" altLang="el-GR" sz="2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l-GR" sz="28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US" altLang="el-GR" sz="2800" dirty="0">
                <a:latin typeface="Calibri" panose="020F0502020204030204" pitchFamily="34" charset="0"/>
              </a:rPr>
              <a:t>ttainable:</a:t>
            </a:r>
            <a:r>
              <a:rPr lang="el-GR" altLang="el-GR" sz="2800" dirty="0">
                <a:latin typeface="Calibri" panose="020F0502020204030204" pitchFamily="34" charset="0"/>
              </a:rPr>
              <a:t>Επιτεύξιμοι</a:t>
            </a:r>
            <a:endParaRPr lang="en-US" altLang="el-GR" sz="2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l-GR" sz="2800" dirty="0">
                <a:solidFill>
                  <a:srgbClr val="FF0000"/>
                </a:solidFill>
                <a:latin typeface="Calibri" panose="020F0502020204030204" pitchFamily="34" charset="0"/>
              </a:rPr>
              <a:t>R</a:t>
            </a:r>
            <a:r>
              <a:rPr lang="en-US" altLang="el-GR" sz="2800" dirty="0">
                <a:latin typeface="Calibri" panose="020F0502020204030204" pitchFamily="34" charset="0"/>
              </a:rPr>
              <a:t>elevant:</a:t>
            </a:r>
            <a:r>
              <a:rPr lang="el-GR" altLang="el-GR" sz="2800" dirty="0">
                <a:latin typeface="Calibri" panose="020F0502020204030204" pitchFamily="34" charset="0"/>
              </a:rPr>
              <a:t>Σχετικοί, ρεαλιστικοί</a:t>
            </a:r>
            <a:endParaRPr lang="en-US" altLang="el-GR" sz="2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l-GR" sz="2800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US" altLang="el-GR" sz="2800" dirty="0">
                <a:latin typeface="Calibri" panose="020F0502020204030204" pitchFamily="34" charset="0"/>
              </a:rPr>
              <a:t>ime-Bound:</a:t>
            </a:r>
            <a:r>
              <a:rPr lang="el-GR" altLang="el-GR" sz="2800" dirty="0">
                <a:latin typeface="Calibri" panose="020F0502020204030204" pitchFamily="34" charset="0"/>
              </a:rPr>
              <a:t> Χρονικά Προσδιορισμένοι</a:t>
            </a:r>
          </a:p>
        </p:txBody>
      </p:sp>
    </p:spTree>
    <p:extLst>
      <p:ext uri="{BB962C8B-B14F-4D97-AF65-F5344CB8AC3E}">
        <p14:creationId xmlns:p14="http://schemas.microsoft.com/office/powerpoint/2010/main" val="972822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Διοίκηση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μέσω</a:t>
            </a:r>
            <a:r>
              <a:rPr lang="el-GR" sz="4000" b="1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στόχων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7620" indent="0" algn="just">
              <a:lnSpc>
                <a:spcPct val="100000"/>
              </a:lnSpc>
              <a:spcBef>
                <a:spcPts val="100"/>
              </a:spcBef>
              <a:buNone/>
              <a:tabLst>
                <a:tab pos="355600" algn="l"/>
              </a:tabLst>
            </a:pPr>
            <a:r>
              <a:rPr lang="el-GR" b="1" spc="-15" dirty="0">
                <a:cs typeface="Calibri"/>
              </a:rPr>
              <a:t>Βασικές</a:t>
            </a:r>
            <a:r>
              <a:rPr lang="el-GR" b="1" spc="-45" dirty="0">
                <a:cs typeface="Calibri"/>
              </a:rPr>
              <a:t> </a:t>
            </a:r>
            <a:r>
              <a:rPr lang="el-GR" b="1" spc="-10" dirty="0">
                <a:cs typeface="Calibri"/>
              </a:rPr>
              <a:t>αρχές</a:t>
            </a:r>
            <a:endParaRPr lang="el-GR" dirty="0"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l-GR" dirty="0">
                <a:cs typeface="Calibri"/>
              </a:rPr>
              <a:t>Η </a:t>
            </a:r>
            <a:r>
              <a:rPr lang="el-GR" spc="-5" dirty="0">
                <a:cs typeface="Calibri"/>
              </a:rPr>
              <a:t>διοίκηση </a:t>
            </a:r>
            <a:r>
              <a:rPr lang="el-GR" spc="-15" dirty="0">
                <a:cs typeface="Calibri"/>
              </a:rPr>
              <a:t>θέτει </a:t>
            </a:r>
            <a:r>
              <a:rPr lang="el-GR" spc="-5" dirty="0">
                <a:cs typeface="Calibri"/>
              </a:rPr>
              <a:t>στο </a:t>
            </a:r>
            <a:r>
              <a:rPr lang="el-GR" spc="-25" dirty="0">
                <a:cs typeface="Calibri"/>
              </a:rPr>
              <a:t>κάθε </a:t>
            </a:r>
            <a:r>
              <a:rPr lang="el-GR" spc="-10" dirty="0">
                <a:cs typeface="Calibri"/>
              </a:rPr>
              <a:t>τμήμα/ομάδα/</a:t>
            </a:r>
            <a:r>
              <a:rPr lang="el-GR" spc="-15" dirty="0">
                <a:cs typeface="Calibri"/>
              </a:rPr>
              <a:t>άτομο </a:t>
            </a:r>
            <a:r>
              <a:rPr lang="el-GR" spc="-10" dirty="0">
                <a:cs typeface="Calibri"/>
              </a:rPr>
              <a:t>συγκεκριμένους στόχους 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el-GR" spc="-10" dirty="0"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l-GR" spc="-30" dirty="0">
                <a:cs typeface="Calibri"/>
              </a:rPr>
              <a:t>Ο έλεγχος γίνεται </a:t>
            </a:r>
            <a:r>
              <a:rPr lang="el-GR" spc="10" dirty="0">
                <a:cs typeface="Calibri"/>
              </a:rPr>
              <a:t>με  </a:t>
            </a:r>
            <a:r>
              <a:rPr lang="el-GR" spc="-10" dirty="0">
                <a:cs typeface="Calibri"/>
              </a:rPr>
              <a:t>βάση</a:t>
            </a:r>
            <a:r>
              <a:rPr lang="el-GR" spc="-20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τους καθορισμένους στόχους </a:t>
            </a:r>
          </a:p>
          <a:p>
            <a:pPr marL="469900" marR="5080" indent="-4572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el-GR" dirty="0">
              <a:cs typeface="Calibri"/>
            </a:endParaRPr>
          </a:p>
          <a:p>
            <a:pPr marL="469900" marR="6985" indent="-457200" algn="just">
              <a:lnSpc>
                <a:spcPct val="100000"/>
              </a:lnSpc>
              <a:spcBef>
                <a:spcPts val="1205"/>
              </a:spcBef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l-GR" spc="-5" dirty="0">
                <a:cs typeface="Calibri"/>
              </a:rPr>
              <a:t>Συμμετοχή </a:t>
            </a:r>
            <a:r>
              <a:rPr lang="el-GR" spc="-10" dirty="0">
                <a:cs typeface="Calibri"/>
              </a:rPr>
              <a:t>του </a:t>
            </a:r>
            <a:r>
              <a:rPr lang="el-GR" spc="-25" dirty="0">
                <a:cs typeface="Calibri"/>
              </a:rPr>
              <a:t>κάθε </a:t>
            </a:r>
            <a:r>
              <a:rPr lang="el-GR" spc="-10" dirty="0">
                <a:cs typeface="Calibri"/>
              </a:rPr>
              <a:t>ατόμου/ομάδας στην στοχοθέτηση για συναίνεση, </a:t>
            </a:r>
            <a:r>
              <a:rPr lang="el-GR" spc="-15" dirty="0">
                <a:cs typeface="Calibri"/>
              </a:rPr>
              <a:t>παρακίνηση </a:t>
            </a:r>
            <a:r>
              <a:rPr lang="el-GR" spc="-30" dirty="0">
                <a:cs typeface="Calibri"/>
              </a:rPr>
              <a:t>και </a:t>
            </a:r>
            <a:r>
              <a:rPr lang="el-GR" spc="-10" dirty="0">
                <a:cs typeface="Calibri"/>
              </a:rPr>
              <a:t>δέσμευσή των εργαζομένων</a:t>
            </a:r>
            <a:endParaRPr lang="el-GR" dirty="0">
              <a:cs typeface="Calibri"/>
            </a:endParaRPr>
          </a:p>
          <a:p>
            <a:endParaRPr lang="el-GR" dirty="0"/>
          </a:p>
          <a:p>
            <a:endParaRPr lang="el-G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820" y="27769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5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Διοίκηση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μέσω</a:t>
            </a:r>
            <a:r>
              <a:rPr lang="el-GR" sz="4000" b="1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στόχων</a:t>
            </a:r>
            <a:endParaRPr lang="el-GR" sz="4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6926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17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49AA82-D7D9-4766-B70B-2CCB87ACC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6BE46E-5104-472E-982D-ADD1F857F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DA55C6-D7D9-428B-974A-692CCC913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1F8D3B-8AE7-4435-874E-7A48C6181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FCBBD3-A6AD-4934-9F05-CB0DA1974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92549-BED0-4AFD-8FF6-68D6E0899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22977C-8B22-4635-A28D-830E242CB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8DDC4-6A1D-429C-B4F9-ACDE1436B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8E8D2-C1EF-4B5C-AAD0-F4FC13AAF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E2924-1DD0-4B6C-8BDA-410682E7F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9631" y="1"/>
            <a:ext cx="10075984" cy="1019908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διοίκησης με στόχους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6" y="844062"/>
            <a:ext cx="8358552" cy="553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348154" y="844062"/>
            <a:ext cx="8323384" cy="24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2006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Πλεονεκτήματα Διοίκησης 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με</a:t>
            </a:r>
            <a:r>
              <a:rPr lang="el-GR" sz="4000" b="1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Στόχους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spc="-5" dirty="0">
              <a:cs typeface="Calibri"/>
            </a:endParaRPr>
          </a:p>
          <a:p>
            <a:r>
              <a:rPr lang="el-GR" sz="2400" spc="-5" dirty="0">
                <a:cs typeface="Calibri"/>
              </a:rPr>
              <a:t>Καθορισμός ο</a:t>
            </a:r>
            <a:r>
              <a:rPr lang="el-GR" sz="2400" spc="-20" dirty="0">
                <a:cs typeface="Calibri"/>
              </a:rPr>
              <a:t>ρ</a:t>
            </a:r>
            <a:r>
              <a:rPr lang="el-GR" sz="2400" spc="-5" dirty="0">
                <a:cs typeface="Calibri"/>
              </a:rPr>
              <a:t>γ</a:t>
            </a:r>
            <a:r>
              <a:rPr lang="el-GR" sz="2400" spc="-10" dirty="0">
                <a:cs typeface="Calibri"/>
              </a:rPr>
              <a:t>αν</a:t>
            </a:r>
            <a:r>
              <a:rPr lang="el-GR" sz="2400" spc="-5" dirty="0">
                <a:cs typeface="Calibri"/>
              </a:rPr>
              <a:t>ωτ</a:t>
            </a:r>
            <a:r>
              <a:rPr lang="el-GR" sz="2400" dirty="0">
                <a:cs typeface="Calibri"/>
              </a:rPr>
              <a:t>ι</a:t>
            </a:r>
            <a:r>
              <a:rPr lang="el-GR" sz="2400" spc="-35" dirty="0">
                <a:cs typeface="Calibri"/>
              </a:rPr>
              <a:t>κ</a:t>
            </a:r>
            <a:r>
              <a:rPr lang="el-GR" sz="2400" dirty="0">
                <a:cs typeface="Calibri"/>
              </a:rPr>
              <a:t>ών </a:t>
            </a:r>
            <a:r>
              <a:rPr lang="el-GR" sz="2400" spc="-5" dirty="0">
                <a:cs typeface="Calibri"/>
              </a:rPr>
              <a:t>δομών</a:t>
            </a:r>
            <a:r>
              <a:rPr lang="el-GR" sz="2400" dirty="0">
                <a:cs typeface="Calibri"/>
              </a:rPr>
              <a:t>, </a:t>
            </a:r>
            <a:r>
              <a:rPr lang="el-GR" sz="2400" spc="-10" dirty="0">
                <a:cs typeface="Calibri"/>
              </a:rPr>
              <a:t>αρμοδιοτήτων </a:t>
            </a:r>
            <a:r>
              <a:rPr lang="el-GR" sz="2400" spc="-30" dirty="0">
                <a:cs typeface="Calibri"/>
              </a:rPr>
              <a:t>και </a:t>
            </a:r>
            <a:r>
              <a:rPr lang="el-GR" sz="2400" spc="-5" dirty="0">
                <a:cs typeface="Calibri"/>
              </a:rPr>
              <a:t>ευθυνών</a:t>
            </a:r>
          </a:p>
          <a:p>
            <a:endParaRPr lang="el-GR" sz="2400" spc="-5" dirty="0">
              <a:cs typeface="Calibri"/>
            </a:endParaRPr>
          </a:p>
          <a:p>
            <a:r>
              <a:rPr lang="el-GR" sz="2400" spc="-15" dirty="0">
                <a:cs typeface="Calibri"/>
              </a:rPr>
              <a:t>Επίτευξη καλύτερου</a:t>
            </a:r>
            <a:r>
              <a:rPr lang="el-GR" sz="2400" spc="-35" dirty="0">
                <a:cs typeface="Calibri"/>
              </a:rPr>
              <a:t> </a:t>
            </a:r>
            <a:r>
              <a:rPr lang="el-GR" sz="2400" spc="-10" dirty="0">
                <a:cs typeface="Calibri"/>
              </a:rPr>
              <a:t>συντονισμού</a:t>
            </a:r>
          </a:p>
          <a:p>
            <a:endParaRPr lang="el-GR" sz="2400" spc="-10" dirty="0">
              <a:cs typeface="Calibri"/>
            </a:endParaRPr>
          </a:p>
          <a:p>
            <a:r>
              <a:rPr lang="el-GR" sz="2400" spc="-10" dirty="0">
                <a:cs typeface="Calibri"/>
              </a:rPr>
              <a:t>Κατανόηση των καθηκόντων των εργαζομένων</a:t>
            </a:r>
          </a:p>
          <a:p>
            <a:endParaRPr lang="el-GR" sz="2400" spc="-10" dirty="0">
              <a:cs typeface="Calibri"/>
            </a:endParaRPr>
          </a:p>
          <a:p>
            <a:r>
              <a:rPr lang="el-GR" sz="2400" spc="-20" dirty="0">
                <a:cs typeface="Calibri"/>
              </a:rPr>
              <a:t>Ανύψωση ηθικού </a:t>
            </a:r>
            <a:r>
              <a:rPr lang="el-GR" sz="2400" spc="-35" dirty="0">
                <a:cs typeface="Calibri"/>
              </a:rPr>
              <a:t>και </a:t>
            </a:r>
            <a:r>
              <a:rPr lang="el-GR" sz="2400" spc="-10" dirty="0">
                <a:cs typeface="Calibri"/>
              </a:rPr>
              <a:t>διάθεσης εργαζομένων αφού συμμετέχουν </a:t>
            </a:r>
            <a:r>
              <a:rPr lang="el-GR" sz="2400" spc="-15" dirty="0">
                <a:cs typeface="Calibri"/>
              </a:rPr>
              <a:t>ουσιαστικά  </a:t>
            </a:r>
            <a:r>
              <a:rPr lang="el-GR" sz="2400" spc="-5" dirty="0">
                <a:cs typeface="Calibri"/>
              </a:rPr>
              <a:t>στον </a:t>
            </a:r>
            <a:r>
              <a:rPr lang="el-GR" sz="2400" spc="-15" dirty="0">
                <a:cs typeface="Calibri"/>
              </a:rPr>
              <a:t>καθορισμό</a:t>
            </a:r>
            <a:r>
              <a:rPr lang="el-GR" sz="2400" spc="-5" dirty="0">
                <a:cs typeface="Calibri"/>
              </a:rPr>
              <a:t> </a:t>
            </a:r>
            <a:r>
              <a:rPr lang="el-GR" sz="2400" spc="-10" dirty="0">
                <a:cs typeface="Calibri"/>
              </a:rPr>
              <a:t>στόχων</a:t>
            </a:r>
            <a:endParaRPr lang="el-GR" sz="2400" dirty="0">
              <a:cs typeface="Calibri"/>
            </a:endParaRPr>
          </a:p>
          <a:p>
            <a:endParaRPr lang="el-G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78" y="600075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Εμπόδια </a:t>
            </a:r>
            <a:r>
              <a:rPr lang="el-GR" sz="40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στη </a:t>
            </a:r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Διοίκηση 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με</a:t>
            </a:r>
            <a:r>
              <a:rPr lang="el-GR" sz="40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Στόχους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400" dirty="0">
                <a:cs typeface="Calibri"/>
              </a:rPr>
              <a:t>Έλλειψη </a:t>
            </a:r>
            <a:r>
              <a:rPr lang="el-GR" sz="2400" spc="-5" dirty="0">
                <a:cs typeface="Calibri"/>
              </a:rPr>
              <a:t>υποστήριξης από </a:t>
            </a:r>
            <a:r>
              <a:rPr lang="el-GR" sz="2400" spc="-15" dirty="0">
                <a:cs typeface="Calibri"/>
              </a:rPr>
              <a:t>την </a:t>
            </a:r>
            <a:r>
              <a:rPr lang="el-GR" sz="2400" spc="-5" dirty="0">
                <a:cs typeface="Calibri"/>
              </a:rPr>
              <a:t>ανώτατη διοίκηση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400" dirty="0">
                <a:cs typeface="Calibri"/>
              </a:rPr>
              <a:t>Έλλειψη </a:t>
            </a:r>
            <a:r>
              <a:rPr lang="el-GR" sz="2400" spc="-15" dirty="0">
                <a:cs typeface="Calibri"/>
              </a:rPr>
              <a:t>κατανόησης </a:t>
            </a:r>
            <a:r>
              <a:rPr lang="el-GR" sz="2400" spc="-5" dirty="0">
                <a:cs typeface="Calibri"/>
              </a:rPr>
              <a:t>του </a:t>
            </a:r>
            <a:r>
              <a:rPr lang="el-GR" sz="2400" spc="-10" dirty="0">
                <a:cs typeface="Calibri"/>
              </a:rPr>
              <a:t>συστήματος</a:t>
            </a: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400" spc="-15" dirty="0">
                <a:cs typeface="Calibri"/>
              </a:rPr>
              <a:t>Κακώς </a:t>
            </a:r>
            <a:r>
              <a:rPr lang="el-GR" sz="2400" spc="-10" dirty="0">
                <a:cs typeface="Calibri"/>
              </a:rPr>
              <a:t>καθορισμένοι</a:t>
            </a:r>
            <a:r>
              <a:rPr lang="el-GR" sz="2400" dirty="0">
                <a:cs typeface="Calibri"/>
              </a:rPr>
              <a:t> </a:t>
            </a:r>
            <a:r>
              <a:rPr lang="el-GR" sz="2400" spc="-5" dirty="0">
                <a:cs typeface="Calibri"/>
              </a:rPr>
              <a:t>στόχοι</a:t>
            </a:r>
            <a:endParaRPr lang="el-GR" sz="2400" dirty="0"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400" spc="-5" dirty="0">
                <a:cs typeface="Calibri"/>
              </a:rPr>
              <a:t>Κακές σχέσεις </a:t>
            </a:r>
            <a:r>
              <a:rPr lang="el-GR" sz="2400" spc="-15" dirty="0">
                <a:cs typeface="Calibri"/>
              </a:rPr>
              <a:t>μεταξύ </a:t>
            </a:r>
            <a:r>
              <a:rPr lang="el-GR" sz="2400" spc="-5" dirty="0">
                <a:cs typeface="Calibri"/>
              </a:rPr>
              <a:t>προϊσταμένων</a:t>
            </a:r>
            <a:r>
              <a:rPr lang="el-GR" sz="2400" dirty="0">
                <a:cs typeface="Calibri"/>
              </a:rPr>
              <a:t> </a:t>
            </a:r>
            <a:r>
              <a:rPr lang="el-GR" sz="2400" spc="-5" dirty="0">
                <a:cs typeface="Calibri"/>
              </a:rPr>
              <a:t>–υφισταμένων</a:t>
            </a:r>
            <a:endParaRPr lang="el-GR" sz="2400" dirty="0"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400" spc="-5" dirty="0">
                <a:cs typeface="Calibri"/>
              </a:rPr>
              <a:t>Αντίδραση </a:t>
            </a:r>
            <a:r>
              <a:rPr lang="el-GR" sz="2400" spc="-10" dirty="0">
                <a:cs typeface="Calibri"/>
              </a:rPr>
              <a:t>των </a:t>
            </a:r>
            <a:r>
              <a:rPr lang="el-GR" sz="2400" spc="-5" dirty="0">
                <a:cs typeface="Calibri"/>
              </a:rPr>
              <a:t>στελεχών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400" dirty="0">
                <a:cs typeface="Calibri"/>
              </a:rPr>
              <a:t>Μη </a:t>
            </a:r>
            <a:r>
              <a:rPr lang="el-GR" sz="2400" spc="-10" dirty="0">
                <a:cs typeface="Calibri"/>
              </a:rPr>
              <a:t>σύνδεση των </a:t>
            </a:r>
            <a:r>
              <a:rPr lang="el-GR" sz="2400" spc="-5" dirty="0">
                <a:cs typeface="Calibri"/>
              </a:rPr>
              <a:t>στόχων </a:t>
            </a:r>
            <a:r>
              <a:rPr lang="el-GR" sz="2400" dirty="0">
                <a:cs typeface="Calibri"/>
              </a:rPr>
              <a:t>με τις</a:t>
            </a:r>
            <a:r>
              <a:rPr lang="el-GR" sz="2400" spc="-25" dirty="0">
                <a:cs typeface="Calibri"/>
              </a:rPr>
              <a:t> </a:t>
            </a:r>
            <a:r>
              <a:rPr lang="el-GR" sz="2400" spc="-5" dirty="0">
                <a:cs typeface="Calibri"/>
              </a:rPr>
              <a:t>αμοιβές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lang="el-GR" sz="2400" spc="-5" dirty="0">
                <a:cs typeface="Calibri"/>
              </a:rPr>
              <a:t>Όγκος εγγράφων</a:t>
            </a:r>
            <a:endParaRPr lang="el-GR" sz="2400" dirty="0">
              <a:cs typeface="Calibri"/>
            </a:endParaRPr>
          </a:p>
          <a:p>
            <a:endParaRPr lang="el-G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34" y="2929304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9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1</a:t>
            </a:r>
            <a:r>
              <a:rPr lang="el-GR" sz="3600" i="1" baseline="30000" dirty="0"/>
              <a:t>η</a:t>
            </a:r>
            <a:endParaRPr lang="el-GR" sz="3600" dirty="0"/>
          </a:p>
          <a:p>
            <a:r>
              <a:rPr lang="el-GR" sz="3600" dirty="0"/>
              <a:t>Η πολιτική ανταμοιβών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41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Διοίκηση μέσω Στόχων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/>
              <a:t>Στον ιδιωτικό τομέα από δεκαετία 1970</a:t>
            </a:r>
          </a:p>
          <a:p>
            <a:pPr algn="just">
              <a:buFont typeface="Arial" charset="0"/>
              <a:buChar char="►"/>
              <a:defRPr/>
            </a:pPr>
            <a:endParaRPr lang="el-GR" dirty="0"/>
          </a:p>
          <a:p>
            <a:pPr algn="just">
              <a:buFont typeface="Arial" charset="0"/>
              <a:buChar char="►"/>
              <a:defRPr/>
            </a:pPr>
            <a:r>
              <a:rPr lang="el-GR" b="1" dirty="0"/>
              <a:t>Διοίκηση μέσω Στόχων </a:t>
            </a:r>
            <a:r>
              <a:rPr lang="el-GR" dirty="0"/>
              <a:t>Νόμος 3230/2004 (ΦΕΚ 44 Α’ 11/2/2004) </a:t>
            </a:r>
            <a:endParaRPr lang="el-GR" b="1" dirty="0"/>
          </a:p>
          <a:p>
            <a:pPr algn="just">
              <a:buFont typeface="Arial" charset="0"/>
              <a:buChar char="►"/>
              <a:defRPr/>
            </a:pPr>
            <a:endParaRPr lang="el-GR" b="1" dirty="0"/>
          </a:p>
          <a:p>
            <a:pPr algn="just">
              <a:buFont typeface="Arial" charset="0"/>
              <a:buChar char="►"/>
              <a:defRPr/>
            </a:pPr>
            <a:r>
              <a:rPr lang="el-GR" dirty="0"/>
              <a:t>Η διαδικασία προσδιορισμού σαφών επιδιώξεων - επιδόσεων στα ανώτατα ιεραρχικά επίπεδα κάθε φορέα και εν συνεχεία η</a:t>
            </a:r>
            <a:r>
              <a:rPr lang="el-GR" b="1" dirty="0"/>
              <a:t> </a:t>
            </a:r>
            <a:r>
              <a:rPr lang="el-GR" dirty="0"/>
              <a:t>διάχυση των γενικότερων αυτών επιδιώξεων υπό μορφή εξειδικευμένων δράσεων σε κάθε κατώτερο ιεραρχικό επίπεδο</a:t>
            </a:r>
          </a:p>
          <a:p>
            <a:pPr marL="0" indent="0">
              <a:buFont typeface="Arial" charset="0"/>
              <a:buNone/>
              <a:defRPr/>
            </a:pPr>
            <a:endParaRPr lang="el-GR" dirty="0"/>
          </a:p>
          <a:p>
            <a:pPr algn="just">
              <a:buFont typeface="Arial" charset="0"/>
              <a:buChar char="►"/>
              <a:defRPr/>
            </a:pPr>
            <a:r>
              <a:rPr lang="el-GR" dirty="0"/>
              <a:t>Σε κάθε επίπεδο οι προϊστάμενοι και οι υφιστάμενοι δεσμεύονται σε ετήσια βάση για την υλοποίηση συγκεκριμένων ενεργειών και την επίτευξη συγκεκριμένων ποσοτικών και ποιοτικών αποτελεσμάτων</a:t>
            </a:r>
          </a:p>
          <a:p>
            <a:endParaRPr lang="el-G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52" y="539261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23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Διοίκηση μέσω Στόχων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529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►"/>
              <a:defRPr/>
            </a:pPr>
            <a:r>
              <a:rPr lang="el-GR" sz="2400" b="1" dirty="0"/>
              <a:t>Αποδοτικότητα </a:t>
            </a:r>
            <a:r>
              <a:rPr lang="el-GR" sz="2400" dirty="0"/>
              <a:t> η</a:t>
            </a:r>
            <a:r>
              <a:rPr lang="el-GR" sz="2400" b="1" dirty="0"/>
              <a:t> </a:t>
            </a:r>
            <a:r>
              <a:rPr lang="el-GR" sz="2400" dirty="0"/>
              <a:t>μεγιστοποίηση  των αποτελεσμάτων   από   τις   δράσεις   της   Διοίκησης   με   δεδομένους   πόρους  </a:t>
            </a:r>
          </a:p>
          <a:p>
            <a:pPr marL="0" indent="0">
              <a:buNone/>
              <a:defRPr/>
            </a:pPr>
            <a:r>
              <a:rPr lang="el-GR" sz="2400" dirty="0"/>
              <a:t> </a:t>
            </a:r>
          </a:p>
          <a:p>
            <a:pPr>
              <a:buFont typeface="Arial" charset="0"/>
              <a:buChar char="►"/>
              <a:defRPr/>
            </a:pPr>
            <a:r>
              <a:rPr lang="el-GR" sz="2400" b="1" dirty="0"/>
              <a:t>Αποτελεσματικότητα</a:t>
            </a:r>
            <a:r>
              <a:rPr lang="el-GR" sz="2400" dirty="0"/>
              <a:t> η επίτευξη συγκεκριμένων και προκαθορισμένων στόχων</a:t>
            </a:r>
          </a:p>
          <a:p>
            <a:pPr>
              <a:buFont typeface="Arial" charset="0"/>
              <a:buChar char="►"/>
              <a:defRPr/>
            </a:pPr>
            <a:endParaRPr lang="el-GR" sz="2400" b="1" dirty="0"/>
          </a:p>
          <a:p>
            <a:pPr>
              <a:buFont typeface="Arial" charset="0"/>
              <a:buChar char="►"/>
              <a:defRPr/>
            </a:pPr>
            <a:r>
              <a:rPr lang="el-GR" sz="2400" b="1" dirty="0"/>
              <a:t>Δείκτες  μέτρησης  </a:t>
            </a:r>
            <a:r>
              <a:rPr lang="el-GR" sz="2400" dirty="0"/>
              <a:t>τα  μέσα  που  χρησιμοποιούνται  για  την  αποτίμηση αποδοτικότητας και αποτελεσματικότητας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879230" y="5509846"/>
            <a:ext cx="4654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b="1" dirty="0"/>
              <a:t>γενικός δείκτης </a:t>
            </a:r>
            <a:r>
              <a:rPr lang="el-GR" dirty="0"/>
              <a:t>πχ ο χρόνος ανταπόκρισης στα αιτήματα των πολιτών, το ποσοστό ικανοποίησης των παραπόνων που υποβάλλονται κα</a:t>
            </a:r>
          </a:p>
        </p:txBody>
      </p:sp>
      <p:sp>
        <p:nvSpPr>
          <p:cNvPr id="7" name="Βέλος προς τα κάτω 6"/>
          <p:cNvSpPr/>
          <p:nvPr/>
        </p:nvSpPr>
        <p:spPr>
          <a:xfrm>
            <a:off x="2450123" y="4894385"/>
            <a:ext cx="756137" cy="615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Βέλος προς τα κάτω 7"/>
          <p:cNvSpPr/>
          <p:nvPr/>
        </p:nvSpPr>
        <p:spPr>
          <a:xfrm>
            <a:off x="7959969" y="4894385"/>
            <a:ext cx="785446" cy="527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7080739" y="5782488"/>
            <a:ext cx="3692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b="1" dirty="0"/>
              <a:t>Ειδικοί δείκτες </a:t>
            </a:r>
            <a:r>
              <a:rPr lang="el-GR" dirty="0"/>
              <a:t>μπορεί να εφαρμόζονται για κάθε υπηρεσιακή μονάδα</a:t>
            </a:r>
          </a:p>
        </p:txBody>
      </p:sp>
    </p:spTree>
    <p:extLst>
      <p:ext uri="{BB962C8B-B14F-4D97-AF65-F5344CB8AC3E}">
        <p14:creationId xmlns:p14="http://schemas.microsoft.com/office/powerpoint/2010/main" val="42076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Σύσταση μονάδων ποιότητας και αποδοτικότητας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►"/>
              <a:defRPr/>
            </a:pPr>
            <a:r>
              <a:rPr lang="el-GR" sz="2400" dirty="0"/>
              <a:t>Στα Υπουργεία και σε κάθε Περιφέρεια συνιστώνται μονάδες ποιότητας και αποδοτικότητας σε επίπεδο Διεύθυνσης ή Τμήματος</a:t>
            </a:r>
          </a:p>
          <a:p>
            <a:pPr algn="just">
              <a:buFont typeface="Arial" charset="0"/>
              <a:buChar char="►"/>
              <a:defRPr/>
            </a:pPr>
            <a:endParaRPr lang="el-GR" sz="2400" dirty="0"/>
          </a:p>
          <a:p>
            <a:pPr algn="just">
              <a:buFont typeface="Arial" charset="0"/>
              <a:buChar char="►"/>
              <a:defRPr/>
            </a:pPr>
            <a:r>
              <a:rPr lang="el-GR" sz="2400" dirty="0"/>
              <a:t>Αρμόδιες για τη μέτρηση της αποδοτικότητας και αποτελεσματικότητας, την εκτίμηση των αποτελεσμάτων και τη διατύπωση προτάσεων βελτίωσης</a:t>
            </a:r>
          </a:p>
          <a:p>
            <a:pPr algn="just">
              <a:buFont typeface="Arial" charset="0"/>
              <a:buChar char="►"/>
              <a:defRPr/>
            </a:pPr>
            <a:endParaRPr lang="el-GR" sz="2400" dirty="0"/>
          </a:p>
          <a:p>
            <a:pPr algn="just">
              <a:buFont typeface="Arial" charset="0"/>
              <a:buChar char="►"/>
              <a:defRPr/>
            </a:pPr>
            <a:r>
              <a:rPr lang="el-GR" sz="2400" dirty="0"/>
              <a:t>Συντάσσουν </a:t>
            </a:r>
            <a:r>
              <a:rPr lang="el-GR" sz="2400" b="1" dirty="0"/>
              <a:t>εκθέσεις αποτελεσμάτων </a:t>
            </a:r>
            <a:r>
              <a:rPr lang="el-GR" sz="2400" dirty="0"/>
              <a:t>για επί μέρους αξιολογήσεις τους και σε ετήσια βάση </a:t>
            </a:r>
            <a:r>
              <a:rPr lang="el-GR" sz="2400" b="1" dirty="0"/>
              <a:t>εκθέσεις απολογισμού </a:t>
            </a:r>
            <a:r>
              <a:rPr lang="el-GR" sz="2400" dirty="0"/>
              <a:t>της δράσης τους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2309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182D-F30F-4087-91BA-FDAAEC0A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383886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Νόμος 4369/2016 </a:t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(Εθνικό Μητρώο Επιτελικών Στελεχών)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EA29-2D94-4E29-B6A6-26058839A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941166"/>
          </a:xfrm>
        </p:spPr>
        <p:txBody>
          <a:bodyPr/>
          <a:lstStyle/>
          <a:p>
            <a:pPr>
              <a:buFont typeface="Arial" charset="0"/>
              <a:buChar char="►"/>
              <a:defRPr/>
            </a:pPr>
            <a:endParaRPr lang="el-GR" dirty="0"/>
          </a:p>
          <a:p>
            <a:pPr marL="0" indent="0">
              <a:buNone/>
              <a:defRPr/>
            </a:pPr>
            <a:r>
              <a:rPr lang="el-GR" sz="2400" dirty="0"/>
              <a:t>Άρθρο 22 – Στοχοθεσία</a:t>
            </a:r>
          </a:p>
          <a:p>
            <a:pPr marL="0" indent="0">
              <a:buNone/>
              <a:defRPr/>
            </a:pPr>
            <a:r>
              <a:rPr lang="el-GR" sz="2400" dirty="0"/>
              <a:t>Με τη στοχοθεσία επιδιώκεται: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l-GR" sz="2400" dirty="0"/>
          </a:p>
          <a:p>
            <a:pPr>
              <a:buFont typeface="Arial" charset="0"/>
              <a:buChar char="►"/>
              <a:defRPr/>
            </a:pPr>
            <a:r>
              <a:rPr lang="el-GR" sz="2400" dirty="0"/>
              <a:t>η  βελτίωση της αποτελεσματικότητας και συλλογικής δράσης της διοίκησης</a:t>
            </a:r>
          </a:p>
          <a:p>
            <a:pPr>
              <a:buFont typeface="Arial" charset="0"/>
              <a:buChar char="►"/>
              <a:defRPr/>
            </a:pPr>
            <a:r>
              <a:rPr lang="el-GR" sz="2400" dirty="0"/>
              <a:t>η πληρέστερη εκπλήρωση της αποστολής της Υπηρεσίας</a:t>
            </a:r>
          </a:p>
          <a:p>
            <a:pPr>
              <a:buFont typeface="Arial" charset="0"/>
              <a:buChar char="►"/>
              <a:defRPr/>
            </a:pPr>
            <a:r>
              <a:rPr lang="el-GR" sz="2400" dirty="0"/>
              <a:t>η ανταπόκριση της στις ανάγκες της κοινωνίας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5448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Ορθογώνιο 25"/>
          <p:cNvSpPr/>
          <p:nvPr/>
        </p:nvSpPr>
        <p:spPr>
          <a:xfrm>
            <a:off x="431371" y="404664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dirty="0"/>
              <a:t>1. </a:t>
            </a:r>
            <a:r>
              <a:rPr lang="el-GR" sz="1400" dirty="0"/>
              <a:t>Γνωστοποίηση προτεινόμενων</a:t>
            </a:r>
          </a:p>
          <a:p>
            <a:pPr algn="ctr"/>
            <a:r>
              <a:rPr lang="el-GR" sz="1400" dirty="0"/>
              <a:t>στρατηγικών στόχων</a:t>
            </a:r>
          </a:p>
        </p:txBody>
      </p:sp>
      <p:sp>
        <p:nvSpPr>
          <p:cNvPr id="28" name="Rectangle 103"/>
          <p:cNvSpPr>
            <a:spLocks noChangeArrowheads="1"/>
          </p:cNvSpPr>
          <p:nvPr/>
        </p:nvSpPr>
        <p:spPr bwMode="auto">
          <a:xfrm>
            <a:off x="0" y="-506028"/>
            <a:ext cx="859004" cy="14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22104" tIns="1002984" rIns="22852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40393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82" y="548680"/>
            <a:ext cx="1244198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106"/>
          <p:cNvGrpSpPr>
            <a:grpSpLocks/>
          </p:cNvGrpSpPr>
          <p:nvPr/>
        </p:nvGrpSpPr>
        <p:grpSpPr bwMode="auto">
          <a:xfrm>
            <a:off x="166853" y="-6505"/>
            <a:ext cx="11762287" cy="561246"/>
            <a:chOff x="20" y="-134"/>
            <a:chExt cx="10005" cy="885"/>
          </a:xfrm>
        </p:grpSpPr>
        <p:sp>
          <p:nvSpPr>
            <p:cNvPr id="43" name="Rectangle 107"/>
            <p:cNvSpPr>
              <a:spLocks noChangeArrowheads="1"/>
            </p:cNvSpPr>
            <p:nvPr/>
          </p:nvSpPr>
          <p:spPr bwMode="auto">
            <a:xfrm>
              <a:off x="20" y="20"/>
              <a:ext cx="10005" cy="73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pic>
          <p:nvPicPr>
            <p:cNvPr id="140396" name="Picture 1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11"/>
              <a:ext cx="9965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109"/>
            <p:cNvSpPr txBox="1">
              <a:spLocks noChangeArrowheads="1"/>
            </p:cNvSpPr>
            <p:nvPr/>
          </p:nvSpPr>
          <p:spPr bwMode="auto">
            <a:xfrm>
              <a:off x="20" y="-134"/>
              <a:ext cx="10005" cy="731"/>
            </a:xfrm>
            <a:prstGeom prst="rect">
              <a:avLst/>
            </a:prstGeom>
            <a:noFill/>
            <a:ln w="25400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l-G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Διάγραμμα ροής: Διαδικασίες για την απόφαση στοχοθεσίας από το αρμόδιο όργανο διοίκησης</a:t>
              </a:r>
              <a:endPara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495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34672"/>
              </p:ext>
            </p:extLst>
          </p:nvPr>
        </p:nvGraphicFramePr>
        <p:xfrm>
          <a:off x="47330" y="4725145"/>
          <a:ext cx="12144668" cy="21328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4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29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84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1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12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37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12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5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Παρουσίαση στην Ολομέλεια των υπαλλήλων του Τμήματος, πρόταση ατομικών στόχων κάθε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υπαλλήλου, συζήτηση σχετικά με την ευρύτερη στοχοθεσία της υπηρεσίας και τους τρόπους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βελτίωσης της λειτουργίας της.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Προϊστάμενος Τμήματος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Συνέντευξη με κάθε υπάλληλο, καθορισμός ατομικής στοχοθεσίας του. Καθορισμός ειδικότερης συμβολής του στην επίτευξη των στόχων του Τμήματος, με ατομικούς στόχους, οι οποίοι αναλύονται σε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συγκεκριμένες ενέργειες, χρονικά προσδιορισμένες όπου είναι δυνατόν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Προϊστάμενος Τμήματος,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Υπάλληλοι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530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Έγγραφη κοινοποίηση από τον Προϊστάμενο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 marR="17653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Τμήματος σε κάθε υπάλληλο των ετήσιων ατομικών στόχων του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Προϊστάμενος Τμήματος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71292"/>
              </p:ext>
            </p:extLst>
          </p:nvPr>
        </p:nvGraphicFramePr>
        <p:xfrm>
          <a:off x="47329" y="0"/>
          <a:ext cx="12144673" cy="46158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8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22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78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24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05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30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05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52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289115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Χρονοδιάγραμμα καθορισμού ετήσιας στοχοθεσίας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148590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Χρονικός Προγραμματισμός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18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Α/Α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Ενέργειες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Υλοποίηση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4640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Οκτώβριος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45402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Νοέμβριος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44513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Δεκέμβριος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12">
                <a:tc>
                  <a:txBody>
                    <a:bodyPr/>
                    <a:lstStyle/>
                    <a:p>
                      <a:pPr marL="67945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Γνωστοποίηση προτεινόμενων στρατηγικών στόχων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επόμενου έτους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Υπουργός ή όργανο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διοίκησης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08">
                <a:tc>
                  <a:txBody>
                    <a:bodyPr/>
                    <a:lstStyle/>
                    <a:p>
                      <a:pPr marL="67945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1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Κατάθεση στον Υπουργό ή στο όργανο διοίκησης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εξειδικευμένης εισήγησης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Γενικοί Δ/ντές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98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0033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Απόφαση για τους στρατηγικούς στόχους με βάση τις εισηγήσεις (Απόφαση Υπουργού)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Υπουργός ή όργανο διοίκησης,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Γενικοί Δ/ντές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08">
                <a:tc>
                  <a:txBody>
                    <a:bodyPr/>
                    <a:lstStyle/>
                    <a:p>
                      <a:pPr marL="67945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1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Γνωστοποίηση σε κάθε Γεν. Διεύθυνση των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στρατηγικών στόχων της για το επόμενο έτος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1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Υπουργός ή όργανο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διοίκησης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408">
                <a:tc>
                  <a:txBody>
                    <a:bodyPr/>
                    <a:lstStyle/>
                    <a:p>
                      <a:pPr marL="67945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Κοινοποίηση απόφασης ηλεκτρονικά σε όλους τους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υπαλλήλους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Υπουργός ή όργανο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διοίκησης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 marR="100330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Παρουσίαση σε ολομέλεια των Διευθύνσεων ανά Γενική Διεύθυνση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8740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Ολομέλεια, Πρόεδρος ο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Υπουργός ή το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όργανο διοίκησης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802">
                <a:tc>
                  <a:txBody>
                    <a:bodyPr/>
                    <a:lstStyle/>
                    <a:p>
                      <a:pPr marL="67945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Αρχική εξειδίκευση ανά οικεία Διεύθυνση των στόχων που έχουν τεθεί στην Γενική τους Διεύθυνση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Γενικοί Δ/ντές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487">
                <a:tc>
                  <a:txBody>
                    <a:bodyPr/>
                    <a:lstStyle/>
                    <a:p>
                      <a:pPr marL="67945">
                        <a:lnSpc>
                          <a:spcPts val="118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8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Σχετική ενημέρωση των Προϊσταμένων Διευθύνσεων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8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Γενικοί Δ/ντές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408">
                <a:tc>
                  <a:txBody>
                    <a:bodyPr/>
                    <a:lstStyle/>
                    <a:p>
                      <a:pPr marL="67945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Εισήγηση προσδιορισμού των στόχων κάθε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Διεύθυνσης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Προϊστάμενοι Δ/νσης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712">
                <a:tc>
                  <a:txBody>
                    <a:bodyPr/>
                    <a:lstStyle/>
                    <a:p>
                      <a:pPr marL="67945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Εισήγηση προσδιορισμού των στόχων κάθε Τμήματος.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Προϊστάμενοι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Τμήματος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4894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63830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Υποβολή προτάσεων σχετικά με την στοχοθεσία του Τμήματος, της Διεύθυνσης και συνολικά της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1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Υπηρεσίας.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Υπάλληλοι Τμήματος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1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55575"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Βάσει των εισηγήσεων των Προϊσταμένων εκδίδεται από κάθε Γενικό Διευθυντή απόφαση για τους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στόχους κάθε Διεύθυνσης (Απόφαση Γενικών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Διευθυντών)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Γενικοί Δ/ντές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52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1A59-79E9-4523-B2B8-AF8FE1E4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Σχεδιασμός και υλοποίηση στοχοθεσίας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41DA96-E374-46A2-8071-F956A46E9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5345"/>
            <a:ext cx="12192000" cy="52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96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415" y="376848"/>
            <a:ext cx="10990385" cy="1325563"/>
          </a:xfrm>
        </p:spPr>
        <p:txBody>
          <a:bodyPr>
            <a:normAutofit fontScale="90000"/>
          </a:bodyPr>
          <a:lstStyle/>
          <a:p>
            <a:pPr marL="560705">
              <a:lnSpc>
                <a:spcPct val="100000"/>
              </a:lnSpc>
              <a:spcBef>
                <a:spcPts val="95"/>
              </a:spcBef>
            </a:pPr>
            <a:r>
              <a:rPr lang="el-G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Συμμετοχή </a:t>
            </a:r>
            <a:r>
              <a:rPr lang="el-GR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</a:t>
            </a:r>
            <a:r>
              <a:rPr lang="el-GR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λήψη </a:t>
            </a:r>
            <a:r>
              <a:rPr lang="el-GR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αποφάσεων </a:t>
            </a:r>
            <a:br>
              <a:rPr lang="el-GR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Κύκλοι</a:t>
            </a:r>
            <a:r>
              <a:rPr lang="el-GR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ποιότητας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300"/>
              </a:spcBef>
              <a:buNone/>
            </a:pPr>
            <a:r>
              <a:rPr lang="el-GR" sz="2600" b="1" spc="-10" dirty="0">
                <a:cs typeface="Calibri"/>
              </a:rPr>
              <a:t>Κύκλοι</a:t>
            </a:r>
            <a:r>
              <a:rPr lang="el-GR" sz="2600" b="1" spc="5" dirty="0">
                <a:cs typeface="Calibri"/>
              </a:rPr>
              <a:t> </a:t>
            </a:r>
            <a:r>
              <a:rPr lang="el-GR" sz="2600" b="1" spc="-15" dirty="0">
                <a:cs typeface="Calibri"/>
              </a:rPr>
              <a:t>Ποιότητας</a:t>
            </a:r>
            <a:endParaRPr lang="el-GR" sz="2600" dirty="0"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205"/>
              </a:spcBef>
              <a:tabLst>
                <a:tab pos="355600" algn="l"/>
              </a:tabLst>
            </a:pPr>
            <a:endParaRPr lang="el-GR" sz="2600" b="1" spc="-10" dirty="0"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205"/>
              </a:spcBef>
              <a:tabLst>
                <a:tab pos="355600" algn="l"/>
              </a:tabLst>
            </a:pPr>
            <a:r>
              <a:rPr lang="el-GR" sz="2600" b="1" spc="-10" dirty="0">
                <a:cs typeface="Calibri"/>
              </a:rPr>
              <a:t>ομάδα εργαζομένων </a:t>
            </a:r>
            <a:r>
              <a:rPr lang="el-GR" sz="2600" b="1" dirty="0">
                <a:cs typeface="Calibri"/>
              </a:rPr>
              <a:t>της  </a:t>
            </a:r>
            <a:r>
              <a:rPr lang="el-GR" sz="2600" b="1" spc="-10" dirty="0">
                <a:cs typeface="Calibri"/>
              </a:rPr>
              <a:t>επιχείρησης</a:t>
            </a:r>
            <a:r>
              <a:rPr lang="el-GR" sz="2600" spc="-10" dirty="0">
                <a:cs typeface="Calibri"/>
              </a:rPr>
              <a:t>, </a:t>
            </a:r>
            <a:r>
              <a:rPr lang="el-GR" sz="2600" spc="-5" dirty="0">
                <a:cs typeface="Calibri"/>
              </a:rPr>
              <a:t>που συναντώνται για μια ώρα περίπου </a:t>
            </a:r>
            <a:r>
              <a:rPr lang="el-GR" sz="2600" spc="-20" dirty="0">
                <a:cs typeface="Calibri"/>
              </a:rPr>
              <a:t>την  </a:t>
            </a:r>
            <a:r>
              <a:rPr lang="el-GR" sz="2600" spc="-10" dirty="0">
                <a:cs typeface="Calibri"/>
              </a:rPr>
              <a:t>εβδομάδα, </a:t>
            </a:r>
            <a:r>
              <a:rPr lang="el-GR" sz="2600" spc="-5" dirty="0">
                <a:cs typeface="Calibri"/>
              </a:rPr>
              <a:t>για να συζητήσουν </a:t>
            </a:r>
            <a:r>
              <a:rPr lang="el-GR" sz="2600" b="1" spc="-10" dirty="0">
                <a:cs typeface="Calibri"/>
              </a:rPr>
              <a:t>προβλήματα ποιότητας </a:t>
            </a:r>
            <a:r>
              <a:rPr lang="el-GR" sz="2600" b="1" dirty="0">
                <a:cs typeface="Calibri"/>
              </a:rPr>
              <a:t>της  </a:t>
            </a:r>
            <a:r>
              <a:rPr lang="el-GR" sz="2600" b="1" spc="-10" dirty="0">
                <a:cs typeface="Calibri"/>
              </a:rPr>
              <a:t>εργασίας </a:t>
            </a:r>
            <a:r>
              <a:rPr lang="el-GR" sz="2600" spc="-5" dirty="0">
                <a:cs typeface="Calibri"/>
              </a:rPr>
              <a:t>τους, να </a:t>
            </a:r>
            <a:r>
              <a:rPr lang="el-GR" sz="2600" spc="-10" dirty="0">
                <a:cs typeface="Calibri"/>
              </a:rPr>
              <a:t>ανακαλύψουν </a:t>
            </a:r>
            <a:r>
              <a:rPr lang="el-GR" sz="2600" spc="-5" dirty="0">
                <a:cs typeface="Calibri"/>
              </a:rPr>
              <a:t>τις </a:t>
            </a:r>
            <a:r>
              <a:rPr lang="el-GR" sz="2600" spc="-10" dirty="0">
                <a:cs typeface="Calibri"/>
              </a:rPr>
              <a:t>αιτίες, </a:t>
            </a:r>
            <a:r>
              <a:rPr lang="el-GR" sz="2600" spc="-5" dirty="0">
                <a:cs typeface="Calibri"/>
              </a:rPr>
              <a:t>να </a:t>
            </a:r>
            <a:r>
              <a:rPr lang="el-GR" sz="2600" spc="-10" dirty="0">
                <a:cs typeface="Calibri"/>
              </a:rPr>
              <a:t>προτείνουν λύσεις  </a:t>
            </a:r>
            <a:r>
              <a:rPr lang="el-GR" sz="2600" spc="-30" dirty="0">
                <a:cs typeface="Calibri"/>
              </a:rPr>
              <a:t>και </a:t>
            </a:r>
            <a:r>
              <a:rPr lang="el-GR" sz="2600" spc="-5" dirty="0">
                <a:cs typeface="Calibri"/>
              </a:rPr>
              <a:t>να </a:t>
            </a:r>
            <a:r>
              <a:rPr lang="el-GR" sz="2600" spc="-10" dirty="0">
                <a:cs typeface="Calibri"/>
              </a:rPr>
              <a:t>αναλάβουν </a:t>
            </a:r>
            <a:r>
              <a:rPr lang="el-GR" sz="2600" spc="-5" dirty="0">
                <a:cs typeface="Calibri"/>
              </a:rPr>
              <a:t>τις </a:t>
            </a:r>
            <a:r>
              <a:rPr lang="el-GR" sz="2600" spc="-10" dirty="0">
                <a:cs typeface="Calibri"/>
              </a:rPr>
              <a:t>διορθωτικές ενέργειες </a:t>
            </a:r>
            <a:r>
              <a:rPr lang="el-GR" sz="2600" spc="-5" dirty="0">
                <a:cs typeface="Calibri"/>
              </a:rPr>
              <a:t>όταν η διοίκηση  </a:t>
            </a:r>
            <a:r>
              <a:rPr lang="el-GR" sz="2600" spc="-10" dirty="0">
                <a:cs typeface="Calibri"/>
              </a:rPr>
              <a:t>εγκρίνει </a:t>
            </a:r>
            <a:r>
              <a:rPr lang="el-GR" sz="2600" spc="-5" dirty="0">
                <a:cs typeface="Calibri"/>
              </a:rPr>
              <a:t>τις</a:t>
            </a:r>
            <a:r>
              <a:rPr lang="el-GR" sz="2600" spc="5" dirty="0">
                <a:cs typeface="Calibri"/>
              </a:rPr>
              <a:t> </a:t>
            </a:r>
            <a:r>
              <a:rPr lang="el-GR" sz="2600" spc="-10" dirty="0">
                <a:cs typeface="Calibri"/>
              </a:rPr>
              <a:t>λύσεις.</a:t>
            </a:r>
            <a:endParaRPr lang="el-GR" sz="2600" dirty="0">
              <a:cs typeface="Calibri"/>
            </a:endParaRPr>
          </a:p>
          <a:p>
            <a:pPr marL="469900" marR="6350" indent="-457200" algn="just">
              <a:lnSpc>
                <a:spcPct val="100000"/>
              </a:lnSpc>
              <a:spcBef>
                <a:spcPts val="1205"/>
              </a:spcBef>
              <a:tabLst>
                <a:tab pos="355600" algn="l"/>
              </a:tabLst>
            </a:pPr>
            <a:endParaRPr lang="el-GR" sz="2600" b="1" spc="-5" dirty="0">
              <a:cs typeface="Calibri"/>
            </a:endParaRPr>
          </a:p>
          <a:p>
            <a:pPr marL="469900" marR="6350" indent="-457200" algn="just">
              <a:lnSpc>
                <a:spcPct val="100000"/>
              </a:lnSpc>
              <a:spcBef>
                <a:spcPts val="1205"/>
              </a:spcBef>
              <a:tabLst>
                <a:tab pos="355600" algn="l"/>
              </a:tabLst>
            </a:pPr>
            <a:r>
              <a:rPr lang="el-GR" sz="2600" spc="-5" dirty="0">
                <a:cs typeface="Calibri"/>
              </a:rPr>
              <a:t>Μέθοδος άμεσα </a:t>
            </a:r>
            <a:r>
              <a:rPr lang="el-GR" sz="2600" b="1" spc="-10" dirty="0">
                <a:cs typeface="Calibri"/>
              </a:rPr>
              <a:t>συμμετοχικού </a:t>
            </a:r>
            <a:r>
              <a:rPr lang="el-GR" sz="2600" b="1" spc="-5" dirty="0">
                <a:cs typeface="Calibri"/>
              </a:rPr>
              <a:t>μάνατζμεντ</a:t>
            </a:r>
            <a:endParaRPr lang="el-G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04" y="420199"/>
            <a:ext cx="2857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46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Στόχοι </a:t>
            </a:r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του Κύκλου</a:t>
            </a:r>
            <a:r>
              <a:rPr lang="el-GR" sz="4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Ποιότητας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l-GR" spc="-10" dirty="0">
                <a:cs typeface="Calibri"/>
              </a:rPr>
              <a:t>Στόχοι </a:t>
            </a:r>
            <a:r>
              <a:rPr lang="el-GR" dirty="0">
                <a:cs typeface="Calibri"/>
              </a:rPr>
              <a:t>που </a:t>
            </a:r>
            <a:r>
              <a:rPr lang="el-GR" spc="-10" dirty="0">
                <a:cs typeface="Calibri"/>
              </a:rPr>
              <a:t>αφορούν </a:t>
            </a:r>
            <a:r>
              <a:rPr lang="el-GR" spc="5" dirty="0">
                <a:cs typeface="Calibri"/>
              </a:rPr>
              <a:t>στη  </a:t>
            </a:r>
            <a:r>
              <a:rPr lang="el-GR" spc="-15" dirty="0">
                <a:cs typeface="Calibri"/>
              </a:rPr>
              <a:t>βελτίωση </a:t>
            </a:r>
            <a:r>
              <a:rPr lang="el-GR" spc="-5" dirty="0">
                <a:cs typeface="Calibri"/>
              </a:rPr>
              <a:t>του </a:t>
            </a:r>
            <a:r>
              <a:rPr lang="el-GR" spc="-10" dirty="0">
                <a:cs typeface="Calibri"/>
              </a:rPr>
              <a:t>αποτελέσματος </a:t>
            </a:r>
            <a:r>
              <a:rPr lang="el-GR" spc="-20" dirty="0">
                <a:cs typeface="Calibri"/>
              </a:rPr>
              <a:t>και </a:t>
            </a:r>
            <a:r>
              <a:rPr lang="el-GR" spc="-10" dirty="0">
                <a:cs typeface="Calibri"/>
              </a:rPr>
              <a:t>των συνθηκών </a:t>
            </a:r>
            <a:r>
              <a:rPr lang="el-GR" dirty="0">
                <a:cs typeface="Calibri"/>
              </a:rPr>
              <a:t>της </a:t>
            </a:r>
            <a:r>
              <a:rPr lang="el-GR" spc="-10" dirty="0">
                <a:cs typeface="Calibri"/>
              </a:rPr>
              <a:t>εργασίας των </a:t>
            </a:r>
            <a:r>
              <a:rPr lang="el-GR" spc="-15" dirty="0">
                <a:cs typeface="Calibri"/>
              </a:rPr>
              <a:t>μελών  </a:t>
            </a:r>
            <a:r>
              <a:rPr lang="el-GR" spc="-5" dirty="0">
                <a:cs typeface="Calibri"/>
              </a:rPr>
              <a:t>του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pc="-15" dirty="0">
                <a:cs typeface="Calibri"/>
              </a:rPr>
              <a:t>βελτίωση </a:t>
            </a:r>
            <a:r>
              <a:rPr lang="el-GR" dirty="0">
                <a:cs typeface="Calibri"/>
              </a:rPr>
              <a:t>της </a:t>
            </a:r>
            <a:r>
              <a:rPr lang="el-GR" spc="-5" dirty="0">
                <a:cs typeface="Calibri"/>
              </a:rPr>
              <a:t>ποιότητας του προϊόντος </a:t>
            </a:r>
            <a:r>
              <a:rPr lang="el-GR" dirty="0">
                <a:cs typeface="Calibri"/>
              </a:rPr>
              <a:t>ή</a:t>
            </a:r>
            <a:r>
              <a:rPr lang="el-GR" spc="-100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υπηρεσίας</a:t>
            </a:r>
            <a:endParaRPr lang="el-GR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dirty="0">
                <a:cs typeface="Calibri"/>
              </a:rPr>
              <a:t>μείωση </a:t>
            </a:r>
            <a:r>
              <a:rPr lang="el-GR" spc="-5" dirty="0">
                <a:cs typeface="Calibri"/>
              </a:rPr>
              <a:t>του</a:t>
            </a:r>
            <a:r>
              <a:rPr lang="el-GR" spc="-50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κόστους</a:t>
            </a:r>
            <a:endParaRPr lang="el-GR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dirty="0">
                <a:cs typeface="Calibri"/>
              </a:rPr>
              <a:t>μείωση </a:t>
            </a:r>
            <a:r>
              <a:rPr lang="el-GR" spc="-10" dirty="0">
                <a:cs typeface="Calibri"/>
              </a:rPr>
              <a:t>των</a:t>
            </a:r>
            <a:r>
              <a:rPr lang="el-GR" spc="-45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ελαττωματικών ή κατανάλωσης πρώτων και βοηθητικών υλών</a:t>
            </a:r>
            <a:endParaRPr lang="el-GR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pc="-5" dirty="0">
                <a:cs typeface="Calibri"/>
              </a:rPr>
              <a:t>αύξηση </a:t>
            </a:r>
            <a:r>
              <a:rPr lang="el-GR" dirty="0">
                <a:cs typeface="Calibri"/>
              </a:rPr>
              <a:t>της</a:t>
            </a:r>
            <a:r>
              <a:rPr lang="el-GR" spc="-25" dirty="0">
                <a:cs typeface="Calibri"/>
              </a:rPr>
              <a:t> </a:t>
            </a:r>
            <a:r>
              <a:rPr lang="el-GR" spc="-15" dirty="0">
                <a:cs typeface="Calibri"/>
              </a:rPr>
              <a:t>παραγωγικότητας</a:t>
            </a:r>
            <a:endParaRPr lang="el-GR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pc="-15" dirty="0">
                <a:cs typeface="Calibri"/>
              </a:rPr>
              <a:t>βελτίωση </a:t>
            </a:r>
            <a:r>
              <a:rPr lang="el-GR" spc="-10" dirty="0">
                <a:cs typeface="Calibri"/>
              </a:rPr>
              <a:t>των </a:t>
            </a:r>
            <a:r>
              <a:rPr lang="el-GR" dirty="0">
                <a:cs typeface="Calibri"/>
              </a:rPr>
              <a:t>συστημάτων </a:t>
            </a:r>
            <a:r>
              <a:rPr lang="el-GR" spc="-5" dirty="0">
                <a:cs typeface="Calibri"/>
              </a:rPr>
              <a:t>πρόληψης</a:t>
            </a:r>
            <a:r>
              <a:rPr lang="el-GR" spc="-75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ατυχημάτων</a:t>
            </a:r>
            <a:endParaRPr lang="el-GR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pc="-15" dirty="0">
                <a:cs typeface="Calibri"/>
              </a:rPr>
              <a:t>βελτίωση </a:t>
            </a:r>
            <a:r>
              <a:rPr lang="el-GR" spc="-10" dirty="0">
                <a:cs typeface="Calibri"/>
              </a:rPr>
              <a:t>των </a:t>
            </a:r>
            <a:r>
              <a:rPr lang="el-GR" spc="-5" dirty="0">
                <a:cs typeface="Calibri"/>
              </a:rPr>
              <a:t>συνθηκών</a:t>
            </a:r>
            <a:r>
              <a:rPr lang="el-GR" spc="-35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εργασίας</a:t>
            </a:r>
            <a:endParaRPr lang="el-GR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pc="-15" dirty="0">
                <a:cs typeface="Calibri"/>
              </a:rPr>
              <a:t>βελτίωση </a:t>
            </a:r>
            <a:r>
              <a:rPr lang="el-GR" dirty="0">
                <a:cs typeface="Calibri"/>
              </a:rPr>
              <a:t>της </a:t>
            </a:r>
            <a:r>
              <a:rPr lang="el-GR" spc="-5" dirty="0">
                <a:cs typeface="Calibri"/>
              </a:rPr>
              <a:t>εξυπηρέτησης </a:t>
            </a:r>
            <a:r>
              <a:rPr lang="el-GR" spc="-10" dirty="0">
                <a:cs typeface="Calibri"/>
              </a:rPr>
              <a:t>των</a:t>
            </a:r>
            <a:r>
              <a:rPr lang="el-GR" spc="-70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πελατών</a:t>
            </a:r>
            <a:endParaRPr lang="el-GR" dirty="0">
              <a:cs typeface="Calibri"/>
            </a:endParaRP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51585" cy="8239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l-GR" spc="-10" dirty="0">
                <a:cs typeface="Calibri"/>
              </a:rPr>
              <a:t>Στόχοι </a:t>
            </a:r>
            <a:r>
              <a:rPr lang="el-GR" dirty="0">
                <a:cs typeface="Calibri"/>
              </a:rPr>
              <a:t>που  </a:t>
            </a:r>
            <a:r>
              <a:rPr lang="el-GR" spc="-5" dirty="0">
                <a:cs typeface="Calibri"/>
              </a:rPr>
              <a:t>αφορούν </a:t>
            </a:r>
            <a:r>
              <a:rPr lang="el-GR" spc="-25" dirty="0">
                <a:cs typeface="Calibri"/>
              </a:rPr>
              <a:t>την </a:t>
            </a:r>
            <a:r>
              <a:rPr lang="el-GR" spc="-15" dirty="0">
                <a:cs typeface="Calibri"/>
              </a:rPr>
              <a:t>ικανοποίηση </a:t>
            </a:r>
            <a:r>
              <a:rPr lang="el-GR" spc="-30" dirty="0">
                <a:cs typeface="Calibri"/>
              </a:rPr>
              <a:t>και </a:t>
            </a:r>
            <a:r>
              <a:rPr lang="el-GR" spc="-5" dirty="0">
                <a:cs typeface="Calibri"/>
              </a:rPr>
              <a:t>τη </a:t>
            </a:r>
            <a:r>
              <a:rPr lang="el-GR" dirty="0">
                <a:cs typeface="Calibri"/>
              </a:rPr>
              <a:t>συμπεριφορά </a:t>
            </a:r>
            <a:r>
              <a:rPr lang="el-GR" spc="-10" dirty="0">
                <a:cs typeface="Calibri"/>
              </a:rPr>
              <a:t>των μελών  </a:t>
            </a:r>
            <a:r>
              <a:rPr lang="el-GR" spc="-15" dirty="0">
                <a:cs typeface="Calibri"/>
              </a:rPr>
              <a:t>του κύκλου </a:t>
            </a:r>
            <a:r>
              <a:rPr lang="el-GR" spc="-10" dirty="0">
                <a:cs typeface="Calibri"/>
              </a:rPr>
              <a:t>ποιότητας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21923" cy="36845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000" spc="-5" dirty="0">
                <a:cs typeface="Calibri"/>
              </a:rPr>
              <a:t>ι</a:t>
            </a:r>
            <a:r>
              <a:rPr lang="el-GR" sz="2000" spc="-75" dirty="0">
                <a:cs typeface="Calibri"/>
              </a:rPr>
              <a:t>κ</a:t>
            </a:r>
            <a:r>
              <a:rPr lang="el-GR" sz="2000" spc="-5" dirty="0">
                <a:cs typeface="Calibri"/>
              </a:rPr>
              <a:t>αν</a:t>
            </a:r>
            <a:r>
              <a:rPr lang="el-GR" sz="2000" spc="-10" dirty="0">
                <a:cs typeface="Calibri"/>
              </a:rPr>
              <a:t>ο</a:t>
            </a:r>
            <a:r>
              <a:rPr lang="el-GR" sz="2000" dirty="0">
                <a:cs typeface="Calibri"/>
              </a:rPr>
              <a:t>ποίησ</a:t>
            </a:r>
            <a:r>
              <a:rPr lang="el-GR" sz="2000" spc="-15" dirty="0">
                <a:cs typeface="Calibri"/>
              </a:rPr>
              <a:t>η</a:t>
            </a:r>
            <a:r>
              <a:rPr lang="el-GR" sz="2000" dirty="0">
                <a:cs typeface="Calibri"/>
              </a:rPr>
              <a:t>,	μ</a:t>
            </a:r>
            <a:r>
              <a:rPr lang="el-GR" sz="2000" spc="-40" dirty="0">
                <a:cs typeface="Calibri"/>
              </a:rPr>
              <a:t>έ</a:t>
            </a:r>
            <a:r>
              <a:rPr lang="el-GR" sz="2000" dirty="0">
                <a:cs typeface="Calibri"/>
              </a:rPr>
              <a:t>σω	</a:t>
            </a:r>
            <a:r>
              <a:rPr lang="el-GR" sz="2000" spc="-10" dirty="0">
                <a:cs typeface="Calibri"/>
              </a:rPr>
              <a:t>τη</a:t>
            </a:r>
            <a:r>
              <a:rPr lang="el-GR" sz="2000" dirty="0">
                <a:cs typeface="Calibri"/>
              </a:rPr>
              <a:t>ς σ</a:t>
            </a:r>
            <a:r>
              <a:rPr lang="el-GR" sz="2000" spc="-10" dirty="0">
                <a:cs typeface="Calibri"/>
              </a:rPr>
              <a:t>υ</a:t>
            </a:r>
            <a:r>
              <a:rPr lang="el-GR" sz="2000" dirty="0">
                <a:cs typeface="Calibri"/>
              </a:rPr>
              <a:t>μμε</a:t>
            </a:r>
            <a:r>
              <a:rPr lang="el-GR" sz="2000" spc="-20" dirty="0">
                <a:cs typeface="Calibri"/>
              </a:rPr>
              <a:t>τ</a:t>
            </a:r>
            <a:r>
              <a:rPr lang="el-GR" sz="2000" spc="-5" dirty="0">
                <a:cs typeface="Calibri"/>
              </a:rPr>
              <a:t>οχ</a:t>
            </a:r>
            <a:r>
              <a:rPr lang="el-GR" sz="2000" spc="-15" dirty="0">
                <a:cs typeface="Calibri"/>
              </a:rPr>
              <a:t>ή</a:t>
            </a:r>
            <a:r>
              <a:rPr lang="el-GR" sz="2000" dirty="0">
                <a:cs typeface="Calibri"/>
              </a:rPr>
              <a:t>ς, </a:t>
            </a:r>
            <a:r>
              <a:rPr lang="el-GR" sz="2000" spc="-5" dirty="0">
                <a:cs typeface="Calibri"/>
              </a:rPr>
              <a:t>α</a:t>
            </a:r>
            <a:r>
              <a:rPr lang="el-GR" sz="2000" spc="-20" dirty="0">
                <a:cs typeface="Calibri"/>
              </a:rPr>
              <a:t>ν</a:t>
            </a:r>
            <a:r>
              <a:rPr lang="el-GR" sz="2000" spc="-5" dirty="0">
                <a:cs typeface="Calibri"/>
              </a:rPr>
              <a:t>ώτερ</a:t>
            </a:r>
            <a:r>
              <a:rPr lang="el-GR" sz="2000" spc="-15" dirty="0">
                <a:cs typeface="Calibri"/>
              </a:rPr>
              <a:t>ω</a:t>
            </a:r>
            <a:r>
              <a:rPr lang="el-GR" sz="2000" dirty="0">
                <a:cs typeface="Calibri"/>
              </a:rPr>
              <a:t>ν </a:t>
            </a:r>
            <a:r>
              <a:rPr lang="el-GR" sz="2000" spc="-5" dirty="0">
                <a:cs typeface="Calibri"/>
              </a:rPr>
              <a:t>αν</a:t>
            </a:r>
            <a:r>
              <a:rPr lang="el-GR" sz="2000" spc="-25" dirty="0">
                <a:cs typeface="Calibri"/>
              </a:rPr>
              <a:t>α</a:t>
            </a:r>
            <a:r>
              <a:rPr lang="el-GR" sz="2000" spc="5" dirty="0">
                <a:cs typeface="Calibri"/>
              </a:rPr>
              <a:t>γ</a:t>
            </a:r>
            <a:r>
              <a:rPr lang="el-GR" sz="2000" spc="-50" dirty="0">
                <a:cs typeface="Calibri"/>
              </a:rPr>
              <a:t>κ</a:t>
            </a:r>
            <a:r>
              <a:rPr lang="el-GR" sz="2000" spc="-20" dirty="0">
                <a:cs typeface="Calibri"/>
              </a:rPr>
              <a:t>ώ</a:t>
            </a:r>
            <a:r>
              <a:rPr lang="el-GR" sz="2000" dirty="0">
                <a:cs typeface="Calibri"/>
              </a:rPr>
              <a:t>ν </a:t>
            </a:r>
            <a:r>
              <a:rPr lang="el-GR" sz="2000" spc="-10" dirty="0">
                <a:cs typeface="Calibri"/>
              </a:rPr>
              <a:t>όπως </a:t>
            </a:r>
            <a:r>
              <a:rPr lang="el-GR" sz="2000" spc="-5" dirty="0">
                <a:cs typeface="Calibri"/>
              </a:rPr>
              <a:t>προσωπική ανάπτυξη, </a:t>
            </a:r>
            <a:r>
              <a:rPr lang="el-GR" sz="2000" spc="-10" dirty="0">
                <a:cs typeface="Calibri"/>
              </a:rPr>
              <a:t>αναγνώριση,</a:t>
            </a:r>
            <a:r>
              <a:rPr lang="el-GR" sz="2000" spc="25" dirty="0">
                <a:cs typeface="Calibri"/>
              </a:rPr>
              <a:t> </a:t>
            </a:r>
            <a:r>
              <a:rPr lang="el-GR" sz="2000" spc="-10" dirty="0">
                <a:cs typeface="Calibri"/>
              </a:rPr>
              <a:t>ολοκλήρωση</a:t>
            </a:r>
          </a:p>
          <a:p>
            <a:r>
              <a:rPr lang="el-GR" sz="2000" dirty="0">
                <a:cs typeface="Calibri"/>
              </a:rPr>
              <a:t>μείωση </a:t>
            </a:r>
            <a:r>
              <a:rPr lang="el-GR" sz="2000" spc="-10" dirty="0">
                <a:cs typeface="Calibri"/>
              </a:rPr>
              <a:t>της </a:t>
            </a:r>
            <a:r>
              <a:rPr lang="el-GR" sz="2000" spc="-5" dirty="0">
                <a:cs typeface="Calibri"/>
              </a:rPr>
              <a:t>αλλοτρίωσης </a:t>
            </a:r>
            <a:r>
              <a:rPr lang="el-GR" sz="2000" spc="-10" dirty="0">
                <a:cs typeface="Calibri"/>
              </a:rPr>
              <a:t>της</a:t>
            </a:r>
            <a:r>
              <a:rPr lang="el-GR" sz="2000" spc="20" dirty="0">
                <a:cs typeface="Calibri"/>
              </a:rPr>
              <a:t> </a:t>
            </a:r>
            <a:r>
              <a:rPr lang="el-GR" sz="2000" spc="-10" dirty="0">
                <a:cs typeface="Calibri"/>
              </a:rPr>
              <a:t>εργασίας</a:t>
            </a:r>
            <a:endParaRPr lang="el-GR" sz="2000" dirty="0">
              <a:cs typeface="Calibri"/>
            </a:endParaRPr>
          </a:p>
          <a:p>
            <a:r>
              <a:rPr lang="el-GR" sz="2000" spc="-20" dirty="0">
                <a:cs typeface="Calibri"/>
              </a:rPr>
              <a:t>βελτίωση </a:t>
            </a:r>
            <a:r>
              <a:rPr lang="el-GR" sz="2000" spc="-10" dirty="0">
                <a:cs typeface="Calibri"/>
              </a:rPr>
              <a:t>της </a:t>
            </a:r>
            <a:r>
              <a:rPr lang="el-GR" sz="2000" spc="-5" dirty="0">
                <a:cs typeface="Calibri"/>
              </a:rPr>
              <a:t>αφοσίωσης </a:t>
            </a:r>
            <a:r>
              <a:rPr lang="el-GR" sz="2000" spc="-15" dirty="0">
                <a:cs typeface="Calibri"/>
              </a:rPr>
              <a:t>του</a:t>
            </a:r>
            <a:r>
              <a:rPr lang="el-GR" sz="2000" spc="40" dirty="0">
                <a:cs typeface="Calibri"/>
              </a:rPr>
              <a:t> </a:t>
            </a:r>
            <a:r>
              <a:rPr lang="el-GR" sz="2000" spc="-5" dirty="0">
                <a:cs typeface="Calibri"/>
              </a:rPr>
              <a:t>εργαζομένου</a:t>
            </a:r>
            <a:endParaRPr lang="el-GR" sz="2000" dirty="0">
              <a:cs typeface="Calibri"/>
            </a:endParaRPr>
          </a:p>
          <a:p>
            <a:r>
              <a:rPr lang="el-GR" sz="2000" spc="-5" dirty="0">
                <a:cs typeface="Calibri"/>
              </a:rPr>
              <a:t>ανάπτυξη </a:t>
            </a:r>
            <a:r>
              <a:rPr lang="el-GR" sz="2000" spc="-10" dirty="0">
                <a:cs typeface="Calibri"/>
              </a:rPr>
              <a:t>της</a:t>
            </a:r>
            <a:r>
              <a:rPr lang="el-GR" sz="2000" spc="-20" dirty="0">
                <a:cs typeface="Calibri"/>
              </a:rPr>
              <a:t> </a:t>
            </a:r>
            <a:r>
              <a:rPr lang="el-GR" sz="2000" spc="-15" dirty="0">
                <a:cs typeface="Calibri"/>
              </a:rPr>
              <a:t>επικοινωνίας</a:t>
            </a:r>
            <a:endParaRPr lang="el-GR" sz="2000" dirty="0">
              <a:cs typeface="Calibri"/>
            </a:endParaRPr>
          </a:p>
          <a:p>
            <a:r>
              <a:rPr lang="el-GR" sz="2000" spc="-5" dirty="0">
                <a:cs typeface="Calibri"/>
              </a:rPr>
              <a:t>ανάπτυξη </a:t>
            </a:r>
            <a:r>
              <a:rPr lang="el-GR" sz="2000" spc="-20" dirty="0">
                <a:cs typeface="Calibri"/>
              </a:rPr>
              <a:t>συλλογικού-ομαδικού </a:t>
            </a:r>
            <a:r>
              <a:rPr lang="el-GR" sz="2000" spc="-10" dirty="0">
                <a:cs typeface="Calibri"/>
              </a:rPr>
              <a:t>πνεύματος </a:t>
            </a:r>
            <a:r>
              <a:rPr lang="el-GR" sz="2000" spc="-30" dirty="0">
                <a:cs typeface="Calibri"/>
              </a:rPr>
              <a:t>και</a:t>
            </a:r>
            <a:r>
              <a:rPr lang="el-GR" sz="2000" spc="45" dirty="0">
                <a:cs typeface="Calibri"/>
              </a:rPr>
              <a:t> </a:t>
            </a:r>
            <a:r>
              <a:rPr lang="el-GR" sz="2000" spc="-10" dirty="0">
                <a:cs typeface="Calibri"/>
              </a:rPr>
              <a:t>συνεργασίας</a:t>
            </a:r>
            <a:endParaRPr lang="el-GR" sz="2000" dirty="0">
              <a:cs typeface="Calibri"/>
            </a:endParaRP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238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6506" y="400295"/>
            <a:ext cx="11119339" cy="1325563"/>
          </a:xfrm>
        </p:spPr>
        <p:txBody>
          <a:bodyPr>
            <a:normAutofit/>
          </a:bodyPr>
          <a:lstStyle/>
          <a:p>
            <a:r>
              <a:rPr lang="el-GR" sz="40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Σχεδιασμός θέσεων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 </a:t>
            </a:r>
            <a:r>
              <a:rPr lang="el-GR" sz="40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4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προσαρμογή</a:t>
            </a:r>
            <a:r>
              <a:rPr lang="el-GR" sz="4000" b="1" spc="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ατόμου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pc="-25" dirty="0">
                <a:cs typeface="Calibri"/>
              </a:rPr>
              <a:t>Βασικά </a:t>
            </a:r>
            <a:r>
              <a:rPr lang="el-GR" spc="-65" dirty="0">
                <a:cs typeface="Calibri"/>
              </a:rPr>
              <a:t>χ</a:t>
            </a:r>
            <a:r>
              <a:rPr lang="el-GR" spc="-5" dirty="0">
                <a:cs typeface="Calibri"/>
              </a:rPr>
              <a:t>αρακ</a:t>
            </a:r>
            <a:r>
              <a:rPr lang="el-GR" spc="-15" dirty="0">
                <a:cs typeface="Calibri"/>
              </a:rPr>
              <a:t>τ</a:t>
            </a:r>
            <a:r>
              <a:rPr lang="el-GR" spc="-5" dirty="0">
                <a:cs typeface="Calibri"/>
              </a:rPr>
              <a:t>η</a:t>
            </a:r>
            <a:r>
              <a:rPr lang="el-GR" spc="5" dirty="0">
                <a:cs typeface="Calibri"/>
              </a:rPr>
              <a:t>ρ</a:t>
            </a:r>
            <a:r>
              <a:rPr lang="el-GR" spc="-5" dirty="0">
                <a:cs typeface="Calibri"/>
              </a:rPr>
              <a:t>ι</a:t>
            </a:r>
            <a:r>
              <a:rPr lang="el-GR" spc="30" dirty="0">
                <a:cs typeface="Calibri"/>
              </a:rPr>
              <a:t>σ</a:t>
            </a:r>
            <a:r>
              <a:rPr lang="el-GR" spc="-5" dirty="0">
                <a:cs typeface="Calibri"/>
              </a:rPr>
              <a:t>τι</a:t>
            </a:r>
            <a:r>
              <a:rPr lang="el-GR" spc="-75" dirty="0">
                <a:cs typeface="Calibri"/>
              </a:rPr>
              <a:t>κ</a:t>
            </a:r>
            <a:r>
              <a:rPr lang="el-GR" dirty="0">
                <a:cs typeface="Calibri"/>
              </a:rPr>
              <a:t>ά που ε</a:t>
            </a:r>
            <a:r>
              <a:rPr lang="el-GR" spc="-10" dirty="0">
                <a:cs typeface="Calibri"/>
              </a:rPr>
              <a:t>π</a:t>
            </a:r>
            <a:r>
              <a:rPr lang="el-GR" spc="-15" dirty="0">
                <a:cs typeface="Calibri"/>
              </a:rPr>
              <a:t>ι</a:t>
            </a:r>
            <a:r>
              <a:rPr lang="el-GR" spc="-5" dirty="0">
                <a:cs typeface="Calibri"/>
              </a:rPr>
              <a:t>δ</a:t>
            </a:r>
            <a:r>
              <a:rPr lang="el-GR" dirty="0">
                <a:cs typeface="Calibri"/>
              </a:rPr>
              <a:t>ρ</a:t>
            </a:r>
            <a:r>
              <a:rPr lang="el-GR" spc="-5" dirty="0">
                <a:cs typeface="Calibri"/>
              </a:rPr>
              <a:t>ο</a:t>
            </a:r>
            <a:r>
              <a:rPr lang="el-GR" spc="-15" dirty="0">
                <a:cs typeface="Calibri"/>
              </a:rPr>
              <a:t>ύ</a:t>
            </a:r>
            <a:r>
              <a:rPr lang="el-GR" dirty="0">
                <a:cs typeface="Calibri"/>
              </a:rPr>
              <a:t>ν </a:t>
            </a:r>
            <a:r>
              <a:rPr lang="el-GR" spc="15" dirty="0">
                <a:cs typeface="Calibri"/>
              </a:rPr>
              <a:t>σ</a:t>
            </a:r>
            <a:r>
              <a:rPr lang="el-GR" spc="-5" dirty="0">
                <a:cs typeface="Calibri"/>
              </a:rPr>
              <a:t>τ</a:t>
            </a:r>
            <a:r>
              <a:rPr lang="el-GR" spc="-50" dirty="0">
                <a:cs typeface="Calibri"/>
              </a:rPr>
              <a:t>η</a:t>
            </a:r>
            <a:r>
              <a:rPr lang="el-GR" dirty="0">
                <a:cs typeface="Calibri"/>
              </a:rPr>
              <a:t>ν </a:t>
            </a:r>
            <a:r>
              <a:rPr lang="el-GR" spc="-15" dirty="0">
                <a:cs typeface="Calibri"/>
              </a:rPr>
              <a:t>παρακίνηση </a:t>
            </a:r>
          </a:p>
          <a:p>
            <a:endParaRPr lang="el-GR" spc="-10" dirty="0">
              <a:cs typeface="Calibri"/>
            </a:endParaRPr>
          </a:p>
          <a:p>
            <a:r>
              <a:rPr lang="el-GR" b="1" spc="-10" dirty="0">
                <a:solidFill>
                  <a:srgbClr val="C00000"/>
                </a:solidFill>
                <a:cs typeface="Calibri"/>
              </a:rPr>
              <a:t>ποικιλία</a:t>
            </a:r>
            <a:r>
              <a:rPr lang="el-GR" b="1" spc="-30" dirty="0">
                <a:solidFill>
                  <a:srgbClr val="C00000"/>
                </a:solidFill>
                <a:cs typeface="Calibri"/>
              </a:rPr>
              <a:t> </a:t>
            </a:r>
            <a:r>
              <a:rPr lang="el-GR" b="1" spc="-15" dirty="0">
                <a:solidFill>
                  <a:srgbClr val="C00000"/>
                </a:solidFill>
                <a:cs typeface="Calibri"/>
              </a:rPr>
              <a:t>καθηκόντων</a:t>
            </a:r>
          </a:p>
          <a:p>
            <a:r>
              <a:rPr lang="el-GR" b="1" spc="-15" dirty="0">
                <a:solidFill>
                  <a:srgbClr val="C00000"/>
                </a:solidFill>
                <a:cs typeface="Calibri"/>
              </a:rPr>
              <a:t>ταυτότητα</a:t>
            </a:r>
            <a:r>
              <a:rPr lang="el-GR" b="1" spc="-70" dirty="0">
                <a:solidFill>
                  <a:srgbClr val="C00000"/>
                </a:solidFill>
                <a:cs typeface="Calibri"/>
              </a:rPr>
              <a:t> </a:t>
            </a:r>
            <a:r>
              <a:rPr lang="el-GR" b="1" spc="-15" dirty="0">
                <a:solidFill>
                  <a:srgbClr val="C00000"/>
                </a:solidFill>
                <a:cs typeface="Calibri"/>
              </a:rPr>
              <a:t>καθηκόντων</a:t>
            </a:r>
            <a:endParaRPr lang="el-GR" b="1" dirty="0">
              <a:solidFill>
                <a:srgbClr val="C00000"/>
              </a:solidFill>
              <a:cs typeface="Calibri"/>
            </a:endParaRPr>
          </a:p>
          <a:p>
            <a:r>
              <a:rPr lang="el-GR" b="1" spc="-5" dirty="0">
                <a:solidFill>
                  <a:srgbClr val="C00000"/>
                </a:solidFill>
                <a:cs typeface="Calibri"/>
              </a:rPr>
              <a:t>σπουδαιότητα</a:t>
            </a:r>
            <a:r>
              <a:rPr lang="el-GR" b="1" spc="-60" dirty="0">
                <a:solidFill>
                  <a:srgbClr val="C00000"/>
                </a:solidFill>
                <a:cs typeface="Calibri"/>
              </a:rPr>
              <a:t> </a:t>
            </a:r>
            <a:r>
              <a:rPr lang="el-GR" b="1" spc="-15" dirty="0">
                <a:solidFill>
                  <a:srgbClr val="C00000"/>
                </a:solidFill>
                <a:cs typeface="Calibri"/>
              </a:rPr>
              <a:t>καθηκόντων</a:t>
            </a:r>
          </a:p>
          <a:p>
            <a:pPr marL="0" indent="0">
              <a:buNone/>
            </a:pPr>
            <a:endParaRPr lang="el-GR" b="1" dirty="0">
              <a:solidFill>
                <a:srgbClr val="C00000"/>
              </a:solidFill>
              <a:cs typeface="Calibri"/>
            </a:endParaRPr>
          </a:p>
          <a:p>
            <a:r>
              <a:rPr lang="el-GR" spc="-5" dirty="0">
                <a:cs typeface="Calibri"/>
              </a:rPr>
              <a:t>αυτονομία  </a:t>
            </a:r>
          </a:p>
          <a:p>
            <a:endParaRPr lang="el-GR" dirty="0">
              <a:cs typeface="Calibri"/>
            </a:endParaRPr>
          </a:p>
          <a:p>
            <a:r>
              <a:rPr lang="el-GR" spc="-5" dirty="0">
                <a:cs typeface="Calibri"/>
              </a:rPr>
              <a:t>αναπληροφόρηση </a:t>
            </a:r>
            <a:r>
              <a:rPr lang="el-GR" spc="-10" dirty="0">
                <a:cs typeface="Calibri"/>
              </a:rPr>
              <a:t>(feed</a:t>
            </a:r>
            <a:r>
              <a:rPr lang="el-GR" spc="-50" dirty="0">
                <a:cs typeface="Calibri"/>
              </a:rPr>
              <a:t> </a:t>
            </a:r>
            <a:r>
              <a:rPr lang="el-GR" dirty="0">
                <a:cs typeface="Calibri"/>
              </a:rPr>
              <a:t>back)</a:t>
            </a:r>
          </a:p>
          <a:p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5474678" y="2927838"/>
            <a:ext cx="1301262" cy="71510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7889631" y="2766646"/>
            <a:ext cx="3024554" cy="10374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spc="-5" dirty="0">
                <a:cs typeface="Calibri"/>
              </a:rPr>
              <a:t>σπουδαιότητα</a:t>
            </a:r>
            <a:r>
              <a:rPr lang="el-GR" b="1" spc="-50" dirty="0">
                <a:cs typeface="Calibri"/>
              </a:rPr>
              <a:t> </a:t>
            </a:r>
            <a:r>
              <a:rPr lang="el-GR" b="1" dirty="0">
                <a:cs typeface="Calibri"/>
              </a:rPr>
              <a:t>της</a:t>
            </a:r>
            <a:r>
              <a:rPr lang="el-GR" dirty="0">
                <a:cs typeface="Calibri"/>
              </a:rPr>
              <a:t> </a:t>
            </a:r>
            <a:r>
              <a:rPr lang="el-GR" b="1" spc="-10" dirty="0">
                <a:cs typeface="Calibri"/>
              </a:rPr>
              <a:t>εργασίας</a:t>
            </a:r>
            <a:endParaRPr lang="el-GR" dirty="0"/>
          </a:p>
        </p:txBody>
      </p:sp>
      <p:sp>
        <p:nvSpPr>
          <p:cNvPr id="6" name="Δεξιό βέλος 5"/>
          <p:cNvSpPr/>
          <p:nvPr/>
        </p:nvSpPr>
        <p:spPr>
          <a:xfrm>
            <a:off x="4466494" y="4595445"/>
            <a:ext cx="961292" cy="46892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6576646" y="4503126"/>
            <a:ext cx="2625969" cy="518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spc="-5" dirty="0">
                <a:cs typeface="Calibri"/>
              </a:rPr>
              <a:t>υπευθυνότητα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8393723" y="5345723"/>
            <a:ext cx="3376246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spc="-5" dirty="0">
                <a:cs typeface="Calibri"/>
              </a:rPr>
              <a:t>Γνώση εργαζομένου για τα αποτελέσματα προσπαθειών του</a:t>
            </a:r>
            <a:endParaRPr lang="el-GR" dirty="0"/>
          </a:p>
        </p:txBody>
      </p:sp>
      <p:sp>
        <p:nvSpPr>
          <p:cNvPr id="9" name="Δεξιό βέλος 8"/>
          <p:cNvSpPr/>
          <p:nvPr/>
        </p:nvSpPr>
        <p:spPr>
          <a:xfrm>
            <a:off x="6342185" y="5487864"/>
            <a:ext cx="867508" cy="46892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55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πολιτική ανταμοιβών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Αξιολογεί και ανταμείβει συμπεριφορές που οδηγούν στην επίτευξη στρατηγικής και στόχων</a:t>
            </a:r>
          </a:p>
          <a:p>
            <a:r>
              <a:rPr lang="el-GR" dirty="0"/>
              <a:t>Εξασφαλίζει δίκαιο σύστημα ανταμοιβών</a:t>
            </a:r>
          </a:p>
          <a:p>
            <a:r>
              <a:rPr lang="el-GR" dirty="0"/>
              <a:t>Εξασφαλίζει ίση αμοιβή για ίση εργασία</a:t>
            </a:r>
          </a:p>
          <a:p>
            <a:r>
              <a:rPr lang="el-GR" dirty="0"/>
              <a:t>Συνδέει την αμοιβή με την απόδοση</a:t>
            </a:r>
          </a:p>
          <a:p>
            <a:r>
              <a:rPr lang="el-GR" dirty="0"/>
              <a:t>Εξασφαλίζει πρόσθετες παροχές</a:t>
            </a:r>
          </a:p>
          <a:p>
            <a:r>
              <a:rPr lang="el-GR" dirty="0"/>
              <a:t>Δίνει έμφαση και στις μη οικονομικές ανταμοιβές</a:t>
            </a:r>
          </a:p>
          <a:p>
            <a:r>
              <a:rPr lang="el-GR" dirty="0"/>
              <a:t>Αναπτύσσει κουλτούρα υψηλής απόδοσης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421" y="302638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272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Μοντέλο Χαρακτηριστικών της εργασίας 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Θεωρία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Hackman - Oldham (1980)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altLang="el-GR" sz="2400" dirty="0"/>
          </a:p>
          <a:p>
            <a:r>
              <a:rPr lang="el-GR" altLang="el-GR" sz="2400" dirty="0"/>
              <a:t>Αύξηση της Υπευθυνότητας του Ατόμου</a:t>
            </a:r>
          </a:p>
          <a:p>
            <a:r>
              <a:rPr lang="el-GR" altLang="el-GR" sz="2400" dirty="0"/>
              <a:t>Απομάκρυνση Ελέγχων</a:t>
            </a:r>
          </a:p>
          <a:p>
            <a:r>
              <a:rPr lang="el-GR" altLang="el-GR" sz="2400" dirty="0"/>
              <a:t>Ανάθεση Ενδιαφέρουσας Εργασίας</a:t>
            </a:r>
          </a:p>
          <a:p>
            <a:r>
              <a:rPr lang="el-GR" altLang="el-GR" sz="2400" dirty="0"/>
              <a:t>Εισαγωγή Νέων Αντικειμένων</a:t>
            </a:r>
          </a:p>
          <a:p>
            <a:r>
              <a:rPr lang="el-GR" altLang="el-GR" sz="2400" dirty="0"/>
              <a:t>Δημιουργία Καλού Κλίματος</a:t>
            </a:r>
          </a:p>
          <a:p>
            <a:r>
              <a:rPr lang="el-GR" altLang="el-GR" sz="2400" dirty="0"/>
              <a:t>Αύξηση Βαθμού Αρμοδιοτήτων</a:t>
            </a:r>
          </a:p>
          <a:p>
            <a:r>
              <a:rPr lang="el-GR" altLang="el-GR" sz="2400" dirty="0"/>
              <a:t>Άμεση Ανατροφοδότηση για την Απόδοση</a:t>
            </a:r>
            <a:endParaRPr lang="en-US" alt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4905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942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3</a:t>
            </a:r>
            <a:r>
              <a:rPr lang="el-GR" sz="3600" i="1" baseline="30000" dirty="0"/>
              <a:t>η</a:t>
            </a:r>
          </a:p>
          <a:p>
            <a:r>
              <a:rPr lang="el-GR" sz="3600" dirty="0"/>
              <a:t>Παρακίνηση ατόμων και ομάδων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5" y="5310554"/>
            <a:ext cx="4665785" cy="139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88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Παρακίνηση ατόμων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Tx/>
              <a:buChar char="o"/>
            </a:pPr>
            <a:r>
              <a:rPr lang="el-GR" sz="2400" dirty="0"/>
              <a:t>Όλοι οι άνθρωποι δεν παρακινούνται με τον ίδιο τρόπο</a:t>
            </a:r>
          </a:p>
          <a:p>
            <a:pPr algn="just">
              <a:lnSpc>
                <a:spcPct val="80000"/>
              </a:lnSpc>
              <a:buFontTx/>
              <a:buChar char="o"/>
            </a:pPr>
            <a:endParaRPr lang="el-GR" sz="2400" dirty="0"/>
          </a:p>
          <a:p>
            <a:pPr algn="just">
              <a:lnSpc>
                <a:spcPct val="80000"/>
              </a:lnSpc>
              <a:buFontTx/>
              <a:buChar char="o"/>
            </a:pPr>
            <a:r>
              <a:rPr lang="el-GR" sz="2400" dirty="0"/>
              <a:t>Διαφορετικά κίνητρα επηρεάζουν τους ανθρώπους, ανάλογα με τη φάση της επαγγελματικής και προσωπικής τους ζωής στην οποία ευρίσκονται, τις ανάγκες τους και τους στόχους που έχουν θέσει</a:t>
            </a:r>
            <a:endParaRPr lang="en-US" sz="2400" dirty="0"/>
          </a:p>
          <a:p>
            <a:pPr algn="just">
              <a:lnSpc>
                <a:spcPct val="80000"/>
              </a:lnSpc>
              <a:buNone/>
            </a:pPr>
            <a:endParaRPr lang="en-US" sz="2400" dirty="0"/>
          </a:p>
          <a:p>
            <a:pPr algn="just">
              <a:lnSpc>
                <a:spcPct val="80000"/>
              </a:lnSpc>
              <a:buFontTx/>
              <a:buChar char="o"/>
            </a:pPr>
            <a:r>
              <a:rPr lang="el-GR" sz="2400" dirty="0"/>
              <a:t>Αποτελεί δε πρόκληση στις σύγχρονες επιχειρήσεις ο συγκερασμός κινήτρων που να ανταποκρίνονται στις διαφορετικές ανάγκες των εργαζομένων που εκπροσωπούν τους Baby Boomers, X &amp; Y generations</a:t>
            </a:r>
          </a:p>
          <a:p>
            <a:endParaRPr lang="el-G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98" y="4947383"/>
            <a:ext cx="29749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686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Παρακίνηση συνεργατών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Έμπνευση και κινητοποίηση μέσω οράματος</a:t>
            </a:r>
          </a:p>
          <a:p>
            <a:r>
              <a:rPr lang="el-GR" dirty="0"/>
              <a:t>Κάνε την εργασία ενδιαφέρουσα για τους συνεργάτες σας</a:t>
            </a:r>
          </a:p>
          <a:p>
            <a:r>
              <a:rPr lang="el-GR" dirty="0"/>
              <a:t>Αναπτύξτε τους συνεργάτες σας</a:t>
            </a:r>
          </a:p>
          <a:p>
            <a:r>
              <a:rPr lang="el-GR" dirty="0"/>
              <a:t>Δημιουργήστε αίσθημα επιτυχίας μέσω στόχων</a:t>
            </a:r>
          </a:p>
          <a:p>
            <a:r>
              <a:rPr lang="el-GR" dirty="0"/>
              <a:t>Κάντε τους συνεργάτες να αισθάνονται αυτοπεποίθηση και υποστηρίξτε τους</a:t>
            </a:r>
          </a:p>
          <a:p>
            <a:r>
              <a:rPr lang="el-GR" dirty="0"/>
              <a:t>Αναγνωρίστε – επιβραβεύστε χωρίς αλλά….</a:t>
            </a:r>
          </a:p>
          <a:p>
            <a:r>
              <a:rPr lang="el-GR" dirty="0"/>
              <a:t>Δώστε θετικό </a:t>
            </a:r>
            <a:r>
              <a:rPr lang="en-US" dirty="0"/>
              <a:t>feedback </a:t>
            </a:r>
            <a:r>
              <a:rPr lang="el-GR" dirty="0"/>
              <a:t>με κάθε ευκαιρία </a:t>
            </a:r>
          </a:p>
          <a:p>
            <a:r>
              <a:rPr lang="el-GR" dirty="0"/>
              <a:t>Ενισχύετε το αίσθημα ευθύνης και συμμετοχής των συνεργατών σας</a:t>
            </a:r>
          </a:p>
          <a:p>
            <a:pPr>
              <a:lnSpc>
                <a:spcPct val="80000"/>
              </a:lnSpc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757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Παρακίνηση συνεργατών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102555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300" dirty="0"/>
              <a:t>Εξαλείψτε τα αντικίνητρα</a:t>
            </a:r>
            <a:r>
              <a:rPr lang="en-US" sz="2300" dirty="0"/>
              <a:t>:</a:t>
            </a:r>
            <a:endParaRPr lang="el-GR" sz="2300" dirty="0"/>
          </a:p>
          <a:p>
            <a:pPr>
              <a:buNone/>
            </a:pPr>
            <a:endParaRPr lang="el-GR" sz="2300" dirty="0"/>
          </a:p>
          <a:p>
            <a:pPr lvl="1">
              <a:buFont typeface="Wingdings" pitchFamily="2" charset="2"/>
              <a:buChar char="ü"/>
            </a:pPr>
            <a:r>
              <a:rPr lang="el-GR" sz="2300" dirty="0"/>
              <a:t>Αίσθηση αδικίας</a:t>
            </a:r>
          </a:p>
          <a:p>
            <a:pPr lvl="1">
              <a:buFont typeface="Wingdings" pitchFamily="2" charset="2"/>
              <a:buChar char="ü"/>
            </a:pPr>
            <a:endParaRPr lang="el-GR" sz="2300" dirty="0"/>
          </a:p>
          <a:p>
            <a:pPr lvl="1">
              <a:buFont typeface="Wingdings" pitchFamily="2" charset="2"/>
              <a:buChar char="ü"/>
            </a:pPr>
            <a:r>
              <a:rPr lang="el-GR" sz="2300" dirty="0"/>
              <a:t>Κακές σχέσεις και κλίμα</a:t>
            </a:r>
          </a:p>
          <a:p>
            <a:pPr lvl="1">
              <a:buFont typeface="Wingdings" pitchFamily="2" charset="2"/>
              <a:buChar char="ü"/>
            </a:pPr>
            <a:endParaRPr lang="el-GR" sz="2300" dirty="0"/>
          </a:p>
          <a:p>
            <a:pPr lvl="1">
              <a:buFont typeface="Wingdings" pitchFamily="2" charset="2"/>
              <a:buChar char="ü"/>
            </a:pPr>
            <a:r>
              <a:rPr lang="el-GR" sz="2300" dirty="0"/>
              <a:t>Μη αποτελεσματική και γραφειοκρατική οργάνωση, πολιτικές</a:t>
            </a:r>
          </a:p>
          <a:p>
            <a:pPr lvl="1">
              <a:buFont typeface="Wingdings" pitchFamily="2" charset="2"/>
              <a:buChar char="ü"/>
            </a:pPr>
            <a:endParaRPr lang="el-GR" sz="2300" dirty="0"/>
          </a:p>
          <a:p>
            <a:pPr lvl="1">
              <a:buFont typeface="Wingdings" pitchFamily="2" charset="2"/>
              <a:buChar char="ü"/>
            </a:pPr>
            <a:r>
              <a:rPr lang="el-GR" sz="2300" dirty="0"/>
              <a:t>Κακές συνθήκες εργασίας και ανισορροπία επαγγελματικής και προσωπικής ζωής</a:t>
            </a:r>
          </a:p>
          <a:p>
            <a:pPr lvl="1">
              <a:buFont typeface="Wingdings" pitchFamily="2" charset="2"/>
              <a:buChar char="ü"/>
            </a:pPr>
            <a:endParaRPr lang="el-GR" sz="2300" dirty="0"/>
          </a:p>
          <a:p>
            <a:pPr lvl="1">
              <a:buFont typeface="Wingdings" pitchFamily="2" charset="2"/>
              <a:buChar char="ü"/>
            </a:pPr>
            <a:r>
              <a:rPr lang="el-GR" sz="2300" dirty="0"/>
              <a:t>Ασαφείς και μη υλοποιήσιμες εργασίες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04" y="14859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21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Χαρακτήρας </a:t>
            </a:r>
            <a:r>
              <a:rPr lang="el-GR" sz="4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ατόμου </a:t>
            </a:r>
            <a:r>
              <a:rPr lang="el-GR" sz="40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40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παρακίνηση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2700" indent="0" algn="just">
              <a:lnSpc>
                <a:spcPct val="100000"/>
              </a:lnSpc>
              <a:spcBef>
                <a:spcPts val="1200"/>
              </a:spcBef>
              <a:buNone/>
              <a:tabLst>
                <a:tab pos="354965" algn="l"/>
                <a:tab pos="355600" algn="l"/>
                <a:tab pos="702945" algn="l"/>
                <a:tab pos="1323340" algn="l"/>
                <a:tab pos="2009139" algn="l"/>
                <a:tab pos="3100705" algn="l"/>
                <a:tab pos="3641725" algn="l"/>
                <a:tab pos="4998085" algn="l"/>
                <a:tab pos="5588000" algn="l"/>
                <a:tab pos="7173595" algn="l"/>
                <a:tab pos="7610475" algn="l"/>
              </a:tabLst>
            </a:pPr>
            <a:r>
              <a:rPr lang="el-GR" spc="-5" dirty="0">
                <a:cs typeface="Calibri"/>
              </a:rPr>
              <a:t>Ο	</a:t>
            </a:r>
            <a:r>
              <a:rPr lang="el-GR" b="1" spc="-25" dirty="0">
                <a:cs typeface="Calibri"/>
              </a:rPr>
              <a:t>K</a:t>
            </a:r>
            <a:r>
              <a:rPr lang="el-GR" b="1" spc="-5" dirty="0">
                <a:cs typeface="Calibri"/>
              </a:rPr>
              <a:t>arl</a:t>
            </a:r>
            <a:r>
              <a:rPr lang="el-GR" b="1" dirty="0">
                <a:cs typeface="Calibri"/>
              </a:rPr>
              <a:t> </a:t>
            </a:r>
            <a:r>
              <a:rPr lang="el-GR" b="1" spc="-10" dirty="0">
                <a:cs typeface="Calibri"/>
              </a:rPr>
              <a:t>Jun</a:t>
            </a:r>
            <a:r>
              <a:rPr lang="el-GR" b="1" spc="-5" dirty="0">
                <a:cs typeface="Calibri"/>
              </a:rPr>
              <a:t>g</a:t>
            </a:r>
            <a:r>
              <a:rPr lang="el-GR" b="1" dirty="0">
                <a:cs typeface="Calibri"/>
              </a:rPr>
              <a:t> </a:t>
            </a:r>
            <a:r>
              <a:rPr lang="el-GR" spc="10" dirty="0">
                <a:cs typeface="Calibri"/>
              </a:rPr>
              <a:t>σ</a:t>
            </a:r>
            <a:r>
              <a:rPr lang="el-GR" spc="5" dirty="0">
                <a:cs typeface="Calibri"/>
              </a:rPr>
              <a:t>τ</a:t>
            </a:r>
            <a:r>
              <a:rPr lang="el-GR" spc="-5" dirty="0">
                <a:cs typeface="Calibri"/>
              </a:rPr>
              <a:t>ηρί</a:t>
            </a:r>
            <a:r>
              <a:rPr lang="el-GR" spc="-35" dirty="0">
                <a:cs typeface="Calibri"/>
              </a:rPr>
              <a:t>ζ</a:t>
            </a:r>
            <a:r>
              <a:rPr lang="el-GR" spc="-5" dirty="0">
                <a:cs typeface="Calibri"/>
              </a:rPr>
              <a:t>ει</a:t>
            </a:r>
            <a:r>
              <a:rPr lang="el-GR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τ</a:t>
            </a:r>
            <a:r>
              <a:rPr lang="el-GR" spc="-45" dirty="0">
                <a:cs typeface="Calibri"/>
              </a:rPr>
              <a:t>η</a:t>
            </a:r>
            <a:r>
              <a:rPr lang="el-GR" spc="-5" dirty="0">
                <a:cs typeface="Calibri"/>
              </a:rPr>
              <a:t>ν</a:t>
            </a:r>
            <a:r>
              <a:rPr lang="el-GR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τυπ</a:t>
            </a:r>
            <a:r>
              <a:rPr lang="el-GR" spc="-20" dirty="0">
                <a:cs typeface="Calibri"/>
              </a:rPr>
              <a:t>ο</a:t>
            </a:r>
            <a:r>
              <a:rPr lang="el-GR" spc="-30" dirty="0">
                <a:cs typeface="Calibri"/>
              </a:rPr>
              <a:t>λ</a:t>
            </a:r>
            <a:r>
              <a:rPr lang="el-GR" spc="-10" dirty="0">
                <a:cs typeface="Calibri"/>
              </a:rPr>
              <a:t>ο</a:t>
            </a:r>
            <a:r>
              <a:rPr lang="el-GR" dirty="0">
                <a:cs typeface="Calibri"/>
              </a:rPr>
              <a:t>γ</a:t>
            </a:r>
            <a:r>
              <a:rPr lang="el-GR" spc="-10" dirty="0">
                <a:cs typeface="Calibri"/>
              </a:rPr>
              <a:t>ί</a:t>
            </a:r>
            <a:r>
              <a:rPr lang="el-GR" spc="-5" dirty="0">
                <a:cs typeface="Calibri"/>
              </a:rPr>
              <a:t>α</a:t>
            </a:r>
            <a:r>
              <a:rPr lang="el-GR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τ</a:t>
            </a:r>
            <a:r>
              <a:rPr lang="el-GR" spc="-25" dirty="0">
                <a:cs typeface="Calibri"/>
              </a:rPr>
              <a:t>ω</a:t>
            </a:r>
            <a:r>
              <a:rPr lang="el-GR" spc="-5" dirty="0">
                <a:cs typeface="Calibri"/>
              </a:rPr>
              <a:t>ν</a:t>
            </a:r>
            <a:r>
              <a:rPr lang="el-GR" dirty="0">
                <a:cs typeface="Calibri"/>
              </a:rPr>
              <a:t> </a:t>
            </a:r>
            <a:r>
              <a:rPr lang="el-GR" spc="-70" dirty="0">
                <a:cs typeface="Calibri"/>
              </a:rPr>
              <a:t>χ</a:t>
            </a:r>
            <a:r>
              <a:rPr lang="el-GR" spc="5" dirty="0">
                <a:cs typeface="Calibri"/>
              </a:rPr>
              <a:t>α</a:t>
            </a:r>
            <a:r>
              <a:rPr lang="el-GR" spc="-5" dirty="0">
                <a:cs typeface="Calibri"/>
              </a:rPr>
              <a:t>ρακτή</a:t>
            </a:r>
            <a:r>
              <a:rPr lang="el-GR" dirty="0">
                <a:cs typeface="Calibri"/>
              </a:rPr>
              <a:t>ρ</a:t>
            </a:r>
            <a:r>
              <a:rPr lang="el-GR" spc="-25" dirty="0">
                <a:cs typeface="Calibri"/>
              </a:rPr>
              <a:t>ω</a:t>
            </a:r>
            <a:r>
              <a:rPr lang="el-GR" spc="-5" dirty="0">
                <a:cs typeface="Calibri"/>
              </a:rPr>
              <a:t>ν</a:t>
            </a:r>
            <a:r>
              <a:rPr lang="el-GR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σ</a:t>
            </a:r>
            <a:r>
              <a:rPr lang="el-GR" spc="-5" dirty="0">
                <a:cs typeface="Calibri"/>
              </a:rPr>
              <a:t>ε</a:t>
            </a:r>
            <a:r>
              <a:rPr lang="el-GR" dirty="0">
                <a:cs typeface="Calibri"/>
              </a:rPr>
              <a:t> </a:t>
            </a:r>
            <a:r>
              <a:rPr lang="el-GR" spc="5" dirty="0">
                <a:cs typeface="Calibri"/>
              </a:rPr>
              <a:t>δ</a:t>
            </a:r>
            <a:r>
              <a:rPr lang="el-GR" spc="-5" dirty="0">
                <a:cs typeface="Calibri"/>
              </a:rPr>
              <a:t>υο</a:t>
            </a:r>
            <a:r>
              <a:rPr lang="el-GR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β</a:t>
            </a:r>
            <a:r>
              <a:rPr lang="el-GR" spc="-20" dirty="0">
                <a:cs typeface="Calibri"/>
              </a:rPr>
              <a:t>α</a:t>
            </a:r>
            <a:r>
              <a:rPr lang="el-GR" spc="-5" dirty="0">
                <a:cs typeface="Calibri"/>
              </a:rPr>
              <a:t>σι</a:t>
            </a:r>
            <a:r>
              <a:rPr lang="el-GR" spc="-40" dirty="0">
                <a:cs typeface="Calibri"/>
              </a:rPr>
              <a:t>κ</a:t>
            </a:r>
            <a:r>
              <a:rPr lang="el-GR" spc="-5" dirty="0">
                <a:cs typeface="Calibri"/>
              </a:rPr>
              <a:t>ές</a:t>
            </a:r>
            <a:r>
              <a:rPr lang="el-GR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δ</a:t>
            </a:r>
            <a:r>
              <a:rPr lang="el-GR" spc="5" dirty="0">
                <a:cs typeface="Calibri"/>
              </a:rPr>
              <a:t>ι</a:t>
            </a:r>
            <a:r>
              <a:rPr lang="el-GR" spc="-15" dirty="0">
                <a:cs typeface="Calibri"/>
              </a:rPr>
              <a:t>α</a:t>
            </a:r>
            <a:r>
              <a:rPr lang="el-GR" spc="10" dirty="0">
                <a:cs typeface="Calibri"/>
              </a:rPr>
              <a:t>σ</a:t>
            </a:r>
            <a:r>
              <a:rPr lang="el-GR" spc="-15" dirty="0">
                <a:cs typeface="Calibri"/>
              </a:rPr>
              <a:t>τά</a:t>
            </a:r>
            <a:r>
              <a:rPr lang="el-GR" spc="-5" dirty="0">
                <a:cs typeface="Calibri"/>
              </a:rPr>
              <a:t>σ</a:t>
            </a:r>
            <a:r>
              <a:rPr lang="el-GR" spc="-15" dirty="0">
                <a:cs typeface="Calibri"/>
              </a:rPr>
              <a:t>ε</a:t>
            </a:r>
            <a:r>
              <a:rPr lang="el-GR" spc="-10" dirty="0">
                <a:cs typeface="Calibri"/>
              </a:rPr>
              <a:t>ις</a:t>
            </a:r>
            <a:endParaRPr lang="el-GR" dirty="0">
              <a:cs typeface="Calibri"/>
            </a:endParaRPr>
          </a:p>
          <a:p>
            <a:pPr marL="12700" indent="0" algn="just">
              <a:lnSpc>
                <a:spcPct val="100000"/>
              </a:lnSpc>
              <a:spcBef>
                <a:spcPts val="1200"/>
              </a:spcBef>
              <a:buNone/>
              <a:tabLst>
                <a:tab pos="354965" algn="l"/>
                <a:tab pos="355600" algn="l"/>
                <a:tab pos="702945" algn="l"/>
                <a:tab pos="1323340" algn="l"/>
                <a:tab pos="2009139" algn="l"/>
                <a:tab pos="3100705" algn="l"/>
                <a:tab pos="3641725" algn="l"/>
                <a:tab pos="4998085" algn="l"/>
                <a:tab pos="5588000" algn="l"/>
                <a:tab pos="7173595" algn="l"/>
                <a:tab pos="7610475" algn="l"/>
              </a:tabLst>
            </a:pPr>
            <a:endParaRPr lang="el-GR" dirty="0"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  <a:tab pos="702945" algn="l"/>
                <a:tab pos="1323340" algn="l"/>
                <a:tab pos="2009139" algn="l"/>
                <a:tab pos="3100705" algn="l"/>
                <a:tab pos="3641725" algn="l"/>
                <a:tab pos="4998085" algn="l"/>
                <a:tab pos="5588000" algn="l"/>
                <a:tab pos="7173595" algn="l"/>
                <a:tab pos="7610475" algn="l"/>
              </a:tabLst>
            </a:pPr>
            <a:r>
              <a:rPr lang="el-GR" b="1" spc="-5" dirty="0">
                <a:cs typeface="Calibri"/>
              </a:rPr>
              <a:t>Η πρώτη διάσταση </a:t>
            </a:r>
            <a:r>
              <a:rPr lang="el-GR" spc="-5" dirty="0">
                <a:cs typeface="Calibri"/>
              </a:rPr>
              <a:t>αφορά </a:t>
            </a:r>
            <a:r>
              <a:rPr lang="el-GR" spc="-25" dirty="0">
                <a:cs typeface="Calibri"/>
              </a:rPr>
              <a:t>την </a:t>
            </a:r>
            <a:r>
              <a:rPr lang="el-GR" spc="-10" dirty="0">
                <a:cs typeface="Calibri"/>
              </a:rPr>
              <a:t>«ε</a:t>
            </a:r>
            <a:r>
              <a:rPr lang="el-GR" spc="-60" dirty="0">
                <a:cs typeface="Calibri"/>
              </a:rPr>
              <a:t>κ</a:t>
            </a:r>
            <a:r>
              <a:rPr lang="el-GR" spc="-10" dirty="0">
                <a:cs typeface="Calibri"/>
              </a:rPr>
              <a:t>φ</a:t>
            </a:r>
            <a:r>
              <a:rPr lang="el-GR" dirty="0">
                <a:cs typeface="Calibri"/>
              </a:rPr>
              <a:t>ρ</a:t>
            </a:r>
            <a:r>
              <a:rPr lang="el-GR" spc="-15" dirty="0">
                <a:cs typeface="Calibri"/>
              </a:rPr>
              <a:t>α</a:t>
            </a:r>
            <a:r>
              <a:rPr lang="el-GR" spc="10" dirty="0">
                <a:cs typeface="Calibri"/>
              </a:rPr>
              <a:t>σ</a:t>
            </a:r>
            <a:r>
              <a:rPr lang="el-GR" spc="-10" dirty="0">
                <a:cs typeface="Calibri"/>
              </a:rPr>
              <a:t>τι</a:t>
            </a:r>
            <a:r>
              <a:rPr lang="el-GR" spc="-85" dirty="0">
                <a:cs typeface="Calibri"/>
              </a:rPr>
              <a:t>κ</a:t>
            </a:r>
            <a:r>
              <a:rPr lang="el-GR" spc="10" dirty="0">
                <a:cs typeface="Calibri"/>
              </a:rPr>
              <a:t>ό</a:t>
            </a:r>
            <a:r>
              <a:rPr lang="el-GR" spc="-10" dirty="0">
                <a:cs typeface="Calibri"/>
              </a:rPr>
              <a:t>τ</a:t>
            </a:r>
            <a:r>
              <a:rPr lang="el-GR" spc="-45" dirty="0">
                <a:cs typeface="Calibri"/>
              </a:rPr>
              <a:t>η</a:t>
            </a:r>
            <a:r>
              <a:rPr lang="el-GR" spc="-15" dirty="0">
                <a:cs typeface="Calibri"/>
              </a:rPr>
              <a:t>τ</a:t>
            </a:r>
            <a:r>
              <a:rPr lang="el-GR" spc="-10" dirty="0">
                <a:cs typeface="Calibri"/>
              </a:rPr>
              <a:t>α</a:t>
            </a:r>
            <a:r>
              <a:rPr lang="el-GR" spc="-5" dirty="0">
                <a:cs typeface="Calibri"/>
              </a:rPr>
              <a:t>»</a:t>
            </a:r>
            <a:r>
              <a:rPr lang="el-GR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ή</a:t>
            </a:r>
            <a:r>
              <a:rPr lang="el-GR" dirty="0">
                <a:cs typeface="Calibri"/>
              </a:rPr>
              <a:t> </a:t>
            </a:r>
            <a:r>
              <a:rPr lang="el-GR" spc="-20" dirty="0">
                <a:cs typeface="Calibri"/>
              </a:rPr>
              <a:t>τ</a:t>
            </a:r>
            <a:r>
              <a:rPr lang="el-GR" spc="-5" dirty="0">
                <a:cs typeface="Calibri"/>
              </a:rPr>
              <a:t>ο</a:t>
            </a:r>
            <a:r>
              <a:rPr lang="el-GR" dirty="0">
                <a:cs typeface="Calibri"/>
              </a:rPr>
              <a:t> β</a:t>
            </a:r>
            <a:r>
              <a:rPr lang="el-GR" spc="5" dirty="0">
                <a:cs typeface="Calibri"/>
              </a:rPr>
              <a:t>α</a:t>
            </a:r>
            <a:r>
              <a:rPr lang="el-GR" spc="-5" dirty="0">
                <a:cs typeface="Calibri"/>
              </a:rPr>
              <a:t>θ</a:t>
            </a:r>
            <a:r>
              <a:rPr lang="el-GR" spc="-20" dirty="0">
                <a:cs typeface="Calibri"/>
              </a:rPr>
              <a:t>μ</a:t>
            </a:r>
            <a:r>
              <a:rPr lang="el-GR" spc="-5" dirty="0">
                <a:cs typeface="Calibri"/>
              </a:rPr>
              <a:t>ό</a:t>
            </a:r>
            <a:r>
              <a:rPr lang="el-GR" dirty="0">
                <a:cs typeface="Calibri"/>
              </a:rPr>
              <a:t> </a:t>
            </a:r>
            <a:r>
              <a:rPr lang="el-GR" spc="10" dirty="0">
                <a:cs typeface="Calibri"/>
              </a:rPr>
              <a:t>σ</a:t>
            </a:r>
            <a:r>
              <a:rPr lang="el-GR" spc="-10" dirty="0">
                <a:cs typeface="Calibri"/>
              </a:rPr>
              <a:t>τ</a:t>
            </a:r>
            <a:r>
              <a:rPr lang="el-GR" dirty="0">
                <a:cs typeface="Calibri"/>
              </a:rPr>
              <a:t>ο</a:t>
            </a:r>
            <a:r>
              <a:rPr lang="el-GR" spc="-5" dirty="0">
                <a:cs typeface="Calibri"/>
              </a:rPr>
              <a:t>ν</a:t>
            </a:r>
            <a:r>
              <a:rPr lang="el-GR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οποίο</a:t>
            </a:r>
            <a:r>
              <a:rPr lang="el-GR" dirty="0">
                <a:cs typeface="Calibri"/>
              </a:rPr>
              <a:t> </a:t>
            </a:r>
            <a:r>
              <a:rPr lang="el-GR" spc="-20" dirty="0">
                <a:cs typeface="Calibri"/>
              </a:rPr>
              <a:t>τ</a:t>
            </a:r>
            <a:r>
              <a:rPr lang="el-GR" spc="-5" dirty="0">
                <a:cs typeface="Calibri"/>
              </a:rPr>
              <a:t>ο</a:t>
            </a:r>
            <a:r>
              <a:rPr lang="el-GR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ά</a:t>
            </a:r>
            <a:r>
              <a:rPr lang="el-GR" spc="-15" dirty="0">
                <a:cs typeface="Calibri"/>
              </a:rPr>
              <a:t>τ</a:t>
            </a:r>
            <a:r>
              <a:rPr lang="el-GR" spc="-5" dirty="0">
                <a:cs typeface="Calibri"/>
              </a:rPr>
              <a:t>ο</a:t>
            </a:r>
            <a:r>
              <a:rPr lang="el-GR" spc="-15" dirty="0">
                <a:cs typeface="Calibri"/>
              </a:rPr>
              <a:t>μ</a:t>
            </a:r>
            <a:r>
              <a:rPr lang="el-GR" spc="-5" dirty="0">
                <a:cs typeface="Calibri"/>
              </a:rPr>
              <a:t>ο</a:t>
            </a:r>
            <a:r>
              <a:rPr lang="el-GR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ε</a:t>
            </a:r>
            <a:r>
              <a:rPr lang="el-GR" spc="-35" dirty="0">
                <a:cs typeface="Calibri"/>
              </a:rPr>
              <a:t>ί</a:t>
            </a:r>
            <a:r>
              <a:rPr lang="el-GR" spc="-5" dirty="0">
                <a:cs typeface="Calibri"/>
              </a:rPr>
              <a:t>ναι </a:t>
            </a:r>
            <a:r>
              <a:rPr lang="el-GR" spc="-25" dirty="0">
                <a:cs typeface="Calibri"/>
              </a:rPr>
              <a:t>εκδηλωτικό </a:t>
            </a:r>
            <a:r>
              <a:rPr lang="el-GR" spc="-5" dirty="0">
                <a:cs typeface="Calibri"/>
              </a:rPr>
              <a:t>ή </a:t>
            </a:r>
            <a:r>
              <a:rPr lang="el-GR" spc="-10" dirty="0">
                <a:cs typeface="Calibri"/>
              </a:rPr>
              <a:t>έχει ανοικτή, </a:t>
            </a:r>
            <a:r>
              <a:rPr lang="el-GR" spc="-15" dirty="0">
                <a:cs typeface="Calibri"/>
              </a:rPr>
              <a:t>εκδηλωτική, εκφραστική</a:t>
            </a:r>
            <a:r>
              <a:rPr lang="el-GR" spc="235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συμπεριφορά</a:t>
            </a: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  <a:tab pos="702945" algn="l"/>
                <a:tab pos="1323340" algn="l"/>
                <a:tab pos="2009139" algn="l"/>
                <a:tab pos="3100705" algn="l"/>
                <a:tab pos="3641725" algn="l"/>
                <a:tab pos="4998085" algn="l"/>
                <a:tab pos="5588000" algn="l"/>
                <a:tab pos="7173595" algn="l"/>
                <a:tab pos="7610475" algn="l"/>
              </a:tabLst>
            </a:pPr>
            <a:endParaRPr lang="el-GR" dirty="0"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  <a:tab pos="702945" algn="l"/>
                <a:tab pos="1323340" algn="l"/>
                <a:tab pos="2009139" algn="l"/>
                <a:tab pos="3100705" algn="l"/>
                <a:tab pos="3641725" algn="l"/>
                <a:tab pos="4998085" algn="l"/>
                <a:tab pos="5588000" algn="l"/>
                <a:tab pos="7173595" algn="l"/>
                <a:tab pos="7610475" algn="l"/>
              </a:tabLst>
            </a:pPr>
            <a:r>
              <a:rPr lang="el-GR" b="1" spc="-5" dirty="0">
                <a:cs typeface="Calibri"/>
              </a:rPr>
              <a:t>Η δεύτερη </a:t>
            </a:r>
            <a:r>
              <a:rPr lang="el-GR" b="1" spc="-10" dirty="0">
                <a:cs typeface="Calibri"/>
              </a:rPr>
              <a:t>διάσταση </a:t>
            </a:r>
            <a:r>
              <a:rPr lang="el-GR" spc="-10" dirty="0">
                <a:cs typeface="Calibri"/>
              </a:rPr>
              <a:t>εκφράζει το </a:t>
            </a:r>
            <a:r>
              <a:rPr lang="el-GR" spc="-5" dirty="0">
                <a:cs typeface="Calibri"/>
              </a:rPr>
              <a:t>βαθμό στον οποίο </a:t>
            </a:r>
            <a:r>
              <a:rPr lang="el-GR" spc="-20" dirty="0">
                <a:cs typeface="Calibri"/>
              </a:rPr>
              <a:t>τα  </a:t>
            </a:r>
            <a:r>
              <a:rPr lang="el-GR" spc="-10" dirty="0">
                <a:cs typeface="Calibri"/>
              </a:rPr>
              <a:t>άτομα </a:t>
            </a:r>
            <a:r>
              <a:rPr lang="el-GR" spc="-15" dirty="0">
                <a:cs typeface="Calibri"/>
              </a:rPr>
              <a:t>εκδηλώνουν </a:t>
            </a:r>
            <a:r>
              <a:rPr lang="el-GR" spc="-10" dirty="0">
                <a:cs typeface="Calibri"/>
              </a:rPr>
              <a:t>κυριαρχική (επιβλητική) </a:t>
            </a:r>
            <a:r>
              <a:rPr lang="el-GR" spc="-5" dirty="0">
                <a:cs typeface="Calibri"/>
              </a:rPr>
              <a:t>συμπεριφορά ή μη </a:t>
            </a:r>
            <a:r>
              <a:rPr lang="el-GR" spc="-15" dirty="0">
                <a:cs typeface="Calibri"/>
              </a:rPr>
              <a:t>κυριαρχική (συγκαταβατική) </a:t>
            </a:r>
            <a:r>
              <a:rPr lang="el-GR" spc="-5" dirty="0">
                <a:cs typeface="Calibri"/>
              </a:rPr>
              <a:t>συμπεριφορά </a:t>
            </a:r>
            <a:r>
              <a:rPr lang="el-GR" spc="-15" dirty="0">
                <a:cs typeface="Calibri"/>
              </a:rPr>
              <a:t>πάνω </a:t>
            </a:r>
            <a:r>
              <a:rPr lang="el-GR" spc="-5" dirty="0">
                <a:cs typeface="Calibri"/>
              </a:rPr>
              <a:t>στους</a:t>
            </a:r>
            <a:r>
              <a:rPr lang="el-GR" spc="210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άλλους</a:t>
            </a:r>
            <a:endParaRPr lang="el-GR" dirty="0">
              <a:cs typeface="Calibri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4239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717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Επιπλέον…..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διαμόρφωση υγιούς οργανωσιακού κλίματος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δημιουργία ομάδων εργασίας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εφαρμογή του συμμετοχικού τρόπου διοίκησης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διεύρυνση και εμπλουτισμός της εργασίας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θετική ενίσχυση των εργαζόμενων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ενδυνάμωση</a:t>
            </a:r>
          </a:p>
          <a:p>
            <a:endParaRPr lang="el-G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06" y="4662121"/>
            <a:ext cx="5967046" cy="190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Οργανωσιακό κλίμα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Το καλό οργανωσιακό κλίμα περιλαμβάνει</a:t>
            </a:r>
            <a:r>
              <a:rPr lang="el-GR" dirty="0"/>
              <a:t>:</a:t>
            </a:r>
          </a:p>
          <a:p>
            <a:r>
              <a:rPr lang="el-GR" dirty="0"/>
              <a:t>επαρκή στελέχωση των τμημάτων</a:t>
            </a:r>
          </a:p>
          <a:p>
            <a:r>
              <a:rPr lang="el-GR" dirty="0"/>
              <a:t>ευελιξία στην επιλογή ωραρίων</a:t>
            </a:r>
          </a:p>
          <a:p>
            <a:r>
              <a:rPr lang="el-GR" dirty="0"/>
              <a:t>πρόσβαση στην πληροφόρηση </a:t>
            </a:r>
          </a:p>
          <a:p>
            <a:r>
              <a:rPr lang="el-GR" dirty="0"/>
              <a:t>υποστήριξη για κάθε εργαζόμενο</a:t>
            </a:r>
          </a:p>
          <a:p>
            <a:r>
              <a:rPr lang="el-GR" dirty="0"/>
              <a:t>ευκαιρίες επαγγελματικής ανάπτυξης</a:t>
            </a:r>
          </a:p>
          <a:p>
            <a:r>
              <a:rPr lang="el-GR" dirty="0"/>
              <a:t>συμμετοχή όλων στη λήψη αποφάσεων</a:t>
            </a:r>
          </a:p>
          <a:p>
            <a:r>
              <a:rPr lang="el-GR" dirty="0"/>
              <a:t>συνοχή και η αμοιβαία εμπιστοσύνη μεταξύ των συνεργατών</a:t>
            </a:r>
          </a:p>
          <a:p>
            <a:r>
              <a:rPr lang="el-GR" dirty="0"/>
              <a:t>δυνατότητα αυτονομίας</a:t>
            </a:r>
            <a:br>
              <a:rPr lang="el-GR" dirty="0"/>
            </a:br>
            <a:endParaRPr lang="el-G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49" y="1079623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υλοποίηση της πολιτικής αμοιβών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1" dirty="0"/>
              <a:t>Αξιολόγηση έργου θέσης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Έρευνα αγοράς αμοιβών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Συστήματα προαγωγών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/>
              <a:t>Συστήματα ανταμοιβής με βάση τη συμβολή του εργαζομένου</a:t>
            </a:r>
          </a:p>
          <a:p>
            <a:pPr lvl="1"/>
            <a:r>
              <a:rPr lang="el-GR" dirty="0"/>
              <a:t>Συστήματα κινήτρων (ατομικά, ομαδικά, αμοιβή με βάση την αξία)</a:t>
            </a:r>
          </a:p>
          <a:p>
            <a:pPr lvl="1"/>
            <a:r>
              <a:rPr lang="el-GR" dirty="0"/>
              <a:t>Συστήματα πρόσθετων παροχών</a:t>
            </a:r>
          </a:p>
          <a:p>
            <a:pPr lvl="1"/>
            <a:endParaRPr lang="el-G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C00000"/>
                </a:solidFill>
              </a:rPr>
              <a:t>Μηχανισμοί υποκίνησης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l-GR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C00000"/>
                </a:solidFill>
              </a:rPr>
              <a:t>Διαθέσιμες ανταμοιβές</a:t>
            </a:r>
          </a:p>
        </p:txBody>
      </p:sp>
    </p:spTree>
    <p:extLst>
      <p:ext uri="{BB962C8B-B14F-4D97-AF65-F5344CB8AC3E}">
        <p14:creationId xmlns:p14="http://schemas.microsoft.com/office/powerpoint/2010/main" val="2435598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Διαμόρφωση ομάδων εργασίας – Επικοινωνία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86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l-GR" sz="2000" dirty="0"/>
            </a:br>
            <a:r>
              <a:rPr lang="el-GR" sz="2400" b="1" dirty="0"/>
              <a:t>Στο πλαίσιο των ομάδων </a:t>
            </a:r>
          </a:p>
          <a:p>
            <a:r>
              <a:rPr lang="el-GR" sz="2400" dirty="0"/>
              <a:t>συνδυάζονται οι ικανότητες, οι γνώσεις, οι δεξιότητες, η εμπειρία πολλών ατόμων</a:t>
            </a:r>
          </a:p>
          <a:p>
            <a:r>
              <a:rPr lang="el-GR" sz="2400" dirty="0"/>
              <a:t>υπάρχει κοινή δέσμευση για την επίτευξη συγκεκριμένων στόχων</a:t>
            </a:r>
          </a:p>
          <a:p>
            <a:r>
              <a:rPr lang="el-GR" sz="2400" dirty="0"/>
              <a:t>τονώνεται το ηθικό </a:t>
            </a:r>
          </a:p>
          <a:p>
            <a:r>
              <a:rPr lang="el-GR" sz="2400" dirty="0"/>
              <a:t>αυξάνεται η αυτοεκτίμηση των εργαζομένων μέσα από την αλληλοϋποστήριξη και την αναγνώριση </a:t>
            </a:r>
          </a:p>
          <a:p>
            <a:endParaRPr lang="el-GR" sz="2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11" y="475077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75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Συμμετοχική διοίκηση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sz="2400" dirty="0"/>
              <a:t>Η εφαρμογή του συμμετοχικού </a:t>
            </a:r>
            <a:r>
              <a:rPr lang="en-US" sz="2400" dirty="0"/>
              <a:t>management </a:t>
            </a:r>
            <a:r>
              <a:rPr lang="el-GR" sz="2400" dirty="0"/>
              <a:t>διευκολύνει την αποδοχή των αλλαγών </a:t>
            </a:r>
            <a:endParaRPr lang="en-US" sz="2400" dirty="0"/>
          </a:p>
          <a:p>
            <a:endParaRPr lang="el-GR" sz="2400" dirty="0"/>
          </a:p>
          <a:p>
            <a:r>
              <a:rPr lang="el-GR" sz="2400" dirty="0"/>
              <a:t> </a:t>
            </a:r>
            <a:r>
              <a:rPr lang="en-US" sz="2400" dirty="0"/>
              <a:t>E</a:t>
            </a:r>
            <a:r>
              <a:rPr lang="el-GR" sz="2400" dirty="0"/>
              <a:t>ξασφαλίζει τη δέσμευση των εργαζομένων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51" y="4228734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9375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Διεύρυνση και εμπλουτισμός της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/>
              <a:t>Εκούσια εναλλαγή των εργασιακών θέσεων (job rotation)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Οι εργαζόμενοι κινητοποιούνται και ικανοποιούνται περισσότερο όταν λαμβάνουν οι ίδιοι αποφάσεις για τον τρόπο επιτέλεσης του έργου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Πρέπει να ενθαρρύνονται προκειμένου να ανιχνεύουν οι ίδιοι τα σφάλματα και να επιλύουν τα προβλήματά τους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28" y="4747846"/>
            <a:ext cx="4067175" cy="17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488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θετική ενίσχυση εργαζομένων (reinforcement)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386754" cy="4351338"/>
          </a:xfrm>
        </p:spPr>
        <p:txBody>
          <a:bodyPr/>
          <a:lstStyle/>
          <a:p>
            <a:pPr algn="just"/>
            <a:endParaRPr lang="el-GR" dirty="0"/>
          </a:p>
          <a:p>
            <a:pPr marL="0" indent="0" algn="ctr">
              <a:buNone/>
            </a:pPr>
            <a:r>
              <a:rPr lang="el-GR" dirty="0"/>
              <a:t>Παροχή υλικών, ψυχολογικών και κοινωνικών ανταμοιβών με απώτερο στόχο την εκμάθηση και εφαρμογή από τους εργαζόμενους της τεχνικής της αυτοενίσχυσης για την επίτευξη μόνιμα υψηλής απόδοσης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43" y="1954089"/>
            <a:ext cx="2466975" cy="36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35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84784"/>
            <a:ext cx="10972800" cy="49685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sz="2400" dirty="0">
                <a:ea typeface="Times New Roman"/>
              </a:rPr>
              <a:t>Ενδυνάμωση είναι η μετάβαση της λήψης απόφασης, της εξουσίας και της υπευθυνότητας από τους </a:t>
            </a:r>
            <a:r>
              <a:rPr lang="en-US" sz="2400" dirty="0">
                <a:ea typeface="Times New Roman"/>
              </a:rPr>
              <a:t>managers</a:t>
            </a:r>
            <a:r>
              <a:rPr lang="el-GR" sz="2400" dirty="0">
                <a:ea typeface="Times New Roman"/>
              </a:rPr>
              <a:t> στους εργαζόμενους</a:t>
            </a:r>
          </a:p>
          <a:p>
            <a:pPr algn="just">
              <a:buFont typeface="Wingdings" pitchFamily="2" charset="2"/>
              <a:buChar char="q"/>
            </a:pPr>
            <a:endParaRPr lang="el-GR" sz="2400" dirty="0">
              <a:ea typeface="Times New Roman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400" dirty="0">
                <a:ea typeface="Times New Roman"/>
              </a:rPr>
              <a:t>Η διαδικασία της εμψύχωσης και της ανταμοιβής της πρωτοβουλίας και της φαντασίας των εργαζομένων</a:t>
            </a:r>
          </a:p>
          <a:p>
            <a:pPr algn="just">
              <a:buFont typeface="Wingdings" pitchFamily="2" charset="2"/>
              <a:buChar char="q"/>
            </a:pPr>
            <a:endParaRPr lang="el-GR" sz="2400" dirty="0">
              <a:ea typeface="Times New Roman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400" dirty="0">
                <a:ea typeface="Times New Roman"/>
              </a:rPr>
              <a:t>Βασική προϋπόθεση αποτελεί το γεγονός ότι τα μέλη του οργανισμού είναι πρόθυμα και ικανά να αναλάβουν περισσότερη εξουσία, να λάβουν καλές αποφάσεις και να τις εκτελέσουν αποτελεσματικά</a:t>
            </a:r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1143000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Ενδυνάμωση των ανθρώπινων πόρων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B7414FD-81FC-4568-A24D-B0F3FE26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A1713-17BD-4C44-839A-C4F92EC6EED0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54</a:t>
            </a:fld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61" y="5064369"/>
            <a:ext cx="2371725" cy="15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Ενδυνάμωση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Υποκινεί τους εργαζόμενους καθώς προσφέρει ένα τρόπο για την επίτευξη υψηλότερου επιπέδου απόδοσης χωρίς τη χρήση αυστηρής επιτήρησης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Η αύξηση της αυτονομίας και της εξουσίας στο πλαίσιο της ενδυνάμωσης  οδηγεί σε αύξηση της οργανωσιακής απόδοσης</a:t>
            </a:r>
            <a:br>
              <a:rPr lang="el-GR" dirty="0"/>
            </a:br>
            <a:endParaRPr lang="el-G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69" y="391660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92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360" y="1600200"/>
            <a:ext cx="11713301" cy="506916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>
                <a:ea typeface="Times New Roman"/>
              </a:rPr>
              <a:t>Αυξάνει την εργασιακή ικανοποίηση των υπαλλήλων </a:t>
            </a:r>
            <a:r>
              <a:rPr lang="el-GR" sz="2400" b="1" dirty="0">
                <a:ea typeface="Times New Roman"/>
              </a:rPr>
              <a:t>(</a:t>
            </a:r>
            <a:r>
              <a:rPr lang="en-US" sz="2400" b="1" dirty="0">
                <a:ea typeface="Times New Roman"/>
              </a:rPr>
              <a:t>job satisfaction</a:t>
            </a:r>
            <a:r>
              <a:rPr lang="el-GR" sz="2400" b="1" dirty="0">
                <a:ea typeface="Times New Roman"/>
              </a:rPr>
              <a:t>) </a:t>
            </a:r>
            <a:r>
              <a:rPr lang="el-GR" sz="2400" dirty="0">
                <a:ea typeface="Times New Roman"/>
              </a:rPr>
              <a:t>γιατί νοιώθουν ότι έχουν μεγαλύτερη ανάμειξη και σπουδαιότητα  στον οργανισμό, ενώ βελτιώνονται και οι προσωπικές σχέσεις μεταξύ των συνεργαζόμενων υπαλλήλων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l-GR" sz="2400" dirty="0">
              <a:ea typeface="Times New Roman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>
                <a:ea typeface="Times New Roman"/>
              </a:rPr>
              <a:t>Παρέχει τη δυνατότητα στους υπαλλήλους να επηρεάζουν τις λειτουργίες που λαμβάνουν χώρα στον εργασιακό τους χώρο με αποτέλεσμα να νοιώθουν μεγαλύτερη δέσμευση για τον οργανισμό που εργάζονται </a:t>
            </a:r>
            <a:r>
              <a:rPr lang="el-GR" sz="2400" b="1" dirty="0">
                <a:ea typeface="Times New Roman"/>
              </a:rPr>
              <a:t>(</a:t>
            </a:r>
            <a:r>
              <a:rPr lang="en-US" sz="2400" b="1" dirty="0">
                <a:ea typeface="Times New Roman"/>
              </a:rPr>
              <a:t>organizational commitment</a:t>
            </a:r>
            <a:r>
              <a:rPr lang="el-GR" sz="2400" b="1" dirty="0">
                <a:ea typeface="Times New Roman"/>
              </a:rPr>
              <a:t>)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l-GR" sz="2400" dirty="0"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Διοίκηση ανθρώπινου δυναμικού και ενδυνάμωση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E893DAB-182C-4BC0-B66F-90376AB3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A1713-17BD-4C44-839A-C4F92EC6EED0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56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01469"/>
      </p:ext>
    </p:extLst>
  </p:cSld>
  <p:clrMapOvr>
    <a:masterClrMapping/>
  </p:clrMapOvr>
  <p:transition spd="med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1" y="0"/>
            <a:ext cx="9772691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Βελτίωση απόδοσης και ενδυνάμωση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553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435629"/>
              </p:ext>
            </p:extLst>
          </p:nvPr>
        </p:nvGraphicFramePr>
        <p:xfrm>
          <a:off x="623393" y="980728"/>
          <a:ext cx="10945215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Visio" r:id="rId3" imgW="6743314" imgH="5123566" progId="Visio.Drawing.11">
                  <p:embed/>
                </p:oleObj>
              </mc:Choice>
              <mc:Fallback>
                <p:oleObj name="Visio" r:id="rId3" imgW="6743314" imgH="51235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3" y="980728"/>
                        <a:ext cx="10945215" cy="576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2EC26B1-67EA-405A-9397-70FB45F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A1713-17BD-4C44-839A-C4F92EC6EED0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57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76301"/>
      </p:ext>
    </p:extLst>
  </p:cSld>
  <p:clrMapOvr>
    <a:masterClrMapping/>
  </p:clrMapOvr>
  <p:transition spd="slow">
    <p:randomBa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562074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Ενδυνάμωση νέας  οργανωτικής κουλτούρας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t="8543" r="22351" b="8318"/>
          <a:stretch>
            <a:fillRect/>
          </a:stretch>
        </p:blipFill>
        <p:spPr bwMode="auto">
          <a:xfrm>
            <a:off x="1199456" y="620688"/>
            <a:ext cx="10992544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BD8C10C-D191-4036-8542-9F7AFDDD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00100" indent="-800100" algn="ctr">
              <a:defRPr/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Τιμωρία – ποινές και παρακίνηση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0972800" cy="4853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l-GR" sz="2400" dirty="0"/>
              <a:t>μπορεί να μειώσει την ανεπιθύμητη συμπεριφορά, αλλά δεν υποδεικνύει την επιθυμητή συμπεριφορά</a:t>
            </a:r>
          </a:p>
          <a:p>
            <a:pPr>
              <a:buFont typeface="Wingdings" pitchFamily="2" charset="2"/>
              <a:buChar char="q"/>
              <a:defRPr/>
            </a:pPr>
            <a:endParaRPr lang="el-GR" sz="2400" dirty="0"/>
          </a:p>
          <a:p>
            <a:pPr>
              <a:buFont typeface="Wingdings" pitchFamily="2" charset="2"/>
              <a:buChar char="q"/>
              <a:defRPr/>
            </a:pPr>
            <a:r>
              <a:rPr lang="el-GR" sz="2400" dirty="0"/>
              <a:t>η αδυναμία των προϊσταμένων να χρησιμοποιήσουν πλήρως τα οφέλη της τιμωρίας λόγω της μονιμότητας των δημοσίων υπαλλήλων και των πολιτικών παρεμβάσεων</a:t>
            </a:r>
          </a:p>
          <a:p>
            <a:pPr>
              <a:buFont typeface="Wingdings" pitchFamily="2" charset="2"/>
              <a:buChar char="q"/>
              <a:defRPr/>
            </a:pPr>
            <a:endParaRPr lang="el-GR" sz="2400" dirty="0"/>
          </a:p>
          <a:p>
            <a:pPr>
              <a:buFont typeface="Wingdings" pitchFamily="2" charset="2"/>
              <a:buChar char="q"/>
              <a:defRPr/>
            </a:pPr>
            <a:r>
              <a:rPr lang="el-GR" sz="2400" dirty="0"/>
              <a:t>η γενικότερη αρνητική στάση της κοινωνίας απέναντι στην τιμωρία, όπου στιγματίζει αυτόν που τιμωρεί και θυματοποιεί τον παραβάτη - δράστη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924EF5E-75CD-4021-B61F-702D1EF3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28" y="503872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24" y="2525040"/>
            <a:ext cx="941363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172307" y="1000036"/>
            <a:ext cx="9026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Υποκίνηση</a:t>
            </a:r>
            <a:r>
              <a:rPr lang="el-GR" sz="2800" dirty="0"/>
              <a:t>            Η   συναισθηματική κατάσταση η οποία παρακινεί ένα άτομο να ενεργήσει με έναν ορισμένο τρόπο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99645" y="4044461"/>
            <a:ext cx="1588478" cy="1242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Διαδικασία Υποκίνησης </a:t>
            </a:r>
          </a:p>
        </p:txBody>
      </p:sp>
      <p:sp>
        <p:nvSpPr>
          <p:cNvPr id="4" name="Δεξιό βέλος 3"/>
          <p:cNvSpPr/>
          <p:nvPr/>
        </p:nvSpPr>
        <p:spPr>
          <a:xfrm>
            <a:off x="3071446" y="1148862"/>
            <a:ext cx="351692" cy="26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71764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00554" y="2289054"/>
            <a:ext cx="9144000" cy="1655762"/>
          </a:xfrm>
        </p:spPr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4</a:t>
            </a:r>
            <a:r>
              <a:rPr lang="el-GR" sz="3600" i="1" baseline="30000" dirty="0"/>
              <a:t>η</a:t>
            </a:r>
          </a:p>
          <a:p>
            <a:r>
              <a:rPr lang="el-GR" sz="3600" dirty="0"/>
              <a:t>Ο Ρόλος των Προϊσταμένων στην παρακίνηση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29" y="3767746"/>
            <a:ext cx="4478825" cy="285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435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195754"/>
            <a:ext cx="5181600" cy="4981209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el-GR" sz="2400" dirty="0"/>
          </a:p>
          <a:p>
            <a:pPr algn="just">
              <a:lnSpc>
                <a:spcPct val="80000"/>
              </a:lnSpc>
            </a:pPr>
            <a:endParaRPr lang="el-GR" sz="2400" dirty="0"/>
          </a:p>
          <a:p>
            <a:pPr algn="just">
              <a:lnSpc>
                <a:spcPct val="80000"/>
              </a:lnSpc>
            </a:pPr>
            <a:r>
              <a:rPr lang="el-GR" sz="2400" dirty="0"/>
              <a:t>Θέτουν ατομικούς και ομαδικούς στόχους στους συνεργάτες τους</a:t>
            </a:r>
            <a:endParaRPr lang="en-US" sz="2400" dirty="0"/>
          </a:p>
          <a:p>
            <a:pPr algn="just">
              <a:lnSpc>
                <a:spcPct val="80000"/>
              </a:lnSpc>
            </a:pPr>
            <a:endParaRPr lang="el-GR" sz="2400" dirty="0"/>
          </a:p>
          <a:p>
            <a:pPr algn="just">
              <a:lnSpc>
                <a:spcPct val="80000"/>
              </a:lnSpc>
            </a:pPr>
            <a:r>
              <a:rPr lang="el-GR" sz="2400" dirty="0"/>
              <a:t>Συνδέουν τους στόχους με συγκεκριμένες οικονομικές ή μη οικονομικές ανταμοιβές</a:t>
            </a:r>
            <a:endParaRPr lang="en-US" sz="2400" dirty="0"/>
          </a:p>
          <a:p>
            <a:pPr algn="just">
              <a:lnSpc>
                <a:spcPct val="80000"/>
              </a:lnSpc>
            </a:pPr>
            <a:endParaRPr lang="el-GR" sz="2400" dirty="0"/>
          </a:p>
          <a:p>
            <a:pPr algn="just">
              <a:lnSpc>
                <a:spcPct val="80000"/>
              </a:lnSpc>
            </a:pPr>
            <a:r>
              <a:rPr lang="el-GR" sz="2400" dirty="0"/>
              <a:t> Οι στόχοι πρέπει να είναι</a:t>
            </a:r>
            <a:r>
              <a:rPr lang="en-US" sz="2400" dirty="0"/>
              <a:t> SMART</a:t>
            </a:r>
            <a:endParaRPr lang="el-GR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90" y="1350352"/>
            <a:ext cx="3295650" cy="424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400" dirty="0"/>
              <a:t>Αναγνωρίζουν τις εξαιρετικές προσπάθειες και τις εξαιρετικές επιδόσεις των συνεργατών τους (ατομικά και ομαδικά) </a:t>
            </a:r>
          </a:p>
          <a:p>
            <a:pPr marL="0" indent="0" algn="ctr">
              <a:buNone/>
            </a:pPr>
            <a:r>
              <a:rPr lang="el-GR" sz="2400" dirty="0"/>
              <a:t>όχι μόνο τυπικά </a:t>
            </a:r>
          </a:p>
          <a:p>
            <a:pPr marL="0" indent="0" algn="ctr">
              <a:buNone/>
            </a:pPr>
            <a:r>
              <a:rPr lang="el-GR" sz="2400" dirty="0"/>
              <a:t>(π.χ. μέσω αξιολόγησης, </a:t>
            </a:r>
            <a:r>
              <a:rPr lang="en-US" sz="2400" dirty="0"/>
              <a:t>bonus </a:t>
            </a:r>
            <a:r>
              <a:rPr lang="el-GR" sz="2400" dirty="0"/>
              <a:t>κ.α.) αλλά και στην καθημερινότητα μέσω της συμπεριφοράς τους</a:t>
            </a:r>
          </a:p>
          <a:p>
            <a:endParaRPr lang="el-G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55" y="1885949"/>
            <a:ext cx="2962275" cy="365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293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61646" y="2048364"/>
            <a:ext cx="5181600" cy="2500190"/>
          </a:xfrm>
          <a:solidFill>
            <a:schemeClr val="accent5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Γιορτάζουν σημαντικά επιτεύγματα της μονάδας </a:t>
            </a:r>
          </a:p>
          <a:p>
            <a:pPr marL="0" indent="0" algn="ctr">
              <a:buNone/>
            </a:pPr>
            <a:r>
              <a:rPr lang="el-GR" dirty="0"/>
              <a:t>και των συνεργατών τους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solidFill>
            <a:srgbClr val="FF7C8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Εξηγούν στους συνεργάτες τις συνέπειες της εργασίας τους για την οργανωτική μονάδα και την  υπηρεσία ώστε να αντιλαμβάνονται τη σημαντικότητά της </a:t>
            </a:r>
          </a:p>
          <a:p>
            <a:pPr marL="0" indent="0" algn="ctr">
              <a:buNone/>
            </a:pPr>
            <a:r>
              <a:rPr lang="el-GR" dirty="0"/>
              <a:t>(σπάω πέτρες-κτίζω εκκλησία)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2007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09246" y="418856"/>
            <a:ext cx="5181600" cy="4351338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Επιβραβεύουν-επαινούν προσωπικά και δημοσίως </a:t>
            </a:r>
          </a:p>
          <a:p>
            <a:pPr marL="0" indent="0" algn="ctr">
              <a:buNone/>
            </a:pPr>
            <a:r>
              <a:rPr lang="el-GR" dirty="0"/>
              <a:t>(για κάτι πολύ σημαντικό)</a:t>
            </a:r>
          </a:p>
          <a:p>
            <a:pPr algn="ctr"/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solidFill>
            <a:srgbClr val="006666"/>
          </a:solidFill>
        </p:spPr>
        <p:txBody>
          <a:bodyPr/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Δίνουν δουλειές και αναθέσεις στους συνεργάτες τους παράλληλα με τις κύριες ευθύνες τους, ώστε να σπάζει η ρουτίνα και να αναπτύσσονται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Χρησιμοποιούν την εναλλαγή θέσεων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92769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56139" y="665040"/>
            <a:ext cx="5181600" cy="4351338"/>
          </a:xfrm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Δίνουν ελευθερία πρωτοβουλιών και συμμετοχή στους συνεργάτες τους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 Ζητούν τη γνώμη τους και τους ενθαρρύνουν να κάνουν προτάσεις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solidFill>
            <a:srgbClr val="CCCC00"/>
          </a:solidFill>
        </p:spPr>
        <p:txBody>
          <a:bodyPr/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Εκτός από το σύστημα-επιβράβευσης της υπηρεσίας, χρησιμοποιούν και δικά τους μέσα (π.χ. κάρτες, μικρά δωράκια, ώρες αδείας)</a:t>
            </a:r>
          </a:p>
          <a:p>
            <a:pPr marL="0" indent="0" algn="ctr">
              <a:buNone/>
            </a:pPr>
            <a:r>
              <a:rPr lang="el-GR" dirty="0"/>
              <a:t>Οι συμβολικές χειρονομίες-αμοιβές έχουν μεγάλη αξία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5867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15462" y="547810"/>
            <a:ext cx="5181600" cy="4351338"/>
          </a:xfrm>
          <a:solidFill>
            <a:srgbClr val="FF99CC"/>
          </a:solidFill>
        </p:spPr>
        <p:txBody>
          <a:bodyPr/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Δίνουν στους συνεργάτες τους </a:t>
            </a:r>
          </a:p>
          <a:p>
            <a:pPr marL="0" indent="0" algn="ctr">
              <a:buNone/>
            </a:pPr>
            <a:r>
              <a:rPr lang="el-GR" dirty="0"/>
              <a:t>τις πληροφορίες που χρειάζεται ώστε να αισθάνονται υπεύθυνοι και να κατανοούν </a:t>
            </a:r>
          </a:p>
          <a:p>
            <a:pPr marL="0" indent="0" algn="ctr">
              <a:buNone/>
            </a:pPr>
            <a:r>
              <a:rPr lang="el-GR" dirty="0"/>
              <a:t>«τι πρέπει, γιατί πρέπει και πως πρέπει να κάνουν»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solidFill>
            <a:srgbClr val="6600FF"/>
          </a:solidFill>
        </p:spPr>
        <p:txBody>
          <a:bodyPr/>
          <a:lstStyle/>
          <a:p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Κάνουν στους συνεργάτες να αισθάνονται ευθύνη για τα αποτελέσματα της δουλειάς τους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369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44415" y="840886"/>
            <a:ext cx="5181600" cy="435133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b="1" dirty="0"/>
              <a:t>Προσπαθούν να διατηρούν σε υψηλό επίπεδο την αυτοεκτίμηση των συνεργατών τους</a:t>
            </a:r>
          </a:p>
          <a:p>
            <a:pPr marL="0" indent="0" algn="ctr">
              <a:buNone/>
            </a:pPr>
            <a:r>
              <a:rPr lang="el-GR" b="1" dirty="0"/>
              <a:t> </a:t>
            </a:r>
          </a:p>
          <a:p>
            <a:pPr marL="0" indent="0" algn="ctr">
              <a:buNone/>
            </a:pPr>
            <a:r>
              <a:rPr lang="el-GR" b="1" dirty="0"/>
              <a:t>Δίνουν θετικό </a:t>
            </a:r>
            <a:r>
              <a:rPr lang="en-US" b="1" dirty="0"/>
              <a:t>feedback </a:t>
            </a:r>
            <a:r>
              <a:rPr lang="el-GR" b="1" dirty="0"/>
              <a:t>με κάθε ευκαιρία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629400" y="1696671"/>
            <a:ext cx="5181600" cy="435133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Ενισχύουν το αίσθημα </a:t>
            </a:r>
          </a:p>
          <a:p>
            <a:pPr marL="0" indent="0" algn="ctr">
              <a:buNone/>
            </a:pPr>
            <a:r>
              <a:rPr lang="el-GR" dirty="0"/>
              <a:t>δίκαιης μεταχείρισης του κάθε συνεργάτη</a:t>
            </a:r>
          </a:p>
          <a:p>
            <a:pPr marL="0" indent="0" algn="ctr">
              <a:buNone/>
            </a:pPr>
            <a:r>
              <a:rPr lang="el-GR" dirty="0"/>
              <a:t>αξιολογώντας αντικειμενικά τις επιδόσεις, τη συμπεριφορά του και δίνοντας ανάλογες ανταμοιβές </a:t>
            </a:r>
          </a:p>
          <a:p>
            <a:pPr marL="0" indent="0" algn="ctr">
              <a:buNone/>
            </a:pPr>
            <a:r>
              <a:rPr lang="el-GR" dirty="0"/>
              <a:t>(υλικές και μη)</a:t>
            </a:r>
          </a:p>
        </p:txBody>
      </p:sp>
    </p:spTree>
    <p:extLst>
      <p:ext uri="{BB962C8B-B14F-4D97-AF65-F5344CB8AC3E}">
        <p14:creationId xmlns:p14="http://schemas.microsoft.com/office/powerpoint/2010/main" val="33299681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44416" y="360240"/>
            <a:ext cx="5181600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sz="2400" dirty="0"/>
              <a:t>Διατηρούν ένα κλίμα το οποίο  κάνει τους συνεργάτες τους να δουλεύουν ευχάριστα, με κέφι και ενθουσιασμό, και να θέλουν να επιτύχουν υψηλότερες επιδόσεις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06662" y="1567717"/>
            <a:ext cx="5181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sz="2400" dirty="0"/>
              <a:t>Συνδέουν τους στόχους των συνεργατών τους με το όραμα της μονάδας και του οργανισμού, ώστε να τους εμπνεύσουν και να τους παρακινήσουν για υψηλές επιδόσεις</a:t>
            </a:r>
          </a:p>
          <a:p>
            <a:endParaRPr lang="el-G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55" y="2942493"/>
            <a:ext cx="3874477" cy="363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992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el-GR" dirty="0"/>
          </a:p>
          <a:p>
            <a:pPr marL="0" indent="0" algn="ctr">
              <a:lnSpc>
                <a:spcPct val="80000"/>
              </a:lnSpc>
              <a:buNone/>
            </a:pPr>
            <a:endParaRPr lang="el-GR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l-GR" dirty="0"/>
              <a:t>Αναπτύσσουν συνεχώς τους συνεργάτες τους</a:t>
            </a:r>
          </a:p>
          <a:p>
            <a:pPr marL="0" indent="0" algn="ctr">
              <a:lnSpc>
                <a:spcPct val="80000"/>
              </a:lnSpc>
              <a:buNone/>
            </a:pPr>
            <a:endParaRPr lang="el-GR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l-GR" dirty="0"/>
              <a:t>Δίνουν αναπτυξιακή κριτική</a:t>
            </a:r>
          </a:p>
          <a:p>
            <a:endParaRPr lang="el-GR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03" y="2277207"/>
            <a:ext cx="2857500" cy="38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4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Συμπεριφοράς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261230" y="4548678"/>
            <a:ext cx="2737338" cy="8792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rgbClr val="C00000"/>
                </a:solidFill>
              </a:rPr>
              <a:t>Μηχανισμός συμπεριφοράς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7" y="3026875"/>
            <a:ext cx="8842863" cy="357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696307" y="1629508"/>
            <a:ext cx="5474677" cy="8675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/>
              <a:t>ΑΝΑΓΚΕΣ+ΚΙΝΗΤΡΑ=ΕΝΕΡΓΕΙΕΣ</a:t>
            </a:r>
          </a:p>
        </p:txBody>
      </p:sp>
    </p:spTree>
    <p:extLst>
      <p:ext uri="{BB962C8B-B14F-4D97-AF65-F5344CB8AC3E}">
        <p14:creationId xmlns:p14="http://schemas.microsoft.com/office/powerpoint/2010/main" val="9073718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BF5C64-C620-4527-B9FB-B767F753432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Μελέτη Περίπτωσης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514EB4-2B8D-46C6-9F2D-EC840EE7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Σε ομάδες των πέντε ατόμων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l-GR" dirty="0"/>
              <a:t> α)</a:t>
            </a:r>
          </a:p>
        </p:txBody>
      </p:sp>
    </p:spTree>
    <p:extLst>
      <p:ext uri="{BB962C8B-B14F-4D97-AF65-F5344CB8AC3E}">
        <p14:creationId xmlns:p14="http://schemas.microsoft.com/office/powerpoint/2010/main" val="190250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9752F6-D839-47E2-AABC-20EA7B87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n-US" dirty="0"/>
          </a:p>
          <a:p>
            <a:pPr marL="0" indent="0" algn="ctr">
              <a:buNone/>
            </a:pPr>
            <a:r>
              <a:rPr lang="el-GR" sz="3600" dirty="0"/>
              <a:t>Ευχαριστώ για την Προσοχή σας!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83EBE86-AFE6-4E9B-A212-C9500910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93" y="68584"/>
            <a:ext cx="53161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6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Διατήρηση της υποκίνησης</a:t>
            </a:r>
            <a:endParaRPr lang="el-GR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2" y="2691179"/>
            <a:ext cx="7315200" cy="334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Πρότυπο αποδοτικής συμπεριφοράς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66800" y="1934308"/>
            <a:ext cx="2250831" cy="9261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Ικανότητα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4015151" y="1441939"/>
            <a:ext cx="2145323" cy="9847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Υποκίνηση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9167447" y="1172308"/>
            <a:ext cx="1828800" cy="9788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Προσωπικές επιδιώξεις</a:t>
            </a:r>
          </a:p>
          <a:p>
            <a:pPr algn="ctr"/>
            <a:r>
              <a:rPr lang="el-GR" dirty="0"/>
              <a:t>Φιλοδοξίες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6904892" y="2860430"/>
            <a:ext cx="1969477" cy="7971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Ικανοποίηση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383322" y="4196862"/>
            <a:ext cx="2403231" cy="8616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Αποδοτική συμπεριφορά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5251936" y="4126523"/>
            <a:ext cx="2151186" cy="8616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Εσωτερικές ανταμοιβές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8745416" y="4126523"/>
            <a:ext cx="2250831" cy="8616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Επίτευξη προσωπικών στόχων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322274" y="5873260"/>
            <a:ext cx="1989991" cy="70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Εξωτερικές ανταμοιβές</a:t>
            </a:r>
          </a:p>
        </p:txBody>
      </p:sp>
      <p:cxnSp>
        <p:nvCxnSpPr>
          <p:cNvPr id="13" name="Γωνιακή σύνδεση 12"/>
          <p:cNvCxnSpPr/>
          <p:nvPr/>
        </p:nvCxnSpPr>
        <p:spPr>
          <a:xfrm rot="16200000" flipH="1">
            <a:off x="1658815" y="3042138"/>
            <a:ext cx="1066800" cy="949569"/>
          </a:xfrm>
          <a:prstGeom prst="bent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Γωνιακή σύνδεση 14"/>
          <p:cNvCxnSpPr/>
          <p:nvPr/>
        </p:nvCxnSpPr>
        <p:spPr>
          <a:xfrm rot="5400000">
            <a:off x="3346936" y="2625970"/>
            <a:ext cx="1641232" cy="1207474"/>
          </a:xfrm>
          <a:prstGeom prst="bent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Καμπύλη γραμμή σύνδεσης 32"/>
          <p:cNvCxnSpPr/>
          <p:nvPr/>
        </p:nvCxnSpPr>
        <p:spPr>
          <a:xfrm>
            <a:off x="3176954" y="5251938"/>
            <a:ext cx="1746738" cy="832339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Βέλος λυγισμένο προς τα επάνω 34"/>
          <p:cNvSpPr/>
          <p:nvPr/>
        </p:nvSpPr>
        <p:spPr>
          <a:xfrm>
            <a:off x="7784123" y="5251938"/>
            <a:ext cx="2473569" cy="103749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6" name="Δεξιό βέλος 35"/>
          <p:cNvSpPr/>
          <p:nvPr/>
        </p:nvSpPr>
        <p:spPr>
          <a:xfrm>
            <a:off x="4167552" y="4557346"/>
            <a:ext cx="756140" cy="2491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8" name="Δεξιό βέλος 37"/>
          <p:cNvSpPr/>
          <p:nvPr/>
        </p:nvSpPr>
        <p:spPr>
          <a:xfrm>
            <a:off x="7737231" y="4384430"/>
            <a:ext cx="726832" cy="33996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9" name="Βέλος προς τα επάνω 38"/>
          <p:cNvSpPr/>
          <p:nvPr/>
        </p:nvSpPr>
        <p:spPr>
          <a:xfrm>
            <a:off x="10421814" y="2426677"/>
            <a:ext cx="328247" cy="1453661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0" name="Βέλος λυγισμένο προς τα επάνω 39"/>
          <p:cNvSpPr/>
          <p:nvPr/>
        </p:nvSpPr>
        <p:spPr>
          <a:xfrm>
            <a:off x="9167447" y="2617176"/>
            <a:ext cx="1014047" cy="861645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Αριστερό βέλος 45"/>
          <p:cNvSpPr/>
          <p:nvPr/>
        </p:nvSpPr>
        <p:spPr>
          <a:xfrm>
            <a:off x="6447692" y="1441939"/>
            <a:ext cx="2297724" cy="386861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48" name="Ευθύγραμμο βέλος σύνδεσης 47"/>
          <p:cNvCxnSpPr/>
          <p:nvPr/>
        </p:nvCxnSpPr>
        <p:spPr>
          <a:xfrm flipH="1" flipV="1">
            <a:off x="8974015" y="3736730"/>
            <a:ext cx="507023" cy="32531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92215" y="3736730"/>
            <a:ext cx="25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10351" y="3714722"/>
            <a:ext cx="3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54055" y="4130891"/>
            <a:ext cx="3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580075" y="5298775"/>
            <a:ext cx="3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29898" y="5691497"/>
            <a:ext cx="3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89630" y="3941857"/>
            <a:ext cx="3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75430" y="3739715"/>
            <a:ext cx="3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937631" y="2458859"/>
            <a:ext cx="3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144000" y="2247844"/>
            <a:ext cx="3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01501" y="2675765"/>
            <a:ext cx="40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33295" y="2388545"/>
            <a:ext cx="40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-</a:t>
            </a:r>
          </a:p>
        </p:txBody>
      </p:sp>
      <p:cxnSp>
        <p:nvCxnSpPr>
          <p:cNvPr id="63" name="Ευθύγραμμο βέλος σύνδεσης 62"/>
          <p:cNvCxnSpPr/>
          <p:nvPr/>
        </p:nvCxnSpPr>
        <p:spPr>
          <a:xfrm flipH="1" flipV="1">
            <a:off x="6160473" y="2391479"/>
            <a:ext cx="861650" cy="33120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86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2116</TotalTime>
  <Words>2348</Words>
  <Application>Microsoft Office PowerPoint</Application>
  <PresentationFormat>Ευρεία οθόνη</PresentationFormat>
  <Paragraphs>747</Paragraphs>
  <Slides>71</Slides>
  <Notes>22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Times New Roman</vt:lpstr>
      <vt:lpstr>Wingdings</vt:lpstr>
      <vt:lpstr>Θέμα του Office</vt:lpstr>
      <vt:lpstr>Visio</vt:lpstr>
      <vt:lpstr>Τεχνικές παρακίνησης   Σύνδεση απόδοσης με Ανταμοιβές </vt:lpstr>
      <vt:lpstr>Περιεχόμενα</vt:lpstr>
      <vt:lpstr>Παρουσίαση του PowerPoint</vt:lpstr>
      <vt:lpstr>Η πολιτική ανταμοιβών</vt:lpstr>
      <vt:lpstr>Μέθοδοι υλοποίηση της πολιτικής αμοιβών</vt:lpstr>
      <vt:lpstr>Παρουσίαση του PowerPoint</vt:lpstr>
      <vt:lpstr>Διαδικασία Συμπεριφοράς</vt:lpstr>
      <vt:lpstr>Διατήρηση της υποκίνησης</vt:lpstr>
      <vt:lpstr>Πρότυπο αποδοτικής συμπεριφοράς</vt:lpstr>
      <vt:lpstr>Διαθέσιμες ανταμοιβές</vt:lpstr>
      <vt:lpstr>Παρουσίαση του PowerPoint</vt:lpstr>
      <vt:lpstr>Παράγοντες που επηρεάζουν τον καθορισμό αμοιβών</vt:lpstr>
      <vt:lpstr>Παρουσίαση του PowerPoint</vt:lpstr>
      <vt:lpstr>Συστήματα Αμοιβών</vt:lpstr>
      <vt:lpstr>Παρουσίαση του PowerPoint</vt:lpstr>
      <vt:lpstr>Παρουσίαση του PowerPoint</vt:lpstr>
      <vt:lpstr>Παρουσίαση του PowerPoint</vt:lpstr>
      <vt:lpstr>Τεχνικές παρακίνησης</vt:lpstr>
      <vt:lpstr>Σύνδεση απόδοσης με  ανταμοιβές Οικονομικά κίνητρα</vt:lpstr>
      <vt:lpstr>Σύνδεση απόδοσης με ανταμοιβές  Οικονομικά κίνητρα</vt:lpstr>
      <vt:lpstr>Σύνδεση απόδοσης με ανταμοιβές  Οικονομικά κίνητρα</vt:lpstr>
      <vt:lpstr>Σύνδεση απόδοσης με ανταμοιβές  Οικονομικά κίνητρα</vt:lpstr>
      <vt:lpstr>Ανταμοιβές</vt:lpstr>
      <vt:lpstr>Στοχοθεσία</vt:lpstr>
      <vt:lpstr>Διοίκηση μέσω στόχων</vt:lpstr>
      <vt:lpstr>Διοίκηση μέσω στόχων</vt:lpstr>
      <vt:lpstr>Διαδικασία διοίκησης με στόχους</vt:lpstr>
      <vt:lpstr>Πλεονεκτήματα Διοίκησης με Στόχους</vt:lpstr>
      <vt:lpstr>Εμπόδια στη Διοίκηση με Στόχους</vt:lpstr>
      <vt:lpstr>Διοίκηση μέσω Στόχων </vt:lpstr>
      <vt:lpstr>Διοίκηση μέσω Στόχων </vt:lpstr>
      <vt:lpstr>Σύσταση μονάδων ποιότητας και αποδοτικότητας</vt:lpstr>
      <vt:lpstr>Νόμος 4369/2016  (Εθνικό Μητρώο Επιτελικών Στελεχών)</vt:lpstr>
      <vt:lpstr>Παρουσίαση του PowerPoint</vt:lpstr>
      <vt:lpstr>Παρουσίαση του PowerPoint</vt:lpstr>
      <vt:lpstr>Σχεδιασμός και υλοποίηση στοχοθεσίας</vt:lpstr>
      <vt:lpstr>Συμμετοχή στη λήψη αποφάσεων  Κύκλοι ποιότητας</vt:lpstr>
      <vt:lpstr>Στόχοι του Κύκλου Ποιότητας</vt:lpstr>
      <vt:lpstr>Σχεδιασμός θέσεων εργασίας και προσαρμογή ατόμου</vt:lpstr>
      <vt:lpstr>Μοντέλο Χαρακτηριστικών της εργασίας  Θεωρία Hackman - Oldham (1980)</vt:lpstr>
      <vt:lpstr>Παρουσίαση του PowerPoint</vt:lpstr>
      <vt:lpstr>Παρουσίαση του PowerPoint</vt:lpstr>
      <vt:lpstr>Παρακίνηση ατόμων </vt:lpstr>
      <vt:lpstr>Παρακίνηση συνεργατών</vt:lpstr>
      <vt:lpstr>Παρακίνηση συνεργατών</vt:lpstr>
      <vt:lpstr>Χαρακτήρας ατόμου και παρακίνηση</vt:lpstr>
      <vt:lpstr>Παρουσίαση του PowerPoint</vt:lpstr>
      <vt:lpstr>Επιπλέον…..</vt:lpstr>
      <vt:lpstr>Οργανωσιακό κλίμα</vt:lpstr>
      <vt:lpstr>Διαμόρφωση ομάδων εργασίας – Επικοινωνία</vt:lpstr>
      <vt:lpstr>Συμμετοχική διοίκηση</vt:lpstr>
      <vt:lpstr>Διεύρυνση και εμπλουτισμός της εργασίας</vt:lpstr>
      <vt:lpstr>Η θετική ενίσχυση εργαζομένων (reinforcement) </vt:lpstr>
      <vt:lpstr>Ενδυνάμωση των ανθρώπινων πόρων </vt:lpstr>
      <vt:lpstr>Ενδυνάμωση</vt:lpstr>
      <vt:lpstr>Διοίκηση ανθρώπινου δυναμικού και ενδυνάμωση </vt:lpstr>
      <vt:lpstr>Βελτίωση απόδοσης και ενδυνάμωση </vt:lpstr>
      <vt:lpstr>Ενδυνάμωση νέας  οργανωτικής κουλτούρας </vt:lpstr>
      <vt:lpstr>Τιμωρία – ποινές και παρακίνηση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Μελέτη Περίπτωσης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Ανθρώπινο Δυναμικό στη Δημόσια Διοίκηση</dc:title>
  <dc:creator>Dell</dc:creator>
  <cp:lastModifiedBy>Christos</cp:lastModifiedBy>
  <cp:revision>198</cp:revision>
  <dcterms:created xsi:type="dcterms:W3CDTF">2017-12-02T17:29:22Z</dcterms:created>
  <dcterms:modified xsi:type="dcterms:W3CDTF">2019-07-15T20:03:16Z</dcterms:modified>
</cp:coreProperties>
</file>