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573" r:id="rId3"/>
    <p:sldId id="574" r:id="rId4"/>
    <p:sldId id="588" r:id="rId5"/>
    <p:sldId id="589" r:id="rId6"/>
    <p:sldId id="590" r:id="rId7"/>
    <p:sldId id="593" r:id="rId8"/>
    <p:sldId id="595" r:id="rId9"/>
    <p:sldId id="704" r:id="rId10"/>
    <p:sldId id="703" r:id="rId11"/>
    <p:sldId id="702" r:id="rId12"/>
    <p:sldId id="701" r:id="rId13"/>
    <p:sldId id="700" r:id="rId14"/>
    <p:sldId id="705" r:id="rId15"/>
    <p:sldId id="697" r:id="rId16"/>
    <p:sldId id="706" r:id="rId17"/>
    <p:sldId id="707" r:id="rId18"/>
    <p:sldId id="709" r:id="rId19"/>
    <p:sldId id="712" r:id="rId20"/>
    <p:sldId id="713" r:id="rId21"/>
    <p:sldId id="714" r:id="rId22"/>
    <p:sldId id="744" r:id="rId23"/>
    <p:sldId id="711" r:id="rId24"/>
    <p:sldId id="710" r:id="rId25"/>
    <p:sldId id="737" r:id="rId26"/>
    <p:sldId id="746" r:id="rId27"/>
    <p:sldId id="749" r:id="rId28"/>
    <p:sldId id="616" r:id="rId29"/>
    <p:sldId id="619" r:id="rId30"/>
    <p:sldId id="623" r:id="rId31"/>
    <p:sldId id="625" r:id="rId32"/>
    <p:sldId id="630" r:id="rId33"/>
    <p:sldId id="632" r:id="rId34"/>
    <p:sldId id="634" r:id="rId35"/>
    <p:sldId id="750" r:id="rId36"/>
    <p:sldId id="824" r:id="rId37"/>
    <p:sldId id="825" r:id="rId38"/>
    <p:sldId id="828" r:id="rId39"/>
    <p:sldId id="751" r:id="rId40"/>
    <p:sldId id="810" r:id="rId41"/>
    <p:sldId id="777" r:id="rId42"/>
    <p:sldId id="778" r:id="rId43"/>
    <p:sldId id="779" r:id="rId44"/>
    <p:sldId id="811" r:id="rId45"/>
    <p:sldId id="781" r:id="rId46"/>
    <p:sldId id="785" r:id="rId47"/>
    <p:sldId id="786" r:id="rId48"/>
    <p:sldId id="812" r:id="rId49"/>
    <p:sldId id="787" r:id="rId50"/>
    <p:sldId id="813" r:id="rId51"/>
    <p:sldId id="788" r:id="rId52"/>
    <p:sldId id="814" r:id="rId53"/>
    <p:sldId id="789" r:id="rId54"/>
    <p:sldId id="815" r:id="rId55"/>
    <p:sldId id="790" r:id="rId56"/>
    <p:sldId id="816" r:id="rId57"/>
    <p:sldId id="791" r:id="rId58"/>
    <p:sldId id="817" r:id="rId59"/>
    <p:sldId id="792" r:id="rId60"/>
    <p:sldId id="793" r:id="rId61"/>
    <p:sldId id="794" r:id="rId62"/>
    <p:sldId id="802" r:id="rId63"/>
    <p:sldId id="803" r:id="rId64"/>
    <p:sldId id="804" r:id="rId65"/>
    <p:sldId id="805" r:id="rId66"/>
    <p:sldId id="753" r:id="rId67"/>
    <p:sldId id="754" r:id="rId68"/>
    <p:sldId id="755" r:id="rId69"/>
    <p:sldId id="756" r:id="rId70"/>
    <p:sldId id="822" r:id="rId71"/>
    <p:sldId id="836" r:id="rId72"/>
    <p:sldId id="837" r:id="rId73"/>
    <p:sldId id="831" r:id="rId74"/>
    <p:sldId id="832" r:id="rId75"/>
    <p:sldId id="833" r:id="rId76"/>
    <p:sldId id="834" r:id="rId77"/>
    <p:sldId id="835" r:id="rId78"/>
    <p:sldId id="582" r:id="rId7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3399"/>
    <a:srgbClr val="FF7C80"/>
    <a:srgbClr val="006666"/>
    <a:srgbClr val="CCCC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975" autoAdjust="0"/>
  </p:normalViewPr>
  <p:slideViewPr>
    <p:cSldViewPr snapToGrid="0">
      <p:cViewPr>
        <p:scale>
          <a:sx n="96" d="100"/>
          <a:sy n="96" d="100"/>
        </p:scale>
        <p:origin x="-11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F4406-8CC3-4659-9E78-C8228992312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34471EC3-DB0B-4A50-803C-CB72E1D560C5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/>
            <a:t>Ασφάλεια</a:t>
          </a:r>
        </a:p>
      </dgm:t>
    </dgm:pt>
    <dgm:pt modelId="{50D64E32-EB67-4812-9BA7-CEEA3A02B3DE}" type="parTrans" cxnId="{5FB1BF65-9227-4E34-8E2F-A9A2C399CBCE}">
      <dgm:prSet/>
      <dgm:spPr/>
      <dgm:t>
        <a:bodyPr/>
        <a:lstStyle/>
        <a:p>
          <a:endParaRPr lang="el-GR"/>
        </a:p>
      </dgm:t>
    </dgm:pt>
    <dgm:pt modelId="{FE2C214A-1487-46EE-BA82-4F7ED53171AD}" type="sibTrans" cxnId="{5FB1BF65-9227-4E34-8E2F-A9A2C399CBCE}">
      <dgm:prSet/>
      <dgm:spPr/>
      <dgm:t>
        <a:bodyPr/>
        <a:lstStyle/>
        <a:p>
          <a:endParaRPr lang="el-GR"/>
        </a:p>
      </dgm:t>
    </dgm:pt>
    <dgm:pt modelId="{4D64818E-2CCB-4466-B0F9-88975390171C}">
      <dgm:prSet phldrT="[Κείμενο]"/>
      <dgm:spPr/>
      <dgm:t>
        <a:bodyPr/>
        <a:lstStyle/>
        <a:p>
          <a:r>
            <a:rPr lang="el-GR" b="1" dirty="0"/>
            <a:t>Κύρος</a:t>
          </a:r>
        </a:p>
      </dgm:t>
    </dgm:pt>
    <dgm:pt modelId="{2A17C704-5E48-476C-BB16-C102C04FA1D4}" type="parTrans" cxnId="{545B68AA-9B95-4D63-A347-64706A902F32}">
      <dgm:prSet/>
      <dgm:spPr/>
      <dgm:t>
        <a:bodyPr/>
        <a:lstStyle/>
        <a:p>
          <a:endParaRPr lang="el-GR"/>
        </a:p>
      </dgm:t>
    </dgm:pt>
    <dgm:pt modelId="{C2C8BA18-FA8B-4CBC-B485-E7CBDE09F4C4}" type="sibTrans" cxnId="{545B68AA-9B95-4D63-A347-64706A902F32}">
      <dgm:prSet/>
      <dgm:spPr/>
      <dgm:t>
        <a:bodyPr/>
        <a:lstStyle/>
        <a:p>
          <a:endParaRPr lang="el-GR"/>
        </a:p>
      </dgm:t>
    </dgm:pt>
    <dgm:pt modelId="{D2DC87A1-EC8D-4C20-BEED-BBEB0A3B44CE}">
      <dgm:prSet phldrT="[Κείμενο]"/>
      <dgm:spPr/>
      <dgm:t>
        <a:bodyPr/>
        <a:lstStyle/>
        <a:p>
          <a:r>
            <a:rPr lang="el-GR" b="1" dirty="0"/>
            <a:t>Αυτοεκτίμηση</a:t>
          </a:r>
        </a:p>
      </dgm:t>
    </dgm:pt>
    <dgm:pt modelId="{4E05E75D-4B56-49C8-94F1-F3CCC3E9C185}" type="parTrans" cxnId="{F08EB278-F514-4813-958C-A67447FB4802}">
      <dgm:prSet/>
      <dgm:spPr/>
      <dgm:t>
        <a:bodyPr/>
        <a:lstStyle/>
        <a:p>
          <a:endParaRPr lang="el-GR"/>
        </a:p>
      </dgm:t>
    </dgm:pt>
    <dgm:pt modelId="{B15C813C-6E51-49E3-9A29-B565993EC6A0}" type="sibTrans" cxnId="{F08EB278-F514-4813-958C-A67447FB4802}">
      <dgm:prSet/>
      <dgm:spPr/>
      <dgm:t>
        <a:bodyPr/>
        <a:lstStyle/>
        <a:p>
          <a:endParaRPr lang="el-GR"/>
        </a:p>
      </dgm:t>
    </dgm:pt>
    <dgm:pt modelId="{589CBCBA-8009-45AF-A85A-6569644D33A8}">
      <dgm:prSet/>
      <dgm:spPr/>
      <dgm:t>
        <a:bodyPr/>
        <a:lstStyle/>
        <a:p>
          <a:r>
            <a:rPr lang="el-GR" b="1" dirty="0"/>
            <a:t>Δημιουργία κοινωνικών δεσμών</a:t>
          </a:r>
        </a:p>
      </dgm:t>
    </dgm:pt>
    <dgm:pt modelId="{265F83DC-C853-434E-BB05-C75D2B4BD30B}" type="parTrans" cxnId="{F5303052-AEA2-43D0-888F-8982F5204284}">
      <dgm:prSet/>
      <dgm:spPr/>
      <dgm:t>
        <a:bodyPr/>
        <a:lstStyle/>
        <a:p>
          <a:endParaRPr lang="el-GR"/>
        </a:p>
      </dgm:t>
    </dgm:pt>
    <dgm:pt modelId="{CC114FBE-184C-479E-A681-4472142DB867}" type="sibTrans" cxnId="{F5303052-AEA2-43D0-888F-8982F5204284}">
      <dgm:prSet/>
      <dgm:spPr/>
      <dgm:t>
        <a:bodyPr/>
        <a:lstStyle/>
        <a:p>
          <a:endParaRPr lang="el-GR"/>
        </a:p>
      </dgm:t>
    </dgm:pt>
    <dgm:pt modelId="{ACC450AB-AC00-4841-960A-F2C14480D300}">
      <dgm:prSet/>
      <dgm:spPr/>
      <dgm:t>
        <a:bodyPr/>
        <a:lstStyle/>
        <a:p>
          <a:r>
            <a:rPr lang="el-GR" b="1" dirty="0"/>
            <a:t>Εξουσία</a:t>
          </a:r>
        </a:p>
      </dgm:t>
    </dgm:pt>
    <dgm:pt modelId="{CAEB6E8D-742E-47AE-846F-0F9EF8313217}" type="parTrans" cxnId="{F219DFCF-6E0A-45F5-AD63-FE7A7C128507}">
      <dgm:prSet/>
      <dgm:spPr/>
      <dgm:t>
        <a:bodyPr/>
        <a:lstStyle/>
        <a:p>
          <a:endParaRPr lang="el-GR"/>
        </a:p>
      </dgm:t>
    </dgm:pt>
    <dgm:pt modelId="{11B9524C-8938-4341-9A21-1ECD20D5DB85}" type="sibTrans" cxnId="{F219DFCF-6E0A-45F5-AD63-FE7A7C128507}">
      <dgm:prSet/>
      <dgm:spPr/>
      <dgm:t>
        <a:bodyPr/>
        <a:lstStyle/>
        <a:p>
          <a:endParaRPr lang="el-GR"/>
        </a:p>
      </dgm:t>
    </dgm:pt>
    <dgm:pt modelId="{1C96BF73-8672-4037-8CF2-4B2D4AE82932}">
      <dgm:prSet/>
      <dgm:spPr>
        <a:solidFill>
          <a:srgbClr val="7030A0"/>
        </a:solidFill>
      </dgm:spPr>
      <dgm:t>
        <a:bodyPr/>
        <a:lstStyle/>
        <a:p>
          <a:r>
            <a:rPr lang="el-GR" b="1" dirty="0"/>
            <a:t>Επίτευξη στόχου</a:t>
          </a:r>
        </a:p>
      </dgm:t>
    </dgm:pt>
    <dgm:pt modelId="{F551A938-AAE6-4E1C-90D4-8CA3D520782E}" type="parTrans" cxnId="{69A0908C-4E2C-43FD-BEC2-8A99D424235A}">
      <dgm:prSet/>
      <dgm:spPr/>
      <dgm:t>
        <a:bodyPr/>
        <a:lstStyle/>
        <a:p>
          <a:endParaRPr lang="el-GR"/>
        </a:p>
      </dgm:t>
    </dgm:pt>
    <dgm:pt modelId="{F71C12DF-75A2-4A53-ABA2-FB8EAA3BC5EC}" type="sibTrans" cxnId="{69A0908C-4E2C-43FD-BEC2-8A99D424235A}">
      <dgm:prSet/>
      <dgm:spPr/>
      <dgm:t>
        <a:bodyPr/>
        <a:lstStyle/>
        <a:p>
          <a:endParaRPr lang="el-GR"/>
        </a:p>
      </dgm:t>
    </dgm:pt>
    <dgm:pt modelId="{EB50375C-8131-4630-A215-F9241E92E110}" type="pres">
      <dgm:prSet presAssocID="{040F4406-8CC3-4659-9E78-C822899231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B77DFB50-AFF1-4D73-9E54-BDAAAB2333F7}" type="pres">
      <dgm:prSet presAssocID="{040F4406-8CC3-4659-9E78-C82289923124}" presName="Name1" presStyleCnt="0"/>
      <dgm:spPr/>
    </dgm:pt>
    <dgm:pt modelId="{F8D45C76-8340-4F4F-8001-F9B9BC138CAC}" type="pres">
      <dgm:prSet presAssocID="{040F4406-8CC3-4659-9E78-C82289923124}" presName="cycle" presStyleCnt="0"/>
      <dgm:spPr/>
    </dgm:pt>
    <dgm:pt modelId="{A4B530B6-8B8A-454B-BA6C-E9752CAE31AD}" type="pres">
      <dgm:prSet presAssocID="{040F4406-8CC3-4659-9E78-C82289923124}" presName="srcNode" presStyleLbl="node1" presStyleIdx="0" presStyleCnt="6"/>
      <dgm:spPr/>
    </dgm:pt>
    <dgm:pt modelId="{8715BCD6-9F7D-41BB-A979-78356354908C}" type="pres">
      <dgm:prSet presAssocID="{040F4406-8CC3-4659-9E78-C82289923124}" presName="conn" presStyleLbl="parChTrans1D2" presStyleIdx="0" presStyleCnt="1"/>
      <dgm:spPr/>
      <dgm:t>
        <a:bodyPr/>
        <a:lstStyle/>
        <a:p>
          <a:endParaRPr lang="el-GR"/>
        </a:p>
      </dgm:t>
    </dgm:pt>
    <dgm:pt modelId="{584692C7-67E2-4EEC-AAE2-2EB8B3860D66}" type="pres">
      <dgm:prSet presAssocID="{040F4406-8CC3-4659-9E78-C82289923124}" presName="extraNode" presStyleLbl="node1" presStyleIdx="0" presStyleCnt="6"/>
      <dgm:spPr/>
    </dgm:pt>
    <dgm:pt modelId="{4A151E1D-643A-4125-9821-E2BFF942BE66}" type="pres">
      <dgm:prSet presAssocID="{040F4406-8CC3-4659-9E78-C82289923124}" presName="dstNode" presStyleLbl="node1" presStyleIdx="0" presStyleCnt="6"/>
      <dgm:spPr/>
    </dgm:pt>
    <dgm:pt modelId="{4877635D-D3F6-4C9B-A01E-DA61F2EAB0AA}" type="pres">
      <dgm:prSet presAssocID="{34471EC3-DB0B-4A50-803C-CB72E1D560C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2E0F60-857F-430C-A0EC-F4A1B44FD31F}" type="pres">
      <dgm:prSet presAssocID="{34471EC3-DB0B-4A50-803C-CB72E1D560C5}" presName="accent_1" presStyleCnt="0"/>
      <dgm:spPr/>
    </dgm:pt>
    <dgm:pt modelId="{82D27711-B1E0-4484-ACB4-67B84ECB71B9}" type="pres">
      <dgm:prSet presAssocID="{34471EC3-DB0B-4A50-803C-CB72E1D560C5}" presName="accentRepeatNode" presStyleLbl="solidFgAcc1" presStyleIdx="0" presStyleCnt="6"/>
      <dgm:spPr/>
    </dgm:pt>
    <dgm:pt modelId="{D6BFE1F9-4CCF-4889-B5CF-0B87C224F8F3}" type="pres">
      <dgm:prSet presAssocID="{4D64818E-2CCB-4466-B0F9-88975390171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88942D-4768-409B-8171-DCE39F8FC1DB}" type="pres">
      <dgm:prSet presAssocID="{4D64818E-2CCB-4466-B0F9-88975390171C}" presName="accent_2" presStyleCnt="0"/>
      <dgm:spPr/>
    </dgm:pt>
    <dgm:pt modelId="{3EAEDE6C-7339-4D24-8B2A-0E37ED17B05B}" type="pres">
      <dgm:prSet presAssocID="{4D64818E-2CCB-4466-B0F9-88975390171C}" presName="accentRepeatNode" presStyleLbl="solidFgAcc1" presStyleIdx="1" presStyleCnt="6"/>
      <dgm:spPr/>
    </dgm:pt>
    <dgm:pt modelId="{10E69594-69EE-44B9-8D45-A34613C9FA20}" type="pres">
      <dgm:prSet presAssocID="{D2DC87A1-EC8D-4C20-BEED-BBEB0A3B44C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A0575C-C2CD-438F-836C-1320C6BC6CA7}" type="pres">
      <dgm:prSet presAssocID="{D2DC87A1-EC8D-4C20-BEED-BBEB0A3B44CE}" presName="accent_3" presStyleCnt="0"/>
      <dgm:spPr/>
    </dgm:pt>
    <dgm:pt modelId="{8E29DCB6-4C3B-4BDF-9E2E-48A79D8657DB}" type="pres">
      <dgm:prSet presAssocID="{D2DC87A1-EC8D-4C20-BEED-BBEB0A3B44CE}" presName="accentRepeatNode" presStyleLbl="solidFgAcc1" presStyleIdx="2" presStyleCnt="6"/>
      <dgm:spPr/>
    </dgm:pt>
    <dgm:pt modelId="{CF0C9E66-92C9-4214-89B0-92245375ABDA}" type="pres">
      <dgm:prSet presAssocID="{589CBCBA-8009-45AF-A85A-6569644D33A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66B29C-09F3-4B55-A5C9-386C7E404892}" type="pres">
      <dgm:prSet presAssocID="{589CBCBA-8009-45AF-A85A-6569644D33A8}" presName="accent_4" presStyleCnt="0"/>
      <dgm:spPr/>
    </dgm:pt>
    <dgm:pt modelId="{6DD07095-F33C-469D-A070-315E3BC1EC64}" type="pres">
      <dgm:prSet presAssocID="{589CBCBA-8009-45AF-A85A-6569644D33A8}" presName="accentRepeatNode" presStyleLbl="solidFgAcc1" presStyleIdx="3" presStyleCnt="6"/>
      <dgm:spPr/>
    </dgm:pt>
    <dgm:pt modelId="{55066861-8C0C-4B6A-9302-491025C8D7DF}" type="pres">
      <dgm:prSet presAssocID="{ACC450AB-AC00-4841-960A-F2C14480D30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196F10-E66F-4B18-BB9E-F55C3E22BFF2}" type="pres">
      <dgm:prSet presAssocID="{ACC450AB-AC00-4841-960A-F2C14480D300}" presName="accent_5" presStyleCnt="0"/>
      <dgm:spPr/>
    </dgm:pt>
    <dgm:pt modelId="{F6DBB578-5BA7-4928-B37E-9BDFD551306F}" type="pres">
      <dgm:prSet presAssocID="{ACC450AB-AC00-4841-960A-F2C14480D300}" presName="accentRepeatNode" presStyleLbl="solidFgAcc1" presStyleIdx="4" presStyleCnt="6"/>
      <dgm:spPr/>
    </dgm:pt>
    <dgm:pt modelId="{24CC3D59-63E1-40F3-A433-82D9281EEDDE}" type="pres">
      <dgm:prSet presAssocID="{1C96BF73-8672-4037-8CF2-4B2D4AE8293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50364C-28EC-48E9-92E8-63E3698EFF9B}" type="pres">
      <dgm:prSet presAssocID="{1C96BF73-8672-4037-8CF2-4B2D4AE82932}" presName="accent_6" presStyleCnt="0"/>
      <dgm:spPr/>
    </dgm:pt>
    <dgm:pt modelId="{412C1480-8F7D-4C18-AB75-2988608F43AC}" type="pres">
      <dgm:prSet presAssocID="{1C96BF73-8672-4037-8CF2-4B2D4AE82932}" presName="accentRepeatNode" presStyleLbl="solidFgAcc1" presStyleIdx="5" presStyleCnt="6"/>
      <dgm:spPr/>
    </dgm:pt>
  </dgm:ptLst>
  <dgm:cxnLst>
    <dgm:cxn modelId="{7021F0A9-40F3-42F2-9F62-44D0BF49412D}" type="presOf" srcId="{4D64818E-2CCB-4466-B0F9-88975390171C}" destId="{D6BFE1F9-4CCF-4889-B5CF-0B87C224F8F3}" srcOrd="0" destOrd="0" presId="urn:microsoft.com/office/officeart/2008/layout/VerticalCurvedList"/>
    <dgm:cxn modelId="{3F31A322-BA9E-4DF8-AA85-422C46B4B3DF}" type="presOf" srcId="{FE2C214A-1487-46EE-BA82-4F7ED53171AD}" destId="{8715BCD6-9F7D-41BB-A979-78356354908C}" srcOrd="0" destOrd="0" presId="urn:microsoft.com/office/officeart/2008/layout/VerticalCurvedList"/>
    <dgm:cxn modelId="{F08EB278-F514-4813-958C-A67447FB4802}" srcId="{040F4406-8CC3-4659-9E78-C82289923124}" destId="{D2DC87A1-EC8D-4C20-BEED-BBEB0A3B44CE}" srcOrd="2" destOrd="0" parTransId="{4E05E75D-4B56-49C8-94F1-F3CCC3E9C185}" sibTransId="{B15C813C-6E51-49E3-9A29-B565993EC6A0}"/>
    <dgm:cxn modelId="{D2C4B50F-2AC9-4F94-868A-941F9895D7EA}" type="presOf" srcId="{1C96BF73-8672-4037-8CF2-4B2D4AE82932}" destId="{24CC3D59-63E1-40F3-A433-82D9281EEDDE}" srcOrd="0" destOrd="0" presId="urn:microsoft.com/office/officeart/2008/layout/VerticalCurvedList"/>
    <dgm:cxn modelId="{B551EA37-D183-4918-A994-74A4FD4791FB}" type="presOf" srcId="{34471EC3-DB0B-4A50-803C-CB72E1D560C5}" destId="{4877635D-D3F6-4C9B-A01E-DA61F2EAB0AA}" srcOrd="0" destOrd="0" presId="urn:microsoft.com/office/officeart/2008/layout/VerticalCurvedList"/>
    <dgm:cxn modelId="{5FB1BF65-9227-4E34-8E2F-A9A2C399CBCE}" srcId="{040F4406-8CC3-4659-9E78-C82289923124}" destId="{34471EC3-DB0B-4A50-803C-CB72E1D560C5}" srcOrd="0" destOrd="0" parTransId="{50D64E32-EB67-4812-9BA7-CEEA3A02B3DE}" sibTransId="{FE2C214A-1487-46EE-BA82-4F7ED53171AD}"/>
    <dgm:cxn modelId="{F85E07AD-BBB0-4742-951E-FA908D0C3514}" type="presOf" srcId="{589CBCBA-8009-45AF-A85A-6569644D33A8}" destId="{CF0C9E66-92C9-4214-89B0-92245375ABDA}" srcOrd="0" destOrd="0" presId="urn:microsoft.com/office/officeart/2008/layout/VerticalCurvedList"/>
    <dgm:cxn modelId="{F5303052-AEA2-43D0-888F-8982F5204284}" srcId="{040F4406-8CC3-4659-9E78-C82289923124}" destId="{589CBCBA-8009-45AF-A85A-6569644D33A8}" srcOrd="3" destOrd="0" parTransId="{265F83DC-C853-434E-BB05-C75D2B4BD30B}" sibTransId="{CC114FBE-184C-479E-A681-4472142DB867}"/>
    <dgm:cxn modelId="{7C6EB57F-663E-478A-BA38-0B3511D5BFB8}" type="presOf" srcId="{ACC450AB-AC00-4841-960A-F2C14480D300}" destId="{55066861-8C0C-4B6A-9302-491025C8D7DF}" srcOrd="0" destOrd="0" presId="urn:microsoft.com/office/officeart/2008/layout/VerticalCurvedList"/>
    <dgm:cxn modelId="{F219DFCF-6E0A-45F5-AD63-FE7A7C128507}" srcId="{040F4406-8CC3-4659-9E78-C82289923124}" destId="{ACC450AB-AC00-4841-960A-F2C14480D300}" srcOrd="4" destOrd="0" parTransId="{CAEB6E8D-742E-47AE-846F-0F9EF8313217}" sibTransId="{11B9524C-8938-4341-9A21-1ECD20D5DB85}"/>
    <dgm:cxn modelId="{3BF0F0C7-5ED8-4231-BF56-8DE857FAAF47}" type="presOf" srcId="{D2DC87A1-EC8D-4C20-BEED-BBEB0A3B44CE}" destId="{10E69594-69EE-44B9-8D45-A34613C9FA20}" srcOrd="0" destOrd="0" presId="urn:microsoft.com/office/officeart/2008/layout/VerticalCurvedList"/>
    <dgm:cxn modelId="{545D2AF8-979C-461B-841E-7659C006DF48}" type="presOf" srcId="{040F4406-8CC3-4659-9E78-C82289923124}" destId="{EB50375C-8131-4630-A215-F9241E92E110}" srcOrd="0" destOrd="0" presId="urn:microsoft.com/office/officeart/2008/layout/VerticalCurvedList"/>
    <dgm:cxn modelId="{69A0908C-4E2C-43FD-BEC2-8A99D424235A}" srcId="{040F4406-8CC3-4659-9E78-C82289923124}" destId="{1C96BF73-8672-4037-8CF2-4B2D4AE82932}" srcOrd="5" destOrd="0" parTransId="{F551A938-AAE6-4E1C-90D4-8CA3D520782E}" sibTransId="{F71C12DF-75A2-4A53-ABA2-FB8EAA3BC5EC}"/>
    <dgm:cxn modelId="{545B68AA-9B95-4D63-A347-64706A902F32}" srcId="{040F4406-8CC3-4659-9E78-C82289923124}" destId="{4D64818E-2CCB-4466-B0F9-88975390171C}" srcOrd="1" destOrd="0" parTransId="{2A17C704-5E48-476C-BB16-C102C04FA1D4}" sibTransId="{C2C8BA18-FA8B-4CBC-B485-E7CBDE09F4C4}"/>
    <dgm:cxn modelId="{0F0692EA-5769-4823-8A40-4BE33B6E89A7}" type="presParOf" srcId="{EB50375C-8131-4630-A215-F9241E92E110}" destId="{B77DFB50-AFF1-4D73-9E54-BDAAAB2333F7}" srcOrd="0" destOrd="0" presId="urn:microsoft.com/office/officeart/2008/layout/VerticalCurvedList"/>
    <dgm:cxn modelId="{3BCE8E25-50D0-47D5-8916-2EE4674463E6}" type="presParOf" srcId="{B77DFB50-AFF1-4D73-9E54-BDAAAB2333F7}" destId="{F8D45C76-8340-4F4F-8001-F9B9BC138CAC}" srcOrd="0" destOrd="0" presId="urn:microsoft.com/office/officeart/2008/layout/VerticalCurvedList"/>
    <dgm:cxn modelId="{426F557A-24D8-4045-90A0-564C34B1F5E5}" type="presParOf" srcId="{F8D45C76-8340-4F4F-8001-F9B9BC138CAC}" destId="{A4B530B6-8B8A-454B-BA6C-E9752CAE31AD}" srcOrd="0" destOrd="0" presId="urn:microsoft.com/office/officeart/2008/layout/VerticalCurvedList"/>
    <dgm:cxn modelId="{8C5A5678-D6A3-40DD-BC3D-B1EBA0D8B538}" type="presParOf" srcId="{F8D45C76-8340-4F4F-8001-F9B9BC138CAC}" destId="{8715BCD6-9F7D-41BB-A979-78356354908C}" srcOrd="1" destOrd="0" presId="urn:microsoft.com/office/officeart/2008/layout/VerticalCurvedList"/>
    <dgm:cxn modelId="{D3B0890A-CF8B-4AE3-8F78-4CBE3D380984}" type="presParOf" srcId="{F8D45C76-8340-4F4F-8001-F9B9BC138CAC}" destId="{584692C7-67E2-4EEC-AAE2-2EB8B3860D66}" srcOrd="2" destOrd="0" presId="urn:microsoft.com/office/officeart/2008/layout/VerticalCurvedList"/>
    <dgm:cxn modelId="{6ACACF75-1EBD-4F31-93DF-C139BF8C4AAF}" type="presParOf" srcId="{F8D45C76-8340-4F4F-8001-F9B9BC138CAC}" destId="{4A151E1D-643A-4125-9821-E2BFF942BE66}" srcOrd="3" destOrd="0" presId="urn:microsoft.com/office/officeart/2008/layout/VerticalCurvedList"/>
    <dgm:cxn modelId="{E67E64F0-E28A-4EB4-84EC-8D4244ECB68B}" type="presParOf" srcId="{B77DFB50-AFF1-4D73-9E54-BDAAAB2333F7}" destId="{4877635D-D3F6-4C9B-A01E-DA61F2EAB0AA}" srcOrd="1" destOrd="0" presId="urn:microsoft.com/office/officeart/2008/layout/VerticalCurvedList"/>
    <dgm:cxn modelId="{3AC64008-8DA7-409E-83E0-52159825709B}" type="presParOf" srcId="{B77DFB50-AFF1-4D73-9E54-BDAAAB2333F7}" destId="{C22E0F60-857F-430C-A0EC-F4A1B44FD31F}" srcOrd="2" destOrd="0" presId="urn:microsoft.com/office/officeart/2008/layout/VerticalCurvedList"/>
    <dgm:cxn modelId="{193ED3C8-62C0-445E-93A9-EF2EFEB8F3F2}" type="presParOf" srcId="{C22E0F60-857F-430C-A0EC-F4A1B44FD31F}" destId="{82D27711-B1E0-4484-ACB4-67B84ECB71B9}" srcOrd="0" destOrd="0" presId="urn:microsoft.com/office/officeart/2008/layout/VerticalCurvedList"/>
    <dgm:cxn modelId="{54B3C81F-55C5-4EF6-BE87-6E22ADDB27E0}" type="presParOf" srcId="{B77DFB50-AFF1-4D73-9E54-BDAAAB2333F7}" destId="{D6BFE1F9-4CCF-4889-B5CF-0B87C224F8F3}" srcOrd="3" destOrd="0" presId="urn:microsoft.com/office/officeart/2008/layout/VerticalCurvedList"/>
    <dgm:cxn modelId="{A8C99B41-4ABE-4810-8886-E5000DA22E5C}" type="presParOf" srcId="{B77DFB50-AFF1-4D73-9E54-BDAAAB2333F7}" destId="{D088942D-4768-409B-8171-DCE39F8FC1DB}" srcOrd="4" destOrd="0" presId="urn:microsoft.com/office/officeart/2008/layout/VerticalCurvedList"/>
    <dgm:cxn modelId="{DB7B51BF-9EE2-4575-A807-9C37453C7185}" type="presParOf" srcId="{D088942D-4768-409B-8171-DCE39F8FC1DB}" destId="{3EAEDE6C-7339-4D24-8B2A-0E37ED17B05B}" srcOrd="0" destOrd="0" presId="urn:microsoft.com/office/officeart/2008/layout/VerticalCurvedList"/>
    <dgm:cxn modelId="{6C5FCCA8-D6DA-422A-B371-B708B5756350}" type="presParOf" srcId="{B77DFB50-AFF1-4D73-9E54-BDAAAB2333F7}" destId="{10E69594-69EE-44B9-8D45-A34613C9FA20}" srcOrd="5" destOrd="0" presId="urn:microsoft.com/office/officeart/2008/layout/VerticalCurvedList"/>
    <dgm:cxn modelId="{E8D68004-5F92-4054-B243-E1A35A79F78B}" type="presParOf" srcId="{B77DFB50-AFF1-4D73-9E54-BDAAAB2333F7}" destId="{49A0575C-C2CD-438F-836C-1320C6BC6CA7}" srcOrd="6" destOrd="0" presId="urn:microsoft.com/office/officeart/2008/layout/VerticalCurvedList"/>
    <dgm:cxn modelId="{A0BB261F-5EAD-40A4-AF68-0566851793FA}" type="presParOf" srcId="{49A0575C-C2CD-438F-836C-1320C6BC6CA7}" destId="{8E29DCB6-4C3B-4BDF-9E2E-48A79D8657DB}" srcOrd="0" destOrd="0" presId="urn:microsoft.com/office/officeart/2008/layout/VerticalCurvedList"/>
    <dgm:cxn modelId="{F00A4027-AEC6-44DD-B692-69C1D3752296}" type="presParOf" srcId="{B77DFB50-AFF1-4D73-9E54-BDAAAB2333F7}" destId="{CF0C9E66-92C9-4214-89B0-92245375ABDA}" srcOrd="7" destOrd="0" presId="urn:microsoft.com/office/officeart/2008/layout/VerticalCurvedList"/>
    <dgm:cxn modelId="{2E68B0D7-952A-4188-BE11-EE1850A9100C}" type="presParOf" srcId="{B77DFB50-AFF1-4D73-9E54-BDAAAB2333F7}" destId="{DC66B29C-09F3-4B55-A5C9-386C7E404892}" srcOrd="8" destOrd="0" presId="urn:microsoft.com/office/officeart/2008/layout/VerticalCurvedList"/>
    <dgm:cxn modelId="{2C0CFA3A-9395-401B-AE50-D1C4F8276857}" type="presParOf" srcId="{DC66B29C-09F3-4B55-A5C9-386C7E404892}" destId="{6DD07095-F33C-469D-A070-315E3BC1EC64}" srcOrd="0" destOrd="0" presId="urn:microsoft.com/office/officeart/2008/layout/VerticalCurvedList"/>
    <dgm:cxn modelId="{F1EC7BE2-E50D-43D8-AC52-EC1EBA118DA3}" type="presParOf" srcId="{B77DFB50-AFF1-4D73-9E54-BDAAAB2333F7}" destId="{55066861-8C0C-4B6A-9302-491025C8D7DF}" srcOrd="9" destOrd="0" presId="urn:microsoft.com/office/officeart/2008/layout/VerticalCurvedList"/>
    <dgm:cxn modelId="{BD441314-48DF-4984-82AA-AB30271041A1}" type="presParOf" srcId="{B77DFB50-AFF1-4D73-9E54-BDAAAB2333F7}" destId="{98196F10-E66F-4B18-BB9E-F55C3E22BFF2}" srcOrd="10" destOrd="0" presId="urn:microsoft.com/office/officeart/2008/layout/VerticalCurvedList"/>
    <dgm:cxn modelId="{C0373F79-CEB0-4C61-AA37-C3CE15C5C246}" type="presParOf" srcId="{98196F10-E66F-4B18-BB9E-F55C3E22BFF2}" destId="{F6DBB578-5BA7-4928-B37E-9BDFD551306F}" srcOrd="0" destOrd="0" presId="urn:microsoft.com/office/officeart/2008/layout/VerticalCurvedList"/>
    <dgm:cxn modelId="{45798F20-C27D-42C6-9E21-3A39AE112225}" type="presParOf" srcId="{B77DFB50-AFF1-4D73-9E54-BDAAAB2333F7}" destId="{24CC3D59-63E1-40F3-A433-82D9281EEDDE}" srcOrd="11" destOrd="0" presId="urn:microsoft.com/office/officeart/2008/layout/VerticalCurvedList"/>
    <dgm:cxn modelId="{2FF1A626-5E28-41EC-AE3F-B1F5D59E2602}" type="presParOf" srcId="{B77DFB50-AFF1-4D73-9E54-BDAAAB2333F7}" destId="{5D50364C-28EC-48E9-92E8-63E3698EFF9B}" srcOrd="12" destOrd="0" presId="urn:microsoft.com/office/officeart/2008/layout/VerticalCurvedList"/>
    <dgm:cxn modelId="{D8AD89C3-4AD2-4DBD-BA34-8837339C19B6}" type="presParOf" srcId="{5D50364C-28EC-48E9-92E8-63E3698EFF9B}" destId="{412C1480-8F7D-4C18-AB75-2988608F43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30DC0-0FEC-42FF-8A41-8B49EC3E6931}" type="doc">
      <dgm:prSet loTypeId="urn:microsoft.com/office/officeart/2005/8/layout/process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47E38F5D-3186-4488-9393-2024B8B9D74F}">
      <dgm:prSet custT="1"/>
      <dgm:spPr/>
      <dgm:t>
        <a:bodyPr/>
        <a:lstStyle/>
        <a:p>
          <a:r>
            <a:rPr lang="el-GR" sz="3200" b="1" dirty="0"/>
            <a:t>Μέλη ομάδας</a:t>
          </a:r>
        </a:p>
      </dgm:t>
    </dgm:pt>
    <dgm:pt modelId="{9D15D057-36FC-44A8-B64A-13F2075564B7}" type="parTrans" cxnId="{581D7456-3C84-4C3B-81BF-61BDAE8E55C0}">
      <dgm:prSet/>
      <dgm:spPr/>
      <dgm:t>
        <a:bodyPr/>
        <a:lstStyle/>
        <a:p>
          <a:endParaRPr lang="el-GR"/>
        </a:p>
      </dgm:t>
    </dgm:pt>
    <dgm:pt modelId="{FFFF176D-5D95-40CA-94CC-D256D1588165}" type="sibTrans" cxnId="{581D7456-3C84-4C3B-81BF-61BDAE8E55C0}">
      <dgm:prSet/>
      <dgm:spPr/>
      <dgm:t>
        <a:bodyPr/>
        <a:lstStyle/>
        <a:p>
          <a:endParaRPr lang="el-GR"/>
        </a:p>
      </dgm:t>
    </dgm:pt>
    <dgm:pt modelId="{07F31FD6-37AF-42CE-B54A-80FB4D406C1C}">
      <dgm:prSet custT="1"/>
      <dgm:spPr/>
      <dgm:t>
        <a:bodyPr/>
        <a:lstStyle/>
        <a:p>
          <a:r>
            <a:rPr lang="el-GR" sz="3200" b="1" dirty="0"/>
            <a:t>Κανόνες – Διαδικασίες – Μέθοδοι</a:t>
          </a:r>
        </a:p>
      </dgm:t>
    </dgm:pt>
    <dgm:pt modelId="{72047987-253E-4E1F-BD75-65C24A7B46B7}" type="parTrans" cxnId="{4CF88456-93CA-4DAD-9E78-113AA25257A4}">
      <dgm:prSet/>
      <dgm:spPr/>
      <dgm:t>
        <a:bodyPr/>
        <a:lstStyle/>
        <a:p>
          <a:endParaRPr lang="el-GR"/>
        </a:p>
      </dgm:t>
    </dgm:pt>
    <dgm:pt modelId="{3FB60BE2-9BF2-4B21-9170-9FC14048FF85}" type="sibTrans" cxnId="{4CF88456-93CA-4DAD-9E78-113AA25257A4}">
      <dgm:prSet/>
      <dgm:spPr/>
      <dgm:t>
        <a:bodyPr/>
        <a:lstStyle/>
        <a:p>
          <a:endParaRPr lang="el-GR"/>
        </a:p>
      </dgm:t>
    </dgm:pt>
    <dgm:pt modelId="{597F0428-E5C0-430D-92BD-45C15B4E9722}">
      <dgm:prSet custT="1"/>
      <dgm:spPr/>
      <dgm:t>
        <a:bodyPr/>
        <a:lstStyle/>
        <a:p>
          <a:r>
            <a:rPr lang="el-GR" sz="3200" b="1" dirty="0"/>
            <a:t>Ηγέτης</a:t>
          </a:r>
        </a:p>
      </dgm:t>
    </dgm:pt>
    <dgm:pt modelId="{22ADC22E-02BB-44BC-BF50-82DD05630E47}" type="parTrans" cxnId="{3F46A11F-FD8C-4E3E-ADA5-4855924FD9F1}">
      <dgm:prSet/>
      <dgm:spPr/>
      <dgm:t>
        <a:bodyPr/>
        <a:lstStyle/>
        <a:p>
          <a:endParaRPr lang="el-GR"/>
        </a:p>
      </dgm:t>
    </dgm:pt>
    <dgm:pt modelId="{F8B46BC5-1FCA-4DEB-9E1D-FBC985C3AFD4}" type="sibTrans" cxnId="{3F46A11F-FD8C-4E3E-ADA5-4855924FD9F1}">
      <dgm:prSet/>
      <dgm:spPr/>
      <dgm:t>
        <a:bodyPr/>
        <a:lstStyle/>
        <a:p>
          <a:endParaRPr lang="el-GR"/>
        </a:p>
      </dgm:t>
    </dgm:pt>
    <dgm:pt modelId="{2A45C049-FC8D-433B-833C-75C9894FA538}">
      <dgm:prSet custT="1"/>
      <dgm:spPr/>
      <dgm:t>
        <a:bodyPr/>
        <a:lstStyle/>
        <a:p>
          <a:r>
            <a:rPr lang="el-GR" sz="3200" b="1" dirty="0"/>
            <a:t>Κοινοί στόχοι – όραμα</a:t>
          </a:r>
        </a:p>
      </dgm:t>
    </dgm:pt>
    <dgm:pt modelId="{D5F891EE-E140-4AB9-8ABB-ED33560F4CE3}" type="parTrans" cxnId="{CEFDDC4A-3248-4C7A-9DC4-3CC5CB2AF2CD}">
      <dgm:prSet/>
      <dgm:spPr/>
      <dgm:t>
        <a:bodyPr/>
        <a:lstStyle/>
        <a:p>
          <a:endParaRPr lang="el-GR"/>
        </a:p>
      </dgm:t>
    </dgm:pt>
    <dgm:pt modelId="{A0A6F2EE-F152-4D0D-9EF3-D4B1B3264B22}" type="sibTrans" cxnId="{CEFDDC4A-3248-4C7A-9DC4-3CC5CB2AF2CD}">
      <dgm:prSet/>
      <dgm:spPr/>
      <dgm:t>
        <a:bodyPr/>
        <a:lstStyle/>
        <a:p>
          <a:endParaRPr lang="el-GR"/>
        </a:p>
      </dgm:t>
    </dgm:pt>
    <dgm:pt modelId="{23AFC2F6-4709-4623-9A9E-AD12FC1A01ED}">
      <dgm:prSet custT="1"/>
      <dgm:spPr/>
      <dgm:t>
        <a:bodyPr/>
        <a:lstStyle/>
        <a:p>
          <a:r>
            <a:rPr lang="el-GR" sz="3200" b="1" dirty="0"/>
            <a:t>Κλίμα - Επικοινωνία</a:t>
          </a:r>
        </a:p>
      </dgm:t>
    </dgm:pt>
    <dgm:pt modelId="{DDDC6480-7ADF-46F6-AD17-05A6DB813D9A}" type="parTrans" cxnId="{82F72FF3-2590-4273-9F7D-1FC072C14297}">
      <dgm:prSet/>
      <dgm:spPr/>
      <dgm:t>
        <a:bodyPr/>
        <a:lstStyle/>
        <a:p>
          <a:endParaRPr lang="el-GR"/>
        </a:p>
      </dgm:t>
    </dgm:pt>
    <dgm:pt modelId="{747D7B6C-422C-437F-8FC7-5881776F01DC}" type="sibTrans" cxnId="{82F72FF3-2590-4273-9F7D-1FC072C14297}">
      <dgm:prSet/>
      <dgm:spPr/>
      <dgm:t>
        <a:bodyPr/>
        <a:lstStyle/>
        <a:p>
          <a:endParaRPr lang="el-GR"/>
        </a:p>
      </dgm:t>
    </dgm:pt>
    <dgm:pt modelId="{F81B10A7-6F6D-4BA0-8898-FCE6FFB59827}" type="pres">
      <dgm:prSet presAssocID="{59030DC0-0FEC-42FF-8A41-8B49EC3E69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D2E65DE-B0C5-40E9-835A-405BDEB0C654}" type="pres">
      <dgm:prSet presAssocID="{23AFC2F6-4709-4623-9A9E-AD12FC1A01ED}" presName="boxAndChildren" presStyleCnt="0"/>
      <dgm:spPr/>
    </dgm:pt>
    <dgm:pt modelId="{45A35B4E-20E4-4913-95D9-2343D30A4465}" type="pres">
      <dgm:prSet presAssocID="{23AFC2F6-4709-4623-9A9E-AD12FC1A01ED}" presName="parentTextBox" presStyleLbl="node1" presStyleIdx="0" presStyleCnt="5"/>
      <dgm:spPr/>
      <dgm:t>
        <a:bodyPr/>
        <a:lstStyle/>
        <a:p>
          <a:endParaRPr lang="el-GR"/>
        </a:p>
      </dgm:t>
    </dgm:pt>
    <dgm:pt modelId="{910CB57E-02A6-4562-93A4-287E3FC7A358}" type="pres">
      <dgm:prSet presAssocID="{F8B46BC5-1FCA-4DEB-9E1D-FBC985C3AFD4}" presName="sp" presStyleCnt="0"/>
      <dgm:spPr/>
    </dgm:pt>
    <dgm:pt modelId="{3F24A2AF-CB7A-4BFF-9957-9D7B5FC72280}" type="pres">
      <dgm:prSet presAssocID="{597F0428-E5C0-430D-92BD-45C15B4E9722}" presName="arrowAndChildren" presStyleCnt="0"/>
      <dgm:spPr/>
    </dgm:pt>
    <dgm:pt modelId="{575E5CEA-F70B-4867-BFBF-9F240F7C2E7F}" type="pres">
      <dgm:prSet presAssocID="{597F0428-E5C0-430D-92BD-45C15B4E9722}" presName="parentTextArrow" presStyleLbl="node1" presStyleIdx="1" presStyleCnt="5"/>
      <dgm:spPr/>
      <dgm:t>
        <a:bodyPr/>
        <a:lstStyle/>
        <a:p>
          <a:endParaRPr lang="el-GR"/>
        </a:p>
      </dgm:t>
    </dgm:pt>
    <dgm:pt modelId="{D4A945D3-DA9A-41E3-BD42-4B71CDE05579}" type="pres">
      <dgm:prSet presAssocID="{A0A6F2EE-F152-4D0D-9EF3-D4B1B3264B22}" presName="sp" presStyleCnt="0"/>
      <dgm:spPr/>
    </dgm:pt>
    <dgm:pt modelId="{3C364350-25A2-4541-80AC-525628121DFF}" type="pres">
      <dgm:prSet presAssocID="{2A45C049-FC8D-433B-833C-75C9894FA538}" presName="arrowAndChildren" presStyleCnt="0"/>
      <dgm:spPr/>
    </dgm:pt>
    <dgm:pt modelId="{80D27354-AD4D-4337-853F-C9FBF00AB864}" type="pres">
      <dgm:prSet presAssocID="{2A45C049-FC8D-433B-833C-75C9894FA538}" presName="parentTextArrow" presStyleLbl="node1" presStyleIdx="2" presStyleCnt="5"/>
      <dgm:spPr/>
      <dgm:t>
        <a:bodyPr/>
        <a:lstStyle/>
        <a:p>
          <a:endParaRPr lang="el-GR"/>
        </a:p>
      </dgm:t>
    </dgm:pt>
    <dgm:pt modelId="{0A4CFB45-69FB-4A19-9CC6-1F66F636C94E}" type="pres">
      <dgm:prSet presAssocID="{3FB60BE2-9BF2-4B21-9170-9FC14048FF85}" presName="sp" presStyleCnt="0"/>
      <dgm:spPr/>
    </dgm:pt>
    <dgm:pt modelId="{17506CB1-8E4E-440A-9BF5-7A9985AF4FB0}" type="pres">
      <dgm:prSet presAssocID="{07F31FD6-37AF-42CE-B54A-80FB4D406C1C}" presName="arrowAndChildren" presStyleCnt="0"/>
      <dgm:spPr/>
    </dgm:pt>
    <dgm:pt modelId="{182B08F1-7FD1-4FBA-B2A3-3E26193B9D94}" type="pres">
      <dgm:prSet presAssocID="{07F31FD6-37AF-42CE-B54A-80FB4D406C1C}" presName="parentTextArrow" presStyleLbl="node1" presStyleIdx="3" presStyleCnt="5"/>
      <dgm:spPr/>
      <dgm:t>
        <a:bodyPr/>
        <a:lstStyle/>
        <a:p>
          <a:endParaRPr lang="el-GR"/>
        </a:p>
      </dgm:t>
    </dgm:pt>
    <dgm:pt modelId="{EC6EFA3E-2967-4589-88ED-04E8522363F1}" type="pres">
      <dgm:prSet presAssocID="{FFFF176D-5D95-40CA-94CC-D256D1588165}" presName="sp" presStyleCnt="0"/>
      <dgm:spPr/>
    </dgm:pt>
    <dgm:pt modelId="{2C31CCB8-8510-48AB-9E4D-AD443D143C13}" type="pres">
      <dgm:prSet presAssocID="{47E38F5D-3186-4488-9393-2024B8B9D74F}" presName="arrowAndChildren" presStyleCnt="0"/>
      <dgm:spPr/>
    </dgm:pt>
    <dgm:pt modelId="{FD8E0C65-C7C0-44BB-865B-FE831B4B14D3}" type="pres">
      <dgm:prSet presAssocID="{47E38F5D-3186-4488-9393-2024B8B9D74F}" presName="parentTextArrow" presStyleLbl="node1" presStyleIdx="4" presStyleCnt="5"/>
      <dgm:spPr/>
      <dgm:t>
        <a:bodyPr/>
        <a:lstStyle/>
        <a:p>
          <a:endParaRPr lang="el-GR"/>
        </a:p>
      </dgm:t>
    </dgm:pt>
  </dgm:ptLst>
  <dgm:cxnLst>
    <dgm:cxn modelId="{3F46A11F-FD8C-4E3E-ADA5-4855924FD9F1}" srcId="{59030DC0-0FEC-42FF-8A41-8B49EC3E6931}" destId="{597F0428-E5C0-430D-92BD-45C15B4E9722}" srcOrd="3" destOrd="0" parTransId="{22ADC22E-02BB-44BC-BF50-82DD05630E47}" sibTransId="{F8B46BC5-1FCA-4DEB-9E1D-FBC985C3AFD4}"/>
    <dgm:cxn modelId="{889F35AF-1C9C-4032-A741-5C2DB75135E3}" type="presOf" srcId="{07F31FD6-37AF-42CE-B54A-80FB4D406C1C}" destId="{182B08F1-7FD1-4FBA-B2A3-3E26193B9D94}" srcOrd="0" destOrd="0" presId="urn:microsoft.com/office/officeart/2005/8/layout/process4"/>
    <dgm:cxn modelId="{82F72FF3-2590-4273-9F7D-1FC072C14297}" srcId="{59030DC0-0FEC-42FF-8A41-8B49EC3E6931}" destId="{23AFC2F6-4709-4623-9A9E-AD12FC1A01ED}" srcOrd="4" destOrd="0" parTransId="{DDDC6480-7ADF-46F6-AD17-05A6DB813D9A}" sibTransId="{747D7B6C-422C-437F-8FC7-5881776F01DC}"/>
    <dgm:cxn modelId="{77F17AF6-B1D5-4845-B466-9F3DF2C7106D}" type="presOf" srcId="{59030DC0-0FEC-42FF-8A41-8B49EC3E6931}" destId="{F81B10A7-6F6D-4BA0-8898-FCE6FFB59827}" srcOrd="0" destOrd="0" presId="urn:microsoft.com/office/officeart/2005/8/layout/process4"/>
    <dgm:cxn modelId="{D4FEA804-B16D-40B0-AC48-DC60EE646392}" type="presOf" srcId="{597F0428-E5C0-430D-92BD-45C15B4E9722}" destId="{575E5CEA-F70B-4867-BFBF-9F240F7C2E7F}" srcOrd="0" destOrd="0" presId="urn:microsoft.com/office/officeart/2005/8/layout/process4"/>
    <dgm:cxn modelId="{6C8FBEB5-64E3-4C19-9BF2-68668CCDF4B3}" type="presOf" srcId="{23AFC2F6-4709-4623-9A9E-AD12FC1A01ED}" destId="{45A35B4E-20E4-4913-95D9-2343D30A4465}" srcOrd="0" destOrd="0" presId="urn:microsoft.com/office/officeart/2005/8/layout/process4"/>
    <dgm:cxn modelId="{F898D268-9BD4-47F1-857E-5FAE53015F21}" type="presOf" srcId="{47E38F5D-3186-4488-9393-2024B8B9D74F}" destId="{FD8E0C65-C7C0-44BB-865B-FE831B4B14D3}" srcOrd="0" destOrd="0" presId="urn:microsoft.com/office/officeart/2005/8/layout/process4"/>
    <dgm:cxn modelId="{CEFDDC4A-3248-4C7A-9DC4-3CC5CB2AF2CD}" srcId="{59030DC0-0FEC-42FF-8A41-8B49EC3E6931}" destId="{2A45C049-FC8D-433B-833C-75C9894FA538}" srcOrd="2" destOrd="0" parTransId="{D5F891EE-E140-4AB9-8ABB-ED33560F4CE3}" sibTransId="{A0A6F2EE-F152-4D0D-9EF3-D4B1B3264B22}"/>
    <dgm:cxn modelId="{4CF88456-93CA-4DAD-9E78-113AA25257A4}" srcId="{59030DC0-0FEC-42FF-8A41-8B49EC3E6931}" destId="{07F31FD6-37AF-42CE-B54A-80FB4D406C1C}" srcOrd="1" destOrd="0" parTransId="{72047987-253E-4E1F-BD75-65C24A7B46B7}" sibTransId="{3FB60BE2-9BF2-4B21-9170-9FC14048FF85}"/>
    <dgm:cxn modelId="{440E522D-3C65-4E2E-B592-68FDFDF65EDB}" type="presOf" srcId="{2A45C049-FC8D-433B-833C-75C9894FA538}" destId="{80D27354-AD4D-4337-853F-C9FBF00AB864}" srcOrd="0" destOrd="0" presId="urn:microsoft.com/office/officeart/2005/8/layout/process4"/>
    <dgm:cxn modelId="{581D7456-3C84-4C3B-81BF-61BDAE8E55C0}" srcId="{59030DC0-0FEC-42FF-8A41-8B49EC3E6931}" destId="{47E38F5D-3186-4488-9393-2024B8B9D74F}" srcOrd="0" destOrd="0" parTransId="{9D15D057-36FC-44A8-B64A-13F2075564B7}" sibTransId="{FFFF176D-5D95-40CA-94CC-D256D1588165}"/>
    <dgm:cxn modelId="{5705522E-9B81-4D98-9B90-B579666CA896}" type="presParOf" srcId="{F81B10A7-6F6D-4BA0-8898-FCE6FFB59827}" destId="{CD2E65DE-B0C5-40E9-835A-405BDEB0C654}" srcOrd="0" destOrd="0" presId="urn:microsoft.com/office/officeart/2005/8/layout/process4"/>
    <dgm:cxn modelId="{52F7265D-6D50-46FB-8B4F-ACB8AE5DFC02}" type="presParOf" srcId="{CD2E65DE-B0C5-40E9-835A-405BDEB0C654}" destId="{45A35B4E-20E4-4913-95D9-2343D30A4465}" srcOrd="0" destOrd="0" presId="urn:microsoft.com/office/officeart/2005/8/layout/process4"/>
    <dgm:cxn modelId="{3799963C-1854-4A1A-BCAD-EDA66E89A35A}" type="presParOf" srcId="{F81B10A7-6F6D-4BA0-8898-FCE6FFB59827}" destId="{910CB57E-02A6-4562-93A4-287E3FC7A358}" srcOrd="1" destOrd="0" presId="urn:microsoft.com/office/officeart/2005/8/layout/process4"/>
    <dgm:cxn modelId="{C58C2D30-E717-4461-920E-3D89FB700370}" type="presParOf" srcId="{F81B10A7-6F6D-4BA0-8898-FCE6FFB59827}" destId="{3F24A2AF-CB7A-4BFF-9957-9D7B5FC72280}" srcOrd="2" destOrd="0" presId="urn:microsoft.com/office/officeart/2005/8/layout/process4"/>
    <dgm:cxn modelId="{BDB7608E-F502-404E-B9E4-C29DA8E2D597}" type="presParOf" srcId="{3F24A2AF-CB7A-4BFF-9957-9D7B5FC72280}" destId="{575E5CEA-F70B-4867-BFBF-9F240F7C2E7F}" srcOrd="0" destOrd="0" presId="urn:microsoft.com/office/officeart/2005/8/layout/process4"/>
    <dgm:cxn modelId="{14BEA374-D5D8-418A-8915-E44F769E1709}" type="presParOf" srcId="{F81B10A7-6F6D-4BA0-8898-FCE6FFB59827}" destId="{D4A945D3-DA9A-41E3-BD42-4B71CDE05579}" srcOrd="3" destOrd="0" presId="urn:microsoft.com/office/officeart/2005/8/layout/process4"/>
    <dgm:cxn modelId="{82C9B9A7-05D0-4724-B05F-6FCB63C1760C}" type="presParOf" srcId="{F81B10A7-6F6D-4BA0-8898-FCE6FFB59827}" destId="{3C364350-25A2-4541-80AC-525628121DFF}" srcOrd="4" destOrd="0" presId="urn:microsoft.com/office/officeart/2005/8/layout/process4"/>
    <dgm:cxn modelId="{A64A0553-AB28-4E91-A416-2DB54ACF3615}" type="presParOf" srcId="{3C364350-25A2-4541-80AC-525628121DFF}" destId="{80D27354-AD4D-4337-853F-C9FBF00AB864}" srcOrd="0" destOrd="0" presId="urn:microsoft.com/office/officeart/2005/8/layout/process4"/>
    <dgm:cxn modelId="{6AC7D1F8-74F4-485C-8E35-15F149E96E93}" type="presParOf" srcId="{F81B10A7-6F6D-4BA0-8898-FCE6FFB59827}" destId="{0A4CFB45-69FB-4A19-9CC6-1F66F636C94E}" srcOrd="5" destOrd="0" presId="urn:microsoft.com/office/officeart/2005/8/layout/process4"/>
    <dgm:cxn modelId="{6185EDC5-CC61-41EA-9205-AF53D4D2CD54}" type="presParOf" srcId="{F81B10A7-6F6D-4BA0-8898-FCE6FFB59827}" destId="{17506CB1-8E4E-440A-9BF5-7A9985AF4FB0}" srcOrd="6" destOrd="0" presId="urn:microsoft.com/office/officeart/2005/8/layout/process4"/>
    <dgm:cxn modelId="{DA7A2DBE-8855-48DD-BF56-6626D72497EA}" type="presParOf" srcId="{17506CB1-8E4E-440A-9BF5-7A9985AF4FB0}" destId="{182B08F1-7FD1-4FBA-B2A3-3E26193B9D94}" srcOrd="0" destOrd="0" presId="urn:microsoft.com/office/officeart/2005/8/layout/process4"/>
    <dgm:cxn modelId="{34AB4972-D43A-4E41-9F4A-D0BA8DD9B3A1}" type="presParOf" srcId="{F81B10A7-6F6D-4BA0-8898-FCE6FFB59827}" destId="{EC6EFA3E-2967-4589-88ED-04E8522363F1}" srcOrd="7" destOrd="0" presId="urn:microsoft.com/office/officeart/2005/8/layout/process4"/>
    <dgm:cxn modelId="{01BC352B-DA63-4119-884B-9B2FE0B65AB3}" type="presParOf" srcId="{F81B10A7-6F6D-4BA0-8898-FCE6FFB59827}" destId="{2C31CCB8-8510-48AB-9E4D-AD443D143C13}" srcOrd="8" destOrd="0" presId="urn:microsoft.com/office/officeart/2005/8/layout/process4"/>
    <dgm:cxn modelId="{9E62C031-61EE-413F-85F8-E2106EAE0E96}" type="presParOf" srcId="{2C31CCB8-8510-48AB-9E4D-AD443D143C13}" destId="{FD8E0C65-C7C0-44BB-865B-FE831B4B14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E2FDE-4A11-46BF-AEA5-BD172D9FFF5A}" type="doc">
      <dgm:prSet loTypeId="urn:microsoft.com/office/officeart/2005/8/layout/cycle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98B8DEE2-6B6B-40B5-B7E7-6C06E1E7728D}">
      <dgm:prSet phldrT="[Κείμενο]" custT="1"/>
      <dgm:spPr/>
      <dgm:t>
        <a:bodyPr/>
        <a:lstStyle/>
        <a:p>
          <a:r>
            <a:rPr lang="el-GR" sz="2800" dirty="0"/>
            <a:t>Προσανατολισμένοι στο στόχο (έργο)</a:t>
          </a:r>
        </a:p>
      </dgm:t>
    </dgm:pt>
    <dgm:pt modelId="{5729C32F-B94B-4680-A56A-43EFCE250D33}" type="parTrans" cxnId="{1AC20448-54BC-4A66-ADEA-5547B8701BD7}">
      <dgm:prSet/>
      <dgm:spPr/>
      <dgm:t>
        <a:bodyPr/>
        <a:lstStyle/>
        <a:p>
          <a:endParaRPr lang="el-GR"/>
        </a:p>
      </dgm:t>
    </dgm:pt>
    <dgm:pt modelId="{79F9D592-6EC8-4829-947C-BFF1EEA808CE}" type="sibTrans" cxnId="{1AC20448-54BC-4A66-ADEA-5547B8701BD7}">
      <dgm:prSet/>
      <dgm:spPr/>
      <dgm:t>
        <a:bodyPr/>
        <a:lstStyle/>
        <a:p>
          <a:endParaRPr lang="el-GR"/>
        </a:p>
      </dgm:t>
    </dgm:pt>
    <dgm:pt modelId="{8129AD46-EEBE-4A7C-AD88-133EFEF605D5}">
      <dgm:prSet phldrT="[Κείμενο]" custT="1"/>
      <dgm:spPr/>
      <dgm:t>
        <a:bodyPr/>
        <a:lstStyle/>
        <a:p>
          <a:r>
            <a:rPr lang="el-GR" sz="2400" dirty="0"/>
            <a:t>Προσανατολισμένοι στην ανάπτυξη σχέσεων</a:t>
          </a:r>
        </a:p>
      </dgm:t>
    </dgm:pt>
    <dgm:pt modelId="{5C9A6FBC-36D8-43E1-967C-D45974BE039E}" type="parTrans" cxnId="{E2737110-FBAF-4388-BDA8-78B1B130D46B}">
      <dgm:prSet/>
      <dgm:spPr/>
      <dgm:t>
        <a:bodyPr/>
        <a:lstStyle/>
        <a:p>
          <a:endParaRPr lang="el-GR"/>
        </a:p>
      </dgm:t>
    </dgm:pt>
    <dgm:pt modelId="{6DCB5045-CB1F-4A31-877F-5E89611AAB78}" type="sibTrans" cxnId="{E2737110-FBAF-4388-BDA8-78B1B130D46B}">
      <dgm:prSet/>
      <dgm:spPr/>
      <dgm:t>
        <a:bodyPr/>
        <a:lstStyle/>
        <a:p>
          <a:endParaRPr lang="el-GR"/>
        </a:p>
      </dgm:t>
    </dgm:pt>
    <dgm:pt modelId="{F578F043-91C3-4998-9CCD-7E259AF2A9A0}">
      <dgm:prSet phldrT="[Κείμενο]" custT="1"/>
      <dgm:spPr/>
      <dgm:t>
        <a:bodyPr/>
        <a:lstStyle/>
        <a:p>
          <a:r>
            <a:rPr lang="el-GR" sz="2800" dirty="0"/>
            <a:t>Προσανατολισμένοι στον εαυτό τους</a:t>
          </a:r>
        </a:p>
      </dgm:t>
    </dgm:pt>
    <dgm:pt modelId="{BECC8A4B-FB59-4121-8D9D-15A2A25CBC60}" type="parTrans" cxnId="{97C3BF12-C4E4-4C4F-A691-763EED5187E7}">
      <dgm:prSet/>
      <dgm:spPr/>
      <dgm:t>
        <a:bodyPr/>
        <a:lstStyle/>
        <a:p>
          <a:endParaRPr lang="el-GR"/>
        </a:p>
      </dgm:t>
    </dgm:pt>
    <dgm:pt modelId="{6229D75B-DAAD-4C03-A942-935865458DF5}" type="sibTrans" cxnId="{97C3BF12-C4E4-4C4F-A691-763EED5187E7}">
      <dgm:prSet/>
      <dgm:spPr/>
      <dgm:t>
        <a:bodyPr/>
        <a:lstStyle/>
        <a:p>
          <a:endParaRPr lang="el-GR"/>
        </a:p>
      </dgm:t>
    </dgm:pt>
    <dgm:pt modelId="{398D6B21-09A0-4A3B-95BA-6679B07440EC}" type="pres">
      <dgm:prSet presAssocID="{ED0E2FDE-4A11-46BF-AEA5-BD172D9FFF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F4209A9-DCB7-43D0-AA21-38EB0217F0B5}" type="pres">
      <dgm:prSet presAssocID="{98B8DEE2-6B6B-40B5-B7E7-6C06E1E7728D}" presName="node" presStyleLbl="node1" presStyleIdx="0" presStyleCnt="3" custScaleX="1348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A0AB43-C20C-4102-9976-A991BA09F456}" type="pres">
      <dgm:prSet presAssocID="{98B8DEE2-6B6B-40B5-B7E7-6C06E1E7728D}" presName="spNode" presStyleCnt="0"/>
      <dgm:spPr/>
    </dgm:pt>
    <dgm:pt modelId="{B055B3B1-CE09-4B59-90DB-AE26256DF964}" type="pres">
      <dgm:prSet presAssocID="{79F9D592-6EC8-4829-947C-BFF1EEA808CE}" presName="sibTrans" presStyleLbl="sibTrans1D1" presStyleIdx="0" presStyleCnt="3"/>
      <dgm:spPr/>
      <dgm:t>
        <a:bodyPr/>
        <a:lstStyle/>
        <a:p>
          <a:endParaRPr lang="el-GR"/>
        </a:p>
      </dgm:t>
    </dgm:pt>
    <dgm:pt modelId="{07BDF795-7AFD-49BE-AB04-8EF30AFE8375}" type="pres">
      <dgm:prSet presAssocID="{8129AD46-EEBE-4A7C-AD88-133EFEF605D5}" presName="node" presStyleLbl="node1" presStyleIdx="1" presStyleCnt="3" custScaleX="1288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E2707D-97B0-4565-969D-9229B45E7AED}" type="pres">
      <dgm:prSet presAssocID="{8129AD46-EEBE-4A7C-AD88-133EFEF605D5}" presName="spNode" presStyleCnt="0"/>
      <dgm:spPr/>
    </dgm:pt>
    <dgm:pt modelId="{ED35887C-AECB-4F33-A3C6-1026238419E5}" type="pres">
      <dgm:prSet presAssocID="{6DCB5045-CB1F-4A31-877F-5E89611AAB78}" presName="sibTrans" presStyleLbl="sibTrans1D1" presStyleIdx="1" presStyleCnt="3"/>
      <dgm:spPr/>
      <dgm:t>
        <a:bodyPr/>
        <a:lstStyle/>
        <a:p>
          <a:endParaRPr lang="el-GR"/>
        </a:p>
      </dgm:t>
    </dgm:pt>
    <dgm:pt modelId="{A824AE5E-DCE7-4E4D-96ED-8E364E732B6E}" type="pres">
      <dgm:prSet presAssocID="{F578F043-91C3-4998-9CCD-7E259AF2A9A0}" presName="node" presStyleLbl="node1" presStyleIdx="2" presStyleCnt="3" custScaleX="1552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98455D-89CF-483D-81CC-BEDD0CE74F82}" type="pres">
      <dgm:prSet presAssocID="{F578F043-91C3-4998-9CCD-7E259AF2A9A0}" presName="spNode" presStyleCnt="0"/>
      <dgm:spPr/>
    </dgm:pt>
    <dgm:pt modelId="{F8D4AC80-D380-473E-AA50-1D4090F195CA}" type="pres">
      <dgm:prSet presAssocID="{6229D75B-DAAD-4C03-A942-935865458DF5}" presName="sibTrans" presStyleLbl="sibTrans1D1" presStyleIdx="2" presStyleCnt="3"/>
      <dgm:spPr/>
      <dgm:t>
        <a:bodyPr/>
        <a:lstStyle/>
        <a:p>
          <a:endParaRPr lang="el-GR"/>
        </a:p>
      </dgm:t>
    </dgm:pt>
  </dgm:ptLst>
  <dgm:cxnLst>
    <dgm:cxn modelId="{5A89AEB1-AF87-4F69-9513-54B1DB1B5CD7}" type="presOf" srcId="{98B8DEE2-6B6B-40B5-B7E7-6C06E1E7728D}" destId="{3F4209A9-DCB7-43D0-AA21-38EB0217F0B5}" srcOrd="0" destOrd="0" presId="urn:microsoft.com/office/officeart/2005/8/layout/cycle6"/>
    <dgm:cxn modelId="{BFDFCF94-47E7-4FD4-8884-FEDA33D889FE}" type="presOf" srcId="{79F9D592-6EC8-4829-947C-BFF1EEA808CE}" destId="{B055B3B1-CE09-4B59-90DB-AE26256DF964}" srcOrd="0" destOrd="0" presId="urn:microsoft.com/office/officeart/2005/8/layout/cycle6"/>
    <dgm:cxn modelId="{B9473E24-4E75-426F-BFD4-48C25A6491A8}" type="presOf" srcId="{6229D75B-DAAD-4C03-A942-935865458DF5}" destId="{F8D4AC80-D380-473E-AA50-1D4090F195CA}" srcOrd="0" destOrd="0" presId="urn:microsoft.com/office/officeart/2005/8/layout/cycle6"/>
    <dgm:cxn modelId="{E701EE63-83CB-42DF-862A-7675A6D04DB3}" type="presOf" srcId="{ED0E2FDE-4A11-46BF-AEA5-BD172D9FFF5A}" destId="{398D6B21-09A0-4A3B-95BA-6679B07440EC}" srcOrd="0" destOrd="0" presId="urn:microsoft.com/office/officeart/2005/8/layout/cycle6"/>
    <dgm:cxn modelId="{97C3BF12-C4E4-4C4F-A691-763EED5187E7}" srcId="{ED0E2FDE-4A11-46BF-AEA5-BD172D9FFF5A}" destId="{F578F043-91C3-4998-9CCD-7E259AF2A9A0}" srcOrd="2" destOrd="0" parTransId="{BECC8A4B-FB59-4121-8D9D-15A2A25CBC60}" sibTransId="{6229D75B-DAAD-4C03-A942-935865458DF5}"/>
    <dgm:cxn modelId="{E5D40D88-5679-4FAD-80A8-5781E8C3334B}" type="presOf" srcId="{6DCB5045-CB1F-4A31-877F-5E89611AAB78}" destId="{ED35887C-AECB-4F33-A3C6-1026238419E5}" srcOrd="0" destOrd="0" presId="urn:microsoft.com/office/officeart/2005/8/layout/cycle6"/>
    <dgm:cxn modelId="{1AC20448-54BC-4A66-ADEA-5547B8701BD7}" srcId="{ED0E2FDE-4A11-46BF-AEA5-BD172D9FFF5A}" destId="{98B8DEE2-6B6B-40B5-B7E7-6C06E1E7728D}" srcOrd="0" destOrd="0" parTransId="{5729C32F-B94B-4680-A56A-43EFCE250D33}" sibTransId="{79F9D592-6EC8-4829-947C-BFF1EEA808CE}"/>
    <dgm:cxn modelId="{E2737110-FBAF-4388-BDA8-78B1B130D46B}" srcId="{ED0E2FDE-4A11-46BF-AEA5-BD172D9FFF5A}" destId="{8129AD46-EEBE-4A7C-AD88-133EFEF605D5}" srcOrd="1" destOrd="0" parTransId="{5C9A6FBC-36D8-43E1-967C-D45974BE039E}" sibTransId="{6DCB5045-CB1F-4A31-877F-5E89611AAB78}"/>
    <dgm:cxn modelId="{800B2898-5DC2-4D70-8CBE-42628354A59B}" type="presOf" srcId="{F578F043-91C3-4998-9CCD-7E259AF2A9A0}" destId="{A824AE5E-DCE7-4E4D-96ED-8E364E732B6E}" srcOrd="0" destOrd="0" presId="urn:microsoft.com/office/officeart/2005/8/layout/cycle6"/>
    <dgm:cxn modelId="{715972AA-3275-4A6A-9CAE-62BBDEB434B3}" type="presOf" srcId="{8129AD46-EEBE-4A7C-AD88-133EFEF605D5}" destId="{07BDF795-7AFD-49BE-AB04-8EF30AFE8375}" srcOrd="0" destOrd="0" presId="urn:microsoft.com/office/officeart/2005/8/layout/cycle6"/>
    <dgm:cxn modelId="{38727115-62B4-4224-BCB7-17093CAF9A23}" type="presParOf" srcId="{398D6B21-09A0-4A3B-95BA-6679B07440EC}" destId="{3F4209A9-DCB7-43D0-AA21-38EB0217F0B5}" srcOrd="0" destOrd="0" presId="urn:microsoft.com/office/officeart/2005/8/layout/cycle6"/>
    <dgm:cxn modelId="{1717113C-D04B-4CBA-B42D-9F43D9860166}" type="presParOf" srcId="{398D6B21-09A0-4A3B-95BA-6679B07440EC}" destId="{27A0AB43-C20C-4102-9976-A991BA09F456}" srcOrd="1" destOrd="0" presId="urn:microsoft.com/office/officeart/2005/8/layout/cycle6"/>
    <dgm:cxn modelId="{BF72D7F3-DA80-4737-85A9-1391F648DF86}" type="presParOf" srcId="{398D6B21-09A0-4A3B-95BA-6679B07440EC}" destId="{B055B3B1-CE09-4B59-90DB-AE26256DF964}" srcOrd="2" destOrd="0" presId="urn:microsoft.com/office/officeart/2005/8/layout/cycle6"/>
    <dgm:cxn modelId="{8B6F56DD-3E73-4B34-815B-EF0C086D8823}" type="presParOf" srcId="{398D6B21-09A0-4A3B-95BA-6679B07440EC}" destId="{07BDF795-7AFD-49BE-AB04-8EF30AFE8375}" srcOrd="3" destOrd="0" presId="urn:microsoft.com/office/officeart/2005/8/layout/cycle6"/>
    <dgm:cxn modelId="{AA0CE6EA-6394-4066-A6B5-C769696480CC}" type="presParOf" srcId="{398D6B21-09A0-4A3B-95BA-6679B07440EC}" destId="{91E2707D-97B0-4565-969D-9229B45E7AED}" srcOrd="4" destOrd="0" presId="urn:microsoft.com/office/officeart/2005/8/layout/cycle6"/>
    <dgm:cxn modelId="{EDD596C0-1028-4ACC-8D4C-2D9FE0D84786}" type="presParOf" srcId="{398D6B21-09A0-4A3B-95BA-6679B07440EC}" destId="{ED35887C-AECB-4F33-A3C6-1026238419E5}" srcOrd="5" destOrd="0" presId="urn:microsoft.com/office/officeart/2005/8/layout/cycle6"/>
    <dgm:cxn modelId="{EFE0967F-FFCE-4B4A-BFBA-84FC93001158}" type="presParOf" srcId="{398D6B21-09A0-4A3B-95BA-6679B07440EC}" destId="{A824AE5E-DCE7-4E4D-96ED-8E364E732B6E}" srcOrd="6" destOrd="0" presId="urn:microsoft.com/office/officeart/2005/8/layout/cycle6"/>
    <dgm:cxn modelId="{20994349-CABB-4446-9176-73F21FBB15A5}" type="presParOf" srcId="{398D6B21-09A0-4A3B-95BA-6679B07440EC}" destId="{DA98455D-89CF-483D-81CC-BEDD0CE74F82}" srcOrd="7" destOrd="0" presId="urn:microsoft.com/office/officeart/2005/8/layout/cycle6"/>
    <dgm:cxn modelId="{A4F5C47B-23F1-4656-8CC2-F54FD58DEA0E}" type="presParOf" srcId="{398D6B21-09A0-4A3B-95BA-6679B07440EC}" destId="{F8D4AC80-D380-473E-AA50-1D4090F195C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70F1-3BD5-49BF-9E14-3A2A4858EFE5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23B3-D2D3-49B1-B380-F9CB8C33E9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96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301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999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99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881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8819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17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172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241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241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385" marR="5080" indent="-274320" algn="just">
              <a:lnSpc>
                <a:spcPct val="90000"/>
              </a:lnSpc>
              <a:spcBef>
                <a:spcPts val="38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881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0534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0534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42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965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219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7271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77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020" marR="6985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endParaRPr lang="el-GR" sz="1200" dirty="0">
              <a:latin typeface="Times New Roman"/>
              <a:cs typeface="Times New Roman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616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348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77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46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endParaRPr lang="el-GR" sz="1200" dirty="0">
              <a:latin typeface="Times New Roman"/>
              <a:cs typeface="Times New Roman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91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It's usual for new teams to move sequentially through the stages but circumstances may push them back to earlier stages.</a:t>
            </a:r>
            <a:endParaRPr lang="el-GR" altLang="el-GR"/>
          </a:p>
        </p:txBody>
      </p:sp>
      <p:sp>
        <p:nvSpPr>
          <p:cNvPr id="54276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1D08EED-7C59-44F9-9616-59059DB37188}" type="slidenum">
              <a:rPr lang="el-GR" altLang="el-GR" sz="1200" smtClean="0">
                <a:cs typeface="+mn-cs"/>
              </a:rPr>
              <a:pPr algn="r">
                <a:defRPr/>
              </a:pPr>
              <a:t>34</a:t>
            </a:fld>
            <a:endParaRPr lang="el-GR" altLang="el-GR" sz="120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50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F22056-6134-4438-9515-DD7DAAA1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677AD5C-28ED-4985-8B1A-BE12EB2F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A8CCE41-C4D9-48F6-8760-B1F821A9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D554568-BAB1-4C23-A45D-05B47894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67ADACE-D3C4-4568-8F63-E41BC029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6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AB23DB-7396-4CC0-A7F9-FBA2C3D4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03CB00EB-01FA-41E6-AB9F-14E8C0A15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6330A2C-90F9-4129-895D-DAA57A2F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80B81E9-24F3-4F64-862A-524383C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CCF043F-B519-4B61-99DF-15F5314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47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3032D63-4F20-4102-ABB1-805EC34F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52C4AD3-BC5B-46DE-BC7D-2C6BDFE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75AA609-2577-4EB7-89E1-4F7DAD2E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CBCBBBB-2008-4AF2-9AA0-66D8BB87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7BE6D7E-7362-4086-8752-D49890BA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8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33600" y="1524000"/>
            <a:ext cx="9554464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2133600" y="381000"/>
            <a:ext cx="9550400" cy="8382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392A-1E77-4AAD-AE87-7A839E6CEF43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29/8/2019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1713-17BD-4C44-839A-C4F92EC6EED0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77B302-60A3-43A7-B976-67AF6E39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FDF1C33-03FC-4922-B3D3-F8F8E990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B7B38F3-559F-4046-A779-4D24D5E6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B540255-BD70-4155-8833-66C43AE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AA8C2A3-C4FC-47C4-9104-3F54A4E0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1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DCE0EF-CECD-4BA3-9354-C3EF78C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2B42952-4907-4DC9-88AF-9066BC30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A10726A-5772-4EB6-88FF-D69E76A8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1A01291-1338-4FF9-B603-F698BEE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3CD336C-7448-4262-8C5F-15E0798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1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BA57A1-A2C8-4633-9774-3D6790A5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10F54C9-D79D-4AFD-96F9-EC777C044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86E44FB-5459-49DA-864F-8402F432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C3A6397-8C9D-4EA5-840A-49909E7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185EA82-7911-4820-BB69-3459E00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BC30ACE-48FE-4B48-B76F-E019E78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30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DEAF78-D495-4D5A-8C5A-01D8BD99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2106B56-6D03-4712-985B-37BBCFF1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50006CE-52F5-44FD-8495-413CDD06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1287C27-B76F-471C-804A-28872DE90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71003B71-1956-4729-8ED2-A998FEA6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94B9F2BD-504A-4E67-BFEC-1658F93E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F2C52F7F-0BAF-4B5D-85DF-00662B0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6913D1C7-5F38-4F1C-831A-E313280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3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65A52A-1DAA-402B-8A4A-2FBE6D9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0AFCE30-993D-4642-95DB-B7910EC6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90CEA58-6EFC-486C-8815-F11BC6A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ABC7B301-994F-4044-BCD9-7C8FCD4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606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42276253-F3C2-40CB-89BF-2E007B4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5E97E96-5C31-44E8-B8B7-CE29ED7F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3426F39-3E86-4AB7-A994-FF91582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53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10AFED-924A-4538-9E2D-43507D2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7D86E0-E937-4A62-BA5F-F2B5EE1C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4835E61-848E-4EBE-80EE-8CFD19FB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1FD3098-58EA-4880-820A-C808E88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1EFE0FF-51BE-4A45-981B-3F8DBD5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7D9C49B-9591-4AAA-B028-A2269EF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27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753A35-E6BD-4F00-89E3-D3201239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EAD3C28F-F8E9-41B3-9AFB-89394C884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9AB89B83-0BE7-4E9C-8C4D-A7828DF3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178FCFD-180C-45A2-8530-FED390D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E235D14-1739-4922-AD49-8EE095E9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7E82EF6-E7D9-461E-8A7A-805655F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64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61714033-DF47-47F3-A181-D780187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8E53047-8227-4E3C-A3E7-5CEED60B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4D49174-C6DB-40EF-A2BB-76D5F372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E34FEC5-5F63-48C4-9A3D-59713D534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BCC35E0-0F3B-43B1-A1D1-D08A30EF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6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32" y="2393342"/>
            <a:ext cx="7128792" cy="26774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Οργάνωση και ανάπτυξη  ομάδων  και πνεύματος συνεργασίας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868297" y="5375635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/>
              <a:t>ΚΣΤ’ Εκπαιδευτική Σειρά</a:t>
            </a:r>
            <a:endParaRPr lang="el-GR" sz="2800" u="sng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02603F3-478F-456C-A16F-3AE7CA2C7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0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2" y="4387333"/>
            <a:ext cx="3070594" cy="8306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Φυσικές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5" y="4270633"/>
            <a:ext cx="3070594" cy="830630"/>
          </a:xfrm>
          <a:prstGeom prst="rect">
            <a:avLst/>
          </a:prstGeom>
          <a:solidFill>
            <a:srgbClr val="003399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Τεχνητές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85282" y="5569249"/>
            <a:ext cx="9407980" cy="58477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Με κριτήριο τον τρόπο σχηματισμού τους</a:t>
            </a:r>
          </a:p>
        </p:txBody>
      </p:sp>
    </p:spTree>
    <p:extLst>
      <p:ext uri="{BB962C8B-B14F-4D97-AF65-F5344CB8AC3E}">
        <p14:creationId xmlns:p14="http://schemas.microsoft.com/office/powerpoint/2010/main" val="27483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2" y="4387333"/>
            <a:ext cx="3070594" cy="830630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Ανάπτυξης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5" y="4270633"/>
            <a:ext cx="3070594" cy="8306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Έργου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85282" y="5569249"/>
            <a:ext cx="9407980" cy="58477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Με κριτήριο τις ανάγκες των μελών</a:t>
            </a:r>
          </a:p>
        </p:txBody>
      </p:sp>
    </p:spTree>
    <p:extLst>
      <p:ext uri="{BB962C8B-B14F-4D97-AF65-F5344CB8AC3E}">
        <p14:creationId xmlns:p14="http://schemas.microsoft.com/office/powerpoint/2010/main" val="12640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2" y="4387333"/>
            <a:ext cx="3070594" cy="8306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Μεγάλες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5" y="4270633"/>
            <a:ext cx="3070594" cy="830630"/>
          </a:xfrm>
          <a:prstGeom prst="rect">
            <a:avLst/>
          </a:prstGeom>
          <a:solidFill>
            <a:srgbClr val="003399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Μικρές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85282" y="5569249"/>
            <a:ext cx="9407980" cy="58477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Με κριτήριο τον αριθμό των μελών</a:t>
            </a:r>
          </a:p>
        </p:txBody>
      </p:sp>
    </p:spTree>
    <p:extLst>
      <p:ext uri="{BB962C8B-B14F-4D97-AF65-F5344CB8AC3E}">
        <p14:creationId xmlns:p14="http://schemas.microsoft.com/office/powerpoint/2010/main" val="28213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2" y="4387333"/>
            <a:ext cx="3070594" cy="830630"/>
          </a:xfrm>
          <a:prstGeom prst="rect">
            <a:avLst/>
          </a:prstGeom>
          <a:solidFill>
            <a:srgbClr val="C00000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Ανοικτές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5" y="4270633"/>
            <a:ext cx="3070594" cy="830630"/>
          </a:xfrm>
          <a:prstGeom prst="rect">
            <a:avLst/>
          </a:prstGeom>
          <a:solidFill>
            <a:schemeClr val="accent4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Κλειστές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85282" y="5569249"/>
            <a:ext cx="9407980" cy="107721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Με κριτήριο την ελεύθερη ή με όρους απόκτηση της ιδιότητας του μέλους)</a:t>
            </a:r>
          </a:p>
        </p:txBody>
      </p:sp>
    </p:spTree>
    <p:extLst>
      <p:ext uri="{BB962C8B-B14F-4D97-AF65-F5344CB8AC3E}">
        <p14:creationId xmlns:p14="http://schemas.microsoft.com/office/powerpoint/2010/main" val="40613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3807231" y="2152996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767702" y="2152996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55245" y="4270633"/>
            <a:ext cx="2321700" cy="94733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dirty="0">
                <a:solidFill>
                  <a:schemeClr val="bg1"/>
                </a:solidFill>
              </a:rPr>
              <a:t>Ψυχαγωγίας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2920327" y="4301775"/>
            <a:ext cx="3070594" cy="94733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</a:rPr>
              <a:t>Κοινωνικοποίησης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585282" y="5569249"/>
            <a:ext cx="9407980" cy="107721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Με κριτήριο το πρόγραμμα που χρησιμοποιεί κάθε ομάδα για να λειτουργήσει</a:t>
            </a:r>
          </a:p>
        </p:txBody>
      </p:sp>
      <p:sp>
        <p:nvSpPr>
          <p:cNvPr id="11" name="Βέλος προς τα κάτω 10"/>
          <p:cNvSpPr/>
          <p:nvPr/>
        </p:nvSpPr>
        <p:spPr>
          <a:xfrm>
            <a:off x="7085215" y="2031076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 προς τα κάτω 11"/>
          <p:cNvSpPr/>
          <p:nvPr/>
        </p:nvSpPr>
        <p:spPr>
          <a:xfrm>
            <a:off x="10178615" y="2031076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 txBox="1">
            <a:spLocks/>
          </p:cNvSpPr>
          <p:nvPr/>
        </p:nvSpPr>
        <p:spPr>
          <a:xfrm>
            <a:off x="6572758" y="4270633"/>
            <a:ext cx="2321700" cy="94733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</a:rPr>
              <a:t>Εκπαίδευσης</a:t>
            </a:r>
          </a:p>
        </p:txBody>
      </p:sp>
      <p:sp>
        <p:nvSpPr>
          <p:cNvPr id="14" name="Τίτλος 1"/>
          <p:cNvSpPr txBox="1">
            <a:spLocks/>
          </p:cNvSpPr>
          <p:nvPr/>
        </p:nvSpPr>
        <p:spPr>
          <a:xfrm>
            <a:off x="9544077" y="4301775"/>
            <a:ext cx="2565862" cy="947330"/>
          </a:xfrm>
          <a:prstGeom prst="rect">
            <a:avLst/>
          </a:prstGeom>
          <a:solidFill>
            <a:schemeClr val="accent2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</a:rPr>
              <a:t>Ψυχοθεραπείας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380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2" y="4387333"/>
            <a:ext cx="3070594" cy="8306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Τυπική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438515" y="4387333"/>
            <a:ext cx="3070594" cy="830630"/>
          </a:xfrm>
          <a:prstGeom prst="rect">
            <a:avLst/>
          </a:prstGeom>
          <a:solidFill>
            <a:srgbClr val="003399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Άτυπη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49558" y="5818631"/>
            <a:ext cx="7959551" cy="58477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sz="3200" dirty="0">
                <a:latin typeface="Calibri" panose="020F0502020204030204" pitchFamily="34" charset="0"/>
              </a:rPr>
              <a:t>Με κριτήριο την ύπαρξη ή όχι επίσημης δομής</a:t>
            </a:r>
          </a:p>
        </p:txBody>
      </p:sp>
    </p:spTree>
    <p:extLst>
      <p:ext uri="{BB962C8B-B14F-4D97-AF65-F5344CB8AC3E}">
        <p14:creationId xmlns:p14="http://schemas.microsoft.com/office/powerpoint/2010/main" val="10193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Τυπική μορφή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Τίτλος 1"/>
          <p:cNvSpPr txBox="1">
            <a:spLocks noGrp="1"/>
          </p:cNvSpPr>
          <p:nvPr>
            <p:ph idx="1"/>
          </p:nvPr>
        </p:nvSpPr>
        <p:spPr>
          <a:xfrm>
            <a:off x="4398816" y="2440768"/>
            <a:ext cx="7058891" cy="146621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Τα άτομα που η Διοίκηση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Συνειδητά ομαδοποιεί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398817" y="4870854"/>
            <a:ext cx="7058891" cy="146621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την επίτευξη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Συγκεκριμένου έργου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8" name="Καμπύλο δεξιό βέλος 7"/>
          <p:cNvSpPr/>
          <p:nvPr/>
        </p:nvSpPr>
        <p:spPr>
          <a:xfrm>
            <a:off x="482138" y="2028306"/>
            <a:ext cx="3042458" cy="16791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Συγκροτούν</a:t>
            </a:r>
          </a:p>
        </p:txBody>
      </p:sp>
      <p:sp>
        <p:nvSpPr>
          <p:cNvPr id="9" name="Δεξιό βέλος 8"/>
          <p:cNvSpPr/>
          <p:nvPr/>
        </p:nvSpPr>
        <p:spPr>
          <a:xfrm>
            <a:off x="847897" y="5020887"/>
            <a:ext cx="2793077" cy="118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Με σκοπό</a:t>
            </a:r>
          </a:p>
        </p:txBody>
      </p:sp>
    </p:spTree>
    <p:extLst>
      <p:ext uri="{BB962C8B-B14F-4D97-AF65-F5344CB8AC3E}">
        <p14:creationId xmlns:p14="http://schemas.microsoft.com/office/powerpoint/2010/main" val="20310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47897" y="0"/>
            <a:ext cx="10515600" cy="83127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Τυπική μορφή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Τίτλος 1"/>
          <p:cNvSpPr txBox="1">
            <a:spLocks noGrp="1"/>
          </p:cNvSpPr>
          <p:nvPr>
            <p:ph idx="1"/>
          </p:nvPr>
        </p:nvSpPr>
        <p:spPr>
          <a:xfrm>
            <a:off x="5088772" y="2834640"/>
            <a:ext cx="4961315" cy="146621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Επίσημη 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εξουσία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ευθύνες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5412970" y="4870854"/>
            <a:ext cx="4312921" cy="1466214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Συγκεκριμένο </a:t>
            </a:r>
          </a:p>
          <a:p>
            <a:pPr algn="ctr"/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αποτέλεσμα</a:t>
            </a:r>
          </a:p>
        </p:txBody>
      </p:sp>
      <p:sp>
        <p:nvSpPr>
          <p:cNvPr id="8" name="Καμπύλο δεξιό βέλος 7"/>
          <p:cNvSpPr/>
          <p:nvPr/>
        </p:nvSpPr>
        <p:spPr>
          <a:xfrm>
            <a:off x="482138" y="2028306"/>
            <a:ext cx="3042458" cy="1679170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παρέχει</a:t>
            </a:r>
          </a:p>
        </p:txBody>
      </p:sp>
      <p:sp>
        <p:nvSpPr>
          <p:cNvPr id="9" name="Δεξιό βέλος 8"/>
          <p:cNvSpPr/>
          <p:nvPr/>
        </p:nvSpPr>
        <p:spPr>
          <a:xfrm>
            <a:off x="847897" y="5020887"/>
            <a:ext cx="2793077" cy="118040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πετύχουν</a:t>
            </a: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412970" y="1106749"/>
            <a:ext cx="3445628" cy="73867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Διοίκηση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8960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8" grpId="0" animBg="1"/>
      <p:bldP spid="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Τυπικές ομάδες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2" y="4387333"/>
            <a:ext cx="3070594" cy="1448202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6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Λειτουργικές</a:t>
            </a:r>
          </a:p>
          <a:p>
            <a:pPr algn="ctr"/>
            <a:endParaRPr lang="el-GR" dirty="0">
              <a:latin typeface="+mn-lt"/>
            </a:endParaRPr>
          </a:p>
          <a:p>
            <a:pPr algn="ctr"/>
            <a:r>
              <a:rPr lang="el-GR" b="1" dirty="0">
                <a:latin typeface="+mn-lt"/>
              </a:rPr>
              <a:t>Μέρη μιας ευρύτερης οργανωτικής δομής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5" y="4270633"/>
            <a:ext cx="3663354" cy="1564902"/>
          </a:xfrm>
          <a:prstGeom prst="rect">
            <a:avLst/>
          </a:prstGeom>
          <a:solidFill>
            <a:schemeClr val="accent4"/>
          </a:solidFill>
          <a:ln w="57150">
            <a:noFill/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6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Ομάδες έργου</a:t>
            </a:r>
          </a:p>
          <a:p>
            <a:pPr algn="ctr"/>
            <a:endParaRPr lang="el-GR" dirty="0">
              <a:latin typeface="Comic Sans MS" pitchFamily="66" charset="0"/>
            </a:endParaRPr>
          </a:p>
          <a:p>
            <a:pPr algn="ctr"/>
            <a:r>
              <a:rPr lang="el-GR" b="1" dirty="0">
                <a:latin typeface="+mn-lt"/>
              </a:rPr>
              <a:t>Ευθύνη υλοποίησης κάποιου έργου σε συγκεκριμένο χρονοδιάγραμμα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" y="0"/>
            <a:ext cx="121959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5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Περιεχόμενα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9011" y="1825625"/>
            <a:ext cx="11637818" cy="4351338"/>
          </a:xfrm>
        </p:spPr>
        <p:txBody>
          <a:bodyPr>
            <a:normAutofit/>
          </a:bodyPr>
          <a:lstStyle/>
          <a:p>
            <a:endParaRPr lang="el-GR" sz="2400" b="1" i="1" dirty="0"/>
          </a:p>
          <a:p>
            <a:pPr algn="just"/>
            <a:r>
              <a:rPr lang="el-GR" b="1" i="1" dirty="0"/>
              <a:t>Ενότητα </a:t>
            </a:r>
            <a:r>
              <a:rPr lang="el-GR" i="1" dirty="0"/>
              <a:t>1</a:t>
            </a:r>
            <a:r>
              <a:rPr lang="el-GR" i="1" baseline="30000" dirty="0"/>
              <a:t>η</a:t>
            </a:r>
            <a:r>
              <a:rPr lang="el-GR" dirty="0"/>
              <a:t>:</a:t>
            </a:r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Οργάνωση και ανάπτυξη ομάδας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l-GR" b="1" i="1" dirty="0"/>
              <a:t>Ενότητα </a:t>
            </a:r>
            <a:r>
              <a:rPr lang="en-US" i="1" dirty="0"/>
              <a:t>2</a:t>
            </a:r>
            <a:r>
              <a:rPr lang="el-GR" i="1" baseline="30000" dirty="0"/>
              <a:t>η</a:t>
            </a:r>
            <a:r>
              <a:rPr lang="el-GR" dirty="0"/>
              <a:t>:</a:t>
            </a:r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Στάδια ανάπτυξης ομάδας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l-GR" dirty="0"/>
          </a:p>
          <a:p>
            <a:pPr algn="just"/>
            <a:r>
              <a:rPr lang="el-GR" b="1" i="1" dirty="0"/>
              <a:t>Ενότητα </a:t>
            </a:r>
            <a:r>
              <a:rPr lang="en-US" i="1" dirty="0"/>
              <a:t>3</a:t>
            </a:r>
            <a:r>
              <a:rPr lang="el-GR" i="1" baseline="30000" dirty="0"/>
              <a:t>η</a:t>
            </a:r>
            <a:r>
              <a:rPr lang="el-GR" dirty="0"/>
              <a:t>:</a:t>
            </a:r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Προσδιοριστικοί παράγοντες αποτελεσματικότητας της ομάδας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l-GR" spc="-15" dirty="0"/>
          </a:p>
          <a:p>
            <a:pPr algn="just"/>
            <a:r>
              <a:rPr lang="el-GR" b="1" i="1" dirty="0"/>
              <a:t>Ενότητα </a:t>
            </a:r>
            <a:r>
              <a:rPr lang="en-US" i="1" dirty="0"/>
              <a:t>4</a:t>
            </a:r>
            <a:r>
              <a:rPr lang="el-GR" i="1" baseline="30000" dirty="0"/>
              <a:t>η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Προβλήματα λειτουργίας ομάδων</a:t>
            </a:r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23" y="202467"/>
            <a:ext cx="53165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4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19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4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12192001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8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" y="0"/>
            <a:ext cx="121959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1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Άτυπες ομάδες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1" y="4387333"/>
            <a:ext cx="3236101" cy="144820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Ομάδες συμφερόντων</a:t>
            </a:r>
          </a:p>
          <a:p>
            <a:pPr algn="ctr"/>
            <a:endParaRPr lang="el-GR" dirty="0">
              <a:latin typeface="Comic Sans MS" pitchFamily="66" charset="0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5" y="4270633"/>
            <a:ext cx="3663354" cy="1315520"/>
          </a:xfrm>
          <a:prstGeom prst="rect">
            <a:avLst/>
          </a:prstGeom>
          <a:solidFill>
            <a:srgbClr val="003399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l-GR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Ομάδες φιλίας</a:t>
            </a:r>
          </a:p>
          <a:p>
            <a:pPr algn="ctr"/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548640" y="232756"/>
            <a:ext cx="10515600" cy="9476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Λόγοι δημιουργίας άτυπων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23107780"/>
              </p:ext>
            </p:extLst>
          </p:nvPr>
        </p:nvGraphicFramePr>
        <p:xfrm>
          <a:off x="1579417" y="1256453"/>
          <a:ext cx="87948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6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15BCD6-9F7D-41BB-A979-783563549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27711-B1E0-4484-ACB4-67B84ECB7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77635D-D3F6-4C9B-A01E-DA61F2EAB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AEDE6C-7339-4D24-8B2A-0E37ED17B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BFE1F9-4CCF-4889-B5CF-0B87C224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9DCB6-4C3B-4BDF-9E2E-48A79D865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E69594-69EE-44B9-8D45-A34613C9F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D07095-F33C-469D-A070-315E3BC1E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C9E66-92C9-4214-89B0-92245375A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DBB578-5BA7-4928-B37E-9BDFD5513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66861-8C0C-4B6A-9302-491025C8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2C1480-8F7D-4C18-AB75-2988608F4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C3D59-63E1-40F3-A433-82D9281EE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290" y="1"/>
            <a:ext cx="10515600" cy="1030778"/>
          </a:xfrm>
        </p:spPr>
        <p:txBody>
          <a:bodyPr/>
          <a:lstStyle/>
          <a:p>
            <a:pPr algn="ctr"/>
            <a:r>
              <a:rPr lang="el-GR" b="1" spc="-10" dirty="0">
                <a:latin typeface="+mn-lt"/>
              </a:rPr>
              <a:t>Επιπτώσεις  ύπαρξης  </a:t>
            </a:r>
            <a:r>
              <a:rPr lang="el-GR" b="1" spc="-15" dirty="0">
                <a:latin typeface="+mn-lt"/>
              </a:rPr>
              <a:t>άτυπων</a:t>
            </a:r>
            <a:r>
              <a:rPr lang="el-GR" b="1" spc="45" dirty="0">
                <a:latin typeface="+mn-lt"/>
              </a:rPr>
              <a:t> </a:t>
            </a:r>
            <a:r>
              <a:rPr lang="el-GR" b="1" spc="-25" dirty="0">
                <a:latin typeface="+mn-lt"/>
              </a:rPr>
              <a:t>ομάδων </a:t>
            </a:r>
            <a:endParaRPr lang="el-GR" b="1" dirty="0">
              <a:latin typeface="+mn-lt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4893" y="916392"/>
            <a:ext cx="5157787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/>
              <a:t>Θετικές επιπτώσεις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33004" y="1989686"/>
            <a:ext cx="5157787" cy="449424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el-GR" spc="-5" dirty="0">
                <a:cs typeface="Cambria"/>
              </a:rPr>
              <a:t>Διατήρηση</a:t>
            </a:r>
            <a:r>
              <a:rPr lang="el-GR" spc="10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αξιών</a:t>
            </a:r>
          </a:p>
          <a:p>
            <a:pPr marL="12700" marR="5080">
              <a:lnSpc>
                <a:spcPct val="109600"/>
              </a:lnSpc>
              <a:spcBef>
                <a:spcPts val="1395"/>
              </a:spcBef>
            </a:pPr>
            <a:r>
              <a:rPr lang="el-GR" spc="-5" dirty="0">
                <a:cs typeface="Cambria"/>
              </a:rPr>
              <a:t>Κοινωνική </a:t>
            </a:r>
            <a:r>
              <a:rPr lang="el-GR" spc="5" dirty="0">
                <a:cs typeface="Cambria"/>
              </a:rPr>
              <a:t>ικανοποίηση,</a:t>
            </a:r>
            <a:r>
              <a:rPr lang="el-GR" spc="-70" dirty="0">
                <a:cs typeface="Cambria"/>
              </a:rPr>
              <a:t> </a:t>
            </a:r>
            <a:r>
              <a:rPr lang="el-GR" dirty="0">
                <a:cs typeface="Cambria"/>
              </a:rPr>
              <a:t>κύρος,  σιγουριά</a:t>
            </a:r>
          </a:p>
          <a:p>
            <a:pPr marL="12700" marR="197485">
              <a:lnSpc>
                <a:spcPct val="110500"/>
              </a:lnSpc>
              <a:spcBef>
                <a:spcPts val="1365"/>
              </a:spcBef>
            </a:pPr>
            <a:r>
              <a:rPr lang="el-GR" spc="-5" dirty="0">
                <a:cs typeface="Cambria"/>
              </a:rPr>
              <a:t>Καλύτερη, </a:t>
            </a:r>
            <a:r>
              <a:rPr lang="el-GR" dirty="0">
                <a:cs typeface="Cambria"/>
              </a:rPr>
              <a:t>αμεσότερη </a:t>
            </a:r>
            <a:r>
              <a:rPr lang="el-GR" spc="10" dirty="0">
                <a:cs typeface="Cambria"/>
              </a:rPr>
              <a:t>&amp;</a:t>
            </a:r>
            <a:r>
              <a:rPr lang="el-GR" spc="-5" dirty="0">
                <a:cs typeface="Cambria"/>
              </a:rPr>
              <a:t>  αξιόπιστη</a:t>
            </a:r>
            <a:r>
              <a:rPr lang="el-GR" spc="-15" dirty="0">
                <a:cs typeface="Cambria"/>
              </a:rPr>
              <a:t> </a:t>
            </a:r>
            <a:r>
              <a:rPr lang="el-GR" spc="5" dirty="0">
                <a:cs typeface="Cambria"/>
              </a:rPr>
              <a:t>επικοινωνία</a:t>
            </a:r>
          </a:p>
          <a:p>
            <a:pPr marL="12700" marR="31115">
              <a:lnSpc>
                <a:spcPct val="109600"/>
              </a:lnSpc>
              <a:spcBef>
                <a:spcPts val="1395"/>
              </a:spcBef>
            </a:pPr>
            <a:r>
              <a:rPr lang="el-GR" spc="5" dirty="0">
                <a:cs typeface="Cambria"/>
              </a:rPr>
              <a:t>Επίλυση </a:t>
            </a:r>
            <a:r>
              <a:rPr lang="el-GR" dirty="0">
                <a:cs typeface="Cambria"/>
              </a:rPr>
              <a:t>εργασιακών </a:t>
            </a:r>
            <a:r>
              <a:rPr lang="el-GR" spc="5" dirty="0">
                <a:cs typeface="Cambria"/>
              </a:rPr>
              <a:t>και  </a:t>
            </a:r>
            <a:r>
              <a:rPr lang="el-GR" dirty="0">
                <a:cs typeface="Cambria"/>
              </a:rPr>
              <a:t>διαπροσωπικών</a:t>
            </a:r>
            <a:r>
              <a:rPr lang="el-GR" spc="-70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προβλημάτω</a:t>
            </a:r>
            <a:r>
              <a:rPr lang="el-GR" spc="-5" dirty="0">
                <a:latin typeface="Cambria"/>
                <a:cs typeface="Cambria"/>
              </a:rPr>
              <a:t>ν</a:t>
            </a: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523807" y="899767"/>
            <a:ext cx="6213763" cy="82391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dirty="0"/>
              <a:t>Αρνητικές Επιπτώσεις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586153" y="1840055"/>
            <a:ext cx="6605847" cy="488494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el-GR" dirty="0">
                <a:cs typeface="Cambria"/>
              </a:rPr>
              <a:t>Ενθάρρυνση </a:t>
            </a:r>
            <a:r>
              <a:rPr lang="el-GR" spc="-5" dirty="0">
                <a:cs typeface="Cambria"/>
              </a:rPr>
              <a:t>προς</a:t>
            </a:r>
            <a:r>
              <a:rPr lang="el-GR" spc="15" dirty="0">
                <a:cs typeface="Cambria"/>
              </a:rPr>
              <a:t> </a:t>
            </a:r>
            <a:r>
              <a:rPr lang="el-GR" dirty="0">
                <a:cs typeface="Cambria"/>
              </a:rPr>
              <a:t>αρνητικά </a:t>
            </a:r>
            <a:r>
              <a:rPr lang="el-GR" spc="-5" dirty="0">
                <a:cs typeface="Cambria"/>
              </a:rPr>
              <a:t>πρότυπα</a:t>
            </a:r>
            <a:endParaRPr lang="el-GR" dirty="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lang="el-GR" dirty="0">
                <a:cs typeface="Cambria"/>
              </a:rPr>
              <a:t>Σύγκρουση ομαδικών</a:t>
            </a:r>
            <a:r>
              <a:rPr lang="el-GR" spc="-5" dirty="0">
                <a:cs typeface="Cambria"/>
              </a:rPr>
              <a:t> </a:t>
            </a:r>
            <a:r>
              <a:rPr lang="el-GR" dirty="0">
                <a:cs typeface="Cambria"/>
              </a:rPr>
              <a:t>- </a:t>
            </a:r>
            <a:r>
              <a:rPr lang="el-GR" spc="5" dirty="0" err="1">
                <a:cs typeface="Cambria"/>
              </a:rPr>
              <a:t>οργανωσιακών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μεθόδων</a:t>
            </a:r>
          </a:p>
          <a:p>
            <a:pPr marL="12700" marR="193675">
              <a:lnSpc>
                <a:spcPct val="109600"/>
              </a:lnSpc>
              <a:spcBef>
                <a:spcPts val="1395"/>
              </a:spcBef>
            </a:pPr>
            <a:r>
              <a:rPr lang="el-GR" dirty="0">
                <a:cs typeface="Cambria"/>
              </a:rPr>
              <a:t>Σύγκρουση </a:t>
            </a:r>
            <a:r>
              <a:rPr lang="el-GR" spc="-15" dirty="0">
                <a:cs typeface="Cambria"/>
              </a:rPr>
              <a:t>στόχων</a:t>
            </a:r>
            <a:r>
              <a:rPr lang="el-GR" spc="-95" dirty="0">
                <a:cs typeface="Cambria"/>
              </a:rPr>
              <a:t> </a:t>
            </a:r>
            <a:r>
              <a:rPr lang="el-GR" dirty="0">
                <a:cs typeface="Cambria"/>
              </a:rPr>
              <a:t>τυπικής-  </a:t>
            </a:r>
            <a:r>
              <a:rPr lang="el-GR" spc="-5" dirty="0">
                <a:cs typeface="Cambria"/>
              </a:rPr>
              <a:t>άτυπης</a:t>
            </a:r>
            <a:r>
              <a:rPr lang="el-GR" spc="5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ομάδας</a:t>
            </a:r>
            <a:endParaRPr lang="el-GR" dirty="0">
              <a:cs typeface="Cambria"/>
            </a:endParaRPr>
          </a:p>
          <a:p>
            <a:pPr marL="12700" marR="483234">
              <a:lnSpc>
                <a:spcPct val="160100"/>
              </a:lnSpc>
            </a:pPr>
            <a:r>
              <a:rPr lang="el-GR" spc="-5" dirty="0">
                <a:cs typeface="Cambria"/>
              </a:rPr>
              <a:t>Διάδοση φημών  </a:t>
            </a:r>
          </a:p>
          <a:p>
            <a:pPr marL="12700" marR="483234">
              <a:lnSpc>
                <a:spcPct val="160100"/>
              </a:lnSpc>
            </a:pPr>
            <a:r>
              <a:rPr lang="el-GR" spc="-10" dirty="0">
                <a:cs typeface="Cambria"/>
              </a:rPr>
              <a:t>Αντίδραση </a:t>
            </a:r>
            <a:r>
              <a:rPr lang="el-GR" dirty="0">
                <a:cs typeface="Cambria"/>
              </a:rPr>
              <a:t>στην</a:t>
            </a:r>
            <a:r>
              <a:rPr lang="el-GR" spc="-35" dirty="0">
                <a:cs typeface="Cambria"/>
              </a:rPr>
              <a:t> </a:t>
            </a:r>
            <a:r>
              <a:rPr lang="el-GR" dirty="0">
                <a:cs typeface="Cambria"/>
              </a:rPr>
              <a:t>εισαγωγή </a:t>
            </a:r>
            <a:r>
              <a:rPr lang="el-GR" spc="5" dirty="0">
                <a:cs typeface="Cambria"/>
              </a:rPr>
              <a:t>αλλαγών</a:t>
            </a:r>
            <a:endParaRPr lang="el-GR" dirty="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lang="el-GR" dirty="0">
                <a:cs typeface="Cambria"/>
              </a:rPr>
              <a:t>Αύξηση απαιτούμενου</a:t>
            </a:r>
            <a:r>
              <a:rPr lang="el-GR" spc="-70" dirty="0">
                <a:cs typeface="Cambria"/>
              </a:rPr>
              <a:t> </a:t>
            </a:r>
            <a:r>
              <a:rPr lang="el-GR" spc="5" dirty="0">
                <a:cs typeface="Cambria"/>
              </a:rPr>
              <a:t>χρόνου</a:t>
            </a:r>
            <a:endParaRPr lang="el-GR" dirty="0">
              <a:cs typeface="Cambria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75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  <p:bldP spid="5" grpId="0" uiExpand="1" build="p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4494" y="2571259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n-US" sz="3600" i="1" dirty="0"/>
              <a:t>2</a:t>
            </a:r>
            <a:r>
              <a:rPr lang="el-GR" sz="3600" i="1" baseline="30000" dirty="0"/>
              <a:t>η</a:t>
            </a:r>
            <a:endParaRPr lang="en-US" sz="3600" i="1" baseline="30000" dirty="0"/>
          </a:p>
          <a:p>
            <a:r>
              <a:rPr lang="el-G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Στάδια ανάπτυξης  ομάδων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7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481455" cy="71489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b="1" dirty="0">
                <a:solidFill>
                  <a:schemeClr val="bg1"/>
                </a:solidFill>
                <a:latin typeface="+mn-lt"/>
              </a:rPr>
              <a:t>Στάδια ανάπτυξης ομάδας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69105" y="6398527"/>
            <a:ext cx="2158348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lvl="0"/>
            <a:r>
              <a:rPr lang="el-GR" b="1" i="1" dirty="0">
                <a:solidFill>
                  <a:schemeClr val="bg1"/>
                </a:solidFill>
              </a:rPr>
              <a:t>Στάδιο σχηματισμού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547900" y="6363941"/>
            <a:ext cx="2385653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lvl="0"/>
            <a:r>
              <a:rPr lang="el-GR" b="1" i="1" dirty="0">
                <a:solidFill>
                  <a:schemeClr val="bg1"/>
                </a:solidFill>
              </a:rPr>
              <a:t>Στάδιο αντιπαράθεσης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142951" y="6319662"/>
            <a:ext cx="247150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l-GR" b="1" i="1" dirty="0">
                <a:solidFill>
                  <a:schemeClr val="bg1"/>
                </a:solidFill>
              </a:rPr>
              <a:t>Στάδιο </a:t>
            </a:r>
            <a:r>
              <a:rPr lang="el-GR" b="1" i="1" dirty="0" err="1">
                <a:solidFill>
                  <a:schemeClr val="bg1"/>
                </a:solidFill>
              </a:rPr>
              <a:t>αύνθεσης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614459" y="6363941"/>
            <a:ext cx="1860125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lvl="0"/>
            <a:r>
              <a:rPr lang="el-GR" b="1" i="1" dirty="0">
                <a:solidFill>
                  <a:schemeClr val="bg1"/>
                </a:solidFill>
              </a:rPr>
              <a:t>Στάδιο απόδοσης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842268" y="6181162"/>
            <a:ext cx="194419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l-GR" b="1" i="1" dirty="0">
                <a:solidFill>
                  <a:schemeClr val="bg1"/>
                </a:solidFill>
              </a:rPr>
              <a:t>Στάδιο τερματισμού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dirty="0"/>
              <a:t>	</a:t>
            </a:r>
            <a:r>
              <a:rPr lang="el-GR" altLang="el-GR" sz="2800" b="1" dirty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el-GR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alt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 γνωριμίας ή σχηματισμού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b="1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altLang="el-GR" sz="24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000" dirty="0">
                <a:latin typeface="Calibri" panose="020F0502020204030204" pitchFamily="34" charset="0"/>
              </a:rPr>
              <a:t> Ακαθόριστοι στόχοι</a:t>
            </a:r>
            <a:r>
              <a:rPr lang="en-US" altLang="el-GR" sz="3000" dirty="0">
                <a:latin typeface="Calibri" panose="020F0502020204030204" pitchFamily="34" charset="0"/>
              </a:rPr>
              <a:t>, </a:t>
            </a:r>
            <a:r>
              <a:rPr lang="el-GR" altLang="el-GR" sz="3000" dirty="0">
                <a:latin typeface="Calibri" panose="020F0502020204030204" pitchFamily="34" charset="0"/>
              </a:rPr>
              <a:t>κανόνες</a:t>
            </a:r>
            <a:r>
              <a:rPr lang="en-US" altLang="el-GR" sz="3000" dirty="0">
                <a:latin typeface="Calibri" panose="020F0502020204030204" pitchFamily="34" charset="0"/>
              </a:rPr>
              <a:t> </a:t>
            </a:r>
            <a:r>
              <a:rPr lang="el-GR" altLang="el-GR" sz="3000" dirty="0">
                <a:latin typeface="Calibri" panose="020F0502020204030204" pitchFamily="34" charset="0"/>
              </a:rPr>
              <a:t>και καθήκοντα μελών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000" dirty="0">
                <a:latin typeface="Calibri" panose="020F0502020204030204" pitchFamily="34" charset="0"/>
              </a:rPr>
              <a:t> Τα μέλη δεν γνωρίζουν την συμπεριφορά των άλλων μελών στην ομάδα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000" dirty="0">
                <a:latin typeface="Calibri" panose="020F0502020204030204" pitchFamily="34" charset="0"/>
              </a:rPr>
              <a:t> Προσεκτική συμπεριφορά μελών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000" dirty="0">
                <a:latin typeface="Calibri" panose="020F0502020204030204" pitchFamily="34" charset="0"/>
              </a:rPr>
              <a:t> Έλλειψη εμπιστοσύνης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000" dirty="0">
                <a:latin typeface="Calibri" panose="020F0502020204030204" pitchFamily="34" charset="0"/>
              </a:rPr>
              <a:t> Επιφυλακτικότητα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000" dirty="0">
                <a:latin typeface="Calibri" panose="020F0502020204030204" pitchFamily="34" charset="0"/>
              </a:rPr>
              <a:t> Αβεβαιότητα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000" dirty="0">
                <a:latin typeface="Calibri" panose="020F0502020204030204" pitchFamily="34" charset="0"/>
              </a:rPr>
              <a:t> Νηπιακό στάδιο</a:t>
            </a:r>
          </a:p>
          <a:p>
            <a:pPr eaLnBrk="1" hangingPunct="1">
              <a:lnSpc>
                <a:spcPct val="90000"/>
              </a:lnSpc>
            </a:pPr>
            <a:endParaRPr lang="el-GR" altLang="el-GR" sz="3000" dirty="0"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2470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01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4494" y="2571259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1</a:t>
            </a:r>
            <a:r>
              <a:rPr lang="el-GR" sz="3600" i="1" baseline="30000" dirty="0"/>
              <a:t>η</a:t>
            </a:r>
            <a:endParaRPr lang="en-US" sz="3600" i="1" baseline="30000" dirty="0"/>
          </a:p>
          <a:p>
            <a:r>
              <a:rPr lang="el-G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Οργάνωση και ανάπτυξη  ομάδων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41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53" y="0"/>
            <a:ext cx="12168847" cy="68417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dirty="0"/>
              <a:t>	</a:t>
            </a:r>
            <a:r>
              <a:rPr lang="el-GR" altLang="el-GR" sz="2200" b="1" dirty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4400" b="1" dirty="0">
                <a:solidFill>
                  <a:srgbClr val="FF0000"/>
                </a:solidFill>
              </a:rPr>
              <a:t>             2</a:t>
            </a:r>
            <a:r>
              <a:rPr lang="el-GR" altLang="el-GR" sz="4400" b="1" baseline="30000" dirty="0">
                <a:solidFill>
                  <a:srgbClr val="FF0000"/>
                </a:solidFill>
              </a:rPr>
              <a:t>ο</a:t>
            </a:r>
            <a:r>
              <a:rPr lang="el-GR" altLang="el-GR" sz="4400" b="1" dirty="0">
                <a:solidFill>
                  <a:srgbClr val="FF0000"/>
                </a:solidFill>
              </a:rPr>
              <a:t> Στάδιο διερεύνησης ή αντιπαράθεσης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4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altLang="el-GR" sz="24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/>
              <a:t>  Αντιπαράθεση και συγκρούσεις μεταξύ των μελών για  στόχους, κανόνες, ρόλους  &amp; ηγεσία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/>
              <a:t>  Προσπάθεια διατήρησης ατομικότητας μελών έναντι ομαδικότητας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/>
              <a:t>  Πολλοί αισθάνονται ότι η ομάδα δεν θα λειτουργήσει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/>
              <a:t>  Στάδιο εφηβείας</a:t>
            </a:r>
          </a:p>
          <a:p>
            <a:pPr eaLnBrk="1" hangingPunct="1">
              <a:lnSpc>
                <a:spcPct val="90000"/>
              </a:lnSpc>
            </a:pPr>
            <a:endParaRPr lang="el-GR" altLang="el-GR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2" y="205485"/>
            <a:ext cx="1773939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11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-4015"/>
            <a:ext cx="12207623" cy="686201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dirty="0"/>
              <a:t>	</a:t>
            </a:r>
            <a:r>
              <a:rPr lang="el-GR" altLang="el-GR" sz="3600" b="1" dirty="0">
                <a:solidFill>
                  <a:srgbClr val="FF0000"/>
                </a:solidFill>
              </a:rPr>
              <a:t>3</a:t>
            </a:r>
            <a:r>
              <a:rPr lang="el-GR" altLang="el-GR" sz="3600" b="1" baseline="30000" dirty="0">
                <a:solidFill>
                  <a:srgbClr val="FF0000"/>
                </a:solidFill>
              </a:rPr>
              <a:t>ο</a:t>
            </a:r>
            <a:r>
              <a:rPr lang="el-GR" altLang="el-GR" sz="3600" b="1" dirty="0">
                <a:solidFill>
                  <a:srgbClr val="FF0000"/>
                </a:solidFill>
              </a:rPr>
              <a:t> Στάδιο αποδοχής ή διαμόρφωσης κανόνων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36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altLang="el-GR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dirty="0">
                <a:latin typeface="Calibri" panose="020F0502020204030204" pitchFamily="34" charset="0"/>
              </a:rPr>
              <a:t> Συνειδητοποίηση αλληλεξάρτησης μελών, κοινών στόχων και αναγκαιότητα συνοχής της ομάδας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dirty="0">
                <a:latin typeface="Calibri" panose="020F0502020204030204" pitchFamily="34" charset="0"/>
              </a:rPr>
              <a:t>  Αποδοχή ατομικών ρόλων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dirty="0">
                <a:latin typeface="Calibri" panose="020F0502020204030204" pitchFamily="34" charset="0"/>
              </a:rPr>
              <a:t>  Κατανόηση ρόλων των άλλων μελών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dirty="0">
                <a:latin typeface="Calibri" panose="020F0502020204030204" pitchFamily="34" charset="0"/>
              </a:rPr>
              <a:t> Αναγνώριση δυνατών σημείων μελών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dirty="0">
                <a:latin typeface="Calibri" panose="020F0502020204030204" pitchFamily="34" charset="0"/>
              </a:rPr>
              <a:t>  Εκμάθηση ομαδικής δουλειάς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dirty="0">
                <a:latin typeface="Calibri" panose="020F0502020204030204" pitchFamily="34" charset="0"/>
              </a:rPr>
              <a:t>  Στάδιο ενηλικίωσης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8" y="166255"/>
            <a:ext cx="1079188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7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dirty="0"/>
              <a:t>	</a:t>
            </a:r>
            <a:r>
              <a:rPr lang="el-GR" altLang="el-GR" sz="2000" b="1" dirty="0">
                <a:latin typeface="Comic Sans MS" pitchFamily="66" charset="0"/>
              </a:rPr>
              <a:t>     </a:t>
            </a:r>
            <a:r>
              <a:rPr lang="el-GR" altLang="el-GR" sz="3500" b="1" dirty="0">
                <a:solidFill>
                  <a:srgbClr val="FF0000"/>
                </a:solidFill>
              </a:rPr>
              <a:t>4</a:t>
            </a:r>
            <a:r>
              <a:rPr lang="el-GR" altLang="el-GR" sz="3500" b="1" baseline="30000" dirty="0">
                <a:solidFill>
                  <a:srgbClr val="FF0000"/>
                </a:solidFill>
              </a:rPr>
              <a:t>ο</a:t>
            </a:r>
            <a:r>
              <a:rPr lang="el-GR" altLang="el-GR" sz="3500" b="1" dirty="0">
                <a:solidFill>
                  <a:srgbClr val="FF0000"/>
                </a:solidFill>
              </a:rPr>
              <a:t> Στάδιο λειτουργίας ή απόδοσης ή ωριμότητας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Επικέντρωση ομάδας στην επίτευξη των στόχων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Κοινός στόχος μελών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Εμπιστοσύνη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Ανοιχτή επικοινωνία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Αποτελεσματική ομάδα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Πολύ καλές σχέσεις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Ομαδικό πνεύμα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>
                <a:latin typeface="Calibri" panose="020F0502020204030204" pitchFamily="34" charset="0"/>
              </a:rPr>
              <a:t> Στάδιο ωρίμανσης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altLang="el-GR" sz="35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339"/>
            <a:ext cx="1199456" cy="7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2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dirty="0"/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3200" b="1" dirty="0">
                <a:solidFill>
                  <a:srgbClr val="FF0000"/>
                </a:solidFill>
              </a:rPr>
              <a:t>5</a:t>
            </a:r>
            <a:r>
              <a:rPr lang="el-GR" altLang="el-GR" sz="3200" b="1" baseline="30000" dirty="0">
                <a:solidFill>
                  <a:srgbClr val="FF0000"/>
                </a:solidFill>
              </a:rPr>
              <a:t>ο</a:t>
            </a:r>
            <a:r>
              <a:rPr lang="el-GR" altLang="el-GR" sz="3200" b="1" dirty="0">
                <a:solidFill>
                  <a:srgbClr val="FF0000"/>
                </a:solidFill>
              </a:rPr>
              <a:t> Στάδιο τερματισμού ή ολοκλήρωσης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32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/>
              <a:t>Η ομάδα είναι τόσο αποτελεσματική που μπορεί να επαναπροσδιορίσει το στόχο της και να ανταπεξέλθει στις αλλαγές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altLang="el-GR" sz="32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3200" dirty="0"/>
              <a:t>Τα μέλη ολοκληρώνουν το στόχο και είτε συνεργάζονται για άλλο σκοπό είτε μεταπηδούν σε άλλη ομάδα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altLang="el-GR" sz="32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32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76" y="0"/>
            <a:ext cx="2574351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68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Τίτλος 1"/>
          <p:cNvSpPr>
            <a:spLocks noGrp="1"/>
          </p:cNvSpPr>
          <p:nvPr>
            <p:ph type="title" idx="4294967295"/>
          </p:nvPr>
        </p:nvSpPr>
        <p:spPr>
          <a:xfrm>
            <a:off x="143339" y="548680"/>
            <a:ext cx="4992555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600" b="1" dirty="0">
                <a:solidFill>
                  <a:srgbClr val="FF0000"/>
                </a:solidFill>
                <a:latin typeface="+mn-lt"/>
              </a:rPr>
              <a:t>Είναι τα στάδια στατικά;</a:t>
            </a:r>
          </a:p>
        </p:txBody>
      </p:sp>
      <p:sp>
        <p:nvSpPr>
          <p:cNvPr id="95235" name="Θέση περιεχομένου 2"/>
          <p:cNvSpPr>
            <a:spLocks noGrp="1"/>
          </p:cNvSpPr>
          <p:nvPr>
            <p:ph sz="quarter" idx="4294967295"/>
          </p:nvPr>
        </p:nvSpPr>
        <p:spPr>
          <a:xfrm>
            <a:off x="239349" y="1628801"/>
            <a:ext cx="5774432" cy="4937125"/>
          </a:xfrm>
        </p:spPr>
        <p:txBody>
          <a:bodyPr/>
          <a:lstStyle/>
          <a:p>
            <a:pPr eaLnBrk="1" hangingPunct="1"/>
            <a:endParaRPr lang="el-GR" altLang="el-GR" sz="3800" dirty="0"/>
          </a:p>
          <a:p>
            <a:pPr eaLnBrk="1" hangingPunct="1"/>
            <a:r>
              <a:rPr lang="el-GR" altLang="el-GR" sz="3200" dirty="0"/>
              <a:t>Όχι</a:t>
            </a:r>
          </a:p>
          <a:p>
            <a:pPr eaLnBrk="1" hangingPunct="1"/>
            <a:r>
              <a:rPr lang="el-GR" altLang="el-GR" sz="3200" dirty="0"/>
              <a:t>Δυναμική διαδικασία</a:t>
            </a:r>
          </a:p>
          <a:p>
            <a:pPr eaLnBrk="1" hangingPunct="1"/>
            <a:r>
              <a:rPr lang="el-GR" altLang="el-GR" sz="3200" dirty="0"/>
              <a:t>Τα πάντα </a:t>
            </a:r>
            <a:r>
              <a:rPr lang="el-GR" altLang="el-GR" sz="3200" dirty="0" err="1"/>
              <a:t>ρει</a:t>
            </a:r>
            <a:r>
              <a:rPr lang="el-GR" altLang="el-GR" sz="3200" dirty="0"/>
              <a:t>!</a:t>
            </a:r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5441448" y="1772817"/>
            <a:ext cx="6158475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dirty="0"/>
              <a:t>Μπαίνει ένα μέλος σε μια ομάδα που βρίσκεται στο στάδιο διαμόρφωσης κανόνων </a:t>
            </a:r>
          </a:p>
          <a:p>
            <a:endParaRPr lang="el-GR" altLang="el-GR" dirty="0"/>
          </a:p>
          <a:p>
            <a:r>
              <a:rPr lang="el-GR" altLang="el-GR" dirty="0"/>
              <a:t>Εκ νέου στάδιο σχηματισμού</a:t>
            </a:r>
          </a:p>
          <a:p>
            <a:endParaRPr lang="el-GR" altLang="el-GR" dirty="0"/>
          </a:p>
          <a:p>
            <a:r>
              <a:rPr lang="el-GR" altLang="el-GR" dirty="0"/>
              <a:t>Γνωριμία παλαιών μελών με νέο μέλος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 idx="4294967295"/>
          </p:nvPr>
        </p:nvSpPr>
        <p:spPr>
          <a:xfrm>
            <a:off x="6288021" y="274638"/>
            <a:ext cx="5294379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solidFill>
                  <a:srgbClr val="FF0000"/>
                </a:solidFill>
                <a:latin typeface="+mn-lt"/>
              </a:rPr>
              <a:t>Παράδειγμα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4359674"/>
            <a:ext cx="32893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1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allAtOnce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4494" y="2571259"/>
            <a:ext cx="9144000" cy="2449628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3</a:t>
            </a:r>
            <a:r>
              <a:rPr lang="el-GR" sz="3600" i="1" baseline="30000" dirty="0"/>
              <a:t>η</a:t>
            </a:r>
            <a:endParaRPr lang="en-US" sz="3600" i="1" baseline="30000" dirty="0"/>
          </a:p>
          <a:p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Προσδιοριστικοί παράγοντες αποτελεσματικότητας ομάδων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2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878"/>
            <a:ext cx="12192000" cy="706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10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41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11570" y="0"/>
            <a:ext cx="7801708" cy="79802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Επιτυγχάνεται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1072" y="954686"/>
            <a:ext cx="5339861" cy="16994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l-GR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Συνέργεια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000" dirty="0"/>
              <a:t>Ικανότητες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000" dirty="0"/>
              <a:t>Δημιουργική σκέψη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000" dirty="0"/>
              <a:t>Προσπάθειες των ατόμων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l-GR" sz="30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77716" y="2999720"/>
            <a:ext cx="5756829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Συντονισμός και αντιμετώπιση πολυπλοκότητας</a:t>
            </a:r>
            <a:endParaRPr lang="el-GR" sz="2800" b="1" dirty="0">
              <a:solidFill>
                <a:schemeClr val="accent2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21124" y="6019700"/>
            <a:ext cx="5813421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4. Ανάπτυξη</a:t>
            </a:r>
          </a:p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Χαρακτηριστικών Προσωπικότητας</a:t>
            </a:r>
            <a:endParaRPr lang="el-GR" sz="2800" dirty="0"/>
          </a:p>
        </p:txBody>
      </p:sp>
      <p:sp>
        <p:nvSpPr>
          <p:cNvPr id="7" name="Δεξιό βέλος 6"/>
          <p:cNvSpPr/>
          <p:nvPr/>
        </p:nvSpPr>
        <p:spPr>
          <a:xfrm>
            <a:off x="6468208" y="1452705"/>
            <a:ext cx="1148861" cy="7033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8001000" y="1389083"/>
            <a:ext cx="2689167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Συνδυάζονται αποτελεσματικά</a:t>
            </a:r>
            <a:endParaRPr lang="el-GR" sz="2800" dirty="0"/>
          </a:p>
        </p:txBody>
      </p:sp>
      <p:sp>
        <p:nvSpPr>
          <p:cNvPr id="10" name="Τίτλος 1"/>
          <p:cNvSpPr txBox="1">
            <a:spLocks/>
          </p:cNvSpPr>
          <p:nvPr/>
        </p:nvSpPr>
        <p:spPr>
          <a:xfrm>
            <a:off x="451071" y="4049792"/>
            <a:ext cx="5339861" cy="16994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l-GR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el-GR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Ικανοποίηση των αναγκών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000" dirty="0">
                <a:latin typeface="+mn-lt"/>
              </a:rPr>
              <a:t>Κοινωνικών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000" dirty="0">
                <a:latin typeface="+mn-lt"/>
              </a:rPr>
              <a:t>Εγωιστικών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000" dirty="0" err="1">
                <a:latin typeface="+mn-lt"/>
              </a:rPr>
              <a:t>Αυτοολοκλήρωσης</a:t>
            </a:r>
            <a:endParaRPr lang="el-GR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9382" y="182880"/>
            <a:ext cx="11104418" cy="118040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Προσδιοριστικοί παράγοντες αποτελεσματικότητας ομάδας</a:t>
            </a: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165032870"/>
              </p:ext>
            </p:extLst>
          </p:nvPr>
        </p:nvGraphicFramePr>
        <p:xfrm>
          <a:off x="4904509" y="2078182"/>
          <a:ext cx="6934662" cy="419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9" y="2260321"/>
            <a:ext cx="3533775" cy="39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5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3392" y="1124745"/>
            <a:ext cx="10972800" cy="4525963"/>
          </a:xfrm>
        </p:spPr>
        <p:txBody>
          <a:bodyPr/>
          <a:lstStyle/>
          <a:p>
            <a:pPr marL="365125" indent="-255588" algn="ctr">
              <a:lnSpc>
                <a:spcPct val="80000"/>
              </a:lnSpc>
              <a:buNone/>
            </a:pPr>
            <a:endParaRPr lang="el-GR" sz="2800" dirty="0"/>
          </a:p>
          <a:p>
            <a:pPr marL="365125" indent="-255588" algn="ctr">
              <a:lnSpc>
                <a:spcPct val="80000"/>
              </a:lnSpc>
              <a:buNone/>
            </a:pPr>
            <a:r>
              <a:rPr lang="el-GR" sz="3200" dirty="0"/>
              <a:t>…ένα </a:t>
            </a:r>
            <a:r>
              <a:rPr lang="el-GR" sz="3200" b="1" dirty="0">
                <a:solidFill>
                  <a:srgbClr val="FF0000"/>
                </a:solidFill>
              </a:rPr>
              <a:t>δυναμικό σύνολο </a:t>
            </a:r>
            <a:r>
              <a:rPr lang="el-GR" sz="3200" dirty="0"/>
              <a:t>ατόμων, βασισμένο στην </a:t>
            </a:r>
            <a:r>
              <a:rPr lang="el-GR" sz="3200" b="1" dirty="0">
                <a:solidFill>
                  <a:srgbClr val="FF0000"/>
                </a:solidFill>
              </a:rPr>
              <a:t>αλληλεπίδραση</a:t>
            </a:r>
            <a:r>
              <a:rPr lang="el-GR" sz="3200" dirty="0"/>
              <a:t> των μελών της</a:t>
            </a:r>
            <a:r>
              <a:rPr lang="en-US" sz="3200" dirty="0"/>
              <a:t>.</a:t>
            </a:r>
          </a:p>
          <a:p>
            <a:pPr marL="365125" indent="-255588" algn="ctr">
              <a:lnSpc>
                <a:spcPct val="80000"/>
              </a:lnSpc>
              <a:buNone/>
            </a:pPr>
            <a:r>
              <a:rPr lang="el-GR" sz="3200" dirty="0"/>
              <a:t>Τα μέλη της</a:t>
            </a:r>
            <a:endParaRPr lang="en-US" sz="3200" dirty="0"/>
          </a:p>
          <a:p>
            <a:pPr marL="365125" indent="-255588" algn="ctr">
              <a:lnSpc>
                <a:spcPct val="80000"/>
              </a:lnSpc>
              <a:buNone/>
            </a:pPr>
            <a:r>
              <a:rPr lang="el-GR" sz="3200" dirty="0"/>
              <a:t> </a:t>
            </a:r>
            <a:r>
              <a:rPr lang="el-GR" sz="3200" b="1" dirty="0">
                <a:solidFill>
                  <a:srgbClr val="FF0000"/>
                </a:solidFill>
              </a:rPr>
              <a:t>συσχετίζονται, αλληλεξαρτώνται και συναλλάσσονται</a:t>
            </a:r>
            <a:endParaRPr lang="en-US" sz="3200" b="1" dirty="0">
              <a:solidFill>
                <a:srgbClr val="FF0000"/>
              </a:solidFill>
            </a:endParaRPr>
          </a:p>
          <a:p>
            <a:pPr marL="365125" indent="-255588" algn="just" eaLnBrk="1" hangingPunct="1">
              <a:lnSpc>
                <a:spcPct val="80000"/>
              </a:lnSpc>
            </a:pPr>
            <a:endParaRPr lang="en-US" sz="2700" dirty="0"/>
          </a:p>
          <a:p>
            <a:pPr marL="365125" indent="-255588" algn="just" eaLnBrk="1" hangingPunct="1">
              <a:lnSpc>
                <a:spcPct val="80000"/>
              </a:lnSpc>
            </a:pPr>
            <a:endParaRPr lang="el-GR" sz="27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Η Ομάδα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 </a:t>
            </a:r>
            <a:r>
              <a:rPr lang="el-GR" sz="40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είναι…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861049"/>
            <a:ext cx="7924800" cy="268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4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77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2048661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r>
              <a:rPr lang="el-GR" sz="2000" dirty="0"/>
              <a:t>Ο </a:t>
            </a:r>
            <a:r>
              <a:rPr lang="el-GR" sz="2000" dirty="0" err="1"/>
              <a:t>Dr</a:t>
            </a:r>
            <a:r>
              <a:rPr lang="el-GR" sz="2000" dirty="0"/>
              <a:t>. </a:t>
            </a:r>
            <a:r>
              <a:rPr lang="el-GR" sz="2000" dirty="0" err="1"/>
              <a:t>Meredith</a:t>
            </a:r>
            <a:r>
              <a:rPr lang="el-GR" sz="2000" dirty="0"/>
              <a:t> </a:t>
            </a:r>
            <a:r>
              <a:rPr lang="el-GR" sz="2000" dirty="0" err="1"/>
              <a:t>Belbin</a:t>
            </a:r>
            <a:r>
              <a:rPr lang="el-GR" sz="2000" dirty="0"/>
              <a:t>, όρισε τον εργασιακό χαρακτήρα ως:</a:t>
            </a:r>
          </a:p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“Η τάση να συμπεριφερόμαστε, να συνεισφέρουμε και να συνδεόμαστε με συγκεκριμένο τρόπο, όταν ήμαστε με άλλα άτομα”</a:t>
            </a:r>
            <a:endParaRPr lang="el-GR" sz="2800" dirty="0">
              <a:solidFill>
                <a:srgbClr val="FF0000"/>
              </a:solidFill>
            </a:endParaRPr>
          </a:p>
          <a:p>
            <a:pPr marL="82550" indent="0">
              <a:buNone/>
            </a:pPr>
            <a:endParaRPr lang="en-US" altLang="el-GR" sz="3000" dirty="0"/>
          </a:p>
        </p:txBody>
      </p:sp>
      <p:sp>
        <p:nvSpPr>
          <p:cNvPr id="8" name="Ορθογώνιο 7"/>
          <p:cNvSpPr/>
          <p:nvPr/>
        </p:nvSpPr>
        <p:spPr>
          <a:xfrm>
            <a:off x="2063553" y="27856"/>
            <a:ext cx="6196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000" b="1" dirty="0"/>
              <a:t>Ορισμός Ρόλου</a:t>
            </a:r>
            <a:r>
              <a:rPr lang="el-GR" sz="4000" b="1" dirty="0"/>
              <a:t> (Team Role)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5" y="4123367"/>
            <a:ext cx="32893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57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Ρόλοι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9349" y="1600201"/>
            <a:ext cx="11952651" cy="4525963"/>
          </a:xfrm>
        </p:spPr>
        <p:txBody>
          <a:bodyPr>
            <a:normAutofit/>
          </a:bodyPr>
          <a:lstStyle/>
          <a:p>
            <a:r>
              <a:rPr lang="el-GR" sz="3200" b="1" dirty="0"/>
              <a:t>Πως λαμβάνονται οι ρόλοι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Κάθε μέλος παίρνει μόνο του το ρόλο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του «αναθέτει» η οργάνωση της ομάδας το ρόλο</a:t>
            </a:r>
          </a:p>
          <a:p>
            <a:pPr marL="0" indent="0">
              <a:buNone/>
            </a:pPr>
            <a:endParaRPr lang="el-GR" sz="3200" dirty="0"/>
          </a:p>
          <a:p>
            <a:r>
              <a:rPr lang="el-GR" sz="3200" b="1" dirty="0"/>
              <a:t>Σταθερότητα ρόλων</a:t>
            </a:r>
          </a:p>
          <a:p>
            <a:endParaRPr lang="el-GR" sz="3200" b="1" dirty="0"/>
          </a:p>
          <a:p>
            <a:r>
              <a:rPr lang="el-GR" sz="3200" b="1" dirty="0"/>
              <a:t>Εναλλαγή ρόλων (</a:t>
            </a:r>
            <a:r>
              <a:rPr lang="el-GR" sz="3200" b="1" dirty="0" err="1"/>
              <a:t>rotation</a:t>
            </a:r>
            <a:r>
              <a:rPr lang="el-GR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2795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3" y="188640"/>
            <a:ext cx="11203516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600" b="1" dirty="0">
                <a:latin typeface="+mn-lt"/>
              </a:rPr>
              <a:t>Σκοπός &amp; διαχωρισμός των ρόλων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101" y="1052736"/>
            <a:ext cx="11617528" cy="554461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Σκοπός ρόλων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/>
              <a:t>   Η ξεχωριστή συνεισφορά του κάθε μέλους σε γνώσεις και δεξιότητες μέσα στην ομάδα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Διαχωρισμός ρόλων</a:t>
            </a:r>
            <a:endParaRPr lang="en-US" b="1" dirty="0"/>
          </a:p>
          <a:p>
            <a:pPr eaLnBrk="1" hangingPunct="1">
              <a:defRPr/>
            </a:pPr>
            <a:r>
              <a:rPr lang="el-GR" dirty="0"/>
              <a:t>Επίσημοι ρόλοι</a:t>
            </a:r>
          </a:p>
          <a:p>
            <a:pPr eaLnBrk="1" hangingPunct="1">
              <a:defRPr/>
            </a:pPr>
            <a:r>
              <a:rPr lang="el-GR" dirty="0"/>
              <a:t>Ανεπίσημοι ρόλοι</a:t>
            </a:r>
          </a:p>
          <a:p>
            <a:pPr eaLnBrk="1" hangingPunct="1">
              <a:defRPr/>
            </a:pPr>
            <a:r>
              <a:rPr lang="el-GR" dirty="0"/>
              <a:t>Κύριοι και δευτερεύοντες ρόλοι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l-GR" dirty="0"/>
              <a:t>	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9312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BF5C64-C620-4527-B9FB-B767F753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232122"/>
            <a:ext cx="105156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Άσκηση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F514EB4-2B8D-46C6-9F2D-EC840EE73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9618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Σε ομάδες των πέντε ατόμων</a:t>
            </a:r>
            <a:r>
              <a:rPr lang="en-US" dirty="0"/>
              <a:t>:</a:t>
            </a:r>
            <a:endParaRPr lang="el-GR" dirty="0"/>
          </a:p>
          <a:p>
            <a:pPr marL="0" indent="0" algn="just">
              <a:buNone/>
            </a:pPr>
            <a:endParaRPr lang="en-US" dirty="0"/>
          </a:p>
          <a:p>
            <a:r>
              <a:rPr lang="el-GR" dirty="0"/>
              <a:t>Κάντε μια λίστα με μη αποδεκτές συμπεριφορές ατόμων μέσα σε μία ομάδα</a:t>
            </a:r>
          </a:p>
          <a:p>
            <a:r>
              <a:rPr lang="el-GR" dirty="0"/>
              <a:t>Επιλέξτε τρεις από τις μη αποδεκτές συμπεριφορές που καταγράψατε</a:t>
            </a:r>
          </a:p>
          <a:p>
            <a:r>
              <a:rPr lang="el-GR" dirty="0"/>
              <a:t>Σκεφθείτε τρόπους για την αποτελεσματική αντιμετώπισή τους</a:t>
            </a:r>
          </a:p>
          <a:p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67" y="5403271"/>
            <a:ext cx="4959351" cy="117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19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1273" y="553244"/>
            <a:ext cx="7280952" cy="1143000"/>
          </a:xfrm>
        </p:spPr>
        <p:txBody>
          <a:bodyPr/>
          <a:lstStyle/>
          <a:p>
            <a:pPr eaLnBrk="1" hangingPunct="1"/>
            <a:r>
              <a:rPr lang="el-GR" altLang="el-GR" b="1" dirty="0">
                <a:latin typeface="Calibri" panose="020F0502020204030204" pitchFamily="34" charset="0"/>
              </a:rPr>
              <a:t>Προβληματικοί ρόλοι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10972800" cy="49251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l-GR" altLang="el-G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l-GR" altLang="el-G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/>
              <a:t>Υπεραναλύει</a:t>
            </a:r>
            <a:endParaRPr lang="el-GR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err="1"/>
              <a:t>Υπεργενικεύει</a:t>
            </a:r>
            <a:endParaRPr lang="el-GR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Βρίσκει λάθη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Βιάζεται να αποφασίσει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Απορρίπτει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Κυριαρχεί                     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Εμποδίζει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Παρουσιάζει απόψεις ως δεδομένα</a:t>
            </a:r>
          </a:p>
        </p:txBody>
      </p:sp>
    </p:spTree>
    <p:extLst>
      <p:ext uri="{BB962C8B-B14F-4D97-AF65-F5344CB8AC3E}">
        <p14:creationId xmlns:p14="http://schemas.microsoft.com/office/powerpoint/2010/main" val="106363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Î âÏÏÎ½ÏÎ±Î³Î®â Belbin Î³Î¹Î±      ÎµÏÎ¹ÏÏÏÎ·Î¼Î­Î½ÎµÏ Î®Î±Î½Î±ÏÎ¿ÏÎµÎ»ÎµÏÎ¼Î±ÏÎ¹ÎºÎ­Ï ÎÎ¼Î¬Î´ÎµÏÎÏÎ¹ÏÏÏÎ·Î¼Î­Î½ÎµÏ / Î±ÏÎ¿ÏÎµÎ»ÎµÏÎ¼Î±ÏÎ¹ÎºÎ­Ï Î¸ÎµÏÏÎ¿ÏÎ½ÏÎ±Î¹ Î¿Î¹  Î¿Î¼Î¬Î´ÎµÏ ÏÎ¿Ï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59" y="-615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468757" y="2780102"/>
            <a:ext cx="1536171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l-GR" sz="1400" dirty="0"/>
              <a:t>Συντονιστής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340519" y="1369543"/>
            <a:ext cx="1621475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l-GR" sz="1400" dirty="0"/>
              <a:t>Δημιουργικός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947268" y="2047526"/>
            <a:ext cx="2485377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l-GR" sz="1400" dirty="0"/>
              <a:t>Εξερευνητής  Πόρων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94808" y="5207743"/>
            <a:ext cx="111331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l-GR" sz="1400" dirty="0"/>
              <a:t>Εφαρμοστής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339220" y="3367446"/>
            <a:ext cx="120283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l-GR" sz="1400" dirty="0"/>
              <a:t>Διαμορφωτής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439366" y="4024810"/>
            <a:ext cx="112588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l-GR" sz="1400" dirty="0"/>
              <a:t>Αξιολογητής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468757" y="4615891"/>
            <a:ext cx="89062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l-GR" sz="1400" dirty="0"/>
              <a:t>Ομαδικός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505025" y="5809620"/>
            <a:ext cx="1498540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l-GR" sz="1300" dirty="0"/>
              <a:t>Ολοκληρωτής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1616091" y="6488669"/>
            <a:ext cx="1241503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l-GR" sz="1400" dirty="0"/>
              <a:t>Ειδικός</a:t>
            </a:r>
          </a:p>
        </p:txBody>
      </p:sp>
    </p:spTree>
    <p:extLst>
      <p:ext uri="{BB962C8B-B14F-4D97-AF65-F5344CB8AC3E}">
        <p14:creationId xmlns:p14="http://schemas.microsoft.com/office/powerpoint/2010/main" val="1719028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>
          <a:xfrm>
            <a:off x="498764" y="0"/>
            <a:ext cx="788046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Δημιουργικός (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Plant)</a:t>
            </a:r>
            <a:endParaRPr lang="el-GR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390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32509" y="1219200"/>
            <a:ext cx="11654444" cy="5450160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el-GR" altLang="el-GR" sz="4200" dirty="0">
              <a:latin typeface="Comic Sans MS" pitchFamily="66" charset="0"/>
            </a:endParaRPr>
          </a:p>
          <a:p>
            <a:pPr eaLnBrk="1" hangingPunct="1"/>
            <a:r>
              <a:rPr lang="el-GR" altLang="el-GR" sz="8600" dirty="0"/>
              <a:t>Πηγή πρωτότυπων ιδεών</a:t>
            </a:r>
          </a:p>
          <a:p>
            <a:pPr eaLnBrk="1" hangingPunct="1"/>
            <a:endParaRPr lang="el-GR" altLang="el-GR" sz="8600" dirty="0"/>
          </a:p>
          <a:p>
            <a:pPr eaLnBrk="1" hangingPunct="1"/>
            <a:r>
              <a:rPr lang="el-GR" altLang="el-GR" sz="8600" dirty="0"/>
              <a:t>Επιλύει δύσκολα προβλήματα </a:t>
            </a:r>
          </a:p>
          <a:p>
            <a:pPr eaLnBrk="1" hangingPunct="1"/>
            <a:endParaRPr lang="el-GR" altLang="el-GR" sz="8600" dirty="0"/>
          </a:p>
          <a:p>
            <a:pPr eaLnBrk="1" hangingPunct="1"/>
            <a:r>
              <a:rPr lang="el-GR" sz="8600" dirty="0"/>
              <a:t>Έξυπνος </a:t>
            </a:r>
          </a:p>
          <a:p>
            <a:pPr eaLnBrk="1" hangingPunct="1"/>
            <a:endParaRPr lang="el-GR" sz="8600" dirty="0"/>
          </a:p>
          <a:p>
            <a:pPr eaLnBrk="1" hangingPunct="1"/>
            <a:r>
              <a:rPr lang="el-GR" sz="8600" dirty="0"/>
              <a:t>Εσωστρεφής </a:t>
            </a:r>
          </a:p>
          <a:p>
            <a:pPr eaLnBrk="1" hangingPunct="1"/>
            <a:endParaRPr lang="el-GR" sz="8600" dirty="0"/>
          </a:p>
          <a:p>
            <a:pPr eaLnBrk="1" hangingPunct="1"/>
            <a:r>
              <a:rPr lang="el-GR" sz="8600" dirty="0"/>
              <a:t>Δημιουργικός με φαντασία</a:t>
            </a:r>
          </a:p>
          <a:p>
            <a:pPr eaLnBrk="1" hangingPunct="1"/>
            <a:endParaRPr lang="el-GR" sz="8600" dirty="0"/>
          </a:p>
          <a:p>
            <a:pPr eaLnBrk="1" hangingPunct="1"/>
            <a:r>
              <a:rPr lang="el-GR" sz="8600" dirty="0"/>
              <a:t>Προτιμά να εργάζεται μόνος του πάνω στις ιδέες του προτού τις παρουσιάσει στην ομάδα</a:t>
            </a:r>
            <a:endParaRPr lang="el-GR" altLang="el-GR" sz="8600" dirty="0"/>
          </a:p>
          <a:p>
            <a:pPr eaLnBrk="1" hangingPunct="1"/>
            <a:endParaRPr lang="el-GR" altLang="el-GR" sz="8000" dirty="0">
              <a:latin typeface="Calibri" pitchFamily="34" charset="0"/>
            </a:endParaRPr>
          </a:p>
        </p:txBody>
      </p:sp>
      <p:pic>
        <p:nvPicPr>
          <p:cNvPr id="2051" name="Picture 3" descr="C:\Users\yiannis\Downloads\1873246363_a0cc649a89_q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16632"/>
            <a:ext cx="4079776" cy="43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>
          <a:xfrm>
            <a:off x="166256" y="2693324"/>
            <a:ext cx="571915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Δημιουργικός (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Plant)</a:t>
            </a:r>
            <a:endParaRPr lang="el-GR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390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320145" y="1252451"/>
            <a:ext cx="6217920" cy="5450160"/>
          </a:xfrm>
        </p:spPr>
        <p:txBody>
          <a:bodyPr>
            <a:normAutofit/>
          </a:bodyPr>
          <a:lstStyle/>
          <a:p>
            <a:pPr eaLnBrk="1" hangingPunct="1"/>
            <a:endParaRPr lang="el-GR" altLang="el-GR" dirty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el-GR" sz="3200" b="1" i="1" spc="-5" dirty="0">
                <a:solidFill>
                  <a:srgbClr val="C00000"/>
                </a:solidFill>
                <a:cs typeface="Times New Roman"/>
              </a:rPr>
              <a:t>Εγγενής αδυναμία: </a:t>
            </a: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3200" i="1" spc="-5" dirty="0">
                <a:cs typeface="Times New Roman"/>
              </a:rPr>
              <a:t>Συχνά αγνοεί τις λεπτομέρειες εμφανίζεται </a:t>
            </a:r>
            <a:r>
              <a:rPr lang="el-GR" sz="3200" i="1" spc="-10" dirty="0">
                <a:cs typeface="Times New Roman"/>
              </a:rPr>
              <a:t>προσκολλημένος </a:t>
            </a:r>
            <a:r>
              <a:rPr lang="el-GR" sz="3200" i="1" spc="-5" dirty="0">
                <a:cs typeface="Times New Roman"/>
              </a:rPr>
              <a:t>σε προσωπικές  αλλά μη πρακτικές </a:t>
            </a:r>
            <a:r>
              <a:rPr lang="el-GR" sz="3200" i="1" dirty="0">
                <a:cs typeface="Times New Roman"/>
              </a:rPr>
              <a:t>ιδέες</a:t>
            </a: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l-GR" sz="3200" i="1" dirty="0">
              <a:cs typeface="Times New Roman"/>
            </a:endParaRP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3200" i="1" spc="-5" dirty="0">
                <a:cs typeface="Times New Roman"/>
              </a:rPr>
              <a:t>Υπερβολικά απορροφημένος για να μπορεί να επικοινωνεί  αποτελεσματικά</a:t>
            </a:r>
            <a:endParaRPr lang="el-GR" sz="3200" dirty="0">
              <a:cs typeface="Times New Roman"/>
            </a:endParaRPr>
          </a:p>
          <a:p>
            <a:pPr eaLnBrk="1" hangingPunct="1"/>
            <a:endParaRPr lang="el-GR" altLang="el-GR" sz="8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>
          <a:xfrm>
            <a:off x="399011" y="0"/>
            <a:ext cx="815973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Εξερευνητής Πόρων</a:t>
            </a:r>
            <a:b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Resource Investigator)</a:t>
            </a:r>
            <a:endParaRPr lang="el-GR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>
          <a:xfrm>
            <a:off x="167802" y="1275763"/>
            <a:ext cx="11713301" cy="525578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sz="3000" dirty="0"/>
              <a:t>Κοινωνικός</a:t>
            </a:r>
          </a:p>
          <a:p>
            <a:pPr eaLnBrk="1" hangingPunct="1"/>
            <a:endParaRPr lang="el-GR" altLang="el-GR" sz="3000" dirty="0"/>
          </a:p>
          <a:p>
            <a:r>
              <a:rPr lang="el-GR" sz="3000" dirty="0"/>
              <a:t>Ανοιχτός κι εξωστρεφής</a:t>
            </a:r>
          </a:p>
          <a:p>
            <a:endParaRPr lang="el-GR" altLang="el-GR" sz="3000" dirty="0"/>
          </a:p>
          <a:p>
            <a:pPr eaLnBrk="1" hangingPunct="1"/>
            <a:r>
              <a:rPr lang="el-GR" altLang="el-GR" sz="3000" dirty="0"/>
              <a:t>Ενθουσιώδης</a:t>
            </a:r>
          </a:p>
          <a:p>
            <a:pPr eaLnBrk="1" hangingPunct="1"/>
            <a:endParaRPr lang="el-GR" altLang="el-GR" sz="3000" dirty="0"/>
          </a:p>
          <a:p>
            <a:pPr eaLnBrk="1" hangingPunct="1"/>
            <a:r>
              <a:rPr lang="el-GR" altLang="el-GR" sz="3000" dirty="0"/>
              <a:t>Ανακαλύπτει νέες ευκαιρίες</a:t>
            </a:r>
          </a:p>
          <a:p>
            <a:pPr eaLnBrk="1" hangingPunct="1"/>
            <a:endParaRPr lang="el-GR" altLang="el-GR" sz="3000" dirty="0"/>
          </a:p>
          <a:p>
            <a:pPr eaLnBrk="1" hangingPunct="1"/>
            <a:r>
              <a:rPr lang="el-GR" altLang="el-GR" sz="3000" dirty="0"/>
              <a:t>Αναπτύσσει χρήσιμες επαφές για την ομάδα </a:t>
            </a:r>
          </a:p>
          <a:p>
            <a:pPr eaLnBrk="1" hangingPunct="1"/>
            <a:endParaRPr lang="el-GR" altLang="el-GR" sz="3000" dirty="0"/>
          </a:p>
          <a:p>
            <a:pPr eaLnBrk="1" hangingPunct="1"/>
            <a:r>
              <a:rPr lang="el-GR" sz="3000" dirty="0"/>
              <a:t>Ψάχνει πηγές εκτός ομάδας για τις απαραίτητες γνώσεις, δεξιότητες και πληροφορίες</a:t>
            </a:r>
            <a:endParaRPr lang="el-GR" altLang="el-GR" sz="3000" dirty="0"/>
          </a:p>
          <a:p>
            <a:pPr eaLnBrk="1" hangingPunct="1"/>
            <a:endParaRPr lang="el-GR" altLang="el-GR" sz="3400" dirty="0">
              <a:latin typeface="Calibri" pitchFamily="34" charset="0"/>
            </a:endParaRPr>
          </a:p>
          <a:p>
            <a:pPr eaLnBrk="1" hangingPunct="1"/>
            <a:endParaRPr lang="el-GR" altLang="el-GR" sz="3000" dirty="0">
              <a:latin typeface="Calibri" pitchFamily="34" charset="0"/>
            </a:endParaRPr>
          </a:p>
        </p:txBody>
      </p:sp>
      <p:sp>
        <p:nvSpPr>
          <p:cNvPr id="124933" name="AutoShape 7" descr="Bildergebnis für network clipart"/>
          <p:cNvSpPr>
            <a:spLocks noChangeAspect="1" noChangeArrowheads="1"/>
          </p:cNvSpPr>
          <p:nvPr/>
        </p:nvSpPr>
        <p:spPr bwMode="auto">
          <a:xfrm>
            <a:off x="192617" y="46038"/>
            <a:ext cx="7061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24934" name="AutoShape 9" descr="Bildergebnis für network clipart"/>
          <p:cNvSpPr>
            <a:spLocks noChangeAspect="1" noChangeArrowheads="1"/>
          </p:cNvSpPr>
          <p:nvPr/>
        </p:nvSpPr>
        <p:spPr bwMode="auto">
          <a:xfrm>
            <a:off x="192617" y="46038"/>
            <a:ext cx="7061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24935" name="AutoShape 11" descr="Bildergebnis für network clipart"/>
          <p:cNvSpPr>
            <a:spLocks noChangeAspect="1" noChangeArrowheads="1"/>
          </p:cNvSpPr>
          <p:nvPr/>
        </p:nvSpPr>
        <p:spPr bwMode="auto">
          <a:xfrm>
            <a:off x="192617" y="46038"/>
            <a:ext cx="7061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24936" name="AutoShape 13" descr="Bildergebnis für network clipart"/>
          <p:cNvSpPr>
            <a:spLocks noChangeAspect="1" noChangeArrowheads="1"/>
          </p:cNvSpPr>
          <p:nvPr/>
        </p:nvSpPr>
        <p:spPr bwMode="auto">
          <a:xfrm>
            <a:off x="4197351" y="2357439"/>
            <a:ext cx="3797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17" y="46038"/>
            <a:ext cx="4938183" cy="453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4578" y="365125"/>
            <a:ext cx="6909262" cy="7321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Η Ομάδα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 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είναι…</a:t>
            </a:r>
            <a:endParaRPr lang="el-GR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5360" y="1600200"/>
            <a:ext cx="11521280" cy="4925144"/>
          </a:xfrm>
        </p:spPr>
        <p:txBody>
          <a:bodyPr>
            <a:normAutofit/>
          </a:bodyPr>
          <a:lstStyle/>
          <a:p>
            <a:pPr lvl="0" algn="just"/>
            <a:r>
              <a:rPr lang="en-US" sz="3200" i="1" dirty="0"/>
              <a:t>………………..</a:t>
            </a:r>
            <a:r>
              <a:rPr lang="el-GR" sz="3200" i="1" dirty="0"/>
              <a:t>ένα σύνολο ατόμων που η ύπαρξη του συνόλου δίνει κάποια </a:t>
            </a:r>
            <a:r>
              <a:rPr lang="el-GR" sz="3200" b="1" i="1" dirty="0">
                <a:solidFill>
                  <a:srgbClr val="C00000"/>
                </a:solidFill>
              </a:rPr>
              <a:t>ευχαρίστηση</a:t>
            </a:r>
            <a:r>
              <a:rPr lang="el-GR" sz="32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3200" i="1" dirty="0"/>
              <a:t>στα μέλη (</a:t>
            </a:r>
            <a:r>
              <a:rPr lang="el-GR" sz="3200" i="1" dirty="0" err="1"/>
              <a:t>Bass</a:t>
            </a:r>
            <a:r>
              <a:rPr lang="el-GR" sz="3200" i="1" dirty="0"/>
              <a:t> B.M.1960)</a:t>
            </a:r>
            <a:endParaRPr lang="en-US" sz="3200" i="1" dirty="0"/>
          </a:p>
          <a:p>
            <a:pPr lvl="0" algn="just"/>
            <a:endParaRPr lang="el-GR" sz="3200" dirty="0"/>
          </a:p>
          <a:p>
            <a:pPr lvl="0" algn="just"/>
            <a:r>
              <a:rPr lang="el-GR" sz="3200" i="1" dirty="0"/>
              <a:t>Το διακριτικό στοιχείο της ομάδας είναι ότι τα μέλη της συμμερίζονται </a:t>
            </a:r>
            <a:r>
              <a:rPr lang="el-GR" sz="3200" b="1" i="1" dirty="0">
                <a:solidFill>
                  <a:srgbClr val="C00000"/>
                </a:solidFill>
              </a:rPr>
              <a:t>κοινούς θεσμούς</a:t>
            </a:r>
            <a:r>
              <a:rPr lang="el-GR" sz="3200" i="1" dirty="0"/>
              <a:t>, οι οποίοι περιλαμβάνουν και τους ρόλους των μελών της ομάδας (</a:t>
            </a:r>
            <a:r>
              <a:rPr lang="el-GR" sz="3200" i="1" dirty="0" err="1"/>
              <a:t>Newcomb</a:t>
            </a:r>
            <a:r>
              <a:rPr lang="el-GR" sz="3200" i="1" dirty="0"/>
              <a:t>, 1951)</a:t>
            </a:r>
            <a:endParaRPr lang="en-US" sz="3200" i="1" dirty="0"/>
          </a:p>
          <a:p>
            <a:pPr lvl="0" algn="just"/>
            <a:endParaRPr lang="el-GR" sz="3200" dirty="0"/>
          </a:p>
          <a:p>
            <a:pPr lvl="0" algn="just"/>
            <a:r>
              <a:rPr lang="en-US" sz="3200" i="1" dirty="0"/>
              <a:t>…………..</a:t>
            </a:r>
            <a:r>
              <a:rPr lang="el-GR" sz="3200" i="1" dirty="0"/>
              <a:t>ένα δυναμικό σύνολο ατόμων σε </a:t>
            </a:r>
            <a:r>
              <a:rPr lang="el-GR" sz="3200" b="1" i="1" dirty="0">
                <a:solidFill>
                  <a:srgbClr val="C00000"/>
                </a:solidFill>
              </a:rPr>
              <a:t>αλληλεξάρτηση</a:t>
            </a:r>
            <a:r>
              <a:rPr lang="el-GR" sz="3200" i="1" dirty="0">
                <a:solidFill>
                  <a:srgbClr val="C00000"/>
                </a:solidFill>
              </a:rPr>
              <a:t> </a:t>
            </a:r>
            <a:r>
              <a:rPr lang="el-GR" sz="3200" i="1" dirty="0"/>
              <a:t>(Lewin,1948)</a:t>
            </a:r>
            <a:endParaRPr lang="el-GR" sz="3200" dirty="0"/>
          </a:p>
          <a:p>
            <a:pPr algn="just"/>
            <a:endParaRPr lang="el-GR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52" y="272677"/>
            <a:ext cx="3425991" cy="105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9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>
          <a:xfrm>
            <a:off x="5652655" y="1080655"/>
            <a:ext cx="6197926" cy="1143000"/>
          </a:xfrm>
        </p:spPr>
        <p:txBody>
          <a:bodyPr>
            <a:normAutofit fontScale="90000"/>
          </a:bodyPr>
          <a:lstStyle/>
          <a:p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Εξερευνητής Πόρων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Resource Investigator)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>
          <a:xfrm>
            <a:off x="167803" y="1275763"/>
            <a:ext cx="7396780" cy="5255781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l-GR" sz="2800" b="1" i="1" spc="-5" dirty="0">
                <a:solidFill>
                  <a:srgbClr val="C00000"/>
                </a:solidFill>
                <a:cs typeface="Times New Roman"/>
              </a:rPr>
              <a:t>Εγγενής </a:t>
            </a:r>
            <a:r>
              <a:rPr lang="el-GR" sz="2800" b="1" i="1" dirty="0">
                <a:solidFill>
                  <a:srgbClr val="C00000"/>
                </a:solidFill>
                <a:cs typeface="Times New Roman"/>
              </a:rPr>
              <a:t>αδυναμία: </a:t>
            </a: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l-GR" sz="2800" i="1" spc="-5" dirty="0">
              <a:cs typeface="Times New Roman"/>
            </a:endParaRP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Υπερβολικά ενθουσιώδης</a:t>
            </a: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l-GR" sz="2800" i="1" spc="-5" dirty="0">
              <a:cs typeface="Times New Roman"/>
            </a:endParaRP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Από τη στιγμή που βρεθεί λύση σε κάποιο  πρόβλημα </a:t>
            </a:r>
            <a:r>
              <a:rPr lang="el-GR" sz="2800" i="1" spc="-15" dirty="0">
                <a:cs typeface="Times New Roman"/>
              </a:rPr>
              <a:t>χάνει </a:t>
            </a:r>
            <a:r>
              <a:rPr lang="el-GR" sz="2800" i="1" spc="-5" dirty="0">
                <a:cs typeface="Times New Roman"/>
              </a:rPr>
              <a:t>το ενδιαφέρον του, </a:t>
            </a:r>
            <a:r>
              <a:rPr lang="el-GR" sz="2800" i="1" dirty="0">
                <a:cs typeface="Times New Roman"/>
              </a:rPr>
              <a:t>με </a:t>
            </a:r>
            <a:r>
              <a:rPr lang="el-GR" sz="2800" i="1" spc="-5" dirty="0">
                <a:cs typeface="Times New Roman"/>
              </a:rPr>
              <a:t>αποτέλεσμα να </a:t>
            </a:r>
            <a:r>
              <a:rPr lang="el-GR" sz="2800" i="1" spc="-10" dirty="0">
                <a:cs typeface="Times New Roman"/>
              </a:rPr>
              <a:t>μην </a:t>
            </a:r>
            <a:r>
              <a:rPr lang="el-GR" sz="2800" i="1" spc="-5" dirty="0">
                <a:cs typeface="Times New Roman"/>
              </a:rPr>
              <a:t>ενδιαφέρεται </a:t>
            </a:r>
            <a:r>
              <a:rPr lang="el-GR" sz="2800" i="1" dirty="0">
                <a:cs typeface="Times New Roman"/>
              </a:rPr>
              <a:t>για </a:t>
            </a:r>
            <a:r>
              <a:rPr lang="el-GR" sz="2800" i="1" spc="-5" dirty="0">
                <a:cs typeface="Times New Roman"/>
              </a:rPr>
              <a:t>την εφαρμογή </a:t>
            </a:r>
            <a:r>
              <a:rPr lang="el-GR" sz="2800" i="1" dirty="0">
                <a:cs typeface="Times New Roman"/>
              </a:rPr>
              <a:t>του  </a:t>
            </a:r>
            <a:r>
              <a:rPr lang="el-GR" sz="2800" i="1" spc="-5" dirty="0">
                <a:cs typeface="Times New Roman"/>
              </a:rPr>
              <a:t>τρόπου</a:t>
            </a:r>
            <a:r>
              <a:rPr lang="el-GR" sz="2800" i="1" spc="-30" dirty="0">
                <a:cs typeface="Times New Roman"/>
              </a:rPr>
              <a:t> </a:t>
            </a:r>
            <a:r>
              <a:rPr lang="el-GR" sz="2800" i="1" spc="-5" dirty="0">
                <a:cs typeface="Times New Roman"/>
              </a:rPr>
              <a:t>επίλυσης</a:t>
            </a:r>
            <a:endParaRPr lang="el-GR" sz="2800" dirty="0">
              <a:cs typeface="Times New Roman"/>
            </a:endParaRPr>
          </a:p>
          <a:p>
            <a:pPr eaLnBrk="1" hangingPunct="1"/>
            <a:endParaRPr lang="el-GR" altLang="el-GR" sz="3200" dirty="0"/>
          </a:p>
          <a:p>
            <a:pPr eaLnBrk="1" hangingPunct="1"/>
            <a:endParaRPr lang="el-GR" altLang="el-GR" sz="3000" dirty="0">
              <a:latin typeface="Calibri" pitchFamily="34" charset="0"/>
            </a:endParaRPr>
          </a:p>
        </p:txBody>
      </p:sp>
      <p:sp>
        <p:nvSpPr>
          <p:cNvPr id="124933" name="AutoShape 7" descr="Bildergebnis für network clipart"/>
          <p:cNvSpPr>
            <a:spLocks noChangeAspect="1" noChangeArrowheads="1"/>
          </p:cNvSpPr>
          <p:nvPr/>
        </p:nvSpPr>
        <p:spPr bwMode="auto">
          <a:xfrm>
            <a:off x="192617" y="46038"/>
            <a:ext cx="7061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24934" name="AutoShape 9" descr="Bildergebnis für network clipart"/>
          <p:cNvSpPr>
            <a:spLocks noChangeAspect="1" noChangeArrowheads="1"/>
          </p:cNvSpPr>
          <p:nvPr/>
        </p:nvSpPr>
        <p:spPr bwMode="auto">
          <a:xfrm>
            <a:off x="192617" y="46038"/>
            <a:ext cx="7061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24935" name="AutoShape 11" descr="Bildergebnis für network clipart"/>
          <p:cNvSpPr>
            <a:spLocks noChangeAspect="1" noChangeArrowheads="1"/>
          </p:cNvSpPr>
          <p:nvPr/>
        </p:nvSpPr>
        <p:spPr bwMode="auto">
          <a:xfrm>
            <a:off x="192617" y="46038"/>
            <a:ext cx="7061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24936" name="AutoShape 13" descr="Bildergebnis für network clipart"/>
          <p:cNvSpPr>
            <a:spLocks noChangeAspect="1" noChangeArrowheads="1"/>
          </p:cNvSpPr>
          <p:nvPr/>
        </p:nvSpPr>
        <p:spPr bwMode="auto">
          <a:xfrm>
            <a:off x="4197351" y="2357439"/>
            <a:ext cx="3797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474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>
          <a:xfrm>
            <a:off x="623392" y="116632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Συντονιστής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(Co-</a:t>
            </a:r>
            <a:r>
              <a:rPr lang="en-US" altLang="el-G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ordinator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18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09600" y="1219200"/>
            <a:ext cx="10287000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800" dirty="0"/>
              <a:t>Στρατηγικός </a:t>
            </a:r>
          </a:p>
          <a:p>
            <a:pPr eaLnBrk="1" hangingPunct="1"/>
            <a:endParaRPr lang="el-GR" altLang="el-GR" sz="2800" dirty="0"/>
          </a:p>
          <a:p>
            <a:pPr eaLnBrk="1" hangingPunct="1"/>
            <a:r>
              <a:rPr lang="el-GR" altLang="el-GR" sz="2800" dirty="0"/>
              <a:t>Ηγέτης</a:t>
            </a:r>
          </a:p>
          <a:p>
            <a:pPr eaLnBrk="1" hangingPunct="1"/>
            <a:endParaRPr lang="el-GR" altLang="el-GR" sz="2800" dirty="0"/>
          </a:p>
          <a:p>
            <a:pPr eaLnBrk="1" hangingPunct="1"/>
            <a:r>
              <a:rPr lang="el-GR" altLang="el-GR" sz="2800" dirty="0"/>
              <a:t>Αναθέτει &amp; συντονίζει τις εργασίες</a:t>
            </a:r>
          </a:p>
          <a:p>
            <a:pPr eaLnBrk="1" hangingPunct="1"/>
            <a:endParaRPr lang="el-GR" altLang="el-GR" sz="2800" dirty="0"/>
          </a:p>
          <a:p>
            <a:pPr eaLnBrk="1" hangingPunct="1"/>
            <a:r>
              <a:rPr lang="el-GR" altLang="el-GR" sz="2800" dirty="0"/>
              <a:t>Θέτει τους στόχους</a:t>
            </a:r>
          </a:p>
          <a:p>
            <a:pPr eaLnBrk="1" hangingPunct="1"/>
            <a:endParaRPr lang="el-GR" altLang="el-GR" sz="2800" dirty="0"/>
          </a:p>
          <a:p>
            <a:pPr eaLnBrk="1" hangingPunct="1"/>
            <a:r>
              <a:rPr lang="el-GR" altLang="el-GR" sz="2800" dirty="0"/>
              <a:t>Προωθεί τη λήψη αποφάσεων </a:t>
            </a:r>
          </a:p>
        </p:txBody>
      </p:sp>
      <p:pic>
        <p:nvPicPr>
          <p:cNvPr id="4099" name="Picture 3" descr="C:\Users\yiannis\Downloads\1874058424_0287cf0d17_q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69" y="1"/>
            <a:ext cx="3633192" cy="67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>
          <a:xfrm>
            <a:off x="623392" y="116632"/>
            <a:ext cx="10972800" cy="1143000"/>
          </a:xfrm>
        </p:spPr>
        <p:txBody>
          <a:bodyPr>
            <a:normAutofit/>
          </a:bodyPr>
          <a:lstStyle/>
          <a:p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Συντονιστής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(Co-</a:t>
            </a:r>
            <a:r>
              <a:rPr lang="en-US" altLang="el-G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ordinator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18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09600" y="1219200"/>
            <a:ext cx="6273338" cy="49101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i="1" spc="-5" dirty="0">
              <a:cs typeface="Times New Roman"/>
            </a:endParaRPr>
          </a:p>
          <a:p>
            <a:pPr marL="0" indent="0" algn="just">
              <a:buNone/>
            </a:pPr>
            <a:r>
              <a:rPr lang="el-GR" b="1" i="1" spc="-5" dirty="0">
                <a:solidFill>
                  <a:srgbClr val="C00000"/>
                </a:solidFill>
                <a:cs typeface="Times New Roman"/>
              </a:rPr>
              <a:t>Εγγενής  </a:t>
            </a:r>
            <a:r>
              <a:rPr lang="el-GR" b="1" i="1" dirty="0">
                <a:solidFill>
                  <a:srgbClr val="C00000"/>
                </a:solidFill>
                <a:cs typeface="Times New Roman"/>
              </a:rPr>
              <a:t>αδυναμία: </a:t>
            </a:r>
          </a:p>
          <a:p>
            <a:pPr marL="0" indent="0" algn="just">
              <a:buNone/>
            </a:pPr>
            <a:endParaRPr lang="el-GR" i="1" dirty="0">
              <a:cs typeface="Times New Roman"/>
            </a:endParaRPr>
          </a:p>
          <a:p>
            <a:pPr marL="0" indent="0" algn="just">
              <a:buNone/>
            </a:pPr>
            <a:r>
              <a:rPr lang="el-GR" i="1" dirty="0">
                <a:cs typeface="Times New Roman"/>
              </a:rPr>
              <a:t>Είναι δυνατόν να </a:t>
            </a:r>
            <a:r>
              <a:rPr lang="el-GR" i="1" spc="-5" dirty="0">
                <a:cs typeface="Times New Roman"/>
              </a:rPr>
              <a:t>χαρακτηρίζεται </a:t>
            </a:r>
            <a:r>
              <a:rPr lang="el-GR" i="1" dirty="0">
                <a:cs typeface="Times New Roman"/>
              </a:rPr>
              <a:t>από </a:t>
            </a:r>
            <a:r>
              <a:rPr lang="el-GR" i="1" spc="-10" dirty="0">
                <a:cs typeface="Times New Roman"/>
              </a:rPr>
              <a:t>έλλειψη </a:t>
            </a:r>
            <a:r>
              <a:rPr lang="el-GR" i="1" spc="-5" dirty="0">
                <a:cs typeface="Times New Roman"/>
              </a:rPr>
              <a:t>πρωτοτυπίας </a:t>
            </a:r>
            <a:r>
              <a:rPr lang="el-GR" i="1" dirty="0">
                <a:cs typeface="Times New Roman"/>
              </a:rPr>
              <a:t>και να </a:t>
            </a:r>
            <a:r>
              <a:rPr lang="el-GR" i="1" spc="-5" dirty="0">
                <a:cs typeface="Times New Roman"/>
              </a:rPr>
              <a:t>είναι  ένας </a:t>
            </a:r>
            <a:r>
              <a:rPr lang="el-GR" i="1" dirty="0">
                <a:cs typeface="Times New Roman"/>
              </a:rPr>
              <a:t>απλός διαχειριστής</a:t>
            </a:r>
            <a:r>
              <a:rPr lang="el-GR" i="1" spc="-40" dirty="0">
                <a:cs typeface="Times New Roman"/>
              </a:rPr>
              <a:t> </a:t>
            </a:r>
            <a:r>
              <a:rPr lang="el-GR" i="1" spc="-5" dirty="0">
                <a:cs typeface="Times New Roman"/>
              </a:rPr>
              <a:t>θεμάτων</a:t>
            </a:r>
            <a:endParaRPr lang="el-GR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08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>
          <a:xfrm>
            <a:off x="623392" y="0"/>
            <a:ext cx="10972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Διαμορφωτής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(Shaper)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143339" y="1052736"/>
            <a:ext cx="11905323" cy="561662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l-GR" altLang="el-GR" sz="3800" dirty="0">
              <a:latin typeface="Calibri" pitchFamily="34" charset="0"/>
            </a:endParaRPr>
          </a:p>
          <a:p>
            <a:pPr eaLnBrk="1" hangingPunct="1"/>
            <a:r>
              <a:rPr lang="el-GR" altLang="el-GR" sz="3000" dirty="0"/>
              <a:t>Προσανατολισμένος στο καθήκον</a:t>
            </a:r>
          </a:p>
          <a:p>
            <a:pPr eaLnBrk="1" hangingPunct="1"/>
            <a:endParaRPr lang="el-GR" altLang="el-GR" sz="3000" dirty="0"/>
          </a:p>
          <a:p>
            <a:pPr eaLnBrk="1" hangingPunct="1"/>
            <a:r>
              <a:rPr lang="el-GR" altLang="el-GR" sz="3000" dirty="0"/>
              <a:t>Κάνει τις μηχανές να δουλεύουν </a:t>
            </a:r>
          </a:p>
          <a:p>
            <a:pPr eaLnBrk="1" hangingPunct="1"/>
            <a:endParaRPr lang="el-GR" altLang="el-GR" sz="3000" dirty="0"/>
          </a:p>
          <a:p>
            <a:pPr eaLnBrk="1" hangingPunct="1"/>
            <a:r>
              <a:rPr lang="el-GR" altLang="el-GR" sz="3000" dirty="0"/>
              <a:t>Δυναμικός</a:t>
            </a:r>
          </a:p>
          <a:p>
            <a:pPr eaLnBrk="1" hangingPunct="1"/>
            <a:endParaRPr lang="el-GR" altLang="el-GR" sz="3000" dirty="0"/>
          </a:p>
          <a:p>
            <a:pPr eaLnBrk="1" hangingPunct="1"/>
            <a:r>
              <a:rPr lang="el-GR" altLang="el-GR" sz="3000" dirty="0"/>
              <a:t>Ξεπερνά εμπόδια</a:t>
            </a:r>
          </a:p>
          <a:p>
            <a:pPr eaLnBrk="1" hangingPunct="1"/>
            <a:endParaRPr lang="el-GR" altLang="el-GR" sz="3000" dirty="0"/>
          </a:p>
          <a:p>
            <a:r>
              <a:rPr lang="el-GR" sz="3000" dirty="0"/>
              <a:t>Επιβάλλει έναν συγκεκριμένο τρόπο λειτουργίας της ομάδας, καθοδηγεί και πιέζει για δράση, είναι ισχυρογνώμων, λειτουργεί και κάτω από πίεση, απολαμβάνει τις προκλήσεις</a:t>
            </a:r>
            <a:endParaRPr lang="el-GR" altLang="el-GR" sz="3000" dirty="0"/>
          </a:p>
        </p:txBody>
      </p:sp>
      <p:pic>
        <p:nvPicPr>
          <p:cNvPr id="6" name="Picture 2" descr="C:\Users\yiannis\Downloads\1874053420_6676857a8b_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5" y="116632"/>
            <a:ext cx="3887755" cy="45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>
          <a:xfrm>
            <a:off x="623392" y="0"/>
            <a:ext cx="10972800" cy="1143000"/>
          </a:xfrm>
        </p:spPr>
        <p:txBody>
          <a:bodyPr>
            <a:normAutofit/>
          </a:bodyPr>
          <a:lstStyle/>
          <a:p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Διαμορφωτής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(Shaper)</a:t>
            </a:r>
            <a:endParaRPr lang="el-GR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143340" y="1052736"/>
            <a:ext cx="6972356" cy="5616624"/>
          </a:xfrm>
        </p:spPr>
        <p:txBody>
          <a:bodyPr>
            <a:normAutofit/>
          </a:bodyPr>
          <a:lstStyle/>
          <a:p>
            <a:pPr eaLnBrk="1" hangingPunct="1"/>
            <a:endParaRPr lang="el-GR" altLang="el-GR" sz="38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3200" b="1" i="1" spc="-5" dirty="0">
                <a:solidFill>
                  <a:srgbClr val="C00000"/>
                </a:solidFill>
                <a:cs typeface="Times New Roman"/>
              </a:rPr>
              <a:t>Εγγενής </a:t>
            </a:r>
            <a:r>
              <a:rPr lang="el-GR" sz="3200" b="1" i="1" dirty="0">
                <a:solidFill>
                  <a:srgbClr val="C00000"/>
                </a:solidFill>
                <a:cs typeface="Times New Roman"/>
              </a:rPr>
              <a:t>αδυναμία: </a:t>
            </a:r>
          </a:p>
          <a:p>
            <a:pPr marL="0" indent="0">
              <a:buNone/>
            </a:pPr>
            <a:endParaRPr lang="el-GR" sz="3200" i="1" dirty="0">
              <a:cs typeface="Times New Roman"/>
            </a:endParaRPr>
          </a:p>
          <a:p>
            <a:pPr marL="0" indent="0">
              <a:buNone/>
            </a:pPr>
            <a:r>
              <a:rPr lang="el-GR" sz="3200" i="1" dirty="0">
                <a:cs typeface="Times New Roman"/>
              </a:rPr>
              <a:t>Μερικές </a:t>
            </a:r>
            <a:r>
              <a:rPr lang="el-GR" sz="3200" i="1" spc="-5" dirty="0">
                <a:cs typeface="Times New Roman"/>
              </a:rPr>
              <a:t>φορές εκνευρίζει  </a:t>
            </a:r>
            <a:r>
              <a:rPr lang="el-GR" sz="3200" i="1" dirty="0">
                <a:cs typeface="Times New Roman"/>
              </a:rPr>
              <a:t>τους άλλους </a:t>
            </a:r>
            <a:r>
              <a:rPr lang="el-GR" sz="3200" i="1" spc="-5" dirty="0">
                <a:cs typeface="Times New Roman"/>
              </a:rPr>
              <a:t>ενώ συχνά γίνεται </a:t>
            </a:r>
            <a:r>
              <a:rPr lang="el-GR" sz="3200" i="1" dirty="0">
                <a:cs typeface="Times New Roman"/>
              </a:rPr>
              <a:t>υπερβολικά</a:t>
            </a:r>
            <a:r>
              <a:rPr lang="el-GR" sz="3200" i="1" spc="-30" dirty="0">
                <a:cs typeface="Times New Roman"/>
              </a:rPr>
              <a:t> </a:t>
            </a:r>
            <a:r>
              <a:rPr lang="el-GR" sz="3200" i="1" dirty="0">
                <a:cs typeface="Times New Roman"/>
              </a:rPr>
              <a:t>κριτικός</a:t>
            </a:r>
            <a:endParaRPr lang="el-GR" altLang="el-GR" sz="3200" dirty="0"/>
          </a:p>
        </p:txBody>
      </p:sp>
    </p:spTree>
    <p:extLst>
      <p:ext uri="{BB962C8B-B14F-4D97-AF65-F5344CB8AC3E}">
        <p14:creationId xmlns:p14="http://schemas.microsoft.com/office/powerpoint/2010/main" val="36455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>
          <a:xfrm>
            <a:off x="623392" y="116632"/>
            <a:ext cx="10972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Αξιολογητής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(Monitor Evaluators)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8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35360" y="1219200"/>
            <a:ext cx="11425269" cy="5115098"/>
          </a:xfrm>
        </p:spPr>
        <p:txBody>
          <a:bodyPr>
            <a:noAutofit/>
          </a:bodyPr>
          <a:lstStyle/>
          <a:p>
            <a:pPr eaLnBrk="1" hangingPunct="1"/>
            <a:endParaRPr lang="el-GR" altLang="el-GR" dirty="0"/>
          </a:p>
          <a:p>
            <a:pPr eaLnBrk="1" hangingPunct="1"/>
            <a:endParaRPr lang="el-GR" altLang="el-GR" dirty="0"/>
          </a:p>
          <a:p>
            <a:pPr eaLnBrk="1" hangingPunct="1"/>
            <a:r>
              <a:rPr lang="el-GR" altLang="el-GR" dirty="0"/>
              <a:t>Αξιολογεί την πρόοδο των εργασιών της ομάδας</a:t>
            </a:r>
          </a:p>
          <a:p>
            <a:pPr eaLnBrk="1" hangingPunct="1"/>
            <a:r>
              <a:rPr lang="el-GR" altLang="el-GR" dirty="0"/>
              <a:t>Συγκρατεί την ομάδα από ανέφικτους στόχους</a:t>
            </a:r>
          </a:p>
          <a:p>
            <a:pPr eaLnBrk="1" hangingPunct="1"/>
            <a:r>
              <a:rPr lang="el-GR" altLang="el-GR" dirty="0"/>
              <a:t>Βρίσκει εναλλακτικές λύσεις</a:t>
            </a:r>
          </a:p>
          <a:p>
            <a:pPr eaLnBrk="1" hangingPunct="1"/>
            <a:r>
              <a:rPr lang="el-GR" altLang="el-GR" dirty="0"/>
              <a:t>Διορατικός</a:t>
            </a:r>
          </a:p>
          <a:p>
            <a:r>
              <a:rPr lang="el-GR" dirty="0"/>
              <a:t>Σοβαρός και μεθοδικός</a:t>
            </a:r>
          </a:p>
          <a:p>
            <a:r>
              <a:rPr lang="el-GR" dirty="0"/>
              <a:t>Αξιολογεί με κριτική σκέψη</a:t>
            </a:r>
          </a:p>
          <a:p>
            <a:r>
              <a:rPr lang="el-GR" dirty="0"/>
              <a:t>Αναλύει όλες τις εναλλακτικές δίκαια κι αντικειμενικά</a:t>
            </a:r>
            <a:endParaRPr lang="el-GR" alt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8" y="0"/>
            <a:ext cx="3297382" cy="654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>
          <a:xfrm>
            <a:off x="623392" y="116632"/>
            <a:ext cx="10972800" cy="1143000"/>
          </a:xfrm>
        </p:spPr>
        <p:txBody>
          <a:bodyPr>
            <a:normAutofit/>
          </a:bodyPr>
          <a:lstStyle/>
          <a:p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Αξιολογητής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(Monitor Evaluators)</a:t>
            </a:r>
            <a:endParaRPr lang="el-GR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8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35360" y="1219200"/>
            <a:ext cx="6880087" cy="5115098"/>
          </a:xfrm>
        </p:spPr>
        <p:txBody>
          <a:bodyPr>
            <a:noAutofit/>
          </a:bodyPr>
          <a:lstStyle/>
          <a:p>
            <a:pPr eaLnBrk="1" hangingPunct="1"/>
            <a:endParaRPr lang="el-GR" altLang="el-GR" dirty="0"/>
          </a:p>
          <a:p>
            <a:pPr eaLnBrk="1" hangingPunct="1"/>
            <a:endParaRPr lang="el-GR" altLang="el-GR" dirty="0"/>
          </a:p>
          <a:p>
            <a:pPr marL="0" lvl="1" indent="0">
              <a:spcBef>
                <a:spcPts val="1000"/>
              </a:spcBef>
              <a:buNone/>
            </a:pPr>
            <a:r>
              <a:rPr lang="el-GR" sz="2800" b="1" i="1" spc="-5" dirty="0">
                <a:solidFill>
                  <a:srgbClr val="C00000"/>
                </a:solidFill>
                <a:cs typeface="Times New Roman"/>
              </a:rPr>
              <a:t>Εγγενής </a:t>
            </a:r>
            <a:r>
              <a:rPr lang="el-GR" sz="2800" b="1" i="1" dirty="0">
                <a:solidFill>
                  <a:srgbClr val="C00000"/>
                </a:solidFill>
                <a:cs typeface="Times New Roman"/>
              </a:rPr>
              <a:t>αδυναμία: </a:t>
            </a:r>
          </a:p>
          <a:p>
            <a:pPr marL="0" lvl="1" indent="0">
              <a:spcBef>
                <a:spcPts val="1000"/>
              </a:spcBef>
              <a:buNone/>
            </a:pPr>
            <a:endParaRPr lang="el-GR" sz="2800" i="1" spc="-5" dirty="0">
              <a:cs typeface="Times New Roman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l-GR" sz="2800" i="1" spc="-5" dirty="0">
                <a:cs typeface="Times New Roman"/>
              </a:rPr>
              <a:t>Είναι </a:t>
            </a:r>
            <a:r>
              <a:rPr lang="el-GR" sz="2800" i="1" dirty="0">
                <a:cs typeface="Times New Roman"/>
              </a:rPr>
              <a:t>συχνά  </a:t>
            </a:r>
            <a:r>
              <a:rPr lang="el-GR" sz="2800" i="1" spc="-5" dirty="0">
                <a:cs typeface="Times New Roman"/>
              </a:rPr>
              <a:t>άτολμος και στερείται ικανότητας </a:t>
            </a:r>
            <a:r>
              <a:rPr lang="el-GR" sz="2800" i="1" dirty="0">
                <a:cs typeface="Times New Roman"/>
              </a:rPr>
              <a:t>να </a:t>
            </a:r>
            <a:r>
              <a:rPr lang="el-GR" sz="2800" i="1" spc="-10" dirty="0">
                <a:cs typeface="Times New Roman"/>
              </a:rPr>
              <a:t>εμψυχώσει </a:t>
            </a:r>
            <a:r>
              <a:rPr lang="el-GR" sz="2800" i="1" spc="-5" dirty="0">
                <a:cs typeface="Times New Roman"/>
              </a:rPr>
              <a:t>άλλους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l-GR" sz="2800" i="1" spc="-5" dirty="0">
                <a:cs typeface="Times New Roman"/>
              </a:rPr>
              <a:t>Υπερβολικά κριτικός, συχνά </a:t>
            </a:r>
            <a:r>
              <a:rPr lang="el-GR" sz="2800" i="1" dirty="0">
                <a:cs typeface="Times New Roman"/>
              </a:rPr>
              <a:t>είναι  </a:t>
            </a:r>
            <a:r>
              <a:rPr lang="el-GR" sz="2800" i="1" spc="-5" dirty="0">
                <a:cs typeface="Times New Roman"/>
              </a:rPr>
              <a:t>αδιάφορος συναισθηματικά έναντι των</a:t>
            </a:r>
            <a:r>
              <a:rPr lang="el-GR" sz="2800" i="1" spc="40" dirty="0">
                <a:cs typeface="Times New Roman"/>
              </a:rPr>
              <a:t> </a:t>
            </a:r>
            <a:r>
              <a:rPr lang="el-GR" sz="2800" i="1" spc="-5" dirty="0">
                <a:cs typeface="Times New Roman"/>
              </a:rPr>
              <a:t>υπολοίπων</a:t>
            </a:r>
            <a:endParaRPr lang="el-GR"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7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>
          <a:xfrm>
            <a:off x="431371" y="0"/>
            <a:ext cx="10972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Ομαδικός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(Team Worker)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80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908720"/>
            <a:ext cx="12192000" cy="5949280"/>
          </a:xfrm>
        </p:spPr>
        <p:txBody>
          <a:bodyPr>
            <a:normAutofit/>
          </a:bodyPr>
          <a:lstStyle/>
          <a:p>
            <a:pPr eaLnBrk="1" hangingPunct="1"/>
            <a:endParaRPr lang="el-GR" altLang="el-GR" sz="2200" dirty="0">
              <a:latin typeface="Calibri" pitchFamily="34" charset="0"/>
            </a:endParaRPr>
          </a:p>
          <a:p>
            <a:r>
              <a:rPr lang="el-GR" sz="3200" dirty="0"/>
              <a:t>Διευκολύνει την ολοκλήρωση των εργασιών </a:t>
            </a:r>
          </a:p>
          <a:p>
            <a:pPr eaLnBrk="1" hangingPunct="1"/>
            <a:r>
              <a:rPr lang="el-GR" altLang="el-GR" sz="3200" dirty="0"/>
              <a:t>Ακούει και χτίζει στους στόχους της Ομάδας</a:t>
            </a:r>
          </a:p>
          <a:p>
            <a:pPr eaLnBrk="1" hangingPunct="1"/>
            <a:r>
              <a:rPr lang="el-GR" altLang="el-GR" sz="3200" dirty="0"/>
              <a:t>Καθησυχάζει</a:t>
            </a:r>
          </a:p>
          <a:p>
            <a:r>
              <a:rPr lang="el-GR" altLang="el-GR" sz="3200" dirty="0"/>
              <a:t>Συνεργάσιμος</a:t>
            </a:r>
          </a:p>
          <a:p>
            <a:r>
              <a:rPr lang="el-GR" sz="3200" dirty="0"/>
              <a:t>Έχει μια τάση προς το άγχος</a:t>
            </a:r>
          </a:p>
          <a:p>
            <a:r>
              <a:rPr lang="el-GR" sz="3200" dirty="0"/>
              <a:t>Με αυτοέλεγχο</a:t>
            </a:r>
          </a:p>
          <a:p>
            <a:r>
              <a:rPr lang="el-GR" sz="3200" dirty="0"/>
              <a:t>Υποστηρικτικός </a:t>
            </a:r>
          </a:p>
          <a:p>
            <a:r>
              <a:rPr lang="el-GR" sz="3200" dirty="0"/>
              <a:t>Φροντίζει για τη συνοχή της ομάδας</a:t>
            </a:r>
            <a:endParaRPr lang="el-GR" altLang="el-G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69" y="249382"/>
            <a:ext cx="4226502" cy="660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7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>
          <a:xfrm>
            <a:off x="431371" y="0"/>
            <a:ext cx="10972800" cy="1143000"/>
          </a:xfrm>
        </p:spPr>
        <p:txBody>
          <a:bodyPr>
            <a:normAutofit/>
          </a:bodyPr>
          <a:lstStyle/>
          <a:p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Ομαδικός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(Team Worker)</a:t>
            </a:r>
            <a:endParaRPr lang="el-GR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80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48640" y="908720"/>
            <a:ext cx="6134793" cy="5126320"/>
          </a:xfrm>
        </p:spPr>
        <p:txBody>
          <a:bodyPr>
            <a:normAutofit/>
          </a:bodyPr>
          <a:lstStyle/>
          <a:p>
            <a:pPr eaLnBrk="1" hangingPunct="1"/>
            <a:endParaRPr lang="el-GR" altLang="el-GR" sz="2200" dirty="0">
              <a:latin typeface="Calibri" pitchFamily="34" charset="0"/>
            </a:endParaRPr>
          </a:p>
          <a:p>
            <a:pPr marL="0" lvl="1" indent="0" algn="just">
              <a:spcBef>
                <a:spcPts val="1000"/>
              </a:spcBef>
              <a:buNone/>
            </a:pPr>
            <a:r>
              <a:rPr lang="el-GR" sz="2800" b="1" i="1" spc="-5" dirty="0">
                <a:solidFill>
                  <a:srgbClr val="C00000"/>
                </a:solidFill>
                <a:cs typeface="Times New Roman"/>
              </a:rPr>
              <a:t>Εγγενής </a:t>
            </a:r>
            <a:r>
              <a:rPr lang="el-GR" sz="2800" b="1" i="1" dirty="0">
                <a:solidFill>
                  <a:srgbClr val="C00000"/>
                </a:solidFill>
                <a:cs typeface="Times New Roman"/>
              </a:rPr>
              <a:t>αδυναμία</a:t>
            </a:r>
            <a:r>
              <a:rPr lang="el-GR" sz="2800" i="1" dirty="0">
                <a:cs typeface="Times New Roman"/>
              </a:rPr>
              <a:t>:</a:t>
            </a: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10" dirty="0">
                <a:cs typeface="Times New Roman"/>
              </a:rPr>
              <a:t>Αναποφάσιστος</a:t>
            </a: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δεν παίρνει </a:t>
            </a:r>
            <a:r>
              <a:rPr lang="el-GR" sz="2800" i="1" spc="-10" dirty="0">
                <a:cs typeface="Times New Roman"/>
              </a:rPr>
              <a:t>θέση </a:t>
            </a:r>
            <a:r>
              <a:rPr lang="el-GR" sz="2800" i="1" spc="-5" dirty="0">
                <a:cs typeface="Times New Roman"/>
              </a:rPr>
              <a:t>σε κρίσεις της ομάδας</a:t>
            </a:r>
          </a:p>
          <a:p>
            <a:pPr marL="457200" lvl="1" indent="-4572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 </a:t>
            </a:r>
            <a:r>
              <a:rPr lang="el-GR" sz="2800" i="1" spc="-10" dirty="0">
                <a:cs typeface="Times New Roman"/>
              </a:rPr>
              <a:t>επηρεάζεται  </a:t>
            </a:r>
            <a:r>
              <a:rPr lang="el-GR" sz="2800" i="1" spc="-5" dirty="0">
                <a:cs typeface="Times New Roman"/>
              </a:rPr>
              <a:t>εύκολα</a:t>
            </a:r>
            <a:endParaRPr lang="el-GR"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90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 idx="4294967295"/>
          </p:nvPr>
        </p:nvSpPr>
        <p:spPr>
          <a:xfrm>
            <a:off x="61679" y="160931"/>
            <a:ext cx="7488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Εφαρμοστής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(Implementer)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697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43339" y="764704"/>
            <a:ext cx="11809312" cy="6093296"/>
          </a:xfrm>
        </p:spPr>
        <p:txBody>
          <a:bodyPr>
            <a:normAutofit/>
          </a:bodyPr>
          <a:lstStyle/>
          <a:p>
            <a:pPr eaLnBrk="1" hangingPunct="1"/>
            <a:endParaRPr lang="el-GR" altLang="el-GR" sz="3000" dirty="0">
              <a:latin typeface="Calibri" pitchFamily="34" charset="0"/>
            </a:endParaRPr>
          </a:p>
          <a:p>
            <a:pPr eaLnBrk="1" hangingPunct="1"/>
            <a:r>
              <a:rPr lang="el-GR" altLang="el-GR" dirty="0"/>
              <a:t>Πειθαρχημένος και έμπιστος </a:t>
            </a:r>
          </a:p>
          <a:p>
            <a:pPr eaLnBrk="1" hangingPunct="1"/>
            <a:r>
              <a:rPr lang="el-GR" altLang="el-GR" dirty="0"/>
              <a:t>Αποτελεσματικός</a:t>
            </a:r>
          </a:p>
          <a:p>
            <a:pPr eaLnBrk="1" hangingPunct="1"/>
            <a:r>
              <a:rPr lang="el-GR" altLang="el-GR" dirty="0"/>
              <a:t>Μετατρέπει τις ιδέες σε πράξεις </a:t>
            </a:r>
          </a:p>
          <a:p>
            <a:pPr eaLnBrk="1" hangingPunct="1"/>
            <a:r>
              <a:rPr lang="el-GR" altLang="el-GR" dirty="0"/>
              <a:t>Συντηρητικός</a:t>
            </a:r>
          </a:p>
          <a:p>
            <a:pPr eaLnBrk="1" hangingPunct="1"/>
            <a:r>
              <a:rPr lang="el-GR" altLang="el-GR" dirty="0"/>
              <a:t>Έλλειψη ευελιξίας</a:t>
            </a:r>
          </a:p>
          <a:p>
            <a:r>
              <a:rPr lang="el-GR" dirty="0"/>
              <a:t>Εργατικό μέλος με πρακτικό τρόπο σκέψης</a:t>
            </a:r>
          </a:p>
          <a:p>
            <a:r>
              <a:rPr lang="el-GR" dirty="0"/>
              <a:t>Λύνει προβλήματα </a:t>
            </a:r>
          </a:p>
          <a:p>
            <a:r>
              <a:rPr lang="el-GR" dirty="0"/>
              <a:t>Δεν του αρέσουν ιδιαίτερα οι αλλαγές, αλλά μπορεί να εφαρμόζει τις αποφάσεις στην πράξη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i="1" spc="-5" dirty="0">
                <a:solidFill>
                  <a:srgbClr val="C00000"/>
                </a:solidFill>
                <a:cs typeface="Times New Roman"/>
              </a:rPr>
              <a:t>Εγγενής αδυναμία</a:t>
            </a:r>
            <a:r>
              <a:rPr lang="el-GR" i="1" spc="-5" dirty="0">
                <a:cs typeface="Times New Roman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i="1" spc="-5" dirty="0">
                <a:cs typeface="Times New Roman"/>
              </a:rPr>
              <a:t>Είναι σχετικά άκαμπτος σε αλλαγές, αντιδρά αργά σε νέες</a:t>
            </a:r>
            <a:endParaRPr lang="el-GR" altLang="el-GR" dirty="0"/>
          </a:p>
          <a:p>
            <a:endParaRPr lang="el-GR" alt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97" y="188640"/>
            <a:ext cx="389096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068" y="282633"/>
            <a:ext cx="10515600" cy="897775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altLang="el-GR" b="1" dirty="0">
                <a:solidFill>
                  <a:schemeClr val="bg1"/>
                </a:solidFill>
                <a:latin typeface="+mn-lt"/>
              </a:rPr>
              <a:t>Ομάδα είναι…..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1340768"/>
            <a:ext cx="10673542" cy="54006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l-GR" altLang="el-GR" dirty="0"/>
              <a:t>	</a:t>
            </a:r>
            <a:r>
              <a:rPr lang="el-GR" altLang="el-GR" sz="3200" dirty="0"/>
              <a:t>…..ένα σύνολο δύο ή περισσότερων ατόμων τα οποία:</a:t>
            </a:r>
          </a:p>
          <a:p>
            <a:pPr algn="just" eaLnBrk="1" hangingPunct="1"/>
            <a:endParaRPr lang="el-GR" altLang="el-GR" sz="3200" dirty="0"/>
          </a:p>
          <a:p>
            <a:pPr algn="just" eaLnBrk="1" hangingPunct="1"/>
            <a:r>
              <a:rPr lang="el-GR" altLang="el-GR" sz="3200" dirty="0"/>
              <a:t>έχουν ένα </a:t>
            </a:r>
            <a:r>
              <a:rPr lang="el-GR" altLang="el-GR" sz="3200" b="1" dirty="0">
                <a:solidFill>
                  <a:srgbClr val="C00000"/>
                </a:solidFill>
              </a:rPr>
              <a:t>κοινό σκοπό</a:t>
            </a:r>
          </a:p>
          <a:p>
            <a:pPr algn="just" eaLnBrk="1" hangingPunct="1"/>
            <a:endParaRPr lang="el-GR" altLang="el-GR" sz="3200" dirty="0"/>
          </a:p>
          <a:p>
            <a:pPr algn="just" eaLnBrk="1" hangingPunct="1"/>
            <a:r>
              <a:rPr lang="el-GR" altLang="el-GR" sz="3200" b="1" dirty="0">
                <a:solidFill>
                  <a:srgbClr val="C00000"/>
                </a:solidFill>
              </a:rPr>
              <a:t>αλληλεπιδρούν</a:t>
            </a:r>
            <a:r>
              <a:rPr lang="el-GR" altLang="el-GR" sz="3200" dirty="0"/>
              <a:t> το ένα με το άλλο</a:t>
            </a:r>
          </a:p>
          <a:p>
            <a:pPr algn="just" eaLnBrk="1" hangingPunct="1"/>
            <a:endParaRPr lang="el-GR" altLang="el-GR" sz="3200" dirty="0"/>
          </a:p>
          <a:p>
            <a:pPr algn="just" eaLnBrk="1" hangingPunct="1"/>
            <a:r>
              <a:rPr lang="el-GR" altLang="el-GR" sz="3200" b="1" dirty="0">
                <a:solidFill>
                  <a:srgbClr val="C00000"/>
                </a:solidFill>
              </a:rPr>
              <a:t>εξαρτώνται </a:t>
            </a:r>
            <a:r>
              <a:rPr lang="el-GR" altLang="el-GR" sz="3200" dirty="0"/>
              <a:t>το ένα από το άλλο </a:t>
            </a:r>
          </a:p>
          <a:p>
            <a:pPr algn="just" eaLnBrk="1" hangingPunct="1"/>
            <a:endParaRPr lang="el-GR" altLang="el-GR" sz="3200" dirty="0"/>
          </a:p>
          <a:p>
            <a:pPr algn="just" eaLnBrk="1" hangingPunct="1"/>
            <a:r>
              <a:rPr lang="el-GR" altLang="el-GR" sz="3200" dirty="0"/>
              <a:t>αισθάνονται κάποια </a:t>
            </a:r>
            <a:r>
              <a:rPr lang="el-GR" altLang="el-GR" sz="3200" b="1" dirty="0">
                <a:solidFill>
                  <a:srgbClr val="C00000"/>
                </a:solidFill>
              </a:rPr>
              <a:t>ικανοποίηση</a:t>
            </a:r>
            <a:r>
              <a:rPr lang="el-GR" altLang="el-GR" sz="3200" dirty="0">
                <a:solidFill>
                  <a:srgbClr val="C00000"/>
                </a:solidFill>
              </a:rPr>
              <a:t> </a:t>
            </a:r>
            <a:r>
              <a:rPr lang="el-GR" altLang="el-GR" sz="3200" dirty="0"/>
              <a:t>από την αμοιβαία συνεργασία τους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69" y="2059219"/>
            <a:ext cx="3611186" cy="28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53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 idx="4294967295"/>
          </p:nvPr>
        </p:nvSpPr>
        <p:spPr>
          <a:xfrm>
            <a:off x="489065" y="0"/>
            <a:ext cx="105156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Ολοκληρωτής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(Completer Finisher)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902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09600" y="1219200"/>
            <a:ext cx="8900160" cy="4910138"/>
          </a:xfrm>
        </p:spPr>
        <p:txBody>
          <a:bodyPr>
            <a:normAutofit lnSpcReduction="10000"/>
          </a:bodyPr>
          <a:lstStyle/>
          <a:p>
            <a:endParaRPr lang="el-GR" altLang="el-GR" dirty="0"/>
          </a:p>
          <a:p>
            <a:r>
              <a:rPr lang="el-GR" altLang="el-GR" dirty="0"/>
              <a:t>Παραδίδει εγκαίρως ή και νωρίτερα τα παραδοτέα</a:t>
            </a:r>
          </a:p>
          <a:p>
            <a:pPr eaLnBrk="1" hangingPunct="1"/>
            <a:r>
              <a:rPr lang="el-GR" altLang="el-GR" dirty="0"/>
              <a:t>Ψάχνει συνεχώς λάθη και παραλείψεις</a:t>
            </a:r>
          </a:p>
          <a:p>
            <a:pPr eaLnBrk="1" hangingPunct="1"/>
            <a:r>
              <a:rPr lang="el-GR" altLang="el-GR" dirty="0"/>
              <a:t>Τηρεί χρονοδιαγράμματα</a:t>
            </a:r>
          </a:p>
          <a:p>
            <a:pPr eaLnBrk="1" hangingPunct="1"/>
            <a:r>
              <a:rPr lang="el-GR" altLang="el-GR" dirty="0"/>
              <a:t> Αγχωτικός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l-GR" sz="2800" b="1" i="1" spc="-5" dirty="0">
              <a:solidFill>
                <a:srgbClr val="C00000"/>
              </a:solidFill>
              <a:cs typeface="Times New Roman"/>
            </a:endParaRP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b="1" i="1" spc="-5" dirty="0">
                <a:solidFill>
                  <a:srgbClr val="C00000"/>
                </a:solidFill>
                <a:cs typeface="Times New Roman"/>
              </a:rPr>
              <a:t>Εγγενής </a:t>
            </a:r>
            <a:r>
              <a:rPr lang="el-GR" sz="2800" b="1" i="1" dirty="0">
                <a:solidFill>
                  <a:srgbClr val="C00000"/>
                </a:solidFill>
                <a:cs typeface="Times New Roman"/>
              </a:rPr>
              <a:t>αδυναμία: 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10" dirty="0">
                <a:cs typeface="Times New Roman"/>
              </a:rPr>
              <a:t>Στεναχωριέται </a:t>
            </a:r>
            <a:r>
              <a:rPr lang="el-GR" sz="2800" i="1" spc="-5" dirty="0">
                <a:cs typeface="Times New Roman"/>
              </a:rPr>
              <a:t>και ανησυχεί αδικαιολόγητα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Δύσκολα  διαπραγματεύεται θέματα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Πολλές φορές «ψειρίζει» υπερβολικά τα</a:t>
            </a:r>
            <a:r>
              <a:rPr lang="el-GR" sz="2800" i="1" spc="20" dirty="0">
                <a:cs typeface="Times New Roman"/>
              </a:rPr>
              <a:t> </a:t>
            </a:r>
            <a:r>
              <a:rPr lang="el-GR" sz="2800" i="1" spc="-5" dirty="0">
                <a:cs typeface="Times New Roman"/>
              </a:rPr>
              <a:t>πράγματα</a:t>
            </a:r>
            <a:endParaRPr lang="el-GR" sz="2800" dirty="0">
              <a:cs typeface="Times New Roman"/>
            </a:endParaRPr>
          </a:p>
          <a:p>
            <a:pPr eaLnBrk="1" hangingPunct="1"/>
            <a:endParaRPr lang="el-GR" altLang="el-GR" dirty="0"/>
          </a:p>
          <a:p>
            <a:pPr eaLnBrk="1" hangingPunct="1"/>
            <a:endParaRPr lang="el-GR" altLang="el-GR" sz="24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62" y="0"/>
            <a:ext cx="3530138" cy="67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 idx="4294967295"/>
          </p:nvPr>
        </p:nvSpPr>
        <p:spPr>
          <a:xfrm>
            <a:off x="605443" y="0"/>
            <a:ext cx="105156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Ειδικός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(Specialist)</a:t>
            </a:r>
            <a:endParaRPr lang="el-GR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902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49383" y="1219200"/>
            <a:ext cx="11355184" cy="5364480"/>
          </a:xfrm>
        </p:spPr>
        <p:txBody>
          <a:bodyPr/>
          <a:lstStyle/>
          <a:p>
            <a:endParaRPr lang="el-GR" sz="3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Έχει την εξειδικευμένη γνώση για την ολοκλήρωση μιας συγκεκριμένης εργασίας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pc="-5" dirty="0">
                <a:cs typeface="Times New Roman"/>
              </a:rPr>
              <a:t>Χαρακτηρίζεται από </a:t>
            </a:r>
            <a:r>
              <a:rPr lang="el-GR" spc="-10" dirty="0">
                <a:cs typeface="Times New Roman"/>
              </a:rPr>
              <a:t>μονοδιάστατο </a:t>
            </a:r>
            <a:r>
              <a:rPr lang="el-GR" spc="-5" dirty="0">
                <a:cs typeface="Times New Roman"/>
              </a:rPr>
              <a:t>τρόπο </a:t>
            </a:r>
            <a:r>
              <a:rPr lang="el-GR" dirty="0">
                <a:cs typeface="Times New Roman"/>
              </a:rPr>
              <a:t>σκέψης.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i="1" spc="-5" dirty="0">
                <a:solidFill>
                  <a:srgbClr val="C00000"/>
                </a:solidFill>
                <a:cs typeface="Times New Roman"/>
              </a:rPr>
              <a:t>Εγγενής  </a:t>
            </a:r>
            <a:r>
              <a:rPr lang="el-GR" b="1" i="1" dirty="0">
                <a:solidFill>
                  <a:srgbClr val="C00000"/>
                </a:solidFill>
                <a:cs typeface="Times New Roman"/>
              </a:rPr>
              <a:t>αδυναμία: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Συνεισφέρει μόνο στο μικρό πεδίο </a:t>
            </a:r>
            <a:r>
              <a:rPr lang="el-GR" sz="2800" i="1" dirty="0">
                <a:cs typeface="Times New Roman"/>
              </a:rPr>
              <a:t>της </a:t>
            </a:r>
            <a:r>
              <a:rPr lang="el-GR" sz="2800" i="1" spc="-5" dirty="0">
                <a:cs typeface="Times New Roman"/>
              </a:rPr>
              <a:t>ειδικότητας </a:t>
            </a:r>
            <a:r>
              <a:rPr lang="el-GR" sz="2800" i="1" dirty="0">
                <a:cs typeface="Times New Roman"/>
              </a:rPr>
              <a:t>του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i="1" spc="-5" dirty="0">
                <a:cs typeface="Times New Roman"/>
              </a:rPr>
              <a:t>Επιμένει </a:t>
            </a:r>
            <a:r>
              <a:rPr lang="el-GR" sz="2800" i="1" spc="-10" dirty="0">
                <a:cs typeface="Times New Roman"/>
              </a:rPr>
              <a:t>προσηλωμένος </a:t>
            </a:r>
            <a:r>
              <a:rPr lang="el-GR" sz="2800" i="1" spc="-5" dirty="0">
                <a:cs typeface="Times New Roman"/>
              </a:rPr>
              <a:t>στις  τεχνικές λεπτομέρειες, αγνοώντας το όλον. Εστιάζει στα δέντρα χάνοντας το</a:t>
            </a:r>
            <a:r>
              <a:rPr lang="el-GR" sz="2800" i="1" spc="35" dirty="0">
                <a:cs typeface="Times New Roman"/>
              </a:rPr>
              <a:t> </a:t>
            </a:r>
            <a:r>
              <a:rPr lang="el-GR" sz="2800" i="1" spc="-5" dirty="0">
                <a:cs typeface="Times New Roman"/>
              </a:rPr>
              <a:t>δάσος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endParaRPr lang="el-GR" altLang="el-GR" dirty="0"/>
          </a:p>
        </p:txBody>
      </p:sp>
      <p:pic>
        <p:nvPicPr>
          <p:cNvPr id="8196" name="Picture 4" descr="C:\Users\yiannis\Downloads\1874075072_0735840024_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46" y="4816023"/>
            <a:ext cx="2579547" cy="17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17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Τίτλος 1"/>
          <p:cNvSpPr>
            <a:spLocks noGrp="1"/>
          </p:cNvSpPr>
          <p:nvPr>
            <p:ph type="title" idx="4294967295"/>
          </p:nvPr>
        </p:nvSpPr>
        <p:spPr>
          <a:xfrm>
            <a:off x="335360" y="116632"/>
            <a:ext cx="10972800" cy="1143000"/>
          </a:xfrm>
        </p:spPr>
        <p:txBody>
          <a:bodyPr/>
          <a:lstStyle/>
          <a:p>
            <a:r>
              <a:rPr lang="el-GR" b="1" dirty="0">
                <a:latin typeface="+mn-lt"/>
              </a:rPr>
              <a:t>Κατηγορίες μελών-ρόλων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2752849"/>
              </p:ext>
            </p:extLst>
          </p:nvPr>
        </p:nvGraphicFramePr>
        <p:xfrm>
          <a:off x="32027" y="1412776"/>
          <a:ext cx="12159973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555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609600" y="260351"/>
            <a:ext cx="5384800" cy="58705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1800" dirty="0"/>
              <a:t>	</a:t>
            </a:r>
            <a:r>
              <a:rPr lang="el-GR" altLang="el-GR" b="1" dirty="0">
                <a:solidFill>
                  <a:srgbClr val="C00000"/>
                </a:solidFill>
              </a:rPr>
              <a:t>Ρόλοι που διευκολύνουν την επίτευξη του στόχου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Κατευθύνει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Αναζητά πληροφορία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Δίνει πληροφορία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Επεξεργάζεται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Συντονίζει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Παρακολουθεί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Αναλύει τις διαδικασίες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Ενισχύει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Συμπεραίνει</a:t>
            </a:r>
          </a:p>
          <a:p>
            <a:pPr eaLnBrk="1" hangingPunct="1"/>
            <a:endParaRPr lang="el-GR" altLang="el-GR" sz="2600" dirty="0"/>
          </a:p>
        </p:txBody>
      </p:sp>
      <p:sp>
        <p:nvSpPr>
          <p:cNvPr id="44035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6959600" y="620714"/>
            <a:ext cx="4512733" cy="4751387"/>
          </a:xfrm>
        </p:spPr>
        <p:txBody>
          <a:bodyPr>
            <a:normAutofit/>
          </a:bodyPr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l-GR" altLang="el-GR" sz="1800" b="1" dirty="0"/>
              <a:t>	</a:t>
            </a:r>
            <a:r>
              <a:rPr lang="el-GR" altLang="el-GR" b="1" dirty="0">
                <a:solidFill>
                  <a:srgbClr val="C00000"/>
                </a:solidFill>
              </a:rPr>
              <a:t>Ρόλοι που διευκολύνουν την ανάπτυξη σχέσεων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el-GR" altLang="el-GR" sz="2400" dirty="0">
              <a:latin typeface="Comic Sans MS" pitchFamily="66" charset="0"/>
            </a:endParaRPr>
          </a:p>
          <a:p>
            <a:pPr marL="495300" indent="-495300" eaLnBrk="1" hangingPunct="1"/>
            <a:r>
              <a:rPr lang="el-GR" altLang="el-GR" dirty="0"/>
              <a:t>Υποστηρίζει</a:t>
            </a:r>
          </a:p>
          <a:p>
            <a:pPr marL="495300" indent="-495300" eaLnBrk="1" hangingPunct="1"/>
            <a:r>
              <a:rPr lang="el-GR" altLang="el-GR" dirty="0"/>
              <a:t>Χαλαρώνει</a:t>
            </a:r>
          </a:p>
          <a:p>
            <a:pPr marL="495300" indent="-495300" eaLnBrk="1" hangingPunct="1"/>
            <a:r>
              <a:rPr lang="el-GR" altLang="el-GR" dirty="0"/>
              <a:t>Ενεργοποιεί</a:t>
            </a:r>
          </a:p>
          <a:p>
            <a:pPr marL="495300" indent="-495300" eaLnBrk="1" hangingPunct="1"/>
            <a:r>
              <a:rPr lang="el-GR" altLang="el-GR" dirty="0"/>
              <a:t>Αναπτύσσει</a:t>
            </a:r>
          </a:p>
          <a:p>
            <a:pPr marL="495300" indent="-495300" eaLnBrk="1" hangingPunct="1"/>
            <a:r>
              <a:rPr lang="el-GR" altLang="el-GR" dirty="0"/>
              <a:t>Διευκολύνει</a:t>
            </a:r>
          </a:p>
          <a:p>
            <a:pPr marL="495300" indent="-495300" eaLnBrk="1" hangingPunct="1"/>
            <a:r>
              <a:rPr lang="el-GR" altLang="el-GR" dirty="0"/>
              <a:t>Επεξεργάζεται</a:t>
            </a:r>
          </a:p>
          <a:p>
            <a:pPr marL="495300" indent="-495300" eaLnBrk="1" hangingPunct="1"/>
            <a:endParaRPr lang="el-GR" altLang="el-GR" sz="1800" dirty="0"/>
          </a:p>
        </p:txBody>
      </p:sp>
    </p:spTree>
    <p:extLst>
      <p:ext uri="{BB962C8B-B14F-4D97-AF65-F5344CB8AC3E}">
        <p14:creationId xmlns:p14="http://schemas.microsoft.com/office/powerpoint/2010/main" val="2349405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4403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Τίτλος 1"/>
          <p:cNvSpPr>
            <a:spLocks noGrp="1"/>
          </p:cNvSpPr>
          <p:nvPr>
            <p:ph type="title" idx="4294967295"/>
          </p:nvPr>
        </p:nvSpPr>
        <p:spPr>
          <a:xfrm>
            <a:off x="239350" y="116633"/>
            <a:ext cx="5376597" cy="1059706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274320" anchor="ctr">
            <a:norm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Ρόλοι προσανατολισμένοι στην Ομάδα</a:t>
            </a:r>
          </a:p>
        </p:txBody>
      </p:sp>
      <p:sp>
        <p:nvSpPr>
          <p:cNvPr id="115716" name="Θέση κειμένου 3"/>
          <p:cNvSpPr>
            <a:spLocks noGrp="1"/>
          </p:cNvSpPr>
          <p:nvPr>
            <p:ph type="body" sz="half" idx="4294967295"/>
          </p:nvPr>
        </p:nvSpPr>
        <p:spPr>
          <a:xfrm>
            <a:off x="624418" y="1219200"/>
            <a:ext cx="5160719" cy="156172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FontTx/>
              <a:buNone/>
            </a:pPr>
            <a:endParaRPr lang="el-GR" sz="2000" b="1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l-GR" sz="3000" dirty="0"/>
              <a:t>Ο Γελωτοποιός</a:t>
            </a:r>
          </a:p>
          <a:p>
            <a:pPr marL="0" indent="0">
              <a:buFontTx/>
              <a:buNone/>
            </a:pPr>
            <a:r>
              <a:rPr lang="el-GR" sz="3000" dirty="0"/>
              <a:t> </a:t>
            </a:r>
          </a:p>
          <a:p>
            <a:pPr marL="0" indent="0">
              <a:buFontTx/>
              <a:buNone/>
            </a:pPr>
            <a:r>
              <a:rPr lang="el-GR" sz="3000" dirty="0"/>
              <a:t>Ο Εμψυχωτής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785136" y="148478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 dirty="0">
                <a:solidFill>
                  <a:prstClr val="black"/>
                </a:solidFill>
              </a:rPr>
              <a:t>Ανταγωνιστικός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 dirty="0">
                <a:solidFill>
                  <a:prstClr val="black"/>
                </a:solidFill>
              </a:rPr>
              <a:t>Αμφισβητίας / αντιρρησίας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 dirty="0">
                <a:solidFill>
                  <a:prstClr val="black"/>
                </a:solidFill>
              </a:rPr>
              <a:t>Επίδειξη – αναγνώριση – ‘παντογνώστης’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 dirty="0">
                <a:solidFill>
                  <a:prstClr val="black"/>
                </a:solidFill>
              </a:rPr>
              <a:t>Δεσποτική στάση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 dirty="0" err="1">
                <a:solidFill>
                  <a:prstClr val="black"/>
                </a:solidFill>
              </a:rPr>
              <a:t>Αυτοεξομολόγηση</a:t>
            </a:r>
            <a:r>
              <a:rPr lang="el-GR" altLang="el-GR" sz="2800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altLang="el-GR" sz="2800" dirty="0">
                <a:solidFill>
                  <a:prstClr val="black"/>
                </a:solidFill>
              </a:rPr>
              <a:t>«Δικηγόρος» του διαβόλου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807693" y="332656"/>
            <a:ext cx="41975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Ρόλοι προσανατολισμένοι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στον εαυτό τους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Οι ρόλοι οδηγούν σε δυσλειτουργία….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/>
              <a:t>Όταν παγιώνονται σε συγκεκριμένα πρόσωπα</a:t>
            </a:r>
          </a:p>
          <a:p>
            <a:pPr algn="just"/>
            <a:endParaRPr lang="el-GR" sz="2800" dirty="0"/>
          </a:p>
          <a:p>
            <a:pPr algn="just"/>
            <a:r>
              <a:rPr lang="el-GR" sz="2800" dirty="0"/>
              <a:t> Όταν δεν αξιοποιούνται για την αντιμετώπιση των αναγκών της ομάδας, αλλά εκλαμβάνονται ως ενόχληση και επιχειρείται η αποσιώπησή τους </a:t>
            </a:r>
          </a:p>
        </p:txBody>
      </p:sp>
    </p:spTree>
    <p:extLst>
      <p:ext uri="{BB962C8B-B14F-4D97-AF65-F5344CB8AC3E}">
        <p14:creationId xmlns:p14="http://schemas.microsoft.com/office/powerpoint/2010/main" val="35254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010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4373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251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8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21574" y="13765"/>
            <a:ext cx="10515600" cy="1325563"/>
          </a:xfrm>
        </p:spPr>
        <p:txBody>
          <a:bodyPr/>
          <a:lstStyle/>
          <a:p>
            <a:pPr eaLnBrk="1" hangingPunct="1"/>
            <a:r>
              <a:rPr lang="el-GR" altLang="el-GR" dirty="0">
                <a:latin typeface="+mn-lt"/>
              </a:rPr>
              <a:t>Άσκηση</a:t>
            </a:r>
            <a:r>
              <a:rPr lang="en-US" altLang="el-GR" dirty="0">
                <a:latin typeface="+mn-lt"/>
              </a:rPr>
              <a:t>:</a:t>
            </a:r>
            <a:r>
              <a:rPr lang="el-GR" altLang="el-GR" b="1" dirty="0">
                <a:latin typeface="+mn-lt"/>
              </a:rPr>
              <a:t> Είναι ομάδα;</a:t>
            </a:r>
          </a:p>
        </p:txBody>
      </p:sp>
      <p:sp>
        <p:nvSpPr>
          <p:cNvPr id="34819" name="AutoShape 11" descr="2Q==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34820" name="AutoShape 13" descr="2Q==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pic>
        <p:nvPicPr>
          <p:cNvPr id="15365" name="Picture 15" descr="αρχείο λήψης (1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09" y="1385513"/>
            <a:ext cx="4925484" cy="4130675"/>
          </a:xfrm>
        </p:spPr>
      </p:pic>
      <p:pic>
        <p:nvPicPr>
          <p:cNvPr id="15366" name="Picture 19" descr="imag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1603" y="2343527"/>
            <a:ext cx="4502151" cy="4143375"/>
          </a:xfrm>
        </p:spPr>
      </p:pic>
    </p:spTree>
    <p:extLst>
      <p:ext uri="{BB962C8B-B14F-4D97-AF65-F5344CB8AC3E}">
        <p14:creationId xmlns:p14="http://schemas.microsoft.com/office/powerpoint/2010/main" val="1460653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4494" y="2571259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4</a:t>
            </a:r>
            <a:r>
              <a:rPr lang="el-GR" sz="3600" i="1" baseline="30000" dirty="0"/>
              <a:t>η</a:t>
            </a:r>
            <a:endParaRPr lang="en-US" sz="3600" i="1" baseline="30000" dirty="0"/>
          </a:p>
          <a:p>
            <a:r>
              <a:rPr lang="el-G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Προβλήματα λειτουργίας ομάδων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67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4826" y="298624"/>
            <a:ext cx="10515600" cy="1147792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συγκρούσεις στην ομάδα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4826" y="1609494"/>
            <a:ext cx="10799618" cy="4351338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endParaRPr lang="el-GR" sz="3200" dirty="0"/>
          </a:p>
          <a:p>
            <a:pPr lvl="2"/>
            <a:r>
              <a:rPr lang="el-GR" sz="3200" dirty="0"/>
              <a:t>Διαπροσωπικές συγκρούσεις </a:t>
            </a:r>
          </a:p>
          <a:p>
            <a:pPr lvl="2"/>
            <a:endParaRPr lang="el-GR" sz="3200" dirty="0"/>
          </a:p>
          <a:p>
            <a:pPr lvl="2"/>
            <a:r>
              <a:rPr lang="el-GR" sz="3200" dirty="0"/>
              <a:t>Ομαδικές συγκρούσεις</a:t>
            </a:r>
          </a:p>
          <a:p>
            <a:pPr lvl="2"/>
            <a:endParaRPr lang="el-GR" sz="3200" dirty="0"/>
          </a:p>
          <a:p>
            <a:pPr lvl="2"/>
            <a:r>
              <a:rPr lang="el-GR" sz="3200" dirty="0"/>
              <a:t>Ιεραρχικές συγκρούσεις </a:t>
            </a:r>
          </a:p>
          <a:p>
            <a:pPr lvl="2"/>
            <a:endParaRPr lang="el-GR" sz="3200" dirty="0"/>
          </a:p>
          <a:p>
            <a:pPr lvl="2"/>
            <a:r>
              <a:rPr lang="el-GR" sz="3200" dirty="0"/>
              <a:t>Λειτουργικές συγκρούσεις </a:t>
            </a:r>
          </a:p>
          <a:p>
            <a:pPr lvl="2"/>
            <a:endParaRPr lang="el-GR" sz="3200" dirty="0"/>
          </a:p>
          <a:p>
            <a:pPr lvl="2"/>
            <a:r>
              <a:rPr lang="el-GR" sz="3200" dirty="0"/>
              <a:t>Συγκρούσεις μεταξύ τυπικής και άτυπης οργάνωσης.</a:t>
            </a:r>
            <a:endParaRPr lang="el-GR" sz="3200" i="1" dirty="0"/>
          </a:p>
          <a:p>
            <a:pPr lvl="2"/>
            <a:endParaRPr lang="el-GR" sz="3200" b="1" dirty="0"/>
          </a:p>
          <a:p>
            <a:pPr marL="914400" lvl="2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52664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3763" y="155175"/>
            <a:ext cx="11568608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+mn-lt"/>
              </a:rPr>
              <a:t>Αντιμετώπιση συγκρούσεων και λήψη αποφάσεων</a:t>
            </a:r>
            <a:r>
              <a:rPr lang="el-GR" dirty="0">
                <a:latin typeface="Comic Sans MS" pitchFamily="66" charset="0"/>
              </a:rPr>
              <a:t/>
            </a:r>
            <a:br>
              <a:rPr lang="el-GR" dirty="0">
                <a:latin typeface="Comic Sans MS" pitchFamily="66" charset="0"/>
              </a:rPr>
            </a:b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14400"/>
            <a:ext cx="12048661" cy="5943600"/>
          </a:xfrm>
        </p:spPr>
        <p:txBody>
          <a:bodyPr>
            <a:normAutofit/>
          </a:bodyPr>
          <a:lstStyle/>
          <a:p>
            <a:r>
              <a:rPr lang="el-GR" dirty="0"/>
              <a:t>Αναγνωρίζουμε την ύπαρξη του προβλήματος </a:t>
            </a:r>
          </a:p>
          <a:p>
            <a:r>
              <a:rPr lang="el-GR" dirty="0"/>
              <a:t>Σιγουρευόμαστε ότι το πρόβλημα έχει γίνει πλήρως κατανοητό</a:t>
            </a:r>
          </a:p>
          <a:p>
            <a:r>
              <a:rPr lang="el-GR" dirty="0"/>
              <a:t>Συγκεντρώνουμε πληροφορίες για το πόσοι τρόποι επίλυσης ή επιλογής υπάρχουν για την αντιμετώπιση του προβλήματος</a:t>
            </a:r>
          </a:p>
          <a:p>
            <a:r>
              <a:rPr lang="el-GR" dirty="0"/>
              <a:t>Διατηρούμε σε συνεχή ροή τη συζήτηση για τη λύση του προβλήματος</a:t>
            </a:r>
          </a:p>
          <a:p>
            <a:r>
              <a:rPr lang="el-GR" dirty="0"/>
              <a:t>Συλλέγουμε πληροφορίες τις οποίες μοιραζόμαστε μέσα στην ομάδα ώστε κάθε άτομο μέλος να γνωρίζει τι πρέπει να γίνει</a:t>
            </a:r>
          </a:p>
          <a:p>
            <a:pPr marL="171450" indent="-171450"/>
            <a:r>
              <a:rPr lang="el-GR" dirty="0"/>
              <a:t>Αναλύουμε τις σημαντικές επιπτώσεις από την επιλογή συγκεκριμένων πιθανών λύσεων</a:t>
            </a:r>
          </a:p>
          <a:p>
            <a:pPr marL="171450" indent="-171450"/>
            <a:r>
              <a:rPr lang="el-GR" dirty="0"/>
              <a:t>Κάνουμε μια επιλογή και λαμβάνουμε μια απόφαση</a:t>
            </a:r>
          </a:p>
          <a:p>
            <a:pPr marL="171450" indent="-171450"/>
            <a:r>
              <a:rPr lang="el-GR" dirty="0"/>
              <a:t>Εφαρμόζουμε την απόφαση</a:t>
            </a:r>
          </a:p>
          <a:p>
            <a:pPr marL="171450" indent="-171450"/>
            <a:r>
              <a:rPr lang="el-GR" dirty="0"/>
              <a:t>Αξιολογούμε την εφαρμογή της</a:t>
            </a:r>
          </a:p>
          <a:p>
            <a:pPr marL="171450" indent="-171450"/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724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12192001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67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94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862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" y="0"/>
            <a:ext cx="121959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54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l-GR" b="1" spc="-5" dirty="0">
                <a:solidFill>
                  <a:schemeClr val="bg1"/>
                </a:solidFill>
              </a:rPr>
              <a:t>Αντιμετώπιση </a:t>
            </a:r>
            <a:r>
              <a:rPr lang="el-GR" b="1" spc="-10" dirty="0">
                <a:solidFill>
                  <a:schemeClr val="bg1"/>
                </a:solidFill>
              </a:rPr>
              <a:t>ομαδικής</a:t>
            </a:r>
            <a:r>
              <a:rPr lang="el-GR" b="1" spc="15" dirty="0">
                <a:solidFill>
                  <a:schemeClr val="bg1"/>
                </a:solidFill>
              </a:rPr>
              <a:t> </a:t>
            </a:r>
            <a:r>
              <a:rPr lang="el-GR" b="1" spc="-20" dirty="0">
                <a:solidFill>
                  <a:schemeClr val="bg1"/>
                </a:solidFill>
              </a:rPr>
              <a:t>σκέψης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marR="59055" indent="-274955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287655" algn="l"/>
              </a:tabLst>
            </a:pPr>
            <a:r>
              <a:rPr lang="el-GR" spc="-5" dirty="0">
                <a:cs typeface="Cambria"/>
              </a:rPr>
              <a:t>Περιορισμένο </a:t>
            </a:r>
            <a:r>
              <a:rPr lang="el-GR" spc="5" dirty="0">
                <a:cs typeface="Cambria"/>
              </a:rPr>
              <a:t>σχετικά </a:t>
            </a:r>
            <a:r>
              <a:rPr lang="el-GR" spc="-5" dirty="0">
                <a:cs typeface="Cambria"/>
              </a:rPr>
              <a:t>μέγεθος ομάδας – </a:t>
            </a:r>
            <a:r>
              <a:rPr lang="el-GR" spc="-10" dirty="0">
                <a:cs typeface="Cambria"/>
              </a:rPr>
              <a:t>όσο </a:t>
            </a:r>
            <a:r>
              <a:rPr lang="el-GR" spc="-5" dirty="0">
                <a:cs typeface="Cambria"/>
              </a:rPr>
              <a:t>μεγαλώνει η  </a:t>
            </a:r>
            <a:r>
              <a:rPr lang="el-GR" dirty="0">
                <a:cs typeface="Cambria"/>
              </a:rPr>
              <a:t>ομάδα </a:t>
            </a:r>
            <a:r>
              <a:rPr lang="el-GR" spc="-10" dirty="0">
                <a:cs typeface="Cambria"/>
              </a:rPr>
              <a:t>τόσο </a:t>
            </a:r>
            <a:r>
              <a:rPr lang="el-GR" dirty="0">
                <a:cs typeface="Cambria"/>
              </a:rPr>
              <a:t>πιο διστακτικοί γίνονται </a:t>
            </a:r>
            <a:r>
              <a:rPr lang="el-GR" spc="-5" dirty="0">
                <a:cs typeface="Cambria"/>
              </a:rPr>
              <a:t>οι</a:t>
            </a:r>
            <a:r>
              <a:rPr lang="el-GR" spc="-60" dirty="0">
                <a:cs typeface="Cambria"/>
              </a:rPr>
              <a:t> </a:t>
            </a:r>
            <a:r>
              <a:rPr lang="el-GR" dirty="0">
                <a:cs typeface="Cambria"/>
              </a:rPr>
              <a:t>διαφωνούντες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Wingdings 2"/>
              <a:buChar char=""/>
            </a:pPr>
            <a:endParaRPr lang="el-GR" sz="4000" dirty="0"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buClr>
                <a:srgbClr val="D24717"/>
              </a:buClr>
              <a:buSzPct val="84000"/>
              <a:buFont typeface="Wingdings 2"/>
              <a:buChar char=""/>
              <a:tabLst>
                <a:tab pos="287655" algn="l"/>
              </a:tabLst>
            </a:pPr>
            <a:r>
              <a:rPr lang="el-GR" spc="-10" dirty="0">
                <a:cs typeface="Cambria"/>
              </a:rPr>
              <a:t>Ενθάρρυνση </a:t>
            </a:r>
            <a:r>
              <a:rPr lang="el-GR" spc="-5" dirty="0">
                <a:cs typeface="Cambria"/>
              </a:rPr>
              <a:t>ηγετών </a:t>
            </a:r>
            <a:r>
              <a:rPr lang="el-GR" spc="5" dirty="0">
                <a:cs typeface="Cambria"/>
              </a:rPr>
              <a:t>να </a:t>
            </a:r>
            <a:r>
              <a:rPr lang="el-GR" spc="-5" dirty="0">
                <a:cs typeface="Cambria"/>
              </a:rPr>
              <a:t>κρατούν </a:t>
            </a:r>
            <a:r>
              <a:rPr lang="el-GR" spc="5" dirty="0">
                <a:cs typeface="Cambria"/>
              </a:rPr>
              <a:t>σχετικά </a:t>
            </a:r>
            <a:r>
              <a:rPr lang="el-GR" spc="-5" dirty="0">
                <a:cs typeface="Cambria"/>
              </a:rPr>
              <a:t>ουδέτερη</a:t>
            </a:r>
            <a:r>
              <a:rPr lang="el-GR" spc="45" dirty="0">
                <a:cs typeface="Cambria"/>
              </a:rPr>
              <a:t> </a:t>
            </a:r>
            <a:r>
              <a:rPr lang="el-GR" spc="-10" dirty="0">
                <a:cs typeface="Cambria"/>
              </a:rPr>
              <a:t>στάση</a:t>
            </a:r>
            <a:endParaRPr lang="el-GR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Wingdings 2"/>
              <a:buChar char=""/>
            </a:pPr>
            <a:endParaRPr lang="el-GR" sz="4000" dirty="0">
              <a:cs typeface="Times New Roman"/>
            </a:endParaRPr>
          </a:p>
          <a:p>
            <a:pPr marL="287020" marR="245745" indent="-274955" algn="just">
              <a:lnSpc>
                <a:spcPct val="100000"/>
              </a:lnSpc>
              <a:buClr>
                <a:srgbClr val="D24717"/>
              </a:buClr>
              <a:buSzPct val="84000"/>
              <a:buFont typeface="Wingdings 2"/>
              <a:buChar char=""/>
              <a:tabLst>
                <a:tab pos="287655" algn="l"/>
              </a:tabLst>
            </a:pPr>
            <a:r>
              <a:rPr lang="el-GR" spc="-15" dirty="0">
                <a:cs typeface="Cambria"/>
              </a:rPr>
              <a:t>Ανάθεση </a:t>
            </a:r>
            <a:r>
              <a:rPr lang="el-GR" spc="-10" dirty="0">
                <a:cs typeface="Cambria"/>
              </a:rPr>
              <a:t>σε </a:t>
            </a:r>
            <a:r>
              <a:rPr lang="el-GR" dirty="0">
                <a:cs typeface="Cambria"/>
              </a:rPr>
              <a:t>κάποιον </a:t>
            </a:r>
            <a:r>
              <a:rPr lang="el-GR" spc="5" dirty="0">
                <a:cs typeface="Cambria"/>
              </a:rPr>
              <a:t>να </a:t>
            </a:r>
            <a:r>
              <a:rPr lang="el-GR" dirty="0">
                <a:cs typeface="Cambria"/>
              </a:rPr>
              <a:t>κάνει </a:t>
            </a:r>
            <a:r>
              <a:rPr lang="el-GR" spc="-5" dirty="0">
                <a:cs typeface="Cambria"/>
              </a:rPr>
              <a:t>το δικηγόρο </a:t>
            </a:r>
            <a:r>
              <a:rPr lang="el-GR" spc="-10" dirty="0">
                <a:cs typeface="Cambria"/>
              </a:rPr>
              <a:t>του </a:t>
            </a:r>
            <a:r>
              <a:rPr lang="el-GR" spc="-5" dirty="0">
                <a:cs typeface="Cambria"/>
              </a:rPr>
              <a:t>διαβόλου  προκαλώντας </a:t>
            </a:r>
            <a:r>
              <a:rPr lang="el-GR" spc="5" dirty="0">
                <a:cs typeface="Cambria"/>
              </a:rPr>
              <a:t>ανοιχτά </a:t>
            </a:r>
            <a:r>
              <a:rPr lang="el-GR" spc="-5" dirty="0">
                <a:cs typeface="Cambria"/>
              </a:rPr>
              <a:t>την κατεστημένη </a:t>
            </a:r>
            <a:r>
              <a:rPr lang="el-GR" dirty="0">
                <a:cs typeface="Cambria"/>
              </a:rPr>
              <a:t>άποψη</a:t>
            </a:r>
            <a:r>
              <a:rPr lang="el-GR" spc="-40" dirty="0">
                <a:cs typeface="Cambria"/>
              </a:rPr>
              <a:t> </a:t>
            </a:r>
            <a:r>
              <a:rPr lang="el-GR" spc="-10" dirty="0">
                <a:cs typeface="Cambria"/>
              </a:rPr>
              <a:t>της</a:t>
            </a:r>
            <a:r>
              <a:rPr lang="el-GR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πλειοψηφίας</a:t>
            </a:r>
            <a:endParaRPr lang="el-GR" dirty="0">
              <a:cs typeface="Cambria"/>
            </a:endParaRPr>
          </a:p>
          <a:p>
            <a:pPr algn="just"/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239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E9752F6-D839-47E2-AABC-20EA7B87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  <a:p>
            <a:pPr marL="0" indent="0" algn="ctr">
              <a:buNone/>
            </a:pPr>
            <a:r>
              <a:rPr lang="el-GR" sz="3600" dirty="0"/>
              <a:t>Ευχαριστώ για την Προσοχή σας!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83EBE86-AFE6-4E9B-A212-C9500910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93" y="68584"/>
            <a:ext cx="53161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650182" cy="1143000"/>
          </a:xfrm>
          <a:solidFill>
            <a:schemeClr val="accent2"/>
          </a:solidFill>
        </p:spPr>
        <p:txBody>
          <a:bodyPr/>
          <a:lstStyle/>
          <a:p>
            <a:pPr algn="l" eaLnBrk="1" hangingPunct="1"/>
            <a:r>
              <a:rPr lang="el-GR" altLang="el-GR" b="1" dirty="0"/>
              <a:t>   </a:t>
            </a:r>
            <a:r>
              <a:rPr lang="el-GR" altLang="el-GR" b="1" dirty="0">
                <a:solidFill>
                  <a:schemeClr val="bg1"/>
                </a:solidFill>
                <a:latin typeface="+mn-lt"/>
              </a:rPr>
              <a:t>Σύνολο ατόμων – Ομάδα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3339" y="1230284"/>
            <a:ext cx="5851061" cy="54390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dirty="0"/>
              <a:t>	</a:t>
            </a:r>
            <a:r>
              <a:rPr lang="el-GR" altLang="el-GR" b="1" dirty="0"/>
              <a:t>Ένα σύνολο ατόμων </a:t>
            </a:r>
            <a:r>
              <a:rPr lang="el-GR" altLang="el-GR" b="1" dirty="0">
                <a:solidFill>
                  <a:srgbClr val="FF0000"/>
                </a:solidFill>
              </a:rPr>
              <a:t>δεν αποτελεί ομάδα</a:t>
            </a:r>
            <a:r>
              <a:rPr lang="el-GR" altLang="el-GR" b="1" dirty="0"/>
              <a:t> όταν</a:t>
            </a:r>
            <a:r>
              <a:rPr lang="en-US" altLang="el-GR" b="1" dirty="0"/>
              <a:t>:</a:t>
            </a:r>
            <a:endParaRPr lang="el-GR" altLang="el-GR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l-GR" altLang="el-GR" dirty="0"/>
              <a:t>ένα μέλος κυριαρχεί</a:t>
            </a:r>
            <a:endParaRPr lang="en-US" altLang="el-G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l-GR" altLang="el-GR" dirty="0"/>
              <a:t>τα μέλη είναι υπεύθυνα μόνο σε ατομικό επίπεδο</a:t>
            </a:r>
            <a:endParaRPr lang="en-US" altLang="el-G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l-GR" altLang="el-GR" dirty="0"/>
              <a:t>ο τελικός στόχος αποτελείται από το σύνολο των ατομικών παραδοτέων</a:t>
            </a:r>
            <a:endParaRPr lang="en-US" altLang="el-G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l-GR" altLang="el-GR" dirty="0"/>
              <a:t>επικρατεί σεβασμός λόγω ιεραρχίας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97600" y="1197033"/>
            <a:ext cx="5996384" cy="554433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b="1" dirty="0"/>
              <a:t>	</a:t>
            </a:r>
            <a:r>
              <a:rPr lang="el-GR" altLang="el-GR" sz="3000" b="1" dirty="0"/>
              <a:t>Ένα σύνολο ατόμων </a:t>
            </a:r>
            <a:r>
              <a:rPr lang="el-GR" altLang="el-GR" sz="3000" b="1" dirty="0">
                <a:solidFill>
                  <a:srgbClr val="C00000"/>
                </a:solidFill>
              </a:rPr>
              <a:t>αποτελεί ομάδα </a:t>
            </a:r>
            <a:r>
              <a:rPr lang="el-GR" altLang="el-GR" sz="3000" b="1" dirty="0"/>
              <a:t>όταν</a:t>
            </a:r>
            <a:r>
              <a:rPr lang="en-US" altLang="el-GR" sz="3000" b="1" dirty="0"/>
              <a:t>:</a:t>
            </a:r>
            <a:endParaRPr lang="el-GR" altLang="el-GR" sz="3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3000" b="1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l-GR" altLang="el-GR" sz="3000" dirty="0"/>
              <a:t>τα μέλη της ομάδας αποφασίζουν από κοινού</a:t>
            </a:r>
            <a:endParaRPr lang="en-US" altLang="el-GR" sz="3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30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l-GR" altLang="el-GR" sz="3000" dirty="0"/>
              <a:t>τα μέλη έχουν ατομική και συνολική ευθύνη</a:t>
            </a:r>
            <a:endParaRPr lang="en-US" altLang="el-GR" sz="3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30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l-GR" altLang="el-GR" sz="3000" dirty="0"/>
              <a:t>ο τελικός στόχος αποτελεί συλλογικό παραδοτέο</a:t>
            </a:r>
            <a:endParaRPr lang="en-US" altLang="el-GR" sz="3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30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l-GR" altLang="el-GR" sz="3000" dirty="0"/>
              <a:t>ο διάλογος ενθαρρύνεται</a:t>
            </a:r>
            <a:endParaRPr lang="en-US" altLang="el-GR" sz="3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30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l-GR" altLang="el-GR" sz="3000" dirty="0"/>
              <a:t>η ιεραρχία έχει τυπικό χαρακτήρα</a:t>
            </a:r>
          </a:p>
        </p:txBody>
      </p:sp>
      <p:pic>
        <p:nvPicPr>
          <p:cNvPr id="36869" name="Picture 5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689" y="216212"/>
            <a:ext cx="3048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94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/>
      <p:bldP spid="184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5062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ομάδων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3178234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2350052" y="4270633"/>
            <a:ext cx="3070594" cy="94733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Πρωτογενείς</a:t>
            </a:r>
          </a:p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(Οικογένεια)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5" y="4270633"/>
            <a:ext cx="3363118" cy="94733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Δευτερογενείς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(Ορειβατικός Σύλλογος)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585282" y="5569249"/>
            <a:ext cx="9407980" cy="58477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Με κριτήριο τη φύση των σχέσεων</a:t>
            </a:r>
          </a:p>
        </p:txBody>
      </p:sp>
    </p:spTree>
    <p:extLst>
      <p:ext uri="{BB962C8B-B14F-4D97-AF65-F5344CB8AC3E}">
        <p14:creationId xmlns:p14="http://schemas.microsoft.com/office/powerpoint/2010/main" val="17935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1810</TotalTime>
  <Words>1364</Words>
  <Application>Microsoft Office PowerPoint</Application>
  <PresentationFormat>Προσαρμογή</PresentationFormat>
  <Paragraphs>505</Paragraphs>
  <Slides>78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78</vt:i4>
      </vt:variant>
    </vt:vector>
  </HeadingPairs>
  <TitlesOfParts>
    <vt:vector size="79" baseType="lpstr">
      <vt:lpstr>Θέμα του Office</vt:lpstr>
      <vt:lpstr>Οργάνωση και ανάπτυξη  ομάδων  και πνεύματος συνεργασίας</vt:lpstr>
      <vt:lpstr>Περιεχόμενα</vt:lpstr>
      <vt:lpstr>Παρουσίαση του PowerPoint</vt:lpstr>
      <vt:lpstr>Η Ομάδα είναι…</vt:lpstr>
      <vt:lpstr>Η Ομάδα είναι…</vt:lpstr>
      <vt:lpstr>Ομάδα είναι…..</vt:lpstr>
      <vt:lpstr>Άσκηση: Είναι ομάδα;</vt:lpstr>
      <vt:lpstr>   Σύνολο ατόμων – Ομάδα</vt:lpstr>
      <vt:lpstr>Μορφή ομάδων</vt:lpstr>
      <vt:lpstr>Μορφή ομάδων</vt:lpstr>
      <vt:lpstr>Μορφή ομάδων</vt:lpstr>
      <vt:lpstr>Μορφή ομάδων</vt:lpstr>
      <vt:lpstr>Μορφή ομάδων</vt:lpstr>
      <vt:lpstr>Μορφή ομάδων</vt:lpstr>
      <vt:lpstr>Μορφή ομάδων</vt:lpstr>
      <vt:lpstr>Τυπική μορφή</vt:lpstr>
      <vt:lpstr>Τυπική μορφή</vt:lpstr>
      <vt:lpstr>Τυπικές ομάδες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Άτυπες ομάδες</vt:lpstr>
      <vt:lpstr>Λόγοι δημιουργίας άτυπων ομάδων</vt:lpstr>
      <vt:lpstr>Επιπτώσεις  ύπαρξης  άτυπων ομάδων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Είναι τα στάδια στατικά;</vt:lpstr>
      <vt:lpstr>Παρουσίαση του PowerPoint</vt:lpstr>
      <vt:lpstr>Παρουσίαση του PowerPoint</vt:lpstr>
      <vt:lpstr>Παρουσίαση του PowerPoint</vt:lpstr>
      <vt:lpstr>Επιτυγχάνεται:</vt:lpstr>
      <vt:lpstr>Προσδιοριστικοί παράγοντες αποτελεσματικότητας ομάδας</vt:lpstr>
      <vt:lpstr>Παρουσίαση του PowerPoint</vt:lpstr>
      <vt:lpstr>Παρουσίαση του PowerPoint</vt:lpstr>
      <vt:lpstr>Ρόλοι</vt:lpstr>
      <vt:lpstr>Σκοπός &amp; διαχωρισμός των ρόλων</vt:lpstr>
      <vt:lpstr>Άσκηση</vt:lpstr>
      <vt:lpstr>Προβληματικοί ρόλοι</vt:lpstr>
      <vt:lpstr>Παρουσίαση του PowerPoint</vt:lpstr>
      <vt:lpstr>Δημιουργικός (Plant)</vt:lpstr>
      <vt:lpstr>Δημιουργικός (Plant)</vt:lpstr>
      <vt:lpstr>Εξερευνητής Πόρων (Resource Investigator)</vt:lpstr>
      <vt:lpstr>Εξερευνητής Πόρων (Resource Investigator)</vt:lpstr>
      <vt:lpstr>Συντονιστής (Co-ordinator)</vt:lpstr>
      <vt:lpstr>Συντονιστής (Co-ordinator)</vt:lpstr>
      <vt:lpstr>Διαμορφωτής (Shaper)</vt:lpstr>
      <vt:lpstr>Διαμορφωτής (Shaper)</vt:lpstr>
      <vt:lpstr>Αξιολογητής (Monitor Evaluators)</vt:lpstr>
      <vt:lpstr>Αξιολογητής (Monitor Evaluators)</vt:lpstr>
      <vt:lpstr>Ομαδικός (Team Worker)</vt:lpstr>
      <vt:lpstr>Ομαδικός (Team Worker)</vt:lpstr>
      <vt:lpstr>Εφαρμοστής (Implementer)</vt:lpstr>
      <vt:lpstr>Ολοκληρωτής (Completer Finisher)</vt:lpstr>
      <vt:lpstr>Ειδικός (Specialist)</vt:lpstr>
      <vt:lpstr>Κατηγορίες μελών-ρόλων</vt:lpstr>
      <vt:lpstr>Παρουσίαση του PowerPoint</vt:lpstr>
      <vt:lpstr>Ρόλοι προσανατολισμένοι στην Ομάδα</vt:lpstr>
      <vt:lpstr>Οι ρόλοι οδηγούν σε δυσλειτουργία….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Οι συγκρούσεις στην ομάδα</vt:lpstr>
      <vt:lpstr>Αντιμετώπιση συγκρούσεων και λήψη αποφάσεων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Αντιμετώπιση ομαδικής σκέψης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Ανθρώπινο Δυναμικό στη Δημόσια Διοίκηση</dc:title>
  <dc:creator>Dell</dc:creator>
  <cp:lastModifiedBy>Athina Spakouri</cp:lastModifiedBy>
  <cp:revision>263</cp:revision>
  <dcterms:created xsi:type="dcterms:W3CDTF">2017-12-02T17:29:22Z</dcterms:created>
  <dcterms:modified xsi:type="dcterms:W3CDTF">2019-08-29T10:10:26Z</dcterms:modified>
</cp:coreProperties>
</file>