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6"/>
  </p:notesMasterIdLst>
  <p:handoutMasterIdLst>
    <p:handoutMasterId r:id="rId47"/>
  </p:handoutMasterIdLst>
  <p:sldIdLst>
    <p:sldId id="361" r:id="rId2"/>
    <p:sldId id="296" r:id="rId3"/>
    <p:sldId id="351" r:id="rId4"/>
    <p:sldId id="353" r:id="rId5"/>
    <p:sldId id="359" r:id="rId6"/>
    <p:sldId id="312" r:id="rId7"/>
    <p:sldId id="313" r:id="rId8"/>
    <p:sldId id="319" r:id="rId9"/>
    <p:sldId id="314" r:id="rId10"/>
    <p:sldId id="315" r:id="rId11"/>
    <p:sldId id="316" r:id="rId12"/>
    <p:sldId id="317" r:id="rId13"/>
    <p:sldId id="318" r:id="rId14"/>
    <p:sldId id="298" r:id="rId15"/>
    <p:sldId id="299" r:id="rId16"/>
    <p:sldId id="320" r:id="rId17"/>
    <p:sldId id="321" r:id="rId18"/>
    <p:sldId id="322" r:id="rId19"/>
    <p:sldId id="301" r:id="rId20"/>
    <p:sldId id="302" r:id="rId21"/>
    <p:sldId id="303" r:id="rId22"/>
    <p:sldId id="323" r:id="rId23"/>
    <p:sldId id="358" r:id="rId24"/>
    <p:sldId id="327" r:id="rId25"/>
    <p:sldId id="305" r:id="rId26"/>
    <p:sldId id="306" r:id="rId27"/>
    <p:sldId id="328" r:id="rId28"/>
    <p:sldId id="329" r:id="rId29"/>
    <p:sldId id="330" r:id="rId30"/>
    <p:sldId id="360" r:id="rId31"/>
    <p:sldId id="310" r:id="rId32"/>
    <p:sldId id="335" r:id="rId33"/>
    <p:sldId id="331" r:id="rId34"/>
    <p:sldId id="332" r:id="rId35"/>
    <p:sldId id="336" r:id="rId36"/>
    <p:sldId id="333" r:id="rId37"/>
    <p:sldId id="338" r:id="rId38"/>
    <p:sldId id="344" r:id="rId39"/>
    <p:sldId id="340" r:id="rId40"/>
    <p:sldId id="342" r:id="rId41"/>
    <p:sldId id="345" r:id="rId42"/>
    <p:sldId id="347" r:id="rId43"/>
    <p:sldId id="346" r:id="rId44"/>
    <p:sldId id="349" r:id="rId45"/>
  </p:sldIdLst>
  <p:sldSz cx="9144000" cy="6858000" type="screen4x3"/>
  <p:notesSz cx="6881813" cy="10015538"/>
  <p:defaultTextStyle>
    <a:defPPr>
      <a:defRPr lang="el-G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55">
          <p15:clr>
            <a:srgbClr val="A4A3A4"/>
          </p15:clr>
        </p15:guide>
        <p15:guide id="2" pos="21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9471D"/>
    <a:srgbClr val="2B3616"/>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4660" autoAdjust="0"/>
  </p:normalViewPr>
  <p:slideViewPr>
    <p:cSldViewPr>
      <p:cViewPr varScale="1">
        <p:scale>
          <a:sx n="114" d="100"/>
          <a:sy n="114" d="100"/>
        </p:scale>
        <p:origin x="1620" y="120"/>
      </p:cViewPr>
      <p:guideLst>
        <p:guide orient="horz" pos="2160"/>
        <p:guide pos="2880"/>
      </p:guideLst>
    </p:cSldViewPr>
  </p:slideViewPr>
  <p:outlineViewPr>
    <p:cViewPr>
      <p:scale>
        <a:sx n="33" d="100"/>
        <a:sy n="33" d="100"/>
      </p:scale>
      <p:origin x="0" y="5850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7" d="100"/>
          <a:sy n="57" d="100"/>
        </p:scale>
        <p:origin x="-2508" y="-84"/>
      </p:cViewPr>
      <p:guideLst>
        <p:guide orient="horz" pos="3155"/>
        <p:guide pos="216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319CF9-FBFD-4656-BAA2-D5DA1EA542AF}" type="doc">
      <dgm:prSet loTypeId="urn:microsoft.com/office/officeart/2005/8/layout/process4" loCatId="process" qsTypeId="urn:microsoft.com/office/officeart/2005/8/quickstyle/3d2#1" qsCatId="3D" csTypeId="urn:microsoft.com/office/officeart/2005/8/colors/accent3_1" csCatId="accent3" phldr="1"/>
      <dgm:spPr/>
      <dgm:t>
        <a:bodyPr/>
        <a:lstStyle/>
        <a:p>
          <a:endParaRPr lang="el-GR"/>
        </a:p>
      </dgm:t>
    </dgm:pt>
    <dgm:pt modelId="{413CAD8E-064A-47BA-8ED7-65947B871476}">
      <dgm:prSet phldrT="[Κείμενο]" custT="1"/>
      <dgm:spPr/>
      <dgm:t>
        <a:bodyPr/>
        <a:lstStyle/>
        <a:p>
          <a:r>
            <a:rPr lang="el-GR" sz="2400" b="0" dirty="0"/>
            <a:t>Εξασφάλιση πίστωσης στον προϋπολογισμό ή με εξειδίκευση.</a:t>
          </a:r>
        </a:p>
      </dgm:t>
    </dgm:pt>
    <dgm:pt modelId="{B62E9099-8E01-4809-8539-D250538C4ED5}" type="parTrans" cxnId="{EA09F2D4-B1A0-4856-8C1C-F7CF17C0065A}">
      <dgm:prSet/>
      <dgm:spPr/>
      <dgm:t>
        <a:bodyPr/>
        <a:lstStyle/>
        <a:p>
          <a:endParaRPr lang="el-GR" b="1"/>
        </a:p>
      </dgm:t>
    </dgm:pt>
    <dgm:pt modelId="{E5F43FD2-176E-4DE5-BA17-AC5CC08DC61C}" type="sibTrans" cxnId="{EA09F2D4-B1A0-4856-8C1C-F7CF17C0065A}">
      <dgm:prSet/>
      <dgm:spPr/>
      <dgm:t>
        <a:bodyPr/>
        <a:lstStyle/>
        <a:p>
          <a:endParaRPr lang="el-GR" b="1"/>
        </a:p>
      </dgm:t>
    </dgm:pt>
    <dgm:pt modelId="{71D0A8CD-4754-4B43-9479-9069584275D7}">
      <dgm:prSet phldrT="[Κείμενο]" custT="1"/>
      <dgm:spPr/>
      <dgm:t>
        <a:bodyPr/>
        <a:lstStyle/>
        <a:p>
          <a:r>
            <a:rPr lang="el-GR" sz="2400" b="0" dirty="0"/>
            <a:t>Απόφαση ανάληψης υποχρέωσης (δημοσιονομική δέσμευση).</a:t>
          </a:r>
        </a:p>
      </dgm:t>
    </dgm:pt>
    <dgm:pt modelId="{53CE9F29-C7DD-4343-8A7E-CD706C1C1668}" type="parTrans" cxnId="{A174588E-F67B-4017-A71D-793D32406ECC}">
      <dgm:prSet/>
      <dgm:spPr/>
      <dgm:t>
        <a:bodyPr/>
        <a:lstStyle/>
        <a:p>
          <a:endParaRPr lang="el-GR" b="1"/>
        </a:p>
      </dgm:t>
    </dgm:pt>
    <dgm:pt modelId="{2AB541D5-E716-4A15-AA6A-8A673B1C0DDA}" type="sibTrans" cxnId="{A174588E-F67B-4017-A71D-793D32406ECC}">
      <dgm:prSet/>
      <dgm:spPr/>
      <dgm:t>
        <a:bodyPr/>
        <a:lstStyle/>
        <a:p>
          <a:endParaRPr lang="el-GR" b="1"/>
        </a:p>
      </dgm:t>
    </dgm:pt>
    <dgm:pt modelId="{068B769B-302E-4590-9013-3A8237C5F2E8}">
      <dgm:prSet custT="1"/>
      <dgm:spPr/>
      <dgm:t>
        <a:bodyPr/>
        <a:lstStyle/>
        <a:p>
          <a:r>
            <a:rPr lang="el-GR" sz="2400" b="0" dirty="0"/>
            <a:t>Εκτέλεση (τμήματος ή συνόλου) σύμβασης ή διοικητικής πράξης και έκδοση παραστατικού (π.χ. τιμολόγιο) – κατά κανόνα τότε </a:t>
          </a:r>
          <a:r>
            <a:rPr lang="el-GR" sz="2400" b="0" u="sng" dirty="0"/>
            <a:t>δημιουργείται η Υποχρέωση = Πραγματοποίηση δαπάνης.</a:t>
          </a:r>
          <a:endParaRPr lang="el-GR" sz="2400" b="0" dirty="0"/>
        </a:p>
      </dgm:t>
    </dgm:pt>
    <dgm:pt modelId="{7BC5A3B1-86A9-4ECE-AE8C-4F558EF8E3BB}" type="parTrans" cxnId="{4EDB220D-522B-4AD4-9748-1B0DAADCAB4D}">
      <dgm:prSet/>
      <dgm:spPr/>
      <dgm:t>
        <a:bodyPr/>
        <a:lstStyle/>
        <a:p>
          <a:endParaRPr lang="el-GR" b="1"/>
        </a:p>
      </dgm:t>
    </dgm:pt>
    <dgm:pt modelId="{D03D6622-318E-4D41-B5A9-710AF3C8B777}" type="sibTrans" cxnId="{4EDB220D-522B-4AD4-9748-1B0DAADCAB4D}">
      <dgm:prSet/>
      <dgm:spPr/>
      <dgm:t>
        <a:bodyPr/>
        <a:lstStyle/>
        <a:p>
          <a:endParaRPr lang="el-GR" b="1"/>
        </a:p>
      </dgm:t>
    </dgm:pt>
    <dgm:pt modelId="{D8B531E6-3C4C-4CAC-8002-78861ED64167}">
      <dgm:prSet custT="1"/>
      <dgm:spPr/>
      <dgm:t>
        <a:bodyPr/>
        <a:lstStyle/>
        <a:p>
          <a:r>
            <a:rPr lang="el-GR" sz="2400" b="0" dirty="0"/>
            <a:t>Διαδικασία ανάθεσης και υπογραφής σύμβασης και λοιπές διοικητικές ενέργειες (νομική δέσμευση).</a:t>
          </a:r>
        </a:p>
      </dgm:t>
    </dgm:pt>
    <dgm:pt modelId="{60717272-BE16-4AC6-B89D-3036DA067F72}" type="parTrans" cxnId="{287E0335-93B1-46B6-B2BB-E4FDC2513D92}">
      <dgm:prSet/>
      <dgm:spPr/>
      <dgm:t>
        <a:bodyPr/>
        <a:lstStyle/>
        <a:p>
          <a:endParaRPr lang="el-GR" b="1"/>
        </a:p>
      </dgm:t>
    </dgm:pt>
    <dgm:pt modelId="{9F44891F-6A05-46D1-8E5A-C5503EABC2A5}" type="sibTrans" cxnId="{287E0335-93B1-46B6-B2BB-E4FDC2513D92}">
      <dgm:prSet/>
      <dgm:spPr/>
      <dgm:t>
        <a:bodyPr/>
        <a:lstStyle/>
        <a:p>
          <a:endParaRPr lang="el-GR" b="1"/>
        </a:p>
      </dgm:t>
    </dgm:pt>
    <dgm:pt modelId="{6065901D-D3E3-45B6-AE97-7761F0366AAD}" type="pres">
      <dgm:prSet presAssocID="{E0319CF9-FBFD-4656-BAA2-D5DA1EA542AF}" presName="Name0" presStyleCnt="0">
        <dgm:presLayoutVars>
          <dgm:dir/>
          <dgm:animLvl val="lvl"/>
          <dgm:resizeHandles val="exact"/>
        </dgm:presLayoutVars>
      </dgm:prSet>
      <dgm:spPr/>
    </dgm:pt>
    <dgm:pt modelId="{9ED80D30-07DF-408C-8E76-9F2E66AA6CB9}" type="pres">
      <dgm:prSet presAssocID="{068B769B-302E-4590-9013-3A8237C5F2E8}" presName="boxAndChildren" presStyleCnt="0"/>
      <dgm:spPr/>
    </dgm:pt>
    <dgm:pt modelId="{D21ECD15-D912-48B3-8C29-0E79C617D02D}" type="pres">
      <dgm:prSet presAssocID="{068B769B-302E-4590-9013-3A8237C5F2E8}" presName="parentTextBox" presStyleLbl="node1" presStyleIdx="0" presStyleCnt="4" custScaleY="138312" custLinFactNeighborX="840" custLinFactNeighborY="7310"/>
      <dgm:spPr/>
    </dgm:pt>
    <dgm:pt modelId="{3B83C3FE-B96C-469D-A3CC-AB20BFDF44B2}" type="pres">
      <dgm:prSet presAssocID="{9F44891F-6A05-46D1-8E5A-C5503EABC2A5}" presName="sp" presStyleCnt="0"/>
      <dgm:spPr/>
    </dgm:pt>
    <dgm:pt modelId="{7C35D6E9-90F9-430D-B51F-43BD561B0D18}" type="pres">
      <dgm:prSet presAssocID="{D8B531E6-3C4C-4CAC-8002-78861ED64167}" presName="arrowAndChildren" presStyleCnt="0"/>
      <dgm:spPr/>
    </dgm:pt>
    <dgm:pt modelId="{33B4D751-9B3C-46B6-ABA7-D1140E50082F}" type="pres">
      <dgm:prSet presAssocID="{D8B531E6-3C4C-4CAC-8002-78861ED64167}" presName="parentTextArrow" presStyleLbl="node1" presStyleIdx="1" presStyleCnt="4"/>
      <dgm:spPr/>
    </dgm:pt>
    <dgm:pt modelId="{29D80F93-CB50-48AB-8FBF-C2AABF6932B2}" type="pres">
      <dgm:prSet presAssocID="{2AB541D5-E716-4A15-AA6A-8A673B1C0DDA}" presName="sp" presStyleCnt="0"/>
      <dgm:spPr/>
    </dgm:pt>
    <dgm:pt modelId="{FC633291-7FB3-4C74-97A0-68D3F19727B5}" type="pres">
      <dgm:prSet presAssocID="{71D0A8CD-4754-4B43-9479-9069584275D7}" presName="arrowAndChildren" presStyleCnt="0"/>
      <dgm:spPr/>
    </dgm:pt>
    <dgm:pt modelId="{53B0957D-AA6F-4E7C-97B6-32B4EB3D62B6}" type="pres">
      <dgm:prSet presAssocID="{71D0A8CD-4754-4B43-9479-9069584275D7}" presName="parentTextArrow" presStyleLbl="node1" presStyleIdx="2" presStyleCnt="4"/>
      <dgm:spPr/>
    </dgm:pt>
    <dgm:pt modelId="{79C1A6A4-1661-4215-867A-F54512CAB4AA}" type="pres">
      <dgm:prSet presAssocID="{E5F43FD2-176E-4DE5-BA17-AC5CC08DC61C}" presName="sp" presStyleCnt="0"/>
      <dgm:spPr/>
    </dgm:pt>
    <dgm:pt modelId="{9EE80C85-366D-4098-B2F5-05EDF93283B5}" type="pres">
      <dgm:prSet presAssocID="{413CAD8E-064A-47BA-8ED7-65947B871476}" presName="arrowAndChildren" presStyleCnt="0"/>
      <dgm:spPr/>
    </dgm:pt>
    <dgm:pt modelId="{BEC5C41A-1115-458E-A918-BBB76276E9C7}" type="pres">
      <dgm:prSet presAssocID="{413CAD8E-064A-47BA-8ED7-65947B871476}" presName="parentTextArrow" presStyleLbl="node1" presStyleIdx="3" presStyleCnt="4"/>
      <dgm:spPr/>
    </dgm:pt>
  </dgm:ptLst>
  <dgm:cxnLst>
    <dgm:cxn modelId="{4EDB220D-522B-4AD4-9748-1B0DAADCAB4D}" srcId="{E0319CF9-FBFD-4656-BAA2-D5DA1EA542AF}" destId="{068B769B-302E-4590-9013-3A8237C5F2E8}" srcOrd="3" destOrd="0" parTransId="{7BC5A3B1-86A9-4ECE-AE8C-4F558EF8E3BB}" sibTransId="{D03D6622-318E-4D41-B5A9-710AF3C8B777}"/>
    <dgm:cxn modelId="{287E0335-93B1-46B6-B2BB-E4FDC2513D92}" srcId="{E0319CF9-FBFD-4656-BAA2-D5DA1EA542AF}" destId="{D8B531E6-3C4C-4CAC-8002-78861ED64167}" srcOrd="2" destOrd="0" parTransId="{60717272-BE16-4AC6-B89D-3036DA067F72}" sibTransId="{9F44891F-6A05-46D1-8E5A-C5503EABC2A5}"/>
    <dgm:cxn modelId="{05AB0A5F-29F8-4DC2-BCE5-DA629C288F2E}" type="presOf" srcId="{D8B531E6-3C4C-4CAC-8002-78861ED64167}" destId="{33B4D751-9B3C-46B6-ABA7-D1140E50082F}" srcOrd="0" destOrd="0" presId="urn:microsoft.com/office/officeart/2005/8/layout/process4"/>
    <dgm:cxn modelId="{7B86E262-3BA5-46C2-A645-E7DE8371D1D8}" type="presOf" srcId="{71D0A8CD-4754-4B43-9479-9069584275D7}" destId="{53B0957D-AA6F-4E7C-97B6-32B4EB3D62B6}" srcOrd="0" destOrd="0" presId="urn:microsoft.com/office/officeart/2005/8/layout/process4"/>
    <dgm:cxn modelId="{A174588E-F67B-4017-A71D-793D32406ECC}" srcId="{E0319CF9-FBFD-4656-BAA2-D5DA1EA542AF}" destId="{71D0A8CD-4754-4B43-9479-9069584275D7}" srcOrd="1" destOrd="0" parTransId="{53CE9F29-C7DD-4343-8A7E-CD706C1C1668}" sibTransId="{2AB541D5-E716-4A15-AA6A-8A673B1C0DDA}"/>
    <dgm:cxn modelId="{C74CF4D3-B263-427C-B7A2-61693FC79175}" type="presOf" srcId="{068B769B-302E-4590-9013-3A8237C5F2E8}" destId="{D21ECD15-D912-48B3-8C29-0E79C617D02D}" srcOrd="0" destOrd="0" presId="urn:microsoft.com/office/officeart/2005/8/layout/process4"/>
    <dgm:cxn modelId="{EA09F2D4-B1A0-4856-8C1C-F7CF17C0065A}" srcId="{E0319CF9-FBFD-4656-BAA2-D5DA1EA542AF}" destId="{413CAD8E-064A-47BA-8ED7-65947B871476}" srcOrd="0" destOrd="0" parTransId="{B62E9099-8E01-4809-8539-D250538C4ED5}" sibTransId="{E5F43FD2-176E-4DE5-BA17-AC5CC08DC61C}"/>
    <dgm:cxn modelId="{9E8A29E0-CB9D-4837-BBEE-B1FF2FA2CE36}" type="presOf" srcId="{413CAD8E-064A-47BA-8ED7-65947B871476}" destId="{BEC5C41A-1115-458E-A918-BBB76276E9C7}" srcOrd="0" destOrd="0" presId="urn:microsoft.com/office/officeart/2005/8/layout/process4"/>
    <dgm:cxn modelId="{A6910DE5-94EF-4A7F-87C4-D66F456F3E12}" type="presOf" srcId="{E0319CF9-FBFD-4656-BAA2-D5DA1EA542AF}" destId="{6065901D-D3E3-45B6-AE97-7761F0366AAD}" srcOrd="0" destOrd="0" presId="urn:microsoft.com/office/officeart/2005/8/layout/process4"/>
    <dgm:cxn modelId="{10EEB93C-C956-481A-9E63-C586D9EFA1DF}" type="presParOf" srcId="{6065901D-D3E3-45B6-AE97-7761F0366AAD}" destId="{9ED80D30-07DF-408C-8E76-9F2E66AA6CB9}" srcOrd="0" destOrd="0" presId="urn:microsoft.com/office/officeart/2005/8/layout/process4"/>
    <dgm:cxn modelId="{4AF8E913-16D0-4740-B461-E6B517BA8293}" type="presParOf" srcId="{9ED80D30-07DF-408C-8E76-9F2E66AA6CB9}" destId="{D21ECD15-D912-48B3-8C29-0E79C617D02D}" srcOrd="0" destOrd="0" presId="urn:microsoft.com/office/officeart/2005/8/layout/process4"/>
    <dgm:cxn modelId="{11B9FDC2-3F32-4BCE-8296-8AD88191F4AD}" type="presParOf" srcId="{6065901D-D3E3-45B6-AE97-7761F0366AAD}" destId="{3B83C3FE-B96C-469D-A3CC-AB20BFDF44B2}" srcOrd="1" destOrd="0" presId="urn:microsoft.com/office/officeart/2005/8/layout/process4"/>
    <dgm:cxn modelId="{FAD3CF18-8468-4B4D-8EE5-DDD9E469A3DF}" type="presParOf" srcId="{6065901D-D3E3-45B6-AE97-7761F0366AAD}" destId="{7C35D6E9-90F9-430D-B51F-43BD561B0D18}" srcOrd="2" destOrd="0" presId="urn:microsoft.com/office/officeart/2005/8/layout/process4"/>
    <dgm:cxn modelId="{F9CCFF71-AD76-47D0-A36E-6C7F60DF1315}" type="presParOf" srcId="{7C35D6E9-90F9-430D-B51F-43BD561B0D18}" destId="{33B4D751-9B3C-46B6-ABA7-D1140E50082F}" srcOrd="0" destOrd="0" presId="urn:microsoft.com/office/officeart/2005/8/layout/process4"/>
    <dgm:cxn modelId="{86FD3B1F-3A02-450A-B7D9-5175528C05B3}" type="presParOf" srcId="{6065901D-D3E3-45B6-AE97-7761F0366AAD}" destId="{29D80F93-CB50-48AB-8FBF-C2AABF6932B2}" srcOrd="3" destOrd="0" presId="urn:microsoft.com/office/officeart/2005/8/layout/process4"/>
    <dgm:cxn modelId="{54DC66FD-F94A-4262-97FE-3B4E1A40353A}" type="presParOf" srcId="{6065901D-D3E3-45B6-AE97-7761F0366AAD}" destId="{FC633291-7FB3-4C74-97A0-68D3F19727B5}" srcOrd="4" destOrd="0" presId="urn:microsoft.com/office/officeart/2005/8/layout/process4"/>
    <dgm:cxn modelId="{883C0ADA-D645-4833-B6CC-FB86A6943BCE}" type="presParOf" srcId="{FC633291-7FB3-4C74-97A0-68D3F19727B5}" destId="{53B0957D-AA6F-4E7C-97B6-32B4EB3D62B6}" srcOrd="0" destOrd="0" presId="urn:microsoft.com/office/officeart/2005/8/layout/process4"/>
    <dgm:cxn modelId="{2FA534FB-A9E2-4D11-89FC-3DF314CD615A}" type="presParOf" srcId="{6065901D-D3E3-45B6-AE97-7761F0366AAD}" destId="{79C1A6A4-1661-4215-867A-F54512CAB4AA}" srcOrd="5" destOrd="0" presId="urn:microsoft.com/office/officeart/2005/8/layout/process4"/>
    <dgm:cxn modelId="{57C02490-4BAE-46EA-8215-550E2C35CBA6}" type="presParOf" srcId="{6065901D-D3E3-45B6-AE97-7761F0366AAD}" destId="{9EE80C85-366D-4098-B2F5-05EDF93283B5}" srcOrd="6" destOrd="0" presId="urn:microsoft.com/office/officeart/2005/8/layout/process4"/>
    <dgm:cxn modelId="{6E5FC976-7277-4F8C-8EA7-BE7A737D6680}" type="presParOf" srcId="{9EE80C85-366D-4098-B2F5-05EDF93283B5}" destId="{BEC5C41A-1115-458E-A918-BBB76276E9C7}"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319CF9-FBFD-4656-BAA2-D5DA1EA542AF}" type="doc">
      <dgm:prSet loTypeId="urn:microsoft.com/office/officeart/2005/8/layout/process4" loCatId="process" qsTypeId="urn:microsoft.com/office/officeart/2005/8/quickstyle/3d2#2" qsCatId="3D" csTypeId="urn:microsoft.com/office/officeart/2005/8/colors/accent3_1" csCatId="accent3" phldr="1"/>
      <dgm:spPr/>
      <dgm:t>
        <a:bodyPr/>
        <a:lstStyle/>
        <a:p>
          <a:endParaRPr lang="el-GR"/>
        </a:p>
      </dgm:t>
    </dgm:pt>
    <dgm:pt modelId="{413CAD8E-064A-47BA-8ED7-65947B871476}">
      <dgm:prSet phldrT="[Κείμενο]" custT="1"/>
      <dgm:spPr/>
      <dgm:t>
        <a:bodyPr/>
        <a:lstStyle/>
        <a:p>
          <a:r>
            <a:rPr lang="el-GR" sz="2400" dirty="0"/>
            <a:t>Έλεγχος  και εκκαθάριση δαπάνης</a:t>
          </a:r>
          <a:endParaRPr lang="el-GR" sz="2400" b="0" dirty="0"/>
        </a:p>
      </dgm:t>
    </dgm:pt>
    <dgm:pt modelId="{B62E9099-8E01-4809-8539-D250538C4ED5}" type="parTrans" cxnId="{EA09F2D4-B1A0-4856-8C1C-F7CF17C0065A}">
      <dgm:prSet/>
      <dgm:spPr/>
      <dgm:t>
        <a:bodyPr/>
        <a:lstStyle/>
        <a:p>
          <a:endParaRPr lang="el-GR" b="1"/>
        </a:p>
      </dgm:t>
    </dgm:pt>
    <dgm:pt modelId="{E5F43FD2-176E-4DE5-BA17-AC5CC08DC61C}" type="sibTrans" cxnId="{EA09F2D4-B1A0-4856-8C1C-F7CF17C0065A}">
      <dgm:prSet/>
      <dgm:spPr/>
      <dgm:t>
        <a:bodyPr/>
        <a:lstStyle/>
        <a:p>
          <a:endParaRPr lang="el-GR" b="1"/>
        </a:p>
      </dgm:t>
    </dgm:pt>
    <dgm:pt modelId="{71D0A8CD-4754-4B43-9479-9069584275D7}">
      <dgm:prSet phldrT="[Κείμενο]" custT="1"/>
      <dgm:spPr/>
      <dgm:t>
        <a:bodyPr/>
        <a:lstStyle/>
        <a:p>
          <a:r>
            <a:rPr lang="el-GR" sz="2400" b="0" dirty="0"/>
            <a:t>Έκδοση Εντάλματος Πληρωμής</a:t>
          </a:r>
        </a:p>
      </dgm:t>
    </dgm:pt>
    <dgm:pt modelId="{53CE9F29-C7DD-4343-8A7E-CD706C1C1668}" type="parTrans" cxnId="{A174588E-F67B-4017-A71D-793D32406ECC}">
      <dgm:prSet/>
      <dgm:spPr/>
      <dgm:t>
        <a:bodyPr/>
        <a:lstStyle/>
        <a:p>
          <a:endParaRPr lang="el-GR" b="1"/>
        </a:p>
      </dgm:t>
    </dgm:pt>
    <dgm:pt modelId="{2AB541D5-E716-4A15-AA6A-8A673B1C0DDA}" type="sibTrans" cxnId="{A174588E-F67B-4017-A71D-793D32406ECC}">
      <dgm:prSet/>
      <dgm:spPr/>
      <dgm:t>
        <a:bodyPr/>
        <a:lstStyle/>
        <a:p>
          <a:endParaRPr lang="el-GR" b="1"/>
        </a:p>
      </dgm:t>
    </dgm:pt>
    <dgm:pt modelId="{D8B531E6-3C4C-4CAC-8002-78861ED64167}">
      <dgm:prSet custT="1"/>
      <dgm:spPr/>
      <dgm:t>
        <a:bodyPr/>
        <a:lstStyle/>
        <a:p>
          <a:r>
            <a:rPr lang="el-GR" sz="2400" b="0" dirty="0"/>
            <a:t>Πληρωμή Εντάλματος Πληρωμής</a:t>
          </a:r>
        </a:p>
      </dgm:t>
    </dgm:pt>
    <dgm:pt modelId="{60717272-BE16-4AC6-B89D-3036DA067F72}" type="parTrans" cxnId="{287E0335-93B1-46B6-B2BB-E4FDC2513D92}">
      <dgm:prSet/>
      <dgm:spPr/>
      <dgm:t>
        <a:bodyPr/>
        <a:lstStyle/>
        <a:p>
          <a:endParaRPr lang="el-GR" b="1"/>
        </a:p>
      </dgm:t>
    </dgm:pt>
    <dgm:pt modelId="{9F44891F-6A05-46D1-8E5A-C5503EABC2A5}" type="sibTrans" cxnId="{287E0335-93B1-46B6-B2BB-E4FDC2513D92}">
      <dgm:prSet/>
      <dgm:spPr/>
      <dgm:t>
        <a:bodyPr/>
        <a:lstStyle/>
        <a:p>
          <a:endParaRPr lang="el-GR" b="1"/>
        </a:p>
      </dgm:t>
    </dgm:pt>
    <dgm:pt modelId="{6065901D-D3E3-45B6-AE97-7761F0366AAD}" type="pres">
      <dgm:prSet presAssocID="{E0319CF9-FBFD-4656-BAA2-D5DA1EA542AF}" presName="Name0" presStyleCnt="0">
        <dgm:presLayoutVars>
          <dgm:dir/>
          <dgm:animLvl val="lvl"/>
          <dgm:resizeHandles val="exact"/>
        </dgm:presLayoutVars>
      </dgm:prSet>
      <dgm:spPr/>
    </dgm:pt>
    <dgm:pt modelId="{E6DC5A59-FD09-4EC7-8376-5E3EEF480D91}" type="pres">
      <dgm:prSet presAssocID="{D8B531E6-3C4C-4CAC-8002-78861ED64167}" presName="boxAndChildren" presStyleCnt="0"/>
      <dgm:spPr/>
    </dgm:pt>
    <dgm:pt modelId="{8C4A1755-7E62-4C0C-B6D6-072AABB383FD}" type="pres">
      <dgm:prSet presAssocID="{D8B531E6-3C4C-4CAC-8002-78861ED64167}" presName="parentTextBox" presStyleLbl="node1" presStyleIdx="0" presStyleCnt="3" custLinFactNeighborX="840" custLinFactNeighborY="3285"/>
      <dgm:spPr/>
    </dgm:pt>
    <dgm:pt modelId="{29D80F93-CB50-48AB-8FBF-C2AABF6932B2}" type="pres">
      <dgm:prSet presAssocID="{2AB541D5-E716-4A15-AA6A-8A673B1C0DDA}" presName="sp" presStyleCnt="0"/>
      <dgm:spPr/>
    </dgm:pt>
    <dgm:pt modelId="{FC633291-7FB3-4C74-97A0-68D3F19727B5}" type="pres">
      <dgm:prSet presAssocID="{71D0A8CD-4754-4B43-9479-9069584275D7}" presName="arrowAndChildren" presStyleCnt="0"/>
      <dgm:spPr/>
    </dgm:pt>
    <dgm:pt modelId="{53B0957D-AA6F-4E7C-97B6-32B4EB3D62B6}" type="pres">
      <dgm:prSet presAssocID="{71D0A8CD-4754-4B43-9479-9069584275D7}" presName="parentTextArrow" presStyleLbl="node1" presStyleIdx="1" presStyleCnt="3"/>
      <dgm:spPr/>
    </dgm:pt>
    <dgm:pt modelId="{79C1A6A4-1661-4215-867A-F54512CAB4AA}" type="pres">
      <dgm:prSet presAssocID="{E5F43FD2-176E-4DE5-BA17-AC5CC08DC61C}" presName="sp" presStyleCnt="0"/>
      <dgm:spPr/>
    </dgm:pt>
    <dgm:pt modelId="{9EE80C85-366D-4098-B2F5-05EDF93283B5}" type="pres">
      <dgm:prSet presAssocID="{413CAD8E-064A-47BA-8ED7-65947B871476}" presName="arrowAndChildren" presStyleCnt="0"/>
      <dgm:spPr/>
    </dgm:pt>
    <dgm:pt modelId="{BEC5C41A-1115-458E-A918-BBB76276E9C7}" type="pres">
      <dgm:prSet presAssocID="{413CAD8E-064A-47BA-8ED7-65947B871476}" presName="parentTextArrow" presStyleLbl="node1" presStyleIdx="2" presStyleCnt="3" custLinFactNeighborX="5882" custLinFactNeighborY="-44"/>
      <dgm:spPr/>
    </dgm:pt>
  </dgm:ptLst>
  <dgm:cxnLst>
    <dgm:cxn modelId="{A153B214-DABA-477F-AE5C-E42D68DC0C09}" type="presOf" srcId="{413CAD8E-064A-47BA-8ED7-65947B871476}" destId="{BEC5C41A-1115-458E-A918-BBB76276E9C7}" srcOrd="0" destOrd="0" presId="urn:microsoft.com/office/officeart/2005/8/layout/process4"/>
    <dgm:cxn modelId="{05581725-4FA0-44E8-AD67-3CD881797412}" type="presOf" srcId="{E0319CF9-FBFD-4656-BAA2-D5DA1EA542AF}" destId="{6065901D-D3E3-45B6-AE97-7761F0366AAD}" srcOrd="0" destOrd="0" presId="urn:microsoft.com/office/officeart/2005/8/layout/process4"/>
    <dgm:cxn modelId="{287E0335-93B1-46B6-B2BB-E4FDC2513D92}" srcId="{E0319CF9-FBFD-4656-BAA2-D5DA1EA542AF}" destId="{D8B531E6-3C4C-4CAC-8002-78861ED64167}" srcOrd="2" destOrd="0" parTransId="{60717272-BE16-4AC6-B89D-3036DA067F72}" sibTransId="{9F44891F-6A05-46D1-8E5A-C5503EABC2A5}"/>
    <dgm:cxn modelId="{C3E50343-E2A3-424A-B0F3-26B9D11FFD7C}" type="presOf" srcId="{71D0A8CD-4754-4B43-9479-9069584275D7}" destId="{53B0957D-AA6F-4E7C-97B6-32B4EB3D62B6}" srcOrd="0" destOrd="0" presId="urn:microsoft.com/office/officeart/2005/8/layout/process4"/>
    <dgm:cxn modelId="{A174588E-F67B-4017-A71D-793D32406ECC}" srcId="{E0319CF9-FBFD-4656-BAA2-D5DA1EA542AF}" destId="{71D0A8CD-4754-4B43-9479-9069584275D7}" srcOrd="1" destOrd="0" parTransId="{53CE9F29-C7DD-4343-8A7E-CD706C1C1668}" sibTransId="{2AB541D5-E716-4A15-AA6A-8A673B1C0DDA}"/>
    <dgm:cxn modelId="{CACCEEBC-5B2F-4B56-8567-B696FA4B95A8}" type="presOf" srcId="{D8B531E6-3C4C-4CAC-8002-78861ED64167}" destId="{8C4A1755-7E62-4C0C-B6D6-072AABB383FD}" srcOrd="0" destOrd="0" presId="urn:microsoft.com/office/officeart/2005/8/layout/process4"/>
    <dgm:cxn modelId="{EA09F2D4-B1A0-4856-8C1C-F7CF17C0065A}" srcId="{E0319CF9-FBFD-4656-BAA2-D5DA1EA542AF}" destId="{413CAD8E-064A-47BA-8ED7-65947B871476}" srcOrd="0" destOrd="0" parTransId="{B62E9099-8E01-4809-8539-D250538C4ED5}" sibTransId="{E5F43FD2-176E-4DE5-BA17-AC5CC08DC61C}"/>
    <dgm:cxn modelId="{607A7ECF-497F-4009-8CC4-81B5518B838F}" type="presParOf" srcId="{6065901D-D3E3-45B6-AE97-7761F0366AAD}" destId="{E6DC5A59-FD09-4EC7-8376-5E3EEF480D91}" srcOrd="0" destOrd="0" presId="urn:microsoft.com/office/officeart/2005/8/layout/process4"/>
    <dgm:cxn modelId="{9A128BA7-BF79-42CF-AE47-ECB7EF144CA1}" type="presParOf" srcId="{E6DC5A59-FD09-4EC7-8376-5E3EEF480D91}" destId="{8C4A1755-7E62-4C0C-B6D6-072AABB383FD}" srcOrd="0" destOrd="0" presId="urn:microsoft.com/office/officeart/2005/8/layout/process4"/>
    <dgm:cxn modelId="{FB737989-0CF9-476A-87CC-DFA37E8DCD3D}" type="presParOf" srcId="{6065901D-D3E3-45B6-AE97-7761F0366AAD}" destId="{29D80F93-CB50-48AB-8FBF-C2AABF6932B2}" srcOrd="1" destOrd="0" presId="urn:microsoft.com/office/officeart/2005/8/layout/process4"/>
    <dgm:cxn modelId="{BFA3398F-1C81-4655-A7C1-913058E2CC04}" type="presParOf" srcId="{6065901D-D3E3-45B6-AE97-7761F0366AAD}" destId="{FC633291-7FB3-4C74-97A0-68D3F19727B5}" srcOrd="2" destOrd="0" presId="urn:microsoft.com/office/officeart/2005/8/layout/process4"/>
    <dgm:cxn modelId="{62BCC963-02F4-41EF-ADA3-1DBA769BDFD0}" type="presParOf" srcId="{FC633291-7FB3-4C74-97A0-68D3F19727B5}" destId="{53B0957D-AA6F-4E7C-97B6-32B4EB3D62B6}" srcOrd="0" destOrd="0" presId="urn:microsoft.com/office/officeart/2005/8/layout/process4"/>
    <dgm:cxn modelId="{A69061C0-753F-4558-8187-59A4F0BAA21B}" type="presParOf" srcId="{6065901D-D3E3-45B6-AE97-7761F0366AAD}" destId="{79C1A6A4-1661-4215-867A-F54512CAB4AA}" srcOrd="3" destOrd="0" presId="urn:microsoft.com/office/officeart/2005/8/layout/process4"/>
    <dgm:cxn modelId="{D71873C5-56BE-4FEC-98DC-5ECED91DB7DA}" type="presParOf" srcId="{6065901D-D3E3-45B6-AE97-7761F0366AAD}" destId="{9EE80C85-366D-4098-B2F5-05EDF93283B5}" srcOrd="4" destOrd="0" presId="urn:microsoft.com/office/officeart/2005/8/layout/process4"/>
    <dgm:cxn modelId="{A058B714-D093-42C8-8DDF-3546DFBDA6C1}" type="presParOf" srcId="{9EE80C85-366D-4098-B2F5-05EDF93283B5}" destId="{BEC5C41A-1115-458E-A918-BBB76276E9C7}"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F530B9-479D-4B04-A51C-5A631BE1D7B3}" type="doc">
      <dgm:prSet loTypeId="urn:microsoft.com/office/officeart/2005/8/layout/hList3" loCatId="list" qsTypeId="urn:microsoft.com/office/officeart/2005/8/quickstyle/simple3" qsCatId="simple" csTypeId="urn:microsoft.com/office/officeart/2005/8/colors/colorful1#1" csCatId="colorful" phldr="1"/>
      <dgm:spPr/>
      <dgm:t>
        <a:bodyPr/>
        <a:lstStyle/>
        <a:p>
          <a:endParaRPr lang="en-GB"/>
        </a:p>
      </dgm:t>
    </dgm:pt>
    <dgm:pt modelId="{5CEBE3C9-560C-4211-BCB1-34253E1F3C56}">
      <dgm:prSet phldrT="[Κείμενο]"/>
      <dgm:spPr/>
      <dgm:t>
        <a:bodyPr/>
        <a:lstStyle/>
        <a:p>
          <a:r>
            <a:rPr lang="el-GR" dirty="0"/>
            <a:t>Όργανα Εκτέλεσης Προϋπολογισμού Δαπανών  ΟΤΑ Α΄</a:t>
          </a:r>
          <a:endParaRPr lang="en-GB" dirty="0"/>
        </a:p>
      </dgm:t>
    </dgm:pt>
    <dgm:pt modelId="{B7481A98-1008-4F7B-BAD8-34B40E4BC048}" type="parTrans" cxnId="{96A640BC-C5C0-40D6-9C45-CD9D586FF248}">
      <dgm:prSet/>
      <dgm:spPr/>
      <dgm:t>
        <a:bodyPr/>
        <a:lstStyle/>
        <a:p>
          <a:endParaRPr lang="en-GB"/>
        </a:p>
      </dgm:t>
    </dgm:pt>
    <dgm:pt modelId="{47F03378-D624-4994-8167-7FF9833F88CF}" type="sibTrans" cxnId="{96A640BC-C5C0-40D6-9C45-CD9D586FF248}">
      <dgm:prSet/>
      <dgm:spPr/>
      <dgm:t>
        <a:bodyPr/>
        <a:lstStyle/>
        <a:p>
          <a:endParaRPr lang="en-GB"/>
        </a:p>
      </dgm:t>
    </dgm:pt>
    <dgm:pt modelId="{FA694122-4AF3-4B64-BBA7-5B0CF8B2E639}">
      <dgm:prSet phldrT="[Κείμενο]"/>
      <dgm:spPr/>
      <dgm:t>
        <a:bodyPr/>
        <a:lstStyle/>
        <a:p>
          <a:r>
            <a:rPr lang="el-GR" dirty="0"/>
            <a:t>Δήμαρχος 	</a:t>
          </a:r>
          <a:endParaRPr lang="en-GB" dirty="0"/>
        </a:p>
      </dgm:t>
    </dgm:pt>
    <dgm:pt modelId="{7891AFBB-E18D-401F-9D9D-AD3DAB457A27}" type="parTrans" cxnId="{052D7090-4D02-4534-93DA-AB0DF76C94FE}">
      <dgm:prSet/>
      <dgm:spPr/>
      <dgm:t>
        <a:bodyPr/>
        <a:lstStyle/>
        <a:p>
          <a:endParaRPr lang="en-GB"/>
        </a:p>
      </dgm:t>
    </dgm:pt>
    <dgm:pt modelId="{EEAAA5F0-BD47-4902-8AF7-A473D45F4ED9}" type="sibTrans" cxnId="{052D7090-4D02-4534-93DA-AB0DF76C94FE}">
      <dgm:prSet/>
      <dgm:spPr/>
      <dgm:t>
        <a:bodyPr/>
        <a:lstStyle/>
        <a:p>
          <a:endParaRPr lang="en-GB"/>
        </a:p>
      </dgm:t>
    </dgm:pt>
    <dgm:pt modelId="{320B6CA3-0930-4A81-A850-68A4ED06B1B9}">
      <dgm:prSet phldrT="[Κείμενο]"/>
      <dgm:spPr/>
      <dgm:t>
        <a:bodyPr/>
        <a:lstStyle/>
        <a:p>
          <a:pPr>
            <a:buNone/>
          </a:pPr>
          <a:r>
            <a:rPr lang="el-GR" dirty="0"/>
            <a:t>Οικονομική Επιτροπή </a:t>
          </a:r>
          <a:endParaRPr lang="en-GB" dirty="0"/>
        </a:p>
      </dgm:t>
    </dgm:pt>
    <dgm:pt modelId="{9C9D77A3-5B11-4ABC-A166-A105D7C52D0F}" type="parTrans" cxnId="{4EECD9FD-E28C-4E8F-B5C7-EAE4DF8C53BF}">
      <dgm:prSet/>
      <dgm:spPr/>
      <dgm:t>
        <a:bodyPr/>
        <a:lstStyle/>
        <a:p>
          <a:endParaRPr lang="en-GB"/>
        </a:p>
      </dgm:t>
    </dgm:pt>
    <dgm:pt modelId="{C025F1CD-CEA0-4B7B-8FAD-06A4D8C4AC5A}" type="sibTrans" cxnId="{4EECD9FD-E28C-4E8F-B5C7-EAE4DF8C53BF}">
      <dgm:prSet/>
      <dgm:spPr/>
      <dgm:t>
        <a:bodyPr/>
        <a:lstStyle/>
        <a:p>
          <a:endParaRPr lang="en-GB"/>
        </a:p>
      </dgm:t>
    </dgm:pt>
    <dgm:pt modelId="{FCFEBD25-5AAD-412C-98E8-64482D76D89E}">
      <dgm:prSet phldrT="[Κείμενο]"/>
      <dgm:spPr/>
      <dgm:t>
        <a:bodyPr/>
        <a:lstStyle/>
        <a:p>
          <a:r>
            <a:rPr lang="el-GR" dirty="0"/>
            <a:t>Οικονομική Υπηρεσία - ΠΟΥ</a:t>
          </a:r>
          <a:endParaRPr lang="en-GB" dirty="0"/>
        </a:p>
      </dgm:t>
    </dgm:pt>
    <dgm:pt modelId="{2CB87BDD-7252-41DA-A541-40C2923A322F}" type="parTrans" cxnId="{4E0CF2E9-DD6C-4558-B868-76B6BD54BD39}">
      <dgm:prSet/>
      <dgm:spPr/>
      <dgm:t>
        <a:bodyPr/>
        <a:lstStyle/>
        <a:p>
          <a:endParaRPr lang="en-GB"/>
        </a:p>
      </dgm:t>
    </dgm:pt>
    <dgm:pt modelId="{BFE9293D-9639-4F5E-9505-87F7DE469CB6}" type="sibTrans" cxnId="{4E0CF2E9-DD6C-4558-B868-76B6BD54BD39}">
      <dgm:prSet/>
      <dgm:spPr/>
      <dgm:t>
        <a:bodyPr/>
        <a:lstStyle/>
        <a:p>
          <a:endParaRPr lang="en-GB"/>
        </a:p>
      </dgm:t>
    </dgm:pt>
    <dgm:pt modelId="{A7F89A14-4CA4-4DCF-865E-63CDBDE73139}" type="pres">
      <dgm:prSet presAssocID="{78F530B9-479D-4B04-A51C-5A631BE1D7B3}" presName="composite" presStyleCnt="0">
        <dgm:presLayoutVars>
          <dgm:chMax val="1"/>
          <dgm:dir/>
          <dgm:resizeHandles val="exact"/>
        </dgm:presLayoutVars>
      </dgm:prSet>
      <dgm:spPr/>
    </dgm:pt>
    <dgm:pt modelId="{C2061EDD-44BB-4C4D-B893-E8399AFC2B01}" type="pres">
      <dgm:prSet presAssocID="{5CEBE3C9-560C-4211-BCB1-34253E1F3C56}" presName="roof" presStyleLbl="dkBgShp" presStyleIdx="0" presStyleCnt="2"/>
      <dgm:spPr/>
    </dgm:pt>
    <dgm:pt modelId="{DF96C067-6BB6-4FD7-BEF4-73C9DFF7904C}" type="pres">
      <dgm:prSet presAssocID="{5CEBE3C9-560C-4211-BCB1-34253E1F3C56}" presName="pillars" presStyleCnt="0"/>
      <dgm:spPr/>
    </dgm:pt>
    <dgm:pt modelId="{02A5FF56-7330-4552-8864-6A025FBA4DB9}" type="pres">
      <dgm:prSet presAssocID="{5CEBE3C9-560C-4211-BCB1-34253E1F3C56}" presName="pillar1" presStyleLbl="node1" presStyleIdx="0" presStyleCnt="3">
        <dgm:presLayoutVars>
          <dgm:bulletEnabled val="1"/>
        </dgm:presLayoutVars>
      </dgm:prSet>
      <dgm:spPr/>
    </dgm:pt>
    <dgm:pt modelId="{B24EB597-2C41-4E54-8DB3-EE386DA2810C}" type="pres">
      <dgm:prSet presAssocID="{320B6CA3-0930-4A81-A850-68A4ED06B1B9}" presName="pillarX" presStyleLbl="node1" presStyleIdx="1" presStyleCnt="3">
        <dgm:presLayoutVars>
          <dgm:bulletEnabled val="1"/>
        </dgm:presLayoutVars>
      </dgm:prSet>
      <dgm:spPr/>
    </dgm:pt>
    <dgm:pt modelId="{A99E77F7-C5B1-49DC-99BE-1DEDAEDC3F7F}" type="pres">
      <dgm:prSet presAssocID="{FCFEBD25-5AAD-412C-98E8-64482D76D89E}" presName="pillarX" presStyleLbl="node1" presStyleIdx="2" presStyleCnt="3">
        <dgm:presLayoutVars>
          <dgm:bulletEnabled val="1"/>
        </dgm:presLayoutVars>
      </dgm:prSet>
      <dgm:spPr/>
    </dgm:pt>
    <dgm:pt modelId="{EA23F49D-7D32-4034-9358-B5E32429F939}" type="pres">
      <dgm:prSet presAssocID="{5CEBE3C9-560C-4211-BCB1-34253E1F3C56}" presName="base" presStyleLbl="dkBgShp" presStyleIdx="1" presStyleCnt="2"/>
      <dgm:spPr/>
    </dgm:pt>
  </dgm:ptLst>
  <dgm:cxnLst>
    <dgm:cxn modelId="{093D9F0C-0E17-4474-AEDD-4E98747C665C}" type="presOf" srcId="{FA694122-4AF3-4B64-BBA7-5B0CF8B2E639}" destId="{02A5FF56-7330-4552-8864-6A025FBA4DB9}" srcOrd="0" destOrd="0" presId="urn:microsoft.com/office/officeart/2005/8/layout/hList3"/>
    <dgm:cxn modelId="{19E05A5D-D258-4B8C-83DE-6B3D19AD9570}" type="presOf" srcId="{5CEBE3C9-560C-4211-BCB1-34253E1F3C56}" destId="{C2061EDD-44BB-4C4D-B893-E8399AFC2B01}" srcOrd="0" destOrd="0" presId="urn:microsoft.com/office/officeart/2005/8/layout/hList3"/>
    <dgm:cxn modelId="{F6A76869-677B-4FE5-A7D8-1591F2A94A6D}" type="presOf" srcId="{78F530B9-479D-4B04-A51C-5A631BE1D7B3}" destId="{A7F89A14-4CA4-4DCF-865E-63CDBDE73139}" srcOrd="0" destOrd="0" presId="urn:microsoft.com/office/officeart/2005/8/layout/hList3"/>
    <dgm:cxn modelId="{052D7090-4D02-4534-93DA-AB0DF76C94FE}" srcId="{5CEBE3C9-560C-4211-BCB1-34253E1F3C56}" destId="{FA694122-4AF3-4B64-BBA7-5B0CF8B2E639}" srcOrd="0" destOrd="0" parTransId="{7891AFBB-E18D-401F-9D9D-AD3DAB457A27}" sibTransId="{EEAAA5F0-BD47-4902-8AF7-A473D45F4ED9}"/>
    <dgm:cxn modelId="{BA979AAB-F9AA-4882-BC77-308A2357E8B2}" type="presOf" srcId="{320B6CA3-0930-4A81-A850-68A4ED06B1B9}" destId="{B24EB597-2C41-4E54-8DB3-EE386DA2810C}" srcOrd="0" destOrd="0" presId="urn:microsoft.com/office/officeart/2005/8/layout/hList3"/>
    <dgm:cxn modelId="{96A640BC-C5C0-40D6-9C45-CD9D586FF248}" srcId="{78F530B9-479D-4B04-A51C-5A631BE1D7B3}" destId="{5CEBE3C9-560C-4211-BCB1-34253E1F3C56}" srcOrd="0" destOrd="0" parTransId="{B7481A98-1008-4F7B-BAD8-34B40E4BC048}" sibTransId="{47F03378-D624-4994-8167-7FF9833F88CF}"/>
    <dgm:cxn modelId="{5EC8D4BD-BD9C-409A-B1ED-A7683BD2C242}" type="presOf" srcId="{FCFEBD25-5AAD-412C-98E8-64482D76D89E}" destId="{A99E77F7-C5B1-49DC-99BE-1DEDAEDC3F7F}" srcOrd="0" destOrd="0" presId="urn:microsoft.com/office/officeart/2005/8/layout/hList3"/>
    <dgm:cxn modelId="{4E0CF2E9-DD6C-4558-B868-76B6BD54BD39}" srcId="{5CEBE3C9-560C-4211-BCB1-34253E1F3C56}" destId="{FCFEBD25-5AAD-412C-98E8-64482D76D89E}" srcOrd="2" destOrd="0" parTransId="{2CB87BDD-7252-41DA-A541-40C2923A322F}" sibTransId="{BFE9293D-9639-4F5E-9505-87F7DE469CB6}"/>
    <dgm:cxn modelId="{4EECD9FD-E28C-4E8F-B5C7-EAE4DF8C53BF}" srcId="{5CEBE3C9-560C-4211-BCB1-34253E1F3C56}" destId="{320B6CA3-0930-4A81-A850-68A4ED06B1B9}" srcOrd="1" destOrd="0" parTransId="{9C9D77A3-5B11-4ABC-A166-A105D7C52D0F}" sibTransId="{C025F1CD-CEA0-4B7B-8FAD-06A4D8C4AC5A}"/>
    <dgm:cxn modelId="{4909A54D-96F8-4670-A462-9D0ADBCF4270}" type="presParOf" srcId="{A7F89A14-4CA4-4DCF-865E-63CDBDE73139}" destId="{C2061EDD-44BB-4C4D-B893-E8399AFC2B01}" srcOrd="0" destOrd="0" presId="urn:microsoft.com/office/officeart/2005/8/layout/hList3"/>
    <dgm:cxn modelId="{26171C95-F0B0-4913-A608-3FB2793BCD74}" type="presParOf" srcId="{A7F89A14-4CA4-4DCF-865E-63CDBDE73139}" destId="{DF96C067-6BB6-4FD7-BEF4-73C9DFF7904C}" srcOrd="1" destOrd="0" presId="urn:microsoft.com/office/officeart/2005/8/layout/hList3"/>
    <dgm:cxn modelId="{F3693AC5-864B-43BA-A5CA-58C5814BC80B}" type="presParOf" srcId="{DF96C067-6BB6-4FD7-BEF4-73C9DFF7904C}" destId="{02A5FF56-7330-4552-8864-6A025FBA4DB9}" srcOrd="0" destOrd="0" presId="urn:microsoft.com/office/officeart/2005/8/layout/hList3"/>
    <dgm:cxn modelId="{CE19D177-7D91-4F43-BBBA-D6791C83023E}" type="presParOf" srcId="{DF96C067-6BB6-4FD7-BEF4-73C9DFF7904C}" destId="{B24EB597-2C41-4E54-8DB3-EE386DA2810C}" srcOrd="1" destOrd="0" presId="urn:microsoft.com/office/officeart/2005/8/layout/hList3"/>
    <dgm:cxn modelId="{C5C4993D-5D34-47FD-83C0-CE68C9B64962}" type="presParOf" srcId="{DF96C067-6BB6-4FD7-BEF4-73C9DFF7904C}" destId="{A99E77F7-C5B1-49DC-99BE-1DEDAEDC3F7F}" srcOrd="2" destOrd="0" presId="urn:microsoft.com/office/officeart/2005/8/layout/hList3"/>
    <dgm:cxn modelId="{22BE092D-AE3F-47D2-9AD4-0FCB5B28244D}" type="presParOf" srcId="{A7F89A14-4CA4-4DCF-865E-63CDBDE73139}" destId="{EA23F49D-7D32-4034-9358-B5E32429F939}"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6D2B679-94CD-4AAE-9DFE-C06904CF9FEC}" type="doc">
      <dgm:prSet loTypeId="urn:microsoft.com/office/officeart/2005/8/layout/vList2" loCatId="list" qsTypeId="urn:microsoft.com/office/officeart/2005/8/quickstyle/simple1" qsCatId="simple" csTypeId="urn:microsoft.com/office/officeart/2005/8/colors/colorful1#2" csCatId="colorful" phldr="1"/>
      <dgm:spPr/>
      <dgm:t>
        <a:bodyPr/>
        <a:lstStyle/>
        <a:p>
          <a:endParaRPr lang="el-GR"/>
        </a:p>
      </dgm:t>
    </dgm:pt>
    <dgm:pt modelId="{3D1373C3-2D5F-4E93-A1CC-8812835ABE48}">
      <dgm:prSet custT="1"/>
      <dgm:spPr/>
      <dgm:t>
        <a:bodyPr/>
        <a:lstStyle/>
        <a:p>
          <a:pPr algn="ctr" rtl="0"/>
          <a:r>
            <a:rPr lang="el-GR" sz="2400" dirty="0"/>
            <a:t>Ενιαίος τρόπος παρακολούθησης και ορθής εκτέλεσης του προϋπολογισμού δαπανών.</a:t>
          </a:r>
        </a:p>
      </dgm:t>
    </dgm:pt>
    <dgm:pt modelId="{39F4F3ED-0E71-4F5B-88F7-E7A341C2A1AC}" type="parTrans" cxnId="{B1D5904A-F984-45C7-A69D-1F0B2C2B40F9}">
      <dgm:prSet/>
      <dgm:spPr/>
      <dgm:t>
        <a:bodyPr/>
        <a:lstStyle/>
        <a:p>
          <a:pPr algn="ctr"/>
          <a:endParaRPr lang="el-GR" sz="2400"/>
        </a:p>
      </dgm:t>
    </dgm:pt>
    <dgm:pt modelId="{1C69FAF0-2CC8-449A-B140-A138E4296D7F}" type="sibTrans" cxnId="{B1D5904A-F984-45C7-A69D-1F0B2C2B40F9}">
      <dgm:prSet/>
      <dgm:spPr/>
      <dgm:t>
        <a:bodyPr/>
        <a:lstStyle/>
        <a:p>
          <a:pPr algn="ctr"/>
          <a:endParaRPr lang="el-GR" sz="2400"/>
        </a:p>
      </dgm:t>
    </dgm:pt>
    <dgm:pt modelId="{B89324C4-9D61-40B8-A40D-798370ACD859}">
      <dgm:prSet custT="1"/>
      <dgm:spPr/>
      <dgm:t>
        <a:bodyPr/>
        <a:lstStyle/>
        <a:p>
          <a:pPr algn="ctr" rtl="0"/>
          <a:r>
            <a:rPr lang="el-GR" sz="2400" dirty="0"/>
            <a:t>Αποτύπωση των στοιχείων δεσμεύσεων, υποχρεώσεων και πληρωμών. </a:t>
          </a:r>
        </a:p>
      </dgm:t>
    </dgm:pt>
    <dgm:pt modelId="{B2FA1790-F293-4B00-9C9B-12ABEF62E28D}" type="parTrans" cxnId="{80863312-C760-4380-AA98-F522E0536AA8}">
      <dgm:prSet/>
      <dgm:spPr/>
      <dgm:t>
        <a:bodyPr/>
        <a:lstStyle/>
        <a:p>
          <a:pPr algn="ctr"/>
          <a:endParaRPr lang="el-GR" sz="2400"/>
        </a:p>
      </dgm:t>
    </dgm:pt>
    <dgm:pt modelId="{F4B54DC0-84E0-488F-806C-B0F22906F8A5}" type="sibTrans" cxnId="{80863312-C760-4380-AA98-F522E0536AA8}">
      <dgm:prSet/>
      <dgm:spPr/>
      <dgm:t>
        <a:bodyPr/>
        <a:lstStyle/>
        <a:p>
          <a:pPr algn="ctr"/>
          <a:endParaRPr lang="el-GR" sz="2400"/>
        </a:p>
      </dgm:t>
    </dgm:pt>
    <dgm:pt modelId="{6DB9EE70-86E1-4E62-BD46-39D13EB7FAE7}">
      <dgm:prSet custT="1"/>
      <dgm:spPr/>
      <dgm:t>
        <a:bodyPr/>
        <a:lstStyle/>
        <a:p>
          <a:pPr algn="ctr" rtl="0"/>
          <a:r>
            <a:rPr lang="el-GR" sz="2400" dirty="0"/>
            <a:t>Αφορά όλους τους φορείς της Γενικής Κυβέρνησης. </a:t>
          </a:r>
        </a:p>
      </dgm:t>
    </dgm:pt>
    <dgm:pt modelId="{62A96CE1-3BF8-471B-8EE1-1B7E708E18FA}" type="parTrans" cxnId="{20D127A9-1A1B-4BB6-B30E-25E8CB573553}">
      <dgm:prSet/>
      <dgm:spPr/>
      <dgm:t>
        <a:bodyPr/>
        <a:lstStyle/>
        <a:p>
          <a:pPr algn="ctr"/>
          <a:endParaRPr lang="el-GR" sz="2400"/>
        </a:p>
      </dgm:t>
    </dgm:pt>
    <dgm:pt modelId="{020D0F77-77D1-4824-B5C5-2F0098BEB218}" type="sibTrans" cxnId="{20D127A9-1A1B-4BB6-B30E-25E8CB573553}">
      <dgm:prSet/>
      <dgm:spPr/>
      <dgm:t>
        <a:bodyPr/>
        <a:lstStyle/>
        <a:p>
          <a:pPr algn="ctr"/>
          <a:endParaRPr lang="el-GR" sz="2400"/>
        </a:p>
      </dgm:t>
    </dgm:pt>
    <dgm:pt modelId="{2F345E26-CA6A-4554-8FEE-889F34CA6A26}">
      <dgm:prSet custT="1"/>
      <dgm:spPr/>
      <dgm:t>
        <a:bodyPr/>
        <a:lstStyle/>
        <a:p>
          <a:pPr algn="ctr" rtl="0"/>
          <a:r>
            <a:rPr lang="el-GR" sz="2400" dirty="0"/>
            <a:t>Απαραίτητο για την παρακολούθηση των Απλήρωτων Υποχρεώσεων και των Ληξιπρόθεσμων Υποχρεώσεων.</a:t>
          </a:r>
        </a:p>
      </dgm:t>
    </dgm:pt>
    <dgm:pt modelId="{C116E5AA-099E-4D7D-911D-B32DE0BA16DF}" type="parTrans" cxnId="{86F80C2E-2C16-402F-80A1-8FDD68CD3950}">
      <dgm:prSet/>
      <dgm:spPr/>
      <dgm:t>
        <a:bodyPr/>
        <a:lstStyle/>
        <a:p>
          <a:pPr algn="ctr"/>
          <a:endParaRPr lang="el-GR" sz="2400"/>
        </a:p>
      </dgm:t>
    </dgm:pt>
    <dgm:pt modelId="{54556109-69F0-4D54-9BFE-F5AEF5FB892F}" type="sibTrans" cxnId="{86F80C2E-2C16-402F-80A1-8FDD68CD3950}">
      <dgm:prSet/>
      <dgm:spPr/>
      <dgm:t>
        <a:bodyPr/>
        <a:lstStyle/>
        <a:p>
          <a:pPr algn="ctr"/>
          <a:endParaRPr lang="el-GR" sz="2400"/>
        </a:p>
      </dgm:t>
    </dgm:pt>
    <dgm:pt modelId="{1231D21B-A13B-4146-9F39-999FCCB5350A}">
      <dgm:prSet custT="1"/>
      <dgm:spPr/>
      <dgm:t>
        <a:bodyPr/>
        <a:lstStyle/>
        <a:p>
          <a:pPr algn="ctr" rtl="0"/>
          <a:r>
            <a:rPr lang="el-GR" sz="2400" dirty="0"/>
            <a:t>Καταγράφονται οι διοικητικές πράξεις με τις οποίες γεννάται ή επιβεβαιώνεται υποχρέωση του φορέα ΓΚ.</a:t>
          </a:r>
        </a:p>
      </dgm:t>
    </dgm:pt>
    <dgm:pt modelId="{A9BF8476-8887-4B20-81B8-A6C0B7D68BDB}" type="parTrans" cxnId="{5B32F03B-3380-48D5-A1BE-FBE7517ED847}">
      <dgm:prSet/>
      <dgm:spPr/>
      <dgm:t>
        <a:bodyPr/>
        <a:lstStyle/>
        <a:p>
          <a:pPr algn="ctr"/>
          <a:endParaRPr lang="el-GR" sz="2400"/>
        </a:p>
      </dgm:t>
    </dgm:pt>
    <dgm:pt modelId="{FBCB66AA-22FD-48AF-AFAD-4626045CBB0E}" type="sibTrans" cxnId="{5B32F03B-3380-48D5-A1BE-FBE7517ED847}">
      <dgm:prSet/>
      <dgm:spPr/>
      <dgm:t>
        <a:bodyPr/>
        <a:lstStyle/>
        <a:p>
          <a:pPr algn="ctr"/>
          <a:endParaRPr lang="el-GR" sz="2400"/>
        </a:p>
      </dgm:t>
    </dgm:pt>
    <dgm:pt modelId="{22BB5437-2E34-4006-956A-69CC46B72605}">
      <dgm:prSet custT="1"/>
      <dgm:spPr/>
      <dgm:t>
        <a:bodyPr/>
        <a:lstStyle/>
        <a:p>
          <a:pPr algn="ctr" rtl="0"/>
          <a:r>
            <a:rPr lang="el-GR" sz="2400" dirty="0"/>
            <a:t>Οι στήλες του ακολουθούν τα στάδια πραγματοποίησης και εξόφλησης μιας δαπάνης.</a:t>
          </a:r>
        </a:p>
      </dgm:t>
    </dgm:pt>
    <dgm:pt modelId="{4AB99D53-5B49-495E-90A9-21314D625FA8}" type="parTrans" cxnId="{A8ED5810-666B-4040-BE78-973AEA9B30F5}">
      <dgm:prSet/>
      <dgm:spPr/>
      <dgm:t>
        <a:bodyPr/>
        <a:lstStyle/>
        <a:p>
          <a:pPr algn="ctr"/>
          <a:endParaRPr lang="el-GR" sz="2400"/>
        </a:p>
      </dgm:t>
    </dgm:pt>
    <dgm:pt modelId="{B447AACF-DF04-4E80-B53D-2550641C0AFE}" type="sibTrans" cxnId="{A8ED5810-666B-4040-BE78-973AEA9B30F5}">
      <dgm:prSet/>
      <dgm:spPr/>
      <dgm:t>
        <a:bodyPr/>
        <a:lstStyle/>
        <a:p>
          <a:pPr algn="ctr"/>
          <a:endParaRPr lang="el-GR" sz="2400"/>
        </a:p>
      </dgm:t>
    </dgm:pt>
    <dgm:pt modelId="{42EA9BE9-354A-4C73-B120-654F17E0C389}">
      <dgm:prSet custT="1"/>
      <dgm:spPr/>
      <dgm:t>
        <a:bodyPr/>
        <a:lstStyle/>
        <a:p>
          <a:pPr algn="ctr" rtl="0"/>
          <a:r>
            <a:rPr lang="el-GR" sz="2400" dirty="0"/>
            <a:t>Υποχρέωση υποβολής στοιχείων ΜΔ στο ΓΛΚ μέσω της ΓΔΟΤΑΠ/ΥΠΕΣ.</a:t>
          </a:r>
        </a:p>
      </dgm:t>
    </dgm:pt>
    <dgm:pt modelId="{A4956A7B-0E57-4242-A506-E48EC465BD13}" type="parTrans" cxnId="{A55F21B8-3D1C-4214-8BB1-31C1329B8FD7}">
      <dgm:prSet/>
      <dgm:spPr/>
      <dgm:t>
        <a:bodyPr/>
        <a:lstStyle/>
        <a:p>
          <a:pPr algn="ctr"/>
          <a:endParaRPr lang="el-GR" sz="2400"/>
        </a:p>
      </dgm:t>
    </dgm:pt>
    <dgm:pt modelId="{87509BC8-EC7D-4AB0-B326-78DBDDE5445C}" type="sibTrans" cxnId="{A55F21B8-3D1C-4214-8BB1-31C1329B8FD7}">
      <dgm:prSet/>
      <dgm:spPr/>
      <dgm:t>
        <a:bodyPr/>
        <a:lstStyle/>
        <a:p>
          <a:pPr algn="ctr"/>
          <a:endParaRPr lang="el-GR" sz="2400"/>
        </a:p>
      </dgm:t>
    </dgm:pt>
    <dgm:pt modelId="{5406BC14-0417-46F3-8259-E5762F13401D}" type="pres">
      <dgm:prSet presAssocID="{56D2B679-94CD-4AAE-9DFE-C06904CF9FEC}" presName="linear" presStyleCnt="0">
        <dgm:presLayoutVars>
          <dgm:animLvl val="lvl"/>
          <dgm:resizeHandles val="exact"/>
        </dgm:presLayoutVars>
      </dgm:prSet>
      <dgm:spPr/>
    </dgm:pt>
    <dgm:pt modelId="{6A37BAB7-9120-44A4-8348-7EC1682E9C67}" type="pres">
      <dgm:prSet presAssocID="{3D1373C3-2D5F-4E93-A1CC-8812835ABE48}" presName="parentText" presStyleLbl="node1" presStyleIdx="0" presStyleCnt="7">
        <dgm:presLayoutVars>
          <dgm:chMax val="0"/>
          <dgm:bulletEnabled val="1"/>
        </dgm:presLayoutVars>
      </dgm:prSet>
      <dgm:spPr/>
    </dgm:pt>
    <dgm:pt modelId="{1C40CB2E-9C43-4B5B-9506-767082382710}" type="pres">
      <dgm:prSet presAssocID="{1C69FAF0-2CC8-449A-B140-A138E4296D7F}" presName="spacer" presStyleCnt="0"/>
      <dgm:spPr/>
    </dgm:pt>
    <dgm:pt modelId="{F31511EC-92C9-412A-99D7-1AC09EA15BDD}" type="pres">
      <dgm:prSet presAssocID="{B89324C4-9D61-40B8-A40D-798370ACD859}" presName="parentText" presStyleLbl="node1" presStyleIdx="1" presStyleCnt="7">
        <dgm:presLayoutVars>
          <dgm:chMax val="0"/>
          <dgm:bulletEnabled val="1"/>
        </dgm:presLayoutVars>
      </dgm:prSet>
      <dgm:spPr/>
    </dgm:pt>
    <dgm:pt modelId="{DA1EB534-F154-49B2-9A8F-29E304BE6E56}" type="pres">
      <dgm:prSet presAssocID="{F4B54DC0-84E0-488F-806C-B0F22906F8A5}" presName="spacer" presStyleCnt="0"/>
      <dgm:spPr/>
    </dgm:pt>
    <dgm:pt modelId="{082C9FBC-CAB5-489D-87AF-FAD695F88C3D}" type="pres">
      <dgm:prSet presAssocID="{6DB9EE70-86E1-4E62-BD46-39D13EB7FAE7}" presName="parentText" presStyleLbl="node1" presStyleIdx="2" presStyleCnt="7">
        <dgm:presLayoutVars>
          <dgm:chMax val="0"/>
          <dgm:bulletEnabled val="1"/>
        </dgm:presLayoutVars>
      </dgm:prSet>
      <dgm:spPr/>
    </dgm:pt>
    <dgm:pt modelId="{A190017A-12E3-47D3-8E0F-6C232705759A}" type="pres">
      <dgm:prSet presAssocID="{020D0F77-77D1-4824-B5C5-2F0098BEB218}" presName="spacer" presStyleCnt="0"/>
      <dgm:spPr/>
    </dgm:pt>
    <dgm:pt modelId="{739D9E4B-18E5-4F76-BB89-3705DB6D51BB}" type="pres">
      <dgm:prSet presAssocID="{2F345E26-CA6A-4554-8FEE-889F34CA6A26}" presName="parentText" presStyleLbl="node1" presStyleIdx="3" presStyleCnt="7">
        <dgm:presLayoutVars>
          <dgm:chMax val="0"/>
          <dgm:bulletEnabled val="1"/>
        </dgm:presLayoutVars>
      </dgm:prSet>
      <dgm:spPr/>
    </dgm:pt>
    <dgm:pt modelId="{D0DC68C6-AC50-4A63-9AD4-CF21C6AD9B07}" type="pres">
      <dgm:prSet presAssocID="{54556109-69F0-4D54-9BFE-F5AEF5FB892F}" presName="spacer" presStyleCnt="0"/>
      <dgm:spPr/>
    </dgm:pt>
    <dgm:pt modelId="{6C9B6B39-E8DC-4253-B42F-3B2BC90401C3}" type="pres">
      <dgm:prSet presAssocID="{1231D21B-A13B-4146-9F39-999FCCB5350A}" presName="parentText" presStyleLbl="node1" presStyleIdx="4" presStyleCnt="7">
        <dgm:presLayoutVars>
          <dgm:chMax val="0"/>
          <dgm:bulletEnabled val="1"/>
        </dgm:presLayoutVars>
      </dgm:prSet>
      <dgm:spPr/>
    </dgm:pt>
    <dgm:pt modelId="{E78AC07C-C419-42DA-A744-63394EF24A0F}" type="pres">
      <dgm:prSet presAssocID="{FBCB66AA-22FD-48AF-AFAD-4626045CBB0E}" presName="spacer" presStyleCnt="0"/>
      <dgm:spPr/>
    </dgm:pt>
    <dgm:pt modelId="{A6510DCC-8EC0-4D22-9A23-92445398A2B4}" type="pres">
      <dgm:prSet presAssocID="{22BB5437-2E34-4006-956A-69CC46B72605}" presName="parentText" presStyleLbl="node1" presStyleIdx="5" presStyleCnt="7">
        <dgm:presLayoutVars>
          <dgm:chMax val="0"/>
          <dgm:bulletEnabled val="1"/>
        </dgm:presLayoutVars>
      </dgm:prSet>
      <dgm:spPr/>
    </dgm:pt>
    <dgm:pt modelId="{6E423735-AE73-4A3B-B32F-55EF2C3E4371}" type="pres">
      <dgm:prSet presAssocID="{B447AACF-DF04-4E80-B53D-2550641C0AFE}" presName="spacer" presStyleCnt="0"/>
      <dgm:spPr/>
    </dgm:pt>
    <dgm:pt modelId="{A93909D7-D812-4243-820A-3592CE51046F}" type="pres">
      <dgm:prSet presAssocID="{42EA9BE9-354A-4C73-B120-654F17E0C389}" presName="parentText" presStyleLbl="node1" presStyleIdx="6" presStyleCnt="7">
        <dgm:presLayoutVars>
          <dgm:chMax val="0"/>
          <dgm:bulletEnabled val="1"/>
        </dgm:presLayoutVars>
      </dgm:prSet>
      <dgm:spPr/>
    </dgm:pt>
  </dgm:ptLst>
  <dgm:cxnLst>
    <dgm:cxn modelId="{A8ED5810-666B-4040-BE78-973AEA9B30F5}" srcId="{56D2B679-94CD-4AAE-9DFE-C06904CF9FEC}" destId="{22BB5437-2E34-4006-956A-69CC46B72605}" srcOrd="5" destOrd="0" parTransId="{4AB99D53-5B49-495E-90A9-21314D625FA8}" sibTransId="{B447AACF-DF04-4E80-B53D-2550641C0AFE}"/>
    <dgm:cxn modelId="{80863312-C760-4380-AA98-F522E0536AA8}" srcId="{56D2B679-94CD-4AAE-9DFE-C06904CF9FEC}" destId="{B89324C4-9D61-40B8-A40D-798370ACD859}" srcOrd="1" destOrd="0" parTransId="{B2FA1790-F293-4B00-9C9B-12ABEF62E28D}" sibTransId="{F4B54DC0-84E0-488F-806C-B0F22906F8A5}"/>
    <dgm:cxn modelId="{86F80C2E-2C16-402F-80A1-8FDD68CD3950}" srcId="{56D2B679-94CD-4AAE-9DFE-C06904CF9FEC}" destId="{2F345E26-CA6A-4554-8FEE-889F34CA6A26}" srcOrd="3" destOrd="0" parTransId="{C116E5AA-099E-4D7D-911D-B32DE0BA16DF}" sibTransId="{54556109-69F0-4D54-9BFE-F5AEF5FB892F}"/>
    <dgm:cxn modelId="{5B32F03B-3380-48D5-A1BE-FBE7517ED847}" srcId="{56D2B679-94CD-4AAE-9DFE-C06904CF9FEC}" destId="{1231D21B-A13B-4146-9F39-999FCCB5350A}" srcOrd="4" destOrd="0" parTransId="{A9BF8476-8887-4B20-81B8-A6C0B7D68BDB}" sibTransId="{FBCB66AA-22FD-48AF-AFAD-4626045CBB0E}"/>
    <dgm:cxn modelId="{74F47B5F-3FCD-473E-AD68-17A6E8E1FA66}" type="presOf" srcId="{56D2B679-94CD-4AAE-9DFE-C06904CF9FEC}" destId="{5406BC14-0417-46F3-8259-E5762F13401D}" srcOrd="0" destOrd="0" presId="urn:microsoft.com/office/officeart/2005/8/layout/vList2"/>
    <dgm:cxn modelId="{B1D5904A-F984-45C7-A69D-1F0B2C2B40F9}" srcId="{56D2B679-94CD-4AAE-9DFE-C06904CF9FEC}" destId="{3D1373C3-2D5F-4E93-A1CC-8812835ABE48}" srcOrd="0" destOrd="0" parTransId="{39F4F3ED-0E71-4F5B-88F7-E7A341C2A1AC}" sibTransId="{1C69FAF0-2CC8-449A-B140-A138E4296D7F}"/>
    <dgm:cxn modelId="{0CE77A8C-ADB1-4C8F-8B5D-167D6D7CE0BA}" type="presOf" srcId="{3D1373C3-2D5F-4E93-A1CC-8812835ABE48}" destId="{6A37BAB7-9120-44A4-8348-7EC1682E9C67}" srcOrd="0" destOrd="0" presId="urn:microsoft.com/office/officeart/2005/8/layout/vList2"/>
    <dgm:cxn modelId="{20D127A9-1A1B-4BB6-B30E-25E8CB573553}" srcId="{56D2B679-94CD-4AAE-9DFE-C06904CF9FEC}" destId="{6DB9EE70-86E1-4E62-BD46-39D13EB7FAE7}" srcOrd="2" destOrd="0" parTransId="{62A96CE1-3BF8-471B-8EE1-1B7E708E18FA}" sibTransId="{020D0F77-77D1-4824-B5C5-2F0098BEB218}"/>
    <dgm:cxn modelId="{1FE036B6-EB45-4BC7-A442-CCFBE33BBDD6}" type="presOf" srcId="{42EA9BE9-354A-4C73-B120-654F17E0C389}" destId="{A93909D7-D812-4243-820A-3592CE51046F}" srcOrd="0" destOrd="0" presId="urn:microsoft.com/office/officeart/2005/8/layout/vList2"/>
    <dgm:cxn modelId="{A55F21B8-3D1C-4214-8BB1-31C1329B8FD7}" srcId="{56D2B679-94CD-4AAE-9DFE-C06904CF9FEC}" destId="{42EA9BE9-354A-4C73-B120-654F17E0C389}" srcOrd="6" destOrd="0" parTransId="{A4956A7B-0E57-4242-A506-E48EC465BD13}" sibTransId="{87509BC8-EC7D-4AB0-B326-78DBDDE5445C}"/>
    <dgm:cxn modelId="{1A5FA7C6-D682-4A34-87C8-39EA0ACACA1F}" type="presOf" srcId="{6DB9EE70-86E1-4E62-BD46-39D13EB7FAE7}" destId="{082C9FBC-CAB5-489D-87AF-FAD695F88C3D}" srcOrd="0" destOrd="0" presId="urn:microsoft.com/office/officeart/2005/8/layout/vList2"/>
    <dgm:cxn modelId="{40DA16CD-024A-4873-906A-C1F50CFFCFA6}" type="presOf" srcId="{1231D21B-A13B-4146-9F39-999FCCB5350A}" destId="{6C9B6B39-E8DC-4253-B42F-3B2BC90401C3}" srcOrd="0" destOrd="0" presId="urn:microsoft.com/office/officeart/2005/8/layout/vList2"/>
    <dgm:cxn modelId="{B4AFE3E6-5CF2-4C0D-B6E7-62016BE29339}" type="presOf" srcId="{2F345E26-CA6A-4554-8FEE-889F34CA6A26}" destId="{739D9E4B-18E5-4F76-BB89-3705DB6D51BB}" srcOrd="0" destOrd="0" presId="urn:microsoft.com/office/officeart/2005/8/layout/vList2"/>
    <dgm:cxn modelId="{8BAC3DEC-AD90-4C99-95C5-D9943F078055}" type="presOf" srcId="{22BB5437-2E34-4006-956A-69CC46B72605}" destId="{A6510DCC-8EC0-4D22-9A23-92445398A2B4}" srcOrd="0" destOrd="0" presId="urn:microsoft.com/office/officeart/2005/8/layout/vList2"/>
    <dgm:cxn modelId="{A48D91EE-C218-4C35-8378-BB554345C473}" type="presOf" srcId="{B89324C4-9D61-40B8-A40D-798370ACD859}" destId="{F31511EC-92C9-412A-99D7-1AC09EA15BDD}" srcOrd="0" destOrd="0" presId="urn:microsoft.com/office/officeart/2005/8/layout/vList2"/>
    <dgm:cxn modelId="{D52AFB0A-F448-4D37-8DE2-0F32928C423B}" type="presParOf" srcId="{5406BC14-0417-46F3-8259-E5762F13401D}" destId="{6A37BAB7-9120-44A4-8348-7EC1682E9C67}" srcOrd="0" destOrd="0" presId="urn:microsoft.com/office/officeart/2005/8/layout/vList2"/>
    <dgm:cxn modelId="{C3E61BBD-C7DC-4CBD-A0EB-222444886833}" type="presParOf" srcId="{5406BC14-0417-46F3-8259-E5762F13401D}" destId="{1C40CB2E-9C43-4B5B-9506-767082382710}" srcOrd="1" destOrd="0" presId="urn:microsoft.com/office/officeart/2005/8/layout/vList2"/>
    <dgm:cxn modelId="{D01E1B59-ACE3-4935-8045-37AA020A4146}" type="presParOf" srcId="{5406BC14-0417-46F3-8259-E5762F13401D}" destId="{F31511EC-92C9-412A-99D7-1AC09EA15BDD}" srcOrd="2" destOrd="0" presId="urn:microsoft.com/office/officeart/2005/8/layout/vList2"/>
    <dgm:cxn modelId="{F0E46F45-B776-45E0-A2D7-22C549C1BCB1}" type="presParOf" srcId="{5406BC14-0417-46F3-8259-E5762F13401D}" destId="{DA1EB534-F154-49B2-9A8F-29E304BE6E56}" srcOrd="3" destOrd="0" presId="urn:microsoft.com/office/officeart/2005/8/layout/vList2"/>
    <dgm:cxn modelId="{1423125E-6E9E-4CD2-8AD4-48A46045DB28}" type="presParOf" srcId="{5406BC14-0417-46F3-8259-E5762F13401D}" destId="{082C9FBC-CAB5-489D-87AF-FAD695F88C3D}" srcOrd="4" destOrd="0" presId="urn:microsoft.com/office/officeart/2005/8/layout/vList2"/>
    <dgm:cxn modelId="{E1F2FF77-C21E-4D71-BA1B-22B1A584B512}" type="presParOf" srcId="{5406BC14-0417-46F3-8259-E5762F13401D}" destId="{A190017A-12E3-47D3-8E0F-6C232705759A}" srcOrd="5" destOrd="0" presId="urn:microsoft.com/office/officeart/2005/8/layout/vList2"/>
    <dgm:cxn modelId="{9FB2987B-A950-40CE-B8BC-D71344EEE2EA}" type="presParOf" srcId="{5406BC14-0417-46F3-8259-E5762F13401D}" destId="{739D9E4B-18E5-4F76-BB89-3705DB6D51BB}" srcOrd="6" destOrd="0" presId="urn:microsoft.com/office/officeart/2005/8/layout/vList2"/>
    <dgm:cxn modelId="{7909FED1-1C24-406C-8F76-40C9E542F3E7}" type="presParOf" srcId="{5406BC14-0417-46F3-8259-E5762F13401D}" destId="{D0DC68C6-AC50-4A63-9AD4-CF21C6AD9B07}" srcOrd="7" destOrd="0" presId="urn:microsoft.com/office/officeart/2005/8/layout/vList2"/>
    <dgm:cxn modelId="{03327E9D-3117-41C4-AA0B-B1D405770E6E}" type="presParOf" srcId="{5406BC14-0417-46F3-8259-E5762F13401D}" destId="{6C9B6B39-E8DC-4253-B42F-3B2BC90401C3}" srcOrd="8" destOrd="0" presId="urn:microsoft.com/office/officeart/2005/8/layout/vList2"/>
    <dgm:cxn modelId="{92E0B177-7BB7-489D-A430-74BD52D35865}" type="presParOf" srcId="{5406BC14-0417-46F3-8259-E5762F13401D}" destId="{E78AC07C-C419-42DA-A744-63394EF24A0F}" srcOrd="9" destOrd="0" presId="urn:microsoft.com/office/officeart/2005/8/layout/vList2"/>
    <dgm:cxn modelId="{FFB728D0-DFE5-4F72-8619-39D300C532CD}" type="presParOf" srcId="{5406BC14-0417-46F3-8259-E5762F13401D}" destId="{A6510DCC-8EC0-4D22-9A23-92445398A2B4}" srcOrd="10" destOrd="0" presId="urn:microsoft.com/office/officeart/2005/8/layout/vList2"/>
    <dgm:cxn modelId="{FBE052F2-9F1E-4E8C-935C-5C991F871AD8}" type="presParOf" srcId="{5406BC14-0417-46F3-8259-E5762F13401D}" destId="{6E423735-AE73-4A3B-B32F-55EF2C3E4371}" srcOrd="11" destOrd="0" presId="urn:microsoft.com/office/officeart/2005/8/layout/vList2"/>
    <dgm:cxn modelId="{4F72C43D-05DD-40D5-9889-15F633234F0C}" type="presParOf" srcId="{5406BC14-0417-46F3-8259-E5762F13401D}" destId="{A93909D7-D812-4243-820A-3592CE51046F}"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1ECD15-D912-48B3-8C29-0E79C617D02D}">
      <dsp:nvSpPr>
        <dsp:cNvPr id="0" name=""/>
        <dsp:cNvSpPr/>
      </dsp:nvSpPr>
      <dsp:spPr>
        <a:xfrm>
          <a:off x="0" y="3758974"/>
          <a:ext cx="8568952" cy="1137569"/>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l-GR" sz="2400" b="0" kern="1200" dirty="0"/>
            <a:t>Εκτέλεση (τμήματος ή συνόλου) σύμβασης ή διοικητικής πράξης και έκδοση παραστατικού (π.χ. τιμολόγιο) – κατά κανόνα τότε </a:t>
          </a:r>
          <a:r>
            <a:rPr lang="el-GR" sz="2400" b="0" u="sng" kern="1200" dirty="0"/>
            <a:t>δημιουργείται η Υποχρέωση = Πραγματοποίηση δαπάνης.</a:t>
          </a:r>
          <a:endParaRPr lang="el-GR" sz="2400" b="0" kern="1200" dirty="0"/>
        </a:p>
      </dsp:txBody>
      <dsp:txXfrm>
        <a:off x="0" y="3758974"/>
        <a:ext cx="8568952" cy="1137569"/>
      </dsp:txXfrm>
    </dsp:sp>
    <dsp:sp modelId="{33B4D751-9B3C-46B6-ABA7-D1140E50082F}">
      <dsp:nvSpPr>
        <dsp:cNvPr id="0" name=""/>
        <dsp:cNvSpPr/>
      </dsp:nvSpPr>
      <dsp:spPr>
        <a:xfrm rot="10800000">
          <a:off x="0" y="2505795"/>
          <a:ext cx="8568952" cy="1264953"/>
        </a:xfrm>
        <a:prstGeom prst="upArrowCallou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l-GR" sz="2400" b="0" kern="1200" dirty="0"/>
            <a:t>Διαδικασία ανάθεσης και υπογραφής σύμβασης και λοιπές διοικητικές ενέργειες (νομική δέσμευση).</a:t>
          </a:r>
        </a:p>
      </dsp:txBody>
      <dsp:txXfrm rot="10800000">
        <a:off x="0" y="2505795"/>
        <a:ext cx="8568952" cy="821929"/>
      </dsp:txXfrm>
    </dsp:sp>
    <dsp:sp modelId="{53B0957D-AA6F-4E7C-97B6-32B4EB3D62B6}">
      <dsp:nvSpPr>
        <dsp:cNvPr id="0" name=""/>
        <dsp:cNvSpPr/>
      </dsp:nvSpPr>
      <dsp:spPr>
        <a:xfrm rot="10800000">
          <a:off x="0" y="1253179"/>
          <a:ext cx="8568952" cy="1264953"/>
        </a:xfrm>
        <a:prstGeom prst="upArrowCallou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l-GR" sz="2400" b="0" kern="1200" dirty="0"/>
            <a:t>Απόφαση ανάληψης υποχρέωσης (δημοσιονομική δέσμευση).</a:t>
          </a:r>
        </a:p>
      </dsp:txBody>
      <dsp:txXfrm rot="10800000">
        <a:off x="0" y="1253179"/>
        <a:ext cx="8568952" cy="821929"/>
      </dsp:txXfrm>
    </dsp:sp>
    <dsp:sp modelId="{BEC5C41A-1115-458E-A918-BBB76276E9C7}">
      <dsp:nvSpPr>
        <dsp:cNvPr id="0" name=""/>
        <dsp:cNvSpPr/>
      </dsp:nvSpPr>
      <dsp:spPr>
        <a:xfrm rot="10800000">
          <a:off x="0" y="562"/>
          <a:ext cx="8568952" cy="1264953"/>
        </a:xfrm>
        <a:prstGeom prst="upArrowCallou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l-GR" sz="2400" b="0" kern="1200" dirty="0"/>
            <a:t>Εξασφάλιση πίστωσης στον προϋπολογισμό ή με εξειδίκευση.</a:t>
          </a:r>
        </a:p>
      </dsp:txBody>
      <dsp:txXfrm rot="10800000">
        <a:off x="0" y="562"/>
        <a:ext cx="8568952" cy="8219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4A1755-7E62-4C0C-B6D6-072AABB383FD}">
      <dsp:nvSpPr>
        <dsp:cNvPr id="0" name=""/>
        <dsp:cNvSpPr/>
      </dsp:nvSpPr>
      <dsp:spPr>
        <a:xfrm>
          <a:off x="0" y="2493980"/>
          <a:ext cx="8568952" cy="818387"/>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l-GR" sz="2400" b="0" kern="1200" dirty="0"/>
            <a:t>Πληρωμή Εντάλματος Πληρωμής</a:t>
          </a:r>
        </a:p>
      </dsp:txBody>
      <dsp:txXfrm>
        <a:off x="0" y="2493980"/>
        <a:ext cx="8568952" cy="818387"/>
      </dsp:txXfrm>
    </dsp:sp>
    <dsp:sp modelId="{53B0957D-AA6F-4E7C-97B6-32B4EB3D62B6}">
      <dsp:nvSpPr>
        <dsp:cNvPr id="0" name=""/>
        <dsp:cNvSpPr/>
      </dsp:nvSpPr>
      <dsp:spPr>
        <a:xfrm rot="10800000">
          <a:off x="0" y="1246990"/>
          <a:ext cx="8568952" cy="1258680"/>
        </a:xfrm>
        <a:prstGeom prst="upArrowCallou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l-GR" sz="2400" b="0" kern="1200" dirty="0"/>
            <a:t>Έκδοση Εντάλματος Πληρωμής</a:t>
          </a:r>
        </a:p>
      </dsp:txBody>
      <dsp:txXfrm rot="10800000">
        <a:off x="0" y="1246990"/>
        <a:ext cx="8568952" cy="817853"/>
      </dsp:txXfrm>
    </dsp:sp>
    <dsp:sp modelId="{BEC5C41A-1115-458E-A918-BBB76276E9C7}">
      <dsp:nvSpPr>
        <dsp:cNvPr id="0" name=""/>
        <dsp:cNvSpPr/>
      </dsp:nvSpPr>
      <dsp:spPr>
        <a:xfrm rot="10800000">
          <a:off x="0" y="31"/>
          <a:ext cx="8568952" cy="1258680"/>
        </a:xfrm>
        <a:prstGeom prst="upArrowCallou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l-GR" sz="2400" kern="1200" dirty="0"/>
            <a:t>Έλεγχος  και εκκαθάριση δαπάνης</a:t>
          </a:r>
          <a:endParaRPr lang="el-GR" sz="2400" b="0" kern="1200" dirty="0"/>
        </a:p>
      </dsp:txBody>
      <dsp:txXfrm rot="10800000">
        <a:off x="0" y="31"/>
        <a:ext cx="8568952" cy="8178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061EDD-44BB-4C4D-B893-E8399AFC2B01}">
      <dsp:nvSpPr>
        <dsp:cNvPr id="0" name=""/>
        <dsp:cNvSpPr/>
      </dsp:nvSpPr>
      <dsp:spPr>
        <a:xfrm>
          <a:off x="0" y="0"/>
          <a:ext cx="8229600" cy="2016442"/>
        </a:xfrm>
        <a:prstGeom prst="rect">
          <a:avLst/>
        </a:prstGeom>
        <a:solidFill>
          <a:schemeClr val="accent2">
            <a:shade val="9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el-GR" sz="4300" kern="1200" dirty="0"/>
            <a:t>Όργανα Εκτέλεσης Προϋπολογισμού Δαπανών  ΟΤΑ Α΄</a:t>
          </a:r>
          <a:endParaRPr lang="en-GB" sz="4300" kern="1200" dirty="0"/>
        </a:p>
      </dsp:txBody>
      <dsp:txXfrm>
        <a:off x="0" y="0"/>
        <a:ext cx="8229600" cy="2016442"/>
      </dsp:txXfrm>
    </dsp:sp>
    <dsp:sp modelId="{02A5FF56-7330-4552-8864-6A025FBA4DB9}">
      <dsp:nvSpPr>
        <dsp:cNvPr id="0" name=""/>
        <dsp:cNvSpPr/>
      </dsp:nvSpPr>
      <dsp:spPr>
        <a:xfrm>
          <a:off x="4018" y="2016442"/>
          <a:ext cx="2740521" cy="4234529"/>
        </a:xfrm>
        <a:prstGeom prst="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l-GR" sz="4000" kern="1200" dirty="0"/>
            <a:t>Δήμαρχος 	</a:t>
          </a:r>
          <a:endParaRPr lang="en-GB" sz="4000" kern="1200" dirty="0"/>
        </a:p>
      </dsp:txBody>
      <dsp:txXfrm>
        <a:off x="4018" y="2016442"/>
        <a:ext cx="2740521" cy="4234529"/>
      </dsp:txXfrm>
    </dsp:sp>
    <dsp:sp modelId="{B24EB597-2C41-4E54-8DB3-EE386DA2810C}">
      <dsp:nvSpPr>
        <dsp:cNvPr id="0" name=""/>
        <dsp:cNvSpPr/>
      </dsp:nvSpPr>
      <dsp:spPr>
        <a:xfrm>
          <a:off x="2744539" y="2016442"/>
          <a:ext cx="2740521" cy="4234529"/>
        </a:xfrm>
        <a:prstGeom prst="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l-GR" sz="4000" kern="1200" dirty="0"/>
            <a:t>Οικονομική Επιτροπή </a:t>
          </a:r>
          <a:endParaRPr lang="en-GB" sz="4000" kern="1200" dirty="0"/>
        </a:p>
      </dsp:txBody>
      <dsp:txXfrm>
        <a:off x="2744539" y="2016442"/>
        <a:ext cx="2740521" cy="4234529"/>
      </dsp:txXfrm>
    </dsp:sp>
    <dsp:sp modelId="{A99E77F7-C5B1-49DC-99BE-1DEDAEDC3F7F}">
      <dsp:nvSpPr>
        <dsp:cNvPr id="0" name=""/>
        <dsp:cNvSpPr/>
      </dsp:nvSpPr>
      <dsp:spPr>
        <a:xfrm>
          <a:off x="5485060" y="2016442"/>
          <a:ext cx="2740521" cy="4234529"/>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l-GR" sz="4000" kern="1200" dirty="0"/>
            <a:t>Οικονομική Υπηρεσία - ΠΟΥ</a:t>
          </a:r>
          <a:endParaRPr lang="en-GB" sz="4000" kern="1200" dirty="0"/>
        </a:p>
      </dsp:txBody>
      <dsp:txXfrm>
        <a:off x="5485060" y="2016442"/>
        <a:ext cx="2740521" cy="4234529"/>
      </dsp:txXfrm>
    </dsp:sp>
    <dsp:sp modelId="{EA23F49D-7D32-4034-9358-B5E32429F939}">
      <dsp:nvSpPr>
        <dsp:cNvPr id="0" name=""/>
        <dsp:cNvSpPr/>
      </dsp:nvSpPr>
      <dsp:spPr>
        <a:xfrm>
          <a:off x="0" y="6250971"/>
          <a:ext cx="8229600" cy="470503"/>
        </a:xfrm>
        <a:prstGeom prst="rect">
          <a:avLst/>
        </a:prstGeom>
        <a:solidFill>
          <a:schemeClr val="accent2">
            <a:shade val="9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37BAB7-9120-44A4-8348-7EC1682E9C67}">
      <dsp:nvSpPr>
        <dsp:cNvPr id="0" name=""/>
        <dsp:cNvSpPr/>
      </dsp:nvSpPr>
      <dsp:spPr>
        <a:xfrm>
          <a:off x="0" y="3196"/>
          <a:ext cx="8569647" cy="80761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t>Ενιαίος τρόπος παρακολούθησης και ορθής εκτέλεσης του προϋπολογισμού δαπανών.</a:t>
          </a:r>
        </a:p>
      </dsp:txBody>
      <dsp:txXfrm>
        <a:off x="39425" y="42621"/>
        <a:ext cx="8490797" cy="728769"/>
      </dsp:txXfrm>
    </dsp:sp>
    <dsp:sp modelId="{F31511EC-92C9-412A-99D7-1AC09EA15BDD}">
      <dsp:nvSpPr>
        <dsp:cNvPr id="0" name=""/>
        <dsp:cNvSpPr/>
      </dsp:nvSpPr>
      <dsp:spPr>
        <a:xfrm>
          <a:off x="0" y="822937"/>
          <a:ext cx="8569647" cy="80761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t>Αποτύπωση των στοιχείων δεσμεύσεων, υποχρεώσεων και πληρωμών. </a:t>
          </a:r>
        </a:p>
      </dsp:txBody>
      <dsp:txXfrm>
        <a:off x="39425" y="862362"/>
        <a:ext cx="8490797" cy="728769"/>
      </dsp:txXfrm>
    </dsp:sp>
    <dsp:sp modelId="{082C9FBC-CAB5-489D-87AF-FAD695F88C3D}">
      <dsp:nvSpPr>
        <dsp:cNvPr id="0" name=""/>
        <dsp:cNvSpPr/>
      </dsp:nvSpPr>
      <dsp:spPr>
        <a:xfrm>
          <a:off x="0" y="1642679"/>
          <a:ext cx="8569647" cy="807619"/>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t>Αφορά όλους τους φορείς της Γενικής Κυβέρνησης. </a:t>
          </a:r>
        </a:p>
      </dsp:txBody>
      <dsp:txXfrm>
        <a:off x="39425" y="1682104"/>
        <a:ext cx="8490797" cy="728769"/>
      </dsp:txXfrm>
    </dsp:sp>
    <dsp:sp modelId="{739D9E4B-18E5-4F76-BB89-3705DB6D51BB}">
      <dsp:nvSpPr>
        <dsp:cNvPr id="0" name=""/>
        <dsp:cNvSpPr/>
      </dsp:nvSpPr>
      <dsp:spPr>
        <a:xfrm>
          <a:off x="0" y="2462421"/>
          <a:ext cx="8569647" cy="807619"/>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t>Απαραίτητο για την παρακολούθηση των Απλήρωτων Υποχρεώσεων και των Ληξιπρόθεσμων Υποχρεώσεων.</a:t>
          </a:r>
        </a:p>
      </dsp:txBody>
      <dsp:txXfrm>
        <a:off x="39425" y="2501846"/>
        <a:ext cx="8490797" cy="728769"/>
      </dsp:txXfrm>
    </dsp:sp>
    <dsp:sp modelId="{6C9B6B39-E8DC-4253-B42F-3B2BC90401C3}">
      <dsp:nvSpPr>
        <dsp:cNvPr id="0" name=""/>
        <dsp:cNvSpPr/>
      </dsp:nvSpPr>
      <dsp:spPr>
        <a:xfrm>
          <a:off x="0" y="3282163"/>
          <a:ext cx="8569647" cy="807619"/>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t>Καταγράφονται οι διοικητικές πράξεις με τις οποίες γεννάται ή επιβεβαιώνεται υποχρέωση του φορέα ΓΚ.</a:t>
          </a:r>
        </a:p>
      </dsp:txBody>
      <dsp:txXfrm>
        <a:off x="39425" y="3321588"/>
        <a:ext cx="8490797" cy="728769"/>
      </dsp:txXfrm>
    </dsp:sp>
    <dsp:sp modelId="{A6510DCC-8EC0-4D22-9A23-92445398A2B4}">
      <dsp:nvSpPr>
        <dsp:cNvPr id="0" name=""/>
        <dsp:cNvSpPr/>
      </dsp:nvSpPr>
      <dsp:spPr>
        <a:xfrm>
          <a:off x="0" y="4101905"/>
          <a:ext cx="8569647" cy="80761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t>Οι στήλες του ακολουθούν τα στάδια πραγματοποίησης και εξόφλησης μιας δαπάνης.</a:t>
          </a:r>
        </a:p>
      </dsp:txBody>
      <dsp:txXfrm>
        <a:off x="39425" y="4141330"/>
        <a:ext cx="8490797" cy="728769"/>
      </dsp:txXfrm>
    </dsp:sp>
    <dsp:sp modelId="{A93909D7-D812-4243-820A-3592CE51046F}">
      <dsp:nvSpPr>
        <dsp:cNvPr id="0" name=""/>
        <dsp:cNvSpPr/>
      </dsp:nvSpPr>
      <dsp:spPr>
        <a:xfrm>
          <a:off x="0" y="4921646"/>
          <a:ext cx="8569647" cy="80761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GR" sz="2400" kern="1200" dirty="0"/>
            <a:t>Υποχρέωση υποβολής στοιχείων ΜΔ στο ΓΛΚ μέσω της ΓΔΟΤΑΠ/ΥΠΕΣ.</a:t>
          </a:r>
        </a:p>
      </dsp:txBody>
      <dsp:txXfrm>
        <a:off x="39425" y="4961071"/>
        <a:ext cx="8490797" cy="728769"/>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a:extLst>
              <a:ext uri="{FF2B5EF4-FFF2-40B4-BE49-F238E27FC236}">
                <a16:creationId xmlns:a16="http://schemas.microsoft.com/office/drawing/2014/main" id="{5E8C26D0-9270-4E5A-A964-9D75CC1FC261}"/>
              </a:ext>
            </a:extLst>
          </p:cNvPr>
          <p:cNvSpPr>
            <a:spLocks noGrp="1"/>
          </p:cNvSpPr>
          <p:nvPr>
            <p:ph type="hdr" sz="quarter"/>
          </p:nvPr>
        </p:nvSpPr>
        <p:spPr>
          <a:xfrm>
            <a:off x="0" y="0"/>
            <a:ext cx="2982913" cy="500063"/>
          </a:xfrm>
          <a:prstGeom prst="rect">
            <a:avLst/>
          </a:prstGeom>
        </p:spPr>
        <p:txBody>
          <a:bodyPr vert="horz" lIns="96650" tIns="48326" rIns="96650" bIns="48326" rtlCol="0"/>
          <a:lstStyle>
            <a:lvl1pPr algn="l" eaLnBrk="1" hangingPunct="1">
              <a:defRPr sz="1300">
                <a:latin typeface="Arial" charset="0"/>
              </a:defRPr>
            </a:lvl1pPr>
          </a:lstStyle>
          <a:p>
            <a:pPr>
              <a:defRPr/>
            </a:pPr>
            <a:endParaRPr lang="el-GR"/>
          </a:p>
        </p:txBody>
      </p:sp>
      <p:sp>
        <p:nvSpPr>
          <p:cNvPr id="3" name="2 - Θέση ημερομηνίας">
            <a:extLst>
              <a:ext uri="{FF2B5EF4-FFF2-40B4-BE49-F238E27FC236}">
                <a16:creationId xmlns:a16="http://schemas.microsoft.com/office/drawing/2014/main" id="{2E684ACC-5DF3-4E05-BD4C-529C52A5F3B7}"/>
              </a:ext>
            </a:extLst>
          </p:cNvPr>
          <p:cNvSpPr>
            <a:spLocks noGrp="1"/>
          </p:cNvSpPr>
          <p:nvPr>
            <p:ph type="dt" sz="quarter" idx="1"/>
          </p:nvPr>
        </p:nvSpPr>
        <p:spPr>
          <a:xfrm>
            <a:off x="3897313" y="0"/>
            <a:ext cx="2982912" cy="500063"/>
          </a:xfrm>
          <a:prstGeom prst="rect">
            <a:avLst/>
          </a:prstGeom>
        </p:spPr>
        <p:txBody>
          <a:bodyPr vert="horz" lIns="96650" tIns="48326" rIns="96650" bIns="48326" rtlCol="0"/>
          <a:lstStyle>
            <a:lvl1pPr algn="r" eaLnBrk="1" hangingPunct="1">
              <a:defRPr sz="1300">
                <a:latin typeface="Arial" charset="0"/>
              </a:defRPr>
            </a:lvl1pPr>
          </a:lstStyle>
          <a:p>
            <a:pPr>
              <a:defRPr/>
            </a:pPr>
            <a:fld id="{53EEBF55-12CF-465B-9287-A637F97E532E}" type="datetimeFigureOut">
              <a:rPr lang="el-GR"/>
              <a:pPr>
                <a:defRPr/>
              </a:pPr>
              <a:t>16/5/2021</a:t>
            </a:fld>
            <a:endParaRPr lang="el-GR"/>
          </a:p>
        </p:txBody>
      </p:sp>
      <p:sp>
        <p:nvSpPr>
          <p:cNvPr id="4" name="3 - Θέση υποσέλιδου">
            <a:extLst>
              <a:ext uri="{FF2B5EF4-FFF2-40B4-BE49-F238E27FC236}">
                <a16:creationId xmlns:a16="http://schemas.microsoft.com/office/drawing/2014/main" id="{4EBB4818-5333-4C50-B541-BAE552907597}"/>
              </a:ext>
            </a:extLst>
          </p:cNvPr>
          <p:cNvSpPr>
            <a:spLocks noGrp="1"/>
          </p:cNvSpPr>
          <p:nvPr>
            <p:ph type="ftr" sz="quarter" idx="2"/>
          </p:nvPr>
        </p:nvSpPr>
        <p:spPr>
          <a:xfrm>
            <a:off x="0" y="9513888"/>
            <a:ext cx="2982913" cy="500062"/>
          </a:xfrm>
          <a:prstGeom prst="rect">
            <a:avLst/>
          </a:prstGeom>
        </p:spPr>
        <p:txBody>
          <a:bodyPr vert="horz" lIns="96650" tIns="48326" rIns="96650" bIns="48326" rtlCol="0" anchor="b"/>
          <a:lstStyle>
            <a:lvl1pPr algn="l" eaLnBrk="1" hangingPunct="1">
              <a:defRPr sz="1300">
                <a:latin typeface="Arial" charset="0"/>
              </a:defRPr>
            </a:lvl1pPr>
          </a:lstStyle>
          <a:p>
            <a:pPr>
              <a:defRPr/>
            </a:pPr>
            <a:endParaRPr lang="el-GR"/>
          </a:p>
        </p:txBody>
      </p:sp>
      <p:sp>
        <p:nvSpPr>
          <p:cNvPr id="5" name="4 - Θέση αριθμού διαφάνειας">
            <a:extLst>
              <a:ext uri="{FF2B5EF4-FFF2-40B4-BE49-F238E27FC236}">
                <a16:creationId xmlns:a16="http://schemas.microsoft.com/office/drawing/2014/main" id="{2947239B-FAFD-473B-BC50-CDD57B36BACD}"/>
              </a:ext>
            </a:extLst>
          </p:cNvPr>
          <p:cNvSpPr>
            <a:spLocks noGrp="1"/>
          </p:cNvSpPr>
          <p:nvPr>
            <p:ph type="sldNum" sz="quarter" idx="3"/>
          </p:nvPr>
        </p:nvSpPr>
        <p:spPr>
          <a:xfrm>
            <a:off x="3897313" y="9513888"/>
            <a:ext cx="2982912" cy="500062"/>
          </a:xfrm>
          <a:prstGeom prst="rect">
            <a:avLst/>
          </a:prstGeom>
        </p:spPr>
        <p:txBody>
          <a:bodyPr vert="horz" wrap="square" lIns="96650" tIns="48326" rIns="96650" bIns="48326" numCol="1" anchor="b" anchorCtr="0" compatLnSpc="1">
            <a:prstTxWarp prst="textNoShape">
              <a:avLst/>
            </a:prstTxWarp>
          </a:bodyPr>
          <a:lstStyle>
            <a:lvl1pPr algn="r" eaLnBrk="1" hangingPunct="1">
              <a:defRPr sz="1300" smtClean="0"/>
            </a:lvl1pPr>
          </a:lstStyle>
          <a:p>
            <a:pPr>
              <a:defRPr/>
            </a:pPr>
            <a:fld id="{B10A318B-31A7-4B08-A759-44FA53D7CBB6}" type="slidenum">
              <a:rPr lang="el-GR" altLang="en-US"/>
              <a:pPr>
                <a:defRPr/>
              </a:pPr>
              <a:t>‹#›</a:t>
            </a:fld>
            <a:endParaRPr lang="el-GR"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37D2DA08-78AF-4700-896D-AA77748496C8}"/>
              </a:ext>
            </a:extLst>
          </p:cNvPr>
          <p:cNvSpPr>
            <a:spLocks noGrp="1"/>
          </p:cNvSpPr>
          <p:nvPr>
            <p:ph type="hdr" sz="quarter"/>
          </p:nvPr>
        </p:nvSpPr>
        <p:spPr>
          <a:xfrm>
            <a:off x="0" y="0"/>
            <a:ext cx="2982913" cy="500063"/>
          </a:xfrm>
          <a:prstGeom prst="rect">
            <a:avLst/>
          </a:prstGeom>
        </p:spPr>
        <p:txBody>
          <a:bodyPr vert="horz" lIns="96650" tIns="48326" rIns="96650" bIns="48326" rtlCol="0"/>
          <a:lstStyle>
            <a:lvl1pPr algn="l" eaLnBrk="1" fontAlgn="auto" hangingPunct="1">
              <a:spcBef>
                <a:spcPts val="0"/>
              </a:spcBef>
              <a:spcAft>
                <a:spcPts val="0"/>
              </a:spcAft>
              <a:defRPr sz="1300">
                <a:latin typeface="+mn-lt"/>
              </a:defRPr>
            </a:lvl1pPr>
          </a:lstStyle>
          <a:p>
            <a:pPr>
              <a:defRPr/>
            </a:pPr>
            <a:endParaRPr lang="el-GR"/>
          </a:p>
        </p:txBody>
      </p:sp>
      <p:sp>
        <p:nvSpPr>
          <p:cNvPr id="3" name="Θέση ημερομηνίας 2">
            <a:extLst>
              <a:ext uri="{FF2B5EF4-FFF2-40B4-BE49-F238E27FC236}">
                <a16:creationId xmlns:a16="http://schemas.microsoft.com/office/drawing/2014/main" id="{75002B69-1E62-4E91-9B43-D95EE32EF48C}"/>
              </a:ext>
            </a:extLst>
          </p:cNvPr>
          <p:cNvSpPr>
            <a:spLocks noGrp="1"/>
          </p:cNvSpPr>
          <p:nvPr>
            <p:ph type="dt" idx="1"/>
          </p:nvPr>
        </p:nvSpPr>
        <p:spPr>
          <a:xfrm>
            <a:off x="3897313" y="0"/>
            <a:ext cx="2982912" cy="500063"/>
          </a:xfrm>
          <a:prstGeom prst="rect">
            <a:avLst/>
          </a:prstGeom>
        </p:spPr>
        <p:txBody>
          <a:bodyPr vert="horz" lIns="96650" tIns="48326" rIns="96650" bIns="48326" rtlCol="0"/>
          <a:lstStyle>
            <a:lvl1pPr algn="r" eaLnBrk="1" fontAlgn="auto" hangingPunct="1">
              <a:spcBef>
                <a:spcPts val="0"/>
              </a:spcBef>
              <a:spcAft>
                <a:spcPts val="0"/>
              </a:spcAft>
              <a:defRPr sz="1300">
                <a:latin typeface="+mn-lt"/>
              </a:defRPr>
            </a:lvl1pPr>
          </a:lstStyle>
          <a:p>
            <a:pPr>
              <a:defRPr/>
            </a:pPr>
            <a:fld id="{8A10596B-4DDE-4F05-9DD5-1BC6F364736F}" type="datetimeFigureOut">
              <a:rPr lang="el-GR"/>
              <a:pPr>
                <a:defRPr/>
              </a:pPr>
              <a:t>16/5/2021</a:t>
            </a:fld>
            <a:endParaRPr lang="el-GR" dirty="0"/>
          </a:p>
        </p:txBody>
      </p:sp>
      <p:sp>
        <p:nvSpPr>
          <p:cNvPr id="4" name="Θέση εικόνας διαφάνειας 3">
            <a:extLst>
              <a:ext uri="{FF2B5EF4-FFF2-40B4-BE49-F238E27FC236}">
                <a16:creationId xmlns:a16="http://schemas.microsoft.com/office/drawing/2014/main" id="{FDE39A66-1428-480A-96CD-95984ACDFE39}"/>
              </a:ext>
            </a:extLst>
          </p:cNvPr>
          <p:cNvSpPr>
            <a:spLocks noGrp="1" noRot="1" noChangeAspect="1"/>
          </p:cNvSpPr>
          <p:nvPr>
            <p:ph type="sldImg" idx="2"/>
          </p:nvPr>
        </p:nvSpPr>
        <p:spPr>
          <a:xfrm>
            <a:off x="938213" y="752475"/>
            <a:ext cx="5005387" cy="3754438"/>
          </a:xfrm>
          <a:prstGeom prst="rect">
            <a:avLst/>
          </a:prstGeom>
          <a:noFill/>
          <a:ln w="12700">
            <a:solidFill>
              <a:prstClr val="black"/>
            </a:solidFill>
          </a:ln>
        </p:spPr>
        <p:txBody>
          <a:bodyPr vert="horz" lIns="96650" tIns="48326" rIns="96650" bIns="48326" rtlCol="0" anchor="ctr"/>
          <a:lstStyle/>
          <a:p>
            <a:pPr lvl="0"/>
            <a:endParaRPr lang="el-GR" noProof="0" dirty="0"/>
          </a:p>
        </p:txBody>
      </p:sp>
      <p:sp>
        <p:nvSpPr>
          <p:cNvPr id="5" name="Θέση σημειώσεων 4">
            <a:extLst>
              <a:ext uri="{FF2B5EF4-FFF2-40B4-BE49-F238E27FC236}">
                <a16:creationId xmlns:a16="http://schemas.microsoft.com/office/drawing/2014/main" id="{003B9577-52D5-402D-BBAA-EF9B8EBC3A7C}"/>
              </a:ext>
            </a:extLst>
          </p:cNvPr>
          <p:cNvSpPr>
            <a:spLocks noGrp="1"/>
          </p:cNvSpPr>
          <p:nvPr>
            <p:ph type="body" sz="quarter" idx="3"/>
          </p:nvPr>
        </p:nvSpPr>
        <p:spPr>
          <a:xfrm>
            <a:off x="688975" y="4757738"/>
            <a:ext cx="5503863" cy="4505325"/>
          </a:xfrm>
          <a:prstGeom prst="rect">
            <a:avLst/>
          </a:prstGeom>
        </p:spPr>
        <p:txBody>
          <a:bodyPr vert="horz" lIns="96650" tIns="48326" rIns="96650" bIns="48326" rtlCol="0"/>
          <a:lstStyle/>
          <a:p>
            <a:pPr lvl="0"/>
            <a:r>
              <a:rPr lang="el-GR" noProof="0"/>
              <a:t>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Θέση υποσέλιδου 5">
            <a:extLst>
              <a:ext uri="{FF2B5EF4-FFF2-40B4-BE49-F238E27FC236}">
                <a16:creationId xmlns:a16="http://schemas.microsoft.com/office/drawing/2014/main" id="{5EC9E59A-A078-45F7-91A2-602555B83334}"/>
              </a:ext>
            </a:extLst>
          </p:cNvPr>
          <p:cNvSpPr>
            <a:spLocks noGrp="1"/>
          </p:cNvSpPr>
          <p:nvPr>
            <p:ph type="ftr" sz="quarter" idx="4"/>
          </p:nvPr>
        </p:nvSpPr>
        <p:spPr>
          <a:xfrm>
            <a:off x="0" y="9513888"/>
            <a:ext cx="2982913" cy="500062"/>
          </a:xfrm>
          <a:prstGeom prst="rect">
            <a:avLst/>
          </a:prstGeom>
        </p:spPr>
        <p:txBody>
          <a:bodyPr vert="horz" lIns="96650" tIns="48326" rIns="96650" bIns="48326" rtlCol="0" anchor="b"/>
          <a:lstStyle>
            <a:lvl1pPr algn="l" eaLnBrk="1" fontAlgn="auto" hangingPunct="1">
              <a:spcBef>
                <a:spcPts val="0"/>
              </a:spcBef>
              <a:spcAft>
                <a:spcPts val="0"/>
              </a:spcAft>
              <a:defRPr sz="1300">
                <a:latin typeface="+mn-lt"/>
              </a:defRPr>
            </a:lvl1pPr>
          </a:lstStyle>
          <a:p>
            <a:pPr>
              <a:defRPr/>
            </a:pPr>
            <a:endParaRPr lang="el-GR"/>
          </a:p>
        </p:txBody>
      </p:sp>
      <p:sp>
        <p:nvSpPr>
          <p:cNvPr id="7" name="Θέση αριθμού διαφάνειας 6">
            <a:extLst>
              <a:ext uri="{FF2B5EF4-FFF2-40B4-BE49-F238E27FC236}">
                <a16:creationId xmlns:a16="http://schemas.microsoft.com/office/drawing/2014/main" id="{9347D062-5DC7-4738-BD1A-7E427FB440D5}"/>
              </a:ext>
            </a:extLst>
          </p:cNvPr>
          <p:cNvSpPr>
            <a:spLocks noGrp="1"/>
          </p:cNvSpPr>
          <p:nvPr>
            <p:ph type="sldNum" sz="quarter" idx="5"/>
          </p:nvPr>
        </p:nvSpPr>
        <p:spPr>
          <a:xfrm>
            <a:off x="3897313" y="9513888"/>
            <a:ext cx="2982912" cy="500062"/>
          </a:xfrm>
          <a:prstGeom prst="rect">
            <a:avLst/>
          </a:prstGeom>
        </p:spPr>
        <p:txBody>
          <a:bodyPr vert="horz" wrap="square" lIns="96650" tIns="48326" rIns="96650" bIns="48326" numCol="1" anchor="b" anchorCtr="0" compatLnSpc="1">
            <a:prstTxWarp prst="textNoShape">
              <a:avLst/>
            </a:prstTxWarp>
          </a:bodyPr>
          <a:lstStyle>
            <a:lvl1pPr algn="r" eaLnBrk="1" hangingPunct="1">
              <a:defRPr sz="1300" smtClean="0">
                <a:latin typeface="Calibri" panose="020F0502020204030204" pitchFamily="34" charset="0"/>
              </a:defRPr>
            </a:lvl1pPr>
          </a:lstStyle>
          <a:p>
            <a:pPr>
              <a:defRPr/>
            </a:pPr>
            <a:fld id="{A032C78A-3727-43C5-BB24-B02FEED590C3}" type="slidenum">
              <a:rPr lang="el-GR" altLang="en-US"/>
              <a:pPr>
                <a:defRPr/>
              </a:pPr>
              <a:t>‹#›</a:t>
            </a:fld>
            <a:endParaRPr lang="el-GR"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Θέση εικόνας διαφάνειας">
            <a:extLst>
              <a:ext uri="{FF2B5EF4-FFF2-40B4-BE49-F238E27FC236}">
                <a16:creationId xmlns:a16="http://schemas.microsoft.com/office/drawing/2014/main" id="{2E5471BD-4321-4DEA-B0FD-911F664CA6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2 - Θέση σημειώσεων">
            <a:extLst>
              <a:ext uri="{FF2B5EF4-FFF2-40B4-BE49-F238E27FC236}">
                <a16:creationId xmlns:a16="http://schemas.microsoft.com/office/drawing/2014/main" id="{B6FF1896-4C52-4887-8F2A-DFC88EF335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4340" name="3 - Θέση αριθμού διαφάνειας">
            <a:extLst>
              <a:ext uri="{FF2B5EF4-FFF2-40B4-BE49-F238E27FC236}">
                <a16:creationId xmlns:a16="http://schemas.microsoft.com/office/drawing/2014/main" id="{37E8B464-BCBC-45B5-A355-9C3D3422C19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65CDE17-8C2F-4D30-9876-A1B60C688882}" type="slidenum">
              <a:rPr lang="el-GR" altLang="en-US">
                <a:latin typeface="Calibri" panose="020F0502020204030204" pitchFamily="34" charset="0"/>
              </a:rPr>
              <a:pPr/>
              <a:t>1</a:t>
            </a:fld>
            <a:endParaRPr lang="el-GR"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6"/>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a:extLst>
              <a:ext uri="{FF2B5EF4-FFF2-40B4-BE49-F238E27FC236}">
                <a16:creationId xmlns:a16="http://schemas.microsoft.com/office/drawing/2014/main" id="{398D8AB5-8C33-4424-9286-521C1A0D6E3F}"/>
              </a:ext>
            </a:extLst>
          </p:cNvPr>
          <p:cNvSpPr>
            <a:spLocks noGrp="1"/>
          </p:cNvSpPr>
          <p:nvPr>
            <p:ph type="dt" sz="half" idx="10"/>
          </p:nvPr>
        </p:nvSpPr>
        <p:spPr/>
        <p:txBody>
          <a:bodyPr/>
          <a:lstStyle>
            <a:lvl1pPr>
              <a:defRPr/>
            </a:lvl1pPr>
          </a:lstStyle>
          <a:p>
            <a:pPr>
              <a:defRPr/>
            </a:pPr>
            <a:fld id="{8B202854-B10B-4DA7-92F8-BA38035C3466}" type="datetime1">
              <a:rPr lang="el-GR"/>
              <a:pPr>
                <a:defRPr/>
              </a:pPr>
              <a:t>16/5/2021</a:t>
            </a:fld>
            <a:endParaRPr lang="el-GR" dirty="0"/>
          </a:p>
        </p:txBody>
      </p:sp>
      <p:sp>
        <p:nvSpPr>
          <p:cNvPr id="5" name="Θέση υποσέλιδου 4">
            <a:extLst>
              <a:ext uri="{FF2B5EF4-FFF2-40B4-BE49-F238E27FC236}">
                <a16:creationId xmlns:a16="http://schemas.microsoft.com/office/drawing/2014/main" id="{955E2D1A-CB18-40CC-8D13-76BB8DFAC099}"/>
              </a:ext>
            </a:extLst>
          </p:cNvPr>
          <p:cNvSpPr>
            <a:spLocks noGrp="1"/>
          </p:cNvSpPr>
          <p:nvPr>
            <p:ph type="ftr" sz="quarter" idx="11"/>
          </p:nvPr>
        </p:nvSpPr>
        <p:spPr/>
        <p:txBody>
          <a:bodyPr/>
          <a:lstStyle>
            <a:lvl1pPr>
              <a:defRPr/>
            </a:lvl1pPr>
          </a:lstStyle>
          <a:p>
            <a:pPr>
              <a:defRPr/>
            </a:pPr>
            <a:r>
              <a:rPr lang="el-GR"/>
              <a:t>ΦΕΒΡΟΥΑΡΙΟΣ-ΜΑΡΤΙΟΣ 2014</a:t>
            </a:r>
          </a:p>
        </p:txBody>
      </p:sp>
      <p:sp>
        <p:nvSpPr>
          <p:cNvPr id="6" name="Θέση αριθμού διαφάνειας 5">
            <a:extLst>
              <a:ext uri="{FF2B5EF4-FFF2-40B4-BE49-F238E27FC236}">
                <a16:creationId xmlns:a16="http://schemas.microsoft.com/office/drawing/2014/main" id="{8696B545-D1FD-45D6-9DCC-B50BCDE4315D}"/>
              </a:ext>
            </a:extLst>
          </p:cNvPr>
          <p:cNvSpPr>
            <a:spLocks noGrp="1"/>
          </p:cNvSpPr>
          <p:nvPr>
            <p:ph type="sldNum" sz="quarter" idx="12"/>
          </p:nvPr>
        </p:nvSpPr>
        <p:spPr/>
        <p:txBody>
          <a:bodyPr/>
          <a:lstStyle>
            <a:lvl1pPr>
              <a:defRPr smtClean="0"/>
            </a:lvl1pPr>
          </a:lstStyle>
          <a:p>
            <a:pPr>
              <a:defRPr/>
            </a:pPr>
            <a:fld id="{87C1C2B8-4F97-4AA7-B0F3-323C5E2CFC37}" type="slidenum">
              <a:rPr lang="el-GR" altLang="en-US"/>
              <a:pPr>
                <a:defRPr/>
              </a:pPr>
              <a:t>‹#›</a:t>
            </a:fld>
            <a:endParaRPr lang="el-GR" altLang="en-US"/>
          </a:p>
        </p:txBody>
      </p:sp>
    </p:spTree>
    <p:extLst>
      <p:ext uri="{BB962C8B-B14F-4D97-AF65-F5344CB8AC3E}">
        <p14:creationId xmlns:p14="http://schemas.microsoft.com/office/powerpoint/2010/main" val="243126323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1"/>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Θέση κειμένου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a:extLst>
              <a:ext uri="{FF2B5EF4-FFF2-40B4-BE49-F238E27FC236}">
                <a16:creationId xmlns:a16="http://schemas.microsoft.com/office/drawing/2014/main" id="{137DF86E-B3BA-47B9-98D9-213298806CF2}"/>
              </a:ext>
            </a:extLst>
          </p:cNvPr>
          <p:cNvSpPr>
            <a:spLocks noGrp="1"/>
          </p:cNvSpPr>
          <p:nvPr>
            <p:ph type="dt" sz="half" idx="10"/>
          </p:nvPr>
        </p:nvSpPr>
        <p:spPr/>
        <p:txBody>
          <a:bodyPr/>
          <a:lstStyle>
            <a:lvl1pPr>
              <a:defRPr/>
            </a:lvl1pPr>
          </a:lstStyle>
          <a:p>
            <a:pPr>
              <a:defRPr/>
            </a:pPr>
            <a:fld id="{B7E75460-32FA-4EF0-8191-23747D09A70D}" type="datetime1">
              <a:rPr lang="el-GR"/>
              <a:pPr>
                <a:defRPr/>
              </a:pPr>
              <a:t>16/5/2021</a:t>
            </a:fld>
            <a:endParaRPr lang="el-GR" dirty="0"/>
          </a:p>
        </p:txBody>
      </p:sp>
      <p:sp>
        <p:nvSpPr>
          <p:cNvPr id="6" name="Θέση υποσέλιδου 4">
            <a:extLst>
              <a:ext uri="{FF2B5EF4-FFF2-40B4-BE49-F238E27FC236}">
                <a16:creationId xmlns:a16="http://schemas.microsoft.com/office/drawing/2014/main" id="{4F23D988-6CC3-4EF4-AF6E-25D1059066C3}"/>
              </a:ext>
            </a:extLst>
          </p:cNvPr>
          <p:cNvSpPr>
            <a:spLocks noGrp="1"/>
          </p:cNvSpPr>
          <p:nvPr>
            <p:ph type="ftr" sz="quarter" idx="11"/>
          </p:nvPr>
        </p:nvSpPr>
        <p:spPr/>
        <p:txBody>
          <a:bodyPr/>
          <a:lstStyle>
            <a:lvl1pPr>
              <a:defRPr/>
            </a:lvl1pPr>
          </a:lstStyle>
          <a:p>
            <a:pPr>
              <a:defRPr/>
            </a:pPr>
            <a:r>
              <a:rPr lang="el-GR"/>
              <a:t>ΙΟΥΝΙΟΣ – ΙΟΥΛΙΟΣ 2016</a:t>
            </a:r>
          </a:p>
        </p:txBody>
      </p:sp>
      <p:sp>
        <p:nvSpPr>
          <p:cNvPr id="7" name="Θέση αριθμού διαφάνειας 5">
            <a:extLst>
              <a:ext uri="{FF2B5EF4-FFF2-40B4-BE49-F238E27FC236}">
                <a16:creationId xmlns:a16="http://schemas.microsoft.com/office/drawing/2014/main" id="{9F694213-A2CE-410F-A713-BFD9BE86627A}"/>
              </a:ext>
            </a:extLst>
          </p:cNvPr>
          <p:cNvSpPr>
            <a:spLocks noGrp="1"/>
          </p:cNvSpPr>
          <p:nvPr>
            <p:ph type="sldNum" sz="quarter" idx="12"/>
          </p:nvPr>
        </p:nvSpPr>
        <p:spPr/>
        <p:txBody>
          <a:bodyPr/>
          <a:lstStyle>
            <a:lvl1pPr>
              <a:defRPr smtClean="0"/>
            </a:lvl1pPr>
          </a:lstStyle>
          <a:p>
            <a:pPr>
              <a:defRPr/>
            </a:pPr>
            <a:fld id="{70715100-197E-4EA8-8B7D-82790B66D330}" type="slidenum">
              <a:rPr lang="el-GR" altLang="en-US"/>
              <a:pPr>
                <a:defRPr/>
              </a:pPr>
              <a:t>‹#›</a:t>
            </a:fld>
            <a:endParaRPr lang="el-GR" altLang="en-US"/>
          </a:p>
        </p:txBody>
      </p:sp>
    </p:spTree>
    <p:extLst>
      <p:ext uri="{BB962C8B-B14F-4D97-AF65-F5344CB8AC3E}">
        <p14:creationId xmlns:p14="http://schemas.microsoft.com/office/powerpoint/2010/main" val="1620633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19D06F9C-54ED-4319-A3A9-8954EC32CBC9}"/>
              </a:ext>
            </a:extLst>
          </p:cNvPr>
          <p:cNvSpPr>
            <a:spLocks noGrp="1"/>
          </p:cNvSpPr>
          <p:nvPr>
            <p:ph type="dt" sz="half" idx="10"/>
          </p:nvPr>
        </p:nvSpPr>
        <p:spPr/>
        <p:txBody>
          <a:bodyPr/>
          <a:lstStyle>
            <a:lvl1pPr>
              <a:defRPr/>
            </a:lvl1pPr>
          </a:lstStyle>
          <a:p>
            <a:pPr>
              <a:defRPr/>
            </a:pPr>
            <a:fld id="{FDDA0956-E7F2-420D-A606-0C138F7C4F65}" type="datetime1">
              <a:rPr lang="el-GR"/>
              <a:pPr>
                <a:defRPr/>
              </a:pPr>
              <a:t>16/5/2021</a:t>
            </a:fld>
            <a:endParaRPr lang="el-GR" dirty="0"/>
          </a:p>
        </p:txBody>
      </p:sp>
      <p:sp>
        <p:nvSpPr>
          <p:cNvPr id="5" name="Θέση υποσέλιδου 4">
            <a:extLst>
              <a:ext uri="{FF2B5EF4-FFF2-40B4-BE49-F238E27FC236}">
                <a16:creationId xmlns:a16="http://schemas.microsoft.com/office/drawing/2014/main" id="{9132FE4E-C450-4DE9-9AD9-17DF50F73FBB}"/>
              </a:ext>
            </a:extLst>
          </p:cNvPr>
          <p:cNvSpPr>
            <a:spLocks noGrp="1"/>
          </p:cNvSpPr>
          <p:nvPr>
            <p:ph type="ftr" sz="quarter" idx="11"/>
          </p:nvPr>
        </p:nvSpPr>
        <p:spPr/>
        <p:txBody>
          <a:bodyPr/>
          <a:lstStyle>
            <a:lvl1pPr>
              <a:defRPr/>
            </a:lvl1pPr>
          </a:lstStyle>
          <a:p>
            <a:pPr>
              <a:defRPr/>
            </a:pPr>
            <a:r>
              <a:rPr lang="el-GR"/>
              <a:t>ΙΟΥΝΙΟΣ – ΙΟΥΛΙΟΣ  2016</a:t>
            </a:r>
          </a:p>
        </p:txBody>
      </p:sp>
      <p:sp>
        <p:nvSpPr>
          <p:cNvPr id="6" name="Θέση αριθμού διαφάνειας 5">
            <a:extLst>
              <a:ext uri="{FF2B5EF4-FFF2-40B4-BE49-F238E27FC236}">
                <a16:creationId xmlns:a16="http://schemas.microsoft.com/office/drawing/2014/main" id="{073DFCBD-623C-4FF4-A6BC-98627B6CF1E4}"/>
              </a:ext>
            </a:extLst>
          </p:cNvPr>
          <p:cNvSpPr>
            <a:spLocks noGrp="1"/>
          </p:cNvSpPr>
          <p:nvPr>
            <p:ph type="sldNum" sz="quarter" idx="12"/>
          </p:nvPr>
        </p:nvSpPr>
        <p:spPr/>
        <p:txBody>
          <a:bodyPr/>
          <a:lstStyle>
            <a:lvl1pPr>
              <a:defRPr smtClean="0"/>
            </a:lvl1pPr>
          </a:lstStyle>
          <a:p>
            <a:pPr>
              <a:defRPr/>
            </a:pPr>
            <a:fld id="{DBD200E2-FA6C-46B9-8D97-2BDDA59427C4}" type="slidenum">
              <a:rPr lang="el-GR" altLang="en-US"/>
              <a:pPr>
                <a:defRPr/>
              </a:pPr>
              <a:t>‹#›</a:t>
            </a:fld>
            <a:endParaRPr lang="el-GR" altLang="en-US"/>
          </a:p>
        </p:txBody>
      </p:sp>
    </p:spTree>
    <p:extLst>
      <p:ext uri="{BB962C8B-B14F-4D97-AF65-F5344CB8AC3E}">
        <p14:creationId xmlns:p14="http://schemas.microsoft.com/office/powerpoint/2010/main" val="11210182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9"/>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9"/>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09B392A1-3DBA-41BC-84CF-9884B29BEDB3}"/>
              </a:ext>
            </a:extLst>
          </p:cNvPr>
          <p:cNvSpPr>
            <a:spLocks noGrp="1"/>
          </p:cNvSpPr>
          <p:nvPr>
            <p:ph type="dt" sz="half" idx="10"/>
          </p:nvPr>
        </p:nvSpPr>
        <p:spPr/>
        <p:txBody>
          <a:bodyPr/>
          <a:lstStyle>
            <a:lvl1pPr>
              <a:defRPr/>
            </a:lvl1pPr>
          </a:lstStyle>
          <a:p>
            <a:pPr>
              <a:defRPr/>
            </a:pPr>
            <a:fld id="{1851FB08-7936-416B-A51F-59861093F879}" type="datetime1">
              <a:rPr lang="el-GR"/>
              <a:pPr>
                <a:defRPr/>
              </a:pPr>
              <a:t>16/5/2021</a:t>
            </a:fld>
            <a:endParaRPr lang="el-GR" dirty="0"/>
          </a:p>
        </p:txBody>
      </p:sp>
      <p:sp>
        <p:nvSpPr>
          <p:cNvPr id="5" name="Θέση υποσέλιδου 4">
            <a:extLst>
              <a:ext uri="{FF2B5EF4-FFF2-40B4-BE49-F238E27FC236}">
                <a16:creationId xmlns:a16="http://schemas.microsoft.com/office/drawing/2014/main" id="{40C8067F-1EB2-49BC-A232-EEE77CF105FC}"/>
              </a:ext>
            </a:extLst>
          </p:cNvPr>
          <p:cNvSpPr>
            <a:spLocks noGrp="1"/>
          </p:cNvSpPr>
          <p:nvPr>
            <p:ph type="ftr" sz="quarter" idx="11"/>
          </p:nvPr>
        </p:nvSpPr>
        <p:spPr/>
        <p:txBody>
          <a:bodyPr/>
          <a:lstStyle>
            <a:lvl1pPr>
              <a:defRPr/>
            </a:lvl1pPr>
          </a:lstStyle>
          <a:p>
            <a:pPr>
              <a:defRPr/>
            </a:pPr>
            <a:r>
              <a:rPr lang="el-GR"/>
              <a:t>ΙΟΥΝΙΟΣ – ΙΟΥΛΙΟΣ 2016</a:t>
            </a:r>
          </a:p>
        </p:txBody>
      </p:sp>
      <p:sp>
        <p:nvSpPr>
          <p:cNvPr id="6" name="Θέση αριθμού διαφάνειας 5">
            <a:extLst>
              <a:ext uri="{FF2B5EF4-FFF2-40B4-BE49-F238E27FC236}">
                <a16:creationId xmlns:a16="http://schemas.microsoft.com/office/drawing/2014/main" id="{090D6405-661C-4F8D-B045-7A50E0177135}"/>
              </a:ext>
            </a:extLst>
          </p:cNvPr>
          <p:cNvSpPr>
            <a:spLocks noGrp="1"/>
          </p:cNvSpPr>
          <p:nvPr>
            <p:ph type="sldNum" sz="quarter" idx="12"/>
          </p:nvPr>
        </p:nvSpPr>
        <p:spPr/>
        <p:txBody>
          <a:bodyPr/>
          <a:lstStyle>
            <a:lvl1pPr>
              <a:defRPr smtClean="0"/>
            </a:lvl1pPr>
          </a:lstStyle>
          <a:p>
            <a:pPr>
              <a:defRPr/>
            </a:pPr>
            <a:fld id="{6F82E340-1EEA-4824-A412-C56EBBD1F887}" type="slidenum">
              <a:rPr lang="el-GR" altLang="en-US"/>
              <a:pPr>
                <a:defRPr/>
              </a:pPr>
              <a:t>‹#›</a:t>
            </a:fld>
            <a:endParaRPr lang="el-GR" altLang="en-US"/>
          </a:p>
        </p:txBody>
      </p:sp>
    </p:spTree>
    <p:extLst>
      <p:ext uri="{BB962C8B-B14F-4D97-AF65-F5344CB8AC3E}">
        <p14:creationId xmlns:p14="http://schemas.microsoft.com/office/powerpoint/2010/main" val="2812467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Τίτλος και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ειμένου"/>
          <p:cNvSpPr>
            <a:spLocks noGrp="1"/>
          </p:cNvSpPr>
          <p:nvPr>
            <p:ph type="body"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a:extLst>
              <a:ext uri="{FF2B5EF4-FFF2-40B4-BE49-F238E27FC236}">
                <a16:creationId xmlns:a16="http://schemas.microsoft.com/office/drawing/2014/main" id="{E7243045-3AA9-40E1-A322-3B3DEA4AD0C8}"/>
              </a:ext>
            </a:extLst>
          </p:cNvPr>
          <p:cNvSpPr>
            <a:spLocks noGrp="1"/>
          </p:cNvSpPr>
          <p:nvPr>
            <p:ph type="dt" sz="half" idx="10"/>
          </p:nvPr>
        </p:nvSpPr>
        <p:spPr/>
        <p:txBody>
          <a:bodyPr/>
          <a:lstStyle>
            <a:lvl1pPr>
              <a:defRPr/>
            </a:lvl1pPr>
          </a:lstStyle>
          <a:p>
            <a:pPr>
              <a:defRPr/>
            </a:pPr>
            <a:fld id="{A44C0A2C-A73D-41D7-9B21-8393B3CDB1ED}" type="datetimeFigureOut">
              <a:rPr lang="el-GR"/>
              <a:pPr>
                <a:defRPr/>
              </a:pPr>
              <a:t>16/5/2021</a:t>
            </a:fld>
            <a:endParaRPr lang="el-GR"/>
          </a:p>
        </p:txBody>
      </p:sp>
      <p:sp>
        <p:nvSpPr>
          <p:cNvPr id="5" name="4 - Θέση υποσέλιδου">
            <a:extLst>
              <a:ext uri="{FF2B5EF4-FFF2-40B4-BE49-F238E27FC236}">
                <a16:creationId xmlns:a16="http://schemas.microsoft.com/office/drawing/2014/main" id="{257E9E45-F198-4FAB-9BA5-C39B2283689C}"/>
              </a:ext>
            </a:extLst>
          </p:cNvPr>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a:extLst>
              <a:ext uri="{FF2B5EF4-FFF2-40B4-BE49-F238E27FC236}">
                <a16:creationId xmlns:a16="http://schemas.microsoft.com/office/drawing/2014/main" id="{B3246AA0-0D93-42F8-929E-0A46765E23FF}"/>
              </a:ext>
            </a:extLst>
          </p:cNvPr>
          <p:cNvSpPr>
            <a:spLocks noGrp="1"/>
          </p:cNvSpPr>
          <p:nvPr>
            <p:ph type="sldNum" sz="quarter" idx="12"/>
          </p:nvPr>
        </p:nvSpPr>
        <p:spPr/>
        <p:txBody>
          <a:bodyPr/>
          <a:lstStyle>
            <a:lvl1pPr>
              <a:defRPr smtClean="0"/>
            </a:lvl1pPr>
          </a:lstStyle>
          <a:p>
            <a:pPr>
              <a:defRPr/>
            </a:pPr>
            <a:fld id="{B37CFDAC-0C87-4954-9E95-E25AD69B08F1}" type="slidenum">
              <a:rPr lang="el-GR" altLang="en-US"/>
              <a:pPr>
                <a:defRPr/>
              </a:pPr>
              <a:t>‹#›</a:t>
            </a:fld>
            <a:endParaRPr lang="el-GR" altLang="en-US"/>
          </a:p>
        </p:txBody>
      </p:sp>
    </p:spTree>
    <p:extLst>
      <p:ext uri="{BB962C8B-B14F-4D97-AF65-F5344CB8AC3E}">
        <p14:creationId xmlns:p14="http://schemas.microsoft.com/office/powerpoint/2010/main" val="3633861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08689EEE-4283-4F6A-9083-87217EA3C197}"/>
              </a:ext>
            </a:extLst>
          </p:cNvPr>
          <p:cNvSpPr>
            <a:spLocks noGrp="1"/>
          </p:cNvSpPr>
          <p:nvPr>
            <p:ph type="dt" sz="half" idx="10"/>
          </p:nvPr>
        </p:nvSpPr>
        <p:spPr/>
        <p:txBody>
          <a:bodyPr/>
          <a:lstStyle>
            <a:lvl1pPr>
              <a:defRPr/>
            </a:lvl1pPr>
          </a:lstStyle>
          <a:p>
            <a:pPr>
              <a:defRPr/>
            </a:pPr>
            <a:fld id="{E2B07E92-E4C0-4FB3-8D2C-BFE57C391D27}" type="datetime1">
              <a:rPr lang="el-GR"/>
              <a:pPr>
                <a:defRPr/>
              </a:pPr>
              <a:t>16/5/2021</a:t>
            </a:fld>
            <a:endParaRPr lang="el-GR" dirty="0"/>
          </a:p>
        </p:txBody>
      </p:sp>
      <p:sp>
        <p:nvSpPr>
          <p:cNvPr id="5" name="Θέση υποσέλιδου 4">
            <a:extLst>
              <a:ext uri="{FF2B5EF4-FFF2-40B4-BE49-F238E27FC236}">
                <a16:creationId xmlns:a16="http://schemas.microsoft.com/office/drawing/2014/main" id="{5D62F02F-C1B1-450E-86B0-54491BFADDAD}"/>
              </a:ext>
            </a:extLst>
          </p:cNvPr>
          <p:cNvSpPr>
            <a:spLocks noGrp="1"/>
          </p:cNvSpPr>
          <p:nvPr>
            <p:ph type="ftr" sz="quarter" idx="11"/>
          </p:nvPr>
        </p:nvSpPr>
        <p:spPr/>
        <p:txBody>
          <a:bodyPr/>
          <a:lstStyle>
            <a:lvl1pPr>
              <a:defRPr/>
            </a:lvl1pPr>
          </a:lstStyle>
          <a:p>
            <a:pPr>
              <a:defRPr/>
            </a:pPr>
            <a:r>
              <a:rPr lang="el-GR"/>
              <a:t>ΙΟΥΝΙΟΣ – ΙΟΥΛΙΟΣ 2017</a:t>
            </a:r>
          </a:p>
        </p:txBody>
      </p:sp>
      <p:sp>
        <p:nvSpPr>
          <p:cNvPr id="6" name="Θέση αριθμού διαφάνειας 5">
            <a:extLst>
              <a:ext uri="{FF2B5EF4-FFF2-40B4-BE49-F238E27FC236}">
                <a16:creationId xmlns:a16="http://schemas.microsoft.com/office/drawing/2014/main" id="{261809F6-797A-48E8-8D2A-1A6FB6E2EE6B}"/>
              </a:ext>
            </a:extLst>
          </p:cNvPr>
          <p:cNvSpPr>
            <a:spLocks noGrp="1"/>
          </p:cNvSpPr>
          <p:nvPr>
            <p:ph type="sldNum" sz="quarter" idx="12"/>
          </p:nvPr>
        </p:nvSpPr>
        <p:spPr/>
        <p:txBody>
          <a:bodyPr/>
          <a:lstStyle>
            <a:lvl1pPr>
              <a:defRPr smtClean="0"/>
            </a:lvl1pPr>
          </a:lstStyle>
          <a:p>
            <a:pPr>
              <a:defRPr/>
            </a:pPr>
            <a:fld id="{A9EA9CEA-A97B-404C-925C-E161194E13E3}" type="slidenum">
              <a:rPr lang="el-GR" altLang="en-US"/>
              <a:pPr>
                <a:defRPr/>
              </a:pPr>
              <a:t>‹#›</a:t>
            </a:fld>
            <a:endParaRPr lang="el-GR" altLang="en-US"/>
          </a:p>
        </p:txBody>
      </p:sp>
    </p:spTree>
    <p:extLst>
      <p:ext uri="{BB962C8B-B14F-4D97-AF65-F5344CB8AC3E}">
        <p14:creationId xmlns:p14="http://schemas.microsoft.com/office/powerpoint/2010/main" val="1194008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a:extLst>
              <a:ext uri="{FF2B5EF4-FFF2-40B4-BE49-F238E27FC236}">
                <a16:creationId xmlns:a16="http://schemas.microsoft.com/office/drawing/2014/main" id="{5BF29EA4-58EB-4DA6-A4B0-D45732FA509F}"/>
              </a:ext>
            </a:extLst>
          </p:cNvPr>
          <p:cNvSpPr>
            <a:spLocks noGrp="1"/>
          </p:cNvSpPr>
          <p:nvPr>
            <p:ph type="dt" sz="half" idx="10"/>
          </p:nvPr>
        </p:nvSpPr>
        <p:spPr/>
        <p:txBody>
          <a:bodyPr/>
          <a:lstStyle>
            <a:lvl1pPr>
              <a:defRPr/>
            </a:lvl1pPr>
          </a:lstStyle>
          <a:p>
            <a:pPr>
              <a:defRPr/>
            </a:pPr>
            <a:fld id="{8D1C377D-CD34-48B9-997F-0C71332E6A09}" type="datetime1">
              <a:rPr lang="el-GR"/>
              <a:pPr>
                <a:defRPr/>
              </a:pPr>
              <a:t>16/5/2021</a:t>
            </a:fld>
            <a:endParaRPr lang="el-GR" dirty="0"/>
          </a:p>
        </p:txBody>
      </p:sp>
      <p:sp>
        <p:nvSpPr>
          <p:cNvPr id="5" name="Θέση υποσέλιδου 4">
            <a:extLst>
              <a:ext uri="{FF2B5EF4-FFF2-40B4-BE49-F238E27FC236}">
                <a16:creationId xmlns:a16="http://schemas.microsoft.com/office/drawing/2014/main" id="{AB24B40E-2F20-409C-A25E-988B6F479FE2}"/>
              </a:ext>
            </a:extLst>
          </p:cNvPr>
          <p:cNvSpPr>
            <a:spLocks noGrp="1"/>
          </p:cNvSpPr>
          <p:nvPr>
            <p:ph type="ftr" sz="quarter" idx="11"/>
          </p:nvPr>
        </p:nvSpPr>
        <p:spPr/>
        <p:txBody>
          <a:bodyPr/>
          <a:lstStyle>
            <a:lvl1pPr>
              <a:defRPr/>
            </a:lvl1pPr>
          </a:lstStyle>
          <a:p>
            <a:pPr>
              <a:defRPr/>
            </a:pPr>
            <a:r>
              <a:rPr lang="el-GR"/>
              <a:t>ΦΕΒΡΟΥΑΡΙΟΣ-ΜΑΡΤΙΟΣ 2014</a:t>
            </a:r>
          </a:p>
        </p:txBody>
      </p:sp>
      <p:sp>
        <p:nvSpPr>
          <p:cNvPr id="6" name="Θέση αριθμού διαφάνειας 5">
            <a:extLst>
              <a:ext uri="{FF2B5EF4-FFF2-40B4-BE49-F238E27FC236}">
                <a16:creationId xmlns:a16="http://schemas.microsoft.com/office/drawing/2014/main" id="{6B50D6E3-C106-43F5-843E-BC30C56BDCA0}"/>
              </a:ext>
            </a:extLst>
          </p:cNvPr>
          <p:cNvSpPr>
            <a:spLocks noGrp="1"/>
          </p:cNvSpPr>
          <p:nvPr>
            <p:ph type="sldNum" sz="quarter" idx="12"/>
          </p:nvPr>
        </p:nvSpPr>
        <p:spPr/>
        <p:txBody>
          <a:bodyPr/>
          <a:lstStyle>
            <a:lvl1pPr>
              <a:defRPr/>
            </a:lvl1pPr>
          </a:lstStyle>
          <a:p>
            <a:pPr>
              <a:defRPr/>
            </a:pPr>
            <a:fld id="{8676EEF9-27DF-49D8-A34A-7DC6E4F9D6E0}" type="slidenum">
              <a:rPr lang="el-GR" altLang="en-US"/>
              <a:pPr>
                <a:defRPr/>
              </a:pPr>
              <a:t>‹#›</a:t>
            </a:fld>
            <a:endParaRPr lang="el-GR" altLang="en-US"/>
          </a:p>
        </p:txBody>
      </p:sp>
    </p:spTree>
    <p:extLst>
      <p:ext uri="{BB962C8B-B14F-4D97-AF65-F5344CB8AC3E}">
        <p14:creationId xmlns:p14="http://schemas.microsoft.com/office/powerpoint/2010/main" val="2867033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3">
            <a:extLst>
              <a:ext uri="{FF2B5EF4-FFF2-40B4-BE49-F238E27FC236}">
                <a16:creationId xmlns:a16="http://schemas.microsoft.com/office/drawing/2014/main" id="{4FB032F7-967E-4A77-A656-7078D3FB97EF}"/>
              </a:ext>
            </a:extLst>
          </p:cNvPr>
          <p:cNvSpPr>
            <a:spLocks noGrp="1"/>
          </p:cNvSpPr>
          <p:nvPr>
            <p:ph type="dt" sz="half" idx="10"/>
          </p:nvPr>
        </p:nvSpPr>
        <p:spPr/>
        <p:txBody>
          <a:bodyPr/>
          <a:lstStyle>
            <a:lvl1pPr>
              <a:defRPr/>
            </a:lvl1pPr>
          </a:lstStyle>
          <a:p>
            <a:pPr>
              <a:defRPr/>
            </a:pPr>
            <a:fld id="{BFEF63C2-AE67-4328-A61D-D69192333A95}" type="datetime1">
              <a:rPr lang="el-GR"/>
              <a:pPr>
                <a:defRPr/>
              </a:pPr>
              <a:t>16/5/2021</a:t>
            </a:fld>
            <a:endParaRPr lang="el-GR" dirty="0"/>
          </a:p>
        </p:txBody>
      </p:sp>
      <p:sp>
        <p:nvSpPr>
          <p:cNvPr id="6" name="Θέση υποσέλιδου 4">
            <a:extLst>
              <a:ext uri="{FF2B5EF4-FFF2-40B4-BE49-F238E27FC236}">
                <a16:creationId xmlns:a16="http://schemas.microsoft.com/office/drawing/2014/main" id="{080B1178-7084-4FE8-B2F8-956DFB73C54B}"/>
              </a:ext>
            </a:extLst>
          </p:cNvPr>
          <p:cNvSpPr>
            <a:spLocks noGrp="1"/>
          </p:cNvSpPr>
          <p:nvPr>
            <p:ph type="ftr" sz="quarter" idx="11"/>
          </p:nvPr>
        </p:nvSpPr>
        <p:spPr/>
        <p:txBody>
          <a:bodyPr/>
          <a:lstStyle>
            <a:lvl1pPr>
              <a:defRPr/>
            </a:lvl1pPr>
          </a:lstStyle>
          <a:p>
            <a:pPr>
              <a:defRPr/>
            </a:pPr>
            <a:r>
              <a:rPr lang="el-GR"/>
              <a:t>ΦΕΒΡΟΥΑΡΙΟΣ-ΜΑΡΤΙΟΣ 2014</a:t>
            </a:r>
          </a:p>
        </p:txBody>
      </p:sp>
      <p:sp>
        <p:nvSpPr>
          <p:cNvPr id="7" name="Θέση αριθμού διαφάνειας 5">
            <a:extLst>
              <a:ext uri="{FF2B5EF4-FFF2-40B4-BE49-F238E27FC236}">
                <a16:creationId xmlns:a16="http://schemas.microsoft.com/office/drawing/2014/main" id="{02E77B7A-201A-4067-ABE9-0BE24534568E}"/>
              </a:ext>
            </a:extLst>
          </p:cNvPr>
          <p:cNvSpPr>
            <a:spLocks noGrp="1"/>
          </p:cNvSpPr>
          <p:nvPr>
            <p:ph type="sldNum" sz="quarter" idx="12"/>
          </p:nvPr>
        </p:nvSpPr>
        <p:spPr/>
        <p:txBody>
          <a:bodyPr/>
          <a:lstStyle>
            <a:lvl1pPr>
              <a:defRPr/>
            </a:lvl1pPr>
          </a:lstStyle>
          <a:p>
            <a:pPr>
              <a:defRPr/>
            </a:pPr>
            <a:fld id="{EC05E904-42F2-432C-85B8-1D882271686A}" type="slidenum">
              <a:rPr lang="el-GR" altLang="en-US"/>
              <a:pPr>
                <a:defRPr/>
              </a:pPr>
              <a:t>‹#›</a:t>
            </a:fld>
            <a:endParaRPr lang="el-GR" altLang="en-US"/>
          </a:p>
        </p:txBody>
      </p:sp>
    </p:spTree>
    <p:extLst>
      <p:ext uri="{BB962C8B-B14F-4D97-AF65-F5344CB8AC3E}">
        <p14:creationId xmlns:p14="http://schemas.microsoft.com/office/powerpoint/2010/main" val="591876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3">
            <a:extLst>
              <a:ext uri="{FF2B5EF4-FFF2-40B4-BE49-F238E27FC236}">
                <a16:creationId xmlns:a16="http://schemas.microsoft.com/office/drawing/2014/main" id="{9759E460-9735-4F60-A6D7-A09F17B189A6}"/>
              </a:ext>
            </a:extLst>
          </p:cNvPr>
          <p:cNvSpPr>
            <a:spLocks noGrp="1"/>
          </p:cNvSpPr>
          <p:nvPr>
            <p:ph type="dt" sz="half" idx="10"/>
          </p:nvPr>
        </p:nvSpPr>
        <p:spPr/>
        <p:txBody>
          <a:bodyPr/>
          <a:lstStyle>
            <a:lvl1pPr>
              <a:defRPr/>
            </a:lvl1pPr>
          </a:lstStyle>
          <a:p>
            <a:pPr>
              <a:defRPr/>
            </a:pPr>
            <a:fld id="{78746FBB-4F3C-4146-9AE5-FBFA0A09D7ED}" type="datetime1">
              <a:rPr lang="el-GR"/>
              <a:pPr>
                <a:defRPr/>
              </a:pPr>
              <a:t>16/5/2021</a:t>
            </a:fld>
            <a:endParaRPr lang="el-GR" dirty="0"/>
          </a:p>
        </p:txBody>
      </p:sp>
      <p:sp>
        <p:nvSpPr>
          <p:cNvPr id="8" name="Θέση υποσέλιδου 4">
            <a:extLst>
              <a:ext uri="{FF2B5EF4-FFF2-40B4-BE49-F238E27FC236}">
                <a16:creationId xmlns:a16="http://schemas.microsoft.com/office/drawing/2014/main" id="{8F1154B1-6577-4754-95F5-69002EB21496}"/>
              </a:ext>
            </a:extLst>
          </p:cNvPr>
          <p:cNvSpPr>
            <a:spLocks noGrp="1"/>
          </p:cNvSpPr>
          <p:nvPr>
            <p:ph type="ftr" sz="quarter" idx="11"/>
          </p:nvPr>
        </p:nvSpPr>
        <p:spPr/>
        <p:txBody>
          <a:bodyPr/>
          <a:lstStyle>
            <a:lvl1pPr>
              <a:defRPr/>
            </a:lvl1pPr>
          </a:lstStyle>
          <a:p>
            <a:pPr>
              <a:defRPr/>
            </a:pPr>
            <a:r>
              <a:rPr lang="el-GR"/>
              <a:t>ΦΕΒΡΟΥΑΡΙΟΣ-ΜΑΡΤΙΟΣ 2014</a:t>
            </a:r>
          </a:p>
        </p:txBody>
      </p:sp>
      <p:sp>
        <p:nvSpPr>
          <p:cNvPr id="9" name="Θέση αριθμού διαφάνειας 5">
            <a:extLst>
              <a:ext uri="{FF2B5EF4-FFF2-40B4-BE49-F238E27FC236}">
                <a16:creationId xmlns:a16="http://schemas.microsoft.com/office/drawing/2014/main" id="{F9BCD7F8-6686-4D2D-9FC1-FE9F89776A63}"/>
              </a:ext>
            </a:extLst>
          </p:cNvPr>
          <p:cNvSpPr>
            <a:spLocks noGrp="1"/>
          </p:cNvSpPr>
          <p:nvPr>
            <p:ph type="sldNum" sz="quarter" idx="12"/>
          </p:nvPr>
        </p:nvSpPr>
        <p:spPr/>
        <p:txBody>
          <a:bodyPr/>
          <a:lstStyle>
            <a:lvl1pPr>
              <a:defRPr/>
            </a:lvl1pPr>
          </a:lstStyle>
          <a:p>
            <a:pPr>
              <a:defRPr/>
            </a:pPr>
            <a:fld id="{262ACA7C-5D3F-4EAE-A7E0-AB321F4FEDCA}" type="slidenum">
              <a:rPr lang="el-GR" altLang="en-US"/>
              <a:pPr>
                <a:defRPr/>
              </a:pPr>
              <a:t>‹#›</a:t>
            </a:fld>
            <a:endParaRPr lang="el-GR" altLang="en-US"/>
          </a:p>
        </p:txBody>
      </p:sp>
    </p:spTree>
    <p:extLst>
      <p:ext uri="{BB962C8B-B14F-4D97-AF65-F5344CB8AC3E}">
        <p14:creationId xmlns:p14="http://schemas.microsoft.com/office/powerpoint/2010/main" val="3960582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Ορθογώνιο 5">
            <a:extLst>
              <a:ext uri="{FF2B5EF4-FFF2-40B4-BE49-F238E27FC236}">
                <a16:creationId xmlns:a16="http://schemas.microsoft.com/office/drawing/2014/main" id="{8AE2A01B-DDC8-4B3E-A3DF-396A425F4B98}"/>
              </a:ext>
            </a:extLst>
          </p:cNvPr>
          <p:cNvSpPr>
            <a:spLocks noChangeArrowheads="1"/>
          </p:cNvSpPr>
          <p:nvPr userDrawn="1"/>
        </p:nvSpPr>
        <p:spPr bwMode="auto">
          <a:xfrm>
            <a:off x="1588" y="28575"/>
            <a:ext cx="5146675" cy="276225"/>
          </a:xfrm>
          <a:prstGeom prst="rect">
            <a:avLst/>
          </a:prstGeom>
          <a:no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l-GR" altLang="en-US" sz="1200">
                <a:latin typeface="Calibri" panose="020F0502020204030204" pitchFamily="34" charset="0"/>
              </a:rPr>
              <a:t>ΔΙΟΙΚΗΣΗ ΑΠΟΔΟΣΗΣ ΔΗΜΟΣΙΩΝ ΟΡΓΑΝΙΣΜΩΝ</a:t>
            </a:r>
          </a:p>
        </p:txBody>
      </p:sp>
      <p:sp>
        <p:nvSpPr>
          <p:cNvPr id="2" name="Τίτλος 1"/>
          <p:cNvSpPr>
            <a:spLocks noGrp="1"/>
          </p:cNvSpPr>
          <p:nvPr>
            <p:ph type="title"/>
          </p:nvPr>
        </p:nvSpPr>
        <p:spPr/>
        <p:txBody>
          <a:bodyPr/>
          <a:lstStyle/>
          <a:p>
            <a:r>
              <a:rPr lang="el-GR"/>
              <a:t>Στυλ κύριου τίτλου</a:t>
            </a:r>
          </a:p>
        </p:txBody>
      </p:sp>
      <p:sp>
        <p:nvSpPr>
          <p:cNvPr id="4" name="Θέση ημερομηνίας 2">
            <a:extLst>
              <a:ext uri="{FF2B5EF4-FFF2-40B4-BE49-F238E27FC236}">
                <a16:creationId xmlns:a16="http://schemas.microsoft.com/office/drawing/2014/main" id="{2D21E2F3-82D2-4096-9291-B36D7EF43B8F}"/>
              </a:ext>
            </a:extLst>
          </p:cNvPr>
          <p:cNvSpPr>
            <a:spLocks noGrp="1"/>
          </p:cNvSpPr>
          <p:nvPr>
            <p:ph type="dt" sz="half" idx="10"/>
          </p:nvPr>
        </p:nvSpPr>
        <p:spPr/>
        <p:txBody>
          <a:bodyPr/>
          <a:lstStyle>
            <a:lvl1pPr>
              <a:defRPr/>
            </a:lvl1pPr>
          </a:lstStyle>
          <a:p>
            <a:pPr>
              <a:defRPr/>
            </a:pPr>
            <a:fld id="{C296A5FA-EB29-4216-A821-F303D5A53681}" type="datetime1">
              <a:rPr lang="el-GR"/>
              <a:pPr>
                <a:defRPr/>
              </a:pPr>
              <a:t>16/5/2021</a:t>
            </a:fld>
            <a:endParaRPr lang="el-GR" dirty="0"/>
          </a:p>
        </p:txBody>
      </p:sp>
      <p:sp>
        <p:nvSpPr>
          <p:cNvPr id="5" name="Θέση υποσέλιδου 3">
            <a:extLst>
              <a:ext uri="{FF2B5EF4-FFF2-40B4-BE49-F238E27FC236}">
                <a16:creationId xmlns:a16="http://schemas.microsoft.com/office/drawing/2014/main" id="{E74B4126-E3F3-4D39-87FF-A6AD1E65D3C3}"/>
              </a:ext>
            </a:extLst>
          </p:cNvPr>
          <p:cNvSpPr>
            <a:spLocks noGrp="1"/>
          </p:cNvSpPr>
          <p:nvPr>
            <p:ph type="ftr" sz="quarter" idx="11"/>
          </p:nvPr>
        </p:nvSpPr>
        <p:spPr/>
        <p:txBody>
          <a:bodyPr/>
          <a:lstStyle>
            <a:lvl1pPr>
              <a:defRPr/>
            </a:lvl1pPr>
          </a:lstStyle>
          <a:p>
            <a:pPr>
              <a:defRPr/>
            </a:pPr>
            <a:r>
              <a:rPr lang="el-GR"/>
              <a:t>ΦΕΒΡΟΥΑΡΙΟΣ-ΜΑΡΤΙΟΣ 2014</a:t>
            </a:r>
          </a:p>
        </p:txBody>
      </p:sp>
      <p:sp>
        <p:nvSpPr>
          <p:cNvPr id="6" name="Θέση αριθμού διαφάνειας 4">
            <a:extLst>
              <a:ext uri="{FF2B5EF4-FFF2-40B4-BE49-F238E27FC236}">
                <a16:creationId xmlns:a16="http://schemas.microsoft.com/office/drawing/2014/main" id="{294F6B20-8B58-4EF8-90DA-1482874DF92F}"/>
              </a:ext>
            </a:extLst>
          </p:cNvPr>
          <p:cNvSpPr>
            <a:spLocks noGrp="1"/>
          </p:cNvSpPr>
          <p:nvPr>
            <p:ph type="sldNum" sz="quarter" idx="12"/>
          </p:nvPr>
        </p:nvSpPr>
        <p:spPr/>
        <p:txBody>
          <a:bodyPr/>
          <a:lstStyle>
            <a:lvl1pPr>
              <a:defRPr smtClean="0"/>
            </a:lvl1pPr>
          </a:lstStyle>
          <a:p>
            <a:pPr>
              <a:defRPr/>
            </a:pPr>
            <a:fld id="{730FBF9A-435C-4821-AEAE-18D082ED68C7}" type="slidenum">
              <a:rPr lang="el-GR" altLang="en-US"/>
              <a:pPr>
                <a:defRPr/>
              </a:pPr>
              <a:t>‹#›</a:t>
            </a:fld>
            <a:endParaRPr lang="el-GR" altLang="en-US"/>
          </a:p>
        </p:txBody>
      </p:sp>
    </p:spTree>
    <p:extLst>
      <p:ext uri="{BB962C8B-B14F-4D97-AF65-F5344CB8AC3E}">
        <p14:creationId xmlns:p14="http://schemas.microsoft.com/office/powerpoint/2010/main" val="2576971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94367D2-567B-4367-9795-EF12B5FECA9A}"/>
              </a:ext>
            </a:extLst>
          </p:cNvPr>
          <p:cNvSpPr>
            <a:spLocks noGrp="1"/>
          </p:cNvSpPr>
          <p:nvPr>
            <p:ph type="dt" sz="half" idx="10"/>
          </p:nvPr>
        </p:nvSpPr>
        <p:spPr/>
        <p:txBody>
          <a:bodyPr/>
          <a:lstStyle>
            <a:lvl1pPr>
              <a:defRPr/>
            </a:lvl1pPr>
          </a:lstStyle>
          <a:p>
            <a:pPr>
              <a:defRPr/>
            </a:pPr>
            <a:fld id="{72E32DE8-523A-4BC7-9A7C-6C2D5E8E912D}" type="datetime1">
              <a:rPr lang="el-GR"/>
              <a:pPr>
                <a:defRPr/>
              </a:pPr>
              <a:t>16/5/2021</a:t>
            </a:fld>
            <a:endParaRPr lang="el-GR" dirty="0"/>
          </a:p>
        </p:txBody>
      </p:sp>
      <p:sp>
        <p:nvSpPr>
          <p:cNvPr id="3" name="Θέση υποσέλιδου 2">
            <a:extLst>
              <a:ext uri="{FF2B5EF4-FFF2-40B4-BE49-F238E27FC236}">
                <a16:creationId xmlns:a16="http://schemas.microsoft.com/office/drawing/2014/main" id="{2C715098-9FA6-4AC5-A8E1-4A80737FE3CB}"/>
              </a:ext>
            </a:extLst>
          </p:cNvPr>
          <p:cNvSpPr>
            <a:spLocks noGrp="1"/>
          </p:cNvSpPr>
          <p:nvPr>
            <p:ph type="ftr" sz="quarter" idx="11"/>
          </p:nvPr>
        </p:nvSpPr>
        <p:spPr/>
        <p:txBody>
          <a:bodyPr/>
          <a:lstStyle>
            <a:lvl1pPr>
              <a:defRPr/>
            </a:lvl1pPr>
          </a:lstStyle>
          <a:p>
            <a:pPr>
              <a:defRPr/>
            </a:pPr>
            <a:r>
              <a:rPr lang="el-GR"/>
              <a:t>ΙΟΥΝΙΟΣ – ΙΟΥΛΙΟΣ  2016</a:t>
            </a:r>
          </a:p>
        </p:txBody>
      </p:sp>
      <p:sp>
        <p:nvSpPr>
          <p:cNvPr id="4" name="Θέση αριθμού διαφάνειας 3">
            <a:extLst>
              <a:ext uri="{FF2B5EF4-FFF2-40B4-BE49-F238E27FC236}">
                <a16:creationId xmlns:a16="http://schemas.microsoft.com/office/drawing/2014/main" id="{7E169E80-AB16-4CB6-BB6C-28B68017FE33}"/>
              </a:ext>
            </a:extLst>
          </p:cNvPr>
          <p:cNvSpPr>
            <a:spLocks noGrp="1"/>
          </p:cNvSpPr>
          <p:nvPr>
            <p:ph type="sldNum" sz="quarter" idx="12"/>
          </p:nvPr>
        </p:nvSpPr>
        <p:spPr/>
        <p:txBody>
          <a:bodyPr/>
          <a:lstStyle>
            <a:lvl1pPr>
              <a:defRPr smtClean="0"/>
            </a:lvl1pPr>
          </a:lstStyle>
          <a:p>
            <a:pPr>
              <a:defRPr/>
            </a:pPr>
            <a:fld id="{71995063-5221-4823-AFB9-94E08058EC48}" type="slidenum">
              <a:rPr lang="el-GR" altLang="en-US"/>
              <a:pPr>
                <a:defRPr/>
              </a:pPr>
              <a:t>‹#›</a:t>
            </a:fld>
            <a:endParaRPr lang="el-GR" altLang="en-US"/>
          </a:p>
        </p:txBody>
      </p:sp>
    </p:spTree>
    <p:extLst>
      <p:ext uri="{BB962C8B-B14F-4D97-AF65-F5344CB8AC3E}">
        <p14:creationId xmlns:p14="http://schemas.microsoft.com/office/powerpoint/2010/main" val="2355230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ροσαρμοσμένη διάταξ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Θέση ημερομηνίας 3">
            <a:extLst>
              <a:ext uri="{FF2B5EF4-FFF2-40B4-BE49-F238E27FC236}">
                <a16:creationId xmlns:a16="http://schemas.microsoft.com/office/drawing/2014/main" id="{9F606320-8EEA-4BFE-89B4-3F11105308DC}"/>
              </a:ext>
            </a:extLst>
          </p:cNvPr>
          <p:cNvSpPr>
            <a:spLocks noGrp="1"/>
          </p:cNvSpPr>
          <p:nvPr>
            <p:ph type="dt" sz="half" idx="10"/>
          </p:nvPr>
        </p:nvSpPr>
        <p:spPr/>
        <p:txBody>
          <a:bodyPr/>
          <a:lstStyle>
            <a:lvl1pPr>
              <a:defRPr/>
            </a:lvl1pPr>
          </a:lstStyle>
          <a:p>
            <a:pPr>
              <a:defRPr/>
            </a:pPr>
            <a:fld id="{C1EBC9F6-DB7D-41FC-8094-EC21EE29785F}" type="datetime1">
              <a:rPr lang="el-GR"/>
              <a:pPr>
                <a:defRPr/>
              </a:pPr>
              <a:t>16/5/2021</a:t>
            </a:fld>
            <a:endParaRPr lang="el-GR" dirty="0"/>
          </a:p>
        </p:txBody>
      </p:sp>
      <p:sp>
        <p:nvSpPr>
          <p:cNvPr id="4" name="Θέση υποσέλιδου 4">
            <a:extLst>
              <a:ext uri="{FF2B5EF4-FFF2-40B4-BE49-F238E27FC236}">
                <a16:creationId xmlns:a16="http://schemas.microsoft.com/office/drawing/2014/main" id="{A077CAE4-492C-4F35-AF75-1956BFE1F5B8}"/>
              </a:ext>
            </a:extLst>
          </p:cNvPr>
          <p:cNvSpPr>
            <a:spLocks noGrp="1"/>
          </p:cNvSpPr>
          <p:nvPr>
            <p:ph type="ftr" sz="quarter" idx="11"/>
          </p:nvPr>
        </p:nvSpPr>
        <p:spPr/>
        <p:txBody>
          <a:bodyPr/>
          <a:lstStyle>
            <a:lvl1pPr>
              <a:defRPr/>
            </a:lvl1pPr>
          </a:lstStyle>
          <a:p>
            <a:pPr>
              <a:defRPr/>
            </a:pPr>
            <a:r>
              <a:rPr lang="el-GR"/>
              <a:t>ΦΕΒΡΟΥΑΡΙΟΣ-ΜΑΡΤΙΟΣ 2014</a:t>
            </a:r>
          </a:p>
        </p:txBody>
      </p:sp>
      <p:sp>
        <p:nvSpPr>
          <p:cNvPr id="5" name="Θέση αριθμού διαφάνειας 5">
            <a:extLst>
              <a:ext uri="{FF2B5EF4-FFF2-40B4-BE49-F238E27FC236}">
                <a16:creationId xmlns:a16="http://schemas.microsoft.com/office/drawing/2014/main" id="{ED6EAED4-73BB-46B4-B37C-A2E9383B727A}"/>
              </a:ext>
            </a:extLst>
          </p:cNvPr>
          <p:cNvSpPr>
            <a:spLocks noGrp="1"/>
          </p:cNvSpPr>
          <p:nvPr>
            <p:ph type="sldNum" sz="quarter" idx="12"/>
          </p:nvPr>
        </p:nvSpPr>
        <p:spPr/>
        <p:txBody>
          <a:bodyPr/>
          <a:lstStyle>
            <a:lvl1pPr>
              <a:defRPr/>
            </a:lvl1pPr>
          </a:lstStyle>
          <a:p>
            <a:pPr>
              <a:defRPr/>
            </a:pPr>
            <a:fld id="{98D33BF3-E4C7-4469-8D07-6C7CBD6B19EA}" type="slidenum">
              <a:rPr lang="el-GR" altLang="en-US"/>
              <a:pPr>
                <a:defRPr/>
              </a:pPr>
              <a:t>‹#›</a:t>
            </a:fld>
            <a:endParaRPr lang="el-GR" altLang="en-US"/>
          </a:p>
        </p:txBody>
      </p:sp>
    </p:spTree>
    <p:extLst>
      <p:ext uri="{BB962C8B-B14F-4D97-AF65-F5344CB8AC3E}">
        <p14:creationId xmlns:p14="http://schemas.microsoft.com/office/powerpoint/2010/main" val="1282251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1"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a:extLst>
              <a:ext uri="{FF2B5EF4-FFF2-40B4-BE49-F238E27FC236}">
                <a16:creationId xmlns:a16="http://schemas.microsoft.com/office/drawing/2014/main" id="{6D0F4F68-C78E-4EDE-9585-86513F985659}"/>
              </a:ext>
            </a:extLst>
          </p:cNvPr>
          <p:cNvSpPr>
            <a:spLocks noGrp="1"/>
          </p:cNvSpPr>
          <p:nvPr>
            <p:ph type="dt" sz="half" idx="10"/>
          </p:nvPr>
        </p:nvSpPr>
        <p:spPr/>
        <p:txBody>
          <a:bodyPr/>
          <a:lstStyle>
            <a:lvl1pPr>
              <a:defRPr/>
            </a:lvl1pPr>
          </a:lstStyle>
          <a:p>
            <a:pPr>
              <a:defRPr/>
            </a:pPr>
            <a:fld id="{342B147C-AED8-42F3-AC3B-36EA4B929289}" type="datetime1">
              <a:rPr lang="el-GR"/>
              <a:pPr>
                <a:defRPr/>
              </a:pPr>
              <a:t>16/5/2021</a:t>
            </a:fld>
            <a:endParaRPr lang="el-GR" dirty="0"/>
          </a:p>
        </p:txBody>
      </p:sp>
      <p:sp>
        <p:nvSpPr>
          <p:cNvPr id="6" name="Θέση υποσέλιδου 4">
            <a:extLst>
              <a:ext uri="{FF2B5EF4-FFF2-40B4-BE49-F238E27FC236}">
                <a16:creationId xmlns:a16="http://schemas.microsoft.com/office/drawing/2014/main" id="{5E6CB93A-BD2C-44B6-A4D2-37CF3CC7453F}"/>
              </a:ext>
            </a:extLst>
          </p:cNvPr>
          <p:cNvSpPr>
            <a:spLocks noGrp="1"/>
          </p:cNvSpPr>
          <p:nvPr>
            <p:ph type="ftr" sz="quarter" idx="11"/>
          </p:nvPr>
        </p:nvSpPr>
        <p:spPr/>
        <p:txBody>
          <a:bodyPr/>
          <a:lstStyle>
            <a:lvl1pPr>
              <a:defRPr/>
            </a:lvl1pPr>
          </a:lstStyle>
          <a:p>
            <a:pPr>
              <a:defRPr/>
            </a:pPr>
            <a:r>
              <a:rPr lang="el-GR"/>
              <a:t>ΙΟΥΝΙΟΣ - ΙΟΥΛΙΟΣ 2016</a:t>
            </a:r>
          </a:p>
        </p:txBody>
      </p:sp>
      <p:sp>
        <p:nvSpPr>
          <p:cNvPr id="7" name="Θέση αριθμού διαφάνειας 5">
            <a:extLst>
              <a:ext uri="{FF2B5EF4-FFF2-40B4-BE49-F238E27FC236}">
                <a16:creationId xmlns:a16="http://schemas.microsoft.com/office/drawing/2014/main" id="{7CAE6B8A-F937-44C7-ABCB-E835535EA1C4}"/>
              </a:ext>
            </a:extLst>
          </p:cNvPr>
          <p:cNvSpPr>
            <a:spLocks noGrp="1"/>
          </p:cNvSpPr>
          <p:nvPr>
            <p:ph type="sldNum" sz="quarter" idx="12"/>
          </p:nvPr>
        </p:nvSpPr>
        <p:spPr/>
        <p:txBody>
          <a:bodyPr/>
          <a:lstStyle>
            <a:lvl1pPr>
              <a:defRPr smtClean="0"/>
            </a:lvl1pPr>
          </a:lstStyle>
          <a:p>
            <a:pPr>
              <a:defRPr/>
            </a:pPr>
            <a:fld id="{9E8FF3E1-4B65-4FBA-92A6-CA824E4EF043}" type="slidenum">
              <a:rPr lang="el-GR" altLang="en-US"/>
              <a:pPr>
                <a:defRPr/>
              </a:pPr>
              <a:t>‹#›</a:t>
            </a:fld>
            <a:endParaRPr lang="el-GR" altLang="en-US"/>
          </a:p>
        </p:txBody>
      </p:sp>
    </p:spTree>
    <p:extLst>
      <p:ext uri="{BB962C8B-B14F-4D97-AF65-F5344CB8AC3E}">
        <p14:creationId xmlns:p14="http://schemas.microsoft.com/office/powerpoint/2010/main" val="1690769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a:extLst>
              <a:ext uri="{FF2B5EF4-FFF2-40B4-BE49-F238E27FC236}">
                <a16:creationId xmlns:a16="http://schemas.microsoft.com/office/drawing/2014/main" id="{884A3554-D4E2-4DC7-B63F-815AC2C97F24}"/>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Στυλ κύριου τίτλου</a:t>
            </a:r>
          </a:p>
        </p:txBody>
      </p:sp>
      <p:sp>
        <p:nvSpPr>
          <p:cNvPr id="1027" name="Θέση κειμένου 2">
            <a:extLst>
              <a:ext uri="{FF2B5EF4-FFF2-40B4-BE49-F238E27FC236}">
                <a16:creationId xmlns:a16="http://schemas.microsoft.com/office/drawing/2014/main" id="{A70DA8DA-4D64-472A-A647-75EF31197F86}"/>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4" name="Θέση ημερομηνίας 3">
            <a:extLst>
              <a:ext uri="{FF2B5EF4-FFF2-40B4-BE49-F238E27FC236}">
                <a16:creationId xmlns:a16="http://schemas.microsoft.com/office/drawing/2014/main" id="{0DD31AAE-BB6E-4B4E-9CD0-70A78A8FA8A4}"/>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49C7D7D5-8A79-4451-BE7D-091E8B0984AD}" type="datetime1">
              <a:rPr lang="el-GR"/>
              <a:pPr>
                <a:defRPr/>
              </a:pPr>
              <a:t>16/5/2021</a:t>
            </a:fld>
            <a:endParaRPr lang="el-GR" dirty="0"/>
          </a:p>
        </p:txBody>
      </p:sp>
      <p:sp>
        <p:nvSpPr>
          <p:cNvPr id="5" name="Θέση υποσέλιδου 4">
            <a:extLst>
              <a:ext uri="{FF2B5EF4-FFF2-40B4-BE49-F238E27FC236}">
                <a16:creationId xmlns:a16="http://schemas.microsoft.com/office/drawing/2014/main" id="{112B32A4-2423-4380-8381-27D4A2BE7B6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el-GR"/>
              <a:t>ΦΕΒΡΟΥΑΡΙΟΣ-ΜΑΡΤΙΟΣ 2014</a:t>
            </a:r>
          </a:p>
        </p:txBody>
      </p:sp>
      <p:sp>
        <p:nvSpPr>
          <p:cNvPr id="6" name="Θέση αριθμού διαφάνειας 5">
            <a:extLst>
              <a:ext uri="{FF2B5EF4-FFF2-40B4-BE49-F238E27FC236}">
                <a16:creationId xmlns:a16="http://schemas.microsoft.com/office/drawing/2014/main" id="{E43CDADC-87E7-4BE2-91B0-E7433C18004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1A8E42C8-F953-465E-8F43-95A33CE1F1F2}" type="slidenum">
              <a:rPr lang="el-GR" altLang="en-US"/>
              <a:pPr>
                <a:defRPr/>
              </a:pPr>
              <a:t>‹#›</a:t>
            </a:fld>
            <a:endParaRPr lang="el-GR" altLang="en-US"/>
          </a:p>
        </p:txBody>
      </p:sp>
    </p:spTree>
  </p:cSld>
  <p:clrMap bg1="lt1" tx1="dk1" bg2="lt2" tx2="dk2" accent1="accent1" accent2="accent2" accent3="accent3" accent4="accent4" accent5="accent5" accent6="accent6" hlink="hlink" folHlink="folHlink"/>
  <p:sldLayoutIdLst>
    <p:sldLayoutId id="2147484638" r:id="rId1"/>
    <p:sldLayoutId id="2147484639" r:id="rId2"/>
    <p:sldLayoutId id="2147484634" r:id="rId3"/>
    <p:sldLayoutId id="2147484635" r:id="rId4"/>
    <p:sldLayoutId id="2147484636" r:id="rId5"/>
    <p:sldLayoutId id="2147484640" r:id="rId6"/>
    <p:sldLayoutId id="2147484641" r:id="rId7"/>
    <p:sldLayoutId id="2147484637" r:id="rId8"/>
    <p:sldLayoutId id="2147484642" r:id="rId9"/>
    <p:sldLayoutId id="2147484643" r:id="rId10"/>
    <p:sldLayoutId id="2147484644" r:id="rId11"/>
    <p:sldLayoutId id="2147484645" r:id="rId12"/>
    <p:sldLayoutId id="2147484646" r:id="rId13"/>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Τίτλος 1">
            <a:extLst>
              <a:ext uri="{FF2B5EF4-FFF2-40B4-BE49-F238E27FC236}">
                <a16:creationId xmlns:a16="http://schemas.microsoft.com/office/drawing/2014/main" id="{BCBCDD53-73D9-4EF5-9737-9D4F8A8635C3}"/>
              </a:ext>
            </a:extLst>
          </p:cNvPr>
          <p:cNvSpPr>
            <a:spLocks noGrp="1"/>
          </p:cNvSpPr>
          <p:nvPr>
            <p:ph type="ctrTitle"/>
          </p:nvPr>
        </p:nvSpPr>
        <p:spPr>
          <a:xfrm>
            <a:off x="685800" y="1628775"/>
            <a:ext cx="7918450" cy="1655763"/>
          </a:xfrm>
        </p:spPr>
        <p:txBody>
          <a:bodyPr/>
          <a:lstStyle/>
          <a:p>
            <a:pPr eaLnBrk="1" hangingPunct="1"/>
            <a:br>
              <a:rPr lang="el-GR" altLang="el-GR" sz="4000" b="1"/>
            </a:br>
            <a:r>
              <a:rPr lang="el-GR" altLang="el-GR" sz="4000" b="1"/>
              <a:t>3.2+3.3. ΕΚΤΕΛΕΣΗΣ ΠΡΟΫΠΟΛΟΓΙΣΜΟΥ ΟΤΑ – ΔΑΠΑΝΕΣ ΚΑΙ ΕΣΟΔΑ</a:t>
            </a:r>
          </a:p>
        </p:txBody>
      </p:sp>
      <p:sp>
        <p:nvSpPr>
          <p:cNvPr id="3" name="Υπότιτλος 2">
            <a:extLst>
              <a:ext uri="{FF2B5EF4-FFF2-40B4-BE49-F238E27FC236}">
                <a16:creationId xmlns:a16="http://schemas.microsoft.com/office/drawing/2014/main" id="{9809D764-BD57-4F5B-9DA2-C0E82F0300D1}"/>
              </a:ext>
            </a:extLst>
          </p:cNvPr>
          <p:cNvSpPr>
            <a:spLocks noGrp="1"/>
          </p:cNvSpPr>
          <p:nvPr>
            <p:ph type="subTitle" idx="1"/>
          </p:nvPr>
        </p:nvSpPr>
        <p:spPr>
          <a:xfrm>
            <a:off x="611188" y="4005263"/>
            <a:ext cx="7848600" cy="1079500"/>
          </a:xfrm>
        </p:spPr>
        <p:txBody>
          <a:bodyPr rtlCol="0">
            <a:noAutofit/>
          </a:bodyPr>
          <a:lstStyle/>
          <a:p>
            <a:pPr eaLnBrk="1" fontAlgn="auto" hangingPunct="1">
              <a:spcAft>
                <a:spcPts val="0"/>
              </a:spcAft>
              <a:defRPr/>
            </a:pPr>
            <a:r>
              <a:rPr lang="el-GR" b="1" dirty="0">
                <a:solidFill>
                  <a:schemeClr val="tx1">
                    <a:lumMod val="95000"/>
                    <a:lumOff val="5000"/>
                  </a:schemeClr>
                </a:solidFill>
              </a:rPr>
              <a:t>Τμήμα Αναπτυξιακών – Περιφερειακών Πολιτικών</a:t>
            </a:r>
            <a:endParaRPr lang="el-GR" sz="2800" b="1" dirty="0">
              <a:solidFill>
                <a:schemeClr val="tx1">
                  <a:lumMod val="95000"/>
                  <a:lumOff val="5000"/>
                </a:schemeClr>
              </a:solidFill>
            </a:endParaRPr>
          </a:p>
        </p:txBody>
      </p:sp>
      <p:sp>
        <p:nvSpPr>
          <p:cNvPr id="11268" name="TextBox 3">
            <a:extLst>
              <a:ext uri="{FF2B5EF4-FFF2-40B4-BE49-F238E27FC236}">
                <a16:creationId xmlns:a16="http://schemas.microsoft.com/office/drawing/2014/main" id="{7328648D-5A73-40B9-9651-88AAFA8825FD}"/>
              </a:ext>
            </a:extLst>
          </p:cNvPr>
          <p:cNvSpPr txBox="1">
            <a:spLocks noChangeArrowheads="1"/>
          </p:cNvSpPr>
          <p:nvPr/>
        </p:nvSpPr>
        <p:spPr bwMode="auto">
          <a:xfrm>
            <a:off x="0" y="-26988"/>
            <a:ext cx="9144000" cy="1077913"/>
          </a:xfrm>
          <a:prstGeom prst="rect">
            <a:avLst/>
          </a:prstGeom>
          <a:noFill/>
          <a:ln w="9525">
            <a:noFill/>
            <a:miter lim="800000"/>
            <a:headEnd/>
            <a:tailEnd/>
          </a:ln>
        </p:spPr>
        <p:txBody>
          <a:bodyPr>
            <a:spAutoFit/>
          </a:bodyPr>
          <a:lstStyle/>
          <a:p>
            <a:pPr algn="ctr" eaLnBrk="1" hangingPunct="1">
              <a:defRPr/>
            </a:pPr>
            <a:r>
              <a:rPr lang="el-GR" altLang="el-GR" sz="3200" b="1" dirty="0">
                <a:solidFill>
                  <a:schemeClr val="accent1">
                    <a:lumMod val="50000"/>
                  </a:schemeClr>
                </a:solidFill>
                <a:latin typeface="Calibri" pitchFamily="34" charset="0"/>
              </a:rPr>
              <a:t>ΟΙΚΟΝΟΜΙΚΑ ΤΗΣ ΤΟΠΙΚΗΣ ΚΑΙ ΤΗΣ</a:t>
            </a:r>
          </a:p>
          <a:p>
            <a:pPr algn="ctr" eaLnBrk="1" hangingPunct="1">
              <a:defRPr/>
            </a:pPr>
            <a:r>
              <a:rPr lang="el-GR" altLang="el-GR" sz="3200" b="1" dirty="0">
                <a:solidFill>
                  <a:schemeClr val="accent1">
                    <a:lumMod val="50000"/>
                  </a:schemeClr>
                </a:solidFill>
                <a:latin typeface="Calibri" pitchFamily="34" charset="0"/>
              </a:rPr>
              <a:t> ΠΕΡΙΦΕΡΕΙΑΚΗΣ ΑΥΤΟΔΙΟΙΚΗΣΗΣ</a:t>
            </a:r>
          </a:p>
        </p:txBody>
      </p:sp>
      <p:sp>
        <p:nvSpPr>
          <p:cNvPr id="5" name="Υπότιτλος 2">
            <a:extLst>
              <a:ext uri="{FF2B5EF4-FFF2-40B4-BE49-F238E27FC236}">
                <a16:creationId xmlns:a16="http://schemas.microsoft.com/office/drawing/2014/main" id="{C3AB7DC3-F678-41AF-953E-54D36B7EBC88}"/>
              </a:ext>
            </a:extLst>
          </p:cNvPr>
          <p:cNvSpPr txBox="1">
            <a:spLocks/>
          </p:cNvSpPr>
          <p:nvPr/>
        </p:nvSpPr>
        <p:spPr bwMode="auto">
          <a:xfrm>
            <a:off x="763588" y="5084763"/>
            <a:ext cx="7337425" cy="1512887"/>
          </a:xfrm>
          <a:prstGeom prst="rect">
            <a:avLst/>
          </a:prstGeom>
          <a:noFill/>
          <a:ln w="9525">
            <a:noFill/>
            <a:miter lim="800000"/>
            <a:headEnd/>
            <a:tailEnd/>
          </a:ln>
        </p:spPr>
        <p:txBody>
          <a:bodyPr>
            <a:normAutofit/>
          </a:bodyPr>
          <a:lstStyle/>
          <a:p>
            <a:pPr algn="just" eaLnBrk="1" fontAlgn="auto" hangingPunct="1">
              <a:spcBef>
                <a:spcPts val="1800"/>
              </a:spcBef>
              <a:spcAft>
                <a:spcPts val="0"/>
              </a:spcAft>
              <a:buFont typeface="Arial" panose="020B0604020202020204" pitchFamily="34" charset="0"/>
              <a:buNone/>
              <a:defRPr/>
            </a:pPr>
            <a:r>
              <a:rPr lang="el-GR" sz="2400" b="1" dirty="0">
                <a:solidFill>
                  <a:schemeClr val="tx1">
                    <a:lumMod val="95000"/>
                    <a:lumOff val="5000"/>
                  </a:schemeClr>
                </a:solidFill>
                <a:latin typeface="+mn-lt"/>
              </a:rPr>
              <a:t>Εισηγητής</a:t>
            </a:r>
            <a:r>
              <a:rPr lang="en-US" sz="2400" b="1" dirty="0">
                <a:solidFill>
                  <a:schemeClr val="tx1">
                    <a:lumMod val="95000"/>
                    <a:lumOff val="5000"/>
                  </a:schemeClr>
                </a:solidFill>
                <a:latin typeface="+mn-lt"/>
              </a:rPr>
              <a:t>:</a:t>
            </a:r>
            <a:r>
              <a:rPr lang="el-GR" sz="2400" b="1" dirty="0">
                <a:solidFill>
                  <a:schemeClr val="tx1">
                    <a:lumMod val="95000"/>
                    <a:lumOff val="5000"/>
                  </a:schemeClr>
                </a:solidFill>
                <a:latin typeface="+mn-lt"/>
              </a:rPr>
              <a:t> </a:t>
            </a:r>
          </a:p>
          <a:p>
            <a:pPr algn="just" eaLnBrk="1" fontAlgn="auto" hangingPunct="1">
              <a:spcBef>
                <a:spcPts val="0"/>
              </a:spcBef>
              <a:spcAft>
                <a:spcPts val="0"/>
              </a:spcAft>
              <a:buFont typeface="Arial" panose="020B0604020202020204" pitchFamily="34" charset="0"/>
              <a:buNone/>
              <a:defRPr/>
            </a:pPr>
            <a:r>
              <a:rPr lang="el-GR" sz="2000" dirty="0">
                <a:solidFill>
                  <a:schemeClr val="tx1">
                    <a:lumMod val="95000"/>
                    <a:lumOff val="5000"/>
                  </a:schemeClr>
                </a:solidFill>
                <a:latin typeface="+mn-lt"/>
              </a:rPr>
              <a:t>Κώστας Τρυποσκούφης</a:t>
            </a:r>
          </a:p>
          <a:p>
            <a:pPr algn="just" eaLnBrk="1" fontAlgn="auto" hangingPunct="1">
              <a:spcBef>
                <a:spcPts val="0"/>
              </a:spcBef>
              <a:spcAft>
                <a:spcPts val="0"/>
              </a:spcAft>
              <a:buFont typeface="Arial" panose="020B0604020202020204" pitchFamily="34" charset="0"/>
              <a:buNone/>
              <a:defRPr/>
            </a:pPr>
            <a:r>
              <a:rPr lang="el-GR" sz="2000" dirty="0">
                <a:solidFill>
                  <a:schemeClr val="tx1">
                    <a:lumMod val="95000"/>
                    <a:lumOff val="5000"/>
                  </a:schemeClr>
                </a:solidFill>
                <a:latin typeface="+mn-lt"/>
              </a:rPr>
              <a:t>ΥΠΕΣ /Δ/</a:t>
            </a:r>
            <a:r>
              <a:rPr lang="el-GR" sz="2000" dirty="0" err="1">
                <a:solidFill>
                  <a:schemeClr val="tx1">
                    <a:lumMod val="95000"/>
                    <a:lumOff val="5000"/>
                  </a:schemeClr>
                </a:solidFill>
                <a:latin typeface="+mn-lt"/>
              </a:rPr>
              <a:t>νσ</a:t>
            </a:r>
            <a:r>
              <a:rPr lang="el-GR" sz="2000" dirty="0">
                <a:solidFill>
                  <a:schemeClr val="tx1">
                    <a:lumMod val="95000"/>
                    <a:lumOff val="5000"/>
                  </a:schemeClr>
                </a:solidFill>
                <a:latin typeface="+mn-lt"/>
              </a:rPr>
              <a:t>η Οικονομικών Τοπικής Αυτοδιοίκησης (ΔΟΙΚΤΑ)</a:t>
            </a:r>
          </a:p>
          <a:p>
            <a:pPr algn="just" eaLnBrk="1" fontAlgn="auto" hangingPunct="1">
              <a:spcBef>
                <a:spcPts val="0"/>
              </a:spcBef>
              <a:spcAft>
                <a:spcPts val="0"/>
              </a:spcAft>
              <a:buFont typeface="Arial" panose="020B0604020202020204" pitchFamily="34" charset="0"/>
              <a:buNone/>
              <a:defRPr/>
            </a:pPr>
            <a:r>
              <a:rPr lang="en-US" sz="2000" dirty="0">
                <a:solidFill>
                  <a:schemeClr val="tx1">
                    <a:lumMod val="95000"/>
                    <a:lumOff val="5000"/>
                  </a:schemeClr>
                </a:solidFill>
                <a:latin typeface="+mn-lt"/>
              </a:rPr>
              <a:t>k.tryposkoufis@ypes.gr</a:t>
            </a:r>
            <a:endParaRPr lang="el-GR" sz="2000" dirty="0">
              <a:solidFill>
                <a:schemeClr val="tx1">
                  <a:lumMod val="95000"/>
                  <a:lumOff val="5000"/>
                </a:schemeClr>
              </a:solidFill>
              <a:latin typeface="+mn-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a:extLst>
              <a:ext uri="{FF2B5EF4-FFF2-40B4-BE49-F238E27FC236}">
                <a16:creationId xmlns:a16="http://schemas.microsoft.com/office/drawing/2014/main" id="{A96029F9-A483-48D8-BBBB-2D15ADF8C30B}"/>
              </a:ext>
            </a:extLst>
          </p:cNvPr>
          <p:cNvSpPr>
            <a:spLocks noGrp="1"/>
          </p:cNvSpPr>
          <p:nvPr>
            <p:ph type="title"/>
          </p:nvPr>
        </p:nvSpPr>
        <p:spPr>
          <a:xfrm>
            <a:off x="0" y="115888"/>
            <a:ext cx="9144000" cy="720725"/>
          </a:xfrm>
        </p:spPr>
        <p:txBody>
          <a:bodyPr/>
          <a:lstStyle/>
          <a:p>
            <a:pPr>
              <a:defRPr/>
            </a:pPr>
            <a:r>
              <a:rPr lang="el-GR" sz="3200" b="1" dirty="0"/>
              <a:t>ΠΡΟΪΣΤΑΜΕΝΟΣ ΟΙΚΟΝΟΜΙΚΩΝ ΥΠΗΡΕΣΙΩΝ (2)</a:t>
            </a:r>
            <a:br>
              <a:rPr lang="el-GR" sz="3200" b="1" dirty="0"/>
            </a:br>
            <a:r>
              <a:rPr lang="el-GR" sz="2000" b="1" u="sng" dirty="0">
                <a:solidFill>
                  <a:schemeClr val="accent2">
                    <a:lumMod val="50000"/>
                  </a:schemeClr>
                </a:solidFill>
              </a:rPr>
              <a:t>Ν.4270/2014 άρθρα 25, 69Γ </a:t>
            </a:r>
            <a:endParaRPr lang="el-GR" sz="3200" u="sng" dirty="0">
              <a:solidFill>
                <a:schemeClr val="accent2">
                  <a:lumMod val="50000"/>
                </a:schemeClr>
              </a:solidFill>
            </a:endParaRPr>
          </a:p>
        </p:txBody>
      </p:sp>
      <p:sp>
        <p:nvSpPr>
          <p:cNvPr id="44035" name="Θέση περιεχομένου 2">
            <a:extLst>
              <a:ext uri="{FF2B5EF4-FFF2-40B4-BE49-F238E27FC236}">
                <a16:creationId xmlns:a16="http://schemas.microsoft.com/office/drawing/2014/main" id="{A1035C63-983D-4CD2-BD83-05752B931531}"/>
              </a:ext>
            </a:extLst>
          </p:cNvPr>
          <p:cNvSpPr>
            <a:spLocks noGrp="1"/>
          </p:cNvSpPr>
          <p:nvPr>
            <p:ph idx="1"/>
          </p:nvPr>
        </p:nvSpPr>
        <p:spPr>
          <a:xfrm>
            <a:off x="179388" y="981075"/>
            <a:ext cx="8785225" cy="5516563"/>
          </a:xfrm>
        </p:spPr>
        <p:txBody>
          <a:bodyPr>
            <a:normAutofit/>
          </a:bodyPr>
          <a:lstStyle/>
          <a:p>
            <a:pPr marL="514350" indent="-514350">
              <a:spcBef>
                <a:spcPts val="0"/>
              </a:spcBef>
              <a:spcAft>
                <a:spcPts val="0"/>
              </a:spcAft>
              <a:buFont typeface="Wingdings" pitchFamily="2" charset="2"/>
              <a:buChar char="Ø"/>
              <a:defRPr/>
            </a:pPr>
            <a:r>
              <a:rPr lang="el-GR" sz="2000" b="1" dirty="0"/>
              <a:t>Αρμοδιότητες</a:t>
            </a:r>
            <a:r>
              <a:rPr lang="el-GR" sz="2000" dirty="0"/>
              <a:t> (ως προς το σκέλος του </a:t>
            </a:r>
            <a:r>
              <a:rPr lang="el-GR" sz="2000" b="1" dirty="0"/>
              <a:t>Π/Υ Δαπανών</a:t>
            </a:r>
            <a:r>
              <a:rPr lang="el-GR" sz="2000" dirty="0"/>
              <a:t>):</a:t>
            </a:r>
          </a:p>
          <a:p>
            <a:pPr marL="914400" lvl="1" indent="-324000">
              <a:spcBef>
                <a:spcPts val="300"/>
              </a:spcBef>
              <a:spcAft>
                <a:spcPts val="0"/>
              </a:spcAft>
              <a:buFont typeface="Wingdings" pitchFamily="2" charset="2"/>
              <a:buChar char="ü"/>
              <a:defRPr/>
            </a:pPr>
            <a:r>
              <a:rPr lang="el-GR" sz="2000" dirty="0"/>
              <a:t>Είναι υπεύθυνος για τη διενέργεια όλων των δημοσιονομικών δεσμεύσεων, για τη διασφάλιση της ορθής τήρησης του Μητρώου Δεσμεύσεων και για τη διαβίβαση των μηνιαίων στοιχείων δεσμεύσεων στη ΓΔΟΤΑΠ του ΥΠΕΣ. </a:t>
            </a:r>
          </a:p>
          <a:p>
            <a:pPr marL="914400" lvl="1" indent="-324000">
              <a:spcBef>
                <a:spcPts val="300"/>
              </a:spcBef>
              <a:spcAft>
                <a:spcPts val="0"/>
              </a:spcAft>
              <a:buFont typeface="Wingdings" pitchFamily="2" charset="2"/>
              <a:buChar char="ü"/>
              <a:defRPr/>
            </a:pPr>
            <a:r>
              <a:rPr lang="el-GR" sz="2000" dirty="0"/>
              <a:t>Εξασφαλίζει ότι </a:t>
            </a:r>
            <a:r>
              <a:rPr lang="el-GR" sz="2000" b="1" dirty="0"/>
              <a:t>η εκτέλεση των πολυετών δεσμεύσεων είναι σύμφωνη με την έγκριση </a:t>
            </a:r>
            <a:r>
              <a:rPr lang="el-GR" sz="2000" b="1" dirty="0">
                <a:solidFill>
                  <a:schemeClr val="accent3">
                    <a:lumMod val="50000"/>
                  </a:schemeClr>
                </a:solidFill>
              </a:rPr>
              <a:t>του Δημάρχου</a:t>
            </a:r>
            <a:r>
              <a:rPr lang="el-GR" sz="2000" dirty="0"/>
              <a:t>, καθώς και ότι ο φορέας του διαθέτει τα απαραίτητα πληροφοριακά συστήματα για την επεξεργασία, την έγκριση και την παρακολούθηση όλων των δεσμεύσεων μέχρι την αποπληρωμή των σχετικών υποχρεώσεων.</a:t>
            </a:r>
          </a:p>
          <a:p>
            <a:pPr marL="914400" lvl="1" indent="-324000">
              <a:spcBef>
                <a:spcPts val="300"/>
              </a:spcBef>
              <a:spcAft>
                <a:spcPts val="0"/>
              </a:spcAft>
              <a:buFont typeface="Wingdings" pitchFamily="2" charset="2"/>
              <a:buChar char="ü"/>
              <a:defRPr/>
            </a:pPr>
            <a:r>
              <a:rPr lang="el-GR" sz="2000" dirty="0"/>
              <a:t>Μεριμνά ώστε τα τιμολόγια αγαθών και υπηρεσιών να εξοφλούνται εντός των προθεσμιών που προβλέπονται από τις κείμενες διατάξεις. </a:t>
            </a:r>
          </a:p>
          <a:p>
            <a:pPr marL="914400" lvl="1" indent="-324000">
              <a:spcBef>
                <a:spcPts val="300"/>
              </a:spcBef>
              <a:spcAft>
                <a:spcPts val="0"/>
              </a:spcAft>
              <a:buFont typeface="Wingdings" pitchFamily="2" charset="2"/>
              <a:buChar char="ü"/>
              <a:defRPr/>
            </a:pPr>
            <a:r>
              <a:rPr lang="el-GR" sz="2000" dirty="0"/>
              <a:t>Με την έναρξη κάθε οικονομικού έτους, μεριμνά για τη δέσμευση του ανεξόφλητου μέρους των αναλήψεων υποχρεώσεων του προηγούμενου οικονομικού έτους.</a:t>
            </a:r>
          </a:p>
          <a:p>
            <a:pPr marL="914400" lvl="1" indent="-324000">
              <a:spcBef>
                <a:spcPts val="0"/>
              </a:spcBef>
              <a:spcAft>
                <a:spcPts val="0"/>
              </a:spcAft>
              <a:buFont typeface="Wingdings" pitchFamily="2" charset="2"/>
              <a:buChar char="ü"/>
              <a:defRPr/>
            </a:pPr>
            <a:endParaRPr lang="el-GR" sz="2000" dirty="0"/>
          </a:p>
          <a:p>
            <a:pPr marL="514350" indent="-514350">
              <a:spcAft>
                <a:spcPts val="1200"/>
              </a:spcAft>
              <a:buFont typeface="Arial" charset="0"/>
              <a:buChar char="•"/>
              <a:defRPr/>
            </a:pPr>
            <a:endParaRPr lang="el-GR" sz="2000" b="1" dirty="0"/>
          </a:p>
        </p:txBody>
      </p:sp>
      <p:sp>
        <p:nvSpPr>
          <p:cNvPr id="23556" name="Θέση αριθμού διαφάνειας 3">
            <a:extLst>
              <a:ext uri="{FF2B5EF4-FFF2-40B4-BE49-F238E27FC236}">
                <a16:creationId xmlns:a16="http://schemas.microsoft.com/office/drawing/2014/main" id="{A8ED0850-C464-40A6-AA1D-7F12004CB5D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678DD83-C8AA-4748-BF31-A5ECF37B8BE8}" type="slidenum">
              <a:rPr lang="el-GR" altLang="en-US" sz="1200">
                <a:solidFill>
                  <a:srgbClr val="898989"/>
                </a:solidFill>
              </a:rPr>
              <a:pPr>
                <a:spcBef>
                  <a:spcPct val="0"/>
                </a:spcBef>
                <a:buFontTx/>
                <a:buNone/>
              </a:pPr>
              <a:t>10</a:t>
            </a:fld>
            <a:endParaRPr lang="el-GR" altLang="en-US" sz="1200">
              <a:solidFill>
                <a:srgbClr val="898989"/>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a:extLst>
              <a:ext uri="{FF2B5EF4-FFF2-40B4-BE49-F238E27FC236}">
                <a16:creationId xmlns:a16="http://schemas.microsoft.com/office/drawing/2014/main" id="{1DF2E327-FE4B-496E-B602-67C0B3B6EF61}"/>
              </a:ext>
            </a:extLst>
          </p:cNvPr>
          <p:cNvSpPr>
            <a:spLocks noGrp="1"/>
          </p:cNvSpPr>
          <p:nvPr>
            <p:ph type="title"/>
          </p:nvPr>
        </p:nvSpPr>
        <p:spPr>
          <a:xfrm>
            <a:off x="0" y="115888"/>
            <a:ext cx="9144000" cy="720725"/>
          </a:xfrm>
        </p:spPr>
        <p:txBody>
          <a:bodyPr/>
          <a:lstStyle/>
          <a:p>
            <a:pPr>
              <a:defRPr/>
            </a:pPr>
            <a:r>
              <a:rPr lang="el-GR" sz="3200" b="1" dirty="0"/>
              <a:t>ΠΡΟΪΣΤΑΜΕΝΟΣ ΟΙΚΟΝΟΜΙΚΩΝ ΥΠΗΡΕΣΙΩΝ (3)</a:t>
            </a:r>
            <a:br>
              <a:rPr lang="el-GR" sz="3200" b="1" dirty="0"/>
            </a:br>
            <a:r>
              <a:rPr lang="el-GR" sz="2000" b="1" u="sng" dirty="0">
                <a:solidFill>
                  <a:schemeClr val="accent2">
                    <a:lumMod val="50000"/>
                  </a:schemeClr>
                </a:solidFill>
              </a:rPr>
              <a:t>Ν.4270/2014 άρθρα 25, 69Γ </a:t>
            </a:r>
            <a:endParaRPr lang="el-GR" sz="3200" u="sng" dirty="0">
              <a:solidFill>
                <a:schemeClr val="accent2">
                  <a:lumMod val="50000"/>
                </a:schemeClr>
              </a:solidFill>
            </a:endParaRPr>
          </a:p>
        </p:txBody>
      </p:sp>
      <p:sp>
        <p:nvSpPr>
          <p:cNvPr id="44035" name="Θέση περιεχομένου 2">
            <a:extLst>
              <a:ext uri="{FF2B5EF4-FFF2-40B4-BE49-F238E27FC236}">
                <a16:creationId xmlns:a16="http://schemas.microsoft.com/office/drawing/2014/main" id="{30895574-1322-40D4-9344-A700AA65C39F}"/>
              </a:ext>
            </a:extLst>
          </p:cNvPr>
          <p:cNvSpPr>
            <a:spLocks noGrp="1"/>
          </p:cNvSpPr>
          <p:nvPr>
            <p:ph idx="1"/>
          </p:nvPr>
        </p:nvSpPr>
        <p:spPr>
          <a:xfrm>
            <a:off x="179388" y="981075"/>
            <a:ext cx="8785225" cy="5516563"/>
          </a:xfrm>
        </p:spPr>
        <p:txBody>
          <a:bodyPr>
            <a:normAutofit fontScale="92500" lnSpcReduction="20000"/>
          </a:bodyPr>
          <a:lstStyle/>
          <a:p>
            <a:pPr marL="514350" indent="-514350">
              <a:spcBef>
                <a:spcPts val="0"/>
              </a:spcBef>
              <a:spcAft>
                <a:spcPts val="0"/>
              </a:spcAft>
              <a:buFont typeface="Wingdings" pitchFamily="2" charset="2"/>
              <a:buChar char="Ø"/>
              <a:defRPr/>
            </a:pPr>
            <a:r>
              <a:rPr lang="el-GR" sz="2200" b="1" dirty="0"/>
              <a:t>Είναι υπεύθυνος για τη δημοσιονομική διαχείριση του φορέα</a:t>
            </a:r>
            <a:r>
              <a:rPr lang="el-GR" sz="2200" dirty="0"/>
              <a:t>:</a:t>
            </a:r>
          </a:p>
          <a:p>
            <a:pPr marL="914400" lvl="1" indent="-324000">
              <a:spcBef>
                <a:spcPts val="600"/>
              </a:spcBef>
              <a:spcAft>
                <a:spcPts val="0"/>
              </a:spcAft>
              <a:buFont typeface="Wingdings" pitchFamily="2" charset="2"/>
              <a:buChar char="ü"/>
              <a:defRPr/>
            </a:pPr>
            <a:r>
              <a:rPr lang="el-GR" sz="2200" dirty="0"/>
              <a:t>Η καταχώριση των αναλαμβανόμενων δεσμεύσεων.</a:t>
            </a:r>
          </a:p>
          <a:p>
            <a:pPr marL="914400" lvl="1" indent="-324000">
              <a:spcBef>
                <a:spcPts val="600"/>
              </a:spcBef>
              <a:spcAft>
                <a:spcPts val="0"/>
              </a:spcAft>
              <a:buFont typeface="Wingdings" pitchFamily="2" charset="2"/>
              <a:buChar char="ü"/>
              <a:defRPr/>
            </a:pPr>
            <a:r>
              <a:rPr lang="el-GR" sz="2200" dirty="0"/>
              <a:t>Ο έλεγχος και η εκκαθάριση των δαπανών με βάση τα απαραίτητα δικαιολογητικά στοιχεία.</a:t>
            </a:r>
          </a:p>
          <a:p>
            <a:pPr marL="914400" lvl="1" indent="-324000">
              <a:spcBef>
                <a:spcPts val="600"/>
              </a:spcBef>
              <a:spcAft>
                <a:spcPts val="0"/>
              </a:spcAft>
              <a:buFont typeface="Wingdings" pitchFamily="2" charset="2"/>
              <a:buChar char="ü"/>
              <a:defRPr/>
            </a:pPr>
            <a:r>
              <a:rPr lang="el-GR" sz="2200" dirty="0"/>
              <a:t>Η σύνταξη έκθεσης επί διαφωνιών με τον διατάκτη και η υποβολή της στο Γενικό Λογιστήριο του Κράτους (ΓΛΚ) (ν. 4270/2014 αρ. 26§1).</a:t>
            </a:r>
          </a:p>
          <a:p>
            <a:pPr marL="914400" lvl="1" indent="-324000">
              <a:spcBef>
                <a:spcPts val="600"/>
              </a:spcBef>
              <a:spcAft>
                <a:spcPts val="0"/>
              </a:spcAft>
              <a:buFont typeface="Wingdings" pitchFamily="2" charset="2"/>
              <a:buChar char="ü"/>
              <a:defRPr/>
            </a:pPr>
            <a:r>
              <a:rPr lang="el-GR" sz="2200" dirty="0"/>
              <a:t>Η εντολή πληρωμής των δαπανών, μέσα στα καθοριζόμενα κατά μήνα όρια πληρωμών, και η έκδοση χρηματικών ενταλμάτων εντός της προβλεπόμενης προθεσμίας από την εθνική και ευρωπαϊκή νομοθεσία</a:t>
            </a:r>
            <a:endParaRPr lang="el-GR" sz="2200" dirty="0">
              <a:solidFill>
                <a:srgbClr val="FF0000"/>
              </a:solidFill>
            </a:endParaRPr>
          </a:p>
          <a:p>
            <a:pPr marL="914400" lvl="1" indent="-324000">
              <a:spcBef>
                <a:spcPts val="600"/>
              </a:spcBef>
              <a:spcAft>
                <a:spcPts val="0"/>
              </a:spcAft>
              <a:buFont typeface="Wingdings" pitchFamily="2" charset="2"/>
              <a:buChar char="ü"/>
              <a:defRPr/>
            </a:pPr>
            <a:r>
              <a:rPr lang="el-GR" sz="2200" dirty="0"/>
              <a:t>Η μέριμνα για τη διενέργεια συμψηφισμών και η απόδοση στο Δημόσιο και στα οικεία ασφαλιστικά ταμεία των οφειλών των δικαιούχων που αναγράφονται στις σχετικές βεβαιώσεις φορολογικών και ασφαλιστικών οφειλών.</a:t>
            </a:r>
          </a:p>
          <a:p>
            <a:pPr marL="914400" lvl="1" indent="-324000">
              <a:spcBef>
                <a:spcPts val="600"/>
              </a:spcBef>
              <a:spcAft>
                <a:spcPts val="0"/>
              </a:spcAft>
              <a:buFont typeface="Wingdings" pitchFamily="2" charset="2"/>
              <a:buChar char="ü"/>
              <a:defRPr/>
            </a:pPr>
            <a:r>
              <a:rPr lang="el-GR" sz="2200" dirty="0"/>
              <a:t>Η καταχώρηση των στοιχείων και η τήρηση των μητρώων δικαιούχων, κατασχέσεων και εκχωρήσεων.</a:t>
            </a:r>
          </a:p>
          <a:p>
            <a:pPr marL="914400" lvl="1" indent="-324000">
              <a:spcBef>
                <a:spcPts val="600"/>
              </a:spcBef>
              <a:spcAft>
                <a:spcPts val="0"/>
              </a:spcAft>
              <a:buFont typeface="Wingdings" pitchFamily="2" charset="2"/>
              <a:buChar char="ü"/>
              <a:defRPr/>
            </a:pPr>
            <a:r>
              <a:rPr lang="el-GR" sz="2200" dirty="0"/>
              <a:t>Η παρακολούθηση και τακτοποίηση των πληρωμών που γίνονται με χρηματικά εντάλματα προπληρωμής και προσωρινά εντάλματα.</a:t>
            </a:r>
          </a:p>
          <a:p>
            <a:pPr marL="914400" lvl="1" indent="-324000">
              <a:spcBef>
                <a:spcPts val="600"/>
              </a:spcBef>
              <a:spcAft>
                <a:spcPts val="0"/>
              </a:spcAft>
              <a:buFont typeface="Wingdings" pitchFamily="2" charset="2"/>
              <a:buChar char="ü"/>
              <a:defRPr/>
            </a:pPr>
            <a:r>
              <a:rPr lang="el-GR" sz="2200" dirty="0"/>
              <a:t>Η τήρηση των βιβλίων που προβλέπονται από τις περί δημοσίου λογιστικού ή αντίστοιχες για τους ΟΤΑ διατάξεις.</a:t>
            </a:r>
          </a:p>
          <a:p>
            <a:pPr marL="914400" lvl="1" indent="-324000">
              <a:spcBef>
                <a:spcPts val="300"/>
              </a:spcBef>
              <a:spcAft>
                <a:spcPts val="0"/>
              </a:spcAft>
              <a:buFont typeface="Wingdings" pitchFamily="2" charset="2"/>
              <a:buChar char="ü"/>
              <a:defRPr/>
            </a:pPr>
            <a:endParaRPr lang="el-GR" sz="2200" dirty="0"/>
          </a:p>
          <a:p>
            <a:pPr marL="914400" lvl="1" indent="-324000">
              <a:spcBef>
                <a:spcPts val="0"/>
              </a:spcBef>
              <a:spcAft>
                <a:spcPts val="0"/>
              </a:spcAft>
              <a:buFont typeface="Wingdings" pitchFamily="2" charset="2"/>
              <a:buChar char="ü"/>
              <a:defRPr/>
            </a:pPr>
            <a:endParaRPr lang="el-GR" sz="2200" dirty="0"/>
          </a:p>
          <a:p>
            <a:pPr marL="514350" indent="-514350">
              <a:spcAft>
                <a:spcPts val="1200"/>
              </a:spcAft>
              <a:buFont typeface="Arial" charset="0"/>
              <a:buChar char="•"/>
              <a:defRPr/>
            </a:pPr>
            <a:endParaRPr lang="el-GR" sz="2400" b="1" dirty="0"/>
          </a:p>
        </p:txBody>
      </p:sp>
      <p:sp>
        <p:nvSpPr>
          <p:cNvPr id="24580" name="Θέση αριθμού διαφάνειας 3">
            <a:extLst>
              <a:ext uri="{FF2B5EF4-FFF2-40B4-BE49-F238E27FC236}">
                <a16:creationId xmlns:a16="http://schemas.microsoft.com/office/drawing/2014/main" id="{69F2E275-9220-49A8-8832-1A19F684C96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78D0BCB-0B41-4E2F-A928-9426C7461D4B}" type="slidenum">
              <a:rPr lang="el-GR" altLang="en-US" sz="1200">
                <a:solidFill>
                  <a:srgbClr val="898989"/>
                </a:solidFill>
              </a:rPr>
              <a:pPr>
                <a:spcBef>
                  <a:spcPct val="0"/>
                </a:spcBef>
                <a:buFontTx/>
                <a:buNone/>
              </a:pPr>
              <a:t>11</a:t>
            </a:fld>
            <a:endParaRPr lang="el-GR" altLang="en-US" sz="1200">
              <a:solidFill>
                <a:srgbClr val="898989"/>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a:extLst>
              <a:ext uri="{FF2B5EF4-FFF2-40B4-BE49-F238E27FC236}">
                <a16:creationId xmlns:a16="http://schemas.microsoft.com/office/drawing/2014/main" id="{04C64334-DE57-49C4-BE61-D43806457B41}"/>
              </a:ext>
            </a:extLst>
          </p:cNvPr>
          <p:cNvSpPr>
            <a:spLocks noGrp="1"/>
          </p:cNvSpPr>
          <p:nvPr>
            <p:ph type="title"/>
          </p:nvPr>
        </p:nvSpPr>
        <p:spPr>
          <a:xfrm>
            <a:off x="0" y="115888"/>
            <a:ext cx="9144000" cy="720725"/>
          </a:xfrm>
        </p:spPr>
        <p:txBody>
          <a:bodyPr/>
          <a:lstStyle/>
          <a:p>
            <a:pPr>
              <a:defRPr/>
            </a:pPr>
            <a:r>
              <a:rPr lang="el-GR" sz="3200" b="1" dirty="0"/>
              <a:t>ΠΡΟΪΣΤΑΜΕΝΟΣ ΟΙΚΟΝΟΜΙΚΩΝ ΥΠΗΡΕΣΙΩΝ (4)</a:t>
            </a:r>
            <a:br>
              <a:rPr lang="el-GR" sz="3200" b="1" dirty="0"/>
            </a:br>
            <a:r>
              <a:rPr lang="el-GR" sz="2000" b="1" u="sng" dirty="0">
                <a:solidFill>
                  <a:schemeClr val="accent2">
                    <a:lumMod val="50000"/>
                  </a:schemeClr>
                </a:solidFill>
              </a:rPr>
              <a:t>Τι ισχύει στους Δήμους βάσει του άρθρου 205 του ν. 4555/2018</a:t>
            </a:r>
            <a:endParaRPr lang="el-GR" sz="3200" u="sng" dirty="0">
              <a:solidFill>
                <a:schemeClr val="accent2">
                  <a:lumMod val="50000"/>
                </a:schemeClr>
              </a:solidFill>
            </a:endParaRPr>
          </a:p>
        </p:txBody>
      </p:sp>
      <p:sp>
        <p:nvSpPr>
          <p:cNvPr id="25603" name="Θέση περιεχομένου 2">
            <a:extLst>
              <a:ext uri="{FF2B5EF4-FFF2-40B4-BE49-F238E27FC236}">
                <a16:creationId xmlns:a16="http://schemas.microsoft.com/office/drawing/2014/main" id="{C430DB11-1FF8-4101-877C-DF4251F60D2E}"/>
              </a:ext>
            </a:extLst>
          </p:cNvPr>
          <p:cNvSpPr>
            <a:spLocks noGrp="1"/>
          </p:cNvSpPr>
          <p:nvPr>
            <p:ph idx="1"/>
          </p:nvPr>
        </p:nvSpPr>
        <p:spPr>
          <a:xfrm>
            <a:off x="179388" y="981075"/>
            <a:ext cx="8785225" cy="5516563"/>
          </a:xfrm>
        </p:spPr>
        <p:txBody>
          <a:bodyPr/>
          <a:lstStyle/>
          <a:p>
            <a:pPr marL="514350" indent="-514350" algn="just">
              <a:spcBef>
                <a:spcPct val="0"/>
              </a:spcBef>
              <a:buFont typeface="Wingdings" panose="05000000000000000000" pitchFamily="2" charset="2"/>
              <a:buChar char="Ø"/>
            </a:pPr>
            <a:r>
              <a:rPr lang="el-GR" altLang="en-US" sz="2200"/>
              <a:t>Στους Ο.Τ.Α. α΄ βαθμού ΠΟΥ θεωρείται:</a:t>
            </a:r>
          </a:p>
          <a:p>
            <a:pPr marL="914400" lvl="1" indent="-323850" algn="just">
              <a:spcBef>
                <a:spcPts val="300"/>
              </a:spcBef>
              <a:buFont typeface="Wingdings" panose="05000000000000000000" pitchFamily="2" charset="2"/>
              <a:buChar char="ü"/>
            </a:pPr>
            <a:r>
              <a:rPr lang="el-GR" altLang="en-US" sz="2200"/>
              <a:t>ο </a:t>
            </a:r>
            <a:r>
              <a:rPr lang="el-GR" altLang="en-US" sz="2200" b="1"/>
              <a:t>προϊστάμενος της γενικής διεύθυνσης </a:t>
            </a:r>
            <a:r>
              <a:rPr lang="el-GR" altLang="en-US" sz="2200"/>
              <a:t>στην οποία υπάγονται </a:t>
            </a:r>
            <a:r>
              <a:rPr lang="el-GR" altLang="en-US" sz="2200" b="1"/>
              <a:t>μόνο ή κατά κύριο λόγο </a:t>
            </a:r>
            <a:r>
              <a:rPr lang="el-GR" altLang="en-US" sz="2200"/>
              <a:t>υπηρεσίες οικονομικού ενδιαφέροντος (υπηρεσίες εκκαθάρισης και εντολής δαπανών, προϋπολογισμού και βεβαίωσης εσόδων, λογιστήρια, ταμειακές υπηρεσίες, μονάδες σύναψης δημοσίων συμβάσεων κ.λπ.), </a:t>
            </a:r>
          </a:p>
          <a:p>
            <a:pPr marL="914400" lvl="1" indent="-323850" algn="just">
              <a:spcBef>
                <a:spcPts val="300"/>
              </a:spcBef>
              <a:buFont typeface="Wingdings" panose="05000000000000000000" pitchFamily="2" charset="2"/>
              <a:buChar char="ü"/>
            </a:pPr>
            <a:r>
              <a:rPr lang="el-GR" altLang="en-US" sz="2200"/>
              <a:t>ο </a:t>
            </a:r>
            <a:r>
              <a:rPr lang="el-GR" altLang="en-US" sz="2200" b="1"/>
              <a:t>προϊστάμενος διεύθυνσης</a:t>
            </a:r>
            <a:r>
              <a:rPr lang="el-GR" altLang="en-US" sz="2200"/>
              <a:t>, με την ίδια προϋπόθεση, </a:t>
            </a:r>
          </a:p>
          <a:p>
            <a:pPr marL="914400" lvl="1" indent="-323850" algn="just">
              <a:spcBef>
                <a:spcPts val="300"/>
              </a:spcBef>
              <a:buFont typeface="Wingdings" panose="05000000000000000000" pitchFamily="2" charset="2"/>
              <a:buChar char="ü"/>
            </a:pPr>
            <a:r>
              <a:rPr lang="el-GR" altLang="en-US" sz="2200"/>
              <a:t>ο </a:t>
            </a:r>
            <a:r>
              <a:rPr lang="el-GR" altLang="en-US" sz="2200" b="1"/>
              <a:t>προϊστάμενος του τμήματος οικονομικής υπηρεσίας</a:t>
            </a:r>
            <a:r>
              <a:rPr lang="el-GR" altLang="en-US" sz="2200"/>
              <a:t>, εάν δεν υπάρχουν οι οργανικές μονάδες α΄ και β΄ και επιπλέον εάν ασκούνται από το τμήμα όλες οι οικονομικές λειτουργίες του φορέα,</a:t>
            </a:r>
          </a:p>
          <a:p>
            <a:pPr marL="914400" lvl="1" indent="-323850" algn="just">
              <a:spcBef>
                <a:spcPts val="300"/>
              </a:spcBef>
              <a:buFont typeface="Wingdings" panose="05000000000000000000" pitchFamily="2" charset="2"/>
              <a:buChar char="ü"/>
            </a:pPr>
            <a:r>
              <a:rPr lang="el-GR" altLang="en-US" sz="2200"/>
              <a:t>Όπου δεν υπάρχει προϊστάμενος κατά την ανωτέρω έννοια, εφαρμόζονται οι διατάξεις του άρθρου 204§1</a:t>
            </a:r>
            <a:r>
              <a:rPr lang="el-GR" altLang="en-US" sz="2200" baseline="30000"/>
              <a:t>α</a:t>
            </a:r>
            <a:r>
              <a:rPr lang="el-GR" altLang="en-US" sz="2200"/>
              <a:t>: Ορίζεται υπάλληλος για αυτό το σκοπό.</a:t>
            </a:r>
          </a:p>
          <a:p>
            <a:pPr marL="914400" lvl="1" indent="-323850">
              <a:spcBef>
                <a:spcPts val="300"/>
              </a:spcBef>
              <a:buFont typeface="Wingdings" panose="05000000000000000000" pitchFamily="2" charset="2"/>
              <a:buChar char="ü"/>
            </a:pPr>
            <a:endParaRPr lang="el-GR" altLang="en-US" sz="2200"/>
          </a:p>
          <a:p>
            <a:pPr marL="914400" lvl="1" indent="-323850">
              <a:spcBef>
                <a:spcPct val="0"/>
              </a:spcBef>
              <a:buFont typeface="Wingdings" panose="05000000000000000000" pitchFamily="2" charset="2"/>
              <a:buChar char="ü"/>
            </a:pPr>
            <a:endParaRPr lang="el-GR" altLang="en-US" sz="2200"/>
          </a:p>
          <a:p>
            <a:pPr marL="514350" indent="-514350">
              <a:spcAft>
                <a:spcPts val="1200"/>
              </a:spcAft>
            </a:pPr>
            <a:endParaRPr lang="el-GR" altLang="en-US" sz="2400" b="1"/>
          </a:p>
        </p:txBody>
      </p:sp>
      <p:sp>
        <p:nvSpPr>
          <p:cNvPr id="25604" name="Θέση αριθμού διαφάνειας 3">
            <a:extLst>
              <a:ext uri="{FF2B5EF4-FFF2-40B4-BE49-F238E27FC236}">
                <a16:creationId xmlns:a16="http://schemas.microsoft.com/office/drawing/2014/main" id="{60327CFD-3BCE-4F8E-B530-6C9949854A6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136913F-39DE-4B78-906E-2D335C8756BF}" type="slidenum">
              <a:rPr lang="el-GR" altLang="en-US" sz="1200">
                <a:solidFill>
                  <a:srgbClr val="898989"/>
                </a:solidFill>
              </a:rPr>
              <a:pPr>
                <a:spcBef>
                  <a:spcPct val="0"/>
                </a:spcBef>
                <a:buFontTx/>
                <a:buNone/>
              </a:pPr>
              <a:t>12</a:t>
            </a:fld>
            <a:endParaRPr lang="el-GR" altLang="en-US" sz="1200">
              <a:solidFill>
                <a:srgbClr val="898989"/>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a:extLst>
              <a:ext uri="{FF2B5EF4-FFF2-40B4-BE49-F238E27FC236}">
                <a16:creationId xmlns:a16="http://schemas.microsoft.com/office/drawing/2014/main" id="{8ECB9D94-CBB3-4089-A42A-EF026E661FF0}"/>
              </a:ext>
            </a:extLst>
          </p:cNvPr>
          <p:cNvSpPr>
            <a:spLocks noGrp="1"/>
          </p:cNvSpPr>
          <p:nvPr>
            <p:ph type="title"/>
          </p:nvPr>
        </p:nvSpPr>
        <p:spPr>
          <a:xfrm>
            <a:off x="0" y="115888"/>
            <a:ext cx="9144000" cy="720725"/>
          </a:xfrm>
        </p:spPr>
        <p:txBody>
          <a:bodyPr/>
          <a:lstStyle/>
          <a:p>
            <a:pPr>
              <a:defRPr/>
            </a:pPr>
            <a:r>
              <a:rPr lang="el-GR" sz="3200" b="1" dirty="0"/>
              <a:t>ΠΡΟΪΣΤΑΜΕΝΟΣ ΟΙΚΟΝΟΜΙΚΩΝ ΥΠΗΡΕΣΙΩΝ (5)</a:t>
            </a:r>
            <a:br>
              <a:rPr lang="el-GR" sz="3200" b="1" dirty="0"/>
            </a:br>
            <a:r>
              <a:rPr lang="el-GR" sz="2000" b="1" u="sng" dirty="0">
                <a:solidFill>
                  <a:schemeClr val="accent2">
                    <a:lumMod val="50000"/>
                  </a:schemeClr>
                </a:solidFill>
              </a:rPr>
              <a:t>Τι ισχύει στους Δήμους βάσει του άρθρου 205 του ν. 4555/2018 (2)</a:t>
            </a:r>
            <a:endParaRPr lang="el-GR" sz="3200" u="sng" dirty="0">
              <a:solidFill>
                <a:schemeClr val="accent2">
                  <a:lumMod val="50000"/>
                </a:schemeClr>
              </a:solidFill>
            </a:endParaRPr>
          </a:p>
        </p:txBody>
      </p:sp>
      <p:sp>
        <p:nvSpPr>
          <p:cNvPr id="44035" name="Θέση περιεχομένου 2">
            <a:extLst>
              <a:ext uri="{FF2B5EF4-FFF2-40B4-BE49-F238E27FC236}">
                <a16:creationId xmlns:a16="http://schemas.microsoft.com/office/drawing/2014/main" id="{2A8B02E7-2C24-4C85-85DD-53063DE01E4D}"/>
              </a:ext>
            </a:extLst>
          </p:cNvPr>
          <p:cNvSpPr>
            <a:spLocks noGrp="1"/>
          </p:cNvSpPr>
          <p:nvPr>
            <p:ph idx="1"/>
          </p:nvPr>
        </p:nvSpPr>
        <p:spPr>
          <a:xfrm>
            <a:off x="179388" y="981075"/>
            <a:ext cx="8785225" cy="5516563"/>
          </a:xfrm>
        </p:spPr>
        <p:txBody>
          <a:bodyPr>
            <a:normAutofit fontScale="92500" lnSpcReduction="10000"/>
          </a:bodyPr>
          <a:lstStyle/>
          <a:p>
            <a:pPr marL="514350" indent="-514350" algn="ctr">
              <a:spcBef>
                <a:spcPts val="0"/>
              </a:spcBef>
              <a:spcAft>
                <a:spcPts val="0"/>
              </a:spcAft>
              <a:buFont typeface="Arial" charset="0"/>
              <a:buNone/>
              <a:defRPr/>
            </a:pPr>
            <a:r>
              <a:rPr lang="el-GR" sz="3000" dirty="0">
                <a:solidFill>
                  <a:schemeClr val="accent3">
                    <a:lumMod val="50000"/>
                  </a:schemeClr>
                </a:solidFill>
              </a:rPr>
              <a:t>Η</a:t>
            </a:r>
            <a:r>
              <a:rPr lang="el-GR" sz="3000" dirty="0"/>
              <a:t> </a:t>
            </a:r>
            <a:r>
              <a:rPr lang="el-GR" sz="3000" b="1" dirty="0">
                <a:solidFill>
                  <a:schemeClr val="accent3">
                    <a:lumMod val="50000"/>
                  </a:schemeClr>
                </a:solidFill>
              </a:rPr>
              <a:t>έννοια του κατά κύριο λόγο</a:t>
            </a:r>
            <a:r>
              <a:rPr lang="el-GR" sz="3000" dirty="0"/>
              <a:t> </a:t>
            </a:r>
            <a:r>
              <a:rPr lang="el-GR" sz="3000" b="1" dirty="0">
                <a:solidFill>
                  <a:srgbClr val="FF0000"/>
                </a:solidFill>
              </a:rPr>
              <a:t>δεν υπόκειται σε ποσοστιαίες εκτιμήσεις</a:t>
            </a:r>
            <a:r>
              <a:rPr lang="el-GR" sz="3000" dirty="0"/>
              <a:t>.</a:t>
            </a:r>
          </a:p>
          <a:p>
            <a:pPr marL="514350" indent="-514350" algn="just">
              <a:spcBef>
                <a:spcPts val="0"/>
              </a:spcBef>
              <a:spcAft>
                <a:spcPts val="0"/>
              </a:spcAft>
              <a:buFont typeface="Wingdings" pitchFamily="2" charset="2"/>
              <a:buChar char="Ø"/>
              <a:defRPr/>
            </a:pPr>
            <a:r>
              <a:rPr lang="el-GR" sz="2200" dirty="0"/>
              <a:t>Εφόσον στον Εσωτερικό Οργανισμό Υπηρεσίας του φορέα, προβλέπεται για παράδειγμα Διεύθυνση Διοικητικών – Οικονομικών Υπηρεσιών, ο Προϊστάμενος αυτής υπό τον οποίο βρίσκεται το σύνολο των οικονομικών αντικειμένων, δεν μπορεί να θεωρείται αναρμόδιος και το βάρος της ευθύνης εφαρμογής των </a:t>
            </a:r>
            <a:r>
              <a:rPr lang="el-GR" sz="2200" dirty="0" err="1"/>
              <a:t>δημοσιολογιστικών</a:t>
            </a:r>
            <a:r>
              <a:rPr lang="el-GR" sz="2200" dirty="0"/>
              <a:t> διατάξεων να μετακυλίεται σε Προϊστάμενο υφιστάμενης οργανικής μονάδας, η οποία συγκεντρώνει το σύνολο των οικονομικών υπηρεσιών και αρμοδιοτήτων, όπως λόγου χάρη στον Προϊστάμενο Λογιστηρίου.</a:t>
            </a:r>
          </a:p>
          <a:p>
            <a:pPr marL="514350" indent="-514350" algn="just">
              <a:spcBef>
                <a:spcPts val="0"/>
              </a:spcBef>
              <a:spcAft>
                <a:spcPts val="0"/>
              </a:spcAft>
              <a:buFont typeface="Wingdings" pitchFamily="2" charset="2"/>
              <a:buChar char="Ø"/>
              <a:defRPr/>
            </a:pPr>
            <a:r>
              <a:rPr lang="el-GR" sz="2200" dirty="0"/>
              <a:t>Ακόμα όμως και στις περιπτώσεις όπου, στη Διεύθυνση Διοικητικού – Οικονομικού υπόκεινται περισσότερα του ενός Τμημάτων οικονομικού αντικειμένου, λ.χ. Λογιστήριο, Τμήμα Εσόδων κλπ, καθίσταται σαφές ότι ο Προϊστάμενος της υφιστάμενης μονάδας, αυτός του Λογιστηρίου, δεν θα μπορούσε διοικητικά να δίνει εντολές ή/και να ελέγχει/εποπτεύει άλλον Προϊστάμενο Τμήματος, επίσης οικονομικού αντικειμένου και ίδιου ιεραρχικού επιπέδου, όπως ενδεικτικά προαναφέραμε του Τμήματος Εσόδων.</a:t>
            </a:r>
          </a:p>
          <a:p>
            <a:pPr marL="514350" indent="-514350" algn="just">
              <a:spcBef>
                <a:spcPts val="0"/>
              </a:spcBef>
              <a:spcAft>
                <a:spcPts val="0"/>
              </a:spcAft>
              <a:buFont typeface="Arial" charset="0"/>
              <a:buNone/>
              <a:defRPr/>
            </a:pPr>
            <a:endParaRPr lang="el-GR" sz="2200" dirty="0"/>
          </a:p>
          <a:p>
            <a:pPr marL="914400" lvl="1" indent="-324000" algn="just">
              <a:spcBef>
                <a:spcPts val="300"/>
              </a:spcBef>
              <a:spcAft>
                <a:spcPts val="0"/>
              </a:spcAft>
              <a:buFont typeface="Wingdings" pitchFamily="2" charset="2"/>
              <a:buChar char="ü"/>
              <a:defRPr/>
            </a:pPr>
            <a:endParaRPr lang="el-GR" sz="2200" dirty="0"/>
          </a:p>
          <a:p>
            <a:pPr marL="914400" lvl="1" indent="-324000">
              <a:spcBef>
                <a:spcPts val="0"/>
              </a:spcBef>
              <a:spcAft>
                <a:spcPts val="0"/>
              </a:spcAft>
              <a:buFont typeface="Wingdings" pitchFamily="2" charset="2"/>
              <a:buChar char="ü"/>
              <a:defRPr/>
            </a:pPr>
            <a:endParaRPr lang="el-GR" sz="2200" dirty="0"/>
          </a:p>
          <a:p>
            <a:pPr marL="514350" indent="-514350">
              <a:spcAft>
                <a:spcPts val="1200"/>
              </a:spcAft>
              <a:buFont typeface="Arial" charset="0"/>
              <a:buChar char="•"/>
              <a:defRPr/>
            </a:pPr>
            <a:endParaRPr lang="el-GR" sz="2400" b="1" dirty="0"/>
          </a:p>
        </p:txBody>
      </p:sp>
      <p:sp>
        <p:nvSpPr>
          <p:cNvPr id="26628" name="Θέση αριθμού διαφάνειας 3">
            <a:extLst>
              <a:ext uri="{FF2B5EF4-FFF2-40B4-BE49-F238E27FC236}">
                <a16:creationId xmlns:a16="http://schemas.microsoft.com/office/drawing/2014/main" id="{2413BF19-BE31-41B8-BE8D-4172F06AD1A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2EE766C-5BF5-4C2E-B4CA-19EC09B4954F}" type="slidenum">
              <a:rPr lang="el-GR" altLang="en-US" sz="1200">
                <a:solidFill>
                  <a:srgbClr val="898989"/>
                </a:solidFill>
              </a:rPr>
              <a:pPr>
                <a:spcBef>
                  <a:spcPct val="0"/>
                </a:spcBef>
                <a:buFontTx/>
                <a:buNone/>
              </a:pPr>
              <a:t>13</a:t>
            </a:fld>
            <a:endParaRPr lang="el-GR" altLang="en-US" sz="1200">
              <a:solidFill>
                <a:srgbClr val="898989"/>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Τίτλος 1">
            <a:extLst>
              <a:ext uri="{FF2B5EF4-FFF2-40B4-BE49-F238E27FC236}">
                <a16:creationId xmlns:a16="http://schemas.microsoft.com/office/drawing/2014/main" id="{4EBAA978-550A-4D25-91CB-453958DD7F0B}"/>
              </a:ext>
            </a:extLst>
          </p:cNvPr>
          <p:cNvSpPr>
            <a:spLocks noGrp="1"/>
          </p:cNvSpPr>
          <p:nvPr>
            <p:ph type="title"/>
          </p:nvPr>
        </p:nvSpPr>
        <p:spPr>
          <a:xfrm>
            <a:off x="0" y="0"/>
            <a:ext cx="9144000" cy="692150"/>
          </a:xfrm>
        </p:spPr>
        <p:txBody>
          <a:bodyPr/>
          <a:lstStyle/>
          <a:p>
            <a:pPr eaLnBrk="1" hangingPunct="1">
              <a:defRPr/>
            </a:pPr>
            <a:br>
              <a:rPr lang="el-GR" altLang="el-GR" sz="4000" b="1" dirty="0"/>
            </a:br>
            <a:r>
              <a:rPr lang="el-GR" altLang="el-GR" sz="4000" b="1" dirty="0"/>
              <a:t>Ανάληψη υποχρέωσης</a:t>
            </a:r>
            <a:br>
              <a:rPr lang="en-US" altLang="el-GR" sz="3200" b="1" dirty="0"/>
            </a:br>
            <a:endParaRPr lang="el-GR" altLang="el-GR" sz="3200" dirty="0">
              <a:solidFill>
                <a:schemeClr val="accent2">
                  <a:lumMod val="50000"/>
                </a:schemeClr>
              </a:solidFill>
              <a:ea typeface="Calibri" pitchFamily="34" charset="0"/>
              <a:cs typeface="Times New Roman" pitchFamily="18" charset="0"/>
            </a:endParaRPr>
          </a:p>
        </p:txBody>
      </p:sp>
      <p:sp>
        <p:nvSpPr>
          <p:cNvPr id="27651" name="Θέση περιεχομένου 2">
            <a:extLst>
              <a:ext uri="{FF2B5EF4-FFF2-40B4-BE49-F238E27FC236}">
                <a16:creationId xmlns:a16="http://schemas.microsoft.com/office/drawing/2014/main" id="{AFD816C2-413A-4C48-830F-119FC9DFC740}"/>
              </a:ext>
            </a:extLst>
          </p:cNvPr>
          <p:cNvSpPr>
            <a:spLocks noGrp="1"/>
          </p:cNvSpPr>
          <p:nvPr>
            <p:ph idx="1"/>
          </p:nvPr>
        </p:nvSpPr>
        <p:spPr>
          <a:xfrm>
            <a:off x="179388" y="1628775"/>
            <a:ext cx="8964612" cy="4868863"/>
          </a:xfrm>
        </p:spPr>
        <p:txBody>
          <a:bodyPr/>
          <a:lstStyle/>
          <a:p>
            <a:pPr algn="just"/>
            <a:r>
              <a:rPr lang="el-GR" altLang="en-US" sz="2600"/>
              <a:t>Προκειμένου να αναληφθεί εγκύρως οποιαδήποτε υποχρέωση ή να εκτελεσθεί οποιαδήποτε δαπάνη, εκδίδεται </a:t>
            </a:r>
            <a:r>
              <a:rPr lang="el-GR" altLang="en-US" sz="2600" b="1"/>
              <a:t>απόφαση ανάληψης υποχρέωσης</a:t>
            </a:r>
            <a:r>
              <a:rPr lang="el-GR" altLang="en-US" sz="2600"/>
              <a:t>, η οποία περιέχει  βεβαίωση του ΠΟΥ περί ύπαρξης και δέσμευσης της αναγκαίας πίστωσης (</a:t>
            </a:r>
            <a:r>
              <a:rPr lang="el-GR" altLang="en-US" sz="2600" b="1" u="sng"/>
              <a:t>δημοσιονομική δέσμευση</a:t>
            </a:r>
            <a:r>
              <a:rPr lang="el-GR" altLang="en-US" sz="2600"/>
              <a:t>).</a:t>
            </a:r>
          </a:p>
          <a:p>
            <a:pPr algn="just"/>
            <a:r>
              <a:rPr lang="el-GR" altLang="en-US" sz="2600" b="1"/>
              <a:t>Η απόφαση ανάληψης υποχρεώσεων προηγείται πριν από οποιαδήποτε διαδικασία πραγματοποίησης μιας δαπάνης</a:t>
            </a:r>
            <a:r>
              <a:rPr lang="el-GR" altLang="en-US" sz="2600"/>
              <a:t>.</a:t>
            </a:r>
            <a:endParaRPr lang="en-US" altLang="en-US" sz="2600"/>
          </a:p>
          <a:p>
            <a:pPr algn="just"/>
            <a:r>
              <a:rPr lang="el-GR" altLang="en-US" sz="2600"/>
              <a:t>Είναι η </a:t>
            </a:r>
            <a:r>
              <a:rPr lang="el-GR" altLang="en-US" sz="2600" u="sng"/>
              <a:t>διοικητική πράξη</a:t>
            </a:r>
            <a:r>
              <a:rPr lang="el-GR" altLang="en-US" sz="2600"/>
              <a:t> με την οποία αναγνωρίζεται η δέσμευση του Δημοσίου και των λοιπών φορέων της Γενικής Κυβέρνησης για πραγματοποίηση μιας δαπάνης (</a:t>
            </a:r>
            <a:r>
              <a:rPr lang="el-GR" altLang="en-US" sz="2600" b="1" u="sng"/>
              <a:t>νομική δέσμευση</a:t>
            </a:r>
            <a:r>
              <a:rPr lang="el-GR" altLang="en-US" sz="2600"/>
              <a:t>).</a:t>
            </a:r>
          </a:p>
          <a:p>
            <a:pPr algn="just"/>
            <a:endParaRPr lang="el-GR" altLang="en-US" sz="2600"/>
          </a:p>
        </p:txBody>
      </p:sp>
      <p:sp>
        <p:nvSpPr>
          <p:cNvPr id="27652" name="Θέση αριθμού διαφάνειας 3">
            <a:extLst>
              <a:ext uri="{FF2B5EF4-FFF2-40B4-BE49-F238E27FC236}">
                <a16:creationId xmlns:a16="http://schemas.microsoft.com/office/drawing/2014/main" id="{6DED531B-CA4F-4460-AB28-1B72BCF4B74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9436A7A-F5F7-479D-BB71-EB6939562DD6}" type="slidenum">
              <a:rPr lang="el-GR" altLang="en-US" sz="1200">
                <a:solidFill>
                  <a:srgbClr val="898989"/>
                </a:solidFill>
              </a:rPr>
              <a:pPr>
                <a:spcBef>
                  <a:spcPct val="0"/>
                </a:spcBef>
                <a:buFontTx/>
                <a:buNone/>
              </a:pPr>
              <a:t>14</a:t>
            </a:fld>
            <a:endParaRPr lang="el-GR" altLang="en-US" sz="1200">
              <a:solidFill>
                <a:srgbClr val="898989"/>
              </a:solidFill>
            </a:endParaRPr>
          </a:p>
        </p:txBody>
      </p:sp>
      <p:sp>
        <p:nvSpPr>
          <p:cNvPr id="6" name="Τίτλος 1">
            <a:extLst>
              <a:ext uri="{FF2B5EF4-FFF2-40B4-BE49-F238E27FC236}">
                <a16:creationId xmlns:a16="http://schemas.microsoft.com/office/drawing/2014/main" id="{8AA8658E-8A5E-4136-B68D-8E8C81818FE4}"/>
              </a:ext>
            </a:extLst>
          </p:cNvPr>
          <p:cNvSpPr txBox="1">
            <a:spLocks/>
          </p:cNvSpPr>
          <p:nvPr/>
        </p:nvSpPr>
        <p:spPr bwMode="auto">
          <a:xfrm>
            <a:off x="0" y="765175"/>
            <a:ext cx="9144000" cy="79216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r>
              <a:rPr lang="el-GR" altLang="el-GR" sz="2800" b="1" dirty="0">
                <a:solidFill>
                  <a:schemeClr val="accent2">
                    <a:lumMod val="50000"/>
                  </a:schemeClr>
                </a:solidFill>
                <a:latin typeface="+mj-lt"/>
                <a:ea typeface="+mj-ea"/>
                <a:cs typeface="+mj-cs"/>
              </a:rPr>
              <a:t>Μηχανισμός αποτροπής δημιουργίας μη νόμιμων υποχρεώσεων και δημιουργίας χρεών</a:t>
            </a:r>
            <a:endParaRPr lang="el-GR" altLang="el-GR" sz="3200" dirty="0">
              <a:solidFill>
                <a:schemeClr val="accent2">
                  <a:lumMod val="50000"/>
                </a:schemeClr>
              </a:solidFill>
              <a:latin typeface="+mj-lt"/>
              <a:ea typeface="Calibri" pitchFamily="34"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Τίτλος 1">
            <a:extLst>
              <a:ext uri="{FF2B5EF4-FFF2-40B4-BE49-F238E27FC236}">
                <a16:creationId xmlns:a16="http://schemas.microsoft.com/office/drawing/2014/main" id="{B2F9359F-DE83-4B52-A49F-42D74B2254D8}"/>
              </a:ext>
            </a:extLst>
          </p:cNvPr>
          <p:cNvSpPr>
            <a:spLocks noGrp="1"/>
          </p:cNvSpPr>
          <p:nvPr>
            <p:ph type="title"/>
          </p:nvPr>
        </p:nvSpPr>
        <p:spPr>
          <a:xfrm>
            <a:off x="0" y="0"/>
            <a:ext cx="9144000" cy="476250"/>
          </a:xfrm>
        </p:spPr>
        <p:txBody>
          <a:bodyPr>
            <a:normAutofit fontScale="90000"/>
          </a:bodyPr>
          <a:lstStyle/>
          <a:p>
            <a:pPr eaLnBrk="1" hangingPunct="1">
              <a:defRPr/>
            </a:pPr>
            <a:r>
              <a:rPr lang="el-GR" altLang="el-GR" sz="3200" b="1" dirty="0"/>
              <a:t>Απόφαση Ανάληψης Υποχρέωσης (ΑΑΥ)</a:t>
            </a:r>
            <a:endParaRPr lang="el-GR" altLang="el-GR" sz="3200" dirty="0">
              <a:ea typeface="Calibri" pitchFamily="34" charset="0"/>
              <a:cs typeface="Times New Roman" pitchFamily="18" charset="0"/>
            </a:endParaRPr>
          </a:p>
        </p:txBody>
      </p:sp>
      <p:sp>
        <p:nvSpPr>
          <p:cNvPr id="28675" name="Θέση περιεχομένου 2">
            <a:extLst>
              <a:ext uri="{FF2B5EF4-FFF2-40B4-BE49-F238E27FC236}">
                <a16:creationId xmlns:a16="http://schemas.microsoft.com/office/drawing/2014/main" id="{50321C7B-FADD-494C-83E5-9453E4076AFB}"/>
              </a:ext>
            </a:extLst>
          </p:cNvPr>
          <p:cNvSpPr>
            <a:spLocks noGrp="1"/>
          </p:cNvSpPr>
          <p:nvPr>
            <p:ph idx="1"/>
          </p:nvPr>
        </p:nvSpPr>
        <p:spPr>
          <a:xfrm>
            <a:off x="179388" y="692150"/>
            <a:ext cx="8569325" cy="5689600"/>
          </a:xfrm>
        </p:spPr>
        <p:txBody>
          <a:bodyPr/>
          <a:lstStyle/>
          <a:p>
            <a:pPr marL="250825" indent="-250825" algn="just">
              <a:spcBef>
                <a:spcPct val="0"/>
              </a:spcBef>
              <a:buFont typeface="Wingdings" panose="05000000000000000000" pitchFamily="2" charset="2"/>
              <a:buChar char="Ø"/>
            </a:pPr>
            <a:r>
              <a:rPr lang="el-GR" altLang="en-US" sz="2400" b="1"/>
              <a:t>Είναι διοικητική πράξη</a:t>
            </a:r>
          </a:p>
          <a:p>
            <a:pPr marL="250825" indent="-250825" algn="just">
              <a:spcBef>
                <a:spcPts val="1200"/>
              </a:spcBef>
              <a:buFont typeface="Wingdings" panose="05000000000000000000" pitchFamily="2" charset="2"/>
              <a:buChar char="Ø"/>
            </a:pPr>
            <a:r>
              <a:rPr lang="el-GR" altLang="en-US" sz="2400" b="1"/>
              <a:t>Υπογράφεται από το διατάκτη </a:t>
            </a:r>
          </a:p>
          <a:p>
            <a:pPr marL="250825" indent="-250825" algn="just">
              <a:spcBef>
                <a:spcPts val="1200"/>
              </a:spcBef>
              <a:buFont typeface="Wingdings" panose="05000000000000000000" pitchFamily="2" charset="2"/>
              <a:buChar char="Ø"/>
            </a:pPr>
            <a:r>
              <a:rPr lang="el-GR" altLang="en-US" sz="2400" b="1"/>
              <a:t>Περιέχει υποχρεωτικά</a:t>
            </a:r>
            <a:r>
              <a:rPr lang="en-US" altLang="en-US" sz="2400"/>
              <a:t>:</a:t>
            </a:r>
          </a:p>
          <a:p>
            <a:pPr marL="852488" lvl="2" indent="-457200" algn="just">
              <a:spcBef>
                <a:spcPts val="200"/>
              </a:spcBef>
              <a:buFont typeface="Calibri" panose="020F0502020204030204" pitchFamily="34" charset="0"/>
              <a:buAutoNum type="arabicPeriod"/>
            </a:pPr>
            <a:r>
              <a:rPr lang="el-GR" altLang="en-US" sz="2000"/>
              <a:t>Το σύνολο των διατάξεων με τις οποίες επιτρέπεται η πραγματοποίηση της δαπάνης</a:t>
            </a:r>
          </a:p>
          <a:p>
            <a:pPr marL="852488" lvl="2" indent="-457200" algn="just">
              <a:spcBef>
                <a:spcPts val="200"/>
              </a:spcBef>
              <a:buFont typeface="Calibri" panose="020F0502020204030204" pitchFamily="34" charset="0"/>
              <a:buAutoNum type="arabicPeriod"/>
            </a:pPr>
            <a:r>
              <a:rPr lang="el-GR" altLang="en-US" sz="2000"/>
              <a:t>Το είδος της δαπάνης και η πλήρη αιτιολόγησή της με σαφή αναφορά στη δραστηριότητα που εξυπηρετείται από την υλοποίησή της.</a:t>
            </a:r>
          </a:p>
          <a:p>
            <a:pPr marL="852488" lvl="2" indent="-457200" algn="just">
              <a:spcBef>
                <a:spcPts val="200"/>
              </a:spcBef>
              <a:buFont typeface="Calibri" panose="020F0502020204030204" pitchFamily="34" charset="0"/>
              <a:buAutoNum type="arabicPeriod"/>
            </a:pPr>
            <a:r>
              <a:rPr lang="el-GR" altLang="en-US" sz="2000"/>
              <a:t>Το χρόνο υλοποίησής της</a:t>
            </a:r>
          </a:p>
          <a:p>
            <a:pPr marL="852488" lvl="2" indent="-457200" algn="just">
              <a:spcBef>
                <a:spcPts val="200"/>
              </a:spcBef>
              <a:buFont typeface="Calibri" panose="020F0502020204030204" pitchFamily="34" charset="0"/>
              <a:buAutoNum type="arabicPeriod"/>
            </a:pPr>
            <a:r>
              <a:rPr lang="el-GR" altLang="en-US" sz="2000"/>
              <a:t>Το ύψος της συνολικής επιβάρυνση του προϋπολογισμού του φορέα και την κατ΄ έτος κατανομή της επιβάρυνσης εφόσον η υλοποίησή της επεκτείνεται πέραν του ενός οικονομικού έτους.</a:t>
            </a:r>
          </a:p>
          <a:p>
            <a:pPr marL="852488" lvl="2" indent="-457200" algn="just">
              <a:spcBef>
                <a:spcPts val="200"/>
              </a:spcBef>
              <a:buFont typeface="Calibri" panose="020F0502020204030204" pitchFamily="34" charset="0"/>
              <a:buAutoNum type="arabicPeriod"/>
            </a:pPr>
            <a:r>
              <a:rPr lang="el-GR" altLang="en-US" sz="2000"/>
              <a:t>Τον αριθμό πρωτοκόλλου απόφασης προέγκρισης ανάληψης πολυετούς υποχρέωσης</a:t>
            </a:r>
          </a:p>
          <a:p>
            <a:pPr marL="852488" lvl="2" indent="-457200" algn="just">
              <a:spcBef>
                <a:spcPts val="200"/>
              </a:spcBef>
              <a:buFont typeface="Calibri" panose="020F0502020204030204" pitchFamily="34" charset="0"/>
              <a:buAutoNum type="arabicPeriod"/>
            </a:pPr>
            <a:r>
              <a:rPr lang="el-GR" altLang="en-US" sz="2000"/>
              <a:t>Οικονομικό/ά έτος/η πραγματοποίησης δαπάνης</a:t>
            </a:r>
          </a:p>
          <a:p>
            <a:pPr marL="852488" lvl="2" indent="-457200" algn="just">
              <a:spcBef>
                <a:spcPts val="200"/>
              </a:spcBef>
              <a:buFont typeface="Calibri" panose="020F0502020204030204" pitchFamily="34" charset="0"/>
              <a:buAutoNum type="arabicPeriod"/>
            </a:pPr>
            <a:r>
              <a:rPr lang="el-GR" altLang="en-US" sz="2000"/>
              <a:t>Τίτλο και κωδικό Φορέα</a:t>
            </a:r>
          </a:p>
          <a:p>
            <a:pPr marL="852488" lvl="2" indent="-457200" algn="just">
              <a:spcBef>
                <a:spcPts val="200"/>
              </a:spcBef>
              <a:buFont typeface="Calibri" panose="020F0502020204030204" pitchFamily="34" charset="0"/>
              <a:buAutoNum type="arabicPeriod"/>
            </a:pPr>
            <a:r>
              <a:rPr lang="el-GR" altLang="en-US" sz="2000"/>
              <a:t>Κωδικό Αριθμό Εξόδου (Κ.Α.Ε.) προϋπολογισμού </a:t>
            </a:r>
          </a:p>
        </p:txBody>
      </p:sp>
      <p:sp>
        <p:nvSpPr>
          <p:cNvPr id="28676" name="Θέση αριθμού διαφάνειας 3">
            <a:extLst>
              <a:ext uri="{FF2B5EF4-FFF2-40B4-BE49-F238E27FC236}">
                <a16:creationId xmlns:a16="http://schemas.microsoft.com/office/drawing/2014/main" id="{EF4767F5-4CFB-4FA9-8ADD-8B90991BCF5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0ACE84D-728C-45A6-89AB-BC4A9B0A0CC6}" type="slidenum">
              <a:rPr lang="el-GR" altLang="en-US" sz="1200">
                <a:solidFill>
                  <a:srgbClr val="898989"/>
                </a:solidFill>
              </a:rPr>
              <a:pPr>
                <a:spcBef>
                  <a:spcPct val="0"/>
                </a:spcBef>
                <a:buFontTx/>
                <a:buNone/>
              </a:pPr>
              <a:t>15</a:t>
            </a:fld>
            <a:endParaRPr lang="el-GR" altLang="en-US" sz="1200">
              <a:solidFill>
                <a:srgbClr val="898989"/>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Τίτλος 1">
            <a:extLst>
              <a:ext uri="{FF2B5EF4-FFF2-40B4-BE49-F238E27FC236}">
                <a16:creationId xmlns:a16="http://schemas.microsoft.com/office/drawing/2014/main" id="{B758B204-F7D5-4AB6-BFD6-D7C909CECBC4}"/>
              </a:ext>
            </a:extLst>
          </p:cNvPr>
          <p:cNvSpPr>
            <a:spLocks noGrp="1"/>
          </p:cNvSpPr>
          <p:nvPr>
            <p:ph type="title"/>
          </p:nvPr>
        </p:nvSpPr>
        <p:spPr>
          <a:xfrm>
            <a:off x="0" y="0"/>
            <a:ext cx="9144000" cy="476250"/>
          </a:xfrm>
        </p:spPr>
        <p:txBody>
          <a:bodyPr>
            <a:normAutofit fontScale="90000"/>
          </a:bodyPr>
          <a:lstStyle/>
          <a:p>
            <a:pPr eaLnBrk="1" hangingPunct="1">
              <a:defRPr/>
            </a:pPr>
            <a:r>
              <a:rPr lang="el-GR" altLang="el-GR" sz="3200" b="1" dirty="0"/>
              <a:t>Απόφαση Ανάληψης Υποχρέωσης (ΑΑΥ) (2)</a:t>
            </a:r>
            <a:endParaRPr lang="el-GR" altLang="el-GR" sz="3200" dirty="0">
              <a:ea typeface="Calibri" pitchFamily="34" charset="0"/>
              <a:cs typeface="Times New Roman" pitchFamily="18" charset="0"/>
            </a:endParaRPr>
          </a:p>
        </p:txBody>
      </p:sp>
      <p:sp>
        <p:nvSpPr>
          <p:cNvPr id="29699" name="Θέση περιεχομένου 2">
            <a:extLst>
              <a:ext uri="{FF2B5EF4-FFF2-40B4-BE49-F238E27FC236}">
                <a16:creationId xmlns:a16="http://schemas.microsoft.com/office/drawing/2014/main" id="{BA58CB6C-4224-4BE8-A1D9-8E1B5CB07B08}"/>
              </a:ext>
            </a:extLst>
          </p:cNvPr>
          <p:cNvSpPr>
            <a:spLocks noGrp="1"/>
          </p:cNvSpPr>
          <p:nvPr>
            <p:ph idx="1"/>
          </p:nvPr>
        </p:nvSpPr>
        <p:spPr>
          <a:xfrm>
            <a:off x="179388" y="981075"/>
            <a:ext cx="8569325" cy="5400675"/>
          </a:xfrm>
        </p:spPr>
        <p:txBody>
          <a:bodyPr/>
          <a:lstStyle/>
          <a:p>
            <a:pPr marL="250825" indent="-250825" algn="just">
              <a:buFont typeface="Wingdings" panose="05000000000000000000" pitchFamily="2" charset="2"/>
              <a:buChar char="Ø"/>
            </a:pPr>
            <a:r>
              <a:rPr lang="el-GR" altLang="en-US" sz="2400"/>
              <a:t>Περιέχει βεβαίωση του Π.Ο.Υ. ότι το ποσό της δαπάνης</a:t>
            </a:r>
          </a:p>
          <a:p>
            <a:pPr marL="650875" lvl="1" indent="-250825" algn="just">
              <a:buFont typeface="Wingdings" panose="05000000000000000000" pitchFamily="2" charset="2"/>
              <a:buChar char="Ø"/>
            </a:pPr>
            <a:r>
              <a:rPr lang="el-GR" altLang="en-US" sz="2400"/>
              <a:t>βρίσκεται </a:t>
            </a:r>
            <a:r>
              <a:rPr lang="el-GR" altLang="en-US" sz="2400" b="1" u="sng"/>
              <a:t>εντός των ορίων της σχετικής</a:t>
            </a:r>
            <a:r>
              <a:rPr lang="en-US" altLang="en-US" sz="2400" b="1" u="sng"/>
              <a:t> (</a:t>
            </a:r>
            <a:r>
              <a:rPr lang="el-GR" altLang="en-US" sz="2400" b="1" u="sng"/>
              <a:t>διαθέσιμης)  πίστωσης</a:t>
            </a:r>
            <a:r>
              <a:rPr lang="el-GR" altLang="en-US" sz="2400"/>
              <a:t> και </a:t>
            </a:r>
          </a:p>
          <a:p>
            <a:pPr marL="650875" lvl="1" indent="-250825" algn="just">
              <a:buFont typeface="Wingdings" panose="05000000000000000000" pitchFamily="2" charset="2"/>
              <a:buChar char="Ø"/>
            </a:pPr>
            <a:r>
              <a:rPr lang="el-GR" altLang="en-US" sz="2400" b="1" u="sng"/>
              <a:t>έχει δεσμευθεί</a:t>
            </a:r>
            <a:r>
              <a:rPr lang="el-GR" altLang="en-US" sz="2400" b="1"/>
              <a:t> </a:t>
            </a:r>
            <a:r>
              <a:rPr lang="el-GR" altLang="en-US" sz="2400"/>
              <a:t>από τον προϋπολογισμό του φορέα. </a:t>
            </a:r>
          </a:p>
          <a:p>
            <a:pPr marL="250825" indent="-250825" algn="just">
              <a:buFont typeface="Wingdings" panose="05000000000000000000" pitchFamily="2" charset="2"/>
              <a:buChar char="Ø"/>
            </a:pPr>
            <a:endParaRPr lang="el-GR" altLang="en-US" sz="2400" b="1" u="sng"/>
          </a:p>
          <a:p>
            <a:pPr marL="250825" indent="-250825" algn="just">
              <a:buFont typeface="Wingdings" panose="05000000000000000000" pitchFamily="2" charset="2"/>
              <a:buChar char="Ø"/>
            </a:pPr>
            <a:r>
              <a:rPr lang="el-GR" altLang="en-US" sz="2400" b="1" u="sng"/>
              <a:t>Το ποσό παραμένει δεσμευμένο</a:t>
            </a:r>
            <a:r>
              <a:rPr lang="el-GR" altLang="en-US" sz="2400" b="1"/>
              <a:t> </a:t>
            </a:r>
            <a:r>
              <a:rPr lang="el-GR" altLang="en-US" sz="2400"/>
              <a:t>μέχρι την καταβολή του ή μέχρι την ανάκληση της δέσμευσης της  πίστωσης  κατόπιν αιτήματος του  διατάκτη.</a:t>
            </a:r>
          </a:p>
          <a:p>
            <a:pPr marL="250825" indent="-250825" algn="just">
              <a:buFont typeface="Wingdings" panose="05000000000000000000" pitchFamily="2" charset="2"/>
              <a:buChar char="Ø"/>
            </a:pPr>
            <a:endParaRPr lang="el-GR" altLang="en-US" sz="2400"/>
          </a:p>
          <a:p>
            <a:pPr marL="250825" indent="-250825" algn="just">
              <a:buFont typeface="Wingdings" panose="05000000000000000000" pitchFamily="2" charset="2"/>
              <a:buChar char="Ø"/>
            </a:pPr>
            <a:r>
              <a:rPr lang="el-GR" altLang="en-US" sz="2400"/>
              <a:t>Η απόφαση ανάληψης καθίσταται </a:t>
            </a:r>
            <a:r>
              <a:rPr lang="el-GR" altLang="en-US" sz="2400" b="1"/>
              <a:t>εκτελεστή</a:t>
            </a:r>
            <a:r>
              <a:rPr lang="el-GR" altLang="en-US" sz="2400"/>
              <a:t> μετά την </a:t>
            </a:r>
            <a:r>
              <a:rPr lang="el-GR" altLang="en-US" sz="2400" b="1"/>
              <a:t>ανάρτηση</a:t>
            </a:r>
            <a:r>
              <a:rPr lang="el-GR" altLang="en-US" sz="2400"/>
              <a:t> αυτής στη</a:t>
            </a:r>
            <a:r>
              <a:rPr lang="el-GR" altLang="en-US" sz="2400" b="1"/>
              <a:t> ΔΙΑΥΓΕΙΑ </a:t>
            </a:r>
            <a:r>
              <a:rPr lang="el-GR" altLang="en-US" sz="2400"/>
              <a:t>μαζί με </a:t>
            </a:r>
            <a:r>
              <a:rPr lang="el-GR" altLang="en-US" sz="2400" u="sng"/>
              <a:t>τη βεβαίωση του Π.Ο.Υ.</a:t>
            </a:r>
          </a:p>
        </p:txBody>
      </p:sp>
      <p:sp>
        <p:nvSpPr>
          <p:cNvPr id="29700" name="Θέση αριθμού διαφάνειας 3">
            <a:extLst>
              <a:ext uri="{FF2B5EF4-FFF2-40B4-BE49-F238E27FC236}">
                <a16:creationId xmlns:a16="http://schemas.microsoft.com/office/drawing/2014/main" id="{B08E449A-CCBC-4534-BBB1-A88A9BE8EC5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E4D929E-4401-466B-995F-059F4B2C7D68}" type="slidenum">
              <a:rPr lang="el-GR" altLang="en-US" sz="1200">
                <a:solidFill>
                  <a:srgbClr val="898989"/>
                </a:solidFill>
              </a:rPr>
              <a:pPr>
                <a:spcBef>
                  <a:spcPct val="0"/>
                </a:spcBef>
                <a:buFontTx/>
                <a:buNone/>
              </a:pPr>
              <a:t>16</a:t>
            </a:fld>
            <a:endParaRPr lang="el-GR" altLang="en-US" sz="1200">
              <a:solidFill>
                <a:srgbClr val="898989"/>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Τίτλος 1">
            <a:extLst>
              <a:ext uri="{FF2B5EF4-FFF2-40B4-BE49-F238E27FC236}">
                <a16:creationId xmlns:a16="http://schemas.microsoft.com/office/drawing/2014/main" id="{DEEB6F59-3838-45D5-BCF9-99E32A93A7F8}"/>
              </a:ext>
            </a:extLst>
          </p:cNvPr>
          <p:cNvSpPr>
            <a:spLocks noGrp="1"/>
          </p:cNvSpPr>
          <p:nvPr>
            <p:ph type="title"/>
          </p:nvPr>
        </p:nvSpPr>
        <p:spPr>
          <a:xfrm>
            <a:off x="0" y="0"/>
            <a:ext cx="9144000" cy="692150"/>
          </a:xfrm>
        </p:spPr>
        <p:txBody>
          <a:bodyPr/>
          <a:lstStyle/>
          <a:p>
            <a:pPr eaLnBrk="1" hangingPunct="1"/>
            <a:r>
              <a:rPr lang="el-GR" altLang="el-GR" sz="2800" b="1"/>
              <a:t>Διαδικασία έκδοσης απόφασης ανάληψης υποχρέωσης</a:t>
            </a:r>
            <a:endParaRPr lang="el-GR" altLang="el-GR" sz="2800">
              <a:ea typeface="Calibri" panose="020F0502020204030204" pitchFamily="34" charset="0"/>
              <a:cs typeface="Times New Roman" panose="02020603050405020304" pitchFamily="18" charset="0"/>
            </a:endParaRPr>
          </a:p>
        </p:txBody>
      </p:sp>
      <p:sp>
        <p:nvSpPr>
          <p:cNvPr id="47107" name="Θέση περιεχομένου 2">
            <a:extLst>
              <a:ext uri="{FF2B5EF4-FFF2-40B4-BE49-F238E27FC236}">
                <a16:creationId xmlns:a16="http://schemas.microsoft.com/office/drawing/2014/main" id="{BD95B2BC-8DC4-4854-A5F6-E51F143C2D12}"/>
              </a:ext>
            </a:extLst>
          </p:cNvPr>
          <p:cNvSpPr>
            <a:spLocks noGrp="1"/>
          </p:cNvSpPr>
          <p:nvPr>
            <p:ph idx="1"/>
          </p:nvPr>
        </p:nvSpPr>
        <p:spPr>
          <a:xfrm>
            <a:off x="179388" y="836613"/>
            <a:ext cx="8713787" cy="5661025"/>
          </a:xfrm>
        </p:spPr>
        <p:txBody>
          <a:bodyPr/>
          <a:lstStyle/>
          <a:p>
            <a:pPr marL="457200" indent="-457200" algn="just">
              <a:spcBef>
                <a:spcPts val="100"/>
              </a:spcBef>
              <a:buFont typeface="+mj-lt"/>
              <a:buAutoNum type="arabicPeriod"/>
              <a:defRPr/>
            </a:pPr>
            <a:r>
              <a:rPr lang="el-GR" sz="2000" b="1" dirty="0"/>
              <a:t>Τεκμηριωμένο αίτημα από το διατάκτη </a:t>
            </a:r>
            <a:r>
              <a:rPr lang="el-GR" sz="2000" dirty="0"/>
              <a:t>(πριν από οποιαδήποτε άλλη ενέργεια) προς τον ΠΟΥ [Έκφραση του </a:t>
            </a:r>
            <a:r>
              <a:rPr lang="el-GR" sz="2000" b="1" dirty="0">
                <a:solidFill>
                  <a:srgbClr val="FF0000"/>
                </a:solidFill>
              </a:rPr>
              <a:t>ΘΕΛΩ</a:t>
            </a:r>
            <a:r>
              <a:rPr lang="el-GR" sz="2000" dirty="0"/>
              <a:t> του διατάκτη].</a:t>
            </a:r>
          </a:p>
          <a:p>
            <a:pPr marL="857250" lvl="1" indent="-457200" algn="just">
              <a:spcBef>
                <a:spcPts val="100"/>
              </a:spcBef>
              <a:buFont typeface="Arial" charset="0"/>
              <a:buChar char="–"/>
              <a:defRPr/>
            </a:pPr>
            <a:r>
              <a:rPr lang="el-GR" sz="1800" dirty="0"/>
              <a:t>Δυνατή η μεταβίβαση της αρμοδιότητας υπογραφής του αιτήματος στον αντιδήμαρχο  </a:t>
            </a:r>
          </a:p>
          <a:p>
            <a:pPr marL="857250" lvl="1" indent="-457200" algn="just">
              <a:spcBef>
                <a:spcPts val="100"/>
              </a:spcBef>
              <a:buFont typeface="Arial" charset="0"/>
              <a:buChar char="–"/>
              <a:defRPr/>
            </a:pPr>
            <a:r>
              <a:rPr lang="el-GR" sz="1800" dirty="0"/>
              <a:t>Δυνατή η εκχώρηση της εξουσιοδότησης υπογραφής στους προϊσταμένους των καθ’ ύλην αρμοδίων υπηρεσιών (ΚΔΚ άρθρο 88).</a:t>
            </a:r>
          </a:p>
          <a:p>
            <a:pPr marL="457200" indent="-457200" algn="just">
              <a:spcBef>
                <a:spcPts val="100"/>
              </a:spcBef>
              <a:buFont typeface="+mj-lt"/>
              <a:buAutoNum type="arabicPeriod"/>
              <a:defRPr/>
            </a:pPr>
            <a:r>
              <a:rPr lang="el-GR" sz="2000" dirty="0"/>
              <a:t> </a:t>
            </a:r>
            <a:r>
              <a:rPr lang="el-GR" sz="2000" b="1" dirty="0"/>
              <a:t>Έλεγχος από την οικονομική υπηρεσία.</a:t>
            </a:r>
          </a:p>
          <a:p>
            <a:pPr marL="914400" lvl="1" indent="-514350" algn="just">
              <a:spcBef>
                <a:spcPts val="100"/>
              </a:spcBef>
              <a:buFont typeface="+mj-lt"/>
              <a:buAutoNum type="romanLcPeriod"/>
              <a:defRPr/>
            </a:pPr>
            <a:r>
              <a:rPr lang="el-GR" sz="2000" b="1" dirty="0"/>
              <a:t>Νομιμότητας</a:t>
            </a:r>
          </a:p>
          <a:p>
            <a:pPr marL="936000" lvl="2" indent="-288000" algn="just">
              <a:spcBef>
                <a:spcPts val="100"/>
              </a:spcBef>
              <a:buFont typeface="Arial" charset="0"/>
              <a:buChar char="•"/>
              <a:defRPr/>
            </a:pPr>
            <a:r>
              <a:rPr lang="el-GR" sz="2000" dirty="0"/>
              <a:t>Ύπαρξη πίστωσης ή απόφασης για εξειδίκευση της πίστωσης</a:t>
            </a:r>
          </a:p>
          <a:p>
            <a:pPr marL="936000" lvl="2" indent="-288000" algn="just">
              <a:spcBef>
                <a:spcPts val="100"/>
              </a:spcBef>
              <a:buFont typeface="Arial" charset="0"/>
              <a:buChar char="•"/>
              <a:defRPr/>
            </a:pPr>
            <a:r>
              <a:rPr lang="el-GR" sz="2000" dirty="0"/>
              <a:t>Η δαπάνη προβλέπεται από διάταξη νόμου ή από κανονιστική πράξη ή  συμβάλει στην εκπλήρωση της αποστολής του Δήμου</a:t>
            </a:r>
          </a:p>
          <a:p>
            <a:pPr marL="857250" lvl="1" indent="-457200" algn="just">
              <a:spcBef>
                <a:spcPts val="100"/>
              </a:spcBef>
              <a:buFont typeface="+mj-lt"/>
              <a:buAutoNum type="romanLcPeriod"/>
              <a:defRPr/>
            </a:pPr>
            <a:r>
              <a:rPr lang="el-GR" sz="2000" b="1" dirty="0"/>
              <a:t>Κανονικότητας</a:t>
            </a:r>
          </a:p>
          <a:p>
            <a:pPr marL="936000" lvl="2" indent="-288000" algn="just">
              <a:spcBef>
                <a:spcPts val="100"/>
              </a:spcBef>
              <a:buFont typeface="Arial" charset="0"/>
              <a:buChar char="•"/>
              <a:defRPr/>
            </a:pPr>
            <a:r>
              <a:rPr lang="el-GR" sz="2000" dirty="0"/>
              <a:t>Η απαίτηση δεν έχει υποπέσει σε παραγραφή</a:t>
            </a:r>
          </a:p>
          <a:p>
            <a:pPr marL="936000" lvl="2" indent="-288000" algn="just">
              <a:spcBef>
                <a:spcPts val="100"/>
              </a:spcBef>
              <a:buFont typeface="Arial" charset="0"/>
              <a:buChar char="•"/>
              <a:defRPr/>
            </a:pPr>
            <a:r>
              <a:rPr lang="el-GR" sz="2000" dirty="0"/>
              <a:t>Το αίτημα προηγείται κάθε άλλης ενέργειας για την πραγματοποίηση της δαπάνης</a:t>
            </a:r>
          </a:p>
          <a:p>
            <a:pPr marL="857250" lvl="1" indent="-457200" algn="just">
              <a:spcBef>
                <a:spcPts val="100"/>
              </a:spcBef>
              <a:buFont typeface="+mj-lt"/>
              <a:buAutoNum type="romanLcPeriod"/>
              <a:defRPr/>
            </a:pPr>
            <a:r>
              <a:rPr lang="el-GR" sz="2000" b="1" dirty="0"/>
              <a:t>Εξέταση παρεμπιπτόντως αναφυόμενων ζητημάτων</a:t>
            </a:r>
          </a:p>
          <a:p>
            <a:pPr marL="457200" indent="-457200" algn="just">
              <a:spcBef>
                <a:spcPts val="100"/>
              </a:spcBef>
              <a:buFont typeface="+mj-lt"/>
              <a:buAutoNum type="arabicPeriod"/>
              <a:defRPr/>
            </a:pPr>
            <a:endParaRPr lang="el-GR" sz="2000" b="1" dirty="0"/>
          </a:p>
          <a:p>
            <a:pPr marL="457200" indent="-457200" algn="just">
              <a:spcBef>
                <a:spcPts val="100"/>
              </a:spcBef>
              <a:buFont typeface="Arial" charset="0"/>
              <a:buNone/>
              <a:defRPr/>
            </a:pPr>
            <a:endParaRPr lang="el-GR" sz="2000" dirty="0"/>
          </a:p>
          <a:p>
            <a:pPr>
              <a:spcBef>
                <a:spcPts val="100"/>
              </a:spcBef>
              <a:buFont typeface="Arial" charset="0"/>
              <a:buChar char="•"/>
              <a:defRPr/>
            </a:pPr>
            <a:endParaRPr lang="el-GR" sz="2000" dirty="0"/>
          </a:p>
          <a:p>
            <a:pPr>
              <a:spcBef>
                <a:spcPts val="100"/>
              </a:spcBef>
              <a:buFont typeface="Arial" charset="0"/>
              <a:buChar char="•"/>
              <a:defRPr/>
            </a:pPr>
            <a:endParaRPr lang="el-GR" sz="2000" dirty="0"/>
          </a:p>
        </p:txBody>
      </p:sp>
      <p:sp>
        <p:nvSpPr>
          <p:cNvPr id="30724" name="Θέση αριθμού διαφάνειας 3">
            <a:extLst>
              <a:ext uri="{FF2B5EF4-FFF2-40B4-BE49-F238E27FC236}">
                <a16:creationId xmlns:a16="http://schemas.microsoft.com/office/drawing/2014/main" id="{23D8F684-8685-4C34-956D-AE759FA4C9B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B79E2C0-690F-4319-8A57-EA4485998B10}" type="slidenum">
              <a:rPr lang="el-GR" altLang="en-US" sz="1200">
                <a:solidFill>
                  <a:srgbClr val="898989"/>
                </a:solidFill>
              </a:rPr>
              <a:pPr>
                <a:spcBef>
                  <a:spcPct val="0"/>
                </a:spcBef>
                <a:buFontTx/>
                <a:buNone/>
              </a:pPr>
              <a:t>17</a:t>
            </a:fld>
            <a:endParaRPr lang="el-GR" altLang="en-US" sz="1200">
              <a:solidFill>
                <a:srgbClr val="898989"/>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Τίτλος 1">
            <a:extLst>
              <a:ext uri="{FF2B5EF4-FFF2-40B4-BE49-F238E27FC236}">
                <a16:creationId xmlns:a16="http://schemas.microsoft.com/office/drawing/2014/main" id="{DF68DE10-BA74-48D1-AE7A-4F2155A580DF}"/>
              </a:ext>
            </a:extLst>
          </p:cNvPr>
          <p:cNvSpPr>
            <a:spLocks noGrp="1"/>
          </p:cNvSpPr>
          <p:nvPr>
            <p:ph type="title"/>
          </p:nvPr>
        </p:nvSpPr>
        <p:spPr>
          <a:xfrm>
            <a:off x="0" y="0"/>
            <a:ext cx="9144000" cy="692150"/>
          </a:xfrm>
        </p:spPr>
        <p:txBody>
          <a:bodyPr/>
          <a:lstStyle/>
          <a:p>
            <a:pPr eaLnBrk="1" hangingPunct="1"/>
            <a:r>
              <a:rPr lang="el-GR" altLang="el-GR" sz="2800" b="1"/>
              <a:t>Διαδικασία έκδοσης απόφασης ανάληψης υποχρέωσης (2)</a:t>
            </a:r>
            <a:endParaRPr lang="el-GR" altLang="el-GR" sz="2800">
              <a:ea typeface="Calibri" panose="020F0502020204030204" pitchFamily="34" charset="0"/>
              <a:cs typeface="Times New Roman" panose="02020603050405020304" pitchFamily="18" charset="0"/>
            </a:endParaRPr>
          </a:p>
        </p:txBody>
      </p:sp>
      <p:sp>
        <p:nvSpPr>
          <p:cNvPr id="47107" name="Θέση περιεχομένου 2">
            <a:extLst>
              <a:ext uri="{FF2B5EF4-FFF2-40B4-BE49-F238E27FC236}">
                <a16:creationId xmlns:a16="http://schemas.microsoft.com/office/drawing/2014/main" id="{1A75E2E1-7850-4E8D-8FEF-EAEDB73D2C34}"/>
              </a:ext>
            </a:extLst>
          </p:cNvPr>
          <p:cNvSpPr>
            <a:spLocks noGrp="1"/>
          </p:cNvSpPr>
          <p:nvPr>
            <p:ph idx="1"/>
          </p:nvPr>
        </p:nvSpPr>
        <p:spPr>
          <a:xfrm>
            <a:off x="179388" y="549275"/>
            <a:ext cx="8713787" cy="3311525"/>
          </a:xfrm>
        </p:spPr>
        <p:txBody>
          <a:bodyPr/>
          <a:lstStyle/>
          <a:p>
            <a:pPr marL="457200" indent="-457200" algn="just">
              <a:spcBef>
                <a:spcPts val="100"/>
              </a:spcBef>
              <a:buFont typeface="+mj-lt"/>
              <a:buAutoNum type="arabicPeriod" startAt="3"/>
              <a:defRPr/>
            </a:pPr>
            <a:r>
              <a:rPr lang="el-GR" sz="2000" b="1" dirty="0"/>
              <a:t>Σύνταξη από την Οικονομική Υπηρεσία σχεδίου απόφασης ανάληψης υποχρέωσης εις διπλούν. </a:t>
            </a:r>
          </a:p>
          <a:p>
            <a:pPr marL="457200" indent="-457200" algn="just">
              <a:spcBef>
                <a:spcPts val="100"/>
              </a:spcBef>
              <a:buFont typeface="+mj-lt"/>
              <a:buAutoNum type="arabicPeriod" startAt="3"/>
              <a:defRPr/>
            </a:pPr>
            <a:r>
              <a:rPr lang="el-GR" sz="2000" b="1" dirty="0"/>
              <a:t>Υπογραφή από τη </a:t>
            </a:r>
            <a:r>
              <a:rPr lang="el-GR" sz="2000" b="1" u="sng" dirty="0">
                <a:solidFill>
                  <a:srgbClr val="FF0000"/>
                </a:solidFill>
              </a:rPr>
              <a:t>διοικητική ιεραρχία </a:t>
            </a:r>
            <a:r>
              <a:rPr lang="el-GR" sz="2000" b="1" dirty="0"/>
              <a:t>της παρά πόδας βεβαίωσης.</a:t>
            </a:r>
          </a:p>
          <a:p>
            <a:pPr marL="457200" indent="-457200" algn="just">
              <a:spcBef>
                <a:spcPts val="100"/>
              </a:spcBef>
              <a:buFont typeface="+mj-lt"/>
              <a:buAutoNum type="arabicPeriod" startAt="3"/>
              <a:defRPr/>
            </a:pPr>
            <a:r>
              <a:rPr lang="el-GR" sz="2000" b="1" dirty="0"/>
              <a:t>Δέσμευση ισόποσης </a:t>
            </a:r>
            <a:r>
              <a:rPr lang="el-GR" sz="2000" dirty="0"/>
              <a:t>με το αίτημα </a:t>
            </a:r>
            <a:r>
              <a:rPr lang="el-GR" sz="2000" b="1" dirty="0"/>
              <a:t>πίστωσης</a:t>
            </a:r>
            <a:r>
              <a:rPr lang="el-GR" sz="2000" dirty="0"/>
              <a:t> στον εκτελούμενο προϋπολογισμό, μέσω του πληροφοριακού συστήματος, με ενημέρωση των λογιστικών βιβλίων και λήψη μοναδικού αριθμού.</a:t>
            </a:r>
          </a:p>
          <a:p>
            <a:pPr marL="457200" indent="-457200" algn="just">
              <a:spcBef>
                <a:spcPts val="100"/>
              </a:spcBef>
              <a:buFont typeface="+mj-lt"/>
              <a:buAutoNum type="arabicPeriod" startAt="3"/>
              <a:defRPr/>
            </a:pPr>
            <a:r>
              <a:rPr lang="el-GR" sz="2000" dirty="0"/>
              <a:t>Υπογραφή των δύο (2) αντιτύπων της ΑΑΥ από το Διατάκτη και επαναφορά του ενός (1) στην Οικονομική Υπηρεσία.</a:t>
            </a:r>
          </a:p>
          <a:p>
            <a:pPr marL="457200" indent="-457200" algn="just">
              <a:spcBef>
                <a:spcPts val="100"/>
              </a:spcBef>
              <a:buFont typeface="+mj-lt"/>
              <a:buAutoNum type="arabicPeriod" startAt="3"/>
              <a:defRPr/>
            </a:pPr>
            <a:r>
              <a:rPr lang="el-GR" sz="2000" dirty="0"/>
              <a:t>Ανάρτηση της απόφασης στο ΔΙΑΥΓΕΙΑ</a:t>
            </a:r>
          </a:p>
          <a:p>
            <a:pPr marL="457200" indent="-457200" algn="just">
              <a:spcBef>
                <a:spcPts val="100"/>
              </a:spcBef>
              <a:buFont typeface="+mj-lt"/>
              <a:buAutoNum type="arabicPeriod" startAt="3"/>
              <a:defRPr/>
            </a:pPr>
            <a:r>
              <a:rPr lang="el-GR" sz="2000" dirty="0"/>
              <a:t>Ενημέρωση του Μητρώου Δεσμεύσεων με τα στοιχεία της ΑΑΥ</a:t>
            </a:r>
          </a:p>
          <a:p>
            <a:pPr marL="457200" indent="-457200" algn="just">
              <a:spcBef>
                <a:spcPts val="100"/>
              </a:spcBef>
              <a:buFont typeface="+mj-lt"/>
              <a:buAutoNum type="arabicPeriod" startAt="4"/>
              <a:defRPr/>
            </a:pPr>
            <a:endParaRPr lang="el-GR" sz="2000" dirty="0"/>
          </a:p>
          <a:p>
            <a:pPr marL="457200" indent="-457200" algn="just">
              <a:spcBef>
                <a:spcPts val="600"/>
              </a:spcBef>
              <a:buFont typeface="+mj-lt"/>
              <a:buAutoNum type="arabicPeriod" startAt="4"/>
              <a:defRPr/>
            </a:pPr>
            <a:endParaRPr lang="el-GR" sz="2000" dirty="0"/>
          </a:p>
          <a:p>
            <a:pPr>
              <a:spcBef>
                <a:spcPts val="100"/>
              </a:spcBef>
              <a:buFont typeface="Arial" charset="0"/>
              <a:buNone/>
              <a:defRPr/>
            </a:pPr>
            <a:endParaRPr lang="el-GR" sz="2000" dirty="0"/>
          </a:p>
          <a:p>
            <a:pPr>
              <a:spcBef>
                <a:spcPts val="100"/>
              </a:spcBef>
              <a:buFont typeface="Arial" charset="0"/>
              <a:buChar char="•"/>
              <a:defRPr/>
            </a:pPr>
            <a:endParaRPr lang="el-GR" sz="2000" dirty="0"/>
          </a:p>
        </p:txBody>
      </p:sp>
      <p:sp>
        <p:nvSpPr>
          <p:cNvPr id="31748" name="Θέση αριθμού διαφάνειας 3">
            <a:extLst>
              <a:ext uri="{FF2B5EF4-FFF2-40B4-BE49-F238E27FC236}">
                <a16:creationId xmlns:a16="http://schemas.microsoft.com/office/drawing/2014/main" id="{084DAC43-3ED1-4076-9A34-80075325F43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B14A364-5975-4C09-8D06-6FAE21384547}" type="slidenum">
              <a:rPr lang="el-GR" altLang="en-US" sz="1200">
                <a:solidFill>
                  <a:srgbClr val="898989"/>
                </a:solidFill>
              </a:rPr>
              <a:pPr>
                <a:spcBef>
                  <a:spcPct val="0"/>
                </a:spcBef>
                <a:buFontTx/>
                <a:buNone/>
              </a:pPr>
              <a:t>18</a:t>
            </a:fld>
            <a:endParaRPr lang="el-GR" altLang="en-US" sz="1200">
              <a:solidFill>
                <a:srgbClr val="898989"/>
              </a:solidFill>
            </a:endParaRPr>
          </a:p>
        </p:txBody>
      </p:sp>
      <p:sp>
        <p:nvSpPr>
          <p:cNvPr id="5" name="Θέση περιεχομένου 2">
            <a:extLst>
              <a:ext uri="{FF2B5EF4-FFF2-40B4-BE49-F238E27FC236}">
                <a16:creationId xmlns:a16="http://schemas.microsoft.com/office/drawing/2014/main" id="{A0BE4AE3-4630-4F76-9731-1806AE9A5AB7}"/>
              </a:ext>
            </a:extLst>
          </p:cNvPr>
          <p:cNvSpPr txBox="1">
            <a:spLocks/>
          </p:cNvSpPr>
          <p:nvPr/>
        </p:nvSpPr>
        <p:spPr bwMode="auto">
          <a:xfrm>
            <a:off x="179388" y="4005263"/>
            <a:ext cx="8713787" cy="2519362"/>
          </a:xfrm>
          <a:prstGeom prst="rect">
            <a:avLst/>
          </a:prstGeom>
          <a:noFill/>
          <a:ln w="9525">
            <a:noFill/>
            <a:miter lim="800000"/>
            <a:headEnd/>
            <a:tailEnd/>
          </a:ln>
        </p:spPr>
        <p:txBody>
          <a:bodyPr/>
          <a:lstStyle/>
          <a:p>
            <a:pPr marL="457200" indent="-457200" algn="just">
              <a:spcBef>
                <a:spcPct val="20000"/>
              </a:spcBef>
              <a:buFont typeface="Arial" charset="0"/>
              <a:buNone/>
              <a:defRPr/>
            </a:pPr>
            <a:r>
              <a:rPr lang="el-GR" altLang="el-GR" sz="2000" b="1" dirty="0">
                <a:solidFill>
                  <a:srgbClr val="FF0000"/>
                </a:solidFill>
                <a:latin typeface="+mn-lt"/>
              </a:rPr>
              <a:t>Όταν υπάρχει διαθέσιμη πίστωση αλλά το αποτέλεσμα του ελέγχου (του βήματος 2) είναι ΑΡΝΗΤΙΚΟ:</a:t>
            </a:r>
            <a:endParaRPr lang="el-GR" sz="2000" dirty="0">
              <a:latin typeface="+mn-lt"/>
            </a:endParaRPr>
          </a:p>
          <a:p>
            <a:pPr marL="457200" indent="-457200" algn="just">
              <a:spcBef>
                <a:spcPts val="0"/>
              </a:spcBef>
              <a:buFont typeface="+mj-lt"/>
              <a:buAutoNum type="arabicPeriod"/>
              <a:defRPr/>
            </a:pPr>
            <a:r>
              <a:rPr lang="el-GR" sz="2000" dirty="0">
                <a:latin typeface="+mn-lt"/>
              </a:rPr>
              <a:t>Ο Διατάκτης ενημερώνεται εγγράφως για το αποτέλεσμα του ελέγχου. </a:t>
            </a:r>
          </a:p>
          <a:p>
            <a:pPr marL="457200" indent="-457200" algn="just">
              <a:spcBef>
                <a:spcPts val="0"/>
              </a:spcBef>
              <a:buFont typeface="+mj-lt"/>
              <a:buAutoNum type="arabicPeriod"/>
              <a:defRPr/>
            </a:pPr>
            <a:r>
              <a:rPr lang="el-GR" sz="2000" dirty="0">
                <a:latin typeface="+mn-lt"/>
              </a:rPr>
              <a:t>Εφόσον ο Διατάκτης εμμένει στο αίτημά του,  ο ΠΟΥ</a:t>
            </a:r>
          </a:p>
          <a:p>
            <a:pPr marL="857250" lvl="1" indent="-457200" algn="just">
              <a:spcBef>
                <a:spcPts val="0"/>
              </a:spcBef>
              <a:buFont typeface="+mj-lt"/>
              <a:buAutoNum type="arabicPeriod"/>
              <a:defRPr/>
            </a:pPr>
            <a:r>
              <a:rPr lang="el-GR" sz="2000" dirty="0">
                <a:latin typeface="+mn-lt"/>
              </a:rPr>
              <a:t>παρέχει την βεβαίωση και εκτελεί τις λοιπές διαδικασίες και</a:t>
            </a:r>
          </a:p>
          <a:p>
            <a:pPr marL="857250" lvl="1" indent="-457200" algn="just">
              <a:spcBef>
                <a:spcPts val="0"/>
              </a:spcBef>
              <a:buFont typeface="+mj-lt"/>
              <a:buAutoNum type="arabicPeriod"/>
              <a:defRPr/>
            </a:pPr>
            <a:r>
              <a:rPr lang="el-GR" sz="2000" dirty="0">
                <a:latin typeface="+mn-lt"/>
              </a:rPr>
              <a:t>ενημερώνει εγγράφως την αρμόδια Δημοσιονομική Υπηρεσία Εποπτείας και Ελέγχου (Δ.Υ.Ε.Ε.) του ΓΛΚ και τον Ελεγκτή Νομιμότητας  (Συντονιστή Αποκεντρωμένης Διοίκησης)</a:t>
            </a:r>
          </a:p>
          <a:p>
            <a:pPr marL="342900" indent="-342900">
              <a:spcBef>
                <a:spcPct val="20000"/>
              </a:spcBef>
              <a:buFont typeface="Arial" charset="0"/>
              <a:buNone/>
              <a:defRPr/>
            </a:pPr>
            <a:endParaRPr lang="el-GR" sz="2600" dirty="0">
              <a:latin typeface="+mn-lt"/>
            </a:endParaRPr>
          </a:p>
          <a:p>
            <a:pPr marL="342900" indent="-342900">
              <a:spcBef>
                <a:spcPct val="20000"/>
              </a:spcBef>
              <a:buFont typeface="Arial" charset="0"/>
              <a:buChar char="•"/>
              <a:defRPr/>
            </a:pPr>
            <a:endParaRPr lang="el-GR" sz="2600" dirty="0">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Τίτλος 1">
            <a:extLst>
              <a:ext uri="{FF2B5EF4-FFF2-40B4-BE49-F238E27FC236}">
                <a16:creationId xmlns:a16="http://schemas.microsoft.com/office/drawing/2014/main" id="{CE1952FE-27DD-40BE-8749-A05A281655A6}"/>
              </a:ext>
            </a:extLst>
          </p:cNvPr>
          <p:cNvSpPr>
            <a:spLocks noGrp="1"/>
          </p:cNvSpPr>
          <p:nvPr>
            <p:ph type="title"/>
          </p:nvPr>
        </p:nvSpPr>
        <p:spPr>
          <a:xfrm>
            <a:off x="0" y="0"/>
            <a:ext cx="9144000" cy="620713"/>
          </a:xfrm>
        </p:spPr>
        <p:txBody>
          <a:bodyPr/>
          <a:lstStyle/>
          <a:p>
            <a:pPr eaLnBrk="1" hangingPunct="1"/>
            <a:r>
              <a:rPr lang="el-GR" altLang="el-GR" sz="3200" b="1"/>
              <a:t>Ανάληψη υποχρεώσεων στην αρχή του έτους</a:t>
            </a:r>
            <a:endParaRPr lang="el-GR" altLang="el-GR" sz="3200">
              <a:ea typeface="Calibri" panose="020F0502020204030204" pitchFamily="34" charset="0"/>
              <a:cs typeface="Times New Roman" panose="02020603050405020304" pitchFamily="18" charset="0"/>
            </a:endParaRPr>
          </a:p>
        </p:txBody>
      </p:sp>
      <p:sp>
        <p:nvSpPr>
          <p:cNvPr id="48131" name="Θέση περιεχομένου 2">
            <a:extLst>
              <a:ext uri="{FF2B5EF4-FFF2-40B4-BE49-F238E27FC236}">
                <a16:creationId xmlns:a16="http://schemas.microsoft.com/office/drawing/2014/main" id="{1C23BD80-A68B-42F7-9346-97A20912614E}"/>
              </a:ext>
            </a:extLst>
          </p:cNvPr>
          <p:cNvSpPr>
            <a:spLocks noGrp="1"/>
          </p:cNvSpPr>
          <p:nvPr>
            <p:ph idx="1"/>
          </p:nvPr>
        </p:nvSpPr>
        <p:spPr>
          <a:xfrm>
            <a:off x="323850" y="692150"/>
            <a:ext cx="8424863" cy="5616575"/>
          </a:xfrm>
        </p:spPr>
        <p:txBody>
          <a:bodyPr>
            <a:normAutofit lnSpcReduction="10000"/>
          </a:bodyPr>
          <a:lstStyle/>
          <a:p>
            <a:pPr algn="just">
              <a:buFont typeface="Arial" charset="0"/>
              <a:buChar char="•"/>
              <a:defRPr/>
            </a:pPr>
            <a:r>
              <a:rPr lang="el-GR" sz="2400" b="1" u="sng" dirty="0"/>
              <a:t>ΝΈΟ ΕΤΟΣ.</a:t>
            </a:r>
            <a:r>
              <a:rPr lang="el-GR" sz="2400" b="1" dirty="0"/>
              <a:t> </a:t>
            </a:r>
            <a:r>
              <a:rPr lang="el-GR" sz="2400" dirty="0"/>
              <a:t>Πρώτα δεσμεύονται πιστώσεις που: </a:t>
            </a:r>
          </a:p>
          <a:p>
            <a:pPr marL="540000" lvl="1" algn="just">
              <a:buFont typeface="Wingdings" pitchFamily="2" charset="2"/>
              <a:buChar char="Ø"/>
              <a:defRPr/>
            </a:pPr>
            <a:r>
              <a:rPr lang="el-GR" sz="2400" dirty="0"/>
              <a:t>αφορούν σε </a:t>
            </a:r>
            <a:r>
              <a:rPr lang="el-GR" sz="2400" b="1" dirty="0"/>
              <a:t>απλήρωτες υποχρεώσεις</a:t>
            </a:r>
            <a:r>
              <a:rPr lang="el-GR" sz="2400" dirty="0"/>
              <a:t>, </a:t>
            </a:r>
          </a:p>
          <a:p>
            <a:pPr marL="540000" lvl="1" algn="just">
              <a:buFont typeface="Wingdings" pitchFamily="2" charset="2"/>
              <a:buChar char="Ø"/>
              <a:defRPr/>
            </a:pPr>
            <a:r>
              <a:rPr lang="el-GR" sz="2400" dirty="0"/>
              <a:t>αφορούν το </a:t>
            </a:r>
            <a:r>
              <a:rPr lang="el-GR" sz="2400" b="1" dirty="0"/>
              <a:t>ανεκτέλεστο μέρος συμβατικών υποχρεώσεων προηγούμενων ετών </a:t>
            </a:r>
            <a:r>
              <a:rPr lang="el-GR" sz="2400" dirty="0"/>
              <a:t>και</a:t>
            </a:r>
          </a:p>
          <a:p>
            <a:pPr marL="540000" lvl="1" algn="just">
              <a:buFont typeface="Wingdings" pitchFamily="2" charset="2"/>
              <a:buChar char="Ø"/>
              <a:defRPr/>
            </a:pPr>
            <a:r>
              <a:rPr lang="el-GR" sz="2400" dirty="0"/>
              <a:t>έχουν αναληφθεί στο πλαίσιο </a:t>
            </a:r>
            <a:r>
              <a:rPr lang="el-GR" sz="2400" b="1" dirty="0"/>
              <a:t>πολυετών υποχρεώσεων</a:t>
            </a:r>
            <a:r>
              <a:rPr lang="el-GR" sz="2400" dirty="0"/>
              <a:t> κατά το μέρος που αφορούν στη δαπάνη που πραγματοποιείται στο πλαίσιο του εκτελούμενου προϋπολογισμού. </a:t>
            </a:r>
          </a:p>
          <a:p>
            <a:pPr marL="0" algn="ctr">
              <a:spcBef>
                <a:spcPts val="1200"/>
              </a:spcBef>
              <a:buFont typeface="Arial" charset="0"/>
              <a:buNone/>
              <a:defRPr/>
            </a:pPr>
            <a:r>
              <a:rPr lang="el-GR" sz="2400" b="1" dirty="0">
                <a:solidFill>
                  <a:srgbClr val="FF0000"/>
                </a:solidFill>
              </a:rPr>
              <a:t>Νέες υποχρεώσεις αναλαμβάνονται σε βάρος του εναπομένοντος υπολοίπου μετά τις δεσμεύσεις πιστώσεων κατά τα ανωτέρω.</a:t>
            </a:r>
          </a:p>
          <a:p>
            <a:pPr marL="0" algn="just">
              <a:spcBef>
                <a:spcPts val="1200"/>
              </a:spcBef>
              <a:buFont typeface="Arial" charset="0"/>
              <a:buChar char="•"/>
              <a:defRPr/>
            </a:pPr>
            <a:r>
              <a:rPr lang="el-GR" sz="2400" dirty="0"/>
              <a:t>Από τις «</a:t>
            </a:r>
            <a:r>
              <a:rPr lang="el-GR" sz="2400" i="1" dirty="0"/>
              <a:t>νέες υποχρεώσεις</a:t>
            </a:r>
            <a:r>
              <a:rPr lang="el-GR" sz="2400" dirty="0"/>
              <a:t>», οι </a:t>
            </a:r>
            <a:r>
              <a:rPr lang="el-GR" sz="2400" b="1" dirty="0"/>
              <a:t>δαπάνες πάγιου χαρακτήρα </a:t>
            </a:r>
            <a:r>
              <a:rPr lang="el-GR" sz="2400" dirty="0"/>
              <a:t>για αποδοχές, συντάξεις, εξυπηρέτηση δημόσιου χρέους και οι δαπάνες πάγιου χαρακτήρα (ηλεκτρική ενέργεια, επικοινωνίες κτλ) αναλαμβάνονται για ολόκληρο το ποσό των πιστώσεων από την αρχή του έτους).</a:t>
            </a:r>
          </a:p>
        </p:txBody>
      </p:sp>
      <p:sp>
        <p:nvSpPr>
          <p:cNvPr id="32772" name="Θέση αριθμού διαφάνειας 3">
            <a:extLst>
              <a:ext uri="{FF2B5EF4-FFF2-40B4-BE49-F238E27FC236}">
                <a16:creationId xmlns:a16="http://schemas.microsoft.com/office/drawing/2014/main" id="{E72D3D47-4D0F-49D3-BC4C-E9C9DDDCFCD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C60D838-16DC-4E91-916B-42BE44EC299F}" type="slidenum">
              <a:rPr lang="el-GR" altLang="en-US" sz="1200">
                <a:solidFill>
                  <a:srgbClr val="898989"/>
                </a:solidFill>
              </a:rPr>
              <a:pPr>
                <a:spcBef>
                  <a:spcPct val="0"/>
                </a:spcBef>
                <a:buFontTx/>
                <a:buNone/>
              </a:pPr>
              <a:t>19</a:t>
            </a:fld>
            <a:endParaRPr lang="el-GR" altLang="en-US" sz="1200">
              <a:solidFill>
                <a:srgbClr val="89898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Τίτλος 1">
            <a:extLst>
              <a:ext uri="{FF2B5EF4-FFF2-40B4-BE49-F238E27FC236}">
                <a16:creationId xmlns:a16="http://schemas.microsoft.com/office/drawing/2014/main" id="{2EFFB0EA-0539-4D5D-A695-AE1380D4F82D}"/>
              </a:ext>
            </a:extLst>
          </p:cNvPr>
          <p:cNvSpPr>
            <a:spLocks noGrp="1"/>
          </p:cNvSpPr>
          <p:nvPr>
            <p:ph type="title"/>
          </p:nvPr>
        </p:nvSpPr>
        <p:spPr>
          <a:xfrm>
            <a:off x="0" y="0"/>
            <a:ext cx="9144000" cy="692150"/>
          </a:xfrm>
        </p:spPr>
        <p:txBody>
          <a:bodyPr/>
          <a:lstStyle/>
          <a:p>
            <a:pPr eaLnBrk="1" hangingPunct="1"/>
            <a:r>
              <a:rPr lang="el-GR" altLang="en-US" sz="3200" b="1"/>
              <a:t>Δαπάνες και Έξοδα Γενικής Κυβέρνησης</a:t>
            </a:r>
            <a:endParaRPr lang="el-GR" altLang="el-GR" sz="3200">
              <a:ea typeface="Calibri" panose="020F0502020204030204" pitchFamily="34" charset="0"/>
              <a:cs typeface="Times New Roman" panose="02020603050405020304" pitchFamily="18" charset="0"/>
            </a:endParaRPr>
          </a:p>
        </p:txBody>
      </p:sp>
      <p:sp>
        <p:nvSpPr>
          <p:cNvPr id="41987" name="Θέση περιεχομένου 2">
            <a:extLst>
              <a:ext uri="{FF2B5EF4-FFF2-40B4-BE49-F238E27FC236}">
                <a16:creationId xmlns:a16="http://schemas.microsoft.com/office/drawing/2014/main" id="{A8018A3F-C6C9-466B-9E40-9A5B69531B99}"/>
              </a:ext>
            </a:extLst>
          </p:cNvPr>
          <p:cNvSpPr>
            <a:spLocks noGrp="1"/>
          </p:cNvSpPr>
          <p:nvPr>
            <p:ph idx="1"/>
          </p:nvPr>
        </p:nvSpPr>
        <p:spPr>
          <a:xfrm>
            <a:off x="179388" y="836613"/>
            <a:ext cx="8785225" cy="5661025"/>
          </a:xfrm>
        </p:spPr>
        <p:txBody>
          <a:bodyPr>
            <a:normAutofit lnSpcReduction="10000"/>
          </a:bodyPr>
          <a:lstStyle/>
          <a:p>
            <a:pPr algn="just">
              <a:buFont typeface="Wingdings" pitchFamily="2" charset="2"/>
              <a:buChar char="Ø"/>
              <a:defRPr/>
            </a:pPr>
            <a:r>
              <a:rPr lang="el-GR" sz="2600" b="1" dirty="0"/>
              <a:t>Δαπάνη Γενικής Κυβέρνησης</a:t>
            </a:r>
            <a:r>
              <a:rPr lang="el-GR" sz="2600" dirty="0"/>
              <a:t> είναι η </a:t>
            </a:r>
            <a:r>
              <a:rPr lang="el-GR" sz="2600" b="1" dirty="0"/>
              <a:t>χρησιμοποίηση πίστωσης </a:t>
            </a:r>
            <a:r>
              <a:rPr lang="el-GR" sz="2600" dirty="0"/>
              <a:t>για την εκπλήρωση των λειτουργικών δραστηριοτήτων ή της αποστολής του φορέα της Γενικής Κυβέρνησης. </a:t>
            </a:r>
          </a:p>
          <a:p>
            <a:pPr algn="just">
              <a:buFont typeface="Wingdings" pitchFamily="2" charset="2"/>
              <a:buChar char="Ø"/>
              <a:defRPr/>
            </a:pPr>
            <a:endParaRPr lang="el-GR" sz="2600" dirty="0"/>
          </a:p>
          <a:p>
            <a:pPr algn="just">
              <a:buFont typeface="Wingdings" pitchFamily="2" charset="2"/>
              <a:buChar char="Ø"/>
              <a:defRPr/>
            </a:pPr>
            <a:r>
              <a:rPr lang="el-GR" sz="2600" b="1" dirty="0"/>
              <a:t>Δημόσιες δαπάνες </a:t>
            </a:r>
            <a:r>
              <a:rPr lang="el-GR" sz="2600" dirty="0"/>
              <a:t>= Οι δαπάνες που πραγματοποιούνται </a:t>
            </a:r>
            <a:r>
              <a:rPr lang="el-GR" sz="2600" b="1" dirty="0"/>
              <a:t>με πιστώσεις του Κρατικού Προϋπολογισμού</a:t>
            </a:r>
            <a:r>
              <a:rPr lang="el-GR" sz="2600" dirty="0"/>
              <a:t>.</a:t>
            </a:r>
          </a:p>
          <a:p>
            <a:pPr algn="just">
              <a:buFont typeface="Wingdings" pitchFamily="2" charset="2"/>
              <a:buChar char="Ø"/>
              <a:defRPr/>
            </a:pPr>
            <a:endParaRPr lang="en-US" sz="2600" dirty="0"/>
          </a:p>
          <a:p>
            <a:pPr algn="just">
              <a:buFont typeface="Wingdings" pitchFamily="2" charset="2"/>
              <a:buChar char="Ø"/>
              <a:defRPr/>
            </a:pPr>
            <a:r>
              <a:rPr lang="el-GR" sz="2600" dirty="0"/>
              <a:t> </a:t>
            </a:r>
            <a:r>
              <a:rPr lang="el-GR" sz="2600" b="1" dirty="0"/>
              <a:t>Έξοδο του προϋπολογισμού </a:t>
            </a:r>
            <a:r>
              <a:rPr lang="el-GR" sz="2600" dirty="0"/>
              <a:t>= οι πραγματοποιούμενες πληρωμές σε βάρος των πιστώσεων, ανεξάρτητα από τον χρόνο δημιουργίας της υποχρέωσης. </a:t>
            </a:r>
          </a:p>
          <a:p>
            <a:pPr algn="just">
              <a:buFont typeface="Wingdings" pitchFamily="2" charset="2"/>
              <a:buChar char="Ø"/>
              <a:defRPr/>
            </a:pPr>
            <a:endParaRPr lang="el-GR" sz="2400" dirty="0"/>
          </a:p>
          <a:p>
            <a:pPr algn="just">
              <a:buFont typeface="Arial" charset="0"/>
              <a:buNone/>
              <a:defRPr/>
            </a:pPr>
            <a:r>
              <a:rPr lang="el-GR" sz="2800" dirty="0"/>
              <a:t>    </a:t>
            </a:r>
            <a:endParaRPr lang="el-GR" sz="2400" dirty="0"/>
          </a:p>
          <a:p>
            <a:pPr>
              <a:buFont typeface="Arial" charset="0"/>
              <a:buNone/>
              <a:defRPr/>
            </a:pPr>
            <a:endParaRPr lang="el-GR" sz="2400" dirty="0"/>
          </a:p>
        </p:txBody>
      </p:sp>
      <p:sp>
        <p:nvSpPr>
          <p:cNvPr id="15364" name="Θέση αριθμού διαφάνειας 3">
            <a:extLst>
              <a:ext uri="{FF2B5EF4-FFF2-40B4-BE49-F238E27FC236}">
                <a16:creationId xmlns:a16="http://schemas.microsoft.com/office/drawing/2014/main" id="{1DB81BCB-DD5E-418E-B602-18A6DB308D7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C67DE46-D149-4D45-9FF2-1F92C6278503}" type="slidenum">
              <a:rPr lang="el-GR" altLang="en-US" sz="1200">
                <a:solidFill>
                  <a:srgbClr val="898989"/>
                </a:solidFill>
              </a:rPr>
              <a:pPr>
                <a:spcBef>
                  <a:spcPct val="0"/>
                </a:spcBef>
                <a:buFontTx/>
                <a:buNone/>
              </a:pPr>
              <a:t>2</a:t>
            </a:fld>
            <a:endParaRPr lang="el-GR" altLang="en-US" sz="1200">
              <a:solidFill>
                <a:srgbClr val="898989"/>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Τίτλος 1">
            <a:extLst>
              <a:ext uri="{FF2B5EF4-FFF2-40B4-BE49-F238E27FC236}">
                <a16:creationId xmlns:a16="http://schemas.microsoft.com/office/drawing/2014/main" id="{BCCC79FB-D7DC-4D6A-A869-C58A60482BC4}"/>
              </a:ext>
            </a:extLst>
          </p:cNvPr>
          <p:cNvSpPr>
            <a:spLocks noGrp="1"/>
          </p:cNvSpPr>
          <p:nvPr>
            <p:ph type="title"/>
          </p:nvPr>
        </p:nvSpPr>
        <p:spPr>
          <a:xfrm>
            <a:off x="0" y="44450"/>
            <a:ext cx="9144000" cy="647700"/>
          </a:xfrm>
        </p:spPr>
        <p:txBody>
          <a:bodyPr/>
          <a:lstStyle/>
          <a:p>
            <a:pPr eaLnBrk="1" hangingPunct="1">
              <a:defRPr/>
            </a:pPr>
            <a:r>
              <a:rPr lang="el-GR" altLang="el-GR" sz="3200" b="1" dirty="0">
                <a:solidFill>
                  <a:schemeClr val="accent1">
                    <a:lumMod val="50000"/>
                  </a:schemeClr>
                </a:solidFill>
              </a:rPr>
              <a:t>Πολυετείς υποχρεώσεις</a:t>
            </a:r>
            <a:endParaRPr lang="el-GR" altLang="el-GR" sz="3200" dirty="0">
              <a:solidFill>
                <a:schemeClr val="accent1">
                  <a:lumMod val="50000"/>
                </a:schemeClr>
              </a:solidFill>
              <a:ea typeface="Calibri" pitchFamily="34" charset="0"/>
              <a:cs typeface="Times New Roman" pitchFamily="18" charset="0"/>
            </a:endParaRPr>
          </a:p>
        </p:txBody>
      </p:sp>
      <p:sp>
        <p:nvSpPr>
          <p:cNvPr id="49155" name="Θέση περιεχομένου 2">
            <a:extLst>
              <a:ext uri="{FF2B5EF4-FFF2-40B4-BE49-F238E27FC236}">
                <a16:creationId xmlns:a16="http://schemas.microsoft.com/office/drawing/2014/main" id="{77A4209E-11EF-4CB7-B8D7-C29A5642E34C}"/>
              </a:ext>
            </a:extLst>
          </p:cNvPr>
          <p:cNvSpPr>
            <a:spLocks noGrp="1"/>
          </p:cNvSpPr>
          <p:nvPr>
            <p:ph idx="1"/>
          </p:nvPr>
        </p:nvSpPr>
        <p:spPr>
          <a:xfrm>
            <a:off x="323850" y="692150"/>
            <a:ext cx="8640763" cy="5805488"/>
          </a:xfrm>
        </p:spPr>
        <p:txBody>
          <a:bodyPr/>
          <a:lstStyle/>
          <a:p>
            <a:pPr algn="just">
              <a:buFont typeface="Wingdings" pitchFamily="2" charset="2"/>
              <a:buChar char="Ø"/>
              <a:defRPr/>
            </a:pPr>
            <a:r>
              <a:rPr lang="el-GR" sz="2400" dirty="0"/>
              <a:t>Για την ανάληψη υποχρεώσεων που προβλέπεται να βαρύνουν τμηματικά ή εξ ολοκλήρου έτη πέραν του τρέχοντος έτους</a:t>
            </a:r>
            <a:r>
              <a:rPr lang="en-US" sz="2400" dirty="0"/>
              <a:t> </a:t>
            </a:r>
            <a:r>
              <a:rPr lang="el-GR" sz="2400" dirty="0"/>
              <a:t>εκδίδεται απόφαση έγκρισης από τον Διατάκτη (Δήμαρχο):</a:t>
            </a:r>
          </a:p>
          <a:p>
            <a:pPr lvl="1">
              <a:spcBef>
                <a:spcPts val="0"/>
              </a:spcBef>
              <a:buFont typeface="Wingdings" pitchFamily="2" charset="2"/>
              <a:buChar char="§"/>
              <a:defRPr/>
            </a:pPr>
            <a:r>
              <a:rPr lang="el-GR" sz="2400" dirty="0"/>
              <a:t>Το συνολικό ποσό της πολυετούς υποχρέωσης.</a:t>
            </a:r>
          </a:p>
          <a:p>
            <a:pPr lvl="1">
              <a:spcBef>
                <a:spcPts val="0"/>
              </a:spcBef>
              <a:buFont typeface="Wingdings" pitchFamily="2" charset="2"/>
              <a:buChar char="§"/>
              <a:defRPr/>
            </a:pPr>
            <a:r>
              <a:rPr lang="el-GR" sz="2400" dirty="0"/>
              <a:t>Το ποσό κατ΄ έτος.</a:t>
            </a:r>
          </a:p>
          <a:p>
            <a:pPr lvl="1">
              <a:spcBef>
                <a:spcPts val="0"/>
              </a:spcBef>
              <a:buFont typeface="Wingdings" pitchFamily="2" charset="2"/>
              <a:buChar char="§"/>
              <a:defRPr/>
            </a:pPr>
            <a:r>
              <a:rPr lang="el-GR" sz="2400" dirty="0"/>
              <a:t>Ο Κ.Α.Ε.</a:t>
            </a:r>
          </a:p>
          <a:p>
            <a:pPr lvl="1">
              <a:spcBef>
                <a:spcPts val="0"/>
              </a:spcBef>
              <a:buFont typeface="Wingdings" pitchFamily="2" charset="2"/>
              <a:buChar char="§"/>
              <a:defRPr/>
            </a:pPr>
            <a:r>
              <a:rPr lang="el-GR" sz="2400" dirty="0"/>
              <a:t>Το τυχόν προηγούμενο ύψος υποχρεώσεων που έχουν αναληφθεί στον ίδιο Κ.Α.Ε. </a:t>
            </a:r>
          </a:p>
          <a:p>
            <a:pPr>
              <a:buFont typeface="Wingdings" pitchFamily="2" charset="2"/>
              <a:buChar char="Ø"/>
              <a:defRPr/>
            </a:pPr>
            <a:r>
              <a:rPr lang="el-GR" sz="2400" dirty="0"/>
              <a:t>Της απόφασης προηγείται βεβαίωση του ΠΟΥ ότι </a:t>
            </a:r>
            <a:r>
              <a:rPr lang="el-GR" sz="2400" b="1" i="1" dirty="0">
                <a:solidFill>
                  <a:schemeClr val="tx1">
                    <a:lumMod val="65000"/>
                    <a:lumOff val="35000"/>
                  </a:schemeClr>
                </a:solidFill>
              </a:rPr>
              <a:t>δεν γίνεται υπέρβαση των ανωτάτων ορίων δαπανών των δεσμευτικών στόχων του εκάστοτε ΜΠΔΣ</a:t>
            </a:r>
            <a:endParaRPr lang="el-GR" sz="2400" i="1" dirty="0"/>
          </a:p>
          <a:p>
            <a:pPr>
              <a:buFont typeface="Wingdings" pitchFamily="2" charset="2"/>
              <a:buChar char="Ø"/>
              <a:defRPr/>
            </a:pPr>
            <a:r>
              <a:rPr lang="el-GR" sz="2400" dirty="0"/>
              <a:t>Συνεπώς για ΔΗΜΟΥΣ και ΝΠΔΔ ΔΗΜΩΝ: …</a:t>
            </a:r>
            <a:r>
              <a:rPr lang="el-GR" sz="2400" b="1" dirty="0">
                <a:solidFill>
                  <a:schemeClr val="accent1">
                    <a:lumMod val="50000"/>
                  </a:schemeClr>
                </a:solidFill>
              </a:rPr>
              <a:t>ότι δεν επηρεάζεται η ικανότητα ισοσκέλισης των προϋπολογισμών των επόμενων ετών.</a:t>
            </a:r>
          </a:p>
          <a:p>
            <a:pPr>
              <a:buFont typeface="Arial" charset="0"/>
              <a:buNone/>
              <a:defRPr/>
            </a:pPr>
            <a:endParaRPr lang="el-GR" sz="2400" dirty="0"/>
          </a:p>
        </p:txBody>
      </p:sp>
      <p:sp>
        <p:nvSpPr>
          <p:cNvPr id="33796" name="Θέση αριθμού διαφάνειας 3">
            <a:extLst>
              <a:ext uri="{FF2B5EF4-FFF2-40B4-BE49-F238E27FC236}">
                <a16:creationId xmlns:a16="http://schemas.microsoft.com/office/drawing/2014/main" id="{527AD877-6C89-41E0-9D1E-FAC98E0BFD2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A242362-835B-4FDA-A474-7059981D0DD3}" type="slidenum">
              <a:rPr lang="el-GR" altLang="en-US" sz="1200">
                <a:solidFill>
                  <a:srgbClr val="898989"/>
                </a:solidFill>
              </a:rPr>
              <a:pPr>
                <a:spcBef>
                  <a:spcPct val="0"/>
                </a:spcBef>
                <a:buFontTx/>
                <a:buNone/>
              </a:pPr>
              <a:t>20</a:t>
            </a:fld>
            <a:endParaRPr lang="el-GR" altLang="en-US" sz="1200">
              <a:solidFill>
                <a:srgbClr val="898989"/>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Τίτλος 1">
            <a:extLst>
              <a:ext uri="{FF2B5EF4-FFF2-40B4-BE49-F238E27FC236}">
                <a16:creationId xmlns:a16="http://schemas.microsoft.com/office/drawing/2014/main" id="{A6B158E3-3DD5-4EBA-8023-27DD1536FF47}"/>
              </a:ext>
            </a:extLst>
          </p:cNvPr>
          <p:cNvSpPr>
            <a:spLocks noGrp="1"/>
          </p:cNvSpPr>
          <p:nvPr>
            <p:ph type="title"/>
          </p:nvPr>
        </p:nvSpPr>
        <p:spPr>
          <a:xfrm>
            <a:off x="0" y="115888"/>
            <a:ext cx="9144000" cy="431800"/>
          </a:xfrm>
        </p:spPr>
        <p:txBody>
          <a:bodyPr/>
          <a:lstStyle/>
          <a:p>
            <a:pPr eaLnBrk="1" hangingPunct="1"/>
            <a:r>
              <a:rPr lang="el-GR" altLang="el-GR" sz="3200" b="1"/>
              <a:t>Μητρώο Δεσμεύσεων</a:t>
            </a:r>
            <a:endParaRPr lang="el-GR" altLang="el-GR" sz="3200">
              <a:ea typeface="Calibri" panose="020F0502020204030204" pitchFamily="34" charset="0"/>
              <a:cs typeface="Times New Roman" panose="02020603050405020304" pitchFamily="18" charset="0"/>
            </a:endParaRPr>
          </a:p>
        </p:txBody>
      </p:sp>
      <p:graphicFrame>
        <p:nvGraphicFramePr>
          <p:cNvPr id="5" name="4 - Θέση περιεχομένου">
            <a:extLst>
              <a:ext uri="{FF2B5EF4-FFF2-40B4-BE49-F238E27FC236}">
                <a16:creationId xmlns:a16="http://schemas.microsoft.com/office/drawing/2014/main" id="{3067A16E-4A65-4138-800D-4B37D1A20C26}"/>
              </a:ext>
            </a:extLst>
          </p:cNvPr>
          <p:cNvGraphicFramePr>
            <a:graphicFrameLocks noGrp="1"/>
          </p:cNvGraphicFramePr>
          <p:nvPr>
            <p:ph idx="1"/>
          </p:nvPr>
        </p:nvGraphicFramePr>
        <p:xfrm>
          <a:off x="323528" y="765175"/>
          <a:ext cx="8569647" cy="57324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4820" name="Θέση αριθμού διαφάνειας 3">
            <a:extLst>
              <a:ext uri="{FF2B5EF4-FFF2-40B4-BE49-F238E27FC236}">
                <a16:creationId xmlns:a16="http://schemas.microsoft.com/office/drawing/2014/main" id="{146E70DB-F455-4171-8329-DEFD9A0E8D4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7E0EDB4-4FA6-4EA4-ACCA-34CC199A1454}" type="slidenum">
              <a:rPr lang="el-GR" altLang="en-US" sz="1200">
                <a:solidFill>
                  <a:srgbClr val="898989"/>
                </a:solidFill>
              </a:rPr>
              <a:pPr>
                <a:spcBef>
                  <a:spcPct val="0"/>
                </a:spcBef>
                <a:buFontTx/>
                <a:buNone/>
              </a:pPr>
              <a:t>21</a:t>
            </a:fld>
            <a:endParaRPr lang="el-GR" altLang="en-US" sz="1200">
              <a:solidFill>
                <a:srgbClr val="898989"/>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 Τίτλος">
            <a:extLst>
              <a:ext uri="{FF2B5EF4-FFF2-40B4-BE49-F238E27FC236}">
                <a16:creationId xmlns:a16="http://schemas.microsoft.com/office/drawing/2014/main" id="{BCC13018-0E95-435E-A751-030BC070E370}"/>
              </a:ext>
            </a:extLst>
          </p:cNvPr>
          <p:cNvSpPr>
            <a:spLocks noGrp="1"/>
          </p:cNvSpPr>
          <p:nvPr>
            <p:ph type="title"/>
          </p:nvPr>
        </p:nvSpPr>
        <p:spPr>
          <a:xfrm>
            <a:off x="0" y="0"/>
            <a:ext cx="683568" cy="6858000"/>
          </a:xfrm>
          <a:solidFill>
            <a:schemeClr val="bg1">
              <a:lumMod val="95000"/>
            </a:schemeClr>
          </a:solidFill>
          <a:ln>
            <a:miter lim="800000"/>
            <a:headEnd/>
            <a:tailEnd/>
          </a:ln>
        </p:spPr>
        <p:txBody>
          <a:bodyPr vert="vert270">
            <a:normAutofit/>
          </a:bodyPr>
          <a:lstStyle/>
          <a:p>
            <a:pPr>
              <a:defRPr/>
            </a:pPr>
            <a:r>
              <a:rPr lang="el-GR" sz="3200" b="1" dirty="0">
                <a:solidFill>
                  <a:srgbClr val="002060"/>
                </a:solidFill>
              </a:rPr>
              <a:t>Βιβλίο Μητρώου Δεσμεύσεων</a:t>
            </a:r>
            <a:endParaRPr lang="el-GR" sz="3200" b="1" dirty="0">
              <a:solidFill>
                <a:schemeClr val="tx1">
                  <a:lumMod val="50000"/>
                  <a:lumOff val="50000"/>
                </a:schemeClr>
              </a:solidFill>
            </a:endParaRPr>
          </a:p>
        </p:txBody>
      </p:sp>
      <p:pic>
        <p:nvPicPr>
          <p:cNvPr id="35843" name="Picture 2">
            <a:extLst>
              <a:ext uri="{FF2B5EF4-FFF2-40B4-BE49-F238E27FC236}">
                <a16:creationId xmlns:a16="http://schemas.microsoft.com/office/drawing/2014/main" id="{140331A5-E940-4FC6-81A8-59BBF6748C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285750"/>
            <a:ext cx="8388350" cy="612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Θέση αριθμού διαφάνειας 4">
            <a:extLst>
              <a:ext uri="{FF2B5EF4-FFF2-40B4-BE49-F238E27FC236}">
                <a16:creationId xmlns:a16="http://schemas.microsoft.com/office/drawing/2014/main" id="{EB565CAD-CE4A-4B2C-A192-B1C11EA17E3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D565E8D-EE27-4C05-8561-5B9D270B15FA}" type="slidenum">
              <a:rPr lang="el-GR" altLang="en-US" sz="1200">
                <a:solidFill>
                  <a:srgbClr val="898989"/>
                </a:solidFill>
              </a:rPr>
              <a:pPr>
                <a:spcBef>
                  <a:spcPct val="0"/>
                </a:spcBef>
                <a:buFontTx/>
                <a:buNone/>
              </a:pPr>
              <a:t>23</a:t>
            </a:fld>
            <a:endParaRPr lang="el-GR" altLang="en-US" sz="1200">
              <a:solidFill>
                <a:srgbClr val="898989"/>
              </a:solidFill>
            </a:endParaRPr>
          </a:p>
        </p:txBody>
      </p:sp>
      <p:pic>
        <p:nvPicPr>
          <p:cNvPr id="36867" name="Εικόνα 5">
            <a:extLst>
              <a:ext uri="{FF2B5EF4-FFF2-40B4-BE49-F238E27FC236}">
                <a16:creationId xmlns:a16="http://schemas.microsoft.com/office/drawing/2014/main" id="{1B73A97C-97F2-40BD-A697-60227BD2E0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488" y="0"/>
            <a:ext cx="90201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Τίτλος 1">
            <a:extLst>
              <a:ext uri="{FF2B5EF4-FFF2-40B4-BE49-F238E27FC236}">
                <a16:creationId xmlns:a16="http://schemas.microsoft.com/office/drawing/2014/main" id="{D2576782-F86A-46EA-AD4D-6E51F8EB8410}"/>
              </a:ext>
            </a:extLst>
          </p:cNvPr>
          <p:cNvSpPr>
            <a:spLocks noGrp="1"/>
          </p:cNvSpPr>
          <p:nvPr>
            <p:ph type="title"/>
          </p:nvPr>
        </p:nvSpPr>
        <p:spPr>
          <a:xfrm>
            <a:off x="0" y="188913"/>
            <a:ext cx="9144000" cy="431800"/>
          </a:xfrm>
        </p:spPr>
        <p:txBody>
          <a:bodyPr/>
          <a:lstStyle/>
          <a:p>
            <a:pPr eaLnBrk="1" hangingPunct="1"/>
            <a:r>
              <a:rPr lang="el-GR" altLang="el-GR" sz="3200" b="1"/>
              <a:t>Μητρώο Δεσμεύσεων (ΣΎΝΟΨΗ ΓΛΚ)</a:t>
            </a:r>
            <a:endParaRPr lang="el-GR" altLang="el-GR" sz="3200">
              <a:ea typeface="Calibri" panose="020F0502020204030204" pitchFamily="34" charset="0"/>
              <a:cs typeface="Times New Roman" panose="02020603050405020304" pitchFamily="18" charset="0"/>
            </a:endParaRPr>
          </a:p>
        </p:txBody>
      </p:sp>
      <p:sp>
        <p:nvSpPr>
          <p:cNvPr id="37891" name="Θέση περιεχομένου 2">
            <a:extLst>
              <a:ext uri="{FF2B5EF4-FFF2-40B4-BE49-F238E27FC236}">
                <a16:creationId xmlns:a16="http://schemas.microsoft.com/office/drawing/2014/main" id="{A51F37E2-D0C4-490B-A688-DA4C0ED605B8}"/>
              </a:ext>
            </a:extLst>
          </p:cNvPr>
          <p:cNvSpPr>
            <a:spLocks noGrp="1"/>
          </p:cNvSpPr>
          <p:nvPr>
            <p:ph idx="1"/>
          </p:nvPr>
        </p:nvSpPr>
        <p:spPr>
          <a:xfrm>
            <a:off x="468313" y="765175"/>
            <a:ext cx="8424862" cy="5732463"/>
          </a:xfrm>
        </p:spPr>
        <p:txBody>
          <a:bodyPr/>
          <a:lstStyle/>
          <a:p>
            <a:pPr>
              <a:buFont typeface="Wingdings" panose="05000000000000000000" pitchFamily="2" charset="2"/>
              <a:buChar char="Ø"/>
            </a:pPr>
            <a:r>
              <a:rPr lang="el-GR" altLang="en-US" sz="2000"/>
              <a:t>Διάκριση δαπανών ΜΔ σε : </a:t>
            </a:r>
          </a:p>
          <a:p>
            <a:pPr lvl="1">
              <a:buFont typeface="Wingdings" panose="05000000000000000000" pitchFamily="2" charset="2"/>
              <a:buChar char="Ø"/>
            </a:pPr>
            <a:r>
              <a:rPr lang="el-GR" altLang="en-US" sz="2000"/>
              <a:t>Δαπάνες για Χρηματοοικονομικές συναλλαγές</a:t>
            </a:r>
          </a:p>
          <a:p>
            <a:pPr lvl="1">
              <a:buFont typeface="Wingdings" panose="05000000000000000000" pitchFamily="2" charset="2"/>
              <a:buChar char="Ø"/>
            </a:pPr>
            <a:r>
              <a:rPr lang="el-GR" altLang="en-US" sz="2000"/>
              <a:t>Δαπάνες για Μη χρηματοοικονομικές συναλλαγές</a:t>
            </a:r>
          </a:p>
          <a:p>
            <a:pPr lvl="2">
              <a:buFont typeface="Wingdings" panose="05000000000000000000" pitchFamily="2" charset="2"/>
              <a:buChar char="ü"/>
            </a:pPr>
            <a:r>
              <a:rPr lang="el-GR" altLang="en-US" sz="2000" i="1"/>
              <a:t>Για τους Δήμους και τις Περιφέρειες πραγματοποιείται από τη ΓΔΟΤΑΠ/ΥΠΕΣ μέσω του Κόμβου Διαλειτουργικότητας.</a:t>
            </a:r>
          </a:p>
          <a:p>
            <a:pPr lvl="2">
              <a:buFont typeface="Wingdings" panose="05000000000000000000" pitchFamily="2" charset="2"/>
              <a:buChar char="ü"/>
            </a:pPr>
            <a:r>
              <a:rPr lang="el-GR" altLang="en-US" sz="2000" i="1"/>
              <a:t>Τα ΝΠΔΔ υποβάλλουν αυτή τη διάκριση παράλληλα με τα στοιχεία που αποστέλλουν στον Κόμβο Διαλειτουργικότητας.</a:t>
            </a:r>
          </a:p>
          <a:p>
            <a:pPr>
              <a:buFont typeface="Wingdings" panose="05000000000000000000" pitchFamily="2" charset="2"/>
              <a:buChar char="Ø"/>
            </a:pPr>
            <a:r>
              <a:rPr lang="el-GR" altLang="en-US" sz="2000"/>
              <a:t>Κατηγορίες υποχρεώσεων </a:t>
            </a:r>
            <a:r>
              <a:rPr lang="el-GR" altLang="en-US" sz="2000" b="1" u="sng">
                <a:solidFill>
                  <a:srgbClr val="FF0000"/>
                </a:solidFill>
              </a:rPr>
              <a:t>εκτός Μητρώου Δεσμεύσεων</a:t>
            </a:r>
          </a:p>
          <a:p>
            <a:pPr lvl="1">
              <a:buFont typeface="Wingdings" panose="05000000000000000000" pitchFamily="2" charset="2"/>
              <a:buChar char="Ø"/>
            </a:pPr>
            <a:r>
              <a:rPr lang="el-GR" altLang="en-US" sz="2000" b="1"/>
              <a:t>«Νόμιμες δαπάνες καθ’ υπέρβαση πιστώσεων»: </a:t>
            </a:r>
            <a:r>
              <a:rPr lang="el-GR" altLang="en-US" sz="2000"/>
              <a:t>Υποχρεώσεις από δαπάνες που έχουν επιβληθεί εκτάκτως από διατάξεις νόμου ή από τελεσίδικη δικαστική απόφαση, και για τις οποίες δεν έχει πραγματοποιηθεί ανάληψη, λόγω μη επαρκούς διαθέσιμης πίστωσης.</a:t>
            </a:r>
          </a:p>
          <a:p>
            <a:pPr lvl="1">
              <a:buFont typeface="Wingdings" panose="05000000000000000000" pitchFamily="2" charset="2"/>
              <a:buChar char="Ø"/>
            </a:pPr>
            <a:r>
              <a:rPr lang="el-GR" altLang="en-US" sz="2000" b="1"/>
              <a:t>«Απεικόνιση υποχρεώσεων λόγω μη ύπαρξης εγκεκριμένου Π/Υ»: </a:t>
            </a:r>
            <a:r>
              <a:rPr lang="el-GR" altLang="en-US" sz="2000"/>
              <a:t>Κατηγορία αποστολής στοιχείων υποχρεώσεων στο ΓΛΚ στην αρχή του οικονομικού έτους εφόσον ο ΟΤΑ δεν διαθέτει εγκεκριμένο προϋπολογισμό.</a:t>
            </a:r>
          </a:p>
          <a:p>
            <a:pPr lvl="2">
              <a:buFont typeface="Arial" panose="020B0604020202020204" pitchFamily="34" charset="0"/>
              <a:buNone/>
            </a:pPr>
            <a:endParaRPr lang="el-GR" altLang="en-US" sz="2000"/>
          </a:p>
        </p:txBody>
      </p:sp>
      <p:sp>
        <p:nvSpPr>
          <p:cNvPr id="37892" name="Θέση αριθμού διαφάνειας 3">
            <a:extLst>
              <a:ext uri="{FF2B5EF4-FFF2-40B4-BE49-F238E27FC236}">
                <a16:creationId xmlns:a16="http://schemas.microsoft.com/office/drawing/2014/main" id="{89212390-CD3A-4E27-A165-F01502860D4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420DA7E-0CD3-4BD1-91C2-277A609D010A}" type="slidenum">
              <a:rPr lang="el-GR" altLang="en-US" sz="1200">
                <a:solidFill>
                  <a:srgbClr val="898989"/>
                </a:solidFill>
              </a:rPr>
              <a:pPr>
                <a:spcBef>
                  <a:spcPct val="0"/>
                </a:spcBef>
                <a:buFontTx/>
                <a:buNone/>
              </a:pPr>
              <a:t>24</a:t>
            </a:fld>
            <a:endParaRPr lang="el-GR" altLang="en-US" sz="1200">
              <a:solidFill>
                <a:srgbClr val="898989"/>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Τίτλος 1">
            <a:extLst>
              <a:ext uri="{FF2B5EF4-FFF2-40B4-BE49-F238E27FC236}">
                <a16:creationId xmlns:a16="http://schemas.microsoft.com/office/drawing/2014/main" id="{157D8116-B267-4ABC-A092-956E434A3872}"/>
              </a:ext>
            </a:extLst>
          </p:cNvPr>
          <p:cNvSpPr>
            <a:spLocks noGrp="1"/>
          </p:cNvSpPr>
          <p:nvPr>
            <p:ph type="title"/>
          </p:nvPr>
        </p:nvSpPr>
        <p:spPr>
          <a:xfrm>
            <a:off x="0" y="0"/>
            <a:ext cx="9144000" cy="620713"/>
          </a:xfrm>
        </p:spPr>
        <p:txBody>
          <a:bodyPr/>
          <a:lstStyle/>
          <a:p>
            <a:pPr eaLnBrk="1" hangingPunct="1"/>
            <a:r>
              <a:rPr lang="el-GR" altLang="el-GR" sz="3200" b="1"/>
              <a:t>Μητρώο Δεσμεύσεων (3)</a:t>
            </a:r>
            <a:r>
              <a:rPr lang="en-US" altLang="el-GR" sz="3200" b="1"/>
              <a:t> – </a:t>
            </a:r>
            <a:r>
              <a:rPr lang="el-GR" altLang="el-GR" sz="3200" b="1"/>
              <a:t>Υπολογιζόμενα στοιχεία</a:t>
            </a:r>
            <a:endParaRPr lang="el-GR" altLang="el-GR" sz="3200">
              <a:ea typeface="Calibri" panose="020F0502020204030204" pitchFamily="34" charset="0"/>
              <a:cs typeface="Times New Roman" panose="02020603050405020304" pitchFamily="18" charset="0"/>
            </a:endParaRPr>
          </a:p>
        </p:txBody>
      </p:sp>
      <p:sp>
        <p:nvSpPr>
          <p:cNvPr id="46083" name="Θέση περιεχομένου 2">
            <a:extLst>
              <a:ext uri="{FF2B5EF4-FFF2-40B4-BE49-F238E27FC236}">
                <a16:creationId xmlns:a16="http://schemas.microsoft.com/office/drawing/2014/main" id="{95370FAC-ED12-4754-925E-7D170CAE425B}"/>
              </a:ext>
            </a:extLst>
          </p:cNvPr>
          <p:cNvSpPr>
            <a:spLocks noGrp="1"/>
          </p:cNvSpPr>
          <p:nvPr>
            <p:ph idx="1"/>
          </p:nvPr>
        </p:nvSpPr>
        <p:spPr>
          <a:xfrm>
            <a:off x="179388" y="647700"/>
            <a:ext cx="8785225" cy="5805488"/>
          </a:xfrm>
        </p:spPr>
        <p:txBody>
          <a:bodyPr>
            <a:noAutofit/>
          </a:bodyPr>
          <a:lstStyle/>
          <a:p>
            <a:pPr marL="108000" indent="-108000" algn="just">
              <a:spcBef>
                <a:spcPts val="400"/>
              </a:spcBef>
              <a:buFont typeface="Arial" charset="0"/>
              <a:buNone/>
              <a:defRPr/>
            </a:pPr>
            <a:r>
              <a:rPr lang="el-GR" sz="2400" b="1" dirty="0">
                <a:solidFill>
                  <a:schemeClr val="accent1">
                    <a:lumMod val="75000"/>
                  </a:schemeClr>
                </a:solidFill>
              </a:rPr>
              <a:t>12</a:t>
            </a:r>
            <a:r>
              <a:rPr lang="en-US" sz="2400" b="1" dirty="0">
                <a:solidFill>
                  <a:schemeClr val="accent1">
                    <a:lumMod val="75000"/>
                  </a:schemeClr>
                </a:solidFill>
              </a:rPr>
              <a:t>. </a:t>
            </a:r>
            <a:r>
              <a:rPr lang="el-GR" sz="2400" b="1" dirty="0">
                <a:solidFill>
                  <a:schemeClr val="accent1">
                    <a:lumMod val="75000"/>
                  </a:schemeClr>
                </a:solidFill>
              </a:rPr>
              <a:t>Υπολειπόμενη προς διάθεση πίστωση:  </a:t>
            </a:r>
            <a:r>
              <a:rPr lang="el-GR" sz="2400" dirty="0"/>
              <a:t>Το ύψος της πίστωσης που είναι διαθέσιμο προς δέσμευση. </a:t>
            </a:r>
          </a:p>
          <a:p>
            <a:pPr marL="108000" indent="-108000" algn="r">
              <a:spcBef>
                <a:spcPts val="200"/>
              </a:spcBef>
              <a:buFont typeface="Arial" charset="0"/>
              <a:buNone/>
              <a:defRPr/>
            </a:pPr>
            <a:r>
              <a:rPr lang="el-GR" sz="2200" i="1" dirty="0">
                <a:solidFill>
                  <a:srgbClr val="FF0000"/>
                </a:solidFill>
              </a:rPr>
              <a:t>Ισχύει: </a:t>
            </a:r>
            <a:r>
              <a:rPr lang="en-US" sz="2200" i="1" dirty="0">
                <a:solidFill>
                  <a:srgbClr val="FF0000"/>
                </a:solidFill>
              </a:rPr>
              <a:t>[</a:t>
            </a:r>
            <a:r>
              <a:rPr lang="el-GR" sz="2200" i="1" dirty="0">
                <a:solidFill>
                  <a:srgbClr val="FF0000"/>
                </a:solidFill>
              </a:rPr>
              <a:t>Ύψος διαμορφωμένων πιστώσεων </a:t>
            </a:r>
            <a:r>
              <a:rPr lang="en-US" sz="2200" i="1" dirty="0">
                <a:solidFill>
                  <a:srgbClr val="FF0000"/>
                </a:solidFill>
              </a:rPr>
              <a:t>x </a:t>
            </a:r>
            <a:r>
              <a:rPr lang="el-GR" sz="2200" i="1" dirty="0">
                <a:solidFill>
                  <a:srgbClr val="FF0000"/>
                </a:solidFill>
              </a:rPr>
              <a:t>όριο </a:t>
            </a:r>
            <a:r>
              <a:rPr lang="en-US" sz="2200" i="1" dirty="0">
                <a:solidFill>
                  <a:srgbClr val="FF0000"/>
                </a:solidFill>
              </a:rPr>
              <a:t>(</a:t>
            </a:r>
            <a:r>
              <a:rPr lang="el-GR" sz="2200" i="1" dirty="0">
                <a:solidFill>
                  <a:srgbClr val="FF0000"/>
                </a:solidFill>
              </a:rPr>
              <a:t>ποσοστό</a:t>
            </a:r>
            <a:r>
              <a:rPr lang="en-US" sz="2200" i="1" dirty="0">
                <a:solidFill>
                  <a:srgbClr val="FF0000"/>
                </a:solidFill>
              </a:rPr>
              <a:t>)</a:t>
            </a:r>
            <a:r>
              <a:rPr lang="el-GR" sz="2200" i="1" dirty="0">
                <a:solidFill>
                  <a:srgbClr val="FF0000"/>
                </a:solidFill>
              </a:rPr>
              <a:t> διάθεσης πιστώσεων</a:t>
            </a:r>
            <a:r>
              <a:rPr lang="en-US" sz="2200" i="1" dirty="0">
                <a:solidFill>
                  <a:srgbClr val="FF0000"/>
                </a:solidFill>
              </a:rPr>
              <a:t>]</a:t>
            </a:r>
            <a:r>
              <a:rPr lang="el-GR" sz="2200" i="1" dirty="0">
                <a:solidFill>
                  <a:srgbClr val="FF0000"/>
                </a:solidFill>
              </a:rPr>
              <a:t> </a:t>
            </a:r>
            <a:r>
              <a:rPr lang="en-US" sz="2200" i="1" dirty="0">
                <a:solidFill>
                  <a:srgbClr val="FF0000"/>
                </a:solidFill>
              </a:rPr>
              <a:t> - </a:t>
            </a:r>
            <a:r>
              <a:rPr lang="el-GR" sz="2200" i="1" dirty="0">
                <a:solidFill>
                  <a:srgbClr val="FF0000"/>
                </a:solidFill>
              </a:rPr>
              <a:t>ποσό ανειλημμένων δεσμεύσεων.</a:t>
            </a:r>
          </a:p>
          <a:p>
            <a:pPr marL="108000" indent="-108000" algn="just">
              <a:spcBef>
                <a:spcPts val="400"/>
              </a:spcBef>
              <a:buFont typeface="Arial" charset="0"/>
              <a:buNone/>
              <a:defRPr/>
            </a:pPr>
            <a:r>
              <a:rPr lang="el-GR" sz="2400" b="1" dirty="0">
                <a:solidFill>
                  <a:schemeClr val="accent1">
                    <a:lumMod val="75000"/>
                  </a:schemeClr>
                </a:solidFill>
              </a:rPr>
              <a:t>39</a:t>
            </a:r>
            <a:r>
              <a:rPr lang="en-US" sz="2400" b="1" dirty="0">
                <a:solidFill>
                  <a:schemeClr val="accent1">
                    <a:lumMod val="75000"/>
                  </a:schemeClr>
                </a:solidFill>
              </a:rPr>
              <a:t>. </a:t>
            </a:r>
            <a:r>
              <a:rPr lang="el-GR" sz="2400" b="1" dirty="0">
                <a:solidFill>
                  <a:schemeClr val="accent1">
                    <a:lumMod val="75000"/>
                  </a:schemeClr>
                </a:solidFill>
              </a:rPr>
              <a:t>Εκκρεμείς δεσμεύσεις:  </a:t>
            </a:r>
            <a:r>
              <a:rPr lang="el-GR" sz="2400" dirty="0"/>
              <a:t>Το ύψος των δεσμεύσεων που ακόμα δεν έχουν εξοφληθεί. </a:t>
            </a:r>
          </a:p>
          <a:p>
            <a:pPr marL="108000" indent="-108000" algn="r">
              <a:spcBef>
                <a:spcPts val="0"/>
              </a:spcBef>
              <a:buFont typeface="Arial" charset="0"/>
              <a:buNone/>
              <a:defRPr/>
            </a:pPr>
            <a:r>
              <a:rPr lang="el-GR" sz="2200" i="1" dirty="0">
                <a:solidFill>
                  <a:srgbClr val="FF0000"/>
                </a:solidFill>
              </a:rPr>
              <a:t>Ισχύει:  Ύψος δεσμεύσεων  </a:t>
            </a:r>
            <a:r>
              <a:rPr lang="en-US" sz="2200" i="1" dirty="0">
                <a:solidFill>
                  <a:srgbClr val="FF0000"/>
                </a:solidFill>
              </a:rPr>
              <a:t>- </a:t>
            </a:r>
            <a:r>
              <a:rPr lang="el-GR" sz="2200" i="1" dirty="0">
                <a:solidFill>
                  <a:srgbClr val="FF0000"/>
                </a:solidFill>
              </a:rPr>
              <a:t>ποσό πληρωμής.</a:t>
            </a:r>
            <a:endParaRPr lang="en-US" sz="2200" i="1" dirty="0">
              <a:solidFill>
                <a:srgbClr val="FF0000"/>
              </a:solidFill>
            </a:endParaRPr>
          </a:p>
          <a:p>
            <a:pPr marL="108000" indent="-108000" algn="just">
              <a:spcBef>
                <a:spcPts val="400"/>
              </a:spcBef>
              <a:buFont typeface="Arial" charset="0"/>
              <a:buNone/>
              <a:defRPr/>
            </a:pPr>
            <a:r>
              <a:rPr lang="el-GR" sz="2400" b="1" dirty="0">
                <a:solidFill>
                  <a:schemeClr val="accent1">
                    <a:lumMod val="75000"/>
                  </a:schemeClr>
                </a:solidFill>
              </a:rPr>
              <a:t>40</a:t>
            </a:r>
            <a:r>
              <a:rPr lang="en-US" sz="2400" b="1" dirty="0">
                <a:solidFill>
                  <a:schemeClr val="accent1">
                    <a:lumMod val="75000"/>
                  </a:schemeClr>
                </a:solidFill>
              </a:rPr>
              <a:t>. </a:t>
            </a:r>
            <a:r>
              <a:rPr lang="el-GR" sz="2400" b="1" dirty="0">
                <a:solidFill>
                  <a:schemeClr val="accent1">
                    <a:lumMod val="75000"/>
                  </a:schemeClr>
                </a:solidFill>
              </a:rPr>
              <a:t>Απλήρωτες υποχρεώσεις: </a:t>
            </a:r>
            <a:r>
              <a:rPr lang="el-GR" sz="2400" dirty="0"/>
              <a:t>Το ύψος των δεσμεύσεων για τις οποίες έχει παραδοθεί παραστατικό αλλά δεν έχουν εξοφληθεί. </a:t>
            </a:r>
          </a:p>
          <a:p>
            <a:pPr marL="108000" indent="-108000" algn="r">
              <a:spcBef>
                <a:spcPts val="0"/>
              </a:spcBef>
              <a:buFont typeface="Arial" charset="0"/>
              <a:buNone/>
              <a:defRPr/>
            </a:pPr>
            <a:r>
              <a:rPr lang="el-GR" sz="2400" i="1" dirty="0">
                <a:solidFill>
                  <a:schemeClr val="accent1">
                    <a:lumMod val="60000"/>
                    <a:lumOff val="40000"/>
                  </a:schemeClr>
                </a:solidFill>
              </a:rPr>
              <a:t> </a:t>
            </a:r>
            <a:r>
              <a:rPr lang="el-GR" sz="2200" i="1" dirty="0">
                <a:solidFill>
                  <a:srgbClr val="FF0000"/>
                </a:solidFill>
              </a:rPr>
              <a:t>Ισχύει: Ποσό τιμολογίου ή ισοδύναμου εγγράφου </a:t>
            </a:r>
            <a:r>
              <a:rPr lang="en-US" sz="2200" i="1" dirty="0">
                <a:solidFill>
                  <a:srgbClr val="FF0000"/>
                </a:solidFill>
              </a:rPr>
              <a:t>– </a:t>
            </a:r>
            <a:r>
              <a:rPr lang="el-GR" sz="2200" i="1" dirty="0">
                <a:solidFill>
                  <a:srgbClr val="FF0000"/>
                </a:solidFill>
              </a:rPr>
              <a:t>ποσό πληρωμής</a:t>
            </a:r>
            <a:endParaRPr lang="en-US" sz="2200" i="1" dirty="0">
              <a:solidFill>
                <a:srgbClr val="FF0000"/>
              </a:solidFill>
            </a:endParaRPr>
          </a:p>
          <a:p>
            <a:pPr marL="108000" indent="-108000" algn="just">
              <a:spcBef>
                <a:spcPts val="400"/>
              </a:spcBef>
              <a:buFont typeface="Arial" charset="0"/>
              <a:buNone/>
              <a:defRPr/>
            </a:pPr>
            <a:r>
              <a:rPr lang="el-GR" sz="2400" b="1" dirty="0">
                <a:solidFill>
                  <a:schemeClr val="accent1">
                    <a:lumMod val="75000"/>
                  </a:schemeClr>
                </a:solidFill>
              </a:rPr>
              <a:t>41</a:t>
            </a:r>
            <a:r>
              <a:rPr lang="en-US" sz="2400" b="1" dirty="0">
                <a:solidFill>
                  <a:schemeClr val="accent1">
                    <a:lumMod val="75000"/>
                  </a:schemeClr>
                </a:solidFill>
              </a:rPr>
              <a:t>-</a:t>
            </a:r>
            <a:r>
              <a:rPr lang="el-GR" sz="2400" b="1" dirty="0">
                <a:solidFill>
                  <a:schemeClr val="accent1">
                    <a:lumMod val="75000"/>
                  </a:schemeClr>
                </a:solidFill>
              </a:rPr>
              <a:t>50</a:t>
            </a:r>
            <a:r>
              <a:rPr lang="en-US" sz="2400" b="1" dirty="0">
                <a:solidFill>
                  <a:schemeClr val="accent1">
                    <a:lumMod val="75000"/>
                  </a:schemeClr>
                </a:solidFill>
              </a:rPr>
              <a:t>. </a:t>
            </a:r>
            <a:r>
              <a:rPr lang="el-GR" sz="2400" b="1" dirty="0">
                <a:solidFill>
                  <a:schemeClr val="accent1">
                    <a:lumMod val="75000"/>
                  </a:schemeClr>
                </a:solidFill>
              </a:rPr>
              <a:t>Εκκρεμείς υποχρεώσεις: </a:t>
            </a:r>
            <a:r>
              <a:rPr lang="el-GR" sz="2400" dirty="0"/>
              <a:t>Το ύψος των απλήρωτων υποχρεώσεων για τις οποίες έχει παρέλθει η ημερομηνία έναρξης ωρίμανσης. </a:t>
            </a:r>
          </a:p>
          <a:p>
            <a:pPr marL="108000" indent="-108000" algn="just">
              <a:spcBef>
                <a:spcPts val="400"/>
              </a:spcBef>
              <a:buFont typeface="Arial" charset="0"/>
              <a:buNone/>
              <a:defRPr/>
            </a:pPr>
            <a:r>
              <a:rPr lang="el-GR" sz="2400" b="1" dirty="0">
                <a:solidFill>
                  <a:schemeClr val="accent1">
                    <a:lumMod val="75000"/>
                  </a:schemeClr>
                </a:solidFill>
              </a:rPr>
              <a:t>49 και 50</a:t>
            </a:r>
            <a:r>
              <a:rPr lang="en-US" sz="2400" b="1" dirty="0">
                <a:solidFill>
                  <a:schemeClr val="accent1">
                    <a:lumMod val="75000"/>
                  </a:schemeClr>
                </a:solidFill>
              </a:rPr>
              <a:t>. </a:t>
            </a:r>
            <a:r>
              <a:rPr lang="el-GR" sz="2400" b="1" dirty="0">
                <a:solidFill>
                  <a:schemeClr val="accent1">
                    <a:lumMod val="75000"/>
                  </a:schemeClr>
                </a:solidFill>
              </a:rPr>
              <a:t>Ληξιπρόθεσμες υποχρεώσεις: </a:t>
            </a:r>
            <a:r>
              <a:rPr lang="el-GR" sz="2400" dirty="0"/>
              <a:t>Το ύψος των απλήρωτων υποχρεώσεων για  τις οποίες έχει παρέλθει η ημερομηνία έναρξης ωρίμανσης κατά 90 ημέρες.</a:t>
            </a:r>
            <a:r>
              <a:rPr lang="el-GR" sz="2400" b="1" dirty="0">
                <a:solidFill>
                  <a:schemeClr val="accent1">
                    <a:lumMod val="75000"/>
                  </a:schemeClr>
                </a:solidFill>
              </a:rPr>
              <a:t> </a:t>
            </a:r>
          </a:p>
          <a:p>
            <a:pPr marL="457200" indent="-457200">
              <a:spcBef>
                <a:spcPts val="400"/>
              </a:spcBef>
              <a:buFont typeface="Arial" charset="0"/>
              <a:buNone/>
              <a:defRPr/>
            </a:pPr>
            <a:endParaRPr lang="el-GR" sz="2200" dirty="0"/>
          </a:p>
        </p:txBody>
      </p:sp>
      <p:sp>
        <p:nvSpPr>
          <p:cNvPr id="38916" name="Θέση αριθμού διαφάνειας 3">
            <a:extLst>
              <a:ext uri="{FF2B5EF4-FFF2-40B4-BE49-F238E27FC236}">
                <a16:creationId xmlns:a16="http://schemas.microsoft.com/office/drawing/2014/main" id="{6E1E7AC0-1D95-4508-A372-0FF1696B2A4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3B89711-69B5-4842-A9F2-06110FC67611}" type="slidenum">
              <a:rPr lang="el-GR" altLang="en-US" sz="1200">
                <a:solidFill>
                  <a:srgbClr val="898989"/>
                </a:solidFill>
              </a:rPr>
              <a:pPr>
                <a:spcBef>
                  <a:spcPct val="0"/>
                </a:spcBef>
                <a:buFontTx/>
                <a:buNone/>
              </a:pPr>
              <a:t>25</a:t>
            </a:fld>
            <a:endParaRPr lang="el-GR" altLang="en-US" sz="1200">
              <a:solidFill>
                <a:srgbClr val="898989"/>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Τίτλος 1">
            <a:extLst>
              <a:ext uri="{FF2B5EF4-FFF2-40B4-BE49-F238E27FC236}">
                <a16:creationId xmlns:a16="http://schemas.microsoft.com/office/drawing/2014/main" id="{19098E64-856F-4856-891D-9A6515EBF77A}"/>
              </a:ext>
            </a:extLst>
          </p:cNvPr>
          <p:cNvSpPr>
            <a:spLocks noGrp="1"/>
          </p:cNvSpPr>
          <p:nvPr>
            <p:ph type="title"/>
          </p:nvPr>
        </p:nvSpPr>
        <p:spPr>
          <a:xfrm>
            <a:off x="0" y="0"/>
            <a:ext cx="9144000" cy="620713"/>
          </a:xfrm>
        </p:spPr>
        <p:txBody>
          <a:bodyPr/>
          <a:lstStyle/>
          <a:p>
            <a:pPr eaLnBrk="1" hangingPunct="1"/>
            <a:r>
              <a:rPr lang="el-GR" altLang="el-GR" sz="3200" b="1"/>
              <a:t>Μητρώο Δεσμεύσεων (4)</a:t>
            </a:r>
            <a:r>
              <a:rPr lang="en-US" altLang="el-GR" sz="3200" b="1"/>
              <a:t> – </a:t>
            </a:r>
            <a:r>
              <a:rPr lang="el-GR" altLang="el-GR" sz="3200" b="1"/>
              <a:t>Λοιπά στοιχεία</a:t>
            </a:r>
            <a:endParaRPr lang="el-GR" altLang="el-GR" sz="3200">
              <a:ea typeface="Calibri" panose="020F0502020204030204" pitchFamily="34" charset="0"/>
              <a:cs typeface="Times New Roman" panose="02020603050405020304" pitchFamily="18" charset="0"/>
            </a:endParaRPr>
          </a:p>
        </p:txBody>
      </p:sp>
      <p:sp>
        <p:nvSpPr>
          <p:cNvPr id="46083" name="Θέση περιεχομένου 2">
            <a:extLst>
              <a:ext uri="{FF2B5EF4-FFF2-40B4-BE49-F238E27FC236}">
                <a16:creationId xmlns:a16="http://schemas.microsoft.com/office/drawing/2014/main" id="{1F78E26B-11FA-4C77-8449-1FB81358FA3B}"/>
              </a:ext>
            </a:extLst>
          </p:cNvPr>
          <p:cNvSpPr>
            <a:spLocks noGrp="1"/>
          </p:cNvSpPr>
          <p:nvPr>
            <p:ph idx="1"/>
          </p:nvPr>
        </p:nvSpPr>
        <p:spPr>
          <a:xfrm>
            <a:off x="179388" y="647700"/>
            <a:ext cx="8964612" cy="5949950"/>
          </a:xfrm>
        </p:spPr>
        <p:txBody>
          <a:bodyPr>
            <a:noAutofit/>
          </a:bodyPr>
          <a:lstStyle/>
          <a:p>
            <a:pPr marL="108000" indent="-108000" algn="just">
              <a:spcBef>
                <a:spcPts val="400"/>
              </a:spcBef>
              <a:buFont typeface="Arial" charset="0"/>
              <a:buNone/>
              <a:defRPr/>
            </a:pPr>
            <a:r>
              <a:rPr lang="el-GR" sz="2400" b="1" dirty="0">
                <a:solidFill>
                  <a:schemeClr val="accent1">
                    <a:lumMod val="75000"/>
                  </a:schemeClr>
                </a:solidFill>
              </a:rPr>
              <a:t>23</a:t>
            </a:r>
            <a:r>
              <a:rPr lang="en-US" sz="2400" b="1" dirty="0">
                <a:solidFill>
                  <a:schemeClr val="accent1">
                    <a:lumMod val="75000"/>
                  </a:schemeClr>
                </a:solidFill>
              </a:rPr>
              <a:t>. </a:t>
            </a:r>
            <a:r>
              <a:rPr lang="el-GR" sz="2400" b="1" dirty="0" err="1">
                <a:solidFill>
                  <a:schemeClr val="accent1">
                    <a:lumMod val="75000"/>
                  </a:schemeClr>
                </a:solidFill>
              </a:rPr>
              <a:t>Ημ</a:t>
            </a:r>
            <a:r>
              <a:rPr lang="el-GR" sz="2400" b="1" dirty="0">
                <a:solidFill>
                  <a:schemeClr val="accent1">
                    <a:lumMod val="75000"/>
                  </a:schemeClr>
                </a:solidFill>
              </a:rPr>
              <a:t>/</a:t>
            </a:r>
            <a:r>
              <a:rPr lang="el-GR" sz="2400" b="1" dirty="0" err="1">
                <a:solidFill>
                  <a:schemeClr val="accent1">
                    <a:lumMod val="75000"/>
                  </a:schemeClr>
                </a:solidFill>
              </a:rPr>
              <a:t>νία</a:t>
            </a:r>
            <a:r>
              <a:rPr lang="el-GR" sz="2400" b="1" dirty="0">
                <a:solidFill>
                  <a:schemeClr val="accent1">
                    <a:lumMod val="75000"/>
                  </a:schemeClr>
                </a:solidFill>
              </a:rPr>
              <a:t> παραλαβής παραστατικού: </a:t>
            </a:r>
          </a:p>
          <a:p>
            <a:pPr marL="108000" indent="-108000" algn="just">
              <a:spcBef>
                <a:spcPts val="0"/>
              </a:spcBef>
              <a:buFont typeface="Wingdings" pitchFamily="2" charset="2"/>
              <a:buChar char="Ø"/>
              <a:defRPr/>
            </a:pPr>
            <a:r>
              <a:rPr lang="el-GR" sz="2400" dirty="0"/>
              <a:t> Αποδεικνύεται από την τήρηση πρωτοκόλλου</a:t>
            </a:r>
          </a:p>
          <a:p>
            <a:pPr marL="108000" indent="-108000" algn="just">
              <a:spcBef>
                <a:spcPts val="0"/>
              </a:spcBef>
              <a:buFont typeface="Wingdings" pitchFamily="2" charset="2"/>
              <a:buChar char="Ø"/>
              <a:defRPr/>
            </a:pPr>
            <a:r>
              <a:rPr lang="el-GR" sz="2400" dirty="0"/>
              <a:t> Ημερομηνία έκδοσης για εσωτερικά παραστατικά</a:t>
            </a:r>
          </a:p>
          <a:p>
            <a:pPr marL="108000" indent="-108000" algn="just">
              <a:spcBef>
                <a:spcPts val="0"/>
              </a:spcBef>
              <a:buFont typeface="Wingdings" pitchFamily="2" charset="2"/>
              <a:buChar char="Ø"/>
              <a:defRPr/>
            </a:pPr>
            <a:r>
              <a:rPr lang="el-GR" sz="2400" dirty="0"/>
              <a:t> Ημερομηνία επίδοσης τίτλου για δικαστικές αποφάσεις</a:t>
            </a:r>
          </a:p>
          <a:p>
            <a:pPr marL="108000" indent="-108000" algn="just">
              <a:spcBef>
                <a:spcPts val="1200"/>
              </a:spcBef>
              <a:buFont typeface="Arial" charset="0"/>
              <a:buNone/>
              <a:defRPr/>
            </a:pPr>
            <a:r>
              <a:rPr lang="en-US" sz="2400" b="1" dirty="0">
                <a:solidFill>
                  <a:schemeClr val="accent1">
                    <a:lumMod val="75000"/>
                  </a:schemeClr>
                </a:solidFill>
              </a:rPr>
              <a:t>24. </a:t>
            </a:r>
            <a:r>
              <a:rPr lang="el-GR" sz="2400" b="1" dirty="0" err="1">
                <a:solidFill>
                  <a:schemeClr val="accent1">
                    <a:lumMod val="75000"/>
                  </a:schemeClr>
                </a:solidFill>
              </a:rPr>
              <a:t>Ημ</a:t>
            </a:r>
            <a:r>
              <a:rPr lang="el-GR" sz="2400" b="1" dirty="0">
                <a:solidFill>
                  <a:schemeClr val="accent1">
                    <a:lumMod val="75000"/>
                  </a:schemeClr>
                </a:solidFill>
              </a:rPr>
              <a:t>/</a:t>
            </a:r>
            <a:r>
              <a:rPr lang="el-GR" sz="2400" b="1" dirty="0" err="1">
                <a:solidFill>
                  <a:schemeClr val="accent1">
                    <a:lumMod val="75000"/>
                  </a:schemeClr>
                </a:solidFill>
              </a:rPr>
              <a:t>νία</a:t>
            </a:r>
            <a:r>
              <a:rPr lang="el-GR" sz="2400" b="1" dirty="0">
                <a:solidFill>
                  <a:schemeClr val="accent1">
                    <a:lumMod val="75000"/>
                  </a:schemeClr>
                </a:solidFill>
              </a:rPr>
              <a:t> παραλαβής αγαθών, υπηρεσιών εργασιών:  </a:t>
            </a:r>
          </a:p>
          <a:p>
            <a:pPr marL="108000" indent="-108000" algn="just">
              <a:spcBef>
                <a:spcPts val="0"/>
              </a:spcBef>
              <a:buFont typeface="Wingdings" pitchFamily="2" charset="2"/>
              <a:buChar char="Ø"/>
              <a:defRPr/>
            </a:pPr>
            <a:r>
              <a:rPr lang="el-GR" sz="2400" dirty="0"/>
              <a:t> Ημερομηνία αποδεικτικού παραλαβής</a:t>
            </a:r>
          </a:p>
          <a:p>
            <a:pPr marL="108000" indent="-108000" algn="just">
              <a:spcBef>
                <a:spcPts val="1200"/>
              </a:spcBef>
              <a:buFont typeface="Arial" charset="0"/>
              <a:buNone/>
              <a:defRPr/>
            </a:pPr>
            <a:r>
              <a:rPr lang="en-US" sz="2400" b="1" dirty="0">
                <a:solidFill>
                  <a:schemeClr val="accent1">
                    <a:lumMod val="75000"/>
                  </a:schemeClr>
                </a:solidFill>
              </a:rPr>
              <a:t>2</a:t>
            </a:r>
            <a:r>
              <a:rPr lang="el-GR" sz="2400" b="1" dirty="0">
                <a:solidFill>
                  <a:schemeClr val="accent1">
                    <a:lumMod val="75000"/>
                  </a:schemeClr>
                </a:solidFill>
              </a:rPr>
              <a:t>5.</a:t>
            </a:r>
            <a:r>
              <a:rPr lang="en-US" sz="2400" b="1" dirty="0">
                <a:solidFill>
                  <a:schemeClr val="accent1">
                    <a:lumMod val="75000"/>
                  </a:schemeClr>
                </a:solidFill>
              </a:rPr>
              <a:t> </a:t>
            </a:r>
            <a:r>
              <a:rPr lang="el-GR" sz="2400" b="1" dirty="0" err="1">
                <a:solidFill>
                  <a:schemeClr val="accent1">
                    <a:lumMod val="75000"/>
                  </a:schemeClr>
                </a:solidFill>
              </a:rPr>
              <a:t>Ημ</a:t>
            </a:r>
            <a:r>
              <a:rPr lang="el-GR" sz="2400" b="1" dirty="0">
                <a:solidFill>
                  <a:schemeClr val="accent1">
                    <a:lumMod val="75000"/>
                  </a:schemeClr>
                </a:solidFill>
              </a:rPr>
              <a:t>/</a:t>
            </a:r>
            <a:r>
              <a:rPr lang="el-GR" sz="2400" b="1" dirty="0" err="1">
                <a:solidFill>
                  <a:schemeClr val="accent1">
                    <a:lumMod val="75000"/>
                  </a:schemeClr>
                </a:solidFill>
              </a:rPr>
              <a:t>νία</a:t>
            </a:r>
            <a:r>
              <a:rPr lang="el-GR" sz="2400" b="1" dirty="0">
                <a:solidFill>
                  <a:schemeClr val="accent1">
                    <a:lumMod val="75000"/>
                  </a:schemeClr>
                </a:solidFill>
              </a:rPr>
              <a:t> έγκρισης παραλαβής αγαθών, υπηρεσιών εργασιών:  </a:t>
            </a:r>
          </a:p>
          <a:p>
            <a:pPr marL="108000" indent="-108000" algn="just">
              <a:spcBef>
                <a:spcPts val="0"/>
              </a:spcBef>
              <a:buFont typeface="Wingdings" pitchFamily="2" charset="2"/>
              <a:buChar char="Ø"/>
              <a:defRPr/>
            </a:pPr>
            <a:r>
              <a:rPr lang="el-GR" sz="2400" dirty="0"/>
              <a:t> Ημερομηνία πρακτικού έγκρισης από την επιτροπή παραλαβής</a:t>
            </a:r>
          </a:p>
          <a:p>
            <a:pPr marL="108000" indent="-108000" algn="just">
              <a:spcBef>
                <a:spcPts val="0"/>
              </a:spcBef>
              <a:buFont typeface="Wingdings" pitchFamily="2" charset="2"/>
              <a:buChar char="Ø"/>
              <a:defRPr/>
            </a:pPr>
            <a:r>
              <a:rPr lang="el-GR" sz="2400" dirty="0"/>
              <a:t> Δεν μπορεί να υπερβεί τις 30 ημερολογιακές ημέρες εκτός εάν προβλέπεται διαφορετικά στα έγγραφα της σύμβασης.</a:t>
            </a:r>
          </a:p>
          <a:p>
            <a:pPr marL="108000" indent="-108000" algn="just">
              <a:spcBef>
                <a:spcPts val="1200"/>
              </a:spcBef>
              <a:buFont typeface="Arial" charset="0"/>
              <a:buNone/>
              <a:defRPr/>
            </a:pPr>
            <a:r>
              <a:rPr lang="en-US" sz="2400" b="1" dirty="0">
                <a:solidFill>
                  <a:schemeClr val="accent1">
                    <a:lumMod val="75000"/>
                  </a:schemeClr>
                </a:solidFill>
              </a:rPr>
              <a:t>2</a:t>
            </a:r>
            <a:r>
              <a:rPr lang="el-GR" sz="2400" b="1" dirty="0">
                <a:solidFill>
                  <a:schemeClr val="accent1">
                    <a:lumMod val="75000"/>
                  </a:schemeClr>
                </a:solidFill>
              </a:rPr>
              <a:t>6.</a:t>
            </a:r>
            <a:r>
              <a:rPr lang="en-US" sz="2400" b="1" dirty="0">
                <a:solidFill>
                  <a:schemeClr val="accent1">
                    <a:lumMod val="75000"/>
                  </a:schemeClr>
                </a:solidFill>
              </a:rPr>
              <a:t> </a:t>
            </a:r>
            <a:r>
              <a:rPr lang="el-GR" sz="2400" b="1" dirty="0">
                <a:solidFill>
                  <a:schemeClr val="accent1">
                    <a:lumMod val="75000"/>
                  </a:schemeClr>
                </a:solidFill>
              </a:rPr>
              <a:t>Συμβατικός χρόνος πληρωμής:  </a:t>
            </a:r>
          </a:p>
          <a:p>
            <a:pPr marL="108000" indent="-108000" algn="just">
              <a:spcBef>
                <a:spcPts val="0"/>
              </a:spcBef>
              <a:buFont typeface="Wingdings" pitchFamily="2" charset="2"/>
              <a:buChar char="Ø"/>
              <a:defRPr/>
            </a:pPr>
            <a:r>
              <a:rPr lang="el-GR" sz="2400" dirty="0"/>
              <a:t> Προκύπτει από τη σύμβαση (Εμπορ. Συναλλαγές)</a:t>
            </a:r>
          </a:p>
          <a:p>
            <a:pPr marL="108000" indent="-108000" algn="just">
              <a:spcBef>
                <a:spcPts val="0"/>
              </a:spcBef>
              <a:buFont typeface="Wingdings" pitchFamily="2" charset="2"/>
              <a:buChar char="Ø"/>
              <a:defRPr/>
            </a:pPr>
            <a:r>
              <a:rPr lang="el-GR" sz="2400" dirty="0"/>
              <a:t> Δεν μπορεί να υπερβεί τις 60 ημερολογιακές ημέρες (Εμπορ. Συν.)</a:t>
            </a:r>
          </a:p>
        </p:txBody>
      </p:sp>
      <p:sp>
        <p:nvSpPr>
          <p:cNvPr id="39940" name="Θέση αριθμού διαφάνειας 3">
            <a:extLst>
              <a:ext uri="{FF2B5EF4-FFF2-40B4-BE49-F238E27FC236}">
                <a16:creationId xmlns:a16="http://schemas.microsoft.com/office/drawing/2014/main" id="{FD6A8E41-3498-4377-8A48-924FFF86B13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1F26E55-E0A5-4032-ABF1-7E3A79CF07D9}" type="slidenum">
              <a:rPr lang="el-GR" altLang="en-US" sz="1200">
                <a:solidFill>
                  <a:srgbClr val="898989"/>
                </a:solidFill>
              </a:rPr>
              <a:pPr>
                <a:spcBef>
                  <a:spcPct val="0"/>
                </a:spcBef>
                <a:buFontTx/>
                <a:buNone/>
              </a:pPr>
              <a:t>26</a:t>
            </a:fld>
            <a:endParaRPr lang="el-GR" altLang="en-US" sz="1200">
              <a:solidFill>
                <a:srgbClr val="898989"/>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a:extLst>
              <a:ext uri="{FF2B5EF4-FFF2-40B4-BE49-F238E27FC236}">
                <a16:creationId xmlns:a16="http://schemas.microsoft.com/office/drawing/2014/main" id="{BA43D11F-4760-4734-B5AC-742DF6CB669B}"/>
              </a:ext>
            </a:extLst>
          </p:cNvPr>
          <p:cNvSpPr>
            <a:spLocks noGrp="1"/>
          </p:cNvSpPr>
          <p:nvPr>
            <p:ph type="title"/>
          </p:nvPr>
        </p:nvSpPr>
        <p:spPr>
          <a:xfrm>
            <a:off x="0" y="0"/>
            <a:ext cx="9144000" cy="620713"/>
          </a:xfrm>
        </p:spPr>
        <p:txBody>
          <a:bodyPr/>
          <a:lstStyle/>
          <a:p>
            <a:pPr eaLnBrk="1" hangingPunct="1"/>
            <a:r>
              <a:rPr lang="el-GR" altLang="el-GR" sz="3200" b="1"/>
              <a:t>Μητρώο Δεσμεύσεων (5)</a:t>
            </a:r>
            <a:r>
              <a:rPr lang="en-US" altLang="el-GR" sz="3200" b="1"/>
              <a:t> – </a:t>
            </a:r>
            <a:r>
              <a:rPr lang="el-GR" altLang="el-GR" sz="3200" b="1"/>
              <a:t>Λοιπά στοιχεία</a:t>
            </a:r>
            <a:endParaRPr lang="el-GR" altLang="el-GR" sz="3200">
              <a:ea typeface="Calibri" panose="020F0502020204030204" pitchFamily="34" charset="0"/>
              <a:cs typeface="Times New Roman" panose="02020603050405020304" pitchFamily="18" charset="0"/>
            </a:endParaRPr>
          </a:p>
        </p:txBody>
      </p:sp>
      <p:sp>
        <p:nvSpPr>
          <p:cNvPr id="46083" name="Θέση περιεχομένου 2">
            <a:extLst>
              <a:ext uri="{FF2B5EF4-FFF2-40B4-BE49-F238E27FC236}">
                <a16:creationId xmlns:a16="http://schemas.microsoft.com/office/drawing/2014/main" id="{119309FD-7F7E-445D-98D6-D0F774784020}"/>
              </a:ext>
            </a:extLst>
          </p:cNvPr>
          <p:cNvSpPr>
            <a:spLocks noGrp="1"/>
          </p:cNvSpPr>
          <p:nvPr>
            <p:ph idx="1"/>
          </p:nvPr>
        </p:nvSpPr>
        <p:spPr>
          <a:xfrm>
            <a:off x="323850" y="647700"/>
            <a:ext cx="8640763" cy="5949950"/>
          </a:xfrm>
        </p:spPr>
        <p:txBody>
          <a:bodyPr>
            <a:noAutofit/>
          </a:bodyPr>
          <a:lstStyle/>
          <a:p>
            <a:pPr marL="108000" indent="-108000" algn="just">
              <a:spcBef>
                <a:spcPts val="1200"/>
              </a:spcBef>
              <a:buFont typeface="Arial" charset="0"/>
              <a:buNone/>
              <a:defRPr/>
            </a:pPr>
            <a:r>
              <a:rPr lang="en-US" sz="2400" b="1" dirty="0">
                <a:solidFill>
                  <a:schemeClr val="accent1">
                    <a:lumMod val="75000"/>
                  </a:schemeClr>
                </a:solidFill>
              </a:rPr>
              <a:t>2</a:t>
            </a:r>
            <a:r>
              <a:rPr lang="el-GR" sz="2400" b="1" dirty="0">
                <a:solidFill>
                  <a:schemeClr val="accent1">
                    <a:lumMod val="75000"/>
                  </a:schemeClr>
                </a:solidFill>
              </a:rPr>
              <a:t>7</a:t>
            </a:r>
            <a:r>
              <a:rPr lang="en-US" sz="2400" b="1" dirty="0">
                <a:solidFill>
                  <a:schemeClr val="accent1">
                    <a:lumMod val="75000"/>
                  </a:schemeClr>
                </a:solidFill>
              </a:rPr>
              <a:t>. </a:t>
            </a:r>
            <a:r>
              <a:rPr lang="el-GR" sz="2400" b="1" dirty="0">
                <a:solidFill>
                  <a:schemeClr val="accent1">
                    <a:lumMod val="75000"/>
                  </a:schemeClr>
                </a:solidFill>
              </a:rPr>
              <a:t>Ημερομηνία δημιουργίας υποχρέωσης (</a:t>
            </a:r>
            <a:r>
              <a:rPr lang="el-GR" sz="2400" b="1" dirty="0" err="1">
                <a:solidFill>
                  <a:schemeClr val="accent1">
                    <a:lumMod val="75000"/>
                  </a:schemeClr>
                </a:solidFill>
              </a:rPr>
              <a:t>Ημ.Δημ.Υπ</a:t>
            </a:r>
            <a:r>
              <a:rPr lang="el-GR" sz="2400" b="1" dirty="0">
                <a:solidFill>
                  <a:schemeClr val="accent1">
                    <a:lumMod val="75000"/>
                  </a:schemeClr>
                </a:solidFill>
              </a:rPr>
              <a:t>):  </a:t>
            </a:r>
          </a:p>
          <a:p>
            <a:pPr marL="457200" indent="-457200">
              <a:spcBef>
                <a:spcPts val="400"/>
              </a:spcBef>
              <a:buFont typeface="Wingdings" pitchFamily="2" charset="2"/>
              <a:buChar char="Ø"/>
              <a:defRPr/>
            </a:pPr>
            <a:r>
              <a:rPr lang="el-GR" sz="2200" dirty="0"/>
              <a:t>Εμπορικές συναλλαγές: </a:t>
            </a:r>
            <a:r>
              <a:rPr lang="en-US" sz="2200" dirty="0"/>
              <a:t>max </a:t>
            </a:r>
            <a:r>
              <a:rPr lang="el-GR" sz="2200" dirty="0"/>
              <a:t>(</a:t>
            </a:r>
            <a:r>
              <a:rPr lang="en-US" sz="2200" dirty="0"/>
              <a:t>[23],[24],[25]</a:t>
            </a:r>
            <a:r>
              <a:rPr lang="el-GR" sz="2200" dirty="0"/>
              <a:t>)</a:t>
            </a:r>
          </a:p>
          <a:p>
            <a:pPr marL="457200" indent="-457200">
              <a:spcBef>
                <a:spcPts val="400"/>
              </a:spcBef>
              <a:buFont typeface="Wingdings" pitchFamily="2" charset="2"/>
              <a:buChar char="Ø"/>
              <a:defRPr/>
            </a:pPr>
            <a:r>
              <a:rPr lang="el-GR" sz="2200" dirty="0"/>
              <a:t>Εάν το παραστατικό παραληφθεί πριν από τα αγαθά ή τις υπηρεσίες, τότε </a:t>
            </a:r>
            <a:r>
              <a:rPr lang="el-GR" sz="2200" dirty="0" err="1">
                <a:solidFill>
                  <a:schemeClr val="accent1">
                    <a:lumMod val="50000"/>
                  </a:schemeClr>
                </a:solidFill>
              </a:rPr>
              <a:t>Ημ.Δημ.Υπ</a:t>
            </a:r>
            <a:r>
              <a:rPr lang="el-GR" sz="2200" dirty="0">
                <a:solidFill>
                  <a:schemeClr val="accent1">
                    <a:lumMod val="50000"/>
                  </a:schemeClr>
                </a:solidFill>
              </a:rPr>
              <a:t> = [24]</a:t>
            </a:r>
            <a:r>
              <a:rPr lang="el-GR" sz="2200" dirty="0"/>
              <a:t>.</a:t>
            </a:r>
          </a:p>
          <a:p>
            <a:pPr marL="457200" indent="-457200">
              <a:spcBef>
                <a:spcPts val="400"/>
              </a:spcBef>
              <a:buFont typeface="Wingdings" pitchFamily="2" charset="2"/>
              <a:buChar char="Ø"/>
              <a:defRPr/>
            </a:pPr>
            <a:r>
              <a:rPr lang="el-GR" sz="2200" dirty="0"/>
              <a:t>Εάν η </a:t>
            </a:r>
            <a:r>
              <a:rPr lang="el-GR" sz="2200" dirty="0" err="1"/>
              <a:t>ημ</a:t>
            </a:r>
            <a:r>
              <a:rPr lang="el-GR" sz="2200" dirty="0"/>
              <a:t>/</a:t>
            </a:r>
            <a:r>
              <a:rPr lang="el-GR" sz="2200" dirty="0" err="1"/>
              <a:t>νία</a:t>
            </a:r>
            <a:r>
              <a:rPr lang="el-GR" sz="2200" dirty="0"/>
              <a:t> παραλαβής του παραστατικού δεν είναι βέβαιη, τότε </a:t>
            </a:r>
            <a:r>
              <a:rPr lang="el-GR" sz="2200" dirty="0" err="1">
                <a:solidFill>
                  <a:schemeClr val="accent1">
                    <a:lumMod val="50000"/>
                  </a:schemeClr>
                </a:solidFill>
              </a:rPr>
              <a:t>Ημ.Δημ.Υπ</a:t>
            </a:r>
            <a:r>
              <a:rPr lang="el-GR" sz="2200" dirty="0">
                <a:solidFill>
                  <a:schemeClr val="accent1">
                    <a:lumMod val="50000"/>
                  </a:schemeClr>
                </a:solidFill>
              </a:rPr>
              <a:t>.= [24]</a:t>
            </a:r>
            <a:r>
              <a:rPr lang="el-GR" sz="2200" dirty="0"/>
              <a:t>.</a:t>
            </a:r>
          </a:p>
          <a:p>
            <a:pPr marL="457200" indent="-457200">
              <a:spcBef>
                <a:spcPts val="400"/>
              </a:spcBef>
              <a:buFont typeface="Wingdings" pitchFamily="2" charset="2"/>
              <a:buChar char="Ø"/>
              <a:defRPr/>
            </a:pPr>
            <a:r>
              <a:rPr lang="el-GR" sz="2200" dirty="0"/>
              <a:t>Εάν προβλέπεται διαδικασία αποδοχής ή επαλήθευσης των παραλαμβανομένων (σε σχέση με τη σύμβαση) και το παραστατικό έχει υποβληθεί νωρίτερα ή στην </a:t>
            </a:r>
            <a:r>
              <a:rPr lang="el-GR" sz="2200" dirty="0" err="1"/>
              <a:t>ημ</a:t>
            </a:r>
            <a:r>
              <a:rPr lang="el-GR" sz="2200" dirty="0"/>
              <a:t>/</a:t>
            </a:r>
            <a:r>
              <a:rPr lang="el-GR" sz="2200" dirty="0" err="1"/>
              <a:t>νία</a:t>
            </a:r>
            <a:r>
              <a:rPr lang="el-GR" sz="2200" dirty="0"/>
              <a:t> αποδοχής, τότε </a:t>
            </a:r>
            <a:r>
              <a:rPr lang="el-GR" sz="2200" dirty="0" err="1">
                <a:solidFill>
                  <a:schemeClr val="accent1">
                    <a:lumMod val="50000"/>
                  </a:schemeClr>
                </a:solidFill>
              </a:rPr>
              <a:t>Ημ.Δημ.Υπ</a:t>
            </a:r>
            <a:r>
              <a:rPr lang="el-GR" sz="2200" dirty="0">
                <a:solidFill>
                  <a:schemeClr val="accent1">
                    <a:lumMod val="50000"/>
                  </a:schemeClr>
                </a:solidFill>
              </a:rPr>
              <a:t>. = [25]+</a:t>
            </a:r>
            <a:r>
              <a:rPr lang="el-GR" sz="2200" dirty="0"/>
              <a:t> 30 ημερολογιακές ημέρες.</a:t>
            </a:r>
          </a:p>
          <a:p>
            <a:pPr marL="457200" indent="-457200">
              <a:spcBef>
                <a:spcPts val="400"/>
              </a:spcBef>
              <a:buFont typeface="Wingdings" pitchFamily="2" charset="2"/>
              <a:buChar char="Ø"/>
              <a:defRPr/>
            </a:pPr>
            <a:r>
              <a:rPr lang="el-GR" sz="2200" dirty="0"/>
              <a:t>Εάν δεν συντρέχει καμία από τις παραπάνω περιπτώσεις, τότε </a:t>
            </a:r>
            <a:r>
              <a:rPr lang="el-GR" sz="2200" dirty="0" err="1">
                <a:solidFill>
                  <a:schemeClr val="accent1">
                    <a:lumMod val="50000"/>
                  </a:schemeClr>
                </a:solidFill>
              </a:rPr>
              <a:t>Ημ.Δημ.Υπ</a:t>
            </a:r>
            <a:r>
              <a:rPr lang="el-GR" sz="2200" dirty="0">
                <a:solidFill>
                  <a:schemeClr val="accent1">
                    <a:lumMod val="50000"/>
                  </a:schemeClr>
                </a:solidFill>
              </a:rPr>
              <a:t>. = [23].</a:t>
            </a:r>
          </a:p>
          <a:p>
            <a:pPr marL="457200" indent="-457200">
              <a:spcBef>
                <a:spcPts val="400"/>
              </a:spcBef>
              <a:buFont typeface="Wingdings" pitchFamily="2" charset="2"/>
              <a:buChar char="Ø"/>
              <a:defRPr/>
            </a:pPr>
            <a:r>
              <a:rPr lang="el-GR" sz="2200" dirty="0"/>
              <a:t>Μη εμπορικές συναλλαγές</a:t>
            </a:r>
            <a:r>
              <a:rPr lang="el-GR" sz="2200" dirty="0">
                <a:solidFill>
                  <a:schemeClr val="accent1">
                    <a:lumMod val="50000"/>
                  </a:schemeClr>
                </a:solidFill>
              </a:rPr>
              <a:t>: </a:t>
            </a:r>
            <a:r>
              <a:rPr lang="el-GR" sz="2200" dirty="0" err="1">
                <a:solidFill>
                  <a:schemeClr val="accent1">
                    <a:lumMod val="50000"/>
                  </a:schemeClr>
                </a:solidFill>
              </a:rPr>
              <a:t>Ημ.Δημ.Υπ</a:t>
            </a:r>
            <a:r>
              <a:rPr lang="el-GR" sz="2200" dirty="0">
                <a:solidFill>
                  <a:schemeClr val="accent1">
                    <a:lumMod val="50000"/>
                  </a:schemeClr>
                </a:solidFill>
              </a:rPr>
              <a:t>. = [23].</a:t>
            </a:r>
            <a:endParaRPr lang="el-GR" sz="2200" dirty="0"/>
          </a:p>
        </p:txBody>
      </p:sp>
      <p:sp>
        <p:nvSpPr>
          <p:cNvPr id="40964" name="Θέση αριθμού διαφάνειας 3">
            <a:extLst>
              <a:ext uri="{FF2B5EF4-FFF2-40B4-BE49-F238E27FC236}">
                <a16:creationId xmlns:a16="http://schemas.microsoft.com/office/drawing/2014/main" id="{146DF6DC-8BD8-4D0A-8331-A3BCB4493AC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9A32EE5-2060-4628-A91E-7B0556F3D1CA}" type="slidenum">
              <a:rPr lang="el-GR" altLang="en-US" sz="1200">
                <a:solidFill>
                  <a:srgbClr val="898989"/>
                </a:solidFill>
              </a:rPr>
              <a:pPr>
                <a:spcBef>
                  <a:spcPct val="0"/>
                </a:spcBef>
                <a:buFontTx/>
                <a:buNone/>
              </a:pPr>
              <a:t>27</a:t>
            </a:fld>
            <a:endParaRPr lang="el-GR" altLang="en-US" sz="1200">
              <a:solidFill>
                <a:srgbClr val="898989"/>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Τίτλος 1">
            <a:extLst>
              <a:ext uri="{FF2B5EF4-FFF2-40B4-BE49-F238E27FC236}">
                <a16:creationId xmlns:a16="http://schemas.microsoft.com/office/drawing/2014/main" id="{C4B46A14-380C-4872-8E55-DB7750CDD6D8}"/>
              </a:ext>
            </a:extLst>
          </p:cNvPr>
          <p:cNvSpPr>
            <a:spLocks noGrp="1"/>
          </p:cNvSpPr>
          <p:nvPr>
            <p:ph type="title"/>
          </p:nvPr>
        </p:nvSpPr>
        <p:spPr>
          <a:xfrm>
            <a:off x="0" y="0"/>
            <a:ext cx="9144000" cy="620713"/>
          </a:xfrm>
        </p:spPr>
        <p:txBody>
          <a:bodyPr/>
          <a:lstStyle/>
          <a:p>
            <a:pPr eaLnBrk="1" hangingPunct="1"/>
            <a:r>
              <a:rPr lang="el-GR" altLang="el-GR" sz="3200" b="1"/>
              <a:t>Μητρώο Δεσμεύσεων (6)</a:t>
            </a:r>
            <a:r>
              <a:rPr lang="en-US" altLang="el-GR" sz="3200" b="1"/>
              <a:t> – </a:t>
            </a:r>
            <a:r>
              <a:rPr lang="el-GR" altLang="el-GR" sz="3200" b="1"/>
              <a:t>Λοιπά στοιχεία</a:t>
            </a:r>
            <a:endParaRPr lang="el-GR" altLang="el-GR" sz="3200">
              <a:ea typeface="Calibri" panose="020F0502020204030204" pitchFamily="34" charset="0"/>
              <a:cs typeface="Times New Roman" panose="02020603050405020304" pitchFamily="18" charset="0"/>
            </a:endParaRPr>
          </a:p>
        </p:txBody>
      </p:sp>
      <p:sp>
        <p:nvSpPr>
          <p:cNvPr id="46083" name="Θέση περιεχομένου 2">
            <a:extLst>
              <a:ext uri="{FF2B5EF4-FFF2-40B4-BE49-F238E27FC236}">
                <a16:creationId xmlns:a16="http://schemas.microsoft.com/office/drawing/2014/main" id="{16395352-7794-47BF-B928-3FAEF55B7C47}"/>
              </a:ext>
            </a:extLst>
          </p:cNvPr>
          <p:cNvSpPr>
            <a:spLocks noGrp="1"/>
          </p:cNvSpPr>
          <p:nvPr>
            <p:ph idx="1"/>
          </p:nvPr>
        </p:nvSpPr>
        <p:spPr>
          <a:xfrm>
            <a:off x="179388" y="647700"/>
            <a:ext cx="8785225" cy="5949950"/>
          </a:xfrm>
        </p:spPr>
        <p:txBody>
          <a:bodyPr>
            <a:noAutofit/>
          </a:bodyPr>
          <a:lstStyle/>
          <a:p>
            <a:pPr marL="108000" indent="-108000" algn="just">
              <a:spcBef>
                <a:spcPts val="1200"/>
              </a:spcBef>
              <a:buFont typeface="Arial" charset="0"/>
              <a:buNone/>
              <a:defRPr/>
            </a:pPr>
            <a:r>
              <a:rPr lang="en-US" sz="2400" b="1" dirty="0">
                <a:solidFill>
                  <a:schemeClr val="accent1">
                    <a:lumMod val="75000"/>
                  </a:schemeClr>
                </a:solidFill>
              </a:rPr>
              <a:t>2</a:t>
            </a:r>
            <a:r>
              <a:rPr lang="el-GR" sz="2400" b="1" dirty="0">
                <a:solidFill>
                  <a:schemeClr val="accent1">
                    <a:lumMod val="75000"/>
                  </a:schemeClr>
                </a:solidFill>
              </a:rPr>
              <a:t>8</a:t>
            </a:r>
            <a:r>
              <a:rPr lang="en-US" sz="2400" b="1" dirty="0">
                <a:solidFill>
                  <a:schemeClr val="accent1">
                    <a:lumMod val="75000"/>
                  </a:schemeClr>
                </a:solidFill>
              </a:rPr>
              <a:t>. </a:t>
            </a:r>
            <a:r>
              <a:rPr lang="el-GR" sz="2400" b="1" dirty="0">
                <a:solidFill>
                  <a:schemeClr val="accent1">
                    <a:lumMod val="75000"/>
                  </a:schemeClr>
                </a:solidFill>
              </a:rPr>
              <a:t>Ημερομηνία έναρξης ωρίμανσης</a:t>
            </a:r>
          </a:p>
          <a:p>
            <a:pPr marL="457200" indent="-457200" algn="just">
              <a:spcBef>
                <a:spcPts val="400"/>
              </a:spcBef>
              <a:buFont typeface="Wingdings" pitchFamily="2" charset="2"/>
              <a:buChar char="Ø"/>
              <a:defRPr/>
            </a:pPr>
            <a:r>
              <a:rPr lang="el-GR" sz="2200" dirty="0"/>
              <a:t>Χρησιμοποιείται για τον υπολογισμό των εκκρεμών και των ληξιπρόθεσμων υποχρεώσεων.</a:t>
            </a:r>
          </a:p>
          <a:p>
            <a:pPr marL="457200" indent="-457200">
              <a:spcBef>
                <a:spcPts val="400"/>
              </a:spcBef>
              <a:buFont typeface="Wingdings" pitchFamily="2" charset="2"/>
              <a:buChar char="Ø"/>
              <a:defRPr/>
            </a:pPr>
            <a:r>
              <a:rPr lang="el-GR" sz="2200" dirty="0"/>
              <a:t>Εμπορικές συναλλαγές: </a:t>
            </a:r>
          </a:p>
          <a:p>
            <a:pPr marL="457200" indent="-457200">
              <a:spcBef>
                <a:spcPts val="400"/>
              </a:spcBef>
              <a:buFont typeface="Arial" charset="0"/>
              <a:buNone/>
              <a:defRPr/>
            </a:pPr>
            <a:r>
              <a:rPr lang="el-GR" sz="2200" dirty="0"/>
              <a:t>       </a:t>
            </a:r>
            <a:r>
              <a:rPr lang="el-GR" sz="2200" b="1" dirty="0">
                <a:solidFill>
                  <a:schemeClr val="accent1">
                    <a:lumMod val="50000"/>
                  </a:schemeClr>
                </a:solidFill>
              </a:rPr>
              <a:t>Εάν [26]&gt;0 τότε [26] + 1 ημέρα αλλιώς [27]+1 ημέρα</a:t>
            </a:r>
          </a:p>
          <a:p>
            <a:pPr marL="457200" indent="-457200">
              <a:spcBef>
                <a:spcPts val="400"/>
              </a:spcBef>
              <a:buFont typeface="Wingdings" pitchFamily="2" charset="2"/>
              <a:buChar char="Ø"/>
              <a:defRPr/>
            </a:pPr>
            <a:r>
              <a:rPr lang="el-GR" sz="2200" dirty="0"/>
              <a:t>Μη εμπορικές συναλλαγές: </a:t>
            </a:r>
            <a:r>
              <a:rPr lang="el-GR" sz="2200" b="1" dirty="0">
                <a:solidFill>
                  <a:schemeClr val="accent1">
                    <a:lumMod val="50000"/>
                  </a:schemeClr>
                </a:solidFill>
              </a:rPr>
              <a:t>[27]+1 ημέρα</a:t>
            </a:r>
          </a:p>
          <a:p>
            <a:pPr marL="108000" indent="-108000" algn="just">
              <a:spcBef>
                <a:spcPts val="1200"/>
              </a:spcBef>
              <a:buFont typeface="Arial" charset="0"/>
              <a:buNone/>
              <a:defRPr/>
            </a:pPr>
            <a:r>
              <a:rPr lang="en-US" sz="2400" b="1" dirty="0">
                <a:solidFill>
                  <a:schemeClr val="accent1">
                    <a:lumMod val="75000"/>
                  </a:schemeClr>
                </a:solidFill>
              </a:rPr>
              <a:t>2</a:t>
            </a:r>
            <a:r>
              <a:rPr lang="el-GR" sz="2400" b="1" dirty="0">
                <a:solidFill>
                  <a:schemeClr val="accent1">
                    <a:lumMod val="75000"/>
                  </a:schemeClr>
                </a:solidFill>
              </a:rPr>
              <a:t>9</a:t>
            </a:r>
            <a:r>
              <a:rPr lang="en-US" sz="2400" b="1" dirty="0">
                <a:solidFill>
                  <a:schemeClr val="accent1">
                    <a:lumMod val="75000"/>
                  </a:schemeClr>
                </a:solidFill>
              </a:rPr>
              <a:t>. </a:t>
            </a:r>
            <a:r>
              <a:rPr lang="el-GR" sz="2400" b="1" dirty="0">
                <a:solidFill>
                  <a:schemeClr val="accent1">
                    <a:lumMod val="75000"/>
                  </a:schemeClr>
                </a:solidFill>
              </a:rPr>
              <a:t>Ημερομηνία λήξης προθεσμίας πληρωμής:  </a:t>
            </a:r>
          </a:p>
          <a:p>
            <a:pPr marL="457200" indent="-457200">
              <a:spcBef>
                <a:spcPts val="400"/>
              </a:spcBef>
              <a:buFont typeface="Wingdings" pitchFamily="2" charset="2"/>
              <a:buChar char="Ø"/>
              <a:defRPr/>
            </a:pPr>
            <a:r>
              <a:rPr lang="el-GR" sz="2200" b="1" dirty="0">
                <a:solidFill>
                  <a:srgbClr val="FF0000"/>
                </a:solidFill>
              </a:rPr>
              <a:t>ΔΕΝ</a:t>
            </a:r>
            <a:r>
              <a:rPr lang="el-GR" sz="2200" dirty="0"/>
              <a:t> χρησιμοποιείται για τον υπολογισμό των εκκρεμών και των ληξιπρόθεσμων υποχρεώσεων.</a:t>
            </a:r>
          </a:p>
          <a:p>
            <a:pPr marL="457200" indent="-457200">
              <a:spcBef>
                <a:spcPts val="400"/>
              </a:spcBef>
              <a:buFont typeface="Wingdings" pitchFamily="2" charset="2"/>
              <a:buChar char="Ø"/>
              <a:defRPr/>
            </a:pPr>
            <a:r>
              <a:rPr lang="el-GR" sz="2200" dirty="0"/>
              <a:t>Χρησιμοποιείται μόνο για τον υπολογισμό των τόκων του ν.4152/2013 </a:t>
            </a:r>
          </a:p>
          <a:p>
            <a:pPr marL="457200" indent="-457200">
              <a:spcBef>
                <a:spcPts val="400"/>
              </a:spcBef>
              <a:buFont typeface="Wingdings" pitchFamily="2" charset="2"/>
              <a:buChar char="Ø"/>
              <a:defRPr/>
            </a:pPr>
            <a:r>
              <a:rPr lang="el-GR" sz="2200" dirty="0"/>
              <a:t>Εμπορικές συναλλαγές: </a:t>
            </a:r>
          </a:p>
          <a:p>
            <a:pPr marL="457200" indent="-457200">
              <a:spcBef>
                <a:spcPts val="400"/>
              </a:spcBef>
              <a:buFont typeface="Arial" charset="0"/>
              <a:buNone/>
              <a:defRPr/>
            </a:pPr>
            <a:r>
              <a:rPr lang="el-GR" sz="2200" dirty="0"/>
              <a:t>       </a:t>
            </a:r>
            <a:r>
              <a:rPr lang="el-GR" sz="2200" b="1" dirty="0">
                <a:solidFill>
                  <a:schemeClr val="accent1">
                    <a:lumMod val="50000"/>
                  </a:schemeClr>
                </a:solidFill>
              </a:rPr>
              <a:t>Εάν [26]&gt;0 τότε [26]  αλλιώς [27]+30 ή 60 [κατ’ εξαίρεση] ημέρες </a:t>
            </a:r>
          </a:p>
          <a:p>
            <a:pPr marL="457200" indent="-457200">
              <a:spcBef>
                <a:spcPts val="400"/>
              </a:spcBef>
              <a:buFont typeface="Wingdings" pitchFamily="2" charset="2"/>
              <a:buChar char="Ø"/>
              <a:defRPr/>
            </a:pPr>
            <a:r>
              <a:rPr lang="el-GR" sz="2200" dirty="0"/>
              <a:t>Μη εμπορικές συναλλαγές: </a:t>
            </a:r>
            <a:r>
              <a:rPr lang="el-GR" sz="2200" b="1" dirty="0">
                <a:solidFill>
                  <a:srgbClr val="FF0000"/>
                </a:solidFill>
              </a:rPr>
              <a:t>ΔΕΝ ΣΥΜΠΛΗΡΩΝΕΤΑΙ </a:t>
            </a:r>
          </a:p>
          <a:p>
            <a:pPr marL="457200" indent="-457200">
              <a:spcBef>
                <a:spcPts val="400"/>
              </a:spcBef>
              <a:buFont typeface="Wingdings" pitchFamily="2" charset="2"/>
              <a:buChar char="Ø"/>
              <a:defRPr/>
            </a:pPr>
            <a:endParaRPr lang="el-GR" sz="2200" b="1" dirty="0">
              <a:solidFill>
                <a:schemeClr val="accent1">
                  <a:lumMod val="50000"/>
                </a:schemeClr>
              </a:solidFill>
            </a:endParaRPr>
          </a:p>
        </p:txBody>
      </p:sp>
      <p:sp>
        <p:nvSpPr>
          <p:cNvPr id="41988" name="Θέση αριθμού διαφάνειας 3">
            <a:extLst>
              <a:ext uri="{FF2B5EF4-FFF2-40B4-BE49-F238E27FC236}">
                <a16:creationId xmlns:a16="http://schemas.microsoft.com/office/drawing/2014/main" id="{DA3E31DD-3FDC-453C-B63F-7703BB72041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E4E616C-0A88-465C-9BF8-18BCC55ED3E2}" type="slidenum">
              <a:rPr lang="el-GR" altLang="en-US" sz="1200">
                <a:solidFill>
                  <a:srgbClr val="898989"/>
                </a:solidFill>
              </a:rPr>
              <a:pPr>
                <a:spcBef>
                  <a:spcPct val="0"/>
                </a:spcBef>
                <a:buFontTx/>
                <a:buNone/>
              </a:pPr>
              <a:t>28</a:t>
            </a:fld>
            <a:endParaRPr lang="el-GR" altLang="en-US" sz="1200">
              <a:solidFill>
                <a:srgbClr val="898989"/>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Τίτλος 1">
            <a:extLst>
              <a:ext uri="{FF2B5EF4-FFF2-40B4-BE49-F238E27FC236}">
                <a16:creationId xmlns:a16="http://schemas.microsoft.com/office/drawing/2014/main" id="{59626287-896F-415B-9416-7C57BA0C894C}"/>
              </a:ext>
            </a:extLst>
          </p:cNvPr>
          <p:cNvSpPr>
            <a:spLocks noGrp="1"/>
          </p:cNvSpPr>
          <p:nvPr>
            <p:ph type="title"/>
          </p:nvPr>
        </p:nvSpPr>
        <p:spPr>
          <a:xfrm>
            <a:off x="0" y="0"/>
            <a:ext cx="9144000" cy="620713"/>
          </a:xfrm>
        </p:spPr>
        <p:txBody>
          <a:bodyPr/>
          <a:lstStyle/>
          <a:p>
            <a:pPr eaLnBrk="1" hangingPunct="1"/>
            <a:r>
              <a:rPr lang="el-GR" altLang="el-GR" sz="3200" b="1"/>
              <a:t>Μητρώο Δεσμεύσεων (</a:t>
            </a:r>
            <a:r>
              <a:rPr lang="en-US" altLang="el-GR" sz="3200" b="1"/>
              <a:t>7</a:t>
            </a:r>
            <a:r>
              <a:rPr lang="el-GR" altLang="el-GR" sz="3200" b="1"/>
              <a:t>)</a:t>
            </a:r>
            <a:r>
              <a:rPr lang="en-US" altLang="el-GR" sz="3200" b="1"/>
              <a:t> – </a:t>
            </a:r>
            <a:r>
              <a:rPr lang="el-GR" altLang="el-GR" sz="3200" b="1"/>
              <a:t>Λοιπά στοιχεία</a:t>
            </a:r>
            <a:endParaRPr lang="el-GR" altLang="el-GR" sz="3200">
              <a:ea typeface="Calibri" panose="020F0502020204030204" pitchFamily="34" charset="0"/>
              <a:cs typeface="Times New Roman" panose="02020603050405020304" pitchFamily="18" charset="0"/>
            </a:endParaRPr>
          </a:p>
        </p:txBody>
      </p:sp>
      <p:sp>
        <p:nvSpPr>
          <p:cNvPr id="46083" name="Θέση περιεχομένου 2">
            <a:extLst>
              <a:ext uri="{FF2B5EF4-FFF2-40B4-BE49-F238E27FC236}">
                <a16:creationId xmlns:a16="http://schemas.microsoft.com/office/drawing/2014/main" id="{B464E195-D247-4888-9050-40D923FB3C74}"/>
              </a:ext>
            </a:extLst>
          </p:cNvPr>
          <p:cNvSpPr>
            <a:spLocks noGrp="1"/>
          </p:cNvSpPr>
          <p:nvPr>
            <p:ph idx="1"/>
          </p:nvPr>
        </p:nvSpPr>
        <p:spPr>
          <a:xfrm>
            <a:off x="179388" y="647700"/>
            <a:ext cx="8785225" cy="5949950"/>
          </a:xfrm>
        </p:spPr>
        <p:txBody>
          <a:bodyPr>
            <a:noAutofit/>
          </a:bodyPr>
          <a:lstStyle/>
          <a:p>
            <a:pPr marL="108000" indent="-108000" algn="just">
              <a:spcBef>
                <a:spcPts val="1200"/>
              </a:spcBef>
              <a:buFont typeface="Arial" charset="0"/>
              <a:buNone/>
              <a:defRPr/>
            </a:pPr>
            <a:r>
              <a:rPr lang="en-US" sz="2400" b="1" dirty="0">
                <a:solidFill>
                  <a:schemeClr val="accent1">
                    <a:lumMod val="75000"/>
                  </a:schemeClr>
                </a:solidFill>
              </a:rPr>
              <a:t>31-34. </a:t>
            </a:r>
            <a:r>
              <a:rPr lang="el-GR" sz="2400" b="1" dirty="0">
                <a:solidFill>
                  <a:schemeClr val="accent1">
                    <a:lumMod val="75000"/>
                  </a:schemeClr>
                </a:solidFill>
              </a:rPr>
              <a:t>Στοιχεία απόρριψης και ακύρωσης (παραστατικών)</a:t>
            </a:r>
          </a:p>
          <a:p>
            <a:pPr marL="457200" indent="-457200" algn="just">
              <a:spcBef>
                <a:spcPts val="400"/>
              </a:spcBef>
              <a:buFont typeface="Wingdings" pitchFamily="2" charset="2"/>
              <a:buChar char="Ø"/>
              <a:defRPr/>
            </a:pPr>
            <a:r>
              <a:rPr lang="el-GR" sz="2200" b="1" dirty="0">
                <a:solidFill>
                  <a:srgbClr val="FF0000"/>
                </a:solidFill>
              </a:rPr>
              <a:t>Απόρριψη</a:t>
            </a:r>
            <a:r>
              <a:rPr lang="el-GR" sz="2200" b="1" dirty="0"/>
              <a:t>:</a:t>
            </a:r>
            <a:r>
              <a:rPr lang="el-GR" sz="2200" dirty="0"/>
              <a:t> Όταν το παραστατικό οριστικά δεν μπορεί να πληρωθεί για λόγους νομιμότητας ή κανονικότητας (ανεξάρτητα από το αν υπάρχει δικαστική προσφυγή).</a:t>
            </a:r>
          </a:p>
          <a:p>
            <a:pPr marL="457200" indent="-457200" algn="just">
              <a:spcBef>
                <a:spcPts val="400"/>
              </a:spcBef>
              <a:buFont typeface="Wingdings" pitchFamily="2" charset="2"/>
              <a:buChar char="Ø"/>
              <a:defRPr/>
            </a:pPr>
            <a:r>
              <a:rPr lang="el-GR" sz="2200" b="1" dirty="0">
                <a:solidFill>
                  <a:srgbClr val="FF0000"/>
                </a:solidFill>
              </a:rPr>
              <a:t>Ακύρωση</a:t>
            </a:r>
            <a:r>
              <a:rPr lang="el-GR" sz="2200" b="1" dirty="0"/>
              <a:t>: </a:t>
            </a:r>
            <a:r>
              <a:rPr lang="el-GR" sz="2200" dirty="0"/>
              <a:t>Όταν ο προμηθευτής εκδώσει πιστωτικό τιμολόγιο.</a:t>
            </a:r>
          </a:p>
          <a:p>
            <a:pPr marL="457200" indent="-457200" algn="just">
              <a:spcBef>
                <a:spcPts val="400"/>
              </a:spcBef>
              <a:buFont typeface="Wingdings" pitchFamily="2" charset="2"/>
              <a:buChar char="Ø"/>
              <a:defRPr/>
            </a:pPr>
            <a:r>
              <a:rPr lang="el-GR" sz="2200" dirty="0"/>
              <a:t>Σε αυτές τις περιπτώσεις, καταχωρίζεται στη στήλη [22. Ποσό παραστατικού] το ποσό του πιστωτικού τιμολογίου ή άλλου αντίστοιχου εγγράφου, σε ξεχωριστή γραμμή με αρνητικό πρόσημο [</a:t>
            </a:r>
            <a:r>
              <a:rPr lang="el-GR" sz="2200" dirty="0">
                <a:solidFill>
                  <a:srgbClr val="FF0000"/>
                </a:solidFill>
              </a:rPr>
              <a:t>ΑΝΤΙΛΟΓΙΣΜΟΣ</a:t>
            </a:r>
            <a:r>
              <a:rPr lang="el-GR" sz="2200" dirty="0"/>
              <a:t>].</a:t>
            </a:r>
          </a:p>
          <a:p>
            <a:pPr marL="457200" indent="-457200" algn="just">
              <a:spcBef>
                <a:spcPts val="400"/>
              </a:spcBef>
              <a:buFont typeface="Wingdings" pitchFamily="2" charset="2"/>
              <a:buChar char="Ø"/>
              <a:defRPr/>
            </a:pPr>
            <a:r>
              <a:rPr lang="el-GR" sz="2200" dirty="0"/>
              <a:t>Προσοχή στις ημερομηνίες: </a:t>
            </a:r>
            <a:r>
              <a:rPr lang="el-GR" sz="2200" b="1" dirty="0">
                <a:solidFill>
                  <a:srgbClr val="FF0000"/>
                </a:solidFill>
              </a:rPr>
              <a:t>ΔΕΝ ΠΡΕΠΕΙ ΝΑ ΜΕΤΑΒΑΛΛΕΤΑΙ Η ΗΜΕΡΟΜΗΝΙΑ ΕΝΑΡΞΗΣ ΩΡΙΜΑΝΣΗΣ</a:t>
            </a:r>
            <a:r>
              <a:rPr lang="el-GR" sz="2200" dirty="0">
                <a:solidFill>
                  <a:srgbClr val="FF0000"/>
                </a:solidFill>
              </a:rPr>
              <a:t>.</a:t>
            </a:r>
          </a:p>
          <a:p>
            <a:pPr marL="457200" indent="-457200" algn="just">
              <a:spcBef>
                <a:spcPts val="400"/>
              </a:spcBef>
              <a:buFont typeface="Wingdings" pitchFamily="2" charset="2"/>
              <a:buChar char="Ø"/>
              <a:defRPr/>
            </a:pPr>
            <a:r>
              <a:rPr lang="el-GR" sz="2200" dirty="0"/>
              <a:t>Μετά τον αντιλογισμό, η οικονομική υπηρεσία οφείλει να προβεί άμεσα σε ανατροπή της δεσμευθείσας πίστωσης με την έκδοση ανακλητικής απόφασης.</a:t>
            </a:r>
          </a:p>
          <a:p>
            <a:pPr marL="457200" indent="-457200" algn="just">
              <a:spcBef>
                <a:spcPts val="400"/>
              </a:spcBef>
              <a:buFont typeface="Wingdings" pitchFamily="2" charset="2"/>
              <a:buChar char="Ø"/>
              <a:defRPr/>
            </a:pPr>
            <a:endParaRPr lang="el-GR" sz="2200" dirty="0">
              <a:solidFill>
                <a:srgbClr val="FF0000"/>
              </a:solidFill>
            </a:endParaRPr>
          </a:p>
          <a:p>
            <a:pPr marL="108000" indent="-108000" algn="just">
              <a:spcBef>
                <a:spcPts val="1200"/>
              </a:spcBef>
              <a:buFont typeface="Arial" charset="0"/>
              <a:buNone/>
              <a:defRPr/>
            </a:pPr>
            <a:endParaRPr lang="el-GR" sz="2200" b="1" dirty="0">
              <a:solidFill>
                <a:schemeClr val="accent1">
                  <a:lumMod val="50000"/>
                </a:schemeClr>
              </a:solidFill>
            </a:endParaRPr>
          </a:p>
        </p:txBody>
      </p:sp>
      <p:sp>
        <p:nvSpPr>
          <p:cNvPr id="43012" name="Θέση αριθμού διαφάνειας 3">
            <a:extLst>
              <a:ext uri="{FF2B5EF4-FFF2-40B4-BE49-F238E27FC236}">
                <a16:creationId xmlns:a16="http://schemas.microsoft.com/office/drawing/2014/main" id="{18B968BC-5DE6-4E5D-8DD4-195BF0E01E6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384B997-47AD-4D4D-96A7-0EEA8EB823CE}" type="slidenum">
              <a:rPr lang="el-GR" altLang="en-US" sz="1200">
                <a:solidFill>
                  <a:srgbClr val="898989"/>
                </a:solidFill>
              </a:rPr>
              <a:pPr>
                <a:spcBef>
                  <a:spcPct val="0"/>
                </a:spcBef>
                <a:buFontTx/>
                <a:buNone/>
              </a:pPr>
              <a:t>29</a:t>
            </a:fld>
            <a:endParaRPr lang="el-GR" altLang="en-US" sz="1200">
              <a:solidFill>
                <a:srgbClr val="89898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a:extLst>
              <a:ext uri="{FF2B5EF4-FFF2-40B4-BE49-F238E27FC236}">
                <a16:creationId xmlns:a16="http://schemas.microsoft.com/office/drawing/2014/main" id="{1060C936-37F7-48B8-BE23-D46E496E0E30}"/>
              </a:ext>
            </a:extLst>
          </p:cNvPr>
          <p:cNvSpPr>
            <a:spLocks noGrp="1"/>
          </p:cNvSpPr>
          <p:nvPr>
            <p:ph type="title"/>
          </p:nvPr>
        </p:nvSpPr>
        <p:spPr>
          <a:xfrm>
            <a:off x="0" y="0"/>
            <a:ext cx="9144000" cy="620713"/>
          </a:xfrm>
        </p:spPr>
        <p:txBody>
          <a:bodyPr/>
          <a:lstStyle/>
          <a:p>
            <a:pPr eaLnBrk="1" hangingPunct="1"/>
            <a:r>
              <a:rPr lang="el-GR" altLang="el-GR" sz="2800" b="1"/>
              <a:t>Διαδικασία πραγματοποίησης και εξόφλησης δαπανών ΓΚ</a:t>
            </a:r>
            <a:endParaRPr lang="el-GR" altLang="el-GR" sz="2800">
              <a:ea typeface="Calibri" panose="020F0502020204030204" pitchFamily="34" charset="0"/>
              <a:cs typeface="Times New Roman" panose="02020603050405020304" pitchFamily="18" charset="0"/>
            </a:endParaRPr>
          </a:p>
        </p:txBody>
      </p:sp>
      <p:sp>
        <p:nvSpPr>
          <p:cNvPr id="16387" name="Θέση αριθμού διαφάνειας 3">
            <a:extLst>
              <a:ext uri="{FF2B5EF4-FFF2-40B4-BE49-F238E27FC236}">
                <a16:creationId xmlns:a16="http://schemas.microsoft.com/office/drawing/2014/main" id="{2D5F035A-BF8B-40A2-A000-711740A0F38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B359F7D-0897-4AEA-9F93-3E6DC6618AEF}" type="slidenum">
              <a:rPr lang="el-GR" altLang="en-US" sz="1200">
                <a:solidFill>
                  <a:srgbClr val="898989"/>
                </a:solidFill>
              </a:rPr>
              <a:pPr>
                <a:spcBef>
                  <a:spcPct val="0"/>
                </a:spcBef>
                <a:buFontTx/>
                <a:buNone/>
              </a:pPr>
              <a:t>3</a:t>
            </a:fld>
            <a:endParaRPr lang="el-GR" altLang="en-US" sz="1200">
              <a:solidFill>
                <a:srgbClr val="898989"/>
              </a:solidFill>
            </a:endParaRPr>
          </a:p>
        </p:txBody>
      </p:sp>
      <p:graphicFrame>
        <p:nvGraphicFramePr>
          <p:cNvPr id="5" name="4 - Διάγραμμα">
            <a:extLst>
              <a:ext uri="{FF2B5EF4-FFF2-40B4-BE49-F238E27FC236}">
                <a16:creationId xmlns:a16="http://schemas.microsoft.com/office/drawing/2014/main" id="{B777AEF0-7C71-4032-9CD8-4B8881096489}"/>
              </a:ext>
            </a:extLst>
          </p:cNvPr>
          <p:cNvGraphicFramePr/>
          <p:nvPr/>
        </p:nvGraphicFramePr>
        <p:xfrm>
          <a:off x="251520" y="1412776"/>
          <a:ext cx="8568952"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Τίτλος 1">
            <a:extLst>
              <a:ext uri="{FF2B5EF4-FFF2-40B4-BE49-F238E27FC236}">
                <a16:creationId xmlns:a16="http://schemas.microsoft.com/office/drawing/2014/main" id="{19346F02-30A7-440B-B0A6-4A4769481DDD}"/>
              </a:ext>
            </a:extLst>
          </p:cNvPr>
          <p:cNvSpPr txBox="1">
            <a:spLocks/>
          </p:cNvSpPr>
          <p:nvPr/>
        </p:nvSpPr>
        <p:spPr bwMode="auto">
          <a:xfrm>
            <a:off x="1979712" y="836712"/>
            <a:ext cx="5040560" cy="476697"/>
          </a:xfrm>
          <a:prstGeom prst="rect">
            <a:avLst/>
          </a:prstGeom>
          <a:ln>
            <a:headEnd/>
            <a:tailEnd/>
          </a:ln>
        </p:spPr>
        <p:style>
          <a:lnRef idx="1">
            <a:schemeClr val="dk1"/>
          </a:lnRef>
          <a:fillRef idx="1003">
            <a:schemeClr val="lt1"/>
          </a:fillRef>
          <a:effectRef idx="1">
            <a:schemeClr val="dk1"/>
          </a:effectRef>
          <a:fontRef idx="minor">
            <a:schemeClr val="dk1"/>
          </a:fontRef>
        </p:style>
        <p:txBody>
          <a:bodyPr anchor="ctr"/>
          <a:lstStyle/>
          <a:p>
            <a:pPr algn="ctr" eaLnBrk="1" hangingPunct="1">
              <a:defRPr/>
            </a:pPr>
            <a:r>
              <a:rPr lang="el-GR" altLang="el-GR" sz="2800" b="1" dirty="0">
                <a:solidFill>
                  <a:schemeClr val="accent1">
                    <a:lumMod val="50000"/>
                  </a:schemeClr>
                </a:solidFill>
                <a:latin typeface="+mj-lt"/>
                <a:ea typeface="+mj-ea"/>
                <a:cs typeface="+mj-cs"/>
              </a:rPr>
              <a:t>Α. Πραγματοποίηση δαπάνης</a:t>
            </a:r>
            <a:endParaRPr lang="el-GR" altLang="el-GR" sz="2800" dirty="0">
              <a:solidFill>
                <a:schemeClr val="accent1">
                  <a:lumMod val="50000"/>
                </a:schemeClr>
              </a:solidFill>
              <a:latin typeface="+mj-lt"/>
              <a:ea typeface="Calibri" pitchFamily="34"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a:extLst>
              <a:ext uri="{FF2B5EF4-FFF2-40B4-BE49-F238E27FC236}">
                <a16:creationId xmlns:a16="http://schemas.microsoft.com/office/drawing/2014/main" id="{3290896F-3CDC-45C9-B0B6-D65247869D21}"/>
              </a:ext>
            </a:extLst>
          </p:cNvPr>
          <p:cNvSpPr>
            <a:spLocks noGrp="1"/>
          </p:cNvSpPr>
          <p:nvPr>
            <p:ph type="title"/>
          </p:nvPr>
        </p:nvSpPr>
        <p:spPr>
          <a:xfrm>
            <a:off x="0" y="0"/>
            <a:ext cx="9144000" cy="1052513"/>
          </a:xfrm>
        </p:spPr>
        <p:txBody>
          <a:bodyPr/>
          <a:lstStyle/>
          <a:p>
            <a:pPr eaLnBrk="1" hangingPunct="1"/>
            <a:r>
              <a:rPr lang="el-GR" altLang="el-GR" sz="3200" b="1"/>
              <a:t>ΕΝΣΩΜΑΤΩΣΗ ΤΕΛΕΣΙΔΙΚΩΝ ΔΙΚΑΣΤΙΚΩΝ ΑΠΟΦΑΣΕΩΝ ΣΤΟ ΜΗΤΡΩΟ ΔΕΣΜΕΥΣΕΩΝ</a:t>
            </a:r>
            <a:endParaRPr lang="el-GR" altLang="el-GR" sz="3200">
              <a:ea typeface="Calibri" panose="020F0502020204030204" pitchFamily="34" charset="0"/>
              <a:cs typeface="Times New Roman" panose="02020603050405020304" pitchFamily="18" charset="0"/>
            </a:endParaRPr>
          </a:p>
        </p:txBody>
      </p:sp>
      <p:sp>
        <p:nvSpPr>
          <p:cNvPr id="46083" name="Θέση περιεχομένου 2">
            <a:extLst>
              <a:ext uri="{FF2B5EF4-FFF2-40B4-BE49-F238E27FC236}">
                <a16:creationId xmlns:a16="http://schemas.microsoft.com/office/drawing/2014/main" id="{FAE9F2BA-BEC1-42D4-A628-BC862A1F50E9}"/>
              </a:ext>
            </a:extLst>
          </p:cNvPr>
          <p:cNvSpPr>
            <a:spLocks noGrp="1"/>
          </p:cNvSpPr>
          <p:nvPr>
            <p:ph idx="1"/>
          </p:nvPr>
        </p:nvSpPr>
        <p:spPr>
          <a:xfrm>
            <a:off x="179388" y="1268413"/>
            <a:ext cx="8785225" cy="5329237"/>
          </a:xfrm>
        </p:spPr>
        <p:txBody>
          <a:bodyPr>
            <a:noAutofit/>
          </a:bodyPr>
          <a:lstStyle/>
          <a:p>
            <a:pPr algn="just">
              <a:spcAft>
                <a:spcPts val="0"/>
              </a:spcAft>
              <a:buFont typeface="Wingdings" pitchFamily="2" charset="2"/>
              <a:buChar char="Ø"/>
              <a:defRPr/>
            </a:pPr>
            <a:r>
              <a:rPr lang="el-GR" sz="2000" dirty="0">
                <a:solidFill>
                  <a:srgbClr val="000000"/>
                </a:solidFill>
                <a:ea typeface="Calibri"/>
                <a:cs typeface="Times New Roman"/>
              </a:rPr>
              <a:t>Οι τελεσίδικες δικαστικές αποφάσεις (Εφετείου) ενσωματώνονται στο Μητρώο Δεσμεύσεων άμεσα: κατά την ημερομηνία επίδοσης της απόφασης (με δικαστικό επιμελητή) στον Δήμο ή το ΝΠΔΔ.  </a:t>
            </a:r>
            <a:endParaRPr lang="el-GR" sz="2000" dirty="0">
              <a:ea typeface="Calibri"/>
              <a:cs typeface="Times New Roman"/>
            </a:endParaRPr>
          </a:p>
          <a:p>
            <a:pPr algn="just">
              <a:spcAft>
                <a:spcPts val="0"/>
              </a:spcAft>
              <a:buFont typeface="Wingdings" pitchFamily="2" charset="2"/>
              <a:buChar char="Ø"/>
              <a:defRPr/>
            </a:pPr>
            <a:r>
              <a:rPr lang="el-GR" sz="2000" dirty="0">
                <a:solidFill>
                  <a:srgbClr val="000000"/>
                </a:solidFill>
                <a:ea typeface="Calibri"/>
                <a:cs typeface="Times New Roman"/>
              </a:rPr>
              <a:t>Σε περίπτωση που οι αποφάσεις είναι πρωτόδικες (Ειρηνοδικείου, Πρωτοδικείου) και εφόσον υπάρχει πιστοποιητικό περί μη ασκήσεως ενδίκων μέσων, καθίστανται τελεσίδικες είτε (30) ημέρες από την ημερομηνία επίδοσης στον Δήμο ή το ΝΠΔΔ εάν πρόκειται για Πολιτικό Δικαστήριο είτε μετά από (60) ημέρες αν πρόκειται για Διοικητικό Δικαστήριο.</a:t>
            </a:r>
            <a:endParaRPr lang="el-GR" sz="2000" dirty="0">
              <a:ea typeface="Calibri"/>
              <a:cs typeface="Times New Roman"/>
            </a:endParaRPr>
          </a:p>
          <a:p>
            <a:pPr algn="just">
              <a:spcAft>
                <a:spcPts val="0"/>
              </a:spcAft>
              <a:buFont typeface="Wingdings" pitchFamily="2" charset="2"/>
              <a:buChar char="Ø"/>
              <a:defRPr/>
            </a:pPr>
            <a:r>
              <a:rPr lang="el-GR" sz="2000" dirty="0">
                <a:solidFill>
                  <a:srgbClr val="000000"/>
                </a:solidFill>
                <a:ea typeface="Calibri"/>
                <a:cs typeface="Times New Roman"/>
              </a:rPr>
              <a:t>Αν οι πρωτόδικες αποφάσεις δεν έχουν επιδοθεί στον Δήμο ή το ΝΠΔΔ τότε καθίστανται τελεσίδικες μετά από (2) χρόνια από την ημερομηνία έκδοσης της απόφασης αν πρόκειται για Πολιτικό Δικαστήριο ή μετά από (3) χρόνια αν πρόκειται για Διοικητικό Δικαστήριο.</a:t>
            </a:r>
          </a:p>
          <a:p>
            <a:pPr algn="just">
              <a:spcAft>
                <a:spcPts val="0"/>
              </a:spcAft>
              <a:buFont typeface="Wingdings" pitchFamily="2" charset="2"/>
              <a:buChar char="Ø"/>
              <a:defRPr/>
            </a:pPr>
            <a:r>
              <a:rPr lang="el-GR" sz="2000" dirty="0">
                <a:solidFill>
                  <a:srgbClr val="000000"/>
                </a:solidFill>
                <a:ea typeface="Calibri"/>
                <a:cs typeface="Times New Roman"/>
              </a:rPr>
              <a:t>Για τις δικαστικές αποφάσεις ισχύουν: </a:t>
            </a:r>
          </a:p>
          <a:p>
            <a:pPr lvl="1" algn="just">
              <a:spcAft>
                <a:spcPts val="0"/>
              </a:spcAft>
              <a:buFont typeface="Wingdings" pitchFamily="2" charset="2"/>
              <a:buChar char="Ø"/>
              <a:defRPr/>
            </a:pPr>
            <a:r>
              <a:rPr lang="el-GR" sz="1800" dirty="0">
                <a:solidFill>
                  <a:srgbClr val="000000"/>
                </a:solidFill>
                <a:ea typeface="Calibri"/>
                <a:cs typeface="Times New Roman"/>
              </a:rPr>
              <a:t>Στήλη 23 = Στήλη 27 </a:t>
            </a:r>
          </a:p>
          <a:p>
            <a:pPr lvl="1" algn="just">
              <a:spcAft>
                <a:spcPts val="0"/>
              </a:spcAft>
              <a:buFont typeface="Wingdings" pitchFamily="2" charset="2"/>
              <a:buChar char="Ø"/>
              <a:defRPr/>
            </a:pPr>
            <a:r>
              <a:rPr lang="el-GR" sz="1800" dirty="0">
                <a:solidFill>
                  <a:srgbClr val="000000"/>
                </a:solidFill>
                <a:ea typeface="Calibri"/>
                <a:cs typeface="Times New Roman"/>
              </a:rPr>
              <a:t>Στήλη 28 = Στήλη 27 + 1 ημέρα</a:t>
            </a:r>
            <a:endParaRPr lang="el-GR" sz="1800" dirty="0">
              <a:ea typeface="Calibri"/>
              <a:cs typeface="Times New Roman"/>
            </a:endParaRPr>
          </a:p>
          <a:p>
            <a:pPr marL="457200" indent="-457200" algn="just">
              <a:spcBef>
                <a:spcPts val="400"/>
              </a:spcBef>
              <a:buFont typeface="Wingdings" pitchFamily="2" charset="2"/>
              <a:buChar char="Ø"/>
              <a:defRPr/>
            </a:pPr>
            <a:endParaRPr lang="el-GR" sz="2200" dirty="0">
              <a:solidFill>
                <a:srgbClr val="FF0000"/>
              </a:solidFill>
            </a:endParaRPr>
          </a:p>
          <a:p>
            <a:pPr marL="108000" indent="-108000" algn="just">
              <a:spcBef>
                <a:spcPts val="1200"/>
              </a:spcBef>
              <a:buFont typeface="Arial" charset="0"/>
              <a:buNone/>
              <a:defRPr/>
            </a:pPr>
            <a:endParaRPr lang="el-GR" sz="2200" b="1" dirty="0">
              <a:solidFill>
                <a:schemeClr val="accent1">
                  <a:lumMod val="50000"/>
                </a:schemeClr>
              </a:solidFill>
            </a:endParaRPr>
          </a:p>
        </p:txBody>
      </p:sp>
      <p:sp>
        <p:nvSpPr>
          <p:cNvPr id="44036" name="Θέση αριθμού διαφάνειας 3">
            <a:extLst>
              <a:ext uri="{FF2B5EF4-FFF2-40B4-BE49-F238E27FC236}">
                <a16:creationId xmlns:a16="http://schemas.microsoft.com/office/drawing/2014/main" id="{6E6176CC-E287-4F61-B263-01C5FB01039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CAC8FA7-0A7E-47CF-B3F5-13D060152E6C}" type="slidenum">
              <a:rPr lang="el-GR" altLang="en-US" sz="1200">
                <a:solidFill>
                  <a:srgbClr val="898989"/>
                </a:solidFill>
              </a:rPr>
              <a:pPr>
                <a:spcBef>
                  <a:spcPct val="0"/>
                </a:spcBef>
                <a:buFontTx/>
                <a:buNone/>
              </a:pPr>
              <a:t>30</a:t>
            </a:fld>
            <a:endParaRPr lang="el-GR" altLang="en-US" sz="1200">
              <a:solidFill>
                <a:srgbClr val="898989"/>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51B04F62-96B3-4C70-82D0-82B62FCAA895}"/>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ΕΛΕΓΧΟΣ και ΕΚΚΑΘΑΡΙΣΗ ΔΑΠΑΝΩΝ</a:t>
            </a:r>
            <a:endParaRPr lang="el-GR" altLang="el-GR" sz="3200" dirty="0">
              <a:ea typeface="Calibri" pitchFamily="34" charset="0"/>
              <a:cs typeface="Times New Roman" pitchFamily="18" charset="0"/>
            </a:endParaRPr>
          </a:p>
        </p:txBody>
      </p:sp>
      <p:sp>
        <p:nvSpPr>
          <p:cNvPr id="51203" name="Θέση περιεχομένου 2">
            <a:extLst>
              <a:ext uri="{FF2B5EF4-FFF2-40B4-BE49-F238E27FC236}">
                <a16:creationId xmlns:a16="http://schemas.microsoft.com/office/drawing/2014/main" id="{37F6A422-41BE-4184-8D26-A139AF967DA5}"/>
              </a:ext>
            </a:extLst>
          </p:cNvPr>
          <p:cNvSpPr>
            <a:spLocks noGrp="1"/>
          </p:cNvSpPr>
          <p:nvPr>
            <p:ph idx="1"/>
          </p:nvPr>
        </p:nvSpPr>
        <p:spPr>
          <a:xfrm>
            <a:off x="250825" y="1989138"/>
            <a:ext cx="8569325" cy="4679950"/>
          </a:xfrm>
        </p:spPr>
        <p:txBody>
          <a:bodyPr>
            <a:noAutofit/>
          </a:bodyPr>
          <a:lstStyle/>
          <a:p>
            <a:pPr algn="just">
              <a:buFont typeface="Wingdings" pitchFamily="2" charset="2"/>
              <a:buChar char="Ø"/>
              <a:defRPr/>
            </a:pPr>
            <a:r>
              <a:rPr lang="el-GR" sz="2200" b="1" dirty="0"/>
              <a:t>Σκοπός: </a:t>
            </a:r>
            <a:r>
              <a:rPr lang="el-GR" sz="2200" dirty="0"/>
              <a:t>Η αναγνώριση οφειλής του Δήμου ως νομίμως αναληφθείσας και υφιστάμενης και ο προσδιορισμός του οφειλόμενου ποσού.</a:t>
            </a:r>
          </a:p>
          <a:p>
            <a:pPr algn="just">
              <a:buFont typeface="Wingdings" pitchFamily="2" charset="2"/>
              <a:buChar char="Ø"/>
              <a:defRPr/>
            </a:pPr>
            <a:r>
              <a:rPr lang="el-GR" sz="2200" b="1" dirty="0"/>
              <a:t>Αποκλειστική ευθύνη της Οικονομικής Υπηρεσίας</a:t>
            </a:r>
            <a:r>
              <a:rPr lang="el-GR" sz="2200" dirty="0"/>
              <a:t>. </a:t>
            </a:r>
          </a:p>
          <a:p>
            <a:pPr algn="just">
              <a:buFont typeface="Wingdings" pitchFamily="2" charset="2"/>
              <a:buChar char="Ø"/>
              <a:defRPr/>
            </a:pPr>
            <a:r>
              <a:rPr lang="el-GR" sz="2200" dirty="0"/>
              <a:t>Πραγματοποιείται βάσει φακέλου [πρωτότυπων] δικαιολογητικών που τηρεί η μονάδα που υλοποίησε τη δαπάνη ( πχ Δ/</a:t>
            </a:r>
            <a:r>
              <a:rPr lang="el-GR" sz="2200" dirty="0" err="1"/>
              <a:t>νση </a:t>
            </a:r>
            <a:r>
              <a:rPr lang="el-GR" sz="2200" dirty="0"/>
              <a:t>Καθαριότητας). </a:t>
            </a:r>
            <a:endParaRPr lang="en-US" sz="2200" dirty="0"/>
          </a:p>
          <a:p>
            <a:pPr algn="just">
              <a:buFont typeface="Wingdings" pitchFamily="2" charset="2"/>
              <a:buChar char="Ø"/>
              <a:defRPr/>
            </a:pPr>
            <a:r>
              <a:rPr lang="el-GR" sz="2200" dirty="0"/>
              <a:t>Ο φάκελος διαβιβάζεται στην αρμόδια υπηρεσία – μονάδα για τον έλεγχο ή την εκκαθάριση των δαπανών (πχ Λογιστήριο) </a:t>
            </a:r>
            <a:r>
              <a:rPr lang="el-GR" sz="2200" b="1" i="1" dirty="0">
                <a:solidFill>
                  <a:schemeClr val="accent3">
                    <a:lumMod val="50000"/>
                  </a:schemeClr>
                </a:solidFill>
              </a:rPr>
              <a:t>εντός τριών (3) ημερών από την ημερομηνία παραλαβής του παραστατικού</a:t>
            </a:r>
            <a:r>
              <a:rPr lang="el-GR" sz="2200" dirty="0"/>
              <a:t>.</a:t>
            </a:r>
          </a:p>
        </p:txBody>
      </p:sp>
      <p:sp>
        <p:nvSpPr>
          <p:cNvPr id="45060" name="Θέση αριθμού διαφάνειας 3">
            <a:extLst>
              <a:ext uri="{FF2B5EF4-FFF2-40B4-BE49-F238E27FC236}">
                <a16:creationId xmlns:a16="http://schemas.microsoft.com/office/drawing/2014/main" id="{EA6F1610-1C96-42DA-8E57-3FEA2ADCEC3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58965F7-3879-420D-92F1-D49B0848BD3F}" type="slidenum">
              <a:rPr lang="el-GR" altLang="en-US" sz="1200">
                <a:solidFill>
                  <a:srgbClr val="898989"/>
                </a:solidFill>
              </a:rPr>
              <a:pPr>
                <a:spcBef>
                  <a:spcPct val="0"/>
                </a:spcBef>
                <a:buFontTx/>
                <a:buNone/>
              </a:pPr>
              <a:t>31</a:t>
            </a:fld>
            <a:endParaRPr lang="el-GR" altLang="en-US" sz="1200">
              <a:solidFill>
                <a:srgbClr val="898989"/>
              </a:solidFill>
            </a:endParaRPr>
          </a:p>
        </p:txBody>
      </p:sp>
      <p:sp>
        <p:nvSpPr>
          <p:cNvPr id="6" name="Τίτλος 1">
            <a:extLst>
              <a:ext uri="{FF2B5EF4-FFF2-40B4-BE49-F238E27FC236}">
                <a16:creationId xmlns:a16="http://schemas.microsoft.com/office/drawing/2014/main" id="{5B7AE165-676B-48FB-AEF3-3ADB88969794}"/>
              </a:ext>
            </a:extLst>
          </p:cNvPr>
          <p:cNvSpPr txBox="1">
            <a:spLocks/>
          </p:cNvSpPr>
          <p:nvPr/>
        </p:nvSpPr>
        <p:spPr bwMode="auto">
          <a:xfrm>
            <a:off x="2555875" y="836613"/>
            <a:ext cx="4103688" cy="863600"/>
          </a:xfrm>
          <a:prstGeom prst="rect">
            <a:avLst/>
          </a:prstGeom>
          <a:solidFill>
            <a:schemeClr val="bg1"/>
          </a:solidFill>
          <a:ln w="9525">
            <a:noFill/>
            <a:miter lim="800000"/>
            <a:headEnd/>
            <a:tailEnd/>
          </a:ln>
        </p:spPr>
        <p:txBody>
          <a:bodyPr anchor="ctr"/>
          <a:lstStyle/>
          <a:p>
            <a:pPr algn="just" eaLnBrk="1" hangingPunct="1">
              <a:buFont typeface="Wingdings" pitchFamily="2" charset="2"/>
              <a:buChar char="q"/>
              <a:defRPr/>
            </a:pPr>
            <a:r>
              <a:rPr lang="el-GR" altLang="el-GR" sz="2000" b="1" dirty="0">
                <a:latin typeface="+mj-lt"/>
                <a:ea typeface="+mj-ea"/>
                <a:cs typeface="+mj-cs"/>
              </a:rPr>
              <a:t>ΒΔ 17/5/15.06.1959 (άρθρα 20-22)</a:t>
            </a:r>
          </a:p>
          <a:p>
            <a:pPr algn="just" eaLnBrk="1" hangingPunct="1">
              <a:buFont typeface="Wingdings" pitchFamily="2" charset="2"/>
              <a:buChar char="q"/>
              <a:defRPr/>
            </a:pPr>
            <a:r>
              <a:rPr lang="el-GR" altLang="el-GR" sz="2000" b="1" dirty="0">
                <a:latin typeface="+mj-lt"/>
                <a:ea typeface="+mj-ea"/>
                <a:cs typeface="+mj-cs"/>
              </a:rPr>
              <a:t>Ν. 4555/2018 (άρθρο 204)</a:t>
            </a:r>
          </a:p>
          <a:p>
            <a:pPr algn="just" eaLnBrk="1" hangingPunct="1">
              <a:buFont typeface="Wingdings" pitchFamily="2" charset="2"/>
              <a:buChar char="q"/>
              <a:defRPr/>
            </a:pPr>
            <a:r>
              <a:rPr lang="el-GR" altLang="el-GR" sz="2000" b="1" dirty="0">
                <a:latin typeface="+mj-lt"/>
                <a:ea typeface="+mj-ea"/>
                <a:cs typeface="+mj-cs"/>
              </a:rPr>
              <a:t>Ν. 4270/2014 (άρθρο 26 και 69ζ) </a:t>
            </a:r>
            <a:endParaRPr lang="el-GR" altLang="el-GR" sz="2000" dirty="0">
              <a:latin typeface="+mj-lt"/>
              <a:ea typeface="Calibri" pitchFamily="34"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089252C0-7587-4A29-9E9B-229FF3FBD5C6}"/>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ΕΛΕΓΧΟΣ και ΕΚΚΑΘΑΡΙΣΗ ΔΑΠΑΝΩΝ (2)</a:t>
            </a:r>
            <a:endParaRPr lang="el-GR" altLang="el-GR" sz="3200" dirty="0">
              <a:ea typeface="Calibri" pitchFamily="34" charset="0"/>
              <a:cs typeface="Times New Roman" pitchFamily="18" charset="0"/>
            </a:endParaRPr>
          </a:p>
        </p:txBody>
      </p:sp>
      <p:sp>
        <p:nvSpPr>
          <p:cNvPr id="46083" name="Θέση περιεχομένου 2">
            <a:extLst>
              <a:ext uri="{FF2B5EF4-FFF2-40B4-BE49-F238E27FC236}">
                <a16:creationId xmlns:a16="http://schemas.microsoft.com/office/drawing/2014/main" id="{3CCE4825-82F6-4CAE-A4CE-2F40FE68BADD}"/>
              </a:ext>
            </a:extLst>
          </p:cNvPr>
          <p:cNvSpPr>
            <a:spLocks noGrp="1"/>
          </p:cNvSpPr>
          <p:nvPr>
            <p:ph idx="1"/>
          </p:nvPr>
        </p:nvSpPr>
        <p:spPr>
          <a:xfrm>
            <a:off x="250825" y="692150"/>
            <a:ext cx="8642350" cy="5976938"/>
          </a:xfrm>
        </p:spPr>
        <p:txBody>
          <a:bodyPr/>
          <a:lstStyle/>
          <a:p>
            <a:pPr>
              <a:buFont typeface="Wingdings" panose="05000000000000000000" pitchFamily="2" charset="2"/>
              <a:buChar char="Ø"/>
            </a:pPr>
            <a:r>
              <a:rPr lang="el-GR" altLang="en-US" sz="2200"/>
              <a:t>Ο </a:t>
            </a:r>
            <a:r>
              <a:rPr lang="el-GR" altLang="en-US" sz="2200" b="1"/>
              <a:t>έλεγχος</a:t>
            </a:r>
            <a:r>
              <a:rPr lang="el-GR" altLang="en-US" sz="2200"/>
              <a:t> συνίσταται σε </a:t>
            </a:r>
          </a:p>
          <a:p>
            <a:pPr lvl="1">
              <a:buFont typeface="Wingdings" panose="05000000000000000000" pitchFamily="2" charset="2"/>
              <a:buChar char="Ø"/>
            </a:pPr>
            <a:r>
              <a:rPr lang="el-GR" altLang="en-US" sz="2200" b="1"/>
              <a:t>Έλεγχο νομιμότητας</a:t>
            </a:r>
            <a:r>
              <a:rPr lang="el-GR" altLang="en-US" sz="2200"/>
              <a:t>:  α)  η δαπάνη προβλέπεται από διάταξη τυπικού νόμου ή κανονιστικής πράξης ή εξυπηρετεί την αποστολή του οικείου φορέα  και β) υπάρχει εγγεγραμμένη στον προϋπολογισμό σχετική και επαρκής πίστωση.</a:t>
            </a:r>
          </a:p>
          <a:p>
            <a:pPr lvl="1">
              <a:buFont typeface="Wingdings" panose="05000000000000000000" pitchFamily="2" charset="2"/>
              <a:buChar char="Ø"/>
            </a:pPr>
            <a:r>
              <a:rPr lang="el-GR" altLang="en-US" sz="2200" b="1"/>
              <a:t>Έλεγχο κανονικότητας</a:t>
            </a:r>
            <a:r>
              <a:rPr lang="el-GR" altLang="en-US" sz="2200"/>
              <a:t>: α)η δαπάνη έχει νόμιμα αναληφθεί, β) επισυνάπτονται όλα τα νόμιμα δικαιολογητικά και γ) η σχετική απαίτηση δεν έχει  υποπέσει σε παραγραφή.</a:t>
            </a:r>
          </a:p>
          <a:p>
            <a:pPr lvl="1">
              <a:buFont typeface="Wingdings" panose="05000000000000000000" pitchFamily="2" charset="2"/>
              <a:buChar char="Ø"/>
            </a:pPr>
            <a:r>
              <a:rPr lang="el-GR" altLang="en-US" sz="2200" b="1"/>
              <a:t>Έλεγχος παρεμπιπτόντως αναφυόμενων ζητημάτων</a:t>
            </a:r>
            <a:r>
              <a:rPr lang="el-GR" altLang="en-US" sz="2200"/>
              <a:t>.</a:t>
            </a:r>
          </a:p>
          <a:p>
            <a:pPr algn="just">
              <a:spcBef>
                <a:spcPts val="600"/>
              </a:spcBef>
              <a:buFont typeface="Wingdings" panose="05000000000000000000" pitchFamily="2" charset="2"/>
              <a:buChar char="Ø"/>
            </a:pPr>
            <a:r>
              <a:rPr lang="el-GR" altLang="en-US" sz="2200"/>
              <a:t>Δυνατότητα συμπλήρωσης και τακτοποίησης φακέλου δικαιολογητικών από τη μονάδα υλοποίησης της δαπάνης εάν διαπιστωθεί έλλειψη ή λάθος.</a:t>
            </a:r>
          </a:p>
          <a:p>
            <a:pPr algn="just">
              <a:spcBef>
                <a:spcPts val="600"/>
              </a:spcBef>
              <a:buFont typeface="Wingdings" panose="05000000000000000000" pitchFamily="2" charset="2"/>
              <a:buChar char="Ø"/>
            </a:pPr>
            <a:r>
              <a:rPr lang="el-GR" altLang="en-US" sz="2200" b="1">
                <a:solidFill>
                  <a:srgbClr val="39471D"/>
                </a:solidFill>
              </a:rPr>
              <a:t>Θετικό αποτέλεσμα ελέγχου και πλήρη δικαιολογητικά  =&gt; Σύνταξη πράξης εκκαθάρισης από την αρμόδια υπηρεσία, η οποία συνυπογράφεται α) από τον ΠΟΥ ή εξουσιοδοτημένο υφιστάμενο όργανο και β) από τον συντάκτη.</a:t>
            </a:r>
          </a:p>
          <a:p>
            <a:pPr algn="just">
              <a:spcBef>
                <a:spcPts val="600"/>
              </a:spcBef>
              <a:buFont typeface="Wingdings" panose="05000000000000000000" pitchFamily="2" charset="2"/>
              <a:buChar char="Ø"/>
            </a:pPr>
            <a:endParaRPr lang="el-GR" altLang="en-US" sz="2200"/>
          </a:p>
          <a:p>
            <a:pPr lvl="1">
              <a:buFont typeface="Wingdings" panose="05000000000000000000" pitchFamily="2" charset="2"/>
              <a:buChar char="Ø"/>
            </a:pPr>
            <a:endParaRPr lang="el-GR" altLang="en-US" sz="2200"/>
          </a:p>
          <a:p>
            <a:pPr>
              <a:buFont typeface="Arial" panose="020B0604020202020204" pitchFamily="34" charset="0"/>
              <a:buNone/>
            </a:pPr>
            <a:endParaRPr lang="el-GR" altLang="en-US" sz="2200"/>
          </a:p>
        </p:txBody>
      </p:sp>
      <p:sp>
        <p:nvSpPr>
          <p:cNvPr id="46084" name="Θέση αριθμού διαφάνειας 3">
            <a:extLst>
              <a:ext uri="{FF2B5EF4-FFF2-40B4-BE49-F238E27FC236}">
                <a16:creationId xmlns:a16="http://schemas.microsoft.com/office/drawing/2014/main" id="{D8F0DC3F-1C20-4489-958C-428B8AC04E1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35D7664-ACC5-46ED-B284-131D2C53DE7D}" type="slidenum">
              <a:rPr lang="el-GR" altLang="en-US" sz="1200">
                <a:solidFill>
                  <a:srgbClr val="898989"/>
                </a:solidFill>
              </a:rPr>
              <a:pPr>
                <a:spcBef>
                  <a:spcPct val="0"/>
                </a:spcBef>
                <a:buFontTx/>
                <a:buNone/>
              </a:pPr>
              <a:t>32</a:t>
            </a:fld>
            <a:endParaRPr lang="el-GR" altLang="en-US" sz="1200">
              <a:solidFill>
                <a:srgbClr val="898989"/>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F2F86E5C-BC62-4458-B1B5-C88537B68C87}"/>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ΕΛΕΓΧΟΣ και ΕΚΚΑΘΑΡΙΣΗ ΔΑΠΑΝΩΝ (3)</a:t>
            </a:r>
            <a:endParaRPr lang="el-GR" altLang="el-GR" sz="3200" dirty="0">
              <a:ea typeface="Calibri" pitchFamily="34" charset="0"/>
              <a:cs typeface="Times New Roman" pitchFamily="18" charset="0"/>
            </a:endParaRPr>
          </a:p>
        </p:txBody>
      </p:sp>
      <p:sp>
        <p:nvSpPr>
          <p:cNvPr id="51203" name="Θέση περιεχομένου 2">
            <a:extLst>
              <a:ext uri="{FF2B5EF4-FFF2-40B4-BE49-F238E27FC236}">
                <a16:creationId xmlns:a16="http://schemas.microsoft.com/office/drawing/2014/main" id="{6D68092E-99C1-495B-98ED-256A5DD18319}"/>
              </a:ext>
            </a:extLst>
          </p:cNvPr>
          <p:cNvSpPr>
            <a:spLocks noGrp="1"/>
          </p:cNvSpPr>
          <p:nvPr>
            <p:ph idx="1"/>
          </p:nvPr>
        </p:nvSpPr>
        <p:spPr>
          <a:xfrm>
            <a:off x="250825" y="620713"/>
            <a:ext cx="8642350" cy="5976937"/>
          </a:xfrm>
        </p:spPr>
        <p:txBody>
          <a:bodyPr>
            <a:noAutofit/>
          </a:bodyPr>
          <a:lstStyle/>
          <a:p>
            <a:pPr algn="just">
              <a:buFont typeface="Wingdings" pitchFamily="2" charset="2"/>
              <a:buChar char="Ø"/>
              <a:defRPr/>
            </a:pPr>
            <a:r>
              <a:rPr lang="el-GR" sz="2200" dirty="0"/>
              <a:t>Στην πράξη εκκαθάρισης αναγράφεται το μικτό ποσό της οφειλής (με κρατήσεις και φόρους).</a:t>
            </a:r>
            <a:endParaRPr lang="en-US" sz="2200" dirty="0"/>
          </a:p>
          <a:p>
            <a:pPr>
              <a:buFont typeface="Wingdings" pitchFamily="2" charset="2"/>
              <a:buChar char="Ø"/>
              <a:defRPr/>
            </a:pPr>
            <a:r>
              <a:rPr lang="el-GR" sz="2200" b="1" dirty="0">
                <a:solidFill>
                  <a:srgbClr val="FF0000"/>
                </a:solidFill>
              </a:rPr>
              <a:t>Αρνητικό αποτέλεσμα ελέγχου ή μη συμπλήρωση δικαιολογητικών =&gt; Έγγραφη ενημέρωση του ΠΟΥ προς τον Δήμαρχο με τους λόγους άρνησης εκκαθάρισης της δαπάνης ή μείωσης του πληρωτέου ποσού </a:t>
            </a:r>
            <a:r>
              <a:rPr lang="el-GR" sz="2200" b="1" i="1" dirty="0">
                <a:solidFill>
                  <a:schemeClr val="accent3">
                    <a:lumMod val="50000"/>
                  </a:schemeClr>
                </a:solidFill>
              </a:rPr>
              <a:t>(εντός πέντε (5) ημερών από την ημερομηνία περιέλευσης των δικαιολογητικών δαπανών στην οικονομική υπηρεσία)</a:t>
            </a:r>
            <a:r>
              <a:rPr lang="el-GR" sz="2200" b="1" i="1" dirty="0">
                <a:solidFill>
                  <a:srgbClr val="FF0000"/>
                </a:solidFill>
              </a:rPr>
              <a:t>.</a:t>
            </a:r>
          </a:p>
          <a:p>
            <a:pPr algn="just">
              <a:buFont typeface="Wingdings" pitchFamily="2" charset="2"/>
              <a:buChar char="Ø"/>
              <a:defRPr/>
            </a:pPr>
            <a:r>
              <a:rPr lang="el-GR" sz="2200" dirty="0">
                <a:solidFill>
                  <a:schemeClr val="tx1">
                    <a:lumMod val="95000"/>
                    <a:lumOff val="5000"/>
                  </a:schemeClr>
                </a:solidFill>
              </a:rPr>
              <a:t>Εάν ο Δήμαρχος </a:t>
            </a:r>
            <a:r>
              <a:rPr lang="el-GR" sz="2200" b="1" dirty="0">
                <a:solidFill>
                  <a:schemeClr val="accent3">
                    <a:lumMod val="50000"/>
                  </a:schemeClr>
                </a:solidFill>
              </a:rPr>
              <a:t>(υποχρεωτικά εντός τριών (3) ημερών) </a:t>
            </a:r>
            <a:r>
              <a:rPr lang="el-GR" sz="2200" dirty="0">
                <a:solidFill>
                  <a:schemeClr val="tx1">
                    <a:lumMod val="95000"/>
                    <a:lumOff val="5000"/>
                  </a:schemeClr>
                </a:solidFill>
              </a:rPr>
              <a:t>δώσει έγγραφη εντολή για πληρωμή του προμηθευτή, παρά την ενημέρωση από τον ΠΟΥ, η οικονομική υπηρεσία οφείλει να επαναλάβει εγγράφως την αντίρρηση, με κοινοποίηση στο ΓΛΚ (ΔΥΕΕ), το Ελεγκτικό Συνέδριο, τον Ελεγκτή Νομιμότητας και να εκτελέσει την εντολή επισυνάπτοντάς την στο χρηματικό ένταλμα. </a:t>
            </a:r>
          </a:p>
          <a:p>
            <a:pPr algn="just">
              <a:buFont typeface="Wingdings" pitchFamily="2" charset="2"/>
              <a:buChar char="Ø"/>
              <a:defRPr/>
            </a:pPr>
            <a:r>
              <a:rPr lang="el-GR" sz="2200" dirty="0">
                <a:solidFill>
                  <a:schemeClr val="tx1">
                    <a:lumMod val="95000"/>
                    <a:lumOff val="5000"/>
                  </a:schemeClr>
                </a:solidFill>
              </a:rPr>
              <a:t>Εάν ο Δήμαρχος </a:t>
            </a:r>
            <a:r>
              <a:rPr lang="el-GR" sz="2200" b="1" dirty="0">
                <a:solidFill>
                  <a:schemeClr val="accent3">
                    <a:lumMod val="50000"/>
                  </a:schemeClr>
                </a:solidFill>
              </a:rPr>
              <a:t>(ομοίως) </a:t>
            </a:r>
            <a:r>
              <a:rPr lang="el-GR" sz="2200" dirty="0">
                <a:solidFill>
                  <a:schemeClr val="tx1">
                    <a:lumMod val="95000"/>
                    <a:lumOff val="5000"/>
                  </a:schemeClr>
                </a:solidFill>
              </a:rPr>
              <a:t>συμφωνήσει με την μη πληρωμή του προμηθευτή, η Οικονομική Υπηρεσία προχωρά σε απόρριψη του παραστατικού.</a:t>
            </a:r>
            <a:endParaRPr lang="el-GR" sz="2200" dirty="0"/>
          </a:p>
          <a:p>
            <a:pPr algn="just">
              <a:buFont typeface="Arial" charset="0"/>
              <a:buNone/>
              <a:defRPr/>
            </a:pPr>
            <a:endParaRPr lang="el-GR" sz="2200" dirty="0"/>
          </a:p>
        </p:txBody>
      </p:sp>
      <p:sp>
        <p:nvSpPr>
          <p:cNvPr id="47108" name="Θέση αριθμού διαφάνειας 3">
            <a:extLst>
              <a:ext uri="{FF2B5EF4-FFF2-40B4-BE49-F238E27FC236}">
                <a16:creationId xmlns:a16="http://schemas.microsoft.com/office/drawing/2014/main" id="{A1FF73A2-7671-44EC-A4B9-23B2031DC79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D4CDDB4-3806-4509-B878-9FBE4C29E832}" type="slidenum">
              <a:rPr lang="el-GR" altLang="en-US" sz="1200">
                <a:solidFill>
                  <a:srgbClr val="898989"/>
                </a:solidFill>
              </a:rPr>
              <a:pPr>
                <a:spcBef>
                  <a:spcPct val="0"/>
                </a:spcBef>
                <a:buFontTx/>
                <a:buNone/>
              </a:pPr>
              <a:t>33</a:t>
            </a:fld>
            <a:endParaRPr lang="el-GR" altLang="en-US" sz="1200">
              <a:solidFill>
                <a:srgbClr val="898989"/>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DC1E6B15-30EC-4624-AE6F-5752146DFBF7}"/>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ΕΝΤΑΛΜΑΤΟΠΟΙΗΣΗ ΚΑΙ ΠΛΗΡΩΜΗ ΔΑΠΑΝΩΝ</a:t>
            </a:r>
            <a:endParaRPr lang="el-GR" altLang="el-GR" sz="3200" dirty="0">
              <a:ea typeface="Calibri" pitchFamily="34" charset="0"/>
              <a:cs typeface="Times New Roman" pitchFamily="18" charset="0"/>
            </a:endParaRPr>
          </a:p>
        </p:txBody>
      </p:sp>
      <p:sp>
        <p:nvSpPr>
          <p:cNvPr id="51203" name="Θέση περιεχομένου 2">
            <a:extLst>
              <a:ext uri="{FF2B5EF4-FFF2-40B4-BE49-F238E27FC236}">
                <a16:creationId xmlns:a16="http://schemas.microsoft.com/office/drawing/2014/main" id="{A1D8A689-F0A2-4B62-8340-A017C5D99B08}"/>
              </a:ext>
            </a:extLst>
          </p:cNvPr>
          <p:cNvSpPr>
            <a:spLocks noGrp="1"/>
          </p:cNvSpPr>
          <p:nvPr>
            <p:ph idx="1"/>
          </p:nvPr>
        </p:nvSpPr>
        <p:spPr>
          <a:xfrm>
            <a:off x="250825" y="1989138"/>
            <a:ext cx="8642350" cy="4319587"/>
          </a:xfrm>
        </p:spPr>
        <p:txBody>
          <a:bodyPr>
            <a:noAutofit/>
          </a:bodyPr>
          <a:lstStyle/>
          <a:p>
            <a:pPr algn="just">
              <a:buFont typeface="Wingdings" pitchFamily="2" charset="2"/>
              <a:buChar char="Ø"/>
              <a:defRPr/>
            </a:pPr>
            <a:r>
              <a:rPr lang="el-GR" sz="2200" b="1" dirty="0"/>
              <a:t>Χρηματικό ένταλμα: </a:t>
            </a:r>
            <a:r>
              <a:rPr lang="el-GR" sz="2200" dirty="0"/>
              <a:t>Η εντολή για την πληρωμή των δαπανών του Φορέα και για την εξόφληση των απαιτήσεων προς αυτόν.</a:t>
            </a:r>
          </a:p>
          <a:p>
            <a:pPr algn="just">
              <a:buFont typeface="Wingdings" pitchFamily="2" charset="2"/>
              <a:buChar char="Ø"/>
              <a:defRPr/>
            </a:pPr>
            <a:r>
              <a:rPr lang="el-GR" sz="2200" b="1" dirty="0"/>
              <a:t>Αποκλειστική ευθύνη της Οικονομικής Υπηρεσίας</a:t>
            </a:r>
            <a:r>
              <a:rPr lang="el-GR" sz="2200" dirty="0"/>
              <a:t>. </a:t>
            </a:r>
          </a:p>
          <a:p>
            <a:pPr algn="just">
              <a:buFont typeface="Wingdings" pitchFamily="2" charset="2"/>
              <a:buChar char="Ø"/>
              <a:defRPr/>
            </a:pPr>
            <a:r>
              <a:rPr lang="el-GR" sz="2200" dirty="0"/>
              <a:t>Εκδίδεται σε δύο (2) όμοια μέρη (στέλεχος και κύριο ένταλμα) μετά από την εκκαθάριση της δαπάνης </a:t>
            </a:r>
            <a:r>
              <a:rPr lang="el-GR" sz="2200" b="1" i="1" dirty="0">
                <a:solidFill>
                  <a:schemeClr val="accent3">
                    <a:lumMod val="50000"/>
                  </a:schemeClr>
                </a:solidFill>
              </a:rPr>
              <a:t>(εντός είκοσι μία (21) ημερών από την </a:t>
            </a:r>
            <a:r>
              <a:rPr lang="el-GR" sz="2200" b="1" i="1" dirty="0" err="1">
                <a:solidFill>
                  <a:schemeClr val="accent3">
                    <a:lumMod val="50000"/>
                  </a:schemeClr>
                </a:solidFill>
              </a:rPr>
              <a:t>περιέλευση</a:t>
            </a:r>
            <a:r>
              <a:rPr lang="el-GR" sz="2200" b="1" i="1" dirty="0">
                <a:solidFill>
                  <a:schemeClr val="accent3">
                    <a:lumMod val="50000"/>
                  </a:schemeClr>
                </a:solidFill>
              </a:rPr>
              <a:t> των δικαιολογητικών στην οικονομική υπηρεσία). </a:t>
            </a:r>
          </a:p>
          <a:p>
            <a:pPr algn="just">
              <a:buFont typeface="Wingdings" pitchFamily="2" charset="2"/>
              <a:buChar char="Ø"/>
              <a:defRPr/>
            </a:pPr>
            <a:r>
              <a:rPr lang="el-GR" sz="2200" dirty="0"/>
              <a:t>Συνυπογράφεται α) από τον ΠΟΥ ή εξουσιοδοτημένο υφιστάμενο όργανο και β) από τον συντάκτη</a:t>
            </a:r>
            <a:endParaRPr lang="en-US" sz="2200" dirty="0"/>
          </a:p>
        </p:txBody>
      </p:sp>
      <p:sp>
        <p:nvSpPr>
          <p:cNvPr id="48132" name="Θέση αριθμού διαφάνειας 3">
            <a:extLst>
              <a:ext uri="{FF2B5EF4-FFF2-40B4-BE49-F238E27FC236}">
                <a16:creationId xmlns:a16="http://schemas.microsoft.com/office/drawing/2014/main" id="{A3A1B182-D9D3-4CB3-A1FB-1F98EBF9903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B66DF84-B350-4A21-A612-62AB1FD54442}" type="slidenum">
              <a:rPr lang="el-GR" altLang="en-US" sz="1200">
                <a:solidFill>
                  <a:srgbClr val="898989"/>
                </a:solidFill>
              </a:rPr>
              <a:pPr>
                <a:spcBef>
                  <a:spcPct val="0"/>
                </a:spcBef>
                <a:buFontTx/>
                <a:buNone/>
              </a:pPr>
              <a:t>34</a:t>
            </a:fld>
            <a:endParaRPr lang="el-GR" altLang="en-US" sz="1200">
              <a:solidFill>
                <a:srgbClr val="898989"/>
              </a:solidFill>
            </a:endParaRPr>
          </a:p>
        </p:txBody>
      </p:sp>
      <p:sp>
        <p:nvSpPr>
          <p:cNvPr id="6" name="Τίτλος 1">
            <a:extLst>
              <a:ext uri="{FF2B5EF4-FFF2-40B4-BE49-F238E27FC236}">
                <a16:creationId xmlns:a16="http://schemas.microsoft.com/office/drawing/2014/main" id="{15550984-573E-47E3-B7E5-2B515F631D35}"/>
              </a:ext>
            </a:extLst>
          </p:cNvPr>
          <p:cNvSpPr txBox="1">
            <a:spLocks/>
          </p:cNvSpPr>
          <p:nvPr/>
        </p:nvSpPr>
        <p:spPr bwMode="auto">
          <a:xfrm>
            <a:off x="2627313" y="692150"/>
            <a:ext cx="5976937" cy="1152525"/>
          </a:xfrm>
          <a:prstGeom prst="rect">
            <a:avLst/>
          </a:prstGeom>
          <a:solidFill>
            <a:schemeClr val="bg1"/>
          </a:solidFill>
          <a:ln w="9525">
            <a:noFill/>
            <a:miter lim="800000"/>
            <a:headEnd/>
            <a:tailEnd/>
          </a:ln>
        </p:spPr>
        <p:txBody>
          <a:bodyPr anchor="ctr"/>
          <a:lstStyle/>
          <a:p>
            <a:pPr algn="just" eaLnBrk="1" hangingPunct="1">
              <a:buFont typeface="Wingdings" pitchFamily="2" charset="2"/>
              <a:buChar char="q"/>
              <a:defRPr/>
            </a:pPr>
            <a:endParaRPr lang="el-GR" altLang="el-GR" b="1" dirty="0">
              <a:latin typeface="+mj-lt"/>
              <a:ea typeface="+mj-ea"/>
              <a:cs typeface="+mj-cs"/>
            </a:endParaRPr>
          </a:p>
          <a:p>
            <a:pPr algn="just" eaLnBrk="1" hangingPunct="1">
              <a:buFont typeface="Wingdings" pitchFamily="2" charset="2"/>
              <a:buChar char="q"/>
              <a:defRPr/>
            </a:pPr>
            <a:r>
              <a:rPr lang="el-GR" altLang="el-GR" b="1" dirty="0">
                <a:latin typeface="+mj-lt"/>
                <a:ea typeface="+mj-ea"/>
                <a:cs typeface="+mj-cs"/>
              </a:rPr>
              <a:t>ΒΔ 17/5/15.06.1959 (άρθρα 2</a:t>
            </a:r>
            <a:r>
              <a:rPr lang="en-US" altLang="el-GR" b="1" dirty="0">
                <a:latin typeface="+mj-lt"/>
                <a:ea typeface="+mj-ea"/>
                <a:cs typeface="+mj-cs"/>
              </a:rPr>
              <a:t>3,25</a:t>
            </a:r>
            <a:r>
              <a:rPr lang="el-GR" altLang="el-GR" b="1" dirty="0">
                <a:latin typeface="+mj-lt"/>
                <a:ea typeface="+mj-ea"/>
                <a:cs typeface="+mj-cs"/>
              </a:rPr>
              <a:t>-</a:t>
            </a:r>
            <a:r>
              <a:rPr lang="en-US" altLang="el-GR" b="1" dirty="0">
                <a:latin typeface="+mj-lt"/>
                <a:ea typeface="+mj-ea"/>
                <a:cs typeface="+mj-cs"/>
              </a:rPr>
              <a:t>28,60,61,66</a:t>
            </a:r>
            <a:r>
              <a:rPr lang="el-GR" altLang="el-GR" b="1" dirty="0">
                <a:latin typeface="+mj-lt"/>
                <a:ea typeface="+mj-ea"/>
                <a:cs typeface="+mj-cs"/>
              </a:rPr>
              <a:t>)</a:t>
            </a:r>
          </a:p>
          <a:p>
            <a:pPr algn="just" eaLnBrk="1" hangingPunct="1">
              <a:buFont typeface="Wingdings" pitchFamily="2" charset="2"/>
              <a:buChar char="q"/>
              <a:defRPr/>
            </a:pPr>
            <a:r>
              <a:rPr lang="el-GR" altLang="el-GR" b="1" dirty="0">
                <a:latin typeface="+mj-lt"/>
                <a:ea typeface="+mj-ea"/>
                <a:cs typeface="+mj-cs"/>
              </a:rPr>
              <a:t>Ν. 4555/2018 (άρθρο 204)</a:t>
            </a:r>
          </a:p>
          <a:p>
            <a:pPr algn="just" eaLnBrk="1" hangingPunct="1">
              <a:buFont typeface="Wingdings" pitchFamily="2" charset="2"/>
              <a:buChar char="q"/>
              <a:defRPr/>
            </a:pPr>
            <a:r>
              <a:rPr lang="el-GR" altLang="el-GR" b="1" dirty="0">
                <a:latin typeface="+mj-lt"/>
                <a:ea typeface="+mj-ea"/>
                <a:cs typeface="+mj-cs"/>
              </a:rPr>
              <a:t>Ν. 3463/2006 (άρθρο 175)</a:t>
            </a:r>
          </a:p>
          <a:p>
            <a:pPr algn="just" eaLnBrk="1" hangingPunct="1">
              <a:buFont typeface="Wingdings" pitchFamily="2" charset="2"/>
              <a:buChar char="q"/>
              <a:defRPr/>
            </a:pPr>
            <a:r>
              <a:rPr lang="el-GR" altLang="el-GR" b="1" dirty="0">
                <a:latin typeface="+mj-lt"/>
              </a:rPr>
              <a:t> Ν. 4270/2014 (άρθρο 69ζ) </a:t>
            </a:r>
            <a:endParaRPr lang="el-GR" altLang="el-GR" b="1" dirty="0">
              <a:latin typeface="+mj-lt"/>
              <a:ea typeface="Calibri" pitchFamily="34" charset="0"/>
              <a:cs typeface="Times New Roman" pitchFamily="18" charset="0"/>
            </a:endParaRPr>
          </a:p>
          <a:p>
            <a:pPr algn="just" eaLnBrk="1" hangingPunct="1">
              <a:buFont typeface="Wingdings" pitchFamily="2" charset="2"/>
              <a:buChar char="q"/>
              <a:defRPr/>
            </a:pPr>
            <a:endParaRPr lang="el-GR" altLang="el-GR" b="1" dirty="0">
              <a:latin typeface="+mj-lt"/>
              <a:ea typeface="+mj-ea"/>
              <a:cs typeface="+mj-cs"/>
            </a:endParaRPr>
          </a:p>
          <a:p>
            <a:pPr algn="just" eaLnBrk="1" hangingPunct="1">
              <a:buFont typeface="Wingdings" pitchFamily="2" charset="2"/>
              <a:buChar char="q"/>
              <a:defRPr/>
            </a:pPr>
            <a:endParaRPr lang="el-GR" altLang="el-GR" b="1" dirty="0">
              <a:latin typeface="+mj-lt"/>
              <a:ea typeface="+mj-ea"/>
              <a:cs typeface="+mj-cs"/>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9B86F79D-B9F7-467E-8372-BA98B676703B}"/>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ΕΝΤΑΛΜΑΤΟΠΟΙΗΣΗ ΚΑΙ ΠΛΗΡΩΜΗ ΔΑΠΑΝΩΝ (2)</a:t>
            </a:r>
            <a:endParaRPr lang="el-GR" altLang="el-GR" sz="3200" dirty="0">
              <a:ea typeface="Calibri" pitchFamily="34" charset="0"/>
              <a:cs typeface="Times New Roman" pitchFamily="18" charset="0"/>
            </a:endParaRPr>
          </a:p>
        </p:txBody>
      </p:sp>
      <p:sp>
        <p:nvSpPr>
          <p:cNvPr id="49155" name="Θέση περιεχομένου 2">
            <a:extLst>
              <a:ext uri="{FF2B5EF4-FFF2-40B4-BE49-F238E27FC236}">
                <a16:creationId xmlns:a16="http://schemas.microsoft.com/office/drawing/2014/main" id="{27CB2180-861A-4698-AFAD-1EED5F95322A}"/>
              </a:ext>
            </a:extLst>
          </p:cNvPr>
          <p:cNvSpPr>
            <a:spLocks noGrp="1"/>
          </p:cNvSpPr>
          <p:nvPr>
            <p:ph idx="1"/>
          </p:nvPr>
        </p:nvSpPr>
        <p:spPr>
          <a:xfrm>
            <a:off x="250825" y="908050"/>
            <a:ext cx="8642350" cy="5400675"/>
          </a:xfrm>
        </p:spPr>
        <p:txBody>
          <a:bodyPr/>
          <a:lstStyle/>
          <a:p>
            <a:pPr algn="just">
              <a:buFont typeface="Wingdings" panose="05000000000000000000" pitchFamily="2" charset="2"/>
              <a:buChar char="Ø"/>
            </a:pPr>
            <a:r>
              <a:rPr lang="el-GR" altLang="en-US" sz="2200"/>
              <a:t>Το </a:t>
            </a:r>
            <a:r>
              <a:rPr lang="el-GR" altLang="en-US" sz="2200" b="1"/>
              <a:t>Χρηματικό Ένταλμα </a:t>
            </a:r>
            <a:r>
              <a:rPr lang="el-GR" altLang="en-US" sz="2200"/>
              <a:t>είναι δέον να περιλαμβάνει: </a:t>
            </a:r>
          </a:p>
          <a:p>
            <a:pPr lvl="1" algn="just">
              <a:buFont typeface="Wingdings" panose="05000000000000000000" pitchFamily="2" charset="2"/>
              <a:buChar char="Ø"/>
            </a:pPr>
            <a:r>
              <a:rPr lang="el-GR" altLang="en-US" sz="2200"/>
              <a:t>Αύξοντα αριθμό</a:t>
            </a:r>
          </a:p>
          <a:p>
            <a:pPr lvl="1" algn="just">
              <a:buFont typeface="Wingdings" panose="05000000000000000000" pitchFamily="2" charset="2"/>
              <a:buChar char="Ø"/>
            </a:pPr>
            <a:r>
              <a:rPr lang="el-GR" altLang="en-US" sz="2200"/>
              <a:t>Οικονομικό έτος δαπάνης,</a:t>
            </a:r>
          </a:p>
          <a:p>
            <a:pPr lvl="1" algn="just">
              <a:buFont typeface="Wingdings" panose="05000000000000000000" pitchFamily="2" charset="2"/>
              <a:buChar char="Ø"/>
            </a:pPr>
            <a:r>
              <a:rPr lang="el-GR" altLang="en-US" sz="2200"/>
              <a:t>Κεφάλαιο και άρθρο του προϋπολογισμού</a:t>
            </a:r>
          </a:p>
          <a:p>
            <a:pPr lvl="1" algn="just">
              <a:buFont typeface="Wingdings" panose="05000000000000000000" pitchFamily="2" charset="2"/>
              <a:buChar char="Ø"/>
            </a:pPr>
            <a:r>
              <a:rPr lang="el-GR" altLang="en-US" sz="2200"/>
              <a:t>Το ταμείο που καλείται να πληρώσει</a:t>
            </a:r>
          </a:p>
          <a:p>
            <a:pPr lvl="1" algn="just">
              <a:buFont typeface="Wingdings" panose="05000000000000000000" pitchFamily="2" charset="2"/>
              <a:buChar char="Ø"/>
            </a:pPr>
            <a:r>
              <a:rPr lang="el-GR" altLang="en-US" sz="2200"/>
              <a:t>Το ονοματεπώνυμο του δικαιούχου</a:t>
            </a:r>
          </a:p>
          <a:p>
            <a:pPr lvl="1" algn="just">
              <a:buFont typeface="Wingdings" panose="05000000000000000000" pitchFamily="2" charset="2"/>
              <a:buChar char="Ø"/>
            </a:pPr>
            <a:r>
              <a:rPr lang="el-GR" altLang="en-US" sz="2200"/>
              <a:t>Την αιτία της πληρωμής</a:t>
            </a:r>
          </a:p>
          <a:p>
            <a:pPr lvl="1" algn="just">
              <a:buFont typeface="Wingdings" panose="05000000000000000000" pitchFamily="2" charset="2"/>
              <a:buChar char="Ø"/>
            </a:pPr>
            <a:r>
              <a:rPr lang="el-GR" altLang="en-US" sz="2200"/>
              <a:t>Το πληρωτέο ποσό ολογράφως</a:t>
            </a:r>
          </a:p>
          <a:p>
            <a:pPr lvl="1" algn="just">
              <a:buFont typeface="Wingdings" panose="05000000000000000000" pitchFamily="2" charset="2"/>
              <a:buChar char="Ø"/>
            </a:pPr>
            <a:r>
              <a:rPr lang="el-GR" altLang="en-US" sz="2200"/>
              <a:t>Τις υπέρ τρίτων κρατήσεις</a:t>
            </a:r>
          </a:p>
          <a:p>
            <a:pPr lvl="1" algn="just">
              <a:buFont typeface="Wingdings" panose="05000000000000000000" pitchFamily="2" charset="2"/>
              <a:buChar char="Ø"/>
            </a:pPr>
            <a:r>
              <a:rPr lang="el-GR" altLang="en-US" sz="2200"/>
              <a:t>Τον αριθμό και το είδος των επισυναπτόμενων δικαιολογητικών.</a:t>
            </a:r>
          </a:p>
        </p:txBody>
      </p:sp>
      <p:sp>
        <p:nvSpPr>
          <p:cNvPr id="49156" name="Θέση αριθμού διαφάνειας 3">
            <a:extLst>
              <a:ext uri="{FF2B5EF4-FFF2-40B4-BE49-F238E27FC236}">
                <a16:creationId xmlns:a16="http://schemas.microsoft.com/office/drawing/2014/main" id="{8D3D0048-5563-415E-8868-CB7A6E4A36F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12B105C-7151-44E8-AB43-FCF3FFD8B309}" type="slidenum">
              <a:rPr lang="el-GR" altLang="en-US" sz="1200">
                <a:solidFill>
                  <a:srgbClr val="898989"/>
                </a:solidFill>
              </a:rPr>
              <a:pPr>
                <a:spcBef>
                  <a:spcPct val="0"/>
                </a:spcBef>
                <a:buFontTx/>
                <a:buNone/>
              </a:pPr>
              <a:t>35</a:t>
            </a:fld>
            <a:endParaRPr lang="el-GR" altLang="en-US" sz="1200">
              <a:solidFill>
                <a:srgbClr val="898989"/>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CB33A3AE-2C65-46C7-BDF5-027A96E514D0}"/>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ΕΝΤΑΛΜΑΤΟΠΟΙΗΣΗ ΚΑΙ ΠΛΗΡΩΜΗ ΔΑΠΑΝΩΝ (3)</a:t>
            </a:r>
            <a:endParaRPr lang="el-GR" altLang="el-GR" sz="3200" dirty="0">
              <a:ea typeface="Calibri" pitchFamily="34" charset="0"/>
              <a:cs typeface="Times New Roman" pitchFamily="18" charset="0"/>
            </a:endParaRPr>
          </a:p>
        </p:txBody>
      </p:sp>
      <p:sp>
        <p:nvSpPr>
          <p:cNvPr id="51203" name="Θέση περιεχομένου 2">
            <a:extLst>
              <a:ext uri="{FF2B5EF4-FFF2-40B4-BE49-F238E27FC236}">
                <a16:creationId xmlns:a16="http://schemas.microsoft.com/office/drawing/2014/main" id="{9E403C93-9B83-485F-9362-8F2DA5F35F39}"/>
              </a:ext>
            </a:extLst>
          </p:cNvPr>
          <p:cNvSpPr>
            <a:spLocks noGrp="1"/>
          </p:cNvSpPr>
          <p:nvPr>
            <p:ph idx="1"/>
          </p:nvPr>
        </p:nvSpPr>
        <p:spPr>
          <a:xfrm>
            <a:off x="250825" y="765175"/>
            <a:ext cx="8642350" cy="5903913"/>
          </a:xfrm>
        </p:spPr>
        <p:txBody>
          <a:bodyPr>
            <a:normAutofit/>
          </a:bodyPr>
          <a:lstStyle/>
          <a:p>
            <a:pPr algn="just">
              <a:buFont typeface="Wingdings" pitchFamily="2" charset="2"/>
              <a:buChar char="Ø"/>
              <a:defRPr/>
            </a:pPr>
            <a:r>
              <a:rPr lang="el-GR" sz="2200" dirty="0"/>
              <a:t>Συγκέντρωση δικαιολογητικών εξόφλησης:</a:t>
            </a:r>
          </a:p>
          <a:p>
            <a:pPr lvl="1" algn="just">
              <a:spcBef>
                <a:spcPts val="200"/>
              </a:spcBef>
              <a:buFont typeface="Wingdings" pitchFamily="2" charset="2"/>
              <a:buChar char="Ø"/>
              <a:defRPr/>
            </a:pPr>
            <a:r>
              <a:rPr lang="el-GR" sz="2200" dirty="0"/>
              <a:t>Έγγραφη ενημέρωση δικαιούχου</a:t>
            </a:r>
          </a:p>
          <a:p>
            <a:pPr lvl="1" algn="just">
              <a:spcBef>
                <a:spcPts val="200"/>
              </a:spcBef>
              <a:buFont typeface="Wingdings" pitchFamily="2" charset="2"/>
              <a:buChar char="Ø"/>
              <a:defRPr/>
            </a:pPr>
            <a:r>
              <a:rPr lang="el-GR" sz="2200" dirty="0"/>
              <a:t>Συγκέντρωση δικαιολογητικών εξόφλησης</a:t>
            </a:r>
          </a:p>
          <a:p>
            <a:pPr lvl="1" algn="just">
              <a:spcBef>
                <a:spcPts val="200"/>
              </a:spcBef>
              <a:buFont typeface="Wingdings" pitchFamily="2" charset="2"/>
              <a:buChar char="Ø"/>
              <a:defRPr/>
            </a:pPr>
            <a:r>
              <a:rPr lang="el-GR" sz="2200" dirty="0"/>
              <a:t>Εκχώρηση απαιτήσεων σε τρίτους (πχ τράπεζα)</a:t>
            </a:r>
          </a:p>
          <a:p>
            <a:pPr lvl="1" algn="just">
              <a:spcBef>
                <a:spcPts val="200"/>
              </a:spcBef>
              <a:buFont typeface="Wingdings" pitchFamily="2" charset="2"/>
              <a:buChar char="Ø"/>
              <a:defRPr/>
            </a:pPr>
            <a:r>
              <a:rPr lang="el-GR" sz="2200" dirty="0"/>
              <a:t>Κατασχέσεις εις χείρας τρίτων</a:t>
            </a:r>
          </a:p>
          <a:p>
            <a:pPr lvl="1" algn="just">
              <a:spcBef>
                <a:spcPts val="200"/>
              </a:spcBef>
              <a:buFont typeface="Wingdings" pitchFamily="2" charset="2"/>
              <a:buChar char="Ø"/>
              <a:defRPr/>
            </a:pPr>
            <a:r>
              <a:rPr lang="el-GR" sz="2200" dirty="0"/>
              <a:t>Ταυτοποίηση κληρονόμων</a:t>
            </a:r>
          </a:p>
          <a:p>
            <a:pPr lvl="1" algn="just">
              <a:spcBef>
                <a:spcPts val="200"/>
              </a:spcBef>
              <a:buFont typeface="Wingdings" pitchFamily="2" charset="2"/>
              <a:buChar char="Ø"/>
              <a:defRPr/>
            </a:pPr>
            <a:r>
              <a:rPr lang="el-GR" sz="2200" dirty="0"/>
              <a:t>Συγχώνευση εταιριών</a:t>
            </a:r>
          </a:p>
          <a:p>
            <a:pPr lvl="1" algn="just">
              <a:spcBef>
                <a:spcPts val="200"/>
              </a:spcBef>
              <a:buFont typeface="Wingdings" pitchFamily="2" charset="2"/>
              <a:buChar char="Ø"/>
              <a:defRPr/>
            </a:pPr>
            <a:r>
              <a:rPr lang="el-GR" sz="2200" dirty="0"/>
              <a:t>Λύση εταιρίας (εκκαθαριστής ή κατανομή σε μετόχους)</a:t>
            </a:r>
          </a:p>
          <a:p>
            <a:pPr lvl="1" algn="just">
              <a:spcBef>
                <a:spcPts val="200"/>
              </a:spcBef>
              <a:buFont typeface="Wingdings" pitchFamily="2" charset="2"/>
              <a:buChar char="Ø"/>
              <a:defRPr/>
            </a:pPr>
            <a:r>
              <a:rPr lang="el-GR" sz="2200" dirty="0"/>
              <a:t>Φορολογική ενημερότητα</a:t>
            </a:r>
          </a:p>
          <a:p>
            <a:pPr lvl="1" algn="just">
              <a:spcBef>
                <a:spcPts val="200"/>
              </a:spcBef>
              <a:buFont typeface="Wingdings" pitchFamily="2" charset="2"/>
              <a:buChar char="Ø"/>
              <a:defRPr/>
            </a:pPr>
            <a:r>
              <a:rPr lang="el-GR" sz="2200" dirty="0"/>
              <a:t>Ασφαλιστική ενημερότητα</a:t>
            </a:r>
          </a:p>
          <a:p>
            <a:pPr algn="just">
              <a:spcBef>
                <a:spcPts val="1200"/>
              </a:spcBef>
              <a:buFont typeface="Wingdings" pitchFamily="2" charset="2"/>
              <a:buChar char="Ø"/>
              <a:defRPr/>
            </a:pPr>
            <a:r>
              <a:rPr lang="el-GR" sz="2200" dirty="0"/>
              <a:t>Εξόφληση εντάλματος πληρωμής </a:t>
            </a:r>
            <a:r>
              <a:rPr lang="el-GR" sz="2200" b="1" i="1" dirty="0">
                <a:solidFill>
                  <a:schemeClr val="accent3">
                    <a:lumMod val="50000"/>
                  </a:schemeClr>
                </a:solidFill>
              </a:rPr>
              <a:t>(εντός πέντε (5) ημερών από την ημερομηνία έκδοσης του ΧΕ)</a:t>
            </a:r>
          </a:p>
          <a:p>
            <a:pPr algn="just">
              <a:spcBef>
                <a:spcPts val="1200"/>
              </a:spcBef>
              <a:buFont typeface="Wingdings" pitchFamily="2" charset="2"/>
              <a:buChar char="Ø"/>
              <a:defRPr/>
            </a:pPr>
            <a:r>
              <a:rPr lang="el-GR" sz="2200" dirty="0"/>
              <a:t>Ενημέρωση καθολικού βιβλίου εξόδων </a:t>
            </a:r>
          </a:p>
          <a:p>
            <a:pPr algn="just">
              <a:spcBef>
                <a:spcPts val="200"/>
              </a:spcBef>
              <a:buFont typeface="Wingdings" pitchFamily="2" charset="2"/>
              <a:buChar char="Ø"/>
              <a:defRPr/>
            </a:pPr>
            <a:endParaRPr lang="el-GR" sz="2200" dirty="0"/>
          </a:p>
          <a:p>
            <a:pPr algn="just">
              <a:spcBef>
                <a:spcPts val="200"/>
              </a:spcBef>
              <a:buFont typeface="Wingdings" pitchFamily="2" charset="2"/>
              <a:buChar char="Ø"/>
              <a:defRPr/>
            </a:pPr>
            <a:endParaRPr lang="el-GR" sz="2200" dirty="0"/>
          </a:p>
          <a:p>
            <a:pPr lvl="1" algn="just">
              <a:spcBef>
                <a:spcPts val="200"/>
              </a:spcBef>
              <a:buFont typeface="Wingdings" pitchFamily="2" charset="2"/>
              <a:buChar char="Ø"/>
              <a:defRPr/>
            </a:pPr>
            <a:endParaRPr lang="el-GR" sz="2200" dirty="0"/>
          </a:p>
          <a:p>
            <a:pPr lvl="1" algn="just">
              <a:buFont typeface="Arial" charset="0"/>
              <a:buNone/>
              <a:defRPr/>
            </a:pPr>
            <a:endParaRPr lang="el-GR" sz="2200" dirty="0"/>
          </a:p>
          <a:p>
            <a:pPr algn="just">
              <a:buFont typeface="Wingdings" pitchFamily="2" charset="2"/>
              <a:buChar char="Ø"/>
              <a:defRPr/>
            </a:pPr>
            <a:endParaRPr lang="el-GR" sz="2200" dirty="0"/>
          </a:p>
        </p:txBody>
      </p:sp>
      <p:sp>
        <p:nvSpPr>
          <p:cNvPr id="50180" name="Θέση αριθμού διαφάνειας 3">
            <a:extLst>
              <a:ext uri="{FF2B5EF4-FFF2-40B4-BE49-F238E27FC236}">
                <a16:creationId xmlns:a16="http://schemas.microsoft.com/office/drawing/2014/main" id="{71A4A370-0378-4044-A063-0EF6E71865D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289DF4C-D198-4154-ADD4-4E5D7CB5D07D}" type="slidenum">
              <a:rPr lang="el-GR" altLang="en-US" sz="1200">
                <a:solidFill>
                  <a:srgbClr val="898989"/>
                </a:solidFill>
              </a:rPr>
              <a:pPr>
                <a:spcBef>
                  <a:spcPct val="0"/>
                </a:spcBef>
                <a:buFontTx/>
                <a:buNone/>
              </a:pPr>
              <a:t>36</a:t>
            </a:fld>
            <a:endParaRPr lang="el-GR" altLang="en-US" sz="1200">
              <a:solidFill>
                <a:srgbClr val="898989"/>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434CF238-B0F8-4289-ABBB-BE9970578719}"/>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ΠΑΡΑΓΡΑΦΗ ΑΞΙΩΣΕΩΝ ΕΝΑΝΤΙ ΟΤΑ</a:t>
            </a:r>
            <a:endParaRPr lang="el-GR" altLang="el-GR" sz="3200" dirty="0">
              <a:ea typeface="Calibri" pitchFamily="34" charset="0"/>
              <a:cs typeface="Times New Roman" pitchFamily="18" charset="0"/>
            </a:endParaRPr>
          </a:p>
        </p:txBody>
      </p:sp>
      <p:sp>
        <p:nvSpPr>
          <p:cNvPr id="51203" name="Θέση περιεχομένου 2">
            <a:extLst>
              <a:ext uri="{FF2B5EF4-FFF2-40B4-BE49-F238E27FC236}">
                <a16:creationId xmlns:a16="http://schemas.microsoft.com/office/drawing/2014/main" id="{CEF464A9-2178-45CA-BD71-F938CC00AB26}"/>
              </a:ext>
            </a:extLst>
          </p:cNvPr>
          <p:cNvSpPr>
            <a:spLocks noGrp="1"/>
          </p:cNvSpPr>
          <p:nvPr>
            <p:ph idx="1"/>
          </p:nvPr>
        </p:nvSpPr>
        <p:spPr>
          <a:xfrm>
            <a:off x="250825" y="1125538"/>
            <a:ext cx="8642350" cy="5183187"/>
          </a:xfrm>
        </p:spPr>
        <p:txBody>
          <a:bodyPr>
            <a:noAutofit/>
          </a:bodyPr>
          <a:lstStyle/>
          <a:p>
            <a:pPr algn="just">
              <a:buFont typeface="Wingdings" pitchFamily="2" charset="2"/>
              <a:buChar char="Ø"/>
              <a:defRPr/>
            </a:pPr>
            <a:r>
              <a:rPr lang="el-GR" sz="2200" dirty="0"/>
              <a:t>Οποιαδήποτε απαίτηση κατά ΦΓΚ παραγράφεται</a:t>
            </a:r>
            <a:r>
              <a:rPr lang="el-GR" sz="2200" b="1" dirty="0"/>
              <a:t> μετά την παρέλευση πενταετίας</a:t>
            </a:r>
            <a:r>
              <a:rPr lang="el-GR" sz="2200" dirty="0"/>
              <a:t> (εφόσον δεν υπάρχει όχληση ή δικαστική επιδίωξη από τον δικαιούχο).</a:t>
            </a:r>
          </a:p>
          <a:p>
            <a:pPr algn="just">
              <a:buFont typeface="Wingdings" pitchFamily="2" charset="2"/>
              <a:buChar char="Ø"/>
              <a:defRPr/>
            </a:pPr>
            <a:r>
              <a:rPr lang="el-GR" sz="2200" dirty="0"/>
              <a:t>Η πενταετία αρχίζει να μετράει από το τέλος του οικονομικού έτους μέσα στο οποίο γεννήθηκε και είναι δυνατή η δικαστική επιδίωξή της.</a:t>
            </a:r>
          </a:p>
          <a:p>
            <a:pPr algn="just">
              <a:buFont typeface="Wingdings" pitchFamily="2" charset="2"/>
              <a:buChar char="Ø"/>
              <a:defRPr/>
            </a:pPr>
            <a:r>
              <a:rPr lang="el-GR" sz="2200" dirty="0"/>
              <a:t>Η πενταετία ισχύει και για τελεσίδικη δικαστική απόφαση ή για δαπάνη για την οποία έχει εκδοθεί τίτλος πληρωμής.</a:t>
            </a:r>
          </a:p>
          <a:p>
            <a:pPr algn="just">
              <a:buFont typeface="Wingdings" pitchFamily="2" charset="2"/>
              <a:buChar char="Ø"/>
              <a:defRPr/>
            </a:pPr>
            <a:r>
              <a:rPr lang="el-GR" sz="2200" b="1" dirty="0">
                <a:solidFill>
                  <a:srgbClr val="FF0000"/>
                </a:solidFill>
              </a:rPr>
              <a:t>Παραγραφή = απαγόρευση πληρωμής της συγκεκριμένης δαπάνης</a:t>
            </a:r>
            <a:r>
              <a:rPr lang="el-GR" sz="2200" dirty="0">
                <a:solidFill>
                  <a:srgbClr val="FF0000"/>
                </a:solidFill>
              </a:rPr>
              <a:t> .</a:t>
            </a:r>
          </a:p>
          <a:p>
            <a:pPr algn="just">
              <a:buFont typeface="Wingdings" pitchFamily="2" charset="2"/>
              <a:buChar char="Ø"/>
              <a:defRPr/>
            </a:pPr>
            <a:r>
              <a:rPr lang="el-GR" sz="2200" dirty="0"/>
              <a:t>Δαπάνες που έχουν παραγραφεί </a:t>
            </a:r>
            <a:r>
              <a:rPr lang="el-GR" sz="2200" b="1" dirty="0">
                <a:solidFill>
                  <a:srgbClr val="FF0000"/>
                </a:solidFill>
              </a:rPr>
              <a:t>ΔΕΝ</a:t>
            </a:r>
            <a:r>
              <a:rPr lang="el-GR" sz="2200" dirty="0"/>
              <a:t> εγγράφονται στον ετήσιο προϋπολογισμό.</a:t>
            </a:r>
          </a:p>
          <a:p>
            <a:pPr algn="just">
              <a:buFont typeface="Wingdings" pitchFamily="2" charset="2"/>
              <a:buChar char="Ø"/>
              <a:defRPr/>
            </a:pPr>
            <a:endParaRPr lang="el-GR" sz="2200" b="1" i="1" dirty="0">
              <a:solidFill>
                <a:schemeClr val="accent3">
                  <a:lumMod val="50000"/>
                </a:schemeClr>
              </a:solidFill>
            </a:endParaRPr>
          </a:p>
        </p:txBody>
      </p:sp>
      <p:sp>
        <p:nvSpPr>
          <p:cNvPr id="51204" name="Θέση αριθμού διαφάνειας 3">
            <a:extLst>
              <a:ext uri="{FF2B5EF4-FFF2-40B4-BE49-F238E27FC236}">
                <a16:creationId xmlns:a16="http://schemas.microsoft.com/office/drawing/2014/main" id="{882729A9-9E38-483A-9D63-29A3989131D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85A78B2-B1CE-4974-983B-711A1BED3AB3}" type="slidenum">
              <a:rPr lang="el-GR" altLang="en-US" sz="1200">
                <a:solidFill>
                  <a:srgbClr val="898989"/>
                </a:solidFill>
              </a:rPr>
              <a:pPr>
                <a:spcBef>
                  <a:spcPct val="0"/>
                </a:spcBef>
                <a:buFontTx/>
                <a:buNone/>
              </a:pPr>
              <a:t>37</a:t>
            </a:fld>
            <a:endParaRPr lang="el-GR" altLang="en-US" sz="1200">
              <a:solidFill>
                <a:srgbClr val="898989"/>
              </a:solidFill>
            </a:endParaRPr>
          </a:p>
        </p:txBody>
      </p:sp>
      <p:sp>
        <p:nvSpPr>
          <p:cNvPr id="6" name="Τίτλος 1">
            <a:extLst>
              <a:ext uri="{FF2B5EF4-FFF2-40B4-BE49-F238E27FC236}">
                <a16:creationId xmlns:a16="http://schemas.microsoft.com/office/drawing/2014/main" id="{D2814688-920D-4F91-8CFF-5E02735A67AD}"/>
              </a:ext>
            </a:extLst>
          </p:cNvPr>
          <p:cNvSpPr txBox="1">
            <a:spLocks/>
          </p:cNvSpPr>
          <p:nvPr/>
        </p:nvSpPr>
        <p:spPr bwMode="auto">
          <a:xfrm>
            <a:off x="2268538" y="620713"/>
            <a:ext cx="5472112" cy="504825"/>
          </a:xfrm>
          <a:prstGeom prst="rect">
            <a:avLst/>
          </a:prstGeom>
          <a:solidFill>
            <a:schemeClr val="bg1"/>
          </a:solidFill>
          <a:ln w="9525">
            <a:noFill/>
            <a:miter lim="800000"/>
            <a:headEnd/>
            <a:tailEnd/>
          </a:ln>
        </p:spPr>
        <p:txBody>
          <a:bodyPr anchor="ctr"/>
          <a:lstStyle/>
          <a:p>
            <a:pPr algn="just" eaLnBrk="1" hangingPunct="1">
              <a:buFont typeface="Wingdings" pitchFamily="2" charset="2"/>
              <a:buChar char="q"/>
              <a:defRPr/>
            </a:pPr>
            <a:r>
              <a:rPr lang="el-GR" altLang="el-GR" b="1" dirty="0">
                <a:latin typeface="+mj-lt"/>
              </a:rPr>
              <a:t>Ν. 4270/2014 (άρθρο 140)  - Αναλογική εφαρμογή</a:t>
            </a:r>
            <a:endParaRPr lang="el-GR" altLang="el-GR" b="1" dirty="0">
              <a:latin typeface="+mj-lt"/>
              <a:ea typeface="Calibri" pitchFamily="34" charset="0"/>
              <a:cs typeface="Times New Roman" pitchFamily="18" charset="0"/>
            </a:endParaRPr>
          </a:p>
          <a:p>
            <a:pPr algn="just" eaLnBrk="1" hangingPunct="1">
              <a:defRPr/>
            </a:pPr>
            <a:endParaRPr lang="el-GR" altLang="el-GR" b="1" dirty="0">
              <a:latin typeface="+mj-lt"/>
              <a:ea typeface="+mj-ea"/>
              <a:cs typeface="+mj-cs"/>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AA387F82-F29D-43BE-A507-AD03500E783B}"/>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ΠΑΓΙΑ ΠΡΟΚΑΤΑΒΟΛΗ</a:t>
            </a:r>
            <a:endParaRPr lang="el-GR" altLang="el-GR" sz="3200" dirty="0">
              <a:ea typeface="Calibri" pitchFamily="34" charset="0"/>
              <a:cs typeface="Times New Roman" pitchFamily="18" charset="0"/>
            </a:endParaRPr>
          </a:p>
        </p:txBody>
      </p:sp>
      <p:sp>
        <p:nvSpPr>
          <p:cNvPr id="51203" name="Θέση περιεχομένου 2">
            <a:extLst>
              <a:ext uri="{FF2B5EF4-FFF2-40B4-BE49-F238E27FC236}">
                <a16:creationId xmlns:a16="http://schemas.microsoft.com/office/drawing/2014/main" id="{8E0D5A97-F274-415A-BBA5-895D0ADF9383}"/>
              </a:ext>
            </a:extLst>
          </p:cNvPr>
          <p:cNvSpPr>
            <a:spLocks noGrp="1"/>
          </p:cNvSpPr>
          <p:nvPr>
            <p:ph idx="1"/>
          </p:nvPr>
        </p:nvSpPr>
        <p:spPr>
          <a:xfrm>
            <a:off x="250825" y="1125538"/>
            <a:ext cx="8642350" cy="5183187"/>
          </a:xfrm>
        </p:spPr>
        <p:txBody>
          <a:bodyPr>
            <a:noAutofit/>
          </a:bodyPr>
          <a:lstStyle/>
          <a:p>
            <a:pPr algn="just">
              <a:buFont typeface="Wingdings" pitchFamily="2" charset="2"/>
              <a:buChar char="Ø"/>
              <a:defRPr/>
            </a:pPr>
            <a:r>
              <a:rPr lang="el-GR" sz="2000" dirty="0"/>
              <a:t>Στις τοπικές και δημοτικές κοινότητες συνιστάται πάγια προκαταβολή σε βάρος του σχετικού ΚΑΕ του προϋπολογισμού του οικείου δήμου. </a:t>
            </a:r>
          </a:p>
          <a:p>
            <a:pPr algn="just">
              <a:buFont typeface="Wingdings" pitchFamily="2" charset="2"/>
              <a:buChar char="Ø"/>
              <a:defRPr/>
            </a:pPr>
            <a:r>
              <a:rPr lang="el-GR" sz="2000" dirty="0"/>
              <a:t>Από αυτή μπορεί να πληρώνεται οποιαδήποτε δαπάνη σχετίζεται με τις αρμοδιότητες που απονέμει ο νόμος στις κοινότητες ή μεταβιβάζει σε αυτές το δημοτικό συμβούλιο, όπως:</a:t>
            </a:r>
          </a:p>
          <a:p>
            <a:pPr lvl="1" algn="just">
              <a:buFont typeface="Wingdings" pitchFamily="2" charset="2"/>
              <a:buChar char="§"/>
              <a:defRPr/>
            </a:pPr>
            <a:r>
              <a:rPr lang="el-GR" sz="2000" dirty="0"/>
              <a:t>Η δαπάνη για την άμεση αποκατάσταση των ζημιών επείγοντος χαρακτήρα στο δίκτυο ύδρευσης και αποχέτευσης.</a:t>
            </a:r>
          </a:p>
          <a:p>
            <a:pPr lvl="1" algn="just">
              <a:buFont typeface="Wingdings" pitchFamily="2" charset="2"/>
              <a:buChar char="§"/>
              <a:defRPr/>
            </a:pPr>
            <a:r>
              <a:rPr lang="el-GR" sz="2000" dirty="0"/>
              <a:t>Η δαπάνη για την επείγουσα αποκατάσταση βλαβών στο δημοτικό δίκτυο ηλεκτροφωτισμού. </a:t>
            </a:r>
          </a:p>
          <a:p>
            <a:pPr lvl="1" algn="just">
              <a:buFont typeface="Wingdings" pitchFamily="2" charset="2"/>
              <a:buChar char="§"/>
              <a:defRPr/>
            </a:pPr>
            <a:r>
              <a:rPr lang="el-GR" sz="2000" dirty="0"/>
              <a:t>Η δαπάνη για επείγουσες εργασίες επισκευής των οργάνων και γενικά των εγκαταστάσεων των παιδικών χαρών, όταν πρόκειται για βλάβες που μπορούν να θέσουν σε κίνδυνο την ασφάλεια των παιδιών. </a:t>
            </a:r>
          </a:p>
          <a:p>
            <a:pPr lvl="1" algn="just">
              <a:buFont typeface="Wingdings" pitchFamily="2" charset="2"/>
              <a:buChar char="§"/>
              <a:defRPr/>
            </a:pPr>
            <a:r>
              <a:rPr lang="el-GR" sz="2000" dirty="0"/>
              <a:t>Η δαπάνη για επείγουσες εργασίες καθαρισμού οδών, πλατειών, αλσών και κοινόχρηστων γενικά δημοτικών χώρων.</a:t>
            </a:r>
          </a:p>
          <a:p>
            <a:pPr algn="just">
              <a:buFont typeface="Wingdings" pitchFamily="2" charset="2"/>
              <a:buChar char="Ø"/>
              <a:defRPr/>
            </a:pPr>
            <a:r>
              <a:rPr lang="el-GR" sz="2000" dirty="0"/>
              <a:t>Το ύψος της πάγια προκαταβολής καθορίζεται στην ως άνω ΥΑ.</a:t>
            </a:r>
          </a:p>
          <a:p>
            <a:pPr algn="just">
              <a:buFont typeface="Arial" charset="0"/>
              <a:buNone/>
              <a:defRPr/>
            </a:pPr>
            <a:r>
              <a:rPr lang="el-GR" sz="2000" dirty="0"/>
              <a:t> </a:t>
            </a:r>
          </a:p>
          <a:p>
            <a:pPr algn="just">
              <a:buFont typeface="Wingdings" pitchFamily="2" charset="2"/>
              <a:buChar char="Ø"/>
              <a:defRPr/>
            </a:pPr>
            <a:endParaRPr lang="el-GR" sz="2000" dirty="0"/>
          </a:p>
          <a:p>
            <a:pPr algn="just">
              <a:buFont typeface="Wingdings" pitchFamily="2" charset="2"/>
              <a:buChar char="Ø"/>
              <a:defRPr/>
            </a:pPr>
            <a:endParaRPr lang="el-GR" sz="2000" b="1" i="1" dirty="0">
              <a:solidFill>
                <a:schemeClr val="accent3">
                  <a:lumMod val="50000"/>
                </a:schemeClr>
              </a:solidFill>
            </a:endParaRPr>
          </a:p>
        </p:txBody>
      </p:sp>
      <p:sp>
        <p:nvSpPr>
          <p:cNvPr id="52228" name="Θέση αριθμού διαφάνειας 3">
            <a:extLst>
              <a:ext uri="{FF2B5EF4-FFF2-40B4-BE49-F238E27FC236}">
                <a16:creationId xmlns:a16="http://schemas.microsoft.com/office/drawing/2014/main" id="{2F957F64-3BD3-4F9D-A9D2-98A4E465071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92C862B-42D2-405C-8FC9-A6435685041A}" type="slidenum">
              <a:rPr lang="el-GR" altLang="en-US" sz="1200">
                <a:solidFill>
                  <a:srgbClr val="898989"/>
                </a:solidFill>
              </a:rPr>
              <a:pPr>
                <a:spcBef>
                  <a:spcPct val="0"/>
                </a:spcBef>
                <a:buFontTx/>
                <a:buNone/>
              </a:pPr>
              <a:t>38</a:t>
            </a:fld>
            <a:endParaRPr lang="el-GR" altLang="en-US" sz="1200">
              <a:solidFill>
                <a:srgbClr val="898989"/>
              </a:solidFill>
            </a:endParaRPr>
          </a:p>
        </p:txBody>
      </p:sp>
      <p:sp>
        <p:nvSpPr>
          <p:cNvPr id="6" name="Τίτλος 1">
            <a:extLst>
              <a:ext uri="{FF2B5EF4-FFF2-40B4-BE49-F238E27FC236}">
                <a16:creationId xmlns:a16="http://schemas.microsoft.com/office/drawing/2014/main" id="{CBBAA3A5-2268-4EFF-A90D-7B7BE8A638FC}"/>
              </a:ext>
            </a:extLst>
          </p:cNvPr>
          <p:cNvSpPr txBox="1">
            <a:spLocks/>
          </p:cNvSpPr>
          <p:nvPr/>
        </p:nvSpPr>
        <p:spPr bwMode="auto">
          <a:xfrm>
            <a:off x="5364163" y="476250"/>
            <a:ext cx="3529012" cy="720725"/>
          </a:xfrm>
          <a:prstGeom prst="rect">
            <a:avLst/>
          </a:prstGeom>
          <a:solidFill>
            <a:schemeClr val="bg1"/>
          </a:solidFill>
          <a:ln w="9525">
            <a:noFill/>
            <a:miter lim="800000"/>
            <a:headEnd/>
            <a:tailEnd/>
          </a:ln>
        </p:spPr>
        <p:txBody>
          <a:bodyPr anchor="ctr"/>
          <a:lstStyle/>
          <a:p>
            <a:pPr algn="just" eaLnBrk="1" hangingPunct="1">
              <a:buFont typeface="Wingdings" pitchFamily="2" charset="2"/>
              <a:buChar char="q"/>
              <a:defRPr/>
            </a:pPr>
            <a:r>
              <a:rPr lang="el-GR" altLang="el-GR" b="1" dirty="0">
                <a:latin typeface="+mj-lt"/>
              </a:rPr>
              <a:t> Ν</a:t>
            </a:r>
            <a:r>
              <a:rPr lang="el-GR" altLang="el-GR" b="1" dirty="0">
                <a:latin typeface="+mn-lt"/>
              </a:rPr>
              <a:t>. 3852/2010 (άρθρο 266)</a:t>
            </a:r>
          </a:p>
          <a:p>
            <a:pPr algn="just" eaLnBrk="1" hangingPunct="1">
              <a:buFont typeface="Wingdings" pitchFamily="2" charset="2"/>
              <a:buChar char="q"/>
              <a:defRPr/>
            </a:pPr>
            <a:r>
              <a:rPr lang="el-GR" altLang="el-GR" b="1" dirty="0">
                <a:latin typeface="+mn-lt"/>
                <a:ea typeface="+mj-ea"/>
                <a:cs typeface="+mj-cs"/>
              </a:rPr>
              <a:t> </a:t>
            </a:r>
            <a:r>
              <a:rPr lang="el-GR" altLang="el-GR" b="1" dirty="0">
                <a:latin typeface="+mn-lt"/>
              </a:rPr>
              <a:t>ΥΑ </a:t>
            </a:r>
            <a:r>
              <a:rPr lang="el-GR" altLang="el-GR" b="1" dirty="0">
                <a:latin typeface="+mn-lt"/>
                <a:ea typeface="+mj-ea"/>
                <a:cs typeface="+mj-cs"/>
              </a:rPr>
              <a:t>62038/05.09.2019 (Β΄3440) </a:t>
            </a:r>
          </a:p>
        </p:txBody>
      </p:sp>
      <p:sp>
        <p:nvSpPr>
          <p:cNvPr id="7" name="Τίτλος 1">
            <a:extLst>
              <a:ext uri="{FF2B5EF4-FFF2-40B4-BE49-F238E27FC236}">
                <a16:creationId xmlns:a16="http://schemas.microsoft.com/office/drawing/2014/main" id="{5430EB29-2816-4F56-A131-72B37E088184}"/>
              </a:ext>
            </a:extLst>
          </p:cNvPr>
          <p:cNvSpPr txBox="1">
            <a:spLocks/>
          </p:cNvSpPr>
          <p:nvPr/>
        </p:nvSpPr>
        <p:spPr bwMode="auto">
          <a:xfrm>
            <a:off x="539750" y="620713"/>
            <a:ext cx="4537075" cy="504825"/>
          </a:xfrm>
          <a:prstGeom prst="rect">
            <a:avLst/>
          </a:prstGeom>
          <a:solidFill>
            <a:schemeClr val="bg1"/>
          </a:solidFill>
          <a:ln w="9525">
            <a:noFill/>
            <a:miter lim="800000"/>
            <a:headEnd/>
            <a:tailEnd/>
          </a:ln>
        </p:spPr>
        <p:txBody>
          <a:bodyPr anchor="ctr"/>
          <a:lstStyle/>
          <a:p>
            <a:pPr algn="just" eaLnBrk="1" hangingPunct="1">
              <a:defRPr/>
            </a:pPr>
            <a:r>
              <a:rPr lang="el-GR" altLang="el-GR" sz="2000" b="1" u="sng" dirty="0">
                <a:latin typeface="+mj-lt"/>
                <a:ea typeface="+mj-ea"/>
                <a:cs typeface="+mj-cs"/>
              </a:rPr>
              <a:t>ΠΑΓΙΑ ΠΡΟΚΑΤΑΒΟΛΗ ΣΤΙΣ ΚΟΙΝΟΤΗΤΕΣ</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E46C63F0-3EFB-47EC-AE9B-DC9578B2707F}"/>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ΠΑΓΙΑ ΠΡΟΚΑΤΑΒΟΛΗ (2)</a:t>
            </a:r>
            <a:endParaRPr lang="el-GR" altLang="el-GR" sz="3200" dirty="0">
              <a:ea typeface="Calibri" pitchFamily="34" charset="0"/>
              <a:cs typeface="Times New Roman" pitchFamily="18" charset="0"/>
            </a:endParaRPr>
          </a:p>
        </p:txBody>
      </p:sp>
      <p:sp>
        <p:nvSpPr>
          <p:cNvPr id="51203" name="Θέση περιεχομένου 2">
            <a:extLst>
              <a:ext uri="{FF2B5EF4-FFF2-40B4-BE49-F238E27FC236}">
                <a16:creationId xmlns:a16="http://schemas.microsoft.com/office/drawing/2014/main" id="{C7F0698D-BCBC-412D-8CE3-E6C8E244C36D}"/>
              </a:ext>
            </a:extLst>
          </p:cNvPr>
          <p:cNvSpPr>
            <a:spLocks noGrp="1"/>
          </p:cNvSpPr>
          <p:nvPr>
            <p:ph idx="1"/>
          </p:nvPr>
        </p:nvSpPr>
        <p:spPr>
          <a:xfrm>
            <a:off x="250825" y="1125538"/>
            <a:ext cx="8642350" cy="5183187"/>
          </a:xfrm>
        </p:spPr>
        <p:txBody>
          <a:bodyPr>
            <a:noAutofit/>
          </a:bodyPr>
          <a:lstStyle/>
          <a:p>
            <a:pPr algn="just">
              <a:buFont typeface="Wingdings" pitchFamily="2" charset="2"/>
              <a:buChar char="Ø"/>
              <a:defRPr/>
            </a:pPr>
            <a:r>
              <a:rPr lang="el-GR" sz="2000" dirty="0"/>
              <a:t>Τα ποσά της πάγιας προκαταβολής κατατίθενται σε πιστωτικά ιδρύματα που εποπτεύει η Τράπεζα της Ελλάδος, σε λογαριασμούς ειδικού σκοπού που ανήκουν στον οικείο δήμο για κάθε κοινότητα ξεχωριστά, μετά από πρόταση των υπόλογων διαχειριστών και απόφαση του δημοτικού συμβουλίου. </a:t>
            </a:r>
          </a:p>
          <a:p>
            <a:pPr algn="just">
              <a:buFont typeface="Wingdings" pitchFamily="2" charset="2"/>
              <a:buChar char="Ø"/>
              <a:defRPr/>
            </a:pPr>
            <a:r>
              <a:rPr lang="el-GR" sz="2000" dirty="0"/>
              <a:t>Υπόλογος για τη διαχείριση της πάγιας προκαταβολής, στο όνομα του οποίου εκδίδεται το σχετικό χρηματικό ένταλμα και ο οποίος θα ενεργεί τις πληρωμές σε βάρος αυτής, είναι ο πρόεδρος της κοινότητας (&lt;=300 κάτοικοι) ή ο πρόεδρος του συμβουλίου της κοινότητας (&gt;300 κάτοικοι). </a:t>
            </a:r>
          </a:p>
          <a:p>
            <a:pPr algn="just">
              <a:buFont typeface="Wingdings" pitchFamily="2" charset="2"/>
              <a:buChar char="Ø"/>
              <a:defRPr/>
            </a:pPr>
            <a:r>
              <a:rPr lang="el-GR" sz="2000" dirty="0"/>
              <a:t>Ο υπόλογος διενεργεί τις πληρωμές, χωρίς να απαιτούνται έγγραφες εντολές του δημάρχου.</a:t>
            </a:r>
          </a:p>
          <a:p>
            <a:pPr algn="just">
              <a:buFont typeface="Wingdings" pitchFamily="2" charset="2"/>
              <a:buChar char="Ø"/>
              <a:defRPr/>
            </a:pPr>
            <a:r>
              <a:rPr lang="el-GR" sz="2000" dirty="0"/>
              <a:t>Υπεύθυνοι κίνησης των λογαριασμών είναι ο υπόλογος πρόεδρος της κοινότητας ή ο πρόεδρος του συμβουλίου της κοινότητας ή οι αναπληρωτές αυτών που είναι υπάλληλος ή υπάλληλοι του οικείου δήμου που ορίζονται με απόφαση του δημοτικού συμβουλίου.</a:t>
            </a:r>
          </a:p>
          <a:p>
            <a:pPr algn="just">
              <a:buFont typeface="Arial" charset="0"/>
              <a:buNone/>
              <a:defRPr/>
            </a:pPr>
            <a:r>
              <a:rPr lang="el-GR" sz="2000" dirty="0"/>
              <a:t> </a:t>
            </a:r>
          </a:p>
          <a:p>
            <a:pPr algn="just">
              <a:buFont typeface="Wingdings" pitchFamily="2" charset="2"/>
              <a:buChar char="Ø"/>
              <a:defRPr/>
            </a:pPr>
            <a:endParaRPr lang="el-GR" sz="2000" dirty="0"/>
          </a:p>
          <a:p>
            <a:pPr algn="just">
              <a:buFont typeface="Wingdings" pitchFamily="2" charset="2"/>
              <a:buChar char="Ø"/>
              <a:defRPr/>
            </a:pPr>
            <a:endParaRPr lang="el-GR" sz="2000" b="1" i="1" dirty="0">
              <a:solidFill>
                <a:schemeClr val="accent3">
                  <a:lumMod val="50000"/>
                </a:schemeClr>
              </a:solidFill>
            </a:endParaRPr>
          </a:p>
        </p:txBody>
      </p:sp>
      <p:sp>
        <p:nvSpPr>
          <p:cNvPr id="53252" name="Θέση αριθμού διαφάνειας 3">
            <a:extLst>
              <a:ext uri="{FF2B5EF4-FFF2-40B4-BE49-F238E27FC236}">
                <a16:creationId xmlns:a16="http://schemas.microsoft.com/office/drawing/2014/main" id="{2C394E13-29CE-4B5F-8CA2-4362344EB4D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4344E9C-133B-43B5-BD9D-1621681C09B9}" type="slidenum">
              <a:rPr lang="el-GR" altLang="en-US" sz="1200">
                <a:solidFill>
                  <a:srgbClr val="898989"/>
                </a:solidFill>
              </a:rPr>
              <a:pPr>
                <a:spcBef>
                  <a:spcPct val="0"/>
                </a:spcBef>
                <a:buFontTx/>
                <a:buNone/>
              </a:pPr>
              <a:t>39</a:t>
            </a:fld>
            <a:endParaRPr lang="el-GR" altLang="en-US" sz="1200">
              <a:solidFill>
                <a:srgbClr val="898989"/>
              </a:solidFill>
            </a:endParaRPr>
          </a:p>
        </p:txBody>
      </p:sp>
      <p:sp>
        <p:nvSpPr>
          <p:cNvPr id="7" name="Τίτλος 1">
            <a:extLst>
              <a:ext uri="{FF2B5EF4-FFF2-40B4-BE49-F238E27FC236}">
                <a16:creationId xmlns:a16="http://schemas.microsoft.com/office/drawing/2014/main" id="{086690CA-2203-4EE7-8A36-AE7D8D7B9866}"/>
              </a:ext>
            </a:extLst>
          </p:cNvPr>
          <p:cNvSpPr txBox="1">
            <a:spLocks/>
          </p:cNvSpPr>
          <p:nvPr/>
        </p:nvSpPr>
        <p:spPr bwMode="auto">
          <a:xfrm>
            <a:off x="539750" y="620713"/>
            <a:ext cx="5184775" cy="504825"/>
          </a:xfrm>
          <a:prstGeom prst="rect">
            <a:avLst/>
          </a:prstGeom>
          <a:solidFill>
            <a:schemeClr val="bg1"/>
          </a:solidFill>
          <a:ln w="9525">
            <a:noFill/>
            <a:miter lim="800000"/>
            <a:headEnd/>
            <a:tailEnd/>
          </a:ln>
        </p:spPr>
        <p:txBody>
          <a:bodyPr anchor="ctr"/>
          <a:lstStyle/>
          <a:p>
            <a:pPr algn="just" eaLnBrk="1" hangingPunct="1">
              <a:defRPr/>
            </a:pPr>
            <a:r>
              <a:rPr lang="el-GR" altLang="el-GR" sz="2000" b="1" u="sng" dirty="0">
                <a:latin typeface="+mj-lt"/>
                <a:ea typeface="+mj-ea"/>
                <a:cs typeface="+mj-cs"/>
              </a:rPr>
              <a:t>ΠΑΓΙΑ ΠΡΟΚΑΤΑΒΟΛΗ ΣΤΙΣ ΚΟΙΝΟΤΗΤΕΣ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1">
            <a:extLst>
              <a:ext uri="{FF2B5EF4-FFF2-40B4-BE49-F238E27FC236}">
                <a16:creationId xmlns:a16="http://schemas.microsoft.com/office/drawing/2014/main" id="{C9CE4E92-EF1B-4927-ADA7-08F703596E0F}"/>
              </a:ext>
            </a:extLst>
          </p:cNvPr>
          <p:cNvSpPr>
            <a:spLocks noGrp="1"/>
          </p:cNvSpPr>
          <p:nvPr>
            <p:ph type="title"/>
          </p:nvPr>
        </p:nvSpPr>
        <p:spPr>
          <a:xfrm>
            <a:off x="0" y="0"/>
            <a:ext cx="9144000" cy="620713"/>
          </a:xfrm>
        </p:spPr>
        <p:txBody>
          <a:bodyPr/>
          <a:lstStyle/>
          <a:p>
            <a:pPr eaLnBrk="1" hangingPunct="1"/>
            <a:r>
              <a:rPr lang="el-GR" altLang="el-GR" sz="2600" b="1"/>
              <a:t>Διαδικασία πραγματοποίησης και εξόφλησης δαπανών ΓΚ (2)</a:t>
            </a:r>
            <a:endParaRPr lang="el-GR" altLang="el-GR" sz="2600">
              <a:ea typeface="Calibri" panose="020F0502020204030204" pitchFamily="34" charset="0"/>
              <a:cs typeface="Times New Roman" panose="02020603050405020304" pitchFamily="18" charset="0"/>
            </a:endParaRPr>
          </a:p>
        </p:txBody>
      </p:sp>
      <p:sp>
        <p:nvSpPr>
          <p:cNvPr id="17411" name="Θέση αριθμού διαφάνειας 3">
            <a:extLst>
              <a:ext uri="{FF2B5EF4-FFF2-40B4-BE49-F238E27FC236}">
                <a16:creationId xmlns:a16="http://schemas.microsoft.com/office/drawing/2014/main" id="{D7106623-E588-403E-B002-8A57355DD09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A84C7A8-EDA4-48FF-9D57-1BB1460FF4BC}" type="slidenum">
              <a:rPr lang="el-GR" altLang="en-US" sz="1200">
                <a:solidFill>
                  <a:srgbClr val="898989"/>
                </a:solidFill>
              </a:rPr>
              <a:pPr>
                <a:spcBef>
                  <a:spcPct val="0"/>
                </a:spcBef>
                <a:buFontTx/>
                <a:buNone/>
              </a:pPr>
              <a:t>4</a:t>
            </a:fld>
            <a:endParaRPr lang="el-GR" altLang="en-US" sz="1200">
              <a:solidFill>
                <a:srgbClr val="898989"/>
              </a:solidFill>
            </a:endParaRPr>
          </a:p>
        </p:txBody>
      </p:sp>
      <p:graphicFrame>
        <p:nvGraphicFramePr>
          <p:cNvPr id="5" name="4 - Διάγραμμα">
            <a:extLst>
              <a:ext uri="{FF2B5EF4-FFF2-40B4-BE49-F238E27FC236}">
                <a16:creationId xmlns:a16="http://schemas.microsoft.com/office/drawing/2014/main" id="{E8AD6FF9-0127-4759-8D4D-8DAC12B2BF4B}"/>
              </a:ext>
            </a:extLst>
          </p:cNvPr>
          <p:cNvGraphicFramePr/>
          <p:nvPr/>
        </p:nvGraphicFramePr>
        <p:xfrm>
          <a:off x="251520" y="1412776"/>
          <a:ext cx="8568952" cy="3312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Τίτλος 1">
            <a:extLst>
              <a:ext uri="{FF2B5EF4-FFF2-40B4-BE49-F238E27FC236}">
                <a16:creationId xmlns:a16="http://schemas.microsoft.com/office/drawing/2014/main" id="{FE8B66E7-78F3-4961-983C-EB6CDF9E5D15}"/>
              </a:ext>
            </a:extLst>
          </p:cNvPr>
          <p:cNvSpPr txBox="1">
            <a:spLocks/>
          </p:cNvSpPr>
          <p:nvPr/>
        </p:nvSpPr>
        <p:spPr bwMode="auto">
          <a:xfrm>
            <a:off x="2051720" y="764704"/>
            <a:ext cx="5040560" cy="476697"/>
          </a:xfrm>
          <a:prstGeom prst="rect">
            <a:avLst/>
          </a:prstGeom>
          <a:ln>
            <a:headEnd/>
            <a:tailEnd/>
          </a:ln>
        </p:spPr>
        <p:style>
          <a:lnRef idx="1">
            <a:schemeClr val="dk1"/>
          </a:lnRef>
          <a:fillRef idx="1003">
            <a:schemeClr val="lt1"/>
          </a:fillRef>
          <a:effectRef idx="1">
            <a:schemeClr val="dk1"/>
          </a:effectRef>
          <a:fontRef idx="minor">
            <a:schemeClr val="dk1"/>
          </a:fontRef>
        </p:style>
        <p:txBody>
          <a:bodyPr anchor="ctr"/>
          <a:lstStyle/>
          <a:p>
            <a:pPr algn="ctr" eaLnBrk="1" hangingPunct="1">
              <a:defRPr/>
            </a:pPr>
            <a:r>
              <a:rPr lang="el-GR" altLang="el-GR" sz="2800" b="1" dirty="0">
                <a:solidFill>
                  <a:schemeClr val="accent1">
                    <a:lumMod val="50000"/>
                  </a:schemeClr>
                </a:solidFill>
                <a:latin typeface="+mj-lt"/>
                <a:ea typeface="+mj-ea"/>
                <a:cs typeface="+mj-cs"/>
              </a:rPr>
              <a:t>Β. Εξόφληση δαπάνης</a:t>
            </a:r>
            <a:endParaRPr lang="el-GR" altLang="el-GR" sz="2800" dirty="0">
              <a:solidFill>
                <a:schemeClr val="accent1">
                  <a:lumMod val="50000"/>
                </a:schemeClr>
              </a:solidFill>
              <a:latin typeface="+mj-lt"/>
              <a:ea typeface="Calibri" pitchFamily="34" charset="0"/>
              <a:cs typeface="Times New Roman" pitchFamily="18" charset="0"/>
            </a:endParaRPr>
          </a:p>
        </p:txBody>
      </p:sp>
      <p:sp>
        <p:nvSpPr>
          <p:cNvPr id="6" name="Θέση περιεχομένου 2">
            <a:extLst>
              <a:ext uri="{FF2B5EF4-FFF2-40B4-BE49-F238E27FC236}">
                <a16:creationId xmlns:a16="http://schemas.microsoft.com/office/drawing/2014/main" id="{719248ED-4EA4-46EA-BCF8-FA28E7A07D75}"/>
              </a:ext>
            </a:extLst>
          </p:cNvPr>
          <p:cNvSpPr>
            <a:spLocks noGrp="1"/>
          </p:cNvSpPr>
          <p:nvPr>
            <p:ph idx="1"/>
          </p:nvPr>
        </p:nvSpPr>
        <p:spPr>
          <a:xfrm>
            <a:off x="179388" y="5300663"/>
            <a:ext cx="8713787" cy="1196975"/>
          </a:xfrm>
        </p:spPr>
        <p:txBody>
          <a:bodyPr>
            <a:noAutofit/>
          </a:bodyPr>
          <a:lstStyle/>
          <a:p>
            <a:pPr marL="0" indent="-288000" algn="ctr">
              <a:spcBef>
                <a:spcPts val="1800"/>
              </a:spcBef>
              <a:buFont typeface="Arial" charset="0"/>
              <a:buNone/>
              <a:defRPr/>
            </a:pPr>
            <a:r>
              <a:rPr lang="el-GR" sz="2400" b="1" u="sng" dirty="0">
                <a:solidFill>
                  <a:srgbClr val="FF0000"/>
                </a:solidFill>
              </a:rPr>
              <a:t>Μητρώο Δεσμεύσεων</a:t>
            </a:r>
          </a:p>
          <a:p>
            <a:pPr marL="0" indent="-288000" algn="ctr">
              <a:spcBef>
                <a:spcPts val="0"/>
              </a:spcBef>
              <a:buFont typeface="Arial" charset="0"/>
              <a:buNone/>
              <a:defRPr/>
            </a:pPr>
            <a:r>
              <a:rPr lang="el-GR" sz="2400" b="1" dirty="0">
                <a:solidFill>
                  <a:srgbClr val="FF0000"/>
                </a:solidFill>
              </a:rPr>
              <a:t>Βιβλίο καταγραφής και παρακολούθησης της πραγματοποίησης και της εξόφλησης των δαπανών των φορέων ΓΚ.</a:t>
            </a:r>
          </a:p>
          <a:p>
            <a:pPr marL="457200" indent="-457200" algn="ctr">
              <a:buFont typeface="Arial" charset="0"/>
              <a:buNone/>
              <a:defRPr/>
            </a:pPr>
            <a:endParaRPr lang="el-GR" sz="24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541CA1AE-232E-4A19-89D9-80B1D5E59B48}"/>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ΠΑΓΙΑ ΠΡΟΚΑΤΑΒΟΛΗ (3)</a:t>
            </a:r>
            <a:endParaRPr lang="el-GR" altLang="el-GR" sz="3200" dirty="0">
              <a:ea typeface="Calibri" pitchFamily="34" charset="0"/>
              <a:cs typeface="Times New Roman" pitchFamily="18" charset="0"/>
            </a:endParaRPr>
          </a:p>
        </p:txBody>
      </p:sp>
      <p:sp>
        <p:nvSpPr>
          <p:cNvPr id="51203" name="Θέση περιεχομένου 2">
            <a:extLst>
              <a:ext uri="{FF2B5EF4-FFF2-40B4-BE49-F238E27FC236}">
                <a16:creationId xmlns:a16="http://schemas.microsoft.com/office/drawing/2014/main" id="{C8AC73E8-958D-40FB-BE78-D09BB06A936D}"/>
              </a:ext>
            </a:extLst>
          </p:cNvPr>
          <p:cNvSpPr>
            <a:spLocks noGrp="1"/>
          </p:cNvSpPr>
          <p:nvPr>
            <p:ph idx="1"/>
          </p:nvPr>
        </p:nvSpPr>
        <p:spPr>
          <a:xfrm>
            <a:off x="250825" y="1125538"/>
            <a:ext cx="8642350" cy="5183187"/>
          </a:xfrm>
        </p:spPr>
        <p:txBody>
          <a:bodyPr>
            <a:noAutofit/>
          </a:bodyPr>
          <a:lstStyle/>
          <a:p>
            <a:pPr algn="just">
              <a:buFont typeface="Wingdings" pitchFamily="2" charset="2"/>
              <a:buChar char="Ø"/>
              <a:defRPr/>
            </a:pPr>
            <a:r>
              <a:rPr lang="el-GR" sz="2000" dirty="0"/>
              <a:t>Με απόφαση της Οικονομικής Επιτροπής συνίσταται Πάγια προκαταβολή σε βάρος συγκεκριμένου ΚΑ του προϋπολογισμού. Με την απόφαση ορίζονται:</a:t>
            </a:r>
          </a:p>
          <a:p>
            <a:pPr lvl="1" algn="just">
              <a:buFont typeface="Wingdings" pitchFamily="2" charset="2"/>
              <a:buChar char="ü"/>
              <a:defRPr/>
            </a:pPr>
            <a:r>
              <a:rPr lang="el-GR" sz="2000" dirty="0"/>
              <a:t> Οι δαπάνες που θα αντιμετωπισθούν από την Πάγια προκαταβολή και το ύψος τους, στα όρια των εγκεκριμένων ανά ΚΑΕ πιστώσεων.</a:t>
            </a:r>
          </a:p>
          <a:p>
            <a:pPr lvl="1" algn="just">
              <a:buFont typeface="Wingdings" pitchFamily="2" charset="2"/>
              <a:buChar char="ü"/>
              <a:defRPr/>
            </a:pPr>
            <a:r>
              <a:rPr lang="el-GR" sz="2000" dirty="0"/>
              <a:t>Το ποσό της προκαταβολής :</a:t>
            </a:r>
          </a:p>
          <a:p>
            <a:pPr lvl="2" algn="just">
              <a:buFont typeface="Arial" charset="0"/>
              <a:buNone/>
              <a:defRPr/>
            </a:pPr>
            <a:r>
              <a:rPr lang="el-GR" sz="2000" dirty="0"/>
              <a:t>&lt;=1.000 € όταν πληθυσμός &lt;= 2.000</a:t>
            </a:r>
          </a:p>
          <a:p>
            <a:pPr lvl="2" algn="just">
              <a:buFont typeface="Arial" charset="0"/>
              <a:buNone/>
              <a:defRPr/>
            </a:pPr>
            <a:r>
              <a:rPr lang="el-GR" sz="2000" dirty="0"/>
              <a:t>&lt;=2.000 € όταν πληθυσμός = (2.001 : 10.0000]</a:t>
            </a:r>
          </a:p>
          <a:p>
            <a:pPr lvl="2" algn="just">
              <a:buFont typeface="Arial" charset="0"/>
              <a:buNone/>
              <a:defRPr/>
            </a:pPr>
            <a:r>
              <a:rPr lang="el-GR" sz="2000" dirty="0"/>
              <a:t>&lt;=4.000 € όταν πληθυσμός = (10.001 : 30.0000]</a:t>
            </a:r>
          </a:p>
          <a:p>
            <a:pPr lvl="2" algn="just">
              <a:buFont typeface="Arial" charset="0"/>
              <a:buNone/>
              <a:defRPr/>
            </a:pPr>
            <a:r>
              <a:rPr lang="el-GR" sz="2000" dirty="0"/>
              <a:t>&lt;=6.000 € όταν πληθυσμός &gt;=30.001 </a:t>
            </a:r>
          </a:p>
          <a:p>
            <a:pPr lvl="1" algn="just">
              <a:buFont typeface="Wingdings" pitchFamily="2" charset="2"/>
              <a:buChar char="ü"/>
              <a:defRPr/>
            </a:pPr>
            <a:r>
              <a:rPr lang="el-GR" sz="2000" b="1" dirty="0"/>
              <a:t>Ο υπόλογος: </a:t>
            </a:r>
            <a:r>
              <a:rPr lang="el-GR" sz="2000" dirty="0"/>
              <a:t>Ο δημοτικός υπάλληλος ή και ο αναπληρωτής του, στο όνομα του οποίου θα εκδοθεί το ένταλμα και ο οποίος θα ενεργεί τις πληρωμές σύμφωνα με έγγραφες εντολές του δημάρχου και ο οποίος είναι υπεύθυνος για την κίνηση του τραπεζικού λογαριασμού</a:t>
            </a:r>
          </a:p>
          <a:p>
            <a:pPr>
              <a:buFont typeface="Wingdings" pitchFamily="2" charset="2"/>
              <a:buChar char="Ø"/>
              <a:defRPr/>
            </a:pPr>
            <a:endParaRPr lang="el-GR" sz="2000" b="1" i="1" dirty="0">
              <a:solidFill>
                <a:schemeClr val="accent3">
                  <a:lumMod val="50000"/>
                </a:schemeClr>
              </a:solidFill>
            </a:endParaRPr>
          </a:p>
        </p:txBody>
      </p:sp>
      <p:sp>
        <p:nvSpPr>
          <p:cNvPr id="54276" name="Θέση αριθμού διαφάνειας 3">
            <a:extLst>
              <a:ext uri="{FF2B5EF4-FFF2-40B4-BE49-F238E27FC236}">
                <a16:creationId xmlns:a16="http://schemas.microsoft.com/office/drawing/2014/main" id="{37BD5677-4292-4071-A8B5-3F88AC0E21C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A640481-F104-4F6C-BFD5-7140DCD4D9F2}" type="slidenum">
              <a:rPr lang="el-GR" altLang="en-US" sz="1200">
                <a:solidFill>
                  <a:srgbClr val="898989"/>
                </a:solidFill>
              </a:rPr>
              <a:pPr>
                <a:spcBef>
                  <a:spcPct val="0"/>
                </a:spcBef>
                <a:buFontTx/>
                <a:buNone/>
              </a:pPr>
              <a:t>40</a:t>
            </a:fld>
            <a:endParaRPr lang="el-GR" altLang="en-US" sz="1200">
              <a:solidFill>
                <a:srgbClr val="898989"/>
              </a:solidFill>
            </a:endParaRPr>
          </a:p>
        </p:txBody>
      </p:sp>
      <p:sp>
        <p:nvSpPr>
          <p:cNvPr id="6" name="Τίτλος 1">
            <a:extLst>
              <a:ext uri="{FF2B5EF4-FFF2-40B4-BE49-F238E27FC236}">
                <a16:creationId xmlns:a16="http://schemas.microsoft.com/office/drawing/2014/main" id="{BB4AF687-E168-4D2B-8099-7AECC487CCA2}"/>
              </a:ext>
            </a:extLst>
          </p:cNvPr>
          <p:cNvSpPr txBox="1">
            <a:spLocks/>
          </p:cNvSpPr>
          <p:nvPr/>
        </p:nvSpPr>
        <p:spPr bwMode="auto">
          <a:xfrm>
            <a:off x="6084888" y="549275"/>
            <a:ext cx="3059112" cy="504825"/>
          </a:xfrm>
          <a:prstGeom prst="rect">
            <a:avLst/>
          </a:prstGeom>
          <a:solidFill>
            <a:schemeClr val="bg1"/>
          </a:solidFill>
          <a:ln w="9525">
            <a:noFill/>
            <a:miter lim="800000"/>
            <a:headEnd/>
            <a:tailEnd/>
          </a:ln>
        </p:spPr>
        <p:txBody>
          <a:bodyPr anchor="ctr"/>
          <a:lstStyle/>
          <a:p>
            <a:pPr algn="just" eaLnBrk="1" hangingPunct="1">
              <a:buFont typeface="Wingdings" pitchFamily="2" charset="2"/>
              <a:buChar char="q"/>
              <a:defRPr/>
            </a:pPr>
            <a:r>
              <a:rPr lang="el-GR" altLang="el-GR" b="1" dirty="0">
                <a:latin typeface="+mj-lt"/>
              </a:rPr>
              <a:t>Ν. 3463/2006 (άρθρο 173)</a:t>
            </a:r>
            <a:endParaRPr lang="el-GR" altLang="el-GR" b="1" dirty="0">
              <a:latin typeface="+mj-lt"/>
              <a:ea typeface="+mj-ea"/>
              <a:cs typeface="+mj-cs"/>
            </a:endParaRPr>
          </a:p>
        </p:txBody>
      </p:sp>
      <p:sp>
        <p:nvSpPr>
          <p:cNvPr id="7" name="Τίτλος 1">
            <a:extLst>
              <a:ext uri="{FF2B5EF4-FFF2-40B4-BE49-F238E27FC236}">
                <a16:creationId xmlns:a16="http://schemas.microsoft.com/office/drawing/2014/main" id="{20979E36-FF6F-4437-88F0-6ED92145EDE4}"/>
              </a:ext>
            </a:extLst>
          </p:cNvPr>
          <p:cNvSpPr txBox="1">
            <a:spLocks/>
          </p:cNvSpPr>
          <p:nvPr/>
        </p:nvSpPr>
        <p:spPr bwMode="auto">
          <a:xfrm>
            <a:off x="539750" y="620713"/>
            <a:ext cx="3095625" cy="504825"/>
          </a:xfrm>
          <a:prstGeom prst="rect">
            <a:avLst/>
          </a:prstGeom>
          <a:solidFill>
            <a:schemeClr val="bg1"/>
          </a:solidFill>
          <a:ln w="9525">
            <a:noFill/>
            <a:miter lim="800000"/>
            <a:headEnd/>
            <a:tailEnd/>
          </a:ln>
        </p:spPr>
        <p:txBody>
          <a:bodyPr anchor="ctr"/>
          <a:lstStyle/>
          <a:p>
            <a:pPr algn="just" eaLnBrk="1" hangingPunct="1">
              <a:defRPr/>
            </a:pPr>
            <a:r>
              <a:rPr lang="el-GR" altLang="el-GR" sz="2000" b="1" u="sng" dirty="0">
                <a:latin typeface="+mj-lt"/>
                <a:ea typeface="+mj-ea"/>
                <a:cs typeface="+mj-cs"/>
              </a:rPr>
              <a:t>ΜΕ ΕΝΤΟΛΗ ΔΗΜΑΡΧΟΥ</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07B99F50-216B-4D85-8A85-84A98B354130}"/>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ΠΑΓΙΑ ΠΡΟΚΑΤΑΒΟΛΗ (4)</a:t>
            </a:r>
            <a:endParaRPr lang="el-GR" altLang="el-GR" sz="3200" dirty="0">
              <a:ea typeface="Calibri" pitchFamily="34" charset="0"/>
              <a:cs typeface="Times New Roman" pitchFamily="18" charset="0"/>
            </a:endParaRPr>
          </a:p>
        </p:txBody>
      </p:sp>
      <p:sp>
        <p:nvSpPr>
          <p:cNvPr id="51203" name="Θέση περιεχομένου 2">
            <a:extLst>
              <a:ext uri="{FF2B5EF4-FFF2-40B4-BE49-F238E27FC236}">
                <a16:creationId xmlns:a16="http://schemas.microsoft.com/office/drawing/2014/main" id="{C0D7A18E-7DA2-43D4-B645-AFE9F1F8A1AF}"/>
              </a:ext>
            </a:extLst>
          </p:cNvPr>
          <p:cNvSpPr>
            <a:spLocks noGrp="1"/>
          </p:cNvSpPr>
          <p:nvPr>
            <p:ph idx="1"/>
          </p:nvPr>
        </p:nvSpPr>
        <p:spPr>
          <a:xfrm>
            <a:off x="250825" y="1196975"/>
            <a:ext cx="8642350" cy="5111750"/>
          </a:xfrm>
        </p:spPr>
        <p:txBody>
          <a:bodyPr>
            <a:noAutofit/>
          </a:bodyPr>
          <a:lstStyle/>
          <a:p>
            <a:pPr algn="just">
              <a:buFont typeface="Wingdings" pitchFamily="2" charset="2"/>
              <a:buChar char="Ø"/>
              <a:defRPr/>
            </a:pPr>
            <a:r>
              <a:rPr lang="el-GR" sz="2000" dirty="0"/>
              <a:t>Η απόφαση ανάληψης της υποχρέωσης για τη σύσταση της πάγιας προκαταβολής εκδίδεται από το δήμαρχο.</a:t>
            </a:r>
          </a:p>
          <a:p>
            <a:pPr algn="just">
              <a:buFont typeface="Wingdings" pitchFamily="2" charset="2"/>
              <a:buChar char="Ø"/>
              <a:defRPr/>
            </a:pPr>
            <a:r>
              <a:rPr lang="el-GR" sz="2000" dirty="0"/>
              <a:t>Οι πληρωμές από τη πάγια προκαταβολή διενεργούνται με βάση έγγραφες εντολές του δημάρχου.</a:t>
            </a:r>
          </a:p>
          <a:p>
            <a:pPr algn="just">
              <a:buFont typeface="Wingdings" pitchFamily="2" charset="2"/>
              <a:buChar char="Ø"/>
              <a:defRPr/>
            </a:pPr>
            <a:r>
              <a:rPr lang="el-GR" sz="2000" dirty="0"/>
              <a:t> Κάθε έγγραφη εντολή συνοδεύεται από αντίστοιχη απόφαση ανάληψης υποχρέωσης. </a:t>
            </a:r>
          </a:p>
          <a:p>
            <a:pPr algn="just">
              <a:buFont typeface="Wingdings" pitchFamily="2" charset="2"/>
              <a:buChar char="Ø"/>
              <a:defRPr/>
            </a:pPr>
            <a:r>
              <a:rPr lang="el-GR" sz="2000" dirty="0"/>
              <a:t>Τα δικαιολογητικά των δαπανών υποβάλλονται για έγκριση στην οικονομική επιτροπή και μετά την έκδοση της εγκριτικής απόφασης εκδίδονται αντίστοιχα χρηματικά εντάλματα, για την αναπλήρωση του αναλωθέντος ποσού της πάγιας προκαταβολής.</a:t>
            </a:r>
          </a:p>
          <a:p>
            <a:pPr algn="just">
              <a:buFont typeface="Wingdings" pitchFamily="2" charset="2"/>
              <a:buChar char="Ø"/>
              <a:defRPr/>
            </a:pPr>
            <a:endParaRPr lang="el-GR" sz="2000" b="1" i="1" dirty="0">
              <a:solidFill>
                <a:schemeClr val="accent3">
                  <a:lumMod val="50000"/>
                </a:schemeClr>
              </a:solidFill>
            </a:endParaRPr>
          </a:p>
        </p:txBody>
      </p:sp>
      <p:sp>
        <p:nvSpPr>
          <p:cNvPr id="55300" name="Θέση αριθμού διαφάνειας 3">
            <a:extLst>
              <a:ext uri="{FF2B5EF4-FFF2-40B4-BE49-F238E27FC236}">
                <a16:creationId xmlns:a16="http://schemas.microsoft.com/office/drawing/2014/main" id="{A96C47EB-2D48-4541-981A-297B09C1F81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FECB4CA-C756-4BA7-9F87-C647C1D52D55}" type="slidenum">
              <a:rPr lang="el-GR" altLang="en-US" sz="1200">
                <a:solidFill>
                  <a:srgbClr val="898989"/>
                </a:solidFill>
              </a:rPr>
              <a:pPr>
                <a:spcBef>
                  <a:spcPct val="0"/>
                </a:spcBef>
                <a:buFontTx/>
                <a:buNone/>
              </a:pPr>
              <a:t>41</a:t>
            </a:fld>
            <a:endParaRPr lang="el-GR" altLang="en-US" sz="1200">
              <a:solidFill>
                <a:srgbClr val="898989"/>
              </a:solidFill>
            </a:endParaRPr>
          </a:p>
        </p:txBody>
      </p:sp>
      <p:sp>
        <p:nvSpPr>
          <p:cNvPr id="7" name="Τίτλος 1">
            <a:extLst>
              <a:ext uri="{FF2B5EF4-FFF2-40B4-BE49-F238E27FC236}">
                <a16:creationId xmlns:a16="http://schemas.microsoft.com/office/drawing/2014/main" id="{0A7EDC6F-8C4B-45ED-97BC-E3BBA03F8A64}"/>
              </a:ext>
            </a:extLst>
          </p:cNvPr>
          <p:cNvSpPr txBox="1">
            <a:spLocks/>
          </p:cNvSpPr>
          <p:nvPr/>
        </p:nvSpPr>
        <p:spPr bwMode="auto">
          <a:xfrm>
            <a:off x="539750" y="620713"/>
            <a:ext cx="3455988" cy="504825"/>
          </a:xfrm>
          <a:prstGeom prst="rect">
            <a:avLst/>
          </a:prstGeom>
          <a:solidFill>
            <a:schemeClr val="bg1"/>
          </a:solidFill>
          <a:ln w="9525">
            <a:noFill/>
            <a:miter lim="800000"/>
            <a:headEnd/>
            <a:tailEnd/>
          </a:ln>
        </p:spPr>
        <p:txBody>
          <a:bodyPr anchor="ctr"/>
          <a:lstStyle/>
          <a:p>
            <a:pPr algn="just" eaLnBrk="1" hangingPunct="1">
              <a:defRPr/>
            </a:pPr>
            <a:r>
              <a:rPr lang="el-GR" altLang="el-GR" sz="2000" b="1" u="sng" dirty="0">
                <a:latin typeface="+mj-lt"/>
                <a:ea typeface="+mj-ea"/>
                <a:cs typeface="+mj-cs"/>
              </a:rPr>
              <a:t>ΜΕ ΕΝΤΟΛΗ ΔΗΜΑΡΧΟΥ (2)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7EDA3A40-EB8F-46B4-BC2A-4BBD9461323E}"/>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ΔΗΜΟΣΙΟΙ ΥΠΟΛΟΓΟΙ</a:t>
            </a:r>
            <a:endParaRPr lang="el-GR" altLang="el-GR" sz="3200" dirty="0">
              <a:ea typeface="Calibri" pitchFamily="34" charset="0"/>
              <a:cs typeface="Times New Roman" pitchFamily="18" charset="0"/>
            </a:endParaRPr>
          </a:p>
        </p:txBody>
      </p:sp>
      <p:sp>
        <p:nvSpPr>
          <p:cNvPr id="51203" name="Θέση περιεχομένου 2">
            <a:extLst>
              <a:ext uri="{FF2B5EF4-FFF2-40B4-BE49-F238E27FC236}">
                <a16:creationId xmlns:a16="http://schemas.microsoft.com/office/drawing/2014/main" id="{D578ADDB-F71D-447C-8318-3069259C153D}"/>
              </a:ext>
            </a:extLst>
          </p:cNvPr>
          <p:cNvSpPr>
            <a:spLocks noGrp="1"/>
          </p:cNvSpPr>
          <p:nvPr>
            <p:ph idx="1"/>
          </p:nvPr>
        </p:nvSpPr>
        <p:spPr>
          <a:xfrm>
            <a:off x="250825" y="1125538"/>
            <a:ext cx="8642350" cy="5183187"/>
          </a:xfrm>
        </p:spPr>
        <p:txBody>
          <a:bodyPr>
            <a:noAutofit/>
          </a:bodyPr>
          <a:lstStyle/>
          <a:p>
            <a:pPr algn="just">
              <a:buFont typeface="Wingdings" pitchFamily="2" charset="2"/>
              <a:buChar char="Ø"/>
              <a:defRPr/>
            </a:pPr>
            <a:r>
              <a:rPr lang="el-GR" sz="2000" b="1" dirty="0"/>
              <a:t>Δημόσιος υπόλογος </a:t>
            </a:r>
            <a:r>
              <a:rPr lang="el-GR" sz="2000" dirty="0"/>
              <a:t>είναι όποιος διαχειρίζεται, έστω και χωρίς νόμιμη εξουσιοδότηση, χρήματα, αξίες ή υλικό που ανήκουν στο Δημόσιο ή σε Ν.Π.Δ.Δ., καθώς και οποιοσδήποτε άλλος θεωρείται από το νόμο δημόσιος υπόλογος.</a:t>
            </a:r>
          </a:p>
          <a:p>
            <a:pPr algn="just">
              <a:buFont typeface="Wingdings" pitchFamily="2" charset="2"/>
              <a:buChar char="Ø"/>
              <a:defRPr/>
            </a:pPr>
            <a:r>
              <a:rPr lang="el-GR" sz="2000" dirty="0"/>
              <a:t>Διακρίνονται (μεταξύ άλλων) σε:</a:t>
            </a:r>
          </a:p>
          <a:p>
            <a:pPr lvl="1" algn="just">
              <a:buFont typeface="Wingdings" pitchFamily="2" charset="2"/>
              <a:buChar char="ü"/>
              <a:defRPr/>
            </a:pPr>
            <a:r>
              <a:rPr lang="el-GR" sz="2000" dirty="0"/>
              <a:t>Υπολόγους χρηματικών ενταλμάτων προπληρωμής.</a:t>
            </a:r>
          </a:p>
          <a:p>
            <a:pPr lvl="1" algn="just">
              <a:buFont typeface="Wingdings" pitchFamily="2" charset="2"/>
              <a:buChar char="ü"/>
              <a:defRPr/>
            </a:pPr>
            <a:r>
              <a:rPr lang="el-GR" sz="2000" dirty="0"/>
              <a:t>Διαχειριστές πάγιων προκαταβολών.</a:t>
            </a:r>
          </a:p>
          <a:p>
            <a:pPr lvl="1" algn="just">
              <a:buFont typeface="Wingdings" pitchFamily="2" charset="2"/>
              <a:buChar char="ü"/>
              <a:defRPr/>
            </a:pPr>
            <a:r>
              <a:rPr lang="el-GR" sz="2000" b="1" dirty="0"/>
              <a:t>Υπολόγους Ν.Π.Δ.Δ. και Ο.Τ.Α..</a:t>
            </a:r>
          </a:p>
          <a:p>
            <a:pPr lvl="1" algn="just">
              <a:buFont typeface="Wingdings" pitchFamily="2" charset="2"/>
              <a:buChar char="ü"/>
              <a:defRPr/>
            </a:pPr>
            <a:r>
              <a:rPr lang="el-GR" sz="2000" dirty="0"/>
              <a:t>Διαχειριστές έργων του προγράμματος δημοσίων επενδύσεων.</a:t>
            </a:r>
          </a:p>
          <a:p>
            <a:pPr algn="just">
              <a:buFont typeface="Wingdings" pitchFamily="2" charset="2"/>
              <a:buChar char="Ø"/>
              <a:defRPr/>
            </a:pPr>
            <a:r>
              <a:rPr lang="el-GR" sz="2000" b="1" dirty="0"/>
              <a:t>Υπάγονται στον έλεγχο:</a:t>
            </a:r>
          </a:p>
          <a:p>
            <a:pPr lvl="1" algn="just">
              <a:buFont typeface="Wingdings" pitchFamily="2" charset="2"/>
              <a:buChar char="ü"/>
              <a:defRPr/>
            </a:pPr>
            <a:r>
              <a:rPr lang="el-GR" sz="2000" dirty="0"/>
              <a:t>Του Υπουργού Οικονομικών</a:t>
            </a:r>
          </a:p>
          <a:p>
            <a:pPr lvl="1" algn="just">
              <a:buFont typeface="Wingdings" pitchFamily="2" charset="2"/>
              <a:buChar char="ü"/>
              <a:defRPr/>
            </a:pPr>
            <a:r>
              <a:rPr lang="el-GR" sz="2000" dirty="0"/>
              <a:t>Του οικείου διατάκτη.</a:t>
            </a:r>
          </a:p>
          <a:p>
            <a:pPr lvl="1" algn="just">
              <a:buFont typeface="Wingdings" pitchFamily="2" charset="2"/>
              <a:buChar char="ü"/>
              <a:defRPr/>
            </a:pPr>
            <a:r>
              <a:rPr lang="el-GR" sz="2000" dirty="0"/>
              <a:t>Του Ελεγκτικού Συνεδρίου</a:t>
            </a:r>
          </a:p>
          <a:p>
            <a:pPr algn="just">
              <a:buFont typeface="Wingdings" pitchFamily="2" charset="2"/>
              <a:buChar char="Ø"/>
              <a:defRPr/>
            </a:pPr>
            <a:endParaRPr lang="el-GR" sz="2000" b="1" i="1" dirty="0">
              <a:solidFill>
                <a:schemeClr val="accent3">
                  <a:lumMod val="50000"/>
                </a:schemeClr>
              </a:solidFill>
            </a:endParaRPr>
          </a:p>
        </p:txBody>
      </p:sp>
      <p:sp>
        <p:nvSpPr>
          <p:cNvPr id="56324" name="Θέση αριθμού διαφάνειας 3">
            <a:extLst>
              <a:ext uri="{FF2B5EF4-FFF2-40B4-BE49-F238E27FC236}">
                <a16:creationId xmlns:a16="http://schemas.microsoft.com/office/drawing/2014/main" id="{9AD331BF-62F9-40FF-83F8-D12EEDD0FE8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04539FD-97BC-46E0-963F-A89AD3CD79CD}" type="slidenum">
              <a:rPr lang="el-GR" altLang="en-US" sz="1200">
                <a:solidFill>
                  <a:srgbClr val="898989"/>
                </a:solidFill>
              </a:rPr>
              <a:pPr>
                <a:spcBef>
                  <a:spcPct val="0"/>
                </a:spcBef>
                <a:buFontTx/>
                <a:buNone/>
              </a:pPr>
              <a:t>42</a:t>
            </a:fld>
            <a:endParaRPr lang="el-GR" altLang="en-US" sz="1200">
              <a:solidFill>
                <a:srgbClr val="898989"/>
              </a:solidFill>
            </a:endParaRPr>
          </a:p>
        </p:txBody>
      </p:sp>
      <p:sp>
        <p:nvSpPr>
          <p:cNvPr id="6" name="Τίτλος 1">
            <a:extLst>
              <a:ext uri="{FF2B5EF4-FFF2-40B4-BE49-F238E27FC236}">
                <a16:creationId xmlns:a16="http://schemas.microsoft.com/office/drawing/2014/main" id="{1BB22296-97C1-4D6D-ADB5-773225A8EFB4}"/>
              </a:ext>
            </a:extLst>
          </p:cNvPr>
          <p:cNvSpPr txBox="1">
            <a:spLocks/>
          </p:cNvSpPr>
          <p:nvPr/>
        </p:nvSpPr>
        <p:spPr bwMode="auto">
          <a:xfrm>
            <a:off x="4572000" y="620713"/>
            <a:ext cx="4248150" cy="504825"/>
          </a:xfrm>
          <a:prstGeom prst="rect">
            <a:avLst/>
          </a:prstGeom>
          <a:solidFill>
            <a:schemeClr val="bg1"/>
          </a:solidFill>
          <a:ln w="9525">
            <a:noFill/>
            <a:miter lim="800000"/>
            <a:headEnd/>
            <a:tailEnd/>
          </a:ln>
        </p:spPr>
        <p:txBody>
          <a:bodyPr anchor="ctr"/>
          <a:lstStyle/>
          <a:p>
            <a:pPr algn="just" eaLnBrk="1" hangingPunct="1">
              <a:buFont typeface="Wingdings" pitchFamily="2" charset="2"/>
              <a:buChar char="q"/>
              <a:defRPr/>
            </a:pPr>
            <a:endParaRPr lang="el-GR" altLang="el-GR" b="1" dirty="0">
              <a:latin typeface="+mj-lt"/>
            </a:endParaRPr>
          </a:p>
          <a:p>
            <a:pPr algn="just" eaLnBrk="1" hangingPunct="1">
              <a:buFont typeface="Wingdings" pitchFamily="2" charset="2"/>
              <a:buChar char="q"/>
              <a:defRPr/>
            </a:pPr>
            <a:r>
              <a:rPr lang="el-GR" altLang="el-GR" b="1" dirty="0">
                <a:latin typeface="+mj-lt"/>
              </a:rPr>
              <a:t>Ν. 4270/2014 (άρθρα (150-155)</a:t>
            </a:r>
          </a:p>
          <a:p>
            <a:pPr algn="just" eaLnBrk="1" hangingPunct="1">
              <a:buFont typeface="Wingdings" pitchFamily="2" charset="2"/>
              <a:buChar char="q"/>
              <a:defRPr/>
            </a:pPr>
            <a:r>
              <a:rPr lang="el-GR" altLang="el-GR" b="1" dirty="0">
                <a:latin typeface="+mj-lt"/>
                <a:ea typeface="Calibri" pitchFamily="34" charset="0"/>
                <a:cs typeface="Times New Roman" pitchFamily="18" charset="0"/>
              </a:rPr>
              <a:t>Ν. 4604 / 2019 (άρθρο 121</a:t>
            </a:r>
          </a:p>
          <a:p>
            <a:pPr algn="just" eaLnBrk="1" hangingPunct="1">
              <a:defRPr/>
            </a:pPr>
            <a:endParaRPr lang="el-GR" altLang="el-GR" b="1" dirty="0">
              <a:latin typeface="+mj-lt"/>
              <a:ea typeface="+mj-ea"/>
              <a:cs typeface="+mj-cs"/>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9547631A-0F7E-4921-8E79-1DC91B8F7A06}"/>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ΔΗΜΟΣΙΟΙ ΥΠΟΛΟΓΟΙ (2)</a:t>
            </a:r>
            <a:endParaRPr lang="el-GR" altLang="el-GR" sz="3200" dirty="0">
              <a:ea typeface="Calibri" pitchFamily="34" charset="0"/>
              <a:cs typeface="Times New Roman" pitchFamily="18" charset="0"/>
            </a:endParaRPr>
          </a:p>
        </p:txBody>
      </p:sp>
      <p:sp>
        <p:nvSpPr>
          <p:cNvPr id="57347" name="Θέση περιεχομένου 2">
            <a:extLst>
              <a:ext uri="{FF2B5EF4-FFF2-40B4-BE49-F238E27FC236}">
                <a16:creationId xmlns:a16="http://schemas.microsoft.com/office/drawing/2014/main" id="{DA78799A-DC75-4FD9-ABD8-0679BD0496F7}"/>
              </a:ext>
            </a:extLst>
          </p:cNvPr>
          <p:cNvSpPr>
            <a:spLocks noGrp="1"/>
          </p:cNvSpPr>
          <p:nvPr>
            <p:ph idx="1"/>
          </p:nvPr>
        </p:nvSpPr>
        <p:spPr>
          <a:xfrm>
            <a:off x="250825" y="620713"/>
            <a:ext cx="8642350" cy="5688012"/>
          </a:xfrm>
        </p:spPr>
        <p:txBody>
          <a:bodyPr/>
          <a:lstStyle/>
          <a:p>
            <a:pPr algn="just">
              <a:buFont typeface="Wingdings" panose="05000000000000000000" pitchFamily="2" charset="2"/>
              <a:buChar char="Ø"/>
            </a:pPr>
            <a:r>
              <a:rPr lang="el-GR" altLang="en-US" sz="2000" b="1"/>
              <a:t>Έλλειμμα δημοσίου υπολόγου: </a:t>
            </a:r>
          </a:p>
          <a:p>
            <a:pPr lvl="1" algn="just">
              <a:buFont typeface="Wingdings" panose="05000000000000000000" pitchFamily="2" charset="2"/>
              <a:buChar char="ü"/>
            </a:pPr>
            <a:r>
              <a:rPr lang="el-GR" altLang="en-US" sz="2000"/>
              <a:t>οποιαδήποτε έλλειψη χρημάτων, αξιών και υλικού που διαπιστώνεται με τη νόμιμη διαδικασία στη διαχείρισή του,</a:t>
            </a:r>
          </a:p>
          <a:p>
            <a:pPr lvl="1" algn="just">
              <a:buFont typeface="Wingdings" panose="05000000000000000000" pitchFamily="2" charset="2"/>
              <a:buChar char="ü"/>
            </a:pPr>
            <a:r>
              <a:rPr lang="el-GR" altLang="en-US" sz="2000" i="1"/>
              <a:t>κάθε πληρωμή:</a:t>
            </a:r>
          </a:p>
          <a:p>
            <a:pPr lvl="2" algn="just">
              <a:buFont typeface="Wingdings" panose="05000000000000000000" pitchFamily="2" charset="2"/>
              <a:buChar char="§"/>
            </a:pPr>
            <a:r>
              <a:rPr lang="el-GR" altLang="en-US" sz="2000" i="1"/>
              <a:t>που δεν ανάγεται στην αρμοδιότητα του υπολόγου.</a:t>
            </a:r>
          </a:p>
          <a:p>
            <a:pPr lvl="2" algn="just">
              <a:buFont typeface="Wingdings" panose="05000000000000000000" pitchFamily="2" charset="2"/>
              <a:buChar char="§"/>
            </a:pPr>
            <a:r>
              <a:rPr lang="el-GR" altLang="en-US" sz="2000" i="1"/>
              <a:t>χωρίς νόμιμα και πλήρη δικαιολογητικά.</a:t>
            </a:r>
          </a:p>
          <a:p>
            <a:pPr lvl="2" algn="just">
              <a:buFont typeface="Wingdings" panose="05000000000000000000" pitchFamily="2" charset="2"/>
              <a:buChar char="§"/>
            </a:pPr>
            <a:r>
              <a:rPr lang="el-GR" altLang="en-US" sz="2000" i="1"/>
              <a:t>για δαπάνες χωρίς τήρηση των νόμιμων διαδικασιών από τον υπόλογο.</a:t>
            </a:r>
          </a:p>
          <a:p>
            <a:pPr lvl="2" algn="just">
              <a:buFont typeface="Wingdings" panose="05000000000000000000" pitchFamily="2" charset="2"/>
              <a:buChar char="§"/>
            </a:pPr>
            <a:r>
              <a:rPr lang="el-GR" altLang="en-US" sz="2000" i="1"/>
              <a:t>που έχει γίνει αχρεώστητα από υπαιτιότητα του υπολόγου.</a:t>
            </a:r>
          </a:p>
          <a:p>
            <a:pPr lvl="2" algn="just">
              <a:buFont typeface="Wingdings" panose="05000000000000000000" pitchFamily="2" charset="2"/>
              <a:buChar char="§"/>
            </a:pPr>
            <a:r>
              <a:rPr lang="el-GR" altLang="en-US" sz="2000" i="1"/>
              <a:t>είναι άσχετη με το σκοπό της διαχείρισης.</a:t>
            </a:r>
          </a:p>
          <a:p>
            <a:pPr lvl="1" algn="just">
              <a:buFont typeface="Wingdings" panose="05000000000000000000" pitchFamily="2" charset="2"/>
              <a:buChar char="ü"/>
            </a:pPr>
            <a:r>
              <a:rPr lang="el-GR" altLang="en-US" sz="2000"/>
              <a:t>οποιαδήποτε άλλη κατάσταση διαχείρισης που θεωρείται έλλειμμα από το νόμο</a:t>
            </a:r>
          </a:p>
          <a:p>
            <a:pPr algn="just">
              <a:buFont typeface="Wingdings" panose="05000000000000000000" pitchFamily="2" charset="2"/>
              <a:buChar char="Ø"/>
            </a:pPr>
            <a:r>
              <a:rPr lang="el-GR" altLang="en-US" sz="2000" b="1"/>
              <a:t>Το έλλειμμα καταλογίζεται με ειδικά αιτιολογημένη απόφαση:</a:t>
            </a:r>
          </a:p>
          <a:p>
            <a:pPr lvl="2" algn="just">
              <a:buFont typeface="Wingdings" panose="05000000000000000000" pitchFamily="2" charset="2"/>
              <a:buChar char="§"/>
            </a:pPr>
            <a:r>
              <a:rPr lang="el-GR" altLang="en-US" sz="2000"/>
              <a:t>Του διατάκτη</a:t>
            </a:r>
          </a:p>
          <a:p>
            <a:pPr lvl="2" algn="just">
              <a:buFont typeface="Wingdings" panose="05000000000000000000" pitchFamily="2" charset="2"/>
              <a:buChar char="§"/>
            </a:pPr>
            <a:r>
              <a:rPr lang="el-GR" altLang="en-US" sz="2000"/>
              <a:t>Του ελεγκτικού οργάνου που το διαπίστωσε</a:t>
            </a:r>
          </a:p>
          <a:p>
            <a:pPr lvl="1" algn="just">
              <a:buFont typeface="Arial" panose="020B0604020202020204" pitchFamily="34" charset="0"/>
              <a:buNone/>
            </a:pPr>
            <a:endParaRPr lang="el-GR" altLang="en-US" sz="1600" b="1"/>
          </a:p>
          <a:p>
            <a:pPr algn="just">
              <a:buFont typeface="Wingdings" panose="05000000000000000000" pitchFamily="2" charset="2"/>
              <a:buChar char="Ø"/>
            </a:pPr>
            <a:endParaRPr lang="el-GR" altLang="en-US" sz="2000" i="1"/>
          </a:p>
        </p:txBody>
      </p:sp>
      <p:sp>
        <p:nvSpPr>
          <p:cNvPr id="57348" name="Θέση αριθμού διαφάνειας 3">
            <a:extLst>
              <a:ext uri="{FF2B5EF4-FFF2-40B4-BE49-F238E27FC236}">
                <a16:creationId xmlns:a16="http://schemas.microsoft.com/office/drawing/2014/main" id="{A30DE2DE-6702-440B-B1A6-27C3E1B3295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43C8DF3-1DD6-433A-A2BC-22DC0C90BB49}" type="slidenum">
              <a:rPr lang="el-GR" altLang="en-US" sz="1200">
                <a:solidFill>
                  <a:srgbClr val="898989"/>
                </a:solidFill>
              </a:rPr>
              <a:pPr>
                <a:spcBef>
                  <a:spcPct val="0"/>
                </a:spcBef>
                <a:buFontTx/>
                <a:buNone/>
              </a:pPr>
              <a:t>43</a:t>
            </a:fld>
            <a:endParaRPr lang="el-GR" altLang="en-US" sz="1200">
              <a:solidFill>
                <a:srgbClr val="898989"/>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7E34F78D-FA53-480B-A6A0-72F26195C621}"/>
              </a:ext>
            </a:extLst>
          </p:cNvPr>
          <p:cNvSpPr>
            <a:spLocks noGrp="1"/>
          </p:cNvSpPr>
          <p:nvPr>
            <p:ph type="title"/>
          </p:nvPr>
        </p:nvSpPr>
        <p:spPr>
          <a:xfrm>
            <a:off x="0" y="0"/>
            <a:ext cx="9144000" cy="549275"/>
          </a:xfrm>
          <a:solidFill>
            <a:schemeClr val="bg1"/>
          </a:solidFill>
        </p:spPr>
        <p:txBody>
          <a:bodyPr>
            <a:normAutofit fontScale="90000"/>
          </a:bodyPr>
          <a:lstStyle/>
          <a:p>
            <a:pPr eaLnBrk="1" hangingPunct="1">
              <a:defRPr/>
            </a:pPr>
            <a:r>
              <a:rPr lang="el-GR" altLang="el-GR" sz="3200" b="1" dirty="0"/>
              <a:t>ΔΗΜΟΣΙΟΙ ΥΠΟΛΟΓΟΙ (3)</a:t>
            </a:r>
            <a:endParaRPr lang="el-GR" altLang="el-GR" sz="3200" dirty="0">
              <a:ea typeface="Calibri" pitchFamily="34" charset="0"/>
              <a:cs typeface="Times New Roman" pitchFamily="18" charset="0"/>
            </a:endParaRPr>
          </a:p>
        </p:txBody>
      </p:sp>
      <p:sp>
        <p:nvSpPr>
          <p:cNvPr id="58371" name="Θέση περιεχομένου 2">
            <a:extLst>
              <a:ext uri="{FF2B5EF4-FFF2-40B4-BE49-F238E27FC236}">
                <a16:creationId xmlns:a16="http://schemas.microsoft.com/office/drawing/2014/main" id="{D0E5FC28-AA20-4619-AA34-791A7376641F}"/>
              </a:ext>
            </a:extLst>
          </p:cNvPr>
          <p:cNvSpPr>
            <a:spLocks noGrp="1"/>
          </p:cNvSpPr>
          <p:nvPr>
            <p:ph idx="1"/>
          </p:nvPr>
        </p:nvSpPr>
        <p:spPr>
          <a:xfrm>
            <a:off x="250825" y="620713"/>
            <a:ext cx="8353425" cy="5688012"/>
          </a:xfrm>
        </p:spPr>
        <p:txBody>
          <a:bodyPr/>
          <a:lstStyle/>
          <a:p>
            <a:pPr algn="just">
              <a:buFont typeface="Wingdings" panose="05000000000000000000" pitchFamily="2" charset="2"/>
              <a:buChar char="Ø"/>
            </a:pPr>
            <a:r>
              <a:rPr lang="el-GR" altLang="en-US" sz="2000" b="1"/>
              <a:t>Το έλλειμμα από πληρωμή μη νόμιμων δαπανών καταλογίζεται:</a:t>
            </a:r>
          </a:p>
          <a:p>
            <a:pPr lvl="1" algn="just">
              <a:buFont typeface="Wingdings" panose="05000000000000000000" pitchFamily="2" charset="2"/>
              <a:buChar char="§"/>
            </a:pPr>
            <a:r>
              <a:rPr lang="el-GR" altLang="en-US" sz="2000"/>
              <a:t>στα υπηρεσιακά όργανα που από δόλο ή βαρεία αμέλεια έχουν εκδώσει παράνομες διοικητικές πράξεις ή έχουν συμπράξει στη μη τήρηση των νόμιμων διαδικασιών πραγματοποίησης της δαπάνης και</a:t>
            </a:r>
          </a:p>
          <a:p>
            <a:pPr lvl="1" algn="just">
              <a:buFont typeface="Wingdings" panose="05000000000000000000" pitchFamily="2" charset="2"/>
              <a:buChar char="§"/>
            </a:pPr>
            <a:r>
              <a:rPr lang="el-GR" altLang="en-US" sz="2000"/>
              <a:t>στους λαβόντες, εφόσον υπέχουν ευθύνη για τη μη τήρηση των ανωτέρω διαδικασιών.</a:t>
            </a:r>
          </a:p>
          <a:p>
            <a:pPr lvl="1" algn="just">
              <a:buFont typeface="Wingdings" panose="05000000000000000000" pitchFamily="2" charset="2"/>
              <a:buChar char="§"/>
            </a:pPr>
            <a:r>
              <a:rPr lang="el-GR" altLang="en-US" sz="2000"/>
              <a:t>Οι υπάλληλοι των Γενικών Διευθύνσεων, Διευθύνσεων και Τμημάτων των Οικονομικών Υπηρεσιών των Ο.Τ.Α. α΄ και β΄ βαθμού και των νομικών προσώπων αυτών, καθώς και οι υπάλληλοι που ασκούν καθήκοντα σχετικά με τις αρμοδιότητες των οικονομικών υπηρεσιών, κατά την άσκηση των καθηκόντων αυτών, δεν θεωρούνται δημόσιοι υπόλογοι και </a:t>
            </a:r>
            <a:r>
              <a:rPr lang="el-GR" altLang="en-US" sz="2000" b="1"/>
              <a:t>ευθύνονται μόνο για δόλο ή βαρεία αμέλεια</a:t>
            </a:r>
            <a:r>
              <a:rPr lang="el-GR" altLang="en-US" sz="2000"/>
              <a:t>, κατά τις διατάξεις του Υπαλληλικού Κώδικα.</a:t>
            </a:r>
          </a:p>
          <a:p>
            <a:pPr lvl="1" algn="just">
              <a:buFont typeface="Wingdings" panose="05000000000000000000" pitchFamily="2" charset="2"/>
              <a:buChar char="§"/>
            </a:pPr>
            <a:endParaRPr lang="el-GR" altLang="en-US" sz="2000"/>
          </a:p>
          <a:p>
            <a:pPr algn="just">
              <a:buFont typeface="Wingdings" panose="05000000000000000000" pitchFamily="2" charset="2"/>
              <a:buChar char="Ø"/>
            </a:pPr>
            <a:endParaRPr lang="el-GR" altLang="en-US" sz="2000" i="1"/>
          </a:p>
        </p:txBody>
      </p:sp>
      <p:sp>
        <p:nvSpPr>
          <p:cNvPr id="58372" name="Θέση αριθμού διαφάνειας 3">
            <a:extLst>
              <a:ext uri="{FF2B5EF4-FFF2-40B4-BE49-F238E27FC236}">
                <a16:creationId xmlns:a16="http://schemas.microsoft.com/office/drawing/2014/main" id="{292FD290-10DE-4B6B-B0E8-4635484F551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67380D6-43DA-47A3-B5E0-F2667763C443}" type="slidenum">
              <a:rPr lang="el-GR" altLang="en-US" sz="1200">
                <a:solidFill>
                  <a:srgbClr val="898989"/>
                </a:solidFill>
              </a:rPr>
              <a:pPr>
                <a:spcBef>
                  <a:spcPct val="0"/>
                </a:spcBef>
                <a:buFontTx/>
                <a:buNone/>
              </a:pPr>
              <a:t>44</a:t>
            </a:fld>
            <a:endParaRPr lang="el-GR" altLang="en-US" sz="1200">
              <a:solidFill>
                <a:srgbClr val="89898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Θέση αριθμού διαφάνειας 4">
            <a:extLst>
              <a:ext uri="{FF2B5EF4-FFF2-40B4-BE49-F238E27FC236}">
                <a16:creationId xmlns:a16="http://schemas.microsoft.com/office/drawing/2014/main" id="{188B8ECF-B9F2-43DE-832A-5D44068BC1B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5879D70-7015-4F8E-915E-DFF846065DF8}" type="slidenum">
              <a:rPr lang="el-GR" altLang="en-US" sz="1200">
                <a:solidFill>
                  <a:srgbClr val="898989"/>
                </a:solidFill>
              </a:rPr>
              <a:pPr>
                <a:spcBef>
                  <a:spcPct val="0"/>
                </a:spcBef>
                <a:buFontTx/>
                <a:buNone/>
              </a:pPr>
              <a:t>5</a:t>
            </a:fld>
            <a:endParaRPr lang="el-GR" altLang="en-US" sz="1200">
              <a:solidFill>
                <a:srgbClr val="898989"/>
              </a:solidFill>
            </a:endParaRPr>
          </a:p>
        </p:txBody>
      </p:sp>
      <p:graphicFrame>
        <p:nvGraphicFramePr>
          <p:cNvPr id="8" name="Θέση περιεχομένου 7">
            <a:extLst>
              <a:ext uri="{FF2B5EF4-FFF2-40B4-BE49-F238E27FC236}">
                <a16:creationId xmlns:a16="http://schemas.microsoft.com/office/drawing/2014/main" id="{77C8AD71-01AB-465F-BF8F-D4500AA6C771}"/>
              </a:ext>
            </a:extLst>
          </p:cNvPr>
          <p:cNvGraphicFramePr>
            <a:graphicFrameLocks noGrp="1"/>
          </p:cNvGraphicFramePr>
          <p:nvPr>
            <p:ph idx="1"/>
          </p:nvPr>
        </p:nvGraphicFramePr>
        <p:xfrm>
          <a:off x="476088" y="178067"/>
          <a:ext cx="8229600" cy="6721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a:extLst>
              <a:ext uri="{FF2B5EF4-FFF2-40B4-BE49-F238E27FC236}">
                <a16:creationId xmlns:a16="http://schemas.microsoft.com/office/drawing/2014/main" id="{D4612A5D-87AB-4028-8367-FDB44AC7C42A}"/>
              </a:ext>
            </a:extLst>
          </p:cNvPr>
          <p:cNvSpPr>
            <a:spLocks noGrp="1"/>
          </p:cNvSpPr>
          <p:nvPr>
            <p:ph type="title"/>
          </p:nvPr>
        </p:nvSpPr>
        <p:spPr>
          <a:xfrm>
            <a:off x="0" y="115888"/>
            <a:ext cx="9144000" cy="720725"/>
          </a:xfrm>
        </p:spPr>
        <p:txBody>
          <a:bodyPr/>
          <a:lstStyle/>
          <a:p>
            <a:pPr>
              <a:defRPr/>
            </a:pPr>
            <a:r>
              <a:rPr lang="el-GR" sz="3200" b="1" dirty="0"/>
              <a:t>ΔΗΜΑΡΧΟΣ</a:t>
            </a:r>
            <a:r>
              <a:rPr lang="en-GB" sz="3200" b="1" dirty="0"/>
              <a:t> / </a:t>
            </a:r>
            <a:r>
              <a:rPr lang="el-GR" sz="3200" b="1" dirty="0"/>
              <a:t>ΠΕΡΙΦΕΡΕΙΑΡΧΗΣ = ΔΙΑΤΑΚΤΗΣ</a:t>
            </a:r>
            <a:endParaRPr lang="el-GR" sz="3200" u="sng" dirty="0">
              <a:solidFill>
                <a:schemeClr val="accent2">
                  <a:lumMod val="50000"/>
                </a:schemeClr>
              </a:solidFill>
            </a:endParaRPr>
          </a:p>
        </p:txBody>
      </p:sp>
      <p:sp>
        <p:nvSpPr>
          <p:cNvPr id="44035" name="Θέση περιεχομένου 2">
            <a:extLst>
              <a:ext uri="{FF2B5EF4-FFF2-40B4-BE49-F238E27FC236}">
                <a16:creationId xmlns:a16="http://schemas.microsoft.com/office/drawing/2014/main" id="{3FC68D89-E967-4F70-9D04-E2F3477A393C}"/>
              </a:ext>
            </a:extLst>
          </p:cNvPr>
          <p:cNvSpPr>
            <a:spLocks noGrp="1"/>
          </p:cNvSpPr>
          <p:nvPr>
            <p:ph idx="1"/>
          </p:nvPr>
        </p:nvSpPr>
        <p:spPr>
          <a:xfrm>
            <a:off x="250825" y="3933825"/>
            <a:ext cx="8497888" cy="2303463"/>
          </a:xfrm>
          <a:solidFill>
            <a:schemeClr val="accent1">
              <a:lumMod val="20000"/>
              <a:lumOff val="80000"/>
            </a:schemeClr>
          </a:solidFill>
        </p:spPr>
        <p:txBody>
          <a:bodyPr>
            <a:normAutofit/>
          </a:bodyPr>
          <a:lstStyle/>
          <a:p>
            <a:pPr marL="514350" indent="-514350" algn="ctr">
              <a:spcBef>
                <a:spcPts val="0"/>
              </a:spcBef>
              <a:spcAft>
                <a:spcPts val="0"/>
              </a:spcAft>
              <a:buFont typeface="Arial" charset="0"/>
              <a:buNone/>
              <a:defRPr/>
            </a:pPr>
            <a:r>
              <a:rPr lang="el-GR" sz="2400" b="1" dirty="0">
                <a:solidFill>
                  <a:schemeClr val="accent2">
                    <a:lumMod val="50000"/>
                  </a:schemeClr>
                </a:solidFill>
              </a:rPr>
              <a:t>ΔΗΜΑΡΧΟΣ</a:t>
            </a:r>
            <a:endParaRPr lang="el-GR" sz="2400" b="1" dirty="0"/>
          </a:p>
          <a:p>
            <a:pPr marL="514350" indent="-514350" algn="ctr">
              <a:spcBef>
                <a:spcPts val="0"/>
              </a:spcBef>
              <a:spcAft>
                <a:spcPts val="0"/>
              </a:spcAft>
              <a:buFont typeface="Arial" charset="0"/>
              <a:buNone/>
              <a:defRPr/>
            </a:pPr>
            <a:r>
              <a:rPr lang="el-GR" sz="2400" b="1" dirty="0"/>
              <a:t>αποφασίζει για την έγκριση των δαπανών και τη διάθεση όλων των εγγεγραμμένων στον προϋπολογισμό πιστώσεων </a:t>
            </a:r>
          </a:p>
          <a:p>
            <a:pPr marL="514350" indent="-514350" algn="ctr">
              <a:spcBef>
                <a:spcPts val="0"/>
              </a:spcBef>
              <a:spcAft>
                <a:spcPts val="0"/>
              </a:spcAft>
              <a:buFont typeface="Arial" charset="0"/>
              <a:buNone/>
              <a:defRPr/>
            </a:pPr>
            <a:r>
              <a:rPr lang="el-GR" sz="2400" b="1" dirty="0">
                <a:solidFill>
                  <a:schemeClr val="accent2">
                    <a:lumMod val="50000"/>
                  </a:schemeClr>
                </a:solidFill>
              </a:rPr>
              <a:t>με την έκδοση απόφασης ανάληψης υποχρέωσης</a:t>
            </a:r>
          </a:p>
          <a:p>
            <a:pPr marL="514350" indent="-514350" algn="ctr">
              <a:spcBef>
                <a:spcPts val="0"/>
              </a:spcBef>
              <a:spcAft>
                <a:spcPts val="0"/>
              </a:spcAft>
              <a:buFont typeface="Arial" charset="0"/>
              <a:buNone/>
              <a:defRPr/>
            </a:pPr>
            <a:r>
              <a:rPr lang="el-GR" sz="2400" b="1" dirty="0">
                <a:solidFill>
                  <a:srgbClr val="39471D"/>
                </a:solidFill>
              </a:rPr>
              <a:t>εφόσον οι πιστώσεις είναι επαρκώς εξειδικευμένες στον επικυρωμένο προϋπολογισμό</a:t>
            </a:r>
            <a:r>
              <a:rPr lang="el-GR" sz="2400" dirty="0"/>
              <a:t>.</a:t>
            </a:r>
            <a:endParaRPr lang="el-GR" sz="2400" b="1" dirty="0"/>
          </a:p>
        </p:txBody>
      </p:sp>
      <p:sp>
        <p:nvSpPr>
          <p:cNvPr id="19460" name="Θέση αριθμού διαφάνειας 3">
            <a:extLst>
              <a:ext uri="{FF2B5EF4-FFF2-40B4-BE49-F238E27FC236}">
                <a16:creationId xmlns:a16="http://schemas.microsoft.com/office/drawing/2014/main" id="{9871592E-9C37-4CC0-96EE-B451DC42957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BF07A79-C324-4C3F-85C5-D203D3126398}" type="slidenum">
              <a:rPr lang="el-GR" altLang="en-US" sz="1200">
                <a:solidFill>
                  <a:srgbClr val="898989"/>
                </a:solidFill>
              </a:rPr>
              <a:pPr>
                <a:spcBef>
                  <a:spcPct val="0"/>
                </a:spcBef>
                <a:buFontTx/>
                <a:buNone/>
              </a:pPr>
              <a:t>6</a:t>
            </a:fld>
            <a:endParaRPr lang="el-GR" altLang="en-US" sz="1200">
              <a:solidFill>
                <a:srgbClr val="898989"/>
              </a:solidFill>
            </a:endParaRPr>
          </a:p>
        </p:txBody>
      </p:sp>
      <p:sp>
        <p:nvSpPr>
          <p:cNvPr id="5" name="Θέση περιεχομένου 2">
            <a:extLst>
              <a:ext uri="{FF2B5EF4-FFF2-40B4-BE49-F238E27FC236}">
                <a16:creationId xmlns:a16="http://schemas.microsoft.com/office/drawing/2014/main" id="{29084553-6C82-44F9-BCFE-5234FC20D915}"/>
              </a:ext>
            </a:extLst>
          </p:cNvPr>
          <p:cNvSpPr txBox="1">
            <a:spLocks/>
          </p:cNvSpPr>
          <p:nvPr/>
        </p:nvSpPr>
        <p:spPr bwMode="auto">
          <a:xfrm>
            <a:off x="331788" y="1133475"/>
            <a:ext cx="8640762" cy="2366963"/>
          </a:xfrm>
          <a:prstGeom prst="rect">
            <a:avLst/>
          </a:prstGeom>
          <a:noFill/>
          <a:ln w="9525">
            <a:noFill/>
            <a:miter lim="800000"/>
            <a:headEnd/>
            <a:tailEnd/>
          </a:ln>
        </p:spPr>
        <p:txBody>
          <a:bodyPr/>
          <a:lstStyle/>
          <a:p>
            <a:pPr marL="514350" indent="-514350">
              <a:spcBef>
                <a:spcPts val="0"/>
              </a:spcBef>
              <a:spcAft>
                <a:spcPts val="0"/>
              </a:spcAft>
              <a:buFont typeface="Wingdings" pitchFamily="2" charset="2"/>
              <a:buChar char="Ø"/>
              <a:defRPr/>
            </a:pPr>
            <a:r>
              <a:rPr lang="el-GR" sz="2200" b="1" dirty="0">
                <a:solidFill>
                  <a:schemeClr val="accent2">
                    <a:lumMod val="50000"/>
                  </a:schemeClr>
                </a:solidFill>
                <a:latin typeface="+mn-lt"/>
              </a:rPr>
              <a:t>Διατάκτης (άρθρο 65 ν. 4270/2014)</a:t>
            </a:r>
            <a:r>
              <a:rPr lang="el-GR" sz="2200" b="1" dirty="0">
                <a:latin typeface="+mn-lt"/>
              </a:rPr>
              <a:t>: </a:t>
            </a:r>
            <a:endParaRPr lang="el-GR" sz="2200" dirty="0">
              <a:latin typeface="+mn-lt"/>
            </a:endParaRPr>
          </a:p>
          <a:p>
            <a:pPr marL="720000" lvl="1" indent="-180000">
              <a:spcBef>
                <a:spcPts val="0"/>
              </a:spcBef>
              <a:spcAft>
                <a:spcPts val="0"/>
              </a:spcAft>
              <a:buFont typeface="Wingdings" pitchFamily="2" charset="2"/>
              <a:buChar char="§"/>
              <a:defRPr/>
            </a:pPr>
            <a:r>
              <a:rPr lang="el-GR" sz="2200" dirty="0">
                <a:latin typeface="+mn-lt"/>
              </a:rPr>
              <a:t>υπεύθυνος για τη διαχείριση του προϋπολογισμού του φορέα, </a:t>
            </a:r>
          </a:p>
          <a:p>
            <a:pPr marL="720000" lvl="1" indent="-180000">
              <a:spcBef>
                <a:spcPts val="0"/>
              </a:spcBef>
              <a:spcAft>
                <a:spcPts val="0"/>
              </a:spcAft>
              <a:buFont typeface="Wingdings" pitchFamily="2" charset="2"/>
              <a:buChar char="§"/>
              <a:defRPr/>
            </a:pPr>
            <a:r>
              <a:rPr lang="el-GR" sz="2200" dirty="0">
                <a:latin typeface="+mn-lt"/>
              </a:rPr>
              <a:t>αναλαμβάνει υποχρεώσεις σε βάρος των πιστώσεων του π/υ</a:t>
            </a:r>
          </a:p>
          <a:p>
            <a:pPr marL="720000" lvl="1" indent="-180000">
              <a:spcBef>
                <a:spcPts val="0"/>
              </a:spcBef>
              <a:spcAft>
                <a:spcPts val="0"/>
              </a:spcAft>
              <a:buFont typeface="Wingdings" pitchFamily="2" charset="2"/>
              <a:buChar char="§"/>
              <a:defRPr/>
            </a:pPr>
            <a:r>
              <a:rPr lang="el-GR" sz="2200" dirty="0">
                <a:latin typeface="+mn-lt"/>
              </a:rPr>
              <a:t>προσδιορίζει τις απαιτήσεις σε βάρος του.</a:t>
            </a:r>
          </a:p>
          <a:p>
            <a:pPr marL="514350" indent="-514350" algn="just">
              <a:spcBef>
                <a:spcPts val="600"/>
              </a:spcBef>
              <a:spcAft>
                <a:spcPts val="0"/>
              </a:spcAft>
              <a:buFont typeface="Wingdings" pitchFamily="2" charset="2"/>
              <a:buChar char="Ø"/>
              <a:defRPr/>
            </a:pPr>
            <a:r>
              <a:rPr lang="el-GR" sz="2200" b="1" dirty="0">
                <a:solidFill>
                  <a:srgbClr val="FF0000"/>
                </a:solidFill>
                <a:latin typeface="+mn-lt"/>
              </a:rPr>
              <a:t>Ασυμβίβαστο Διατάκτη και ΠΟΥ</a:t>
            </a:r>
          </a:p>
          <a:p>
            <a:pPr marL="514350" indent="-514350" algn="just">
              <a:spcBef>
                <a:spcPts val="600"/>
              </a:spcBef>
              <a:spcAft>
                <a:spcPts val="0"/>
              </a:spcAft>
              <a:buFont typeface="Wingdings" pitchFamily="2" charset="2"/>
              <a:buChar char="Ø"/>
              <a:defRPr/>
            </a:pPr>
            <a:r>
              <a:rPr lang="el-GR" sz="2200" b="1" dirty="0">
                <a:solidFill>
                  <a:srgbClr val="FF0000"/>
                </a:solidFill>
                <a:latin typeface="+mn-lt"/>
              </a:rPr>
              <a:t>Ασυμβίβαστο Διατάκτη και Δημόσιου Υπολόγου</a:t>
            </a:r>
          </a:p>
          <a:p>
            <a:pPr marL="514350" indent="-514350" algn="just">
              <a:spcBef>
                <a:spcPts val="600"/>
              </a:spcBef>
              <a:spcAft>
                <a:spcPts val="0"/>
              </a:spcAft>
              <a:buFont typeface="Wingdings" pitchFamily="2" charset="2"/>
              <a:buChar char="Ø"/>
              <a:defRPr/>
            </a:pPr>
            <a:endParaRPr lang="el-GR" sz="2200" dirty="0">
              <a:solidFill>
                <a:srgbClr val="FF0000"/>
              </a:solidFill>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a:extLst>
              <a:ext uri="{FF2B5EF4-FFF2-40B4-BE49-F238E27FC236}">
                <a16:creationId xmlns:a16="http://schemas.microsoft.com/office/drawing/2014/main" id="{9CD54754-680B-495D-91B9-09981EEE3B79}"/>
              </a:ext>
            </a:extLst>
          </p:cNvPr>
          <p:cNvSpPr>
            <a:spLocks noGrp="1"/>
          </p:cNvSpPr>
          <p:nvPr>
            <p:ph type="title"/>
          </p:nvPr>
        </p:nvSpPr>
        <p:spPr>
          <a:xfrm>
            <a:off x="0" y="0"/>
            <a:ext cx="9144000" cy="836613"/>
          </a:xfrm>
        </p:spPr>
        <p:txBody>
          <a:bodyPr/>
          <a:lstStyle/>
          <a:p>
            <a:pPr>
              <a:defRPr/>
            </a:pPr>
            <a:br>
              <a:rPr lang="el-GR" sz="3200" b="1" dirty="0">
                <a:solidFill>
                  <a:srgbClr val="39471D"/>
                </a:solidFill>
              </a:rPr>
            </a:br>
            <a:r>
              <a:rPr lang="el-GR" sz="3200" b="1" dirty="0">
                <a:solidFill>
                  <a:srgbClr val="39471D"/>
                </a:solidFill>
              </a:rPr>
              <a:t>Οικονομική Επιτροπή</a:t>
            </a:r>
            <a:br>
              <a:rPr lang="el-GR" sz="3200" b="1" dirty="0">
                <a:solidFill>
                  <a:srgbClr val="39471D"/>
                </a:solidFill>
              </a:rPr>
            </a:br>
            <a:r>
              <a:rPr lang="el-GR" sz="2400" b="1" u="sng" dirty="0">
                <a:solidFill>
                  <a:srgbClr val="FF0000"/>
                </a:solidFill>
              </a:rPr>
              <a:t>Εξειδίκευση της πίστωσης</a:t>
            </a:r>
            <a:br>
              <a:rPr lang="el-GR" sz="3200" b="1" dirty="0"/>
            </a:br>
            <a:endParaRPr lang="el-GR" sz="3200" dirty="0">
              <a:solidFill>
                <a:schemeClr val="accent2">
                  <a:lumMod val="50000"/>
                </a:schemeClr>
              </a:solidFill>
            </a:endParaRPr>
          </a:p>
        </p:txBody>
      </p:sp>
      <p:sp>
        <p:nvSpPr>
          <p:cNvPr id="20483" name="Θέση περιεχομένου 2">
            <a:extLst>
              <a:ext uri="{FF2B5EF4-FFF2-40B4-BE49-F238E27FC236}">
                <a16:creationId xmlns:a16="http://schemas.microsoft.com/office/drawing/2014/main" id="{E1CBE66A-D453-4538-A43E-EE8D089D5DD3}"/>
              </a:ext>
            </a:extLst>
          </p:cNvPr>
          <p:cNvSpPr>
            <a:spLocks noGrp="1"/>
          </p:cNvSpPr>
          <p:nvPr>
            <p:ph idx="1"/>
          </p:nvPr>
        </p:nvSpPr>
        <p:spPr>
          <a:xfrm>
            <a:off x="179388" y="836613"/>
            <a:ext cx="8785225" cy="5661025"/>
          </a:xfrm>
        </p:spPr>
        <p:txBody>
          <a:bodyPr/>
          <a:lstStyle/>
          <a:p>
            <a:pPr marL="514350" indent="-514350" algn="just">
              <a:spcBef>
                <a:spcPts val="600"/>
              </a:spcBef>
              <a:buFont typeface="Wingdings" panose="05000000000000000000" pitchFamily="2" charset="2"/>
              <a:buChar char="Ø"/>
            </a:pPr>
            <a:r>
              <a:rPr lang="el-GR" altLang="en-US" sz="2200" b="1">
                <a:solidFill>
                  <a:srgbClr val="39471D"/>
                </a:solidFill>
              </a:rPr>
              <a:t>Εξειδικευμένη πίστωση: </a:t>
            </a:r>
            <a:r>
              <a:rPr lang="el-GR" altLang="en-US" sz="2200"/>
              <a:t>Όταν κατονομάζεται ρητά η συγκεκριμένη δαπάνη για την οποία προορίζεται και προσδιορίζεται στο αναλυτικότερο δυνατό επίπεδο κωδικοποίησης του προϋπολογισμού.</a:t>
            </a:r>
          </a:p>
          <a:p>
            <a:pPr marL="514350" indent="-514350" algn="just">
              <a:spcBef>
                <a:spcPts val="600"/>
              </a:spcBef>
              <a:buFont typeface="Wingdings" panose="05000000000000000000" pitchFamily="2" charset="2"/>
              <a:buChar char="Ø"/>
            </a:pPr>
            <a:r>
              <a:rPr lang="el-GR" altLang="en-US" sz="2200"/>
              <a:t>Κατ’ αρχήν, </a:t>
            </a:r>
            <a:r>
              <a:rPr lang="el-GR" altLang="en-US" sz="2200" b="1"/>
              <a:t>όλες οι πιστώσεις του προϋπολογισμού είναι ειδικευμένες </a:t>
            </a:r>
            <a:r>
              <a:rPr lang="el-GR" altLang="en-US" sz="2200"/>
              <a:t>και η εξειδίκευση αυτή επιτυγχάνεται με την ταξινόμησή τους σε καθορισμένους εκ των προτέρων αναλυτικούς κωδικούς αριθμούς (άρθρο 51 παρ. 2 περίπτ. α΄ ν.4270/2014).</a:t>
            </a:r>
          </a:p>
          <a:p>
            <a:pPr marL="914400" lvl="1" indent="-514350">
              <a:spcBef>
                <a:spcPct val="0"/>
              </a:spcBef>
              <a:buFont typeface="Wingdings" panose="05000000000000000000" pitchFamily="2" charset="2"/>
              <a:buChar char="ü"/>
            </a:pPr>
            <a:r>
              <a:rPr lang="el-GR" altLang="en-US" sz="1800"/>
              <a:t>ΚΑΕ 20.</a:t>
            </a:r>
            <a:r>
              <a:rPr lang="en-US" altLang="en-US" sz="1800"/>
              <a:t>6253.001:</a:t>
            </a:r>
            <a:r>
              <a:rPr lang="el-GR" altLang="en-US" sz="1800"/>
              <a:t> Ασφάλιστρα οχημάτων καθαριότητας …€</a:t>
            </a:r>
          </a:p>
          <a:p>
            <a:pPr marL="914400" lvl="1" indent="-514350">
              <a:spcBef>
                <a:spcPct val="0"/>
              </a:spcBef>
              <a:buFont typeface="Wingdings" panose="05000000000000000000" pitchFamily="2" charset="2"/>
              <a:buChar char="ü"/>
            </a:pPr>
            <a:r>
              <a:rPr lang="el-GR" altLang="en-US" sz="1800"/>
              <a:t>ΚΑΕ 30.6253.001: Ασφάλιστρα οχημάτων τεχνικών  υπηρεσιών …€</a:t>
            </a:r>
          </a:p>
          <a:p>
            <a:pPr marL="914400" lvl="1" indent="-514350">
              <a:spcBef>
                <a:spcPct val="0"/>
              </a:spcBef>
              <a:buFont typeface="Wingdings" panose="05000000000000000000" pitchFamily="2" charset="2"/>
              <a:buChar char="ü"/>
            </a:pPr>
            <a:r>
              <a:rPr lang="el-GR" altLang="en-US" sz="1800"/>
              <a:t>ΚΑΕ 25.6262.000: Συντήρηση αντλιοστασίων Δημ. Κοιν. Α …€</a:t>
            </a:r>
          </a:p>
          <a:p>
            <a:pPr marL="914400" lvl="1" indent="-514350">
              <a:spcBef>
                <a:spcPct val="0"/>
              </a:spcBef>
              <a:buFont typeface="Wingdings" panose="05000000000000000000" pitchFamily="2" charset="2"/>
              <a:buChar char="ü"/>
            </a:pPr>
            <a:r>
              <a:rPr lang="el-GR" altLang="en-US" sz="1800"/>
              <a:t>ΚΑΕ 25.6262.001: Συντήρηση αντλιοστασίων Δημ. Κοιν. Β …€</a:t>
            </a:r>
          </a:p>
          <a:p>
            <a:pPr marL="514350" indent="-514350">
              <a:spcBef>
                <a:spcPts val="600"/>
              </a:spcBef>
              <a:buFont typeface="Wingdings" panose="05000000000000000000" pitchFamily="2" charset="2"/>
              <a:buChar char="Ø"/>
            </a:pPr>
            <a:r>
              <a:rPr lang="el-GR" altLang="en-US" sz="2200" b="1">
                <a:solidFill>
                  <a:srgbClr val="FF0000"/>
                </a:solidFill>
              </a:rPr>
              <a:t>Παράδειγμα μη εξειδικευμένης πίστωσης</a:t>
            </a:r>
          </a:p>
          <a:p>
            <a:pPr marL="914400" lvl="1" indent="-514350" algn="just">
              <a:spcBef>
                <a:spcPct val="0"/>
              </a:spcBef>
              <a:buFont typeface="Wingdings" panose="05000000000000000000" pitchFamily="2" charset="2"/>
              <a:buChar char="ü"/>
            </a:pPr>
            <a:r>
              <a:rPr lang="el-GR" altLang="en-US" sz="2200"/>
              <a:t>ΚΑΕ 15.6471.000: Διοργάνωση εκδηλώσεων ΣΑΛΑΜΙΝΕΙΑ 2020</a:t>
            </a:r>
          </a:p>
          <a:p>
            <a:pPr marL="914400" lvl="1" indent="-514350" algn="just">
              <a:spcBef>
                <a:spcPct val="0"/>
              </a:spcBef>
              <a:buFont typeface="Wingdings" panose="05000000000000000000" pitchFamily="2" charset="2"/>
              <a:buChar char="ü"/>
            </a:pPr>
            <a:r>
              <a:rPr lang="el-GR" altLang="en-US" sz="2200"/>
              <a:t>Με απόφασή του, το Δημοτικό Συμβούλιο της Σαλαμίνας πρέπει πριν από την πραγματοποίηση δαπάνης να εξειδικεύσει τις δράσεις που θα χρηματοδοτηθούν από τη συγκεκριμένη πίστωση.</a:t>
            </a:r>
          </a:p>
          <a:p>
            <a:pPr marL="914400" lvl="1" indent="-514350">
              <a:spcBef>
                <a:spcPct val="0"/>
              </a:spcBef>
              <a:buFont typeface="Wingdings" panose="05000000000000000000" pitchFamily="2" charset="2"/>
              <a:buChar char="Ø"/>
            </a:pPr>
            <a:endParaRPr lang="el-GR" altLang="en-US" sz="2200"/>
          </a:p>
          <a:p>
            <a:pPr marL="514350" indent="-514350">
              <a:spcBef>
                <a:spcPct val="0"/>
              </a:spcBef>
              <a:buFont typeface="Arial" panose="020B0604020202020204" pitchFamily="34" charset="0"/>
              <a:buNone/>
            </a:pPr>
            <a:endParaRPr lang="el-GR" altLang="en-US" sz="2200"/>
          </a:p>
          <a:p>
            <a:pPr marL="514350" indent="-514350">
              <a:spcBef>
                <a:spcPct val="0"/>
              </a:spcBef>
              <a:buFont typeface="Arial" panose="020B0604020202020204" pitchFamily="34" charset="0"/>
              <a:buNone/>
            </a:pPr>
            <a:endParaRPr lang="en-US" altLang="en-US" sz="2200"/>
          </a:p>
          <a:p>
            <a:pPr marL="514350" indent="-514350">
              <a:spcBef>
                <a:spcPct val="0"/>
              </a:spcBef>
              <a:buFont typeface="Arial" panose="020B0604020202020204" pitchFamily="34" charset="0"/>
              <a:buNone/>
            </a:pPr>
            <a:r>
              <a:rPr lang="en-US" altLang="en-US" sz="2200"/>
              <a:t>    </a:t>
            </a:r>
          </a:p>
          <a:p>
            <a:pPr marL="514350" indent="-514350">
              <a:spcBef>
                <a:spcPct val="0"/>
              </a:spcBef>
              <a:buFont typeface="Arial" panose="020B0604020202020204" pitchFamily="34" charset="0"/>
              <a:buNone/>
            </a:pPr>
            <a:endParaRPr lang="el-GR" altLang="en-US" sz="2200"/>
          </a:p>
          <a:p>
            <a:pPr marL="914400" lvl="1" indent="-514350">
              <a:spcBef>
                <a:spcPct val="0"/>
              </a:spcBef>
              <a:buFont typeface="Arial" panose="020B0604020202020204" pitchFamily="34" charset="0"/>
              <a:buNone/>
            </a:pPr>
            <a:endParaRPr lang="el-GR" altLang="en-US" sz="2200"/>
          </a:p>
          <a:p>
            <a:pPr marL="514350" indent="-514350">
              <a:spcAft>
                <a:spcPts val="1200"/>
              </a:spcAft>
            </a:pPr>
            <a:endParaRPr lang="el-GR" altLang="en-US" sz="2200" b="1"/>
          </a:p>
        </p:txBody>
      </p:sp>
      <p:sp>
        <p:nvSpPr>
          <p:cNvPr id="20484" name="Θέση αριθμού διαφάνειας 3">
            <a:extLst>
              <a:ext uri="{FF2B5EF4-FFF2-40B4-BE49-F238E27FC236}">
                <a16:creationId xmlns:a16="http://schemas.microsoft.com/office/drawing/2014/main" id="{901304E0-942C-460E-804C-C36CB4FFD78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3B05CA4-EBCE-45E1-9BCD-CD6344F0A7C4}" type="slidenum">
              <a:rPr lang="el-GR" altLang="en-US" sz="1200">
                <a:solidFill>
                  <a:srgbClr val="898989"/>
                </a:solidFill>
              </a:rPr>
              <a:pPr>
                <a:spcBef>
                  <a:spcPct val="0"/>
                </a:spcBef>
                <a:buFontTx/>
                <a:buNone/>
              </a:pPr>
              <a:t>7</a:t>
            </a:fld>
            <a:endParaRPr lang="el-GR" altLang="en-US" sz="1200">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Τίτλος 1">
            <a:extLst>
              <a:ext uri="{FF2B5EF4-FFF2-40B4-BE49-F238E27FC236}">
                <a16:creationId xmlns:a16="http://schemas.microsoft.com/office/drawing/2014/main" id="{EAF993EB-D24C-4FD7-B97C-7EC0F1F4A329}"/>
              </a:ext>
            </a:extLst>
          </p:cNvPr>
          <p:cNvSpPr>
            <a:spLocks noGrp="1"/>
          </p:cNvSpPr>
          <p:nvPr>
            <p:ph type="title"/>
          </p:nvPr>
        </p:nvSpPr>
        <p:spPr>
          <a:xfrm>
            <a:off x="0" y="115888"/>
            <a:ext cx="9144000" cy="720725"/>
          </a:xfrm>
        </p:spPr>
        <p:txBody>
          <a:bodyPr/>
          <a:lstStyle/>
          <a:p>
            <a:r>
              <a:rPr lang="el-GR" altLang="en-US" sz="3200" b="1"/>
              <a:t>Οικονομική Επιτροπή</a:t>
            </a:r>
            <a:br>
              <a:rPr lang="el-GR" altLang="en-US" sz="3200" b="1"/>
            </a:br>
            <a:r>
              <a:rPr lang="el-GR" altLang="en-US" sz="2400" b="1" u="sng">
                <a:solidFill>
                  <a:srgbClr val="FF0000"/>
                </a:solidFill>
              </a:rPr>
              <a:t>Εμπλέκεται στις νομικές δεσμεύσεις </a:t>
            </a:r>
            <a:endParaRPr lang="el-GR" altLang="en-US" sz="3200" u="sng">
              <a:solidFill>
                <a:srgbClr val="FF0000"/>
              </a:solidFill>
            </a:endParaRPr>
          </a:p>
        </p:txBody>
      </p:sp>
      <p:sp>
        <p:nvSpPr>
          <p:cNvPr id="21507" name="Θέση περιεχομένου 2">
            <a:extLst>
              <a:ext uri="{FF2B5EF4-FFF2-40B4-BE49-F238E27FC236}">
                <a16:creationId xmlns:a16="http://schemas.microsoft.com/office/drawing/2014/main" id="{D0919C4F-825A-4878-8E60-7EDA70C195E9}"/>
              </a:ext>
            </a:extLst>
          </p:cNvPr>
          <p:cNvSpPr>
            <a:spLocks noGrp="1"/>
          </p:cNvSpPr>
          <p:nvPr>
            <p:ph idx="1"/>
          </p:nvPr>
        </p:nvSpPr>
        <p:spPr>
          <a:xfrm>
            <a:off x="179388" y="981075"/>
            <a:ext cx="8785225" cy="5516563"/>
          </a:xfrm>
        </p:spPr>
        <p:txBody>
          <a:bodyPr/>
          <a:lstStyle/>
          <a:p>
            <a:pPr marL="514350" indent="-514350">
              <a:spcBef>
                <a:spcPts val="600"/>
              </a:spcBef>
              <a:buFont typeface="Wingdings" panose="05000000000000000000" pitchFamily="2" charset="2"/>
              <a:buChar char="Ø"/>
            </a:pPr>
            <a:r>
              <a:rPr lang="el-GR" altLang="en-US" sz="2200"/>
              <a:t>Έχει την ευθύνη για την πιστή εκτέλεση του προϋπολογισμού</a:t>
            </a:r>
          </a:p>
          <a:p>
            <a:pPr marL="514350" indent="-514350">
              <a:spcBef>
                <a:spcPts val="600"/>
              </a:spcBef>
              <a:buFont typeface="Wingdings" panose="05000000000000000000" pitchFamily="2" charset="2"/>
              <a:buChar char="Ø"/>
            </a:pPr>
            <a:r>
              <a:rPr lang="el-GR" altLang="en-US" sz="2200" b="1"/>
              <a:t>Ασκεί καθήκοντα αναθέτουσας αρχής </a:t>
            </a:r>
            <a:r>
              <a:rPr lang="el-GR" altLang="en-US" sz="2200"/>
              <a:t>για τις συμβάσεις έργου, μελετών, υπηρεσιών και προμηθειών (πλην των περιπτώσεων που υπάγονται στην αρμοδιότητα του Δημάρχου / Περιφερειάρχξ\η για την απευθείας ανάθεση).</a:t>
            </a:r>
          </a:p>
          <a:p>
            <a:pPr marL="514350" indent="-514350">
              <a:spcBef>
                <a:spcPts val="600"/>
              </a:spcBef>
              <a:buFont typeface="Wingdings" panose="05000000000000000000" pitchFamily="2" charset="2"/>
              <a:buChar char="Ø"/>
            </a:pPr>
            <a:r>
              <a:rPr lang="el-GR" altLang="en-US" sz="2200"/>
              <a:t>(Συνεπώς) αποφασίζει την κατάρτιση των όρων, τη σύνταξη των διακηρύξεων, τη διεξαγωγή και κατακύρωση κάθε μορφής δημοπρασιών και διαγωνισμών, για έργα, μελέτες, προμήθειες και υπηρεσίες, καθώς και τη συγκρότηση των ειδικών επιτροπών διεξαγωγής και αξιολόγησης.</a:t>
            </a:r>
          </a:p>
          <a:p>
            <a:pPr marL="514350" indent="-514350">
              <a:spcBef>
                <a:spcPts val="600"/>
              </a:spcBef>
              <a:buFont typeface="Wingdings" panose="05000000000000000000" pitchFamily="2" charset="2"/>
              <a:buChar char="Ø"/>
            </a:pPr>
            <a:r>
              <a:rPr lang="el-GR" altLang="en-US" sz="2200"/>
              <a:t>. </a:t>
            </a:r>
          </a:p>
          <a:p>
            <a:pPr marL="914400" lvl="1" indent="-323850">
              <a:spcBef>
                <a:spcPts val="600"/>
              </a:spcBef>
              <a:buFont typeface="Wingdings" panose="05000000000000000000" pitchFamily="2" charset="2"/>
              <a:buChar char="ü"/>
            </a:pPr>
            <a:endParaRPr lang="el-GR" altLang="en-US" sz="2200"/>
          </a:p>
          <a:p>
            <a:pPr marL="514350" indent="-514350">
              <a:spcBef>
                <a:spcPts val="600"/>
              </a:spcBef>
              <a:spcAft>
                <a:spcPts val="1200"/>
              </a:spcAft>
            </a:pPr>
            <a:endParaRPr lang="el-GR" altLang="en-US" sz="2400" b="1"/>
          </a:p>
        </p:txBody>
      </p:sp>
      <p:sp>
        <p:nvSpPr>
          <p:cNvPr id="21508" name="Θέση αριθμού διαφάνειας 3">
            <a:extLst>
              <a:ext uri="{FF2B5EF4-FFF2-40B4-BE49-F238E27FC236}">
                <a16:creationId xmlns:a16="http://schemas.microsoft.com/office/drawing/2014/main" id="{548EC9B1-F9C2-4BB8-9D24-AF26B9B8412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93E19B5-A4D8-4185-B765-08F85B27C1CF}" type="slidenum">
              <a:rPr lang="el-GR" altLang="en-US" sz="1200">
                <a:solidFill>
                  <a:srgbClr val="898989"/>
                </a:solidFill>
              </a:rPr>
              <a:pPr>
                <a:spcBef>
                  <a:spcPct val="0"/>
                </a:spcBef>
                <a:buFontTx/>
                <a:buNone/>
              </a:pPr>
              <a:t>8</a:t>
            </a:fld>
            <a:endParaRPr lang="el-GR" altLang="en-US" sz="1200">
              <a:solidFill>
                <a:srgbClr val="898989"/>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a:extLst>
              <a:ext uri="{FF2B5EF4-FFF2-40B4-BE49-F238E27FC236}">
                <a16:creationId xmlns:a16="http://schemas.microsoft.com/office/drawing/2014/main" id="{357D89E3-77CC-4F1A-9492-FC73BDBAEFDF}"/>
              </a:ext>
            </a:extLst>
          </p:cNvPr>
          <p:cNvSpPr>
            <a:spLocks noGrp="1"/>
          </p:cNvSpPr>
          <p:nvPr>
            <p:ph type="title"/>
          </p:nvPr>
        </p:nvSpPr>
        <p:spPr>
          <a:xfrm>
            <a:off x="0" y="115888"/>
            <a:ext cx="9144000" cy="720725"/>
          </a:xfrm>
        </p:spPr>
        <p:txBody>
          <a:bodyPr/>
          <a:lstStyle/>
          <a:p>
            <a:pPr>
              <a:defRPr/>
            </a:pPr>
            <a:r>
              <a:rPr lang="el-GR" sz="3200" b="1" dirty="0"/>
              <a:t>ΠΡΟΪΣΤΑΜΕΝΟΣ ΟΙΚΟΝΟΜΙΚΩΝ ΥΠΗΡΕΣΙΩΝ</a:t>
            </a:r>
            <a:br>
              <a:rPr lang="el-GR" sz="3200" b="1" dirty="0"/>
            </a:br>
            <a:r>
              <a:rPr lang="el-GR" sz="2000" b="1" u="sng" dirty="0">
                <a:solidFill>
                  <a:schemeClr val="accent2">
                    <a:lumMod val="50000"/>
                  </a:schemeClr>
                </a:solidFill>
              </a:rPr>
              <a:t>Ν.4270/2014 άρθρα 25, 69Γ </a:t>
            </a:r>
            <a:endParaRPr lang="el-GR" sz="3200" u="sng" dirty="0">
              <a:solidFill>
                <a:schemeClr val="accent2">
                  <a:lumMod val="50000"/>
                </a:schemeClr>
              </a:solidFill>
            </a:endParaRPr>
          </a:p>
        </p:txBody>
      </p:sp>
      <p:sp>
        <p:nvSpPr>
          <p:cNvPr id="22531" name="Θέση περιεχομένου 2">
            <a:extLst>
              <a:ext uri="{FF2B5EF4-FFF2-40B4-BE49-F238E27FC236}">
                <a16:creationId xmlns:a16="http://schemas.microsoft.com/office/drawing/2014/main" id="{9F1784E4-F963-40C4-9196-FEC63FFEC258}"/>
              </a:ext>
            </a:extLst>
          </p:cNvPr>
          <p:cNvSpPr>
            <a:spLocks noGrp="1"/>
          </p:cNvSpPr>
          <p:nvPr>
            <p:ph idx="1"/>
          </p:nvPr>
        </p:nvSpPr>
        <p:spPr>
          <a:xfrm>
            <a:off x="179388" y="981075"/>
            <a:ext cx="8785225" cy="5516563"/>
          </a:xfrm>
        </p:spPr>
        <p:txBody>
          <a:bodyPr/>
          <a:lstStyle/>
          <a:p>
            <a:pPr marL="514350" indent="-514350">
              <a:spcBef>
                <a:spcPct val="0"/>
              </a:spcBef>
              <a:buFont typeface="Wingdings" panose="05000000000000000000" pitchFamily="2" charset="2"/>
              <a:buChar char="Ø"/>
            </a:pPr>
            <a:r>
              <a:rPr lang="el-GR" altLang="en-US" sz="2200" b="1"/>
              <a:t>Είναι υπεύθυνος για</a:t>
            </a:r>
            <a:r>
              <a:rPr lang="el-GR" altLang="en-US" sz="2200"/>
              <a:t>:</a:t>
            </a:r>
          </a:p>
          <a:p>
            <a:pPr marL="914400" lvl="1" indent="-323850">
              <a:spcBef>
                <a:spcPct val="0"/>
              </a:spcBef>
              <a:buFont typeface="Wingdings" panose="05000000000000000000" pitchFamily="2" charset="2"/>
              <a:buChar char="ü"/>
            </a:pPr>
            <a:r>
              <a:rPr lang="el-GR" altLang="en-US" sz="2200"/>
              <a:t>τη χρηστή δημοσιονομική διαχείριση του φορέα </a:t>
            </a:r>
          </a:p>
          <a:p>
            <a:pPr marL="914400" lvl="1" indent="-323850">
              <a:spcBef>
                <a:spcPct val="0"/>
              </a:spcBef>
              <a:buFont typeface="Wingdings" panose="05000000000000000000" pitchFamily="2" charset="2"/>
              <a:buChar char="ü"/>
            </a:pPr>
            <a:r>
              <a:rPr lang="el-GR" altLang="en-US" sz="2200"/>
              <a:t>Την εποπτεία την ομαλή λειτουργία των οικονομικών υπηρεσιών, </a:t>
            </a:r>
          </a:p>
          <a:p>
            <a:pPr marL="914400" lvl="1" indent="-323850">
              <a:spcBef>
                <a:spcPct val="0"/>
              </a:spcBef>
              <a:buFont typeface="Wingdings" panose="05000000000000000000" pitchFamily="2" charset="2"/>
              <a:buChar char="ü"/>
            </a:pPr>
            <a:r>
              <a:rPr lang="el-GR" altLang="en-US" sz="2200"/>
              <a:t>την κατάρτιση και την εκτέλεση του προϋπολογισμού </a:t>
            </a:r>
          </a:p>
          <a:p>
            <a:pPr marL="914400" lvl="1" indent="-323850">
              <a:spcBef>
                <a:spcPct val="0"/>
              </a:spcBef>
              <a:buFont typeface="Wingdings" panose="05000000000000000000" pitchFamily="2" charset="2"/>
              <a:buChar char="ü"/>
            </a:pPr>
            <a:r>
              <a:rPr lang="el-GR" altLang="en-US" sz="2200"/>
              <a:t>τη λογιστική αποτύπωση των δραστηριοτήτων του φορέα.</a:t>
            </a:r>
          </a:p>
          <a:p>
            <a:pPr marL="514350" indent="-514350">
              <a:spcBef>
                <a:spcPts val="600"/>
              </a:spcBef>
              <a:buFont typeface="Wingdings" panose="05000000000000000000" pitchFamily="2" charset="2"/>
              <a:buChar char="Ø"/>
            </a:pPr>
            <a:r>
              <a:rPr lang="el-GR" altLang="en-US" sz="2200" b="1"/>
              <a:t>Μεριμνά για:</a:t>
            </a:r>
          </a:p>
          <a:p>
            <a:pPr marL="914400" lvl="1" indent="-323850">
              <a:spcBef>
                <a:spcPct val="0"/>
              </a:spcBef>
              <a:buFont typeface="Wingdings" panose="05000000000000000000" pitchFamily="2" charset="2"/>
              <a:buChar char="ü"/>
            </a:pPr>
            <a:r>
              <a:rPr lang="el-GR" altLang="en-US" sz="2200"/>
              <a:t>την παροχή έγκαιρων και αξιόπιστων στοιχείων για τον προϋπολογισμό του φορέα, στο … Υπουργείο Εσωτερικών ….</a:t>
            </a:r>
          </a:p>
          <a:p>
            <a:pPr marL="914400" lvl="1" indent="-323850">
              <a:spcBef>
                <a:spcPct val="0"/>
              </a:spcBef>
              <a:buFont typeface="Wingdings" panose="05000000000000000000" pitchFamily="2" charset="2"/>
              <a:buChar char="ü"/>
            </a:pPr>
            <a:r>
              <a:rPr lang="el-GR" altLang="en-US" sz="2200"/>
              <a:t>την πιστή τήρηση … των ανωτάτων ορίων του προϋπολογισμού …, </a:t>
            </a:r>
          </a:p>
          <a:p>
            <a:pPr marL="914400" lvl="1" indent="-323850">
              <a:spcBef>
                <a:spcPct val="0"/>
              </a:spcBef>
              <a:buFont typeface="Wingdings" panose="05000000000000000000" pitchFamily="2" charset="2"/>
              <a:buChar char="ü"/>
            </a:pPr>
            <a:r>
              <a:rPr lang="el-GR" altLang="en-US" sz="2200"/>
              <a:t>τη μη συσσώρευση ληξιπρόθεσμων οφειλών, </a:t>
            </a:r>
          </a:p>
          <a:p>
            <a:pPr marL="914400" lvl="1" indent="-323850">
              <a:spcBef>
                <a:spcPct val="0"/>
              </a:spcBef>
              <a:buFont typeface="Wingdings" panose="05000000000000000000" pitchFamily="2" charset="2"/>
              <a:buChar char="ü"/>
            </a:pPr>
            <a:r>
              <a:rPr lang="el-GR" altLang="en-US" sz="2200"/>
              <a:t>την ανάληψη υποχρεώσεων από τον φορέα αυτό, ώστε να διενεργούνται δαπάνες μόνον εφόσον υπάρχει αντίστοιχη πίστωση στους αντίστοιχους κωδικούς του προϋπολογισμού.</a:t>
            </a:r>
          </a:p>
          <a:p>
            <a:pPr marL="914400" lvl="1" indent="-323850">
              <a:spcBef>
                <a:spcPct val="0"/>
              </a:spcBef>
              <a:buFont typeface="Wingdings" panose="05000000000000000000" pitchFamily="2" charset="2"/>
              <a:buChar char="ü"/>
            </a:pPr>
            <a:r>
              <a:rPr lang="el-GR" altLang="en-US" sz="2200"/>
              <a:t>την εφαρμογή εσωτερικών δικλείδων στη δημοσιονομική διαχείριση.</a:t>
            </a:r>
          </a:p>
          <a:p>
            <a:pPr marL="914400" lvl="1" indent="-323850">
              <a:spcBef>
                <a:spcPct val="0"/>
              </a:spcBef>
              <a:buFont typeface="Wingdings" panose="05000000000000000000" pitchFamily="2" charset="2"/>
              <a:buChar char="ü"/>
            </a:pPr>
            <a:endParaRPr lang="el-GR" altLang="en-US" sz="2200"/>
          </a:p>
          <a:p>
            <a:pPr marL="514350" indent="-514350">
              <a:spcAft>
                <a:spcPts val="1200"/>
              </a:spcAft>
            </a:pPr>
            <a:endParaRPr lang="el-GR" altLang="en-US" sz="2400" b="1"/>
          </a:p>
        </p:txBody>
      </p:sp>
      <p:sp>
        <p:nvSpPr>
          <p:cNvPr id="22532" name="Θέση αριθμού διαφάνειας 3">
            <a:extLst>
              <a:ext uri="{FF2B5EF4-FFF2-40B4-BE49-F238E27FC236}">
                <a16:creationId xmlns:a16="http://schemas.microsoft.com/office/drawing/2014/main" id="{C25D6F1B-EA43-4D8D-9503-907224480DF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B4DE42B-AD94-49D4-9074-203D550F759B}" type="slidenum">
              <a:rPr lang="el-GR" altLang="en-US" sz="1200">
                <a:solidFill>
                  <a:srgbClr val="898989"/>
                </a:solidFill>
              </a:rPr>
              <a:pPr>
                <a:spcBef>
                  <a:spcPct val="0"/>
                </a:spcBef>
                <a:buFontTx/>
                <a:buNone/>
              </a:pPr>
              <a:t>9</a:t>
            </a:fld>
            <a:endParaRPr lang="el-GR" altLang="en-US" sz="1200">
              <a:solidFill>
                <a:srgbClr val="898989"/>
              </a:solidFill>
            </a:endParaRP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6937</TotalTime>
  <Words>4753</Words>
  <Application>Microsoft Office PowerPoint</Application>
  <PresentationFormat>Προβολή στην οθόνη (4:3)</PresentationFormat>
  <Paragraphs>424</Paragraphs>
  <Slides>44</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44</vt:i4>
      </vt:variant>
    </vt:vector>
  </HeadingPairs>
  <TitlesOfParts>
    <vt:vector size="49" baseType="lpstr">
      <vt:lpstr>Arial</vt:lpstr>
      <vt:lpstr>Calibri</vt:lpstr>
      <vt:lpstr>Times New Roman</vt:lpstr>
      <vt:lpstr>Wingdings</vt:lpstr>
      <vt:lpstr>Θέμα του Office</vt:lpstr>
      <vt:lpstr> 3.2+3.3. ΕΚΤΕΛΕΣΗΣ ΠΡΟΫΠΟΛΟΓΙΣΜΟΥ ΟΤΑ – ΔΑΠΑΝΕΣ ΚΑΙ ΕΣΟΔΑ</vt:lpstr>
      <vt:lpstr>Δαπάνες και Έξοδα Γενικής Κυβέρνησης</vt:lpstr>
      <vt:lpstr>Διαδικασία πραγματοποίησης και εξόφλησης δαπανών ΓΚ</vt:lpstr>
      <vt:lpstr>Διαδικασία πραγματοποίησης και εξόφλησης δαπανών ΓΚ (2)</vt:lpstr>
      <vt:lpstr>Παρουσίαση του PowerPoint</vt:lpstr>
      <vt:lpstr>ΔΗΜΑΡΧΟΣ / ΠΕΡΙΦΕΡΕΙΑΡΧΗΣ = ΔΙΑΤΑΚΤΗΣ</vt:lpstr>
      <vt:lpstr> Οικονομική Επιτροπή Εξειδίκευση της πίστωσης </vt:lpstr>
      <vt:lpstr>Οικονομική Επιτροπή Εμπλέκεται στις νομικές δεσμεύσεις </vt:lpstr>
      <vt:lpstr>ΠΡΟΪΣΤΑΜΕΝΟΣ ΟΙΚΟΝΟΜΙΚΩΝ ΥΠΗΡΕΣΙΩΝ Ν.4270/2014 άρθρα 25, 69Γ </vt:lpstr>
      <vt:lpstr>ΠΡΟΪΣΤΑΜΕΝΟΣ ΟΙΚΟΝΟΜΙΚΩΝ ΥΠΗΡΕΣΙΩΝ (2) Ν.4270/2014 άρθρα 25, 69Γ </vt:lpstr>
      <vt:lpstr>ΠΡΟΪΣΤΑΜΕΝΟΣ ΟΙΚΟΝΟΜΙΚΩΝ ΥΠΗΡΕΣΙΩΝ (3) Ν.4270/2014 άρθρα 25, 69Γ </vt:lpstr>
      <vt:lpstr>ΠΡΟΪΣΤΑΜΕΝΟΣ ΟΙΚΟΝΟΜΙΚΩΝ ΥΠΗΡΕΣΙΩΝ (4) Τι ισχύει στους Δήμους βάσει του άρθρου 205 του ν. 4555/2018</vt:lpstr>
      <vt:lpstr>ΠΡΟΪΣΤΑΜΕΝΟΣ ΟΙΚΟΝΟΜΙΚΩΝ ΥΠΗΡΕΣΙΩΝ (5) Τι ισχύει στους Δήμους βάσει του άρθρου 205 του ν. 4555/2018 (2)</vt:lpstr>
      <vt:lpstr> Ανάληψη υποχρέωσης </vt:lpstr>
      <vt:lpstr>Απόφαση Ανάληψης Υποχρέωσης (ΑΑΥ)</vt:lpstr>
      <vt:lpstr>Απόφαση Ανάληψης Υποχρέωσης (ΑΑΥ) (2)</vt:lpstr>
      <vt:lpstr>Διαδικασία έκδοσης απόφασης ανάληψης υποχρέωσης</vt:lpstr>
      <vt:lpstr>Διαδικασία έκδοσης απόφασης ανάληψης υποχρέωσης (2)</vt:lpstr>
      <vt:lpstr>Ανάληψη υποχρεώσεων στην αρχή του έτους</vt:lpstr>
      <vt:lpstr>Πολυετείς υποχρεώσεις</vt:lpstr>
      <vt:lpstr>Μητρώο Δεσμεύσεων</vt:lpstr>
      <vt:lpstr>Βιβλίο Μητρώου Δεσμεύσεων</vt:lpstr>
      <vt:lpstr>Παρουσίαση του PowerPoint</vt:lpstr>
      <vt:lpstr>Μητρώο Δεσμεύσεων (ΣΎΝΟΨΗ ΓΛΚ)</vt:lpstr>
      <vt:lpstr>Μητρώο Δεσμεύσεων (3) – Υπολογιζόμενα στοιχεία</vt:lpstr>
      <vt:lpstr>Μητρώο Δεσμεύσεων (4) – Λοιπά στοιχεία</vt:lpstr>
      <vt:lpstr>Μητρώο Δεσμεύσεων (5) – Λοιπά στοιχεία</vt:lpstr>
      <vt:lpstr>Μητρώο Δεσμεύσεων (6) – Λοιπά στοιχεία</vt:lpstr>
      <vt:lpstr>Μητρώο Δεσμεύσεων (7) – Λοιπά στοιχεία</vt:lpstr>
      <vt:lpstr>ΕΝΣΩΜΑΤΩΣΗ ΤΕΛΕΣΙΔΙΚΩΝ ΔΙΚΑΣΤΙΚΩΝ ΑΠΟΦΑΣΕΩΝ ΣΤΟ ΜΗΤΡΩΟ ΔΕΣΜΕΥΣΕΩΝ</vt:lpstr>
      <vt:lpstr>ΕΛΕΓΧΟΣ και ΕΚΚΑΘΑΡΙΣΗ ΔΑΠΑΝΩΝ</vt:lpstr>
      <vt:lpstr>ΕΛΕΓΧΟΣ και ΕΚΚΑΘΑΡΙΣΗ ΔΑΠΑΝΩΝ (2)</vt:lpstr>
      <vt:lpstr>ΕΛΕΓΧΟΣ και ΕΚΚΑΘΑΡΙΣΗ ΔΑΠΑΝΩΝ (3)</vt:lpstr>
      <vt:lpstr>ΕΝΤΑΛΜΑΤΟΠΟΙΗΣΗ ΚΑΙ ΠΛΗΡΩΜΗ ΔΑΠΑΝΩΝ</vt:lpstr>
      <vt:lpstr>ΕΝΤΑΛΜΑΤΟΠΟΙΗΣΗ ΚΑΙ ΠΛΗΡΩΜΗ ΔΑΠΑΝΩΝ (2)</vt:lpstr>
      <vt:lpstr>ΕΝΤΑΛΜΑΤΟΠΟΙΗΣΗ ΚΑΙ ΠΛΗΡΩΜΗ ΔΑΠΑΝΩΝ (3)</vt:lpstr>
      <vt:lpstr>ΠΑΡΑΓΡΑΦΗ ΑΞΙΩΣΕΩΝ ΕΝΑΝΤΙ ΟΤΑ</vt:lpstr>
      <vt:lpstr>ΠΑΓΙΑ ΠΡΟΚΑΤΑΒΟΛΗ</vt:lpstr>
      <vt:lpstr>ΠΑΓΙΑ ΠΡΟΚΑΤΑΒΟΛΗ (2)</vt:lpstr>
      <vt:lpstr>ΠΑΓΙΑ ΠΡΟΚΑΤΑΒΟΛΗ (3)</vt:lpstr>
      <vt:lpstr>ΠΑΓΙΑ ΠΡΟΚΑΤΑΒΟΛΗ (4)</vt:lpstr>
      <vt:lpstr>ΔΗΜΟΣΙΟΙ ΥΠΟΛΟΓΟΙ</vt:lpstr>
      <vt:lpstr>ΔΗΜΟΣΙΟΙ ΥΠΟΛΟΓΟΙ (2)</vt:lpstr>
      <vt:lpstr>ΔΗΜΟΣΙΟΙ ΥΠΟΛΟΓΟΙ (3)</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Προϋπολογισμοί</dc:title>
  <dc:creator>Παρασκευή</dc:creator>
  <cp:lastModifiedBy>KOSTAS TRYPOSKOUFIS</cp:lastModifiedBy>
  <cp:revision>1043</cp:revision>
  <dcterms:created xsi:type="dcterms:W3CDTF">2014-01-07T08:20:23Z</dcterms:created>
  <dcterms:modified xsi:type="dcterms:W3CDTF">2021-05-16T16:32:50Z</dcterms:modified>
</cp:coreProperties>
</file>