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5.xml" ContentType="application/vnd.openxmlformats-officedocument.presentationml.notesSlide+xml"/>
  <Override PartName="/ppt/notesSlides/notesSlide6.xml" ContentType="application/vnd.openxmlformats-officedocument.presentationml.notesSlide+xml"/>
  <Override PartName="/ppt/charts/chart2.xml" ContentType="application/vnd.openxmlformats-officedocument.drawingml.chart+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charts/chart3.xml" ContentType="application/vnd.openxmlformats-officedocument.drawingml.chart+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9"/>
  </p:notesMasterIdLst>
  <p:handoutMasterIdLst>
    <p:handoutMasterId r:id="rId30"/>
  </p:handoutMasterIdLst>
  <p:sldIdLst>
    <p:sldId id="270" r:id="rId2"/>
    <p:sldId id="683" r:id="rId3"/>
    <p:sldId id="684" r:id="rId4"/>
    <p:sldId id="685" r:id="rId5"/>
    <p:sldId id="686" r:id="rId6"/>
    <p:sldId id="688" r:id="rId7"/>
    <p:sldId id="676" r:id="rId8"/>
    <p:sldId id="677" r:id="rId9"/>
    <p:sldId id="678" r:id="rId10"/>
    <p:sldId id="689" r:id="rId11"/>
    <p:sldId id="690" r:id="rId12"/>
    <p:sldId id="691" r:id="rId13"/>
    <p:sldId id="692" r:id="rId14"/>
    <p:sldId id="693" r:id="rId15"/>
    <p:sldId id="568" r:id="rId16"/>
    <p:sldId id="666" r:id="rId17"/>
    <p:sldId id="667" r:id="rId18"/>
    <p:sldId id="668" r:id="rId19"/>
    <p:sldId id="669" r:id="rId20"/>
    <p:sldId id="671" r:id="rId21"/>
    <p:sldId id="672" r:id="rId22"/>
    <p:sldId id="673" r:id="rId23"/>
    <p:sldId id="662" r:id="rId24"/>
    <p:sldId id="663" r:id="rId25"/>
    <p:sldId id="664" r:id="rId26"/>
    <p:sldId id="665" r:id="rId27"/>
    <p:sldId id="560" r:id="rId28"/>
  </p:sldIdLst>
  <p:sldSz cx="9144000" cy="6858000" type="screen4x3"/>
  <p:notesSz cx="6881813" cy="9296400"/>
  <p:defaultTextStyle>
    <a:defPPr>
      <a:defRPr lang="el-GR"/>
    </a:defPPr>
    <a:lvl1pPr algn="l" rtl="0" fontAlgn="base">
      <a:spcBef>
        <a:spcPct val="0"/>
      </a:spcBef>
      <a:spcAft>
        <a:spcPct val="0"/>
      </a:spcAft>
      <a:defRPr kern="1200">
        <a:solidFill>
          <a:schemeClr val="tx1"/>
        </a:solidFill>
        <a:latin typeface="Arial" charset="0"/>
        <a:ea typeface="+mn-ea"/>
        <a:cs typeface="+mn-cs"/>
      </a:defRPr>
    </a:lvl1pPr>
    <a:lvl2pPr marL="455613" indent="1588" algn="l" rtl="0" fontAlgn="base">
      <a:spcBef>
        <a:spcPct val="0"/>
      </a:spcBef>
      <a:spcAft>
        <a:spcPct val="0"/>
      </a:spcAft>
      <a:defRPr kern="1200">
        <a:solidFill>
          <a:schemeClr val="tx1"/>
        </a:solidFill>
        <a:latin typeface="Arial" charset="0"/>
        <a:ea typeface="+mn-ea"/>
        <a:cs typeface="+mn-cs"/>
      </a:defRPr>
    </a:lvl2pPr>
    <a:lvl3pPr marL="912813" indent="1588" algn="l" rtl="0" fontAlgn="base">
      <a:spcBef>
        <a:spcPct val="0"/>
      </a:spcBef>
      <a:spcAft>
        <a:spcPct val="0"/>
      </a:spcAft>
      <a:defRPr kern="1200">
        <a:solidFill>
          <a:schemeClr val="tx1"/>
        </a:solidFill>
        <a:latin typeface="Arial" charset="0"/>
        <a:ea typeface="+mn-ea"/>
        <a:cs typeface="+mn-cs"/>
      </a:defRPr>
    </a:lvl3pPr>
    <a:lvl4pPr marL="1370013" indent="1588" algn="l" rtl="0" fontAlgn="base">
      <a:spcBef>
        <a:spcPct val="0"/>
      </a:spcBef>
      <a:spcAft>
        <a:spcPct val="0"/>
      </a:spcAft>
      <a:defRPr kern="1200">
        <a:solidFill>
          <a:schemeClr val="tx1"/>
        </a:solidFill>
        <a:latin typeface="Arial" charset="0"/>
        <a:ea typeface="+mn-ea"/>
        <a:cs typeface="+mn-cs"/>
      </a:defRPr>
    </a:lvl4pPr>
    <a:lvl5pPr marL="1827213" indent="1588"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99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Μεσαίο στυλ 2 - Έμφαση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napVertSplitter="1" vertBarState="minimized">
    <p:restoredLeft sz="3644" autoAdjust="0"/>
    <p:restoredTop sz="96305" autoAdjust="0"/>
  </p:normalViewPr>
  <p:slideViewPr>
    <p:cSldViewPr>
      <p:cViewPr varScale="1">
        <p:scale>
          <a:sx n="107" d="100"/>
          <a:sy n="107" d="100"/>
        </p:scale>
        <p:origin x="2370" y="11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varScale="1">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handoutMaster" Target="handoutMasters/handoutMaster1.xml"/><Relationship Id="rId8" Type="http://schemas.openxmlformats.org/officeDocument/2006/relationships/slide" Target="slides/slide7.xml"/></Relationships>
</file>

<file path=ppt/charts/_rels/chart1.xml.rels><?xml version="1.0" encoding="UTF-8" standalone="yes"?>
<Relationships xmlns="http://schemas.openxmlformats.org/package/2006/relationships"><Relationship Id="rId3" Type="http://schemas.openxmlformats.org/officeDocument/2006/relationships/oleObject" Target="file:///C:\Users\chrysomallidis.EKTDOM\Desktop\xx\&#917;&#922;&#932;\&#924;&#919;&#932;&#931;&#927;&#931;%202016\&#924;&#919;&#932;&#931;&#927;&#931;%202018\71&#945;.xls" TargetMode="External"/><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1" Type="http://schemas.openxmlformats.org/officeDocument/2006/relationships/oleObject" Target="file:///C:\Users\&#922;&#945;&#964;&#949;&#961;&#943;&#957;&#945;%20&#913;&#961;&#946;&#945;&#957;&#953;&#964;&#940;&#954;&#951;\Downloads\&#916;&#921;&#913;&#915;&#929;&#913;&#924;&#924;&#913;.7.1.-01.11.2015.xlsx" TargetMode="External"/></Relationships>
</file>

<file path=ppt/charts/_rels/chart3.xml.rels><?xml version="1.0" encoding="UTF-8" standalone="yes"?>
<Relationships xmlns="http://schemas.openxmlformats.org/package/2006/relationships"><Relationship Id="rId1" Type="http://schemas.openxmlformats.org/officeDocument/2006/relationships/oleObject" Target="file:///C:\Users\chrysomallidis\Desktop\xx\&#917;&#922;&#932;\&#917;&#931;&#937;&#932;&#917;&#929;&#921;&#922;&#913;%20&#931;&#919;&#924;&#917;&#921;&#937;&#924;&#913;&#932;&#913;\&#932;&#929;&#921;&#915;&#937;&#925;&#927;%20&#915;&#925;&#937;&#931;&#919;&#931;\outlines,%20texts%20etc\Education_2008-2015.xlsx" TargetMode="Externa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stacked"/>
        <c:varyColors val="0"/>
        <c:ser>
          <c:idx val="0"/>
          <c:order val="0"/>
          <c:tx>
            <c:strRef>
              <c:f>Φύλλο1!$B$1</c:f>
              <c:strCache>
                <c:ptCount val="1"/>
                <c:pt idx="0">
                  <c:v>Εξωτερικό</c:v>
                </c:pt>
              </c:strCache>
            </c:strRef>
          </c:tx>
          <c:spPr>
            <a:solidFill>
              <a:schemeClr val="accent1"/>
            </a:solidFill>
            <a:ln>
              <a:noFill/>
            </a:ln>
            <a:effectLst/>
          </c:spPr>
          <c:invertIfNegative val="0"/>
          <c:dLbls>
            <c:dLbl>
              <c:idx val="17"/>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0-B53D-4F37-817E-EA96A4D06EB0}"/>
                </c:ext>
              </c:extLst>
            </c:dLbl>
            <c:spPr>
              <a:noFill/>
              <a:ln>
                <a:noFill/>
              </a:ln>
              <a:effectLst/>
            </c:spPr>
            <c:txPr>
              <a:bodyPr rot="0" spcFirstLastPara="1" vertOverflow="ellipsis" vert="horz" wrap="square" lIns="38100" tIns="19050" rIns="38100" bIns="19050" anchor="ctr" anchorCtr="1">
                <a:spAutoFit/>
              </a:bodyPr>
              <a:lstStyle/>
              <a:p>
                <a:pPr>
                  <a:defRPr sz="1400" b="0" i="0" u="none" strike="noStrike" kern="1200" baseline="0">
                    <a:solidFill>
                      <a:schemeClr val="tx1">
                        <a:lumMod val="75000"/>
                        <a:lumOff val="25000"/>
                      </a:schemeClr>
                    </a:solidFill>
                    <a:latin typeface="+mn-lt"/>
                    <a:ea typeface="+mn-ea"/>
                    <a:cs typeface="+mn-cs"/>
                  </a:defRPr>
                </a:pPr>
                <a:endParaRPr lang="en-US"/>
              </a:p>
            </c:txPr>
            <c:showLegendKey val="0"/>
            <c:showVal val="0"/>
            <c:showCatName val="0"/>
            <c:showSerName val="0"/>
            <c:showPercent val="0"/>
            <c:showBubbleSize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Φύλλο1!$A$2:$A$29</c:f>
              <c:strCache>
                <c:ptCount val="28"/>
                <c:pt idx="0">
                  <c:v>LV</c:v>
                </c:pt>
                <c:pt idx="1">
                  <c:v>BG</c:v>
                </c:pt>
                <c:pt idx="2">
                  <c:v>SK</c:v>
                </c:pt>
                <c:pt idx="3">
                  <c:v>LT</c:v>
                </c:pt>
                <c:pt idx="4">
                  <c:v>CZ</c:v>
                </c:pt>
                <c:pt idx="5">
                  <c:v>IE</c:v>
                </c:pt>
                <c:pt idx="6">
                  <c:v>CY</c:v>
                </c:pt>
                <c:pt idx="7">
                  <c:v>MT</c:v>
                </c:pt>
                <c:pt idx="8">
                  <c:v>RO</c:v>
                </c:pt>
                <c:pt idx="9">
                  <c:v>UK</c:v>
                </c:pt>
                <c:pt idx="10">
                  <c:v>PL</c:v>
                </c:pt>
                <c:pt idx="11">
                  <c:v>AT</c:v>
                </c:pt>
                <c:pt idx="12">
                  <c:v>BE</c:v>
                </c:pt>
                <c:pt idx="13">
                  <c:v>NL</c:v>
                </c:pt>
                <c:pt idx="14">
                  <c:v>HU</c:v>
                </c:pt>
                <c:pt idx="15">
                  <c:v>FI</c:v>
                </c:pt>
                <c:pt idx="16">
                  <c:v>HR</c:v>
                </c:pt>
                <c:pt idx="17">
                  <c:v>EL</c:v>
                </c:pt>
                <c:pt idx="18">
                  <c:v>EE</c:v>
                </c:pt>
                <c:pt idx="19">
                  <c:v>EU28</c:v>
                </c:pt>
                <c:pt idx="20">
                  <c:v>SI</c:v>
                </c:pt>
                <c:pt idx="21">
                  <c:v>IT</c:v>
                </c:pt>
                <c:pt idx="22">
                  <c:v>ES</c:v>
                </c:pt>
                <c:pt idx="23">
                  <c:v>FR*</c:v>
                </c:pt>
                <c:pt idx="24">
                  <c:v>PT</c:v>
                </c:pt>
                <c:pt idx="25">
                  <c:v>DK</c:v>
                </c:pt>
                <c:pt idx="26">
                  <c:v>DE</c:v>
                </c:pt>
                <c:pt idx="27">
                  <c:v>LU</c:v>
                </c:pt>
              </c:strCache>
            </c:strRef>
          </c:cat>
          <c:val>
            <c:numRef>
              <c:f>Φύλλο1!$B$2:$B$29</c:f>
              <c:numCache>
                <c:formatCode>#.#00</c:formatCode>
                <c:ptCount val="28"/>
                <c:pt idx="0">
                  <c:v>45.006685627425441</c:v>
                </c:pt>
                <c:pt idx="1">
                  <c:v>43.84448139148229</c:v>
                </c:pt>
                <c:pt idx="2">
                  <c:v>39.431991435169607</c:v>
                </c:pt>
                <c:pt idx="3">
                  <c:v>34.349611505427923</c:v>
                </c:pt>
                <c:pt idx="4">
                  <c:v>32.499210154569944</c:v>
                </c:pt>
                <c:pt idx="5">
                  <c:v>23.771543534145518</c:v>
                </c:pt>
                <c:pt idx="6">
                  <c:v>22.987194774223653</c:v>
                </c:pt>
                <c:pt idx="7">
                  <c:v>20.394626081686251</c:v>
                </c:pt>
                <c:pt idx="8">
                  <c:v>19.227179005267867</c:v>
                </c:pt>
                <c:pt idx="9">
                  <c:v>17.093213474135759</c:v>
                </c:pt>
                <c:pt idx="10">
                  <c:v>16.74242462890502</c:v>
                </c:pt>
                <c:pt idx="11">
                  <c:v>16.550736297930921</c:v>
                </c:pt>
                <c:pt idx="12">
                  <c:v>16.547516758178936</c:v>
                </c:pt>
                <c:pt idx="13">
                  <c:v>15.509196252273078</c:v>
                </c:pt>
                <c:pt idx="14">
                  <c:v>14.951184244448678</c:v>
                </c:pt>
                <c:pt idx="15">
                  <c:v>14.521735521325661</c:v>
                </c:pt>
                <c:pt idx="16">
                  <c:v>14.475347451469599</c:v>
                </c:pt>
                <c:pt idx="17">
                  <c:v>12.6621197431847</c:v>
                </c:pt>
                <c:pt idx="18">
                  <c:v>12.175641659020867</c:v>
                </c:pt>
                <c:pt idx="19">
                  <c:v>11.023678556761149</c:v>
                </c:pt>
                <c:pt idx="20">
                  <c:v>10.557864574869606</c:v>
                </c:pt>
                <c:pt idx="21">
                  <c:v>8.3016645692398168</c:v>
                </c:pt>
                <c:pt idx="22">
                  <c:v>8.0397828636111797</c:v>
                </c:pt>
                <c:pt idx="23">
                  <c:v>7.7874607199334713</c:v>
                </c:pt>
                <c:pt idx="24">
                  <c:v>7.3736989154595989</c:v>
                </c:pt>
                <c:pt idx="25">
                  <c:v>6.5638083908169778</c:v>
                </c:pt>
                <c:pt idx="26">
                  <c:v>6.1526717744331165</c:v>
                </c:pt>
                <c:pt idx="27">
                  <c:v>3.382083606034072</c:v>
                </c:pt>
              </c:numCache>
            </c:numRef>
          </c:val>
          <c:extLst>
            <c:ext xmlns:c16="http://schemas.microsoft.com/office/drawing/2014/chart" uri="{C3380CC4-5D6E-409C-BE32-E72D297353CC}">
              <c16:uniqueId val="{00000001-B53D-4F37-817E-EA96A4D06EB0}"/>
            </c:ext>
          </c:extLst>
        </c:ser>
        <c:ser>
          <c:idx val="1"/>
          <c:order val="1"/>
          <c:tx>
            <c:strRef>
              <c:f>Φύλλο1!$C$1</c:f>
              <c:strCache>
                <c:ptCount val="1"/>
                <c:pt idx="0">
                  <c:v>Τομέας επιχειρήσεων</c:v>
                </c:pt>
              </c:strCache>
            </c:strRef>
          </c:tx>
          <c:spPr>
            <a:solidFill>
              <a:schemeClr val="accent2"/>
            </a:solidFill>
            <a:ln>
              <a:noFill/>
            </a:ln>
            <a:effectLst/>
          </c:spPr>
          <c:invertIfNegative val="0"/>
          <c:dLbls>
            <c:dLbl>
              <c:idx val="17"/>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2-B53D-4F37-817E-EA96A4D06EB0}"/>
                </c:ext>
              </c:extLst>
            </c:dLbl>
            <c:spPr>
              <a:noFill/>
              <a:ln>
                <a:noFill/>
              </a:ln>
              <a:effectLst/>
            </c:spPr>
            <c:txPr>
              <a:bodyPr rot="0" spcFirstLastPara="1" vertOverflow="ellipsis" vert="horz" wrap="square" lIns="38100" tIns="19050" rIns="38100" bIns="19050" anchor="ctr" anchorCtr="1">
                <a:spAutoFit/>
              </a:bodyPr>
              <a:lstStyle/>
              <a:p>
                <a:pPr>
                  <a:defRPr sz="1400" b="0" i="0" u="none" strike="noStrike" kern="1200" baseline="0">
                    <a:solidFill>
                      <a:schemeClr val="tx1">
                        <a:lumMod val="75000"/>
                        <a:lumOff val="25000"/>
                      </a:schemeClr>
                    </a:solidFill>
                    <a:latin typeface="+mn-lt"/>
                    <a:ea typeface="+mn-ea"/>
                    <a:cs typeface="+mn-cs"/>
                  </a:defRPr>
                </a:pPr>
                <a:endParaRPr lang="en-US"/>
              </a:p>
            </c:txPr>
            <c:showLegendKey val="0"/>
            <c:showVal val="0"/>
            <c:showCatName val="0"/>
            <c:showSerName val="0"/>
            <c:showPercent val="0"/>
            <c:showBubbleSize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Φύλλο1!$A$2:$A$29</c:f>
              <c:strCache>
                <c:ptCount val="28"/>
                <c:pt idx="0">
                  <c:v>LV</c:v>
                </c:pt>
                <c:pt idx="1">
                  <c:v>BG</c:v>
                </c:pt>
                <c:pt idx="2">
                  <c:v>SK</c:v>
                </c:pt>
                <c:pt idx="3">
                  <c:v>LT</c:v>
                </c:pt>
                <c:pt idx="4">
                  <c:v>CZ</c:v>
                </c:pt>
                <c:pt idx="5">
                  <c:v>IE</c:v>
                </c:pt>
                <c:pt idx="6">
                  <c:v>CY</c:v>
                </c:pt>
                <c:pt idx="7">
                  <c:v>MT</c:v>
                </c:pt>
                <c:pt idx="8">
                  <c:v>RO</c:v>
                </c:pt>
                <c:pt idx="9">
                  <c:v>UK</c:v>
                </c:pt>
                <c:pt idx="10">
                  <c:v>PL</c:v>
                </c:pt>
                <c:pt idx="11">
                  <c:v>AT</c:v>
                </c:pt>
                <c:pt idx="12">
                  <c:v>BE</c:v>
                </c:pt>
                <c:pt idx="13">
                  <c:v>NL</c:v>
                </c:pt>
                <c:pt idx="14">
                  <c:v>HU</c:v>
                </c:pt>
                <c:pt idx="15">
                  <c:v>FI</c:v>
                </c:pt>
                <c:pt idx="16">
                  <c:v>HR</c:v>
                </c:pt>
                <c:pt idx="17">
                  <c:v>EL</c:v>
                </c:pt>
                <c:pt idx="18">
                  <c:v>EE</c:v>
                </c:pt>
                <c:pt idx="19">
                  <c:v>EU28</c:v>
                </c:pt>
                <c:pt idx="20">
                  <c:v>SI</c:v>
                </c:pt>
                <c:pt idx="21">
                  <c:v>IT</c:v>
                </c:pt>
                <c:pt idx="22">
                  <c:v>ES</c:v>
                </c:pt>
                <c:pt idx="23">
                  <c:v>FR*</c:v>
                </c:pt>
                <c:pt idx="24">
                  <c:v>PT</c:v>
                </c:pt>
                <c:pt idx="25">
                  <c:v>DK</c:v>
                </c:pt>
                <c:pt idx="26">
                  <c:v>DE</c:v>
                </c:pt>
                <c:pt idx="27">
                  <c:v>LU</c:v>
                </c:pt>
              </c:strCache>
            </c:strRef>
          </c:cat>
          <c:val>
            <c:numRef>
              <c:f>Φύλλο1!$C$2:$C$29</c:f>
              <c:numCache>
                <c:formatCode>#.#00</c:formatCode>
                <c:ptCount val="28"/>
                <c:pt idx="0">
                  <c:v>20.03946044591175</c:v>
                </c:pt>
                <c:pt idx="1">
                  <c:v>35.581809268022347</c:v>
                </c:pt>
                <c:pt idx="2">
                  <c:v>25.057243671666555</c:v>
                </c:pt>
                <c:pt idx="3">
                  <c:v>28.531053594835146</c:v>
                </c:pt>
                <c:pt idx="4">
                  <c:v>34.525564889330759</c:v>
                </c:pt>
                <c:pt idx="5">
                  <c:v>48.372690459199902</c:v>
                </c:pt>
                <c:pt idx="6">
                  <c:v>20.04562185701695</c:v>
                </c:pt>
                <c:pt idx="7">
                  <c:v>45.630043660280371</c:v>
                </c:pt>
                <c:pt idx="8">
                  <c:v>37.291452866608196</c:v>
                </c:pt>
                <c:pt idx="9">
                  <c:v>48.959083351091998</c:v>
                </c:pt>
                <c:pt idx="10">
                  <c:v>39.004578441571795</c:v>
                </c:pt>
                <c:pt idx="11">
                  <c:v>49.739504776524981</c:v>
                </c:pt>
                <c:pt idx="12">
                  <c:v>58.596680420352641</c:v>
                </c:pt>
                <c:pt idx="13">
                  <c:v>48.64847288538855</c:v>
                </c:pt>
                <c:pt idx="14">
                  <c:v>49.716857408673619</c:v>
                </c:pt>
                <c:pt idx="15">
                  <c:v>54.764546319106906</c:v>
                </c:pt>
                <c:pt idx="16">
                  <c:v>46.642270137918906</c:v>
                </c:pt>
                <c:pt idx="17">
                  <c:v>31.400019176885458</c:v>
                </c:pt>
                <c:pt idx="18">
                  <c:v>41.007834003811141</c:v>
                </c:pt>
                <c:pt idx="19">
                  <c:v>54.920423481472632</c:v>
                </c:pt>
                <c:pt idx="20">
                  <c:v>69.208791350037217</c:v>
                </c:pt>
                <c:pt idx="21">
                  <c:v>49.993227417856893</c:v>
                </c:pt>
                <c:pt idx="22">
                  <c:v>45.847254007644061</c:v>
                </c:pt>
                <c:pt idx="23">
                  <c:v>55.654845921291596</c:v>
                </c:pt>
                <c:pt idx="24">
                  <c:v>42.652791697694866</c:v>
                </c:pt>
                <c:pt idx="25">
                  <c:v>59.356132205169018</c:v>
                </c:pt>
                <c:pt idx="26">
                  <c:v>65.597361325121184</c:v>
                </c:pt>
                <c:pt idx="27">
                  <c:v>47.078282796759332</c:v>
                </c:pt>
              </c:numCache>
            </c:numRef>
          </c:val>
          <c:extLst>
            <c:ext xmlns:c16="http://schemas.microsoft.com/office/drawing/2014/chart" uri="{C3380CC4-5D6E-409C-BE32-E72D297353CC}">
              <c16:uniqueId val="{00000003-B53D-4F37-817E-EA96A4D06EB0}"/>
            </c:ext>
          </c:extLst>
        </c:ser>
        <c:ser>
          <c:idx val="2"/>
          <c:order val="2"/>
          <c:tx>
            <c:strRef>
              <c:f>Φύλλο1!$D$1</c:f>
              <c:strCache>
                <c:ptCount val="1"/>
                <c:pt idx="0">
                  <c:v>Κρατικός τομέας</c:v>
                </c:pt>
              </c:strCache>
            </c:strRef>
          </c:tx>
          <c:spPr>
            <a:solidFill>
              <a:schemeClr val="accent3"/>
            </a:solidFill>
            <a:ln>
              <a:noFill/>
            </a:ln>
            <a:effectLst/>
          </c:spPr>
          <c:invertIfNegative val="0"/>
          <c:dLbls>
            <c:dLbl>
              <c:idx val="17"/>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4-B53D-4F37-817E-EA96A4D06EB0}"/>
                </c:ext>
              </c:extLst>
            </c:dLbl>
            <c:spPr>
              <a:noFill/>
              <a:ln>
                <a:noFill/>
              </a:ln>
              <a:effectLst/>
            </c:spPr>
            <c:txPr>
              <a:bodyPr rot="0" spcFirstLastPara="1" vertOverflow="ellipsis" vert="horz" wrap="square" lIns="38100" tIns="19050" rIns="38100" bIns="19050" anchor="ctr" anchorCtr="1">
                <a:spAutoFit/>
              </a:bodyPr>
              <a:lstStyle/>
              <a:p>
                <a:pPr>
                  <a:defRPr sz="1400" b="0" i="0" u="none" strike="noStrike" kern="1200" baseline="0">
                    <a:solidFill>
                      <a:schemeClr val="tx1">
                        <a:lumMod val="75000"/>
                        <a:lumOff val="25000"/>
                      </a:schemeClr>
                    </a:solidFill>
                    <a:latin typeface="+mn-lt"/>
                    <a:ea typeface="+mn-ea"/>
                    <a:cs typeface="+mn-cs"/>
                  </a:defRPr>
                </a:pPr>
                <a:endParaRPr lang="en-US"/>
              </a:p>
            </c:txPr>
            <c:showLegendKey val="0"/>
            <c:showVal val="0"/>
            <c:showCatName val="0"/>
            <c:showSerName val="0"/>
            <c:showPercent val="0"/>
            <c:showBubbleSize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Φύλλο1!$A$2:$A$29</c:f>
              <c:strCache>
                <c:ptCount val="28"/>
                <c:pt idx="0">
                  <c:v>LV</c:v>
                </c:pt>
                <c:pt idx="1">
                  <c:v>BG</c:v>
                </c:pt>
                <c:pt idx="2">
                  <c:v>SK</c:v>
                </c:pt>
                <c:pt idx="3">
                  <c:v>LT</c:v>
                </c:pt>
                <c:pt idx="4">
                  <c:v>CZ</c:v>
                </c:pt>
                <c:pt idx="5">
                  <c:v>IE</c:v>
                </c:pt>
                <c:pt idx="6">
                  <c:v>CY</c:v>
                </c:pt>
                <c:pt idx="7">
                  <c:v>MT</c:v>
                </c:pt>
                <c:pt idx="8">
                  <c:v>RO</c:v>
                </c:pt>
                <c:pt idx="9">
                  <c:v>UK</c:v>
                </c:pt>
                <c:pt idx="10">
                  <c:v>PL</c:v>
                </c:pt>
                <c:pt idx="11">
                  <c:v>AT</c:v>
                </c:pt>
                <c:pt idx="12">
                  <c:v>BE</c:v>
                </c:pt>
                <c:pt idx="13">
                  <c:v>NL</c:v>
                </c:pt>
                <c:pt idx="14">
                  <c:v>HU</c:v>
                </c:pt>
                <c:pt idx="15">
                  <c:v>FI</c:v>
                </c:pt>
                <c:pt idx="16">
                  <c:v>HR</c:v>
                </c:pt>
                <c:pt idx="17">
                  <c:v>EL</c:v>
                </c:pt>
                <c:pt idx="18">
                  <c:v>EE</c:v>
                </c:pt>
                <c:pt idx="19">
                  <c:v>EU28</c:v>
                </c:pt>
                <c:pt idx="20">
                  <c:v>SI</c:v>
                </c:pt>
                <c:pt idx="21">
                  <c:v>IT</c:v>
                </c:pt>
                <c:pt idx="22">
                  <c:v>ES</c:v>
                </c:pt>
                <c:pt idx="23">
                  <c:v>FR*</c:v>
                </c:pt>
                <c:pt idx="24">
                  <c:v>PT</c:v>
                </c:pt>
                <c:pt idx="25">
                  <c:v>DK</c:v>
                </c:pt>
                <c:pt idx="26">
                  <c:v>DE</c:v>
                </c:pt>
                <c:pt idx="27">
                  <c:v>LU</c:v>
                </c:pt>
              </c:strCache>
            </c:strRef>
          </c:cat>
          <c:val>
            <c:numRef>
              <c:f>Φύλλο1!$D$2:$D$29</c:f>
              <c:numCache>
                <c:formatCode>#.#00</c:formatCode>
                <c:ptCount val="28"/>
                <c:pt idx="0">
                  <c:v>32.720375266227343</c:v>
                </c:pt>
                <c:pt idx="1">
                  <c:v>20.349256085603443</c:v>
                </c:pt>
                <c:pt idx="2">
                  <c:v>31.935943140288334</c:v>
                </c:pt>
                <c:pt idx="3">
                  <c:v>35.34506200941675</c:v>
                </c:pt>
                <c:pt idx="4">
                  <c:v>32.214537100306309</c:v>
                </c:pt>
                <c:pt idx="5">
                  <c:v>25.909398079287424</c:v>
                </c:pt>
                <c:pt idx="6">
                  <c:v>50.560423039037801</c:v>
                </c:pt>
                <c:pt idx="7">
                  <c:v>32.813674983445011</c:v>
                </c:pt>
                <c:pt idx="8">
                  <c:v>41.691873393169139</c:v>
                </c:pt>
                <c:pt idx="9">
                  <c:v>27.667740428474726</c:v>
                </c:pt>
                <c:pt idx="10">
                  <c:v>41.823954532926621</c:v>
                </c:pt>
                <c:pt idx="11">
                  <c:v>32.590422231961291</c:v>
                </c:pt>
                <c:pt idx="12">
                  <c:v>22.505586059645545</c:v>
                </c:pt>
                <c:pt idx="13">
                  <c:v>33.127326435799262</c:v>
                </c:pt>
                <c:pt idx="14">
                  <c:v>34.624064504799378</c:v>
                </c:pt>
                <c:pt idx="15">
                  <c:v>28.885333935684386</c:v>
                </c:pt>
                <c:pt idx="16">
                  <c:v>36.357242152689537</c:v>
                </c:pt>
                <c:pt idx="17">
                  <c:v>53.056098201150036</c:v>
                </c:pt>
                <c:pt idx="18">
                  <c:v>46.360834686051703</c:v>
                </c:pt>
                <c:pt idx="19">
                  <c:v>31.567990544309421</c:v>
                </c:pt>
                <c:pt idx="20">
                  <c:v>19.886394413550409</c:v>
                </c:pt>
                <c:pt idx="21">
                  <c:v>37.979418472377162</c:v>
                </c:pt>
                <c:pt idx="22">
                  <c:v>40.927722490241976</c:v>
                </c:pt>
                <c:pt idx="23">
                  <c:v>34.586763050266107</c:v>
                </c:pt>
                <c:pt idx="24">
                  <c:v>44.298219214898012</c:v>
                </c:pt>
                <c:pt idx="25">
                  <c:v>29.376140710980398</c:v>
                </c:pt>
                <c:pt idx="26">
                  <c:v>27.89112630270597</c:v>
                </c:pt>
                <c:pt idx="27">
                  <c:v>47.667138059987622</c:v>
                </c:pt>
              </c:numCache>
            </c:numRef>
          </c:val>
          <c:extLst>
            <c:ext xmlns:c16="http://schemas.microsoft.com/office/drawing/2014/chart" uri="{C3380CC4-5D6E-409C-BE32-E72D297353CC}">
              <c16:uniqueId val="{00000005-B53D-4F37-817E-EA96A4D06EB0}"/>
            </c:ext>
          </c:extLst>
        </c:ser>
        <c:ser>
          <c:idx val="3"/>
          <c:order val="3"/>
          <c:tx>
            <c:strRef>
              <c:f>Φύλλο1!$E$1</c:f>
              <c:strCache>
                <c:ptCount val="1"/>
                <c:pt idx="0">
                  <c:v>Τομέας τριτοβάθμιας εκπαίδευσης</c:v>
                </c:pt>
              </c:strCache>
            </c:strRef>
          </c:tx>
          <c:spPr>
            <a:solidFill>
              <a:schemeClr val="accent4"/>
            </a:solidFill>
            <a:ln>
              <a:noFill/>
            </a:ln>
            <a:effectLst/>
          </c:spPr>
          <c:invertIfNegative val="0"/>
          <c:cat>
            <c:strRef>
              <c:f>Φύλλο1!$A$2:$A$29</c:f>
              <c:strCache>
                <c:ptCount val="28"/>
                <c:pt idx="0">
                  <c:v>LV</c:v>
                </c:pt>
                <c:pt idx="1">
                  <c:v>BG</c:v>
                </c:pt>
                <c:pt idx="2">
                  <c:v>SK</c:v>
                </c:pt>
                <c:pt idx="3">
                  <c:v>LT</c:v>
                </c:pt>
                <c:pt idx="4">
                  <c:v>CZ</c:v>
                </c:pt>
                <c:pt idx="5">
                  <c:v>IE</c:v>
                </c:pt>
                <c:pt idx="6">
                  <c:v>CY</c:v>
                </c:pt>
                <c:pt idx="7">
                  <c:v>MT</c:v>
                </c:pt>
                <c:pt idx="8">
                  <c:v>RO</c:v>
                </c:pt>
                <c:pt idx="9">
                  <c:v>UK</c:v>
                </c:pt>
                <c:pt idx="10">
                  <c:v>PL</c:v>
                </c:pt>
                <c:pt idx="11">
                  <c:v>AT</c:v>
                </c:pt>
                <c:pt idx="12">
                  <c:v>BE</c:v>
                </c:pt>
                <c:pt idx="13">
                  <c:v>NL</c:v>
                </c:pt>
                <c:pt idx="14">
                  <c:v>HU</c:v>
                </c:pt>
                <c:pt idx="15">
                  <c:v>FI</c:v>
                </c:pt>
                <c:pt idx="16">
                  <c:v>HR</c:v>
                </c:pt>
                <c:pt idx="17">
                  <c:v>EL</c:v>
                </c:pt>
                <c:pt idx="18">
                  <c:v>EE</c:v>
                </c:pt>
                <c:pt idx="19">
                  <c:v>EU28</c:v>
                </c:pt>
                <c:pt idx="20">
                  <c:v>SI</c:v>
                </c:pt>
                <c:pt idx="21">
                  <c:v>IT</c:v>
                </c:pt>
                <c:pt idx="22">
                  <c:v>ES</c:v>
                </c:pt>
                <c:pt idx="23">
                  <c:v>FR*</c:v>
                </c:pt>
                <c:pt idx="24">
                  <c:v>PT</c:v>
                </c:pt>
                <c:pt idx="25">
                  <c:v>DK</c:v>
                </c:pt>
                <c:pt idx="26">
                  <c:v>DE</c:v>
                </c:pt>
                <c:pt idx="27">
                  <c:v>LU</c:v>
                </c:pt>
              </c:strCache>
            </c:strRef>
          </c:cat>
          <c:val>
            <c:numRef>
              <c:f>Φύλλο1!$E$2:$E$29</c:f>
              <c:numCache>
                <c:formatCode>#.#00</c:formatCode>
                <c:ptCount val="28"/>
                <c:pt idx="0">
                  <c:v>2.2339142061960739</c:v>
                </c:pt>
                <c:pt idx="1">
                  <c:v>8.3876881101590153E-2</c:v>
                </c:pt>
                <c:pt idx="2">
                  <c:v>3.2577044236676307</c:v>
                </c:pt>
                <c:pt idx="3">
                  <c:v>1.4647605021861412</c:v>
                </c:pt>
                <c:pt idx="4">
                  <c:v>0.70807660939948935</c:v>
                </c:pt>
                <c:pt idx="5">
                  <c:v>1.5315834271908932</c:v>
                </c:pt>
                <c:pt idx="6">
                  <c:v>5.7732386334180106</c:v>
                </c:pt>
                <c:pt idx="7">
                  <c:v>1.1021695455514777</c:v>
                </c:pt>
                <c:pt idx="8">
                  <c:v>1.6974653683086722</c:v>
                </c:pt>
                <c:pt idx="9">
                  <c:v>1.3700762547474257</c:v>
                </c:pt>
                <c:pt idx="10">
                  <c:v>2.2003623144328888</c:v>
                </c:pt>
                <c:pt idx="11">
                  <c:v>0.6022897560634507</c:v>
                </c:pt>
                <c:pt idx="12">
                  <c:v>1.9884523961040437</c:v>
                </c:pt>
                <c:pt idx="13">
                  <c:v>0.15994030576897353</c:v>
                </c:pt>
                <c:pt idx="14">
                  <c:v>0</c:v>
                </c:pt>
                <c:pt idx="15">
                  <c:v>0.30144823658668085</c:v>
                </c:pt>
                <c:pt idx="16">
                  <c:v>2.0334495652087363</c:v>
                </c:pt>
                <c:pt idx="17">
                  <c:v>2.4633096786128332</c:v>
                </c:pt>
                <c:pt idx="18">
                  <c:v>0.21455289716987791</c:v>
                </c:pt>
                <c:pt idx="19">
                  <c:v>0.94450435259218546</c:v>
                </c:pt>
                <c:pt idx="20">
                  <c:v>0.33914581893065315</c:v>
                </c:pt>
                <c:pt idx="21">
                  <c:v>0.99156229907291904</c:v>
                </c:pt>
                <c:pt idx="22">
                  <c:v>4.3121789308528475</c:v>
                </c:pt>
                <c:pt idx="23">
                  <c:v>1.0167443877374882</c:v>
                </c:pt>
                <c:pt idx="24">
                  <c:v>4.3925425949462769</c:v>
                </c:pt>
                <c:pt idx="25">
                  <c:v>0</c:v>
                </c:pt>
                <c:pt idx="26">
                  <c:v>0</c:v>
                </c:pt>
                <c:pt idx="27">
                  <c:v>1.6458344107613208</c:v>
                </c:pt>
              </c:numCache>
            </c:numRef>
          </c:val>
          <c:extLst>
            <c:ext xmlns:c16="http://schemas.microsoft.com/office/drawing/2014/chart" uri="{C3380CC4-5D6E-409C-BE32-E72D297353CC}">
              <c16:uniqueId val="{00000006-B53D-4F37-817E-EA96A4D06EB0}"/>
            </c:ext>
          </c:extLst>
        </c:ser>
        <c:ser>
          <c:idx val="4"/>
          <c:order val="4"/>
          <c:tx>
            <c:strRef>
              <c:f>Φύλλο1!$F$1</c:f>
              <c:strCache>
                <c:ptCount val="1"/>
                <c:pt idx="0">
                  <c:v>Τομέας ιδιωτικών μη κερδοσκοπικών ιδρυμάτων</c:v>
                </c:pt>
              </c:strCache>
            </c:strRef>
          </c:tx>
          <c:spPr>
            <a:solidFill>
              <a:schemeClr val="accent5"/>
            </a:solidFill>
            <a:ln>
              <a:noFill/>
            </a:ln>
            <a:effectLst/>
          </c:spPr>
          <c:invertIfNegative val="0"/>
          <c:cat>
            <c:strRef>
              <c:f>Φύλλο1!$A$2:$A$29</c:f>
              <c:strCache>
                <c:ptCount val="28"/>
                <c:pt idx="0">
                  <c:v>LV</c:v>
                </c:pt>
                <c:pt idx="1">
                  <c:v>BG</c:v>
                </c:pt>
                <c:pt idx="2">
                  <c:v>SK</c:v>
                </c:pt>
                <c:pt idx="3">
                  <c:v>LT</c:v>
                </c:pt>
                <c:pt idx="4">
                  <c:v>CZ</c:v>
                </c:pt>
                <c:pt idx="5">
                  <c:v>IE</c:v>
                </c:pt>
                <c:pt idx="6">
                  <c:v>CY</c:v>
                </c:pt>
                <c:pt idx="7">
                  <c:v>MT</c:v>
                </c:pt>
                <c:pt idx="8">
                  <c:v>RO</c:v>
                </c:pt>
                <c:pt idx="9">
                  <c:v>UK</c:v>
                </c:pt>
                <c:pt idx="10">
                  <c:v>PL</c:v>
                </c:pt>
                <c:pt idx="11">
                  <c:v>AT</c:v>
                </c:pt>
                <c:pt idx="12">
                  <c:v>BE</c:v>
                </c:pt>
                <c:pt idx="13">
                  <c:v>NL</c:v>
                </c:pt>
                <c:pt idx="14">
                  <c:v>HU</c:v>
                </c:pt>
                <c:pt idx="15">
                  <c:v>FI</c:v>
                </c:pt>
                <c:pt idx="16">
                  <c:v>HR</c:v>
                </c:pt>
                <c:pt idx="17">
                  <c:v>EL</c:v>
                </c:pt>
                <c:pt idx="18">
                  <c:v>EE</c:v>
                </c:pt>
                <c:pt idx="19">
                  <c:v>EU28</c:v>
                </c:pt>
                <c:pt idx="20">
                  <c:v>SI</c:v>
                </c:pt>
                <c:pt idx="21">
                  <c:v>IT</c:v>
                </c:pt>
                <c:pt idx="22">
                  <c:v>ES</c:v>
                </c:pt>
                <c:pt idx="23">
                  <c:v>FR*</c:v>
                </c:pt>
                <c:pt idx="24">
                  <c:v>PT</c:v>
                </c:pt>
                <c:pt idx="25">
                  <c:v>DK</c:v>
                </c:pt>
                <c:pt idx="26">
                  <c:v>DE</c:v>
                </c:pt>
                <c:pt idx="27">
                  <c:v>LU</c:v>
                </c:pt>
              </c:strCache>
            </c:strRef>
          </c:cat>
          <c:val>
            <c:numRef>
              <c:f>Φύλλο1!$F$2:$F$29</c:f>
              <c:numCache>
                <c:formatCode>#.#00</c:formatCode>
                <c:ptCount val="28"/>
                <c:pt idx="0">
                  <c:v>0</c:v>
                </c:pt>
                <c:pt idx="1">
                  <c:v>0.14068295178411561</c:v>
                </c:pt>
                <c:pt idx="2">
                  <c:v>0.31704726351427104</c:v>
                </c:pt>
                <c:pt idx="3">
                  <c:v>0.30951238813403442</c:v>
                </c:pt>
                <c:pt idx="4">
                  <c:v>5.2611246393490359E-2</c:v>
                </c:pt>
                <c:pt idx="5">
                  <c:v>0.41481889073260481</c:v>
                </c:pt>
                <c:pt idx="6">
                  <c:v>0.63352169630359279</c:v>
                </c:pt>
                <c:pt idx="7">
                  <c:v>5.8363356790913277E-2</c:v>
                </c:pt>
                <c:pt idx="8">
                  <c:v>9.2029366646125155E-2</c:v>
                </c:pt>
                <c:pt idx="9">
                  <c:v>4.9102013805608919</c:v>
                </c:pt>
                <c:pt idx="10">
                  <c:v>0.22811760398422917</c:v>
                </c:pt>
                <c:pt idx="11">
                  <c:v>0.5170571012034616</c:v>
                </c:pt>
                <c:pt idx="12">
                  <c:v>0.36176436571883652</c:v>
                </c:pt>
                <c:pt idx="13">
                  <c:v>2.5550720034860523</c:v>
                </c:pt>
                <c:pt idx="14">
                  <c:v>0.70785647831594056</c:v>
                </c:pt>
                <c:pt idx="15">
                  <c:v>1.5269559415054332</c:v>
                </c:pt>
                <c:pt idx="16">
                  <c:v>0.49169069271322352</c:v>
                </c:pt>
                <c:pt idx="17">
                  <c:v>0.41845320016697451</c:v>
                </c:pt>
                <c:pt idx="18">
                  <c:v>0.24113675394640879</c:v>
                </c:pt>
                <c:pt idx="19">
                  <c:v>1.5434030648646087</c:v>
                </c:pt>
                <c:pt idx="20">
                  <c:v>7.7120326990186431E-3</c:v>
                </c:pt>
                <c:pt idx="21">
                  <c:v>2.7341228450999897</c:v>
                </c:pt>
                <c:pt idx="22">
                  <c:v>0.87306170764992364</c:v>
                </c:pt>
                <c:pt idx="23">
                  <c:v>0.95418592077133968</c:v>
                </c:pt>
                <c:pt idx="24">
                  <c:v>1.2827475770012486</c:v>
                </c:pt>
                <c:pt idx="25">
                  <c:v>4.7039186930335966</c:v>
                </c:pt>
                <c:pt idx="26">
                  <c:v>0.35884176475795193</c:v>
                </c:pt>
                <c:pt idx="27">
                  <c:v>0.21132449634328371</c:v>
                </c:pt>
              </c:numCache>
            </c:numRef>
          </c:val>
          <c:extLst>
            <c:ext xmlns:c16="http://schemas.microsoft.com/office/drawing/2014/chart" uri="{C3380CC4-5D6E-409C-BE32-E72D297353CC}">
              <c16:uniqueId val="{00000007-B53D-4F37-817E-EA96A4D06EB0}"/>
            </c:ext>
          </c:extLst>
        </c:ser>
        <c:dLbls>
          <c:showLegendKey val="0"/>
          <c:showVal val="0"/>
          <c:showCatName val="0"/>
          <c:showSerName val="0"/>
          <c:showPercent val="0"/>
          <c:showBubbleSize val="0"/>
        </c:dLbls>
        <c:gapWidth val="150"/>
        <c:overlap val="100"/>
        <c:axId val="-320702960"/>
        <c:axId val="-319812912"/>
      </c:barChart>
      <c:catAx>
        <c:axId val="-320702960"/>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319812912"/>
        <c:crosses val="autoZero"/>
        <c:auto val="1"/>
        <c:lblAlgn val="ctr"/>
        <c:lblOffset val="100"/>
        <c:noMultiLvlLbl val="0"/>
      </c:catAx>
      <c:valAx>
        <c:axId val="-319812912"/>
        <c:scaling>
          <c:orientation val="minMax"/>
          <c:max val="100"/>
        </c:scaling>
        <c:delete val="0"/>
        <c:axPos val="b"/>
        <c:majorGridlines>
          <c:spPr>
            <a:ln w="9525" cap="flat" cmpd="sng" algn="ctr">
              <a:solidFill>
                <a:schemeClr val="tx1">
                  <a:lumMod val="15000"/>
                  <a:lumOff val="85000"/>
                </a:schemeClr>
              </a:solidFill>
              <a:round/>
            </a:ln>
            <a:effectLst/>
          </c:spPr>
        </c:majorGridlines>
        <c:numFmt formatCode="#.#0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320702960"/>
        <c:crosses val="autoZero"/>
        <c:crossBetween val="between"/>
      </c:valAx>
      <c:spPr>
        <a:noFill/>
        <a:ln>
          <a:noFill/>
        </a:ln>
        <a:effectLst/>
      </c:spPr>
    </c:plotArea>
    <c:legend>
      <c:legendPos val="b"/>
      <c:layout/>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solidFill>
      <a:schemeClr val="bg1"/>
    </a:solidFill>
    <a:ln>
      <a:noFill/>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4.3676246245392611E-2"/>
          <c:y val="5.6202434155190065E-2"/>
          <c:w val="0.92984962619745526"/>
          <c:h val="0.63823265335076362"/>
        </c:manualLayout>
      </c:layout>
      <c:barChart>
        <c:barDir val="col"/>
        <c:grouping val="clustered"/>
        <c:varyColors val="0"/>
        <c:ser>
          <c:idx val="0"/>
          <c:order val="0"/>
          <c:tx>
            <c:strRef>
              <c:f>Φύλλο1!$B$5</c:f>
              <c:strCache>
                <c:ptCount val="1"/>
                <c:pt idx="0">
                  <c:v>% προϋπολογισμoύ</c:v>
                </c:pt>
              </c:strCache>
            </c:strRef>
          </c:tx>
          <c:invertIfNegative val="0"/>
          <c:cat>
            <c:strRef>
              <c:f>Φύλλο1!$A$7:$A$34</c:f>
              <c:strCache>
                <c:ptCount val="28"/>
                <c:pt idx="0">
                  <c:v>Γερμανία</c:v>
                </c:pt>
                <c:pt idx="1">
                  <c:v>Ηνωμ. Βασίλειο</c:v>
                </c:pt>
                <c:pt idx="2">
                  <c:v>Γαλλία</c:v>
                </c:pt>
                <c:pt idx="3">
                  <c:v>Ιταλία</c:v>
                </c:pt>
                <c:pt idx="4">
                  <c:v>Κάτω Χώρες</c:v>
                </c:pt>
                <c:pt idx="5">
                  <c:v>Ισπανία</c:v>
                </c:pt>
                <c:pt idx="6">
                  <c:v>Βέλγιο</c:v>
                </c:pt>
                <c:pt idx="7">
                  <c:v>Σουηδία</c:v>
                </c:pt>
                <c:pt idx="8">
                  <c:v>Αυστρία</c:v>
                </c:pt>
                <c:pt idx="9">
                  <c:v>Δανία</c:v>
                </c:pt>
                <c:pt idx="10">
                  <c:v>ΕΛΛΑΔΑ</c:v>
                </c:pt>
                <c:pt idx="11">
                  <c:v>Φινλανδία</c:v>
                </c:pt>
                <c:pt idx="12">
                  <c:v>Ιρλανδία</c:v>
                </c:pt>
                <c:pt idx="13">
                  <c:v>Πορτογαλία</c:v>
                </c:pt>
                <c:pt idx="14">
                  <c:v>Πολωνία</c:v>
                </c:pt>
                <c:pt idx="15">
                  <c:v>Ουγγαρία</c:v>
                </c:pt>
                <c:pt idx="16">
                  <c:v>Τσεχική Δημ.</c:v>
                </c:pt>
                <c:pt idx="17">
                  <c:v>Ρουμανία</c:v>
                </c:pt>
                <c:pt idx="18">
                  <c:v>Σλοβενία</c:v>
                </c:pt>
                <c:pt idx="19">
                  <c:v>Βουλγαρία</c:v>
                </c:pt>
                <c:pt idx="20">
                  <c:v>Εσθονία</c:v>
                </c:pt>
                <c:pt idx="21">
                  <c:v>Κροατία</c:v>
                </c:pt>
                <c:pt idx="22">
                  <c:v>Κύπρος</c:v>
                </c:pt>
                <c:pt idx="23">
                  <c:v>Σλοβακία</c:v>
                </c:pt>
                <c:pt idx="24">
                  <c:v>Λετονία</c:v>
                </c:pt>
                <c:pt idx="25">
                  <c:v>Λιθουανία</c:v>
                </c:pt>
                <c:pt idx="26">
                  <c:v>Λουξεμβούργο</c:v>
                </c:pt>
                <c:pt idx="27">
                  <c:v>Μάλτα</c:v>
                </c:pt>
              </c:strCache>
            </c:strRef>
          </c:cat>
          <c:val>
            <c:numRef>
              <c:f>Φύλλο1!$B$7:$B$34</c:f>
              <c:numCache>
                <c:formatCode>General</c:formatCode>
                <c:ptCount val="28"/>
                <c:pt idx="0">
                  <c:v>18.7</c:v>
                </c:pt>
                <c:pt idx="1">
                  <c:v>16</c:v>
                </c:pt>
                <c:pt idx="2">
                  <c:v>12.5</c:v>
                </c:pt>
                <c:pt idx="3">
                  <c:v>9.3000000000000007</c:v>
                </c:pt>
                <c:pt idx="4">
                  <c:v>8.5</c:v>
                </c:pt>
                <c:pt idx="5">
                  <c:v>7.9</c:v>
                </c:pt>
                <c:pt idx="6">
                  <c:v>4.8</c:v>
                </c:pt>
                <c:pt idx="7">
                  <c:v>4.3</c:v>
                </c:pt>
                <c:pt idx="8">
                  <c:v>3</c:v>
                </c:pt>
                <c:pt idx="9">
                  <c:v>2.6</c:v>
                </c:pt>
                <c:pt idx="10">
                  <c:v>2.5</c:v>
                </c:pt>
                <c:pt idx="11">
                  <c:v>2.4</c:v>
                </c:pt>
                <c:pt idx="12">
                  <c:v>1.4</c:v>
                </c:pt>
                <c:pt idx="13">
                  <c:v>1.3</c:v>
                </c:pt>
                <c:pt idx="14">
                  <c:v>1.1000000000000001</c:v>
                </c:pt>
                <c:pt idx="15">
                  <c:v>0.70000000000000062</c:v>
                </c:pt>
                <c:pt idx="16">
                  <c:v>0.70000000000000062</c:v>
                </c:pt>
                <c:pt idx="17">
                  <c:v>0.4</c:v>
                </c:pt>
                <c:pt idx="18">
                  <c:v>0.4</c:v>
                </c:pt>
                <c:pt idx="19">
                  <c:v>0.30000000000000032</c:v>
                </c:pt>
                <c:pt idx="20">
                  <c:v>0.2</c:v>
                </c:pt>
                <c:pt idx="21">
                  <c:v>0.2</c:v>
                </c:pt>
                <c:pt idx="22">
                  <c:v>0.2</c:v>
                </c:pt>
                <c:pt idx="23">
                  <c:v>0.2</c:v>
                </c:pt>
                <c:pt idx="24">
                  <c:v>0.1</c:v>
                </c:pt>
                <c:pt idx="25">
                  <c:v>0.1</c:v>
                </c:pt>
                <c:pt idx="26">
                  <c:v>0.1</c:v>
                </c:pt>
                <c:pt idx="27">
                  <c:v>0</c:v>
                </c:pt>
              </c:numCache>
            </c:numRef>
          </c:val>
          <c:extLst>
            <c:ext xmlns:c16="http://schemas.microsoft.com/office/drawing/2014/chart" uri="{C3380CC4-5D6E-409C-BE32-E72D297353CC}">
              <c16:uniqueId val="{00000000-B733-4CE9-A355-E3AFCE1613C4}"/>
            </c:ext>
          </c:extLst>
        </c:ser>
        <c:ser>
          <c:idx val="1"/>
          <c:order val="1"/>
          <c:tx>
            <c:strRef>
              <c:f>Φύλλο1!$C$5</c:f>
              <c:strCache>
                <c:ptCount val="1"/>
                <c:pt idx="0">
                  <c:v>% προτάσεων</c:v>
                </c:pt>
              </c:strCache>
            </c:strRef>
          </c:tx>
          <c:invertIfNegative val="0"/>
          <c:val>
            <c:numRef>
              <c:f>Φύλλο1!$C$7:$C$34</c:f>
              <c:numCache>
                <c:formatCode>General</c:formatCode>
                <c:ptCount val="28"/>
                <c:pt idx="0">
                  <c:v>15.3</c:v>
                </c:pt>
                <c:pt idx="1">
                  <c:v>14.9</c:v>
                </c:pt>
                <c:pt idx="2">
                  <c:v>10.7</c:v>
                </c:pt>
                <c:pt idx="3">
                  <c:v>10</c:v>
                </c:pt>
                <c:pt idx="4">
                  <c:v>7</c:v>
                </c:pt>
                <c:pt idx="5">
                  <c:v>9.4</c:v>
                </c:pt>
                <c:pt idx="6">
                  <c:v>5</c:v>
                </c:pt>
                <c:pt idx="7">
                  <c:v>3.9</c:v>
                </c:pt>
                <c:pt idx="8">
                  <c:v>3</c:v>
                </c:pt>
                <c:pt idx="9">
                  <c:v>2.4</c:v>
                </c:pt>
                <c:pt idx="10">
                  <c:v>3.1</c:v>
                </c:pt>
                <c:pt idx="11">
                  <c:v>2.2999999999999998</c:v>
                </c:pt>
                <c:pt idx="12">
                  <c:v>1.7</c:v>
                </c:pt>
                <c:pt idx="13">
                  <c:v>1.9000000000000001</c:v>
                </c:pt>
                <c:pt idx="14">
                  <c:v>1.9000000000000001</c:v>
                </c:pt>
                <c:pt idx="15">
                  <c:v>1.3</c:v>
                </c:pt>
                <c:pt idx="16">
                  <c:v>1.2</c:v>
                </c:pt>
                <c:pt idx="17">
                  <c:v>0.9</c:v>
                </c:pt>
                <c:pt idx="18">
                  <c:v>0.8</c:v>
                </c:pt>
                <c:pt idx="19">
                  <c:v>0.60000000000000064</c:v>
                </c:pt>
                <c:pt idx="20">
                  <c:v>0.4</c:v>
                </c:pt>
                <c:pt idx="21">
                  <c:v>0.30000000000000032</c:v>
                </c:pt>
                <c:pt idx="22">
                  <c:v>0.4</c:v>
                </c:pt>
                <c:pt idx="23">
                  <c:v>0.4</c:v>
                </c:pt>
                <c:pt idx="24">
                  <c:v>0.30000000000000032</c:v>
                </c:pt>
                <c:pt idx="25">
                  <c:v>0.4</c:v>
                </c:pt>
                <c:pt idx="26">
                  <c:v>0.2</c:v>
                </c:pt>
                <c:pt idx="27">
                  <c:v>0.2</c:v>
                </c:pt>
              </c:numCache>
            </c:numRef>
          </c:val>
          <c:extLst>
            <c:ext xmlns:c16="http://schemas.microsoft.com/office/drawing/2014/chart" uri="{C3380CC4-5D6E-409C-BE32-E72D297353CC}">
              <c16:uniqueId val="{00000001-B733-4CE9-A355-E3AFCE1613C4}"/>
            </c:ext>
          </c:extLst>
        </c:ser>
        <c:dLbls>
          <c:showLegendKey val="0"/>
          <c:showVal val="0"/>
          <c:showCatName val="0"/>
          <c:showSerName val="0"/>
          <c:showPercent val="0"/>
          <c:showBubbleSize val="0"/>
        </c:dLbls>
        <c:gapWidth val="75"/>
        <c:overlap val="-25"/>
        <c:axId val="-319819984"/>
        <c:axId val="-319819440"/>
      </c:barChart>
      <c:catAx>
        <c:axId val="-319819984"/>
        <c:scaling>
          <c:orientation val="minMax"/>
        </c:scaling>
        <c:delete val="0"/>
        <c:axPos val="b"/>
        <c:numFmt formatCode="General" sourceLinked="0"/>
        <c:majorTickMark val="none"/>
        <c:minorTickMark val="none"/>
        <c:tickLblPos val="nextTo"/>
        <c:txPr>
          <a:bodyPr rot="-5400000"/>
          <a:lstStyle/>
          <a:p>
            <a:pPr>
              <a:defRPr lang="en-US" sz="900"/>
            </a:pPr>
            <a:endParaRPr lang="en-US"/>
          </a:p>
        </c:txPr>
        <c:crossAx val="-319819440"/>
        <c:crosses val="autoZero"/>
        <c:auto val="1"/>
        <c:lblAlgn val="ctr"/>
        <c:lblOffset val="100"/>
        <c:noMultiLvlLbl val="0"/>
      </c:catAx>
      <c:valAx>
        <c:axId val="-319819440"/>
        <c:scaling>
          <c:orientation val="minMax"/>
        </c:scaling>
        <c:delete val="0"/>
        <c:axPos val="l"/>
        <c:numFmt formatCode="General" sourceLinked="1"/>
        <c:majorTickMark val="none"/>
        <c:minorTickMark val="none"/>
        <c:tickLblPos val="nextTo"/>
        <c:spPr>
          <a:ln w="9525">
            <a:noFill/>
          </a:ln>
        </c:spPr>
        <c:txPr>
          <a:bodyPr/>
          <a:lstStyle/>
          <a:p>
            <a:pPr>
              <a:defRPr lang="en-US" sz="600"/>
            </a:pPr>
            <a:endParaRPr lang="en-US"/>
          </a:p>
        </c:txPr>
        <c:crossAx val="-319819984"/>
        <c:crosses val="autoZero"/>
        <c:crossBetween val="between"/>
      </c:valAx>
    </c:plotArea>
    <c:legend>
      <c:legendPos val="b"/>
      <c:layout>
        <c:manualLayout>
          <c:xMode val="edge"/>
          <c:yMode val="edge"/>
          <c:x val="0.35446791172764419"/>
          <c:y val="0.31202626698689695"/>
          <c:w val="0.40418090337986218"/>
          <c:h val="0.20312528501504878"/>
        </c:manualLayout>
      </c:layout>
      <c:overlay val="0"/>
      <c:spPr>
        <a:solidFill>
          <a:schemeClr val="bg1"/>
        </a:solidFill>
      </c:spPr>
      <c:txPr>
        <a:bodyPr/>
        <a:lstStyle/>
        <a:p>
          <a:pPr>
            <a:defRPr lang="en-US" sz="1100"/>
          </a:pPr>
          <a:endParaRPr lang="en-US"/>
        </a:p>
      </c:txPr>
    </c:legend>
    <c:plotVisOnly val="1"/>
    <c:dispBlanksAs val="gap"/>
    <c:showDLblsOverMax val="0"/>
  </c:chart>
  <c:spPr>
    <a:solidFill>
      <a:schemeClr val="bg1"/>
    </a:solidFill>
  </c:sp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4087729658792819"/>
          <c:y val="2.82524059492563E-2"/>
          <c:w val="0.81467825896762902"/>
          <c:h val="0.79822506561679862"/>
        </c:manualLayout>
      </c:layout>
      <c:barChart>
        <c:barDir val="col"/>
        <c:grouping val="clustered"/>
        <c:varyColors val="0"/>
        <c:ser>
          <c:idx val="0"/>
          <c:order val="0"/>
          <c:tx>
            <c:strRef>
              <c:f>διαγρ!$B$1</c:f>
              <c:strCache>
                <c:ptCount val="1"/>
                <c:pt idx="0">
                  <c:v>Higher education sector</c:v>
                </c:pt>
              </c:strCache>
            </c:strRef>
          </c:tx>
          <c:spPr>
            <a:solidFill>
              <a:schemeClr val="bg1">
                <a:lumMod val="50000"/>
              </a:schemeClr>
            </a:solidFill>
            <a:ln>
              <a:solidFill>
                <a:schemeClr val="accent1">
                  <a:shade val="95000"/>
                  <a:satMod val="105000"/>
                </a:schemeClr>
              </a:solidFill>
            </a:ln>
          </c:spPr>
          <c:invertIfNegative val="0"/>
          <c:cat>
            <c:numRef>
              <c:f>διαγρ!$A$2:$A$9</c:f>
              <c:numCache>
                <c:formatCode>General</c:formatCode>
                <c:ptCount val="8"/>
                <c:pt idx="0">
                  <c:v>2008</c:v>
                </c:pt>
                <c:pt idx="1">
                  <c:v>2009</c:v>
                </c:pt>
                <c:pt idx="2">
                  <c:v>2010</c:v>
                </c:pt>
                <c:pt idx="3">
                  <c:v>2011</c:v>
                </c:pt>
                <c:pt idx="4">
                  <c:v>2012</c:v>
                </c:pt>
                <c:pt idx="5">
                  <c:v>2013</c:v>
                </c:pt>
                <c:pt idx="6">
                  <c:v>2014</c:v>
                </c:pt>
                <c:pt idx="7">
                  <c:v>2015</c:v>
                </c:pt>
              </c:numCache>
            </c:numRef>
          </c:cat>
          <c:val>
            <c:numRef>
              <c:f>διαγρ!$B$2:$B$9</c:f>
              <c:numCache>
                <c:formatCode>#,##000</c:formatCode>
                <c:ptCount val="8"/>
                <c:pt idx="0">
                  <c:v>1499.0749719999999</c:v>
                </c:pt>
                <c:pt idx="1">
                  <c:v>1553.750323</c:v>
                </c:pt>
                <c:pt idx="2">
                  <c:v>1481.260724</c:v>
                </c:pt>
                <c:pt idx="3">
                  <c:v>1266.0234559999999</c:v>
                </c:pt>
                <c:pt idx="4">
                  <c:v>1206.7034175299998</c:v>
                </c:pt>
                <c:pt idx="5">
                  <c:v>992.29265824000004</c:v>
                </c:pt>
                <c:pt idx="6">
                  <c:v>933.22567599000001</c:v>
                </c:pt>
                <c:pt idx="7">
                  <c:v>886.58945930000004</c:v>
                </c:pt>
              </c:numCache>
            </c:numRef>
          </c:val>
          <c:extLst>
            <c:ext xmlns:c16="http://schemas.microsoft.com/office/drawing/2014/chart" uri="{C3380CC4-5D6E-409C-BE32-E72D297353CC}">
              <c16:uniqueId val="{00000000-8CB0-4C65-AF96-A18C9EECE2BD}"/>
            </c:ext>
          </c:extLst>
        </c:ser>
        <c:ser>
          <c:idx val="1"/>
          <c:order val="1"/>
          <c:tx>
            <c:strRef>
              <c:f>διαγρ!#REF!</c:f>
              <c:strCache>
                <c:ptCount val="1"/>
                <c:pt idx="0">
                  <c:v>#REF!</c:v>
                </c:pt>
              </c:strCache>
            </c:strRef>
          </c:tx>
          <c:invertIfNegative val="0"/>
          <c:cat>
            <c:numRef>
              <c:f>διαγρ!$A$2:$A$9</c:f>
              <c:numCache>
                <c:formatCode>General</c:formatCode>
                <c:ptCount val="8"/>
                <c:pt idx="0">
                  <c:v>2008</c:v>
                </c:pt>
                <c:pt idx="1">
                  <c:v>2009</c:v>
                </c:pt>
                <c:pt idx="2">
                  <c:v>2010</c:v>
                </c:pt>
                <c:pt idx="3">
                  <c:v>2011</c:v>
                </c:pt>
                <c:pt idx="4">
                  <c:v>2012</c:v>
                </c:pt>
                <c:pt idx="5">
                  <c:v>2013</c:v>
                </c:pt>
                <c:pt idx="6">
                  <c:v>2014</c:v>
                </c:pt>
                <c:pt idx="7">
                  <c:v>2015</c:v>
                </c:pt>
              </c:numCache>
            </c:numRef>
          </c:cat>
          <c:val>
            <c:numRef>
              <c:f>διαγρ!$D$2:$D$9</c:f>
              <c:numCache>
                <c:formatCode>General</c:formatCode>
                <c:ptCount val="8"/>
                <c:pt idx="0">
                  <c:v>0</c:v>
                </c:pt>
                <c:pt idx="1">
                  <c:v>0</c:v>
                </c:pt>
                <c:pt idx="2">
                  <c:v>0</c:v>
                </c:pt>
                <c:pt idx="3">
                  <c:v>0</c:v>
                </c:pt>
                <c:pt idx="4">
                  <c:v>0</c:v>
                </c:pt>
                <c:pt idx="5">
                  <c:v>0</c:v>
                </c:pt>
                <c:pt idx="6">
                  <c:v>0</c:v>
                </c:pt>
                <c:pt idx="7">
                  <c:v>0</c:v>
                </c:pt>
              </c:numCache>
            </c:numRef>
          </c:val>
          <c:extLst>
            <c:ext xmlns:c16="http://schemas.microsoft.com/office/drawing/2014/chart" uri="{C3380CC4-5D6E-409C-BE32-E72D297353CC}">
              <c16:uniqueId val="{00000001-8CB0-4C65-AF96-A18C9EECE2BD}"/>
            </c:ext>
          </c:extLst>
        </c:ser>
        <c:dLbls>
          <c:showLegendKey val="0"/>
          <c:showVal val="0"/>
          <c:showCatName val="0"/>
          <c:showSerName val="0"/>
          <c:showPercent val="0"/>
          <c:showBubbleSize val="0"/>
        </c:dLbls>
        <c:gapWidth val="150"/>
        <c:axId val="260819168"/>
        <c:axId val="260821888"/>
      </c:barChart>
      <c:catAx>
        <c:axId val="260819168"/>
        <c:scaling>
          <c:orientation val="minMax"/>
        </c:scaling>
        <c:delete val="0"/>
        <c:axPos val="b"/>
        <c:numFmt formatCode="General" sourceLinked="1"/>
        <c:majorTickMark val="out"/>
        <c:minorTickMark val="none"/>
        <c:tickLblPos val="nextTo"/>
        <c:crossAx val="260821888"/>
        <c:crosses val="autoZero"/>
        <c:auto val="1"/>
        <c:lblAlgn val="ctr"/>
        <c:lblOffset val="100"/>
        <c:noMultiLvlLbl val="0"/>
      </c:catAx>
      <c:valAx>
        <c:axId val="260821888"/>
        <c:scaling>
          <c:orientation val="minMax"/>
        </c:scaling>
        <c:delete val="0"/>
        <c:axPos val="l"/>
        <c:majorGridlines>
          <c:spPr>
            <a:ln>
              <a:solidFill>
                <a:schemeClr val="bg1">
                  <a:lumMod val="75000"/>
                </a:schemeClr>
              </a:solidFill>
            </a:ln>
          </c:spPr>
        </c:majorGridlines>
        <c:numFmt formatCode="#,##000" sourceLinked="1"/>
        <c:majorTickMark val="out"/>
        <c:minorTickMark val="none"/>
        <c:tickLblPos val="nextTo"/>
        <c:crossAx val="260819168"/>
        <c:crosses val="autoZero"/>
        <c:crossBetween val="between"/>
      </c:valAx>
    </c:plotArea>
    <c:plotVisOnly val="1"/>
    <c:dispBlanksAs val="gap"/>
    <c:showDLblsOverMax val="0"/>
  </c:chart>
  <c:spPr>
    <a:solidFill>
      <a:schemeClr val="bg1"/>
    </a:solidFill>
    <a:ln>
      <a:noFill/>
    </a:ln>
  </c:spPr>
  <c:txPr>
    <a:bodyPr/>
    <a:lstStyle/>
    <a:p>
      <a:pPr>
        <a:defRPr sz="1100">
          <a:latin typeface="+mn-lt"/>
          <a:cs typeface="Arial" pitchFamily="34" charset="0"/>
        </a:defRPr>
      </a:pPr>
      <a:endParaRPr lang="en-US"/>
    </a:p>
  </c:txPr>
  <c:externalData r:id="rId1">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99042" name="Rectangle 2"/>
          <p:cNvSpPr>
            <a:spLocks noGrp="1" noChangeArrowheads="1"/>
          </p:cNvSpPr>
          <p:nvPr>
            <p:ph type="hdr" sz="quarter"/>
          </p:nvPr>
        </p:nvSpPr>
        <p:spPr bwMode="auto">
          <a:xfrm>
            <a:off x="0" y="1"/>
            <a:ext cx="2982119" cy="46482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l-GR"/>
          </a:p>
        </p:txBody>
      </p:sp>
      <p:sp>
        <p:nvSpPr>
          <p:cNvPr id="599043" name="Rectangle 3"/>
          <p:cNvSpPr>
            <a:spLocks noGrp="1" noChangeArrowheads="1"/>
          </p:cNvSpPr>
          <p:nvPr>
            <p:ph type="dt" sz="quarter" idx="1"/>
          </p:nvPr>
        </p:nvSpPr>
        <p:spPr bwMode="auto">
          <a:xfrm>
            <a:off x="3898102" y="1"/>
            <a:ext cx="2982119" cy="46482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l-GR"/>
          </a:p>
        </p:txBody>
      </p:sp>
      <p:sp>
        <p:nvSpPr>
          <p:cNvPr id="599044" name="Rectangle 4"/>
          <p:cNvSpPr>
            <a:spLocks noGrp="1" noChangeArrowheads="1"/>
          </p:cNvSpPr>
          <p:nvPr>
            <p:ph type="ftr" sz="quarter" idx="2"/>
          </p:nvPr>
        </p:nvSpPr>
        <p:spPr bwMode="auto">
          <a:xfrm>
            <a:off x="0" y="8829967"/>
            <a:ext cx="2982119" cy="46482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l-GR"/>
          </a:p>
        </p:txBody>
      </p:sp>
      <p:sp>
        <p:nvSpPr>
          <p:cNvPr id="599045" name="Rectangle 5"/>
          <p:cNvSpPr>
            <a:spLocks noGrp="1" noChangeArrowheads="1"/>
          </p:cNvSpPr>
          <p:nvPr>
            <p:ph type="sldNum" sz="quarter" idx="3"/>
          </p:nvPr>
        </p:nvSpPr>
        <p:spPr bwMode="auto">
          <a:xfrm>
            <a:off x="3898102" y="8829967"/>
            <a:ext cx="2982119" cy="46482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1E6ED00A-99A1-4905-99B2-0184F0027AF9}" type="slidenum">
              <a:rPr lang="el-GR"/>
              <a:pPr>
                <a:defRPr/>
              </a:pPr>
              <a:t>‹#›</a:t>
            </a:fld>
            <a:endParaRPr lang="el-GR"/>
          </a:p>
        </p:txBody>
      </p:sp>
    </p:spTree>
    <p:extLst>
      <p:ext uri="{BB962C8B-B14F-4D97-AF65-F5344CB8AC3E}">
        <p14:creationId xmlns:p14="http://schemas.microsoft.com/office/powerpoint/2010/main" val="140678443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1"/>
            <a:ext cx="2982119" cy="46482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l-GR"/>
          </a:p>
        </p:txBody>
      </p:sp>
      <p:sp>
        <p:nvSpPr>
          <p:cNvPr id="3075" name="Rectangle 3"/>
          <p:cNvSpPr>
            <a:spLocks noGrp="1" noChangeArrowheads="1"/>
          </p:cNvSpPr>
          <p:nvPr>
            <p:ph type="dt" idx="1"/>
          </p:nvPr>
        </p:nvSpPr>
        <p:spPr bwMode="auto">
          <a:xfrm>
            <a:off x="3898102" y="1"/>
            <a:ext cx="2982119" cy="46482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l-GR"/>
          </a:p>
        </p:txBody>
      </p:sp>
      <p:sp>
        <p:nvSpPr>
          <p:cNvPr id="34820" name="Rectangle 4"/>
          <p:cNvSpPr>
            <a:spLocks noGrp="1" noRot="1" noChangeAspect="1" noChangeArrowheads="1" noTextEdit="1"/>
          </p:cNvSpPr>
          <p:nvPr>
            <p:ph type="sldImg" idx="2"/>
          </p:nvPr>
        </p:nvSpPr>
        <p:spPr bwMode="auto">
          <a:xfrm>
            <a:off x="1117600" y="698500"/>
            <a:ext cx="4646613" cy="3484563"/>
          </a:xfrm>
          <a:prstGeom prst="rect">
            <a:avLst/>
          </a:prstGeom>
          <a:noFill/>
          <a:ln w="9525">
            <a:solidFill>
              <a:srgbClr val="000000"/>
            </a:solidFill>
            <a:miter lim="800000"/>
            <a:headEnd/>
            <a:tailEnd/>
          </a:ln>
        </p:spPr>
      </p:sp>
      <p:sp>
        <p:nvSpPr>
          <p:cNvPr id="3077" name="Rectangle 5"/>
          <p:cNvSpPr>
            <a:spLocks noGrp="1" noChangeArrowheads="1"/>
          </p:cNvSpPr>
          <p:nvPr>
            <p:ph type="body" sz="quarter" idx="3"/>
          </p:nvPr>
        </p:nvSpPr>
        <p:spPr bwMode="auto">
          <a:xfrm>
            <a:off x="688182" y="4415791"/>
            <a:ext cx="5505450" cy="418338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l-GR" noProof="0" smtClean="0"/>
              <a:t>Click to edit Master text styles</a:t>
            </a:r>
          </a:p>
          <a:p>
            <a:pPr lvl="1"/>
            <a:r>
              <a:rPr lang="el-GR" noProof="0" smtClean="0"/>
              <a:t>Second level</a:t>
            </a:r>
          </a:p>
          <a:p>
            <a:pPr lvl="2"/>
            <a:r>
              <a:rPr lang="el-GR" noProof="0" smtClean="0"/>
              <a:t>Third level</a:t>
            </a:r>
          </a:p>
          <a:p>
            <a:pPr lvl="3"/>
            <a:r>
              <a:rPr lang="el-GR" noProof="0" smtClean="0"/>
              <a:t>Fourth level</a:t>
            </a:r>
          </a:p>
          <a:p>
            <a:pPr lvl="4"/>
            <a:r>
              <a:rPr lang="el-GR" noProof="0" smtClean="0"/>
              <a:t>Fifth level</a:t>
            </a:r>
          </a:p>
        </p:txBody>
      </p:sp>
      <p:sp>
        <p:nvSpPr>
          <p:cNvPr id="3078" name="Rectangle 6"/>
          <p:cNvSpPr>
            <a:spLocks noGrp="1" noChangeArrowheads="1"/>
          </p:cNvSpPr>
          <p:nvPr>
            <p:ph type="ftr" sz="quarter" idx="4"/>
          </p:nvPr>
        </p:nvSpPr>
        <p:spPr bwMode="auto">
          <a:xfrm>
            <a:off x="0" y="8829967"/>
            <a:ext cx="2982119" cy="46482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l-GR"/>
          </a:p>
        </p:txBody>
      </p:sp>
      <p:sp>
        <p:nvSpPr>
          <p:cNvPr id="3079" name="Rectangle 7"/>
          <p:cNvSpPr>
            <a:spLocks noGrp="1" noChangeArrowheads="1"/>
          </p:cNvSpPr>
          <p:nvPr>
            <p:ph type="sldNum" sz="quarter" idx="5"/>
          </p:nvPr>
        </p:nvSpPr>
        <p:spPr bwMode="auto">
          <a:xfrm>
            <a:off x="3898102" y="8829967"/>
            <a:ext cx="2982119" cy="46482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729ACA3B-D702-44FB-9E8F-A1942CC62D8E}" type="slidenum">
              <a:rPr lang="el-GR"/>
              <a:pPr>
                <a:defRPr/>
              </a:pPr>
              <a:t>‹#›</a:t>
            </a:fld>
            <a:endParaRPr lang="el-GR"/>
          </a:p>
        </p:txBody>
      </p:sp>
    </p:spTree>
    <p:extLst>
      <p:ext uri="{BB962C8B-B14F-4D97-AF65-F5344CB8AC3E}">
        <p14:creationId xmlns:p14="http://schemas.microsoft.com/office/powerpoint/2010/main" val="1591271097"/>
      </p:ext>
    </p:extLst>
  </p:cSld>
  <p:clrMap bg1="lt1" tx1="dk1" bg2="lt2" tx2="dk2" accent1="accent1" accent2="accent2" accent3="accent3" accent4="accent4" accent5="accent5" accent6="accent6" hlink="hlink" folHlink="folHlink"/>
  <p:notesStyle>
    <a:lvl1pPr algn="l" defTabSz="912813" rtl="0" eaLnBrk="0" fontAlgn="base" hangingPunct="0">
      <a:spcBef>
        <a:spcPct val="30000"/>
      </a:spcBef>
      <a:spcAft>
        <a:spcPct val="0"/>
      </a:spcAft>
      <a:defRPr sz="1200" kern="1200">
        <a:solidFill>
          <a:schemeClr val="tx1"/>
        </a:solidFill>
        <a:latin typeface="Arial" charset="0"/>
        <a:ea typeface="+mn-ea"/>
        <a:cs typeface="+mn-cs"/>
      </a:defRPr>
    </a:lvl1pPr>
    <a:lvl2pPr marL="455613" algn="l" defTabSz="912813" rtl="0" eaLnBrk="0" fontAlgn="base" hangingPunct="0">
      <a:spcBef>
        <a:spcPct val="30000"/>
      </a:spcBef>
      <a:spcAft>
        <a:spcPct val="0"/>
      </a:spcAft>
      <a:defRPr sz="1200" kern="1200">
        <a:solidFill>
          <a:schemeClr val="tx1"/>
        </a:solidFill>
        <a:latin typeface="Arial" charset="0"/>
        <a:ea typeface="+mn-ea"/>
        <a:cs typeface="+mn-cs"/>
      </a:defRPr>
    </a:lvl2pPr>
    <a:lvl3pPr marL="912813" algn="l" defTabSz="912813" rtl="0" eaLnBrk="0" fontAlgn="base" hangingPunct="0">
      <a:spcBef>
        <a:spcPct val="30000"/>
      </a:spcBef>
      <a:spcAft>
        <a:spcPct val="0"/>
      </a:spcAft>
      <a:defRPr sz="1200" kern="1200">
        <a:solidFill>
          <a:schemeClr val="tx1"/>
        </a:solidFill>
        <a:latin typeface="Arial" charset="0"/>
        <a:ea typeface="+mn-ea"/>
        <a:cs typeface="+mn-cs"/>
      </a:defRPr>
    </a:lvl3pPr>
    <a:lvl4pPr marL="1370013" algn="l" defTabSz="912813" rtl="0" eaLnBrk="0" fontAlgn="base" hangingPunct="0">
      <a:spcBef>
        <a:spcPct val="30000"/>
      </a:spcBef>
      <a:spcAft>
        <a:spcPct val="0"/>
      </a:spcAft>
      <a:defRPr sz="1200" kern="1200">
        <a:solidFill>
          <a:schemeClr val="tx1"/>
        </a:solidFill>
        <a:latin typeface="Arial" charset="0"/>
        <a:ea typeface="+mn-ea"/>
        <a:cs typeface="+mn-cs"/>
      </a:defRPr>
    </a:lvl4pPr>
    <a:lvl5pPr marL="1827213" algn="l" defTabSz="912813"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7"/>
          <p:cNvSpPr>
            <a:spLocks noGrp="1" noChangeArrowheads="1"/>
          </p:cNvSpPr>
          <p:nvPr>
            <p:ph type="sldNum" sz="quarter" idx="5"/>
          </p:nvPr>
        </p:nvSpPr>
        <p:spPr>
          <a:noFill/>
        </p:spPr>
        <p:txBody>
          <a:bodyPr/>
          <a:lstStyle/>
          <a:p>
            <a:pPr defTabSz="912813"/>
            <a:fld id="{2BD7BFFB-ACFF-43BB-B3AD-05D8F5E8F3DC}" type="slidenum">
              <a:rPr lang="el-GR" smtClean="0"/>
              <a:pPr defTabSz="912813"/>
              <a:t>1</a:t>
            </a:fld>
            <a:endParaRPr lang="el-GR" smtClean="0"/>
          </a:p>
        </p:txBody>
      </p:sp>
      <p:sp>
        <p:nvSpPr>
          <p:cNvPr id="35843" name="Rectangle 2"/>
          <p:cNvSpPr>
            <a:spLocks noGrp="1" noRot="1" noChangeAspect="1" noChangeArrowheads="1" noTextEdit="1"/>
          </p:cNvSpPr>
          <p:nvPr>
            <p:ph type="sldImg"/>
          </p:nvPr>
        </p:nvSpPr>
        <p:spPr>
          <a:ln/>
        </p:spPr>
      </p:sp>
      <p:sp>
        <p:nvSpPr>
          <p:cNvPr id="35844" name="Rectangle 3"/>
          <p:cNvSpPr>
            <a:spLocks noGrp="1" noChangeArrowheads="1"/>
          </p:cNvSpPr>
          <p:nvPr>
            <p:ph type="body" idx="1"/>
          </p:nvPr>
        </p:nvSpPr>
        <p:spPr>
          <a:noFill/>
          <a:ln/>
        </p:spPr>
        <p:txBody>
          <a:bodyPr/>
          <a:lstStyle/>
          <a:p>
            <a:pPr eaLnBrk="1" hangingPunct="1"/>
            <a:endParaRPr lang="en-US" smtClean="0"/>
          </a:p>
        </p:txBody>
      </p:sp>
    </p:spTree>
    <p:extLst>
      <p:ext uri="{BB962C8B-B14F-4D97-AF65-F5344CB8AC3E}">
        <p14:creationId xmlns:p14="http://schemas.microsoft.com/office/powerpoint/2010/main" val="376057367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Θέση εικόνας διαφάνειας 1"/>
          <p:cNvSpPr>
            <a:spLocks noGrp="1" noRot="1" noChangeAspect="1" noTextEdit="1"/>
          </p:cNvSpPr>
          <p:nvPr>
            <p:ph type="sldImg"/>
          </p:nvPr>
        </p:nvSpPr>
        <p:spPr>
          <a:ln/>
        </p:spPr>
      </p:sp>
      <p:sp>
        <p:nvSpPr>
          <p:cNvPr id="51203" name="Θέση σημειώσεων 2"/>
          <p:cNvSpPr>
            <a:spLocks noGrp="1"/>
          </p:cNvSpPr>
          <p:nvPr>
            <p:ph type="body" idx="1"/>
          </p:nvPr>
        </p:nvSpPr>
        <p:spPr>
          <a:noFill/>
          <a:ln/>
        </p:spPr>
        <p:txBody>
          <a:bodyPr/>
          <a:lstStyle/>
          <a:p>
            <a:endParaRPr lang="el-GR"/>
          </a:p>
        </p:txBody>
      </p:sp>
      <p:sp>
        <p:nvSpPr>
          <p:cNvPr id="51204" name="Θέση αριθμού διαφάνειας 3"/>
          <p:cNvSpPr>
            <a:spLocks noGrp="1"/>
          </p:cNvSpPr>
          <p:nvPr>
            <p:ph type="sldNum" sz="quarter" idx="5"/>
          </p:nvPr>
        </p:nvSpPr>
        <p:spPr>
          <a:noFill/>
        </p:spPr>
        <p:txBody>
          <a:bodyPr/>
          <a:lstStyle/>
          <a:p>
            <a:fld id="{387716FD-A1DF-43AC-B4A2-D8D86CCD27DB}" type="slidenum">
              <a:rPr lang="el-GR" smtClean="0"/>
              <a:pPr/>
              <a:t>10</a:t>
            </a:fld>
            <a:endParaRPr lang="el-GR"/>
          </a:p>
        </p:txBody>
      </p:sp>
    </p:spTree>
    <p:extLst>
      <p:ext uri="{BB962C8B-B14F-4D97-AF65-F5344CB8AC3E}">
        <p14:creationId xmlns:p14="http://schemas.microsoft.com/office/powerpoint/2010/main" val="371868078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Θέση εικόνας διαφάνειας 1"/>
          <p:cNvSpPr>
            <a:spLocks noGrp="1" noRot="1" noChangeAspect="1" noTextEdit="1"/>
          </p:cNvSpPr>
          <p:nvPr>
            <p:ph type="sldImg"/>
          </p:nvPr>
        </p:nvSpPr>
        <p:spPr>
          <a:ln/>
        </p:spPr>
      </p:sp>
      <p:sp>
        <p:nvSpPr>
          <p:cNvPr id="51203" name="Θέση σημειώσεων 2"/>
          <p:cNvSpPr>
            <a:spLocks noGrp="1"/>
          </p:cNvSpPr>
          <p:nvPr>
            <p:ph type="body" idx="1"/>
          </p:nvPr>
        </p:nvSpPr>
        <p:spPr>
          <a:noFill/>
          <a:ln/>
        </p:spPr>
        <p:txBody>
          <a:bodyPr/>
          <a:lstStyle/>
          <a:p>
            <a:endParaRPr lang="el-GR"/>
          </a:p>
        </p:txBody>
      </p:sp>
      <p:sp>
        <p:nvSpPr>
          <p:cNvPr id="51204" name="Θέση αριθμού διαφάνειας 3"/>
          <p:cNvSpPr>
            <a:spLocks noGrp="1"/>
          </p:cNvSpPr>
          <p:nvPr>
            <p:ph type="sldNum" sz="quarter" idx="5"/>
          </p:nvPr>
        </p:nvSpPr>
        <p:spPr>
          <a:noFill/>
        </p:spPr>
        <p:txBody>
          <a:bodyPr/>
          <a:lstStyle/>
          <a:p>
            <a:fld id="{387716FD-A1DF-43AC-B4A2-D8D86CCD27DB}" type="slidenum">
              <a:rPr lang="el-GR" smtClean="0"/>
              <a:pPr/>
              <a:t>11</a:t>
            </a:fld>
            <a:endParaRPr lang="el-GR"/>
          </a:p>
        </p:txBody>
      </p:sp>
    </p:spTree>
    <p:extLst>
      <p:ext uri="{BB962C8B-B14F-4D97-AF65-F5344CB8AC3E}">
        <p14:creationId xmlns:p14="http://schemas.microsoft.com/office/powerpoint/2010/main" val="311774672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Θέση εικόνας διαφάνειας 1"/>
          <p:cNvSpPr>
            <a:spLocks noGrp="1" noRot="1" noChangeAspect="1" noTextEdit="1"/>
          </p:cNvSpPr>
          <p:nvPr>
            <p:ph type="sldImg"/>
          </p:nvPr>
        </p:nvSpPr>
        <p:spPr>
          <a:ln/>
        </p:spPr>
      </p:sp>
      <p:sp>
        <p:nvSpPr>
          <p:cNvPr id="43011" name="Θέση σημειώσεων 2"/>
          <p:cNvSpPr>
            <a:spLocks noGrp="1"/>
          </p:cNvSpPr>
          <p:nvPr>
            <p:ph type="body" idx="1"/>
          </p:nvPr>
        </p:nvSpPr>
        <p:spPr>
          <a:noFill/>
          <a:ln/>
        </p:spPr>
        <p:txBody>
          <a:bodyPr/>
          <a:lstStyle/>
          <a:p>
            <a:endParaRPr lang="el-GR" smtClean="0"/>
          </a:p>
        </p:txBody>
      </p:sp>
      <p:sp>
        <p:nvSpPr>
          <p:cNvPr id="43012" name="Θέση αριθμού διαφάνειας 3"/>
          <p:cNvSpPr>
            <a:spLocks noGrp="1"/>
          </p:cNvSpPr>
          <p:nvPr>
            <p:ph type="sldNum" sz="quarter" idx="5"/>
          </p:nvPr>
        </p:nvSpPr>
        <p:spPr>
          <a:noFill/>
        </p:spPr>
        <p:txBody>
          <a:bodyPr/>
          <a:lstStyle/>
          <a:p>
            <a:fld id="{87686519-71D8-4EA0-B5CB-531F2039AB99}" type="slidenum">
              <a:rPr lang="el-GR" smtClean="0"/>
              <a:pPr/>
              <a:t>12</a:t>
            </a:fld>
            <a:endParaRPr lang="el-GR" smtClean="0"/>
          </a:p>
        </p:txBody>
      </p:sp>
    </p:spTree>
    <p:extLst>
      <p:ext uri="{BB962C8B-B14F-4D97-AF65-F5344CB8AC3E}">
        <p14:creationId xmlns:p14="http://schemas.microsoft.com/office/powerpoint/2010/main" val="276977450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Θέση εικόνας διαφάνειας 1"/>
          <p:cNvSpPr>
            <a:spLocks noGrp="1" noRot="1" noChangeAspect="1" noTextEdit="1"/>
          </p:cNvSpPr>
          <p:nvPr>
            <p:ph type="sldImg"/>
          </p:nvPr>
        </p:nvSpPr>
        <p:spPr>
          <a:ln/>
        </p:spPr>
      </p:sp>
      <p:sp>
        <p:nvSpPr>
          <p:cNvPr id="51203" name="Θέση σημειώσεων 2"/>
          <p:cNvSpPr>
            <a:spLocks noGrp="1"/>
          </p:cNvSpPr>
          <p:nvPr>
            <p:ph type="body" idx="1"/>
          </p:nvPr>
        </p:nvSpPr>
        <p:spPr>
          <a:noFill/>
          <a:ln/>
        </p:spPr>
        <p:txBody>
          <a:bodyPr/>
          <a:lstStyle/>
          <a:p>
            <a:endParaRPr lang="el-GR"/>
          </a:p>
        </p:txBody>
      </p:sp>
      <p:sp>
        <p:nvSpPr>
          <p:cNvPr id="51204" name="Θέση αριθμού διαφάνειας 3"/>
          <p:cNvSpPr>
            <a:spLocks noGrp="1"/>
          </p:cNvSpPr>
          <p:nvPr>
            <p:ph type="sldNum" sz="quarter" idx="5"/>
          </p:nvPr>
        </p:nvSpPr>
        <p:spPr>
          <a:noFill/>
        </p:spPr>
        <p:txBody>
          <a:bodyPr/>
          <a:lstStyle/>
          <a:p>
            <a:fld id="{387716FD-A1DF-43AC-B4A2-D8D86CCD27DB}" type="slidenum">
              <a:rPr lang="el-GR" smtClean="0"/>
              <a:pPr/>
              <a:t>13</a:t>
            </a:fld>
            <a:endParaRPr lang="el-GR"/>
          </a:p>
        </p:txBody>
      </p:sp>
    </p:spTree>
    <p:extLst>
      <p:ext uri="{BB962C8B-B14F-4D97-AF65-F5344CB8AC3E}">
        <p14:creationId xmlns:p14="http://schemas.microsoft.com/office/powerpoint/2010/main" val="139897228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Θέση εικόνας διαφάνειας 1"/>
          <p:cNvSpPr>
            <a:spLocks noGrp="1" noRot="1" noChangeAspect="1" noTextEdit="1"/>
          </p:cNvSpPr>
          <p:nvPr>
            <p:ph type="sldImg"/>
          </p:nvPr>
        </p:nvSpPr>
        <p:spPr>
          <a:ln/>
        </p:spPr>
      </p:sp>
      <p:sp>
        <p:nvSpPr>
          <p:cNvPr id="51203" name="Θέση σημειώσεων 2"/>
          <p:cNvSpPr>
            <a:spLocks noGrp="1"/>
          </p:cNvSpPr>
          <p:nvPr>
            <p:ph type="body" idx="1"/>
          </p:nvPr>
        </p:nvSpPr>
        <p:spPr>
          <a:noFill/>
          <a:ln/>
        </p:spPr>
        <p:txBody>
          <a:bodyPr/>
          <a:lstStyle/>
          <a:p>
            <a:endParaRPr lang="el-GR"/>
          </a:p>
        </p:txBody>
      </p:sp>
      <p:sp>
        <p:nvSpPr>
          <p:cNvPr id="51204" name="Θέση αριθμού διαφάνειας 3"/>
          <p:cNvSpPr>
            <a:spLocks noGrp="1"/>
          </p:cNvSpPr>
          <p:nvPr>
            <p:ph type="sldNum" sz="quarter" idx="5"/>
          </p:nvPr>
        </p:nvSpPr>
        <p:spPr>
          <a:noFill/>
        </p:spPr>
        <p:txBody>
          <a:bodyPr/>
          <a:lstStyle/>
          <a:p>
            <a:fld id="{387716FD-A1DF-43AC-B4A2-D8D86CCD27DB}" type="slidenum">
              <a:rPr lang="el-GR" smtClean="0"/>
              <a:pPr/>
              <a:t>14</a:t>
            </a:fld>
            <a:endParaRPr lang="el-GR"/>
          </a:p>
        </p:txBody>
      </p:sp>
    </p:spTree>
    <p:extLst>
      <p:ext uri="{BB962C8B-B14F-4D97-AF65-F5344CB8AC3E}">
        <p14:creationId xmlns:p14="http://schemas.microsoft.com/office/powerpoint/2010/main" val="290015344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Θέση εικόνας διαφάνειας 1"/>
          <p:cNvSpPr>
            <a:spLocks noGrp="1" noRot="1" noChangeAspect="1" noTextEdit="1"/>
          </p:cNvSpPr>
          <p:nvPr>
            <p:ph type="sldImg"/>
          </p:nvPr>
        </p:nvSpPr>
        <p:spPr>
          <a:ln/>
        </p:spPr>
      </p:sp>
      <p:sp>
        <p:nvSpPr>
          <p:cNvPr id="43011" name="Θέση σημειώσεων 2"/>
          <p:cNvSpPr>
            <a:spLocks noGrp="1"/>
          </p:cNvSpPr>
          <p:nvPr>
            <p:ph type="body" idx="1"/>
          </p:nvPr>
        </p:nvSpPr>
        <p:spPr>
          <a:noFill/>
          <a:ln/>
        </p:spPr>
        <p:txBody>
          <a:bodyPr/>
          <a:lstStyle/>
          <a:p>
            <a:endParaRPr lang="el-GR" smtClean="0"/>
          </a:p>
        </p:txBody>
      </p:sp>
      <p:sp>
        <p:nvSpPr>
          <p:cNvPr id="43012" name="Θέση αριθμού διαφάνειας 3"/>
          <p:cNvSpPr>
            <a:spLocks noGrp="1"/>
          </p:cNvSpPr>
          <p:nvPr>
            <p:ph type="sldNum" sz="quarter" idx="5"/>
          </p:nvPr>
        </p:nvSpPr>
        <p:spPr>
          <a:noFill/>
        </p:spPr>
        <p:txBody>
          <a:bodyPr/>
          <a:lstStyle/>
          <a:p>
            <a:fld id="{87686519-71D8-4EA0-B5CB-531F2039AB99}" type="slidenum">
              <a:rPr lang="el-GR" smtClean="0"/>
              <a:pPr/>
              <a:t>15</a:t>
            </a:fld>
            <a:endParaRPr lang="el-GR" smtClean="0"/>
          </a:p>
        </p:txBody>
      </p:sp>
    </p:spTree>
    <p:extLst>
      <p:ext uri="{BB962C8B-B14F-4D97-AF65-F5344CB8AC3E}">
        <p14:creationId xmlns:p14="http://schemas.microsoft.com/office/powerpoint/2010/main" val="201813322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Θέση εικόνας διαφάνειας 1"/>
          <p:cNvSpPr>
            <a:spLocks noGrp="1" noRot="1" noChangeAspect="1" noTextEdit="1"/>
          </p:cNvSpPr>
          <p:nvPr>
            <p:ph type="sldImg"/>
          </p:nvPr>
        </p:nvSpPr>
        <p:spPr>
          <a:ln/>
        </p:spPr>
      </p:sp>
      <p:sp>
        <p:nvSpPr>
          <p:cNvPr id="43011" name="Θέση σημειώσεων 2"/>
          <p:cNvSpPr>
            <a:spLocks noGrp="1"/>
          </p:cNvSpPr>
          <p:nvPr>
            <p:ph type="body" idx="1"/>
          </p:nvPr>
        </p:nvSpPr>
        <p:spPr>
          <a:noFill/>
          <a:ln/>
        </p:spPr>
        <p:txBody>
          <a:bodyPr/>
          <a:lstStyle/>
          <a:p>
            <a:endParaRPr lang="el-GR" smtClean="0"/>
          </a:p>
        </p:txBody>
      </p:sp>
      <p:sp>
        <p:nvSpPr>
          <p:cNvPr id="43012" name="Θέση αριθμού διαφάνειας 3"/>
          <p:cNvSpPr>
            <a:spLocks noGrp="1"/>
          </p:cNvSpPr>
          <p:nvPr>
            <p:ph type="sldNum" sz="quarter" idx="5"/>
          </p:nvPr>
        </p:nvSpPr>
        <p:spPr>
          <a:noFill/>
        </p:spPr>
        <p:txBody>
          <a:bodyPr/>
          <a:lstStyle/>
          <a:p>
            <a:fld id="{87686519-71D8-4EA0-B5CB-531F2039AB99}" type="slidenum">
              <a:rPr lang="el-GR" smtClean="0"/>
              <a:pPr/>
              <a:t>16</a:t>
            </a:fld>
            <a:endParaRPr lang="el-GR" smtClean="0"/>
          </a:p>
        </p:txBody>
      </p:sp>
    </p:spTree>
    <p:extLst>
      <p:ext uri="{BB962C8B-B14F-4D97-AF65-F5344CB8AC3E}">
        <p14:creationId xmlns:p14="http://schemas.microsoft.com/office/powerpoint/2010/main" val="116666697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Θέση εικόνας διαφάνειας 1"/>
          <p:cNvSpPr>
            <a:spLocks noGrp="1" noRot="1" noChangeAspect="1" noTextEdit="1"/>
          </p:cNvSpPr>
          <p:nvPr>
            <p:ph type="sldImg"/>
          </p:nvPr>
        </p:nvSpPr>
        <p:spPr>
          <a:ln/>
        </p:spPr>
      </p:sp>
      <p:sp>
        <p:nvSpPr>
          <p:cNvPr id="43011" name="Θέση σημειώσεων 2"/>
          <p:cNvSpPr>
            <a:spLocks noGrp="1"/>
          </p:cNvSpPr>
          <p:nvPr>
            <p:ph type="body" idx="1"/>
          </p:nvPr>
        </p:nvSpPr>
        <p:spPr>
          <a:noFill/>
          <a:ln/>
        </p:spPr>
        <p:txBody>
          <a:bodyPr/>
          <a:lstStyle/>
          <a:p>
            <a:endParaRPr lang="el-GR" smtClean="0"/>
          </a:p>
        </p:txBody>
      </p:sp>
      <p:sp>
        <p:nvSpPr>
          <p:cNvPr id="43012" name="Θέση αριθμού διαφάνειας 3"/>
          <p:cNvSpPr>
            <a:spLocks noGrp="1"/>
          </p:cNvSpPr>
          <p:nvPr>
            <p:ph type="sldNum" sz="quarter" idx="5"/>
          </p:nvPr>
        </p:nvSpPr>
        <p:spPr>
          <a:noFill/>
        </p:spPr>
        <p:txBody>
          <a:bodyPr/>
          <a:lstStyle/>
          <a:p>
            <a:fld id="{87686519-71D8-4EA0-B5CB-531F2039AB99}" type="slidenum">
              <a:rPr lang="el-GR" smtClean="0"/>
              <a:pPr/>
              <a:t>17</a:t>
            </a:fld>
            <a:endParaRPr lang="el-GR" smtClean="0"/>
          </a:p>
        </p:txBody>
      </p:sp>
    </p:spTree>
    <p:extLst>
      <p:ext uri="{BB962C8B-B14F-4D97-AF65-F5344CB8AC3E}">
        <p14:creationId xmlns:p14="http://schemas.microsoft.com/office/powerpoint/2010/main" val="346657085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Θέση εικόνας διαφάνειας 1"/>
          <p:cNvSpPr>
            <a:spLocks noGrp="1" noRot="1" noChangeAspect="1" noTextEdit="1"/>
          </p:cNvSpPr>
          <p:nvPr>
            <p:ph type="sldImg"/>
          </p:nvPr>
        </p:nvSpPr>
        <p:spPr>
          <a:ln/>
        </p:spPr>
      </p:sp>
      <p:sp>
        <p:nvSpPr>
          <p:cNvPr id="43011" name="Θέση σημειώσεων 2"/>
          <p:cNvSpPr>
            <a:spLocks noGrp="1"/>
          </p:cNvSpPr>
          <p:nvPr>
            <p:ph type="body" idx="1"/>
          </p:nvPr>
        </p:nvSpPr>
        <p:spPr>
          <a:noFill/>
          <a:ln/>
        </p:spPr>
        <p:txBody>
          <a:bodyPr/>
          <a:lstStyle/>
          <a:p>
            <a:endParaRPr lang="el-GR" smtClean="0"/>
          </a:p>
        </p:txBody>
      </p:sp>
      <p:sp>
        <p:nvSpPr>
          <p:cNvPr id="43012" name="Θέση αριθμού διαφάνειας 3"/>
          <p:cNvSpPr>
            <a:spLocks noGrp="1"/>
          </p:cNvSpPr>
          <p:nvPr>
            <p:ph type="sldNum" sz="quarter" idx="5"/>
          </p:nvPr>
        </p:nvSpPr>
        <p:spPr>
          <a:noFill/>
        </p:spPr>
        <p:txBody>
          <a:bodyPr/>
          <a:lstStyle/>
          <a:p>
            <a:fld id="{87686519-71D8-4EA0-B5CB-531F2039AB99}" type="slidenum">
              <a:rPr lang="el-GR" smtClean="0"/>
              <a:pPr/>
              <a:t>18</a:t>
            </a:fld>
            <a:endParaRPr lang="el-GR" smtClean="0"/>
          </a:p>
        </p:txBody>
      </p:sp>
    </p:spTree>
    <p:extLst>
      <p:ext uri="{BB962C8B-B14F-4D97-AF65-F5344CB8AC3E}">
        <p14:creationId xmlns:p14="http://schemas.microsoft.com/office/powerpoint/2010/main" val="10193995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Θέση εικόνας διαφάνειας 1"/>
          <p:cNvSpPr>
            <a:spLocks noGrp="1" noRot="1" noChangeAspect="1" noTextEdit="1"/>
          </p:cNvSpPr>
          <p:nvPr>
            <p:ph type="sldImg"/>
          </p:nvPr>
        </p:nvSpPr>
        <p:spPr>
          <a:ln/>
        </p:spPr>
      </p:sp>
      <p:sp>
        <p:nvSpPr>
          <p:cNvPr id="43011" name="Θέση σημειώσεων 2"/>
          <p:cNvSpPr>
            <a:spLocks noGrp="1"/>
          </p:cNvSpPr>
          <p:nvPr>
            <p:ph type="body" idx="1"/>
          </p:nvPr>
        </p:nvSpPr>
        <p:spPr>
          <a:noFill/>
          <a:ln/>
        </p:spPr>
        <p:txBody>
          <a:bodyPr/>
          <a:lstStyle/>
          <a:p>
            <a:endParaRPr lang="el-GR" smtClean="0"/>
          </a:p>
        </p:txBody>
      </p:sp>
      <p:sp>
        <p:nvSpPr>
          <p:cNvPr id="43012" name="Θέση αριθμού διαφάνειας 3"/>
          <p:cNvSpPr>
            <a:spLocks noGrp="1"/>
          </p:cNvSpPr>
          <p:nvPr>
            <p:ph type="sldNum" sz="quarter" idx="5"/>
          </p:nvPr>
        </p:nvSpPr>
        <p:spPr>
          <a:noFill/>
        </p:spPr>
        <p:txBody>
          <a:bodyPr/>
          <a:lstStyle/>
          <a:p>
            <a:fld id="{87686519-71D8-4EA0-B5CB-531F2039AB99}" type="slidenum">
              <a:rPr lang="el-GR" smtClean="0"/>
              <a:pPr/>
              <a:t>19</a:t>
            </a:fld>
            <a:endParaRPr lang="el-GR" smtClean="0"/>
          </a:p>
        </p:txBody>
      </p:sp>
    </p:spTree>
    <p:extLst>
      <p:ext uri="{BB962C8B-B14F-4D97-AF65-F5344CB8AC3E}">
        <p14:creationId xmlns:p14="http://schemas.microsoft.com/office/powerpoint/2010/main" val="428166813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Θέση εικόνας διαφάνειας 1"/>
          <p:cNvSpPr>
            <a:spLocks noGrp="1" noRot="1" noChangeAspect="1" noTextEdit="1"/>
          </p:cNvSpPr>
          <p:nvPr>
            <p:ph type="sldImg"/>
          </p:nvPr>
        </p:nvSpPr>
        <p:spPr>
          <a:ln/>
        </p:spPr>
      </p:sp>
      <p:sp>
        <p:nvSpPr>
          <p:cNvPr id="50179" name="Θέση σημειώσεων 2"/>
          <p:cNvSpPr>
            <a:spLocks noGrp="1"/>
          </p:cNvSpPr>
          <p:nvPr>
            <p:ph type="body" idx="1"/>
          </p:nvPr>
        </p:nvSpPr>
        <p:spPr>
          <a:noFill/>
          <a:ln/>
        </p:spPr>
        <p:txBody>
          <a:bodyPr/>
          <a:lstStyle/>
          <a:p>
            <a:endParaRPr lang="el-GR"/>
          </a:p>
        </p:txBody>
      </p:sp>
      <p:sp>
        <p:nvSpPr>
          <p:cNvPr id="50180" name="Θέση αριθμού διαφάνειας 3"/>
          <p:cNvSpPr>
            <a:spLocks noGrp="1"/>
          </p:cNvSpPr>
          <p:nvPr>
            <p:ph type="sldNum" sz="quarter" idx="5"/>
          </p:nvPr>
        </p:nvSpPr>
        <p:spPr>
          <a:noFill/>
        </p:spPr>
        <p:txBody>
          <a:bodyPr/>
          <a:lstStyle/>
          <a:p>
            <a:fld id="{159A49FC-5D88-44C5-84F0-E0E788C5AE05}" type="slidenum">
              <a:rPr lang="el-GR" smtClean="0"/>
              <a:pPr/>
              <a:t>2</a:t>
            </a:fld>
            <a:endParaRPr lang="el-GR"/>
          </a:p>
        </p:txBody>
      </p:sp>
    </p:spTree>
    <p:extLst>
      <p:ext uri="{BB962C8B-B14F-4D97-AF65-F5344CB8AC3E}">
        <p14:creationId xmlns:p14="http://schemas.microsoft.com/office/powerpoint/2010/main" val="639685158"/>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Θέση εικόνας διαφάνειας 1"/>
          <p:cNvSpPr>
            <a:spLocks noGrp="1" noRot="1" noChangeAspect="1" noTextEdit="1"/>
          </p:cNvSpPr>
          <p:nvPr>
            <p:ph type="sldImg"/>
          </p:nvPr>
        </p:nvSpPr>
        <p:spPr>
          <a:ln/>
        </p:spPr>
      </p:sp>
      <p:sp>
        <p:nvSpPr>
          <p:cNvPr id="43011" name="Θέση σημειώσεων 2"/>
          <p:cNvSpPr>
            <a:spLocks noGrp="1"/>
          </p:cNvSpPr>
          <p:nvPr>
            <p:ph type="body" idx="1"/>
          </p:nvPr>
        </p:nvSpPr>
        <p:spPr>
          <a:noFill/>
          <a:ln/>
        </p:spPr>
        <p:txBody>
          <a:bodyPr/>
          <a:lstStyle/>
          <a:p>
            <a:endParaRPr lang="el-GR" smtClean="0"/>
          </a:p>
        </p:txBody>
      </p:sp>
      <p:sp>
        <p:nvSpPr>
          <p:cNvPr id="43012" name="Θέση αριθμού διαφάνειας 3"/>
          <p:cNvSpPr>
            <a:spLocks noGrp="1"/>
          </p:cNvSpPr>
          <p:nvPr>
            <p:ph type="sldNum" sz="quarter" idx="5"/>
          </p:nvPr>
        </p:nvSpPr>
        <p:spPr>
          <a:noFill/>
        </p:spPr>
        <p:txBody>
          <a:bodyPr/>
          <a:lstStyle/>
          <a:p>
            <a:fld id="{87686519-71D8-4EA0-B5CB-531F2039AB99}" type="slidenum">
              <a:rPr lang="el-GR" smtClean="0"/>
              <a:pPr/>
              <a:t>20</a:t>
            </a:fld>
            <a:endParaRPr lang="el-GR" smtClean="0"/>
          </a:p>
        </p:txBody>
      </p:sp>
    </p:spTree>
    <p:extLst>
      <p:ext uri="{BB962C8B-B14F-4D97-AF65-F5344CB8AC3E}">
        <p14:creationId xmlns:p14="http://schemas.microsoft.com/office/powerpoint/2010/main" val="3783179155"/>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Θέση εικόνας διαφάνειας 1"/>
          <p:cNvSpPr>
            <a:spLocks noGrp="1" noRot="1" noChangeAspect="1" noTextEdit="1"/>
          </p:cNvSpPr>
          <p:nvPr>
            <p:ph type="sldImg"/>
          </p:nvPr>
        </p:nvSpPr>
        <p:spPr>
          <a:ln/>
        </p:spPr>
      </p:sp>
      <p:sp>
        <p:nvSpPr>
          <p:cNvPr id="43011" name="Θέση σημειώσεων 2"/>
          <p:cNvSpPr>
            <a:spLocks noGrp="1"/>
          </p:cNvSpPr>
          <p:nvPr>
            <p:ph type="body" idx="1"/>
          </p:nvPr>
        </p:nvSpPr>
        <p:spPr>
          <a:noFill/>
          <a:ln/>
        </p:spPr>
        <p:txBody>
          <a:bodyPr/>
          <a:lstStyle/>
          <a:p>
            <a:endParaRPr lang="el-GR" smtClean="0"/>
          </a:p>
        </p:txBody>
      </p:sp>
      <p:sp>
        <p:nvSpPr>
          <p:cNvPr id="43012" name="Θέση αριθμού διαφάνειας 3"/>
          <p:cNvSpPr>
            <a:spLocks noGrp="1"/>
          </p:cNvSpPr>
          <p:nvPr>
            <p:ph type="sldNum" sz="quarter" idx="5"/>
          </p:nvPr>
        </p:nvSpPr>
        <p:spPr>
          <a:noFill/>
        </p:spPr>
        <p:txBody>
          <a:bodyPr/>
          <a:lstStyle/>
          <a:p>
            <a:fld id="{87686519-71D8-4EA0-B5CB-531F2039AB99}" type="slidenum">
              <a:rPr lang="el-GR" smtClean="0"/>
              <a:pPr/>
              <a:t>21</a:t>
            </a:fld>
            <a:endParaRPr lang="el-GR" smtClean="0"/>
          </a:p>
        </p:txBody>
      </p:sp>
    </p:spTree>
    <p:extLst>
      <p:ext uri="{BB962C8B-B14F-4D97-AF65-F5344CB8AC3E}">
        <p14:creationId xmlns:p14="http://schemas.microsoft.com/office/powerpoint/2010/main" val="2822668837"/>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Θέση εικόνας διαφάνειας 1"/>
          <p:cNvSpPr>
            <a:spLocks noGrp="1" noRot="1" noChangeAspect="1" noTextEdit="1"/>
          </p:cNvSpPr>
          <p:nvPr>
            <p:ph type="sldImg"/>
          </p:nvPr>
        </p:nvSpPr>
        <p:spPr>
          <a:ln/>
        </p:spPr>
      </p:sp>
      <p:sp>
        <p:nvSpPr>
          <p:cNvPr id="43011" name="Θέση σημειώσεων 2"/>
          <p:cNvSpPr>
            <a:spLocks noGrp="1"/>
          </p:cNvSpPr>
          <p:nvPr>
            <p:ph type="body" idx="1"/>
          </p:nvPr>
        </p:nvSpPr>
        <p:spPr>
          <a:noFill/>
          <a:ln/>
        </p:spPr>
        <p:txBody>
          <a:bodyPr/>
          <a:lstStyle/>
          <a:p>
            <a:endParaRPr lang="el-GR" smtClean="0"/>
          </a:p>
        </p:txBody>
      </p:sp>
      <p:sp>
        <p:nvSpPr>
          <p:cNvPr id="43012" name="Θέση αριθμού διαφάνειας 3"/>
          <p:cNvSpPr>
            <a:spLocks noGrp="1"/>
          </p:cNvSpPr>
          <p:nvPr>
            <p:ph type="sldNum" sz="quarter" idx="5"/>
          </p:nvPr>
        </p:nvSpPr>
        <p:spPr>
          <a:noFill/>
        </p:spPr>
        <p:txBody>
          <a:bodyPr/>
          <a:lstStyle/>
          <a:p>
            <a:fld id="{87686519-71D8-4EA0-B5CB-531F2039AB99}" type="slidenum">
              <a:rPr lang="el-GR" smtClean="0"/>
              <a:pPr/>
              <a:t>22</a:t>
            </a:fld>
            <a:endParaRPr lang="el-GR" smtClean="0"/>
          </a:p>
        </p:txBody>
      </p:sp>
    </p:spTree>
    <p:extLst>
      <p:ext uri="{BB962C8B-B14F-4D97-AF65-F5344CB8AC3E}">
        <p14:creationId xmlns:p14="http://schemas.microsoft.com/office/powerpoint/2010/main" val="1802744265"/>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Θέση εικόνας διαφάνειας 1"/>
          <p:cNvSpPr>
            <a:spLocks noGrp="1" noRot="1" noChangeAspect="1" noTextEdit="1"/>
          </p:cNvSpPr>
          <p:nvPr>
            <p:ph type="sldImg"/>
          </p:nvPr>
        </p:nvSpPr>
        <p:spPr>
          <a:ln/>
        </p:spPr>
      </p:sp>
      <p:sp>
        <p:nvSpPr>
          <p:cNvPr id="50179" name="Θέση σημειώσεων 2"/>
          <p:cNvSpPr>
            <a:spLocks noGrp="1"/>
          </p:cNvSpPr>
          <p:nvPr>
            <p:ph type="body" idx="1"/>
          </p:nvPr>
        </p:nvSpPr>
        <p:spPr>
          <a:noFill/>
          <a:ln/>
        </p:spPr>
        <p:txBody>
          <a:bodyPr/>
          <a:lstStyle/>
          <a:p>
            <a:endParaRPr lang="el-GR" smtClean="0"/>
          </a:p>
        </p:txBody>
      </p:sp>
      <p:sp>
        <p:nvSpPr>
          <p:cNvPr id="50180" name="Θέση αριθμού διαφάνειας 3"/>
          <p:cNvSpPr>
            <a:spLocks noGrp="1"/>
          </p:cNvSpPr>
          <p:nvPr>
            <p:ph type="sldNum" sz="quarter" idx="5"/>
          </p:nvPr>
        </p:nvSpPr>
        <p:spPr>
          <a:noFill/>
        </p:spPr>
        <p:txBody>
          <a:bodyPr/>
          <a:lstStyle/>
          <a:p>
            <a:fld id="{159A49FC-5D88-44C5-84F0-E0E788C5AE05}" type="slidenum">
              <a:rPr lang="el-GR" smtClean="0"/>
              <a:pPr/>
              <a:t>23</a:t>
            </a:fld>
            <a:endParaRPr lang="el-GR" smtClean="0"/>
          </a:p>
        </p:txBody>
      </p:sp>
    </p:spTree>
    <p:extLst>
      <p:ext uri="{BB962C8B-B14F-4D97-AF65-F5344CB8AC3E}">
        <p14:creationId xmlns:p14="http://schemas.microsoft.com/office/powerpoint/2010/main" val="1028817713"/>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Θέση εικόνας διαφάνειας 1"/>
          <p:cNvSpPr>
            <a:spLocks noGrp="1" noRot="1" noChangeAspect="1" noTextEdit="1"/>
          </p:cNvSpPr>
          <p:nvPr>
            <p:ph type="sldImg"/>
          </p:nvPr>
        </p:nvSpPr>
        <p:spPr>
          <a:ln/>
        </p:spPr>
      </p:sp>
      <p:sp>
        <p:nvSpPr>
          <p:cNvPr id="50179" name="Θέση σημειώσεων 2"/>
          <p:cNvSpPr>
            <a:spLocks noGrp="1"/>
          </p:cNvSpPr>
          <p:nvPr>
            <p:ph type="body" idx="1"/>
          </p:nvPr>
        </p:nvSpPr>
        <p:spPr>
          <a:noFill/>
          <a:ln/>
        </p:spPr>
        <p:txBody>
          <a:bodyPr/>
          <a:lstStyle/>
          <a:p>
            <a:endParaRPr lang="el-GR" smtClean="0"/>
          </a:p>
        </p:txBody>
      </p:sp>
      <p:sp>
        <p:nvSpPr>
          <p:cNvPr id="50180" name="Θέση αριθμού διαφάνειας 3"/>
          <p:cNvSpPr>
            <a:spLocks noGrp="1"/>
          </p:cNvSpPr>
          <p:nvPr>
            <p:ph type="sldNum" sz="quarter" idx="5"/>
          </p:nvPr>
        </p:nvSpPr>
        <p:spPr>
          <a:noFill/>
        </p:spPr>
        <p:txBody>
          <a:bodyPr/>
          <a:lstStyle/>
          <a:p>
            <a:fld id="{159A49FC-5D88-44C5-84F0-E0E788C5AE05}" type="slidenum">
              <a:rPr lang="el-GR" smtClean="0"/>
              <a:pPr/>
              <a:t>24</a:t>
            </a:fld>
            <a:endParaRPr lang="el-GR" smtClean="0"/>
          </a:p>
        </p:txBody>
      </p:sp>
    </p:spTree>
    <p:extLst>
      <p:ext uri="{BB962C8B-B14F-4D97-AF65-F5344CB8AC3E}">
        <p14:creationId xmlns:p14="http://schemas.microsoft.com/office/powerpoint/2010/main" val="3343422014"/>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Θέση εικόνας διαφάνειας 1"/>
          <p:cNvSpPr>
            <a:spLocks noGrp="1" noRot="1" noChangeAspect="1" noTextEdit="1"/>
          </p:cNvSpPr>
          <p:nvPr>
            <p:ph type="sldImg"/>
          </p:nvPr>
        </p:nvSpPr>
        <p:spPr>
          <a:ln/>
        </p:spPr>
      </p:sp>
      <p:sp>
        <p:nvSpPr>
          <p:cNvPr id="50179" name="Θέση σημειώσεων 2"/>
          <p:cNvSpPr>
            <a:spLocks noGrp="1"/>
          </p:cNvSpPr>
          <p:nvPr>
            <p:ph type="body" idx="1"/>
          </p:nvPr>
        </p:nvSpPr>
        <p:spPr>
          <a:noFill/>
          <a:ln/>
        </p:spPr>
        <p:txBody>
          <a:bodyPr/>
          <a:lstStyle/>
          <a:p>
            <a:endParaRPr lang="el-GR" smtClean="0"/>
          </a:p>
        </p:txBody>
      </p:sp>
      <p:sp>
        <p:nvSpPr>
          <p:cNvPr id="50180" name="Θέση αριθμού διαφάνειας 3"/>
          <p:cNvSpPr>
            <a:spLocks noGrp="1"/>
          </p:cNvSpPr>
          <p:nvPr>
            <p:ph type="sldNum" sz="quarter" idx="5"/>
          </p:nvPr>
        </p:nvSpPr>
        <p:spPr>
          <a:noFill/>
        </p:spPr>
        <p:txBody>
          <a:bodyPr/>
          <a:lstStyle/>
          <a:p>
            <a:fld id="{159A49FC-5D88-44C5-84F0-E0E788C5AE05}" type="slidenum">
              <a:rPr lang="el-GR" smtClean="0"/>
              <a:pPr/>
              <a:t>25</a:t>
            </a:fld>
            <a:endParaRPr lang="el-GR" smtClean="0"/>
          </a:p>
        </p:txBody>
      </p:sp>
    </p:spTree>
    <p:extLst>
      <p:ext uri="{BB962C8B-B14F-4D97-AF65-F5344CB8AC3E}">
        <p14:creationId xmlns:p14="http://schemas.microsoft.com/office/powerpoint/2010/main" val="4249013468"/>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Θέση εικόνας διαφάνειας 1"/>
          <p:cNvSpPr>
            <a:spLocks noGrp="1" noRot="1" noChangeAspect="1" noTextEdit="1"/>
          </p:cNvSpPr>
          <p:nvPr>
            <p:ph type="sldImg"/>
          </p:nvPr>
        </p:nvSpPr>
        <p:spPr>
          <a:ln/>
        </p:spPr>
      </p:sp>
      <p:sp>
        <p:nvSpPr>
          <p:cNvPr id="50179" name="Θέση σημειώσεων 2"/>
          <p:cNvSpPr>
            <a:spLocks noGrp="1"/>
          </p:cNvSpPr>
          <p:nvPr>
            <p:ph type="body" idx="1"/>
          </p:nvPr>
        </p:nvSpPr>
        <p:spPr>
          <a:noFill/>
          <a:ln/>
        </p:spPr>
        <p:txBody>
          <a:bodyPr/>
          <a:lstStyle/>
          <a:p>
            <a:endParaRPr lang="el-GR" smtClean="0"/>
          </a:p>
        </p:txBody>
      </p:sp>
      <p:sp>
        <p:nvSpPr>
          <p:cNvPr id="50180" name="Θέση αριθμού διαφάνειας 3"/>
          <p:cNvSpPr>
            <a:spLocks noGrp="1"/>
          </p:cNvSpPr>
          <p:nvPr>
            <p:ph type="sldNum" sz="quarter" idx="5"/>
          </p:nvPr>
        </p:nvSpPr>
        <p:spPr>
          <a:noFill/>
        </p:spPr>
        <p:txBody>
          <a:bodyPr/>
          <a:lstStyle/>
          <a:p>
            <a:fld id="{159A49FC-5D88-44C5-84F0-E0E788C5AE05}" type="slidenum">
              <a:rPr lang="el-GR" smtClean="0"/>
              <a:pPr/>
              <a:t>26</a:t>
            </a:fld>
            <a:endParaRPr lang="el-GR" smtClean="0"/>
          </a:p>
        </p:txBody>
      </p:sp>
    </p:spTree>
    <p:extLst>
      <p:ext uri="{BB962C8B-B14F-4D97-AF65-F5344CB8AC3E}">
        <p14:creationId xmlns:p14="http://schemas.microsoft.com/office/powerpoint/2010/main" val="6051596"/>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Θέση εικόνας διαφάνειας 1"/>
          <p:cNvSpPr>
            <a:spLocks noGrp="1" noRot="1" noChangeAspect="1" noTextEdit="1"/>
          </p:cNvSpPr>
          <p:nvPr>
            <p:ph type="sldImg"/>
          </p:nvPr>
        </p:nvSpPr>
        <p:spPr>
          <a:ln/>
        </p:spPr>
      </p:sp>
      <p:sp>
        <p:nvSpPr>
          <p:cNvPr id="51203" name="Θέση σημειώσεων 2"/>
          <p:cNvSpPr>
            <a:spLocks noGrp="1"/>
          </p:cNvSpPr>
          <p:nvPr>
            <p:ph type="body" idx="1"/>
          </p:nvPr>
        </p:nvSpPr>
        <p:spPr>
          <a:noFill/>
          <a:ln/>
        </p:spPr>
        <p:txBody>
          <a:bodyPr/>
          <a:lstStyle/>
          <a:p>
            <a:endParaRPr lang="el-GR" smtClean="0"/>
          </a:p>
        </p:txBody>
      </p:sp>
      <p:sp>
        <p:nvSpPr>
          <p:cNvPr id="51204" name="Θέση αριθμού διαφάνειας 3"/>
          <p:cNvSpPr>
            <a:spLocks noGrp="1"/>
          </p:cNvSpPr>
          <p:nvPr>
            <p:ph type="sldNum" sz="quarter" idx="5"/>
          </p:nvPr>
        </p:nvSpPr>
        <p:spPr>
          <a:noFill/>
        </p:spPr>
        <p:txBody>
          <a:bodyPr/>
          <a:lstStyle/>
          <a:p>
            <a:fld id="{387716FD-A1DF-43AC-B4A2-D8D86CCD27DB}" type="slidenum">
              <a:rPr lang="el-GR" smtClean="0"/>
              <a:pPr/>
              <a:t>27</a:t>
            </a:fld>
            <a:endParaRPr lang="el-GR" smtClean="0"/>
          </a:p>
        </p:txBody>
      </p:sp>
    </p:spTree>
    <p:extLst>
      <p:ext uri="{BB962C8B-B14F-4D97-AF65-F5344CB8AC3E}">
        <p14:creationId xmlns:p14="http://schemas.microsoft.com/office/powerpoint/2010/main" val="1785620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Θέση εικόνας διαφάνειας 1"/>
          <p:cNvSpPr>
            <a:spLocks noGrp="1" noRot="1" noChangeAspect="1" noTextEdit="1"/>
          </p:cNvSpPr>
          <p:nvPr>
            <p:ph type="sldImg"/>
          </p:nvPr>
        </p:nvSpPr>
        <p:spPr>
          <a:ln/>
        </p:spPr>
      </p:sp>
      <p:sp>
        <p:nvSpPr>
          <p:cNvPr id="43011" name="Θέση σημειώσεων 2"/>
          <p:cNvSpPr>
            <a:spLocks noGrp="1"/>
          </p:cNvSpPr>
          <p:nvPr>
            <p:ph type="body" idx="1"/>
          </p:nvPr>
        </p:nvSpPr>
        <p:spPr>
          <a:noFill/>
          <a:ln/>
        </p:spPr>
        <p:txBody>
          <a:bodyPr/>
          <a:lstStyle/>
          <a:p>
            <a:endParaRPr lang="el-GR" smtClean="0"/>
          </a:p>
        </p:txBody>
      </p:sp>
      <p:sp>
        <p:nvSpPr>
          <p:cNvPr id="43012" name="Θέση αριθμού διαφάνειας 3"/>
          <p:cNvSpPr>
            <a:spLocks noGrp="1"/>
          </p:cNvSpPr>
          <p:nvPr>
            <p:ph type="sldNum" sz="quarter" idx="5"/>
          </p:nvPr>
        </p:nvSpPr>
        <p:spPr>
          <a:noFill/>
        </p:spPr>
        <p:txBody>
          <a:bodyPr/>
          <a:lstStyle/>
          <a:p>
            <a:fld id="{87686519-71D8-4EA0-B5CB-531F2039AB99}" type="slidenum">
              <a:rPr lang="el-GR" smtClean="0"/>
              <a:pPr/>
              <a:t>3</a:t>
            </a:fld>
            <a:endParaRPr lang="el-GR" smtClean="0"/>
          </a:p>
        </p:txBody>
      </p:sp>
    </p:spTree>
    <p:extLst>
      <p:ext uri="{BB962C8B-B14F-4D97-AF65-F5344CB8AC3E}">
        <p14:creationId xmlns:p14="http://schemas.microsoft.com/office/powerpoint/2010/main" val="81146839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Θέση εικόνας διαφάνειας 1"/>
          <p:cNvSpPr>
            <a:spLocks noGrp="1" noRot="1" noChangeAspect="1" noTextEdit="1"/>
          </p:cNvSpPr>
          <p:nvPr>
            <p:ph type="sldImg"/>
          </p:nvPr>
        </p:nvSpPr>
        <p:spPr>
          <a:ln/>
        </p:spPr>
      </p:sp>
      <p:sp>
        <p:nvSpPr>
          <p:cNvPr id="50179" name="Θέση σημειώσεων 2"/>
          <p:cNvSpPr>
            <a:spLocks noGrp="1"/>
          </p:cNvSpPr>
          <p:nvPr>
            <p:ph type="body" idx="1"/>
          </p:nvPr>
        </p:nvSpPr>
        <p:spPr>
          <a:noFill/>
          <a:ln/>
        </p:spPr>
        <p:txBody>
          <a:bodyPr/>
          <a:lstStyle/>
          <a:p>
            <a:endParaRPr lang="el-GR" smtClean="0"/>
          </a:p>
        </p:txBody>
      </p:sp>
      <p:sp>
        <p:nvSpPr>
          <p:cNvPr id="50180" name="Θέση αριθμού διαφάνειας 3"/>
          <p:cNvSpPr>
            <a:spLocks noGrp="1"/>
          </p:cNvSpPr>
          <p:nvPr>
            <p:ph type="sldNum" sz="quarter" idx="5"/>
          </p:nvPr>
        </p:nvSpPr>
        <p:spPr>
          <a:noFill/>
        </p:spPr>
        <p:txBody>
          <a:bodyPr/>
          <a:lstStyle/>
          <a:p>
            <a:fld id="{159A49FC-5D88-44C5-84F0-E0E788C5AE05}" type="slidenum">
              <a:rPr lang="el-GR" smtClean="0"/>
              <a:pPr/>
              <a:t>4</a:t>
            </a:fld>
            <a:endParaRPr lang="el-GR" smtClean="0"/>
          </a:p>
        </p:txBody>
      </p:sp>
    </p:spTree>
    <p:extLst>
      <p:ext uri="{BB962C8B-B14F-4D97-AF65-F5344CB8AC3E}">
        <p14:creationId xmlns:p14="http://schemas.microsoft.com/office/powerpoint/2010/main" val="224302512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Θέση εικόνας διαφάνειας 1"/>
          <p:cNvSpPr>
            <a:spLocks noGrp="1" noRot="1" noChangeAspect="1" noTextEdit="1"/>
          </p:cNvSpPr>
          <p:nvPr>
            <p:ph type="sldImg"/>
          </p:nvPr>
        </p:nvSpPr>
        <p:spPr>
          <a:ln/>
        </p:spPr>
      </p:sp>
      <p:sp>
        <p:nvSpPr>
          <p:cNvPr id="50179" name="Θέση σημειώσεων 2"/>
          <p:cNvSpPr>
            <a:spLocks noGrp="1"/>
          </p:cNvSpPr>
          <p:nvPr>
            <p:ph type="body" idx="1"/>
          </p:nvPr>
        </p:nvSpPr>
        <p:spPr>
          <a:noFill/>
          <a:ln/>
        </p:spPr>
        <p:txBody>
          <a:bodyPr/>
          <a:lstStyle/>
          <a:p>
            <a:endParaRPr lang="el-GR" smtClean="0"/>
          </a:p>
        </p:txBody>
      </p:sp>
      <p:sp>
        <p:nvSpPr>
          <p:cNvPr id="50180" name="Θέση αριθμού διαφάνειας 3"/>
          <p:cNvSpPr>
            <a:spLocks noGrp="1"/>
          </p:cNvSpPr>
          <p:nvPr>
            <p:ph type="sldNum" sz="quarter" idx="5"/>
          </p:nvPr>
        </p:nvSpPr>
        <p:spPr>
          <a:noFill/>
        </p:spPr>
        <p:txBody>
          <a:bodyPr/>
          <a:lstStyle/>
          <a:p>
            <a:fld id="{159A49FC-5D88-44C5-84F0-E0E788C5AE05}" type="slidenum">
              <a:rPr lang="el-GR" smtClean="0"/>
              <a:pPr/>
              <a:t>5</a:t>
            </a:fld>
            <a:endParaRPr lang="el-GR" smtClean="0"/>
          </a:p>
        </p:txBody>
      </p:sp>
    </p:spTree>
    <p:extLst>
      <p:ext uri="{BB962C8B-B14F-4D97-AF65-F5344CB8AC3E}">
        <p14:creationId xmlns:p14="http://schemas.microsoft.com/office/powerpoint/2010/main" val="213840388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7"/>
          <p:cNvSpPr>
            <a:spLocks noGrp="1" noChangeArrowheads="1"/>
          </p:cNvSpPr>
          <p:nvPr>
            <p:ph type="sldNum" sz="quarter" idx="5"/>
          </p:nvPr>
        </p:nvSpPr>
        <p:spPr>
          <a:noFill/>
        </p:spPr>
        <p:txBody>
          <a:bodyPr/>
          <a:lstStyle/>
          <a:p>
            <a:pPr defTabSz="912813"/>
            <a:fld id="{C6BBCA09-6243-4D65-9F6F-959A64794E01}" type="slidenum">
              <a:rPr lang="el-GR" smtClean="0"/>
              <a:pPr defTabSz="912813"/>
              <a:t>6</a:t>
            </a:fld>
            <a:endParaRPr lang="el-GR" smtClean="0"/>
          </a:p>
        </p:txBody>
      </p:sp>
      <p:sp>
        <p:nvSpPr>
          <p:cNvPr id="40963" name="Rectangle 2"/>
          <p:cNvSpPr>
            <a:spLocks noGrp="1" noRot="1" noChangeAspect="1" noChangeArrowheads="1" noTextEdit="1"/>
          </p:cNvSpPr>
          <p:nvPr>
            <p:ph type="sldImg"/>
          </p:nvPr>
        </p:nvSpPr>
        <p:spPr>
          <a:ln/>
        </p:spPr>
      </p:sp>
      <p:sp>
        <p:nvSpPr>
          <p:cNvPr id="40964" name="Rectangle 3"/>
          <p:cNvSpPr>
            <a:spLocks noGrp="1" noChangeArrowheads="1"/>
          </p:cNvSpPr>
          <p:nvPr>
            <p:ph type="body" idx="1"/>
          </p:nvPr>
        </p:nvSpPr>
        <p:spPr>
          <a:noFill/>
          <a:ln/>
        </p:spPr>
        <p:txBody>
          <a:bodyPr/>
          <a:lstStyle/>
          <a:p>
            <a:pPr eaLnBrk="1" hangingPunct="1"/>
            <a:endParaRPr lang="en-US" smtClean="0"/>
          </a:p>
        </p:txBody>
      </p:sp>
    </p:spTree>
    <p:extLst>
      <p:ext uri="{BB962C8B-B14F-4D97-AF65-F5344CB8AC3E}">
        <p14:creationId xmlns:p14="http://schemas.microsoft.com/office/powerpoint/2010/main" val="212016356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Θέση εικόνας διαφάνειας 1"/>
          <p:cNvSpPr>
            <a:spLocks noGrp="1" noRot="1" noChangeAspect="1" noTextEdit="1"/>
          </p:cNvSpPr>
          <p:nvPr>
            <p:ph type="sldImg"/>
          </p:nvPr>
        </p:nvSpPr>
        <p:spPr>
          <a:ln/>
        </p:spPr>
      </p:sp>
      <p:sp>
        <p:nvSpPr>
          <p:cNvPr id="43011" name="Θέση σημειώσεων 2"/>
          <p:cNvSpPr>
            <a:spLocks noGrp="1"/>
          </p:cNvSpPr>
          <p:nvPr>
            <p:ph type="body" idx="1"/>
          </p:nvPr>
        </p:nvSpPr>
        <p:spPr>
          <a:noFill/>
          <a:ln/>
        </p:spPr>
        <p:txBody>
          <a:bodyPr/>
          <a:lstStyle/>
          <a:p>
            <a:endParaRPr lang="el-GR"/>
          </a:p>
        </p:txBody>
      </p:sp>
      <p:sp>
        <p:nvSpPr>
          <p:cNvPr id="43012" name="Θέση αριθμού διαφάνειας 3"/>
          <p:cNvSpPr>
            <a:spLocks noGrp="1"/>
          </p:cNvSpPr>
          <p:nvPr>
            <p:ph type="sldNum" sz="quarter" idx="5"/>
          </p:nvPr>
        </p:nvSpPr>
        <p:spPr>
          <a:noFill/>
        </p:spPr>
        <p:txBody>
          <a:bodyPr/>
          <a:lstStyle/>
          <a:p>
            <a:fld id="{87686519-71D8-4EA0-B5CB-531F2039AB99}" type="slidenum">
              <a:rPr lang="el-GR" smtClean="0"/>
              <a:pPr/>
              <a:t>7</a:t>
            </a:fld>
            <a:endParaRPr lang="el-GR"/>
          </a:p>
        </p:txBody>
      </p:sp>
    </p:spTree>
    <p:extLst>
      <p:ext uri="{BB962C8B-B14F-4D97-AF65-F5344CB8AC3E}">
        <p14:creationId xmlns:p14="http://schemas.microsoft.com/office/powerpoint/2010/main" val="60363863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Θέση εικόνας διαφάνειας 1"/>
          <p:cNvSpPr>
            <a:spLocks noGrp="1" noRot="1" noChangeAspect="1" noTextEdit="1"/>
          </p:cNvSpPr>
          <p:nvPr>
            <p:ph type="sldImg"/>
          </p:nvPr>
        </p:nvSpPr>
        <p:spPr>
          <a:ln/>
        </p:spPr>
      </p:sp>
      <p:sp>
        <p:nvSpPr>
          <p:cNvPr id="43011" name="Θέση σημειώσεων 2"/>
          <p:cNvSpPr>
            <a:spLocks noGrp="1"/>
          </p:cNvSpPr>
          <p:nvPr>
            <p:ph type="body" idx="1"/>
          </p:nvPr>
        </p:nvSpPr>
        <p:spPr>
          <a:noFill/>
          <a:ln/>
        </p:spPr>
        <p:txBody>
          <a:bodyPr/>
          <a:lstStyle/>
          <a:p>
            <a:endParaRPr lang="el-GR"/>
          </a:p>
        </p:txBody>
      </p:sp>
      <p:sp>
        <p:nvSpPr>
          <p:cNvPr id="43012" name="Θέση αριθμού διαφάνειας 3"/>
          <p:cNvSpPr>
            <a:spLocks noGrp="1"/>
          </p:cNvSpPr>
          <p:nvPr>
            <p:ph type="sldNum" sz="quarter" idx="5"/>
          </p:nvPr>
        </p:nvSpPr>
        <p:spPr>
          <a:noFill/>
        </p:spPr>
        <p:txBody>
          <a:bodyPr/>
          <a:lstStyle/>
          <a:p>
            <a:fld id="{87686519-71D8-4EA0-B5CB-531F2039AB99}" type="slidenum">
              <a:rPr lang="el-GR" smtClean="0"/>
              <a:pPr/>
              <a:t>8</a:t>
            </a:fld>
            <a:endParaRPr lang="el-GR"/>
          </a:p>
        </p:txBody>
      </p:sp>
    </p:spTree>
    <p:extLst>
      <p:ext uri="{BB962C8B-B14F-4D97-AF65-F5344CB8AC3E}">
        <p14:creationId xmlns:p14="http://schemas.microsoft.com/office/powerpoint/2010/main" val="422466922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Θέση εικόνας διαφάνειας 1"/>
          <p:cNvSpPr>
            <a:spLocks noGrp="1" noRot="1" noChangeAspect="1" noTextEdit="1"/>
          </p:cNvSpPr>
          <p:nvPr>
            <p:ph type="sldImg"/>
          </p:nvPr>
        </p:nvSpPr>
        <p:spPr>
          <a:ln/>
        </p:spPr>
      </p:sp>
      <p:sp>
        <p:nvSpPr>
          <p:cNvPr id="43011" name="Θέση σημειώσεων 2"/>
          <p:cNvSpPr>
            <a:spLocks noGrp="1"/>
          </p:cNvSpPr>
          <p:nvPr>
            <p:ph type="body" idx="1"/>
          </p:nvPr>
        </p:nvSpPr>
        <p:spPr>
          <a:noFill/>
          <a:ln/>
        </p:spPr>
        <p:txBody>
          <a:bodyPr/>
          <a:lstStyle/>
          <a:p>
            <a:endParaRPr lang="el-GR"/>
          </a:p>
        </p:txBody>
      </p:sp>
      <p:sp>
        <p:nvSpPr>
          <p:cNvPr id="43012" name="Θέση αριθμού διαφάνειας 3"/>
          <p:cNvSpPr>
            <a:spLocks noGrp="1"/>
          </p:cNvSpPr>
          <p:nvPr>
            <p:ph type="sldNum" sz="quarter" idx="5"/>
          </p:nvPr>
        </p:nvSpPr>
        <p:spPr>
          <a:noFill/>
        </p:spPr>
        <p:txBody>
          <a:bodyPr/>
          <a:lstStyle/>
          <a:p>
            <a:fld id="{87686519-71D8-4EA0-B5CB-531F2039AB99}" type="slidenum">
              <a:rPr lang="el-GR" smtClean="0"/>
              <a:pPr/>
              <a:t>9</a:t>
            </a:fld>
            <a:endParaRPr lang="el-GR"/>
          </a:p>
        </p:txBody>
      </p:sp>
    </p:spTree>
    <p:extLst>
      <p:ext uri="{BB962C8B-B14F-4D97-AF65-F5344CB8AC3E}">
        <p14:creationId xmlns:p14="http://schemas.microsoft.com/office/powerpoint/2010/main" val="235795243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1 - Τίτλος"/>
          <p:cNvSpPr>
            <a:spLocks noGrp="1"/>
          </p:cNvSpPr>
          <p:nvPr>
            <p:ph type="ctrTitle"/>
          </p:nvPr>
        </p:nvSpPr>
        <p:spPr>
          <a:xfrm>
            <a:off x="685800" y="2130425"/>
            <a:ext cx="7772400" cy="1470025"/>
          </a:xfrm>
        </p:spPr>
        <p:txBody>
          <a:bodyPr/>
          <a:lstStyle/>
          <a:p>
            <a:r>
              <a:rPr lang="el-GR" smtClean="0"/>
              <a:t>Kλικ για επεξεργασία του τίτλου</a:t>
            </a:r>
            <a:endParaRPr lang="el-GR"/>
          </a:p>
        </p:txBody>
      </p:sp>
      <p:sp>
        <p:nvSpPr>
          <p:cNvPr id="3" name="2 - Υπότιτλος"/>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l-GR" smtClean="0"/>
              <a:t>Κάντε κλικ για να επεξεργαστείτε τον υπότιτλο του υποδείγματος</a:t>
            </a:r>
            <a:endParaRPr lang="el-GR"/>
          </a:p>
        </p:txBody>
      </p:sp>
      <p:sp>
        <p:nvSpPr>
          <p:cNvPr id="4" name="Rectangle 4"/>
          <p:cNvSpPr>
            <a:spLocks noGrp="1" noChangeArrowheads="1"/>
          </p:cNvSpPr>
          <p:nvPr>
            <p:ph type="dt" sz="half" idx="10"/>
          </p:nvPr>
        </p:nvSpPr>
        <p:spPr>
          <a:ln/>
        </p:spPr>
        <p:txBody>
          <a:bodyPr/>
          <a:lstStyle>
            <a:lvl1pPr>
              <a:defRPr/>
            </a:lvl1pPr>
          </a:lstStyle>
          <a:p>
            <a:pPr>
              <a:defRPr/>
            </a:pPr>
            <a:fld id="{47538BBE-63B3-440C-908C-1D0D75163F7D}" type="datetime3">
              <a:rPr lang="el-GR"/>
              <a:pPr>
                <a:defRPr/>
              </a:pPr>
              <a:t>15.7.21</a:t>
            </a:fld>
            <a:endParaRPr lang="el-GR"/>
          </a:p>
        </p:txBody>
      </p:sp>
      <p:sp>
        <p:nvSpPr>
          <p:cNvPr id="5" name="Rectangle 5"/>
          <p:cNvSpPr>
            <a:spLocks noGrp="1" noChangeArrowheads="1"/>
          </p:cNvSpPr>
          <p:nvPr>
            <p:ph type="ftr" sz="quarter" idx="11"/>
          </p:nvPr>
        </p:nvSpPr>
        <p:spPr>
          <a:ln/>
        </p:spPr>
        <p:txBody>
          <a:bodyPr/>
          <a:lstStyle>
            <a:lvl1pPr>
              <a:defRPr/>
            </a:lvl1pPr>
          </a:lstStyle>
          <a:p>
            <a:pPr>
              <a:defRPr/>
            </a:pPr>
            <a:r>
              <a:rPr lang="el-GR"/>
              <a:t>Αχιλλέας Μητσός</a:t>
            </a:r>
          </a:p>
        </p:txBody>
      </p:sp>
      <p:sp>
        <p:nvSpPr>
          <p:cNvPr id="6" name="Rectangle 6"/>
          <p:cNvSpPr>
            <a:spLocks noGrp="1" noChangeArrowheads="1"/>
          </p:cNvSpPr>
          <p:nvPr>
            <p:ph type="sldNum" sz="quarter" idx="12"/>
          </p:nvPr>
        </p:nvSpPr>
        <p:spPr>
          <a:ln/>
        </p:spPr>
        <p:txBody>
          <a:bodyPr/>
          <a:lstStyle>
            <a:lvl1pPr>
              <a:defRPr/>
            </a:lvl1pPr>
          </a:lstStyle>
          <a:p>
            <a:pPr>
              <a:defRPr/>
            </a:pPr>
            <a:fld id="{C310408D-8A62-4D15-8807-FA5A4E140C39}" type="slidenum">
              <a:rPr lang="el-GR"/>
              <a:pPr>
                <a:defRPr/>
              </a:pPr>
              <a:t>‹#›</a:t>
            </a:fld>
            <a:endParaRPr lang="el-G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κατακόρυφου κειμένου"/>
          <p:cNvSpPr>
            <a:spLocks noGrp="1"/>
          </p:cNvSpPr>
          <p:nvPr>
            <p:ph type="body" orient="vert" idx="1"/>
          </p:nvPr>
        </p:nvSpPr>
        <p:spPr/>
        <p:txBody>
          <a:bodyPr vert="eaVer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Rectangle 4"/>
          <p:cNvSpPr>
            <a:spLocks noGrp="1" noChangeArrowheads="1"/>
          </p:cNvSpPr>
          <p:nvPr>
            <p:ph type="dt" sz="half" idx="10"/>
          </p:nvPr>
        </p:nvSpPr>
        <p:spPr>
          <a:ln/>
        </p:spPr>
        <p:txBody>
          <a:bodyPr/>
          <a:lstStyle>
            <a:lvl1pPr>
              <a:defRPr/>
            </a:lvl1pPr>
          </a:lstStyle>
          <a:p>
            <a:pPr>
              <a:defRPr/>
            </a:pPr>
            <a:fld id="{29D0A98F-2FDA-4053-A46B-B7C744581EF2}" type="datetime3">
              <a:rPr lang="el-GR"/>
              <a:pPr>
                <a:defRPr/>
              </a:pPr>
              <a:t>15.7.21</a:t>
            </a:fld>
            <a:endParaRPr lang="el-GR"/>
          </a:p>
        </p:txBody>
      </p:sp>
      <p:sp>
        <p:nvSpPr>
          <p:cNvPr id="5" name="Rectangle 5"/>
          <p:cNvSpPr>
            <a:spLocks noGrp="1" noChangeArrowheads="1"/>
          </p:cNvSpPr>
          <p:nvPr>
            <p:ph type="ftr" sz="quarter" idx="11"/>
          </p:nvPr>
        </p:nvSpPr>
        <p:spPr>
          <a:ln/>
        </p:spPr>
        <p:txBody>
          <a:bodyPr/>
          <a:lstStyle>
            <a:lvl1pPr>
              <a:defRPr/>
            </a:lvl1pPr>
          </a:lstStyle>
          <a:p>
            <a:pPr>
              <a:defRPr/>
            </a:pPr>
            <a:r>
              <a:rPr lang="el-GR"/>
              <a:t>Αχιλλέας Μητσός</a:t>
            </a:r>
          </a:p>
        </p:txBody>
      </p:sp>
      <p:sp>
        <p:nvSpPr>
          <p:cNvPr id="6" name="Rectangle 6"/>
          <p:cNvSpPr>
            <a:spLocks noGrp="1" noChangeArrowheads="1"/>
          </p:cNvSpPr>
          <p:nvPr>
            <p:ph type="sldNum" sz="quarter" idx="12"/>
          </p:nvPr>
        </p:nvSpPr>
        <p:spPr>
          <a:ln/>
        </p:spPr>
        <p:txBody>
          <a:bodyPr/>
          <a:lstStyle>
            <a:lvl1pPr>
              <a:defRPr/>
            </a:lvl1pPr>
          </a:lstStyle>
          <a:p>
            <a:pPr>
              <a:defRPr/>
            </a:pPr>
            <a:fld id="{262C9B52-2DCE-4E52-9757-E32C4DDB0539}" type="slidenum">
              <a:rPr lang="el-GR"/>
              <a:pPr>
                <a:defRPr/>
              </a:pPr>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629400" y="274638"/>
            <a:ext cx="2057400" cy="5851525"/>
          </a:xfrm>
        </p:spPr>
        <p:txBody>
          <a:bodyPr vert="eaVert"/>
          <a:lstStyle/>
          <a:p>
            <a:r>
              <a:rPr lang="el-GR" smtClean="0"/>
              <a:t>Kλικ για επεξεργασία του τίτλου</a:t>
            </a:r>
            <a:endParaRPr lang="el-GR"/>
          </a:p>
        </p:txBody>
      </p:sp>
      <p:sp>
        <p:nvSpPr>
          <p:cNvPr id="3" name="2 - Θέση κατακόρυφου κειμένου"/>
          <p:cNvSpPr>
            <a:spLocks noGrp="1"/>
          </p:cNvSpPr>
          <p:nvPr>
            <p:ph type="body" orient="vert" idx="1"/>
          </p:nvPr>
        </p:nvSpPr>
        <p:spPr>
          <a:xfrm>
            <a:off x="457200" y="274638"/>
            <a:ext cx="6019800" cy="5851525"/>
          </a:xfrm>
        </p:spPr>
        <p:txBody>
          <a:bodyPr vert="eaVer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Rectangle 4"/>
          <p:cNvSpPr>
            <a:spLocks noGrp="1" noChangeArrowheads="1"/>
          </p:cNvSpPr>
          <p:nvPr>
            <p:ph type="dt" sz="half" idx="10"/>
          </p:nvPr>
        </p:nvSpPr>
        <p:spPr>
          <a:ln/>
        </p:spPr>
        <p:txBody>
          <a:bodyPr/>
          <a:lstStyle>
            <a:lvl1pPr>
              <a:defRPr/>
            </a:lvl1pPr>
          </a:lstStyle>
          <a:p>
            <a:pPr>
              <a:defRPr/>
            </a:pPr>
            <a:fld id="{D1473723-57B2-4629-A676-552D6C2F6599}" type="datetime3">
              <a:rPr lang="el-GR"/>
              <a:pPr>
                <a:defRPr/>
              </a:pPr>
              <a:t>15.7.21</a:t>
            </a:fld>
            <a:endParaRPr lang="el-GR"/>
          </a:p>
        </p:txBody>
      </p:sp>
      <p:sp>
        <p:nvSpPr>
          <p:cNvPr id="5" name="Rectangle 5"/>
          <p:cNvSpPr>
            <a:spLocks noGrp="1" noChangeArrowheads="1"/>
          </p:cNvSpPr>
          <p:nvPr>
            <p:ph type="ftr" sz="quarter" idx="11"/>
          </p:nvPr>
        </p:nvSpPr>
        <p:spPr>
          <a:ln/>
        </p:spPr>
        <p:txBody>
          <a:bodyPr/>
          <a:lstStyle>
            <a:lvl1pPr>
              <a:defRPr/>
            </a:lvl1pPr>
          </a:lstStyle>
          <a:p>
            <a:pPr>
              <a:defRPr/>
            </a:pPr>
            <a:r>
              <a:rPr lang="el-GR"/>
              <a:t>Αχιλλέας Μητσός</a:t>
            </a:r>
          </a:p>
        </p:txBody>
      </p:sp>
      <p:sp>
        <p:nvSpPr>
          <p:cNvPr id="6" name="Rectangle 6"/>
          <p:cNvSpPr>
            <a:spLocks noGrp="1" noChangeArrowheads="1"/>
          </p:cNvSpPr>
          <p:nvPr>
            <p:ph type="sldNum" sz="quarter" idx="12"/>
          </p:nvPr>
        </p:nvSpPr>
        <p:spPr>
          <a:ln/>
        </p:spPr>
        <p:txBody>
          <a:bodyPr/>
          <a:lstStyle>
            <a:lvl1pPr>
              <a:defRPr/>
            </a:lvl1pPr>
          </a:lstStyle>
          <a:p>
            <a:pPr>
              <a:defRPr/>
            </a:pPr>
            <a:fld id="{65DD3EDC-31CC-4381-A221-F6756582A893}" type="slidenum">
              <a:rPr lang="el-GR"/>
              <a:pPr>
                <a:defRPr/>
              </a:pPr>
              <a:t>‹#›</a:t>
            </a:fld>
            <a:endParaRPr 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περιεχομένου"/>
          <p:cNvSpPr>
            <a:spLocks noGrp="1"/>
          </p:cNvSpPr>
          <p:nvPr>
            <p:ph idx="1"/>
          </p:nvPr>
        </p:nvSpPr>
        <p:spPr/>
        <p:txBody>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Rectangle 4"/>
          <p:cNvSpPr>
            <a:spLocks noGrp="1" noChangeArrowheads="1"/>
          </p:cNvSpPr>
          <p:nvPr>
            <p:ph type="dt" sz="half" idx="10"/>
          </p:nvPr>
        </p:nvSpPr>
        <p:spPr>
          <a:ln/>
        </p:spPr>
        <p:txBody>
          <a:bodyPr/>
          <a:lstStyle>
            <a:lvl1pPr>
              <a:defRPr/>
            </a:lvl1pPr>
          </a:lstStyle>
          <a:p>
            <a:pPr>
              <a:defRPr/>
            </a:pPr>
            <a:fld id="{522A9CDC-236B-4EAE-8891-ABB24CC716E7}" type="datetime3">
              <a:rPr lang="el-GR"/>
              <a:pPr>
                <a:defRPr/>
              </a:pPr>
              <a:t>15.7.21</a:t>
            </a:fld>
            <a:endParaRPr lang="el-GR"/>
          </a:p>
        </p:txBody>
      </p:sp>
      <p:sp>
        <p:nvSpPr>
          <p:cNvPr id="5" name="Rectangle 5"/>
          <p:cNvSpPr>
            <a:spLocks noGrp="1" noChangeArrowheads="1"/>
          </p:cNvSpPr>
          <p:nvPr>
            <p:ph type="ftr" sz="quarter" idx="11"/>
          </p:nvPr>
        </p:nvSpPr>
        <p:spPr>
          <a:ln/>
        </p:spPr>
        <p:txBody>
          <a:bodyPr/>
          <a:lstStyle>
            <a:lvl1pPr>
              <a:defRPr/>
            </a:lvl1pPr>
          </a:lstStyle>
          <a:p>
            <a:pPr>
              <a:defRPr/>
            </a:pPr>
            <a:r>
              <a:rPr lang="el-GR"/>
              <a:t>Αχιλλέας Μητσός</a:t>
            </a:r>
          </a:p>
        </p:txBody>
      </p:sp>
      <p:sp>
        <p:nvSpPr>
          <p:cNvPr id="6" name="Rectangle 6"/>
          <p:cNvSpPr>
            <a:spLocks noGrp="1" noChangeArrowheads="1"/>
          </p:cNvSpPr>
          <p:nvPr>
            <p:ph type="sldNum" sz="quarter" idx="12"/>
          </p:nvPr>
        </p:nvSpPr>
        <p:spPr>
          <a:ln/>
        </p:spPr>
        <p:txBody>
          <a:bodyPr/>
          <a:lstStyle>
            <a:lvl1pPr>
              <a:defRPr/>
            </a:lvl1pPr>
          </a:lstStyle>
          <a:p>
            <a:pPr>
              <a:defRPr/>
            </a:pPr>
            <a:fld id="{D029A6EA-5D94-47AD-AC81-B294C306ED6F}" type="slidenum">
              <a:rPr lang="el-GR"/>
              <a:pPr>
                <a:defRPr/>
              </a:pPr>
              <a:t>‹#›</a:t>
            </a:fld>
            <a:endParaRPr lang="el-G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1 - Τίτλος"/>
          <p:cNvSpPr>
            <a:spLocks noGrp="1"/>
          </p:cNvSpPr>
          <p:nvPr>
            <p:ph type="title"/>
          </p:nvPr>
        </p:nvSpPr>
        <p:spPr>
          <a:xfrm>
            <a:off x="722313" y="4406900"/>
            <a:ext cx="7772400" cy="1362075"/>
          </a:xfrm>
        </p:spPr>
        <p:txBody>
          <a:bodyPr anchor="t"/>
          <a:lstStyle>
            <a:lvl1pPr algn="l">
              <a:defRPr sz="4000" b="1" cap="all"/>
            </a:lvl1p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l-GR" smtClean="0"/>
              <a:t>Kλικ για επεξεργασία των στυλ του υποδείγματος</a:t>
            </a:r>
          </a:p>
        </p:txBody>
      </p:sp>
      <p:sp>
        <p:nvSpPr>
          <p:cNvPr id="4" name="Rectangle 4"/>
          <p:cNvSpPr>
            <a:spLocks noGrp="1" noChangeArrowheads="1"/>
          </p:cNvSpPr>
          <p:nvPr>
            <p:ph type="dt" sz="half" idx="10"/>
          </p:nvPr>
        </p:nvSpPr>
        <p:spPr>
          <a:ln/>
        </p:spPr>
        <p:txBody>
          <a:bodyPr/>
          <a:lstStyle>
            <a:lvl1pPr>
              <a:defRPr/>
            </a:lvl1pPr>
          </a:lstStyle>
          <a:p>
            <a:pPr>
              <a:defRPr/>
            </a:pPr>
            <a:fld id="{5AFFF814-1350-48A8-BA32-D872BB4AE0DA}" type="datetime3">
              <a:rPr lang="el-GR"/>
              <a:pPr>
                <a:defRPr/>
              </a:pPr>
              <a:t>15.7.21</a:t>
            </a:fld>
            <a:endParaRPr lang="el-GR"/>
          </a:p>
        </p:txBody>
      </p:sp>
      <p:sp>
        <p:nvSpPr>
          <p:cNvPr id="5" name="Rectangle 5"/>
          <p:cNvSpPr>
            <a:spLocks noGrp="1" noChangeArrowheads="1"/>
          </p:cNvSpPr>
          <p:nvPr>
            <p:ph type="ftr" sz="quarter" idx="11"/>
          </p:nvPr>
        </p:nvSpPr>
        <p:spPr>
          <a:ln/>
        </p:spPr>
        <p:txBody>
          <a:bodyPr/>
          <a:lstStyle>
            <a:lvl1pPr>
              <a:defRPr/>
            </a:lvl1pPr>
          </a:lstStyle>
          <a:p>
            <a:pPr>
              <a:defRPr/>
            </a:pPr>
            <a:r>
              <a:rPr lang="el-GR"/>
              <a:t>Αχιλλέας Μητσός</a:t>
            </a:r>
          </a:p>
        </p:txBody>
      </p:sp>
      <p:sp>
        <p:nvSpPr>
          <p:cNvPr id="6" name="Rectangle 6"/>
          <p:cNvSpPr>
            <a:spLocks noGrp="1" noChangeArrowheads="1"/>
          </p:cNvSpPr>
          <p:nvPr>
            <p:ph type="sldNum" sz="quarter" idx="12"/>
          </p:nvPr>
        </p:nvSpPr>
        <p:spPr>
          <a:ln/>
        </p:spPr>
        <p:txBody>
          <a:bodyPr/>
          <a:lstStyle>
            <a:lvl1pPr>
              <a:defRPr/>
            </a:lvl1pPr>
          </a:lstStyle>
          <a:p>
            <a:pPr>
              <a:defRPr/>
            </a:pPr>
            <a:fld id="{DCBBD682-720E-4084-ADA9-FB2A9FCAC6FC}" type="slidenum">
              <a:rPr lang="el-GR"/>
              <a:pPr>
                <a:defRPr/>
              </a:pPr>
              <a:t>‹#›</a:t>
            </a:fld>
            <a:endParaRPr lang="el-G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περιεχομένου"/>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περιεχομένου"/>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Rectangle 4"/>
          <p:cNvSpPr>
            <a:spLocks noGrp="1" noChangeArrowheads="1"/>
          </p:cNvSpPr>
          <p:nvPr>
            <p:ph type="dt" sz="half" idx="10"/>
          </p:nvPr>
        </p:nvSpPr>
        <p:spPr>
          <a:ln/>
        </p:spPr>
        <p:txBody>
          <a:bodyPr/>
          <a:lstStyle>
            <a:lvl1pPr>
              <a:defRPr/>
            </a:lvl1pPr>
          </a:lstStyle>
          <a:p>
            <a:pPr>
              <a:defRPr/>
            </a:pPr>
            <a:fld id="{BD56AF36-E8C0-4367-B596-333502CC8EFF}" type="datetime3">
              <a:rPr lang="el-GR"/>
              <a:pPr>
                <a:defRPr/>
              </a:pPr>
              <a:t>15.7.21</a:t>
            </a:fld>
            <a:endParaRPr lang="el-GR"/>
          </a:p>
        </p:txBody>
      </p:sp>
      <p:sp>
        <p:nvSpPr>
          <p:cNvPr id="6" name="Rectangle 5"/>
          <p:cNvSpPr>
            <a:spLocks noGrp="1" noChangeArrowheads="1"/>
          </p:cNvSpPr>
          <p:nvPr>
            <p:ph type="ftr" sz="quarter" idx="11"/>
          </p:nvPr>
        </p:nvSpPr>
        <p:spPr>
          <a:ln/>
        </p:spPr>
        <p:txBody>
          <a:bodyPr/>
          <a:lstStyle>
            <a:lvl1pPr>
              <a:defRPr/>
            </a:lvl1pPr>
          </a:lstStyle>
          <a:p>
            <a:pPr>
              <a:defRPr/>
            </a:pPr>
            <a:r>
              <a:rPr lang="el-GR"/>
              <a:t>Αχιλλέας Μητσός</a:t>
            </a:r>
          </a:p>
        </p:txBody>
      </p:sp>
      <p:sp>
        <p:nvSpPr>
          <p:cNvPr id="7" name="Rectangle 6"/>
          <p:cNvSpPr>
            <a:spLocks noGrp="1" noChangeArrowheads="1"/>
          </p:cNvSpPr>
          <p:nvPr>
            <p:ph type="sldNum" sz="quarter" idx="12"/>
          </p:nvPr>
        </p:nvSpPr>
        <p:spPr>
          <a:ln/>
        </p:spPr>
        <p:txBody>
          <a:bodyPr/>
          <a:lstStyle>
            <a:lvl1pPr>
              <a:defRPr/>
            </a:lvl1pPr>
          </a:lstStyle>
          <a:p>
            <a:pPr>
              <a:defRPr/>
            </a:pPr>
            <a:fld id="{A2E13EF3-E787-44A0-81CB-9E15E91B5598}" type="slidenum">
              <a:rPr lang="el-GR"/>
              <a:pPr>
                <a:defRPr/>
              </a:pPr>
              <a:t>‹#›</a:t>
            </a:fld>
            <a:endParaRPr lang="el-G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lvl1pPr>
              <a:defRPr/>
            </a:lvl1p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Kλικ για επεξεργασία των στυλ του υποδείγματος</a:t>
            </a:r>
          </a:p>
        </p:txBody>
      </p:sp>
      <p:sp>
        <p:nvSpPr>
          <p:cNvPr id="4" name="3 - Θέση περιεχομένου"/>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4 - Θέση κειμένου"/>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Kλικ για επεξεργασία των στυλ του υποδείγματος</a:t>
            </a:r>
          </a:p>
        </p:txBody>
      </p:sp>
      <p:sp>
        <p:nvSpPr>
          <p:cNvPr id="6" name="5 - Θέση περιεχομένου"/>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Rectangle 4"/>
          <p:cNvSpPr>
            <a:spLocks noGrp="1" noChangeArrowheads="1"/>
          </p:cNvSpPr>
          <p:nvPr>
            <p:ph type="dt" sz="half" idx="10"/>
          </p:nvPr>
        </p:nvSpPr>
        <p:spPr>
          <a:ln/>
        </p:spPr>
        <p:txBody>
          <a:bodyPr/>
          <a:lstStyle>
            <a:lvl1pPr>
              <a:defRPr/>
            </a:lvl1pPr>
          </a:lstStyle>
          <a:p>
            <a:pPr>
              <a:defRPr/>
            </a:pPr>
            <a:fld id="{97460FE8-5F27-402A-AFCB-363228CD8D1B}" type="datetime3">
              <a:rPr lang="el-GR"/>
              <a:pPr>
                <a:defRPr/>
              </a:pPr>
              <a:t>15.7.21</a:t>
            </a:fld>
            <a:endParaRPr lang="el-GR"/>
          </a:p>
        </p:txBody>
      </p:sp>
      <p:sp>
        <p:nvSpPr>
          <p:cNvPr id="8" name="Rectangle 5"/>
          <p:cNvSpPr>
            <a:spLocks noGrp="1" noChangeArrowheads="1"/>
          </p:cNvSpPr>
          <p:nvPr>
            <p:ph type="ftr" sz="quarter" idx="11"/>
          </p:nvPr>
        </p:nvSpPr>
        <p:spPr>
          <a:ln/>
        </p:spPr>
        <p:txBody>
          <a:bodyPr/>
          <a:lstStyle>
            <a:lvl1pPr>
              <a:defRPr/>
            </a:lvl1pPr>
          </a:lstStyle>
          <a:p>
            <a:pPr>
              <a:defRPr/>
            </a:pPr>
            <a:r>
              <a:rPr lang="el-GR"/>
              <a:t>Αχιλλέας Μητσός</a:t>
            </a:r>
          </a:p>
        </p:txBody>
      </p:sp>
      <p:sp>
        <p:nvSpPr>
          <p:cNvPr id="9" name="Rectangle 6"/>
          <p:cNvSpPr>
            <a:spLocks noGrp="1" noChangeArrowheads="1"/>
          </p:cNvSpPr>
          <p:nvPr>
            <p:ph type="sldNum" sz="quarter" idx="12"/>
          </p:nvPr>
        </p:nvSpPr>
        <p:spPr>
          <a:ln/>
        </p:spPr>
        <p:txBody>
          <a:bodyPr/>
          <a:lstStyle>
            <a:lvl1pPr>
              <a:defRPr/>
            </a:lvl1pPr>
          </a:lstStyle>
          <a:p>
            <a:pPr>
              <a:defRPr/>
            </a:pPr>
            <a:fld id="{D73CD32C-5F03-4F00-982B-47BCD0B195BE}" type="slidenum">
              <a:rPr lang="el-GR"/>
              <a:pPr>
                <a:defRPr/>
              </a:pPr>
              <a:t>‹#›</a:t>
            </a:fld>
            <a:endParaRPr lang="el-G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Rectangle 4"/>
          <p:cNvSpPr>
            <a:spLocks noGrp="1" noChangeArrowheads="1"/>
          </p:cNvSpPr>
          <p:nvPr>
            <p:ph type="dt" sz="half" idx="10"/>
          </p:nvPr>
        </p:nvSpPr>
        <p:spPr>
          <a:ln/>
        </p:spPr>
        <p:txBody>
          <a:bodyPr/>
          <a:lstStyle>
            <a:lvl1pPr>
              <a:defRPr/>
            </a:lvl1pPr>
          </a:lstStyle>
          <a:p>
            <a:pPr>
              <a:defRPr/>
            </a:pPr>
            <a:fld id="{79041E88-E8D9-4E4D-A995-7E41A4A19740}" type="datetime3">
              <a:rPr lang="el-GR"/>
              <a:pPr>
                <a:defRPr/>
              </a:pPr>
              <a:t>15.7.21</a:t>
            </a:fld>
            <a:endParaRPr lang="el-GR"/>
          </a:p>
        </p:txBody>
      </p:sp>
      <p:sp>
        <p:nvSpPr>
          <p:cNvPr id="4" name="Rectangle 5"/>
          <p:cNvSpPr>
            <a:spLocks noGrp="1" noChangeArrowheads="1"/>
          </p:cNvSpPr>
          <p:nvPr>
            <p:ph type="ftr" sz="quarter" idx="11"/>
          </p:nvPr>
        </p:nvSpPr>
        <p:spPr>
          <a:ln/>
        </p:spPr>
        <p:txBody>
          <a:bodyPr/>
          <a:lstStyle>
            <a:lvl1pPr>
              <a:defRPr/>
            </a:lvl1pPr>
          </a:lstStyle>
          <a:p>
            <a:pPr>
              <a:defRPr/>
            </a:pPr>
            <a:r>
              <a:rPr lang="el-GR"/>
              <a:t>Αχιλλέας Μητσός</a:t>
            </a:r>
          </a:p>
        </p:txBody>
      </p:sp>
      <p:sp>
        <p:nvSpPr>
          <p:cNvPr id="5" name="Rectangle 6"/>
          <p:cNvSpPr>
            <a:spLocks noGrp="1" noChangeArrowheads="1"/>
          </p:cNvSpPr>
          <p:nvPr>
            <p:ph type="sldNum" sz="quarter" idx="12"/>
          </p:nvPr>
        </p:nvSpPr>
        <p:spPr>
          <a:ln/>
        </p:spPr>
        <p:txBody>
          <a:bodyPr/>
          <a:lstStyle>
            <a:lvl1pPr>
              <a:defRPr/>
            </a:lvl1pPr>
          </a:lstStyle>
          <a:p>
            <a:pPr>
              <a:defRPr/>
            </a:pPr>
            <a:fld id="{67913421-E8CB-4A8D-9A3C-DB0A662C614B}" type="slidenum">
              <a:rPr lang="el-GR"/>
              <a:pPr>
                <a:defRPr/>
              </a:pPr>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fld id="{09AE11BD-6434-43A0-A4B4-6A2980AA0056}" type="datetime3">
              <a:rPr lang="el-GR"/>
              <a:pPr>
                <a:defRPr/>
              </a:pPr>
              <a:t>15.7.21</a:t>
            </a:fld>
            <a:endParaRPr lang="el-GR"/>
          </a:p>
        </p:txBody>
      </p:sp>
      <p:sp>
        <p:nvSpPr>
          <p:cNvPr id="3" name="Rectangle 5"/>
          <p:cNvSpPr>
            <a:spLocks noGrp="1" noChangeArrowheads="1"/>
          </p:cNvSpPr>
          <p:nvPr>
            <p:ph type="ftr" sz="quarter" idx="11"/>
          </p:nvPr>
        </p:nvSpPr>
        <p:spPr>
          <a:ln/>
        </p:spPr>
        <p:txBody>
          <a:bodyPr/>
          <a:lstStyle>
            <a:lvl1pPr>
              <a:defRPr/>
            </a:lvl1pPr>
          </a:lstStyle>
          <a:p>
            <a:pPr>
              <a:defRPr/>
            </a:pPr>
            <a:r>
              <a:rPr lang="el-GR"/>
              <a:t>Αχιλλέας Μητσός</a:t>
            </a:r>
          </a:p>
        </p:txBody>
      </p:sp>
      <p:sp>
        <p:nvSpPr>
          <p:cNvPr id="4" name="Rectangle 6"/>
          <p:cNvSpPr>
            <a:spLocks noGrp="1" noChangeArrowheads="1"/>
          </p:cNvSpPr>
          <p:nvPr>
            <p:ph type="sldNum" sz="quarter" idx="12"/>
          </p:nvPr>
        </p:nvSpPr>
        <p:spPr>
          <a:ln/>
        </p:spPr>
        <p:txBody>
          <a:bodyPr/>
          <a:lstStyle>
            <a:lvl1pPr>
              <a:defRPr/>
            </a:lvl1pPr>
          </a:lstStyle>
          <a:p>
            <a:pPr>
              <a:defRPr/>
            </a:pPr>
            <a:fld id="{425C3B46-20DA-4FD6-8800-4E9C460F9532}" type="slidenum">
              <a:rPr lang="el-GR"/>
              <a:pPr>
                <a:defRPr/>
              </a:pPr>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3050"/>
            <a:ext cx="3008313" cy="1162050"/>
          </a:xfrm>
        </p:spPr>
        <p:txBody>
          <a:bodyPr anchor="b"/>
          <a:lstStyle>
            <a:lvl1pPr algn="l">
              <a:defRPr sz="2000" b="1"/>
            </a:lvl1pPr>
          </a:lstStyle>
          <a:p>
            <a:r>
              <a:rPr lang="el-GR" smtClean="0"/>
              <a:t>Kλικ για επεξεργασία του τίτλου</a:t>
            </a:r>
            <a:endParaRPr lang="el-GR"/>
          </a:p>
        </p:txBody>
      </p:sp>
      <p:sp>
        <p:nvSpPr>
          <p:cNvPr id="3" name="2 - Θέση περιεχομένου"/>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κειμένου"/>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Kλικ για επεξεργασία των στυλ του υποδείγματος</a:t>
            </a:r>
          </a:p>
        </p:txBody>
      </p:sp>
      <p:sp>
        <p:nvSpPr>
          <p:cNvPr id="5" name="Rectangle 4"/>
          <p:cNvSpPr>
            <a:spLocks noGrp="1" noChangeArrowheads="1"/>
          </p:cNvSpPr>
          <p:nvPr>
            <p:ph type="dt" sz="half" idx="10"/>
          </p:nvPr>
        </p:nvSpPr>
        <p:spPr>
          <a:ln/>
        </p:spPr>
        <p:txBody>
          <a:bodyPr/>
          <a:lstStyle>
            <a:lvl1pPr>
              <a:defRPr/>
            </a:lvl1pPr>
          </a:lstStyle>
          <a:p>
            <a:pPr>
              <a:defRPr/>
            </a:pPr>
            <a:fld id="{01B08949-5B22-458C-8CA4-87345B5025A7}" type="datetime3">
              <a:rPr lang="el-GR"/>
              <a:pPr>
                <a:defRPr/>
              </a:pPr>
              <a:t>15.7.21</a:t>
            </a:fld>
            <a:endParaRPr lang="el-GR"/>
          </a:p>
        </p:txBody>
      </p:sp>
      <p:sp>
        <p:nvSpPr>
          <p:cNvPr id="6" name="Rectangle 5"/>
          <p:cNvSpPr>
            <a:spLocks noGrp="1" noChangeArrowheads="1"/>
          </p:cNvSpPr>
          <p:nvPr>
            <p:ph type="ftr" sz="quarter" idx="11"/>
          </p:nvPr>
        </p:nvSpPr>
        <p:spPr>
          <a:ln/>
        </p:spPr>
        <p:txBody>
          <a:bodyPr/>
          <a:lstStyle>
            <a:lvl1pPr>
              <a:defRPr/>
            </a:lvl1pPr>
          </a:lstStyle>
          <a:p>
            <a:pPr>
              <a:defRPr/>
            </a:pPr>
            <a:r>
              <a:rPr lang="el-GR"/>
              <a:t>Αχιλλέας Μητσός</a:t>
            </a:r>
          </a:p>
        </p:txBody>
      </p:sp>
      <p:sp>
        <p:nvSpPr>
          <p:cNvPr id="7" name="Rectangle 6"/>
          <p:cNvSpPr>
            <a:spLocks noGrp="1" noChangeArrowheads="1"/>
          </p:cNvSpPr>
          <p:nvPr>
            <p:ph type="sldNum" sz="quarter" idx="12"/>
          </p:nvPr>
        </p:nvSpPr>
        <p:spPr>
          <a:ln/>
        </p:spPr>
        <p:txBody>
          <a:bodyPr/>
          <a:lstStyle>
            <a:lvl1pPr>
              <a:defRPr/>
            </a:lvl1pPr>
          </a:lstStyle>
          <a:p>
            <a:pPr>
              <a:defRPr/>
            </a:pPr>
            <a:fld id="{69AD0419-6330-4812-94D2-162B665EC77B}" type="slidenum">
              <a:rPr lang="el-GR"/>
              <a:pPr>
                <a:defRPr/>
              </a:pPr>
              <a:t>‹#›</a:t>
            </a:fld>
            <a:endParaRPr lang="el-G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1792288" y="4800600"/>
            <a:ext cx="5486400" cy="566738"/>
          </a:xfrm>
        </p:spPr>
        <p:txBody>
          <a:bodyPr anchor="b"/>
          <a:lstStyle>
            <a:lvl1pPr algn="l">
              <a:defRPr sz="2000" b="1"/>
            </a:lvl1pPr>
          </a:lstStyle>
          <a:p>
            <a:r>
              <a:rPr lang="el-GR" smtClean="0"/>
              <a:t>Kλικ για επεξεργασία του τίτλου</a:t>
            </a:r>
            <a:endParaRPr lang="el-GR"/>
          </a:p>
        </p:txBody>
      </p:sp>
      <p:sp>
        <p:nvSpPr>
          <p:cNvPr id="3" name="2 - Θέση εικόνας"/>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l-GR" noProof="0" smtClean="0"/>
          </a:p>
        </p:txBody>
      </p:sp>
      <p:sp>
        <p:nvSpPr>
          <p:cNvPr id="4" name="3 - Θέση κειμένου"/>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Kλικ για επεξεργασία των στυλ του υποδείγματος</a:t>
            </a:r>
          </a:p>
        </p:txBody>
      </p:sp>
      <p:sp>
        <p:nvSpPr>
          <p:cNvPr id="5" name="Rectangle 4"/>
          <p:cNvSpPr>
            <a:spLocks noGrp="1" noChangeArrowheads="1"/>
          </p:cNvSpPr>
          <p:nvPr>
            <p:ph type="dt" sz="half" idx="10"/>
          </p:nvPr>
        </p:nvSpPr>
        <p:spPr>
          <a:ln/>
        </p:spPr>
        <p:txBody>
          <a:bodyPr/>
          <a:lstStyle>
            <a:lvl1pPr>
              <a:defRPr/>
            </a:lvl1pPr>
          </a:lstStyle>
          <a:p>
            <a:pPr>
              <a:defRPr/>
            </a:pPr>
            <a:fld id="{5834E8EC-2F3C-430B-A293-F6DE3ECD9099}" type="datetime3">
              <a:rPr lang="el-GR"/>
              <a:pPr>
                <a:defRPr/>
              </a:pPr>
              <a:t>15.7.21</a:t>
            </a:fld>
            <a:endParaRPr lang="el-GR"/>
          </a:p>
        </p:txBody>
      </p:sp>
      <p:sp>
        <p:nvSpPr>
          <p:cNvPr id="6" name="Rectangle 5"/>
          <p:cNvSpPr>
            <a:spLocks noGrp="1" noChangeArrowheads="1"/>
          </p:cNvSpPr>
          <p:nvPr>
            <p:ph type="ftr" sz="quarter" idx="11"/>
          </p:nvPr>
        </p:nvSpPr>
        <p:spPr>
          <a:ln/>
        </p:spPr>
        <p:txBody>
          <a:bodyPr/>
          <a:lstStyle>
            <a:lvl1pPr>
              <a:defRPr/>
            </a:lvl1pPr>
          </a:lstStyle>
          <a:p>
            <a:pPr>
              <a:defRPr/>
            </a:pPr>
            <a:r>
              <a:rPr lang="el-GR"/>
              <a:t>Αχιλλέας Μητσός</a:t>
            </a:r>
          </a:p>
        </p:txBody>
      </p:sp>
      <p:sp>
        <p:nvSpPr>
          <p:cNvPr id="7" name="Rectangle 6"/>
          <p:cNvSpPr>
            <a:spLocks noGrp="1" noChangeArrowheads="1"/>
          </p:cNvSpPr>
          <p:nvPr>
            <p:ph type="sldNum" sz="quarter" idx="12"/>
          </p:nvPr>
        </p:nvSpPr>
        <p:spPr>
          <a:ln/>
        </p:spPr>
        <p:txBody>
          <a:bodyPr/>
          <a:lstStyle>
            <a:lvl1pPr>
              <a:defRPr/>
            </a:lvl1pPr>
          </a:lstStyle>
          <a:p>
            <a:pPr>
              <a:defRPr/>
            </a:pPr>
            <a:fld id="{4723E421-5EB6-45B3-BD00-AAC73EA3F3B8}" type="slidenum">
              <a:rPr lang="el-GR"/>
              <a:pPr>
                <a:defRPr/>
              </a:pPr>
              <a:t>‹#›</a:t>
            </a:fld>
            <a:endParaRPr lang="el-G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l-GR" smtClean="0"/>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l-GR" smtClean="0"/>
              <a:t>Click to edit Master text styles</a:t>
            </a:r>
          </a:p>
          <a:p>
            <a:pPr lvl="1"/>
            <a:r>
              <a:rPr lang="el-GR" smtClean="0"/>
              <a:t>Second level</a:t>
            </a:r>
          </a:p>
          <a:p>
            <a:pPr lvl="2"/>
            <a:r>
              <a:rPr lang="el-GR" smtClean="0"/>
              <a:t>Third level</a:t>
            </a:r>
          </a:p>
          <a:p>
            <a:pPr lvl="3"/>
            <a:r>
              <a:rPr lang="el-GR" smtClean="0"/>
              <a:t>Fourth level</a:t>
            </a:r>
          </a:p>
          <a:p>
            <a:pPr lvl="4"/>
            <a:r>
              <a:rPr lang="el-GR"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pPr>
              <a:defRPr/>
            </a:pPr>
            <a:fld id="{A0608615-7390-479E-B8AF-3A1DF06BA236}" type="datetime3">
              <a:rPr lang="el-GR"/>
              <a:pPr>
                <a:defRPr/>
              </a:pPr>
              <a:t>15.7.21</a:t>
            </a:fld>
            <a:endParaRPr lang="el-GR"/>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pPr>
              <a:defRPr/>
            </a:pPr>
            <a:r>
              <a:rPr lang="el-GR"/>
              <a:t>Αχιλλέας Μητσός</a:t>
            </a:r>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pPr>
              <a:defRPr/>
            </a:pPr>
            <a:fld id="{F6D82630-DF4D-458B-A295-5932B3B2BA98}" type="slidenum">
              <a:rPr lang="el-GR"/>
              <a:pPr>
                <a:defRPr/>
              </a:pPr>
              <a:t>‹#›</a:t>
            </a:fld>
            <a:endParaRPr lang="el-G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1313" indent="-341313" algn="l" rtl="0" eaLnBrk="0" fontAlgn="base" hangingPunct="0">
        <a:spcBef>
          <a:spcPct val="20000"/>
        </a:spcBef>
        <a:spcAft>
          <a:spcPct val="0"/>
        </a:spcAft>
        <a:buChar char="•"/>
        <a:defRPr sz="3200">
          <a:solidFill>
            <a:schemeClr val="tx1"/>
          </a:solidFill>
          <a:latin typeface="+mn-lt"/>
          <a:ea typeface="+mn-ea"/>
          <a:cs typeface="+mn-cs"/>
        </a:defRPr>
      </a:lvl1pPr>
      <a:lvl2pPr marL="741363" indent="-284163" algn="l" rtl="0" eaLnBrk="0" fontAlgn="base" hangingPunct="0">
        <a:spcBef>
          <a:spcPct val="20000"/>
        </a:spcBef>
        <a:spcAft>
          <a:spcPct val="0"/>
        </a:spcAft>
        <a:buChar char="–"/>
        <a:defRPr sz="2800">
          <a:solidFill>
            <a:schemeClr val="tx1"/>
          </a:solidFill>
          <a:latin typeface="+mn-lt"/>
        </a:defRPr>
      </a:lvl2pPr>
      <a:lvl3pPr marL="1141413" indent="-227013" algn="l" rtl="0" eaLnBrk="0" fontAlgn="base" hangingPunct="0">
        <a:spcBef>
          <a:spcPct val="20000"/>
        </a:spcBef>
        <a:spcAft>
          <a:spcPct val="0"/>
        </a:spcAft>
        <a:buChar char="•"/>
        <a:defRPr sz="2400">
          <a:solidFill>
            <a:schemeClr val="tx1"/>
          </a:solidFill>
          <a:latin typeface="+mn-lt"/>
        </a:defRPr>
      </a:lvl3pPr>
      <a:lvl4pPr marL="1598613" indent="-227013" algn="l" rtl="0" eaLnBrk="0" fontAlgn="base" hangingPunct="0">
        <a:spcBef>
          <a:spcPct val="20000"/>
        </a:spcBef>
        <a:spcAft>
          <a:spcPct val="0"/>
        </a:spcAft>
        <a:buChar char="–"/>
        <a:defRPr sz="2000">
          <a:solidFill>
            <a:schemeClr val="tx1"/>
          </a:solidFill>
          <a:latin typeface="+mn-lt"/>
        </a:defRPr>
      </a:lvl4pPr>
      <a:lvl5pPr marL="2055813" indent="-227013"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5.xml"/><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26.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hyperlink" Target="mailto:charchryso@hotmail.com" TargetMode="External"/><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5 - Θέση αριθμού διαφάνειας"/>
          <p:cNvSpPr>
            <a:spLocks noGrp="1"/>
          </p:cNvSpPr>
          <p:nvPr>
            <p:ph type="sldNum" sz="quarter" idx="12"/>
          </p:nvPr>
        </p:nvSpPr>
        <p:spPr>
          <a:noFill/>
        </p:spPr>
        <p:txBody>
          <a:bodyPr/>
          <a:lstStyle/>
          <a:p>
            <a:pPr defTabSz="912813"/>
            <a:fld id="{57F4D07B-B8FB-4368-92A6-A981D5B6E73E}" type="slidenum">
              <a:rPr lang="el-GR" smtClean="0"/>
              <a:pPr defTabSz="912813"/>
              <a:t>1</a:t>
            </a:fld>
            <a:endParaRPr lang="el-GR" smtClean="0"/>
          </a:p>
        </p:txBody>
      </p:sp>
      <p:sp>
        <p:nvSpPr>
          <p:cNvPr id="153602" name="Rectangle 2" descr="Bouquet"/>
          <p:cNvSpPr>
            <a:spLocks noGrp="1" noChangeArrowheads="1"/>
          </p:cNvSpPr>
          <p:nvPr>
            <p:ph type="subTitle" idx="1"/>
          </p:nvPr>
        </p:nvSpPr>
        <p:spPr>
          <a:xfrm>
            <a:off x="0" y="0"/>
            <a:ext cx="9144000" cy="6858000"/>
          </a:xfr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10800000" scaled="1"/>
            <a:tileRect/>
          </a:gradFill>
          <a:ln>
            <a:solidFill>
              <a:schemeClr val="accent2">
                <a:lumMod val="20000"/>
                <a:lumOff val="80000"/>
              </a:schemeClr>
            </a:solidFill>
          </a:ln>
        </p:spPr>
        <p:txBody>
          <a:bodyPr/>
          <a:lstStyle/>
          <a:p>
            <a:pPr eaLnBrk="1" hangingPunct="1">
              <a:defRPr/>
            </a:pPr>
            <a:endParaRPr lang="el-GR" sz="2400" b="1" u="sng" dirty="0" smtClean="0">
              <a:latin typeface="Verdana" pitchFamily="34" charset="0"/>
            </a:endParaRPr>
          </a:p>
          <a:p>
            <a:pPr>
              <a:defRPr/>
            </a:pPr>
            <a:endParaRPr lang="el-GR" sz="2400" b="1" i="1" dirty="0" smtClean="0"/>
          </a:p>
          <a:p>
            <a:pPr>
              <a:defRPr/>
            </a:pPr>
            <a:endParaRPr lang="en-US" sz="2400" b="1" dirty="0" smtClean="0">
              <a:latin typeface="Verdana" pitchFamily="34" charset="0"/>
            </a:endParaRPr>
          </a:p>
          <a:p>
            <a:pPr>
              <a:defRPr/>
            </a:pPr>
            <a:endParaRPr lang="en-US" sz="2400" b="1" dirty="0" smtClean="0">
              <a:latin typeface="Verdana" pitchFamily="34" charset="0"/>
            </a:endParaRPr>
          </a:p>
          <a:p>
            <a:pPr eaLnBrk="1" hangingPunct="1">
              <a:defRPr/>
            </a:pPr>
            <a:endParaRPr lang="el-GR" sz="2800" b="1" u="sng" dirty="0" smtClean="0">
              <a:latin typeface="Verdana" pitchFamily="34" charset="0"/>
            </a:endParaRPr>
          </a:p>
          <a:p>
            <a:pPr eaLnBrk="1" hangingPunct="1">
              <a:defRPr/>
            </a:pPr>
            <a:r>
              <a:rPr lang="el-GR" sz="1800" b="1" dirty="0">
                <a:latin typeface="Verdana" pitchFamily="34" charset="0"/>
              </a:rPr>
              <a:t>Μάθημα: </a:t>
            </a:r>
            <a:endParaRPr lang="en-US" sz="1800" b="1" dirty="0">
              <a:latin typeface="Verdana" pitchFamily="34" charset="0"/>
            </a:endParaRPr>
          </a:p>
          <a:p>
            <a:pPr eaLnBrk="1" hangingPunct="1">
              <a:defRPr/>
            </a:pPr>
            <a:r>
              <a:rPr lang="el-GR" sz="1800" b="1" dirty="0">
                <a:latin typeface="Verdana" pitchFamily="34" charset="0"/>
              </a:rPr>
              <a:t>«Καινοτομία, επιχειρηματικότητα, προσέλκυση επενδύσεων και περιφερειακή ανάπτυξη»</a:t>
            </a:r>
            <a:endParaRPr lang="en-US" sz="1800" b="1" u="sng" dirty="0">
              <a:latin typeface="Verdana" pitchFamily="34" charset="0"/>
            </a:endParaRPr>
          </a:p>
          <a:p>
            <a:pPr>
              <a:defRPr/>
            </a:pPr>
            <a:endParaRPr lang="en-US" sz="1200" b="1" u="sng" dirty="0">
              <a:latin typeface="Verdana" pitchFamily="34" charset="0"/>
            </a:endParaRPr>
          </a:p>
          <a:p>
            <a:pPr>
              <a:defRPr/>
            </a:pPr>
            <a:endParaRPr lang="el-GR" sz="1600" i="1" dirty="0">
              <a:solidFill>
                <a:srgbClr val="17375E"/>
              </a:solidFill>
              <a:latin typeface="Verdana" pitchFamily="34" charset="0"/>
            </a:endParaRPr>
          </a:p>
          <a:p>
            <a:pPr>
              <a:defRPr/>
            </a:pPr>
            <a:endParaRPr lang="el-GR" sz="1600" i="1" dirty="0">
              <a:solidFill>
                <a:srgbClr val="17375E"/>
              </a:solidFill>
              <a:latin typeface="Verdana" pitchFamily="34" charset="0"/>
            </a:endParaRPr>
          </a:p>
          <a:p>
            <a:pPr>
              <a:defRPr/>
            </a:pPr>
            <a:r>
              <a:rPr lang="el-GR" sz="1600" i="1" dirty="0">
                <a:solidFill>
                  <a:srgbClr val="17375E"/>
                </a:solidFill>
                <a:latin typeface="Verdana" pitchFamily="34" charset="0"/>
              </a:rPr>
              <a:t>Δρ. Χαράλαμπος Χρυσομαλλίδης</a:t>
            </a:r>
            <a:endParaRPr lang="en-US" sz="1600" i="1" dirty="0">
              <a:solidFill>
                <a:srgbClr val="17375E"/>
              </a:solidFill>
              <a:latin typeface="Verdana" pitchFamily="34" charset="0"/>
            </a:endParaRPr>
          </a:p>
          <a:p>
            <a:pPr>
              <a:defRPr/>
            </a:pPr>
            <a:endParaRPr lang="el-GR" sz="1200" i="1" dirty="0">
              <a:solidFill>
                <a:srgbClr val="17375E"/>
              </a:solidFill>
              <a:latin typeface="Verdana" pitchFamily="34" charset="0"/>
            </a:endParaRPr>
          </a:p>
          <a:p>
            <a:pPr>
              <a:defRPr/>
            </a:pPr>
            <a:endParaRPr lang="en-US" sz="1200" i="1" dirty="0">
              <a:solidFill>
                <a:schemeClr val="tx2"/>
              </a:solidFill>
              <a:latin typeface="Verdana" pitchFamily="34" charset="0"/>
            </a:endParaRPr>
          </a:p>
          <a:p>
            <a:pPr>
              <a:defRPr/>
            </a:pPr>
            <a:endParaRPr lang="el-GR" sz="1200" i="1" dirty="0">
              <a:solidFill>
                <a:schemeClr val="tx2"/>
              </a:solidFill>
              <a:latin typeface="Verdana" pitchFamily="34" charset="0"/>
            </a:endParaRPr>
          </a:p>
          <a:p>
            <a:pPr>
              <a:defRPr/>
            </a:pPr>
            <a:endParaRPr lang="en-US" sz="1200" i="1" dirty="0">
              <a:solidFill>
                <a:schemeClr val="tx2"/>
              </a:solidFill>
              <a:latin typeface="Verdana" pitchFamily="34" charset="0"/>
            </a:endParaRPr>
          </a:p>
          <a:p>
            <a:pPr>
              <a:defRPr/>
            </a:pPr>
            <a:endParaRPr lang="el-GR" sz="1600" dirty="0">
              <a:latin typeface="Verdana" pitchFamily="34" charset="0"/>
            </a:endParaRPr>
          </a:p>
          <a:p>
            <a:pPr>
              <a:defRPr/>
            </a:pPr>
            <a:r>
              <a:rPr lang="el-GR" sz="1200" dirty="0" smtClean="0">
                <a:latin typeface="Verdana" pitchFamily="34" charset="0"/>
              </a:rPr>
              <a:t>19 Ιουλίου 2021</a:t>
            </a:r>
            <a:endParaRPr lang="el-GR" sz="1200" i="1" dirty="0">
              <a:solidFill>
                <a:schemeClr val="tx2"/>
              </a:solidFill>
              <a:latin typeface="Verdana" pitchFamily="34" charset="0"/>
            </a:endParaRPr>
          </a:p>
          <a:p>
            <a:pPr>
              <a:defRPr/>
            </a:pPr>
            <a:endParaRPr lang="el-GR" sz="2800" b="1" u="sng" dirty="0" smtClean="0">
              <a:latin typeface="Verdana" pitchFamily="34" charset="0"/>
            </a:endParaRPr>
          </a:p>
        </p:txBody>
      </p:sp>
      <p:pic>
        <p:nvPicPr>
          <p:cNvPr id="5" name="Picture 2" descr="NEO LOGO ΓΙΑ ΤΙΣ ΥΠΟΓΡΑΦΕΣ ΤΩΝ EMAIL"/>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635896" y="836712"/>
            <a:ext cx="1924050" cy="904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Τίτλος 1"/>
          <p:cNvSpPr>
            <a:spLocks noGrp="1"/>
          </p:cNvSpPr>
          <p:nvPr>
            <p:ph type="title"/>
          </p:nvPr>
        </p:nvSpPr>
        <p:spPr/>
        <p:txBody>
          <a:bodyPr/>
          <a:lstStyle/>
          <a:p>
            <a:endParaRPr lang="el-GR"/>
          </a:p>
        </p:txBody>
      </p:sp>
      <p:sp>
        <p:nvSpPr>
          <p:cNvPr id="17411" name="Θέση περιεχομένου 2"/>
          <p:cNvSpPr>
            <a:spLocks noGrp="1"/>
          </p:cNvSpPr>
          <p:nvPr>
            <p:ph idx="1"/>
          </p:nvPr>
        </p:nvSpPr>
        <p:spPr/>
        <p:txBody>
          <a:bodyPr/>
          <a:lstStyle/>
          <a:p>
            <a:endParaRPr lang="el-GR"/>
          </a:p>
        </p:txBody>
      </p:sp>
      <p:sp>
        <p:nvSpPr>
          <p:cNvPr id="17412" name="Θέση αριθμού διαφάνειας 3"/>
          <p:cNvSpPr>
            <a:spLocks noGrp="1"/>
          </p:cNvSpPr>
          <p:nvPr>
            <p:ph type="sldNum" sz="quarter" idx="12"/>
          </p:nvPr>
        </p:nvSpPr>
        <p:spPr>
          <a:noFill/>
        </p:spPr>
        <p:txBody>
          <a:bodyPr/>
          <a:lstStyle/>
          <a:p>
            <a:fld id="{C402193E-75CC-460F-8093-E822AEB621A3}" type="slidenum">
              <a:rPr lang="el-GR" smtClean="0"/>
              <a:pPr/>
              <a:t>10</a:t>
            </a:fld>
            <a:endParaRPr lang="el-GR"/>
          </a:p>
        </p:txBody>
      </p:sp>
      <p:sp>
        <p:nvSpPr>
          <p:cNvPr id="5" name="Rectangle 2" descr="Bouquet"/>
          <p:cNvSpPr txBox="1">
            <a:spLocks noChangeArrowheads="1"/>
          </p:cNvSpPr>
          <p:nvPr/>
        </p:nvSpPr>
        <p:spPr bwMode="auto">
          <a:xfrm>
            <a:off x="0" y="0"/>
            <a:ext cx="9144000" cy="6858000"/>
          </a:xfrm>
          <a:prstGeom prst="rect">
            <a:avLst/>
          </a:prstGeom>
          <a:gradFill flip="none" rotWithShape="1">
            <a:gsLst>
              <a:gs pos="0">
                <a:schemeClr val="tx2">
                  <a:lumMod val="40000"/>
                  <a:lumOff val="60000"/>
                  <a:tint val="66000"/>
                  <a:satMod val="160000"/>
                </a:schemeClr>
              </a:gs>
              <a:gs pos="50000">
                <a:schemeClr val="tx2">
                  <a:lumMod val="40000"/>
                  <a:lumOff val="60000"/>
                  <a:tint val="44500"/>
                  <a:satMod val="160000"/>
                </a:schemeClr>
              </a:gs>
              <a:gs pos="100000">
                <a:schemeClr val="tx2">
                  <a:lumMod val="40000"/>
                  <a:lumOff val="60000"/>
                  <a:tint val="23500"/>
                  <a:satMod val="160000"/>
                </a:schemeClr>
              </a:gs>
            </a:gsLst>
            <a:lin ang="2700000" scaled="1"/>
            <a:tileRect/>
          </a:gradFill>
          <a:ln>
            <a:solidFill>
              <a:srgbClr val="009999"/>
            </a:solidFill>
            <a:miter lim="800000"/>
            <a:headEnd/>
            <a:tailEnd/>
          </a:ln>
        </p:spPr>
        <p:txBody>
          <a:bodyPr/>
          <a:lstStyle/>
          <a:p>
            <a:pPr marL="341313" indent="-341313" defTabSz="912813">
              <a:spcBef>
                <a:spcPct val="20000"/>
              </a:spcBef>
              <a:buFontTx/>
              <a:buChar char="•"/>
              <a:defRPr/>
            </a:pPr>
            <a:endParaRPr lang="en-US" sz="1200" b="1" u="sng" dirty="0"/>
          </a:p>
          <a:p>
            <a:pPr algn="just" defTabSz="912813" eaLnBrk="1" hangingPunct="1">
              <a:defRPr/>
            </a:pPr>
            <a:endParaRPr lang="el-GR" sz="800" b="1" dirty="0"/>
          </a:p>
          <a:p>
            <a:pPr algn="ctr" defTabSz="912813" eaLnBrk="1" hangingPunct="1">
              <a:defRPr/>
            </a:pPr>
            <a:r>
              <a:rPr lang="el-GR" sz="1400" dirty="0"/>
              <a:t>  </a:t>
            </a:r>
            <a:r>
              <a:rPr lang="el-GR" sz="2000" b="1" i="1" u="sng" dirty="0"/>
              <a:t>Η λογική και το πλαίσιο της (στρατηγικής) έξυπνης εξειδίκευσης (Ι)</a:t>
            </a:r>
          </a:p>
          <a:p>
            <a:pPr algn="just" defTabSz="912813" eaLnBrk="1" hangingPunct="1">
              <a:defRPr/>
            </a:pPr>
            <a:endParaRPr lang="el-GR" sz="800" b="1" dirty="0" smtClean="0"/>
          </a:p>
          <a:p>
            <a:pPr algn="just" defTabSz="912813" eaLnBrk="1" hangingPunct="1">
              <a:defRPr/>
            </a:pPr>
            <a:endParaRPr lang="el-GR" sz="800" b="1" dirty="0"/>
          </a:p>
          <a:p>
            <a:pPr algn="just">
              <a:buFont typeface="Arial" pitchFamily="34" charset="0"/>
              <a:buChar char="•"/>
            </a:pPr>
            <a:r>
              <a:rPr lang="el-GR" sz="1400" dirty="0"/>
              <a:t> </a:t>
            </a:r>
            <a:r>
              <a:rPr lang="el-GR" dirty="0"/>
              <a:t>Πτυχή της νέας οικονομικής διακυβέρνησης, η Στρατηγική «Ευρώπη 2020»</a:t>
            </a:r>
          </a:p>
          <a:p>
            <a:pPr algn="just">
              <a:buFont typeface="Arial" pitchFamily="34" charset="0"/>
              <a:buChar char="•"/>
            </a:pPr>
            <a:endParaRPr lang="el-GR" sz="1400" dirty="0"/>
          </a:p>
          <a:p>
            <a:pPr algn="just">
              <a:buFont typeface="Arial" pitchFamily="34" charset="0"/>
              <a:buChar char="•"/>
            </a:pPr>
            <a:r>
              <a:rPr lang="el-GR" dirty="0"/>
              <a:t> Έκφραση της σύνδεσης της Στρατηγικής με τις τομεακές πολιτικές της ΕΕ, η </a:t>
            </a:r>
            <a:r>
              <a:rPr lang="el-GR" b="1" dirty="0"/>
              <a:t>στρατηγική για την έξυπνη εξειδίκευση </a:t>
            </a:r>
            <a:r>
              <a:rPr lang="el-GR" dirty="0"/>
              <a:t>(</a:t>
            </a:r>
            <a:r>
              <a:rPr lang="en-US" dirty="0"/>
              <a:t>RIS</a:t>
            </a:r>
            <a:r>
              <a:rPr lang="el-GR" dirty="0"/>
              <a:t>3) στην περίπτωση της πολιτική της ΕΕ για τη συνοχή (2014-2020</a:t>
            </a:r>
            <a:r>
              <a:rPr lang="el-GR" dirty="0" smtClean="0"/>
              <a:t>)</a:t>
            </a:r>
            <a:endParaRPr lang="el-GR" sz="1400" dirty="0"/>
          </a:p>
          <a:p>
            <a:pPr algn="just">
              <a:buFont typeface="Arial" pitchFamily="34" charset="0"/>
              <a:buChar char="•"/>
            </a:pPr>
            <a:endParaRPr lang="el-GR" sz="1400" dirty="0"/>
          </a:p>
          <a:p>
            <a:pPr algn="just">
              <a:buFont typeface="Arial" pitchFamily="34" charset="0"/>
              <a:buChar char="•"/>
            </a:pPr>
            <a:r>
              <a:rPr lang="el-GR" sz="1400" dirty="0"/>
              <a:t> </a:t>
            </a:r>
            <a:r>
              <a:rPr lang="el-GR" dirty="0"/>
              <a:t>Η έξυπνη εξειδίκευση αποτελεί προαπαιτούμενο για την απρόσκοπτη χρηματοδότηση των κρατών μελών από τα Ευρωπαϊκά Διαρθρωτικά και Επενδυτικά Ταμεία – </a:t>
            </a:r>
            <a:r>
              <a:rPr lang="en-US" b="1" i="1" dirty="0"/>
              <a:t>ex ante </a:t>
            </a:r>
            <a:r>
              <a:rPr lang="en-US" b="1" i="1" dirty="0" err="1"/>
              <a:t>conditionalities</a:t>
            </a:r>
            <a:r>
              <a:rPr lang="en-US" b="1" i="1" dirty="0"/>
              <a:t> </a:t>
            </a:r>
            <a:r>
              <a:rPr lang="en-US" dirty="0"/>
              <a:t>(</a:t>
            </a:r>
            <a:r>
              <a:rPr lang="el-GR" dirty="0" err="1"/>
              <a:t>αιρεσιμότητες</a:t>
            </a:r>
            <a:r>
              <a:rPr lang="el-GR" dirty="0"/>
              <a:t>)</a:t>
            </a:r>
          </a:p>
          <a:p>
            <a:pPr algn="just">
              <a:buFont typeface="Arial" pitchFamily="34" charset="0"/>
              <a:buChar char="•"/>
            </a:pPr>
            <a:endParaRPr lang="el-GR" sz="1400" dirty="0"/>
          </a:p>
          <a:p>
            <a:pPr algn="just">
              <a:buFont typeface="Arial" pitchFamily="34" charset="0"/>
              <a:buChar char="•"/>
            </a:pPr>
            <a:r>
              <a:rPr lang="el-GR" sz="1400" dirty="0"/>
              <a:t>  </a:t>
            </a:r>
            <a:r>
              <a:rPr lang="el-GR" dirty="0"/>
              <a:t>Η στρατηγική για την έξυπνη εξειδίκευση ενσωματώθηκε στην κοινοτική πολιτική για τη συνοχή και την περιφερειακή ανάπτυξη, ΚΑΙ ως αποτέλεσμα της προσπάθειας για </a:t>
            </a:r>
            <a:r>
              <a:rPr lang="el-GR" b="1" dirty="0"/>
              <a:t>μεγαλύτερη αποδοτικότητα </a:t>
            </a:r>
            <a:r>
              <a:rPr lang="el-GR" dirty="0"/>
              <a:t>στις σχετικές πολιτικές δράσεις της </a:t>
            </a:r>
            <a:r>
              <a:rPr lang="el-GR" dirty="0" smtClean="0"/>
              <a:t>ΕΕ</a:t>
            </a:r>
            <a:r>
              <a:rPr lang="el-GR" sz="1400" dirty="0" smtClean="0"/>
              <a:t> </a:t>
            </a:r>
            <a:endParaRPr lang="el-GR" sz="1400" dirty="0"/>
          </a:p>
          <a:p>
            <a:pPr algn="just">
              <a:buFont typeface="Arial" pitchFamily="34" charset="0"/>
              <a:buChar char="•"/>
            </a:pPr>
            <a:endParaRPr lang="el-GR" sz="1400" dirty="0"/>
          </a:p>
          <a:p>
            <a:pPr algn="just">
              <a:buFont typeface="Arial" pitchFamily="34" charset="0"/>
              <a:buChar char="•"/>
            </a:pPr>
            <a:r>
              <a:rPr lang="el-GR" sz="1400" dirty="0"/>
              <a:t> </a:t>
            </a:r>
            <a:r>
              <a:rPr lang="el-GR" b="1" dirty="0"/>
              <a:t>Η συλλογιστική </a:t>
            </a:r>
            <a:r>
              <a:rPr lang="el-GR" dirty="0"/>
              <a:t>για τη δυνατότητα εξειδίκευσης των περιοχών σε τομείς που έχουν ορισμένα συγκριτικά πλεονεκτήματα, έντασης γνώσης </a:t>
            </a:r>
            <a:r>
              <a:rPr lang="el-GR" b="1" dirty="0"/>
              <a:t>δεν είναι </a:t>
            </a:r>
            <a:r>
              <a:rPr lang="el-GR" b="1" dirty="0" smtClean="0"/>
              <a:t>νέα</a:t>
            </a:r>
            <a:endParaRPr lang="el-GR" sz="1400" dirty="0"/>
          </a:p>
          <a:p>
            <a:pPr algn="just">
              <a:buFont typeface="Arial" pitchFamily="34" charset="0"/>
              <a:buChar char="•"/>
            </a:pPr>
            <a:endParaRPr lang="el-GR" sz="1400" dirty="0"/>
          </a:p>
          <a:p>
            <a:pPr algn="just">
              <a:buFont typeface="Arial" pitchFamily="34" charset="0"/>
              <a:buChar char="•"/>
            </a:pPr>
            <a:r>
              <a:rPr lang="el-GR" dirty="0" smtClean="0"/>
              <a:t> Τώρα </a:t>
            </a:r>
            <a:r>
              <a:rPr lang="el-GR" dirty="0"/>
              <a:t>δίνεται έμφαση στις δημόσιες επενδύσεις για έρευνα και ανάπτυξη, οι οποίες πρέπει να είναι επικεντρωμένες στην περιφερειακή διάσταση της γνώσης, στην προσπάθεια να προσανατολιστούν οι υφιστάμενες δομές παραγωγής σε δραστηριότητες με υψηλότερη προστιθέμενη αξία</a:t>
            </a:r>
            <a:r>
              <a:rPr lang="el-GR" sz="1200" dirty="0"/>
              <a:t>			</a:t>
            </a:r>
          </a:p>
        </p:txBody>
      </p:sp>
    </p:spTree>
    <p:extLst>
      <p:ext uri="{BB962C8B-B14F-4D97-AF65-F5344CB8AC3E}">
        <p14:creationId xmlns:p14="http://schemas.microsoft.com/office/powerpoint/2010/main" val="367863453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Τίτλος 1"/>
          <p:cNvSpPr>
            <a:spLocks noGrp="1"/>
          </p:cNvSpPr>
          <p:nvPr>
            <p:ph type="title"/>
          </p:nvPr>
        </p:nvSpPr>
        <p:spPr/>
        <p:txBody>
          <a:bodyPr/>
          <a:lstStyle/>
          <a:p>
            <a:endParaRPr lang="el-GR"/>
          </a:p>
        </p:txBody>
      </p:sp>
      <p:sp>
        <p:nvSpPr>
          <p:cNvPr id="17411" name="Θέση περιεχομένου 2"/>
          <p:cNvSpPr>
            <a:spLocks noGrp="1"/>
          </p:cNvSpPr>
          <p:nvPr>
            <p:ph idx="1"/>
          </p:nvPr>
        </p:nvSpPr>
        <p:spPr/>
        <p:txBody>
          <a:bodyPr/>
          <a:lstStyle/>
          <a:p>
            <a:endParaRPr lang="el-GR"/>
          </a:p>
        </p:txBody>
      </p:sp>
      <p:sp>
        <p:nvSpPr>
          <p:cNvPr id="17412" name="Θέση αριθμού διαφάνειας 3"/>
          <p:cNvSpPr>
            <a:spLocks noGrp="1"/>
          </p:cNvSpPr>
          <p:nvPr>
            <p:ph type="sldNum" sz="quarter" idx="12"/>
          </p:nvPr>
        </p:nvSpPr>
        <p:spPr>
          <a:noFill/>
        </p:spPr>
        <p:txBody>
          <a:bodyPr/>
          <a:lstStyle/>
          <a:p>
            <a:fld id="{C402193E-75CC-460F-8093-E822AEB621A3}" type="slidenum">
              <a:rPr lang="el-GR" smtClean="0"/>
              <a:pPr/>
              <a:t>11</a:t>
            </a:fld>
            <a:endParaRPr lang="el-GR"/>
          </a:p>
        </p:txBody>
      </p:sp>
      <p:sp>
        <p:nvSpPr>
          <p:cNvPr id="5" name="Rectangle 2" descr="Bouquet"/>
          <p:cNvSpPr txBox="1">
            <a:spLocks noChangeArrowheads="1"/>
          </p:cNvSpPr>
          <p:nvPr/>
        </p:nvSpPr>
        <p:spPr bwMode="auto">
          <a:xfrm>
            <a:off x="0" y="0"/>
            <a:ext cx="9144000" cy="6858000"/>
          </a:xfrm>
          <a:prstGeom prst="rect">
            <a:avLst/>
          </a:prstGeom>
          <a:gradFill flip="none" rotWithShape="1">
            <a:gsLst>
              <a:gs pos="0">
                <a:schemeClr val="tx2">
                  <a:lumMod val="40000"/>
                  <a:lumOff val="60000"/>
                  <a:tint val="66000"/>
                  <a:satMod val="160000"/>
                </a:schemeClr>
              </a:gs>
              <a:gs pos="50000">
                <a:schemeClr val="tx2">
                  <a:lumMod val="40000"/>
                  <a:lumOff val="60000"/>
                  <a:tint val="44500"/>
                  <a:satMod val="160000"/>
                </a:schemeClr>
              </a:gs>
              <a:gs pos="100000">
                <a:schemeClr val="tx2">
                  <a:lumMod val="40000"/>
                  <a:lumOff val="60000"/>
                  <a:tint val="23500"/>
                  <a:satMod val="160000"/>
                </a:schemeClr>
              </a:gs>
            </a:gsLst>
            <a:lin ang="2700000" scaled="1"/>
            <a:tileRect/>
          </a:gradFill>
          <a:ln>
            <a:solidFill>
              <a:srgbClr val="009999"/>
            </a:solidFill>
            <a:miter lim="800000"/>
            <a:headEnd/>
            <a:tailEnd/>
          </a:ln>
        </p:spPr>
        <p:txBody>
          <a:bodyPr/>
          <a:lstStyle/>
          <a:p>
            <a:pPr marL="341313" indent="-341313" defTabSz="912813">
              <a:spcBef>
                <a:spcPct val="20000"/>
              </a:spcBef>
              <a:buFontTx/>
              <a:buChar char="•"/>
              <a:defRPr/>
            </a:pPr>
            <a:endParaRPr lang="en-US" sz="1200" b="1" u="sng" dirty="0"/>
          </a:p>
          <a:p>
            <a:pPr algn="just" defTabSz="912813" eaLnBrk="1" hangingPunct="1">
              <a:defRPr/>
            </a:pPr>
            <a:endParaRPr lang="el-GR" sz="800" b="1" dirty="0"/>
          </a:p>
          <a:p>
            <a:pPr algn="ctr" defTabSz="912813" eaLnBrk="1" hangingPunct="1">
              <a:defRPr/>
            </a:pPr>
            <a:r>
              <a:rPr lang="el-GR" sz="1400" dirty="0"/>
              <a:t>  </a:t>
            </a:r>
            <a:r>
              <a:rPr lang="el-GR" sz="2000" b="1" i="1" u="sng" dirty="0"/>
              <a:t>Η λογική και το πλαίσιο της (στρατηγικής) έξυπνης εξειδίκευσης (ΙΙ)</a:t>
            </a:r>
          </a:p>
          <a:p>
            <a:pPr algn="ctr" defTabSz="912813" eaLnBrk="1" hangingPunct="1">
              <a:defRPr/>
            </a:pPr>
            <a:endParaRPr lang="el-GR" sz="600" b="1" i="1" u="sng" dirty="0"/>
          </a:p>
          <a:p>
            <a:pPr algn="just" defTabSz="912813" eaLnBrk="1" hangingPunct="1">
              <a:defRPr/>
            </a:pPr>
            <a:endParaRPr lang="el-GR" sz="800" b="1" dirty="0"/>
          </a:p>
          <a:p>
            <a:pPr algn="just">
              <a:buFont typeface="Arial" pitchFamily="34" charset="0"/>
              <a:buChar char="•"/>
            </a:pPr>
            <a:r>
              <a:rPr lang="el-GR" sz="1400" dirty="0"/>
              <a:t> </a:t>
            </a:r>
            <a:r>
              <a:rPr lang="el-GR" dirty="0"/>
              <a:t>Με αυτό τον τρόπο επιχειρείται να </a:t>
            </a:r>
            <a:r>
              <a:rPr lang="el-GR" b="1" dirty="0"/>
              <a:t>μετεξελιχθεί η ευρωπαϊκή οικονομία προς ένα «έξυπνο», διατηρήσιμο και χωρίς αποκλεισμούς πρότυπο</a:t>
            </a:r>
            <a:r>
              <a:rPr lang="el-GR" dirty="0"/>
              <a:t>, όπου ο ανταγωνισμός δεν θα βασίζεται απλά στο χαμηλό κόστος παραγωγής, επιδιώκοντας παράλληλα αύξηση της απασχόλησης, της παραγωγικότητας και της κοινωνικής συνοχής</a:t>
            </a:r>
          </a:p>
          <a:p>
            <a:pPr algn="just">
              <a:buFont typeface="Arial" pitchFamily="34" charset="0"/>
              <a:buChar char="•"/>
            </a:pPr>
            <a:endParaRPr lang="el-GR" sz="1400" dirty="0"/>
          </a:p>
          <a:p>
            <a:pPr algn="just">
              <a:buFont typeface="Arial" pitchFamily="34" charset="0"/>
              <a:buChar char="•"/>
            </a:pPr>
            <a:r>
              <a:rPr lang="el-GR" sz="1400" dirty="0"/>
              <a:t> </a:t>
            </a:r>
            <a:r>
              <a:rPr lang="el-GR" dirty="0"/>
              <a:t>Η λογική πίσω από αυτή την επιλογή της ΕΕ βρίσκεται στο ότι στο σύγχρονο διεθνές περιβάλλον, ο </a:t>
            </a:r>
            <a:r>
              <a:rPr lang="el-GR" b="1" dirty="0"/>
              <a:t>καταμερισμός εργασίας στην παραγωγή και αξιοποίηση της γνώσης υπόκειται σε διαρκείς αλλαγές</a:t>
            </a:r>
            <a:r>
              <a:rPr lang="el-GR" dirty="0"/>
              <a:t>, όπου είναι σημαντικές οι ανατρεπτικές καινοτομίες. </a:t>
            </a:r>
          </a:p>
          <a:p>
            <a:pPr algn="just">
              <a:buFont typeface="Arial" pitchFamily="34" charset="0"/>
              <a:buChar char="•"/>
            </a:pPr>
            <a:endParaRPr lang="el-GR" sz="1400" dirty="0"/>
          </a:p>
          <a:p>
            <a:pPr algn="just">
              <a:buFont typeface="Arial" pitchFamily="34" charset="0"/>
              <a:buChar char="•"/>
            </a:pPr>
            <a:r>
              <a:rPr lang="el-GR" sz="1400" dirty="0"/>
              <a:t> </a:t>
            </a:r>
            <a:r>
              <a:rPr lang="el-GR" dirty="0"/>
              <a:t>Βασική παράμετρος του εγχειρήματος είναι η </a:t>
            </a:r>
            <a:r>
              <a:rPr lang="el-GR" b="1" dirty="0"/>
              <a:t>αξιοποίηση των συγκριτικών πλεονεκτημάτων </a:t>
            </a:r>
            <a:r>
              <a:rPr lang="el-GR" dirty="0"/>
              <a:t>ανά περιφέρεια, ώστε να κινητοποιηθούν εκείνοι οι συντελεστές που είναι δυνατό να συμβάλλουν στον παραγωγικό εκσυγχρονισμό</a:t>
            </a:r>
            <a:r>
              <a:rPr lang="el-GR" sz="1400" dirty="0"/>
              <a:t>. </a:t>
            </a:r>
          </a:p>
          <a:p>
            <a:pPr algn="just">
              <a:buFont typeface="Arial" pitchFamily="34" charset="0"/>
              <a:buChar char="•"/>
            </a:pPr>
            <a:endParaRPr lang="el-GR" sz="1400" dirty="0"/>
          </a:p>
          <a:p>
            <a:pPr algn="just">
              <a:buFont typeface="Arial" pitchFamily="34" charset="0"/>
              <a:buChar char="•"/>
            </a:pPr>
            <a:r>
              <a:rPr lang="el-GR" sz="1400" dirty="0"/>
              <a:t> </a:t>
            </a:r>
            <a:r>
              <a:rPr lang="el-GR" dirty="0"/>
              <a:t>Σε αυτό το πλαίσιο γίνεται ιδιαίτερη αναφορά στη </a:t>
            </a:r>
            <a:r>
              <a:rPr lang="el-GR" b="1" dirty="0"/>
              <a:t>διαδικασία της επιχειρηματικής ανακάλυψης </a:t>
            </a:r>
            <a:r>
              <a:rPr lang="el-GR" dirty="0"/>
              <a:t>και στο ρόλο της σύνδεσης της ερευνητικής παραγωγής με τον επιχειρηματικό κόσμο, τόσο ως προς τις υπάρχουσες επιχειρήσεις, όσο και ως προς τις νέες καινοτόμες που μπορεί να προκύψουν</a:t>
            </a:r>
            <a:r>
              <a:rPr lang="el-GR" sz="1400" dirty="0"/>
              <a:t>. </a:t>
            </a:r>
          </a:p>
          <a:p>
            <a:pPr algn="just">
              <a:buFont typeface="Arial" pitchFamily="34" charset="0"/>
              <a:buChar char="•"/>
            </a:pPr>
            <a:endParaRPr lang="el-GR" sz="1400" dirty="0"/>
          </a:p>
          <a:p>
            <a:pPr algn="just">
              <a:buFont typeface="Arial" pitchFamily="34" charset="0"/>
              <a:buChar char="•"/>
            </a:pPr>
            <a:r>
              <a:rPr lang="el-GR" sz="1400" dirty="0"/>
              <a:t> </a:t>
            </a:r>
            <a:r>
              <a:rPr lang="el-GR" dirty="0"/>
              <a:t>Επίσης, τονίζεται η μόχλευση των συνεργασιών μεταξύ των πανεπιστημίων, των ερευνητικών κέντρων και του τομέα των επιχειρήσεων, αποσκοπώντας στην </a:t>
            </a:r>
            <a:r>
              <a:rPr lang="el-GR" b="1" dirty="0"/>
              <a:t>από-τα-κάτω συνεργασία των τοπικών φορέων </a:t>
            </a:r>
            <a:r>
              <a:rPr lang="el-GR" dirty="0"/>
              <a:t>(ιδιωτικών και δημόσιων)</a:t>
            </a:r>
            <a:r>
              <a:rPr lang="el-GR" sz="1200" dirty="0"/>
              <a:t> 			</a:t>
            </a:r>
          </a:p>
        </p:txBody>
      </p:sp>
    </p:spTree>
    <p:extLst>
      <p:ext uri="{BB962C8B-B14F-4D97-AF65-F5344CB8AC3E}">
        <p14:creationId xmlns:p14="http://schemas.microsoft.com/office/powerpoint/2010/main" val="367791616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2 - Θέση περιεχομένου"/>
          <p:cNvSpPr>
            <a:spLocks noGrp="1"/>
          </p:cNvSpPr>
          <p:nvPr>
            <p:ph idx="1"/>
          </p:nvPr>
        </p:nvSpPr>
        <p:spPr>
          <a:xfrm>
            <a:off x="0" y="0"/>
            <a:ext cx="9144000" cy="6858000"/>
          </a:xfr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2700000" scaled="1"/>
            <a:tileRect/>
          </a:gradFill>
        </p:spPr>
        <p:txBody>
          <a:bodyPr/>
          <a:lstStyle/>
          <a:p>
            <a:pPr algn="ctr" defTabSz="912813" eaLnBrk="1" hangingPunct="1">
              <a:buFontTx/>
              <a:buNone/>
              <a:defRPr/>
            </a:pPr>
            <a:endParaRPr lang="en-US" sz="800" dirty="0" smtClean="0"/>
          </a:p>
          <a:p>
            <a:pPr algn="ctr" defTabSz="912813" eaLnBrk="1" hangingPunct="1">
              <a:buFontTx/>
              <a:buNone/>
              <a:defRPr/>
            </a:pPr>
            <a:r>
              <a:rPr lang="el-GR" sz="2000" b="1" i="1" u="sng" dirty="0" smtClean="0"/>
              <a:t>Η κριτική απέναντι στο πλαίσιο της (στρατηγικής) έξυπνης εξειδίκευσης</a:t>
            </a:r>
          </a:p>
          <a:p>
            <a:pPr algn="ctr" defTabSz="912813" eaLnBrk="1" hangingPunct="1">
              <a:buFontTx/>
              <a:buNone/>
              <a:defRPr/>
            </a:pPr>
            <a:endParaRPr lang="en-US" sz="1200" b="1" i="1" u="sng" dirty="0" smtClean="0"/>
          </a:p>
          <a:p>
            <a:pPr algn="just">
              <a:buFont typeface="Arial" pitchFamily="34" charset="0"/>
              <a:buChar char="•"/>
            </a:pPr>
            <a:r>
              <a:rPr lang="el-GR" sz="1400" dirty="0" smtClean="0"/>
              <a:t>Πάντως, </a:t>
            </a:r>
            <a:r>
              <a:rPr lang="el-GR" sz="1400" b="1" dirty="0" smtClean="0"/>
              <a:t>δεν είναι δεδομένο ότι μια πρακτική ταιριάζει σε όλες τις περιπτώσεις περιφερειών</a:t>
            </a:r>
            <a:r>
              <a:rPr lang="el-GR" sz="1400" dirty="0" smtClean="0"/>
              <a:t>, αφού η διάκριση μεταξύ περιφερειακών περιοχών, παλαιών βιομηχανικών περιοχών και </a:t>
            </a:r>
            <a:r>
              <a:rPr lang="el-GR" sz="1400" dirty="0" err="1" smtClean="0"/>
              <a:t>πολυδιασπασμένων</a:t>
            </a:r>
            <a:r>
              <a:rPr lang="el-GR" sz="1400" dirty="0" smtClean="0"/>
              <a:t> μητροπολιτικών περιοχών είναι κρίσιμη. </a:t>
            </a:r>
          </a:p>
          <a:p>
            <a:pPr algn="just">
              <a:buFont typeface="Arial" pitchFamily="34" charset="0"/>
              <a:buChar char="•"/>
            </a:pPr>
            <a:endParaRPr lang="el-GR" sz="1400" dirty="0" smtClean="0"/>
          </a:p>
          <a:p>
            <a:pPr algn="just">
              <a:buFont typeface="Arial" pitchFamily="34" charset="0"/>
              <a:buChar char="•"/>
            </a:pPr>
            <a:r>
              <a:rPr lang="el-GR" sz="1400" dirty="0" smtClean="0"/>
              <a:t>Επίσης, πρέπει </a:t>
            </a:r>
            <a:r>
              <a:rPr lang="el-GR" sz="1400" b="1" dirty="0" smtClean="0"/>
              <a:t>να</a:t>
            </a:r>
            <a:r>
              <a:rPr lang="el-GR" sz="1400" dirty="0" smtClean="0"/>
              <a:t> </a:t>
            </a:r>
            <a:r>
              <a:rPr lang="el-GR" sz="1400" b="1" dirty="0" smtClean="0"/>
              <a:t>αποφεύγεται η λεγόμενη «παγίδα του εγκλωβισμού» </a:t>
            </a:r>
            <a:r>
              <a:rPr lang="el-GR" sz="1400" dirty="0" smtClean="0"/>
              <a:t>που μπορεί να προκύψει δυνητικά από την υπερβολική εξειδίκευση σε ορισμένους τομείς. Για αυτό δεν πρέπει να υποτιμάται η ανάπτυξη θεμελιωδών επιστημονικών και τεχνικών πεδίων, ούτε να περιορίζεται η δυνατότητα αξιοποίησης της νέας παραγόμενης γνώσης μόνο με βάση οικονομικά κριτήρια.</a:t>
            </a:r>
          </a:p>
          <a:p>
            <a:pPr algn="just">
              <a:buFont typeface="Arial" pitchFamily="34" charset="0"/>
              <a:buChar char="•"/>
            </a:pPr>
            <a:endParaRPr lang="el-GR" sz="1400" dirty="0" smtClean="0"/>
          </a:p>
          <a:p>
            <a:pPr algn="just">
              <a:buFont typeface="Arial" pitchFamily="34" charset="0"/>
              <a:buChar char="•"/>
            </a:pPr>
            <a:r>
              <a:rPr lang="el-GR" sz="1400" dirty="0" smtClean="0"/>
              <a:t>Το ολιστικό αυτό εγχείρημα δεν είναι απλό και ενέχει </a:t>
            </a:r>
            <a:r>
              <a:rPr lang="el-GR" sz="1400" b="1" dirty="0" smtClean="0"/>
              <a:t>σημαντικές αβεβαιότητες</a:t>
            </a:r>
            <a:r>
              <a:rPr lang="el-GR" sz="1400" dirty="0" smtClean="0"/>
              <a:t> και «κινδύνους», ενδεικτικά, </a:t>
            </a:r>
            <a:r>
              <a:rPr lang="el-GR" sz="1400" b="1" dirty="0" smtClean="0"/>
              <a:t>λόγω</a:t>
            </a:r>
            <a:r>
              <a:rPr lang="el-GR" sz="1400" dirty="0" smtClean="0"/>
              <a:t> των </a:t>
            </a:r>
            <a:r>
              <a:rPr lang="el-GR" sz="1400" b="1" dirty="0" smtClean="0"/>
              <a:t>δυσχερών μακροοικονομικών συνθηκών</a:t>
            </a:r>
            <a:r>
              <a:rPr lang="el-GR" sz="1400" dirty="0" smtClean="0"/>
              <a:t>, εξαιτίας της αδυναμίας των πιο αδύναμων περιφερειών να επωφεληθούν από τη διαδικασία της «παραγωγικής» εξειδίκευσης, </a:t>
            </a:r>
            <a:r>
              <a:rPr lang="el-GR" sz="1400" b="1" dirty="0" smtClean="0"/>
              <a:t>της μέχρι τώρα συγκέντρωσης της ερευνητικής και τεχνολογικής δραστηριότητας</a:t>
            </a:r>
            <a:r>
              <a:rPr lang="el-GR" sz="1400" dirty="0" smtClean="0"/>
              <a:t> στην Ευρώπη σε σχετικά λίγες, ανεπτυγμένες περιφέρειες.</a:t>
            </a:r>
          </a:p>
          <a:p>
            <a:pPr algn="just">
              <a:buFont typeface="Arial" pitchFamily="34" charset="0"/>
              <a:buChar char="•"/>
            </a:pPr>
            <a:endParaRPr lang="el-GR" sz="1400" dirty="0" smtClean="0"/>
          </a:p>
          <a:p>
            <a:pPr algn="just">
              <a:buFont typeface="Arial" pitchFamily="34" charset="0"/>
              <a:buChar char="•"/>
            </a:pPr>
            <a:r>
              <a:rPr lang="el-GR" sz="1400" dirty="0" smtClean="0"/>
              <a:t> Αμφιβολίες ανακύπτουν (και) στη βάση της </a:t>
            </a:r>
            <a:r>
              <a:rPr lang="el-GR" sz="1400" b="1" dirty="0" smtClean="0"/>
              <a:t>ικανότητας της Επιτροπής να παρακολουθεί</a:t>
            </a:r>
            <a:r>
              <a:rPr lang="el-GR" sz="1400" dirty="0" smtClean="0"/>
              <a:t> την εξέλιξη της εφαρμογής στα κράτη μέλη, δραστηριότητα που συνδέεται έμμεσα και με τη δυνατότητα ή την αρμοδιότητα που έχει -ή δεν έχει- να παρεμβαίνει στην εφαρμογής της πολιτικής στο εθνικό και στο </a:t>
            </a:r>
            <a:r>
              <a:rPr lang="el-GR" sz="1400" dirty="0" err="1" smtClean="0"/>
              <a:t>υπο</a:t>
            </a:r>
            <a:r>
              <a:rPr lang="el-GR" sz="1400" dirty="0" smtClean="0"/>
              <a:t>-εθνικό επίπεδο. </a:t>
            </a:r>
          </a:p>
          <a:p>
            <a:pPr algn="just">
              <a:buFont typeface="Arial" pitchFamily="34" charset="0"/>
              <a:buChar char="•"/>
            </a:pPr>
            <a:endParaRPr lang="el-GR" sz="1400" dirty="0" smtClean="0"/>
          </a:p>
          <a:p>
            <a:pPr algn="just">
              <a:buFont typeface="Arial" pitchFamily="34" charset="0"/>
              <a:buChar char="•"/>
            </a:pPr>
            <a:r>
              <a:rPr lang="el-GR" sz="1400" dirty="0" smtClean="0"/>
              <a:t> Η συγκεκριμένη ικανότητα παραμένει αντικειμενικά περιορισμένη, παρά την ύπαρξη των </a:t>
            </a:r>
            <a:r>
              <a:rPr lang="el-GR" sz="1400" dirty="0" err="1" smtClean="0"/>
              <a:t>αιρεσιμοτήτων</a:t>
            </a:r>
            <a:r>
              <a:rPr lang="el-GR" sz="1400" dirty="0" smtClean="0"/>
              <a:t>, οι οποίες μπορεί επίσης να υποθέσει κανείς πως έχουν ένα πεπερασμένο όριο</a:t>
            </a:r>
          </a:p>
          <a:p>
            <a:pPr algn="just">
              <a:buFont typeface="Arial" pitchFamily="34" charset="0"/>
              <a:buChar char="•"/>
            </a:pPr>
            <a:endParaRPr lang="en-US" sz="1400" dirty="0" smtClean="0"/>
          </a:p>
          <a:p>
            <a:pPr algn="just">
              <a:buFont typeface="Arial" pitchFamily="34" charset="0"/>
              <a:buChar char="•"/>
            </a:pPr>
            <a:endParaRPr lang="en-US" sz="1400" dirty="0" smtClean="0"/>
          </a:p>
          <a:p>
            <a:pPr algn="just">
              <a:buFont typeface="Arial" pitchFamily="34" charset="0"/>
              <a:buChar char="•"/>
            </a:pPr>
            <a:endParaRPr lang="el-GR" sz="1400" dirty="0" smtClean="0"/>
          </a:p>
          <a:p>
            <a:pPr algn="ctr">
              <a:buNone/>
            </a:pPr>
            <a:endParaRPr lang="el-GR" sz="1200" dirty="0" smtClean="0"/>
          </a:p>
          <a:p>
            <a:pPr lvl="2" algn="just">
              <a:buFont typeface="Wingdings" pitchFamily="2" charset="2"/>
              <a:buChar char="v"/>
            </a:pPr>
            <a:endParaRPr lang="el-GR" sz="1200" dirty="0" smtClean="0"/>
          </a:p>
        </p:txBody>
      </p:sp>
    </p:spTree>
    <p:extLst>
      <p:ext uri="{BB962C8B-B14F-4D97-AF65-F5344CB8AC3E}">
        <p14:creationId xmlns:p14="http://schemas.microsoft.com/office/powerpoint/2010/main" val="343352818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Τίτλος 1"/>
          <p:cNvSpPr>
            <a:spLocks noGrp="1"/>
          </p:cNvSpPr>
          <p:nvPr>
            <p:ph type="title"/>
          </p:nvPr>
        </p:nvSpPr>
        <p:spPr/>
        <p:txBody>
          <a:bodyPr/>
          <a:lstStyle/>
          <a:p>
            <a:endParaRPr lang="el-GR"/>
          </a:p>
        </p:txBody>
      </p:sp>
      <p:sp>
        <p:nvSpPr>
          <p:cNvPr id="17411" name="Θέση περιεχομένου 2"/>
          <p:cNvSpPr>
            <a:spLocks noGrp="1"/>
          </p:cNvSpPr>
          <p:nvPr>
            <p:ph idx="1"/>
          </p:nvPr>
        </p:nvSpPr>
        <p:spPr/>
        <p:txBody>
          <a:bodyPr/>
          <a:lstStyle/>
          <a:p>
            <a:endParaRPr lang="el-GR"/>
          </a:p>
        </p:txBody>
      </p:sp>
      <p:sp>
        <p:nvSpPr>
          <p:cNvPr id="17412" name="Θέση αριθμού διαφάνειας 3"/>
          <p:cNvSpPr>
            <a:spLocks noGrp="1"/>
          </p:cNvSpPr>
          <p:nvPr>
            <p:ph type="sldNum" sz="quarter" idx="12"/>
          </p:nvPr>
        </p:nvSpPr>
        <p:spPr>
          <a:noFill/>
        </p:spPr>
        <p:txBody>
          <a:bodyPr/>
          <a:lstStyle/>
          <a:p>
            <a:fld id="{C402193E-75CC-460F-8093-E822AEB621A3}" type="slidenum">
              <a:rPr lang="el-GR" smtClean="0"/>
              <a:pPr/>
              <a:t>13</a:t>
            </a:fld>
            <a:endParaRPr lang="el-GR"/>
          </a:p>
        </p:txBody>
      </p:sp>
      <p:sp>
        <p:nvSpPr>
          <p:cNvPr id="5" name="Rectangle 2" descr="Bouquet"/>
          <p:cNvSpPr txBox="1">
            <a:spLocks noChangeArrowheads="1"/>
          </p:cNvSpPr>
          <p:nvPr/>
        </p:nvSpPr>
        <p:spPr bwMode="auto">
          <a:xfrm>
            <a:off x="0" y="0"/>
            <a:ext cx="9144000" cy="6858000"/>
          </a:xfrm>
          <a:prstGeom prst="rect">
            <a:avLst/>
          </a:prstGeom>
          <a:gradFill flip="none" rotWithShape="1">
            <a:gsLst>
              <a:gs pos="0">
                <a:schemeClr val="tx2">
                  <a:lumMod val="40000"/>
                  <a:lumOff val="60000"/>
                  <a:tint val="66000"/>
                  <a:satMod val="160000"/>
                </a:schemeClr>
              </a:gs>
              <a:gs pos="50000">
                <a:schemeClr val="tx2">
                  <a:lumMod val="40000"/>
                  <a:lumOff val="60000"/>
                  <a:tint val="44500"/>
                  <a:satMod val="160000"/>
                </a:schemeClr>
              </a:gs>
              <a:gs pos="100000">
                <a:schemeClr val="tx2">
                  <a:lumMod val="40000"/>
                  <a:lumOff val="60000"/>
                  <a:tint val="23500"/>
                  <a:satMod val="160000"/>
                </a:schemeClr>
              </a:gs>
            </a:gsLst>
            <a:lin ang="2700000" scaled="1"/>
            <a:tileRect/>
          </a:gradFill>
          <a:ln>
            <a:solidFill>
              <a:srgbClr val="009999"/>
            </a:solidFill>
            <a:miter lim="800000"/>
            <a:headEnd/>
            <a:tailEnd/>
          </a:ln>
        </p:spPr>
        <p:txBody>
          <a:bodyPr/>
          <a:lstStyle/>
          <a:p>
            <a:pPr marL="341313" indent="-341313" defTabSz="912813">
              <a:spcBef>
                <a:spcPct val="20000"/>
              </a:spcBef>
              <a:buFontTx/>
              <a:buChar char="•"/>
              <a:defRPr/>
            </a:pPr>
            <a:endParaRPr lang="en-US" sz="1200" b="1" u="sng" dirty="0"/>
          </a:p>
          <a:p>
            <a:pPr algn="ctr" defTabSz="912813" eaLnBrk="1" hangingPunct="1">
              <a:defRPr/>
            </a:pPr>
            <a:r>
              <a:rPr lang="el-GR" sz="1400" dirty="0"/>
              <a:t> </a:t>
            </a:r>
            <a:r>
              <a:rPr lang="el-GR" sz="2000" b="1" i="1" u="sng" dirty="0"/>
              <a:t>Η έξυπνη εξειδίκευση στην Ελλάδα </a:t>
            </a:r>
          </a:p>
          <a:p>
            <a:pPr algn="ctr" defTabSz="912813" eaLnBrk="1" hangingPunct="1">
              <a:defRPr/>
            </a:pPr>
            <a:endParaRPr lang="el-GR" sz="800" b="1" i="1" u="sng" dirty="0"/>
          </a:p>
          <a:p>
            <a:pPr algn="ctr"/>
            <a:r>
              <a:rPr lang="el-GR" sz="1600" b="1" dirty="0">
                <a:effectLst>
                  <a:outerShdw blurRad="38100" dist="38100" dir="2700000" algn="tl">
                    <a:srgbClr val="000000">
                      <a:alpha val="43137"/>
                    </a:srgbClr>
                  </a:outerShdw>
                </a:effectLst>
              </a:rPr>
              <a:t>Η επίδραση του υπερεθνικού επιπέδου στην εθνική πολιτική Ε&amp;Α (+ «Κ») μέσα από το πλαίσιο της έξυπνης εξειδίκευσης</a:t>
            </a:r>
            <a:endParaRPr lang="el-GR" sz="1600" dirty="0">
              <a:effectLst>
                <a:outerShdw blurRad="38100" dist="38100" dir="2700000" algn="tl">
                  <a:srgbClr val="000000">
                    <a:alpha val="43137"/>
                  </a:srgbClr>
                </a:outerShdw>
              </a:effectLst>
            </a:endParaRPr>
          </a:p>
          <a:p>
            <a:endParaRPr lang="el-GR" sz="1400" dirty="0"/>
          </a:p>
          <a:p>
            <a:pPr>
              <a:buFont typeface="Arial" pitchFamily="34" charset="0"/>
              <a:buChar char="•"/>
            </a:pPr>
            <a:r>
              <a:rPr lang="el-GR" dirty="0"/>
              <a:t>Η έξυπνη εξειδίκευση μπορεί να ειδωθεί ως εργαλείο δράσης που </a:t>
            </a:r>
            <a:r>
              <a:rPr lang="el-GR" b="1" dirty="0"/>
              <a:t>επιβάλλεται από το υπερεθνικό επίπεδο στο εθνικό και </a:t>
            </a:r>
            <a:r>
              <a:rPr lang="el-GR" b="1" dirty="0" err="1"/>
              <a:t>υπο</a:t>
            </a:r>
            <a:r>
              <a:rPr lang="el-GR" b="1" dirty="0"/>
              <a:t>-εθνικό</a:t>
            </a:r>
            <a:r>
              <a:rPr lang="el-GR" dirty="0"/>
              <a:t>, συμβάλλοντας στην εξυπηρέτηση των στόχων που έχουν τεθεί στην αναπτυξιακή στρατηγική της ΕΕ</a:t>
            </a:r>
            <a:endParaRPr lang="el-GR" sz="1400" dirty="0"/>
          </a:p>
          <a:p>
            <a:pPr>
              <a:buFont typeface="Arial" pitchFamily="34" charset="0"/>
              <a:buChar char="•"/>
            </a:pPr>
            <a:endParaRPr lang="el-GR" sz="800" dirty="0"/>
          </a:p>
          <a:p>
            <a:pPr>
              <a:buFont typeface="Arial" pitchFamily="34" charset="0"/>
              <a:buChar char="•"/>
            </a:pPr>
            <a:r>
              <a:rPr lang="el-GR" dirty="0"/>
              <a:t>Τα </a:t>
            </a:r>
            <a:r>
              <a:rPr lang="el-GR" b="1" dirty="0"/>
              <a:t>κράτη μέλη έχουν μερική αυτονομία </a:t>
            </a:r>
            <a:r>
              <a:rPr lang="el-GR" dirty="0"/>
              <a:t>για τον τρόπο που θα εξειδικεύσουν τις δράσεις τους και το περιεχόμενό τους σε </a:t>
            </a:r>
            <a:r>
              <a:rPr lang="el-GR" dirty="0" err="1"/>
              <a:t>υπο</a:t>
            </a:r>
            <a:r>
              <a:rPr lang="el-GR" dirty="0"/>
              <a:t>-εθνικό επίπεδο, με την προϋπόθεσή πως θα ικανοποιούν τους σκοπούς και τα κριτήρια της έξυπνης εξειδίκευσης</a:t>
            </a:r>
          </a:p>
          <a:p>
            <a:pPr>
              <a:buFont typeface="Arial" pitchFamily="34" charset="0"/>
              <a:buChar char="•"/>
            </a:pPr>
            <a:endParaRPr lang="el-GR" sz="900" dirty="0"/>
          </a:p>
          <a:p>
            <a:pPr>
              <a:buFont typeface="Arial" pitchFamily="34" charset="0"/>
              <a:buChar char="•"/>
            </a:pPr>
            <a:r>
              <a:rPr lang="el-GR" sz="1400" dirty="0"/>
              <a:t> </a:t>
            </a:r>
            <a:r>
              <a:rPr lang="el-GR" dirty="0"/>
              <a:t>Λαμβάνοντας υπόψη, ότι </a:t>
            </a:r>
            <a:r>
              <a:rPr lang="el-GR" b="1" dirty="0"/>
              <a:t>ο τομέας έρευνας, τεχνολογίας και καινοτομίας δεν αποτέλεσε πολιτική προτεραιότητα για τις ελληνικές κυβερνήσεις</a:t>
            </a:r>
            <a:r>
              <a:rPr lang="el-GR" dirty="0"/>
              <a:t>, η ιδιάζουσα επιβολή από-τα-πάνω (από το υπερεθνικό στο εθνικό και το </a:t>
            </a:r>
            <a:r>
              <a:rPr lang="el-GR" dirty="0" err="1"/>
              <a:t>υπο</a:t>
            </a:r>
            <a:r>
              <a:rPr lang="el-GR" dirty="0"/>
              <a:t>-εθνικό επίπεδο πολιτικής) μιας μεθόδου και πρακτικής, όπως αυτή εκφράζεται από την έξυπνη εξειδίκευση, έχει ιδιαίτερο ειδικό βάρος και ενδιαφέρον</a:t>
            </a:r>
            <a:r>
              <a:rPr lang="el-GR" sz="1400" dirty="0"/>
              <a:t>. </a:t>
            </a:r>
          </a:p>
          <a:p>
            <a:pPr>
              <a:buFont typeface="Arial" pitchFamily="34" charset="0"/>
              <a:buChar char="•"/>
            </a:pPr>
            <a:endParaRPr lang="el-GR" sz="800" dirty="0">
              <a:latin typeface="+mn-lt"/>
            </a:endParaRPr>
          </a:p>
          <a:p>
            <a:pPr>
              <a:buFont typeface="Arial" pitchFamily="34" charset="0"/>
              <a:buChar char="•"/>
            </a:pPr>
            <a:r>
              <a:rPr lang="el-GR" b="1" dirty="0">
                <a:latin typeface="+mn-lt"/>
              </a:rPr>
              <a:t>Αντιμετώπιση ύφεσης + ενίσχυση της ανταγωνιστικότητας δεν μπορεί να βασιστεί μόνο σε εσωτερική υποτίμηση</a:t>
            </a:r>
          </a:p>
          <a:p>
            <a:pPr>
              <a:buFont typeface="Arial" pitchFamily="34" charset="0"/>
              <a:buChar char="•"/>
            </a:pPr>
            <a:endParaRPr lang="el-GR" sz="200" b="1" dirty="0">
              <a:latin typeface="+mn-lt"/>
            </a:endParaRPr>
          </a:p>
          <a:p>
            <a:pPr>
              <a:buFont typeface="Arial" pitchFamily="34" charset="0"/>
              <a:buChar char="•"/>
            </a:pPr>
            <a:endParaRPr lang="el-GR" sz="800" dirty="0">
              <a:latin typeface="+mn-lt"/>
            </a:endParaRPr>
          </a:p>
          <a:p>
            <a:pPr>
              <a:buFont typeface="Arial" pitchFamily="34" charset="0"/>
              <a:buChar char="•"/>
            </a:pPr>
            <a:r>
              <a:rPr lang="el-GR" dirty="0">
                <a:latin typeface="+mn-lt"/>
              </a:rPr>
              <a:t>Άλλες χώρες απέφυγαν μείωση δαπανών ΕΤΚ, παρά δημοσιονομικούς περιορισμούς</a:t>
            </a:r>
          </a:p>
          <a:p>
            <a:pPr>
              <a:buFont typeface="Arial" pitchFamily="34" charset="0"/>
              <a:buChar char="•"/>
            </a:pPr>
            <a:endParaRPr lang="el-GR" sz="200" dirty="0">
              <a:latin typeface="+mn-lt"/>
            </a:endParaRPr>
          </a:p>
          <a:p>
            <a:pPr>
              <a:buFont typeface="Arial" pitchFamily="34" charset="0"/>
              <a:buChar char="•"/>
            </a:pPr>
            <a:endParaRPr lang="el-GR" sz="800" dirty="0">
              <a:latin typeface="+mn-lt"/>
            </a:endParaRPr>
          </a:p>
          <a:p>
            <a:pPr>
              <a:buFont typeface="Arial" pitchFamily="34" charset="0"/>
              <a:buChar char="•"/>
            </a:pPr>
            <a:r>
              <a:rPr lang="el-GR" dirty="0">
                <a:latin typeface="+mn-lt"/>
              </a:rPr>
              <a:t>Συνεπώς, ιδιαίτερα χρήσιμη η έξυπνη εξειδίκευση</a:t>
            </a:r>
            <a:r>
              <a:rPr lang="en-US" dirty="0">
                <a:latin typeface="+mn-lt"/>
              </a:rPr>
              <a:t> </a:t>
            </a:r>
            <a:r>
              <a:rPr lang="en-US" dirty="0" smtClean="0">
                <a:latin typeface="+mn-lt"/>
                <a:sym typeface="Wingdings" panose="05000000000000000000" pitchFamily="2" charset="2"/>
              </a:rPr>
              <a:t></a:t>
            </a:r>
            <a:r>
              <a:rPr lang="el-GR" b="1" dirty="0" smtClean="0"/>
              <a:t> </a:t>
            </a:r>
            <a:r>
              <a:rPr lang="el-GR" b="1" dirty="0"/>
              <a:t>Εθνική Στρατηγική Έρευνας και Καινοτομίας </a:t>
            </a:r>
            <a:r>
              <a:rPr lang="el-GR" dirty="0"/>
              <a:t>για την Έξυπνη Εξειδίκευση</a:t>
            </a:r>
            <a:endParaRPr lang="el-GR" dirty="0">
              <a:latin typeface="+mn-lt"/>
            </a:endParaRPr>
          </a:p>
          <a:p>
            <a:pPr algn="just"/>
            <a:r>
              <a:rPr lang="el-GR" sz="1200" dirty="0"/>
              <a:t>			</a:t>
            </a:r>
          </a:p>
        </p:txBody>
      </p:sp>
    </p:spTree>
    <p:extLst>
      <p:ext uri="{BB962C8B-B14F-4D97-AF65-F5344CB8AC3E}">
        <p14:creationId xmlns:p14="http://schemas.microsoft.com/office/powerpoint/2010/main" val="171422750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Τίτλος 1"/>
          <p:cNvSpPr>
            <a:spLocks noGrp="1"/>
          </p:cNvSpPr>
          <p:nvPr>
            <p:ph type="title"/>
          </p:nvPr>
        </p:nvSpPr>
        <p:spPr/>
        <p:txBody>
          <a:bodyPr/>
          <a:lstStyle/>
          <a:p>
            <a:endParaRPr lang="el-GR"/>
          </a:p>
        </p:txBody>
      </p:sp>
      <p:sp>
        <p:nvSpPr>
          <p:cNvPr id="17411" name="Θέση περιεχομένου 2"/>
          <p:cNvSpPr>
            <a:spLocks noGrp="1"/>
          </p:cNvSpPr>
          <p:nvPr>
            <p:ph idx="1"/>
          </p:nvPr>
        </p:nvSpPr>
        <p:spPr/>
        <p:txBody>
          <a:bodyPr/>
          <a:lstStyle/>
          <a:p>
            <a:endParaRPr lang="el-GR"/>
          </a:p>
        </p:txBody>
      </p:sp>
      <p:sp>
        <p:nvSpPr>
          <p:cNvPr id="17412" name="Θέση αριθμού διαφάνειας 3"/>
          <p:cNvSpPr>
            <a:spLocks noGrp="1"/>
          </p:cNvSpPr>
          <p:nvPr>
            <p:ph type="sldNum" sz="quarter" idx="12"/>
          </p:nvPr>
        </p:nvSpPr>
        <p:spPr>
          <a:noFill/>
        </p:spPr>
        <p:txBody>
          <a:bodyPr/>
          <a:lstStyle/>
          <a:p>
            <a:fld id="{C402193E-75CC-460F-8093-E822AEB621A3}" type="slidenum">
              <a:rPr lang="el-GR" smtClean="0"/>
              <a:pPr/>
              <a:t>14</a:t>
            </a:fld>
            <a:endParaRPr lang="el-GR"/>
          </a:p>
        </p:txBody>
      </p:sp>
      <p:sp>
        <p:nvSpPr>
          <p:cNvPr id="5" name="Rectangle 2" descr="Bouquet"/>
          <p:cNvSpPr txBox="1">
            <a:spLocks noChangeArrowheads="1"/>
          </p:cNvSpPr>
          <p:nvPr/>
        </p:nvSpPr>
        <p:spPr bwMode="auto">
          <a:xfrm>
            <a:off x="0" y="0"/>
            <a:ext cx="9144000" cy="6858000"/>
          </a:xfrm>
          <a:prstGeom prst="rect">
            <a:avLst/>
          </a:prstGeom>
          <a:gradFill flip="none" rotWithShape="1">
            <a:gsLst>
              <a:gs pos="0">
                <a:schemeClr val="tx2">
                  <a:lumMod val="40000"/>
                  <a:lumOff val="60000"/>
                  <a:tint val="66000"/>
                  <a:satMod val="160000"/>
                </a:schemeClr>
              </a:gs>
              <a:gs pos="50000">
                <a:schemeClr val="tx2">
                  <a:lumMod val="40000"/>
                  <a:lumOff val="60000"/>
                  <a:tint val="44500"/>
                  <a:satMod val="160000"/>
                </a:schemeClr>
              </a:gs>
              <a:gs pos="100000">
                <a:schemeClr val="tx2">
                  <a:lumMod val="40000"/>
                  <a:lumOff val="60000"/>
                  <a:tint val="23500"/>
                  <a:satMod val="160000"/>
                </a:schemeClr>
              </a:gs>
            </a:gsLst>
            <a:lin ang="2700000" scaled="1"/>
            <a:tileRect/>
          </a:gradFill>
          <a:ln>
            <a:solidFill>
              <a:srgbClr val="009999"/>
            </a:solidFill>
            <a:miter lim="800000"/>
            <a:headEnd/>
            <a:tailEnd/>
          </a:ln>
        </p:spPr>
        <p:txBody>
          <a:bodyPr/>
          <a:lstStyle/>
          <a:p>
            <a:pPr marL="341313" indent="-341313" defTabSz="912813">
              <a:spcBef>
                <a:spcPct val="20000"/>
              </a:spcBef>
              <a:buFontTx/>
              <a:buChar char="•"/>
              <a:defRPr/>
            </a:pPr>
            <a:endParaRPr lang="en-US" sz="1200" b="1" u="sng" dirty="0"/>
          </a:p>
          <a:p>
            <a:pPr algn="ctr" defTabSz="912813" eaLnBrk="1" hangingPunct="1">
              <a:defRPr/>
            </a:pPr>
            <a:r>
              <a:rPr lang="el-GR" sz="1400" dirty="0"/>
              <a:t> </a:t>
            </a:r>
            <a:r>
              <a:rPr lang="el-GR" sz="2000" b="1" i="1" u="sng" dirty="0"/>
              <a:t>Σχεδίαση και υλοποίηση της έξυπνης εξειδίκευσης στην Ελλάδα</a:t>
            </a:r>
          </a:p>
          <a:p>
            <a:pPr algn="ctr" defTabSz="912813" eaLnBrk="1" hangingPunct="1">
              <a:defRPr/>
            </a:pPr>
            <a:endParaRPr lang="el-GR" sz="1200" b="1" i="1" u="sng" dirty="0"/>
          </a:p>
          <a:p>
            <a:pPr algn="just">
              <a:buFont typeface="Arial" pitchFamily="34" charset="0"/>
              <a:buChar char="•"/>
            </a:pPr>
            <a:r>
              <a:rPr lang="el-GR" dirty="0"/>
              <a:t>Αρχικά, πρωτοβουλία της ΓΓΕΤ για την κινητοποίηση των περιφερειακών φορέων και αρχών στο πλαίσιο της σχετικής διαδικασίας </a:t>
            </a:r>
            <a:r>
              <a:rPr lang="el-GR" b="1" dirty="0"/>
              <a:t>διαβούλευσης</a:t>
            </a:r>
            <a:endParaRPr lang="el-GR" dirty="0"/>
          </a:p>
          <a:p>
            <a:pPr algn="just">
              <a:buFont typeface="Arial" pitchFamily="34" charset="0"/>
              <a:buChar char="•"/>
            </a:pPr>
            <a:endParaRPr lang="el-GR" sz="1200" dirty="0"/>
          </a:p>
          <a:p>
            <a:pPr algn="just">
              <a:buFont typeface="Arial" pitchFamily="34" charset="0"/>
              <a:buChar char="•"/>
            </a:pPr>
            <a:r>
              <a:rPr lang="el-GR" dirty="0" err="1"/>
              <a:t>Αγροδιατροφή</a:t>
            </a:r>
            <a:r>
              <a:rPr lang="el-GR" dirty="0"/>
              <a:t>, ΤΠΕ, </a:t>
            </a:r>
            <a:r>
              <a:rPr lang="el-GR" dirty="0" err="1"/>
              <a:t>Βιοεπιστήμες</a:t>
            </a:r>
            <a:r>
              <a:rPr lang="el-GR" dirty="0"/>
              <a:t>-υγεία-φάρμακα, Περιβάλλον, Υλικά-κατασκευές, Ενέργεια, Μεταφορές-‘</a:t>
            </a:r>
            <a:r>
              <a:rPr lang="en-US" dirty="0"/>
              <a:t>logistics</a:t>
            </a:r>
            <a:r>
              <a:rPr lang="el-GR" dirty="0"/>
              <a:t>’, Πολιτισμός-τουρισμός-δημιουργικές βιομηχανίες</a:t>
            </a:r>
            <a:r>
              <a:rPr lang="el-GR" sz="1400" dirty="0"/>
              <a:t> </a:t>
            </a:r>
          </a:p>
          <a:p>
            <a:pPr algn="just">
              <a:buFont typeface="Arial" pitchFamily="34" charset="0"/>
              <a:buChar char="•"/>
            </a:pPr>
            <a:endParaRPr lang="el-GR" sz="1200" dirty="0"/>
          </a:p>
          <a:p>
            <a:pPr algn="just">
              <a:buFont typeface="Arial" pitchFamily="34" charset="0"/>
              <a:buChar char="•"/>
            </a:pPr>
            <a:r>
              <a:rPr lang="el-GR" dirty="0"/>
              <a:t> Η </a:t>
            </a:r>
            <a:r>
              <a:rPr lang="el-GR" dirty="0" err="1"/>
              <a:t>διαβούλεση</a:t>
            </a:r>
            <a:r>
              <a:rPr lang="el-GR" dirty="0"/>
              <a:t> επιχείρησε να συνδυάσει μια </a:t>
            </a:r>
            <a:r>
              <a:rPr lang="el-GR" b="1" dirty="0"/>
              <a:t>από-τα-πάνω προσέγγιση </a:t>
            </a:r>
            <a:r>
              <a:rPr lang="el-GR" dirty="0"/>
              <a:t>(καθορισμός πλαισίου, ορισμός βασικών προτεραιοτήτων, καθοδήγηση μεθοδολογίας εργασίας κ.λπ.) με </a:t>
            </a:r>
            <a:r>
              <a:rPr lang="el-GR" b="1" dirty="0"/>
              <a:t>από-τα-κάτω περιφερειακές </a:t>
            </a:r>
            <a:r>
              <a:rPr lang="el-GR" dirty="0"/>
              <a:t>δραστηριότητες για να εκφραστούν οι τοπικοί φορείς και εν γένει η τοπική ζήτηση για προϊόντα και υπηρεσίες έντασης γνώσης</a:t>
            </a:r>
          </a:p>
          <a:p>
            <a:pPr algn="just">
              <a:buFont typeface="Arial" pitchFamily="34" charset="0"/>
              <a:buChar char="•"/>
            </a:pPr>
            <a:endParaRPr lang="el-GR" sz="1200" dirty="0"/>
          </a:p>
          <a:p>
            <a:pPr algn="just">
              <a:buFont typeface="Arial" pitchFamily="34" charset="0"/>
              <a:buChar char="•"/>
            </a:pPr>
            <a:r>
              <a:rPr lang="el-GR" sz="1400" dirty="0"/>
              <a:t> </a:t>
            </a:r>
            <a:r>
              <a:rPr lang="el-GR" dirty="0"/>
              <a:t>Οι Περιφέρειες και οι τοπικές κοινωνίες κλήθηκαν να αναγνωρίσουν και να αξιοποιήσουν τα ανταγωνιστικά τους πλεονεκτήματα, ώστε οι τοπικές επιχειρήσεις να τα υποστηρίξουν περαιτέρω, σε συνεργασία με τα τοπικά ΑΕΙ και τους λοιπούς δημόσιους ερευνητικούς φορείς (ερευνητικά κέντρα, τεχνολογικά πάρκα κ.α.). </a:t>
            </a:r>
            <a:r>
              <a:rPr lang="el-GR" sz="1200" dirty="0"/>
              <a:t>	</a:t>
            </a:r>
          </a:p>
          <a:p>
            <a:pPr algn="just">
              <a:buFont typeface="Arial" pitchFamily="34" charset="0"/>
              <a:buChar char="•"/>
            </a:pPr>
            <a:endParaRPr lang="el-GR" sz="1200" dirty="0"/>
          </a:p>
          <a:p>
            <a:pPr algn="just">
              <a:buFont typeface="Arial" pitchFamily="34" charset="0"/>
              <a:buChar char="•"/>
            </a:pPr>
            <a:r>
              <a:rPr lang="el-GR" sz="1200" dirty="0"/>
              <a:t> </a:t>
            </a:r>
            <a:r>
              <a:rPr lang="el-GR" dirty="0"/>
              <a:t>Η </a:t>
            </a:r>
            <a:r>
              <a:rPr lang="el-GR" b="1" dirty="0"/>
              <a:t>διαδικασία αποτέλεσε μια καινοτομία </a:t>
            </a:r>
            <a:r>
              <a:rPr lang="el-GR" dirty="0"/>
              <a:t>σε σχέση με τη συνήθη πρακτική που είχε ακολουθηθεί στο παρελθόν κατά το σχεδιασμό των δράσεων των προσεχών προγραμματικών περιόδων, αλλά και συγκεκριμένα τον προγραμματισμό στον τομέα έρευνας και τεχνολογίας</a:t>
            </a:r>
          </a:p>
          <a:p>
            <a:pPr algn="just">
              <a:buFont typeface="Arial" pitchFamily="34" charset="0"/>
              <a:buChar char="•"/>
            </a:pPr>
            <a:endParaRPr lang="el-GR" sz="900" dirty="0"/>
          </a:p>
          <a:p>
            <a:pPr algn="just">
              <a:buFont typeface="Arial" pitchFamily="34" charset="0"/>
              <a:buChar char="•"/>
            </a:pPr>
            <a:r>
              <a:rPr lang="el-GR" dirty="0"/>
              <a:t> Μέρος της δημόσιας δραστηριότητας στο πλαίσιο της εθνικής πολιτικής Ε&amp;Α σχετίζεται και</a:t>
            </a:r>
            <a:r>
              <a:rPr lang="el-GR" b="1" dirty="0"/>
              <a:t> </a:t>
            </a:r>
            <a:r>
              <a:rPr lang="el-GR" dirty="0"/>
              <a:t>με την </a:t>
            </a:r>
            <a:r>
              <a:rPr lang="el-GR" b="1" dirty="0" smtClean="0"/>
              <a:t>παρακολούθηση και </a:t>
            </a:r>
            <a:r>
              <a:rPr lang="el-GR" b="1" dirty="0"/>
              <a:t>την αποτίμηση </a:t>
            </a:r>
            <a:r>
              <a:rPr lang="el-GR" dirty="0" smtClean="0"/>
              <a:t>των </a:t>
            </a:r>
            <a:r>
              <a:rPr lang="el-GR" dirty="0"/>
              <a:t>εργαλείων πολιτικής </a:t>
            </a:r>
            <a:r>
              <a:rPr lang="el-GR" sz="1200" dirty="0"/>
              <a:t>		</a:t>
            </a:r>
          </a:p>
        </p:txBody>
      </p:sp>
    </p:spTree>
    <p:extLst>
      <p:ext uri="{BB962C8B-B14F-4D97-AF65-F5344CB8AC3E}">
        <p14:creationId xmlns:p14="http://schemas.microsoft.com/office/powerpoint/2010/main" val="297644881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2 - Θέση περιεχομένου"/>
          <p:cNvSpPr>
            <a:spLocks noGrp="1"/>
          </p:cNvSpPr>
          <p:nvPr>
            <p:ph idx="1"/>
          </p:nvPr>
        </p:nvSpPr>
        <p:spPr>
          <a:xfrm>
            <a:off x="0" y="0"/>
            <a:ext cx="9144000" cy="6858000"/>
          </a:xfr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2700000" scaled="1"/>
            <a:tileRect/>
          </a:gradFill>
        </p:spPr>
        <p:txBody>
          <a:bodyPr/>
          <a:lstStyle/>
          <a:p>
            <a:pPr algn="ctr" defTabSz="912813" eaLnBrk="1" hangingPunct="1">
              <a:buFontTx/>
              <a:buNone/>
              <a:defRPr/>
            </a:pPr>
            <a:endParaRPr lang="en-US" sz="400" dirty="0" smtClean="0"/>
          </a:p>
          <a:p>
            <a:pPr algn="ctr" defTabSz="912813" eaLnBrk="1" hangingPunct="1">
              <a:buFontTx/>
              <a:buNone/>
              <a:defRPr/>
            </a:pPr>
            <a:r>
              <a:rPr lang="el-GR" sz="1800" b="1" i="1" u="sng" dirty="0" smtClean="0"/>
              <a:t>Δημόσια πολιτική για την Ε&amp;Α </a:t>
            </a:r>
            <a:r>
              <a:rPr lang="el-GR" sz="1800" b="1" i="1" u="sng" dirty="0"/>
              <a:t>στην </a:t>
            </a:r>
            <a:r>
              <a:rPr lang="el-GR" sz="1800" b="1" i="1" u="sng" dirty="0" smtClean="0"/>
              <a:t>Ελλάδα – Οι σχέσεις Κεντρικού Κράτους-Περιφερειών ως προς την Ε&amp;Α και άλλα διοικητικά θέματα</a:t>
            </a:r>
            <a:endParaRPr lang="en-US" sz="1800" b="1" i="1" u="sng" dirty="0" smtClean="0"/>
          </a:p>
          <a:p>
            <a:pPr marL="341313" lvl="1" indent="-341313">
              <a:buFontTx/>
              <a:buChar char="•"/>
            </a:pPr>
            <a:endParaRPr lang="el-GR" sz="600" dirty="0" smtClean="0"/>
          </a:p>
          <a:p>
            <a:pPr marL="346075" lvl="1" indent="-234950" algn="just">
              <a:buFont typeface="Arial" pitchFamily="34" charset="0"/>
              <a:buChar char="•"/>
            </a:pPr>
            <a:r>
              <a:rPr lang="el-GR" sz="1400" dirty="0" smtClean="0"/>
              <a:t>Αν και η πολιτική ΕΤΑΚ είναι θεωρητικά συγκεντρωμένη υπό τη ΓΓΕΤ, παρατηρείται πρακτικά κατακερματισμός</a:t>
            </a:r>
            <a:r>
              <a:rPr lang="en-US" sz="1400" dirty="0" smtClean="0"/>
              <a:t> </a:t>
            </a:r>
            <a:r>
              <a:rPr lang="el-GR" sz="1400" dirty="0" smtClean="0"/>
              <a:t>εντός του Δημοσίου</a:t>
            </a:r>
            <a:r>
              <a:rPr lang="en-US" sz="1400" dirty="0" smtClean="0"/>
              <a:t>, </a:t>
            </a:r>
            <a:r>
              <a:rPr lang="el-GR" sz="1400" dirty="0" smtClean="0"/>
              <a:t>καθώς ο χώρος δεν εποπτεύεται εξ ολοκλήρου από την ίδια</a:t>
            </a:r>
            <a:r>
              <a:rPr lang="en-US" sz="1400" dirty="0" smtClean="0">
                <a:solidFill>
                  <a:srgbClr val="FF0000"/>
                </a:solidFill>
              </a:rPr>
              <a:t> </a:t>
            </a:r>
          </a:p>
          <a:p>
            <a:pPr marL="346075" lvl="1" indent="-234950" algn="just">
              <a:buFont typeface="Arial" pitchFamily="34" charset="0"/>
              <a:buChar char="•"/>
            </a:pPr>
            <a:endParaRPr lang="el-GR" sz="800" b="1" dirty="0" smtClean="0"/>
          </a:p>
          <a:p>
            <a:pPr marL="346075" lvl="1" indent="-234950" algn="just">
              <a:buFont typeface="Arial" pitchFamily="34" charset="0"/>
              <a:buChar char="•"/>
            </a:pPr>
            <a:r>
              <a:rPr lang="el-GR" sz="1400" b="1" dirty="0" smtClean="0"/>
              <a:t>Αδύναμη διακυβέρνηση Ε&amp;Α σε περιφερειακό επίπεδο</a:t>
            </a:r>
          </a:p>
          <a:p>
            <a:pPr marL="346075" lvl="1" indent="-234950" algn="just">
              <a:buFont typeface="Arial" pitchFamily="34" charset="0"/>
              <a:buChar char="•"/>
            </a:pPr>
            <a:endParaRPr lang="el-GR" sz="800" dirty="0" smtClean="0"/>
          </a:p>
          <a:p>
            <a:pPr marL="346075" lvl="1" indent="-234950" algn="just">
              <a:buFont typeface="Arial" pitchFamily="34" charset="0"/>
              <a:buChar char="•"/>
            </a:pPr>
            <a:r>
              <a:rPr lang="el-GR" sz="1400" dirty="0" smtClean="0"/>
              <a:t>Οι </a:t>
            </a:r>
            <a:r>
              <a:rPr lang="el-GR" sz="1400" b="1" dirty="0" smtClean="0"/>
              <a:t>συνεργασίες </a:t>
            </a:r>
            <a:r>
              <a:rPr lang="el-GR" sz="1400" dirty="0" smtClean="0"/>
              <a:t>μεταξύ εθνικού και </a:t>
            </a:r>
            <a:r>
              <a:rPr lang="el-GR" sz="1400" dirty="0" err="1" smtClean="0"/>
              <a:t>υπο</a:t>
            </a:r>
            <a:r>
              <a:rPr lang="el-GR" sz="1400" dirty="0" smtClean="0"/>
              <a:t>-εθνικού επιπέδου παρέμειναν </a:t>
            </a:r>
            <a:r>
              <a:rPr lang="el-GR" sz="1400" b="1" dirty="0" smtClean="0"/>
              <a:t>περιορισμένες</a:t>
            </a:r>
            <a:r>
              <a:rPr lang="el-GR" sz="1400" dirty="0" smtClean="0"/>
              <a:t>, και επικεντρωμένες κυρίως σε παλιότερες προσπάθειες του κεντρικού Κράτους για εισαγωγή και υλοποίηση πρωτοβουλιών με έντονο χωρική διάσταση, όπως τα Τεχνολογικά Πάρκα και οι </a:t>
            </a:r>
            <a:r>
              <a:rPr lang="el-GR" sz="1400" b="1" dirty="0" smtClean="0"/>
              <a:t>Πόλοι Καινοτομίας</a:t>
            </a:r>
            <a:r>
              <a:rPr lang="el-GR" sz="1400" dirty="0" smtClean="0"/>
              <a:t>, οι οποίες δεν απέδωσαν τα αναμενόμενα.</a:t>
            </a:r>
          </a:p>
          <a:p>
            <a:pPr marL="346075" lvl="1" indent="-234950" algn="just">
              <a:buFont typeface="Arial" pitchFamily="34" charset="0"/>
              <a:buChar char="•"/>
            </a:pPr>
            <a:endParaRPr lang="el-GR" sz="800" b="1" dirty="0" smtClean="0"/>
          </a:p>
          <a:p>
            <a:pPr marL="346075" lvl="1" indent="-234950" algn="just">
              <a:buFont typeface="Arial" pitchFamily="34" charset="0"/>
              <a:buChar char="•"/>
            </a:pPr>
            <a:r>
              <a:rPr lang="el-GR" sz="1400" b="1" dirty="0" smtClean="0"/>
              <a:t>Έλλειψη παράδοσης αξιολόγησης </a:t>
            </a:r>
            <a:r>
              <a:rPr lang="el-GR" sz="1400" dirty="0" smtClean="0"/>
              <a:t>προηγούμενων μέτρων-παρεμβάσεων- χρηματοδοτήσεων [σε εθνικό και περιφερειακό επίπεδο]</a:t>
            </a:r>
          </a:p>
          <a:p>
            <a:pPr marL="346075" lvl="1" indent="-234950" algn="just">
              <a:buFont typeface="Arial" pitchFamily="34" charset="0"/>
              <a:buChar char="•"/>
            </a:pPr>
            <a:endParaRPr lang="el-GR" sz="800" dirty="0" smtClean="0"/>
          </a:p>
          <a:p>
            <a:pPr marL="346075" lvl="1" indent="-234950" algn="just">
              <a:buFont typeface="Arial" pitchFamily="34" charset="0"/>
              <a:buChar char="•"/>
            </a:pPr>
            <a:r>
              <a:rPr lang="el-GR" sz="1400" dirty="0" smtClean="0"/>
              <a:t>Η δημόσια διοίκηση δεν λαμβάνει υπόψη συμπεράσματα, προτάσεις και αποτελέσματα ερευνητικών εργασιών και μελετών κατά τη λήψη αποφάσεων, επιδεινώνοντας τις προοπτικές άσκησης δημόσιας πολιτικής βάσει συγκεκριμένων ποσοτικών στοιχείων, ενδείξεων και αναγκών (</a:t>
            </a:r>
            <a:r>
              <a:rPr lang="en-US" sz="1400" b="1" dirty="0" smtClean="0"/>
              <a:t>evidence-based policy</a:t>
            </a:r>
            <a:r>
              <a:rPr lang="el-GR" sz="1400" dirty="0" smtClean="0"/>
              <a:t>) [σε εθνικό και περιφερειακό επίπεδο]</a:t>
            </a:r>
          </a:p>
          <a:p>
            <a:pPr marL="346075" lvl="1" indent="-234950" algn="just">
              <a:buFont typeface="Arial" pitchFamily="34" charset="0"/>
              <a:buChar char="•"/>
            </a:pPr>
            <a:endParaRPr lang="el-GR" sz="800" dirty="0" smtClean="0"/>
          </a:p>
          <a:p>
            <a:pPr marL="346075" lvl="1" indent="-234950" algn="just">
              <a:buFont typeface="Arial" pitchFamily="34" charset="0"/>
              <a:buChar char="•"/>
            </a:pPr>
            <a:r>
              <a:rPr lang="el-GR" sz="1400" dirty="0" smtClean="0"/>
              <a:t>Ο </a:t>
            </a:r>
            <a:r>
              <a:rPr lang="el-GR" sz="1400" b="1" dirty="0" smtClean="0"/>
              <a:t>δυισμός με το Υπουργείο Ανάπτυξης/Οικονομίας </a:t>
            </a:r>
            <a:r>
              <a:rPr lang="el-GR" sz="1400" dirty="0" smtClean="0"/>
              <a:t>(π.χ. ΓΓΒ) για τα θέματα της καινοτομίας, στην προσπάθεια ενίσχυσης των στοιχείων έντασης γνώσης της εγχώριας παραγωγής, ώστε οι ελληνικές επιχειρήσεις να βασίζονται σε συγκριτικά πλεονεκτήματα, και να ενισχύσουν την ανταγωνιστικότητα και την εξωστρέφειά τους [σε εθνικό επίπεδο]</a:t>
            </a:r>
          </a:p>
          <a:p>
            <a:pPr marL="346075" lvl="1" indent="-234950" algn="just">
              <a:buFont typeface="Arial" pitchFamily="34" charset="0"/>
              <a:buChar char="•"/>
            </a:pPr>
            <a:endParaRPr lang="el-GR" sz="800" dirty="0" smtClean="0"/>
          </a:p>
          <a:p>
            <a:r>
              <a:rPr lang="el-GR" sz="1400" b="1" dirty="0"/>
              <a:t>Εθνικό Συμβούλιο Έρευνας και </a:t>
            </a:r>
            <a:r>
              <a:rPr lang="el-GR" sz="1400" b="1" dirty="0" smtClean="0"/>
              <a:t>Καινοτομίας (ΕΣΕΤΕΚ)</a:t>
            </a:r>
            <a:r>
              <a:rPr lang="el-GR" sz="1400" dirty="0" smtClean="0"/>
              <a:t>, </a:t>
            </a:r>
            <a:r>
              <a:rPr lang="el-GR" sz="1400" dirty="0"/>
              <a:t>ως γνωμοδοτικό όργανο, υπόλογο απευθείας στον Υπουργό</a:t>
            </a:r>
          </a:p>
          <a:p>
            <a:endParaRPr lang="el-GR" sz="800" dirty="0"/>
          </a:p>
          <a:p>
            <a:r>
              <a:rPr lang="el-GR" sz="1400" dirty="0"/>
              <a:t>Ίδρυση </a:t>
            </a:r>
            <a:r>
              <a:rPr lang="el-GR" sz="1400" b="1" dirty="0"/>
              <a:t>Ελληνικού Ιδρύματος Έρευνας &amp; Καινοτομίας (ΕΛΙΔΕΚ)</a:t>
            </a:r>
            <a:r>
              <a:rPr lang="el-GR" sz="1400" dirty="0"/>
              <a:t> το 2016 για χρηματοδότηση ερευνητικών </a:t>
            </a:r>
            <a:r>
              <a:rPr lang="el-GR" sz="1400" dirty="0" smtClean="0"/>
              <a:t>έργων (ν. 4429/2016)</a:t>
            </a:r>
            <a:endParaRPr lang="el-GR" sz="1200" dirty="0" smtClean="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2 - Θέση περιεχομένου"/>
          <p:cNvSpPr>
            <a:spLocks noGrp="1"/>
          </p:cNvSpPr>
          <p:nvPr>
            <p:ph idx="1"/>
          </p:nvPr>
        </p:nvSpPr>
        <p:spPr>
          <a:xfrm>
            <a:off x="0" y="0"/>
            <a:ext cx="9144000" cy="6858000"/>
          </a:xfr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2700000" scaled="1"/>
            <a:tileRect/>
          </a:gradFill>
        </p:spPr>
        <p:txBody>
          <a:bodyPr/>
          <a:lstStyle/>
          <a:p>
            <a:pPr algn="ctr" defTabSz="912813" eaLnBrk="1" hangingPunct="1">
              <a:buFontTx/>
              <a:buNone/>
              <a:defRPr/>
            </a:pPr>
            <a:endParaRPr lang="en-US" sz="400" dirty="0" smtClean="0"/>
          </a:p>
          <a:p>
            <a:pPr algn="ctr" defTabSz="912813" eaLnBrk="1" hangingPunct="1">
              <a:buFontTx/>
              <a:buNone/>
              <a:defRPr/>
            </a:pPr>
            <a:r>
              <a:rPr lang="en-US" sz="2000" b="1" i="1" u="sng" dirty="0" smtClean="0"/>
              <a:t>O </a:t>
            </a:r>
            <a:r>
              <a:rPr lang="el-GR" sz="2000" b="1" i="1" u="sng" dirty="0" smtClean="0"/>
              <a:t>ρόλος του Δημοσίου στην προώθηση της καινοτομίας (Ι)</a:t>
            </a:r>
            <a:endParaRPr lang="en-US" sz="2000" b="1" i="1" u="sng" dirty="0" smtClean="0"/>
          </a:p>
          <a:p>
            <a:pPr marL="341313" lvl="1" indent="-341313">
              <a:buFontTx/>
              <a:buChar char="•"/>
            </a:pPr>
            <a:endParaRPr lang="el-GR" sz="600" dirty="0" smtClean="0"/>
          </a:p>
          <a:p>
            <a:pPr marL="346075" lvl="1" indent="-234950" algn="just">
              <a:buFont typeface="Arial" pitchFamily="34" charset="0"/>
              <a:buChar char="•"/>
            </a:pPr>
            <a:r>
              <a:rPr lang="el-GR" sz="1800" dirty="0"/>
              <a:t>Παρεμβάσεις από την πλευρά της προσφοράς</a:t>
            </a:r>
          </a:p>
          <a:p>
            <a:pPr marL="796925" lvl="2" indent="-285750" algn="just">
              <a:buFont typeface="Wingdings" panose="05000000000000000000" pitchFamily="2" charset="2"/>
              <a:buChar char="Ø"/>
            </a:pPr>
            <a:r>
              <a:rPr lang="el-GR" sz="1600" dirty="0"/>
              <a:t>Αναπτυξιακοί νόμοι</a:t>
            </a:r>
            <a:r>
              <a:rPr lang="en-US" sz="1600" dirty="0"/>
              <a:t> </a:t>
            </a:r>
            <a:endParaRPr lang="el-GR" sz="1600" dirty="0"/>
          </a:p>
          <a:p>
            <a:pPr marL="796925" lvl="2" indent="-285750" algn="just">
              <a:buFont typeface="Wingdings" panose="05000000000000000000" pitchFamily="2" charset="2"/>
              <a:buChar char="Ø"/>
            </a:pPr>
            <a:r>
              <a:rPr lang="el-GR" sz="1600" dirty="0"/>
              <a:t>Φορολογικά κίνητρα</a:t>
            </a:r>
          </a:p>
          <a:p>
            <a:pPr marL="796925" lvl="2" indent="-285750" algn="just">
              <a:buFont typeface="Wingdings" panose="05000000000000000000" pitchFamily="2" charset="2"/>
              <a:buChar char="Ø"/>
            </a:pPr>
            <a:r>
              <a:rPr lang="el-GR" sz="1600" dirty="0"/>
              <a:t>Άλλα άμεσα χρηματοδοτικά μέσα (χρηματοδοτικές παρεμβάσεις ΕΣΠΑ, παροχή δανείων και επιχειρηματικές συμμετοχές κ.λπ.)</a:t>
            </a:r>
          </a:p>
          <a:p>
            <a:pPr marL="796925" lvl="2" indent="-285750" algn="just">
              <a:buFont typeface="Wingdings" panose="05000000000000000000" pitchFamily="2" charset="2"/>
              <a:buChar char="Ø"/>
            </a:pPr>
            <a:endParaRPr lang="el-GR" sz="1600" dirty="0"/>
          </a:p>
          <a:p>
            <a:pPr marL="346075" lvl="1" indent="-234950" algn="just">
              <a:buFont typeface="Arial" pitchFamily="34" charset="0"/>
              <a:buChar char="•"/>
            </a:pPr>
            <a:r>
              <a:rPr lang="el-GR" sz="1800" dirty="0"/>
              <a:t>Παρεμβάσεις από την πλευρά της ζήτησης</a:t>
            </a:r>
          </a:p>
          <a:p>
            <a:pPr marL="796925" lvl="2" indent="-285750" algn="just">
              <a:buFont typeface="Wingdings" panose="05000000000000000000" pitchFamily="2" charset="2"/>
              <a:buChar char="Ø"/>
            </a:pPr>
            <a:r>
              <a:rPr lang="el-GR" sz="1600" dirty="0"/>
              <a:t>Δημόσιες συμβάσεις / δημόσιες προμήθειες</a:t>
            </a:r>
          </a:p>
          <a:p>
            <a:pPr marL="796925" lvl="2" indent="-285750" algn="just">
              <a:buFont typeface="Wingdings" panose="05000000000000000000" pitchFamily="2" charset="2"/>
              <a:buChar char="Ø"/>
            </a:pPr>
            <a:r>
              <a:rPr lang="el-GR" sz="1600" dirty="0"/>
              <a:t>Φοροαπαλλαγές στην αγορά καινοτομικών προϊόντων</a:t>
            </a:r>
          </a:p>
          <a:p>
            <a:pPr marL="796925" lvl="2" indent="-285750" algn="just">
              <a:buFont typeface="Wingdings" panose="05000000000000000000" pitchFamily="2" charset="2"/>
              <a:buChar char="Ø"/>
            </a:pPr>
            <a:r>
              <a:rPr lang="el-GR" sz="1600" dirty="0"/>
              <a:t>Νομοθετικές ρυθμίσεις (π.χ. στον χώρο της υγείας, της προστασίας περιβάλλοντος κ.α.) που προάγουν τη χρήση καινοτομιών</a:t>
            </a:r>
          </a:p>
          <a:p>
            <a:pPr marL="796925" lvl="2" indent="-285750" algn="just">
              <a:buFont typeface="Wingdings" panose="05000000000000000000" pitchFamily="2" charset="2"/>
              <a:buChar char="Ø"/>
            </a:pPr>
            <a:r>
              <a:rPr lang="el-GR" sz="1600" dirty="0"/>
              <a:t>Τεχνικές προδιαγραφές </a:t>
            </a:r>
            <a:r>
              <a:rPr lang="en-US" sz="1600" dirty="0"/>
              <a:t>-</a:t>
            </a:r>
            <a:r>
              <a:rPr lang="el-GR" sz="1600" dirty="0"/>
              <a:t>χαρακτηριστικά ή </a:t>
            </a:r>
            <a:r>
              <a:rPr lang="el-GR" sz="1600" dirty="0" err="1"/>
              <a:t>χαρ</a:t>
            </a:r>
            <a:r>
              <a:rPr lang="el-GR" sz="1600" dirty="0"/>
              <a:t>/κα ποιότητας των τελικών προϊόντων</a:t>
            </a:r>
            <a:r>
              <a:rPr lang="en-US" sz="1600" dirty="0"/>
              <a:t> </a:t>
            </a:r>
            <a:r>
              <a:rPr lang="el-GR" sz="1600" dirty="0"/>
              <a:t>που κινητοποιούν την </a:t>
            </a:r>
            <a:r>
              <a:rPr lang="el-GR" sz="1600" dirty="0" err="1"/>
              <a:t>καινοτομ</a:t>
            </a:r>
            <a:endParaRPr lang="en-US" sz="1000" dirty="0"/>
          </a:p>
          <a:p>
            <a:pPr marL="796925" lvl="2" indent="-285750" algn="just">
              <a:buFont typeface="Wingdings" panose="05000000000000000000" pitchFamily="2" charset="2"/>
              <a:buChar char="Ø"/>
            </a:pPr>
            <a:endParaRPr lang="el-GR" sz="900" dirty="0"/>
          </a:p>
          <a:p>
            <a:pPr marL="347663" lvl="2" indent="-285750" algn="just">
              <a:buFont typeface="Arial" panose="020B0604020202020204" pitchFamily="34" charset="0"/>
              <a:buChar char="•"/>
            </a:pPr>
            <a:r>
              <a:rPr lang="el-GR" sz="1800" dirty="0"/>
              <a:t>Άλλες δημόσιες παρεμβάσεις που καθορίζουν την καινοτομία σε μια χώρα (ολιστική προσέγγιση περί καινοτομίας):</a:t>
            </a:r>
          </a:p>
          <a:p>
            <a:pPr marL="804863" lvl="2" indent="-285750" algn="just">
              <a:buFont typeface="Wingdings" panose="05000000000000000000" pitchFamily="2" charset="2"/>
              <a:buChar char="Ø"/>
            </a:pPr>
            <a:r>
              <a:rPr lang="el-GR" sz="1600" dirty="0"/>
              <a:t>Ζητήματα εκπαίδευσης</a:t>
            </a:r>
          </a:p>
          <a:p>
            <a:pPr marL="804863" lvl="2" indent="-285750" algn="just">
              <a:buFont typeface="Wingdings" panose="05000000000000000000" pitchFamily="2" charset="2"/>
              <a:buChar char="Ø"/>
            </a:pPr>
            <a:r>
              <a:rPr lang="el-GR" sz="1600" dirty="0"/>
              <a:t>Δημιουργία νέων υποστηρικτικών φορέων/οργανισμών (π.χ. για ενίσχυση επιχειρηματικότητας, όπως θερμοκοιτίδες - </a:t>
            </a:r>
            <a:r>
              <a:rPr lang="en-US" sz="1600" dirty="0"/>
              <a:t>incubators</a:t>
            </a:r>
            <a:r>
              <a:rPr lang="el-GR" sz="1600" dirty="0"/>
              <a:t>)</a:t>
            </a:r>
          </a:p>
          <a:p>
            <a:pPr marL="804863" lvl="2" indent="-285750" algn="just">
              <a:buFont typeface="Wingdings" panose="05000000000000000000" pitchFamily="2" charset="2"/>
              <a:buChar char="Ø"/>
            </a:pPr>
            <a:r>
              <a:rPr lang="el-GR" sz="1600" dirty="0" err="1"/>
              <a:t>Διαδραστική</a:t>
            </a:r>
            <a:r>
              <a:rPr lang="el-GR" sz="1600" dirty="0"/>
              <a:t> εκμάθηση μεταξύ οργανισμών + ανάπτυξη νέων ρυθμίσεων (π.χ. για πατέντες, δημόσιες προμήθειες)</a:t>
            </a:r>
          </a:p>
          <a:p>
            <a:pPr marL="804863" lvl="2" indent="-285750" algn="just">
              <a:buFont typeface="Wingdings" panose="05000000000000000000" pitchFamily="2" charset="2"/>
              <a:buChar char="Ø"/>
            </a:pPr>
            <a:r>
              <a:rPr lang="el-GR" sz="1600" dirty="0"/>
              <a:t>Παροχή κινήτρων για </a:t>
            </a:r>
            <a:r>
              <a:rPr lang="en-US" sz="1600" dirty="0"/>
              <a:t>venture capital</a:t>
            </a:r>
            <a:endParaRPr lang="el-GR" sz="1400" dirty="0"/>
          </a:p>
        </p:txBody>
      </p:sp>
    </p:spTree>
    <p:extLst>
      <p:ext uri="{BB962C8B-B14F-4D97-AF65-F5344CB8AC3E}">
        <p14:creationId xmlns:p14="http://schemas.microsoft.com/office/powerpoint/2010/main" val="224658290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2 - Θέση περιεχομένου"/>
          <p:cNvSpPr>
            <a:spLocks noGrp="1"/>
          </p:cNvSpPr>
          <p:nvPr>
            <p:ph idx="1"/>
          </p:nvPr>
        </p:nvSpPr>
        <p:spPr>
          <a:xfrm>
            <a:off x="0" y="0"/>
            <a:ext cx="9144000" cy="6858000"/>
          </a:xfr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2700000" scaled="1"/>
            <a:tileRect/>
          </a:gradFill>
        </p:spPr>
        <p:txBody>
          <a:bodyPr/>
          <a:lstStyle/>
          <a:p>
            <a:pPr algn="ctr" defTabSz="912813" eaLnBrk="1" hangingPunct="1">
              <a:buFontTx/>
              <a:buNone/>
              <a:defRPr/>
            </a:pPr>
            <a:endParaRPr lang="en-US" sz="400" dirty="0" smtClean="0"/>
          </a:p>
          <a:p>
            <a:pPr algn="ctr" defTabSz="912813" eaLnBrk="1" hangingPunct="1">
              <a:buFontTx/>
              <a:buNone/>
              <a:defRPr/>
            </a:pPr>
            <a:r>
              <a:rPr lang="en-US" sz="2000" b="1" i="1" u="sng" dirty="0" smtClean="0"/>
              <a:t>O </a:t>
            </a:r>
            <a:r>
              <a:rPr lang="el-GR" sz="2000" b="1" i="1" u="sng" dirty="0" smtClean="0"/>
              <a:t>ρόλος του Δημοσίου στην προώθηση της καινοτομίας (ΙΙ)</a:t>
            </a:r>
            <a:endParaRPr lang="en-US" sz="2000" b="1" i="1" u="sng" dirty="0" smtClean="0"/>
          </a:p>
          <a:p>
            <a:pPr marL="341313" lvl="1" indent="-341313">
              <a:buFontTx/>
              <a:buChar char="•"/>
            </a:pPr>
            <a:endParaRPr lang="el-GR" sz="600" dirty="0" smtClean="0"/>
          </a:p>
          <a:p>
            <a:pPr marL="796925" lvl="2" indent="-285750" algn="just">
              <a:buFont typeface="Wingdings" panose="05000000000000000000" pitchFamily="2" charset="2"/>
              <a:buChar char="Ø"/>
            </a:pPr>
            <a:r>
              <a:rPr lang="el-GR" sz="1600" u="sng" dirty="0" smtClean="0"/>
              <a:t>Προγενέστεροι αναπτυξιακοί νόμοι (3299/2004, 3908/2011)</a:t>
            </a:r>
            <a:r>
              <a:rPr lang="en-US" sz="1600" u="sng" dirty="0" smtClean="0"/>
              <a:t> </a:t>
            </a:r>
          </a:p>
          <a:p>
            <a:pPr marL="566738" lvl="3" indent="-285750" algn="just">
              <a:buFont typeface="Wingdings" panose="05000000000000000000" pitchFamily="2" charset="2"/>
              <a:buChar char="q"/>
            </a:pPr>
            <a:endParaRPr lang="el-GR" sz="1400" dirty="0" smtClean="0"/>
          </a:p>
          <a:p>
            <a:pPr marL="566738" lvl="3" indent="-285750" algn="just">
              <a:buFont typeface="Wingdings" panose="05000000000000000000" pitchFamily="2" charset="2"/>
              <a:buChar char="q"/>
            </a:pPr>
            <a:r>
              <a:rPr lang="el-GR" sz="1600" dirty="0" smtClean="0"/>
              <a:t>για </a:t>
            </a:r>
            <a:r>
              <a:rPr lang="el-GR" sz="1600" dirty="0"/>
              <a:t>να χαρακτηρισθεί ένα επενδυτικό σχέδιο ως καινοτομικό απαιτούνταν αξιολόγηση από Επιτροπή Εμπειρογνωμόνων του Υπουργείου Ανάπτυξης, μέσω μίας </a:t>
            </a:r>
            <a:r>
              <a:rPr lang="el-GR" sz="1600" dirty="0" smtClean="0"/>
              <a:t>σειράς </a:t>
            </a:r>
            <a:r>
              <a:rPr lang="el-GR" sz="1600" dirty="0"/>
              <a:t>κριτηρίων και υπό-κριτηρίων όπως το επίπεδο διαφοροποίησης, η ύπαρξη ευρεσιτεχνίας, η έρευνα αγοράς κ.α.. Αντίστοιχη διαδικασία απαιτούνταν και για τον χαρακτηρισμό προϊόντων ως εξαιρετικά υψηλής τεχνολογίας </a:t>
            </a:r>
            <a:endParaRPr lang="en-US" sz="1600" dirty="0"/>
          </a:p>
          <a:p>
            <a:pPr marL="566738" lvl="3" indent="-285750" algn="just">
              <a:buFont typeface="Wingdings" panose="05000000000000000000" pitchFamily="2" charset="2"/>
              <a:buChar char="q"/>
            </a:pPr>
            <a:endParaRPr lang="el-GR" sz="1600" dirty="0" smtClean="0"/>
          </a:p>
          <a:p>
            <a:pPr marL="566738" lvl="3" indent="-285750" algn="just">
              <a:buFont typeface="Wingdings" panose="05000000000000000000" pitchFamily="2" charset="2"/>
              <a:buChar char="q"/>
            </a:pPr>
            <a:r>
              <a:rPr lang="el-GR" sz="1600" dirty="0" smtClean="0"/>
              <a:t>Σε παλιότερο </a:t>
            </a:r>
            <a:r>
              <a:rPr lang="el-GR" sz="1600" dirty="0"/>
              <a:t>νόμο προβλέπονταν τρία καθεστώτα ενίσχυσης, ένα εκ των οποίων </a:t>
            </a:r>
            <a:r>
              <a:rPr lang="el-GR" sz="1600" dirty="0" smtClean="0"/>
              <a:t>αφορούσε την</a:t>
            </a:r>
            <a:r>
              <a:rPr lang="en-US" sz="1600" dirty="0" smtClean="0"/>
              <a:t> </a:t>
            </a:r>
            <a:r>
              <a:rPr lang="el-GR" sz="1600" dirty="0" smtClean="0"/>
              <a:t>«Τεχνολογική Ανάπτυξη», στο </a:t>
            </a:r>
            <a:r>
              <a:rPr lang="el-GR" sz="1600" dirty="0"/>
              <a:t>οποία περιλαμβάνονται επενδυτικά σχέδια τεχνολογικού εκσυγχρονισμού των επιχειρήσεων με τη χρησιμοποίηση τεχνολογικών και οργανωτικών καινοτομιών, </a:t>
            </a:r>
            <a:r>
              <a:rPr lang="el-GR" sz="1600" dirty="0" smtClean="0"/>
              <a:t>όπως:</a:t>
            </a:r>
          </a:p>
          <a:p>
            <a:pPr marL="1023938" lvl="4" indent="-285750" algn="just">
              <a:buFont typeface="Wingdings" panose="05000000000000000000" pitchFamily="2" charset="2"/>
              <a:buChar char="Ø"/>
            </a:pPr>
            <a:r>
              <a:rPr lang="el-GR" sz="1600" dirty="0" smtClean="0"/>
              <a:t> </a:t>
            </a:r>
            <a:r>
              <a:rPr lang="el-GR" sz="1400" dirty="0"/>
              <a:t>συστήματα διασφάλισης και ελέγχου </a:t>
            </a:r>
            <a:r>
              <a:rPr lang="el-GR" sz="1400" dirty="0" smtClean="0"/>
              <a:t>ποιότητας</a:t>
            </a:r>
            <a:endParaRPr lang="el-GR" sz="1400" dirty="0"/>
          </a:p>
          <a:p>
            <a:pPr marL="1023938" lvl="4" indent="-285750" algn="just">
              <a:buFont typeface="Wingdings" panose="05000000000000000000" pitchFamily="2" charset="2"/>
              <a:buChar char="Ø"/>
            </a:pPr>
            <a:r>
              <a:rPr lang="el-GR" sz="1400" dirty="0" smtClean="0"/>
              <a:t>τεχνολογία </a:t>
            </a:r>
            <a:r>
              <a:rPr lang="el-GR" sz="1400" dirty="0"/>
              <a:t>εξοικονόμησης </a:t>
            </a:r>
            <a:r>
              <a:rPr lang="el-GR" sz="1400" dirty="0" smtClean="0"/>
              <a:t>ενέργειας</a:t>
            </a:r>
          </a:p>
          <a:p>
            <a:pPr marL="1023938" lvl="4" indent="-285750" algn="just">
              <a:buFont typeface="Wingdings" panose="05000000000000000000" pitchFamily="2" charset="2"/>
              <a:buChar char="Ø"/>
            </a:pPr>
            <a:r>
              <a:rPr lang="el-GR" sz="1400" dirty="0" smtClean="0"/>
              <a:t>έργα </a:t>
            </a:r>
            <a:r>
              <a:rPr lang="el-GR" sz="1400" dirty="0"/>
              <a:t>και προγράμματα έρευνας και ανάπτυξης </a:t>
            </a:r>
            <a:endParaRPr lang="el-GR" sz="1400" dirty="0" smtClean="0"/>
          </a:p>
          <a:p>
            <a:pPr marL="1023938" lvl="4" indent="-285750" algn="just">
              <a:buFont typeface="Wingdings" panose="05000000000000000000" pitchFamily="2" charset="2"/>
              <a:buChar char="Ø"/>
            </a:pPr>
            <a:r>
              <a:rPr lang="el-GR" sz="1400" dirty="0" smtClean="0"/>
              <a:t>αξιοποίηση </a:t>
            </a:r>
            <a:r>
              <a:rPr lang="el-GR" sz="1400" dirty="0"/>
              <a:t>εξειδικευμένου επιστημονικού </a:t>
            </a:r>
            <a:r>
              <a:rPr lang="el-GR" sz="1400" dirty="0" smtClean="0"/>
              <a:t>δυναμικού</a:t>
            </a:r>
            <a:endParaRPr lang="en-US" sz="1400" dirty="0" smtClean="0"/>
          </a:p>
          <a:p>
            <a:pPr marL="566738" lvl="3" indent="-285750" algn="just">
              <a:buFont typeface="Wingdings" panose="05000000000000000000" pitchFamily="2" charset="2"/>
              <a:buChar char="q"/>
            </a:pPr>
            <a:endParaRPr lang="el-GR" sz="1400" dirty="0"/>
          </a:p>
          <a:p>
            <a:pPr marL="1254125" lvl="3" indent="-285750" algn="just">
              <a:buFont typeface="Wingdings" panose="05000000000000000000" pitchFamily="2" charset="2"/>
              <a:buChar char="Ø"/>
            </a:pPr>
            <a:endParaRPr lang="el-GR" sz="1000" dirty="0"/>
          </a:p>
          <a:p>
            <a:pPr marL="1254125" lvl="3" indent="-285750" algn="just">
              <a:buFont typeface="Wingdings" panose="05000000000000000000" pitchFamily="2" charset="2"/>
              <a:buChar char="Ø"/>
            </a:pPr>
            <a:endParaRPr lang="en-US" sz="1000" dirty="0" smtClean="0"/>
          </a:p>
          <a:p>
            <a:pPr marL="796925" lvl="2" indent="-285750" algn="just">
              <a:buFont typeface="Wingdings" panose="05000000000000000000" pitchFamily="2" charset="2"/>
              <a:buChar char="Ø"/>
            </a:pPr>
            <a:endParaRPr lang="el-GR" sz="1400" dirty="0" smtClean="0"/>
          </a:p>
        </p:txBody>
      </p:sp>
    </p:spTree>
    <p:extLst>
      <p:ext uri="{BB962C8B-B14F-4D97-AF65-F5344CB8AC3E}">
        <p14:creationId xmlns:p14="http://schemas.microsoft.com/office/powerpoint/2010/main" val="1186597342"/>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2 - Θέση περιεχομένου"/>
          <p:cNvSpPr>
            <a:spLocks noGrp="1"/>
          </p:cNvSpPr>
          <p:nvPr>
            <p:ph idx="1"/>
          </p:nvPr>
        </p:nvSpPr>
        <p:spPr>
          <a:xfrm>
            <a:off x="0" y="0"/>
            <a:ext cx="9144000" cy="6858000"/>
          </a:xfr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2700000" scaled="1"/>
            <a:tileRect/>
          </a:gradFill>
        </p:spPr>
        <p:txBody>
          <a:bodyPr/>
          <a:lstStyle/>
          <a:p>
            <a:pPr algn="ctr" defTabSz="912813" eaLnBrk="1" hangingPunct="1">
              <a:buFontTx/>
              <a:buNone/>
              <a:defRPr/>
            </a:pPr>
            <a:endParaRPr lang="en-US" sz="400" dirty="0" smtClean="0"/>
          </a:p>
          <a:p>
            <a:pPr algn="ctr" defTabSz="912813" eaLnBrk="1" hangingPunct="1">
              <a:buFontTx/>
              <a:buNone/>
              <a:defRPr/>
            </a:pPr>
            <a:r>
              <a:rPr lang="en-US" sz="2000" b="1" i="1" u="sng" dirty="0" smtClean="0"/>
              <a:t>O </a:t>
            </a:r>
            <a:r>
              <a:rPr lang="el-GR" sz="2000" b="1" i="1" u="sng" dirty="0" smtClean="0"/>
              <a:t>ρόλος του Δημοσίου στην προώθηση της καινοτομίας (ΙΙΙ)</a:t>
            </a:r>
            <a:endParaRPr lang="en-US" sz="2000" b="1" i="1" u="sng" dirty="0" smtClean="0"/>
          </a:p>
          <a:p>
            <a:pPr marL="341313" lvl="1" indent="-341313">
              <a:buFontTx/>
              <a:buChar char="•"/>
            </a:pPr>
            <a:endParaRPr lang="el-GR" sz="600" dirty="0" smtClean="0"/>
          </a:p>
          <a:p>
            <a:pPr marL="566738" lvl="3" indent="-285750" algn="just">
              <a:buFont typeface="Wingdings" panose="05000000000000000000" pitchFamily="2" charset="2"/>
              <a:buChar char="q"/>
            </a:pPr>
            <a:r>
              <a:rPr lang="el-GR" sz="1600" dirty="0"/>
              <a:t>Σε παλιότερο νόμο προβλέπονταν τρία καθεστώτα ενίσχυσης, ένα εκ των οποίων αφορούσε την</a:t>
            </a:r>
            <a:r>
              <a:rPr lang="en-US" sz="1600" dirty="0"/>
              <a:t> </a:t>
            </a:r>
            <a:r>
              <a:rPr lang="el-GR" sz="1600" dirty="0"/>
              <a:t>«Τεχνολογική Ανάπτυξη», στο οποία περιλαμβάνονται επενδυτικά σχέδια τεχνολογικού εκσυγχρονισμού των επιχειρήσεων με τη χρησιμοποίηση τεχνολογικών και οργανωτικών καινοτομιών, όπως:</a:t>
            </a:r>
          </a:p>
          <a:p>
            <a:pPr marL="1023938" lvl="4" indent="-285750" algn="just">
              <a:buFont typeface="Wingdings" panose="05000000000000000000" pitchFamily="2" charset="2"/>
              <a:buChar char="Ø"/>
            </a:pPr>
            <a:r>
              <a:rPr lang="el-GR" sz="1600" dirty="0"/>
              <a:t> </a:t>
            </a:r>
            <a:r>
              <a:rPr lang="el-GR" sz="1400" dirty="0"/>
              <a:t>συστήματα διασφάλισης και ελέγχου ποιότητας</a:t>
            </a:r>
          </a:p>
          <a:p>
            <a:pPr marL="1023938" lvl="4" indent="-285750" algn="just">
              <a:buFont typeface="Wingdings" panose="05000000000000000000" pitchFamily="2" charset="2"/>
              <a:buChar char="Ø"/>
            </a:pPr>
            <a:r>
              <a:rPr lang="el-GR" sz="1400" dirty="0"/>
              <a:t>τεχνολογία εξοικονόμησης ενέργειας</a:t>
            </a:r>
          </a:p>
          <a:p>
            <a:pPr marL="1023938" lvl="4" indent="-285750" algn="just">
              <a:buFont typeface="Wingdings" panose="05000000000000000000" pitchFamily="2" charset="2"/>
              <a:buChar char="Ø"/>
            </a:pPr>
            <a:r>
              <a:rPr lang="el-GR" sz="1400" dirty="0"/>
              <a:t>έργα και προγράμματα έρευνας και ανάπτυξης </a:t>
            </a:r>
          </a:p>
          <a:p>
            <a:pPr marL="1023938" lvl="4" indent="-285750" algn="just">
              <a:buFont typeface="Wingdings" panose="05000000000000000000" pitchFamily="2" charset="2"/>
              <a:buChar char="Ø"/>
            </a:pPr>
            <a:r>
              <a:rPr lang="el-GR" sz="1400" dirty="0"/>
              <a:t>αξιοποίηση εξειδικευμένου επιστημονικού δυναμικού</a:t>
            </a:r>
            <a:endParaRPr lang="en-US" sz="1600" u="sng" dirty="0"/>
          </a:p>
          <a:p>
            <a:pPr marL="796925" lvl="2" indent="-285750" algn="just">
              <a:buFont typeface="Wingdings" panose="05000000000000000000" pitchFamily="2" charset="2"/>
              <a:buChar char="Ø"/>
            </a:pPr>
            <a:endParaRPr lang="en-US" sz="1600" u="sng" dirty="0" smtClean="0"/>
          </a:p>
          <a:p>
            <a:pPr marL="796925" lvl="2" indent="-285750" algn="just">
              <a:buFont typeface="Wingdings" panose="05000000000000000000" pitchFamily="2" charset="2"/>
              <a:buChar char="q"/>
            </a:pPr>
            <a:r>
              <a:rPr lang="el-GR" sz="1600" u="sng" dirty="0" smtClean="0"/>
              <a:t>Υφιστάμενος </a:t>
            </a:r>
            <a:r>
              <a:rPr lang="el-GR" sz="1600" u="sng" dirty="0" smtClean="0"/>
              <a:t>αναπτυξιακός νόμος 4399/2016</a:t>
            </a:r>
            <a:r>
              <a:rPr lang="en-US" sz="1600" u="sng" dirty="0" smtClean="0"/>
              <a:t> </a:t>
            </a:r>
            <a:endParaRPr lang="el-GR" sz="1600" u="sng" dirty="0" smtClean="0"/>
          </a:p>
          <a:p>
            <a:pPr marL="796925" lvl="2" indent="-285750" algn="just">
              <a:buFont typeface="Wingdings" panose="05000000000000000000" pitchFamily="2" charset="2"/>
              <a:buChar char="Ø"/>
            </a:pPr>
            <a:endParaRPr lang="en-US" sz="1600" u="sng" dirty="0" smtClean="0"/>
          </a:p>
          <a:p>
            <a:pPr marL="566738" lvl="3" indent="-285750" algn="just">
              <a:buFont typeface="Wingdings" panose="05000000000000000000" pitchFamily="2" charset="2"/>
              <a:buChar char="Ø"/>
            </a:pPr>
            <a:r>
              <a:rPr lang="el-GR" sz="1400" dirty="0" smtClean="0"/>
              <a:t>συνδυάζει </a:t>
            </a:r>
            <a:r>
              <a:rPr lang="el-GR" sz="1400" dirty="0"/>
              <a:t>στοιχεία </a:t>
            </a:r>
            <a:r>
              <a:rPr lang="el-GR" sz="1400" dirty="0" smtClean="0"/>
              <a:t>των </a:t>
            </a:r>
            <a:r>
              <a:rPr lang="el-GR" sz="1400" dirty="0"/>
              <a:t>προηγούμενων νόμων, αλλά εστιάζει </a:t>
            </a:r>
            <a:r>
              <a:rPr lang="el-GR" sz="1400" dirty="0" smtClean="0"/>
              <a:t>περισσότερο στις </a:t>
            </a:r>
            <a:r>
              <a:rPr lang="el-GR" sz="1400" dirty="0"/>
              <a:t>εξωστρεφείς, καινοτόμες και νεοφυείς ΜΜΕ, καθώς και στις δράσεις </a:t>
            </a:r>
            <a:r>
              <a:rPr lang="el-GR" sz="1400" dirty="0" smtClean="0"/>
              <a:t>δικτυώσεων</a:t>
            </a:r>
          </a:p>
          <a:p>
            <a:pPr marL="566738" lvl="3" indent="-285750" algn="just">
              <a:buFont typeface="Wingdings" panose="05000000000000000000" pitchFamily="2" charset="2"/>
              <a:buChar char="Ø"/>
            </a:pPr>
            <a:endParaRPr lang="el-GR" sz="1400" dirty="0" smtClean="0"/>
          </a:p>
          <a:p>
            <a:pPr marL="566738" lvl="3" indent="-285750" algn="just">
              <a:buFont typeface="Wingdings" panose="05000000000000000000" pitchFamily="2" charset="2"/>
              <a:buChar char="Ø"/>
            </a:pPr>
            <a:r>
              <a:rPr lang="el-GR" sz="1400" dirty="0" smtClean="0"/>
              <a:t>τα </a:t>
            </a:r>
            <a:r>
              <a:rPr lang="el-GR" sz="1400" dirty="0"/>
              <a:t>είδη ενισχύσεων που προβλέπονται </a:t>
            </a:r>
            <a:r>
              <a:rPr lang="el-GR" sz="1400" dirty="0" smtClean="0"/>
              <a:t>είναι: </a:t>
            </a:r>
          </a:p>
          <a:p>
            <a:pPr marL="280988" lvl="3" indent="0" algn="just">
              <a:buNone/>
            </a:pPr>
            <a:r>
              <a:rPr lang="el-GR" sz="1400" dirty="0" smtClean="0"/>
              <a:t>α) Επιχορήγηση</a:t>
            </a:r>
            <a:r>
              <a:rPr lang="el-GR" sz="1400" dirty="0"/>
              <a:t>: δωρεάν παροχή χρηματικού ποσού για την κάλυψη ποσοστού των επιλέξιμων δαπανών των </a:t>
            </a:r>
            <a:r>
              <a:rPr lang="el-GR" sz="1400" dirty="0" smtClean="0"/>
              <a:t>επενδύσεων</a:t>
            </a:r>
          </a:p>
          <a:p>
            <a:pPr marL="280988" lvl="3" indent="0" algn="just">
              <a:buNone/>
            </a:pPr>
            <a:r>
              <a:rPr lang="el-GR" sz="1400" dirty="0" smtClean="0"/>
              <a:t>β) Φορολογική </a:t>
            </a:r>
            <a:r>
              <a:rPr lang="el-GR" sz="1400" dirty="0"/>
              <a:t>απαλλαγή: απαλλαγή από την καταβολή φόρου εισοδήματος επί των πραγματοποιούμενων κερδών, από το σύνολο των δραστηριοτήτων της </a:t>
            </a:r>
            <a:r>
              <a:rPr lang="el-GR" sz="1400" dirty="0" smtClean="0"/>
              <a:t>επιχείρησης</a:t>
            </a:r>
          </a:p>
          <a:p>
            <a:pPr marL="280988" lvl="3" indent="0" algn="just">
              <a:buNone/>
            </a:pPr>
            <a:r>
              <a:rPr lang="el-GR" sz="1400" dirty="0" smtClean="0"/>
              <a:t>γ) Επιδότηση </a:t>
            </a:r>
            <a:r>
              <a:rPr lang="el-GR" sz="1400" dirty="0"/>
              <a:t>χρηματοδοτικής μίσθωσης: κάλυψη ποσοστού των καταβαλλόμενων δόσεων χρηματοδοτικής μίσθωσης για την απόκτηση καινούριου μηχανολογικού και λοιπού </a:t>
            </a:r>
            <a:r>
              <a:rPr lang="el-GR" sz="1400" dirty="0" smtClean="0"/>
              <a:t>εξοπλισμού</a:t>
            </a:r>
          </a:p>
          <a:p>
            <a:pPr marL="280988" lvl="3" indent="0" algn="just">
              <a:buNone/>
            </a:pPr>
            <a:r>
              <a:rPr lang="el-GR" sz="1400" dirty="0" smtClean="0"/>
              <a:t>δ) Επιδότηση </a:t>
            </a:r>
            <a:r>
              <a:rPr lang="el-GR" sz="1400" dirty="0"/>
              <a:t>του κόστους της δημιουργούμενης απασχόλησης: για νέες θέσεις </a:t>
            </a:r>
            <a:r>
              <a:rPr lang="el-GR" sz="1400" dirty="0" smtClean="0"/>
              <a:t>εργασίας</a:t>
            </a:r>
          </a:p>
          <a:p>
            <a:pPr marL="280988" lvl="3" indent="0" algn="just">
              <a:buNone/>
            </a:pPr>
            <a:r>
              <a:rPr lang="el-GR" sz="1400" dirty="0" smtClean="0"/>
              <a:t>ε) Χρηματοδοτικά </a:t>
            </a:r>
            <a:r>
              <a:rPr lang="el-GR" sz="1400" dirty="0"/>
              <a:t>εργαλεία: κεφαλαιουχική συμμετοχή, δάνεια, εγγυήσεις </a:t>
            </a:r>
            <a:r>
              <a:rPr lang="el-GR" sz="1400" dirty="0" err="1" smtClean="0"/>
              <a:t>κλπ</a:t>
            </a:r>
            <a:endParaRPr lang="el-GR" sz="1400" dirty="0" smtClean="0"/>
          </a:p>
        </p:txBody>
      </p:sp>
    </p:spTree>
    <p:extLst>
      <p:ext uri="{BB962C8B-B14F-4D97-AF65-F5344CB8AC3E}">
        <p14:creationId xmlns:p14="http://schemas.microsoft.com/office/powerpoint/2010/main" val="3590178443"/>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2 - Θέση περιεχομένου"/>
          <p:cNvSpPr>
            <a:spLocks noGrp="1"/>
          </p:cNvSpPr>
          <p:nvPr>
            <p:ph idx="1"/>
          </p:nvPr>
        </p:nvSpPr>
        <p:spPr>
          <a:xfrm>
            <a:off x="0" y="0"/>
            <a:ext cx="9144000" cy="6858000"/>
          </a:xfr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2700000" scaled="1"/>
            <a:tileRect/>
          </a:gradFill>
        </p:spPr>
        <p:txBody>
          <a:bodyPr/>
          <a:lstStyle/>
          <a:p>
            <a:pPr algn="ctr" defTabSz="912813" eaLnBrk="1" hangingPunct="1">
              <a:buFontTx/>
              <a:buNone/>
              <a:defRPr/>
            </a:pPr>
            <a:endParaRPr lang="en-US" sz="400" dirty="0" smtClean="0"/>
          </a:p>
          <a:p>
            <a:pPr algn="ctr" defTabSz="912813" eaLnBrk="1" hangingPunct="1">
              <a:buFontTx/>
              <a:buNone/>
              <a:defRPr/>
            </a:pPr>
            <a:r>
              <a:rPr lang="en-US" sz="2000" b="1" i="1" u="sng" dirty="0" smtClean="0"/>
              <a:t>O </a:t>
            </a:r>
            <a:r>
              <a:rPr lang="el-GR" sz="2000" b="1" i="1" u="sng" dirty="0" smtClean="0"/>
              <a:t>ρόλος του Δημοσίου στην προώθηση της καινοτομίας (Ι</a:t>
            </a:r>
            <a:r>
              <a:rPr lang="en-US" sz="2000" b="1" i="1" u="sng" dirty="0" smtClean="0"/>
              <a:t>V</a:t>
            </a:r>
            <a:r>
              <a:rPr lang="el-GR" sz="2000" b="1" i="1" u="sng" dirty="0" smtClean="0"/>
              <a:t>)</a:t>
            </a:r>
            <a:endParaRPr lang="en-US" sz="2000" b="1" i="1" u="sng" dirty="0" smtClean="0"/>
          </a:p>
          <a:p>
            <a:pPr marL="341313" lvl="1" indent="-341313">
              <a:buFontTx/>
              <a:buChar char="•"/>
            </a:pPr>
            <a:endParaRPr lang="el-GR" sz="600" dirty="0" smtClean="0"/>
          </a:p>
          <a:p>
            <a:pPr marL="796925" lvl="2" indent="-285750" algn="just">
              <a:buFont typeface="Wingdings" panose="05000000000000000000" pitchFamily="2" charset="2"/>
              <a:buChar char="Ø"/>
            </a:pPr>
            <a:r>
              <a:rPr lang="el-GR" sz="1600" u="sng" dirty="0" smtClean="0"/>
              <a:t>Ο αναπτυξιακός νόμος 4399/2016 (συνέχεια)</a:t>
            </a:r>
            <a:r>
              <a:rPr lang="en-US" sz="1600" u="sng" dirty="0" smtClean="0"/>
              <a:t> </a:t>
            </a:r>
          </a:p>
          <a:p>
            <a:pPr marL="566738" lvl="3" indent="-285750" algn="just">
              <a:buFont typeface="Wingdings" panose="05000000000000000000" pitchFamily="2" charset="2"/>
              <a:buChar char="q"/>
            </a:pPr>
            <a:endParaRPr lang="el-GR" sz="1400" dirty="0" smtClean="0"/>
          </a:p>
          <a:p>
            <a:pPr marL="566738" lvl="3" indent="-285750" algn="just">
              <a:buFont typeface="Wingdings" panose="05000000000000000000" pitchFamily="2" charset="2"/>
              <a:buChar char="q"/>
            </a:pPr>
            <a:r>
              <a:rPr lang="el-GR" sz="1600" dirty="0"/>
              <a:t>Προκειμένου ένα επενδυτικό σχέδιο να μπορέσει να επωφεληθεί από τις ενισχύσεις απαιτείται η ένταξη του σε ένα από τα καθεστώτα που προβλέπει ο νόμος:</a:t>
            </a:r>
          </a:p>
          <a:p>
            <a:pPr marL="280988" lvl="3" indent="0" algn="just">
              <a:buNone/>
            </a:pPr>
            <a:r>
              <a:rPr lang="en-US" sz="1600" dirty="0"/>
              <a:t>	</a:t>
            </a:r>
            <a:r>
              <a:rPr lang="el-GR" sz="1600" dirty="0"/>
              <a:t>1.	</a:t>
            </a:r>
            <a:r>
              <a:rPr lang="el-GR" sz="1400" dirty="0"/>
              <a:t>Ενισχύσεις Μηχανολογικού Εξοπλισμού</a:t>
            </a:r>
          </a:p>
          <a:p>
            <a:pPr marL="280988" lvl="3" indent="0" algn="just">
              <a:buNone/>
            </a:pPr>
            <a:r>
              <a:rPr lang="en-US" sz="1400" dirty="0"/>
              <a:t>	</a:t>
            </a:r>
            <a:r>
              <a:rPr lang="el-GR" sz="1400" dirty="0"/>
              <a:t>2.	Γενική Επιχειρηματικότητα</a:t>
            </a:r>
          </a:p>
          <a:p>
            <a:pPr marL="280988" lvl="3" indent="0" algn="just">
              <a:buNone/>
            </a:pPr>
            <a:r>
              <a:rPr lang="en-US" sz="1400" dirty="0"/>
              <a:t>	</a:t>
            </a:r>
            <a:r>
              <a:rPr lang="el-GR" sz="1400" dirty="0"/>
              <a:t>3.	Νέες Ανεξάρτητες ΜΜΕ</a:t>
            </a:r>
          </a:p>
          <a:p>
            <a:pPr marL="280988" lvl="3" indent="0" algn="just">
              <a:buNone/>
            </a:pPr>
            <a:r>
              <a:rPr lang="en-US" sz="1400" dirty="0"/>
              <a:t>	</a:t>
            </a:r>
            <a:r>
              <a:rPr lang="el-GR" sz="1400" dirty="0"/>
              <a:t>4.	Ενισχύσεις Καινοτομικού Χαρακτήρα για ΜΜΕ </a:t>
            </a:r>
          </a:p>
          <a:p>
            <a:pPr marL="280988" lvl="3" indent="0" algn="just">
              <a:buNone/>
            </a:pPr>
            <a:r>
              <a:rPr lang="en-US" sz="1400" dirty="0"/>
              <a:t>	</a:t>
            </a:r>
            <a:r>
              <a:rPr lang="el-GR" sz="1400" dirty="0"/>
              <a:t>5.	Συνέργειες και Δικτυώσεις</a:t>
            </a:r>
          </a:p>
          <a:p>
            <a:pPr marL="280988" lvl="3" indent="0" algn="just">
              <a:buNone/>
            </a:pPr>
            <a:r>
              <a:rPr lang="en-US" sz="1400" dirty="0"/>
              <a:t>	</a:t>
            </a:r>
            <a:r>
              <a:rPr lang="el-GR" sz="1400" dirty="0"/>
              <a:t>6.	Ενδιάμεσοι Χρηματοπιστωτικοί Οργανισμοί – Ταμεία συμμετοχών</a:t>
            </a:r>
          </a:p>
          <a:p>
            <a:pPr marL="280988" lvl="3" indent="0" algn="just">
              <a:buNone/>
            </a:pPr>
            <a:r>
              <a:rPr lang="en-US" sz="1400" dirty="0"/>
              <a:t>	</a:t>
            </a:r>
            <a:r>
              <a:rPr lang="el-GR" sz="1400" dirty="0"/>
              <a:t>7.	Ολοκληρωμένα Χωρικά και Κλαδικά Σχέδια - Αλυσίδες αξίας</a:t>
            </a:r>
          </a:p>
          <a:p>
            <a:pPr marL="280988" lvl="3" indent="0" algn="just">
              <a:buNone/>
            </a:pPr>
            <a:r>
              <a:rPr lang="en-US" sz="1400" dirty="0"/>
              <a:t>	</a:t>
            </a:r>
            <a:r>
              <a:rPr lang="el-GR" sz="1400" dirty="0"/>
              <a:t>8.	Επενδύσεις Μείζονος </a:t>
            </a:r>
            <a:r>
              <a:rPr lang="el-GR" sz="1400" dirty="0" smtClean="0"/>
              <a:t>Μεγέθους</a:t>
            </a:r>
          </a:p>
          <a:p>
            <a:pPr marL="280988" lvl="3" indent="0" algn="just">
              <a:buNone/>
            </a:pPr>
            <a:endParaRPr lang="el-GR" sz="1400" dirty="0"/>
          </a:p>
          <a:p>
            <a:pPr marL="566738" lvl="3" indent="-285750" algn="just">
              <a:buFont typeface="Wingdings" panose="05000000000000000000" pitchFamily="2" charset="2"/>
              <a:buChar char="q"/>
            </a:pPr>
            <a:r>
              <a:rPr lang="el-GR" sz="1400" dirty="0" smtClean="0"/>
              <a:t>Το </a:t>
            </a:r>
            <a:r>
              <a:rPr lang="el-GR" sz="1400" dirty="0"/>
              <a:t>σημαντικότερο καθεστώς για την προώθηση της καινοτομίας </a:t>
            </a:r>
            <a:r>
              <a:rPr lang="el-GR" sz="1400" dirty="0" smtClean="0"/>
              <a:t>αφορά το </a:t>
            </a:r>
            <a:r>
              <a:rPr lang="el-GR" sz="1400" b="1" dirty="0" smtClean="0"/>
              <a:t>καθεστώς</a:t>
            </a:r>
            <a:r>
              <a:rPr lang="el-GR" sz="1400" dirty="0" smtClean="0"/>
              <a:t> </a:t>
            </a:r>
            <a:r>
              <a:rPr lang="el-GR" sz="1400" b="1" dirty="0" smtClean="0"/>
              <a:t>«Ενισχύσεις </a:t>
            </a:r>
            <a:r>
              <a:rPr lang="el-GR" sz="1400" b="1" dirty="0"/>
              <a:t>Καινοτομικού Χαρακτήρα για </a:t>
            </a:r>
            <a:r>
              <a:rPr lang="el-GR" sz="1400" b="1" dirty="0" smtClean="0"/>
              <a:t>ΜΜΕ»</a:t>
            </a:r>
            <a:r>
              <a:rPr lang="el-GR" sz="1400" dirty="0" smtClean="0"/>
              <a:t>. Απευθύνεται </a:t>
            </a:r>
            <a:r>
              <a:rPr lang="el-GR" sz="1400" dirty="0"/>
              <a:t>αποκλειστικά σε ΜΜΕ, των οποίων τα επενδυτικά σχέδια αφορούν στην ανάπτυξη τεχνολογίας ή/και στη δια της τεχνολογικής ανάπτυξης παροχή υπηρεσιών, παραγωγή καινοτόμων προϊόντων ή στην εισαγωγή διαδικαστικών ή οργανωτικών καινοτομιών. Τα ανωτέρω σχέδια πρέπει να πληρούν μία από τις ακόλουθες </a:t>
            </a:r>
            <a:r>
              <a:rPr lang="el-GR" sz="1400" dirty="0" smtClean="0"/>
              <a:t>προϋποθέσεις:</a:t>
            </a:r>
          </a:p>
          <a:p>
            <a:pPr marL="623888" lvl="3" indent="-342900" algn="just">
              <a:buAutoNum type="arabicParenR"/>
            </a:pPr>
            <a:r>
              <a:rPr lang="el-GR" sz="1400" dirty="0" smtClean="0"/>
              <a:t>να </a:t>
            </a:r>
            <a:r>
              <a:rPr lang="el-GR" sz="1400" dirty="0"/>
              <a:t>αξιοποιούν αποτελέσματα έρευνας και ανάπτυξης, (δηλαδή εμπορικά εκμεταλλεύσιμα </a:t>
            </a:r>
            <a:r>
              <a:rPr lang="el-GR" sz="1400" dirty="0" smtClean="0"/>
              <a:t>αποτελέσματα)</a:t>
            </a:r>
          </a:p>
          <a:p>
            <a:pPr marL="623888" lvl="3" indent="-342900" algn="just">
              <a:buAutoNum type="arabicParenR"/>
            </a:pPr>
            <a:r>
              <a:rPr lang="el-GR" sz="1400" dirty="0" smtClean="0"/>
              <a:t>να </a:t>
            </a:r>
            <a:r>
              <a:rPr lang="el-GR" sz="1400" dirty="0"/>
              <a:t>επιδιώκουν τον τεχνολογικό εκσυγχρονισμό τους με τη χρήση διαδικαστικών και οργανωτικών καινοτομιών και με αξιοποίηση εξειδικευμένου επιστημονικού και ερευνητικού </a:t>
            </a:r>
            <a:r>
              <a:rPr lang="el-GR" sz="1400" dirty="0" smtClean="0"/>
              <a:t>δυναμικού</a:t>
            </a:r>
          </a:p>
          <a:p>
            <a:pPr marL="623888" lvl="3" indent="-342900" algn="just">
              <a:buAutoNum type="arabicParenR"/>
            </a:pPr>
            <a:r>
              <a:rPr lang="el-GR" sz="1400" dirty="0" smtClean="0"/>
              <a:t>να </a:t>
            </a:r>
            <a:r>
              <a:rPr lang="el-GR" sz="1400" dirty="0"/>
              <a:t>αποσκοπούν στην εφαρμοσμένη χρήση της γνώσης για τη δημιουργία νέων ή βελτιωμένων προϊόντων, διαδικασιών και υπηρεσιών, που θα τυγχάνουν άμεσης παραγωγικής και εμπορικής </a:t>
            </a:r>
            <a:r>
              <a:rPr lang="el-GR" sz="1400" dirty="0" smtClean="0"/>
              <a:t>αποδοχής</a:t>
            </a:r>
          </a:p>
          <a:p>
            <a:pPr marL="566738" lvl="3" indent="-285750" algn="just">
              <a:buFont typeface="Wingdings" panose="05000000000000000000" pitchFamily="2" charset="2"/>
              <a:buChar char="q"/>
            </a:pPr>
            <a:endParaRPr lang="el-GR" sz="1400" dirty="0" smtClean="0"/>
          </a:p>
          <a:p>
            <a:pPr marL="566738" lvl="3" indent="-285750" algn="just">
              <a:buFont typeface="Wingdings" panose="05000000000000000000" pitchFamily="2" charset="2"/>
              <a:buChar char="q"/>
            </a:pPr>
            <a:endParaRPr lang="el-GR" sz="1400" dirty="0"/>
          </a:p>
          <a:p>
            <a:pPr marL="1254125" lvl="3" indent="-285750" algn="just">
              <a:buFont typeface="Wingdings" panose="05000000000000000000" pitchFamily="2" charset="2"/>
              <a:buChar char="Ø"/>
            </a:pPr>
            <a:endParaRPr lang="el-GR" sz="1000" dirty="0"/>
          </a:p>
          <a:p>
            <a:pPr marL="1254125" lvl="3" indent="-285750" algn="just">
              <a:buFont typeface="Wingdings" panose="05000000000000000000" pitchFamily="2" charset="2"/>
              <a:buChar char="Ø"/>
            </a:pPr>
            <a:endParaRPr lang="en-US" sz="1000" dirty="0" smtClean="0"/>
          </a:p>
          <a:p>
            <a:pPr marL="796925" lvl="2" indent="-285750" algn="just">
              <a:buFont typeface="Wingdings" panose="05000000000000000000" pitchFamily="2" charset="2"/>
              <a:buChar char="Ø"/>
            </a:pPr>
            <a:endParaRPr lang="el-GR" sz="1400" dirty="0" smtClean="0"/>
          </a:p>
        </p:txBody>
      </p:sp>
    </p:spTree>
    <p:extLst>
      <p:ext uri="{BB962C8B-B14F-4D97-AF65-F5344CB8AC3E}">
        <p14:creationId xmlns:p14="http://schemas.microsoft.com/office/powerpoint/2010/main" val="204697884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Τίτλος 1"/>
          <p:cNvSpPr>
            <a:spLocks noGrp="1"/>
          </p:cNvSpPr>
          <p:nvPr>
            <p:ph type="title"/>
          </p:nvPr>
        </p:nvSpPr>
        <p:spPr/>
        <p:txBody>
          <a:bodyPr/>
          <a:lstStyle/>
          <a:p>
            <a:r>
              <a:rPr lang="el-GR" dirty="0"/>
              <a:t> </a:t>
            </a:r>
          </a:p>
        </p:txBody>
      </p:sp>
      <p:sp>
        <p:nvSpPr>
          <p:cNvPr id="16387" name="Θέση περιεχομένου 2"/>
          <p:cNvSpPr>
            <a:spLocks noGrp="1"/>
          </p:cNvSpPr>
          <p:nvPr>
            <p:ph idx="1"/>
          </p:nvPr>
        </p:nvSpPr>
        <p:spPr/>
        <p:txBody>
          <a:bodyPr/>
          <a:lstStyle/>
          <a:p>
            <a:endParaRPr lang="el-GR"/>
          </a:p>
        </p:txBody>
      </p:sp>
      <p:sp>
        <p:nvSpPr>
          <p:cNvPr id="16388" name="Θέση αριθμού διαφάνειας 3"/>
          <p:cNvSpPr>
            <a:spLocks noGrp="1"/>
          </p:cNvSpPr>
          <p:nvPr>
            <p:ph type="sldNum" sz="quarter" idx="12"/>
          </p:nvPr>
        </p:nvSpPr>
        <p:spPr>
          <a:noFill/>
        </p:spPr>
        <p:txBody>
          <a:bodyPr/>
          <a:lstStyle/>
          <a:p>
            <a:fld id="{976DD18A-B973-4FB5-AA25-2DB45F6667F0}" type="slidenum">
              <a:rPr lang="el-GR" smtClean="0"/>
              <a:pPr/>
              <a:t>2</a:t>
            </a:fld>
            <a:endParaRPr lang="el-GR"/>
          </a:p>
        </p:txBody>
      </p:sp>
      <p:sp>
        <p:nvSpPr>
          <p:cNvPr id="5" name="Rectangle 2" descr="Bouquet"/>
          <p:cNvSpPr txBox="1">
            <a:spLocks noChangeArrowheads="1"/>
          </p:cNvSpPr>
          <p:nvPr/>
        </p:nvSpPr>
        <p:spPr bwMode="auto">
          <a:xfrm>
            <a:off x="0" y="0"/>
            <a:ext cx="9144000" cy="6858000"/>
          </a:xfrm>
          <a:prstGeom prst="rect">
            <a:avLst/>
          </a:prstGeom>
          <a:gradFill flip="none" rotWithShape="1">
            <a:gsLst>
              <a:gs pos="0">
                <a:schemeClr val="tx2">
                  <a:lumMod val="40000"/>
                  <a:lumOff val="60000"/>
                  <a:tint val="66000"/>
                  <a:satMod val="160000"/>
                </a:schemeClr>
              </a:gs>
              <a:gs pos="50000">
                <a:schemeClr val="tx2">
                  <a:lumMod val="40000"/>
                  <a:lumOff val="60000"/>
                  <a:tint val="44500"/>
                  <a:satMod val="160000"/>
                </a:schemeClr>
              </a:gs>
              <a:gs pos="100000">
                <a:schemeClr val="tx2">
                  <a:lumMod val="40000"/>
                  <a:lumOff val="60000"/>
                  <a:tint val="23500"/>
                  <a:satMod val="160000"/>
                </a:schemeClr>
              </a:gs>
            </a:gsLst>
            <a:lin ang="2700000" scaled="1"/>
            <a:tileRect/>
          </a:gradFill>
          <a:ln>
            <a:solidFill>
              <a:srgbClr val="009999"/>
            </a:solidFill>
            <a:miter lim="800000"/>
            <a:headEnd/>
            <a:tailEnd/>
          </a:ln>
        </p:spPr>
        <p:txBody>
          <a:bodyPr/>
          <a:lstStyle/>
          <a:p>
            <a:pPr algn="ctr" defTabSz="912813" eaLnBrk="1" hangingPunct="1">
              <a:defRPr/>
            </a:pPr>
            <a:endParaRPr lang="el-GR" sz="2000" b="1" i="1" u="sng" dirty="0"/>
          </a:p>
          <a:p>
            <a:pPr algn="ctr" defTabSz="912813" eaLnBrk="1" hangingPunct="1">
              <a:defRPr/>
            </a:pPr>
            <a:r>
              <a:rPr lang="el-GR" sz="2000" b="1" i="1" u="sng" dirty="0"/>
              <a:t>Η σημασία της κοινοτικής πολιτικής για την ΕΤΑ στην </a:t>
            </a:r>
            <a:r>
              <a:rPr lang="el-GR" sz="2000" b="1" i="1" u="sng" dirty="0" smtClean="0"/>
              <a:t>Ελλάδα (Ι)</a:t>
            </a:r>
            <a:endParaRPr lang="el-GR" sz="2000" b="1" i="1" u="sng" dirty="0"/>
          </a:p>
          <a:p>
            <a:endParaRPr lang="el-GR" sz="1200" dirty="0"/>
          </a:p>
          <a:p>
            <a:pPr marL="273050">
              <a:buFont typeface="Arial" pitchFamily="34" charset="0"/>
              <a:buChar char="•"/>
            </a:pPr>
            <a:r>
              <a:rPr lang="el-GR" sz="1600" dirty="0"/>
              <a:t> Επιδράσεις ποσοτικού χαρακτήρα, ως προς χρηματοδοτικές παρεμβάσεις (χρηματοδοτήσεις από κοινοτικό προϋπολογισμό, δηλ. συμμετοχή στο Πρόγραμμα Πλαίσιο)</a:t>
            </a:r>
          </a:p>
          <a:p>
            <a:pPr marL="273050">
              <a:buFont typeface="Arial" pitchFamily="34" charset="0"/>
              <a:buChar char="•"/>
            </a:pPr>
            <a:endParaRPr lang="el-GR" sz="1600" dirty="0"/>
          </a:p>
          <a:p>
            <a:pPr marL="273050">
              <a:buFont typeface="Arial" pitchFamily="34" charset="0"/>
              <a:buChar char="•"/>
            </a:pPr>
            <a:r>
              <a:rPr lang="el-GR" sz="1600" dirty="0"/>
              <a:t> Επιδράσεις ποιοτικού χαρακτήρα, στη διαμόρφωση της δημόσιας πολιτικής στο εθνικό επίπεδο</a:t>
            </a:r>
          </a:p>
          <a:p>
            <a:pPr marL="1014413" lvl="1" indent="-285750">
              <a:buFont typeface="Wingdings" panose="05000000000000000000" pitchFamily="2" charset="2"/>
              <a:buChar char="Ø"/>
            </a:pPr>
            <a:r>
              <a:rPr lang="el-GR" sz="1400" dirty="0"/>
              <a:t>Η σύγχρονη δράση έρευνας και τεχνολογίας της Ε.Ε. θεσπίζεται παράλληλα με τη συγκρότηση του σύγχρονου πλαισίου για την Ε&amp;Τ στην Ελλάδα</a:t>
            </a:r>
          </a:p>
          <a:p>
            <a:pPr marL="1014413" lvl="1" indent="-285750">
              <a:buFont typeface="Wingdings" panose="05000000000000000000" pitchFamily="2" charset="2"/>
              <a:buChar char="Ø"/>
            </a:pPr>
            <a:r>
              <a:rPr lang="el-GR" sz="1400" dirty="0"/>
              <a:t>Η σημασία της επίδρασης είναι μεγάλη, αν και περιορίζεται στο χρηματοδοτικό σκέλος και </a:t>
            </a:r>
            <a:r>
              <a:rPr lang="el-GR" sz="1400" b="1" dirty="0"/>
              <a:t>δεν</a:t>
            </a:r>
            <a:r>
              <a:rPr lang="el-GR" sz="1400" dirty="0"/>
              <a:t> </a:t>
            </a:r>
            <a:r>
              <a:rPr lang="el-GR" sz="1400" b="1" dirty="0"/>
              <a:t>υπεισέρχεται σε ζητήματα </a:t>
            </a:r>
            <a:r>
              <a:rPr lang="el-GR" sz="1400" b="1" dirty="0" err="1"/>
              <a:t>προτεραιοποίησης</a:t>
            </a:r>
            <a:r>
              <a:rPr lang="el-GR" sz="1400" b="1" dirty="0"/>
              <a:t> της έρευνας, ρύθμισης ή θεσμών</a:t>
            </a:r>
          </a:p>
          <a:p>
            <a:pPr marL="1014413" lvl="1" indent="-285750">
              <a:buFont typeface="Wingdings" panose="05000000000000000000" pitchFamily="2" charset="2"/>
              <a:buChar char="Ø"/>
            </a:pPr>
            <a:r>
              <a:rPr lang="el-GR" sz="1400" dirty="0"/>
              <a:t>Βασικό χαρακτηριστικό της εθνικής πολιτικής, η διαχρονική έλλειψη ενός εθνικού χρηματοδοτικού προγράμματος</a:t>
            </a:r>
          </a:p>
          <a:p>
            <a:pPr marL="1014413" lvl="1" indent="-285750">
              <a:buFont typeface="Wingdings" panose="05000000000000000000" pitchFamily="2" charset="2"/>
              <a:buChar char="Ø"/>
            </a:pPr>
            <a:r>
              <a:rPr lang="el-GR" sz="1400" dirty="0"/>
              <a:t>Έτσι παρατηρείται το φαινόμενο, η ερευνητική παραγωγή της χώρας να προσδιορίζεται έμμεσα –ως ένα βαθμό- από τις θεματικές προτεραιότητες που χρηματοδοτεί η Ε.Ε.</a:t>
            </a:r>
          </a:p>
          <a:p>
            <a:pPr marL="273050">
              <a:buFont typeface="Arial" pitchFamily="34" charset="0"/>
              <a:buChar char="•"/>
            </a:pPr>
            <a:endParaRPr lang="el-GR" sz="1600" dirty="0"/>
          </a:p>
          <a:p>
            <a:pPr marL="273050">
              <a:buFont typeface="Arial" pitchFamily="34" charset="0"/>
              <a:buChar char="•"/>
            </a:pPr>
            <a:r>
              <a:rPr lang="el-GR" sz="1600" dirty="0"/>
              <a:t> Αντιστρόφως ανάλογη σχέση μεταξύ επιπέδου εξέλιξης εθνικού συστήματος καινοτομίας και δημόσιας πολιτικής ΕΤΑ και βαθμού επίδρασης της ΕΕ</a:t>
            </a:r>
          </a:p>
          <a:p>
            <a:pPr marL="273050">
              <a:buFont typeface="Arial" pitchFamily="34" charset="0"/>
              <a:buChar char="•"/>
            </a:pPr>
            <a:endParaRPr lang="el-GR" sz="1600" dirty="0"/>
          </a:p>
          <a:p>
            <a:pPr marL="273050">
              <a:buFont typeface="Arial" pitchFamily="34" charset="0"/>
              <a:buChar char="•"/>
            </a:pPr>
            <a:r>
              <a:rPr lang="el-GR" sz="1600" dirty="0"/>
              <a:t> Ο οριακά συντονιστικός ρόλος του ΕΧΕ</a:t>
            </a:r>
          </a:p>
          <a:p>
            <a:pPr marL="273050">
              <a:buFont typeface="Arial" pitchFamily="34" charset="0"/>
              <a:buChar char="•"/>
            </a:pPr>
            <a:endParaRPr lang="el-GR" sz="1600" dirty="0"/>
          </a:p>
          <a:p>
            <a:pPr marL="273050">
              <a:buFont typeface="Arial" pitchFamily="34" charset="0"/>
              <a:buChar char="•"/>
            </a:pPr>
            <a:r>
              <a:rPr lang="el-GR" sz="1600" dirty="0"/>
              <a:t> Η συζήτηση περί εξευρωπαϊσμού (υπέρβαση των κλασικών ορίων της συζήτησης περί εξευρωπαϊσμού, άρα χρηματοδοτικά, οργανωτικά)</a:t>
            </a:r>
          </a:p>
          <a:p>
            <a:pPr marL="273050" algn="ctr"/>
            <a:r>
              <a:rPr lang="el-GR" sz="2000" b="1" i="1" dirty="0">
                <a:solidFill>
                  <a:srgbClr val="FF0000"/>
                </a:solidFill>
              </a:rPr>
              <a:t>+ </a:t>
            </a:r>
          </a:p>
          <a:p>
            <a:pPr marL="273050" algn="just"/>
            <a:r>
              <a:rPr lang="el-GR" sz="1600" i="1" dirty="0">
                <a:solidFill>
                  <a:srgbClr val="FF0000"/>
                </a:solidFill>
              </a:rPr>
              <a:t>η διάσταση του ΕΣΠΑ (η επίδραση αυτή δεν προκύπτει από την πολιτική της ΕΕ για έρευνα, αλλά από την κοινοτική πολιτική για τη συνοχή)</a:t>
            </a:r>
            <a:endParaRPr lang="el-GR" sz="1200" i="1" dirty="0">
              <a:solidFill>
                <a:srgbClr val="FF0000"/>
              </a:solidFill>
            </a:endParaRPr>
          </a:p>
        </p:txBody>
      </p:sp>
    </p:spTree>
    <p:extLst>
      <p:ext uri="{BB962C8B-B14F-4D97-AF65-F5344CB8AC3E}">
        <p14:creationId xmlns:p14="http://schemas.microsoft.com/office/powerpoint/2010/main" val="56349045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2 - Θέση περιεχομένου"/>
          <p:cNvSpPr>
            <a:spLocks noGrp="1"/>
          </p:cNvSpPr>
          <p:nvPr>
            <p:ph idx="1"/>
          </p:nvPr>
        </p:nvSpPr>
        <p:spPr>
          <a:xfrm>
            <a:off x="0" y="0"/>
            <a:ext cx="9144000" cy="6858000"/>
          </a:xfr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2700000" scaled="1"/>
            <a:tileRect/>
          </a:gradFill>
        </p:spPr>
        <p:txBody>
          <a:bodyPr/>
          <a:lstStyle/>
          <a:p>
            <a:pPr algn="ctr" defTabSz="912813" eaLnBrk="1" hangingPunct="1">
              <a:buFontTx/>
              <a:buNone/>
              <a:defRPr/>
            </a:pPr>
            <a:endParaRPr lang="en-US" sz="400" dirty="0" smtClean="0"/>
          </a:p>
          <a:p>
            <a:pPr algn="ctr" defTabSz="912813" eaLnBrk="1" hangingPunct="1">
              <a:buFontTx/>
              <a:buNone/>
              <a:defRPr/>
            </a:pPr>
            <a:r>
              <a:rPr lang="en-US" sz="2000" b="1" i="1" u="sng" dirty="0" smtClean="0"/>
              <a:t>O </a:t>
            </a:r>
            <a:r>
              <a:rPr lang="el-GR" sz="2000" b="1" i="1" u="sng" dirty="0" smtClean="0"/>
              <a:t>(έμμεσος) ρόλος του Δημοσίου στην προώθηση της καινοτομίας (</a:t>
            </a:r>
            <a:r>
              <a:rPr lang="en-US" sz="2000" b="1" i="1" u="sng" dirty="0" smtClean="0"/>
              <a:t>V</a:t>
            </a:r>
            <a:r>
              <a:rPr lang="el-GR" sz="2000" b="1" i="1" u="sng" dirty="0" smtClean="0"/>
              <a:t>)</a:t>
            </a:r>
            <a:endParaRPr lang="en-US" sz="2000" b="1" i="1" u="sng" dirty="0" smtClean="0"/>
          </a:p>
          <a:p>
            <a:pPr marL="341313" lvl="1" indent="-341313">
              <a:buFontTx/>
              <a:buChar char="•"/>
            </a:pPr>
            <a:endParaRPr lang="el-GR" sz="600" dirty="0" smtClean="0"/>
          </a:p>
          <a:p>
            <a:pPr marL="796925" lvl="2" indent="-285750" algn="just">
              <a:buFont typeface="Wingdings" panose="05000000000000000000" pitchFamily="2" charset="2"/>
              <a:buChar char="Ø"/>
            </a:pPr>
            <a:r>
              <a:rPr lang="el-GR" sz="1600" u="sng" dirty="0" smtClean="0"/>
              <a:t>Φορολογικά κίνητρα</a:t>
            </a:r>
            <a:r>
              <a:rPr lang="en-US" sz="1600" u="sng" dirty="0" smtClean="0"/>
              <a:t> </a:t>
            </a:r>
          </a:p>
          <a:p>
            <a:pPr marL="566738" lvl="3" indent="-285750" algn="just">
              <a:buFont typeface="Wingdings" panose="05000000000000000000" pitchFamily="2" charset="2"/>
              <a:buChar char="q"/>
            </a:pPr>
            <a:endParaRPr lang="el-GR" sz="1400" dirty="0" smtClean="0"/>
          </a:p>
          <a:p>
            <a:pPr marL="566738" lvl="3" indent="-285750" algn="just">
              <a:buFont typeface="Wingdings" panose="05000000000000000000" pitchFamily="2" charset="2"/>
              <a:buChar char="q"/>
            </a:pPr>
            <a:r>
              <a:rPr lang="el-GR" sz="1600" dirty="0" smtClean="0"/>
              <a:t>αυξανόμενη </a:t>
            </a:r>
            <a:r>
              <a:rPr lang="el-GR" sz="1600" dirty="0"/>
              <a:t>σημασία των φορολογικών απαλλαγών στον αναπτυξιακό </a:t>
            </a:r>
            <a:r>
              <a:rPr lang="el-GR" sz="1600" dirty="0" smtClean="0"/>
              <a:t>νόμο</a:t>
            </a:r>
          </a:p>
          <a:p>
            <a:pPr marL="566738" lvl="3" indent="-285750" algn="just">
              <a:buFont typeface="Wingdings" panose="05000000000000000000" pitchFamily="2" charset="2"/>
              <a:buChar char="q"/>
            </a:pPr>
            <a:endParaRPr lang="el-GR" sz="1600" dirty="0" smtClean="0"/>
          </a:p>
          <a:p>
            <a:pPr marL="566738" lvl="3" indent="-285750" algn="just">
              <a:buFont typeface="Wingdings" panose="05000000000000000000" pitchFamily="2" charset="2"/>
              <a:buChar char="q"/>
            </a:pPr>
            <a:r>
              <a:rPr lang="el-GR" sz="1600" dirty="0" smtClean="0"/>
              <a:t>Σύμφωνα </a:t>
            </a:r>
            <a:r>
              <a:rPr lang="el-GR" sz="1600" dirty="0"/>
              <a:t>με τον ΟΟΣΑ, οι φορολογικές ρυθμίσεις που συνδέονται με την καινοτομία, έχουν σημασία καθώς μπορούν να έχουν σημαντικό αντίκτυπο στις επενδύσεις για καινοτομικές δραστηριότητες και στην ανάληψη </a:t>
            </a:r>
            <a:r>
              <a:rPr lang="el-GR" sz="1600" dirty="0" smtClean="0"/>
              <a:t>ρίσκου</a:t>
            </a:r>
          </a:p>
          <a:p>
            <a:pPr marL="566738" lvl="3" indent="-285750" algn="just">
              <a:buFont typeface="Wingdings" panose="05000000000000000000" pitchFamily="2" charset="2"/>
              <a:buChar char="q"/>
            </a:pPr>
            <a:endParaRPr lang="el-GR" sz="1600" dirty="0" smtClean="0"/>
          </a:p>
          <a:p>
            <a:pPr marL="566738" lvl="3" indent="-285750" algn="just">
              <a:buFont typeface="Wingdings" panose="05000000000000000000" pitchFamily="2" charset="2"/>
              <a:buChar char="q"/>
            </a:pPr>
            <a:r>
              <a:rPr lang="el-GR" sz="1600" dirty="0" smtClean="0"/>
              <a:t>Τα </a:t>
            </a:r>
            <a:r>
              <a:rPr lang="el-GR" sz="1600" dirty="0"/>
              <a:t>φορολογικά κίνητρα παρουσιάζουν μια σειρά </a:t>
            </a:r>
            <a:r>
              <a:rPr lang="el-GR" sz="1600" dirty="0" smtClean="0"/>
              <a:t>πλεονεκτημάτων: α) δεν </a:t>
            </a:r>
            <a:r>
              <a:rPr lang="el-GR" sz="1600" dirty="0"/>
              <a:t>απαιτούν σημαντικές γραφειοκρατικές </a:t>
            </a:r>
            <a:r>
              <a:rPr lang="el-GR" sz="1600" dirty="0" smtClean="0"/>
              <a:t>διαδικασίες, β) δίνουν </a:t>
            </a:r>
            <a:r>
              <a:rPr lang="el-GR" sz="1600" dirty="0"/>
              <a:t>στην επιχείρηση την ευχέρεια να προχωρήσει σε δραστηριότητες Ε&amp;Α σύμφωνα με τις δικές </a:t>
            </a:r>
            <a:r>
              <a:rPr lang="el-GR" sz="1600" dirty="0" smtClean="0"/>
              <a:t>της προτεραιότητες, γ) δεν </a:t>
            </a:r>
            <a:r>
              <a:rPr lang="el-GR" sz="1600" dirty="0"/>
              <a:t>προσκρούουν </a:t>
            </a:r>
            <a:r>
              <a:rPr lang="el-GR" sz="1600" dirty="0" smtClean="0"/>
              <a:t>εύκολα </a:t>
            </a:r>
            <a:r>
              <a:rPr lang="el-GR" sz="1600" dirty="0"/>
              <a:t>στους διεθνείς κανόνες για τον ανταγωνισμό, όσο οι απευθείας κρατικές </a:t>
            </a:r>
            <a:r>
              <a:rPr lang="el-GR" sz="1600" dirty="0" smtClean="0"/>
              <a:t>ενισχύσεις.</a:t>
            </a:r>
          </a:p>
          <a:p>
            <a:pPr marL="566738" lvl="3" indent="-285750" algn="just">
              <a:buFont typeface="Wingdings" panose="05000000000000000000" pitchFamily="2" charset="2"/>
              <a:buChar char="q"/>
            </a:pPr>
            <a:endParaRPr lang="el-GR" sz="1600" dirty="0" smtClean="0"/>
          </a:p>
          <a:p>
            <a:pPr marL="566738" lvl="3" indent="-285750" algn="just">
              <a:buFont typeface="Wingdings" panose="05000000000000000000" pitchFamily="2" charset="2"/>
              <a:buChar char="q"/>
            </a:pPr>
            <a:r>
              <a:rPr lang="el-GR" sz="1600" dirty="0" smtClean="0"/>
              <a:t>Ο </a:t>
            </a:r>
            <a:r>
              <a:rPr lang="el-GR" sz="1600" dirty="0"/>
              <a:t>ΟΟΣΑ παρατηρεί ότι την τελευταία δεκαετία σημειώνεται μια τάση αύξησης της χρήσης (αλλά και του ύψους) των φορολογικών κινήτρων για την ενίσχυση της καινοτομίας, αν και με εξαιρετικά ανομοιόμορφο τρόπο μεταξύ των χωρών </a:t>
            </a:r>
            <a:endParaRPr lang="el-GR" sz="1600" dirty="0" smtClean="0"/>
          </a:p>
        </p:txBody>
      </p:sp>
    </p:spTree>
    <p:extLst>
      <p:ext uri="{BB962C8B-B14F-4D97-AF65-F5344CB8AC3E}">
        <p14:creationId xmlns:p14="http://schemas.microsoft.com/office/powerpoint/2010/main" val="3624726663"/>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2 - Θέση περιεχομένου"/>
          <p:cNvSpPr>
            <a:spLocks noGrp="1"/>
          </p:cNvSpPr>
          <p:nvPr>
            <p:ph idx="1"/>
          </p:nvPr>
        </p:nvSpPr>
        <p:spPr>
          <a:xfrm>
            <a:off x="0" y="0"/>
            <a:ext cx="9144000" cy="6858000"/>
          </a:xfr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2700000" scaled="1"/>
            <a:tileRect/>
          </a:gradFill>
        </p:spPr>
        <p:txBody>
          <a:bodyPr/>
          <a:lstStyle/>
          <a:p>
            <a:pPr algn="ctr" defTabSz="912813" eaLnBrk="1" hangingPunct="1">
              <a:buFontTx/>
              <a:buNone/>
              <a:defRPr/>
            </a:pPr>
            <a:endParaRPr lang="en-US" sz="400" dirty="0" smtClean="0"/>
          </a:p>
          <a:p>
            <a:pPr algn="ctr" defTabSz="912813" eaLnBrk="1" hangingPunct="1">
              <a:buFontTx/>
              <a:buNone/>
              <a:defRPr/>
            </a:pPr>
            <a:r>
              <a:rPr lang="en-US" sz="2000" b="1" i="1" u="sng" dirty="0" smtClean="0"/>
              <a:t>O </a:t>
            </a:r>
            <a:r>
              <a:rPr lang="el-GR" sz="2000" b="1" i="1" u="sng" dirty="0" smtClean="0"/>
              <a:t>(έμμεσος) ρόλος του Δημοσίου στην προώθηση της καινοτομίας (</a:t>
            </a:r>
            <a:r>
              <a:rPr lang="en-US" sz="2000" b="1" i="1" u="sng" dirty="0" smtClean="0"/>
              <a:t>VI</a:t>
            </a:r>
            <a:r>
              <a:rPr lang="el-GR" sz="2000" b="1" i="1" u="sng" dirty="0" smtClean="0"/>
              <a:t>)</a:t>
            </a:r>
            <a:endParaRPr lang="en-US" sz="2000" b="1" i="1" u="sng" dirty="0" smtClean="0"/>
          </a:p>
          <a:p>
            <a:pPr marL="341313" lvl="1" indent="-341313">
              <a:buFontTx/>
              <a:buChar char="•"/>
            </a:pPr>
            <a:endParaRPr lang="el-GR" sz="600" dirty="0" smtClean="0"/>
          </a:p>
          <a:p>
            <a:pPr marL="796925" lvl="2" indent="-285750" algn="just">
              <a:buFont typeface="Wingdings" panose="05000000000000000000" pitchFamily="2" charset="2"/>
              <a:buChar char="Ø"/>
            </a:pPr>
            <a:r>
              <a:rPr lang="el-GR" sz="1600" u="sng" dirty="0" smtClean="0"/>
              <a:t>Φορολογικά κίνητρα (συνέχεια)</a:t>
            </a:r>
            <a:r>
              <a:rPr lang="en-US" sz="1600" u="sng" dirty="0" smtClean="0"/>
              <a:t> </a:t>
            </a:r>
          </a:p>
          <a:p>
            <a:pPr marL="566738" lvl="3" indent="-285750" algn="just">
              <a:buFont typeface="Wingdings" panose="05000000000000000000" pitchFamily="2" charset="2"/>
              <a:buChar char="q"/>
            </a:pPr>
            <a:endParaRPr lang="el-GR" sz="1400" dirty="0" smtClean="0"/>
          </a:p>
          <a:p>
            <a:pPr marL="566738" lvl="3" indent="-285750" algn="just">
              <a:buFont typeface="Wingdings" panose="05000000000000000000" pitchFamily="2" charset="2"/>
              <a:buChar char="q"/>
            </a:pPr>
            <a:r>
              <a:rPr lang="el-GR" sz="1400" dirty="0" smtClean="0"/>
              <a:t>Τρόποι εφαρμογής: </a:t>
            </a:r>
          </a:p>
          <a:p>
            <a:pPr marL="738188" lvl="4" indent="0" algn="just">
              <a:buNone/>
            </a:pPr>
            <a:r>
              <a:rPr lang="el-GR" sz="1400" dirty="0"/>
              <a:t>1.	Φορολογικές πιστώσεις για δαπάνες Ε&amp;Α: μειώνουν τον φορολογικό συντελεστή του φόρου εισοδήματος της επιχείρησης.</a:t>
            </a:r>
          </a:p>
          <a:p>
            <a:pPr marL="738188" lvl="4" indent="0" algn="just">
              <a:buNone/>
            </a:pPr>
            <a:r>
              <a:rPr lang="el-GR" sz="1400" dirty="0" smtClean="0"/>
              <a:t>2.</a:t>
            </a:r>
            <a:r>
              <a:rPr lang="el-GR" sz="1400" dirty="0"/>
              <a:t>	Αυξημένοι συντελεστές για </a:t>
            </a:r>
            <a:r>
              <a:rPr lang="el-GR" sz="1400" dirty="0" smtClean="0"/>
              <a:t>έκπτωση </a:t>
            </a:r>
            <a:r>
              <a:rPr lang="el-GR" sz="1400" dirty="0"/>
              <a:t>δαπανών σε Ε&amp;Α: αυξάνουν το ποσό δαπανών που εκπίπτει του φόρου, με αποτέλεσμα τη μείωση της φορολογικής βάσης.</a:t>
            </a:r>
          </a:p>
          <a:p>
            <a:pPr marL="738188" lvl="4" indent="0" algn="just">
              <a:buNone/>
            </a:pPr>
            <a:r>
              <a:rPr lang="el-GR" sz="1400" dirty="0"/>
              <a:t>3.	Αυξημένοι συντελεστές απόσβεσης: αυξάνουν τον ρυθμό απόσβεσης στοιχείων κεφαλαίου για Ε&amp;Α </a:t>
            </a:r>
            <a:r>
              <a:rPr lang="el-GR" sz="1400" dirty="0" smtClean="0"/>
              <a:t>κατά </a:t>
            </a:r>
            <a:r>
              <a:rPr lang="el-GR" sz="1400" dirty="0"/>
              <a:t>τα πρώτα χρόνια απόκτησης του, μειώνοντας έτσι το φορολογητέο εισόδημα.</a:t>
            </a:r>
          </a:p>
          <a:p>
            <a:pPr marL="1081088" lvl="4" indent="-342900" algn="just">
              <a:buAutoNum type="arabicPeriod" startAt="4"/>
            </a:pPr>
            <a:r>
              <a:rPr lang="el-GR" sz="1400" dirty="0" smtClean="0"/>
              <a:t>Μειωμένοι </a:t>
            </a:r>
            <a:r>
              <a:rPr lang="el-GR" sz="1400" dirty="0"/>
              <a:t>συντελεστές στη φορολογία εισοδήματος από </a:t>
            </a:r>
            <a:r>
              <a:rPr lang="el-GR" sz="1400" dirty="0" smtClean="0"/>
              <a:t>ευρεσιτεχνίες</a:t>
            </a:r>
          </a:p>
          <a:p>
            <a:pPr marL="1081088" lvl="4" indent="-342900" algn="just">
              <a:buAutoNum type="arabicPeriod" startAt="4"/>
            </a:pPr>
            <a:endParaRPr lang="el-GR" sz="1400" dirty="0"/>
          </a:p>
          <a:p>
            <a:pPr marL="566738" lvl="3" indent="-285750" algn="just">
              <a:buFont typeface="Wingdings" panose="05000000000000000000" pitchFamily="2" charset="2"/>
              <a:buChar char="q"/>
            </a:pPr>
            <a:r>
              <a:rPr lang="el-GR" sz="1400" dirty="0"/>
              <a:t>ένα κρίσιμο μειονέκτημα των εργαλείων φορολογικών κινήτρων είναι ότι οι επιχειρήσεις, ειδικά οι πολυεθνικές, μπορούν να τα εκμεταλλευτούν στο πλαίσιο της στρατηγικής τους για ελαχιστοποίηση της φορολόγησης (μέσω μεταφοράς έδρας κλπ.). </a:t>
            </a:r>
            <a:endParaRPr lang="el-GR" sz="1400" dirty="0" smtClean="0"/>
          </a:p>
          <a:p>
            <a:pPr marL="566738" lvl="3" indent="-285750" algn="just">
              <a:buFont typeface="Wingdings" panose="05000000000000000000" pitchFamily="2" charset="2"/>
              <a:buChar char="q"/>
            </a:pPr>
            <a:endParaRPr lang="el-GR" sz="1400" dirty="0" smtClean="0"/>
          </a:p>
          <a:p>
            <a:pPr marL="566738" lvl="3" indent="-285750" algn="just">
              <a:buFont typeface="Wingdings" panose="05000000000000000000" pitchFamily="2" charset="2"/>
              <a:buChar char="q"/>
            </a:pPr>
            <a:r>
              <a:rPr lang="el-GR" sz="1400" dirty="0" smtClean="0"/>
              <a:t>Αν </a:t>
            </a:r>
            <a:r>
              <a:rPr lang="el-GR" sz="1400" dirty="0"/>
              <a:t>δεν είναι προσεκτικά σχεδιασμένα τείνουν να ευνοούν τις  μεγάλες επιχειρήσεις που παρουσιάζουν περιορισμένη ανάπτυξη, ενώ  παράλληλα εμποδίζουν την είσοδο νέων επιχειρήσεων και την ανακατανομή των πόρων στην αγορά. </a:t>
            </a:r>
            <a:endParaRPr lang="el-GR" sz="1400" dirty="0" smtClean="0"/>
          </a:p>
          <a:p>
            <a:pPr marL="566738" lvl="3" indent="-285750" algn="just">
              <a:buFont typeface="Wingdings" panose="05000000000000000000" pitchFamily="2" charset="2"/>
              <a:buChar char="q"/>
            </a:pPr>
            <a:endParaRPr lang="el-GR" sz="1400" dirty="0" smtClean="0"/>
          </a:p>
          <a:p>
            <a:pPr marL="566738" lvl="3" indent="-285750" algn="just">
              <a:buFont typeface="Wingdings" panose="05000000000000000000" pitchFamily="2" charset="2"/>
              <a:buChar char="q"/>
            </a:pPr>
            <a:r>
              <a:rPr lang="el-GR" sz="1400" dirty="0" smtClean="0"/>
              <a:t>Απαιτείται </a:t>
            </a:r>
            <a:r>
              <a:rPr lang="el-GR" sz="1400" dirty="0"/>
              <a:t>στενή παρακολούθηση από </a:t>
            </a:r>
            <a:r>
              <a:rPr lang="el-GR" sz="1400" dirty="0" smtClean="0"/>
              <a:t>πλευράς του </a:t>
            </a:r>
            <a:r>
              <a:rPr lang="el-GR" sz="1400" dirty="0"/>
              <a:t>Δημοσίου, καθώς η συνολική έκπτωση μπορεί να διογκωθεί υπέρμετρα, εφόσον δεν είναι άμεσα ορατή στην κατάρτιση του προϋπολογισμού. Συνεπώς, είναι ουσιώδες να υπάρχουν προβλέψεις που να στοχεύουν στην ενίσχυση των </a:t>
            </a:r>
            <a:r>
              <a:rPr lang="el-GR" sz="1400" dirty="0" err="1"/>
              <a:t>start-ups</a:t>
            </a:r>
            <a:r>
              <a:rPr lang="el-GR" sz="1400" dirty="0"/>
              <a:t> και των ΜΜΕ που αφενός δεν είναι σε θέση να εκμεταλλευτούν αθέμιτα τις φόρο-ελαφρύνσεις, αφετέρου αντιμετωπίζουν δυσκολίες στη χρηματοδότηση. </a:t>
            </a:r>
            <a:endParaRPr lang="el-GR" sz="1400" dirty="0" smtClean="0"/>
          </a:p>
        </p:txBody>
      </p:sp>
    </p:spTree>
    <p:extLst>
      <p:ext uri="{BB962C8B-B14F-4D97-AF65-F5344CB8AC3E}">
        <p14:creationId xmlns:p14="http://schemas.microsoft.com/office/powerpoint/2010/main" val="2938350575"/>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2 - Θέση περιεχομένου"/>
          <p:cNvSpPr>
            <a:spLocks noGrp="1"/>
          </p:cNvSpPr>
          <p:nvPr>
            <p:ph idx="1"/>
          </p:nvPr>
        </p:nvSpPr>
        <p:spPr>
          <a:xfrm>
            <a:off x="0" y="0"/>
            <a:ext cx="9144000" cy="6858000"/>
          </a:xfr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2700000" scaled="1"/>
            <a:tileRect/>
          </a:gradFill>
        </p:spPr>
        <p:txBody>
          <a:bodyPr/>
          <a:lstStyle/>
          <a:p>
            <a:pPr algn="ctr" defTabSz="912813" eaLnBrk="1" hangingPunct="1">
              <a:buFontTx/>
              <a:buNone/>
              <a:defRPr/>
            </a:pPr>
            <a:endParaRPr lang="en-US" sz="400" dirty="0" smtClean="0"/>
          </a:p>
          <a:p>
            <a:pPr algn="ctr" defTabSz="912813" eaLnBrk="1" hangingPunct="1">
              <a:buFontTx/>
              <a:buNone/>
              <a:defRPr/>
            </a:pPr>
            <a:r>
              <a:rPr lang="en-US" sz="2000" b="1" i="1" u="sng" dirty="0" smtClean="0"/>
              <a:t>O </a:t>
            </a:r>
            <a:r>
              <a:rPr lang="el-GR" sz="2000" b="1" i="1" u="sng" dirty="0" smtClean="0"/>
              <a:t>(έμμεσος) ρόλος του Δημοσίου στην προώθηση της καινοτομίας (</a:t>
            </a:r>
            <a:r>
              <a:rPr lang="en-US" sz="2000" b="1" i="1" u="sng" dirty="0" smtClean="0"/>
              <a:t>VII</a:t>
            </a:r>
            <a:r>
              <a:rPr lang="el-GR" sz="2000" b="1" i="1" u="sng" dirty="0" smtClean="0"/>
              <a:t>)</a:t>
            </a:r>
            <a:endParaRPr lang="en-US" sz="2000" b="1" i="1" u="sng" dirty="0" smtClean="0"/>
          </a:p>
          <a:p>
            <a:pPr marL="341313" lvl="1" indent="-341313">
              <a:buFontTx/>
              <a:buChar char="•"/>
            </a:pPr>
            <a:endParaRPr lang="el-GR" sz="600" dirty="0" smtClean="0"/>
          </a:p>
          <a:p>
            <a:pPr marL="796925" lvl="2" indent="-285750" algn="just">
              <a:buFont typeface="Wingdings" panose="05000000000000000000" pitchFamily="2" charset="2"/>
              <a:buChar char="Ø"/>
            </a:pPr>
            <a:endParaRPr lang="el-GR" sz="1600" u="sng" dirty="0" smtClean="0"/>
          </a:p>
          <a:p>
            <a:pPr marL="796925" lvl="2" indent="-285750" algn="just">
              <a:buFont typeface="Wingdings" panose="05000000000000000000" pitchFamily="2" charset="2"/>
              <a:buChar char="Ø"/>
            </a:pPr>
            <a:r>
              <a:rPr lang="el-GR" sz="1600" u="sng" dirty="0" smtClean="0"/>
              <a:t>Οι δημόσιες συμβάσεις-προμήθειες</a:t>
            </a:r>
            <a:r>
              <a:rPr lang="en-US" sz="1600" u="sng" dirty="0" smtClean="0"/>
              <a:t> </a:t>
            </a:r>
            <a:endParaRPr lang="el-GR" sz="1600" u="sng" dirty="0" smtClean="0"/>
          </a:p>
          <a:p>
            <a:pPr marL="796925" lvl="2" indent="-285750" algn="just">
              <a:buFont typeface="Wingdings" panose="05000000000000000000" pitchFamily="2" charset="2"/>
              <a:buChar char="Ø"/>
            </a:pPr>
            <a:endParaRPr lang="en-US" sz="1600" u="sng" dirty="0" smtClean="0"/>
          </a:p>
          <a:p>
            <a:pPr marL="566738" lvl="3" indent="-285750" algn="just">
              <a:buFont typeface="Wingdings" panose="05000000000000000000" pitchFamily="2" charset="2"/>
              <a:buChar char="q"/>
            </a:pPr>
            <a:r>
              <a:rPr lang="el-GR" sz="1400" dirty="0"/>
              <a:t>Οι παρεμβάσεις από την πλευρά της ζήτησης εστιάζουν στην ενίσχυση, σε επίπεδο αγοράς, των ευκαιριών και της ζήτησης για καινοτομίες, καθώς και ενθαρρύνουν τις επιχειρήσεις να καλύψουν με την παραγωγή τους συγκεκριμένες ανάγκες των χρηστών. Αυτό επιδιώκεται κυρίως μέσω της </a:t>
            </a:r>
            <a:r>
              <a:rPr lang="el-GR" sz="1400" dirty="0" err="1"/>
              <a:t>εργαλειακής</a:t>
            </a:r>
            <a:r>
              <a:rPr lang="el-GR" sz="1400" dirty="0"/>
              <a:t> χρήσης των δημοσίων συμβάσεων</a:t>
            </a:r>
            <a:r>
              <a:rPr lang="el-GR" sz="1400" dirty="0" smtClean="0"/>
              <a:t>.</a:t>
            </a:r>
          </a:p>
          <a:p>
            <a:pPr marL="566738" lvl="3" indent="-285750" algn="just">
              <a:buFont typeface="Wingdings" panose="05000000000000000000" pitchFamily="2" charset="2"/>
              <a:buChar char="q"/>
            </a:pPr>
            <a:endParaRPr lang="el-GR" sz="800" dirty="0" smtClean="0"/>
          </a:p>
          <a:p>
            <a:pPr marL="566738" lvl="3" indent="-285750" algn="just">
              <a:buFont typeface="Wingdings" panose="05000000000000000000" pitchFamily="2" charset="2"/>
              <a:buChar char="q"/>
            </a:pPr>
            <a:r>
              <a:rPr lang="el-GR" sz="1400" dirty="0" smtClean="0"/>
              <a:t>Πλεονέκτημα (ιδίως εν μέσω οικονομικής κρίσης και δημοσιονομικής στενότητας), το χαμηλότερο </a:t>
            </a:r>
            <a:r>
              <a:rPr lang="el-GR" sz="1400" dirty="0"/>
              <a:t>κόστος (σε σχέση με άλλα εργαλεία) </a:t>
            </a:r>
            <a:endParaRPr lang="el-GR" sz="1400" dirty="0" smtClean="0"/>
          </a:p>
          <a:p>
            <a:pPr marL="566738" lvl="3" indent="-285750" algn="just">
              <a:buFont typeface="Wingdings" panose="05000000000000000000" pitchFamily="2" charset="2"/>
              <a:buChar char="q"/>
            </a:pPr>
            <a:endParaRPr lang="el-GR" sz="800" dirty="0" smtClean="0"/>
          </a:p>
          <a:p>
            <a:pPr marL="566738" lvl="3" indent="-285750" algn="just">
              <a:buFont typeface="Wingdings" panose="05000000000000000000" pitchFamily="2" charset="2"/>
              <a:buChar char="q"/>
            </a:pPr>
            <a:r>
              <a:rPr lang="el-GR" sz="1400" dirty="0" smtClean="0"/>
              <a:t>Θετικά επιδρά και </a:t>
            </a:r>
            <a:r>
              <a:rPr lang="el-GR" sz="1400" dirty="0"/>
              <a:t>η συνειδητοποίηση, σε συνολικότερο επίπεδο, των συνδέσμων ανατροφοδότησης μεταξύ προσφοράς και ζήτησης</a:t>
            </a:r>
          </a:p>
          <a:p>
            <a:pPr marL="566738" lvl="3" indent="-285750" algn="just">
              <a:buFont typeface="Wingdings" panose="05000000000000000000" pitchFamily="2" charset="2"/>
              <a:buChar char="q"/>
            </a:pPr>
            <a:endParaRPr lang="el-GR" sz="800" dirty="0" smtClean="0"/>
          </a:p>
          <a:p>
            <a:pPr marL="566738" lvl="3" indent="-285750" algn="just">
              <a:buFont typeface="Wingdings" panose="05000000000000000000" pitchFamily="2" charset="2"/>
              <a:buChar char="q"/>
            </a:pPr>
            <a:r>
              <a:rPr lang="el-GR" sz="1400" dirty="0" smtClean="0"/>
              <a:t>Δημόσιες </a:t>
            </a:r>
            <a:r>
              <a:rPr lang="el-GR" sz="1400" dirty="0"/>
              <a:t>συμβάσεις «στρατηγικού τύπου»: πρόκειται για συμβάσεις που περιλαμβάνουν αιτήματα για τεχνολογικά προϊόντα, τα οποία δεν υπάρχουν ακόμα, αλλά θα μπορούσαν να αναπτυχθούν σε εύλογο χρονικό διάστημα. Υπό μία έννοια, αυτού του τύπου οι συμβάσεις επιδιώκουν να φέρουν σε επαφή τις μελλοντικές ανάγκες με την μελλοντική </a:t>
            </a:r>
            <a:r>
              <a:rPr lang="el-GR" sz="1400" dirty="0" smtClean="0"/>
              <a:t>προσφορά</a:t>
            </a:r>
          </a:p>
          <a:p>
            <a:pPr marL="566738" lvl="3" indent="-285750" algn="just">
              <a:buFont typeface="Wingdings" panose="05000000000000000000" pitchFamily="2" charset="2"/>
              <a:buChar char="q"/>
            </a:pPr>
            <a:endParaRPr lang="el-GR" sz="800" dirty="0" smtClean="0"/>
          </a:p>
          <a:p>
            <a:pPr marL="566738" lvl="3" indent="-285750" algn="just">
              <a:buFont typeface="Wingdings" panose="05000000000000000000" pitchFamily="2" charset="2"/>
              <a:buChar char="q"/>
            </a:pPr>
            <a:r>
              <a:rPr lang="el-GR" sz="1400" dirty="0" smtClean="0"/>
              <a:t>«</a:t>
            </a:r>
            <a:r>
              <a:rPr lang="el-GR" sz="1400" dirty="0"/>
              <a:t>καταλυτικές» δημόσιες συμβάσεις, μέσω των οποίων οι δημόσιοι φορείς χρησιμοποιούν την ζήτηση τους ως καταλύτη για να κατευθύνουν τις καινοτομικές δραστηριότητες προς όφελος κάποιου άλλου τελικού χρήστη, έχοντας συνήθως ως σκοπό την επίλυση κοινωνικών </a:t>
            </a:r>
            <a:r>
              <a:rPr lang="el-GR" sz="1400" dirty="0" smtClean="0"/>
              <a:t>προβλημάτων</a:t>
            </a:r>
          </a:p>
          <a:p>
            <a:pPr marL="1254125" lvl="3" indent="-285750" algn="just">
              <a:buFont typeface="Wingdings" panose="05000000000000000000" pitchFamily="2" charset="2"/>
              <a:buChar char="Ø"/>
            </a:pPr>
            <a:endParaRPr lang="el-GR" sz="1000" dirty="0"/>
          </a:p>
          <a:p>
            <a:pPr marL="1254125" lvl="3" indent="-285750" algn="just">
              <a:buFont typeface="Wingdings" panose="05000000000000000000" pitchFamily="2" charset="2"/>
              <a:buChar char="Ø"/>
            </a:pPr>
            <a:endParaRPr lang="en-US" sz="1000" dirty="0" smtClean="0"/>
          </a:p>
          <a:p>
            <a:pPr marL="796925" lvl="2" indent="-285750" algn="just">
              <a:buFont typeface="Wingdings" panose="05000000000000000000" pitchFamily="2" charset="2"/>
              <a:buChar char="Ø"/>
            </a:pPr>
            <a:endParaRPr lang="el-GR" sz="1400" dirty="0" smtClean="0"/>
          </a:p>
        </p:txBody>
      </p:sp>
    </p:spTree>
    <p:extLst>
      <p:ext uri="{BB962C8B-B14F-4D97-AF65-F5344CB8AC3E}">
        <p14:creationId xmlns:p14="http://schemas.microsoft.com/office/powerpoint/2010/main" val="1990456581"/>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Τίτλος 1"/>
          <p:cNvSpPr>
            <a:spLocks noGrp="1"/>
          </p:cNvSpPr>
          <p:nvPr>
            <p:ph type="title"/>
          </p:nvPr>
        </p:nvSpPr>
        <p:spPr/>
        <p:txBody>
          <a:bodyPr/>
          <a:lstStyle/>
          <a:p>
            <a:r>
              <a:rPr lang="el-GR" dirty="0" smtClean="0"/>
              <a:t> </a:t>
            </a:r>
          </a:p>
        </p:txBody>
      </p:sp>
      <p:sp>
        <p:nvSpPr>
          <p:cNvPr id="16387" name="Θέση περιεχομένου 2"/>
          <p:cNvSpPr>
            <a:spLocks noGrp="1"/>
          </p:cNvSpPr>
          <p:nvPr>
            <p:ph idx="1"/>
          </p:nvPr>
        </p:nvSpPr>
        <p:spPr/>
        <p:txBody>
          <a:bodyPr/>
          <a:lstStyle/>
          <a:p>
            <a:endParaRPr lang="el-GR" smtClean="0"/>
          </a:p>
        </p:txBody>
      </p:sp>
      <p:sp>
        <p:nvSpPr>
          <p:cNvPr id="16388" name="Θέση αριθμού διαφάνειας 3"/>
          <p:cNvSpPr>
            <a:spLocks noGrp="1"/>
          </p:cNvSpPr>
          <p:nvPr>
            <p:ph type="sldNum" sz="quarter" idx="12"/>
          </p:nvPr>
        </p:nvSpPr>
        <p:spPr>
          <a:noFill/>
        </p:spPr>
        <p:txBody>
          <a:bodyPr/>
          <a:lstStyle/>
          <a:p>
            <a:fld id="{976DD18A-B973-4FB5-AA25-2DB45F6667F0}" type="slidenum">
              <a:rPr lang="el-GR" smtClean="0"/>
              <a:pPr/>
              <a:t>23</a:t>
            </a:fld>
            <a:endParaRPr lang="el-GR" smtClean="0"/>
          </a:p>
        </p:txBody>
      </p:sp>
      <p:sp>
        <p:nvSpPr>
          <p:cNvPr id="5" name="Rectangle 2" descr="Bouquet"/>
          <p:cNvSpPr txBox="1">
            <a:spLocks noChangeArrowheads="1"/>
          </p:cNvSpPr>
          <p:nvPr/>
        </p:nvSpPr>
        <p:spPr bwMode="auto">
          <a:xfrm>
            <a:off x="0" y="0"/>
            <a:ext cx="9144000" cy="6858000"/>
          </a:xfrm>
          <a:prstGeom prst="rect">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2700000" scaled="1"/>
            <a:tileRect/>
          </a:gradFill>
          <a:ln>
            <a:solidFill>
              <a:srgbClr val="009999"/>
            </a:solidFill>
            <a:miter lim="800000"/>
            <a:headEnd/>
            <a:tailEnd/>
          </a:ln>
        </p:spPr>
        <p:txBody>
          <a:bodyPr/>
          <a:lstStyle/>
          <a:p>
            <a:pPr algn="ctr" defTabSz="912813" eaLnBrk="1" hangingPunct="1">
              <a:defRPr/>
            </a:pPr>
            <a:endParaRPr lang="el-GR" sz="2000" b="1" i="1" u="sng" dirty="0" smtClean="0"/>
          </a:p>
          <a:p>
            <a:pPr algn="ctr" defTabSz="912813" eaLnBrk="1" hangingPunct="1">
              <a:defRPr/>
            </a:pPr>
            <a:r>
              <a:rPr lang="el-GR" sz="2000" b="1" i="1" u="sng" dirty="0" smtClean="0"/>
              <a:t>Τεκμηριώνοντας τη στρατηγική επιλογή επένδυσης στη γνώση (Ι)</a:t>
            </a:r>
          </a:p>
          <a:p>
            <a:endParaRPr lang="el-GR" sz="1200" dirty="0" smtClean="0"/>
          </a:p>
          <a:p>
            <a:pPr marL="273050">
              <a:buFont typeface="Arial" pitchFamily="34" charset="0"/>
              <a:buChar char="•"/>
            </a:pPr>
            <a:r>
              <a:rPr lang="el-GR" sz="1400" dirty="0" smtClean="0"/>
              <a:t> Το πρακτικό ερώτημα που τίθεται σε αυτό το πλαίσιο ανάλυσης είναι εάν μια «στρατηγικού τύπου» επιλογή επένδυσης στη γνώση με γνώμονα την παραγωγική ανασυγκρότηση και την οικονομική ανάπτυξη μπορεί να είναι ρεαλιστική ή να τεκμηριώνεται με βάση την κατάσταση του εθνικού συστήματος έρευνας και καινοτομίας</a:t>
            </a:r>
          </a:p>
          <a:p>
            <a:pPr marL="273050">
              <a:buFont typeface="Arial" pitchFamily="34" charset="0"/>
              <a:buChar char="•"/>
            </a:pPr>
            <a:endParaRPr lang="el-GR" sz="1400" dirty="0" smtClean="0"/>
          </a:p>
          <a:p>
            <a:pPr marL="273050">
              <a:buFont typeface="Arial" pitchFamily="34" charset="0"/>
              <a:buChar char="•"/>
            </a:pPr>
            <a:r>
              <a:rPr lang="el-GR" sz="1400" dirty="0" smtClean="0"/>
              <a:t>Σε όρους έντασης ΕΤΑ, η Ελλάδα βρίσκεται σταθερά τελευταία από τα κράτη μέλη της ΕΕ15 και χαμηλότερα ακόμη κι από αρκετά νεότερα κράτη μέλη</a:t>
            </a:r>
          </a:p>
          <a:p>
            <a:pPr marL="273050">
              <a:buFont typeface="Arial" pitchFamily="34" charset="0"/>
              <a:buChar char="•"/>
            </a:pPr>
            <a:endParaRPr lang="el-GR" sz="1400" dirty="0" smtClean="0"/>
          </a:p>
          <a:p>
            <a:pPr marL="273050">
              <a:buFont typeface="Arial" pitchFamily="34" charset="0"/>
              <a:buChar char="•"/>
            </a:pPr>
            <a:r>
              <a:rPr lang="el-GR" sz="1400" dirty="0" smtClean="0"/>
              <a:t> Μείωση της τακτικής χρηματοδότησης για την ανώτατη εκπαίδευση</a:t>
            </a:r>
          </a:p>
          <a:p>
            <a:pPr marL="273050">
              <a:buFont typeface="Arial" pitchFamily="34" charset="0"/>
              <a:buChar char="•"/>
            </a:pPr>
            <a:endParaRPr lang="el-GR" sz="1400" dirty="0" smtClean="0"/>
          </a:p>
          <a:p>
            <a:pPr marL="273050"/>
            <a:r>
              <a:rPr lang="el-GR" sz="1500" i="1" dirty="0" smtClean="0"/>
              <a:t>Τελικές πιστώσεις του τακτικού προϋπολογισμού για τον τομέα της τριτοβάθμιας εκπαίδευσης (εκατ. €)</a:t>
            </a:r>
          </a:p>
          <a:p>
            <a:pPr marL="273050">
              <a:buFont typeface="Arial" pitchFamily="34" charset="0"/>
              <a:buChar char="•"/>
            </a:pPr>
            <a:endParaRPr lang="el-GR" sz="1400" dirty="0" smtClean="0"/>
          </a:p>
          <a:p>
            <a:pPr marL="273050">
              <a:buFont typeface="Arial" pitchFamily="34" charset="0"/>
              <a:buChar char="•"/>
            </a:pPr>
            <a:endParaRPr lang="el-GR" sz="1400" dirty="0" smtClean="0"/>
          </a:p>
          <a:p>
            <a:pPr marL="273050">
              <a:buFont typeface="Arial" pitchFamily="34" charset="0"/>
              <a:buChar char="•"/>
            </a:pPr>
            <a:endParaRPr lang="el-GR" sz="1400" dirty="0" smtClean="0"/>
          </a:p>
          <a:p>
            <a:pPr marL="273050">
              <a:buFont typeface="Arial" pitchFamily="34" charset="0"/>
              <a:buChar char="•"/>
            </a:pPr>
            <a:endParaRPr lang="el-GR" sz="1400" dirty="0" smtClean="0"/>
          </a:p>
          <a:p>
            <a:pPr marL="273050">
              <a:buFont typeface="Arial" pitchFamily="34" charset="0"/>
              <a:buChar char="•"/>
            </a:pPr>
            <a:endParaRPr lang="el-GR" sz="1400" dirty="0" smtClean="0"/>
          </a:p>
          <a:p>
            <a:pPr marL="273050">
              <a:buFont typeface="Arial" pitchFamily="34" charset="0"/>
              <a:buChar char="•"/>
            </a:pPr>
            <a:endParaRPr lang="el-GR" sz="1400" dirty="0" smtClean="0"/>
          </a:p>
          <a:p>
            <a:pPr marL="273050">
              <a:buFont typeface="Arial" pitchFamily="34" charset="0"/>
              <a:buChar char="•"/>
            </a:pPr>
            <a:endParaRPr lang="el-GR" sz="1400" dirty="0" smtClean="0"/>
          </a:p>
          <a:p>
            <a:pPr marL="273050">
              <a:buFont typeface="Arial" pitchFamily="34" charset="0"/>
              <a:buChar char="•"/>
            </a:pPr>
            <a:endParaRPr lang="el-GR" sz="1400" dirty="0" smtClean="0"/>
          </a:p>
          <a:p>
            <a:pPr marL="273050">
              <a:buFont typeface="Arial" pitchFamily="34" charset="0"/>
              <a:buChar char="•"/>
            </a:pPr>
            <a:endParaRPr lang="el-GR" sz="1400" dirty="0" smtClean="0"/>
          </a:p>
          <a:p>
            <a:pPr marL="273050">
              <a:buFont typeface="Arial" pitchFamily="34" charset="0"/>
              <a:buChar char="•"/>
            </a:pPr>
            <a:endParaRPr lang="el-GR" sz="1400" dirty="0" smtClean="0"/>
          </a:p>
          <a:p>
            <a:pPr marL="273050">
              <a:buFont typeface="Arial" pitchFamily="34" charset="0"/>
              <a:buChar char="•"/>
            </a:pPr>
            <a:endParaRPr lang="el-GR" sz="1400" dirty="0" smtClean="0"/>
          </a:p>
          <a:p>
            <a:pPr marL="273050"/>
            <a:r>
              <a:rPr lang="el-GR" sz="1200" dirty="0" smtClean="0"/>
              <a:t>					</a:t>
            </a:r>
          </a:p>
          <a:p>
            <a:pPr marL="273050"/>
            <a:r>
              <a:rPr lang="el-GR" sz="1200" dirty="0" smtClean="0"/>
              <a:t>				                 </a:t>
            </a:r>
            <a:r>
              <a:rPr lang="el-GR" sz="1200" dirty="0"/>
              <a:t>			</a:t>
            </a:r>
            <a:endParaRPr lang="el-GR" sz="1200" dirty="0" smtClean="0"/>
          </a:p>
          <a:p>
            <a:r>
              <a:rPr lang="el-GR" sz="1200" i="1" dirty="0" smtClean="0"/>
              <a:t>πηγή: Υπουργείο Οικονομικών</a:t>
            </a:r>
            <a:endParaRPr lang="el-GR" sz="1200" dirty="0" smtClean="0"/>
          </a:p>
          <a:p>
            <a:r>
              <a:rPr lang="el-GR" sz="1200" i="1" dirty="0" smtClean="0"/>
              <a:t>(http://www.mnec.gr/sites/default/files/financial_files/KENTRIKES%20YPHRESIES%202016.pdf )</a:t>
            </a:r>
          </a:p>
          <a:p>
            <a:endParaRPr lang="el-GR" sz="1200" i="1" dirty="0" smtClean="0"/>
          </a:p>
          <a:p>
            <a:pPr algn="ctr"/>
            <a:endParaRPr lang="el-GR" sz="1200" dirty="0"/>
          </a:p>
        </p:txBody>
      </p:sp>
      <p:graphicFrame>
        <p:nvGraphicFramePr>
          <p:cNvPr id="6" name="Chart 5"/>
          <p:cNvGraphicFramePr/>
          <p:nvPr>
            <p:extLst/>
          </p:nvPr>
        </p:nvGraphicFramePr>
        <p:xfrm>
          <a:off x="2627784" y="3140968"/>
          <a:ext cx="4570476" cy="250033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390328799"/>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Τίτλος 1"/>
          <p:cNvSpPr>
            <a:spLocks noGrp="1"/>
          </p:cNvSpPr>
          <p:nvPr>
            <p:ph type="title"/>
          </p:nvPr>
        </p:nvSpPr>
        <p:spPr/>
        <p:txBody>
          <a:bodyPr/>
          <a:lstStyle/>
          <a:p>
            <a:r>
              <a:rPr lang="el-GR" dirty="0" smtClean="0"/>
              <a:t> </a:t>
            </a:r>
          </a:p>
        </p:txBody>
      </p:sp>
      <p:sp>
        <p:nvSpPr>
          <p:cNvPr id="16387" name="Θέση περιεχομένου 2"/>
          <p:cNvSpPr>
            <a:spLocks noGrp="1"/>
          </p:cNvSpPr>
          <p:nvPr>
            <p:ph idx="1"/>
          </p:nvPr>
        </p:nvSpPr>
        <p:spPr/>
        <p:txBody>
          <a:bodyPr/>
          <a:lstStyle/>
          <a:p>
            <a:endParaRPr lang="el-GR" smtClean="0"/>
          </a:p>
        </p:txBody>
      </p:sp>
      <p:sp>
        <p:nvSpPr>
          <p:cNvPr id="16388" name="Θέση αριθμού διαφάνειας 3"/>
          <p:cNvSpPr>
            <a:spLocks noGrp="1"/>
          </p:cNvSpPr>
          <p:nvPr>
            <p:ph type="sldNum" sz="quarter" idx="12"/>
          </p:nvPr>
        </p:nvSpPr>
        <p:spPr>
          <a:noFill/>
        </p:spPr>
        <p:txBody>
          <a:bodyPr/>
          <a:lstStyle/>
          <a:p>
            <a:fld id="{976DD18A-B973-4FB5-AA25-2DB45F6667F0}" type="slidenum">
              <a:rPr lang="el-GR" smtClean="0"/>
              <a:pPr/>
              <a:t>24</a:t>
            </a:fld>
            <a:endParaRPr lang="el-GR" smtClean="0"/>
          </a:p>
        </p:txBody>
      </p:sp>
      <p:sp>
        <p:nvSpPr>
          <p:cNvPr id="5" name="Rectangle 2" descr="Bouquet"/>
          <p:cNvSpPr txBox="1">
            <a:spLocks noChangeArrowheads="1"/>
          </p:cNvSpPr>
          <p:nvPr/>
        </p:nvSpPr>
        <p:spPr bwMode="auto">
          <a:xfrm>
            <a:off x="0" y="0"/>
            <a:ext cx="9144000" cy="6858000"/>
          </a:xfrm>
          <a:prstGeom prst="rect">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2700000" scaled="1"/>
            <a:tileRect/>
          </a:gradFill>
          <a:ln>
            <a:solidFill>
              <a:srgbClr val="009999"/>
            </a:solidFill>
            <a:miter lim="800000"/>
            <a:headEnd/>
            <a:tailEnd/>
          </a:ln>
        </p:spPr>
        <p:txBody>
          <a:bodyPr/>
          <a:lstStyle/>
          <a:p>
            <a:pPr algn="ctr" defTabSz="912813" eaLnBrk="1" hangingPunct="1">
              <a:defRPr/>
            </a:pPr>
            <a:endParaRPr lang="el-GR" sz="2000" b="1" i="1" u="sng" dirty="0" smtClean="0"/>
          </a:p>
          <a:p>
            <a:pPr algn="ctr" defTabSz="912813" eaLnBrk="1" hangingPunct="1">
              <a:defRPr/>
            </a:pPr>
            <a:r>
              <a:rPr lang="el-GR" sz="2000" b="1" i="1" u="sng" dirty="0" smtClean="0"/>
              <a:t>Τεκμηριώνοντας τη στρατηγική επιλογή επένδυσης στη γνώση (ΙΙ)</a:t>
            </a:r>
          </a:p>
          <a:p>
            <a:endParaRPr lang="el-GR" sz="1200" dirty="0" smtClean="0"/>
          </a:p>
          <a:p>
            <a:pPr marL="273050">
              <a:buFont typeface="Arial" pitchFamily="34" charset="0"/>
              <a:buChar char="•"/>
            </a:pPr>
            <a:r>
              <a:rPr lang="el-GR" sz="1400" dirty="0" smtClean="0"/>
              <a:t> Παρόλα αυτά στην περίπτωση της Ελλάδας, το ανθρώπινο κεφάλαιο και δυναμικό φαίνεται να είναι ένα από τα δυνατά σημεία του ελληνικού συστήματος</a:t>
            </a:r>
          </a:p>
          <a:p>
            <a:pPr marL="273050">
              <a:buFont typeface="Arial" pitchFamily="34" charset="0"/>
              <a:buChar char="•"/>
            </a:pPr>
            <a:endParaRPr lang="el-GR" sz="1400" dirty="0" smtClean="0"/>
          </a:p>
          <a:p>
            <a:pPr marL="273050">
              <a:buFont typeface="Arial" pitchFamily="34" charset="0"/>
              <a:buChar char="•"/>
            </a:pPr>
            <a:r>
              <a:rPr lang="el-GR" sz="1400" dirty="0" smtClean="0"/>
              <a:t>Παρά την διαχρονική </a:t>
            </a:r>
            <a:r>
              <a:rPr lang="el-GR" sz="1400" dirty="0" err="1" smtClean="0"/>
              <a:t>υποχρηματοδότηση</a:t>
            </a:r>
            <a:r>
              <a:rPr lang="el-GR" sz="1400" dirty="0" smtClean="0"/>
              <a:t>, οι έλληνες ερευνητές και ερευνήτριες επιτυγχάνουν αξιοσημείωτες επιδόσεις σε όρους αριθμού και ποιότητας των δημοσιεύσεων</a:t>
            </a:r>
          </a:p>
          <a:p>
            <a:pPr marL="273050">
              <a:buFont typeface="Arial" pitchFamily="34" charset="0"/>
              <a:buChar char="•"/>
            </a:pPr>
            <a:endParaRPr lang="el-GR" sz="1400" dirty="0" smtClean="0"/>
          </a:p>
          <a:p>
            <a:pPr marL="273050">
              <a:buFont typeface="Arial" pitchFamily="34" charset="0"/>
              <a:buChar char="•"/>
            </a:pPr>
            <a:endParaRPr lang="el-GR" sz="1400" dirty="0" smtClean="0"/>
          </a:p>
          <a:p>
            <a:pPr marL="273050"/>
            <a:endParaRPr lang="el-GR" sz="1500" dirty="0" smtClean="0"/>
          </a:p>
          <a:p>
            <a:pPr marL="273050">
              <a:buFont typeface="Arial" pitchFamily="34" charset="0"/>
              <a:buChar char="•"/>
            </a:pPr>
            <a:endParaRPr lang="el-GR" sz="1400" dirty="0" smtClean="0"/>
          </a:p>
          <a:p>
            <a:pPr marL="273050">
              <a:buFont typeface="Arial" pitchFamily="34" charset="0"/>
              <a:buChar char="•"/>
            </a:pPr>
            <a:endParaRPr lang="el-GR" sz="1400" dirty="0" smtClean="0"/>
          </a:p>
          <a:p>
            <a:pPr marL="273050">
              <a:buFont typeface="Arial" pitchFamily="34" charset="0"/>
              <a:buChar char="•"/>
            </a:pPr>
            <a:endParaRPr lang="el-GR" sz="1400" dirty="0" smtClean="0"/>
          </a:p>
          <a:p>
            <a:pPr marL="273050">
              <a:buFont typeface="Arial" pitchFamily="34" charset="0"/>
              <a:buChar char="•"/>
            </a:pPr>
            <a:endParaRPr lang="el-GR" sz="1400" dirty="0" smtClean="0"/>
          </a:p>
          <a:p>
            <a:pPr marL="273050">
              <a:buFont typeface="Arial" pitchFamily="34" charset="0"/>
              <a:buChar char="•"/>
            </a:pPr>
            <a:endParaRPr lang="el-GR" sz="1400" dirty="0" smtClean="0"/>
          </a:p>
          <a:p>
            <a:pPr marL="273050">
              <a:buFont typeface="Arial" pitchFamily="34" charset="0"/>
              <a:buChar char="•"/>
            </a:pPr>
            <a:endParaRPr lang="el-GR" sz="1400" dirty="0" smtClean="0"/>
          </a:p>
          <a:p>
            <a:pPr marL="273050">
              <a:buFont typeface="Arial" pitchFamily="34" charset="0"/>
              <a:buChar char="•"/>
            </a:pPr>
            <a:endParaRPr lang="el-GR" sz="1400" dirty="0" smtClean="0"/>
          </a:p>
          <a:p>
            <a:pPr marL="273050">
              <a:buFont typeface="Arial" pitchFamily="34" charset="0"/>
              <a:buChar char="•"/>
            </a:pPr>
            <a:endParaRPr lang="el-GR" sz="1400" dirty="0" smtClean="0"/>
          </a:p>
          <a:p>
            <a:pPr marL="273050">
              <a:buFont typeface="Arial" pitchFamily="34" charset="0"/>
              <a:buChar char="•"/>
            </a:pPr>
            <a:endParaRPr lang="el-GR" sz="1400" dirty="0" smtClean="0"/>
          </a:p>
          <a:p>
            <a:pPr marL="273050">
              <a:buFont typeface="Arial" pitchFamily="34" charset="0"/>
              <a:buChar char="•"/>
            </a:pPr>
            <a:endParaRPr lang="el-GR" sz="1400" dirty="0" smtClean="0"/>
          </a:p>
          <a:p>
            <a:pPr marL="273050"/>
            <a:r>
              <a:rPr lang="el-GR" sz="1200" dirty="0" smtClean="0"/>
              <a:t>					</a:t>
            </a:r>
          </a:p>
          <a:p>
            <a:pPr marL="273050"/>
            <a:r>
              <a:rPr lang="el-GR" sz="1200" dirty="0" smtClean="0"/>
              <a:t>				                 </a:t>
            </a:r>
            <a:r>
              <a:rPr lang="el-GR" sz="1200" dirty="0"/>
              <a:t>			</a:t>
            </a:r>
            <a:endParaRPr lang="el-GR" sz="1200" dirty="0" smtClean="0"/>
          </a:p>
          <a:p>
            <a:endParaRPr lang="el-GR" sz="1200" i="1" dirty="0" smtClean="0"/>
          </a:p>
          <a:p>
            <a:endParaRPr lang="el-GR" sz="1200" i="1" dirty="0" smtClean="0"/>
          </a:p>
          <a:p>
            <a:endParaRPr lang="el-GR" sz="1200" i="1" dirty="0" smtClean="0"/>
          </a:p>
          <a:p>
            <a:endParaRPr lang="el-GR" sz="1200" i="1" dirty="0" smtClean="0"/>
          </a:p>
          <a:p>
            <a:endParaRPr lang="el-GR" sz="1200" i="1" dirty="0" smtClean="0"/>
          </a:p>
          <a:p>
            <a:endParaRPr lang="el-GR" sz="1200" i="1" dirty="0" smtClean="0"/>
          </a:p>
          <a:p>
            <a:pPr algn="ctr"/>
            <a:r>
              <a:rPr lang="el-GR" sz="1200" i="1" dirty="0" smtClean="0"/>
              <a:t>16</a:t>
            </a:r>
            <a:endParaRPr lang="el-GR" sz="1200" dirty="0"/>
          </a:p>
        </p:txBody>
      </p:sp>
      <p:pic>
        <p:nvPicPr>
          <p:cNvPr id="8" name="Picture 2" descr="C:\Users\CHRYSO~1\AppData\Local\Temp\chart.png"/>
          <p:cNvPicPr>
            <a:picLocks noChangeAspect="1" noChangeArrowheads="1"/>
          </p:cNvPicPr>
          <p:nvPr/>
        </p:nvPicPr>
        <p:blipFill>
          <a:blip r:embed="rId3"/>
          <a:srcRect/>
          <a:stretch>
            <a:fillRect/>
          </a:stretch>
        </p:blipFill>
        <p:spPr bwMode="auto">
          <a:xfrm>
            <a:off x="1714480" y="2357430"/>
            <a:ext cx="6035050" cy="4125522"/>
          </a:xfrm>
          <a:prstGeom prst="rect">
            <a:avLst/>
          </a:prstGeom>
          <a:noFill/>
        </p:spPr>
      </p:pic>
    </p:spTree>
    <p:extLst>
      <p:ext uri="{BB962C8B-B14F-4D97-AF65-F5344CB8AC3E}">
        <p14:creationId xmlns:p14="http://schemas.microsoft.com/office/powerpoint/2010/main" val="336478562"/>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Τίτλος 1"/>
          <p:cNvSpPr>
            <a:spLocks noGrp="1"/>
          </p:cNvSpPr>
          <p:nvPr>
            <p:ph type="title"/>
          </p:nvPr>
        </p:nvSpPr>
        <p:spPr/>
        <p:txBody>
          <a:bodyPr/>
          <a:lstStyle/>
          <a:p>
            <a:r>
              <a:rPr lang="el-GR" dirty="0" smtClean="0"/>
              <a:t> </a:t>
            </a:r>
          </a:p>
        </p:txBody>
      </p:sp>
      <p:sp>
        <p:nvSpPr>
          <p:cNvPr id="16387" name="Θέση περιεχομένου 2"/>
          <p:cNvSpPr>
            <a:spLocks noGrp="1"/>
          </p:cNvSpPr>
          <p:nvPr>
            <p:ph idx="1"/>
          </p:nvPr>
        </p:nvSpPr>
        <p:spPr/>
        <p:txBody>
          <a:bodyPr/>
          <a:lstStyle/>
          <a:p>
            <a:endParaRPr lang="el-GR" smtClean="0"/>
          </a:p>
        </p:txBody>
      </p:sp>
      <p:sp>
        <p:nvSpPr>
          <p:cNvPr id="16388" name="Θέση αριθμού διαφάνειας 3"/>
          <p:cNvSpPr>
            <a:spLocks noGrp="1"/>
          </p:cNvSpPr>
          <p:nvPr>
            <p:ph type="sldNum" sz="quarter" idx="12"/>
          </p:nvPr>
        </p:nvSpPr>
        <p:spPr>
          <a:noFill/>
        </p:spPr>
        <p:txBody>
          <a:bodyPr/>
          <a:lstStyle/>
          <a:p>
            <a:fld id="{976DD18A-B973-4FB5-AA25-2DB45F6667F0}" type="slidenum">
              <a:rPr lang="el-GR" smtClean="0"/>
              <a:pPr/>
              <a:t>25</a:t>
            </a:fld>
            <a:endParaRPr lang="el-GR" smtClean="0"/>
          </a:p>
        </p:txBody>
      </p:sp>
      <p:sp>
        <p:nvSpPr>
          <p:cNvPr id="5" name="Rectangle 2" descr="Bouquet"/>
          <p:cNvSpPr txBox="1">
            <a:spLocks noChangeArrowheads="1"/>
          </p:cNvSpPr>
          <p:nvPr/>
        </p:nvSpPr>
        <p:spPr bwMode="auto">
          <a:xfrm>
            <a:off x="0" y="0"/>
            <a:ext cx="9144000" cy="6858000"/>
          </a:xfrm>
          <a:prstGeom prst="rect">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2700000" scaled="1"/>
            <a:tileRect/>
          </a:gradFill>
          <a:ln>
            <a:solidFill>
              <a:srgbClr val="009999"/>
            </a:solidFill>
            <a:miter lim="800000"/>
            <a:headEnd/>
            <a:tailEnd/>
          </a:ln>
        </p:spPr>
        <p:txBody>
          <a:bodyPr/>
          <a:lstStyle/>
          <a:p>
            <a:pPr algn="ctr" defTabSz="912813" eaLnBrk="1" hangingPunct="1">
              <a:defRPr/>
            </a:pPr>
            <a:endParaRPr lang="el-GR" sz="500" b="1" i="1" u="sng" dirty="0" smtClean="0"/>
          </a:p>
          <a:p>
            <a:pPr algn="ctr" defTabSz="912813" eaLnBrk="1" hangingPunct="1">
              <a:defRPr/>
            </a:pPr>
            <a:r>
              <a:rPr lang="el-GR" sz="2000" b="1" i="1" u="sng" dirty="0" smtClean="0"/>
              <a:t>Τεκμηριώνοντας τη στρατηγική επιλογή επένδυσης στη γνώση (Ι</a:t>
            </a:r>
            <a:r>
              <a:rPr lang="en-US" sz="2000" b="1" i="1" u="sng" dirty="0" smtClean="0"/>
              <a:t>I</a:t>
            </a:r>
            <a:r>
              <a:rPr lang="el-GR" sz="2000" b="1" i="1" u="sng" dirty="0" smtClean="0"/>
              <a:t>Ι)</a:t>
            </a:r>
          </a:p>
          <a:p>
            <a:endParaRPr lang="el-GR" sz="1200" dirty="0" smtClean="0"/>
          </a:p>
          <a:p>
            <a:pPr marL="273050">
              <a:buFont typeface="Arial" pitchFamily="34" charset="0"/>
              <a:buChar char="•"/>
            </a:pPr>
            <a:endParaRPr lang="el-GR" sz="1400" dirty="0" smtClean="0"/>
          </a:p>
          <a:p>
            <a:pPr marL="273050">
              <a:buFont typeface="Arial" pitchFamily="34" charset="0"/>
              <a:buChar char="•"/>
            </a:pPr>
            <a:endParaRPr lang="el-GR" sz="1400" dirty="0" smtClean="0"/>
          </a:p>
          <a:p>
            <a:pPr marL="273050">
              <a:buFont typeface="Arial" pitchFamily="34" charset="0"/>
              <a:buChar char="•"/>
            </a:pPr>
            <a:endParaRPr lang="el-GR" sz="1400" dirty="0" smtClean="0"/>
          </a:p>
          <a:p>
            <a:pPr marL="273050">
              <a:buFont typeface="Arial" pitchFamily="34" charset="0"/>
              <a:buChar char="•"/>
            </a:pPr>
            <a:endParaRPr lang="el-GR" sz="1400" dirty="0" smtClean="0"/>
          </a:p>
          <a:p>
            <a:pPr marL="273050">
              <a:buFont typeface="Arial" pitchFamily="34" charset="0"/>
              <a:buChar char="•"/>
            </a:pPr>
            <a:endParaRPr lang="el-GR" sz="1400" dirty="0" smtClean="0"/>
          </a:p>
          <a:p>
            <a:pPr marL="273050">
              <a:buFont typeface="Arial" pitchFamily="34" charset="0"/>
              <a:buChar char="•"/>
            </a:pPr>
            <a:endParaRPr lang="el-GR" sz="1400" dirty="0" smtClean="0"/>
          </a:p>
          <a:p>
            <a:pPr marL="273050">
              <a:buFont typeface="Arial" pitchFamily="34" charset="0"/>
              <a:buChar char="•"/>
            </a:pPr>
            <a:endParaRPr lang="el-GR" sz="1400" dirty="0" smtClean="0"/>
          </a:p>
          <a:p>
            <a:pPr marL="273050">
              <a:buFont typeface="Arial" pitchFamily="34" charset="0"/>
              <a:buChar char="•"/>
            </a:pPr>
            <a:endParaRPr lang="el-GR" sz="1400" dirty="0" smtClean="0"/>
          </a:p>
          <a:p>
            <a:pPr marL="273050">
              <a:buFont typeface="Arial" pitchFamily="34" charset="0"/>
              <a:buChar char="•"/>
            </a:pPr>
            <a:endParaRPr lang="el-GR" sz="1400" dirty="0" smtClean="0"/>
          </a:p>
          <a:p>
            <a:pPr marL="273050">
              <a:buFont typeface="Arial" pitchFamily="34" charset="0"/>
              <a:buChar char="•"/>
            </a:pPr>
            <a:endParaRPr lang="el-GR" sz="1400" dirty="0" smtClean="0"/>
          </a:p>
          <a:p>
            <a:pPr marL="273050"/>
            <a:r>
              <a:rPr lang="el-GR" sz="1200" dirty="0" smtClean="0"/>
              <a:t>					</a:t>
            </a:r>
          </a:p>
          <a:p>
            <a:pPr marL="273050"/>
            <a:r>
              <a:rPr lang="el-GR" sz="1200" dirty="0" smtClean="0"/>
              <a:t>				                 </a:t>
            </a:r>
            <a:r>
              <a:rPr lang="el-GR" sz="1200" dirty="0"/>
              <a:t>			</a:t>
            </a:r>
            <a:endParaRPr lang="el-GR" sz="1200" dirty="0" smtClean="0"/>
          </a:p>
          <a:p>
            <a:endParaRPr lang="el-GR" sz="1200" i="1" dirty="0" smtClean="0"/>
          </a:p>
          <a:p>
            <a:endParaRPr lang="el-GR" sz="1200" i="1" dirty="0" smtClean="0"/>
          </a:p>
          <a:p>
            <a:endParaRPr lang="en-US" sz="1200" i="1" dirty="0" smtClean="0"/>
          </a:p>
          <a:p>
            <a:endParaRPr lang="en-US" sz="1200" i="1" dirty="0" smtClean="0"/>
          </a:p>
          <a:p>
            <a:endParaRPr lang="el-GR" sz="1200" i="1" dirty="0" smtClean="0"/>
          </a:p>
          <a:p>
            <a:endParaRPr lang="el-GR" sz="1200" i="1" dirty="0" smtClean="0"/>
          </a:p>
          <a:p>
            <a:endParaRPr lang="el-GR" sz="1200" i="1" dirty="0" smtClean="0"/>
          </a:p>
          <a:p>
            <a:endParaRPr lang="el-GR" sz="1200" i="1" dirty="0" smtClean="0"/>
          </a:p>
          <a:p>
            <a:pPr algn="ctr"/>
            <a:r>
              <a:rPr lang="el-GR" sz="1200" i="1" dirty="0" smtClean="0"/>
              <a:t>1</a:t>
            </a:r>
            <a:r>
              <a:rPr lang="en-US" sz="1200" i="1" dirty="0" smtClean="0"/>
              <a:t>7</a:t>
            </a:r>
            <a:endParaRPr lang="el-GR" sz="1200" dirty="0"/>
          </a:p>
        </p:txBody>
      </p:sp>
      <p:pic>
        <p:nvPicPr>
          <p:cNvPr id="1027" name="Picture 3" descr="C:\Users\CHRYSO~1\AppData\Local\Temp\chart-1.png"/>
          <p:cNvPicPr>
            <a:picLocks noChangeAspect="1" noChangeArrowheads="1"/>
          </p:cNvPicPr>
          <p:nvPr/>
        </p:nvPicPr>
        <p:blipFill>
          <a:blip r:embed="rId3"/>
          <a:srcRect/>
          <a:stretch>
            <a:fillRect/>
          </a:stretch>
        </p:blipFill>
        <p:spPr bwMode="auto">
          <a:xfrm>
            <a:off x="1785950" y="3603594"/>
            <a:ext cx="5715040" cy="2868194"/>
          </a:xfrm>
          <a:prstGeom prst="rect">
            <a:avLst/>
          </a:prstGeom>
          <a:noFill/>
        </p:spPr>
      </p:pic>
      <p:pic>
        <p:nvPicPr>
          <p:cNvPr id="1028" name="Picture 4" descr="C:\Users\CHRYSO~1\AppData\Local\Temp\chart-2.png"/>
          <p:cNvPicPr>
            <a:picLocks noChangeAspect="1" noChangeArrowheads="1"/>
          </p:cNvPicPr>
          <p:nvPr/>
        </p:nvPicPr>
        <p:blipFill>
          <a:blip r:embed="rId4"/>
          <a:srcRect/>
          <a:stretch>
            <a:fillRect/>
          </a:stretch>
        </p:blipFill>
        <p:spPr bwMode="auto">
          <a:xfrm>
            <a:off x="1785950" y="706388"/>
            <a:ext cx="5715008" cy="2714644"/>
          </a:xfrm>
          <a:prstGeom prst="rect">
            <a:avLst/>
          </a:prstGeom>
          <a:noFill/>
        </p:spPr>
      </p:pic>
    </p:spTree>
    <p:extLst>
      <p:ext uri="{BB962C8B-B14F-4D97-AF65-F5344CB8AC3E}">
        <p14:creationId xmlns:p14="http://schemas.microsoft.com/office/powerpoint/2010/main" val="1174407310"/>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Τίτλος 1"/>
          <p:cNvSpPr>
            <a:spLocks noGrp="1"/>
          </p:cNvSpPr>
          <p:nvPr>
            <p:ph type="title"/>
          </p:nvPr>
        </p:nvSpPr>
        <p:spPr/>
        <p:txBody>
          <a:bodyPr/>
          <a:lstStyle/>
          <a:p>
            <a:r>
              <a:rPr lang="el-GR" dirty="0" smtClean="0"/>
              <a:t> </a:t>
            </a:r>
          </a:p>
        </p:txBody>
      </p:sp>
      <p:sp>
        <p:nvSpPr>
          <p:cNvPr id="16387" name="Θέση περιεχομένου 2"/>
          <p:cNvSpPr>
            <a:spLocks noGrp="1"/>
          </p:cNvSpPr>
          <p:nvPr>
            <p:ph idx="1"/>
          </p:nvPr>
        </p:nvSpPr>
        <p:spPr/>
        <p:txBody>
          <a:bodyPr/>
          <a:lstStyle/>
          <a:p>
            <a:endParaRPr lang="el-GR" smtClean="0"/>
          </a:p>
        </p:txBody>
      </p:sp>
      <p:sp>
        <p:nvSpPr>
          <p:cNvPr id="16388" name="Θέση αριθμού διαφάνειας 3"/>
          <p:cNvSpPr>
            <a:spLocks noGrp="1"/>
          </p:cNvSpPr>
          <p:nvPr>
            <p:ph type="sldNum" sz="quarter" idx="12"/>
          </p:nvPr>
        </p:nvSpPr>
        <p:spPr>
          <a:noFill/>
        </p:spPr>
        <p:txBody>
          <a:bodyPr/>
          <a:lstStyle/>
          <a:p>
            <a:fld id="{976DD18A-B973-4FB5-AA25-2DB45F6667F0}" type="slidenum">
              <a:rPr lang="el-GR" smtClean="0"/>
              <a:pPr/>
              <a:t>26</a:t>
            </a:fld>
            <a:endParaRPr lang="el-GR" smtClean="0"/>
          </a:p>
        </p:txBody>
      </p:sp>
      <p:sp>
        <p:nvSpPr>
          <p:cNvPr id="5" name="Rectangle 2" descr="Bouquet"/>
          <p:cNvSpPr txBox="1">
            <a:spLocks noChangeArrowheads="1"/>
          </p:cNvSpPr>
          <p:nvPr/>
        </p:nvSpPr>
        <p:spPr bwMode="auto">
          <a:xfrm>
            <a:off x="0" y="0"/>
            <a:ext cx="9144000" cy="6858000"/>
          </a:xfrm>
          <a:prstGeom prst="rect">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2700000" scaled="1"/>
            <a:tileRect/>
          </a:gradFill>
          <a:ln>
            <a:solidFill>
              <a:srgbClr val="009999"/>
            </a:solidFill>
            <a:miter lim="800000"/>
            <a:headEnd/>
            <a:tailEnd/>
          </a:ln>
        </p:spPr>
        <p:txBody>
          <a:bodyPr/>
          <a:lstStyle/>
          <a:p>
            <a:pPr algn="ctr" defTabSz="912813" eaLnBrk="1" hangingPunct="1">
              <a:defRPr/>
            </a:pPr>
            <a:endParaRPr lang="el-GR" sz="2000" b="1" i="1" u="sng" dirty="0" smtClean="0"/>
          </a:p>
          <a:p>
            <a:pPr algn="ctr" defTabSz="912813" eaLnBrk="1" hangingPunct="1">
              <a:defRPr/>
            </a:pPr>
            <a:r>
              <a:rPr lang="el-GR" sz="2000" b="1" i="1" u="sng" dirty="0" smtClean="0"/>
              <a:t>Τεκμηριώνοντας τη στρατηγική επιλογή επένδυσης στη γνώση (Ι</a:t>
            </a:r>
            <a:r>
              <a:rPr lang="en-US" sz="2000" b="1" i="1" u="sng" dirty="0" smtClean="0"/>
              <a:t>V</a:t>
            </a:r>
            <a:r>
              <a:rPr lang="el-GR" sz="2000" b="1" i="1" u="sng" dirty="0" smtClean="0"/>
              <a:t>)</a:t>
            </a:r>
          </a:p>
          <a:p>
            <a:endParaRPr lang="el-GR" sz="1200" dirty="0" smtClean="0"/>
          </a:p>
          <a:p>
            <a:pPr marL="273050">
              <a:buFont typeface="Arial" pitchFamily="34" charset="0"/>
              <a:buChar char="•"/>
            </a:pPr>
            <a:r>
              <a:rPr lang="el-GR" sz="1400" dirty="0" smtClean="0"/>
              <a:t>Η έλλειψη εναλλακτικών πηγών χρηματοδότησης της Ε&amp;Α στην Ελλάδα προσδίδει στη συμμετοχή των Ελλήνων ερευνητών στα «Προγράμματα-</a:t>
            </a:r>
            <a:r>
              <a:rPr lang="el-GR" sz="1400" dirty="0" err="1" smtClean="0"/>
              <a:t>Πλαίσιο</a:t>
            </a:r>
            <a:r>
              <a:rPr lang="el-GR" sz="1400" dirty="0" smtClean="0"/>
              <a:t>» (Π.Π.) της ΕΕ ιδιαίτερη σημασία</a:t>
            </a:r>
          </a:p>
          <a:p>
            <a:pPr marL="273050">
              <a:buFont typeface="Arial" pitchFamily="34" charset="0"/>
              <a:buChar char="•"/>
            </a:pPr>
            <a:endParaRPr lang="el-GR" sz="1400" dirty="0" smtClean="0"/>
          </a:p>
          <a:p>
            <a:pPr marL="273050">
              <a:buFont typeface="Arial" pitchFamily="34" charset="0"/>
              <a:buChar char="•"/>
            </a:pPr>
            <a:r>
              <a:rPr lang="en-US" sz="1400" dirty="0" smtClean="0"/>
              <a:t>H</a:t>
            </a:r>
            <a:r>
              <a:rPr lang="el-GR" sz="1400" dirty="0" smtClean="0"/>
              <a:t> παρουσία των ελληνικών ερευνητικών φορέων στα Π.Π. δεν αποτελεί μόνο δείκτη της εξωστρέφειας της ελληνικής ερευνητικής δραστηριότητας, αλλά και δείκτη αριστείας</a:t>
            </a:r>
          </a:p>
          <a:p>
            <a:pPr marL="273050">
              <a:buFont typeface="Arial" pitchFamily="34" charset="0"/>
              <a:buChar char="•"/>
            </a:pPr>
            <a:endParaRPr lang="el-GR" sz="1400" dirty="0" smtClean="0"/>
          </a:p>
          <a:p>
            <a:pPr marL="273050" algn="ctr"/>
            <a:r>
              <a:rPr lang="el-GR" sz="1600" i="1" dirty="0" smtClean="0"/>
              <a:t>Η θέση της Ελλάδας στο 7</a:t>
            </a:r>
            <a:r>
              <a:rPr lang="el-GR" sz="1600" i="1" baseline="30000" dirty="0" smtClean="0"/>
              <a:t>ο</a:t>
            </a:r>
            <a:r>
              <a:rPr lang="el-GR" sz="1600" i="1" dirty="0" smtClean="0"/>
              <a:t> ΠΠ, βάσει σχετικών μεγεθών</a:t>
            </a:r>
            <a:endParaRPr lang="el-GR" sz="1400" dirty="0" smtClean="0"/>
          </a:p>
          <a:p>
            <a:pPr marL="273050">
              <a:buFont typeface="Arial" pitchFamily="34" charset="0"/>
              <a:buChar char="•"/>
            </a:pPr>
            <a:endParaRPr lang="el-GR" sz="1400" dirty="0" smtClean="0"/>
          </a:p>
          <a:p>
            <a:pPr marL="273050">
              <a:buFont typeface="Arial" pitchFamily="34" charset="0"/>
              <a:buChar char="•"/>
            </a:pPr>
            <a:endParaRPr lang="el-GR" sz="1400" dirty="0" smtClean="0"/>
          </a:p>
          <a:p>
            <a:pPr marL="273050">
              <a:buFont typeface="Arial" pitchFamily="34" charset="0"/>
              <a:buChar char="•"/>
            </a:pPr>
            <a:endParaRPr lang="el-GR" sz="1400" dirty="0" smtClean="0"/>
          </a:p>
          <a:p>
            <a:pPr marL="273050">
              <a:buFont typeface="Arial" pitchFamily="34" charset="0"/>
              <a:buChar char="•"/>
            </a:pPr>
            <a:endParaRPr lang="el-GR" sz="1400" dirty="0" smtClean="0"/>
          </a:p>
          <a:p>
            <a:pPr marL="273050">
              <a:buFont typeface="Arial" pitchFamily="34" charset="0"/>
              <a:buChar char="•"/>
            </a:pPr>
            <a:endParaRPr lang="el-GR" sz="1400" dirty="0" smtClean="0"/>
          </a:p>
          <a:p>
            <a:pPr marL="273050">
              <a:buFont typeface="Arial" pitchFamily="34" charset="0"/>
              <a:buChar char="•"/>
            </a:pPr>
            <a:endParaRPr lang="el-GR" sz="1400" dirty="0" smtClean="0"/>
          </a:p>
          <a:p>
            <a:pPr marL="273050">
              <a:buFont typeface="Arial" pitchFamily="34" charset="0"/>
              <a:buChar char="•"/>
            </a:pPr>
            <a:endParaRPr lang="el-GR" sz="1400" dirty="0" smtClean="0"/>
          </a:p>
          <a:p>
            <a:pPr marL="273050">
              <a:buFont typeface="Arial" pitchFamily="34" charset="0"/>
              <a:buChar char="•"/>
            </a:pPr>
            <a:endParaRPr lang="el-GR" sz="1400" dirty="0" smtClean="0"/>
          </a:p>
          <a:p>
            <a:pPr marL="273050">
              <a:buFont typeface="Arial" pitchFamily="34" charset="0"/>
              <a:buChar char="•"/>
            </a:pPr>
            <a:endParaRPr lang="el-GR" sz="1400" dirty="0" smtClean="0"/>
          </a:p>
          <a:p>
            <a:pPr marL="273050"/>
            <a:r>
              <a:rPr lang="el-GR" sz="1200" dirty="0" smtClean="0"/>
              <a:t>					</a:t>
            </a:r>
          </a:p>
          <a:p>
            <a:pPr marL="273050"/>
            <a:r>
              <a:rPr lang="el-GR" sz="1200" dirty="0" smtClean="0"/>
              <a:t>				                 </a:t>
            </a:r>
            <a:r>
              <a:rPr lang="el-GR" sz="1200" dirty="0"/>
              <a:t>			</a:t>
            </a:r>
            <a:endParaRPr lang="el-GR" sz="1200" dirty="0" smtClean="0"/>
          </a:p>
          <a:p>
            <a:endParaRPr lang="el-GR" sz="1200" i="1" dirty="0" smtClean="0"/>
          </a:p>
          <a:p>
            <a:endParaRPr lang="el-GR" sz="1200" i="1" dirty="0" smtClean="0"/>
          </a:p>
          <a:p>
            <a:endParaRPr lang="el-GR" sz="1200" i="1" dirty="0" smtClean="0"/>
          </a:p>
          <a:p>
            <a:endParaRPr lang="el-GR" sz="1200" i="1" dirty="0" smtClean="0"/>
          </a:p>
          <a:p>
            <a:endParaRPr lang="el-GR" sz="1200" i="1" dirty="0" smtClean="0"/>
          </a:p>
          <a:p>
            <a:endParaRPr lang="el-GR" sz="1200" i="1" dirty="0" smtClean="0"/>
          </a:p>
          <a:p>
            <a:endParaRPr lang="el-GR" sz="1200" i="1" dirty="0" smtClean="0"/>
          </a:p>
          <a:p>
            <a:endParaRPr lang="el-GR" sz="1200" i="1" dirty="0" smtClean="0"/>
          </a:p>
          <a:p>
            <a:pPr algn="ctr"/>
            <a:r>
              <a:rPr lang="el-GR" sz="1200" i="1" dirty="0" smtClean="0"/>
              <a:t>1</a:t>
            </a:r>
            <a:r>
              <a:rPr lang="en-US" sz="1200" i="1" dirty="0" smtClean="0"/>
              <a:t>8</a:t>
            </a:r>
            <a:endParaRPr lang="el-GR" sz="1200" dirty="0"/>
          </a:p>
        </p:txBody>
      </p:sp>
      <p:pic>
        <p:nvPicPr>
          <p:cNvPr id="8" name="Picture 7"/>
          <p:cNvPicPr/>
          <p:nvPr/>
        </p:nvPicPr>
        <p:blipFill>
          <a:blip r:embed="rId3"/>
          <a:srcRect/>
          <a:stretch>
            <a:fillRect/>
          </a:stretch>
        </p:blipFill>
        <p:spPr bwMode="auto">
          <a:xfrm>
            <a:off x="500034" y="2564904"/>
            <a:ext cx="8143932" cy="3864492"/>
          </a:xfrm>
          <a:prstGeom prst="rect">
            <a:avLst/>
          </a:prstGeom>
          <a:noFill/>
          <a:ln w="9525">
            <a:noFill/>
            <a:miter lim="800000"/>
            <a:headEnd/>
            <a:tailEnd/>
          </a:ln>
        </p:spPr>
      </p:pic>
    </p:spTree>
    <p:extLst>
      <p:ext uri="{BB962C8B-B14F-4D97-AF65-F5344CB8AC3E}">
        <p14:creationId xmlns:p14="http://schemas.microsoft.com/office/powerpoint/2010/main" val="4071320624"/>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Τίτλος 1"/>
          <p:cNvSpPr>
            <a:spLocks noGrp="1"/>
          </p:cNvSpPr>
          <p:nvPr>
            <p:ph type="title"/>
          </p:nvPr>
        </p:nvSpPr>
        <p:spPr/>
        <p:txBody>
          <a:bodyPr/>
          <a:lstStyle/>
          <a:p>
            <a:endParaRPr lang="el-GR" smtClean="0"/>
          </a:p>
        </p:txBody>
      </p:sp>
      <p:sp>
        <p:nvSpPr>
          <p:cNvPr id="17411" name="Θέση περιεχομένου 2"/>
          <p:cNvSpPr>
            <a:spLocks noGrp="1"/>
          </p:cNvSpPr>
          <p:nvPr>
            <p:ph idx="1"/>
          </p:nvPr>
        </p:nvSpPr>
        <p:spPr/>
        <p:txBody>
          <a:bodyPr/>
          <a:lstStyle/>
          <a:p>
            <a:endParaRPr lang="el-GR" smtClean="0"/>
          </a:p>
        </p:txBody>
      </p:sp>
      <p:sp>
        <p:nvSpPr>
          <p:cNvPr id="17412" name="Θέση αριθμού διαφάνειας 3"/>
          <p:cNvSpPr>
            <a:spLocks noGrp="1"/>
          </p:cNvSpPr>
          <p:nvPr>
            <p:ph type="sldNum" sz="quarter" idx="12"/>
          </p:nvPr>
        </p:nvSpPr>
        <p:spPr>
          <a:noFill/>
        </p:spPr>
        <p:txBody>
          <a:bodyPr/>
          <a:lstStyle/>
          <a:p>
            <a:fld id="{C402193E-75CC-460F-8093-E822AEB621A3}" type="slidenum">
              <a:rPr lang="el-GR" smtClean="0"/>
              <a:pPr/>
              <a:t>27</a:t>
            </a:fld>
            <a:endParaRPr lang="el-GR" smtClean="0"/>
          </a:p>
        </p:txBody>
      </p:sp>
      <p:sp>
        <p:nvSpPr>
          <p:cNvPr id="5" name="Rectangle 2" descr="Bouquet"/>
          <p:cNvSpPr txBox="1">
            <a:spLocks noChangeArrowheads="1"/>
          </p:cNvSpPr>
          <p:nvPr/>
        </p:nvSpPr>
        <p:spPr bwMode="auto">
          <a:xfrm>
            <a:off x="0" y="0"/>
            <a:ext cx="9144000" cy="6858000"/>
          </a:xfrm>
          <a:prstGeom prst="rect">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2700000" scaled="1"/>
            <a:tileRect/>
          </a:gradFill>
          <a:ln>
            <a:solidFill>
              <a:srgbClr val="009999"/>
            </a:solidFill>
            <a:miter lim="800000"/>
            <a:headEnd/>
            <a:tailEnd/>
          </a:ln>
        </p:spPr>
        <p:txBody>
          <a:bodyPr/>
          <a:lstStyle/>
          <a:p>
            <a:pPr marL="341313" indent="-341313" defTabSz="912813">
              <a:spcBef>
                <a:spcPct val="20000"/>
              </a:spcBef>
              <a:buFontTx/>
              <a:buChar char="•"/>
              <a:defRPr/>
            </a:pPr>
            <a:endParaRPr lang="en-US" sz="1200" b="1" u="sng" dirty="0"/>
          </a:p>
          <a:p>
            <a:pPr marL="341313" indent="-341313" defTabSz="912813">
              <a:spcBef>
                <a:spcPct val="20000"/>
              </a:spcBef>
              <a:defRPr/>
            </a:pPr>
            <a:endParaRPr lang="en-US" b="1" dirty="0" smtClean="0">
              <a:latin typeface="Verdana" pitchFamily="34" charset="0"/>
            </a:endParaRPr>
          </a:p>
          <a:p>
            <a:pPr marL="341313" indent="-341313" defTabSz="912813">
              <a:spcBef>
                <a:spcPct val="20000"/>
              </a:spcBef>
              <a:defRPr/>
            </a:pPr>
            <a:endParaRPr lang="en-US" b="1" dirty="0" smtClean="0">
              <a:latin typeface="Verdana" pitchFamily="34" charset="0"/>
            </a:endParaRPr>
          </a:p>
          <a:p>
            <a:pPr marL="341313" indent="-341313" defTabSz="912813">
              <a:spcBef>
                <a:spcPct val="20000"/>
              </a:spcBef>
              <a:defRPr/>
            </a:pPr>
            <a:endParaRPr lang="el-GR" b="1" dirty="0" smtClean="0">
              <a:latin typeface="Verdana" pitchFamily="34" charset="0"/>
            </a:endParaRPr>
          </a:p>
          <a:p>
            <a:pPr marL="341313" indent="-341313" defTabSz="912813">
              <a:spcBef>
                <a:spcPct val="20000"/>
              </a:spcBef>
              <a:defRPr/>
            </a:pPr>
            <a:endParaRPr lang="el-GR" b="1" dirty="0" smtClean="0">
              <a:latin typeface="Verdana" pitchFamily="34" charset="0"/>
            </a:endParaRPr>
          </a:p>
          <a:p>
            <a:pPr marL="341313" indent="-341313" defTabSz="912813">
              <a:spcBef>
                <a:spcPct val="20000"/>
              </a:spcBef>
              <a:defRPr/>
            </a:pPr>
            <a:endParaRPr lang="el-GR" b="1" dirty="0" smtClean="0">
              <a:latin typeface="Verdana" pitchFamily="34" charset="0"/>
            </a:endParaRPr>
          </a:p>
          <a:p>
            <a:pPr marL="341313" indent="-341313" algn="ctr" defTabSz="912813">
              <a:spcBef>
                <a:spcPct val="20000"/>
              </a:spcBef>
              <a:defRPr/>
            </a:pPr>
            <a:r>
              <a:rPr lang="el-GR" b="1" dirty="0" smtClean="0">
                <a:latin typeface="Verdana" pitchFamily="34" charset="0"/>
              </a:rPr>
              <a:t>Ευχαριστώ για την προσοχή σας</a:t>
            </a:r>
            <a:endParaRPr lang="en-US" b="1" dirty="0" smtClean="0">
              <a:latin typeface="Verdana" pitchFamily="34" charset="0"/>
            </a:endParaRPr>
          </a:p>
          <a:p>
            <a:pPr marL="341313" indent="-341313" defTabSz="912813">
              <a:spcBef>
                <a:spcPct val="20000"/>
              </a:spcBef>
              <a:defRPr/>
            </a:pPr>
            <a:endParaRPr lang="en-US" b="1" dirty="0" smtClean="0">
              <a:latin typeface="Verdana" pitchFamily="34" charset="0"/>
            </a:endParaRPr>
          </a:p>
          <a:p>
            <a:pPr marL="341313" indent="-341313" defTabSz="912813">
              <a:spcBef>
                <a:spcPct val="20000"/>
              </a:spcBef>
              <a:defRPr/>
            </a:pPr>
            <a:endParaRPr lang="en-US" b="1" dirty="0" smtClean="0">
              <a:latin typeface="Verdana" pitchFamily="34" charset="0"/>
            </a:endParaRPr>
          </a:p>
          <a:p>
            <a:pPr marL="341313" indent="-341313" defTabSz="912813">
              <a:spcBef>
                <a:spcPct val="20000"/>
              </a:spcBef>
              <a:defRPr/>
            </a:pPr>
            <a:r>
              <a:rPr lang="el-GR" sz="1600" dirty="0" smtClean="0">
                <a:latin typeface="+mj-lt"/>
              </a:rPr>
              <a:t>	</a:t>
            </a:r>
            <a:r>
              <a:rPr lang="en-US" sz="1600" dirty="0" smtClean="0">
                <a:latin typeface="+mj-lt"/>
              </a:rPr>
              <a:t>	</a:t>
            </a:r>
            <a:endParaRPr lang="el-GR" sz="1600" dirty="0" smtClean="0"/>
          </a:p>
          <a:p>
            <a:pPr marL="341313" indent="-341313" algn="ctr" defTabSz="912813">
              <a:spcBef>
                <a:spcPct val="20000"/>
              </a:spcBef>
              <a:defRPr/>
            </a:pPr>
            <a:r>
              <a:rPr lang="en-US" sz="1600" dirty="0" smtClean="0">
                <a:latin typeface="+mj-lt"/>
                <a:hlinkClick r:id="rId3"/>
              </a:rPr>
              <a:t>charchryso@hotmail.com</a:t>
            </a:r>
            <a:endParaRPr lang="en-US" sz="1600" dirty="0" smtClean="0">
              <a:latin typeface="+mj-lt"/>
            </a:endParaRPr>
          </a:p>
          <a:p>
            <a:pPr marL="341313" indent="-341313" defTabSz="912813">
              <a:spcBef>
                <a:spcPct val="20000"/>
              </a:spcBef>
              <a:defRPr/>
            </a:pPr>
            <a:endParaRPr lang="en-US" sz="1600" dirty="0" smtClean="0">
              <a:latin typeface="+mj-lt"/>
            </a:endParaRPr>
          </a:p>
          <a:p>
            <a:pPr marL="341313" indent="-341313" defTabSz="912813">
              <a:spcBef>
                <a:spcPct val="20000"/>
              </a:spcBef>
              <a:defRPr/>
            </a:pPr>
            <a:endParaRPr lang="en-US" sz="1600" dirty="0" smtClean="0">
              <a:latin typeface="+mj-lt"/>
            </a:endParaRPr>
          </a:p>
          <a:p>
            <a:pPr marL="341313" indent="-341313" defTabSz="912813">
              <a:spcBef>
                <a:spcPct val="20000"/>
              </a:spcBef>
              <a:defRPr/>
            </a:pPr>
            <a:endParaRPr lang="en-US" sz="1600" dirty="0" smtClean="0">
              <a:latin typeface="+mj-lt"/>
            </a:endParaRPr>
          </a:p>
          <a:p>
            <a:pPr marL="341313" indent="-341313" defTabSz="912813">
              <a:spcBef>
                <a:spcPct val="20000"/>
              </a:spcBef>
              <a:defRPr/>
            </a:pPr>
            <a:endParaRPr lang="en-US" sz="1600" dirty="0" smtClean="0">
              <a:latin typeface="+mj-lt"/>
            </a:endParaRPr>
          </a:p>
          <a:p>
            <a:pPr marL="341313" indent="-341313" defTabSz="912813">
              <a:spcBef>
                <a:spcPct val="20000"/>
              </a:spcBef>
              <a:defRPr/>
            </a:pPr>
            <a:endParaRPr lang="en-US" sz="1600" dirty="0" smtClean="0">
              <a:latin typeface="+mj-lt"/>
            </a:endParaRPr>
          </a:p>
          <a:p>
            <a:pPr marL="341313" indent="-341313" defTabSz="912813">
              <a:spcBef>
                <a:spcPct val="20000"/>
              </a:spcBef>
              <a:defRPr/>
            </a:pPr>
            <a:endParaRPr lang="en-US" sz="1600" dirty="0" smtClean="0">
              <a:latin typeface="+mj-lt"/>
            </a:endParaRPr>
          </a:p>
          <a:p>
            <a:pPr marL="341313" indent="-341313" defTabSz="912813">
              <a:spcBef>
                <a:spcPct val="20000"/>
              </a:spcBef>
              <a:defRPr/>
            </a:pPr>
            <a:endParaRPr lang="en-US" sz="1600" dirty="0">
              <a:latin typeface="+mj-lt"/>
            </a:endParaRPr>
          </a:p>
          <a:p>
            <a:pPr marL="171450" lvl="1" indent="0" defTabSz="912813">
              <a:spcBef>
                <a:spcPct val="20000"/>
              </a:spcBef>
              <a:defRPr/>
            </a:pPr>
            <a:endParaRPr lang="en-US" sz="1200" dirty="0"/>
          </a:p>
          <a:p>
            <a:pPr marL="171450" lvl="1" indent="0" defTabSz="912813">
              <a:spcBef>
                <a:spcPct val="20000"/>
              </a:spcBef>
              <a:defRPr/>
            </a:pPr>
            <a:r>
              <a:rPr lang="en-US" sz="1200" dirty="0"/>
              <a:t>					</a:t>
            </a:r>
            <a:r>
              <a:rPr lang="el-GR" sz="1200" dirty="0"/>
              <a:t>			</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2 - Θέση περιεχομένου"/>
          <p:cNvSpPr>
            <a:spLocks noGrp="1"/>
          </p:cNvSpPr>
          <p:nvPr>
            <p:ph idx="1"/>
          </p:nvPr>
        </p:nvSpPr>
        <p:spPr>
          <a:xfrm>
            <a:off x="0" y="0"/>
            <a:ext cx="9144000" cy="6858000"/>
          </a:xfr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2700000" scaled="1"/>
            <a:tileRect/>
          </a:gradFill>
        </p:spPr>
        <p:txBody>
          <a:bodyPr/>
          <a:lstStyle/>
          <a:p>
            <a:pPr marL="0" indent="4763" algn="ctr" defTabSz="912813" eaLnBrk="1" hangingPunct="1">
              <a:buNone/>
              <a:defRPr/>
            </a:pPr>
            <a:endParaRPr lang="el-GR" sz="2000" b="1" i="1" u="sng" dirty="0" smtClean="0"/>
          </a:p>
          <a:p>
            <a:pPr marL="0" indent="4763" algn="ctr" defTabSz="912813" eaLnBrk="1" hangingPunct="1">
              <a:buNone/>
              <a:defRPr/>
            </a:pPr>
            <a:r>
              <a:rPr lang="el-GR" sz="2000" b="1" i="1" u="sng" dirty="0" smtClean="0"/>
              <a:t>Η </a:t>
            </a:r>
            <a:r>
              <a:rPr lang="el-GR" sz="2000" b="1" i="1" u="sng" dirty="0"/>
              <a:t>σημασία της κοινοτικής πολιτικής για την ΕΤΑ στην </a:t>
            </a:r>
            <a:r>
              <a:rPr lang="el-GR" sz="2000" b="1" i="1" u="sng" dirty="0" smtClean="0"/>
              <a:t>Ελλάδα  (ΙΙ)</a:t>
            </a:r>
            <a:endParaRPr lang="en-US" sz="2000" b="1" i="1" u="sng" dirty="0" smtClean="0"/>
          </a:p>
          <a:p>
            <a:pPr algn="just" defTabSz="912813">
              <a:buFontTx/>
              <a:buNone/>
              <a:defRPr/>
            </a:pPr>
            <a:endParaRPr lang="en-US" sz="2000" dirty="0" smtClean="0"/>
          </a:p>
          <a:p>
            <a:endParaRPr lang="el-GR" sz="1400" dirty="0" smtClean="0"/>
          </a:p>
          <a:p>
            <a:endParaRPr lang="el-GR" sz="400" dirty="0" smtClean="0"/>
          </a:p>
          <a:p>
            <a:r>
              <a:rPr lang="el-GR" sz="1400" dirty="0" smtClean="0"/>
              <a:t>Όσον αφορά τα εθνικά έργα (</a:t>
            </a:r>
            <a:r>
              <a:rPr lang="en-US" sz="1400" dirty="0" smtClean="0"/>
              <a:t>projects) </a:t>
            </a:r>
            <a:r>
              <a:rPr lang="el-GR" sz="1400" dirty="0" smtClean="0"/>
              <a:t>έρευνας και τεχνολογίας, αυτά χρηματοδοτούνται </a:t>
            </a:r>
            <a:r>
              <a:rPr lang="el-GR" sz="1400" b="1" dirty="0" smtClean="0"/>
              <a:t>είτε αυτόνομα </a:t>
            </a:r>
            <a:r>
              <a:rPr lang="el-GR" sz="1400" dirty="0" smtClean="0"/>
              <a:t>από διάφορες υπηρεσίες, με ένα κατακερματισμένο </a:t>
            </a:r>
            <a:r>
              <a:rPr lang="el-GR" sz="1400" dirty="0" smtClean="0"/>
              <a:t>τρόπο, </a:t>
            </a:r>
            <a:r>
              <a:rPr lang="el-GR" sz="1400" b="1" dirty="0" smtClean="0"/>
              <a:t>είτε…</a:t>
            </a:r>
          </a:p>
          <a:p>
            <a:endParaRPr lang="el-GR" sz="1400" b="1" dirty="0"/>
          </a:p>
          <a:p>
            <a:r>
              <a:rPr lang="el-GR" sz="1400" dirty="0" smtClean="0"/>
              <a:t>-στην καλύτερη περίπτωση- </a:t>
            </a:r>
            <a:r>
              <a:rPr lang="el-GR" sz="1400" b="1" dirty="0" smtClean="0"/>
              <a:t>στο πλαίσιο των Κ.Π.Σ./Ε.Σ.Π.Α</a:t>
            </a:r>
            <a:r>
              <a:rPr lang="el-GR" sz="1400" dirty="0" smtClean="0"/>
              <a:t>., με τη Γ.Γ.Ε.Τ. να έχει κυρίως την ευθύνη υλοποίησής τους, χωρίς αυτό να εξασφαλίζει τη συνέχεια στη ροή της χρηματοδότησης και στην προκήρυξη των ερευνητικών έργων.</a:t>
            </a:r>
          </a:p>
          <a:p>
            <a:endParaRPr lang="el-GR" sz="1400" dirty="0" smtClean="0"/>
          </a:p>
          <a:p>
            <a:endParaRPr lang="el-GR" sz="400" dirty="0" smtClean="0"/>
          </a:p>
          <a:p>
            <a:r>
              <a:rPr lang="el-GR" sz="1400" dirty="0" smtClean="0"/>
              <a:t>Στο </a:t>
            </a:r>
            <a:r>
              <a:rPr lang="el-GR" sz="1400" b="1" dirty="0" smtClean="0"/>
              <a:t>Β’ Κ.Π.Σ. υπήρξε ένα αυτόνομο Επιχειρησιακό Πρόγραμμα </a:t>
            </a:r>
            <a:r>
              <a:rPr lang="el-GR" sz="1400" dirty="0" smtClean="0"/>
              <a:t>(Ε.Π.) για την Έρευνα και την Τεχνολογική Ανάπτυξη, ενώ στο Γ’ Κ.Π.Σ. και το Ε.Σ.Π.Α., τα αντίστοιχα έργα μοιράστηκαν μεταξύ των Ε.Π. του Υπουργείου Ανάπτυξης και του Υπουργείου Παιδείας. </a:t>
            </a:r>
          </a:p>
          <a:p>
            <a:pPr algn="ctr">
              <a:buNone/>
            </a:pPr>
            <a:endParaRPr lang="el-GR" sz="1400" dirty="0" smtClean="0"/>
          </a:p>
          <a:p>
            <a:pPr lvl="2" algn="just">
              <a:buFont typeface="Wingdings" pitchFamily="2" charset="2"/>
              <a:buChar char="v"/>
            </a:pPr>
            <a:endParaRPr lang="el-GR" sz="1200" dirty="0" smtClean="0"/>
          </a:p>
        </p:txBody>
      </p:sp>
    </p:spTree>
    <p:extLst>
      <p:ext uri="{BB962C8B-B14F-4D97-AF65-F5344CB8AC3E}">
        <p14:creationId xmlns:p14="http://schemas.microsoft.com/office/powerpoint/2010/main" val="76854204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Τίτλος 1"/>
          <p:cNvSpPr>
            <a:spLocks noGrp="1"/>
          </p:cNvSpPr>
          <p:nvPr>
            <p:ph type="title"/>
          </p:nvPr>
        </p:nvSpPr>
        <p:spPr/>
        <p:txBody>
          <a:bodyPr/>
          <a:lstStyle/>
          <a:p>
            <a:r>
              <a:rPr lang="el-GR" dirty="0" smtClean="0"/>
              <a:t> </a:t>
            </a:r>
          </a:p>
        </p:txBody>
      </p:sp>
      <p:sp>
        <p:nvSpPr>
          <p:cNvPr id="16387" name="Θέση περιεχομένου 2"/>
          <p:cNvSpPr>
            <a:spLocks noGrp="1"/>
          </p:cNvSpPr>
          <p:nvPr>
            <p:ph idx="1"/>
          </p:nvPr>
        </p:nvSpPr>
        <p:spPr/>
        <p:txBody>
          <a:bodyPr/>
          <a:lstStyle/>
          <a:p>
            <a:endParaRPr lang="el-GR" smtClean="0"/>
          </a:p>
        </p:txBody>
      </p:sp>
      <p:sp>
        <p:nvSpPr>
          <p:cNvPr id="16388" name="Θέση αριθμού διαφάνειας 3"/>
          <p:cNvSpPr>
            <a:spLocks noGrp="1"/>
          </p:cNvSpPr>
          <p:nvPr>
            <p:ph type="sldNum" sz="quarter" idx="12"/>
          </p:nvPr>
        </p:nvSpPr>
        <p:spPr>
          <a:noFill/>
        </p:spPr>
        <p:txBody>
          <a:bodyPr/>
          <a:lstStyle/>
          <a:p>
            <a:fld id="{976DD18A-B973-4FB5-AA25-2DB45F6667F0}" type="slidenum">
              <a:rPr lang="el-GR" smtClean="0"/>
              <a:pPr/>
              <a:t>4</a:t>
            </a:fld>
            <a:endParaRPr lang="el-GR" smtClean="0"/>
          </a:p>
        </p:txBody>
      </p:sp>
      <p:sp>
        <p:nvSpPr>
          <p:cNvPr id="5" name="Rectangle 2" descr="Bouquet"/>
          <p:cNvSpPr txBox="1">
            <a:spLocks noChangeArrowheads="1"/>
          </p:cNvSpPr>
          <p:nvPr/>
        </p:nvSpPr>
        <p:spPr bwMode="auto">
          <a:xfrm>
            <a:off x="0" y="0"/>
            <a:ext cx="9144000" cy="6858000"/>
          </a:xfrm>
          <a:prstGeom prst="rect">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2700000" scaled="1"/>
            <a:tileRect/>
          </a:gradFill>
          <a:ln>
            <a:solidFill>
              <a:srgbClr val="009999"/>
            </a:solidFill>
            <a:miter lim="800000"/>
            <a:headEnd/>
            <a:tailEnd/>
          </a:ln>
        </p:spPr>
        <p:txBody>
          <a:bodyPr/>
          <a:lstStyle/>
          <a:p>
            <a:pPr algn="ctr" defTabSz="912813">
              <a:defRPr/>
            </a:pPr>
            <a:r>
              <a:rPr lang="el-GR" sz="2000" b="1" i="1" u="sng" dirty="0" smtClean="0"/>
              <a:t>Η </a:t>
            </a:r>
            <a:r>
              <a:rPr lang="el-GR" sz="2000" b="1" i="1" u="sng" dirty="0"/>
              <a:t>σημασία της κοινοτικής πολιτικής για την ΕΤΑ στην </a:t>
            </a:r>
            <a:r>
              <a:rPr lang="el-GR" sz="2000" b="1" i="1" u="sng" dirty="0" smtClean="0"/>
              <a:t>Ελλάδα (ΙΙΙ)</a:t>
            </a:r>
            <a:endParaRPr lang="el-GR" sz="2000" b="1" i="1" dirty="0" smtClean="0">
              <a:latin typeface="Verdana" pitchFamily="34" charset="0"/>
            </a:endParaRPr>
          </a:p>
          <a:p>
            <a:pPr algn="ctr"/>
            <a:endParaRPr lang="el-GR" b="1" u="sng" dirty="0" smtClean="0"/>
          </a:p>
          <a:p>
            <a:r>
              <a:rPr lang="el-GR" sz="1600" dirty="0" smtClean="0"/>
              <a:t>Δαπάνες Ε&amp;Α στην ΕΕ, ανά πηγή χρηματοδότησης ερευνητικής δραστηριότητας (2016)</a:t>
            </a:r>
          </a:p>
          <a:p>
            <a:pPr algn="just"/>
            <a:endParaRPr lang="el-GR" sz="1400" dirty="0" smtClean="0"/>
          </a:p>
          <a:p>
            <a:pPr algn="just"/>
            <a:endParaRPr lang="el-GR" sz="1400" dirty="0" smtClean="0"/>
          </a:p>
          <a:p>
            <a:pPr algn="just"/>
            <a:endParaRPr lang="el-GR" sz="1400" dirty="0" smtClean="0"/>
          </a:p>
          <a:p>
            <a:pPr algn="just"/>
            <a:endParaRPr lang="el-GR" sz="1400" dirty="0" smtClean="0"/>
          </a:p>
          <a:p>
            <a:pPr algn="just"/>
            <a:endParaRPr lang="el-GR" sz="1400" dirty="0" smtClean="0"/>
          </a:p>
          <a:p>
            <a:pPr algn="just"/>
            <a:endParaRPr lang="el-GR" sz="1400" dirty="0" smtClean="0"/>
          </a:p>
          <a:p>
            <a:pPr algn="just"/>
            <a:endParaRPr lang="el-GR" sz="1400" dirty="0" smtClean="0"/>
          </a:p>
          <a:p>
            <a:pPr algn="just"/>
            <a:endParaRPr lang="el-GR" sz="1400" dirty="0" smtClean="0"/>
          </a:p>
          <a:p>
            <a:pPr algn="just"/>
            <a:endParaRPr lang="el-GR" sz="1400" dirty="0" smtClean="0"/>
          </a:p>
          <a:p>
            <a:pPr algn="just"/>
            <a:endParaRPr lang="el-GR" sz="1400" dirty="0" smtClean="0"/>
          </a:p>
          <a:p>
            <a:pPr algn="just"/>
            <a:endParaRPr lang="el-GR" sz="1400" dirty="0" smtClean="0"/>
          </a:p>
          <a:p>
            <a:pPr algn="just"/>
            <a:endParaRPr lang="el-GR" sz="1400" dirty="0" smtClean="0"/>
          </a:p>
          <a:p>
            <a:pPr algn="just"/>
            <a:endParaRPr lang="el-GR" sz="1400" dirty="0" smtClean="0"/>
          </a:p>
          <a:p>
            <a:pPr algn="just"/>
            <a:endParaRPr lang="el-GR" sz="1400" dirty="0" smtClean="0"/>
          </a:p>
          <a:p>
            <a:pPr algn="just"/>
            <a:endParaRPr lang="el-GR" sz="1400" dirty="0" smtClean="0"/>
          </a:p>
          <a:p>
            <a:pPr algn="just"/>
            <a:endParaRPr lang="el-GR" sz="1400" dirty="0" smtClean="0"/>
          </a:p>
          <a:p>
            <a:pPr algn="just"/>
            <a:endParaRPr lang="el-GR" sz="1400" dirty="0" smtClean="0"/>
          </a:p>
          <a:p>
            <a:pPr algn="just"/>
            <a:endParaRPr lang="el-GR" sz="1400" dirty="0" smtClean="0"/>
          </a:p>
          <a:p>
            <a:pPr algn="just"/>
            <a:endParaRPr lang="el-GR" sz="1400" dirty="0" smtClean="0"/>
          </a:p>
          <a:p>
            <a:pPr algn="just"/>
            <a:endParaRPr lang="el-GR" sz="1400" dirty="0" smtClean="0"/>
          </a:p>
          <a:p>
            <a:pPr algn="just"/>
            <a:endParaRPr lang="el-GR" sz="1400" dirty="0" smtClean="0"/>
          </a:p>
          <a:p>
            <a:pPr algn="just"/>
            <a:endParaRPr lang="el-GR" sz="1400" dirty="0" smtClean="0"/>
          </a:p>
          <a:p>
            <a:pPr algn="just"/>
            <a:endParaRPr lang="el-GR" sz="1200" dirty="0" smtClean="0"/>
          </a:p>
          <a:p>
            <a:pPr algn="just"/>
            <a:endParaRPr lang="el-GR" sz="1200" dirty="0" smtClean="0"/>
          </a:p>
          <a:p>
            <a:pPr algn="just"/>
            <a:endParaRPr lang="el-GR" sz="1200" dirty="0"/>
          </a:p>
          <a:p>
            <a:pPr algn="just"/>
            <a:r>
              <a:rPr lang="el-GR" sz="1200" dirty="0" smtClean="0"/>
              <a:t>Πηγή: </a:t>
            </a:r>
            <a:r>
              <a:rPr lang="en-US" sz="1200" dirty="0" err="1" smtClean="0"/>
              <a:t>Eurostat</a:t>
            </a:r>
            <a:r>
              <a:rPr lang="en-US" sz="1200" dirty="0" smtClean="0"/>
              <a:t> </a:t>
            </a:r>
            <a:r>
              <a:rPr lang="el-GR" sz="1200" dirty="0" smtClean="0"/>
              <a:t> </a:t>
            </a:r>
            <a:r>
              <a:rPr lang="en-US" sz="1200" dirty="0" smtClean="0"/>
              <a:t>(</a:t>
            </a:r>
            <a:r>
              <a:rPr lang="en-US" sz="1200" i="1" dirty="0" err="1" smtClean="0"/>
              <a:t>rd_e</a:t>
            </a:r>
            <a:r>
              <a:rPr lang="en-US" sz="1200" i="1" dirty="0" smtClean="0"/>
              <a:t>_ </a:t>
            </a:r>
            <a:r>
              <a:rPr lang="en-US" sz="1200" dirty="0" err="1" smtClean="0"/>
              <a:t>gerdfund</a:t>
            </a:r>
            <a:r>
              <a:rPr lang="en-US" sz="1200" dirty="0" smtClean="0"/>
              <a:t>)</a:t>
            </a:r>
            <a:endParaRPr lang="el-GR" sz="1200" dirty="0" smtClean="0"/>
          </a:p>
          <a:p>
            <a:pPr marL="265113" lvl="4" algn="r" defTabSz="912813" eaLnBrk="1" hangingPunct="1">
              <a:defRPr/>
            </a:pPr>
            <a:r>
              <a:rPr lang="el-GR" sz="1200" dirty="0" smtClean="0"/>
              <a:t> </a:t>
            </a:r>
          </a:p>
          <a:p>
            <a:pPr marL="265113" lvl="4" algn="ctr" defTabSz="912813" eaLnBrk="1" hangingPunct="1">
              <a:defRPr/>
            </a:pPr>
            <a:r>
              <a:rPr lang="el-GR" sz="1200" dirty="0" smtClean="0"/>
              <a:t>                                              </a:t>
            </a:r>
            <a:r>
              <a:rPr lang="el-GR" sz="1200" dirty="0"/>
              <a:t>			</a:t>
            </a:r>
          </a:p>
        </p:txBody>
      </p:sp>
      <p:graphicFrame>
        <p:nvGraphicFramePr>
          <p:cNvPr id="8" name="Γράφημα 7"/>
          <p:cNvGraphicFramePr>
            <a:graphicFrameLocks/>
          </p:cNvGraphicFramePr>
          <p:nvPr>
            <p:extLst/>
          </p:nvPr>
        </p:nvGraphicFramePr>
        <p:xfrm>
          <a:off x="1043608" y="1268760"/>
          <a:ext cx="7100888" cy="4721224"/>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4236167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Τίτλος 1"/>
          <p:cNvSpPr>
            <a:spLocks noGrp="1"/>
          </p:cNvSpPr>
          <p:nvPr>
            <p:ph type="title"/>
          </p:nvPr>
        </p:nvSpPr>
        <p:spPr/>
        <p:txBody>
          <a:bodyPr/>
          <a:lstStyle/>
          <a:p>
            <a:r>
              <a:rPr lang="el-GR" dirty="0" smtClean="0"/>
              <a:t> </a:t>
            </a:r>
          </a:p>
        </p:txBody>
      </p:sp>
      <p:sp>
        <p:nvSpPr>
          <p:cNvPr id="16387" name="Θέση περιεχομένου 2"/>
          <p:cNvSpPr>
            <a:spLocks noGrp="1"/>
          </p:cNvSpPr>
          <p:nvPr>
            <p:ph idx="1"/>
          </p:nvPr>
        </p:nvSpPr>
        <p:spPr/>
        <p:txBody>
          <a:bodyPr/>
          <a:lstStyle/>
          <a:p>
            <a:endParaRPr lang="el-GR" smtClean="0"/>
          </a:p>
        </p:txBody>
      </p:sp>
      <p:sp>
        <p:nvSpPr>
          <p:cNvPr id="16388" name="Θέση αριθμού διαφάνειας 3"/>
          <p:cNvSpPr>
            <a:spLocks noGrp="1"/>
          </p:cNvSpPr>
          <p:nvPr>
            <p:ph type="sldNum" sz="quarter" idx="12"/>
          </p:nvPr>
        </p:nvSpPr>
        <p:spPr>
          <a:noFill/>
        </p:spPr>
        <p:txBody>
          <a:bodyPr/>
          <a:lstStyle/>
          <a:p>
            <a:fld id="{976DD18A-B973-4FB5-AA25-2DB45F6667F0}" type="slidenum">
              <a:rPr lang="el-GR" smtClean="0"/>
              <a:pPr/>
              <a:t>5</a:t>
            </a:fld>
            <a:endParaRPr lang="el-GR" smtClean="0"/>
          </a:p>
        </p:txBody>
      </p:sp>
      <p:sp>
        <p:nvSpPr>
          <p:cNvPr id="5" name="Rectangle 2" descr="Bouquet"/>
          <p:cNvSpPr txBox="1">
            <a:spLocks noChangeArrowheads="1"/>
          </p:cNvSpPr>
          <p:nvPr/>
        </p:nvSpPr>
        <p:spPr bwMode="auto">
          <a:xfrm>
            <a:off x="0" y="0"/>
            <a:ext cx="9144000" cy="6858000"/>
          </a:xfrm>
          <a:prstGeom prst="rect">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2700000" scaled="1"/>
            <a:tileRect/>
          </a:gradFill>
          <a:ln>
            <a:solidFill>
              <a:srgbClr val="009999"/>
            </a:solidFill>
            <a:miter lim="800000"/>
            <a:headEnd/>
            <a:tailEnd/>
          </a:ln>
        </p:spPr>
        <p:txBody>
          <a:bodyPr/>
          <a:lstStyle/>
          <a:p>
            <a:pPr algn="ctr" defTabSz="912813" eaLnBrk="1" hangingPunct="1">
              <a:defRPr/>
            </a:pPr>
            <a:endParaRPr lang="el-GR" sz="2400" b="1" i="1" u="sng" dirty="0" smtClean="0"/>
          </a:p>
          <a:p>
            <a:pPr algn="ctr" defTabSz="912813" eaLnBrk="1" hangingPunct="1">
              <a:defRPr/>
            </a:pPr>
            <a:r>
              <a:rPr lang="el-GR" sz="2000" b="1" i="1" u="sng" dirty="0"/>
              <a:t>Η σημασία της κοινοτικής πολιτικής για την ΕΤΑ στην </a:t>
            </a:r>
            <a:r>
              <a:rPr lang="el-GR" sz="2000" b="1" i="1" u="sng" dirty="0" smtClean="0"/>
              <a:t>Ελλάδα (Ι</a:t>
            </a:r>
            <a:r>
              <a:rPr lang="en-US" sz="2000" b="1" i="1" u="sng" dirty="0" smtClean="0"/>
              <a:t>V</a:t>
            </a:r>
            <a:r>
              <a:rPr lang="el-GR" sz="2000" b="1" i="1" u="sng" dirty="0" smtClean="0"/>
              <a:t>)</a:t>
            </a:r>
            <a:endParaRPr lang="el-GR" sz="2000" b="1" i="1" dirty="0" smtClean="0">
              <a:latin typeface="Verdana" pitchFamily="34" charset="0"/>
            </a:endParaRPr>
          </a:p>
          <a:p>
            <a:pPr algn="ctr"/>
            <a:endParaRPr lang="el-GR" b="1" u="sng" dirty="0" smtClean="0"/>
          </a:p>
          <a:p>
            <a:r>
              <a:rPr lang="el-GR" sz="1600" dirty="0"/>
              <a:t>Πόροι ανά ερευνητή σε κάθε κράτος μέλος από το ΠΠ5 (1998-2002, σε €)</a:t>
            </a:r>
            <a:endParaRPr lang="el-GR" sz="1600" dirty="0" smtClean="0"/>
          </a:p>
          <a:p>
            <a:pPr algn="just"/>
            <a:endParaRPr lang="el-GR" sz="1400" dirty="0" smtClean="0"/>
          </a:p>
          <a:p>
            <a:pPr algn="just"/>
            <a:endParaRPr lang="el-GR" sz="1400" dirty="0" smtClean="0"/>
          </a:p>
          <a:p>
            <a:pPr algn="just"/>
            <a:endParaRPr lang="el-GR" sz="1400" dirty="0" smtClean="0"/>
          </a:p>
          <a:p>
            <a:pPr algn="just"/>
            <a:endParaRPr lang="el-GR" sz="1400" dirty="0" smtClean="0"/>
          </a:p>
          <a:p>
            <a:pPr algn="just"/>
            <a:endParaRPr lang="el-GR" sz="1400" dirty="0" smtClean="0"/>
          </a:p>
          <a:p>
            <a:pPr algn="just"/>
            <a:endParaRPr lang="el-GR" sz="1400" dirty="0" smtClean="0"/>
          </a:p>
          <a:p>
            <a:pPr algn="just"/>
            <a:endParaRPr lang="el-GR" sz="1400" dirty="0" smtClean="0"/>
          </a:p>
          <a:p>
            <a:pPr algn="just"/>
            <a:endParaRPr lang="el-GR" sz="1400" dirty="0" smtClean="0"/>
          </a:p>
          <a:p>
            <a:pPr algn="just"/>
            <a:endParaRPr lang="el-GR" sz="1400" dirty="0" smtClean="0"/>
          </a:p>
          <a:p>
            <a:pPr algn="just"/>
            <a:endParaRPr lang="el-GR" sz="1400" dirty="0" smtClean="0"/>
          </a:p>
          <a:p>
            <a:pPr algn="just"/>
            <a:endParaRPr lang="el-GR" sz="1400" dirty="0" smtClean="0"/>
          </a:p>
          <a:p>
            <a:pPr algn="just"/>
            <a:endParaRPr lang="el-GR" sz="1400" dirty="0" smtClean="0"/>
          </a:p>
          <a:p>
            <a:pPr algn="just"/>
            <a:endParaRPr lang="el-GR" sz="1400" dirty="0" smtClean="0"/>
          </a:p>
          <a:p>
            <a:pPr algn="just"/>
            <a:endParaRPr lang="el-GR" sz="1400" dirty="0" smtClean="0"/>
          </a:p>
          <a:p>
            <a:pPr algn="just"/>
            <a:endParaRPr lang="el-GR" sz="1400" dirty="0" smtClean="0"/>
          </a:p>
          <a:p>
            <a:pPr algn="just"/>
            <a:endParaRPr lang="el-GR" sz="1400" dirty="0" smtClean="0"/>
          </a:p>
          <a:p>
            <a:pPr algn="just"/>
            <a:endParaRPr lang="el-GR" sz="1400" dirty="0" smtClean="0"/>
          </a:p>
          <a:p>
            <a:pPr algn="just"/>
            <a:endParaRPr lang="el-GR" sz="1400" dirty="0" smtClean="0"/>
          </a:p>
          <a:p>
            <a:pPr algn="just"/>
            <a:endParaRPr lang="el-GR" sz="1400" dirty="0" smtClean="0"/>
          </a:p>
          <a:p>
            <a:pPr algn="just"/>
            <a:endParaRPr lang="el-GR" sz="1400" dirty="0" smtClean="0"/>
          </a:p>
          <a:p>
            <a:pPr algn="just"/>
            <a:endParaRPr lang="el-GR" sz="1400" dirty="0" smtClean="0"/>
          </a:p>
          <a:p>
            <a:pPr algn="just"/>
            <a:endParaRPr lang="el-GR" sz="1400" dirty="0" smtClean="0"/>
          </a:p>
          <a:p>
            <a:pPr algn="just"/>
            <a:endParaRPr lang="el-GR" sz="1200" dirty="0" smtClean="0"/>
          </a:p>
          <a:p>
            <a:pPr algn="just"/>
            <a:r>
              <a:rPr lang="el-GR" sz="1200" dirty="0" smtClean="0"/>
              <a:t>Πηγή: </a:t>
            </a:r>
            <a:r>
              <a:rPr lang="el-GR" sz="1200" dirty="0" err="1" smtClean="0"/>
              <a:t>Μητσός</a:t>
            </a:r>
            <a:r>
              <a:rPr lang="el-GR" sz="1200" dirty="0" smtClean="0"/>
              <a:t> (2007)</a:t>
            </a:r>
          </a:p>
          <a:p>
            <a:pPr marL="265113" lvl="4" algn="r" defTabSz="912813" eaLnBrk="1" hangingPunct="1">
              <a:defRPr/>
            </a:pPr>
            <a:r>
              <a:rPr lang="el-GR" sz="1200" dirty="0" smtClean="0"/>
              <a:t> </a:t>
            </a:r>
          </a:p>
          <a:p>
            <a:pPr marL="265113" lvl="4" algn="ctr" defTabSz="912813" eaLnBrk="1" hangingPunct="1">
              <a:defRPr/>
            </a:pPr>
            <a:r>
              <a:rPr lang="el-GR" sz="1200" dirty="0" smtClean="0"/>
              <a:t>                                              </a:t>
            </a:r>
            <a:r>
              <a:rPr lang="el-GR" sz="1200" dirty="0"/>
              <a:t>			</a:t>
            </a:r>
          </a:p>
        </p:txBody>
      </p:sp>
      <p:pic>
        <p:nvPicPr>
          <p:cNvPr id="8" name="Picture 2"/>
          <p:cNvPicPr/>
          <p:nvPr/>
        </p:nvPicPr>
        <p:blipFill>
          <a:blip r:embed="rId3"/>
          <a:srcRect/>
          <a:stretch>
            <a:fillRect/>
          </a:stretch>
        </p:blipFill>
        <p:spPr bwMode="auto">
          <a:xfrm>
            <a:off x="1187624" y="1417638"/>
            <a:ext cx="6840760" cy="3955578"/>
          </a:xfrm>
          <a:prstGeom prst="rect">
            <a:avLst/>
          </a:prstGeom>
          <a:noFill/>
          <a:ln w="9525">
            <a:noFill/>
            <a:miter lim="800000"/>
            <a:headEnd/>
            <a:tailEnd/>
          </a:ln>
        </p:spPr>
      </p:pic>
    </p:spTree>
    <p:extLst>
      <p:ext uri="{BB962C8B-B14F-4D97-AF65-F5344CB8AC3E}">
        <p14:creationId xmlns:p14="http://schemas.microsoft.com/office/powerpoint/2010/main" val="114850997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5 - Θέση αριθμού διαφάνειας"/>
          <p:cNvSpPr>
            <a:spLocks noGrp="1"/>
          </p:cNvSpPr>
          <p:nvPr>
            <p:ph type="sldNum" sz="quarter" idx="12"/>
          </p:nvPr>
        </p:nvSpPr>
        <p:spPr>
          <a:noFill/>
        </p:spPr>
        <p:txBody>
          <a:bodyPr/>
          <a:lstStyle/>
          <a:p>
            <a:pPr defTabSz="912813"/>
            <a:fld id="{9BBF919C-9B51-4B44-8849-5B64DE1B1645}" type="slidenum">
              <a:rPr lang="el-GR" smtClean="0"/>
              <a:pPr defTabSz="912813"/>
              <a:t>6</a:t>
            </a:fld>
            <a:endParaRPr lang="el-GR" smtClean="0"/>
          </a:p>
        </p:txBody>
      </p:sp>
      <p:sp>
        <p:nvSpPr>
          <p:cNvPr id="8195" name="Rectangle 2"/>
          <p:cNvSpPr>
            <a:spLocks noGrp="1" noChangeArrowheads="1"/>
          </p:cNvSpPr>
          <p:nvPr>
            <p:ph type="subTitle" idx="1"/>
          </p:nvPr>
        </p:nvSpPr>
        <p:spPr>
          <a:xfrm>
            <a:off x="0" y="0"/>
            <a:ext cx="9144000" cy="6858000"/>
          </a:xfr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2700000" scaled="1"/>
            <a:tileRect/>
          </a:gradFill>
          <a:ln>
            <a:solidFill>
              <a:srgbClr val="009999"/>
            </a:solidFill>
          </a:ln>
        </p:spPr>
        <p:txBody>
          <a:bodyPr/>
          <a:lstStyle/>
          <a:p>
            <a:pPr defTabSz="912813" eaLnBrk="1" hangingPunct="1">
              <a:defRPr/>
            </a:pPr>
            <a:endParaRPr lang="el-GR" sz="2000" b="1" i="1" u="sng" dirty="0" smtClean="0"/>
          </a:p>
          <a:p>
            <a:pPr defTabSz="912813" eaLnBrk="1" hangingPunct="1">
              <a:defRPr/>
            </a:pPr>
            <a:r>
              <a:rPr lang="el-GR" sz="2000" b="1" i="1" u="sng" dirty="0"/>
              <a:t>Η σημασία της κοινοτικής πολιτικής για την ΕΤΑ στην </a:t>
            </a:r>
            <a:r>
              <a:rPr lang="el-GR" sz="2000" b="1" i="1" u="sng" dirty="0" smtClean="0"/>
              <a:t>Ελλάδα</a:t>
            </a:r>
            <a:r>
              <a:rPr lang="en-US" sz="2000" b="1" i="1" u="sng" dirty="0" smtClean="0"/>
              <a:t> </a:t>
            </a:r>
            <a:r>
              <a:rPr lang="el-GR" sz="2000" b="1" i="1" u="sng" dirty="0" smtClean="0"/>
              <a:t>(</a:t>
            </a:r>
            <a:r>
              <a:rPr lang="en-US" sz="2000" b="1" i="1" u="sng" dirty="0" smtClean="0"/>
              <a:t>V</a:t>
            </a:r>
            <a:r>
              <a:rPr lang="el-GR" sz="2000" b="1" i="1" u="sng" dirty="0" smtClean="0"/>
              <a:t>) </a:t>
            </a:r>
            <a:endParaRPr lang="el-GR" sz="2000" b="1" i="1" dirty="0" smtClean="0">
              <a:latin typeface="Verdana" pitchFamily="34" charset="0"/>
            </a:endParaRPr>
          </a:p>
          <a:p>
            <a:pPr defTabSz="912813" eaLnBrk="1" hangingPunct="1">
              <a:defRPr/>
            </a:pPr>
            <a:endParaRPr lang="el-GR" sz="1000" b="1" u="sng" dirty="0" smtClean="0"/>
          </a:p>
          <a:p>
            <a:pPr marL="446088" algn="just"/>
            <a:r>
              <a:rPr lang="el-GR" sz="2000" dirty="0"/>
              <a:t>Συμμετοχή κρατών μελών στο 7ο "Πρόγραμμα-Πλαίσιο" ως ποσοστό συνολικού προϋπολογισμού και συνολικού αριθμού </a:t>
            </a:r>
            <a:r>
              <a:rPr lang="el-GR" sz="2000" dirty="0" smtClean="0"/>
              <a:t>προτάσεων</a:t>
            </a:r>
          </a:p>
          <a:p>
            <a:pPr marL="446088" algn="just"/>
            <a:endParaRPr lang="el-GR" sz="2000" b="1" dirty="0" smtClean="0">
              <a:solidFill>
                <a:srgbClr val="C00000"/>
              </a:solidFill>
            </a:endParaRPr>
          </a:p>
          <a:p>
            <a:pPr marL="446088" algn="just"/>
            <a:endParaRPr lang="el-GR" sz="2000" b="1" dirty="0">
              <a:solidFill>
                <a:srgbClr val="C00000"/>
              </a:solidFill>
            </a:endParaRPr>
          </a:p>
          <a:p>
            <a:pPr marL="446088" algn="just"/>
            <a:endParaRPr lang="el-GR" sz="2000" b="1" dirty="0" smtClean="0">
              <a:solidFill>
                <a:srgbClr val="C00000"/>
              </a:solidFill>
            </a:endParaRPr>
          </a:p>
          <a:p>
            <a:pPr marL="446088" algn="just"/>
            <a:endParaRPr lang="el-GR" sz="2000" b="1" dirty="0">
              <a:solidFill>
                <a:srgbClr val="C00000"/>
              </a:solidFill>
            </a:endParaRPr>
          </a:p>
          <a:p>
            <a:pPr marL="446088" algn="just"/>
            <a:endParaRPr lang="el-GR" sz="2000" b="1" dirty="0" smtClean="0">
              <a:solidFill>
                <a:srgbClr val="C00000"/>
              </a:solidFill>
            </a:endParaRPr>
          </a:p>
          <a:p>
            <a:pPr marL="446088" algn="just"/>
            <a:endParaRPr lang="el-GR" sz="2000" b="1" dirty="0">
              <a:solidFill>
                <a:srgbClr val="C00000"/>
              </a:solidFill>
            </a:endParaRPr>
          </a:p>
          <a:p>
            <a:pPr marL="446088" algn="just"/>
            <a:endParaRPr lang="el-GR" sz="2000" b="1" dirty="0" smtClean="0">
              <a:solidFill>
                <a:srgbClr val="C00000"/>
              </a:solidFill>
            </a:endParaRPr>
          </a:p>
          <a:p>
            <a:pPr marL="446088" algn="just"/>
            <a:endParaRPr lang="el-GR" sz="2000" b="1" dirty="0" smtClean="0">
              <a:solidFill>
                <a:srgbClr val="C00000"/>
              </a:solidFill>
            </a:endParaRPr>
          </a:p>
          <a:p>
            <a:pPr marL="446088" algn="just"/>
            <a:endParaRPr lang="el-GR" sz="1200" dirty="0" smtClean="0"/>
          </a:p>
          <a:p>
            <a:pPr marL="446088" algn="just"/>
            <a:endParaRPr lang="el-GR" sz="1200" dirty="0"/>
          </a:p>
          <a:p>
            <a:pPr marL="446088" algn="just"/>
            <a:endParaRPr lang="el-GR" sz="1200" dirty="0"/>
          </a:p>
          <a:p>
            <a:pPr marL="446088" algn="just"/>
            <a:endParaRPr lang="el-GR" sz="1200" dirty="0" smtClean="0"/>
          </a:p>
          <a:p>
            <a:pPr marL="446088" algn="just"/>
            <a:endParaRPr lang="el-GR" sz="1200" dirty="0"/>
          </a:p>
          <a:p>
            <a:pPr marL="446088" algn="just"/>
            <a:endParaRPr lang="en-US" sz="1200" dirty="0" smtClean="0"/>
          </a:p>
          <a:p>
            <a:pPr marL="446088" algn="just"/>
            <a:endParaRPr lang="en-US" sz="1200" dirty="0"/>
          </a:p>
          <a:p>
            <a:pPr marL="446088" algn="just"/>
            <a:r>
              <a:rPr lang="el-GR" sz="1200" dirty="0" smtClean="0"/>
              <a:t>πηγή</a:t>
            </a:r>
            <a:r>
              <a:rPr lang="el-GR" sz="1200" dirty="0"/>
              <a:t>: </a:t>
            </a:r>
            <a:r>
              <a:rPr lang="en-US" sz="1200" dirty="0"/>
              <a:t>European Commission (2008) FP6 Final Review: Subscription, Implementation, Participation, European Commission, European Commission (2015) FP7 Monitoring Report</a:t>
            </a:r>
            <a:r>
              <a:rPr lang="el-GR" sz="1200" dirty="0" smtClean="0"/>
              <a:t>)</a:t>
            </a:r>
            <a:endParaRPr lang="el-GR" sz="1200" dirty="0"/>
          </a:p>
          <a:p>
            <a:pPr marL="446088"/>
            <a:r>
              <a:rPr lang="el-GR" sz="1200" dirty="0" smtClean="0"/>
              <a:t>				          				 			</a:t>
            </a:r>
          </a:p>
        </p:txBody>
      </p:sp>
      <p:graphicFrame>
        <p:nvGraphicFramePr>
          <p:cNvPr id="6" name="Γράφημα 5"/>
          <p:cNvGraphicFramePr/>
          <p:nvPr>
            <p:extLst/>
          </p:nvPr>
        </p:nvGraphicFramePr>
        <p:xfrm>
          <a:off x="1043608" y="1844824"/>
          <a:ext cx="7056784" cy="3672407"/>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79005743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2 - Θέση περιεχομένου"/>
          <p:cNvSpPr>
            <a:spLocks noGrp="1"/>
          </p:cNvSpPr>
          <p:nvPr>
            <p:ph idx="1"/>
          </p:nvPr>
        </p:nvSpPr>
        <p:spPr>
          <a:xfrm>
            <a:off x="0" y="0"/>
            <a:ext cx="9144000" cy="6858000"/>
          </a:xfrm>
          <a:gradFill flip="none" rotWithShape="1">
            <a:gsLst>
              <a:gs pos="0">
                <a:schemeClr val="tx2">
                  <a:lumMod val="40000"/>
                  <a:lumOff val="60000"/>
                  <a:tint val="66000"/>
                  <a:satMod val="160000"/>
                </a:schemeClr>
              </a:gs>
              <a:gs pos="50000">
                <a:schemeClr val="tx2">
                  <a:lumMod val="40000"/>
                  <a:lumOff val="60000"/>
                  <a:tint val="44500"/>
                  <a:satMod val="160000"/>
                </a:schemeClr>
              </a:gs>
              <a:gs pos="100000">
                <a:schemeClr val="tx2">
                  <a:lumMod val="40000"/>
                  <a:lumOff val="60000"/>
                  <a:tint val="23500"/>
                  <a:satMod val="160000"/>
                </a:schemeClr>
              </a:gs>
            </a:gsLst>
            <a:lin ang="2700000" scaled="1"/>
            <a:tileRect/>
          </a:gradFill>
        </p:spPr>
        <p:txBody>
          <a:bodyPr/>
          <a:lstStyle/>
          <a:p>
            <a:pPr algn="ctr" defTabSz="912813" eaLnBrk="1" hangingPunct="1">
              <a:buFontTx/>
              <a:buNone/>
              <a:defRPr/>
            </a:pPr>
            <a:endParaRPr lang="en-US" sz="800" dirty="0"/>
          </a:p>
          <a:p>
            <a:pPr algn="ctr" defTabSz="912813" eaLnBrk="1" hangingPunct="1">
              <a:buFontTx/>
              <a:buNone/>
              <a:defRPr/>
            </a:pPr>
            <a:r>
              <a:rPr lang="el-GR" sz="2000" b="1" i="1" u="sng" dirty="0"/>
              <a:t>Δημόσια πολιτική για την Ε&amp;Α στην Ελλάδα – η αδράνεια του </a:t>
            </a:r>
            <a:r>
              <a:rPr lang="en-US" sz="2000" b="1" i="1" u="sng" dirty="0"/>
              <a:t>status quo</a:t>
            </a:r>
          </a:p>
          <a:p>
            <a:pPr algn="just" defTabSz="912813">
              <a:buFontTx/>
              <a:buNone/>
              <a:defRPr/>
            </a:pPr>
            <a:endParaRPr lang="en-US" sz="800" dirty="0"/>
          </a:p>
          <a:p>
            <a:r>
              <a:rPr lang="el-GR" sz="1800" dirty="0"/>
              <a:t>Το σύγχρονο σύστημα Ε&amp;Α διαμορφώνεται τη δεκαετία του ‘80 (δημιουργία ΓΓΕΤ)</a:t>
            </a:r>
          </a:p>
          <a:p>
            <a:r>
              <a:rPr lang="en-US" sz="1800" dirty="0"/>
              <a:t>O</a:t>
            </a:r>
            <a:r>
              <a:rPr lang="el-GR" sz="1800" dirty="0"/>
              <a:t>ι </a:t>
            </a:r>
            <a:r>
              <a:rPr lang="el-GR" sz="1800" b="1" dirty="0"/>
              <a:t>εκάστοτε ελληνικές πολιτικές ηγεσίες διακήρυτταν τη σημασία </a:t>
            </a:r>
            <a:r>
              <a:rPr lang="el-GR" sz="1800" dirty="0"/>
              <a:t>της εκπαίδευσης και της έρευνας για την αναπτυξιακή στρατηγική της χώρας, όμως…</a:t>
            </a:r>
            <a:endParaRPr lang="el-GR" sz="1400" dirty="0"/>
          </a:p>
          <a:p>
            <a:endParaRPr lang="el-GR" sz="300" dirty="0"/>
          </a:p>
          <a:p>
            <a:r>
              <a:rPr lang="el-GR" sz="1800" dirty="0"/>
              <a:t>…δεν υπήρχε αντιστοιχία ανάμεσα στις διακηρύξεις και τις αναληφθείσες δράσεις</a:t>
            </a:r>
            <a:r>
              <a:rPr lang="el-GR" sz="1400" dirty="0"/>
              <a:t>. </a:t>
            </a:r>
          </a:p>
          <a:p>
            <a:endParaRPr lang="el-GR" sz="300" dirty="0"/>
          </a:p>
          <a:p>
            <a:r>
              <a:rPr lang="el-GR" sz="1800" dirty="0"/>
              <a:t>Στην πολιτική ΕΤΑ διαχρονικά αδράνεια («</a:t>
            </a:r>
            <a:r>
              <a:rPr lang="el-GR" sz="1800" b="1" dirty="0"/>
              <a:t>δημόσια πολιτική πολυτελείας</a:t>
            </a:r>
            <a:r>
              <a:rPr lang="el-GR" sz="1800" dirty="0"/>
              <a:t>»)</a:t>
            </a:r>
          </a:p>
          <a:p>
            <a:endParaRPr lang="el-GR" sz="800" dirty="0"/>
          </a:p>
          <a:p>
            <a:r>
              <a:rPr lang="el-GR" sz="1800" dirty="0"/>
              <a:t>Το φαινόμενο αυτό έχει ως αποτέλεσμα τον </a:t>
            </a:r>
            <a:r>
              <a:rPr lang="el-GR" sz="1800" b="1" dirty="0"/>
              <a:t>φαύλο κύκλο </a:t>
            </a:r>
            <a:r>
              <a:rPr lang="el-GR" sz="1800" b="1" dirty="0" err="1"/>
              <a:t>υποχρηματοδότησης</a:t>
            </a:r>
            <a:r>
              <a:rPr lang="el-GR" sz="1800" dirty="0"/>
              <a:t>: η χαμηλή χρηματοδότηση για Ε&amp;Α στην Ελλάδα έχει ως συνέπεια την παραγωγή αποτελεσμάτων που δεν είναι άμεσα αντιληπτά πέρα της επιστημονικής κοινότητας, συντηρώντας ένα προβληματικό κι ανατροφοδοτούμενο πλέγμα σχέσεων μεταξύ έρευνας, πολιτικού κόσμου και κοινωνίας 		</a:t>
            </a:r>
          </a:p>
          <a:p>
            <a:r>
              <a:rPr lang="el-GR" sz="1800" dirty="0"/>
              <a:t>Παρά την εισαγωγή στοιχείων στη φορολογική πολιτική και τους αναπτυξιακούς νόμους που ευνοούν την ΕΤΑΚ, κυρίως από τη δεκαετία του ’90, </a:t>
            </a:r>
            <a:r>
              <a:rPr lang="el-GR" sz="1800" b="1" dirty="0"/>
              <a:t>αδράνεια στην εθνική πολιτική </a:t>
            </a:r>
            <a:r>
              <a:rPr lang="el-GR" sz="1800" dirty="0"/>
              <a:t>αφορά κυρίως το θεσμικό και χρηματοδοτικό σκέλος. </a:t>
            </a:r>
          </a:p>
          <a:p>
            <a:endParaRPr lang="el-GR" sz="800" b="1" dirty="0"/>
          </a:p>
          <a:p>
            <a:r>
              <a:rPr lang="el-GR" sz="1800" dirty="0"/>
              <a:t>Ως και το 2014 η δημόσια πολιτική παρέμεινε ουσιαστικά αναλλοίωτη και υποβαθμισμένη (σε όρους δεκαετίας ‘80)</a:t>
            </a:r>
          </a:p>
          <a:p>
            <a:r>
              <a:rPr lang="el-GR" sz="1800" dirty="0"/>
              <a:t>Οι εθνικές ανταγωνιστικές προκηρύξεις για ερευνητικά έργα γίνονται μη τακτικά και συστηματοποιημένα</a:t>
            </a:r>
            <a:endParaRPr lang="en-US" sz="1800" dirty="0"/>
          </a:p>
          <a:p>
            <a:r>
              <a:rPr lang="el-GR" sz="1800" dirty="0"/>
              <a:t>Απόλυτα εξαρτώμενο το </a:t>
            </a:r>
            <a:r>
              <a:rPr lang="en-US" sz="1800" dirty="0"/>
              <a:t>project funding </a:t>
            </a:r>
            <a:r>
              <a:rPr lang="el-GR" sz="1800" dirty="0"/>
              <a:t>στην Ελλάδα από πόρους ΚΠΣ/ΕΣΠΑ</a:t>
            </a:r>
            <a:endParaRPr lang="el-GR" sz="1200" dirty="0"/>
          </a:p>
        </p:txBody>
      </p:sp>
    </p:spTree>
    <p:extLst>
      <p:ext uri="{BB962C8B-B14F-4D97-AF65-F5344CB8AC3E}">
        <p14:creationId xmlns:p14="http://schemas.microsoft.com/office/powerpoint/2010/main" val="373816997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2 - Θέση περιεχομένου"/>
          <p:cNvSpPr>
            <a:spLocks noGrp="1"/>
          </p:cNvSpPr>
          <p:nvPr>
            <p:ph idx="1"/>
          </p:nvPr>
        </p:nvSpPr>
        <p:spPr>
          <a:xfrm>
            <a:off x="0" y="0"/>
            <a:ext cx="9144000" cy="6858000"/>
          </a:xfrm>
          <a:gradFill flip="none" rotWithShape="1">
            <a:gsLst>
              <a:gs pos="0">
                <a:schemeClr val="tx2">
                  <a:lumMod val="40000"/>
                  <a:lumOff val="60000"/>
                  <a:tint val="66000"/>
                  <a:satMod val="160000"/>
                </a:schemeClr>
              </a:gs>
              <a:gs pos="50000">
                <a:schemeClr val="tx2">
                  <a:lumMod val="40000"/>
                  <a:lumOff val="60000"/>
                  <a:tint val="44500"/>
                  <a:satMod val="160000"/>
                </a:schemeClr>
              </a:gs>
              <a:gs pos="100000">
                <a:schemeClr val="tx2">
                  <a:lumMod val="40000"/>
                  <a:lumOff val="60000"/>
                  <a:tint val="23500"/>
                  <a:satMod val="160000"/>
                </a:schemeClr>
              </a:gs>
            </a:gsLst>
            <a:lin ang="2700000" scaled="1"/>
            <a:tileRect/>
          </a:gradFill>
        </p:spPr>
        <p:txBody>
          <a:bodyPr/>
          <a:lstStyle/>
          <a:p>
            <a:pPr algn="ctr" defTabSz="912813" eaLnBrk="1" hangingPunct="1">
              <a:buFontTx/>
              <a:buNone/>
              <a:defRPr/>
            </a:pPr>
            <a:endParaRPr lang="en-US" sz="800" dirty="0"/>
          </a:p>
          <a:p>
            <a:pPr algn="ctr" defTabSz="912813" eaLnBrk="1" hangingPunct="1">
              <a:buFontTx/>
              <a:buNone/>
              <a:defRPr/>
            </a:pPr>
            <a:r>
              <a:rPr lang="el-GR" sz="2000" b="1" i="1" u="sng" dirty="0"/>
              <a:t>Δημόσια πολιτική για την Ε&amp;Α στην Ελλάδα </a:t>
            </a:r>
            <a:r>
              <a:rPr lang="en-US" sz="2000" b="1" i="1" u="sng" dirty="0"/>
              <a:t>– </a:t>
            </a:r>
            <a:r>
              <a:rPr lang="el-GR" sz="2000" b="1" i="1" u="sng" dirty="0"/>
              <a:t>τα σημεία «καμπής» (ή απόπειρες μεταρρύθμισης)</a:t>
            </a:r>
            <a:endParaRPr lang="en-US" sz="2000" b="1" i="1" u="sng" dirty="0"/>
          </a:p>
          <a:p>
            <a:pPr algn="just" defTabSz="912813">
              <a:buFontTx/>
              <a:buNone/>
              <a:defRPr/>
            </a:pPr>
            <a:endParaRPr lang="en-US" sz="500" dirty="0"/>
          </a:p>
          <a:p>
            <a:r>
              <a:rPr lang="el-GR" sz="1800" dirty="0"/>
              <a:t>Απόπειρα εκσυγχρονισμού του θεσμικού πλαισίου για την έρευνα και την τεχνολογία ο </a:t>
            </a:r>
            <a:r>
              <a:rPr lang="el-GR" sz="1800" b="1" dirty="0"/>
              <a:t>νόμος 3653/2008</a:t>
            </a:r>
            <a:r>
              <a:rPr lang="el-GR" sz="1800" dirty="0"/>
              <a:t>, ο οποίος δεν τέθηκε ποτέ σε εφαρμογή</a:t>
            </a:r>
          </a:p>
          <a:p>
            <a:endParaRPr lang="el-GR" sz="800" dirty="0"/>
          </a:p>
          <a:p>
            <a:r>
              <a:rPr lang="el-GR" sz="1800" dirty="0"/>
              <a:t>Απόφαση της κυβέρνησης να προχωρήσει σε </a:t>
            </a:r>
            <a:r>
              <a:rPr lang="el-GR" sz="1800" b="1" dirty="0"/>
              <a:t>συγχωνεύσεις και καταργήσεις ερευνητικών κέντρων </a:t>
            </a:r>
            <a:r>
              <a:rPr lang="el-GR" sz="1800" dirty="0"/>
              <a:t>(καλοκαίρι του 2009) στην προσπάθεια εξοικονόμησης πόρων (αφού είχε διαφανεί ο δημοσιονομικός εκτροχιασμός της χώρας)</a:t>
            </a:r>
          </a:p>
          <a:p>
            <a:endParaRPr lang="el-GR" sz="800" dirty="0"/>
          </a:p>
          <a:p>
            <a:r>
              <a:rPr lang="el-GR" sz="1800" dirty="0"/>
              <a:t>Η </a:t>
            </a:r>
            <a:r>
              <a:rPr lang="el-GR" sz="1800" b="1" dirty="0"/>
              <a:t>μεταφορά της Γ.Γ.Ε.Τ</a:t>
            </a:r>
            <a:r>
              <a:rPr lang="el-GR" sz="1800" dirty="0"/>
              <a:t>. από το Υπουργείο Ανάπτυξης, Ανταγωνιστικότητας και Ναυτιλίας </a:t>
            </a:r>
            <a:r>
              <a:rPr lang="el-GR" sz="1800" b="1" dirty="0"/>
              <a:t>στο Υπουργείο Παιδείας</a:t>
            </a:r>
            <a:r>
              <a:rPr lang="el-GR" sz="1800" dirty="0"/>
              <a:t>, Διά Βίου Μάθησης και Θρησκευμάτων </a:t>
            </a:r>
            <a:r>
              <a:rPr lang="el-GR" sz="1800" dirty="0" smtClean="0"/>
              <a:t>(2009) και επιστροφή στο Υπουργείο Ανάπτυξης (2019)</a:t>
            </a:r>
            <a:endParaRPr lang="el-GR" sz="1800" dirty="0"/>
          </a:p>
          <a:p>
            <a:endParaRPr lang="el-GR" sz="800" dirty="0"/>
          </a:p>
          <a:p>
            <a:r>
              <a:rPr lang="el-GR" sz="1800" dirty="0"/>
              <a:t>Νέος νόμος για θεσμικό πλαίσιο έρευνας το 2014</a:t>
            </a:r>
          </a:p>
          <a:p>
            <a:endParaRPr lang="el-GR" sz="800" dirty="0"/>
          </a:p>
          <a:p>
            <a:r>
              <a:rPr lang="el-GR" sz="1800" dirty="0"/>
              <a:t>Τα αίτια που προκάλεσαν τις απόπειρες μεταρρύθμισης </a:t>
            </a:r>
            <a:r>
              <a:rPr lang="el-GR" sz="1800" b="1" dirty="0"/>
              <a:t>δεν αφορούν την επιβολή κανόνων και ρυθμίσεων από το εξωτερικό</a:t>
            </a:r>
            <a:r>
              <a:rPr lang="el-GR" sz="1800" dirty="0"/>
              <a:t> (Ε.Ε. ή άλλη υπερεθνική συμφωνία), αλλά την ίδια την </a:t>
            </a:r>
            <a:r>
              <a:rPr lang="el-GR" sz="1800" b="1" dirty="0"/>
              <a:t>κατάσταση</a:t>
            </a:r>
            <a:r>
              <a:rPr lang="el-GR" sz="1800" dirty="0"/>
              <a:t> του ερευνητικού ιστού, τις </a:t>
            </a:r>
            <a:r>
              <a:rPr lang="el-GR" sz="1800" b="1" dirty="0"/>
              <a:t>πρωτοβουλίες</a:t>
            </a:r>
            <a:r>
              <a:rPr lang="el-GR" sz="1800" dirty="0"/>
              <a:t> του πολιτικού προσωπικού και εν μέρει τη δημοσιονομική </a:t>
            </a:r>
            <a:r>
              <a:rPr lang="el-GR" sz="1800" b="1" dirty="0"/>
              <a:t>κρίση</a:t>
            </a:r>
            <a:r>
              <a:rPr lang="el-GR" sz="1800" dirty="0"/>
              <a:t>. </a:t>
            </a:r>
          </a:p>
          <a:p>
            <a:endParaRPr lang="el-GR" sz="800" dirty="0"/>
          </a:p>
          <a:p>
            <a:r>
              <a:rPr lang="el-GR" sz="1800" dirty="0"/>
              <a:t>Ορισμός Αν. Υπουργού Έρευνας και αναβάθμιση του τομέα στην πολιτική ημερήσια διάταξη (στο πλαίσιο προσπάθειας οικονομικής ανάκαμψης + αντιμετώπισης της τάσης φυγής νέων επιστημόνων στο εξωτερικό)</a:t>
            </a:r>
          </a:p>
          <a:p>
            <a:r>
              <a:rPr lang="el-GR" sz="1800" dirty="0">
                <a:solidFill>
                  <a:schemeClr val="accent6">
                    <a:lumMod val="75000"/>
                  </a:schemeClr>
                </a:solidFill>
              </a:rPr>
              <a:t>Ο καθοριστικός ρόλος της </a:t>
            </a:r>
            <a:r>
              <a:rPr lang="en-US" sz="1800" dirty="0">
                <a:solidFill>
                  <a:schemeClr val="accent6">
                    <a:lumMod val="75000"/>
                  </a:schemeClr>
                </a:solidFill>
              </a:rPr>
              <a:t>RIS3</a:t>
            </a:r>
            <a:r>
              <a:rPr lang="el-GR" sz="1800" dirty="0">
                <a:solidFill>
                  <a:schemeClr val="accent6">
                    <a:lumMod val="75000"/>
                  </a:schemeClr>
                </a:solidFill>
              </a:rPr>
              <a:t>		    </a:t>
            </a:r>
            <a:r>
              <a:rPr lang="el-GR" sz="2400" b="1" dirty="0">
                <a:solidFill>
                  <a:schemeClr val="accent6">
                    <a:lumMod val="75000"/>
                  </a:schemeClr>
                </a:solidFill>
              </a:rPr>
              <a:t>ΕΣΠΑ 2014-2020</a:t>
            </a:r>
          </a:p>
          <a:p>
            <a:pPr algn="ctr">
              <a:buNone/>
            </a:pPr>
            <a:endParaRPr lang="el-GR" sz="1400" dirty="0"/>
          </a:p>
          <a:p>
            <a:pPr lvl="2" algn="just">
              <a:buFont typeface="Wingdings" pitchFamily="2" charset="2"/>
              <a:buChar char="v"/>
            </a:pPr>
            <a:endParaRPr lang="el-GR" sz="1200" dirty="0"/>
          </a:p>
        </p:txBody>
      </p:sp>
      <p:sp>
        <p:nvSpPr>
          <p:cNvPr id="2" name="Δεξιό βέλος 1"/>
          <p:cNvSpPr/>
          <p:nvPr/>
        </p:nvSpPr>
        <p:spPr>
          <a:xfrm>
            <a:off x="3779912" y="6525344"/>
            <a:ext cx="936104" cy="14401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035597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2 - Θέση περιεχομένου"/>
          <p:cNvSpPr>
            <a:spLocks noGrp="1"/>
          </p:cNvSpPr>
          <p:nvPr>
            <p:ph idx="1"/>
          </p:nvPr>
        </p:nvSpPr>
        <p:spPr>
          <a:xfrm>
            <a:off x="0" y="0"/>
            <a:ext cx="9144000" cy="6858000"/>
          </a:xfrm>
          <a:gradFill flip="none" rotWithShape="1">
            <a:gsLst>
              <a:gs pos="0">
                <a:schemeClr val="tx2">
                  <a:lumMod val="40000"/>
                  <a:lumOff val="60000"/>
                  <a:tint val="66000"/>
                  <a:satMod val="160000"/>
                </a:schemeClr>
              </a:gs>
              <a:gs pos="50000">
                <a:schemeClr val="tx2">
                  <a:lumMod val="40000"/>
                  <a:lumOff val="60000"/>
                  <a:tint val="44500"/>
                  <a:satMod val="160000"/>
                </a:schemeClr>
              </a:gs>
              <a:gs pos="100000">
                <a:schemeClr val="tx2">
                  <a:lumMod val="40000"/>
                  <a:lumOff val="60000"/>
                  <a:tint val="23500"/>
                  <a:satMod val="160000"/>
                </a:schemeClr>
              </a:gs>
            </a:gsLst>
            <a:lin ang="2700000" scaled="1"/>
            <a:tileRect/>
          </a:gradFill>
        </p:spPr>
        <p:txBody>
          <a:bodyPr/>
          <a:lstStyle/>
          <a:p>
            <a:pPr algn="ctr" defTabSz="912813" eaLnBrk="1" hangingPunct="1">
              <a:buFontTx/>
              <a:buNone/>
              <a:defRPr/>
            </a:pPr>
            <a:endParaRPr lang="en-US" sz="800" dirty="0"/>
          </a:p>
          <a:p>
            <a:pPr algn="ctr" defTabSz="912813" eaLnBrk="1" hangingPunct="1">
              <a:buFontTx/>
              <a:buNone/>
              <a:defRPr/>
            </a:pPr>
            <a:r>
              <a:rPr lang="el-GR" sz="2000" b="1" i="1" u="sng" dirty="0"/>
              <a:t>Διάκριση πολιτικών της ΕΕ</a:t>
            </a:r>
          </a:p>
          <a:p>
            <a:pPr algn="ctr" defTabSz="912813" eaLnBrk="1" hangingPunct="1">
              <a:buFontTx/>
              <a:buNone/>
              <a:defRPr/>
            </a:pPr>
            <a:endParaRPr lang="en-US" sz="2000" b="1" i="1" u="sng" dirty="0"/>
          </a:p>
          <a:p>
            <a:pPr algn="just" defTabSz="912813">
              <a:buFontTx/>
              <a:buNone/>
              <a:defRPr/>
            </a:pPr>
            <a:endParaRPr lang="en-US" sz="500" dirty="0"/>
          </a:p>
          <a:p>
            <a:r>
              <a:rPr lang="el-GR" sz="1800" b="1" dirty="0">
                <a:solidFill>
                  <a:schemeClr val="tx2">
                    <a:lumMod val="75000"/>
                  </a:schemeClr>
                </a:solidFill>
              </a:rPr>
              <a:t>Πολιτική της ΕΕ για Ε&amp;Α </a:t>
            </a:r>
            <a:r>
              <a:rPr lang="el-GR" sz="1800" dirty="0"/>
              <a:t>(+ «Κ») 	    ΠΡΟΓΡΑΜΜΑ ΠΛΑΙΣΙΟ</a:t>
            </a:r>
          </a:p>
          <a:p>
            <a:endParaRPr lang="el-GR" sz="800" dirty="0"/>
          </a:p>
          <a:p>
            <a:pPr marL="854075">
              <a:buFont typeface="Wingdings" panose="05000000000000000000" pitchFamily="2" charset="2"/>
              <a:buChar char="Ø"/>
            </a:pPr>
            <a:r>
              <a:rPr lang="el-GR" sz="1800" dirty="0"/>
              <a:t>Χρηματοδοτήσεις και δραστηριότητες απόλυτα ερευνητικού χαρακτήρα (+ «Κ»?)</a:t>
            </a:r>
          </a:p>
          <a:p>
            <a:pPr marL="854075">
              <a:buFont typeface="Wingdings" panose="05000000000000000000" pitchFamily="2" charset="2"/>
              <a:buChar char="Ø"/>
            </a:pPr>
            <a:endParaRPr lang="el-GR" sz="800" dirty="0"/>
          </a:p>
          <a:p>
            <a:pPr marL="854075">
              <a:buFont typeface="Wingdings" panose="05000000000000000000" pitchFamily="2" charset="2"/>
              <a:buChar char="Ø"/>
            </a:pPr>
            <a:r>
              <a:rPr lang="el-GR" sz="1800" dirty="0"/>
              <a:t>Η ευθύνη και η πρωτοβουλία στην ΕΕ</a:t>
            </a:r>
          </a:p>
          <a:p>
            <a:pPr marL="854075">
              <a:buFont typeface="Wingdings" panose="05000000000000000000" pitchFamily="2" charset="2"/>
              <a:buChar char="Ø"/>
            </a:pPr>
            <a:endParaRPr lang="el-GR" sz="1800" dirty="0"/>
          </a:p>
          <a:p>
            <a:pPr marL="854075">
              <a:buFont typeface="Wingdings" panose="05000000000000000000" pitchFamily="2" charset="2"/>
              <a:buChar char="Ø"/>
            </a:pPr>
            <a:endParaRPr lang="el-GR" sz="1800" dirty="0"/>
          </a:p>
          <a:p>
            <a:endParaRPr lang="el-GR" sz="800" dirty="0"/>
          </a:p>
          <a:p>
            <a:r>
              <a:rPr lang="el-GR" sz="1800" b="1" dirty="0">
                <a:solidFill>
                  <a:schemeClr val="accent6">
                    <a:lumMod val="75000"/>
                  </a:schemeClr>
                </a:solidFill>
              </a:rPr>
              <a:t>Πολιτική της ΕΕ για την οικονομική συνοχή/περιφερειακή ανάπτυξη </a:t>
            </a:r>
            <a:r>
              <a:rPr lang="el-GR" sz="1800" dirty="0"/>
              <a:t>	    	ΚΟΙΝΟΤΙΚΟ ΠΛΑΙΣΙΟ ΣΤΗΡΙΞΗΣ (ΚΠΣ) – ΕΘΝΙΚΟ ΣΤΡΑΤΗΓΙΚΟ ΠΛΑΙΣΙΟ ΑΝΑΦΟΡΑΣ (ΕΣΠΑ)</a:t>
            </a:r>
          </a:p>
          <a:p>
            <a:endParaRPr lang="el-GR" sz="800" dirty="0"/>
          </a:p>
          <a:p>
            <a:pPr marL="854075">
              <a:buFont typeface="Wingdings" panose="05000000000000000000" pitchFamily="2" charset="2"/>
              <a:buChar char="Ø"/>
            </a:pPr>
            <a:r>
              <a:rPr lang="el-GR" sz="1800" dirty="0"/>
              <a:t>Πιθανή αλλά σίγουρα όχι αποκλειστική η χρηματοδότηση της Ε&amp;Α (+ «Κ»). </a:t>
            </a:r>
          </a:p>
          <a:p>
            <a:pPr marL="854075">
              <a:buFont typeface="Wingdings" panose="05000000000000000000" pitchFamily="2" charset="2"/>
              <a:buChar char="Ø"/>
            </a:pPr>
            <a:endParaRPr lang="el-GR" sz="800" dirty="0"/>
          </a:p>
          <a:p>
            <a:pPr marL="854075">
              <a:buFont typeface="Wingdings" panose="05000000000000000000" pitchFamily="2" charset="2"/>
              <a:buChar char="Ø"/>
            </a:pPr>
            <a:r>
              <a:rPr lang="el-GR" sz="1800" dirty="0"/>
              <a:t>Η πρωτοβουλία και οι αποφάσεις στα κράτη μέλη σε συνεργασία με την ΕΕ</a:t>
            </a:r>
          </a:p>
          <a:p>
            <a:pPr marL="854075">
              <a:buFont typeface="Wingdings" panose="05000000000000000000" pitchFamily="2" charset="2"/>
              <a:buChar char="Ø"/>
            </a:pPr>
            <a:r>
              <a:rPr lang="el-GR" sz="1800" dirty="0"/>
              <a:t>Τέτοια περίπτωση την περίοδο 2014-2020: Η ΣΤΡΑΤΗΓΙΚΗ ΕΞΥΠΝΗΣ ΕΞΕΙΔΙΚΕΥΣΗΣ (</a:t>
            </a:r>
            <a:r>
              <a:rPr lang="en-US" sz="1800" dirty="0"/>
              <a:t>RIS3</a:t>
            </a:r>
            <a:r>
              <a:rPr lang="el-GR" sz="1800" dirty="0"/>
              <a:t>)</a:t>
            </a:r>
            <a:endParaRPr lang="el-GR" sz="1400" dirty="0"/>
          </a:p>
          <a:p>
            <a:pPr lvl="2" algn="just">
              <a:buFont typeface="Wingdings" pitchFamily="2" charset="2"/>
              <a:buChar char="v"/>
            </a:pPr>
            <a:endParaRPr lang="el-GR" sz="1200" dirty="0"/>
          </a:p>
        </p:txBody>
      </p:sp>
      <p:sp>
        <p:nvSpPr>
          <p:cNvPr id="4" name="Δεξιό βέλος 3"/>
          <p:cNvSpPr/>
          <p:nvPr/>
        </p:nvSpPr>
        <p:spPr>
          <a:xfrm>
            <a:off x="3923928" y="1124744"/>
            <a:ext cx="936104" cy="14401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Δεξιό βέλος 4"/>
          <p:cNvSpPr/>
          <p:nvPr/>
        </p:nvSpPr>
        <p:spPr>
          <a:xfrm>
            <a:off x="7956376" y="3212976"/>
            <a:ext cx="936104" cy="14401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13711478"/>
      </p:ext>
    </p:extLst>
  </p:cSld>
  <p:clrMapOvr>
    <a:masterClrMapping/>
  </p:clrMapOvr>
</p:sld>
</file>

<file path=ppt/theme/theme1.xml><?xml version="1.0" encoding="utf-8"?>
<a:theme xmlns:a="http://schemas.openxmlformats.org/drawingml/2006/main" name="Default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Θέμα του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Θέμα του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6918</TotalTime>
  <Words>3178</Words>
  <Application>Microsoft Office PowerPoint</Application>
  <PresentationFormat>On-screen Show (4:3)</PresentationFormat>
  <Paragraphs>567</Paragraphs>
  <Slides>27</Slides>
  <Notes>27</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27</vt:i4>
      </vt:variant>
    </vt:vector>
  </HeadingPairs>
  <TitlesOfParts>
    <vt:vector size="31" baseType="lpstr">
      <vt:lpstr>Arial</vt:lpstr>
      <vt:lpstr>Verdana</vt:lpstr>
      <vt:lpstr>Wingdings</vt:lpstr>
      <vt:lpstr>Default Design</vt:lpstr>
      <vt:lpstr>PowerPoint Presentation</vt:lpstr>
      <vt:lpstr> </vt:lpstr>
      <vt:lpstr>PowerPoint Presentation</vt:lpstr>
      <vt:lpstr> </vt:lpstr>
      <vt:lpstr>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 </vt:lpstr>
      <vt:lpstr> </vt:lpstr>
      <vt:lpstr> </vt:lpstr>
      <vt:lpstr> </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mitsos</dc:creator>
  <cp:lastModifiedBy>Χαράλαμπος Χρυσομαλλίδης</cp:lastModifiedBy>
  <cp:revision>592</cp:revision>
  <cp:lastPrinted>2018-07-26T12:33:54Z</cp:lastPrinted>
  <dcterms:created xsi:type="dcterms:W3CDTF">2007-03-04T10:43:13Z</dcterms:created>
  <dcterms:modified xsi:type="dcterms:W3CDTF">2021-07-15T07:06:51Z</dcterms:modified>
</cp:coreProperties>
</file>