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s/slide129.xml" ContentType="application/vnd.openxmlformats-officedocument.presentationml.slide+xml"/>
  <Override PartName="/ppt/slides/slide147.xml" ContentType="application/vnd.openxmlformats-officedocument.presentationml.slide+xml"/>
  <Override PartName="/ppt/slides/slide158.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slides/slide165.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Layouts/slideLayout7.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59.xml" ContentType="application/vnd.openxmlformats-officedocument.presentationml.slide+xml"/>
  <Override PartName="/ppt/slideLayouts/slideLayout21.xml" ContentType="application/vnd.openxmlformats-officedocument.presentationml.slideLayout+xml"/>
  <Override PartName="/ppt/slides/slide119.xml" ContentType="application/vnd.openxmlformats-officedocument.presentationml.slide+xml"/>
  <Override PartName="/ppt/slides/slide148.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55.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slides/slide162.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slideLayouts/slideLayout15.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s/slide163.xml" ContentType="application/vnd.openxmlformats-officedocument.presentationml.slide+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slideLayouts/slideLayout16.xml" ContentType="application/vnd.openxmlformats-officedocument.presentationml.slideLayout+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Layouts/slideLayout12.xml" ContentType="application/vnd.openxmlformats-officedocument.presentationml.slideLayout+xml"/>
  <Override PartName="/ppt/slides/slide139.xml" ContentType="application/vnd.openxmlformats-officedocument.presentationml.slide+xml"/>
  <Override PartName="/ppt/slides/slide157.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164.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 id="2147483680" r:id="rId2"/>
  </p:sldMasterIdLst>
  <p:notesMasterIdLst>
    <p:notesMasterId r:id="rId168"/>
  </p:notesMasterIdLst>
  <p:sldIdLst>
    <p:sldId id="256" r:id="rId3"/>
    <p:sldId id="507" r:id="rId4"/>
    <p:sldId id="257" r:id="rId5"/>
    <p:sldId id="486" r:id="rId6"/>
    <p:sldId id="424" r:id="rId7"/>
    <p:sldId id="448" r:id="rId8"/>
    <p:sldId id="425" r:id="rId9"/>
    <p:sldId id="408" r:id="rId10"/>
    <p:sldId id="258" r:id="rId11"/>
    <p:sldId id="407" r:id="rId12"/>
    <p:sldId id="387" r:id="rId13"/>
    <p:sldId id="259" r:id="rId14"/>
    <p:sldId id="260" r:id="rId15"/>
    <p:sldId id="392" r:id="rId16"/>
    <p:sldId id="462" r:id="rId17"/>
    <p:sldId id="388" r:id="rId18"/>
    <p:sldId id="487" r:id="rId19"/>
    <p:sldId id="488" r:id="rId20"/>
    <p:sldId id="497" r:id="rId21"/>
    <p:sldId id="498" r:id="rId22"/>
    <p:sldId id="499" r:id="rId23"/>
    <p:sldId id="415" r:id="rId24"/>
    <p:sldId id="390" r:id="rId25"/>
    <p:sldId id="409" r:id="rId26"/>
    <p:sldId id="489" r:id="rId27"/>
    <p:sldId id="490" r:id="rId28"/>
    <p:sldId id="264" r:id="rId29"/>
    <p:sldId id="500" r:id="rId30"/>
    <p:sldId id="469" r:id="rId31"/>
    <p:sldId id="493" r:id="rId32"/>
    <p:sldId id="494" r:id="rId33"/>
    <p:sldId id="268" r:id="rId34"/>
    <p:sldId id="269" r:id="rId35"/>
    <p:sldId id="270" r:id="rId36"/>
    <p:sldId id="492" r:id="rId37"/>
    <p:sldId id="427" r:id="rId38"/>
    <p:sldId id="491" r:id="rId39"/>
    <p:sldId id="271" r:id="rId40"/>
    <p:sldId id="417" r:id="rId41"/>
    <p:sldId id="277" r:id="rId42"/>
    <p:sldId id="428" r:id="rId43"/>
    <p:sldId id="466" r:id="rId44"/>
    <p:sldId id="495" r:id="rId45"/>
    <p:sldId id="467" r:id="rId46"/>
    <p:sldId id="449" r:id="rId47"/>
    <p:sldId id="411" r:id="rId48"/>
    <p:sldId id="431" r:id="rId49"/>
    <p:sldId id="432" r:id="rId50"/>
    <p:sldId id="278" r:id="rId51"/>
    <p:sldId id="279" r:id="rId52"/>
    <p:sldId id="280" r:id="rId53"/>
    <p:sldId id="496" r:id="rId54"/>
    <p:sldId id="393" r:id="rId55"/>
    <p:sldId id="506" r:id="rId56"/>
    <p:sldId id="282" r:id="rId57"/>
    <p:sldId id="501" r:id="rId58"/>
    <p:sldId id="468" r:id="rId59"/>
    <p:sldId id="456" r:id="rId60"/>
    <p:sldId id="395" r:id="rId61"/>
    <p:sldId id="450" r:id="rId62"/>
    <p:sldId id="422" r:id="rId63"/>
    <p:sldId id="397" r:id="rId64"/>
    <p:sldId id="423" r:id="rId65"/>
    <p:sldId id="398" r:id="rId66"/>
    <p:sldId id="399" r:id="rId67"/>
    <p:sldId id="445" r:id="rId68"/>
    <p:sldId id="447" r:id="rId69"/>
    <p:sldId id="446" r:id="rId70"/>
    <p:sldId id="503" r:id="rId71"/>
    <p:sldId id="504" r:id="rId72"/>
    <p:sldId id="505" r:id="rId73"/>
    <p:sldId id="283" r:id="rId74"/>
    <p:sldId id="396" r:id="rId75"/>
    <p:sldId id="502" r:id="rId76"/>
    <p:sldId id="284" r:id="rId77"/>
    <p:sldId id="286" r:id="rId78"/>
    <p:sldId id="419" r:id="rId79"/>
    <p:sldId id="287" r:id="rId80"/>
    <p:sldId id="340" r:id="rId81"/>
    <p:sldId id="288" r:id="rId82"/>
    <p:sldId id="434" r:id="rId83"/>
    <p:sldId id="451" r:id="rId84"/>
    <p:sldId id="435" r:id="rId85"/>
    <p:sldId id="433" r:id="rId86"/>
    <p:sldId id="290" r:id="rId87"/>
    <p:sldId id="452" r:id="rId88"/>
    <p:sldId id="289" r:id="rId89"/>
    <p:sldId id="291" r:id="rId90"/>
    <p:sldId id="292" r:id="rId91"/>
    <p:sldId id="400" r:id="rId92"/>
    <p:sldId id="293" r:id="rId93"/>
    <p:sldId id="294" r:id="rId94"/>
    <p:sldId id="295" r:id="rId95"/>
    <p:sldId id="296" r:id="rId96"/>
    <p:sldId id="297" r:id="rId97"/>
    <p:sldId id="298" r:id="rId98"/>
    <p:sldId id="299" r:id="rId99"/>
    <p:sldId id="301" r:id="rId100"/>
    <p:sldId id="302" r:id="rId101"/>
    <p:sldId id="303" r:id="rId102"/>
    <p:sldId id="304" r:id="rId103"/>
    <p:sldId id="305" r:id="rId104"/>
    <p:sldId id="306" r:id="rId105"/>
    <p:sldId id="307" r:id="rId106"/>
    <p:sldId id="308" r:id="rId107"/>
    <p:sldId id="309" r:id="rId108"/>
    <p:sldId id="485" r:id="rId109"/>
    <p:sldId id="484" r:id="rId110"/>
    <p:sldId id="470" r:id="rId111"/>
    <p:sldId id="341" r:id="rId112"/>
    <p:sldId id="310" r:id="rId113"/>
    <p:sldId id="475" r:id="rId114"/>
    <p:sldId id="311" r:id="rId115"/>
    <p:sldId id="476" r:id="rId116"/>
    <p:sldId id="436" r:id="rId117"/>
    <p:sldId id="312" r:id="rId118"/>
    <p:sldId id="477" r:id="rId119"/>
    <p:sldId id="313" r:id="rId120"/>
    <p:sldId id="471" r:id="rId121"/>
    <p:sldId id="478" r:id="rId122"/>
    <p:sldId id="472" r:id="rId123"/>
    <p:sldId id="314" r:id="rId124"/>
    <p:sldId id="315" r:id="rId125"/>
    <p:sldId id="479" r:id="rId126"/>
    <p:sldId id="473" r:id="rId127"/>
    <p:sldId id="474" r:id="rId128"/>
    <p:sldId id="480" r:id="rId129"/>
    <p:sldId id="316" r:id="rId130"/>
    <p:sldId id="481" r:id="rId131"/>
    <p:sldId id="317" r:id="rId132"/>
    <p:sldId id="318" r:id="rId133"/>
    <p:sldId id="319" r:id="rId134"/>
    <p:sldId id="405" r:id="rId135"/>
    <p:sldId id="404" r:id="rId136"/>
    <p:sldId id="402" r:id="rId137"/>
    <p:sldId id="482" r:id="rId138"/>
    <p:sldId id="420" r:id="rId139"/>
    <p:sldId id="421" r:id="rId140"/>
    <p:sldId id="403" r:id="rId141"/>
    <p:sldId id="401" r:id="rId142"/>
    <p:sldId id="439" r:id="rId143"/>
    <p:sldId id="320" r:id="rId144"/>
    <p:sldId id="442" r:id="rId145"/>
    <p:sldId id="440" r:id="rId146"/>
    <p:sldId id="321" r:id="rId147"/>
    <p:sldId id="412" r:id="rId148"/>
    <p:sldId id="413" r:id="rId149"/>
    <p:sldId id="461" r:id="rId150"/>
    <p:sldId id="323" r:id="rId151"/>
    <p:sldId id="324" r:id="rId152"/>
    <p:sldId id="441" r:id="rId153"/>
    <p:sldId id="406" r:id="rId154"/>
    <p:sldId id="322" r:id="rId155"/>
    <p:sldId id="329" r:id="rId156"/>
    <p:sldId id="344" r:id="rId157"/>
    <p:sldId id="328" r:id="rId158"/>
    <p:sldId id="330" r:id="rId159"/>
    <p:sldId id="331" r:id="rId160"/>
    <p:sldId id="332" r:id="rId161"/>
    <p:sldId id="333" r:id="rId162"/>
    <p:sldId id="443" r:id="rId163"/>
    <p:sldId id="335" r:id="rId164"/>
    <p:sldId id="336" r:id="rId165"/>
    <p:sldId id="444" r:id="rId166"/>
    <p:sldId id="337" r:id="rId167"/>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90" d="100"/>
          <a:sy n="90" d="100"/>
        </p:scale>
        <p:origin x="-1877" y="139"/>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117" Type="http://schemas.openxmlformats.org/officeDocument/2006/relationships/slide" Target="slides/slide115.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12" Type="http://schemas.openxmlformats.org/officeDocument/2006/relationships/slide" Target="slides/slide110.xml"/><Relationship Id="rId133" Type="http://schemas.openxmlformats.org/officeDocument/2006/relationships/slide" Target="slides/slide131.xml"/><Relationship Id="rId138" Type="http://schemas.openxmlformats.org/officeDocument/2006/relationships/slide" Target="slides/slide136.xml"/><Relationship Id="rId154" Type="http://schemas.openxmlformats.org/officeDocument/2006/relationships/slide" Target="slides/slide152.xml"/><Relationship Id="rId159" Type="http://schemas.openxmlformats.org/officeDocument/2006/relationships/slide" Target="slides/slide157.xml"/><Relationship Id="rId170" Type="http://schemas.openxmlformats.org/officeDocument/2006/relationships/viewProps" Target="viewProps.xml"/><Relationship Id="rId16" Type="http://schemas.openxmlformats.org/officeDocument/2006/relationships/slide" Target="slides/slide14.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123" Type="http://schemas.openxmlformats.org/officeDocument/2006/relationships/slide" Target="slides/slide121.xml"/><Relationship Id="rId128" Type="http://schemas.openxmlformats.org/officeDocument/2006/relationships/slide" Target="slides/slide126.xml"/><Relationship Id="rId144" Type="http://schemas.openxmlformats.org/officeDocument/2006/relationships/slide" Target="slides/slide142.xml"/><Relationship Id="rId149" Type="http://schemas.openxmlformats.org/officeDocument/2006/relationships/slide" Target="slides/slide147.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160" Type="http://schemas.openxmlformats.org/officeDocument/2006/relationships/slide" Target="slides/slide158.xml"/><Relationship Id="rId165" Type="http://schemas.openxmlformats.org/officeDocument/2006/relationships/slide" Target="slides/slide163.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113" Type="http://schemas.openxmlformats.org/officeDocument/2006/relationships/slide" Target="slides/slide111.xml"/><Relationship Id="rId118" Type="http://schemas.openxmlformats.org/officeDocument/2006/relationships/slide" Target="slides/slide116.xml"/><Relationship Id="rId134" Type="http://schemas.openxmlformats.org/officeDocument/2006/relationships/slide" Target="slides/slide132.xml"/><Relationship Id="rId139" Type="http://schemas.openxmlformats.org/officeDocument/2006/relationships/slide" Target="slides/slide137.xml"/><Relationship Id="rId80" Type="http://schemas.openxmlformats.org/officeDocument/2006/relationships/slide" Target="slides/slide78.xml"/><Relationship Id="rId85" Type="http://schemas.openxmlformats.org/officeDocument/2006/relationships/slide" Target="slides/slide83.xml"/><Relationship Id="rId150" Type="http://schemas.openxmlformats.org/officeDocument/2006/relationships/slide" Target="slides/slide148.xml"/><Relationship Id="rId155" Type="http://schemas.openxmlformats.org/officeDocument/2006/relationships/slide" Target="slides/slide153.xml"/><Relationship Id="rId171" Type="http://schemas.openxmlformats.org/officeDocument/2006/relationships/theme" Target="theme/theme1.xml"/><Relationship Id="rId12" Type="http://schemas.openxmlformats.org/officeDocument/2006/relationships/slide" Target="slides/slide10.xml"/><Relationship Id="rId17" Type="http://schemas.openxmlformats.org/officeDocument/2006/relationships/slide" Target="slides/slide15.xml"/><Relationship Id="rId33" Type="http://schemas.openxmlformats.org/officeDocument/2006/relationships/slide" Target="slides/slide31.xml"/><Relationship Id="rId38" Type="http://schemas.openxmlformats.org/officeDocument/2006/relationships/slide" Target="slides/slide36.xml"/><Relationship Id="rId59" Type="http://schemas.openxmlformats.org/officeDocument/2006/relationships/slide" Target="slides/slide57.xml"/><Relationship Id="rId103" Type="http://schemas.openxmlformats.org/officeDocument/2006/relationships/slide" Target="slides/slide101.xml"/><Relationship Id="rId108" Type="http://schemas.openxmlformats.org/officeDocument/2006/relationships/slide" Target="slides/slide106.xml"/><Relationship Id="rId124" Type="http://schemas.openxmlformats.org/officeDocument/2006/relationships/slide" Target="slides/slide122.xml"/><Relationship Id="rId129" Type="http://schemas.openxmlformats.org/officeDocument/2006/relationships/slide" Target="slides/slide127.xml"/><Relationship Id="rId54" Type="http://schemas.openxmlformats.org/officeDocument/2006/relationships/slide" Target="slides/slide52.xml"/><Relationship Id="rId70" Type="http://schemas.openxmlformats.org/officeDocument/2006/relationships/slide" Target="slides/slide68.xml"/><Relationship Id="rId75" Type="http://schemas.openxmlformats.org/officeDocument/2006/relationships/slide" Target="slides/slide73.xml"/><Relationship Id="rId91" Type="http://schemas.openxmlformats.org/officeDocument/2006/relationships/slide" Target="slides/slide89.xml"/><Relationship Id="rId96" Type="http://schemas.openxmlformats.org/officeDocument/2006/relationships/slide" Target="slides/slide94.xml"/><Relationship Id="rId140" Type="http://schemas.openxmlformats.org/officeDocument/2006/relationships/slide" Target="slides/slide138.xml"/><Relationship Id="rId145" Type="http://schemas.openxmlformats.org/officeDocument/2006/relationships/slide" Target="slides/slide143.xml"/><Relationship Id="rId161" Type="http://schemas.openxmlformats.org/officeDocument/2006/relationships/slide" Target="slides/slide159.xml"/><Relationship Id="rId166" Type="http://schemas.openxmlformats.org/officeDocument/2006/relationships/slide" Target="slides/slide164.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6" Type="http://schemas.openxmlformats.org/officeDocument/2006/relationships/slide" Target="slides/slide104.xml"/><Relationship Id="rId114" Type="http://schemas.openxmlformats.org/officeDocument/2006/relationships/slide" Target="slides/slide112.xml"/><Relationship Id="rId119" Type="http://schemas.openxmlformats.org/officeDocument/2006/relationships/slide" Target="slides/slide117.xml"/><Relationship Id="rId127" Type="http://schemas.openxmlformats.org/officeDocument/2006/relationships/slide" Target="slides/slide12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122" Type="http://schemas.openxmlformats.org/officeDocument/2006/relationships/slide" Target="slides/slide120.xml"/><Relationship Id="rId130" Type="http://schemas.openxmlformats.org/officeDocument/2006/relationships/slide" Target="slides/slide128.xml"/><Relationship Id="rId135" Type="http://schemas.openxmlformats.org/officeDocument/2006/relationships/slide" Target="slides/slide133.xml"/><Relationship Id="rId143" Type="http://schemas.openxmlformats.org/officeDocument/2006/relationships/slide" Target="slides/slide141.xml"/><Relationship Id="rId148" Type="http://schemas.openxmlformats.org/officeDocument/2006/relationships/slide" Target="slides/slide146.xml"/><Relationship Id="rId151" Type="http://schemas.openxmlformats.org/officeDocument/2006/relationships/slide" Target="slides/slide149.xml"/><Relationship Id="rId156" Type="http://schemas.openxmlformats.org/officeDocument/2006/relationships/slide" Target="slides/slide154.xml"/><Relationship Id="rId164" Type="http://schemas.openxmlformats.org/officeDocument/2006/relationships/slide" Target="slides/slide162.xml"/><Relationship Id="rId16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72" Type="http://schemas.openxmlformats.org/officeDocument/2006/relationships/tableStyles" Target="tableStyles.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slide" Target="slides/slide10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120" Type="http://schemas.openxmlformats.org/officeDocument/2006/relationships/slide" Target="slides/slide118.xml"/><Relationship Id="rId125" Type="http://schemas.openxmlformats.org/officeDocument/2006/relationships/slide" Target="slides/slide123.xml"/><Relationship Id="rId141" Type="http://schemas.openxmlformats.org/officeDocument/2006/relationships/slide" Target="slides/slide139.xml"/><Relationship Id="rId146" Type="http://schemas.openxmlformats.org/officeDocument/2006/relationships/slide" Target="slides/slide144.xml"/><Relationship Id="rId167" Type="http://schemas.openxmlformats.org/officeDocument/2006/relationships/slide" Target="slides/slide165.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162" Type="http://schemas.openxmlformats.org/officeDocument/2006/relationships/slide" Target="slides/slide16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slide" Target="slides/slide108.xml"/><Relationship Id="rId115" Type="http://schemas.openxmlformats.org/officeDocument/2006/relationships/slide" Target="slides/slide113.xml"/><Relationship Id="rId131" Type="http://schemas.openxmlformats.org/officeDocument/2006/relationships/slide" Target="slides/slide129.xml"/><Relationship Id="rId136" Type="http://schemas.openxmlformats.org/officeDocument/2006/relationships/slide" Target="slides/slide134.xml"/><Relationship Id="rId157" Type="http://schemas.openxmlformats.org/officeDocument/2006/relationships/slide" Target="slides/slide155.xml"/><Relationship Id="rId61" Type="http://schemas.openxmlformats.org/officeDocument/2006/relationships/slide" Target="slides/slide59.xml"/><Relationship Id="rId82" Type="http://schemas.openxmlformats.org/officeDocument/2006/relationships/slide" Target="slides/slide80.xml"/><Relationship Id="rId152" Type="http://schemas.openxmlformats.org/officeDocument/2006/relationships/slide" Target="slides/slide15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126" Type="http://schemas.openxmlformats.org/officeDocument/2006/relationships/slide" Target="slides/slide124.xml"/><Relationship Id="rId147" Type="http://schemas.openxmlformats.org/officeDocument/2006/relationships/slide" Target="slides/slide145.xml"/><Relationship Id="rId168"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98" Type="http://schemas.openxmlformats.org/officeDocument/2006/relationships/slide" Target="slides/slide96.xml"/><Relationship Id="rId121" Type="http://schemas.openxmlformats.org/officeDocument/2006/relationships/slide" Target="slides/slide119.xml"/><Relationship Id="rId142" Type="http://schemas.openxmlformats.org/officeDocument/2006/relationships/slide" Target="slides/slide140.xml"/><Relationship Id="rId163" Type="http://schemas.openxmlformats.org/officeDocument/2006/relationships/slide" Target="slides/slide161.xml"/><Relationship Id="rId3" Type="http://schemas.openxmlformats.org/officeDocument/2006/relationships/slide" Target="slides/slide1.xml"/><Relationship Id="rId25" Type="http://schemas.openxmlformats.org/officeDocument/2006/relationships/slide" Target="slides/slide23.xml"/><Relationship Id="rId46" Type="http://schemas.openxmlformats.org/officeDocument/2006/relationships/slide" Target="slides/slide44.xml"/><Relationship Id="rId67" Type="http://schemas.openxmlformats.org/officeDocument/2006/relationships/slide" Target="slides/slide65.xml"/><Relationship Id="rId116" Type="http://schemas.openxmlformats.org/officeDocument/2006/relationships/slide" Target="slides/slide114.xml"/><Relationship Id="rId137" Type="http://schemas.openxmlformats.org/officeDocument/2006/relationships/slide" Target="slides/slide135.xml"/><Relationship Id="rId158" Type="http://schemas.openxmlformats.org/officeDocument/2006/relationships/slide" Target="slides/slide156.xml"/><Relationship Id="rId20" Type="http://schemas.openxmlformats.org/officeDocument/2006/relationships/slide" Target="slides/slide18.xml"/><Relationship Id="rId41" Type="http://schemas.openxmlformats.org/officeDocument/2006/relationships/slide" Target="slides/slide39.xml"/><Relationship Id="rId62" Type="http://schemas.openxmlformats.org/officeDocument/2006/relationships/slide" Target="slides/slide60.xml"/><Relationship Id="rId83" Type="http://schemas.openxmlformats.org/officeDocument/2006/relationships/slide" Target="slides/slide81.xml"/><Relationship Id="rId88" Type="http://schemas.openxmlformats.org/officeDocument/2006/relationships/slide" Target="slides/slide86.xml"/><Relationship Id="rId111" Type="http://schemas.openxmlformats.org/officeDocument/2006/relationships/slide" Target="slides/slide109.xml"/><Relationship Id="rId132" Type="http://schemas.openxmlformats.org/officeDocument/2006/relationships/slide" Target="slides/slide130.xml"/><Relationship Id="rId153" Type="http://schemas.openxmlformats.org/officeDocument/2006/relationships/slide" Target="slides/slide1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l-GR"/>
          </a:p>
        </p:txBody>
      </p:sp>
      <p:sp>
        <p:nvSpPr>
          <p:cNvPr id="307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l-GR"/>
          </a:p>
        </p:txBody>
      </p:sp>
      <p:sp>
        <p:nvSpPr>
          <p:cNvPr id="143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noProof="0" smtClean="0"/>
              <a:t>Κάντε κλικ για να επεξεργαστείτε τα στυλ κειμένου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307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l-GR"/>
          </a:p>
        </p:txBody>
      </p:sp>
      <p:sp>
        <p:nvSpPr>
          <p:cNvPr id="307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6B90D3DB-EEEA-43AD-8E71-04C45239751D}" type="slidenum">
              <a:rPr lang="el-GR"/>
              <a:pPr>
                <a:defRPr/>
              </a:pPr>
              <a:t>‹#›</a:t>
            </a:fld>
            <a:endParaRPr lang="el-G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6"/>
          <p:cNvSpPr>
            <a:spLocks noGrp="1" noChangeArrowheads="1"/>
          </p:cNvSpPr>
          <p:nvPr>
            <p:ph type="dt" sz="half" idx="10"/>
          </p:nvPr>
        </p:nvSpPr>
        <p:spPr>
          <a:ln/>
        </p:spPr>
        <p:txBody>
          <a:bodyPr/>
          <a:lstStyle>
            <a:lvl1pPr>
              <a:defRPr/>
            </a:lvl1pPr>
          </a:lstStyle>
          <a:p>
            <a:pPr>
              <a:defRPr/>
            </a:pPr>
            <a:endParaRPr lang="el-GR"/>
          </a:p>
        </p:txBody>
      </p:sp>
      <p:sp>
        <p:nvSpPr>
          <p:cNvPr id="5" name="Rectangle 7"/>
          <p:cNvSpPr>
            <a:spLocks noGrp="1" noChangeArrowheads="1"/>
          </p:cNvSpPr>
          <p:nvPr>
            <p:ph type="ftr" sz="quarter" idx="11"/>
          </p:nvPr>
        </p:nvSpPr>
        <p:spPr>
          <a:ln/>
        </p:spPr>
        <p:txBody>
          <a:bodyPr/>
          <a:lstStyle>
            <a:lvl1pPr>
              <a:defRPr/>
            </a:lvl1pPr>
          </a:lstStyle>
          <a:p>
            <a:pPr>
              <a:defRPr/>
            </a:pPr>
            <a:endParaRPr lang="el-GR"/>
          </a:p>
        </p:txBody>
      </p:sp>
      <p:sp>
        <p:nvSpPr>
          <p:cNvPr id="6" name="Rectangle 8"/>
          <p:cNvSpPr>
            <a:spLocks noGrp="1" noChangeArrowheads="1"/>
          </p:cNvSpPr>
          <p:nvPr>
            <p:ph type="sldNum" sz="quarter" idx="12"/>
          </p:nvPr>
        </p:nvSpPr>
        <p:spPr>
          <a:ln/>
        </p:spPr>
        <p:txBody>
          <a:bodyPr/>
          <a:lstStyle>
            <a:lvl1pPr>
              <a:defRPr/>
            </a:lvl1pPr>
          </a:lstStyle>
          <a:p>
            <a:pPr>
              <a:defRPr/>
            </a:pPr>
            <a:fld id="{8920636D-FA1C-4E4F-8E49-64DEFD2E9F38}" type="slidenum">
              <a:rPr lang="el-GR"/>
              <a:pPr>
                <a:defRPr/>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73838" y="304800"/>
            <a:ext cx="2001837" cy="5715000"/>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566738" y="304800"/>
            <a:ext cx="5854700" cy="5715000"/>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6"/>
          <p:cNvSpPr>
            <a:spLocks noGrp="1" noChangeArrowheads="1"/>
          </p:cNvSpPr>
          <p:nvPr>
            <p:ph type="dt" sz="half" idx="10"/>
          </p:nvPr>
        </p:nvSpPr>
        <p:spPr>
          <a:ln/>
        </p:spPr>
        <p:txBody>
          <a:bodyPr/>
          <a:lstStyle>
            <a:lvl1pPr>
              <a:defRPr/>
            </a:lvl1pPr>
          </a:lstStyle>
          <a:p>
            <a:pPr>
              <a:defRPr/>
            </a:pPr>
            <a:endParaRPr lang="el-GR"/>
          </a:p>
        </p:txBody>
      </p:sp>
      <p:sp>
        <p:nvSpPr>
          <p:cNvPr id="5" name="Rectangle 7"/>
          <p:cNvSpPr>
            <a:spLocks noGrp="1" noChangeArrowheads="1"/>
          </p:cNvSpPr>
          <p:nvPr>
            <p:ph type="ftr" sz="quarter" idx="11"/>
          </p:nvPr>
        </p:nvSpPr>
        <p:spPr>
          <a:ln/>
        </p:spPr>
        <p:txBody>
          <a:bodyPr/>
          <a:lstStyle>
            <a:lvl1pPr>
              <a:defRPr/>
            </a:lvl1pPr>
          </a:lstStyle>
          <a:p>
            <a:pPr>
              <a:defRPr/>
            </a:pPr>
            <a:endParaRPr lang="el-GR"/>
          </a:p>
        </p:txBody>
      </p:sp>
      <p:sp>
        <p:nvSpPr>
          <p:cNvPr id="6" name="Rectangle 8"/>
          <p:cNvSpPr>
            <a:spLocks noGrp="1" noChangeArrowheads="1"/>
          </p:cNvSpPr>
          <p:nvPr>
            <p:ph type="sldNum" sz="quarter" idx="12"/>
          </p:nvPr>
        </p:nvSpPr>
        <p:spPr>
          <a:ln/>
        </p:spPr>
        <p:txBody>
          <a:bodyPr/>
          <a:lstStyle>
            <a:lvl1pPr>
              <a:defRPr/>
            </a:lvl1pPr>
          </a:lstStyle>
          <a:p>
            <a:pPr>
              <a:defRPr/>
            </a:pPr>
            <a:fld id="{9134765D-83E7-4566-B91B-531DEB0D176F}" type="slidenum">
              <a:rPr lang="el-GR"/>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934200"/>
            <a:chOff x="0" y="0"/>
            <a:chExt cx="5760" cy="4368"/>
          </a:xfrm>
        </p:grpSpPr>
        <p:sp>
          <p:nvSpPr>
            <p:cNvPr id="5"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el-GR"/>
            </a:p>
          </p:txBody>
        </p:sp>
        <p:sp>
          <p:nvSpPr>
            <p:cNvPr id="6" name="Freeform 4"/>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l-GR"/>
            </a:p>
          </p:txBody>
        </p:sp>
        <p:sp>
          <p:nvSpPr>
            <p:cNvPr id="7" name="Freeform 5"/>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l-GR"/>
            </a:p>
          </p:txBody>
        </p:sp>
        <p:sp>
          <p:nvSpPr>
            <p:cNvPr id="8" name="Freeform 6"/>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l-GR"/>
            </a:p>
          </p:txBody>
        </p:sp>
        <p:sp>
          <p:nvSpPr>
            <p:cNvPr id="9" name="Freeform 7"/>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l-GR"/>
            </a:p>
          </p:txBody>
        </p:sp>
        <p:sp>
          <p:nvSpPr>
            <p:cNvPr id="10" name="Freeform 8"/>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l-GR"/>
            </a:p>
          </p:txBody>
        </p:sp>
        <p:sp>
          <p:nvSpPr>
            <p:cNvPr id="11" name="Freeform 9"/>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l-GR"/>
            </a:p>
          </p:txBody>
        </p:sp>
        <p:sp>
          <p:nvSpPr>
            <p:cNvPr id="12" name="Freeform 10"/>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l-GR"/>
            </a:p>
          </p:txBody>
        </p:sp>
        <p:sp>
          <p:nvSpPr>
            <p:cNvPr id="13" name="Freeform 11"/>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pPr>
                <a:defRPr/>
              </a:pPr>
              <a:endParaRPr lang="el-GR"/>
            </a:p>
          </p:txBody>
        </p:sp>
        <p:sp>
          <p:nvSpPr>
            <p:cNvPr id="14"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pPr>
                <a:defRPr/>
              </a:pPr>
              <a:endParaRPr lang="el-GR"/>
            </a:p>
          </p:txBody>
        </p:sp>
        <p:sp>
          <p:nvSpPr>
            <p:cNvPr id="15"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pPr>
                <a:defRPr/>
              </a:pPr>
              <a:endParaRPr lang="el-GR"/>
            </a:p>
          </p:txBody>
        </p:sp>
        <p:sp>
          <p:nvSpPr>
            <p:cNvPr id="16"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el-GR"/>
            </a:p>
          </p:txBody>
        </p:sp>
        <p:sp>
          <p:nvSpPr>
            <p:cNvPr id="17"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el-GR"/>
            </a:p>
          </p:txBody>
        </p:sp>
        <p:sp>
          <p:nvSpPr>
            <p:cNvPr id="18"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a:defRPr/>
              </a:pPr>
              <a:endParaRPr lang="el-GR"/>
            </a:p>
          </p:txBody>
        </p:sp>
        <p:sp>
          <p:nvSpPr>
            <p:cNvPr id="19" name="Freeform 17"/>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pPr>
                <a:defRPr/>
              </a:pPr>
              <a:endParaRPr lang="el-GR"/>
            </a:p>
          </p:txBody>
        </p:sp>
        <p:sp>
          <p:nvSpPr>
            <p:cNvPr id="20" name="Freeform 18"/>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l-GR"/>
            </a:p>
          </p:txBody>
        </p:sp>
        <p:sp>
          <p:nvSpPr>
            <p:cNvPr id="21"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el-GR"/>
            </a:p>
          </p:txBody>
        </p:sp>
        <p:sp>
          <p:nvSpPr>
            <p:cNvPr id="22" name="Freeform 20"/>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l-GR"/>
            </a:p>
          </p:txBody>
        </p:sp>
      </p:grpSp>
      <p:sp>
        <p:nvSpPr>
          <p:cNvPr id="120853" name="Rectangle 21"/>
          <p:cNvSpPr>
            <a:spLocks noGrp="1" noChangeArrowheads="1"/>
          </p:cNvSpPr>
          <p:nvPr>
            <p:ph type="ctrTitle" sz="quarter"/>
          </p:nvPr>
        </p:nvSpPr>
        <p:spPr>
          <a:xfrm>
            <a:off x="685800" y="1828800"/>
            <a:ext cx="7772400" cy="1736725"/>
          </a:xfrm>
        </p:spPr>
        <p:txBody>
          <a:bodyPr/>
          <a:lstStyle>
            <a:lvl1pPr>
              <a:defRPr sz="5400"/>
            </a:lvl1pPr>
          </a:lstStyle>
          <a:p>
            <a:r>
              <a:rPr lang="el-GR"/>
              <a:t>Κάντε κλικ για επεξεργασία του τίτλου</a:t>
            </a:r>
          </a:p>
        </p:txBody>
      </p:sp>
      <p:sp>
        <p:nvSpPr>
          <p:cNvPr id="120854" name="Rectangle 2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l-GR"/>
              <a:t>Κάντε κλικ για να επεξεργαστείτε τον υπότιτλο του υποδείγματος</a:t>
            </a:r>
          </a:p>
        </p:txBody>
      </p:sp>
      <p:sp>
        <p:nvSpPr>
          <p:cNvPr id="23" name="Rectangle 23"/>
          <p:cNvSpPr>
            <a:spLocks noGrp="1" noChangeArrowheads="1"/>
          </p:cNvSpPr>
          <p:nvPr>
            <p:ph type="dt" sz="quarter" idx="10"/>
          </p:nvPr>
        </p:nvSpPr>
        <p:spPr/>
        <p:txBody>
          <a:bodyPr/>
          <a:lstStyle>
            <a:lvl1pPr>
              <a:defRPr/>
            </a:lvl1pPr>
          </a:lstStyle>
          <a:p>
            <a:pPr>
              <a:defRPr/>
            </a:pPr>
            <a:fld id="{C9A96334-7C54-49C1-BECB-BE58422E6C8D}" type="datetimeFigureOut">
              <a:rPr lang="el-GR"/>
              <a:pPr>
                <a:defRPr/>
              </a:pPr>
              <a:t>8/5/2020</a:t>
            </a:fld>
            <a:endParaRPr lang="el-GR"/>
          </a:p>
        </p:txBody>
      </p:sp>
      <p:sp>
        <p:nvSpPr>
          <p:cNvPr id="24" name="Rectangle 24"/>
          <p:cNvSpPr>
            <a:spLocks noGrp="1" noChangeArrowheads="1"/>
          </p:cNvSpPr>
          <p:nvPr>
            <p:ph type="ftr" sz="quarter" idx="11"/>
          </p:nvPr>
        </p:nvSpPr>
        <p:spPr/>
        <p:txBody>
          <a:bodyPr/>
          <a:lstStyle>
            <a:lvl1pPr>
              <a:defRPr/>
            </a:lvl1pPr>
          </a:lstStyle>
          <a:p>
            <a:pPr>
              <a:defRPr/>
            </a:pPr>
            <a:endParaRPr lang="el-GR"/>
          </a:p>
        </p:txBody>
      </p:sp>
      <p:sp>
        <p:nvSpPr>
          <p:cNvPr id="25" name="Rectangle 25"/>
          <p:cNvSpPr>
            <a:spLocks noGrp="1" noChangeArrowheads="1"/>
          </p:cNvSpPr>
          <p:nvPr>
            <p:ph type="sldNum" sz="quarter" idx="12"/>
          </p:nvPr>
        </p:nvSpPr>
        <p:spPr/>
        <p:txBody>
          <a:bodyPr/>
          <a:lstStyle>
            <a:lvl1pPr>
              <a:defRPr/>
            </a:lvl1pPr>
          </a:lstStyle>
          <a:p>
            <a:pPr>
              <a:defRPr/>
            </a:pPr>
            <a:fld id="{F81B966E-2D6E-41D8-98CE-44774BA0B53C}" type="slidenum">
              <a:rPr lang="el-GR"/>
              <a:pPr>
                <a:defRPr/>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23"/>
          <p:cNvSpPr>
            <a:spLocks noGrp="1" noChangeArrowheads="1"/>
          </p:cNvSpPr>
          <p:nvPr>
            <p:ph type="dt" sz="half" idx="10"/>
          </p:nvPr>
        </p:nvSpPr>
        <p:spPr>
          <a:ln/>
        </p:spPr>
        <p:txBody>
          <a:bodyPr/>
          <a:lstStyle>
            <a:lvl1pPr>
              <a:defRPr/>
            </a:lvl1pPr>
          </a:lstStyle>
          <a:p>
            <a:pPr>
              <a:defRPr/>
            </a:pPr>
            <a:fld id="{DF17B01F-A19E-4193-882A-A026BFE62441}" type="datetimeFigureOut">
              <a:rPr lang="el-GR"/>
              <a:pPr>
                <a:defRPr/>
              </a:pPr>
              <a:t>8/5/2020</a:t>
            </a:fld>
            <a:endParaRPr lang="el-GR"/>
          </a:p>
        </p:txBody>
      </p:sp>
      <p:sp>
        <p:nvSpPr>
          <p:cNvPr id="5" name="Rectangle 24"/>
          <p:cNvSpPr>
            <a:spLocks noGrp="1" noChangeArrowheads="1"/>
          </p:cNvSpPr>
          <p:nvPr>
            <p:ph type="ftr" sz="quarter" idx="11"/>
          </p:nvPr>
        </p:nvSpPr>
        <p:spPr>
          <a:ln/>
        </p:spPr>
        <p:txBody>
          <a:bodyPr/>
          <a:lstStyle>
            <a:lvl1pPr>
              <a:defRPr/>
            </a:lvl1pPr>
          </a:lstStyle>
          <a:p>
            <a:pPr>
              <a:defRPr/>
            </a:pPr>
            <a:endParaRPr lang="el-GR"/>
          </a:p>
        </p:txBody>
      </p:sp>
      <p:sp>
        <p:nvSpPr>
          <p:cNvPr id="6" name="Rectangle 25"/>
          <p:cNvSpPr>
            <a:spLocks noGrp="1" noChangeArrowheads="1"/>
          </p:cNvSpPr>
          <p:nvPr>
            <p:ph type="sldNum" sz="quarter" idx="12"/>
          </p:nvPr>
        </p:nvSpPr>
        <p:spPr>
          <a:ln/>
        </p:spPr>
        <p:txBody>
          <a:bodyPr/>
          <a:lstStyle>
            <a:lvl1pPr>
              <a:defRPr/>
            </a:lvl1pPr>
          </a:lstStyle>
          <a:p>
            <a:pPr>
              <a:defRPr/>
            </a:pPr>
            <a:fld id="{D952265D-6F4E-4F4F-9FC1-E3C9752E112A}" type="slidenum">
              <a:rPr lang="el-GR"/>
              <a:pPr>
                <a:defRPr/>
              </a:pPr>
              <a:t>‹#›</a:t>
            </a:fld>
            <a:endParaRPr lang="el-G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Rectangle 23"/>
          <p:cNvSpPr>
            <a:spLocks noGrp="1" noChangeArrowheads="1"/>
          </p:cNvSpPr>
          <p:nvPr>
            <p:ph type="dt" sz="half" idx="10"/>
          </p:nvPr>
        </p:nvSpPr>
        <p:spPr>
          <a:ln/>
        </p:spPr>
        <p:txBody>
          <a:bodyPr/>
          <a:lstStyle>
            <a:lvl1pPr>
              <a:defRPr/>
            </a:lvl1pPr>
          </a:lstStyle>
          <a:p>
            <a:pPr>
              <a:defRPr/>
            </a:pPr>
            <a:fld id="{F519C94F-EA12-4A49-B06F-2BDD24C47C6A}" type="datetimeFigureOut">
              <a:rPr lang="el-GR"/>
              <a:pPr>
                <a:defRPr/>
              </a:pPr>
              <a:t>8/5/2020</a:t>
            </a:fld>
            <a:endParaRPr lang="el-GR"/>
          </a:p>
        </p:txBody>
      </p:sp>
      <p:sp>
        <p:nvSpPr>
          <p:cNvPr id="5" name="Rectangle 24"/>
          <p:cNvSpPr>
            <a:spLocks noGrp="1" noChangeArrowheads="1"/>
          </p:cNvSpPr>
          <p:nvPr>
            <p:ph type="ftr" sz="quarter" idx="11"/>
          </p:nvPr>
        </p:nvSpPr>
        <p:spPr>
          <a:ln/>
        </p:spPr>
        <p:txBody>
          <a:bodyPr/>
          <a:lstStyle>
            <a:lvl1pPr>
              <a:defRPr/>
            </a:lvl1pPr>
          </a:lstStyle>
          <a:p>
            <a:pPr>
              <a:defRPr/>
            </a:pPr>
            <a:endParaRPr lang="el-GR"/>
          </a:p>
        </p:txBody>
      </p:sp>
      <p:sp>
        <p:nvSpPr>
          <p:cNvPr id="6" name="Rectangle 25"/>
          <p:cNvSpPr>
            <a:spLocks noGrp="1" noChangeArrowheads="1"/>
          </p:cNvSpPr>
          <p:nvPr>
            <p:ph type="sldNum" sz="quarter" idx="12"/>
          </p:nvPr>
        </p:nvSpPr>
        <p:spPr>
          <a:ln/>
        </p:spPr>
        <p:txBody>
          <a:bodyPr/>
          <a:lstStyle>
            <a:lvl1pPr>
              <a:defRPr/>
            </a:lvl1pPr>
          </a:lstStyle>
          <a:p>
            <a:pPr>
              <a:defRPr/>
            </a:pPr>
            <a:fld id="{4AC71DF9-7431-4440-8A01-EF7139CD2B3D}" type="slidenum">
              <a:rPr lang="el-GR"/>
              <a:pPr>
                <a:defRPr/>
              </a:pPr>
              <a:t>‹#›</a:t>
            </a:fld>
            <a:endParaRPr lang="el-G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23"/>
          <p:cNvSpPr>
            <a:spLocks noGrp="1" noChangeArrowheads="1"/>
          </p:cNvSpPr>
          <p:nvPr>
            <p:ph type="dt" sz="half" idx="10"/>
          </p:nvPr>
        </p:nvSpPr>
        <p:spPr>
          <a:ln/>
        </p:spPr>
        <p:txBody>
          <a:bodyPr/>
          <a:lstStyle>
            <a:lvl1pPr>
              <a:defRPr/>
            </a:lvl1pPr>
          </a:lstStyle>
          <a:p>
            <a:pPr>
              <a:defRPr/>
            </a:pPr>
            <a:fld id="{145DBA74-BD9A-4508-920B-91D0165EB1ED}" type="datetimeFigureOut">
              <a:rPr lang="el-GR"/>
              <a:pPr>
                <a:defRPr/>
              </a:pPr>
              <a:t>8/5/2020</a:t>
            </a:fld>
            <a:endParaRPr lang="el-GR"/>
          </a:p>
        </p:txBody>
      </p:sp>
      <p:sp>
        <p:nvSpPr>
          <p:cNvPr id="6" name="Rectangle 24"/>
          <p:cNvSpPr>
            <a:spLocks noGrp="1" noChangeArrowheads="1"/>
          </p:cNvSpPr>
          <p:nvPr>
            <p:ph type="ftr" sz="quarter" idx="11"/>
          </p:nvPr>
        </p:nvSpPr>
        <p:spPr>
          <a:ln/>
        </p:spPr>
        <p:txBody>
          <a:bodyPr/>
          <a:lstStyle>
            <a:lvl1pPr>
              <a:defRPr/>
            </a:lvl1pPr>
          </a:lstStyle>
          <a:p>
            <a:pPr>
              <a:defRPr/>
            </a:pPr>
            <a:endParaRPr lang="el-GR"/>
          </a:p>
        </p:txBody>
      </p:sp>
      <p:sp>
        <p:nvSpPr>
          <p:cNvPr id="7" name="Rectangle 25"/>
          <p:cNvSpPr>
            <a:spLocks noGrp="1" noChangeArrowheads="1"/>
          </p:cNvSpPr>
          <p:nvPr>
            <p:ph type="sldNum" sz="quarter" idx="12"/>
          </p:nvPr>
        </p:nvSpPr>
        <p:spPr>
          <a:ln/>
        </p:spPr>
        <p:txBody>
          <a:bodyPr/>
          <a:lstStyle>
            <a:lvl1pPr>
              <a:defRPr/>
            </a:lvl1pPr>
          </a:lstStyle>
          <a:p>
            <a:pPr>
              <a:defRPr/>
            </a:pPr>
            <a:fld id="{4CFC85C1-032F-4F73-84F5-B50516623778}" type="slidenum">
              <a:rPr lang="el-GR"/>
              <a:pPr>
                <a:defRPr/>
              </a:pPr>
              <a:t>‹#›</a:t>
            </a:fld>
            <a:endParaRPr lang="el-G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Rectangle 23"/>
          <p:cNvSpPr>
            <a:spLocks noGrp="1" noChangeArrowheads="1"/>
          </p:cNvSpPr>
          <p:nvPr>
            <p:ph type="dt" sz="half" idx="10"/>
          </p:nvPr>
        </p:nvSpPr>
        <p:spPr>
          <a:ln/>
        </p:spPr>
        <p:txBody>
          <a:bodyPr/>
          <a:lstStyle>
            <a:lvl1pPr>
              <a:defRPr/>
            </a:lvl1pPr>
          </a:lstStyle>
          <a:p>
            <a:pPr>
              <a:defRPr/>
            </a:pPr>
            <a:fld id="{25F101A5-A984-468F-A5A7-E5EEE731E14A}" type="datetimeFigureOut">
              <a:rPr lang="el-GR"/>
              <a:pPr>
                <a:defRPr/>
              </a:pPr>
              <a:t>8/5/2020</a:t>
            </a:fld>
            <a:endParaRPr lang="el-GR"/>
          </a:p>
        </p:txBody>
      </p:sp>
      <p:sp>
        <p:nvSpPr>
          <p:cNvPr id="8" name="Rectangle 24"/>
          <p:cNvSpPr>
            <a:spLocks noGrp="1" noChangeArrowheads="1"/>
          </p:cNvSpPr>
          <p:nvPr>
            <p:ph type="ftr" sz="quarter" idx="11"/>
          </p:nvPr>
        </p:nvSpPr>
        <p:spPr>
          <a:ln/>
        </p:spPr>
        <p:txBody>
          <a:bodyPr/>
          <a:lstStyle>
            <a:lvl1pPr>
              <a:defRPr/>
            </a:lvl1pPr>
          </a:lstStyle>
          <a:p>
            <a:pPr>
              <a:defRPr/>
            </a:pPr>
            <a:endParaRPr lang="el-GR"/>
          </a:p>
        </p:txBody>
      </p:sp>
      <p:sp>
        <p:nvSpPr>
          <p:cNvPr id="9" name="Rectangle 25"/>
          <p:cNvSpPr>
            <a:spLocks noGrp="1" noChangeArrowheads="1"/>
          </p:cNvSpPr>
          <p:nvPr>
            <p:ph type="sldNum" sz="quarter" idx="12"/>
          </p:nvPr>
        </p:nvSpPr>
        <p:spPr>
          <a:ln/>
        </p:spPr>
        <p:txBody>
          <a:bodyPr/>
          <a:lstStyle>
            <a:lvl1pPr>
              <a:defRPr/>
            </a:lvl1pPr>
          </a:lstStyle>
          <a:p>
            <a:pPr>
              <a:defRPr/>
            </a:pPr>
            <a:fld id="{FAB668AE-8AE3-4BC2-9C11-67A32BC8CFA8}" type="slidenum">
              <a:rPr lang="el-GR"/>
              <a:pPr>
                <a:defRPr/>
              </a:pPr>
              <a:t>‹#›</a:t>
            </a:fld>
            <a:endParaRPr lang="el-G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Rectangle 23"/>
          <p:cNvSpPr>
            <a:spLocks noGrp="1" noChangeArrowheads="1"/>
          </p:cNvSpPr>
          <p:nvPr>
            <p:ph type="dt" sz="half" idx="10"/>
          </p:nvPr>
        </p:nvSpPr>
        <p:spPr>
          <a:ln/>
        </p:spPr>
        <p:txBody>
          <a:bodyPr/>
          <a:lstStyle>
            <a:lvl1pPr>
              <a:defRPr/>
            </a:lvl1pPr>
          </a:lstStyle>
          <a:p>
            <a:pPr>
              <a:defRPr/>
            </a:pPr>
            <a:fld id="{37594114-98DB-47B0-B3E0-DDB576DA873D}" type="datetimeFigureOut">
              <a:rPr lang="el-GR"/>
              <a:pPr>
                <a:defRPr/>
              </a:pPr>
              <a:t>8/5/2020</a:t>
            </a:fld>
            <a:endParaRPr lang="el-GR"/>
          </a:p>
        </p:txBody>
      </p:sp>
      <p:sp>
        <p:nvSpPr>
          <p:cNvPr id="4" name="Rectangle 24"/>
          <p:cNvSpPr>
            <a:spLocks noGrp="1" noChangeArrowheads="1"/>
          </p:cNvSpPr>
          <p:nvPr>
            <p:ph type="ftr" sz="quarter" idx="11"/>
          </p:nvPr>
        </p:nvSpPr>
        <p:spPr>
          <a:ln/>
        </p:spPr>
        <p:txBody>
          <a:bodyPr/>
          <a:lstStyle>
            <a:lvl1pPr>
              <a:defRPr/>
            </a:lvl1pPr>
          </a:lstStyle>
          <a:p>
            <a:pPr>
              <a:defRPr/>
            </a:pPr>
            <a:endParaRPr lang="el-GR"/>
          </a:p>
        </p:txBody>
      </p:sp>
      <p:sp>
        <p:nvSpPr>
          <p:cNvPr id="5" name="Rectangle 25"/>
          <p:cNvSpPr>
            <a:spLocks noGrp="1" noChangeArrowheads="1"/>
          </p:cNvSpPr>
          <p:nvPr>
            <p:ph type="sldNum" sz="quarter" idx="12"/>
          </p:nvPr>
        </p:nvSpPr>
        <p:spPr>
          <a:ln/>
        </p:spPr>
        <p:txBody>
          <a:bodyPr/>
          <a:lstStyle>
            <a:lvl1pPr>
              <a:defRPr/>
            </a:lvl1pPr>
          </a:lstStyle>
          <a:p>
            <a:pPr>
              <a:defRPr/>
            </a:pPr>
            <a:fld id="{85E473E0-B7DF-4DE2-8796-A833C06B37CB}" type="slidenum">
              <a:rPr lang="el-GR"/>
              <a:pPr>
                <a:defRPr/>
              </a:pPr>
              <a:t>‹#›</a:t>
            </a:fld>
            <a:endParaRPr lang="el-G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Rectangle 23"/>
          <p:cNvSpPr>
            <a:spLocks noGrp="1" noChangeArrowheads="1"/>
          </p:cNvSpPr>
          <p:nvPr>
            <p:ph type="dt" sz="half" idx="10"/>
          </p:nvPr>
        </p:nvSpPr>
        <p:spPr>
          <a:ln/>
        </p:spPr>
        <p:txBody>
          <a:bodyPr/>
          <a:lstStyle>
            <a:lvl1pPr>
              <a:defRPr/>
            </a:lvl1pPr>
          </a:lstStyle>
          <a:p>
            <a:pPr>
              <a:defRPr/>
            </a:pPr>
            <a:fld id="{42B85EEB-ED61-4474-9201-AC2C559AFE4C}" type="datetimeFigureOut">
              <a:rPr lang="el-GR"/>
              <a:pPr>
                <a:defRPr/>
              </a:pPr>
              <a:t>8/5/2020</a:t>
            </a:fld>
            <a:endParaRPr lang="el-GR"/>
          </a:p>
        </p:txBody>
      </p:sp>
      <p:sp>
        <p:nvSpPr>
          <p:cNvPr id="3" name="Rectangle 24"/>
          <p:cNvSpPr>
            <a:spLocks noGrp="1" noChangeArrowheads="1"/>
          </p:cNvSpPr>
          <p:nvPr>
            <p:ph type="ftr" sz="quarter" idx="11"/>
          </p:nvPr>
        </p:nvSpPr>
        <p:spPr>
          <a:ln/>
        </p:spPr>
        <p:txBody>
          <a:bodyPr/>
          <a:lstStyle>
            <a:lvl1pPr>
              <a:defRPr/>
            </a:lvl1pPr>
          </a:lstStyle>
          <a:p>
            <a:pPr>
              <a:defRPr/>
            </a:pPr>
            <a:endParaRPr lang="el-GR"/>
          </a:p>
        </p:txBody>
      </p:sp>
      <p:sp>
        <p:nvSpPr>
          <p:cNvPr id="4" name="Rectangle 25"/>
          <p:cNvSpPr>
            <a:spLocks noGrp="1" noChangeArrowheads="1"/>
          </p:cNvSpPr>
          <p:nvPr>
            <p:ph type="sldNum" sz="quarter" idx="12"/>
          </p:nvPr>
        </p:nvSpPr>
        <p:spPr>
          <a:ln/>
        </p:spPr>
        <p:txBody>
          <a:bodyPr/>
          <a:lstStyle>
            <a:lvl1pPr>
              <a:defRPr/>
            </a:lvl1pPr>
          </a:lstStyle>
          <a:p>
            <a:pPr>
              <a:defRPr/>
            </a:pPr>
            <a:fld id="{EF169060-95A8-4946-99F1-56030AF41954}" type="slidenum">
              <a:rPr lang="el-GR"/>
              <a:pPr>
                <a:defRPr/>
              </a:pPr>
              <a:t>‹#›</a:t>
            </a:fld>
            <a:endParaRPr lang="el-G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23"/>
          <p:cNvSpPr>
            <a:spLocks noGrp="1" noChangeArrowheads="1"/>
          </p:cNvSpPr>
          <p:nvPr>
            <p:ph type="dt" sz="half" idx="10"/>
          </p:nvPr>
        </p:nvSpPr>
        <p:spPr>
          <a:ln/>
        </p:spPr>
        <p:txBody>
          <a:bodyPr/>
          <a:lstStyle>
            <a:lvl1pPr>
              <a:defRPr/>
            </a:lvl1pPr>
          </a:lstStyle>
          <a:p>
            <a:pPr>
              <a:defRPr/>
            </a:pPr>
            <a:fld id="{6FD4E4FC-C0EC-4FDD-9791-7BA66860E5D4}" type="datetimeFigureOut">
              <a:rPr lang="el-GR"/>
              <a:pPr>
                <a:defRPr/>
              </a:pPr>
              <a:t>8/5/2020</a:t>
            </a:fld>
            <a:endParaRPr lang="el-GR"/>
          </a:p>
        </p:txBody>
      </p:sp>
      <p:sp>
        <p:nvSpPr>
          <p:cNvPr id="6" name="Rectangle 24"/>
          <p:cNvSpPr>
            <a:spLocks noGrp="1" noChangeArrowheads="1"/>
          </p:cNvSpPr>
          <p:nvPr>
            <p:ph type="ftr" sz="quarter" idx="11"/>
          </p:nvPr>
        </p:nvSpPr>
        <p:spPr>
          <a:ln/>
        </p:spPr>
        <p:txBody>
          <a:bodyPr/>
          <a:lstStyle>
            <a:lvl1pPr>
              <a:defRPr/>
            </a:lvl1pPr>
          </a:lstStyle>
          <a:p>
            <a:pPr>
              <a:defRPr/>
            </a:pPr>
            <a:endParaRPr lang="el-GR"/>
          </a:p>
        </p:txBody>
      </p:sp>
      <p:sp>
        <p:nvSpPr>
          <p:cNvPr id="7" name="Rectangle 25"/>
          <p:cNvSpPr>
            <a:spLocks noGrp="1" noChangeArrowheads="1"/>
          </p:cNvSpPr>
          <p:nvPr>
            <p:ph type="sldNum" sz="quarter" idx="12"/>
          </p:nvPr>
        </p:nvSpPr>
        <p:spPr>
          <a:ln/>
        </p:spPr>
        <p:txBody>
          <a:bodyPr/>
          <a:lstStyle>
            <a:lvl1pPr>
              <a:defRPr/>
            </a:lvl1pPr>
          </a:lstStyle>
          <a:p>
            <a:pPr>
              <a:defRPr/>
            </a:pPr>
            <a:fld id="{B2B01497-945F-4B8A-9847-E0BC4F4FF68B}" type="slidenum">
              <a:rPr lang="el-GR"/>
              <a:pPr>
                <a:defRPr/>
              </a:pPr>
              <a:t>‹#›</a:t>
            </a:fld>
            <a:endParaRPr lang="el-G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23"/>
          <p:cNvSpPr>
            <a:spLocks noGrp="1" noChangeArrowheads="1"/>
          </p:cNvSpPr>
          <p:nvPr>
            <p:ph type="dt" sz="half" idx="10"/>
          </p:nvPr>
        </p:nvSpPr>
        <p:spPr>
          <a:ln/>
        </p:spPr>
        <p:txBody>
          <a:bodyPr/>
          <a:lstStyle>
            <a:lvl1pPr>
              <a:defRPr/>
            </a:lvl1pPr>
          </a:lstStyle>
          <a:p>
            <a:pPr>
              <a:defRPr/>
            </a:pPr>
            <a:fld id="{FC9EC2D9-9F7F-49E1-854A-A02CFF6FB924}" type="datetimeFigureOut">
              <a:rPr lang="el-GR"/>
              <a:pPr>
                <a:defRPr/>
              </a:pPr>
              <a:t>8/5/2020</a:t>
            </a:fld>
            <a:endParaRPr lang="el-GR"/>
          </a:p>
        </p:txBody>
      </p:sp>
      <p:sp>
        <p:nvSpPr>
          <p:cNvPr id="6" name="Rectangle 24"/>
          <p:cNvSpPr>
            <a:spLocks noGrp="1" noChangeArrowheads="1"/>
          </p:cNvSpPr>
          <p:nvPr>
            <p:ph type="ftr" sz="quarter" idx="11"/>
          </p:nvPr>
        </p:nvSpPr>
        <p:spPr>
          <a:ln/>
        </p:spPr>
        <p:txBody>
          <a:bodyPr/>
          <a:lstStyle>
            <a:lvl1pPr>
              <a:defRPr/>
            </a:lvl1pPr>
          </a:lstStyle>
          <a:p>
            <a:pPr>
              <a:defRPr/>
            </a:pPr>
            <a:endParaRPr lang="el-GR"/>
          </a:p>
        </p:txBody>
      </p:sp>
      <p:sp>
        <p:nvSpPr>
          <p:cNvPr id="7" name="Rectangle 25"/>
          <p:cNvSpPr>
            <a:spLocks noGrp="1" noChangeArrowheads="1"/>
          </p:cNvSpPr>
          <p:nvPr>
            <p:ph type="sldNum" sz="quarter" idx="12"/>
          </p:nvPr>
        </p:nvSpPr>
        <p:spPr>
          <a:ln/>
        </p:spPr>
        <p:txBody>
          <a:bodyPr/>
          <a:lstStyle>
            <a:lvl1pPr>
              <a:defRPr/>
            </a:lvl1pPr>
          </a:lstStyle>
          <a:p>
            <a:pPr>
              <a:defRPr/>
            </a:pPr>
            <a:fld id="{00ACC591-CE36-4EF5-A9EE-4C88C72515BE}"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Rectangle 6"/>
          <p:cNvSpPr>
            <a:spLocks noGrp="1" noChangeArrowheads="1"/>
          </p:cNvSpPr>
          <p:nvPr>
            <p:ph type="dt" sz="half" idx="10"/>
          </p:nvPr>
        </p:nvSpPr>
        <p:spPr>
          <a:ln/>
        </p:spPr>
        <p:txBody>
          <a:bodyPr/>
          <a:lstStyle>
            <a:lvl1pPr>
              <a:defRPr/>
            </a:lvl1pPr>
          </a:lstStyle>
          <a:p>
            <a:pPr>
              <a:defRPr/>
            </a:pPr>
            <a:endParaRPr lang="el-GR"/>
          </a:p>
        </p:txBody>
      </p:sp>
      <p:sp>
        <p:nvSpPr>
          <p:cNvPr id="5" name="Rectangle 7"/>
          <p:cNvSpPr>
            <a:spLocks noGrp="1" noChangeArrowheads="1"/>
          </p:cNvSpPr>
          <p:nvPr>
            <p:ph type="ftr" sz="quarter" idx="11"/>
          </p:nvPr>
        </p:nvSpPr>
        <p:spPr>
          <a:ln/>
        </p:spPr>
        <p:txBody>
          <a:bodyPr/>
          <a:lstStyle>
            <a:lvl1pPr>
              <a:defRPr/>
            </a:lvl1pPr>
          </a:lstStyle>
          <a:p>
            <a:pPr>
              <a:defRPr/>
            </a:pPr>
            <a:endParaRPr lang="el-GR"/>
          </a:p>
        </p:txBody>
      </p:sp>
      <p:sp>
        <p:nvSpPr>
          <p:cNvPr id="6" name="Rectangle 8"/>
          <p:cNvSpPr>
            <a:spLocks noGrp="1" noChangeArrowheads="1"/>
          </p:cNvSpPr>
          <p:nvPr>
            <p:ph type="sldNum" sz="quarter" idx="12"/>
          </p:nvPr>
        </p:nvSpPr>
        <p:spPr>
          <a:ln/>
        </p:spPr>
        <p:txBody>
          <a:bodyPr/>
          <a:lstStyle>
            <a:lvl1pPr>
              <a:defRPr/>
            </a:lvl1pPr>
          </a:lstStyle>
          <a:p>
            <a:pPr>
              <a:defRPr/>
            </a:pPr>
            <a:fld id="{AF1D0A3E-0E60-451D-96E3-B7FDC3E1CB92}" type="slidenum">
              <a:rPr lang="el-GR"/>
              <a:pPr>
                <a:defRPr/>
              </a:pPr>
              <a:t>‹#›</a:t>
            </a:fld>
            <a:endParaRPr lang="el-G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23"/>
          <p:cNvSpPr>
            <a:spLocks noGrp="1" noChangeArrowheads="1"/>
          </p:cNvSpPr>
          <p:nvPr>
            <p:ph type="dt" sz="half" idx="10"/>
          </p:nvPr>
        </p:nvSpPr>
        <p:spPr>
          <a:ln/>
        </p:spPr>
        <p:txBody>
          <a:bodyPr/>
          <a:lstStyle>
            <a:lvl1pPr>
              <a:defRPr/>
            </a:lvl1pPr>
          </a:lstStyle>
          <a:p>
            <a:pPr>
              <a:defRPr/>
            </a:pPr>
            <a:fld id="{D1C95D3D-1721-4A30-B1C5-3A3BCCE4FDB1}" type="datetimeFigureOut">
              <a:rPr lang="el-GR"/>
              <a:pPr>
                <a:defRPr/>
              </a:pPr>
              <a:t>8/5/2020</a:t>
            </a:fld>
            <a:endParaRPr lang="el-GR"/>
          </a:p>
        </p:txBody>
      </p:sp>
      <p:sp>
        <p:nvSpPr>
          <p:cNvPr id="5" name="Rectangle 24"/>
          <p:cNvSpPr>
            <a:spLocks noGrp="1" noChangeArrowheads="1"/>
          </p:cNvSpPr>
          <p:nvPr>
            <p:ph type="ftr" sz="quarter" idx="11"/>
          </p:nvPr>
        </p:nvSpPr>
        <p:spPr>
          <a:ln/>
        </p:spPr>
        <p:txBody>
          <a:bodyPr/>
          <a:lstStyle>
            <a:lvl1pPr>
              <a:defRPr/>
            </a:lvl1pPr>
          </a:lstStyle>
          <a:p>
            <a:pPr>
              <a:defRPr/>
            </a:pPr>
            <a:endParaRPr lang="el-GR"/>
          </a:p>
        </p:txBody>
      </p:sp>
      <p:sp>
        <p:nvSpPr>
          <p:cNvPr id="6" name="Rectangle 25"/>
          <p:cNvSpPr>
            <a:spLocks noGrp="1" noChangeArrowheads="1"/>
          </p:cNvSpPr>
          <p:nvPr>
            <p:ph type="sldNum" sz="quarter" idx="12"/>
          </p:nvPr>
        </p:nvSpPr>
        <p:spPr>
          <a:ln/>
        </p:spPr>
        <p:txBody>
          <a:bodyPr/>
          <a:lstStyle>
            <a:lvl1pPr>
              <a:defRPr/>
            </a:lvl1pPr>
          </a:lstStyle>
          <a:p>
            <a:pPr>
              <a:defRPr/>
            </a:pPr>
            <a:fld id="{31F803E6-0D37-4E95-8918-D331FF2DE0C0}" type="slidenum">
              <a:rPr lang="el-GR"/>
              <a:pPr>
                <a:defRPr/>
              </a:pPr>
              <a:t>‹#›</a:t>
            </a:fld>
            <a:endParaRPr lang="el-G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7813"/>
            <a:ext cx="2057400" cy="5853112"/>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7813"/>
            <a:ext cx="6019800" cy="5853112"/>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23"/>
          <p:cNvSpPr>
            <a:spLocks noGrp="1" noChangeArrowheads="1"/>
          </p:cNvSpPr>
          <p:nvPr>
            <p:ph type="dt" sz="half" idx="10"/>
          </p:nvPr>
        </p:nvSpPr>
        <p:spPr>
          <a:ln/>
        </p:spPr>
        <p:txBody>
          <a:bodyPr/>
          <a:lstStyle>
            <a:lvl1pPr>
              <a:defRPr/>
            </a:lvl1pPr>
          </a:lstStyle>
          <a:p>
            <a:pPr>
              <a:defRPr/>
            </a:pPr>
            <a:fld id="{F01C2863-E679-4039-B53F-9C6F211B5C66}" type="datetimeFigureOut">
              <a:rPr lang="el-GR"/>
              <a:pPr>
                <a:defRPr/>
              </a:pPr>
              <a:t>8/5/2020</a:t>
            </a:fld>
            <a:endParaRPr lang="el-GR"/>
          </a:p>
        </p:txBody>
      </p:sp>
      <p:sp>
        <p:nvSpPr>
          <p:cNvPr id="5" name="Rectangle 24"/>
          <p:cNvSpPr>
            <a:spLocks noGrp="1" noChangeArrowheads="1"/>
          </p:cNvSpPr>
          <p:nvPr>
            <p:ph type="ftr" sz="quarter" idx="11"/>
          </p:nvPr>
        </p:nvSpPr>
        <p:spPr>
          <a:ln/>
        </p:spPr>
        <p:txBody>
          <a:bodyPr/>
          <a:lstStyle>
            <a:lvl1pPr>
              <a:defRPr/>
            </a:lvl1pPr>
          </a:lstStyle>
          <a:p>
            <a:pPr>
              <a:defRPr/>
            </a:pPr>
            <a:endParaRPr lang="el-GR"/>
          </a:p>
        </p:txBody>
      </p:sp>
      <p:sp>
        <p:nvSpPr>
          <p:cNvPr id="6" name="Rectangle 25"/>
          <p:cNvSpPr>
            <a:spLocks noGrp="1" noChangeArrowheads="1"/>
          </p:cNvSpPr>
          <p:nvPr>
            <p:ph type="sldNum" sz="quarter" idx="12"/>
          </p:nvPr>
        </p:nvSpPr>
        <p:spPr>
          <a:ln/>
        </p:spPr>
        <p:txBody>
          <a:bodyPr/>
          <a:lstStyle>
            <a:lvl1pPr>
              <a:defRPr/>
            </a:lvl1pPr>
          </a:lstStyle>
          <a:p>
            <a:pPr>
              <a:defRPr/>
            </a:pPr>
            <a:fld id="{71C02C4E-5C12-4E5E-8C34-7E4F89D17AEA}"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6"/>
          <p:cNvSpPr>
            <a:spLocks noGrp="1" noChangeArrowheads="1"/>
          </p:cNvSpPr>
          <p:nvPr>
            <p:ph type="dt" sz="half" idx="10"/>
          </p:nvPr>
        </p:nvSpPr>
        <p:spPr>
          <a:ln/>
        </p:spPr>
        <p:txBody>
          <a:bodyPr/>
          <a:lstStyle>
            <a:lvl1pPr>
              <a:defRPr/>
            </a:lvl1pPr>
          </a:lstStyle>
          <a:p>
            <a:pPr>
              <a:defRPr/>
            </a:pPr>
            <a:endParaRPr lang="el-GR"/>
          </a:p>
        </p:txBody>
      </p:sp>
      <p:sp>
        <p:nvSpPr>
          <p:cNvPr id="6" name="Rectangle 7"/>
          <p:cNvSpPr>
            <a:spLocks noGrp="1" noChangeArrowheads="1"/>
          </p:cNvSpPr>
          <p:nvPr>
            <p:ph type="ftr" sz="quarter" idx="11"/>
          </p:nvPr>
        </p:nvSpPr>
        <p:spPr>
          <a:ln/>
        </p:spPr>
        <p:txBody>
          <a:bodyPr/>
          <a:lstStyle>
            <a:lvl1pPr>
              <a:defRPr/>
            </a:lvl1pPr>
          </a:lstStyle>
          <a:p>
            <a:pPr>
              <a:defRPr/>
            </a:pPr>
            <a:endParaRPr lang="el-GR"/>
          </a:p>
        </p:txBody>
      </p:sp>
      <p:sp>
        <p:nvSpPr>
          <p:cNvPr id="7" name="Rectangle 8"/>
          <p:cNvSpPr>
            <a:spLocks noGrp="1" noChangeArrowheads="1"/>
          </p:cNvSpPr>
          <p:nvPr>
            <p:ph type="sldNum" sz="quarter" idx="12"/>
          </p:nvPr>
        </p:nvSpPr>
        <p:spPr>
          <a:ln/>
        </p:spPr>
        <p:txBody>
          <a:bodyPr/>
          <a:lstStyle>
            <a:lvl1pPr>
              <a:defRPr/>
            </a:lvl1pPr>
          </a:lstStyle>
          <a:p>
            <a:pPr>
              <a:defRPr/>
            </a:pPr>
            <a:fld id="{948EB40A-64E8-4B86-A5D3-04C723BB1829}" type="slidenum">
              <a:rPr lang="el-GR"/>
              <a:pPr>
                <a:defRP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Rectangle 6"/>
          <p:cNvSpPr>
            <a:spLocks noGrp="1" noChangeArrowheads="1"/>
          </p:cNvSpPr>
          <p:nvPr>
            <p:ph type="dt" sz="half" idx="10"/>
          </p:nvPr>
        </p:nvSpPr>
        <p:spPr>
          <a:ln/>
        </p:spPr>
        <p:txBody>
          <a:bodyPr/>
          <a:lstStyle>
            <a:lvl1pPr>
              <a:defRPr/>
            </a:lvl1pPr>
          </a:lstStyle>
          <a:p>
            <a:pPr>
              <a:defRPr/>
            </a:pPr>
            <a:endParaRPr lang="el-GR"/>
          </a:p>
        </p:txBody>
      </p:sp>
      <p:sp>
        <p:nvSpPr>
          <p:cNvPr id="8" name="Rectangle 7"/>
          <p:cNvSpPr>
            <a:spLocks noGrp="1" noChangeArrowheads="1"/>
          </p:cNvSpPr>
          <p:nvPr>
            <p:ph type="ftr" sz="quarter" idx="11"/>
          </p:nvPr>
        </p:nvSpPr>
        <p:spPr>
          <a:ln/>
        </p:spPr>
        <p:txBody>
          <a:bodyPr/>
          <a:lstStyle>
            <a:lvl1pPr>
              <a:defRPr/>
            </a:lvl1pPr>
          </a:lstStyle>
          <a:p>
            <a:pPr>
              <a:defRPr/>
            </a:pPr>
            <a:endParaRPr lang="el-GR"/>
          </a:p>
        </p:txBody>
      </p:sp>
      <p:sp>
        <p:nvSpPr>
          <p:cNvPr id="9" name="Rectangle 8"/>
          <p:cNvSpPr>
            <a:spLocks noGrp="1" noChangeArrowheads="1"/>
          </p:cNvSpPr>
          <p:nvPr>
            <p:ph type="sldNum" sz="quarter" idx="12"/>
          </p:nvPr>
        </p:nvSpPr>
        <p:spPr>
          <a:ln/>
        </p:spPr>
        <p:txBody>
          <a:bodyPr/>
          <a:lstStyle>
            <a:lvl1pPr>
              <a:defRPr/>
            </a:lvl1pPr>
          </a:lstStyle>
          <a:p>
            <a:pPr>
              <a:defRPr/>
            </a:pPr>
            <a:fld id="{CA6F1BA2-CA10-43CE-AE02-ADD8C5098A28}" type="slidenum">
              <a:rPr lang="el-GR"/>
              <a:pPr>
                <a:defRP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Rectangle 6"/>
          <p:cNvSpPr>
            <a:spLocks noGrp="1" noChangeArrowheads="1"/>
          </p:cNvSpPr>
          <p:nvPr>
            <p:ph type="dt" sz="half" idx="10"/>
          </p:nvPr>
        </p:nvSpPr>
        <p:spPr>
          <a:ln/>
        </p:spPr>
        <p:txBody>
          <a:bodyPr/>
          <a:lstStyle>
            <a:lvl1pPr>
              <a:defRPr/>
            </a:lvl1pPr>
          </a:lstStyle>
          <a:p>
            <a:pPr>
              <a:defRPr/>
            </a:pPr>
            <a:endParaRPr lang="el-GR"/>
          </a:p>
        </p:txBody>
      </p:sp>
      <p:sp>
        <p:nvSpPr>
          <p:cNvPr id="4" name="Rectangle 7"/>
          <p:cNvSpPr>
            <a:spLocks noGrp="1" noChangeArrowheads="1"/>
          </p:cNvSpPr>
          <p:nvPr>
            <p:ph type="ftr" sz="quarter" idx="11"/>
          </p:nvPr>
        </p:nvSpPr>
        <p:spPr>
          <a:ln/>
        </p:spPr>
        <p:txBody>
          <a:bodyPr/>
          <a:lstStyle>
            <a:lvl1pPr>
              <a:defRPr/>
            </a:lvl1pPr>
          </a:lstStyle>
          <a:p>
            <a:pPr>
              <a:defRPr/>
            </a:pPr>
            <a:endParaRPr lang="el-GR"/>
          </a:p>
        </p:txBody>
      </p:sp>
      <p:sp>
        <p:nvSpPr>
          <p:cNvPr id="5" name="Rectangle 8"/>
          <p:cNvSpPr>
            <a:spLocks noGrp="1" noChangeArrowheads="1"/>
          </p:cNvSpPr>
          <p:nvPr>
            <p:ph type="sldNum" sz="quarter" idx="12"/>
          </p:nvPr>
        </p:nvSpPr>
        <p:spPr>
          <a:ln/>
        </p:spPr>
        <p:txBody>
          <a:bodyPr/>
          <a:lstStyle>
            <a:lvl1pPr>
              <a:defRPr/>
            </a:lvl1pPr>
          </a:lstStyle>
          <a:p>
            <a:pPr>
              <a:defRPr/>
            </a:pPr>
            <a:fld id="{F6B01649-2A25-408E-BDFF-F35D42B4A8D5}" type="slidenum">
              <a:rPr lang="el-GR"/>
              <a:pPr>
                <a:defRP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l-GR"/>
          </a:p>
        </p:txBody>
      </p:sp>
      <p:sp>
        <p:nvSpPr>
          <p:cNvPr id="3" name="Rectangle 7"/>
          <p:cNvSpPr>
            <a:spLocks noGrp="1" noChangeArrowheads="1"/>
          </p:cNvSpPr>
          <p:nvPr>
            <p:ph type="ftr" sz="quarter" idx="11"/>
          </p:nvPr>
        </p:nvSpPr>
        <p:spPr>
          <a:ln/>
        </p:spPr>
        <p:txBody>
          <a:bodyPr/>
          <a:lstStyle>
            <a:lvl1pPr>
              <a:defRPr/>
            </a:lvl1pPr>
          </a:lstStyle>
          <a:p>
            <a:pPr>
              <a:defRPr/>
            </a:pPr>
            <a:endParaRPr lang="el-GR"/>
          </a:p>
        </p:txBody>
      </p:sp>
      <p:sp>
        <p:nvSpPr>
          <p:cNvPr id="4" name="Rectangle 8"/>
          <p:cNvSpPr>
            <a:spLocks noGrp="1" noChangeArrowheads="1"/>
          </p:cNvSpPr>
          <p:nvPr>
            <p:ph type="sldNum" sz="quarter" idx="12"/>
          </p:nvPr>
        </p:nvSpPr>
        <p:spPr>
          <a:ln/>
        </p:spPr>
        <p:txBody>
          <a:bodyPr/>
          <a:lstStyle>
            <a:lvl1pPr>
              <a:defRPr/>
            </a:lvl1pPr>
          </a:lstStyle>
          <a:p>
            <a:pPr>
              <a:defRPr/>
            </a:pPr>
            <a:fld id="{22FBB51F-C540-49D0-AEB0-590045DC39AA}" type="slidenum">
              <a:rPr lang="el-GR"/>
              <a:pPr>
                <a:defRP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6"/>
          <p:cNvSpPr>
            <a:spLocks noGrp="1" noChangeArrowheads="1"/>
          </p:cNvSpPr>
          <p:nvPr>
            <p:ph type="dt" sz="half" idx="10"/>
          </p:nvPr>
        </p:nvSpPr>
        <p:spPr>
          <a:ln/>
        </p:spPr>
        <p:txBody>
          <a:bodyPr/>
          <a:lstStyle>
            <a:lvl1pPr>
              <a:defRPr/>
            </a:lvl1pPr>
          </a:lstStyle>
          <a:p>
            <a:pPr>
              <a:defRPr/>
            </a:pPr>
            <a:endParaRPr lang="el-GR"/>
          </a:p>
        </p:txBody>
      </p:sp>
      <p:sp>
        <p:nvSpPr>
          <p:cNvPr id="6" name="Rectangle 7"/>
          <p:cNvSpPr>
            <a:spLocks noGrp="1" noChangeArrowheads="1"/>
          </p:cNvSpPr>
          <p:nvPr>
            <p:ph type="ftr" sz="quarter" idx="11"/>
          </p:nvPr>
        </p:nvSpPr>
        <p:spPr>
          <a:ln/>
        </p:spPr>
        <p:txBody>
          <a:bodyPr/>
          <a:lstStyle>
            <a:lvl1pPr>
              <a:defRPr/>
            </a:lvl1pPr>
          </a:lstStyle>
          <a:p>
            <a:pPr>
              <a:defRPr/>
            </a:pPr>
            <a:endParaRPr lang="el-GR"/>
          </a:p>
        </p:txBody>
      </p:sp>
      <p:sp>
        <p:nvSpPr>
          <p:cNvPr id="7" name="Rectangle 8"/>
          <p:cNvSpPr>
            <a:spLocks noGrp="1" noChangeArrowheads="1"/>
          </p:cNvSpPr>
          <p:nvPr>
            <p:ph type="sldNum" sz="quarter" idx="12"/>
          </p:nvPr>
        </p:nvSpPr>
        <p:spPr>
          <a:ln/>
        </p:spPr>
        <p:txBody>
          <a:bodyPr/>
          <a:lstStyle>
            <a:lvl1pPr>
              <a:defRPr/>
            </a:lvl1pPr>
          </a:lstStyle>
          <a:p>
            <a:pPr>
              <a:defRPr/>
            </a:pPr>
            <a:fld id="{F28C12DC-946A-4DAC-8524-6010390035B7}" type="slidenum">
              <a:rPr lang="el-GR"/>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Rectangle 6"/>
          <p:cNvSpPr>
            <a:spLocks noGrp="1" noChangeArrowheads="1"/>
          </p:cNvSpPr>
          <p:nvPr>
            <p:ph type="dt" sz="half" idx="10"/>
          </p:nvPr>
        </p:nvSpPr>
        <p:spPr>
          <a:ln/>
        </p:spPr>
        <p:txBody>
          <a:bodyPr/>
          <a:lstStyle>
            <a:lvl1pPr>
              <a:defRPr/>
            </a:lvl1pPr>
          </a:lstStyle>
          <a:p>
            <a:pPr>
              <a:defRPr/>
            </a:pPr>
            <a:endParaRPr lang="el-GR"/>
          </a:p>
        </p:txBody>
      </p:sp>
      <p:sp>
        <p:nvSpPr>
          <p:cNvPr id="6" name="Rectangle 7"/>
          <p:cNvSpPr>
            <a:spLocks noGrp="1" noChangeArrowheads="1"/>
          </p:cNvSpPr>
          <p:nvPr>
            <p:ph type="ftr" sz="quarter" idx="11"/>
          </p:nvPr>
        </p:nvSpPr>
        <p:spPr>
          <a:ln/>
        </p:spPr>
        <p:txBody>
          <a:bodyPr/>
          <a:lstStyle>
            <a:lvl1pPr>
              <a:defRPr/>
            </a:lvl1pPr>
          </a:lstStyle>
          <a:p>
            <a:pPr>
              <a:defRPr/>
            </a:pPr>
            <a:endParaRPr lang="el-GR"/>
          </a:p>
        </p:txBody>
      </p:sp>
      <p:sp>
        <p:nvSpPr>
          <p:cNvPr id="7" name="Rectangle 8"/>
          <p:cNvSpPr>
            <a:spLocks noGrp="1" noChangeArrowheads="1"/>
          </p:cNvSpPr>
          <p:nvPr>
            <p:ph type="sldNum" sz="quarter" idx="12"/>
          </p:nvPr>
        </p:nvSpPr>
        <p:spPr>
          <a:ln/>
        </p:spPr>
        <p:txBody>
          <a:bodyPr/>
          <a:lstStyle>
            <a:lvl1pPr>
              <a:defRPr/>
            </a:lvl1pPr>
          </a:lstStyle>
          <a:p>
            <a:pPr>
              <a:defRPr/>
            </a:pPr>
            <a:fld id="{4643B5A0-4337-445E-89A2-D6743A0DC437}" type="slidenum">
              <a:rPr lang="el-GR"/>
              <a:pPr>
                <a:defRP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6"/>
          <p:cNvSpPr>
            <a:spLocks noGrp="1" noChangeArrowheads="1"/>
          </p:cNvSpPr>
          <p:nvPr>
            <p:ph type="dt" sz="half" idx="10"/>
          </p:nvPr>
        </p:nvSpPr>
        <p:spPr>
          <a:ln/>
        </p:spPr>
        <p:txBody>
          <a:bodyPr/>
          <a:lstStyle>
            <a:lvl1pPr>
              <a:defRPr/>
            </a:lvl1pPr>
          </a:lstStyle>
          <a:p>
            <a:pPr>
              <a:defRPr/>
            </a:pPr>
            <a:endParaRPr lang="el-GR"/>
          </a:p>
        </p:txBody>
      </p:sp>
      <p:sp>
        <p:nvSpPr>
          <p:cNvPr id="5" name="Rectangle 7"/>
          <p:cNvSpPr>
            <a:spLocks noGrp="1" noChangeArrowheads="1"/>
          </p:cNvSpPr>
          <p:nvPr>
            <p:ph type="ftr" sz="quarter" idx="11"/>
          </p:nvPr>
        </p:nvSpPr>
        <p:spPr>
          <a:ln/>
        </p:spPr>
        <p:txBody>
          <a:bodyPr/>
          <a:lstStyle>
            <a:lvl1pPr>
              <a:defRPr/>
            </a:lvl1pPr>
          </a:lstStyle>
          <a:p>
            <a:pPr>
              <a:defRPr/>
            </a:pPr>
            <a:endParaRPr lang="el-GR"/>
          </a:p>
        </p:txBody>
      </p:sp>
      <p:sp>
        <p:nvSpPr>
          <p:cNvPr id="6" name="Rectangle 8"/>
          <p:cNvSpPr>
            <a:spLocks noGrp="1" noChangeArrowheads="1"/>
          </p:cNvSpPr>
          <p:nvPr>
            <p:ph type="sldNum" sz="quarter" idx="12"/>
          </p:nvPr>
        </p:nvSpPr>
        <p:spPr>
          <a:ln/>
        </p:spPr>
        <p:txBody>
          <a:bodyPr/>
          <a:lstStyle>
            <a:lvl1pPr>
              <a:defRPr/>
            </a:lvl1pPr>
          </a:lstStyle>
          <a:p>
            <a:pPr>
              <a:defRPr/>
            </a:pPr>
            <a:fld id="{DE41D37A-E9AE-4745-ABE6-2EB24F31589F}" type="slidenum">
              <a:rPr lang="el-GR"/>
              <a:pPr>
                <a:defRP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l-GR" smtClean="0"/>
              <a:t>Κάντε κλικ για επεξεργασία του τίτλου</a:t>
            </a:r>
          </a:p>
        </p:txBody>
      </p:sp>
      <p:sp>
        <p:nvSpPr>
          <p:cNvPr id="1027"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23556"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a:defRPr/>
            </a:pPr>
            <a:endParaRPr lang="el-GR" sz="2400">
              <a:latin typeface="Times New Roman" pitchFamily="18" charset="0"/>
            </a:endParaRPr>
          </a:p>
        </p:txBody>
      </p:sp>
      <p:sp>
        <p:nvSpPr>
          <p:cNvPr id="23557"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pPr>
              <a:defRPr/>
            </a:pPr>
            <a:endParaRPr lang="el-GR"/>
          </a:p>
        </p:txBody>
      </p:sp>
      <p:sp>
        <p:nvSpPr>
          <p:cNvPr id="23558"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l-GR"/>
          </a:p>
        </p:txBody>
      </p:sp>
      <p:sp>
        <p:nvSpPr>
          <p:cNvPr id="23559"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lvl1pPr>
          </a:lstStyle>
          <a:p>
            <a:pPr>
              <a:defRPr/>
            </a:pPr>
            <a:endParaRPr lang="el-GR"/>
          </a:p>
        </p:txBody>
      </p:sp>
      <p:sp>
        <p:nvSpPr>
          <p:cNvPr id="23560"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96CC36D9-46D8-4B93-998C-C7B9C30F1AFE}"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Lst>
  <p:timing>
    <p:tnLst>
      <p:par>
        <p:cTn id="1" dur="indefinite" restart="never" nodeType="tmRoot"/>
      </p:par>
    </p:tnLst>
  </p:timing>
  <p:hf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cs typeface="Arial" charset="0"/>
        </a:defRPr>
      </a:lvl2pPr>
      <a:lvl3pPr algn="l" rtl="0" eaLnBrk="0" fontAlgn="base" hangingPunct="0">
        <a:spcBef>
          <a:spcPct val="0"/>
        </a:spcBef>
        <a:spcAft>
          <a:spcPct val="0"/>
        </a:spcAft>
        <a:defRPr sz="3800">
          <a:solidFill>
            <a:schemeClr val="tx2"/>
          </a:solidFill>
          <a:latin typeface="Verdana" pitchFamily="34" charset="0"/>
          <a:cs typeface="Arial" charset="0"/>
        </a:defRPr>
      </a:lvl3pPr>
      <a:lvl4pPr algn="l" rtl="0" eaLnBrk="0" fontAlgn="base" hangingPunct="0">
        <a:spcBef>
          <a:spcPct val="0"/>
        </a:spcBef>
        <a:spcAft>
          <a:spcPct val="0"/>
        </a:spcAft>
        <a:defRPr sz="3800">
          <a:solidFill>
            <a:schemeClr val="tx2"/>
          </a:solidFill>
          <a:latin typeface="Verdana" pitchFamily="34" charset="0"/>
          <a:cs typeface="Arial" charset="0"/>
        </a:defRPr>
      </a:lvl4pPr>
      <a:lvl5pPr algn="l" rtl="0" eaLnBrk="0" fontAlgn="base" hangingPunct="0">
        <a:spcBef>
          <a:spcPct val="0"/>
        </a:spcBef>
        <a:spcAft>
          <a:spcPct val="0"/>
        </a:spcAft>
        <a:defRPr sz="3800">
          <a:solidFill>
            <a:schemeClr val="tx2"/>
          </a:solidFill>
          <a:latin typeface="Verdana" pitchFamily="34" charset="0"/>
          <a:cs typeface="Arial" charset="0"/>
        </a:defRPr>
      </a:lvl5pPr>
      <a:lvl6pPr marL="457200" algn="l" rtl="0" fontAlgn="base">
        <a:spcBef>
          <a:spcPct val="0"/>
        </a:spcBef>
        <a:spcAft>
          <a:spcPct val="0"/>
        </a:spcAft>
        <a:defRPr sz="3800">
          <a:solidFill>
            <a:schemeClr val="tx2"/>
          </a:solidFill>
          <a:latin typeface="Verdana" pitchFamily="34" charset="0"/>
          <a:cs typeface="Arial" charset="0"/>
        </a:defRPr>
      </a:lvl6pPr>
      <a:lvl7pPr marL="914400" algn="l" rtl="0" fontAlgn="base">
        <a:spcBef>
          <a:spcPct val="0"/>
        </a:spcBef>
        <a:spcAft>
          <a:spcPct val="0"/>
        </a:spcAft>
        <a:defRPr sz="3800">
          <a:solidFill>
            <a:schemeClr val="tx2"/>
          </a:solidFill>
          <a:latin typeface="Verdana" pitchFamily="34" charset="0"/>
          <a:cs typeface="Arial" charset="0"/>
        </a:defRPr>
      </a:lvl7pPr>
      <a:lvl8pPr marL="1371600" algn="l" rtl="0" fontAlgn="base">
        <a:spcBef>
          <a:spcPct val="0"/>
        </a:spcBef>
        <a:spcAft>
          <a:spcPct val="0"/>
        </a:spcAft>
        <a:defRPr sz="3800">
          <a:solidFill>
            <a:schemeClr val="tx2"/>
          </a:solidFill>
          <a:latin typeface="Verdana" pitchFamily="34" charset="0"/>
          <a:cs typeface="Arial" charset="0"/>
        </a:defRPr>
      </a:lvl8pPr>
      <a:lvl9pPr marL="1828800" algn="l" rtl="0" fontAlgn="base">
        <a:spcBef>
          <a:spcPct val="0"/>
        </a:spcBef>
        <a:spcAft>
          <a:spcPct val="0"/>
        </a:spcAft>
        <a:defRPr sz="3800">
          <a:solidFill>
            <a:schemeClr val="tx2"/>
          </a:solidFill>
          <a:latin typeface="Verdana" pitchFamily="34" charset="0"/>
          <a:cs typeface="Arial" charset="0"/>
        </a:defRPr>
      </a:lvl9pPr>
    </p:titleStyle>
    <p:bodyStyle>
      <a:lvl1pPr marL="469900" indent="-469900" algn="l" rtl="0"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cs typeface="+mn-cs"/>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cs typeface="+mn-cs"/>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cs typeface="+mn-cs"/>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cs typeface="+mn-cs"/>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9144000" cy="6934200"/>
            <a:chOff x="0" y="0"/>
            <a:chExt cx="5760" cy="4368"/>
          </a:xfrm>
        </p:grpSpPr>
        <p:sp>
          <p:nvSpPr>
            <p:cNvPr id="119811"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el-GR"/>
            </a:p>
          </p:txBody>
        </p:sp>
        <p:sp>
          <p:nvSpPr>
            <p:cNvPr id="119812" name="Freeform 4"/>
            <p:cNvSpPr>
              <a:spLocks/>
            </p:cNvSpPr>
            <p:nvPr/>
          </p:nvSpPr>
          <p:spPr bwMode="hidden">
            <a:xfrm>
              <a:off x="0" y="2496"/>
              <a:ext cx="2112" cy="1604"/>
            </a:xfrm>
            <a:custGeom>
              <a:avLst/>
              <a:gdLst/>
              <a:ahLst/>
              <a:cxnLst>
                <a:cxn ang="0">
                  <a:pos x="580" y="1043"/>
                </a:cxn>
                <a:cxn ang="0">
                  <a:pos x="544" y="683"/>
                </a:cxn>
                <a:cxn ang="0">
                  <a:pos x="670" y="395"/>
                </a:cxn>
                <a:cxn ang="0">
                  <a:pos x="927" y="587"/>
                </a:cxn>
                <a:cxn ang="0">
                  <a:pos x="1214" y="869"/>
                </a:cxn>
                <a:cxn ang="0">
                  <a:pos x="1483" y="1109"/>
                </a:cxn>
                <a:cxn ang="0">
                  <a:pos x="1800" y="1360"/>
                </a:cxn>
                <a:cxn ang="0">
                  <a:pos x="1883" y="1414"/>
                </a:cxn>
                <a:cxn ang="0">
                  <a:pos x="1836" y="1354"/>
                </a:cxn>
                <a:cxn ang="0">
                  <a:pos x="1411" y="1001"/>
                </a:cxn>
                <a:cxn ang="0">
                  <a:pos x="1088" y="683"/>
                </a:cxn>
                <a:cxn ang="0">
                  <a:pos x="723" y="329"/>
                </a:cxn>
                <a:cxn ang="0">
                  <a:pos x="999" y="311"/>
                </a:cxn>
                <a:cxn ang="0">
                  <a:pos x="1286" y="317"/>
                </a:cxn>
                <a:cxn ang="0">
                  <a:pos x="1614" y="269"/>
                </a:cxn>
                <a:cxn ang="0">
                  <a:pos x="2123" y="197"/>
                </a:cxn>
                <a:cxn ang="0">
                  <a:pos x="2075" y="173"/>
                </a:cxn>
                <a:cxn ang="0">
                  <a:pos x="1543" y="257"/>
                </a:cxn>
                <a:cxn ang="0">
                  <a:pos x="1208" y="275"/>
                </a:cxn>
                <a:cxn ang="0">
                  <a:pos x="759" y="257"/>
                </a:cxn>
                <a:cxn ang="0">
                  <a:pos x="819" y="227"/>
                </a:cxn>
                <a:cxn ang="0">
                  <a:pos x="1142" y="0"/>
                </a:cxn>
                <a:cxn ang="0">
                  <a:pos x="1088" y="30"/>
                </a:cxn>
                <a:cxn ang="0">
                  <a:pos x="1010" y="84"/>
                </a:cxn>
                <a:cxn ang="0">
                  <a:pos x="855" y="191"/>
                </a:cxn>
                <a:cxn ang="0">
                  <a:pos x="670" y="281"/>
                </a:cxn>
                <a:cxn ang="0">
                  <a:pos x="634" y="359"/>
                </a:cxn>
                <a:cxn ang="0">
                  <a:pos x="305" y="587"/>
                </a:cxn>
                <a:cxn ang="0">
                  <a:pos x="0" y="725"/>
                </a:cxn>
                <a:cxn ang="0">
                  <a:pos x="0" y="731"/>
                </a:cxn>
                <a:cxn ang="0">
                  <a:pos x="0" y="767"/>
                </a:cxn>
                <a:cxn ang="0">
                  <a:pos x="299" y="635"/>
                </a:cxn>
                <a:cxn ang="0">
                  <a:pos x="592" y="431"/>
                </a:cxn>
                <a:cxn ang="0">
                  <a:pos x="508" y="671"/>
                </a:cxn>
                <a:cxn ang="0">
                  <a:pos x="526" y="995"/>
                </a:cxn>
                <a:cxn ang="0">
                  <a:pos x="460" y="1168"/>
                </a:cxn>
                <a:cxn ang="0">
                  <a:pos x="329" y="1480"/>
                </a:cxn>
                <a:cxn ang="0">
                  <a:pos x="323" y="1696"/>
                </a:cxn>
                <a:cxn ang="0">
                  <a:pos x="329" y="1696"/>
                </a:cxn>
                <a:cxn ang="0">
                  <a:pos x="347" y="1552"/>
                </a:cxn>
                <a:cxn ang="0">
                  <a:pos x="580" y="1043"/>
                </a:cxn>
                <a:cxn ang="0">
                  <a:pos x="580" y="104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l-GR"/>
            </a:p>
          </p:txBody>
        </p:sp>
        <p:sp>
          <p:nvSpPr>
            <p:cNvPr id="119813" name="Freeform 5"/>
            <p:cNvSpPr>
              <a:spLocks/>
            </p:cNvSpPr>
            <p:nvPr/>
          </p:nvSpPr>
          <p:spPr bwMode="hidden">
            <a:xfrm>
              <a:off x="2092" y="3233"/>
              <a:ext cx="3668" cy="943"/>
            </a:xfrm>
            <a:custGeom>
              <a:avLst/>
              <a:gdLst/>
              <a:ahLst/>
              <a:cxnLst>
                <a:cxn ang="0">
                  <a:pos x="3338" y="288"/>
                </a:cxn>
                <a:cxn ang="0">
                  <a:pos x="3194" y="258"/>
                </a:cxn>
                <a:cxn ang="0">
                  <a:pos x="2816" y="234"/>
                </a:cxn>
                <a:cxn ang="0">
                  <a:pos x="2330" y="306"/>
                </a:cxn>
                <a:cxn ang="0">
                  <a:pos x="2372" y="258"/>
                </a:cxn>
                <a:cxn ang="0">
                  <a:pos x="2624" y="132"/>
                </a:cxn>
                <a:cxn ang="0">
                  <a:pos x="2707" y="24"/>
                </a:cxn>
                <a:cxn ang="0">
                  <a:pos x="2642" y="12"/>
                </a:cxn>
                <a:cxn ang="0">
                  <a:pos x="2515" y="54"/>
                </a:cxn>
                <a:cxn ang="0">
                  <a:pos x="2324" y="66"/>
                </a:cxn>
                <a:cxn ang="0">
                  <a:pos x="2101" y="90"/>
                </a:cxn>
                <a:cxn ang="0">
                  <a:pos x="1855" y="228"/>
                </a:cxn>
                <a:cxn ang="0">
                  <a:pos x="1591" y="337"/>
                </a:cxn>
                <a:cxn ang="0">
                  <a:pos x="1459" y="379"/>
                </a:cxn>
                <a:cxn ang="0">
                  <a:pos x="1417" y="361"/>
                </a:cxn>
                <a:cxn ang="0">
                  <a:pos x="1363" y="331"/>
                </a:cxn>
                <a:cxn ang="0">
                  <a:pos x="1344" y="312"/>
                </a:cxn>
                <a:cxn ang="0">
                  <a:pos x="1290" y="288"/>
                </a:cxn>
                <a:cxn ang="0">
                  <a:pos x="1230" y="252"/>
                </a:cxn>
                <a:cxn ang="0">
                  <a:pos x="1119" y="227"/>
                </a:cxn>
                <a:cxn ang="0">
                  <a:pos x="1320" y="438"/>
                </a:cxn>
                <a:cxn ang="0">
                  <a:pos x="960" y="558"/>
                </a:cxn>
                <a:cxn ang="0">
                  <a:pos x="474" y="630"/>
                </a:cxn>
                <a:cxn ang="0">
                  <a:pos x="132" y="781"/>
                </a:cxn>
                <a:cxn ang="0">
                  <a:pos x="234" y="847"/>
                </a:cxn>
                <a:cxn ang="0">
                  <a:pos x="925" y="739"/>
                </a:cxn>
                <a:cxn ang="0">
                  <a:pos x="637" y="925"/>
                </a:cxn>
                <a:cxn ang="0">
                  <a:pos x="1405" y="943"/>
                </a:cxn>
                <a:cxn ang="0">
                  <a:pos x="1447" y="943"/>
                </a:cxn>
                <a:cxn ang="0">
                  <a:pos x="2888" y="859"/>
                </a:cxn>
                <a:cxn ang="0">
                  <a:pos x="2582" y="708"/>
                </a:cxn>
                <a:cxn ang="0">
                  <a:pos x="2299" y="606"/>
                </a:cxn>
                <a:cxn ang="0">
                  <a:pos x="2606" y="588"/>
                </a:cxn>
                <a:cxn ang="0">
                  <a:pos x="3001" y="582"/>
                </a:cxn>
                <a:cxn ang="0">
                  <a:pos x="3452" y="438"/>
                </a:cxn>
                <a:cxn ang="0">
                  <a:pos x="3668" y="312"/>
                </a:cxn>
                <a:cxn ang="0">
                  <a:pos x="3482" y="300"/>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l-GR"/>
            </a:p>
          </p:txBody>
        </p:sp>
        <p:sp>
          <p:nvSpPr>
            <p:cNvPr id="119814" name="Freeform 6"/>
            <p:cNvSpPr>
              <a:spLocks/>
            </p:cNvSpPr>
            <p:nvPr/>
          </p:nvSpPr>
          <p:spPr bwMode="hidden">
            <a:xfrm>
              <a:off x="0" y="524"/>
              <a:ext cx="973" cy="1195"/>
            </a:xfrm>
            <a:custGeom>
              <a:avLst/>
              <a:gdLst/>
              <a:ahLst/>
              <a:cxnLst>
                <a:cxn ang="0">
                  <a:pos x="323" y="1186"/>
                </a:cxn>
                <a:cxn ang="0">
                  <a:pos x="490" y="1192"/>
                </a:cxn>
                <a:cxn ang="0">
                  <a:pos x="580" y="1150"/>
                </a:cxn>
                <a:cxn ang="0">
                  <a:pos x="813" y="1085"/>
                </a:cxn>
                <a:cxn ang="0">
                  <a:pos x="933" y="1055"/>
                </a:cxn>
                <a:cxn ang="0">
                  <a:pos x="759" y="989"/>
                </a:cxn>
                <a:cxn ang="0">
                  <a:pos x="556" y="953"/>
                </a:cxn>
                <a:cxn ang="0">
                  <a:pos x="197" y="971"/>
                </a:cxn>
                <a:cxn ang="0">
                  <a:pos x="299" y="893"/>
                </a:cxn>
                <a:cxn ang="0">
                  <a:pos x="496" y="803"/>
                </a:cxn>
                <a:cxn ang="0">
                  <a:pos x="694" y="671"/>
                </a:cxn>
                <a:cxn ang="0">
                  <a:pos x="700" y="671"/>
                </a:cxn>
                <a:cxn ang="0">
                  <a:pos x="712" y="665"/>
                </a:cxn>
                <a:cxn ang="0">
                  <a:pos x="753" y="647"/>
                </a:cxn>
                <a:cxn ang="0">
                  <a:pos x="777" y="641"/>
                </a:cxn>
                <a:cxn ang="0">
                  <a:pos x="789" y="629"/>
                </a:cxn>
                <a:cxn ang="0">
                  <a:pos x="795" y="617"/>
                </a:cxn>
                <a:cxn ang="0">
                  <a:pos x="789" y="611"/>
                </a:cxn>
                <a:cxn ang="0">
                  <a:pos x="783" y="599"/>
                </a:cxn>
                <a:cxn ang="0">
                  <a:pos x="783" y="575"/>
                </a:cxn>
                <a:cxn ang="0">
                  <a:pos x="795" y="545"/>
                </a:cxn>
                <a:cxn ang="0">
                  <a:pos x="807" y="515"/>
                </a:cxn>
                <a:cxn ang="0">
                  <a:pos x="825" y="485"/>
                </a:cxn>
                <a:cxn ang="0">
                  <a:pos x="837" y="455"/>
                </a:cxn>
                <a:cxn ang="0">
                  <a:pos x="843" y="437"/>
                </a:cxn>
                <a:cxn ang="0">
                  <a:pos x="849" y="431"/>
                </a:cxn>
                <a:cxn ang="0">
                  <a:pos x="849" y="347"/>
                </a:cxn>
                <a:cxn ang="0">
                  <a:pos x="849" y="341"/>
                </a:cxn>
                <a:cxn ang="0">
                  <a:pos x="855" y="335"/>
                </a:cxn>
                <a:cxn ang="0">
                  <a:pos x="873" y="305"/>
                </a:cxn>
                <a:cxn ang="0">
                  <a:pos x="885" y="269"/>
                </a:cxn>
                <a:cxn ang="0">
                  <a:pos x="897" y="239"/>
                </a:cxn>
                <a:cxn ang="0">
                  <a:pos x="903" y="227"/>
                </a:cxn>
                <a:cxn ang="0">
                  <a:pos x="909" y="215"/>
                </a:cxn>
                <a:cxn ang="0">
                  <a:pos x="927" y="173"/>
                </a:cxn>
                <a:cxn ang="0">
                  <a:pos x="945" y="137"/>
                </a:cxn>
                <a:cxn ang="0">
                  <a:pos x="951" y="125"/>
                </a:cxn>
                <a:cxn ang="0">
                  <a:pos x="951" y="119"/>
                </a:cxn>
                <a:cxn ang="0">
                  <a:pos x="969" y="0"/>
                </a:cxn>
                <a:cxn ang="0">
                  <a:pos x="945" y="47"/>
                </a:cxn>
                <a:cxn ang="0">
                  <a:pos x="783" y="113"/>
                </a:cxn>
                <a:cxn ang="0">
                  <a:pos x="706" y="161"/>
                </a:cxn>
                <a:cxn ang="0">
                  <a:pos x="460" y="233"/>
                </a:cxn>
                <a:cxn ang="0">
                  <a:pos x="281" y="287"/>
                </a:cxn>
                <a:cxn ang="0">
                  <a:pos x="173" y="293"/>
                </a:cxn>
                <a:cxn ang="0">
                  <a:pos x="12" y="485"/>
                </a:cxn>
                <a:cxn ang="0">
                  <a:pos x="0" y="509"/>
                </a:cxn>
                <a:cxn ang="0">
                  <a:pos x="0" y="1186"/>
                </a:cxn>
                <a:cxn ang="0">
                  <a:pos x="96" y="1180"/>
                </a:cxn>
                <a:cxn ang="0">
                  <a:pos x="323" y="1186"/>
                </a:cxn>
                <a:cxn ang="0">
                  <a:pos x="323" y="1186"/>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l-GR"/>
            </a:p>
          </p:txBody>
        </p:sp>
        <p:sp>
          <p:nvSpPr>
            <p:cNvPr id="119815" name="Freeform 7"/>
            <p:cNvSpPr>
              <a:spLocks/>
            </p:cNvSpPr>
            <p:nvPr/>
          </p:nvSpPr>
          <p:spPr bwMode="hidden">
            <a:xfrm>
              <a:off x="3188" y="1"/>
              <a:ext cx="2570" cy="2266"/>
            </a:xfrm>
            <a:custGeom>
              <a:avLst/>
              <a:gdLst/>
              <a:ahLst/>
              <a:cxnLst>
                <a:cxn ang="0">
                  <a:pos x="859" y="612"/>
                </a:cxn>
                <a:cxn ang="0">
                  <a:pos x="1087" y="853"/>
                </a:cxn>
                <a:cxn ang="0">
                  <a:pos x="961" y="913"/>
                </a:cxn>
                <a:cxn ang="0">
                  <a:pos x="786" y="883"/>
                </a:cxn>
                <a:cxn ang="0">
                  <a:pos x="450" y="931"/>
                </a:cxn>
                <a:cxn ang="0">
                  <a:pos x="150" y="1075"/>
                </a:cxn>
                <a:cxn ang="0">
                  <a:pos x="78" y="1165"/>
                </a:cxn>
                <a:cxn ang="0">
                  <a:pos x="361" y="1256"/>
                </a:cxn>
                <a:cxn ang="0">
                  <a:pos x="444" y="1316"/>
                </a:cxn>
                <a:cxn ang="0">
                  <a:pos x="697" y="1400"/>
                </a:cxn>
                <a:cxn ang="0">
                  <a:pos x="1026" y="1346"/>
                </a:cxn>
                <a:cxn ang="0">
                  <a:pos x="991" y="1412"/>
                </a:cxn>
                <a:cxn ang="0">
                  <a:pos x="804" y="1574"/>
                </a:cxn>
                <a:cxn ang="0">
                  <a:pos x="726" y="1718"/>
                </a:cxn>
                <a:cxn ang="0">
                  <a:pos x="768" y="1742"/>
                </a:cxn>
                <a:cxn ang="0">
                  <a:pos x="865" y="1693"/>
                </a:cxn>
                <a:cxn ang="0">
                  <a:pos x="991" y="1699"/>
                </a:cxn>
                <a:cxn ang="0">
                  <a:pos x="1135" y="1627"/>
                </a:cxn>
                <a:cxn ang="0">
                  <a:pos x="1183" y="1669"/>
                </a:cxn>
                <a:cxn ang="0">
                  <a:pos x="1399" y="1436"/>
                </a:cxn>
                <a:cxn ang="0">
                  <a:pos x="1615" y="1334"/>
                </a:cxn>
                <a:cxn ang="0">
                  <a:pos x="1645" y="1370"/>
                </a:cxn>
                <a:cxn ang="0">
                  <a:pos x="1681" y="1430"/>
                </a:cxn>
                <a:cxn ang="0">
                  <a:pos x="1699" y="1466"/>
                </a:cxn>
                <a:cxn ang="0">
                  <a:pos x="1747" y="1550"/>
                </a:cxn>
                <a:cxn ang="0">
                  <a:pos x="1772" y="1586"/>
                </a:cxn>
                <a:cxn ang="0">
                  <a:pos x="2124" y="2248"/>
                </a:cxn>
                <a:cxn ang="0">
                  <a:pos x="1693" y="1322"/>
                </a:cxn>
                <a:cxn ang="0">
                  <a:pos x="1861" y="1165"/>
                </a:cxn>
                <a:cxn ang="0">
                  <a:pos x="2173" y="1099"/>
                </a:cxn>
                <a:cxn ang="0">
                  <a:pos x="2390" y="1009"/>
                </a:cxn>
                <a:cxn ang="0">
                  <a:pos x="2570" y="805"/>
                </a:cxn>
                <a:cxn ang="0">
                  <a:pos x="2342" y="781"/>
                </a:cxn>
                <a:cxn ang="0">
                  <a:pos x="2114" y="763"/>
                </a:cxn>
                <a:cxn ang="0">
                  <a:pos x="2408" y="433"/>
                </a:cxn>
                <a:cxn ang="0">
                  <a:pos x="2426" y="421"/>
                </a:cxn>
                <a:cxn ang="0">
                  <a:pos x="2474" y="379"/>
                </a:cxn>
                <a:cxn ang="0">
                  <a:pos x="2492" y="355"/>
                </a:cxn>
                <a:cxn ang="0">
                  <a:pos x="2474" y="337"/>
                </a:cxn>
                <a:cxn ang="0">
                  <a:pos x="2474" y="271"/>
                </a:cxn>
                <a:cxn ang="0">
                  <a:pos x="2492" y="192"/>
                </a:cxn>
                <a:cxn ang="0">
                  <a:pos x="2504" y="132"/>
                </a:cxn>
                <a:cxn ang="0">
                  <a:pos x="2492" y="36"/>
                </a:cxn>
                <a:cxn ang="0">
                  <a:pos x="2492" y="24"/>
                </a:cxn>
                <a:cxn ang="0">
                  <a:pos x="2102" y="0"/>
                </a:cxn>
                <a:cxn ang="0">
                  <a:pos x="1909" y="90"/>
                </a:cxn>
                <a:cxn ang="0">
                  <a:pos x="1747" y="535"/>
                </a:cxn>
                <a:cxn ang="0">
                  <a:pos x="1711" y="469"/>
                </a:cxn>
                <a:cxn ang="0">
                  <a:pos x="1633" y="144"/>
                </a:cxn>
                <a:cxn ang="0">
                  <a:pos x="1579" y="0"/>
                </a:cxn>
                <a:cxn ang="0">
                  <a:pos x="738" y="186"/>
                </a:cxn>
                <a:cxn ang="0">
                  <a:pos x="756" y="46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l-GR"/>
            </a:p>
          </p:txBody>
        </p:sp>
        <p:sp>
          <p:nvSpPr>
            <p:cNvPr id="119816" name="Freeform 8"/>
            <p:cNvSpPr>
              <a:spLocks/>
            </p:cNvSpPr>
            <p:nvPr/>
          </p:nvSpPr>
          <p:spPr bwMode="hidden">
            <a:xfrm>
              <a:off x="3525" y="1"/>
              <a:ext cx="2185" cy="1508"/>
            </a:xfrm>
            <a:custGeom>
              <a:avLst/>
              <a:gdLst/>
              <a:ahLst/>
              <a:cxnLst>
                <a:cxn ang="0">
                  <a:pos x="1034" y="767"/>
                </a:cxn>
                <a:cxn ang="0">
                  <a:pos x="1190" y="1235"/>
                </a:cxn>
                <a:cxn ang="0">
                  <a:pos x="956" y="1193"/>
                </a:cxn>
                <a:cxn ang="0">
                  <a:pos x="723" y="1127"/>
                </a:cxn>
                <a:cxn ang="0">
                  <a:pos x="442" y="1109"/>
                </a:cxn>
                <a:cxn ang="0">
                  <a:pos x="0" y="1079"/>
                </a:cxn>
                <a:cxn ang="0">
                  <a:pos x="30" y="1115"/>
                </a:cxn>
                <a:cxn ang="0">
                  <a:pos x="496" y="1133"/>
                </a:cxn>
                <a:cxn ang="0">
                  <a:pos x="777" y="1187"/>
                </a:cxn>
                <a:cxn ang="0">
                  <a:pos x="1130" y="1301"/>
                </a:cxn>
                <a:cxn ang="0">
                  <a:pos x="1070" y="1319"/>
                </a:cxn>
                <a:cxn ang="0">
                  <a:pos x="711" y="1505"/>
                </a:cxn>
                <a:cxn ang="0">
                  <a:pos x="765" y="1481"/>
                </a:cxn>
                <a:cxn ang="0">
                  <a:pos x="861" y="1439"/>
                </a:cxn>
                <a:cxn ang="0">
                  <a:pos x="1022" y="1355"/>
                </a:cxn>
                <a:cxn ang="0">
                  <a:pos x="1214" y="1295"/>
                </a:cxn>
                <a:cxn ang="0">
                  <a:pos x="1267" y="1223"/>
                </a:cxn>
                <a:cxn ang="0">
                  <a:pos x="1632" y="1043"/>
                </a:cxn>
                <a:cxn ang="0">
                  <a:pos x="1931" y="953"/>
                </a:cxn>
                <a:cxn ang="0">
                  <a:pos x="2176" y="821"/>
                </a:cxn>
                <a:cxn ang="0">
                  <a:pos x="1961" y="911"/>
                </a:cxn>
                <a:cxn ang="0">
                  <a:pos x="1656" y="989"/>
                </a:cxn>
                <a:cxn ang="0">
                  <a:pos x="1339" y="1151"/>
                </a:cxn>
                <a:cxn ang="0">
                  <a:pos x="1501" y="905"/>
                </a:cxn>
                <a:cxn ang="0">
                  <a:pos x="1620" y="545"/>
                </a:cxn>
                <a:cxn ang="0">
                  <a:pos x="1740" y="372"/>
                </a:cxn>
                <a:cxn ang="0">
                  <a:pos x="1979" y="60"/>
                </a:cxn>
                <a:cxn ang="0">
                  <a:pos x="2003" y="0"/>
                </a:cxn>
                <a:cxn ang="0">
                  <a:pos x="1973" y="0"/>
                </a:cxn>
                <a:cxn ang="0">
                  <a:pos x="1596" y="480"/>
                </a:cxn>
                <a:cxn ang="0">
                  <a:pos x="1477" y="887"/>
                </a:cxn>
                <a:cxn ang="0">
                  <a:pos x="1255" y="1175"/>
                </a:cxn>
                <a:cxn ang="0">
                  <a:pos x="1130" y="905"/>
                </a:cxn>
                <a:cxn ang="0">
                  <a:pos x="1010" y="540"/>
                </a:cxn>
                <a:cxn ang="0">
                  <a:pos x="885" y="222"/>
                </a:cxn>
                <a:cxn ang="0">
                  <a:pos x="789" y="0"/>
                </a:cxn>
                <a:cxn ang="0">
                  <a:pos x="753" y="0"/>
                </a:cxn>
                <a:cxn ang="0">
                  <a:pos x="903" y="354"/>
                </a:cxn>
                <a:cxn ang="0">
                  <a:pos x="1034" y="767"/>
                </a:cxn>
                <a:cxn ang="0">
                  <a:pos x="1034" y="767"/>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l-GR"/>
            </a:p>
          </p:txBody>
        </p:sp>
        <p:sp>
          <p:nvSpPr>
            <p:cNvPr id="119817" name="Freeform 9"/>
            <p:cNvSpPr>
              <a:spLocks/>
            </p:cNvSpPr>
            <p:nvPr/>
          </p:nvSpPr>
          <p:spPr bwMode="hidden">
            <a:xfrm>
              <a:off x="0" y="649"/>
              <a:ext cx="816" cy="806"/>
            </a:xfrm>
            <a:custGeom>
              <a:avLst/>
              <a:gdLst/>
              <a:ahLst/>
              <a:cxnLst>
                <a:cxn ang="0">
                  <a:pos x="161" y="564"/>
                </a:cxn>
                <a:cxn ang="0">
                  <a:pos x="329" y="438"/>
                </a:cxn>
                <a:cxn ang="0">
                  <a:pos x="646" y="216"/>
                </a:cxn>
                <a:cxn ang="0">
                  <a:pos x="813" y="0"/>
                </a:cxn>
                <a:cxn ang="0">
                  <a:pos x="676" y="150"/>
                </a:cxn>
                <a:cxn ang="0">
                  <a:pos x="144" y="504"/>
                </a:cxn>
                <a:cxn ang="0">
                  <a:pos x="0" y="732"/>
                </a:cxn>
                <a:cxn ang="0">
                  <a:pos x="0" y="804"/>
                </a:cxn>
                <a:cxn ang="0">
                  <a:pos x="161" y="564"/>
                </a:cxn>
                <a:cxn ang="0">
                  <a:pos x="161" y="564"/>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l-GR"/>
            </a:p>
          </p:txBody>
        </p:sp>
        <p:sp>
          <p:nvSpPr>
            <p:cNvPr id="119818" name="Freeform 10"/>
            <p:cNvSpPr>
              <a:spLocks/>
            </p:cNvSpPr>
            <p:nvPr/>
          </p:nvSpPr>
          <p:spPr bwMode="hidden">
            <a:xfrm>
              <a:off x="0" y="1545"/>
              <a:ext cx="762" cy="107"/>
            </a:xfrm>
            <a:custGeom>
              <a:avLst/>
              <a:gdLst/>
              <a:ahLst/>
              <a:cxnLst>
                <a:cxn ang="0">
                  <a:pos x="460" y="66"/>
                </a:cxn>
                <a:cxn ang="0">
                  <a:pos x="759" y="0"/>
                </a:cxn>
                <a:cxn ang="0">
                  <a:pos x="496" y="36"/>
                </a:cxn>
                <a:cxn ang="0">
                  <a:pos x="138" y="48"/>
                </a:cxn>
                <a:cxn ang="0">
                  <a:pos x="0" y="78"/>
                </a:cxn>
                <a:cxn ang="0">
                  <a:pos x="0" y="107"/>
                </a:cxn>
                <a:cxn ang="0">
                  <a:pos x="96" y="89"/>
                </a:cxn>
                <a:cxn ang="0">
                  <a:pos x="460" y="66"/>
                </a:cxn>
                <a:cxn ang="0">
                  <a:pos x="460" y="66"/>
                </a:cxn>
              </a:cxnLst>
              <a:rect l="0" t="0" r="r" b="b"/>
              <a:pathLst>
                <a:path w="759" h="107">
                  <a:moveTo>
                    <a:pt x="460" y="66"/>
                  </a:moveTo>
                  <a:lnTo>
                    <a:pt x="759" y="0"/>
                  </a:lnTo>
                  <a:lnTo>
                    <a:pt x="496" y="36"/>
                  </a:lnTo>
                  <a:lnTo>
                    <a:pt x="138" y="48"/>
                  </a:lnTo>
                  <a:lnTo>
                    <a:pt x="0" y="78"/>
                  </a:lnTo>
                  <a:lnTo>
                    <a:pt x="0" y="107"/>
                  </a:lnTo>
                  <a:lnTo>
                    <a:pt x="96" y="89"/>
                  </a:lnTo>
                  <a:lnTo>
                    <a:pt x="460" y="66"/>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l-GR"/>
            </a:p>
          </p:txBody>
        </p:sp>
        <p:sp>
          <p:nvSpPr>
            <p:cNvPr id="119819" name="Freeform 11"/>
            <p:cNvSpPr>
              <a:spLocks/>
            </p:cNvSpPr>
            <p:nvPr/>
          </p:nvSpPr>
          <p:spPr bwMode="hidden">
            <a:xfrm>
              <a:off x="2314" y="3431"/>
              <a:ext cx="3182" cy="745"/>
            </a:xfrm>
            <a:custGeom>
              <a:avLst/>
              <a:gdLst/>
              <a:ahLst/>
              <a:cxnLst>
                <a:cxn ang="0">
                  <a:pos x="1387" y="239"/>
                </a:cxn>
                <a:cxn ang="0">
                  <a:pos x="1734" y="233"/>
                </a:cxn>
                <a:cxn ang="0">
                  <a:pos x="2087" y="251"/>
                </a:cxn>
                <a:cxn ang="0">
                  <a:pos x="2505" y="233"/>
                </a:cxn>
                <a:cxn ang="0">
                  <a:pos x="3169" y="204"/>
                </a:cxn>
                <a:cxn ang="0">
                  <a:pos x="3115" y="186"/>
                </a:cxn>
                <a:cxn ang="0">
                  <a:pos x="2422" y="221"/>
                </a:cxn>
                <a:cxn ang="0">
                  <a:pos x="2003" y="221"/>
                </a:cxn>
                <a:cxn ang="0">
                  <a:pos x="1459" y="186"/>
                </a:cxn>
                <a:cxn ang="0">
                  <a:pos x="1543" y="168"/>
                </a:cxn>
                <a:cxn ang="0">
                  <a:pos x="2039" y="0"/>
                </a:cxn>
                <a:cxn ang="0">
                  <a:pos x="1961" y="24"/>
                </a:cxn>
                <a:cxn ang="0">
                  <a:pos x="1836" y="66"/>
                </a:cxn>
                <a:cxn ang="0">
                  <a:pos x="1602" y="138"/>
                </a:cxn>
                <a:cxn ang="0">
                  <a:pos x="1339" y="198"/>
                </a:cxn>
                <a:cxn ang="0">
                  <a:pos x="1268" y="251"/>
                </a:cxn>
                <a:cxn ang="0">
                  <a:pos x="765" y="413"/>
                </a:cxn>
                <a:cxn ang="0">
                  <a:pos x="335" y="503"/>
                </a:cxn>
                <a:cxn ang="0">
                  <a:pos x="0" y="617"/>
                </a:cxn>
                <a:cxn ang="0">
                  <a:pos x="299" y="539"/>
                </a:cxn>
                <a:cxn ang="0">
                  <a:pos x="735" y="449"/>
                </a:cxn>
                <a:cxn ang="0">
                  <a:pos x="1178" y="311"/>
                </a:cxn>
                <a:cxn ang="0">
                  <a:pos x="981" y="491"/>
                </a:cxn>
                <a:cxn ang="0">
                  <a:pos x="867" y="743"/>
                </a:cxn>
                <a:cxn ang="0">
                  <a:pos x="861" y="743"/>
                </a:cxn>
                <a:cxn ang="0">
                  <a:pos x="933" y="743"/>
                </a:cxn>
                <a:cxn ang="0">
                  <a:pos x="1022" y="497"/>
                </a:cxn>
                <a:cxn ang="0">
                  <a:pos x="1297" y="281"/>
                </a:cxn>
                <a:cxn ang="0">
                  <a:pos x="1531" y="449"/>
                </a:cxn>
                <a:cxn ang="0">
                  <a:pos x="1770" y="677"/>
                </a:cxn>
                <a:cxn ang="0">
                  <a:pos x="1854" y="743"/>
                </a:cxn>
                <a:cxn ang="0">
                  <a:pos x="1919" y="743"/>
                </a:cxn>
                <a:cxn ang="0">
                  <a:pos x="1692" y="527"/>
                </a:cxn>
                <a:cxn ang="0">
                  <a:pos x="1387" y="239"/>
                </a:cxn>
                <a:cxn ang="0">
                  <a:pos x="1387" y="23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pPr>
                <a:defRPr/>
              </a:pPr>
              <a:endParaRPr lang="el-GR"/>
            </a:p>
          </p:txBody>
        </p:sp>
        <p:sp>
          <p:nvSpPr>
            <p:cNvPr id="119820"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pPr>
                <a:defRPr/>
              </a:pPr>
              <a:endParaRPr lang="el-GR"/>
            </a:p>
          </p:txBody>
        </p:sp>
        <p:sp>
          <p:nvSpPr>
            <p:cNvPr id="119821"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pPr>
                <a:defRPr/>
              </a:pPr>
              <a:endParaRPr lang="el-GR"/>
            </a:p>
          </p:txBody>
        </p:sp>
        <p:sp>
          <p:nvSpPr>
            <p:cNvPr id="119822"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el-GR"/>
            </a:p>
          </p:txBody>
        </p:sp>
        <p:sp>
          <p:nvSpPr>
            <p:cNvPr id="119823"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el-GR"/>
            </a:p>
          </p:txBody>
        </p:sp>
        <p:sp>
          <p:nvSpPr>
            <p:cNvPr id="119824"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a:defRPr/>
              </a:pPr>
              <a:endParaRPr lang="el-GR"/>
            </a:p>
          </p:txBody>
        </p:sp>
        <p:sp>
          <p:nvSpPr>
            <p:cNvPr id="119825" name="Freeform 17"/>
            <p:cNvSpPr>
              <a:spLocks/>
            </p:cNvSpPr>
            <p:nvPr/>
          </p:nvSpPr>
          <p:spPr bwMode="hidden">
            <a:xfrm>
              <a:off x="509" y="229"/>
              <a:ext cx="3188" cy="2024"/>
            </a:xfrm>
            <a:custGeom>
              <a:avLst/>
              <a:gdLst/>
              <a:ahLst/>
              <a:cxnLst>
                <a:cxn ang="0">
                  <a:pos x="871" y="1423"/>
                </a:cxn>
                <a:cxn ang="0">
                  <a:pos x="907" y="1393"/>
                </a:cxn>
                <a:cxn ang="0">
                  <a:pos x="991" y="1320"/>
                </a:cxn>
                <a:cxn ang="0">
                  <a:pos x="1033" y="1297"/>
                </a:cxn>
                <a:cxn ang="0">
                  <a:pos x="1086" y="1249"/>
                </a:cxn>
                <a:cxn ang="0">
                  <a:pos x="1123" y="1219"/>
                </a:cxn>
                <a:cxn ang="0">
                  <a:pos x="1057" y="1153"/>
                </a:cxn>
                <a:cxn ang="0">
                  <a:pos x="877" y="1021"/>
                </a:cxn>
                <a:cxn ang="0">
                  <a:pos x="655" y="907"/>
                </a:cxn>
                <a:cxn ang="0">
                  <a:pos x="655" y="846"/>
                </a:cxn>
                <a:cxn ang="0">
                  <a:pos x="643" y="708"/>
                </a:cxn>
                <a:cxn ang="0">
                  <a:pos x="552" y="642"/>
                </a:cxn>
                <a:cxn ang="0">
                  <a:pos x="510" y="570"/>
                </a:cxn>
                <a:cxn ang="0">
                  <a:pos x="637" y="564"/>
                </a:cxn>
                <a:cxn ang="0">
                  <a:pos x="763" y="570"/>
                </a:cxn>
                <a:cxn ang="0">
                  <a:pos x="1091" y="850"/>
                </a:cxn>
                <a:cxn ang="0">
                  <a:pos x="1009" y="566"/>
                </a:cxn>
                <a:cxn ang="0">
                  <a:pos x="1054" y="265"/>
                </a:cxn>
                <a:cxn ang="0">
                  <a:pos x="1249" y="0"/>
                </a:cxn>
                <a:cxn ang="0">
                  <a:pos x="1466" y="292"/>
                </a:cxn>
                <a:cxn ang="0">
                  <a:pos x="1475" y="548"/>
                </a:cxn>
                <a:cxn ang="0">
                  <a:pos x="1567" y="630"/>
                </a:cxn>
                <a:cxn ang="0">
                  <a:pos x="1795" y="365"/>
                </a:cxn>
                <a:cxn ang="0">
                  <a:pos x="2245" y="150"/>
                </a:cxn>
                <a:cxn ang="0">
                  <a:pos x="2618" y="180"/>
                </a:cxn>
                <a:cxn ang="0">
                  <a:pos x="3050" y="150"/>
                </a:cxn>
                <a:cxn ang="0">
                  <a:pos x="3140" y="210"/>
                </a:cxn>
                <a:cxn ang="0">
                  <a:pos x="2990" y="210"/>
                </a:cxn>
                <a:cxn ang="0">
                  <a:pos x="2834" y="377"/>
                </a:cxn>
                <a:cxn ang="0">
                  <a:pos x="2702" y="648"/>
                </a:cxn>
                <a:cxn ang="0">
                  <a:pos x="2582" y="828"/>
                </a:cxn>
                <a:cxn ang="0">
                  <a:pos x="2234" y="1009"/>
                </a:cxn>
                <a:cxn ang="0">
                  <a:pos x="1963" y="1075"/>
                </a:cxn>
                <a:cxn ang="0">
                  <a:pos x="2257" y="1111"/>
                </a:cxn>
                <a:cxn ang="0">
                  <a:pos x="2600" y="1207"/>
                </a:cxn>
                <a:cxn ang="0">
                  <a:pos x="2894" y="1441"/>
                </a:cxn>
                <a:cxn ang="0">
                  <a:pos x="3122" y="1555"/>
                </a:cxn>
                <a:cxn ang="0">
                  <a:pos x="3032" y="1585"/>
                </a:cxn>
                <a:cxn ang="0">
                  <a:pos x="3008" y="1591"/>
                </a:cxn>
                <a:cxn ang="0">
                  <a:pos x="2960" y="1597"/>
                </a:cxn>
                <a:cxn ang="0">
                  <a:pos x="2882" y="1609"/>
                </a:cxn>
                <a:cxn ang="0">
                  <a:pos x="2846" y="1609"/>
                </a:cxn>
                <a:cxn ang="0">
                  <a:pos x="2774" y="1615"/>
                </a:cxn>
                <a:cxn ang="0">
                  <a:pos x="2726" y="1621"/>
                </a:cxn>
                <a:cxn ang="0">
                  <a:pos x="2708" y="1621"/>
                </a:cxn>
                <a:cxn ang="0">
                  <a:pos x="2594" y="1657"/>
                </a:cxn>
                <a:cxn ang="0">
                  <a:pos x="2533" y="1663"/>
                </a:cxn>
                <a:cxn ang="0">
                  <a:pos x="2444" y="1675"/>
                </a:cxn>
                <a:cxn ang="0">
                  <a:pos x="2378" y="1687"/>
                </a:cxn>
                <a:cxn ang="0">
                  <a:pos x="2360" y="1705"/>
                </a:cxn>
                <a:cxn ang="0">
                  <a:pos x="2305" y="1687"/>
                </a:cxn>
                <a:cxn ang="0">
                  <a:pos x="2263" y="1663"/>
                </a:cxn>
                <a:cxn ang="0">
                  <a:pos x="2017" y="1585"/>
                </a:cxn>
                <a:cxn ang="0">
                  <a:pos x="1711" y="1453"/>
                </a:cxn>
                <a:cxn ang="0">
                  <a:pos x="1880" y="1844"/>
                </a:cxn>
                <a:cxn ang="0">
                  <a:pos x="1771" y="1922"/>
                </a:cxn>
                <a:cxn ang="0">
                  <a:pos x="1531" y="1753"/>
                </a:cxn>
                <a:cxn ang="0">
                  <a:pos x="1411" y="1477"/>
                </a:cxn>
                <a:cxn ang="0">
                  <a:pos x="1219" y="1291"/>
                </a:cxn>
                <a:cxn ang="0">
                  <a:pos x="127" y="2006"/>
                </a:cxn>
                <a:cxn ang="0">
                  <a:pos x="865" y="1429"/>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pPr>
                <a:defRPr/>
              </a:pPr>
              <a:endParaRPr lang="el-GR"/>
            </a:p>
          </p:txBody>
        </p:sp>
        <p:sp>
          <p:nvSpPr>
            <p:cNvPr id="119826" name="Freeform 18"/>
            <p:cNvSpPr>
              <a:spLocks/>
            </p:cNvSpPr>
            <p:nvPr/>
          </p:nvSpPr>
          <p:spPr bwMode="hidden">
            <a:xfrm>
              <a:off x="1344" y="293"/>
              <a:ext cx="2144" cy="1787"/>
            </a:xfrm>
            <a:custGeom>
              <a:avLst/>
              <a:gdLst/>
              <a:ahLst/>
              <a:cxnLst>
                <a:cxn ang="0">
                  <a:pos x="318" y="1078"/>
                </a:cxn>
                <a:cxn ang="0">
                  <a:pos x="217" y="928"/>
                </a:cxn>
                <a:cxn ang="0">
                  <a:pos x="102" y="808"/>
                </a:cxn>
                <a:cxn ang="0">
                  <a:pos x="36" y="742"/>
                </a:cxn>
                <a:cxn ang="0">
                  <a:pos x="0" y="700"/>
                </a:cxn>
                <a:cxn ang="0">
                  <a:pos x="270" y="958"/>
                </a:cxn>
                <a:cxn ang="0">
                  <a:pos x="294" y="1006"/>
                </a:cxn>
                <a:cxn ang="0">
                  <a:pos x="367" y="670"/>
                </a:cxn>
                <a:cxn ang="0">
                  <a:pos x="379" y="411"/>
                </a:cxn>
                <a:cxn ang="0">
                  <a:pos x="347" y="118"/>
                </a:cxn>
                <a:cxn ang="0">
                  <a:pos x="393" y="0"/>
                </a:cxn>
                <a:cxn ang="0">
                  <a:pos x="397" y="357"/>
                </a:cxn>
                <a:cxn ang="0">
                  <a:pos x="421" y="609"/>
                </a:cxn>
                <a:cxn ang="0">
                  <a:pos x="385" y="826"/>
                </a:cxn>
                <a:cxn ang="0">
                  <a:pos x="385" y="1036"/>
                </a:cxn>
                <a:cxn ang="0">
                  <a:pos x="877" y="784"/>
                </a:cxn>
                <a:cxn ang="0">
                  <a:pos x="1309" y="555"/>
                </a:cxn>
                <a:cxn ang="0">
                  <a:pos x="1802" y="249"/>
                </a:cxn>
                <a:cxn ang="0">
                  <a:pos x="2096" y="69"/>
                </a:cxn>
                <a:cxn ang="0">
                  <a:pos x="1814" y="279"/>
                </a:cxn>
                <a:cxn ang="0">
                  <a:pos x="1453" y="501"/>
                </a:cxn>
                <a:cxn ang="0">
                  <a:pos x="1123" y="700"/>
                </a:cxn>
                <a:cxn ang="0">
                  <a:pos x="739" y="898"/>
                </a:cxn>
                <a:cxn ang="0">
                  <a:pos x="463" y="1084"/>
                </a:cxn>
                <a:cxn ang="0">
                  <a:pos x="817" y="1193"/>
                </a:cxn>
                <a:cxn ang="0">
                  <a:pos x="1285" y="1187"/>
                </a:cxn>
                <a:cxn ang="0">
                  <a:pos x="1916" y="1396"/>
                </a:cxn>
                <a:cxn ang="0">
                  <a:pos x="2144" y="1420"/>
                </a:cxn>
                <a:cxn ang="0">
                  <a:pos x="1814" y="1408"/>
                </a:cxn>
                <a:cxn ang="0">
                  <a:pos x="1435" y="1288"/>
                </a:cxn>
                <a:cxn ang="0">
                  <a:pos x="1219" y="1229"/>
                </a:cxn>
                <a:cxn ang="0">
                  <a:pos x="799" y="1223"/>
                </a:cxn>
                <a:cxn ang="0">
                  <a:pos x="505" y="1145"/>
                </a:cxn>
                <a:cxn ang="0">
                  <a:pos x="733" y="1378"/>
                </a:cxn>
                <a:cxn ang="0">
                  <a:pos x="877" y="1619"/>
                </a:cxn>
                <a:cxn ang="0">
                  <a:pos x="1009" y="1787"/>
                </a:cxn>
                <a:cxn ang="0">
                  <a:pos x="817" y="1607"/>
                </a:cxn>
                <a:cxn ang="0">
                  <a:pos x="673" y="1372"/>
                </a:cxn>
                <a:cxn ang="0">
                  <a:pos x="415" y="1109"/>
                </a:cxn>
                <a:cxn ang="0">
                  <a:pos x="318" y="1078"/>
                </a:cxn>
                <a:cxn ang="0">
                  <a:pos x="318" y="1078"/>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l-GR"/>
            </a:p>
          </p:txBody>
        </p:sp>
        <p:sp>
          <p:nvSpPr>
            <p:cNvPr id="119827"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el-GR"/>
            </a:p>
          </p:txBody>
        </p:sp>
        <p:sp>
          <p:nvSpPr>
            <p:cNvPr id="119828" name="Freeform 20"/>
            <p:cNvSpPr>
              <a:spLocks/>
            </p:cNvSpPr>
            <p:nvPr/>
          </p:nvSpPr>
          <p:spPr bwMode="hidden">
            <a:xfrm>
              <a:off x="3160" y="1860"/>
              <a:ext cx="2162" cy="1934"/>
            </a:xfrm>
            <a:custGeom>
              <a:avLst/>
              <a:gdLst/>
              <a:ahLst/>
              <a:cxnLst>
                <a:cxn ang="0">
                  <a:pos x="1842" y="851"/>
                </a:cxn>
                <a:cxn ang="0">
                  <a:pos x="1937" y="1019"/>
                </a:cxn>
                <a:cxn ang="0">
                  <a:pos x="2051" y="1168"/>
                </a:cxn>
                <a:cxn ang="0">
                  <a:pos x="2117" y="1246"/>
                </a:cxn>
                <a:cxn ang="0">
                  <a:pos x="2153" y="1294"/>
                </a:cxn>
                <a:cxn ang="0">
                  <a:pos x="1889" y="977"/>
                </a:cxn>
                <a:cxn ang="0">
                  <a:pos x="1860" y="929"/>
                </a:cxn>
                <a:cxn ang="0">
                  <a:pos x="1782" y="1240"/>
                </a:cxn>
                <a:cxn ang="0">
                  <a:pos x="1770" y="1486"/>
                </a:cxn>
                <a:cxn ang="0">
                  <a:pos x="1818" y="1906"/>
                </a:cxn>
                <a:cxn ang="0">
                  <a:pos x="1788" y="1930"/>
                </a:cxn>
                <a:cxn ang="0">
                  <a:pos x="1746" y="1534"/>
                </a:cxn>
                <a:cxn ang="0">
                  <a:pos x="1728" y="1288"/>
                </a:cxn>
                <a:cxn ang="0">
                  <a:pos x="1764" y="1085"/>
                </a:cxn>
                <a:cxn ang="0">
                  <a:pos x="1770" y="875"/>
                </a:cxn>
                <a:cxn ang="0">
                  <a:pos x="1268" y="1007"/>
                </a:cxn>
                <a:cxn ang="0">
                  <a:pos x="825" y="1132"/>
                </a:cxn>
                <a:cxn ang="0">
                  <a:pos x="323" y="1312"/>
                </a:cxn>
                <a:cxn ang="0">
                  <a:pos x="18" y="1420"/>
                </a:cxn>
                <a:cxn ang="0">
                  <a:pos x="311" y="1282"/>
                </a:cxn>
                <a:cxn ang="0">
                  <a:pos x="682" y="1144"/>
                </a:cxn>
                <a:cxn ang="0">
                  <a:pos x="1022" y="1037"/>
                </a:cxn>
                <a:cxn ang="0">
                  <a:pos x="1411" y="929"/>
                </a:cxn>
                <a:cxn ang="0">
                  <a:pos x="1692" y="815"/>
                </a:cxn>
                <a:cxn ang="0">
                  <a:pos x="1333" y="623"/>
                </a:cxn>
                <a:cxn ang="0">
                  <a:pos x="861" y="515"/>
                </a:cxn>
                <a:cxn ang="0">
                  <a:pos x="227" y="161"/>
                </a:cxn>
                <a:cxn ang="0">
                  <a:pos x="0" y="83"/>
                </a:cxn>
                <a:cxn ang="0">
                  <a:pos x="329" y="179"/>
                </a:cxn>
                <a:cxn ang="0">
                  <a:pos x="712" y="383"/>
                </a:cxn>
                <a:cxn ang="0">
                  <a:pos x="933" y="491"/>
                </a:cxn>
                <a:cxn ang="0">
                  <a:pos x="1351" y="593"/>
                </a:cxn>
                <a:cxn ang="0">
                  <a:pos x="1650" y="743"/>
                </a:cxn>
                <a:cxn ang="0">
                  <a:pos x="1423" y="461"/>
                </a:cxn>
                <a:cxn ang="0">
                  <a:pos x="1286" y="191"/>
                </a:cxn>
                <a:cxn ang="0">
                  <a:pos x="1154" y="0"/>
                </a:cxn>
                <a:cxn ang="0">
                  <a:pos x="1339" y="215"/>
                </a:cxn>
                <a:cxn ang="0">
                  <a:pos x="1489" y="485"/>
                </a:cxn>
                <a:cxn ang="0">
                  <a:pos x="1746" y="803"/>
                </a:cxn>
                <a:cxn ang="0">
                  <a:pos x="1842" y="851"/>
                </a:cxn>
                <a:cxn ang="0">
                  <a:pos x="1842" y="85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l-GR"/>
            </a:p>
          </p:txBody>
        </p:sp>
      </p:grpSp>
      <p:sp>
        <p:nvSpPr>
          <p:cNvPr id="119829" name="Rectangle 21"/>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l-GR" smtClean="0"/>
              <a:t>Κάντε κλικ για επεξεργασία του τίτλου</a:t>
            </a:r>
          </a:p>
        </p:txBody>
      </p:sp>
      <p:sp>
        <p:nvSpPr>
          <p:cNvPr id="119830"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119831" name="Rectangle 23"/>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ffectLst>
                  <a:outerShdw blurRad="38100" dist="38100" dir="2700000" algn="tl">
                    <a:srgbClr val="000000"/>
                  </a:outerShdw>
                </a:effectLst>
                <a:latin typeface="+mn-lt"/>
              </a:defRPr>
            </a:lvl1pPr>
          </a:lstStyle>
          <a:p>
            <a:pPr>
              <a:defRPr/>
            </a:pPr>
            <a:fld id="{9B395620-EA69-49B8-8635-01BEB40BB6A9}" type="datetimeFigureOut">
              <a:rPr lang="el-GR"/>
              <a:pPr>
                <a:defRPr/>
              </a:pPr>
              <a:t>8/5/2020</a:t>
            </a:fld>
            <a:endParaRPr lang="el-GR"/>
          </a:p>
        </p:txBody>
      </p:sp>
      <p:sp>
        <p:nvSpPr>
          <p:cNvPr id="119832" name="Rectangle 2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ffectLst>
                  <a:outerShdw blurRad="38100" dist="38100" dir="2700000" algn="tl">
                    <a:srgbClr val="000000"/>
                  </a:outerShdw>
                </a:effectLst>
                <a:latin typeface="+mn-lt"/>
              </a:defRPr>
            </a:lvl1pPr>
          </a:lstStyle>
          <a:p>
            <a:pPr>
              <a:defRPr/>
            </a:pPr>
            <a:endParaRPr lang="el-GR"/>
          </a:p>
        </p:txBody>
      </p:sp>
      <p:sp>
        <p:nvSpPr>
          <p:cNvPr id="119833" name="Rectangle 25"/>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ffectLst>
                  <a:outerShdw blurRad="38100" dist="38100" dir="2700000" algn="tl">
                    <a:srgbClr val="000000"/>
                  </a:outerShdw>
                </a:effectLst>
                <a:latin typeface="+mn-lt"/>
              </a:defRPr>
            </a:lvl1pPr>
          </a:lstStyle>
          <a:p>
            <a:pPr>
              <a:defRPr/>
            </a:pPr>
            <a:fld id="{CB20A82E-A570-4CF4-8782-518384196F68}"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877" r:id="rId1"/>
    <p:sldLayoutId id="2147483867" r:id="rId2"/>
    <p:sldLayoutId id="2147483868" r:id="rId3"/>
    <p:sldLayoutId id="2147483869" r:id="rId4"/>
    <p:sldLayoutId id="2147483870" r:id="rId5"/>
    <p:sldLayoutId id="2147483871" r:id="rId6"/>
    <p:sldLayoutId id="2147483872" r:id="rId7"/>
    <p:sldLayoutId id="2147483873" r:id="rId8"/>
    <p:sldLayoutId id="2147483874" r:id="rId9"/>
    <p:sldLayoutId id="2147483875" r:id="rId10"/>
    <p:sldLayoutId id="2147483876"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cs typeface="Arial"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5.xml.rels><?xml version="1.0" encoding="UTF-8" standalone="yes"?>
<Relationships xmlns="http://schemas.openxmlformats.org/package/2006/relationships"><Relationship Id="rId2" Type="http://schemas.openxmlformats.org/officeDocument/2006/relationships/hyperlink" Target="http://www.eaadhsy.gr/index.php/category-articles-gia-tous-foreis/17-c-protypa/306-20170908-epikairopoihmenh-ekdosh-ypodeigmatos-diakhry3hs-gia-th-synapsh-symfwnias-plaisio-promh8eias-aga8wn" TargetMode="External"/><Relationship Id="rId1" Type="http://schemas.openxmlformats.org/officeDocument/2006/relationships/slideLayout" Target="../slideLayouts/slideLayout17.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hyperlink" Target="https://diavgeia.gov.gr/doc/6%CE%95%CE%967%CE%9F%CE%9E%CE%A4%CE%92-%CE%94%CE%9B%CE%A0?inline=true" TargetMode="External"/><Relationship Id="rId1" Type="http://schemas.openxmlformats.org/officeDocument/2006/relationships/slideLayout" Target="../slideLayouts/slideLayout1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8.xml.rels><?xml version="1.0" encoding="UTF-8" standalone="yes"?>
<Relationships xmlns="http://schemas.openxmlformats.org/package/2006/relationships"><Relationship Id="rId2" Type="http://schemas.openxmlformats.org/officeDocument/2006/relationships/hyperlink" Target="https://diavgeia.gov.gr/doc/" TargetMode="External"/><Relationship Id="rId1" Type="http://schemas.openxmlformats.org/officeDocument/2006/relationships/slideLayout" Target="../slideLayouts/slideLayout1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7.xml.rels><?xml version="1.0" encoding="UTF-8" standalone="yes"?>
<Relationships xmlns="http://schemas.openxmlformats.org/package/2006/relationships"><Relationship Id="rId3" Type="http://schemas.openxmlformats.org/officeDocument/2006/relationships/hyperlink" Target="https://simap.ted.europa.eu/cpv" TargetMode="External"/><Relationship Id="rId2" Type="http://schemas.openxmlformats.org/officeDocument/2006/relationships/hyperlink" Target="https://ec.europa.eu/growth/single-market/public-procurement/rules-implementation/common-vocabulary_el" TargetMode="External"/><Relationship Id="rId1" Type="http://schemas.openxmlformats.org/officeDocument/2006/relationships/slideLayout" Target="../slideLayouts/slideLayout1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6"/>
          <p:cNvSpPr>
            <a:spLocks noGrp="1" noChangeArrowheads="1"/>
          </p:cNvSpPr>
          <p:nvPr>
            <p:ph type="sldNum" sz="quarter" idx="12"/>
          </p:nvPr>
        </p:nvSpPr>
        <p:spPr>
          <a:xfrm>
            <a:off x="6553200" y="6248400"/>
            <a:ext cx="1905000" cy="457200"/>
          </a:xfrm>
          <a:noFill/>
        </p:spPr>
        <p:txBody>
          <a:bodyPr/>
          <a:lstStyle/>
          <a:p>
            <a:fld id="{2D771BFC-03FA-4FBE-9182-DDA245A0CAA3}" type="slidenum">
              <a:rPr lang="el-GR" sz="1200" smtClean="0">
                <a:effectLst/>
                <a:latin typeface="Verdana" pitchFamily="34" charset="0"/>
              </a:rPr>
              <a:pPr/>
              <a:t>1</a:t>
            </a:fld>
            <a:endParaRPr lang="el-GR" sz="1200" dirty="0" smtClean="0">
              <a:effectLst/>
              <a:latin typeface="Verdana" pitchFamily="34" charset="0"/>
            </a:endParaRPr>
          </a:p>
        </p:txBody>
      </p:sp>
      <p:sp>
        <p:nvSpPr>
          <p:cNvPr id="3076" name="Rectangle 3"/>
          <p:cNvSpPr>
            <a:spLocks noGrp="1" noChangeArrowheads="1"/>
          </p:cNvSpPr>
          <p:nvPr>
            <p:ph type="subTitle" idx="4294967295"/>
          </p:nvPr>
        </p:nvSpPr>
        <p:spPr>
          <a:xfrm>
            <a:off x="323850" y="1643051"/>
            <a:ext cx="8424863" cy="4857784"/>
          </a:xfrm>
          <a:solidFill>
            <a:srgbClr val="FFC000"/>
          </a:solidFill>
        </p:spPr>
        <p:txBody>
          <a:bodyPr/>
          <a:lstStyle/>
          <a:p>
            <a:pPr marL="0" indent="0" algn="just" eaLnBrk="1" hangingPunct="1">
              <a:lnSpc>
                <a:spcPct val="125000"/>
              </a:lnSpc>
              <a:spcBef>
                <a:spcPct val="0"/>
              </a:spcBef>
              <a:buFont typeface="Wingdings" pitchFamily="2" charset="2"/>
              <a:buNone/>
              <a:defRPr/>
            </a:pPr>
            <a:endParaRPr lang="el-GR" sz="900" dirty="0" smtClean="0">
              <a:latin typeface="Arial" charset="0"/>
            </a:endParaRPr>
          </a:p>
          <a:p>
            <a:pPr marL="0" indent="0" algn="just" eaLnBrk="1" hangingPunct="1">
              <a:lnSpc>
                <a:spcPct val="125000"/>
              </a:lnSpc>
              <a:spcBef>
                <a:spcPct val="0"/>
              </a:spcBef>
              <a:buNone/>
              <a:defRPr/>
            </a:pPr>
            <a:r>
              <a:rPr lang="el-GR" sz="1800" b="1" dirty="0" smtClean="0">
                <a:solidFill>
                  <a:srgbClr val="002060"/>
                </a:solidFill>
                <a:effectLst/>
                <a:latin typeface="Calibri" pitchFamily="34" charset="0"/>
                <a:cs typeface="Calibri" pitchFamily="34" charset="0"/>
              </a:rPr>
              <a:t>ΤΜΗΜΑ ΥΠΗΡΕΣΙΩΝ ΥΓΕΙΑΣ &amp; ΚΟΙΝΩΝΙΚΗΣ ΦΡΟΝΤΙΔΑΣ</a:t>
            </a:r>
          </a:p>
          <a:p>
            <a:pPr marL="0" indent="0" algn="just" eaLnBrk="1" hangingPunct="1">
              <a:lnSpc>
                <a:spcPct val="125000"/>
              </a:lnSpc>
              <a:spcBef>
                <a:spcPct val="0"/>
              </a:spcBef>
              <a:buNone/>
              <a:defRPr/>
            </a:pPr>
            <a:r>
              <a:rPr lang="el-GR" sz="1800" b="1" dirty="0" smtClean="0">
                <a:solidFill>
                  <a:srgbClr val="002060"/>
                </a:solidFill>
                <a:effectLst/>
                <a:latin typeface="Calibri" pitchFamily="34" charset="0"/>
                <a:cs typeface="Calibri" pitchFamily="34" charset="0"/>
              </a:rPr>
              <a:t>ΚΑΤΕΥΘΥΝΣΗ: ΥΠΗΡΕΣΙΩΝ ΥΓΕΙΑΣ</a:t>
            </a:r>
          </a:p>
          <a:p>
            <a:pPr marL="0" indent="0" algn="just" eaLnBrk="1" hangingPunct="1">
              <a:lnSpc>
                <a:spcPct val="125000"/>
              </a:lnSpc>
              <a:spcBef>
                <a:spcPct val="0"/>
              </a:spcBef>
              <a:buNone/>
              <a:defRPr/>
            </a:pPr>
            <a:endParaRPr lang="el-GR" sz="1800" b="1" dirty="0" smtClean="0">
              <a:solidFill>
                <a:srgbClr val="00B0F0"/>
              </a:solidFill>
              <a:effectLst/>
              <a:latin typeface="Calibri" pitchFamily="34" charset="0"/>
              <a:cs typeface="Calibri" pitchFamily="34" charset="0"/>
            </a:endParaRPr>
          </a:p>
          <a:p>
            <a:pPr marL="0" indent="0" algn="ctr" eaLnBrk="1" hangingPunct="1">
              <a:lnSpc>
                <a:spcPct val="125000"/>
              </a:lnSpc>
              <a:spcBef>
                <a:spcPct val="0"/>
              </a:spcBef>
              <a:buNone/>
              <a:defRPr/>
            </a:pPr>
            <a:endParaRPr lang="el-GR" sz="1800" b="1" i="1" dirty="0" smtClean="0">
              <a:solidFill>
                <a:srgbClr val="C00000"/>
              </a:solidFill>
              <a:latin typeface="Calibri" pitchFamily="34" charset="0"/>
              <a:cs typeface="Calibri" pitchFamily="34" charset="0"/>
            </a:endParaRPr>
          </a:p>
          <a:p>
            <a:pPr marL="0" indent="0" algn="ctr" eaLnBrk="1" hangingPunct="1">
              <a:lnSpc>
                <a:spcPct val="125000"/>
              </a:lnSpc>
              <a:spcBef>
                <a:spcPct val="0"/>
              </a:spcBef>
              <a:buNone/>
              <a:defRPr/>
            </a:pPr>
            <a:r>
              <a:rPr lang="el-GR" sz="1800" b="1" i="1" dirty="0" smtClean="0">
                <a:solidFill>
                  <a:srgbClr val="C00000"/>
                </a:solidFill>
                <a:latin typeface="Calibri" pitchFamily="34" charset="0"/>
                <a:cs typeface="Calibri" pitchFamily="34" charset="0"/>
              </a:rPr>
              <a:t>«</a:t>
            </a:r>
            <a:r>
              <a:rPr lang="el-GR" sz="1800" b="1" i="1" dirty="0" smtClean="0">
                <a:solidFill>
                  <a:srgbClr val="C00000"/>
                </a:solidFill>
                <a:latin typeface="Calibri" pitchFamily="34" charset="0"/>
                <a:cs typeface="Calibri" pitchFamily="34" charset="0"/>
              </a:rPr>
              <a:t>Χρηματοοικονομικό management Υγειονομικών Οργανισμών - </a:t>
            </a:r>
            <a:r>
              <a:rPr lang="el-GR" sz="1800" b="1" i="1" dirty="0" smtClean="0">
                <a:solidFill>
                  <a:srgbClr val="C00000"/>
                </a:solidFill>
                <a:latin typeface="Calibri" pitchFamily="34" charset="0"/>
                <a:cs typeface="Calibri" pitchFamily="34" charset="0"/>
              </a:rPr>
              <a:t>ΙΙ»</a:t>
            </a:r>
          </a:p>
          <a:p>
            <a:pPr marL="0" indent="0" algn="ctr" eaLnBrk="1" hangingPunct="1">
              <a:lnSpc>
                <a:spcPct val="125000"/>
              </a:lnSpc>
              <a:spcBef>
                <a:spcPct val="0"/>
              </a:spcBef>
              <a:buNone/>
              <a:defRPr/>
            </a:pPr>
            <a:r>
              <a:rPr lang="el-GR" sz="1800" b="1" smtClean="0">
                <a:solidFill>
                  <a:srgbClr val="002060"/>
                </a:solidFill>
                <a:latin typeface="Calibri" pitchFamily="34" charset="0"/>
                <a:cs typeface="Calibri" pitchFamily="34" charset="0"/>
              </a:rPr>
              <a:t>ΕΝΟΤΗΤΑ</a:t>
            </a:r>
            <a:r>
              <a:rPr lang="el-GR" sz="1800" b="1" dirty="0" smtClean="0">
                <a:solidFill>
                  <a:srgbClr val="002060"/>
                </a:solidFill>
                <a:latin typeface="Calibri" pitchFamily="34" charset="0"/>
                <a:cs typeface="Calibri" pitchFamily="34" charset="0"/>
              </a:rPr>
              <a:t>: </a:t>
            </a:r>
            <a:r>
              <a:rPr lang="el-GR" sz="1800" b="1" smtClean="0">
                <a:solidFill>
                  <a:srgbClr val="002060"/>
                </a:solidFill>
                <a:latin typeface="Calibri" pitchFamily="34" charset="0"/>
                <a:cs typeface="Calibri" pitchFamily="34" charset="0"/>
              </a:rPr>
              <a:t>ΔΗΜΟΣΙΕΣ ΣΥΜΒΑΣΕΙΣ ΜΟΝΑΔΩΝ ΠΑΡΟΧΗΣ ΥΠΗΡΕΣΙΩΝ ΥΓΕΙΑΣ </a:t>
            </a:r>
            <a:endParaRPr lang="el-GR" sz="1800" b="1" dirty="0" smtClean="0">
              <a:solidFill>
                <a:srgbClr val="002060"/>
              </a:solidFill>
              <a:latin typeface="Calibri" pitchFamily="34" charset="0"/>
              <a:cs typeface="Calibri" pitchFamily="34" charset="0"/>
            </a:endParaRPr>
          </a:p>
          <a:p>
            <a:pPr marL="0" indent="0" algn="r" eaLnBrk="1" hangingPunct="1">
              <a:lnSpc>
                <a:spcPct val="125000"/>
              </a:lnSpc>
              <a:spcBef>
                <a:spcPct val="0"/>
              </a:spcBef>
              <a:buNone/>
              <a:defRPr/>
            </a:pPr>
            <a:endParaRPr lang="el-GR" sz="1600" dirty="0" smtClean="0">
              <a:latin typeface="Arial" charset="0"/>
            </a:endParaRPr>
          </a:p>
          <a:p>
            <a:pPr marL="0" indent="0" algn="r" eaLnBrk="1" hangingPunct="1">
              <a:lnSpc>
                <a:spcPct val="125000"/>
              </a:lnSpc>
              <a:spcBef>
                <a:spcPct val="0"/>
              </a:spcBef>
              <a:buNone/>
              <a:defRPr/>
            </a:pPr>
            <a:endParaRPr lang="el-GR" sz="1600" dirty="0" smtClean="0">
              <a:latin typeface="Arial" charset="0"/>
            </a:endParaRPr>
          </a:p>
          <a:p>
            <a:pPr marL="0" indent="0" algn="r" eaLnBrk="1" hangingPunct="1">
              <a:lnSpc>
                <a:spcPct val="125000"/>
              </a:lnSpc>
              <a:spcBef>
                <a:spcPct val="0"/>
              </a:spcBef>
              <a:buNone/>
              <a:defRPr/>
            </a:pPr>
            <a:endParaRPr lang="el-GR" sz="1600" dirty="0" smtClean="0">
              <a:latin typeface="Arial" charset="0"/>
            </a:endParaRPr>
          </a:p>
          <a:p>
            <a:pPr marL="0" indent="0" algn="r" eaLnBrk="1" hangingPunct="1">
              <a:lnSpc>
                <a:spcPct val="125000"/>
              </a:lnSpc>
              <a:spcBef>
                <a:spcPct val="0"/>
              </a:spcBef>
              <a:buNone/>
              <a:defRPr/>
            </a:pPr>
            <a:endParaRPr lang="el-GR" sz="1600" dirty="0" smtClean="0">
              <a:latin typeface="Arial" charset="0"/>
            </a:endParaRPr>
          </a:p>
          <a:p>
            <a:pPr marL="0" indent="0" algn="r" eaLnBrk="1" hangingPunct="1">
              <a:lnSpc>
                <a:spcPct val="125000"/>
              </a:lnSpc>
              <a:spcBef>
                <a:spcPct val="0"/>
              </a:spcBef>
              <a:buNone/>
              <a:defRPr/>
            </a:pPr>
            <a:endParaRPr lang="el-GR" sz="1600" dirty="0" smtClean="0">
              <a:latin typeface="Arial" charset="0"/>
            </a:endParaRPr>
          </a:p>
          <a:p>
            <a:pPr marL="0" indent="0" algn="r" eaLnBrk="1" hangingPunct="1">
              <a:lnSpc>
                <a:spcPct val="125000"/>
              </a:lnSpc>
              <a:spcBef>
                <a:spcPct val="0"/>
              </a:spcBef>
              <a:buNone/>
              <a:defRPr/>
            </a:pPr>
            <a:r>
              <a:rPr lang="el-GR" sz="1600" dirty="0" smtClean="0">
                <a:latin typeface="Arial" charset="0"/>
              </a:rPr>
              <a:t>Αθήνα </a:t>
            </a:r>
            <a:r>
              <a:rPr lang="el-GR" sz="1600" dirty="0" smtClean="0">
                <a:latin typeface="Arial" charset="0"/>
              </a:rPr>
              <a:t>Μάιος 20</a:t>
            </a:r>
            <a:r>
              <a:rPr lang="en-US" sz="1600" dirty="0" smtClean="0">
                <a:latin typeface="Arial" charset="0"/>
              </a:rPr>
              <a:t>20</a:t>
            </a:r>
            <a:endParaRPr lang="el-GR" sz="1600" b="1" dirty="0" smtClean="0">
              <a:solidFill>
                <a:schemeClr val="accent2"/>
              </a:solidFill>
              <a:latin typeface="Arial" charset="0"/>
            </a:endParaRPr>
          </a:p>
          <a:p>
            <a:pPr marL="0" indent="0" algn="just" eaLnBrk="1" hangingPunct="1">
              <a:lnSpc>
                <a:spcPct val="125000"/>
              </a:lnSpc>
              <a:spcBef>
                <a:spcPct val="0"/>
              </a:spcBef>
              <a:buNone/>
              <a:defRPr/>
            </a:pPr>
            <a:r>
              <a:rPr lang="el-GR" sz="1600" u="sng" dirty="0" smtClean="0">
                <a:latin typeface="Arial" charset="0"/>
              </a:rPr>
              <a:t>Εισηγήτρια</a:t>
            </a:r>
            <a:r>
              <a:rPr lang="el-GR" sz="1600" dirty="0" smtClean="0">
                <a:latin typeface="Arial" charset="0"/>
              </a:rPr>
              <a:t>: 				</a:t>
            </a:r>
          </a:p>
          <a:p>
            <a:pPr marL="0" indent="0" algn="just" eaLnBrk="1" hangingPunct="1">
              <a:lnSpc>
                <a:spcPct val="125000"/>
              </a:lnSpc>
              <a:spcBef>
                <a:spcPct val="0"/>
              </a:spcBef>
              <a:buNone/>
              <a:defRPr/>
            </a:pPr>
            <a:r>
              <a:rPr lang="el-GR" sz="1600" dirty="0" smtClean="0">
                <a:latin typeface="Arial" charset="0"/>
              </a:rPr>
              <a:t>Α. </a:t>
            </a:r>
            <a:r>
              <a:rPr lang="el-GR" sz="1600" dirty="0" err="1" smtClean="0">
                <a:latin typeface="Arial" charset="0"/>
              </a:rPr>
              <a:t>Γεροστάθου</a:t>
            </a:r>
            <a:endParaRPr lang="el-GR" sz="1600" dirty="0" smtClean="0">
              <a:latin typeface="Arial" charset="0"/>
            </a:endParaRPr>
          </a:p>
          <a:p>
            <a:pPr marL="0" indent="0" algn="just" eaLnBrk="1" hangingPunct="1">
              <a:lnSpc>
                <a:spcPct val="125000"/>
              </a:lnSpc>
              <a:spcBef>
                <a:spcPct val="0"/>
              </a:spcBef>
              <a:buFont typeface="Wingdings" pitchFamily="2" charset="2"/>
              <a:buNone/>
              <a:defRPr/>
            </a:pPr>
            <a:endParaRPr lang="el-GR" sz="1600" b="1" dirty="0" smtClean="0">
              <a:latin typeface="Arial" charset="0"/>
            </a:endParaRPr>
          </a:p>
          <a:p>
            <a:pPr marL="0" indent="0" algn="just" eaLnBrk="1" hangingPunct="1">
              <a:lnSpc>
                <a:spcPct val="125000"/>
              </a:lnSpc>
              <a:spcBef>
                <a:spcPct val="0"/>
              </a:spcBef>
              <a:buFont typeface="Wingdings" pitchFamily="2" charset="2"/>
              <a:buNone/>
              <a:defRPr/>
            </a:pPr>
            <a:endParaRPr lang="el-GR" sz="1600" b="1" dirty="0" smtClean="0">
              <a:latin typeface="Arial" charset="0"/>
            </a:endParaRPr>
          </a:p>
          <a:p>
            <a:pPr marL="0" indent="0" algn="just" eaLnBrk="1" hangingPunct="1">
              <a:lnSpc>
                <a:spcPct val="125000"/>
              </a:lnSpc>
              <a:spcBef>
                <a:spcPct val="0"/>
              </a:spcBef>
              <a:buFont typeface="Wingdings" pitchFamily="2" charset="2"/>
              <a:buNone/>
              <a:defRPr/>
            </a:pPr>
            <a:endParaRPr lang="el-GR" sz="400" b="1" dirty="0" smtClean="0">
              <a:latin typeface="Arial" charset="0"/>
            </a:endParaRPr>
          </a:p>
          <a:p>
            <a:pPr marL="0" indent="0" algn="r" eaLnBrk="1" hangingPunct="1">
              <a:lnSpc>
                <a:spcPct val="125000"/>
              </a:lnSpc>
              <a:spcBef>
                <a:spcPct val="0"/>
              </a:spcBef>
              <a:buFont typeface="Wingdings" pitchFamily="2" charset="2"/>
              <a:buNone/>
              <a:defRPr/>
            </a:pPr>
            <a:endParaRPr lang="el-GR" sz="1700" b="1" dirty="0" smtClean="0">
              <a:solidFill>
                <a:srgbClr val="00B0F0"/>
              </a:solidFill>
              <a:latin typeface="Arial" charset="0"/>
            </a:endParaRPr>
          </a:p>
        </p:txBody>
      </p:sp>
      <p:sp>
        <p:nvSpPr>
          <p:cNvPr id="5" name="Rectangle 2"/>
          <p:cNvSpPr txBox="1">
            <a:spLocks noChangeArrowheads="1"/>
          </p:cNvSpPr>
          <p:nvPr/>
        </p:nvSpPr>
        <p:spPr bwMode="auto">
          <a:xfrm>
            <a:off x="179388" y="188913"/>
            <a:ext cx="8713787" cy="954071"/>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l-GR" sz="34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Arial" charset="0"/>
                <a:ea typeface="+mj-ea"/>
                <a:cs typeface="+mj-cs"/>
              </a:rPr>
              <a:t/>
            </a:r>
            <a:br>
              <a:rPr kumimoji="0" lang="el-GR" sz="34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Arial" charset="0"/>
                <a:ea typeface="+mj-ea"/>
                <a:cs typeface="+mj-cs"/>
              </a:rPr>
            </a:br>
            <a:r>
              <a:rPr kumimoji="0" lang="el-GR" sz="34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Arial" charset="0"/>
                <a:ea typeface="+mj-ea"/>
                <a:cs typeface="+mj-cs"/>
              </a:rPr>
              <a:t/>
            </a:r>
            <a:br>
              <a:rPr kumimoji="0" lang="el-GR" sz="3400" b="0" i="0" u="none" strike="noStrike" kern="0" cap="none" spc="0" normalizeH="0" baseline="0" noProof="0" dirty="0" smtClean="0">
                <a:ln>
                  <a:noFill/>
                </a:ln>
                <a:solidFill>
                  <a:schemeClr val="tx1"/>
                </a:solidFill>
                <a:effectLst>
                  <a:outerShdw blurRad="38100" dist="38100" dir="2700000" algn="tl">
                    <a:srgbClr val="000000"/>
                  </a:outerShdw>
                </a:effectLst>
                <a:uLnTx/>
                <a:uFillTx/>
                <a:latin typeface="Arial" charset="0"/>
                <a:ea typeface="+mj-ea"/>
                <a:cs typeface="+mj-cs"/>
              </a:rPr>
            </a:br>
            <a:r>
              <a:rPr kumimoji="0" lang="el-GR" sz="1800" b="1" i="0" u="none" strike="noStrike" kern="0" cap="none" spc="0" normalizeH="0" baseline="0" noProof="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uLnTx/>
                <a:uFillTx/>
                <a:latin typeface="Calibri" pitchFamily="34" charset="0"/>
                <a:ea typeface="+mj-ea"/>
                <a:cs typeface="Calibri" pitchFamily="34" charset="0"/>
              </a:rPr>
              <a:t>ΕΘΝΙΚΗ ΣΧΟΛΗ ΔΗΜΟΣΙΑΣ ΔΙΟΙΚΗΣΗΣ &amp; ΑΥΤΟΔΙΟΙΚΗΣΗΣ</a:t>
            </a:r>
            <a:br>
              <a:rPr kumimoji="0" lang="el-GR" sz="1800" b="1" i="0" u="none" strike="noStrike" kern="0" cap="none" spc="0" normalizeH="0" baseline="0" noProof="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uLnTx/>
                <a:uFillTx/>
                <a:latin typeface="Calibri" pitchFamily="34" charset="0"/>
                <a:ea typeface="+mj-ea"/>
                <a:cs typeface="Calibri" pitchFamily="34" charset="0"/>
              </a:rPr>
            </a:br>
            <a:r>
              <a:rPr kumimoji="0" lang="el-GR" sz="1800" b="1" i="0" u="none" strike="noStrike" kern="0" cap="none" spc="0" normalizeH="0" baseline="0" noProof="0"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uLnTx/>
                <a:uFillTx/>
                <a:latin typeface="Calibri" pitchFamily="34" charset="0"/>
                <a:ea typeface="+mj-ea"/>
                <a:cs typeface="Calibri" pitchFamily="34" charset="0"/>
              </a:rPr>
              <a:t>ΚΣΤ ‘ ΣΕΙΡΑ</a:t>
            </a:r>
            <a:endParaRPr kumimoji="0" lang="el-GR" sz="2400" b="1" i="0" u="none" strike="noStrike" kern="0" cap="none" spc="0" normalizeH="0" baseline="0" noProof="0" dirty="0" smtClean="0">
              <a:ln>
                <a:noFill/>
              </a:ln>
              <a:solidFill>
                <a:srgbClr val="0070C0"/>
              </a:solidFill>
              <a:effectLst>
                <a:outerShdw blurRad="38100" dist="38100" dir="2700000" algn="tl">
                  <a:srgbClr val="000000">
                    <a:alpha val="43137"/>
                  </a:srgbClr>
                </a:outerShdw>
              </a:effectLst>
              <a:uLnTx/>
              <a:uFillTx/>
              <a:latin typeface="Arial" charset="0"/>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6" name="Rectangle 6"/>
          <p:cNvSpPr>
            <a:spLocks noGrp="1" noChangeArrowheads="1"/>
          </p:cNvSpPr>
          <p:nvPr>
            <p:ph type="sldNum" sz="quarter" idx="12"/>
          </p:nvPr>
        </p:nvSpPr>
        <p:spPr>
          <a:xfrm>
            <a:off x="6553200" y="6248400"/>
            <a:ext cx="1905000" cy="457200"/>
          </a:xfrm>
          <a:noFill/>
        </p:spPr>
        <p:txBody>
          <a:bodyPr/>
          <a:lstStyle/>
          <a:p>
            <a:fld id="{9F6EBAE2-4D89-4874-9A3B-51586630C988}" type="slidenum">
              <a:rPr lang="el-GR" sz="1200" smtClean="0">
                <a:effectLst/>
                <a:latin typeface="Verdana" pitchFamily="34" charset="0"/>
              </a:rPr>
              <a:pPr/>
              <a:t>10</a:t>
            </a:fld>
            <a:endParaRPr lang="el-GR" sz="1200" smtClean="0">
              <a:effectLst/>
              <a:latin typeface="Verdana" pitchFamily="34" charset="0"/>
            </a:endParaRPr>
          </a:p>
        </p:txBody>
      </p:sp>
      <p:sp>
        <p:nvSpPr>
          <p:cNvPr id="7171" name="Rectangle 2"/>
          <p:cNvSpPr>
            <a:spLocks noGrp="1" noChangeArrowheads="1"/>
          </p:cNvSpPr>
          <p:nvPr>
            <p:ph type="ctrTitle" idx="4294967295"/>
          </p:nvPr>
        </p:nvSpPr>
        <p:spPr>
          <a:xfrm>
            <a:off x="107950" y="260350"/>
            <a:ext cx="8713788" cy="431800"/>
          </a:xfrm>
        </p:spPr>
        <p:txBody>
          <a:bodyPr anchor="b"/>
          <a:lstStyle/>
          <a:p>
            <a:pPr eaLnBrk="1" hangingPunct="1">
              <a:defRPr/>
            </a:pPr>
            <a:r>
              <a:rPr lang="el-GR" sz="2000" dirty="0" smtClean="0">
                <a:latin typeface="Arial" charset="0"/>
              </a:rPr>
              <a:t/>
            </a:r>
            <a:br>
              <a:rPr lang="el-GR" sz="2000" dirty="0" smtClean="0">
                <a:latin typeface="Arial" charset="0"/>
              </a:rPr>
            </a:br>
            <a:r>
              <a:rPr lang="el-GR" sz="2000" dirty="0" smtClean="0">
                <a:latin typeface="Arial" charset="0"/>
              </a:rPr>
              <a:t/>
            </a:r>
            <a:br>
              <a:rPr lang="el-GR" sz="2000" dirty="0" smtClean="0">
                <a:latin typeface="Arial" charset="0"/>
              </a:rPr>
            </a:br>
            <a:r>
              <a:rPr lang="el-GR" sz="2000" dirty="0" smtClean="0">
                <a:latin typeface="Arial" charset="0"/>
              </a:rPr>
              <a:t/>
            </a:r>
            <a:br>
              <a:rPr lang="el-GR" sz="2000" dirty="0" smtClean="0">
                <a:latin typeface="Arial" charset="0"/>
              </a:rPr>
            </a:br>
            <a:r>
              <a:rPr lang="el-GR" sz="2000" dirty="0" smtClean="0">
                <a:latin typeface="Arial" charset="0"/>
              </a:rPr>
              <a:t> Σκοποί Οδηγιών 2014/24/ΕΕ &amp; 2014/25/ΕΕ</a:t>
            </a:r>
          </a:p>
        </p:txBody>
      </p:sp>
      <p:sp>
        <p:nvSpPr>
          <p:cNvPr id="7172" name="Rectangle 3"/>
          <p:cNvSpPr>
            <a:spLocks noGrp="1" noChangeArrowheads="1"/>
          </p:cNvSpPr>
          <p:nvPr>
            <p:ph type="subTitle" idx="4294967295"/>
          </p:nvPr>
        </p:nvSpPr>
        <p:spPr>
          <a:xfrm>
            <a:off x="323850" y="836613"/>
            <a:ext cx="8424863" cy="5400675"/>
          </a:xfrm>
          <a:solidFill>
            <a:schemeClr val="accent6">
              <a:lumMod val="60000"/>
              <a:lumOff val="40000"/>
            </a:schemeClr>
          </a:solidFill>
        </p:spPr>
        <p:txBody>
          <a:bodyPr/>
          <a:lstStyle/>
          <a:p>
            <a:pPr marL="361950" indent="-361950" algn="just" eaLnBrk="1" hangingPunct="1">
              <a:lnSpc>
                <a:spcPct val="150000"/>
              </a:lnSpc>
              <a:spcBef>
                <a:spcPct val="0"/>
              </a:spcBef>
              <a:buFont typeface="Wingdings" pitchFamily="2" charset="2"/>
              <a:buChar char="§"/>
              <a:defRPr/>
            </a:pPr>
            <a:r>
              <a:rPr lang="el-GR" sz="2000" b="1" dirty="0" smtClean="0">
                <a:latin typeface="Arial" charset="0"/>
              </a:rPr>
              <a:t>Απλούστευση, ευελιξία, βελτίωση της αποτελεσματικότητας των κανόνων &amp; διαδικασιών. </a:t>
            </a:r>
          </a:p>
          <a:p>
            <a:pPr marL="361950" indent="-361950" algn="just" eaLnBrk="1" hangingPunct="1">
              <a:lnSpc>
                <a:spcPct val="150000"/>
              </a:lnSpc>
              <a:spcBef>
                <a:spcPct val="0"/>
              </a:spcBef>
              <a:buFont typeface="Wingdings" pitchFamily="2" charset="2"/>
              <a:buChar char="§"/>
              <a:defRPr/>
            </a:pPr>
            <a:r>
              <a:rPr lang="el-GR" sz="2000" b="1" dirty="0" smtClean="0">
                <a:latin typeface="Arial" charset="0"/>
              </a:rPr>
              <a:t>Βελτίωση της αποδοτικότητας &amp; αποτελεσματικότητας </a:t>
            </a:r>
            <a:r>
              <a:rPr lang="el-GR" sz="2000" b="1" dirty="0" smtClean="0">
                <a:solidFill>
                  <a:srgbClr val="002060"/>
                </a:solidFill>
                <a:effectLst/>
                <a:latin typeface="Arial" charset="0"/>
              </a:rPr>
              <a:t>[σχέση ποιότητας\τιμής]</a:t>
            </a:r>
          </a:p>
          <a:p>
            <a:pPr marL="361950" indent="-361950" algn="just" eaLnBrk="1" hangingPunct="1">
              <a:lnSpc>
                <a:spcPct val="150000"/>
              </a:lnSpc>
              <a:spcBef>
                <a:spcPct val="0"/>
              </a:spcBef>
              <a:buFont typeface="Wingdings" pitchFamily="2" charset="2"/>
              <a:buChar char="§"/>
              <a:defRPr/>
            </a:pPr>
            <a:r>
              <a:rPr lang="el-GR" sz="2000" b="1" dirty="0" smtClean="0">
                <a:solidFill>
                  <a:schemeClr val="accent6">
                    <a:lumMod val="50000"/>
                  </a:schemeClr>
                </a:solidFill>
                <a:effectLst/>
                <a:latin typeface="Arial" charset="0"/>
              </a:rPr>
              <a:t>Προώθηση των συγκεντρωτικών αγορών</a:t>
            </a:r>
          </a:p>
          <a:p>
            <a:pPr marL="361950" indent="-361950" algn="just" eaLnBrk="1" hangingPunct="1">
              <a:lnSpc>
                <a:spcPct val="150000"/>
              </a:lnSpc>
              <a:spcBef>
                <a:spcPct val="0"/>
              </a:spcBef>
              <a:buFont typeface="Wingdings" pitchFamily="2" charset="2"/>
              <a:buChar char="§"/>
              <a:defRPr/>
            </a:pPr>
            <a:r>
              <a:rPr lang="el-GR" sz="2000" b="1" dirty="0" smtClean="0">
                <a:solidFill>
                  <a:schemeClr val="accent6">
                    <a:lumMod val="50000"/>
                  </a:schemeClr>
                </a:solidFill>
                <a:effectLst/>
                <a:latin typeface="Arial" charset="0"/>
              </a:rPr>
              <a:t>Επέκταση\γενίκευση της χρήσης των ηλεκτρονικών μέσων</a:t>
            </a:r>
          </a:p>
          <a:p>
            <a:pPr marL="361950" indent="-361950" algn="just" eaLnBrk="1" hangingPunct="1">
              <a:lnSpc>
                <a:spcPct val="150000"/>
              </a:lnSpc>
              <a:spcBef>
                <a:spcPct val="0"/>
              </a:spcBef>
              <a:buFont typeface="Wingdings" pitchFamily="2" charset="2"/>
              <a:buChar char="§"/>
              <a:defRPr/>
            </a:pPr>
            <a:r>
              <a:rPr lang="el-GR" sz="2000" b="1" dirty="0" smtClean="0">
                <a:solidFill>
                  <a:schemeClr val="accent6">
                    <a:lumMod val="50000"/>
                  </a:schemeClr>
                </a:solidFill>
                <a:effectLst/>
                <a:latin typeface="Arial" charset="0"/>
              </a:rPr>
              <a:t>Δραστική περικοπή του διοικητικού φόρτου για τους οικονομικούς φορείς &amp; ΑΑ\ΑΦ.</a:t>
            </a:r>
          </a:p>
          <a:p>
            <a:pPr marL="361950" indent="-361950" algn="just" eaLnBrk="1" hangingPunct="1">
              <a:lnSpc>
                <a:spcPct val="150000"/>
              </a:lnSpc>
              <a:spcBef>
                <a:spcPct val="0"/>
              </a:spcBef>
              <a:buFont typeface="Wingdings" pitchFamily="2" charset="2"/>
              <a:buChar char="§"/>
              <a:defRPr/>
            </a:pPr>
            <a:r>
              <a:rPr lang="el-GR" sz="2000" b="1" dirty="0" smtClean="0">
                <a:solidFill>
                  <a:schemeClr val="accent6">
                    <a:lumMod val="50000"/>
                  </a:schemeClr>
                </a:solidFill>
                <a:effectLst/>
                <a:latin typeface="Arial" charset="0"/>
              </a:rPr>
              <a:t>Προώθηση της διαβούλευσης με την αγορά</a:t>
            </a:r>
          </a:p>
          <a:p>
            <a:pPr marL="361950" indent="-361950" algn="just" eaLnBrk="1" hangingPunct="1">
              <a:lnSpc>
                <a:spcPct val="150000"/>
              </a:lnSpc>
              <a:spcBef>
                <a:spcPct val="0"/>
              </a:spcBef>
              <a:buFont typeface="Wingdings" pitchFamily="2" charset="2"/>
              <a:buChar char="§"/>
              <a:defRPr/>
            </a:pPr>
            <a:r>
              <a:rPr lang="el-GR" sz="2000" b="1" dirty="0" smtClean="0">
                <a:solidFill>
                  <a:schemeClr val="accent6">
                    <a:lumMod val="50000"/>
                  </a:schemeClr>
                </a:solidFill>
                <a:effectLst/>
                <a:latin typeface="Arial" charset="0"/>
              </a:rPr>
              <a:t>Ενίσχυση της διαφάνειας, λογοδοσίας</a:t>
            </a:r>
          </a:p>
          <a:p>
            <a:pPr marL="361950" indent="-361950" algn="just" eaLnBrk="1" hangingPunct="1">
              <a:lnSpc>
                <a:spcPct val="150000"/>
              </a:lnSpc>
              <a:spcBef>
                <a:spcPct val="0"/>
              </a:spcBef>
              <a:buFont typeface="Wingdings" pitchFamily="2" charset="2"/>
              <a:buChar char="§"/>
              <a:defRPr/>
            </a:pPr>
            <a:r>
              <a:rPr lang="el-GR" sz="2000" b="1" dirty="0" smtClean="0">
                <a:solidFill>
                  <a:schemeClr val="accent6">
                    <a:lumMod val="50000"/>
                  </a:schemeClr>
                </a:solidFill>
                <a:effectLst/>
                <a:latin typeface="Arial" charset="0"/>
              </a:rPr>
              <a:t>Εξοικονόμηση πόρων.</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0114" name="Rectangle 6"/>
          <p:cNvSpPr>
            <a:spLocks noGrp="1" noChangeArrowheads="1"/>
          </p:cNvSpPr>
          <p:nvPr>
            <p:ph type="sldNum" sz="quarter" idx="12"/>
          </p:nvPr>
        </p:nvSpPr>
        <p:spPr>
          <a:xfrm>
            <a:off x="6553200" y="6248400"/>
            <a:ext cx="1905000" cy="457200"/>
          </a:xfrm>
          <a:noFill/>
        </p:spPr>
        <p:txBody>
          <a:bodyPr/>
          <a:lstStyle/>
          <a:p>
            <a:fld id="{103F1634-92E2-4744-9222-162186A3AFC5}" type="slidenum">
              <a:rPr lang="el-GR" sz="1200" smtClean="0">
                <a:effectLst/>
                <a:latin typeface="Verdana" pitchFamily="34" charset="0"/>
              </a:rPr>
              <a:pPr/>
              <a:t>100</a:t>
            </a:fld>
            <a:endParaRPr lang="el-GR" sz="1200" smtClean="0">
              <a:effectLst/>
              <a:latin typeface="Verdana" pitchFamily="34" charset="0"/>
            </a:endParaRPr>
          </a:p>
        </p:txBody>
      </p:sp>
      <p:sp>
        <p:nvSpPr>
          <p:cNvPr id="62467" name="Rectangle 2"/>
          <p:cNvSpPr>
            <a:spLocks noGrp="1" noChangeArrowheads="1"/>
          </p:cNvSpPr>
          <p:nvPr>
            <p:ph type="ctrTitle" idx="4294967295"/>
          </p:nvPr>
        </p:nvSpPr>
        <p:spPr>
          <a:xfrm>
            <a:off x="323850" y="115888"/>
            <a:ext cx="8497888" cy="455592"/>
          </a:xfrm>
        </p:spPr>
        <p:txBody>
          <a:bodyPr anchor="b"/>
          <a:lstStyle/>
          <a:p>
            <a:pPr eaLnBrk="1" hangingPunct="1">
              <a:lnSpc>
                <a:spcPct val="90000"/>
              </a:lnSpc>
              <a:defRPr/>
            </a:pPr>
            <a:r>
              <a:rPr lang="el-GR" sz="4500" b="0" dirty="0" smtClean="0">
                <a:solidFill>
                  <a:schemeClr val="accent2"/>
                </a:solidFill>
                <a:latin typeface="Arial" charset="0"/>
              </a:rPr>
              <a:t/>
            </a:r>
            <a:br>
              <a:rPr lang="el-GR" sz="4500" b="0" dirty="0" smtClean="0">
                <a:solidFill>
                  <a:schemeClr val="accent2"/>
                </a:solidFill>
                <a:latin typeface="Arial" charset="0"/>
              </a:rPr>
            </a:br>
            <a:r>
              <a:rPr lang="el-GR" sz="2000" dirty="0" smtClean="0">
                <a:solidFill>
                  <a:srgbClr val="FF0000"/>
                </a:solidFill>
                <a:effectLst/>
                <a:latin typeface="Arial" charset="0"/>
              </a:rPr>
              <a:t>άρθρ. 27 ανοικτή διαδικασία</a:t>
            </a:r>
          </a:p>
        </p:txBody>
      </p:sp>
      <p:sp>
        <p:nvSpPr>
          <p:cNvPr id="62468" name="Rectangle 3"/>
          <p:cNvSpPr>
            <a:spLocks noGrp="1" noChangeArrowheads="1"/>
          </p:cNvSpPr>
          <p:nvPr>
            <p:ph type="subTitle" idx="4294967295"/>
          </p:nvPr>
        </p:nvSpPr>
        <p:spPr>
          <a:xfrm>
            <a:off x="250825" y="642918"/>
            <a:ext cx="8569325" cy="5954732"/>
          </a:xfrm>
        </p:spPr>
        <p:txBody>
          <a:bodyPr/>
          <a:lstStyle/>
          <a:p>
            <a:pPr marL="381000" indent="-381000" algn="ctr" eaLnBrk="1" hangingPunct="1">
              <a:lnSpc>
                <a:spcPct val="80000"/>
              </a:lnSpc>
              <a:buFont typeface="Wingdings" pitchFamily="2" charset="2"/>
              <a:buNone/>
              <a:tabLst>
                <a:tab pos="0" algn="l"/>
              </a:tabLst>
              <a:defRPr/>
            </a:pPr>
            <a:r>
              <a:rPr lang="el-GR" sz="2000" b="1" u="sng" dirty="0" smtClean="0">
                <a:latin typeface="Arial" charset="0"/>
              </a:rPr>
              <a:t>Προθεσμίες</a:t>
            </a:r>
            <a:r>
              <a:rPr lang="el-GR" sz="2000" b="1" dirty="0" smtClean="0">
                <a:latin typeface="Arial" charset="0"/>
              </a:rPr>
              <a:t>:</a:t>
            </a:r>
          </a:p>
          <a:p>
            <a:pPr marL="177800" indent="-177800" algn="just" eaLnBrk="1" hangingPunct="1">
              <a:lnSpc>
                <a:spcPct val="150000"/>
              </a:lnSpc>
              <a:spcBef>
                <a:spcPct val="0"/>
              </a:spcBef>
              <a:buFont typeface="Wingdings" pitchFamily="2" charset="2"/>
              <a:buAutoNum type="arabicPeriod" startAt="2"/>
              <a:tabLst>
                <a:tab pos="0" algn="l"/>
              </a:tabLst>
              <a:defRPr/>
            </a:pPr>
            <a:r>
              <a:rPr lang="el-GR" sz="2000" b="1" dirty="0" smtClean="0">
                <a:solidFill>
                  <a:srgbClr val="C00000"/>
                </a:solidFill>
                <a:effectLst/>
                <a:latin typeface="Arial" charset="0"/>
              </a:rPr>
              <a:t>Δημοσίευση προκαταρκτικής προκήρυξης από ΑΑ, που δεν αποτέλεσε η ίδια μέσο προκήρυξης του διαγωνισμού: </a:t>
            </a:r>
          </a:p>
          <a:p>
            <a:pPr marL="381000" indent="-381000" algn="ctr" eaLnBrk="1" hangingPunct="1">
              <a:lnSpc>
                <a:spcPct val="150000"/>
              </a:lnSpc>
              <a:spcBef>
                <a:spcPct val="0"/>
              </a:spcBef>
              <a:buFont typeface="Wingdings" pitchFamily="2" charset="2"/>
              <a:buNone/>
              <a:tabLst>
                <a:tab pos="0" algn="l"/>
              </a:tabLst>
              <a:defRPr/>
            </a:pPr>
            <a:endParaRPr lang="el-GR" sz="2000" b="1" u="sng" dirty="0" smtClean="0">
              <a:solidFill>
                <a:schemeClr val="folHlink"/>
              </a:solidFill>
              <a:latin typeface="Arial" charset="0"/>
            </a:endParaRPr>
          </a:p>
          <a:p>
            <a:pPr marL="381000" indent="-381000" algn="ctr" eaLnBrk="1" hangingPunct="1">
              <a:lnSpc>
                <a:spcPct val="150000"/>
              </a:lnSpc>
              <a:spcBef>
                <a:spcPct val="0"/>
              </a:spcBef>
              <a:buFont typeface="Wingdings" pitchFamily="2" charset="2"/>
              <a:buNone/>
              <a:tabLst>
                <a:tab pos="0" algn="l"/>
              </a:tabLst>
              <a:defRPr/>
            </a:pPr>
            <a:r>
              <a:rPr lang="el-GR" sz="2000" b="1" u="sng" dirty="0" smtClean="0">
                <a:solidFill>
                  <a:schemeClr val="folHlink"/>
                </a:solidFill>
                <a:latin typeface="Arial" charset="0"/>
              </a:rPr>
              <a:t>ελάχιστες προθεσμίες: 15 ημέρες</a:t>
            </a:r>
            <a:r>
              <a:rPr lang="el-GR" sz="2000" dirty="0" smtClean="0">
                <a:latin typeface="Arial" charset="0"/>
              </a:rPr>
              <a:t>, εφόσον: </a:t>
            </a:r>
          </a:p>
          <a:p>
            <a:pPr marL="381000" indent="-381000" algn="just" eaLnBrk="1" hangingPunct="1">
              <a:lnSpc>
                <a:spcPct val="150000"/>
              </a:lnSpc>
              <a:spcBef>
                <a:spcPct val="0"/>
              </a:spcBef>
              <a:buFont typeface="Wingdings" pitchFamily="2" charset="2"/>
              <a:buAutoNum type="alphaLcPeriod"/>
              <a:tabLst>
                <a:tab pos="0" algn="l"/>
              </a:tabLst>
              <a:defRPr/>
            </a:pPr>
            <a:r>
              <a:rPr lang="el-GR" sz="2000" b="1" dirty="0" smtClean="0">
                <a:solidFill>
                  <a:schemeClr val="accent5">
                    <a:lumMod val="10000"/>
                  </a:schemeClr>
                </a:solidFill>
                <a:effectLst/>
                <a:latin typeface="Arial" charset="0"/>
              </a:rPr>
              <a:t>η </a:t>
            </a:r>
            <a:r>
              <a:rPr lang="el-GR" sz="2000" b="1" dirty="0" err="1" smtClean="0">
                <a:solidFill>
                  <a:schemeClr val="accent5">
                    <a:lumMod val="10000"/>
                  </a:schemeClr>
                </a:solidFill>
                <a:effectLst/>
                <a:latin typeface="Arial" charset="0"/>
              </a:rPr>
              <a:t>προκ</a:t>
            </a:r>
            <a:r>
              <a:rPr lang="el-GR" sz="2000" b="1" dirty="0" smtClean="0">
                <a:solidFill>
                  <a:schemeClr val="accent5">
                    <a:lumMod val="10000"/>
                  </a:schemeClr>
                </a:solidFill>
                <a:effectLst/>
                <a:latin typeface="Arial" charset="0"/>
              </a:rPr>
              <a:t>/</a:t>
            </a:r>
            <a:r>
              <a:rPr lang="el-GR" sz="2000" b="1" dirty="0" err="1" smtClean="0">
                <a:solidFill>
                  <a:schemeClr val="accent5">
                    <a:lumMod val="10000"/>
                  </a:schemeClr>
                </a:solidFill>
                <a:effectLst/>
                <a:latin typeface="Arial" charset="0"/>
              </a:rPr>
              <a:t>κή</a:t>
            </a:r>
            <a:r>
              <a:rPr lang="el-GR" sz="2000" b="1" dirty="0" smtClean="0">
                <a:solidFill>
                  <a:schemeClr val="accent5">
                    <a:lumMod val="10000"/>
                  </a:schemeClr>
                </a:solidFill>
                <a:effectLst/>
                <a:latin typeface="Arial" charset="0"/>
              </a:rPr>
              <a:t> προκήρυξη περιελάμβανε όλες τις απαιτούμενες πληροφορίες [Μέρος Β, Τμήμα Ι, Παρ. V του </a:t>
            </a:r>
            <a:r>
              <a:rPr lang="el-GR" sz="2000" b="1" dirty="0" err="1" smtClean="0">
                <a:solidFill>
                  <a:schemeClr val="accent5">
                    <a:lumMod val="10000"/>
                  </a:schemeClr>
                </a:solidFill>
                <a:effectLst/>
                <a:latin typeface="Arial" charset="0"/>
              </a:rPr>
              <a:t>Προσ</a:t>
            </a:r>
            <a:r>
              <a:rPr lang="el-GR" sz="2000" b="1" dirty="0" smtClean="0">
                <a:solidFill>
                  <a:schemeClr val="accent5">
                    <a:lumMod val="10000"/>
                  </a:schemeClr>
                </a:solidFill>
                <a:effectLst/>
                <a:latin typeface="Arial" charset="0"/>
              </a:rPr>
              <a:t>/</a:t>
            </a:r>
            <a:r>
              <a:rPr lang="el-GR" sz="2000" b="1" dirty="0" err="1" smtClean="0">
                <a:solidFill>
                  <a:schemeClr val="accent5">
                    <a:lumMod val="10000"/>
                  </a:schemeClr>
                </a:solidFill>
                <a:effectLst/>
                <a:latin typeface="Arial" charset="0"/>
              </a:rPr>
              <a:t>τος</a:t>
            </a:r>
            <a:r>
              <a:rPr lang="el-GR" sz="2000" b="1" dirty="0" smtClean="0">
                <a:solidFill>
                  <a:schemeClr val="accent5">
                    <a:lumMod val="10000"/>
                  </a:schemeClr>
                </a:solidFill>
                <a:effectLst/>
                <a:latin typeface="Arial" charset="0"/>
              </a:rPr>
              <a:t> Α]' &amp; αυτές ήταν διαθέσιμες κατά την </a:t>
            </a:r>
            <a:r>
              <a:rPr lang="el-GR" sz="2000" b="1" dirty="0" err="1" smtClean="0">
                <a:solidFill>
                  <a:schemeClr val="accent5">
                    <a:lumMod val="10000"/>
                  </a:schemeClr>
                </a:solidFill>
                <a:effectLst/>
                <a:latin typeface="Arial" charset="0"/>
              </a:rPr>
              <a:t>ημερ</a:t>
            </a:r>
            <a:r>
              <a:rPr lang="el-GR" sz="2000" b="1" dirty="0" smtClean="0">
                <a:solidFill>
                  <a:schemeClr val="accent5">
                    <a:lumMod val="10000"/>
                  </a:schemeClr>
                </a:solidFill>
                <a:effectLst/>
                <a:latin typeface="Arial" charset="0"/>
              </a:rPr>
              <a:t>. δημοσίευσης της </a:t>
            </a:r>
            <a:r>
              <a:rPr lang="el-GR" sz="2000" b="1" dirty="0" err="1" smtClean="0">
                <a:solidFill>
                  <a:schemeClr val="accent5">
                    <a:lumMod val="10000"/>
                  </a:schemeClr>
                </a:solidFill>
                <a:effectLst/>
                <a:latin typeface="Arial" charset="0"/>
              </a:rPr>
              <a:t>προκ</a:t>
            </a:r>
            <a:r>
              <a:rPr lang="el-GR" sz="2000" b="1" dirty="0" smtClean="0">
                <a:solidFill>
                  <a:schemeClr val="accent5">
                    <a:lumMod val="10000"/>
                  </a:schemeClr>
                </a:solidFill>
                <a:effectLst/>
                <a:latin typeface="Arial" charset="0"/>
              </a:rPr>
              <a:t>. Προκήρυξης &amp;</a:t>
            </a:r>
          </a:p>
          <a:p>
            <a:pPr marL="381000" indent="-381000" algn="just" eaLnBrk="1" hangingPunct="1">
              <a:lnSpc>
                <a:spcPct val="150000"/>
              </a:lnSpc>
              <a:spcBef>
                <a:spcPct val="0"/>
              </a:spcBef>
              <a:buFont typeface="Wingdings" pitchFamily="2" charset="2"/>
              <a:buAutoNum type="alphaLcPeriod"/>
              <a:tabLst>
                <a:tab pos="0" algn="l"/>
              </a:tabLst>
              <a:defRPr/>
            </a:pPr>
            <a:r>
              <a:rPr lang="el-GR" sz="2000" b="1" dirty="0" smtClean="0">
                <a:solidFill>
                  <a:schemeClr val="accent5">
                    <a:lumMod val="10000"/>
                  </a:schemeClr>
                </a:solidFill>
                <a:effectLst/>
                <a:latin typeface="Arial" charset="0"/>
              </a:rPr>
              <a:t>απεστάλη προς δημοσίευση εντός 35 </a:t>
            </a:r>
            <a:r>
              <a:rPr lang="el-GR" sz="2000" b="1" dirty="0" err="1" smtClean="0">
                <a:solidFill>
                  <a:schemeClr val="accent5">
                    <a:lumMod val="10000"/>
                  </a:schemeClr>
                </a:solidFill>
                <a:effectLst/>
                <a:latin typeface="Arial" charset="0"/>
              </a:rPr>
              <a:t>ημ</a:t>
            </a:r>
            <a:r>
              <a:rPr lang="el-GR" sz="2000" b="1" dirty="0" smtClean="0">
                <a:solidFill>
                  <a:schemeClr val="accent5">
                    <a:lumMod val="10000"/>
                  </a:schemeClr>
                </a:solidFill>
                <a:effectLst/>
                <a:latin typeface="Arial" charset="0"/>
              </a:rPr>
              <a:t>. - 12 μηνών πριν από την </a:t>
            </a:r>
            <a:r>
              <a:rPr lang="el-GR" sz="2000" b="1" dirty="0" err="1" smtClean="0">
                <a:solidFill>
                  <a:schemeClr val="accent5">
                    <a:lumMod val="10000"/>
                  </a:schemeClr>
                </a:solidFill>
                <a:effectLst/>
                <a:latin typeface="Arial" charset="0"/>
              </a:rPr>
              <a:t>ημερ</a:t>
            </a:r>
            <a:r>
              <a:rPr lang="el-GR" sz="2000" b="1" dirty="0" smtClean="0">
                <a:solidFill>
                  <a:schemeClr val="accent5">
                    <a:lumMod val="10000"/>
                  </a:schemeClr>
                </a:solidFill>
                <a:effectLst/>
                <a:latin typeface="Arial" charset="0"/>
              </a:rPr>
              <a:t>. αποστολής της προκήρυξης της σύμβασης.</a:t>
            </a:r>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1138" name="Rectangle 6"/>
          <p:cNvSpPr>
            <a:spLocks noGrp="1" noChangeArrowheads="1"/>
          </p:cNvSpPr>
          <p:nvPr>
            <p:ph type="sldNum" sz="quarter" idx="12"/>
          </p:nvPr>
        </p:nvSpPr>
        <p:spPr>
          <a:xfrm>
            <a:off x="6553200" y="6248400"/>
            <a:ext cx="1905000" cy="457200"/>
          </a:xfrm>
          <a:noFill/>
        </p:spPr>
        <p:txBody>
          <a:bodyPr/>
          <a:lstStyle/>
          <a:p>
            <a:fld id="{C39097F2-3B4A-45F3-981E-A4C095C32785}" type="slidenum">
              <a:rPr lang="el-GR" sz="1200" smtClean="0">
                <a:effectLst/>
                <a:latin typeface="Verdana" pitchFamily="34" charset="0"/>
              </a:rPr>
              <a:pPr/>
              <a:t>101</a:t>
            </a:fld>
            <a:endParaRPr lang="el-GR" sz="1200" smtClean="0">
              <a:effectLst/>
              <a:latin typeface="Verdana" pitchFamily="34" charset="0"/>
            </a:endParaRPr>
          </a:p>
        </p:txBody>
      </p:sp>
      <p:sp>
        <p:nvSpPr>
          <p:cNvPr id="63491" name="Rectangle 2"/>
          <p:cNvSpPr>
            <a:spLocks noGrp="1" noChangeArrowheads="1"/>
          </p:cNvSpPr>
          <p:nvPr>
            <p:ph type="ctrTitle" idx="4294967295"/>
          </p:nvPr>
        </p:nvSpPr>
        <p:spPr>
          <a:xfrm>
            <a:off x="323850" y="260351"/>
            <a:ext cx="8497888" cy="311130"/>
          </a:xfrm>
        </p:spPr>
        <p:txBody>
          <a:bodyPr anchor="b"/>
          <a:lstStyle/>
          <a:p>
            <a:pPr eaLnBrk="1" hangingPunct="1">
              <a:lnSpc>
                <a:spcPct val="90000"/>
              </a:lnSpc>
              <a:defRPr/>
            </a:pPr>
            <a:r>
              <a:rPr lang="el-GR" sz="4500" b="0" dirty="0" smtClean="0">
                <a:solidFill>
                  <a:schemeClr val="accent2"/>
                </a:solidFill>
                <a:latin typeface="Arial" charset="0"/>
              </a:rPr>
              <a:t/>
            </a:r>
            <a:br>
              <a:rPr lang="el-GR" sz="4500" b="0" dirty="0" smtClean="0">
                <a:solidFill>
                  <a:schemeClr val="accent2"/>
                </a:solidFill>
                <a:latin typeface="Arial" charset="0"/>
              </a:rPr>
            </a:br>
            <a:r>
              <a:rPr lang="el-GR" sz="2000" dirty="0" smtClean="0">
                <a:solidFill>
                  <a:schemeClr val="folHlink"/>
                </a:solidFill>
                <a:latin typeface="Arial" charset="0"/>
              </a:rPr>
              <a:t>άρθρ. 27 ανοικτή διαδικασία</a:t>
            </a:r>
          </a:p>
        </p:txBody>
      </p:sp>
      <p:sp>
        <p:nvSpPr>
          <p:cNvPr id="63492" name="Rectangle 3"/>
          <p:cNvSpPr>
            <a:spLocks noGrp="1" noChangeArrowheads="1"/>
          </p:cNvSpPr>
          <p:nvPr>
            <p:ph type="subTitle" idx="4294967295"/>
          </p:nvPr>
        </p:nvSpPr>
        <p:spPr>
          <a:xfrm>
            <a:off x="142844" y="857232"/>
            <a:ext cx="8640762" cy="5616575"/>
          </a:xfrm>
        </p:spPr>
        <p:txBody>
          <a:bodyPr/>
          <a:lstStyle/>
          <a:p>
            <a:pPr marL="304800" indent="-304800" algn="ctr" eaLnBrk="1" hangingPunct="1">
              <a:lnSpc>
                <a:spcPct val="170000"/>
              </a:lnSpc>
              <a:spcBef>
                <a:spcPct val="0"/>
              </a:spcBef>
              <a:buFont typeface="Wingdings" pitchFamily="2" charset="2"/>
              <a:buNone/>
              <a:tabLst>
                <a:tab pos="0" algn="l"/>
              </a:tabLst>
              <a:defRPr/>
            </a:pPr>
            <a:r>
              <a:rPr lang="el-GR" sz="2000" b="1" u="sng" dirty="0" smtClean="0">
                <a:solidFill>
                  <a:schemeClr val="accent5">
                    <a:lumMod val="10000"/>
                  </a:schemeClr>
                </a:solidFill>
                <a:effectLst/>
                <a:latin typeface="Arial" charset="0"/>
              </a:rPr>
              <a:t>Προθεσμίες</a:t>
            </a:r>
            <a:r>
              <a:rPr lang="el-GR" sz="2000" b="1" dirty="0" smtClean="0">
                <a:solidFill>
                  <a:schemeClr val="accent5">
                    <a:lumMod val="10000"/>
                  </a:schemeClr>
                </a:solidFill>
                <a:effectLst/>
                <a:latin typeface="Arial" charset="0"/>
              </a:rPr>
              <a:t>:</a:t>
            </a:r>
          </a:p>
          <a:p>
            <a:pPr marL="304800" indent="-304800" algn="just" eaLnBrk="1" hangingPunct="1">
              <a:lnSpc>
                <a:spcPct val="170000"/>
              </a:lnSpc>
              <a:spcBef>
                <a:spcPct val="0"/>
              </a:spcBef>
              <a:buFont typeface="Wingdings" pitchFamily="2" charset="2"/>
              <a:buAutoNum type="arabicPeriod" startAt="3"/>
              <a:tabLst>
                <a:tab pos="0" algn="l"/>
              </a:tabLst>
              <a:defRPr/>
            </a:pPr>
            <a:r>
              <a:rPr lang="el-GR" sz="2000" dirty="0" smtClean="0">
                <a:latin typeface="Arial" charset="0"/>
              </a:rPr>
              <a:t>Αν </a:t>
            </a:r>
            <a:r>
              <a:rPr lang="el-GR" sz="2000" b="1" u="sng" dirty="0" smtClean="0">
                <a:latin typeface="Arial" charset="0"/>
              </a:rPr>
              <a:t>επείγουσα κατάσταση</a:t>
            </a:r>
            <a:r>
              <a:rPr lang="el-GR" sz="2000" dirty="0" smtClean="0">
                <a:latin typeface="Arial" charset="0"/>
              </a:rPr>
              <a:t>, </a:t>
            </a:r>
            <a:r>
              <a:rPr lang="el-GR" sz="2000" dirty="0" smtClean="0">
                <a:solidFill>
                  <a:schemeClr val="folHlink"/>
                </a:solidFill>
                <a:latin typeface="Arial" charset="0"/>
              </a:rPr>
              <a:t>δεόντως τεκμηριωμένη</a:t>
            </a:r>
            <a:r>
              <a:rPr lang="el-GR" sz="2000" dirty="0" smtClean="0">
                <a:latin typeface="Arial" charset="0"/>
              </a:rPr>
              <a:t>, καθιστά αδύνατη την τήρηση της </a:t>
            </a:r>
            <a:r>
              <a:rPr lang="el-GR" sz="2000" dirty="0" err="1" smtClean="0">
                <a:latin typeface="Arial" charset="0"/>
              </a:rPr>
              <a:t>ελάχ</a:t>
            </a:r>
            <a:r>
              <a:rPr lang="el-GR" sz="2000" dirty="0" smtClean="0">
                <a:latin typeface="Arial" charset="0"/>
              </a:rPr>
              <a:t>. προθεσμίας [35 ημέρες] τότε οι ΑΑ δύναται να ορίζουν ως </a:t>
            </a:r>
            <a:r>
              <a:rPr lang="el-GR" sz="2000" b="1" u="sng" dirty="0" smtClean="0">
                <a:solidFill>
                  <a:srgbClr val="FF0000"/>
                </a:solidFill>
                <a:latin typeface="Arial" charset="0"/>
              </a:rPr>
              <a:t>ελάχιστη προθεσμία όχι μικρότερη των 15 </a:t>
            </a:r>
            <a:r>
              <a:rPr lang="el-GR" sz="2000" b="1" u="sng" dirty="0" err="1" smtClean="0">
                <a:solidFill>
                  <a:srgbClr val="FF0000"/>
                </a:solidFill>
                <a:latin typeface="Arial" charset="0"/>
              </a:rPr>
              <a:t>ημ</a:t>
            </a:r>
            <a:r>
              <a:rPr lang="el-GR" sz="2000" b="1" u="sng" dirty="0" smtClean="0">
                <a:solidFill>
                  <a:srgbClr val="FF0000"/>
                </a:solidFill>
                <a:latin typeface="Arial" charset="0"/>
              </a:rPr>
              <a:t>.</a:t>
            </a:r>
            <a:r>
              <a:rPr lang="el-GR" sz="2000" dirty="0" smtClean="0">
                <a:solidFill>
                  <a:srgbClr val="FF0000"/>
                </a:solidFill>
                <a:latin typeface="Arial" charset="0"/>
              </a:rPr>
              <a:t> </a:t>
            </a:r>
            <a:r>
              <a:rPr lang="el-GR" sz="2000" dirty="0" smtClean="0">
                <a:latin typeface="Arial" charset="0"/>
              </a:rPr>
              <a:t>από </a:t>
            </a:r>
            <a:r>
              <a:rPr lang="el-GR" sz="2000" dirty="0" err="1" smtClean="0">
                <a:latin typeface="Arial" charset="0"/>
              </a:rPr>
              <a:t>ημερ</a:t>
            </a:r>
            <a:r>
              <a:rPr lang="el-GR" sz="2000" dirty="0" smtClean="0">
                <a:latin typeface="Arial" charset="0"/>
              </a:rPr>
              <a:t>. αποστολής προκήρυξης.</a:t>
            </a:r>
          </a:p>
          <a:p>
            <a:pPr marL="304800" indent="-304800" algn="just" eaLnBrk="1" hangingPunct="1">
              <a:lnSpc>
                <a:spcPct val="170000"/>
              </a:lnSpc>
              <a:spcBef>
                <a:spcPct val="0"/>
              </a:spcBef>
              <a:buFont typeface="Wingdings" pitchFamily="2" charset="2"/>
              <a:buAutoNum type="arabicPeriod" startAt="3"/>
              <a:tabLst>
                <a:tab pos="0" algn="l"/>
              </a:tabLst>
              <a:defRPr/>
            </a:pPr>
            <a:r>
              <a:rPr lang="el-GR" sz="2000" dirty="0" smtClean="0">
                <a:latin typeface="Arial" charset="0"/>
              </a:rPr>
              <a:t>Δυνατότητα ΑΑ για σύντμηση προθεσμιών κατά </a:t>
            </a:r>
            <a:r>
              <a:rPr lang="el-GR" sz="2000" b="1" dirty="0" smtClean="0">
                <a:solidFill>
                  <a:schemeClr val="folHlink"/>
                </a:solidFill>
                <a:latin typeface="Arial" charset="0"/>
              </a:rPr>
              <a:t>5 </a:t>
            </a:r>
            <a:r>
              <a:rPr lang="el-GR" sz="2000" b="1" dirty="0" err="1" smtClean="0">
                <a:solidFill>
                  <a:schemeClr val="folHlink"/>
                </a:solidFill>
                <a:latin typeface="Arial" charset="0"/>
              </a:rPr>
              <a:t>ημ</a:t>
            </a:r>
            <a:r>
              <a:rPr lang="el-GR" sz="2000" b="1" dirty="0" smtClean="0">
                <a:solidFill>
                  <a:schemeClr val="folHlink"/>
                </a:solidFill>
                <a:latin typeface="Arial" charset="0"/>
              </a:rPr>
              <a:t>. [35 - 5]</a:t>
            </a:r>
            <a:r>
              <a:rPr lang="el-GR" sz="2000" dirty="0" smtClean="0">
                <a:latin typeface="Arial" charset="0"/>
              </a:rPr>
              <a:t> αν υποβολή προσφορών με ηλεκτρονικά μέσα [ εδ.1</a:t>
            </a:r>
            <a:r>
              <a:rPr lang="el-GR" sz="2000" baseline="30000" dirty="0" smtClean="0">
                <a:latin typeface="Arial" charset="0"/>
              </a:rPr>
              <a:t>ο της</a:t>
            </a:r>
            <a:r>
              <a:rPr lang="el-GR" sz="2000" dirty="0" smtClean="0">
                <a:latin typeface="Arial" charset="0"/>
              </a:rPr>
              <a:t> </a:t>
            </a:r>
            <a:r>
              <a:rPr lang="en-US" sz="2000" dirty="0" smtClean="0">
                <a:latin typeface="Arial" charset="0"/>
              </a:rPr>
              <a:t>§</a:t>
            </a:r>
            <a:r>
              <a:rPr lang="el-GR" sz="2000" dirty="0" smtClean="0">
                <a:latin typeface="Arial" charset="0"/>
              </a:rPr>
              <a:t>1 &amp; </a:t>
            </a:r>
            <a:r>
              <a:rPr lang="en-US" sz="2000" dirty="0" smtClean="0">
                <a:latin typeface="Arial" charset="0"/>
              </a:rPr>
              <a:t>§</a:t>
            </a:r>
            <a:r>
              <a:rPr lang="el-GR" sz="2000" dirty="0" smtClean="0">
                <a:latin typeface="Arial" charset="0"/>
              </a:rPr>
              <a:t>5 του άρθρ.22\ άρθρ.37].</a:t>
            </a:r>
          </a:p>
          <a:p>
            <a:pPr marL="304800" indent="-304800" algn="just" eaLnBrk="1" hangingPunct="1">
              <a:lnSpc>
                <a:spcPct val="170000"/>
              </a:lnSpc>
              <a:spcBef>
                <a:spcPct val="0"/>
              </a:spcBef>
              <a:buFont typeface="Wingdings" pitchFamily="2" charset="2"/>
              <a:buAutoNum type="arabicPeriod" startAt="3"/>
              <a:tabLst>
                <a:tab pos="0" algn="l"/>
              </a:tabLst>
              <a:defRPr/>
            </a:pPr>
            <a:r>
              <a:rPr lang="el-GR" sz="2000" b="1" u="sng" dirty="0" smtClean="0">
                <a:solidFill>
                  <a:srgbClr val="FF0000"/>
                </a:solidFill>
                <a:effectLst/>
                <a:latin typeface="Arial" charset="0"/>
              </a:rPr>
              <a:t>Κατά παρέκκλιση</a:t>
            </a:r>
            <a:r>
              <a:rPr lang="el-GR" sz="2000" dirty="0" smtClean="0">
                <a:solidFill>
                  <a:srgbClr val="FF0000"/>
                </a:solidFill>
                <a:effectLst/>
                <a:latin typeface="Arial" charset="0"/>
              </a:rPr>
              <a:t>: </a:t>
            </a:r>
            <a:r>
              <a:rPr lang="el-GR" sz="2000" b="1" dirty="0" smtClean="0">
                <a:solidFill>
                  <a:srgbClr val="FF0000"/>
                </a:solidFill>
                <a:effectLst/>
                <a:latin typeface="Arial" charset="0"/>
              </a:rPr>
              <a:t>συμβάσεις κάτω των ορίων ισχύουν οι προθεσμίες αρθρ. 121.  </a:t>
            </a: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62" name="Rectangle 6"/>
          <p:cNvSpPr>
            <a:spLocks noGrp="1" noChangeArrowheads="1"/>
          </p:cNvSpPr>
          <p:nvPr>
            <p:ph type="sldNum" sz="quarter" idx="12"/>
          </p:nvPr>
        </p:nvSpPr>
        <p:spPr>
          <a:xfrm>
            <a:off x="6553200" y="6248400"/>
            <a:ext cx="1905000" cy="457200"/>
          </a:xfrm>
          <a:noFill/>
        </p:spPr>
        <p:txBody>
          <a:bodyPr/>
          <a:lstStyle/>
          <a:p>
            <a:fld id="{302F2C9E-F7BC-4C36-8211-F684F02869B3}" type="slidenum">
              <a:rPr lang="el-GR" sz="1200" smtClean="0">
                <a:effectLst/>
                <a:latin typeface="Verdana" pitchFamily="34" charset="0"/>
              </a:rPr>
              <a:pPr/>
              <a:t>102</a:t>
            </a:fld>
            <a:endParaRPr lang="el-GR" sz="1200" smtClean="0">
              <a:effectLst/>
              <a:latin typeface="Verdana" pitchFamily="34" charset="0"/>
            </a:endParaRPr>
          </a:p>
        </p:txBody>
      </p:sp>
      <p:sp>
        <p:nvSpPr>
          <p:cNvPr id="64515" name="Rectangle 2"/>
          <p:cNvSpPr>
            <a:spLocks noGrp="1" noChangeArrowheads="1"/>
          </p:cNvSpPr>
          <p:nvPr>
            <p:ph type="ctrTitle" idx="4294967295"/>
          </p:nvPr>
        </p:nvSpPr>
        <p:spPr>
          <a:xfrm>
            <a:off x="323850" y="260350"/>
            <a:ext cx="8497888" cy="792163"/>
          </a:xfrm>
        </p:spPr>
        <p:txBody>
          <a:bodyPr anchor="b"/>
          <a:lstStyle/>
          <a:p>
            <a:pPr algn="just" eaLnBrk="1" hangingPunct="1">
              <a:lnSpc>
                <a:spcPct val="90000"/>
              </a:lnSpc>
              <a:defRPr/>
            </a:pPr>
            <a:r>
              <a:rPr lang="el-GR" sz="4500" b="0" smtClean="0">
                <a:solidFill>
                  <a:schemeClr val="accent2"/>
                </a:solidFill>
                <a:latin typeface="Arial" charset="0"/>
              </a:rPr>
              <a:t/>
            </a:r>
            <a:br>
              <a:rPr lang="el-GR" sz="4500" b="0" smtClean="0">
                <a:solidFill>
                  <a:schemeClr val="accent2"/>
                </a:solidFill>
                <a:latin typeface="Arial" charset="0"/>
              </a:rPr>
            </a:br>
            <a:r>
              <a:rPr lang="el-GR" sz="2000" smtClean="0">
                <a:solidFill>
                  <a:schemeClr val="folHlink"/>
                </a:solidFill>
                <a:latin typeface="Arial" charset="0"/>
              </a:rPr>
              <a:t>Ν. 4412/16, Βιβλίο Ι, Τίτλος 3 «Γενικοί κανόνες σύναψης ΔΣ, Τμήμα Ι Διαδικασίες», άρθρα 25-32, (άρθρ. 28 κλειστή διαδικασία)</a:t>
            </a:r>
          </a:p>
        </p:txBody>
      </p:sp>
      <p:sp>
        <p:nvSpPr>
          <p:cNvPr id="64516" name="Rectangle 3"/>
          <p:cNvSpPr>
            <a:spLocks noGrp="1" noChangeArrowheads="1"/>
          </p:cNvSpPr>
          <p:nvPr>
            <p:ph type="subTitle" idx="4294967295"/>
          </p:nvPr>
        </p:nvSpPr>
        <p:spPr>
          <a:xfrm>
            <a:off x="323850" y="1125538"/>
            <a:ext cx="8496300" cy="5111750"/>
          </a:xfrm>
        </p:spPr>
        <p:txBody>
          <a:bodyPr/>
          <a:lstStyle/>
          <a:p>
            <a:pPr marL="361950" indent="-361950" algn="just" eaLnBrk="1" hangingPunct="1">
              <a:lnSpc>
                <a:spcPct val="200000"/>
              </a:lnSpc>
              <a:spcBef>
                <a:spcPct val="0"/>
              </a:spcBef>
              <a:buFont typeface="Wingdings" pitchFamily="2" charset="2"/>
              <a:buChar char="Ø"/>
              <a:tabLst>
                <a:tab pos="0" algn="l"/>
                <a:tab pos="361950" algn="l"/>
              </a:tabLst>
              <a:defRPr/>
            </a:pPr>
            <a:r>
              <a:rPr lang="el-GR" sz="2000" dirty="0" smtClean="0">
                <a:latin typeface="Arial" charset="0"/>
              </a:rPr>
              <a:t>Όροι &amp; δικαίωμα υποβολής προσφορών.</a:t>
            </a:r>
            <a:r>
              <a:rPr lang="el-GR" sz="2000" u="sng" dirty="0" smtClean="0">
                <a:latin typeface="Arial" charset="0"/>
              </a:rPr>
              <a:t> </a:t>
            </a:r>
          </a:p>
          <a:p>
            <a:pPr marL="361950" indent="-361950" algn="just" eaLnBrk="1" hangingPunct="1">
              <a:lnSpc>
                <a:spcPct val="200000"/>
              </a:lnSpc>
              <a:spcBef>
                <a:spcPct val="0"/>
              </a:spcBef>
              <a:buFont typeface="Wingdings" pitchFamily="2" charset="2"/>
              <a:buChar char="Ø"/>
              <a:tabLst>
                <a:tab pos="0" algn="l"/>
                <a:tab pos="361950" algn="l"/>
              </a:tabLst>
              <a:defRPr/>
            </a:pPr>
            <a:r>
              <a:rPr lang="el-GR" sz="2000" dirty="0" smtClean="0">
                <a:latin typeface="Arial" charset="0"/>
              </a:rPr>
              <a:t>Ελάχιστες προθεσμίες παραλαβής αιτήσεων συμμετοχής &amp; προσφορών από </a:t>
            </a:r>
            <a:r>
              <a:rPr lang="el-GR" sz="2000" dirty="0" err="1" smtClean="0">
                <a:latin typeface="Arial" charset="0"/>
              </a:rPr>
              <a:t>ημ</a:t>
            </a:r>
            <a:r>
              <a:rPr lang="el-GR" sz="2000" dirty="0" smtClean="0">
                <a:latin typeface="Arial" charset="0"/>
              </a:rPr>
              <a:t>. αποστολής σε ΕΕ &amp; της προκήρυξης  &amp; της πρόσκλησης υποβολής προσφορών.</a:t>
            </a:r>
          </a:p>
          <a:p>
            <a:pPr marL="361950" indent="-361950" algn="just" eaLnBrk="1" hangingPunct="1">
              <a:lnSpc>
                <a:spcPct val="200000"/>
              </a:lnSpc>
              <a:spcBef>
                <a:spcPct val="0"/>
              </a:spcBef>
              <a:buFont typeface="Wingdings" pitchFamily="2" charset="2"/>
              <a:buChar char="Ø"/>
              <a:tabLst>
                <a:tab pos="0" algn="l"/>
                <a:tab pos="361950" algn="l"/>
              </a:tabLst>
              <a:defRPr/>
            </a:pPr>
            <a:r>
              <a:rPr lang="el-GR" sz="2000" dirty="0" smtClean="0">
                <a:latin typeface="Arial" charset="0"/>
              </a:rPr>
              <a:t>Προϋποθέσεις για σύντμηση προθεσμιών παραλαβής αιτήσεων συμμετοχής &amp; προσφορών. </a:t>
            </a:r>
          </a:p>
          <a:p>
            <a:pPr marL="361950" indent="-361950" algn="just" eaLnBrk="1" hangingPunct="1">
              <a:lnSpc>
                <a:spcPct val="200000"/>
              </a:lnSpc>
              <a:spcBef>
                <a:spcPct val="0"/>
              </a:spcBef>
              <a:buFont typeface="Wingdings" pitchFamily="2" charset="2"/>
              <a:buChar char="Ø"/>
              <a:tabLst>
                <a:tab pos="0" algn="l"/>
                <a:tab pos="361950" algn="l"/>
              </a:tabLst>
              <a:defRPr/>
            </a:pPr>
            <a:r>
              <a:rPr lang="el-GR" sz="2000" dirty="0" smtClean="0">
                <a:latin typeface="Arial" charset="0"/>
              </a:rPr>
              <a:t>Δυνατότητα των </a:t>
            </a:r>
            <a:r>
              <a:rPr lang="el-GR" sz="2000" b="1" dirty="0" smtClean="0">
                <a:solidFill>
                  <a:schemeClr val="folHlink"/>
                </a:solidFill>
                <a:latin typeface="Arial" charset="0"/>
              </a:rPr>
              <a:t>μη κεντρικών ΑΑ</a:t>
            </a:r>
            <a:r>
              <a:rPr lang="el-GR" sz="2000" dirty="0" smtClean="0">
                <a:latin typeface="Arial" charset="0"/>
              </a:rPr>
              <a:t> </a:t>
            </a:r>
            <a:r>
              <a:rPr lang="el-GR" sz="2000" u="sng" dirty="0" smtClean="0">
                <a:latin typeface="Arial" charset="0"/>
              </a:rPr>
              <a:t>για καθορισμό προθεσμιών κατόπιν αμοιβαίας συμφωνίας ενδιαφερομένων μερών</a:t>
            </a:r>
            <a:r>
              <a:rPr lang="el-GR" sz="2000" dirty="0" smtClean="0">
                <a:latin typeface="Arial" charset="0"/>
              </a:rPr>
              <a:t>.</a:t>
            </a: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186" name="Rectangle 6"/>
          <p:cNvSpPr>
            <a:spLocks noGrp="1" noChangeArrowheads="1"/>
          </p:cNvSpPr>
          <p:nvPr>
            <p:ph type="sldNum" sz="quarter" idx="12"/>
          </p:nvPr>
        </p:nvSpPr>
        <p:spPr>
          <a:xfrm>
            <a:off x="6553200" y="6248400"/>
            <a:ext cx="1905000" cy="457200"/>
          </a:xfrm>
          <a:noFill/>
        </p:spPr>
        <p:txBody>
          <a:bodyPr/>
          <a:lstStyle/>
          <a:p>
            <a:fld id="{8222C4CE-D8DD-423A-990C-FD278397637D}" type="slidenum">
              <a:rPr lang="el-GR" sz="1200" smtClean="0">
                <a:effectLst/>
                <a:latin typeface="Verdana" pitchFamily="34" charset="0"/>
              </a:rPr>
              <a:pPr/>
              <a:t>103</a:t>
            </a:fld>
            <a:endParaRPr lang="el-GR" sz="1200" smtClean="0">
              <a:effectLst/>
              <a:latin typeface="Verdana" pitchFamily="34" charset="0"/>
            </a:endParaRPr>
          </a:p>
        </p:txBody>
      </p:sp>
      <p:sp>
        <p:nvSpPr>
          <p:cNvPr id="65539" name="Rectangle 2"/>
          <p:cNvSpPr>
            <a:spLocks noGrp="1" noChangeArrowheads="1"/>
          </p:cNvSpPr>
          <p:nvPr>
            <p:ph type="ctrTitle" idx="4294967295"/>
          </p:nvPr>
        </p:nvSpPr>
        <p:spPr>
          <a:xfrm>
            <a:off x="323850" y="260350"/>
            <a:ext cx="8497888" cy="792163"/>
          </a:xfrm>
        </p:spPr>
        <p:txBody>
          <a:bodyPr anchor="b"/>
          <a:lstStyle/>
          <a:p>
            <a:pPr algn="just" eaLnBrk="1" hangingPunct="1">
              <a:lnSpc>
                <a:spcPct val="90000"/>
              </a:lnSpc>
              <a:defRPr/>
            </a:pPr>
            <a:r>
              <a:rPr lang="el-GR" sz="4500" b="0" smtClean="0">
                <a:solidFill>
                  <a:schemeClr val="accent2"/>
                </a:solidFill>
                <a:latin typeface="Arial" charset="0"/>
              </a:rPr>
              <a:t/>
            </a:r>
            <a:br>
              <a:rPr lang="el-GR" sz="4500" b="0" smtClean="0">
                <a:solidFill>
                  <a:schemeClr val="accent2"/>
                </a:solidFill>
                <a:latin typeface="Arial" charset="0"/>
              </a:rPr>
            </a:br>
            <a:r>
              <a:rPr lang="el-GR" sz="2000" smtClean="0">
                <a:solidFill>
                  <a:schemeClr val="folHlink"/>
                </a:solidFill>
                <a:latin typeface="Arial" charset="0"/>
              </a:rPr>
              <a:t>Ν. 4412/16, Βιβλίο Ι, Τίτλος 3, Τμήμα Ι «Διαδικασίες», άρθρα 25-32, (άρθρ. 29 ανταγωνιστική διαδικασία με διαπραγμάτευση)</a:t>
            </a:r>
          </a:p>
        </p:txBody>
      </p:sp>
      <p:sp>
        <p:nvSpPr>
          <p:cNvPr id="65540" name="Rectangle 3"/>
          <p:cNvSpPr>
            <a:spLocks noGrp="1" noChangeArrowheads="1"/>
          </p:cNvSpPr>
          <p:nvPr>
            <p:ph type="subTitle" idx="4294967295"/>
          </p:nvPr>
        </p:nvSpPr>
        <p:spPr>
          <a:xfrm>
            <a:off x="323850" y="1125538"/>
            <a:ext cx="8496300" cy="5399087"/>
          </a:xfrm>
        </p:spPr>
        <p:txBody>
          <a:bodyPr/>
          <a:lstStyle/>
          <a:p>
            <a:pPr marL="361950" indent="-361950" algn="just" eaLnBrk="1" hangingPunct="1">
              <a:lnSpc>
                <a:spcPct val="180000"/>
              </a:lnSpc>
              <a:spcBef>
                <a:spcPct val="0"/>
              </a:spcBef>
              <a:buFont typeface="Wingdings" pitchFamily="2" charset="2"/>
              <a:buChar char="Ø"/>
              <a:tabLst>
                <a:tab pos="0" algn="l"/>
                <a:tab pos="361950" algn="l"/>
              </a:tabLst>
              <a:defRPr/>
            </a:pPr>
            <a:r>
              <a:rPr lang="el-GR" sz="2000" smtClean="0">
                <a:latin typeface="Arial" charset="0"/>
              </a:rPr>
              <a:t>Όροι &amp; δικαίωμα υποβολής προσφορών.</a:t>
            </a:r>
            <a:r>
              <a:rPr lang="el-GR" sz="2000" u="sng" smtClean="0">
                <a:latin typeface="Arial" charset="0"/>
              </a:rPr>
              <a:t> </a:t>
            </a:r>
          </a:p>
          <a:p>
            <a:pPr marL="361950" indent="-361950" algn="just" eaLnBrk="1" hangingPunct="1">
              <a:lnSpc>
                <a:spcPct val="180000"/>
              </a:lnSpc>
              <a:spcBef>
                <a:spcPct val="0"/>
              </a:spcBef>
              <a:buFont typeface="Wingdings" pitchFamily="2" charset="2"/>
              <a:buChar char="Ø"/>
              <a:tabLst>
                <a:tab pos="0" algn="l"/>
                <a:tab pos="361950" algn="l"/>
              </a:tabLst>
              <a:defRPr/>
            </a:pPr>
            <a:r>
              <a:rPr lang="el-GR" sz="2000" smtClean="0">
                <a:latin typeface="Arial" charset="0"/>
              </a:rPr>
              <a:t>Ελάχιστο περιεχόμενο εγγράφων σύμβασης.</a:t>
            </a:r>
          </a:p>
          <a:p>
            <a:pPr marL="361950" indent="-361950" algn="just" eaLnBrk="1" hangingPunct="1">
              <a:lnSpc>
                <a:spcPct val="180000"/>
              </a:lnSpc>
              <a:spcBef>
                <a:spcPct val="0"/>
              </a:spcBef>
              <a:buFont typeface="Wingdings" pitchFamily="2" charset="2"/>
              <a:buChar char="Ø"/>
              <a:tabLst>
                <a:tab pos="0" algn="l"/>
                <a:tab pos="361950" algn="l"/>
              </a:tabLst>
              <a:defRPr/>
            </a:pPr>
            <a:r>
              <a:rPr lang="el-GR" sz="2000" smtClean="0">
                <a:latin typeface="Arial" charset="0"/>
              </a:rPr>
              <a:t>Ελάχιστη προθεσμία παραλαβής αιτήσεων συμμετοχής &amp; αρχικών προσφορών.</a:t>
            </a:r>
          </a:p>
          <a:p>
            <a:pPr marL="361950" indent="-361950" algn="just" eaLnBrk="1" hangingPunct="1">
              <a:lnSpc>
                <a:spcPct val="180000"/>
              </a:lnSpc>
              <a:spcBef>
                <a:spcPct val="0"/>
              </a:spcBef>
              <a:buFont typeface="Wingdings" pitchFamily="2" charset="2"/>
              <a:buChar char="Ø"/>
              <a:tabLst>
                <a:tab pos="0" algn="l"/>
                <a:tab pos="361950" algn="l"/>
              </a:tabLst>
              <a:defRPr/>
            </a:pPr>
            <a:r>
              <a:rPr lang="el-GR" sz="2000" smtClean="0">
                <a:latin typeface="Arial" charset="0"/>
              </a:rPr>
              <a:t>Προϋποθέσεις σύντμησης προθεσμιών.</a:t>
            </a:r>
          </a:p>
          <a:p>
            <a:pPr marL="361950" indent="-361950" algn="just" eaLnBrk="1" hangingPunct="1">
              <a:lnSpc>
                <a:spcPct val="180000"/>
              </a:lnSpc>
              <a:spcBef>
                <a:spcPct val="0"/>
              </a:spcBef>
              <a:buFont typeface="Wingdings" pitchFamily="2" charset="2"/>
              <a:buChar char="Ø"/>
              <a:tabLst>
                <a:tab pos="0" algn="l"/>
                <a:tab pos="361950" algn="l"/>
              </a:tabLst>
              <a:defRPr/>
            </a:pPr>
            <a:r>
              <a:rPr lang="el-GR" sz="2000" smtClean="0">
                <a:latin typeface="Arial" charset="0"/>
              </a:rPr>
              <a:t>Δυνατότητα περιορισμού του αριθμού των υποψηφίων από ΑΑ </a:t>
            </a:r>
          </a:p>
          <a:p>
            <a:pPr marL="361950" indent="-361950" algn="just" eaLnBrk="1" hangingPunct="1">
              <a:lnSpc>
                <a:spcPct val="180000"/>
              </a:lnSpc>
              <a:spcBef>
                <a:spcPct val="0"/>
              </a:spcBef>
              <a:buFont typeface="Wingdings" pitchFamily="2" charset="2"/>
              <a:buChar char="Ø"/>
              <a:tabLst>
                <a:tab pos="0" algn="l"/>
                <a:tab pos="361950" algn="l"/>
              </a:tabLst>
              <a:defRPr/>
            </a:pPr>
            <a:r>
              <a:rPr lang="el-GR" sz="2000" smtClean="0">
                <a:latin typeface="Arial" charset="0"/>
              </a:rPr>
              <a:t>Αρχές &amp; κανόνες που εφαρμόζονται</a:t>
            </a:r>
          </a:p>
          <a:p>
            <a:pPr marL="361950" indent="-361950" algn="just" eaLnBrk="1" hangingPunct="1">
              <a:lnSpc>
                <a:spcPct val="180000"/>
              </a:lnSpc>
              <a:spcBef>
                <a:spcPct val="0"/>
              </a:spcBef>
              <a:buFont typeface="Wingdings" pitchFamily="2" charset="2"/>
              <a:buChar char="Ø"/>
              <a:tabLst>
                <a:tab pos="0" algn="l"/>
                <a:tab pos="361950" algn="l"/>
              </a:tabLst>
              <a:defRPr/>
            </a:pPr>
            <a:r>
              <a:rPr lang="el-GR" sz="2000" smtClean="0">
                <a:latin typeface="Arial" charset="0"/>
              </a:rPr>
              <a:t>Αντικείμενο &amp; στάδια διαπραγμάτευσης. </a:t>
            </a:r>
          </a:p>
          <a:p>
            <a:pPr marL="361950" indent="-361950" algn="just" eaLnBrk="1" hangingPunct="1">
              <a:lnSpc>
                <a:spcPct val="180000"/>
              </a:lnSpc>
              <a:spcBef>
                <a:spcPct val="0"/>
              </a:spcBef>
              <a:buFont typeface="Wingdings" pitchFamily="2" charset="2"/>
              <a:buChar char="Ø"/>
              <a:tabLst>
                <a:tab pos="0" algn="l"/>
                <a:tab pos="361950" algn="l"/>
              </a:tabLst>
              <a:defRPr/>
            </a:pPr>
            <a:r>
              <a:rPr lang="el-GR" sz="2000" smtClean="0">
                <a:latin typeface="Arial" charset="0"/>
              </a:rPr>
              <a:t>Διαδικασία υποβολής νέων/αναθεωρημένων προσφορών.</a:t>
            </a: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4210" name="Rectangle 6"/>
          <p:cNvSpPr>
            <a:spLocks noGrp="1" noChangeArrowheads="1"/>
          </p:cNvSpPr>
          <p:nvPr>
            <p:ph type="sldNum" sz="quarter" idx="12"/>
          </p:nvPr>
        </p:nvSpPr>
        <p:spPr>
          <a:xfrm>
            <a:off x="6553200" y="6248400"/>
            <a:ext cx="1905000" cy="457200"/>
          </a:xfrm>
          <a:noFill/>
        </p:spPr>
        <p:txBody>
          <a:bodyPr/>
          <a:lstStyle/>
          <a:p>
            <a:fld id="{ADD9B1FF-0607-4EB9-B526-1C582224E1C8}" type="slidenum">
              <a:rPr lang="el-GR" sz="1200" smtClean="0">
                <a:effectLst/>
                <a:latin typeface="Verdana" pitchFamily="34" charset="0"/>
              </a:rPr>
              <a:pPr/>
              <a:t>104</a:t>
            </a:fld>
            <a:endParaRPr lang="el-GR" sz="1200" smtClean="0">
              <a:effectLst/>
              <a:latin typeface="Verdana" pitchFamily="34" charset="0"/>
            </a:endParaRPr>
          </a:p>
        </p:txBody>
      </p:sp>
      <p:sp>
        <p:nvSpPr>
          <p:cNvPr id="66563" name="Rectangle 2"/>
          <p:cNvSpPr>
            <a:spLocks noGrp="1" noChangeArrowheads="1"/>
          </p:cNvSpPr>
          <p:nvPr>
            <p:ph type="ctrTitle" idx="4294967295"/>
          </p:nvPr>
        </p:nvSpPr>
        <p:spPr>
          <a:xfrm>
            <a:off x="323850" y="260350"/>
            <a:ext cx="8497888" cy="792163"/>
          </a:xfrm>
        </p:spPr>
        <p:txBody>
          <a:bodyPr anchor="b"/>
          <a:lstStyle/>
          <a:p>
            <a:pPr algn="just" eaLnBrk="1" hangingPunct="1">
              <a:lnSpc>
                <a:spcPct val="90000"/>
              </a:lnSpc>
              <a:defRPr/>
            </a:pPr>
            <a:r>
              <a:rPr lang="el-GR" sz="4500" b="0" smtClean="0">
                <a:solidFill>
                  <a:schemeClr val="accent2"/>
                </a:solidFill>
                <a:latin typeface="Arial" charset="0"/>
              </a:rPr>
              <a:t/>
            </a:r>
            <a:br>
              <a:rPr lang="el-GR" sz="4500" b="0" smtClean="0">
                <a:solidFill>
                  <a:schemeClr val="accent2"/>
                </a:solidFill>
                <a:latin typeface="Arial" charset="0"/>
              </a:rPr>
            </a:br>
            <a:r>
              <a:rPr lang="el-GR" sz="2000" smtClean="0">
                <a:solidFill>
                  <a:schemeClr val="folHlink"/>
                </a:solidFill>
                <a:latin typeface="Arial" charset="0"/>
              </a:rPr>
              <a:t>Ν. 4412/16, Βιβλίο Ι, Τίτλος 3, Τμήμα Ι «Διαδικασίες», άρθρα 25-32, (άρθρ. 30 Ανταγωνιστικός διάλογος)</a:t>
            </a:r>
          </a:p>
        </p:txBody>
      </p:sp>
      <p:sp>
        <p:nvSpPr>
          <p:cNvPr id="66564" name="Rectangle 3"/>
          <p:cNvSpPr>
            <a:spLocks noGrp="1" noChangeArrowheads="1"/>
          </p:cNvSpPr>
          <p:nvPr>
            <p:ph type="subTitle" idx="4294967295"/>
          </p:nvPr>
        </p:nvSpPr>
        <p:spPr>
          <a:xfrm>
            <a:off x="323850" y="1125538"/>
            <a:ext cx="8496300" cy="5111750"/>
          </a:xfrm>
        </p:spPr>
        <p:txBody>
          <a:bodyPr/>
          <a:lstStyle/>
          <a:p>
            <a:pPr marL="361950" indent="-361950" algn="just" eaLnBrk="1" hangingPunct="1">
              <a:lnSpc>
                <a:spcPct val="180000"/>
              </a:lnSpc>
              <a:spcBef>
                <a:spcPct val="0"/>
              </a:spcBef>
              <a:buFont typeface="Wingdings" pitchFamily="2" charset="2"/>
              <a:buChar char="v"/>
              <a:tabLst>
                <a:tab pos="0" algn="l"/>
                <a:tab pos="361950" algn="l"/>
              </a:tabLst>
              <a:defRPr/>
            </a:pPr>
            <a:r>
              <a:rPr lang="el-GR" sz="2000" smtClean="0">
                <a:latin typeface="Arial" charset="0"/>
              </a:rPr>
              <a:t>Περιεχόμενο προκήρυξης</a:t>
            </a:r>
          </a:p>
          <a:p>
            <a:pPr marL="361950" indent="-361950" algn="just" eaLnBrk="1" hangingPunct="1">
              <a:lnSpc>
                <a:spcPct val="180000"/>
              </a:lnSpc>
              <a:spcBef>
                <a:spcPct val="0"/>
              </a:spcBef>
              <a:buFont typeface="Wingdings" pitchFamily="2" charset="2"/>
              <a:buChar char="v"/>
              <a:tabLst>
                <a:tab pos="0" algn="l"/>
                <a:tab pos="361950" algn="l"/>
              </a:tabLst>
              <a:defRPr/>
            </a:pPr>
            <a:r>
              <a:rPr lang="el-GR" sz="2000" smtClean="0">
                <a:latin typeface="Arial" charset="0"/>
              </a:rPr>
              <a:t>Ελάχιστη προθεσμία παραλαβής αιτήσεων συμμετοχής. </a:t>
            </a:r>
          </a:p>
          <a:p>
            <a:pPr marL="361950" indent="-361950" algn="just" eaLnBrk="1" hangingPunct="1">
              <a:lnSpc>
                <a:spcPct val="180000"/>
              </a:lnSpc>
              <a:spcBef>
                <a:spcPct val="0"/>
              </a:spcBef>
              <a:buFont typeface="Wingdings" pitchFamily="2" charset="2"/>
              <a:buChar char="v"/>
              <a:tabLst>
                <a:tab pos="0" algn="l"/>
                <a:tab pos="361950" algn="l"/>
              </a:tabLst>
              <a:defRPr/>
            </a:pPr>
            <a:r>
              <a:rPr lang="el-GR" sz="2000" smtClean="0">
                <a:latin typeface="Arial" charset="0"/>
              </a:rPr>
              <a:t>Δικαιούμενοι συμμετοχής στον διάλογο.</a:t>
            </a:r>
          </a:p>
          <a:p>
            <a:pPr marL="361950" indent="-361950" algn="just" eaLnBrk="1" hangingPunct="1">
              <a:lnSpc>
                <a:spcPct val="180000"/>
              </a:lnSpc>
              <a:spcBef>
                <a:spcPct val="0"/>
              </a:spcBef>
              <a:buFont typeface="Wingdings" pitchFamily="2" charset="2"/>
              <a:buChar char="v"/>
              <a:tabLst>
                <a:tab pos="0" algn="l"/>
                <a:tab pos="361950" algn="l"/>
              </a:tabLst>
              <a:defRPr/>
            </a:pPr>
            <a:r>
              <a:rPr lang="el-GR" sz="2000" smtClean="0">
                <a:latin typeface="Arial" charset="0"/>
              </a:rPr>
              <a:t>Δυνατότητα ΑΑ για περιορισμό του αριθμού υποψηφίων.</a:t>
            </a:r>
          </a:p>
          <a:p>
            <a:pPr marL="361950" indent="-361950" algn="just" eaLnBrk="1" hangingPunct="1">
              <a:lnSpc>
                <a:spcPct val="180000"/>
              </a:lnSpc>
              <a:spcBef>
                <a:spcPct val="0"/>
              </a:spcBef>
              <a:buFont typeface="Wingdings" pitchFamily="2" charset="2"/>
              <a:buChar char="v"/>
              <a:tabLst>
                <a:tab pos="0" algn="l"/>
                <a:tab pos="361950" algn="l"/>
              </a:tabLst>
              <a:defRPr/>
            </a:pPr>
            <a:r>
              <a:rPr lang="el-GR" sz="2000" smtClean="0">
                <a:latin typeface="Arial" charset="0"/>
              </a:rPr>
              <a:t>Κριτήριο ανάθεσης </a:t>
            </a:r>
          </a:p>
          <a:p>
            <a:pPr marL="361950" indent="-361950" algn="just" eaLnBrk="1" hangingPunct="1">
              <a:lnSpc>
                <a:spcPct val="180000"/>
              </a:lnSpc>
              <a:spcBef>
                <a:spcPct val="0"/>
              </a:spcBef>
              <a:buFont typeface="Wingdings" pitchFamily="2" charset="2"/>
              <a:buChar char="v"/>
              <a:tabLst>
                <a:tab pos="0" algn="l"/>
                <a:tab pos="361950" algn="l"/>
              </a:tabLst>
              <a:defRPr/>
            </a:pPr>
            <a:r>
              <a:rPr lang="el-GR" sz="2000" smtClean="0">
                <a:latin typeface="Arial" charset="0"/>
              </a:rPr>
              <a:t>Κανόνες &amp; αρχές που εφαρμόζονται</a:t>
            </a:r>
          </a:p>
          <a:p>
            <a:pPr marL="361950" indent="-361950" algn="just" eaLnBrk="1" hangingPunct="1">
              <a:lnSpc>
                <a:spcPct val="180000"/>
              </a:lnSpc>
              <a:spcBef>
                <a:spcPct val="0"/>
              </a:spcBef>
              <a:buFont typeface="Wingdings" pitchFamily="2" charset="2"/>
              <a:buChar char="v"/>
              <a:tabLst>
                <a:tab pos="0" algn="l"/>
                <a:tab pos="361950" algn="l"/>
              </a:tabLst>
              <a:defRPr/>
            </a:pPr>
            <a:r>
              <a:rPr lang="el-GR" sz="2000" smtClean="0">
                <a:latin typeface="Arial" charset="0"/>
              </a:rPr>
              <a:t>Δυνατότητα διεξαγωγής του διαλόγου σε στάδια.</a:t>
            </a:r>
          </a:p>
          <a:p>
            <a:pPr marL="361950" indent="-361950" algn="just" eaLnBrk="1" hangingPunct="1">
              <a:lnSpc>
                <a:spcPct val="180000"/>
              </a:lnSpc>
              <a:spcBef>
                <a:spcPct val="0"/>
              </a:spcBef>
              <a:buFont typeface="Wingdings" pitchFamily="2" charset="2"/>
              <a:buChar char="v"/>
              <a:tabLst>
                <a:tab pos="0" algn="l"/>
                <a:tab pos="361950" algn="l"/>
              </a:tabLst>
              <a:defRPr/>
            </a:pPr>
            <a:r>
              <a:rPr lang="el-GR" sz="2000" smtClean="0">
                <a:latin typeface="Arial" charset="0"/>
              </a:rPr>
              <a:t>Διαδικασία υποβολής τελικών προσφορών.</a:t>
            </a: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4" name="Rectangle 6"/>
          <p:cNvSpPr>
            <a:spLocks noGrp="1" noChangeArrowheads="1"/>
          </p:cNvSpPr>
          <p:nvPr>
            <p:ph type="sldNum" sz="quarter" idx="12"/>
          </p:nvPr>
        </p:nvSpPr>
        <p:spPr>
          <a:xfrm>
            <a:off x="6553200" y="6248400"/>
            <a:ext cx="1905000" cy="457200"/>
          </a:xfrm>
          <a:noFill/>
        </p:spPr>
        <p:txBody>
          <a:bodyPr/>
          <a:lstStyle/>
          <a:p>
            <a:fld id="{8C53214C-555F-4D6F-874E-EB9205EFBEE1}" type="slidenum">
              <a:rPr lang="el-GR" sz="1200" smtClean="0">
                <a:effectLst/>
                <a:latin typeface="Verdana" pitchFamily="34" charset="0"/>
              </a:rPr>
              <a:pPr/>
              <a:t>105</a:t>
            </a:fld>
            <a:endParaRPr lang="el-GR" sz="1200" smtClean="0">
              <a:effectLst/>
              <a:latin typeface="Verdana" pitchFamily="34" charset="0"/>
            </a:endParaRPr>
          </a:p>
        </p:txBody>
      </p:sp>
      <p:sp>
        <p:nvSpPr>
          <p:cNvPr id="67587" name="Rectangle 2"/>
          <p:cNvSpPr>
            <a:spLocks noGrp="1" noChangeArrowheads="1"/>
          </p:cNvSpPr>
          <p:nvPr>
            <p:ph type="ctrTitle" idx="4294967295"/>
          </p:nvPr>
        </p:nvSpPr>
        <p:spPr>
          <a:xfrm>
            <a:off x="323850" y="188913"/>
            <a:ext cx="8497888" cy="360362"/>
          </a:xfrm>
        </p:spPr>
        <p:txBody>
          <a:bodyPr anchor="b"/>
          <a:lstStyle/>
          <a:p>
            <a:pPr eaLnBrk="1" hangingPunct="1">
              <a:lnSpc>
                <a:spcPct val="90000"/>
              </a:lnSpc>
              <a:defRPr/>
            </a:pPr>
            <a:r>
              <a:rPr lang="el-GR" sz="4500" b="0" smtClean="0">
                <a:solidFill>
                  <a:schemeClr val="accent2"/>
                </a:solidFill>
                <a:latin typeface="Arial" charset="0"/>
              </a:rPr>
              <a:t/>
            </a:r>
            <a:br>
              <a:rPr lang="el-GR" sz="4500" b="0" smtClean="0">
                <a:solidFill>
                  <a:schemeClr val="accent2"/>
                </a:solidFill>
                <a:latin typeface="Arial" charset="0"/>
              </a:rPr>
            </a:br>
            <a:r>
              <a:rPr lang="el-GR" sz="2000" smtClean="0">
                <a:solidFill>
                  <a:schemeClr val="folHlink"/>
                </a:solidFill>
                <a:latin typeface="Arial" charset="0"/>
              </a:rPr>
              <a:t>άρθρ. 31 Σύμπραξη καινοτομίας</a:t>
            </a:r>
          </a:p>
        </p:txBody>
      </p:sp>
      <p:sp>
        <p:nvSpPr>
          <p:cNvPr id="67588" name="Rectangle 3"/>
          <p:cNvSpPr>
            <a:spLocks noGrp="1" noChangeArrowheads="1"/>
          </p:cNvSpPr>
          <p:nvPr>
            <p:ph type="subTitle" idx="4294967295"/>
          </p:nvPr>
        </p:nvSpPr>
        <p:spPr>
          <a:xfrm>
            <a:off x="179388" y="692150"/>
            <a:ext cx="8785225" cy="5976938"/>
          </a:xfrm>
        </p:spPr>
        <p:txBody>
          <a:bodyPr/>
          <a:lstStyle/>
          <a:p>
            <a:pPr marL="361950" indent="-361950" algn="just" eaLnBrk="1" hangingPunct="1">
              <a:lnSpc>
                <a:spcPct val="150000"/>
              </a:lnSpc>
              <a:spcBef>
                <a:spcPct val="0"/>
              </a:spcBef>
              <a:buFont typeface="Wingdings" pitchFamily="2" charset="2"/>
              <a:buNone/>
              <a:tabLst>
                <a:tab pos="0" algn="l"/>
              </a:tabLst>
              <a:defRPr/>
            </a:pPr>
            <a:r>
              <a:rPr lang="el-GR" sz="2000" b="1" u="sng" dirty="0" smtClean="0">
                <a:solidFill>
                  <a:srgbClr val="FF0000"/>
                </a:solidFill>
                <a:latin typeface="Arial" charset="0"/>
              </a:rPr>
              <a:t>Νέα διαδικασία για την ανάθεση συμβάσεων [Ε&amp;Α]</a:t>
            </a:r>
          </a:p>
          <a:p>
            <a:pPr marL="361950" indent="-361950" algn="just" eaLnBrk="1" hangingPunct="1">
              <a:lnSpc>
                <a:spcPct val="150000"/>
              </a:lnSpc>
              <a:spcBef>
                <a:spcPct val="0"/>
              </a:spcBef>
              <a:buFont typeface="Wingdings" pitchFamily="2" charset="2"/>
              <a:buChar char="v"/>
              <a:tabLst>
                <a:tab pos="0" algn="l"/>
              </a:tabLst>
              <a:defRPr/>
            </a:pPr>
            <a:r>
              <a:rPr lang="el-GR" sz="2000" b="1" dirty="0" smtClean="0">
                <a:latin typeface="Arial" charset="0"/>
              </a:rPr>
              <a:t>Άρθρο 2 </a:t>
            </a:r>
            <a:r>
              <a:rPr lang="el-GR" sz="2000" b="1" dirty="0" smtClean="0">
                <a:solidFill>
                  <a:schemeClr val="folHlink"/>
                </a:solidFill>
                <a:latin typeface="Arial" charset="0"/>
              </a:rPr>
              <a:t>«καινοτόμο προϊόν, υπηρεσία, έργο»</a:t>
            </a:r>
          </a:p>
          <a:p>
            <a:pPr marL="361950" indent="-361950" algn="just" eaLnBrk="1" hangingPunct="1">
              <a:lnSpc>
                <a:spcPct val="150000"/>
              </a:lnSpc>
              <a:spcBef>
                <a:spcPct val="0"/>
              </a:spcBef>
              <a:buFont typeface="Wingdings" pitchFamily="2" charset="2"/>
              <a:buChar char="v"/>
              <a:tabLst>
                <a:tab pos="0" algn="l"/>
              </a:tabLst>
              <a:defRPr/>
            </a:pPr>
            <a:r>
              <a:rPr lang="el-GR" sz="2000" dirty="0" smtClean="0">
                <a:latin typeface="Arial" charset="0"/>
              </a:rPr>
              <a:t>Ελάχιστο περιεχόμενο εγγράφων σύμβασης.</a:t>
            </a:r>
          </a:p>
          <a:p>
            <a:pPr marL="361950" indent="-361950" algn="just" eaLnBrk="1" hangingPunct="1">
              <a:lnSpc>
                <a:spcPct val="150000"/>
              </a:lnSpc>
              <a:spcBef>
                <a:spcPct val="0"/>
              </a:spcBef>
              <a:buFont typeface="Wingdings" pitchFamily="2" charset="2"/>
              <a:buChar char="v"/>
              <a:tabLst>
                <a:tab pos="0" algn="l"/>
              </a:tabLst>
              <a:defRPr/>
            </a:pPr>
            <a:r>
              <a:rPr lang="el-GR" sz="2000" dirty="0" smtClean="0">
                <a:latin typeface="Arial" charset="0"/>
              </a:rPr>
              <a:t>Ελάχιστη προθεσμία παραλαβής αιτήσεων συμμετοχής.</a:t>
            </a:r>
          </a:p>
          <a:p>
            <a:pPr marL="361950" indent="-361950" algn="just" eaLnBrk="1" hangingPunct="1">
              <a:lnSpc>
                <a:spcPct val="150000"/>
              </a:lnSpc>
              <a:spcBef>
                <a:spcPct val="0"/>
              </a:spcBef>
              <a:buFont typeface="Wingdings" pitchFamily="2" charset="2"/>
              <a:buChar char="v"/>
              <a:tabLst>
                <a:tab pos="0" algn="l"/>
              </a:tabLst>
              <a:defRPr/>
            </a:pPr>
            <a:r>
              <a:rPr lang="el-GR" sz="2000" dirty="0" smtClean="0">
                <a:latin typeface="Arial" charset="0"/>
              </a:rPr>
              <a:t>Δικαιούμενοι συμμετοχής.</a:t>
            </a:r>
          </a:p>
          <a:p>
            <a:pPr marL="361950" indent="-361950" algn="just" eaLnBrk="1" hangingPunct="1">
              <a:lnSpc>
                <a:spcPct val="150000"/>
              </a:lnSpc>
              <a:spcBef>
                <a:spcPct val="0"/>
              </a:spcBef>
              <a:buFont typeface="Wingdings" pitchFamily="2" charset="2"/>
              <a:buChar char="v"/>
              <a:tabLst>
                <a:tab pos="0" algn="l"/>
              </a:tabLst>
              <a:defRPr/>
            </a:pPr>
            <a:r>
              <a:rPr lang="el-GR" sz="2000" dirty="0" smtClean="0">
                <a:latin typeface="Arial" charset="0"/>
              </a:rPr>
              <a:t>Δυνατότητα  ΑΑ για περιορισμό αριθμού υποψηφίων.</a:t>
            </a:r>
          </a:p>
          <a:p>
            <a:pPr marL="361950" indent="-361950" algn="just" eaLnBrk="1" hangingPunct="1">
              <a:lnSpc>
                <a:spcPct val="150000"/>
              </a:lnSpc>
              <a:spcBef>
                <a:spcPct val="0"/>
              </a:spcBef>
              <a:buFont typeface="Wingdings" pitchFamily="2" charset="2"/>
              <a:buChar char="v"/>
              <a:tabLst>
                <a:tab pos="0" algn="l"/>
              </a:tabLst>
              <a:defRPr/>
            </a:pPr>
            <a:r>
              <a:rPr lang="el-GR" sz="2000" dirty="0" smtClean="0">
                <a:latin typeface="Arial" charset="0"/>
              </a:rPr>
              <a:t>Κριτήριο ανάθεσης.</a:t>
            </a:r>
          </a:p>
          <a:p>
            <a:pPr marL="361950" indent="-361950" algn="just" eaLnBrk="1" hangingPunct="1">
              <a:lnSpc>
                <a:spcPct val="150000"/>
              </a:lnSpc>
              <a:spcBef>
                <a:spcPct val="0"/>
              </a:spcBef>
              <a:buFont typeface="Wingdings" pitchFamily="2" charset="2"/>
              <a:buChar char="v"/>
              <a:tabLst>
                <a:tab pos="0" algn="l"/>
              </a:tabLst>
              <a:defRPr/>
            </a:pPr>
            <a:r>
              <a:rPr lang="el-GR" sz="2000" dirty="0" smtClean="0">
                <a:latin typeface="Arial" charset="0"/>
              </a:rPr>
              <a:t>Αντικείμενο σύμπραξης</a:t>
            </a:r>
          </a:p>
          <a:p>
            <a:pPr marL="361950" indent="-361950" algn="just" eaLnBrk="1" hangingPunct="1">
              <a:lnSpc>
                <a:spcPct val="150000"/>
              </a:lnSpc>
              <a:spcBef>
                <a:spcPct val="0"/>
              </a:spcBef>
              <a:buFont typeface="Wingdings" pitchFamily="2" charset="2"/>
              <a:buChar char="v"/>
              <a:tabLst>
                <a:tab pos="0" algn="l"/>
              </a:tabLst>
              <a:defRPr/>
            </a:pPr>
            <a:r>
              <a:rPr lang="el-GR" sz="2000" dirty="0" smtClean="0">
                <a:latin typeface="Arial" charset="0"/>
              </a:rPr>
              <a:t>Διαδικασίες &amp; διαδοχικά στάδια διαπραγματεύσεων. Εφαρμοστέοι κανόνες</a:t>
            </a:r>
          </a:p>
          <a:p>
            <a:pPr marL="361950" indent="-361950" algn="just" eaLnBrk="1" hangingPunct="1">
              <a:lnSpc>
                <a:spcPct val="150000"/>
              </a:lnSpc>
              <a:spcBef>
                <a:spcPct val="0"/>
              </a:spcBef>
              <a:buFont typeface="Wingdings" pitchFamily="2" charset="2"/>
              <a:buChar char="v"/>
              <a:tabLst>
                <a:tab pos="0" algn="l"/>
              </a:tabLst>
              <a:defRPr/>
            </a:pPr>
            <a:r>
              <a:rPr lang="el-GR" sz="2000" dirty="0" smtClean="0">
                <a:latin typeface="Arial" charset="0"/>
              </a:rPr>
              <a:t>Προβλέψεις για προστασία δικαιωμάτων πνευματικής ιδιοκτησίας.</a:t>
            </a:r>
          </a:p>
          <a:p>
            <a:pPr marL="361950" indent="-361950" algn="just" eaLnBrk="1" hangingPunct="1">
              <a:lnSpc>
                <a:spcPct val="150000"/>
              </a:lnSpc>
              <a:spcBef>
                <a:spcPct val="0"/>
              </a:spcBef>
              <a:buFont typeface="Wingdings" pitchFamily="2" charset="2"/>
              <a:buChar char="v"/>
              <a:tabLst>
                <a:tab pos="0" algn="l"/>
              </a:tabLst>
              <a:defRPr/>
            </a:pPr>
            <a:r>
              <a:rPr lang="el-GR" sz="2000" dirty="0" smtClean="0">
                <a:latin typeface="Arial" charset="0"/>
              </a:rPr>
              <a:t>Συνδρομή σε ΑΑ από εξειδικευμένους Δημόσιους Οργανισμούς &amp; Αρχές για θέματα πνευματικής ιδιοκτησίας. </a:t>
            </a: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6258" name="Rectangle 6"/>
          <p:cNvSpPr>
            <a:spLocks noGrp="1" noChangeArrowheads="1"/>
          </p:cNvSpPr>
          <p:nvPr>
            <p:ph type="sldNum" sz="quarter" idx="12"/>
          </p:nvPr>
        </p:nvSpPr>
        <p:spPr>
          <a:xfrm>
            <a:off x="6553200" y="6248400"/>
            <a:ext cx="1905000" cy="457200"/>
          </a:xfrm>
          <a:noFill/>
        </p:spPr>
        <p:txBody>
          <a:bodyPr/>
          <a:lstStyle/>
          <a:p>
            <a:fld id="{F87E0699-D410-4328-8CAD-B4B41604927B}" type="slidenum">
              <a:rPr lang="el-GR" sz="1200" smtClean="0">
                <a:effectLst/>
                <a:latin typeface="Verdana" pitchFamily="34" charset="0"/>
              </a:rPr>
              <a:pPr/>
              <a:t>106</a:t>
            </a:fld>
            <a:endParaRPr lang="el-GR" sz="1200" smtClean="0">
              <a:effectLst/>
              <a:latin typeface="Verdana" pitchFamily="34" charset="0"/>
            </a:endParaRPr>
          </a:p>
        </p:txBody>
      </p:sp>
      <p:sp>
        <p:nvSpPr>
          <p:cNvPr id="68611" name="Rectangle 2"/>
          <p:cNvSpPr>
            <a:spLocks noGrp="1" noChangeArrowheads="1"/>
          </p:cNvSpPr>
          <p:nvPr>
            <p:ph type="ctrTitle" idx="4294967295"/>
          </p:nvPr>
        </p:nvSpPr>
        <p:spPr>
          <a:xfrm>
            <a:off x="323850" y="115888"/>
            <a:ext cx="8497888" cy="884220"/>
          </a:xfrm>
        </p:spPr>
        <p:txBody>
          <a:bodyPr anchor="b"/>
          <a:lstStyle/>
          <a:p>
            <a:pPr eaLnBrk="1" hangingPunct="1">
              <a:lnSpc>
                <a:spcPct val="90000"/>
              </a:lnSpc>
              <a:defRPr/>
            </a:pPr>
            <a:r>
              <a:rPr lang="el-GR" sz="2000" dirty="0" smtClean="0">
                <a:latin typeface="Arial" pitchFamily="34" charset="0"/>
                <a:cs typeface="Arial" pitchFamily="34" charset="0"/>
              </a:rPr>
              <a:t>ΟΔΗΓΙΑ 2014/24/ΕΕ _ΑΙΤΙΟΛΟΓΙΚΗ ΣΚΕΨΗ 50</a:t>
            </a:r>
            <a:r>
              <a:rPr lang="el-GR" sz="2000" b="0" dirty="0" smtClean="0">
                <a:solidFill>
                  <a:schemeClr val="accent2"/>
                </a:solidFill>
                <a:latin typeface="Arial" pitchFamily="34" charset="0"/>
                <a:cs typeface="Arial" pitchFamily="34" charset="0"/>
              </a:rPr>
              <a:t/>
            </a:r>
            <a:br>
              <a:rPr lang="el-GR" sz="2000" b="0" dirty="0" smtClean="0">
                <a:solidFill>
                  <a:schemeClr val="accent2"/>
                </a:solidFill>
                <a:latin typeface="Arial" pitchFamily="34" charset="0"/>
                <a:cs typeface="Arial" pitchFamily="34" charset="0"/>
              </a:rPr>
            </a:br>
            <a:endParaRPr lang="el-GR" sz="2000" dirty="0" smtClean="0">
              <a:solidFill>
                <a:schemeClr val="tx1"/>
              </a:solidFill>
              <a:latin typeface="Arial" pitchFamily="34" charset="0"/>
              <a:cs typeface="Arial" pitchFamily="34" charset="0"/>
            </a:endParaRPr>
          </a:p>
        </p:txBody>
      </p:sp>
      <p:sp>
        <p:nvSpPr>
          <p:cNvPr id="68612" name="Rectangle 3"/>
          <p:cNvSpPr>
            <a:spLocks noGrp="1" noChangeArrowheads="1"/>
          </p:cNvSpPr>
          <p:nvPr>
            <p:ph type="subTitle" idx="4294967295"/>
          </p:nvPr>
        </p:nvSpPr>
        <p:spPr>
          <a:xfrm>
            <a:off x="142845" y="1000108"/>
            <a:ext cx="8786874" cy="5572164"/>
          </a:xfrm>
        </p:spPr>
        <p:txBody>
          <a:bodyPr/>
          <a:lstStyle/>
          <a:p>
            <a:pPr marL="177800" indent="-177800" algn="just">
              <a:lnSpc>
                <a:spcPct val="150000"/>
              </a:lnSpc>
            </a:pPr>
            <a:r>
              <a:rPr lang="el-GR" sz="1600" dirty="0" smtClean="0">
                <a:solidFill>
                  <a:schemeClr val="accent6">
                    <a:lumMod val="50000"/>
                  </a:schemeClr>
                </a:solidFill>
                <a:effectLst/>
                <a:latin typeface="Arial" pitchFamily="34" charset="0"/>
                <a:cs typeface="Arial" pitchFamily="34" charset="0"/>
              </a:rPr>
              <a:t>«Λόγω των επιζήμιων επιπτώσεων στον ανταγωνισμό, οι διαδικασίες με διαπραγμάτευση χωρίς προηγούμενη δημοσίευση γνωστοποίηση προκήρυξης σύμβασης </a:t>
            </a:r>
            <a:r>
              <a:rPr lang="el-GR" sz="1600" u="sng" dirty="0" smtClean="0">
                <a:solidFill>
                  <a:schemeClr val="accent6">
                    <a:lumMod val="50000"/>
                  </a:schemeClr>
                </a:solidFill>
                <a:effectLst/>
                <a:latin typeface="Arial" pitchFamily="34" charset="0"/>
                <a:cs typeface="Arial" pitchFamily="34" charset="0"/>
              </a:rPr>
              <a:t>θα πρέπει να χρησιμοποιούνται μόνο σε άκρως εξαιρετικές περιπτώσεις</a:t>
            </a:r>
            <a:r>
              <a:rPr lang="el-GR" sz="1600" dirty="0" smtClean="0">
                <a:solidFill>
                  <a:schemeClr val="accent6">
                    <a:lumMod val="50000"/>
                  </a:schemeClr>
                </a:solidFill>
                <a:effectLst/>
                <a:latin typeface="Arial" pitchFamily="34" charset="0"/>
                <a:cs typeface="Arial" pitchFamily="34" charset="0"/>
              </a:rPr>
              <a:t>. </a:t>
            </a:r>
          </a:p>
          <a:p>
            <a:pPr marL="177800" indent="-177800" algn="just">
              <a:lnSpc>
                <a:spcPct val="150000"/>
              </a:lnSpc>
              <a:buNone/>
            </a:pPr>
            <a:r>
              <a:rPr lang="el-GR" sz="1600" dirty="0" smtClean="0">
                <a:solidFill>
                  <a:schemeClr val="accent6">
                    <a:lumMod val="50000"/>
                  </a:schemeClr>
                </a:solidFill>
                <a:effectLst/>
                <a:latin typeface="Arial" pitchFamily="34" charset="0"/>
                <a:cs typeface="Arial" pitchFamily="34" charset="0"/>
              </a:rPr>
              <a:t>	Η εξαίρεση αυτή θα πρέπει να περιορίζεται σε περιπτώσεις που είτε η δημοσίευση είναι αδύνατη, για λόγους κατεπείγουσας ανάγκης οφειλομένης σε γεγονότα τα οποία η αναθέτουσα αρχή δεν θα μπορούσε να προβλέψει και για τα οποία δεν ευθύνεται, είτε είναι σαφές εξαρχής ότι η δημοσίευση δεν θα οδηγήσει σε μεγαλύτερο ανταγωνισμό ή σε καλύτερα αποτελέσματα όσον αφορά την προμήθεια, </a:t>
            </a:r>
            <a:r>
              <a:rPr lang="el-GR" sz="1600" u="sng" dirty="0" smtClean="0">
                <a:solidFill>
                  <a:schemeClr val="accent6">
                    <a:lumMod val="50000"/>
                  </a:schemeClr>
                </a:solidFill>
                <a:effectLst/>
                <a:latin typeface="Arial" pitchFamily="34" charset="0"/>
                <a:cs typeface="Arial" pitchFamily="34" charset="0"/>
              </a:rPr>
              <a:t>μεταξύ άλλων και γιατί αντικειμενικά υπάρχει μόνο ένας οικονομικός φορέας που μπορεί να εκτελέσει τη σύμβαση</a:t>
            </a:r>
            <a:r>
              <a:rPr lang="el-GR" sz="1600" dirty="0" smtClean="0">
                <a:solidFill>
                  <a:schemeClr val="accent6">
                    <a:lumMod val="50000"/>
                  </a:schemeClr>
                </a:solidFill>
                <a:effectLst/>
                <a:latin typeface="Arial" pitchFamily="34" charset="0"/>
                <a:cs typeface="Arial" pitchFamily="34" charset="0"/>
              </a:rPr>
              <a:t>. Χαρακτηριστικό παράδειγμα είναι τα έργα τέχνης, όπου η ταυτότητα του καλλιτέχνη συνδέεται άρρηκτα με τον μοναδικό χαρακτήρα και την αξία του έργου τέχνης. Η α</a:t>
            </a:r>
            <a:r>
              <a:rPr lang="el-GR" sz="1600" u="sng" dirty="0" smtClean="0">
                <a:solidFill>
                  <a:schemeClr val="accent6">
                    <a:lumMod val="50000"/>
                  </a:schemeClr>
                </a:solidFill>
                <a:effectLst/>
                <a:latin typeface="Arial" pitchFamily="34" charset="0"/>
                <a:cs typeface="Arial" pitchFamily="34" charset="0"/>
              </a:rPr>
              <a:t>ποκλειστικότητα μπορεί να οφείλεται και σε άλλους λόγους, όμως μόνο καταστάσεις αντικειμενικής αποκλειστικότητας </a:t>
            </a:r>
            <a:r>
              <a:rPr lang="el-GR" sz="1600" dirty="0" smtClean="0">
                <a:solidFill>
                  <a:schemeClr val="accent6">
                    <a:lumMod val="50000"/>
                  </a:schemeClr>
                </a:solidFill>
                <a:effectLst/>
                <a:latin typeface="Arial" pitchFamily="34" charset="0"/>
                <a:cs typeface="Arial" pitchFamily="34" charset="0"/>
              </a:rPr>
              <a:t>μπορούν να δικαιολογήσουν τη χρήση της διαδικασίας με διαπραγμάτευση χωρίς δημοσίευση, εφόσον η κατάσταση της αποκλειστικότητας δεν δημιουργήθηκε από την ίδια την αναθέτουσα αρχή με στόχο τη μελλοντική διαδικασία προμήθειας.</a:t>
            </a:r>
          </a:p>
          <a:p>
            <a:pPr marL="180975" indent="-180975" algn="just" eaLnBrk="1" hangingPunct="1">
              <a:lnSpc>
                <a:spcPct val="150000"/>
              </a:lnSpc>
              <a:spcBef>
                <a:spcPct val="0"/>
              </a:spcBef>
              <a:buFont typeface="Wingdings" pitchFamily="2" charset="2"/>
              <a:buNone/>
              <a:tabLst>
                <a:tab pos="180975" algn="l"/>
              </a:tabLst>
              <a:defRPr/>
            </a:pPr>
            <a:endParaRPr lang="el-GR" sz="1900" b="1" dirty="0" smtClean="0">
              <a:solidFill>
                <a:schemeClr val="accent2"/>
              </a:solidFill>
              <a:latin typeface="Arial" charset="0"/>
            </a:endParaRPr>
          </a:p>
          <a:p>
            <a:pPr marL="180975" indent="-180975" algn="just" eaLnBrk="1" hangingPunct="1">
              <a:lnSpc>
                <a:spcPct val="150000"/>
              </a:lnSpc>
              <a:spcBef>
                <a:spcPct val="0"/>
              </a:spcBef>
              <a:buFont typeface="Wingdings" pitchFamily="2" charset="2"/>
              <a:buNone/>
              <a:tabLst>
                <a:tab pos="180975" algn="l"/>
              </a:tabLst>
              <a:defRPr/>
            </a:pPr>
            <a:endParaRPr lang="el-GR" sz="1900" b="1" dirty="0" smtClean="0">
              <a:solidFill>
                <a:schemeClr val="accent2"/>
              </a:solidFill>
              <a:latin typeface="Arial" charset="0"/>
            </a:endParaRPr>
          </a:p>
          <a:p>
            <a:pPr marL="180975" indent="-180975" algn="just" eaLnBrk="1" hangingPunct="1">
              <a:lnSpc>
                <a:spcPct val="150000"/>
              </a:lnSpc>
              <a:spcBef>
                <a:spcPct val="0"/>
              </a:spcBef>
              <a:buFont typeface="Wingdings" pitchFamily="2" charset="2"/>
              <a:buNone/>
              <a:tabLst>
                <a:tab pos="180975" algn="l"/>
              </a:tabLst>
              <a:defRPr/>
            </a:pPr>
            <a:r>
              <a:rPr lang="el-GR" sz="1900" b="1" dirty="0" smtClean="0">
                <a:solidFill>
                  <a:schemeClr val="accent2"/>
                </a:solidFill>
                <a:latin typeface="Arial" charset="0"/>
              </a:rPr>
              <a:t>	</a:t>
            </a:r>
            <a:endParaRPr lang="el-GR" sz="1700" dirty="0" smtClean="0">
              <a:latin typeface="Arial" charset="0"/>
            </a:endParaRP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6258" name="Rectangle 6"/>
          <p:cNvSpPr>
            <a:spLocks noGrp="1" noChangeArrowheads="1"/>
          </p:cNvSpPr>
          <p:nvPr>
            <p:ph type="sldNum" sz="quarter" idx="12"/>
          </p:nvPr>
        </p:nvSpPr>
        <p:spPr>
          <a:xfrm>
            <a:off x="6553200" y="6248400"/>
            <a:ext cx="1905000" cy="457200"/>
          </a:xfrm>
          <a:noFill/>
        </p:spPr>
        <p:txBody>
          <a:bodyPr/>
          <a:lstStyle/>
          <a:p>
            <a:fld id="{F87E0699-D410-4328-8CAD-B4B41604927B}" type="slidenum">
              <a:rPr lang="el-GR" sz="1200" smtClean="0">
                <a:effectLst/>
                <a:latin typeface="Verdana" pitchFamily="34" charset="0"/>
              </a:rPr>
              <a:pPr/>
              <a:t>107</a:t>
            </a:fld>
            <a:endParaRPr lang="el-GR" sz="1200" smtClean="0">
              <a:effectLst/>
              <a:latin typeface="Verdana" pitchFamily="34" charset="0"/>
            </a:endParaRPr>
          </a:p>
        </p:txBody>
      </p:sp>
      <p:sp>
        <p:nvSpPr>
          <p:cNvPr id="68611" name="Rectangle 2"/>
          <p:cNvSpPr>
            <a:spLocks noGrp="1" noChangeArrowheads="1"/>
          </p:cNvSpPr>
          <p:nvPr>
            <p:ph type="ctrTitle" idx="4294967295"/>
          </p:nvPr>
        </p:nvSpPr>
        <p:spPr>
          <a:xfrm>
            <a:off x="323850" y="115888"/>
            <a:ext cx="8497888" cy="598468"/>
          </a:xfrm>
        </p:spPr>
        <p:txBody>
          <a:bodyPr anchor="b"/>
          <a:lstStyle/>
          <a:p>
            <a:pPr eaLnBrk="1" hangingPunct="1">
              <a:lnSpc>
                <a:spcPct val="90000"/>
              </a:lnSpc>
              <a:defRPr/>
            </a:pPr>
            <a:r>
              <a:rPr lang="el-GR" sz="4500" b="0" dirty="0" smtClean="0">
                <a:solidFill>
                  <a:schemeClr val="accent2"/>
                </a:solidFill>
                <a:latin typeface="Arial" charset="0"/>
              </a:rPr>
              <a:t/>
            </a:r>
            <a:br>
              <a:rPr lang="el-GR" sz="4500" b="0" dirty="0" smtClean="0">
                <a:solidFill>
                  <a:schemeClr val="accent2"/>
                </a:solidFill>
                <a:latin typeface="Arial" charset="0"/>
              </a:rPr>
            </a:br>
            <a:r>
              <a:rPr lang="el-GR" sz="2000" dirty="0" smtClean="0">
                <a:latin typeface="Arial" pitchFamily="34" charset="0"/>
                <a:cs typeface="Arial" pitchFamily="34" charset="0"/>
              </a:rPr>
              <a:t>ΟΔΗΓΙΑ 2014/24/ΕΕ _ΑΙΤΙΟΛΟΓΙΚΗ ΣΚΕΨΗ 50</a:t>
            </a:r>
            <a:r>
              <a:rPr lang="el-GR" sz="2000" b="0" dirty="0" smtClean="0">
                <a:solidFill>
                  <a:schemeClr val="accent2"/>
                </a:solidFill>
                <a:latin typeface="Arial" pitchFamily="34" charset="0"/>
                <a:cs typeface="Arial" pitchFamily="34" charset="0"/>
              </a:rPr>
              <a:t/>
            </a:r>
            <a:br>
              <a:rPr lang="el-GR" sz="2000" b="0" dirty="0" smtClean="0">
                <a:solidFill>
                  <a:schemeClr val="accent2"/>
                </a:solidFill>
                <a:latin typeface="Arial" pitchFamily="34" charset="0"/>
                <a:cs typeface="Arial" pitchFamily="34" charset="0"/>
              </a:rPr>
            </a:br>
            <a:endParaRPr lang="el-GR" sz="2000" dirty="0" smtClean="0">
              <a:solidFill>
                <a:schemeClr val="tx1"/>
              </a:solidFill>
              <a:latin typeface="Arial" charset="0"/>
            </a:endParaRPr>
          </a:p>
        </p:txBody>
      </p:sp>
      <p:sp>
        <p:nvSpPr>
          <p:cNvPr id="68612" name="Rectangle 3"/>
          <p:cNvSpPr>
            <a:spLocks noGrp="1" noChangeArrowheads="1"/>
          </p:cNvSpPr>
          <p:nvPr>
            <p:ph type="subTitle" idx="4294967295"/>
          </p:nvPr>
        </p:nvSpPr>
        <p:spPr>
          <a:xfrm>
            <a:off x="142844" y="785794"/>
            <a:ext cx="8858312" cy="5857916"/>
          </a:xfrm>
        </p:spPr>
        <p:txBody>
          <a:bodyPr/>
          <a:lstStyle/>
          <a:p>
            <a:pPr marL="0" indent="0" algn="just">
              <a:lnSpc>
                <a:spcPct val="150000"/>
              </a:lnSpc>
              <a:spcBef>
                <a:spcPts val="0"/>
              </a:spcBef>
              <a:buNone/>
            </a:pPr>
            <a:r>
              <a:rPr lang="el-GR" sz="1600" dirty="0" smtClean="0">
                <a:solidFill>
                  <a:schemeClr val="accent6">
                    <a:lumMod val="50000"/>
                  </a:schemeClr>
                </a:solidFill>
                <a:effectLst/>
                <a:latin typeface="Arial" pitchFamily="34" charset="0"/>
                <a:cs typeface="Arial" pitchFamily="34" charset="0"/>
              </a:rPr>
              <a:t>Οι αναθέτουσες αρχές που επικαλούνται αυτή την εξαίρεση </a:t>
            </a:r>
            <a:r>
              <a:rPr lang="el-GR" sz="1600" u="sng" dirty="0" smtClean="0">
                <a:solidFill>
                  <a:schemeClr val="accent6">
                    <a:lumMod val="50000"/>
                  </a:schemeClr>
                </a:solidFill>
                <a:effectLst/>
                <a:latin typeface="Arial" pitchFamily="34" charset="0"/>
                <a:cs typeface="Arial" pitchFamily="34" charset="0"/>
              </a:rPr>
              <a:t>θα πρέπει να αιτιολογούν γιατί δεν υπάρχουν εύλογες εναλλακτικές ή υποκατάστατα</a:t>
            </a:r>
            <a:r>
              <a:rPr lang="el-GR" sz="1600" dirty="0" smtClean="0">
                <a:solidFill>
                  <a:schemeClr val="accent6">
                    <a:lumMod val="50000"/>
                  </a:schemeClr>
                </a:solidFill>
                <a:effectLst/>
                <a:latin typeface="Arial" pitchFamily="34" charset="0"/>
                <a:cs typeface="Arial" pitchFamily="34" charset="0"/>
              </a:rPr>
              <a:t>, όπως η χρήση εναλλακτικών διαύλων διανομής ακόμα και εκτός του κράτους μέλους της αναθέτουσας αρχής ή να εξετάζουν παρεμφερή από άποψη λειτουργίας έργα, αγαθά και υπηρεσίες.</a:t>
            </a:r>
          </a:p>
          <a:p>
            <a:pPr marL="0" indent="0" algn="just">
              <a:lnSpc>
                <a:spcPct val="150000"/>
              </a:lnSpc>
              <a:spcBef>
                <a:spcPts val="0"/>
              </a:spcBef>
            </a:pPr>
            <a:r>
              <a:rPr lang="el-GR" sz="1600" dirty="0" smtClean="0">
                <a:solidFill>
                  <a:schemeClr val="accent6">
                    <a:lumMod val="50000"/>
                  </a:schemeClr>
                </a:solidFill>
                <a:effectLst/>
                <a:latin typeface="Arial" pitchFamily="34" charset="0"/>
                <a:cs typeface="Arial" pitchFamily="34" charset="0"/>
              </a:rPr>
              <a:t>Στις περιπτώσεις που </a:t>
            </a:r>
            <a:r>
              <a:rPr lang="el-GR" sz="1600" u="sng" dirty="0" smtClean="0">
                <a:solidFill>
                  <a:schemeClr val="accent6">
                    <a:lumMod val="50000"/>
                  </a:schemeClr>
                </a:solidFill>
                <a:effectLst/>
                <a:latin typeface="Arial" pitchFamily="34" charset="0"/>
                <a:cs typeface="Arial" pitchFamily="34" charset="0"/>
              </a:rPr>
              <a:t>η κατάσταση της αποκλειστικότητας οφείλεται σε τεχνικούς λόγους</a:t>
            </a:r>
            <a:r>
              <a:rPr lang="el-GR" sz="1600" dirty="0" smtClean="0">
                <a:solidFill>
                  <a:schemeClr val="accent6">
                    <a:lumMod val="50000"/>
                  </a:schemeClr>
                </a:solidFill>
                <a:effectLst/>
                <a:latin typeface="Arial" pitchFamily="34" charset="0"/>
                <a:cs typeface="Arial" pitchFamily="34" charset="0"/>
              </a:rPr>
              <a:t>, αυτοί θα πρέπει να προσδιορίζονται με ακρίβεια και να αιτιολογούνται κατά περίπτωση. Θα μπορούσαν να περιλαμβάνουν, επί παραδείγματι, την τεχνική αδυναμία άλλων οικονομικών φορέων να επιτύχουν τις απαιτούμενες επιδόσεις ή την αναγκαιότητα χρήσης ειδικής τεχνογνωσίας, εργαλείων ή μέσων που μόνον ένας φορέας διαθέτει. Οι τεχνικοί λόγοι μπορεί να προέρχονται επίσης από ειδικές απαιτήσεις </a:t>
            </a:r>
            <a:r>
              <a:rPr lang="el-GR" sz="1600" dirty="0" err="1" smtClean="0">
                <a:solidFill>
                  <a:schemeClr val="accent6">
                    <a:lumMod val="50000"/>
                  </a:schemeClr>
                </a:solidFill>
                <a:effectLst/>
                <a:latin typeface="Arial" pitchFamily="34" charset="0"/>
                <a:cs typeface="Arial" pitchFamily="34" charset="0"/>
              </a:rPr>
              <a:t>διαλειτουργικότητας</a:t>
            </a:r>
            <a:r>
              <a:rPr lang="el-GR" sz="1600" dirty="0" smtClean="0">
                <a:solidFill>
                  <a:schemeClr val="accent6">
                    <a:lumMod val="50000"/>
                  </a:schemeClr>
                </a:solidFill>
                <a:effectLst/>
                <a:latin typeface="Arial" pitchFamily="34" charset="0"/>
                <a:cs typeface="Arial" pitchFamily="34" charset="0"/>
              </a:rPr>
              <a:t> που πρέπει να πληρούνται για να εξασφαλιστεί η λειτουργία των έργων, των αγαθών ή των υπηρεσιών.</a:t>
            </a:r>
          </a:p>
          <a:p>
            <a:pPr marL="0" indent="0" algn="just">
              <a:lnSpc>
                <a:spcPct val="150000"/>
              </a:lnSpc>
              <a:spcBef>
                <a:spcPts val="0"/>
              </a:spcBef>
              <a:buNone/>
            </a:pPr>
            <a:r>
              <a:rPr lang="el-GR" sz="1600" dirty="0" smtClean="0">
                <a:solidFill>
                  <a:schemeClr val="accent6">
                    <a:lumMod val="50000"/>
                  </a:schemeClr>
                </a:solidFill>
                <a:effectLst/>
                <a:latin typeface="Arial" pitchFamily="34" charset="0"/>
                <a:cs typeface="Arial" pitchFamily="34" charset="0"/>
              </a:rPr>
              <a:t>Τέλος, </a:t>
            </a:r>
            <a:r>
              <a:rPr lang="el-GR" sz="1600" u="sng" dirty="0" smtClean="0">
                <a:solidFill>
                  <a:schemeClr val="accent6">
                    <a:lumMod val="50000"/>
                  </a:schemeClr>
                </a:solidFill>
                <a:effectLst/>
                <a:latin typeface="Arial" pitchFamily="34" charset="0"/>
                <a:cs typeface="Arial" pitchFamily="34" charset="0"/>
              </a:rPr>
              <a:t>η διαδικασία προμήθειας δεν είναι χρήσιμη όταν αγοράζονται άμεσα αγαθά σε αγορά πρώτων υλών, περιλαμβανομένων των χρηματιστηρίων εμπορίας βασικών αγαθών</a:t>
            </a:r>
            <a:r>
              <a:rPr lang="el-GR" sz="1600" dirty="0" smtClean="0">
                <a:solidFill>
                  <a:schemeClr val="accent6">
                    <a:lumMod val="50000"/>
                  </a:schemeClr>
                </a:solidFill>
                <a:effectLst/>
                <a:latin typeface="Arial" pitchFamily="34" charset="0"/>
                <a:cs typeface="Arial" pitchFamily="34" charset="0"/>
              </a:rPr>
              <a:t>, όπως είναι τα αγροτικά προϊόντα, πρώτων υλών και ενέργειας, όπου η πολυμερής ρυθμιζόμενη και εποπτευόμενη εμπορική δομή εγγυάται κατά τρόπο φυσικό τις τιμές της αγοράς».</a:t>
            </a:r>
          </a:p>
          <a:p>
            <a:pPr marL="0" indent="0" algn="just" eaLnBrk="1" hangingPunct="1">
              <a:lnSpc>
                <a:spcPct val="150000"/>
              </a:lnSpc>
              <a:spcBef>
                <a:spcPts val="0"/>
              </a:spcBef>
              <a:buFont typeface="Wingdings" pitchFamily="2" charset="2"/>
              <a:buNone/>
              <a:defRPr/>
            </a:pPr>
            <a:endParaRPr lang="el-GR" sz="1600" b="1" dirty="0" smtClean="0">
              <a:solidFill>
                <a:schemeClr val="accent2"/>
              </a:solidFill>
              <a:effectLst/>
              <a:latin typeface="Arial" charset="0"/>
            </a:endParaRPr>
          </a:p>
          <a:p>
            <a:pPr marL="180975" indent="-180975" algn="just" eaLnBrk="1" hangingPunct="1">
              <a:lnSpc>
                <a:spcPct val="150000"/>
              </a:lnSpc>
              <a:spcBef>
                <a:spcPct val="0"/>
              </a:spcBef>
              <a:buFont typeface="Wingdings" pitchFamily="2" charset="2"/>
              <a:buNone/>
              <a:tabLst>
                <a:tab pos="180975" algn="l"/>
              </a:tabLst>
              <a:defRPr/>
            </a:pPr>
            <a:endParaRPr lang="el-GR" sz="1900" b="1" dirty="0" smtClean="0">
              <a:solidFill>
                <a:schemeClr val="accent2"/>
              </a:solidFill>
              <a:latin typeface="Arial" charset="0"/>
            </a:endParaRPr>
          </a:p>
          <a:p>
            <a:pPr marL="180975" indent="-180975" algn="just" eaLnBrk="1" hangingPunct="1">
              <a:lnSpc>
                <a:spcPct val="150000"/>
              </a:lnSpc>
              <a:spcBef>
                <a:spcPct val="0"/>
              </a:spcBef>
              <a:buFont typeface="Wingdings" pitchFamily="2" charset="2"/>
              <a:buNone/>
              <a:tabLst>
                <a:tab pos="180975" algn="l"/>
              </a:tabLst>
              <a:defRPr/>
            </a:pPr>
            <a:endParaRPr lang="el-GR" sz="1900" b="1" dirty="0" smtClean="0">
              <a:solidFill>
                <a:schemeClr val="accent2"/>
              </a:solidFill>
              <a:latin typeface="Arial" charset="0"/>
            </a:endParaRPr>
          </a:p>
          <a:p>
            <a:pPr marL="180975" indent="-180975" algn="just" eaLnBrk="1" hangingPunct="1">
              <a:lnSpc>
                <a:spcPct val="150000"/>
              </a:lnSpc>
              <a:spcBef>
                <a:spcPct val="0"/>
              </a:spcBef>
              <a:buFont typeface="Wingdings" pitchFamily="2" charset="2"/>
              <a:buNone/>
              <a:tabLst>
                <a:tab pos="180975" algn="l"/>
              </a:tabLst>
              <a:defRPr/>
            </a:pPr>
            <a:r>
              <a:rPr lang="el-GR" sz="1900" b="1" dirty="0" smtClean="0">
                <a:solidFill>
                  <a:schemeClr val="accent2"/>
                </a:solidFill>
                <a:latin typeface="Arial" charset="0"/>
              </a:rPr>
              <a:t>	</a:t>
            </a:r>
            <a:endParaRPr lang="el-GR" sz="1700" dirty="0" smtClean="0">
              <a:latin typeface="Arial" charset="0"/>
            </a:endParaRP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6258" name="Rectangle 6"/>
          <p:cNvSpPr>
            <a:spLocks noGrp="1" noChangeArrowheads="1"/>
          </p:cNvSpPr>
          <p:nvPr>
            <p:ph type="sldNum" sz="quarter" idx="12"/>
          </p:nvPr>
        </p:nvSpPr>
        <p:spPr>
          <a:xfrm>
            <a:off x="6553200" y="6248400"/>
            <a:ext cx="1905000" cy="457200"/>
          </a:xfrm>
          <a:noFill/>
        </p:spPr>
        <p:txBody>
          <a:bodyPr/>
          <a:lstStyle/>
          <a:p>
            <a:fld id="{F87E0699-D410-4328-8CAD-B4B41604927B}" type="slidenum">
              <a:rPr lang="el-GR" sz="1200" smtClean="0">
                <a:effectLst/>
                <a:latin typeface="Verdana" pitchFamily="34" charset="0"/>
              </a:rPr>
              <a:pPr/>
              <a:t>108</a:t>
            </a:fld>
            <a:endParaRPr lang="el-GR" sz="1200" smtClean="0">
              <a:effectLst/>
              <a:latin typeface="Verdana" pitchFamily="34" charset="0"/>
            </a:endParaRPr>
          </a:p>
        </p:txBody>
      </p:sp>
      <p:sp>
        <p:nvSpPr>
          <p:cNvPr id="68611" name="Rectangle 2"/>
          <p:cNvSpPr>
            <a:spLocks noGrp="1" noChangeArrowheads="1"/>
          </p:cNvSpPr>
          <p:nvPr>
            <p:ph type="ctrTitle" idx="4294967295"/>
          </p:nvPr>
        </p:nvSpPr>
        <p:spPr>
          <a:xfrm>
            <a:off x="323850" y="115888"/>
            <a:ext cx="8497888" cy="884220"/>
          </a:xfrm>
        </p:spPr>
        <p:txBody>
          <a:bodyPr anchor="b"/>
          <a:lstStyle/>
          <a:p>
            <a:pPr algn="just" eaLnBrk="1" hangingPunct="1">
              <a:lnSpc>
                <a:spcPct val="90000"/>
              </a:lnSpc>
              <a:defRPr/>
            </a:pPr>
            <a:r>
              <a:rPr lang="el-GR" sz="4500" b="0" dirty="0" smtClean="0">
                <a:solidFill>
                  <a:schemeClr val="accent2"/>
                </a:solidFill>
                <a:latin typeface="Arial" charset="0"/>
              </a:rPr>
              <a:t/>
            </a:r>
            <a:br>
              <a:rPr lang="el-GR" sz="4500" b="0" dirty="0" smtClean="0">
                <a:solidFill>
                  <a:schemeClr val="accent2"/>
                </a:solidFill>
                <a:latin typeface="Arial" charset="0"/>
              </a:rPr>
            </a:br>
            <a:r>
              <a:rPr lang="el-GR" sz="2000" dirty="0" smtClean="0">
                <a:solidFill>
                  <a:schemeClr val="folHlink"/>
                </a:solidFill>
                <a:latin typeface="Arial" charset="0"/>
              </a:rPr>
              <a:t> </a:t>
            </a:r>
            <a:r>
              <a:rPr lang="el-GR" sz="2000" dirty="0" smtClean="0">
                <a:solidFill>
                  <a:schemeClr val="accent6">
                    <a:lumMod val="50000"/>
                  </a:schemeClr>
                </a:solidFill>
                <a:effectLst/>
                <a:latin typeface="Arial" charset="0"/>
              </a:rPr>
              <a:t>άρθρ. 32 Διαδικασία διαπραγμάτευσης χωρίς δημοσίευση προκήρυξης</a:t>
            </a:r>
          </a:p>
        </p:txBody>
      </p:sp>
      <p:sp>
        <p:nvSpPr>
          <p:cNvPr id="68612" name="Rectangle 3"/>
          <p:cNvSpPr>
            <a:spLocks noGrp="1" noChangeArrowheads="1"/>
          </p:cNvSpPr>
          <p:nvPr>
            <p:ph type="subTitle" idx="4294967295"/>
          </p:nvPr>
        </p:nvSpPr>
        <p:spPr>
          <a:xfrm>
            <a:off x="250825" y="1285860"/>
            <a:ext cx="8713788" cy="4714908"/>
          </a:xfrm>
        </p:spPr>
        <p:txBody>
          <a:bodyPr/>
          <a:lstStyle/>
          <a:p>
            <a:pPr marL="180975" indent="-180975" algn="just" eaLnBrk="1" hangingPunct="1">
              <a:lnSpc>
                <a:spcPct val="150000"/>
              </a:lnSpc>
              <a:spcBef>
                <a:spcPct val="0"/>
              </a:spcBef>
              <a:buFont typeface="Wingdings" pitchFamily="2" charset="2"/>
              <a:buNone/>
              <a:tabLst>
                <a:tab pos="180975" algn="l"/>
              </a:tabLst>
              <a:defRPr/>
            </a:pPr>
            <a:r>
              <a:rPr lang="el-GR" sz="1900" b="1" dirty="0" smtClean="0">
                <a:solidFill>
                  <a:schemeClr val="accent2"/>
                </a:solidFill>
                <a:latin typeface="Arial" charset="0"/>
              </a:rPr>
              <a:t>	</a:t>
            </a:r>
          </a:p>
          <a:p>
            <a:pPr marL="180975" indent="-180975" algn="just" eaLnBrk="1" hangingPunct="1">
              <a:lnSpc>
                <a:spcPct val="150000"/>
              </a:lnSpc>
              <a:spcBef>
                <a:spcPct val="0"/>
              </a:spcBef>
              <a:buFont typeface="Wingdings" pitchFamily="2" charset="2"/>
              <a:buNone/>
              <a:tabLst>
                <a:tab pos="180975" algn="l"/>
              </a:tabLst>
              <a:defRPr/>
            </a:pPr>
            <a:endParaRPr lang="el-GR" sz="1900" b="1" dirty="0" smtClean="0">
              <a:solidFill>
                <a:schemeClr val="accent2"/>
              </a:solidFill>
              <a:latin typeface="Arial" charset="0"/>
            </a:endParaRPr>
          </a:p>
          <a:p>
            <a:pPr marL="180975" indent="-180975" algn="just" eaLnBrk="1" hangingPunct="1">
              <a:lnSpc>
                <a:spcPct val="150000"/>
              </a:lnSpc>
              <a:spcBef>
                <a:spcPct val="0"/>
              </a:spcBef>
              <a:buFont typeface="Wingdings" pitchFamily="2" charset="2"/>
              <a:buNone/>
              <a:tabLst>
                <a:tab pos="180975" algn="l"/>
              </a:tabLst>
              <a:defRPr/>
            </a:pPr>
            <a:endParaRPr lang="el-GR" sz="1900" b="1" dirty="0" smtClean="0">
              <a:solidFill>
                <a:schemeClr val="accent2"/>
              </a:solidFill>
              <a:latin typeface="Arial" charset="0"/>
            </a:endParaRPr>
          </a:p>
          <a:p>
            <a:pPr marL="177800" indent="-177800" algn="just" eaLnBrk="1" hangingPunct="1">
              <a:lnSpc>
                <a:spcPct val="150000"/>
              </a:lnSpc>
              <a:spcBef>
                <a:spcPct val="0"/>
              </a:spcBef>
              <a:buFont typeface="Arial" pitchFamily="34" charset="0"/>
              <a:buChar char="•"/>
              <a:tabLst>
                <a:tab pos="177800" algn="l"/>
              </a:tabLst>
              <a:defRPr/>
            </a:pPr>
            <a:r>
              <a:rPr lang="el-GR" sz="2400" b="1" dirty="0" smtClean="0">
                <a:solidFill>
                  <a:srgbClr val="FF0000"/>
                </a:solidFill>
                <a:effectLst/>
                <a:latin typeface="Arial" charset="0"/>
              </a:rPr>
              <a:t>Εφαρμογή σε ειδικές περιπτώσεις &amp; περιστάσεις </a:t>
            </a:r>
          </a:p>
          <a:p>
            <a:pPr marL="177800" indent="-177800" algn="just" eaLnBrk="1" hangingPunct="1">
              <a:lnSpc>
                <a:spcPct val="150000"/>
              </a:lnSpc>
              <a:spcBef>
                <a:spcPct val="0"/>
              </a:spcBef>
              <a:buFont typeface="Arial" pitchFamily="34" charset="0"/>
              <a:buChar char="•"/>
              <a:tabLst>
                <a:tab pos="177800" algn="l"/>
              </a:tabLst>
              <a:defRPr/>
            </a:pPr>
            <a:r>
              <a:rPr lang="el-GR" sz="2400" b="1" dirty="0" smtClean="0">
                <a:solidFill>
                  <a:schemeClr val="accent6">
                    <a:lumMod val="50000"/>
                  </a:schemeClr>
                </a:solidFill>
                <a:latin typeface="Arial" charset="0"/>
              </a:rPr>
              <a:t>αποτελεί παρέκκλιση από τον κανόνα</a:t>
            </a:r>
            <a:r>
              <a:rPr lang="el-GR" sz="2400" dirty="0" smtClean="0">
                <a:solidFill>
                  <a:schemeClr val="accent6">
                    <a:lumMod val="50000"/>
                  </a:schemeClr>
                </a:solidFill>
                <a:latin typeface="Arial" charset="0"/>
              </a:rPr>
              <a:t>, ως εκ τούτου επιτρέπεται στις απαριθμούμενες </a:t>
            </a:r>
            <a:r>
              <a:rPr lang="el-GR" sz="2400" b="1" u="sng" dirty="0" smtClean="0">
                <a:solidFill>
                  <a:schemeClr val="accent6">
                    <a:lumMod val="50000"/>
                  </a:schemeClr>
                </a:solidFill>
                <a:latin typeface="Arial" charset="0"/>
              </a:rPr>
              <a:t>περιοριστικά </a:t>
            </a:r>
            <a:r>
              <a:rPr lang="el-GR" sz="2400" dirty="0" smtClean="0">
                <a:solidFill>
                  <a:schemeClr val="accent6">
                    <a:lumMod val="50000"/>
                  </a:schemeClr>
                </a:solidFill>
                <a:latin typeface="Arial" charset="0"/>
              </a:rPr>
              <a:t>περιπτώσεις:</a:t>
            </a:r>
          </a:p>
          <a:p>
            <a:pPr marL="180975" indent="-180975" algn="just" eaLnBrk="1" hangingPunct="1">
              <a:lnSpc>
                <a:spcPct val="150000"/>
              </a:lnSpc>
              <a:spcBef>
                <a:spcPct val="0"/>
              </a:spcBef>
              <a:buFont typeface="Wingdings" pitchFamily="2" charset="2"/>
              <a:buAutoNum type="arabicPeriod"/>
              <a:tabLst>
                <a:tab pos="180975" algn="l"/>
              </a:tabLst>
              <a:defRPr/>
            </a:pPr>
            <a:endParaRPr lang="el-GR" sz="1700" dirty="0" smtClean="0">
              <a:latin typeface="Arial" charset="0"/>
            </a:endParaRP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6258" name="Rectangle 6"/>
          <p:cNvSpPr>
            <a:spLocks noGrp="1" noChangeArrowheads="1"/>
          </p:cNvSpPr>
          <p:nvPr>
            <p:ph type="sldNum" sz="quarter" idx="12"/>
          </p:nvPr>
        </p:nvSpPr>
        <p:spPr>
          <a:xfrm>
            <a:off x="6553200" y="6248400"/>
            <a:ext cx="1905000" cy="457200"/>
          </a:xfrm>
          <a:noFill/>
        </p:spPr>
        <p:txBody>
          <a:bodyPr/>
          <a:lstStyle/>
          <a:p>
            <a:fld id="{F87E0699-D410-4328-8CAD-B4B41604927B}" type="slidenum">
              <a:rPr lang="el-GR" sz="1200" smtClean="0">
                <a:effectLst/>
                <a:latin typeface="Verdana" pitchFamily="34" charset="0"/>
              </a:rPr>
              <a:pPr/>
              <a:t>109</a:t>
            </a:fld>
            <a:endParaRPr lang="el-GR" sz="1200" smtClean="0">
              <a:effectLst/>
              <a:latin typeface="Verdana" pitchFamily="34" charset="0"/>
            </a:endParaRPr>
          </a:p>
        </p:txBody>
      </p:sp>
      <p:sp>
        <p:nvSpPr>
          <p:cNvPr id="68611" name="Rectangle 2"/>
          <p:cNvSpPr>
            <a:spLocks noGrp="1" noChangeArrowheads="1"/>
          </p:cNvSpPr>
          <p:nvPr>
            <p:ph type="ctrTitle" idx="4294967295"/>
          </p:nvPr>
        </p:nvSpPr>
        <p:spPr>
          <a:xfrm>
            <a:off x="323850" y="115888"/>
            <a:ext cx="8497888" cy="669906"/>
          </a:xfrm>
        </p:spPr>
        <p:txBody>
          <a:bodyPr anchor="b"/>
          <a:lstStyle/>
          <a:p>
            <a:pPr algn="just" eaLnBrk="1" hangingPunct="1">
              <a:lnSpc>
                <a:spcPct val="90000"/>
              </a:lnSpc>
              <a:defRPr/>
            </a:pPr>
            <a:r>
              <a:rPr lang="el-GR" sz="4500" b="0" dirty="0" smtClean="0">
                <a:solidFill>
                  <a:schemeClr val="accent2"/>
                </a:solidFill>
                <a:latin typeface="Arial" charset="0"/>
              </a:rPr>
              <a:t/>
            </a:r>
            <a:br>
              <a:rPr lang="el-GR" sz="4500" b="0" dirty="0" smtClean="0">
                <a:solidFill>
                  <a:schemeClr val="accent2"/>
                </a:solidFill>
                <a:latin typeface="Arial" charset="0"/>
              </a:rPr>
            </a:br>
            <a:r>
              <a:rPr lang="el-GR" sz="2000" dirty="0" smtClean="0">
                <a:solidFill>
                  <a:schemeClr val="folHlink"/>
                </a:solidFill>
                <a:latin typeface="Arial" charset="0"/>
              </a:rPr>
              <a:t> άρθρ. 32 Διαδικασία διαπραγμάτευσης χωρίς δημοσίευση προκήρυξης</a:t>
            </a:r>
          </a:p>
        </p:txBody>
      </p:sp>
      <p:sp>
        <p:nvSpPr>
          <p:cNvPr id="68612" name="Rectangle 3"/>
          <p:cNvSpPr>
            <a:spLocks noGrp="1" noChangeArrowheads="1"/>
          </p:cNvSpPr>
          <p:nvPr>
            <p:ph type="subTitle" idx="4294967295"/>
          </p:nvPr>
        </p:nvSpPr>
        <p:spPr>
          <a:xfrm>
            <a:off x="250825" y="857232"/>
            <a:ext cx="8713788" cy="5740418"/>
          </a:xfrm>
          <a:solidFill>
            <a:schemeClr val="bg1">
              <a:lumMod val="95000"/>
            </a:schemeClr>
          </a:solidFill>
        </p:spPr>
        <p:txBody>
          <a:bodyPr/>
          <a:lstStyle/>
          <a:p>
            <a:pPr marL="180975" indent="-180975" algn="ctr" eaLnBrk="1" hangingPunct="1">
              <a:lnSpc>
                <a:spcPct val="150000"/>
              </a:lnSpc>
              <a:spcBef>
                <a:spcPct val="0"/>
              </a:spcBef>
              <a:buFont typeface="Wingdings" pitchFamily="2" charset="2"/>
              <a:buNone/>
              <a:tabLst>
                <a:tab pos="180975" algn="l"/>
              </a:tabLst>
              <a:defRPr/>
            </a:pPr>
            <a:r>
              <a:rPr lang="el-GR" sz="1900" b="1" dirty="0" smtClean="0">
                <a:solidFill>
                  <a:srgbClr val="FFFF00"/>
                </a:solidFill>
                <a:latin typeface="Arial" charset="0"/>
              </a:rPr>
              <a:t>1. </a:t>
            </a:r>
            <a:r>
              <a:rPr lang="el-GR" sz="2000" u="sng" dirty="0" smtClean="0">
                <a:latin typeface="Arial" charset="0"/>
              </a:rPr>
              <a:t>Εάν </a:t>
            </a:r>
            <a:r>
              <a:rPr lang="el-GR" sz="2000" b="1" u="sng" dirty="0" smtClean="0">
                <a:latin typeface="Arial" charset="0"/>
              </a:rPr>
              <a:t>σε ανοικτή ή κλειστή διαδικασία</a:t>
            </a:r>
            <a:r>
              <a:rPr lang="el-GR" sz="2000" dirty="0" smtClean="0">
                <a:latin typeface="Arial" charset="0"/>
              </a:rPr>
              <a:t>:</a:t>
            </a:r>
          </a:p>
          <a:p>
            <a:pPr marL="180975" indent="-180975" algn="ctr" eaLnBrk="1" hangingPunct="1">
              <a:lnSpc>
                <a:spcPct val="150000"/>
              </a:lnSpc>
              <a:spcBef>
                <a:spcPct val="0"/>
              </a:spcBef>
              <a:buFont typeface="Wingdings" pitchFamily="2" charset="2"/>
              <a:buNone/>
              <a:tabLst>
                <a:tab pos="180975" algn="l"/>
              </a:tabLst>
              <a:defRPr/>
            </a:pPr>
            <a:endParaRPr lang="el-GR" sz="2000" dirty="0" smtClean="0">
              <a:latin typeface="Arial" charset="0"/>
            </a:endParaRPr>
          </a:p>
          <a:p>
            <a:pPr marL="180975" indent="-180975" algn="just" eaLnBrk="1" hangingPunct="1">
              <a:lnSpc>
                <a:spcPct val="150000"/>
              </a:lnSpc>
              <a:spcBef>
                <a:spcPct val="0"/>
              </a:spcBef>
              <a:buFont typeface="Wingdings" pitchFamily="2" charset="2"/>
              <a:buChar char="ü"/>
              <a:tabLst>
                <a:tab pos="180975" algn="l"/>
              </a:tabLst>
              <a:defRPr/>
            </a:pPr>
            <a:r>
              <a:rPr lang="el-GR" sz="2000" b="1" dirty="0" smtClean="0">
                <a:solidFill>
                  <a:schemeClr val="accent6">
                    <a:lumMod val="50000"/>
                  </a:schemeClr>
                </a:solidFill>
                <a:effectLst/>
                <a:latin typeface="Arial" charset="0"/>
              </a:rPr>
              <a:t>είτε δεν υποβλήθηκε καμία προσφορά ή αίτηση συμμετοχής </a:t>
            </a:r>
          </a:p>
          <a:p>
            <a:pPr marL="180975" indent="-180975" algn="just" eaLnBrk="1" hangingPunct="1">
              <a:lnSpc>
                <a:spcPct val="150000"/>
              </a:lnSpc>
              <a:spcBef>
                <a:spcPct val="0"/>
              </a:spcBef>
              <a:buFont typeface="Wingdings" pitchFamily="2" charset="2"/>
              <a:buChar char="ü"/>
              <a:tabLst>
                <a:tab pos="180975" algn="l"/>
              </a:tabLst>
              <a:defRPr/>
            </a:pPr>
            <a:r>
              <a:rPr lang="el-GR" sz="2000" b="1" dirty="0" smtClean="0">
                <a:solidFill>
                  <a:schemeClr val="accent6">
                    <a:lumMod val="50000"/>
                  </a:schemeClr>
                </a:solidFill>
                <a:effectLst/>
                <a:latin typeface="Arial" charset="0"/>
              </a:rPr>
              <a:t>είτε καμία από τις υποβληθείσες προσφορές ή αιτήσεις συμμετοχής δεν είναι κατάλληλη, [άσχετη με τη σύμβαση, αδυνατεί προδήλως, χωρίς να τροποποιηθεί ουσιαστικά, να ανταποκριθεί στις ανάγκες &amp; απαιτήσεις ΑΑ, όπως προσδιορίζονται στα έγγραφα της σύμβασης]</a:t>
            </a:r>
          </a:p>
          <a:p>
            <a:pPr marL="180975" indent="-180975" algn="ctr" eaLnBrk="1" hangingPunct="1">
              <a:lnSpc>
                <a:spcPct val="150000"/>
              </a:lnSpc>
              <a:spcBef>
                <a:spcPct val="0"/>
              </a:spcBef>
              <a:buFont typeface="Wingdings" pitchFamily="2" charset="2"/>
              <a:buNone/>
              <a:tabLst>
                <a:tab pos="180975" algn="l"/>
              </a:tabLst>
              <a:defRPr/>
            </a:pPr>
            <a:r>
              <a:rPr lang="el-GR" sz="2000" b="1" dirty="0" smtClean="0">
                <a:solidFill>
                  <a:schemeClr val="accent6">
                    <a:lumMod val="50000"/>
                  </a:schemeClr>
                </a:solidFill>
                <a:effectLst/>
                <a:latin typeface="Arial" charset="0"/>
              </a:rPr>
              <a:t>   </a:t>
            </a:r>
            <a:r>
              <a:rPr lang="el-GR" sz="2000" b="1" dirty="0" smtClean="0">
                <a:solidFill>
                  <a:srgbClr val="FF0000"/>
                </a:solidFill>
                <a:effectLst/>
                <a:latin typeface="Arial" charset="0"/>
              </a:rPr>
              <a:t>&amp;</a:t>
            </a:r>
          </a:p>
          <a:p>
            <a:pPr marL="180975" indent="-180975" algn="just" eaLnBrk="1" hangingPunct="1">
              <a:lnSpc>
                <a:spcPct val="150000"/>
              </a:lnSpc>
              <a:spcBef>
                <a:spcPct val="0"/>
              </a:spcBef>
              <a:buFont typeface="Wingdings" pitchFamily="2" charset="2"/>
              <a:buNone/>
              <a:tabLst>
                <a:tab pos="180975" algn="l"/>
              </a:tabLst>
              <a:defRPr/>
            </a:pPr>
            <a:r>
              <a:rPr lang="el-GR" sz="2000" b="1" dirty="0" smtClean="0">
                <a:solidFill>
                  <a:schemeClr val="accent6">
                    <a:lumMod val="50000"/>
                  </a:schemeClr>
                </a:solidFill>
                <a:effectLst/>
                <a:latin typeface="Arial" charset="0"/>
              </a:rPr>
              <a:t>	εφόσον δεν έχουν τροποποιηθεί ουσιωδώς οι αρχικοί όροι της σύμβασης &amp; υπό τον όρο ότι διαβιβάζεται σχετική έκθεση στην Επιτροπή μετά από αίτημα της.</a:t>
            </a:r>
          </a:p>
          <a:p>
            <a:pPr marL="180975" indent="-180975" algn="just" eaLnBrk="1" hangingPunct="1">
              <a:lnSpc>
                <a:spcPct val="150000"/>
              </a:lnSpc>
              <a:spcBef>
                <a:spcPct val="0"/>
              </a:spcBef>
              <a:buNone/>
              <a:tabLst>
                <a:tab pos="180975" algn="l"/>
              </a:tabLst>
              <a:defRPr/>
            </a:pPr>
            <a:endParaRPr lang="el-GR" sz="1900" dirty="0" smtClean="0">
              <a:latin typeface="Arial" charset="0"/>
            </a:endParaRPr>
          </a:p>
          <a:p>
            <a:pPr marL="180975" indent="-180975" algn="just" eaLnBrk="1" hangingPunct="1">
              <a:lnSpc>
                <a:spcPct val="150000"/>
              </a:lnSpc>
              <a:spcBef>
                <a:spcPct val="0"/>
              </a:spcBef>
              <a:buFont typeface="Wingdings" pitchFamily="2" charset="2"/>
              <a:buNone/>
              <a:tabLst>
                <a:tab pos="180975" algn="l"/>
              </a:tabLst>
              <a:defRPr/>
            </a:pPr>
            <a:r>
              <a:rPr lang="el-GR" sz="1700" dirty="0" smtClean="0">
                <a:latin typeface="Arial" charset="0"/>
              </a:rPr>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90" name="6 - Θέση αριθμού διαφάνειας"/>
          <p:cNvSpPr>
            <a:spLocks noGrp="1"/>
          </p:cNvSpPr>
          <p:nvPr>
            <p:ph type="sldNum" sz="quarter" idx="12"/>
          </p:nvPr>
        </p:nvSpPr>
        <p:spPr>
          <a:noFill/>
        </p:spPr>
        <p:txBody>
          <a:bodyPr/>
          <a:lstStyle/>
          <a:p>
            <a:fld id="{E3327AEA-A9A9-459C-A091-6A592B10C750}" type="slidenum">
              <a:rPr lang="el-GR" smtClean="0"/>
              <a:pPr/>
              <a:t>11</a:t>
            </a:fld>
            <a:endParaRPr lang="el-GR" smtClean="0"/>
          </a:p>
        </p:txBody>
      </p:sp>
      <p:sp>
        <p:nvSpPr>
          <p:cNvPr id="12291" name="Rectangle 2"/>
          <p:cNvSpPr>
            <a:spLocks noGrp="1" noChangeArrowheads="1"/>
          </p:cNvSpPr>
          <p:nvPr>
            <p:ph type="title"/>
          </p:nvPr>
        </p:nvSpPr>
        <p:spPr/>
        <p:txBody>
          <a:bodyPr/>
          <a:lstStyle/>
          <a:p>
            <a:pPr algn="ctr" eaLnBrk="1" hangingPunct="1"/>
            <a:r>
              <a:rPr lang="el-GR" sz="1900" b="1" dirty="0" smtClean="0">
                <a:latin typeface="Arial" charset="0"/>
              </a:rPr>
              <a:t/>
            </a:r>
            <a:br>
              <a:rPr lang="el-GR" sz="1900" b="1" dirty="0" smtClean="0">
                <a:latin typeface="Arial" charset="0"/>
              </a:rPr>
            </a:br>
            <a:r>
              <a:rPr lang="el-GR" sz="1900" b="1" dirty="0" smtClean="0">
                <a:latin typeface="Arial" charset="0"/>
              </a:rPr>
              <a:t/>
            </a:r>
            <a:br>
              <a:rPr lang="el-GR" sz="1900" b="1" dirty="0" smtClean="0">
                <a:latin typeface="Arial" charset="0"/>
              </a:rPr>
            </a:br>
            <a:r>
              <a:rPr lang="el-GR" sz="1900" b="1" dirty="0" smtClean="0">
                <a:latin typeface="Arial" charset="0"/>
              </a:rPr>
              <a:t/>
            </a:r>
            <a:br>
              <a:rPr lang="el-GR" sz="1900" b="1" dirty="0" smtClean="0">
                <a:latin typeface="Arial" charset="0"/>
              </a:rPr>
            </a:br>
            <a:r>
              <a:rPr lang="el-GR" sz="1900" b="1" dirty="0" smtClean="0">
                <a:latin typeface="Arial" charset="0"/>
              </a:rPr>
              <a:t>Ν. 4412/16 κοινές διατάξεις [Οδηγίες 2014/24/ΕΕ &amp; 2014/25/ΕΕ]</a:t>
            </a:r>
            <a:br>
              <a:rPr lang="el-GR" sz="1900" b="1" dirty="0" smtClean="0">
                <a:latin typeface="Arial" charset="0"/>
              </a:rPr>
            </a:br>
            <a:endParaRPr lang="el-GR" sz="1900" b="1" dirty="0" smtClean="0">
              <a:latin typeface="Arial" charset="0"/>
            </a:endParaRPr>
          </a:p>
        </p:txBody>
      </p:sp>
      <p:sp>
        <p:nvSpPr>
          <p:cNvPr id="12292" name="Rectangle 25"/>
          <p:cNvSpPr>
            <a:spLocks noGrp="1" noChangeArrowheads="1"/>
          </p:cNvSpPr>
          <p:nvPr>
            <p:ph type="body" sz="half" idx="1"/>
          </p:nvPr>
        </p:nvSpPr>
        <p:spPr>
          <a:xfrm>
            <a:off x="755650" y="1700213"/>
            <a:ext cx="4537075" cy="4340225"/>
          </a:xfrm>
          <a:solidFill>
            <a:srgbClr val="FFFF00"/>
          </a:solidFill>
        </p:spPr>
        <p:txBody>
          <a:bodyPr/>
          <a:lstStyle/>
          <a:p>
            <a:pPr marL="85725" indent="-85725" eaLnBrk="1" hangingPunct="1">
              <a:lnSpc>
                <a:spcPct val="190000"/>
              </a:lnSpc>
              <a:spcBef>
                <a:spcPct val="0"/>
              </a:spcBef>
              <a:buFont typeface="Wingdings" pitchFamily="2" charset="2"/>
              <a:buChar char="ü"/>
            </a:pPr>
            <a:r>
              <a:rPr lang="el-GR" sz="2000" b="1" dirty="0" smtClean="0">
                <a:latin typeface="Arial" pitchFamily="34" charset="0"/>
                <a:cs typeface="Arial" pitchFamily="34" charset="0"/>
              </a:rPr>
              <a:t>Αντικείμενο - Πεδίο Εφαρμογής</a:t>
            </a:r>
          </a:p>
          <a:p>
            <a:pPr marL="85725" indent="-85725" eaLnBrk="1" hangingPunct="1">
              <a:lnSpc>
                <a:spcPct val="190000"/>
              </a:lnSpc>
              <a:spcBef>
                <a:spcPct val="0"/>
              </a:spcBef>
              <a:buFont typeface="Wingdings" pitchFamily="2" charset="2"/>
              <a:buChar char="ü"/>
            </a:pPr>
            <a:endParaRPr lang="el-GR" sz="2000" dirty="0" smtClean="0">
              <a:latin typeface="Arial" pitchFamily="34" charset="0"/>
              <a:cs typeface="Arial" pitchFamily="34" charset="0"/>
            </a:endParaRPr>
          </a:p>
          <a:p>
            <a:pPr marL="85725" indent="-85725" eaLnBrk="1" hangingPunct="1">
              <a:lnSpc>
                <a:spcPct val="190000"/>
              </a:lnSpc>
              <a:spcBef>
                <a:spcPct val="0"/>
              </a:spcBef>
              <a:buFont typeface="Wingdings" pitchFamily="2" charset="2"/>
              <a:buChar char="ü"/>
            </a:pPr>
            <a:r>
              <a:rPr lang="el-GR" sz="2000" b="1" dirty="0" smtClean="0">
                <a:latin typeface="Arial" pitchFamily="34" charset="0"/>
                <a:cs typeface="Arial" pitchFamily="34" charset="0"/>
              </a:rPr>
              <a:t>Ορισμοί</a:t>
            </a:r>
            <a:r>
              <a:rPr lang="el-GR" sz="2600" b="1" dirty="0" smtClean="0">
                <a:latin typeface="Arial" pitchFamily="34" charset="0"/>
                <a:cs typeface="Arial" pitchFamily="34" charset="0"/>
              </a:rPr>
              <a:t> </a:t>
            </a:r>
          </a:p>
        </p:txBody>
      </p:sp>
      <p:sp>
        <p:nvSpPr>
          <p:cNvPr id="12293" name="Rectangle 26"/>
          <p:cNvSpPr>
            <a:spLocks noGrp="1" noChangeArrowheads="1"/>
          </p:cNvSpPr>
          <p:nvPr>
            <p:ph type="body" sz="half" idx="2"/>
          </p:nvPr>
        </p:nvSpPr>
        <p:spPr>
          <a:xfrm>
            <a:off x="5580063" y="1773238"/>
            <a:ext cx="3348037" cy="4267200"/>
          </a:xfrm>
          <a:solidFill>
            <a:srgbClr val="FFCC00"/>
          </a:solidFill>
        </p:spPr>
        <p:txBody>
          <a:bodyPr/>
          <a:lstStyle/>
          <a:p>
            <a:pPr marL="180975" indent="-180975" eaLnBrk="1" hangingPunct="1">
              <a:lnSpc>
                <a:spcPct val="190000"/>
              </a:lnSpc>
              <a:spcBef>
                <a:spcPct val="0"/>
              </a:spcBef>
              <a:buFont typeface="Wingdings" pitchFamily="2" charset="2"/>
              <a:buChar char="ü"/>
            </a:pPr>
            <a:r>
              <a:rPr lang="el-GR" sz="2000" b="1" dirty="0" smtClean="0">
                <a:latin typeface="Arial" charset="0"/>
              </a:rPr>
              <a:t>1</a:t>
            </a:r>
          </a:p>
          <a:p>
            <a:pPr marL="180975" indent="-180975" eaLnBrk="1" hangingPunct="1">
              <a:lnSpc>
                <a:spcPct val="190000"/>
              </a:lnSpc>
              <a:spcBef>
                <a:spcPct val="0"/>
              </a:spcBef>
              <a:buFont typeface="Wingdings" pitchFamily="2" charset="2"/>
              <a:buNone/>
            </a:pPr>
            <a:endParaRPr lang="el-GR" sz="2000" dirty="0" smtClean="0">
              <a:latin typeface="Arial" charset="0"/>
            </a:endParaRPr>
          </a:p>
          <a:p>
            <a:pPr marL="180975" indent="-180975" eaLnBrk="1" hangingPunct="1">
              <a:lnSpc>
                <a:spcPct val="190000"/>
              </a:lnSpc>
              <a:spcBef>
                <a:spcPct val="0"/>
              </a:spcBef>
              <a:buFont typeface="Wingdings" pitchFamily="2" charset="2"/>
              <a:buChar char="ü"/>
            </a:pPr>
            <a:r>
              <a:rPr lang="el-GR" sz="2000" b="1" dirty="0" smtClean="0">
                <a:latin typeface="Arial" charset="0"/>
              </a:rPr>
              <a:t>2</a:t>
            </a: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7282" name="Rectangle 6"/>
          <p:cNvSpPr>
            <a:spLocks noGrp="1" noChangeArrowheads="1"/>
          </p:cNvSpPr>
          <p:nvPr>
            <p:ph type="sldNum" sz="quarter" idx="12"/>
          </p:nvPr>
        </p:nvSpPr>
        <p:spPr>
          <a:xfrm>
            <a:off x="6553200" y="6248400"/>
            <a:ext cx="1905000" cy="457200"/>
          </a:xfrm>
          <a:noFill/>
        </p:spPr>
        <p:txBody>
          <a:bodyPr/>
          <a:lstStyle/>
          <a:p>
            <a:fld id="{789AD513-B042-4663-ABF4-2EE85D3839B7}" type="slidenum">
              <a:rPr lang="el-GR" sz="1200" smtClean="0">
                <a:effectLst/>
                <a:latin typeface="Verdana" pitchFamily="34" charset="0"/>
              </a:rPr>
              <a:pPr/>
              <a:t>110</a:t>
            </a:fld>
            <a:endParaRPr lang="el-GR" sz="1200" smtClean="0">
              <a:effectLst/>
              <a:latin typeface="Verdana" pitchFamily="34" charset="0"/>
            </a:endParaRPr>
          </a:p>
        </p:txBody>
      </p:sp>
      <p:sp>
        <p:nvSpPr>
          <p:cNvPr id="69635" name="Rectangle 2"/>
          <p:cNvSpPr>
            <a:spLocks noGrp="1" noChangeArrowheads="1"/>
          </p:cNvSpPr>
          <p:nvPr>
            <p:ph type="ctrTitle" idx="4294967295"/>
          </p:nvPr>
        </p:nvSpPr>
        <p:spPr>
          <a:xfrm>
            <a:off x="323850" y="260350"/>
            <a:ext cx="8497888" cy="504825"/>
          </a:xfrm>
        </p:spPr>
        <p:txBody>
          <a:bodyPr anchor="b"/>
          <a:lstStyle/>
          <a:p>
            <a:pPr algn="just" eaLnBrk="1" hangingPunct="1">
              <a:lnSpc>
                <a:spcPct val="90000"/>
              </a:lnSpc>
              <a:defRPr/>
            </a:pPr>
            <a:r>
              <a:rPr lang="el-GR" sz="4500" b="0" smtClean="0">
                <a:solidFill>
                  <a:schemeClr val="accent2"/>
                </a:solidFill>
                <a:latin typeface="Arial" charset="0"/>
              </a:rPr>
              <a:t/>
            </a:r>
            <a:br>
              <a:rPr lang="el-GR" sz="4500" b="0" smtClean="0">
                <a:solidFill>
                  <a:schemeClr val="accent2"/>
                </a:solidFill>
                <a:latin typeface="Arial" charset="0"/>
              </a:rPr>
            </a:br>
            <a:r>
              <a:rPr lang="el-GR" sz="2000" smtClean="0">
                <a:solidFill>
                  <a:schemeClr val="folHlink"/>
                </a:solidFill>
                <a:latin typeface="Arial" charset="0"/>
              </a:rPr>
              <a:t> άρθρ. 32 Διαδικασία διαπραγμάτευσης χωρίς δημοσίευση προκήρυξης</a:t>
            </a:r>
          </a:p>
        </p:txBody>
      </p:sp>
      <p:sp>
        <p:nvSpPr>
          <p:cNvPr id="69636" name="Rectangle 3"/>
          <p:cNvSpPr>
            <a:spLocks noGrp="1" noChangeArrowheads="1"/>
          </p:cNvSpPr>
          <p:nvPr>
            <p:ph type="subTitle" idx="4294967295"/>
          </p:nvPr>
        </p:nvSpPr>
        <p:spPr>
          <a:xfrm>
            <a:off x="250825" y="836613"/>
            <a:ext cx="8497888" cy="5256212"/>
          </a:xfrm>
        </p:spPr>
        <p:txBody>
          <a:bodyPr/>
          <a:lstStyle/>
          <a:p>
            <a:pPr marL="180975" indent="-180975" algn="just" eaLnBrk="1" hangingPunct="1">
              <a:lnSpc>
                <a:spcPct val="150000"/>
              </a:lnSpc>
              <a:spcBef>
                <a:spcPct val="0"/>
              </a:spcBef>
              <a:buFont typeface="Wingdings" pitchFamily="2" charset="2"/>
              <a:buNone/>
              <a:tabLst>
                <a:tab pos="180975" algn="l"/>
              </a:tabLst>
              <a:defRPr/>
            </a:pPr>
            <a:r>
              <a:rPr lang="el-GR" sz="1400" b="1" dirty="0" smtClean="0">
                <a:latin typeface="Arial" charset="0"/>
              </a:rPr>
              <a:t>(συνέχεια)</a:t>
            </a:r>
          </a:p>
          <a:p>
            <a:pPr marL="180975" indent="-180975" algn="ctr" eaLnBrk="1" hangingPunct="1">
              <a:lnSpc>
                <a:spcPct val="200000"/>
              </a:lnSpc>
              <a:spcBef>
                <a:spcPct val="0"/>
              </a:spcBef>
              <a:buFont typeface="Wingdings" pitchFamily="2" charset="2"/>
              <a:buNone/>
              <a:tabLst>
                <a:tab pos="180975" algn="l"/>
              </a:tabLst>
              <a:defRPr/>
            </a:pPr>
            <a:r>
              <a:rPr lang="el-GR" sz="2400" b="1" u="sng" dirty="0" smtClean="0">
                <a:solidFill>
                  <a:srgbClr val="FF0000"/>
                </a:solidFill>
                <a:effectLst/>
                <a:latin typeface="Arial" charset="0"/>
              </a:rPr>
              <a:t>Μη κατάλληλη αίτηση συμμετοχής</a:t>
            </a:r>
            <a:r>
              <a:rPr lang="el-GR" sz="2400" dirty="0" smtClean="0">
                <a:solidFill>
                  <a:srgbClr val="FF0000"/>
                </a:solidFill>
                <a:effectLst/>
                <a:latin typeface="Arial" charset="0"/>
              </a:rPr>
              <a:t>:</a:t>
            </a:r>
          </a:p>
          <a:p>
            <a:pPr marL="180975" indent="-180975" algn="just" eaLnBrk="1" hangingPunct="1">
              <a:lnSpc>
                <a:spcPct val="200000"/>
              </a:lnSpc>
              <a:spcBef>
                <a:spcPct val="0"/>
              </a:spcBef>
              <a:buFont typeface="Wingdings" pitchFamily="2" charset="2"/>
              <a:buChar char="§"/>
              <a:tabLst>
                <a:tab pos="180975" algn="l"/>
              </a:tabLst>
              <a:defRPr/>
            </a:pPr>
            <a:r>
              <a:rPr lang="el-GR" sz="2400" dirty="0" smtClean="0">
                <a:latin typeface="Arial" charset="0"/>
              </a:rPr>
              <a:t>όταν συντρέχει υποχρεωτικός ή δυνητικός λόγος αποκλεισμού του οικ. Φορέα [άρθρ. 73],  </a:t>
            </a:r>
            <a:r>
              <a:rPr lang="el-GR" sz="2400" u="sng" dirty="0" smtClean="0">
                <a:solidFill>
                  <a:srgbClr val="FF0000"/>
                </a:solidFill>
                <a:latin typeface="Arial" charset="0"/>
              </a:rPr>
              <a:t>ή </a:t>
            </a:r>
          </a:p>
          <a:p>
            <a:pPr marL="180975" indent="-180975" algn="just" eaLnBrk="1" hangingPunct="1">
              <a:lnSpc>
                <a:spcPct val="200000"/>
              </a:lnSpc>
              <a:spcBef>
                <a:spcPct val="0"/>
              </a:spcBef>
              <a:buFont typeface="Wingdings" pitchFamily="2" charset="2"/>
              <a:buChar char="§"/>
              <a:tabLst>
                <a:tab pos="180975" algn="l"/>
              </a:tabLst>
              <a:defRPr/>
            </a:pPr>
            <a:r>
              <a:rPr lang="el-GR" sz="2400" dirty="0" smtClean="0">
                <a:latin typeface="Arial" charset="0"/>
              </a:rPr>
              <a:t>όταν δεν πληροί τα κριτήρια ποιοτικής επιλογής που έχουν θέσει οι ΑΑ [άρθρ. 75, 76 &amp; 77] </a:t>
            </a:r>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8306" name="Rectangle 6"/>
          <p:cNvSpPr>
            <a:spLocks noGrp="1" noChangeArrowheads="1"/>
          </p:cNvSpPr>
          <p:nvPr>
            <p:ph type="sldNum" sz="quarter" idx="12"/>
          </p:nvPr>
        </p:nvSpPr>
        <p:spPr>
          <a:xfrm>
            <a:off x="6553200" y="6248400"/>
            <a:ext cx="1905000" cy="457200"/>
          </a:xfrm>
          <a:noFill/>
        </p:spPr>
        <p:txBody>
          <a:bodyPr/>
          <a:lstStyle/>
          <a:p>
            <a:fld id="{2FA2B304-EAD6-4251-99FD-069DC21974F4}" type="slidenum">
              <a:rPr lang="el-GR" sz="1200" smtClean="0">
                <a:effectLst/>
                <a:latin typeface="Verdana" pitchFamily="34" charset="0"/>
              </a:rPr>
              <a:pPr/>
              <a:t>111</a:t>
            </a:fld>
            <a:endParaRPr lang="el-GR" sz="1200" smtClean="0">
              <a:effectLst/>
              <a:latin typeface="Verdana" pitchFamily="34" charset="0"/>
            </a:endParaRPr>
          </a:p>
        </p:txBody>
      </p:sp>
      <p:sp>
        <p:nvSpPr>
          <p:cNvPr id="70659" name="Rectangle 2"/>
          <p:cNvSpPr>
            <a:spLocks noGrp="1" noChangeArrowheads="1"/>
          </p:cNvSpPr>
          <p:nvPr>
            <p:ph type="ctrTitle" idx="4294967295"/>
          </p:nvPr>
        </p:nvSpPr>
        <p:spPr>
          <a:xfrm>
            <a:off x="323850" y="260351"/>
            <a:ext cx="8497888" cy="382568"/>
          </a:xfrm>
        </p:spPr>
        <p:txBody>
          <a:bodyPr anchor="b"/>
          <a:lstStyle/>
          <a:p>
            <a:pPr eaLnBrk="1" hangingPunct="1">
              <a:lnSpc>
                <a:spcPct val="90000"/>
              </a:lnSpc>
              <a:defRPr/>
            </a:pPr>
            <a:r>
              <a:rPr lang="el-GR" sz="4500" b="0" dirty="0" smtClean="0">
                <a:solidFill>
                  <a:schemeClr val="accent2"/>
                </a:solidFill>
                <a:latin typeface="Arial" charset="0"/>
              </a:rPr>
              <a:t/>
            </a:r>
            <a:br>
              <a:rPr lang="el-GR" sz="4500" b="0" dirty="0" smtClean="0">
                <a:solidFill>
                  <a:schemeClr val="accent2"/>
                </a:solidFill>
                <a:latin typeface="Arial" charset="0"/>
              </a:rPr>
            </a:br>
            <a:r>
              <a:rPr lang="el-GR" sz="2000" dirty="0" smtClean="0">
                <a:solidFill>
                  <a:schemeClr val="folHlink"/>
                </a:solidFill>
                <a:latin typeface="Arial" charset="0"/>
              </a:rPr>
              <a:t> άρθρ. 32</a:t>
            </a:r>
          </a:p>
        </p:txBody>
      </p:sp>
      <p:sp>
        <p:nvSpPr>
          <p:cNvPr id="70660" name="Rectangle 3"/>
          <p:cNvSpPr>
            <a:spLocks noGrp="1" noChangeArrowheads="1"/>
          </p:cNvSpPr>
          <p:nvPr>
            <p:ph type="subTitle" idx="4294967295"/>
          </p:nvPr>
        </p:nvSpPr>
        <p:spPr>
          <a:xfrm>
            <a:off x="179388" y="785795"/>
            <a:ext cx="8640762" cy="5811856"/>
          </a:xfrm>
          <a:solidFill>
            <a:schemeClr val="bg1">
              <a:lumMod val="95000"/>
            </a:schemeClr>
          </a:solidFill>
        </p:spPr>
        <p:txBody>
          <a:bodyPr/>
          <a:lstStyle/>
          <a:p>
            <a:pPr marL="355600" indent="-355600" algn="just" eaLnBrk="1" hangingPunct="1">
              <a:lnSpc>
                <a:spcPct val="150000"/>
              </a:lnSpc>
              <a:spcBef>
                <a:spcPct val="0"/>
              </a:spcBef>
              <a:buNone/>
              <a:tabLst>
                <a:tab pos="0" algn="l"/>
                <a:tab pos="361950" algn="l"/>
              </a:tabLst>
              <a:defRPr/>
            </a:pPr>
            <a:r>
              <a:rPr lang="el-GR" sz="2100" dirty="0" smtClean="0">
                <a:solidFill>
                  <a:srgbClr val="FFFF00"/>
                </a:solidFill>
                <a:latin typeface="Arial" charset="0"/>
              </a:rPr>
              <a:t>2. </a:t>
            </a:r>
            <a:r>
              <a:rPr lang="el-GR" sz="2100" dirty="0" smtClean="0">
                <a:solidFill>
                  <a:srgbClr val="C00000"/>
                </a:solidFill>
                <a:effectLst/>
                <a:latin typeface="Arial" charset="0"/>
              </a:rPr>
              <a:t>Εάν το αντικείμενο της σύμβασης μπορεί να παρασχεθεί </a:t>
            </a:r>
            <a:r>
              <a:rPr lang="el-GR" sz="2100" b="1" u="sng" dirty="0" smtClean="0">
                <a:solidFill>
                  <a:srgbClr val="C00000"/>
                </a:solidFill>
                <a:effectLst/>
                <a:latin typeface="Arial" charset="0"/>
              </a:rPr>
              <a:t>μόνον από έναν</a:t>
            </a:r>
            <a:r>
              <a:rPr lang="el-GR" sz="2100" dirty="0" smtClean="0">
                <a:solidFill>
                  <a:srgbClr val="C00000"/>
                </a:solidFill>
                <a:effectLst/>
                <a:latin typeface="Arial" charset="0"/>
              </a:rPr>
              <a:t> συγκεκριμένο οικ. Φορέα, λόγω:  [εφαρμογή αρθρ. 32</a:t>
            </a:r>
            <a:r>
              <a:rPr lang="el-GR" sz="2100" baseline="30000" dirty="0" smtClean="0">
                <a:solidFill>
                  <a:srgbClr val="C00000"/>
                </a:solidFill>
                <a:effectLst/>
                <a:latin typeface="Arial" charset="0"/>
              </a:rPr>
              <a:t>Α</a:t>
            </a:r>
            <a:r>
              <a:rPr lang="el-GR" sz="2100" dirty="0" smtClean="0">
                <a:solidFill>
                  <a:srgbClr val="C00000"/>
                </a:solidFill>
                <a:effectLst/>
                <a:latin typeface="Arial" charset="0"/>
              </a:rPr>
              <a:t>]</a:t>
            </a:r>
          </a:p>
          <a:p>
            <a:pPr marL="355600" indent="-355600" algn="just" eaLnBrk="1" hangingPunct="1">
              <a:lnSpc>
                <a:spcPct val="150000"/>
              </a:lnSpc>
              <a:spcBef>
                <a:spcPct val="0"/>
              </a:spcBef>
              <a:buNone/>
              <a:tabLst>
                <a:tab pos="0" algn="l"/>
                <a:tab pos="361950" algn="l"/>
              </a:tabLst>
              <a:defRPr/>
            </a:pPr>
            <a:endParaRPr lang="el-GR" sz="2100" dirty="0" smtClean="0">
              <a:solidFill>
                <a:srgbClr val="00B0F0"/>
              </a:solidFill>
              <a:latin typeface="Arial" charset="0"/>
            </a:endParaRPr>
          </a:p>
          <a:p>
            <a:pPr marL="355600" indent="-355600" algn="just" eaLnBrk="1" hangingPunct="1">
              <a:lnSpc>
                <a:spcPct val="150000"/>
              </a:lnSpc>
              <a:spcBef>
                <a:spcPct val="0"/>
              </a:spcBef>
              <a:buFont typeface="Wingdings" pitchFamily="2" charset="2"/>
              <a:buAutoNum type="alphaLcPeriod"/>
              <a:tabLst>
                <a:tab pos="0" algn="l"/>
                <a:tab pos="361950" algn="l"/>
              </a:tabLst>
              <a:defRPr/>
            </a:pPr>
            <a:r>
              <a:rPr lang="el-GR" sz="2100" dirty="0" smtClean="0">
                <a:solidFill>
                  <a:schemeClr val="accent6">
                    <a:lumMod val="50000"/>
                  </a:schemeClr>
                </a:solidFill>
                <a:effectLst/>
                <a:latin typeface="Arial" charset="0"/>
              </a:rPr>
              <a:t>δημιουργίας ή απόκτησης μοναδικού έργου τέχνης ή καλλιτεχνικής εκδήλωσης,</a:t>
            </a:r>
          </a:p>
          <a:p>
            <a:pPr marL="355600" indent="-355600" algn="just" eaLnBrk="1" hangingPunct="1">
              <a:lnSpc>
                <a:spcPct val="150000"/>
              </a:lnSpc>
              <a:spcBef>
                <a:spcPct val="0"/>
              </a:spcBef>
              <a:buFont typeface="Wingdings" pitchFamily="2" charset="2"/>
              <a:buAutoNum type="alphaLcPeriod"/>
              <a:tabLst>
                <a:tab pos="0" algn="l"/>
                <a:tab pos="361950" algn="l"/>
              </a:tabLst>
              <a:defRPr/>
            </a:pPr>
            <a:r>
              <a:rPr lang="el-GR" sz="2100" dirty="0" smtClean="0">
                <a:solidFill>
                  <a:schemeClr val="accent6">
                    <a:lumMod val="50000"/>
                  </a:schemeClr>
                </a:solidFill>
                <a:effectLst/>
                <a:latin typeface="Arial" charset="0"/>
              </a:rPr>
              <a:t>απουσίας ανταγωνισμού για τεχνικούς λόγους.</a:t>
            </a:r>
          </a:p>
          <a:p>
            <a:pPr marL="355600" indent="-355600" algn="just" eaLnBrk="1" hangingPunct="1">
              <a:lnSpc>
                <a:spcPct val="150000"/>
              </a:lnSpc>
              <a:spcBef>
                <a:spcPct val="0"/>
              </a:spcBef>
              <a:buFont typeface="Wingdings" pitchFamily="2" charset="2"/>
              <a:buAutoNum type="alphaLcPeriod"/>
              <a:tabLst>
                <a:tab pos="0" algn="l"/>
                <a:tab pos="361950" algn="l"/>
              </a:tabLst>
              <a:defRPr/>
            </a:pPr>
            <a:r>
              <a:rPr lang="el-GR" sz="2100" dirty="0" smtClean="0">
                <a:solidFill>
                  <a:schemeClr val="accent6">
                    <a:lumMod val="50000"/>
                  </a:schemeClr>
                </a:solidFill>
                <a:effectLst/>
                <a:latin typeface="Arial" charset="0"/>
              </a:rPr>
              <a:t>προστασία αποκλειστικών δικαιωμάτων, [+ δικαιωμάτων διανοητικής ιδιοκτησίας]. </a:t>
            </a:r>
          </a:p>
          <a:p>
            <a:pPr marL="355600" indent="-355600" algn="ctr" eaLnBrk="1" hangingPunct="1">
              <a:lnSpc>
                <a:spcPct val="150000"/>
              </a:lnSpc>
              <a:spcBef>
                <a:spcPct val="0"/>
              </a:spcBef>
              <a:buFont typeface="Wingdings" pitchFamily="2" charset="2"/>
              <a:buNone/>
              <a:tabLst>
                <a:tab pos="0" algn="l"/>
                <a:tab pos="361950" algn="l"/>
              </a:tabLst>
              <a:defRPr/>
            </a:pPr>
            <a:r>
              <a:rPr lang="el-GR" sz="2100" b="1" u="sng" dirty="0" smtClean="0">
                <a:solidFill>
                  <a:srgbClr val="C00000"/>
                </a:solidFill>
                <a:effectLst/>
                <a:latin typeface="Arial" charset="0"/>
              </a:rPr>
              <a:t>Εφαρμογή</a:t>
            </a:r>
            <a:r>
              <a:rPr lang="el-GR" sz="2100" dirty="0" smtClean="0">
                <a:solidFill>
                  <a:srgbClr val="C00000"/>
                </a:solidFill>
                <a:effectLst/>
                <a:latin typeface="Arial" charset="0"/>
              </a:rPr>
              <a:t>: </a:t>
            </a:r>
          </a:p>
          <a:p>
            <a:pPr marL="355600" indent="-355600" algn="just" eaLnBrk="1" hangingPunct="1">
              <a:lnSpc>
                <a:spcPct val="150000"/>
              </a:lnSpc>
              <a:spcBef>
                <a:spcPct val="0"/>
              </a:spcBef>
              <a:buFont typeface="Wingdings" pitchFamily="2" charset="2"/>
              <a:buChar char="ü"/>
              <a:tabLst>
                <a:tab pos="0" algn="l"/>
                <a:tab pos="361950" algn="l"/>
              </a:tabLst>
              <a:defRPr/>
            </a:pPr>
            <a:r>
              <a:rPr lang="el-GR" sz="2100" dirty="0" smtClean="0">
                <a:solidFill>
                  <a:schemeClr val="accent6">
                    <a:lumMod val="50000"/>
                  </a:schemeClr>
                </a:solidFill>
                <a:effectLst/>
                <a:latin typeface="Arial" charset="0"/>
              </a:rPr>
              <a:t>μόνο εάν δεν υπάρχει εύλογη εναλλακτική λύση ή υποκατάστατο,</a:t>
            </a:r>
          </a:p>
          <a:p>
            <a:pPr marL="355600" indent="-355600" algn="just" eaLnBrk="1" hangingPunct="1">
              <a:lnSpc>
                <a:spcPct val="150000"/>
              </a:lnSpc>
              <a:spcBef>
                <a:spcPct val="0"/>
              </a:spcBef>
              <a:buFont typeface="Wingdings" pitchFamily="2" charset="2"/>
              <a:buChar char="ü"/>
              <a:tabLst>
                <a:tab pos="0" algn="l"/>
                <a:tab pos="361950" algn="l"/>
              </a:tabLst>
              <a:defRPr/>
            </a:pPr>
            <a:r>
              <a:rPr lang="el-GR" sz="2100" dirty="0" smtClean="0">
                <a:solidFill>
                  <a:schemeClr val="accent6">
                    <a:lumMod val="50000"/>
                  </a:schemeClr>
                </a:solidFill>
                <a:effectLst/>
                <a:latin typeface="Arial" charset="0"/>
              </a:rPr>
              <a:t>η απουσία ανταγωνισμού </a:t>
            </a:r>
            <a:r>
              <a:rPr lang="el-GR" sz="2100" b="1" dirty="0" smtClean="0">
                <a:solidFill>
                  <a:schemeClr val="accent6">
                    <a:lumMod val="50000"/>
                  </a:schemeClr>
                </a:solidFill>
                <a:effectLst/>
                <a:latin typeface="Arial" charset="0"/>
              </a:rPr>
              <a:t>δεν οφείλεται σε τεχνητό περιορισμό</a:t>
            </a:r>
            <a:r>
              <a:rPr lang="el-GR" sz="2100" dirty="0" smtClean="0">
                <a:solidFill>
                  <a:schemeClr val="accent6">
                    <a:lumMod val="50000"/>
                  </a:schemeClr>
                </a:solidFill>
                <a:effectLst/>
                <a:latin typeface="Arial" charset="0"/>
              </a:rPr>
              <a:t> των παραμέτρων της σύμβασης.</a:t>
            </a:r>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8306" name="Rectangle 6"/>
          <p:cNvSpPr>
            <a:spLocks noGrp="1" noChangeArrowheads="1"/>
          </p:cNvSpPr>
          <p:nvPr>
            <p:ph type="sldNum" sz="quarter" idx="12"/>
          </p:nvPr>
        </p:nvSpPr>
        <p:spPr>
          <a:xfrm>
            <a:off x="6553200" y="6248400"/>
            <a:ext cx="1905000" cy="457200"/>
          </a:xfrm>
          <a:noFill/>
        </p:spPr>
        <p:txBody>
          <a:bodyPr/>
          <a:lstStyle/>
          <a:p>
            <a:fld id="{2FA2B304-EAD6-4251-99FD-069DC21974F4}" type="slidenum">
              <a:rPr lang="el-GR" sz="1200" smtClean="0">
                <a:effectLst/>
                <a:latin typeface="Verdana" pitchFamily="34" charset="0"/>
              </a:rPr>
              <a:pPr/>
              <a:t>112</a:t>
            </a:fld>
            <a:endParaRPr lang="el-GR" sz="1200" smtClean="0">
              <a:effectLst/>
              <a:latin typeface="Verdana" pitchFamily="34" charset="0"/>
            </a:endParaRPr>
          </a:p>
        </p:txBody>
      </p:sp>
      <p:sp>
        <p:nvSpPr>
          <p:cNvPr id="70659" name="Rectangle 2"/>
          <p:cNvSpPr>
            <a:spLocks noGrp="1" noChangeArrowheads="1"/>
          </p:cNvSpPr>
          <p:nvPr>
            <p:ph type="ctrTitle" idx="4294967295"/>
          </p:nvPr>
        </p:nvSpPr>
        <p:spPr>
          <a:xfrm>
            <a:off x="323850" y="260351"/>
            <a:ext cx="8497888" cy="382568"/>
          </a:xfrm>
        </p:spPr>
        <p:txBody>
          <a:bodyPr anchor="b"/>
          <a:lstStyle/>
          <a:p>
            <a:pPr eaLnBrk="1" hangingPunct="1">
              <a:lnSpc>
                <a:spcPct val="90000"/>
              </a:lnSpc>
              <a:defRPr/>
            </a:pPr>
            <a:r>
              <a:rPr lang="el-GR" sz="4500" b="0" dirty="0" smtClean="0">
                <a:solidFill>
                  <a:schemeClr val="accent2"/>
                </a:solidFill>
                <a:latin typeface="Arial" charset="0"/>
              </a:rPr>
              <a:t/>
            </a:r>
            <a:br>
              <a:rPr lang="el-GR" sz="4500" b="0" dirty="0" smtClean="0">
                <a:solidFill>
                  <a:schemeClr val="accent2"/>
                </a:solidFill>
                <a:latin typeface="Arial" charset="0"/>
              </a:rPr>
            </a:br>
            <a:r>
              <a:rPr lang="el-GR" sz="2000" dirty="0" smtClean="0">
                <a:solidFill>
                  <a:schemeClr val="folHlink"/>
                </a:solidFill>
                <a:latin typeface="Arial" charset="0"/>
              </a:rPr>
              <a:t> άρθρ. 32</a:t>
            </a:r>
          </a:p>
        </p:txBody>
      </p:sp>
      <p:sp>
        <p:nvSpPr>
          <p:cNvPr id="70660" name="Rectangle 3"/>
          <p:cNvSpPr>
            <a:spLocks noGrp="1" noChangeArrowheads="1"/>
          </p:cNvSpPr>
          <p:nvPr>
            <p:ph type="subTitle" idx="4294967295"/>
          </p:nvPr>
        </p:nvSpPr>
        <p:spPr>
          <a:xfrm>
            <a:off x="179388" y="785795"/>
            <a:ext cx="8640762" cy="5811856"/>
          </a:xfrm>
        </p:spPr>
        <p:txBody>
          <a:bodyPr/>
          <a:lstStyle/>
          <a:p>
            <a:pPr marL="355600" indent="-355600" algn="just" eaLnBrk="1" hangingPunct="1">
              <a:lnSpc>
                <a:spcPct val="150000"/>
              </a:lnSpc>
              <a:spcBef>
                <a:spcPct val="0"/>
              </a:spcBef>
              <a:buNone/>
              <a:tabLst>
                <a:tab pos="0" algn="l"/>
                <a:tab pos="361950" algn="l"/>
              </a:tabLst>
              <a:defRPr/>
            </a:pPr>
            <a:r>
              <a:rPr lang="el-GR" sz="2100" dirty="0" smtClean="0">
                <a:solidFill>
                  <a:srgbClr val="FFFF00"/>
                </a:solidFill>
                <a:latin typeface="Arial" charset="0"/>
              </a:rPr>
              <a:t>2. Εάν το αντικείμενο της σύμβασης μπορεί να παρασχεθεί </a:t>
            </a:r>
            <a:r>
              <a:rPr lang="el-GR" sz="2100" b="1" u="sng" dirty="0" smtClean="0">
                <a:solidFill>
                  <a:srgbClr val="FFFF00"/>
                </a:solidFill>
                <a:latin typeface="Arial" charset="0"/>
              </a:rPr>
              <a:t>μόνον από έναν</a:t>
            </a:r>
            <a:r>
              <a:rPr lang="el-GR" sz="2100" dirty="0" smtClean="0">
                <a:solidFill>
                  <a:srgbClr val="FFFF00"/>
                </a:solidFill>
                <a:latin typeface="Arial" charset="0"/>
              </a:rPr>
              <a:t> συγκεκριμένο οικ. Φορέα, λόγω:  </a:t>
            </a:r>
            <a:r>
              <a:rPr lang="el-GR" sz="2100" dirty="0" smtClean="0">
                <a:solidFill>
                  <a:srgbClr val="00B0F0"/>
                </a:solidFill>
                <a:latin typeface="Arial" charset="0"/>
              </a:rPr>
              <a:t>[εφαρμογή αρθρ. 32</a:t>
            </a:r>
            <a:r>
              <a:rPr lang="el-GR" sz="2100" baseline="30000" dirty="0" smtClean="0">
                <a:solidFill>
                  <a:srgbClr val="00B0F0"/>
                </a:solidFill>
                <a:latin typeface="Arial" charset="0"/>
              </a:rPr>
              <a:t>Α</a:t>
            </a:r>
            <a:r>
              <a:rPr lang="el-GR" sz="2100" dirty="0" smtClean="0">
                <a:solidFill>
                  <a:srgbClr val="00B0F0"/>
                </a:solidFill>
                <a:latin typeface="Arial" charset="0"/>
              </a:rPr>
              <a:t>]</a:t>
            </a:r>
          </a:p>
          <a:p>
            <a:pPr marL="355600" indent="-355600" algn="just" eaLnBrk="1" hangingPunct="1">
              <a:lnSpc>
                <a:spcPct val="150000"/>
              </a:lnSpc>
              <a:spcBef>
                <a:spcPct val="0"/>
              </a:spcBef>
              <a:buNone/>
              <a:tabLst>
                <a:tab pos="0" algn="l"/>
                <a:tab pos="361950" algn="l"/>
              </a:tabLst>
              <a:defRPr/>
            </a:pPr>
            <a:endParaRPr lang="el-GR" sz="2100" dirty="0" smtClean="0">
              <a:solidFill>
                <a:srgbClr val="00B0F0"/>
              </a:solidFill>
              <a:latin typeface="Arial" charset="0"/>
            </a:endParaRPr>
          </a:p>
          <a:p>
            <a:pPr marL="355600" indent="-355600" algn="ctr" eaLnBrk="1" hangingPunct="1">
              <a:lnSpc>
                <a:spcPct val="150000"/>
              </a:lnSpc>
              <a:spcBef>
                <a:spcPct val="0"/>
              </a:spcBef>
              <a:buFont typeface="Wingdings" pitchFamily="2" charset="2"/>
              <a:buChar char="Ø"/>
              <a:tabLst>
                <a:tab pos="0" algn="l"/>
                <a:tab pos="361950" algn="l"/>
              </a:tabLst>
              <a:defRPr/>
            </a:pPr>
            <a:r>
              <a:rPr lang="el-GR" sz="2400" b="1" dirty="0" smtClean="0">
                <a:solidFill>
                  <a:srgbClr val="00B0F0"/>
                </a:solidFill>
                <a:latin typeface="Arial" pitchFamily="34" charset="0"/>
                <a:cs typeface="Arial" pitchFamily="34" charset="0"/>
              </a:rPr>
              <a:t>	η διαδικασία διεξάγεται σύμφωνα με τα οριζόμενα στους όρους της πρόσκλησης, όπου υπάρχει, 		</a:t>
            </a:r>
            <a:r>
              <a:rPr lang="el-GR" sz="2400" b="1" dirty="0" smtClean="0">
                <a:solidFill>
                  <a:srgbClr val="C00000"/>
                </a:solidFill>
                <a:latin typeface="Arial" pitchFamily="34" charset="0"/>
                <a:cs typeface="Arial" pitchFamily="34" charset="0"/>
              </a:rPr>
              <a:t>	&amp;</a:t>
            </a:r>
          </a:p>
          <a:p>
            <a:pPr marL="355600" indent="-355600" algn="just" eaLnBrk="1" hangingPunct="1">
              <a:lnSpc>
                <a:spcPct val="150000"/>
              </a:lnSpc>
              <a:spcBef>
                <a:spcPct val="0"/>
              </a:spcBef>
              <a:buNone/>
              <a:tabLst>
                <a:tab pos="0" algn="l"/>
                <a:tab pos="361950" algn="l"/>
              </a:tabLst>
              <a:defRPr/>
            </a:pPr>
            <a:endParaRPr lang="el-GR" sz="2400" b="1" dirty="0" smtClean="0">
              <a:solidFill>
                <a:srgbClr val="00B0F0"/>
              </a:solidFill>
              <a:latin typeface="Arial" pitchFamily="34" charset="0"/>
              <a:cs typeface="Arial" pitchFamily="34" charset="0"/>
            </a:endParaRPr>
          </a:p>
          <a:p>
            <a:pPr marL="355600" indent="-355600" algn="just" eaLnBrk="1" hangingPunct="1">
              <a:lnSpc>
                <a:spcPct val="150000"/>
              </a:lnSpc>
              <a:spcBef>
                <a:spcPct val="0"/>
              </a:spcBef>
              <a:buFont typeface="Wingdings" pitchFamily="2" charset="2"/>
              <a:buChar char="Ø"/>
              <a:tabLst>
                <a:tab pos="0" algn="l"/>
                <a:tab pos="361950" algn="l"/>
              </a:tabLst>
              <a:defRPr/>
            </a:pPr>
            <a:r>
              <a:rPr lang="el-GR" sz="2400" b="1" dirty="0" smtClean="0">
                <a:solidFill>
                  <a:srgbClr val="00B0F0"/>
                </a:solidFill>
                <a:latin typeface="Arial" pitchFamily="34" charset="0"/>
                <a:cs typeface="Arial" pitchFamily="34" charset="0"/>
              </a:rPr>
              <a:t>	η αξιολόγηση των προσφορών μπορεί να γίνεται σε ενιαίο στάδιο με την ανάθεση της σύμβασης</a:t>
            </a:r>
            <a:endParaRPr lang="el-GR" sz="2100" b="1" dirty="0" smtClean="0">
              <a:solidFill>
                <a:srgbClr val="00B0F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9330" name="Rectangle 6"/>
          <p:cNvSpPr>
            <a:spLocks noGrp="1" noChangeArrowheads="1"/>
          </p:cNvSpPr>
          <p:nvPr>
            <p:ph type="sldNum" sz="quarter" idx="12"/>
          </p:nvPr>
        </p:nvSpPr>
        <p:spPr>
          <a:xfrm>
            <a:off x="6553200" y="6248400"/>
            <a:ext cx="1905000" cy="457200"/>
          </a:xfrm>
          <a:noFill/>
        </p:spPr>
        <p:txBody>
          <a:bodyPr/>
          <a:lstStyle/>
          <a:p>
            <a:fld id="{3A6FEB19-ECD2-4EF2-9D74-54AD0AA54D30}" type="slidenum">
              <a:rPr lang="el-GR" sz="1200" smtClean="0">
                <a:effectLst/>
                <a:latin typeface="Verdana" pitchFamily="34" charset="0"/>
              </a:rPr>
              <a:pPr/>
              <a:t>113</a:t>
            </a:fld>
            <a:endParaRPr lang="el-GR" sz="1200" smtClean="0">
              <a:effectLst/>
              <a:latin typeface="Verdana" pitchFamily="34" charset="0"/>
            </a:endParaRPr>
          </a:p>
        </p:txBody>
      </p:sp>
      <p:sp>
        <p:nvSpPr>
          <p:cNvPr id="71683" name="Rectangle 2"/>
          <p:cNvSpPr>
            <a:spLocks noGrp="1" noChangeArrowheads="1"/>
          </p:cNvSpPr>
          <p:nvPr>
            <p:ph type="ctrTitle" idx="4294967295"/>
          </p:nvPr>
        </p:nvSpPr>
        <p:spPr>
          <a:xfrm>
            <a:off x="323850" y="260350"/>
            <a:ext cx="8497888" cy="360363"/>
          </a:xfrm>
        </p:spPr>
        <p:txBody>
          <a:bodyPr anchor="b"/>
          <a:lstStyle/>
          <a:p>
            <a:pPr algn="just" eaLnBrk="1" hangingPunct="1">
              <a:lnSpc>
                <a:spcPct val="90000"/>
              </a:lnSpc>
              <a:defRPr/>
            </a:pPr>
            <a:r>
              <a:rPr lang="el-GR" sz="4500" b="0" smtClean="0">
                <a:solidFill>
                  <a:schemeClr val="accent2"/>
                </a:solidFill>
                <a:latin typeface="Arial" charset="0"/>
              </a:rPr>
              <a:t/>
            </a:r>
            <a:br>
              <a:rPr lang="el-GR" sz="4500" b="0" smtClean="0">
                <a:solidFill>
                  <a:schemeClr val="accent2"/>
                </a:solidFill>
                <a:latin typeface="Arial" charset="0"/>
              </a:rPr>
            </a:br>
            <a:r>
              <a:rPr lang="el-GR" sz="2000" b="0" smtClean="0">
                <a:solidFill>
                  <a:schemeClr val="folHlink"/>
                </a:solidFill>
                <a:latin typeface="Arial" charset="0"/>
              </a:rPr>
              <a:t>άρθρ. 32 Διαδικασία διαπραγμάτευσης χωρίς δημοσίευση προκήρυξης</a:t>
            </a:r>
          </a:p>
        </p:txBody>
      </p:sp>
      <p:sp>
        <p:nvSpPr>
          <p:cNvPr id="71684" name="Rectangle 3"/>
          <p:cNvSpPr>
            <a:spLocks noGrp="1" noChangeArrowheads="1"/>
          </p:cNvSpPr>
          <p:nvPr>
            <p:ph type="subTitle" idx="4294967295"/>
          </p:nvPr>
        </p:nvSpPr>
        <p:spPr>
          <a:xfrm>
            <a:off x="323850" y="981075"/>
            <a:ext cx="8496300" cy="5256213"/>
          </a:xfrm>
        </p:spPr>
        <p:txBody>
          <a:bodyPr/>
          <a:lstStyle/>
          <a:p>
            <a:pPr marL="355600" indent="-355600" algn="just" eaLnBrk="1" hangingPunct="1">
              <a:lnSpc>
                <a:spcPct val="165000"/>
              </a:lnSpc>
              <a:spcBef>
                <a:spcPct val="0"/>
              </a:spcBef>
              <a:buNone/>
              <a:tabLst>
                <a:tab pos="0" algn="l"/>
              </a:tabLst>
              <a:defRPr/>
            </a:pPr>
            <a:r>
              <a:rPr lang="el-GR" sz="2000" dirty="0" smtClean="0">
                <a:solidFill>
                  <a:srgbClr val="FFFF00"/>
                </a:solidFill>
                <a:latin typeface="Arial" charset="0"/>
              </a:rPr>
              <a:t>3. </a:t>
            </a:r>
            <a:r>
              <a:rPr lang="el-GR" sz="2000" dirty="0" smtClean="0">
                <a:solidFill>
                  <a:schemeClr val="accent5">
                    <a:lumMod val="10000"/>
                  </a:schemeClr>
                </a:solidFill>
                <a:effectLst/>
                <a:latin typeface="Arial" charset="0"/>
              </a:rPr>
              <a:t>Εάν λόγω </a:t>
            </a:r>
            <a:r>
              <a:rPr lang="el-GR" sz="2000" b="1" u="sng" dirty="0" smtClean="0">
                <a:solidFill>
                  <a:schemeClr val="accent5">
                    <a:lumMod val="10000"/>
                  </a:schemeClr>
                </a:solidFill>
                <a:effectLst/>
                <a:latin typeface="Arial" charset="0"/>
              </a:rPr>
              <a:t>κατεπείγουσας ανάγκης</a:t>
            </a:r>
            <a:r>
              <a:rPr lang="el-GR" sz="2000" dirty="0" smtClean="0">
                <a:solidFill>
                  <a:schemeClr val="accent5">
                    <a:lumMod val="10000"/>
                  </a:schemeClr>
                </a:solidFill>
                <a:effectLst/>
                <a:latin typeface="Arial" charset="0"/>
              </a:rPr>
              <a:t> οφειλόμενης σε </a:t>
            </a:r>
            <a:r>
              <a:rPr lang="el-GR" sz="2000" b="1" dirty="0" smtClean="0">
                <a:solidFill>
                  <a:schemeClr val="accent5">
                    <a:lumMod val="10000"/>
                  </a:schemeClr>
                </a:solidFill>
                <a:effectLst/>
                <a:latin typeface="Arial" charset="0"/>
              </a:rPr>
              <a:t>γεγονότα απρόβλεπτα</a:t>
            </a:r>
            <a:r>
              <a:rPr lang="el-GR" sz="2000" dirty="0" smtClean="0">
                <a:solidFill>
                  <a:schemeClr val="accent5">
                    <a:lumMod val="10000"/>
                  </a:schemeClr>
                </a:solidFill>
                <a:effectLst/>
                <a:latin typeface="Arial" charset="0"/>
              </a:rPr>
              <a:t> για την ΑΑ, </a:t>
            </a:r>
          </a:p>
          <a:p>
            <a:pPr marL="355600" indent="-355600" algn="just" eaLnBrk="1" hangingPunct="1">
              <a:lnSpc>
                <a:spcPct val="165000"/>
              </a:lnSpc>
              <a:spcBef>
                <a:spcPct val="0"/>
              </a:spcBef>
              <a:buFont typeface="Wingdings" pitchFamily="2" charset="2"/>
              <a:buNone/>
              <a:tabLst>
                <a:tab pos="0" algn="l"/>
              </a:tabLst>
              <a:defRPr/>
            </a:pPr>
            <a:endParaRPr lang="el-GR" sz="2000" dirty="0" smtClean="0">
              <a:latin typeface="Arial" charset="0"/>
            </a:endParaRPr>
          </a:p>
          <a:p>
            <a:pPr marL="355600" indent="-355600" algn="just" eaLnBrk="1" hangingPunct="1">
              <a:lnSpc>
                <a:spcPct val="165000"/>
              </a:lnSpc>
              <a:spcBef>
                <a:spcPct val="0"/>
              </a:spcBef>
              <a:buFont typeface="Wingdings" pitchFamily="2" charset="2"/>
              <a:buNone/>
              <a:tabLst>
                <a:tab pos="0" algn="l"/>
              </a:tabLst>
              <a:defRPr/>
            </a:pPr>
            <a:r>
              <a:rPr lang="el-GR" sz="2000" dirty="0" smtClean="0">
                <a:latin typeface="Arial" charset="0"/>
              </a:rPr>
              <a:t>      </a:t>
            </a:r>
            <a:r>
              <a:rPr lang="el-GR" sz="2000" b="1" dirty="0" smtClean="0">
                <a:solidFill>
                  <a:srgbClr val="C00000"/>
                </a:solidFill>
                <a:effectLst/>
                <a:latin typeface="Arial" charset="0"/>
              </a:rPr>
              <a:t>δεν είναι δυνατή η τήρηση των προβλεπόμενων προθεσμιών για τις ανοικτές, κλειστές ή ανταγωνιστικές διαδικασίες με διαπραγμάτευση, &amp; </a:t>
            </a:r>
          </a:p>
          <a:p>
            <a:pPr marL="355600" indent="-355600" algn="just" eaLnBrk="1" hangingPunct="1">
              <a:lnSpc>
                <a:spcPct val="165000"/>
              </a:lnSpc>
              <a:spcBef>
                <a:spcPct val="0"/>
              </a:spcBef>
              <a:buFont typeface="Wingdings" pitchFamily="2" charset="2"/>
              <a:buNone/>
              <a:tabLst>
                <a:tab pos="0" algn="l"/>
              </a:tabLst>
              <a:defRPr/>
            </a:pPr>
            <a:r>
              <a:rPr lang="el-GR" sz="2000" b="1" dirty="0" smtClean="0">
                <a:solidFill>
                  <a:srgbClr val="C00000"/>
                </a:solidFill>
                <a:effectLst/>
                <a:latin typeface="Arial" charset="0"/>
              </a:rPr>
              <a:t>		είναι απολύτως απαραίτητο.</a:t>
            </a:r>
          </a:p>
          <a:p>
            <a:pPr marL="355600" indent="-355600" algn="just" eaLnBrk="1" hangingPunct="1">
              <a:lnSpc>
                <a:spcPct val="165000"/>
              </a:lnSpc>
              <a:spcBef>
                <a:spcPct val="0"/>
              </a:spcBef>
              <a:buFont typeface="Wingdings" pitchFamily="2" charset="2"/>
              <a:buNone/>
              <a:tabLst>
                <a:tab pos="0" algn="l"/>
              </a:tabLst>
              <a:defRPr/>
            </a:pPr>
            <a:endParaRPr lang="el-GR" sz="2000" b="1" dirty="0" smtClean="0">
              <a:solidFill>
                <a:srgbClr val="C00000"/>
              </a:solidFill>
              <a:effectLst/>
              <a:latin typeface="Arial" charset="0"/>
            </a:endParaRPr>
          </a:p>
          <a:p>
            <a:pPr marL="355600" indent="-355600" algn="ctr" eaLnBrk="1" hangingPunct="1">
              <a:lnSpc>
                <a:spcPct val="165000"/>
              </a:lnSpc>
              <a:spcBef>
                <a:spcPct val="0"/>
              </a:spcBef>
              <a:buFont typeface="Wingdings" pitchFamily="2" charset="2"/>
              <a:buChar char="Ø"/>
              <a:tabLst>
                <a:tab pos="0" algn="l"/>
              </a:tabLst>
              <a:defRPr/>
            </a:pPr>
            <a:r>
              <a:rPr lang="el-GR" sz="2000" b="1" dirty="0" smtClean="0">
                <a:solidFill>
                  <a:srgbClr val="C00000"/>
                </a:solidFill>
                <a:effectLst/>
                <a:latin typeface="Arial" charset="0"/>
              </a:rPr>
              <a:t>Πλήρης αιτιολόγηση &amp; όχι λόγω υπαιτιότητας ΑΑ</a:t>
            </a:r>
          </a:p>
          <a:p>
            <a:pPr marL="355600" indent="-355600" algn="ctr" eaLnBrk="1" hangingPunct="1">
              <a:lnSpc>
                <a:spcPct val="165000"/>
              </a:lnSpc>
              <a:spcBef>
                <a:spcPct val="0"/>
              </a:spcBef>
              <a:buNone/>
              <a:tabLst>
                <a:tab pos="0" algn="l"/>
              </a:tabLst>
              <a:defRPr/>
            </a:pPr>
            <a:r>
              <a:rPr lang="el-GR" sz="2400" b="1" dirty="0" smtClean="0">
                <a:solidFill>
                  <a:srgbClr val="00B0F0"/>
                </a:solidFill>
                <a:latin typeface="Arial" charset="0"/>
              </a:rPr>
              <a:t>[εφαρμογή αρθρ. 32</a:t>
            </a:r>
            <a:r>
              <a:rPr lang="el-GR" sz="2400" b="1" baseline="30000" dirty="0" smtClean="0">
                <a:solidFill>
                  <a:srgbClr val="00B0F0"/>
                </a:solidFill>
                <a:latin typeface="Arial" charset="0"/>
              </a:rPr>
              <a:t>Α</a:t>
            </a:r>
            <a:r>
              <a:rPr lang="el-GR" sz="2400" b="1" dirty="0" smtClean="0">
                <a:solidFill>
                  <a:srgbClr val="00B0F0"/>
                </a:solidFill>
                <a:latin typeface="Arial" charset="0"/>
              </a:rPr>
              <a:t>]</a:t>
            </a:r>
            <a:endParaRPr lang="el-GR" sz="2400" b="1" dirty="0" smtClean="0">
              <a:latin typeface="Arial" charset="0"/>
            </a:endParaRPr>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9330" name="Rectangle 6"/>
          <p:cNvSpPr>
            <a:spLocks noGrp="1" noChangeArrowheads="1"/>
          </p:cNvSpPr>
          <p:nvPr>
            <p:ph type="sldNum" sz="quarter" idx="12"/>
          </p:nvPr>
        </p:nvSpPr>
        <p:spPr>
          <a:xfrm>
            <a:off x="6553200" y="6248400"/>
            <a:ext cx="1905000" cy="457200"/>
          </a:xfrm>
          <a:noFill/>
        </p:spPr>
        <p:txBody>
          <a:bodyPr/>
          <a:lstStyle/>
          <a:p>
            <a:fld id="{3A6FEB19-ECD2-4EF2-9D74-54AD0AA54D30}" type="slidenum">
              <a:rPr lang="el-GR" sz="1200" smtClean="0">
                <a:effectLst/>
                <a:latin typeface="Verdana" pitchFamily="34" charset="0"/>
              </a:rPr>
              <a:pPr/>
              <a:t>114</a:t>
            </a:fld>
            <a:endParaRPr lang="el-GR" sz="1200" smtClean="0">
              <a:effectLst/>
              <a:latin typeface="Verdana" pitchFamily="34" charset="0"/>
            </a:endParaRPr>
          </a:p>
        </p:txBody>
      </p:sp>
      <p:sp>
        <p:nvSpPr>
          <p:cNvPr id="71683" name="Rectangle 2"/>
          <p:cNvSpPr>
            <a:spLocks noGrp="1" noChangeArrowheads="1"/>
          </p:cNvSpPr>
          <p:nvPr>
            <p:ph type="ctrTitle" idx="4294967295"/>
          </p:nvPr>
        </p:nvSpPr>
        <p:spPr>
          <a:xfrm>
            <a:off x="323850" y="260350"/>
            <a:ext cx="8497888" cy="360363"/>
          </a:xfrm>
        </p:spPr>
        <p:txBody>
          <a:bodyPr anchor="b"/>
          <a:lstStyle/>
          <a:p>
            <a:pPr algn="just" eaLnBrk="1" hangingPunct="1">
              <a:lnSpc>
                <a:spcPct val="90000"/>
              </a:lnSpc>
              <a:defRPr/>
            </a:pPr>
            <a:r>
              <a:rPr lang="el-GR" sz="4500" b="0" smtClean="0">
                <a:solidFill>
                  <a:schemeClr val="accent2"/>
                </a:solidFill>
                <a:latin typeface="Arial" charset="0"/>
              </a:rPr>
              <a:t/>
            </a:r>
            <a:br>
              <a:rPr lang="el-GR" sz="4500" b="0" smtClean="0">
                <a:solidFill>
                  <a:schemeClr val="accent2"/>
                </a:solidFill>
                <a:latin typeface="Arial" charset="0"/>
              </a:rPr>
            </a:br>
            <a:r>
              <a:rPr lang="el-GR" sz="2000" b="0" smtClean="0">
                <a:solidFill>
                  <a:schemeClr val="folHlink"/>
                </a:solidFill>
                <a:latin typeface="Arial" charset="0"/>
              </a:rPr>
              <a:t>άρθρ. 32 Διαδικασία διαπραγμάτευσης χωρίς δημοσίευση προκήρυξης</a:t>
            </a:r>
          </a:p>
        </p:txBody>
      </p:sp>
      <p:sp>
        <p:nvSpPr>
          <p:cNvPr id="71684" name="Rectangle 3"/>
          <p:cNvSpPr>
            <a:spLocks noGrp="1" noChangeArrowheads="1"/>
          </p:cNvSpPr>
          <p:nvPr>
            <p:ph type="subTitle" idx="4294967295"/>
          </p:nvPr>
        </p:nvSpPr>
        <p:spPr>
          <a:xfrm>
            <a:off x="323850" y="981075"/>
            <a:ext cx="8496300" cy="5256213"/>
          </a:xfrm>
        </p:spPr>
        <p:txBody>
          <a:bodyPr/>
          <a:lstStyle/>
          <a:p>
            <a:pPr marL="355600" indent="-355600" algn="just" eaLnBrk="1" hangingPunct="1">
              <a:lnSpc>
                <a:spcPct val="150000"/>
              </a:lnSpc>
              <a:spcBef>
                <a:spcPct val="0"/>
              </a:spcBef>
              <a:buFont typeface="Wingdings" pitchFamily="2" charset="2"/>
              <a:buChar char="Ø"/>
              <a:tabLst>
                <a:tab pos="0" algn="l"/>
                <a:tab pos="361950" algn="l"/>
              </a:tabLst>
              <a:defRPr/>
            </a:pPr>
            <a:r>
              <a:rPr lang="el-GR" sz="2000" dirty="0" smtClean="0">
                <a:solidFill>
                  <a:srgbClr val="C00000"/>
                </a:solidFill>
                <a:latin typeface="Arial" charset="0"/>
              </a:rPr>
              <a:t>3. </a:t>
            </a:r>
            <a:r>
              <a:rPr lang="el-GR" sz="2000" dirty="0" smtClean="0">
                <a:solidFill>
                  <a:srgbClr val="C00000"/>
                </a:solidFill>
                <a:effectLst/>
                <a:latin typeface="Arial" charset="0"/>
              </a:rPr>
              <a:t>Εάν λόγω </a:t>
            </a:r>
            <a:r>
              <a:rPr lang="el-GR" sz="2000" b="1" u="sng" dirty="0" smtClean="0">
                <a:solidFill>
                  <a:srgbClr val="C00000"/>
                </a:solidFill>
                <a:effectLst/>
                <a:latin typeface="Arial" charset="0"/>
              </a:rPr>
              <a:t>κατεπείγουσας ανάγκης</a:t>
            </a:r>
            <a:r>
              <a:rPr lang="el-GR" sz="2000" dirty="0" smtClean="0">
                <a:solidFill>
                  <a:srgbClr val="C00000"/>
                </a:solidFill>
                <a:effectLst/>
                <a:latin typeface="Arial" charset="0"/>
              </a:rPr>
              <a:t> οφειλόμενης σε </a:t>
            </a:r>
            <a:r>
              <a:rPr lang="el-GR" sz="2000" b="1" dirty="0" smtClean="0">
                <a:solidFill>
                  <a:srgbClr val="C00000"/>
                </a:solidFill>
                <a:effectLst/>
                <a:latin typeface="Arial" charset="0"/>
              </a:rPr>
              <a:t>γεγονότα απρόβλεπτα</a:t>
            </a:r>
            <a:r>
              <a:rPr lang="el-GR" sz="2000" dirty="0" smtClean="0">
                <a:solidFill>
                  <a:srgbClr val="C00000"/>
                </a:solidFill>
                <a:effectLst/>
                <a:latin typeface="Arial" charset="0"/>
              </a:rPr>
              <a:t> για ΑΑ, </a:t>
            </a:r>
            <a:r>
              <a:rPr lang="el-GR" sz="2000" b="1" dirty="0" smtClean="0">
                <a:solidFill>
                  <a:srgbClr val="C00000"/>
                </a:solidFill>
                <a:effectLst/>
                <a:latin typeface="Arial" charset="0"/>
              </a:rPr>
              <a:t>[εφαρμογή αρθρ. 32</a:t>
            </a:r>
            <a:r>
              <a:rPr lang="el-GR" sz="2000" b="1" baseline="30000" dirty="0" smtClean="0">
                <a:solidFill>
                  <a:srgbClr val="C00000"/>
                </a:solidFill>
                <a:effectLst/>
                <a:latin typeface="Arial" charset="0"/>
              </a:rPr>
              <a:t>Α</a:t>
            </a:r>
            <a:r>
              <a:rPr lang="el-GR" sz="2000" b="1" dirty="0" smtClean="0">
                <a:solidFill>
                  <a:srgbClr val="C00000"/>
                </a:solidFill>
                <a:effectLst/>
                <a:latin typeface="Arial" charset="0"/>
              </a:rPr>
              <a:t>]</a:t>
            </a:r>
          </a:p>
          <a:p>
            <a:pPr marL="355600" indent="-355600" algn="just" eaLnBrk="1" hangingPunct="1">
              <a:lnSpc>
                <a:spcPct val="150000"/>
              </a:lnSpc>
              <a:spcBef>
                <a:spcPct val="0"/>
              </a:spcBef>
              <a:buNone/>
              <a:tabLst>
                <a:tab pos="0" algn="l"/>
                <a:tab pos="361950" algn="l"/>
              </a:tabLst>
              <a:defRPr/>
            </a:pPr>
            <a:r>
              <a:rPr lang="el-GR" sz="2000" b="1" dirty="0" smtClean="0">
                <a:solidFill>
                  <a:srgbClr val="00B0F0"/>
                </a:solidFill>
                <a:latin typeface="Arial" pitchFamily="34" charset="0"/>
                <a:cs typeface="Arial" pitchFamily="34" charset="0"/>
              </a:rPr>
              <a:t>	</a:t>
            </a:r>
          </a:p>
          <a:p>
            <a:pPr marL="355600" indent="-355600" algn="just" eaLnBrk="1" hangingPunct="1">
              <a:lnSpc>
                <a:spcPct val="150000"/>
              </a:lnSpc>
              <a:spcBef>
                <a:spcPct val="0"/>
              </a:spcBef>
              <a:buFont typeface="Wingdings" pitchFamily="2" charset="2"/>
              <a:buChar char="Ø"/>
              <a:tabLst>
                <a:tab pos="0" algn="l"/>
                <a:tab pos="361950" algn="l"/>
              </a:tabLst>
              <a:defRPr/>
            </a:pPr>
            <a:r>
              <a:rPr lang="el-GR" sz="2000" b="1" dirty="0" smtClean="0">
                <a:solidFill>
                  <a:schemeClr val="accent5">
                    <a:lumMod val="10000"/>
                  </a:schemeClr>
                </a:solidFill>
                <a:effectLst/>
                <a:latin typeface="Arial" pitchFamily="34" charset="0"/>
                <a:cs typeface="Arial" pitchFamily="34" charset="0"/>
              </a:rPr>
              <a:t>η διαδικασία διεξάγεται σύμφωνα με τα οριζόμενα στους όρους της πρόσκλησης, όπου υπάρχει, 			</a:t>
            </a:r>
          </a:p>
          <a:p>
            <a:pPr marL="355600" indent="-355600" algn="ctr" eaLnBrk="1" hangingPunct="1">
              <a:lnSpc>
                <a:spcPct val="150000"/>
              </a:lnSpc>
              <a:spcBef>
                <a:spcPct val="0"/>
              </a:spcBef>
              <a:buFont typeface="Wingdings" pitchFamily="2" charset="2"/>
              <a:buChar char="Ø"/>
              <a:tabLst>
                <a:tab pos="0" algn="l"/>
                <a:tab pos="361950" algn="l"/>
              </a:tabLst>
              <a:defRPr/>
            </a:pPr>
            <a:r>
              <a:rPr lang="el-GR" sz="2000" b="1" dirty="0" smtClean="0">
                <a:solidFill>
                  <a:srgbClr val="C00000"/>
                </a:solidFill>
                <a:effectLst/>
                <a:latin typeface="Arial" pitchFamily="34" charset="0"/>
                <a:cs typeface="Arial" pitchFamily="34" charset="0"/>
              </a:rPr>
              <a:t>&amp;</a:t>
            </a:r>
          </a:p>
          <a:p>
            <a:pPr marL="355600" indent="-355600" algn="just" eaLnBrk="1" hangingPunct="1">
              <a:lnSpc>
                <a:spcPct val="150000"/>
              </a:lnSpc>
              <a:spcBef>
                <a:spcPct val="0"/>
              </a:spcBef>
              <a:buNone/>
              <a:tabLst>
                <a:tab pos="0" algn="l"/>
                <a:tab pos="361950" algn="l"/>
              </a:tabLst>
              <a:defRPr/>
            </a:pPr>
            <a:endParaRPr lang="el-GR" sz="2000" b="1" dirty="0" smtClean="0">
              <a:solidFill>
                <a:schemeClr val="accent5">
                  <a:lumMod val="10000"/>
                </a:schemeClr>
              </a:solidFill>
              <a:effectLst/>
              <a:latin typeface="Arial" pitchFamily="34" charset="0"/>
              <a:cs typeface="Arial" pitchFamily="34" charset="0"/>
            </a:endParaRPr>
          </a:p>
          <a:p>
            <a:pPr marL="355600" indent="-355600" algn="just" eaLnBrk="1" hangingPunct="1">
              <a:lnSpc>
                <a:spcPct val="150000"/>
              </a:lnSpc>
              <a:spcBef>
                <a:spcPct val="0"/>
              </a:spcBef>
              <a:buFont typeface="Wingdings" pitchFamily="2" charset="2"/>
              <a:buChar char="Ø"/>
              <a:tabLst>
                <a:tab pos="0" algn="l"/>
                <a:tab pos="361950" algn="l"/>
              </a:tabLst>
              <a:defRPr/>
            </a:pPr>
            <a:r>
              <a:rPr lang="el-GR" sz="2000" b="1" dirty="0" smtClean="0">
                <a:solidFill>
                  <a:schemeClr val="accent5">
                    <a:lumMod val="10000"/>
                  </a:schemeClr>
                </a:solidFill>
                <a:effectLst/>
                <a:latin typeface="Arial" pitchFamily="34" charset="0"/>
                <a:cs typeface="Arial" pitchFamily="34" charset="0"/>
              </a:rPr>
              <a:t>	η αξιολόγηση των προσφορών μπορεί να γίνεται σε ενιαίο στάδιο με την ανάθεση της σύμβασης</a:t>
            </a:r>
          </a:p>
          <a:p>
            <a:pPr marL="355600" indent="-355600" algn="just" eaLnBrk="1" hangingPunct="1">
              <a:lnSpc>
                <a:spcPct val="165000"/>
              </a:lnSpc>
              <a:spcBef>
                <a:spcPct val="0"/>
              </a:spcBef>
              <a:buNone/>
              <a:tabLst>
                <a:tab pos="0" algn="l"/>
              </a:tabLst>
              <a:defRPr/>
            </a:pPr>
            <a:endParaRPr lang="el-GR" sz="2400" b="1" dirty="0" smtClean="0">
              <a:latin typeface="Arial" charset="0"/>
            </a:endParaRP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0354"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DD84177B-ABD3-4EA4-8A39-ABE2007F2519}" type="slidenum">
              <a:rPr lang="el-GR" sz="1200"/>
              <a:pPr algn="r"/>
              <a:t>115</a:t>
            </a:fld>
            <a:endParaRPr lang="el-GR" sz="1200"/>
          </a:p>
        </p:txBody>
      </p:sp>
      <p:sp>
        <p:nvSpPr>
          <p:cNvPr id="71683" name="Rectangle 2"/>
          <p:cNvSpPr>
            <a:spLocks noGrp="1" noChangeArrowheads="1"/>
          </p:cNvSpPr>
          <p:nvPr>
            <p:ph type="ctrTitle" idx="4294967295"/>
          </p:nvPr>
        </p:nvSpPr>
        <p:spPr>
          <a:xfrm>
            <a:off x="323850" y="188913"/>
            <a:ext cx="8497888" cy="360362"/>
          </a:xfrm>
        </p:spPr>
        <p:txBody>
          <a:bodyPr anchor="b"/>
          <a:lstStyle/>
          <a:p>
            <a:pPr algn="just" eaLnBrk="1" hangingPunct="1">
              <a:lnSpc>
                <a:spcPct val="90000"/>
              </a:lnSpc>
              <a:defRPr/>
            </a:pPr>
            <a:r>
              <a:rPr lang="el-GR" sz="4500" b="0" smtClean="0">
                <a:solidFill>
                  <a:schemeClr val="accent2"/>
                </a:solidFill>
                <a:latin typeface="Arial" charset="0"/>
              </a:rPr>
              <a:t/>
            </a:r>
            <a:br>
              <a:rPr lang="el-GR" sz="4500" b="0" smtClean="0">
                <a:solidFill>
                  <a:schemeClr val="accent2"/>
                </a:solidFill>
                <a:latin typeface="Arial" charset="0"/>
              </a:rPr>
            </a:br>
            <a:r>
              <a:rPr lang="el-GR" sz="2000" b="0" smtClean="0">
                <a:solidFill>
                  <a:schemeClr val="folHlink"/>
                </a:solidFill>
                <a:latin typeface="Arial" charset="0"/>
              </a:rPr>
              <a:t>άρθρ. 32 Διαδικασία διαπραγμάτευσης χωρίς δημοσίευση προκήρυξης</a:t>
            </a:r>
          </a:p>
        </p:txBody>
      </p:sp>
      <p:sp>
        <p:nvSpPr>
          <p:cNvPr id="100356" name="Rectangle 3"/>
          <p:cNvSpPr>
            <a:spLocks noGrp="1" noChangeArrowheads="1"/>
          </p:cNvSpPr>
          <p:nvPr>
            <p:ph type="subTitle" idx="4294967295"/>
          </p:nvPr>
        </p:nvSpPr>
        <p:spPr>
          <a:xfrm>
            <a:off x="179388" y="620713"/>
            <a:ext cx="8785225" cy="6121400"/>
          </a:xfrm>
          <a:noFill/>
        </p:spPr>
        <p:txBody>
          <a:bodyPr/>
          <a:lstStyle/>
          <a:p>
            <a:pPr marL="0" indent="0" algn="just" eaLnBrk="1" hangingPunct="1">
              <a:lnSpc>
                <a:spcPct val="150000"/>
              </a:lnSpc>
              <a:spcBef>
                <a:spcPct val="0"/>
              </a:spcBef>
              <a:buFont typeface="Wingdings" pitchFamily="2" charset="2"/>
              <a:buNone/>
              <a:tabLst>
                <a:tab pos="0" algn="l"/>
              </a:tabLst>
            </a:pPr>
            <a:r>
              <a:rPr lang="el-GR" sz="1800" b="1" dirty="0" smtClean="0">
                <a:solidFill>
                  <a:schemeClr val="folHlink"/>
                </a:solidFill>
                <a:effectLst/>
                <a:latin typeface="Arial" charset="0"/>
              </a:rPr>
              <a:t>ΕΑΑΔΗΣΥ/6187/2016</a:t>
            </a:r>
            <a:r>
              <a:rPr lang="el-GR" sz="1800" b="1" dirty="0" smtClean="0">
                <a:effectLst/>
                <a:latin typeface="Arial" charset="0"/>
              </a:rPr>
              <a:t>: </a:t>
            </a:r>
            <a:r>
              <a:rPr lang="el-GR" sz="1800" u="sng" dirty="0" smtClean="0">
                <a:effectLst/>
                <a:latin typeface="Arial" charset="0"/>
              </a:rPr>
              <a:t>για την παροχή σύμφωνης γνώμης</a:t>
            </a:r>
            <a:r>
              <a:rPr lang="el-GR" sz="1800" dirty="0" smtClean="0">
                <a:effectLst/>
                <a:latin typeface="Arial" charset="0"/>
              </a:rPr>
              <a:t> εκ μέρους της Αρχής για την προσφυγή στη διαδικασία της διαπραγμάτευσης. </a:t>
            </a:r>
          </a:p>
          <a:p>
            <a:pPr marL="0" indent="0" algn="just" eaLnBrk="1" hangingPunct="1">
              <a:lnSpc>
                <a:spcPct val="150000"/>
              </a:lnSpc>
              <a:spcBef>
                <a:spcPct val="0"/>
              </a:spcBef>
              <a:buFont typeface="Wingdings" pitchFamily="2" charset="2"/>
              <a:buNone/>
              <a:tabLst>
                <a:tab pos="0" algn="l"/>
              </a:tabLst>
            </a:pPr>
            <a:endParaRPr lang="el-GR" sz="1800" dirty="0" smtClean="0">
              <a:effectLst/>
              <a:latin typeface="Arial" charset="0"/>
            </a:endParaRPr>
          </a:p>
          <a:p>
            <a:pPr marL="0" indent="0" algn="just" eaLnBrk="1" hangingPunct="1">
              <a:lnSpc>
                <a:spcPct val="150000"/>
              </a:lnSpc>
              <a:spcBef>
                <a:spcPct val="0"/>
              </a:spcBef>
              <a:buFont typeface="Wingdings" pitchFamily="2" charset="2"/>
              <a:buNone/>
              <a:tabLst>
                <a:tab pos="0" algn="l"/>
              </a:tabLst>
            </a:pPr>
            <a:r>
              <a:rPr lang="el-GR" sz="1800" dirty="0" smtClean="0">
                <a:effectLst/>
                <a:latin typeface="Arial" charset="0"/>
              </a:rPr>
              <a:t>«Μετά από σύμφωνη γνώμη της Αρχής </a:t>
            </a:r>
            <a:r>
              <a:rPr lang="el-GR" sz="1800" b="1" dirty="0" smtClean="0">
                <a:solidFill>
                  <a:schemeClr val="folHlink"/>
                </a:solidFill>
                <a:effectLst/>
                <a:latin typeface="Arial" charset="0"/>
              </a:rPr>
              <a:t>εκδίδονται πλέον οι αποφάσεις των αναθετουσών αρχών που αφορούν την </a:t>
            </a:r>
            <a:r>
              <a:rPr lang="el-GR" sz="1800" b="1" dirty="0" smtClean="0">
                <a:effectLst/>
                <a:latin typeface="Arial" charset="0"/>
              </a:rPr>
              <a:t>προσφυγή στη διαδικασία της διαπραγμάτευσης</a:t>
            </a:r>
            <a:r>
              <a:rPr lang="el-GR" sz="1800" b="1" dirty="0" smtClean="0">
                <a:solidFill>
                  <a:schemeClr val="folHlink"/>
                </a:solidFill>
                <a:effectLst/>
                <a:latin typeface="Arial" charset="0"/>
              </a:rPr>
              <a:t> για την ανάθεση των δημοσίων συμβάσεων, σύμφωνα με την περίπτωση β' της παρ. 2 του άρθρου 26 και τα άρθρα 32 και 269 του ν. 4412/2016, </a:t>
            </a:r>
          </a:p>
          <a:p>
            <a:pPr marL="0" indent="0" algn="ctr" eaLnBrk="1" hangingPunct="1">
              <a:lnSpc>
                <a:spcPct val="150000"/>
              </a:lnSpc>
              <a:spcBef>
                <a:spcPct val="0"/>
              </a:spcBef>
              <a:buFont typeface="Wingdings" pitchFamily="2" charset="2"/>
              <a:buNone/>
              <a:tabLst>
                <a:tab pos="0" algn="l"/>
              </a:tabLst>
            </a:pPr>
            <a:r>
              <a:rPr lang="el-GR" sz="2000" b="1" u="sng" dirty="0" smtClean="0">
                <a:solidFill>
                  <a:srgbClr val="00B0F0"/>
                </a:solidFill>
                <a:effectLst/>
                <a:latin typeface="Arial" charset="0"/>
              </a:rPr>
              <a:t>εξαιρουμένων των περιπτώσεων ανωτέρας βίας</a:t>
            </a:r>
            <a:r>
              <a:rPr lang="el-GR" sz="2000" b="1" dirty="0" smtClean="0">
                <a:solidFill>
                  <a:srgbClr val="00B0F0"/>
                </a:solidFill>
                <a:effectLst/>
                <a:latin typeface="Arial" charset="0"/>
              </a:rPr>
              <a:t>, </a:t>
            </a:r>
          </a:p>
          <a:p>
            <a:pPr marL="0" indent="0" algn="just" eaLnBrk="1" hangingPunct="1">
              <a:lnSpc>
                <a:spcPct val="150000"/>
              </a:lnSpc>
              <a:spcBef>
                <a:spcPct val="0"/>
              </a:spcBef>
              <a:buFont typeface="Wingdings" pitchFamily="2" charset="2"/>
              <a:buNone/>
              <a:tabLst>
                <a:tab pos="0" algn="l"/>
              </a:tabLst>
            </a:pPr>
            <a:endParaRPr lang="el-GR" sz="1800" dirty="0" smtClean="0">
              <a:effectLst/>
              <a:latin typeface="Arial" charset="0"/>
            </a:endParaRPr>
          </a:p>
          <a:p>
            <a:pPr marL="0" indent="0" algn="just" eaLnBrk="1" hangingPunct="1">
              <a:lnSpc>
                <a:spcPct val="150000"/>
              </a:lnSpc>
              <a:spcBef>
                <a:spcPct val="0"/>
              </a:spcBef>
              <a:buFont typeface="Wingdings" pitchFamily="2" charset="2"/>
              <a:buNone/>
              <a:tabLst>
                <a:tab pos="0" algn="l"/>
              </a:tabLst>
            </a:pPr>
            <a:r>
              <a:rPr lang="el-GR" sz="1800" dirty="0" smtClean="0">
                <a:effectLst/>
                <a:latin typeface="Arial" charset="0"/>
              </a:rPr>
              <a:t>εφόσον οι συμβάσεις αυτές εμπίπτουν, </a:t>
            </a:r>
            <a:r>
              <a:rPr lang="el-GR" sz="1800" b="1" dirty="0" smtClean="0">
                <a:effectLst/>
                <a:latin typeface="Arial" charset="0"/>
              </a:rPr>
              <a:t>λόγω της εκτιμώμενης αξίας τους</a:t>
            </a:r>
            <a:r>
              <a:rPr lang="el-GR" sz="1800" dirty="0" smtClean="0">
                <a:effectLst/>
                <a:latin typeface="Arial" charset="0"/>
              </a:rPr>
              <a:t>, στο πεδίο εφαρμογής των Οδηγιών 2014/24/ΕΕ και 2014/25/ΕΕ.</a:t>
            </a: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1378" name="Rectangle 6"/>
          <p:cNvSpPr>
            <a:spLocks noGrp="1" noChangeArrowheads="1"/>
          </p:cNvSpPr>
          <p:nvPr>
            <p:ph type="sldNum" sz="quarter" idx="12"/>
          </p:nvPr>
        </p:nvSpPr>
        <p:spPr>
          <a:xfrm>
            <a:off x="6553200" y="6248400"/>
            <a:ext cx="1905000" cy="457200"/>
          </a:xfrm>
          <a:noFill/>
        </p:spPr>
        <p:txBody>
          <a:bodyPr/>
          <a:lstStyle/>
          <a:p>
            <a:fld id="{0A8C374A-38F5-4154-A578-F30A3A13C928}" type="slidenum">
              <a:rPr lang="el-GR" sz="1200" smtClean="0">
                <a:effectLst/>
                <a:latin typeface="Verdana" pitchFamily="34" charset="0"/>
              </a:rPr>
              <a:pPr/>
              <a:t>116</a:t>
            </a:fld>
            <a:endParaRPr lang="el-GR" sz="1200" smtClean="0">
              <a:effectLst/>
              <a:latin typeface="Verdana" pitchFamily="34" charset="0"/>
            </a:endParaRPr>
          </a:p>
        </p:txBody>
      </p:sp>
      <p:sp>
        <p:nvSpPr>
          <p:cNvPr id="72707" name="Rectangle 2"/>
          <p:cNvSpPr>
            <a:spLocks noGrp="1" noChangeArrowheads="1"/>
          </p:cNvSpPr>
          <p:nvPr>
            <p:ph type="ctrTitle" idx="4294967295"/>
          </p:nvPr>
        </p:nvSpPr>
        <p:spPr>
          <a:xfrm>
            <a:off x="179388" y="142853"/>
            <a:ext cx="8642350" cy="571504"/>
          </a:xfrm>
        </p:spPr>
        <p:txBody>
          <a:bodyPr anchor="b"/>
          <a:lstStyle/>
          <a:p>
            <a:pPr eaLnBrk="1" hangingPunct="1">
              <a:lnSpc>
                <a:spcPct val="90000"/>
              </a:lnSpc>
              <a:defRPr/>
            </a:pPr>
            <a:r>
              <a:rPr lang="el-GR" sz="4500" b="0" dirty="0" smtClean="0">
                <a:solidFill>
                  <a:schemeClr val="accent2"/>
                </a:solidFill>
                <a:latin typeface="Arial" charset="0"/>
              </a:rPr>
              <a:t/>
            </a:r>
            <a:br>
              <a:rPr lang="el-GR" sz="4500" b="0" dirty="0" smtClean="0">
                <a:solidFill>
                  <a:schemeClr val="accent2"/>
                </a:solidFill>
                <a:latin typeface="Arial" charset="0"/>
              </a:rPr>
            </a:br>
            <a:r>
              <a:rPr lang="el-GR" sz="2000" dirty="0" smtClean="0">
                <a:solidFill>
                  <a:schemeClr val="folHlink"/>
                </a:solidFill>
                <a:latin typeface="Arial" charset="0"/>
              </a:rPr>
              <a:t>άρθρ. 32</a:t>
            </a:r>
          </a:p>
        </p:txBody>
      </p:sp>
      <p:sp>
        <p:nvSpPr>
          <p:cNvPr id="72708" name="Rectangle 3"/>
          <p:cNvSpPr>
            <a:spLocks noGrp="1" noChangeArrowheads="1"/>
          </p:cNvSpPr>
          <p:nvPr>
            <p:ph type="subTitle" idx="4294967295"/>
          </p:nvPr>
        </p:nvSpPr>
        <p:spPr>
          <a:xfrm>
            <a:off x="323850" y="857232"/>
            <a:ext cx="8496300" cy="5667393"/>
          </a:xfrm>
          <a:solidFill>
            <a:schemeClr val="accent4">
              <a:lumMod val="90000"/>
            </a:schemeClr>
          </a:solidFill>
        </p:spPr>
        <p:txBody>
          <a:bodyPr/>
          <a:lstStyle/>
          <a:p>
            <a:pPr marL="355600" indent="-355600" algn="just" eaLnBrk="1" hangingPunct="1">
              <a:lnSpc>
                <a:spcPct val="150000"/>
              </a:lnSpc>
              <a:spcBef>
                <a:spcPct val="0"/>
              </a:spcBef>
              <a:buNone/>
              <a:tabLst>
                <a:tab pos="0" algn="l"/>
              </a:tabLst>
              <a:defRPr/>
            </a:pPr>
            <a:r>
              <a:rPr lang="el-GR" sz="2000" dirty="0" smtClean="0">
                <a:solidFill>
                  <a:srgbClr val="FFFF00"/>
                </a:solidFill>
                <a:latin typeface="Arial" charset="0"/>
              </a:rPr>
              <a:t>4. Για ΔΣ προμηθειών &amp; υπηρεσιών για την </a:t>
            </a:r>
            <a:r>
              <a:rPr lang="el-GR" sz="2000" b="1" dirty="0" smtClean="0">
                <a:solidFill>
                  <a:srgbClr val="FFFF00"/>
                </a:solidFill>
                <a:latin typeface="Arial" charset="0"/>
              </a:rPr>
              <a:t>αγορά αγαθών ή υπηρεσιών</a:t>
            </a:r>
            <a:r>
              <a:rPr lang="el-GR" sz="2000" dirty="0" smtClean="0">
                <a:solidFill>
                  <a:srgbClr val="FFFF00"/>
                </a:solidFill>
                <a:latin typeface="Arial" charset="0"/>
              </a:rPr>
              <a:t>, </a:t>
            </a:r>
            <a:r>
              <a:rPr lang="el-GR" sz="2000" b="1" dirty="0" smtClean="0">
                <a:solidFill>
                  <a:srgbClr val="FFFF00"/>
                </a:solidFill>
                <a:latin typeface="Arial" charset="0"/>
              </a:rPr>
              <a:t>υπό ιδιαίτερα ευνοϊκούς όρους</a:t>
            </a:r>
            <a:r>
              <a:rPr lang="el-GR" sz="2000" dirty="0" smtClean="0">
                <a:solidFill>
                  <a:srgbClr val="FFFF00"/>
                </a:solidFill>
                <a:latin typeface="Arial" charset="0"/>
              </a:rPr>
              <a:t> είτε: </a:t>
            </a:r>
          </a:p>
          <a:p>
            <a:pPr marL="355600" indent="-355600" algn="just" eaLnBrk="1" hangingPunct="1">
              <a:lnSpc>
                <a:spcPct val="150000"/>
              </a:lnSpc>
              <a:spcBef>
                <a:spcPct val="0"/>
              </a:spcBef>
              <a:buFont typeface="Wingdings" pitchFamily="2" charset="2"/>
              <a:buChar char="ü"/>
              <a:tabLst>
                <a:tab pos="0" algn="l"/>
              </a:tabLst>
              <a:defRPr/>
            </a:pPr>
            <a:r>
              <a:rPr lang="el-GR" sz="2000" dirty="0" smtClean="0">
                <a:solidFill>
                  <a:schemeClr val="accent6">
                    <a:lumMod val="50000"/>
                  </a:schemeClr>
                </a:solidFill>
                <a:effectLst/>
                <a:latin typeface="Arial" charset="0"/>
              </a:rPr>
              <a:t>από προμηθευτή που παύει οριστικά τις εμπορικές του δραστηριότητες,</a:t>
            </a:r>
          </a:p>
          <a:p>
            <a:pPr marL="355600" indent="-355600" algn="just" eaLnBrk="1" hangingPunct="1">
              <a:lnSpc>
                <a:spcPct val="150000"/>
              </a:lnSpc>
              <a:spcBef>
                <a:spcPct val="0"/>
              </a:spcBef>
              <a:buFont typeface="Wingdings" pitchFamily="2" charset="2"/>
              <a:buChar char="ü"/>
              <a:tabLst>
                <a:tab pos="0" algn="l"/>
              </a:tabLst>
              <a:defRPr/>
            </a:pPr>
            <a:r>
              <a:rPr lang="el-GR" sz="2000" dirty="0" smtClean="0">
                <a:solidFill>
                  <a:schemeClr val="accent6">
                    <a:lumMod val="50000"/>
                  </a:schemeClr>
                </a:solidFill>
                <a:effectLst/>
                <a:latin typeface="Arial" charset="0"/>
              </a:rPr>
              <a:t>από τον εκκαθαριστή διαδικασίας αφερεγγυότητας, δικαστικού συμβιβασμού ή ανάλογης νόμιμης διαδικασίας. </a:t>
            </a:r>
          </a:p>
          <a:p>
            <a:pPr marL="355600" indent="-355600" algn="ctr" eaLnBrk="1" hangingPunct="1">
              <a:lnSpc>
                <a:spcPct val="150000"/>
              </a:lnSpc>
              <a:spcBef>
                <a:spcPct val="0"/>
              </a:spcBef>
              <a:buNone/>
              <a:tabLst>
                <a:tab pos="0" algn="l"/>
              </a:tabLst>
              <a:defRPr/>
            </a:pPr>
            <a:r>
              <a:rPr lang="el-GR" sz="2000" b="1" dirty="0" smtClean="0">
                <a:solidFill>
                  <a:srgbClr val="00B0F0"/>
                </a:solidFill>
                <a:latin typeface="Arial" charset="0"/>
              </a:rPr>
              <a:t>[εφαρμογή αρθρ. 32</a:t>
            </a:r>
            <a:r>
              <a:rPr lang="el-GR" sz="2000" b="1" baseline="30000" dirty="0" smtClean="0">
                <a:solidFill>
                  <a:srgbClr val="00B0F0"/>
                </a:solidFill>
                <a:latin typeface="Arial" charset="0"/>
              </a:rPr>
              <a:t>Α</a:t>
            </a:r>
            <a:r>
              <a:rPr lang="el-GR" sz="2000" b="1" dirty="0" smtClean="0">
                <a:solidFill>
                  <a:srgbClr val="00B0F0"/>
                </a:solidFill>
                <a:latin typeface="Arial" charset="0"/>
              </a:rPr>
              <a:t>]</a:t>
            </a:r>
            <a:endParaRPr lang="el-GR" sz="2000" b="1" dirty="0" smtClean="0">
              <a:latin typeface="Arial" charset="0"/>
            </a:endParaRPr>
          </a:p>
          <a:p>
            <a:pPr marL="355600" indent="-355600" algn="just" eaLnBrk="1" hangingPunct="1">
              <a:lnSpc>
                <a:spcPct val="150000"/>
              </a:lnSpc>
              <a:spcBef>
                <a:spcPct val="0"/>
              </a:spcBef>
              <a:buNone/>
              <a:tabLst>
                <a:tab pos="0" algn="l"/>
              </a:tabLst>
              <a:defRPr/>
            </a:pPr>
            <a:endParaRPr lang="el-GR" sz="2000" dirty="0" smtClean="0">
              <a:latin typeface="Arial" charset="0"/>
            </a:endParaRPr>
          </a:p>
          <a:p>
            <a:pPr marL="355600" indent="-355600" algn="just" eaLnBrk="1" hangingPunct="1">
              <a:lnSpc>
                <a:spcPct val="150000"/>
              </a:lnSpc>
              <a:spcBef>
                <a:spcPct val="0"/>
              </a:spcBef>
              <a:buFont typeface="Wingdings" pitchFamily="2" charset="2"/>
              <a:buNone/>
              <a:tabLst>
                <a:tab pos="0" algn="l"/>
              </a:tabLst>
              <a:defRPr/>
            </a:pPr>
            <a:r>
              <a:rPr lang="el-GR" sz="2000" b="1" dirty="0" smtClean="0">
                <a:latin typeface="Arial" charset="0"/>
              </a:rPr>
              <a:t>		</a:t>
            </a:r>
            <a:r>
              <a:rPr lang="el-GR" sz="2000" b="1" u="sng" dirty="0" smtClean="0">
                <a:solidFill>
                  <a:srgbClr val="C00000"/>
                </a:solidFill>
                <a:latin typeface="Arial" charset="0"/>
              </a:rPr>
              <a:t>Εκκαθαριστής διαδικασίας αφερεγγυότητας</a:t>
            </a:r>
            <a:r>
              <a:rPr lang="el-GR" sz="2000" dirty="0" smtClean="0">
                <a:solidFill>
                  <a:srgbClr val="C00000"/>
                </a:solidFill>
                <a:latin typeface="Arial" charset="0"/>
              </a:rPr>
              <a:t>: ο διαχειριστής αφερεγγυότητας, ο ειδικός εκκαθαριστής, ο σύνδικος της πτώχευσης σύμφωνα με τον </a:t>
            </a:r>
            <a:r>
              <a:rPr lang="el-GR" sz="2000" dirty="0" err="1" smtClean="0">
                <a:solidFill>
                  <a:srgbClr val="C00000"/>
                </a:solidFill>
                <a:latin typeface="Arial" charset="0"/>
              </a:rPr>
              <a:t>Πτωχ</a:t>
            </a:r>
            <a:r>
              <a:rPr lang="el-GR" sz="2000" dirty="0" smtClean="0">
                <a:solidFill>
                  <a:srgbClr val="C00000"/>
                </a:solidFill>
                <a:latin typeface="Arial" charset="0"/>
              </a:rPr>
              <a:t>. Κώδικα &amp; κάθε άλλο πρόσωπο που ασκεί ανάλογα καθήκοντα.</a:t>
            </a:r>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1378" name="Rectangle 6"/>
          <p:cNvSpPr>
            <a:spLocks noGrp="1" noChangeArrowheads="1"/>
          </p:cNvSpPr>
          <p:nvPr>
            <p:ph type="sldNum" sz="quarter" idx="12"/>
          </p:nvPr>
        </p:nvSpPr>
        <p:spPr>
          <a:xfrm>
            <a:off x="6553200" y="6248400"/>
            <a:ext cx="1905000" cy="457200"/>
          </a:xfrm>
          <a:noFill/>
        </p:spPr>
        <p:txBody>
          <a:bodyPr/>
          <a:lstStyle/>
          <a:p>
            <a:fld id="{0A8C374A-38F5-4154-A578-F30A3A13C928}" type="slidenum">
              <a:rPr lang="el-GR" sz="1200" smtClean="0">
                <a:effectLst/>
                <a:latin typeface="Verdana" pitchFamily="34" charset="0"/>
              </a:rPr>
              <a:pPr/>
              <a:t>117</a:t>
            </a:fld>
            <a:endParaRPr lang="el-GR" sz="1200" smtClean="0">
              <a:effectLst/>
              <a:latin typeface="Verdana" pitchFamily="34" charset="0"/>
            </a:endParaRPr>
          </a:p>
        </p:txBody>
      </p:sp>
      <p:sp>
        <p:nvSpPr>
          <p:cNvPr id="72707" name="Rectangle 2"/>
          <p:cNvSpPr>
            <a:spLocks noGrp="1" noChangeArrowheads="1"/>
          </p:cNvSpPr>
          <p:nvPr>
            <p:ph type="ctrTitle" idx="4294967295"/>
          </p:nvPr>
        </p:nvSpPr>
        <p:spPr>
          <a:xfrm>
            <a:off x="179388" y="142853"/>
            <a:ext cx="8642350" cy="571504"/>
          </a:xfrm>
        </p:spPr>
        <p:txBody>
          <a:bodyPr anchor="b"/>
          <a:lstStyle/>
          <a:p>
            <a:pPr eaLnBrk="1" hangingPunct="1">
              <a:lnSpc>
                <a:spcPct val="90000"/>
              </a:lnSpc>
              <a:defRPr/>
            </a:pPr>
            <a:r>
              <a:rPr lang="el-GR" sz="4500" b="0" dirty="0" smtClean="0">
                <a:solidFill>
                  <a:schemeClr val="accent2"/>
                </a:solidFill>
                <a:latin typeface="Arial" charset="0"/>
              </a:rPr>
              <a:t/>
            </a:r>
            <a:br>
              <a:rPr lang="el-GR" sz="4500" b="0" dirty="0" smtClean="0">
                <a:solidFill>
                  <a:schemeClr val="accent2"/>
                </a:solidFill>
                <a:latin typeface="Arial" charset="0"/>
              </a:rPr>
            </a:br>
            <a:r>
              <a:rPr lang="el-GR" sz="2000" dirty="0" smtClean="0">
                <a:solidFill>
                  <a:schemeClr val="folHlink"/>
                </a:solidFill>
                <a:latin typeface="Arial" charset="0"/>
              </a:rPr>
              <a:t>άρθρ. 32</a:t>
            </a:r>
          </a:p>
        </p:txBody>
      </p:sp>
      <p:sp>
        <p:nvSpPr>
          <p:cNvPr id="72708" name="Rectangle 3"/>
          <p:cNvSpPr>
            <a:spLocks noGrp="1" noChangeArrowheads="1"/>
          </p:cNvSpPr>
          <p:nvPr>
            <p:ph type="subTitle" idx="4294967295"/>
          </p:nvPr>
        </p:nvSpPr>
        <p:spPr>
          <a:xfrm>
            <a:off x="323850" y="857232"/>
            <a:ext cx="8496300" cy="5667393"/>
          </a:xfrm>
        </p:spPr>
        <p:txBody>
          <a:bodyPr/>
          <a:lstStyle/>
          <a:p>
            <a:pPr marL="355600" indent="-355600" algn="just" eaLnBrk="1" hangingPunct="1">
              <a:lnSpc>
                <a:spcPct val="150000"/>
              </a:lnSpc>
              <a:spcBef>
                <a:spcPct val="0"/>
              </a:spcBef>
              <a:buNone/>
              <a:tabLst>
                <a:tab pos="0" algn="l"/>
              </a:tabLst>
              <a:defRPr/>
            </a:pPr>
            <a:r>
              <a:rPr lang="el-GR" sz="2000" dirty="0" smtClean="0">
                <a:solidFill>
                  <a:srgbClr val="FFFF00"/>
                </a:solidFill>
                <a:latin typeface="Arial" charset="0"/>
              </a:rPr>
              <a:t>4. Για ΔΣ προμηθειών &amp; υπηρεσιών για την </a:t>
            </a:r>
            <a:r>
              <a:rPr lang="el-GR" sz="2000" b="1" dirty="0" smtClean="0">
                <a:solidFill>
                  <a:srgbClr val="FFFF00"/>
                </a:solidFill>
                <a:latin typeface="Arial" charset="0"/>
              </a:rPr>
              <a:t>αγορά αγαθών ή υπηρεσιών</a:t>
            </a:r>
            <a:r>
              <a:rPr lang="el-GR" sz="2000" dirty="0" smtClean="0">
                <a:solidFill>
                  <a:srgbClr val="FFFF00"/>
                </a:solidFill>
                <a:latin typeface="Arial" charset="0"/>
              </a:rPr>
              <a:t>, </a:t>
            </a:r>
            <a:r>
              <a:rPr lang="el-GR" sz="2000" b="1" dirty="0" smtClean="0">
                <a:solidFill>
                  <a:srgbClr val="FFFF00"/>
                </a:solidFill>
                <a:latin typeface="Arial" charset="0"/>
              </a:rPr>
              <a:t>υπό ιδιαίτερα ευνοϊκούς όρους</a:t>
            </a:r>
            <a:endParaRPr lang="el-GR" sz="2000" dirty="0" smtClean="0">
              <a:solidFill>
                <a:srgbClr val="FFFF00"/>
              </a:solidFill>
              <a:latin typeface="Arial" charset="0"/>
            </a:endParaRPr>
          </a:p>
          <a:p>
            <a:pPr marL="355600" indent="-355600" algn="ctr" eaLnBrk="1" hangingPunct="1">
              <a:lnSpc>
                <a:spcPct val="150000"/>
              </a:lnSpc>
              <a:spcBef>
                <a:spcPct val="0"/>
              </a:spcBef>
              <a:buNone/>
              <a:tabLst>
                <a:tab pos="0" algn="l"/>
              </a:tabLst>
              <a:defRPr/>
            </a:pPr>
            <a:r>
              <a:rPr lang="el-GR" sz="2000" b="1" dirty="0" smtClean="0">
                <a:solidFill>
                  <a:srgbClr val="00B0F0"/>
                </a:solidFill>
                <a:latin typeface="Arial" charset="0"/>
              </a:rPr>
              <a:t>[εφαρμογή αρθρ. 32</a:t>
            </a:r>
            <a:r>
              <a:rPr lang="el-GR" sz="2000" b="1" baseline="30000" dirty="0" smtClean="0">
                <a:solidFill>
                  <a:srgbClr val="00B0F0"/>
                </a:solidFill>
                <a:latin typeface="Arial" charset="0"/>
              </a:rPr>
              <a:t>Α</a:t>
            </a:r>
            <a:r>
              <a:rPr lang="el-GR" sz="2000" b="1" dirty="0" smtClean="0">
                <a:solidFill>
                  <a:srgbClr val="00B0F0"/>
                </a:solidFill>
                <a:latin typeface="Arial" charset="0"/>
              </a:rPr>
              <a:t>]</a:t>
            </a:r>
          </a:p>
          <a:p>
            <a:pPr marL="355600" indent="-355600" algn="just" eaLnBrk="1" hangingPunct="1">
              <a:lnSpc>
                <a:spcPct val="150000"/>
              </a:lnSpc>
              <a:spcBef>
                <a:spcPct val="0"/>
              </a:spcBef>
              <a:buNone/>
              <a:tabLst>
                <a:tab pos="0" algn="l"/>
              </a:tabLst>
              <a:defRPr/>
            </a:pPr>
            <a:endParaRPr lang="el-GR" sz="2000" b="1" dirty="0" smtClean="0">
              <a:latin typeface="Arial" charset="0"/>
            </a:endParaRPr>
          </a:p>
          <a:p>
            <a:pPr marL="355600" indent="-355600" algn="just" eaLnBrk="1" hangingPunct="1">
              <a:lnSpc>
                <a:spcPct val="150000"/>
              </a:lnSpc>
              <a:spcBef>
                <a:spcPct val="0"/>
              </a:spcBef>
              <a:buFont typeface="Wingdings" pitchFamily="2" charset="2"/>
              <a:buChar char="Ø"/>
              <a:tabLst>
                <a:tab pos="0" algn="l"/>
                <a:tab pos="361950" algn="l"/>
              </a:tabLst>
              <a:defRPr/>
            </a:pPr>
            <a:r>
              <a:rPr lang="el-GR" sz="2000" b="1" dirty="0" smtClean="0">
                <a:solidFill>
                  <a:srgbClr val="C00000"/>
                </a:solidFill>
                <a:effectLst/>
                <a:latin typeface="Arial" pitchFamily="34" charset="0"/>
                <a:cs typeface="Arial" pitchFamily="34" charset="0"/>
              </a:rPr>
              <a:t>η διαδικασία διεξάγεται σύμφωνα με τα οριζόμενα στους όρους της πρόσκλησης, όπου υπάρχει, 			&amp;</a:t>
            </a:r>
          </a:p>
          <a:p>
            <a:pPr marL="355600" indent="-355600" algn="just" eaLnBrk="1" hangingPunct="1">
              <a:lnSpc>
                <a:spcPct val="150000"/>
              </a:lnSpc>
              <a:spcBef>
                <a:spcPct val="0"/>
              </a:spcBef>
              <a:buNone/>
              <a:tabLst>
                <a:tab pos="0" algn="l"/>
                <a:tab pos="361950" algn="l"/>
              </a:tabLst>
              <a:defRPr/>
            </a:pPr>
            <a:endParaRPr lang="el-GR" sz="2000" b="1" dirty="0" smtClean="0">
              <a:solidFill>
                <a:srgbClr val="C00000"/>
              </a:solidFill>
              <a:effectLst/>
              <a:latin typeface="Arial" pitchFamily="34" charset="0"/>
              <a:cs typeface="Arial" pitchFamily="34" charset="0"/>
            </a:endParaRPr>
          </a:p>
          <a:p>
            <a:pPr marL="355600" indent="-355600" algn="just" eaLnBrk="1" hangingPunct="1">
              <a:lnSpc>
                <a:spcPct val="150000"/>
              </a:lnSpc>
              <a:spcBef>
                <a:spcPct val="0"/>
              </a:spcBef>
              <a:buFont typeface="Wingdings" pitchFamily="2" charset="2"/>
              <a:buChar char="Ø"/>
              <a:tabLst>
                <a:tab pos="0" algn="l"/>
                <a:tab pos="361950" algn="l"/>
              </a:tabLst>
              <a:defRPr/>
            </a:pPr>
            <a:r>
              <a:rPr lang="el-GR" sz="2000" b="1" dirty="0" smtClean="0">
                <a:solidFill>
                  <a:srgbClr val="C00000"/>
                </a:solidFill>
                <a:effectLst/>
                <a:latin typeface="Arial" pitchFamily="34" charset="0"/>
                <a:cs typeface="Arial" pitchFamily="34" charset="0"/>
              </a:rPr>
              <a:t>	η αξιολόγηση των προσφορών μπορεί να γίνεται σε ενιαίο στάδιο με την ανάθεση της σύμβασης</a:t>
            </a:r>
            <a:endParaRPr lang="el-GR" sz="2000" dirty="0" smtClean="0">
              <a:solidFill>
                <a:srgbClr val="C00000"/>
              </a:solidFill>
              <a:effectLst/>
              <a:latin typeface="Arial" charset="0"/>
            </a:endParaRPr>
          </a:p>
          <a:p>
            <a:pPr marL="355600" indent="-355600" algn="just" eaLnBrk="1" hangingPunct="1">
              <a:lnSpc>
                <a:spcPct val="150000"/>
              </a:lnSpc>
              <a:spcBef>
                <a:spcPct val="0"/>
              </a:spcBef>
              <a:buFont typeface="Wingdings" pitchFamily="2" charset="2"/>
              <a:buNone/>
              <a:tabLst>
                <a:tab pos="0" algn="l"/>
              </a:tabLst>
              <a:defRPr/>
            </a:pPr>
            <a:endParaRPr lang="el-GR" sz="2000" dirty="0" smtClean="0">
              <a:latin typeface="Arial" charset="0"/>
            </a:endParaRPr>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02" name="Rectangle 6"/>
          <p:cNvSpPr>
            <a:spLocks noGrp="1" noChangeArrowheads="1"/>
          </p:cNvSpPr>
          <p:nvPr>
            <p:ph type="sldNum" sz="quarter" idx="12"/>
          </p:nvPr>
        </p:nvSpPr>
        <p:spPr>
          <a:xfrm>
            <a:off x="6553200" y="6248400"/>
            <a:ext cx="1905000" cy="457200"/>
          </a:xfrm>
          <a:noFill/>
        </p:spPr>
        <p:txBody>
          <a:bodyPr/>
          <a:lstStyle/>
          <a:p>
            <a:fld id="{ECD8966D-B014-4F11-9C75-0BD912CF69F2}" type="slidenum">
              <a:rPr lang="el-GR" sz="1200" smtClean="0">
                <a:effectLst/>
                <a:latin typeface="Verdana" pitchFamily="34" charset="0"/>
              </a:rPr>
              <a:pPr/>
              <a:t>118</a:t>
            </a:fld>
            <a:endParaRPr lang="el-GR" sz="1200" smtClean="0">
              <a:effectLst/>
              <a:latin typeface="Verdana" pitchFamily="34" charset="0"/>
            </a:endParaRPr>
          </a:p>
        </p:txBody>
      </p:sp>
      <p:sp>
        <p:nvSpPr>
          <p:cNvPr id="73731" name="Rectangle 2"/>
          <p:cNvSpPr>
            <a:spLocks noGrp="1" noChangeArrowheads="1"/>
          </p:cNvSpPr>
          <p:nvPr>
            <p:ph type="ctrTitle" idx="4294967295"/>
          </p:nvPr>
        </p:nvSpPr>
        <p:spPr>
          <a:xfrm>
            <a:off x="323850" y="260350"/>
            <a:ext cx="8497888" cy="504825"/>
          </a:xfrm>
        </p:spPr>
        <p:txBody>
          <a:bodyPr anchor="b"/>
          <a:lstStyle/>
          <a:p>
            <a:pPr eaLnBrk="1" hangingPunct="1">
              <a:lnSpc>
                <a:spcPct val="90000"/>
              </a:lnSpc>
              <a:defRPr/>
            </a:pPr>
            <a:r>
              <a:rPr lang="el-GR" sz="4500" b="0" dirty="0" smtClean="0">
                <a:solidFill>
                  <a:schemeClr val="accent2"/>
                </a:solidFill>
                <a:latin typeface="Arial" charset="0"/>
              </a:rPr>
              <a:t/>
            </a:r>
            <a:br>
              <a:rPr lang="el-GR" sz="4500" b="0" dirty="0" smtClean="0">
                <a:solidFill>
                  <a:schemeClr val="accent2"/>
                </a:solidFill>
                <a:latin typeface="Arial" charset="0"/>
              </a:rPr>
            </a:br>
            <a:r>
              <a:rPr lang="el-GR" sz="3000" b="0" dirty="0" smtClean="0">
                <a:solidFill>
                  <a:schemeClr val="tx1"/>
                </a:solidFill>
                <a:latin typeface="Arial" charset="0"/>
              </a:rPr>
              <a:t> </a:t>
            </a:r>
            <a:r>
              <a:rPr lang="el-GR" sz="2000" dirty="0" smtClean="0">
                <a:solidFill>
                  <a:schemeClr val="folHlink"/>
                </a:solidFill>
                <a:latin typeface="Arial" charset="0"/>
              </a:rPr>
              <a:t>άρθρ. 32</a:t>
            </a:r>
          </a:p>
        </p:txBody>
      </p:sp>
      <p:sp>
        <p:nvSpPr>
          <p:cNvPr id="73732" name="Rectangle 3"/>
          <p:cNvSpPr>
            <a:spLocks noGrp="1" noChangeArrowheads="1"/>
          </p:cNvSpPr>
          <p:nvPr>
            <p:ph type="subTitle" idx="4294967295"/>
          </p:nvPr>
        </p:nvSpPr>
        <p:spPr>
          <a:xfrm>
            <a:off x="179388" y="1071546"/>
            <a:ext cx="8640762" cy="4500594"/>
          </a:xfrm>
          <a:solidFill>
            <a:schemeClr val="accent4">
              <a:lumMod val="90000"/>
            </a:schemeClr>
          </a:solidFill>
        </p:spPr>
        <p:txBody>
          <a:bodyPr/>
          <a:lstStyle/>
          <a:p>
            <a:pPr marL="457200" indent="-457200" algn="ctr" eaLnBrk="1" hangingPunct="1">
              <a:lnSpc>
                <a:spcPct val="150000"/>
              </a:lnSpc>
              <a:spcBef>
                <a:spcPct val="0"/>
              </a:spcBef>
              <a:buNone/>
              <a:tabLst>
                <a:tab pos="0" algn="l"/>
              </a:tabLst>
              <a:defRPr/>
            </a:pPr>
            <a:r>
              <a:rPr lang="el-GR" sz="1900" b="1" dirty="0" smtClean="0">
                <a:solidFill>
                  <a:srgbClr val="FFFF00"/>
                </a:solidFill>
                <a:latin typeface="Arial" charset="0"/>
              </a:rPr>
              <a:t>5.  Για ΔΣ προμηθειών</a:t>
            </a:r>
            <a:r>
              <a:rPr lang="el-GR" sz="1900" dirty="0" smtClean="0">
                <a:latin typeface="Arial" charset="0"/>
              </a:rPr>
              <a:t>: </a:t>
            </a:r>
          </a:p>
          <a:p>
            <a:pPr marL="457200" indent="-457200" algn="ctr" eaLnBrk="1" hangingPunct="1">
              <a:lnSpc>
                <a:spcPct val="150000"/>
              </a:lnSpc>
              <a:spcBef>
                <a:spcPct val="0"/>
              </a:spcBef>
              <a:buNone/>
              <a:tabLst>
                <a:tab pos="0" algn="l"/>
              </a:tabLst>
              <a:defRPr/>
            </a:pPr>
            <a:endParaRPr lang="el-GR" sz="1900" dirty="0" smtClean="0">
              <a:latin typeface="Arial" charset="0"/>
            </a:endParaRPr>
          </a:p>
          <a:p>
            <a:pPr marL="514350" indent="-514350" algn="just" eaLnBrk="1" hangingPunct="1">
              <a:lnSpc>
                <a:spcPct val="150000"/>
              </a:lnSpc>
              <a:spcBef>
                <a:spcPct val="0"/>
              </a:spcBef>
              <a:buFont typeface="+mj-lt"/>
              <a:buAutoNum type="romanUcPeriod"/>
              <a:tabLst>
                <a:tab pos="0" algn="l"/>
              </a:tabLst>
              <a:defRPr/>
            </a:pPr>
            <a:r>
              <a:rPr lang="el-GR" sz="1900" b="1" dirty="0" smtClean="0">
                <a:solidFill>
                  <a:schemeClr val="accent6">
                    <a:lumMod val="50000"/>
                  </a:schemeClr>
                </a:solidFill>
                <a:effectLst/>
                <a:latin typeface="Arial" charset="0"/>
              </a:rPr>
              <a:t>όταν τα προϊόντα κατασκευάζονται αποκλειστικά για σκοπούς έρευνας, πειραματισμού, μελέτης ή ανάπτυξης,</a:t>
            </a:r>
          </a:p>
          <a:p>
            <a:pPr marL="371475" indent="-371475" algn="just" eaLnBrk="1" hangingPunct="1">
              <a:lnSpc>
                <a:spcPct val="150000"/>
              </a:lnSpc>
              <a:spcBef>
                <a:spcPct val="0"/>
              </a:spcBef>
              <a:buNone/>
              <a:tabLst>
                <a:tab pos="0" algn="l"/>
              </a:tabLst>
              <a:defRPr/>
            </a:pPr>
            <a:endParaRPr lang="el-GR" sz="1900" b="1" dirty="0" smtClean="0">
              <a:solidFill>
                <a:schemeClr val="accent6">
                  <a:lumMod val="50000"/>
                </a:schemeClr>
              </a:solidFill>
              <a:effectLst/>
              <a:latin typeface="Arial" charset="0"/>
            </a:endParaRPr>
          </a:p>
          <a:p>
            <a:pPr marL="371475" indent="-371475" algn="just" eaLnBrk="1" hangingPunct="1">
              <a:lnSpc>
                <a:spcPct val="150000"/>
              </a:lnSpc>
              <a:spcBef>
                <a:spcPct val="0"/>
              </a:spcBef>
              <a:buNone/>
              <a:tabLst>
                <a:tab pos="0" algn="l"/>
              </a:tabLst>
              <a:defRPr/>
            </a:pPr>
            <a:r>
              <a:rPr lang="el-GR" sz="1900" b="1" dirty="0" smtClean="0">
                <a:solidFill>
                  <a:schemeClr val="accent6">
                    <a:lumMod val="50000"/>
                  </a:schemeClr>
                </a:solidFill>
                <a:effectLst/>
                <a:latin typeface="Arial" charset="0"/>
              </a:rPr>
              <a:t>		 </a:t>
            </a:r>
            <a:r>
              <a:rPr lang="el-GR" sz="1900" b="1" u="sng" dirty="0" smtClean="0">
                <a:solidFill>
                  <a:schemeClr val="accent6">
                    <a:lumMod val="50000"/>
                  </a:schemeClr>
                </a:solidFill>
                <a:effectLst/>
                <a:latin typeface="Arial" charset="0"/>
              </a:rPr>
              <a:t>όχι όμως</a:t>
            </a:r>
            <a:r>
              <a:rPr lang="el-GR" sz="1900" b="1" dirty="0" smtClean="0">
                <a:solidFill>
                  <a:schemeClr val="accent6">
                    <a:lumMod val="50000"/>
                  </a:schemeClr>
                </a:solidFill>
                <a:effectLst/>
                <a:latin typeface="Arial" charset="0"/>
              </a:rPr>
              <a:t> παραγωγή ποσοτήτων ικανών να εξασφαλίζουν την εμπορική βιωσιμότητα αυτών ή την απόσβεση των δαπανών Ε&amp;Α,</a:t>
            </a:r>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02" name="Rectangle 6"/>
          <p:cNvSpPr>
            <a:spLocks noGrp="1" noChangeArrowheads="1"/>
          </p:cNvSpPr>
          <p:nvPr>
            <p:ph type="sldNum" sz="quarter" idx="12"/>
          </p:nvPr>
        </p:nvSpPr>
        <p:spPr>
          <a:xfrm>
            <a:off x="6553200" y="6248400"/>
            <a:ext cx="1905000" cy="457200"/>
          </a:xfrm>
          <a:noFill/>
        </p:spPr>
        <p:txBody>
          <a:bodyPr/>
          <a:lstStyle/>
          <a:p>
            <a:fld id="{ECD8966D-B014-4F11-9C75-0BD912CF69F2}" type="slidenum">
              <a:rPr lang="el-GR" sz="1200" smtClean="0">
                <a:effectLst/>
                <a:latin typeface="Verdana" pitchFamily="34" charset="0"/>
              </a:rPr>
              <a:pPr/>
              <a:t>119</a:t>
            </a:fld>
            <a:endParaRPr lang="el-GR" sz="1200" smtClean="0">
              <a:effectLst/>
              <a:latin typeface="Verdana" pitchFamily="34" charset="0"/>
            </a:endParaRPr>
          </a:p>
        </p:txBody>
      </p:sp>
      <p:sp>
        <p:nvSpPr>
          <p:cNvPr id="73731" name="Rectangle 2"/>
          <p:cNvSpPr>
            <a:spLocks noGrp="1" noChangeArrowheads="1"/>
          </p:cNvSpPr>
          <p:nvPr>
            <p:ph type="ctrTitle" idx="4294967295"/>
          </p:nvPr>
        </p:nvSpPr>
        <p:spPr>
          <a:xfrm>
            <a:off x="323850" y="214290"/>
            <a:ext cx="8497888" cy="428629"/>
          </a:xfrm>
        </p:spPr>
        <p:txBody>
          <a:bodyPr anchor="b"/>
          <a:lstStyle/>
          <a:p>
            <a:pPr eaLnBrk="1" hangingPunct="1">
              <a:lnSpc>
                <a:spcPct val="90000"/>
              </a:lnSpc>
              <a:defRPr/>
            </a:pPr>
            <a:r>
              <a:rPr lang="el-GR" sz="4500" b="0" dirty="0" smtClean="0">
                <a:solidFill>
                  <a:schemeClr val="accent2"/>
                </a:solidFill>
                <a:latin typeface="Arial" charset="0"/>
              </a:rPr>
              <a:t/>
            </a:r>
            <a:br>
              <a:rPr lang="el-GR" sz="4500" b="0" dirty="0" smtClean="0">
                <a:solidFill>
                  <a:schemeClr val="accent2"/>
                </a:solidFill>
                <a:latin typeface="Arial" charset="0"/>
              </a:rPr>
            </a:br>
            <a:r>
              <a:rPr lang="el-GR" sz="3000" b="0" dirty="0" smtClean="0">
                <a:solidFill>
                  <a:schemeClr val="tx1"/>
                </a:solidFill>
                <a:latin typeface="Arial" charset="0"/>
              </a:rPr>
              <a:t> </a:t>
            </a:r>
            <a:r>
              <a:rPr lang="el-GR" sz="2000" dirty="0" smtClean="0">
                <a:solidFill>
                  <a:schemeClr val="folHlink"/>
                </a:solidFill>
                <a:latin typeface="Arial" charset="0"/>
              </a:rPr>
              <a:t>άρθρ. 32</a:t>
            </a:r>
          </a:p>
        </p:txBody>
      </p:sp>
      <p:sp>
        <p:nvSpPr>
          <p:cNvPr id="73732" name="Rectangle 3"/>
          <p:cNvSpPr>
            <a:spLocks noGrp="1" noChangeArrowheads="1"/>
          </p:cNvSpPr>
          <p:nvPr>
            <p:ph type="subTitle" idx="4294967295"/>
          </p:nvPr>
        </p:nvSpPr>
        <p:spPr>
          <a:xfrm>
            <a:off x="179388" y="765175"/>
            <a:ext cx="8640762" cy="5903913"/>
          </a:xfrm>
          <a:solidFill>
            <a:schemeClr val="accent4">
              <a:lumMod val="90000"/>
            </a:schemeClr>
          </a:solidFill>
        </p:spPr>
        <p:txBody>
          <a:bodyPr/>
          <a:lstStyle/>
          <a:p>
            <a:pPr marL="457200" indent="-457200" algn="ctr" eaLnBrk="1" hangingPunct="1">
              <a:lnSpc>
                <a:spcPct val="150000"/>
              </a:lnSpc>
              <a:spcBef>
                <a:spcPct val="0"/>
              </a:spcBef>
              <a:buNone/>
              <a:tabLst>
                <a:tab pos="0" algn="l"/>
              </a:tabLst>
              <a:defRPr/>
            </a:pPr>
            <a:r>
              <a:rPr lang="el-GR" sz="1900" b="1" dirty="0" smtClean="0">
                <a:solidFill>
                  <a:srgbClr val="FFFF00"/>
                </a:solidFill>
                <a:latin typeface="Arial" charset="0"/>
              </a:rPr>
              <a:t>5.   Για ΔΣ προμηθειών</a:t>
            </a:r>
            <a:r>
              <a:rPr lang="el-GR" sz="1900" dirty="0" smtClean="0">
                <a:solidFill>
                  <a:srgbClr val="FFFF00"/>
                </a:solidFill>
                <a:latin typeface="Arial" charset="0"/>
              </a:rPr>
              <a:t>: </a:t>
            </a:r>
          </a:p>
          <a:p>
            <a:pPr marL="457200" indent="-457200" algn="ctr" eaLnBrk="1" hangingPunct="1">
              <a:lnSpc>
                <a:spcPct val="150000"/>
              </a:lnSpc>
              <a:spcBef>
                <a:spcPct val="0"/>
              </a:spcBef>
              <a:buNone/>
              <a:tabLst>
                <a:tab pos="0" algn="l"/>
              </a:tabLst>
              <a:defRPr/>
            </a:pPr>
            <a:endParaRPr lang="el-GR" sz="1900" dirty="0" smtClean="0">
              <a:solidFill>
                <a:srgbClr val="FFFF00"/>
              </a:solidFill>
              <a:latin typeface="Arial" charset="0"/>
            </a:endParaRPr>
          </a:p>
          <a:p>
            <a:pPr marL="457200" indent="-457200" algn="just" eaLnBrk="1" hangingPunct="1">
              <a:lnSpc>
                <a:spcPct val="150000"/>
              </a:lnSpc>
              <a:spcBef>
                <a:spcPct val="0"/>
              </a:spcBef>
              <a:buNone/>
              <a:tabLst>
                <a:tab pos="0" algn="l"/>
              </a:tabLst>
              <a:defRPr/>
            </a:pPr>
            <a:r>
              <a:rPr lang="el-GR" sz="1900" dirty="0" smtClean="0">
                <a:latin typeface="Arial" charset="0"/>
              </a:rPr>
              <a:t>		</a:t>
            </a:r>
            <a:r>
              <a:rPr lang="el-GR" sz="1900" b="1" dirty="0" err="1" smtClean="0">
                <a:solidFill>
                  <a:schemeClr val="accent6">
                    <a:lumMod val="50000"/>
                  </a:schemeClr>
                </a:solidFill>
                <a:effectLst/>
                <a:latin typeface="Arial" charset="0"/>
              </a:rPr>
              <a:t>ιι</a:t>
            </a:r>
            <a:r>
              <a:rPr lang="el-GR" sz="1900" b="1" dirty="0" smtClean="0">
                <a:solidFill>
                  <a:schemeClr val="accent6">
                    <a:lumMod val="50000"/>
                  </a:schemeClr>
                </a:solidFill>
                <a:effectLst/>
                <a:latin typeface="Arial" charset="0"/>
              </a:rPr>
              <a:t>. για </a:t>
            </a:r>
            <a:r>
              <a:rPr lang="el-GR" sz="1900" b="1" u="sng" dirty="0" smtClean="0">
                <a:solidFill>
                  <a:schemeClr val="accent6">
                    <a:lumMod val="50000"/>
                  </a:schemeClr>
                </a:solidFill>
                <a:effectLst/>
                <a:latin typeface="Arial" charset="0"/>
              </a:rPr>
              <a:t>συμπληρωματικές παραδόσεις</a:t>
            </a:r>
            <a:r>
              <a:rPr lang="el-GR" sz="1900" b="1" dirty="0" smtClean="0">
                <a:solidFill>
                  <a:schemeClr val="accent6">
                    <a:lumMod val="50000"/>
                  </a:schemeClr>
                </a:solidFill>
                <a:effectLst/>
                <a:latin typeface="Arial" charset="0"/>
              </a:rPr>
              <a:t> [;] από τον αρχικό προμηθευτή προς:</a:t>
            </a:r>
          </a:p>
          <a:p>
            <a:pPr marL="457200" indent="-457200" algn="just" eaLnBrk="1" hangingPunct="1">
              <a:lnSpc>
                <a:spcPct val="150000"/>
              </a:lnSpc>
              <a:spcBef>
                <a:spcPct val="0"/>
              </a:spcBef>
              <a:buNone/>
              <a:tabLst>
                <a:tab pos="0" algn="l"/>
              </a:tabLst>
              <a:defRPr/>
            </a:pPr>
            <a:endParaRPr lang="el-GR" sz="600" b="1" dirty="0" smtClean="0">
              <a:solidFill>
                <a:schemeClr val="accent6">
                  <a:lumMod val="50000"/>
                </a:schemeClr>
              </a:solidFill>
              <a:effectLst/>
              <a:latin typeface="Arial" charset="0"/>
            </a:endParaRPr>
          </a:p>
          <a:p>
            <a:pPr marL="457200" indent="-457200" algn="just" eaLnBrk="1" hangingPunct="1">
              <a:lnSpc>
                <a:spcPct val="150000"/>
              </a:lnSpc>
              <a:spcBef>
                <a:spcPct val="0"/>
              </a:spcBef>
              <a:buNone/>
              <a:tabLst>
                <a:tab pos="0" algn="l"/>
              </a:tabLst>
              <a:defRPr/>
            </a:pPr>
            <a:r>
              <a:rPr lang="el-GR" sz="1900" b="1" dirty="0" smtClean="0">
                <a:solidFill>
                  <a:schemeClr val="accent6">
                    <a:lumMod val="50000"/>
                  </a:schemeClr>
                </a:solidFill>
                <a:effectLst/>
                <a:latin typeface="Arial" charset="0"/>
              </a:rPr>
              <a:t>		 είτε μερική αντικατάσταση αγαθών ή εγκαταστάσεων </a:t>
            </a:r>
          </a:p>
          <a:p>
            <a:pPr marL="457200" indent="-457200" algn="just" eaLnBrk="1" hangingPunct="1">
              <a:lnSpc>
                <a:spcPct val="150000"/>
              </a:lnSpc>
              <a:spcBef>
                <a:spcPct val="0"/>
              </a:spcBef>
              <a:buNone/>
              <a:tabLst>
                <a:tab pos="0" algn="l"/>
              </a:tabLst>
              <a:defRPr/>
            </a:pPr>
            <a:r>
              <a:rPr lang="el-GR" sz="1900" b="1" dirty="0" smtClean="0">
                <a:solidFill>
                  <a:schemeClr val="accent6">
                    <a:lumMod val="50000"/>
                  </a:schemeClr>
                </a:solidFill>
                <a:effectLst/>
                <a:latin typeface="Arial" charset="0"/>
              </a:rPr>
              <a:t>		είτε για επέκταση υφιστάμενων αγαθών ή εγκαταστάσεων, </a:t>
            </a:r>
          </a:p>
          <a:p>
            <a:pPr marL="457200" indent="-457200" algn="just" eaLnBrk="1" hangingPunct="1">
              <a:lnSpc>
                <a:spcPct val="150000"/>
              </a:lnSpc>
              <a:spcBef>
                <a:spcPct val="0"/>
              </a:spcBef>
              <a:buNone/>
              <a:tabLst>
                <a:tab pos="0" algn="l"/>
              </a:tabLst>
              <a:defRPr/>
            </a:pPr>
            <a:endParaRPr lang="el-GR" sz="1900" b="1" dirty="0" smtClean="0">
              <a:solidFill>
                <a:schemeClr val="accent6">
                  <a:lumMod val="50000"/>
                </a:schemeClr>
              </a:solidFill>
              <a:effectLst/>
              <a:latin typeface="Arial" charset="0"/>
            </a:endParaRPr>
          </a:p>
          <a:p>
            <a:pPr marL="457200" indent="-457200" algn="just" eaLnBrk="1" hangingPunct="1">
              <a:lnSpc>
                <a:spcPct val="150000"/>
              </a:lnSpc>
              <a:spcBef>
                <a:spcPct val="0"/>
              </a:spcBef>
              <a:buNone/>
              <a:tabLst>
                <a:tab pos="0" algn="l"/>
              </a:tabLst>
              <a:defRPr/>
            </a:pPr>
            <a:r>
              <a:rPr lang="el-GR" sz="1900" b="1" dirty="0" smtClean="0">
                <a:solidFill>
                  <a:schemeClr val="accent6">
                    <a:lumMod val="50000"/>
                  </a:schemeClr>
                </a:solidFill>
                <a:effectLst/>
                <a:latin typeface="Arial" charset="0"/>
              </a:rPr>
              <a:t>		εφόσον η αλλαγή προμηθευτή θα υποχρέωνε την ΑΑ να αποκτά αγαθά με διαφορετικά τεχνικά χαρακτηριστικά (ασυμβατότητα\δυσανάλογες τεχνικές δυσχέρειες στη χρήση\συντήρηση). </a:t>
            </a:r>
          </a:p>
          <a:p>
            <a:pPr marL="457200" indent="-457200" algn="ctr" eaLnBrk="1" hangingPunct="1">
              <a:lnSpc>
                <a:spcPct val="150000"/>
              </a:lnSpc>
              <a:spcBef>
                <a:spcPct val="0"/>
              </a:spcBef>
              <a:buNone/>
              <a:tabLst>
                <a:tab pos="0" algn="l"/>
              </a:tabLst>
              <a:defRPr/>
            </a:pPr>
            <a:r>
              <a:rPr lang="el-GR" sz="2000" b="1" dirty="0" smtClean="0">
                <a:solidFill>
                  <a:schemeClr val="accent6">
                    <a:lumMod val="50000"/>
                  </a:schemeClr>
                </a:solidFill>
                <a:effectLst/>
                <a:latin typeface="Arial" charset="0"/>
              </a:rPr>
              <a:t>[εφαρμογή αρθρ. 32</a:t>
            </a:r>
            <a:r>
              <a:rPr lang="el-GR" sz="2000" b="1" baseline="30000" dirty="0" smtClean="0">
                <a:solidFill>
                  <a:schemeClr val="accent6">
                    <a:lumMod val="50000"/>
                  </a:schemeClr>
                </a:solidFill>
                <a:effectLst/>
                <a:latin typeface="Arial" charset="0"/>
              </a:rPr>
              <a:t>Α</a:t>
            </a:r>
            <a:r>
              <a:rPr lang="el-GR" sz="2000" b="1" dirty="0" smtClean="0">
                <a:solidFill>
                  <a:schemeClr val="accent6">
                    <a:lumMod val="50000"/>
                  </a:schemeClr>
                </a:solidFill>
                <a:effectLst/>
                <a:latin typeface="Arial" charset="0"/>
              </a:rPr>
              <a:t>]</a:t>
            </a:r>
          </a:p>
          <a:p>
            <a:pPr marL="457200" indent="-457200" algn="just" eaLnBrk="1" hangingPunct="1">
              <a:lnSpc>
                <a:spcPct val="150000"/>
              </a:lnSpc>
              <a:spcBef>
                <a:spcPct val="0"/>
              </a:spcBef>
              <a:buNone/>
              <a:tabLst>
                <a:tab pos="0" algn="l"/>
              </a:tabLst>
              <a:defRPr/>
            </a:pPr>
            <a:r>
              <a:rPr lang="el-GR" sz="1900" b="1" dirty="0" smtClean="0">
                <a:solidFill>
                  <a:srgbClr val="C00000"/>
                </a:solidFill>
                <a:effectLst/>
                <a:latin typeface="Arial" charset="0"/>
              </a:rPr>
              <a:t>Διάρκεια: μέχρι 3 έτη.</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6"/>
          <p:cNvSpPr>
            <a:spLocks noGrp="1" noChangeArrowheads="1"/>
          </p:cNvSpPr>
          <p:nvPr>
            <p:ph type="sldNum" sz="quarter" idx="12"/>
          </p:nvPr>
        </p:nvSpPr>
        <p:spPr>
          <a:xfrm>
            <a:off x="6553200" y="6248400"/>
            <a:ext cx="1905000" cy="457200"/>
          </a:xfrm>
          <a:noFill/>
        </p:spPr>
        <p:txBody>
          <a:bodyPr/>
          <a:lstStyle/>
          <a:p>
            <a:fld id="{2476C5C9-9FFB-4414-96D9-FB0EE62F8097}" type="slidenum">
              <a:rPr lang="el-GR" sz="1200" smtClean="0">
                <a:effectLst/>
                <a:latin typeface="Verdana" pitchFamily="34" charset="0"/>
              </a:rPr>
              <a:pPr/>
              <a:t>12</a:t>
            </a:fld>
            <a:endParaRPr lang="el-GR" sz="1200" smtClean="0">
              <a:effectLst/>
              <a:latin typeface="Verdana" pitchFamily="34" charset="0"/>
            </a:endParaRPr>
          </a:p>
        </p:txBody>
      </p:sp>
      <p:sp>
        <p:nvSpPr>
          <p:cNvPr id="9219" name="Rectangle 2"/>
          <p:cNvSpPr>
            <a:spLocks noGrp="1" noChangeArrowheads="1"/>
          </p:cNvSpPr>
          <p:nvPr>
            <p:ph type="ctrTitle" idx="4294967295"/>
          </p:nvPr>
        </p:nvSpPr>
        <p:spPr>
          <a:xfrm>
            <a:off x="107950" y="260350"/>
            <a:ext cx="8713788" cy="504825"/>
          </a:xfrm>
        </p:spPr>
        <p:txBody>
          <a:bodyPr anchor="b"/>
          <a:lstStyle/>
          <a:p>
            <a:pPr eaLnBrk="1" hangingPunct="1">
              <a:defRPr/>
            </a:pPr>
            <a:r>
              <a:rPr lang="el-GR" sz="3800" b="0" dirty="0" smtClean="0">
                <a:latin typeface="Arial" charset="0"/>
              </a:rPr>
              <a:t/>
            </a:r>
            <a:br>
              <a:rPr lang="el-GR" sz="3800" b="0" dirty="0" smtClean="0">
                <a:latin typeface="Arial" charset="0"/>
              </a:rPr>
            </a:br>
            <a:r>
              <a:rPr lang="el-GR" sz="2000" dirty="0" smtClean="0">
                <a:latin typeface="Arial" charset="0"/>
              </a:rPr>
              <a:t>Ν. 4412/16, άρθρο 1 «Αντικείμενο - πεδίο εφαρμογής»</a:t>
            </a:r>
          </a:p>
        </p:txBody>
      </p:sp>
      <p:sp>
        <p:nvSpPr>
          <p:cNvPr id="9220" name="Rectangle 3"/>
          <p:cNvSpPr>
            <a:spLocks noGrp="1" noChangeArrowheads="1"/>
          </p:cNvSpPr>
          <p:nvPr>
            <p:ph type="subTitle" idx="4294967295"/>
          </p:nvPr>
        </p:nvSpPr>
        <p:spPr>
          <a:xfrm>
            <a:off x="323850" y="981075"/>
            <a:ext cx="8424863" cy="5256213"/>
          </a:xfrm>
          <a:solidFill>
            <a:schemeClr val="accent6">
              <a:lumMod val="20000"/>
              <a:lumOff val="80000"/>
            </a:schemeClr>
          </a:solidFill>
        </p:spPr>
        <p:txBody>
          <a:bodyPr/>
          <a:lstStyle/>
          <a:p>
            <a:pPr marL="271463" indent="-271463" algn="just" eaLnBrk="1" hangingPunct="1">
              <a:lnSpc>
                <a:spcPct val="150000"/>
              </a:lnSpc>
              <a:spcBef>
                <a:spcPct val="0"/>
              </a:spcBef>
              <a:buFont typeface="Wingdings" pitchFamily="2" charset="2"/>
              <a:buChar char="§"/>
              <a:tabLst>
                <a:tab pos="271463" algn="l"/>
              </a:tabLst>
              <a:defRPr/>
            </a:pPr>
            <a:r>
              <a:rPr lang="el-GR" sz="2000" dirty="0" smtClean="0">
                <a:solidFill>
                  <a:schemeClr val="tx2">
                    <a:lumMod val="50000"/>
                  </a:schemeClr>
                </a:solidFill>
                <a:effectLst/>
                <a:latin typeface="Arial" charset="0"/>
              </a:rPr>
              <a:t>Προσαρμογή της ελληνικής νομοθεσίας στις Οδηγίες του ΕΚ &amp; του Συμβουλίου:</a:t>
            </a:r>
          </a:p>
          <a:p>
            <a:pPr marL="271463" indent="-271463" algn="just" eaLnBrk="1" hangingPunct="1">
              <a:lnSpc>
                <a:spcPct val="150000"/>
              </a:lnSpc>
              <a:spcBef>
                <a:spcPct val="0"/>
              </a:spcBef>
              <a:buFont typeface="Wingdings" pitchFamily="2" charset="2"/>
              <a:buChar char="§"/>
              <a:tabLst>
                <a:tab pos="271463" algn="l"/>
              </a:tabLst>
              <a:defRPr/>
            </a:pPr>
            <a:r>
              <a:rPr lang="el-GR" sz="2000" dirty="0" smtClean="0">
                <a:solidFill>
                  <a:schemeClr val="tx2">
                    <a:lumMod val="50000"/>
                  </a:schemeClr>
                </a:solidFill>
                <a:effectLst/>
                <a:latin typeface="Arial" charset="0"/>
              </a:rPr>
              <a:t>2014/24/ΕΕ για τις δημόσιες συμβάσεις &amp; την κατάργηση της  Οδηγίας 2004/18/ΕΚ, </a:t>
            </a:r>
          </a:p>
          <a:p>
            <a:pPr marL="271463" indent="-271463" algn="just" eaLnBrk="1" hangingPunct="1">
              <a:lnSpc>
                <a:spcPct val="150000"/>
              </a:lnSpc>
              <a:spcBef>
                <a:spcPct val="0"/>
              </a:spcBef>
              <a:buFont typeface="Wingdings" pitchFamily="2" charset="2"/>
              <a:buChar char="§"/>
              <a:tabLst>
                <a:tab pos="271463" algn="l"/>
              </a:tabLst>
              <a:defRPr/>
            </a:pPr>
            <a:r>
              <a:rPr lang="el-GR" sz="2000" dirty="0" smtClean="0">
                <a:solidFill>
                  <a:schemeClr val="tx2">
                    <a:lumMod val="50000"/>
                  </a:schemeClr>
                </a:solidFill>
                <a:effectLst/>
                <a:latin typeface="Arial" charset="0"/>
              </a:rPr>
              <a:t>2014/25/ΕΕ για τις προμήθειες φορέων, που δραστηριοποιούνται στους τομείς του ύδατος, της ενέργειας, των μεταφορών &amp; των ταχυδρομικών υπηρεσιών &amp; την κατάργηση Οδηγίας2004/17/ΕΚ, </a:t>
            </a:r>
          </a:p>
          <a:p>
            <a:pPr marL="271463" indent="-271463" algn="just" eaLnBrk="1" hangingPunct="1">
              <a:lnSpc>
                <a:spcPct val="150000"/>
              </a:lnSpc>
              <a:spcBef>
                <a:spcPct val="0"/>
              </a:spcBef>
              <a:buFont typeface="Wingdings" pitchFamily="2" charset="2"/>
              <a:buChar char="§"/>
              <a:tabLst>
                <a:tab pos="271463" algn="l"/>
              </a:tabLst>
              <a:defRPr/>
            </a:pPr>
            <a:r>
              <a:rPr lang="el-GR" sz="2000" dirty="0" smtClean="0">
                <a:solidFill>
                  <a:schemeClr val="tx2">
                    <a:lumMod val="50000"/>
                  </a:schemeClr>
                </a:solidFill>
                <a:effectLst/>
                <a:latin typeface="Arial" charset="0"/>
              </a:rPr>
              <a:t>89/665/ΕΟΚ &amp; 92/13/ΕΚ του Συμβουλίου, όπως τροποποιήθηκαν με την Οδηγία  2007/66/ΕΚ του ΕΚ &amp; τα άρθρα 46 &amp; 47 της Οδηγίας 2014/23/ΕΕ.</a:t>
            </a: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02" name="Rectangle 6"/>
          <p:cNvSpPr>
            <a:spLocks noGrp="1" noChangeArrowheads="1"/>
          </p:cNvSpPr>
          <p:nvPr>
            <p:ph type="sldNum" sz="quarter" idx="12"/>
          </p:nvPr>
        </p:nvSpPr>
        <p:spPr>
          <a:xfrm>
            <a:off x="6553200" y="6248400"/>
            <a:ext cx="1905000" cy="457200"/>
          </a:xfrm>
          <a:noFill/>
        </p:spPr>
        <p:txBody>
          <a:bodyPr/>
          <a:lstStyle/>
          <a:p>
            <a:fld id="{ECD8966D-B014-4F11-9C75-0BD912CF69F2}" type="slidenum">
              <a:rPr lang="el-GR" sz="1200" smtClean="0">
                <a:effectLst/>
                <a:latin typeface="Verdana" pitchFamily="34" charset="0"/>
              </a:rPr>
              <a:pPr/>
              <a:t>120</a:t>
            </a:fld>
            <a:endParaRPr lang="el-GR" sz="1200" smtClean="0">
              <a:effectLst/>
              <a:latin typeface="Verdana" pitchFamily="34" charset="0"/>
            </a:endParaRPr>
          </a:p>
        </p:txBody>
      </p:sp>
      <p:sp>
        <p:nvSpPr>
          <p:cNvPr id="73731" name="Rectangle 2"/>
          <p:cNvSpPr>
            <a:spLocks noGrp="1" noChangeArrowheads="1"/>
          </p:cNvSpPr>
          <p:nvPr>
            <p:ph type="ctrTitle" idx="4294967295"/>
          </p:nvPr>
        </p:nvSpPr>
        <p:spPr>
          <a:xfrm>
            <a:off x="323850" y="214290"/>
            <a:ext cx="8497888" cy="428629"/>
          </a:xfrm>
        </p:spPr>
        <p:txBody>
          <a:bodyPr anchor="b"/>
          <a:lstStyle/>
          <a:p>
            <a:pPr eaLnBrk="1" hangingPunct="1">
              <a:lnSpc>
                <a:spcPct val="90000"/>
              </a:lnSpc>
              <a:defRPr/>
            </a:pPr>
            <a:r>
              <a:rPr lang="el-GR" sz="4500" b="0" dirty="0" smtClean="0">
                <a:solidFill>
                  <a:schemeClr val="accent2"/>
                </a:solidFill>
                <a:latin typeface="Arial" charset="0"/>
              </a:rPr>
              <a:t/>
            </a:r>
            <a:br>
              <a:rPr lang="el-GR" sz="4500" b="0" dirty="0" smtClean="0">
                <a:solidFill>
                  <a:schemeClr val="accent2"/>
                </a:solidFill>
                <a:latin typeface="Arial" charset="0"/>
              </a:rPr>
            </a:br>
            <a:r>
              <a:rPr lang="el-GR" sz="3000" b="0" dirty="0" smtClean="0">
                <a:solidFill>
                  <a:schemeClr val="tx1"/>
                </a:solidFill>
                <a:latin typeface="Arial" charset="0"/>
              </a:rPr>
              <a:t> </a:t>
            </a:r>
            <a:r>
              <a:rPr lang="el-GR" sz="2000" dirty="0" smtClean="0">
                <a:solidFill>
                  <a:schemeClr val="folHlink"/>
                </a:solidFill>
                <a:latin typeface="Arial" charset="0"/>
              </a:rPr>
              <a:t>άρθρ. 32</a:t>
            </a:r>
          </a:p>
        </p:txBody>
      </p:sp>
      <p:sp>
        <p:nvSpPr>
          <p:cNvPr id="73732" name="Rectangle 3"/>
          <p:cNvSpPr>
            <a:spLocks noGrp="1" noChangeArrowheads="1"/>
          </p:cNvSpPr>
          <p:nvPr>
            <p:ph type="subTitle" idx="4294967295"/>
          </p:nvPr>
        </p:nvSpPr>
        <p:spPr>
          <a:xfrm>
            <a:off x="179388" y="765175"/>
            <a:ext cx="8640762" cy="5903913"/>
          </a:xfrm>
        </p:spPr>
        <p:txBody>
          <a:bodyPr/>
          <a:lstStyle/>
          <a:p>
            <a:pPr marL="457200" indent="-457200" algn="ctr" eaLnBrk="1" hangingPunct="1">
              <a:lnSpc>
                <a:spcPct val="150000"/>
              </a:lnSpc>
              <a:spcBef>
                <a:spcPct val="0"/>
              </a:spcBef>
              <a:buNone/>
              <a:tabLst>
                <a:tab pos="0" algn="l"/>
              </a:tabLst>
              <a:defRPr/>
            </a:pPr>
            <a:r>
              <a:rPr lang="el-GR" sz="1900" b="1" dirty="0" smtClean="0">
                <a:solidFill>
                  <a:srgbClr val="FFFF00"/>
                </a:solidFill>
                <a:latin typeface="Arial" charset="0"/>
              </a:rPr>
              <a:t>5.   Για ΔΣ προμηθειών</a:t>
            </a:r>
            <a:r>
              <a:rPr lang="el-GR" sz="1900" dirty="0" smtClean="0">
                <a:solidFill>
                  <a:srgbClr val="FFFF00"/>
                </a:solidFill>
                <a:latin typeface="Arial" charset="0"/>
              </a:rPr>
              <a:t>: </a:t>
            </a:r>
          </a:p>
          <a:p>
            <a:pPr marL="457200" indent="-457200" algn="ctr" eaLnBrk="1" hangingPunct="1">
              <a:lnSpc>
                <a:spcPct val="150000"/>
              </a:lnSpc>
              <a:spcBef>
                <a:spcPct val="0"/>
              </a:spcBef>
              <a:buNone/>
              <a:tabLst>
                <a:tab pos="0" algn="l"/>
              </a:tabLst>
              <a:defRPr/>
            </a:pPr>
            <a:endParaRPr lang="el-GR" sz="1900" dirty="0" smtClean="0">
              <a:solidFill>
                <a:srgbClr val="FFFF00"/>
              </a:solidFill>
              <a:latin typeface="Arial" charset="0"/>
            </a:endParaRPr>
          </a:p>
          <a:p>
            <a:pPr marL="457200" indent="-457200" algn="ctr" eaLnBrk="1" hangingPunct="1">
              <a:lnSpc>
                <a:spcPct val="150000"/>
              </a:lnSpc>
              <a:spcBef>
                <a:spcPct val="0"/>
              </a:spcBef>
              <a:buNone/>
              <a:tabLst>
                <a:tab pos="0" algn="l"/>
              </a:tabLst>
              <a:defRPr/>
            </a:pPr>
            <a:r>
              <a:rPr lang="el-GR" sz="1900" dirty="0" smtClean="0">
                <a:latin typeface="Arial" charset="0"/>
              </a:rPr>
              <a:t>		</a:t>
            </a:r>
            <a:r>
              <a:rPr lang="el-GR" sz="1900" dirty="0" err="1" smtClean="0">
                <a:latin typeface="Arial" charset="0"/>
              </a:rPr>
              <a:t>ιι</a:t>
            </a:r>
            <a:r>
              <a:rPr lang="el-GR" sz="1900" dirty="0" smtClean="0">
                <a:latin typeface="Arial" charset="0"/>
              </a:rPr>
              <a:t>. για </a:t>
            </a:r>
            <a:r>
              <a:rPr lang="el-GR" sz="1900" b="1" u="sng" dirty="0" smtClean="0">
                <a:solidFill>
                  <a:srgbClr val="FFFF00"/>
                </a:solidFill>
                <a:latin typeface="Arial" charset="0"/>
              </a:rPr>
              <a:t>συμπληρωματικές παραδόσεις</a:t>
            </a:r>
            <a:r>
              <a:rPr lang="el-GR" sz="1900" b="1" dirty="0" smtClean="0">
                <a:solidFill>
                  <a:srgbClr val="FF0000"/>
                </a:solidFill>
                <a:latin typeface="Arial" charset="0"/>
              </a:rPr>
              <a:t> [;]</a:t>
            </a:r>
            <a:r>
              <a:rPr lang="el-GR" sz="1900" dirty="0" smtClean="0">
                <a:solidFill>
                  <a:srgbClr val="FF0000"/>
                </a:solidFill>
                <a:latin typeface="Arial" charset="0"/>
              </a:rPr>
              <a:t> </a:t>
            </a:r>
            <a:r>
              <a:rPr lang="el-GR" sz="1900" dirty="0" smtClean="0">
                <a:latin typeface="Arial" charset="0"/>
              </a:rPr>
              <a:t>από τον </a:t>
            </a:r>
            <a:r>
              <a:rPr lang="el-GR" sz="1900" b="1" dirty="0" smtClean="0">
                <a:solidFill>
                  <a:srgbClr val="0070C0"/>
                </a:solidFill>
                <a:latin typeface="Arial" charset="0"/>
              </a:rPr>
              <a:t>αρχικό προμηθευτή </a:t>
            </a:r>
            <a:r>
              <a:rPr lang="el-GR" sz="2000" b="1" dirty="0" smtClean="0">
                <a:latin typeface="Arial" charset="0"/>
              </a:rPr>
              <a:t>[εφαρμογή αρθρ. 32</a:t>
            </a:r>
            <a:r>
              <a:rPr lang="el-GR" sz="2000" b="1" baseline="30000" dirty="0" smtClean="0">
                <a:latin typeface="Arial" charset="0"/>
              </a:rPr>
              <a:t>Α</a:t>
            </a:r>
            <a:r>
              <a:rPr lang="el-GR" sz="2000" b="1" dirty="0" smtClean="0">
                <a:latin typeface="Arial" charset="0"/>
              </a:rPr>
              <a:t>]</a:t>
            </a:r>
          </a:p>
          <a:p>
            <a:pPr marL="355600" indent="-355600" algn="just" eaLnBrk="1" hangingPunct="1">
              <a:lnSpc>
                <a:spcPct val="150000"/>
              </a:lnSpc>
              <a:spcBef>
                <a:spcPct val="0"/>
              </a:spcBef>
              <a:buFont typeface="Wingdings" pitchFamily="2" charset="2"/>
              <a:buChar char="Ø"/>
              <a:tabLst>
                <a:tab pos="0" algn="l"/>
                <a:tab pos="361950" algn="l"/>
              </a:tabLst>
              <a:defRPr/>
            </a:pPr>
            <a:r>
              <a:rPr lang="el-GR" sz="2000" b="1" dirty="0" smtClean="0">
                <a:solidFill>
                  <a:schemeClr val="accent6">
                    <a:lumMod val="50000"/>
                  </a:schemeClr>
                </a:solidFill>
                <a:latin typeface="Arial" pitchFamily="34" charset="0"/>
                <a:cs typeface="Arial" pitchFamily="34" charset="0"/>
              </a:rPr>
              <a:t>η διαδικασία διεξάγεται σύμφωνα με τα οριζόμενα στους όρους της πρόσκλησης, όπου υπάρχει, 			</a:t>
            </a:r>
          </a:p>
          <a:p>
            <a:pPr marL="355600" indent="-355600" algn="ctr" eaLnBrk="1" hangingPunct="1">
              <a:lnSpc>
                <a:spcPct val="150000"/>
              </a:lnSpc>
              <a:spcBef>
                <a:spcPct val="0"/>
              </a:spcBef>
              <a:buNone/>
              <a:tabLst>
                <a:tab pos="0" algn="l"/>
                <a:tab pos="361950" algn="l"/>
              </a:tabLst>
              <a:defRPr/>
            </a:pPr>
            <a:r>
              <a:rPr lang="el-GR" sz="2000" b="1" dirty="0" smtClean="0">
                <a:solidFill>
                  <a:srgbClr val="FF0000"/>
                </a:solidFill>
                <a:latin typeface="Arial" pitchFamily="34" charset="0"/>
                <a:cs typeface="Arial" pitchFamily="34" charset="0"/>
              </a:rPr>
              <a:t>&amp;</a:t>
            </a:r>
          </a:p>
          <a:p>
            <a:pPr marL="355600" indent="-355600" algn="just" eaLnBrk="1" hangingPunct="1">
              <a:lnSpc>
                <a:spcPct val="150000"/>
              </a:lnSpc>
              <a:spcBef>
                <a:spcPct val="0"/>
              </a:spcBef>
              <a:buNone/>
              <a:tabLst>
                <a:tab pos="0" algn="l"/>
                <a:tab pos="361950" algn="l"/>
              </a:tabLst>
              <a:defRPr/>
            </a:pPr>
            <a:endParaRPr lang="el-GR" sz="2000" b="1" dirty="0" smtClean="0">
              <a:solidFill>
                <a:schemeClr val="accent6">
                  <a:lumMod val="50000"/>
                </a:schemeClr>
              </a:solidFill>
              <a:latin typeface="Arial" pitchFamily="34" charset="0"/>
              <a:cs typeface="Arial" pitchFamily="34" charset="0"/>
            </a:endParaRPr>
          </a:p>
          <a:p>
            <a:pPr marL="355600" indent="-355600" algn="just" eaLnBrk="1" hangingPunct="1">
              <a:lnSpc>
                <a:spcPct val="150000"/>
              </a:lnSpc>
              <a:spcBef>
                <a:spcPct val="0"/>
              </a:spcBef>
              <a:buFont typeface="Wingdings" pitchFamily="2" charset="2"/>
              <a:buChar char="Ø"/>
              <a:tabLst>
                <a:tab pos="0" algn="l"/>
                <a:tab pos="361950" algn="l"/>
              </a:tabLst>
              <a:defRPr/>
            </a:pPr>
            <a:r>
              <a:rPr lang="el-GR" sz="2000" b="1" dirty="0" smtClean="0">
                <a:solidFill>
                  <a:schemeClr val="accent6">
                    <a:lumMod val="50000"/>
                  </a:schemeClr>
                </a:solidFill>
                <a:latin typeface="Arial" pitchFamily="34" charset="0"/>
                <a:cs typeface="Arial" pitchFamily="34" charset="0"/>
              </a:rPr>
              <a:t>	η αξιολόγηση των προσφορών μπορεί να γίνεται σε ενιαίο στάδιο με την ανάθεση της σύμβασης</a:t>
            </a:r>
            <a:endParaRPr lang="el-GR" sz="2000" b="1" dirty="0" smtClean="0">
              <a:solidFill>
                <a:schemeClr val="accent6">
                  <a:lumMod val="50000"/>
                </a:schemeClr>
              </a:solidFill>
              <a:latin typeface="Arial" charset="0"/>
            </a:endParaRPr>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02" name="Rectangle 6"/>
          <p:cNvSpPr>
            <a:spLocks noGrp="1" noChangeArrowheads="1"/>
          </p:cNvSpPr>
          <p:nvPr>
            <p:ph type="sldNum" sz="quarter" idx="12"/>
          </p:nvPr>
        </p:nvSpPr>
        <p:spPr>
          <a:xfrm>
            <a:off x="6553200" y="6248400"/>
            <a:ext cx="1905000" cy="457200"/>
          </a:xfrm>
          <a:noFill/>
        </p:spPr>
        <p:txBody>
          <a:bodyPr/>
          <a:lstStyle/>
          <a:p>
            <a:fld id="{ECD8966D-B014-4F11-9C75-0BD912CF69F2}" type="slidenum">
              <a:rPr lang="el-GR" sz="1200" smtClean="0">
                <a:effectLst/>
                <a:latin typeface="Verdana" pitchFamily="34" charset="0"/>
              </a:rPr>
              <a:pPr/>
              <a:t>121</a:t>
            </a:fld>
            <a:endParaRPr lang="el-GR" sz="1200" smtClean="0">
              <a:effectLst/>
              <a:latin typeface="Verdana" pitchFamily="34" charset="0"/>
            </a:endParaRPr>
          </a:p>
        </p:txBody>
      </p:sp>
      <p:sp>
        <p:nvSpPr>
          <p:cNvPr id="73731" name="Rectangle 2"/>
          <p:cNvSpPr>
            <a:spLocks noGrp="1" noChangeArrowheads="1"/>
          </p:cNvSpPr>
          <p:nvPr>
            <p:ph type="ctrTitle" idx="4294967295"/>
          </p:nvPr>
        </p:nvSpPr>
        <p:spPr>
          <a:xfrm>
            <a:off x="323850" y="214290"/>
            <a:ext cx="8497888" cy="428629"/>
          </a:xfrm>
        </p:spPr>
        <p:txBody>
          <a:bodyPr anchor="b"/>
          <a:lstStyle/>
          <a:p>
            <a:pPr eaLnBrk="1" hangingPunct="1">
              <a:lnSpc>
                <a:spcPct val="90000"/>
              </a:lnSpc>
              <a:defRPr/>
            </a:pPr>
            <a:r>
              <a:rPr lang="el-GR" sz="4500" b="0" dirty="0" smtClean="0">
                <a:solidFill>
                  <a:schemeClr val="accent2"/>
                </a:solidFill>
                <a:latin typeface="Arial" charset="0"/>
              </a:rPr>
              <a:t/>
            </a:r>
            <a:br>
              <a:rPr lang="el-GR" sz="4500" b="0" dirty="0" smtClean="0">
                <a:solidFill>
                  <a:schemeClr val="accent2"/>
                </a:solidFill>
                <a:latin typeface="Arial" charset="0"/>
              </a:rPr>
            </a:br>
            <a:r>
              <a:rPr lang="el-GR" sz="3000" b="0" dirty="0" smtClean="0">
                <a:solidFill>
                  <a:schemeClr val="tx1"/>
                </a:solidFill>
                <a:latin typeface="Arial" charset="0"/>
              </a:rPr>
              <a:t> </a:t>
            </a:r>
            <a:r>
              <a:rPr lang="el-GR" sz="2000" dirty="0" smtClean="0">
                <a:solidFill>
                  <a:schemeClr val="folHlink"/>
                </a:solidFill>
                <a:latin typeface="Arial" charset="0"/>
              </a:rPr>
              <a:t>άρθρ. 32</a:t>
            </a:r>
          </a:p>
        </p:txBody>
      </p:sp>
      <p:sp>
        <p:nvSpPr>
          <p:cNvPr id="73732" name="Rectangle 3"/>
          <p:cNvSpPr>
            <a:spLocks noGrp="1" noChangeArrowheads="1"/>
          </p:cNvSpPr>
          <p:nvPr>
            <p:ph type="subTitle" idx="4294967295"/>
          </p:nvPr>
        </p:nvSpPr>
        <p:spPr>
          <a:xfrm>
            <a:off x="179388" y="928670"/>
            <a:ext cx="8640762" cy="4572032"/>
          </a:xfrm>
          <a:solidFill>
            <a:schemeClr val="accent3">
              <a:lumMod val="60000"/>
              <a:lumOff val="40000"/>
            </a:schemeClr>
          </a:solidFill>
        </p:spPr>
        <p:txBody>
          <a:bodyPr/>
          <a:lstStyle/>
          <a:p>
            <a:pPr marL="457200" indent="-457200" algn="ctr" eaLnBrk="1" hangingPunct="1">
              <a:lnSpc>
                <a:spcPct val="150000"/>
              </a:lnSpc>
              <a:spcBef>
                <a:spcPct val="0"/>
              </a:spcBef>
              <a:buNone/>
              <a:tabLst>
                <a:tab pos="0" algn="l"/>
              </a:tabLst>
              <a:defRPr/>
            </a:pPr>
            <a:r>
              <a:rPr lang="el-GR" sz="1900" b="1" dirty="0" smtClean="0">
                <a:solidFill>
                  <a:srgbClr val="FFFF00"/>
                </a:solidFill>
                <a:latin typeface="Arial" charset="0"/>
              </a:rPr>
              <a:t>5.   Για ΔΣ προμηθειών</a:t>
            </a:r>
            <a:r>
              <a:rPr lang="el-GR" sz="1900" dirty="0" smtClean="0">
                <a:solidFill>
                  <a:srgbClr val="FFFF00"/>
                </a:solidFill>
                <a:latin typeface="Arial" charset="0"/>
              </a:rPr>
              <a:t>: </a:t>
            </a:r>
          </a:p>
          <a:p>
            <a:pPr marL="457200" indent="-457200" algn="ctr" eaLnBrk="1" hangingPunct="1">
              <a:lnSpc>
                <a:spcPct val="150000"/>
              </a:lnSpc>
              <a:spcBef>
                <a:spcPct val="0"/>
              </a:spcBef>
              <a:buNone/>
              <a:tabLst>
                <a:tab pos="0" algn="l"/>
              </a:tabLst>
              <a:defRPr/>
            </a:pPr>
            <a:endParaRPr lang="el-GR" sz="1900" dirty="0" smtClean="0">
              <a:solidFill>
                <a:srgbClr val="FFFF00"/>
              </a:solidFill>
              <a:latin typeface="Arial" charset="0"/>
            </a:endParaRPr>
          </a:p>
          <a:p>
            <a:pPr marL="457200" indent="-457200" algn="just" eaLnBrk="1" hangingPunct="1">
              <a:lnSpc>
                <a:spcPct val="150000"/>
              </a:lnSpc>
              <a:spcBef>
                <a:spcPct val="0"/>
              </a:spcBef>
              <a:buNone/>
              <a:tabLst>
                <a:tab pos="0" algn="l"/>
              </a:tabLst>
              <a:defRPr/>
            </a:pPr>
            <a:r>
              <a:rPr lang="el-GR" sz="1900" dirty="0" smtClean="0">
                <a:latin typeface="Arial" charset="0"/>
              </a:rPr>
              <a:t>		</a:t>
            </a:r>
            <a:r>
              <a:rPr lang="el-GR" sz="1900" dirty="0" err="1" smtClean="0">
                <a:solidFill>
                  <a:schemeClr val="accent6">
                    <a:lumMod val="50000"/>
                  </a:schemeClr>
                </a:solidFill>
                <a:effectLst/>
                <a:latin typeface="Arial" charset="0"/>
              </a:rPr>
              <a:t>ιιι</a:t>
            </a:r>
            <a:r>
              <a:rPr lang="el-GR" sz="1900" dirty="0" smtClean="0">
                <a:solidFill>
                  <a:schemeClr val="accent6">
                    <a:lumMod val="50000"/>
                  </a:schemeClr>
                </a:solidFill>
                <a:effectLst/>
                <a:latin typeface="Arial" charset="0"/>
              </a:rPr>
              <a:t>. </a:t>
            </a:r>
            <a:r>
              <a:rPr lang="el-GR" sz="2000" dirty="0" smtClean="0">
                <a:solidFill>
                  <a:schemeClr val="accent6">
                    <a:lumMod val="50000"/>
                  </a:schemeClr>
                </a:solidFill>
                <a:effectLst/>
                <a:latin typeface="Arial" charset="0"/>
              </a:rPr>
              <a:t>για αγαθά που είναι εισηγμένα και αγοράζονται σε χρηματιστήριο εμπορευμάτων. </a:t>
            </a:r>
          </a:p>
          <a:p>
            <a:pPr marL="457200" indent="-457200" algn="ctr" eaLnBrk="1" hangingPunct="1">
              <a:lnSpc>
                <a:spcPct val="150000"/>
              </a:lnSpc>
              <a:spcBef>
                <a:spcPct val="0"/>
              </a:spcBef>
              <a:buNone/>
              <a:tabLst>
                <a:tab pos="0" algn="l"/>
              </a:tabLst>
              <a:defRPr/>
            </a:pPr>
            <a:r>
              <a:rPr lang="el-GR" sz="2400" b="1" dirty="0" smtClean="0">
                <a:solidFill>
                  <a:schemeClr val="accent6">
                    <a:lumMod val="50000"/>
                  </a:schemeClr>
                </a:solidFill>
                <a:effectLst/>
                <a:latin typeface="Arial" charset="0"/>
              </a:rPr>
              <a:t>[εφαρμογή αρθρ. 32</a:t>
            </a:r>
            <a:r>
              <a:rPr lang="el-GR" sz="2400" b="1" baseline="30000" dirty="0" smtClean="0">
                <a:solidFill>
                  <a:schemeClr val="accent6">
                    <a:lumMod val="50000"/>
                  </a:schemeClr>
                </a:solidFill>
                <a:effectLst/>
                <a:latin typeface="Arial" charset="0"/>
              </a:rPr>
              <a:t>Α</a:t>
            </a:r>
            <a:r>
              <a:rPr lang="el-GR" sz="2400" b="1" dirty="0" smtClean="0">
                <a:solidFill>
                  <a:schemeClr val="accent6">
                    <a:lumMod val="50000"/>
                  </a:schemeClr>
                </a:solidFill>
                <a:effectLst/>
                <a:latin typeface="Arial" charset="0"/>
              </a:rPr>
              <a:t>]</a:t>
            </a:r>
          </a:p>
          <a:p>
            <a:pPr marL="457200" indent="-457200" algn="ctr" eaLnBrk="1" hangingPunct="1">
              <a:lnSpc>
                <a:spcPct val="150000"/>
              </a:lnSpc>
              <a:spcBef>
                <a:spcPct val="0"/>
              </a:spcBef>
              <a:buNone/>
              <a:tabLst>
                <a:tab pos="0" algn="l"/>
              </a:tabLst>
              <a:defRPr/>
            </a:pPr>
            <a:endParaRPr lang="el-GR" sz="2400" b="1" dirty="0" smtClean="0">
              <a:solidFill>
                <a:schemeClr val="accent6">
                  <a:lumMod val="50000"/>
                </a:schemeClr>
              </a:solidFill>
              <a:effectLst/>
              <a:latin typeface="Arial" charset="0"/>
            </a:endParaRPr>
          </a:p>
          <a:p>
            <a:pPr marL="457200" indent="-457200" algn="just" eaLnBrk="1" hangingPunct="1">
              <a:lnSpc>
                <a:spcPct val="150000"/>
              </a:lnSpc>
              <a:spcBef>
                <a:spcPct val="0"/>
              </a:spcBef>
              <a:buFont typeface="Wingdings" pitchFamily="2" charset="2"/>
              <a:buChar char="Ø"/>
              <a:tabLst>
                <a:tab pos="0" algn="l"/>
              </a:tabLst>
              <a:defRPr/>
            </a:pPr>
            <a:r>
              <a:rPr lang="el-GR" sz="2000" b="1" dirty="0" smtClean="0">
                <a:solidFill>
                  <a:schemeClr val="accent6">
                    <a:lumMod val="50000"/>
                  </a:schemeClr>
                </a:solidFill>
                <a:effectLst/>
                <a:latin typeface="Arial" charset="0"/>
              </a:rPr>
              <a:t>δεν απαιτείται προηγούμενη πρόσκληση &amp; η διαδικασία διεξάγεται με βάση τα ιδιαίτερα χαρακτηριστικά της συναλλαγής</a:t>
            </a:r>
          </a:p>
          <a:p>
            <a:pPr marL="457200" indent="-457200" algn="just" eaLnBrk="1" hangingPunct="1">
              <a:lnSpc>
                <a:spcPct val="150000"/>
              </a:lnSpc>
              <a:spcBef>
                <a:spcPct val="0"/>
              </a:spcBef>
              <a:buNone/>
              <a:tabLst>
                <a:tab pos="0" algn="l"/>
              </a:tabLst>
              <a:defRPr/>
            </a:pPr>
            <a:endParaRPr lang="el-GR" sz="1900" dirty="0" smtClean="0">
              <a:solidFill>
                <a:schemeClr val="folHlink"/>
              </a:solidFill>
              <a:latin typeface="Arial" charset="0"/>
            </a:endParaRPr>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426" name="Rectangle 6"/>
          <p:cNvSpPr>
            <a:spLocks noGrp="1" noChangeArrowheads="1"/>
          </p:cNvSpPr>
          <p:nvPr>
            <p:ph type="sldNum" sz="quarter" idx="12"/>
          </p:nvPr>
        </p:nvSpPr>
        <p:spPr>
          <a:xfrm>
            <a:off x="6553200" y="6248400"/>
            <a:ext cx="1905000" cy="457200"/>
          </a:xfrm>
          <a:noFill/>
        </p:spPr>
        <p:txBody>
          <a:bodyPr/>
          <a:lstStyle/>
          <a:p>
            <a:fld id="{985DFF9B-3B16-43A7-BC84-946C8F3FA776}" type="slidenum">
              <a:rPr lang="el-GR" sz="1200" smtClean="0">
                <a:effectLst/>
                <a:latin typeface="Verdana" pitchFamily="34" charset="0"/>
              </a:rPr>
              <a:pPr/>
              <a:t>122</a:t>
            </a:fld>
            <a:endParaRPr lang="el-GR" sz="1200" smtClean="0">
              <a:effectLst/>
              <a:latin typeface="Verdana" pitchFamily="34" charset="0"/>
            </a:endParaRPr>
          </a:p>
        </p:txBody>
      </p:sp>
      <p:sp>
        <p:nvSpPr>
          <p:cNvPr id="74755" name="Rectangle 2"/>
          <p:cNvSpPr>
            <a:spLocks noGrp="1" noChangeArrowheads="1"/>
          </p:cNvSpPr>
          <p:nvPr>
            <p:ph type="ctrTitle" idx="4294967295"/>
          </p:nvPr>
        </p:nvSpPr>
        <p:spPr>
          <a:xfrm>
            <a:off x="323850" y="260350"/>
            <a:ext cx="8497888" cy="504825"/>
          </a:xfrm>
        </p:spPr>
        <p:txBody>
          <a:bodyPr anchor="b"/>
          <a:lstStyle/>
          <a:p>
            <a:pPr eaLnBrk="1" hangingPunct="1">
              <a:lnSpc>
                <a:spcPct val="90000"/>
              </a:lnSpc>
              <a:defRPr/>
            </a:pPr>
            <a:r>
              <a:rPr lang="el-GR" sz="4500" b="0" dirty="0" smtClean="0">
                <a:solidFill>
                  <a:schemeClr val="accent2"/>
                </a:solidFill>
                <a:latin typeface="Arial" charset="0"/>
              </a:rPr>
              <a:t/>
            </a:r>
            <a:br>
              <a:rPr lang="el-GR" sz="4500" b="0" dirty="0" smtClean="0">
                <a:solidFill>
                  <a:schemeClr val="accent2"/>
                </a:solidFill>
                <a:latin typeface="Arial" charset="0"/>
              </a:rPr>
            </a:br>
            <a:r>
              <a:rPr lang="el-GR" sz="3000" b="0" dirty="0" smtClean="0">
                <a:solidFill>
                  <a:schemeClr val="tx1"/>
                </a:solidFill>
                <a:latin typeface="Arial" charset="0"/>
              </a:rPr>
              <a:t> </a:t>
            </a:r>
            <a:r>
              <a:rPr lang="el-GR" sz="2000" dirty="0" smtClean="0">
                <a:solidFill>
                  <a:schemeClr val="folHlink"/>
                </a:solidFill>
                <a:latin typeface="Arial" charset="0"/>
              </a:rPr>
              <a:t>άρθρ. 32</a:t>
            </a:r>
          </a:p>
        </p:txBody>
      </p:sp>
      <p:sp>
        <p:nvSpPr>
          <p:cNvPr id="74756" name="Rectangle 3"/>
          <p:cNvSpPr>
            <a:spLocks noGrp="1" noChangeArrowheads="1"/>
          </p:cNvSpPr>
          <p:nvPr>
            <p:ph type="subTitle" idx="4294967295"/>
          </p:nvPr>
        </p:nvSpPr>
        <p:spPr>
          <a:xfrm>
            <a:off x="323850" y="981075"/>
            <a:ext cx="8496300" cy="5256213"/>
          </a:xfrm>
          <a:solidFill>
            <a:schemeClr val="accent4"/>
          </a:solidFill>
        </p:spPr>
        <p:txBody>
          <a:bodyPr/>
          <a:lstStyle/>
          <a:p>
            <a:pPr marL="371475" indent="-371475" algn="ctr" eaLnBrk="1" hangingPunct="1">
              <a:lnSpc>
                <a:spcPct val="200000"/>
              </a:lnSpc>
              <a:spcBef>
                <a:spcPct val="0"/>
              </a:spcBef>
              <a:buNone/>
              <a:tabLst>
                <a:tab pos="0" algn="l"/>
              </a:tabLst>
              <a:defRPr/>
            </a:pPr>
            <a:r>
              <a:rPr lang="el-GR" sz="2000" b="1" dirty="0" smtClean="0">
                <a:solidFill>
                  <a:srgbClr val="FFFF00"/>
                </a:solidFill>
                <a:latin typeface="Arial" charset="0"/>
              </a:rPr>
              <a:t>6. Για ΔΣ </a:t>
            </a:r>
            <a:r>
              <a:rPr lang="el-GR" sz="2000" dirty="0" smtClean="0">
                <a:solidFill>
                  <a:srgbClr val="FFFF00"/>
                </a:solidFill>
                <a:latin typeface="Arial" charset="0"/>
              </a:rPr>
              <a:t>υπηρεσιών:  </a:t>
            </a:r>
          </a:p>
          <a:p>
            <a:pPr marL="371475" indent="-371475" algn="just" eaLnBrk="1" hangingPunct="1">
              <a:lnSpc>
                <a:spcPct val="200000"/>
              </a:lnSpc>
              <a:spcBef>
                <a:spcPct val="0"/>
              </a:spcBef>
              <a:buFont typeface="Wingdings" pitchFamily="2" charset="2"/>
              <a:buChar char="ü"/>
              <a:tabLst>
                <a:tab pos="0" algn="l"/>
              </a:tabLst>
              <a:defRPr/>
            </a:pPr>
            <a:r>
              <a:rPr lang="el-GR" sz="2000" b="1" dirty="0" smtClean="0">
                <a:solidFill>
                  <a:schemeClr val="accent6">
                    <a:lumMod val="50000"/>
                  </a:schemeClr>
                </a:solidFill>
                <a:effectLst/>
                <a:latin typeface="Arial" charset="0"/>
              </a:rPr>
              <a:t>η σύμβαση έπεται διαγωνισμού μελετών  </a:t>
            </a:r>
          </a:p>
          <a:p>
            <a:pPr marL="371475" indent="-371475" algn="just" eaLnBrk="1" hangingPunct="1">
              <a:lnSpc>
                <a:spcPct val="200000"/>
              </a:lnSpc>
              <a:spcBef>
                <a:spcPct val="0"/>
              </a:spcBef>
              <a:buFont typeface="Wingdings" pitchFamily="2" charset="2"/>
              <a:buChar char="ü"/>
              <a:tabLst>
                <a:tab pos="0" algn="l"/>
              </a:tabLst>
              <a:defRPr/>
            </a:pPr>
            <a:r>
              <a:rPr lang="el-GR" sz="2000" b="1" dirty="0" smtClean="0">
                <a:solidFill>
                  <a:schemeClr val="accent6">
                    <a:lumMod val="50000"/>
                  </a:schemeClr>
                </a:solidFill>
                <a:effectLst/>
                <a:latin typeface="Arial" charset="0"/>
              </a:rPr>
              <a:t>και πρέπει, σύμφωνα με τους κανόνες που προβλέπονται στο διαγωνισμό μελετών, </a:t>
            </a:r>
          </a:p>
          <a:p>
            <a:pPr marL="371475" indent="-371475" algn="just" eaLnBrk="1" hangingPunct="1">
              <a:lnSpc>
                <a:spcPct val="200000"/>
              </a:lnSpc>
              <a:spcBef>
                <a:spcPct val="0"/>
              </a:spcBef>
              <a:buFont typeface="Wingdings" pitchFamily="2" charset="2"/>
              <a:buChar char="ü"/>
              <a:tabLst>
                <a:tab pos="0" algn="l"/>
              </a:tabLst>
              <a:defRPr/>
            </a:pPr>
            <a:r>
              <a:rPr lang="el-GR" sz="2000" b="1" dirty="0" smtClean="0">
                <a:solidFill>
                  <a:schemeClr val="accent6">
                    <a:lumMod val="50000"/>
                  </a:schemeClr>
                </a:solidFill>
                <a:effectLst/>
                <a:latin typeface="Arial" charset="0"/>
              </a:rPr>
              <a:t>να ανατεθεί στον νικητή ή σε έναν από τους νικητές του διαγωνισμού.</a:t>
            </a:r>
          </a:p>
          <a:p>
            <a:pPr marL="371475" indent="-371475" algn="just" eaLnBrk="1" hangingPunct="1">
              <a:lnSpc>
                <a:spcPct val="200000"/>
              </a:lnSpc>
              <a:spcBef>
                <a:spcPct val="0"/>
              </a:spcBef>
              <a:buFont typeface="Wingdings" pitchFamily="2" charset="2"/>
              <a:buChar char="ü"/>
              <a:tabLst>
                <a:tab pos="0" algn="l"/>
              </a:tabLst>
              <a:defRPr/>
            </a:pPr>
            <a:r>
              <a:rPr lang="el-GR" sz="2000" b="1" dirty="0" smtClean="0">
                <a:solidFill>
                  <a:schemeClr val="accent6">
                    <a:lumMod val="50000"/>
                  </a:schemeClr>
                </a:solidFill>
                <a:effectLst/>
                <a:latin typeface="Arial" charset="0"/>
              </a:rPr>
              <a:t>Όλοι οι νικητές του διαγωνισμού πρέπει να καλούνται να συμμετάσχουν στις διαπραγματεύσεις.</a:t>
            </a:r>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4450" name="Rectangle 6"/>
          <p:cNvSpPr>
            <a:spLocks noGrp="1" noChangeArrowheads="1"/>
          </p:cNvSpPr>
          <p:nvPr>
            <p:ph type="sldNum" sz="quarter" idx="12"/>
          </p:nvPr>
        </p:nvSpPr>
        <p:spPr>
          <a:xfrm>
            <a:off x="6553200" y="6248400"/>
            <a:ext cx="1905000" cy="457200"/>
          </a:xfrm>
          <a:noFill/>
        </p:spPr>
        <p:txBody>
          <a:bodyPr/>
          <a:lstStyle/>
          <a:p>
            <a:fld id="{05D763AE-D54A-4126-AC8F-DAE666BC0047}" type="slidenum">
              <a:rPr lang="el-GR" sz="1200" smtClean="0">
                <a:effectLst/>
                <a:latin typeface="Verdana" pitchFamily="34" charset="0"/>
              </a:rPr>
              <a:pPr/>
              <a:t>123</a:t>
            </a:fld>
            <a:endParaRPr lang="el-GR" sz="1200" smtClean="0">
              <a:effectLst/>
              <a:latin typeface="Verdana" pitchFamily="34" charset="0"/>
            </a:endParaRPr>
          </a:p>
        </p:txBody>
      </p:sp>
      <p:sp>
        <p:nvSpPr>
          <p:cNvPr id="75779" name="Rectangle 2"/>
          <p:cNvSpPr>
            <a:spLocks noGrp="1" noChangeArrowheads="1"/>
          </p:cNvSpPr>
          <p:nvPr>
            <p:ph type="ctrTitle" idx="4294967295"/>
          </p:nvPr>
        </p:nvSpPr>
        <p:spPr>
          <a:xfrm>
            <a:off x="323850" y="260350"/>
            <a:ext cx="8497888" cy="504825"/>
          </a:xfrm>
        </p:spPr>
        <p:txBody>
          <a:bodyPr anchor="b"/>
          <a:lstStyle/>
          <a:p>
            <a:pPr eaLnBrk="1" hangingPunct="1">
              <a:lnSpc>
                <a:spcPct val="90000"/>
              </a:lnSpc>
              <a:defRPr/>
            </a:pPr>
            <a:r>
              <a:rPr lang="el-GR" sz="2000" dirty="0" smtClean="0">
                <a:solidFill>
                  <a:schemeClr val="folHlink"/>
                </a:solidFill>
                <a:latin typeface="Arial" charset="0"/>
              </a:rPr>
              <a:t>άρθρ. 32</a:t>
            </a:r>
          </a:p>
        </p:txBody>
      </p:sp>
      <p:sp>
        <p:nvSpPr>
          <p:cNvPr id="75780" name="Rectangle 3"/>
          <p:cNvSpPr>
            <a:spLocks noGrp="1" noChangeArrowheads="1"/>
          </p:cNvSpPr>
          <p:nvPr>
            <p:ph type="subTitle" idx="4294967295"/>
          </p:nvPr>
        </p:nvSpPr>
        <p:spPr>
          <a:xfrm>
            <a:off x="179388" y="836613"/>
            <a:ext cx="8785225" cy="5688012"/>
          </a:xfrm>
        </p:spPr>
        <p:txBody>
          <a:bodyPr/>
          <a:lstStyle/>
          <a:p>
            <a:pPr marL="457200" indent="-457200" algn="ctr" eaLnBrk="1" hangingPunct="1">
              <a:lnSpc>
                <a:spcPct val="150000"/>
              </a:lnSpc>
              <a:spcBef>
                <a:spcPct val="0"/>
              </a:spcBef>
              <a:buNone/>
              <a:tabLst>
                <a:tab pos="0" algn="l"/>
              </a:tabLst>
              <a:defRPr/>
            </a:pPr>
            <a:r>
              <a:rPr lang="el-GR" sz="2000" dirty="0" smtClean="0">
                <a:solidFill>
                  <a:srgbClr val="FFFF00"/>
                </a:solidFill>
                <a:latin typeface="Arial" charset="0"/>
              </a:rPr>
              <a:t>7. Για </a:t>
            </a:r>
            <a:r>
              <a:rPr lang="el-GR" sz="2000" b="1" dirty="0" smtClean="0">
                <a:solidFill>
                  <a:srgbClr val="FFFF00"/>
                </a:solidFill>
                <a:latin typeface="Arial" charset="0"/>
              </a:rPr>
              <a:t>νέα έργα ή υπηρεσίες</a:t>
            </a:r>
            <a:r>
              <a:rPr lang="el-GR" sz="2000" dirty="0" smtClean="0">
                <a:solidFill>
                  <a:srgbClr val="FFFF00"/>
                </a:solidFill>
                <a:latin typeface="Arial" charset="0"/>
              </a:rPr>
              <a:t> </a:t>
            </a:r>
          </a:p>
          <a:p>
            <a:pPr marL="457200" indent="-457200" algn="ctr" eaLnBrk="1" hangingPunct="1">
              <a:lnSpc>
                <a:spcPct val="150000"/>
              </a:lnSpc>
              <a:spcBef>
                <a:spcPct val="0"/>
              </a:spcBef>
              <a:buNone/>
              <a:tabLst>
                <a:tab pos="0" algn="l"/>
              </a:tabLst>
              <a:defRPr/>
            </a:pPr>
            <a:endParaRPr lang="el-GR" sz="2000" dirty="0" smtClean="0">
              <a:solidFill>
                <a:srgbClr val="FFFF00"/>
              </a:solidFill>
              <a:latin typeface="Arial" charset="0"/>
            </a:endParaRPr>
          </a:p>
          <a:p>
            <a:pPr marL="355600" indent="-355600" algn="just" eaLnBrk="1" hangingPunct="1">
              <a:lnSpc>
                <a:spcPct val="150000"/>
              </a:lnSpc>
              <a:spcBef>
                <a:spcPct val="0"/>
              </a:spcBef>
              <a:buFont typeface="Wingdings" pitchFamily="2" charset="2"/>
              <a:buChar char="v"/>
              <a:tabLst>
                <a:tab pos="0" algn="l"/>
              </a:tabLst>
              <a:defRPr/>
            </a:pPr>
            <a:r>
              <a:rPr lang="el-GR" sz="2000" dirty="0" smtClean="0">
                <a:latin typeface="Arial" charset="0"/>
              </a:rPr>
              <a:t>που συνίστανται στην επανάληψη παρόμοιων έργων\υπηρεσιών </a:t>
            </a:r>
          </a:p>
          <a:p>
            <a:pPr marL="355600" indent="-355600" algn="just" eaLnBrk="1" hangingPunct="1">
              <a:lnSpc>
                <a:spcPct val="150000"/>
              </a:lnSpc>
              <a:spcBef>
                <a:spcPct val="0"/>
              </a:spcBef>
              <a:buNone/>
              <a:tabLst>
                <a:tab pos="0" algn="l"/>
              </a:tabLst>
              <a:defRPr/>
            </a:pPr>
            <a:endParaRPr lang="el-GR" sz="2000" dirty="0" smtClean="0">
              <a:latin typeface="Arial" charset="0"/>
            </a:endParaRPr>
          </a:p>
          <a:p>
            <a:pPr marL="355600" indent="-355600" algn="just" eaLnBrk="1" hangingPunct="1">
              <a:lnSpc>
                <a:spcPct val="150000"/>
              </a:lnSpc>
              <a:spcBef>
                <a:spcPct val="0"/>
              </a:spcBef>
              <a:buFont typeface="Wingdings" pitchFamily="2" charset="2"/>
              <a:buChar char="v"/>
              <a:tabLst>
                <a:tab pos="0" algn="l"/>
              </a:tabLst>
              <a:defRPr/>
            </a:pPr>
            <a:r>
              <a:rPr lang="el-GR" sz="2000" dirty="0" smtClean="0">
                <a:latin typeface="Arial" charset="0"/>
              </a:rPr>
              <a:t>που ανατέθηκαν στον οικ. φορέα Ανάδοχο της αρχικής σύμβασης από τις ίδιες ΑΑ, </a:t>
            </a:r>
          </a:p>
          <a:p>
            <a:pPr marL="355600" indent="-355600" algn="just" eaLnBrk="1" hangingPunct="1">
              <a:lnSpc>
                <a:spcPct val="150000"/>
              </a:lnSpc>
              <a:spcBef>
                <a:spcPct val="0"/>
              </a:spcBef>
              <a:buNone/>
              <a:tabLst>
                <a:tab pos="0" algn="l"/>
              </a:tabLst>
              <a:defRPr/>
            </a:pPr>
            <a:endParaRPr lang="el-GR" sz="2000" dirty="0" smtClean="0">
              <a:latin typeface="Arial" charset="0"/>
            </a:endParaRPr>
          </a:p>
          <a:p>
            <a:pPr marL="355600" indent="-355600" algn="just" eaLnBrk="1" hangingPunct="1">
              <a:lnSpc>
                <a:spcPct val="150000"/>
              </a:lnSpc>
              <a:spcBef>
                <a:spcPct val="0"/>
              </a:spcBef>
              <a:buFont typeface="Wingdings" pitchFamily="2" charset="2"/>
              <a:buChar char="v"/>
              <a:tabLst>
                <a:tab pos="0" algn="l"/>
              </a:tabLst>
              <a:defRPr/>
            </a:pPr>
            <a:r>
              <a:rPr lang="el-GR" sz="2000" dirty="0" smtClean="0">
                <a:latin typeface="Arial" charset="0"/>
              </a:rPr>
              <a:t>υπό την προϋπόθεση ότι αυτά είναι, σύμφωνα με μία βασική μελέτη &amp;</a:t>
            </a:r>
          </a:p>
          <a:p>
            <a:pPr marL="355600" indent="-355600" algn="just" eaLnBrk="1" hangingPunct="1">
              <a:lnSpc>
                <a:spcPct val="150000"/>
              </a:lnSpc>
              <a:spcBef>
                <a:spcPct val="0"/>
              </a:spcBef>
              <a:buNone/>
              <a:tabLst>
                <a:tab pos="0" algn="l"/>
              </a:tabLst>
              <a:defRPr/>
            </a:pPr>
            <a:endParaRPr lang="el-GR" sz="2000" dirty="0" smtClean="0">
              <a:latin typeface="Arial" charset="0"/>
            </a:endParaRPr>
          </a:p>
          <a:p>
            <a:pPr marL="355600" indent="-355600" algn="just" eaLnBrk="1" hangingPunct="1">
              <a:lnSpc>
                <a:spcPct val="150000"/>
              </a:lnSpc>
              <a:spcBef>
                <a:spcPct val="0"/>
              </a:spcBef>
              <a:buFont typeface="Wingdings" pitchFamily="2" charset="2"/>
              <a:buChar char="v"/>
              <a:tabLst>
                <a:tab pos="0" algn="l"/>
              </a:tabLst>
              <a:defRPr/>
            </a:pPr>
            <a:r>
              <a:rPr lang="el-GR" sz="2000" dirty="0" smtClean="0">
                <a:latin typeface="Arial" charset="0"/>
              </a:rPr>
              <a:t>αυτή η μελέτη αποτέλεσε αντικείμενο αρχικής σύμβασης. </a:t>
            </a:r>
          </a:p>
          <a:p>
            <a:pPr marL="355600" indent="-355600" algn="ctr" eaLnBrk="1" hangingPunct="1">
              <a:lnSpc>
                <a:spcPct val="150000"/>
              </a:lnSpc>
              <a:spcBef>
                <a:spcPct val="0"/>
              </a:spcBef>
              <a:buNone/>
              <a:tabLst>
                <a:tab pos="0" algn="l"/>
              </a:tabLst>
              <a:defRPr/>
            </a:pPr>
            <a:r>
              <a:rPr lang="el-GR" sz="2400" b="1" dirty="0" smtClean="0">
                <a:solidFill>
                  <a:srgbClr val="00B0F0"/>
                </a:solidFill>
                <a:latin typeface="Arial" charset="0"/>
              </a:rPr>
              <a:t>[εφαρμογή αρθρ. 32</a:t>
            </a:r>
            <a:r>
              <a:rPr lang="el-GR" sz="2400" b="1" baseline="30000" dirty="0" smtClean="0">
                <a:solidFill>
                  <a:srgbClr val="00B0F0"/>
                </a:solidFill>
                <a:latin typeface="Arial" charset="0"/>
              </a:rPr>
              <a:t>Α</a:t>
            </a:r>
            <a:r>
              <a:rPr lang="el-GR" sz="2400" b="1" dirty="0" smtClean="0">
                <a:solidFill>
                  <a:srgbClr val="00B0F0"/>
                </a:solidFill>
                <a:latin typeface="Arial" charset="0"/>
              </a:rPr>
              <a:t>]</a:t>
            </a:r>
            <a:endParaRPr lang="el-GR" sz="2400" b="1" dirty="0" smtClean="0">
              <a:latin typeface="Arial" charset="0"/>
            </a:endParaRPr>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4450" name="Rectangle 6"/>
          <p:cNvSpPr>
            <a:spLocks noGrp="1" noChangeArrowheads="1"/>
          </p:cNvSpPr>
          <p:nvPr>
            <p:ph type="sldNum" sz="quarter" idx="12"/>
          </p:nvPr>
        </p:nvSpPr>
        <p:spPr>
          <a:xfrm>
            <a:off x="6553200" y="6248400"/>
            <a:ext cx="1905000" cy="457200"/>
          </a:xfrm>
          <a:noFill/>
        </p:spPr>
        <p:txBody>
          <a:bodyPr/>
          <a:lstStyle/>
          <a:p>
            <a:fld id="{05D763AE-D54A-4126-AC8F-DAE666BC0047}" type="slidenum">
              <a:rPr lang="el-GR" sz="1200" smtClean="0">
                <a:effectLst/>
                <a:latin typeface="Verdana" pitchFamily="34" charset="0"/>
              </a:rPr>
              <a:pPr/>
              <a:t>124</a:t>
            </a:fld>
            <a:endParaRPr lang="el-GR" sz="1200" smtClean="0">
              <a:effectLst/>
              <a:latin typeface="Verdana" pitchFamily="34" charset="0"/>
            </a:endParaRPr>
          </a:p>
        </p:txBody>
      </p:sp>
      <p:sp>
        <p:nvSpPr>
          <p:cNvPr id="75779" name="Rectangle 2"/>
          <p:cNvSpPr>
            <a:spLocks noGrp="1" noChangeArrowheads="1"/>
          </p:cNvSpPr>
          <p:nvPr>
            <p:ph type="ctrTitle" idx="4294967295"/>
          </p:nvPr>
        </p:nvSpPr>
        <p:spPr>
          <a:xfrm>
            <a:off x="323850" y="260350"/>
            <a:ext cx="8497888" cy="504825"/>
          </a:xfrm>
        </p:spPr>
        <p:txBody>
          <a:bodyPr anchor="b"/>
          <a:lstStyle/>
          <a:p>
            <a:pPr eaLnBrk="1" hangingPunct="1">
              <a:lnSpc>
                <a:spcPct val="90000"/>
              </a:lnSpc>
              <a:defRPr/>
            </a:pPr>
            <a:r>
              <a:rPr lang="el-GR" sz="2000" dirty="0" smtClean="0">
                <a:solidFill>
                  <a:schemeClr val="folHlink"/>
                </a:solidFill>
                <a:latin typeface="Arial" charset="0"/>
              </a:rPr>
              <a:t>άρθρ. 32</a:t>
            </a:r>
          </a:p>
        </p:txBody>
      </p:sp>
      <p:sp>
        <p:nvSpPr>
          <p:cNvPr id="75780" name="Rectangle 3"/>
          <p:cNvSpPr>
            <a:spLocks noGrp="1" noChangeArrowheads="1"/>
          </p:cNvSpPr>
          <p:nvPr>
            <p:ph type="subTitle" idx="4294967295"/>
          </p:nvPr>
        </p:nvSpPr>
        <p:spPr>
          <a:xfrm>
            <a:off x="179388" y="836613"/>
            <a:ext cx="8785225" cy="5688012"/>
          </a:xfrm>
        </p:spPr>
        <p:txBody>
          <a:bodyPr/>
          <a:lstStyle/>
          <a:p>
            <a:pPr marL="457200" indent="-457200" algn="ctr" eaLnBrk="1" hangingPunct="1">
              <a:lnSpc>
                <a:spcPct val="150000"/>
              </a:lnSpc>
              <a:spcBef>
                <a:spcPct val="0"/>
              </a:spcBef>
              <a:buNone/>
              <a:tabLst>
                <a:tab pos="0" algn="l"/>
              </a:tabLst>
              <a:defRPr/>
            </a:pPr>
            <a:r>
              <a:rPr lang="el-GR" sz="2000" dirty="0" smtClean="0">
                <a:solidFill>
                  <a:srgbClr val="FFFF00"/>
                </a:solidFill>
                <a:latin typeface="Arial" charset="0"/>
              </a:rPr>
              <a:t>7. Για </a:t>
            </a:r>
            <a:r>
              <a:rPr lang="el-GR" sz="2000" b="1" dirty="0" smtClean="0">
                <a:solidFill>
                  <a:srgbClr val="FFFF00"/>
                </a:solidFill>
                <a:latin typeface="Arial" charset="0"/>
              </a:rPr>
              <a:t>νέα έργα ή υπηρεσίες</a:t>
            </a:r>
            <a:r>
              <a:rPr lang="el-GR" sz="2000" dirty="0" smtClean="0">
                <a:solidFill>
                  <a:srgbClr val="FFFF00"/>
                </a:solidFill>
                <a:latin typeface="Arial" charset="0"/>
              </a:rPr>
              <a:t> </a:t>
            </a:r>
          </a:p>
          <a:p>
            <a:pPr marL="457200" indent="-457200" algn="ctr" eaLnBrk="1" hangingPunct="1">
              <a:lnSpc>
                <a:spcPct val="150000"/>
              </a:lnSpc>
              <a:spcBef>
                <a:spcPct val="0"/>
              </a:spcBef>
              <a:buNone/>
              <a:tabLst>
                <a:tab pos="0" algn="l"/>
              </a:tabLst>
              <a:defRPr/>
            </a:pPr>
            <a:endParaRPr lang="el-GR" sz="2000" dirty="0" smtClean="0">
              <a:solidFill>
                <a:srgbClr val="FFFF00"/>
              </a:solidFill>
              <a:latin typeface="Arial" charset="0"/>
            </a:endParaRPr>
          </a:p>
          <a:p>
            <a:pPr marL="355600" indent="-355600" algn="ctr" eaLnBrk="1" hangingPunct="1">
              <a:lnSpc>
                <a:spcPct val="150000"/>
              </a:lnSpc>
              <a:spcBef>
                <a:spcPct val="0"/>
              </a:spcBef>
              <a:buNone/>
              <a:tabLst>
                <a:tab pos="0" algn="l"/>
              </a:tabLst>
              <a:defRPr/>
            </a:pPr>
            <a:r>
              <a:rPr lang="el-GR" sz="2400" b="1" dirty="0" smtClean="0">
                <a:latin typeface="Arial" charset="0"/>
              </a:rPr>
              <a:t>[εφαρμογή αρθρ. 32</a:t>
            </a:r>
            <a:r>
              <a:rPr lang="el-GR" sz="2400" b="1" baseline="30000" dirty="0" smtClean="0">
                <a:latin typeface="Arial" charset="0"/>
              </a:rPr>
              <a:t>Α</a:t>
            </a:r>
            <a:r>
              <a:rPr lang="el-GR" sz="2400" b="1" dirty="0" smtClean="0">
                <a:latin typeface="Arial" charset="0"/>
              </a:rPr>
              <a:t>]</a:t>
            </a:r>
          </a:p>
          <a:p>
            <a:pPr marL="355600" indent="-355600" algn="just" eaLnBrk="1" hangingPunct="1">
              <a:lnSpc>
                <a:spcPct val="150000"/>
              </a:lnSpc>
              <a:spcBef>
                <a:spcPct val="0"/>
              </a:spcBef>
              <a:buFont typeface="Wingdings" pitchFamily="2" charset="2"/>
              <a:buChar char="Ø"/>
              <a:tabLst>
                <a:tab pos="0" algn="l"/>
                <a:tab pos="361950" algn="l"/>
              </a:tabLst>
              <a:defRPr/>
            </a:pPr>
            <a:r>
              <a:rPr lang="el-GR" sz="2400" b="1" dirty="0" smtClean="0">
                <a:solidFill>
                  <a:srgbClr val="00B0F0"/>
                </a:solidFill>
                <a:latin typeface="Arial" pitchFamily="34" charset="0"/>
                <a:cs typeface="Arial" pitchFamily="34" charset="0"/>
              </a:rPr>
              <a:t>η διαδικασία διεξάγεται σύμφωνα με τα οριζόμενα στους όρους της πρόσκλησης, όπου υπάρχει, 			&amp;</a:t>
            </a:r>
          </a:p>
          <a:p>
            <a:pPr marL="355600" indent="-355600" algn="just" eaLnBrk="1" hangingPunct="1">
              <a:lnSpc>
                <a:spcPct val="150000"/>
              </a:lnSpc>
              <a:spcBef>
                <a:spcPct val="0"/>
              </a:spcBef>
              <a:buNone/>
              <a:tabLst>
                <a:tab pos="0" algn="l"/>
                <a:tab pos="361950" algn="l"/>
              </a:tabLst>
              <a:defRPr/>
            </a:pPr>
            <a:endParaRPr lang="el-GR" sz="2400" b="1" dirty="0" smtClean="0">
              <a:solidFill>
                <a:srgbClr val="00B0F0"/>
              </a:solidFill>
              <a:latin typeface="Arial" pitchFamily="34" charset="0"/>
              <a:cs typeface="Arial" pitchFamily="34" charset="0"/>
            </a:endParaRPr>
          </a:p>
          <a:p>
            <a:pPr marL="355600" indent="-355600" algn="just" eaLnBrk="1" hangingPunct="1">
              <a:lnSpc>
                <a:spcPct val="150000"/>
              </a:lnSpc>
              <a:spcBef>
                <a:spcPct val="0"/>
              </a:spcBef>
              <a:buFont typeface="Wingdings" pitchFamily="2" charset="2"/>
              <a:buChar char="Ø"/>
              <a:tabLst>
                <a:tab pos="0" algn="l"/>
                <a:tab pos="361950" algn="l"/>
              </a:tabLst>
              <a:defRPr/>
            </a:pPr>
            <a:r>
              <a:rPr lang="el-GR" sz="2400" b="1" dirty="0" smtClean="0">
                <a:solidFill>
                  <a:srgbClr val="00B0F0"/>
                </a:solidFill>
                <a:latin typeface="Arial" pitchFamily="34" charset="0"/>
                <a:cs typeface="Arial" pitchFamily="34" charset="0"/>
              </a:rPr>
              <a:t>	η αξιολόγηση των προσφορών μπορεί να γίνεται σε ενιαίο στάδιο με την ανάθεση της σύμβασης</a:t>
            </a:r>
            <a:endParaRPr lang="el-GR" sz="2400" b="1" dirty="0" smtClean="0">
              <a:latin typeface="Arial" charset="0"/>
            </a:endParaRPr>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4450" name="Rectangle 6"/>
          <p:cNvSpPr>
            <a:spLocks noGrp="1" noChangeArrowheads="1"/>
          </p:cNvSpPr>
          <p:nvPr>
            <p:ph type="sldNum" sz="quarter" idx="12"/>
          </p:nvPr>
        </p:nvSpPr>
        <p:spPr>
          <a:xfrm>
            <a:off x="6553200" y="6248400"/>
            <a:ext cx="1905000" cy="457200"/>
          </a:xfrm>
          <a:noFill/>
        </p:spPr>
        <p:txBody>
          <a:bodyPr/>
          <a:lstStyle/>
          <a:p>
            <a:fld id="{05D763AE-D54A-4126-AC8F-DAE666BC0047}" type="slidenum">
              <a:rPr lang="el-GR" sz="1200" smtClean="0">
                <a:effectLst/>
                <a:latin typeface="Verdana" pitchFamily="34" charset="0"/>
              </a:rPr>
              <a:pPr/>
              <a:t>125</a:t>
            </a:fld>
            <a:endParaRPr lang="el-GR" sz="1200" smtClean="0">
              <a:effectLst/>
              <a:latin typeface="Verdana" pitchFamily="34" charset="0"/>
            </a:endParaRPr>
          </a:p>
        </p:txBody>
      </p:sp>
      <p:sp>
        <p:nvSpPr>
          <p:cNvPr id="75779" name="Rectangle 2"/>
          <p:cNvSpPr>
            <a:spLocks noGrp="1" noChangeArrowheads="1"/>
          </p:cNvSpPr>
          <p:nvPr>
            <p:ph type="ctrTitle" idx="4294967295"/>
          </p:nvPr>
        </p:nvSpPr>
        <p:spPr>
          <a:xfrm>
            <a:off x="323850" y="260351"/>
            <a:ext cx="8497888" cy="311130"/>
          </a:xfrm>
        </p:spPr>
        <p:txBody>
          <a:bodyPr anchor="b"/>
          <a:lstStyle/>
          <a:p>
            <a:pPr eaLnBrk="1" hangingPunct="1">
              <a:lnSpc>
                <a:spcPct val="90000"/>
              </a:lnSpc>
              <a:defRPr/>
            </a:pPr>
            <a:r>
              <a:rPr lang="el-GR" sz="2000" dirty="0" smtClean="0">
                <a:solidFill>
                  <a:schemeClr val="folHlink"/>
                </a:solidFill>
                <a:latin typeface="Arial" charset="0"/>
              </a:rPr>
              <a:t>άρθρ. 32</a:t>
            </a:r>
          </a:p>
        </p:txBody>
      </p:sp>
      <p:sp>
        <p:nvSpPr>
          <p:cNvPr id="75780" name="Rectangle 3"/>
          <p:cNvSpPr>
            <a:spLocks noGrp="1" noChangeArrowheads="1"/>
          </p:cNvSpPr>
          <p:nvPr>
            <p:ph type="subTitle" idx="4294967295"/>
          </p:nvPr>
        </p:nvSpPr>
        <p:spPr>
          <a:xfrm>
            <a:off x="179388" y="714356"/>
            <a:ext cx="8785225" cy="5810269"/>
          </a:xfrm>
        </p:spPr>
        <p:txBody>
          <a:bodyPr/>
          <a:lstStyle/>
          <a:p>
            <a:pPr marL="457200" indent="-457200" algn="ctr" eaLnBrk="1" hangingPunct="1">
              <a:lnSpc>
                <a:spcPct val="150000"/>
              </a:lnSpc>
              <a:spcBef>
                <a:spcPct val="0"/>
              </a:spcBef>
              <a:buNone/>
              <a:tabLst>
                <a:tab pos="0" algn="l"/>
              </a:tabLst>
              <a:defRPr/>
            </a:pPr>
            <a:r>
              <a:rPr lang="el-GR" sz="2000" dirty="0" smtClean="0">
                <a:solidFill>
                  <a:srgbClr val="FFFF00"/>
                </a:solidFill>
                <a:latin typeface="Arial" charset="0"/>
              </a:rPr>
              <a:t>7. Για </a:t>
            </a:r>
            <a:r>
              <a:rPr lang="el-GR" sz="2000" b="1" dirty="0" smtClean="0">
                <a:solidFill>
                  <a:srgbClr val="FFFF00"/>
                </a:solidFill>
                <a:latin typeface="Arial" charset="0"/>
              </a:rPr>
              <a:t>νέα έργα ή υπηρεσίες</a:t>
            </a:r>
            <a:r>
              <a:rPr lang="el-GR" sz="2000" dirty="0" smtClean="0">
                <a:solidFill>
                  <a:srgbClr val="FFFF00"/>
                </a:solidFill>
                <a:latin typeface="Arial" charset="0"/>
              </a:rPr>
              <a:t> </a:t>
            </a:r>
          </a:p>
          <a:p>
            <a:pPr marL="177800" indent="-177800" algn="ctr" eaLnBrk="1" hangingPunct="1">
              <a:lnSpc>
                <a:spcPct val="150000"/>
              </a:lnSpc>
              <a:spcBef>
                <a:spcPct val="0"/>
              </a:spcBef>
              <a:buNone/>
              <a:tabLst>
                <a:tab pos="0" algn="l"/>
              </a:tabLst>
              <a:defRPr/>
            </a:pPr>
            <a:r>
              <a:rPr lang="el-GR" sz="2000" dirty="0" smtClean="0">
                <a:latin typeface="Arial" charset="0"/>
              </a:rPr>
              <a:t>		</a:t>
            </a:r>
            <a:r>
              <a:rPr lang="el-GR" sz="2000" u="sng" dirty="0" smtClean="0">
                <a:latin typeface="Arial" charset="0"/>
              </a:rPr>
              <a:t>Στη βασική μελέτη αναφέρονται</a:t>
            </a:r>
            <a:r>
              <a:rPr lang="el-GR" sz="2000" dirty="0" smtClean="0">
                <a:latin typeface="Arial" charset="0"/>
              </a:rPr>
              <a:t>: </a:t>
            </a:r>
          </a:p>
          <a:p>
            <a:pPr marL="177800" indent="-177800" algn="ctr" eaLnBrk="1" hangingPunct="1">
              <a:lnSpc>
                <a:spcPct val="150000"/>
              </a:lnSpc>
              <a:spcBef>
                <a:spcPct val="0"/>
              </a:spcBef>
              <a:buNone/>
              <a:tabLst>
                <a:tab pos="0" algn="l"/>
              </a:tabLst>
              <a:defRPr/>
            </a:pPr>
            <a:endParaRPr lang="el-GR" sz="2000" dirty="0" smtClean="0">
              <a:latin typeface="Arial" charset="0"/>
            </a:endParaRPr>
          </a:p>
          <a:p>
            <a:pPr marL="177800" indent="-177800" algn="just" eaLnBrk="1" hangingPunct="1">
              <a:lnSpc>
                <a:spcPct val="150000"/>
              </a:lnSpc>
              <a:spcBef>
                <a:spcPct val="0"/>
              </a:spcBef>
              <a:buFont typeface="Wingdings" pitchFamily="2" charset="2"/>
              <a:buChar char="v"/>
              <a:tabLst>
                <a:tab pos="0" algn="l"/>
              </a:tabLst>
              <a:defRPr/>
            </a:pPr>
            <a:r>
              <a:rPr lang="el-GR" sz="2000" dirty="0" smtClean="0">
                <a:latin typeface="Arial" charset="0"/>
              </a:rPr>
              <a:t>η έκταση πιθανών συμπληρωματικών έργων ή υπηρεσιών &amp; οι όροι ανάθεσης τους, </a:t>
            </a:r>
          </a:p>
          <a:p>
            <a:pPr marL="177800" indent="-177800" algn="just" eaLnBrk="1" hangingPunct="1">
              <a:lnSpc>
                <a:spcPct val="150000"/>
              </a:lnSpc>
              <a:spcBef>
                <a:spcPct val="0"/>
              </a:spcBef>
              <a:buFont typeface="Wingdings" pitchFamily="2" charset="2"/>
              <a:buChar char="v"/>
              <a:tabLst>
                <a:tab pos="0" algn="l"/>
              </a:tabLst>
              <a:defRPr/>
            </a:pPr>
            <a:r>
              <a:rPr lang="el-GR" sz="2000" dirty="0" smtClean="0">
                <a:latin typeface="Arial" charset="0"/>
              </a:rPr>
              <a:t>η δυνατότητα προσφυγής πρέπει να επισημαίνεται κατά την 1</a:t>
            </a:r>
            <a:r>
              <a:rPr lang="el-GR" sz="2000" baseline="30000" dirty="0" smtClean="0">
                <a:latin typeface="Arial" charset="0"/>
              </a:rPr>
              <a:t>η</a:t>
            </a:r>
            <a:r>
              <a:rPr lang="el-GR" sz="2000" dirty="0" smtClean="0">
                <a:latin typeface="Arial" charset="0"/>
              </a:rPr>
              <a:t> προκήρυξη διαγωνισμού, &amp; </a:t>
            </a:r>
          </a:p>
          <a:p>
            <a:pPr marL="177800" indent="-177800" algn="just" eaLnBrk="1" hangingPunct="1">
              <a:lnSpc>
                <a:spcPct val="150000"/>
              </a:lnSpc>
              <a:spcBef>
                <a:spcPct val="0"/>
              </a:spcBef>
              <a:buFont typeface="Wingdings" pitchFamily="2" charset="2"/>
              <a:buChar char="v"/>
              <a:tabLst>
                <a:tab pos="0" algn="l"/>
              </a:tabLst>
              <a:defRPr/>
            </a:pPr>
            <a:r>
              <a:rPr lang="el-GR" sz="2000" dirty="0" smtClean="0">
                <a:latin typeface="Arial" charset="0"/>
              </a:rPr>
              <a:t>το συνολικό προβλεπόμενο ποσό για τη συνέχιση των εργασιών ή υπηρεσιών λαμβάνεται υπόψη από τις ΑΑ για την εφαρμογή των κατώτατων ορίων</a:t>
            </a:r>
            <a:r>
              <a:rPr lang="el-GR" sz="2000" dirty="0" smtClean="0">
                <a:solidFill>
                  <a:schemeClr val="accent2"/>
                </a:solidFill>
                <a:latin typeface="Arial" charset="0"/>
              </a:rPr>
              <a:t> </a:t>
            </a:r>
          </a:p>
          <a:p>
            <a:pPr marL="177800" indent="-177800" algn="ctr" eaLnBrk="1" hangingPunct="1">
              <a:lnSpc>
                <a:spcPct val="150000"/>
              </a:lnSpc>
              <a:spcBef>
                <a:spcPct val="0"/>
              </a:spcBef>
              <a:buNone/>
              <a:tabLst>
                <a:tab pos="0" algn="l"/>
              </a:tabLst>
              <a:defRPr/>
            </a:pPr>
            <a:r>
              <a:rPr lang="el-GR" sz="2000" dirty="0" smtClean="0">
                <a:solidFill>
                  <a:srgbClr val="FFFF00"/>
                </a:solidFill>
                <a:latin typeface="Arial" charset="0"/>
              </a:rPr>
              <a:t>Προσφυγή:  μόνο εντός 3ετιας μετά τη σύναψη της αρχικής.</a:t>
            </a:r>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4450" name="Rectangle 6"/>
          <p:cNvSpPr>
            <a:spLocks noGrp="1" noChangeArrowheads="1"/>
          </p:cNvSpPr>
          <p:nvPr>
            <p:ph type="sldNum" sz="quarter" idx="12"/>
          </p:nvPr>
        </p:nvSpPr>
        <p:spPr>
          <a:xfrm>
            <a:off x="6553200" y="6248400"/>
            <a:ext cx="1905000" cy="457200"/>
          </a:xfrm>
          <a:noFill/>
        </p:spPr>
        <p:txBody>
          <a:bodyPr/>
          <a:lstStyle/>
          <a:p>
            <a:fld id="{05D763AE-D54A-4126-AC8F-DAE666BC0047}" type="slidenum">
              <a:rPr lang="el-GR" sz="1200" smtClean="0">
                <a:effectLst/>
                <a:latin typeface="Verdana" pitchFamily="34" charset="0"/>
              </a:rPr>
              <a:pPr/>
              <a:t>126</a:t>
            </a:fld>
            <a:endParaRPr lang="el-GR" sz="1200" smtClean="0">
              <a:effectLst/>
              <a:latin typeface="Verdana" pitchFamily="34" charset="0"/>
            </a:endParaRPr>
          </a:p>
        </p:txBody>
      </p:sp>
      <p:sp>
        <p:nvSpPr>
          <p:cNvPr id="75779" name="Rectangle 2"/>
          <p:cNvSpPr>
            <a:spLocks noGrp="1" noChangeArrowheads="1"/>
          </p:cNvSpPr>
          <p:nvPr>
            <p:ph type="ctrTitle" idx="4294967295"/>
          </p:nvPr>
        </p:nvSpPr>
        <p:spPr>
          <a:xfrm>
            <a:off x="323850" y="260351"/>
            <a:ext cx="8497888" cy="311130"/>
          </a:xfrm>
        </p:spPr>
        <p:txBody>
          <a:bodyPr anchor="b"/>
          <a:lstStyle/>
          <a:p>
            <a:pPr eaLnBrk="1" hangingPunct="1">
              <a:lnSpc>
                <a:spcPct val="90000"/>
              </a:lnSpc>
              <a:defRPr/>
            </a:pPr>
            <a:r>
              <a:rPr lang="el-GR" sz="2000" dirty="0" smtClean="0">
                <a:solidFill>
                  <a:schemeClr val="folHlink"/>
                </a:solidFill>
                <a:latin typeface="Arial" charset="0"/>
              </a:rPr>
              <a:t>άρθρ. 32Α</a:t>
            </a:r>
          </a:p>
        </p:txBody>
      </p:sp>
      <p:sp>
        <p:nvSpPr>
          <p:cNvPr id="75780" name="Rectangle 3"/>
          <p:cNvSpPr>
            <a:spLocks noGrp="1" noChangeArrowheads="1"/>
          </p:cNvSpPr>
          <p:nvPr>
            <p:ph type="subTitle" idx="4294967295"/>
          </p:nvPr>
        </p:nvSpPr>
        <p:spPr>
          <a:xfrm>
            <a:off x="179388" y="714356"/>
            <a:ext cx="8785225" cy="5810269"/>
          </a:xfrm>
        </p:spPr>
        <p:txBody>
          <a:bodyPr/>
          <a:lstStyle/>
          <a:p>
            <a:pPr algn="just">
              <a:lnSpc>
                <a:spcPct val="150000"/>
              </a:lnSpc>
              <a:spcBef>
                <a:spcPts val="0"/>
              </a:spcBef>
            </a:pPr>
            <a:r>
              <a:rPr lang="el-GR" sz="2000" dirty="0" smtClean="0">
                <a:solidFill>
                  <a:srgbClr val="FFFF00"/>
                </a:solidFill>
                <a:latin typeface="Arial" pitchFamily="34" charset="0"/>
                <a:cs typeface="Arial" pitchFamily="34" charset="0"/>
              </a:rPr>
              <a:t>Εξαιρούνται οι απαριθμούμενες περιπτώσεις του άρθρου 32 της </a:t>
            </a:r>
            <a:r>
              <a:rPr lang="el-GR" sz="2000" b="1" dirty="0" smtClean="0">
                <a:solidFill>
                  <a:srgbClr val="FFFF00"/>
                </a:solidFill>
                <a:latin typeface="Arial" pitchFamily="34" charset="0"/>
                <a:cs typeface="Arial" pitchFamily="34" charset="0"/>
              </a:rPr>
              <a:t>υποχρεωτικής εφαρμογής</a:t>
            </a:r>
            <a:r>
              <a:rPr lang="el-GR" sz="2000" dirty="0" smtClean="0">
                <a:solidFill>
                  <a:srgbClr val="FFFF00"/>
                </a:solidFill>
                <a:latin typeface="Arial" pitchFamily="34" charset="0"/>
                <a:cs typeface="Arial" pitchFamily="34" charset="0"/>
              </a:rPr>
              <a:t> των άρθρων:</a:t>
            </a:r>
          </a:p>
          <a:p>
            <a:pPr algn="just">
              <a:lnSpc>
                <a:spcPct val="150000"/>
              </a:lnSpc>
              <a:spcBef>
                <a:spcPts val="0"/>
              </a:spcBef>
              <a:buNone/>
            </a:pPr>
            <a:endParaRPr lang="el-GR" sz="2000" dirty="0" smtClean="0">
              <a:solidFill>
                <a:srgbClr val="FFFF00"/>
              </a:solidFill>
              <a:latin typeface="Arial" pitchFamily="34" charset="0"/>
              <a:cs typeface="Arial" pitchFamily="34" charset="0"/>
            </a:endParaRPr>
          </a:p>
          <a:p>
            <a:pPr algn="just">
              <a:lnSpc>
                <a:spcPct val="150000"/>
              </a:lnSpc>
              <a:spcBef>
                <a:spcPts val="0"/>
              </a:spcBef>
              <a:buFont typeface="Wingdings" pitchFamily="2" charset="2"/>
              <a:buChar char="Ø"/>
            </a:pPr>
            <a:r>
              <a:rPr lang="el-GR" sz="2000" dirty="0" smtClean="0">
                <a:latin typeface="Arial" pitchFamily="34" charset="0"/>
                <a:cs typeface="Arial" pitchFamily="34" charset="0"/>
              </a:rPr>
              <a:t> § 1, άρθρ. 22 </a:t>
            </a:r>
            <a:r>
              <a:rPr lang="el-GR" sz="2000" b="1" dirty="0" smtClean="0">
                <a:latin typeface="Arial" pitchFamily="34" charset="0"/>
                <a:cs typeface="Arial" pitchFamily="34" charset="0"/>
              </a:rPr>
              <a:t>Κανόνες που εφαρμόζονται στις επικοινωνίες </a:t>
            </a:r>
            <a:r>
              <a:rPr lang="el-GR" sz="2000" b="1" dirty="0" smtClean="0">
                <a:solidFill>
                  <a:srgbClr val="0070C0"/>
                </a:solidFill>
                <a:latin typeface="Arial" pitchFamily="34" charset="0"/>
                <a:cs typeface="Arial" pitchFamily="34" charset="0"/>
              </a:rPr>
              <a:t>ΕΣΗΔΗΣ</a:t>
            </a:r>
            <a:endParaRPr lang="el-GR" sz="2000" dirty="0" smtClean="0">
              <a:solidFill>
                <a:srgbClr val="0070C0"/>
              </a:solidFill>
              <a:latin typeface="Arial" pitchFamily="34" charset="0"/>
              <a:cs typeface="Arial" pitchFamily="34" charset="0"/>
            </a:endParaRPr>
          </a:p>
          <a:p>
            <a:pPr algn="just">
              <a:lnSpc>
                <a:spcPct val="150000"/>
              </a:lnSpc>
              <a:spcBef>
                <a:spcPts val="0"/>
              </a:spcBef>
              <a:buFont typeface="Wingdings" pitchFamily="2" charset="2"/>
              <a:buChar char="Ø"/>
            </a:pPr>
            <a:r>
              <a:rPr lang="el-GR" sz="2000" dirty="0" smtClean="0">
                <a:latin typeface="Arial" pitchFamily="34" charset="0"/>
                <a:cs typeface="Arial" pitchFamily="34" charset="0"/>
              </a:rPr>
              <a:t>αρθρ. 36 </a:t>
            </a:r>
            <a:r>
              <a:rPr lang="el-GR" sz="2000" b="1" dirty="0" smtClean="0">
                <a:solidFill>
                  <a:srgbClr val="0070C0"/>
                </a:solidFill>
                <a:latin typeface="Arial" pitchFamily="34" charset="0"/>
                <a:cs typeface="Arial" pitchFamily="34" charset="0"/>
              </a:rPr>
              <a:t>Υποχρέωση χρήσης - Λειτουργία ΕΣΗΔΗΣ</a:t>
            </a:r>
          </a:p>
          <a:p>
            <a:pPr algn="just">
              <a:lnSpc>
                <a:spcPct val="150000"/>
              </a:lnSpc>
              <a:spcBef>
                <a:spcPts val="0"/>
              </a:spcBef>
              <a:buFont typeface="Wingdings" pitchFamily="2" charset="2"/>
              <a:buChar char="Ø"/>
            </a:pPr>
            <a:r>
              <a:rPr lang="el-GR" sz="2000" b="1" dirty="0" err="1" smtClean="0">
                <a:latin typeface="Arial" pitchFamily="34" charset="0"/>
                <a:cs typeface="Arial" pitchFamily="34" charset="0"/>
              </a:rPr>
              <a:t>περιπτ</a:t>
            </a:r>
            <a:r>
              <a:rPr lang="el-GR" sz="2000" b="1" dirty="0" smtClean="0">
                <a:latin typeface="Arial" pitchFamily="34" charset="0"/>
                <a:cs typeface="Arial" pitchFamily="34" charset="0"/>
              </a:rPr>
              <a:t>. α), </a:t>
            </a:r>
            <a:r>
              <a:rPr lang="el-GR" sz="2000" dirty="0" smtClean="0">
                <a:latin typeface="Arial" pitchFamily="34" charset="0"/>
                <a:cs typeface="Arial" pitchFamily="34" charset="0"/>
              </a:rPr>
              <a:t>§ 1 </a:t>
            </a:r>
            <a:r>
              <a:rPr lang="el-GR" sz="2000" b="1" dirty="0" smtClean="0">
                <a:latin typeface="Arial" pitchFamily="34" charset="0"/>
                <a:cs typeface="Arial" pitchFamily="34" charset="0"/>
              </a:rPr>
              <a:t>αρθρ. 72 </a:t>
            </a:r>
            <a:r>
              <a:rPr lang="el-GR" sz="2000" b="1" dirty="0" smtClean="0">
                <a:solidFill>
                  <a:srgbClr val="0070C0"/>
                </a:solidFill>
                <a:latin typeface="Arial" pitchFamily="34" charset="0"/>
                <a:cs typeface="Arial" pitchFamily="34" charset="0"/>
              </a:rPr>
              <a:t>Εγγυήσεις συμμετοχής</a:t>
            </a:r>
          </a:p>
          <a:p>
            <a:pPr algn="just">
              <a:lnSpc>
                <a:spcPct val="150000"/>
              </a:lnSpc>
              <a:spcBef>
                <a:spcPts val="0"/>
              </a:spcBef>
              <a:buFont typeface="Wingdings" pitchFamily="2" charset="2"/>
              <a:buChar char="Ø"/>
            </a:pPr>
            <a:r>
              <a:rPr lang="el-GR" sz="2000" dirty="0" smtClean="0">
                <a:latin typeface="Arial" pitchFamily="34" charset="0"/>
                <a:cs typeface="Arial" pitchFamily="34" charset="0"/>
              </a:rPr>
              <a:t>§ 1 - 4 αρθρ. 79 </a:t>
            </a:r>
            <a:r>
              <a:rPr lang="el-GR" sz="2000" b="1" dirty="0" smtClean="0">
                <a:solidFill>
                  <a:srgbClr val="0070C0"/>
                </a:solidFill>
                <a:latin typeface="Arial" pitchFamily="34" charset="0"/>
                <a:cs typeface="Arial" pitchFamily="34" charset="0"/>
              </a:rPr>
              <a:t>Ευρωπαϊκό Ενιαίο Έγγραφο Σύμβασης</a:t>
            </a:r>
          </a:p>
          <a:p>
            <a:pPr algn="just">
              <a:lnSpc>
                <a:spcPct val="150000"/>
              </a:lnSpc>
              <a:spcBef>
                <a:spcPts val="0"/>
              </a:spcBef>
              <a:buFont typeface="Wingdings" pitchFamily="2" charset="2"/>
              <a:buChar char="Ø"/>
            </a:pPr>
            <a:r>
              <a:rPr lang="el-GR" sz="2000" dirty="0" smtClean="0">
                <a:latin typeface="Arial" pitchFamily="34" charset="0"/>
                <a:cs typeface="Arial" pitchFamily="34" charset="0"/>
              </a:rPr>
              <a:t>§ 8 - 9 αρθρ. 221 </a:t>
            </a:r>
            <a:r>
              <a:rPr lang="el-GR" sz="2000" b="1" dirty="0" smtClean="0">
                <a:solidFill>
                  <a:srgbClr val="0070C0"/>
                </a:solidFill>
                <a:latin typeface="Arial" pitchFamily="34" charset="0"/>
                <a:cs typeface="Arial" pitchFamily="34" charset="0"/>
              </a:rPr>
              <a:t>Όργανα διενέργειας διαδικασιών σύναψης δημοσίων συμβάσεων [ΕΡΓΑ, ΜΕΛΕΤΕΣ, ΠΑΡΟΧΗ ΤΕΧΝΙΚΩΝ &amp; ΛΟΙΠΩΝ ΣΥΝΑΦΩΝ ΕΠΙΣΤΗΜΟΝΙΚΩΝ ΥΠΗΡΕΣΙΩΝ</a:t>
            </a:r>
            <a:r>
              <a:rPr lang="el-GR" sz="2000" b="1" dirty="0" smtClean="0">
                <a:latin typeface="Arial" pitchFamily="34" charset="0"/>
                <a:cs typeface="Arial" pitchFamily="34" charset="0"/>
              </a:rPr>
              <a:t>].</a:t>
            </a:r>
            <a:endParaRPr lang="el-GR" sz="2000" dirty="0" smtClean="0">
              <a:latin typeface="Arial" pitchFamily="34" charset="0"/>
              <a:cs typeface="Arial" pitchFamily="34" charset="0"/>
            </a:endParaRPr>
          </a:p>
          <a:p>
            <a:pPr marL="457200" indent="-457200" algn="just" eaLnBrk="1" hangingPunct="1">
              <a:lnSpc>
                <a:spcPct val="150000"/>
              </a:lnSpc>
              <a:spcBef>
                <a:spcPts val="0"/>
              </a:spcBef>
              <a:buNone/>
              <a:tabLst>
                <a:tab pos="0" algn="l"/>
              </a:tabLst>
              <a:defRPr/>
            </a:pPr>
            <a:endParaRPr lang="el-GR" sz="2000" dirty="0" smtClean="0">
              <a:solidFill>
                <a:srgbClr val="FFFF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4450" name="Rectangle 6"/>
          <p:cNvSpPr>
            <a:spLocks noGrp="1" noChangeArrowheads="1"/>
          </p:cNvSpPr>
          <p:nvPr>
            <p:ph type="sldNum" sz="quarter" idx="12"/>
          </p:nvPr>
        </p:nvSpPr>
        <p:spPr>
          <a:xfrm>
            <a:off x="6553200" y="6248400"/>
            <a:ext cx="1905000" cy="457200"/>
          </a:xfrm>
          <a:noFill/>
        </p:spPr>
        <p:txBody>
          <a:bodyPr/>
          <a:lstStyle/>
          <a:p>
            <a:fld id="{05D763AE-D54A-4126-AC8F-DAE666BC0047}" type="slidenum">
              <a:rPr lang="el-GR" sz="1200" smtClean="0">
                <a:effectLst/>
                <a:latin typeface="Verdana" pitchFamily="34" charset="0"/>
              </a:rPr>
              <a:pPr/>
              <a:t>127</a:t>
            </a:fld>
            <a:endParaRPr lang="el-GR" sz="1200" smtClean="0">
              <a:effectLst/>
              <a:latin typeface="Verdana" pitchFamily="34" charset="0"/>
            </a:endParaRPr>
          </a:p>
        </p:txBody>
      </p:sp>
      <p:sp>
        <p:nvSpPr>
          <p:cNvPr id="75779" name="Rectangle 2"/>
          <p:cNvSpPr>
            <a:spLocks noGrp="1" noChangeArrowheads="1"/>
          </p:cNvSpPr>
          <p:nvPr>
            <p:ph type="ctrTitle" idx="4294967295"/>
          </p:nvPr>
        </p:nvSpPr>
        <p:spPr>
          <a:xfrm>
            <a:off x="323850" y="260351"/>
            <a:ext cx="8497888" cy="311130"/>
          </a:xfrm>
        </p:spPr>
        <p:txBody>
          <a:bodyPr anchor="b"/>
          <a:lstStyle/>
          <a:p>
            <a:pPr eaLnBrk="1" hangingPunct="1">
              <a:lnSpc>
                <a:spcPct val="90000"/>
              </a:lnSpc>
              <a:defRPr/>
            </a:pPr>
            <a:r>
              <a:rPr lang="el-GR" sz="2000" dirty="0" smtClean="0">
                <a:solidFill>
                  <a:schemeClr val="folHlink"/>
                </a:solidFill>
                <a:latin typeface="Arial" charset="0"/>
              </a:rPr>
              <a:t>άρθρ. 32Α</a:t>
            </a:r>
          </a:p>
        </p:txBody>
      </p:sp>
      <p:sp>
        <p:nvSpPr>
          <p:cNvPr id="75780" name="Rectangle 3"/>
          <p:cNvSpPr>
            <a:spLocks noGrp="1" noChangeArrowheads="1"/>
          </p:cNvSpPr>
          <p:nvPr>
            <p:ph type="subTitle" idx="4294967295"/>
          </p:nvPr>
        </p:nvSpPr>
        <p:spPr>
          <a:xfrm>
            <a:off x="179388" y="714356"/>
            <a:ext cx="8785225" cy="5810269"/>
          </a:xfrm>
        </p:spPr>
        <p:txBody>
          <a:bodyPr/>
          <a:lstStyle/>
          <a:p>
            <a:pPr marL="457200" indent="-457200" algn="just" eaLnBrk="1" hangingPunct="1">
              <a:lnSpc>
                <a:spcPct val="150000"/>
              </a:lnSpc>
              <a:spcBef>
                <a:spcPts val="0"/>
              </a:spcBef>
              <a:buFont typeface="Wingdings" pitchFamily="2" charset="2"/>
              <a:buChar char="Ø"/>
              <a:tabLst>
                <a:tab pos="0" algn="l"/>
              </a:tabLst>
              <a:defRPr/>
            </a:pPr>
            <a:endParaRPr lang="el-GR" sz="2000" dirty="0" smtClean="0">
              <a:latin typeface="Arial" pitchFamily="34" charset="0"/>
              <a:cs typeface="Arial" pitchFamily="34" charset="0"/>
            </a:endParaRPr>
          </a:p>
          <a:p>
            <a:pPr marL="457200" indent="-457200" algn="just" eaLnBrk="1" hangingPunct="1">
              <a:lnSpc>
                <a:spcPct val="150000"/>
              </a:lnSpc>
              <a:spcBef>
                <a:spcPts val="0"/>
              </a:spcBef>
              <a:buFont typeface="Wingdings" pitchFamily="2" charset="2"/>
              <a:buChar char="Ø"/>
              <a:tabLst>
                <a:tab pos="0" algn="l"/>
              </a:tabLst>
              <a:defRPr/>
            </a:pPr>
            <a:r>
              <a:rPr lang="el-GR" sz="2000" dirty="0" smtClean="0">
                <a:latin typeface="Arial" pitchFamily="34" charset="0"/>
                <a:cs typeface="Arial" pitchFamily="34" charset="0"/>
              </a:rPr>
              <a:t>Η διαδικασία της διαπραγμάτευσης πραγματοποιείται από 3μελές γνωμοδοτικό όργανο της Αναθέτουσας Αρχής, </a:t>
            </a:r>
          </a:p>
          <a:p>
            <a:pPr marL="457200" indent="-457200" algn="just" eaLnBrk="1" hangingPunct="1">
              <a:lnSpc>
                <a:spcPct val="150000"/>
              </a:lnSpc>
              <a:spcBef>
                <a:spcPts val="0"/>
              </a:spcBef>
              <a:buNone/>
              <a:tabLst>
                <a:tab pos="0" algn="l"/>
              </a:tabLst>
              <a:defRPr/>
            </a:pPr>
            <a:endParaRPr lang="el-GR" sz="2000" dirty="0" smtClean="0">
              <a:latin typeface="Arial" pitchFamily="34" charset="0"/>
              <a:cs typeface="Arial" pitchFamily="34" charset="0"/>
            </a:endParaRPr>
          </a:p>
          <a:p>
            <a:pPr marL="457200" indent="-457200" algn="just" eaLnBrk="1" hangingPunct="1">
              <a:lnSpc>
                <a:spcPct val="150000"/>
              </a:lnSpc>
              <a:spcBef>
                <a:spcPts val="0"/>
              </a:spcBef>
              <a:buNone/>
              <a:tabLst>
                <a:tab pos="0" algn="l"/>
              </a:tabLst>
              <a:defRPr/>
            </a:pPr>
            <a:endParaRPr lang="el-GR" sz="2000" dirty="0" smtClean="0">
              <a:latin typeface="Arial" pitchFamily="34" charset="0"/>
              <a:cs typeface="Arial" pitchFamily="34" charset="0"/>
            </a:endParaRPr>
          </a:p>
          <a:p>
            <a:pPr marL="457200" indent="-457200" algn="just" eaLnBrk="1" hangingPunct="1">
              <a:lnSpc>
                <a:spcPct val="150000"/>
              </a:lnSpc>
              <a:spcBef>
                <a:spcPts val="0"/>
              </a:spcBef>
              <a:buFont typeface="Wingdings" pitchFamily="2" charset="2"/>
              <a:buChar char="Ø"/>
              <a:tabLst>
                <a:tab pos="0" algn="l"/>
              </a:tabLst>
              <a:defRPr/>
            </a:pPr>
            <a:r>
              <a:rPr lang="el-GR" sz="2000" dirty="0" smtClean="0">
                <a:latin typeface="Arial" pitchFamily="34" charset="0"/>
                <a:cs typeface="Arial" pitchFamily="34" charset="0"/>
              </a:rPr>
              <a:t>που εισηγείται προς το αποφαινόμενο όργανο για κάθε θέμα που ανακύπτει κατά την ανάθεση της σύμβασης.</a:t>
            </a:r>
            <a:endParaRPr lang="el-GR" sz="2000" dirty="0" smtClean="0">
              <a:solidFill>
                <a:srgbClr val="FFFF0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5474" name="Rectangle 6"/>
          <p:cNvSpPr>
            <a:spLocks noGrp="1" noChangeArrowheads="1"/>
          </p:cNvSpPr>
          <p:nvPr>
            <p:ph type="sldNum" sz="quarter" idx="12"/>
          </p:nvPr>
        </p:nvSpPr>
        <p:spPr>
          <a:xfrm>
            <a:off x="6553200" y="6248400"/>
            <a:ext cx="1905000" cy="457200"/>
          </a:xfrm>
          <a:noFill/>
        </p:spPr>
        <p:txBody>
          <a:bodyPr/>
          <a:lstStyle/>
          <a:p>
            <a:fld id="{994DC9BC-53DB-4CC2-9403-24B723BAB7C6}" type="slidenum">
              <a:rPr lang="el-GR" sz="1200" smtClean="0">
                <a:effectLst/>
                <a:latin typeface="Verdana" pitchFamily="34" charset="0"/>
              </a:rPr>
              <a:pPr/>
              <a:t>128</a:t>
            </a:fld>
            <a:endParaRPr lang="el-GR" sz="1200" smtClean="0">
              <a:effectLst/>
              <a:latin typeface="Verdana" pitchFamily="34" charset="0"/>
            </a:endParaRPr>
          </a:p>
        </p:txBody>
      </p:sp>
      <p:sp>
        <p:nvSpPr>
          <p:cNvPr id="76803" name="Rectangle 2"/>
          <p:cNvSpPr>
            <a:spLocks noGrp="1" noChangeArrowheads="1"/>
          </p:cNvSpPr>
          <p:nvPr>
            <p:ph type="ctrTitle" idx="4294967295"/>
          </p:nvPr>
        </p:nvSpPr>
        <p:spPr>
          <a:xfrm>
            <a:off x="179388" y="260350"/>
            <a:ext cx="8785225" cy="936625"/>
          </a:xfrm>
        </p:spPr>
        <p:txBody>
          <a:bodyPr anchor="b"/>
          <a:lstStyle/>
          <a:p>
            <a:pPr algn="just" eaLnBrk="1" hangingPunct="1">
              <a:lnSpc>
                <a:spcPct val="90000"/>
              </a:lnSpc>
              <a:defRPr/>
            </a:pPr>
            <a:r>
              <a:rPr lang="el-GR" sz="4500" b="0" smtClean="0">
                <a:solidFill>
                  <a:schemeClr val="accent2"/>
                </a:solidFill>
                <a:latin typeface="Arial" charset="0"/>
              </a:rPr>
              <a:t/>
            </a:r>
            <a:br>
              <a:rPr lang="el-GR" sz="4500" b="0" smtClean="0">
                <a:solidFill>
                  <a:schemeClr val="accent2"/>
                </a:solidFill>
                <a:latin typeface="Arial" charset="0"/>
              </a:rPr>
            </a:br>
            <a:r>
              <a:rPr lang="el-GR" sz="2000" smtClean="0">
                <a:solidFill>
                  <a:schemeClr val="folHlink"/>
                </a:solidFill>
                <a:latin typeface="Arial" charset="0"/>
              </a:rPr>
              <a:t>Ν. 4412/16, Βιβλίο Ι, Τίτλος 3, Τμήμα ΙΙ «Τεχνικές &amp; εργαλεία για ηλεκτρονικές &amp; συγκεντρωτικές διαδικασίες σύναψης συμβάσεων», άρθρα 33-35</a:t>
            </a:r>
            <a:endParaRPr lang="el-GR" sz="3400" u="sng" smtClean="0">
              <a:solidFill>
                <a:schemeClr val="folHlink"/>
              </a:solidFill>
              <a:latin typeface="Arial" charset="0"/>
            </a:endParaRPr>
          </a:p>
        </p:txBody>
      </p:sp>
      <p:sp>
        <p:nvSpPr>
          <p:cNvPr id="76804" name="Rectangle 3"/>
          <p:cNvSpPr>
            <a:spLocks noGrp="1" noChangeArrowheads="1"/>
          </p:cNvSpPr>
          <p:nvPr>
            <p:ph type="subTitle" idx="4294967295"/>
          </p:nvPr>
        </p:nvSpPr>
        <p:spPr>
          <a:xfrm>
            <a:off x="323850" y="1268413"/>
            <a:ext cx="8496300" cy="5184775"/>
          </a:xfrm>
        </p:spPr>
        <p:txBody>
          <a:bodyPr/>
          <a:lstStyle/>
          <a:p>
            <a:pPr marL="266700" indent="-266700" algn="just" eaLnBrk="1" hangingPunct="1">
              <a:lnSpc>
                <a:spcPct val="150000"/>
              </a:lnSpc>
              <a:spcBef>
                <a:spcPct val="0"/>
              </a:spcBef>
              <a:buFont typeface="Wingdings" pitchFamily="2" charset="2"/>
              <a:buNone/>
              <a:tabLst>
                <a:tab pos="0" algn="l"/>
                <a:tab pos="266700" algn="l"/>
              </a:tabLst>
              <a:defRPr/>
            </a:pPr>
            <a:r>
              <a:rPr lang="el-GR" sz="1700" b="1" dirty="0" smtClean="0">
                <a:latin typeface="Arial" charset="0"/>
              </a:rPr>
              <a:t>	</a:t>
            </a:r>
            <a:r>
              <a:rPr lang="el-GR" sz="2000" b="1" u="sng" dirty="0" smtClean="0">
                <a:solidFill>
                  <a:schemeClr val="accent6">
                    <a:lumMod val="50000"/>
                  </a:schemeClr>
                </a:solidFill>
                <a:effectLst/>
                <a:latin typeface="Arial" charset="0"/>
              </a:rPr>
              <a:t>Άρθρο 33 Δυναμικά συστήματα αγορών</a:t>
            </a:r>
            <a:r>
              <a:rPr lang="el-GR" sz="2000" dirty="0" smtClean="0">
                <a:solidFill>
                  <a:schemeClr val="accent6">
                    <a:lumMod val="50000"/>
                  </a:schemeClr>
                </a:solidFill>
                <a:effectLst/>
                <a:latin typeface="Arial" charset="0"/>
              </a:rPr>
              <a:t> </a:t>
            </a:r>
            <a:r>
              <a:rPr lang="el-GR" sz="2000" dirty="0" smtClean="0">
                <a:latin typeface="Arial" charset="0"/>
              </a:rPr>
              <a:t>για αγορές τρέχουσας χρήσης, των οποίων τα γενικά διαθέσιμα στην αγορά χαρακτηριστικά ικανοποιούν τις απαιτήσεις των ΑΑ. </a:t>
            </a:r>
          </a:p>
          <a:p>
            <a:pPr marL="266700" indent="-266700" algn="just" eaLnBrk="1" hangingPunct="1">
              <a:lnSpc>
                <a:spcPct val="150000"/>
              </a:lnSpc>
              <a:spcBef>
                <a:spcPct val="0"/>
              </a:spcBef>
              <a:buFont typeface="Wingdings" pitchFamily="2" charset="2"/>
              <a:buChar char="v"/>
              <a:tabLst>
                <a:tab pos="0" algn="l"/>
                <a:tab pos="266700" algn="l"/>
              </a:tabLst>
              <a:defRPr/>
            </a:pPr>
            <a:r>
              <a:rPr lang="el-GR" sz="2000" b="1" dirty="0" smtClean="0">
                <a:latin typeface="Arial" charset="0"/>
              </a:rPr>
              <a:t>Αμιγώς ηλεκτρονική διαδικασία</a:t>
            </a:r>
          </a:p>
          <a:p>
            <a:pPr marL="266700" indent="-266700" algn="just" eaLnBrk="1" hangingPunct="1">
              <a:lnSpc>
                <a:spcPct val="150000"/>
              </a:lnSpc>
              <a:spcBef>
                <a:spcPct val="0"/>
              </a:spcBef>
              <a:buFont typeface="Wingdings" pitchFamily="2" charset="2"/>
              <a:buChar char="§"/>
              <a:tabLst>
                <a:tab pos="0" algn="l"/>
                <a:tab pos="266700" algn="l"/>
              </a:tabLst>
              <a:defRPr/>
            </a:pPr>
            <a:r>
              <a:rPr lang="el-GR" sz="2000" dirty="0" smtClean="0">
                <a:latin typeface="Arial" charset="0"/>
              </a:rPr>
              <a:t>Αναθεώρηση κανόνων για να καταστεί απλούστερο &amp; πιο λειτουργικό: </a:t>
            </a:r>
            <a:r>
              <a:rPr lang="el-GR" sz="2000" dirty="0" smtClean="0">
                <a:solidFill>
                  <a:schemeClr val="folHlink"/>
                </a:solidFill>
                <a:latin typeface="Arial" charset="0"/>
              </a:rPr>
              <a:t>υ</a:t>
            </a:r>
            <a:r>
              <a:rPr lang="el-GR" sz="2000" b="1" dirty="0" smtClean="0">
                <a:solidFill>
                  <a:schemeClr val="folHlink"/>
                </a:solidFill>
                <a:latin typeface="Arial" charset="0"/>
              </a:rPr>
              <a:t>ιοθέτηση κανόνων κλειστής διαδικασίας &amp; κατάργηση ενδεικτικών προσφορών που ίσχυαν</a:t>
            </a:r>
            <a:r>
              <a:rPr lang="el-GR" sz="2000" dirty="0" smtClean="0">
                <a:solidFill>
                  <a:schemeClr val="folHlink"/>
                </a:solidFill>
                <a:latin typeface="Arial" charset="0"/>
              </a:rPr>
              <a:t>.</a:t>
            </a:r>
          </a:p>
          <a:p>
            <a:pPr marL="266700" indent="-266700" algn="just" eaLnBrk="1" hangingPunct="1">
              <a:lnSpc>
                <a:spcPct val="150000"/>
              </a:lnSpc>
              <a:spcBef>
                <a:spcPct val="0"/>
              </a:spcBef>
              <a:buFont typeface="Wingdings" pitchFamily="2" charset="2"/>
              <a:buChar char="ü"/>
              <a:tabLst>
                <a:tab pos="0" algn="l"/>
                <a:tab pos="266700" algn="l"/>
              </a:tabLst>
              <a:defRPr/>
            </a:pPr>
            <a:r>
              <a:rPr lang="el-GR" sz="2000" dirty="0" smtClean="0">
                <a:latin typeface="Arial" charset="0"/>
              </a:rPr>
              <a:t>Καθορισμός ελάχιστων προθεσμιών</a:t>
            </a:r>
          </a:p>
          <a:p>
            <a:pPr marL="266700" indent="-266700" algn="just" eaLnBrk="1" hangingPunct="1">
              <a:lnSpc>
                <a:spcPct val="150000"/>
              </a:lnSpc>
              <a:spcBef>
                <a:spcPct val="0"/>
              </a:spcBef>
              <a:buFont typeface="Wingdings" pitchFamily="2" charset="2"/>
              <a:buChar char="ü"/>
              <a:tabLst>
                <a:tab pos="0" algn="l"/>
                <a:tab pos="266700" algn="l"/>
              </a:tabLst>
              <a:defRPr/>
            </a:pPr>
            <a:r>
              <a:rPr lang="el-GR" sz="2000" dirty="0" smtClean="0">
                <a:latin typeface="Arial" charset="0"/>
              </a:rPr>
              <a:t>Καθορισμός όρων διεξαγωγής της διαδικασίας &amp; τυχόν ειδικότεροι όροι θα ορίζονται στα έγγραφα της σύμβασης.</a:t>
            </a:r>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5474" name="Rectangle 6"/>
          <p:cNvSpPr>
            <a:spLocks noGrp="1" noChangeArrowheads="1"/>
          </p:cNvSpPr>
          <p:nvPr>
            <p:ph type="sldNum" sz="quarter" idx="12"/>
          </p:nvPr>
        </p:nvSpPr>
        <p:spPr>
          <a:xfrm>
            <a:off x="6553200" y="6248400"/>
            <a:ext cx="1905000" cy="457200"/>
          </a:xfrm>
          <a:noFill/>
        </p:spPr>
        <p:txBody>
          <a:bodyPr/>
          <a:lstStyle/>
          <a:p>
            <a:fld id="{994DC9BC-53DB-4CC2-9403-24B723BAB7C6}" type="slidenum">
              <a:rPr lang="el-GR" sz="1200" smtClean="0">
                <a:effectLst/>
                <a:latin typeface="Verdana" pitchFamily="34" charset="0"/>
              </a:rPr>
              <a:pPr/>
              <a:t>129</a:t>
            </a:fld>
            <a:endParaRPr lang="el-GR" sz="1200" smtClean="0">
              <a:effectLst/>
              <a:latin typeface="Verdana" pitchFamily="34" charset="0"/>
            </a:endParaRPr>
          </a:p>
        </p:txBody>
      </p:sp>
      <p:sp>
        <p:nvSpPr>
          <p:cNvPr id="76803" name="Rectangle 2"/>
          <p:cNvSpPr>
            <a:spLocks noGrp="1" noChangeArrowheads="1"/>
          </p:cNvSpPr>
          <p:nvPr>
            <p:ph type="ctrTitle" idx="4294967295"/>
          </p:nvPr>
        </p:nvSpPr>
        <p:spPr>
          <a:xfrm>
            <a:off x="179388" y="260351"/>
            <a:ext cx="8785225" cy="596882"/>
          </a:xfrm>
        </p:spPr>
        <p:txBody>
          <a:bodyPr anchor="b"/>
          <a:lstStyle/>
          <a:p>
            <a:pPr algn="just" eaLnBrk="1" hangingPunct="1">
              <a:lnSpc>
                <a:spcPct val="90000"/>
              </a:lnSpc>
              <a:tabLst>
                <a:tab pos="2692400" algn="l"/>
              </a:tabLst>
              <a:defRPr/>
            </a:pPr>
            <a:r>
              <a:rPr lang="el-GR" sz="4500" b="0" dirty="0" smtClean="0">
                <a:solidFill>
                  <a:schemeClr val="accent2"/>
                </a:solidFill>
                <a:latin typeface="Arial" charset="0"/>
              </a:rPr>
              <a:t/>
            </a:r>
            <a:br>
              <a:rPr lang="el-GR" sz="4500" b="0" dirty="0" smtClean="0">
                <a:solidFill>
                  <a:schemeClr val="accent2"/>
                </a:solidFill>
                <a:latin typeface="Arial" charset="0"/>
              </a:rPr>
            </a:br>
            <a:r>
              <a:rPr lang="el-GR" sz="1800" dirty="0" smtClean="0">
                <a:solidFill>
                  <a:schemeClr val="tx1"/>
                </a:solidFill>
                <a:effectLst/>
                <a:latin typeface="Arial" charset="0"/>
              </a:rPr>
              <a:t>Ν. 4412/16, Βιβλίο Ι, Τίτλος 3, Τμήμα ΙΙ «Τεχνικές &amp; εργαλεία για ηλεκτρονικές &amp; συγκεντρωτικές διαδικασίες σύναψης συμβάσεων», άρθρα 33-35</a:t>
            </a:r>
            <a:endParaRPr lang="el-GR" sz="1800" u="sng" dirty="0" smtClean="0">
              <a:solidFill>
                <a:schemeClr val="tx1"/>
              </a:solidFill>
              <a:effectLst/>
              <a:latin typeface="Arial" charset="0"/>
            </a:endParaRPr>
          </a:p>
        </p:txBody>
      </p:sp>
      <p:sp>
        <p:nvSpPr>
          <p:cNvPr id="76804" name="Rectangle 3"/>
          <p:cNvSpPr>
            <a:spLocks noGrp="1" noChangeArrowheads="1"/>
          </p:cNvSpPr>
          <p:nvPr>
            <p:ph type="subTitle" idx="4294967295"/>
          </p:nvPr>
        </p:nvSpPr>
        <p:spPr>
          <a:xfrm>
            <a:off x="323850" y="1268413"/>
            <a:ext cx="8496300" cy="5184775"/>
          </a:xfrm>
        </p:spPr>
        <p:txBody>
          <a:bodyPr/>
          <a:lstStyle/>
          <a:p>
            <a:pPr marL="266700" indent="-266700" algn="just" eaLnBrk="1" hangingPunct="1">
              <a:lnSpc>
                <a:spcPct val="150000"/>
              </a:lnSpc>
              <a:spcBef>
                <a:spcPct val="0"/>
              </a:spcBef>
              <a:buFont typeface="Wingdings" pitchFamily="2" charset="2"/>
              <a:buNone/>
              <a:tabLst>
                <a:tab pos="0" algn="l"/>
                <a:tab pos="266700" algn="l"/>
              </a:tabLst>
              <a:defRPr/>
            </a:pPr>
            <a:r>
              <a:rPr lang="el-GR" sz="1700" b="1" dirty="0" smtClean="0">
                <a:latin typeface="Arial" charset="0"/>
              </a:rPr>
              <a:t>	</a:t>
            </a:r>
            <a:r>
              <a:rPr lang="el-GR" sz="2000" b="1" dirty="0" smtClean="0">
                <a:solidFill>
                  <a:srgbClr val="FFFF00"/>
                </a:solidFill>
                <a:latin typeface="Arial" charset="0"/>
              </a:rPr>
              <a:t>Άρθρο 33 Δυναμικά συστήματα αγορών</a:t>
            </a:r>
          </a:p>
          <a:p>
            <a:pPr marL="0" indent="0" algn="just" eaLnBrk="1" hangingPunct="1">
              <a:lnSpc>
                <a:spcPct val="150000"/>
              </a:lnSpc>
              <a:spcBef>
                <a:spcPct val="0"/>
              </a:spcBef>
              <a:buNone/>
              <a:tabLst>
                <a:tab pos="0" algn="l"/>
                <a:tab pos="93663" algn="l"/>
              </a:tabLst>
              <a:defRPr/>
            </a:pPr>
            <a:r>
              <a:rPr lang="el-GR" sz="2000" dirty="0" smtClean="0">
                <a:latin typeface="Arial" pitchFamily="34" charset="0"/>
                <a:cs typeface="Arial" pitchFamily="34" charset="0"/>
              </a:rPr>
              <a:t>		«Σε προληπτικό έλεγχο νομιμότητας,… υπόκεινται η πρώτη σύμβαση ανεξαρτήτως αξίας αυτής, εφόσον η συνολική εκτιμώμενη αξία του Δυναμικού Συστήματος Αγορών υπερβαίνει τα εκάστοτε ισχύοντα όρια, καθώς και κάθε επιμέρους σύμβαση εφόσον υπερβαίνει αυτοτελώς τα εκάστοτε ισχύοντα όρια» - </a:t>
            </a:r>
            <a:r>
              <a:rPr lang="el-GR" sz="1600" b="1" dirty="0" smtClean="0">
                <a:solidFill>
                  <a:srgbClr val="00B050"/>
                </a:solidFill>
                <a:latin typeface="Arial" pitchFamily="34" charset="0"/>
                <a:cs typeface="Arial" pitchFamily="34" charset="0"/>
              </a:rPr>
              <a:t>ΠΡΟΣΘ. ΠΑΡ. 11 ΣΤΟ ΑΡΘΡΟ 33 ΜΕ ΤΗΝ ΠΑΡ. 2α ΤΟΥ ΑΡΘ. 43 ΤΟΥ Ν. 4605/19, ΦΕΚ-52 Α/1-4-19 </a:t>
            </a:r>
          </a:p>
          <a:p>
            <a:pPr marL="266700" indent="-266700" algn="just" eaLnBrk="1" hangingPunct="1">
              <a:lnSpc>
                <a:spcPct val="150000"/>
              </a:lnSpc>
              <a:spcBef>
                <a:spcPct val="0"/>
              </a:spcBef>
              <a:buNone/>
              <a:tabLst>
                <a:tab pos="0" algn="l"/>
                <a:tab pos="266700" algn="l"/>
              </a:tabLst>
              <a:defRPr/>
            </a:pPr>
            <a:r>
              <a:rPr lang="el-GR" sz="2000" dirty="0" smtClean="0">
                <a:latin typeface="Arial" pitchFamily="34" charset="0"/>
                <a:cs typeface="Arial" pitchFamily="34" charset="0"/>
              </a:rPr>
              <a:t>		</a:t>
            </a:r>
          </a:p>
          <a:p>
            <a:pPr marL="266700" indent="-266700" algn="just" eaLnBrk="1" hangingPunct="1">
              <a:lnSpc>
                <a:spcPct val="150000"/>
              </a:lnSpc>
              <a:spcBef>
                <a:spcPct val="0"/>
              </a:spcBef>
              <a:buNone/>
              <a:tabLst>
                <a:tab pos="0" algn="l"/>
                <a:tab pos="266700" algn="l"/>
              </a:tabLst>
              <a:defRPr/>
            </a:pPr>
            <a:r>
              <a:rPr lang="el-GR" sz="2000" dirty="0" smtClean="0">
                <a:latin typeface="Arial" pitchFamily="34" charset="0"/>
                <a:cs typeface="Arial" pitchFamily="34" charset="0"/>
              </a:rPr>
              <a:t>		Με την παρ. 2Β του άρθρου 43 του ν. 4605/19, ορίζεται ότι : “</a:t>
            </a:r>
            <a:r>
              <a:rPr lang="el-GR" sz="2000" i="1" dirty="0" smtClean="0">
                <a:solidFill>
                  <a:srgbClr val="FFFF00"/>
                </a:solidFill>
                <a:latin typeface="Arial" pitchFamily="34" charset="0"/>
                <a:cs typeface="Arial" pitchFamily="34" charset="0"/>
              </a:rPr>
              <a:t>β. Η περίπτωση </a:t>
            </a:r>
            <a:r>
              <a:rPr lang="el-GR" sz="2000" i="1" dirty="0" err="1" smtClean="0">
                <a:solidFill>
                  <a:srgbClr val="FFFF00"/>
                </a:solidFill>
                <a:latin typeface="Arial" pitchFamily="34" charset="0"/>
                <a:cs typeface="Arial" pitchFamily="34" charset="0"/>
              </a:rPr>
              <a:t>α΄</a:t>
            </a:r>
            <a:r>
              <a:rPr lang="el-GR" sz="2000" i="1" dirty="0" smtClean="0">
                <a:solidFill>
                  <a:srgbClr val="FFFF00"/>
                </a:solidFill>
                <a:latin typeface="Arial" pitchFamily="34" charset="0"/>
                <a:cs typeface="Arial" pitchFamily="34" charset="0"/>
              </a:rPr>
              <a:t> ισχύει και για τα δυναμικά συστήματα που είναι σε εξέλιξη κατά τη δημοσίευση του παρόντος</a:t>
            </a:r>
            <a:r>
              <a:rPr lang="el-GR" sz="2000" i="1" dirty="0" smtClean="0">
                <a:latin typeface="Arial" pitchFamily="34" charset="0"/>
                <a:cs typeface="Arial" pitchFamily="34" charset="0"/>
              </a:rPr>
              <a:t>”.</a:t>
            </a:r>
            <a:r>
              <a:rPr lang="el-GR" sz="2000" dirty="0" smtClean="0">
                <a:latin typeface="Arial" pitchFamily="34" charset="0"/>
                <a:cs typeface="Arial" pitchFamily="34" charset="0"/>
              </a:rPr>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Rectangle 6"/>
          <p:cNvSpPr>
            <a:spLocks noGrp="1" noChangeArrowheads="1"/>
          </p:cNvSpPr>
          <p:nvPr>
            <p:ph type="sldNum" sz="quarter" idx="12"/>
          </p:nvPr>
        </p:nvSpPr>
        <p:spPr>
          <a:xfrm>
            <a:off x="6553200" y="6248400"/>
            <a:ext cx="1905000" cy="457200"/>
          </a:xfrm>
          <a:noFill/>
        </p:spPr>
        <p:txBody>
          <a:bodyPr/>
          <a:lstStyle/>
          <a:p>
            <a:fld id="{2F6C75CE-3D4E-47F3-BEC8-0CDE182A36BE}" type="slidenum">
              <a:rPr lang="el-GR" sz="1200" smtClean="0">
                <a:effectLst/>
                <a:latin typeface="Verdana" pitchFamily="34" charset="0"/>
              </a:rPr>
              <a:pPr/>
              <a:t>13</a:t>
            </a:fld>
            <a:endParaRPr lang="el-GR" sz="1200" smtClean="0">
              <a:effectLst/>
              <a:latin typeface="Verdana" pitchFamily="34" charset="0"/>
            </a:endParaRPr>
          </a:p>
        </p:txBody>
      </p:sp>
      <p:sp>
        <p:nvSpPr>
          <p:cNvPr id="10243" name="Rectangle 2"/>
          <p:cNvSpPr>
            <a:spLocks noGrp="1" noChangeArrowheads="1"/>
          </p:cNvSpPr>
          <p:nvPr>
            <p:ph type="ctrTitle" idx="4294967295"/>
          </p:nvPr>
        </p:nvSpPr>
        <p:spPr>
          <a:xfrm>
            <a:off x="107950" y="188641"/>
            <a:ext cx="8713788" cy="504056"/>
          </a:xfrm>
        </p:spPr>
        <p:txBody>
          <a:bodyPr anchor="b"/>
          <a:lstStyle/>
          <a:p>
            <a:pPr eaLnBrk="1" hangingPunct="1">
              <a:defRPr/>
            </a:pPr>
            <a:r>
              <a:rPr lang="el-GR" sz="3800" b="0" dirty="0" smtClean="0">
                <a:latin typeface="Arial" charset="0"/>
              </a:rPr>
              <a:t/>
            </a:r>
            <a:br>
              <a:rPr lang="el-GR" sz="3800" b="0" dirty="0" smtClean="0">
                <a:latin typeface="Arial" charset="0"/>
              </a:rPr>
            </a:br>
            <a:r>
              <a:rPr lang="el-GR" sz="2000" dirty="0" smtClean="0">
                <a:latin typeface="Arial" charset="0"/>
              </a:rPr>
              <a:t>Ν. 4412/16, άρθρο 1 Αντικείμενο - πεδίο εφαρμογής (</a:t>
            </a:r>
            <a:r>
              <a:rPr lang="el-GR" sz="2000" dirty="0" err="1" smtClean="0">
                <a:latin typeface="Arial" charset="0"/>
              </a:rPr>
              <a:t>συνεχ</a:t>
            </a:r>
            <a:r>
              <a:rPr lang="el-GR" sz="2000" dirty="0" smtClean="0">
                <a:latin typeface="Arial" charset="0"/>
              </a:rPr>
              <a:t>.)</a:t>
            </a:r>
          </a:p>
        </p:txBody>
      </p:sp>
      <p:sp>
        <p:nvSpPr>
          <p:cNvPr id="10244" name="Rectangle 3"/>
          <p:cNvSpPr>
            <a:spLocks noGrp="1" noChangeArrowheads="1"/>
          </p:cNvSpPr>
          <p:nvPr>
            <p:ph type="subTitle" idx="4294967295"/>
          </p:nvPr>
        </p:nvSpPr>
        <p:spPr>
          <a:xfrm>
            <a:off x="323850" y="764705"/>
            <a:ext cx="8568630" cy="5401146"/>
          </a:xfrm>
          <a:solidFill>
            <a:schemeClr val="accent1">
              <a:lumMod val="60000"/>
              <a:lumOff val="40000"/>
            </a:schemeClr>
          </a:solidFill>
        </p:spPr>
        <p:txBody>
          <a:bodyPr/>
          <a:lstStyle/>
          <a:p>
            <a:pPr marL="457200" indent="-457200" algn="just" eaLnBrk="1" hangingPunct="1">
              <a:lnSpc>
                <a:spcPct val="150000"/>
              </a:lnSpc>
              <a:spcBef>
                <a:spcPct val="0"/>
              </a:spcBef>
              <a:buFont typeface="Wingdings" pitchFamily="2" charset="2"/>
              <a:buNone/>
              <a:tabLst>
                <a:tab pos="0" algn="l"/>
                <a:tab pos="361950" algn="l"/>
              </a:tabLst>
              <a:defRPr/>
            </a:pPr>
            <a:r>
              <a:rPr lang="el-GR" sz="1900" dirty="0" smtClean="0">
                <a:latin typeface="Arial" charset="0"/>
              </a:rPr>
              <a:t>2. </a:t>
            </a:r>
            <a:r>
              <a:rPr lang="el-GR" sz="1900" dirty="0" smtClean="0">
                <a:solidFill>
                  <a:schemeClr val="tx2">
                    <a:lumMod val="50000"/>
                  </a:schemeClr>
                </a:solidFill>
                <a:effectLst/>
                <a:latin typeface="Arial" charset="0"/>
              </a:rPr>
              <a:t>Ρύθμιση διαδικασιών προγραμματισμού, σύναψης &amp; εκτέλεσης</a:t>
            </a:r>
            <a:r>
              <a:rPr lang="el-GR" sz="1900" b="1" dirty="0" smtClean="0">
                <a:solidFill>
                  <a:schemeClr val="tx2">
                    <a:lumMod val="50000"/>
                  </a:schemeClr>
                </a:solidFill>
                <a:effectLst/>
                <a:latin typeface="Arial" charset="0"/>
              </a:rPr>
              <a:t> </a:t>
            </a:r>
            <a:r>
              <a:rPr lang="el-GR" sz="1900" dirty="0" smtClean="0">
                <a:solidFill>
                  <a:schemeClr val="tx2">
                    <a:lumMod val="50000"/>
                  </a:schemeClr>
                </a:solidFill>
                <a:effectLst/>
                <a:latin typeface="Arial" charset="0"/>
              </a:rPr>
              <a:t>ΔΣ &amp; διαγωνισμών μελετών, υπαγόμενων στο πεδίο εφαρμογής του </a:t>
            </a:r>
            <a:r>
              <a:rPr lang="el-GR" sz="1900" b="1" dirty="0" smtClean="0">
                <a:solidFill>
                  <a:schemeClr val="tx2">
                    <a:lumMod val="50000"/>
                  </a:schemeClr>
                </a:solidFill>
                <a:effectLst/>
                <a:latin typeface="Arial" charset="0"/>
              </a:rPr>
              <a:t>Βιβλίου Ι</a:t>
            </a:r>
            <a:r>
              <a:rPr lang="el-GR" sz="1900" dirty="0" smtClean="0">
                <a:solidFill>
                  <a:schemeClr val="tx2">
                    <a:lumMod val="50000"/>
                  </a:schemeClr>
                </a:solidFill>
                <a:effectLst/>
                <a:latin typeface="Arial" charset="0"/>
              </a:rPr>
              <a:t> [</a:t>
            </a:r>
            <a:r>
              <a:rPr lang="el-GR" sz="1900" b="1" dirty="0" smtClean="0">
                <a:solidFill>
                  <a:schemeClr val="tx2">
                    <a:lumMod val="50000"/>
                  </a:schemeClr>
                </a:solidFill>
                <a:effectLst/>
                <a:latin typeface="Arial" charset="0"/>
              </a:rPr>
              <a:t>άρθρα 3 έως 221]</a:t>
            </a:r>
            <a:r>
              <a:rPr lang="el-GR" sz="1900" dirty="0" smtClean="0">
                <a:solidFill>
                  <a:schemeClr val="tx2">
                    <a:lumMod val="50000"/>
                  </a:schemeClr>
                </a:solidFill>
                <a:effectLst/>
                <a:latin typeface="Arial" charset="0"/>
              </a:rPr>
              <a:t>.</a:t>
            </a:r>
          </a:p>
          <a:p>
            <a:pPr marL="457200" indent="-457200" algn="just" eaLnBrk="1" hangingPunct="1">
              <a:lnSpc>
                <a:spcPct val="150000"/>
              </a:lnSpc>
              <a:spcBef>
                <a:spcPct val="0"/>
              </a:spcBef>
              <a:buFont typeface="Wingdings" pitchFamily="2" charset="2"/>
              <a:buNone/>
              <a:tabLst>
                <a:tab pos="0" algn="l"/>
                <a:tab pos="361950" algn="l"/>
              </a:tabLst>
              <a:defRPr/>
            </a:pPr>
            <a:r>
              <a:rPr lang="el-GR" sz="1900" dirty="0" smtClean="0">
                <a:solidFill>
                  <a:schemeClr val="tx2">
                    <a:lumMod val="50000"/>
                  </a:schemeClr>
                </a:solidFill>
                <a:effectLst/>
                <a:latin typeface="Arial" charset="0"/>
              </a:rPr>
              <a:t>3.  Ρύθμιση διαδικασιών προγραμματισμού, σύναψης, &amp; εκτέλεσης ΔΣ &amp; διαγωνισμών μελετών, υπαγόμενων στο πεδίο εφαρμογής του </a:t>
            </a:r>
            <a:r>
              <a:rPr lang="el-GR" sz="1900" b="1" dirty="0" smtClean="0">
                <a:solidFill>
                  <a:schemeClr val="tx2">
                    <a:lumMod val="50000"/>
                  </a:schemeClr>
                </a:solidFill>
                <a:effectLst/>
                <a:latin typeface="Arial" charset="0"/>
              </a:rPr>
              <a:t>Βιβλίου ΙΙ</a:t>
            </a:r>
            <a:r>
              <a:rPr lang="el-GR" sz="1900" dirty="0" smtClean="0">
                <a:solidFill>
                  <a:schemeClr val="tx2">
                    <a:lumMod val="50000"/>
                  </a:schemeClr>
                </a:solidFill>
                <a:effectLst/>
                <a:latin typeface="Arial" charset="0"/>
              </a:rPr>
              <a:t> </a:t>
            </a:r>
            <a:r>
              <a:rPr lang="el-GR" sz="1900" b="1" dirty="0" smtClean="0">
                <a:solidFill>
                  <a:schemeClr val="tx2">
                    <a:lumMod val="50000"/>
                  </a:schemeClr>
                </a:solidFill>
                <a:effectLst/>
                <a:latin typeface="Arial" charset="0"/>
              </a:rPr>
              <a:t>[άρθρα 222 έως 338].</a:t>
            </a:r>
          </a:p>
          <a:p>
            <a:pPr marL="457200" indent="-457200" algn="just" eaLnBrk="1" hangingPunct="1">
              <a:lnSpc>
                <a:spcPct val="150000"/>
              </a:lnSpc>
              <a:spcBef>
                <a:spcPct val="0"/>
              </a:spcBef>
              <a:buFont typeface="Wingdings" pitchFamily="2" charset="2"/>
              <a:buNone/>
              <a:tabLst>
                <a:tab pos="0" algn="l"/>
                <a:tab pos="361950" algn="l"/>
              </a:tabLst>
              <a:defRPr/>
            </a:pPr>
            <a:r>
              <a:rPr lang="el-GR" sz="1900" dirty="0" smtClean="0">
                <a:solidFill>
                  <a:schemeClr val="tx2">
                    <a:lumMod val="50000"/>
                  </a:schemeClr>
                </a:solidFill>
                <a:effectLst/>
                <a:latin typeface="Arial" charset="0"/>
              </a:rPr>
              <a:t>4.   Ρύθμιση διαδικασιών συντονισμού &amp; εποπτείας, υπαγόμενων  στο πεδίο εφαρμογής του </a:t>
            </a:r>
            <a:r>
              <a:rPr lang="el-GR" sz="1900" b="1" dirty="0" smtClean="0">
                <a:solidFill>
                  <a:schemeClr val="tx2">
                    <a:lumMod val="50000"/>
                  </a:schemeClr>
                </a:solidFill>
                <a:effectLst/>
                <a:latin typeface="Arial" charset="0"/>
              </a:rPr>
              <a:t>Βιβλίου ΙΙΙ</a:t>
            </a:r>
            <a:r>
              <a:rPr lang="el-GR" sz="1900" dirty="0" smtClean="0">
                <a:solidFill>
                  <a:schemeClr val="tx2">
                    <a:lumMod val="50000"/>
                  </a:schemeClr>
                </a:solidFill>
                <a:effectLst/>
                <a:latin typeface="Arial" charset="0"/>
              </a:rPr>
              <a:t> </a:t>
            </a:r>
            <a:r>
              <a:rPr lang="el-GR" sz="1900" b="1" dirty="0" smtClean="0">
                <a:solidFill>
                  <a:schemeClr val="tx2">
                    <a:lumMod val="50000"/>
                  </a:schemeClr>
                </a:solidFill>
                <a:effectLst/>
                <a:latin typeface="Arial" charset="0"/>
              </a:rPr>
              <a:t>[άρθρα 339 έως 344].</a:t>
            </a:r>
          </a:p>
          <a:p>
            <a:pPr marL="457200" indent="-457200" algn="just" eaLnBrk="1" hangingPunct="1">
              <a:lnSpc>
                <a:spcPct val="150000"/>
              </a:lnSpc>
              <a:spcBef>
                <a:spcPct val="0"/>
              </a:spcBef>
              <a:buFont typeface="+mj-lt"/>
              <a:buAutoNum type="arabicPeriod"/>
              <a:tabLst>
                <a:tab pos="0" algn="l"/>
                <a:tab pos="361950" algn="l"/>
              </a:tabLst>
              <a:defRPr/>
            </a:pPr>
            <a:r>
              <a:rPr lang="el-GR" sz="1900" dirty="0" smtClean="0">
                <a:solidFill>
                  <a:schemeClr val="tx2">
                    <a:lumMod val="50000"/>
                  </a:schemeClr>
                </a:solidFill>
                <a:effectLst/>
                <a:latin typeface="Arial" charset="0"/>
              </a:rPr>
              <a:t> Ρύθμιση παροχής έννομης προστασίας κατά τη σύναψη συμβάσεων, υπαγόμενων στο  πεδίο εφαρμογής του </a:t>
            </a:r>
            <a:r>
              <a:rPr lang="el-GR" sz="1900" b="1" dirty="0" smtClean="0">
                <a:solidFill>
                  <a:schemeClr val="tx2">
                    <a:lumMod val="50000"/>
                  </a:schemeClr>
                </a:solidFill>
                <a:effectLst/>
                <a:latin typeface="Arial" charset="0"/>
              </a:rPr>
              <a:t>Βιβλίου ΙV</a:t>
            </a:r>
            <a:r>
              <a:rPr lang="el-GR" sz="1900" dirty="0" smtClean="0">
                <a:solidFill>
                  <a:schemeClr val="tx2">
                    <a:lumMod val="50000"/>
                  </a:schemeClr>
                </a:solidFill>
                <a:effectLst/>
                <a:latin typeface="Arial" charset="0"/>
              </a:rPr>
              <a:t> </a:t>
            </a:r>
            <a:r>
              <a:rPr lang="el-GR" sz="1900" b="1" dirty="0" smtClean="0">
                <a:solidFill>
                  <a:schemeClr val="tx2">
                    <a:lumMod val="50000"/>
                  </a:schemeClr>
                </a:solidFill>
                <a:effectLst/>
                <a:latin typeface="Arial" charset="0"/>
              </a:rPr>
              <a:t>[άρθρ. 345- 374].</a:t>
            </a:r>
          </a:p>
          <a:p>
            <a:pPr marL="361950" indent="-361950" algn="just" eaLnBrk="1" hangingPunct="1">
              <a:lnSpc>
                <a:spcPct val="150000"/>
              </a:lnSpc>
              <a:spcBef>
                <a:spcPct val="0"/>
              </a:spcBef>
              <a:buFont typeface="Wingdings" pitchFamily="2" charset="2"/>
              <a:buChar char="v"/>
              <a:tabLst>
                <a:tab pos="0" algn="l"/>
                <a:tab pos="361950" algn="l"/>
              </a:tabLst>
              <a:defRPr/>
            </a:pPr>
            <a:r>
              <a:rPr lang="el-GR" sz="1900" b="1" dirty="0" smtClean="0">
                <a:solidFill>
                  <a:schemeClr val="tx2">
                    <a:lumMod val="50000"/>
                  </a:schemeClr>
                </a:solidFill>
                <a:effectLst/>
                <a:latin typeface="Arial" charset="0"/>
              </a:rPr>
              <a:t>Βιβλίο </a:t>
            </a:r>
            <a:r>
              <a:rPr lang="en-GB" sz="1900" b="1" dirty="0" smtClean="0">
                <a:solidFill>
                  <a:schemeClr val="tx2">
                    <a:lumMod val="50000"/>
                  </a:schemeClr>
                </a:solidFill>
                <a:effectLst/>
                <a:latin typeface="Arial" charset="0"/>
              </a:rPr>
              <a:t>V [</a:t>
            </a:r>
            <a:r>
              <a:rPr lang="el-GR" sz="1900" b="1" dirty="0" smtClean="0">
                <a:solidFill>
                  <a:schemeClr val="tx2">
                    <a:lumMod val="50000"/>
                  </a:schemeClr>
                </a:solidFill>
                <a:effectLst/>
                <a:latin typeface="Arial" charset="0"/>
              </a:rPr>
              <a:t>άρθρα 375 - 379] </a:t>
            </a:r>
            <a:r>
              <a:rPr lang="el-GR" sz="1900" dirty="0" smtClean="0">
                <a:solidFill>
                  <a:schemeClr val="tx2">
                    <a:lumMod val="50000"/>
                  </a:schemeClr>
                </a:solidFill>
                <a:effectLst/>
                <a:latin typeface="Arial" charset="0"/>
              </a:rPr>
              <a:t>Τελικές διατάξεις</a:t>
            </a:r>
          </a:p>
          <a:p>
            <a:pPr marL="361950" indent="-361950" algn="just" eaLnBrk="1" hangingPunct="1">
              <a:lnSpc>
                <a:spcPct val="150000"/>
              </a:lnSpc>
              <a:spcBef>
                <a:spcPct val="0"/>
              </a:spcBef>
              <a:buFont typeface="Wingdings" pitchFamily="2" charset="2"/>
              <a:buChar char="v"/>
              <a:tabLst>
                <a:tab pos="0" algn="l"/>
                <a:tab pos="361950" algn="l"/>
              </a:tabLst>
              <a:defRPr/>
            </a:pPr>
            <a:r>
              <a:rPr lang="el-GR" sz="1900" b="1" u="sng" dirty="0" smtClean="0">
                <a:solidFill>
                  <a:schemeClr val="tx2">
                    <a:lumMod val="50000"/>
                  </a:schemeClr>
                </a:solidFill>
                <a:effectLst/>
                <a:latin typeface="Arial" charset="0"/>
              </a:rPr>
              <a:t>ΠΡΟΣΑΡΤΗΜΑΤΑ</a:t>
            </a:r>
            <a:r>
              <a:rPr lang="el-GR" sz="1900" b="1" dirty="0" smtClean="0">
                <a:solidFill>
                  <a:schemeClr val="tx2">
                    <a:lumMod val="50000"/>
                  </a:schemeClr>
                </a:solidFill>
                <a:effectLst/>
                <a:latin typeface="Arial" charset="0"/>
              </a:rPr>
              <a:t> </a:t>
            </a:r>
            <a:r>
              <a:rPr lang="el-GR" sz="1900" dirty="0" smtClean="0">
                <a:solidFill>
                  <a:schemeClr val="tx2">
                    <a:lumMod val="50000"/>
                  </a:schemeClr>
                </a:solidFill>
                <a:effectLst/>
                <a:latin typeface="Arial" charset="0"/>
              </a:rPr>
              <a:t>[καίριας σημασίας για την εφαρμογή του ν.4412]</a:t>
            </a:r>
            <a:endParaRPr lang="el-GR" sz="1900" b="1" dirty="0" smtClean="0">
              <a:solidFill>
                <a:schemeClr val="tx2">
                  <a:lumMod val="50000"/>
                </a:schemeClr>
              </a:solidFill>
              <a:effectLst/>
              <a:latin typeface="Arial" charset="0"/>
            </a:endParaRP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6498" name="Rectangle 6"/>
          <p:cNvSpPr>
            <a:spLocks noGrp="1" noChangeArrowheads="1"/>
          </p:cNvSpPr>
          <p:nvPr>
            <p:ph type="sldNum" sz="quarter" idx="12"/>
          </p:nvPr>
        </p:nvSpPr>
        <p:spPr>
          <a:xfrm>
            <a:off x="6553200" y="6248400"/>
            <a:ext cx="1905000" cy="457200"/>
          </a:xfrm>
          <a:noFill/>
        </p:spPr>
        <p:txBody>
          <a:bodyPr/>
          <a:lstStyle/>
          <a:p>
            <a:fld id="{58B944EF-DFCE-4C98-8753-5B6A18EEAF64}" type="slidenum">
              <a:rPr lang="el-GR" sz="1200" smtClean="0">
                <a:effectLst/>
                <a:latin typeface="Verdana" pitchFamily="34" charset="0"/>
              </a:rPr>
              <a:pPr/>
              <a:t>130</a:t>
            </a:fld>
            <a:endParaRPr lang="el-GR" sz="1200" smtClean="0">
              <a:effectLst/>
              <a:latin typeface="Verdana" pitchFamily="34" charset="0"/>
            </a:endParaRPr>
          </a:p>
        </p:txBody>
      </p:sp>
      <p:sp>
        <p:nvSpPr>
          <p:cNvPr id="77827" name="Rectangle 2"/>
          <p:cNvSpPr>
            <a:spLocks noGrp="1" noChangeArrowheads="1"/>
          </p:cNvSpPr>
          <p:nvPr>
            <p:ph type="ctrTitle" idx="4294967295"/>
          </p:nvPr>
        </p:nvSpPr>
        <p:spPr>
          <a:xfrm>
            <a:off x="250825" y="188913"/>
            <a:ext cx="8497888" cy="576262"/>
          </a:xfrm>
        </p:spPr>
        <p:txBody>
          <a:bodyPr anchor="b"/>
          <a:lstStyle/>
          <a:p>
            <a:pPr eaLnBrk="1" hangingPunct="1">
              <a:lnSpc>
                <a:spcPct val="80000"/>
              </a:lnSpc>
              <a:defRPr/>
            </a:pPr>
            <a:r>
              <a:rPr lang="el-GR" sz="2000" b="0" smtClean="0">
                <a:latin typeface="Arial" charset="0"/>
              </a:rPr>
              <a:t>Άρθρο 34 Ηλεκτρονικοί πλειστηριασμοί</a:t>
            </a:r>
          </a:p>
        </p:txBody>
      </p:sp>
      <p:sp>
        <p:nvSpPr>
          <p:cNvPr id="77828" name="Rectangle 3"/>
          <p:cNvSpPr>
            <a:spLocks noGrp="1" noChangeArrowheads="1"/>
          </p:cNvSpPr>
          <p:nvPr>
            <p:ph type="subTitle" idx="4294967295"/>
          </p:nvPr>
        </p:nvSpPr>
        <p:spPr>
          <a:xfrm>
            <a:off x="323850" y="981075"/>
            <a:ext cx="8496300" cy="5543550"/>
          </a:xfrm>
        </p:spPr>
        <p:txBody>
          <a:bodyPr/>
          <a:lstStyle/>
          <a:p>
            <a:pPr marL="266700" indent="-266700" algn="just" eaLnBrk="1" hangingPunct="1">
              <a:lnSpc>
                <a:spcPct val="160000"/>
              </a:lnSpc>
              <a:spcBef>
                <a:spcPct val="0"/>
              </a:spcBef>
              <a:buFont typeface="Wingdings" pitchFamily="2" charset="2"/>
              <a:buChar char="Ø"/>
              <a:tabLst>
                <a:tab pos="0" algn="l"/>
              </a:tabLst>
              <a:defRPr/>
            </a:pPr>
            <a:r>
              <a:rPr lang="el-GR" sz="2000" smtClean="0">
                <a:latin typeface="Arial" charset="0"/>
              </a:rPr>
              <a:t>επαναλαμβανόμενες ηλεκτρονικές διαδικασίες, κατά τις οποίες</a:t>
            </a:r>
            <a:r>
              <a:rPr lang="el-GR" sz="2000" b="1" smtClean="0">
                <a:latin typeface="Arial" charset="0"/>
              </a:rPr>
              <a:t> </a:t>
            </a:r>
            <a:r>
              <a:rPr lang="el-GR" sz="2000" smtClean="0">
                <a:latin typeface="Arial" charset="0"/>
              </a:rPr>
              <a:t>παρουσιάζονται </a:t>
            </a:r>
            <a:r>
              <a:rPr lang="el-GR" sz="2000" b="1" smtClean="0">
                <a:solidFill>
                  <a:schemeClr val="folHlink"/>
                </a:solidFill>
                <a:latin typeface="Arial" charset="0"/>
              </a:rPr>
              <a:t>νέες, μειωμένες τιμές &amp;/ή νέες αξίες για ορισμένα στοιχεία των προσφορών</a:t>
            </a:r>
            <a:r>
              <a:rPr lang="el-GR" sz="2000" smtClean="0">
                <a:solidFill>
                  <a:schemeClr val="folHlink"/>
                </a:solidFill>
                <a:latin typeface="Arial" charset="0"/>
              </a:rPr>
              <a:t>.</a:t>
            </a:r>
          </a:p>
          <a:p>
            <a:pPr marL="266700" indent="-266700" algn="just" eaLnBrk="1" hangingPunct="1">
              <a:lnSpc>
                <a:spcPct val="160000"/>
              </a:lnSpc>
              <a:spcBef>
                <a:spcPct val="0"/>
              </a:spcBef>
              <a:buFont typeface="Wingdings" pitchFamily="2" charset="2"/>
              <a:buChar char="v"/>
              <a:tabLst>
                <a:tab pos="0" algn="l"/>
              </a:tabLst>
              <a:defRPr/>
            </a:pPr>
            <a:r>
              <a:rPr lang="el-GR" sz="2000" smtClean="0">
                <a:latin typeface="Arial" charset="0"/>
              </a:rPr>
              <a:t>Κανόνες κλειστής διαδικασίας - εξαίρεση ειδών συμβάσεων που δεν επιδέχονται αυτόματης αξιολόγησης. </a:t>
            </a:r>
          </a:p>
          <a:p>
            <a:pPr marL="266700" indent="-266700" algn="just" eaLnBrk="1" hangingPunct="1">
              <a:lnSpc>
                <a:spcPct val="160000"/>
              </a:lnSpc>
              <a:spcBef>
                <a:spcPct val="0"/>
              </a:spcBef>
              <a:buFontTx/>
              <a:buChar char="•"/>
              <a:tabLst>
                <a:tab pos="0" algn="l"/>
              </a:tabLst>
              <a:defRPr/>
            </a:pPr>
            <a:r>
              <a:rPr lang="el-GR" sz="2000" b="1" smtClean="0">
                <a:latin typeface="Arial" charset="0"/>
              </a:rPr>
              <a:t>Δυνατότητα ΑΑ για προσφυγή σε διαδικασία ηλεκτρονικών πλειστηριασμών, στο πλαίσιο ανοικτών, κλειστών ή ανταγωνιστικών διαδικασιών με διαπραγμάτευση, συμφωνιών - πλαίσιο και δυναμικών συστημάτων αγορών</a:t>
            </a:r>
            <a:r>
              <a:rPr lang="el-GR" sz="2000" smtClean="0">
                <a:latin typeface="Arial" charset="0"/>
              </a:rPr>
              <a:t>. </a:t>
            </a:r>
          </a:p>
          <a:p>
            <a:pPr marL="266700" indent="-266700" algn="just" eaLnBrk="1" hangingPunct="1">
              <a:lnSpc>
                <a:spcPct val="160000"/>
              </a:lnSpc>
              <a:spcBef>
                <a:spcPct val="0"/>
              </a:spcBef>
              <a:buFontTx/>
              <a:buChar char="•"/>
              <a:tabLst>
                <a:tab pos="0" algn="l"/>
              </a:tabLst>
              <a:defRPr/>
            </a:pPr>
            <a:r>
              <a:rPr lang="el-GR" sz="2000" smtClean="0">
                <a:latin typeface="Arial" charset="0"/>
              </a:rPr>
              <a:t>Περιεχόμενο προκήρυξης, στοιχεία συγγραφής υποχρεώσεων.</a:t>
            </a:r>
          </a:p>
          <a:p>
            <a:pPr marL="266700" indent="-266700" algn="just" eaLnBrk="1" hangingPunct="1">
              <a:lnSpc>
                <a:spcPct val="160000"/>
              </a:lnSpc>
              <a:spcBef>
                <a:spcPct val="0"/>
              </a:spcBef>
              <a:buFontTx/>
              <a:buChar char="•"/>
              <a:tabLst>
                <a:tab pos="0" algn="l"/>
              </a:tabLst>
              <a:defRPr/>
            </a:pPr>
            <a:r>
              <a:rPr lang="el-GR" sz="2000" smtClean="0">
                <a:latin typeface="Arial" charset="0"/>
              </a:rPr>
              <a:t>Κανόνες &amp; διεξαγωγή διαδικασίας ηλεκτρονικού πλειστηριασμού</a:t>
            </a:r>
            <a:r>
              <a:rPr lang="el-GR" sz="1900" smtClean="0">
                <a:latin typeface="Arial" charset="0"/>
              </a:rPr>
              <a:t>.</a:t>
            </a:r>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7522" name="Rectangle 6"/>
          <p:cNvSpPr>
            <a:spLocks noGrp="1" noChangeArrowheads="1"/>
          </p:cNvSpPr>
          <p:nvPr>
            <p:ph type="sldNum" sz="quarter" idx="12"/>
          </p:nvPr>
        </p:nvSpPr>
        <p:spPr>
          <a:xfrm>
            <a:off x="6553200" y="6248400"/>
            <a:ext cx="1905000" cy="457200"/>
          </a:xfrm>
          <a:noFill/>
        </p:spPr>
        <p:txBody>
          <a:bodyPr/>
          <a:lstStyle/>
          <a:p>
            <a:fld id="{9251D81E-5C71-445E-9A33-9FBD4E1C10DB}" type="slidenum">
              <a:rPr lang="el-GR" sz="1200" smtClean="0">
                <a:effectLst/>
                <a:latin typeface="Verdana" pitchFamily="34" charset="0"/>
              </a:rPr>
              <a:pPr/>
              <a:t>131</a:t>
            </a:fld>
            <a:endParaRPr lang="el-GR" sz="1200" smtClean="0">
              <a:effectLst/>
              <a:latin typeface="Verdana" pitchFamily="34" charset="0"/>
            </a:endParaRPr>
          </a:p>
        </p:txBody>
      </p:sp>
      <p:sp>
        <p:nvSpPr>
          <p:cNvPr id="78851" name="Rectangle 2"/>
          <p:cNvSpPr>
            <a:spLocks noGrp="1" noChangeArrowheads="1"/>
          </p:cNvSpPr>
          <p:nvPr>
            <p:ph type="ctrTitle" idx="4294967295"/>
          </p:nvPr>
        </p:nvSpPr>
        <p:spPr>
          <a:xfrm>
            <a:off x="323850" y="188913"/>
            <a:ext cx="8496300" cy="431800"/>
          </a:xfrm>
        </p:spPr>
        <p:txBody>
          <a:bodyPr anchor="b"/>
          <a:lstStyle/>
          <a:p>
            <a:pPr eaLnBrk="1" hangingPunct="1">
              <a:lnSpc>
                <a:spcPct val="90000"/>
              </a:lnSpc>
              <a:defRPr/>
            </a:pPr>
            <a:r>
              <a:rPr lang="el-GR" sz="2000" smtClean="0">
                <a:solidFill>
                  <a:schemeClr val="folHlink"/>
                </a:solidFill>
                <a:latin typeface="Arial" charset="0"/>
              </a:rPr>
              <a:t>Άρθρο 35 Ηλεκτρονικοί κατάλογοι</a:t>
            </a:r>
          </a:p>
        </p:txBody>
      </p:sp>
      <p:sp>
        <p:nvSpPr>
          <p:cNvPr id="78852" name="Rectangle 3"/>
          <p:cNvSpPr>
            <a:spLocks noGrp="1" noChangeArrowheads="1"/>
          </p:cNvSpPr>
          <p:nvPr>
            <p:ph type="subTitle" idx="4294967295"/>
          </p:nvPr>
        </p:nvSpPr>
        <p:spPr>
          <a:xfrm>
            <a:off x="250825" y="765175"/>
            <a:ext cx="8569325" cy="5903913"/>
          </a:xfrm>
        </p:spPr>
        <p:txBody>
          <a:bodyPr/>
          <a:lstStyle/>
          <a:p>
            <a:pPr marL="371475" indent="-371475" algn="just" eaLnBrk="1" hangingPunct="1">
              <a:lnSpc>
                <a:spcPct val="140000"/>
              </a:lnSpc>
              <a:spcBef>
                <a:spcPct val="0"/>
              </a:spcBef>
              <a:buFont typeface="Wingdings" pitchFamily="2" charset="2"/>
              <a:buChar char="Ø"/>
              <a:tabLst>
                <a:tab pos="0" algn="l"/>
                <a:tab pos="266700" algn="l"/>
              </a:tabLst>
              <a:defRPr/>
            </a:pPr>
            <a:r>
              <a:rPr lang="el-GR" sz="1800" smtClean="0">
                <a:latin typeface="Arial" charset="0"/>
              </a:rPr>
              <a:t>Εισάγεται ως </a:t>
            </a:r>
            <a:r>
              <a:rPr lang="el-GR" sz="1800" b="1" smtClean="0">
                <a:latin typeface="Arial" charset="0"/>
              </a:rPr>
              <a:t>νέα ηλεκτρονική τεχνική αγορών. </a:t>
            </a:r>
          </a:p>
          <a:p>
            <a:pPr marL="371475" indent="-371475" algn="just" eaLnBrk="1" hangingPunct="1">
              <a:lnSpc>
                <a:spcPct val="140000"/>
              </a:lnSpc>
              <a:spcBef>
                <a:spcPct val="0"/>
              </a:spcBef>
              <a:buFontTx/>
              <a:buChar char="•"/>
              <a:tabLst>
                <a:tab pos="0" algn="l"/>
                <a:tab pos="266700" algn="l"/>
              </a:tabLst>
              <a:defRPr/>
            </a:pPr>
            <a:r>
              <a:rPr lang="el-GR" sz="1800" b="1" smtClean="0">
                <a:latin typeface="Arial" charset="0"/>
              </a:rPr>
              <a:t>Υποβολή προσφορών με την μορφή καταλόγου</a:t>
            </a:r>
          </a:p>
          <a:p>
            <a:pPr marL="371475" indent="-371475" algn="just" eaLnBrk="1" hangingPunct="1">
              <a:lnSpc>
                <a:spcPct val="140000"/>
              </a:lnSpc>
              <a:spcBef>
                <a:spcPct val="0"/>
              </a:spcBef>
              <a:buFontTx/>
              <a:buChar char="•"/>
              <a:tabLst>
                <a:tab pos="0" algn="l"/>
                <a:tab pos="266700" algn="l"/>
              </a:tabLst>
              <a:defRPr/>
            </a:pPr>
            <a:r>
              <a:rPr lang="el-GR" sz="1800" b="1" smtClean="0">
                <a:solidFill>
                  <a:schemeClr val="folHlink"/>
                </a:solidFill>
                <a:latin typeface="Arial" charset="0"/>
              </a:rPr>
              <a:t>«Ηλεκτρονικός κατάλογος»</a:t>
            </a:r>
            <a:r>
              <a:rPr lang="el-GR" sz="1800" smtClean="0">
                <a:solidFill>
                  <a:schemeClr val="folHlink"/>
                </a:solidFill>
                <a:latin typeface="Arial" charset="0"/>
              </a:rPr>
              <a:t>:</a:t>
            </a:r>
            <a:r>
              <a:rPr lang="el-GR" sz="1800" smtClean="0">
                <a:latin typeface="Arial" charset="0"/>
              </a:rPr>
              <a:t> μορφότυπος για την παρουσίαση &amp; οργάνωση των πληροφοριών κατά τρόπο που να είναι κοινός για όλους τους προσφέροντες και προσφέρεται για ηλεκτρονική επεξεργασία.</a:t>
            </a:r>
          </a:p>
          <a:p>
            <a:pPr marL="371475" indent="-371475" algn="just" eaLnBrk="1" hangingPunct="1">
              <a:lnSpc>
                <a:spcPct val="140000"/>
              </a:lnSpc>
              <a:spcBef>
                <a:spcPct val="0"/>
              </a:spcBef>
              <a:buFontTx/>
              <a:buChar char="•"/>
              <a:tabLst>
                <a:tab pos="0" algn="l"/>
                <a:tab pos="266700" algn="l"/>
              </a:tabLst>
              <a:defRPr/>
            </a:pPr>
            <a:r>
              <a:rPr lang="el-GR" sz="1800" smtClean="0">
                <a:latin typeface="Arial" charset="0"/>
              </a:rPr>
              <a:t> </a:t>
            </a:r>
            <a:r>
              <a:rPr lang="el-GR" sz="1800" smtClean="0">
                <a:solidFill>
                  <a:schemeClr val="folHlink"/>
                </a:solidFill>
                <a:latin typeface="Arial" charset="0"/>
              </a:rPr>
              <a:t>Εξουσιοδοτική διάταξη για έκδοση κανονιστικής πράξης</a:t>
            </a:r>
            <a:r>
              <a:rPr lang="el-GR" sz="1800" smtClean="0">
                <a:latin typeface="Arial" charset="0"/>
              </a:rPr>
              <a:t> περί, αν κριθεί σκόπιμο, υποχρεωτικής χρήσης της ως άνω τεχνικής σε συγκεκριμένα είδη συμβάσεων. </a:t>
            </a:r>
          </a:p>
          <a:p>
            <a:pPr marL="371475" indent="-371475" algn="just" eaLnBrk="1" hangingPunct="1">
              <a:lnSpc>
                <a:spcPct val="140000"/>
              </a:lnSpc>
              <a:spcBef>
                <a:spcPct val="0"/>
              </a:spcBef>
              <a:buFontTx/>
              <a:buChar char="•"/>
              <a:tabLst>
                <a:tab pos="0" algn="l"/>
                <a:tab pos="266700" algn="l"/>
              </a:tabLst>
              <a:defRPr/>
            </a:pPr>
            <a:r>
              <a:rPr lang="el-GR" sz="1800" smtClean="0">
                <a:latin typeface="Arial" charset="0"/>
              </a:rPr>
              <a:t>Πλεονεκτήματα ηλεκτρονικών καταλόγων. </a:t>
            </a:r>
          </a:p>
          <a:p>
            <a:pPr marL="371475" indent="-371475" algn="just" eaLnBrk="1" hangingPunct="1">
              <a:lnSpc>
                <a:spcPct val="140000"/>
              </a:lnSpc>
              <a:spcBef>
                <a:spcPct val="0"/>
              </a:spcBef>
              <a:buFontTx/>
              <a:buChar char="•"/>
              <a:tabLst>
                <a:tab pos="0" algn="l"/>
                <a:tab pos="266700" algn="l"/>
              </a:tabLst>
              <a:defRPr/>
            </a:pPr>
            <a:r>
              <a:rPr lang="el-GR" sz="1800" smtClean="0">
                <a:latin typeface="Arial" charset="0"/>
              </a:rPr>
              <a:t>Κανόνες χρήσης ηλεκτρονικών καταλόγων από οικ. Φορείς για την υποβολή προσφορών &amp; υποχρεώσεις ΑΑ αναφορικά με την τήρηση των κανόνων για τα ηλεκτρονικά μέσα επικοινωνίας (ιδίως ΕΣΗΔΗΣ). </a:t>
            </a:r>
          </a:p>
          <a:p>
            <a:pPr marL="371475" indent="-371475" algn="just" eaLnBrk="1" hangingPunct="1">
              <a:lnSpc>
                <a:spcPct val="140000"/>
              </a:lnSpc>
              <a:spcBef>
                <a:spcPct val="0"/>
              </a:spcBef>
              <a:buFontTx/>
              <a:buChar char="•"/>
              <a:tabLst>
                <a:tab pos="0" algn="l"/>
                <a:tab pos="266700" algn="l"/>
              </a:tabLst>
              <a:defRPr/>
            </a:pPr>
            <a:r>
              <a:rPr lang="el-GR" sz="1800" smtClean="0">
                <a:latin typeface="Arial" charset="0"/>
              </a:rPr>
              <a:t>Ειδικές διατάξεις για χρήση των ηλ. καταλόγων σε συμφωνίες - πλαίσιο &amp; σε δυναμικά συστήματα αγορών.</a:t>
            </a:r>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8546" name="Rectangle 6"/>
          <p:cNvSpPr>
            <a:spLocks noGrp="1" noChangeArrowheads="1"/>
          </p:cNvSpPr>
          <p:nvPr>
            <p:ph type="sldNum" sz="quarter" idx="12"/>
          </p:nvPr>
        </p:nvSpPr>
        <p:spPr>
          <a:xfrm>
            <a:off x="6553200" y="6248400"/>
            <a:ext cx="1905000" cy="457200"/>
          </a:xfrm>
          <a:noFill/>
        </p:spPr>
        <p:txBody>
          <a:bodyPr/>
          <a:lstStyle/>
          <a:p>
            <a:fld id="{634630E9-CD2B-450D-88C7-CBF2E6AF3DB8}" type="slidenum">
              <a:rPr lang="el-GR" sz="1200" smtClean="0">
                <a:effectLst/>
                <a:latin typeface="Verdana" pitchFamily="34" charset="0"/>
              </a:rPr>
              <a:pPr/>
              <a:t>132</a:t>
            </a:fld>
            <a:endParaRPr lang="el-GR" sz="1200" smtClean="0">
              <a:effectLst/>
              <a:latin typeface="Verdana" pitchFamily="34" charset="0"/>
            </a:endParaRPr>
          </a:p>
        </p:txBody>
      </p:sp>
      <p:sp>
        <p:nvSpPr>
          <p:cNvPr id="79875" name="Rectangle 2"/>
          <p:cNvSpPr>
            <a:spLocks noGrp="1" noChangeArrowheads="1"/>
          </p:cNvSpPr>
          <p:nvPr>
            <p:ph type="ctrTitle" idx="4294967295"/>
          </p:nvPr>
        </p:nvSpPr>
        <p:spPr>
          <a:xfrm>
            <a:off x="323850" y="188913"/>
            <a:ext cx="8497888" cy="360362"/>
          </a:xfrm>
        </p:spPr>
        <p:txBody>
          <a:bodyPr anchor="b"/>
          <a:lstStyle/>
          <a:p>
            <a:pPr eaLnBrk="1" hangingPunct="1">
              <a:lnSpc>
                <a:spcPct val="90000"/>
              </a:lnSpc>
              <a:defRPr/>
            </a:pPr>
            <a:r>
              <a:rPr lang="el-GR" sz="2700" b="0" smtClean="0">
                <a:latin typeface="Arial" charset="0"/>
              </a:rPr>
              <a:t/>
            </a:r>
            <a:br>
              <a:rPr lang="el-GR" sz="2700" b="0" smtClean="0">
                <a:latin typeface="Arial" charset="0"/>
              </a:rPr>
            </a:br>
            <a:r>
              <a:rPr lang="el-GR" sz="2000" smtClean="0">
                <a:solidFill>
                  <a:schemeClr val="folHlink"/>
                </a:solidFill>
                <a:latin typeface="Arial" charset="0"/>
              </a:rPr>
              <a:t>Ν. 4412/16, Άρθρο 39 «Συμφωνίες - πλαίσιο»</a:t>
            </a:r>
          </a:p>
        </p:txBody>
      </p:sp>
      <p:sp>
        <p:nvSpPr>
          <p:cNvPr id="79876" name="Rectangle 3"/>
          <p:cNvSpPr>
            <a:spLocks noGrp="1" noChangeArrowheads="1"/>
          </p:cNvSpPr>
          <p:nvPr>
            <p:ph type="subTitle" idx="4294967295"/>
          </p:nvPr>
        </p:nvSpPr>
        <p:spPr>
          <a:xfrm>
            <a:off x="323850" y="836613"/>
            <a:ext cx="8496300" cy="5616575"/>
          </a:xfrm>
        </p:spPr>
        <p:txBody>
          <a:bodyPr/>
          <a:lstStyle/>
          <a:p>
            <a:pPr marL="371475" indent="-371475" algn="ctr" eaLnBrk="1" hangingPunct="1">
              <a:lnSpc>
                <a:spcPct val="150000"/>
              </a:lnSpc>
              <a:spcBef>
                <a:spcPct val="0"/>
              </a:spcBef>
              <a:buFontTx/>
              <a:buNone/>
              <a:tabLst>
                <a:tab pos="0" algn="l"/>
              </a:tabLst>
              <a:defRPr/>
            </a:pPr>
            <a:r>
              <a:rPr lang="el-GR" sz="2400" b="1" dirty="0" smtClean="0">
                <a:effectLst/>
                <a:latin typeface="Arial" charset="0"/>
              </a:rPr>
              <a:t>Διατηρείται ως μέσο, σε μεγάλο βαθμό, ως έχει.</a:t>
            </a:r>
          </a:p>
          <a:p>
            <a:pPr marL="371475" indent="-371475" algn="just" eaLnBrk="1" hangingPunct="1">
              <a:lnSpc>
                <a:spcPct val="150000"/>
              </a:lnSpc>
              <a:spcBef>
                <a:spcPct val="0"/>
              </a:spcBef>
              <a:buFontTx/>
              <a:buChar char="•"/>
              <a:tabLst>
                <a:tab pos="0" algn="l"/>
              </a:tabLst>
              <a:defRPr/>
            </a:pPr>
            <a:r>
              <a:rPr lang="el-GR" sz="2400" dirty="0" smtClean="0">
                <a:effectLst/>
                <a:latin typeface="Arial" charset="0"/>
              </a:rPr>
              <a:t>Δυνατότητα ΑΑ για σύναψη συμφωνιών - πλαίσιο: οι </a:t>
            </a:r>
            <a:r>
              <a:rPr lang="el-GR" sz="2400" dirty="0" smtClean="0">
                <a:solidFill>
                  <a:schemeClr val="folHlink"/>
                </a:solidFill>
                <a:effectLst/>
                <a:latin typeface="Arial" charset="0"/>
              </a:rPr>
              <a:t>ΑΑ που είναι εξαρχής ΣΜ</a:t>
            </a:r>
            <a:r>
              <a:rPr lang="el-GR" sz="2400" dirty="0" smtClean="0">
                <a:effectLst/>
                <a:latin typeface="Arial" charset="0"/>
              </a:rPr>
              <a:t> θα πρέπει να αναφέρονται σαφώς, έτσι ώστε οι καλυπτόμενες ΑΑ να μπορούν να αναγνωρίζονται με τρόπο αναμφισβήτητο. </a:t>
            </a:r>
          </a:p>
          <a:p>
            <a:pPr marL="371475" indent="-371475" algn="just" eaLnBrk="1" hangingPunct="1">
              <a:lnSpc>
                <a:spcPct val="150000"/>
              </a:lnSpc>
              <a:spcBef>
                <a:spcPct val="0"/>
              </a:spcBef>
              <a:buFontTx/>
              <a:buChar char="•"/>
              <a:tabLst>
                <a:tab pos="0" algn="l"/>
              </a:tabLst>
              <a:defRPr/>
            </a:pPr>
            <a:r>
              <a:rPr lang="el-GR" sz="2400" dirty="0" smtClean="0">
                <a:effectLst/>
                <a:latin typeface="Arial" charset="0"/>
              </a:rPr>
              <a:t>Δεν είναι δυνατή η </a:t>
            </a:r>
            <a:r>
              <a:rPr lang="el-GR" sz="2400" u="sng" dirty="0" smtClean="0">
                <a:solidFill>
                  <a:schemeClr val="folHlink"/>
                </a:solidFill>
                <a:effectLst/>
                <a:latin typeface="Arial" charset="0"/>
              </a:rPr>
              <a:t>είσοδος νέων οικ. Φορέων</a:t>
            </a:r>
            <a:r>
              <a:rPr lang="el-GR" sz="2400" dirty="0" smtClean="0">
                <a:effectLst/>
                <a:latin typeface="Arial" charset="0"/>
              </a:rPr>
              <a:t> σε μια συμφωνία-πλαίσιο μετά τη σύναψή της.</a:t>
            </a:r>
            <a:endParaRPr lang="el-GR" sz="2400" b="1" u="sng" dirty="0" smtClean="0">
              <a:effectLst/>
              <a:latin typeface="Arial" charset="0"/>
            </a:endParaRPr>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9570" name="Rectangle 6"/>
          <p:cNvSpPr>
            <a:spLocks noGrp="1" noChangeArrowheads="1"/>
          </p:cNvSpPr>
          <p:nvPr>
            <p:ph type="sldNum" sz="quarter" idx="12"/>
          </p:nvPr>
        </p:nvSpPr>
        <p:spPr>
          <a:xfrm>
            <a:off x="6553200" y="6248400"/>
            <a:ext cx="1905000" cy="457200"/>
          </a:xfrm>
          <a:noFill/>
        </p:spPr>
        <p:txBody>
          <a:bodyPr/>
          <a:lstStyle/>
          <a:p>
            <a:fld id="{06913AD4-1648-4C95-893C-F4B9D313CE94}" type="slidenum">
              <a:rPr lang="el-GR" sz="1200" smtClean="0">
                <a:effectLst/>
                <a:latin typeface="Verdana" pitchFamily="34" charset="0"/>
              </a:rPr>
              <a:pPr/>
              <a:t>133</a:t>
            </a:fld>
            <a:endParaRPr lang="el-GR" sz="1200" smtClean="0">
              <a:effectLst/>
              <a:latin typeface="Verdana" pitchFamily="34" charset="0"/>
            </a:endParaRPr>
          </a:p>
        </p:txBody>
      </p:sp>
      <p:sp>
        <p:nvSpPr>
          <p:cNvPr id="80899" name="Rectangle 2"/>
          <p:cNvSpPr>
            <a:spLocks noGrp="1" noChangeArrowheads="1"/>
          </p:cNvSpPr>
          <p:nvPr>
            <p:ph type="ctrTitle" idx="4294967295"/>
          </p:nvPr>
        </p:nvSpPr>
        <p:spPr>
          <a:xfrm>
            <a:off x="323850" y="333375"/>
            <a:ext cx="8497888" cy="431800"/>
          </a:xfrm>
        </p:spPr>
        <p:txBody>
          <a:bodyPr anchor="b"/>
          <a:lstStyle/>
          <a:p>
            <a:pPr eaLnBrk="1" hangingPunct="1">
              <a:lnSpc>
                <a:spcPct val="90000"/>
              </a:lnSpc>
              <a:defRPr/>
            </a:pPr>
            <a:r>
              <a:rPr lang="el-GR" sz="2000" smtClean="0">
                <a:solidFill>
                  <a:schemeClr val="folHlink"/>
                </a:solidFill>
                <a:latin typeface="Arial" charset="0"/>
              </a:rPr>
              <a:t>Ν. 4412/16, Άρθρο 39 «Συμφωνίες - πλαίσιο» [συνέχεια]</a:t>
            </a:r>
          </a:p>
        </p:txBody>
      </p:sp>
      <p:sp>
        <p:nvSpPr>
          <p:cNvPr id="80900" name="Rectangle 3"/>
          <p:cNvSpPr>
            <a:spLocks noGrp="1" noChangeArrowheads="1"/>
          </p:cNvSpPr>
          <p:nvPr>
            <p:ph type="subTitle" idx="4294967295"/>
          </p:nvPr>
        </p:nvSpPr>
        <p:spPr>
          <a:xfrm>
            <a:off x="323850" y="836613"/>
            <a:ext cx="8496300" cy="5761037"/>
          </a:xfrm>
        </p:spPr>
        <p:txBody>
          <a:bodyPr/>
          <a:lstStyle/>
          <a:p>
            <a:pPr marL="371475" indent="-371475" algn="just" eaLnBrk="1" hangingPunct="1">
              <a:lnSpc>
                <a:spcPct val="200000"/>
              </a:lnSpc>
              <a:spcBef>
                <a:spcPct val="0"/>
              </a:spcBef>
              <a:buFontTx/>
              <a:buChar char="•"/>
              <a:tabLst>
                <a:tab pos="0" algn="l"/>
              </a:tabLst>
              <a:defRPr/>
            </a:pPr>
            <a:r>
              <a:rPr lang="el-GR" sz="2400" b="1" u="sng" dirty="0" smtClean="0">
                <a:solidFill>
                  <a:schemeClr val="folHlink"/>
                </a:solidFill>
                <a:latin typeface="Arial" charset="0"/>
              </a:rPr>
              <a:t>Διάρκεια</a:t>
            </a:r>
            <a:r>
              <a:rPr lang="el-GR" sz="2400" b="1" dirty="0" smtClean="0">
                <a:solidFill>
                  <a:schemeClr val="accent2"/>
                </a:solidFill>
                <a:latin typeface="Arial" charset="0"/>
              </a:rPr>
              <a:t>: </a:t>
            </a:r>
            <a:r>
              <a:rPr lang="el-GR" sz="2400" b="1" dirty="0" smtClean="0">
                <a:latin typeface="Arial" charset="0"/>
              </a:rPr>
              <a:t>κατά</a:t>
            </a:r>
            <a:r>
              <a:rPr lang="el-GR" sz="2400" dirty="0" smtClean="0">
                <a:latin typeface="Arial" charset="0"/>
              </a:rPr>
              <a:t> ανώτατο όριο </a:t>
            </a:r>
            <a:r>
              <a:rPr lang="el-GR" sz="2400" dirty="0" smtClean="0">
                <a:solidFill>
                  <a:schemeClr val="folHlink"/>
                </a:solidFill>
                <a:latin typeface="Arial" charset="0"/>
              </a:rPr>
              <a:t>4 έτη</a:t>
            </a:r>
            <a:r>
              <a:rPr lang="el-GR" sz="2400" dirty="0" smtClean="0">
                <a:latin typeface="Arial" charset="0"/>
              </a:rPr>
              <a:t>, σε εξαιρετικές, δεόντως αιτιολογημένες δύναται να είναι μεγαλύτερη.</a:t>
            </a:r>
          </a:p>
          <a:p>
            <a:pPr marL="371475" indent="-371475" algn="just" eaLnBrk="1" hangingPunct="1">
              <a:lnSpc>
                <a:spcPct val="200000"/>
              </a:lnSpc>
              <a:spcBef>
                <a:spcPct val="0"/>
              </a:spcBef>
              <a:buFontTx/>
              <a:buChar char="•"/>
              <a:tabLst>
                <a:tab pos="0" algn="l"/>
              </a:tabLst>
              <a:defRPr/>
            </a:pPr>
            <a:r>
              <a:rPr lang="el-GR" sz="2400" dirty="0" smtClean="0">
                <a:latin typeface="Arial" charset="0"/>
              </a:rPr>
              <a:t>Διάρκεια εκτελεστικών συμβάσεων: μπορεί &amp; μεγαλύτερη της συμφωνίας – πλαίσιο.</a:t>
            </a:r>
          </a:p>
          <a:p>
            <a:pPr marL="371475" indent="-371475" algn="just" eaLnBrk="1" hangingPunct="1">
              <a:lnSpc>
                <a:spcPct val="200000"/>
              </a:lnSpc>
              <a:spcBef>
                <a:spcPct val="0"/>
              </a:spcBef>
              <a:buFontTx/>
              <a:buChar char="•"/>
              <a:tabLst>
                <a:tab pos="0" algn="l"/>
              </a:tabLst>
              <a:defRPr/>
            </a:pPr>
            <a:r>
              <a:rPr lang="el-GR" sz="2400" dirty="0" smtClean="0">
                <a:latin typeface="Arial" charset="0"/>
              </a:rPr>
              <a:t>Παροχή μεγαλύτερης ευελιξίας στις ΑΑ σε συμφωνίες - πλαίσιο </a:t>
            </a:r>
            <a:r>
              <a:rPr lang="el-GR" sz="2400" dirty="0" smtClean="0">
                <a:solidFill>
                  <a:schemeClr val="folHlink"/>
                </a:solidFill>
                <a:latin typeface="Arial" charset="0"/>
              </a:rPr>
              <a:t>με πλέον του ενός οικ. Φορέων &amp; οι οποίες καθορίζουν όλους τους όρους.</a:t>
            </a:r>
            <a:endParaRPr lang="el-GR" sz="2400" b="1" u="sng" dirty="0" smtClean="0">
              <a:solidFill>
                <a:schemeClr val="folHlink"/>
              </a:solidFill>
              <a:latin typeface="Arial" charset="0"/>
            </a:endParaRPr>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0594" name="Rectangle 6"/>
          <p:cNvSpPr>
            <a:spLocks noGrp="1" noChangeArrowheads="1"/>
          </p:cNvSpPr>
          <p:nvPr>
            <p:ph type="sldNum" sz="quarter" idx="12"/>
          </p:nvPr>
        </p:nvSpPr>
        <p:spPr>
          <a:xfrm>
            <a:off x="6553200" y="6248400"/>
            <a:ext cx="1905000" cy="457200"/>
          </a:xfrm>
          <a:noFill/>
        </p:spPr>
        <p:txBody>
          <a:bodyPr/>
          <a:lstStyle/>
          <a:p>
            <a:fld id="{FC92D64E-921B-4301-AED0-6A02EDD6D591}" type="slidenum">
              <a:rPr lang="el-GR" sz="1200" smtClean="0">
                <a:effectLst/>
                <a:latin typeface="Verdana" pitchFamily="34" charset="0"/>
              </a:rPr>
              <a:pPr/>
              <a:t>134</a:t>
            </a:fld>
            <a:endParaRPr lang="el-GR" sz="1200" smtClean="0">
              <a:effectLst/>
              <a:latin typeface="Verdana" pitchFamily="34" charset="0"/>
            </a:endParaRPr>
          </a:p>
        </p:txBody>
      </p:sp>
      <p:sp>
        <p:nvSpPr>
          <p:cNvPr id="81923" name="Rectangle 2"/>
          <p:cNvSpPr>
            <a:spLocks noGrp="1" noChangeArrowheads="1"/>
          </p:cNvSpPr>
          <p:nvPr>
            <p:ph type="ctrTitle" idx="4294967295"/>
          </p:nvPr>
        </p:nvSpPr>
        <p:spPr>
          <a:xfrm>
            <a:off x="323850" y="333375"/>
            <a:ext cx="8497888" cy="431800"/>
          </a:xfrm>
        </p:spPr>
        <p:txBody>
          <a:bodyPr anchor="b"/>
          <a:lstStyle/>
          <a:p>
            <a:pPr eaLnBrk="1" hangingPunct="1">
              <a:lnSpc>
                <a:spcPct val="90000"/>
              </a:lnSpc>
              <a:defRPr/>
            </a:pPr>
            <a:r>
              <a:rPr lang="el-GR" sz="5100" b="0" dirty="0" smtClean="0">
                <a:solidFill>
                  <a:schemeClr val="accent2"/>
                </a:solidFill>
                <a:latin typeface="Arial" charset="0"/>
              </a:rPr>
              <a:t/>
            </a:r>
            <a:br>
              <a:rPr lang="el-GR" sz="5100" b="0" dirty="0" smtClean="0">
                <a:solidFill>
                  <a:schemeClr val="accent2"/>
                </a:solidFill>
                <a:latin typeface="Arial" charset="0"/>
              </a:rPr>
            </a:br>
            <a:r>
              <a:rPr lang="el-GR" sz="3000" b="0" dirty="0" smtClean="0">
                <a:latin typeface="Arial" charset="0"/>
              </a:rPr>
              <a:t/>
            </a:r>
            <a:br>
              <a:rPr lang="el-GR" sz="3000" b="0" dirty="0" smtClean="0">
                <a:latin typeface="Arial" charset="0"/>
              </a:rPr>
            </a:br>
            <a:r>
              <a:rPr lang="el-GR" sz="2000" dirty="0" smtClean="0">
                <a:solidFill>
                  <a:srgbClr val="00B050"/>
                </a:solidFill>
                <a:latin typeface="Arial" charset="0"/>
              </a:rPr>
              <a:t>Ν. 4412/16, Άρθρο 39 «Συμφωνίες – πλαίσιο» [συνέχεια]</a:t>
            </a:r>
          </a:p>
        </p:txBody>
      </p:sp>
      <p:sp>
        <p:nvSpPr>
          <p:cNvPr id="81924" name="Rectangle 3"/>
          <p:cNvSpPr>
            <a:spLocks noGrp="1" noChangeArrowheads="1"/>
          </p:cNvSpPr>
          <p:nvPr>
            <p:ph type="subTitle" idx="4294967295"/>
          </p:nvPr>
        </p:nvSpPr>
        <p:spPr>
          <a:xfrm>
            <a:off x="323850" y="836613"/>
            <a:ext cx="8496300" cy="5400675"/>
          </a:xfrm>
        </p:spPr>
        <p:txBody>
          <a:bodyPr/>
          <a:lstStyle/>
          <a:p>
            <a:pPr marL="371475" indent="-371475" algn="just" eaLnBrk="1" hangingPunct="1">
              <a:lnSpc>
                <a:spcPct val="180000"/>
              </a:lnSpc>
              <a:spcBef>
                <a:spcPct val="0"/>
              </a:spcBef>
              <a:buFontTx/>
              <a:buChar char="•"/>
              <a:tabLst>
                <a:tab pos="0" algn="l"/>
              </a:tabLst>
              <a:defRPr/>
            </a:pPr>
            <a:r>
              <a:rPr lang="el-GR" sz="2400" dirty="0" smtClean="0">
                <a:latin typeface="Arial" charset="0"/>
              </a:rPr>
              <a:t>Μέθοδοι εκτέλεσης: οι ΑΑ πρέπει να αναφέρουν στα έγγραφα της σύμβασης τα </a:t>
            </a:r>
            <a:r>
              <a:rPr lang="el-GR" sz="2400" b="1" dirty="0" smtClean="0">
                <a:solidFill>
                  <a:srgbClr val="FFFF00"/>
                </a:solidFill>
                <a:latin typeface="Arial" charset="0"/>
              </a:rPr>
              <a:t>αντικειμενικά κριτήρια </a:t>
            </a:r>
            <a:r>
              <a:rPr lang="el-GR" sz="2400" dirty="0" smtClean="0">
                <a:latin typeface="Arial" charset="0"/>
              </a:rPr>
              <a:t>βάσει των οποίων θα γίνεται η επιλογή μεταξύ των δύο μεθόδων εκτέλεσης της συμφωνίας-πλαισίου. </a:t>
            </a:r>
          </a:p>
          <a:p>
            <a:pPr marL="371475" indent="-371475" algn="just" eaLnBrk="1" hangingPunct="1">
              <a:lnSpc>
                <a:spcPct val="180000"/>
              </a:lnSpc>
              <a:spcBef>
                <a:spcPct val="0"/>
              </a:spcBef>
              <a:buFontTx/>
              <a:buChar char="•"/>
              <a:tabLst>
                <a:tab pos="0" algn="l"/>
              </a:tabLst>
              <a:defRPr/>
            </a:pPr>
            <a:r>
              <a:rPr lang="el-GR" sz="2400" dirty="0" smtClean="0">
                <a:latin typeface="Arial" charset="0"/>
              </a:rPr>
              <a:t>Για συμφωνίες - πλαίσιο που </a:t>
            </a:r>
            <a:r>
              <a:rPr lang="el-GR" sz="2400" b="1" dirty="0" smtClean="0">
                <a:solidFill>
                  <a:srgbClr val="00B050"/>
                </a:solidFill>
                <a:latin typeface="Arial" charset="0"/>
              </a:rPr>
              <a:t>υποδιαιρούνται σε τμήματα</a:t>
            </a:r>
            <a:r>
              <a:rPr lang="el-GR" sz="2400" dirty="0" smtClean="0">
                <a:solidFill>
                  <a:srgbClr val="00B050"/>
                </a:solidFill>
                <a:latin typeface="Arial" charset="0"/>
              </a:rPr>
              <a:t>, </a:t>
            </a:r>
            <a:r>
              <a:rPr lang="el-GR" sz="2400" dirty="0" smtClean="0">
                <a:latin typeface="Arial" charset="0"/>
              </a:rPr>
              <a:t>προβλέπεται η διαβούλευση μόνο με τους οικ. φορείς των τμημάτων που ανταποκρίνονται στο αντικείμενο της εκτελεστικής σύμβασης. </a:t>
            </a:r>
            <a:endParaRPr lang="el-GR" sz="2400" b="1" u="sng" dirty="0" smtClean="0">
              <a:latin typeface="Arial" charset="0"/>
            </a:endParaRPr>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1618" name="Rectangle 6"/>
          <p:cNvSpPr>
            <a:spLocks noGrp="1" noChangeArrowheads="1"/>
          </p:cNvSpPr>
          <p:nvPr>
            <p:ph type="sldNum" sz="quarter" idx="12"/>
          </p:nvPr>
        </p:nvSpPr>
        <p:spPr>
          <a:xfrm>
            <a:off x="6553200" y="6248400"/>
            <a:ext cx="1905000" cy="457200"/>
          </a:xfrm>
          <a:noFill/>
        </p:spPr>
        <p:txBody>
          <a:bodyPr/>
          <a:lstStyle/>
          <a:p>
            <a:fld id="{DF19BABC-AD60-430A-9118-658B1F144A4B}" type="slidenum">
              <a:rPr lang="el-GR" sz="1200" smtClean="0">
                <a:effectLst/>
                <a:latin typeface="Verdana" pitchFamily="34" charset="0"/>
              </a:rPr>
              <a:pPr/>
              <a:t>135</a:t>
            </a:fld>
            <a:endParaRPr lang="el-GR" sz="1200" smtClean="0">
              <a:effectLst/>
              <a:latin typeface="Verdana" pitchFamily="34" charset="0"/>
            </a:endParaRPr>
          </a:p>
        </p:txBody>
      </p:sp>
      <p:sp>
        <p:nvSpPr>
          <p:cNvPr id="82947" name="Rectangle 2"/>
          <p:cNvSpPr>
            <a:spLocks noGrp="1" noChangeArrowheads="1"/>
          </p:cNvSpPr>
          <p:nvPr>
            <p:ph type="ctrTitle" idx="4294967295"/>
          </p:nvPr>
        </p:nvSpPr>
        <p:spPr>
          <a:xfrm>
            <a:off x="323850" y="188913"/>
            <a:ext cx="8497888" cy="431800"/>
          </a:xfrm>
        </p:spPr>
        <p:txBody>
          <a:bodyPr anchor="b"/>
          <a:lstStyle/>
          <a:p>
            <a:pPr eaLnBrk="1" hangingPunct="1">
              <a:lnSpc>
                <a:spcPct val="90000"/>
              </a:lnSpc>
              <a:defRPr/>
            </a:pPr>
            <a:r>
              <a:rPr lang="el-GR" sz="2000" b="0" smtClean="0">
                <a:solidFill>
                  <a:srgbClr val="00B050"/>
                </a:solidFill>
                <a:latin typeface="Arial" charset="0"/>
              </a:rPr>
              <a:t>Ν. 4412/16, Άρθρο 39 «Συμφωνίες – πλαίσιο» [συνέχεια]</a:t>
            </a:r>
          </a:p>
        </p:txBody>
      </p:sp>
      <p:sp>
        <p:nvSpPr>
          <p:cNvPr id="82948" name="Rectangle 3"/>
          <p:cNvSpPr>
            <a:spLocks noGrp="1" noChangeArrowheads="1"/>
          </p:cNvSpPr>
          <p:nvPr>
            <p:ph type="subTitle" idx="4294967295"/>
          </p:nvPr>
        </p:nvSpPr>
        <p:spPr>
          <a:xfrm>
            <a:off x="179388" y="836613"/>
            <a:ext cx="8713787" cy="5832475"/>
          </a:xfrm>
        </p:spPr>
        <p:txBody>
          <a:bodyPr/>
          <a:lstStyle/>
          <a:p>
            <a:pPr marL="266700" indent="-266700" algn="just" eaLnBrk="1" hangingPunct="1">
              <a:lnSpc>
                <a:spcPct val="165000"/>
              </a:lnSpc>
              <a:spcBef>
                <a:spcPct val="0"/>
              </a:spcBef>
              <a:buFontTx/>
              <a:buChar char="•"/>
              <a:tabLst>
                <a:tab pos="0" algn="l"/>
              </a:tabLst>
              <a:defRPr/>
            </a:pPr>
            <a:r>
              <a:rPr lang="el-GR" sz="1800" dirty="0" smtClean="0">
                <a:latin typeface="Arial" charset="0"/>
              </a:rPr>
              <a:t>ορίζεται ότι κατά την υποβολή προσφορών για τη σύναψη εκτελεστικών συμβάσεων, οι προσφέροντες </a:t>
            </a:r>
            <a:r>
              <a:rPr lang="el-GR" sz="1800" b="1" dirty="0" smtClean="0">
                <a:solidFill>
                  <a:srgbClr val="00B050"/>
                </a:solidFill>
                <a:latin typeface="Arial" charset="0"/>
              </a:rPr>
              <a:t>υποβάλλουν υπεύθυνη δήλωση</a:t>
            </a:r>
            <a:r>
              <a:rPr lang="el-GR" sz="1800" dirty="0" smtClean="0">
                <a:solidFill>
                  <a:srgbClr val="00B050"/>
                </a:solidFill>
                <a:latin typeface="Arial" charset="0"/>
              </a:rPr>
              <a:t> ότι εξακολουθούν να πληρούν τα κριτήρια ποιοτικής επιλογής της αρχικής διακήρυξης</a:t>
            </a:r>
            <a:r>
              <a:rPr lang="el-GR" sz="1800" dirty="0" smtClean="0">
                <a:latin typeface="Arial" charset="0"/>
              </a:rPr>
              <a:t>, και ο επιλεγείς οικ. φορέας καλείται να υποβάλει </a:t>
            </a:r>
            <a:r>
              <a:rPr lang="el-GR" sz="1800" dirty="0" err="1" smtClean="0">
                <a:solidFill>
                  <a:srgbClr val="00B050"/>
                </a:solidFill>
                <a:latin typeface="Arial" charset="0"/>
              </a:rPr>
              <a:t>επικαιροποιημένα</a:t>
            </a:r>
            <a:r>
              <a:rPr lang="el-GR" sz="1800" dirty="0" smtClean="0">
                <a:solidFill>
                  <a:srgbClr val="00B050"/>
                </a:solidFill>
                <a:latin typeface="Arial" charset="0"/>
              </a:rPr>
              <a:t> δικαιολογητικά σχετικά με την προσωπική του κατάσταση</a:t>
            </a:r>
            <a:r>
              <a:rPr lang="el-GR" sz="1800" dirty="0" smtClean="0">
                <a:latin typeface="Arial" charset="0"/>
              </a:rPr>
              <a:t>.</a:t>
            </a:r>
          </a:p>
          <a:p>
            <a:pPr marL="266700" indent="-266700" algn="just" eaLnBrk="1" hangingPunct="1">
              <a:lnSpc>
                <a:spcPct val="165000"/>
              </a:lnSpc>
              <a:spcBef>
                <a:spcPct val="0"/>
              </a:spcBef>
              <a:buFontTx/>
              <a:buChar char="•"/>
              <a:tabLst>
                <a:tab pos="0" algn="l"/>
              </a:tabLst>
              <a:defRPr/>
            </a:pPr>
            <a:endParaRPr lang="el-GR" sz="1800" b="1" dirty="0" smtClean="0">
              <a:latin typeface="Arial" charset="0"/>
            </a:endParaRPr>
          </a:p>
          <a:p>
            <a:pPr marL="266700" indent="-266700" algn="just" eaLnBrk="1" hangingPunct="1">
              <a:lnSpc>
                <a:spcPct val="165000"/>
              </a:lnSpc>
              <a:spcBef>
                <a:spcPct val="0"/>
              </a:spcBef>
              <a:buFontTx/>
              <a:buChar char="•"/>
              <a:tabLst>
                <a:tab pos="0" algn="l"/>
              </a:tabLst>
              <a:defRPr/>
            </a:pPr>
            <a:r>
              <a:rPr lang="el-GR" sz="1800" b="1" dirty="0" smtClean="0">
                <a:latin typeface="Arial" charset="0"/>
              </a:rPr>
              <a:t>[</a:t>
            </a:r>
            <a:r>
              <a:rPr lang="el-GR" sz="1800" b="1" dirty="0" smtClean="0">
                <a:solidFill>
                  <a:schemeClr val="folHlink"/>
                </a:solidFill>
                <a:latin typeface="Arial" charset="0"/>
              </a:rPr>
              <a:t>βλ. Κατ. Οδηγία 3 ΕΑΑΔΗΣΥ/3220/2014 «Η Συμφωνία-Πλαίσιο στις Δημόσιες Συμβάσεις» ΑΔΑ: Ω7Τ8ΟΞΤΒ-8ΤΟ] + </a:t>
            </a:r>
            <a:r>
              <a:rPr lang="el-GR" sz="1800" b="1" u="sng" dirty="0" smtClean="0">
                <a:solidFill>
                  <a:schemeClr val="folHlink"/>
                </a:solidFill>
                <a:effectLst/>
                <a:latin typeface="Arial" charset="0"/>
                <a:hlinkClick r:id="rId2"/>
              </a:rPr>
              <a:t>ΕΠΙΚΑΙΡΟΠΟΙΗΜΕΝΗ ΕΚΔΟΣΗ ΥΠΟΔΕΙΓΜΑΤΟΣ ΔΙΑΚΗΡΥΞΗΣ ΓΙΑ ΤΗ ΣΥΝΑΨΗ ΣΥΜΦΩΝΙΑΣ-ΠΛΑΙΣΙΟ ΠΡΟΜΗΘΕΙΑΣ ΑΓΑΘΩΝ </a:t>
            </a:r>
            <a:endParaRPr lang="el-GR" sz="1800" b="1" u="sng" dirty="0" smtClean="0">
              <a:solidFill>
                <a:schemeClr val="folHlink"/>
              </a:solidFill>
              <a:effectLst/>
              <a:latin typeface="Arial" charset="0"/>
            </a:endParaRPr>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1618" name="Rectangle 6"/>
          <p:cNvSpPr>
            <a:spLocks noGrp="1" noChangeArrowheads="1"/>
          </p:cNvSpPr>
          <p:nvPr>
            <p:ph type="sldNum" sz="quarter" idx="12"/>
          </p:nvPr>
        </p:nvSpPr>
        <p:spPr>
          <a:xfrm>
            <a:off x="6553200" y="6248400"/>
            <a:ext cx="1905000" cy="457200"/>
          </a:xfrm>
          <a:noFill/>
        </p:spPr>
        <p:txBody>
          <a:bodyPr/>
          <a:lstStyle/>
          <a:p>
            <a:fld id="{DF19BABC-AD60-430A-9118-658B1F144A4B}" type="slidenum">
              <a:rPr lang="el-GR" sz="1200" smtClean="0">
                <a:effectLst/>
                <a:latin typeface="Verdana" pitchFamily="34" charset="0"/>
              </a:rPr>
              <a:pPr/>
              <a:t>136</a:t>
            </a:fld>
            <a:endParaRPr lang="el-GR" sz="1200" smtClean="0">
              <a:effectLst/>
              <a:latin typeface="Verdana" pitchFamily="34" charset="0"/>
            </a:endParaRPr>
          </a:p>
        </p:txBody>
      </p:sp>
      <p:sp>
        <p:nvSpPr>
          <p:cNvPr id="82947" name="Rectangle 2"/>
          <p:cNvSpPr>
            <a:spLocks noGrp="1" noChangeArrowheads="1"/>
          </p:cNvSpPr>
          <p:nvPr>
            <p:ph type="ctrTitle" idx="4294967295"/>
          </p:nvPr>
        </p:nvSpPr>
        <p:spPr>
          <a:xfrm>
            <a:off x="323850" y="188913"/>
            <a:ext cx="8497888" cy="431800"/>
          </a:xfrm>
        </p:spPr>
        <p:txBody>
          <a:bodyPr anchor="b"/>
          <a:lstStyle/>
          <a:p>
            <a:pPr eaLnBrk="1" hangingPunct="1">
              <a:lnSpc>
                <a:spcPct val="90000"/>
              </a:lnSpc>
              <a:defRPr/>
            </a:pPr>
            <a:r>
              <a:rPr lang="el-GR" sz="2000" b="0" smtClean="0">
                <a:solidFill>
                  <a:srgbClr val="00B050"/>
                </a:solidFill>
                <a:latin typeface="Arial" charset="0"/>
              </a:rPr>
              <a:t>Ν. 4412/16, Άρθρο 39 «Συμφωνίες – πλαίσιο» [συνέχεια]</a:t>
            </a:r>
          </a:p>
        </p:txBody>
      </p:sp>
      <p:sp>
        <p:nvSpPr>
          <p:cNvPr id="82948" name="Rectangle 3"/>
          <p:cNvSpPr>
            <a:spLocks noGrp="1" noChangeArrowheads="1"/>
          </p:cNvSpPr>
          <p:nvPr>
            <p:ph type="subTitle" idx="4294967295"/>
          </p:nvPr>
        </p:nvSpPr>
        <p:spPr>
          <a:xfrm>
            <a:off x="214282" y="857232"/>
            <a:ext cx="8713787" cy="5832475"/>
          </a:xfrm>
        </p:spPr>
        <p:txBody>
          <a:bodyPr/>
          <a:lstStyle/>
          <a:p>
            <a:pPr marL="266700" indent="-266700" algn="just" eaLnBrk="1" hangingPunct="1">
              <a:lnSpc>
                <a:spcPct val="165000"/>
              </a:lnSpc>
              <a:spcBef>
                <a:spcPct val="0"/>
              </a:spcBef>
              <a:buFont typeface="Wingdings" pitchFamily="2" charset="2"/>
              <a:buChar char="Ø"/>
              <a:tabLst>
                <a:tab pos="0" algn="l"/>
              </a:tabLst>
              <a:defRPr/>
            </a:pPr>
            <a:endParaRPr lang="el-GR" sz="1800" dirty="0" smtClean="0">
              <a:latin typeface="Arial" pitchFamily="34" charset="0"/>
              <a:cs typeface="Arial" pitchFamily="34" charset="0"/>
            </a:endParaRPr>
          </a:p>
          <a:p>
            <a:pPr marL="266700" indent="-266700" algn="just" eaLnBrk="1" hangingPunct="1">
              <a:lnSpc>
                <a:spcPct val="165000"/>
              </a:lnSpc>
              <a:spcBef>
                <a:spcPct val="0"/>
              </a:spcBef>
              <a:buFont typeface="Wingdings" pitchFamily="2" charset="2"/>
              <a:buChar char="Ø"/>
              <a:tabLst>
                <a:tab pos="0" algn="l"/>
              </a:tabLst>
              <a:defRPr/>
            </a:pPr>
            <a:r>
              <a:rPr lang="el-GR" sz="2400" dirty="0" smtClean="0">
                <a:latin typeface="Arial" pitchFamily="34" charset="0"/>
                <a:cs typeface="Arial" pitchFamily="34" charset="0"/>
              </a:rPr>
              <a:t>Οι συμφωνίες - πλαίσιο αποστέλλονται για προληπτικό έλεγχο στο </a:t>
            </a:r>
            <a:r>
              <a:rPr lang="el-GR" sz="2400" dirty="0" err="1" smtClean="0">
                <a:latin typeface="Arial" pitchFamily="34" charset="0"/>
                <a:cs typeface="Arial" pitchFamily="34" charset="0"/>
              </a:rPr>
              <a:t>ΕλΣ</a:t>
            </a:r>
            <a:r>
              <a:rPr lang="el-GR" sz="2400" dirty="0" smtClean="0">
                <a:latin typeface="Arial" pitchFamily="34" charset="0"/>
                <a:cs typeface="Arial" pitchFamily="34" charset="0"/>
              </a:rPr>
              <a:t>, κατά τις οικείες διατάξεις, ενώ οι </a:t>
            </a:r>
            <a:r>
              <a:rPr lang="el-GR" sz="2400" dirty="0" smtClean="0">
                <a:solidFill>
                  <a:srgbClr val="FFFF00"/>
                </a:solidFill>
                <a:latin typeface="Arial" pitchFamily="34" charset="0"/>
                <a:cs typeface="Arial" pitchFamily="34" charset="0"/>
              </a:rPr>
              <a:t>εκτελεστικές αυτών συμβάσεις </a:t>
            </a:r>
            <a:r>
              <a:rPr lang="el-GR" sz="2400" dirty="0" smtClean="0">
                <a:latin typeface="Arial" pitchFamily="34" charset="0"/>
                <a:cs typeface="Arial" pitchFamily="34" charset="0"/>
              </a:rPr>
              <a:t>μόνο εφόσον η αξία τους υπερβαίνει αυτοτελώς τα </a:t>
            </a:r>
            <a:r>
              <a:rPr lang="el-GR" sz="2400" dirty="0" smtClean="0">
                <a:solidFill>
                  <a:srgbClr val="FFFF00"/>
                </a:solidFill>
                <a:latin typeface="Arial" pitchFamily="34" charset="0"/>
                <a:cs typeface="Arial" pitchFamily="34" charset="0"/>
              </a:rPr>
              <a:t>εκάστοτε ισχύοντα </a:t>
            </a:r>
            <a:r>
              <a:rPr lang="el-GR" sz="2400" smtClean="0">
                <a:solidFill>
                  <a:srgbClr val="FFFF00"/>
                </a:solidFill>
                <a:latin typeface="Arial" pitchFamily="34" charset="0"/>
                <a:cs typeface="Arial" pitchFamily="34" charset="0"/>
              </a:rPr>
              <a:t>όρια</a:t>
            </a:r>
            <a:r>
              <a:rPr lang="el-GR" sz="2400" smtClean="0">
                <a:latin typeface="Arial" pitchFamily="34" charset="0"/>
                <a:cs typeface="Arial" pitchFamily="34" charset="0"/>
              </a:rPr>
              <a:t>.</a:t>
            </a:r>
            <a:r>
              <a:rPr lang="el-GR" sz="2400" dirty="0" smtClean="0">
                <a:latin typeface="Arial" pitchFamily="34" charset="0"/>
                <a:cs typeface="Arial" pitchFamily="34" charset="0"/>
              </a:rPr>
              <a:t> </a:t>
            </a:r>
          </a:p>
          <a:p>
            <a:pPr marL="266700" indent="-266700" algn="just" eaLnBrk="1" hangingPunct="1">
              <a:lnSpc>
                <a:spcPct val="165000"/>
              </a:lnSpc>
              <a:spcBef>
                <a:spcPct val="0"/>
              </a:spcBef>
              <a:buNone/>
              <a:tabLst>
                <a:tab pos="0" algn="l"/>
              </a:tabLst>
              <a:defRPr/>
            </a:pPr>
            <a:endParaRPr lang="el-GR" sz="1800" dirty="0" smtClean="0">
              <a:latin typeface="Arial" pitchFamily="34" charset="0"/>
              <a:cs typeface="Arial" pitchFamily="34" charset="0"/>
            </a:endParaRPr>
          </a:p>
          <a:p>
            <a:pPr marL="266700" indent="-266700" algn="just" eaLnBrk="1" hangingPunct="1">
              <a:lnSpc>
                <a:spcPct val="165000"/>
              </a:lnSpc>
              <a:spcBef>
                <a:spcPct val="0"/>
              </a:spcBef>
              <a:buNone/>
              <a:tabLst>
                <a:tab pos="0" algn="l"/>
              </a:tabLst>
              <a:defRPr/>
            </a:pPr>
            <a:endParaRPr lang="el-GR" sz="1800" dirty="0" smtClean="0">
              <a:latin typeface="Arial" pitchFamily="34" charset="0"/>
              <a:cs typeface="Arial" pitchFamily="34" charset="0"/>
            </a:endParaRPr>
          </a:p>
          <a:p>
            <a:pPr marL="266700" indent="-266700" algn="just" eaLnBrk="1" hangingPunct="1">
              <a:lnSpc>
                <a:spcPct val="165000"/>
              </a:lnSpc>
              <a:spcBef>
                <a:spcPct val="0"/>
              </a:spcBef>
              <a:buNone/>
              <a:tabLst>
                <a:tab pos="0" algn="l"/>
              </a:tabLst>
              <a:defRPr/>
            </a:pPr>
            <a:r>
              <a:rPr lang="el-GR" sz="1800" b="1" dirty="0" smtClean="0">
                <a:solidFill>
                  <a:srgbClr val="00B050"/>
                </a:solidFill>
                <a:latin typeface="Arial" pitchFamily="34" charset="0"/>
                <a:cs typeface="Arial" pitchFamily="34" charset="0"/>
              </a:rPr>
              <a:t>    [ΑΝΑΔΙΑΤΥΠΩΣΗ ΤΗΣ ΠΑΡ. 9 ΤΟΥ ΑΡΘΡΟΥ 39 ΜΕ ΤΗΝ ΠΑΡ. 4 ΤΟΥ ΑΡΘ. 43 ΤΟΥ Ν. 4605/19, ΦΕΚ52 Α/1-4-19 ]</a:t>
            </a:r>
            <a:endParaRPr lang="el-GR" sz="1800" b="1" dirty="0" smtClean="0">
              <a:solidFill>
                <a:srgbClr val="00B05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42"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7B33DC00-F00B-436F-9CEF-DF3DCE039C1E}" type="slidenum">
              <a:rPr lang="el-GR" sz="1200"/>
              <a:pPr algn="r"/>
              <a:t>137</a:t>
            </a:fld>
            <a:endParaRPr lang="el-GR" sz="1200"/>
          </a:p>
        </p:txBody>
      </p:sp>
      <p:sp>
        <p:nvSpPr>
          <p:cNvPr id="129027" name="Rectangle 2"/>
          <p:cNvSpPr>
            <a:spLocks noGrp="1" noChangeArrowheads="1"/>
          </p:cNvSpPr>
          <p:nvPr>
            <p:ph type="ctrTitle" idx="4294967295"/>
          </p:nvPr>
        </p:nvSpPr>
        <p:spPr>
          <a:xfrm>
            <a:off x="323850" y="333375"/>
            <a:ext cx="8497888" cy="431800"/>
          </a:xfrm>
        </p:spPr>
        <p:txBody>
          <a:bodyPr anchor="b"/>
          <a:lstStyle/>
          <a:p>
            <a:pPr eaLnBrk="1" hangingPunct="1">
              <a:lnSpc>
                <a:spcPct val="90000"/>
              </a:lnSpc>
              <a:defRPr/>
            </a:pPr>
            <a:r>
              <a:rPr lang="fr-CA" sz="2000" dirty="0" smtClean="0">
                <a:solidFill>
                  <a:srgbClr val="00B050"/>
                </a:solidFill>
                <a:latin typeface="Arial" charset="0"/>
              </a:rPr>
              <a:t>Άρθρο 20 Συμβάσεις ανατιθέμενες κατ' αποκλειστικότητα</a:t>
            </a:r>
            <a:endParaRPr lang="el-GR" sz="2000" b="0" dirty="0" smtClean="0">
              <a:solidFill>
                <a:srgbClr val="00B050"/>
              </a:solidFill>
              <a:latin typeface="Arial" charset="0"/>
            </a:endParaRPr>
          </a:p>
        </p:txBody>
      </p:sp>
      <p:sp>
        <p:nvSpPr>
          <p:cNvPr id="129028" name="Rectangle 3"/>
          <p:cNvSpPr>
            <a:spLocks noGrp="1" noChangeArrowheads="1"/>
          </p:cNvSpPr>
          <p:nvPr>
            <p:ph type="subTitle" idx="4294967295"/>
          </p:nvPr>
        </p:nvSpPr>
        <p:spPr>
          <a:xfrm>
            <a:off x="250825" y="836613"/>
            <a:ext cx="8569325" cy="5832475"/>
          </a:xfrm>
        </p:spPr>
        <p:txBody>
          <a:bodyPr/>
          <a:lstStyle/>
          <a:p>
            <a:pPr marL="371475" indent="-371475" algn="just" eaLnBrk="1" hangingPunct="1">
              <a:lnSpc>
                <a:spcPct val="170000"/>
              </a:lnSpc>
              <a:spcBef>
                <a:spcPct val="0"/>
              </a:spcBef>
              <a:buFont typeface="Wingdings" pitchFamily="2" charset="2"/>
              <a:buChar char="§"/>
              <a:tabLst>
                <a:tab pos="0" algn="l"/>
              </a:tabLst>
              <a:defRPr/>
            </a:pPr>
            <a:r>
              <a:rPr lang="el-GR" sz="1800" dirty="0" smtClean="0">
                <a:latin typeface="Arial" charset="0"/>
              </a:rPr>
              <a:t>παρέχεται η δυνατότητα στις ΑΑ για </a:t>
            </a:r>
            <a:r>
              <a:rPr lang="el-GR" sz="1800" b="1" dirty="0" smtClean="0">
                <a:solidFill>
                  <a:srgbClr val="00B050"/>
                </a:solidFill>
                <a:latin typeface="Arial" charset="0"/>
              </a:rPr>
              <a:t>κατ’ αποκλειστικότητα &amp; υπό ειδικούς όρους</a:t>
            </a:r>
            <a:r>
              <a:rPr lang="el-GR" sz="1800" dirty="0" smtClean="0">
                <a:solidFill>
                  <a:srgbClr val="00B050"/>
                </a:solidFill>
                <a:latin typeface="Arial" charset="0"/>
              </a:rPr>
              <a:t> </a:t>
            </a:r>
            <a:r>
              <a:rPr lang="el-GR" sz="1800" dirty="0" smtClean="0">
                <a:latin typeface="Arial" charset="0"/>
              </a:rPr>
              <a:t>παραχώρηση σε:</a:t>
            </a:r>
          </a:p>
          <a:p>
            <a:pPr marL="371475" indent="-371475" algn="just" eaLnBrk="1" hangingPunct="1">
              <a:lnSpc>
                <a:spcPct val="170000"/>
              </a:lnSpc>
              <a:spcBef>
                <a:spcPct val="0"/>
              </a:spcBef>
              <a:buFont typeface="Wingdings" pitchFamily="2" charset="2"/>
              <a:buChar char="ü"/>
              <a:tabLst>
                <a:tab pos="0" algn="l"/>
              </a:tabLst>
              <a:defRPr/>
            </a:pPr>
            <a:r>
              <a:rPr lang="el-GR" sz="1800" dirty="0" smtClean="0">
                <a:latin typeface="Arial" charset="0"/>
              </a:rPr>
              <a:t>Προστατευόμενα παραγωγικά εργαστήρια, </a:t>
            </a:r>
          </a:p>
          <a:p>
            <a:pPr marL="371475" indent="-371475" algn="just" eaLnBrk="1" hangingPunct="1">
              <a:lnSpc>
                <a:spcPct val="170000"/>
              </a:lnSpc>
              <a:spcBef>
                <a:spcPct val="0"/>
              </a:spcBef>
              <a:buFont typeface="Wingdings" pitchFamily="2" charset="2"/>
              <a:buChar char="ü"/>
              <a:tabLst>
                <a:tab pos="0" algn="l"/>
              </a:tabLst>
              <a:defRPr/>
            </a:pPr>
            <a:r>
              <a:rPr lang="el-GR" sz="1800" dirty="0" smtClean="0">
                <a:latin typeface="Arial" charset="0"/>
              </a:rPr>
              <a:t>ΚΟΙ.Σ.Π.Ε. &amp;</a:t>
            </a:r>
          </a:p>
          <a:p>
            <a:pPr marL="371475" indent="-371475" algn="just" eaLnBrk="1" hangingPunct="1">
              <a:lnSpc>
                <a:spcPct val="170000"/>
              </a:lnSpc>
              <a:spcBef>
                <a:spcPct val="0"/>
              </a:spcBef>
              <a:buFont typeface="Wingdings" pitchFamily="2" charset="2"/>
              <a:buChar char="ü"/>
              <a:tabLst>
                <a:tab pos="0" algn="l"/>
              </a:tabLst>
              <a:defRPr/>
            </a:pPr>
            <a:r>
              <a:rPr lang="el-GR" sz="1800" dirty="0" smtClean="0">
                <a:latin typeface="Arial" charset="0"/>
              </a:rPr>
              <a:t> ΚΟΙΝ.Σ.Ε.Π.Ε. </a:t>
            </a:r>
          </a:p>
          <a:p>
            <a:pPr marL="371475" indent="-371475" algn="just" eaLnBrk="1" hangingPunct="1">
              <a:lnSpc>
                <a:spcPct val="170000"/>
              </a:lnSpc>
              <a:spcBef>
                <a:spcPct val="0"/>
              </a:spcBef>
              <a:buFont typeface="Wingdings" pitchFamily="2" charset="2"/>
              <a:buChar char="ü"/>
              <a:tabLst>
                <a:tab pos="0" algn="l"/>
              </a:tabLst>
              <a:defRPr/>
            </a:pPr>
            <a:r>
              <a:rPr lang="el-GR" sz="1800" dirty="0" smtClean="0">
                <a:latin typeface="Arial" charset="0"/>
              </a:rPr>
              <a:t>κάθε άλλο οικ. Φορέα με καταστατικό σκοπό την επαγγελματική\κοινωνική ένταξη </a:t>
            </a:r>
            <a:r>
              <a:rPr lang="el-GR" sz="1800" dirty="0" err="1" smtClean="0">
                <a:latin typeface="Arial" charset="0"/>
              </a:rPr>
              <a:t>μειονεκτούντων</a:t>
            </a:r>
            <a:r>
              <a:rPr lang="el-GR" sz="1800" dirty="0" smtClean="0">
                <a:latin typeface="Arial" charset="0"/>
              </a:rPr>
              <a:t> ατόμων [άνω 30%].</a:t>
            </a:r>
          </a:p>
          <a:p>
            <a:pPr marL="371475" indent="-371475" algn="just" eaLnBrk="1" hangingPunct="1">
              <a:lnSpc>
                <a:spcPct val="170000"/>
              </a:lnSpc>
              <a:spcBef>
                <a:spcPct val="0"/>
              </a:spcBef>
              <a:buFont typeface="Wingdings" pitchFamily="2" charset="2"/>
              <a:buNone/>
              <a:tabLst>
                <a:tab pos="0" algn="l"/>
              </a:tabLst>
              <a:defRPr/>
            </a:pPr>
            <a:r>
              <a:rPr lang="el-GR" sz="1800" dirty="0" smtClean="0">
                <a:latin typeface="Arial" charset="0"/>
              </a:rPr>
              <a:t>		του δικαιώματος συμμετοχής στις διαδικασίες ανάθεσης ΔΣ, ή της πρόβλεψης εκτέλεσης αυτών στο </a:t>
            </a:r>
            <a:r>
              <a:rPr lang="el-GR" sz="1800" dirty="0" smtClean="0">
                <a:solidFill>
                  <a:srgbClr val="00B050"/>
                </a:solidFill>
                <a:latin typeface="Arial" charset="0"/>
              </a:rPr>
              <a:t>πλαίσιο προγραμμάτων προστατευμένων θέσεων εργασίας.</a:t>
            </a:r>
          </a:p>
          <a:p>
            <a:pPr marL="371475" indent="-371475" algn="just" eaLnBrk="1" hangingPunct="1">
              <a:lnSpc>
                <a:spcPct val="170000"/>
              </a:lnSpc>
              <a:spcBef>
                <a:spcPct val="0"/>
              </a:spcBef>
              <a:buFont typeface="Wingdings" pitchFamily="2" charset="2"/>
              <a:buChar char="Ø"/>
              <a:tabLst>
                <a:tab pos="0" algn="l"/>
              </a:tabLst>
              <a:defRPr/>
            </a:pPr>
            <a:r>
              <a:rPr lang="el-GR" sz="1800" b="1" dirty="0" smtClean="0">
                <a:solidFill>
                  <a:srgbClr val="FFFF00"/>
                </a:solidFill>
                <a:latin typeface="Arial" charset="0"/>
              </a:rPr>
              <a:t> Η πρόσκληση απευθύνεται στο σύνολο των Φορέων &amp; το άρθρο 20 αποτελεί την νομική βάση.</a:t>
            </a:r>
            <a:endParaRPr lang="el-GR" sz="1800" b="1" u="sng" dirty="0" smtClean="0">
              <a:solidFill>
                <a:srgbClr val="FFFF00"/>
              </a:solidFill>
              <a:latin typeface="Arial" charset="0"/>
            </a:endParaRPr>
          </a:p>
        </p:txBody>
      </p:sp>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3666"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694AEA8B-DE21-4D7D-9418-BDAD7BCC1D6A}" type="slidenum">
              <a:rPr lang="el-GR" sz="1200"/>
              <a:pPr algn="r"/>
              <a:t>138</a:t>
            </a:fld>
            <a:endParaRPr lang="el-GR" sz="1200"/>
          </a:p>
        </p:txBody>
      </p:sp>
      <p:sp>
        <p:nvSpPr>
          <p:cNvPr id="130051" name="Rectangle 2"/>
          <p:cNvSpPr>
            <a:spLocks noGrp="1" noChangeArrowheads="1"/>
          </p:cNvSpPr>
          <p:nvPr>
            <p:ph type="ctrTitle" idx="4294967295"/>
          </p:nvPr>
        </p:nvSpPr>
        <p:spPr>
          <a:xfrm>
            <a:off x="323850" y="333375"/>
            <a:ext cx="8497888" cy="431800"/>
          </a:xfrm>
        </p:spPr>
        <p:txBody>
          <a:bodyPr anchor="b"/>
          <a:lstStyle/>
          <a:p>
            <a:pPr eaLnBrk="1" hangingPunct="1">
              <a:lnSpc>
                <a:spcPct val="90000"/>
              </a:lnSpc>
              <a:defRPr/>
            </a:pPr>
            <a:r>
              <a:rPr lang="el-GR" sz="5100" b="0" dirty="0" smtClean="0">
                <a:solidFill>
                  <a:schemeClr val="accent2"/>
                </a:solidFill>
                <a:latin typeface="Arial" charset="0"/>
              </a:rPr>
              <a:t/>
            </a:r>
            <a:br>
              <a:rPr lang="el-GR" sz="5100" b="0" dirty="0" smtClean="0">
                <a:solidFill>
                  <a:schemeClr val="accent2"/>
                </a:solidFill>
                <a:latin typeface="Arial" charset="0"/>
              </a:rPr>
            </a:br>
            <a:r>
              <a:rPr lang="el-GR" sz="3000" b="0" dirty="0" smtClean="0">
                <a:latin typeface="Arial" charset="0"/>
              </a:rPr>
              <a:t/>
            </a:r>
            <a:br>
              <a:rPr lang="el-GR" sz="3000" b="0" dirty="0" smtClean="0">
                <a:latin typeface="Arial" charset="0"/>
              </a:rPr>
            </a:br>
            <a:r>
              <a:rPr lang="fr-CA" sz="4000" dirty="0" smtClean="0">
                <a:latin typeface="Arial" charset="0"/>
              </a:rPr>
              <a:t> </a:t>
            </a:r>
            <a:r>
              <a:rPr lang="fr-CA" sz="2000" dirty="0" smtClean="0">
                <a:latin typeface="Arial" charset="0"/>
              </a:rPr>
              <a:t>Άρθρο 20 Συμβάσεις ανατιθέμενες κατ' αποκλειστικότητα</a:t>
            </a:r>
            <a:endParaRPr lang="el-GR" sz="2000" b="0" dirty="0" smtClean="0">
              <a:solidFill>
                <a:schemeClr val="accent2"/>
              </a:solidFill>
              <a:latin typeface="Arial" charset="0"/>
            </a:endParaRPr>
          </a:p>
        </p:txBody>
      </p:sp>
      <p:sp>
        <p:nvSpPr>
          <p:cNvPr id="130052" name="Rectangle 3"/>
          <p:cNvSpPr>
            <a:spLocks noGrp="1" noChangeArrowheads="1"/>
          </p:cNvSpPr>
          <p:nvPr>
            <p:ph type="subTitle" idx="4294967295"/>
          </p:nvPr>
        </p:nvSpPr>
        <p:spPr>
          <a:xfrm>
            <a:off x="250825" y="836613"/>
            <a:ext cx="8569325" cy="5832475"/>
          </a:xfrm>
        </p:spPr>
        <p:txBody>
          <a:bodyPr/>
          <a:lstStyle/>
          <a:p>
            <a:pPr marL="371475" indent="-371475" algn="just" eaLnBrk="1" hangingPunct="1">
              <a:lnSpc>
                <a:spcPct val="220000"/>
              </a:lnSpc>
              <a:spcBef>
                <a:spcPct val="0"/>
              </a:spcBef>
              <a:buFont typeface="Wingdings" pitchFamily="2" charset="2"/>
              <a:buChar char="Ø"/>
              <a:tabLst>
                <a:tab pos="0" algn="l"/>
              </a:tabLst>
              <a:defRPr/>
            </a:pPr>
            <a:r>
              <a:rPr lang="el-GR" sz="1800" b="1" dirty="0" smtClean="0">
                <a:solidFill>
                  <a:srgbClr val="00B050"/>
                </a:solidFill>
                <a:latin typeface="Arial" charset="0"/>
              </a:rPr>
              <a:t>Σκοπός:</a:t>
            </a:r>
            <a:r>
              <a:rPr lang="el-GR" sz="2000" dirty="0" smtClean="0">
                <a:latin typeface="Arial" charset="0"/>
              </a:rPr>
              <a:t> η προώθηση της κοινωνικής ένταξης μέσω της απασχόλησης\εργασίας &amp; διασφάλιση ίσων ευκαιριών για όλους. </a:t>
            </a:r>
          </a:p>
          <a:p>
            <a:pPr marL="371475" indent="-371475" algn="just" eaLnBrk="1" hangingPunct="1">
              <a:lnSpc>
                <a:spcPct val="220000"/>
              </a:lnSpc>
              <a:spcBef>
                <a:spcPct val="0"/>
              </a:spcBef>
              <a:buFont typeface="Wingdings" pitchFamily="2" charset="2"/>
              <a:buChar char="Ø"/>
              <a:tabLst>
                <a:tab pos="0" algn="l"/>
              </a:tabLst>
              <a:defRPr/>
            </a:pPr>
            <a:r>
              <a:rPr lang="el-GR" sz="2000" b="1" u="sng" dirty="0" smtClean="0">
                <a:latin typeface="Arial" charset="0"/>
              </a:rPr>
              <a:t>Αιτιολογία</a:t>
            </a:r>
            <a:r>
              <a:rPr lang="el-GR" sz="2000" dirty="0" smtClean="0">
                <a:latin typeface="Arial" charset="0"/>
              </a:rPr>
              <a:t>: Οι ως άνω Φορείς ενδέχεται να μην είναι σε θέση να λειτουργήσουν υπό κανονικές συνθήκες ανταγωνισμού.</a:t>
            </a:r>
          </a:p>
          <a:p>
            <a:pPr marL="371475" indent="-371475" algn="just" eaLnBrk="1" hangingPunct="1">
              <a:lnSpc>
                <a:spcPct val="220000"/>
              </a:lnSpc>
              <a:spcBef>
                <a:spcPct val="0"/>
              </a:spcBef>
              <a:buFont typeface="Wingdings" pitchFamily="2" charset="2"/>
              <a:buChar char="Ø"/>
              <a:tabLst>
                <a:tab pos="0" algn="l"/>
              </a:tabLst>
              <a:defRPr/>
            </a:pPr>
            <a:r>
              <a:rPr lang="el-GR" sz="2000" b="1" dirty="0" smtClean="0">
                <a:latin typeface="Arial" charset="0"/>
              </a:rPr>
              <a:t>Εξουσιοδοτική διάταξη</a:t>
            </a:r>
            <a:r>
              <a:rPr lang="el-GR" sz="2000" dirty="0" smtClean="0">
                <a:latin typeface="Arial" charset="0"/>
              </a:rPr>
              <a:t> για έκδοση πδ καθορισμού ειδικότερων όρων ανάθεσης κατ’ αποκλειστικότητα. </a:t>
            </a:r>
            <a:r>
              <a:rPr lang="el-GR" sz="1800" b="1" dirty="0" smtClean="0">
                <a:latin typeface="Arial" charset="0"/>
              </a:rPr>
              <a:t>Μέχρι την έκδοση του πδ εφαρμόζονται οι διατάξεις των παρ. 1 - 3.</a:t>
            </a:r>
          </a:p>
          <a:p>
            <a:pPr marL="371475" indent="-371475" algn="just" eaLnBrk="1" hangingPunct="1">
              <a:lnSpc>
                <a:spcPct val="220000"/>
              </a:lnSpc>
              <a:spcBef>
                <a:spcPct val="0"/>
              </a:spcBef>
              <a:buFont typeface="Wingdings" pitchFamily="2" charset="2"/>
              <a:buChar char="Ø"/>
              <a:tabLst>
                <a:tab pos="0" algn="l"/>
              </a:tabLst>
              <a:defRPr/>
            </a:pPr>
            <a:endParaRPr lang="el-GR" sz="1900" b="1" u="sng" dirty="0" smtClean="0">
              <a:latin typeface="Arial" charset="0"/>
            </a:endParaRPr>
          </a:p>
        </p:txBody>
      </p:sp>
    </p:spTree>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4690" name="6 - Θέση αριθμού διαφάνειας"/>
          <p:cNvSpPr>
            <a:spLocks noGrp="1"/>
          </p:cNvSpPr>
          <p:nvPr>
            <p:ph type="sldNum" sz="quarter" idx="12"/>
          </p:nvPr>
        </p:nvSpPr>
        <p:spPr>
          <a:noFill/>
        </p:spPr>
        <p:txBody>
          <a:bodyPr/>
          <a:lstStyle/>
          <a:p>
            <a:fld id="{EB791EC7-D9AB-435B-AA50-1435A1C1B960}" type="slidenum">
              <a:rPr lang="el-GR" smtClean="0"/>
              <a:pPr/>
              <a:t>139</a:t>
            </a:fld>
            <a:endParaRPr lang="el-GR" smtClean="0"/>
          </a:p>
        </p:txBody>
      </p:sp>
      <p:sp>
        <p:nvSpPr>
          <p:cNvPr id="114691" name="Rectangle 4"/>
          <p:cNvSpPr>
            <a:spLocks noGrp="1" noChangeArrowheads="1"/>
          </p:cNvSpPr>
          <p:nvPr>
            <p:ph type="title"/>
          </p:nvPr>
        </p:nvSpPr>
        <p:spPr>
          <a:xfrm>
            <a:off x="539750" y="0"/>
            <a:ext cx="8035925" cy="765175"/>
          </a:xfrm>
        </p:spPr>
        <p:txBody>
          <a:bodyPr/>
          <a:lstStyle/>
          <a:p>
            <a:pPr algn="ctr" eaLnBrk="1" hangingPunct="1"/>
            <a:r>
              <a:rPr lang="el-GR" sz="2400" b="1" smtClean="0">
                <a:latin typeface="Arial" charset="0"/>
              </a:rPr>
              <a:t>ΕΣΗΔΗΣ\Κ.Η.Μ.ΔΗ.Σ.</a:t>
            </a:r>
            <a:br>
              <a:rPr lang="el-GR" sz="2400" b="1" smtClean="0">
                <a:latin typeface="Arial" charset="0"/>
              </a:rPr>
            </a:br>
            <a:endParaRPr lang="el-GR" sz="2400" b="1" smtClean="0">
              <a:latin typeface="Arial" charset="0"/>
            </a:endParaRPr>
          </a:p>
        </p:txBody>
      </p:sp>
      <p:sp>
        <p:nvSpPr>
          <p:cNvPr id="114692" name="Rectangle 5"/>
          <p:cNvSpPr>
            <a:spLocks noGrp="1" noChangeArrowheads="1"/>
          </p:cNvSpPr>
          <p:nvPr>
            <p:ph type="body" sz="half" idx="1"/>
          </p:nvPr>
        </p:nvSpPr>
        <p:spPr>
          <a:xfrm>
            <a:off x="539750" y="1773238"/>
            <a:ext cx="6696075" cy="4267200"/>
          </a:xfrm>
          <a:solidFill>
            <a:srgbClr val="CC99FF"/>
          </a:solidFill>
        </p:spPr>
        <p:txBody>
          <a:bodyPr/>
          <a:lstStyle/>
          <a:p>
            <a:pPr marL="266700" indent="-266700" eaLnBrk="1" hangingPunct="1">
              <a:lnSpc>
                <a:spcPct val="250000"/>
              </a:lnSpc>
              <a:spcBef>
                <a:spcPct val="0"/>
              </a:spcBef>
              <a:buFont typeface="Wingdings" pitchFamily="2" charset="2"/>
              <a:buChar char="Ø"/>
            </a:pPr>
            <a:r>
              <a:rPr lang="el-GR" sz="2400" b="1" smtClean="0">
                <a:latin typeface="Arial" charset="0"/>
              </a:rPr>
              <a:t>Υποχρέωση χρήσης - λειτουργία ΕΣΗΔΗΣ</a:t>
            </a:r>
          </a:p>
          <a:p>
            <a:pPr marL="266700" indent="-266700" eaLnBrk="1" hangingPunct="1">
              <a:lnSpc>
                <a:spcPct val="250000"/>
              </a:lnSpc>
              <a:spcBef>
                <a:spcPct val="0"/>
              </a:spcBef>
              <a:buFont typeface="Wingdings" pitchFamily="2" charset="2"/>
              <a:buChar char="Ø"/>
            </a:pPr>
            <a:r>
              <a:rPr lang="el-GR" sz="2400" b="1" smtClean="0">
                <a:latin typeface="Arial" charset="0"/>
              </a:rPr>
              <a:t>Πολιτική ασφαλείας ΕΣΗΔΗΣ</a:t>
            </a:r>
            <a:r>
              <a:rPr lang="el-GR" sz="2400" smtClean="0">
                <a:latin typeface="Arial" charset="0"/>
              </a:rPr>
              <a:t> </a:t>
            </a:r>
          </a:p>
          <a:p>
            <a:pPr marL="266700" indent="-266700" eaLnBrk="1" hangingPunct="1">
              <a:lnSpc>
                <a:spcPct val="250000"/>
              </a:lnSpc>
              <a:spcBef>
                <a:spcPct val="0"/>
              </a:spcBef>
              <a:buFont typeface="Wingdings" pitchFamily="2" charset="2"/>
              <a:buChar char="Ø"/>
            </a:pPr>
            <a:r>
              <a:rPr lang="el-GR" sz="2400" b="1" smtClean="0">
                <a:latin typeface="Arial" charset="0"/>
              </a:rPr>
              <a:t>Κ.Η.Μ.ΔΗ.Σ.</a:t>
            </a:r>
          </a:p>
        </p:txBody>
      </p:sp>
      <p:sp>
        <p:nvSpPr>
          <p:cNvPr id="114693" name="Rectangle 6"/>
          <p:cNvSpPr>
            <a:spLocks noGrp="1" noChangeArrowheads="1"/>
          </p:cNvSpPr>
          <p:nvPr>
            <p:ph type="body" sz="half" idx="2"/>
          </p:nvPr>
        </p:nvSpPr>
        <p:spPr>
          <a:xfrm>
            <a:off x="7451725" y="1773238"/>
            <a:ext cx="1368425" cy="4267200"/>
          </a:xfrm>
          <a:solidFill>
            <a:srgbClr val="00FF00"/>
          </a:solidFill>
        </p:spPr>
        <p:txBody>
          <a:bodyPr/>
          <a:lstStyle/>
          <a:p>
            <a:pPr eaLnBrk="1" hangingPunct="1">
              <a:lnSpc>
                <a:spcPct val="250000"/>
              </a:lnSpc>
              <a:spcBef>
                <a:spcPct val="0"/>
              </a:spcBef>
              <a:buFont typeface="Wingdings" pitchFamily="2" charset="2"/>
              <a:buChar char="Ø"/>
            </a:pPr>
            <a:r>
              <a:rPr lang="el-GR" sz="2400" b="1" smtClean="0"/>
              <a:t>36</a:t>
            </a:r>
          </a:p>
          <a:p>
            <a:pPr eaLnBrk="1" hangingPunct="1">
              <a:lnSpc>
                <a:spcPct val="250000"/>
              </a:lnSpc>
              <a:spcBef>
                <a:spcPct val="0"/>
              </a:spcBef>
              <a:buFont typeface="Wingdings" pitchFamily="2" charset="2"/>
              <a:buChar char="Ø"/>
            </a:pPr>
            <a:r>
              <a:rPr lang="el-GR" sz="2400" b="1" smtClean="0"/>
              <a:t>37</a:t>
            </a:r>
          </a:p>
          <a:p>
            <a:pPr eaLnBrk="1" hangingPunct="1">
              <a:lnSpc>
                <a:spcPct val="250000"/>
              </a:lnSpc>
              <a:spcBef>
                <a:spcPct val="0"/>
              </a:spcBef>
              <a:buFont typeface="Wingdings" pitchFamily="2" charset="2"/>
              <a:buChar char="Ø"/>
            </a:pPr>
            <a:r>
              <a:rPr lang="el-GR" sz="2400" b="1" smtClean="0"/>
              <a:t>38</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Rectangle 6"/>
          <p:cNvSpPr>
            <a:spLocks noGrp="1" noChangeArrowheads="1"/>
          </p:cNvSpPr>
          <p:nvPr>
            <p:ph type="sldNum" sz="quarter" idx="12"/>
          </p:nvPr>
        </p:nvSpPr>
        <p:spPr>
          <a:xfrm>
            <a:off x="6553200" y="6248400"/>
            <a:ext cx="1905000" cy="457200"/>
          </a:xfrm>
          <a:noFill/>
        </p:spPr>
        <p:txBody>
          <a:bodyPr/>
          <a:lstStyle/>
          <a:p>
            <a:fld id="{47936E7B-D9FE-4BC7-A374-6FA6E15301E1}" type="slidenum">
              <a:rPr lang="el-GR" sz="1200" smtClean="0">
                <a:effectLst/>
                <a:latin typeface="Verdana" pitchFamily="34" charset="0"/>
              </a:rPr>
              <a:pPr/>
              <a:t>14</a:t>
            </a:fld>
            <a:endParaRPr lang="el-GR" sz="1200" smtClean="0">
              <a:effectLst/>
              <a:latin typeface="Verdana" pitchFamily="34" charset="0"/>
            </a:endParaRPr>
          </a:p>
        </p:txBody>
      </p:sp>
      <p:sp>
        <p:nvSpPr>
          <p:cNvPr id="11267" name="Rectangle 2"/>
          <p:cNvSpPr>
            <a:spLocks noGrp="1" noChangeArrowheads="1"/>
          </p:cNvSpPr>
          <p:nvPr>
            <p:ph type="ctrTitle" idx="4294967295"/>
          </p:nvPr>
        </p:nvSpPr>
        <p:spPr>
          <a:xfrm>
            <a:off x="107950" y="260350"/>
            <a:ext cx="8713788" cy="504825"/>
          </a:xfrm>
        </p:spPr>
        <p:txBody>
          <a:bodyPr anchor="b"/>
          <a:lstStyle/>
          <a:p>
            <a:pPr eaLnBrk="1" hangingPunct="1">
              <a:defRPr/>
            </a:pPr>
            <a:r>
              <a:rPr lang="el-GR" sz="2000" b="0" smtClean="0">
                <a:latin typeface="Arial" charset="0"/>
              </a:rPr>
              <a:t/>
            </a:r>
            <a:br>
              <a:rPr lang="el-GR" sz="2000" b="0" smtClean="0">
                <a:latin typeface="Arial" charset="0"/>
              </a:rPr>
            </a:br>
            <a:r>
              <a:rPr lang="el-GR" sz="2000" smtClean="0">
                <a:latin typeface="Arial" charset="0"/>
              </a:rPr>
              <a:t>Ν. 4412/16, άρθρο 1 Αντικείμενο - πεδίο εφαρμογής</a:t>
            </a:r>
            <a:r>
              <a:rPr lang="el-GR" sz="3400" b="0" smtClean="0">
                <a:latin typeface="Arial" charset="0"/>
              </a:rPr>
              <a:t> </a:t>
            </a:r>
            <a:r>
              <a:rPr lang="el-GR" sz="1600" b="0" smtClean="0">
                <a:latin typeface="Arial" charset="0"/>
              </a:rPr>
              <a:t>(συνεχ.)</a:t>
            </a:r>
          </a:p>
        </p:txBody>
      </p:sp>
      <p:sp>
        <p:nvSpPr>
          <p:cNvPr id="11268" name="Rectangle 3"/>
          <p:cNvSpPr>
            <a:spLocks noGrp="1" noChangeArrowheads="1"/>
          </p:cNvSpPr>
          <p:nvPr>
            <p:ph type="subTitle" idx="4294967295"/>
          </p:nvPr>
        </p:nvSpPr>
        <p:spPr>
          <a:xfrm>
            <a:off x="142875" y="836613"/>
            <a:ext cx="8858250" cy="5807075"/>
          </a:xfrm>
          <a:solidFill>
            <a:schemeClr val="accent6">
              <a:lumMod val="60000"/>
              <a:lumOff val="40000"/>
            </a:schemeClr>
          </a:solidFill>
        </p:spPr>
        <p:txBody>
          <a:bodyPr/>
          <a:lstStyle/>
          <a:p>
            <a:pPr marL="0" indent="0" algn="just" eaLnBrk="1" hangingPunct="1">
              <a:lnSpc>
                <a:spcPct val="150000"/>
              </a:lnSpc>
              <a:spcBef>
                <a:spcPct val="0"/>
              </a:spcBef>
              <a:buFont typeface="Wingdings" pitchFamily="2" charset="2"/>
              <a:buChar char="v"/>
              <a:tabLst>
                <a:tab pos="0" algn="l"/>
              </a:tabLst>
              <a:defRPr/>
            </a:pPr>
            <a:r>
              <a:rPr lang="el-GR" sz="2000" u="sng" dirty="0" smtClean="0">
                <a:solidFill>
                  <a:schemeClr val="accent4">
                    <a:lumMod val="10000"/>
                  </a:schemeClr>
                </a:solidFill>
                <a:effectLst/>
                <a:latin typeface="Arial" charset="0"/>
              </a:rPr>
              <a:t>Πεδίο εφαρμογής</a:t>
            </a:r>
            <a:r>
              <a:rPr lang="el-GR" sz="2000" dirty="0" smtClean="0">
                <a:solidFill>
                  <a:schemeClr val="accent4">
                    <a:lumMod val="10000"/>
                  </a:schemeClr>
                </a:solidFill>
                <a:effectLst/>
                <a:latin typeface="Arial" charset="0"/>
              </a:rPr>
              <a:t>: </a:t>
            </a:r>
            <a:r>
              <a:rPr lang="el-GR" sz="2000" b="1" dirty="0" smtClean="0">
                <a:solidFill>
                  <a:schemeClr val="accent4">
                    <a:lumMod val="10000"/>
                  </a:schemeClr>
                </a:solidFill>
                <a:effectLst/>
                <a:latin typeface="Arial" charset="0"/>
              </a:rPr>
              <a:t>σε όλες τις συμβάσεις ανεξαρτήτως είδους &amp; εκτιμώμενης αξίας</a:t>
            </a:r>
            <a:r>
              <a:rPr lang="el-GR" sz="2000" dirty="0" smtClean="0">
                <a:solidFill>
                  <a:schemeClr val="accent4">
                    <a:lumMod val="10000"/>
                  </a:schemeClr>
                </a:solidFill>
                <a:effectLst/>
                <a:latin typeface="Arial" charset="0"/>
              </a:rPr>
              <a:t>, </a:t>
            </a:r>
            <a:r>
              <a:rPr lang="el-GR" sz="2000" b="1" dirty="0" smtClean="0">
                <a:solidFill>
                  <a:schemeClr val="accent4">
                    <a:lumMod val="10000"/>
                  </a:schemeClr>
                </a:solidFill>
                <a:effectLst/>
                <a:latin typeface="Arial" charset="0"/>
              </a:rPr>
              <a:t>εκτός</a:t>
            </a:r>
            <a:r>
              <a:rPr lang="el-GR" sz="2000" dirty="0" smtClean="0">
                <a:solidFill>
                  <a:schemeClr val="accent4">
                    <a:lumMod val="10000"/>
                  </a:schemeClr>
                </a:solidFill>
                <a:effectLst/>
                <a:latin typeface="Arial" charset="0"/>
              </a:rPr>
              <a:t> αν άλλως ορίζεται στις επιμέρους διατάξεις</a:t>
            </a:r>
            <a:r>
              <a:rPr lang="en-US" sz="2000" dirty="0" smtClean="0">
                <a:solidFill>
                  <a:schemeClr val="accent4">
                    <a:lumMod val="10000"/>
                  </a:schemeClr>
                </a:solidFill>
                <a:effectLst/>
                <a:latin typeface="Arial" charset="0"/>
              </a:rPr>
              <a:t> </a:t>
            </a:r>
            <a:r>
              <a:rPr lang="el-GR" sz="2000" b="1" dirty="0" smtClean="0">
                <a:solidFill>
                  <a:schemeClr val="accent4">
                    <a:lumMod val="10000"/>
                  </a:schemeClr>
                </a:solidFill>
                <a:effectLst/>
                <a:latin typeface="Arial" charset="0"/>
              </a:rPr>
              <a:t>&amp; διατάξεις αποκλειστικής εφαρμογής (ειδικές ρυθμίσεις)</a:t>
            </a:r>
          </a:p>
          <a:p>
            <a:pPr marL="355600" indent="-355600" algn="ctr" eaLnBrk="1" hangingPunct="1">
              <a:lnSpc>
                <a:spcPct val="150000"/>
              </a:lnSpc>
              <a:spcBef>
                <a:spcPct val="0"/>
              </a:spcBef>
              <a:buFont typeface="Wingdings" pitchFamily="2" charset="2"/>
              <a:buNone/>
              <a:tabLst>
                <a:tab pos="0" algn="l"/>
                <a:tab pos="361950" algn="l"/>
              </a:tabLst>
              <a:defRPr/>
            </a:pPr>
            <a:endParaRPr lang="el-GR" sz="2000" b="1" u="sng" dirty="0" smtClean="0">
              <a:solidFill>
                <a:schemeClr val="accent4">
                  <a:lumMod val="10000"/>
                </a:schemeClr>
              </a:solidFill>
              <a:latin typeface="Arial" charset="0"/>
            </a:endParaRPr>
          </a:p>
          <a:p>
            <a:pPr marL="355600" indent="-355600" algn="just" eaLnBrk="1" hangingPunct="1">
              <a:lnSpc>
                <a:spcPct val="150000"/>
              </a:lnSpc>
              <a:spcBef>
                <a:spcPct val="0"/>
              </a:spcBef>
              <a:buFont typeface="Wingdings" pitchFamily="2" charset="2"/>
              <a:buAutoNum type="romanLcPeriod"/>
              <a:tabLst>
                <a:tab pos="0" algn="l"/>
                <a:tab pos="361950" algn="l"/>
              </a:tabLst>
              <a:defRPr/>
            </a:pPr>
            <a:r>
              <a:rPr lang="el-GR" sz="2000" dirty="0" smtClean="0">
                <a:solidFill>
                  <a:schemeClr val="accent4">
                    <a:lumMod val="10000"/>
                  </a:schemeClr>
                </a:solidFill>
                <a:latin typeface="Arial" charset="0"/>
              </a:rPr>
              <a:t>Συμβάσεις εκτιμώμενης αξίας </a:t>
            </a:r>
            <a:r>
              <a:rPr lang="el-GR" sz="2000" b="1" u="sng" dirty="0" smtClean="0">
                <a:solidFill>
                  <a:schemeClr val="accent4">
                    <a:lumMod val="10000"/>
                  </a:schemeClr>
                </a:solidFill>
                <a:latin typeface="Arial" charset="0"/>
              </a:rPr>
              <a:t>κάτω των ορίων</a:t>
            </a:r>
            <a:r>
              <a:rPr lang="el-GR" sz="2000" b="1" dirty="0" smtClean="0">
                <a:solidFill>
                  <a:schemeClr val="accent4">
                    <a:lumMod val="10000"/>
                  </a:schemeClr>
                </a:solidFill>
                <a:latin typeface="Arial" charset="0"/>
              </a:rPr>
              <a:t> </a:t>
            </a:r>
            <a:r>
              <a:rPr lang="el-GR" sz="2000" dirty="0" smtClean="0">
                <a:solidFill>
                  <a:schemeClr val="accent4">
                    <a:lumMod val="10000"/>
                  </a:schemeClr>
                </a:solidFill>
                <a:latin typeface="Arial" charset="0"/>
              </a:rPr>
              <a:t>(άρθρα 116  - 128)</a:t>
            </a:r>
          </a:p>
          <a:p>
            <a:pPr marL="355600" indent="-355600" algn="just" eaLnBrk="1" hangingPunct="1">
              <a:lnSpc>
                <a:spcPct val="150000"/>
              </a:lnSpc>
              <a:spcBef>
                <a:spcPct val="0"/>
              </a:spcBef>
              <a:buFont typeface="Wingdings" pitchFamily="2" charset="2"/>
              <a:buAutoNum type="romanLcPeriod"/>
              <a:tabLst>
                <a:tab pos="0" algn="l"/>
                <a:tab pos="361950" algn="l"/>
              </a:tabLst>
              <a:defRPr/>
            </a:pPr>
            <a:r>
              <a:rPr lang="el-GR" sz="2000" dirty="0" smtClean="0">
                <a:solidFill>
                  <a:schemeClr val="accent4">
                    <a:lumMod val="10000"/>
                  </a:schemeClr>
                </a:solidFill>
                <a:latin typeface="Arial" charset="0"/>
              </a:rPr>
              <a:t>Δημόσιες συμβάσεις  έργων (άρθρα 134  - 181)</a:t>
            </a:r>
          </a:p>
          <a:p>
            <a:pPr marL="355600" indent="-355600" algn="just" eaLnBrk="1" hangingPunct="1">
              <a:lnSpc>
                <a:spcPct val="150000"/>
              </a:lnSpc>
              <a:spcBef>
                <a:spcPct val="0"/>
              </a:spcBef>
              <a:buFont typeface="Wingdings" pitchFamily="2" charset="2"/>
              <a:buAutoNum type="romanLcPeriod"/>
              <a:tabLst>
                <a:tab pos="0" algn="l"/>
                <a:tab pos="361950" algn="l"/>
              </a:tabLst>
              <a:defRPr/>
            </a:pPr>
            <a:r>
              <a:rPr lang="el-GR" sz="2000" dirty="0" smtClean="0">
                <a:solidFill>
                  <a:schemeClr val="accent4">
                    <a:lumMod val="10000"/>
                  </a:schemeClr>
                </a:solidFill>
                <a:latin typeface="Arial" charset="0"/>
              </a:rPr>
              <a:t>Εκτέλεση συμβάσεων εκπόνησης μελετών, παροχής τεχνικών και λοιπών συναφών επιστημονικών υπηρεσιών (άρθρα 182  - 199).</a:t>
            </a:r>
          </a:p>
          <a:p>
            <a:pPr marL="355600" indent="-355600" algn="just" eaLnBrk="1" hangingPunct="1">
              <a:lnSpc>
                <a:spcPct val="150000"/>
              </a:lnSpc>
              <a:spcBef>
                <a:spcPct val="0"/>
              </a:spcBef>
              <a:buFont typeface="Wingdings" pitchFamily="2" charset="2"/>
              <a:buAutoNum type="romanLcPeriod"/>
              <a:tabLst>
                <a:tab pos="0" algn="l"/>
                <a:tab pos="361950" algn="l"/>
              </a:tabLst>
              <a:defRPr/>
            </a:pPr>
            <a:r>
              <a:rPr lang="el-GR" sz="2000" dirty="0" smtClean="0">
                <a:solidFill>
                  <a:schemeClr val="accent4">
                    <a:lumMod val="10000"/>
                  </a:schemeClr>
                </a:solidFill>
                <a:latin typeface="Arial" charset="0"/>
              </a:rPr>
              <a:t>Εκτέλεση συμβάσεων προμήθειας &amp; παροχής λοιπών υπηρεσιών (άρθρα 200 - 220).</a:t>
            </a:r>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5714" name="Rectangle 6"/>
          <p:cNvSpPr>
            <a:spLocks noGrp="1" noChangeArrowheads="1"/>
          </p:cNvSpPr>
          <p:nvPr>
            <p:ph type="sldNum" sz="quarter" idx="12"/>
          </p:nvPr>
        </p:nvSpPr>
        <p:spPr>
          <a:xfrm>
            <a:off x="6553200" y="6248400"/>
            <a:ext cx="1905000" cy="457200"/>
          </a:xfrm>
          <a:noFill/>
        </p:spPr>
        <p:txBody>
          <a:bodyPr/>
          <a:lstStyle/>
          <a:p>
            <a:fld id="{A3F0D0AD-F2B9-4DD7-9E23-04EF83DE04E0}" type="slidenum">
              <a:rPr lang="el-GR" sz="1200" smtClean="0">
                <a:effectLst/>
                <a:latin typeface="Verdana" pitchFamily="34" charset="0"/>
              </a:rPr>
              <a:pPr/>
              <a:t>140</a:t>
            </a:fld>
            <a:endParaRPr lang="el-GR" sz="1200" smtClean="0">
              <a:effectLst/>
              <a:latin typeface="Verdana" pitchFamily="34" charset="0"/>
            </a:endParaRPr>
          </a:p>
        </p:txBody>
      </p:sp>
      <p:sp>
        <p:nvSpPr>
          <p:cNvPr id="84995" name="Rectangle 2"/>
          <p:cNvSpPr>
            <a:spLocks noGrp="1" noChangeArrowheads="1"/>
          </p:cNvSpPr>
          <p:nvPr>
            <p:ph type="ctrTitle" idx="4294967295"/>
          </p:nvPr>
        </p:nvSpPr>
        <p:spPr>
          <a:xfrm>
            <a:off x="323850" y="115888"/>
            <a:ext cx="8497888" cy="649287"/>
          </a:xfrm>
        </p:spPr>
        <p:txBody>
          <a:bodyPr anchor="b"/>
          <a:lstStyle/>
          <a:p>
            <a:pPr algn="just" eaLnBrk="1" hangingPunct="1">
              <a:lnSpc>
                <a:spcPct val="90000"/>
              </a:lnSpc>
              <a:defRPr/>
            </a:pPr>
            <a:r>
              <a:rPr lang="el-GR" sz="4500" b="0" dirty="0" smtClean="0">
                <a:solidFill>
                  <a:schemeClr val="accent2"/>
                </a:solidFill>
                <a:latin typeface="Arial" charset="0"/>
              </a:rPr>
              <a:t/>
            </a:r>
            <a:br>
              <a:rPr lang="el-GR" sz="4500" b="0" dirty="0" smtClean="0">
                <a:solidFill>
                  <a:schemeClr val="accent2"/>
                </a:solidFill>
                <a:latin typeface="Arial" charset="0"/>
              </a:rPr>
            </a:br>
            <a:r>
              <a:rPr lang="el-GR" sz="2700" b="0" dirty="0" smtClean="0">
                <a:latin typeface="Arial" charset="0"/>
              </a:rPr>
              <a:t/>
            </a:r>
            <a:br>
              <a:rPr lang="el-GR" sz="2700" b="0" dirty="0" smtClean="0">
                <a:latin typeface="Arial" charset="0"/>
              </a:rPr>
            </a:br>
            <a:r>
              <a:rPr lang="el-GR" sz="2700" b="0" dirty="0" smtClean="0">
                <a:solidFill>
                  <a:schemeClr val="accent2"/>
                </a:solidFill>
                <a:latin typeface="Arial" charset="0"/>
              </a:rPr>
              <a:t/>
            </a:r>
            <a:br>
              <a:rPr lang="el-GR" sz="2700" b="0" dirty="0" smtClean="0">
                <a:solidFill>
                  <a:schemeClr val="accent2"/>
                </a:solidFill>
                <a:latin typeface="Arial" charset="0"/>
              </a:rPr>
            </a:br>
            <a:r>
              <a:rPr lang="el-GR" sz="2700" b="0" dirty="0" smtClean="0">
                <a:solidFill>
                  <a:schemeClr val="accent2"/>
                </a:solidFill>
                <a:latin typeface="Arial" charset="0"/>
              </a:rPr>
              <a:t/>
            </a:r>
            <a:br>
              <a:rPr lang="el-GR" sz="2700" b="0" dirty="0" smtClean="0">
                <a:solidFill>
                  <a:schemeClr val="accent2"/>
                </a:solidFill>
                <a:latin typeface="Arial" charset="0"/>
              </a:rPr>
            </a:br>
            <a:r>
              <a:rPr lang="el-GR" sz="2700" b="0" dirty="0" smtClean="0">
                <a:solidFill>
                  <a:schemeClr val="accent2"/>
                </a:solidFill>
                <a:latin typeface="Arial" charset="0"/>
              </a:rPr>
              <a:t/>
            </a:r>
            <a:br>
              <a:rPr lang="el-GR" sz="2700" b="0" dirty="0" smtClean="0">
                <a:solidFill>
                  <a:schemeClr val="accent2"/>
                </a:solidFill>
                <a:latin typeface="Arial" charset="0"/>
              </a:rPr>
            </a:br>
            <a:r>
              <a:rPr lang="el-GR" sz="2000" dirty="0" smtClean="0">
                <a:latin typeface="Arial" charset="0"/>
              </a:rPr>
              <a:t>Άρθρο 36 Υποχρέωση χρήσης - Λειτουργία ΕΣΗΔΗΣ</a:t>
            </a:r>
            <a:br>
              <a:rPr lang="el-GR" sz="2000" dirty="0" smtClean="0">
                <a:latin typeface="Arial" charset="0"/>
              </a:rPr>
            </a:br>
            <a:endParaRPr lang="el-GR" sz="2000" b="0" dirty="0" smtClean="0">
              <a:solidFill>
                <a:schemeClr val="accent2"/>
              </a:solidFill>
              <a:latin typeface="Arial" charset="0"/>
            </a:endParaRPr>
          </a:p>
        </p:txBody>
      </p:sp>
      <p:sp>
        <p:nvSpPr>
          <p:cNvPr id="84996" name="Rectangle 3"/>
          <p:cNvSpPr>
            <a:spLocks noGrp="1" noChangeArrowheads="1"/>
          </p:cNvSpPr>
          <p:nvPr>
            <p:ph type="subTitle" idx="4294967295"/>
          </p:nvPr>
        </p:nvSpPr>
        <p:spPr>
          <a:xfrm>
            <a:off x="323850" y="620713"/>
            <a:ext cx="8496300" cy="5616575"/>
          </a:xfrm>
        </p:spPr>
        <p:txBody>
          <a:bodyPr/>
          <a:lstStyle/>
          <a:p>
            <a:pPr marL="371475" indent="-371475" algn="just" eaLnBrk="1" hangingPunct="1">
              <a:lnSpc>
                <a:spcPct val="160000"/>
              </a:lnSpc>
              <a:spcBef>
                <a:spcPct val="0"/>
              </a:spcBef>
              <a:buFont typeface="Wingdings" pitchFamily="2" charset="2"/>
              <a:buChar char="Ø"/>
              <a:tabLst>
                <a:tab pos="0" algn="l"/>
              </a:tabLst>
              <a:defRPr/>
            </a:pPr>
            <a:r>
              <a:rPr lang="el-GR" sz="2000" b="1" smtClean="0">
                <a:solidFill>
                  <a:srgbClr val="00B050"/>
                </a:solidFill>
                <a:latin typeface="Arial" charset="0"/>
              </a:rPr>
              <a:t>Υποχρεωτική χρήση  για διαδικασίες ανάθεσης ΔΣ άνω των 60.000,00€ πλέον ΦΠΑ.</a:t>
            </a:r>
          </a:p>
          <a:p>
            <a:pPr marL="371475" indent="-371475" algn="just" eaLnBrk="1" hangingPunct="1">
              <a:lnSpc>
                <a:spcPct val="160000"/>
              </a:lnSpc>
              <a:spcBef>
                <a:spcPct val="0"/>
              </a:spcBef>
              <a:buFont typeface="Wingdings" pitchFamily="2" charset="2"/>
              <a:buChar char="Ø"/>
              <a:tabLst>
                <a:tab pos="0" algn="l"/>
              </a:tabLst>
              <a:defRPr/>
            </a:pPr>
            <a:r>
              <a:rPr lang="el-GR" sz="2000" smtClean="0">
                <a:latin typeface="Arial" charset="0"/>
              </a:rPr>
              <a:t>Κανόνες λειτουργίας &amp; χρήσης του ΕΣΗΔΗΣ.</a:t>
            </a:r>
          </a:p>
          <a:p>
            <a:pPr marL="371475" indent="-371475" algn="just" eaLnBrk="1" hangingPunct="1">
              <a:lnSpc>
                <a:spcPct val="160000"/>
              </a:lnSpc>
              <a:spcBef>
                <a:spcPct val="0"/>
              </a:spcBef>
              <a:buFont typeface="Wingdings" pitchFamily="2" charset="2"/>
              <a:buChar char="Ø"/>
              <a:tabLst>
                <a:tab pos="0" algn="l"/>
              </a:tabLst>
              <a:defRPr/>
            </a:pPr>
            <a:r>
              <a:rPr lang="el-GR" sz="2000" b="1" smtClean="0">
                <a:solidFill>
                  <a:schemeClr val="accent1"/>
                </a:solidFill>
                <a:latin typeface="Arial" charset="0"/>
              </a:rPr>
              <a:t>Εξουσιοδοτικές διατάξεις</a:t>
            </a:r>
            <a:r>
              <a:rPr lang="el-GR" sz="2000" smtClean="0">
                <a:latin typeface="Arial" charset="0"/>
              </a:rPr>
              <a:t> για έκδοση κανονιστικών πράξεων περί ρύθμισης θεμάτων  χρήσης και λειτουργίας του ΕΣΗΔΗΣ.</a:t>
            </a:r>
          </a:p>
          <a:p>
            <a:pPr marL="371475" indent="-371475" algn="just" eaLnBrk="1" hangingPunct="1">
              <a:lnSpc>
                <a:spcPct val="160000"/>
              </a:lnSpc>
              <a:spcBef>
                <a:spcPct val="0"/>
              </a:spcBef>
              <a:buFont typeface="Wingdings" pitchFamily="2" charset="2"/>
              <a:buChar char="Ø"/>
              <a:tabLst>
                <a:tab pos="0" algn="l"/>
              </a:tabLst>
              <a:defRPr/>
            </a:pPr>
            <a:r>
              <a:rPr lang="el-GR" sz="2000" b="1" u="sng" smtClean="0">
                <a:solidFill>
                  <a:srgbClr val="00B050"/>
                </a:solidFill>
                <a:latin typeface="Arial" charset="0"/>
              </a:rPr>
              <a:t>Επιβολή κράτησης ύψους 0,02%</a:t>
            </a:r>
            <a:r>
              <a:rPr lang="el-GR" sz="2000" smtClean="0">
                <a:solidFill>
                  <a:srgbClr val="00B050"/>
                </a:solidFill>
                <a:latin typeface="Arial" charset="0"/>
              </a:rPr>
              <a:t> </a:t>
            </a:r>
            <a:r>
              <a:rPr lang="el-GR" sz="2000" smtClean="0">
                <a:latin typeface="Arial" charset="0"/>
              </a:rPr>
              <a:t>υπέρ του Δημοσίου για την κάλυψη των αναγκών συντήρησης, τεχνικής υποστήριξης &amp; αναβάθμισης του ΕΣΗΔΗΣ </a:t>
            </a:r>
            <a:r>
              <a:rPr lang="el-GR" sz="2000" smtClean="0">
                <a:solidFill>
                  <a:srgbClr val="00B050"/>
                </a:solidFill>
                <a:latin typeface="Arial" charset="0"/>
              </a:rPr>
              <a:t>σε όλες τις συμβάσεις </a:t>
            </a:r>
            <a:r>
              <a:rPr lang="el-GR" sz="2000" b="1" smtClean="0">
                <a:solidFill>
                  <a:srgbClr val="00B050"/>
                </a:solidFill>
                <a:latin typeface="Arial" charset="0"/>
              </a:rPr>
              <a:t>άνω των 60.000,00€</a:t>
            </a:r>
            <a:r>
              <a:rPr lang="el-GR" sz="2000" smtClean="0">
                <a:solidFill>
                  <a:srgbClr val="00B050"/>
                </a:solidFill>
                <a:latin typeface="Arial" charset="0"/>
              </a:rPr>
              <a:t>, υπολογιζόμενη επί της αξίας, [εκτός ΦΠΑ] τόσο της αρχικής, όσο &amp; κάθε συμπληρωματικής σύμβασης</a:t>
            </a:r>
            <a:r>
              <a:rPr lang="el-GR" sz="2000" smtClean="0">
                <a:latin typeface="Arial" charset="0"/>
              </a:rPr>
              <a:t>.</a:t>
            </a:r>
          </a:p>
        </p:txBody>
      </p:sp>
    </p:spTree>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6738" name="Rectangle 6"/>
          <p:cNvSpPr>
            <a:spLocks noGrp="1" noChangeArrowheads="1"/>
          </p:cNvSpPr>
          <p:nvPr>
            <p:ph type="sldNum" sz="quarter" idx="12"/>
          </p:nvPr>
        </p:nvSpPr>
        <p:spPr>
          <a:xfrm>
            <a:off x="6553200" y="6248400"/>
            <a:ext cx="1905000" cy="457200"/>
          </a:xfrm>
          <a:noFill/>
        </p:spPr>
        <p:txBody>
          <a:bodyPr/>
          <a:lstStyle/>
          <a:p>
            <a:fld id="{B817F3AA-359D-458C-AB9D-E14714078E31}" type="slidenum">
              <a:rPr lang="el-GR" sz="1200" smtClean="0">
                <a:effectLst/>
                <a:latin typeface="Verdana" pitchFamily="34" charset="0"/>
              </a:rPr>
              <a:pPr/>
              <a:t>141</a:t>
            </a:fld>
            <a:endParaRPr lang="el-GR" sz="1200" smtClean="0">
              <a:effectLst/>
              <a:latin typeface="Verdana" pitchFamily="34" charset="0"/>
            </a:endParaRPr>
          </a:p>
        </p:txBody>
      </p:sp>
      <p:sp>
        <p:nvSpPr>
          <p:cNvPr id="84995" name="Rectangle 2"/>
          <p:cNvSpPr>
            <a:spLocks noGrp="1" noChangeArrowheads="1"/>
          </p:cNvSpPr>
          <p:nvPr>
            <p:ph type="ctrTitle" idx="4294967295"/>
          </p:nvPr>
        </p:nvSpPr>
        <p:spPr>
          <a:xfrm>
            <a:off x="323850" y="115888"/>
            <a:ext cx="8497888" cy="649287"/>
          </a:xfrm>
        </p:spPr>
        <p:txBody>
          <a:bodyPr anchor="b"/>
          <a:lstStyle/>
          <a:p>
            <a:pPr algn="just" eaLnBrk="1" hangingPunct="1">
              <a:lnSpc>
                <a:spcPct val="90000"/>
              </a:lnSpc>
              <a:defRPr/>
            </a:pPr>
            <a:r>
              <a:rPr lang="el-GR" sz="4500" b="0" dirty="0" smtClean="0">
                <a:solidFill>
                  <a:schemeClr val="accent2"/>
                </a:solidFill>
                <a:latin typeface="Arial" charset="0"/>
              </a:rPr>
              <a:t/>
            </a:r>
            <a:br>
              <a:rPr lang="el-GR" sz="4500" b="0" dirty="0" smtClean="0">
                <a:solidFill>
                  <a:schemeClr val="accent2"/>
                </a:solidFill>
                <a:latin typeface="Arial" charset="0"/>
              </a:rPr>
            </a:br>
            <a:r>
              <a:rPr lang="el-GR" sz="2700" b="0" dirty="0" smtClean="0">
                <a:latin typeface="Arial" charset="0"/>
              </a:rPr>
              <a:t/>
            </a:r>
            <a:br>
              <a:rPr lang="el-GR" sz="2700" b="0" dirty="0" smtClean="0">
                <a:latin typeface="Arial" charset="0"/>
              </a:rPr>
            </a:br>
            <a:r>
              <a:rPr lang="el-GR" sz="2700" b="0" dirty="0" smtClean="0">
                <a:solidFill>
                  <a:schemeClr val="accent2"/>
                </a:solidFill>
                <a:latin typeface="Arial" charset="0"/>
              </a:rPr>
              <a:t/>
            </a:r>
            <a:br>
              <a:rPr lang="el-GR" sz="2700" b="0" dirty="0" smtClean="0">
                <a:solidFill>
                  <a:schemeClr val="accent2"/>
                </a:solidFill>
                <a:latin typeface="Arial" charset="0"/>
              </a:rPr>
            </a:br>
            <a:r>
              <a:rPr lang="el-GR" sz="2700" b="0" dirty="0" smtClean="0">
                <a:solidFill>
                  <a:schemeClr val="accent2"/>
                </a:solidFill>
                <a:latin typeface="Arial" charset="0"/>
              </a:rPr>
              <a:t/>
            </a:r>
            <a:br>
              <a:rPr lang="el-GR" sz="2700" b="0" dirty="0" smtClean="0">
                <a:solidFill>
                  <a:schemeClr val="accent2"/>
                </a:solidFill>
                <a:latin typeface="Arial" charset="0"/>
              </a:rPr>
            </a:br>
            <a:r>
              <a:rPr lang="el-GR" sz="2700" b="0" dirty="0" smtClean="0">
                <a:solidFill>
                  <a:schemeClr val="accent2"/>
                </a:solidFill>
                <a:latin typeface="Arial" charset="0"/>
              </a:rPr>
              <a:t/>
            </a:r>
            <a:br>
              <a:rPr lang="el-GR" sz="2700" b="0" dirty="0" smtClean="0">
                <a:solidFill>
                  <a:schemeClr val="accent2"/>
                </a:solidFill>
                <a:latin typeface="Arial" charset="0"/>
              </a:rPr>
            </a:br>
            <a:r>
              <a:rPr lang="el-GR" sz="2000" dirty="0" smtClean="0">
                <a:latin typeface="Arial" charset="0"/>
              </a:rPr>
              <a:t>Άρθρο 36 Υποχρέωση χρήσης - Λειτουργία ΕΣΗΔΗΣ</a:t>
            </a:r>
            <a:br>
              <a:rPr lang="el-GR" sz="2000" dirty="0" smtClean="0">
                <a:latin typeface="Arial" charset="0"/>
              </a:rPr>
            </a:br>
            <a:endParaRPr lang="el-GR" sz="2000" b="0" dirty="0" smtClean="0">
              <a:solidFill>
                <a:schemeClr val="accent2"/>
              </a:solidFill>
              <a:latin typeface="Arial" charset="0"/>
            </a:endParaRPr>
          </a:p>
        </p:txBody>
      </p:sp>
      <p:sp>
        <p:nvSpPr>
          <p:cNvPr id="84996" name="Rectangle 3"/>
          <p:cNvSpPr>
            <a:spLocks noGrp="1" noChangeArrowheads="1"/>
          </p:cNvSpPr>
          <p:nvPr>
            <p:ph type="subTitle" idx="4294967295"/>
          </p:nvPr>
        </p:nvSpPr>
        <p:spPr>
          <a:xfrm>
            <a:off x="323850" y="620713"/>
            <a:ext cx="8496300" cy="5616575"/>
          </a:xfrm>
        </p:spPr>
        <p:txBody>
          <a:bodyPr/>
          <a:lstStyle/>
          <a:p>
            <a:pPr marL="371475" indent="-371475" algn="just" eaLnBrk="1" hangingPunct="1">
              <a:lnSpc>
                <a:spcPct val="190000"/>
              </a:lnSpc>
              <a:spcBef>
                <a:spcPct val="0"/>
              </a:spcBef>
              <a:buFont typeface="Wingdings" pitchFamily="2" charset="2"/>
              <a:buChar char="Ø"/>
              <a:tabLst>
                <a:tab pos="0" algn="l"/>
              </a:tabLst>
              <a:defRPr/>
            </a:pPr>
            <a:r>
              <a:rPr lang="el-GR" sz="2000" u="sng" smtClean="0">
                <a:latin typeface="Arial" charset="0"/>
              </a:rPr>
              <a:t>Εφαρμοστέο δίκαιο</a:t>
            </a:r>
            <a:r>
              <a:rPr lang="el-GR" sz="2000" smtClean="0">
                <a:latin typeface="Arial" charset="0"/>
              </a:rPr>
              <a:t>: </a:t>
            </a:r>
          </a:p>
          <a:p>
            <a:pPr marL="371475" indent="-371475" algn="just" eaLnBrk="1" hangingPunct="1">
              <a:lnSpc>
                <a:spcPct val="190000"/>
              </a:lnSpc>
              <a:spcBef>
                <a:spcPct val="0"/>
              </a:spcBef>
              <a:tabLst>
                <a:tab pos="0" algn="l"/>
              </a:tabLst>
              <a:defRPr/>
            </a:pPr>
            <a:r>
              <a:rPr lang="el-GR" sz="2000" smtClean="0">
                <a:latin typeface="Arial" charset="0"/>
              </a:rPr>
              <a:t>ν. 3979/2011 (A' 138) </a:t>
            </a:r>
          </a:p>
          <a:p>
            <a:pPr marL="371475" indent="-371475" algn="just" eaLnBrk="1" hangingPunct="1">
              <a:lnSpc>
                <a:spcPct val="190000"/>
              </a:lnSpc>
              <a:spcBef>
                <a:spcPct val="0"/>
              </a:spcBef>
              <a:buFont typeface="Wingdings" pitchFamily="2" charset="2"/>
              <a:buChar char="q"/>
              <a:tabLst>
                <a:tab pos="0" algn="l"/>
              </a:tabLst>
              <a:defRPr/>
            </a:pPr>
            <a:r>
              <a:rPr lang="el-GR" sz="2000" smtClean="0">
                <a:latin typeface="Arial" charset="0"/>
              </a:rPr>
              <a:t>υπ’ αριθμ. ΥΑΠ/Φ.40.4/1/989/2012 απόφαση Υφυπουργού Διοικητικής Μεταρρύθμισης &amp; Ηλεκτρονικής Διακυβέρνησης (ΦΕΚ1301/Β) </a:t>
            </a:r>
          </a:p>
          <a:p>
            <a:pPr marL="371475" indent="-371475" algn="just" eaLnBrk="1" hangingPunct="1">
              <a:lnSpc>
                <a:spcPct val="190000"/>
              </a:lnSpc>
              <a:spcBef>
                <a:spcPct val="0"/>
              </a:spcBef>
              <a:buFont typeface="Wingdings" pitchFamily="2" charset="2"/>
              <a:buChar char="q"/>
              <a:tabLst>
                <a:tab pos="0" algn="l"/>
              </a:tabLst>
              <a:defRPr/>
            </a:pPr>
            <a:r>
              <a:rPr lang="el-GR" sz="2000" smtClean="0">
                <a:latin typeface="Arial" charset="0"/>
              </a:rPr>
              <a:t>π.δ. 25/2014 (A' 44).</a:t>
            </a:r>
          </a:p>
          <a:p>
            <a:pPr marL="371475" indent="-371475" algn="ctr" eaLnBrk="1" hangingPunct="1">
              <a:lnSpc>
                <a:spcPct val="190000"/>
              </a:lnSpc>
              <a:spcBef>
                <a:spcPct val="0"/>
              </a:spcBef>
              <a:buFont typeface="Wingdings" pitchFamily="2" charset="2"/>
              <a:buNone/>
              <a:tabLst>
                <a:tab pos="0" algn="l"/>
              </a:tabLst>
              <a:defRPr/>
            </a:pPr>
            <a:r>
              <a:rPr lang="el-GR" sz="2000" smtClean="0">
                <a:solidFill>
                  <a:srgbClr val="00B050"/>
                </a:solidFill>
                <a:latin typeface="Arial" charset="0"/>
              </a:rPr>
              <a:t>Έναρξη ισχύος για έργα</a:t>
            </a:r>
            <a:r>
              <a:rPr lang="el-GR" sz="2000" smtClean="0">
                <a:latin typeface="Arial" charset="0"/>
              </a:rPr>
              <a:t>: 15/6 &amp; 20/10/2017</a:t>
            </a:r>
          </a:p>
          <a:p>
            <a:pPr marL="371475" indent="-371475" algn="just" eaLnBrk="1" hangingPunct="1">
              <a:lnSpc>
                <a:spcPct val="190000"/>
              </a:lnSpc>
              <a:spcBef>
                <a:spcPct val="0"/>
              </a:spcBef>
              <a:buFont typeface="Wingdings" pitchFamily="2" charset="2"/>
              <a:buChar char="Ø"/>
              <a:tabLst>
                <a:tab pos="0" algn="l"/>
              </a:tabLst>
              <a:defRPr/>
            </a:pPr>
            <a:endParaRPr lang="el-GR" sz="2000" smtClean="0">
              <a:latin typeface="Arial" charset="0"/>
            </a:endParaRPr>
          </a:p>
        </p:txBody>
      </p:sp>
    </p:spTree>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7762" name="Rectangle 6"/>
          <p:cNvSpPr>
            <a:spLocks noGrp="1" noChangeArrowheads="1"/>
          </p:cNvSpPr>
          <p:nvPr>
            <p:ph type="sldNum" sz="quarter" idx="12"/>
          </p:nvPr>
        </p:nvSpPr>
        <p:spPr>
          <a:xfrm>
            <a:off x="6553200" y="6248400"/>
            <a:ext cx="1905000" cy="457200"/>
          </a:xfrm>
          <a:noFill/>
        </p:spPr>
        <p:txBody>
          <a:bodyPr/>
          <a:lstStyle/>
          <a:p>
            <a:fld id="{4980CE4D-A458-464A-AB7B-BF171F300B74}" type="slidenum">
              <a:rPr lang="el-GR" sz="1200" smtClean="0">
                <a:effectLst/>
                <a:latin typeface="Verdana" pitchFamily="34" charset="0"/>
              </a:rPr>
              <a:pPr/>
              <a:t>142</a:t>
            </a:fld>
            <a:endParaRPr lang="el-GR" sz="1200" smtClean="0">
              <a:effectLst/>
              <a:latin typeface="Verdana" pitchFamily="34" charset="0"/>
            </a:endParaRPr>
          </a:p>
        </p:txBody>
      </p:sp>
      <p:sp>
        <p:nvSpPr>
          <p:cNvPr id="86019" name="Rectangle 2"/>
          <p:cNvSpPr>
            <a:spLocks noGrp="1" noChangeArrowheads="1"/>
          </p:cNvSpPr>
          <p:nvPr>
            <p:ph type="ctrTitle" idx="4294967295"/>
          </p:nvPr>
        </p:nvSpPr>
        <p:spPr>
          <a:xfrm>
            <a:off x="323850" y="188913"/>
            <a:ext cx="8497888" cy="431800"/>
          </a:xfrm>
        </p:spPr>
        <p:txBody>
          <a:bodyPr anchor="b"/>
          <a:lstStyle/>
          <a:p>
            <a:pPr eaLnBrk="1" hangingPunct="1">
              <a:lnSpc>
                <a:spcPct val="60000"/>
              </a:lnSpc>
              <a:defRPr/>
            </a:pPr>
            <a:r>
              <a:rPr lang="el-GR" sz="5100" b="0" dirty="0" smtClean="0">
                <a:solidFill>
                  <a:schemeClr val="accent2"/>
                </a:solidFill>
                <a:latin typeface="Arial" charset="0"/>
              </a:rPr>
              <a:t/>
            </a:r>
            <a:br>
              <a:rPr lang="el-GR" sz="5100" b="0" dirty="0" smtClean="0">
                <a:solidFill>
                  <a:schemeClr val="accent2"/>
                </a:solidFill>
                <a:latin typeface="Arial" charset="0"/>
              </a:rPr>
            </a:br>
            <a:r>
              <a:rPr lang="el-GR" sz="3000" b="0" dirty="0" smtClean="0">
                <a:solidFill>
                  <a:schemeClr val="accent2"/>
                </a:solidFill>
                <a:latin typeface="Arial" charset="0"/>
              </a:rPr>
              <a:t/>
            </a:r>
            <a:br>
              <a:rPr lang="el-GR" sz="3000" b="0" dirty="0" smtClean="0">
                <a:solidFill>
                  <a:schemeClr val="accent2"/>
                </a:solidFill>
                <a:latin typeface="Arial" charset="0"/>
              </a:rPr>
            </a:br>
            <a:r>
              <a:rPr lang="el-GR" sz="3000" b="0" dirty="0" smtClean="0">
                <a:solidFill>
                  <a:schemeClr val="accent2"/>
                </a:solidFill>
                <a:latin typeface="Arial" charset="0"/>
              </a:rPr>
              <a:t> </a:t>
            </a:r>
            <a:r>
              <a:rPr lang="el-GR" sz="2000" dirty="0" smtClean="0">
                <a:latin typeface="Arial" charset="0"/>
              </a:rPr>
              <a:t>Άρθρο 37 Πολιτική ασφαλείας ΕΣΗΔΗΣ </a:t>
            </a:r>
          </a:p>
        </p:txBody>
      </p:sp>
      <p:sp>
        <p:nvSpPr>
          <p:cNvPr id="86020" name="Rectangle 3"/>
          <p:cNvSpPr>
            <a:spLocks noGrp="1" noChangeArrowheads="1"/>
          </p:cNvSpPr>
          <p:nvPr>
            <p:ph type="subTitle" idx="4294967295"/>
          </p:nvPr>
        </p:nvSpPr>
        <p:spPr>
          <a:xfrm>
            <a:off x="323850" y="836613"/>
            <a:ext cx="8496300" cy="5400675"/>
          </a:xfrm>
        </p:spPr>
        <p:txBody>
          <a:bodyPr/>
          <a:lstStyle/>
          <a:p>
            <a:pPr marL="371475" indent="-371475" algn="just" eaLnBrk="1" hangingPunct="1">
              <a:lnSpc>
                <a:spcPct val="150000"/>
              </a:lnSpc>
              <a:spcBef>
                <a:spcPct val="0"/>
              </a:spcBef>
              <a:buFont typeface="Wingdings" pitchFamily="2" charset="2"/>
              <a:buChar char="v"/>
              <a:tabLst>
                <a:tab pos="0" algn="l"/>
              </a:tabLst>
              <a:defRPr/>
            </a:pPr>
            <a:r>
              <a:rPr lang="el-GR" sz="2400" b="1" dirty="0" smtClean="0">
                <a:latin typeface="Arial" charset="0"/>
              </a:rPr>
              <a:t>Καθορισμός γενικού πλαισίου πολιτικής ασφάλειας</a:t>
            </a:r>
            <a:r>
              <a:rPr lang="el-GR" sz="2400" dirty="0" smtClean="0">
                <a:latin typeface="Arial" charset="0"/>
              </a:rPr>
              <a:t>: τα εργαλεία &amp; συσκευές ηλεκτρονικής διαβίβασης &amp; παραλαβής προσφορών\αιτήσεων συμμετοχής πρέπει να:</a:t>
            </a:r>
          </a:p>
          <a:p>
            <a:pPr marL="371475" indent="-371475" algn="just" eaLnBrk="1" hangingPunct="1">
              <a:lnSpc>
                <a:spcPct val="150000"/>
              </a:lnSpc>
              <a:spcBef>
                <a:spcPct val="0"/>
              </a:spcBef>
              <a:buFont typeface="Wingdings" pitchFamily="2" charset="2"/>
              <a:buAutoNum type="romanLcPeriod"/>
              <a:tabLst>
                <a:tab pos="0" algn="l"/>
              </a:tabLst>
              <a:defRPr/>
            </a:pPr>
            <a:r>
              <a:rPr lang="el-GR" sz="2400" b="1" dirty="0" smtClean="0">
                <a:latin typeface="Arial" charset="0"/>
              </a:rPr>
              <a:t>είναι διαθέσιμες</a:t>
            </a:r>
            <a:r>
              <a:rPr lang="el-GR" sz="2400" dirty="0" smtClean="0">
                <a:latin typeface="Arial" charset="0"/>
              </a:rPr>
              <a:t> οι πληροφορίες για τις προδιαγραφές </a:t>
            </a:r>
            <a:r>
              <a:rPr lang="el-GR" sz="2400" dirty="0" err="1" smtClean="0">
                <a:latin typeface="Arial" charset="0"/>
              </a:rPr>
              <a:t>ηλ</a:t>
            </a:r>
            <a:r>
              <a:rPr lang="el-GR" sz="2400" dirty="0" smtClean="0">
                <a:latin typeface="Arial" charset="0"/>
              </a:rPr>
              <a:t>. υποβολής στους ενδιαφερομένους,</a:t>
            </a:r>
          </a:p>
          <a:p>
            <a:pPr marL="371475" indent="-371475" algn="just" eaLnBrk="1" hangingPunct="1">
              <a:lnSpc>
                <a:spcPct val="150000"/>
              </a:lnSpc>
              <a:spcBef>
                <a:spcPct val="0"/>
              </a:spcBef>
              <a:buFont typeface="Wingdings" pitchFamily="2" charset="2"/>
              <a:buAutoNum type="romanLcPeriod"/>
              <a:tabLst>
                <a:tab pos="0" algn="l"/>
              </a:tabLst>
              <a:defRPr/>
            </a:pPr>
            <a:r>
              <a:rPr lang="el-GR" sz="2400" dirty="0" smtClean="0">
                <a:solidFill>
                  <a:srgbClr val="00B050"/>
                </a:solidFill>
                <a:latin typeface="Arial" charset="0"/>
              </a:rPr>
              <a:t>απαιτούνται προηγμένες </a:t>
            </a:r>
            <a:r>
              <a:rPr lang="el-GR" sz="2400" b="1" dirty="0" smtClean="0">
                <a:solidFill>
                  <a:srgbClr val="00B050"/>
                </a:solidFill>
                <a:latin typeface="Arial" charset="0"/>
              </a:rPr>
              <a:t>ηλεκτρονικές υπογραφές</a:t>
            </a:r>
            <a:r>
              <a:rPr lang="el-GR" sz="2400" dirty="0" smtClean="0">
                <a:solidFill>
                  <a:srgbClr val="00B050"/>
                </a:solidFill>
                <a:latin typeface="Arial" charset="0"/>
              </a:rPr>
              <a:t>, </a:t>
            </a:r>
            <a:r>
              <a:rPr lang="el-GR" sz="2400" b="1" dirty="0" smtClean="0">
                <a:solidFill>
                  <a:srgbClr val="00B050"/>
                </a:solidFill>
                <a:latin typeface="Arial" charset="0"/>
              </a:rPr>
              <a:t>όπως ορίζονται στον Κανονισμό (ΕΕ) 910/2014.</a:t>
            </a:r>
          </a:p>
        </p:txBody>
      </p:sp>
    </p:spTree>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8786" name="Rectangle 6"/>
          <p:cNvSpPr>
            <a:spLocks noGrp="1" noChangeArrowheads="1"/>
          </p:cNvSpPr>
          <p:nvPr>
            <p:ph type="sldNum" sz="quarter" idx="12"/>
          </p:nvPr>
        </p:nvSpPr>
        <p:spPr>
          <a:xfrm>
            <a:off x="6553200" y="6248400"/>
            <a:ext cx="1905000" cy="457200"/>
          </a:xfrm>
          <a:noFill/>
        </p:spPr>
        <p:txBody>
          <a:bodyPr/>
          <a:lstStyle/>
          <a:p>
            <a:fld id="{AB9014D7-ADF0-4473-8558-D84BDA1FFBEA}" type="slidenum">
              <a:rPr lang="el-GR" sz="1200" smtClean="0">
                <a:effectLst/>
                <a:latin typeface="Verdana" pitchFamily="34" charset="0"/>
              </a:rPr>
              <a:pPr/>
              <a:t>143</a:t>
            </a:fld>
            <a:endParaRPr lang="el-GR" sz="1200" smtClean="0">
              <a:effectLst/>
              <a:latin typeface="Verdana" pitchFamily="34" charset="0"/>
            </a:endParaRPr>
          </a:p>
        </p:txBody>
      </p:sp>
      <p:sp>
        <p:nvSpPr>
          <p:cNvPr id="86019" name="Rectangle 2"/>
          <p:cNvSpPr>
            <a:spLocks noGrp="1" noChangeArrowheads="1"/>
          </p:cNvSpPr>
          <p:nvPr>
            <p:ph type="ctrTitle" idx="4294967295"/>
          </p:nvPr>
        </p:nvSpPr>
        <p:spPr>
          <a:xfrm>
            <a:off x="323850" y="188913"/>
            <a:ext cx="8497888" cy="431800"/>
          </a:xfrm>
        </p:spPr>
        <p:txBody>
          <a:bodyPr anchor="b"/>
          <a:lstStyle/>
          <a:p>
            <a:pPr eaLnBrk="1" hangingPunct="1">
              <a:lnSpc>
                <a:spcPct val="60000"/>
              </a:lnSpc>
              <a:defRPr/>
            </a:pPr>
            <a:r>
              <a:rPr lang="el-GR" sz="5100" b="0" dirty="0" smtClean="0">
                <a:solidFill>
                  <a:schemeClr val="accent2"/>
                </a:solidFill>
                <a:latin typeface="Arial" charset="0"/>
              </a:rPr>
              <a:t/>
            </a:r>
            <a:br>
              <a:rPr lang="el-GR" sz="5100" b="0" dirty="0" smtClean="0">
                <a:solidFill>
                  <a:schemeClr val="accent2"/>
                </a:solidFill>
                <a:latin typeface="Arial" charset="0"/>
              </a:rPr>
            </a:br>
            <a:r>
              <a:rPr lang="el-GR" sz="3000" b="0" dirty="0" smtClean="0">
                <a:solidFill>
                  <a:schemeClr val="accent2"/>
                </a:solidFill>
                <a:latin typeface="Arial" charset="0"/>
              </a:rPr>
              <a:t/>
            </a:r>
            <a:br>
              <a:rPr lang="el-GR" sz="3000" b="0" dirty="0" smtClean="0">
                <a:solidFill>
                  <a:schemeClr val="accent2"/>
                </a:solidFill>
                <a:latin typeface="Arial" charset="0"/>
              </a:rPr>
            </a:br>
            <a:r>
              <a:rPr lang="el-GR" sz="3000" b="0" dirty="0" smtClean="0">
                <a:solidFill>
                  <a:schemeClr val="accent2"/>
                </a:solidFill>
                <a:latin typeface="Arial" charset="0"/>
              </a:rPr>
              <a:t> </a:t>
            </a:r>
            <a:r>
              <a:rPr lang="el-GR" sz="2000" dirty="0" smtClean="0">
                <a:latin typeface="Arial" charset="0"/>
              </a:rPr>
              <a:t>Άρθρο 37 Πολιτική ασφαλείας ΕΣΗΔΗΣ </a:t>
            </a:r>
          </a:p>
        </p:txBody>
      </p:sp>
      <p:sp>
        <p:nvSpPr>
          <p:cNvPr id="86020" name="Rectangle 3"/>
          <p:cNvSpPr>
            <a:spLocks noGrp="1" noChangeArrowheads="1"/>
          </p:cNvSpPr>
          <p:nvPr>
            <p:ph type="subTitle" idx="4294967295"/>
          </p:nvPr>
        </p:nvSpPr>
        <p:spPr>
          <a:xfrm>
            <a:off x="323850" y="836613"/>
            <a:ext cx="8496300" cy="5400675"/>
          </a:xfrm>
        </p:spPr>
        <p:txBody>
          <a:bodyPr/>
          <a:lstStyle/>
          <a:p>
            <a:pPr marL="371475" indent="-371475" algn="just" eaLnBrk="1" hangingPunct="1">
              <a:lnSpc>
                <a:spcPct val="150000"/>
              </a:lnSpc>
              <a:spcBef>
                <a:spcPct val="0"/>
              </a:spcBef>
              <a:buFont typeface="Wingdings" pitchFamily="2" charset="2"/>
              <a:buChar char="v"/>
              <a:tabLst>
                <a:tab pos="0" algn="l"/>
              </a:tabLst>
              <a:defRPr/>
            </a:pPr>
            <a:endParaRPr lang="el-GR" sz="2400" dirty="0" smtClean="0">
              <a:latin typeface="Arial" charset="0"/>
            </a:endParaRPr>
          </a:p>
          <a:p>
            <a:pPr marL="371475" indent="-371475" algn="just" eaLnBrk="1" hangingPunct="1">
              <a:lnSpc>
                <a:spcPct val="150000"/>
              </a:lnSpc>
              <a:spcBef>
                <a:spcPct val="0"/>
              </a:spcBef>
              <a:buFont typeface="Wingdings" pitchFamily="2" charset="2"/>
              <a:buChar char="v"/>
              <a:tabLst>
                <a:tab pos="0" algn="l"/>
              </a:tabLst>
              <a:defRPr/>
            </a:pPr>
            <a:r>
              <a:rPr lang="el-GR" sz="2400" dirty="0" smtClean="0">
                <a:latin typeface="Arial" charset="0"/>
              </a:rPr>
              <a:t>Η ΑΑ, σε περιπτώσεις </a:t>
            </a:r>
            <a:r>
              <a:rPr lang="el-GR" sz="2400" b="1" dirty="0" smtClean="0">
                <a:latin typeface="Arial" charset="0"/>
              </a:rPr>
              <a:t>τεχνικής αδυναμίας λειτουργίας</a:t>
            </a:r>
            <a:r>
              <a:rPr lang="el-GR" sz="2400" dirty="0" smtClean="0">
                <a:latin typeface="Arial" charset="0"/>
              </a:rPr>
              <a:t> του ΕΣΗΔΗΣ, για λόγους  ανωτέρας βίας, λαμβάνει άμεσα όλα τα απαιτούμενα μέτρα.</a:t>
            </a:r>
          </a:p>
          <a:p>
            <a:pPr marL="371475" indent="-371475" algn="just" eaLnBrk="1" hangingPunct="1">
              <a:lnSpc>
                <a:spcPct val="150000"/>
              </a:lnSpc>
              <a:spcBef>
                <a:spcPct val="0"/>
              </a:spcBef>
              <a:buFont typeface="Wingdings" pitchFamily="2" charset="2"/>
              <a:buChar char="v"/>
              <a:tabLst>
                <a:tab pos="0" algn="l"/>
              </a:tabLst>
              <a:defRPr/>
            </a:pPr>
            <a:r>
              <a:rPr lang="el-GR" sz="2400" dirty="0" smtClean="0">
                <a:latin typeface="Arial" charset="0"/>
              </a:rPr>
              <a:t> Η ΕΕΕΤ ορίζεται ως  αρμόδια Αρχή για τις ισχύουσες δυνατότητες επικύρωσης &amp; την παροχή σχετικών πληροφοριών. </a:t>
            </a:r>
          </a:p>
        </p:txBody>
      </p:sp>
    </p:spTree>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9810" name="Rectangle 6"/>
          <p:cNvSpPr>
            <a:spLocks noGrp="1" noChangeArrowheads="1"/>
          </p:cNvSpPr>
          <p:nvPr>
            <p:ph type="sldNum" sz="quarter" idx="12"/>
          </p:nvPr>
        </p:nvSpPr>
        <p:spPr>
          <a:xfrm>
            <a:off x="6553200" y="6248400"/>
            <a:ext cx="1905000" cy="457200"/>
          </a:xfrm>
          <a:noFill/>
        </p:spPr>
        <p:txBody>
          <a:bodyPr/>
          <a:lstStyle/>
          <a:p>
            <a:fld id="{E14CBE7D-08A5-4E79-97AD-3ADB896C2D26}" type="slidenum">
              <a:rPr lang="el-GR" sz="1200" smtClean="0">
                <a:effectLst/>
                <a:latin typeface="Verdana" pitchFamily="34" charset="0"/>
              </a:rPr>
              <a:pPr/>
              <a:t>144</a:t>
            </a:fld>
            <a:endParaRPr lang="el-GR" sz="1200" smtClean="0">
              <a:effectLst/>
              <a:latin typeface="Verdana" pitchFamily="34" charset="0"/>
            </a:endParaRPr>
          </a:p>
        </p:txBody>
      </p:sp>
      <p:sp>
        <p:nvSpPr>
          <p:cNvPr id="86019" name="Rectangle 2"/>
          <p:cNvSpPr>
            <a:spLocks noGrp="1" noChangeArrowheads="1"/>
          </p:cNvSpPr>
          <p:nvPr>
            <p:ph type="ctrTitle" idx="4294967295"/>
          </p:nvPr>
        </p:nvSpPr>
        <p:spPr>
          <a:xfrm>
            <a:off x="323850" y="188913"/>
            <a:ext cx="8497888" cy="431800"/>
          </a:xfrm>
        </p:spPr>
        <p:txBody>
          <a:bodyPr anchor="b"/>
          <a:lstStyle/>
          <a:p>
            <a:pPr eaLnBrk="1" hangingPunct="1">
              <a:lnSpc>
                <a:spcPct val="60000"/>
              </a:lnSpc>
              <a:defRPr/>
            </a:pPr>
            <a:r>
              <a:rPr lang="el-GR" sz="5100" b="0" dirty="0" smtClean="0">
                <a:solidFill>
                  <a:schemeClr val="accent2"/>
                </a:solidFill>
                <a:latin typeface="Arial" charset="0"/>
              </a:rPr>
              <a:t/>
            </a:r>
            <a:br>
              <a:rPr lang="el-GR" sz="5100" b="0" dirty="0" smtClean="0">
                <a:solidFill>
                  <a:schemeClr val="accent2"/>
                </a:solidFill>
                <a:latin typeface="Arial" charset="0"/>
              </a:rPr>
            </a:br>
            <a:r>
              <a:rPr lang="el-GR" sz="3000" b="0" dirty="0" smtClean="0">
                <a:solidFill>
                  <a:schemeClr val="accent2"/>
                </a:solidFill>
                <a:latin typeface="Arial" charset="0"/>
              </a:rPr>
              <a:t/>
            </a:r>
            <a:br>
              <a:rPr lang="el-GR" sz="3000" b="0" dirty="0" smtClean="0">
                <a:solidFill>
                  <a:schemeClr val="accent2"/>
                </a:solidFill>
                <a:latin typeface="Arial" charset="0"/>
              </a:rPr>
            </a:br>
            <a:r>
              <a:rPr lang="el-GR" sz="3000" b="0" dirty="0" smtClean="0">
                <a:solidFill>
                  <a:schemeClr val="accent2"/>
                </a:solidFill>
                <a:latin typeface="Arial" charset="0"/>
              </a:rPr>
              <a:t> </a:t>
            </a:r>
            <a:r>
              <a:rPr lang="el-GR" sz="2000" dirty="0" smtClean="0">
                <a:latin typeface="Arial" charset="0"/>
              </a:rPr>
              <a:t>Άρθρο 37 Πολιτική ασφαλείας ΕΣΗΔΗΣ </a:t>
            </a:r>
          </a:p>
        </p:txBody>
      </p:sp>
      <p:sp>
        <p:nvSpPr>
          <p:cNvPr id="86020" name="Rectangle 3"/>
          <p:cNvSpPr>
            <a:spLocks noGrp="1" noChangeArrowheads="1"/>
          </p:cNvSpPr>
          <p:nvPr>
            <p:ph type="subTitle" idx="4294967295"/>
          </p:nvPr>
        </p:nvSpPr>
        <p:spPr>
          <a:xfrm>
            <a:off x="323850" y="836613"/>
            <a:ext cx="8496300" cy="5400675"/>
          </a:xfrm>
        </p:spPr>
        <p:txBody>
          <a:bodyPr/>
          <a:lstStyle/>
          <a:p>
            <a:pPr marL="371475" indent="-371475" algn="just" eaLnBrk="1" hangingPunct="1">
              <a:lnSpc>
                <a:spcPct val="130000"/>
              </a:lnSpc>
              <a:spcBef>
                <a:spcPct val="0"/>
              </a:spcBef>
              <a:buFont typeface="Wingdings" pitchFamily="2" charset="2"/>
              <a:buChar char="v"/>
              <a:tabLst>
                <a:tab pos="0" algn="l"/>
              </a:tabLst>
              <a:defRPr/>
            </a:pPr>
            <a:r>
              <a:rPr lang="el-GR" sz="2400" smtClean="0">
                <a:latin typeface="Arial" charset="0"/>
              </a:rPr>
              <a:t>Δικαίωμα χρήσης του ΕΣΗΔΗΣ: δυνάμει παρ. 5,άρθρου 36. </a:t>
            </a:r>
          </a:p>
          <a:p>
            <a:pPr marL="371475" indent="-371475" algn="just" eaLnBrk="1" hangingPunct="1">
              <a:lnSpc>
                <a:spcPct val="130000"/>
              </a:lnSpc>
              <a:spcBef>
                <a:spcPct val="0"/>
              </a:spcBef>
              <a:buFont typeface="Wingdings" pitchFamily="2" charset="2"/>
              <a:buChar char="v"/>
              <a:tabLst>
                <a:tab pos="0" algn="l"/>
              </a:tabLst>
              <a:defRPr/>
            </a:pPr>
            <a:r>
              <a:rPr lang="el-GR" sz="2400" smtClean="0">
                <a:latin typeface="Arial" charset="0"/>
              </a:rPr>
              <a:t>Κατάργηση της παρ. 6 περί έκδοσης ΚΥΑ για τον προσδιορισμό του επιπέδου ασφαλείας που απαιτείται για τη χρήση του Ε.Σ.Η.Δ.Η.Σ. στα διάφορα στάδια της διαδικασίας σύναψης δημοσίων συμβάσεων και των λοιπών εφαρμογών του συστήματος. </a:t>
            </a:r>
          </a:p>
        </p:txBody>
      </p:sp>
    </p:spTree>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0834" name="Rectangle 6"/>
          <p:cNvSpPr>
            <a:spLocks noGrp="1" noChangeArrowheads="1"/>
          </p:cNvSpPr>
          <p:nvPr>
            <p:ph type="sldNum" sz="quarter" idx="12"/>
          </p:nvPr>
        </p:nvSpPr>
        <p:spPr>
          <a:xfrm>
            <a:off x="6553200" y="6248400"/>
            <a:ext cx="1905000" cy="457200"/>
          </a:xfrm>
          <a:noFill/>
        </p:spPr>
        <p:txBody>
          <a:bodyPr/>
          <a:lstStyle/>
          <a:p>
            <a:fld id="{07A43042-CE92-4326-A2EB-EC87CCEA62C9}" type="slidenum">
              <a:rPr lang="el-GR" sz="1200" smtClean="0">
                <a:effectLst/>
                <a:latin typeface="Verdana" pitchFamily="34" charset="0"/>
              </a:rPr>
              <a:pPr/>
              <a:t>145</a:t>
            </a:fld>
            <a:endParaRPr lang="el-GR" sz="1200" smtClean="0">
              <a:effectLst/>
              <a:latin typeface="Verdana" pitchFamily="34" charset="0"/>
            </a:endParaRPr>
          </a:p>
        </p:txBody>
      </p:sp>
      <p:sp>
        <p:nvSpPr>
          <p:cNvPr id="87043" name="Rectangle 2"/>
          <p:cNvSpPr>
            <a:spLocks noGrp="1" noChangeArrowheads="1"/>
          </p:cNvSpPr>
          <p:nvPr>
            <p:ph type="ctrTitle" idx="4294967295"/>
          </p:nvPr>
        </p:nvSpPr>
        <p:spPr>
          <a:xfrm>
            <a:off x="323850" y="188913"/>
            <a:ext cx="8497888" cy="360362"/>
          </a:xfrm>
        </p:spPr>
        <p:txBody>
          <a:bodyPr anchor="b"/>
          <a:lstStyle/>
          <a:p>
            <a:pPr eaLnBrk="1" hangingPunct="1">
              <a:lnSpc>
                <a:spcPct val="80000"/>
              </a:lnSpc>
              <a:defRPr/>
            </a:pPr>
            <a:r>
              <a:rPr lang="el-GR" sz="5700" b="0" dirty="0" smtClean="0">
                <a:solidFill>
                  <a:schemeClr val="accent2"/>
                </a:solidFill>
                <a:latin typeface="Arial" charset="0"/>
              </a:rPr>
              <a:t/>
            </a:r>
            <a:br>
              <a:rPr lang="el-GR" sz="5700" b="0" dirty="0" smtClean="0">
                <a:solidFill>
                  <a:schemeClr val="accent2"/>
                </a:solidFill>
                <a:latin typeface="Arial" charset="0"/>
              </a:rPr>
            </a:br>
            <a:r>
              <a:rPr lang="el-GR" sz="3400" b="0" dirty="0" smtClean="0">
                <a:latin typeface="Arial" charset="0"/>
              </a:rPr>
              <a:t/>
            </a:r>
            <a:br>
              <a:rPr lang="el-GR" sz="3400" b="0" dirty="0" smtClean="0">
                <a:latin typeface="Arial" charset="0"/>
              </a:rPr>
            </a:br>
            <a:r>
              <a:rPr lang="el-GR" sz="3400" b="0" dirty="0" smtClean="0">
                <a:solidFill>
                  <a:schemeClr val="tx1"/>
                </a:solidFill>
                <a:latin typeface="Arial" charset="0"/>
              </a:rPr>
              <a:t> </a:t>
            </a:r>
            <a:r>
              <a:rPr lang="el-GR" sz="2000" dirty="0" smtClean="0">
                <a:latin typeface="Arial" charset="0"/>
              </a:rPr>
              <a:t>Άρθρο 38 Κ.Η.Μ.ΔΗ.Σ.</a:t>
            </a:r>
          </a:p>
        </p:txBody>
      </p:sp>
      <p:sp>
        <p:nvSpPr>
          <p:cNvPr id="87044" name="Rectangle 3"/>
          <p:cNvSpPr>
            <a:spLocks noGrp="1" noChangeArrowheads="1"/>
          </p:cNvSpPr>
          <p:nvPr>
            <p:ph type="subTitle" idx="4294967295"/>
          </p:nvPr>
        </p:nvSpPr>
        <p:spPr>
          <a:xfrm>
            <a:off x="179388" y="620713"/>
            <a:ext cx="8713787" cy="5976937"/>
          </a:xfrm>
        </p:spPr>
        <p:txBody>
          <a:bodyPr/>
          <a:lstStyle/>
          <a:p>
            <a:pPr marL="371475" indent="-371475" algn="just" eaLnBrk="1" hangingPunct="1">
              <a:lnSpc>
                <a:spcPct val="160000"/>
              </a:lnSpc>
              <a:spcBef>
                <a:spcPct val="0"/>
              </a:spcBef>
              <a:buFont typeface="Wingdings" pitchFamily="2" charset="2"/>
              <a:buChar char="Ø"/>
              <a:tabLst>
                <a:tab pos="0" algn="l"/>
              </a:tabLst>
              <a:defRPr/>
            </a:pPr>
            <a:r>
              <a:rPr lang="el-GR" sz="2000" b="1" smtClean="0">
                <a:latin typeface="Arial" charset="0"/>
              </a:rPr>
              <a:t>Σκοπός</a:t>
            </a:r>
            <a:r>
              <a:rPr lang="el-GR" sz="2000" smtClean="0">
                <a:latin typeface="Arial" charset="0"/>
              </a:rPr>
              <a:t>: </a:t>
            </a:r>
            <a:r>
              <a:rPr lang="el-GR" sz="2000" smtClean="0">
                <a:solidFill>
                  <a:srgbClr val="00B050"/>
                </a:solidFill>
                <a:latin typeface="Arial" charset="0"/>
              </a:rPr>
              <a:t>συλλογή, επεξεργασία &amp; δημοσιοποίηση στοιχείων ΔΣ,</a:t>
            </a:r>
            <a:r>
              <a:rPr lang="el-GR" sz="2000" smtClean="0">
                <a:latin typeface="Arial" charset="0"/>
              </a:rPr>
              <a:t> που εμπίπτουν στο πεδίο εφαρμογής ν. 4412, οι οποίες συνάπτονται γραπτώς, προφορικώς ή με ηλεκτρονικά μέσα, ανεξαρτήτως διαδικασίας ανάθεσης, </a:t>
            </a:r>
            <a:r>
              <a:rPr lang="el-GR" sz="2000" u="sng" smtClean="0">
                <a:solidFill>
                  <a:srgbClr val="00B050"/>
                </a:solidFill>
                <a:latin typeface="Arial" charset="0"/>
              </a:rPr>
              <a:t>η εκτιμώμενη αξία των οποίων </a:t>
            </a:r>
            <a:r>
              <a:rPr lang="el-GR" sz="2000" b="1" u="sng" smtClean="0">
                <a:solidFill>
                  <a:srgbClr val="00B050"/>
                </a:solidFill>
                <a:latin typeface="Arial" charset="0"/>
              </a:rPr>
              <a:t>είναι ίση ή ανώτερη</a:t>
            </a:r>
            <a:r>
              <a:rPr lang="el-GR" sz="2000" u="sng" smtClean="0">
                <a:solidFill>
                  <a:srgbClr val="00B050"/>
                </a:solidFill>
                <a:latin typeface="Arial" charset="0"/>
              </a:rPr>
              <a:t> των 1.000,00 €  άνευ ΦΠΑ</a:t>
            </a:r>
            <a:r>
              <a:rPr lang="el-GR" sz="2000" smtClean="0">
                <a:solidFill>
                  <a:srgbClr val="00B050"/>
                </a:solidFill>
                <a:latin typeface="Arial" charset="0"/>
              </a:rPr>
              <a:t>.</a:t>
            </a:r>
          </a:p>
          <a:p>
            <a:pPr marL="371475" indent="-371475" algn="just" eaLnBrk="1" hangingPunct="1">
              <a:lnSpc>
                <a:spcPct val="150000"/>
              </a:lnSpc>
              <a:spcBef>
                <a:spcPct val="0"/>
              </a:spcBef>
              <a:buFont typeface="Wingdings" pitchFamily="2" charset="2"/>
              <a:buChar char="Ø"/>
              <a:tabLst>
                <a:tab pos="0" algn="l"/>
              </a:tabLst>
              <a:defRPr/>
            </a:pPr>
            <a:r>
              <a:rPr lang="el-GR" sz="2000" b="1" smtClean="0">
                <a:latin typeface="Arial" charset="0"/>
              </a:rPr>
              <a:t>Πρόσβαση στα στοιχεία του Κ.Η.Μ.ΔΗ.Σ</a:t>
            </a:r>
            <a:r>
              <a:rPr lang="el-GR" sz="2000" smtClean="0">
                <a:latin typeface="Arial" charset="0"/>
              </a:rPr>
              <a:t>: τελεί υπό τη </a:t>
            </a:r>
            <a:r>
              <a:rPr lang="el-GR" sz="2000" u="sng" smtClean="0">
                <a:latin typeface="Arial" charset="0"/>
              </a:rPr>
              <a:t>ρητή επιφύλαξη και τους περιορισμούς</a:t>
            </a:r>
            <a:r>
              <a:rPr lang="el-GR" sz="2000" smtClean="0">
                <a:latin typeface="Arial" charset="0"/>
              </a:rPr>
              <a:t> που επιβάλλουν οι διατάξεις για την προστασία του ατόμου από την </a:t>
            </a:r>
            <a:r>
              <a:rPr lang="el-GR" sz="2000" smtClean="0">
                <a:solidFill>
                  <a:srgbClr val="00B050"/>
                </a:solidFill>
                <a:latin typeface="Arial" charset="0"/>
              </a:rPr>
              <a:t>επεξεργασία ευαίσθητων δεδομένων προσωπικού χαρακτήρα, τυχόν κρατικά απόρρητα, οι κανόνες πνευματικής &amp; βιομηχανικής ιδιοκτησίας ή άλλα απόρρητα προβλεπόμενα από την κείμενη νομοθεσία</a:t>
            </a:r>
            <a:r>
              <a:rPr lang="el-GR" sz="2000" smtClean="0">
                <a:solidFill>
                  <a:schemeClr val="accent2"/>
                </a:solidFill>
                <a:latin typeface="Arial" charset="0"/>
              </a:rPr>
              <a:t>. </a:t>
            </a:r>
          </a:p>
        </p:txBody>
      </p:sp>
    </p:spTree>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1858" name="Rectangle 6"/>
          <p:cNvSpPr>
            <a:spLocks noGrp="1" noChangeArrowheads="1"/>
          </p:cNvSpPr>
          <p:nvPr>
            <p:ph type="sldNum" sz="quarter" idx="12"/>
          </p:nvPr>
        </p:nvSpPr>
        <p:spPr>
          <a:xfrm>
            <a:off x="6553200" y="6248400"/>
            <a:ext cx="1905000" cy="457200"/>
          </a:xfrm>
          <a:noFill/>
        </p:spPr>
        <p:txBody>
          <a:bodyPr/>
          <a:lstStyle/>
          <a:p>
            <a:fld id="{75CEF46D-2ED1-46A7-98CB-78B1C37DAEAD}" type="slidenum">
              <a:rPr lang="el-GR" sz="1200" smtClean="0">
                <a:effectLst/>
                <a:latin typeface="Verdana" pitchFamily="34" charset="0"/>
              </a:rPr>
              <a:pPr/>
              <a:t>146</a:t>
            </a:fld>
            <a:endParaRPr lang="el-GR" sz="1200" smtClean="0">
              <a:effectLst/>
              <a:latin typeface="Verdana" pitchFamily="34" charset="0"/>
            </a:endParaRPr>
          </a:p>
        </p:txBody>
      </p:sp>
      <p:sp>
        <p:nvSpPr>
          <p:cNvPr id="88067" name="Rectangle 2"/>
          <p:cNvSpPr>
            <a:spLocks noGrp="1" noChangeArrowheads="1"/>
          </p:cNvSpPr>
          <p:nvPr>
            <p:ph type="ctrTitle" idx="4294967295"/>
          </p:nvPr>
        </p:nvSpPr>
        <p:spPr>
          <a:xfrm>
            <a:off x="323850" y="188913"/>
            <a:ext cx="8497888" cy="503237"/>
          </a:xfrm>
        </p:spPr>
        <p:txBody>
          <a:bodyPr anchor="b"/>
          <a:lstStyle/>
          <a:p>
            <a:pPr eaLnBrk="1" hangingPunct="1">
              <a:lnSpc>
                <a:spcPct val="80000"/>
              </a:lnSpc>
              <a:defRPr/>
            </a:pPr>
            <a:r>
              <a:rPr lang="el-GR" sz="2000" smtClean="0">
                <a:latin typeface="Arial" charset="0"/>
              </a:rPr>
              <a:t>Άρθρο 38 Κ.Η.Μ.ΔΗ.Σ.</a:t>
            </a:r>
          </a:p>
        </p:txBody>
      </p:sp>
      <p:sp>
        <p:nvSpPr>
          <p:cNvPr id="88068" name="Rectangle 3"/>
          <p:cNvSpPr>
            <a:spLocks noGrp="1" noChangeArrowheads="1"/>
          </p:cNvSpPr>
          <p:nvPr>
            <p:ph type="subTitle" idx="4294967295"/>
          </p:nvPr>
        </p:nvSpPr>
        <p:spPr>
          <a:xfrm>
            <a:off x="323850" y="836613"/>
            <a:ext cx="8496300" cy="5807097"/>
          </a:xfrm>
          <a:ln>
            <a:solidFill>
              <a:schemeClr val="accent2"/>
            </a:solidFill>
          </a:ln>
        </p:spPr>
        <p:txBody>
          <a:bodyPr/>
          <a:lstStyle/>
          <a:p>
            <a:pPr marL="577850" indent="-577850" algn="ctr" eaLnBrk="1" hangingPunct="1">
              <a:lnSpc>
                <a:spcPct val="160000"/>
              </a:lnSpc>
              <a:spcBef>
                <a:spcPct val="0"/>
              </a:spcBef>
              <a:buFont typeface="Wingdings" pitchFamily="2" charset="2"/>
              <a:buNone/>
              <a:tabLst>
                <a:tab pos="0" algn="l"/>
              </a:tabLst>
              <a:defRPr/>
            </a:pPr>
            <a:r>
              <a:rPr lang="el-GR" sz="2400" dirty="0" smtClean="0">
                <a:solidFill>
                  <a:srgbClr val="FFFF00"/>
                </a:solidFill>
                <a:latin typeface="Arial" charset="0"/>
              </a:rPr>
              <a:t>Καταχωρούμενα στοιχεία στο ΚΗΜΔΗΣ: </a:t>
            </a:r>
          </a:p>
          <a:p>
            <a:pPr marL="577850" indent="-577850" algn="just" eaLnBrk="1" hangingPunct="1">
              <a:lnSpc>
                <a:spcPct val="150000"/>
              </a:lnSpc>
              <a:spcBef>
                <a:spcPct val="0"/>
              </a:spcBef>
              <a:buFont typeface="Wingdings" pitchFamily="2" charset="2"/>
              <a:buAutoNum type="romanLcPeriod"/>
              <a:tabLst>
                <a:tab pos="0" algn="l"/>
              </a:tabLst>
              <a:defRPr/>
            </a:pPr>
            <a:r>
              <a:rPr lang="el-GR" sz="1800" dirty="0" smtClean="0">
                <a:latin typeface="Arial" charset="0"/>
              </a:rPr>
              <a:t>πρωτογενή &amp; </a:t>
            </a:r>
            <a:r>
              <a:rPr lang="el-GR" sz="1800" dirty="0" smtClean="0">
                <a:solidFill>
                  <a:srgbClr val="FF0000"/>
                </a:solidFill>
                <a:latin typeface="Arial" charset="0"/>
              </a:rPr>
              <a:t>εγκεκριμένα</a:t>
            </a:r>
            <a:r>
              <a:rPr lang="el-GR" sz="1800" dirty="0" smtClean="0">
                <a:latin typeface="Arial" charset="0"/>
              </a:rPr>
              <a:t> αιτήματα, </a:t>
            </a:r>
          </a:p>
          <a:p>
            <a:pPr marL="577850" indent="-577850" algn="just" eaLnBrk="1" hangingPunct="1">
              <a:lnSpc>
                <a:spcPct val="150000"/>
              </a:lnSpc>
              <a:spcBef>
                <a:spcPct val="0"/>
              </a:spcBef>
              <a:buFont typeface="Wingdings" pitchFamily="2" charset="2"/>
              <a:buAutoNum type="romanLcPeriod"/>
              <a:tabLst>
                <a:tab pos="0" algn="l"/>
              </a:tabLst>
              <a:defRPr/>
            </a:pPr>
            <a:r>
              <a:rPr lang="el-GR" sz="1800" dirty="0" smtClean="0">
                <a:latin typeface="Arial" charset="0"/>
              </a:rPr>
              <a:t>προκήρυξη &amp; διακήρυξη,</a:t>
            </a:r>
          </a:p>
          <a:p>
            <a:pPr marL="577850" indent="-577850" algn="just" eaLnBrk="1" hangingPunct="1">
              <a:lnSpc>
                <a:spcPct val="150000"/>
              </a:lnSpc>
              <a:spcBef>
                <a:spcPct val="0"/>
              </a:spcBef>
              <a:buFont typeface="Wingdings" pitchFamily="2" charset="2"/>
              <a:buAutoNum type="romanLcPeriod"/>
              <a:tabLst>
                <a:tab pos="0" algn="l"/>
              </a:tabLst>
              <a:defRPr/>
            </a:pPr>
            <a:r>
              <a:rPr lang="el-GR" sz="1800" dirty="0" smtClean="0">
                <a:latin typeface="Arial" charset="0"/>
              </a:rPr>
              <a:t>αποφάσεις ανάθεσης &amp; κατακύρωσης,</a:t>
            </a:r>
          </a:p>
          <a:p>
            <a:pPr marL="577850" indent="-577850" algn="just" eaLnBrk="1" hangingPunct="1">
              <a:lnSpc>
                <a:spcPct val="150000"/>
              </a:lnSpc>
              <a:spcBef>
                <a:spcPct val="0"/>
              </a:spcBef>
              <a:buFont typeface="Wingdings" pitchFamily="2" charset="2"/>
              <a:buAutoNum type="romanLcPeriod"/>
              <a:tabLst>
                <a:tab pos="0" algn="l"/>
              </a:tabLst>
              <a:defRPr/>
            </a:pPr>
            <a:r>
              <a:rPr lang="el-GR" sz="1800" dirty="0" smtClean="0">
                <a:latin typeface="Arial" charset="0"/>
              </a:rPr>
              <a:t>Σύμβαση</a:t>
            </a:r>
          </a:p>
          <a:p>
            <a:pPr marL="577850" indent="-577850" algn="just" eaLnBrk="1" hangingPunct="1">
              <a:lnSpc>
                <a:spcPct val="150000"/>
              </a:lnSpc>
              <a:spcBef>
                <a:spcPct val="0"/>
              </a:spcBef>
              <a:buFont typeface="Wingdings" pitchFamily="2" charset="2"/>
              <a:buAutoNum type="romanLcPeriod"/>
              <a:tabLst>
                <a:tab pos="0" algn="l"/>
              </a:tabLst>
              <a:defRPr/>
            </a:pPr>
            <a:r>
              <a:rPr lang="el-GR" sz="1800" dirty="0" smtClean="0">
                <a:latin typeface="Arial" charset="0"/>
              </a:rPr>
              <a:t>«ε. το ΧΕ ή κάθε άλλο παραστατικό που αντιστοιχεί σε αυτό για τους φορείς που δεν εμπίπτουν στον ν.</a:t>
            </a:r>
            <a:r>
              <a:rPr lang="el-GR" sz="1800" dirty="0" smtClean="0">
                <a:solidFill>
                  <a:srgbClr val="FF0000"/>
                </a:solidFill>
                <a:latin typeface="Arial" charset="0"/>
              </a:rPr>
              <a:t> </a:t>
            </a:r>
            <a:r>
              <a:rPr lang="el-GR" sz="1800" dirty="0" smtClean="0">
                <a:latin typeface="Arial" charset="0"/>
              </a:rPr>
              <a:t>4270/14</a:t>
            </a:r>
            <a:r>
              <a:rPr lang="el-GR" sz="1800" dirty="0" smtClean="0">
                <a:solidFill>
                  <a:srgbClr val="FF0000"/>
                </a:solidFill>
                <a:latin typeface="Arial" charset="0"/>
              </a:rPr>
              <a:t> - </a:t>
            </a:r>
            <a:r>
              <a:rPr lang="el-GR" sz="1600" dirty="0" smtClean="0">
                <a:solidFill>
                  <a:srgbClr val="FFFF00"/>
                </a:solidFill>
                <a:latin typeface="Arial" charset="0"/>
              </a:rPr>
              <a:t>ΑΝΤΙΚ. ΤΗΣ ΠΕΡ. Ε ΤΗΣ ΠΑΡ. 3 ΤΟΥ ΑΡΘΡΟΥ 38 ΜΕ ΤΗΝ ΠΑΡ. 3Α ΤΟΥ ΑΡΘ. 43 ΤΟΥ Ν. 4605/19, ΦΕΚ-52 Α/1-4-19</a:t>
            </a:r>
            <a:r>
              <a:rPr lang="el-GR" sz="1600" dirty="0" smtClean="0">
                <a:solidFill>
                  <a:srgbClr val="FF0000"/>
                </a:solidFill>
                <a:latin typeface="Arial" charset="0"/>
              </a:rPr>
              <a:t> </a:t>
            </a:r>
            <a:r>
              <a:rPr lang="el-GR" sz="1800" dirty="0" smtClean="0">
                <a:latin typeface="Arial" charset="0"/>
              </a:rPr>
              <a:t>» </a:t>
            </a:r>
          </a:p>
          <a:p>
            <a:pPr marL="577850" indent="-577850" algn="just" eaLnBrk="1" hangingPunct="1">
              <a:lnSpc>
                <a:spcPct val="150000"/>
              </a:lnSpc>
              <a:spcBef>
                <a:spcPct val="0"/>
              </a:spcBef>
              <a:buNone/>
              <a:tabLst>
                <a:tab pos="0" algn="l"/>
              </a:tabLst>
              <a:defRPr/>
            </a:pPr>
            <a:r>
              <a:rPr lang="el-GR" sz="1800" dirty="0" smtClean="0">
                <a:latin typeface="Arial" charset="0"/>
              </a:rPr>
              <a:t>		</a:t>
            </a:r>
          </a:p>
          <a:p>
            <a:pPr marL="577850" indent="-577850" algn="just" eaLnBrk="1" hangingPunct="1">
              <a:lnSpc>
                <a:spcPct val="150000"/>
              </a:lnSpc>
              <a:spcBef>
                <a:spcPct val="0"/>
              </a:spcBef>
              <a:buNone/>
              <a:tabLst>
                <a:tab pos="0" algn="l"/>
              </a:tabLst>
              <a:defRPr/>
            </a:pPr>
            <a:r>
              <a:rPr lang="el-GR" sz="1800" b="1" dirty="0" smtClean="0">
                <a:solidFill>
                  <a:srgbClr val="00B050"/>
                </a:solidFill>
                <a:latin typeface="Arial" charset="0"/>
              </a:rPr>
              <a:t>		παρ. 3Β, άρθρου 43 του ν. 4605/19, “</a:t>
            </a:r>
            <a:r>
              <a:rPr lang="el-GR" sz="1800" b="1" dirty="0" smtClean="0">
                <a:solidFill>
                  <a:srgbClr val="FFFF00"/>
                </a:solidFill>
                <a:latin typeface="Arial" charset="0"/>
              </a:rPr>
              <a:t>β. Δαπάνες συμβάσεων που είχαν γίνει μέχρι την ισχύ του παρόντος με αναρτήσεις ΧΕ ή άλλων παραστατικών θεωρούνται έγκυρες”</a:t>
            </a:r>
            <a:r>
              <a:rPr lang="el-GR" sz="1800" b="1" dirty="0" smtClean="0">
                <a:solidFill>
                  <a:srgbClr val="00B050"/>
                </a:solidFill>
                <a:latin typeface="Arial" charset="0"/>
              </a:rPr>
              <a:t>. </a:t>
            </a:r>
          </a:p>
          <a:p>
            <a:pPr marL="577850" indent="-577850" eaLnBrk="1" hangingPunct="1">
              <a:lnSpc>
                <a:spcPct val="160000"/>
              </a:lnSpc>
              <a:spcBef>
                <a:spcPct val="0"/>
              </a:spcBef>
              <a:buFont typeface="Wingdings" pitchFamily="2" charset="2"/>
              <a:buNone/>
              <a:tabLst>
                <a:tab pos="0" algn="l"/>
              </a:tabLst>
              <a:defRPr/>
            </a:pPr>
            <a:endParaRPr lang="el-GR" sz="2400" dirty="0" smtClean="0">
              <a:latin typeface="Arial" charset="0"/>
            </a:endParaRPr>
          </a:p>
        </p:txBody>
      </p:sp>
    </p:spTree>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882" name="Rectangle 6"/>
          <p:cNvSpPr>
            <a:spLocks noGrp="1" noChangeArrowheads="1"/>
          </p:cNvSpPr>
          <p:nvPr>
            <p:ph type="sldNum" sz="quarter" idx="12"/>
          </p:nvPr>
        </p:nvSpPr>
        <p:spPr>
          <a:xfrm>
            <a:off x="6553200" y="6248400"/>
            <a:ext cx="1905000" cy="457200"/>
          </a:xfrm>
          <a:noFill/>
        </p:spPr>
        <p:txBody>
          <a:bodyPr/>
          <a:lstStyle/>
          <a:p>
            <a:fld id="{3708B0C1-D54F-4419-9A86-0CFF27AF6CCF}" type="slidenum">
              <a:rPr lang="el-GR" sz="1200" smtClean="0">
                <a:effectLst/>
                <a:latin typeface="Verdana" pitchFamily="34" charset="0"/>
              </a:rPr>
              <a:pPr/>
              <a:t>147</a:t>
            </a:fld>
            <a:endParaRPr lang="el-GR" sz="1200" smtClean="0">
              <a:effectLst/>
              <a:latin typeface="Verdana" pitchFamily="34" charset="0"/>
            </a:endParaRPr>
          </a:p>
        </p:txBody>
      </p:sp>
      <p:sp>
        <p:nvSpPr>
          <p:cNvPr id="89091" name="Rectangle 2"/>
          <p:cNvSpPr>
            <a:spLocks noGrp="1" noChangeArrowheads="1"/>
          </p:cNvSpPr>
          <p:nvPr>
            <p:ph type="ctrTitle" idx="4294967295"/>
          </p:nvPr>
        </p:nvSpPr>
        <p:spPr>
          <a:xfrm>
            <a:off x="323850" y="333375"/>
            <a:ext cx="8497888" cy="287338"/>
          </a:xfrm>
        </p:spPr>
        <p:txBody>
          <a:bodyPr anchor="b"/>
          <a:lstStyle/>
          <a:p>
            <a:pPr eaLnBrk="1" hangingPunct="1">
              <a:lnSpc>
                <a:spcPct val="80000"/>
              </a:lnSpc>
              <a:defRPr/>
            </a:pPr>
            <a:r>
              <a:rPr lang="el-GR" sz="2000" dirty="0" smtClean="0">
                <a:latin typeface="Arial" charset="0"/>
              </a:rPr>
              <a:t>Άρθρο 38 Κ.Η.Μ.ΔΗ.Σ.</a:t>
            </a:r>
            <a:endParaRPr lang="el-GR" sz="2000" b="0" dirty="0" smtClean="0">
              <a:solidFill>
                <a:schemeClr val="accent2"/>
              </a:solidFill>
              <a:latin typeface="Arial" charset="0"/>
            </a:endParaRPr>
          </a:p>
        </p:txBody>
      </p:sp>
      <p:sp>
        <p:nvSpPr>
          <p:cNvPr id="89092" name="Rectangle 3"/>
          <p:cNvSpPr>
            <a:spLocks noGrp="1" noChangeArrowheads="1"/>
          </p:cNvSpPr>
          <p:nvPr>
            <p:ph type="subTitle" idx="4294967295"/>
          </p:nvPr>
        </p:nvSpPr>
        <p:spPr>
          <a:xfrm>
            <a:off x="323850" y="620713"/>
            <a:ext cx="8496300" cy="5976937"/>
          </a:xfrm>
          <a:ln>
            <a:solidFill>
              <a:schemeClr val="accent2"/>
            </a:solidFill>
          </a:ln>
        </p:spPr>
        <p:txBody>
          <a:bodyPr/>
          <a:lstStyle/>
          <a:p>
            <a:pPr marL="177800" indent="-177800" algn="just" eaLnBrk="1" hangingPunct="1">
              <a:lnSpc>
                <a:spcPct val="160000"/>
              </a:lnSpc>
              <a:spcBef>
                <a:spcPct val="0"/>
              </a:spcBef>
              <a:buFont typeface="Wingdings" pitchFamily="2" charset="2"/>
              <a:buNone/>
              <a:tabLst>
                <a:tab pos="0" algn="l"/>
              </a:tabLst>
              <a:defRPr/>
            </a:pPr>
            <a:r>
              <a:rPr lang="el-GR" sz="2000" dirty="0" smtClean="0">
                <a:solidFill>
                  <a:schemeClr val="accent2"/>
                </a:solidFill>
                <a:latin typeface="Arial" charset="0"/>
              </a:rPr>
              <a:t>	</a:t>
            </a:r>
            <a:r>
              <a:rPr lang="el-GR" sz="2000" b="1" u="sng" dirty="0" smtClean="0">
                <a:solidFill>
                  <a:srgbClr val="00B050"/>
                </a:solidFill>
                <a:latin typeface="Arial" charset="0"/>
              </a:rPr>
              <a:t>Η καταχώριση περιλαμβάνει τουλάχιστον</a:t>
            </a:r>
            <a:r>
              <a:rPr lang="el-GR" sz="2000" b="1" dirty="0" smtClean="0">
                <a:solidFill>
                  <a:srgbClr val="00B050"/>
                </a:solidFill>
                <a:latin typeface="Arial" charset="0"/>
              </a:rPr>
              <a:t>:</a:t>
            </a:r>
          </a:p>
          <a:p>
            <a:pPr marL="177800" indent="-177800" algn="just" eaLnBrk="1" hangingPunct="1">
              <a:lnSpc>
                <a:spcPct val="160000"/>
              </a:lnSpc>
              <a:spcBef>
                <a:spcPct val="0"/>
              </a:spcBef>
              <a:buFont typeface="Wingdings" pitchFamily="2" charset="2"/>
              <a:buAutoNum type="arabicPeriod"/>
              <a:tabLst>
                <a:tab pos="0" algn="l"/>
              </a:tabLst>
              <a:defRPr/>
            </a:pPr>
            <a:r>
              <a:rPr lang="el-GR" sz="2000" dirty="0" smtClean="0">
                <a:latin typeface="Arial" charset="0"/>
              </a:rPr>
              <a:t>Προϋπολογισμός, Αριθμός Ανάληψης Υποχρέωσης [πδ 80/16] </a:t>
            </a:r>
          </a:p>
          <a:p>
            <a:pPr marL="177800" indent="-177800" algn="just" eaLnBrk="1" hangingPunct="1">
              <a:lnSpc>
                <a:spcPct val="160000"/>
              </a:lnSpc>
              <a:spcBef>
                <a:spcPct val="0"/>
              </a:spcBef>
              <a:buFont typeface="Wingdings" pitchFamily="2" charset="2"/>
              <a:buAutoNum type="arabicPeriod"/>
              <a:tabLst>
                <a:tab pos="0" algn="l"/>
              </a:tabLst>
              <a:defRPr/>
            </a:pPr>
            <a:r>
              <a:rPr lang="en-US" sz="2000" dirty="0" smtClean="0">
                <a:latin typeface="Arial" charset="0"/>
              </a:rPr>
              <a:t>C</a:t>
            </a:r>
            <a:r>
              <a:rPr lang="el-GR" sz="2000" dirty="0" smtClean="0">
                <a:latin typeface="Arial" charset="0"/>
              </a:rPr>
              <a:t>PV</a:t>
            </a:r>
          </a:p>
          <a:p>
            <a:pPr marL="177800" indent="-177800" algn="just" eaLnBrk="1" hangingPunct="1">
              <a:lnSpc>
                <a:spcPct val="160000"/>
              </a:lnSpc>
              <a:spcBef>
                <a:spcPct val="0"/>
              </a:spcBef>
              <a:buFont typeface="Wingdings" pitchFamily="2" charset="2"/>
              <a:buAutoNum type="arabicPeriod"/>
              <a:tabLst>
                <a:tab pos="0" algn="l"/>
              </a:tabLst>
              <a:defRPr/>
            </a:pPr>
            <a:r>
              <a:rPr lang="el-GR" sz="2000" dirty="0" smtClean="0">
                <a:latin typeface="Arial" charset="0"/>
              </a:rPr>
              <a:t>είδος σύμβασης</a:t>
            </a:r>
            <a:r>
              <a:rPr lang="en-US" sz="2000" dirty="0" smtClean="0">
                <a:latin typeface="Arial" charset="0"/>
              </a:rPr>
              <a:t> </a:t>
            </a:r>
          </a:p>
          <a:p>
            <a:pPr marL="177800" indent="-177800" algn="just" eaLnBrk="1" hangingPunct="1">
              <a:lnSpc>
                <a:spcPct val="160000"/>
              </a:lnSpc>
              <a:spcBef>
                <a:spcPct val="0"/>
              </a:spcBef>
              <a:buFont typeface="Wingdings" pitchFamily="2" charset="2"/>
              <a:buAutoNum type="arabicPeriod"/>
              <a:tabLst>
                <a:tab pos="0" algn="l"/>
              </a:tabLst>
              <a:defRPr/>
            </a:pPr>
            <a:r>
              <a:rPr lang="el-GR" sz="2000" dirty="0" smtClean="0">
                <a:latin typeface="Arial" charset="0"/>
              </a:rPr>
              <a:t>γεωγραφική περιοχή </a:t>
            </a:r>
            <a:r>
              <a:rPr lang="en-US" sz="2000" dirty="0" smtClean="0">
                <a:latin typeface="Arial" charset="0"/>
              </a:rPr>
              <a:t>(</a:t>
            </a:r>
            <a:r>
              <a:rPr lang="el-GR" sz="2000" dirty="0" smtClean="0">
                <a:latin typeface="Arial" charset="0"/>
              </a:rPr>
              <a:t>NUTS) του τόπου εκτέλεσης,</a:t>
            </a:r>
          </a:p>
          <a:p>
            <a:pPr marL="177800" indent="-177800" algn="just" eaLnBrk="1" hangingPunct="1">
              <a:lnSpc>
                <a:spcPct val="160000"/>
              </a:lnSpc>
              <a:spcBef>
                <a:spcPct val="0"/>
              </a:spcBef>
              <a:buFont typeface="Wingdings" pitchFamily="2" charset="2"/>
              <a:buAutoNum type="arabicPeriod"/>
              <a:tabLst>
                <a:tab pos="0" algn="l"/>
              </a:tabLst>
              <a:defRPr/>
            </a:pPr>
            <a:r>
              <a:rPr lang="el-GR" sz="2000" dirty="0" smtClean="0">
                <a:latin typeface="Arial" charset="0"/>
              </a:rPr>
              <a:t>επωνυμία </a:t>
            </a:r>
            <a:r>
              <a:rPr lang="en-US" sz="2000" dirty="0" smtClean="0">
                <a:latin typeface="Arial" charset="0"/>
              </a:rPr>
              <a:t>&amp; A</a:t>
            </a:r>
            <a:r>
              <a:rPr lang="el-GR" sz="2000" dirty="0" smtClean="0">
                <a:latin typeface="Arial" charset="0"/>
              </a:rPr>
              <a:t>ΦΜ</a:t>
            </a:r>
            <a:r>
              <a:rPr lang="en-US" sz="2000" dirty="0" smtClean="0">
                <a:latin typeface="Arial" charset="0"/>
              </a:rPr>
              <a:t> </a:t>
            </a:r>
            <a:r>
              <a:rPr lang="el-GR" sz="2000" dirty="0" smtClean="0">
                <a:latin typeface="Arial" charset="0"/>
              </a:rPr>
              <a:t>του οικονομικού φορέα,</a:t>
            </a:r>
          </a:p>
          <a:p>
            <a:pPr marL="177800" indent="-177800" algn="just" eaLnBrk="1" hangingPunct="1">
              <a:lnSpc>
                <a:spcPct val="160000"/>
              </a:lnSpc>
              <a:spcBef>
                <a:spcPct val="0"/>
              </a:spcBef>
              <a:buFont typeface="Wingdings" pitchFamily="2" charset="2"/>
              <a:buAutoNum type="arabicPeriod"/>
              <a:tabLst>
                <a:tab pos="0" algn="l"/>
              </a:tabLst>
              <a:defRPr/>
            </a:pPr>
            <a:r>
              <a:rPr lang="el-GR" sz="2000" dirty="0" smtClean="0">
                <a:latin typeface="Arial" charset="0"/>
              </a:rPr>
              <a:t>συμβατική αξία </a:t>
            </a:r>
          </a:p>
          <a:p>
            <a:pPr marL="177800" indent="-177800" algn="just" eaLnBrk="1" hangingPunct="1">
              <a:lnSpc>
                <a:spcPct val="160000"/>
              </a:lnSpc>
              <a:spcBef>
                <a:spcPct val="0"/>
              </a:spcBef>
              <a:buFont typeface="Wingdings" pitchFamily="2" charset="2"/>
              <a:buAutoNum type="arabicPeriod"/>
              <a:tabLst>
                <a:tab pos="0" algn="l"/>
              </a:tabLst>
              <a:defRPr/>
            </a:pPr>
            <a:r>
              <a:rPr lang="el-GR" sz="2000" dirty="0" smtClean="0">
                <a:latin typeface="Arial" charset="0"/>
              </a:rPr>
              <a:t>χώρα καταγωγής/εγκατάστασης του Αναδόχου </a:t>
            </a:r>
          </a:p>
          <a:p>
            <a:pPr marL="177800" indent="-177800" algn="just" eaLnBrk="1" hangingPunct="1">
              <a:lnSpc>
                <a:spcPct val="160000"/>
              </a:lnSpc>
              <a:spcBef>
                <a:spcPct val="0"/>
              </a:spcBef>
              <a:buFont typeface="Wingdings" pitchFamily="2" charset="2"/>
              <a:buAutoNum type="arabicPeriod"/>
              <a:tabLst>
                <a:tab pos="0" algn="l"/>
              </a:tabLst>
              <a:defRPr/>
            </a:pPr>
            <a:r>
              <a:rPr lang="el-GR" sz="2000" dirty="0" smtClean="0">
                <a:latin typeface="Arial" charset="0"/>
              </a:rPr>
              <a:t>διαδικασία ανάθεσης σύμβασης &amp; για περιπτώσεις ανταγωνιστικής διαδικασίας με διαπραγμάτευση, ανταγωνιστικού διαλόγου &amp; διαδικασία διαπραγμάτευσης χωρίς προηγούμενη δημοσίευση προκήρυξης τις ειδικότερες περιστάσεις [αιτιολόγηση]</a:t>
            </a:r>
          </a:p>
        </p:txBody>
      </p:sp>
    </p:spTree>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3906" name="Rectangle 6"/>
          <p:cNvSpPr>
            <a:spLocks noGrp="1" noChangeArrowheads="1"/>
          </p:cNvSpPr>
          <p:nvPr>
            <p:ph type="sldNum" sz="quarter" idx="12"/>
          </p:nvPr>
        </p:nvSpPr>
        <p:spPr>
          <a:xfrm>
            <a:off x="6553200" y="6248400"/>
            <a:ext cx="1905000" cy="457200"/>
          </a:xfrm>
          <a:noFill/>
        </p:spPr>
        <p:txBody>
          <a:bodyPr/>
          <a:lstStyle/>
          <a:p>
            <a:fld id="{552A9911-8580-471E-BD7C-6C995EA2AFDD}" type="slidenum">
              <a:rPr lang="el-GR" sz="1200" smtClean="0">
                <a:effectLst/>
                <a:latin typeface="Verdana" pitchFamily="34" charset="0"/>
              </a:rPr>
              <a:pPr/>
              <a:t>148</a:t>
            </a:fld>
            <a:endParaRPr lang="el-GR" sz="1200" smtClean="0">
              <a:effectLst/>
              <a:latin typeface="Verdana" pitchFamily="34" charset="0"/>
            </a:endParaRPr>
          </a:p>
        </p:txBody>
      </p:sp>
      <p:sp>
        <p:nvSpPr>
          <p:cNvPr id="89091" name="Rectangle 2"/>
          <p:cNvSpPr>
            <a:spLocks noGrp="1" noChangeArrowheads="1"/>
          </p:cNvSpPr>
          <p:nvPr>
            <p:ph type="ctrTitle" idx="4294967295"/>
          </p:nvPr>
        </p:nvSpPr>
        <p:spPr>
          <a:xfrm>
            <a:off x="323850" y="333375"/>
            <a:ext cx="8497888" cy="287338"/>
          </a:xfrm>
        </p:spPr>
        <p:txBody>
          <a:bodyPr anchor="b"/>
          <a:lstStyle/>
          <a:p>
            <a:pPr eaLnBrk="1" hangingPunct="1">
              <a:lnSpc>
                <a:spcPct val="80000"/>
              </a:lnSpc>
              <a:defRPr/>
            </a:pPr>
            <a:r>
              <a:rPr lang="el-GR" sz="2000" dirty="0" smtClean="0">
                <a:latin typeface="Arial" charset="0"/>
              </a:rPr>
              <a:t>Άρθρο 38 Κ.Η.Μ.ΔΗ.Σ.</a:t>
            </a:r>
            <a:endParaRPr lang="el-GR" sz="2000" b="0" dirty="0" smtClean="0">
              <a:solidFill>
                <a:schemeClr val="accent2"/>
              </a:solidFill>
              <a:latin typeface="Arial" charset="0"/>
            </a:endParaRPr>
          </a:p>
        </p:txBody>
      </p:sp>
      <p:sp>
        <p:nvSpPr>
          <p:cNvPr id="89092" name="Rectangle 3"/>
          <p:cNvSpPr>
            <a:spLocks noGrp="1" noChangeArrowheads="1"/>
          </p:cNvSpPr>
          <p:nvPr>
            <p:ph type="subTitle" idx="4294967295"/>
          </p:nvPr>
        </p:nvSpPr>
        <p:spPr>
          <a:xfrm>
            <a:off x="323850" y="620713"/>
            <a:ext cx="8496300" cy="5976937"/>
          </a:xfrm>
          <a:ln>
            <a:solidFill>
              <a:schemeClr val="accent2"/>
            </a:solidFill>
          </a:ln>
        </p:spPr>
        <p:txBody>
          <a:bodyPr/>
          <a:lstStyle/>
          <a:p>
            <a:pPr marL="0" indent="-177800" algn="just" eaLnBrk="1" hangingPunct="1">
              <a:lnSpc>
                <a:spcPct val="150000"/>
              </a:lnSpc>
              <a:spcBef>
                <a:spcPct val="0"/>
              </a:spcBef>
              <a:buFont typeface="Wingdings" pitchFamily="2" charset="2"/>
              <a:buNone/>
              <a:tabLst>
                <a:tab pos="0" algn="l"/>
              </a:tabLst>
              <a:defRPr/>
            </a:pPr>
            <a:r>
              <a:rPr lang="el-GR" sz="2000" dirty="0" smtClean="0">
                <a:solidFill>
                  <a:schemeClr val="accent2"/>
                </a:solidFill>
                <a:latin typeface="Arial" charset="0"/>
              </a:rPr>
              <a:t>	</a:t>
            </a:r>
            <a:r>
              <a:rPr lang="el-GR" sz="2000" b="1" dirty="0" smtClean="0"/>
              <a:t> </a:t>
            </a:r>
            <a:r>
              <a:rPr lang="el-GR" sz="2000" b="1" dirty="0" smtClean="0">
                <a:latin typeface="Arial" pitchFamily="34" charset="0"/>
              </a:rPr>
              <a:t>Όσα από τα παραπάνω στοιχεία και έγγραφα αποτελούν αντικείμενο ανάρτησης στο «Πρόγραμμα ΔΙΑΥΓΕΙΑ», σύμφωνα με το ν. 3861/2010 (Α 112), όπως ισχύει, </a:t>
            </a:r>
            <a:r>
              <a:rPr lang="el-GR" sz="2000" b="1" dirty="0" smtClean="0">
                <a:solidFill>
                  <a:srgbClr val="00B050"/>
                </a:solidFill>
                <a:latin typeface="Arial" pitchFamily="34" charset="0"/>
              </a:rPr>
              <a:t>δεν καταχωρίζονται πρωτογενώς στο «Πρόγραμμα ΔΙΑΥΓΕΙΑ», αλλά αντλούνται αυτόματα από το ΚΗΜΔΗ</a:t>
            </a:r>
            <a:r>
              <a:rPr lang="el-GR" sz="2000" b="1" dirty="0" smtClean="0">
                <a:latin typeface="Arial" pitchFamily="34" charset="0"/>
              </a:rPr>
              <a:t>Σ.</a:t>
            </a:r>
          </a:p>
          <a:p>
            <a:pPr marL="0" indent="-177800" algn="just" eaLnBrk="1" hangingPunct="1">
              <a:lnSpc>
                <a:spcPct val="150000"/>
              </a:lnSpc>
              <a:spcBef>
                <a:spcPct val="0"/>
              </a:spcBef>
              <a:buFont typeface="Wingdings" pitchFamily="2" charset="2"/>
              <a:buNone/>
              <a:tabLst>
                <a:tab pos="0" algn="l"/>
              </a:tabLst>
              <a:defRPr/>
            </a:pPr>
            <a:endParaRPr lang="el-GR" sz="2000" dirty="0" smtClean="0">
              <a:latin typeface="Arial" pitchFamily="34" charset="0"/>
            </a:endParaRPr>
          </a:p>
          <a:p>
            <a:pPr marL="0" indent="-177800" algn="ctr" eaLnBrk="1" hangingPunct="1">
              <a:lnSpc>
                <a:spcPct val="150000"/>
              </a:lnSpc>
              <a:spcBef>
                <a:spcPct val="0"/>
              </a:spcBef>
              <a:buFont typeface="Wingdings" pitchFamily="2" charset="2"/>
              <a:buNone/>
              <a:tabLst>
                <a:tab pos="0" algn="l"/>
              </a:tabLst>
              <a:defRPr/>
            </a:pPr>
            <a:r>
              <a:rPr lang="el-GR" sz="2400" i="1" dirty="0" smtClean="0">
                <a:latin typeface="Arial" pitchFamily="34" charset="0"/>
              </a:rPr>
              <a:t>Ισχύς:  </a:t>
            </a:r>
            <a:r>
              <a:rPr lang="el-GR" sz="2400" i="1" dirty="0" smtClean="0">
                <a:solidFill>
                  <a:srgbClr val="FFFF00"/>
                </a:solidFill>
                <a:latin typeface="Arial" pitchFamily="34" charset="0"/>
              </a:rPr>
              <a:t>από 1.6.2019</a:t>
            </a:r>
            <a:endParaRPr lang="el-GR" sz="2400" dirty="0" smtClean="0">
              <a:latin typeface="Arial" pitchFamily="34" charset="0"/>
            </a:endParaRPr>
          </a:p>
        </p:txBody>
      </p:sp>
    </p:spTree>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4930" name="Rectangle 6"/>
          <p:cNvSpPr>
            <a:spLocks noGrp="1" noChangeArrowheads="1"/>
          </p:cNvSpPr>
          <p:nvPr>
            <p:ph type="sldNum" sz="quarter" idx="12"/>
          </p:nvPr>
        </p:nvSpPr>
        <p:spPr>
          <a:xfrm>
            <a:off x="6553200" y="6248400"/>
            <a:ext cx="1905000" cy="457200"/>
          </a:xfrm>
          <a:noFill/>
        </p:spPr>
        <p:txBody>
          <a:bodyPr/>
          <a:lstStyle/>
          <a:p>
            <a:fld id="{8BC6CF50-08FE-4A4F-83A4-8A9583B7B48F}" type="slidenum">
              <a:rPr lang="el-GR" sz="1200" smtClean="0">
                <a:effectLst/>
                <a:latin typeface="Verdana" pitchFamily="34" charset="0"/>
              </a:rPr>
              <a:pPr/>
              <a:t>149</a:t>
            </a:fld>
            <a:endParaRPr lang="el-GR" sz="1200" smtClean="0">
              <a:effectLst/>
              <a:latin typeface="Verdana" pitchFamily="34" charset="0"/>
            </a:endParaRPr>
          </a:p>
        </p:txBody>
      </p:sp>
      <p:sp>
        <p:nvSpPr>
          <p:cNvPr id="90115" name="Rectangle 2"/>
          <p:cNvSpPr>
            <a:spLocks noGrp="1" noChangeArrowheads="1"/>
          </p:cNvSpPr>
          <p:nvPr>
            <p:ph type="ctrTitle" idx="4294967295"/>
          </p:nvPr>
        </p:nvSpPr>
        <p:spPr>
          <a:xfrm>
            <a:off x="323850" y="188913"/>
            <a:ext cx="8497888" cy="215900"/>
          </a:xfrm>
        </p:spPr>
        <p:txBody>
          <a:bodyPr anchor="b"/>
          <a:lstStyle/>
          <a:p>
            <a:pPr eaLnBrk="1" hangingPunct="1">
              <a:lnSpc>
                <a:spcPct val="80000"/>
              </a:lnSpc>
              <a:defRPr/>
            </a:pPr>
            <a:r>
              <a:rPr lang="el-GR" sz="2000" b="0" smtClean="0">
                <a:solidFill>
                  <a:srgbClr val="00B050"/>
                </a:solidFill>
                <a:latin typeface="Arial" charset="0"/>
              </a:rPr>
              <a:t>Άρθρο 38 Κ.Η.Μ.ΔΗ.Σ.</a:t>
            </a:r>
          </a:p>
        </p:txBody>
      </p:sp>
      <p:sp>
        <p:nvSpPr>
          <p:cNvPr id="90116" name="Rectangle 3"/>
          <p:cNvSpPr>
            <a:spLocks noGrp="1" noChangeArrowheads="1"/>
          </p:cNvSpPr>
          <p:nvPr>
            <p:ph type="subTitle" idx="4294967295"/>
          </p:nvPr>
        </p:nvSpPr>
        <p:spPr>
          <a:xfrm>
            <a:off x="179388" y="476250"/>
            <a:ext cx="8640762" cy="6192838"/>
          </a:xfrm>
        </p:spPr>
        <p:txBody>
          <a:bodyPr/>
          <a:lstStyle/>
          <a:p>
            <a:pPr marL="266700" indent="-266700" algn="just" eaLnBrk="1" hangingPunct="1">
              <a:lnSpc>
                <a:spcPct val="170000"/>
              </a:lnSpc>
              <a:spcBef>
                <a:spcPct val="0"/>
              </a:spcBef>
              <a:buFont typeface="Wingdings" pitchFamily="2" charset="2"/>
              <a:buChar char="Ø"/>
              <a:tabLst>
                <a:tab pos="0" algn="l"/>
              </a:tabLst>
              <a:defRPr/>
            </a:pPr>
            <a:r>
              <a:rPr lang="el-GR" sz="1800" b="1" dirty="0" smtClean="0">
                <a:solidFill>
                  <a:srgbClr val="00B050"/>
                </a:solidFill>
                <a:latin typeface="Arial" charset="0"/>
              </a:rPr>
              <a:t>Εξουσιοδοτική διάταξη </a:t>
            </a:r>
            <a:r>
              <a:rPr lang="en-US" sz="1800" b="1" dirty="0" smtClean="0">
                <a:solidFill>
                  <a:srgbClr val="00B050"/>
                </a:solidFill>
                <a:latin typeface="Arial" charset="0"/>
              </a:rPr>
              <a:t>§</a:t>
            </a:r>
            <a:r>
              <a:rPr lang="el-GR" sz="1800" b="1" dirty="0" smtClean="0">
                <a:solidFill>
                  <a:srgbClr val="00B050"/>
                </a:solidFill>
                <a:latin typeface="Arial" charset="0"/>
              </a:rPr>
              <a:t> 5</a:t>
            </a:r>
            <a:r>
              <a:rPr lang="el-GR" sz="1800" dirty="0" smtClean="0">
                <a:solidFill>
                  <a:srgbClr val="00B050"/>
                </a:solidFill>
                <a:latin typeface="Arial" charset="0"/>
              </a:rPr>
              <a:t> </a:t>
            </a:r>
            <a:r>
              <a:rPr lang="el-GR" sz="1800" dirty="0" smtClean="0">
                <a:latin typeface="Arial" charset="0"/>
              </a:rPr>
              <a:t>για έκδοση κανονιστικών πράξεων ρύθμισης </a:t>
            </a:r>
            <a:r>
              <a:rPr lang="el-GR" sz="1800" b="1" dirty="0" smtClean="0">
                <a:latin typeface="Arial" charset="0"/>
              </a:rPr>
              <a:t>ειδικότερων θεμάτων λειτουργίας &amp; διαχείρισης του</a:t>
            </a:r>
            <a:r>
              <a:rPr lang="el-GR" sz="1800" dirty="0" smtClean="0">
                <a:latin typeface="Arial" charset="0"/>
              </a:rPr>
              <a:t> </a:t>
            </a:r>
            <a:r>
              <a:rPr lang="el-GR" sz="1800" b="1" dirty="0" smtClean="0">
                <a:latin typeface="Arial" charset="0"/>
              </a:rPr>
              <a:t>ΚΗΜΔΗΣ</a:t>
            </a:r>
            <a:endParaRPr lang="el-GR" sz="1800" dirty="0" smtClean="0">
              <a:latin typeface="Arial" charset="0"/>
            </a:endParaRPr>
          </a:p>
          <a:p>
            <a:pPr marL="266700" indent="-266700" algn="just" eaLnBrk="1" hangingPunct="1">
              <a:lnSpc>
                <a:spcPct val="170000"/>
              </a:lnSpc>
              <a:spcBef>
                <a:spcPct val="0"/>
              </a:spcBef>
              <a:buFont typeface="Wingdings" pitchFamily="2" charset="2"/>
              <a:buChar char="Ø"/>
              <a:tabLst>
                <a:tab pos="0" algn="l"/>
              </a:tabLst>
              <a:defRPr/>
            </a:pPr>
            <a:r>
              <a:rPr lang="el-GR" sz="1800" b="1" dirty="0" smtClean="0">
                <a:latin typeface="Arial" charset="0"/>
              </a:rPr>
              <a:t> </a:t>
            </a:r>
            <a:r>
              <a:rPr lang="el-GR" sz="1800" b="1" dirty="0" smtClean="0">
                <a:solidFill>
                  <a:srgbClr val="00B050"/>
                </a:solidFill>
                <a:latin typeface="Arial" charset="0"/>
              </a:rPr>
              <a:t>Εξουσιοδοτική διάταξη </a:t>
            </a:r>
            <a:r>
              <a:rPr lang="en-US" sz="1800" b="1" dirty="0" smtClean="0">
                <a:solidFill>
                  <a:srgbClr val="00B050"/>
                </a:solidFill>
                <a:latin typeface="Arial" charset="0"/>
              </a:rPr>
              <a:t>§</a:t>
            </a:r>
            <a:r>
              <a:rPr lang="el-GR" sz="1800" b="1" dirty="0" smtClean="0">
                <a:solidFill>
                  <a:srgbClr val="00B050"/>
                </a:solidFill>
                <a:latin typeface="Arial" charset="0"/>
              </a:rPr>
              <a:t> 6</a:t>
            </a:r>
            <a:r>
              <a:rPr lang="el-GR" sz="1800" dirty="0" smtClean="0">
                <a:solidFill>
                  <a:srgbClr val="00B050"/>
                </a:solidFill>
                <a:latin typeface="Arial" charset="0"/>
              </a:rPr>
              <a:t> </a:t>
            </a:r>
            <a:r>
              <a:rPr lang="el-GR" sz="1800" dirty="0" smtClean="0">
                <a:latin typeface="Arial" charset="0"/>
              </a:rPr>
              <a:t>για έκδοση κανονιστικής πράξης ρύθμισης ειδικότερων θεμάτων για καθορισμό του τρόπου, χρόνου &amp; επιμέρους διαδικασιών καταχώρισης των στοιχείων </a:t>
            </a:r>
            <a:r>
              <a:rPr lang="el-GR" sz="1800" b="1" dirty="0" smtClean="0">
                <a:latin typeface="Arial" charset="0"/>
              </a:rPr>
              <a:t>των εκκρεμών, κατά την έναρξη ισχύος του άρθρου 11 του ν. 4013/2011</a:t>
            </a:r>
            <a:r>
              <a:rPr lang="el-GR" sz="1800" dirty="0" smtClean="0">
                <a:latin typeface="Arial" charset="0"/>
              </a:rPr>
              <a:t>, &amp; του άρθρ. 38 των ΔΣ που εμπίπτουν στο πεδίο εφαρμογής του ν. 4412.</a:t>
            </a:r>
            <a:endParaRPr lang="el-GR" sz="1800" i="1" dirty="0" smtClean="0">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6"/>
          <p:cNvSpPr>
            <a:spLocks noGrp="1" noChangeArrowheads="1"/>
          </p:cNvSpPr>
          <p:nvPr>
            <p:ph type="sldNum" sz="quarter" idx="12"/>
          </p:nvPr>
        </p:nvSpPr>
        <p:spPr>
          <a:xfrm>
            <a:off x="6553200" y="6248400"/>
            <a:ext cx="1905000" cy="457200"/>
          </a:xfrm>
          <a:noFill/>
        </p:spPr>
        <p:txBody>
          <a:bodyPr/>
          <a:lstStyle/>
          <a:p>
            <a:fld id="{33D3A2D4-555B-4745-8C3A-9946712C9E76}" type="slidenum">
              <a:rPr lang="el-GR" sz="1200" smtClean="0">
                <a:effectLst/>
                <a:latin typeface="Verdana" pitchFamily="34" charset="0"/>
              </a:rPr>
              <a:pPr/>
              <a:t>15</a:t>
            </a:fld>
            <a:endParaRPr lang="el-GR" sz="1200" smtClean="0">
              <a:effectLst/>
              <a:latin typeface="Verdana" pitchFamily="34" charset="0"/>
            </a:endParaRPr>
          </a:p>
        </p:txBody>
      </p:sp>
      <p:sp>
        <p:nvSpPr>
          <p:cNvPr id="11267" name="Rectangle 2"/>
          <p:cNvSpPr>
            <a:spLocks noGrp="1" noChangeArrowheads="1"/>
          </p:cNvSpPr>
          <p:nvPr>
            <p:ph type="ctrTitle" idx="4294967295"/>
          </p:nvPr>
        </p:nvSpPr>
        <p:spPr>
          <a:xfrm>
            <a:off x="107950" y="260350"/>
            <a:ext cx="8713788" cy="504825"/>
          </a:xfrm>
        </p:spPr>
        <p:txBody>
          <a:bodyPr anchor="b"/>
          <a:lstStyle/>
          <a:p>
            <a:pPr eaLnBrk="1" hangingPunct="1">
              <a:defRPr/>
            </a:pPr>
            <a:r>
              <a:rPr lang="el-GR" sz="2000" b="0" smtClean="0">
                <a:latin typeface="Arial" charset="0"/>
              </a:rPr>
              <a:t/>
            </a:r>
            <a:br>
              <a:rPr lang="el-GR" sz="2000" b="0" smtClean="0">
                <a:latin typeface="Arial" charset="0"/>
              </a:rPr>
            </a:br>
            <a:r>
              <a:rPr lang="el-GR" sz="2000" smtClean="0">
                <a:latin typeface="Arial" charset="0"/>
              </a:rPr>
              <a:t>Ν. 4412/16, άρθρο 1 Αντικείμενο - πεδίο εφαρμογής</a:t>
            </a:r>
            <a:r>
              <a:rPr lang="el-GR" sz="3400" b="0" smtClean="0">
                <a:latin typeface="Arial" charset="0"/>
              </a:rPr>
              <a:t> </a:t>
            </a:r>
            <a:r>
              <a:rPr lang="el-GR" sz="1600" b="0" smtClean="0">
                <a:latin typeface="Arial" charset="0"/>
              </a:rPr>
              <a:t>(συνεχ.)</a:t>
            </a:r>
          </a:p>
        </p:txBody>
      </p:sp>
      <p:sp>
        <p:nvSpPr>
          <p:cNvPr id="11268" name="Rectangle 3"/>
          <p:cNvSpPr>
            <a:spLocks noGrp="1" noChangeArrowheads="1"/>
          </p:cNvSpPr>
          <p:nvPr>
            <p:ph type="subTitle" idx="4294967295"/>
          </p:nvPr>
        </p:nvSpPr>
        <p:spPr>
          <a:xfrm>
            <a:off x="250825" y="1125538"/>
            <a:ext cx="8713788" cy="5040312"/>
          </a:xfrm>
          <a:solidFill>
            <a:schemeClr val="bg1">
              <a:lumMod val="85000"/>
            </a:schemeClr>
          </a:solidFill>
        </p:spPr>
        <p:txBody>
          <a:bodyPr/>
          <a:lstStyle/>
          <a:p>
            <a:pPr marL="355600" indent="-355600" algn="just" eaLnBrk="1" hangingPunct="1">
              <a:lnSpc>
                <a:spcPct val="150000"/>
              </a:lnSpc>
              <a:spcBef>
                <a:spcPct val="0"/>
              </a:spcBef>
              <a:buFont typeface="Wingdings" pitchFamily="2" charset="2"/>
              <a:buChar char="v"/>
              <a:tabLst>
                <a:tab pos="0" algn="l"/>
                <a:tab pos="361950" algn="l"/>
              </a:tabLst>
              <a:defRPr/>
            </a:pPr>
            <a:r>
              <a:rPr lang="el-GR" sz="1900" b="1" dirty="0" smtClean="0">
                <a:solidFill>
                  <a:schemeClr val="accent4">
                    <a:lumMod val="10000"/>
                  </a:schemeClr>
                </a:solidFill>
                <a:effectLst/>
                <a:latin typeface="Arial" charset="0"/>
              </a:rPr>
              <a:t>Πεδίο εφαρμογής</a:t>
            </a:r>
            <a:r>
              <a:rPr lang="el-GR" sz="1900" dirty="0" smtClean="0">
                <a:solidFill>
                  <a:schemeClr val="accent4">
                    <a:lumMod val="10000"/>
                  </a:schemeClr>
                </a:solidFill>
                <a:effectLst/>
                <a:latin typeface="Arial" charset="0"/>
              </a:rPr>
              <a:t>:</a:t>
            </a:r>
          </a:p>
          <a:p>
            <a:pPr marL="355600" indent="-355600" algn="just" eaLnBrk="1" hangingPunct="1">
              <a:lnSpc>
                <a:spcPct val="150000"/>
              </a:lnSpc>
              <a:spcBef>
                <a:spcPct val="0"/>
              </a:spcBef>
              <a:buFont typeface="Wingdings" pitchFamily="2" charset="2"/>
              <a:buNone/>
              <a:tabLst>
                <a:tab pos="0" algn="l"/>
                <a:tab pos="361950" algn="l"/>
              </a:tabLst>
              <a:defRPr/>
            </a:pPr>
            <a:r>
              <a:rPr lang="el-GR" sz="1900" dirty="0" smtClean="0">
                <a:solidFill>
                  <a:schemeClr val="accent4">
                    <a:lumMod val="10000"/>
                  </a:schemeClr>
                </a:solidFill>
                <a:effectLst/>
                <a:latin typeface="Arial" charset="0"/>
              </a:rPr>
              <a:t>		 </a:t>
            </a:r>
            <a:r>
              <a:rPr lang="el-GR" sz="2400" b="1" dirty="0" smtClean="0">
                <a:solidFill>
                  <a:schemeClr val="accent4">
                    <a:lumMod val="10000"/>
                  </a:schemeClr>
                </a:solidFill>
                <a:effectLst/>
                <a:latin typeface="Arial" charset="0"/>
              </a:rPr>
              <a:t>Ν. 3389/2005 περί Σ.Δ.Ι.Τ.  &amp;  ν. 4412/16:  μη εφαρμογή συγκεκριμένων διατάξεων μέρους Α, Βιβλ. Ι, λόγω ανάγκης διατήρησης ευελιξίας [ιδιαίτερα &amp; σύνθετα χαρακτηριστικά </a:t>
            </a:r>
            <a:r>
              <a:rPr lang="el-GR" sz="2400" b="1" dirty="0" err="1" smtClean="0">
                <a:solidFill>
                  <a:schemeClr val="accent4">
                    <a:lumMod val="10000"/>
                  </a:schemeClr>
                </a:solidFill>
                <a:effectLst/>
                <a:latin typeface="Arial" charset="0"/>
              </a:rPr>
              <a:t>ΣΔΙΤ</a:t>
            </a:r>
            <a:r>
              <a:rPr lang="el-GR" sz="2400" b="1" dirty="0" smtClean="0">
                <a:solidFill>
                  <a:schemeClr val="accent4">
                    <a:lumMod val="10000"/>
                  </a:schemeClr>
                </a:solidFill>
                <a:effectLst/>
                <a:latin typeface="Arial" charset="0"/>
              </a:rPr>
              <a:t>]. </a:t>
            </a:r>
          </a:p>
          <a:p>
            <a:pPr marL="355600" indent="-355600" algn="ctr" eaLnBrk="1" hangingPunct="1">
              <a:lnSpc>
                <a:spcPct val="150000"/>
              </a:lnSpc>
              <a:spcBef>
                <a:spcPct val="0"/>
              </a:spcBef>
              <a:buFont typeface="Wingdings" pitchFamily="2" charset="2"/>
              <a:buNone/>
              <a:tabLst>
                <a:tab pos="0" algn="l"/>
                <a:tab pos="361950" algn="l"/>
              </a:tabLst>
              <a:defRPr/>
            </a:pPr>
            <a:r>
              <a:rPr lang="el-GR" sz="2400" b="1" dirty="0" smtClean="0">
                <a:solidFill>
                  <a:schemeClr val="accent4">
                    <a:lumMod val="10000"/>
                  </a:schemeClr>
                </a:solidFill>
                <a:effectLst/>
                <a:latin typeface="Arial" charset="0"/>
              </a:rPr>
              <a:t>		Συμπληρωματική εφαρμογή ν.3389/2</a:t>
            </a:r>
            <a:r>
              <a:rPr lang="el-GR" sz="2400" b="1" dirty="0" smtClean="0">
                <a:solidFill>
                  <a:schemeClr val="tx1">
                    <a:lumMod val="50000"/>
                  </a:schemeClr>
                </a:solidFill>
                <a:effectLst/>
                <a:latin typeface="Arial" charset="0"/>
              </a:rPr>
              <a:t>005</a:t>
            </a:r>
          </a:p>
        </p:txBody>
      </p:sp>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5954" name="Rectangle 6"/>
          <p:cNvSpPr>
            <a:spLocks noGrp="1" noChangeArrowheads="1"/>
          </p:cNvSpPr>
          <p:nvPr>
            <p:ph type="sldNum" sz="quarter" idx="12"/>
          </p:nvPr>
        </p:nvSpPr>
        <p:spPr>
          <a:xfrm>
            <a:off x="6553200" y="6248400"/>
            <a:ext cx="1905000" cy="457200"/>
          </a:xfrm>
          <a:noFill/>
        </p:spPr>
        <p:txBody>
          <a:bodyPr/>
          <a:lstStyle/>
          <a:p>
            <a:fld id="{6B259C12-D675-4D8B-BF19-9AD1A3AC74DC}" type="slidenum">
              <a:rPr lang="el-GR" sz="1200" smtClean="0">
                <a:effectLst/>
                <a:latin typeface="Verdana" pitchFamily="34" charset="0"/>
              </a:rPr>
              <a:pPr/>
              <a:t>150</a:t>
            </a:fld>
            <a:endParaRPr lang="el-GR" sz="1200" smtClean="0">
              <a:effectLst/>
              <a:latin typeface="Verdana" pitchFamily="34" charset="0"/>
            </a:endParaRPr>
          </a:p>
        </p:txBody>
      </p:sp>
      <p:sp>
        <p:nvSpPr>
          <p:cNvPr id="91139" name="Rectangle 2"/>
          <p:cNvSpPr>
            <a:spLocks noGrp="1" noChangeArrowheads="1"/>
          </p:cNvSpPr>
          <p:nvPr>
            <p:ph type="ctrTitle" idx="4294967295"/>
          </p:nvPr>
        </p:nvSpPr>
        <p:spPr>
          <a:xfrm>
            <a:off x="323850" y="188913"/>
            <a:ext cx="8497888" cy="431800"/>
          </a:xfrm>
        </p:spPr>
        <p:txBody>
          <a:bodyPr anchor="b"/>
          <a:lstStyle/>
          <a:p>
            <a:pPr eaLnBrk="1" hangingPunct="1">
              <a:lnSpc>
                <a:spcPct val="80000"/>
              </a:lnSpc>
              <a:defRPr/>
            </a:pPr>
            <a:r>
              <a:rPr lang="el-GR" sz="5700" b="0" dirty="0" smtClean="0">
                <a:solidFill>
                  <a:schemeClr val="accent2"/>
                </a:solidFill>
                <a:latin typeface="Arial" charset="0"/>
              </a:rPr>
              <a:t/>
            </a:r>
            <a:br>
              <a:rPr lang="el-GR" sz="5700" b="0" dirty="0" smtClean="0">
                <a:solidFill>
                  <a:schemeClr val="accent2"/>
                </a:solidFill>
                <a:latin typeface="Arial" charset="0"/>
              </a:rPr>
            </a:br>
            <a:r>
              <a:rPr lang="el-GR" sz="3400" b="0" dirty="0" smtClean="0">
                <a:latin typeface="Arial" charset="0"/>
              </a:rPr>
              <a:t/>
            </a:r>
            <a:br>
              <a:rPr lang="el-GR" sz="3400" b="0" dirty="0" smtClean="0">
                <a:latin typeface="Arial" charset="0"/>
              </a:rPr>
            </a:br>
            <a:r>
              <a:rPr lang="el-GR" sz="2000" dirty="0" smtClean="0">
                <a:latin typeface="Arial" charset="0"/>
              </a:rPr>
              <a:t>Άρθρο 38 Κ.Η.Μ.ΔΗ.Σ.</a:t>
            </a:r>
          </a:p>
        </p:txBody>
      </p:sp>
      <p:sp>
        <p:nvSpPr>
          <p:cNvPr id="91140" name="Rectangle 3"/>
          <p:cNvSpPr>
            <a:spLocks noGrp="1" noChangeArrowheads="1"/>
          </p:cNvSpPr>
          <p:nvPr>
            <p:ph type="subTitle" idx="4294967295"/>
          </p:nvPr>
        </p:nvSpPr>
        <p:spPr>
          <a:xfrm>
            <a:off x="323850" y="765175"/>
            <a:ext cx="8496300" cy="5759450"/>
          </a:xfrm>
        </p:spPr>
        <p:txBody>
          <a:bodyPr/>
          <a:lstStyle/>
          <a:p>
            <a:pPr marL="371475" indent="-371475" algn="just" eaLnBrk="1" hangingPunct="1">
              <a:lnSpc>
                <a:spcPct val="180000"/>
              </a:lnSpc>
              <a:spcBef>
                <a:spcPct val="0"/>
              </a:spcBef>
              <a:buFont typeface="Wingdings" pitchFamily="2" charset="2"/>
              <a:buChar char="Ø"/>
              <a:tabLst>
                <a:tab pos="0" algn="l"/>
              </a:tabLst>
              <a:defRPr/>
            </a:pPr>
            <a:r>
              <a:rPr lang="el-GR" sz="2000" u="sng" dirty="0" smtClean="0">
                <a:solidFill>
                  <a:srgbClr val="FF0000"/>
                </a:solidFill>
                <a:latin typeface="Arial" charset="0"/>
              </a:rPr>
              <a:t>Μεταβατικές διατάξεις</a:t>
            </a:r>
            <a:r>
              <a:rPr lang="el-GR" sz="2000" dirty="0" smtClean="0">
                <a:solidFill>
                  <a:srgbClr val="FF0000"/>
                </a:solidFill>
                <a:latin typeface="Arial" charset="0"/>
              </a:rPr>
              <a:t> </a:t>
            </a:r>
            <a:r>
              <a:rPr lang="en-US" sz="2000" dirty="0" smtClean="0">
                <a:latin typeface="Arial" charset="0"/>
              </a:rPr>
              <a:t>§</a:t>
            </a:r>
            <a:r>
              <a:rPr lang="el-GR" sz="2000" dirty="0" smtClean="0">
                <a:latin typeface="Arial" charset="0"/>
              </a:rPr>
              <a:t> 4 &amp; 5 του άρθρ. 376 μέχρι την έκδοση της προηγούμενης απόφασης</a:t>
            </a:r>
          </a:p>
          <a:p>
            <a:pPr marL="371475" indent="-371475" algn="just" eaLnBrk="1" hangingPunct="1">
              <a:lnSpc>
                <a:spcPct val="180000"/>
              </a:lnSpc>
              <a:spcBef>
                <a:spcPct val="0"/>
              </a:spcBef>
              <a:buFont typeface="Wingdings" pitchFamily="2" charset="2"/>
              <a:buAutoNum type="romanLcPeriod"/>
              <a:tabLst>
                <a:tab pos="0" algn="l"/>
              </a:tabLst>
              <a:defRPr/>
            </a:pPr>
            <a:r>
              <a:rPr lang="el-GR" sz="2000" b="1" dirty="0" smtClean="0">
                <a:latin typeface="Arial" charset="0"/>
              </a:rPr>
              <a:t>Παύει να ισχύει η δημοσίευση των προκηρύξεων στο Τεύχος ΔΣ της </a:t>
            </a:r>
            <a:r>
              <a:rPr lang="el-GR" sz="2000" b="1" dirty="0" err="1" smtClean="0">
                <a:latin typeface="Arial" charset="0"/>
              </a:rPr>
              <a:t>Εφημ</a:t>
            </a:r>
            <a:r>
              <a:rPr lang="el-GR" sz="2000" b="1" dirty="0" smtClean="0">
                <a:latin typeface="Arial" charset="0"/>
              </a:rPr>
              <a:t>. της Κυβερνήσεως</a:t>
            </a:r>
            <a:r>
              <a:rPr lang="el-GR" sz="2000" dirty="0" smtClean="0">
                <a:latin typeface="Arial" charset="0"/>
              </a:rPr>
              <a:t>, &amp;</a:t>
            </a:r>
          </a:p>
          <a:p>
            <a:pPr marL="371475" indent="-371475" algn="just" eaLnBrk="1" hangingPunct="1">
              <a:lnSpc>
                <a:spcPct val="180000"/>
              </a:lnSpc>
              <a:spcBef>
                <a:spcPct val="0"/>
              </a:spcBef>
              <a:buFont typeface="Wingdings" pitchFamily="2" charset="2"/>
              <a:buAutoNum type="romanLcPeriod"/>
              <a:tabLst>
                <a:tab pos="0" algn="l"/>
              </a:tabLst>
              <a:defRPr/>
            </a:pPr>
            <a:r>
              <a:rPr lang="el-GR" sz="2000" b="1" dirty="0" smtClean="0">
                <a:solidFill>
                  <a:srgbClr val="00B050"/>
                </a:solidFill>
                <a:latin typeface="Arial" charset="0"/>
              </a:rPr>
              <a:t>χρόνος έναρξης διαδικασίας σύναψης σύμβασης των </a:t>
            </a:r>
            <a:r>
              <a:rPr lang="en-US" sz="2000" b="1" dirty="0" smtClean="0">
                <a:solidFill>
                  <a:srgbClr val="00B050"/>
                </a:solidFill>
                <a:latin typeface="Arial" charset="0"/>
              </a:rPr>
              <a:t>§</a:t>
            </a:r>
            <a:r>
              <a:rPr lang="el-GR" sz="2000" b="1" dirty="0" smtClean="0">
                <a:solidFill>
                  <a:srgbClr val="00B050"/>
                </a:solidFill>
                <a:latin typeface="Arial" charset="0"/>
              </a:rPr>
              <a:t> 1 &amp; 2 του άρθρ. 120 [κάτω των ορίων]: η ημερομηνία δημοσίευσης της διακήρυξης στο ΚΗΜΔΗΣ.</a:t>
            </a:r>
          </a:p>
          <a:p>
            <a:pPr marL="371475" indent="-371475" algn="just" eaLnBrk="1" hangingPunct="1">
              <a:lnSpc>
                <a:spcPct val="180000"/>
              </a:lnSpc>
              <a:spcBef>
                <a:spcPct val="0"/>
              </a:spcBef>
              <a:buFont typeface="Wingdings" pitchFamily="2" charset="2"/>
              <a:buAutoNum type="romanLcPeriod"/>
              <a:tabLst>
                <a:tab pos="0" algn="l"/>
              </a:tabLst>
              <a:defRPr/>
            </a:pPr>
            <a:r>
              <a:rPr lang="el-GR" sz="2000" dirty="0" smtClean="0">
                <a:latin typeface="Arial" charset="0"/>
              </a:rPr>
              <a:t>Η καταχώριση δημοσίων συμβάσεων στο ΚΗΜΔΗΣ &amp; η αναφορά του ΑΔΑΜ, αποτελούν </a:t>
            </a:r>
            <a:r>
              <a:rPr lang="el-GR" sz="2000" u="sng" dirty="0" smtClean="0">
                <a:solidFill>
                  <a:srgbClr val="FFFF00"/>
                </a:solidFill>
                <a:latin typeface="Arial" charset="0"/>
              </a:rPr>
              <a:t>στοιχεία της κανονικότητας της δαπάνης.</a:t>
            </a:r>
            <a:endParaRPr lang="el-GR" sz="2000" b="1" dirty="0" smtClean="0">
              <a:solidFill>
                <a:srgbClr val="00B050"/>
              </a:solidFill>
              <a:latin typeface="Arial" charset="0"/>
            </a:endParaRPr>
          </a:p>
        </p:txBody>
      </p:sp>
    </p:spTree>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8002" name="Rectangle 6"/>
          <p:cNvSpPr>
            <a:spLocks noGrp="1" noChangeArrowheads="1"/>
          </p:cNvSpPr>
          <p:nvPr>
            <p:ph type="sldNum" sz="quarter" idx="12"/>
          </p:nvPr>
        </p:nvSpPr>
        <p:spPr>
          <a:xfrm>
            <a:off x="6553200" y="6248400"/>
            <a:ext cx="1905000" cy="457200"/>
          </a:xfrm>
          <a:noFill/>
        </p:spPr>
        <p:txBody>
          <a:bodyPr/>
          <a:lstStyle/>
          <a:p>
            <a:fld id="{7BDAD472-8505-4DE4-AB3E-E0F2B99C014D}" type="slidenum">
              <a:rPr lang="el-GR" sz="1200" smtClean="0">
                <a:effectLst/>
                <a:latin typeface="Verdana" pitchFamily="34" charset="0"/>
              </a:rPr>
              <a:pPr/>
              <a:t>151</a:t>
            </a:fld>
            <a:endParaRPr lang="el-GR" sz="1200" smtClean="0">
              <a:effectLst/>
              <a:latin typeface="Verdana" pitchFamily="34" charset="0"/>
            </a:endParaRPr>
          </a:p>
        </p:txBody>
      </p:sp>
      <p:sp>
        <p:nvSpPr>
          <p:cNvPr id="92163" name="Rectangle 2"/>
          <p:cNvSpPr>
            <a:spLocks noGrp="1" noChangeArrowheads="1"/>
          </p:cNvSpPr>
          <p:nvPr>
            <p:ph type="ctrTitle" idx="4294967295"/>
          </p:nvPr>
        </p:nvSpPr>
        <p:spPr>
          <a:xfrm>
            <a:off x="323850" y="115888"/>
            <a:ext cx="8497888" cy="504825"/>
          </a:xfrm>
        </p:spPr>
        <p:txBody>
          <a:bodyPr anchor="b"/>
          <a:lstStyle/>
          <a:p>
            <a:pPr eaLnBrk="1" hangingPunct="1">
              <a:lnSpc>
                <a:spcPct val="80000"/>
              </a:lnSpc>
              <a:defRPr/>
            </a:pPr>
            <a:r>
              <a:rPr lang="el-GR" sz="5700" b="0" dirty="0" smtClean="0">
                <a:solidFill>
                  <a:schemeClr val="accent2"/>
                </a:solidFill>
                <a:latin typeface="Arial" charset="0"/>
              </a:rPr>
              <a:t/>
            </a:r>
            <a:br>
              <a:rPr lang="el-GR" sz="5700" b="0" dirty="0" smtClean="0">
                <a:solidFill>
                  <a:schemeClr val="accent2"/>
                </a:solidFill>
                <a:latin typeface="Arial" charset="0"/>
              </a:rPr>
            </a:br>
            <a:r>
              <a:rPr lang="el-GR" sz="3400" b="0" dirty="0" smtClean="0">
                <a:latin typeface="Arial" charset="0"/>
              </a:rPr>
              <a:t/>
            </a:r>
            <a:br>
              <a:rPr lang="el-GR" sz="3400" b="0" dirty="0" smtClean="0">
                <a:latin typeface="Arial" charset="0"/>
              </a:rPr>
            </a:br>
            <a:r>
              <a:rPr lang="el-GR" sz="2000" dirty="0" smtClean="0">
                <a:latin typeface="Arial" charset="0"/>
              </a:rPr>
              <a:t>Άρθρο 38 Κ.Η.Μ.ΔΗ.Σ.</a:t>
            </a:r>
          </a:p>
        </p:txBody>
      </p:sp>
      <p:sp>
        <p:nvSpPr>
          <p:cNvPr id="92164" name="Rectangle 3"/>
          <p:cNvSpPr>
            <a:spLocks noGrp="1" noChangeArrowheads="1"/>
          </p:cNvSpPr>
          <p:nvPr>
            <p:ph type="subTitle" idx="4294967295"/>
          </p:nvPr>
        </p:nvSpPr>
        <p:spPr>
          <a:xfrm>
            <a:off x="179388" y="1142984"/>
            <a:ext cx="8713787" cy="4429156"/>
          </a:xfrm>
        </p:spPr>
        <p:txBody>
          <a:bodyPr/>
          <a:lstStyle/>
          <a:p>
            <a:pPr marL="355600" indent="-355600" algn="just">
              <a:lnSpc>
                <a:spcPct val="150000"/>
              </a:lnSpc>
              <a:tabLst>
                <a:tab pos="355600" algn="l"/>
              </a:tabLst>
              <a:defRPr/>
            </a:pPr>
            <a:endParaRPr lang="el-GR" sz="2400" b="1" dirty="0" smtClean="0">
              <a:solidFill>
                <a:srgbClr val="FFFF00"/>
              </a:solidFill>
              <a:latin typeface="Arial" pitchFamily="34" charset="0"/>
            </a:endParaRPr>
          </a:p>
          <a:p>
            <a:pPr marL="355600" indent="-355600" algn="just">
              <a:lnSpc>
                <a:spcPct val="150000"/>
              </a:lnSpc>
              <a:tabLst>
                <a:tab pos="355600" algn="l"/>
              </a:tabLst>
              <a:defRPr/>
            </a:pPr>
            <a:r>
              <a:rPr lang="el-GR" sz="2400" b="1" dirty="0" smtClean="0">
                <a:solidFill>
                  <a:srgbClr val="FFFF00"/>
                </a:solidFill>
                <a:latin typeface="Arial" pitchFamily="34" charset="0"/>
              </a:rPr>
              <a:t>υπ’ </a:t>
            </a:r>
            <a:r>
              <a:rPr lang="el-GR" sz="2400" b="1" dirty="0" err="1" smtClean="0">
                <a:solidFill>
                  <a:srgbClr val="FFFF00"/>
                </a:solidFill>
                <a:latin typeface="Arial" pitchFamily="34" charset="0"/>
              </a:rPr>
              <a:t>αριθμ</a:t>
            </a:r>
            <a:r>
              <a:rPr lang="el-GR" sz="2400" b="1" dirty="0" smtClean="0">
                <a:solidFill>
                  <a:srgbClr val="FFFF00"/>
                </a:solidFill>
                <a:latin typeface="Arial" pitchFamily="34" charset="0"/>
              </a:rPr>
              <a:t>. 57654/17 (ΦΕΚ 1781 Β/23-5-2017) απόφαση</a:t>
            </a:r>
            <a:r>
              <a:rPr lang="el-GR" sz="2400" b="1" dirty="0" smtClean="0">
                <a:latin typeface="Arial" pitchFamily="34" charset="0"/>
              </a:rPr>
              <a:t> «</a:t>
            </a:r>
            <a:r>
              <a:rPr lang="el-GR" sz="2400" i="1" dirty="0" smtClean="0">
                <a:latin typeface="Arial" pitchFamily="34" charset="0"/>
              </a:rPr>
              <a:t>Ρύθμιση ειδικότερων θεμάτων λειτουργίας και διαχείρισης του Κεντρικού Ηλεκτρονικού Μητρώου Δημοσίων Συμβάσεων (ΚΗΜΔΗΣ) του Υπουργείου Οικονομίας και Ανάπτυξης»</a:t>
            </a:r>
            <a:endParaRPr lang="el-GR" sz="2400" b="1" dirty="0" smtClean="0">
              <a:solidFill>
                <a:srgbClr val="00B050"/>
              </a:solidFill>
              <a:latin typeface="Arial" pitchFamily="34" charset="0"/>
            </a:endParaRPr>
          </a:p>
        </p:txBody>
      </p:sp>
    </p:spTree>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9026" name="6 - Θέση αριθμού διαφάνειας"/>
          <p:cNvSpPr>
            <a:spLocks noGrp="1"/>
          </p:cNvSpPr>
          <p:nvPr>
            <p:ph type="sldNum" sz="quarter" idx="12"/>
          </p:nvPr>
        </p:nvSpPr>
        <p:spPr>
          <a:noFill/>
        </p:spPr>
        <p:txBody>
          <a:bodyPr/>
          <a:lstStyle/>
          <a:p>
            <a:fld id="{761280A2-3CB9-419B-B0D7-7262C20C0516}" type="slidenum">
              <a:rPr lang="el-GR" smtClean="0"/>
              <a:pPr/>
              <a:t>152</a:t>
            </a:fld>
            <a:endParaRPr lang="el-GR" smtClean="0"/>
          </a:p>
        </p:txBody>
      </p:sp>
      <p:sp>
        <p:nvSpPr>
          <p:cNvPr id="129027" name="Rectangle 4"/>
          <p:cNvSpPr>
            <a:spLocks noGrp="1" noChangeArrowheads="1"/>
          </p:cNvSpPr>
          <p:nvPr>
            <p:ph type="title"/>
          </p:nvPr>
        </p:nvSpPr>
        <p:spPr>
          <a:xfrm>
            <a:off x="574675" y="304800"/>
            <a:ext cx="8001000" cy="603250"/>
          </a:xfrm>
        </p:spPr>
        <p:txBody>
          <a:bodyPr/>
          <a:lstStyle/>
          <a:p>
            <a:pPr eaLnBrk="1" hangingPunct="1"/>
            <a:r>
              <a:rPr lang="el-GR" sz="2000" b="1" smtClean="0">
                <a:latin typeface="Arial" charset="0"/>
              </a:rPr>
              <a:t>Ν. 4412/16, Κεντρικές, περιστασιακές και διακρατικές διαδικασίες σύναψης ΔΣ</a:t>
            </a:r>
          </a:p>
        </p:txBody>
      </p:sp>
      <p:sp>
        <p:nvSpPr>
          <p:cNvPr id="129028" name="Rectangle 5"/>
          <p:cNvSpPr>
            <a:spLocks noGrp="1" noChangeArrowheads="1"/>
          </p:cNvSpPr>
          <p:nvPr>
            <p:ph type="body" sz="half" idx="1"/>
          </p:nvPr>
        </p:nvSpPr>
        <p:spPr>
          <a:xfrm>
            <a:off x="539750" y="1773238"/>
            <a:ext cx="6480175" cy="4267200"/>
          </a:xfrm>
          <a:solidFill>
            <a:srgbClr val="33CCCC"/>
          </a:solidFill>
        </p:spPr>
        <p:txBody>
          <a:bodyPr/>
          <a:lstStyle/>
          <a:p>
            <a:pPr algn="just" eaLnBrk="1" hangingPunct="1">
              <a:lnSpc>
                <a:spcPct val="190000"/>
              </a:lnSpc>
              <a:spcBef>
                <a:spcPct val="0"/>
              </a:spcBef>
              <a:buFont typeface="Wingdings" pitchFamily="2" charset="2"/>
              <a:buChar char="Ø"/>
            </a:pPr>
            <a:r>
              <a:rPr lang="el-GR" sz="2000" smtClean="0">
                <a:latin typeface="Arial" charset="0"/>
              </a:rPr>
              <a:t>Κεντρικές δραστηριότητες αγορών &amp; ΚΑΑ </a:t>
            </a:r>
          </a:p>
          <a:p>
            <a:pPr algn="just" eaLnBrk="1" hangingPunct="1">
              <a:lnSpc>
                <a:spcPct val="190000"/>
              </a:lnSpc>
              <a:spcBef>
                <a:spcPct val="0"/>
              </a:spcBef>
              <a:buFont typeface="Wingdings" pitchFamily="2" charset="2"/>
              <a:buChar char="Ø"/>
            </a:pPr>
            <a:r>
              <a:rPr lang="el-GR" sz="2000" smtClean="0">
                <a:latin typeface="Arial" charset="0"/>
              </a:rPr>
              <a:t>Ειδικές ρυθμίσεις για τις κεντρικές δραστηριότητες αγορών &amp; τον προγραμματισμό ΔΣ</a:t>
            </a:r>
          </a:p>
          <a:p>
            <a:pPr algn="just" eaLnBrk="1" hangingPunct="1">
              <a:lnSpc>
                <a:spcPct val="190000"/>
              </a:lnSpc>
              <a:spcBef>
                <a:spcPct val="0"/>
              </a:spcBef>
              <a:buFont typeface="Wingdings" pitchFamily="2" charset="2"/>
              <a:buChar char="Ø"/>
            </a:pPr>
            <a:r>
              <a:rPr lang="el-GR" sz="2000" smtClean="0">
                <a:latin typeface="Arial" charset="0"/>
              </a:rPr>
              <a:t>Περιστασιακές από κοινού διαδικασίες σύναψης συμβάσεων </a:t>
            </a:r>
          </a:p>
          <a:p>
            <a:pPr algn="just" eaLnBrk="1" hangingPunct="1">
              <a:lnSpc>
                <a:spcPct val="190000"/>
              </a:lnSpc>
              <a:spcBef>
                <a:spcPct val="0"/>
              </a:spcBef>
              <a:buFont typeface="Wingdings" pitchFamily="2" charset="2"/>
              <a:buChar char="Ø"/>
            </a:pPr>
            <a:r>
              <a:rPr lang="el-GR" sz="2000" smtClean="0">
                <a:latin typeface="Arial" charset="0"/>
              </a:rPr>
              <a:t>Διαδικασίες σύναψης συμβάσεων με ΑΑ από διαφορετικά κ-μ </a:t>
            </a:r>
          </a:p>
        </p:txBody>
      </p:sp>
      <p:sp>
        <p:nvSpPr>
          <p:cNvPr id="129029" name="Rectangle 6"/>
          <p:cNvSpPr>
            <a:spLocks noGrp="1" noChangeArrowheads="1"/>
          </p:cNvSpPr>
          <p:nvPr>
            <p:ph type="body" sz="half" idx="2"/>
          </p:nvPr>
        </p:nvSpPr>
        <p:spPr>
          <a:xfrm>
            <a:off x="7235825" y="1752600"/>
            <a:ext cx="1584325" cy="4267200"/>
          </a:xfrm>
          <a:solidFill>
            <a:srgbClr val="CCFFCC"/>
          </a:solidFill>
        </p:spPr>
        <p:txBody>
          <a:bodyPr/>
          <a:lstStyle/>
          <a:p>
            <a:pPr algn="ctr" eaLnBrk="1" hangingPunct="1">
              <a:lnSpc>
                <a:spcPct val="190000"/>
              </a:lnSpc>
              <a:spcBef>
                <a:spcPct val="0"/>
              </a:spcBef>
              <a:buFont typeface="Wingdings" pitchFamily="2" charset="2"/>
              <a:buChar char="Ø"/>
            </a:pPr>
            <a:r>
              <a:rPr lang="el-GR" sz="2200" b="1" smtClean="0"/>
              <a:t>40</a:t>
            </a:r>
          </a:p>
          <a:p>
            <a:pPr algn="ctr" eaLnBrk="1" hangingPunct="1">
              <a:lnSpc>
                <a:spcPct val="190000"/>
              </a:lnSpc>
              <a:spcBef>
                <a:spcPct val="0"/>
              </a:spcBef>
              <a:buFont typeface="Wingdings" pitchFamily="2" charset="2"/>
              <a:buChar char="Ø"/>
            </a:pPr>
            <a:r>
              <a:rPr lang="el-GR" sz="2200" b="1" smtClean="0"/>
              <a:t>41</a:t>
            </a:r>
          </a:p>
          <a:p>
            <a:pPr algn="ctr" eaLnBrk="1" hangingPunct="1">
              <a:lnSpc>
                <a:spcPct val="190000"/>
              </a:lnSpc>
              <a:spcBef>
                <a:spcPct val="0"/>
              </a:spcBef>
              <a:buFont typeface="Wingdings" pitchFamily="2" charset="2"/>
              <a:buChar char="Ø"/>
            </a:pPr>
            <a:endParaRPr lang="el-GR" sz="2200" b="1" smtClean="0"/>
          </a:p>
          <a:p>
            <a:pPr algn="ctr" eaLnBrk="1" hangingPunct="1">
              <a:lnSpc>
                <a:spcPct val="190000"/>
              </a:lnSpc>
              <a:spcBef>
                <a:spcPct val="0"/>
              </a:spcBef>
              <a:buFont typeface="Wingdings" pitchFamily="2" charset="2"/>
              <a:buChar char="Ø"/>
            </a:pPr>
            <a:r>
              <a:rPr lang="el-GR" sz="2200" b="1" smtClean="0"/>
              <a:t>42</a:t>
            </a:r>
          </a:p>
          <a:p>
            <a:pPr algn="ctr" eaLnBrk="1" hangingPunct="1">
              <a:lnSpc>
                <a:spcPct val="190000"/>
              </a:lnSpc>
              <a:spcBef>
                <a:spcPct val="0"/>
              </a:spcBef>
              <a:buFont typeface="Wingdings" pitchFamily="2" charset="2"/>
              <a:buChar char="Ø"/>
            </a:pPr>
            <a:endParaRPr lang="el-GR" sz="2200" b="1" smtClean="0"/>
          </a:p>
          <a:p>
            <a:pPr algn="ctr" eaLnBrk="1" hangingPunct="1">
              <a:lnSpc>
                <a:spcPct val="190000"/>
              </a:lnSpc>
              <a:spcBef>
                <a:spcPct val="0"/>
              </a:spcBef>
              <a:buFont typeface="Wingdings" pitchFamily="2" charset="2"/>
              <a:buChar char="Ø"/>
            </a:pPr>
            <a:r>
              <a:rPr lang="el-GR" sz="2200" b="1" smtClean="0"/>
              <a:t>43</a:t>
            </a:r>
          </a:p>
        </p:txBody>
      </p:sp>
    </p:spTree>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0050" name="Rectangle 6"/>
          <p:cNvSpPr>
            <a:spLocks noGrp="1" noChangeArrowheads="1"/>
          </p:cNvSpPr>
          <p:nvPr>
            <p:ph type="sldNum" sz="quarter" idx="12"/>
          </p:nvPr>
        </p:nvSpPr>
        <p:spPr>
          <a:xfrm>
            <a:off x="6553200" y="6248400"/>
            <a:ext cx="1905000" cy="457200"/>
          </a:xfrm>
          <a:noFill/>
        </p:spPr>
        <p:txBody>
          <a:bodyPr/>
          <a:lstStyle/>
          <a:p>
            <a:fld id="{833ECC87-FE36-48A4-8848-7750F5E3D2D6}" type="slidenum">
              <a:rPr lang="el-GR" sz="1200" smtClean="0">
                <a:effectLst/>
                <a:latin typeface="Verdana" pitchFamily="34" charset="0"/>
              </a:rPr>
              <a:pPr/>
              <a:t>153</a:t>
            </a:fld>
            <a:endParaRPr lang="el-GR" sz="1200" smtClean="0">
              <a:effectLst/>
              <a:latin typeface="Verdana" pitchFamily="34" charset="0"/>
            </a:endParaRPr>
          </a:p>
        </p:txBody>
      </p:sp>
      <p:sp>
        <p:nvSpPr>
          <p:cNvPr id="94211" name="Rectangle 2"/>
          <p:cNvSpPr>
            <a:spLocks noGrp="1" noChangeArrowheads="1"/>
          </p:cNvSpPr>
          <p:nvPr>
            <p:ph type="ctrTitle" idx="4294967295"/>
          </p:nvPr>
        </p:nvSpPr>
        <p:spPr>
          <a:xfrm>
            <a:off x="323850" y="115888"/>
            <a:ext cx="8497888" cy="649287"/>
          </a:xfrm>
        </p:spPr>
        <p:txBody>
          <a:bodyPr anchor="b"/>
          <a:lstStyle/>
          <a:p>
            <a:pPr algn="just" eaLnBrk="1" hangingPunct="1">
              <a:lnSpc>
                <a:spcPct val="70000"/>
              </a:lnSpc>
              <a:defRPr/>
            </a:pPr>
            <a:r>
              <a:rPr lang="el-GR" sz="5700" b="0" dirty="0" smtClean="0">
                <a:solidFill>
                  <a:schemeClr val="accent2"/>
                </a:solidFill>
                <a:latin typeface="Arial" charset="0"/>
              </a:rPr>
              <a:t/>
            </a:r>
            <a:br>
              <a:rPr lang="el-GR" sz="5700" b="0" dirty="0" smtClean="0">
                <a:solidFill>
                  <a:schemeClr val="accent2"/>
                </a:solidFill>
                <a:latin typeface="Arial" charset="0"/>
              </a:rPr>
            </a:br>
            <a:r>
              <a:rPr lang="el-GR" sz="3400" b="0" dirty="0" smtClean="0">
                <a:latin typeface="Arial" charset="0"/>
              </a:rPr>
              <a:t/>
            </a:r>
            <a:br>
              <a:rPr lang="el-GR" sz="3400" b="0" dirty="0" smtClean="0">
                <a:latin typeface="Arial" charset="0"/>
              </a:rPr>
            </a:br>
            <a:r>
              <a:rPr lang="el-GR" sz="2000" dirty="0" smtClean="0">
                <a:solidFill>
                  <a:srgbClr val="00B050"/>
                </a:solidFill>
                <a:latin typeface="Arial" pitchFamily="34" charset="0"/>
              </a:rPr>
              <a:t>Άρθρο 40 Κεντρικές δραστηριότητες αγορών και κεντρικές αρχές αγορών </a:t>
            </a:r>
          </a:p>
        </p:txBody>
      </p:sp>
      <p:sp>
        <p:nvSpPr>
          <p:cNvPr id="94212" name="Rectangle 3"/>
          <p:cNvSpPr>
            <a:spLocks noGrp="1" noChangeArrowheads="1"/>
          </p:cNvSpPr>
          <p:nvPr>
            <p:ph type="subTitle" idx="4294967295"/>
          </p:nvPr>
        </p:nvSpPr>
        <p:spPr>
          <a:xfrm>
            <a:off x="323850" y="836613"/>
            <a:ext cx="8496300" cy="5761037"/>
          </a:xfrm>
        </p:spPr>
        <p:txBody>
          <a:bodyPr/>
          <a:lstStyle/>
          <a:p>
            <a:pPr marL="371475" indent="-371475" algn="just" eaLnBrk="1" hangingPunct="1">
              <a:lnSpc>
                <a:spcPct val="160000"/>
              </a:lnSpc>
              <a:spcBef>
                <a:spcPct val="0"/>
              </a:spcBef>
              <a:buFont typeface="Wingdings" pitchFamily="2" charset="2"/>
              <a:buChar char="v"/>
              <a:tabLst>
                <a:tab pos="0" algn="l"/>
              </a:tabLst>
              <a:defRPr/>
            </a:pPr>
            <a:r>
              <a:rPr lang="el-GR" sz="2000" dirty="0" smtClean="0">
                <a:latin typeface="Arial" charset="0"/>
              </a:rPr>
              <a:t>Παρέχεται η δυνατότητα στις ΑΑ να προσφεύγουν σε </a:t>
            </a:r>
            <a:r>
              <a:rPr lang="el-GR" sz="2000" b="1" dirty="0" smtClean="0">
                <a:latin typeface="Arial" charset="0"/>
              </a:rPr>
              <a:t>Κεντρικές Αρχές Αγορών [ΚΑΑ],</a:t>
            </a:r>
            <a:r>
              <a:rPr lang="el-GR" sz="2000" dirty="0" smtClean="0">
                <a:latin typeface="Arial" charset="0"/>
              </a:rPr>
              <a:t> που αναλαμβάνουν την πραγματοποίηση αγορών, τη διαχείριση δυναμικών συστημάτων αγορών ή την ανάθεση ΔΣ / συμφωνιών-πλαίσιο που προορίζονται για άλλες ΑΑ. </a:t>
            </a:r>
            <a:r>
              <a:rPr lang="el-GR" sz="2000" dirty="0" smtClean="0">
                <a:solidFill>
                  <a:schemeClr val="accent2"/>
                </a:solidFill>
                <a:latin typeface="Arial" charset="0"/>
              </a:rPr>
              <a:t>[</a:t>
            </a:r>
            <a:r>
              <a:rPr lang="el-GR" sz="2000" dirty="0" smtClean="0">
                <a:solidFill>
                  <a:srgbClr val="00B050"/>
                </a:solidFill>
                <a:latin typeface="Arial" charset="0"/>
              </a:rPr>
              <a:t>βλ. ορισμό ΚΑΑ αρθρ.2]</a:t>
            </a:r>
          </a:p>
          <a:p>
            <a:pPr marL="371475" indent="-371475" algn="just" eaLnBrk="1" hangingPunct="1">
              <a:lnSpc>
                <a:spcPct val="160000"/>
              </a:lnSpc>
              <a:spcBef>
                <a:spcPct val="0"/>
              </a:spcBef>
              <a:buFont typeface="Wingdings" pitchFamily="2" charset="2"/>
              <a:buChar char="v"/>
              <a:tabLst>
                <a:tab pos="0" algn="l"/>
              </a:tabLst>
              <a:defRPr/>
            </a:pPr>
            <a:r>
              <a:rPr lang="el-GR" sz="2000" b="1" dirty="0" smtClean="0">
                <a:latin typeface="Arial" charset="0"/>
              </a:rPr>
              <a:t>Οι ΚΑΑ λειτουργούν ως</a:t>
            </a:r>
            <a:r>
              <a:rPr lang="el-GR" sz="2000" dirty="0" smtClean="0">
                <a:latin typeface="Arial" charset="0"/>
              </a:rPr>
              <a:t>: </a:t>
            </a:r>
          </a:p>
          <a:p>
            <a:pPr marL="371475" indent="-371475" algn="just" eaLnBrk="1" hangingPunct="1">
              <a:lnSpc>
                <a:spcPct val="160000"/>
              </a:lnSpc>
              <a:spcBef>
                <a:spcPct val="0"/>
              </a:spcBef>
              <a:buFont typeface="Wingdings" pitchFamily="2" charset="2"/>
              <a:buChar char="ü"/>
              <a:tabLst>
                <a:tab pos="0" algn="l"/>
              </a:tabLst>
              <a:defRPr/>
            </a:pPr>
            <a:r>
              <a:rPr lang="el-GR" sz="2000" dirty="0" smtClean="0">
                <a:latin typeface="Arial" charset="0"/>
              </a:rPr>
              <a:t>πωλητές χονδρικής που αγοράζουν, αποθηκεύουν ή </a:t>
            </a:r>
            <a:r>
              <a:rPr lang="el-GR" sz="2000" dirty="0" err="1" smtClean="0">
                <a:latin typeface="Arial" charset="0"/>
              </a:rPr>
              <a:t>επαναπωλούν</a:t>
            </a:r>
            <a:r>
              <a:rPr lang="el-GR" sz="2000" dirty="0" smtClean="0">
                <a:latin typeface="Arial" charset="0"/>
              </a:rPr>
              <a:t>, ή</a:t>
            </a:r>
          </a:p>
          <a:p>
            <a:pPr marL="371475" indent="-371475" algn="just" eaLnBrk="1" hangingPunct="1">
              <a:lnSpc>
                <a:spcPct val="160000"/>
              </a:lnSpc>
              <a:spcBef>
                <a:spcPct val="0"/>
              </a:spcBef>
              <a:buFont typeface="Wingdings" pitchFamily="2" charset="2"/>
              <a:buChar char="ü"/>
              <a:tabLst>
                <a:tab pos="0" algn="l"/>
              </a:tabLst>
              <a:defRPr/>
            </a:pPr>
            <a:r>
              <a:rPr lang="el-GR" sz="2000" dirty="0" smtClean="0">
                <a:latin typeface="Arial" charset="0"/>
              </a:rPr>
              <a:t>μεσάζοντες που αναθέτουν συμβάσεις, χειρίζονται δυναμικά συστήματα αγορών ή συνάπτουν συμφωνίες-πλαίσιο για χρήση από τις ΑΑ. </a:t>
            </a:r>
          </a:p>
          <a:p>
            <a:pPr marL="371475" indent="-371475" algn="ctr" eaLnBrk="1" hangingPunct="1">
              <a:lnSpc>
                <a:spcPct val="160000"/>
              </a:lnSpc>
              <a:spcBef>
                <a:spcPct val="0"/>
              </a:spcBef>
              <a:buFont typeface="Wingdings" pitchFamily="2" charset="2"/>
              <a:buNone/>
              <a:tabLst>
                <a:tab pos="0" algn="l"/>
              </a:tabLst>
              <a:defRPr/>
            </a:pPr>
            <a:r>
              <a:rPr lang="el-GR" sz="2000" dirty="0" smtClean="0">
                <a:solidFill>
                  <a:srgbClr val="00B050"/>
                </a:solidFill>
                <a:latin typeface="Arial" charset="0"/>
              </a:rPr>
              <a:t>[βλ. σχετικά τις μέχρι τώρα εκδοθείσες κανονιστικές πράξεις]</a:t>
            </a:r>
          </a:p>
        </p:txBody>
      </p:sp>
    </p:spTree>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1074" name="Rectangle 6"/>
          <p:cNvSpPr>
            <a:spLocks noGrp="1" noChangeArrowheads="1"/>
          </p:cNvSpPr>
          <p:nvPr>
            <p:ph type="sldNum" sz="quarter" idx="12"/>
          </p:nvPr>
        </p:nvSpPr>
        <p:spPr>
          <a:xfrm>
            <a:off x="6553200" y="6248400"/>
            <a:ext cx="1905000" cy="457200"/>
          </a:xfrm>
          <a:noFill/>
        </p:spPr>
        <p:txBody>
          <a:bodyPr/>
          <a:lstStyle/>
          <a:p>
            <a:fld id="{6CFE7173-063E-49CF-870D-112AA1E9864D}" type="slidenum">
              <a:rPr lang="el-GR" sz="1200" smtClean="0">
                <a:effectLst/>
                <a:latin typeface="Verdana" pitchFamily="34" charset="0"/>
              </a:rPr>
              <a:pPr/>
              <a:t>154</a:t>
            </a:fld>
            <a:endParaRPr lang="el-GR" sz="1200" smtClean="0">
              <a:effectLst/>
              <a:latin typeface="Verdana" pitchFamily="34" charset="0"/>
            </a:endParaRPr>
          </a:p>
        </p:txBody>
      </p:sp>
      <p:sp>
        <p:nvSpPr>
          <p:cNvPr id="95235" name="Rectangle 2"/>
          <p:cNvSpPr>
            <a:spLocks noGrp="1" noChangeArrowheads="1"/>
          </p:cNvSpPr>
          <p:nvPr>
            <p:ph type="ctrTitle" idx="4294967295"/>
          </p:nvPr>
        </p:nvSpPr>
        <p:spPr>
          <a:xfrm>
            <a:off x="323850" y="115888"/>
            <a:ext cx="8497888" cy="649287"/>
          </a:xfrm>
        </p:spPr>
        <p:txBody>
          <a:bodyPr anchor="b"/>
          <a:lstStyle/>
          <a:p>
            <a:pPr algn="just" eaLnBrk="1" hangingPunct="1">
              <a:lnSpc>
                <a:spcPct val="70000"/>
              </a:lnSpc>
              <a:defRPr/>
            </a:pPr>
            <a:r>
              <a:rPr lang="el-GR" sz="5700" b="0" dirty="0" smtClean="0">
                <a:solidFill>
                  <a:schemeClr val="accent2"/>
                </a:solidFill>
                <a:latin typeface="Arial" charset="0"/>
              </a:rPr>
              <a:t/>
            </a:r>
            <a:br>
              <a:rPr lang="el-GR" sz="5700" b="0" dirty="0" smtClean="0">
                <a:solidFill>
                  <a:schemeClr val="accent2"/>
                </a:solidFill>
                <a:latin typeface="Arial" charset="0"/>
              </a:rPr>
            </a:br>
            <a:r>
              <a:rPr lang="el-GR" sz="3400" b="0" dirty="0" smtClean="0">
                <a:latin typeface="Arial" charset="0"/>
              </a:rPr>
              <a:t/>
            </a:r>
            <a:br>
              <a:rPr lang="el-GR" sz="3400" b="0" dirty="0" smtClean="0">
                <a:latin typeface="Arial" charset="0"/>
              </a:rPr>
            </a:br>
            <a:r>
              <a:rPr lang="el-GR" sz="2000" dirty="0" smtClean="0">
                <a:solidFill>
                  <a:srgbClr val="00B050"/>
                </a:solidFill>
                <a:latin typeface="Arial" pitchFamily="34" charset="0"/>
              </a:rPr>
              <a:t>Άρθρο 40 Κεντρικές δραστηριότητες αγορών και κεντρικές αρχές αγορών (συν.) </a:t>
            </a:r>
          </a:p>
        </p:txBody>
      </p:sp>
      <p:sp>
        <p:nvSpPr>
          <p:cNvPr id="95236" name="Rectangle 3"/>
          <p:cNvSpPr>
            <a:spLocks noGrp="1" noChangeArrowheads="1"/>
          </p:cNvSpPr>
          <p:nvPr>
            <p:ph type="subTitle" idx="4294967295"/>
          </p:nvPr>
        </p:nvSpPr>
        <p:spPr>
          <a:xfrm>
            <a:off x="323850" y="836613"/>
            <a:ext cx="8496300" cy="5761037"/>
          </a:xfrm>
        </p:spPr>
        <p:txBody>
          <a:bodyPr/>
          <a:lstStyle/>
          <a:p>
            <a:pPr marL="371475" indent="-371475" algn="just" eaLnBrk="1" hangingPunct="1">
              <a:lnSpc>
                <a:spcPct val="180000"/>
              </a:lnSpc>
              <a:spcBef>
                <a:spcPct val="0"/>
              </a:spcBef>
              <a:buFont typeface="Wingdings" pitchFamily="2" charset="2"/>
              <a:buChar char="Ø"/>
              <a:tabLst>
                <a:tab pos="0" algn="l"/>
              </a:tabLst>
              <a:defRPr/>
            </a:pPr>
            <a:r>
              <a:rPr lang="el-GR" sz="2400" dirty="0" smtClean="0">
                <a:latin typeface="Arial" charset="0"/>
              </a:rPr>
              <a:t>Κανόνες για την ανάθεση ευθύνης τήρησης των υποχρεώσεων στην ΚΑΑ:</a:t>
            </a:r>
          </a:p>
          <a:p>
            <a:pPr marL="371475" indent="-371475" algn="just" eaLnBrk="1" hangingPunct="1">
              <a:lnSpc>
                <a:spcPct val="180000"/>
              </a:lnSpc>
              <a:spcBef>
                <a:spcPct val="0"/>
              </a:spcBef>
              <a:buFont typeface="Wingdings" pitchFamily="2" charset="2"/>
              <a:buChar char="ü"/>
              <a:tabLst>
                <a:tab pos="0" algn="l"/>
              </a:tabLst>
              <a:defRPr/>
            </a:pPr>
            <a:r>
              <a:rPr lang="el-GR" sz="2400" dirty="0" smtClean="0">
                <a:latin typeface="Arial" charset="0"/>
              </a:rPr>
              <a:t>όταν η ΚΑΑ έχει την </a:t>
            </a:r>
            <a:r>
              <a:rPr lang="el-GR" sz="2400" dirty="0" smtClean="0">
                <a:solidFill>
                  <a:srgbClr val="00B050"/>
                </a:solidFill>
                <a:latin typeface="Arial" charset="0"/>
              </a:rPr>
              <a:t>αποκλειστική αρμοδιότητα για τη διεξαγωγή των διαδικασιών σύναψης σύμβασης</a:t>
            </a:r>
            <a:r>
              <a:rPr lang="el-GR" sz="2400" dirty="0" smtClean="0">
                <a:latin typeface="Arial" charset="0"/>
              </a:rPr>
              <a:t>, έχει την άμεση και αποκλειστική ευθύνη για τη νομιμότητα των διαδικασιών. </a:t>
            </a:r>
          </a:p>
          <a:p>
            <a:pPr marL="371475" indent="-371475" algn="just" eaLnBrk="1" hangingPunct="1">
              <a:lnSpc>
                <a:spcPct val="180000"/>
              </a:lnSpc>
              <a:spcBef>
                <a:spcPct val="0"/>
              </a:spcBef>
              <a:buFont typeface="Wingdings" pitchFamily="2" charset="2"/>
              <a:buChar char="ü"/>
              <a:tabLst>
                <a:tab pos="0" algn="l"/>
              </a:tabLst>
              <a:defRPr/>
            </a:pPr>
            <a:r>
              <a:rPr lang="el-GR" sz="2400" dirty="0" smtClean="0">
                <a:latin typeface="Arial" charset="0"/>
              </a:rPr>
              <a:t>Όταν μια ΑΑ εκτελεί ορισμένα τμήματα της διαδικασίας, συνεχίζει να </a:t>
            </a:r>
            <a:r>
              <a:rPr lang="el-GR" sz="2400" dirty="0" smtClean="0">
                <a:solidFill>
                  <a:srgbClr val="00B050"/>
                </a:solidFill>
                <a:latin typeface="Arial" charset="0"/>
              </a:rPr>
              <a:t>φέρει την ευθύνη για τα στάδια που εκτελεί</a:t>
            </a:r>
            <a:r>
              <a:rPr lang="el-GR" sz="2400" dirty="0" smtClean="0">
                <a:latin typeface="Arial" charset="0"/>
              </a:rPr>
              <a:t>. </a:t>
            </a:r>
          </a:p>
        </p:txBody>
      </p:sp>
    </p:spTree>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2098" name="Rectangle 6"/>
          <p:cNvSpPr>
            <a:spLocks noGrp="1" noChangeArrowheads="1"/>
          </p:cNvSpPr>
          <p:nvPr>
            <p:ph type="sldNum" sz="quarter" idx="12"/>
          </p:nvPr>
        </p:nvSpPr>
        <p:spPr>
          <a:xfrm>
            <a:off x="6553200" y="6248400"/>
            <a:ext cx="1905000" cy="457200"/>
          </a:xfrm>
          <a:noFill/>
        </p:spPr>
        <p:txBody>
          <a:bodyPr/>
          <a:lstStyle/>
          <a:p>
            <a:fld id="{508EFE0C-235E-45D7-9629-CA665955F301}" type="slidenum">
              <a:rPr lang="el-GR" sz="1200" smtClean="0">
                <a:effectLst/>
                <a:latin typeface="Verdana" pitchFamily="34" charset="0"/>
              </a:rPr>
              <a:pPr/>
              <a:t>155</a:t>
            </a:fld>
            <a:endParaRPr lang="el-GR" sz="1200" smtClean="0">
              <a:effectLst/>
              <a:latin typeface="Verdana" pitchFamily="34" charset="0"/>
            </a:endParaRPr>
          </a:p>
        </p:txBody>
      </p:sp>
      <p:sp>
        <p:nvSpPr>
          <p:cNvPr id="96259" name="Rectangle 2"/>
          <p:cNvSpPr>
            <a:spLocks noGrp="1" noChangeArrowheads="1"/>
          </p:cNvSpPr>
          <p:nvPr>
            <p:ph type="ctrTitle" idx="4294967295"/>
          </p:nvPr>
        </p:nvSpPr>
        <p:spPr>
          <a:xfrm>
            <a:off x="323850" y="115888"/>
            <a:ext cx="8497888" cy="649287"/>
          </a:xfrm>
        </p:spPr>
        <p:txBody>
          <a:bodyPr anchor="b"/>
          <a:lstStyle/>
          <a:p>
            <a:pPr algn="just" eaLnBrk="1" hangingPunct="1">
              <a:lnSpc>
                <a:spcPct val="70000"/>
              </a:lnSpc>
              <a:defRPr/>
            </a:pPr>
            <a:r>
              <a:rPr lang="el-GR" sz="5700" b="0" dirty="0" smtClean="0">
                <a:solidFill>
                  <a:schemeClr val="accent2"/>
                </a:solidFill>
                <a:latin typeface="Arial" charset="0"/>
              </a:rPr>
              <a:t/>
            </a:r>
            <a:br>
              <a:rPr lang="el-GR" sz="5700" b="0" dirty="0" smtClean="0">
                <a:solidFill>
                  <a:schemeClr val="accent2"/>
                </a:solidFill>
                <a:latin typeface="Arial" charset="0"/>
              </a:rPr>
            </a:br>
            <a:r>
              <a:rPr lang="el-GR" sz="3400" b="0" dirty="0" smtClean="0">
                <a:latin typeface="Arial" charset="0"/>
              </a:rPr>
              <a:t/>
            </a:r>
            <a:br>
              <a:rPr lang="el-GR" sz="3400" b="0" dirty="0" smtClean="0">
                <a:latin typeface="Arial" charset="0"/>
              </a:rPr>
            </a:br>
            <a:r>
              <a:rPr lang="el-GR" sz="2000" dirty="0" smtClean="0">
                <a:solidFill>
                  <a:srgbClr val="00B050"/>
                </a:solidFill>
                <a:latin typeface="Arial" pitchFamily="34" charset="0"/>
              </a:rPr>
              <a:t>Άρθρο 40 Κεντρικές δραστηριότητες αγορών και κεντρικές αρχές αγορών (συν.) </a:t>
            </a:r>
          </a:p>
        </p:txBody>
      </p:sp>
      <p:sp>
        <p:nvSpPr>
          <p:cNvPr id="96260" name="Rectangle 3"/>
          <p:cNvSpPr>
            <a:spLocks noGrp="1" noChangeArrowheads="1"/>
          </p:cNvSpPr>
          <p:nvPr>
            <p:ph type="subTitle" idx="4294967295"/>
          </p:nvPr>
        </p:nvSpPr>
        <p:spPr>
          <a:xfrm>
            <a:off x="323850" y="836613"/>
            <a:ext cx="8496300" cy="5761037"/>
          </a:xfrm>
        </p:spPr>
        <p:txBody>
          <a:bodyPr/>
          <a:lstStyle/>
          <a:p>
            <a:pPr marL="371475" indent="-371475" algn="just" eaLnBrk="1" hangingPunct="1">
              <a:lnSpc>
                <a:spcPct val="180000"/>
              </a:lnSpc>
              <a:spcBef>
                <a:spcPct val="0"/>
              </a:spcBef>
              <a:buFont typeface="Wingdings" pitchFamily="2" charset="2"/>
              <a:buChar char="Ø"/>
              <a:tabLst>
                <a:tab pos="0" algn="l"/>
              </a:tabLst>
              <a:defRPr/>
            </a:pPr>
            <a:r>
              <a:rPr lang="el-GR" sz="2400" dirty="0" smtClean="0">
                <a:latin typeface="Arial" charset="0"/>
              </a:rPr>
              <a:t>Οι ΑΑ δύναται να αναθέτουν ΔΣ υπηρεσιών για την παροχή κεντρικών δραστηριοτήτων αγορών σε ΚΑΑ χωρίς να εφαρμόζονται οι διαδικασίες του Βιβλ. I &amp; οι εν λόγω ΔΣ μπορούν να περιλαμβάνουν την παροχή επικουρικών δραστηριοτήτων αγορών.</a:t>
            </a:r>
          </a:p>
          <a:p>
            <a:pPr marL="371475" indent="-371475" algn="just" eaLnBrk="1" hangingPunct="1">
              <a:lnSpc>
                <a:spcPct val="180000"/>
              </a:lnSpc>
              <a:spcBef>
                <a:spcPct val="0"/>
              </a:spcBef>
              <a:buFont typeface="Wingdings" pitchFamily="2" charset="2"/>
              <a:buChar char="Ø"/>
              <a:tabLst>
                <a:tab pos="0" algn="l"/>
              </a:tabLst>
              <a:defRPr/>
            </a:pPr>
            <a:r>
              <a:rPr lang="el-GR" sz="2400" dirty="0" smtClean="0">
                <a:latin typeface="Arial" charset="0"/>
              </a:rPr>
              <a:t>Θεσπίζεται </a:t>
            </a:r>
            <a:r>
              <a:rPr lang="el-GR" sz="2400" b="1" dirty="0" smtClean="0">
                <a:latin typeface="Arial" charset="0"/>
              </a:rPr>
              <a:t>υποχρέωση των ΚΑΑ</a:t>
            </a:r>
            <a:r>
              <a:rPr lang="el-GR" sz="2400" dirty="0" smtClean="0">
                <a:latin typeface="Arial" charset="0"/>
              </a:rPr>
              <a:t> να διενεργούν όλες τις διαδικασίες σύναψης σύμβασης </a:t>
            </a:r>
            <a:r>
              <a:rPr lang="el-GR" sz="2400" b="1" u="sng" dirty="0" smtClean="0">
                <a:solidFill>
                  <a:srgbClr val="00B050"/>
                </a:solidFill>
                <a:latin typeface="Arial" charset="0"/>
              </a:rPr>
              <a:t>μέσω του ΕΣΗΔΗΣ</a:t>
            </a:r>
            <a:r>
              <a:rPr lang="el-GR" sz="2400" dirty="0" smtClean="0">
                <a:solidFill>
                  <a:srgbClr val="00B050"/>
                </a:solidFill>
                <a:latin typeface="Arial" charset="0"/>
              </a:rPr>
              <a:t> </a:t>
            </a:r>
            <a:r>
              <a:rPr lang="el-GR" sz="2400" dirty="0" smtClean="0">
                <a:latin typeface="Arial" charset="0"/>
              </a:rPr>
              <a:t>από την δημοσίευση του ν. 4412/16. </a:t>
            </a:r>
          </a:p>
        </p:txBody>
      </p:sp>
    </p:spTree>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22" name="Rectangle 6"/>
          <p:cNvSpPr>
            <a:spLocks noGrp="1" noChangeArrowheads="1"/>
          </p:cNvSpPr>
          <p:nvPr>
            <p:ph type="sldNum" sz="quarter" idx="12"/>
          </p:nvPr>
        </p:nvSpPr>
        <p:spPr>
          <a:xfrm>
            <a:off x="6553200" y="6248400"/>
            <a:ext cx="1905000" cy="457200"/>
          </a:xfrm>
          <a:noFill/>
        </p:spPr>
        <p:txBody>
          <a:bodyPr/>
          <a:lstStyle/>
          <a:p>
            <a:fld id="{57527A27-2897-44C8-A1E5-04D402FD181C}" type="slidenum">
              <a:rPr lang="el-GR" sz="1200" smtClean="0">
                <a:effectLst/>
                <a:latin typeface="Verdana" pitchFamily="34" charset="0"/>
              </a:rPr>
              <a:pPr/>
              <a:t>156</a:t>
            </a:fld>
            <a:endParaRPr lang="el-GR" sz="1200" smtClean="0">
              <a:effectLst/>
              <a:latin typeface="Verdana" pitchFamily="34" charset="0"/>
            </a:endParaRPr>
          </a:p>
        </p:txBody>
      </p:sp>
      <p:sp>
        <p:nvSpPr>
          <p:cNvPr id="97283" name="Rectangle 2"/>
          <p:cNvSpPr>
            <a:spLocks noGrp="1" noChangeArrowheads="1"/>
          </p:cNvSpPr>
          <p:nvPr>
            <p:ph type="ctrTitle" idx="4294967295"/>
          </p:nvPr>
        </p:nvSpPr>
        <p:spPr>
          <a:xfrm>
            <a:off x="323850" y="188913"/>
            <a:ext cx="8497888" cy="576262"/>
          </a:xfrm>
        </p:spPr>
        <p:txBody>
          <a:bodyPr anchor="b"/>
          <a:lstStyle/>
          <a:p>
            <a:pPr algn="just" eaLnBrk="1" hangingPunct="1">
              <a:lnSpc>
                <a:spcPct val="80000"/>
              </a:lnSpc>
              <a:defRPr/>
            </a:pPr>
            <a:r>
              <a:rPr lang="el-GR" sz="3600" smtClean="0">
                <a:latin typeface="Arial" charset="0"/>
              </a:rPr>
              <a:t>	</a:t>
            </a:r>
            <a:br>
              <a:rPr lang="el-GR" sz="3600" smtClean="0">
                <a:latin typeface="Arial" charset="0"/>
              </a:rPr>
            </a:br>
            <a:r>
              <a:rPr lang="el-GR" sz="2000" smtClean="0">
                <a:latin typeface="Arial" charset="0"/>
              </a:rPr>
              <a:t>Άρθρο 41 Ειδικές ρυθμίσεις σχετικά με τις κεντρικές δραστηριότητες αγορών και τον προγραμματισμό δημοσίων συμβάσεων</a:t>
            </a:r>
            <a:endParaRPr lang="el-GR" sz="2000" b="0" smtClean="0">
              <a:latin typeface="Arial" charset="0"/>
            </a:endParaRPr>
          </a:p>
        </p:txBody>
      </p:sp>
      <p:sp>
        <p:nvSpPr>
          <p:cNvPr id="97284" name="Rectangle 3"/>
          <p:cNvSpPr>
            <a:spLocks noGrp="1" noChangeArrowheads="1"/>
          </p:cNvSpPr>
          <p:nvPr>
            <p:ph type="subTitle" idx="4294967295"/>
          </p:nvPr>
        </p:nvSpPr>
        <p:spPr>
          <a:xfrm>
            <a:off x="179388" y="836613"/>
            <a:ext cx="8785225" cy="5761037"/>
          </a:xfrm>
        </p:spPr>
        <p:txBody>
          <a:bodyPr/>
          <a:lstStyle/>
          <a:p>
            <a:pPr algn="just" eaLnBrk="1" hangingPunct="1">
              <a:lnSpc>
                <a:spcPct val="150000"/>
              </a:lnSpc>
              <a:spcBef>
                <a:spcPct val="0"/>
              </a:spcBef>
              <a:buFont typeface="Wingdings" pitchFamily="2" charset="2"/>
              <a:buNone/>
              <a:tabLst>
                <a:tab pos="0" algn="l"/>
              </a:tabLst>
              <a:defRPr/>
            </a:pPr>
            <a:r>
              <a:rPr lang="el-GR" sz="1900" dirty="0" smtClean="0">
                <a:latin typeface="Arial" charset="0"/>
              </a:rPr>
              <a:t>Λειτουργούν ως </a:t>
            </a:r>
            <a:r>
              <a:rPr lang="el-GR" sz="1900" b="1" u="sng" dirty="0" smtClean="0">
                <a:solidFill>
                  <a:srgbClr val="00B050"/>
                </a:solidFill>
                <a:latin typeface="Arial" charset="0"/>
              </a:rPr>
              <a:t>Εθνικές Κεντρικές Αρχές Αγορών</a:t>
            </a:r>
            <a:r>
              <a:rPr lang="el-GR" sz="1900" b="1" dirty="0" smtClean="0">
                <a:solidFill>
                  <a:srgbClr val="00B050"/>
                </a:solidFill>
                <a:latin typeface="Arial" charset="0"/>
              </a:rPr>
              <a:t> </a:t>
            </a:r>
            <a:r>
              <a:rPr lang="el-GR" sz="1900" dirty="0" smtClean="0">
                <a:latin typeface="Arial" charset="0"/>
              </a:rPr>
              <a:t>[</a:t>
            </a:r>
            <a:r>
              <a:rPr lang="el-GR" sz="1900" dirty="0" err="1" smtClean="0">
                <a:latin typeface="Arial" charset="0"/>
              </a:rPr>
              <a:t>περ</a:t>
            </a:r>
            <a:r>
              <a:rPr lang="el-GR" sz="1900" dirty="0" smtClean="0">
                <a:latin typeface="Arial" charset="0"/>
              </a:rPr>
              <a:t>. 18, </a:t>
            </a:r>
            <a:r>
              <a:rPr lang="en-US" sz="1900" dirty="0" smtClean="0">
                <a:latin typeface="Arial" charset="0"/>
              </a:rPr>
              <a:t>§</a:t>
            </a:r>
            <a:r>
              <a:rPr lang="el-GR" sz="1900" dirty="0" smtClean="0">
                <a:latin typeface="Arial" charset="0"/>
              </a:rPr>
              <a:t> 1, αρθρ. 2]:</a:t>
            </a:r>
          </a:p>
          <a:p>
            <a:pPr algn="just" eaLnBrk="1" hangingPunct="1">
              <a:lnSpc>
                <a:spcPct val="150000"/>
              </a:lnSpc>
              <a:spcBef>
                <a:spcPct val="0"/>
              </a:spcBef>
              <a:buFont typeface="Wingdings" pitchFamily="2" charset="2"/>
              <a:buAutoNum type="arabicParenR"/>
              <a:tabLst>
                <a:tab pos="0" algn="l"/>
              </a:tabLst>
              <a:defRPr/>
            </a:pPr>
            <a:r>
              <a:rPr lang="el-GR" sz="1900" dirty="0" smtClean="0">
                <a:latin typeface="Arial" charset="0"/>
              </a:rPr>
              <a:t>Η </a:t>
            </a:r>
            <a:r>
              <a:rPr lang="el-GR" sz="1900" b="1" dirty="0" smtClean="0">
                <a:solidFill>
                  <a:srgbClr val="00B050"/>
                </a:solidFill>
                <a:latin typeface="Arial" charset="0"/>
              </a:rPr>
              <a:t>Γενική Γραμματεία Υποδομών</a:t>
            </a:r>
            <a:r>
              <a:rPr lang="el-GR" sz="1900" dirty="0" smtClean="0">
                <a:solidFill>
                  <a:srgbClr val="00B050"/>
                </a:solidFill>
                <a:latin typeface="Arial" charset="0"/>
              </a:rPr>
              <a:t> </a:t>
            </a:r>
            <a:r>
              <a:rPr lang="el-GR" sz="1900" dirty="0" smtClean="0">
                <a:latin typeface="Arial" charset="0"/>
              </a:rPr>
              <a:t>(ΓΓΥ) του Υπουργείου Υποδομών, Μεταφορών και Δικτύων για δημόσιες συμβάσεις έργων, μελετών &amp; παροχής τεχνικών &amp; λοιπών συναφών επιστημονικών υπηρεσιών.</a:t>
            </a:r>
          </a:p>
          <a:p>
            <a:pPr algn="just" eaLnBrk="1" hangingPunct="1">
              <a:lnSpc>
                <a:spcPct val="150000"/>
              </a:lnSpc>
              <a:spcBef>
                <a:spcPct val="0"/>
              </a:spcBef>
              <a:buFont typeface="Wingdings" pitchFamily="2" charset="2"/>
              <a:buAutoNum type="arabicParenR"/>
              <a:tabLst>
                <a:tab pos="0" algn="l"/>
              </a:tabLst>
              <a:defRPr/>
            </a:pPr>
            <a:r>
              <a:rPr lang="el-GR" sz="1900" dirty="0" smtClean="0">
                <a:latin typeface="Arial" charset="0"/>
              </a:rPr>
              <a:t>Η </a:t>
            </a:r>
            <a:r>
              <a:rPr lang="el-GR" sz="1900" b="1" dirty="0" smtClean="0">
                <a:solidFill>
                  <a:srgbClr val="00B050"/>
                </a:solidFill>
                <a:latin typeface="Arial" charset="0"/>
              </a:rPr>
              <a:t>Γενική Διεύθυνση Δημοσίων Συμβάσεων και Προμηθειών</a:t>
            </a:r>
            <a:r>
              <a:rPr lang="el-GR" sz="1900" dirty="0" smtClean="0">
                <a:solidFill>
                  <a:srgbClr val="00B050"/>
                </a:solidFill>
                <a:latin typeface="Arial" charset="0"/>
              </a:rPr>
              <a:t> </a:t>
            </a:r>
            <a:r>
              <a:rPr lang="el-GR" sz="1900" dirty="0" smtClean="0">
                <a:latin typeface="Arial" charset="0"/>
              </a:rPr>
              <a:t>(ΓΔΔΣ&amp;Π) της Γενικής Γραμματείας Εμπορίου και Προστασίας Καταναλωτή (ΓΓΕ&amp;ΠΚ) του Υπουργείου Οικονομίας, Ανάπτυξης και Τουρισμού, για δημόσιες συμβάσεις προμήθειας αγαθών και γενικών υπηρεσιών, εκτός από πεδίο αρμοδιότητας  Ε.Κ.Α.Π.Υ.</a:t>
            </a:r>
          </a:p>
          <a:p>
            <a:pPr algn="just" eaLnBrk="1" hangingPunct="1">
              <a:lnSpc>
                <a:spcPct val="150000"/>
              </a:lnSpc>
              <a:spcBef>
                <a:spcPct val="0"/>
              </a:spcBef>
              <a:buFont typeface="Wingdings" pitchFamily="2" charset="2"/>
              <a:buAutoNum type="arabicParenR"/>
              <a:tabLst>
                <a:tab pos="0" algn="l"/>
              </a:tabLst>
              <a:defRPr/>
            </a:pPr>
            <a:r>
              <a:rPr lang="el-GR" sz="1900" dirty="0" smtClean="0">
                <a:latin typeface="Arial" charset="0"/>
              </a:rPr>
              <a:t>Η </a:t>
            </a:r>
            <a:r>
              <a:rPr lang="el-GR" sz="1900" b="1" dirty="0" smtClean="0">
                <a:solidFill>
                  <a:srgbClr val="FFFF00"/>
                </a:solidFill>
                <a:latin typeface="Arial" charset="0"/>
              </a:rPr>
              <a:t>Εθνική Κεντρική Αρχή Προμηθειών Υγείας </a:t>
            </a:r>
            <a:r>
              <a:rPr lang="el-GR" sz="1900" dirty="0" smtClean="0">
                <a:solidFill>
                  <a:srgbClr val="FFFF00"/>
                </a:solidFill>
                <a:latin typeface="Arial" charset="0"/>
              </a:rPr>
              <a:t>(Ε.Κ.Α.Π.Υ.) του Υπουργείου Υγείας για δημόσιες συμβάσεις προμήθειας </a:t>
            </a:r>
            <a:r>
              <a:rPr lang="el-GR" sz="1900" dirty="0" err="1" smtClean="0">
                <a:solidFill>
                  <a:srgbClr val="FFFF00"/>
                </a:solidFill>
                <a:latin typeface="Arial" charset="0"/>
              </a:rPr>
              <a:t>ιατροτεχνολογικών</a:t>
            </a:r>
            <a:r>
              <a:rPr lang="el-GR" sz="1900" dirty="0" smtClean="0">
                <a:solidFill>
                  <a:srgbClr val="FFFF00"/>
                </a:solidFill>
                <a:latin typeface="Arial" charset="0"/>
              </a:rPr>
              <a:t>, υγειονομικών, φαρμακευτικών αγαθών και συναφών υπηρεσιών</a:t>
            </a:r>
            <a:r>
              <a:rPr lang="el-GR" sz="1900" dirty="0" smtClean="0">
                <a:latin typeface="Arial" charset="0"/>
              </a:rPr>
              <a:t>.</a:t>
            </a:r>
          </a:p>
        </p:txBody>
      </p:sp>
    </p:spTree>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4146" name="Rectangle 6"/>
          <p:cNvSpPr>
            <a:spLocks noGrp="1" noChangeArrowheads="1"/>
          </p:cNvSpPr>
          <p:nvPr>
            <p:ph type="sldNum" sz="quarter" idx="12"/>
          </p:nvPr>
        </p:nvSpPr>
        <p:spPr>
          <a:xfrm>
            <a:off x="6553200" y="6248400"/>
            <a:ext cx="1905000" cy="457200"/>
          </a:xfrm>
          <a:noFill/>
        </p:spPr>
        <p:txBody>
          <a:bodyPr/>
          <a:lstStyle/>
          <a:p>
            <a:fld id="{F9D12FA2-6F06-4973-B86B-B7EF3E26FFC2}" type="slidenum">
              <a:rPr lang="el-GR" sz="1200" smtClean="0">
                <a:effectLst/>
                <a:latin typeface="Verdana" pitchFamily="34" charset="0"/>
              </a:rPr>
              <a:pPr/>
              <a:t>157</a:t>
            </a:fld>
            <a:endParaRPr lang="el-GR" sz="1200" smtClean="0">
              <a:effectLst/>
              <a:latin typeface="Verdana" pitchFamily="34" charset="0"/>
            </a:endParaRPr>
          </a:p>
        </p:txBody>
      </p:sp>
      <p:sp>
        <p:nvSpPr>
          <p:cNvPr id="98307" name="Rectangle 2"/>
          <p:cNvSpPr>
            <a:spLocks noGrp="1" noChangeArrowheads="1"/>
          </p:cNvSpPr>
          <p:nvPr>
            <p:ph type="ctrTitle" idx="4294967295"/>
          </p:nvPr>
        </p:nvSpPr>
        <p:spPr>
          <a:xfrm>
            <a:off x="323850" y="188913"/>
            <a:ext cx="8497888" cy="576262"/>
          </a:xfrm>
        </p:spPr>
        <p:txBody>
          <a:bodyPr anchor="b"/>
          <a:lstStyle/>
          <a:p>
            <a:pPr algn="just" eaLnBrk="1" hangingPunct="1">
              <a:lnSpc>
                <a:spcPct val="80000"/>
              </a:lnSpc>
              <a:defRPr/>
            </a:pPr>
            <a:r>
              <a:rPr lang="el-GR" sz="2000" b="0" smtClean="0">
                <a:solidFill>
                  <a:srgbClr val="FFFF00"/>
                </a:solidFill>
                <a:latin typeface="Arial" charset="0"/>
              </a:rPr>
              <a:t>άρθρο 41 </a:t>
            </a:r>
            <a:r>
              <a:rPr lang="el-GR" sz="2000" smtClean="0">
                <a:latin typeface="Arial" charset="0"/>
              </a:rPr>
              <a:t>Ειδικές ρυθμίσεις σχετικά με τις κεντρικές δραστηριότητες αγορών και τον προγραμματισμό δημοσίων συμβάσεων</a:t>
            </a:r>
            <a:endParaRPr lang="el-GR" sz="2000" b="0" smtClean="0">
              <a:latin typeface="Arial" charset="0"/>
            </a:endParaRPr>
          </a:p>
        </p:txBody>
      </p:sp>
      <p:sp>
        <p:nvSpPr>
          <p:cNvPr id="98308" name="Rectangle 3"/>
          <p:cNvSpPr>
            <a:spLocks noGrp="1" noChangeArrowheads="1"/>
          </p:cNvSpPr>
          <p:nvPr>
            <p:ph type="subTitle" idx="4294967295"/>
          </p:nvPr>
        </p:nvSpPr>
        <p:spPr>
          <a:xfrm>
            <a:off x="179388" y="908050"/>
            <a:ext cx="8785225" cy="5834063"/>
          </a:xfrm>
        </p:spPr>
        <p:txBody>
          <a:bodyPr/>
          <a:lstStyle/>
          <a:p>
            <a:pPr marL="177800" indent="-177800" algn="just" eaLnBrk="1" hangingPunct="1">
              <a:lnSpc>
                <a:spcPct val="170000"/>
              </a:lnSpc>
              <a:spcBef>
                <a:spcPct val="0"/>
              </a:spcBef>
              <a:buFont typeface="Wingdings" pitchFamily="2" charset="2"/>
              <a:buChar char="Ø"/>
              <a:tabLst>
                <a:tab pos="177800" algn="l"/>
              </a:tabLst>
              <a:defRPr/>
            </a:pPr>
            <a:r>
              <a:rPr lang="el-GR" sz="2000" b="1" u="sng" smtClean="0">
                <a:solidFill>
                  <a:srgbClr val="00B050"/>
                </a:solidFill>
                <a:latin typeface="Arial" charset="0"/>
              </a:rPr>
              <a:t>Δυνατότητα καθορισμού ΚΑΑ</a:t>
            </a:r>
            <a:r>
              <a:rPr lang="el-GR" sz="2000" smtClean="0">
                <a:solidFill>
                  <a:srgbClr val="00B050"/>
                </a:solidFill>
                <a:latin typeface="Arial" charset="0"/>
              </a:rPr>
              <a:t> </a:t>
            </a:r>
            <a:r>
              <a:rPr lang="el-GR" sz="2000" smtClean="0">
                <a:latin typeface="Arial" charset="0"/>
              </a:rPr>
              <a:t>[με έκδοση ΚΥΑ] είτε σε επίπεδο διαφορετικών κατηγοριών δημόσιων Φορέων, είτε βάσει τομέα ή κλάδου της αγοράς, είτε κατά γεωγραφικές ενότητες της χώρας, είτε με συνδυασμένη εφαρμογή των ως άνω κριτηρίων.</a:t>
            </a:r>
          </a:p>
          <a:p>
            <a:pPr marL="177800" indent="-177800" algn="just" eaLnBrk="1" hangingPunct="1">
              <a:lnSpc>
                <a:spcPct val="170000"/>
              </a:lnSpc>
              <a:spcBef>
                <a:spcPct val="0"/>
              </a:spcBef>
              <a:buFont typeface="Wingdings" pitchFamily="2" charset="2"/>
              <a:buChar char="Ø"/>
              <a:tabLst>
                <a:tab pos="177800" algn="l"/>
              </a:tabLst>
              <a:defRPr/>
            </a:pPr>
            <a:r>
              <a:rPr lang="el-GR" sz="2000" smtClean="0">
                <a:latin typeface="Arial" charset="0"/>
              </a:rPr>
              <a:t>Εξουσιοδοτική διάταξη για έκδοση κανονιστικών πράξεων του προϊσταμένου Υπουργού της ΕΚΑΑ περί καθορισμού όρων για την ομαδοποίηση &amp; σύναψη ΔΣ από ΚΑΑ, τα είδη ΔΣ που δεν συνάπτονται από ΚΑΑ, οι κατηγορίες έργων, αγαθών &amp; υπηρεσιών που μπορούν να αποτελούν αντικείμενο ομαδοποίησης &amp; για την προμήθεια των οποίων μπορεί να γίνεται προσφυγή σε τεχνικές συγκεντρωτικών αγορών, κ.α. </a:t>
            </a:r>
          </a:p>
        </p:txBody>
      </p:sp>
    </p:spTree>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5170" name="Rectangle 6"/>
          <p:cNvSpPr>
            <a:spLocks noGrp="1" noChangeArrowheads="1"/>
          </p:cNvSpPr>
          <p:nvPr>
            <p:ph type="sldNum" sz="quarter" idx="12"/>
          </p:nvPr>
        </p:nvSpPr>
        <p:spPr>
          <a:xfrm>
            <a:off x="6553200" y="6248400"/>
            <a:ext cx="1905000" cy="457200"/>
          </a:xfrm>
          <a:noFill/>
        </p:spPr>
        <p:txBody>
          <a:bodyPr/>
          <a:lstStyle/>
          <a:p>
            <a:fld id="{56B30F98-CB7F-42B3-9DB2-921960C1C58B}" type="slidenum">
              <a:rPr lang="el-GR" sz="1200" smtClean="0">
                <a:effectLst/>
                <a:latin typeface="Verdana" pitchFamily="34" charset="0"/>
              </a:rPr>
              <a:pPr/>
              <a:t>158</a:t>
            </a:fld>
            <a:endParaRPr lang="el-GR" sz="1200" smtClean="0">
              <a:effectLst/>
              <a:latin typeface="Verdana" pitchFamily="34" charset="0"/>
            </a:endParaRPr>
          </a:p>
        </p:txBody>
      </p:sp>
      <p:sp>
        <p:nvSpPr>
          <p:cNvPr id="99331" name="Rectangle 2"/>
          <p:cNvSpPr>
            <a:spLocks noGrp="1" noChangeArrowheads="1"/>
          </p:cNvSpPr>
          <p:nvPr>
            <p:ph type="ctrTitle" idx="4294967295"/>
          </p:nvPr>
        </p:nvSpPr>
        <p:spPr>
          <a:xfrm>
            <a:off x="323850" y="333375"/>
            <a:ext cx="8497888" cy="574675"/>
          </a:xfrm>
        </p:spPr>
        <p:txBody>
          <a:bodyPr anchor="b"/>
          <a:lstStyle/>
          <a:p>
            <a:pPr algn="just" eaLnBrk="1" hangingPunct="1">
              <a:lnSpc>
                <a:spcPct val="80000"/>
              </a:lnSpc>
              <a:defRPr/>
            </a:pPr>
            <a:r>
              <a:rPr lang="el-GR" sz="5700" b="0" dirty="0" smtClean="0">
                <a:solidFill>
                  <a:schemeClr val="accent2"/>
                </a:solidFill>
                <a:latin typeface="Arial" charset="0"/>
              </a:rPr>
              <a:t/>
            </a:r>
            <a:br>
              <a:rPr lang="el-GR" sz="5700" b="0" dirty="0" smtClean="0">
                <a:solidFill>
                  <a:schemeClr val="accent2"/>
                </a:solidFill>
                <a:latin typeface="Arial" charset="0"/>
              </a:rPr>
            </a:br>
            <a:r>
              <a:rPr lang="el-GR" sz="3400" b="0" dirty="0" smtClean="0">
                <a:latin typeface="Arial" charset="0"/>
              </a:rPr>
              <a:t/>
            </a:r>
            <a:br>
              <a:rPr lang="el-GR" sz="3400" b="0" dirty="0" smtClean="0">
                <a:latin typeface="Arial" charset="0"/>
              </a:rPr>
            </a:br>
            <a:endParaRPr lang="el-GR" sz="3400" b="0" dirty="0" smtClean="0">
              <a:latin typeface="Arial" charset="0"/>
            </a:endParaRPr>
          </a:p>
        </p:txBody>
      </p:sp>
      <p:sp>
        <p:nvSpPr>
          <p:cNvPr id="99332" name="Rectangle 3"/>
          <p:cNvSpPr>
            <a:spLocks noGrp="1" noChangeArrowheads="1"/>
          </p:cNvSpPr>
          <p:nvPr>
            <p:ph type="subTitle" idx="4294967295"/>
          </p:nvPr>
        </p:nvSpPr>
        <p:spPr>
          <a:xfrm>
            <a:off x="179388" y="188913"/>
            <a:ext cx="8785225" cy="6669087"/>
          </a:xfrm>
        </p:spPr>
        <p:txBody>
          <a:bodyPr/>
          <a:lstStyle/>
          <a:p>
            <a:pPr marL="371475" indent="-371475" algn="just" eaLnBrk="1" hangingPunct="1">
              <a:spcBef>
                <a:spcPct val="0"/>
              </a:spcBef>
              <a:buFont typeface="Wingdings" pitchFamily="2" charset="2"/>
              <a:buNone/>
              <a:tabLst>
                <a:tab pos="355600" algn="l"/>
              </a:tabLst>
              <a:defRPr/>
            </a:pPr>
            <a:r>
              <a:rPr lang="el-GR" sz="2000" dirty="0" smtClean="0">
                <a:solidFill>
                  <a:schemeClr val="accent4">
                    <a:lumMod val="10000"/>
                  </a:schemeClr>
                </a:solidFill>
                <a:latin typeface="Arial" charset="0"/>
              </a:rPr>
              <a:t>	</a:t>
            </a:r>
            <a:r>
              <a:rPr lang="el-GR" sz="2000" dirty="0" smtClean="0">
                <a:solidFill>
                  <a:srgbClr val="00B050"/>
                </a:solidFill>
                <a:latin typeface="Arial" charset="0"/>
              </a:rPr>
              <a:t>άρθρο 41 Ειδικές ρυθμίσεις σχετικά με τις κεντρικές δραστηριότητες αγορών και τον προγραμματισμό δημοσίων συμβάσεων </a:t>
            </a:r>
          </a:p>
          <a:p>
            <a:pPr marL="371475" indent="-371475" algn="just" eaLnBrk="1" hangingPunct="1">
              <a:lnSpc>
                <a:spcPct val="170000"/>
              </a:lnSpc>
              <a:spcBef>
                <a:spcPct val="0"/>
              </a:spcBef>
              <a:buFont typeface="Wingdings" pitchFamily="2" charset="2"/>
              <a:buChar char="v"/>
              <a:tabLst>
                <a:tab pos="361950" algn="l"/>
              </a:tabLst>
              <a:defRPr/>
            </a:pPr>
            <a:r>
              <a:rPr lang="el-GR" sz="2000" dirty="0" smtClean="0">
                <a:latin typeface="Arial" charset="0"/>
              </a:rPr>
              <a:t>Με απόφαση αρμόδιου Υπουργού για κάθε ΕΚΑΑ </a:t>
            </a:r>
            <a:r>
              <a:rPr lang="el-GR" sz="2000" b="1" u="sng" dirty="0" smtClean="0">
                <a:solidFill>
                  <a:srgbClr val="FFFF00"/>
                </a:solidFill>
                <a:latin typeface="Arial" charset="0"/>
              </a:rPr>
              <a:t>καθορίζονται σε εθνικό επίπεδο: </a:t>
            </a:r>
          </a:p>
          <a:p>
            <a:pPr marL="371475" indent="-371475" algn="just" eaLnBrk="1" hangingPunct="1">
              <a:lnSpc>
                <a:spcPct val="170000"/>
              </a:lnSpc>
              <a:spcBef>
                <a:spcPct val="0"/>
              </a:spcBef>
              <a:buFont typeface="Wingdings" pitchFamily="2" charset="2"/>
              <a:buAutoNum type="romanLcPeriod"/>
              <a:tabLst>
                <a:tab pos="361950" algn="l"/>
              </a:tabLst>
              <a:defRPr/>
            </a:pPr>
            <a:r>
              <a:rPr lang="el-GR" sz="2000" dirty="0" smtClean="0">
                <a:latin typeface="Arial" charset="0"/>
              </a:rPr>
              <a:t>οι κατ’ έτος </a:t>
            </a:r>
            <a:r>
              <a:rPr lang="el-GR" sz="2000" u="sng" dirty="0" smtClean="0">
                <a:latin typeface="Arial" charset="0"/>
              </a:rPr>
              <a:t>συγκεκριμένες κατηγορίες</a:t>
            </a:r>
            <a:r>
              <a:rPr lang="el-GR" sz="2000" dirty="0" smtClean="0">
                <a:latin typeface="Arial" charset="0"/>
              </a:rPr>
              <a:t> συμβάσεων, συμφωνιών πλαίσιο &amp;  δυναμικών συστημάτων αγορών που συνάπτονται υποχρεωτικά από τις ΕΚΑΑ, &amp; οι ΑΑ για τις οποίες προορίζονται.</a:t>
            </a:r>
          </a:p>
          <a:p>
            <a:pPr marL="371475" indent="-371475" algn="just" eaLnBrk="1" hangingPunct="1">
              <a:lnSpc>
                <a:spcPct val="170000"/>
              </a:lnSpc>
              <a:spcBef>
                <a:spcPct val="0"/>
              </a:spcBef>
              <a:buFont typeface="Wingdings" pitchFamily="2" charset="2"/>
              <a:buAutoNum type="romanLcPeriod"/>
              <a:tabLst>
                <a:tab pos="361950" algn="l"/>
              </a:tabLst>
              <a:defRPr/>
            </a:pPr>
            <a:r>
              <a:rPr lang="el-GR" sz="2000" dirty="0" smtClean="0">
                <a:latin typeface="Arial" charset="0"/>
              </a:rPr>
              <a:t>οι κατ’ έτος επιμέρους συμβάσεις οι οποίες </a:t>
            </a:r>
            <a:r>
              <a:rPr lang="el-GR" sz="2000" u="sng" dirty="0" smtClean="0">
                <a:latin typeface="Arial" charset="0"/>
              </a:rPr>
              <a:t>εξαιρούνται</a:t>
            </a:r>
            <a:r>
              <a:rPr lang="el-GR" sz="2000" dirty="0" smtClean="0">
                <a:latin typeface="Arial" charset="0"/>
              </a:rPr>
              <a:t> από την αρμοδιότητα των ΕΚΑΑ, πέραν των συμβάσεων που έχουν ήδη εξαιρεθεί από την αρμοδιότητα των ΕΚΑΑ δυνάμει της </a:t>
            </a:r>
            <a:r>
              <a:rPr lang="el-GR" sz="2000" dirty="0" err="1" smtClean="0">
                <a:latin typeface="Arial" charset="0"/>
              </a:rPr>
              <a:t>απόφ</a:t>
            </a:r>
            <a:r>
              <a:rPr lang="el-GR" sz="2000" dirty="0" smtClean="0">
                <a:latin typeface="Arial" charset="0"/>
              </a:rPr>
              <a:t>.</a:t>
            </a:r>
            <a:r>
              <a:rPr lang="en-US" sz="2000" dirty="0" smtClean="0">
                <a:latin typeface="Arial" charset="0"/>
              </a:rPr>
              <a:t>§</a:t>
            </a:r>
            <a:r>
              <a:rPr lang="el-GR" sz="2000" dirty="0" smtClean="0">
                <a:latin typeface="Arial" charset="0"/>
              </a:rPr>
              <a:t> 3.</a:t>
            </a:r>
          </a:p>
          <a:p>
            <a:pPr marL="371475" indent="-371475" algn="just" eaLnBrk="1" hangingPunct="1">
              <a:lnSpc>
                <a:spcPct val="170000"/>
              </a:lnSpc>
              <a:spcBef>
                <a:spcPct val="0"/>
              </a:spcBef>
              <a:buFont typeface="Wingdings" pitchFamily="2" charset="2"/>
              <a:buChar char="v"/>
              <a:tabLst>
                <a:tab pos="361950" algn="l"/>
              </a:tabLst>
              <a:defRPr/>
            </a:pPr>
            <a:r>
              <a:rPr lang="el-GR" sz="2000" dirty="0" smtClean="0">
                <a:latin typeface="Arial" charset="0"/>
              </a:rPr>
              <a:t>Έκδοση απόφασης κατόπιν διατύπωσης γνώμης των </a:t>
            </a:r>
            <a:r>
              <a:rPr lang="el-GR" sz="2000" b="1" dirty="0" smtClean="0">
                <a:latin typeface="Arial" charset="0"/>
              </a:rPr>
              <a:t>αρμοδίων γνωμοδοτικών Οργάνων</a:t>
            </a:r>
            <a:r>
              <a:rPr lang="el-GR" sz="2000" dirty="0" smtClean="0">
                <a:latin typeface="Arial" charset="0"/>
              </a:rPr>
              <a:t>. </a:t>
            </a:r>
          </a:p>
        </p:txBody>
      </p:sp>
    </p:spTree>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6194" name="Rectangle 6"/>
          <p:cNvSpPr>
            <a:spLocks noGrp="1" noChangeArrowheads="1"/>
          </p:cNvSpPr>
          <p:nvPr>
            <p:ph type="sldNum" sz="quarter" idx="12"/>
          </p:nvPr>
        </p:nvSpPr>
        <p:spPr>
          <a:xfrm>
            <a:off x="6553200" y="6248400"/>
            <a:ext cx="1905000" cy="457200"/>
          </a:xfrm>
          <a:noFill/>
        </p:spPr>
        <p:txBody>
          <a:bodyPr/>
          <a:lstStyle/>
          <a:p>
            <a:fld id="{A64D6B86-1DF5-417A-9186-B1E7736E80C1}" type="slidenum">
              <a:rPr lang="el-GR" sz="1200" smtClean="0">
                <a:effectLst/>
                <a:latin typeface="Verdana" pitchFamily="34" charset="0"/>
              </a:rPr>
              <a:pPr/>
              <a:t>159</a:t>
            </a:fld>
            <a:endParaRPr lang="el-GR" sz="1200" smtClean="0">
              <a:effectLst/>
              <a:latin typeface="Verdana" pitchFamily="34" charset="0"/>
            </a:endParaRPr>
          </a:p>
        </p:txBody>
      </p:sp>
      <p:sp>
        <p:nvSpPr>
          <p:cNvPr id="100355" name="Rectangle 2"/>
          <p:cNvSpPr>
            <a:spLocks noGrp="1" noChangeArrowheads="1"/>
          </p:cNvSpPr>
          <p:nvPr>
            <p:ph type="ctrTitle" idx="4294967295"/>
          </p:nvPr>
        </p:nvSpPr>
        <p:spPr>
          <a:xfrm>
            <a:off x="323850" y="333375"/>
            <a:ext cx="8497888" cy="574675"/>
          </a:xfrm>
        </p:spPr>
        <p:txBody>
          <a:bodyPr anchor="b"/>
          <a:lstStyle/>
          <a:p>
            <a:pPr algn="just" eaLnBrk="1" hangingPunct="1">
              <a:lnSpc>
                <a:spcPct val="80000"/>
              </a:lnSpc>
              <a:defRPr/>
            </a:pPr>
            <a:r>
              <a:rPr lang="el-GR" sz="5700" b="0" dirty="0" smtClean="0">
                <a:solidFill>
                  <a:schemeClr val="accent2"/>
                </a:solidFill>
                <a:latin typeface="Arial" charset="0"/>
              </a:rPr>
              <a:t/>
            </a:r>
            <a:br>
              <a:rPr lang="el-GR" sz="5700" b="0" dirty="0" smtClean="0">
                <a:solidFill>
                  <a:schemeClr val="accent2"/>
                </a:solidFill>
                <a:latin typeface="Arial" charset="0"/>
              </a:rPr>
            </a:br>
            <a:r>
              <a:rPr lang="el-GR" sz="3400" b="0" dirty="0" smtClean="0">
                <a:latin typeface="Arial" charset="0"/>
              </a:rPr>
              <a:t/>
            </a:r>
            <a:br>
              <a:rPr lang="el-GR" sz="3400" b="0" dirty="0" smtClean="0">
                <a:latin typeface="Arial" charset="0"/>
              </a:rPr>
            </a:br>
            <a:endParaRPr lang="el-GR" sz="3400" b="0" dirty="0" smtClean="0">
              <a:latin typeface="Arial" charset="0"/>
            </a:endParaRPr>
          </a:p>
        </p:txBody>
      </p:sp>
      <p:sp>
        <p:nvSpPr>
          <p:cNvPr id="100356" name="Rectangle 3"/>
          <p:cNvSpPr>
            <a:spLocks noGrp="1" noChangeArrowheads="1"/>
          </p:cNvSpPr>
          <p:nvPr>
            <p:ph type="subTitle" idx="4294967295"/>
          </p:nvPr>
        </p:nvSpPr>
        <p:spPr>
          <a:xfrm>
            <a:off x="179388" y="188913"/>
            <a:ext cx="8640762" cy="6335712"/>
          </a:xfrm>
        </p:spPr>
        <p:txBody>
          <a:bodyPr/>
          <a:lstStyle/>
          <a:p>
            <a:pPr marL="412750" indent="-412750" algn="ctr" eaLnBrk="1" hangingPunct="1">
              <a:lnSpc>
                <a:spcPct val="150000"/>
              </a:lnSpc>
              <a:spcBef>
                <a:spcPct val="0"/>
              </a:spcBef>
              <a:buFont typeface="Wingdings" pitchFamily="2" charset="2"/>
              <a:buNone/>
              <a:tabLst>
                <a:tab pos="361950" algn="l"/>
              </a:tabLst>
              <a:defRPr/>
            </a:pPr>
            <a:r>
              <a:rPr lang="el-GR" sz="1800" b="1" dirty="0" smtClean="0">
                <a:solidFill>
                  <a:srgbClr val="FFFF00"/>
                </a:solidFill>
                <a:latin typeface="Arial" charset="0"/>
              </a:rPr>
              <a:t>άρθρο 41 Ειδικές ρυθμίσεις σχετικά με τις κεντρικές δραστηριότητες</a:t>
            </a:r>
          </a:p>
          <a:p>
            <a:pPr marL="412750" indent="-412750" algn="just">
              <a:lnSpc>
                <a:spcPct val="180000"/>
              </a:lnSpc>
              <a:spcBef>
                <a:spcPct val="0"/>
              </a:spcBef>
              <a:buFont typeface="Wingdings" pitchFamily="2" charset="2"/>
              <a:buNone/>
              <a:tabLst>
                <a:tab pos="361950" algn="l"/>
              </a:tabLst>
              <a:defRPr/>
            </a:pPr>
            <a:r>
              <a:rPr lang="el-GR" sz="1800" b="1" dirty="0" smtClean="0">
                <a:latin typeface="Arial" charset="0"/>
              </a:rPr>
              <a:t>	</a:t>
            </a:r>
            <a:r>
              <a:rPr lang="el-GR" sz="1800" b="1" u="sng" dirty="0" smtClean="0">
                <a:latin typeface="Arial" charset="0"/>
              </a:rPr>
              <a:t>Προγραμματισμός</a:t>
            </a:r>
            <a:r>
              <a:rPr lang="el-GR" sz="1800" dirty="0" smtClean="0">
                <a:latin typeface="Arial" charset="0"/>
              </a:rPr>
              <a:t>: </a:t>
            </a:r>
            <a:r>
              <a:rPr lang="el-GR" sz="1800" b="1" dirty="0" smtClean="0">
                <a:solidFill>
                  <a:srgbClr val="00B050"/>
                </a:solidFill>
                <a:latin typeface="Arial" charset="0"/>
              </a:rPr>
              <a:t>υποχρέωση των ΑΑ για την υποβολή πίνακα προγραμματισμού για τις συμβάσεις αρμοδιότητάς τους στην αρμόδια ΕΚΑΑ</a:t>
            </a:r>
            <a:r>
              <a:rPr lang="el-GR" sz="1800" dirty="0" smtClean="0">
                <a:latin typeface="Arial" charset="0"/>
              </a:rPr>
              <a:t>. Με απόφαση του προϊστάμενου της ΕΚΑΑ Υπουργού </a:t>
            </a:r>
            <a:r>
              <a:rPr lang="el-GR" sz="1800" b="1" dirty="0" smtClean="0">
                <a:solidFill>
                  <a:srgbClr val="FFFF00"/>
                </a:solidFill>
                <a:latin typeface="Arial" charset="0"/>
              </a:rPr>
              <a:t>[;]</a:t>
            </a:r>
            <a:r>
              <a:rPr lang="el-GR" sz="1800" dirty="0" smtClean="0">
                <a:latin typeface="Arial" charset="0"/>
              </a:rPr>
              <a:t>, ρυθμίζονται ειδικότερα θέματα της διαδικασίας προγραμματισμού, όπως: </a:t>
            </a:r>
          </a:p>
          <a:p>
            <a:pPr marL="412750" indent="-412750" algn="just">
              <a:lnSpc>
                <a:spcPct val="180000"/>
              </a:lnSpc>
              <a:spcBef>
                <a:spcPct val="0"/>
              </a:spcBef>
              <a:buFont typeface="Wingdings" pitchFamily="2" charset="2"/>
              <a:buAutoNum type="romanLcPeriod"/>
              <a:tabLst>
                <a:tab pos="361950" algn="l"/>
              </a:tabLst>
              <a:defRPr/>
            </a:pPr>
            <a:r>
              <a:rPr lang="el-GR" sz="1800" dirty="0" smtClean="0">
                <a:latin typeface="Arial" charset="0"/>
              </a:rPr>
              <a:t>η δομή, το περιεχόμενο, τα </a:t>
            </a:r>
            <a:r>
              <a:rPr lang="el-GR" sz="1800" dirty="0" err="1" smtClean="0">
                <a:latin typeface="Arial" charset="0"/>
              </a:rPr>
              <a:t>καταχωριζόμενα</a:t>
            </a:r>
            <a:r>
              <a:rPr lang="el-GR" sz="1800" dirty="0" smtClean="0">
                <a:latin typeface="Arial" charset="0"/>
              </a:rPr>
              <a:t> στοιχεία, τα έτη προγραμματισμού και ο χρόνος υποβολής, τροποποίησης και συμπλήρωσης του πίνακα, </a:t>
            </a:r>
          </a:p>
          <a:p>
            <a:pPr marL="412750" indent="-412750" algn="just">
              <a:lnSpc>
                <a:spcPct val="180000"/>
              </a:lnSpc>
              <a:spcBef>
                <a:spcPct val="0"/>
              </a:spcBef>
              <a:buFont typeface="Wingdings" pitchFamily="2" charset="2"/>
              <a:buAutoNum type="romanLcPeriod"/>
              <a:tabLst>
                <a:tab pos="361950" algn="l"/>
              </a:tabLst>
              <a:defRPr/>
            </a:pPr>
            <a:r>
              <a:rPr lang="el-GR" sz="1800" dirty="0" smtClean="0">
                <a:latin typeface="Arial" charset="0"/>
              </a:rPr>
              <a:t>οι κατά περίπτωση υπόχρεες και εξαιρούμενες ΑΑ, </a:t>
            </a:r>
          </a:p>
          <a:p>
            <a:pPr marL="412750" indent="-412750" algn="just">
              <a:lnSpc>
                <a:spcPct val="180000"/>
              </a:lnSpc>
              <a:spcBef>
                <a:spcPct val="0"/>
              </a:spcBef>
              <a:buFont typeface="Wingdings" pitchFamily="2" charset="2"/>
              <a:buAutoNum type="romanLcPeriod"/>
              <a:tabLst>
                <a:tab pos="361950" algn="l"/>
              </a:tabLst>
              <a:defRPr/>
            </a:pPr>
            <a:r>
              <a:rPr lang="el-GR" sz="1800" dirty="0" smtClean="0">
                <a:latin typeface="Arial" charset="0"/>
              </a:rPr>
              <a:t>οι προγραμματιζόμενες &amp; εξαιρούμενες συμβάσεις, </a:t>
            </a:r>
          </a:p>
          <a:p>
            <a:pPr marL="412750" indent="-412750" algn="just">
              <a:lnSpc>
                <a:spcPct val="180000"/>
              </a:lnSpc>
              <a:spcBef>
                <a:spcPct val="0"/>
              </a:spcBef>
              <a:buFont typeface="Wingdings" pitchFamily="2" charset="2"/>
              <a:buAutoNum type="romanLcPeriod"/>
              <a:tabLst>
                <a:tab pos="361950" algn="l"/>
              </a:tabLst>
              <a:defRPr/>
            </a:pPr>
            <a:r>
              <a:rPr lang="el-GR" sz="1800" dirty="0" smtClean="0">
                <a:latin typeface="Arial" charset="0"/>
              </a:rPr>
              <a:t>τα αρμόδια όργανα για τον έλεγχο της προσήκουσας τήρησης της υποχρέωσης προγραμματισμού,</a:t>
            </a:r>
          </a:p>
          <a:p>
            <a:pPr marL="412750" indent="-412750" algn="just">
              <a:lnSpc>
                <a:spcPct val="180000"/>
              </a:lnSpc>
              <a:spcBef>
                <a:spcPct val="0"/>
              </a:spcBef>
              <a:buFont typeface="Wingdings" pitchFamily="2" charset="2"/>
              <a:buAutoNum type="romanLcPeriod"/>
              <a:tabLst>
                <a:tab pos="361950" algn="l"/>
              </a:tabLst>
              <a:defRPr/>
            </a:pPr>
            <a:r>
              <a:rPr lang="el-GR" sz="1800" dirty="0" smtClean="0">
                <a:latin typeface="Arial" charset="0"/>
              </a:rPr>
              <a:t>&amp; κάθε άλλο σχετικό θέμα</a:t>
            </a:r>
            <a:r>
              <a:rPr lang="el-GR" sz="1800" dirty="0" smtClean="0">
                <a:effectLst/>
                <a:latin typeface="Arial" charset="0"/>
              </a:rPr>
              <a:t>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6"/>
          <p:cNvSpPr>
            <a:spLocks noGrp="1" noChangeArrowheads="1"/>
          </p:cNvSpPr>
          <p:nvPr>
            <p:ph type="sldNum" sz="quarter" idx="12"/>
          </p:nvPr>
        </p:nvSpPr>
        <p:spPr>
          <a:xfrm>
            <a:off x="6553200" y="6248400"/>
            <a:ext cx="1905000" cy="457200"/>
          </a:xfrm>
          <a:noFill/>
        </p:spPr>
        <p:txBody>
          <a:bodyPr/>
          <a:lstStyle/>
          <a:p>
            <a:fld id="{7AF4F1DC-DBC6-4DAD-9127-6391CE43C62F}" type="slidenum">
              <a:rPr lang="el-GR" sz="1200" smtClean="0">
                <a:effectLst/>
                <a:latin typeface="Verdana" pitchFamily="34" charset="0"/>
              </a:rPr>
              <a:pPr/>
              <a:t>16</a:t>
            </a:fld>
            <a:endParaRPr lang="el-GR" sz="1200" smtClean="0">
              <a:effectLst/>
              <a:latin typeface="Verdana" pitchFamily="34" charset="0"/>
            </a:endParaRPr>
          </a:p>
        </p:txBody>
      </p:sp>
      <p:sp>
        <p:nvSpPr>
          <p:cNvPr id="12291" name="Rectangle 2"/>
          <p:cNvSpPr>
            <a:spLocks noGrp="1" noChangeArrowheads="1"/>
          </p:cNvSpPr>
          <p:nvPr>
            <p:ph type="ctrTitle" idx="4294967295"/>
          </p:nvPr>
        </p:nvSpPr>
        <p:spPr>
          <a:xfrm>
            <a:off x="107950" y="260350"/>
            <a:ext cx="8713788" cy="504825"/>
          </a:xfrm>
        </p:spPr>
        <p:txBody>
          <a:bodyPr anchor="b"/>
          <a:lstStyle/>
          <a:p>
            <a:pPr eaLnBrk="1" hangingPunct="1">
              <a:defRPr/>
            </a:pPr>
            <a:r>
              <a:rPr lang="el-GR" sz="3800" b="0" smtClean="0">
                <a:latin typeface="Arial" charset="0"/>
              </a:rPr>
              <a:t/>
            </a:r>
            <a:br>
              <a:rPr lang="el-GR" sz="3800" b="0" smtClean="0">
                <a:latin typeface="Arial" charset="0"/>
              </a:rPr>
            </a:br>
            <a:r>
              <a:rPr lang="el-GR" sz="2000" smtClean="0">
                <a:latin typeface="Arial" charset="0"/>
              </a:rPr>
              <a:t>Ν. 4412/16, άρθρο 2 «Ορισμοί»</a:t>
            </a:r>
          </a:p>
        </p:txBody>
      </p:sp>
      <p:sp>
        <p:nvSpPr>
          <p:cNvPr id="12292" name="Rectangle 3"/>
          <p:cNvSpPr>
            <a:spLocks noGrp="1" noChangeArrowheads="1"/>
          </p:cNvSpPr>
          <p:nvPr>
            <p:ph type="subTitle" idx="4294967295"/>
          </p:nvPr>
        </p:nvSpPr>
        <p:spPr>
          <a:xfrm>
            <a:off x="323850" y="981075"/>
            <a:ext cx="8424863" cy="5184775"/>
          </a:xfrm>
          <a:solidFill>
            <a:schemeClr val="bg2"/>
          </a:solidFill>
        </p:spPr>
        <p:txBody>
          <a:bodyPr/>
          <a:lstStyle/>
          <a:p>
            <a:pPr marL="361950" indent="-361950" algn="just" eaLnBrk="1" hangingPunct="1">
              <a:lnSpc>
                <a:spcPct val="200000"/>
              </a:lnSpc>
              <a:spcBef>
                <a:spcPct val="0"/>
              </a:spcBef>
              <a:buFont typeface="Wingdings" pitchFamily="2" charset="2"/>
              <a:buChar char="Ø"/>
              <a:tabLst>
                <a:tab pos="0" algn="l"/>
                <a:tab pos="361950" algn="l"/>
              </a:tabLst>
              <a:defRPr/>
            </a:pPr>
            <a:r>
              <a:rPr lang="el-GR" sz="2400" dirty="0" smtClean="0">
                <a:solidFill>
                  <a:schemeClr val="accent4">
                    <a:lumMod val="10000"/>
                  </a:schemeClr>
                </a:solidFill>
                <a:effectLst>
                  <a:outerShdw blurRad="38100" dist="38100" dir="2700000" algn="tl">
                    <a:srgbClr val="000000">
                      <a:alpha val="43137"/>
                    </a:srgbClr>
                  </a:outerShdw>
                </a:effectLst>
                <a:latin typeface="Arial" charset="0"/>
              </a:rPr>
              <a:t>Αναγκαίοι οι εννοιολογικοί προσδιορισμοί </a:t>
            </a:r>
            <a:r>
              <a:rPr lang="el-GR" sz="2400" b="1" dirty="0" smtClean="0">
                <a:solidFill>
                  <a:schemeClr val="accent4">
                    <a:lumMod val="10000"/>
                  </a:schemeClr>
                </a:solidFill>
                <a:effectLst>
                  <a:outerShdw blurRad="38100" dist="38100" dir="2700000" algn="tl">
                    <a:srgbClr val="000000">
                      <a:alpha val="43137"/>
                    </a:srgbClr>
                  </a:outerShdw>
                </a:effectLst>
                <a:latin typeface="Arial" charset="0"/>
              </a:rPr>
              <a:t>για λόγους σαφήνειας των ρυθμίσεων</a:t>
            </a:r>
            <a:r>
              <a:rPr lang="el-GR" sz="2400" dirty="0" smtClean="0">
                <a:solidFill>
                  <a:schemeClr val="accent4">
                    <a:lumMod val="10000"/>
                  </a:schemeClr>
                </a:solidFill>
                <a:effectLst>
                  <a:outerShdw blurRad="38100" dist="38100" dir="2700000" algn="tl">
                    <a:srgbClr val="000000">
                      <a:alpha val="43137"/>
                    </a:srgbClr>
                  </a:outerShdw>
                </a:effectLst>
                <a:latin typeface="Arial" charset="0"/>
              </a:rPr>
              <a:t> &amp; διευκόλυνσης του εφαρμοστή του νόμου.</a:t>
            </a:r>
          </a:p>
          <a:p>
            <a:pPr marL="361950" indent="-361950" algn="just" eaLnBrk="1" hangingPunct="1">
              <a:lnSpc>
                <a:spcPct val="200000"/>
              </a:lnSpc>
              <a:spcBef>
                <a:spcPct val="0"/>
              </a:spcBef>
              <a:buFont typeface="Wingdings" pitchFamily="2" charset="2"/>
              <a:buChar char="ü"/>
              <a:tabLst>
                <a:tab pos="0" algn="l"/>
                <a:tab pos="361950" algn="l"/>
              </a:tabLst>
              <a:defRPr/>
            </a:pPr>
            <a:r>
              <a:rPr lang="el-GR" sz="2400" dirty="0" smtClean="0">
                <a:solidFill>
                  <a:schemeClr val="accent4">
                    <a:lumMod val="10000"/>
                  </a:schemeClr>
                </a:solidFill>
                <a:effectLst>
                  <a:outerShdw blurRad="38100" dist="38100" dir="2700000" algn="tl">
                    <a:srgbClr val="000000">
                      <a:alpha val="43137"/>
                    </a:srgbClr>
                  </a:outerShdw>
                </a:effectLst>
                <a:latin typeface="Arial" charset="0"/>
              </a:rPr>
              <a:t>Περιλαμβάνει τους ορισμούς των Οδηγιών 2014/24/ΕΕ &amp; </a:t>
            </a:r>
          </a:p>
          <a:p>
            <a:pPr marL="361950" indent="-361950" algn="just" eaLnBrk="1" hangingPunct="1">
              <a:lnSpc>
                <a:spcPct val="200000"/>
              </a:lnSpc>
              <a:spcBef>
                <a:spcPct val="0"/>
              </a:spcBef>
              <a:buFont typeface="Wingdings" pitchFamily="2" charset="2"/>
              <a:buNone/>
              <a:tabLst>
                <a:tab pos="0" algn="l"/>
                <a:tab pos="361950" algn="l"/>
              </a:tabLst>
              <a:defRPr/>
            </a:pPr>
            <a:r>
              <a:rPr lang="el-GR" sz="2400" dirty="0" smtClean="0">
                <a:solidFill>
                  <a:schemeClr val="accent4">
                    <a:lumMod val="10000"/>
                  </a:schemeClr>
                </a:solidFill>
                <a:effectLst>
                  <a:outerShdw blurRad="38100" dist="38100" dir="2700000" algn="tl">
                    <a:srgbClr val="000000">
                      <a:alpha val="43137"/>
                    </a:srgbClr>
                  </a:outerShdw>
                </a:effectLst>
                <a:latin typeface="Arial" charset="0"/>
              </a:rPr>
              <a:t>	    2014/25/ΕΕ &amp;</a:t>
            </a:r>
          </a:p>
          <a:p>
            <a:pPr marL="361950" indent="-361950" algn="just" eaLnBrk="1" hangingPunct="1">
              <a:lnSpc>
                <a:spcPct val="200000"/>
              </a:lnSpc>
              <a:spcBef>
                <a:spcPct val="0"/>
              </a:spcBef>
              <a:buFont typeface="Wingdings" pitchFamily="2" charset="2"/>
              <a:buChar char="ü"/>
              <a:tabLst>
                <a:tab pos="0" algn="l"/>
                <a:tab pos="361950" algn="l"/>
              </a:tabLst>
              <a:defRPr/>
            </a:pPr>
            <a:r>
              <a:rPr lang="el-GR" sz="2400" dirty="0" smtClean="0">
                <a:solidFill>
                  <a:schemeClr val="accent4">
                    <a:lumMod val="10000"/>
                  </a:schemeClr>
                </a:solidFill>
                <a:effectLst>
                  <a:outerShdw blurRad="38100" dist="38100" dir="2700000" algn="tl">
                    <a:srgbClr val="000000">
                      <a:alpha val="43137"/>
                    </a:srgbClr>
                  </a:outerShdw>
                </a:effectLst>
                <a:latin typeface="Arial" charset="0"/>
              </a:rPr>
              <a:t>αμιγώς εθνικούς ορισμούς, τόσο γενικής ισχύος, όσο και εφαρμοζόμενους σε επιμέρους περιπτώσεις.</a:t>
            </a:r>
            <a:endParaRPr lang="el-GR" sz="2400" b="1" dirty="0" smtClean="0">
              <a:solidFill>
                <a:schemeClr val="accent4">
                  <a:lumMod val="10000"/>
                </a:schemeClr>
              </a:solidFill>
              <a:effectLst>
                <a:outerShdw blurRad="38100" dist="38100" dir="2700000" algn="tl">
                  <a:srgbClr val="000000">
                    <a:alpha val="43137"/>
                  </a:srgbClr>
                </a:outerShdw>
              </a:effectLst>
              <a:latin typeface="Arial" charset="0"/>
            </a:endParaRPr>
          </a:p>
        </p:txBody>
      </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7218" name="Rectangle 6"/>
          <p:cNvSpPr>
            <a:spLocks noGrp="1" noChangeArrowheads="1"/>
          </p:cNvSpPr>
          <p:nvPr>
            <p:ph type="sldNum" sz="quarter" idx="12"/>
          </p:nvPr>
        </p:nvSpPr>
        <p:spPr>
          <a:xfrm>
            <a:off x="6553200" y="6248400"/>
            <a:ext cx="1905000" cy="457200"/>
          </a:xfrm>
          <a:noFill/>
        </p:spPr>
        <p:txBody>
          <a:bodyPr/>
          <a:lstStyle/>
          <a:p>
            <a:fld id="{D10B9CCD-03F7-42D9-ACB0-F2A9E6017A77}" type="slidenum">
              <a:rPr lang="el-GR" sz="1200" smtClean="0">
                <a:effectLst/>
                <a:latin typeface="Verdana" pitchFamily="34" charset="0"/>
              </a:rPr>
              <a:pPr/>
              <a:t>160</a:t>
            </a:fld>
            <a:endParaRPr lang="el-GR" sz="1200" smtClean="0">
              <a:effectLst/>
              <a:latin typeface="Verdana" pitchFamily="34" charset="0"/>
            </a:endParaRPr>
          </a:p>
        </p:txBody>
      </p:sp>
      <p:sp>
        <p:nvSpPr>
          <p:cNvPr id="101379" name="Rectangle 2"/>
          <p:cNvSpPr>
            <a:spLocks noGrp="1" noChangeArrowheads="1"/>
          </p:cNvSpPr>
          <p:nvPr>
            <p:ph type="ctrTitle" idx="4294967295"/>
          </p:nvPr>
        </p:nvSpPr>
        <p:spPr>
          <a:xfrm>
            <a:off x="323850" y="188913"/>
            <a:ext cx="8497888" cy="503237"/>
          </a:xfrm>
        </p:spPr>
        <p:txBody>
          <a:bodyPr anchor="b"/>
          <a:lstStyle/>
          <a:p>
            <a:pPr eaLnBrk="1" hangingPunct="1">
              <a:lnSpc>
                <a:spcPct val="80000"/>
              </a:lnSpc>
              <a:defRPr/>
            </a:pPr>
            <a:r>
              <a:rPr lang="el-GR" sz="2000" dirty="0" smtClean="0">
                <a:solidFill>
                  <a:schemeClr val="folHlink"/>
                </a:solidFill>
                <a:latin typeface="Arial" charset="0"/>
              </a:rPr>
              <a:t>Ν. 4412/16, Βιβλίο Ι, Τίτλος 3, Τμήμα ΙΙ, </a:t>
            </a:r>
            <a:r>
              <a:rPr lang="el-GR" sz="2000" dirty="0" err="1" smtClean="0">
                <a:solidFill>
                  <a:schemeClr val="folHlink"/>
                </a:solidFill>
                <a:latin typeface="Arial" charset="0"/>
              </a:rPr>
              <a:t>Ενότ</a:t>
            </a:r>
            <a:r>
              <a:rPr lang="el-GR" sz="2000" dirty="0" smtClean="0">
                <a:solidFill>
                  <a:schemeClr val="folHlink"/>
                </a:solidFill>
                <a:latin typeface="Arial" charset="0"/>
              </a:rPr>
              <a:t>. 3 άρθρο 41 (συν.)</a:t>
            </a:r>
          </a:p>
        </p:txBody>
      </p:sp>
      <p:sp>
        <p:nvSpPr>
          <p:cNvPr id="101380" name="Rectangle 3"/>
          <p:cNvSpPr>
            <a:spLocks noGrp="1" noChangeArrowheads="1"/>
          </p:cNvSpPr>
          <p:nvPr>
            <p:ph type="subTitle" idx="4294967295"/>
          </p:nvPr>
        </p:nvSpPr>
        <p:spPr>
          <a:xfrm>
            <a:off x="250825" y="692150"/>
            <a:ext cx="8569325" cy="5905500"/>
          </a:xfrm>
        </p:spPr>
        <p:txBody>
          <a:bodyPr/>
          <a:lstStyle/>
          <a:p>
            <a:pPr marL="371475" indent="-371475" algn="just" eaLnBrk="1" hangingPunct="1">
              <a:lnSpc>
                <a:spcPct val="180000"/>
              </a:lnSpc>
              <a:spcBef>
                <a:spcPct val="0"/>
              </a:spcBef>
              <a:buFont typeface="Wingdings" pitchFamily="2" charset="2"/>
              <a:buChar char="Ø"/>
              <a:tabLst>
                <a:tab pos="361950" algn="l"/>
              </a:tabLst>
              <a:defRPr/>
            </a:pPr>
            <a:r>
              <a:rPr lang="el-GR" sz="2000" b="1" smtClean="0">
                <a:latin typeface="Arial" charset="0"/>
              </a:rPr>
              <a:t>Εξαιρέσεις ΔΣ </a:t>
            </a:r>
            <a:r>
              <a:rPr lang="el-GR" sz="2000" b="1" smtClean="0">
                <a:solidFill>
                  <a:schemeClr val="folHlink"/>
                </a:solidFill>
                <a:latin typeface="Arial" charset="0"/>
              </a:rPr>
              <a:t>προμηθειών &amp; παροχής υπηρεσιών</a:t>
            </a:r>
            <a:r>
              <a:rPr lang="el-GR" sz="2000" smtClean="0">
                <a:latin typeface="Arial" charset="0"/>
              </a:rPr>
              <a:t> από την υποχρεωτική υπαγωγή σε κεντρικές δραστηριότητες αγορών από την αντίστοιχη ΕΚΑΑ, </a:t>
            </a:r>
            <a:r>
              <a:rPr lang="el-GR" sz="2000" b="1" u="sng" smtClean="0">
                <a:latin typeface="Arial" charset="0"/>
              </a:rPr>
              <a:t>που συνάπτουν οι Φορείς</a:t>
            </a:r>
            <a:r>
              <a:rPr lang="el-GR" sz="2000" smtClean="0">
                <a:latin typeface="Arial" charset="0"/>
              </a:rPr>
              <a:t>:</a:t>
            </a:r>
          </a:p>
          <a:p>
            <a:pPr marL="371475" indent="-371475" algn="just" eaLnBrk="1" hangingPunct="1">
              <a:lnSpc>
                <a:spcPct val="180000"/>
              </a:lnSpc>
              <a:spcBef>
                <a:spcPct val="0"/>
              </a:spcBef>
              <a:buFont typeface="Wingdings" pitchFamily="2" charset="2"/>
              <a:buAutoNum type="romanLcPeriod"/>
              <a:tabLst>
                <a:tab pos="361950" algn="l"/>
              </a:tabLst>
              <a:defRPr/>
            </a:pPr>
            <a:r>
              <a:rPr lang="el-GR" sz="2000" smtClean="0">
                <a:latin typeface="Arial" charset="0"/>
              </a:rPr>
              <a:t>οι ενοριακοί ναοί, οι εκκλησιαστικές σχολές, τα εκκλησιαστικά ιδρύματα, η Αποστολική Διακονία της Εκκλησίας της Ελλάδος &amp; λοιποί εκκλησιαστικοί φορείς,</a:t>
            </a:r>
          </a:p>
          <a:p>
            <a:pPr marL="371475" indent="-371475" algn="just" eaLnBrk="1" hangingPunct="1">
              <a:lnSpc>
                <a:spcPct val="180000"/>
              </a:lnSpc>
              <a:spcBef>
                <a:spcPct val="0"/>
              </a:spcBef>
              <a:buFont typeface="Wingdings" pitchFamily="2" charset="2"/>
              <a:buAutoNum type="romanLcPeriod"/>
              <a:tabLst>
                <a:tab pos="361950" algn="l"/>
              </a:tabLst>
              <a:defRPr/>
            </a:pPr>
            <a:r>
              <a:rPr lang="el-GR" sz="2000" smtClean="0">
                <a:latin typeface="Arial" charset="0"/>
              </a:rPr>
              <a:t>οι επαγγελματικοί σύλλογοι (δικηγορικοί, συμβολαιογραφικοί κ.λπ.),</a:t>
            </a:r>
          </a:p>
          <a:p>
            <a:pPr marL="371475" indent="-371475" algn="just" eaLnBrk="1" hangingPunct="1">
              <a:lnSpc>
                <a:spcPct val="180000"/>
              </a:lnSpc>
              <a:spcBef>
                <a:spcPct val="0"/>
              </a:spcBef>
              <a:buFont typeface="Wingdings" pitchFamily="2" charset="2"/>
              <a:buAutoNum type="romanLcPeriod"/>
              <a:tabLst>
                <a:tab pos="361950" algn="l"/>
              </a:tabLst>
              <a:defRPr/>
            </a:pPr>
            <a:r>
              <a:rPr lang="el-GR" sz="2000" smtClean="0">
                <a:latin typeface="Arial" charset="0"/>
              </a:rPr>
              <a:t>δημόσια ΝΠ που λειτουργούν με τη μορφή ΑΕ &amp; οι μετοχές τους έχουν εισαχθεί στο Χρηματιστήριο,</a:t>
            </a:r>
          </a:p>
          <a:p>
            <a:pPr marL="371475" indent="-371475" algn="just" eaLnBrk="1" hangingPunct="1">
              <a:lnSpc>
                <a:spcPct val="180000"/>
              </a:lnSpc>
              <a:spcBef>
                <a:spcPct val="0"/>
              </a:spcBef>
              <a:buFont typeface="Wingdings" pitchFamily="2" charset="2"/>
              <a:buAutoNum type="romanLcPeriod"/>
              <a:tabLst>
                <a:tab pos="361950" algn="l"/>
              </a:tabLst>
              <a:defRPr/>
            </a:pPr>
            <a:r>
              <a:rPr lang="el-GR" sz="2000" smtClean="0">
                <a:latin typeface="Arial" charset="0"/>
              </a:rPr>
              <a:t>τα Επιμελητήρια. </a:t>
            </a:r>
          </a:p>
        </p:txBody>
      </p:sp>
    </p:spTree>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8242"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4F67E7DC-30CF-4D86-B1D5-C610E37DF998}" type="slidenum">
              <a:rPr lang="el-GR" sz="1200"/>
              <a:pPr algn="r"/>
              <a:t>161</a:t>
            </a:fld>
            <a:endParaRPr lang="el-GR" sz="1200"/>
          </a:p>
        </p:txBody>
      </p:sp>
      <p:sp>
        <p:nvSpPr>
          <p:cNvPr id="101379" name="Rectangle 2"/>
          <p:cNvSpPr>
            <a:spLocks noGrp="1" noChangeArrowheads="1"/>
          </p:cNvSpPr>
          <p:nvPr>
            <p:ph type="ctrTitle" idx="4294967295"/>
          </p:nvPr>
        </p:nvSpPr>
        <p:spPr>
          <a:xfrm>
            <a:off x="323850" y="188913"/>
            <a:ext cx="8497888" cy="503237"/>
          </a:xfrm>
        </p:spPr>
        <p:txBody>
          <a:bodyPr anchor="b"/>
          <a:lstStyle/>
          <a:p>
            <a:pPr eaLnBrk="1" hangingPunct="1">
              <a:lnSpc>
                <a:spcPct val="80000"/>
              </a:lnSpc>
              <a:defRPr/>
            </a:pPr>
            <a:r>
              <a:rPr lang="el-GR" sz="2000" dirty="0" smtClean="0">
                <a:solidFill>
                  <a:schemeClr val="folHlink"/>
                </a:solidFill>
                <a:latin typeface="Arial" charset="0"/>
              </a:rPr>
              <a:t>Ν. 4412/16, Βιβλίο Ι, Τίτλος 3, Τμήμα ΙΙ, </a:t>
            </a:r>
            <a:r>
              <a:rPr lang="el-GR" sz="2000" dirty="0" err="1" smtClean="0">
                <a:solidFill>
                  <a:schemeClr val="folHlink"/>
                </a:solidFill>
                <a:latin typeface="Arial" charset="0"/>
              </a:rPr>
              <a:t>Ενότ</a:t>
            </a:r>
            <a:r>
              <a:rPr lang="el-GR" sz="2000" dirty="0" smtClean="0">
                <a:solidFill>
                  <a:schemeClr val="folHlink"/>
                </a:solidFill>
                <a:latin typeface="Arial" charset="0"/>
              </a:rPr>
              <a:t>. 3 άρθρο 41 (συν.)</a:t>
            </a:r>
          </a:p>
        </p:txBody>
      </p:sp>
      <p:sp>
        <p:nvSpPr>
          <p:cNvPr id="138244" name="Rectangle 3"/>
          <p:cNvSpPr>
            <a:spLocks noGrp="1" noChangeArrowheads="1"/>
          </p:cNvSpPr>
          <p:nvPr>
            <p:ph type="subTitle" idx="4294967295"/>
          </p:nvPr>
        </p:nvSpPr>
        <p:spPr>
          <a:xfrm>
            <a:off x="323850" y="836613"/>
            <a:ext cx="8496300" cy="5761037"/>
          </a:xfrm>
          <a:noFill/>
        </p:spPr>
        <p:txBody>
          <a:bodyPr/>
          <a:lstStyle/>
          <a:p>
            <a:pPr marL="371475" indent="-371475" algn="just" eaLnBrk="1" hangingPunct="1">
              <a:lnSpc>
                <a:spcPct val="220000"/>
              </a:lnSpc>
              <a:spcBef>
                <a:spcPct val="0"/>
              </a:spcBef>
              <a:buFont typeface="Wingdings" pitchFamily="2" charset="2"/>
              <a:buChar char="Ø"/>
              <a:tabLst>
                <a:tab pos="361950" algn="l"/>
              </a:tabLst>
            </a:pPr>
            <a:r>
              <a:rPr lang="el-GR" sz="2000" i="1" dirty="0" smtClean="0">
                <a:effectLst/>
                <a:latin typeface="Arial" charset="0"/>
              </a:rPr>
              <a:t>[βλ. υπ’ </a:t>
            </a:r>
            <a:r>
              <a:rPr lang="el-GR" sz="2000" i="1" dirty="0" err="1" smtClean="0">
                <a:effectLst/>
                <a:latin typeface="Arial" charset="0"/>
              </a:rPr>
              <a:t>αριθμ</a:t>
            </a:r>
            <a:r>
              <a:rPr lang="el-GR" sz="2000" i="1" dirty="0" smtClean="0">
                <a:effectLst/>
                <a:latin typeface="Arial" charset="0"/>
              </a:rPr>
              <a:t>. 137954/2016 Απόφαση «Ρυθμίσεις για την παροχή Κεντρικών και Επικουρικών δραστηριοτήτων αγορών προμηθειών και γενικών υπηρεσιών από την Εθνική Κεντρική Αρχή Αγορών της παρ. 1 β) του άρθρου 41 του ν. 4412/2016». </a:t>
            </a:r>
          </a:p>
          <a:p>
            <a:pPr marL="371475" indent="-371475" algn="just" eaLnBrk="1" hangingPunct="1">
              <a:lnSpc>
                <a:spcPct val="220000"/>
              </a:lnSpc>
              <a:spcBef>
                <a:spcPct val="0"/>
              </a:spcBef>
              <a:buFont typeface="Wingdings" pitchFamily="2" charset="2"/>
              <a:buChar char="Ø"/>
              <a:tabLst>
                <a:tab pos="361950" algn="l"/>
              </a:tabLst>
            </a:pPr>
            <a:r>
              <a:rPr lang="el-GR" sz="2000" i="1" dirty="0" smtClean="0">
                <a:effectLst/>
                <a:latin typeface="Arial" charset="0"/>
              </a:rPr>
              <a:t>Υπ’ </a:t>
            </a:r>
            <a:r>
              <a:rPr lang="el-GR" sz="2000" i="1" dirty="0" err="1" smtClean="0">
                <a:effectLst/>
                <a:latin typeface="Arial" charset="0"/>
              </a:rPr>
              <a:t>αριθμ</a:t>
            </a:r>
            <a:r>
              <a:rPr lang="el-GR" sz="2000" i="1" dirty="0" smtClean="0">
                <a:effectLst/>
                <a:latin typeface="Arial" charset="0"/>
              </a:rPr>
              <a:t>. 20886/2017 Απόφαση «Συμφωνίες πλαίσιο έτους 2017 που συνάπτονται από την Εθνική Κεντρική Αρχή Αγορών της παρ. 1β) του άρθρου 41 του ν. 4412/2016»</a:t>
            </a:r>
            <a:r>
              <a:rPr lang="el-GR" sz="2000" i="1" dirty="0" smtClean="0">
                <a:solidFill>
                  <a:schemeClr val="folHlink"/>
                </a:solidFill>
                <a:effectLst/>
                <a:latin typeface="Arial" charset="0"/>
              </a:rPr>
              <a:t> </a:t>
            </a:r>
            <a:r>
              <a:rPr lang="el-GR" sz="2000" i="1" dirty="0" smtClean="0">
                <a:effectLst/>
                <a:latin typeface="Arial" charset="0"/>
              </a:rPr>
              <a:t>ΦΕΚ: 663/Β/2017] </a:t>
            </a:r>
          </a:p>
        </p:txBody>
      </p:sp>
    </p:spTree>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9266" name="Rectangle 6"/>
          <p:cNvSpPr>
            <a:spLocks noGrp="1" noChangeArrowheads="1"/>
          </p:cNvSpPr>
          <p:nvPr>
            <p:ph type="sldNum" sz="quarter" idx="12"/>
          </p:nvPr>
        </p:nvSpPr>
        <p:spPr>
          <a:xfrm>
            <a:off x="6553200" y="6248400"/>
            <a:ext cx="1905000" cy="457200"/>
          </a:xfrm>
          <a:noFill/>
        </p:spPr>
        <p:txBody>
          <a:bodyPr/>
          <a:lstStyle/>
          <a:p>
            <a:fld id="{678FABCE-3110-4AA7-A489-82C36A973293}" type="slidenum">
              <a:rPr lang="el-GR" sz="1200" smtClean="0">
                <a:effectLst/>
                <a:latin typeface="Verdana" pitchFamily="34" charset="0"/>
              </a:rPr>
              <a:pPr/>
              <a:t>162</a:t>
            </a:fld>
            <a:endParaRPr lang="el-GR" sz="1200" smtClean="0">
              <a:effectLst/>
              <a:latin typeface="Verdana" pitchFamily="34" charset="0"/>
            </a:endParaRPr>
          </a:p>
        </p:txBody>
      </p:sp>
      <p:sp>
        <p:nvSpPr>
          <p:cNvPr id="102403" name="Rectangle 2"/>
          <p:cNvSpPr>
            <a:spLocks noGrp="1" noChangeArrowheads="1"/>
          </p:cNvSpPr>
          <p:nvPr>
            <p:ph type="ctrTitle" idx="4294967295"/>
          </p:nvPr>
        </p:nvSpPr>
        <p:spPr>
          <a:xfrm>
            <a:off x="179388" y="0"/>
            <a:ext cx="8497887" cy="458788"/>
          </a:xfrm>
        </p:spPr>
        <p:txBody>
          <a:bodyPr anchor="b"/>
          <a:lstStyle/>
          <a:p>
            <a:pPr eaLnBrk="1" hangingPunct="1">
              <a:lnSpc>
                <a:spcPct val="80000"/>
              </a:lnSpc>
              <a:defRPr/>
            </a:pPr>
            <a:r>
              <a:rPr lang="el-GR" sz="2000" smtClean="0">
                <a:solidFill>
                  <a:schemeClr val="folHlink"/>
                </a:solidFill>
                <a:latin typeface="Arial" charset="0"/>
              </a:rPr>
              <a:t>Ν. 4412/16, Βιβλίο Ι, Τίτλος 3, Τμήμα ΙΙ, Ενότ. 3</a:t>
            </a:r>
            <a:r>
              <a:rPr lang="el-GR" sz="2000" baseline="30000" smtClean="0">
                <a:solidFill>
                  <a:schemeClr val="folHlink"/>
                </a:solidFill>
                <a:latin typeface="Arial" charset="0"/>
              </a:rPr>
              <a:t>η</a:t>
            </a:r>
            <a:r>
              <a:rPr lang="el-GR" sz="3400" b="0" smtClean="0">
                <a:solidFill>
                  <a:schemeClr val="tx1"/>
                </a:solidFill>
                <a:latin typeface="Arial" charset="0"/>
              </a:rPr>
              <a:t> </a:t>
            </a:r>
            <a:endParaRPr lang="el-GR" sz="3400" b="0" smtClean="0">
              <a:latin typeface="Arial" charset="0"/>
            </a:endParaRPr>
          </a:p>
        </p:txBody>
      </p:sp>
      <p:sp>
        <p:nvSpPr>
          <p:cNvPr id="102404" name="Rectangle 3"/>
          <p:cNvSpPr>
            <a:spLocks noGrp="1" noChangeArrowheads="1"/>
          </p:cNvSpPr>
          <p:nvPr>
            <p:ph type="subTitle" idx="4294967295"/>
          </p:nvPr>
        </p:nvSpPr>
        <p:spPr>
          <a:xfrm>
            <a:off x="250825" y="476250"/>
            <a:ext cx="8569325" cy="6192838"/>
          </a:xfrm>
        </p:spPr>
        <p:txBody>
          <a:bodyPr/>
          <a:lstStyle/>
          <a:p>
            <a:pPr marL="177800" indent="-177800" algn="just" eaLnBrk="1" hangingPunct="1">
              <a:lnSpc>
                <a:spcPct val="140000"/>
              </a:lnSpc>
              <a:spcBef>
                <a:spcPct val="0"/>
              </a:spcBef>
              <a:buFont typeface="Wingdings" pitchFamily="2" charset="2"/>
              <a:buNone/>
              <a:tabLst>
                <a:tab pos="177800" algn="l"/>
              </a:tabLst>
              <a:defRPr/>
            </a:pPr>
            <a:r>
              <a:rPr lang="el-GR" sz="1900" b="1" dirty="0" smtClean="0">
                <a:latin typeface="Arial" charset="0"/>
              </a:rPr>
              <a:t>	</a:t>
            </a:r>
            <a:r>
              <a:rPr lang="el-GR" sz="1900" b="1" dirty="0" smtClean="0">
                <a:solidFill>
                  <a:schemeClr val="folHlink"/>
                </a:solidFill>
                <a:latin typeface="Arial" charset="0"/>
              </a:rPr>
              <a:t>Άρθρο 42 Περιστασιακές από κοινού διαδικασίες σύναψης συμβάσεων</a:t>
            </a:r>
            <a:r>
              <a:rPr lang="el-GR" sz="1900" dirty="0" smtClean="0">
                <a:solidFill>
                  <a:schemeClr val="folHlink"/>
                </a:solidFill>
                <a:latin typeface="Arial" charset="0"/>
              </a:rPr>
              <a:t> </a:t>
            </a:r>
            <a:r>
              <a:rPr lang="el-GR" sz="1900" b="1" dirty="0" smtClean="0">
                <a:solidFill>
                  <a:schemeClr val="folHlink"/>
                </a:solidFill>
                <a:latin typeface="Arial" charset="0"/>
              </a:rPr>
              <a:t>από 2 ή περισσότερες ΑΑ.</a:t>
            </a:r>
          </a:p>
          <a:p>
            <a:pPr marL="177800" indent="-177800" algn="just" eaLnBrk="1" hangingPunct="1">
              <a:lnSpc>
                <a:spcPct val="140000"/>
              </a:lnSpc>
              <a:spcBef>
                <a:spcPct val="0"/>
              </a:spcBef>
              <a:buFont typeface="Wingdings" pitchFamily="2" charset="2"/>
              <a:buChar char="ü"/>
              <a:tabLst>
                <a:tab pos="177800" algn="l"/>
              </a:tabLst>
              <a:defRPr/>
            </a:pPr>
            <a:r>
              <a:rPr lang="el-GR" sz="1900" dirty="0" smtClean="0">
                <a:latin typeface="Arial" charset="0"/>
              </a:rPr>
              <a:t>οι από κοινού διαδικασίες δύναται να προσλάβουν διάφορες μορφές, με κάθε μία από τις ΑΑ να διεξάγει χωριστή διαδικασία, ή</a:t>
            </a:r>
          </a:p>
          <a:p>
            <a:pPr marL="177800" indent="-177800" algn="just" eaLnBrk="1" hangingPunct="1">
              <a:lnSpc>
                <a:spcPct val="140000"/>
              </a:lnSpc>
              <a:spcBef>
                <a:spcPct val="0"/>
              </a:spcBef>
              <a:buFont typeface="Wingdings" pitchFamily="2" charset="2"/>
              <a:buChar char="ü"/>
              <a:tabLst>
                <a:tab pos="177800" algn="l"/>
              </a:tabLst>
              <a:defRPr/>
            </a:pPr>
            <a:r>
              <a:rPr lang="el-GR" sz="1900" dirty="0" smtClean="0">
                <a:latin typeface="Arial" charset="0"/>
              </a:rPr>
              <a:t>οι ΑΑ να διεξάγουν από κοινού μια διαδικασία σύναψης σύμβασης, είτε ενεργώντας μαζί είτε αναθέτοντας σε μια ΑΑ τη διαχείριση της διαδικασίας εξ ονόματος όλων των υπολοίπων. </a:t>
            </a:r>
          </a:p>
          <a:p>
            <a:pPr marL="177800" indent="-177800" algn="just" eaLnBrk="1" hangingPunct="1">
              <a:lnSpc>
                <a:spcPct val="140000"/>
              </a:lnSpc>
              <a:spcBef>
                <a:spcPct val="0"/>
              </a:spcBef>
              <a:buFont typeface="Wingdings" pitchFamily="2" charset="2"/>
              <a:buChar char="v"/>
              <a:tabLst>
                <a:tab pos="177800" algn="l"/>
              </a:tabLst>
              <a:defRPr/>
            </a:pPr>
            <a:r>
              <a:rPr lang="el-GR" sz="1900" dirty="0" smtClean="0">
                <a:latin typeface="Arial" charset="0"/>
              </a:rPr>
              <a:t>Όταν διάφορες ΑΑ διεξάγουν από κοινού διαδικασία σύναψης σύμβασης, καθίστανται </a:t>
            </a:r>
            <a:r>
              <a:rPr lang="el-GR" sz="1900" b="1" dirty="0" smtClean="0">
                <a:latin typeface="Arial" charset="0"/>
              </a:rPr>
              <a:t>από κοινού υπεύθυνες</a:t>
            </a:r>
            <a:r>
              <a:rPr lang="el-GR" sz="1900" dirty="0" smtClean="0">
                <a:latin typeface="Arial" charset="0"/>
              </a:rPr>
              <a:t> για την τήρηση των υποχρεώσεών τους.</a:t>
            </a:r>
          </a:p>
          <a:p>
            <a:pPr marL="177800" indent="-177800" algn="just" eaLnBrk="1" hangingPunct="1">
              <a:lnSpc>
                <a:spcPct val="140000"/>
              </a:lnSpc>
              <a:spcBef>
                <a:spcPct val="0"/>
              </a:spcBef>
              <a:buFont typeface="Wingdings" pitchFamily="2" charset="2"/>
              <a:buChar char="v"/>
              <a:tabLst>
                <a:tab pos="177800" algn="l"/>
              </a:tabLst>
              <a:defRPr/>
            </a:pPr>
            <a:r>
              <a:rPr lang="el-GR" sz="1900" dirty="0" smtClean="0">
                <a:latin typeface="Arial" charset="0"/>
              </a:rPr>
              <a:t>Όταν οι ΑΑ διεξάγουν </a:t>
            </a:r>
            <a:r>
              <a:rPr lang="el-GR" sz="1900" b="1" dirty="0" smtClean="0">
                <a:latin typeface="Arial" charset="0"/>
              </a:rPr>
              <a:t>μέρη μόνο της διαδικασίας</a:t>
            </a:r>
            <a:r>
              <a:rPr lang="el-GR" sz="1900" dirty="0" smtClean="0">
                <a:latin typeface="Arial" charset="0"/>
              </a:rPr>
              <a:t>, η κοινή ευθύνη υφίσταται μόνο για τα μέρη της διαδικασίας που διεξάγονται από κοινού. </a:t>
            </a:r>
          </a:p>
          <a:p>
            <a:pPr marL="177800" indent="-177800" algn="just" eaLnBrk="1" hangingPunct="1">
              <a:lnSpc>
                <a:spcPct val="140000"/>
              </a:lnSpc>
              <a:spcBef>
                <a:spcPct val="0"/>
              </a:spcBef>
              <a:buFont typeface="Wingdings" pitchFamily="2" charset="2"/>
              <a:buChar char="v"/>
              <a:tabLst>
                <a:tab pos="177800" algn="l"/>
              </a:tabLst>
              <a:defRPr/>
            </a:pPr>
            <a:r>
              <a:rPr lang="el-GR" sz="1900" dirty="0" smtClean="0">
                <a:latin typeface="Arial" charset="0"/>
              </a:rPr>
              <a:t>Κάθε ΑΑ είναι </a:t>
            </a:r>
            <a:r>
              <a:rPr lang="el-GR" sz="1900" b="1" dirty="0" smtClean="0">
                <a:latin typeface="Arial" charset="0"/>
              </a:rPr>
              <a:t>υπεύθυνη μόνο για τις διαδικασίες ή τα μέρη της διαδικασίας που διεξάγει μόνη</a:t>
            </a:r>
            <a:r>
              <a:rPr lang="el-GR" sz="1900" dirty="0" smtClean="0">
                <a:latin typeface="Arial" charset="0"/>
              </a:rPr>
              <a:t>.</a:t>
            </a:r>
          </a:p>
        </p:txBody>
      </p:sp>
    </p:spTree>
  </p:cSld>
  <p:clrMapOvr>
    <a:masterClrMapping/>
  </p:clrMapOvr>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0290" name="Rectangle 6"/>
          <p:cNvSpPr>
            <a:spLocks noGrp="1" noChangeArrowheads="1"/>
          </p:cNvSpPr>
          <p:nvPr>
            <p:ph type="sldNum" sz="quarter" idx="12"/>
          </p:nvPr>
        </p:nvSpPr>
        <p:spPr>
          <a:xfrm>
            <a:off x="6553200" y="6248400"/>
            <a:ext cx="1905000" cy="457200"/>
          </a:xfrm>
          <a:noFill/>
        </p:spPr>
        <p:txBody>
          <a:bodyPr/>
          <a:lstStyle/>
          <a:p>
            <a:fld id="{4FF55717-2904-4B44-94B5-8CFD252B387B}" type="slidenum">
              <a:rPr lang="el-GR" sz="1200" smtClean="0">
                <a:effectLst/>
                <a:latin typeface="Verdana" pitchFamily="34" charset="0"/>
              </a:rPr>
              <a:pPr/>
              <a:t>163</a:t>
            </a:fld>
            <a:endParaRPr lang="el-GR" sz="1200" smtClean="0">
              <a:effectLst/>
              <a:latin typeface="Verdana" pitchFamily="34" charset="0"/>
            </a:endParaRPr>
          </a:p>
        </p:txBody>
      </p:sp>
      <p:sp>
        <p:nvSpPr>
          <p:cNvPr id="103427" name="Rectangle 2"/>
          <p:cNvSpPr>
            <a:spLocks noGrp="1" noChangeArrowheads="1"/>
          </p:cNvSpPr>
          <p:nvPr>
            <p:ph type="ctrTitle" idx="4294967295"/>
          </p:nvPr>
        </p:nvSpPr>
        <p:spPr>
          <a:xfrm>
            <a:off x="179388" y="115888"/>
            <a:ext cx="8497887" cy="720725"/>
          </a:xfrm>
        </p:spPr>
        <p:txBody>
          <a:bodyPr anchor="b"/>
          <a:lstStyle/>
          <a:p>
            <a:pPr algn="just" eaLnBrk="1" hangingPunct="1">
              <a:lnSpc>
                <a:spcPct val="80000"/>
              </a:lnSpc>
              <a:defRPr/>
            </a:pPr>
            <a:r>
              <a:rPr lang="el-GR" sz="5700" b="0" smtClean="0">
                <a:solidFill>
                  <a:schemeClr val="accent2"/>
                </a:solidFill>
                <a:latin typeface="Arial" charset="0"/>
              </a:rPr>
              <a:t/>
            </a:r>
            <a:br>
              <a:rPr lang="el-GR" sz="5700" b="0" smtClean="0">
                <a:solidFill>
                  <a:schemeClr val="accent2"/>
                </a:solidFill>
                <a:latin typeface="Arial" charset="0"/>
              </a:rPr>
            </a:br>
            <a:r>
              <a:rPr lang="el-GR" sz="2000" smtClean="0">
                <a:solidFill>
                  <a:schemeClr val="folHlink"/>
                </a:solidFill>
                <a:latin typeface="Arial" charset="0"/>
              </a:rPr>
              <a:t>Ν. 4412/16, Βιβλίο Ι, Τίτλος 3, Τμήμα ΙΙ, Ενότ. 3</a:t>
            </a:r>
            <a:r>
              <a:rPr lang="el-GR" sz="2000" baseline="30000" smtClean="0">
                <a:solidFill>
                  <a:schemeClr val="folHlink"/>
                </a:solidFill>
                <a:latin typeface="Arial" charset="0"/>
              </a:rPr>
              <a:t>η, </a:t>
            </a:r>
            <a:r>
              <a:rPr lang="el-GR" sz="2000" smtClean="0">
                <a:solidFill>
                  <a:schemeClr val="folHlink"/>
                </a:solidFill>
                <a:latin typeface="Arial" charset="0"/>
              </a:rPr>
              <a:t>Άρθρο 43 Διαδικασίες σύναψης συμβάσεων με ΑΑ από διαφορετικά κ-μ</a:t>
            </a:r>
            <a:r>
              <a:rPr lang="el-GR" sz="3400" b="0" smtClean="0">
                <a:solidFill>
                  <a:schemeClr val="tx1"/>
                </a:solidFill>
                <a:latin typeface="Arial" charset="0"/>
              </a:rPr>
              <a:t> </a:t>
            </a:r>
          </a:p>
        </p:txBody>
      </p:sp>
      <p:sp>
        <p:nvSpPr>
          <p:cNvPr id="103428" name="Rectangle 3"/>
          <p:cNvSpPr>
            <a:spLocks noGrp="1" noChangeArrowheads="1"/>
          </p:cNvSpPr>
          <p:nvPr>
            <p:ph type="subTitle" idx="4294967295"/>
          </p:nvPr>
        </p:nvSpPr>
        <p:spPr>
          <a:xfrm>
            <a:off x="395288" y="981075"/>
            <a:ext cx="8424862" cy="5616575"/>
          </a:xfrm>
        </p:spPr>
        <p:txBody>
          <a:bodyPr/>
          <a:lstStyle/>
          <a:p>
            <a:pPr marL="361950" indent="-361950" algn="just" eaLnBrk="1" hangingPunct="1">
              <a:lnSpc>
                <a:spcPct val="150000"/>
              </a:lnSpc>
              <a:spcBef>
                <a:spcPct val="0"/>
              </a:spcBef>
              <a:buFont typeface="Wingdings" pitchFamily="2" charset="2"/>
              <a:buChar char="§"/>
              <a:tabLst>
                <a:tab pos="361950" algn="l"/>
              </a:tabLst>
              <a:defRPr/>
            </a:pPr>
            <a:r>
              <a:rPr lang="el-GR" sz="2400" dirty="0" smtClean="0">
                <a:latin typeface="Arial" charset="0"/>
              </a:rPr>
              <a:t>Ρύθμιση των από κοινού ανάθεση ΔΣ από ΑΑ διαφορετικών κ-μ.</a:t>
            </a:r>
          </a:p>
          <a:p>
            <a:pPr marL="361950" indent="-361950" algn="just" eaLnBrk="1" hangingPunct="1">
              <a:lnSpc>
                <a:spcPct val="150000"/>
              </a:lnSpc>
              <a:spcBef>
                <a:spcPct val="0"/>
              </a:spcBef>
              <a:buFont typeface="Wingdings" pitchFamily="2" charset="2"/>
              <a:buChar char="§"/>
              <a:tabLst>
                <a:tab pos="361950" algn="l"/>
              </a:tabLst>
              <a:defRPr/>
            </a:pPr>
            <a:r>
              <a:rPr lang="el-GR" sz="2400" b="1" u="sng" dirty="0" smtClean="0">
                <a:latin typeface="Arial" charset="0"/>
              </a:rPr>
              <a:t>Σκοπός</a:t>
            </a:r>
            <a:r>
              <a:rPr lang="el-GR" sz="2400" dirty="0" smtClean="0">
                <a:latin typeface="Arial" charset="0"/>
              </a:rPr>
              <a:t>:  άρση των νομικών δυσχερειών λόγω της σύγκρουσης των εθνικών νομοθεσιών, προκειμένου οι ΑΑ να αντλήσουν τα μέγιστα οφέλη από τις δυνατότητες της εσωτερικής αγοράς </a:t>
            </a:r>
            <a:r>
              <a:rPr lang="el-GR" sz="2400" b="1" dirty="0" smtClean="0">
                <a:solidFill>
                  <a:schemeClr val="folHlink"/>
                </a:solidFill>
                <a:latin typeface="Arial" charset="0"/>
              </a:rPr>
              <a:t>[οικονομίες κλίμακας &amp; επιμερισμού κινδύνων - οφελών, δημιουργία διασυνοριακών επιχειρηματικών δυνατοτήτων για οικ. φορείς, &amp; για καινοτόμα έργα] </a:t>
            </a:r>
          </a:p>
        </p:txBody>
      </p:sp>
    </p:spTree>
  </p:cSld>
  <p:clrMapOvr>
    <a:masterClrMapping/>
  </p:clrMapOvr>
  <p:timing>
    <p:tnLst>
      <p:par>
        <p:cT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1314"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47CB407E-8272-4B6A-9723-BDBA5416B703}" type="slidenum">
              <a:rPr lang="el-GR" sz="1200"/>
              <a:pPr algn="r"/>
              <a:t>164</a:t>
            </a:fld>
            <a:endParaRPr lang="el-GR" sz="1200"/>
          </a:p>
        </p:txBody>
      </p:sp>
      <p:sp>
        <p:nvSpPr>
          <p:cNvPr id="103427" name="Rectangle 2"/>
          <p:cNvSpPr>
            <a:spLocks noGrp="1" noChangeArrowheads="1"/>
          </p:cNvSpPr>
          <p:nvPr>
            <p:ph type="ctrTitle" idx="4294967295"/>
          </p:nvPr>
        </p:nvSpPr>
        <p:spPr>
          <a:xfrm>
            <a:off x="179388" y="115888"/>
            <a:ext cx="8497887" cy="720725"/>
          </a:xfrm>
        </p:spPr>
        <p:txBody>
          <a:bodyPr anchor="b"/>
          <a:lstStyle/>
          <a:p>
            <a:pPr algn="just" eaLnBrk="1" hangingPunct="1">
              <a:lnSpc>
                <a:spcPct val="80000"/>
              </a:lnSpc>
              <a:defRPr/>
            </a:pPr>
            <a:r>
              <a:rPr lang="el-GR" sz="5700" b="0" smtClean="0">
                <a:solidFill>
                  <a:schemeClr val="accent2"/>
                </a:solidFill>
                <a:latin typeface="Arial" charset="0"/>
              </a:rPr>
              <a:t/>
            </a:r>
            <a:br>
              <a:rPr lang="el-GR" sz="5700" b="0" smtClean="0">
                <a:solidFill>
                  <a:schemeClr val="accent2"/>
                </a:solidFill>
                <a:latin typeface="Arial" charset="0"/>
              </a:rPr>
            </a:br>
            <a:r>
              <a:rPr lang="el-GR" sz="2000" smtClean="0">
                <a:solidFill>
                  <a:schemeClr val="folHlink"/>
                </a:solidFill>
                <a:latin typeface="Arial" charset="0"/>
              </a:rPr>
              <a:t>Ν. 4412/16, Βιβλίο Ι, Τίτλος 3, Τμήμα ΙΙ, Ενότ. 3</a:t>
            </a:r>
            <a:r>
              <a:rPr lang="el-GR" sz="2000" baseline="30000" smtClean="0">
                <a:solidFill>
                  <a:schemeClr val="folHlink"/>
                </a:solidFill>
                <a:latin typeface="Arial" charset="0"/>
              </a:rPr>
              <a:t>η, </a:t>
            </a:r>
            <a:r>
              <a:rPr lang="el-GR" sz="2000" smtClean="0">
                <a:solidFill>
                  <a:schemeClr val="folHlink"/>
                </a:solidFill>
                <a:latin typeface="Arial" charset="0"/>
              </a:rPr>
              <a:t>Άρθρο 43 Διαδικασίες σύναψης συμβάσεων με ΑΑ από διαφορετικά κ-μ</a:t>
            </a:r>
            <a:r>
              <a:rPr lang="el-GR" sz="3400" b="0" smtClean="0">
                <a:solidFill>
                  <a:schemeClr val="tx1"/>
                </a:solidFill>
                <a:latin typeface="Arial" charset="0"/>
              </a:rPr>
              <a:t> </a:t>
            </a:r>
          </a:p>
        </p:txBody>
      </p:sp>
      <p:sp>
        <p:nvSpPr>
          <p:cNvPr id="103428" name="Rectangle 3"/>
          <p:cNvSpPr>
            <a:spLocks noGrp="1" noChangeArrowheads="1"/>
          </p:cNvSpPr>
          <p:nvPr>
            <p:ph type="subTitle" idx="4294967295"/>
          </p:nvPr>
        </p:nvSpPr>
        <p:spPr>
          <a:xfrm>
            <a:off x="395288" y="981075"/>
            <a:ext cx="8424862" cy="5616575"/>
          </a:xfrm>
        </p:spPr>
        <p:txBody>
          <a:bodyPr/>
          <a:lstStyle/>
          <a:p>
            <a:pPr marL="361950" indent="-361950" algn="just" eaLnBrk="1" hangingPunct="1">
              <a:lnSpc>
                <a:spcPct val="250000"/>
              </a:lnSpc>
              <a:spcBef>
                <a:spcPct val="0"/>
              </a:spcBef>
              <a:buFont typeface="Wingdings" pitchFamily="2" charset="2"/>
              <a:buChar char="§"/>
              <a:tabLst>
                <a:tab pos="361950" algn="l"/>
              </a:tabLst>
              <a:defRPr/>
            </a:pPr>
            <a:r>
              <a:rPr lang="el-GR" sz="2000" b="1" smtClean="0">
                <a:latin typeface="Arial" charset="0"/>
              </a:rPr>
              <a:t>Θέσπιση νέων κανόνων για τις διασυνοριακές από κοινού διαδικασίες</a:t>
            </a:r>
            <a:r>
              <a:rPr lang="el-GR" sz="2000" smtClean="0">
                <a:latin typeface="Arial" charset="0"/>
              </a:rPr>
              <a:t> σύναψης σύμβασης, οι οποίοι καθορίζουν τους όρους για τη διασυνοριακή χρησιμοποίηση των ΚΑΑ</a:t>
            </a:r>
          </a:p>
          <a:p>
            <a:pPr marL="361950" indent="-361950" algn="just" eaLnBrk="1" hangingPunct="1">
              <a:lnSpc>
                <a:spcPct val="250000"/>
              </a:lnSpc>
              <a:spcBef>
                <a:spcPct val="0"/>
              </a:spcBef>
              <a:buFont typeface="Wingdings" pitchFamily="2" charset="2"/>
              <a:buChar char="§"/>
              <a:tabLst>
                <a:tab pos="361950" algn="l"/>
              </a:tabLst>
              <a:defRPr/>
            </a:pPr>
            <a:r>
              <a:rPr lang="el-GR" sz="2000" b="1" smtClean="0">
                <a:latin typeface="Arial" charset="0"/>
              </a:rPr>
              <a:t>Εφαρμοστέο δίκαιο</a:t>
            </a:r>
            <a:r>
              <a:rPr lang="el-GR" sz="2000" smtClean="0">
                <a:latin typeface="Arial" charset="0"/>
              </a:rPr>
              <a:t>, &amp; για τα ένδικα μέσα, [συμπληρώνοντας τους σχετικούς για τη σύγκρουση νόμων κανόνες του </a:t>
            </a:r>
            <a:r>
              <a:rPr lang="el-GR" sz="2000" b="1" smtClean="0">
                <a:solidFill>
                  <a:schemeClr val="folHlink"/>
                </a:solidFill>
                <a:latin typeface="Arial" charset="0"/>
              </a:rPr>
              <a:t>Καν. (ΕΚ) 593/2008 του ΕΚ &amp; του Συμβουλίου]. </a:t>
            </a:r>
          </a:p>
        </p:txBody>
      </p:sp>
    </p:spTree>
  </p:cSld>
  <p:clrMapOvr>
    <a:masterClrMapping/>
  </p:clrMapOvr>
  <p:timing>
    <p:tnLst>
      <p:par>
        <p:cTn id="1" dur="indefinite" restart="never" nodeType="tmRoot"/>
      </p:par>
    </p:tnLst>
  </p:timing>
</p:sld>
</file>

<file path=ppt/slides/slide1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2338" name="Rectangle 6"/>
          <p:cNvSpPr>
            <a:spLocks noGrp="1" noChangeArrowheads="1"/>
          </p:cNvSpPr>
          <p:nvPr>
            <p:ph type="sldNum" sz="quarter" idx="12"/>
          </p:nvPr>
        </p:nvSpPr>
        <p:spPr>
          <a:xfrm>
            <a:off x="6553200" y="6248400"/>
            <a:ext cx="1905000" cy="457200"/>
          </a:xfrm>
          <a:noFill/>
        </p:spPr>
        <p:txBody>
          <a:bodyPr/>
          <a:lstStyle/>
          <a:p>
            <a:fld id="{84A87544-4C69-4EA3-9B44-F84A60F93A72}" type="slidenum">
              <a:rPr lang="el-GR" sz="1200" smtClean="0">
                <a:effectLst/>
                <a:latin typeface="Verdana" pitchFamily="34" charset="0"/>
              </a:rPr>
              <a:pPr/>
              <a:t>165</a:t>
            </a:fld>
            <a:endParaRPr lang="el-GR" sz="1200" smtClean="0">
              <a:effectLst/>
              <a:latin typeface="Verdana" pitchFamily="34" charset="0"/>
            </a:endParaRPr>
          </a:p>
        </p:txBody>
      </p:sp>
      <p:sp>
        <p:nvSpPr>
          <p:cNvPr id="104451" name="Rectangle 2"/>
          <p:cNvSpPr>
            <a:spLocks noGrp="1" noChangeArrowheads="1"/>
          </p:cNvSpPr>
          <p:nvPr>
            <p:ph type="ctrTitle" idx="4294967295"/>
          </p:nvPr>
        </p:nvSpPr>
        <p:spPr>
          <a:xfrm>
            <a:off x="179388" y="115888"/>
            <a:ext cx="8497887" cy="458787"/>
          </a:xfrm>
        </p:spPr>
        <p:txBody>
          <a:bodyPr anchor="b"/>
          <a:lstStyle/>
          <a:p>
            <a:pPr eaLnBrk="1" hangingPunct="1">
              <a:lnSpc>
                <a:spcPct val="80000"/>
              </a:lnSpc>
              <a:defRPr/>
            </a:pPr>
            <a:r>
              <a:rPr lang="el-GR" sz="5700" b="0" smtClean="0">
                <a:solidFill>
                  <a:schemeClr val="accent2"/>
                </a:solidFill>
                <a:latin typeface="Arial" charset="0"/>
              </a:rPr>
              <a:t/>
            </a:r>
            <a:br>
              <a:rPr lang="el-GR" sz="5700" b="0" smtClean="0">
                <a:solidFill>
                  <a:schemeClr val="accent2"/>
                </a:solidFill>
                <a:latin typeface="Arial" charset="0"/>
              </a:rPr>
            </a:br>
            <a:r>
              <a:rPr lang="el-GR" sz="3400" b="0" smtClean="0">
                <a:latin typeface="Arial" charset="0"/>
              </a:rPr>
              <a:t/>
            </a:r>
            <a:br>
              <a:rPr lang="el-GR" sz="3400" b="0" smtClean="0">
                <a:latin typeface="Arial" charset="0"/>
              </a:rPr>
            </a:br>
            <a:r>
              <a:rPr lang="el-GR" sz="2000" smtClean="0">
                <a:solidFill>
                  <a:schemeClr val="folHlink"/>
                </a:solidFill>
                <a:latin typeface="Arial" charset="0"/>
              </a:rPr>
              <a:t>Ν. 4412/16, Βιβλίο Ι, Τίτλος 3, Τμήμα ΙΙ, Ενότ. 3</a:t>
            </a:r>
            <a:r>
              <a:rPr lang="el-GR" sz="2000" baseline="30000" smtClean="0">
                <a:solidFill>
                  <a:schemeClr val="folHlink"/>
                </a:solidFill>
                <a:latin typeface="Arial" charset="0"/>
              </a:rPr>
              <a:t>η</a:t>
            </a:r>
            <a:r>
              <a:rPr lang="el-GR" sz="2000" smtClean="0">
                <a:solidFill>
                  <a:schemeClr val="folHlink"/>
                </a:solidFill>
                <a:latin typeface="Arial" charset="0"/>
              </a:rPr>
              <a:t> , αρθρ. 43 (συν.)</a:t>
            </a:r>
          </a:p>
        </p:txBody>
      </p:sp>
      <p:sp>
        <p:nvSpPr>
          <p:cNvPr id="104452" name="Rectangle 3"/>
          <p:cNvSpPr>
            <a:spLocks noGrp="1" noChangeArrowheads="1"/>
          </p:cNvSpPr>
          <p:nvPr>
            <p:ph type="subTitle" idx="4294967295"/>
          </p:nvPr>
        </p:nvSpPr>
        <p:spPr>
          <a:xfrm>
            <a:off x="323850" y="836613"/>
            <a:ext cx="8496300" cy="5761037"/>
          </a:xfrm>
        </p:spPr>
        <p:txBody>
          <a:bodyPr/>
          <a:lstStyle/>
          <a:p>
            <a:pPr marL="180975" indent="-180975" algn="just" eaLnBrk="1" hangingPunct="1">
              <a:lnSpc>
                <a:spcPct val="180000"/>
              </a:lnSpc>
              <a:spcBef>
                <a:spcPct val="0"/>
              </a:spcBef>
              <a:buFont typeface="Wingdings" pitchFamily="2" charset="2"/>
              <a:buChar char="Ø"/>
              <a:tabLst>
                <a:tab pos="180975" algn="l"/>
              </a:tabLst>
              <a:defRPr/>
            </a:pPr>
            <a:r>
              <a:rPr lang="el-GR" sz="1900" dirty="0" smtClean="0">
                <a:latin typeface="Arial" charset="0"/>
              </a:rPr>
              <a:t> </a:t>
            </a:r>
            <a:r>
              <a:rPr lang="el-GR" sz="2200" dirty="0" smtClean="0">
                <a:latin typeface="Arial" charset="0"/>
              </a:rPr>
              <a:t>Παρέχεται η δυνατότητα στις ΑΑ διαφορετικών κ-μ να συγκροτούν </a:t>
            </a:r>
            <a:r>
              <a:rPr lang="el-GR" sz="2200" b="1" dirty="0" smtClean="0">
                <a:solidFill>
                  <a:srgbClr val="FFFF00"/>
                </a:solidFill>
                <a:latin typeface="Arial" charset="0"/>
              </a:rPr>
              <a:t>κοινές νομικές οντότητες</a:t>
            </a:r>
            <a:r>
              <a:rPr lang="el-GR" sz="2200" dirty="0" smtClean="0">
                <a:latin typeface="Arial" charset="0"/>
              </a:rPr>
              <a:t>, οι οποίες ιδρύονται δυνάμει εθνικού ή του </a:t>
            </a:r>
            <a:r>
              <a:rPr lang="el-GR" sz="2200" dirty="0" err="1" smtClean="0">
                <a:latin typeface="Arial" charset="0"/>
              </a:rPr>
              <a:t>ενωσιακού</a:t>
            </a:r>
            <a:r>
              <a:rPr lang="el-GR" sz="2200" dirty="0" smtClean="0">
                <a:latin typeface="Arial" charset="0"/>
              </a:rPr>
              <a:t> δικαίου, </a:t>
            </a:r>
            <a:r>
              <a:rPr lang="el-GR" sz="2200" smtClean="0">
                <a:latin typeface="Arial" charset="0"/>
              </a:rPr>
              <a:t>παρέχοντας &amp; ειδικούς </a:t>
            </a:r>
            <a:r>
              <a:rPr lang="el-GR" sz="2200" dirty="0" smtClean="0">
                <a:latin typeface="Arial" charset="0"/>
              </a:rPr>
              <a:t>κανόνες. </a:t>
            </a:r>
          </a:p>
          <a:p>
            <a:pPr marL="180975" indent="-180975" algn="just" eaLnBrk="1" hangingPunct="1">
              <a:lnSpc>
                <a:spcPct val="180000"/>
              </a:lnSpc>
              <a:spcBef>
                <a:spcPct val="0"/>
              </a:spcBef>
              <a:buFont typeface="Wingdings" pitchFamily="2" charset="2"/>
              <a:buChar char="Ø"/>
              <a:tabLst>
                <a:tab pos="180975" algn="l"/>
              </a:tabLst>
              <a:defRPr/>
            </a:pPr>
            <a:r>
              <a:rPr lang="el-GR" sz="2200" dirty="0" smtClean="0">
                <a:latin typeface="Arial" charset="0"/>
              </a:rPr>
              <a:t> Οι ΑΑ δεν πρέπει να χρησιμοποιούν τη δυνατότητα διασυνοριακών από κοινού διαδικασιών σύναψης συμβάσεων με σκοπό να παρακάμπτουν αναγκαστικούς κανόνες του δημοσίου δικαίου, σύμφωνους με το </a:t>
            </a:r>
            <a:r>
              <a:rPr lang="el-GR" sz="2200" dirty="0" err="1" smtClean="0">
                <a:latin typeface="Arial" charset="0"/>
              </a:rPr>
              <a:t>ενωσιακό</a:t>
            </a:r>
            <a:r>
              <a:rPr lang="el-GR" sz="2200" dirty="0" smtClean="0">
                <a:latin typeface="Arial" charset="0"/>
              </a:rPr>
              <a:t> δίκαιο, στους οποίους υπόκεινται στο κ-μ όπου είναι εγκατεστημένες.</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6"/>
          <p:cNvSpPr>
            <a:spLocks noGrp="1" noChangeArrowheads="1"/>
          </p:cNvSpPr>
          <p:nvPr>
            <p:ph type="sldNum" sz="quarter" idx="12"/>
          </p:nvPr>
        </p:nvSpPr>
        <p:spPr>
          <a:xfrm>
            <a:off x="6553200" y="6248400"/>
            <a:ext cx="1905000" cy="457200"/>
          </a:xfrm>
          <a:noFill/>
        </p:spPr>
        <p:txBody>
          <a:bodyPr/>
          <a:lstStyle/>
          <a:p>
            <a:fld id="{7AF4F1DC-DBC6-4DAD-9127-6391CE43C62F}" type="slidenum">
              <a:rPr lang="el-GR" sz="1200" smtClean="0">
                <a:effectLst/>
                <a:latin typeface="Verdana" pitchFamily="34" charset="0"/>
              </a:rPr>
              <a:pPr/>
              <a:t>17</a:t>
            </a:fld>
            <a:endParaRPr lang="el-GR" sz="1200" smtClean="0">
              <a:effectLst/>
              <a:latin typeface="Verdana" pitchFamily="34" charset="0"/>
            </a:endParaRPr>
          </a:p>
        </p:txBody>
      </p:sp>
      <p:sp>
        <p:nvSpPr>
          <p:cNvPr id="12291" name="Rectangle 2"/>
          <p:cNvSpPr>
            <a:spLocks noGrp="1" noChangeArrowheads="1"/>
          </p:cNvSpPr>
          <p:nvPr>
            <p:ph type="ctrTitle" idx="4294967295"/>
          </p:nvPr>
        </p:nvSpPr>
        <p:spPr>
          <a:xfrm>
            <a:off x="107950" y="260350"/>
            <a:ext cx="8713788" cy="504825"/>
          </a:xfrm>
        </p:spPr>
        <p:txBody>
          <a:bodyPr anchor="b"/>
          <a:lstStyle/>
          <a:p>
            <a:pPr eaLnBrk="1" hangingPunct="1">
              <a:defRPr/>
            </a:pPr>
            <a:r>
              <a:rPr lang="el-GR" sz="3800" b="0" smtClean="0">
                <a:latin typeface="Arial" charset="0"/>
              </a:rPr>
              <a:t/>
            </a:r>
            <a:br>
              <a:rPr lang="el-GR" sz="3800" b="0" smtClean="0">
                <a:latin typeface="Arial" charset="0"/>
              </a:rPr>
            </a:br>
            <a:r>
              <a:rPr lang="el-GR" sz="2000" smtClean="0">
                <a:latin typeface="Arial" charset="0"/>
              </a:rPr>
              <a:t>Ν. 4412/16, άρθρο 2 «Ορισμοί»</a:t>
            </a:r>
          </a:p>
        </p:txBody>
      </p:sp>
      <p:sp>
        <p:nvSpPr>
          <p:cNvPr id="12292" name="Rectangle 3"/>
          <p:cNvSpPr>
            <a:spLocks noGrp="1" noChangeArrowheads="1"/>
          </p:cNvSpPr>
          <p:nvPr>
            <p:ph type="subTitle" idx="4294967295"/>
          </p:nvPr>
        </p:nvSpPr>
        <p:spPr>
          <a:xfrm>
            <a:off x="323850" y="981075"/>
            <a:ext cx="8424863" cy="5662635"/>
          </a:xfrm>
          <a:solidFill>
            <a:schemeClr val="accent6"/>
          </a:solidFill>
        </p:spPr>
        <p:txBody>
          <a:bodyPr/>
          <a:lstStyle/>
          <a:p>
            <a:pPr marL="361950" indent="-361950" algn="just" eaLnBrk="1" hangingPunct="1">
              <a:lnSpc>
                <a:spcPct val="150000"/>
              </a:lnSpc>
              <a:spcBef>
                <a:spcPct val="0"/>
              </a:spcBef>
              <a:buFont typeface="Wingdings" pitchFamily="2" charset="2"/>
              <a:buChar char="Ø"/>
              <a:tabLst>
                <a:tab pos="0" algn="l"/>
                <a:tab pos="361950" algn="l"/>
              </a:tabLst>
              <a:defRPr/>
            </a:pPr>
            <a:r>
              <a:rPr lang="el-GR" sz="2000" b="1" dirty="0" smtClean="0">
                <a:solidFill>
                  <a:schemeClr val="bg1">
                    <a:lumMod val="95000"/>
                  </a:schemeClr>
                </a:solidFill>
                <a:latin typeface="Arial" pitchFamily="34" charset="0"/>
                <a:cs typeface="Arial" pitchFamily="34" charset="0"/>
              </a:rPr>
              <a:t>αναθέτουσες αρχές\αναθέτοντες φορείς: ΚΑΑ\μη κεντρικές αναθέτουσες αρχές\οργανισμοί δημοσίου δικαίου\Δημόσιος Τομέας - Γενική Κυβέρνηση - Κεντρική Κυβέρνηση\αρχές τοπικής αυτοδιοίκησης</a:t>
            </a:r>
          </a:p>
          <a:p>
            <a:pPr marL="361950" indent="-361950" algn="just" eaLnBrk="1" hangingPunct="1">
              <a:lnSpc>
                <a:spcPct val="150000"/>
              </a:lnSpc>
              <a:spcBef>
                <a:spcPct val="0"/>
              </a:spcBef>
              <a:buFont typeface="Wingdings" pitchFamily="2" charset="2"/>
              <a:buChar char="Ø"/>
              <a:tabLst>
                <a:tab pos="0" algn="l"/>
                <a:tab pos="361950" algn="l"/>
              </a:tabLst>
              <a:defRPr/>
            </a:pPr>
            <a:r>
              <a:rPr lang="el-GR" sz="2000" b="1" dirty="0" smtClean="0">
                <a:solidFill>
                  <a:schemeClr val="bg1">
                    <a:lumMod val="95000"/>
                  </a:schemeClr>
                </a:solidFill>
                <a:latin typeface="Arial" pitchFamily="34" charset="0"/>
                <a:cs typeface="Arial" pitchFamily="34" charset="0"/>
              </a:rPr>
              <a:t>κεντρικές δραστηριότητες αγορών &amp; επικουρικές δραστηριότητες αγορών: κεντρική αρχή αγορών\εθνικές κεντρικές αρχές αγορών\ </a:t>
            </a:r>
            <a:r>
              <a:rPr lang="el-GR" sz="2000" b="1" dirty="0" err="1" smtClean="0">
                <a:solidFill>
                  <a:schemeClr val="bg1">
                    <a:lumMod val="95000"/>
                  </a:schemeClr>
                </a:solidFill>
                <a:latin typeface="Arial" pitchFamily="34" charset="0"/>
                <a:cs typeface="Arial" pitchFamily="34" charset="0"/>
              </a:rPr>
              <a:t>πάροχος</a:t>
            </a:r>
            <a:r>
              <a:rPr lang="el-GR" sz="2000" b="1" dirty="0" smtClean="0">
                <a:solidFill>
                  <a:schemeClr val="bg1">
                    <a:lumMod val="95000"/>
                  </a:schemeClr>
                </a:solidFill>
                <a:latin typeface="Arial" pitchFamily="34" charset="0"/>
                <a:cs typeface="Arial" pitchFamily="34" charset="0"/>
              </a:rPr>
              <a:t> υπηρεσιών διαδικασιών σύναψης συμβάσεων</a:t>
            </a:r>
          </a:p>
          <a:p>
            <a:pPr algn="just">
              <a:lnSpc>
                <a:spcPct val="150000"/>
              </a:lnSpc>
            </a:pPr>
            <a:r>
              <a:rPr lang="el-GR" sz="2000" dirty="0" smtClean="0">
                <a:solidFill>
                  <a:schemeClr val="bg1">
                    <a:lumMod val="95000"/>
                  </a:schemeClr>
                </a:solidFill>
                <a:latin typeface="Arial" pitchFamily="34" charset="0"/>
                <a:cs typeface="Arial" pitchFamily="34" charset="0"/>
              </a:rPr>
              <a:t>οικονομικός φορέας: προσφέρων\υποψήφιος\ανάδοχος ή εργολήπτης ή μελετητής ή προμηθευτής ή </a:t>
            </a:r>
            <a:r>
              <a:rPr lang="el-GR" sz="2000" dirty="0" err="1" smtClean="0">
                <a:solidFill>
                  <a:schemeClr val="bg1">
                    <a:lumMod val="95000"/>
                  </a:schemeClr>
                </a:solidFill>
                <a:latin typeface="Arial" pitchFamily="34" charset="0"/>
                <a:cs typeface="Arial" pitchFamily="34" charset="0"/>
              </a:rPr>
              <a:t>πάροχος</a:t>
            </a:r>
            <a:r>
              <a:rPr lang="el-GR" sz="2000" dirty="0" smtClean="0">
                <a:solidFill>
                  <a:schemeClr val="bg1">
                    <a:lumMod val="95000"/>
                  </a:schemeClr>
                </a:solidFill>
                <a:latin typeface="Arial" pitchFamily="34" charset="0"/>
                <a:cs typeface="Arial" pitchFamily="34" charset="0"/>
              </a:rPr>
              <a:t> υπηρεσιών</a:t>
            </a:r>
          </a:p>
          <a:p>
            <a:pPr algn="just">
              <a:lnSpc>
                <a:spcPct val="150000"/>
              </a:lnSpc>
            </a:pPr>
            <a:r>
              <a:rPr lang="el-GR" sz="2000" dirty="0" smtClean="0">
                <a:solidFill>
                  <a:schemeClr val="bg1">
                    <a:lumMod val="95000"/>
                  </a:schemeClr>
                </a:solidFill>
                <a:latin typeface="Arial" pitchFamily="34" charset="0"/>
                <a:cs typeface="Arial" pitchFamily="34" charset="0"/>
              </a:rPr>
              <a:t>ΣΔΣ\ Ένωση\ τρίτη χώρα</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6"/>
          <p:cNvSpPr>
            <a:spLocks noGrp="1" noChangeArrowheads="1"/>
          </p:cNvSpPr>
          <p:nvPr>
            <p:ph type="sldNum" sz="quarter" idx="12"/>
          </p:nvPr>
        </p:nvSpPr>
        <p:spPr>
          <a:xfrm>
            <a:off x="6553200" y="6248400"/>
            <a:ext cx="1905000" cy="457200"/>
          </a:xfrm>
          <a:noFill/>
        </p:spPr>
        <p:txBody>
          <a:bodyPr/>
          <a:lstStyle/>
          <a:p>
            <a:fld id="{7AF4F1DC-DBC6-4DAD-9127-6391CE43C62F}" type="slidenum">
              <a:rPr lang="el-GR" sz="1200" smtClean="0">
                <a:effectLst/>
                <a:latin typeface="Verdana" pitchFamily="34" charset="0"/>
              </a:rPr>
              <a:pPr/>
              <a:t>18</a:t>
            </a:fld>
            <a:endParaRPr lang="el-GR" sz="1200" smtClean="0">
              <a:effectLst/>
              <a:latin typeface="Verdana" pitchFamily="34" charset="0"/>
            </a:endParaRPr>
          </a:p>
        </p:txBody>
      </p:sp>
      <p:sp>
        <p:nvSpPr>
          <p:cNvPr id="12291" name="Rectangle 2"/>
          <p:cNvSpPr>
            <a:spLocks noGrp="1" noChangeArrowheads="1"/>
          </p:cNvSpPr>
          <p:nvPr>
            <p:ph type="ctrTitle" idx="4294967295"/>
          </p:nvPr>
        </p:nvSpPr>
        <p:spPr>
          <a:xfrm>
            <a:off x="107950" y="260350"/>
            <a:ext cx="8713788" cy="504825"/>
          </a:xfrm>
        </p:spPr>
        <p:txBody>
          <a:bodyPr anchor="b"/>
          <a:lstStyle/>
          <a:p>
            <a:pPr eaLnBrk="1" hangingPunct="1">
              <a:defRPr/>
            </a:pPr>
            <a:r>
              <a:rPr lang="el-GR" sz="3800" b="0" smtClean="0">
                <a:latin typeface="Arial" charset="0"/>
              </a:rPr>
              <a:t/>
            </a:r>
            <a:br>
              <a:rPr lang="el-GR" sz="3800" b="0" smtClean="0">
                <a:latin typeface="Arial" charset="0"/>
              </a:rPr>
            </a:br>
            <a:r>
              <a:rPr lang="el-GR" sz="2000" smtClean="0">
                <a:latin typeface="Arial" charset="0"/>
              </a:rPr>
              <a:t>Ν. 4412/16, άρθρο 2 «Ορισμοί»</a:t>
            </a:r>
          </a:p>
        </p:txBody>
      </p:sp>
      <p:sp>
        <p:nvSpPr>
          <p:cNvPr id="12292" name="Rectangle 3"/>
          <p:cNvSpPr>
            <a:spLocks noGrp="1" noChangeArrowheads="1"/>
          </p:cNvSpPr>
          <p:nvPr>
            <p:ph type="subTitle" idx="4294967295"/>
          </p:nvPr>
        </p:nvSpPr>
        <p:spPr>
          <a:xfrm>
            <a:off x="323850" y="981075"/>
            <a:ext cx="8424863" cy="5662635"/>
          </a:xfrm>
        </p:spPr>
        <p:txBody>
          <a:bodyPr/>
          <a:lstStyle/>
          <a:p>
            <a:pPr marL="361950" indent="-361950" algn="just" eaLnBrk="1" hangingPunct="1">
              <a:lnSpc>
                <a:spcPct val="150000"/>
              </a:lnSpc>
              <a:spcBef>
                <a:spcPct val="0"/>
              </a:spcBef>
              <a:buFont typeface="Wingdings" pitchFamily="2" charset="2"/>
              <a:buChar char="Ø"/>
              <a:tabLst>
                <a:tab pos="0" algn="l"/>
                <a:tab pos="361950" algn="l"/>
              </a:tabLst>
              <a:defRPr/>
            </a:pPr>
            <a:r>
              <a:rPr lang="el-GR" sz="2000" b="1" dirty="0" smtClean="0">
                <a:solidFill>
                  <a:schemeClr val="tx2">
                    <a:lumMod val="75000"/>
                  </a:schemeClr>
                </a:solidFill>
                <a:latin typeface="Arial" pitchFamily="34" charset="0"/>
                <a:cs typeface="Arial" pitchFamily="34" charset="0"/>
              </a:rPr>
              <a:t>δημόσιες συμβάσεις: κατώτατα όρια\ΔΣ άνω &amp; κάτω των ορίων\ απευθείας ανάθεση \συνοπτικός διαγωνισμός\συμφωνία - πλαίσιο</a:t>
            </a:r>
          </a:p>
          <a:p>
            <a:pPr marL="361950" indent="-361950" algn="just" eaLnBrk="1" hangingPunct="1">
              <a:lnSpc>
                <a:spcPct val="150000"/>
              </a:lnSpc>
              <a:spcBef>
                <a:spcPct val="0"/>
              </a:spcBef>
              <a:buFont typeface="Wingdings" pitchFamily="2" charset="2"/>
              <a:buChar char="Ø"/>
              <a:tabLst>
                <a:tab pos="0" algn="l"/>
                <a:tab pos="361950" algn="l"/>
              </a:tabLst>
              <a:defRPr/>
            </a:pPr>
            <a:r>
              <a:rPr lang="el-GR" sz="2000" b="1" dirty="0" smtClean="0">
                <a:solidFill>
                  <a:srgbClr val="7030A0"/>
                </a:solidFill>
                <a:latin typeface="Arial" pitchFamily="34" charset="0"/>
                <a:cs typeface="Arial" pitchFamily="34" charset="0"/>
              </a:rPr>
              <a:t>δημόσιες συμβάσεις έργων\«έργο»\ΔΣ εκπόνησης μελετών &amp; παροχής τεχνικών &amp; λοιπών συναφών επιστημονικών υπηρεσιών\ διαγωνισμοί μελετών</a:t>
            </a:r>
          </a:p>
          <a:p>
            <a:pPr marL="361950" indent="-361950" algn="just" eaLnBrk="1" hangingPunct="1">
              <a:lnSpc>
                <a:spcPct val="150000"/>
              </a:lnSpc>
              <a:spcBef>
                <a:spcPct val="0"/>
              </a:spcBef>
              <a:buFont typeface="Wingdings" pitchFamily="2" charset="2"/>
              <a:buChar char="Ø"/>
              <a:tabLst>
                <a:tab pos="0" algn="l"/>
                <a:tab pos="361950" algn="l"/>
              </a:tabLst>
              <a:defRPr/>
            </a:pPr>
            <a:r>
              <a:rPr lang="el-GR" sz="2000" b="1" dirty="0" smtClean="0">
                <a:solidFill>
                  <a:schemeClr val="tx2">
                    <a:lumMod val="75000"/>
                  </a:schemeClr>
                </a:solidFill>
                <a:latin typeface="Arial" pitchFamily="34" charset="0"/>
                <a:cs typeface="Arial" pitchFamily="34" charset="0"/>
              </a:rPr>
              <a:t>έγγραφα της σύμβασης\ ηλεκτρονικό μέσο\ χρήστες ΕΣΗΔΗΣ\ ΚΗΜΔΗΣ</a:t>
            </a:r>
          </a:p>
          <a:p>
            <a:pPr marL="361950" indent="-361950" algn="just" eaLnBrk="1" hangingPunct="1">
              <a:lnSpc>
                <a:spcPct val="150000"/>
              </a:lnSpc>
              <a:spcBef>
                <a:spcPct val="0"/>
              </a:spcBef>
              <a:buFont typeface="Wingdings" pitchFamily="2" charset="2"/>
              <a:buChar char="Ø"/>
              <a:tabLst>
                <a:tab pos="0" algn="l"/>
                <a:tab pos="361950" algn="l"/>
              </a:tabLst>
              <a:defRPr/>
            </a:pPr>
            <a:r>
              <a:rPr lang="el-GR" sz="2000" b="1" dirty="0" smtClean="0">
                <a:solidFill>
                  <a:srgbClr val="C00000"/>
                </a:solidFill>
                <a:latin typeface="Arial" pitchFamily="34" charset="0"/>
                <a:cs typeface="Arial" pitchFamily="34" charset="0"/>
              </a:rPr>
              <a:t>κύκλος ζωής</a:t>
            </a:r>
          </a:p>
          <a:p>
            <a:pPr marL="361950" indent="-361950" algn="just" eaLnBrk="1" hangingPunct="1">
              <a:lnSpc>
                <a:spcPct val="150000"/>
              </a:lnSpc>
              <a:spcBef>
                <a:spcPct val="0"/>
              </a:spcBef>
              <a:buFont typeface="Wingdings" pitchFamily="2" charset="2"/>
              <a:buChar char="Ø"/>
              <a:tabLst>
                <a:tab pos="0" algn="l"/>
                <a:tab pos="361950" algn="l"/>
              </a:tabLst>
              <a:defRPr/>
            </a:pPr>
            <a:r>
              <a:rPr lang="el-GR" sz="2000" b="1" dirty="0" smtClean="0">
                <a:solidFill>
                  <a:srgbClr val="C00000"/>
                </a:solidFill>
                <a:latin typeface="Arial" pitchFamily="34" charset="0"/>
                <a:cs typeface="Arial" pitchFamily="34" charset="0"/>
              </a:rPr>
              <a:t>καινοτομία</a:t>
            </a:r>
          </a:p>
          <a:p>
            <a:pPr marL="361950" indent="-361950" algn="just" eaLnBrk="1" hangingPunct="1">
              <a:lnSpc>
                <a:spcPct val="150000"/>
              </a:lnSpc>
              <a:spcBef>
                <a:spcPct val="0"/>
              </a:spcBef>
              <a:buFont typeface="Wingdings" pitchFamily="2" charset="2"/>
              <a:buChar char="Ø"/>
              <a:tabLst>
                <a:tab pos="0" algn="l"/>
                <a:tab pos="361950" algn="l"/>
              </a:tabLst>
              <a:defRPr/>
            </a:pPr>
            <a:r>
              <a:rPr lang="el-GR" sz="2000" b="1" dirty="0" smtClean="0">
                <a:solidFill>
                  <a:srgbClr val="00B0F0"/>
                </a:solidFill>
                <a:latin typeface="Arial" pitchFamily="34" charset="0"/>
                <a:cs typeface="Arial" pitchFamily="34" charset="0"/>
              </a:rPr>
              <a:t>σήμα» (</a:t>
            </a:r>
            <a:r>
              <a:rPr lang="el-GR" sz="2000" b="1" dirty="0" err="1" smtClean="0">
                <a:solidFill>
                  <a:srgbClr val="00B0F0"/>
                </a:solidFill>
                <a:latin typeface="Arial" pitchFamily="34" charset="0"/>
                <a:cs typeface="Arial" pitchFamily="34" charset="0"/>
              </a:rPr>
              <a:t>label</a:t>
            </a:r>
            <a:r>
              <a:rPr lang="el-GR" sz="2000" b="1" dirty="0" smtClean="0">
                <a:solidFill>
                  <a:srgbClr val="00B0F0"/>
                </a:solidFill>
                <a:latin typeface="Arial" pitchFamily="34" charset="0"/>
                <a:cs typeface="Arial" pitchFamily="34" charset="0"/>
              </a:rPr>
              <a:t>)\απαίτηση ή απαιτήσεις σήματος</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6"/>
          <p:cNvSpPr>
            <a:spLocks noGrp="1" noChangeArrowheads="1"/>
          </p:cNvSpPr>
          <p:nvPr>
            <p:ph type="sldNum" sz="quarter" idx="12"/>
          </p:nvPr>
        </p:nvSpPr>
        <p:spPr>
          <a:xfrm>
            <a:off x="6553200" y="6248400"/>
            <a:ext cx="1905000" cy="457200"/>
          </a:xfrm>
          <a:noFill/>
        </p:spPr>
        <p:txBody>
          <a:bodyPr/>
          <a:lstStyle/>
          <a:p>
            <a:fld id="{7AF4F1DC-DBC6-4DAD-9127-6391CE43C62F}" type="slidenum">
              <a:rPr lang="el-GR" sz="1200" smtClean="0">
                <a:effectLst/>
                <a:latin typeface="Verdana" pitchFamily="34" charset="0"/>
              </a:rPr>
              <a:pPr/>
              <a:t>19</a:t>
            </a:fld>
            <a:endParaRPr lang="el-GR" sz="1200" smtClean="0">
              <a:effectLst/>
              <a:latin typeface="Verdana" pitchFamily="34" charset="0"/>
            </a:endParaRPr>
          </a:p>
        </p:txBody>
      </p:sp>
      <p:sp>
        <p:nvSpPr>
          <p:cNvPr id="12291" name="Rectangle 2"/>
          <p:cNvSpPr>
            <a:spLocks noGrp="1" noChangeArrowheads="1"/>
          </p:cNvSpPr>
          <p:nvPr>
            <p:ph type="ctrTitle" idx="4294967295"/>
          </p:nvPr>
        </p:nvSpPr>
        <p:spPr>
          <a:xfrm>
            <a:off x="107950" y="260350"/>
            <a:ext cx="8713788" cy="504825"/>
          </a:xfrm>
        </p:spPr>
        <p:txBody>
          <a:bodyPr anchor="b"/>
          <a:lstStyle/>
          <a:p>
            <a:pPr eaLnBrk="1" hangingPunct="1">
              <a:defRPr/>
            </a:pPr>
            <a:r>
              <a:rPr lang="el-GR" sz="3800" b="0" smtClean="0">
                <a:latin typeface="Arial" charset="0"/>
              </a:rPr>
              <a:t/>
            </a:r>
            <a:br>
              <a:rPr lang="el-GR" sz="3800" b="0" smtClean="0">
                <a:latin typeface="Arial" charset="0"/>
              </a:rPr>
            </a:br>
            <a:r>
              <a:rPr lang="el-GR" sz="2000" smtClean="0">
                <a:latin typeface="Arial" charset="0"/>
              </a:rPr>
              <a:t>Ν. 4412/16, άρθρο 2 «Ορισμοί»</a:t>
            </a:r>
          </a:p>
        </p:txBody>
      </p:sp>
      <p:sp>
        <p:nvSpPr>
          <p:cNvPr id="12292" name="Rectangle 3"/>
          <p:cNvSpPr>
            <a:spLocks noGrp="1" noChangeArrowheads="1"/>
          </p:cNvSpPr>
          <p:nvPr>
            <p:ph type="subTitle" idx="4294967295"/>
          </p:nvPr>
        </p:nvSpPr>
        <p:spPr>
          <a:xfrm>
            <a:off x="323850" y="981075"/>
            <a:ext cx="8424863" cy="4948255"/>
          </a:xfrm>
          <a:noFill/>
          <a:effectLst>
            <a:innerShdw blurRad="63500" dist="50800" dir="13500000">
              <a:prstClr val="black">
                <a:alpha val="50000"/>
              </a:prstClr>
            </a:innerShdw>
          </a:effectLst>
        </p:spPr>
        <p:txBody>
          <a:bodyPr/>
          <a:lstStyle/>
          <a:p>
            <a:pPr marL="361950" indent="-361950" algn="just" eaLnBrk="1" hangingPunct="1">
              <a:lnSpc>
                <a:spcPct val="150000"/>
              </a:lnSpc>
              <a:spcBef>
                <a:spcPct val="0"/>
              </a:spcBef>
              <a:buFont typeface="Wingdings" pitchFamily="2" charset="2"/>
              <a:buChar char="Ø"/>
              <a:tabLst>
                <a:tab pos="0" algn="l"/>
                <a:tab pos="361950" algn="l"/>
              </a:tabLst>
              <a:defRPr/>
            </a:pPr>
            <a:r>
              <a:rPr lang="el-GR" sz="2000" b="1" dirty="0" smtClean="0">
                <a:solidFill>
                  <a:srgbClr val="C00000"/>
                </a:solidFill>
                <a:latin typeface="Arial" pitchFamily="34" charset="0"/>
                <a:cs typeface="Arial" pitchFamily="34" charset="0"/>
              </a:rPr>
              <a:t>δημόσιες συμβάσεις προμηθειών: </a:t>
            </a:r>
            <a:r>
              <a:rPr lang="el-GR" sz="2000" b="1" dirty="0" smtClean="0">
                <a:solidFill>
                  <a:schemeClr val="accent5">
                    <a:lumMod val="10000"/>
                  </a:schemeClr>
                </a:solidFill>
                <a:effectLst/>
                <a:latin typeface="Arial" pitchFamily="34" charset="0"/>
                <a:cs typeface="Arial" pitchFamily="34" charset="0"/>
              </a:rPr>
              <a:t>οι συμβάσεις που έχουν ως αντικείμενο</a:t>
            </a:r>
          </a:p>
          <a:p>
            <a:pPr marL="361950" indent="-361950" algn="just" eaLnBrk="1" hangingPunct="1">
              <a:lnSpc>
                <a:spcPct val="150000"/>
              </a:lnSpc>
              <a:spcBef>
                <a:spcPct val="0"/>
              </a:spcBef>
              <a:buFont typeface="Wingdings" pitchFamily="2" charset="2"/>
              <a:buChar char="q"/>
              <a:tabLst>
                <a:tab pos="0" algn="l"/>
                <a:tab pos="361950" algn="l"/>
              </a:tabLst>
              <a:defRPr/>
            </a:pPr>
            <a:r>
              <a:rPr lang="el-GR" sz="2000" b="1" dirty="0" smtClean="0">
                <a:solidFill>
                  <a:schemeClr val="accent5">
                    <a:lumMod val="10000"/>
                  </a:schemeClr>
                </a:solidFill>
                <a:effectLst/>
                <a:latin typeface="Arial" pitchFamily="34" charset="0"/>
                <a:cs typeface="Arial" pitchFamily="34" charset="0"/>
              </a:rPr>
              <a:t>την αγορά, </a:t>
            </a:r>
          </a:p>
          <a:p>
            <a:pPr marL="361950" indent="-361950" algn="just" eaLnBrk="1" hangingPunct="1">
              <a:lnSpc>
                <a:spcPct val="150000"/>
              </a:lnSpc>
              <a:spcBef>
                <a:spcPct val="0"/>
              </a:spcBef>
              <a:buFont typeface="Wingdings" pitchFamily="2" charset="2"/>
              <a:buChar char="q"/>
              <a:tabLst>
                <a:tab pos="0" algn="l"/>
                <a:tab pos="361950" algn="l"/>
              </a:tabLst>
              <a:defRPr/>
            </a:pPr>
            <a:r>
              <a:rPr lang="el-GR" sz="2000" b="1" dirty="0" smtClean="0">
                <a:solidFill>
                  <a:schemeClr val="accent5">
                    <a:lumMod val="10000"/>
                  </a:schemeClr>
                </a:solidFill>
                <a:effectLst/>
                <a:latin typeface="Arial" pitchFamily="34" charset="0"/>
                <a:cs typeface="Arial" pitchFamily="34" charset="0"/>
              </a:rPr>
              <a:t>τη χρηματοδοτική μίσθωση, </a:t>
            </a:r>
          </a:p>
          <a:p>
            <a:pPr marL="361950" indent="-361950" algn="just" eaLnBrk="1" hangingPunct="1">
              <a:lnSpc>
                <a:spcPct val="150000"/>
              </a:lnSpc>
              <a:spcBef>
                <a:spcPct val="0"/>
              </a:spcBef>
              <a:buFont typeface="Wingdings" pitchFamily="2" charset="2"/>
              <a:buChar char="q"/>
              <a:tabLst>
                <a:tab pos="0" algn="l"/>
                <a:tab pos="361950" algn="l"/>
              </a:tabLst>
              <a:defRPr/>
            </a:pPr>
            <a:r>
              <a:rPr lang="el-GR" sz="2000" b="1" dirty="0" smtClean="0">
                <a:solidFill>
                  <a:schemeClr val="accent5">
                    <a:lumMod val="10000"/>
                  </a:schemeClr>
                </a:solidFill>
                <a:effectLst/>
                <a:latin typeface="Arial" pitchFamily="34" charset="0"/>
                <a:cs typeface="Arial" pitchFamily="34" charset="0"/>
              </a:rPr>
              <a:t>τη μίσθωση ή </a:t>
            </a:r>
          </a:p>
          <a:p>
            <a:pPr marL="361950" indent="-361950" algn="just" eaLnBrk="1" hangingPunct="1">
              <a:lnSpc>
                <a:spcPct val="150000"/>
              </a:lnSpc>
              <a:spcBef>
                <a:spcPct val="0"/>
              </a:spcBef>
              <a:buFont typeface="Wingdings" pitchFamily="2" charset="2"/>
              <a:buChar char="q"/>
              <a:tabLst>
                <a:tab pos="0" algn="l"/>
                <a:tab pos="361950" algn="l"/>
              </a:tabLst>
              <a:defRPr/>
            </a:pPr>
            <a:r>
              <a:rPr lang="el-GR" sz="2000" b="1" dirty="0" smtClean="0">
                <a:solidFill>
                  <a:schemeClr val="accent5">
                    <a:lumMod val="10000"/>
                  </a:schemeClr>
                </a:solidFill>
                <a:effectLst/>
                <a:latin typeface="Arial" pitchFamily="34" charset="0"/>
                <a:cs typeface="Arial" pitchFamily="34" charset="0"/>
              </a:rPr>
              <a:t>τη μίσθωση-πώληση, με ή χωρίς δικαίωμα αγοράς, προϊόντων. </a:t>
            </a:r>
          </a:p>
          <a:p>
            <a:pPr marL="361950" indent="-361950" algn="just" eaLnBrk="1" hangingPunct="1">
              <a:lnSpc>
                <a:spcPct val="150000"/>
              </a:lnSpc>
              <a:spcBef>
                <a:spcPct val="0"/>
              </a:spcBef>
              <a:buFont typeface="Wingdings" pitchFamily="2" charset="2"/>
              <a:buChar char="Ø"/>
              <a:tabLst>
                <a:tab pos="0" algn="l"/>
                <a:tab pos="361950" algn="l"/>
              </a:tabLst>
              <a:defRPr/>
            </a:pPr>
            <a:r>
              <a:rPr lang="el-GR" sz="2000" b="1" dirty="0" smtClean="0">
                <a:solidFill>
                  <a:schemeClr val="accent5">
                    <a:lumMod val="10000"/>
                  </a:schemeClr>
                </a:solidFill>
                <a:effectLst/>
                <a:latin typeface="Arial" pitchFamily="34" charset="0"/>
                <a:cs typeface="Arial" pitchFamily="34" charset="0"/>
              </a:rPr>
              <a:t>Μια σύμβαση προμηθειών μπορεί να περιλαμβάνει, παρεμπιπτόντως, εργασίες τοποθέτησης και εγκατάστασης.</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8" name="Rectangle 6"/>
          <p:cNvSpPr>
            <a:spLocks noGrp="1" noChangeArrowheads="1"/>
          </p:cNvSpPr>
          <p:nvPr>
            <p:ph type="sldNum" sz="quarter" idx="12"/>
          </p:nvPr>
        </p:nvSpPr>
        <p:spPr>
          <a:xfrm>
            <a:off x="6553200" y="6248400"/>
            <a:ext cx="1905000" cy="457200"/>
          </a:xfrm>
          <a:noFill/>
        </p:spPr>
        <p:txBody>
          <a:bodyPr/>
          <a:lstStyle/>
          <a:p>
            <a:fld id="{2D771BFC-03FA-4FBE-9182-DDA245A0CAA3}" type="slidenum">
              <a:rPr lang="el-GR" sz="1200" smtClean="0">
                <a:effectLst/>
                <a:latin typeface="Verdana" pitchFamily="34" charset="0"/>
              </a:rPr>
              <a:pPr/>
              <a:t>2</a:t>
            </a:fld>
            <a:endParaRPr lang="el-GR" sz="1200" dirty="0" smtClean="0">
              <a:effectLst/>
              <a:latin typeface="Verdana" pitchFamily="34" charset="0"/>
            </a:endParaRPr>
          </a:p>
        </p:txBody>
      </p:sp>
      <p:sp>
        <p:nvSpPr>
          <p:cNvPr id="3075" name="Rectangle 2"/>
          <p:cNvSpPr>
            <a:spLocks noGrp="1" noChangeArrowheads="1"/>
          </p:cNvSpPr>
          <p:nvPr>
            <p:ph type="ctrTitle" idx="4294967295"/>
          </p:nvPr>
        </p:nvSpPr>
        <p:spPr>
          <a:xfrm>
            <a:off x="179388" y="188913"/>
            <a:ext cx="8713787" cy="1511300"/>
          </a:xfrm>
        </p:spPr>
        <p:txBody>
          <a:bodyPr anchor="b"/>
          <a:lstStyle/>
          <a:p>
            <a:pPr algn="l" eaLnBrk="1" hangingPunct="1">
              <a:defRPr/>
            </a:pPr>
            <a:r>
              <a:rPr lang="el-GR" sz="3400" b="0" dirty="0" smtClean="0">
                <a:solidFill>
                  <a:schemeClr val="tx1"/>
                </a:solidFill>
                <a:latin typeface="Arial" charset="0"/>
              </a:rPr>
              <a:t/>
            </a:r>
            <a:br>
              <a:rPr lang="el-GR" sz="3400" b="0" dirty="0" smtClean="0">
                <a:solidFill>
                  <a:schemeClr val="tx1"/>
                </a:solidFill>
                <a:latin typeface="Arial" charset="0"/>
              </a:rPr>
            </a:br>
            <a:r>
              <a:rPr lang="el-GR" sz="3400" b="0" dirty="0" smtClean="0">
                <a:solidFill>
                  <a:schemeClr val="tx1"/>
                </a:solidFill>
                <a:latin typeface="Arial" charset="0"/>
              </a:rPr>
              <a:t/>
            </a:r>
            <a:br>
              <a:rPr lang="el-GR" sz="3400" b="0" dirty="0" smtClean="0">
                <a:solidFill>
                  <a:schemeClr val="tx1"/>
                </a:solidFill>
                <a:latin typeface="Arial" charset="0"/>
              </a:rPr>
            </a:br>
            <a:r>
              <a:rPr lang="el-GR" sz="3400" b="0" dirty="0" smtClean="0">
                <a:solidFill>
                  <a:schemeClr val="tx1"/>
                </a:solidFill>
                <a:latin typeface="Arial" charset="0"/>
              </a:rPr>
              <a:t/>
            </a:r>
            <a:br>
              <a:rPr lang="el-GR" sz="3400" b="0" dirty="0" smtClean="0">
                <a:solidFill>
                  <a:schemeClr val="tx1"/>
                </a:solidFill>
                <a:latin typeface="Arial" charset="0"/>
              </a:rPr>
            </a:br>
            <a:r>
              <a:rPr lang="el-GR" sz="2400" dirty="0" smtClean="0">
                <a:solidFill>
                  <a:srgbClr val="0070C0"/>
                </a:solidFill>
                <a:effectLst>
                  <a:outerShdw blurRad="38100" dist="38100" dir="2700000" algn="tl">
                    <a:srgbClr val="000000">
                      <a:alpha val="43137"/>
                    </a:srgbClr>
                  </a:outerShdw>
                </a:effectLst>
                <a:latin typeface="Arial" charset="0"/>
              </a:rPr>
              <a:t>ν. 4412/2016 «Δημόσιες Συμβάσεις Έργων, Προμηθειών</a:t>
            </a:r>
            <a:r>
              <a:rPr lang="el-GR" sz="2400" b="0" dirty="0" smtClean="0">
                <a:solidFill>
                  <a:srgbClr val="0070C0"/>
                </a:solidFill>
                <a:effectLst>
                  <a:outerShdw blurRad="38100" dist="38100" dir="2700000" algn="tl">
                    <a:srgbClr val="000000">
                      <a:alpha val="43137"/>
                    </a:srgbClr>
                  </a:outerShdw>
                </a:effectLst>
                <a:latin typeface="Arial" charset="0"/>
              </a:rPr>
              <a:t> &amp; </a:t>
            </a:r>
            <a:r>
              <a:rPr lang="el-GR" sz="2400" dirty="0" smtClean="0">
                <a:solidFill>
                  <a:srgbClr val="0070C0"/>
                </a:solidFill>
                <a:effectLst>
                  <a:outerShdw blurRad="38100" dist="38100" dir="2700000" algn="tl">
                    <a:srgbClr val="000000">
                      <a:alpha val="43137"/>
                    </a:srgbClr>
                  </a:outerShdw>
                </a:effectLst>
                <a:latin typeface="Arial" charset="0"/>
              </a:rPr>
              <a:t>Υπηρεσιών</a:t>
            </a:r>
            <a:r>
              <a:rPr lang="el-GR" sz="2400" b="0" dirty="0" smtClean="0">
                <a:solidFill>
                  <a:srgbClr val="0070C0"/>
                </a:solidFill>
                <a:effectLst>
                  <a:outerShdw blurRad="38100" dist="38100" dir="2700000" algn="tl">
                    <a:srgbClr val="000000">
                      <a:alpha val="43137"/>
                    </a:srgbClr>
                  </a:outerShdw>
                </a:effectLst>
                <a:latin typeface="Arial" charset="0"/>
              </a:rPr>
              <a:t>»</a:t>
            </a:r>
            <a:r>
              <a:rPr lang="el-GR" sz="2400" dirty="0" smtClean="0">
                <a:solidFill>
                  <a:srgbClr val="0070C0"/>
                </a:solidFill>
                <a:effectLst>
                  <a:outerShdw blurRad="38100" dist="38100" dir="2700000" algn="tl">
                    <a:srgbClr val="000000">
                      <a:alpha val="43137"/>
                    </a:srgbClr>
                  </a:outerShdw>
                </a:effectLst>
                <a:latin typeface="Arial" charset="0"/>
              </a:rPr>
              <a:t> </a:t>
            </a:r>
            <a:br>
              <a:rPr lang="el-GR" sz="2400" dirty="0" smtClean="0">
                <a:solidFill>
                  <a:srgbClr val="0070C0"/>
                </a:solidFill>
                <a:effectLst>
                  <a:outerShdw blurRad="38100" dist="38100" dir="2700000" algn="tl">
                    <a:srgbClr val="000000">
                      <a:alpha val="43137"/>
                    </a:srgbClr>
                  </a:outerShdw>
                </a:effectLst>
                <a:latin typeface="Arial" charset="0"/>
              </a:rPr>
            </a:br>
            <a:endParaRPr lang="el-GR" sz="2400" dirty="0" smtClean="0">
              <a:solidFill>
                <a:srgbClr val="0070C0"/>
              </a:solidFill>
              <a:effectLst>
                <a:outerShdw blurRad="38100" dist="38100" dir="2700000" algn="tl">
                  <a:srgbClr val="000000">
                    <a:alpha val="43137"/>
                  </a:srgbClr>
                </a:outerShdw>
              </a:effectLst>
              <a:latin typeface="Arial" charset="0"/>
            </a:endParaRPr>
          </a:p>
        </p:txBody>
      </p:sp>
      <p:sp>
        <p:nvSpPr>
          <p:cNvPr id="3076" name="Rectangle 3"/>
          <p:cNvSpPr>
            <a:spLocks noGrp="1" noChangeArrowheads="1"/>
          </p:cNvSpPr>
          <p:nvPr>
            <p:ph type="subTitle" idx="4294967295"/>
          </p:nvPr>
        </p:nvSpPr>
        <p:spPr>
          <a:xfrm>
            <a:off x="323850" y="1643051"/>
            <a:ext cx="8424863" cy="4857784"/>
          </a:xfrm>
          <a:solidFill>
            <a:schemeClr val="bg2">
              <a:lumMod val="40000"/>
              <a:lumOff val="60000"/>
            </a:schemeClr>
          </a:solidFill>
        </p:spPr>
        <p:txBody>
          <a:bodyPr/>
          <a:lstStyle/>
          <a:p>
            <a:pPr marL="0" indent="0" algn="just" eaLnBrk="1" hangingPunct="1">
              <a:lnSpc>
                <a:spcPct val="125000"/>
              </a:lnSpc>
              <a:spcBef>
                <a:spcPct val="0"/>
              </a:spcBef>
              <a:buFont typeface="Wingdings" pitchFamily="2" charset="2"/>
              <a:buNone/>
              <a:defRPr/>
            </a:pPr>
            <a:endParaRPr lang="el-GR" sz="900" dirty="0" smtClean="0">
              <a:latin typeface="Arial" charset="0"/>
            </a:endParaRPr>
          </a:p>
          <a:p>
            <a:pPr marL="0" indent="0" algn="just" eaLnBrk="1" hangingPunct="1">
              <a:lnSpc>
                <a:spcPct val="125000"/>
              </a:lnSpc>
              <a:spcBef>
                <a:spcPct val="0"/>
              </a:spcBef>
              <a:buFont typeface="Wingdings" pitchFamily="2" charset="2"/>
              <a:buNone/>
              <a:defRPr/>
            </a:pPr>
            <a:endParaRPr lang="el-GR" sz="1200" b="1" dirty="0" smtClean="0">
              <a:solidFill>
                <a:schemeClr val="accent2"/>
              </a:solidFill>
              <a:latin typeface="Arial" charset="0"/>
            </a:endParaRPr>
          </a:p>
          <a:p>
            <a:pPr marL="0" indent="0" algn="just" eaLnBrk="1" hangingPunct="1">
              <a:lnSpc>
                <a:spcPct val="150000"/>
              </a:lnSpc>
              <a:spcBef>
                <a:spcPct val="0"/>
              </a:spcBef>
              <a:buFont typeface="Wingdings" pitchFamily="2" charset="2"/>
              <a:buNone/>
              <a:defRPr/>
            </a:pPr>
            <a:r>
              <a:rPr lang="el-GR" sz="2000" b="1" dirty="0" smtClean="0">
                <a:solidFill>
                  <a:schemeClr val="accent6">
                    <a:lumMod val="50000"/>
                  </a:schemeClr>
                </a:solidFill>
                <a:effectLst/>
                <a:latin typeface="Arial" charset="0"/>
              </a:rPr>
              <a:t>προσαρμογή</a:t>
            </a:r>
            <a:r>
              <a:rPr lang="el-GR" sz="1900" b="1" dirty="0" smtClean="0">
                <a:solidFill>
                  <a:schemeClr val="accent6">
                    <a:lumMod val="50000"/>
                  </a:schemeClr>
                </a:solidFill>
                <a:effectLst/>
                <a:latin typeface="Arial" charset="0"/>
              </a:rPr>
              <a:t> στις Οδηγίες 2014/24/ΕΕ, 2014/25/ΕΕ, &amp; 89/665/ΕΟΚ &amp; 92/13/ΕΚ του Συμβουλίου, όπως τροποποιήθηκαν με την Οδηγία  2007/66/ΕΚ του ΕΚ &amp; τα άρθρα 46 και 47 της Οδηγίας 2014/23/ΕΕ (ΦΕΚ 147/Α/8.8.2016) </a:t>
            </a:r>
          </a:p>
          <a:p>
            <a:pPr marL="0" indent="0" algn="r" eaLnBrk="1" hangingPunct="1">
              <a:lnSpc>
                <a:spcPct val="125000"/>
              </a:lnSpc>
              <a:spcBef>
                <a:spcPct val="0"/>
              </a:spcBef>
              <a:buNone/>
              <a:defRPr/>
            </a:pPr>
            <a:endParaRPr lang="el-GR" sz="1600" dirty="0" smtClean="0">
              <a:latin typeface="Arial" charset="0"/>
            </a:endParaRPr>
          </a:p>
          <a:p>
            <a:pPr marL="0" indent="0" algn="r" eaLnBrk="1" hangingPunct="1">
              <a:lnSpc>
                <a:spcPct val="125000"/>
              </a:lnSpc>
              <a:spcBef>
                <a:spcPct val="0"/>
              </a:spcBef>
              <a:buNone/>
              <a:defRPr/>
            </a:pPr>
            <a:endParaRPr lang="el-GR" sz="1600" dirty="0" smtClean="0">
              <a:latin typeface="Arial" charset="0"/>
            </a:endParaRPr>
          </a:p>
          <a:p>
            <a:pPr marL="0" indent="0" algn="r" eaLnBrk="1" hangingPunct="1">
              <a:lnSpc>
                <a:spcPct val="125000"/>
              </a:lnSpc>
              <a:spcBef>
                <a:spcPct val="0"/>
              </a:spcBef>
              <a:buNone/>
              <a:defRPr/>
            </a:pPr>
            <a:endParaRPr lang="el-GR" sz="1600" dirty="0" smtClean="0">
              <a:latin typeface="Arial" charset="0"/>
            </a:endParaRPr>
          </a:p>
          <a:p>
            <a:pPr marL="0" indent="0" algn="r" eaLnBrk="1" hangingPunct="1">
              <a:lnSpc>
                <a:spcPct val="125000"/>
              </a:lnSpc>
              <a:spcBef>
                <a:spcPct val="0"/>
              </a:spcBef>
              <a:buNone/>
              <a:defRPr/>
            </a:pPr>
            <a:r>
              <a:rPr lang="el-GR" sz="1600" dirty="0" smtClean="0">
                <a:latin typeface="Arial" charset="0"/>
              </a:rPr>
              <a:t>Αθήνα Ιανουάριος 20</a:t>
            </a:r>
            <a:r>
              <a:rPr lang="en-US" sz="1600" dirty="0" smtClean="0">
                <a:latin typeface="Arial" charset="0"/>
              </a:rPr>
              <a:t>20</a:t>
            </a:r>
            <a:endParaRPr lang="el-GR" sz="1600" b="1" dirty="0" smtClean="0">
              <a:solidFill>
                <a:schemeClr val="accent2"/>
              </a:solidFill>
              <a:latin typeface="Arial" charset="0"/>
            </a:endParaRPr>
          </a:p>
          <a:p>
            <a:pPr marL="0" indent="0" algn="just" eaLnBrk="1" hangingPunct="1">
              <a:lnSpc>
                <a:spcPct val="125000"/>
              </a:lnSpc>
              <a:spcBef>
                <a:spcPct val="0"/>
              </a:spcBef>
              <a:buNone/>
              <a:defRPr/>
            </a:pPr>
            <a:r>
              <a:rPr lang="el-GR" sz="1600" u="sng" dirty="0" smtClean="0">
                <a:latin typeface="Arial" charset="0"/>
              </a:rPr>
              <a:t>Εισηγήτρια</a:t>
            </a:r>
            <a:r>
              <a:rPr lang="el-GR" sz="1600" dirty="0" smtClean="0">
                <a:latin typeface="Arial" charset="0"/>
              </a:rPr>
              <a:t>: 				</a:t>
            </a:r>
          </a:p>
          <a:p>
            <a:pPr marL="0" indent="0" algn="just" eaLnBrk="1" hangingPunct="1">
              <a:lnSpc>
                <a:spcPct val="125000"/>
              </a:lnSpc>
              <a:spcBef>
                <a:spcPct val="0"/>
              </a:spcBef>
              <a:buNone/>
              <a:defRPr/>
            </a:pPr>
            <a:r>
              <a:rPr lang="el-GR" sz="1600" dirty="0" smtClean="0">
                <a:latin typeface="Arial" charset="0"/>
              </a:rPr>
              <a:t>Α. </a:t>
            </a:r>
            <a:r>
              <a:rPr lang="el-GR" sz="1600" dirty="0" err="1" smtClean="0">
                <a:latin typeface="Arial" charset="0"/>
              </a:rPr>
              <a:t>Γεροστάθου</a:t>
            </a:r>
            <a:endParaRPr lang="el-GR" sz="1600" dirty="0" smtClean="0">
              <a:latin typeface="Arial" charset="0"/>
            </a:endParaRPr>
          </a:p>
          <a:p>
            <a:pPr marL="0" indent="0" algn="just" eaLnBrk="1" hangingPunct="1">
              <a:lnSpc>
                <a:spcPct val="125000"/>
              </a:lnSpc>
              <a:spcBef>
                <a:spcPct val="0"/>
              </a:spcBef>
              <a:buFont typeface="Wingdings" pitchFamily="2" charset="2"/>
              <a:buNone/>
              <a:defRPr/>
            </a:pPr>
            <a:endParaRPr lang="el-GR" sz="1600" b="1" dirty="0" smtClean="0">
              <a:latin typeface="Arial" charset="0"/>
            </a:endParaRPr>
          </a:p>
          <a:p>
            <a:pPr marL="0" indent="0" algn="just" eaLnBrk="1" hangingPunct="1">
              <a:lnSpc>
                <a:spcPct val="125000"/>
              </a:lnSpc>
              <a:spcBef>
                <a:spcPct val="0"/>
              </a:spcBef>
              <a:buFont typeface="Wingdings" pitchFamily="2" charset="2"/>
              <a:buNone/>
              <a:defRPr/>
            </a:pPr>
            <a:endParaRPr lang="el-GR" sz="1600" b="1" dirty="0" smtClean="0">
              <a:latin typeface="Arial" charset="0"/>
            </a:endParaRPr>
          </a:p>
          <a:p>
            <a:pPr marL="0" indent="0" algn="just" eaLnBrk="1" hangingPunct="1">
              <a:lnSpc>
                <a:spcPct val="125000"/>
              </a:lnSpc>
              <a:spcBef>
                <a:spcPct val="0"/>
              </a:spcBef>
              <a:buFont typeface="Wingdings" pitchFamily="2" charset="2"/>
              <a:buNone/>
              <a:defRPr/>
            </a:pPr>
            <a:endParaRPr lang="el-GR" sz="400" b="1" dirty="0" smtClean="0">
              <a:latin typeface="Arial" charset="0"/>
            </a:endParaRPr>
          </a:p>
          <a:p>
            <a:pPr marL="0" indent="0" algn="r" eaLnBrk="1" hangingPunct="1">
              <a:lnSpc>
                <a:spcPct val="125000"/>
              </a:lnSpc>
              <a:spcBef>
                <a:spcPct val="0"/>
              </a:spcBef>
              <a:buFont typeface="Wingdings" pitchFamily="2" charset="2"/>
              <a:buNone/>
              <a:defRPr/>
            </a:pPr>
            <a:endParaRPr lang="el-GR" sz="1700" b="1" dirty="0" smtClean="0">
              <a:solidFill>
                <a:srgbClr val="00B0F0"/>
              </a:solidFill>
              <a:latin typeface="Arial"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6"/>
          <p:cNvSpPr>
            <a:spLocks noGrp="1" noChangeArrowheads="1"/>
          </p:cNvSpPr>
          <p:nvPr>
            <p:ph type="sldNum" sz="quarter" idx="12"/>
          </p:nvPr>
        </p:nvSpPr>
        <p:spPr>
          <a:xfrm>
            <a:off x="6553200" y="6248400"/>
            <a:ext cx="1905000" cy="457200"/>
          </a:xfrm>
          <a:noFill/>
        </p:spPr>
        <p:txBody>
          <a:bodyPr/>
          <a:lstStyle/>
          <a:p>
            <a:fld id="{7AF4F1DC-DBC6-4DAD-9127-6391CE43C62F}" type="slidenum">
              <a:rPr lang="el-GR" sz="1200" smtClean="0">
                <a:effectLst/>
                <a:latin typeface="Verdana" pitchFamily="34" charset="0"/>
              </a:rPr>
              <a:pPr/>
              <a:t>20</a:t>
            </a:fld>
            <a:endParaRPr lang="el-GR" sz="1200" smtClean="0">
              <a:effectLst/>
              <a:latin typeface="Verdana" pitchFamily="34" charset="0"/>
            </a:endParaRPr>
          </a:p>
        </p:txBody>
      </p:sp>
      <p:sp>
        <p:nvSpPr>
          <p:cNvPr id="12291" name="Rectangle 2"/>
          <p:cNvSpPr>
            <a:spLocks noGrp="1" noChangeArrowheads="1"/>
          </p:cNvSpPr>
          <p:nvPr>
            <p:ph type="ctrTitle" idx="4294967295"/>
          </p:nvPr>
        </p:nvSpPr>
        <p:spPr>
          <a:xfrm>
            <a:off x="107950" y="260350"/>
            <a:ext cx="8713788" cy="504825"/>
          </a:xfrm>
        </p:spPr>
        <p:txBody>
          <a:bodyPr anchor="b"/>
          <a:lstStyle/>
          <a:p>
            <a:pPr eaLnBrk="1" hangingPunct="1">
              <a:defRPr/>
            </a:pPr>
            <a:r>
              <a:rPr lang="el-GR" sz="3800" b="0" smtClean="0">
                <a:latin typeface="Arial" charset="0"/>
              </a:rPr>
              <a:t/>
            </a:r>
            <a:br>
              <a:rPr lang="el-GR" sz="3800" b="0" smtClean="0">
                <a:latin typeface="Arial" charset="0"/>
              </a:rPr>
            </a:br>
            <a:r>
              <a:rPr lang="el-GR" sz="2000" smtClean="0">
                <a:latin typeface="Arial" charset="0"/>
              </a:rPr>
              <a:t>Ν. 4412/16, άρθρο 2 «Ορισμοί»</a:t>
            </a:r>
          </a:p>
        </p:txBody>
      </p:sp>
      <p:sp>
        <p:nvSpPr>
          <p:cNvPr id="12292" name="Rectangle 3"/>
          <p:cNvSpPr>
            <a:spLocks noGrp="1" noChangeArrowheads="1"/>
          </p:cNvSpPr>
          <p:nvPr>
            <p:ph type="subTitle" idx="4294967295"/>
          </p:nvPr>
        </p:nvSpPr>
        <p:spPr>
          <a:xfrm>
            <a:off x="323850" y="1484784"/>
            <a:ext cx="8424863" cy="3600400"/>
          </a:xfrm>
          <a:noFill/>
          <a:effectLst>
            <a:innerShdw blurRad="63500" dist="50800" dir="13500000">
              <a:prstClr val="black">
                <a:alpha val="50000"/>
              </a:prstClr>
            </a:innerShdw>
          </a:effectLst>
        </p:spPr>
        <p:txBody>
          <a:bodyPr/>
          <a:lstStyle/>
          <a:p>
            <a:pPr marL="361950" indent="-361950" algn="just" eaLnBrk="1" hangingPunct="1">
              <a:lnSpc>
                <a:spcPct val="150000"/>
              </a:lnSpc>
              <a:spcBef>
                <a:spcPct val="0"/>
              </a:spcBef>
              <a:buFont typeface="Wingdings" pitchFamily="2" charset="2"/>
              <a:buChar char="Ø"/>
              <a:tabLst>
                <a:tab pos="0" algn="l"/>
                <a:tab pos="361950" algn="l"/>
              </a:tabLst>
              <a:defRPr/>
            </a:pPr>
            <a:r>
              <a:rPr lang="el-GR" sz="2400" dirty="0" smtClean="0">
                <a:solidFill>
                  <a:schemeClr val="accent5">
                    <a:lumMod val="10000"/>
                  </a:schemeClr>
                </a:solidFill>
                <a:latin typeface="Arial" pitchFamily="34" charset="0"/>
                <a:cs typeface="Arial" pitchFamily="34" charset="0"/>
              </a:rPr>
              <a:t>δημόσιες συμβάσεις υπηρεσιών: </a:t>
            </a:r>
            <a:r>
              <a:rPr lang="el-GR" sz="2400" dirty="0" smtClean="0">
                <a:solidFill>
                  <a:schemeClr val="accent5">
                    <a:lumMod val="10000"/>
                  </a:schemeClr>
                </a:solidFill>
                <a:effectLst/>
                <a:latin typeface="Arial" pitchFamily="34" charset="0"/>
                <a:cs typeface="Arial" pitchFamily="34" charset="0"/>
              </a:rPr>
              <a:t>οι συμβάσεις που έχουν ως αντικείμενο την παροχή υπηρεσιών, πλην εκείνων με αντικείμενο την εκπόνηση μελετών και παροχή τεχνικών και λοιπών συναφών επιστημονικών υπηρεσιών, [μη σχετιζόμενων με έργα].</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6"/>
          <p:cNvSpPr>
            <a:spLocks noGrp="1" noChangeArrowheads="1"/>
          </p:cNvSpPr>
          <p:nvPr>
            <p:ph type="sldNum" sz="quarter" idx="12"/>
          </p:nvPr>
        </p:nvSpPr>
        <p:spPr>
          <a:xfrm>
            <a:off x="6553200" y="6248400"/>
            <a:ext cx="1905000" cy="457200"/>
          </a:xfrm>
          <a:noFill/>
        </p:spPr>
        <p:txBody>
          <a:bodyPr/>
          <a:lstStyle/>
          <a:p>
            <a:fld id="{7AF4F1DC-DBC6-4DAD-9127-6391CE43C62F}" type="slidenum">
              <a:rPr lang="el-GR" sz="1200" smtClean="0">
                <a:effectLst/>
                <a:latin typeface="Verdana" pitchFamily="34" charset="0"/>
              </a:rPr>
              <a:pPr/>
              <a:t>21</a:t>
            </a:fld>
            <a:endParaRPr lang="el-GR" sz="1200" smtClean="0">
              <a:effectLst/>
              <a:latin typeface="Verdana" pitchFamily="34" charset="0"/>
            </a:endParaRPr>
          </a:p>
        </p:txBody>
      </p:sp>
      <p:sp>
        <p:nvSpPr>
          <p:cNvPr id="12291" name="Rectangle 2"/>
          <p:cNvSpPr>
            <a:spLocks noGrp="1" noChangeArrowheads="1"/>
          </p:cNvSpPr>
          <p:nvPr>
            <p:ph type="ctrTitle" idx="4294967295"/>
          </p:nvPr>
        </p:nvSpPr>
        <p:spPr>
          <a:xfrm>
            <a:off x="107950" y="260350"/>
            <a:ext cx="8713788" cy="504825"/>
          </a:xfrm>
        </p:spPr>
        <p:txBody>
          <a:bodyPr anchor="b"/>
          <a:lstStyle/>
          <a:p>
            <a:pPr eaLnBrk="1" hangingPunct="1">
              <a:defRPr/>
            </a:pPr>
            <a:r>
              <a:rPr lang="el-GR" sz="3800" b="0" smtClean="0">
                <a:latin typeface="Arial" charset="0"/>
              </a:rPr>
              <a:t/>
            </a:r>
            <a:br>
              <a:rPr lang="el-GR" sz="3800" b="0" smtClean="0">
                <a:latin typeface="Arial" charset="0"/>
              </a:rPr>
            </a:br>
            <a:r>
              <a:rPr lang="el-GR" sz="2000" smtClean="0">
                <a:latin typeface="Arial" charset="0"/>
              </a:rPr>
              <a:t>Ν. 4412/16, άρθρο 2 «Ορισμοί»</a:t>
            </a:r>
          </a:p>
        </p:txBody>
      </p:sp>
      <p:sp>
        <p:nvSpPr>
          <p:cNvPr id="12292" name="Rectangle 3"/>
          <p:cNvSpPr>
            <a:spLocks noGrp="1" noChangeArrowheads="1"/>
          </p:cNvSpPr>
          <p:nvPr>
            <p:ph type="subTitle" idx="4294967295"/>
          </p:nvPr>
        </p:nvSpPr>
        <p:spPr>
          <a:xfrm>
            <a:off x="0" y="980728"/>
            <a:ext cx="8892480" cy="5760640"/>
          </a:xfrm>
          <a:noFill/>
          <a:effectLst>
            <a:innerShdw blurRad="63500" dist="50800" dir="13500000">
              <a:prstClr val="black">
                <a:alpha val="50000"/>
              </a:prstClr>
            </a:innerShdw>
          </a:effectLst>
        </p:spPr>
        <p:txBody>
          <a:bodyPr/>
          <a:lstStyle/>
          <a:p>
            <a:pPr marL="361950" indent="-361950" algn="just" eaLnBrk="1" hangingPunct="1">
              <a:lnSpc>
                <a:spcPct val="150000"/>
              </a:lnSpc>
              <a:spcBef>
                <a:spcPct val="0"/>
              </a:spcBef>
              <a:buNone/>
              <a:tabLst>
                <a:tab pos="0" algn="l"/>
                <a:tab pos="361950" algn="l"/>
              </a:tabLst>
              <a:defRPr/>
            </a:pPr>
            <a:r>
              <a:rPr lang="el-GR" sz="2000" dirty="0" smtClean="0">
                <a:solidFill>
                  <a:srgbClr val="FF0000"/>
                </a:solidFill>
                <a:effectLst/>
                <a:latin typeface="Arial" pitchFamily="34" charset="0"/>
                <a:cs typeface="Arial" pitchFamily="34" charset="0"/>
              </a:rPr>
              <a:t>«κύκλος ζωής» - όλα τα διαδοχικά ή\&amp; διασυνδεδεμένα στάδια:</a:t>
            </a:r>
          </a:p>
          <a:p>
            <a:pPr marL="361950" indent="-361950" algn="just" eaLnBrk="1" hangingPunct="1">
              <a:lnSpc>
                <a:spcPct val="150000"/>
              </a:lnSpc>
              <a:spcBef>
                <a:spcPct val="0"/>
              </a:spcBef>
              <a:tabLst>
                <a:tab pos="0" algn="l"/>
                <a:tab pos="361950" algn="l"/>
              </a:tabLst>
              <a:defRPr/>
            </a:pPr>
            <a:r>
              <a:rPr lang="el-GR" sz="2000" dirty="0" smtClean="0">
                <a:solidFill>
                  <a:srgbClr val="002060"/>
                </a:solidFill>
                <a:effectLst/>
                <a:latin typeface="Arial" pitchFamily="34" charset="0"/>
                <a:cs typeface="Arial" pitchFamily="34" charset="0"/>
              </a:rPr>
              <a:t>έρευνα  &amp; ανάπτυξη, </a:t>
            </a:r>
          </a:p>
          <a:p>
            <a:pPr marL="361950" indent="-361950" algn="just" eaLnBrk="1" hangingPunct="1">
              <a:lnSpc>
                <a:spcPct val="150000"/>
              </a:lnSpc>
              <a:spcBef>
                <a:spcPct val="0"/>
              </a:spcBef>
              <a:tabLst>
                <a:tab pos="0" algn="l"/>
                <a:tab pos="361950" algn="l"/>
              </a:tabLst>
              <a:defRPr/>
            </a:pPr>
            <a:r>
              <a:rPr lang="el-GR" sz="2000" dirty="0" smtClean="0">
                <a:solidFill>
                  <a:srgbClr val="002060"/>
                </a:solidFill>
                <a:effectLst/>
                <a:latin typeface="Arial" pitchFamily="34" charset="0"/>
                <a:cs typeface="Arial" pitchFamily="34" charset="0"/>
              </a:rPr>
              <a:t>παραγωγή, </a:t>
            </a:r>
          </a:p>
          <a:p>
            <a:pPr marL="361950" indent="-361950" algn="just" eaLnBrk="1" hangingPunct="1">
              <a:lnSpc>
                <a:spcPct val="150000"/>
              </a:lnSpc>
              <a:spcBef>
                <a:spcPct val="0"/>
              </a:spcBef>
              <a:tabLst>
                <a:tab pos="0" algn="l"/>
                <a:tab pos="361950" algn="l"/>
              </a:tabLst>
              <a:defRPr/>
            </a:pPr>
            <a:r>
              <a:rPr lang="el-GR" sz="2000" dirty="0" smtClean="0">
                <a:solidFill>
                  <a:srgbClr val="002060"/>
                </a:solidFill>
                <a:effectLst/>
                <a:latin typeface="Arial" pitchFamily="34" charset="0"/>
                <a:cs typeface="Arial" pitchFamily="34" charset="0"/>
              </a:rPr>
              <a:t>εμπορία &amp; όροι της </a:t>
            </a:r>
          </a:p>
          <a:p>
            <a:pPr marL="361950" indent="-361950" algn="just" eaLnBrk="1" hangingPunct="1">
              <a:lnSpc>
                <a:spcPct val="150000"/>
              </a:lnSpc>
              <a:spcBef>
                <a:spcPct val="0"/>
              </a:spcBef>
              <a:tabLst>
                <a:tab pos="0" algn="l"/>
                <a:tab pos="361950" algn="l"/>
              </a:tabLst>
              <a:defRPr/>
            </a:pPr>
            <a:r>
              <a:rPr lang="el-GR" sz="2000" dirty="0" smtClean="0">
                <a:solidFill>
                  <a:srgbClr val="002060"/>
                </a:solidFill>
                <a:effectLst/>
                <a:latin typeface="Arial" pitchFamily="34" charset="0"/>
                <a:cs typeface="Arial" pitchFamily="34" charset="0"/>
              </a:rPr>
              <a:t>μεταφορά, </a:t>
            </a:r>
          </a:p>
          <a:p>
            <a:pPr marL="361950" indent="-361950" algn="just" eaLnBrk="1" hangingPunct="1">
              <a:lnSpc>
                <a:spcPct val="150000"/>
              </a:lnSpc>
              <a:spcBef>
                <a:spcPct val="0"/>
              </a:spcBef>
              <a:tabLst>
                <a:tab pos="0" algn="l"/>
                <a:tab pos="361950" algn="l"/>
              </a:tabLst>
              <a:defRPr/>
            </a:pPr>
            <a:r>
              <a:rPr lang="el-GR" sz="2000" dirty="0" smtClean="0">
                <a:solidFill>
                  <a:srgbClr val="002060"/>
                </a:solidFill>
                <a:effectLst/>
                <a:latin typeface="Arial" pitchFamily="34" charset="0"/>
                <a:cs typeface="Arial" pitchFamily="34" charset="0"/>
              </a:rPr>
              <a:t>χρήση &amp; </a:t>
            </a:r>
          </a:p>
          <a:p>
            <a:pPr marL="361950" indent="-361950" algn="just" eaLnBrk="1" hangingPunct="1">
              <a:lnSpc>
                <a:spcPct val="150000"/>
              </a:lnSpc>
              <a:spcBef>
                <a:spcPct val="0"/>
              </a:spcBef>
              <a:tabLst>
                <a:tab pos="0" algn="l"/>
                <a:tab pos="361950" algn="l"/>
              </a:tabLst>
              <a:defRPr/>
            </a:pPr>
            <a:r>
              <a:rPr lang="el-GR" sz="2000" dirty="0" smtClean="0">
                <a:solidFill>
                  <a:srgbClr val="002060"/>
                </a:solidFill>
                <a:effectLst/>
                <a:latin typeface="Arial" pitchFamily="34" charset="0"/>
                <a:cs typeface="Arial" pitchFamily="34" charset="0"/>
              </a:rPr>
              <a:t>συντήρηση, </a:t>
            </a:r>
          </a:p>
          <a:p>
            <a:pPr marL="361950" indent="-361950" algn="just" eaLnBrk="1" hangingPunct="1">
              <a:lnSpc>
                <a:spcPct val="150000"/>
              </a:lnSpc>
              <a:spcBef>
                <a:spcPct val="0"/>
              </a:spcBef>
              <a:buFont typeface="Wingdings" pitchFamily="2" charset="2"/>
              <a:buChar char="§"/>
              <a:tabLst>
                <a:tab pos="0" algn="l"/>
                <a:tab pos="361950" algn="l"/>
              </a:tabLst>
              <a:defRPr/>
            </a:pPr>
            <a:r>
              <a:rPr lang="el-GR" sz="2000" dirty="0" smtClean="0">
                <a:solidFill>
                  <a:srgbClr val="002060"/>
                </a:solidFill>
                <a:effectLst/>
                <a:latin typeface="Arial" pitchFamily="34" charset="0"/>
                <a:cs typeface="Arial" pitchFamily="34" charset="0"/>
              </a:rPr>
              <a:t>καθ' όλη τη διάρκεια ύπαρξης ενός προϊόντος ή ενός έργου ή της παροχής μιας υπηρεσίας, από την απόκτηση των πρώτων υλών ή την παραγωγή των πόρων μέχρι την απόρριψη, την εκκαθάριση και το τέλος της υπηρεσίας ή χρήσης,</a:t>
            </a:r>
          </a:p>
          <a:p>
            <a:pPr marL="361950" indent="-361950" algn="just" eaLnBrk="1" hangingPunct="1">
              <a:lnSpc>
                <a:spcPct val="150000"/>
              </a:lnSpc>
              <a:spcBef>
                <a:spcPct val="0"/>
              </a:spcBef>
              <a:buFont typeface="Wingdings" pitchFamily="2" charset="2"/>
              <a:buChar char="Ø"/>
              <a:tabLst>
                <a:tab pos="0" algn="l"/>
                <a:tab pos="361950" algn="l"/>
              </a:tabLst>
              <a:defRPr/>
            </a:pPr>
            <a:endParaRPr lang="el-GR" sz="2000" dirty="0" smtClean="0">
              <a:solidFill>
                <a:srgbClr val="00206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C8259751-B76D-4524-852B-D47907719F32}" type="slidenum">
              <a:rPr lang="el-GR" sz="1200"/>
              <a:pPr algn="r"/>
              <a:t>22</a:t>
            </a:fld>
            <a:endParaRPr lang="el-GR" sz="1200"/>
          </a:p>
        </p:txBody>
      </p:sp>
      <p:sp>
        <p:nvSpPr>
          <p:cNvPr id="122883" name="Rectangle 2"/>
          <p:cNvSpPr>
            <a:spLocks noGrp="1" noChangeArrowheads="1"/>
          </p:cNvSpPr>
          <p:nvPr>
            <p:ph type="ctrTitle" idx="4294967295"/>
          </p:nvPr>
        </p:nvSpPr>
        <p:spPr>
          <a:xfrm>
            <a:off x="107950" y="260350"/>
            <a:ext cx="8713788" cy="360363"/>
          </a:xfrm>
        </p:spPr>
        <p:txBody>
          <a:bodyPr anchor="b"/>
          <a:lstStyle/>
          <a:p>
            <a:pPr eaLnBrk="1" hangingPunct="1">
              <a:defRPr/>
            </a:pPr>
            <a:r>
              <a:rPr lang="el-GR" sz="2000" smtClean="0">
                <a:latin typeface="Arial" charset="0"/>
              </a:rPr>
              <a:t>Ν. 4412/16, άρθρο 2 «Ορισμοί  - Δημόσιες Συμβάσεις έργων\μελετών»</a:t>
            </a:r>
          </a:p>
        </p:txBody>
      </p:sp>
      <p:sp>
        <p:nvSpPr>
          <p:cNvPr id="122884" name="Rectangle 3"/>
          <p:cNvSpPr>
            <a:spLocks noGrp="1" noChangeArrowheads="1"/>
          </p:cNvSpPr>
          <p:nvPr>
            <p:ph type="subTitle" idx="4294967295"/>
          </p:nvPr>
        </p:nvSpPr>
        <p:spPr>
          <a:xfrm>
            <a:off x="179388" y="765175"/>
            <a:ext cx="8713787" cy="5832475"/>
          </a:xfrm>
        </p:spPr>
        <p:txBody>
          <a:bodyPr/>
          <a:lstStyle/>
          <a:p>
            <a:pPr marL="361950" indent="-361950" algn="just" eaLnBrk="1" hangingPunct="1">
              <a:lnSpc>
                <a:spcPct val="150000"/>
              </a:lnSpc>
              <a:spcBef>
                <a:spcPct val="0"/>
              </a:spcBef>
              <a:buFont typeface="Wingdings" pitchFamily="2" charset="2"/>
              <a:buChar char="ü"/>
              <a:tabLst>
                <a:tab pos="0" algn="l"/>
                <a:tab pos="361950" algn="l"/>
              </a:tabLst>
              <a:defRPr/>
            </a:pPr>
            <a:r>
              <a:rPr lang="el-GR" sz="2000" b="1" dirty="0" smtClean="0">
                <a:solidFill>
                  <a:schemeClr val="accent6">
                    <a:lumMod val="50000"/>
                  </a:schemeClr>
                </a:solidFill>
                <a:effectLst/>
                <a:latin typeface="Arial" charset="0"/>
              </a:rPr>
              <a:t>Κύριος του Έργου ή Εργοδότης\Φορέας κατασκευής του έργου\ Προϊσταμένη Αρχή\Διευθύνουσα ή Επιβλέπουσα Υπηρεσία\ Τεχνικό Συμβούλιο </a:t>
            </a:r>
          </a:p>
          <a:p>
            <a:pPr marL="361950" indent="-361950" algn="just" eaLnBrk="1" hangingPunct="1">
              <a:lnSpc>
                <a:spcPct val="150000"/>
              </a:lnSpc>
              <a:spcBef>
                <a:spcPct val="0"/>
              </a:spcBef>
              <a:buFont typeface="Wingdings" pitchFamily="2" charset="2"/>
              <a:buChar char="ü"/>
              <a:tabLst>
                <a:tab pos="0" algn="l"/>
                <a:tab pos="361950" algn="l"/>
              </a:tabLst>
              <a:defRPr/>
            </a:pPr>
            <a:r>
              <a:rPr lang="el-GR" sz="2000" b="1" dirty="0" err="1" smtClean="0">
                <a:solidFill>
                  <a:schemeClr val="accent6">
                    <a:lumMod val="50000"/>
                  </a:schemeClr>
                </a:solidFill>
                <a:effectLst/>
                <a:latin typeface="Arial" charset="0"/>
              </a:rPr>
              <a:t>επιτελεστικότητα</a:t>
            </a:r>
            <a:r>
              <a:rPr lang="el-GR" sz="2000" b="1" dirty="0" smtClean="0">
                <a:solidFill>
                  <a:schemeClr val="accent6">
                    <a:lumMod val="50000"/>
                  </a:schemeClr>
                </a:solidFill>
                <a:effectLst/>
                <a:latin typeface="Arial" charset="0"/>
              </a:rPr>
              <a:t> </a:t>
            </a:r>
          </a:p>
          <a:p>
            <a:pPr marL="361950" indent="-361950" algn="just" eaLnBrk="1" hangingPunct="1">
              <a:lnSpc>
                <a:spcPct val="150000"/>
              </a:lnSpc>
              <a:spcBef>
                <a:spcPct val="0"/>
              </a:spcBef>
              <a:buFont typeface="Wingdings" pitchFamily="2" charset="2"/>
              <a:buChar char="ü"/>
              <a:tabLst>
                <a:tab pos="0" algn="l"/>
                <a:tab pos="361950" algn="l"/>
              </a:tabLst>
              <a:defRPr/>
            </a:pPr>
            <a:r>
              <a:rPr lang="el-GR" sz="2000" b="1" dirty="0" smtClean="0">
                <a:solidFill>
                  <a:schemeClr val="accent6">
                    <a:lumMod val="50000"/>
                  </a:schemeClr>
                </a:solidFill>
                <a:effectLst/>
                <a:latin typeface="Arial" charset="0"/>
              </a:rPr>
              <a:t>Φυσικό αντικείμενο\ Μονάδες φυσικού αντικειμένου </a:t>
            </a:r>
          </a:p>
          <a:p>
            <a:pPr marL="361950" indent="-361950" algn="just" eaLnBrk="1" hangingPunct="1">
              <a:lnSpc>
                <a:spcPct val="150000"/>
              </a:lnSpc>
              <a:spcBef>
                <a:spcPct val="0"/>
              </a:spcBef>
              <a:buFont typeface="Wingdings" pitchFamily="2" charset="2"/>
              <a:buChar char="ü"/>
              <a:tabLst>
                <a:tab pos="0" algn="l"/>
                <a:tab pos="361950" algn="l"/>
              </a:tabLst>
              <a:defRPr/>
            </a:pPr>
            <a:r>
              <a:rPr lang="el-GR" sz="2000" b="1" dirty="0" err="1" smtClean="0">
                <a:solidFill>
                  <a:schemeClr val="accent6">
                    <a:lumMod val="50000"/>
                  </a:schemeClr>
                </a:solidFill>
                <a:effectLst/>
                <a:latin typeface="Arial" charset="0"/>
              </a:rPr>
              <a:t>Προεκτιμώμενη</a:t>
            </a:r>
            <a:r>
              <a:rPr lang="el-GR" sz="2000" b="1" dirty="0" smtClean="0">
                <a:solidFill>
                  <a:schemeClr val="accent6">
                    <a:lumMod val="50000"/>
                  </a:schemeClr>
                </a:solidFill>
                <a:effectLst/>
                <a:latin typeface="Arial" charset="0"/>
              </a:rPr>
              <a:t> \Συμβατική \Τελική αμοιβή </a:t>
            </a:r>
          </a:p>
          <a:p>
            <a:pPr marL="361950" indent="-361950" algn="just" eaLnBrk="1" hangingPunct="1">
              <a:lnSpc>
                <a:spcPct val="150000"/>
              </a:lnSpc>
              <a:spcBef>
                <a:spcPct val="0"/>
              </a:spcBef>
              <a:buFont typeface="Wingdings" pitchFamily="2" charset="2"/>
              <a:buChar char="ü"/>
              <a:tabLst>
                <a:tab pos="0" algn="l"/>
                <a:tab pos="361950" algn="l"/>
              </a:tabLst>
              <a:defRPr/>
            </a:pPr>
            <a:r>
              <a:rPr lang="el-GR" sz="2000" b="1" dirty="0" smtClean="0">
                <a:solidFill>
                  <a:schemeClr val="accent6">
                    <a:lumMod val="50000"/>
                  </a:schemeClr>
                </a:solidFill>
                <a:effectLst/>
                <a:latin typeface="Arial" charset="0"/>
              </a:rPr>
              <a:t>Κύρια Μελέτη\Υποστηρικτικές μελέτες &amp; έρευνες\Απλή\Σύνθετη Μελέτη</a:t>
            </a:r>
          </a:p>
          <a:p>
            <a:pPr marL="361950" indent="-361950" algn="just" eaLnBrk="1" hangingPunct="1">
              <a:lnSpc>
                <a:spcPct val="150000"/>
              </a:lnSpc>
              <a:spcBef>
                <a:spcPct val="0"/>
              </a:spcBef>
              <a:buFont typeface="Wingdings" pitchFamily="2" charset="2"/>
              <a:buChar char="ü"/>
              <a:tabLst>
                <a:tab pos="0" algn="l"/>
                <a:tab pos="361950" algn="l"/>
              </a:tabLst>
              <a:defRPr/>
            </a:pPr>
            <a:r>
              <a:rPr lang="el-GR" sz="2000" b="1" dirty="0" smtClean="0">
                <a:solidFill>
                  <a:schemeClr val="accent6">
                    <a:lumMod val="50000"/>
                  </a:schemeClr>
                </a:solidFill>
                <a:effectLst/>
                <a:latin typeface="Arial" charset="0"/>
              </a:rPr>
              <a:t>κατηγορίες μελετών\υπηρεσίες επίβλεψης μελετών και έργων</a:t>
            </a:r>
          </a:p>
          <a:p>
            <a:pPr marL="361950" indent="-361950" algn="just" eaLnBrk="1" hangingPunct="1">
              <a:lnSpc>
                <a:spcPct val="140000"/>
              </a:lnSpc>
              <a:spcBef>
                <a:spcPct val="0"/>
              </a:spcBef>
              <a:buFont typeface="Wingdings" pitchFamily="2" charset="2"/>
              <a:buNone/>
              <a:tabLst>
                <a:tab pos="0" algn="l"/>
                <a:tab pos="361950" algn="l"/>
              </a:tabLst>
              <a:defRPr/>
            </a:pPr>
            <a:endParaRPr lang="el-GR" sz="1800" dirty="0" smtClean="0">
              <a:latin typeface="Arial" charset="0"/>
            </a:endParaRPr>
          </a:p>
          <a:p>
            <a:pPr marL="361950" indent="-361950" algn="just" eaLnBrk="1" hangingPunct="1">
              <a:lnSpc>
                <a:spcPct val="140000"/>
              </a:lnSpc>
              <a:spcBef>
                <a:spcPct val="0"/>
              </a:spcBef>
              <a:buFont typeface="Wingdings" pitchFamily="2" charset="2"/>
              <a:buChar char="Ø"/>
              <a:tabLst>
                <a:tab pos="0" algn="l"/>
                <a:tab pos="361950" algn="l"/>
              </a:tabLst>
              <a:defRPr/>
            </a:pPr>
            <a:r>
              <a:rPr lang="el-GR" sz="1800" b="1" dirty="0" smtClean="0">
                <a:solidFill>
                  <a:schemeClr val="folHlink"/>
                </a:solidFill>
                <a:latin typeface="Arial" charset="0"/>
              </a:rPr>
              <a:t>εγκύκλιος ΥΠΥΜΕΔΙ ΔΝΣα/οικ.68559/Φ.ΕΓΚΥΚΛ.18/19-10-16 «Παροχή διευκρινίσεων ως προς την εφαρμογή του ν. 4412/2016», (ΑΔΑ 7ΛΜ746530Ξ-ΖΨ7)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6 - Θέση αριθμού διαφάνειας"/>
          <p:cNvSpPr>
            <a:spLocks noGrp="1"/>
          </p:cNvSpPr>
          <p:nvPr>
            <p:ph type="sldNum" sz="quarter" idx="12"/>
          </p:nvPr>
        </p:nvSpPr>
        <p:spPr>
          <a:noFill/>
        </p:spPr>
        <p:txBody>
          <a:bodyPr/>
          <a:lstStyle/>
          <a:p>
            <a:fld id="{686D334A-8155-4EF7-8058-EE04D56209C4}" type="slidenum">
              <a:rPr lang="el-GR" smtClean="0"/>
              <a:pPr/>
              <a:t>23</a:t>
            </a:fld>
            <a:endParaRPr lang="el-GR" smtClean="0"/>
          </a:p>
        </p:txBody>
      </p:sp>
      <p:sp>
        <p:nvSpPr>
          <p:cNvPr id="19459" name="Rectangle 4"/>
          <p:cNvSpPr>
            <a:spLocks noGrp="1" noChangeArrowheads="1"/>
          </p:cNvSpPr>
          <p:nvPr>
            <p:ph type="title"/>
          </p:nvPr>
        </p:nvSpPr>
        <p:spPr>
          <a:xfrm>
            <a:off x="611188" y="115888"/>
            <a:ext cx="7964487" cy="360362"/>
          </a:xfrm>
        </p:spPr>
        <p:txBody>
          <a:bodyPr/>
          <a:lstStyle/>
          <a:p>
            <a:pPr algn="ctr" eaLnBrk="1" hangingPunct="1"/>
            <a:r>
              <a:rPr lang="el-GR" sz="1600" b="1" smtClean="0">
                <a:latin typeface="Arial" charset="0"/>
              </a:rPr>
              <a:t>Ν. 4412/16, Βιβλία </a:t>
            </a:r>
            <a:r>
              <a:rPr lang="en-GB" sz="1600" b="1" smtClean="0">
                <a:latin typeface="Arial" charset="0"/>
              </a:rPr>
              <a:t>I, V</a:t>
            </a:r>
            <a:endParaRPr lang="el-GR" sz="1600" b="1" smtClean="0">
              <a:latin typeface="Arial" charset="0"/>
            </a:endParaRPr>
          </a:p>
        </p:txBody>
      </p:sp>
      <p:sp>
        <p:nvSpPr>
          <p:cNvPr id="19460" name="Rectangle 5"/>
          <p:cNvSpPr>
            <a:spLocks noGrp="1" noChangeArrowheads="1"/>
          </p:cNvSpPr>
          <p:nvPr>
            <p:ph type="body" sz="half" idx="1"/>
          </p:nvPr>
        </p:nvSpPr>
        <p:spPr>
          <a:xfrm>
            <a:off x="468313" y="620713"/>
            <a:ext cx="5832475" cy="5903912"/>
          </a:xfrm>
          <a:solidFill>
            <a:srgbClr val="FF00FF"/>
          </a:solidFill>
        </p:spPr>
        <p:txBody>
          <a:bodyPr/>
          <a:lstStyle/>
          <a:p>
            <a:pPr marL="361950" indent="-361950" eaLnBrk="1" hangingPunct="1">
              <a:lnSpc>
                <a:spcPct val="190000"/>
              </a:lnSpc>
              <a:spcBef>
                <a:spcPct val="0"/>
              </a:spcBef>
              <a:buFont typeface="Wingdings" pitchFamily="2" charset="2"/>
              <a:buChar char="Ø"/>
              <a:tabLst>
                <a:tab pos="361950" algn="l"/>
              </a:tabLst>
            </a:pPr>
            <a:r>
              <a:rPr lang="el-GR" sz="1800" b="1" dirty="0" smtClean="0">
                <a:latin typeface="Arial" charset="0"/>
              </a:rPr>
              <a:t>Αντικείμενο και πεδίο εφαρμογής</a:t>
            </a:r>
          </a:p>
          <a:p>
            <a:pPr marL="361950" indent="-361950" eaLnBrk="1" hangingPunct="1">
              <a:lnSpc>
                <a:spcPct val="190000"/>
              </a:lnSpc>
              <a:spcBef>
                <a:spcPct val="0"/>
              </a:spcBef>
              <a:buFont typeface="Wingdings" pitchFamily="2" charset="2"/>
              <a:buChar char="Ø"/>
              <a:tabLst>
                <a:tab pos="361950" algn="l"/>
              </a:tabLst>
            </a:pPr>
            <a:r>
              <a:rPr lang="el-GR" sz="1800" b="1" dirty="0" smtClean="0">
                <a:solidFill>
                  <a:srgbClr val="FFFF00"/>
                </a:solidFill>
                <a:latin typeface="Arial" charset="0"/>
              </a:rPr>
              <a:t>Έναρξη ισχύος</a:t>
            </a:r>
          </a:p>
          <a:p>
            <a:pPr marL="361950" indent="-361950" eaLnBrk="1" hangingPunct="1">
              <a:lnSpc>
                <a:spcPct val="190000"/>
              </a:lnSpc>
              <a:spcBef>
                <a:spcPct val="0"/>
              </a:spcBef>
              <a:buFont typeface="Wingdings" pitchFamily="2" charset="2"/>
              <a:buChar char="Ø"/>
              <a:tabLst>
                <a:tab pos="361950" algn="l"/>
              </a:tabLst>
            </a:pPr>
            <a:r>
              <a:rPr lang="el-GR" sz="1800" b="1" dirty="0" smtClean="0">
                <a:solidFill>
                  <a:srgbClr val="FFFF00"/>
                </a:solidFill>
                <a:latin typeface="Arial" charset="0"/>
              </a:rPr>
              <a:t>Καταργούμενες διατάξεις</a:t>
            </a:r>
          </a:p>
          <a:p>
            <a:pPr marL="361950" indent="-361950" eaLnBrk="1" hangingPunct="1">
              <a:lnSpc>
                <a:spcPct val="190000"/>
              </a:lnSpc>
              <a:spcBef>
                <a:spcPct val="0"/>
              </a:spcBef>
              <a:buFont typeface="Wingdings" pitchFamily="2" charset="2"/>
              <a:buChar char="Ø"/>
              <a:tabLst>
                <a:tab pos="361950" algn="l"/>
              </a:tabLst>
            </a:pPr>
            <a:r>
              <a:rPr lang="el-GR" sz="1800" b="1" dirty="0" smtClean="0">
                <a:solidFill>
                  <a:srgbClr val="FFFF00"/>
                </a:solidFill>
                <a:latin typeface="Arial" charset="0"/>
              </a:rPr>
              <a:t>Μεταβατικές διατάξεις</a:t>
            </a:r>
          </a:p>
          <a:p>
            <a:pPr marL="361950" indent="-361950" eaLnBrk="1" hangingPunct="1">
              <a:lnSpc>
                <a:spcPct val="190000"/>
              </a:lnSpc>
              <a:spcBef>
                <a:spcPct val="0"/>
              </a:spcBef>
              <a:buFont typeface="Wingdings" pitchFamily="2" charset="2"/>
              <a:buChar char="Ø"/>
              <a:tabLst>
                <a:tab pos="361950" algn="l"/>
              </a:tabLst>
            </a:pPr>
            <a:r>
              <a:rPr lang="el-GR" sz="1800" b="1" dirty="0" smtClean="0">
                <a:solidFill>
                  <a:srgbClr val="FFFF00"/>
                </a:solidFill>
                <a:latin typeface="Arial" charset="0"/>
              </a:rPr>
              <a:t>Τροποποιούμενες διατάξεις </a:t>
            </a:r>
          </a:p>
          <a:p>
            <a:pPr marL="361950" indent="-361950" eaLnBrk="1" hangingPunct="1">
              <a:lnSpc>
                <a:spcPct val="190000"/>
              </a:lnSpc>
              <a:spcBef>
                <a:spcPct val="0"/>
              </a:spcBef>
              <a:buFont typeface="Wingdings" pitchFamily="2" charset="2"/>
              <a:buChar char="Ø"/>
              <a:tabLst>
                <a:tab pos="361950" algn="l"/>
              </a:tabLst>
            </a:pPr>
            <a:r>
              <a:rPr lang="el-GR" sz="1800" b="1" dirty="0" smtClean="0">
                <a:latin typeface="Arial" charset="0"/>
              </a:rPr>
              <a:t> Προσαρτήματα</a:t>
            </a:r>
            <a:endParaRPr lang="en-GB" sz="1800" b="1" dirty="0" smtClean="0">
              <a:latin typeface="Arial" charset="0"/>
            </a:endParaRPr>
          </a:p>
          <a:p>
            <a:pPr marL="361950" indent="-361950" eaLnBrk="1" hangingPunct="1">
              <a:lnSpc>
                <a:spcPct val="190000"/>
              </a:lnSpc>
              <a:spcBef>
                <a:spcPct val="0"/>
              </a:spcBef>
              <a:buFont typeface="Wingdings" pitchFamily="2" charset="2"/>
              <a:buChar char="Ø"/>
              <a:tabLst>
                <a:tab pos="361950" algn="l"/>
              </a:tabLst>
            </a:pPr>
            <a:r>
              <a:rPr lang="el-GR" sz="1800" b="1" dirty="0" smtClean="0">
                <a:latin typeface="Arial" charset="0"/>
              </a:rPr>
              <a:t>Μεικτές συμβάσεις</a:t>
            </a:r>
          </a:p>
          <a:p>
            <a:pPr marL="361950" indent="-361950" eaLnBrk="1" hangingPunct="1">
              <a:lnSpc>
                <a:spcPct val="190000"/>
              </a:lnSpc>
              <a:spcBef>
                <a:spcPct val="0"/>
              </a:spcBef>
              <a:buFont typeface="Wingdings" pitchFamily="2" charset="2"/>
              <a:buChar char="Ø"/>
              <a:tabLst>
                <a:tab pos="361950" algn="l"/>
              </a:tabLst>
            </a:pPr>
            <a:r>
              <a:rPr lang="el-GR" sz="1800" b="1" dirty="0" smtClean="0">
                <a:latin typeface="Arial" charset="0"/>
              </a:rPr>
              <a:t>Εξαιρέσεις από το πεδίο εφαρμογής Βιβλίου Ι</a:t>
            </a:r>
          </a:p>
          <a:p>
            <a:pPr marL="361950" indent="-361950" eaLnBrk="1" hangingPunct="1">
              <a:lnSpc>
                <a:spcPct val="190000"/>
              </a:lnSpc>
              <a:spcBef>
                <a:spcPct val="0"/>
              </a:spcBef>
              <a:buFont typeface="Wingdings" pitchFamily="2" charset="2"/>
              <a:buChar char="Ø"/>
              <a:tabLst>
                <a:tab pos="361950" algn="l"/>
              </a:tabLst>
            </a:pPr>
            <a:r>
              <a:rPr lang="el-GR" sz="1800" b="1" dirty="0" smtClean="0">
                <a:latin typeface="Arial" charset="0"/>
              </a:rPr>
              <a:t>Ειδικές περιπτώσεις συμβάσεων</a:t>
            </a:r>
          </a:p>
          <a:p>
            <a:pPr marL="361950" indent="-361950" eaLnBrk="1" hangingPunct="1">
              <a:lnSpc>
                <a:spcPct val="190000"/>
              </a:lnSpc>
              <a:spcBef>
                <a:spcPct val="0"/>
              </a:spcBef>
              <a:buFont typeface="Wingdings" pitchFamily="2" charset="2"/>
              <a:buChar char="Ø"/>
              <a:tabLst>
                <a:tab pos="361950" algn="l"/>
              </a:tabLst>
            </a:pPr>
            <a:r>
              <a:rPr lang="el-GR" sz="1800" b="1" dirty="0" smtClean="0">
                <a:latin typeface="Arial" charset="0"/>
              </a:rPr>
              <a:t>Συμβάσεις στον τομέα της άμυνας &amp; ασφάλειας</a:t>
            </a:r>
          </a:p>
          <a:p>
            <a:pPr marL="361950" indent="-361950" eaLnBrk="1" hangingPunct="1">
              <a:lnSpc>
                <a:spcPct val="190000"/>
              </a:lnSpc>
              <a:spcBef>
                <a:spcPct val="0"/>
              </a:spcBef>
              <a:buFont typeface="Wingdings" pitchFamily="2" charset="2"/>
              <a:buChar char="Ø"/>
              <a:tabLst>
                <a:tab pos="361950" algn="l"/>
              </a:tabLst>
            </a:pPr>
            <a:endParaRPr lang="el-GR" sz="1800" b="1" dirty="0" smtClean="0">
              <a:latin typeface="Arial" charset="0"/>
            </a:endParaRPr>
          </a:p>
        </p:txBody>
      </p:sp>
      <p:sp>
        <p:nvSpPr>
          <p:cNvPr id="19461" name="Rectangle 6"/>
          <p:cNvSpPr>
            <a:spLocks noGrp="1" noChangeArrowheads="1"/>
          </p:cNvSpPr>
          <p:nvPr>
            <p:ph type="body" sz="half" idx="2"/>
          </p:nvPr>
        </p:nvSpPr>
        <p:spPr>
          <a:xfrm>
            <a:off x="6372225" y="692150"/>
            <a:ext cx="2520950" cy="5761038"/>
          </a:xfrm>
          <a:solidFill>
            <a:srgbClr val="FF99CC"/>
          </a:solidFill>
        </p:spPr>
        <p:txBody>
          <a:bodyPr/>
          <a:lstStyle/>
          <a:p>
            <a:pPr eaLnBrk="1" hangingPunct="1">
              <a:lnSpc>
                <a:spcPct val="190000"/>
              </a:lnSpc>
              <a:spcBef>
                <a:spcPct val="0"/>
              </a:spcBef>
              <a:buFont typeface="Wingdings" pitchFamily="2" charset="2"/>
              <a:buChar char="Ø"/>
            </a:pPr>
            <a:r>
              <a:rPr lang="el-GR" sz="1800" b="1" dirty="0" smtClean="0">
                <a:latin typeface="Arial" charset="0"/>
              </a:rPr>
              <a:t>3</a:t>
            </a:r>
          </a:p>
          <a:p>
            <a:pPr eaLnBrk="1" hangingPunct="1">
              <a:lnSpc>
                <a:spcPct val="190000"/>
              </a:lnSpc>
              <a:spcBef>
                <a:spcPct val="0"/>
              </a:spcBef>
              <a:buFont typeface="Wingdings" pitchFamily="2" charset="2"/>
              <a:buChar char="Ø"/>
            </a:pPr>
            <a:r>
              <a:rPr lang="el-GR" sz="1800" b="1" dirty="0" smtClean="0">
                <a:solidFill>
                  <a:srgbClr val="FFFF00"/>
                </a:solidFill>
                <a:latin typeface="Arial" charset="0"/>
              </a:rPr>
              <a:t>379</a:t>
            </a:r>
          </a:p>
          <a:p>
            <a:pPr eaLnBrk="1" hangingPunct="1">
              <a:lnSpc>
                <a:spcPct val="190000"/>
              </a:lnSpc>
              <a:spcBef>
                <a:spcPct val="0"/>
              </a:spcBef>
              <a:buFont typeface="Wingdings" pitchFamily="2" charset="2"/>
              <a:buChar char="Ø"/>
            </a:pPr>
            <a:r>
              <a:rPr lang="el-GR" sz="1800" b="1" dirty="0" smtClean="0">
                <a:solidFill>
                  <a:srgbClr val="FFFF00"/>
                </a:solidFill>
                <a:latin typeface="Arial" charset="0"/>
              </a:rPr>
              <a:t>377</a:t>
            </a:r>
          </a:p>
          <a:p>
            <a:pPr eaLnBrk="1" hangingPunct="1">
              <a:lnSpc>
                <a:spcPct val="190000"/>
              </a:lnSpc>
              <a:spcBef>
                <a:spcPct val="0"/>
              </a:spcBef>
              <a:buFont typeface="Wingdings" pitchFamily="2" charset="2"/>
              <a:buChar char="Ø"/>
            </a:pPr>
            <a:r>
              <a:rPr lang="el-GR" sz="1800" b="1" dirty="0" smtClean="0">
                <a:solidFill>
                  <a:srgbClr val="FFFF00"/>
                </a:solidFill>
                <a:latin typeface="Arial" charset="0"/>
              </a:rPr>
              <a:t>376</a:t>
            </a:r>
          </a:p>
          <a:p>
            <a:pPr eaLnBrk="1" hangingPunct="1">
              <a:lnSpc>
                <a:spcPct val="190000"/>
              </a:lnSpc>
              <a:spcBef>
                <a:spcPct val="0"/>
              </a:spcBef>
              <a:buFont typeface="Wingdings" pitchFamily="2" charset="2"/>
              <a:buChar char="Ø"/>
            </a:pPr>
            <a:r>
              <a:rPr lang="el-GR" sz="1800" b="1" dirty="0" smtClean="0">
                <a:solidFill>
                  <a:srgbClr val="FFFF00"/>
                </a:solidFill>
                <a:latin typeface="Arial" charset="0"/>
              </a:rPr>
              <a:t>375</a:t>
            </a:r>
          </a:p>
          <a:p>
            <a:pPr eaLnBrk="1" hangingPunct="1">
              <a:lnSpc>
                <a:spcPct val="190000"/>
              </a:lnSpc>
              <a:spcBef>
                <a:spcPct val="0"/>
              </a:spcBef>
              <a:buFont typeface="Wingdings" pitchFamily="2" charset="2"/>
              <a:buChar char="Ø"/>
            </a:pPr>
            <a:r>
              <a:rPr lang="el-GR" sz="1800" b="1" dirty="0" smtClean="0">
                <a:latin typeface="Arial" charset="0"/>
              </a:rPr>
              <a:t>378</a:t>
            </a:r>
          </a:p>
          <a:p>
            <a:pPr eaLnBrk="1" hangingPunct="1">
              <a:lnSpc>
                <a:spcPct val="190000"/>
              </a:lnSpc>
              <a:spcBef>
                <a:spcPct val="0"/>
              </a:spcBef>
              <a:buFont typeface="Wingdings" pitchFamily="2" charset="2"/>
              <a:buChar char="Ø"/>
            </a:pPr>
            <a:r>
              <a:rPr lang="el-GR" sz="1800" b="1" dirty="0" smtClean="0">
                <a:latin typeface="Arial" charset="0"/>
              </a:rPr>
              <a:t>4</a:t>
            </a:r>
          </a:p>
          <a:p>
            <a:pPr eaLnBrk="1" hangingPunct="1">
              <a:lnSpc>
                <a:spcPct val="190000"/>
              </a:lnSpc>
              <a:spcBef>
                <a:spcPct val="0"/>
              </a:spcBef>
              <a:buFont typeface="Wingdings" pitchFamily="2" charset="2"/>
              <a:buChar char="Ø"/>
            </a:pPr>
            <a:r>
              <a:rPr lang="el-GR" sz="1800" b="1" dirty="0" smtClean="0">
                <a:latin typeface="Arial" charset="0"/>
              </a:rPr>
              <a:t>7 - 12</a:t>
            </a:r>
          </a:p>
          <a:p>
            <a:pPr eaLnBrk="1" hangingPunct="1">
              <a:lnSpc>
                <a:spcPct val="190000"/>
              </a:lnSpc>
              <a:spcBef>
                <a:spcPct val="0"/>
              </a:spcBef>
              <a:buFont typeface="Wingdings" pitchFamily="2" charset="2"/>
              <a:buChar char="Ø"/>
            </a:pPr>
            <a:r>
              <a:rPr lang="el-GR" sz="1800" b="1" dirty="0" smtClean="0">
                <a:latin typeface="Arial" charset="0"/>
              </a:rPr>
              <a:t>13 - 14</a:t>
            </a:r>
          </a:p>
          <a:p>
            <a:pPr eaLnBrk="1" hangingPunct="1">
              <a:lnSpc>
                <a:spcPct val="190000"/>
              </a:lnSpc>
              <a:spcBef>
                <a:spcPct val="0"/>
              </a:spcBef>
              <a:buFont typeface="Wingdings" pitchFamily="2" charset="2"/>
              <a:buChar char="Ø"/>
            </a:pPr>
            <a:r>
              <a:rPr lang="el-GR" sz="1800" b="1" dirty="0" smtClean="0">
                <a:latin typeface="Arial" charset="0"/>
              </a:rPr>
              <a:t>15 - 17</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6"/>
          <p:cNvSpPr>
            <a:spLocks noGrp="1" noChangeArrowheads="1"/>
          </p:cNvSpPr>
          <p:nvPr>
            <p:ph type="sldNum" sz="quarter" idx="12"/>
          </p:nvPr>
        </p:nvSpPr>
        <p:spPr>
          <a:xfrm>
            <a:off x="6553200" y="6248400"/>
            <a:ext cx="1905000" cy="457200"/>
          </a:xfrm>
          <a:noFill/>
        </p:spPr>
        <p:txBody>
          <a:bodyPr/>
          <a:lstStyle/>
          <a:p>
            <a:fld id="{AF57518E-D23A-4554-A017-5D7B64EFA970}" type="slidenum">
              <a:rPr lang="el-GR" sz="1200" smtClean="0">
                <a:effectLst/>
                <a:latin typeface="Verdana" pitchFamily="34" charset="0"/>
              </a:rPr>
              <a:pPr/>
              <a:t>24</a:t>
            </a:fld>
            <a:endParaRPr lang="el-GR" sz="1200" smtClean="0">
              <a:effectLst/>
              <a:latin typeface="Verdana" pitchFamily="34" charset="0"/>
            </a:endParaRPr>
          </a:p>
        </p:txBody>
      </p:sp>
      <p:sp>
        <p:nvSpPr>
          <p:cNvPr id="15363" name="Rectangle 2"/>
          <p:cNvSpPr>
            <a:spLocks noGrp="1" noChangeArrowheads="1"/>
          </p:cNvSpPr>
          <p:nvPr>
            <p:ph type="ctrTitle" idx="4294967295"/>
          </p:nvPr>
        </p:nvSpPr>
        <p:spPr>
          <a:xfrm>
            <a:off x="107950" y="260350"/>
            <a:ext cx="8713788" cy="431800"/>
          </a:xfrm>
        </p:spPr>
        <p:txBody>
          <a:bodyPr anchor="b"/>
          <a:lstStyle/>
          <a:p>
            <a:pPr eaLnBrk="1" hangingPunct="1">
              <a:defRPr/>
            </a:pPr>
            <a:r>
              <a:rPr lang="el-GR" sz="2000" smtClean="0">
                <a:latin typeface="Arial" charset="0"/>
              </a:rPr>
              <a:t/>
            </a:r>
            <a:br>
              <a:rPr lang="el-GR" sz="2000" smtClean="0">
                <a:latin typeface="Arial" charset="0"/>
              </a:rPr>
            </a:br>
            <a:r>
              <a:rPr lang="el-GR" sz="2000" smtClean="0">
                <a:latin typeface="Arial" charset="0"/>
              </a:rPr>
              <a:t>Ν. 4412/16, άρθρο 3 Αντικείμενο - πεδίο εφαρμογής</a:t>
            </a:r>
            <a:r>
              <a:rPr lang="el-GR" sz="3400" b="0" smtClean="0">
                <a:latin typeface="Arial" charset="0"/>
              </a:rPr>
              <a:t> </a:t>
            </a:r>
          </a:p>
        </p:txBody>
      </p:sp>
      <p:sp>
        <p:nvSpPr>
          <p:cNvPr id="15364" name="Rectangle 3"/>
          <p:cNvSpPr>
            <a:spLocks noGrp="1" noChangeArrowheads="1"/>
          </p:cNvSpPr>
          <p:nvPr>
            <p:ph type="subTitle" idx="4294967295"/>
          </p:nvPr>
        </p:nvSpPr>
        <p:spPr>
          <a:xfrm>
            <a:off x="250825" y="765175"/>
            <a:ext cx="8497888" cy="5688013"/>
          </a:xfrm>
        </p:spPr>
        <p:txBody>
          <a:bodyPr/>
          <a:lstStyle/>
          <a:p>
            <a:pPr algn="just">
              <a:lnSpc>
                <a:spcPct val="150000"/>
              </a:lnSpc>
            </a:pPr>
            <a:r>
              <a:rPr lang="el-GR" sz="2000" dirty="0" smtClean="0">
                <a:solidFill>
                  <a:srgbClr val="00B0F0"/>
                </a:solidFill>
                <a:latin typeface="Arial" pitchFamily="34" charset="0"/>
                <a:cs typeface="Arial" pitchFamily="34" charset="0"/>
              </a:rPr>
              <a:t>Βιβλίο Ι, άρθρα 3 - 221</a:t>
            </a:r>
            <a:r>
              <a:rPr lang="el-GR" sz="2000" dirty="0" smtClean="0">
                <a:latin typeface="Arial" pitchFamily="34" charset="0"/>
                <a:cs typeface="Arial" pitchFamily="34" charset="0"/>
              </a:rPr>
              <a:t>: ρύθμιση διαδικασιών προγραμματισμού &amp; σύναψης συμβάσεων &amp; διαγωνισμών μελετών </a:t>
            </a:r>
            <a:r>
              <a:rPr lang="el-GR" sz="2000" dirty="0" smtClean="0">
                <a:solidFill>
                  <a:srgbClr val="00B0F0"/>
                </a:solidFill>
                <a:latin typeface="Arial" pitchFamily="34" charset="0"/>
                <a:cs typeface="Arial" pitchFamily="34" charset="0"/>
              </a:rPr>
              <a:t>ανεξαρτήτως εκτιμώμενης αξίας</a:t>
            </a:r>
            <a:r>
              <a:rPr lang="el-GR" sz="2000" dirty="0" smtClean="0">
                <a:latin typeface="Arial" pitchFamily="34" charset="0"/>
                <a:cs typeface="Arial" pitchFamily="34" charset="0"/>
              </a:rPr>
              <a:t>. </a:t>
            </a:r>
          </a:p>
          <a:p>
            <a:pPr algn="just">
              <a:lnSpc>
                <a:spcPct val="150000"/>
              </a:lnSpc>
              <a:buNone/>
            </a:pPr>
            <a:endParaRPr lang="el-GR" sz="2000" dirty="0" smtClean="0">
              <a:latin typeface="Arial" pitchFamily="34" charset="0"/>
              <a:cs typeface="Arial" pitchFamily="34" charset="0"/>
            </a:endParaRPr>
          </a:p>
          <a:p>
            <a:pPr algn="just">
              <a:lnSpc>
                <a:spcPct val="150000"/>
              </a:lnSpc>
            </a:pPr>
            <a:r>
              <a:rPr lang="el-GR" sz="2000" dirty="0" smtClean="0">
                <a:solidFill>
                  <a:srgbClr val="00B0F0"/>
                </a:solidFill>
                <a:latin typeface="Arial" pitchFamily="34" charset="0"/>
                <a:cs typeface="Arial" pitchFamily="34" charset="0"/>
              </a:rPr>
              <a:t>Σύμβαση</a:t>
            </a:r>
            <a:r>
              <a:rPr lang="el-GR" sz="2000" dirty="0" smtClean="0">
                <a:latin typeface="Arial" pitchFamily="34" charset="0"/>
                <a:cs typeface="Arial" pitchFamily="34" charset="0"/>
              </a:rPr>
              <a:t>: η απόκτηση, μέσω δημόσιας σύμβασης, από μία ή περισσότερες αναθέτουσες αρχές, έργων, αγαθών ή υπηρεσιών από οικονομικούς φορείς που επιλέγονται από τις αναθέτουσες αρχές, </a:t>
            </a:r>
            <a:r>
              <a:rPr lang="el-GR" sz="2000" u="sng" dirty="0" smtClean="0">
                <a:latin typeface="Arial" pitchFamily="34" charset="0"/>
                <a:cs typeface="Arial" pitchFamily="34" charset="0"/>
              </a:rPr>
              <a:t>ανεξαρτήτως</a:t>
            </a:r>
            <a:r>
              <a:rPr lang="el-GR" sz="2000" dirty="0" smtClean="0">
                <a:latin typeface="Arial" pitchFamily="34" charset="0"/>
                <a:cs typeface="Arial" pitchFamily="34" charset="0"/>
              </a:rPr>
              <a:t> του κατά πόσον τα έργα, τα αγαθά ή οι υπηρεσίες </a:t>
            </a:r>
            <a:r>
              <a:rPr lang="el-GR" sz="2000" dirty="0" smtClean="0">
                <a:solidFill>
                  <a:srgbClr val="00B0F0"/>
                </a:solidFill>
                <a:latin typeface="Arial" pitchFamily="34" charset="0"/>
                <a:cs typeface="Arial" pitchFamily="34" charset="0"/>
              </a:rPr>
              <a:t>προορίζονται για την εξυπηρέτηση σκοπού δημοσίου συμφέροντος</a:t>
            </a:r>
            <a:r>
              <a:rPr lang="el-GR" sz="2000" dirty="0" smtClean="0">
                <a:latin typeface="Arial" pitchFamily="34" charset="0"/>
                <a:cs typeface="Arial" pitchFamily="34" charset="0"/>
              </a:rPr>
              <a:t>.</a:t>
            </a:r>
          </a:p>
          <a:p>
            <a:pPr marL="495300" indent="-495300" algn="just" eaLnBrk="1" hangingPunct="1">
              <a:lnSpc>
                <a:spcPct val="170000"/>
              </a:lnSpc>
              <a:spcBef>
                <a:spcPct val="0"/>
              </a:spcBef>
              <a:buFont typeface="Wingdings" pitchFamily="2" charset="2"/>
              <a:buChar char="§"/>
              <a:tabLst>
                <a:tab pos="0" algn="l"/>
                <a:tab pos="1346200" algn="l"/>
              </a:tabLst>
              <a:defRPr/>
            </a:pPr>
            <a:endParaRPr lang="en-US" sz="2400" dirty="0" smtClean="0">
              <a:latin typeface="Arial"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4" name="Rectangle 3"/>
          <p:cNvSpPr>
            <a:spLocks noGrp="1" noChangeArrowheads="1"/>
          </p:cNvSpPr>
          <p:nvPr>
            <p:ph type="subTitle" idx="4294967295"/>
          </p:nvPr>
        </p:nvSpPr>
        <p:spPr>
          <a:xfrm>
            <a:off x="250825" y="765175"/>
            <a:ext cx="8497888" cy="5688013"/>
          </a:xfrm>
          <a:noFill/>
          <a:ln>
            <a:noFill/>
          </a:ln>
        </p:spPr>
        <p:txBody>
          <a:bodyPr/>
          <a:lstStyle/>
          <a:p>
            <a:pPr marL="495300" indent="-495300" algn="just" eaLnBrk="1" hangingPunct="1">
              <a:lnSpc>
                <a:spcPct val="150000"/>
              </a:lnSpc>
              <a:spcBef>
                <a:spcPct val="0"/>
              </a:spcBef>
              <a:buFont typeface="Wingdings" pitchFamily="2" charset="2"/>
              <a:buChar char="§"/>
              <a:tabLst>
                <a:tab pos="0" algn="l"/>
                <a:tab pos="542925" algn="l"/>
              </a:tabLst>
              <a:defRPr/>
            </a:pPr>
            <a:r>
              <a:rPr lang="en-US" sz="2000" b="1" dirty="0" smtClean="0">
                <a:solidFill>
                  <a:srgbClr val="002060"/>
                </a:solidFill>
                <a:effectLst/>
                <a:latin typeface="Arial" pitchFamily="34" charset="0"/>
                <a:cs typeface="Arial" pitchFamily="34" charset="0"/>
              </a:rPr>
              <a:t>§</a:t>
            </a:r>
            <a:r>
              <a:rPr lang="el-GR" sz="2000" b="1" dirty="0" smtClean="0">
                <a:solidFill>
                  <a:srgbClr val="002060"/>
                </a:solidFill>
                <a:effectLst/>
                <a:latin typeface="Arial" pitchFamily="34" charset="0"/>
                <a:cs typeface="Arial" pitchFamily="34" charset="0"/>
              </a:rPr>
              <a:t> 3 Αποτελεί δικαίωμα των Α\Α να ορίζουν, σύμφωνα με το δίκαιο της Ένωσης: </a:t>
            </a:r>
          </a:p>
          <a:p>
            <a:pPr marL="495300" indent="-495300" algn="just" eaLnBrk="1" hangingPunct="1">
              <a:lnSpc>
                <a:spcPct val="150000"/>
              </a:lnSpc>
              <a:spcBef>
                <a:spcPct val="0"/>
              </a:spcBef>
              <a:buFont typeface="Wingdings" pitchFamily="2" charset="2"/>
              <a:buChar char="§"/>
              <a:tabLst>
                <a:tab pos="0" algn="l"/>
                <a:tab pos="1346200" algn="l"/>
              </a:tabLst>
              <a:defRPr/>
            </a:pPr>
            <a:r>
              <a:rPr lang="el-GR" sz="2000" b="1" dirty="0" smtClean="0">
                <a:solidFill>
                  <a:srgbClr val="002060"/>
                </a:solidFill>
                <a:effectLst/>
                <a:latin typeface="Arial" pitchFamily="34" charset="0"/>
                <a:cs typeface="Arial" pitchFamily="34" charset="0"/>
              </a:rPr>
              <a:t>ποιες υπηρεσίες θεωρούν γενικού οικονομικού συμφέροντος, </a:t>
            </a:r>
          </a:p>
          <a:p>
            <a:pPr marL="495300" indent="-495300" algn="just" eaLnBrk="1" hangingPunct="1">
              <a:lnSpc>
                <a:spcPct val="150000"/>
              </a:lnSpc>
              <a:spcBef>
                <a:spcPct val="0"/>
              </a:spcBef>
              <a:buFont typeface="Wingdings" pitchFamily="2" charset="2"/>
              <a:buChar char="§"/>
              <a:tabLst>
                <a:tab pos="0" algn="l"/>
                <a:tab pos="1346200" algn="l"/>
              </a:tabLst>
              <a:defRPr/>
            </a:pPr>
            <a:r>
              <a:rPr lang="el-GR" sz="2000" b="1" dirty="0" smtClean="0">
                <a:solidFill>
                  <a:srgbClr val="002060"/>
                </a:solidFill>
                <a:effectLst/>
                <a:latin typeface="Arial" pitchFamily="34" charset="0"/>
                <a:cs typeface="Arial" pitchFamily="34" charset="0"/>
              </a:rPr>
              <a:t>πώς θα πρέπει να οργανώνονται &amp; να χρηματοδοτούνται αυτές, σύμφωνα με τους κανόνες περί κρατικών ενισχύσεων,</a:t>
            </a:r>
          </a:p>
          <a:p>
            <a:pPr marL="495300" indent="-495300" algn="just" eaLnBrk="1" hangingPunct="1">
              <a:lnSpc>
                <a:spcPct val="150000"/>
              </a:lnSpc>
              <a:spcBef>
                <a:spcPct val="0"/>
              </a:spcBef>
              <a:buFont typeface="Wingdings" pitchFamily="2" charset="2"/>
              <a:buChar char="§"/>
              <a:tabLst>
                <a:tab pos="0" algn="l"/>
                <a:tab pos="1346200" algn="l"/>
              </a:tabLst>
              <a:defRPr/>
            </a:pPr>
            <a:r>
              <a:rPr lang="el-GR" sz="2000" b="1" dirty="0" smtClean="0">
                <a:solidFill>
                  <a:srgbClr val="002060"/>
                </a:solidFill>
                <a:effectLst/>
                <a:latin typeface="Arial" pitchFamily="34" charset="0"/>
                <a:cs typeface="Arial" pitchFamily="34" charset="0"/>
              </a:rPr>
              <a:t>σε ποιες ειδικές υποχρεώσεις θα πρέπει να υπόκεινται κατά την κείμενη νομοθεσία  &amp; ιδίως το ν. 4152/2013 (A' 107). </a:t>
            </a:r>
          </a:p>
          <a:p>
            <a:pPr marL="495300" indent="-495300" algn="just" eaLnBrk="1" hangingPunct="1">
              <a:lnSpc>
                <a:spcPct val="150000"/>
              </a:lnSpc>
              <a:spcBef>
                <a:spcPct val="0"/>
              </a:spcBef>
              <a:buFont typeface="Wingdings" pitchFamily="2" charset="2"/>
              <a:buChar char="Ø"/>
              <a:tabLst>
                <a:tab pos="0" algn="l"/>
                <a:tab pos="1346200" algn="l"/>
              </a:tabLst>
              <a:defRPr/>
            </a:pPr>
            <a:r>
              <a:rPr lang="el-GR" sz="2000" b="1" dirty="0" smtClean="0">
                <a:solidFill>
                  <a:srgbClr val="FF0000"/>
                </a:solidFill>
                <a:effectLst/>
                <a:latin typeface="Arial" pitchFamily="34" charset="0"/>
                <a:cs typeface="Arial" pitchFamily="34" charset="0"/>
              </a:rPr>
              <a:t>Οι δημόσιες αρχές αποφασίζουν αν, πώς και σε ποιο βαθμό επιθυμούν </a:t>
            </a:r>
            <a:r>
              <a:rPr lang="el-GR" sz="2000" b="1" u="sng" dirty="0" smtClean="0">
                <a:solidFill>
                  <a:srgbClr val="FF0000"/>
                </a:solidFill>
                <a:effectLst/>
                <a:latin typeface="Arial" pitchFamily="34" charset="0"/>
                <a:cs typeface="Arial" pitchFamily="34" charset="0"/>
              </a:rPr>
              <a:t>να ασκούν δημόσιες λειτουργίες οι ίδιες</a:t>
            </a:r>
            <a:r>
              <a:rPr lang="el-GR" sz="2000" b="1" dirty="0" smtClean="0">
                <a:solidFill>
                  <a:srgbClr val="FF0000"/>
                </a:solidFill>
                <a:effectLst/>
                <a:latin typeface="Arial" pitchFamily="34" charset="0"/>
                <a:cs typeface="Arial" pitchFamily="34" charset="0"/>
              </a:rPr>
              <a:t>, σύμφωνα με το άρθρο 14 της ΣΛΕΕ &amp; το πρωτόκολλο </a:t>
            </a:r>
            <a:r>
              <a:rPr lang="el-GR" sz="2000" b="1" dirty="0" err="1" smtClean="0">
                <a:solidFill>
                  <a:srgbClr val="FF0000"/>
                </a:solidFill>
                <a:effectLst/>
                <a:latin typeface="Arial" pitchFamily="34" charset="0"/>
                <a:cs typeface="Arial" pitchFamily="34" charset="0"/>
              </a:rPr>
              <a:t>αριθμ</a:t>
            </a:r>
            <a:r>
              <a:rPr lang="el-GR" sz="2000" b="1" dirty="0" smtClean="0">
                <a:solidFill>
                  <a:srgbClr val="FF0000"/>
                </a:solidFill>
                <a:effectLst/>
                <a:latin typeface="Arial" pitchFamily="34" charset="0"/>
                <a:cs typeface="Arial" pitchFamily="34" charset="0"/>
              </a:rPr>
              <a:t>. 26.</a:t>
            </a:r>
            <a:endParaRPr lang="en-US" sz="2000" dirty="0" smtClean="0">
              <a:solidFill>
                <a:srgbClr val="FF0000"/>
              </a:solidFill>
              <a:effectLst/>
              <a:latin typeface="Arial" pitchFamily="34" charset="0"/>
              <a:cs typeface="Arial" pitchFamily="34" charset="0"/>
            </a:endParaRPr>
          </a:p>
        </p:txBody>
      </p:sp>
      <p:sp>
        <p:nvSpPr>
          <p:cNvPr id="24578" name="Rectangle 6"/>
          <p:cNvSpPr>
            <a:spLocks noGrp="1" noChangeArrowheads="1"/>
          </p:cNvSpPr>
          <p:nvPr>
            <p:ph type="sldNum" sz="quarter" idx="12"/>
          </p:nvPr>
        </p:nvSpPr>
        <p:spPr>
          <a:xfrm>
            <a:off x="6553200" y="6248400"/>
            <a:ext cx="1905000" cy="457200"/>
          </a:xfrm>
          <a:noFill/>
        </p:spPr>
        <p:txBody>
          <a:bodyPr/>
          <a:lstStyle/>
          <a:p>
            <a:fld id="{AF57518E-D23A-4554-A017-5D7B64EFA970}" type="slidenum">
              <a:rPr lang="el-GR" sz="1200" smtClean="0">
                <a:effectLst/>
                <a:latin typeface="Verdana" pitchFamily="34" charset="0"/>
              </a:rPr>
              <a:pPr/>
              <a:t>25</a:t>
            </a:fld>
            <a:endParaRPr lang="el-GR" sz="1200" smtClean="0">
              <a:effectLst/>
              <a:latin typeface="Verdana" pitchFamily="34" charset="0"/>
            </a:endParaRPr>
          </a:p>
        </p:txBody>
      </p:sp>
      <p:sp>
        <p:nvSpPr>
          <p:cNvPr id="15363" name="Rectangle 2"/>
          <p:cNvSpPr>
            <a:spLocks noGrp="1" noChangeArrowheads="1"/>
          </p:cNvSpPr>
          <p:nvPr>
            <p:ph type="ctrTitle" idx="4294967295"/>
          </p:nvPr>
        </p:nvSpPr>
        <p:spPr>
          <a:xfrm>
            <a:off x="107950" y="260350"/>
            <a:ext cx="8713788" cy="431800"/>
          </a:xfrm>
        </p:spPr>
        <p:txBody>
          <a:bodyPr anchor="b"/>
          <a:lstStyle/>
          <a:p>
            <a:pPr eaLnBrk="1" hangingPunct="1">
              <a:defRPr/>
            </a:pPr>
            <a:r>
              <a:rPr lang="el-GR" sz="2000" smtClean="0">
                <a:latin typeface="Arial" charset="0"/>
              </a:rPr>
              <a:t/>
            </a:r>
            <a:br>
              <a:rPr lang="el-GR" sz="2000" smtClean="0">
                <a:latin typeface="Arial" charset="0"/>
              </a:rPr>
            </a:br>
            <a:r>
              <a:rPr lang="el-GR" sz="2000" smtClean="0">
                <a:latin typeface="Arial" charset="0"/>
              </a:rPr>
              <a:t>Ν. 4412/16, άρθρο 3 Αντικείμενο - πεδίο εφαρμογής</a:t>
            </a:r>
            <a:r>
              <a:rPr lang="el-GR" sz="3400" b="0" smtClean="0">
                <a:latin typeface="Arial" charset="0"/>
              </a:rPr>
              <a:t>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6"/>
          <p:cNvSpPr>
            <a:spLocks noGrp="1" noChangeArrowheads="1"/>
          </p:cNvSpPr>
          <p:nvPr>
            <p:ph type="sldNum" sz="quarter" idx="12"/>
          </p:nvPr>
        </p:nvSpPr>
        <p:spPr>
          <a:xfrm>
            <a:off x="6553200" y="6248400"/>
            <a:ext cx="1905000" cy="457200"/>
          </a:xfrm>
          <a:noFill/>
        </p:spPr>
        <p:txBody>
          <a:bodyPr/>
          <a:lstStyle/>
          <a:p>
            <a:fld id="{AF57518E-D23A-4554-A017-5D7B64EFA970}" type="slidenum">
              <a:rPr lang="el-GR" sz="1200" smtClean="0">
                <a:effectLst/>
                <a:latin typeface="Verdana" pitchFamily="34" charset="0"/>
              </a:rPr>
              <a:pPr/>
              <a:t>26</a:t>
            </a:fld>
            <a:endParaRPr lang="el-GR" sz="1200" smtClean="0">
              <a:effectLst/>
              <a:latin typeface="Verdana" pitchFamily="34" charset="0"/>
            </a:endParaRPr>
          </a:p>
        </p:txBody>
      </p:sp>
      <p:sp>
        <p:nvSpPr>
          <p:cNvPr id="15363" name="Rectangle 2"/>
          <p:cNvSpPr>
            <a:spLocks noGrp="1" noChangeArrowheads="1"/>
          </p:cNvSpPr>
          <p:nvPr>
            <p:ph type="ctrTitle" idx="4294967295"/>
          </p:nvPr>
        </p:nvSpPr>
        <p:spPr>
          <a:xfrm>
            <a:off x="107950" y="260350"/>
            <a:ext cx="8713788" cy="431800"/>
          </a:xfrm>
        </p:spPr>
        <p:txBody>
          <a:bodyPr anchor="b"/>
          <a:lstStyle/>
          <a:p>
            <a:pPr eaLnBrk="1" hangingPunct="1">
              <a:defRPr/>
            </a:pPr>
            <a:r>
              <a:rPr lang="el-GR" sz="2000" smtClean="0">
                <a:latin typeface="Arial" charset="0"/>
              </a:rPr>
              <a:t/>
            </a:r>
            <a:br>
              <a:rPr lang="el-GR" sz="2000" smtClean="0">
                <a:latin typeface="Arial" charset="0"/>
              </a:rPr>
            </a:br>
            <a:r>
              <a:rPr lang="el-GR" sz="2000" smtClean="0">
                <a:latin typeface="Arial" charset="0"/>
              </a:rPr>
              <a:t>Ν. 4412/16, άρθρο 3 Αντικείμενο - πεδίο εφαρμογής</a:t>
            </a:r>
            <a:r>
              <a:rPr lang="el-GR" sz="3400" b="0" smtClean="0">
                <a:latin typeface="Arial" charset="0"/>
              </a:rPr>
              <a:t> </a:t>
            </a:r>
          </a:p>
        </p:txBody>
      </p:sp>
      <p:sp>
        <p:nvSpPr>
          <p:cNvPr id="15364" name="Rectangle 3"/>
          <p:cNvSpPr>
            <a:spLocks noGrp="1" noChangeArrowheads="1"/>
          </p:cNvSpPr>
          <p:nvPr>
            <p:ph type="subTitle" idx="4294967295"/>
          </p:nvPr>
        </p:nvSpPr>
        <p:spPr>
          <a:xfrm>
            <a:off x="250825" y="765175"/>
            <a:ext cx="8497888" cy="5688013"/>
          </a:xfrm>
        </p:spPr>
        <p:txBody>
          <a:bodyPr/>
          <a:lstStyle/>
          <a:p>
            <a:pPr marL="495300" indent="-495300" algn="just" eaLnBrk="1" hangingPunct="1">
              <a:lnSpc>
                <a:spcPct val="170000"/>
              </a:lnSpc>
              <a:spcBef>
                <a:spcPct val="0"/>
              </a:spcBef>
              <a:buFont typeface="Wingdings" pitchFamily="2" charset="2"/>
              <a:buChar char="§"/>
              <a:tabLst>
                <a:tab pos="0" algn="l"/>
                <a:tab pos="1346200" algn="l"/>
              </a:tabLst>
              <a:defRPr/>
            </a:pPr>
            <a:r>
              <a:rPr lang="en-US" sz="2100" dirty="0" smtClean="0">
                <a:latin typeface="Arial" charset="0"/>
              </a:rPr>
              <a:t>§</a:t>
            </a:r>
            <a:r>
              <a:rPr lang="el-GR" sz="2100" dirty="0" smtClean="0">
                <a:latin typeface="Arial" charset="0"/>
              </a:rPr>
              <a:t> 5 </a:t>
            </a:r>
            <a:r>
              <a:rPr lang="el-GR" sz="2400" dirty="0" smtClean="0">
                <a:latin typeface="Arial" charset="0"/>
              </a:rPr>
              <a:t>«</a:t>
            </a:r>
            <a:r>
              <a:rPr lang="el-GR" sz="2400" i="1" dirty="0" smtClean="0">
                <a:latin typeface="Arial" charset="0"/>
              </a:rPr>
              <a:t>Συμφωνίες, αποφάσεις ή άλλες νομικές πράξεις που οργανώνουν </a:t>
            </a:r>
            <a:r>
              <a:rPr lang="el-GR" sz="2400" i="1" u="sng" dirty="0" smtClean="0">
                <a:latin typeface="Arial" charset="0"/>
              </a:rPr>
              <a:t>τη μεταβίβαση εξουσιών και αρμοδιοτήτων για την εκτέλεση σκοπών δημοσίου συμφέροντος</a:t>
            </a:r>
            <a:r>
              <a:rPr lang="el-GR" sz="2400" i="1" dirty="0" smtClean="0">
                <a:latin typeface="Arial" charset="0"/>
              </a:rPr>
              <a:t> μεταξύ αναθετουσών αρχών ή ενώσεων αναθετουσών αρχών </a:t>
            </a:r>
            <a:r>
              <a:rPr lang="el-GR" sz="2400" i="1" dirty="0" smtClean="0">
                <a:solidFill>
                  <a:srgbClr val="00B050"/>
                </a:solidFill>
                <a:latin typeface="Arial" charset="0"/>
              </a:rPr>
              <a:t>και </a:t>
            </a:r>
            <a:r>
              <a:rPr lang="el-GR" sz="2400" b="1" i="1" u="sng" dirty="0" smtClean="0">
                <a:solidFill>
                  <a:srgbClr val="00B050"/>
                </a:solidFill>
                <a:latin typeface="Arial" charset="0"/>
              </a:rPr>
              <a:t>δεν προβλέπουν αμοιβή</a:t>
            </a:r>
            <a:r>
              <a:rPr lang="el-GR" sz="2400" i="1" dirty="0" smtClean="0">
                <a:latin typeface="Arial" charset="0"/>
              </a:rPr>
              <a:t> για την εκτέλεση των συμβάσεων, θεωρούνται </a:t>
            </a:r>
            <a:r>
              <a:rPr lang="el-GR" sz="2400" b="1" i="1" u="sng" dirty="0" smtClean="0">
                <a:solidFill>
                  <a:srgbClr val="92D050"/>
                </a:solidFill>
                <a:latin typeface="Arial" charset="0"/>
              </a:rPr>
              <a:t>ζήτημα εσωτερικής οργάνωσης του Κράτους</a:t>
            </a:r>
            <a:r>
              <a:rPr lang="el-GR" sz="2400" i="1" dirty="0" smtClean="0">
                <a:latin typeface="Arial" charset="0"/>
              </a:rPr>
              <a:t> και, κατά συνέπεια, ουδόλως θίγονται από το παρόν Βιβλίο»</a:t>
            </a:r>
            <a:r>
              <a:rPr lang="el-GR" sz="2400" dirty="0" smtClean="0">
                <a:latin typeface="Arial" charset="0"/>
              </a:rPr>
              <a:t> </a:t>
            </a:r>
            <a:endParaRPr lang="en-US" sz="2400" dirty="0" smtClean="0">
              <a:latin typeface="Arial"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6"/>
          <p:cNvSpPr>
            <a:spLocks noGrp="1" noChangeArrowheads="1"/>
          </p:cNvSpPr>
          <p:nvPr>
            <p:ph type="sldNum" sz="quarter" idx="12"/>
          </p:nvPr>
        </p:nvSpPr>
        <p:spPr>
          <a:xfrm>
            <a:off x="6553200" y="6248400"/>
            <a:ext cx="1905000" cy="457200"/>
          </a:xfrm>
          <a:noFill/>
        </p:spPr>
        <p:txBody>
          <a:bodyPr/>
          <a:lstStyle/>
          <a:p>
            <a:fld id="{F0F8C2B8-44EF-4DF5-A430-AD361DF3481A}" type="slidenum">
              <a:rPr lang="el-GR" sz="1200" smtClean="0">
                <a:effectLst/>
                <a:latin typeface="Verdana" pitchFamily="34" charset="0"/>
              </a:rPr>
              <a:pPr/>
              <a:t>27</a:t>
            </a:fld>
            <a:endParaRPr lang="el-GR" sz="1200" smtClean="0">
              <a:effectLst/>
              <a:latin typeface="Verdana" pitchFamily="34" charset="0"/>
            </a:endParaRPr>
          </a:p>
        </p:txBody>
      </p:sp>
      <p:sp>
        <p:nvSpPr>
          <p:cNvPr id="16387" name="Rectangle 2"/>
          <p:cNvSpPr>
            <a:spLocks noGrp="1" noChangeArrowheads="1"/>
          </p:cNvSpPr>
          <p:nvPr>
            <p:ph type="ctrTitle" idx="4294967295"/>
          </p:nvPr>
        </p:nvSpPr>
        <p:spPr>
          <a:xfrm>
            <a:off x="107950" y="260350"/>
            <a:ext cx="8713788" cy="668338"/>
          </a:xfrm>
        </p:spPr>
        <p:txBody>
          <a:bodyPr anchor="b"/>
          <a:lstStyle/>
          <a:p>
            <a:pPr eaLnBrk="1" hangingPunct="1">
              <a:defRPr/>
            </a:pPr>
            <a:r>
              <a:rPr lang="el-GR" sz="3800" b="0" dirty="0" smtClean="0">
                <a:latin typeface="Arial" charset="0"/>
              </a:rPr>
              <a:t/>
            </a:r>
            <a:br>
              <a:rPr lang="el-GR" sz="3800" b="0" dirty="0" smtClean="0">
                <a:latin typeface="Arial" charset="0"/>
              </a:rPr>
            </a:br>
            <a:r>
              <a:rPr lang="el-GR" sz="2000" dirty="0" smtClean="0">
                <a:latin typeface="Arial" charset="0"/>
              </a:rPr>
              <a:t>Ν. 4412/16, Βιβλίο </a:t>
            </a:r>
            <a:r>
              <a:rPr lang="en-GB" sz="2000" dirty="0" smtClean="0">
                <a:latin typeface="Arial" charset="0"/>
              </a:rPr>
              <a:t>V, </a:t>
            </a:r>
            <a:r>
              <a:rPr lang="el-GR" sz="2000" dirty="0" smtClean="0">
                <a:latin typeface="Arial" charset="0"/>
              </a:rPr>
              <a:t>άρθρο 379 - έναρξη ισχύος (Οδηγία 24 &amp; 25)</a:t>
            </a:r>
            <a:r>
              <a:rPr lang="el-GR" sz="2000" b="0" dirty="0" smtClean="0">
                <a:latin typeface="Arial" charset="0"/>
              </a:rPr>
              <a:t>  </a:t>
            </a:r>
            <a:br>
              <a:rPr lang="el-GR" sz="2000" b="0" dirty="0" smtClean="0">
                <a:latin typeface="Arial" charset="0"/>
              </a:rPr>
            </a:br>
            <a:r>
              <a:rPr lang="el-GR" sz="2000" dirty="0" smtClean="0">
                <a:solidFill>
                  <a:srgbClr val="7030A0"/>
                </a:solidFill>
                <a:latin typeface="Arial" charset="0"/>
              </a:rPr>
              <a:t>ΠΡΟΣΟΧΗ!!! δεν έχει λήξει ακόμη η μεταβατική ισχύς</a:t>
            </a:r>
          </a:p>
        </p:txBody>
      </p:sp>
      <p:sp>
        <p:nvSpPr>
          <p:cNvPr id="36867" name="Rectangle 3"/>
          <p:cNvSpPr>
            <a:spLocks noGrp="1" noChangeArrowheads="1"/>
          </p:cNvSpPr>
          <p:nvPr>
            <p:ph type="subTitle" idx="4294967295"/>
          </p:nvPr>
        </p:nvSpPr>
        <p:spPr>
          <a:xfrm>
            <a:off x="250825" y="1357298"/>
            <a:ext cx="8607425" cy="4929222"/>
          </a:xfrm>
        </p:spPr>
        <p:txBody>
          <a:bodyPr/>
          <a:lstStyle/>
          <a:p>
            <a:pPr marL="495300" indent="-495300" algn="ctr" eaLnBrk="1" hangingPunct="1">
              <a:lnSpc>
                <a:spcPct val="150000"/>
              </a:lnSpc>
              <a:spcBef>
                <a:spcPct val="0"/>
              </a:spcBef>
              <a:buFont typeface="Wingdings" pitchFamily="2" charset="2"/>
              <a:buNone/>
              <a:tabLst>
                <a:tab pos="0" algn="l"/>
              </a:tabLst>
              <a:defRPr/>
            </a:pPr>
            <a:r>
              <a:rPr lang="el-GR" sz="1800" b="1" u="sng" dirty="0" smtClean="0">
                <a:solidFill>
                  <a:srgbClr val="FF0000"/>
                </a:solidFill>
                <a:effectLst/>
                <a:latin typeface="Arial" pitchFamily="34" charset="0"/>
                <a:cs typeface="Arial" pitchFamily="34" charset="0"/>
              </a:rPr>
              <a:t>ΔΗΜΟΣΙΟΤΗΤΑ: έναρξη ισχύος από 1</a:t>
            </a:r>
            <a:r>
              <a:rPr lang="el-GR" sz="1800" b="1" u="sng" baseline="30000" dirty="0" smtClean="0">
                <a:solidFill>
                  <a:srgbClr val="FF0000"/>
                </a:solidFill>
                <a:effectLst/>
                <a:latin typeface="Arial" pitchFamily="34" charset="0"/>
                <a:cs typeface="Arial" pitchFamily="34" charset="0"/>
              </a:rPr>
              <a:t>η</a:t>
            </a:r>
            <a:r>
              <a:rPr lang="el-GR" sz="1800" b="1" u="sng" dirty="0" smtClean="0">
                <a:solidFill>
                  <a:srgbClr val="FF0000"/>
                </a:solidFill>
                <a:effectLst/>
                <a:latin typeface="Arial" pitchFamily="34" charset="0"/>
                <a:cs typeface="Arial" pitchFamily="34" charset="0"/>
              </a:rPr>
              <a:t> /01/2021</a:t>
            </a:r>
            <a:r>
              <a:rPr lang="el-GR" sz="1800" dirty="0" smtClean="0">
                <a:solidFill>
                  <a:srgbClr val="FF0000"/>
                </a:solidFill>
                <a:effectLst/>
                <a:latin typeface="Arial" pitchFamily="34" charset="0"/>
                <a:cs typeface="Arial" pitchFamily="34" charset="0"/>
              </a:rPr>
              <a:t>: </a:t>
            </a:r>
          </a:p>
          <a:p>
            <a:pPr marL="355600" indent="-355600" algn="just" eaLnBrk="1" hangingPunct="1">
              <a:lnSpc>
                <a:spcPct val="150000"/>
              </a:lnSpc>
              <a:spcBef>
                <a:spcPct val="0"/>
              </a:spcBef>
              <a:buFont typeface="Wingdings" pitchFamily="2" charset="2"/>
              <a:buAutoNum type="arabicPeriod"/>
              <a:tabLst>
                <a:tab pos="0" algn="l"/>
              </a:tabLst>
              <a:defRPr/>
            </a:pPr>
            <a:r>
              <a:rPr lang="el-GR" sz="1800" b="1" dirty="0" smtClean="0">
                <a:solidFill>
                  <a:srgbClr val="FF0000"/>
                </a:solidFill>
                <a:effectLst/>
                <a:latin typeface="Arial" pitchFamily="34" charset="0"/>
                <a:cs typeface="Arial" pitchFamily="34" charset="0"/>
              </a:rPr>
              <a:t>1. ν. 3548/2007 </a:t>
            </a:r>
            <a:r>
              <a:rPr lang="el-GR" sz="1800" dirty="0" smtClean="0">
                <a:solidFill>
                  <a:schemeClr val="accent5">
                    <a:lumMod val="10000"/>
                  </a:schemeClr>
                </a:solidFill>
                <a:effectLst/>
                <a:latin typeface="Arial" pitchFamily="34" charset="0"/>
                <a:cs typeface="Arial" pitchFamily="34" charset="0"/>
              </a:rPr>
              <a:t>(A' 68) </a:t>
            </a:r>
            <a:r>
              <a:rPr lang="el-GR" sz="1800" b="1" i="1" dirty="0" smtClean="0">
                <a:solidFill>
                  <a:schemeClr val="accent5">
                    <a:lumMod val="10000"/>
                  </a:schemeClr>
                </a:solidFill>
                <a:effectLst/>
                <a:latin typeface="Arial" pitchFamily="34" charset="0"/>
                <a:cs typeface="Arial" pitchFamily="34" charset="0"/>
              </a:rPr>
              <a:t>«Καταχώρηση δημοσιεύσεων των φορέων του Δημοσίου στο νομαρχιακό και τοπικό Τύπο και άλλες διατάξεις» </a:t>
            </a:r>
            <a:r>
              <a:rPr lang="el-GR" sz="1800" dirty="0" smtClean="0">
                <a:solidFill>
                  <a:schemeClr val="accent5">
                    <a:lumMod val="10000"/>
                  </a:schemeClr>
                </a:solidFill>
                <a:effectLst/>
                <a:latin typeface="Arial" pitchFamily="34" charset="0"/>
                <a:cs typeface="Arial" pitchFamily="34" charset="0"/>
              </a:rPr>
              <a:t>[</a:t>
            </a:r>
            <a:r>
              <a:rPr lang="el-GR" sz="1800" dirty="0" err="1" smtClean="0">
                <a:solidFill>
                  <a:schemeClr val="accent5">
                    <a:lumMod val="10000"/>
                  </a:schemeClr>
                </a:solidFill>
                <a:effectLst/>
                <a:latin typeface="Arial" pitchFamily="34" charset="0"/>
                <a:cs typeface="Arial" pitchFamily="34" charset="0"/>
              </a:rPr>
              <a:t>περ</a:t>
            </a:r>
            <a:r>
              <a:rPr lang="el-GR" sz="1800" dirty="0" smtClean="0">
                <a:solidFill>
                  <a:schemeClr val="accent5">
                    <a:lumMod val="10000"/>
                  </a:schemeClr>
                </a:solidFill>
                <a:effectLst/>
                <a:latin typeface="Arial" pitchFamily="34" charset="0"/>
                <a:cs typeface="Arial" pitchFamily="34" charset="0"/>
              </a:rPr>
              <a:t>. α, παρ. 3, άρθρου 1, παρ. 1 σημείο Α' &amp; παρ. 1 σημείο Β‘ άρθρ. 3, της παρ. 3 άρθρου 4]</a:t>
            </a:r>
          </a:p>
          <a:p>
            <a:pPr marL="355600" indent="-355600" algn="just" eaLnBrk="1" hangingPunct="1">
              <a:lnSpc>
                <a:spcPct val="150000"/>
              </a:lnSpc>
              <a:spcBef>
                <a:spcPct val="0"/>
              </a:spcBef>
              <a:buFont typeface="Wingdings" pitchFamily="2" charset="2"/>
              <a:buAutoNum type="arabicPeriod"/>
              <a:tabLst>
                <a:tab pos="0" algn="l"/>
              </a:tabLst>
              <a:defRPr/>
            </a:pPr>
            <a:r>
              <a:rPr lang="el-GR" sz="1800" dirty="0" smtClean="0">
                <a:solidFill>
                  <a:srgbClr val="FF0000"/>
                </a:solidFill>
                <a:effectLst/>
                <a:latin typeface="Arial" pitchFamily="34" charset="0"/>
                <a:cs typeface="Arial" pitchFamily="34" charset="0"/>
              </a:rPr>
              <a:t>2. </a:t>
            </a:r>
            <a:r>
              <a:rPr lang="el-GR" sz="1800" dirty="0" smtClean="0">
                <a:solidFill>
                  <a:schemeClr val="accent5">
                    <a:lumMod val="10000"/>
                  </a:schemeClr>
                </a:solidFill>
                <a:effectLst/>
                <a:latin typeface="Arial" pitchFamily="34" charset="0"/>
                <a:cs typeface="Arial" pitchFamily="34" charset="0"/>
              </a:rPr>
              <a:t>η υποχρέωση δημοσίευσης περίληψης σε </a:t>
            </a:r>
            <a:r>
              <a:rPr lang="el-GR" sz="1800" dirty="0" smtClean="0">
                <a:solidFill>
                  <a:srgbClr val="FF0000"/>
                </a:solidFill>
                <a:effectLst/>
                <a:latin typeface="Arial" pitchFamily="34" charset="0"/>
                <a:cs typeface="Arial" pitchFamily="34" charset="0"/>
              </a:rPr>
              <a:t>τοπική εφημερίδα</a:t>
            </a:r>
            <a:r>
              <a:rPr lang="el-GR" sz="1800" dirty="0" smtClean="0">
                <a:solidFill>
                  <a:schemeClr val="accent5">
                    <a:lumMod val="10000"/>
                  </a:schemeClr>
                </a:solidFill>
                <a:effectLst/>
                <a:latin typeface="Arial" pitchFamily="34" charset="0"/>
                <a:cs typeface="Arial" pitchFamily="34" charset="0"/>
              </a:rPr>
              <a:t>, που προβλέπεται στο άρθρο 11 του </a:t>
            </a:r>
            <a:r>
              <a:rPr lang="el-GR" sz="1800" b="1" dirty="0" err="1" smtClean="0">
                <a:solidFill>
                  <a:srgbClr val="FF0000"/>
                </a:solidFill>
                <a:effectLst/>
                <a:latin typeface="Arial" pitchFamily="34" charset="0"/>
                <a:cs typeface="Arial" pitchFamily="34" charset="0"/>
              </a:rPr>
              <a:t>π.δ</a:t>
            </a:r>
            <a:r>
              <a:rPr lang="el-GR" sz="1800" b="1" dirty="0" smtClean="0">
                <a:solidFill>
                  <a:srgbClr val="FF0000"/>
                </a:solidFill>
                <a:effectLst/>
                <a:latin typeface="Arial" pitchFamily="34" charset="0"/>
                <a:cs typeface="Arial" pitchFamily="34" charset="0"/>
              </a:rPr>
              <a:t>. 28/1980</a:t>
            </a:r>
          </a:p>
          <a:p>
            <a:pPr marL="355600" indent="-355600" algn="just" eaLnBrk="1" hangingPunct="1">
              <a:lnSpc>
                <a:spcPct val="150000"/>
              </a:lnSpc>
              <a:spcBef>
                <a:spcPct val="0"/>
              </a:spcBef>
              <a:buFont typeface="Wingdings" pitchFamily="2" charset="2"/>
              <a:buAutoNum type="arabicPeriod"/>
              <a:tabLst>
                <a:tab pos="0" algn="l"/>
              </a:tabLst>
              <a:defRPr/>
            </a:pPr>
            <a:r>
              <a:rPr lang="el-GR" sz="1800" dirty="0" smtClean="0">
                <a:solidFill>
                  <a:srgbClr val="FF0000"/>
                </a:solidFill>
                <a:effectLst/>
                <a:latin typeface="Arial" pitchFamily="34" charset="0"/>
                <a:cs typeface="Arial" pitchFamily="34" charset="0"/>
              </a:rPr>
              <a:t>3. </a:t>
            </a:r>
            <a:r>
              <a:rPr lang="el-GR" sz="1800" dirty="0" smtClean="0">
                <a:solidFill>
                  <a:schemeClr val="accent5">
                    <a:lumMod val="10000"/>
                  </a:schemeClr>
                </a:solidFill>
                <a:effectLst/>
                <a:latin typeface="Arial" pitchFamily="34" charset="0"/>
                <a:cs typeface="Arial" pitchFamily="34" charset="0"/>
              </a:rPr>
              <a:t>η υποχρέωση δημοσίευσης περίληψης της διακήρυξης </a:t>
            </a:r>
            <a:r>
              <a:rPr lang="el-GR" sz="1800" dirty="0" smtClean="0">
                <a:solidFill>
                  <a:srgbClr val="FF0000"/>
                </a:solidFill>
                <a:effectLst/>
                <a:latin typeface="Arial" pitchFamily="34" charset="0"/>
                <a:cs typeface="Arial" pitchFamily="34" charset="0"/>
              </a:rPr>
              <a:t>σε δύο ημερήσιες εφημερίδες</a:t>
            </a:r>
            <a:r>
              <a:rPr lang="el-GR" sz="1800" dirty="0" smtClean="0">
                <a:solidFill>
                  <a:schemeClr val="accent5">
                    <a:lumMod val="10000"/>
                  </a:schemeClr>
                </a:solidFill>
                <a:effectLst/>
                <a:latin typeface="Arial" pitchFamily="34" charset="0"/>
                <a:cs typeface="Arial" pitchFamily="34" charset="0"/>
              </a:rPr>
              <a:t> του άρθρου 15 του </a:t>
            </a:r>
            <a:r>
              <a:rPr lang="el-GR" sz="1800" b="1" dirty="0" smtClean="0">
                <a:solidFill>
                  <a:srgbClr val="FF0000"/>
                </a:solidFill>
                <a:effectLst/>
                <a:latin typeface="Arial" pitchFamily="34" charset="0"/>
                <a:cs typeface="Arial" pitchFamily="34" charset="0"/>
              </a:rPr>
              <a:t>Ν. 3669/2008 </a:t>
            </a:r>
            <a:r>
              <a:rPr lang="el-GR" sz="1800" dirty="0" smtClean="0">
                <a:solidFill>
                  <a:schemeClr val="accent5">
                    <a:lumMod val="10000"/>
                  </a:schemeClr>
                </a:solidFill>
                <a:effectLst/>
                <a:latin typeface="Arial" pitchFamily="34" charset="0"/>
                <a:cs typeface="Arial" pitchFamily="34" charset="0"/>
              </a:rPr>
              <a:t>(Α΄ 116) …η υποχρέωση δημοσίευσης περίληψης της διακήρυξης στον </a:t>
            </a:r>
            <a:r>
              <a:rPr lang="el-GR" sz="1800" b="1" dirty="0" smtClean="0">
                <a:solidFill>
                  <a:srgbClr val="FF0000"/>
                </a:solidFill>
                <a:effectLst/>
                <a:latin typeface="Arial" pitchFamily="34" charset="0"/>
                <a:cs typeface="Arial" pitchFamily="34" charset="0"/>
              </a:rPr>
              <a:t>περιφερειακό και τοπικό τύπο</a:t>
            </a:r>
            <a:r>
              <a:rPr lang="el-GR" sz="1800" dirty="0" smtClean="0">
                <a:solidFill>
                  <a:schemeClr val="accent5">
                    <a:lumMod val="10000"/>
                  </a:schemeClr>
                </a:solidFill>
                <a:effectLst/>
                <a:latin typeface="Arial" pitchFamily="34" charset="0"/>
                <a:cs typeface="Arial" pitchFamily="34" charset="0"/>
              </a:rPr>
              <a:t>…</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Rectangle 6"/>
          <p:cNvSpPr>
            <a:spLocks noGrp="1" noChangeArrowheads="1"/>
          </p:cNvSpPr>
          <p:nvPr>
            <p:ph type="sldNum" sz="quarter" idx="12"/>
          </p:nvPr>
        </p:nvSpPr>
        <p:spPr>
          <a:xfrm>
            <a:off x="6553200" y="6248400"/>
            <a:ext cx="1905000" cy="457200"/>
          </a:xfrm>
          <a:noFill/>
        </p:spPr>
        <p:txBody>
          <a:bodyPr/>
          <a:lstStyle/>
          <a:p>
            <a:fld id="{F0F8C2B8-44EF-4DF5-A430-AD361DF3481A}" type="slidenum">
              <a:rPr lang="el-GR" sz="1200" smtClean="0">
                <a:effectLst/>
                <a:latin typeface="Verdana" pitchFamily="34" charset="0"/>
              </a:rPr>
              <a:pPr/>
              <a:t>28</a:t>
            </a:fld>
            <a:endParaRPr lang="el-GR" sz="1200" smtClean="0">
              <a:effectLst/>
              <a:latin typeface="Verdana" pitchFamily="34" charset="0"/>
            </a:endParaRPr>
          </a:p>
        </p:txBody>
      </p:sp>
      <p:sp>
        <p:nvSpPr>
          <p:cNvPr id="16387" name="Rectangle 2"/>
          <p:cNvSpPr>
            <a:spLocks noGrp="1" noChangeArrowheads="1"/>
          </p:cNvSpPr>
          <p:nvPr>
            <p:ph type="ctrTitle" idx="4294967295"/>
          </p:nvPr>
        </p:nvSpPr>
        <p:spPr>
          <a:xfrm>
            <a:off x="107950" y="260350"/>
            <a:ext cx="8713788" cy="668338"/>
          </a:xfrm>
        </p:spPr>
        <p:txBody>
          <a:bodyPr anchor="b"/>
          <a:lstStyle/>
          <a:p>
            <a:pPr algn="l" eaLnBrk="1" hangingPunct="1">
              <a:defRPr/>
            </a:pPr>
            <a:r>
              <a:rPr lang="el-GR" sz="3800" b="0" dirty="0" smtClean="0">
                <a:latin typeface="Arial" charset="0"/>
              </a:rPr>
              <a:t/>
            </a:r>
            <a:br>
              <a:rPr lang="el-GR" sz="3800" b="0" dirty="0" smtClean="0">
                <a:latin typeface="Arial" charset="0"/>
              </a:rPr>
            </a:br>
            <a:r>
              <a:rPr lang="el-GR" sz="2000" dirty="0" smtClean="0">
                <a:latin typeface="Arial" charset="0"/>
              </a:rPr>
              <a:t>Ν. 4412/16, Βιβλίο </a:t>
            </a:r>
            <a:r>
              <a:rPr lang="en-GB" sz="2000" dirty="0" smtClean="0">
                <a:latin typeface="Arial" charset="0"/>
              </a:rPr>
              <a:t>V, </a:t>
            </a:r>
            <a:r>
              <a:rPr lang="el-GR" sz="2000" dirty="0" smtClean="0">
                <a:latin typeface="Arial" charset="0"/>
              </a:rPr>
              <a:t>άρθρο 379 - έναρξη ισχύος (Οδηγία 24 &amp; 25)</a:t>
            </a:r>
            <a:r>
              <a:rPr lang="el-GR" sz="2000" b="0" dirty="0" smtClean="0">
                <a:latin typeface="Arial" charset="0"/>
              </a:rPr>
              <a:t>  </a:t>
            </a:r>
            <a:r>
              <a:rPr lang="el-GR" sz="2000" b="0" dirty="0" smtClean="0">
                <a:solidFill>
                  <a:srgbClr val="FF0000"/>
                </a:solidFill>
                <a:latin typeface="Arial" charset="0"/>
              </a:rPr>
              <a:t>[δεν έχει λήξει ακόμη η μεταβατική ισχύς]</a:t>
            </a:r>
          </a:p>
        </p:txBody>
      </p:sp>
      <p:sp>
        <p:nvSpPr>
          <p:cNvPr id="36867" name="Rectangle 3"/>
          <p:cNvSpPr>
            <a:spLocks noGrp="1" noChangeArrowheads="1"/>
          </p:cNvSpPr>
          <p:nvPr>
            <p:ph type="subTitle" idx="4294967295"/>
          </p:nvPr>
        </p:nvSpPr>
        <p:spPr>
          <a:xfrm>
            <a:off x="250825" y="1142984"/>
            <a:ext cx="8607425" cy="5643602"/>
          </a:xfrm>
        </p:spPr>
        <p:txBody>
          <a:bodyPr/>
          <a:lstStyle/>
          <a:p>
            <a:pPr marL="495300" indent="-495300" algn="ctr" eaLnBrk="1" hangingPunct="1">
              <a:lnSpc>
                <a:spcPct val="150000"/>
              </a:lnSpc>
              <a:spcBef>
                <a:spcPct val="0"/>
              </a:spcBef>
              <a:buFont typeface="Wingdings" pitchFamily="2" charset="2"/>
              <a:buNone/>
              <a:tabLst>
                <a:tab pos="0" algn="l"/>
              </a:tabLst>
              <a:defRPr/>
            </a:pPr>
            <a:r>
              <a:rPr lang="el-GR" sz="1800" b="1" u="sng" dirty="0" smtClean="0">
                <a:solidFill>
                  <a:srgbClr val="FF0000"/>
                </a:solidFill>
                <a:effectLst/>
                <a:latin typeface="Arial" pitchFamily="34" charset="0"/>
                <a:cs typeface="Arial" pitchFamily="34" charset="0"/>
              </a:rPr>
              <a:t>ΔΗΜΟΣΙΟΤΗΤΑ: έναρξη ισχύος από 1</a:t>
            </a:r>
            <a:r>
              <a:rPr lang="el-GR" sz="1800" b="1" u="sng" baseline="30000" dirty="0" smtClean="0">
                <a:solidFill>
                  <a:srgbClr val="FF0000"/>
                </a:solidFill>
                <a:effectLst/>
                <a:latin typeface="Arial" pitchFamily="34" charset="0"/>
                <a:cs typeface="Arial" pitchFamily="34" charset="0"/>
              </a:rPr>
              <a:t>η</a:t>
            </a:r>
            <a:r>
              <a:rPr lang="el-GR" sz="1800" b="1" u="sng" dirty="0" smtClean="0">
                <a:solidFill>
                  <a:srgbClr val="FF0000"/>
                </a:solidFill>
                <a:effectLst/>
                <a:latin typeface="Arial" pitchFamily="34" charset="0"/>
                <a:cs typeface="Arial" pitchFamily="34" charset="0"/>
              </a:rPr>
              <a:t> /01/2021</a:t>
            </a:r>
            <a:r>
              <a:rPr lang="el-GR" sz="1800" dirty="0" smtClean="0">
                <a:solidFill>
                  <a:srgbClr val="FF0000"/>
                </a:solidFill>
                <a:effectLst/>
                <a:latin typeface="Arial" pitchFamily="34" charset="0"/>
                <a:cs typeface="Arial" pitchFamily="34" charset="0"/>
              </a:rPr>
              <a:t>: </a:t>
            </a:r>
          </a:p>
          <a:p>
            <a:pPr marL="355600" indent="-355600" algn="just" eaLnBrk="1" hangingPunct="1">
              <a:lnSpc>
                <a:spcPct val="150000"/>
              </a:lnSpc>
              <a:spcBef>
                <a:spcPct val="0"/>
              </a:spcBef>
              <a:buFont typeface="Wingdings" pitchFamily="2" charset="2"/>
              <a:buAutoNum type="arabicPeriod"/>
              <a:tabLst>
                <a:tab pos="0" algn="l"/>
              </a:tabLst>
              <a:defRPr/>
            </a:pPr>
            <a:r>
              <a:rPr lang="el-GR" sz="1800" b="1" dirty="0" smtClean="0">
                <a:solidFill>
                  <a:srgbClr val="FF0000"/>
                </a:solidFill>
                <a:effectLst/>
                <a:latin typeface="Arial" pitchFamily="34" charset="0"/>
                <a:cs typeface="Arial" pitchFamily="34" charset="0"/>
              </a:rPr>
              <a:t>4. ν. 3316/2005 </a:t>
            </a:r>
            <a:r>
              <a:rPr lang="el-GR" sz="1800" dirty="0" smtClean="0">
                <a:solidFill>
                  <a:schemeClr val="accent5">
                    <a:lumMod val="10000"/>
                  </a:schemeClr>
                </a:solidFill>
                <a:effectLst/>
                <a:latin typeface="Arial" pitchFamily="34" charset="0"/>
                <a:cs typeface="Arial" pitchFamily="34" charset="0"/>
              </a:rPr>
              <a:t>(Α΄ 42), υποχρέωση δημοσίευσης περίληψης της προκήρυξης σε μία ημερήσια εφημερίδα της πρωτεύουσας του νομού, στον οποίο πρόκειται να κατασκευαστεί το έργο, το οποίο αφορά η μελέτη ή η υπηρεσία ή της έδρας της Περιφέρειας, αν στην έδρα του νόμου δεν εκδίδεται ημερήσια εφημερίδα ή αν το έργο θα εκτελεστεί σε περισσότερους νομούς.</a:t>
            </a:r>
          </a:p>
          <a:p>
            <a:pPr marL="355600" indent="-355600" algn="just" eaLnBrk="1" hangingPunct="1">
              <a:lnSpc>
                <a:spcPct val="150000"/>
              </a:lnSpc>
              <a:spcBef>
                <a:spcPct val="0"/>
              </a:spcBef>
              <a:buFont typeface="Wingdings" pitchFamily="2" charset="2"/>
              <a:buAutoNum type="arabicPeriod"/>
              <a:tabLst>
                <a:tab pos="0" algn="l"/>
              </a:tabLst>
              <a:defRPr/>
            </a:pPr>
            <a:r>
              <a:rPr lang="el-GR" sz="1800" b="1" dirty="0" smtClean="0">
                <a:solidFill>
                  <a:srgbClr val="FF0000"/>
                </a:solidFill>
                <a:effectLst/>
                <a:latin typeface="Arial" pitchFamily="34" charset="0"/>
                <a:cs typeface="Arial" pitchFamily="34" charset="0"/>
              </a:rPr>
              <a:t>5.</a:t>
            </a:r>
            <a:r>
              <a:rPr lang="el-GR" sz="1800" dirty="0" smtClean="0">
                <a:solidFill>
                  <a:schemeClr val="accent5">
                    <a:lumMod val="10000"/>
                  </a:schemeClr>
                </a:solidFill>
                <a:effectLst/>
                <a:latin typeface="Arial" pitchFamily="34" charset="0"/>
                <a:cs typeface="Arial" pitchFamily="34" charset="0"/>
              </a:rPr>
              <a:t> του </a:t>
            </a:r>
            <a:r>
              <a:rPr lang="el-GR" sz="1800" b="1" dirty="0" err="1" smtClean="0">
                <a:solidFill>
                  <a:srgbClr val="FF0000"/>
                </a:solidFill>
                <a:effectLst/>
                <a:latin typeface="Arial" pitchFamily="34" charset="0"/>
                <a:cs typeface="Arial" pitchFamily="34" charset="0"/>
              </a:rPr>
              <a:t>π.δ</a:t>
            </a:r>
            <a:r>
              <a:rPr lang="el-GR" sz="1800" b="1" dirty="0" smtClean="0">
                <a:solidFill>
                  <a:srgbClr val="FF0000"/>
                </a:solidFill>
                <a:effectLst/>
                <a:latin typeface="Arial" pitchFamily="34" charset="0"/>
                <a:cs typeface="Arial" pitchFamily="34" charset="0"/>
              </a:rPr>
              <a:t>. 118/2007 </a:t>
            </a:r>
            <a:r>
              <a:rPr lang="el-GR" sz="1800" dirty="0" smtClean="0">
                <a:solidFill>
                  <a:schemeClr val="accent5">
                    <a:lumMod val="10000"/>
                  </a:schemeClr>
                </a:solidFill>
                <a:effectLst/>
                <a:latin typeface="Arial" pitchFamily="34" charset="0"/>
                <a:cs typeface="Arial" pitchFamily="34" charset="0"/>
              </a:rPr>
              <a:t>(A' 150) η υποχρέωση δημοσίευσης προκήρυξης σε 2 ημερήσιες οικονομικές εφημερίδες ευρείας κυκλοφορίας του άρθρου 4 καταργείται με την επιφύλαξη της παραγράφου 10 του άρθρου 379. Ειδικά η υποχρέωση δημοσίευσης προκήρυξης σε </a:t>
            </a:r>
            <a:r>
              <a:rPr lang="el-GR" sz="1800" dirty="0" smtClean="0">
                <a:solidFill>
                  <a:srgbClr val="FF0000"/>
                </a:solidFill>
                <a:effectLst/>
                <a:latin typeface="Arial" pitchFamily="34" charset="0"/>
                <a:cs typeface="Arial" pitchFamily="34" charset="0"/>
              </a:rPr>
              <a:t>τοπική εφημερίδα</a:t>
            </a:r>
            <a:r>
              <a:rPr lang="el-GR" sz="1800" dirty="0" smtClean="0">
                <a:solidFill>
                  <a:schemeClr val="accent5">
                    <a:lumMod val="10000"/>
                  </a:schemeClr>
                </a:solidFill>
                <a:effectLst/>
                <a:latin typeface="Arial" pitchFamily="34" charset="0"/>
                <a:cs typeface="Arial" pitchFamily="34" charset="0"/>
              </a:rPr>
              <a:t>, που προβλέπεται στο ίδιο άρθρο, όταν ο διαγωνισμός προκηρύσσεται από περιφερειακή υπηρεσία, καταργείται με την επιφύλαξη της παρ. 12 του άρθρου 379.</a:t>
            </a:r>
          </a:p>
          <a:p>
            <a:pPr marL="355600" indent="-355600" algn="just" eaLnBrk="1" hangingPunct="1">
              <a:lnSpc>
                <a:spcPct val="150000"/>
              </a:lnSpc>
              <a:spcBef>
                <a:spcPct val="0"/>
              </a:spcBef>
              <a:buFont typeface="Wingdings" pitchFamily="2" charset="2"/>
              <a:buAutoNum type="arabicPeriod"/>
              <a:tabLst>
                <a:tab pos="0" algn="l"/>
              </a:tabLst>
              <a:defRPr/>
            </a:pPr>
            <a:endParaRPr lang="el-GR" sz="1800" dirty="0" smtClean="0">
              <a:solidFill>
                <a:schemeClr val="accent5">
                  <a:lumMod val="10000"/>
                </a:schemeClr>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6"/>
          <p:cNvSpPr>
            <a:spLocks noGrp="1" noChangeArrowheads="1"/>
          </p:cNvSpPr>
          <p:nvPr>
            <p:ph type="sldNum" sz="quarter" idx="12"/>
          </p:nvPr>
        </p:nvSpPr>
        <p:spPr>
          <a:xfrm>
            <a:off x="6553200" y="6248400"/>
            <a:ext cx="1905000" cy="457200"/>
          </a:xfrm>
          <a:noFill/>
        </p:spPr>
        <p:txBody>
          <a:bodyPr/>
          <a:lstStyle/>
          <a:p>
            <a:fld id="{676E4AE8-A188-440F-B1F0-BF2640B6C225}" type="slidenum">
              <a:rPr lang="el-GR" sz="1200" smtClean="0">
                <a:effectLst/>
                <a:latin typeface="Verdana" pitchFamily="34" charset="0"/>
              </a:rPr>
              <a:pPr/>
              <a:t>29</a:t>
            </a:fld>
            <a:endParaRPr lang="el-GR" sz="1200" smtClean="0">
              <a:effectLst/>
              <a:latin typeface="Verdana" pitchFamily="34" charset="0"/>
            </a:endParaRPr>
          </a:p>
        </p:txBody>
      </p:sp>
      <p:sp>
        <p:nvSpPr>
          <p:cNvPr id="16387" name="Rectangle 2"/>
          <p:cNvSpPr>
            <a:spLocks noGrp="1" noChangeArrowheads="1"/>
          </p:cNvSpPr>
          <p:nvPr>
            <p:ph type="ctrTitle" idx="4294967295"/>
          </p:nvPr>
        </p:nvSpPr>
        <p:spPr>
          <a:xfrm>
            <a:off x="107950" y="260350"/>
            <a:ext cx="8713788" cy="431800"/>
          </a:xfrm>
        </p:spPr>
        <p:txBody>
          <a:bodyPr anchor="b"/>
          <a:lstStyle/>
          <a:p>
            <a:pPr eaLnBrk="1" hangingPunct="1">
              <a:defRPr/>
            </a:pPr>
            <a:r>
              <a:rPr lang="el-GR" sz="3800" b="0" smtClean="0">
                <a:latin typeface="Arial" charset="0"/>
              </a:rPr>
              <a:t/>
            </a:r>
            <a:br>
              <a:rPr lang="el-GR" sz="3800" b="0" smtClean="0">
                <a:latin typeface="Arial" charset="0"/>
              </a:rPr>
            </a:br>
            <a:r>
              <a:rPr lang="el-GR" sz="2000" smtClean="0">
                <a:latin typeface="Arial" charset="0"/>
              </a:rPr>
              <a:t>Ν. 4412/16, Βιβλίο </a:t>
            </a:r>
            <a:r>
              <a:rPr lang="en-GB" sz="2000" smtClean="0">
                <a:latin typeface="Arial" charset="0"/>
              </a:rPr>
              <a:t>V, </a:t>
            </a:r>
            <a:r>
              <a:rPr lang="el-GR" sz="2000" smtClean="0">
                <a:latin typeface="Arial" charset="0"/>
              </a:rPr>
              <a:t>άρθρο 379 - έναρξη ισχύος (Οδηγία 24 &amp; 25)</a:t>
            </a:r>
            <a:r>
              <a:rPr lang="el-GR" sz="3400" b="0" smtClean="0">
                <a:latin typeface="Arial" charset="0"/>
              </a:rPr>
              <a:t> </a:t>
            </a:r>
          </a:p>
        </p:txBody>
      </p:sp>
      <p:sp>
        <p:nvSpPr>
          <p:cNvPr id="36867" name="Rectangle 3"/>
          <p:cNvSpPr>
            <a:spLocks noGrp="1" noChangeArrowheads="1"/>
          </p:cNvSpPr>
          <p:nvPr>
            <p:ph type="subTitle" idx="4294967295"/>
          </p:nvPr>
        </p:nvSpPr>
        <p:spPr>
          <a:xfrm>
            <a:off x="250825" y="1000107"/>
            <a:ext cx="8497888" cy="4357719"/>
          </a:xfrm>
        </p:spPr>
        <p:txBody>
          <a:bodyPr/>
          <a:lstStyle/>
          <a:p>
            <a:pPr marL="495300" indent="-495300" algn="ctr" eaLnBrk="1" hangingPunct="1">
              <a:lnSpc>
                <a:spcPct val="150000"/>
              </a:lnSpc>
              <a:spcBef>
                <a:spcPct val="0"/>
              </a:spcBef>
              <a:buFont typeface="Wingdings" pitchFamily="2" charset="2"/>
              <a:buNone/>
              <a:tabLst>
                <a:tab pos="0" algn="l"/>
              </a:tabLst>
              <a:defRPr/>
            </a:pPr>
            <a:r>
              <a:rPr lang="el-GR" sz="1800" b="1" u="sng" dirty="0" smtClean="0">
                <a:solidFill>
                  <a:srgbClr val="FF0000"/>
                </a:solidFill>
              </a:rPr>
              <a:t>Έναρξη ισχύος από 1</a:t>
            </a:r>
            <a:r>
              <a:rPr lang="el-GR" sz="1800" b="1" u="sng" baseline="30000" dirty="0" smtClean="0">
                <a:solidFill>
                  <a:srgbClr val="FF0000"/>
                </a:solidFill>
              </a:rPr>
              <a:t>η</a:t>
            </a:r>
            <a:r>
              <a:rPr lang="el-GR" sz="1800" b="1" u="sng" dirty="0" smtClean="0">
                <a:solidFill>
                  <a:srgbClr val="FF0000"/>
                </a:solidFill>
              </a:rPr>
              <a:t> /01/2021</a:t>
            </a:r>
            <a:r>
              <a:rPr lang="el-GR" sz="1800" b="1" dirty="0" smtClean="0">
                <a:solidFill>
                  <a:srgbClr val="FF0000"/>
                </a:solidFill>
              </a:rPr>
              <a:t>: </a:t>
            </a:r>
          </a:p>
          <a:p>
            <a:pPr marL="355600" indent="-355600" algn="just" eaLnBrk="1" hangingPunct="1">
              <a:lnSpc>
                <a:spcPct val="150000"/>
              </a:lnSpc>
              <a:spcBef>
                <a:spcPct val="0"/>
              </a:spcBef>
              <a:buFont typeface="Wingdings" pitchFamily="2" charset="2"/>
              <a:buAutoNum type="arabicPeriod" startAt="5"/>
              <a:tabLst>
                <a:tab pos="0" algn="l"/>
              </a:tabLst>
              <a:defRPr/>
            </a:pPr>
            <a:r>
              <a:rPr lang="el-GR" sz="2000" b="1" dirty="0" smtClean="0">
                <a:solidFill>
                  <a:srgbClr val="FF0000"/>
                </a:solidFill>
                <a:effectLst/>
                <a:latin typeface="Arial" pitchFamily="34" charset="0"/>
                <a:cs typeface="Arial" pitchFamily="34" charset="0"/>
              </a:rPr>
              <a:t>6. </a:t>
            </a:r>
            <a:r>
              <a:rPr lang="el-GR" sz="2000" b="1" dirty="0" err="1" smtClean="0">
                <a:solidFill>
                  <a:srgbClr val="FF0000"/>
                </a:solidFill>
                <a:effectLst/>
                <a:latin typeface="Arial" pitchFamily="34" charset="0"/>
                <a:cs typeface="Arial" pitchFamily="34" charset="0"/>
              </a:rPr>
              <a:t>αριθμ</a:t>
            </a:r>
            <a:r>
              <a:rPr lang="el-GR" sz="2000" b="1" dirty="0" smtClean="0">
                <a:solidFill>
                  <a:srgbClr val="FF0000"/>
                </a:solidFill>
                <a:effectLst/>
                <a:latin typeface="Arial" pitchFamily="34" charset="0"/>
                <a:cs typeface="Arial" pitchFamily="34" charset="0"/>
              </a:rPr>
              <a:t>. 11389/1993 (B' 185) απόφαση του Υπουργού Εσωτερικών</a:t>
            </a:r>
            <a:r>
              <a:rPr lang="el-GR" sz="2000" dirty="0" smtClean="0">
                <a:solidFill>
                  <a:schemeClr val="accent5">
                    <a:lumMod val="10000"/>
                  </a:schemeClr>
                </a:solidFill>
                <a:effectLst/>
                <a:latin typeface="Arial" pitchFamily="34" charset="0"/>
                <a:cs typeface="Arial" pitchFamily="34" charset="0"/>
              </a:rPr>
              <a:t>. Υποχρέωση δημοσίευσης εφάπαξ περίληψης σε δύο οικονομικές εφημερίδες, που προβλέπεται στο άρθρο 5 …η υποχρέωση δημοσίευσης εφάπαξ περίληψης σε τοπική εφημερίδα, που προβλέπεται στο άρθρο 5 και στο άρθρο 23.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6"/>
          <p:cNvSpPr>
            <a:spLocks noGrp="1" noChangeArrowheads="1"/>
          </p:cNvSpPr>
          <p:nvPr>
            <p:ph type="sldNum" sz="quarter" idx="12"/>
          </p:nvPr>
        </p:nvSpPr>
        <p:spPr>
          <a:xfrm>
            <a:off x="6553200" y="6248400"/>
            <a:ext cx="1905000" cy="457200"/>
          </a:xfrm>
          <a:noFill/>
        </p:spPr>
        <p:txBody>
          <a:bodyPr/>
          <a:lstStyle/>
          <a:p>
            <a:fld id="{291DF4BE-7849-4E26-961C-8CA084C49699}" type="slidenum">
              <a:rPr lang="el-GR" sz="1200" smtClean="0">
                <a:effectLst/>
                <a:latin typeface="Verdana" pitchFamily="34" charset="0"/>
              </a:rPr>
              <a:pPr/>
              <a:t>3</a:t>
            </a:fld>
            <a:endParaRPr lang="el-GR" sz="1200" smtClean="0">
              <a:effectLst/>
              <a:latin typeface="Verdana" pitchFamily="34" charset="0"/>
            </a:endParaRPr>
          </a:p>
        </p:txBody>
      </p:sp>
      <p:sp>
        <p:nvSpPr>
          <p:cNvPr id="4099" name="Rectangle 2"/>
          <p:cNvSpPr>
            <a:spLocks noGrp="1" noChangeArrowheads="1"/>
          </p:cNvSpPr>
          <p:nvPr>
            <p:ph type="ctrTitle" idx="4294967295"/>
          </p:nvPr>
        </p:nvSpPr>
        <p:spPr>
          <a:xfrm>
            <a:off x="179388" y="260350"/>
            <a:ext cx="8642350" cy="647700"/>
          </a:xfrm>
        </p:spPr>
        <p:txBody>
          <a:bodyPr anchor="b"/>
          <a:lstStyle/>
          <a:p>
            <a:pPr eaLnBrk="1" hangingPunct="1">
              <a:defRPr/>
            </a:pPr>
            <a:r>
              <a:rPr lang="el-GR" sz="3400" b="0" dirty="0" smtClean="0">
                <a:latin typeface="Arial" charset="0"/>
              </a:rPr>
              <a:t/>
            </a:r>
            <a:br>
              <a:rPr lang="el-GR" sz="3400" b="0" dirty="0" smtClean="0">
                <a:latin typeface="Arial" charset="0"/>
              </a:rPr>
            </a:br>
            <a:r>
              <a:rPr lang="el-GR" sz="3400" b="0" dirty="0" smtClean="0">
                <a:latin typeface="Arial" charset="0"/>
              </a:rPr>
              <a:t/>
            </a:r>
            <a:br>
              <a:rPr lang="el-GR" sz="3400" b="0" dirty="0" smtClean="0">
                <a:latin typeface="Arial" charset="0"/>
              </a:rPr>
            </a:br>
            <a:r>
              <a:rPr lang="el-GR" sz="3400" b="0" dirty="0" smtClean="0">
                <a:latin typeface="Arial" charset="0"/>
              </a:rPr>
              <a:t/>
            </a:r>
            <a:br>
              <a:rPr lang="el-GR" sz="3400" b="0" dirty="0" smtClean="0">
                <a:latin typeface="Arial" charset="0"/>
              </a:rPr>
            </a:br>
            <a:r>
              <a:rPr lang="el-GR" sz="2400" dirty="0" smtClean="0">
                <a:latin typeface="Arial" charset="0"/>
              </a:rPr>
              <a:t>Ενότητα 1</a:t>
            </a:r>
            <a:r>
              <a:rPr lang="el-GR" sz="2400" baseline="30000" dirty="0" smtClean="0">
                <a:latin typeface="Arial" charset="0"/>
              </a:rPr>
              <a:t>η</a:t>
            </a:r>
            <a:r>
              <a:rPr lang="el-GR" sz="2400" dirty="0" smtClean="0">
                <a:latin typeface="Arial" charset="0"/>
              </a:rPr>
              <a:t> </a:t>
            </a:r>
          </a:p>
        </p:txBody>
      </p:sp>
      <p:sp>
        <p:nvSpPr>
          <p:cNvPr id="4100" name="Rectangle 3"/>
          <p:cNvSpPr>
            <a:spLocks noGrp="1" noChangeArrowheads="1"/>
          </p:cNvSpPr>
          <p:nvPr>
            <p:ph type="subTitle" idx="4294967295"/>
          </p:nvPr>
        </p:nvSpPr>
        <p:spPr>
          <a:xfrm>
            <a:off x="323850" y="981075"/>
            <a:ext cx="8424863" cy="5256213"/>
          </a:xfrm>
          <a:solidFill>
            <a:schemeClr val="accent3">
              <a:lumMod val="60000"/>
              <a:lumOff val="40000"/>
            </a:schemeClr>
          </a:solidFill>
          <a:ln>
            <a:solidFill>
              <a:schemeClr val="tx2">
                <a:lumMod val="75000"/>
              </a:schemeClr>
            </a:solidFill>
          </a:ln>
        </p:spPr>
        <p:txBody>
          <a:bodyPr/>
          <a:lstStyle/>
          <a:p>
            <a:pPr lvl="0" algn="just">
              <a:lnSpc>
                <a:spcPct val="150000"/>
              </a:lnSpc>
            </a:pPr>
            <a:r>
              <a:rPr lang="el-GR" sz="2000" b="1" dirty="0" smtClean="0">
                <a:solidFill>
                  <a:schemeClr val="accent4">
                    <a:lumMod val="10000"/>
                  </a:schemeClr>
                </a:solidFill>
                <a:effectLst/>
                <a:latin typeface="Arial" pitchFamily="34" charset="0"/>
                <a:cs typeface="Arial" pitchFamily="34" charset="0"/>
              </a:rPr>
              <a:t>Ευρωπαϊκό νομικό πλαίσιο για τις δημόσιες συμβάσεις</a:t>
            </a:r>
          </a:p>
          <a:p>
            <a:pPr lvl="0" algn="just">
              <a:lnSpc>
                <a:spcPct val="150000"/>
              </a:lnSpc>
            </a:pPr>
            <a:r>
              <a:rPr lang="el-GR" sz="2000" b="1" dirty="0" smtClean="0">
                <a:solidFill>
                  <a:schemeClr val="accent4">
                    <a:lumMod val="10000"/>
                  </a:schemeClr>
                </a:solidFill>
                <a:effectLst/>
                <a:latin typeface="Arial" pitchFamily="34" charset="0"/>
                <a:cs typeface="Arial" pitchFamily="34" charset="0"/>
              </a:rPr>
              <a:t>ν. 4412/2016: δομή, περιεχόμενο, καινοτομίες και κύριες αλλαγές</a:t>
            </a:r>
          </a:p>
          <a:p>
            <a:pPr lvl="0" algn="just">
              <a:lnSpc>
                <a:spcPct val="150000"/>
              </a:lnSpc>
            </a:pPr>
            <a:r>
              <a:rPr lang="el-GR" sz="2000" b="1" dirty="0" smtClean="0">
                <a:solidFill>
                  <a:schemeClr val="accent4">
                    <a:lumMod val="10000"/>
                  </a:schemeClr>
                </a:solidFill>
                <a:effectLst/>
                <a:latin typeface="Arial" pitchFamily="34" charset="0"/>
                <a:cs typeface="Arial" pitchFamily="34" charset="0"/>
              </a:rPr>
              <a:t>Βιβλίο </a:t>
            </a:r>
            <a:r>
              <a:rPr lang="en-US" sz="2000" b="1" dirty="0" smtClean="0">
                <a:solidFill>
                  <a:schemeClr val="accent4">
                    <a:lumMod val="10000"/>
                  </a:schemeClr>
                </a:solidFill>
                <a:effectLst/>
                <a:latin typeface="Arial" pitchFamily="34" charset="0"/>
                <a:cs typeface="Arial" pitchFamily="34" charset="0"/>
              </a:rPr>
              <a:t>I</a:t>
            </a:r>
            <a:r>
              <a:rPr lang="el-GR" sz="2000" b="1" dirty="0" smtClean="0">
                <a:solidFill>
                  <a:schemeClr val="accent4">
                    <a:lumMod val="10000"/>
                  </a:schemeClr>
                </a:solidFill>
                <a:effectLst/>
                <a:latin typeface="Arial" pitchFamily="34" charset="0"/>
                <a:cs typeface="Arial" pitchFamily="34" charset="0"/>
              </a:rPr>
              <a:t>: αντικείμενο, πεδίο εφαρμογής, μεικτές συμβάσεις, εξαιρέσεις, ειδικές περιπτώσεις </a:t>
            </a:r>
          </a:p>
          <a:p>
            <a:pPr lvl="0" algn="just">
              <a:lnSpc>
                <a:spcPct val="150000"/>
              </a:lnSpc>
              <a:buNone/>
            </a:pPr>
            <a:r>
              <a:rPr lang="el-GR" sz="2000" b="1" dirty="0" smtClean="0">
                <a:solidFill>
                  <a:schemeClr val="accent4">
                    <a:lumMod val="10000"/>
                  </a:schemeClr>
                </a:solidFill>
                <a:effectLst/>
                <a:latin typeface="Arial" pitchFamily="34" charset="0"/>
                <a:cs typeface="Arial" pitchFamily="34" charset="0"/>
              </a:rPr>
              <a:t> </a:t>
            </a:r>
          </a:p>
          <a:p>
            <a:pPr algn="ctr">
              <a:buNone/>
            </a:pPr>
            <a:r>
              <a:rPr lang="el-GR" sz="2400" b="1" u="sng" dirty="0" smtClean="0">
                <a:solidFill>
                  <a:schemeClr val="accent4">
                    <a:lumMod val="10000"/>
                  </a:schemeClr>
                </a:solidFill>
                <a:effectLst/>
                <a:latin typeface="Arial" pitchFamily="34" charset="0"/>
                <a:cs typeface="Arial" pitchFamily="34" charset="0"/>
              </a:rPr>
              <a:t>Άρθρα</a:t>
            </a:r>
            <a:r>
              <a:rPr lang="el-GR" sz="2400" b="1" dirty="0" smtClean="0">
                <a:solidFill>
                  <a:schemeClr val="accent4">
                    <a:lumMod val="10000"/>
                  </a:schemeClr>
                </a:solidFill>
                <a:effectLst/>
                <a:latin typeface="Arial" pitchFamily="34" charset="0"/>
                <a:cs typeface="Arial" pitchFamily="34" charset="0"/>
              </a:rPr>
              <a:t>: </a:t>
            </a:r>
          </a:p>
          <a:p>
            <a:pPr lvl="0"/>
            <a:r>
              <a:rPr lang="el-GR" sz="2400" b="1" dirty="0" smtClean="0">
                <a:solidFill>
                  <a:schemeClr val="tx2"/>
                </a:solidFill>
                <a:effectLst/>
                <a:latin typeface="Arial" pitchFamily="34" charset="0"/>
                <a:cs typeface="Arial" pitchFamily="34" charset="0"/>
              </a:rPr>
              <a:t>1, 2, 339 - 344, 375 -</a:t>
            </a:r>
            <a:r>
              <a:rPr lang="en-US" sz="2400" b="1" dirty="0" smtClean="0">
                <a:solidFill>
                  <a:schemeClr val="tx2"/>
                </a:solidFill>
                <a:effectLst/>
                <a:latin typeface="Arial" pitchFamily="34" charset="0"/>
                <a:cs typeface="Arial" pitchFamily="34" charset="0"/>
              </a:rPr>
              <a:t> </a:t>
            </a:r>
            <a:r>
              <a:rPr lang="el-GR" sz="2400" b="1" dirty="0" smtClean="0">
                <a:solidFill>
                  <a:schemeClr val="tx2"/>
                </a:solidFill>
                <a:effectLst/>
                <a:latin typeface="Arial" pitchFamily="34" charset="0"/>
                <a:cs typeface="Arial" pitchFamily="34" charset="0"/>
              </a:rPr>
              <a:t>379</a:t>
            </a:r>
          </a:p>
          <a:p>
            <a:r>
              <a:rPr lang="el-GR" sz="2400" b="1" dirty="0" smtClean="0">
                <a:solidFill>
                  <a:schemeClr val="tx2"/>
                </a:solidFill>
                <a:effectLst/>
                <a:latin typeface="Arial" pitchFamily="34" charset="0"/>
                <a:cs typeface="Arial" pitchFamily="34" charset="0"/>
              </a:rPr>
              <a:t>3, 4, 7 - 17</a:t>
            </a:r>
            <a:endParaRPr lang="el-GR" sz="2200" b="1" dirty="0" smtClean="0">
              <a:solidFill>
                <a:schemeClr val="tx2"/>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6"/>
          <p:cNvSpPr>
            <a:spLocks noGrp="1" noChangeArrowheads="1"/>
          </p:cNvSpPr>
          <p:nvPr>
            <p:ph type="sldNum" sz="quarter" idx="12"/>
          </p:nvPr>
        </p:nvSpPr>
        <p:spPr>
          <a:xfrm>
            <a:off x="6553200" y="6248400"/>
            <a:ext cx="1905000" cy="457200"/>
          </a:xfrm>
          <a:noFill/>
        </p:spPr>
        <p:txBody>
          <a:bodyPr/>
          <a:lstStyle/>
          <a:p>
            <a:fld id="{676E4AE8-A188-440F-B1F0-BF2640B6C225}" type="slidenum">
              <a:rPr lang="el-GR" sz="1200" smtClean="0">
                <a:effectLst/>
                <a:latin typeface="Verdana" pitchFamily="34" charset="0"/>
              </a:rPr>
              <a:pPr/>
              <a:t>30</a:t>
            </a:fld>
            <a:endParaRPr lang="el-GR" sz="1200" smtClean="0">
              <a:effectLst/>
              <a:latin typeface="Verdana" pitchFamily="34" charset="0"/>
            </a:endParaRPr>
          </a:p>
        </p:txBody>
      </p:sp>
      <p:sp>
        <p:nvSpPr>
          <p:cNvPr id="16387" name="Rectangle 2"/>
          <p:cNvSpPr>
            <a:spLocks noGrp="1" noChangeArrowheads="1"/>
          </p:cNvSpPr>
          <p:nvPr>
            <p:ph type="ctrTitle" idx="4294967295"/>
          </p:nvPr>
        </p:nvSpPr>
        <p:spPr>
          <a:xfrm>
            <a:off x="107950" y="260350"/>
            <a:ext cx="8713788" cy="739758"/>
          </a:xfrm>
        </p:spPr>
        <p:txBody>
          <a:bodyPr anchor="b"/>
          <a:lstStyle/>
          <a:p>
            <a:pPr algn="l" eaLnBrk="1" hangingPunct="1">
              <a:defRPr/>
            </a:pPr>
            <a:r>
              <a:rPr lang="el-GR" sz="3800" b="0" dirty="0" smtClean="0">
                <a:latin typeface="Arial" charset="0"/>
              </a:rPr>
              <a:t/>
            </a:r>
            <a:br>
              <a:rPr lang="el-GR" sz="3800" b="0" dirty="0" smtClean="0">
                <a:latin typeface="Arial" charset="0"/>
              </a:rPr>
            </a:br>
            <a:r>
              <a:rPr lang="el-GR" sz="2000" dirty="0" smtClean="0">
                <a:latin typeface="Arial" charset="0"/>
              </a:rPr>
              <a:t>Ν. 4412/16, Βιβλίο </a:t>
            </a:r>
            <a:r>
              <a:rPr lang="en-GB" sz="2000" dirty="0" smtClean="0">
                <a:latin typeface="Arial" charset="0"/>
              </a:rPr>
              <a:t>V, </a:t>
            </a:r>
            <a:r>
              <a:rPr lang="el-GR" sz="2000" dirty="0" smtClean="0">
                <a:latin typeface="Arial" charset="0"/>
              </a:rPr>
              <a:t>άρθρο 379 - </a:t>
            </a:r>
            <a:r>
              <a:rPr lang="el-GR" sz="2000" dirty="0" smtClean="0">
                <a:solidFill>
                  <a:srgbClr val="FFFF00"/>
                </a:solidFill>
                <a:latin typeface="Arial" charset="0"/>
              </a:rPr>
              <a:t>έναρξη ισχύος </a:t>
            </a:r>
            <a:r>
              <a:rPr lang="el-GR" sz="2000" dirty="0" smtClean="0">
                <a:solidFill>
                  <a:srgbClr val="FFFF00"/>
                </a:solidFill>
                <a:latin typeface="Arial" pitchFamily="34" charset="0"/>
                <a:cs typeface="Arial" pitchFamily="34" charset="0"/>
              </a:rPr>
              <a:t>Βιβλίου IV (άρθρα 345 - 374)</a:t>
            </a:r>
            <a:r>
              <a:rPr lang="el-GR" sz="2000" dirty="0" smtClean="0">
                <a:solidFill>
                  <a:srgbClr val="FFFF00"/>
                </a:solidFill>
                <a:latin typeface="Arial" charset="0"/>
              </a:rPr>
              <a:t> </a:t>
            </a:r>
            <a:endParaRPr lang="el-GR" sz="3400" b="0" dirty="0" smtClean="0">
              <a:solidFill>
                <a:srgbClr val="FFFF00"/>
              </a:solidFill>
              <a:latin typeface="Arial" charset="0"/>
            </a:endParaRPr>
          </a:p>
        </p:txBody>
      </p:sp>
      <p:sp>
        <p:nvSpPr>
          <p:cNvPr id="36867" name="Rectangle 3"/>
          <p:cNvSpPr>
            <a:spLocks noGrp="1" noChangeArrowheads="1"/>
          </p:cNvSpPr>
          <p:nvPr>
            <p:ph type="subTitle" idx="4294967295"/>
          </p:nvPr>
        </p:nvSpPr>
        <p:spPr>
          <a:xfrm>
            <a:off x="250825" y="1285859"/>
            <a:ext cx="8497888" cy="5429265"/>
          </a:xfrm>
        </p:spPr>
        <p:txBody>
          <a:bodyPr/>
          <a:lstStyle/>
          <a:p>
            <a:pPr algn="just">
              <a:lnSpc>
                <a:spcPct val="150000"/>
              </a:lnSpc>
            </a:pPr>
            <a:r>
              <a:rPr lang="el-GR" sz="1800" dirty="0" smtClean="0">
                <a:latin typeface="Arial" pitchFamily="34" charset="0"/>
                <a:cs typeface="Arial" pitchFamily="34" charset="0"/>
              </a:rPr>
              <a:t>για τις </a:t>
            </a:r>
            <a:r>
              <a:rPr lang="el-GR" sz="1800" dirty="0" smtClean="0">
                <a:solidFill>
                  <a:srgbClr val="0070C0"/>
                </a:solidFill>
                <a:latin typeface="Arial" pitchFamily="34" charset="0"/>
                <a:cs typeface="Arial" pitchFamily="34" charset="0"/>
              </a:rPr>
              <a:t>δημόσιες συμβάσεις γενικών υπηρεσιών και τις δημόσιες συμβάσεις προμηθειών</a:t>
            </a:r>
            <a:r>
              <a:rPr lang="el-GR" sz="1800" dirty="0" smtClean="0">
                <a:latin typeface="Arial" pitchFamily="34" charset="0"/>
                <a:cs typeface="Arial" pitchFamily="34" charset="0"/>
              </a:rPr>
              <a:t>, </a:t>
            </a:r>
            <a:r>
              <a:rPr lang="el-GR" sz="1800" dirty="0" smtClean="0">
                <a:solidFill>
                  <a:srgbClr val="FFFF00"/>
                </a:solidFill>
                <a:latin typeface="Arial" pitchFamily="34" charset="0"/>
                <a:cs typeface="Arial" pitchFamily="34" charset="0"/>
              </a:rPr>
              <a:t>μετά την 26/06/2017</a:t>
            </a:r>
            <a:r>
              <a:rPr lang="el-GR" sz="1800" dirty="0" smtClean="0">
                <a:latin typeface="Arial" pitchFamily="34" charset="0"/>
                <a:cs typeface="Arial" pitchFamily="34" charset="0"/>
              </a:rPr>
              <a:t>,</a:t>
            </a:r>
          </a:p>
          <a:p>
            <a:pPr algn="just">
              <a:lnSpc>
                <a:spcPct val="150000"/>
              </a:lnSpc>
              <a:buNone/>
            </a:pPr>
            <a:endParaRPr lang="el-GR" sz="1800" dirty="0" smtClean="0">
              <a:latin typeface="Arial" pitchFamily="34" charset="0"/>
              <a:cs typeface="Arial" pitchFamily="34" charset="0"/>
            </a:endParaRPr>
          </a:p>
          <a:p>
            <a:pPr algn="just">
              <a:lnSpc>
                <a:spcPct val="150000"/>
              </a:lnSpc>
            </a:pPr>
            <a:r>
              <a:rPr lang="el-GR" sz="1800" dirty="0" smtClean="0">
                <a:solidFill>
                  <a:schemeClr val="accent5">
                    <a:lumMod val="10000"/>
                  </a:schemeClr>
                </a:solidFill>
                <a:effectLst/>
                <a:latin typeface="Arial" pitchFamily="34" charset="0"/>
                <a:cs typeface="Arial" pitchFamily="34" charset="0"/>
              </a:rPr>
              <a:t>για τις δημόσιες συμβάσεις έργων &amp; τις δημόσιες συμβάσεις εκπόνησης μελετών και παροχής τεχνικών και λοιπών συναφών επιστημονικών υπηρεσιών, με εκτιμώμενη αξία σύμβασης (χωρίς Φ.Π.Α.) ίση ή ανώτερη από τα κατώτατα όρια των άρθρων 5 και 235 του παρόντος, όπως ισχύουν κάθε φορά, μετά την 1/1/2018. Μέχρι τότε οι ως άνω διαφορές συνεχίζουν να διέπονται από τις διατάξεις του ν. 3886/2010 (Α΄ 173). Εφαρμογή &amp; στις συμβάσεις παραχώρησης έργων και υπηρεσιών με εκτιμώμενη αξία σύμβασης ίση ή ανώτερη από το κατώτατο όριο του άρθρου 1 παρ. 2 περίπτωση </a:t>
            </a:r>
            <a:r>
              <a:rPr lang="el-GR" sz="1800" dirty="0" err="1" smtClean="0">
                <a:solidFill>
                  <a:schemeClr val="accent5">
                    <a:lumMod val="10000"/>
                  </a:schemeClr>
                </a:solidFill>
                <a:effectLst/>
                <a:latin typeface="Arial" pitchFamily="34" charset="0"/>
                <a:cs typeface="Arial" pitchFamily="34" charset="0"/>
              </a:rPr>
              <a:t>α΄</a:t>
            </a:r>
            <a:r>
              <a:rPr lang="el-GR" sz="1800" dirty="0" smtClean="0">
                <a:solidFill>
                  <a:schemeClr val="accent5">
                    <a:lumMod val="10000"/>
                  </a:schemeClr>
                </a:solidFill>
                <a:effectLst/>
                <a:latin typeface="Arial" pitchFamily="34" charset="0"/>
                <a:cs typeface="Arial" pitchFamily="34" charset="0"/>
              </a:rPr>
              <a:t> του ν. 4413/2016 (Α΄ 148), όπως ισχύει κάθε φορά.</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6"/>
          <p:cNvSpPr>
            <a:spLocks noGrp="1" noChangeArrowheads="1"/>
          </p:cNvSpPr>
          <p:nvPr>
            <p:ph type="sldNum" sz="quarter" idx="12"/>
          </p:nvPr>
        </p:nvSpPr>
        <p:spPr>
          <a:xfrm>
            <a:off x="6553200" y="6248400"/>
            <a:ext cx="1905000" cy="457200"/>
          </a:xfrm>
          <a:noFill/>
        </p:spPr>
        <p:txBody>
          <a:bodyPr/>
          <a:lstStyle/>
          <a:p>
            <a:fld id="{676E4AE8-A188-440F-B1F0-BF2640B6C225}" type="slidenum">
              <a:rPr lang="el-GR" sz="1200" smtClean="0">
                <a:effectLst/>
                <a:latin typeface="Verdana" pitchFamily="34" charset="0"/>
              </a:rPr>
              <a:pPr/>
              <a:t>31</a:t>
            </a:fld>
            <a:endParaRPr lang="el-GR" sz="1200" smtClean="0">
              <a:effectLst/>
              <a:latin typeface="Verdana" pitchFamily="34" charset="0"/>
            </a:endParaRPr>
          </a:p>
        </p:txBody>
      </p:sp>
      <p:sp>
        <p:nvSpPr>
          <p:cNvPr id="16387" name="Rectangle 2"/>
          <p:cNvSpPr>
            <a:spLocks noGrp="1" noChangeArrowheads="1"/>
          </p:cNvSpPr>
          <p:nvPr>
            <p:ph type="ctrTitle" idx="4294967295"/>
          </p:nvPr>
        </p:nvSpPr>
        <p:spPr>
          <a:xfrm>
            <a:off x="107950" y="260350"/>
            <a:ext cx="8713788" cy="739758"/>
          </a:xfrm>
        </p:spPr>
        <p:txBody>
          <a:bodyPr anchor="b"/>
          <a:lstStyle/>
          <a:p>
            <a:pPr algn="l" eaLnBrk="1" hangingPunct="1">
              <a:defRPr/>
            </a:pPr>
            <a:r>
              <a:rPr lang="el-GR" sz="3800" b="0" dirty="0" smtClean="0">
                <a:latin typeface="Arial" charset="0"/>
              </a:rPr>
              <a:t/>
            </a:r>
            <a:br>
              <a:rPr lang="el-GR" sz="3800" b="0" dirty="0" smtClean="0">
                <a:latin typeface="Arial" charset="0"/>
              </a:rPr>
            </a:br>
            <a:r>
              <a:rPr lang="el-GR" sz="2000" dirty="0" smtClean="0">
                <a:latin typeface="Arial" charset="0"/>
              </a:rPr>
              <a:t>Ν. 4412/16, Βιβλίο </a:t>
            </a:r>
            <a:r>
              <a:rPr lang="en-GB" sz="2000" dirty="0" smtClean="0">
                <a:latin typeface="Arial" charset="0"/>
              </a:rPr>
              <a:t>V, </a:t>
            </a:r>
            <a:r>
              <a:rPr lang="el-GR" sz="2000" dirty="0" smtClean="0">
                <a:latin typeface="Arial" charset="0"/>
              </a:rPr>
              <a:t>άρθρο 379 - έναρξη ισχύος </a:t>
            </a:r>
            <a:r>
              <a:rPr lang="el-GR" sz="2000" dirty="0" smtClean="0">
                <a:latin typeface="Arial" pitchFamily="34" charset="0"/>
                <a:cs typeface="Arial" pitchFamily="34" charset="0"/>
              </a:rPr>
              <a:t>Βιβλίου IV (άρθρα 345 - 374)</a:t>
            </a:r>
            <a:r>
              <a:rPr lang="el-GR" sz="2000" dirty="0" smtClean="0">
                <a:latin typeface="Arial" charset="0"/>
              </a:rPr>
              <a:t> </a:t>
            </a:r>
            <a:endParaRPr lang="el-GR" sz="3400" b="0" dirty="0" smtClean="0">
              <a:latin typeface="Arial" charset="0"/>
            </a:endParaRPr>
          </a:p>
        </p:txBody>
      </p:sp>
      <p:sp>
        <p:nvSpPr>
          <p:cNvPr id="36867" name="Rectangle 3"/>
          <p:cNvSpPr>
            <a:spLocks noGrp="1" noChangeArrowheads="1"/>
          </p:cNvSpPr>
          <p:nvPr>
            <p:ph type="subTitle" idx="4294967295"/>
          </p:nvPr>
        </p:nvSpPr>
        <p:spPr>
          <a:xfrm>
            <a:off x="250825" y="1285859"/>
            <a:ext cx="8497888" cy="5429265"/>
          </a:xfrm>
        </p:spPr>
        <p:txBody>
          <a:bodyPr/>
          <a:lstStyle/>
          <a:p>
            <a:pPr algn="just">
              <a:lnSpc>
                <a:spcPct val="150000"/>
              </a:lnSpc>
            </a:pPr>
            <a:r>
              <a:rPr lang="el-GR" sz="1800" dirty="0" smtClean="0">
                <a:solidFill>
                  <a:schemeClr val="accent5">
                    <a:lumMod val="10000"/>
                  </a:schemeClr>
                </a:solidFill>
                <a:effectLst/>
                <a:latin typeface="Arial" pitchFamily="34" charset="0"/>
                <a:cs typeface="Arial" pitchFamily="34" charset="0"/>
              </a:rPr>
              <a:t>για τις δημόσιες συμβάσεις έργων και τις δημόσιες συμβάσεις εκπόνησης μελετών και παροχής τεχνικών και λοιπών συναφών επιστημονικών υπηρεσιών, με εκτιμώμενη αξία σύμβασης (χωρίς Φ.Π.Α.) ανώτερη των 60.000,00 και κατώτερη από τα όρια των άρθρων 5 και 235, όπως ισχύουν κάθε φορά, </a:t>
            </a:r>
            <a:r>
              <a:rPr lang="el-GR" sz="1800" b="1" u="sng" dirty="0" smtClean="0">
                <a:solidFill>
                  <a:schemeClr val="accent5">
                    <a:lumMod val="10000"/>
                  </a:schemeClr>
                </a:solidFill>
                <a:effectLst/>
                <a:latin typeface="Arial" pitchFamily="34" charset="0"/>
                <a:cs typeface="Arial" pitchFamily="34" charset="0"/>
              </a:rPr>
              <a:t>μετά την 1/3/2018</a:t>
            </a:r>
            <a:r>
              <a:rPr lang="el-GR" sz="1800" dirty="0" smtClean="0">
                <a:solidFill>
                  <a:schemeClr val="accent5">
                    <a:lumMod val="10000"/>
                  </a:schemeClr>
                </a:solidFill>
                <a:effectLst/>
                <a:latin typeface="Arial" pitchFamily="34" charset="0"/>
                <a:cs typeface="Arial" pitchFamily="34" charset="0"/>
              </a:rPr>
              <a:t>. Μέχρι τότε για τις ως άνω διαφορές εφαρμόζεται το άρθρο 127, σε συνδυασμό με το άρθρο 376 παρ. 12. Τα προηγούμενα εδάφια της παρούσας περίπτωσης εφαρμόζονται και στις διαδικασίες σύναψης συμβάσεων παραχώρησης έργων και υπηρεσιών με εκτιμώμενη αξία κατώτερη από το όριο του άρθρου 1 παρ. 2 περίπτωση </a:t>
            </a:r>
            <a:r>
              <a:rPr lang="el-GR" sz="1800" dirty="0" err="1" smtClean="0">
                <a:solidFill>
                  <a:schemeClr val="accent5">
                    <a:lumMod val="10000"/>
                  </a:schemeClr>
                </a:solidFill>
                <a:effectLst/>
                <a:latin typeface="Arial" pitchFamily="34" charset="0"/>
                <a:cs typeface="Arial" pitchFamily="34" charset="0"/>
              </a:rPr>
              <a:t>α΄</a:t>
            </a:r>
            <a:r>
              <a:rPr lang="el-GR" sz="1800" dirty="0" smtClean="0">
                <a:solidFill>
                  <a:schemeClr val="accent5">
                    <a:lumMod val="10000"/>
                  </a:schemeClr>
                </a:solidFill>
                <a:effectLst/>
                <a:latin typeface="Arial" pitchFamily="34" charset="0"/>
                <a:cs typeface="Arial" pitchFamily="34" charset="0"/>
              </a:rPr>
              <a:t> του ν. 4413/2016 (Α΄ 148), όπως ισχύει κάθε φορά.» . - </a:t>
            </a:r>
            <a:r>
              <a:rPr lang="el-GR" sz="1800" b="1" u="sng" dirty="0" smtClean="0">
                <a:solidFill>
                  <a:schemeClr val="accent5">
                    <a:lumMod val="10000"/>
                  </a:schemeClr>
                </a:solidFill>
                <a:effectLst/>
                <a:latin typeface="Arial" pitchFamily="34" charset="0"/>
                <a:cs typeface="Arial" pitchFamily="34" charset="0"/>
              </a:rPr>
              <a:t>(Η παρούσα παράγραφος ισχύει αναδρομικά από την 26η Ιουνίου 2017) </a:t>
            </a:r>
            <a:endParaRPr lang="el-GR" sz="1800" dirty="0" smtClean="0">
              <a:solidFill>
                <a:schemeClr val="accent5">
                  <a:lumMod val="10000"/>
                </a:schemeClr>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6"/>
          <p:cNvSpPr>
            <a:spLocks noGrp="1" noChangeArrowheads="1"/>
          </p:cNvSpPr>
          <p:nvPr>
            <p:ph type="sldNum" sz="quarter" idx="12"/>
          </p:nvPr>
        </p:nvSpPr>
        <p:spPr>
          <a:xfrm>
            <a:off x="6553200" y="6248400"/>
            <a:ext cx="1905000" cy="457200"/>
          </a:xfrm>
          <a:noFill/>
        </p:spPr>
        <p:txBody>
          <a:bodyPr/>
          <a:lstStyle/>
          <a:p>
            <a:fld id="{6F520CE8-BD27-4A20-9DD8-895E788DE2FF}" type="slidenum">
              <a:rPr lang="el-GR" sz="1200" smtClean="0">
                <a:effectLst/>
                <a:latin typeface="Verdana" pitchFamily="34" charset="0"/>
              </a:rPr>
              <a:pPr/>
              <a:t>32</a:t>
            </a:fld>
            <a:endParaRPr lang="el-GR" sz="1200" smtClean="0">
              <a:effectLst/>
              <a:latin typeface="Verdana" pitchFamily="34" charset="0"/>
            </a:endParaRPr>
          </a:p>
        </p:txBody>
      </p:sp>
      <p:sp>
        <p:nvSpPr>
          <p:cNvPr id="22531" name="Rectangle 2"/>
          <p:cNvSpPr>
            <a:spLocks noGrp="1" noChangeArrowheads="1"/>
          </p:cNvSpPr>
          <p:nvPr>
            <p:ph type="ctrTitle" idx="4294967295"/>
          </p:nvPr>
        </p:nvSpPr>
        <p:spPr>
          <a:xfrm>
            <a:off x="107950" y="260350"/>
            <a:ext cx="8713788" cy="431800"/>
          </a:xfrm>
        </p:spPr>
        <p:txBody>
          <a:bodyPr anchor="b"/>
          <a:lstStyle/>
          <a:p>
            <a:pPr algn="l" eaLnBrk="1" hangingPunct="1">
              <a:defRPr/>
            </a:pPr>
            <a:r>
              <a:rPr lang="el-GR" sz="1800" dirty="0" smtClean="0">
                <a:latin typeface="Arial" charset="0"/>
              </a:rPr>
              <a:t>Ν. 4412/16, Βιβλίο </a:t>
            </a:r>
            <a:r>
              <a:rPr lang="en-GB" sz="1800" dirty="0" smtClean="0">
                <a:latin typeface="Arial" charset="0"/>
              </a:rPr>
              <a:t>V</a:t>
            </a:r>
            <a:r>
              <a:rPr lang="el-GR" sz="1800" dirty="0" smtClean="0">
                <a:latin typeface="Arial" charset="0"/>
              </a:rPr>
              <a:t> άρθρο 377 - καταργούμενες διατάξεις από έναρξη ισχύος</a:t>
            </a:r>
          </a:p>
        </p:txBody>
      </p:sp>
      <p:sp>
        <p:nvSpPr>
          <p:cNvPr id="22532" name="Rectangle 3"/>
          <p:cNvSpPr>
            <a:spLocks noGrp="1" noChangeArrowheads="1"/>
          </p:cNvSpPr>
          <p:nvPr>
            <p:ph type="subTitle" idx="4294967295"/>
          </p:nvPr>
        </p:nvSpPr>
        <p:spPr>
          <a:xfrm>
            <a:off x="285720" y="765175"/>
            <a:ext cx="8678893" cy="5807097"/>
          </a:xfrm>
        </p:spPr>
        <p:txBody>
          <a:bodyPr/>
          <a:lstStyle/>
          <a:p>
            <a:pPr marL="361950" indent="-361950" algn="just" eaLnBrk="1" hangingPunct="1">
              <a:lnSpc>
                <a:spcPct val="190000"/>
              </a:lnSpc>
              <a:spcBef>
                <a:spcPct val="0"/>
              </a:spcBef>
              <a:buFont typeface="Wingdings" pitchFamily="2" charset="2"/>
              <a:buChar char="v"/>
              <a:tabLst>
                <a:tab pos="361950" algn="l"/>
              </a:tabLst>
              <a:defRPr/>
            </a:pPr>
            <a:r>
              <a:rPr lang="el-GR" sz="1800" dirty="0" smtClean="0">
                <a:solidFill>
                  <a:schemeClr val="accent5">
                    <a:lumMod val="10000"/>
                  </a:schemeClr>
                </a:solidFill>
                <a:effectLst/>
                <a:latin typeface="Arial" charset="0"/>
              </a:rPr>
              <a:t>Ρητή αναφορά των καταργούμενων νομοθετικών &amp; κανονιστικών διατάξεων προς αποφυγήν συγχύσεων ή αμφιβολιών ως προς το εφαρμοστέο δίκαιο</a:t>
            </a:r>
            <a:r>
              <a:rPr lang="fr-CA" sz="1800" dirty="0" smtClean="0">
                <a:solidFill>
                  <a:schemeClr val="accent5">
                    <a:lumMod val="10000"/>
                  </a:schemeClr>
                </a:solidFill>
                <a:effectLst/>
                <a:latin typeface="Arial" charset="0"/>
              </a:rPr>
              <a:t>.</a:t>
            </a:r>
            <a:endParaRPr lang="el-GR" sz="1800" dirty="0" smtClean="0">
              <a:solidFill>
                <a:schemeClr val="accent5">
                  <a:lumMod val="10000"/>
                </a:schemeClr>
              </a:solidFill>
              <a:effectLst/>
              <a:latin typeface="Arial" charset="0"/>
            </a:endParaRPr>
          </a:p>
          <a:p>
            <a:pPr marL="361950" indent="-361950" algn="just" eaLnBrk="1" hangingPunct="1">
              <a:lnSpc>
                <a:spcPct val="190000"/>
              </a:lnSpc>
              <a:spcBef>
                <a:spcPct val="0"/>
              </a:spcBef>
              <a:buFont typeface="Wingdings" pitchFamily="2" charset="2"/>
              <a:buChar char="Ø"/>
              <a:tabLst>
                <a:tab pos="361950" algn="l"/>
              </a:tabLst>
              <a:defRPr/>
            </a:pPr>
            <a:r>
              <a:rPr lang="el-GR" sz="1800" dirty="0" smtClean="0">
                <a:solidFill>
                  <a:schemeClr val="accent5">
                    <a:lumMod val="10000"/>
                  </a:schemeClr>
                </a:solidFill>
                <a:effectLst/>
                <a:latin typeface="Arial" charset="0"/>
              </a:rPr>
              <a:t>Καταργούνται στο σύνολό τους τα </a:t>
            </a:r>
            <a:r>
              <a:rPr lang="el-GR" sz="1800" b="1" dirty="0" err="1" smtClean="0">
                <a:solidFill>
                  <a:schemeClr val="accent5">
                    <a:lumMod val="10000"/>
                  </a:schemeClr>
                </a:solidFill>
                <a:effectLst/>
                <a:latin typeface="Arial" charset="0"/>
              </a:rPr>
              <a:t>π.δ</a:t>
            </a:r>
            <a:r>
              <a:rPr lang="el-GR" sz="1800" b="1" dirty="0" smtClean="0">
                <a:solidFill>
                  <a:schemeClr val="accent5">
                    <a:lumMod val="10000"/>
                  </a:schemeClr>
                </a:solidFill>
                <a:effectLst/>
                <a:latin typeface="Arial" charset="0"/>
              </a:rPr>
              <a:t>. 59/2007 &amp; 60/2007</a:t>
            </a:r>
            <a:r>
              <a:rPr lang="el-GR" sz="1800" dirty="0" smtClean="0">
                <a:solidFill>
                  <a:schemeClr val="accent5">
                    <a:lumMod val="10000"/>
                  </a:schemeClr>
                </a:solidFill>
                <a:effectLst/>
                <a:latin typeface="Arial" charset="0"/>
              </a:rPr>
              <a:t>.</a:t>
            </a:r>
          </a:p>
          <a:p>
            <a:pPr marL="361950" indent="-361950" algn="just" eaLnBrk="1" hangingPunct="1">
              <a:lnSpc>
                <a:spcPct val="190000"/>
              </a:lnSpc>
              <a:spcBef>
                <a:spcPct val="0"/>
              </a:spcBef>
              <a:buFont typeface="Wingdings" pitchFamily="2" charset="2"/>
              <a:buChar char="Ø"/>
              <a:tabLst>
                <a:tab pos="361950" algn="l"/>
              </a:tabLst>
              <a:defRPr/>
            </a:pPr>
            <a:r>
              <a:rPr lang="el-GR" sz="1800" dirty="0" smtClean="0">
                <a:solidFill>
                  <a:schemeClr val="accent5">
                    <a:lumMod val="10000"/>
                  </a:schemeClr>
                </a:solidFill>
                <a:effectLst/>
                <a:latin typeface="Arial" charset="0"/>
              </a:rPr>
              <a:t>Οι διατάξεις του ν. </a:t>
            </a:r>
            <a:r>
              <a:rPr lang="el-GR" sz="1800" b="1" dirty="0" smtClean="0">
                <a:solidFill>
                  <a:schemeClr val="accent5">
                    <a:lumMod val="10000"/>
                  </a:schemeClr>
                </a:solidFill>
                <a:effectLst/>
                <a:latin typeface="Arial" charset="0"/>
              </a:rPr>
              <a:t>3369/2008  &amp; ν. 3316/2005</a:t>
            </a:r>
            <a:r>
              <a:rPr lang="el-GR" sz="1800" dirty="0" smtClean="0">
                <a:solidFill>
                  <a:schemeClr val="accent5">
                    <a:lumMod val="10000"/>
                  </a:schemeClr>
                </a:solidFill>
                <a:effectLst/>
                <a:latin typeface="Arial" charset="0"/>
              </a:rPr>
              <a:t>  εκτός από τις διατάξεις που αφορούν στα </a:t>
            </a:r>
            <a:r>
              <a:rPr lang="el-GR" sz="1800" u="sng" dirty="0" smtClean="0">
                <a:solidFill>
                  <a:schemeClr val="accent5">
                    <a:lumMod val="10000"/>
                  </a:schemeClr>
                </a:solidFill>
                <a:effectLst/>
                <a:latin typeface="Arial" charset="0"/>
              </a:rPr>
              <a:t>Μητρώα</a:t>
            </a:r>
            <a:r>
              <a:rPr lang="el-GR" sz="1800" dirty="0" smtClean="0">
                <a:solidFill>
                  <a:schemeClr val="accent5">
                    <a:lumMod val="10000"/>
                  </a:schemeClr>
                </a:solidFill>
                <a:effectLst/>
                <a:latin typeface="Arial" charset="0"/>
              </a:rPr>
              <a:t>.</a:t>
            </a:r>
          </a:p>
          <a:p>
            <a:pPr marL="361950" indent="-361950" algn="just" eaLnBrk="1" hangingPunct="1">
              <a:lnSpc>
                <a:spcPct val="190000"/>
              </a:lnSpc>
              <a:spcBef>
                <a:spcPct val="0"/>
              </a:spcBef>
              <a:buFont typeface="Wingdings" pitchFamily="2" charset="2"/>
              <a:buChar char="Ø"/>
              <a:tabLst>
                <a:tab pos="361950" algn="l"/>
              </a:tabLst>
              <a:defRPr/>
            </a:pPr>
            <a:r>
              <a:rPr lang="el-GR" sz="1800" dirty="0" smtClean="0">
                <a:solidFill>
                  <a:schemeClr val="accent5">
                    <a:lumMod val="10000"/>
                  </a:schemeClr>
                </a:solidFill>
                <a:effectLst/>
                <a:latin typeface="Arial" charset="0"/>
              </a:rPr>
              <a:t>Οι διατάξεις του </a:t>
            </a:r>
            <a:r>
              <a:rPr lang="el-GR" sz="1800" b="1" dirty="0" smtClean="0">
                <a:solidFill>
                  <a:schemeClr val="accent5">
                    <a:lumMod val="10000"/>
                  </a:schemeClr>
                </a:solidFill>
                <a:effectLst/>
                <a:latin typeface="Arial" charset="0"/>
              </a:rPr>
              <a:t>ν. 2286/1995</a:t>
            </a:r>
            <a:r>
              <a:rPr lang="el-GR" sz="1800" dirty="0" smtClean="0">
                <a:solidFill>
                  <a:schemeClr val="accent5">
                    <a:lumMod val="10000"/>
                  </a:schemeClr>
                </a:solidFill>
                <a:effectLst/>
                <a:latin typeface="Arial" charset="0"/>
              </a:rPr>
              <a:t> (εφαρμογή για συμβάσεις ΕΠΠ 2014 &amp; παρελθόντων ετών)  &amp; το </a:t>
            </a:r>
            <a:r>
              <a:rPr lang="el-GR" sz="1800" b="1" dirty="0" err="1" smtClean="0">
                <a:solidFill>
                  <a:schemeClr val="accent5">
                    <a:lumMod val="10000"/>
                  </a:schemeClr>
                </a:solidFill>
                <a:effectLst/>
                <a:latin typeface="Arial" charset="0"/>
              </a:rPr>
              <a:t>π.δ</a:t>
            </a:r>
            <a:r>
              <a:rPr lang="el-GR" sz="1800" b="1" dirty="0" smtClean="0">
                <a:solidFill>
                  <a:schemeClr val="accent5">
                    <a:lumMod val="10000"/>
                  </a:schemeClr>
                </a:solidFill>
                <a:effectLst/>
                <a:latin typeface="Arial" charset="0"/>
              </a:rPr>
              <a:t>. 118/2007</a:t>
            </a:r>
            <a:r>
              <a:rPr lang="el-GR" sz="1800" dirty="0" smtClean="0">
                <a:solidFill>
                  <a:schemeClr val="accent5">
                    <a:lumMod val="10000"/>
                  </a:schemeClr>
                </a:solidFill>
                <a:effectLst/>
                <a:latin typeface="Arial" charset="0"/>
              </a:rPr>
              <a:t> </a:t>
            </a:r>
          </a:p>
          <a:p>
            <a:pPr marL="361950" indent="-361950" algn="just" eaLnBrk="1" hangingPunct="1">
              <a:lnSpc>
                <a:spcPct val="190000"/>
              </a:lnSpc>
              <a:spcBef>
                <a:spcPct val="0"/>
              </a:spcBef>
              <a:buFont typeface="Wingdings" pitchFamily="2" charset="2"/>
              <a:buChar char="Ø"/>
              <a:tabLst>
                <a:tab pos="361950" algn="l"/>
              </a:tabLst>
              <a:defRPr/>
            </a:pPr>
            <a:r>
              <a:rPr lang="el-GR" sz="1800" dirty="0" smtClean="0">
                <a:solidFill>
                  <a:schemeClr val="accent5">
                    <a:lumMod val="10000"/>
                  </a:schemeClr>
                </a:solidFill>
                <a:effectLst/>
                <a:latin typeface="Arial" charset="0"/>
              </a:rPr>
              <a:t>Οι διατάξεις των άρθρων </a:t>
            </a:r>
            <a:r>
              <a:rPr lang="el-GR" sz="1800" b="1" dirty="0" smtClean="0">
                <a:solidFill>
                  <a:schemeClr val="accent5">
                    <a:lumMod val="10000"/>
                  </a:schemeClr>
                </a:solidFill>
                <a:effectLst/>
                <a:latin typeface="Arial" charset="0"/>
              </a:rPr>
              <a:t>133 &amp; 134 του ν. 4270/2014</a:t>
            </a:r>
            <a:r>
              <a:rPr lang="el-GR" sz="1800" dirty="0" smtClean="0">
                <a:solidFill>
                  <a:schemeClr val="accent5">
                    <a:lumMod val="10000"/>
                  </a:schemeClr>
                </a:solidFill>
                <a:effectLst/>
                <a:latin typeface="Arial" charset="0"/>
              </a:rPr>
              <a:t> </a:t>
            </a:r>
          </a:p>
          <a:p>
            <a:pPr marL="361950" indent="-361950" algn="just" eaLnBrk="1" hangingPunct="1">
              <a:lnSpc>
                <a:spcPct val="190000"/>
              </a:lnSpc>
              <a:spcBef>
                <a:spcPct val="0"/>
              </a:spcBef>
              <a:buFont typeface="Wingdings" pitchFamily="2" charset="2"/>
              <a:buChar char="Ø"/>
              <a:tabLst>
                <a:tab pos="361950" algn="l"/>
              </a:tabLst>
              <a:defRPr/>
            </a:pPr>
            <a:r>
              <a:rPr lang="el-GR" sz="1800" dirty="0" smtClean="0">
                <a:solidFill>
                  <a:schemeClr val="accent5">
                    <a:lumMod val="10000"/>
                  </a:schemeClr>
                </a:solidFill>
                <a:effectLst/>
                <a:latin typeface="Arial" charset="0"/>
              </a:rPr>
              <a:t>Οι κατ’ εξουσιοδότηση των </a:t>
            </a:r>
            <a:r>
              <a:rPr lang="el-GR" sz="1800" b="1" dirty="0" smtClean="0">
                <a:solidFill>
                  <a:schemeClr val="accent5">
                    <a:lumMod val="10000"/>
                  </a:schemeClr>
                </a:solidFill>
                <a:effectLst/>
                <a:latin typeface="Arial" charset="0"/>
              </a:rPr>
              <a:t>ν. 2286/95 &amp;  2362/95</a:t>
            </a:r>
            <a:r>
              <a:rPr lang="el-GR" sz="1800" dirty="0" smtClean="0">
                <a:solidFill>
                  <a:schemeClr val="accent5">
                    <a:lumMod val="10000"/>
                  </a:schemeClr>
                </a:solidFill>
                <a:effectLst/>
                <a:latin typeface="Arial" charset="0"/>
              </a:rPr>
              <a:t>  Υ.Α. περί καθορισμού χρηματικών ορίων για την σύναψη ΔΣ με απευθείας ανάθεση ή  συνοπτικές διαδικασίες.</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Rectangle 6"/>
          <p:cNvSpPr>
            <a:spLocks noGrp="1" noChangeArrowheads="1"/>
          </p:cNvSpPr>
          <p:nvPr>
            <p:ph type="sldNum" sz="quarter" idx="12"/>
          </p:nvPr>
        </p:nvSpPr>
        <p:spPr>
          <a:xfrm>
            <a:off x="6553200" y="6248400"/>
            <a:ext cx="1905000" cy="457200"/>
          </a:xfrm>
          <a:noFill/>
        </p:spPr>
        <p:txBody>
          <a:bodyPr/>
          <a:lstStyle/>
          <a:p>
            <a:fld id="{283CDF94-4C24-486D-B896-1BD91F9710BB}" type="slidenum">
              <a:rPr lang="el-GR" sz="1200" smtClean="0">
                <a:effectLst/>
                <a:latin typeface="Verdana" pitchFamily="34" charset="0"/>
              </a:rPr>
              <a:pPr/>
              <a:t>33</a:t>
            </a:fld>
            <a:endParaRPr lang="el-GR" sz="1200" smtClean="0">
              <a:effectLst/>
              <a:latin typeface="Verdana" pitchFamily="34" charset="0"/>
            </a:endParaRPr>
          </a:p>
        </p:txBody>
      </p:sp>
      <p:sp>
        <p:nvSpPr>
          <p:cNvPr id="23555" name="Rectangle 2"/>
          <p:cNvSpPr>
            <a:spLocks noGrp="1" noChangeArrowheads="1"/>
          </p:cNvSpPr>
          <p:nvPr>
            <p:ph type="ctrTitle" idx="4294967295"/>
          </p:nvPr>
        </p:nvSpPr>
        <p:spPr>
          <a:xfrm>
            <a:off x="107950" y="260350"/>
            <a:ext cx="8821768" cy="596900"/>
          </a:xfrm>
        </p:spPr>
        <p:txBody>
          <a:bodyPr anchor="b"/>
          <a:lstStyle/>
          <a:p>
            <a:pPr algn="l" eaLnBrk="1" hangingPunct="1">
              <a:defRPr/>
            </a:pPr>
            <a:r>
              <a:rPr lang="el-GR" sz="3800" b="0" dirty="0" smtClean="0">
                <a:latin typeface="Arial" charset="0"/>
              </a:rPr>
              <a:t/>
            </a:r>
            <a:br>
              <a:rPr lang="el-GR" sz="3800" b="0" dirty="0" smtClean="0">
                <a:latin typeface="Arial" charset="0"/>
              </a:rPr>
            </a:br>
            <a:r>
              <a:rPr lang="en-US" sz="3800" b="0" dirty="0" smtClean="0">
                <a:latin typeface="Arial" charset="0"/>
              </a:rPr>
              <a:t/>
            </a:r>
            <a:br>
              <a:rPr lang="en-US" sz="3800" b="0" dirty="0" smtClean="0">
                <a:latin typeface="Arial" charset="0"/>
              </a:rPr>
            </a:br>
            <a:r>
              <a:rPr lang="el-GR" sz="1800" dirty="0" smtClean="0">
                <a:latin typeface="Arial" charset="0"/>
              </a:rPr>
              <a:t>Ν. 4412/16, Βιβλίο </a:t>
            </a:r>
            <a:r>
              <a:rPr lang="en-GB" sz="1800" dirty="0" smtClean="0">
                <a:latin typeface="Arial" charset="0"/>
              </a:rPr>
              <a:t>V</a:t>
            </a:r>
            <a:r>
              <a:rPr lang="el-GR" sz="1800" dirty="0" smtClean="0">
                <a:latin typeface="Arial" charset="0"/>
              </a:rPr>
              <a:t> άρθρο 377 - καταργούμενες διατάξεις από έναρξη ισχύος</a:t>
            </a:r>
          </a:p>
        </p:txBody>
      </p:sp>
      <p:sp>
        <p:nvSpPr>
          <p:cNvPr id="23556" name="Rectangle 3"/>
          <p:cNvSpPr>
            <a:spLocks noGrp="1" noChangeArrowheads="1"/>
          </p:cNvSpPr>
          <p:nvPr>
            <p:ph type="subTitle" idx="4294967295"/>
          </p:nvPr>
        </p:nvSpPr>
        <p:spPr>
          <a:xfrm>
            <a:off x="395288" y="1357297"/>
            <a:ext cx="8353425" cy="5167327"/>
          </a:xfrm>
        </p:spPr>
        <p:txBody>
          <a:bodyPr/>
          <a:lstStyle/>
          <a:p>
            <a:pPr marL="361950" indent="-361950" algn="just" eaLnBrk="1" hangingPunct="1">
              <a:lnSpc>
                <a:spcPct val="150000"/>
              </a:lnSpc>
              <a:spcBef>
                <a:spcPct val="0"/>
              </a:spcBef>
              <a:buFont typeface="Wingdings" pitchFamily="2" charset="2"/>
              <a:buChar char="Ø"/>
              <a:tabLst>
                <a:tab pos="361950" algn="l"/>
              </a:tabLst>
              <a:defRPr/>
            </a:pPr>
            <a:r>
              <a:rPr lang="el-GR" sz="1800" b="1" dirty="0" smtClean="0">
                <a:solidFill>
                  <a:schemeClr val="accent4">
                    <a:lumMod val="10000"/>
                  </a:schemeClr>
                </a:solidFill>
                <a:effectLst/>
                <a:latin typeface="Arial" charset="0"/>
              </a:rPr>
              <a:t>Κατάργηση  Ειδικών Κανονισμών ανάθεσης &amp; εκτέλεσης συμβάσεων προμηθειών, υπηρεσιών &amp; έργων, καθώς &amp; κατάργηση οικείων εξουσιοδοτικών νομοθετικών διατάξεων.</a:t>
            </a:r>
          </a:p>
          <a:p>
            <a:pPr marL="361950" indent="-361950" algn="just" eaLnBrk="1" hangingPunct="1">
              <a:lnSpc>
                <a:spcPct val="150000"/>
              </a:lnSpc>
              <a:spcBef>
                <a:spcPct val="0"/>
              </a:spcBef>
              <a:buFont typeface="Wingdings" pitchFamily="2" charset="2"/>
              <a:buChar char="Ø"/>
              <a:tabLst>
                <a:tab pos="361950" algn="l"/>
              </a:tabLst>
              <a:defRPr/>
            </a:pPr>
            <a:r>
              <a:rPr lang="el-GR" sz="1800" b="1" dirty="0" smtClean="0">
                <a:solidFill>
                  <a:schemeClr val="accent4">
                    <a:lumMod val="10000"/>
                  </a:schemeClr>
                </a:solidFill>
                <a:effectLst/>
                <a:latin typeface="Arial" charset="0"/>
              </a:rPr>
              <a:t> Γενική διάταξη περί:</a:t>
            </a:r>
          </a:p>
          <a:p>
            <a:pPr marL="361950" indent="-361950" algn="just" eaLnBrk="1" hangingPunct="1">
              <a:lnSpc>
                <a:spcPct val="150000"/>
              </a:lnSpc>
              <a:spcBef>
                <a:spcPct val="0"/>
              </a:spcBef>
              <a:buFont typeface="Wingdings" pitchFamily="2" charset="2"/>
              <a:buNone/>
              <a:tabLst>
                <a:tab pos="361950" algn="l"/>
              </a:tabLst>
              <a:defRPr/>
            </a:pPr>
            <a:r>
              <a:rPr lang="el-GR" sz="1800" b="1" dirty="0" smtClean="0">
                <a:solidFill>
                  <a:schemeClr val="accent4">
                    <a:lumMod val="10000"/>
                  </a:schemeClr>
                </a:solidFill>
                <a:effectLst/>
                <a:latin typeface="Arial" charset="0"/>
              </a:rPr>
              <a:t>	</a:t>
            </a:r>
            <a:r>
              <a:rPr lang="fr-CA" sz="1800" b="1" dirty="0" smtClean="0">
                <a:solidFill>
                  <a:schemeClr val="accent4">
                    <a:lumMod val="10000"/>
                  </a:schemeClr>
                </a:solidFill>
                <a:effectLst/>
                <a:latin typeface="Arial" charset="0"/>
              </a:rPr>
              <a:t>Κ</a:t>
            </a:r>
            <a:r>
              <a:rPr lang="el-GR" sz="1800" b="1" dirty="0" smtClean="0">
                <a:solidFill>
                  <a:schemeClr val="accent4">
                    <a:lumMod val="10000"/>
                  </a:schemeClr>
                </a:solidFill>
                <a:effectLst/>
                <a:latin typeface="Arial" charset="0"/>
              </a:rPr>
              <a:t>ΑΤΑΡΓΗΣΗΣ ΚΑΘΕ ΓΕΝΙΚΗΣ ή  ΕΙΔΙΚΗΣ ΔΙΑΤΑΞΗΣ ΠΟΥ ΕΙΝΑΙ ΑΝΤΙΘΕΤΗ ΜΕ ΤΙΣ ΔΙΑΤΑΞΕΙΣ ΤΟΥ Ν.4412 ή  ΡΥΘΜΙΖΕΙ ΤΑ ΘΕΜΑΤΑ ΑΥΤΆ ΜΕ ΑΛΛΟΝ ΤΡΟΠΟ</a:t>
            </a:r>
            <a:r>
              <a:rPr lang="fr-CA" sz="1800" b="1" dirty="0" smtClean="0">
                <a:solidFill>
                  <a:schemeClr val="accent4">
                    <a:lumMod val="10000"/>
                  </a:schemeClr>
                </a:solidFill>
                <a:effectLst/>
                <a:latin typeface="Arial" charset="0"/>
              </a:rPr>
              <a:t>.</a:t>
            </a:r>
            <a:r>
              <a:rPr lang="el-GR" sz="1800" b="1" dirty="0" smtClean="0">
                <a:solidFill>
                  <a:schemeClr val="accent4">
                    <a:lumMod val="10000"/>
                  </a:schemeClr>
                </a:solidFill>
                <a:effectLst/>
                <a:latin typeface="Arial" charset="0"/>
              </a:rPr>
              <a:t> </a:t>
            </a:r>
          </a:p>
          <a:p>
            <a:pPr marL="361950" indent="-361950" algn="just" eaLnBrk="1" hangingPunct="1">
              <a:lnSpc>
                <a:spcPct val="150000"/>
              </a:lnSpc>
              <a:spcBef>
                <a:spcPct val="0"/>
              </a:spcBef>
              <a:buFont typeface="Wingdings" pitchFamily="2" charset="2"/>
              <a:buNone/>
              <a:tabLst>
                <a:tab pos="361950" algn="l"/>
              </a:tabLst>
              <a:defRPr/>
            </a:pPr>
            <a:endParaRPr lang="el-GR" sz="1800" b="1" dirty="0" smtClean="0">
              <a:solidFill>
                <a:schemeClr val="accent4">
                  <a:lumMod val="10000"/>
                </a:schemeClr>
              </a:solidFill>
              <a:effectLst/>
              <a:latin typeface="Arial" charset="0"/>
            </a:endParaRPr>
          </a:p>
          <a:p>
            <a:pPr marL="0" indent="0" algn="just" eaLnBrk="1" hangingPunct="1">
              <a:spcBef>
                <a:spcPct val="0"/>
              </a:spcBef>
              <a:buFont typeface="Wingdings" pitchFamily="2" charset="2"/>
              <a:buNone/>
              <a:tabLst>
                <a:tab pos="0" algn="l"/>
              </a:tabLst>
              <a:defRPr/>
            </a:pPr>
            <a:r>
              <a:rPr lang="el-GR" sz="1800" dirty="0" smtClean="0">
                <a:solidFill>
                  <a:schemeClr val="accent4">
                    <a:lumMod val="10000"/>
                  </a:schemeClr>
                </a:solidFill>
                <a:latin typeface="Arial" charset="0"/>
              </a:rPr>
              <a:t>[βλ. συν/</a:t>
            </a:r>
            <a:r>
              <a:rPr lang="el-GR" sz="1800" dirty="0" err="1" smtClean="0">
                <a:solidFill>
                  <a:schemeClr val="accent4">
                    <a:lumMod val="10000"/>
                  </a:schemeClr>
                </a:solidFill>
                <a:latin typeface="Arial" charset="0"/>
              </a:rPr>
              <a:t>νο</a:t>
            </a:r>
            <a:r>
              <a:rPr lang="el-GR" sz="1800" dirty="0" smtClean="0">
                <a:solidFill>
                  <a:schemeClr val="accent4">
                    <a:lumMod val="10000"/>
                  </a:schemeClr>
                </a:solidFill>
                <a:latin typeface="Arial" charset="0"/>
              </a:rPr>
              <a:t> αρχείο </a:t>
            </a:r>
            <a:r>
              <a:rPr lang="fr-CA" sz="1800" dirty="0" smtClean="0">
                <a:solidFill>
                  <a:schemeClr val="accent4">
                    <a:lumMod val="10000"/>
                  </a:schemeClr>
                </a:solidFill>
                <a:latin typeface="Arial" charset="0"/>
              </a:rPr>
              <a:t>i) </a:t>
            </a:r>
            <a:r>
              <a:rPr lang="el-GR" sz="1800" dirty="0" smtClean="0">
                <a:solidFill>
                  <a:schemeClr val="accent4">
                    <a:lumMod val="10000"/>
                  </a:schemeClr>
                </a:solidFill>
                <a:latin typeface="Arial" charset="0"/>
              </a:rPr>
              <a:t>για αναλυτική παρουσίαση καταργούμενων διατάξεων με αρθρ. 377]</a:t>
            </a:r>
          </a:p>
          <a:p>
            <a:pPr marL="361950" indent="-361950" algn="just" eaLnBrk="1" hangingPunct="1">
              <a:lnSpc>
                <a:spcPct val="220000"/>
              </a:lnSpc>
              <a:spcBef>
                <a:spcPct val="0"/>
              </a:spcBef>
              <a:buFont typeface="Wingdings" pitchFamily="2" charset="2"/>
              <a:buNone/>
              <a:tabLst>
                <a:tab pos="361950" algn="l"/>
              </a:tabLst>
              <a:defRPr/>
            </a:pPr>
            <a:endParaRPr lang="el-GR" sz="1800" dirty="0" smtClean="0">
              <a:solidFill>
                <a:schemeClr val="folHlink"/>
              </a:solidFill>
              <a:latin typeface="Arial"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6"/>
          <p:cNvSpPr>
            <a:spLocks noGrp="1" noChangeArrowheads="1"/>
          </p:cNvSpPr>
          <p:nvPr>
            <p:ph type="sldNum" sz="quarter" idx="12"/>
          </p:nvPr>
        </p:nvSpPr>
        <p:spPr>
          <a:xfrm>
            <a:off x="6553200" y="6248400"/>
            <a:ext cx="1905000" cy="457200"/>
          </a:xfrm>
          <a:noFill/>
        </p:spPr>
        <p:txBody>
          <a:bodyPr/>
          <a:lstStyle/>
          <a:p>
            <a:fld id="{7DF12096-AFC7-4544-8987-4D41EAB28EE1}" type="slidenum">
              <a:rPr lang="el-GR" sz="1200" smtClean="0">
                <a:effectLst/>
                <a:latin typeface="Verdana" pitchFamily="34" charset="0"/>
              </a:rPr>
              <a:pPr/>
              <a:t>34</a:t>
            </a:fld>
            <a:endParaRPr lang="el-GR" sz="1200" smtClean="0">
              <a:effectLst/>
              <a:latin typeface="Verdana" pitchFamily="34" charset="0"/>
            </a:endParaRPr>
          </a:p>
        </p:txBody>
      </p:sp>
      <p:sp>
        <p:nvSpPr>
          <p:cNvPr id="24579" name="Rectangle 2"/>
          <p:cNvSpPr>
            <a:spLocks noGrp="1" noChangeArrowheads="1"/>
          </p:cNvSpPr>
          <p:nvPr>
            <p:ph type="ctrTitle" idx="4294967295"/>
          </p:nvPr>
        </p:nvSpPr>
        <p:spPr>
          <a:xfrm>
            <a:off x="107950" y="260350"/>
            <a:ext cx="8713788" cy="431800"/>
          </a:xfrm>
        </p:spPr>
        <p:txBody>
          <a:bodyPr anchor="b"/>
          <a:lstStyle/>
          <a:p>
            <a:pPr eaLnBrk="1" hangingPunct="1">
              <a:defRPr/>
            </a:pPr>
            <a:r>
              <a:rPr lang="el-GR" sz="2000" smtClean="0">
                <a:latin typeface="Arial" charset="0"/>
              </a:rPr>
              <a:t>Ν. 4412/16, Βιβλίο </a:t>
            </a:r>
            <a:r>
              <a:rPr lang="en-GB" sz="2000" smtClean="0">
                <a:latin typeface="Arial" charset="0"/>
              </a:rPr>
              <a:t>V</a:t>
            </a:r>
            <a:r>
              <a:rPr lang="el-GR" sz="2000" smtClean="0">
                <a:latin typeface="Arial" charset="0"/>
              </a:rPr>
              <a:t> άρθρο 376 «Μεταβατικές διατάξεις»</a:t>
            </a:r>
          </a:p>
        </p:txBody>
      </p:sp>
      <p:sp>
        <p:nvSpPr>
          <p:cNvPr id="24580" name="Rectangle 3"/>
          <p:cNvSpPr>
            <a:spLocks noGrp="1" noChangeArrowheads="1"/>
          </p:cNvSpPr>
          <p:nvPr>
            <p:ph type="subTitle" idx="4294967295"/>
          </p:nvPr>
        </p:nvSpPr>
        <p:spPr>
          <a:xfrm>
            <a:off x="250825" y="928670"/>
            <a:ext cx="8497888" cy="5237180"/>
          </a:xfrm>
        </p:spPr>
        <p:txBody>
          <a:bodyPr/>
          <a:lstStyle/>
          <a:p>
            <a:pPr marL="361950" indent="-361950" algn="just" eaLnBrk="1" hangingPunct="1">
              <a:lnSpc>
                <a:spcPct val="150000"/>
              </a:lnSpc>
              <a:spcBef>
                <a:spcPct val="0"/>
              </a:spcBef>
              <a:buFont typeface="Wingdings" pitchFamily="2" charset="2"/>
              <a:buChar char="v"/>
              <a:tabLst>
                <a:tab pos="361950" algn="l"/>
              </a:tabLst>
              <a:defRPr/>
            </a:pPr>
            <a:r>
              <a:rPr lang="el-GR" sz="2000" dirty="0" smtClean="0">
                <a:solidFill>
                  <a:schemeClr val="accent5">
                    <a:lumMod val="10000"/>
                  </a:schemeClr>
                </a:solidFill>
                <a:effectLst/>
                <a:latin typeface="Arial" charset="0"/>
              </a:rPr>
              <a:t>Ρύθμιση ζητημάτων επιλογής του εφαρμοστέου δικαίου </a:t>
            </a:r>
            <a:r>
              <a:rPr lang="el-GR" sz="2000" b="1" dirty="0" smtClean="0">
                <a:solidFill>
                  <a:schemeClr val="accent5">
                    <a:lumMod val="10000"/>
                  </a:schemeClr>
                </a:solidFill>
                <a:effectLst/>
                <a:latin typeface="Arial" charset="0"/>
              </a:rPr>
              <a:t>σε εν εξελίξει διαδικασίες σύναψης ΔΣ</a:t>
            </a:r>
            <a:r>
              <a:rPr lang="el-GR" sz="2000" dirty="0" smtClean="0">
                <a:solidFill>
                  <a:schemeClr val="accent5">
                    <a:lumMod val="10000"/>
                  </a:schemeClr>
                </a:solidFill>
                <a:effectLst/>
                <a:latin typeface="Arial" charset="0"/>
              </a:rPr>
              <a:t> κατά το χρόνο έναρξης ισχύος του ν. 4412/16.</a:t>
            </a:r>
          </a:p>
          <a:p>
            <a:pPr marL="361950" indent="-361950" algn="just" eaLnBrk="1" hangingPunct="1">
              <a:lnSpc>
                <a:spcPct val="150000"/>
              </a:lnSpc>
              <a:spcBef>
                <a:spcPct val="0"/>
              </a:spcBef>
              <a:buFont typeface="Wingdings" pitchFamily="2" charset="2"/>
              <a:buChar char="v"/>
              <a:tabLst>
                <a:tab pos="361950" algn="l"/>
              </a:tabLst>
              <a:defRPr/>
            </a:pPr>
            <a:r>
              <a:rPr lang="el-GR" sz="2000" dirty="0" smtClean="0">
                <a:solidFill>
                  <a:schemeClr val="accent5">
                    <a:lumMod val="10000"/>
                  </a:schemeClr>
                </a:solidFill>
                <a:effectLst/>
                <a:latin typeface="Arial" charset="0"/>
              </a:rPr>
              <a:t>Απαραίτητες για την </a:t>
            </a:r>
            <a:r>
              <a:rPr lang="el-GR" sz="2000" b="1" dirty="0" smtClean="0">
                <a:solidFill>
                  <a:schemeClr val="accent5">
                    <a:lumMod val="10000"/>
                  </a:schemeClr>
                </a:solidFill>
                <a:effectLst/>
                <a:latin typeface="Arial" charset="0"/>
              </a:rPr>
              <a:t>ομαλή μετάβαση από το υφιστάμενο θεσμικό πλαίσιο στο νέο</a:t>
            </a:r>
            <a:r>
              <a:rPr lang="fr-CA" sz="2000" b="1" dirty="0" smtClean="0">
                <a:solidFill>
                  <a:schemeClr val="accent5">
                    <a:lumMod val="10000"/>
                  </a:schemeClr>
                </a:solidFill>
                <a:effectLst/>
                <a:latin typeface="Arial" charset="0"/>
              </a:rPr>
              <a:t>.</a:t>
            </a:r>
          </a:p>
          <a:p>
            <a:pPr marL="361950" indent="-361950" algn="just" eaLnBrk="1" hangingPunct="1">
              <a:lnSpc>
                <a:spcPct val="150000"/>
              </a:lnSpc>
              <a:spcBef>
                <a:spcPct val="0"/>
              </a:spcBef>
              <a:buFont typeface="Wingdings" pitchFamily="2" charset="2"/>
              <a:buChar char="v"/>
              <a:tabLst>
                <a:tab pos="361950" algn="l"/>
              </a:tabLst>
              <a:defRPr/>
            </a:pPr>
            <a:r>
              <a:rPr lang="fr-CA" sz="2000" dirty="0" smtClean="0">
                <a:solidFill>
                  <a:schemeClr val="accent5">
                    <a:lumMod val="10000"/>
                  </a:schemeClr>
                </a:solidFill>
                <a:effectLst/>
                <a:latin typeface="Arial" charset="0"/>
              </a:rPr>
              <a:t>A</a:t>
            </a:r>
            <a:r>
              <a:rPr lang="el-GR" sz="2000" dirty="0" err="1" smtClean="0">
                <a:solidFill>
                  <a:schemeClr val="accent5">
                    <a:lumMod val="10000"/>
                  </a:schemeClr>
                </a:solidFill>
                <a:effectLst/>
                <a:latin typeface="Arial" charset="0"/>
              </a:rPr>
              <a:t>ποσκοπούν</a:t>
            </a:r>
            <a:r>
              <a:rPr lang="el-GR" sz="2000" dirty="0" smtClean="0">
                <a:solidFill>
                  <a:schemeClr val="accent5">
                    <a:lumMod val="10000"/>
                  </a:schemeClr>
                </a:solidFill>
                <a:effectLst/>
                <a:latin typeface="Arial" charset="0"/>
              </a:rPr>
              <a:t> στη σταδιακή προσαρμογή των ΑΑ\ΑΦ &amp; των οικονομικών φορέων στο νέο νομικό καθεστώς &amp; στην ομαλή ανάθεση\εκτέλεση των ήδη εκκρεμών ΔΣ, κατά την έναρξη ισχύος του ν. 4412/16.</a:t>
            </a:r>
          </a:p>
          <a:p>
            <a:pPr marL="361950" indent="-361950" algn="just" eaLnBrk="1" hangingPunct="1">
              <a:lnSpc>
                <a:spcPct val="160000"/>
              </a:lnSpc>
              <a:spcBef>
                <a:spcPct val="0"/>
              </a:spcBef>
              <a:buFont typeface="Wingdings" pitchFamily="2" charset="2"/>
              <a:buNone/>
              <a:tabLst>
                <a:tab pos="361950" algn="l"/>
              </a:tabLst>
              <a:defRPr/>
            </a:pPr>
            <a:r>
              <a:rPr lang="el-GR" sz="2000" dirty="0" smtClean="0">
                <a:latin typeface="Arial" charset="0"/>
              </a:rPr>
              <a:t>  </a:t>
            </a:r>
            <a:r>
              <a:rPr lang="el-GR" sz="2000" dirty="0" smtClean="0">
                <a:solidFill>
                  <a:schemeClr val="folHlink"/>
                </a:solidFill>
                <a:latin typeface="Arial" charset="0"/>
              </a:rPr>
              <a:t>[βλ. συν/</a:t>
            </a:r>
            <a:r>
              <a:rPr lang="el-GR" sz="2000" dirty="0" err="1" smtClean="0">
                <a:solidFill>
                  <a:schemeClr val="folHlink"/>
                </a:solidFill>
                <a:latin typeface="Arial" charset="0"/>
              </a:rPr>
              <a:t>νο</a:t>
            </a:r>
            <a:r>
              <a:rPr lang="el-GR" sz="2000" dirty="0" smtClean="0">
                <a:solidFill>
                  <a:schemeClr val="folHlink"/>
                </a:solidFill>
                <a:latin typeface="Arial" charset="0"/>
              </a:rPr>
              <a:t> αρχείο </a:t>
            </a:r>
            <a:r>
              <a:rPr lang="fr-CA" sz="2000" dirty="0" smtClean="0">
                <a:solidFill>
                  <a:schemeClr val="folHlink"/>
                </a:solidFill>
                <a:latin typeface="Arial" charset="0"/>
              </a:rPr>
              <a:t>ii) </a:t>
            </a:r>
            <a:r>
              <a:rPr lang="el-GR" sz="2000" dirty="0" smtClean="0">
                <a:solidFill>
                  <a:schemeClr val="folHlink"/>
                </a:solidFill>
                <a:latin typeface="Arial" charset="0"/>
              </a:rPr>
              <a:t>αναλυτικής παρουσίασης μεταβατικών διατάξεων]</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6"/>
          <p:cNvSpPr>
            <a:spLocks noGrp="1" noChangeArrowheads="1"/>
          </p:cNvSpPr>
          <p:nvPr>
            <p:ph type="sldNum" sz="quarter" idx="12"/>
          </p:nvPr>
        </p:nvSpPr>
        <p:spPr>
          <a:xfrm>
            <a:off x="6553200" y="6248400"/>
            <a:ext cx="1905000" cy="457200"/>
          </a:xfrm>
          <a:noFill/>
        </p:spPr>
        <p:txBody>
          <a:bodyPr/>
          <a:lstStyle/>
          <a:p>
            <a:fld id="{7DF12096-AFC7-4544-8987-4D41EAB28EE1}" type="slidenum">
              <a:rPr lang="el-GR" sz="1200" smtClean="0">
                <a:effectLst/>
                <a:latin typeface="Verdana" pitchFamily="34" charset="0"/>
              </a:rPr>
              <a:pPr/>
              <a:t>35</a:t>
            </a:fld>
            <a:endParaRPr lang="el-GR" sz="1200" smtClean="0">
              <a:effectLst/>
              <a:latin typeface="Verdana" pitchFamily="34" charset="0"/>
            </a:endParaRPr>
          </a:p>
        </p:txBody>
      </p:sp>
      <p:sp>
        <p:nvSpPr>
          <p:cNvPr id="24579" name="Rectangle 2"/>
          <p:cNvSpPr>
            <a:spLocks noGrp="1" noChangeArrowheads="1"/>
          </p:cNvSpPr>
          <p:nvPr>
            <p:ph type="ctrTitle" idx="4294967295"/>
          </p:nvPr>
        </p:nvSpPr>
        <p:spPr>
          <a:xfrm>
            <a:off x="107950" y="260350"/>
            <a:ext cx="8713788" cy="431800"/>
          </a:xfrm>
        </p:spPr>
        <p:txBody>
          <a:bodyPr anchor="b"/>
          <a:lstStyle/>
          <a:p>
            <a:pPr eaLnBrk="1" hangingPunct="1">
              <a:defRPr/>
            </a:pPr>
            <a:r>
              <a:rPr lang="el-GR" sz="2000" smtClean="0">
                <a:latin typeface="Arial" charset="0"/>
              </a:rPr>
              <a:t>Ν. 4412/16, Βιβλίο </a:t>
            </a:r>
            <a:r>
              <a:rPr lang="en-GB" sz="2000" smtClean="0">
                <a:latin typeface="Arial" charset="0"/>
              </a:rPr>
              <a:t>V</a:t>
            </a:r>
            <a:r>
              <a:rPr lang="el-GR" sz="2000" smtClean="0">
                <a:latin typeface="Arial" charset="0"/>
              </a:rPr>
              <a:t> άρθρο 376 «Μεταβατικές διατάξεις»</a:t>
            </a:r>
          </a:p>
        </p:txBody>
      </p:sp>
      <p:sp>
        <p:nvSpPr>
          <p:cNvPr id="24580" name="Rectangle 3"/>
          <p:cNvSpPr>
            <a:spLocks noGrp="1" noChangeArrowheads="1"/>
          </p:cNvSpPr>
          <p:nvPr>
            <p:ph type="subTitle" idx="4294967295"/>
          </p:nvPr>
        </p:nvSpPr>
        <p:spPr>
          <a:xfrm>
            <a:off x="250825" y="928670"/>
            <a:ext cx="8497888" cy="5500726"/>
          </a:xfrm>
        </p:spPr>
        <p:txBody>
          <a:bodyPr/>
          <a:lstStyle/>
          <a:p>
            <a:pPr marL="361950" indent="-361950" algn="ctr" eaLnBrk="1" hangingPunct="1">
              <a:lnSpc>
                <a:spcPct val="150000"/>
              </a:lnSpc>
              <a:spcBef>
                <a:spcPct val="0"/>
              </a:spcBef>
              <a:buFont typeface="Wingdings" pitchFamily="2" charset="2"/>
              <a:buChar char="v"/>
              <a:tabLst>
                <a:tab pos="361950" algn="l"/>
              </a:tabLst>
              <a:defRPr/>
            </a:pPr>
            <a:r>
              <a:rPr lang="el-GR" sz="2000" b="1" u="sng" dirty="0" smtClean="0">
                <a:solidFill>
                  <a:srgbClr val="FF0000"/>
                </a:solidFill>
                <a:effectLst/>
                <a:latin typeface="Arial" pitchFamily="34" charset="0"/>
                <a:cs typeface="Arial" pitchFamily="34" charset="0"/>
              </a:rPr>
              <a:t>ΠΡΟΣΟΧΗ!!!</a:t>
            </a:r>
          </a:p>
          <a:p>
            <a:pPr marL="361950" indent="-361950" algn="just" eaLnBrk="1" hangingPunct="1">
              <a:lnSpc>
                <a:spcPct val="150000"/>
              </a:lnSpc>
              <a:spcBef>
                <a:spcPct val="0"/>
              </a:spcBef>
              <a:buFont typeface="Wingdings" pitchFamily="2" charset="2"/>
              <a:buChar char="v"/>
              <a:tabLst>
                <a:tab pos="361950" algn="l"/>
              </a:tabLst>
              <a:defRPr/>
            </a:pPr>
            <a:r>
              <a:rPr lang="el-GR" sz="2000" b="1" dirty="0" smtClean="0">
                <a:solidFill>
                  <a:srgbClr val="FF0000"/>
                </a:solidFill>
                <a:effectLst/>
                <a:latin typeface="Arial" pitchFamily="34" charset="0"/>
                <a:cs typeface="Arial" pitchFamily="34" charset="0"/>
              </a:rPr>
              <a:t>παρ. 17: </a:t>
            </a:r>
            <a:r>
              <a:rPr lang="el-GR" sz="2000" b="1" dirty="0" smtClean="0">
                <a:solidFill>
                  <a:schemeClr val="accent5">
                    <a:lumMod val="10000"/>
                  </a:schemeClr>
                </a:solidFill>
                <a:effectLst/>
                <a:latin typeface="Arial" pitchFamily="34" charset="0"/>
                <a:cs typeface="Arial" pitchFamily="34" charset="0"/>
              </a:rPr>
              <a:t>μέχρι να καταστεί εφικτή η έκδοση του πιστοποιητικού της </a:t>
            </a:r>
            <a:r>
              <a:rPr lang="el-GR" sz="2000" b="1" dirty="0" err="1" smtClean="0">
                <a:solidFill>
                  <a:schemeClr val="accent5">
                    <a:lumMod val="10000"/>
                  </a:schemeClr>
                </a:solidFill>
                <a:effectLst/>
                <a:latin typeface="Arial" pitchFamily="34" charset="0"/>
                <a:cs typeface="Arial" pitchFamily="34" charset="0"/>
              </a:rPr>
              <a:t>περ</a:t>
            </a:r>
            <a:r>
              <a:rPr lang="el-GR" sz="2000" b="1" dirty="0" smtClean="0">
                <a:solidFill>
                  <a:schemeClr val="accent5">
                    <a:lumMod val="10000"/>
                  </a:schemeClr>
                </a:solidFill>
                <a:effectLst/>
                <a:latin typeface="Arial" pitchFamily="34" charset="0"/>
                <a:cs typeface="Arial" pitchFamily="34" charset="0"/>
              </a:rPr>
              <a:t>. </a:t>
            </a:r>
            <a:r>
              <a:rPr lang="el-GR" sz="2000" b="1" dirty="0" err="1" smtClean="0">
                <a:solidFill>
                  <a:schemeClr val="accent5">
                    <a:lumMod val="10000"/>
                  </a:schemeClr>
                </a:solidFill>
                <a:effectLst/>
                <a:latin typeface="Arial" pitchFamily="34" charset="0"/>
                <a:cs typeface="Arial" pitchFamily="34" charset="0"/>
              </a:rPr>
              <a:t>γ΄</a:t>
            </a:r>
            <a:r>
              <a:rPr lang="el-GR" sz="2000" b="1" dirty="0" smtClean="0">
                <a:solidFill>
                  <a:schemeClr val="accent5">
                    <a:lumMod val="10000"/>
                  </a:schemeClr>
                </a:solidFill>
                <a:effectLst/>
                <a:latin typeface="Arial" pitchFamily="34" charset="0"/>
                <a:cs typeface="Arial" pitchFamily="34" charset="0"/>
              </a:rPr>
              <a:t>, παρ. 2 του </a:t>
            </a:r>
            <a:r>
              <a:rPr lang="el-GR" sz="2000" b="1" dirty="0" smtClean="0">
                <a:solidFill>
                  <a:srgbClr val="00B0F0"/>
                </a:solidFill>
                <a:effectLst/>
                <a:latin typeface="Arial" pitchFamily="34" charset="0"/>
                <a:cs typeface="Arial" pitchFamily="34" charset="0"/>
              </a:rPr>
              <a:t>άρθρ. 80 «Αποδεικτικά μέσα», </a:t>
            </a:r>
            <a:r>
              <a:rPr lang="el-GR" sz="2000" b="1" dirty="0" smtClean="0">
                <a:solidFill>
                  <a:schemeClr val="accent5">
                    <a:lumMod val="10000"/>
                  </a:schemeClr>
                </a:solidFill>
                <a:effectLst/>
                <a:latin typeface="Arial" pitchFamily="34" charset="0"/>
                <a:cs typeface="Arial" pitchFamily="34" charset="0"/>
              </a:rPr>
              <a:t>αυτό αντικαθίσταται από υπεύθυνη δήλωση του οικονομικού φορέα, </a:t>
            </a:r>
            <a:r>
              <a:rPr lang="el-GR" sz="2000" b="1" dirty="0" smtClean="0">
                <a:solidFill>
                  <a:srgbClr val="00B0F0"/>
                </a:solidFill>
                <a:effectLst/>
                <a:latin typeface="Arial" pitchFamily="34" charset="0"/>
                <a:cs typeface="Arial" pitchFamily="34" charset="0"/>
              </a:rPr>
              <a:t>χωρίς να απαιτείται επίσημη δήλωση του ΣΕΠΕ σχετικά με την έκδοση του πιστοποιητικού</a:t>
            </a:r>
            <a:r>
              <a:rPr lang="el-GR" sz="2000" b="1" dirty="0" smtClean="0">
                <a:solidFill>
                  <a:schemeClr val="accent5">
                    <a:lumMod val="10000"/>
                  </a:schemeClr>
                </a:solidFill>
                <a:effectLst/>
                <a:latin typeface="Arial" pitchFamily="34" charset="0"/>
                <a:cs typeface="Arial" pitchFamily="34" charset="0"/>
              </a:rPr>
              <a:t>.</a:t>
            </a:r>
          </a:p>
          <a:p>
            <a:pPr marL="361950" indent="-361950" algn="just" eaLnBrk="1" hangingPunct="1">
              <a:lnSpc>
                <a:spcPct val="150000"/>
              </a:lnSpc>
              <a:spcBef>
                <a:spcPct val="0"/>
              </a:spcBef>
              <a:buFont typeface="Wingdings" pitchFamily="2" charset="2"/>
              <a:buChar char="v"/>
              <a:tabLst>
                <a:tab pos="361950" algn="l"/>
              </a:tabLst>
              <a:defRPr/>
            </a:pPr>
            <a:r>
              <a:rPr lang="el-GR" sz="2000" b="1" dirty="0" smtClean="0">
                <a:solidFill>
                  <a:schemeClr val="accent5">
                    <a:lumMod val="10000"/>
                  </a:schemeClr>
                </a:solidFill>
                <a:effectLst/>
                <a:latin typeface="Arial" pitchFamily="34" charset="0"/>
                <a:cs typeface="Arial" pitchFamily="34" charset="0"/>
              </a:rPr>
              <a:t> </a:t>
            </a:r>
            <a:r>
              <a:rPr lang="el-GR" sz="1800" b="1" dirty="0" smtClean="0">
                <a:solidFill>
                  <a:srgbClr val="FF0000"/>
                </a:solidFill>
                <a:effectLst/>
                <a:latin typeface="Arial" pitchFamily="34" charset="0"/>
                <a:cs typeface="Arial" pitchFamily="34" charset="0"/>
              </a:rPr>
              <a:t>ΠΡΟΣΘ. ΠΑΡ. 17 ΣΤΟ ΑΡΘΡΟ 376 ΜΕ ΤΗΝ ΠΑΡ. 46Α ΤΟΥ ΑΡΘΡΟΥ 43 ΤΟΥ Ν. 4605/19, ΦΕΚ-52 Α/1-4-19 – </a:t>
            </a:r>
            <a:r>
              <a:rPr lang="el-GR" sz="1800" b="1" u="sng" dirty="0" smtClean="0">
                <a:solidFill>
                  <a:srgbClr val="FF0000"/>
                </a:solidFill>
                <a:effectLst/>
                <a:latin typeface="Arial" pitchFamily="34" charset="0"/>
                <a:cs typeface="Arial" pitchFamily="34" charset="0"/>
              </a:rPr>
              <a:t>Με την παρ. 46Β του άρθρου 43 του ν. 4605/19, ορίζεται ότι : </a:t>
            </a:r>
            <a:r>
              <a:rPr lang="el-GR" sz="1800" b="1" i="1" dirty="0" smtClean="0">
                <a:solidFill>
                  <a:srgbClr val="FF0000"/>
                </a:solidFill>
                <a:effectLst/>
                <a:latin typeface="Arial" pitchFamily="34" charset="0"/>
                <a:cs typeface="Arial" pitchFamily="34" charset="0"/>
              </a:rPr>
              <a:t>“β. Η περίπτωση </a:t>
            </a:r>
            <a:r>
              <a:rPr lang="el-GR" sz="1800" b="1" i="1" dirty="0" err="1" smtClean="0">
                <a:solidFill>
                  <a:srgbClr val="FF0000"/>
                </a:solidFill>
                <a:effectLst/>
                <a:latin typeface="Arial" pitchFamily="34" charset="0"/>
                <a:cs typeface="Arial" pitchFamily="34" charset="0"/>
              </a:rPr>
              <a:t>α΄</a:t>
            </a:r>
            <a:r>
              <a:rPr lang="el-GR" sz="1800" b="1" i="1" dirty="0" smtClean="0">
                <a:solidFill>
                  <a:srgbClr val="FF0000"/>
                </a:solidFill>
                <a:effectLst/>
                <a:latin typeface="Arial" pitchFamily="34" charset="0"/>
                <a:cs typeface="Arial" pitchFamily="34" charset="0"/>
              </a:rPr>
              <a:t> καταλαμβάνει και τις εκκρεμείς διαγωνιστικές διαδικασίες για τις οποίες, κατά το χρόνο έναρξης ισχύος του παρόντος δεν έχει εκδοθεί πράξη κατακύρωσης”.</a:t>
            </a:r>
            <a:r>
              <a:rPr lang="el-GR" sz="1800" i="1" dirty="0" smtClean="0">
                <a:solidFill>
                  <a:srgbClr val="FF0000"/>
                </a:solidFill>
                <a:effectLst/>
                <a:latin typeface="Arial" pitchFamily="34" charset="0"/>
                <a:cs typeface="Arial" pitchFamily="34" charset="0"/>
              </a:rPr>
              <a:t> </a:t>
            </a:r>
            <a:endParaRPr lang="el-GR" sz="1800" dirty="0" smtClean="0">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6"/>
          <p:cNvSpPr>
            <a:spLocks noGrp="1" noChangeArrowheads="1"/>
          </p:cNvSpPr>
          <p:nvPr>
            <p:ph type="sldNum" sz="quarter" idx="12"/>
          </p:nvPr>
        </p:nvSpPr>
        <p:spPr>
          <a:xfrm>
            <a:off x="6553200" y="6248400"/>
            <a:ext cx="1905000" cy="457200"/>
          </a:xfrm>
          <a:noFill/>
        </p:spPr>
        <p:txBody>
          <a:bodyPr/>
          <a:lstStyle/>
          <a:p>
            <a:fld id="{6583DF06-2879-4C0A-9C6D-DCBE050F51D1}" type="slidenum">
              <a:rPr lang="el-GR" sz="1200" smtClean="0">
                <a:effectLst/>
                <a:latin typeface="Verdana" pitchFamily="34" charset="0"/>
              </a:rPr>
              <a:pPr/>
              <a:t>36</a:t>
            </a:fld>
            <a:endParaRPr lang="el-GR" sz="1200" smtClean="0">
              <a:effectLst/>
              <a:latin typeface="Verdana" pitchFamily="34" charset="0"/>
            </a:endParaRPr>
          </a:p>
        </p:txBody>
      </p:sp>
      <p:sp>
        <p:nvSpPr>
          <p:cNvPr id="25603" name="Rectangle 2"/>
          <p:cNvSpPr>
            <a:spLocks noGrp="1" noChangeArrowheads="1"/>
          </p:cNvSpPr>
          <p:nvPr>
            <p:ph type="ctrTitle" idx="4294967295"/>
          </p:nvPr>
        </p:nvSpPr>
        <p:spPr>
          <a:xfrm>
            <a:off x="107950" y="260350"/>
            <a:ext cx="8713788" cy="668320"/>
          </a:xfrm>
        </p:spPr>
        <p:txBody>
          <a:bodyPr anchor="b"/>
          <a:lstStyle/>
          <a:p>
            <a:pPr eaLnBrk="1" hangingPunct="1">
              <a:defRPr/>
            </a:pPr>
            <a:r>
              <a:rPr lang="el-GR" sz="3800" b="0" dirty="0" smtClean="0">
                <a:latin typeface="Arial" charset="0"/>
              </a:rPr>
              <a:t/>
            </a:r>
            <a:br>
              <a:rPr lang="el-GR" sz="3800" b="0" dirty="0" smtClean="0">
                <a:latin typeface="Arial" charset="0"/>
              </a:rPr>
            </a:br>
            <a:r>
              <a:rPr lang="el-GR" sz="1800" dirty="0" smtClean="0">
                <a:latin typeface="Arial" pitchFamily="34" charset="0"/>
                <a:cs typeface="Arial" pitchFamily="34" charset="0"/>
              </a:rPr>
              <a:t>Ν. 4412/16, άρθρο 375 «Τροποποιούμενες διατάξεις»</a:t>
            </a:r>
            <a:br>
              <a:rPr lang="el-GR" sz="1800" dirty="0" smtClean="0">
                <a:latin typeface="Arial" pitchFamily="34" charset="0"/>
                <a:cs typeface="Arial" pitchFamily="34" charset="0"/>
              </a:rPr>
            </a:br>
            <a:endParaRPr lang="el-GR" sz="1800" dirty="0" smtClean="0">
              <a:latin typeface="Arial" pitchFamily="34" charset="0"/>
              <a:cs typeface="Arial" pitchFamily="34" charset="0"/>
            </a:endParaRPr>
          </a:p>
        </p:txBody>
      </p:sp>
      <p:sp>
        <p:nvSpPr>
          <p:cNvPr id="25604" name="Rectangle 3"/>
          <p:cNvSpPr>
            <a:spLocks noGrp="1" noChangeArrowheads="1"/>
          </p:cNvSpPr>
          <p:nvPr>
            <p:ph type="subTitle" idx="4294967295"/>
          </p:nvPr>
        </p:nvSpPr>
        <p:spPr>
          <a:xfrm>
            <a:off x="323850" y="1071546"/>
            <a:ext cx="8605838" cy="5214954"/>
          </a:xfrm>
        </p:spPr>
        <p:txBody>
          <a:bodyPr/>
          <a:lstStyle/>
          <a:p>
            <a:pPr marL="361950" indent="-361950" algn="just" eaLnBrk="1" hangingPunct="1">
              <a:lnSpc>
                <a:spcPct val="200000"/>
              </a:lnSpc>
              <a:spcBef>
                <a:spcPct val="0"/>
              </a:spcBef>
              <a:tabLst>
                <a:tab pos="0" algn="l"/>
                <a:tab pos="361950" algn="l"/>
              </a:tabLst>
              <a:defRPr/>
            </a:pPr>
            <a:r>
              <a:rPr lang="el-GR" sz="2000" b="1" dirty="0" smtClean="0">
                <a:solidFill>
                  <a:srgbClr val="C00000"/>
                </a:solidFill>
                <a:effectLst/>
                <a:latin typeface="Arial" pitchFamily="34" charset="0"/>
                <a:cs typeface="Arial" pitchFamily="34" charset="0"/>
              </a:rPr>
              <a:t>Από την υποχρέωση πρωτογενούς ανάρτησης εξαιρούνται τα έγγραφα και στοιχεία δημόσιων συμβάσεων που καταχωρίζονται υποχρεωτικά στο ΚΗΜΔΗΣ. Τα στοιχεία αυτά αντλούνται αυτόματα από το ΚΗΜΔΗΣ</a:t>
            </a:r>
            <a:r>
              <a:rPr lang="el-GR" sz="2000" b="1" dirty="0" smtClean="0">
                <a:solidFill>
                  <a:schemeClr val="accent5">
                    <a:lumMod val="10000"/>
                  </a:schemeClr>
                </a:solidFill>
                <a:effectLst/>
                <a:latin typeface="Arial" pitchFamily="34" charset="0"/>
                <a:cs typeface="Arial" pitchFamily="34" charset="0"/>
              </a:rPr>
              <a:t>.</a:t>
            </a:r>
            <a:r>
              <a:rPr lang="el-GR" sz="2000" b="1" i="1" dirty="0" smtClean="0">
                <a:solidFill>
                  <a:schemeClr val="accent5">
                    <a:lumMod val="10000"/>
                  </a:schemeClr>
                </a:solidFill>
                <a:effectLst/>
                <a:latin typeface="Arial" pitchFamily="34" charset="0"/>
                <a:cs typeface="Arial" pitchFamily="34" charset="0"/>
              </a:rPr>
              <a:t> </a:t>
            </a:r>
          </a:p>
          <a:p>
            <a:pPr marL="361950" indent="-361950" algn="just" eaLnBrk="1" hangingPunct="1">
              <a:lnSpc>
                <a:spcPct val="200000"/>
              </a:lnSpc>
              <a:spcBef>
                <a:spcPct val="0"/>
              </a:spcBef>
              <a:tabLst>
                <a:tab pos="0" algn="l"/>
                <a:tab pos="361950" algn="l"/>
              </a:tabLst>
              <a:defRPr/>
            </a:pPr>
            <a:endParaRPr lang="el-GR" sz="1600" b="1" i="1" dirty="0" smtClean="0">
              <a:solidFill>
                <a:schemeClr val="accent5">
                  <a:lumMod val="10000"/>
                </a:schemeClr>
              </a:solidFill>
              <a:effectLst/>
              <a:latin typeface="Arial" pitchFamily="34" charset="0"/>
              <a:cs typeface="Arial" pitchFamily="34" charset="0"/>
            </a:endParaRPr>
          </a:p>
          <a:p>
            <a:pPr marL="361950" indent="-361950" algn="just" eaLnBrk="1" hangingPunct="1">
              <a:spcBef>
                <a:spcPct val="0"/>
              </a:spcBef>
              <a:tabLst>
                <a:tab pos="0" algn="l"/>
                <a:tab pos="361950" algn="l"/>
              </a:tabLst>
              <a:defRPr/>
            </a:pPr>
            <a:r>
              <a:rPr lang="el-GR" sz="1600" b="1" i="1" dirty="0" smtClean="0">
                <a:solidFill>
                  <a:schemeClr val="accent5">
                    <a:lumMod val="10000"/>
                  </a:schemeClr>
                </a:solidFill>
                <a:effectLst/>
                <a:latin typeface="Arial" pitchFamily="34" charset="0"/>
                <a:cs typeface="Arial" pitchFamily="34" charset="0"/>
              </a:rPr>
              <a:t>“</a:t>
            </a:r>
            <a:r>
              <a:rPr lang="el-GR" sz="1600" b="1" dirty="0" smtClean="0">
                <a:solidFill>
                  <a:schemeClr val="accent5">
                    <a:lumMod val="10000"/>
                  </a:schemeClr>
                </a:solidFill>
                <a:effectLst/>
                <a:latin typeface="Arial" pitchFamily="34" charset="0"/>
                <a:cs typeface="Arial" pitchFamily="34" charset="0"/>
              </a:rPr>
              <a:t>9. Η ισχύς των παραγράφων 8 και 9 του άρθρου 375 αρχίζει από τη δημοσίευση της απόφασης της παρ. 6 του άρθρου 38”).άρθρο 379 </a:t>
            </a:r>
            <a:r>
              <a:rPr lang="el-GR" sz="1600" b="1" u="sng" dirty="0" smtClean="0">
                <a:solidFill>
                  <a:schemeClr val="accent5">
                    <a:lumMod val="10000"/>
                  </a:schemeClr>
                </a:solidFill>
                <a:effectLst/>
                <a:latin typeface="Arial" pitchFamily="34" charset="0"/>
                <a:cs typeface="Arial" pitchFamily="34" charset="0"/>
              </a:rPr>
              <a:t>Η ισχύς του τελευταίου εδαφίου της παραγράφου 4 του άρθρου 38 αρχίζει από 1.6.2019.</a:t>
            </a:r>
            <a:r>
              <a:rPr lang="el-GR" sz="1600" b="1" dirty="0" smtClean="0">
                <a:solidFill>
                  <a:schemeClr val="accent5">
                    <a:lumMod val="10000"/>
                  </a:schemeClr>
                </a:solidFill>
                <a:effectLst/>
                <a:latin typeface="Arial" pitchFamily="34" charset="0"/>
                <a:cs typeface="Arial" pitchFamily="34" charset="0"/>
              </a:rPr>
              <a:t>» </a:t>
            </a:r>
          </a:p>
          <a:p>
            <a:pPr marL="361950" indent="-361950" algn="just" eaLnBrk="1" hangingPunct="1">
              <a:spcBef>
                <a:spcPct val="0"/>
              </a:spcBef>
              <a:tabLst>
                <a:tab pos="0" algn="l"/>
                <a:tab pos="361950" algn="l"/>
              </a:tabLst>
              <a:defRPr/>
            </a:pPr>
            <a:r>
              <a:rPr lang="el-GR" sz="1600" b="1" dirty="0" smtClean="0">
                <a:solidFill>
                  <a:schemeClr val="accent5">
                    <a:lumMod val="10000"/>
                  </a:schemeClr>
                </a:solidFill>
                <a:effectLst/>
                <a:latin typeface="Arial" pitchFamily="34" charset="0"/>
                <a:cs typeface="Arial" pitchFamily="34" charset="0"/>
              </a:rPr>
              <a:t>[ΑΝΤΙΚ. ΤΟΥ β. </a:t>
            </a:r>
            <a:r>
              <a:rPr lang="el-GR" sz="1600" b="1" dirty="0" err="1" smtClean="0">
                <a:solidFill>
                  <a:schemeClr val="accent5">
                    <a:lumMod val="10000"/>
                  </a:schemeClr>
                </a:solidFill>
                <a:effectLst/>
                <a:latin typeface="Arial" pitchFamily="34" charset="0"/>
                <a:cs typeface="Arial" pitchFamily="34" charset="0"/>
              </a:rPr>
              <a:t>εδαφ</a:t>
            </a:r>
            <a:r>
              <a:rPr lang="el-GR" sz="1600" b="1" dirty="0" smtClean="0">
                <a:solidFill>
                  <a:schemeClr val="accent5">
                    <a:lumMod val="10000"/>
                  </a:schemeClr>
                </a:solidFill>
                <a:effectLst/>
                <a:latin typeface="Arial" pitchFamily="34" charset="0"/>
                <a:cs typeface="Arial" pitchFamily="34" charset="0"/>
              </a:rPr>
              <a:t>., ΠΑΡ. 3 ΤΟΥ ΑΡΘΡΟΥ 379 ΜΕ ΤΗΝ ΠΑΡ. 48Α ΤΟΥ ΑΡΘΡΟΥ 43 ΤΟΥ Ν. 4605/19, ΦΕΚ-52 Α/1-4-19] – </a:t>
            </a:r>
            <a:r>
              <a:rPr lang="el-GR" sz="1600" b="1" u="sng" dirty="0" smtClean="0">
                <a:solidFill>
                  <a:schemeClr val="accent5">
                    <a:lumMod val="10000"/>
                  </a:schemeClr>
                </a:solidFill>
                <a:effectLst/>
                <a:latin typeface="Arial" pitchFamily="34" charset="0"/>
                <a:cs typeface="Arial" pitchFamily="34" charset="0"/>
              </a:rPr>
              <a:t>Με την παρ. 48Β του άρθρου 43 του Ν. 4605/19, ορίζεται ότι :</a:t>
            </a:r>
            <a:r>
              <a:rPr lang="el-GR" sz="1600" b="1" dirty="0" smtClean="0">
                <a:solidFill>
                  <a:schemeClr val="accent5">
                    <a:lumMod val="10000"/>
                  </a:schemeClr>
                </a:solidFill>
                <a:effectLst/>
                <a:latin typeface="Arial" pitchFamily="34" charset="0"/>
                <a:cs typeface="Arial" pitchFamily="34" charset="0"/>
              </a:rPr>
              <a:t> “β. Η περίπτωση </a:t>
            </a:r>
            <a:r>
              <a:rPr lang="el-GR" sz="1600" b="1" dirty="0" err="1" smtClean="0">
                <a:solidFill>
                  <a:schemeClr val="accent5">
                    <a:lumMod val="10000"/>
                  </a:schemeClr>
                </a:solidFill>
                <a:effectLst/>
                <a:latin typeface="Arial" pitchFamily="34" charset="0"/>
                <a:cs typeface="Arial" pitchFamily="34" charset="0"/>
              </a:rPr>
              <a:t>α΄</a:t>
            </a:r>
            <a:r>
              <a:rPr lang="el-GR" sz="1600" b="1" dirty="0" smtClean="0">
                <a:solidFill>
                  <a:schemeClr val="accent5">
                    <a:lumMod val="10000"/>
                  </a:schemeClr>
                </a:solidFill>
                <a:effectLst/>
                <a:latin typeface="Arial" pitchFamily="34" charset="0"/>
                <a:cs typeface="Arial" pitchFamily="34" charset="0"/>
              </a:rPr>
              <a:t> ισχύει αναδρομικώς από 1.6.2018 και οι συναφθείσες συμβάσεις θεωρούνται έγκυρες”. </a:t>
            </a:r>
          </a:p>
          <a:p>
            <a:pPr marL="361950" indent="-361950" algn="just" eaLnBrk="1" hangingPunct="1">
              <a:lnSpc>
                <a:spcPct val="200000"/>
              </a:lnSpc>
              <a:spcBef>
                <a:spcPct val="0"/>
              </a:spcBef>
              <a:tabLst>
                <a:tab pos="0" algn="l"/>
                <a:tab pos="361950" algn="l"/>
              </a:tabLst>
              <a:defRPr/>
            </a:pPr>
            <a:endParaRPr lang="el-GR" sz="1600" dirty="0" smtClean="0"/>
          </a:p>
          <a:p>
            <a:pPr marL="361950" indent="-361950" algn="just" eaLnBrk="1" hangingPunct="1">
              <a:lnSpc>
                <a:spcPct val="200000"/>
              </a:lnSpc>
              <a:spcBef>
                <a:spcPct val="0"/>
              </a:spcBef>
              <a:tabLst>
                <a:tab pos="0" algn="l"/>
                <a:tab pos="361950" algn="l"/>
              </a:tabLst>
              <a:defRPr/>
            </a:pPr>
            <a:endParaRPr lang="el-GR" sz="1600" dirty="0" smtClean="0">
              <a:solidFill>
                <a:srgbClr val="00B0F0"/>
              </a:solidFill>
              <a:latin typeface="Arial"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6"/>
          <p:cNvSpPr>
            <a:spLocks noGrp="1" noChangeArrowheads="1"/>
          </p:cNvSpPr>
          <p:nvPr>
            <p:ph type="sldNum" sz="quarter" idx="12"/>
          </p:nvPr>
        </p:nvSpPr>
        <p:spPr>
          <a:xfrm>
            <a:off x="6553200" y="6248400"/>
            <a:ext cx="1905000" cy="457200"/>
          </a:xfrm>
          <a:noFill/>
        </p:spPr>
        <p:txBody>
          <a:bodyPr/>
          <a:lstStyle/>
          <a:p>
            <a:fld id="{6583DF06-2879-4C0A-9C6D-DCBE050F51D1}" type="slidenum">
              <a:rPr lang="el-GR" sz="1200" smtClean="0">
                <a:effectLst/>
                <a:latin typeface="Verdana" pitchFamily="34" charset="0"/>
              </a:rPr>
              <a:pPr/>
              <a:t>37</a:t>
            </a:fld>
            <a:endParaRPr lang="el-GR" sz="1200" smtClean="0">
              <a:effectLst/>
              <a:latin typeface="Verdana" pitchFamily="34" charset="0"/>
            </a:endParaRPr>
          </a:p>
        </p:txBody>
      </p:sp>
      <p:sp>
        <p:nvSpPr>
          <p:cNvPr id="25603" name="Rectangle 2"/>
          <p:cNvSpPr>
            <a:spLocks noGrp="1" noChangeArrowheads="1"/>
          </p:cNvSpPr>
          <p:nvPr>
            <p:ph type="ctrTitle" idx="4294967295"/>
          </p:nvPr>
        </p:nvSpPr>
        <p:spPr>
          <a:xfrm>
            <a:off x="107950" y="260350"/>
            <a:ext cx="8713788" cy="504825"/>
          </a:xfrm>
        </p:spPr>
        <p:txBody>
          <a:bodyPr anchor="b"/>
          <a:lstStyle/>
          <a:p>
            <a:pPr eaLnBrk="1" hangingPunct="1">
              <a:defRPr/>
            </a:pPr>
            <a:r>
              <a:rPr lang="el-GR" sz="3800" b="0" smtClean="0">
                <a:latin typeface="Arial" charset="0"/>
              </a:rPr>
              <a:t/>
            </a:r>
            <a:br>
              <a:rPr lang="el-GR" sz="3800" b="0" smtClean="0">
                <a:latin typeface="Arial" charset="0"/>
              </a:rPr>
            </a:br>
            <a:r>
              <a:rPr lang="el-GR" sz="1800" smtClean="0">
                <a:latin typeface="Arial" charset="0"/>
              </a:rPr>
              <a:t>Ν. 4412/16, άρθρα 375 &amp; 378</a:t>
            </a:r>
          </a:p>
        </p:txBody>
      </p:sp>
      <p:sp>
        <p:nvSpPr>
          <p:cNvPr id="25604" name="Rectangle 3"/>
          <p:cNvSpPr>
            <a:spLocks noGrp="1" noChangeArrowheads="1"/>
          </p:cNvSpPr>
          <p:nvPr>
            <p:ph type="subTitle" idx="4294967295"/>
          </p:nvPr>
        </p:nvSpPr>
        <p:spPr>
          <a:xfrm>
            <a:off x="323850" y="981075"/>
            <a:ext cx="8605838" cy="5305425"/>
          </a:xfrm>
        </p:spPr>
        <p:txBody>
          <a:bodyPr/>
          <a:lstStyle/>
          <a:p>
            <a:pPr marL="361950" indent="-361950" algn="ctr" eaLnBrk="1" hangingPunct="1">
              <a:lnSpc>
                <a:spcPct val="200000"/>
              </a:lnSpc>
              <a:spcBef>
                <a:spcPct val="0"/>
              </a:spcBef>
              <a:buFont typeface="Wingdings" pitchFamily="2" charset="2"/>
              <a:buChar char="Ø"/>
              <a:tabLst>
                <a:tab pos="0" algn="l"/>
                <a:tab pos="361950" algn="l"/>
              </a:tabLst>
              <a:defRPr/>
            </a:pPr>
            <a:r>
              <a:rPr lang="el-GR" sz="1800" b="1" dirty="0" smtClean="0">
                <a:solidFill>
                  <a:srgbClr val="FFFF00"/>
                </a:solidFill>
                <a:latin typeface="Arial" charset="0"/>
              </a:rPr>
              <a:t>Άρθρο 378  «Προσαρτήματα»</a:t>
            </a:r>
          </a:p>
          <a:p>
            <a:pPr marL="361950" indent="-361950" algn="just" eaLnBrk="1" hangingPunct="1">
              <a:lnSpc>
                <a:spcPct val="150000"/>
              </a:lnSpc>
              <a:spcBef>
                <a:spcPct val="0"/>
              </a:spcBef>
              <a:tabLst>
                <a:tab pos="0" algn="l"/>
                <a:tab pos="361950" algn="l"/>
              </a:tabLst>
              <a:defRPr/>
            </a:pPr>
            <a:r>
              <a:rPr lang="el-GR" sz="1900" b="1" dirty="0" smtClean="0">
                <a:solidFill>
                  <a:srgbClr val="FF0000"/>
                </a:solidFill>
                <a:effectLst/>
                <a:latin typeface="Arial" charset="0"/>
              </a:rPr>
              <a:t>Προσάρτημα Α': Παραρτήματα Ι έως XIV του Βιβλίου Ι (Οδηγία 2014/24/ΕΕ)</a:t>
            </a:r>
          </a:p>
          <a:p>
            <a:pPr marL="361950" indent="-361950" algn="just" eaLnBrk="1" hangingPunct="1">
              <a:lnSpc>
                <a:spcPct val="150000"/>
              </a:lnSpc>
              <a:spcBef>
                <a:spcPct val="0"/>
              </a:spcBef>
              <a:tabLst>
                <a:tab pos="0" algn="l"/>
                <a:tab pos="361950" algn="l"/>
              </a:tabLst>
              <a:defRPr/>
            </a:pPr>
            <a:r>
              <a:rPr lang="el-GR" sz="1900" b="1" dirty="0" smtClean="0">
                <a:solidFill>
                  <a:schemeClr val="folHlink"/>
                </a:solidFill>
                <a:effectLst/>
                <a:latin typeface="Arial" charset="0"/>
              </a:rPr>
              <a:t>Προσάρτημα Β' Παραρτήματα Ι έως XX του Βιβλίου II (Οδηγία 2014/25/ΕΕ)</a:t>
            </a:r>
          </a:p>
          <a:p>
            <a:pPr marL="361950" indent="-361950" algn="just" eaLnBrk="1" hangingPunct="1">
              <a:lnSpc>
                <a:spcPct val="150000"/>
              </a:lnSpc>
              <a:spcBef>
                <a:spcPct val="0"/>
              </a:spcBef>
              <a:tabLst>
                <a:tab pos="0" algn="l"/>
                <a:tab pos="361950" algn="l"/>
              </a:tabLst>
              <a:defRPr/>
            </a:pPr>
            <a:r>
              <a:rPr lang="el-GR" sz="1900" b="1" dirty="0" smtClean="0">
                <a:solidFill>
                  <a:srgbClr val="00B0F0"/>
                </a:solidFill>
                <a:effectLst/>
                <a:latin typeface="Arial" charset="0"/>
              </a:rPr>
              <a:t>Προσάρτημα Γ'  Παράρτημα Ι (κωδικοί CPV για συμβάσεις εκπόνησης μελετών και παροχής τεχνικών και λοιπών συναφών επιστημονικών υπηρεσιών που αναφέρονται στην περίπτωση 8 της παρ. 1 του άρθρου 2)</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6"/>
          <p:cNvSpPr>
            <a:spLocks noGrp="1" noChangeArrowheads="1"/>
          </p:cNvSpPr>
          <p:nvPr>
            <p:ph type="sldNum" sz="quarter" idx="12"/>
          </p:nvPr>
        </p:nvSpPr>
        <p:spPr>
          <a:xfrm>
            <a:off x="6553200" y="6248400"/>
            <a:ext cx="1905000" cy="457200"/>
          </a:xfrm>
          <a:noFill/>
        </p:spPr>
        <p:txBody>
          <a:bodyPr/>
          <a:lstStyle/>
          <a:p>
            <a:fld id="{CB09FA77-58FA-4699-9065-88CC004D18E1}" type="slidenum">
              <a:rPr lang="el-GR" sz="1200" smtClean="0">
                <a:effectLst/>
                <a:latin typeface="Verdana" pitchFamily="34" charset="0"/>
              </a:rPr>
              <a:pPr/>
              <a:t>38</a:t>
            </a:fld>
            <a:endParaRPr lang="el-GR" sz="1200" smtClean="0">
              <a:effectLst/>
              <a:latin typeface="Verdana" pitchFamily="34" charset="0"/>
            </a:endParaRPr>
          </a:p>
        </p:txBody>
      </p:sp>
      <p:sp>
        <p:nvSpPr>
          <p:cNvPr id="26627" name="Rectangle 2"/>
          <p:cNvSpPr>
            <a:spLocks noGrp="1" noChangeArrowheads="1"/>
          </p:cNvSpPr>
          <p:nvPr>
            <p:ph type="ctrTitle" idx="4294967295"/>
          </p:nvPr>
        </p:nvSpPr>
        <p:spPr>
          <a:xfrm>
            <a:off x="323850" y="0"/>
            <a:ext cx="8497888" cy="620713"/>
          </a:xfrm>
        </p:spPr>
        <p:txBody>
          <a:bodyPr anchor="b"/>
          <a:lstStyle/>
          <a:p>
            <a:pPr eaLnBrk="1" hangingPunct="1">
              <a:defRPr/>
            </a:pPr>
            <a:r>
              <a:rPr lang="el-GR" sz="2000" dirty="0" smtClean="0">
                <a:solidFill>
                  <a:schemeClr val="tx1"/>
                </a:solidFill>
                <a:latin typeface="Arial" charset="0"/>
              </a:rPr>
              <a:t>Ν. 4412/16, Βιβλίο Ι, </a:t>
            </a:r>
            <a:r>
              <a:rPr lang="el-GR" sz="2000" dirty="0" smtClean="0">
                <a:solidFill>
                  <a:srgbClr val="FFFF00"/>
                </a:solidFill>
                <a:latin typeface="Arial" charset="0"/>
              </a:rPr>
              <a:t>άρθρο 4 «Μεικτές συμβάσεις</a:t>
            </a:r>
            <a:r>
              <a:rPr lang="el-GR" sz="2000" b="0" dirty="0" smtClean="0">
                <a:solidFill>
                  <a:srgbClr val="FFFF00"/>
                </a:solidFill>
                <a:latin typeface="Arial" charset="0"/>
              </a:rPr>
              <a:t>»</a:t>
            </a:r>
          </a:p>
        </p:txBody>
      </p:sp>
      <p:sp>
        <p:nvSpPr>
          <p:cNvPr id="26628" name="Rectangle 3"/>
          <p:cNvSpPr>
            <a:spLocks noGrp="1" noChangeArrowheads="1"/>
          </p:cNvSpPr>
          <p:nvPr>
            <p:ph type="subTitle" idx="4294967295"/>
          </p:nvPr>
        </p:nvSpPr>
        <p:spPr>
          <a:xfrm>
            <a:off x="323850" y="908050"/>
            <a:ext cx="8424863" cy="5400675"/>
          </a:xfrm>
        </p:spPr>
        <p:txBody>
          <a:bodyPr/>
          <a:lstStyle/>
          <a:p>
            <a:pPr marL="361950" indent="-361950" algn="just" eaLnBrk="1" hangingPunct="1">
              <a:lnSpc>
                <a:spcPct val="150000"/>
              </a:lnSpc>
              <a:spcBef>
                <a:spcPct val="0"/>
              </a:spcBef>
              <a:buFont typeface="Wingdings" pitchFamily="2" charset="2"/>
              <a:buChar char="§"/>
              <a:tabLst>
                <a:tab pos="0" algn="l"/>
                <a:tab pos="361950" algn="l"/>
              </a:tabLst>
              <a:defRPr/>
            </a:pPr>
            <a:r>
              <a:rPr lang="el-GR" sz="2200" dirty="0" smtClean="0">
                <a:solidFill>
                  <a:schemeClr val="accent4">
                    <a:lumMod val="10000"/>
                  </a:schemeClr>
                </a:solidFill>
                <a:effectLst/>
                <a:latin typeface="Arial" charset="0"/>
              </a:rPr>
              <a:t>Προσδιορισμός εφαρμοστέου δικαίου σε συνάρτηση με το </a:t>
            </a:r>
            <a:r>
              <a:rPr lang="el-GR" sz="2200" b="1" dirty="0" smtClean="0">
                <a:solidFill>
                  <a:schemeClr val="accent4">
                    <a:lumMod val="10000"/>
                  </a:schemeClr>
                </a:solidFill>
                <a:effectLst/>
                <a:latin typeface="Arial" charset="0"/>
              </a:rPr>
              <a:t>κύριο αντικείμενο</a:t>
            </a:r>
            <a:r>
              <a:rPr lang="el-GR" sz="2200" dirty="0" smtClean="0">
                <a:solidFill>
                  <a:schemeClr val="accent4">
                    <a:lumMod val="10000"/>
                  </a:schemeClr>
                </a:solidFill>
                <a:effectLst/>
                <a:latin typeface="Arial" charset="0"/>
              </a:rPr>
              <a:t> της σύμβασης, όταν τα διάφορα τμήματα της συγκεκριμένης σύμβασης είναι, αντικειμενικά, αδύνατον να διαχωριστούν. </a:t>
            </a:r>
          </a:p>
          <a:p>
            <a:pPr marL="361950" indent="-361950" algn="just" eaLnBrk="1" hangingPunct="1">
              <a:lnSpc>
                <a:spcPct val="150000"/>
              </a:lnSpc>
              <a:spcBef>
                <a:spcPct val="0"/>
              </a:spcBef>
              <a:buFont typeface="Wingdings" pitchFamily="2" charset="2"/>
              <a:buChar char="§"/>
              <a:tabLst>
                <a:tab pos="0" algn="l"/>
                <a:tab pos="361950" algn="l"/>
              </a:tabLst>
              <a:defRPr/>
            </a:pPr>
            <a:r>
              <a:rPr lang="el-GR" sz="2200" dirty="0" smtClean="0">
                <a:solidFill>
                  <a:schemeClr val="accent4">
                    <a:lumMod val="10000"/>
                  </a:schemeClr>
                </a:solidFill>
                <a:effectLst/>
                <a:latin typeface="Arial" charset="0"/>
              </a:rPr>
              <a:t>Εφαρμογή διατάξεων σε επιμέρους τμήματα μεικτών συμβάσεων δυνάμενων να διαχωριστούν. </a:t>
            </a:r>
          </a:p>
          <a:p>
            <a:pPr marL="361950" indent="-361950" algn="just" eaLnBrk="1" hangingPunct="1">
              <a:lnSpc>
                <a:spcPct val="150000"/>
              </a:lnSpc>
              <a:spcBef>
                <a:spcPct val="0"/>
              </a:spcBef>
              <a:buFont typeface="Wingdings" pitchFamily="2" charset="2"/>
              <a:buChar char="§"/>
              <a:tabLst>
                <a:tab pos="0" algn="l"/>
                <a:tab pos="361950" algn="l"/>
              </a:tabLst>
              <a:defRPr/>
            </a:pPr>
            <a:r>
              <a:rPr lang="el-GR" sz="2200" dirty="0" smtClean="0">
                <a:solidFill>
                  <a:schemeClr val="accent4">
                    <a:lumMod val="10000"/>
                  </a:schemeClr>
                </a:solidFill>
                <a:effectLst/>
                <a:latin typeface="Arial" charset="0"/>
              </a:rPr>
              <a:t>Συμβάσεις που περιλαμβάνουν άλλα στοιχεία, ανεξαρτήτως της αξίας τους &amp; του νομικού καθεστώτος.</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D192818C-4C5C-4DD9-B613-C8A61C43DF8B}" type="slidenum">
              <a:rPr lang="el-GR" sz="1200"/>
              <a:pPr algn="r"/>
              <a:t>39</a:t>
            </a:fld>
            <a:endParaRPr lang="el-GR" sz="1200"/>
          </a:p>
        </p:txBody>
      </p:sp>
      <p:sp>
        <p:nvSpPr>
          <p:cNvPr id="124931" name="Rectangle 2"/>
          <p:cNvSpPr>
            <a:spLocks noGrp="1" noChangeArrowheads="1"/>
          </p:cNvSpPr>
          <p:nvPr>
            <p:ph type="ctrTitle" idx="4294967295"/>
          </p:nvPr>
        </p:nvSpPr>
        <p:spPr>
          <a:xfrm>
            <a:off x="323850" y="0"/>
            <a:ext cx="8497888" cy="620713"/>
          </a:xfrm>
        </p:spPr>
        <p:txBody>
          <a:bodyPr anchor="b"/>
          <a:lstStyle/>
          <a:p>
            <a:pPr eaLnBrk="1" hangingPunct="1">
              <a:defRPr/>
            </a:pPr>
            <a:r>
              <a:rPr lang="el-GR" sz="2400" smtClean="0">
                <a:solidFill>
                  <a:schemeClr val="tx1"/>
                </a:solidFill>
                <a:latin typeface="Arial" charset="0"/>
              </a:rPr>
              <a:t>Ν. 4412/16, Βιβλίο Ι, άρθρο 4 «Μεικτές συμβάσεις</a:t>
            </a:r>
            <a:r>
              <a:rPr lang="el-GR" sz="2400" b="0" smtClean="0">
                <a:solidFill>
                  <a:schemeClr val="tx1"/>
                </a:solidFill>
                <a:latin typeface="Arial" charset="0"/>
              </a:rPr>
              <a:t>»</a:t>
            </a:r>
          </a:p>
        </p:txBody>
      </p:sp>
      <p:sp>
        <p:nvSpPr>
          <p:cNvPr id="124932" name="Rectangle 3"/>
          <p:cNvSpPr>
            <a:spLocks noGrp="1" noChangeArrowheads="1"/>
          </p:cNvSpPr>
          <p:nvPr>
            <p:ph type="subTitle" idx="4294967295"/>
          </p:nvPr>
        </p:nvSpPr>
        <p:spPr>
          <a:xfrm>
            <a:off x="323850" y="1285859"/>
            <a:ext cx="8424863" cy="4806965"/>
          </a:xfrm>
        </p:spPr>
        <p:txBody>
          <a:bodyPr/>
          <a:lstStyle/>
          <a:p>
            <a:pPr marL="361950" indent="-361950" algn="just" eaLnBrk="1" hangingPunct="1">
              <a:lnSpc>
                <a:spcPct val="150000"/>
              </a:lnSpc>
              <a:spcBef>
                <a:spcPct val="0"/>
              </a:spcBef>
              <a:buFont typeface="Wingdings" pitchFamily="2" charset="2"/>
              <a:buChar char="Ø"/>
              <a:tabLst>
                <a:tab pos="0" algn="l"/>
                <a:tab pos="361950" algn="l"/>
              </a:tabLst>
              <a:defRPr/>
            </a:pPr>
            <a:r>
              <a:rPr lang="el-GR" sz="2400" b="1" u="sng" dirty="0" smtClean="0">
                <a:solidFill>
                  <a:schemeClr val="folHlink"/>
                </a:solidFill>
                <a:latin typeface="Arial" charset="0"/>
              </a:rPr>
              <a:t>Δημόσιες συμβάσεις έργων</a:t>
            </a:r>
            <a:r>
              <a:rPr lang="el-GR" sz="2400" b="1" dirty="0" smtClean="0">
                <a:solidFill>
                  <a:schemeClr val="folHlink"/>
                </a:solidFill>
                <a:latin typeface="Arial" charset="0"/>
              </a:rPr>
              <a:t>: απαίτηση για αυξημένη θεσμική εγγύηση </a:t>
            </a:r>
            <a:r>
              <a:rPr lang="el-GR" sz="2400" b="1" dirty="0" smtClean="0">
                <a:latin typeface="Arial" charset="0"/>
              </a:rPr>
              <a:t>[σύμφωνη γνώμη τεχνικών γνωμοδοτικών οργάνων είτε του αρμόδιου Υπουργείου, είτε της ΑΑ, αναφορικά με το εφαρμοστέο νομικό καθεστώς].</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2" name="Rectangle 6"/>
          <p:cNvSpPr>
            <a:spLocks noGrp="1" noChangeArrowheads="1"/>
          </p:cNvSpPr>
          <p:nvPr>
            <p:ph type="sldNum" sz="quarter" idx="12"/>
          </p:nvPr>
        </p:nvSpPr>
        <p:spPr>
          <a:xfrm>
            <a:off x="6553200" y="6248400"/>
            <a:ext cx="1905000" cy="457200"/>
          </a:xfrm>
          <a:noFill/>
        </p:spPr>
        <p:txBody>
          <a:bodyPr/>
          <a:lstStyle/>
          <a:p>
            <a:fld id="{291DF4BE-7849-4E26-961C-8CA084C49699}" type="slidenum">
              <a:rPr lang="el-GR" sz="1200" smtClean="0">
                <a:effectLst/>
                <a:latin typeface="Verdana" pitchFamily="34" charset="0"/>
              </a:rPr>
              <a:pPr/>
              <a:t>4</a:t>
            </a:fld>
            <a:endParaRPr lang="el-GR" sz="1200" smtClean="0">
              <a:effectLst/>
              <a:latin typeface="Verdana" pitchFamily="34" charset="0"/>
            </a:endParaRPr>
          </a:p>
        </p:txBody>
      </p:sp>
      <p:sp>
        <p:nvSpPr>
          <p:cNvPr id="4099" name="Rectangle 2"/>
          <p:cNvSpPr>
            <a:spLocks noGrp="1" noChangeArrowheads="1"/>
          </p:cNvSpPr>
          <p:nvPr>
            <p:ph type="ctrTitle" idx="4294967295"/>
          </p:nvPr>
        </p:nvSpPr>
        <p:spPr>
          <a:xfrm>
            <a:off x="179388" y="260350"/>
            <a:ext cx="8642350" cy="647700"/>
          </a:xfrm>
        </p:spPr>
        <p:txBody>
          <a:bodyPr anchor="b"/>
          <a:lstStyle/>
          <a:p>
            <a:pPr eaLnBrk="1" hangingPunct="1">
              <a:defRPr/>
            </a:pPr>
            <a:r>
              <a:rPr lang="el-GR" sz="3400" b="0" dirty="0" smtClean="0">
                <a:latin typeface="Arial" charset="0"/>
              </a:rPr>
              <a:t/>
            </a:r>
            <a:br>
              <a:rPr lang="el-GR" sz="3400" b="0" dirty="0" smtClean="0">
                <a:latin typeface="Arial" charset="0"/>
              </a:rPr>
            </a:br>
            <a:r>
              <a:rPr lang="el-GR" sz="3400" b="0" dirty="0" smtClean="0">
                <a:latin typeface="Arial" charset="0"/>
              </a:rPr>
              <a:t/>
            </a:r>
            <a:br>
              <a:rPr lang="el-GR" sz="3400" b="0" dirty="0" smtClean="0">
                <a:latin typeface="Arial" charset="0"/>
              </a:rPr>
            </a:br>
            <a:r>
              <a:rPr lang="el-GR" sz="3400" b="0" dirty="0" smtClean="0">
                <a:latin typeface="Arial" charset="0"/>
              </a:rPr>
              <a:t/>
            </a:r>
            <a:br>
              <a:rPr lang="el-GR" sz="3400" b="0" dirty="0" smtClean="0">
                <a:latin typeface="Arial" charset="0"/>
              </a:rPr>
            </a:br>
            <a:r>
              <a:rPr lang="el-GR" sz="2000" b="0" dirty="0" smtClean="0">
                <a:solidFill>
                  <a:schemeClr val="accent4">
                    <a:lumMod val="10000"/>
                  </a:schemeClr>
                </a:solidFill>
                <a:latin typeface="Arial" charset="0"/>
              </a:rPr>
              <a:t>Α</a:t>
            </a:r>
            <a:r>
              <a:rPr lang="el-GR" sz="2000" dirty="0" smtClean="0">
                <a:solidFill>
                  <a:schemeClr val="accent4">
                    <a:lumMod val="10000"/>
                  </a:schemeClr>
                </a:solidFill>
                <a:latin typeface="Arial" charset="0"/>
              </a:rPr>
              <a:t>ιτιολογική σκέψη 2 Οδηγίας 2014/24/ΕΕ</a:t>
            </a:r>
          </a:p>
        </p:txBody>
      </p:sp>
      <p:sp>
        <p:nvSpPr>
          <p:cNvPr id="4100" name="Rectangle 3"/>
          <p:cNvSpPr>
            <a:spLocks noGrp="1" noChangeArrowheads="1"/>
          </p:cNvSpPr>
          <p:nvPr>
            <p:ph type="subTitle" idx="4294967295"/>
          </p:nvPr>
        </p:nvSpPr>
        <p:spPr>
          <a:xfrm>
            <a:off x="323850" y="981075"/>
            <a:ext cx="8424863" cy="5256213"/>
          </a:xfrm>
          <a:solidFill>
            <a:schemeClr val="tx2">
              <a:lumMod val="20000"/>
              <a:lumOff val="80000"/>
            </a:schemeClr>
          </a:solidFill>
        </p:spPr>
        <p:txBody>
          <a:bodyPr/>
          <a:lstStyle/>
          <a:p>
            <a:pPr marL="0" indent="0" algn="just" eaLnBrk="1" hangingPunct="1">
              <a:lnSpc>
                <a:spcPct val="160000"/>
              </a:lnSpc>
              <a:spcBef>
                <a:spcPct val="0"/>
              </a:spcBef>
              <a:buFont typeface="Wingdings" pitchFamily="2" charset="2"/>
              <a:buNone/>
              <a:defRPr/>
            </a:pPr>
            <a:r>
              <a:rPr lang="el-GR" sz="2200" b="1" dirty="0" smtClean="0">
                <a:solidFill>
                  <a:schemeClr val="accent4">
                    <a:lumMod val="10000"/>
                  </a:schemeClr>
                </a:solidFill>
                <a:effectLst/>
                <a:latin typeface="Arial" charset="0"/>
              </a:rPr>
              <a:t>«[…] οι ισχύοντες κανόνες για τις δημόσιες προμήθειες που εγκρίθηκαν δυνάμει … της οδηγίας … 2004/18/ΕΚ …, θα πρέπει να αναθεωρηθούν και να εκσυγχρονιστούν, για να αυξηθεί η αποδοτικότητα των δημόσιων δαπανών, με τη </a:t>
            </a:r>
            <a:r>
              <a:rPr lang="el-GR" sz="2200" b="1" u="sng" dirty="0" smtClean="0">
                <a:solidFill>
                  <a:schemeClr val="accent4">
                    <a:lumMod val="10000"/>
                  </a:schemeClr>
                </a:solidFill>
                <a:effectLst/>
                <a:latin typeface="Arial" charset="0"/>
              </a:rPr>
              <a:t>διευκόλυνση ιδίως της συμμετοχής ΜΜΕ στις δημόσιες προμήθειες</a:t>
            </a:r>
            <a:r>
              <a:rPr lang="el-GR" sz="2200" b="1" dirty="0" smtClean="0">
                <a:solidFill>
                  <a:schemeClr val="accent4">
                    <a:lumMod val="10000"/>
                  </a:schemeClr>
                </a:solidFill>
                <a:effectLst/>
                <a:latin typeface="Arial" charset="0"/>
              </a:rPr>
              <a:t> … Επίσης, είναι αναγκαίο να διευκρινιστούν βασικές έννοιες και όροι, προκειμένου να κατοχυρωθεί η </a:t>
            </a:r>
            <a:r>
              <a:rPr lang="el-GR" sz="2200" b="1" u="sng" dirty="0" smtClean="0">
                <a:solidFill>
                  <a:schemeClr val="accent4">
                    <a:lumMod val="10000"/>
                  </a:schemeClr>
                </a:solidFill>
                <a:effectLst/>
                <a:latin typeface="Arial" charset="0"/>
              </a:rPr>
              <a:t>ασφάλεια δικαίου</a:t>
            </a:r>
            <a:r>
              <a:rPr lang="el-GR" sz="2200" b="1" dirty="0" smtClean="0">
                <a:solidFill>
                  <a:schemeClr val="accent4">
                    <a:lumMod val="10000"/>
                  </a:schemeClr>
                </a:solidFill>
                <a:effectLst/>
                <a:latin typeface="Arial" charset="0"/>
              </a:rPr>
              <a:t> και να ενσωματωθούν ορισμένες πτυχές από τη σχετική </a:t>
            </a:r>
            <a:r>
              <a:rPr lang="el-GR" sz="2200" b="1" u="sng" dirty="0" smtClean="0">
                <a:solidFill>
                  <a:schemeClr val="accent4">
                    <a:lumMod val="10000"/>
                  </a:schemeClr>
                </a:solidFill>
                <a:effectLst/>
                <a:latin typeface="Arial" charset="0"/>
              </a:rPr>
              <a:t>πάγια νομολογία του Δικαστηρίου της ΕΕ</a:t>
            </a:r>
            <a:r>
              <a:rPr lang="el-GR" sz="2200" b="1" dirty="0" smtClean="0">
                <a:solidFill>
                  <a:schemeClr val="accent4">
                    <a:lumMod val="10000"/>
                  </a:schemeClr>
                </a:solidFill>
                <a:effectLst/>
                <a:latin typeface="Arial" charset="0"/>
              </a:rPr>
              <a:t>»</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Rectangle 6"/>
          <p:cNvSpPr>
            <a:spLocks noGrp="1" noChangeArrowheads="1"/>
          </p:cNvSpPr>
          <p:nvPr>
            <p:ph type="sldNum" sz="quarter" idx="12"/>
          </p:nvPr>
        </p:nvSpPr>
        <p:spPr>
          <a:xfrm>
            <a:off x="6553200" y="6248400"/>
            <a:ext cx="1905000" cy="457200"/>
          </a:xfrm>
          <a:noFill/>
        </p:spPr>
        <p:txBody>
          <a:bodyPr/>
          <a:lstStyle/>
          <a:p>
            <a:fld id="{24B2C9CA-1061-43DA-B78F-3FD81B29B583}" type="slidenum">
              <a:rPr lang="el-GR" sz="1200" smtClean="0">
                <a:effectLst/>
                <a:latin typeface="Verdana" pitchFamily="34" charset="0"/>
              </a:rPr>
              <a:pPr/>
              <a:t>40</a:t>
            </a:fld>
            <a:endParaRPr lang="el-GR" sz="1200" smtClean="0">
              <a:effectLst/>
              <a:latin typeface="Verdana" pitchFamily="34" charset="0"/>
            </a:endParaRPr>
          </a:p>
        </p:txBody>
      </p:sp>
      <p:sp>
        <p:nvSpPr>
          <p:cNvPr id="27651" name="Rectangle 2"/>
          <p:cNvSpPr>
            <a:spLocks noGrp="1" noChangeArrowheads="1"/>
          </p:cNvSpPr>
          <p:nvPr>
            <p:ph type="ctrTitle" idx="4294967295"/>
          </p:nvPr>
        </p:nvSpPr>
        <p:spPr>
          <a:xfrm>
            <a:off x="323850" y="260350"/>
            <a:ext cx="8497888" cy="431800"/>
          </a:xfrm>
        </p:spPr>
        <p:txBody>
          <a:bodyPr anchor="b"/>
          <a:lstStyle/>
          <a:p>
            <a:pPr eaLnBrk="1" hangingPunct="1">
              <a:lnSpc>
                <a:spcPct val="60000"/>
              </a:lnSpc>
              <a:defRPr/>
            </a:pPr>
            <a:r>
              <a:rPr lang="el-GR" sz="2000" smtClean="0">
                <a:solidFill>
                  <a:schemeClr val="tx1"/>
                </a:solidFill>
                <a:latin typeface="Arial" charset="0"/>
              </a:rPr>
              <a:t>Ν. 4412/16, Βιβλίο Ι, Τμήμα ΙΙΙ «Εξαιρέσεις», άρθρα 7-12</a:t>
            </a:r>
            <a:endParaRPr lang="el-GR" sz="2000" smtClean="0">
              <a:solidFill>
                <a:schemeClr val="tx1"/>
              </a:solidFill>
            </a:endParaRPr>
          </a:p>
        </p:txBody>
      </p:sp>
      <p:sp>
        <p:nvSpPr>
          <p:cNvPr id="27652" name="Rectangle 3"/>
          <p:cNvSpPr>
            <a:spLocks noGrp="1" noChangeArrowheads="1"/>
          </p:cNvSpPr>
          <p:nvPr>
            <p:ph type="subTitle" idx="4294967295"/>
          </p:nvPr>
        </p:nvSpPr>
        <p:spPr>
          <a:xfrm>
            <a:off x="395288" y="908050"/>
            <a:ext cx="8424862" cy="5545138"/>
          </a:xfrm>
        </p:spPr>
        <p:txBody>
          <a:bodyPr/>
          <a:lstStyle/>
          <a:p>
            <a:pPr marL="355600" indent="-355600" algn="just" eaLnBrk="1" hangingPunct="1">
              <a:lnSpc>
                <a:spcPct val="160000"/>
              </a:lnSpc>
              <a:spcBef>
                <a:spcPct val="0"/>
              </a:spcBef>
              <a:buFont typeface="Wingdings" pitchFamily="2" charset="2"/>
              <a:buAutoNum type="arabicPeriod"/>
              <a:tabLst>
                <a:tab pos="0" algn="l"/>
                <a:tab pos="355600" algn="l"/>
              </a:tabLst>
              <a:defRPr/>
            </a:pPr>
            <a:r>
              <a:rPr lang="fr-CA" sz="2400" b="1" dirty="0" smtClean="0">
                <a:solidFill>
                  <a:schemeClr val="folHlink"/>
                </a:solidFill>
                <a:effectLst/>
                <a:latin typeface="Arial" charset="0"/>
              </a:rPr>
              <a:t>Άρθρο 7</a:t>
            </a:r>
            <a:r>
              <a:rPr lang="fr-CA" sz="2400" b="1" dirty="0" smtClean="0">
                <a:effectLst/>
                <a:latin typeface="Arial" charset="0"/>
              </a:rPr>
              <a:t> </a:t>
            </a:r>
            <a:r>
              <a:rPr lang="el-GR" sz="2400" b="1" dirty="0" smtClean="0">
                <a:effectLst/>
                <a:latin typeface="Arial" charset="0"/>
              </a:rPr>
              <a:t>«</a:t>
            </a:r>
            <a:r>
              <a:rPr lang="fr-CA" sz="2400" b="1" dirty="0" smtClean="0">
                <a:effectLst/>
                <a:latin typeface="Arial" charset="0"/>
              </a:rPr>
              <a:t>Συμβάσεις στους τομείς του ύδατος, της ενέργειας, των μεταφορών και των ταχυδρομικών υπηρεσιών</a:t>
            </a:r>
            <a:r>
              <a:rPr lang="el-GR" sz="2400" b="1" dirty="0" smtClean="0">
                <a:effectLst/>
                <a:latin typeface="Arial" charset="0"/>
              </a:rPr>
              <a:t>» </a:t>
            </a:r>
            <a:r>
              <a:rPr lang="el-GR" sz="2400" b="1" dirty="0" smtClean="0">
                <a:solidFill>
                  <a:schemeClr val="folHlink"/>
                </a:solidFill>
                <a:effectLst/>
                <a:latin typeface="Arial" charset="0"/>
              </a:rPr>
              <a:t>[Οδηγία 2014/25/ΕΕ].</a:t>
            </a:r>
          </a:p>
          <a:p>
            <a:pPr marL="355600" indent="-355600" algn="just" eaLnBrk="1" hangingPunct="1">
              <a:lnSpc>
                <a:spcPct val="160000"/>
              </a:lnSpc>
              <a:spcBef>
                <a:spcPct val="0"/>
              </a:spcBef>
              <a:buFont typeface="Wingdings" pitchFamily="2" charset="2"/>
              <a:buAutoNum type="arabicPeriod"/>
              <a:tabLst>
                <a:tab pos="0" algn="l"/>
                <a:tab pos="355600" algn="l"/>
              </a:tabLst>
              <a:defRPr/>
            </a:pPr>
            <a:r>
              <a:rPr lang="fr-CA" sz="2400" b="1" dirty="0" smtClean="0">
                <a:solidFill>
                  <a:schemeClr val="folHlink"/>
                </a:solidFill>
                <a:effectLst/>
                <a:latin typeface="Arial" charset="0"/>
              </a:rPr>
              <a:t>Άρθρο 8</a:t>
            </a:r>
            <a:r>
              <a:rPr lang="fr-CA" sz="2400" b="1" dirty="0" smtClean="0">
                <a:effectLst/>
                <a:latin typeface="Arial" charset="0"/>
              </a:rPr>
              <a:t> </a:t>
            </a:r>
            <a:r>
              <a:rPr lang="el-GR" sz="2400" b="1" dirty="0" smtClean="0">
                <a:effectLst/>
                <a:latin typeface="Arial" charset="0"/>
              </a:rPr>
              <a:t>«</a:t>
            </a:r>
            <a:r>
              <a:rPr lang="fr-CA" sz="2400" b="1" dirty="0" smtClean="0">
                <a:effectLst/>
                <a:latin typeface="Arial" charset="0"/>
              </a:rPr>
              <a:t>Ειδικές εξαιρέσεις στον τομέα των ηλεκτρονικών επικοινωνιών</a:t>
            </a:r>
            <a:r>
              <a:rPr lang="el-GR" sz="2400" b="1" dirty="0" smtClean="0">
                <a:effectLst/>
                <a:latin typeface="Arial" charset="0"/>
              </a:rPr>
              <a:t>»</a:t>
            </a:r>
            <a:r>
              <a:rPr lang="fr-CA" sz="2400" b="1" dirty="0" smtClean="0">
                <a:effectLst/>
                <a:latin typeface="Arial" charset="0"/>
              </a:rPr>
              <a:t> </a:t>
            </a:r>
            <a:r>
              <a:rPr lang="el-GR" sz="2400" b="1" dirty="0" smtClean="0">
                <a:solidFill>
                  <a:srgbClr val="00B050"/>
                </a:solidFill>
                <a:effectLst/>
                <a:latin typeface="Arial" charset="0"/>
              </a:rPr>
              <a:t>[ν. 4070/2012 ΦΕΚ82/Α]. </a:t>
            </a:r>
          </a:p>
          <a:p>
            <a:pPr marL="355600" indent="-355600" algn="just" eaLnBrk="1" hangingPunct="1">
              <a:lnSpc>
                <a:spcPct val="160000"/>
              </a:lnSpc>
              <a:spcBef>
                <a:spcPct val="0"/>
              </a:spcBef>
              <a:buFont typeface="Wingdings" pitchFamily="2" charset="2"/>
              <a:buAutoNum type="arabicPeriod"/>
              <a:tabLst>
                <a:tab pos="0" algn="l"/>
                <a:tab pos="355600" algn="l"/>
              </a:tabLst>
              <a:defRPr/>
            </a:pPr>
            <a:r>
              <a:rPr lang="fr-CA" sz="2400" b="1" dirty="0" smtClean="0">
                <a:solidFill>
                  <a:schemeClr val="folHlink"/>
                </a:solidFill>
                <a:effectLst/>
                <a:latin typeface="Arial" charset="0"/>
              </a:rPr>
              <a:t>Άρθρο 9</a:t>
            </a:r>
            <a:r>
              <a:rPr lang="fr-CA" sz="2400" b="1" dirty="0" smtClean="0">
                <a:effectLst/>
                <a:latin typeface="Arial" charset="0"/>
              </a:rPr>
              <a:t> </a:t>
            </a:r>
            <a:r>
              <a:rPr lang="el-GR" sz="2400" b="1" dirty="0" smtClean="0">
                <a:effectLst/>
                <a:latin typeface="Arial" charset="0"/>
              </a:rPr>
              <a:t>«</a:t>
            </a:r>
            <a:r>
              <a:rPr lang="fr-CA" sz="2400" b="1" dirty="0" smtClean="0">
                <a:effectLst/>
                <a:latin typeface="Arial" charset="0"/>
              </a:rPr>
              <a:t>Δημόσιες συμβάσεις που ανατίθενται και διαγωνισμοί μελετών που διοργανώνονται δυνάμει </a:t>
            </a:r>
            <a:r>
              <a:rPr lang="fr-CA" sz="2400" b="1" u="sng" dirty="0" smtClean="0">
                <a:solidFill>
                  <a:srgbClr val="FF0000"/>
                </a:solidFill>
                <a:effectLst/>
                <a:latin typeface="Arial" charset="0"/>
              </a:rPr>
              <a:t>διεθνών κανόνων</a:t>
            </a:r>
            <a:r>
              <a:rPr lang="el-GR" sz="2400" b="1" dirty="0" smtClean="0">
                <a:effectLst/>
                <a:latin typeface="Arial" charset="0"/>
              </a:rPr>
              <a:t>»</a:t>
            </a:r>
            <a:r>
              <a:rPr lang="fr-CA" sz="2400" b="1" dirty="0" smtClean="0">
                <a:effectLst/>
                <a:latin typeface="Arial" charset="0"/>
              </a:rPr>
              <a:t> </a:t>
            </a:r>
            <a:endParaRPr lang="el-GR" sz="2400" b="1" dirty="0" smtClean="0">
              <a:effectLst/>
              <a:latin typeface="Arial"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6"/>
          <p:cNvSpPr>
            <a:spLocks noGrp="1" noChangeArrowheads="1"/>
          </p:cNvSpPr>
          <p:nvPr>
            <p:ph type="sldNum" sz="quarter" idx="12"/>
          </p:nvPr>
        </p:nvSpPr>
        <p:spPr>
          <a:xfrm>
            <a:off x="6553200" y="6248400"/>
            <a:ext cx="1905000" cy="457200"/>
          </a:xfrm>
          <a:noFill/>
        </p:spPr>
        <p:txBody>
          <a:bodyPr/>
          <a:lstStyle/>
          <a:p>
            <a:fld id="{C2D7EA93-C759-420A-A37A-7B6C9E2EC57D}" type="slidenum">
              <a:rPr lang="el-GR" sz="1200" smtClean="0">
                <a:effectLst/>
                <a:latin typeface="Verdana" pitchFamily="34" charset="0"/>
              </a:rPr>
              <a:pPr/>
              <a:t>41</a:t>
            </a:fld>
            <a:endParaRPr lang="el-GR" sz="1200" smtClean="0">
              <a:effectLst/>
              <a:latin typeface="Verdana" pitchFamily="34" charset="0"/>
            </a:endParaRPr>
          </a:p>
        </p:txBody>
      </p:sp>
      <p:sp>
        <p:nvSpPr>
          <p:cNvPr id="27651" name="Rectangle 2"/>
          <p:cNvSpPr>
            <a:spLocks noGrp="1" noChangeArrowheads="1"/>
          </p:cNvSpPr>
          <p:nvPr>
            <p:ph type="ctrTitle" idx="4294967295"/>
          </p:nvPr>
        </p:nvSpPr>
        <p:spPr>
          <a:xfrm>
            <a:off x="323850" y="260350"/>
            <a:ext cx="8497888" cy="431800"/>
          </a:xfrm>
        </p:spPr>
        <p:txBody>
          <a:bodyPr anchor="b"/>
          <a:lstStyle/>
          <a:p>
            <a:pPr eaLnBrk="1" hangingPunct="1">
              <a:lnSpc>
                <a:spcPct val="60000"/>
              </a:lnSpc>
              <a:defRPr/>
            </a:pPr>
            <a:r>
              <a:rPr lang="el-GR" sz="2000" dirty="0" smtClean="0">
                <a:solidFill>
                  <a:srgbClr val="FFFF00"/>
                </a:solidFill>
                <a:latin typeface="Arial" charset="0"/>
              </a:rPr>
              <a:t>Ν. 4412/16, Βιβλίο Ι, Τμήμα ΙΙΙ «Εξαιρέσεις», άρθρα 7-12</a:t>
            </a:r>
            <a:endParaRPr lang="el-GR" sz="2000" dirty="0" smtClean="0">
              <a:solidFill>
                <a:srgbClr val="FFFF00"/>
              </a:solidFill>
            </a:endParaRPr>
          </a:p>
        </p:txBody>
      </p:sp>
      <p:sp>
        <p:nvSpPr>
          <p:cNvPr id="27652" name="Rectangle 3"/>
          <p:cNvSpPr>
            <a:spLocks noGrp="1" noChangeArrowheads="1"/>
          </p:cNvSpPr>
          <p:nvPr>
            <p:ph type="subTitle" idx="4294967295"/>
          </p:nvPr>
        </p:nvSpPr>
        <p:spPr>
          <a:xfrm>
            <a:off x="357188" y="908050"/>
            <a:ext cx="8462962" cy="5307013"/>
          </a:xfrm>
        </p:spPr>
        <p:txBody>
          <a:bodyPr/>
          <a:lstStyle/>
          <a:p>
            <a:pPr marL="355600" indent="-355600" algn="just" eaLnBrk="1" hangingPunct="1">
              <a:lnSpc>
                <a:spcPct val="150000"/>
              </a:lnSpc>
              <a:spcBef>
                <a:spcPts val="0"/>
              </a:spcBef>
              <a:buFont typeface="Wingdings" pitchFamily="2" charset="2"/>
              <a:buNone/>
              <a:tabLst>
                <a:tab pos="0" algn="l"/>
                <a:tab pos="355600" algn="l"/>
              </a:tabLst>
              <a:defRPr/>
            </a:pPr>
            <a:r>
              <a:rPr lang="el-GR" sz="2000" b="1" dirty="0" smtClean="0">
                <a:solidFill>
                  <a:schemeClr val="folHlink"/>
                </a:solidFill>
                <a:latin typeface="Arial" charset="0"/>
              </a:rPr>
              <a:t>4. </a:t>
            </a:r>
            <a:r>
              <a:rPr lang="fr-CA" sz="2000" b="1" dirty="0" smtClean="0">
                <a:solidFill>
                  <a:srgbClr val="FF0000"/>
                </a:solidFill>
                <a:latin typeface="Arial" pitchFamily="34" charset="0"/>
              </a:rPr>
              <a:t>Άρθρο 10 </a:t>
            </a:r>
            <a:r>
              <a:rPr lang="el-GR" sz="2000" b="1" i="1" dirty="0" smtClean="0">
                <a:solidFill>
                  <a:srgbClr val="FF0000"/>
                </a:solidFill>
                <a:latin typeface="Arial" pitchFamily="34" charset="0"/>
              </a:rPr>
              <a:t>«</a:t>
            </a:r>
            <a:r>
              <a:rPr lang="fr-CA" sz="2000" b="1" i="1" dirty="0" smtClean="0">
                <a:solidFill>
                  <a:srgbClr val="FF0000"/>
                </a:solidFill>
                <a:latin typeface="Arial" pitchFamily="34" charset="0"/>
              </a:rPr>
              <a:t>Ειδικές εξαιρέσεις για συμβάσεις υπηρεσιών</a:t>
            </a:r>
            <a:r>
              <a:rPr lang="el-GR" sz="2000" b="1" i="1" dirty="0" smtClean="0">
                <a:solidFill>
                  <a:srgbClr val="FF0000"/>
                </a:solidFill>
                <a:latin typeface="Arial" pitchFamily="34" charset="0"/>
              </a:rPr>
              <a:t>». </a:t>
            </a:r>
            <a:r>
              <a:rPr lang="el-GR" sz="2000" b="1" dirty="0" smtClean="0">
                <a:solidFill>
                  <a:srgbClr val="FF0000"/>
                </a:solidFill>
                <a:latin typeface="Arial" pitchFamily="34" charset="0"/>
              </a:rPr>
              <a:t>Εξαιρούνται οι συμβάσεις που έχουν ως αντικείμενο: </a:t>
            </a:r>
          </a:p>
          <a:p>
            <a:pPr marL="457200" indent="-457200" algn="just" eaLnBrk="1" hangingPunct="1">
              <a:lnSpc>
                <a:spcPct val="150000"/>
              </a:lnSpc>
              <a:spcBef>
                <a:spcPts val="0"/>
              </a:spcBef>
              <a:buFont typeface="+mj-lt"/>
              <a:buAutoNum type="arabicPeriod"/>
              <a:tabLst>
                <a:tab pos="0" algn="l"/>
                <a:tab pos="355600" algn="l"/>
              </a:tabLst>
              <a:defRPr/>
            </a:pPr>
            <a:r>
              <a:rPr lang="el-GR" sz="2000" b="1" dirty="0" smtClean="0">
                <a:solidFill>
                  <a:srgbClr val="00B050"/>
                </a:solidFill>
                <a:latin typeface="Arial" pitchFamily="34" charset="0"/>
              </a:rPr>
              <a:t>αγορά ή μίσθωση γης ή υφισταμένων κτισμάτων ή άλλων ακινήτων ή αφορούν δικαιώματα επ' αυτών</a:t>
            </a:r>
            <a:r>
              <a:rPr lang="el-GR" sz="2000" dirty="0" smtClean="0">
                <a:latin typeface="Arial" pitchFamily="34" charset="0"/>
              </a:rPr>
              <a:t>.</a:t>
            </a:r>
          </a:p>
          <a:p>
            <a:pPr marL="457200" indent="-457200" algn="just" eaLnBrk="1" hangingPunct="1">
              <a:lnSpc>
                <a:spcPct val="150000"/>
              </a:lnSpc>
              <a:spcBef>
                <a:spcPts val="0"/>
              </a:spcBef>
              <a:buFont typeface="+mj-lt"/>
              <a:buAutoNum type="arabicPeriod"/>
              <a:tabLst>
                <a:tab pos="0" algn="l"/>
                <a:tab pos="355600" algn="l"/>
              </a:tabLst>
              <a:defRPr/>
            </a:pPr>
            <a:r>
              <a:rPr lang="el-GR" sz="2000" dirty="0" smtClean="0">
                <a:latin typeface="Arial" pitchFamily="34" charset="0"/>
              </a:rPr>
              <a:t>υπηρεσίες πολιτικής άμυνας, πολιτικής προστασίας και πρόληψης κινδύνων που παρέχονται από μη κερδοσκοπικές οργανώσεις ή ενώσεις πλην των υπηρεσιών ασθενοφόρων για τη διακομιδή ασθενών,</a:t>
            </a:r>
          </a:p>
          <a:p>
            <a:pPr marL="457200" indent="-457200" algn="just" eaLnBrk="1" hangingPunct="1">
              <a:lnSpc>
                <a:spcPct val="150000"/>
              </a:lnSpc>
              <a:spcBef>
                <a:spcPts val="0"/>
              </a:spcBef>
              <a:buFont typeface="+mj-lt"/>
              <a:buAutoNum type="arabicPeriod"/>
              <a:tabLst>
                <a:tab pos="0" algn="l"/>
                <a:tab pos="355600" algn="l"/>
              </a:tabLst>
              <a:defRPr/>
            </a:pPr>
            <a:r>
              <a:rPr lang="el-GR" sz="2000" dirty="0" smtClean="0">
                <a:latin typeface="Arial" pitchFamily="34" charset="0"/>
              </a:rPr>
              <a:t>δημόσιες επιβατικές μεταφορές με σιδηρόδρομο ή μετρό,</a:t>
            </a:r>
          </a:p>
          <a:p>
            <a:pPr marL="457200" indent="-457200" eaLnBrk="1" hangingPunct="1">
              <a:lnSpc>
                <a:spcPct val="150000"/>
              </a:lnSpc>
              <a:spcBef>
                <a:spcPts val="0"/>
              </a:spcBef>
              <a:buFont typeface="+mj-lt"/>
              <a:buAutoNum type="arabicPeriod"/>
              <a:tabLst>
                <a:tab pos="0" algn="l"/>
                <a:tab pos="355600" algn="l"/>
              </a:tabLst>
              <a:defRPr/>
            </a:pPr>
            <a:r>
              <a:rPr lang="el-GR" sz="2000" dirty="0" smtClean="0">
                <a:latin typeface="Arial" pitchFamily="34" charset="0"/>
              </a:rPr>
              <a:t>υπηρεσίες πολιτικών εκστρατειών, όταν ανατίθενται από πολιτικό κόμμα στο πλαίσιο προεκλογικής εκστρατείας.</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6"/>
          <p:cNvSpPr>
            <a:spLocks noGrp="1" noChangeArrowheads="1"/>
          </p:cNvSpPr>
          <p:nvPr>
            <p:ph type="sldNum" sz="quarter" idx="12"/>
          </p:nvPr>
        </p:nvSpPr>
        <p:spPr>
          <a:xfrm>
            <a:off x="6553200" y="6248400"/>
            <a:ext cx="1905000" cy="457200"/>
          </a:xfrm>
          <a:noFill/>
        </p:spPr>
        <p:txBody>
          <a:bodyPr/>
          <a:lstStyle/>
          <a:p>
            <a:fld id="{11F90AEA-80B2-4E71-8BD8-4E23BBDE45FB}" type="slidenum">
              <a:rPr lang="el-GR" sz="1200" smtClean="0">
                <a:effectLst/>
                <a:latin typeface="Verdana" pitchFamily="34" charset="0"/>
              </a:rPr>
              <a:pPr/>
              <a:t>42</a:t>
            </a:fld>
            <a:endParaRPr lang="el-GR" sz="1200" smtClean="0">
              <a:effectLst/>
              <a:latin typeface="Verdana" pitchFamily="34" charset="0"/>
            </a:endParaRPr>
          </a:p>
        </p:txBody>
      </p:sp>
      <p:sp>
        <p:nvSpPr>
          <p:cNvPr id="27651" name="Rectangle 2"/>
          <p:cNvSpPr>
            <a:spLocks noGrp="1" noChangeArrowheads="1"/>
          </p:cNvSpPr>
          <p:nvPr>
            <p:ph type="ctrTitle" idx="4294967295"/>
          </p:nvPr>
        </p:nvSpPr>
        <p:spPr>
          <a:xfrm>
            <a:off x="323850" y="260350"/>
            <a:ext cx="8497888" cy="431800"/>
          </a:xfrm>
        </p:spPr>
        <p:txBody>
          <a:bodyPr anchor="b"/>
          <a:lstStyle/>
          <a:p>
            <a:pPr eaLnBrk="1" hangingPunct="1">
              <a:lnSpc>
                <a:spcPct val="60000"/>
              </a:lnSpc>
              <a:defRPr/>
            </a:pPr>
            <a:r>
              <a:rPr lang="el-GR" sz="2000" dirty="0" smtClean="0">
                <a:solidFill>
                  <a:schemeClr val="tx1"/>
                </a:solidFill>
                <a:latin typeface="Arial" charset="0"/>
              </a:rPr>
              <a:t>Ν. 4412/16, Βιβλίο Ι, Τμήμα ΙΙΙ «Εξαιρέσεις», άρθρο 10</a:t>
            </a:r>
            <a:endParaRPr lang="el-GR" sz="2000" dirty="0" smtClean="0">
              <a:solidFill>
                <a:schemeClr val="tx1"/>
              </a:solidFill>
            </a:endParaRPr>
          </a:p>
        </p:txBody>
      </p:sp>
      <p:sp>
        <p:nvSpPr>
          <p:cNvPr id="27652" name="Rectangle 3"/>
          <p:cNvSpPr>
            <a:spLocks noGrp="1" noChangeArrowheads="1"/>
          </p:cNvSpPr>
          <p:nvPr>
            <p:ph type="subTitle" idx="4294967295"/>
          </p:nvPr>
        </p:nvSpPr>
        <p:spPr>
          <a:xfrm>
            <a:off x="395288" y="908051"/>
            <a:ext cx="8424862" cy="5307032"/>
          </a:xfrm>
        </p:spPr>
        <p:txBody>
          <a:bodyPr/>
          <a:lstStyle/>
          <a:p>
            <a:pPr algn="ctr">
              <a:spcBef>
                <a:spcPts val="0"/>
              </a:spcBef>
              <a:buFont typeface="Wingdings" pitchFamily="2" charset="2"/>
              <a:buNone/>
              <a:defRPr/>
            </a:pPr>
            <a:r>
              <a:rPr lang="el-GR" sz="2000" b="1" dirty="0" smtClean="0">
                <a:solidFill>
                  <a:srgbClr val="FF0000"/>
                </a:solidFill>
                <a:effectLst/>
                <a:latin typeface="Arial" charset="0"/>
              </a:rPr>
              <a:t>3</a:t>
            </a:r>
            <a:r>
              <a:rPr lang="el-GR" sz="1800" b="1" dirty="0" smtClean="0">
                <a:solidFill>
                  <a:srgbClr val="FF0000"/>
                </a:solidFill>
                <a:effectLst/>
                <a:latin typeface="Arial" charset="0"/>
              </a:rPr>
              <a:t>. </a:t>
            </a:r>
            <a:r>
              <a:rPr lang="el-GR" sz="1800" b="1" u="sng" dirty="0" smtClean="0">
                <a:solidFill>
                  <a:srgbClr val="FF0000"/>
                </a:solidFill>
                <a:effectLst/>
                <a:latin typeface="Arial" pitchFamily="34" charset="0"/>
              </a:rPr>
              <a:t>Νομικές υπηρεσίες:</a:t>
            </a:r>
          </a:p>
          <a:p>
            <a:pPr algn="just">
              <a:lnSpc>
                <a:spcPct val="150000"/>
              </a:lnSpc>
              <a:spcBef>
                <a:spcPts val="0"/>
              </a:spcBef>
              <a:defRPr/>
            </a:pPr>
            <a:r>
              <a:rPr lang="el-GR" sz="2000" u="sng" dirty="0" smtClean="0">
                <a:solidFill>
                  <a:srgbClr val="00B050"/>
                </a:solidFill>
                <a:latin typeface="Arial" pitchFamily="34" charset="0"/>
              </a:rPr>
              <a:t>νομική εκπροσώπηση πελάτη από δικηγόρο σε</a:t>
            </a:r>
            <a:r>
              <a:rPr lang="el-GR" sz="2000" dirty="0" smtClean="0">
                <a:solidFill>
                  <a:srgbClr val="00B050"/>
                </a:solidFill>
                <a:latin typeface="Arial" pitchFamily="34" charset="0"/>
              </a:rPr>
              <a:t>:</a:t>
            </a:r>
          </a:p>
          <a:p>
            <a:pPr algn="just">
              <a:lnSpc>
                <a:spcPct val="150000"/>
              </a:lnSpc>
              <a:spcBef>
                <a:spcPts val="0"/>
              </a:spcBef>
              <a:buFont typeface="Wingdings" pitchFamily="2" charset="2"/>
              <a:buNone/>
              <a:defRPr/>
            </a:pPr>
            <a:r>
              <a:rPr lang="el-GR" sz="2000" dirty="0" smtClean="0">
                <a:latin typeface="Arial" pitchFamily="34" charset="0"/>
              </a:rPr>
              <a:t>- 	διαιτησία ή συμβιβασμό που διεξάγεται σε κράτος -μέλος, τρίτη χώρα ή ενώπιον διεθνούς οργάνου διαιτησίας ή συμβιβασμού ή</a:t>
            </a:r>
          </a:p>
          <a:p>
            <a:pPr algn="just">
              <a:lnSpc>
                <a:spcPct val="150000"/>
              </a:lnSpc>
              <a:spcBef>
                <a:spcPts val="0"/>
              </a:spcBef>
              <a:buFont typeface="Wingdings" pitchFamily="2" charset="2"/>
              <a:buNone/>
              <a:defRPr/>
            </a:pPr>
            <a:r>
              <a:rPr lang="el-GR" sz="2000" dirty="0" smtClean="0">
                <a:latin typeface="Arial" pitchFamily="34" charset="0"/>
              </a:rPr>
              <a:t>- 	δικαστικές διαδικασίες ενώπιον δικαστηρίων, δικαιοδοτικών οργάνων ή δημοσίων αρχών κράτους - μέλους, τρίτης χώρας ή διεθνών δικαστηρίων, δικαιοδοτικών ή θεσμικών οργάνων,</a:t>
            </a:r>
          </a:p>
          <a:p>
            <a:pPr algn="just">
              <a:lnSpc>
                <a:spcPct val="150000"/>
              </a:lnSpc>
              <a:spcBef>
                <a:spcPts val="0"/>
              </a:spcBef>
              <a:buFont typeface="Wingdings" pitchFamily="2" charset="2"/>
              <a:buNone/>
              <a:defRPr/>
            </a:pPr>
            <a:r>
              <a:rPr lang="el-GR" sz="2000" dirty="0" smtClean="0">
                <a:latin typeface="Arial" pitchFamily="34" charset="0"/>
              </a:rPr>
              <a:t>-  νομικές συμβουλές για την προετοιμασία οποιασδήποτε από τις ως άνω διαδικασίες, υπό την προϋπόθεση ότι οι συμβουλές παρέχονται από δικηγόρο,</a:t>
            </a:r>
          </a:p>
          <a:p>
            <a:pPr algn="just">
              <a:lnSpc>
                <a:spcPct val="150000"/>
              </a:lnSpc>
              <a:spcBef>
                <a:spcPts val="0"/>
              </a:spcBef>
              <a:buFont typeface="Wingdings" pitchFamily="2" charset="2"/>
              <a:buNone/>
              <a:defRPr/>
            </a:pPr>
            <a:endParaRPr lang="el-GR" sz="2400" dirty="0" smtClean="0">
              <a:latin typeface="Arial"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Rectangle 6"/>
          <p:cNvSpPr>
            <a:spLocks noGrp="1" noChangeArrowheads="1"/>
          </p:cNvSpPr>
          <p:nvPr>
            <p:ph type="sldNum" sz="quarter" idx="12"/>
          </p:nvPr>
        </p:nvSpPr>
        <p:spPr>
          <a:xfrm>
            <a:off x="6553200" y="6248400"/>
            <a:ext cx="1905000" cy="457200"/>
          </a:xfrm>
          <a:noFill/>
        </p:spPr>
        <p:txBody>
          <a:bodyPr/>
          <a:lstStyle/>
          <a:p>
            <a:fld id="{11F90AEA-80B2-4E71-8BD8-4E23BBDE45FB}" type="slidenum">
              <a:rPr lang="el-GR" sz="1200" smtClean="0">
                <a:effectLst/>
                <a:latin typeface="Verdana" pitchFamily="34" charset="0"/>
              </a:rPr>
              <a:pPr/>
              <a:t>43</a:t>
            </a:fld>
            <a:endParaRPr lang="el-GR" sz="1200" smtClean="0">
              <a:effectLst/>
              <a:latin typeface="Verdana" pitchFamily="34" charset="0"/>
            </a:endParaRPr>
          </a:p>
        </p:txBody>
      </p:sp>
      <p:sp>
        <p:nvSpPr>
          <p:cNvPr id="27651" name="Rectangle 2"/>
          <p:cNvSpPr>
            <a:spLocks noGrp="1" noChangeArrowheads="1"/>
          </p:cNvSpPr>
          <p:nvPr>
            <p:ph type="ctrTitle" idx="4294967295"/>
          </p:nvPr>
        </p:nvSpPr>
        <p:spPr>
          <a:xfrm>
            <a:off x="323850" y="260350"/>
            <a:ext cx="8497888" cy="431800"/>
          </a:xfrm>
        </p:spPr>
        <p:txBody>
          <a:bodyPr anchor="b"/>
          <a:lstStyle/>
          <a:p>
            <a:pPr eaLnBrk="1" hangingPunct="1">
              <a:lnSpc>
                <a:spcPct val="60000"/>
              </a:lnSpc>
              <a:defRPr/>
            </a:pPr>
            <a:r>
              <a:rPr lang="el-GR" sz="2000" dirty="0" smtClean="0">
                <a:solidFill>
                  <a:schemeClr val="tx1"/>
                </a:solidFill>
                <a:latin typeface="Arial" charset="0"/>
              </a:rPr>
              <a:t>Ν. 4412/16, Βιβλίο Ι, Τμήμα ΙΙΙ «Εξαιρέσεις», άρθρο 10</a:t>
            </a:r>
            <a:endParaRPr lang="el-GR" sz="2000" dirty="0" smtClean="0">
              <a:solidFill>
                <a:schemeClr val="tx1"/>
              </a:solidFill>
            </a:endParaRPr>
          </a:p>
        </p:txBody>
      </p:sp>
      <p:sp>
        <p:nvSpPr>
          <p:cNvPr id="27652" name="Rectangle 3"/>
          <p:cNvSpPr>
            <a:spLocks noGrp="1" noChangeArrowheads="1"/>
          </p:cNvSpPr>
          <p:nvPr>
            <p:ph type="subTitle" idx="4294967295"/>
          </p:nvPr>
        </p:nvSpPr>
        <p:spPr>
          <a:xfrm>
            <a:off x="395288" y="908051"/>
            <a:ext cx="8424862" cy="5521346"/>
          </a:xfrm>
        </p:spPr>
        <p:txBody>
          <a:bodyPr/>
          <a:lstStyle/>
          <a:p>
            <a:pPr algn="ctr">
              <a:spcBef>
                <a:spcPts val="0"/>
              </a:spcBef>
              <a:buFont typeface="Wingdings" pitchFamily="2" charset="2"/>
              <a:buNone/>
              <a:defRPr/>
            </a:pPr>
            <a:r>
              <a:rPr lang="el-GR" sz="2000" b="1" dirty="0" smtClean="0">
                <a:solidFill>
                  <a:schemeClr val="folHlink"/>
                </a:solidFill>
                <a:latin typeface="Arial" charset="0"/>
              </a:rPr>
              <a:t>3</a:t>
            </a:r>
            <a:r>
              <a:rPr lang="el-GR" sz="1800" b="1" dirty="0" smtClean="0">
                <a:solidFill>
                  <a:schemeClr val="folHlink"/>
                </a:solidFill>
                <a:latin typeface="Arial" charset="0"/>
              </a:rPr>
              <a:t>. </a:t>
            </a:r>
            <a:r>
              <a:rPr lang="el-GR" sz="1800" b="1" u="sng" dirty="0" smtClean="0">
                <a:solidFill>
                  <a:srgbClr val="FFFF00"/>
                </a:solidFill>
                <a:latin typeface="Arial" pitchFamily="34" charset="0"/>
              </a:rPr>
              <a:t>Νομικές υπηρεσίες:</a:t>
            </a:r>
          </a:p>
          <a:p>
            <a:pPr algn="just">
              <a:lnSpc>
                <a:spcPct val="150000"/>
              </a:lnSpc>
              <a:spcBef>
                <a:spcPts val="0"/>
              </a:spcBef>
              <a:buFont typeface="Wingdings" pitchFamily="2" charset="2"/>
              <a:buNone/>
              <a:defRPr/>
            </a:pPr>
            <a:r>
              <a:rPr lang="el-GR" sz="1800" dirty="0" smtClean="0">
                <a:latin typeface="Arial" pitchFamily="34" charset="0"/>
              </a:rPr>
              <a:t>-	</a:t>
            </a:r>
            <a:r>
              <a:rPr lang="el-GR" sz="2000" dirty="0" smtClean="0">
                <a:latin typeface="Arial" pitchFamily="34" charset="0"/>
              </a:rPr>
              <a:t>υπηρεσίες πιστοποίησης &amp; εξακρίβωσης της γνησιότητας εγγράφων που πρέπει να παρέχονται από συμβολαιογράφους,</a:t>
            </a:r>
          </a:p>
          <a:p>
            <a:pPr algn="just">
              <a:lnSpc>
                <a:spcPct val="150000"/>
              </a:lnSpc>
              <a:spcBef>
                <a:spcPts val="0"/>
              </a:spcBef>
              <a:buFontTx/>
              <a:buChar char="-"/>
              <a:defRPr/>
            </a:pPr>
            <a:r>
              <a:rPr lang="el-GR" sz="2000" dirty="0" smtClean="0">
                <a:latin typeface="Arial" pitchFamily="34" charset="0"/>
              </a:rPr>
              <a:t>νομικές υπηρεσίες που παρέχονται από </a:t>
            </a:r>
            <a:r>
              <a:rPr lang="el-GR" sz="2000" dirty="0" err="1" smtClean="0">
                <a:latin typeface="Arial" pitchFamily="34" charset="0"/>
              </a:rPr>
              <a:t>εμπιστευματοδόχους</a:t>
            </a:r>
            <a:r>
              <a:rPr lang="el-GR" sz="2000" dirty="0" smtClean="0">
                <a:latin typeface="Arial" pitchFamily="34" charset="0"/>
              </a:rPr>
              <a:t> (</a:t>
            </a:r>
            <a:r>
              <a:rPr lang="el-GR" sz="2000" dirty="0" err="1" smtClean="0">
                <a:latin typeface="Arial" pitchFamily="34" charset="0"/>
              </a:rPr>
              <a:t>trustees</a:t>
            </a:r>
            <a:r>
              <a:rPr lang="el-GR" sz="2000" dirty="0" smtClean="0">
                <a:latin typeface="Arial" pitchFamily="34" charset="0"/>
              </a:rPr>
              <a:t>) ή διορισμένους επιτρόπους ή άλλες νομικές υπηρεσίες, των οποίων οι </a:t>
            </a:r>
            <a:r>
              <a:rPr lang="el-GR" sz="2000" dirty="0" err="1" smtClean="0">
                <a:latin typeface="Arial" pitchFamily="34" charset="0"/>
              </a:rPr>
              <a:t>πάροχοι</a:t>
            </a:r>
            <a:r>
              <a:rPr lang="el-GR" sz="2000" dirty="0" smtClean="0">
                <a:latin typeface="Arial" pitchFamily="34" charset="0"/>
              </a:rPr>
              <a:t> διορίζονται από δικαστήριο στο οικείο κράτος - μέλος ή διορίζονται βάσει του δικαίου για την εκτέλεση ειδικών καθηκόντων υπό την εποπτεία τέτοιων δικαστηρίων ή δικαιοδοτικών οργάνων,</a:t>
            </a:r>
          </a:p>
          <a:p>
            <a:pPr algn="just">
              <a:lnSpc>
                <a:spcPct val="150000"/>
              </a:lnSpc>
              <a:spcBef>
                <a:spcPts val="0"/>
              </a:spcBef>
              <a:buFontTx/>
              <a:buChar char="-"/>
              <a:defRPr/>
            </a:pPr>
            <a:r>
              <a:rPr lang="el-GR" sz="2000" b="1" u="sng" dirty="0" smtClean="0">
                <a:solidFill>
                  <a:srgbClr val="00B050"/>
                </a:solidFill>
                <a:latin typeface="Arial" pitchFamily="34" charset="0"/>
              </a:rPr>
              <a:t>λοιπές νομικές υπηρεσίες, οι οποίες στο σχετικό κράτος - μέλος συνδέονται, έστω και περιστασιακά, με την άσκηση δημόσιας εξουσίας.</a:t>
            </a:r>
            <a:endParaRPr lang="el-GR" sz="2000" dirty="0" smtClean="0">
              <a:latin typeface="Arial"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Rectangle 6"/>
          <p:cNvSpPr>
            <a:spLocks noGrp="1" noChangeArrowheads="1"/>
          </p:cNvSpPr>
          <p:nvPr>
            <p:ph type="sldNum" sz="quarter" idx="12"/>
          </p:nvPr>
        </p:nvSpPr>
        <p:spPr>
          <a:xfrm>
            <a:off x="6553200" y="6248400"/>
            <a:ext cx="1905000" cy="457200"/>
          </a:xfrm>
          <a:noFill/>
        </p:spPr>
        <p:txBody>
          <a:bodyPr/>
          <a:lstStyle/>
          <a:p>
            <a:fld id="{02584EA7-9AD8-4E39-BC16-884CC8D64D1B}" type="slidenum">
              <a:rPr lang="el-GR" sz="1200" smtClean="0">
                <a:effectLst/>
                <a:latin typeface="Verdana" pitchFamily="34" charset="0"/>
              </a:rPr>
              <a:pPr/>
              <a:t>44</a:t>
            </a:fld>
            <a:endParaRPr lang="el-GR" sz="1200" smtClean="0">
              <a:effectLst/>
              <a:latin typeface="Verdana" pitchFamily="34" charset="0"/>
            </a:endParaRPr>
          </a:p>
        </p:txBody>
      </p:sp>
      <p:sp>
        <p:nvSpPr>
          <p:cNvPr id="27651" name="Rectangle 2"/>
          <p:cNvSpPr>
            <a:spLocks noGrp="1" noChangeArrowheads="1"/>
          </p:cNvSpPr>
          <p:nvPr>
            <p:ph type="ctrTitle" idx="4294967295"/>
          </p:nvPr>
        </p:nvSpPr>
        <p:spPr>
          <a:xfrm>
            <a:off x="323850" y="260350"/>
            <a:ext cx="8497888" cy="431800"/>
          </a:xfrm>
        </p:spPr>
        <p:txBody>
          <a:bodyPr anchor="b"/>
          <a:lstStyle/>
          <a:p>
            <a:pPr eaLnBrk="1" hangingPunct="1">
              <a:lnSpc>
                <a:spcPct val="60000"/>
              </a:lnSpc>
              <a:defRPr/>
            </a:pPr>
            <a:r>
              <a:rPr lang="el-GR" sz="2000" dirty="0" smtClean="0">
                <a:solidFill>
                  <a:schemeClr val="tx1"/>
                </a:solidFill>
                <a:latin typeface="Arial" charset="0"/>
              </a:rPr>
              <a:t>Ν. 4412/16, Βιβλίο Ι, Τμήμα ΙΙΙ «Εξαιρέσεις», άρθρο 10</a:t>
            </a:r>
            <a:endParaRPr lang="el-GR" sz="2000" dirty="0" smtClean="0">
              <a:solidFill>
                <a:schemeClr val="tx1"/>
              </a:solidFill>
            </a:endParaRPr>
          </a:p>
        </p:txBody>
      </p:sp>
      <p:sp>
        <p:nvSpPr>
          <p:cNvPr id="27652" name="Rectangle 3"/>
          <p:cNvSpPr>
            <a:spLocks noGrp="1" noChangeArrowheads="1"/>
          </p:cNvSpPr>
          <p:nvPr>
            <p:ph type="subTitle" idx="4294967295"/>
          </p:nvPr>
        </p:nvSpPr>
        <p:spPr>
          <a:xfrm>
            <a:off x="395288" y="908050"/>
            <a:ext cx="8424862" cy="5834063"/>
          </a:xfrm>
        </p:spPr>
        <p:txBody>
          <a:bodyPr/>
          <a:lstStyle/>
          <a:p>
            <a:pPr marL="355600" indent="-355600" algn="just" eaLnBrk="1" hangingPunct="1">
              <a:lnSpc>
                <a:spcPct val="160000"/>
              </a:lnSpc>
              <a:spcBef>
                <a:spcPct val="0"/>
              </a:spcBef>
              <a:buFont typeface="Wingdings" pitchFamily="2" charset="2"/>
              <a:buNone/>
              <a:tabLst>
                <a:tab pos="0" algn="l"/>
                <a:tab pos="355600" algn="l"/>
              </a:tabLst>
              <a:defRPr/>
            </a:pPr>
            <a:r>
              <a:rPr lang="el-GR" sz="2000" b="1" dirty="0" smtClean="0">
                <a:solidFill>
                  <a:schemeClr val="folHlink"/>
                </a:solidFill>
                <a:latin typeface="Arial" charset="0"/>
              </a:rPr>
              <a:t>2</a:t>
            </a:r>
            <a:r>
              <a:rPr lang="el-GR" sz="2000" b="1" dirty="0" smtClean="0">
                <a:solidFill>
                  <a:schemeClr val="folHlink"/>
                </a:solidFill>
                <a:latin typeface="Arial" pitchFamily="34" charset="0"/>
                <a:cs typeface="Arial" pitchFamily="34" charset="0"/>
              </a:rPr>
              <a:t>. Εξαιρούνται οι συμβάσεις με αντικείμενο την: </a:t>
            </a:r>
            <a:r>
              <a:rPr lang="el-GR" sz="2000" dirty="0" smtClean="0">
                <a:latin typeface="Arial" pitchFamily="34" charset="0"/>
                <a:cs typeface="Arial" pitchFamily="34" charset="0"/>
              </a:rPr>
              <a:t>αγορά, ανάπτυξη, παραγωγή ή συμπαραγωγή υλικού προγραμμάτων που προορίζεται για υπηρεσίες οπτικοακουστικών ή ραδιοφωνικών μέσων τις οποίες αναθέτουν </a:t>
            </a:r>
            <a:r>
              <a:rPr lang="el-GR" sz="2000" u="sng" dirty="0" err="1" smtClean="0">
                <a:latin typeface="Arial" pitchFamily="34" charset="0"/>
                <a:cs typeface="Arial" pitchFamily="34" charset="0"/>
              </a:rPr>
              <a:t>πάροχοι</a:t>
            </a:r>
            <a:r>
              <a:rPr lang="el-GR" sz="2000" u="sng" dirty="0" smtClean="0">
                <a:latin typeface="Arial" pitchFamily="34" charset="0"/>
                <a:cs typeface="Arial" pitchFamily="34" charset="0"/>
              </a:rPr>
              <a:t> υπηρεσιών οπτικοακουστικών ή ραδιοφωνικών μέσων</a:t>
            </a:r>
            <a:r>
              <a:rPr lang="el-GR" sz="2000" dirty="0" smtClean="0">
                <a:latin typeface="Arial" pitchFamily="34" charset="0"/>
                <a:cs typeface="Arial" pitchFamily="34" charset="0"/>
              </a:rPr>
              <a:t> ή στις </a:t>
            </a:r>
            <a:r>
              <a:rPr lang="el-GR" sz="2000" dirty="0" smtClean="0">
                <a:solidFill>
                  <a:srgbClr val="0070C0"/>
                </a:solidFill>
                <a:latin typeface="Arial" pitchFamily="34" charset="0"/>
                <a:cs typeface="Arial" pitchFamily="34" charset="0"/>
              </a:rPr>
              <a:t>συμβάσεις για το χρόνο μετάδοσης ή την παροχή προγραμμάτων που ανατίθενται σε </a:t>
            </a:r>
            <a:r>
              <a:rPr lang="el-GR" sz="2000" dirty="0" err="1" smtClean="0">
                <a:solidFill>
                  <a:srgbClr val="0070C0"/>
                </a:solidFill>
                <a:latin typeface="Arial" pitchFamily="34" charset="0"/>
                <a:cs typeface="Arial" pitchFamily="34" charset="0"/>
              </a:rPr>
              <a:t>παρόχους</a:t>
            </a:r>
            <a:r>
              <a:rPr lang="el-GR" sz="2000" dirty="0" smtClean="0">
                <a:solidFill>
                  <a:srgbClr val="0070C0"/>
                </a:solidFill>
                <a:latin typeface="Arial" pitchFamily="34" charset="0"/>
                <a:cs typeface="Arial" pitchFamily="34" charset="0"/>
              </a:rPr>
              <a:t> υπηρεσιών οπτικοακουστικών ή ραδιοφωνικών μέσων</a:t>
            </a:r>
            <a:r>
              <a:rPr lang="el-GR" sz="2000" dirty="0" smtClean="0">
                <a:latin typeface="Arial" pitchFamily="34" charset="0"/>
                <a:cs typeface="Arial" pitchFamily="34" charset="0"/>
              </a:rPr>
              <a:t>. </a:t>
            </a:r>
          </a:p>
          <a:p>
            <a:pPr marL="355600" indent="-355600" algn="just" eaLnBrk="1" hangingPunct="1">
              <a:lnSpc>
                <a:spcPct val="160000"/>
              </a:lnSpc>
              <a:spcBef>
                <a:spcPct val="0"/>
              </a:spcBef>
              <a:buFont typeface="Wingdings" pitchFamily="2" charset="2"/>
              <a:buChar char="Ø"/>
              <a:tabLst>
                <a:tab pos="0" algn="l"/>
                <a:tab pos="355600" algn="l"/>
              </a:tabLst>
              <a:defRPr/>
            </a:pPr>
            <a:r>
              <a:rPr lang="el-GR" sz="1800" dirty="0" smtClean="0">
                <a:solidFill>
                  <a:srgbClr val="00B050"/>
                </a:solidFill>
                <a:latin typeface="Arial" pitchFamily="34" charset="0"/>
                <a:cs typeface="Arial" pitchFamily="34" charset="0"/>
              </a:rPr>
              <a:t>[πδ 109/2010 για παραγωγή οπτικοακουστικού υλικού &amp; αγορά χρόνου μετάδοσης,</a:t>
            </a:r>
            <a:r>
              <a:rPr lang="el-GR" sz="1800" b="1" dirty="0" smtClean="0">
                <a:solidFill>
                  <a:srgbClr val="00B050"/>
                </a:solidFill>
                <a:latin typeface="Arial" pitchFamily="34" charset="0"/>
                <a:cs typeface="Arial" pitchFamily="34" charset="0"/>
              </a:rPr>
              <a:t> πδ 261/1997 «Για τη διαφάνεια στην διαφημιστική προβολή του Δημοσίου και του ευρύτερου δημοσίου τομέα από τα έντυπα και τα ηλεκτρονικά μέσα ενημέρωσης]. </a:t>
            </a:r>
            <a:endParaRPr lang="el-GR" sz="1800" dirty="0" smtClean="0">
              <a:solidFill>
                <a:srgbClr val="00B05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E1C41CE3-2B0C-47F6-9A53-1B0D32D70C8E}" type="slidenum">
              <a:rPr lang="el-GR" sz="1200"/>
              <a:pPr algn="r"/>
              <a:t>45</a:t>
            </a:fld>
            <a:endParaRPr lang="el-GR" sz="1200"/>
          </a:p>
        </p:txBody>
      </p:sp>
      <p:sp>
        <p:nvSpPr>
          <p:cNvPr id="27651" name="Rectangle 2"/>
          <p:cNvSpPr>
            <a:spLocks noGrp="1" noChangeArrowheads="1"/>
          </p:cNvSpPr>
          <p:nvPr>
            <p:ph type="ctrTitle" idx="4294967295"/>
          </p:nvPr>
        </p:nvSpPr>
        <p:spPr>
          <a:xfrm>
            <a:off x="323850" y="260350"/>
            <a:ext cx="8497888" cy="431800"/>
          </a:xfrm>
        </p:spPr>
        <p:txBody>
          <a:bodyPr anchor="b"/>
          <a:lstStyle/>
          <a:p>
            <a:pPr eaLnBrk="1" hangingPunct="1">
              <a:lnSpc>
                <a:spcPct val="60000"/>
              </a:lnSpc>
              <a:defRPr/>
            </a:pPr>
            <a:r>
              <a:rPr lang="el-GR" sz="2000" smtClean="0">
                <a:solidFill>
                  <a:schemeClr val="tx1"/>
                </a:solidFill>
                <a:latin typeface="Arial" charset="0"/>
              </a:rPr>
              <a:t>Ν. 4412/16, Βιβλίο Ι, Τμήμα ΙΙΙ «Εξαιρέσεις», άρθρα 7-12</a:t>
            </a:r>
            <a:endParaRPr lang="el-GR" sz="2000" smtClean="0">
              <a:solidFill>
                <a:schemeClr val="tx1"/>
              </a:solidFill>
            </a:endParaRPr>
          </a:p>
        </p:txBody>
      </p:sp>
      <p:sp>
        <p:nvSpPr>
          <p:cNvPr id="27652" name="Rectangle 3"/>
          <p:cNvSpPr>
            <a:spLocks noGrp="1" noChangeArrowheads="1"/>
          </p:cNvSpPr>
          <p:nvPr>
            <p:ph type="subTitle" idx="4294967295"/>
          </p:nvPr>
        </p:nvSpPr>
        <p:spPr>
          <a:xfrm>
            <a:off x="395288" y="1052513"/>
            <a:ext cx="8424862" cy="5256212"/>
          </a:xfrm>
        </p:spPr>
        <p:txBody>
          <a:bodyPr/>
          <a:lstStyle/>
          <a:p>
            <a:pPr marL="355600" indent="-355600" algn="just" eaLnBrk="1" hangingPunct="1">
              <a:lnSpc>
                <a:spcPct val="160000"/>
              </a:lnSpc>
              <a:spcBef>
                <a:spcPct val="0"/>
              </a:spcBef>
              <a:buFont typeface="Wingdings" pitchFamily="2" charset="2"/>
              <a:buNone/>
              <a:tabLst>
                <a:tab pos="0" algn="l"/>
                <a:tab pos="355600" algn="l"/>
              </a:tabLst>
              <a:defRPr/>
            </a:pPr>
            <a:r>
              <a:rPr lang="el-GR" sz="2000" b="1" dirty="0" smtClean="0">
                <a:solidFill>
                  <a:srgbClr val="00B050"/>
                </a:solidFill>
                <a:effectLst/>
                <a:latin typeface="Arial" charset="0"/>
              </a:rPr>
              <a:t> </a:t>
            </a:r>
            <a:r>
              <a:rPr lang="fr-CA" sz="2400" b="1" dirty="0" smtClean="0">
                <a:solidFill>
                  <a:srgbClr val="00B050"/>
                </a:solidFill>
                <a:effectLst/>
                <a:latin typeface="Arial" charset="0"/>
              </a:rPr>
              <a:t>Άρθρο 11</a:t>
            </a:r>
            <a:r>
              <a:rPr lang="el-GR" sz="2400" b="1" dirty="0" smtClean="0">
                <a:solidFill>
                  <a:srgbClr val="00B050"/>
                </a:solidFill>
                <a:effectLst/>
                <a:latin typeface="Arial" charset="0"/>
              </a:rPr>
              <a:t>:</a:t>
            </a:r>
            <a:r>
              <a:rPr lang="fr-CA" sz="2400" b="1" dirty="0" smtClean="0">
                <a:solidFill>
                  <a:srgbClr val="00B050"/>
                </a:solidFill>
                <a:effectLst/>
                <a:latin typeface="Arial" charset="0"/>
              </a:rPr>
              <a:t> </a:t>
            </a:r>
            <a:r>
              <a:rPr lang="el-GR" sz="2400" b="1" dirty="0" smtClean="0">
                <a:solidFill>
                  <a:srgbClr val="002060"/>
                </a:solidFill>
                <a:effectLst/>
                <a:latin typeface="Arial" charset="0"/>
              </a:rPr>
              <a:t>μη εφαρμογή σε </a:t>
            </a:r>
            <a:r>
              <a:rPr lang="fr-CA" sz="2400" b="1" u="sng" dirty="0" smtClean="0">
                <a:solidFill>
                  <a:srgbClr val="002060"/>
                </a:solidFill>
                <a:effectLst/>
                <a:latin typeface="Arial" charset="0"/>
              </a:rPr>
              <a:t>συμβάσεις υπηρεσιών</a:t>
            </a:r>
            <a:r>
              <a:rPr lang="fr-CA" sz="2400" b="1" dirty="0" smtClean="0">
                <a:solidFill>
                  <a:srgbClr val="002060"/>
                </a:solidFill>
                <a:effectLst/>
                <a:latin typeface="Arial" charset="0"/>
              </a:rPr>
              <a:t> που ανατίθενται </a:t>
            </a:r>
            <a:r>
              <a:rPr lang="el-GR" sz="2400" b="1" dirty="0" smtClean="0">
                <a:solidFill>
                  <a:srgbClr val="002060"/>
                </a:solidFill>
                <a:effectLst/>
                <a:latin typeface="Arial" charset="0"/>
              </a:rPr>
              <a:t>από μία Α/Α σε άλλη Α/Α ή σε ομάδα Α/Α </a:t>
            </a:r>
            <a:r>
              <a:rPr lang="el-GR" sz="2400" b="1" u="sng" dirty="0" smtClean="0">
                <a:solidFill>
                  <a:srgbClr val="002060"/>
                </a:solidFill>
                <a:effectLst/>
                <a:latin typeface="Arial" charset="0"/>
              </a:rPr>
              <a:t>βάσει αποκλειστικού δικαιώματος</a:t>
            </a:r>
            <a:r>
              <a:rPr lang="el-GR" sz="2400" b="1" dirty="0" smtClean="0">
                <a:solidFill>
                  <a:srgbClr val="002060"/>
                </a:solidFill>
                <a:effectLst/>
                <a:latin typeface="Arial" charset="0"/>
              </a:rPr>
              <a:t> που τους παρέχεται δυνάμει διατάξεων νόμου ή δημοσιευμένων διοικητικών πράξεων, εφόσον οι διατάξεις αυτές είναι σύμφωνες με τη ΣΛΕΕ.</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6"/>
          <p:cNvSpPr>
            <a:spLocks noGrp="1" noChangeArrowheads="1"/>
          </p:cNvSpPr>
          <p:nvPr>
            <p:ph type="sldNum" sz="quarter" idx="12"/>
          </p:nvPr>
        </p:nvSpPr>
        <p:spPr>
          <a:xfrm>
            <a:off x="6553200" y="6248400"/>
            <a:ext cx="1905000" cy="457200"/>
          </a:xfrm>
          <a:noFill/>
        </p:spPr>
        <p:txBody>
          <a:bodyPr/>
          <a:lstStyle/>
          <a:p>
            <a:fld id="{8D6372E3-19EF-4594-97CD-14CAEA19CCC6}" type="slidenum">
              <a:rPr lang="el-GR" sz="1200" smtClean="0">
                <a:effectLst/>
                <a:latin typeface="Verdana" pitchFamily="34" charset="0"/>
              </a:rPr>
              <a:pPr/>
              <a:t>46</a:t>
            </a:fld>
            <a:endParaRPr lang="el-GR" sz="1200" smtClean="0">
              <a:effectLst/>
              <a:latin typeface="Verdana" pitchFamily="34" charset="0"/>
            </a:endParaRPr>
          </a:p>
        </p:txBody>
      </p:sp>
      <p:sp>
        <p:nvSpPr>
          <p:cNvPr id="28675" name="Rectangle 2"/>
          <p:cNvSpPr>
            <a:spLocks noGrp="1" noChangeArrowheads="1"/>
          </p:cNvSpPr>
          <p:nvPr>
            <p:ph type="ctrTitle" idx="4294967295"/>
          </p:nvPr>
        </p:nvSpPr>
        <p:spPr>
          <a:xfrm>
            <a:off x="323850" y="260350"/>
            <a:ext cx="8497888" cy="431800"/>
          </a:xfrm>
        </p:spPr>
        <p:txBody>
          <a:bodyPr anchor="b"/>
          <a:lstStyle/>
          <a:p>
            <a:pPr eaLnBrk="1" hangingPunct="1">
              <a:lnSpc>
                <a:spcPct val="6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smtClean="0">
                <a:solidFill>
                  <a:schemeClr val="tx1"/>
                </a:solidFill>
                <a:latin typeface="Arial" charset="0"/>
              </a:rPr>
              <a:t>Ν. 4412/16, Βιβλίο Ι, Τμήμα ΙΙΙ «Εξαιρέσεις», άρθρα 7-12</a:t>
            </a:r>
            <a:endParaRPr lang="el-GR" sz="2000" smtClean="0">
              <a:solidFill>
                <a:schemeClr val="tx1"/>
              </a:solidFill>
            </a:endParaRPr>
          </a:p>
        </p:txBody>
      </p:sp>
      <p:sp>
        <p:nvSpPr>
          <p:cNvPr id="28676" name="Rectangle 3"/>
          <p:cNvSpPr>
            <a:spLocks noGrp="1" noChangeArrowheads="1"/>
          </p:cNvSpPr>
          <p:nvPr>
            <p:ph type="subTitle" idx="4294967295"/>
          </p:nvPr>
        </p:nvSpPr>
        <p:spPr>
          <a:xfrm>
            <a:off x="395288" y="1142984"/>
            <a:ext cx="8424862" cy="5429288"/>
          </a:xfrm>
        </p:spPr>
        <p:txBody>
          <a:bodyPr/>
          <a:lstStyle/>
          <a:p>
            <a:pPr marL="355600" indent="-355600" algn="just" eaLnBrk="1" hangingPunct="1">
              <a:lnSpc>
                <a:spcPct val="150000"/>
              </a:lnSpc>
              <a:spcBef>
                <a:spcPct val="0"/>
              </a:spcBef>
              <a:buFont typeface="Wingdings" pitchFamily="2" charset="2"/>
              <a:buNone/>
              <a:tabLst>
                <a:tab pos="0" algn="l"/>
                <a:tab pos="355600" algn="l"/>
              </a:tabLst>
              <a:defRPr/>
            </a:pPr>
            <a:r>
              <a:rPr lang="el-GR" sz="2400" b="1" dirty="0" smtClean="0">
                <a:solidFill>
                  <a:srgbClr val="00B050"/>
                </a:solidFill>
                <a:latin typeface="Arial" charset="0"/>
              </a:rPr>
              <a:t>		</a:t>
            </a:r>
            <a:r>
              <a:rPr lang="fr-CA" sz="2000" b="1" dirty="0" smtClean="0">
                <a:solidFill>
                  <a:schemeClr val="accent4">
                    <a:lumMod val="10000"/>
                  </a:schemeClr>
                </a:solidFill>
                <a:latin typeface="Arial" charset="0"/>
              </a:rPr>
              <a:t>Άρθρο 12 </a:t>
            </a:r>
            <a:r>
              <a:rPr lang="el-GR" sz="2000" b="1" dirty="0" smtClean="0">
                <a:solidFill>
                  <a:schemeClr val="accent4">
                    <a:lumMod val="10000"/>
                  </a:schemeClr>
                </a:solidFill>
                <a:latin typeface="Arial" charset="0"/>
              </a:rPr>
              <a:t>«</a:t>
            </a:r>
            <a:r>
              <a:rPr lang="fr-CA" sz="2000" b="1" dirty="0" smtClean="0">
                <a:solidFill>
                  <a:schemeClr val="accent4">
                    <a:lumMod val="10000"/>
                  </a:schemeClr>
                </a:solidFill>
                <a:latin typeface="Arial" charset="0"/>
              </a:rPr>
              <a:t>Δημόσιες συμβάσεις μεταξύ </a:t>
            </a:r>
            <a:r>
              <a:rPr lang="el-GR" sz="2000" b="1" dirty="0" smtClean="0">
                <a:solidFill>
                  <a:schemeClr val="accent4">
                    <a:lumMod val="10000"/>
                  </a:schemeClr>
                </a:solidFill>
                <a:latin typeface="Arial" charset="0"/>
              </a:rPr>
              <a:t> </a:t>
            </a:r>
            <a:r>
              <a:rPr lang="fr-CA" sz="2000" b="1" dirty="0" smtClean="0">
                <a:solidFill>
                  <a:schemeClr val="accent4">
                    <a:lumMod val="10000"/>
                  </a:schemeClr>
                </a:solidFill>
                <a:latin typeface="Arial" charset="0"/>
              </a:rPr>
              <a:t>φορέων του δημοσίου τομέα</a:t>
            </a:r>
            <a:r>
              <a:rPr lang="el-GR" sz="2000" b="1" dirty="0" smtClean="0">
                <a:solidFill>
                  <a:schemeClr val="accent4">
                    <a:lumMod val="10000"/>
                  </a:schemeClr>
                </a:solidFill>
                <a:latin typeface="Arial" charset="0"/>
              </a:rPr>
              <a:t>»</a:t>
            </a:r>
            <a:r>
              <a:rPr lang="fr-CA" sz="2000" dirty="0" smtClean="0">
                <a:solidFill>
                  <a:schemeClr val="accent4">
                    <a:lumMod val="10000"/>
                  </a:schemeClr>
                </a:solidFill>
                <a:latin typeface="Arial" charset="0"/>
              </a:rPr>
              <a:t> </a:t>
            </a:r>
            <a:endParaRPr lang="el-GR" sz="2000" dirty="0" smtClean="0">
              <a:solidFill>
                <a:schemeClr val="accent4">
                  <a:lumMod val="10000"/>
                </a:schemeClr>
              </a:solidFill>
              <a:latin typeface="Arial" charset="0"/>
            </a:endParaRPr>
          </a:p>
          <a:p>
            <a:pPr marL="355600" indent="-355600" algn="just" eaLnBrk="1" hangingPunct="1">
              <a:lnSpc>
                <a:spcPct val="150000"/>
              </a:lnSpc>
              <a:spcBef>
                <a:spcPct val="0"/>
              </a:spcBef>
              <a:buFont typeface="Wingdings" pitchFamily="2" charset="2"/>
              <a:buAutoNum type="romanLcPeriod"/>
              <a:tabLst>
                <a:tab pos="0" algn="l"/>
                <a:tab pos="355600" algn="l"/>
              </a:tabLst>
              <a:defRPr/>
            </a:pPr>
            <a:r>
              <a:rPr lang="el-GR" sz="2000" b="1" dirty="0" smtClean="0">
                <a:solidFill>
                  <a:srgbClr val="002060"/>
                </a:solidFill>
                <a:effectLst/>
                <a:latin typeface="Arial" charset="0"/>
              </a:rPr>
              <a:t>Προϋποθέσεις ανάθεσης από ΑΑ σε ΝΠΙΔ, ΝΠΔΔ</a:t>
            </a:r>
          </a:p>
          <a:p>
            <a:pPr marL="355600" indent="-355600" algn="just" eaLnBrk="1" hangingPunct="1">
              <a:lnSpc>
                <a:spcPct val="150000"/>
              </a:lnSpc>
              <a:spcBef>
                <a:spcPct val="0"/>
              </a:spcBef>
              <a:buFont typeface="Wingdings" pitchFamily="2" charset="2"/>
              <a:buAutoNum type="romanLcPeriod"/>
              <a:tabLst>
                <a:tab pos="0" algn="l"/>
                <a:tab pos="355600" algn="l"/>
              </a:tabLst>
              <a:defRPr/>
            </a:pPr>
            <a:r>
              <a:rPr lang="el-GR" sz="2000" b="1" dirty="0" smtClean="0">
                <a:solidFill>
                  <a:srgbClr val="FF0000"/>
                </a:solidFill>
                <a:effectLst/>
                <a:latin typeface="Arial" charset="0"/>
              </a:rPr>
              <a:t>Συμβάσεις &amp; συμφωνίες δυνάμει ειδικών διατάξεων μη εμπίπτουσες στο πεδίο εφαρμογής ν.4412.</a:t>
            </a:r>
          </a:p>
          <a:p>
            <a:pPr marL="355600" indent="-355600" algn="just" eaLnBrk="1" hangingPunct="1">
              <a:lnSpc>
                <a:spcPct val="150000"/>
              </a:lnSpc>
              <a:spcBef>
                <a:spcPct val="0"/>
              </a:spcBef>
              <a:buFont typeface="Wingdings" pitchFamily="2" charset="2"/>
              <a:buNone/>
              <a:tabLst>
                <a:tab pos="0" algn="l"/>
                <a:tab pos="355600" algn="l"/>
              </a:tabLst>
              <a:defRPr/>
            </a:pPr>
            <a:r>
              <a:rPr lang="en-US" sz="2000" b="1" dirty="0" smtClean="0">
                <a:effectLst/>
                <a:latin typeface="Arial" charset="0"/>
              </a:rPr>
              <a:t>§</a:t>
            </a:r>
            <a:r>
              <a:rPr lang="el-GR" sz="2000" b="1" dirty="0" smtClean="0">
                <a:effectLst/>
                <a:latin typeface="Arial" charset="0"/>
              </a:rPr>
              <a:t>6.«</a:t>
            </a:r>
            <a:r>
              <a:rPr lang="el-GR" sz="2000" b="1" dirty="0" smtClean="0">
                <a:solidFill>
                  <a:srgbClr val="00B0F0"/>
                </a:solidFill>
                <a:effectLst/>
                <a:latin typeface="Arial" charset="0"/>
              </a:rPr>
              <a:t>Πάσης φύσεως συμβάσεις ή συμφωνίες </a:t>
            </a:r>
            <a:r>
              <a:rPr lang="el-GR" sz="2000" b="1" dirty="0" smtClean="0">
                <a:effectLst/>
                <a:latin typeface="Arial" charset="0"/>
              </a:rPr>
              <a:t>(π.χ. προγραμματικές, συνεργασίας), οι οποίες ενδέχεται να συνάπτονται δυνάμει ειδικών διατάξεων </a:t>
            </a:r>
            <a:r>
              <a:rPr lang="el-GR" sz="2000" b="1" dirty="0" smtClean="0">
                <a:solidFill>
                  <a:schemeClr val="accent4">
                    <a:lumMod val="10000"/>
                  </a:schemeClr>
                </a:solidFill>
                <a:effectLst/>
                <a:latin typeface="Arial" charset="0"/>
              </a:rPr>
              <a:t>μπορεί να μην εμπίπτουν στο πεδίο εφαρμογής του παρόντος Βιβλίου, υπό τους όρους των άρθρων 3 έως 17 και ιδίως του άρθρ.12. </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Rectangle 6"/>
          <p:cNvSpPr>
            <a:spLocks noGrp="1" noChangeArrowheads="1"/>
          </p:cNvSpPr>
          <p:nvPr>
            <p:ph type="sldNum" sz="quarter" idx="12"/>
          </p:nvPr>
        </p:nvSpPr>
        <p:spPr>
          <a:xfrm>
            <a:off x="6553200" y="6248400"/>
            <a:ext cx="1905000" cy="457200"/>
          </a:xfrm>
          <a:noFill/>
        </p:spPr>
        <p:txBody>
          <a:bodyPr/>
          <a:lstStyle/>
          <a:p>
            <a:fld id="{050419DC-C4D5-4A81-933D-8F1B7D0FFE90}" type="slidenum">
              <a:rPr lang="el-GR" sz="1200" smtClean="0">
                <a:effectLst/>
                <a:latin typeface="Verdana" pitchFamily="34" charset="0"/>
              </a:rPr>
              <a:pPr/>
              <a:t>47</a:t>
            </a:fld>
            <a:endParaRPr lang="el-GR" sz="1200" smtClean="0">
              <a:effectLst/>
              <a:latin typeface="Verdana" pitchFamily="34" charset="0"/>
            </a:endParaRPr>
          </a:p>
        </p:txBody>
      </p:sp>
      <p:sp>
        <p:nvSpPr>
          <p:cNvPr id="28675" name="Rectangle 2"/>
          <p:cNvSpPr>
            <a:spLocks noGrp="1" noChangeArrowheads="1"/>
          </p:cNvSpPr>
          <p:nvPr>
            <p:ph type="ctrTitle" idx="4294967295"/>
          </p:nvPr>
        </p:nvSpPr>
        <p:spPr>
          <a:xfrm>
            <a:off x="323850" y="188913"/>
            <a:ext cx="8497888" cy="360362"/>
          </a:xfrm>
        </p:spPr>
        <p:txBody>
          <a:bodyPr anchor="b"/>
          <a:lstStyle/>
          <a:p>
            <a:pPr eaLnBrk="1" hangingPunct="1">
              <a:lnSpc>
                <a:spcPct val="60000"/>
              </a:lnSpc>
              <a:defRPr/>
            </a:pPr>
            <a:r>
              <a:rPr lang="el-GR" sz="2000" dirty="0" smtClean="0">
                <a:latin typeface="Arial" pitchFamily="34" charset="0"/>
              </a:rPr>
              <a:t>ΟΔΗΓΙΑ 2014/24/ΕΕ αιτιολ. σκέψη 32</a:t>
            </a:r>
            <a:endParaRPr lang="el-GR" sz="2000" dirty="0" smtClean="0">
              <a:solidFill>
                <a:schemeClr val="tx1"/>
              </a:solidFill>
            </a:endParaRPr>
          </a:p>
        </p:txBody>
      </p:sp>
      <p:sp>
        <p:nvSpPr>
          <p:cNvPr id="28676" name="Rectangle 3"/>
          <p:cNvSpPr>
            <a:spLocks noGrp="1" noChangeArrowheads="1"/>
          </p:cNvSpPr>
          <p:nvPr>
            <p:ph type="subTitle" idx="4294967295"/>
          </p:nvPr>
        </p:nvSpPr>
        <p:spPr>
          <a:xfrm>
            <a:off x="285750" y="571500"/>
            <a:ext cx="8534400" cy="6143625"/>
          </a:xfrm>
        </p:spPr>
        <p:txBody>
          <a:bodyPr/>
          <a:lstStyle/>
          <a:p>
            <a:pPr marL="177800" indent="-177800" algn="just" eaLnBrk="1" hangingPunct="1">
              <a:lnSpc>
                <a:spcPct val="150000"/>
              </a:lnSpc>
              <a:spcBef>
                <a:spcPct val="0"/>
              </a:spcBef>
              <a:buFont typeface="Wingdings" pitchFamily="2" charset="2"/>
              <a:buNone/>
              <a:defRPr/>
            </a:pPr>
            <a:r>
              <a:rPr lang="el-GR" sz="1800" dirty="0" smtClean="0">
                <a:solidFill>
                  <a:schemeClr val="accent4">
                    <a:lumMod val="10000"/>
                  </a:schemeClr>
                </a:solidFill>
                <a:effectLst/>
                <a:latin typeface="Arial" charset="0"/>
              </a:rPr>
              <a:t>[… Οι δημόσιες συμβάσεις που ανατίθενται σε </a:t>
            </a:r>
            <a:r>
              <a:rPr lang="el-GR" sz="1800" b="1" dirty="0" smtClean="0">
                <a:solidFill>
                  <a:schemeClr val="accent4">
                    <a:lumMod val="10000"/>
                  </a:schemeClr>
                </a:solidFill>
                <a:effectLst/>
                <a:latin typeface="Arial" charset="0"/>
              </a:rPr>
              <a:t>ελεγχόμενα νομικά πρόσωπα </a:t>
            </a:r>
            <a:r>
              <a:rPr lang="el-GR" sz="1800" dirty="0" smtClean="0">
                <a:solidFill>
                  <a:schemeClr val="accent4">
                    <a:lumMod val="10000"/>
                  </a:schemeClr>
                </a:solidFill>
                <a:effectLst/>
                <a:latin typeface="Arial" charset="0"/>
              </a:rPr>
              <a:t>δεν θα πρέπει να υπόκεινται στην εφαρμογή των διαδικασιών που προβλέπονται στην παρούσα οδηγία, εάν η αναθέτουσα αρχή ασκεί στο εν λόγω πρόσωπο έλεγχο ανάλογο εκείνου που ασκεί επί των δικών της υπηρεσιών, </a:t>
            </a:r>
            <a:r>
              <a:rPr lang="el-GR" sz="1800" b="1" dirty="0" smtClean="0">
                <a:solidFill>
                  <a:schemeClr val="accent4">
                    <a:lumMod val="10000"/>
                  </a:schemeClr>
                </a:solidFill>
                <a:effectLst/>
                <a:latin typeface="Arial" charset="0"/>
              </a:rPr>
              <a:t>υπό την προϋπόθεση ότι το ελεγχόμενο νομικό πρόσωπο εκτελεί ποσοστό άνω του 80 % των δραστηριοτήτων του κατά την εκτέλεση των συμβάσεων </a:t>
            </a:r>
            <a:r>
              <a:rPr lang="el-GR" sz="1800" dirty="0" smtClean="0">
                <a:solidFill>
                  <a:schemeClr val="accent4">
                    <a:lumMod val="10000"/>
                  </a:schemeClr>
                </a:solidFill>
                <a:effectLst/>
                <a:latin typeface="Arial" charset="0"/>
              </a:rPr>
              <a:t>που του ανατίθενται από την ελέγχουσα αναθέτουσα αρχή ή από άλλα νομικά πρόσωπα ελεγχόμενα από την εν λόγω αναθέτουσα αρχή, ανεξαρτήτως του ωφελούμενου από την εκτέλεση των συμβάσεων. Η εξαίρεση δεν θα πρέπει να επεκτείνεται σε καταστάσεις όπου υπάρχει άμεση συμμετοχή ιδιωτικού οικονομικού φορέα στο κεφάλαιο του ελεγχόμενου νομικού προσώπου εφόσον, σε αυτές τις περιπτώσεις, η ανάθεση δημόσιας σύμβασης χωρίς διαγωνισμό θα παρέχει στον ιδιωτικό οικονομικό φορέα με κεφαλαιακή συμμετοχή στο ελεγχόμενο νομικό πρόσωπο αδικαιολόγητο πλεονέκτημα έναντι των ανταγωνιστών του. </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6"/>
          <p:cNvSpPr>
            <a:spLocks noGrp="1" noChangeArrowheads="1"/>
          </p:cNvSpPr>
          <p:nvPr>
            <p:ph type="sldNum" sz="quarter" idx="12"/>
          </p:nvPr>
        </p:nvSpPr>
        <p:spPr>
          <a:xfrm>
            <a:off x="6553200" y="6248400"/>
            <a:ext cx="1905000" cy="457200"/>
          </a:xfrm>
          <a:noFill/>
        </p:spPr>
        <p:txBody>
          <a:bodyPr/>
          <a:lstStyle/>
          <a:p>
            <a:fld id="{43876E85-FA5E-445C-9590-0A28992F3907}" type="slidenum">
              <a:rPr lang="el-GR" sz="1200" smtClean="0">
                <a:effectLst/>
                <a:latin typeface="Verdana" pitchFamily="34" charset="0"/>
              </a:rPr>
              <a:pPr/>
              <a:t>48</a:t>
            </a:fld>
            <a:endParaRPr lang="el-GR" sz="1200" smtClean="0">
              <a:effectLst/>
              <a:latin typeface="Verdana" pitchFamily="34" charset="0"/>
            </a:endParaRPr>
          </a:p>
        </p:txBody>
      </p:sp>
      <p:sp>
        <p:nvSpPr>
          <p:cNvPr id="28675" name="Rectangle 2"/>
          <p:cNvSpPr>
            <a:spLocks noGrp="1" noChangeArrowheads="1"/>
          </p:cNvSpPr>
          <p:nvPr>
            <p:ph type="ctrTitle" idx="4294967295"/>
          </p:nvPr>
        </p:nvSpPr>
        <p:spPr>
          <a:xfrm>
            <a:off x="323850" y="115888"/>
            <a:ext cx="8497888" cy="433387"/>
          </a:xfrm>
        </p:spPr>
        <p:txBody>
          <a:bodyPr anchor="b"/>
          <a:lstStyle/>
          <a:p>
            <a:pPr eaLnBrk="1" hangingPunct="1">
              <a:lnSpc>
                <a:spcPct val="60000"/>
              </a:lnSpc>
              <a:defRPr/>
            </a:pPr>
            <a:r>
              <a:rPr lang="el-GR" sz="2000" dirty="0" smtClean="0">
                <a:latin typeface="Arial" pitchFamily="34" charset="0"/>
              </a:rPr>
              <a:t>ΟΔΗΓΙΑ 2014/24/ΕΕ αιτιολ. σκέψη 32</a:t>
            </a:r>
            <a:endParaRPr lang="el-GR" sz="2000" dirty="0" smtClean="0">
              <a:solidFill>
                <a:schemeClr val="tx1"/>
              </a:solidFill>
            </a:endParaRPr>
          </a:p>
        </p:txBody>
      </p:sp>
      <p:sp>
        <p:nvSpPr>
          <p:cNvPr id="28676" name="Rectangle 3"/>
          <p:cNvSpPr>
            <a:spLocks noGrp="1" noChangeArrowheads="1"/>
          </p:cNvSpPr>
          <p:nvPr>
            <p:ph type="subTitle" idx="4294967295"/>
          </p:nvPr>
        </p:nvSpPr>
        <p:spPr>
          <a:xfrm>
            <a:off x="250825" y="620713"/>
            <a:ext cx="8893175" cy="6048375"/>
          </a:xfrm>
        </p:spPr>
        <p:txBody>
          <a:bodyPr/>
          <a:lstStyle/>
          <a:p>
            <a:pPr marL="0" indent="0" algn="just" eaLnBrk="1" hangingPunct="1">
              <a:lnSpc>
                <a:spcPct val="150000"/>
              </a:lnSpc>
              <a:spcBef>
                <a:spcPct val="0"/>
              </a:spcBef>
              <a:buFont typeface="Wingdings" pitchFamily="2" charset="2"/>
              <a:buNone/>
              <a:defRPr/>
            </a:pPr>
            <a:r>
              <a:rPr lang="el-GR" sz="1400" dirty="0" smtClean="0">
                <a:latin typeface="Arial" charset="0"/>
              </a:rPr>
              <a:t>[… </a:t>
            </a:r>
            <a:r>
              <a:rPr lang="el-GR" sz="1700" dirty="0" smtClean="0">
                <a:latin typeface="Arial" charset="0"/>
              </a:rPr>
              <a:t>Ωστόσο, λόγω </a:t>
            </a:r>
            <a:r>
              <a:rPr lang="el-GR" sz="1700" dirty="0" smtClean="0">
                <a:solidFill>
                  <a:srgbClr val="00B050"/>
                </a:solidFill>
                <a:latin typeface="Arial" charset="0"/>
              </a:rPr>
              <a:t>των ιδιαίτερων χαρακτηριστικών των δημόσιων φορέων με υποχρεωτική ιδιότητα μέλους</a:t>
            </a:r>
            <a:r>
              <a:rPr lang="el-GR" sz="1700" dirty="0" smtClean="0">
                <a:latin typeface="Arial" charset="0"/>
              </a:rPr>
              <a:t>, όπως των οργανισμών που είναι υπεύθυνοι για τη διαχείριση ή άσκηση ορισμένων δημόσιων υπηρεσιών, </a:t>
            </a:r>
            <a:r>
              <a:rPr lang="el-GR" sz="1700" dirty="0" smtClean="0">
                <a:solidFill>
                  <a:srgbClr val="00B0F0"/>
                </a:solidFill>
                <a:latin typeface="Arial" charset="0"/>
              </a:rPr>
              <a:t>αυτό δεν θα πρέπει να εφαρμόζεται σε περιπτώσεις</a:t>
            </a:r>
            <a:r>
              <a:rPr lang="el-GR" sz="1700" dirty="0" smtClean="0">
                <a:latin typeface="Arial" charset="0"/>
              </a:rPr>
              <a:t> κατά τις οποίες η συμμετοχή συγκεκριμένων ιδιωτικών οικονομικών φορέων στο κεφάλαιο του ελεγχόμενου νομικού προσώπου </a:t>
            </a:r>
            <a:r>
              <a:rPr lang="el-GR" sz="1700" dirty="0" smtClean="0">
                <a:solidFill>
                  <a:srgbClr val="00B0F0"/>
                </a:solidFill>
                <a:latin typeface="Arial" charset="0"/>
              </a:rPr>
              <a:t>καθίσταται υποχρεωτική μέσω διάταξης του εθνικού δικαίου, σύμφωνο με τις Συνθήκες</a:t>
            </a:r>
            <a:r>
              <a:rPr lang="el-GR" sz="1700" dirty="0" smtClean="0">
                <a:latin typeface="Arial" charset="0"/>
              </a:rPr>
              <a:t>, υπό την προϋπόθεση ότι η συμμετοχή αυτή είναι δεν προβλέπει ελέγχους και αποκλεισμούς και δεν συνεπάγεται αποφασιστική επιρροή στις αποφάσεις του ελεγχόμενου νομικού προσώπου. </a:t>
            </a:r>
          </a:p>
          <a:p>
            <a:pPr marL="0" indent="0" algn="just" eaLnBrk="1" hangingPunct="1">
              <a:lnSpc>
                <a:spcPct val="150000"/>
              </a:lnSpc>
              <a:spcBef>
                <a:spcPct val="0"/>
              </a:spcBef>
              <a:buFont typeface="Wingdings" pitchFamily="2" charset="2"/>
              <a:buNone/>
              <a:defRPr/>
            </a:pPr>
            <a:r>
              <a:rPr lang="el-GR" sz="1700" dirty="0" smtClean="0">
                <a:latin typeface="Arial" charset="0"/>
              </a:rPr>
              <a:t>Θα πρέπει να διευκρινιστεί περαιτέρω ότι </a:t>
            </a:r>
            <a:r>
              <a:rPr lang="el-GR" sz="1700" b="1" u="sng" dirty="0" smtClean="0">
                <a:solidFill>
                  <a:srgbClr val="00B050"/>
                </a:solidFill>
                <a:latin typeface="Arial" charset="0"/>
              </a:rPr>
              <a:t>το αποφασιστικό στοιχείο είναι μόνο η άμεση ιδιωτική συμμετοχή στο ελεγχόμενο νομικό πρόσωπο</a:t>
            </a:r>
            <a:r>
              <a:rPr lang="el-GR" sz="1700" dirty="0" smtClean="0">
                <a:latin typeface="Arial" charset="0"/>
              </a:rPr>
              <a:t>. Κατά συνέπεια, όταν υπάρχει ιδιωτική κεφαλαιακή συμμετοχή στην ελέγχουσα αναθέτουσα αρχή ή αρχές, αυτό δεν αποκλείει την ανάθεση δημόσιων συμβάσεων στο ελεγχόμενο νομικό πρόσωπο, χωρίς την εφαρμογή των διαδικασιών της παρούσας οδηγίας, διότι οι εν λόγω συμμετοχές δεν επηρεάζουν αρνητικά τον ανταγωνισμό μεταξύ ιδιωτικών οικονομικών φορέων. ]</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6"/>
          <p:cNvSpPr>
            <a:spLocks noGrp="1" noChangeArrowheads="1"/>
          </p:cNvSpPr>
          <p:nvPr>
            <p:ph type="sldNum" sz="quarter" idx="12"/>
          </p:nvPr>
        </p:nvSpPr>
        <p:spPr>
          <a:xfrm>
            <a:off x="6553200" y="6248400"/>
            <a:ext cx="1905000" cy="457200"/>
          </a:xfrm>
          <a:noFill/>
        </p:spPr>
        <p:txBody>
          <a:bodyPr/>
          <a:lstStyle/>
          <a:p>
            <a:fld id="{5593BBCC-DA9A-4D0D-80E3-80BE0C65EB3A}" type="slidenum">
              <a:rPr lang="el-GR" sz="1200" smtClean="0">
                <a:effectLst/>
                <a:latin typeface="Verdana" pitchFamily="34" charset="0"/>
              </a:rPr>
              <a:pPr/>
              <a:t>49</a:t>
            </a:fld>
            <a:endParaRPr lang="el-GR" sz="1200" smtClean="0">
              <a:effectLst/>
              <a:latin typeface="Verdana" pitchFamily="34" charset="0"/>
            </a:endParaRPr>
          </a:p>
        </p:txBody>
      </p:sp>
      <p:sp>
        <p:nvSpPr>
          <p:cNvPr id="29699" name="Rectangle 2"/>
          <p:cNvSpPr>
            <a:spLocks noGrp="1" noChangeArrowheads="1"/>
          </p:cNvSpPr>
          <p:nvPr>
            <p:ph type="ctrTitle" idx="4294967295"/>
          </p:nvPr>
        </p:nvSpPr>
        <p:spPr>
          <a:xfrm>
            <a:off x="323850" y="188913"/>
            <a:ext cx="8497888" cy="431800"/>
          </a:xfrm>
        </p:spPr>
        <p:txBody>
          <a:bodyPr anchor="b"/>
          <a:lstStyle/>
          <a:p>
            <a:pPr eaLnBrk="1" hangingPunct="1">
              <a:lnSpc>
                <a:spcPct val="60000"/>
              </a:lnSpc>
              <a:defRPr/>
            </a:pPr>
            <a:r>
              <a:rPr lang="el-GR" sz="2000" smtClean="0">
                <a:solidFill>
                  <a:schemeClr val="accent2"/>
                </a:solidFill>
                <a:latin typeface="Arial" charset="0"/>
              </a:rPr>
              <a:t/>
            </a:r>
            <a:br>
              <a:rPr lang="el-GR" sz="2000" smtClean="0">
                <a:solidFill>
                  <a:schemeClr val="accent2"/>
                </a:solidFill>
                <a:latin typeface="Arial" charset="0"/>
              </a:rPr>
            </a:br>
            <a:r>
              <a:rPr lang="el-GR" sz="2000" smtClean="0">
                <a:solidFill>
                  <a:schemeClr val="tx1"/>
                </a:solidFill>
                <a:latin typeface="Arial" charset="0"/>
              </a:rPr>
              <a:t>Ν. 4412/16, Βιβλίο Ι, Τμήμα Ι</a:t>
            </a:r>
            <a:r>
              <a:rPr lang="en-GB" sz="2000" smtClean="0">
                <a:solidFill>
                  <a:schemeClr val="tx1"/>
                </a:solidFill>
                <a:latin typeface="Arial" charset="0"/>
              </a:rPr>
              <a:t>V</a:t>
            </a:r>
            <a:r>
              <a:rPr lang="el-GR" sz="2000" smtClean="0">
                <a:solidFill>
                  <a:schemeClr val="tx1"/>
                </a:solidFill>
                <a:latin typeface="Arial" charset="0"/>
              </a:rPr>
              <a:t> «</a:t>
            </a:r>
            <a:r>
              <a:rPr lang="en-GB" sz="2000" smtClean="0">
                <a:solidFill>
                  <a:schemeClr val="tx1"/>
                </a:solidFill>
                <a:latin typeface="Arial" charset="0"/>
              </a:rPr>
              <a:t>E</a:t>
            </a:r>
            <a:r>
              <a:rPr lang="el-GR" sz="2000" smtClean="0">
                <a:solidFill>
                  <a:schemeClr val="tx1"/>
                </a:solidFill>
                <a:latin typeface="Arial" charset="0"/>
              </a:rPr>
              <a:t>ιδικές περιπτώσεις», άρθρα 13 -17</a:t>
            </a:r>
            <a:endParaRPr lang="el-GR" sz="2000" smtClean="0">
              <a:solidFill>
                <a:schemeClr val="tx1"/>
              </a:solidFill>
            </a:endParaRPr>
          </a:p>
        </p:txBody>
      </p:sp>
      <p:sp>
        <p:nvSpPr>
          <p:cNvPr id="52227" name="Rectangle 3"/>
          <p:cNvSpPr>
            <a:spLocks noGrp="1" noChangeArrowheads="1"/>
          </p:cNvSpPr>
          <p:nvPr>
            <p:ph type="subTitle" idx="4294967295"/>
          </p:nvPr>
        </p:nvSpPr>
        <p:spPr>
          <a:xfrm>
            <a:off x="179388" y="765175"/>
            <a:ext cx="8785225" cy="5832475"/>
          </a:xfrm>
        </p:spPr>
        <p:txBody>
          <a:bodyPr/>
          <a:lstStyle/>
          <a:p>
            <a:pPr marL="266700" indent="-266700" algn="ctr" eaLnBrk="1" hangingPunct="1">
              <a:lnSpc>
                <a:spcPct val="150000"/>
              </a:lnSpc>
              <a:spcBef>
                <a:spcPct val="0"/>
              </a:spcBef>
              <a:buFont typeface="Wingdings" pitchFamily="2" charset="2"/>
              <a:buNone/>
              <a:tabLst>
                <a:tab pos="266700" algn="l"/>
              </a:tabLst>
              <a:defRPr/>
            </a:pPr>
            <a:r>
              <a:rPr lang="fr-CA" sz="1800" b="1" u="sng" dirty="0" smtClean="0">
                <a:solidFill>
                  <a:schemeClr val="folHlink"/>
                </a:solidFill>
                <a:latin typeface="Arial" charset="0"/>
              </a:rPr>
              <a:t>Άρθρο 13 Συμβάσεις που επιδοτούνται </a:t>
            </a:r>
            <a:r>
              <a:rPr lang="fr-CA" sz="1800" b="1" u="sng" dirty="0" err="1" smtClean="0">
                <a:solidFill>
                  <a:schemeClr val="folHlink"/>
                </a:solidFill>
                <a:latin typeface="Arial" charset="0"/>
              </a:rPr>
              <a:t>από</a:t>
            </a:r>
            <a:r>
              <a:rPr lang="fr-CA" sz="1800" b="1" u="sng" dirty="0" smtClean="0">
                <a:solidFill>
                  <a:schemeClr val="folHlink"/>
                </a:solidFill>
                <a:latin typeface="Arial" charset="0"/>
              </a:rPr>
              <a:t> </a:t>
            </a:r>
            <a:r>
              <a:rPr lang="el-GR" sz="1800" b="1" u="sng" dirty="0" smtClean="0">
                <a:solidFill>
                  <a:schemeClr val="folHlink"/>
                </a:solidFill>
                <a:latin typeface="Arial" charset="0"/>
              </a:rPr>
              <a:t>ΑΑ</a:t>
            </a:r>
          </a:p>
          <a:p>
            <a:pPr marL="266700" indent="-266700" algn="just" eaLnBrk="1" hangingPunct="1">
              <a:lnSpc>
                <a:spcPct val="150000"/>
              </a:lnSpc>
              <a:spcBef>
                <a:spcPct val="0"/>
              </a:spcBef>
              <a:buFont typeface="Wingdings" pitchFamily="2" charset="2"/>
              <a:buChar char="v"/>
              <a:tabLst>
                <a:tab pos="266700" algn="l"/>
              </a:tabLst>
              <a:defRPr/>
            </a:pPr>
            <a:r>
              <a:rPr lang="el-GR" sz="1800" b="1" dirty="0" smtClean="0">
                <a:latin typeface="Arial" charset="0"/>
              </a:rPr>
              <a:t>Ρυθμίζονται από τις διατάξεις του Ν. 4412/16:</a:t>
            </a:r>
          </a:p>
          <a:p>
            <a:pPr marL="266700" indent="-266700" algn="just" eaLnBrk="1" hangingPunct="1">
              <a:lnSpc>
                <a:spcPct val="150000"/>
              </a:lnSpc>
              <a:spcBef>
                <a:spcPct val="0"/>
              </a:spcBef>
              <a:buFont typeface="Wingdings" pitchFamily="2" charset="2"/>
              <a:buChar char="Ø"/>
              <a:tabLst>
                <a:tab pos="266700" algn="l"/>
              </a:tabLst>
              <a:defRPr/>
            </a:pPr>
            <a:r>
              <a:rPr lang="el-GR" sz="1800" b="1" dirty="0" smtClean="0">
                <a:latin typeface="Arial" charset="0"/>
              </a:rPr>
              <a:t>Συμβάσεις </a:t>
            </a:r>
            <a:r>
              <a:rPr lang="el-GR" sz="1800" b="1" dirty="0" smtClean="0">
                <a:solidFill>
                  <a:schemeClr val="folHlink"/>
                </a:solidFill>
                <a:latin typeface="Arial" charset="0"/>
              </a:rPr>
              <a:t>έργων</a:t>
            </a:r>
            <a:r>
              <a:rPr lang="el-GR" sz="1800" dirty="0" smtClean="0">
                <a:latin typeface="Arial" charset="0"/>
              </a:rPr>
              <a:t> </a:t>
            </a:r>
            <a:r>
              <a:rPr lang="el-GR" sz="1800" b="1" u="sng" dirty="0" smtClean="0">
                <a:latin typeface="Arial" charset="0"/>
              </a:rPr>
              <a:t>άμεσα επιδοτούμενες</a:t>
            </a:r>
            <a:r>
              <a:rPr lang="el-GR" sz="1800" b="1" dirty="0" smtClean="0">
                <a:latin typeface="Arial" charset="0"/>
              </a:rPr>
              <a:t> </a:t>
            </a:r>
            <a:r>
              <a:rPr lang="el-GR" sz="1800" dirty="0" smtClean="0">
                <a:latin typeface="Arial" charset="0"/>
              </a:rPr>
              <a:t>από τις ΑΑ άνω των 50% προϋπολογισθείσα δαπάνη, όταν αφορούν τις δραστηριότητες: </a:t>
            </a:r>
          </a:p>
          <a:p>
            <a:pPr marL="266700" indent="-266700" algn="just" eaLnBrk="1" hangingPunct="1">
              <a:lnSpc>
                <a:spcPct val="150000"/>
              </a:lnSpc>
              <a:spcBef>
                <a:spcPct val="0"/>
              </a:spcBef>
              <a:buFont typeface="Wingdings" pitchFamily="2" charset="2"/>
              <a:buChar char="ü"/>
              <a:tabLst>
                <a:tab pos="266700" algn="l"/>
              </a:tabLst>
              <a:defRPr/>
            </a:pPr>
            <a:r>
              <a:rPr lang="el-GR" sz="1800" dirty="0" smtClean="0">
                <a:latin typeface="Arial" charset="0"/>
              </a:rPr>
              <a:t>πολιτικού μηχανικού του </a:t>
            </a:r>
            <a:r>
              <a:rPr lang="el-GR" sz="1800" dirty="0" err="1" smtClean="0">
                <a:latin typeface="Arial" charset="0"/>
              </a:rPr>
              <a:t>Παράρ</a:t>
            </a:r>
            <a:r>
              <a:rPr lang="el-GR" sz="1800" dirty="0" smtClean="0">
                <a:latin typeface="Arial" charset="0"/>
              </a:rPr>
              <a:t>/</a:t>
            </a:r>
            <a:r>
              <a:rPr lang="el-GR" sz="1800" dirty="0" err="1" smtClean="0">
                <a:latin typeface="Arial" charset="0"/>
              </a:rPr>
              <a:t>τος</a:t>
            </a:r>
            <a:r>
              <a:rPr lang="el-GR" sz="1800" dirty="0" smtClean="0">
                <a:latin typeface="Arial" charset="0"/>
              </a:rPr>
              <a:t> II, </a:t>
            </a:r>
            <a:r>
              <a:rPr lang="el-GR" sz="1800" dirty="0" err="1" smtClean="0">
                <a:latin typeface="Arial" charset="0"/>
              </a:rPr>
              <a:t>Προσ</a:t>
            </a:r>
            <a:r>
              <a:rPr lang="el-GR" sz="1800" dirty="0" smtClean="0">
                <a:latin typeface="Arial" charset="0"/>
              </a:rPr>
              <a:t>/</a:t>
            </a:r>
            <a:r>
              <a:rPr lang="el-GR" sz="1800" dirty="0" err="1" smtClean="0">
                <a:latin typeface="Arial" charset="0"/>
              </a:rPr>
              <a:t>ματος</a:t>
            </a:r>
            <a:r>
              <a:rPr lang="el-GR" sz="1800" dirty="0" smtClean="0">
                <a:latin typeface="Arial" charset="0"/>
              </a:rPr>
              <a:t> Α',</a:t>
            </a:r>
          </a:p>
          <a:p>
            <a:pPr marL="266700" indent="-266700" algn="just" eaLnBrk="1" hangingPunct="1">
              <a:lnSpc>
                <a:spcPct val="150000"/>
              </a:lnSpc>
              <a:spcBef>
                <a:spcPct val="0"/>
              </a:spcBef>
              <a:buFont typeface="Wingdings" pitchFamily="2" charset="2"/>
              <a:buChar char="ü"/>
              <a:tabLst>
                <a:tab pos="266700" algn="l"/>
              </a:tabLst>
              <a:defRPr/>
            </a:pPr>
            <a:r>
              <a:rPr lang="el-GR" sz="1800" dirty="0" smtClean="0">
                <a:latin typeface="Arial" charset="0"/>
              </a:rPr>
              <a:t>οικοδομικές εργασίες για νοσοκομεία, εγκαταστάσεις αθλητισμού, αναψυχής &amp; ψυχαγωγίας, σχολικά &amp; πανεπιστημιακά κτίρια και κτίρια διοικητικής χρήσης,</a:t>
            </a:r>
          </a:p>
          <a:p>
            <a:pPr marL="266700" indent="-266700" algn="just" eaLnBrk="1" hangingPunct="1">
              <a:lnSpc>
                <a:spcPct val="150000"/>
              </a:lnSpc>
              <a:spcBef>
                <a:spcPct val="0"/>
              </a:spcBef>
              <a:buFont typeface="Wingdings" pitchFamily="2" charset="2"/>
              <a:buChar char="Ø"/>
              <a:tabLst>
                <a:tab pos="266700" algn="l"/>
              </a:tabLst>
              <a:defRPr/>
            </a:pPr>
            <a:r>
              <a:rPr lang="el-GR" sz="1800" b="1" dirty="0" smtClean="0">
                <a:latin typeface="Arial" charset="0"/>
              </a:rPr>
              <a:t>Συμβάσεις </a:t>
            </a:r>
            <a:r>
              <a:rPr lang="el-GR" sz="1800" b="1" dirty="0" smtClean="0">
                <a:solidFill>
                  <a:schemeClr val="folHlink"/>
                </a:solidFill>
                <a:latin typeface="Arial" charset="0"/>
              </a:rPr>
              <a:t>υπηρεσιών</a:t>
            </a:r>
            <a:r>
              <a:rPr lang="el-GR" sz="1800" dirty="0" smtClean="0">
                <a:latin typeface="Arial" charset="0"/>
              </a:rPr>
              <a:t> άμεσα επιδοτούμενες από τις ΑΑ άνω των 50%, όταν συνδέονται με τα προαναφερόμενα έργα. </a:t>
            </a:r>
          </a:p>
          <a:p>
            <a:pPr marL="266700" indent="-266700" algn="just" eaLnBrk="1" hangingPunct="1">
              <a:lnSpc>
                <a:spcPct val="150000"/>
              </a:lnSpc>
              <a:spcBef>
                <a:spcPct val="0"/>
              </a:spcBef>
              <a:buFont typeface="Wingdings" pitchFamily="2" charset="2"/>
              <a:buChar char="v"/>
              <a:tabLst>
                <a:tab pos="266700" algn="l"/>
              </a:tabLst>
              <a:defRPr/>
            </a:pPr>
            <a:r>
              <a:rPr lang="el-GR" sz="1800" b="1" u="sng" dirty="0" smtClean="0">
                <a:solidFill>
                  <a:srgbClr val="00B050"/>
                </a:solidFill>
                <a:latin typeface="Arial" charset="0"/>
              </a:rPr>
              <a:t>Υποχρέωση ΑΑ που χορηγούν τις επιδοτήσεις:</a:t>
            </a:r>
            <a:r>
              <a:rPr lang="el-GR" sz="1800" b="1" dirty="0" smtClean="0">
                <a:solidFill>
                  <a:srgbClr val="00B050"/>
                </a:solidFill>
                <a:latin typeface="Arial" charset="0"/>
              </a:rPr>
              <a:t> </a:t>
            </a:r>
            <a:r>
              <a:rPr lang="el-GR" sz="1800" dirty="0" smtClean="0">
                <a:solidFill>
                  <a:srgbClr val="00B050"/>
                </a:solidFill>
                <a:latin typeface="Arial" charset="0"/>
              </a:rPr>
              <a:t>τήρηση του ν. 4412/16</a:t>
            </a:r>
            <a:r>
              <a:rPr lang="el-GR" sz="1800" b="1" dirty="0" smtClean="0">
                <a:solidFill>
                  <a:srgbClr val="00B050"/>
                </a:solidFill>
                <a:latin typeface="Arial" charset="0"/>
              </a:rPr>
              <a:t> </a:t>
            </a:r>
            <a:r>
              <a:rPr lang="el-GR" sz="1800" dirty="0" smtClean="0">
                <a:solidFill>
                  <a:srgbClr val="00B050"/>
                </a:solidFill>
                <a:latin typeface="Arial" charset="0"/>
              </a:rPr>
              <a:t>είτε οι συμβάσεις συνάπτονται από φορείς διαφορετικούς από αυτές, είτε από τις ίδιες αλλά εξ ονόματος άλλων φορέων, [διασφάλιση της χρηστής διαχείρισης].</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6"/>
          <p:cNvSpPr>
            <a:spLocks noGrp="1" noChangeArrowheads="1"/>
          </p:cNvSpPr>
          <p:nvPr>
            <p:ph type="sldNum" sz="quarter" idx="12"/>
          </p:nvPr>
        </p:nvSpPr>
        <p:spPr>
          <a:xfrm>
            <a:off x="6553200" y="6248400"/>
            <a:ext cx="1905000" cy="457200"/>
          </a:xfrm>
          <a:noFill/>
        </p:spPr>
        <p:txBody>
          <a:bodyPr/>
          <a:lstStyle/>
          <a:p>
            <a:fld id="{74A1B1B6-3DED-4084-9477-75DD3CB37A70}" type="slidenum">
              <a:rPr lang="el-GR" sz="1200" smtClean="0">
                <a:effectLst/>
                <a:latin typeface="Verdana" pitchFamily="34" charset="0"/>
              </a:rPr>
              <a:pPr/>
              <a:t>5</a:t>
            </a:fld>
            <a:endParaRPr lang="el-GR" sz="1200" smtClean="0">
              <a:effectLst/>
              <a:latin typeface="Verdana" pitchFamily="34" charset="0"/>
            </a:endParaRPr>
          </a:p>
        </p:txBody>
      </p:sp>
      <p:sp>
        <p:nvSpPr>
          <p:cNvPr id="4099" name="Rectangle 2"/>
          <p:cNvSpPr>
            <a:spLocks noGrp="1" noChangeArrowheads="1"/>
          </p:cNvSpPr>
          <p:nvPr>
            <p:ph type="ctrTitle" idx="4294967295"/>
          </p:nvPr>
        </p:nvSpPr>
        <p:spPr>
          <a:xfrm>
            <a:off x="179388" y="188913"/>
            <a:ext cx="8642350" cy="503237"/>
          </a:xfrm>
        </p:spPr>
        <p:txBody>
          <a:bodyPr anchor="b"/>
          <a:lstStyle/>
          <a:p>
            <a:pPr eaLnBrk="1" hangingPunct="1">
              <a:defRPr/>
            </a:pPr>
            <a:r>
              <a:rPr lang="el-GR" sz="3400" b="0" dirty="0" smtClean="0">
                <a:latin typeface="Arial" charset="0"/>
              </a:rPr>
              <a:t/>
            </a:r>
            <a:br>
              <a:rPr lang="el-GR" sz="3400" b="0" dirty="0" smtClean="0">
                <a:latin typeface="Arial" charset="0"/>
              </a:rPr>
            </a:br>
            <a:r>
              <a:rPr lang="el-GR" sz="3400" b="0" dirty="0" smtClean="0">
                <a:latin typeface="Arial" charset="0"/>
              </a:rPr>
              <a:t/>
            </a:r>
            <a:br>
              <a:rPr lang="el-GR" sz="3400" b="0" dirty="0" smtClean="0">
                <a:latin typeface="Arial" charset="0"/>
              </a:rPr>
            </a:br>
            <a:r>
              <a:rPr lang="el-GR" sz="2000" b="0" dirty="0" smtClean="0">
                <a:solidFill>
                  <a:schemeClr val="tx1"/>
                </a:solidFill>
                <a:latin typeface="Arial" charset="0"/>
              </a:rPr>
              <a:t>Α</a:t>
            </a:r>
            <a:r>
              <a:rPr lang="el-GR" sz="2000" dirty="0" smtClean="0">
                <a:solidFill>
                  <a:schemeClr val="tx1"/>
                </a:solidFill>
                <a:latin typeface="Arial" charset="0"/>
              </a:rPr>
              <a:t>ιτιολογική σκέψη 10 Οδηγίας 2014/24/ΕΕ</a:t>
            </a:r>
          </a:p>
        </p:txBody>
      </p:sp>
      <p:sp>
        <p:nvSpPr>
          <p:cNvPr id="4100" name="Rectangle 3"/>
          <p:cNvSpPr>
            <a:spLocks noGrp="1" noChangeArrowheads="1"/>
          </p:cNvSpPr>
          <p:nvPr>
            <p:ph type="subTitle" idx="4294967295"/>
          </p:nvPr>
        </p:nvSpPr>
        <p:spPr>
          <a:xfrm>
            <a:off x="250825" y="765175"/>
            <a:ext cx="8642350" cy="5903913"/>
          </a:xfrm>
          <a:solidFill>
            <a:schemeClr val="tx2">
              <a:lumMod val="20000"/>
              <a:lumOff val="80000"/>
            </a:schemeClr>
          </a:solidFill>
        </p:spPr>
        <p:style>
          <a:lnRef idx="2">
            <a:schemeClr val="dk1"/>
          </a:lnRef>
          <a:fillRef idx="1">
            <a:schemeClr val="lt1"/>
          </a:fillRef>
          <a:effectRef idx="0">
            <a:schemeClr val="dk1"/>
          </a:effectRef>
          <a:fontRef idx="minor">
            <a:schemeClr val="dk1"/>
          </a:fontRef>
        </p:style>
        <p:txBody>
          <a:bodyPr/>
          <a:lstStyle/>
          <a:p>
            <a:pPr marL="0" indent="0" algn="just" eaLnBrk="1" hangingPunct="1">
              <a:lnSpc>
                <a:spcPct val="160000"/>
              </a:lnSpc>
              <a:spcBef>
                <a:spcPct val="0"/>
              </a:spcBef>
              <a:buFont typeface="Wingdings" pitchFamily="2" charset="2"/>
              <a:buNone/>
              <a:defRPr/>
            </a:pPr>
            <a:r>
              <a:rPr lang="el-GR" sz="2000" b="1" dirty="0" smtClean="0">
                <a:solidFill>
                  <a:schemeClr val="accent4">
                    <a:lumMod val="10000"/>
                  </a:schemeClr>
                </a:solidFill>
                <a:effectLst/>
                <a:latin typeface="Arial" charset="0"/>
              </a:rPr>
              <a:t>«[…]</a:t>
            </a:r>
            <a:r>
              <a:rPr lang="el-GR" sz="2000" dirty="0" smtClean="0">
                <a:solidFill>
                  <a:schemeClr val="accent4">
                    <a:lumMod val="10000"/>
                  </a:schemeClr>
                </a:solidFill>
                <a:latin typeface="Arial" charset="0"/>
              </a:rPr>
              <a:t> Η έννοια </a:t>
            </a:r>
            <a:r>
              <a:rPr lang="el-GR" sz="2000" b="1" dirty="0" smtClean="0">
                <a:solidFill>
                  <a:srgbClr val="FFFF00"/>
                </a:solidFill>
                <a:latin typeface="Arial" charset="0"/>
              </a:rPr>
              <a:t>«αναθέτουσες αρχές» </a:t>
            </a:r>
            <a:r>
              <a:rPr lang="el-GR" sz="2000" dirty="0" smtClean="0">
                <a:solidFill>
                  <a:schemeClr val="accent4">
                    <a:lumMod val="10000"/>
                  </a:schemeClr>
                </a:solidFill>
                <a:latin typeface="Arial" charset="0"/>
              </a:rPr>
              <a:t>και ειδικότερα ο όρος </a:t>
            </a:r>
            <a:r>
              <a:rPr lang="el-GR" sz="2000" b="1" dirty="0" smtClean="0">
                <a:solidFill>
                  <a:srgbClr val="FFFF00"/>
                </a:solidFill>
                <a:latin typeface="Arial" charset="0"/>
              </a:rPr>
              <a:t>«οργανισμοί δημοσίου δικαίου» </a:t>
            </a:r>
            <a:r>
              <a:rPr lang="el-GR" sz="2000" dirty="0" smtClean="0">
                <a:solidFill>
                  <a:schemeClr val="accent4">
                    <a:lumMod val="10000"/>
                  </a:schemeClr>
                </a:solidFill>
                <a:latin typeface="Arial" charset="0"/>
              </a:rPr>
              <a:t>έχουν εξεταστεί επανειλημμένως στη νομολογία του Δικαστηρίου της Ευρωπαϊκής Ένωσης… Για τον σκοπό αυτόν, θα πρέπει να διευκρινιστεί ότι ένας οργανισμός ο οποίος λειτουργεί υπό κανονικές συνθήκες αγοράς, στοχεύει στο κέρδος και υφίσταται τις ζημίες που απορρέουν από την άσκηση της δραστηριότητάς του δεν θα πρέπει να θεωρείται «οργανισμός δημοσίου δικαίου», δεδομένου ότι έχει συσταθεί για να ικανοποιήσει ή του έχει ανατεθεί το καθήκον να ικανοποιήσει ανάγκες γενικού συμφέροντος οι οποίες θεωρούνται ότι έχουν βιομηχανικό ή εμπορικό χαρακτήρα. </a:t>
            </a:r>
          </a:p>
          <a:p>
            <a:pPr algn="just" fontAlgn="ctr"/>
            <a:r>
              <a:rPr lang="el-GR" sz="1800" b="1" dirty="0" smtClean="0">
                <a:solidFill>
                  <a:srgbClr val="00B050"/>
                </a:solidFill>
                <a:latin typeface="Arial" charset="0"/>
              </a:rPr>
              <a:t>[βλ. ΕΑΔΗΣΥ </a:t>
            </a:r>
            <a:r>
              <a:rPr lang="el-GR" sz="1800" b="1" dirty="0" smtClean="0">
                <a:solidFill>
                  <a:srgbClr val="FFFF00"/>
                </a:solidFill>
                <a:latin typeface="Arial" charset="0"/>
                <a:hlinkClick r:id="rId2"/>
              </a:rPr>
              <a:t>Τεχνική Οδηγία 4/2019</a:t>
            </a:r>
            <a:r>
              <a:rPr lang="el-GR" sz="1800" b="1" dirty="0" smtClean="0">
                <a:solidFill>
                  <a:srgbClr val="FFFF00"/>
                </a:solidFill>
                <a:latin typeface="Arial" charset="0"/>
              </a:rPr>
              <a:t> </a:t>
            </a:r>
            <a:r>
              <a:rPr lang="el-GR" sz="1800" b="1" dirty="0" smtClean="0">
                <a:solidFill>
                  <a:srgbClr val="00B050"/>
                </a:solidFill>
                <a:latin typeface="Arial" charset="0"/>
              </a:rPr>
              <a:t>«Υπαγωγή στην έννοια του Οργανισμού Δημοσίου Δικαίου» ΑΔΑ 6ΕΖ7ΟΞΤΒ-ΔΛΠ]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6"/>
          <p:cNvSpPr>
            <a:spLocks noGrp="1" noChangeArrowheads="1"/>
          </p:cNvSpPr>
          <p:nvPr>
            <p:ph type="sldNum" sz="quarter" idx="12"/>
          </p:nvPr>
        </p:nvSpPr>
        <p:spPr>
          <a:xfrm>
            <a:off x="6553200" y="6248400"/>
            <a:ext cx="1905000" cy="457200"/>
          </a:xfrm>
          <a:noFill/>
        </p:spPr>
        <p:txBody>
          <a:bodyPr/>
          <a:lstStyle/>
          <a:p>
            <a:fld id="{47C3CF13-D033-4409-ADEF-15E98030D8CE}" type="slidenum">
              <a:rPr lang="el-GR" sz="1200" smtClean="0">
                <a:effectLst/>
                <a:latin typeface="Verdana" pitchFamily="34" charset="0"/>
              </a:rPr>
              <a:pPr/>
              <a:t>50</a:t>
            </a:fld>
            <a:endParaRPr lang="el-GR" sz="1200" smtClean="0">
              <a:effectLst/>
              <a:latin typeface="Verdana" pitchFamily="34" charset="0"/>
            </a:endParaRPr>
          </a:p>
        </p:txBody>
      </p:sp>
      <p:sp>
        <p:nvSpPr>
          <p:cNvPr id="30723" name="Rectangle 2"/>
          <p:cNvSpPr>
            <a:spLocks noGrp="1" noChangeArrowheads="1"/>
          </p:cNvSpPr>
          <p:nvPr>
            <p:ph type="ctrTitle" idx="4294967295"/>
          </p:nvPr>
        </p:nvSpPr>
        <p:spPr>
          <a:xfrm>
            <a:off x="323850" y="188913"/>
            <a:ext cx="8497888" cy="647700"/>
          </a:xfrm>
        </p:spPr>
        <p:txBody>
          <a:bodyPr anchor="b"/>
          <a:lstStyle/>
          <a:p>
            <a:pPr algn="just" eaLnBrk="1" hangingPunct="1">
              <a:lnSpc>
                <a:spcPct val="60000"/>
              </a:lnSpc>
              <a:defRPr/>
            </a:pPr>
            <a:r>
              <a:rPr lang="el-GR" sz="2000" dirty="0" smtClean="0">
                <a:solidFill>
                  <a:srgbClr val="00B0F0"/>
                </a:solidFill>
                <a:latin typeface="Arial" charset="0"/>
              </a:rPr>
              <a:t>Ν. 4412/16, Βιβλίο Ι, Τμήμα Ι</a:t>
            </a:r>
            <a:r>
              <a:rPr lang="en-GB" sz="2000" dirty="0" smtClean="0">
                <a:solidFill>
                  <a:srgbClr val="00B0F0"/>
                </a:solidFill>
                <a:latin typeface="Arial" charset="0"/>
              </a:rPr>
              <a:t>V</a:t>
            </a:r>
            <a:r>
              <a:rPr lang="el-GR" sz="2000" dirty="0" smtClean="0">
                <a:solidFill>
                  <a:srgbClr val="00B0F0"/>
                </a:solidFill>
                <a:latin typeface="Arial" charset="0"/>
              </a:rPr>
              <a:t> «</a:t>
            </a:r>
            <a:r>
              <a:rPr lang="en-GB" sz="2000" dirty="0" smtClean="0">
                <a:solidFill>
                  <a:srgbClr val="00B0F0"/>
                </a:solidFill>
                <a:latin typeface="Arial" charset="0"/>
              </a:rPr>
              <a:t>E</a:t>
            </a:r>
            <a:r>
              <a:rPr lang="el-GR" sz="2000" dirty="0" smtClean="0">
                <a:solidFill>
                  <a:srgbClr val="00B0F0"/>
                </a:solidFill>
                <a:latin typeface="Arial" charset="0"/>
              </a:rPr>
              <a:t>ιδικές περιπτώσεις», άρθρα 13 -17</a:t>
            </a:r>
            <a:endParaRPr lang="el-GR" sz="2000" dirty="0" smtClean="0">
              <a:solidFill>
                <a:srgbClr val="00B0F0"/>
              </a:solidFill>
            </a:endParaRPr>
          </a:p>
        </p:txBody>
      </p:sp>
      <p:sp>
        <p:nvSpPr>
          <p:cNvPr id="30724" name="Rectangle 3"/>
          <p:cNvSpPr>
            <a:spLocks noGrp="1" noChangeArrowheads="1"/>
          </p:cNvSpPr>
          <p:nvPr>
            <p:ph type="subTitle" idx="4294967295"/>
          </p:nvPr>
        </p:nvSpPr>
        <p:spPr>
          <a:xfrm>
            <a:off x="250825" y="765175"/>
            <a:ext cx="8713788" cy="5903913"/>
          </a:xfrm>
        </p:spPr>
        <p:txBody>
          <a:bodyPr/>
          <a:lstStyle/>
          <a:p>
            <a:pPr marL="180975" indent="-180975" algn="just" eaLnBrk="1" hangingPunct="1">
              <a:lnSpc>
                <a:spcPct val="170000"/>
              </a:lnSpc>
              <a:spcBef>
                <a:spcPct val="0"/>
              </a:spcBef>
              <a:buFont typeface="Wingdings" pitchFamily="2" charset="2"/>
              <a:buNone/>
              <a:tabLst>
                <a:tab pos="180975" algn="l"/>
              </a:tabLst>
              <a:defRPr/>
            </a:pPr>
            <a:r>
              <a:rPr lang="fr-CA" sz="1900" b="1" u="sng" dirty="0" smtClean="0">
                <a:solidFill>
                  <a:schemeClr val="folHlink"/>
                </a:solidFill>
                <a:latin typeface="Arial" charset="0"/>
              </a:rPr>
              <a:t>Άρθρο 14 Υπηρεσίες έρευνας </a:t>
            </a:r>
            <a:r>
              <a:rPr lang="el-GR" sz="1900" b="1" u="sng" dirty="0" smtClean="0">
                <a:solidFill>
                  <a:schemeClr val="folHlink"/>
                </a:solidFill>
                <a:latin typeface="Arial" charset="0"/>
              </a:rPr>
              <a:t>&amp;</a:t>
            </a:r>
            <a:r>
              <a:rPr lang="fr-CA" sz="1900" b="1" u="sng" dirty="0" smtClean="0">
                <a:solidFill>
                  <a:schemeClr val="folHlink"/>
                </a:solidFill>
                <a:latin typeface="Arial" charset="0"/>
              </a:rPr>
              <a:t> ανάπτυξης</a:t>
            </a:r>
            <a:r>
              <a:rPr lang="el-GR" sz="1900" b="1" dirty="0" smtClean="0">
                <a:latin typeface="Arial" charset="0"/>
              </a:rPr>
              <a:t>: </a:t>
            </a:r>
            <a:r>
              <a:rPr lang="el-GR" sz="1900" dirty="0" smtClean="0">
                <a:latin typeface="Arial" charset="0"/>
              </a:rPr>
              <a:t>εξαίρεση από εφαρμογή διατάξεων Βιβλίου Ι &amp; υπό </a:t>
            </a:r>
            <a:r>
              <a:rPr lang="el-GR" sz="1900" b="1" dirty="0" smtClean="0">
                <a:solidFill>
                  <a:schemeClr val="folHlink"/>
                </a:solidFill>
                <a:latin typeface="Arial" charset="0"/>
              </a:rPr>
              <a:t>προϋποθέσεις  </a:t>
            </a:r>
            <a:r>
              <a:rPr lang="el-GR" sz="1900" dirty="0" smtClean="0">
                <a:latin typeface="Arial" charset="0"/>
              </a:rPr>
              <a:t>υπαγωγή ορισμένων συμβάσεων υπηρεσιών Ε&amp;Α στις διατάξεις του ν. 4412 </a:t>
            </a:r>
            <a:r>
              <a:rPr lang="el-GR" sz="1900" dirty="0" smtClean="0">
                <a:solidFill>
                  <a:schemeClr val="folHlink"/>
                </a:solidFill>
                <a:latin typeface="Arial" charset="0"/>
              </a:rPr>
              <a:t>[CPV 73000000-2 έως 73120000-9, 73300000-5, 73420000-2 και 73430000-5 ]</a:t>
            </a:r>
          </a:p>
          <a:p>
            <a:pPr marL="180975" indent="-180975" algn="just" eaLnBrk="1" hangingPunct="1">
              <a:lnSpc>
                <a:spcPct val="170000"/>
              </a:lnSpc>
              <a:spcBef>
                <a:spcPct val="0"/>
              </a:spcBef>
              <a:buFont typeface="Wingdings" pitchFamily="2" charset="2"/>
              <a:buChar char="v"/>
              <a:tabLst>
                <a:tab pos="180975" algn="l"/>
              </a:tabLst>
              <a:defRPr/>
            </a:pPr>
            <a:r>
              <a:rPr lang="el-GR" sz="1900" b="1" u="sng" dirty="0" smtClean="0">
                <a:latin typeface="Arial" charset="0"/>
              </a:rPr>
              <a:t>Υποχρέωση</a:t>
            </a:r>
            <a:r>
              <a:rPr lang="el-GR" sz="1900" dirty="0" smtClean="0">
                <a:latin typeface="Arial" charset="0"/>
              </a:rPr>
              <a:t>: Απαιτείται, ως αυξημένη θεσμική εγγύηση, η προηγούμενη σύμφωνη γνώμη τεχνικών γνωμοδοτικών οργάνων,</a:t>
            </a:r>
            <a:r>
              <a:rPr lang="fr-CA" sz="1900" dirty="0" smtClean="0">
                <a:latin typeface="Arial" charset="0"/>
              </a:rPr>
              <a:t> </a:t>
            </a:r>
            <a:r>
              <a:rPr lang="el-GR" sz="1900" dirty="0" smtClean="0">
                <a:latin typeface="Arial" charset="0"/>
              </a:rPr>
              <a:t>αναφορικά με </a:t>
            </a:r>
            <a:r>
              <a:rPr lang="el-GR" sz="1900" b="1" dirty="0" smtClean="0">
                <a:solidFill>
                  <a:schemeClr val="folHlink"/>
                </a:solidFill>
                <a:latin typeface="Arial" charset="0"/>
              </a:rPr>
              <a:t>το χαρακτηρισμό του </a:t>
            </a:r>
            <a:r>
              <a:rPr lang="el-GR" sz="1900" b="1" u="sng" dirty="0" smtClean="0">
                <a:solidFill>
                  <a:srgbClr val="00B0F0"/>
                </a:solidFill>
                <a:latin typeface="Arial" charset="0"/>
              </a:rPr>
              <a:t>αντικειμένου της σύμβασης ως ερευνητικού έργου </a:t>
            </a:r>
            <a:r>
              <a:rPr lang="el-GR" sz="1900" dirty="0" smtClean="0">
                <a:solidFill>
                  <a:srgbClr val="00B0F0"/>
                </a:solidFill>
                <a:latin typeface="Arial" charset="0"/>
              </a:rPr>
              <a:t>. </a:t>
            </a:r>
          </a:p>
          <a:p>
            <a:pPr marL="180975" indent="-180975" algn="just" eaLnBrk="1" hangingPunct="1">
              <a:lnSpc>
                <a:spcPct val="170000"/>
              </a:lnSpc>
              <a:spcBef>
                <a:spcPct val="0"/>
              </a:spcBef>
              <a:buFont typeface="Wingdings" pitchFamily="2" charset="2"/>
              <a:buChar char="v"/>
              <a:tabLst>
                <a:tab pos="180975" algn="l"/>
              </a:tabLst>
              <a:defRPr/>
            </a:pPr>
            <a:r>
              <a:rPr lang="el-GR" sz="1900" b="1" u="sng" dirty="0" smtClean="0">
                <a:latin typeface="Arial" charset="0"/>
              </a:rPr>
              <a:t>Εξαίρεση</a:t>
            </a:r>
            <a:r>
              <a:rPr lang="el-GR" sz="1900" dirty="0" smtClean="0">
                <a:latin typeface="Arial" charset="0"/>
              </a:rPr>
              <a:t> από ως άνω υποχρέωση: όταν πρόκειται για την υλοποίηση έργων Ε&amp;Α που διαχειρίζονται:</a:t>
            </a:r>
          </a:p>
          <a:p>
            <a:pPr marL="180975" indent="-180975" algn="just" eaLnBrk="1" hangingPunct="1">
              <a:lnSpc>
                <a:spcPct val="170000"/>
              </a:lnSpc>
              <a:spcBef>
                <a:spcPct val="0"/>
              </a:spcBef>
              <a:buFont typeface="Wingdings" pitchFamily="2" charset="2"/>
              <a:buChar char="ü"/>
              <a:tabLst>
                <a:tab pos="180975" algn="l"/>
              </a:tabLst>
              <a:defRPr/>
            </a:pPr>
            <a:r>
              <a:rPr lang="el-GR" sz="1900" dirty="0" smtClean="0">
                <a:latin typeface="Arial" charset="0"/>
              </a:rPr>
              <a:t>οι ΕΛΚΕΑ, </a:t>
            </a:r>
          </a:p>
          <a:p>
            <a:pPr marL="180975" indent="-180975" algn="just" eaLnBrk="1" hangingPunct="1">
              <a:lnSpc>
                <a:spcPct val="170000"/>
              </a:lnSpc>
              <a:spcBef>
                <a:spcPct val="0"/>
              </a:spcBef>
              <a:buFont typeface="Wingdings" pitchFamily="2" charset="2"/>
              <a:buChar char="ü"/>
              <a:tabLst>
                <a:tab pos="180975" algn="l"/>
              </a:tabLst>
              <a:defRPr/>
            </a:pPr>
            <a:r>
              <a:rPr lang="el-GR" sz="1900" dirty="0" smtClean="0">
                <a:latin typeface="Arial" charset="0"/>
              </a:rPr>
              <a:t>η ΓΓΕΤ, &amp; οι ΕΚΑΑ για σύναψη ΔΣ στον τομέα αρμοδιότητάς τους, (άρθρ. 41).</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6"/>
          <p:cNvSpPr>
            <a:spLocks noGrp="1" noChangeArrowheads="1"/>
          </p:cNvSpPr>
          <p:nvPr>
            <p:ph type="sldNum" sz="quarter" idx="12"/>
          </p:nvPr>
        </p:nvSpPr>
        <p:spPr>
          <a:xfrm>
            <a:off x="6553200" y="6248400"/>
            <a:ext cx="1905000" cy="457200"/>
          </a:xfrm>
          <a:noFill/>
        </p:spPr>
        <p:txBody>
          <a:bodyPr/>
          <a:lstStyle/>
          <a:p>
            <a:fld id="{944DBF63-543E-4E8D-ADFB-4173D415B52C}" type="slidenum">
              <a:rPr lang="el-GR" sz="1200" smtClean="0">
                <a:effectLst/>
                <a:latin typeface="Verdana" pitchFamily="34" charset="0"/>
              </a:rPr>
              <a:pPr/>
              <a:t>51</a:t>
            </a:fld>
            <a:endParaRPr lang="el-GR" sz="1200" smtClean="0">
              <a:effectLst/>
              <a:latin typeface="Verdana" pitchFamily="34" charset="0"/>
            </a:endParaRPr>
          </a:p>
        </p:txBody>
      </p:sp>
      <p:sp>
        <p:nvSpPr>
          <p:cNvPr id="31747" name="Rectangle 2"/>
          <p:cNvSpPr>
            <a:spLocks noGrp="1" noChangeArrowheads="1"/>
          </p:cNvSpPr>
          <p:nvPr>
            <p:ph type="ctrTitle" idx="4294967295"/>
          </p:nvPr>
        </p:nvSpPr>
        <p:spPr>
          <a:xfrm>
            <a:off x="323850" y="260350"/>
            <a:ext cx="8497888" cy="431800"/>
          </a:xfrm>
        </p:spPr>
        <p:txBody>
          <a:bodyPr anchor="b"/>
          <a:lstStyle/>
          <a:p>
            <a:pPr eaLnBrk="1" hangingPunct="1">
              <a:lnSpc>
                <a:spcPct val="6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smtClean="0">
                <a:solidFill>
                  <a:schemeClr val="folHlink"/>
                </a:solidFill>
                <a:latin typeface="Arial" charset="0"/>
              </a:rPr>
              <a:t>Ν. 4412/16, Βιβλίο Ι, Τμήμα Ι</a:t>
            </a:r>
            <a:r>
              <a:rPr lang="en-GB" sz="2000" smtClean="0">
                <a:solidFill>
                  <a:schemeClr val="folHlink"/>
                </a:solidFill>
                <a:latin typeface="Arial" charset="0"/>
              </a:rPr>
              <a:t>V</a:t>
            </a:r>
            <a:r>
              <a:rPr lang="el-GR" sz="2000" smtClean="0">
                <a:solidFill>
                  <a:schemeClr val="folHlink"/>
                </a:solidFill>
                <a:latin typeface="Arial" charset="0"/>
              </a:rPr>
              <a:t> «</a:t>
            </a:r>
            <a:r>
              <a:rPr lang="en-GB" sz="2000" smtClean="0">
                <a:solidFill>
                  <a:schemeClr val="folHlink"/>
                </a:solidFill>
                <a:latin typeface="Arial" charset="0"/>
              </a:rPr>
              <a:t>E</a:t>
            </a:r>
            <a:r>
              <a:rPr lang="el-GR" sz="2000" smtClean="0">
                <a:solidFill>
                  <a:schemeClr val="folHlink"/>
                </a:solidFill>
                <a:latin typeface="Arial" charset="0"/>
              </a:rPr>
              <a:t>ιδικές περιπτώσεις», άρθρα 13 -17</a:t>
            </a:r>
            <a:endParaRPr lang="el-GR" sz="2000" smtClean="0">
              <a:solidFill>
                <a:schemeClr val="folHlink"/>
              </a:solidFill>
            </a:endParaRPr>
          </a:p>
        </p:txBody>
      </p:sp>
      <p:sp>
        <p:nvSpPr>
          <p:cNvPr id="31748" name="Rectangle 3"/>
          <p:cNvSpPr>
            <a:spLocks noGrp="1" noChangeArrowheads="1"/>
          </p:cNvSpPr>
          <p:nvPr>
            <p:ph type="subTitle" idx="4294967295"/>
          </p:nvPr>
        </p:nvSpPr>
        <p:spPr>
          <a:xfrm>
            <a:off x="250825" y="908050"/>
            <a:ext cx="8642350" cy="5689600"/>
          </a:xfrm>
        </p:spPr>
        <p:txBody>
          <a:bodyPr/>
          <a:lstStyle/>
          <a:p>
            <a:pPr marL="361950" indent="-361950" algn="just" eaLnBrk="1" hangingPunct="1">
              <a:lnSpc>
                <a:spcPct val="150000"/>
              </a:lnSpc>
              <a:spcBef>
                <a:spcPct val="0"/>
              </a:spcBef>
              <a:buFont typeface="Wingdings" pitchFamily="2" charset="2"/>
              <a:buNone/>
              <a:tabLst>
                <a:tab pos="361950" algn="l"/>
              </a:tabLst>
              <a:defRPr/>
            </a:pPr>
            <a:r>
              <a:rPr lang="el-GR" sz="2200" b="1" dirty="0" smtClean="0">
                <a:solidFill>
                  <a:schemeClr val="accent4">
                    <a:lumMod val="10000"/>
                  </a:schemeClr>
                </a:solidFill>
                <a:latin typeface="Arial" charset="0"/>
              </a:rPr>
              <a:t>	</a:t>
            </a:r>
            <a:r>
              <a:rPr lang="el-GR" sz="2200" b="1" u="sng" dirty="0" smtClean="0">
                <a:solidFill>
                  <a:schemeClr val="accent4">
                    <a:lumMod val="10000"/>
                  </a:schemeClr>
                </a:solidFill>
                <a:latin typeface="Arial" charset="0"/>
              </a:rPr>
              <a:t>Ειδικές διατάξεις για την άμυνα &amp; ασφάλεια: άρθρα 1</a:t>
            </a:r>
            <a:r>
              <a:rPr lang="fr-CA" sz="2200" b="1" u="sng" dirty="0" smtClean="0">
                <a:solidFill>
                  <a:schemeClr val="accent4">
                    <a:lumMod val="10000"/>
                  </a:schemeClr>
                </a:solidFill>
                <a:latin typeface="Arial" charset="0"/>
              </a:rPr>
              <a:t>5 </a:t>
            </a:r>
            <a:r>
              <a:rPr lang="el-GR" sz="2200" b="1" u="sng" dirty="0" smtClean="0">
                <a:solidFill>
                  <a:schemeClr val="accent4">
                    <a:lumMod val="10000"/>
                  </a:schemeClr>
                </a:solidFill>
                <a:latin typeface="Arial" charset="0"/>
              </a:rPr>
              <a:t>-17</a:t>
            </a:r>
          </a:p>
          <a:p>
            <a:pPr marL="361950" indent="-361950" algn="just" eaLnBrk="1" hangingPunct="1">
              <a:lnSpc>
                <a:spcPct val="150000"/>
              </a:lnSpc>
              <a:spcBef>
                <a:spcPct val="0"/>
              </a:spcBef>
              <a:buFont typeface="Wingdings" pitchFamily="2" charset="2"/>
              <a:buChar char="Ø"/>
              <a:tabLst>
                <a:tab pos="361950" algn="l"/>
              </a:tabLst>
              <a:defRPr/>
            </a:pPr>
            <a:r>
              <a:rPr lang="el-GR" sz="2200" dirty="0" smtClean="0">
                <a:latin typeface="Arial" charset="0"/>
              </a:rPr>
              <a:t>Εξαίρεση από το πεδίο εφαρμογής Βιβλίου I των συμβάσεων, που εμπίπτουν στις διατάξεις μέρους Β΄ </a:t>
            </a:r>
            <a:r>
              <a:rPr lang="el-GR" sz="2000" b="1" u="sng" dirty="0" smtClean="0">
                <a:solidFill>
                  <a:schemeClr val="folHlink"/>
                </a:solidFill>
                <a:latin typeface="Arial" charset="0"/>
              </a:rPr>
              <a:t>ν. 3978/2011</a:t>
            </a:r>
            <a:r>
              <a:rPr lang="el-GR" sz="2200" dirty="0" smtClean="0">
                <a:latin typeface="Arial" charset="0"/>
              </a:rPr>
              <a:t> (Οδηγία 2009/81/ΕΚ). </a:t>
            </a:r>
          </a:p>
          <a:p>
            <a:pPr marL="361950" indent="-361950" algn="just" eaLnBrk="1" hangingPunct="1">
              <a:lnSpc>
                <a:spcPct val="150000"/>
              </a:lnSpc>
              <a:spcBef>
                <a:spcPct val="0"/>
              </a:spcBef>
              <a:buFont typeface="Wingdings" pitchFamily="2" charset="2"/>
              <a:buChar char="Ø"/>
              <a:tabLst>
                <a:tab pos="361950" algn="l"/>
              </a:tabLst>
              <a:defRPr/>
            </a:pPr>
            <a:r>
              <a:rPr lang="el-GR" sz="2200" dirty="0" smtClean="0">
                <a:latin typeface="Arial" charset="0"/>
              </a:rPr>
              <a:t>Ειδικές διατάξεις για τις </a:t>
            </a:r>
            <a:r>
              <a:rPr lang="el-GR" sz="2200" b="1" dirty="0" smtClean="0">
                <a:latin typeface="Arial" charset="0"/>
              </a:rPr>
              <a:t>μεικτές συμβάσεις</a:t>
            </a:r>
            <a:r>
              <a:rPr lang="el-GR" sz="2200" dirty="0" smtClean="0">
                <a:latin typeface="Arial" charset="0"/>
              </a:rPr>
              <a:t> στους τομείς της άμυνας\ασφάλειας. </a:t>
            </a:r>
          </a:p>
          <a:p>
            <a:pPr marL="361950" indent="-361950" algn="just" eaLnBrk="1" hangingPunct="1">
              <a:lnSpc>
                <a:spcPct val="150000"/>
              </a:lnSpc>
              <a:spcBef>
                <a:spcPct val="0"/>
              </a:spcBef>
              <a:buFont typeface="Wingdings" pitchFamily="2" charset="2"/>
              <a:buChar char="Ø"/>
              <a:tabLst>
                <a:tab pos="361950" algn="l"/>
              </a:tabLst>
              <a:defRPr/>
            </a:pPr>
            <a:r>
              <a:rPr lang="el-GR" sz="2200" dirty="0" smtClean="0">
                <a:latin typeface="Arial" charset="0"/>
              </a:rPr>
              <a:t>Μη εφαρμογή διατάξεων σε συμβάσεις που περιλαμβάνουν &amp; άμυνα\ασφάλεια εκτελούμενες από Διεθνείς οργανισμούς εξ ονόματός τους και για ίδιο λογαριασμό, βάσει διεθνών κανόνων. </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6"/>
          <p:cNvSpPr>
            <a:spLocks noGrp="1" noChangeArrowheads="1"/>
          </p:cNvSpPr>
          <p:nvPr>
            <p:ph type="sldNum" sz="quarter" idx="12"/>
          </p:nvPr>
        </p:nvSpPr>
        <p:spPr>
          <a:xfrm>
            <a:off x="6553200" y="6248400"/>
            <a:ext cx="1905000" cy="457200"/>
          </a:xfrm>
          <a:noFill/>
        </p:spPr>
        <p:txBody>
          <a:bodyPr/>
          <a:lstStyle/>
          <a:p>
            <a:fld id="{944DBF63-543E-4E8D-ADFB-4173D415B52C}" type="slidenum">
              <a:rPr lang="el-GR" sz="1200" smtClean="0">
                <a:effectLst/>
                <a:latin typeface="Verdana" pitchFamily="34" charset="0"/>
              </a:rPr>
              <a:pPr/>
              <a:t>52</a:t>
            </a:fld>
            <a:endParaRPr lang="el-GR" sz="1200" smtClean="0">
              <a:effectLst/>
              <a:latin typeface="Verdana" pitchFamily="34" charset="0"/>
            </a:endParaRPr>
          </a:p>
        </p:txBody>
      </p:sp>
      <p:sp>
        <p:nvSpPr>
          <p:cNvPr id="31747" name="Rectangle 2"/>
          <p:cNvSpPr>
            <a:spLocks noGrp="1" noChangeArrowheads="1"/>
          </p:cNvSpPr>
          <p:nvPr>
            <p:ph type="ctrTitle" idx="4294967295"/>
          </p:nvPr>
        </p:nvSpPr>
        <p:spPr>
          <a:xfrm>
            <a:off x="323850" y="260350"/>
            <a:ext cx="8497888" cy="431800"/>
          </a:xfrm>
        </p:spPr>
        <p:txBody>
          <a:bodyPr anchor="b"/>
          <a:lstStyle/>
          <a:p>
            <a:pPr eaLnBrk="1" hangingPunct="1">
              <a:lnSpc>
                <a:spcPct val="6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smtClean="0">
                <a:solidFill>
                  <a:schemeClr val="folHlink"/>
                </a:solidFill>
                <a:latin typeface="Arial" charset="0"/>
              </a:rPr>
              <a:t>Ν. 4412/16, Βιβλίο Ι, Τμήμα Ι</a:t>
            </a:r>
            <a:r>
              <a:rPr lang="en-GB" sz="2000" smtClean="0">
                <a:solidFill>
                  <a:schemeClr val="folHlink"/>
                </a:solidFill>
                <a:latin typeface="Arial" charset="0"/>
              </a:rPr>
              <a:t>V</a:t>
            </a:r>
            <a:r>
              <a:rPr lang="el-GR" sz="2000" smtClean="0">
                <a:solidFill>
                  <a:schemeClr val="folHlink"/>
                </a:solidFill>
                <a:latin typeface="Arial" charset="0"/>
              </a:rPr>
              <a:t> «</a:t>
            </a:r>
            <a:r>
              <a:rPr lang="en-GB" sz="2000" smtClean="0">
                <a:solidFill>
                  <a:schemeClr val="folHlink"/>
                </a:solidFill>
                <a:latin typeface="Arial" charset="0"/>
              </a:rPr>
              <a:t>E</a:t>
            </a:r>
            <a:r>
              <a:rPr lang="el-GR" sz="2000" smtClean="0">
                <a:solidFill>
                  <a:schemeClr val="folHlink"/>
                </a:solidFill>
                <a:latin typeface="Arial" charset="0"/>
              </a:rPr>
              <a:t>ιδικές περιπτώσεις», άρθρα 13 -17</a:t>
            </a:r>
            <a:endParaRPr lang="el-GR" sz="2000" smtClean="0">
              <a:solidFill>
                <a:schemeClr val="folHlink"/>
              </a:solidFill>
            </a:endParaRPr>
          </a:p>
        </p:txBody>
      </p:sp>
      <p:sp>
        <p:nvSpPr>
          <p:cNvPr id="31748" name="Rectangle 3"/>
          <p:cNvSpPr>
            <a:spLocks noGrp="1" noChangeArrowheads="1"/>
          </p:cNvSpPr>
          <p:nvPr>
            <p:ph type="subTitle" idx="4294967295"/>
          </p:nvPr>
        </p:nvSpPr>
        <p:spPr>
          <a:xfrm>
            <a:off x="250825" y="908050"/>
            <a:ext cx="8642350" cy="5689600"/>
          </a:xfrm>
        </p:spPr>
        <p:txBody>
          <a:bodyPr/>
          <a:lstStyle/>
          <a:p>
            <a:pPr marL="361950" indent="-361950" algn="ctr" eaLnBrk="1" hangingPunct="1">
              <a:lnSpc>
                <a:spcPct val="150000"/>
              </a:lnSpc>
              <a:spcBef>
                <a:spcPct val="0"/>
              </a:spcBef>
              <a:buFont typeface="Wingdings" pitchFamily="2" charset="2"/>
              <a:buNone/>
              <a:tabLst>
                <a:tab pos="361950" algn="l"/>
              </a:tabLst>
              <a:defRPr/>
            </a:pPr>
            <a:r>
              <a:rPr lang="el-GR" sz="2200" b="1" u="sng" dirty="0" smtClean="0">
                <a:solidFill>
                  <a:schemeClr val="folHlink"/>
                </a:solidFill>
                <a:latin typeface="Arial" charset="0"/>
              </a:rPr>
              <a:t>Ειδικές διατάξεις για την άμυνα &amp; ασφάλεια: άρθρο 1</a:t>
            </a:r>
            <a:r>
              <a:rPr lang="fr-CA" sz="2200" b="1" u="sng" dirty="0" smtClean="0">
                <a:solidFill>
                  <a:schemeClr val="folHlink"/>
                </a:solidFill>
                <a:latin typeface="Arial" charset="0"/>
              </a:rPr>
              <a:t>5 </a:t>
            </a:r>
            <a:endParaRPr lang="el-GR" sz="2200" b="1" u="sng" dirty="0" smtClean="0">
              <a:solidFill>
                <a:schemeClr val="folHlink"/>
              </a:solidFill>
              <a:latin typeface="Arial" charset="0"/>
            </a:endParaRPr>
          </a:p>
          <a:p>
            <a:pPr marL="0" indent="0" algn="just" eaLnBrk="1" hangingPunct="1">
              <a:lnSpc>
                <a:spcPct val="150000"/>
              </a:lnSpc>
              <a:spcBef>
                <a:spcPct val="0"/>
              </a:spcBef>
              <a:buNone/>
              <a:tabLst>
                <a:tab pos="0" algn="l"/>
                <a:tab pos="177800" algn="l"/>
              </a:tabLst>
              <a:defRPr/>
            </a:pPr>
            <a:r>
              <a:rPr lang="el-GR" sz="2000" i="1" dirty="0" smtClean="0">
                <a:latin typeface="Arial" pitchFamily="34" charset="0"/>
                <a:cs typeface="Arial" pitchFamily="34" charset="0"/>
              </a:rPr>
              <a:t>«Το παρόν Βιβλίο δεν εφαρμόζεται, σύμφωνα με την περίπτωση α' της παραγράφου 1 του άρθρου 346 της Σ.Λ.Ε.Ε., στις δημόσιες συμβάσεις και στους διαγωνισμούς μελετών που άπτονται </a:t>
            </a:r>
            <a:r>
              <a:rPr lang="el-GR" sz="2000" b="1" i="1" u="sng" dirty="0" smtClean="0">
                <a:solidFill>
                  <a:srgbClr val="FF0000"/>
                </a:solidFill>
                <a:latin typeface="Arial" pitchFamily="34" charset="0"/>
                <a:cs typeface="Arial" pitchFamily="34" charset="0"/>
              </a:rPr>
              <a:t>του τομέα της Κυβερνοασφάλειας</a:t>
            </a:r>
            <a:r>
              <a:rPr lang="el-GR" sz="2000" i="1" dirty="0" smtClean="0">
                <a:latin typeface="Arial" pitchFamily="34" charset="0"/>
                <a:cs typeface="Arial" pitchFamily="34" charset="0"/>
              </a:rPr>
              <a:t>, στο μέτρο που η εφαρμογή θα υποχρέωνε τη χώρα να παράσχει πληροφορίες, τη δημοσιοποίηση των οποίων θεωρεί αντίθετη με την προστασία των ουσιωδών συμφερόντων </a:t>
            </a:r>
            <a:r>
              <a:rPr lang="el-GR" sz="2000" i="1" dirty="0" err="1" smtClean="0">
                <a:latin typeface="Arial" pitchFamily="34" charset="0"/>
                <a:cs typeface="Arial" pitchFamily="34" charset="0"/>
              </a:rPr>
              <a:t>κυβερνοασφάλειάς</a:t>
            </a:r>
            <a:r>
              <a:rPr lang="el-GR" sz="2000" i="1" dirty="0" smtClean="0">
                <a:latin typeface="Arial" pitchFamily="34" charset="0"/>
                <a:cs typeface="Arial" pitchFamily="34" charset="0"/>
              </a:rPr>
              <a:t> της»</a:t>
            </a:r>
            <a:r>
              <a:rPr lang="el-GR" sz="2000" dirty="0" smtClean="0">
                <a:latin typeface="Arial" pitchFamily="34" charset="0"/>
                <a:cs typeface="Arial" pitchFamily="34" charset="0"/>
              </a:rPr>
              <a:t>  </a:t>
            </a:r>
            <a:r>
              <a:rPr lang="el-GR" sz="2000" dirty="0" smtClean="0">
                <a:solidFill>
                  <a:srgbClr val="7030A0"/>
                </a:solidFill>
                <a:latin typeface="Arial" pitchFamily="34" charset="0"/>
                <a:cs typeface="Arial" pitchFamily="34" charset="0"/>
              </a:rPr>
              <a:t>ΠΡΟΣΘ. ΤΡΙΤΟΥ ΕΔΑΦΙΟΥ ΣΤΗΝ ΠΑΡ. 2 ΤΟΥ ΑΡΘΡΟΥ 15 ΜΕ ΤΗΝ ΠΑΡ. 9 ΤΟΥ ΑΡΘ. 50 ΤΟΥ Ν. 4635/19, ΦΕΚ-167 Α-30-10-19 </a:t>
            </a:r>
            <a:endParaRPr lang="el-GR" sz="2000" b="1" u="sng" dirty="0" smtClean="0">
              <a:solidFill>
                <a:srgbClr val="7030A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6 - Θέση αριθμού διαφάνειας"/>
          <p:cNvSpPr>
            <a:spLocks noGrp="1"/>
          </p:cNvSpPr>
          <p:nvPr>
            <p:ph type="sldNum" sz="quarter" idx="12"/>
          </p:nvPr>
        </p:nvSpPr>
        <p:spPr>
          <a:noFill/>
        </p:spPr>
        <p:txBody>
          <a:bodyPr/>
          <a:lstStyle/>
          <a:p>
            <a:fld id="{F3CFE756-4B32-4DFF-B7BD-D607A3D40230}" type="slidenum">
              <a:rPr lang="el-GR" smtClean="0"/>
              <a:pPr/>
              <a:t>53</a:t>
            </a:fld>
            <a:endParaRPr lang="el-GR" smtClean="0"/>
          </a:p>
        </p:txBody>
      </p:sp>
      <p:sp>
        <p:nvSpPr>
          <p:cNvPr id="46083" name="Rectangle 4"/>
          <p:cNvSpPr>
            <a:spLocks noGrp="1" noChangeArrowheads="1"/>
          </p:cNvSpPr>
          <p:nvPr>
            <p:ph type="title"/>
          </p:nvPr>
        </p:nvSpPr>
        <p:spPr>
          <a:xfrm>
            <a:off x="539750" y="115888"/>
            <a:ext cx="8001000" cy="288925"/>
          </a:xfrm>
        </p:spPr>
        <p:txBody>
          <a:bodyPr/>
          <a:lstStyle/>
          <a:p>
            <a:pPr algn="ctr" eaLnBrk="1" hangingPunct="1"/>
            <a:r>
              <a:rPr lang="el-GR" sz="1800" b="1" smtClean="0">
                <a:latin typeface="Arial" charset="0"/>
              </a:rPr>
              <a:t>Ν. 4412/16 Γενικοί Κανόνες \άρθρα</a:t>
            </a:r>
          </a:p>
        </p:txBody>
      </p:sp>
      <p:sp>
        <p:nvSpPr>
          <p:cNvPr id="46084" name="Rectangle 5"/>
          <p:cNvSpPr>
            <a:spLocks noGrp="1" noChangeArrowheads="1"/>
          </p:cNvSpPr>
          <p:nvPr>
            <p:ph type="body" sz="half" idx="1"/>
          </p:nvPr>
        </p:nvSpPr>
        <p:spPr>
          <a:xfrm>
            <a:off x="539750" y="785794"/>
            <a:ext cx="7747026" cy="5019694"/>
          </a:xfrm>
          <a:solidFill>
            <a:schemeClr val="accent1">
              <a:lumMod val="60000"/>
              <a:lumOff val="40000"/>
            </a:schemeClr>
          </a:solidFill>
        </p:spPr>
        <p:txBody>
          <a:bodyPr/>
          <a:lstStyle/>
          <a:p>
            <a:pPr algn="ctr" eaLnBrk="1" hangingPunct="1">
              <a:lnSpc>
                <a:spcPct val="150000"/>
              </a:lnSpc>
              <a:spcBef>
                <a:spcPct val="0"/>
              </a:spcBef>
              <a:buFont typeface="Wingdings" pitchFamily="2" charset="2"/>
              <a:buChar char="Ø"/>
            </a:pPr>
            <a:r>
              <a:rPr lang="el-GR" sz="1800" b="1" dirty="0" smtClean="0">
                <a:solidFill>
                  <a:srgbClr val="FFFF00"/>
                </a:solidFill>
                <a:latin typeface="Arial" charset="0"/>
              </a:rPr>
              <a:t>ΕΝΟΤΗΤΑ 1</a:t>
            </a:r>
            <a:r>
              <a:rPr lang="el-GR" sz="1800" b="1" baseline="30000" dirty="0" smtClean="0">
                <a:solidFill>
                  <a:srgbClr val="FFFF00"/>
                </a:solidFill>
                <a:latin typeface="Arial" charset="0"/>
              </a:rPr>
              <a:t>η</a:t>
            </a:r>
            <a:r>
              <a:rPr lang="el-GR" sz="1800" b="1" dirty="0" smtClean="0">
                <a:solidFill>
                  <a:srgbClr val="FFFF00"/>
                </a:solidFill>
                <a:latin typeface="Arial" charset="0"/>
              </a:rPr>
              <a:t> </a:t>
            </a:r>
          </a:p>
          <a:p>
            <a:pPr algn="ctr" eaLnBrk="1" hangingPunct="1">
              <a:lnSpc>
                <a:spcPct val="150000"/>
              </a:lnSpc>
              <a:spcBef>
                <a:spcPct val="0"/>
              </a:spcBef>
              <a:buNone/>
            </a:pPr>
            <a:endParaRPr lang="el-GR" sz="1800" b="1" dirty="0" smtClean="0">
              <a:latin typeface="Arial" charset="0"/>
            </a:endParaRPr>
          </a:p>
          <a:p>
            <a:pPr algn="ctr" eaLnBrk="1" hangingPunct="1">
              <a:lnSpc>
                <a:spcPct val="150000"/>
              </a:lnSpc>
              <a:spcBef>
                <a:spcPct val="0"/>
              </a:spcBef>
              <a:buNone/>
            </a:pPr>
            <a:endParaRPr lang="el-GR" sz="1800" b="1" dirty="0" smtClean="0">
              <a:latin typeface="Arial" charset="0"/>
            </a:endParaRPr>
          </a:p>
          <a:p>
            <a:pPr marL="0" indent="0" algn="just" eaLnBrk="1" hangingPunct="1">
              <a:lnSpc>
                <a:spcPct val="150000"/>
              </a:lnSpc>
              <a:spcBef>
                <a:spcPct val="0"/>
              </a:spcBef>
              <a:buNone/>
            </a:pPr>
            <a:r>
              <a:rPr lang="el-GR" sz="1800" b="1" dirty="0" smtClean="0">
                <a:latin typeface="Arial" charset="0"/>
              </a:rPr>
              <a:t>ΠΡΟΓΡΑΜΜΑΤΙΣΜΟΣ ΓΙΑ ΤΗ ΣΥΝΑΨΗ ΔΗΜΟΣΙΩΝ ΣΥΜΒΑΣΕΩΝ ΠΡΟΜΗΘΕΙΑΣ ΑΓΑΘΩΝ &amp; ΠΑΡΟΧΗΣ ΥΠΗΡΕΣΙΩΝ</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6 - Θέση αριθμού διαφάνειας"/>
          <p:cNvSpPr>
            <a:spLocks noGrp="1"/>
          </p:cNvSpPr>
          <p:nvPr>
            <p:ph type="sldNum" sz="quarter" idx="12"/>
          </p:nvPr>
        </p:nvSpPr>
        <p:spPr>
          <a:noFill/>
        </p:spPr>
        <p:txBody>
          <a:bodyPr/>
          <a:lstStyle/>
          <a:p>
            <a:fld id="{F3CFE756-4B32-4DFF-B7BD-D607A3D40230}" type="slidenum">
              <a:rPr lang="el-GR" smtClean="0"/>
              <a:pPr/>
              <a:t>54</a:t>
            </a:fld>
            <a:endParaRPr lang="el-GR" smtClean="0"/>
          </a:p>
        </p:txBody>
      </p:sp>
      <p:sp>
        <p:nvSpPr>
          <p:cNvPr id="46083" name="Rectangle 4"/>
          <p:cNvSpPr>
            <a:spLocks noGrp="1" noChangeArrowheads="1"/>
          </p:cNvSpPr>
          <p:nvPr>
            <p:ph type="title"/>
          </p:nvPr>
        </p:nvSpPr>
        <p:spPr>
          <a:xfrm>
            <a:off x="539750" y="115888"/>
            <a:ext cx="8001000" cy="288925"/>
          </a:xfrm>
        </p:spPr>
        <p:txBody>
          <a:bodyPr/>
          <a:lstStyle/>
          <a:p>
            <a:pPr algn="ctr" eaLnBrk="1" hangingPunct="1"/>
            <a:r>
              <a:rPr lang="el-GR" sz="1800" b="1" smtClean="0">
                <a:latin typeface="Arial" charset="0"/>
              </a:rPr>
              <a:t>Ν. 4412/16 Γενικοί Κανόνες \άρθρα</a:t>
            </a:r>
          </a:p>
        </p:txBody>
      </p:sp>
      <p:sp>
        <p:nvSpPr>
          <p:cNvPr id="46084" name="Rectangle 5"/>
          <p:cNvSpPr>
            <a:spLocks noGrp="1" noChangeArrowheads="1"/>
          </p:cNvSpPr>
          <p:nvPr>
            <p:ph type="body" sz="half" idx="1"/>
          </p:nvPr>
        </p:nvSpPr>
        <p:spPr>
          <a:xfrm>
            <a:off x="539750" y="620713"/>
            <a:ext cx="6408738" cy="5184775"/>
          </a:xfrm>
          <a:solidFill>
            <a:srgbClr val="00FFFF"/>
          </a:solidFill>
        </p:spPr>
        <p:txBody>
          <a:bodyPr/>
          <a:lstStyle/>
          <a:p>
            <a:pPr algn="just" eaLnBrk="1" hangingPunct="1">
              <a:lnSpc>
                <a:spcPct val="150000"/>
              </a:lnSpc>
              <a:spcBef>
                <a:spcPct val="0"/>
              </a:spcBef>
              <a:buFont typeface="Wingdings" pitchFamily="2" charset="2"/>
              <a:buChar char="Ø"/>
            </a:pPr>
            <a:r>
              <a:rPr lang="el-GR" sz="1800" b="1" dirty="0" smtClean="0">
                <a:solidFill>
                  <a:schemeClr val="accent2"/>
                </a:solidFill>
                <a:latin typeface="Arial" charset="0"/>
              </a:rPr>
              <a:t>Κατώτατα όρια </a:t>
            </a:r>
          </a:p>
          <a:p>
            <a:pPr algn="just" eaLnBrk="1" hangingPunct="1">
              <a:lnSpc>
                <a:spcPct val="150000"/>
              </a:lnSpc>
              <a:spcBef>
                <a:spcPct val="0"/>
              </a:spcBef>
              <a:buFont typeface="Wingdings" pitchFamily="2" charset="2"/>
              <a:buChar char="Ø"/>
            </a:pPr>
            <a:r>
              <a:rPr lang="el-GR" sz="1800" b="1" dirty="0" smtClean="0">
                <a:solidFill>
                  <a:schemeClr val="accent2"/>
                </a:solidFill>
                <a:latin typeface="Arial" charset="0"/>
              </a:rPr>
              <a:t>Μέθοδοι υπολογισμού της εκτιμώμενης αξίας ΔΣ</a:t>
            </a:r>
          </a:p>
          <a:p>
            <a:pPr algn="just" eaLnBrk="1" hangingPunct="1">
              <a:lnSpc>
                <a:spcPct val="150000"/>
              </a:lnSpc>
              <a:spcBef>
                <a:spcPct val="0"/>
              </a:spcBef>
              <a:buFont typeface="Wingdings" pitchFamily="2" charset="2"/>
              <a:buChar char="Ø"/>
            </a:pPr>
            <a:r>
              <a:rPr lang="el-GR" sz="1800" b="1" dirty="0" smtClean="0">
                <a:solidFill>
                  <a:schemeClr val="accent2"/>
                </a:solidFill>
                <a:latin typeface="Arial" charset="0"/>
              </a:rPr>
              <a:t>Επάρκεια προϋπολογισμού, ωριμότητα, μελέτες</a:t>
            </a:r>
          </a:p>
          <a:p>
            <a:pPr algn="just" eaLnBrk="1" hangingPunct="1">
              <a:lnSpc>
                <a:spcPct val="150000"/>
              </a:lnSpc>
              <a:spcBef>
                <a:spcPct val="0"/>
              </a:spcBef>
              <a:buFont typeface="Wingdings" pitchFamily="2" charset="2"/>
              <a:buChar char="Ø"/>
            </a:pPr>
            <a:r>
              <a:rPr lang="el-GR" sz="1800" b="1" dirty="0" smtClean="0">
                <a:solidFill>
                  <a:schemeClr val="accent2"/>
                </a:solidFill>
                <a:latin typeface="Arial" charset="0"/>
              </a:rPr>
              <a:t>Περιεχόμενο εγγράφων της σύμβασης</a:t>
            </a:r>
          </a:p>
          <a:p>
            <a:pPr algn="just" eaLnBrk="1" hangingPunct="1">
              <a:lnSpc>
                <a:spcPct val="150000"/>
              </a:lnSpc>
              <a:spcBef>
                <a:spcPct val="0"/>
              </a:spcBef>
              <a:buFont typeface="Wingdings" pitchFamily="2" charset="2"/>
              <a:buChar char="Ø"/>
            </a:pPr>
            <a:r>
              <a:rPr lang="el-GR" sz="1800" b="1" dirty="0" smtClean="0">
                <a:latin typeface="Arial" charset="0"/>
              </a:rPr>
              <a:t>Αρχές εφαρμοζόμενες στις διαδικασίες σύναψης ΔΣ </a:t>
            </a:r>
          </a:p>
          <a:p>
            <a:pPr algn="just" eaLnBrk="1" hangingPunct="1">
              <a:lnSpc>
                <a:spcPct val="150000"/>
              </a:lnSpc>
              <a:spcBef>
                <a:spcPct val="0"/>
              </a:spcBef>
              <a:buFont typeface="Wingdings" pitchFamily="2" charset="2"/>
              <a:buChar char="Ø"/>
            </a:pPr>
            <a:r>
              <a:rPr lang="el-GR" sz="1800" b="1" dirty="0" smtClean="0">
                <a:latin typeface="Arial" charset="0"/>
              </a:rPr>
              <a:t>Οικονομικοί φορείς </a:t>
            </a:r>
          </a:p>
          <a:p>
            <a:pPr algn="just" eaLnBrk="1" hangingPunct="1">
              <a:lnSpc>
                <a:spcPct val="150000"/>
              </a:lnSpc>
              <a:spcBef>
                <a:spcPct val="0"/>
              </a:spcBef>
              <a:buFont typeface="Wingdings" pitchFamily="2" charset="2"/>
              <a:buChar char="Ø"/>
            </a:pPr>
            <a:r>
              <a:rPr lang="el-GR" sz="1800" b="1" dirty="0" smtClean="0">
                <a:latin typeface="Arial" charset="0"/>
              </a:rPr>
              <a:t>Εχεμύθεια</a:t>
            </a:r>
          </a:p>
          <a:p>
            <a:pPr algn="just" eaLnBrk="1" hangingPunct="1">
              <a:lnSpc>
                <a:spcPct val="150000"/>
              </a:lnSpc>
              <a:spcBef>
                <a:spcPct val="0"/>
              </a:spcBef>
              <a:buFont typeface="Wingdings" pitchFamily="2" charset="2"/>
              <a:buChar char="Ø"/>
            </a:pPr>
            <a:r>
              <a:rPr lang="el-GR" sz="1800" b="1" dirty="0" smtClean="0">
                <a:latin typeface="Arial" charset="0"/>
              </a:rPr>
              <a:t>Κανόνες που εφαρμόζονται στις επικοινωνίες</a:t>
            </a:r>
          </a:p>
          <a:p>
            <a:pPr algn="just" eaLnBrk="1" hangingPunct="1">
              <a:lnSpc>
                <a:spcPct val="150000"/>
              </a:lnSpc>
              <a:spcBef>
                <a:spcPct val="0"/>
              </a:spcBef>
              <a:buFont typeface="Wingdings" pitchFamily="2" charset="2"/>
              <a:buChar char="Ø"/>
            </a:pPr>
            <a:r>
              <a:rPr lang="el-GR" sz="1800" b="1" dirty="0" smtClean="0">
                <a:latin typeface="Arial" charset="0"/>
              </a:rPr>
              <a:t>Ονοματολογίες </a:t>
            </a:r>
          </a:p>
          <a:p>
            <a:pPr algn="just" eaLnBrk="1" hangingPunct="1">
              <a:lnSpc>
                <a:spcPct val="150000"/>
              </a:lnSpc>
              <a:spcBef>
                <a:spcPct val="0"/>
              </a:spcBef>
              <a:buFont typeface="Wingdings" pitchFamily="2" charset="2"/>
              <a:buChar char="Ø"/>
            </a:pPr>
            <a:r>
              <a:rPr lang="el-GR" sz="1800" b="1" dirty="0" smtClean="0">
                <a:latin typeface="Arial" charset="0"/>
              </a:rPr>
              <a:t> Συγκρούσεις συμφερόντων </a:t>
            </a:r>
          </a:p>
        </p:txBody>
      </p:sp>
      <p:sp>
        <p:nvSpPr>
          <p:cNvPr id="46085" name="Rectangle 6"/>
          <p:cNvSpPr>
            <a:spLocks noGrp="1" noChangeArrowheads="1"/>
          </p:cNvSpPr>
          <p:nvPr>
            <p:ph type="body" sz="half" idx="2"/>
          </p:nvPr>
        </p:nvSpPr>
        <p:spPr>
          <a:xfrm>
            <a:off x="7164388" y="549275"/>
            <a:ext cx="1800225" cy="5256213"/>
          </a:xfrm>
          <a:solidFill>
            <a:srgbClr val="99CCFF"/>
          </a:solidFill>
        </p:spPr>
        <p:txBody>
          <a:bodyPr/>
          <a:lstStyle/>
          <a:p>
            <a:pPr marL="361950" indent="-361950" algn="ctr" eaLnBrk="1" hangingPunct="1">
              <a:lnSpc>
                <a:spcPct val="150000"/>
              </a:lnSpc>
              <a:spcBef>
                <a:spcPct val="0"/>
              </a:spcBef>
              <a:buFont typeface="Wingdings" pitchFamily="2" charset="2"/>
              <a:buChar char="Ø"/>
            </a:pPr>
            <a:r>
              <a:rPr lang="el-GR" sz="1800" b="1" dirty="0" smtClean="0"/>
              <a:t>5</a:t>
            </a:r>
          </a:p>
          <a:p>
            <a:pPr marL="361950" indent="-361950" algn="ctr" eaLnBrk="1" hangingPunct="1">
              <a:lnSpc>
                <a:spcPct val="150000"/>
              </a:lnSpc>
              <a:spcBef>
                <a:spcPct val="0"/>
              </a:spcBef>
              <a:buFont typeface="Wingdings" pitchFamily="2" charset="2"/>
              <a:buChar char="Ø"/>
            </a:pPr>
            <a:r>
              <a:rPr lang="el-GR" sz="1800" b="1" dirty="0" smtClean="0"/>
              <a:t>6</a:t>
            </a:r>
          </a:p>
          <a:p>
            <a:pPr marL="361950" indent="-361950" algn="ctr" eaLnBrk="1" hangingPunct="1">
              <a:lnSpc>
                <a:spcPct val="150000"/>
              </a:lnSpc>
              <a:spcBef>
                <a:spcPct val="0"/>
              </a:spcBef>
              <a:buFont typeface="Wingdings" pitchFamily="2" charset="2"/>
              <a:buChar char="Ø"/>
            </a:pPr>
            <a:r>
              <a:rPr lang="el-GR" sz="1800" b="1" dirty="0" smtClean="0"/>
              <a:t>49</a:t>
            </a:r>
          </a:p>
          <a:p>
            <a:pPr marL="361950" indent="-361950" algn="ctr" eaLnBrk="1" hangingPunct="1">
              <a:lnSpc>
                <a:spcPct val="150000"/>
              </a:lnSpc>
              <a:spcBef>
                <a:spcPct val="0"/>
              </a:spcBef>
              <a:buFont typeface="Wingdings" pitchFamily="2" charset="2"/>
              <a:buChar char="Ø"/>
            </a:pPr>
            <a:r>
              <a:rPr lang="el-GR" sz="1800" b="1" dirty="0" smtClean="0"/>
              <a:t>53</a:t>
            </a:r>
          </a:p>
          <a:p>
            <a:pPr marL="361950" indent="-361950" algn="ctr" eaLnBrk="1" hangingPunct="1">
              <a:lnSpc>
                <a:spcPct val="150000"/>
              </a:lnSpc>
              <a:spcBef>
                <a:spcPct val="0"/>
              </a:spcBef>
              <a:buFont typeface="Wingdings" pitchFamily="2" charset="2"/>
              <a:buChar char="Ø"/>
            </a:pPr>
            <a:r>
              <a:rPr lang="el-GR" sz="1800" b="1" dirty="0" smtClean="0"/>
              <a:t>18</a:t>
            </a:r>
          </a:p>
          <a:p>
            <a:pPr marL="361950" indent="-361950" algn="ctr" eaLnBrk="1" hangingPunct="1">
              <a:lnSpc>
                <a:spcPct val="150000"/>
              </a:lnSpc>
              <a:spcBef>
                <a:spcPct val="0"/>
              </a:spcBef>
              <a:buFont typeface="Wingdings" pitchFamily="2" charset="2"/>
              <a:buChar char="Ø"/>
            </a:pPr>
            <a:r>
              <a:rPr lang="el-GR" sz="1800" b="1" dirty="0" smtClean="0"/>
              <a:t>19</a:t>
            </a:r>
          </a:p>
          <a:p>
            <a:pPr marL="361950" indent="-361950" algn="ctr" eaLnBrk="1" hangingPunct="1">
              <a:lnSpc>
                <a:spcPct val="150000"/>
              </a:lnSpc>
              <a:spcBef>
                <a:spcPct val="0"/>
              </a:spcBef>
              <a:buFont typeface="Wingdings" pitchFamily="2" charset="2"/>
              <a:buChar char="Ø"/>
            </a:pPr>
            <a:r>
              <a:rPr lang="el-GR" sz="1800" b="1" dirty="0" smtClean="0"/>
              <a:t>21</a:t>
            </a:r>
          </a:p>
          <a:p>
            <a:pPr marL="361950" indent="-361950" algn="ctr" eaLnBrk="1" hangingPunct="1">
              <a:lnSpc>
                <a:spcPct val="150000"/>
              </a:lnSpc>
              <a:spcBef>
                <a:spcPct val="0"/>
              </a:spcBef>
              <a:buFont typeface="Wingdings" pitchFamily="2" charset="2"/>
              <a:buChar char="Ø"/>
            </a:pPr>
            <a:r>
              <a:rPr lang="el-GR" sz="1800" b="1" dirty="0" smtClean="0"/>
              <a:t>22</a:t>
            </a:r>
          </a:p>
          <a:p>
            <a:pPr marL="361950" indent="-361950" algn="ctr" eaLnBrk="1" hangingPunct="1">
              <a:lnSpc>
                <a:spcPct val="150000"/>
              </a:lnSpc>
              <a:spcBef>
                <a:spcPct val="0"/>
              </a:spcBef>
              <a:buFont typeface="Wingdings" pitchFamily="2" charset="2"/>
              <a:buChar char="Ø"/>
            </a:pPr>
            <a:r>
              <a:rPr lang="el-GR" sz="1800" b="1" dirty="0" smtClean="0"/>
              <a:t>23</a:t>
            </a:r>
          </a:p>
          <a:p>
            <a:pPr marL="361950" indent="-361950" algn="ctr" eaLnBrk="1" hangingPunct="1">
              <a:lnSpc>
                <a:spcPct val="190000"/>
              </a:lnSpc>
              <a:spcBef>
                <a:spcPct val="0"/>
              </a:spcBef>
              <a:buFont typeface="Wingdings" pitchFamily="2" charset="2"/>
              <a:buChar char="Ø"/>
            </a:pPr>
            <a:r>
              <a:rPr lang="el-GR" sz="1800" b="1" dirty="0" smtClean="0"/>
              <a:t>24</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6"/>
          <p:cNvSpPr>
            <a:spLocks noGrp="1" noChangeArrowheads="1"/>
          </p:cNvSpPr>
          <p:nvPr>
            <p:ph type="sldNum" sz="quarter" idx="12"/>
          </p:nvPr>
        </p:nvSpPr>
        <p:spPr>
          <a:xfrm>
            <a:off x="6553200" y="6248400"/>
            <a:ext cx="1905000" cy="457200"/>
          </a:xfrm>
          <a:noFill/>
        </p:spPr>
        <p:txBody>
          <a:bodyPr/>
          <a:lstStyle/>
          <a:p>
            <a:fld id="{EA68CE1F-B9F3-4327-9F0E-40D2AD88A6BC}" type="slidenum">
              <a:rPr lang="el-GR" sz="1200" smtClean="0">
                <a:effectLst/>
                <a:latin typeface="Verdana" pitchFamily="34" charset="0"/>
              </a:rPr>
              <a:pPr/>
              <a:t>55</a:t>
            </a:fld>
            <a:endParaRPr lang="el-GR" sz="1200" smtClean="0">
              <a:effectLst/>
              <a:latin typeface="Verdana" pitchFamily="34" charset="0"/>
            </a:endParaRPr>
          </a:p>
        </p:txBody>
      </p:sp>
      <p:sp>
        <p:nvSpPr>
          <p:cNvPr id="33795" name="Rectangle 2"/>
          <p:cNvSpPr>
            <a:spLocks noGrp="1" noChangeArrowheads="1"/>
          </p:cNvSpPr>
          <p:nvPr>
            <p:ph type="ctrTitle" idx="4294967295"/>
          </p:nvPr>
        </p:nvSpPr>
        <p:spPr>
          <a:xfrm>
            <a:off x="323850" y="260350"/>
            <a:ext cx="8497888" cy="288925"/>
          </a:xfrm>
        </p:spPr>
        <p:txBody>
          <a:bodyPr anchor="b"/>
          <a:lstStyle/>
          <a:p>
            <a:pPr eaLnBrk="1" hangingPunct="1">
              <a:lnSpc>
                <a:spcPct val="60000"/>
              </a:lnSpc>
              <a:defRPr/>
            </a:pPr>
            <a:r>
              <a:rPr lang="el-GR" sz="4200" b="0" dirty="0" smtClean="0">
                <a:solidFill>
                  <a:schemeClr val="accent2"/>
                </a:solidFill>
                <a:latin typeface="Arial" charset="0"/>
              </a:rPr>
              <a:t/>
            </a:r>
            <a:br>
              <a:rPr lang="el-GR" sz="4200" b="0" dirty="0" smtClean="0">
                <a:solidFill>
                  <a:schemeClr val="accent2"/>
                </a:solidFill>
                <a:latin typeface="Arial" charset="0"/>
              </a:rPr>
            </a:br>
            <a:r>
              <a:rPr lang="el-GR" sz="4200" b="0" dirty="0" smtClean="0">
                <a:solidFill>
                  <a:schemeClr val="accent2"/>
                </a:solidFill>
                <a:latin typeface="Arial" charset="0"/>
              </a:rPr>
              <a:t> </a:t>
            </a:r>
            <a:r>
              <a:rPr lang="el-GR" sz="1800" dirty="0" smtClean="0">
                <a:solidFill>
                  <a:schemeClr val="folHlink"/>
                </a:solidFill>
                <a:latin typeface="Arial" charset="0"/>
              </a:rPr>
              <a:t>Ν. 4412/16, Βιβλίο Ι, άρθρο 5 «Κατώτατα όρια»</a:t>
            </a:r>
          </a:p>
        </p:txBody>
      </p:sp>
      <p:sp>
        <p:nvSpPr>
          <p:cNvPr id="33796" name="Rectangle 3"/>
          <p:cNvSpPr>
            <a:spLocks noGrp="1" noChangeArrowheads="1"/>
          </p:cNvSpPr>
          <p:nvPr>
            <p:ph type="subTitle" idx="4294967295"/>
          </p:nvPr>
        </p:nvSpPr>
        <p:spPr>
          <a:xfrm>
            <a:off x="179388" y="785794"/>
            <a:ext cx="8785225" cy="5000660"/>
          </a:xfrm>
        </p:spPr>
        <p:txBody>
          <a:bodyPr/>
          <a:lstStyle/>
          <a:p>
            <a:pPr marL="371475" indent="-371475" algn="just" eaLnBrk="1" hangingPunct="1">
              <a:lnSpc>
                <a:spcPct val="150000"/>
              </a:lnSpc>
              <a:spcBef>
                <a:spcPts val="0"/>
              </a:spcBef>
              <a:buFont typeface="Wingdings" pitchFamily="2" charset="2"/>
              <a:buChar char="v"/>
              <a:tabLst>
                <a:tab pos="0" algn="l"/>
                <a:tab pos="361950" algn="l"/>
              </a:tabLst>
              <a:defRPr/>
            </a:pPr>
            <a:r>
              <a:rPr lang="el-GR" sz="2000" b="1" dirty="0" smtClean="0">
                <a:solidFill>
                  <a:schemeClr val="accent6">
                    <a:lumMod val="50000"/>
                  </a:schemeClr>
                </a:solidFill>
                <a:effectLst/>
                <a:latin typeface="Arial" pitchFamily="34" charset="0"/>
                <a:cs typeface="Arial" pitchFamily="34" charset="0"/>
              </a:rPr>
              <a:t>αρθρ. 6 </a:t>
            </a:r>
            <a:r>
              <a:rPr lang="fr-CA" sz="2000" b="1" dirty="0" smtClean="0">
                <a:solidFill>
                  <a:schemeClr val="accent6">
                    <a:lumMod val="50000"/>
                  </a:schemeClr>
                </a:solidFill>
                <a:effectLst/>
                <a:latin typeface="Arial" pitchFamily="34" charset="0"/>
                <a:cs typeface="Arial" pitchFamily="34" charset="0"/>
              </a:rPr>
              <a:t>Οδηγία</a:t>
            </a:r>
            <a:r>
              <a:rPr lang="el-GR" sz="2000" b="1" dirty="0" smtClean="0">
                <a:solidFill>
                  <a:schemeClr val="accent6">
                    <a:lumMod val="50000"/>
                  </a:schemeClr>
                </a:solidFill>
                <a:effectLst/>
                <a:latin typeface="Arial" pitchFamily="34" charset="0"/>
                <a:cs typeface="Arial" pitchFamily="34" charset="0"/>
              </a:rPr>
              <a:t>ς</a:t>
            </a:r>
            <a:r>
              <a:rPr lang="fr-CA" sz="2000" b="1" dirty="0" smtClean="0">
                <a:solidFill>
                  <a:schemeClr val="accent6">
                    <a:lumMod val="50000"/>
                  </a:schemeClr>
                </a:solidFill>
                <a:effectLst/>
                <a:latin typeface="Arial" pitchFamily="34" charset="0"/>
                <a:cs typeface="Arial" pitchFamily="34" charset="0"/>
              </a:rPr>
              <a:t> 2014/24/ΕΕ</a:t>
            </a:r>
            <a:r>
              <a:rPr lang="el-GR" sz="2000" b="1" dirty="0" smtClean="0">
                <a:solidFill>
                  <a:schemeClr val="accent6">
                    <a:lumMod val="50000"/>
                  </a:schemeClr>
                </a:solidFill>
                <a:effectLst/>
                <a:latin typeface="Arial" pitchFamily="34" charset="0"/>
                <a:cs typeface="Arial" pitchFamily="34" charset="0"/>
              </a:rPr>
              <a:t> 		</a:t>
            </a:r>
            <a:r>
              <a:rPr lang="el-GR" sz="2000" b="1" dirty="0" smtClean="0">
                <a:solidFill>
                  <a:srgbClr val="FF0000"/>
                </a:solidFill>
                <a:effectLst/>
                <a:latin typeface="Arial" pitchFamily="34" charset="0"/>
                <a:cs typeface="Arial" pitchFamily="34" charset="0"/>
              </a:rPr>
              <a:t>&amp; </a:t>
            </a:r>
          </a:p>
          <a:p>
            <a:pPr algn="just">
              <a:lnSpc>
                <a:spcPct val="150000"/>
              </a:lnSpc>
              <a:spcBef>
                <a:spcPts val="0"/>
              </a:spcBef>
            </a:pPr>
            <a:r>
              <a:rPr lang="el-GR" sz="2000" dirty="0" smtClean="0">
                <a:solidFill>
                  <a:schemeClr val="accent6">
                    <a:lumMod val="50000"/>
                  </a:schemeClr>
                </a:solidFill>
                <a:effectLst/>
                <a:latin typeface="Arial" pitchFamily="34" charset="0"/>
                <a:cs typeface="Arial" pitchFamily="34" charset="0"/>
              </a:rPr>
              <a:t> </a:t>
            </a:r>
            <a:r>
              <a:rPr lang="el-GR" sz="2000" b="1" dirty="0" smtClean="0">
                <a:solidFill>
                  <a:schemeClr val="accent6">
                    <a:lumMod val="50000"/>
                  </a:schemeClr>
                </a:solidFill>
                <a:effectLst/>
                <a:latin typeface="Arial" pitchFamily="34" charset="0"/>
                <a:cs typeface="Arial" pitchFamily="34" charset="0"/>
              </a:rPr>
              <a:t>κατ’ εξουσιοδότηση Κανονισμός (ΕΕ) 2019/1828 της Επιτροπής της 30</a:t>
            </a:r>
            <a:r>
              <a:rPr lang="el-GR" sz="2000" b="1" baseline="30000" dirty="0" smtClean="0">
                <a:solidFill>
                  <a:schemeClr val="accent6">
                    <a:lumMod val="50000"/>
                  </a:schemeClr>
                </a:solidFill>
                <a:effectLst/>
                <a:latin typeface="Arial" pitchFamily="34" charset="0"/>
                <a:cs typeface="Arial" pitchFamily="34" charset="0"/>
              </a:rPr>
              <a:t>ης</a:t>
            </a:r>
            <a:r>
              <a:rPr lang="el-GR" sz="2000" b="1" dirty="0" smtClean="0">
                <a:solidFill>
                  <a:schemeClr val="accent6">
                    <a:lumMod val="50000"/>
                  </a:schemeClr>
                </a:solidFill>
                <a:effectLst/>
                <a:latin typeface="Arial" pitchFamily="34" charset="0"/>
                <a:cs typeface="Arial" pitchFamily="34" charset="0"/>
              </a:rPr>
              <a:t>/10.2019 για την τροποποίηση της οδηγίας 2014/24/ΕΕ του ΕΚ &amp; του Συμβουλίου όσον αφορά τα κατώτατα όρια για δημόσιες συμβάσεις προμηθειών, υπηρεσιών &amp; έργων και για διαγωνισμούς μελετών </a:t>
            </a:r>
            <a:endParaRPr lang="el-GR" sz="2000" dirty="0" smtClean="0">
              <a:solidFill>
                <a:schemeClr val="accent6">
                  <a:lumMod val="50000"/>
                </a:schemeClr>
              </a:solidFill>
              <a:effectLst/>
              <a:latin typeface="Arial" pitchFamily="34" charset="0"/>
              <a:cs typeface="Arial" pitchFamily="34" charset="0"/>
            </a:endParaRPr>
          </a:p>
          <a:p>
            <a:pPr marL="371475" indent="-371475" algn="just" eaLnBrk="1" hangingPunct="1">
              <a:lnSpc>
                <a:spcPct val="150000"/>
              </a:lnSpc>
              <a:spcBef>
                <a:spcPts val="0"/>
              </a:spcBef>
              <a:buFont typeface="Wingdings" pitchFamily="2" charset="2"/>
              <a:buChar char="v"/>
              <a:tabLst>
                <a:tab pos="0" algn="l"/>
                <a:tab pos="361950" algn="l"/>
              </a:tabLst>
              <a:defRPr/>
            </a:pPr>
            <a:endParaRPr lang="el-GR" sz="2000" dirty="0" smtClean="0">
              <a:effectLst/>
              <a:latin typeface="Arial" pitchFamily="34" charset="0"/>
              <a:cs typeface="Arial" pitchFamily="34" charset="0"/>
            </a:endParaRPr>
          </a:p>
          <a:p>
            <a:pPr marL="371475" indent="-371475" algn="just" eaLnBrk="1" hangingPunct="1">
              <a:lnSpc>
                <a:spcPct val="150000"/>
              </a:lnSpc>
              <a:spcBef>
                <a:spcPts val="0"/>
              </a:spcBef>
              <a:buFont typeface="Wingdings" pitchFamily="2" charset="2"/>
              <a:buChar char="v"/>
              <a:tabLst>
                <a:tab pos="0" algn="l"/>
                <a:tab pos="361950" algn="l"/>
              </a:tabLst>
              <a:defRPr/>
            </a:pPr>
            <a:r>
              <a:rPr lang="el-GR" sz="2000" b="1" dirty="0" smtClean="0">
                <a:solidFill>
                  <a:srgbClr val="FF0000"/>
                </a:solidFill>
                <a:effectLst/>
                <a:latin typeface="Arial" pitchFamily="34" charset="0"/>
                <a:cs typeface="Arial" pitchFamily="34" charset="0"/>
              </a:rPr>
              <a:t>Διάκριση δημοσίων συμβάσεων σε συνάρτηση με την </a:t>
            </a:r>
            <a:r>
              <a:rPr lang="el-GR" sz="2000" b="1" u="sng" dirty="0" smtClean="0">
                <a:solidFill>
                  <a:srgbClr val="FF0000"/>
                </a:solidFill>
                <a:effectLst/>
                <a:latin typeface="Arial" pitchFamily="34" charset="0"/>
                <a:cs typeface="Arial" pitchFamily="34" charset="0"/>
              </a:rPr>
              <a:t>εκτιμώμενη αξία τους</a:t>
            </a:r>
            <a:r>
              <a:rPr lang="el-GR" sz="2000" b="1" dirty="0" smtClean="0">
                <a:solidFill>
                  <a:srgbClr val="FF0000"/>
                </a:solidFill>
                <a:effectLst/>
                <a:latin typeface="Arial" pitchFamily="34" charset="0"/>
                <a:cs typeface="Arial" pitchFamily="34" charset="0"/>
              </a:rPr>
              <a:t> σε «άνω &amp; κάτω των ορίων» </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6"/>
          <p:cNvSpPr>
            <a:spLocks noGrp="1" noChangeArrowheads="1"/>
          </p:cNvSpPr>
          <p:nvPr>
            <p:ph type="sldNum" sz="quarter" idx="12"/>
          </p:nvPr>
        </p:nvSpPr>
        <p:spPr>
          <a:xfrm>
            <a:off x="6553200" y="6248400"/>
            <a:ext cx="1905000" cy="457200"/>
          </a:xfrm>
          <a:noFill/>
        </p:spPr>
        <p:txBody>
          <a:bodyPr/>
          <a:lstStyle/>
          <a:p>
            <a:fld id="{EA68CE1F-B9F3-4327-9F0E-40D2AD88A6BC}" type="slidenum">
              <a:rPr lang="el-GR" sz="1200" smtClean="0">
                <a:effectLst/>
                <a:latin typeface="Verdana" pitchFamily="34" charset="0"/>
              </a:rPr>
              <a:pPr/>
              <a:t>56</a:t>
            </a:fld>
            <a:endParaRPr lang="el-GR" sz="1200" smtClean="0">
              <a:effectLst/>
              <a:latin typeface="Verdana" pitchFamily="34" charset="0"/>
            </a:endParaRPr>
          </a:p>
        </p:txBody>
      </p:sp>
      <p:sp>
        <p:nvSpPr>
          <p:cNvPr id="33795" name="Rectangle 2"/>
          <p:cNvSpPr>
            <a:spLocks noGrp="1" noChangeArrowheads="1"/>
          </p:cNvSpPr>
          <p:nvPr>
            <p:ph type="ctrTitle" idx="4294967295"/>
          </p:nvPr>
        </p:nvSpPr>
        <p:spPr>
          <a:xfrm>
            <a:off x="323850" y="260350"/>
            <a:ext cx="8497888" cy="288925"/>
          </a:xfrm>
        </p:spPr>
        <p:txBody>
          <a:bodyPr anchor="b"/>
          <a:lstStyle/>
          <a:p>
            <a:pPr eaLnBrk="1" hangingPunct="1">
              <a:lnSpc>
                <a:spcPct val="60000"/>
              </a:lnSpc>
              <a:defRPr/>
            </a:pPr>
            <a:r>
              <a:rPr lang="el-GR" sz="4200" b="0" dirty="0" smtClean="0">
                <a:solidFill>
                  <a:schemeClr val="accent2"/>
                </a:solidFill>
                <a:latin typeface="Arial" charset="0"/>
              </a:rPr>
              <a:t/>
            </a:r>
            <a:br>
              <a:rPr lang="el-GR" sz="4200" b="0" dirty="0" smtClean="0">
                <a:solidFill>
                  <a:schemeClr val="accent2"/>
                </a:solidFill>
                <a:latin typeface="Arial" charset="0"/>
              </a:rPr>
            </a:br>
            <a:r>
              <a:rPr lang="el-GR" sz="4200" b="0" dirty="0" smtClean="0">
                <a:solidFill>
                  <a:schemeClr val="accent2"/>
                </a:solidFill>
                <a:latin typeface="Arial" charset="0"/>
              </a:rPr>
              <a:t> </a:t>
            </a:r>
            <a:r>
              <a:rPr lang="el-GR" sz="1800" dirty="0" smtClean="0">
                <a:solidFill>
                  <a:schemeClr val="folHlink"/>
                </a:solidFill>
                <a:latin typeface="Arial" charset="0"/>
              </a:rPr>
              <a:t>Ν. 4412/16, Βιβλίο Ι, άρθρο 5 «Κατώτατα όρια»</a:t>
            </a:r>
          </a:p>
        </p:txBody>
      </p:sp>
      <p:sp>
        <p:nvSpPr>
          <p:cNvPr id="33796" name="Rectangle 3"/>
          <p:cNvSpPr>
            <a:spLocks noGrp="1" noChangeArrowheads="1"/>
          </p:cNvSpPr>
          <p:nvPr>
            <p:ph type="subTitle" idx="4294967295"/>
          </p:nvPr>
        </p:nvSpPr>
        <p:spPr>
          <a:xfrm>
            <a:off x="179389" y="692150"/>
            <a:ext cx="8678892" cy="5165742"/>
          </a:xfrm>
        </p:spPr>
        <p:txBody>
          <a:bodyPr/>
          <a:lstStyle/>
          <a:p>
            <a:pPr marL="371475" indent="-371475" algn="ctr" eaLnBrk="1" hangingPunct="1">
              <a:lnSpc>
                <a:spcPct val="170000"/>
              </a:lnSpc>
              <a:spcBef>
                <a:spcPct val="0"/>
              </a:spcBef>
              <a:buFont typeface="Wingdings" pitchFamily="2" charset="2"/>
              <a:buNone/>
              <a:tabLst>
                <a:tab pos="0" algn="l"/>
                <a:tab pos="361950" algn="l"/>
              </a:tabLst>
              <a:defRPr/>
            </a:pPr>
            <a:r>
              <a:rPr lang="el-GR" sz="2000" b="1" u="sng" dirty="0" smtClean="0">
                <a:solidFill>
                  <a:srgbClr val="00B0F0"/>
                </a:solidFill>
                <a:effectLst/>
                <a:latin typeface="Arial" charset="0"/>
              </a:rPr>
              <a:t>Ισχύοντα κατώτατα όρια ΑΠΟ 01/01/2020:</a:t>
            </a:r>
          </a:p>
          <a:p>
            <a:pPr marL="371475" indent="-371475" algn="just" eaLnBrk="1" hangingPunct="1">
              <a:lnSpc>
                <a:spcPct val="170000"/>
              </a:lnSpc>
              <a:spcBef>
                <a:spcPct val="0"/>
              </a:spcBef>
              <a:buFont typeface="Wingdings" pitchFamily="2" charset="2"/>
              <a:buAutoNum type="arabicPeriod"/>
              <a:tabLst>
                <a:tab pos="0" algn="l"/>
                <a:tab pos="361950" algn="l"/>
              </a:tabLst>
              <a:defRPr/>
            </a:pPr>
            <a:r>
              <a:rPr lang="el-GR" sz="2400" dirty="0" smtClean="0">
                <a:latin typeface="Arial" pitchFamily="34" charset="0"/>
                <a:cs typeface="Arial" pitchFamily="34" charset="0"/>
              </a:rPr>
              <a:t>ΔΣ έργων = </a:t>
            </a:r>
            <a:r>
              <a:rPr lang="el-GR" sz="2400" b="1" dirty="0" smtClean="0">
                <a:solidFill>
                  <a:schemeClr val="folHlink"/>
                </a:solidFill>
                <a:latin typeface="Arial" pitchFamily="34" charset="0"/>
                <a:cs typeface="Arial" pitchFamily="34" charset="0"/>
              </a:rPr>
              <a:t>5.350.000,00 €</a:t>
            </a:r>
            <a:r>
              <a:rPr lang="el-GR" sz="2400" dirty="0" smtClean="0">
                <a:latin typeface="Arial" pitchFamily="34" charset="0"/>
                <a:cs typeface="Arial" pitchFamily="34" charset="0"/>
              </a:rPr>
              <a:t>,</a:t>
            </a:r>
          </a:p>
          <a:p>
            <a:pPr marL="371475" indent="-371475" algn="just" eaLnBrk="1" hangingPunct="1">
              <a:lnSpc>
                <a:spcPct val="170000"/>
              </a:lnSpc>
              <a:spcBef>
                <a:spcPct val="0"/>
              </a:spcBef>
              <a:buFont typeface="Wingdings" pitchFamily="2" charset="2"/>
              <a:buAutoNum type="arabicPeriod"/>
              <a:tabLst>
                <a:tab pos="0" algn="l"/>
                <a:tab pos="361950" algn="l"/>
              </a:tabLst>
              <a:defRPr/>
            </a:pPr>
            <a:r>
              <a:rPr lang="el-GR" sz="2400" dirty="0" smtClean="0">
                <a:latin typeface="Arial" pitchFamily="34" charset="0"/>
                <a:cs typeface="Arial" pitchFamily="34" charset="0"/>
              </a:rPr>
              <a:t>ΔΣ προμηθειών, υπηρεσιών &amp; διαγωνισμών μελετών = </a:t>
            </a:r>
            <a:r>
              <a:rPr lang="el-GR" sz="2400" b="1" dirty="0" smtClean="0">
                <a:solidFill>
                  <a:schemeClr val="folHlink"/>
                </a:solidFill>
                <a:latin typeface="Arial" pitchFamily="34" charset="0"/>
                <a:cs typeface="Arial" pitchFamily="34" charset="0"/>
              </a:rPr>
              <a:t>139.000,00 €/214.000</a:t>
            </a:r>
            <a:r>
              <a:rPr lang="el-GR" sz="2400" dirty="0" smtClean="0">
                <a:latin typeface="Arial" pitchFamily="34" charset="0"/>
                <a:cs typeface="Arial" pitchFamily="34" charset="0"/>
              </a:rPr>
              <a:t> για συμβάσεις των κεντρικών κυβερνητικών Αρχών &amp; μη ΚΑΑ αντίστοιχα.</a:t>
            </a:r>
          </a:p>
          <a:p>
            <a:pPr marL="371475" indent="-371475" algn="just" eaLnBrk="1" hangingPunct="1">
              <a:lnSpc>
                <a:spcPct val="170000"/>
              </a:lnSpc>
              <a:spcBef>
                <a:spcPct val="0"/>
              </a:spcBef>
              <a:buFont typeface="Wingdings" pitchFamily="2" charset="2"/>
              <a:buAutoNum type="arabicPeriod"/>
              <a:tabLst>
                <a:tab pos="0" algn="l"/>
                <a:tab pos="361950" algn="l"/>
              </a:tabLst>
              <a:defRPr/>
            </a:pPr>
            <a:r>
              <a:rPr lang="el-GR" sz="2400" b="1" dirty="0" smtClean="0">
                <a:solidFill>
                  <a:schemeClr val="folHlink"/>
                </a:solidFill>
                <a:latin typeface="Arial" pitchFamily="34" charset="0"/>
                <a:cs typeface="Arial" pitchFamily="34" charset="0"/>
              </a:rPr>
              <a:t>750.000 €</a:t>
            </a:r>
            <a:r>
              <a:rPr lang="el-GR" sz="2400" dirty="0" smtClean="0">
                <a:latin typeface="Arial" pitchFamily="34" charset="0"/>
                <a:cs typeface="Arial" pitchFamily="34" charset="0"/>
              </a:rPr>
              <a:t> ΔΣ για κοινωνικές &amp; άλλες ειδικές υπηρεσίες του Παραρτήματος XIV του Προσαρτήματος Α.</a:t>
            </a:r>
            <a:br>
              <a:rPr lang="el-GR" sz="2400" dirty="0" smtClean="0">
                <a:latin typeface="Arial" pitchFamily="34" charset="0"/>
                <a:cs typeface="Arial" pitchFamily="34" charset="0"/>
              </a:rPr>
            </a:br>
            <a:endParaRPr lang="el-GR" sz="24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Rectangle 6"/>
          <p:cNvSpPr>
            <a:spLocks noGrp="1" noChangeArrowheads="1"/>
          </p:cNvSpPr>
          <p:nvPr>
            <p:ph type="sldNum" sz="quarter" idx="12"/>
          </p:nvPr>
        </p:nvSpPr>
        <p:spPr>
          <a:xfrm>
            <a:off x="6553200" y="6248400"/>
            <a:ext cx="1905000" cy="457200"/>
          </a:xfrm>
          <a:noFill/>
        </p:spPr>
        <p:txBody>
          <a:bodyPr/>
          <a:lstStyle/>
          <a:p>
            <a:fld id="{BCDAD2BE-F370-4C8B-9663-CDE4D1FC27E3}" type="slidenum">
              <a:rPr lang="el-GR" sz="1200" smtClean="0">
                <a:effectLst/>
                <a:latin typeface="Verdana" pitchFamily="34" charset="0"/>
              </a:rPr>
              <a:pPr/>
              <a:t>57</a:t>
            </a:fld>
            <a:endParaRPr lang="el-GR" sz="1200" smtClean="0">
              <a:effectLst/>
              <a:latin typeface="Verdana" pitchFamily="34" charset="0"/>
            </a:endParaRPr>
          </a:p>
        </p:txBody>
      </p:sp>
      <p:sp>
        <p:nvSpPr>
          <p:cNvPr id="33795" name="Rectangle 2"/>
          <p:cNvSpPr>
            <a:spLocks noGrp="1" noChangeArrowheads="1"/>
          </p:cNvSpPr>
          <p:nvPr>
            <p:ph type="ctrTitle" idx="4294967295"/>
          </p:nvPr>
        </p:nvSpPr>
        <p:spPr>
          <a:xfrm>
            <a:off x="323850" y="260350"/>
            <a:ext cx="8497888" cy="288925"/>
          </a:xfrm>
        </p:spPr>
        <p:txBody>
          <a:bodyPr anchor="b"/>
          <a:lstStyle/>
          <a:p>
            <a:pPr eaLnBrk="1" hangingPunct="1">
              <a:lnSpc>
                <a:spcPct val="60000"/>
              </a:lnSpc>
              <a:defRPr/>
            </a:pPr>
            <a:r>
              <a:rPr lang="el-GR" sz="4200" b="0" dirty="0" smtClean="0">
                <a:solidFill>
                  <a:schemeClr val="accent2"/>
                </a:solidFill>
                <a:latin typeface="Arial" charset="0"/>
              </a:rPr>
              <a:t/>
            </a:r>
            <a:br>
              <a:rPr lang="el-GR" sz="4200" b="0" dirty="0" smtClean="0">
                <a:solidFill>
                  <a:schemeClr val="accent2"/>
                </a:solidFill>
                <a:latin typeface="Arial" charset="0"/>
              </a:rPr>
            </a:br>
            <a:r>
              <a:rPr lang="el-GR" sz="4200" b="0" dirty="0" smtClean="0">
                <a:solidFill>
                  <a:schemeClr val="accent2"/>
                </a:solidFill>
                <a:latin typeface="Arial" charset="0"/>
              </a:rPr>
              <a:t> </a:t>
            </a:r>
            <a:r>
              <a:rPr lang="el-GR" sz="1800" dirty="0" smtClean="0">
                <a:solidFill>
                  <a:schemeClr val="folHlink"/>
                </a:solidFill>
                <a:latin typeface="Arial" charset="0"/>
              </a:rPr>
              <a:t>Ν. 4412/16, Βιβλίο Ι, άρθρο 5 «Κατώτατα όρια»</a:t>
            </a:r>
          </a:p>
        </p:txBody>
      </p:sp>
      <p:sp>
        <p:nvSpPr>
          <p:cNvPr id="33796" name="Rectangle 3"/>
          <p:cNvSpPr>
            <a:spLocks noGrp="1" noChangeArrowheads="1"/>
          </p:cNvSpPr>
          <p:nvPr>
            <p:ph type="subTitle" idx="4294967295"/>
          </p:nvPr>
        </p:nvSpPr>
        <p:spPr>
          <a:xfrm>
            <a:off x="179388" y="1557338"/>
            <a:ext cx="8785225" cy="4319587"/>
          </a:xfrm>
        </p:spPr>
        <p:txBody>
          <a:bodyPr/>
          <a:lstStyle/>
          <a:p>
            <a:pPr marL="0" indent="0" algn="just" eaLnBrk="1" hangingPunct="1">
              <a:lnSpc>
                <a:spcPct val="170000"/>
              </a:lnSpc>
              <a:spcBef>
                <a:spcPct val="0"/>
              </a:spcBef>
              <a:buFont typeface="Wingdings" pitchFamily="2" charset="2"/>
              <a:buNone/>
              <a:tabLst>
                <a:tab pos="0" algn="l"/>
                <a:tab pos="93663" algn="l"/>
              </a:tabLst>
              <a:defRPr/>
            </a:pPr>
            <a:r>
              <a:rPr lang="el-GR" sz="2000" b="1" u="sng" dirty="0" smtClean="0">
                <a:solidFill>
                  <a:srgbClr val="00B0F0"/>
                </a:solidFill>
                <a:latin typeface="Arial" charset="0"/>
              </a:rPr>
              <a:t>Ισχύοντα κατώτατα όρια ΑΠΟ 01/01/2020 ΓΙΑ ΤΟΝ ΤΟΜΕΑ ΤΗΣ ΑΜΥΝΑΣ:</a:t>
            </a:r>
          </a:p>
          <a:p>
            <a:pPr marL="371475" indent="-371475" algn="just" eaLnBrk="1" hangingPunct="1">
              <a:lnSpc>
                <a:spcPct val="170000"/>
              </a:lnSpc>
              <a:spcBef>
                <a:spcPct val="0"/>
              </a:spcBef>
              <a:buFont typeface="Wingdings" pitchFamily="2" charset="2"/>
              <a:buAutoNum type="arabicPeriod"/>
              <a:tabLst>
                <a:tab pos="0" algn="l"/>
                <a:tab pos="361950" algn="l"/>
              </a:tabLst>
              <a:defRPr/>
            </a:pPr>
            <a:r>
              <a:rPr lang="el-GR" sz="2000" dirty="0" smtClean="0">
                <a:latin typeface="Arial" charset="0"/>
              </a:rPr>
              <a:t>ΔΣ προμηθειών ΑΑ στον τομέα της άμυνας: </a:t>
            </a:r>
            <a:r>
              <a:rPr lang="el-GR" sz="2000" b="1" dirty="0" smtClean="0">
                <a:solidFill>
                  <a:schemeClr val="folHlink"/>
                </a:solidFill>
                <a:latin typeface="Arial" charset="0"/>
              </a:rPr>
              <a:t>139.000,00 €</a:t>
            </a:r>
            <a:r>
              <a:rPr lang="el-GR" sz="2000" dirty="0" smtClean="0">
                <a:latin typeface="Arial" charset="0"/>
              </a:rPr>
              <a:t> μόνο για συμβάσεις προϊόντων του </a:t>
            </a:r>
            <a:r>
              <a:rPr lang="el-GR" sz="2000" dirty="0" err="1" smtClean="0">
                <a:latin typeface="Arial" charset="0"/>
              </a:rPr>
              <a:t>Παράρτ</a:t>
            </a:r>
            <a:r>
              <a:rPr lang="el-GR" sz="2000" dirty="0" smtClean="0">
                <a:latin typeface="Arial" charset="0"/>
              </a:rPr>
              <a:t>. III, Προσαρτήματος Α, άλλως </a:t>
            </a:r>
            <a:r>
              <a:rPr lang="el-GR" sz="2000" b="1" dirty="0" smtClean="0">
                <a:solidFill>
                  <a:schemeClr val="folHlink"/>
                </a:solidFill>
                <a:latin typeface="Arial" charset="0"/>
              </a:rPr>
              <a:t>214.000,00.</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4" name="Rectangle 6"/>
          <p:cNvSpPr>
            <a:spLocks noGrp="1" noChangeArrowheads="1"/>
          </p:cNvSpPr>
          <p:nvPr>
            <p:ph type="sldNum" sz="quarter" idx="12"/>
          </p:nvPr>
        </p:nvSpPr>
        <p:spPr>
          <a:xfrm>
            <a:off x="6553200" y="6248400"/>
            <a:ext cx="1905000" cy="457200"/>
          </a:xfrm>
          <a:noFill/>
        </p:spPr>
        <p:txBody>
          <a:bodyPr/>
          <a:lstStyle/>
          <a:p>
            <a:fld id="{FE1F4F9C-603E-4FC7-A8B7-B7BB4057DE63}" type="slidenum">
              <a:rPr lang="el-GR" sz="1200" smtClean="0">
                <a:effectLst/>
                <a:latin typeface="Verdana" pitchFamily="34" charset="0"/>
              </a:rPr>
              <a:pPr/>
              <a:t>58</a:t>
            </a:fld>
            <a:endParaRPr lang="el-GR" sz="1200" smtClean="0">
              <a:effectLst/>
              <a:latin typeface="Verdana" pitchFamily="34" charset="0"/>
            </a:endParaRPr>
          </a:p>
        </p:txBody>
      </p:sp>
      <p:sp>
        <p:nvSpPr>
          <p:cNvPr id="33795" name="Rectangle 2"/>
          <p:cNvSpPr>
            <a:spLocks noGrp="1" noChangeArrowheads="1"/>
          </p:cNvSpPr>
          <p:nvPr>
            <p:ph type="ctrTitle" idx="4294967295"/>
          </p:nvPr>
        </p:nvSpPr>
        <p:spPr>
          <a:xfrm>
            <a:off x="323850" y="260350"/>
            <a:ext cx="8497888" cy="288925"/>
          </a:xfrm>
        </p:spPr>
        <p:txBody>
          <a:bodyPr anchor="b"/>
          <a:lstStyle/>
          <a:p>
            <a:pPr eaLnBrk="1" hangingPunct="1">
              <a:lnSpc>
                <a:spcPct val="6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4200" b="0" smtClean="0">
                <a:solidFill>
                  <a:schemeClr val="accent2"/>
                </a:solidFill>
                <a:latin typeface="Arial" charset="0"/>
              </a:rPr>
              <a:t> </a:t>
            </a:r>
            <a:r>
              <a:rPr lang="el-GR" sz="1800" smtClean="0">
                <a:solidFill>
                  <a:schemeClr val="folHlink"/>
                </a:solidFill>
                <a:latin typeface="Arial" charset="0"/>
              </a:rPr>
              <a:t>Ν. 4412/16, Βιβλίο Ι, άρθρο 5 «Κατώτατα όρια»</a:t>
            </a:r>
          </a:p>
        </p:txBody>
      </p:sp>
      <p:sp>
        <p:nvSpPr>
          <p:cNvPr id="33796" name="Rectangle 3"/>
          <p:cNvSpPr>
            <a:spLocks noGrp="1" noChangeArrowheads="1"/>
          </p:cNvSpPr>
          <p:nvPr>
            <p:ph type="subTitle" idx="4294967295"/>
          </p:nvPr>
        </p:nvSpPr>
        <p:spPr>
          <a:xfrm>
            <a:off x="179388" y="692150"/>
            <a:ext cx="8785225" cy="5832475"/>
          </a:xfrm>
          <a:solidFill>
            <a:schemeClr val="tx2">
              <a:lumMod val="40000"/>
              <a:lumOff val="60000"/>
            </a:schemeClr>
          </a:solidFill>
        </p:spPr>
        <p:txBody>
          <a:bodyPr/>
          <a:lstStyle/>
          <a:p>
            <a:pPr algn="just">
              <a:lnSpc>
                <a:spcPct val="200000"/>
              </a:lnSpc>
              <a:defRPr/>
            </a:pPr>
            <a:r>
              <a:rPr lang="el-GR" sz="2000" i="1" dirty="0" smtClean="0">
                <a:solidFill>
                  <a:srgbClr val="00B050"/>
                </a:solidFill>
                <a:latin typeface="Arial" pitchFamily="34" charset="0"/>
              </a:rPr>
              <a:t>(βλ. </a:t>
            </a:r>
            <a:r>
              <a:rPr lang="el-GR" sz="2000" b="1" i="1" dirty="0" smtClean="0">
                <a:solidFill>
                  <a:srgbClr val="00B050"/>
                </a:solidFill>
                <a:latin typeface="Arial" pitchFamily="34" charset="0"/>
              </a:rPr>
              <a:t>Και ΕΑΑΔΗΣΥ 3015/8-5-17 </a:t>
            </a:r>
            <a:r>
              <a:rPr lang="el-GR" sz="2000" i="1" dirty="0" smtClean="0">
                <a:solidFill>
                  <a:srgbClr val="00B050"/>
                </a:solidFill>
                <a:latin typeface="Arial" pitchFamily="34" charset="0"/>
              </a:rPr>
              <a:t>/ΚΑΤΕΥΘΥΝΤΗΡΙΑ ΟΔΗΓΙΑ 19 (Απόφαση 1/2018 της Ενιαίας Ανεξάρτητης Αρχής Δημοσίων Συμβάσεων) : Συμβάσεις κάτω των ορίων των άρθρων 5 (ΒΙΒΛΙΟ Ι) και 235 (ΒΙΒΛΙΟ ΙΙ) του Ν. 4412/2016(Α 147) «Δημόσιες συμβάσεις Έργων, Προμηθειών και Υπηρεσιών (προσαρμογή στις Οδηγίες 2014/24/ΕΕ και 2014/25/ΕΕ»)</a:t>
            </a:r>
            <a:r>
              <a:rPr lang="el-GR" sz="2000" dirty="0" smtClean="0"/>
              <a:t> (2η Έκδοση)  </a:t>
            </a:r>
            <a:r>
              <a:rPr lang="en-US" sz="2000" dirty="0" smtClean="0">
                <a:solidFill>
                  <a:srgbClr val="FF0000"/>
                </a:solidFill>
                <a:latin typeface="Arial" pitchFamily="34" charset="0"/>
                <a:hlinkClick r:id="rId2"/>
              </a:rPr>
              <a:t>https://diavgeia.gov.gr/doc/</a:t>
            </a:r>
            <a:endParaRPr lang="el-GR" sz="2000" dirty="0" smtClean="0">
              <a:solidFill>
                <a:srgbClr val="FF0000"/>
              </a:solidFill>
              <a:latin typeface="Arial" pitchFamily="34" charset="0"/>
            </a:endParaRPr>
          </a:p>
          <a:p>
            <a:pPr algn="just">
              <a:lnSpc>
                <a:spcPct val="200000"/>
              </a:lnSpc>
              <a:defRPr/>
            </a:pPr>
            <a:r>
              <a:rPr lang="el-GR" sz="2000" b="1" dirty="0" smtClean="0">
                <a:solidFill>
                  <a:srgbClr val="FFFF00"/>
                </a:solidFill>
              </a:rPr>
              <a:t>άρθρα 148-154 ν. 4601/19, ΦΕΚ-44 Α/9-3-19 ΗΛΕΚΤΡΟΝΙΚΑ ΤΙΜΟΛΟΓΙΑ</a:t>
            </a:r>
            <a:endParaRPr lang="el-GR" sz="2000" b="1" dirty="0" smtClean="0">
              <a:solidFill>
                <a:srgbClr val="FFFF00"/>
              </a:solidFill>
              <a:latin typeface="Arial" pitchFamily="34" charset="0"/>
            </a:endParaRPr>
          </a:p>
          <a:p>
            <a:pPr algn="just">
              <a:lnSpc>
                <a:spcPct val="200000"/>
              </a:lnSpc>
              <a:buFont typeface="Wingdings" pitchFamily="2" charset="2"/>
              <a:buNone/>
              <a:defRPr/>
            </a:pPr>
            <a:r>
              <a:rPr lang="el-GR" sz="2000" dirty="0" smtClean="0">
                <a:solidFill>
                  <a:srgbClr val="00B050"/>
                </a:solidFill>
                <a:latin typeface="Arial" pitchFamily="34" charset="0"/>
              </a:rPr>
              <a:t> </a:t>
            </a:r>
          </a:p>
          <a:p>
            <a:pPr marL="371475" indent="-371475" algn="just" eaLnBrk="1" hangingPunct="1">
              <a:lnSpc>
                <a:spcPct val="200000"/>
              </a:lnSpc>
              <a:spcBef>
                <a:spcPct val="0"/>
              </a:spcBef>
              <a:buFont typeface="Wingdings" pitchFamily="2" charset="2"/>
              <a:buChar char="v"/>
              <a:tabLst>
                <a:tab pos="0" algn="l"/>
                <a:tab pos="361950" algn="l"/>
              </a:tabLst>
              <a:defRPr/>
            </a:pPr>
            <a:endParaRPr lang="el-GR" sz="2000" b="1" dirty="0" smtClean="0">
              <a:solidFill>
                <a:srgbClr val="00B050"/>
              </a:solidFill>
              <a:latin typeface="Arial" pitchFamily="34" charset="0"/>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Rectangle 6"/>
          <p:cNvSpPr>
            <a:spLocks noGrp="1" noChangeArrowheads="1"/>
          </p:cNvSpPr>
          <p:nvPr>
            <p:ph type="sldNum" sz="quarter" idx="12"/>
          </p:nvPr>
        </p:nvSpPr>
        <p:spPr>
          <a:xfrm>
            <a:off x="6553200" y="6248400"/>
            <a:ext cx="1905000" cy="457200"/>
          </a:xfrm>
          <a:noFill/>
        </p:spPr>
        <p:txBody>
          <a:bodyPr/>
          <a:lstStyle/>
          <a:p>
            <a:fld id="{0E856B37-9509-4184-9200-18DCD22CCA7D}" type="slidenum">
              <a:rPr lang="el-GR" sz="1200" smtClean="0">
                <a:effectLst/>
                <a:latin typeface="Verdana" pitchFamily="34" charset="0"/>
              </a:rPr>
              <a:pPr/>
              <a:t>59</a:t>
            </a:fld>
            <a:endParaRPr lang="el-GR" sz="1200" smtClean="0">
              <a:effectLst/>
              <a:latin typeface="Verdana" pitchFamily="34" charset="0"/>
            </a:endParaRPr>
          </a:p>
        </p:txBody>
      </p:sp>
      <p:sp>
        <p:nvSpPr>
          <p:cNvPr id="34819" name="Rectangle 2"/>
          <p:cNvSpPr>
            <a:spLocks noGrp="1" noChangeArrowheads="1"/>
          </p:cNvSpPr>
          <p:nvPr>
            <p:ph type="ctrTitle" idx="4294967295"/>
          </p:nvPr>
        </p:nvSpPr>
        <p:spPr>
          <a:xfrm>
            <a:off x="250825" y="260350"/>
            <a:ext cx="8569325" cy="576263"/>
          </a:xfrm>
        </p:spPr>
        <p:txBody>
          <a:bodyPr anchor="b"/>
          <a:lstStyle/>
          <a:p>
            <a:pPr algn="just" eaLnBrk="1" hangingPunct="1">
              <a:lnSpc>
                <a:spcPct val="80000"/>
              </a:lnSpc>
              <a:defRPr/>
            </a:pPr>
            <a:r>
              <a:rPr lang="el-GR" sz="2000" b="0" dirty="0" smtClean="0">
                <a:solidFill>
                  <a:schemeClr val="folHlink"/>
                </a:solidFill>
                <a:latin typeface="Arial" charset="0"/>
              </a:rPr>
              <a:t/>
            </a:r>
            <a:br>
              <a:rPr lang="el-GR" sz="2000" b="0" dirty="0" smtClean="0">
                <a:solidFill>
                  <a:schemeClr val="folHlink"/>
                </a:solidFill>
                <a:latin typeface="Arial" charset="0"/>
              </a:rPr>
            </a:br>
            <a:r>
              <a:rPr lang="el-GR" sz="2000" b="0" dirty="0" smtClean="0">
                <a:solidFill>
                  <a:schemeClr val="folHlink"/>
                </a:solidFill>
                <a:latin typeface="Arial" charset="0"/>
              </a:rPr>
              <a:t/>
            </a:r>
            <a:br>
              <a:rPr lang="el-GR" sz="2000" b="0" dirty="0" smtClean="0">
                <a:solidFill>
                  <a:schemeClr val="folHlink"/>
                </a:solidFill>
                <a:latin typeface="Arial" charset="0"/>
              </a:rPr>
            </a:br>
            <a:r>
              <a:rPr lang="el-GR" sz="2000" dirty="0" smtClean="0">
                <a:solidFill>
                  <a:srgbClr val="00B0F0"/>
                </a:solidFill>
                <a:latin typeface="Arial" charset="0"/>
              </a:rPr>
              <a:t>Ν. 4412/16, Βιβλίο Ι, άρθρο 6 «</a:t>
            </a:r>
            <a:r>
              <a:rPr lang="fr-CA" sz="2000" dirty="0" smtClean="0">
                <a:solidFill>
                  <a:srgbClr val="00B0F0"/>
                </a:solidFill>
                <a:latin typeface="Arial" charset="0"/>
              </a:rPr>
              <a:t>Μέθοδοι υπολογισμού της</a:t>
            </a:r>
            <a:r>
              <a:rPr lang="el-GR" sz="2000" dirty="0" smtClean="0">
                <a:solidFill>
                  <a:srgbClr val="00B0F0"/>
                </a:solidFill>
                <a:latin typeface="Arial" charset="0"/>
              </a:rPr>
              <a:t/>
            </a:r>
            <a:br>
              <a:rPr lang="el-GR" sz="2000" dirty="0" smtClean="0">
                <a:solidFill>
                  <a:srgbClr val="00B0F0"/>
                </a:solidFill>
                <a:latin typeface="Arial" charset="0"/>
              </a:rPr>
            </a:br>
            <a:r>
              <a:rPr lang="fr-CA" sz="2000" dirty="0" smtClean="0">
                <a:solidFill>
                  <a:srgbClr val="00B0F0"/>
                </a:solidFill>
                <a:latin typeface="Arial" charset="0"/>
              </a:rPr>
              <a:t>εκτιμώμενης αξίας της σύμβασης</a:t>
            </a:r>
            <a:r>
              <a:rPr lang="el-GR" sz="2000" dirty="0" smtClean="0">
                <a:solidFill>
                  <a:srgbClr val="00B0F0"/>
                </a:solidFill>
                <a:latin typeface="Arial" charset="0"/>
              </a:rPr>
              <a:t>»</a:t>
            </a:r>
            <a:r>
              <a:rPr lang="fr-CA" sz="2000" dirty="0" smtClean="0">
                <a:solidFill>
                  <a:srgbClr val="00B0F0"/>
                </a:solidFill>
                <a:latin typeface="Arial" charset="0"/>
              </a:rPr>
              <a:t> </a:t>
            </a:r>
            <a:endParaRPr lang="el-GR" sz="2000" dirty="0" smtClean="0">
              <a:solidFill>
                <a:srgbClr val="00B0F0"/>
              </a:solidFill>
              <a:latin typeface="Arial" charset="0"/>
            </a:endParaRPr>
          </a:p>
        </p:txBody>
      </p:sp>
      <p:sp>
        <p:nvSpPr>
          <p:cNvPr id="34820" name="Rectangle 3"/>
          <p:cNvSpPr>
            <a:spLocks noGrp="1" noChangeArrowheads="1"/>
          </p:cNvSpPr>
          <p:nvPr>
            <p:ph type="subTitle" idx="4294967295"/>
          </p:nvPr>
        </p:nvSpPr>
        <p:spPr>
          <a:xfrm>
            <a:off x="179388" y="1052513"/>
            <a:ext cx="8785225" cy="5616575"/>
          </a:xfrm>
        </p:spPr>
        <p:txBody>
          <a:bodyPr/>
          <a:lstStyle/>
          <a:p>
            <a:pPr marL="371475" indent="-371475" algn="just" eaLnBrk="1" hangingPunct="1">
              <a:lnSpc>
                <a:spcPct val="195000"/>
              </a:lnSpc>
              <a:spcBef>
                <a:spcPct val="0"/>
              </a:spcBef>
              <a:buFont typeface="Wingdings" pitchFamily="2" charset="2"/>
              <a:buChar char="Ø"/>
              <a:tabLst>
                <a:tab pos="0" algn="l"/>
                <a:tab pos="361950" algn="l"/>
              </a:tabLst>
              <a:defRPr/>
            </a:pPr>
            <a:r>
              <a:rPr lang="el-GR" sz="2400" b="1" dirty="0" smtClean="0">
                <a:solidFill>
                  <a:srgbClr val="FF0000"/>
                </a:solidFill>
                <a:latin typeface="Arial" charset="0"/>
              </a:rPr>
              <a:t>Διατάξεις κομβικής σημασίας για την εφαρμογή του νόμου. </a:t>
            </a:r>
            <a:r>
              <a:rPr lang="el-GR" sz="2400" b="1" dirty="0" smtClean="0">
                <a:latin typeface="Arial" charset="0"/>
              </a:rPr>
              <a:t>Εφαρμόζονται σε</a:t>
            </a:r>
            <a:r>
              <a:rPr lang="el-GR" sz="2400" dirty="0" smtClean="0">
                <a:latin typeface="Arial" charset="0"/>
              </a:rPr>
              <a:t>:</a:t>
            </a:r>
          </a:p>
          <a:p>
            <a:pPr marL="371475" indent="-371475" algn="just" eaLnBrk="1" hangingPunct="1">
              <a:lnSpc>
                <a:spcPct val="195000"/>
              </a:lnSpc>
              <a:spcBef>
                <a:spcPct val="0"/>
              </a:spcBef>
              <a:buFont typeface="Wingdings" pitchFamily="2" charset="2"/>
              <a:buChar char="ü"/>
              <a:tabLst>
                <a:tab pos="0" algn="l"/>
                <a:tab pos="361950" algn="l"/>
              </a:tabLst>
              <a:defRPr/>
            </a:pPr>
            <a:r>
              <a:rPr lang="el-GR" sz="2400" dirty="0" smtClean="0">
                <a:latin typeface="Arial" charset="0"/>
              </a:rPr>
              <a:t>δημόσιες συμβάσεις, </a:t>
            </a:r>
          </a:p>
          <a:p>
            <a:pPr marL="371475" indent="-371475" algn="just" eaLnBrk="1" hangingPunct="1">
              <a:lnSpc>
                <a:spcPct val="195000"/>
              </a:lnSpc>
              <a:spcBef>
                <a:spcPct val="0"/>
              </a:spcBef>
              <a:buFont typeface="Wingdings" pitchFamily="2" charset="2"/>
              <a:buChar char="ü"/>
              <a:tabLst>
                <a:tab pos="0" algn="l"/>
                <a:tab pos="361950" algn="l"/>
              </a:tabLst>
              <a:defRPr/>
            </a:pPr>
            <a:r>
              <a:rPr lang="el-GR" sz="2400" dirty="0" smtClean="0">
                <a:latin typeface="Arial" charset="0"/>
              </a:rPr>
              <a:t>συμφωνίες - πλαίσιο</a:t>
            </a:r>
          </a:p>
          <a:p>
            <a:pPr marL="371475" indent="-371475" algn="just" eaLnBrk="1" hangingPunct="1">
              <a:lnSpc>
                <a:spcPct val="195000"/>
              </a:lnSpc>
              <a:spcBef>
                <a:spcPct val="0"/>
              </a:spcBef>
              <a:buFont typeface="Wingdings" pitchFamily="2" charset="2"/>
              <a:buChar char="ü"/>
              <a:tabLst>
                <a:tab pos="0" algn="l"/>
                <a:tab pos="361950" algn="l"/>
              </a:tabLst>
              <a:defRPr/>
            </a:pPr>
            <a:r>
              <a:rPr lang="el-GR" sz="2400" dirty="0" smtClean="0">
                <a:latin typeface="Arial" charset="0"/>
              </a:rPr>
              <a:t>δυναμικά συστήματα αγορών &amp;</a:t>
            </a:r>
          </a:p>
          <a:p>
            <a:pPr marL="371475" indent="-371475" algn="just" eaLnBrk="1" hangingPunct="1">
              <a:lnSpc>
                <a:spcPct val="195000"/>
              </a:lnSpc>
              <a:spcBef>
                <a:spcPct val="0"/>
              </a:spcBef>
              <a:buFont typeface="Wingdings" pitchFamily="2" charset="2"/>
              <a:buChar char="ü"/>
              <a:tabLst>
                <a:tab pos="0" algn="l"/>
                <a:tab pos="361950" algn="l"/>
              </a:tabLst>
              <a:defRPr/>
            </a:pPr>
            <a:r>
              <a:rPr lang="el-GR" sz="2400" dirty="0" smtClean="0">
                <a:latin typeface="Arial" charset="0"/>
              </a:rPr>
              <a:t>συμπράξεις καινοτομίας.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411D72EF-CA5B-4E48-8735-E6E2A44EBFBE}" type="slidenum">
              <a:rPr lang="el-GR" sz="1200"/>
              <a:pPr algn="r"/>
              <a:t>6</a:t>
            </a:fld>
            <a:endParaRPr lang="el-GR" sz="1200"/>
          </a:p>
        </p:txBody>
      </p:sp>
      <p:sp>
        <p:nvSpPr>
          <p:cNvPr id="4099" name="Rectangle 2"/>
          <p:cNvSpPr>
            <a:spLocks noGrp="1" noChangeArrowheads="1"/>
          </p:cNvSpPr>
          <p:nvPr>
            <p:ph type="ctrTitle" idx="4294967295"/>
          </p:nvPr>
        </p:nvSpPr>
        <p:spPr>
          <a:xfrm>
            <a:off x="179388" y="188913"/>
            <a:ext cx="8642350" cy="503237"/>
          </a:xfrm>
        </p:spPr>
        <p:txBody>
          <a:bodyPr anchor="b"/>
          <a:lstStyle/>
          <a:p>
            <a:pPr eaLnBrk="1" hangingPunct="1">
              <a:defRPr/>
            </a:pPr>
            <a:r>
              <a:rPr lang="el-GR" sz="3400" b="0" smtClean="0">
                <a:latin typeface="Arial" charset="0"/>
              </a:rPr>
              <a:t/>
            </a:r>
            <a:br>
              <a:rPr lang="el-GR" sz="3400" b="0" smtClean="0">
                <a:latin typeface="Arial" charset="0"/>
              </a:rPr>
            </a:br>
            <a:r>
              <a:rPr lang="el-GR" sz="3400" b="0" smtClean="0">
                <a:latin typeface="Arial" charset="0"/>
              </a:rPr>
              <a:t/>
            </a:r>
            <a:br>
              <a:rPr lang="el-GR" sz="3400" b="0" smtClean="0">
                <a:latin typeface="Arial" charset="0"/>
              </a:rPr>
            </a:br>
            <a:r>
              <a:rPr lang="el-GR" sz="2000" smtClean="0">
                <a:solidFill>
                  <a:schemeClr val="tx1"/>
                </a:solidFill>
                <a:latin typeface="Arial" charset="0"/>
              </a:rPr>
              <a:t>αιτιολογική σκέψη 10 Οδηγίας 2014/24/ΕΕ</a:t>
            </a:r>
          </a:p>
        </p:txBody>
      </p:sp>
      <p:sp>
        <p:nvSpPr>
          <p:cNvPr id="4100" name="Rectangle 3"/>
          <p:cNvSpPr>
            <a:spLocks noGrp="1" noChangeArrowheads="1"/>
          </p:cNvSpPr>
          <p:nvPr>
            <p:ph type="subTitle" idx="4294967295"/>
          </p:nvPr>
        </p:nvSpPr>
        <p:spPr>
          <a:xfrm>
            <a:off x="250825" y="765175"/>
            <a:ext cx="8642350" cy="5903913"/>
          </a:xfrm>
          <a:solidFill>
            <a:schemeClr val="tx1">
              <a:lumMod val="20000"/>
              <a:lumOff val="80000"/>
            </a:schemeClr>
          </a:solidFill>
        </p:spPr>
        <p:txBody>
          <a:bodyPr/>
          <a:lstStyle/>
          <a:p>
            <a:pPr marL="0" indent="0" algn="just" eaLnBrk="1" hangingPunct="1">
              <a:lnSpc>
                <a:spcPct val="200000"/>
              </a:lnSpc>
              <a:spcBef>
                <a:spcPct val="0"/>
              </a:spcBef>
              <a:buFont typeface="Wingdings" pitchFamily="2" charset="2"/>
              <a:buNone/>
              <a:defRPr/>
            </a:pPr>
            <a:r>
              <a:rPr lang="el-GR" sz="2000" b="1" dirty="0" smtClean="0">
                <a:solidFill>
                  <a:srgbClr val="002060"/>
                </a:solidFill>
                <a:effectLst/>
                <a:latin typeface="Arial" charset="0"/>
              </a:rPr>
              <a:t>Ομοίως, η προϋπόθεση που αφορά την προέλευση της χρηματοδότησης ενός οργανισμού έχει αποτελέσει επίσης αντικείμενο εξέτασης από τη νομολογία, η οποία έχει διευκρινίσει μεταξύ άλλων ότι χρηματοδότηση </a:t>
            </a:r>
            <a:r>
              <a:rPr lang="el-GR" sz="2000" b="1" u="sng" dirty="0" smtClean="0">
                <a:solidFill>
                  <a:srgbClr val="002060"/>
                </a:solidFill>
                <a:effectLst/>
                <a:latin typeface="Arial" charset="0"/>
              </a:rPr>
              <a:t>«κατά το πλείστον»</a:t>
            </a:r>
            <a:r>
              <a:rPr lang="el-GR" sz="2000" b="1" dirty="0" smtClean="0">
                <a:solidFill>
                  <a:srgbClr val="002060"/>
                </a:solidFill>
                <a:effectLst/>
                <a:latin typeface="Arial" charset="0"/>
              </a:rPr>
              <a:t> σημαίνει περισσότερο από το μισό και ότι μια τέτοια χρηματοδότηση μπορεί να περιλαμβάνει πληρωμές από χρήστες οι οποίες επιβάλλονται, υπολογίζονται και εισπράττονται σύμφωνα με κανόνες δημοσίου δικαίου. </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F3C0D2AE-99E6-4FC1-82DD-EA6E6037DC03}" type="slidenum">
              <a:rPr lang="el-GR" sz="1200"/>
              <a:pPr algn="r"/>
              <a:t>60</a:t>
            </a:fld>
            <a:endParaRPr lang="el-GR" sz="1200"/>
          </a:p>
        </p:txBody>
      </p:sp>
      <p:sp>
        <p:nvSpPr>
          <p:cNvPr id="34819" name="Rectangle 2"/>
          <p:cNvSpPr>
            <a:spLocks noGrp="1" noChangeArrowheads="1"/>
          </p:cNvSpPr>
          <p:nvPr>
            <p:ph type="ctrTitle" idx="4294967295"/>
          </p:nvPr>
        </p:nvSpPr>
        <p:spPr>
          <a:xfrm>
            <a:off x="250825" y="260350"/>
            <a:ext cx="8569325" cy="360363"/>
          </a:xfrm>
        </p:spPr>
        <p:txBody>
          <a:bodyPr anchor="b"/>
          <a:lstStyle/>
          <a:p>
            <a:pPr eaLnBrk="1" hangingPunct="1">
              <a:lnSpc>
                <a:spcPct val="80000"/>
              </a:lnSpc>
              <a:defRPr/>
            </a:pPr>
            <a:r>
              <a:rPr lang="el-GR" sz="2000" b="0" smtClean="0">
                <a:solidFill>
                  <a:schemeClr val="folHlink"/>
                </a:solidFill>
                <a:latin typeface="Arial" charset="0"/>
              </a:rPr>
              <a:t/>
            </a:r>
            <a:br>
              <a:rPr lang="el-GR" sz="2000" b="0" smtClean="0">
                <a:solidFill>
                  <a:schemeClr val="folHlink"/>
                </a:solidFill>
                <a:latin typeface="Arial" charset="0"/>
              </a:rPr>
            </a:br>
            <a:r>
              <a:rPr lang="el-GR" sz="2000" b="0" smtClean="0">
                <a:solidFill>
                  <a:schemeClr val="folHlink"/>
                </a:solidFill>
                <a:latin typeface="Arial" charset="0"/>
              </a:rPr>
              <a:t/>
            </a:r>
            <a:br>
              <a:rPr lang="el-GR" sz="2000" b="0" smtClean="0">
                <a:solidFill>
                  <a:schemeClr val="folHlink"/>
                </a:solidFill>
                <a:latin typeface="Arial" charset="0"/>
              </a:rPr>
            </a:br>
            <a:r>
              <a:rPr lang="el-GR" sz="2000" b="0" smtClean="0">
                <a:solidFill>
                  <a:schemeClr val="folHlink"/>
                </a:solidFill>
                <a:latin typeface="Arial" charset="0"/>
              </a:rPr>
              <a:t> </a:t>
            </a:r>
            <a:r>
              <a:rPr lang="el-GR" sz="2000" smtClean="0">
                <a:latin typeface="Arial" charset="0"/>
              </a:rPr>
              <a:t>ΟΔΗΓΙΑ 2014/24/ΕΕ αιτιολ. σκέψη 20</a:t>
            </a:r>
          </a:p>
        </p:txBody>
      </p:sp>
      <p:sp>
        <p:nvSpPr>
          <p:cNvPr id="34820" name="Rectangle 3"/>
          <p:cNvSpPr>
            <a:spLocks noGrp="1" noChangeArrowheads="1"/>
          </p:cNvSpPr>
          <p:nvPr>
            <p:ph type="subTitle" idx="4294967295"/>
          </p:nvPr>
        </p:nvSpPr>
        <p:spPr>
          <a:xfrm>
            <a:off x="179388" y="765175"/>
            <a:ext cx="8785225" cy="5903913"/>
          </a:xfrm>
          <a:solidFill>
            <a:schemeClr val="accent4"/>
          </a:solidFill>
        </p:spPr>
        <p:txBody>
          <a:bodyPr/>
          <a:lstStyle/>
          <a:p>
            <a:pPr marL="0" indent="0" algn="just" eaLnBrk="1" hangingPunct="1">
              <a:lnSpc>
                <a:spcPct val="135000"/>
              </a:lnSpc>
              <a:spcBef>
                <a:spcPct val="0"/>
              </a:spcBef>
              <a:buFont typeface="Wingdings" pitchFamily="2" charset="2"/>
              <a:buNone/>
              <a:tabLst>
                <a:tab pos="0" algn="l"/>
              </a:tabLst>
              <a:defRPr/>
            </a:pPr>
            <a:r>
              <a:rPr lang="el-GR" sz="2000" dirty="0" smtClean="0">
                <a:solidFill>
                  <a:schemeClr val="accent6">
                    <a:lumMod val="50000"/>
                  </a:schemeClr>
                </a:solidFill>
                <a:effectLst/>
                <a:latin typeface="Arial" charset="0"/>
              </a:rPr>
              <a:t>[…Όσον αφορά την </a:t>
            </a:r>
            <a:r>
              <a:rPr lang="el-GR" sz="2000" b="1" u="sng" dirty="0" smtClean="0">
                <a:solidFill>
                  <a:schemeClr val="accent6">
                    <a:lumMod val="50000"/>
                  </a:schemeClr>
                </a:solidFill>
                <a:effectLst/>
                <a:latin typeface="Arial" charset="0"/>
              </a:rPr>
              <a:t>εκτίμηση της αξίας μιας συγκεκριμένης προμήθειας</a:t>
            </a:r>
            <a:r>
              <a:rPr lang="el-GR" sz="2000" dirty="0" smtClean="0">
                <a:solidFill>
                  <a:schemeClr val="accent6">
                    <a:lumMod val="50000"/>
                  </a:schemeClr>
                </a:solidFill>
                <a:effectLst/>
                <a:latin typeface="Arial" charset="0"/>
              </a:rPr>
              <a:t>, θα πρέπει να διευκρινιστεί ότι η εκτίμηση της αξίας </a:t>
            </a:r>
            <a:r>
              <a:rPr lang="el-GR" sz="2000" b="1" u="sng" dirty="0" smtClean="0">
                <a:solidFill>
                  <a:schemeClr val="accent6">
                    <a:lumMod val="50000"/>
                  </a:schemeClr>
                </a:solidFill>
                <a:effectLst/>
                <a:latin typeface="Arial" charset="0"/>
              </a:rPr>
              <a:t>βάσει υποδιαίρεσης της προμήθειας επιτρέπεται μόνο όταν συντρέχουν αντικειμενικοί λόγοι</a:t>
            </a:r>
            <a:r>
              <a:rPr lang="el-GR" sz="2000" dirty="0" smtClean="0">
                <a:solidFill>
                  <a:schemeClr val="accent6">
                    <a:lumMod val="50000"/>
                  </a:schemeClr>
                </a:solidFill>
                <a:effectLst/>
                <a:latin typeface="Arial" charset="0"/>
              </a:rPr>
              <a:t>. </a:t>
            </a:r>
            <a:r>
              <a:rPr lang="el-GR" sz="2000" dirty="0" err="1" smtClean="0">
                <a:solidFill>
                  <a:schemeClr val="accent6">
                    <a:lumMod val="50000"/>
                  </a:schemeClr>
                </a:solidFill>
                <a:effectLst/>
                <a:latin typeface="Arial" charset="0"/>
              </a:rPr>
              <a:t>Φερ</a:t>
            </a:r>
            <a:r>
              <a:rPr lang="el-GR" sz="2000" dirty="0" smtClean="0">
                <a:solidFill>
                  <a:schemeClr val="accent6">
                    <a:lumMod val="50000"/>
                  </a:schemeClr>
                </a:solidFill>
                <a:effectLst/>
                <a:latin typeface="Arial" charset="0"/>
              </a:rPr>
              <a:t>’ ειπείν, θα μπορούσε να δικαιολογηθεί η εκτίμηση αξιών συμβάσεων στο </a:t>
            </a:r>
            <a:r>
              <a:rPr lang="el-GR" sz="2000" b="1" u="sng" dirty="0" smtClean="0">
                <a:solidFill>
                  <a:schemeClr val="accent6">
                    <a:lumMod val="50000"/>
                  </a:schemeClr>
                </a:solidFill>
                <a:effectLst/>
                <a:latin typeface="Arial" charset="0"/>
              </a:rPr>
              <a:t>επίπεδο χωριστής λειτουργικής μονάδας της αναθέτουσας αρχής</a:t>
            </a:r>
            <a:r>
              <a:rPr lang="el-GR" sz="2000" dirty="0" smtClean="0">
                <a:solidFill>
                  <a:schemeClr val="accent6">
                    <a:lumMod val="50000"/>
                  </a:schemeClr>
                </a:solidFill>
                <a:effectLst/>
                <a:latin typeface="Arial" charset="0"/>
              </a:rPr>
              <a:t>, π.χ. σχολείου ή νηπιαγωγείου, εφόσον η εν λόγω μονάδα είναι ανεξάρτητα υπεύθυνη για τις προμήθειές της. </a:t>
            </a:r>
          </a:p>
          <a:p>
            <a:pPr marL="0" indent="0" algn="just" eaLnBrk="1" hangingPunct="1">
              <a:lnSpc>
                <a:spcPct val="135000"/>
              </a:lnSpc>
              <a:spcBef>
                <a:spcPct val="0"/>
              </a:spcBef>
              <a:buFont typeface="Wingdings" pitchFamily="2" charset="2"/>
              <a:buNone/>
              <a:tabLst>
                <a:tab pos="0" algn="l"/>
              </a:tabLst>
              <a:defRPr/>
            </a:pPr>
            <a:r>
              <a:rPr lang="el-GR" sz="2000" b="1" dirty="0" smtClean="0">
                <a:solidFill>
                  <a:srgbClr val="C00000"/>
                </a:solidFill>
                <a:effectLst/>
                <a:latin typeface="Arial" charset="0"/>
              </a:rPr>
              <a:t>Αυτό τεκμαίρεται όταν η χωριστή λειτουργική μονάδα διεξάγει ανεξάρτητα τις διαδικασίες προμήθειας και λαμβάνει τις αποφάσεις αγοράς, διαθέτει χωριστή γραμμή προϋπολογισμού για τις συγκεκριμένες προμήθειες, συνάπτει τη σύμβαση ανεξάρτητα και τη χρηματοδοτεί από προϋπολογισμό τον οποίο έχει στη διάθεσή της. Η υποδιαίρεση δεν δικαιολογείται όταν η αναθέτουσα αρχή απλώς διοργανώνει διαδικασία προμήθειας κατά τρόπο αποκεντρωμένο</a:t>
            </a:r>
            <a:r>
              <a:rPr lang="el-GR" sz="2000" dirty="0" smtClean="0">
                <a:solidFill>
                  <a:srgbClr val="C00000"/>
                </a:solidFill>
                <a:effectLst/>
                <a:latin typeface="Arial" charset="0"/>
              </a:rPr>
              <a:t>…]</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6FB00CC6-F346-4AE7-98EF-898DCA14906B}" type="slidenum">
              <a:rPr lang="el-GR" sz="1200"/>
              <a:pPr algn="r"/>
              <a:t>61</a:t>
            </a:fld>
            <a:endParaRPr lang="el-GR" sz="1200"/>
          </a:p>
        </p:txBody>
      </p:sp>
      <p:sp>
        <p:nvSpPr>
          <p:cNvPr id="131075" name="Rectangle 2"/>
          <p:cNvSpPr>
            <a:spLocks noGrp="1" noChangeArrowheads="1"/>
          </p:cNvSpPr>
          <p:nvPr>
            <p:ph type="ctrTitle" idx="4294967295"/>
          </p:nvPr>
        </p:nvSpPr>
        <p:spPr>
          <a:xfrm>
            <a:off x="250825" y="260350"/>
            <a:ext cx="8569325" cy="576263"/>
          </a:xfrm>
        </p:spPr>
        <p:txBody>
          <a:bodyPr anchor="b"/>
          <a:lstStyle/>
          <a:p>
            <a:pPr algn="just" eaLnBrk="1" hangingPunct="1">
              <a:lnSpc>
                <a:spcPct val="80000"/>
              </a:lnSpc>
              <a:defRPr/>
            </a:pPr>
            <a:r>
              <a:rPr lang="el-GR" sz="2000" b="0" dirty="0" smtClean="0">
                <a:solidFill>
                  <a:schemeClr val="folHlink"/>
                </a:solidFill>
                <a:latin typeface="Arial" charset="0"/>
              </a:rPr>
              <a:t/>
            </a:r>
            <a:br>
              <a:rPr lang="el-GR" sz="2000" b="0" dirty="0" smtClean="0">
                <a:solidFill>
                  <a:schemeClr val="folHlink"/>
                </a:solidFill>
                <a:latin typeface="Arial" charset="0"/>
              </a:rPr>
            </a:br>
            <a:r>
              <a:rPr lang="el-GR" sz="2000" b="0" dirty="0" smtClean="0">
                <a:solidFill>
                  <a:schemeClr val="folHlink"/>
                </a:solidFill>
                <a:latin typeface="Arial" charset="0"/>
              </a:rPr>
              <a:t/>
            </a:r>
            <a:br>
              <a:rPr lang="el-GR" sz="2000" b="0" dirty="0" smtClean="0">
                <a:solidFill>
                  <a:schemeClr val="folHlink"/>
                </a:solidFill>
                <a:latin typeface="Arial" charset="0"/>
              </a:rPr>
            </a:br>
            <a:r>
              <a:rPr lang="el-GR" sz="2000" dirty="0" smtClean="0">
                <a:solidFill>
                  <a:srgbClr val="00B0F0"/>
                </a:solidFill>
                <a:latin typeface="Arial" charset="0"/>
              </a:rPr>
              <a:t>Ν. 4412/16, Βιβλίο Ι, άρθρο 6 «</a:t>
            </a:r>
            <a:r>
              <a:rPr lang="fr-CA" sz="2000" dirty="0" smtClean="0">
                <a:solidFill>
                  <a:srgbClr val="00B0F0"/>
                </a:solidFill>
                <a:latin typeface="Arial" charset="0"/>
              </a:rPr>
              <a:t>Μέθοδοι υπολογισμού της</a:t>
            </a:r>
            <a:r>
              <a:rPr lang="el-GR" sz="2000" dirty="0" smtClean="0">
                <a:solidFill>
                  <a:srgbClr val="00B0F0"/>
                </a:solidFill>
                <a:latin typeface="Arial" charset="0"/>
              </a:rPr>
              <a:t/>
            </a:r>
            <a:br>
              <a:rPr lang="el-GR" sz="2000" dirty="0" smtClean="0">
                <a:solidFill>
                  <a:srgbClr val="00B0F0"/>
                </a:solidFill>
                <a:latin typeface="Arial" charset="0"/>
              </a:rPr>
            </a:br>
            <a:r>
              <a:rPr lang="fr-CA" sz="2000" dirty="0" smtClean="0">
                <a:solidFill>
                  <a:srgbClr val="00B0F0"/>
                </a:solidFill>
                <a:latin typeface="Arial" charset="0"/>
              </a:rPr>
              <a:t>εκτιμώμενης αξίας της σύμβασης</a:t>
            </a:r>
            <a:r>
              <a:rPr lang="el-GR" sz="2000" dirty="0" smtClean="0">
                <a:solidFill>
                  <a:srgbClr val="00B0F0"/>
                </a:solidFill>
                <a:latin typeface="Arial" charset="0"/>
              </a:rPr>
              <a:t>»</a:t>
            </a:r>
            <a:r>
              <a:rPr lang="fr-CA" sz="2000" dirty="0" smtClean="0">
                <a:solidFill>
                  <a:srgbClr val="00B0F0"/>
                </a:solidFill>
                <a:latin typeface="Arial" charset="0"/>
              </a:rPr>
              <a:t> </a:t>
            </a:r>
            <a:endParaRPr lang="el-GR" sz="2000" dirty="0" smtClean="0">
              <a:solidFill>
                <a:srgbClr val="00B0F0"/>
              </a:solidFill>
              <a:latin typeface="Arial" charset="0"/>
            </a:endParaRPr>
          </a:p>
        </p:txBody>
      </p:sp>
      <p:sp>
        <p:nvSpPr>
          <p:cNvPr id="131076" name="Rectangle 3"/>
          <p:cNvSpPr>
            <a:spLocks noGrp="1" noChangeArrowheads="1"/>
          </p:cNvSpPr>
          <p:nvPr>
            <p:ph type="subTitle" idx="4294967295"/>
          </p:nvPr>
        </p:nvSpPr>
        <p:spPr>
          <a:xfrm>
            <a:off x="179388" y="1052513"/>
            <a:ext cx="8785225" cy="5113337"/>
          </a:xfrm>
        </p:spPr>
        <p:txBody>
          <a:bodyPr/>
          <a:lstStyle/>
          <a:p>
            <a:pPr marL="371475" indent="-371475" algn="just" eaLnBrk="1" hangingPunct="1">
              <a:lnSpc>
                <a:spcPct val="195000"/>
              </a:lnSpc>
              <a:spcBef>
                <a:spcPct val="0"/>
              </a:spcBef>
              <a:buFont typeface="Wingdings" pitchFamily="2" charset="2"/>
              <a:buChar char="Ø"/>
              <a:tabLst>
                <a:tab pos="0" algn="l"/>
                <a:tab pos="361950" algn="l"/>
              </a:tabLst>
              <a:defRPr/>
            </a:pPr>
            <a:r>
              <a:rPr lang="el-GR" sz="2400" b="1" dirty="0" smtClean="0">
                <a:solidFill>
                  <a:schemeClr val="accent6">
                    <a:lumMod val="50000"/>
                  </a:schemeClr>
                </a:solidFill>
                <a:effectLst/>
                <a:latin typeface="Arial" charset="0"/>
              </a:rPr>
              <a:t>Προϋπολογισμός</a:t>
            </a:r>
            <a:r>
              <a:rPr lang="el-GR" sz="2400" dirty="0" smtClean="0">
                <a:solidFill>
                  <a:schemeClr val="accent6">
                    <a:lumMod val="50000"/>
                  </a:schemeClr>
                </a:solidFill>
                <a:effectLst/>
                <a:latin typeface="Arial" charset="0"/>
              </a:rPr>
              <a:t> = </a:t>
            </a:r>
            <a:r>
              <a:rPr lang="el-GR" sz="2400" b="1" dirty="0" smtClean="0">
                <a:solidFill>
                  <a:schemeClr val="accent6">
                    <a:lumMod val="50000"/>
                  </a:schemeClr>
                </a:solidFill>
                <a:effectLst/>
                <a:latin typeface="Arial" charset="0"/>
              </a:rPr>
              <a:t>συν. εκτιμώμενο ποσό + τυχόν </a:t>
            </a:r>
            <a:r>
              <a:rPr lang="el-GR" sz="2400" b="1" u="sng" dirty="0" smtClean="0">
                <a:solidFill>
                  <a:schemeClr val="accent6">
                    <a:lumMod val="50000"/>
                  </a:schemeClr>
                </a:solidFill>
                <a:effectLst/>
                <a:latin typeface="Arial" charset="0"/>
              </a:rPr>
              <a:t>δικαιώματα προαίρεσης</a:t>
            </a:r>
            <a:r>
              <a:rPr lang="el-GR" sz="2400" b="1" dirty="0" smtClean="0">
                <a:solidFill>
                  <a:schemeClr val="accent6">
                    <a:lumMod val="50000"/>
                  </a:schemeClr>
                </a:solidFill>
                <a:effectLst/>
                <a:latin typeface="Arial" charset="0"/>
              </a:rPr>
              <a:t> + τυχόν παρατάσεις</a:t>
            </a:r>
            <a:r>
              <a:rPr lang="en-US" sz="2400" b="1" dirty="0" smtClean="0">
                <a:solidFill>
                  <a:schemeClr val="accent6">
                    <a:lumMod val="50000"/>
                  </a:schemeClr>
                </a:solidFill>
                <a:effectLst/>
                <a:latin typeface="Arial" charset="0"/>
              </a:rPr>
              <a:t> [</a:t>
            </a:r>
            <a:r>
              <a:rPr lang="el-GR" sz="2400" b="1" dirty="0" smtClean="0">
                <a:solidFill>
                  <a:schemeClr val="accent6">
                    <a:lumMod val="50000"/>
                  </a:schemeClr>
                </a:solidFill>
                <a:effectLst/>
                <a:latin typeface="Arial" charset="0"/>
              </a:rPr>
              <a:t>;</a:t>
            </a:r>
            <a:r>
              <a:rPr lang="en-US" sz="2400" b="1" dirty="0" smtClean="0">
                <a:solidFill>
                  <a:schemeClr val="accent6">
                    <a:lumMod val="50000"/>
                  </a:schemeClr>
                </a:solidFill>
                <a:effectLst/>
                <a:latin typeface="Arial" charset="0"/>
              </a:rPr>
              <a:t>]</a:t>
            </a:r>
            <a:r>
              <a:rPr lang="el-GR" sz="2400" b="1" dirty="0" smtClean="0">
                <a:solidFill>
                  <a:schemeClr val="accent6">
                    <a:lumMod val="50000"/>
                  </a:schemeClr>
                </a:solidFill>
                <a:effectLst/>
                <a:latin typeface="Arial" charset="0"/>
              </a:rPr>
              <a:t> μη συμπεριλαμβανομένου του ΦΠΑ, </a:t>
            </a:r>
            <a:r>
              <a:rPr lang="el-GR" sz="2400" dirty="0" smtClean="0">
                <a:solidFill>
                  <a:schemeClr val="accent6">
                    <a:lumMod val="50000"/>
                  </a:schemeClr>
                </a:solidFill>
                <a:effectLst/>
                <a:latin typeface="Arial" charset="0"/>
              </a:rPr>
              <a:t>όπως αποτιμάται από την ΑΑ </a:t>
            </a:r>
            <a:r>
              <a:rPr lang="el-GR" sz="2400" b="1" u="sng" dirty="0" smtClean="0">
                <a:solidFill>
                  <a:schemeClr val="accent6">
                    <a:lumMod val="50000"/>
                  </a:schemeClr>
                </a:solidFill>
                <a:effectLst/>
                <a:latin typeface="Arial" charset="0"/>
              </a:rPr>
              <a:t>κατά τον χρόνο</a:t>
            </a:r>
            <a:r>
              <a:rPr lang="el-GR" sz="2400" dirty="0" smtClean="0">
                <a:solidFill>
                  <a:schemeClr val="accent6">
                    <a:lumMod val="50000"/>
                  </a:schemeClr>
                </a:solidFill>
                <a:effectLst/>
                <a:latin typeface="Arial" charset="0"/>
              </a:rPr>
              <a:t> αποστολής της προκήρυξης ή εν γένει κατά τον χρόνο έναρξης της διαδικασίας σύναψης της σύμβασης. </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0" name="Rectangle 6"/>
          <p:cNvSpPr>
            <a:spLocks noGrp="1" noChangeArrowheads="1"/>
          </p:cNvSpPr>
          <p:nvPr>
            <p:ph type="sldNum" sz="quarter" idx="12"/>
          </p:nvPr>
        </p:nvSpPr>
        <p:spPr>
          <a:xfrm>
            <a:off x="6553200" y="6248400"/>
            <a:ext cx="1905000" cy="457200"/>
          </a:xfrm>
          <a:noFill/>
        </p:spPr>
        <p:txBody>
          <a:bodyPr/>
          <a:lstStyle/>
          <a:p>
            <a:fld id="{63A93EBA-DD01-44D4-9170-925D96B9BE5B}" type="slidenum">
              <a:rPr lang="el-GR" sz="1200" smtClean="0">
                <a:effectLst/>
                <a:latin typeface="Verdana" pitchFamily="34" charset="0"/>
              </a:rPr>
              <a:pPr/>
              <a:t>62</a:t>
            </a:fld>
            <a:endParaRPr lang="el-GR" sz="1200" smtClean="0">
              <a:effectLst/>
              <a:latin typeface="Verdana" pitchFamily="34" charset="0"/>
            </a:endParaRPr>
          </a:p>
        </p:txBody>
      </p:sp>
      <p:sp>
        <p:nvSpPr>
          <p:cNvPr id="35843" name="Rectangle 2"/>
          <p:cNvSpPr>
            <a:spLocks noGrp="1" noChangeArrowheads="1"/>
          </p:cNvSpPr>
          <p:nvPr>
            <p:ph type="ctrTitle" idx="4294967295"/>
          </p:nvPr>
        </p:nvSpPr>
        <p:spPr>
          <a:xfrm>
            <a:off x="323850" y="115888"/>
            <a:ext cx="8497888" cy="720725"/>
          </a:xfrm>
        </p:spPr>
        <p:txBody>
          <a:bodyPr anchor="b"/>
          <a:lstStyle/>
          <a:p>
            <a:pPr algn="just" eaLnBrk="1" hangingPunct="1">
              <a:lnSpc>
                <a:spcPct val="80000"/>
              </a:lnSpc>
              <a:defRPr/>
            </a:pPr>
            <a:r>
              <a:rPr lang="el-GR" sz="2000" b="0" dirty="0" smtClean="0">
                <a:solidFill>
                  <a:schemeClr val="folHlink"/>
                </a:solidFill>
                <a:latin typeface="Arial" charset="0"/>
              </a:rPr>
              <a:t>Ν. 4412/16, Βιβλίο Ι, άρθρο 6 «</a:t>
            </a:r>
            <a:r>
              <a:rPr lang="fr-CA" sz="2000" b="0" dirty="0" smtClean="0">
                <a:solidFill>
                  <a:schemeClr val="folHlink"/>
                </a:solidFill>
                <a:latin typeface="Arial" charset="0"/>
              </a:rPr>
              <a:t>Μέθοδοι υπολογισμού της</a:t>
            </a:r>
            <a:r>
              <a:rPr lang="el-GR" sz="2000" b="0" dirty="0" smtClean="0">
                <a:solidFill>
                  <a:schemeClr val="folHlink"/>
                </a:solidFill>
                <a:latin typeface="Arial" charset="0"/>
              </a:rPr>
              <a:t/>
            </a:r>
            <a:br>
              <a:rPr lang="el-GR" sz="2000" b="0" dirty="0" smtClean="0">
                <a:solidFill>
                  <a:schemeClr val="folHlink"/>
                </a:solidFill>
                <a:latin typeface="Arial" charset="0"/>
              </a:rPr>
            </a:br>
            <a:r>
              <a:rPr lang="fr-CA" sz="2000" b="0" dirty="0" smtClean="0">
                <a:solidFill>
                  <a:schemeClr val="folHlink"/>
                </a:solidFill>
                <a:latin typeface="Arial" charset="0"/>
              </a:rPr>
              <a:t>εκτιμώμενης αξίας της σύμβασης</a:t>
            </a:r>
            <a:r>
              <a:rPr lang="el-GR" sz="2000" b="0" dirty="0" smtClean="0">
                <a:solidFill>
                  <a:schemeClr val="folHlink"/>
                </a:solidFill>
                <a:latin typeface="Arial" charset="0"/>
              </a:rPr>
              <a:t>»</a:t>
            </a:r>
            <a:r>
              <a:rPr lang="fr-CA" sz="2000" dirty="0" smtClean="0">
                <a:solidFill>
                  <a:schemeClr val="folHlink"/>
                </a:solidFill>
                <a:latin typeface="Arial" charset="0"/>
              </a:rPr>
              <a:t> </a:t>
            </a:r>
            <a:endParaRPr lang="el-GR" sz="2000" b="0" dirty="0" smtClean="0">
              <a:solidFill>
                <a:schemeClr val="accent2"/>
              </a:solidFill>
              <a:latin typeface="Arial" charset="0"/>
            </a:endParaRPr>
          </a:p>
        </p:txBody>
      </p:sp>
      <p:sp>
        <p:nvSpPr>
          <p:cNvPr id="35844" name="Rectangle 3"/>
          <p:cNvSpPr>
            <a:spLocks noGrp="1" noChangeArrowheads="1"/>
          </p:cNvSpPr>
          <p:nvPr>
            <p:ph type="subTitle" idx="4294967295"/>
          </p:nvPr>
        </p:nvSpPr>
        <p:spPr>
          <a:xfrm>
            <a:off x="395288" y="1196975"/>
            <a:ext cx="8424862" cy="4679950"/>
          </a:xfrm>
        </p:spPr>
        <p:txBody>
          <a:bodyPr/>
          <a:lstStyle/>
          <a:p>
            <a:pPr marL="371475" indent="-371475" algn="just" eaLnBrk="1" hangingPunct="1">
              <a:lnSpc>
                <a:spcPct val="180000"/>
              </a:lnSpc>
              <a:spcBef>
                <a:spcPct val="0"/>
              </a:spcBef>
              <a:buFont typeface="Wingdings" pitchFamily="2" charset="2"/>
              <a:buChar char="v"/>
              <a:tabLst>
                <a:tab pos="0" algn="l"/>
                <a:tab pos="361950" algn="l"/>
              </a:tabLst>
              <a:defRPr/>
            </a:pPr>
            <a:r>
              <a:rPr lang="el-GR" sz="2400" b="1" dirty="0" smtClean="0">
                <a:solidFill>
                  <a:srgbClr val="00B0F0"/>
                </a:solidFill>
                <a:latin typeface="Arial" pitchFamily="34" charset="0"/>
              </a:rPr>
              <a:t>Απαγορεύεται οποιαδήποτε κατάτμηση της σύμβασης </a:t>
            </a:r>
            <a:r>
              <a:rPr lang="el-GR" sz="2400" b="1" dirty="0" smtClean="0">
                <a:latin typeface="Arial" pitchFamily="34" charset="0"/>
              </a:rPr>
              <a:t>κατά τρόπο ώστε να αποφεύγεται η εφαρμογή οποιασδήποτε διάταξης του ν.4412,</a:t>
            </a:r>
          </a:p>
          <a:p>
            <a:pPr marL="371475" indent="-371475" algn="ctr" eaLnBrk="1" hangingPunct="1">
              <a:lnSpc>
                <a:spcPct val="180000"/>
              </a:lnSpc>
              <a:spcBef>
                <a:spcPct val="0"/>
              </a:spcBef>
              <a:buFont typeface="Wingdings" pitchFamily="2" charset="2"/>
              <a:buNone/>
              <a:tabLst>
                <a:tab pos="0" algn="l"/>
                <a:tab pos="361950" algn="l"/>
              </a:tabLst>
              <a:defRPr/>
            </a:pPr>
            <a:r>
              <a:rPr lang="el-GR" sz="2400" b="1" dirty="0" smtClean="0">
                <a:latin typeface="Arial" pitchFamily="34" charset="0"/>
              </a:rPr>
              <a:t>		</a:t>
            </a:r>
            <a:r>
              <a:rPr lang="el-GR" sz="2400" b="1" dirty="0" smtClean="0">
                <a:solidFill>
                  <a:schemeClr val="accent4">
                    <a:lumMod val="10000"/>
                  </a:schemeClr>
                </a:solidFill>
                <a:latin typeface="Arial" pitchFamily="34" charset="0"/>
              </a:rPr>
              <a:t>εκτός &amp; </a:t>
            </a:r>
          </a:p>
          <a:p>
            <a:pPr marL="371475" indent="-371475" eaLnBrk="1" hangingPunct="1">
              <a:lnSpc>
                <a:spcPct val="180000"/>
              </a:lnSpc>
              <a:spcBef>
                <a:spcPct val="0"/>
              </a:spcBef>
              <a:buFont typeface="Wingdings" pitchFamily="2" charset="2"/>
              <a:buNone/>
              <a:tabLst>
                <a:tab pos="0" algn="l"/>
                <a:tab pos="361950" algn="l"/>
              </a:tabLst>
              <a:defRPr/>
            </a:pPr>
            <a:r>
              <a:rPr lang="el-GR" sz="2400" b="1" dirty="0" smtClean="0">
                <a:latin typeface="Arial" pitchFamily="34" charset="0"/>
              </a:rPr>
              <a:t>εάν δικαιολογείται από αντικειμενικούς λόγους. </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4"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B924C672-E406-41CB-87DC-E20C35B6C2CB}" type="slidenum">
              <a:rPr lang="el-GR" sz="1200"/>
              <a:pPr algn="r"/>
              <a:t>63</a:t>
            </a:fld>
            <a:endParaRPr lang="el-GR" sz="1200"/>
          </a:p>
        </p:txBody>
      </p:sp>
      <p:sp>
        <p:nvSpPr>
          <p:cNvPr id="132099" name="Rectangle 2"/>
          <p:cNvSpPr>
            <a:spLocks noGrp="1" noChangeArrowheads="1"/>
          </p:cNvSpPr>
          <p:nvPr>
            <p:ph type="ctrTitle" idx="4294967295"/>
          </p:nvPr>
        </p:nvSpPr>
        <p:spPr>
          <a:xfrm>
            <a:off x="179388" y="115888"/>
            <a:ext cx="8642350" cy="288925"/>
          </a:xfrm>
        </p:spPr>
        <p:txBody>
          <a:bodyPr anchor="b"/>
          <a:lstStyle/>
          <a:p>
            <a:pPr eaLnBrk="1" hangingPunct="1">
              <a:lnSpc>
                <a:spcPct val="90000"/>
              </a:lnSpc>
              <a:defRPr/>
            </a:pPr>
            <a:r>
              <a:rPr lang="el-GR" sz="1800" dirty="0" smtClean="0">
                <a:solidFill>
                  <a:schemeClr val="folHlink"/>
                </a:solidFill>
                <a:latin typeface="Arial" charset="0"/>
              </a:rPr>
              <a:t/>
            </a:r>
            <a:br>
              <a:rPr lang="el-GR" sz="1800" dirty="0" smtClean="0">
                <a:solidFill>
                  <a:schemeClr val="folHlink"/>
                </a:solidFill>
                <a:latin typeface="Arial" charset="0"/>
              </a:rPr>
            </a:br>
            <a:r>
              <a:rPr lang="el-GR" sz="1800" dirty="0" smtClean="0">
                <a:solidFill>
                  <a:schemeClr val="folHlink"/>
                </a:solidFill>
                <a:latin typeface="Arial" charset="0"/>
              </a:rPr>
              <a:t> </a:t>
            </a:r>
            <a:br>
              <a:rPr lang="el-GR" sz="1800" dirty="0" smtClean="0">
                <a:solidFill>
                  <a:schemeClr val="folHlink"/>
                </a:solidFill>
                <a:latin typeface="Arial" charset="0"/>
              </a:rPr>
            </a:br>
            <a:r>
              <a:rPr lang="el-GR" sz="1800" dirty="0" smtClean="0">
                <a:solidFill>
                  <a:schemeClr val="folHlink"/>
                </a:solidFill>
                <a:latin typeface="Arial" charset="0"/>
              </a:rPr>
              <a:t/>
            </a:r>
            <a:br>
              <a:rPr lang="el-GR" sz="1800" dirty="0" smtClean="0">
                <a:solidFill>
                  <a:schemeClr val="folHlink"/>
                </a:solidFill>
                <a:latin typeface="Arial" charset="0"/>
              </a:rPr>
            </a:br>
            <a:r>
              <a:rPr lang="el-GR" sz="1800" dirty="0" smtClean="0">
                <a:solidFill>
                  <a:schemeClr val="folHlink"/>
                </a:solidFill>
                <a:latin typeface="Arial" charset="0"/>
              </a:rPr>
              <a:t/>
            </a:r>
            <a:br>
              <a:rPr lang="el-GR" sz="1800" dirty="0" smtClean="0">
                <a:solidFill>
                  <a:schemeClr val="folHlink"/>
                </a:solidFill>
                <a:latin typeface="Arial" charset="0"/>
              </a:rPr>
            </a:br>
            <a:r>
              <a:rPr lang="el-GR" sz="1800" dirty="0" smtClean="0">
                <a:solidFill>
                  <a:schemeClr val="folHlink"/>
                </a:solidFill>
                <a:latin typeface="Arial" charset="0"/>
              </a:rPr>
              <a:t/>
            </a:r>
            <a:br>
              <a:rPr lang="el-GR" sz="1800" dirty="0" smtClean="0">
                <a:solidFill>
                  <a:schemeClr val="folHlink"/>
                </a:solidFill>
                <a:latin typeface="Arial" charset="0"/>
              </a:rPr>
            </a:br>
            <a:r>
              <a:rPr lang="el-GR" sz="2000" b="0" dirty="0" smtClean="0">
                <a:solidFill>
                  <a:srgbClr val="C00000"/>
                </a:solidFill>
                <a:effectLst/>
                <a:latin typeface="Arial" charset="0"/>
              </a:rPr>
              <a:t>άρθρο 6 «</a:t>
            </a:r>
            <a:r>
              <a:rPr lang="fr-CA" sz="2000" b="0" dirty="0" smtClean="0">
                <a:solidFill>
                  <a:srgbClr val="C00000"/>
                </a:solidFill>
                <a:effectLst/>
                <a:latin typeface="Arial" charset="0"/>
              </a:rPr>
              <a:t>Μέθοδοι υπολογισμού της</a:t>
            </a:r>
            <a:r>
              <a:rPr lang="el-GR" sz="2000" b="0" dirty="0" smtClean="0">
                <a:solidFill>
                  <a:srgbClr val="C00000"/>
                </a:solidFill>
                <a:effectLst/>
                <a:latin typeface="Arial" charset="0"/>
              </a:rPr>
              <a:t> </a:t>
            </a:r>
            <a:r>
              <a:rPr lang="fr-CA" sz="2000" b="0" dirty="0" smtClean="0">
                <a:solidFill>
                  <a:srgbClr val="C00000"/>
                </a:solidFill>
                <a:effectLst/>
                <a:latin typeface="Arial" charset="0"/>
              </a:rPr>
              <a:t>εκτιμώμενης αξίας της σύμβασης</a:t>
            </a:r>
            <a:r>
              <a:rPr lang="el-GR" sz="2000" b="0" dirty="0" smtClean="0">
                <a:solidFill>
                  <a:srgbClr val="C00000"/>
                </a:solidFill>
                <a:effectLst/>
                <a:latin typeface="Arial" charset="0"/>
              </a:rPr>
              <a:t>»</a:t>
            </a:r>
            <a:endParaRPr lang="el-GR" sz="2000" dirty="0" smtClean="0">
              <a:solidFill>
                <a:srgbClr val="C00000"/>
              </a:solidFill>
              <a:effectLst/>
              <a:latin typeface="Arial" charset="0"/>
            </a:endParaRPr>
          </a:p>
        </p:txBody>
      </p:sp>
      <p:sp>
        <p:nvSpPr>
          <p:cNvPr id="132100" name="Rectangle 3"/>
          <p:cNvSpPr>
            <a:spLocks noGrp="1" noChangeArrowheads="1"/>
          </p:cNvSpPr>
          <p:nvPr>
            <p:ph type="subTitle" idx="4294967295"/>
          </p:nvPr>
        </p:nvSpPr>
        <p:spPr>
          <a:xfrm>
            <a:off x="179388" y="765175"/>
            <a:ext cx="8640762" cy="5688013"/>
          </a:xfrm>
          <a:solidFill>
            <a:schemeClr val="accent6">
              <a:lumMod val="20000"/>
              <a:lumOff val="80000"/>
            </a:schemeClr>
          </a:solidFill>
        </p:spPr>
        <p:txBody>
          <a:bodyPr/>
          <a:lstStyle/>
          <a:p>
            <a:pPr marL="371475" indent="-371475" algn="just" eaLnBrk="1" hangingPunct="1">
              <a:lnSpc>
                <a:spcPct val="180000"/>
              </a:lnSpc>
              <a:spcBef>
                <a:spcPct val="0"/>
              </a:spcBef>
              <a:buFont typeface="Wingdings" pitchFamily="2" charset="2"/>
              <a:buChar char="v"/>
              <a:tabLst>
                <a:tab pos="0" algn="l"/>
                <a:tab pos="361950" algn="l"/>
              </a:tabLst>
              <a:defRPr/>
            </a:pPr>
            <a:r>
              <a:rPr lang="en-US" sz="2000" b="1" dirty="0" smtClean="0">
                <a:solidFill>
                  <a:schemeClr val="accent6">
                    <a:lumMod val="50000"/>
                  </a:schemeClr>
                </a:solidFill>
                <a:effectLst/>
                <a:latin typeface="Arial" charset="0"/>
              </a:rPr>
              <a:t>§</a:t>
            </a:r>
            <a:r>
              <a:rPr lang="el-GR" sz="2000" b="1" dirty="0" smtClean="0">
                <a:solidFill>
                  <a:schemeClr val="accent6">
                    <a:lumMod val="50000"/>
                  </a:schemeClr>
                </a:solidFill>
                <a:effectLst/>
                <a:latin typeface="Arial" charset="0"/>
              </a:rPr>
              <a:t>2 παρέχεται η κατ' εξαίρεση δυνατότητα για εκτίμηση της αξίας των συμβάσεων σε επίπεδο χωριστής επιχειρησιακής μονάδας της ΑΑ, υπό τον όρο της </a:t>
            </a:r>
            <a:r>
              <a:rPr lang="el-GR" sz="2000" b="1" u="sng" dirty="0" smtClean="0">
                <a:solidFill>
                  <a:schemeClr val="accent6">
                    <a:lumMod val="50000"/>
                  </a:schemeClr>
                </a:solidFill>
                <a:effectLst/>
                <a:latin typeface="Arial" charset="0"/>
              </a:rPr>
              <a:t>ανεξαρτησίας</a:t>
            </a:r>
            <a:r>
              <a:rPr lang="el-GR" sz="2000" b="1" dirty="0" smtClean="0">
                <a:solidFill>
                  <a:schemeClr val="accent6">
                    <a:lumMod val="50000"/>
                  </a:schemeClr>
                </a:solidFill>
                <a:effectLst/>
                <a:latin typeface="Arial" charset="0"/>
              </a:rPr>
              <a:t> αυτής. [</a:t>
            </a:r>
            <a:r>
              <a:rPr lang="el-GR" sz="2000" b="1" dirty="0" smtClean="0">
                <a:solidFill>
                  <a:srgbClr val="C00000"/>
                </a:solidFill>
                <a:effectLst/>
                <a:latin typeface="Arial" charset="0"/>
              </a:rPr>
              <a:t>βλ υπ’ αρ. 75555/289/17 (ΦΕΚ 2336 Β/10-7-2017 Κ.Υ.Α. ]. </a:t>
            </a:r>
          </a:p>
          <a:p>
            <a:pPr marL="371475" indent="-371475" algn="just" eaLnBrk="1" hangingPunct="1">
              <a:lnSpc>
                <a:spcPct val="180000"/>
              </a:lnSpc>
              <a:spcBef>
                <a:spcPct val="0"/>
              </a:spcBef>
              <a:buFont typeface="Wingdings" pitchFamily="2" charset="2"/>
              <a:buChar char="v"/>
              <a:tabLst>
                <a:tab pos="0" algn="l"/>
                <a:tab pos="361950" algn="l"/>
              </a:tabLst>
              <a:defRPr/>
            </a:pPr>
            <a:r>
              <a:rPr lang="el-GR" sz="2000" b="1" dirty="0" smtClean="0">
                <a:solidFill>
                  <a:schemeClr val="accent6">
                    <a:lumMod val="50000"/>
                  </a:schemeClr>
                </a:solidFill>
                <a:effectLst/>
                <a:latin typeface="Arial" charset="0"/>
              </a:rPr>
              <a:t>Χορήγηση εξουσιοδότησης για έκδοση  ΚΥΑ καθορισμού των προϋποθέσεων εφαρμογής. </a:t>
            </a:r>
            <a:r>
              <a:rPr lang="el-GR" sz="2000" b="1" dirty="0" smtClean="0">
                <a:solidFill>
                  <a:srgbClr val="002060"/>
                </a:solidFill>
                <a:effectLst/>
                <a:latin typeface="Arial" charset="0"/>
              </a:rPr>
              <a:t>Ορισμός με  διαπιστωτική πράξη του καθ’ ύλη αρμόδιου </a:t>
            </a:r>
            <a:r>
              <a:rPr lang="el-GR" sz="2000" b="1" dirty="0" err="1" smtClean="0">
                <a:solidFill>
                  <a:srgbClr val="002060"/>
                </a:solidFill>
                <a:effectLst/>
                <a:latin typeface="Arial" charset="0"/>
              </a:rPr>
              <a:t>Διατάκτη</a:t>
            </a:r>
            <a:r>
              <a:rPr lang="el-GR" sz="2000" b="1" dirty="0" smtClean="0">
                <a:solidFill>
                  <a:srgbClr val="002060"/>
                </a:solidFill>
                <a:effectLst/>
                <a:latin typeface="Arial" charset="0"/>
              </a:rPr>
              <a:t> των  ανεξάρτητων επιχειρησιακών Μονάδων των Φορέων της Γενικής Κυβέρνησης που πληρούν τα κριτήρια, τους όρους και τις προϋποθέσεις</a:t>
            </a:r>
            <a:r>
              <a:rPr lang="el-GR" sz="2000" b="1" dirty="0" smtClean="0">
                <a:solidFill>
                  <a:schemeClr val="accent6">
                    <a:lumMod val="50000"/>
                  </a:schemeClr>
                </a:solidFill>
                <a:effectLst/>
                <a:latin typeface="Arial" charset="0"/>
              </a:rPr>
              <a:t>.</a:t>
            </a:r>
            <a:r>
              <a:rPr lang="el-GR" sz="2000" dirty="0" smtClean="0">
                <a:solidFill>
                  <a:schemeClr val="accent6">
                    <a:lumMod val="50000"/>
                  </a:schemeClr>
                </a:solidFill>
                <a:effectLst/>
                <a:latin typeface="Arial" charset="0"/>
              </a:rPr>
              <a:t> </a:t>
            </a:r>
            <a:endParaRPr lang="el-GR" sz="2000" i="1" dirty="0" smtClean="0">
              <a:solidFill>
                <a:schemeClr val="accent6">
                  <a:lumMod val="50000"/>
                </a:schemeClr>
              </a:solidFill>
              <a:effectLst/>
              <a:latin typeface="Arial" charset="0"/>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Rectangle 6"/>
          <p:cNvSpPr>
            <a:spLocks noGrp="1" noChangeArrowheads="1"/>
          </p:cNvSpPr>
          <p:nvPr>
            <p:ph type="sldNum" sz="quarter" idx="12"/>
          </p:nvPr>
        </p:nvSpPr>
        <p:spPr>
          <a:xfrm>
            <a:off x="6553200" y="6248400"/>
            <a:ext cx="1905000" cy="457200"/>
          </a:xfrm>
          <a:noFill/>
        </p:spPr>
        <p:txBody>
          <a:bodyPr/>
          <a:lstStyle/>
          <a:p>
            <a:fld id="{32D6D168-C96D-4376-BE34-CFA55194B248}" type="slidenum">
              <a:rPr lang="el-GR" sz="1200" smtClean="0">
                <a:effectLst/>
                <a:latin typeface="Verdana" pitchFamily="34" charset="0"/>
              </a:rPr>
              <a:pPr/>
              <a:t>64</a:t>
            </a:fld>
            <a:endParaRPr lang="el-GR" sz="1200" smtClean="0">
              <a:effectLst/>
              <a:latin typeface="Verdana" pitchFamily="34" charset="0"/>
            </a:endParaRPr>
          </a:p>
        </p:txBody>
      </p:sp>
      <p:sp>
        <p:nvSpPr>
          <p:cNvPr id="36867" name="Rectangle 2"/>
          <p:cNvSpPr>
            <a:spLocks noGrp="1" noChangeArrowheads="1"/>
          </p:cNvSpPr>
          <p:nvPr>
            <p:ph type="ctrTitle" idx="4294967295"/>
          </p:nvPr>
        </p:nvSpPr>
        <p:spPr>
          <a:xfrm>
            <a:off x="323850" y="115888"/>
            <a:ext cx="8497888" cy="720725"/>
          </a:xfrm>
        </p:spPr>
        <p:txBody>
          <a:bodyPr anchor="b"/>
          <a:lstStyle/>
          <a:p>
            <a:pPr eaLnBrk="1" hangingPunct="1">
              <a:lnSpc>
                <a:spcPct val="80000"/>
              </a:lnSpc>
              <a:defRPr/>
            </a:pPr>
            <a:r>
              <a:rPr lang="el-GR" sz="2000" dirty="0" smtClean="0">
                <a:solidFill>
                  <a:schemeClr val="folHlink"/>
                </a:solidFill>
                <a:latin typeface="Arial" charset="0"/>
              </a:rPr>
              <a:t>Ν. 4412/16, Βιβλίο Ι, άρθρο 6 «</a:t>
            </a:r>
            <a:r>
              <a:rPr lang="fr-CA" sz="2000" dirty="0" smtClean="0">
                <a:solidFill>
                  <a:schemeClr val="folHlink"/>
                </a:solidFill>
                <a:latin typeface="Arial" charset="0"/>
              </a:rPr>
              <a:t>Μέθοδοι υπολογισμού της</a:t>
            </a:r>
            <a:r>
              <a:rPr lang="el-GR" sz="2000" dirty="0" smtClean="0">
                <a:solidFill>
                  <a:schemeClr val="folHlink"/>
                </a:solidFill>
                <a:latin typeface="Arial" charset="0"/>
              </a:rPr>
              <a:t/>
            </a:r>
            <a:br>
              <a:rPr lang="el-GR" sz="2000" dirty="0" smtClean="0">
                <a:solidFill>
                  <a:schemeClr val="folHlink"/>
                </a:solidFill>
                <a:latin typeface="Arial" charset="0"/>
              </a:rPr>
            </a:br>
            <a:r>
              <a:rPr lang="fr-CA" sz="2000" dirty="0" smtClean="0">
                <a:solidFill>
                  <a:schemeClr val="folHlink"/>
                </a:solidFill>
                <a:latin typeface="Arial" charset="0"/>
              </a:rPr>
              <a:t>εκτιμώμενης αξίας της σύμβασης</a:t>
            </a:r>
            <a:r>
              <a:rPr lang="el-GR" sz="2000" dirty="0" smtClean="0">
                <a:solidFill>
                  <a:schemeClr val="folHlink"/>
                </a:solidFill>
                <a:latin typeface="Arial" charset="0"/>
              </a:rPr>
              <a:t>»</a:t>
            </a:r>
            <a:r>
              <a:rPr lang="fr-CA" sz="2000" dirty="0" smtClean="0">
                <a:solidFill>
                  <a:schemeClr val="folHlink"/>
                </a:solidFill>
                <a:latin typeface="Arial" charset="0"/>
              </a:rPr>
              <a:t> </a:t>
            </a:r>
            <a:endParaRPr lang="el-GR" sz="2000" dirty="0" smtClean="0">
              <a:solidFill>
                <a:schemeClr val="folHlink"/>
              </a:solidFill>
              <a:latin typeface="Arial" charset="0"/>
            </a:endParaRPr>
          </a:p>
        </p:txBody>
      </p:sp>
      <p:sp>
        <p:nvSpPr>
          <p:cNvPr id="36868" name="Rectangle 3"/>
          <p:cNvSpPr>
            <a:spLocks noGrp="1" noChangeArrowheads="1"/>
          </p:cNvSpPr>
          <p:nvPr>
            <p:ph type="subTitle" idx="4294967295"/>
          </p:nvPr>
        </p:nvSpPr>
        <p:spPr>
          <a:xfrm>
            <a:off x="395288" y="908050"/>
            <a:ext cx="8424862" cy="5689600"/>
          </a:xfrm>
        </p:spPr>
        <p:txBody>
          <a:bodyPr/>
          <a:lstStyle/>
          <a:p>
            <a:pPr marL="371475" indent="-371475" algn="just" eaLnBrk="1" hangingPunct="1">
              <a:lnSpc>
                <a:spcPct val="180000"/>
              </a:lnSpc>
              <a:spcBef>
                <a:spcPct val="0"/>
              </a:spcBef>
              <a:buFont typeface="Wingdings" pitchFamily="2" charset="2"/>
              <a:buChar char="v"/>
              <a:tabLst>
                <a:tab pos="0" algn="l"/>
                <a:tab pos="361950" algn="l"/>
              </a:tabLst>
              <a:defRPr/>
            </a:pPr>
            <a:r>
              <a:rPr lang="el-GR" sz="2400" b="1" dirty="0" smtClean="0">
                <a:latin typeface="Arial" charset="0"/>
              </a:rPr>
              <a:t>Ειδικές διατάξεις για τον τρόπο υπολογισμού της αξίας επιμέρους ΔΣ</a:t>
            </a:r>
            <a:r>
              <a:rPr lang="el-GR" sz="2400" dirty="0" smtClean="0">
                <a:latin typeface="Arial" charset="0"/>
              </a:rPr>
              <a:t>:</a:t>
            </a:r>
          </a:p>
          <a:p>
            <a:pPr marL="371475" indent="-371475" algn="just" eaLnBrk="1" hangingPunct="1">
              <a:lnSpc>
                <a:spcPct val="180000"/>
              </a:lnSpc>
              <a:spcBef>
                <a:spcPct val="0"/>
              </a:spcBef>
              <a:buFont typeface="Wingdings" pitchFamily="2" charset="2"/>
              <a:buChar char="ü"/>
              <a:tabLst>
                <a:tab pos="0" algn="l"/>
                <a:tab pos="361950" algn="l"/>
              </a:tabLst>
              <a:defRPr/>
            </a:pPr>
            <a:r>
              <a:rPr lang="en-US" sz="2400" dirty="0" smtClean="0">
                <a:latin typeface="Arial" charset="0"/>
              </a:rPr>
              <a:t>§</a:t>
            </a:r>
            <a:r>
              <a:rPr lang="el-GR" sz="2400" dirty="0" smtClean="0">
                <a:latin typeface="Arial" charset="0"/>
              </a:rPr>
              <a:t> 6 συμπράξεις καινοτομίας</a:t>
            </a:r>
          </a:p>
          <a:p>
            <a:pPr marL="371475" indent="-371475" algn="just" eaLnBrk="1" hangingPunct="1">
              <a:lnSpc>
                <a:spcPct val="180000"/>
              </a:lnSpc>
              <a:spcBef>
                <a:spcPct val="0"/>
              </a:spcBef>
              <a:buFont typeface="Wingdings" pitchFamily="2" charset="2"/>
              <a:buChar char="ü"/>
              <a:tabLst>
                <a:tab pos="0" algn="l"/>
                <a:tab pos="361950" algn="l"/>
              </a:tabLst>
              <a:defRPr/>
            </a:pPr>
            <a:r>
              <a:rPr lang="el-GR" sz="2400" b="1" dirty="0" smtClean="0">
                <a:solidFill>
                  <a:srgbClr val="00B0F0"/>
                </a:solidFill>
                <a:latin typeface="Arial" charset="0"/>
              </a:rPr>
              <a:t>έργων, </a:t>
            </a:r>
          </a:p>
          <a:p>
            <a:pPr marL="371475" indent="-371475" algn="just" eaLnBrk="1" hangingPunct="1">
              <a:lnSpc>
                <a:spcPct val="180000"/>
              </a:lnSpc>
              <a:spcBef>
                <a:spcPct val="0"/>
              </a:spcBef>
              <a:buFont typeface="Wingdings" pitchFamily="2" charset="2"/>
              <a:buChar char="ü"/>
              <a:tabLst>
                <a:tab pos="0" algn="l"/>
                <a:tab pos="361950" algn="l"/>
              </a:tabLst>
              <a:defRPr/>
            </a:pPr>
            <a:r>
              <a:rPr lang="el-GR" sz="2400" dirty="0" smtClean="0">
                <a:latin typeface="Arial" charset="0"/>
              </a:rPr>
              <a:t>συμβάσεων που χωρίζονται σε τμήματα, </a:t>
            </a:r>
          </a:p>
          <a:p>
            <a:pPr marL="371475" indent="-371475" algn="just" eaLnBrk="1" hangingPunct="1">
              <a:lnSpc>
                <a:spcPct val="180000"/>
              </a:lnSpc>
              <a:spcBef>
                <a:spcPct val="0"/>
              </a:spcBef>
              <a:buFont typeface="Wingdings" pitchFamily="2" charset="2"/>
              <a:buChar char="ü"/>
              <a:tabLst>
                <a:tab pos="0" algn="l"/>
                <a:tab pos="361950" algn="l"/>
              </a:tabLst>
              <a:defRPr/>
            </a:pPr>
            <a:r>
              <a:rPr lang="el-GR" sz="2400" dirty="0" smtClean="0">
                <a:latin typeface="Arial" charset="0"/>
              </a:rPr>
              <a:t>χρηματοδοτικής μίσθωσης,</a:t>
            </a:r>
          </a:p>
          <a:p>
            <a:pPr marL="371475" indent="-371475" algn="just" eaLnBrk="1" hangingPunct="1">
              <a:lnSpc>
                <a:spcPct val="180000"/>
              </a:lnSpc>
              <a:spcBef>
                <a:spcPct val="0"/>
              </a:spcBef>
              <a:buFont typeface="Wingdings" pitchFamily="2" charset="2"/>
              <a:buChar char="ü"/>
              <a:tabLst>
                <a:tab pos="0" algn="l"/>
                <a:tab pos="361950" algn="l"/>
              </a:tabLst>
              <a:defRPr/>
            </a:pPr>
            <a:r>
              <a:rPr lang="el-GR" sz="2400" dirty="0" smtClean="0">
                <a:latin typeface="Arial" charset="0"/>
              </a:rPr>
              <a:t>συμβάσεων προμηθειών με περιοδικό χαρακτήρα, </a:t>
            </a:r>
          </a:p>
          <a:p>
            <a:pPr marL="371475" indent="-371475" algn="just" eaLnBrk="1" hangingPunct="1">
              <a:lnSpc>
                <a:spcPct val="180000"/>
              </a:lnSpc>
              <a:spcBef>
                <a:spcPct val="0"/>
              </a:spcBef>
              <a:buFont typeface="Wingdings" pitchFamily="2" charset="2"/>
              <a:buChar char="ü"/>
              <a:tabLst>
                <a:tab pos="0" algn="l"/>
                <a:tab pos="361950" algn="l"/>
              </a:tabLst>
              <a:defRPr/>
            </a:pPr>
            <a:r>
              <a:rPr lang="el-GR" sz="2400" dirty="0" smtClean="0">
                <a:latin typeface="Arial" charset="0"/>
              </a:rPr>
              <a:t>ειδικές κατηγορίες συμβάσεων υπηρεσιών.</a:t>
            </a:r>
            <a:endParaRPr lang="el-GR" sz="2400" b="1" dirty="0" smtClean="0">
              <a:latin typeface="Arial" charset="0"/>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6" name="Rectangle 6"/>
          <p:cNvSpPr>
            <a:spLocks noGrp="1" noChangeArrowheads="1"/>
          </p:cNvSpPr>
          <p:nvPr>
            <p:ph type="sldNum" sz="quarter" idx="12"/>
          </p:nvPr>
        </p:nvSpPr>
        <p:spPr>
          <a:xfrm>
            <a:off x="6553200" y="6248400"/>
            <a:ext cx="1905000" cy="457200"/>
          </a:xfrm>
          <a:noFill/>
        </p:spPr>
        <p:txBody>
          <a:bodyPr/>
          <a:lstStyle/>
          <a:p>
            <a:fld id="{10CA4156-D18B-44F9-866D-E785D4FB6AC2}" type="slidenum">
              <a:rPr lang="el-GR" sz="1200" smtClean="0">
                <a:effectLst/>
                <a:latin typeface="Verdana" pitchFamily="34" charset="0"/>
              </a:rPr>
              <a:pPr/>
              <a:t>65</a:t>
            </a:fld>
            <a:endParaRPr lang="el-GR" sz="1200" smtClean="0">
              <a:effectLst/>
              <a:latin typeface="Verdana" pitchFamily="34" charset="0"/>
            </a:endParaRPr>
          </a:p>
        </p:txBody>
      </p:sp>
      <p:sp>
        <p:nvSpPr>
          <p:cNvPr id="37891" name="Rectangle 2"/>
          <p:cNvSpPr>
            <a:spLocks noGrp="1" noChangeArrowheads="1"/>
          </p:cNvSpPr>
          <p:nvPr>
            <p:ph type="ctrTitle" idx="4294967295"/>
          </p:nvPr>
        </p:nvSpPr>
        <p:spPr>
          <a:xfrm>
            <a:off x="323850" y="115888"/>
            <a:ext cx="8497888" cy="720725"/>
          </a:xfrm>
        </p:spPr>
        <p:txBody>
          <a:bodyPr anchor="b"/>
          <a:lstStyle/>
          <a:p>
            <a:r>
              <a:rPr lang="el-GR" sz="2000" dirty="0" smtClean="0">
                <a:solidFill>
                  <a:srgbClr val="0070C0"/>
                </a:solidFill>
              </a:rPr>
              <a:t>Οδηγία 24/2014 Άρθρο 6</a:t>
            </a:r>
            <a:br>
              <a:rPr lang="el-GR" sz="2000" dirty="0" smtClean="0">
                <a:solidFill>
                  <a:srgbClr val="0070C0"/>
                </a:solidFill>
              </a:rPr>
            </a:br>
            <a:r>
              <a:rPr lang="el-GR" sz="2000" dirty="0" smtClean="0">
                <a:solidFill>
                  <a:srgbClr val="0070C0"/>
                </a:solidFill>
              </a:rPr>
              <a:t>Μέθοδοι υπολογισμού της εκτιμώμενης αξίας της προμήθειας</a:t>
            </a:r>
          </a:p>
        </p:txBody>
      </p:sp>
      <p:sp>
        <p:nvSpPr>
          <p:cNvPr id="37892" name="Rectangle 3"/>
          <p:cNvSpPr>
            <a:spLocks noGrp="1" noChangeArrowheads="1"/>
          </p:cNvSpPr>
          <p:nvPr>
            <p:ph type="subTitle" idx="4294967295"/>
          </p:nvPr>
        </p:nvSpPr>
        <p:spPr>
          <a:xfrm>
            <a:off x="395288" y="1071546"/>
            <a:ext cx="8424862" cy="5143536"/>
          </a:xfrm>
        </p:spPr>
        <p:txBody>
          <a:bodyPr/>
          <a:lstStyle/>
          <a:p>
            <a:pPr marL="371475" indent="-371475" algn="ctr" eaLnBrk="1" hangingPunct="1">
              <a:lnSpc>
                <a:spcPct val="150000"/>
              </a:lnSpc>
              <a:spcBef>
                <a:spcPct val="0"/>
              </a:spcBef>
              <a:buFont typeface="Wingdings" pitchFamily="2" charset="2"/>
              <a:buChar char="v"/>
              <a:tabLst>
                <a:tab pos="0" algn="l"/>
                <a:tab pos="361950" algn="l"/>
              </a:tabLst>
              <a:defRPr/>
            </a:pPr>
            <a:r>
              <a:rPr lang="el-GR" sz="1800" b="1" dirty="0" smtClean="0">
                <a:solidFill>
                  <a:srgbClr val="00B050"/>
                </a:solidFill>
                <a:effectLst/>
                <a:latin typeface="Arial" pitchFamily="34" charset="0"/>
                <a:cs typeface="Arial" pitchFamily="34" charset="0"/>
              </a:rPr>
              <a:t>ΠΑΡΕΚΛΙΣΗ ΑΠΌ ΤΟΝ ΚΑΝΟΝΑ:</a:t>
            </a:r>
          </a:p>
          <a:p>
            <a:pPr marL="371475" indent="-371475" algn="just" eaLnBrk="1" hangingPunct="1">
              <a:lnSpc>
                <a:spcPct val="150000"/>
              </a:lnSpc>
              <a:spcBef>
                <a:spcPct val="0"/>
              </a:spcBef>
              <a:buFont typeface="Wingdings" pitchFamily="2" charset="2"/>
              <a:buChar char="v"/>
              <a:tabLst>
                <a:tab pos="0" algn="l"/>
                <a:tab pos="361950" algn="l"/>
              </a:tabLst>
              <a:defRPr/>
            </a:pPr>
            <a:r>
              <a:rPr lang="el-GR" sz="1800" b="1" i="1" dirty="0" smtClean="0">
                <a:solidFill>
                  <a:srgbClr val="C00000"/>
                </a:solidFill>
                <a:effectLst/>
                <a:latin typeface="Arial" pitchFamily="34" charset="0"/>
                <a:cs typeface="Arial" pitchFamily="34" charset="0"/>
              </a:rPr>
              <a:t>«10. Παρά τα προβλεπόμενα στις παραγράφους 8 και 9, οι αναθέτουσες αρχές μπορούν να αναθέτουν συμβάσεις </a:t>
            </a:r>
            <a:r>
              <a:rPr lang="el-GR" sz="1800" b="1" i="1" u="sng" dirty="0" smtClean="0">
                <a:solidFill>
                  <a:srgbClr val="C00000"/>
                </a:solidFill>
                <a:effectLst/>
                <a:latin typeface="Arial" pitchFamily="34" charset="0"/>
                <a:cs typeface="Arial" pitchFamily="34" charset="0"/>
              </a:rPr>
              <a:t>για μεμονωμένες παρτίδες χωρίς να εφαρμόζουν </a:t>
            </a:r>
            <a:r>
              <a:rPr lang="el-GR" sz="1800" b="1" i="1" dirty="0" smtClean="0">
                <a:solidFill>
                  <a:srgbClr val="C00000"/>
                </a:solidFill>
                <a:effectLst/>
                <a:latin typeface="Arial" pitchFamily="34" charset="0"/>
                <a:cs typeface="Arial" pitchFamily="34" charset="0"/>
              </a:rPr>
              <a:t>τις διαδικασίες που προβλέπονται στην παρούσα οδηγία, εφόσον η εκτιμώμενη αξία της εν λόγω παρτίδας, χωρίς ΦΠΑ, είναι μικρότερη από 80 000 EUR για αγαθά ή υπηρεσίες ή από 1 εκατ. EUR για έργα. </a:t>
            </a:r>
          </a:p>
          <a:p>
            <a:pPr marL="371475" indent="-371475" algn="just" eaLnBrk="1" hangingPunct="1">
              <a:lnSpc>
                <a:spcPct val="150000"/>
              </a:lnSpc>
              <a:spcBef>
                <a:spcPct val="0"/>
              </a:spcBef>
              <a:buNone/>
              <a:tabLst>
                <a:tab pos="0" algn="l"/>
                <a:tab pos="361950" algn="l"/>
              </a:tabLst>
              <a:defRPr/>
            </a:pPr>
            <a:r>
              <a:rPr lang="el-GR" sz="1800" b="1" i="1" dirty="0" smtClean="0">
                <a:solidFill>
                  <a:srgbClr val="C00000"/>
                </a:solidFill>
                <a:effectLst/>
                <a:latin typeface="Arial" pitchFamily="34" charset="0"/>
                <a:cs typeface="Arial" pitchFamily="34" charset="0"/>
              </a:rPr>
              <a:t>		Πάντως, η συνολική αξία των παρτίδων που ανατίθενται με αυτόν τον τρόπο, χωρίς την εφαρμογή της παρούσας οδηγίας, δεν υπερβαίνει το 20% της συνολικής αξίας όλων των παρτίδων στις οποίες έχει υποδιαιρεθεί το προτεινόμενο έργο, η προτεινόμενη αγορά ομοιογενών αγαθών ή η προτεινόμενη παροχή υπηρεσιών»</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2D684E9F-3D2D-4493-BC19-2E3F4FE332E9}" type="slidenum">
              <a:rPr lang="el-GR" sz="1200"/>
              <a:pPr algn="r"/>
              <a:t>66</a:t>
            </a:fld>
            <a:endParaRPr lang="el-GR" sz="1200"/>
          </a:p>
        </p:txBody>
      </p:sp>
      <p:sp>
        <p:nvSpPr>
          <p:cNvPr id="37891" name="Rectangle 2"/>
          <p:cNvSpPr>
            <a:spLocks noGrp="1" noChangeArrowheads="1"/>
          </p:cNvSpPr>
          <p:nvPr>
            <p:ph type="ctrTitle" idx="4294967295"/>
          </p:nvPr>
        </p:nvSpPr>
        <p:spPr>
          <a:xfrm>
            <a:off x="323850" y="188913"/>
            <a:ext cx="8497888" cy="360362"/>
          </a:xfrm>
        </p:spPr>
        <p:txBody>
          <a:bodyPr anchor="b"/>
          <a:lstStyle/>
          <a:p>
            <a:pPr eaLnBrk="1" hangingPunct="1">
              <a:lnSpc>
                <a:spcPct val="80000"/>
              </a:lnSpc>
              <a:defRPr/>
            </a:pPr>
            <a:r>
              <a:rPr lang="el-GR" sz="2000" smtClean="0">
                <a:solidFill>
                  <a:schemeClr val="folHlink"/>
                </a:solidFill>
                <a:latin typeface="Arial" charset="0"/>
              </a:rPr>
              <a:t>άρθρο 6 άσκηση δικαιωμάτων προαίρεσης</a:t>
            </a:r>
            <a:endParaRPr lang="el-GR" sz="2000" b="0" smtClean="0">
              <a:solidFill>
                <a:schemeClr val="accent2"/>
              </a:solidFill>
              <a:latin typeface="Arial" charset="0"/>
            </a:endParaRPr>
          </a:p>
        </p:txBody>
      </p:sp>
      <p:sp>
        <p:nvSpPr>
          <p:cNvPr id="58372" name="Rectangle 3"/>
          <p:cNvSpPr>
            <a:spLocks noGrp="1" noChangeArrowheads="1"/>
          </p:cNvSpPr>
          <p:nvPr>
            <p:ph type="subTitle" idx="4294967295"/>
          </p:nvPr>
        </p:nvSpPr>
        <p:spPr>
          <a:xfrm>
            <a:off x="179388" y="692150"/>
            <a:ext cx="8640762" cy="5976938"/>
          </a:xfrm>
          <a:noFill/>
        </p:spPr>
        <p:txBody>
          <a:bodyPr/>
          <a:lstStyle/>
          <a:p>
            <a:pPr marL="0" indent="0" algn="just" eaLnBrk="1" hangingPunct="1">
              <a:lnSpc>
                <a:spcPct val="160000"/>
              </a:lnSpc>
              <a:spcBef>
                <a:spcPct val="0"/>
              </a:spcBef>
              <a:buFont typeface="Wingdings" pitchFamily="2" charset="2"/>
              <a:buNone/>
              <a:tabLst>
                <a:tab pos="0" algn="l"/>
              </a:tabLst>
            </a:pPr>
            <a:r>
              <a:rPr lang="el-GR" sz="1800" dirty="0" smtClean="0">
                <a:solidFill>
                  <a:schemeClr val="folHlink"/>
                </a:solidFill>
                <a:effectLst/>
                <a:latin typeface="Arial" charset="0"/>
              </a:rPr>
              <a:t>174</a:t>
            </a:r>
            <a:r>
              <a:rPr lang="el-GR" sz="1800" b="1" dirty="0" smtClean="0">
                <a:solidFill>
                  <a:schemeClr val="folHlink"/>
                </a:solidFill>
                <a:effectLst/>
                <a:latin typeface="Arial" charset="0"/>
              </a:rPr>
              <a:t>ΝΣΚ/588/2008 </a:t>
            </a:r>
            <a:r>
              <a:rPr lang="el-GR" sz="1800" dirty="0" smtClean="0">
                <a:effectLst/>
                <a:latin typeface="Arial" charset="0"/>
              </a:rPr>
              <a:t>Δικαιώματα προαιρέσεως στο δίκαιο των προμηθειών και προσδιορισμός ποσότητας των υπό προμήθεια ειδών, τόσο στην διακήρυξη του διαγωνισμού προμηθειών, όσο στην κατακυρωτική απόφαση και στην σύμβαση.</a:t>
            </a:r>
          </a:p>
          <a:p>
            <a:pPr marL="0" indent="0" algn="just" eaLnBrk="1" hangingPunct="1">
              <a:lnSpc>
                <a:spcPct val="160000"/>
              </a:lnSpc>
              <a:spcBef>
                <a:spcPct val="0"/>
              </a:spcBef>
              <a:buFont typeface="Wingdings" pitchFamily="2" charset="2"/>
              <a:buNone/>
              <a:tabLst>
                <a:tab pos="0" algn="l"/>
              </a:tabLst>
            </a:pPr>
            <a:r>
              <a:rPr lang="el-GR" sz="1800" dirty="0" smtClean="0">
                <a:effectLst/>
                <a:latin typeface="Arial" charset="0"/>
              </a:rPr>
              <a:t>Α) Το δικαίωμα προαιρέσεως του </a:t>
            </a:r>
            <a:r>
              <a:rPr lang="el-GR" sz="1800" dirty="0" smtClean="0">
                <a:solidFill>
                  <a:schemeClr val="folHlink"/>
                </a:solidFill>
                <a:effectLst/>
                <a:latin typeface="Arial" charset="0"/>
              </a:rPr>
              <a:t>άρθρου 21 του Π.Δ/</a:t>
            </a:r>
            <a:r>
              <a:rPr lang="el-GR" sz="1800" dirty="0" err="1" smtClean="0">
                <a:solidFill>
                  <a:schemeClr val="folHlink"/>
                </a:solidFill>
                <a:effectLst/>
                <a:latin typeface="Arial" charset="0"/>
              </a:rPr>
              <a:t>τος</a:t>
            </a:r>
            <a:r>
              <a:rPr lang="el-GR" sz="1800" dirty="0" smtClean="0">
                <a:solidFill>
                  <a:schemeClr val="folHlink"/>
                </a:solidFill>
                <a:effectLst/>
                <a:latin typeface="Arial" charset="0"/>
              </a:rPr>
              <a:t> 118/2007</a:t>
            </a:r>
            <a:r>
              <a:rPr lang="el-GR" sz="1800" dirty="0" smtClean="0">
                <a:effectLst/>
                <a:latin typeface="Arial" charset="0"/>
              </a:rPr>
              <a:t>, το οποίο, προκειμένου να ασκηθεί, πρέπει να προβλέπεται στην διακήρυξη του διαγωνισμού </a:t>
            </a:r>
            <a:r>
              <a:rPr lang="el-GR" sz="1800" u="sng" dirty="0" smtClean="0">
                <a:solidFill>
                  <a:srgbClr val="00B0F0"/>
                </a:solidFill>
                <a:effectLst/>
                <a:latin typeface="Arial" charset="0"/>
              </a:rPr>
              <a:t>διαφοροποιείται από τα υπόλοιπα δικαιώματα προαιρέσεως</a:t>
            </a:r>
            <a:r>
              <a:rPr lang="el-GR" sz="1800" dirty="0" smtClean="0">
                <a:effectLst/>
                <a:latin typeface="Arial" charset="0"/>
              </a:rPr>
              <a:t>, </a:t>
            </a:r>
            <a:r>
              <a:rPr lang="el-GR" sz="1800" dirty="0" smtClean="0">
                <a:solidFill>
                  <a:srgbClr val="00B0F0"/>
                </a:solidFill>
                <a:effectLst/>
                <a:latin typeface="Arial" charset="0"/>
              </a:rPr>
              <a:t>κατά τον χρόνο ασκήσεώς του, καθόσον τούτο δύναται να ασκηθεί </a:t>
            </a:r>
            <a:r>
              <a:rPr lang="el-GR" sz="1800" u="sng" dirty="0" smtClean="0">
                <a:solidFill>
                  <a:srgbClr val="00B0F0"/>
                </a:solidFill>
                <a:effectLst/>
                <a:latin typeface="Arial" charset="0"/>
              </a:rPr>
              <a:t>μόνο κατά την κατακύρωση των αποτελεσμάτων του διαγωνισμού και όχι μεταγενεστέρως</a:t>
            </a:r>
            <a:r>
              <a:rPr lang="el-GR" sz="1800" dirty="0" smtClean="0">
                <a:effectLst/>
                <a:latin typeface="Arial" charset="0"/>
              </a:rPr>
              <a:t>, ενώ τα υπόλοιπα δικαιώματα προαιρέσεως τα οποία </a:t>
            </a:r>
            <a:r>
              <a:rPr lang="el-GR" sz="1800" b="1" dirty="0" smtClean="0">
                <a:effectLst/>
                <a:latin typeface="Arial" charset="0"/>
              </a:rPr>
              <a:t>πρέπει να προβλέπονται τόσο στη διακήρυξη, όσο στην κατακυρωτική απόφαση και την σύμβαση που ακολουθεί, δύνανται να ασκηθούν κατά την διάρκεια ή μετά την λήξη της συμβάσεως προμηθείας</a:t>
            </a:r>
            <a:r>
              <a:rPr lang="el-GR" sz="1800" dirty="0" smtClean="0">
                <a:effectLst/>
                <a:latin typeface="Arial" charset="0"/>
              </a:rPr>
              <a:t>, </a:t>
            </a:r>
            <a:r>
              <a:rPr lang="el-GR" sz="1800" b="1" dirty="0" smtClean="0">
                <a:solidFill>
                  <a:srgbClr val="00B0F0"/>
                </a:solidFill>
                <a:effectLst/>
                <a:latin typeface="Arial" charset="0"/>
              </a:rPr>
              <a:t>αναλόγως της συμφωνίας (σύμφωνο προαιρέσεως) </a:t>
            </a:r>
            <a:r>
              <a:rPr lang="el-GR" sz="1800" b="1" u="sng" dirty="0" smtClean="0">
                <a:solidFill>
                  <a:srgbClr val="FF0000"/>
                </a:solidFill>
                <a:effectLst/>
                <a:latin typeface="Arial" charset="0"/>
              </a:rPr>
              <a:t>και εντός συγκεκριμένου χρονοδιαγράμματος</a:t>
            </a:r>
            <a:r>
              <a:rPr lang="el-GR" sz="1800" dirty="0" smtClean="0">
                <a:solidFill>
                  <a:srgbClr val="FF0000"/>
                </a:solidFill>
                <a:effectLst/>
                <a:latin typeface="Arial" charset="0"/>
              </a:rPr>
              <a:t>. </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4"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C4D34511-6DF9-4D6B-B7ED-143A16A49DCD}" type="slidenum">
              <a:rPr lang="el-GR" sz="1200"/>
              <a:pPr algn="r"/>
              <a:t>67</a:t>
            </a:fld>
            <a:endParaRPr lang="el-GR" sz="1200"/>
          </a:p>
        </p:txBody>
      </p:sp>
      <p:sp>
        <p:nvSpPr>
          <p:cNvPr id="37891" name="Rectangle 2"/>
          <p:cNvSpPr>
            <a:spLocks noGrp="1" noChangeArrowheads="1"/>
          </p:cNvSpPr>
          <p:nvPr>
            <p:ph type="ctrTitle" idx="4294967295"/>
          </p:nvPr>
        </p:nvSpPr>
        <p:spPr>
          <a:xfrm>
            <a:off x="323850" y="188913"/>
            <a:ext cx="8497888" cy="360362"/>
          </a:xfrm>
        </p:spPr>
        <p:txBody>
          <a:bodyPr anchor="b"/>
          <a:lstStyle/>
          <a:p>
            <a:pPr eaLnBrk="1" hangingPunct="1">
              <a:lnSpc>
                <a:spcPct val="80000"/>
              </a:lnSpc>
              <a:defRPr/>
            </a:pPr>
            <a:r>
              <a:rPr lang="el-GR" sz="2000" smtClean="0">
                <a:solidFill>
                  <a:schemeClr val="folHlink"/>
                </a:solidFill>
                <a:latin typeface="Arial" charset="0"/>
              </a:rPr>
              <a:t>άρθρο 6 άσκηση δικαιωμάτων προαίρεσης</a:t>
            </a:r>
            <a:endParaRPr lang="el-GR" sz="2000" b="0" smtClean="0">
              <a:solidFill>
                <a:schemeClr val="accent2"/>
              </a:solidFill>
              <a:latin typeface="Arial" charset="0"/>
            </a:endParaRPr>
          </a:p>
        </p:txBody>
      </p:sp>
      <p:sp>
        <p:nvSpPr>
          <p:cNvPr id="59396" name="Rectangle 3"/>
          <p:cNvSpPr>
            <a:spLocks noGrp="1" noChangeArrowheads="1"/>
          </p:cNvSpPr>
          <p:nvPr>
            <p:ph type="subTitle" idx="4294967295"/>
          </p:nvPr>
        </p:nvSpPr>
        <p:spPr>
          <a:xfrm>
            <a:off x="179388" y="785794"/>
            <a:ext cx="8640762" cy="5429288"/>
          </a:xfrm>
          <a:noFill/>
        </p:spPr>
        <p:txBody>
          <a:bodyPr/>
          <a:lstStyle/>
          <a:p>
            <a:pPr marL="0" indent="0" algn="just" eaLnBrk="1" hangingPunct="1">
              <a:lnSpc>
                <a:spcPct val="160000"/>
              </a:lnSpc>
              <a:spcBef>
                <a:spcPct val="0"/>
              </a:spcBef>
              <a:buFont typeface="Wingdings" pitchFamily="2" charset="2"/>
              <a:buNone/>
              <a:tabLst>
                <a:tab pos="0" algn="l"/>
              </a:tabLst>
            </a:pPr>
            <a:r>
              <a:rPr lang="el-GR" sz="2000" dirty="0" smtClean="0">
                <a:solidFill>
                  <a:schemeClr val="accent6">
                    <a:lumMod val="50000"/>
                  </a:schemeClr>
                </a:solidFill>
                <a:effectLst/>
                <a:latin typeface="Arial" charset="0"/>
              </a:rPr>
              <a:t>174</a:t>
            </a:r>
            <a:r>
              <a:rPr lang="el-GR" sz="2000" b="1" dirty="0" smtClean="0">
                <a:solidFill>
                  <a:schemeClr val="accent6">
                    <a:lumMod val="50000"/>
                  </a:schemeClr>
                </a:solidFill>
                <a:effectLst/>
                <a:latin typeface="Arial" charset="0"/>
              </a:rPr>
              <a:t>ΝΣΚ/588/2008 </a:t>
            </a:r>
          </a:p>
          <a:p>
            <a:pPr marL="0" indent="0" algn="just" eaLnBrk="1" hangingPunct="1">
              <a:lnSpc>
                <a:spcPct val="160000"/>
              </a:lnSpc>
              <a:spcBef>
                <a:spcPct val="0"/>
              </a:spcBef>
              <a:buFont typeface="Wingdings" pitchFamily="2" charset="2"/>
              <a:buNone/>
              <a:tabLst>
                <a:tab pos="0" algn="l"/>
              </a:tabLst>
            </a:pPr>
            <a:r>
              <a:rPr lang="el-GR" sz="2000" dirty="0" smtClean="0">
                <a:solidFill>
                  <a:schemeClr val="accent6">
                    <a:lumMod val="50000"/>
                  </a:schemeClr>
                </a:solidFill>
                <a:effectLst/>
                <a:latin typeface="Arial" charset="0"/>
              </a:rPr>
              <a:t>Β) Σύμφωνα με τις διατάξεις των Π.Δ/των 60/2007 και 118/2007, αλλά και κατά τα γενόμενα, παγίως, δεκτά από την νομολογία του </a:t>
            </a:r>
            <a:r>
              <a:rPr lang="el-GR" sz="2000" dirty="0" err="1" smtClean="0">
                <a:solidFill>
                  <a:schemeClr val="accent6">
                    <a:lumMod val="50000"/>
                  </a:schemeClr>
                </a:solidFill>
                <a:effectLst/>
                <a:latin typeface="Arial" charset="0"/>
              </a:rPr>
              <a:t>ΣτΕ</a:t>
            </a:r>
            <a:r>
              <a:rPr lang="el-GR" sz="2000" dirty="0" smtClean="0">
                <a:solidFill>
                  <a:schemeClr val="accent6">
                    <a:lumMod val="50000"/>
                  </a:schemeClr>
                </a:solidFill>
                <a:effectLst/>
                <a:latin typeface="Arial" charset="0"/>
              </a:rPr>
              <a:t>. και του </a:t>
            </a:r>
            <a:r>
              <a:rPr lang="el-GR" sz="2000" dirty="0" err="1" smtClean="0">
                <a:solidFill>
                  <a:schemeClr val="accent6">
                    <a:lumMod val="50000"/>
                  </a:schemeClr>
                </a:solidFill>
                <a:effectLst/>
                <a:latin typeface="Arial" charset="0"/>
              </a:rPr>
              <a:t>ΕλΣ</a:t>
            </a:r>
            <a:r>
              <a:rPr lang="el-GR" sz="2000" dirty="0" smtClean="0">
                <a:solidFill>
                  <a:schemeClr val="accent6">
                    <a:lumMod val="50000"/>
                  </a:schemeClr>
                </a:solidFill>
                <a:effectLst/>
                <a:latin typeface="Arial" charset="0"/>
              </a:rPr>
              <a:t>, οι αναθέτουσες αρχές </a:t>
            </a:r>
            <a:r>
              <a:rPr lang="el-GR" sz="2000" b="1" dirty="0" smtClean="0">
                <a:solidFill>
                  <a:schemeClr val="accent6">
                    <a:lumMod val="50000"/>
                  </a:schemeClr>
                </a:solidFill>
                <a:effectLst/>
                <a:latin typeface="Arial" charset="0"/>
              </a:rPr>
              <a:t>οφείλουν να προσδιορίζουν, επακριβώς, τόσο στην διακήρυξη του διαγωνισμού προμηθείας, όσο στην κατακυρωτική απόφαση και την σύμβαση, </a:t>
            </a:r>
            <a:r>
              <a:rPr lang="el-GR" sz="2000" b="1" u="sng" dirty="0" smtClean="0">
                <a:solidFill>
                  <a:schemeClr val="accent6">
                    <a:lumMod val="50000"/>
                  </a:schemeClr>
                </a:solidFill>
                <a:effectLst/>
                <a:latin typeface="Arial" charset="0"/>
              </a:rPr>
              <a:t>τις ποσότητες</a:t>
            </a:r>
            <a:r>
              <a:rPr lang="el-GR" sz="2000" b="1" dirty="0" smtClean="0">
                <a:solidFill>
                  <a:schemeClr val="accent6">
                    <a:lumMod val="50000"/>
                  </a:schemeClr>
                </a:solidFill>
                <a:effectLst/>
                <a:latin typeface="Arial" charset="0"/>
              </a:rPr>
              <a:t> των υπό προμήθεια ειδών</a:t>
            </a:r>
            <a:r>
              <a:rPr lang="el-GR" sz="2000" dirty="0" smtClean="0">
                <a:solidFill>
                  <a:schemeClr val="accent6">
                    <a:lumMod val="50000"/>
                  </a:schemeClr>
                </a:solidFill>
                <a:effectLst/>
                <a:latin typeface="Arial" charset="0"/>
              </a:rPr>
              <a:t>, στις περιπτώσεις δε που τα ανωτέρω είδη υποδιαιρούνται σε διάφορες υποκατηγορίες, τότε θα πρέπει να προσδιορίζουν τις ποσότητες κάθε υποκατηγορίας, τουλάχιστον, κατά προσέγγιση. </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418"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473A049F-C6E3-4AAC-AA40-D98CFCB7D3D3}" type="slidenum">
              <a:rPr lang="el-GR" sz="1200"/>
              <a:pPr algn="r"/>
              <a:t>68</a:t>
            </a:fld>
            <a:endParaRPr lang="el-GR" sz="1200"/>
          </a:p>
        </p:txBody>
      </p:sp>
      <p:sp>
        <p:nvSpPr>
          <p:cNvPr id="37891" name="Rectangle 2"/>
          <p:cNvSpPr>
            <a:spLocks noGrp="1" noChangeArrowheads="1"/>
          </p:cNvSpPr>
          <p:nvPr>
            <p:ph type="ctrTitle" idx="4294967295"/>
          </p:nvPr>
        </p:nvSpPr>
        <p:spPr>
          <a:xfrm>
            <a:off x="323850" y="188913"/>
            <a:ext cx="8497888" cy="503237"/>
          </a:xfrm>
        </p:spPr>
        <p:txBody>
          <a:bodyPr anchor="b"/>
          <a:lstStyle/>
          <a:p>
            <a:pPr eaLnBrk="1" hangingPunct="1">
              <a:lnSpc>
                <a:spcPct val="80000"/>
              </a:lnSpc>
              <a:defRPr/>
            </a:pPr>
            <a:r>
              <a:rPr lang="el-GR" sz="2000" smtClean="0">
                <a:solidFill>
                  <a:schemeClr val="folHlink"/>
                </a:solidFill>
                <a:latin typeface="Arial" charset="0"/>
              </a:rPr>
              <a:t>άρθρο 6 άσκηση δικαιωμάτων προαίρεσης</a:t>
            </a:r>
            <a:endParaRPr lang="el-GR" sz="2000" b="0" smtClean="0">
              <a:solidFill>
                <a:schemeClr val="accent2"/>
              </a:solidFill>
              <a:latin typeface="Arial" charset="0"/>
            </a:endParaRPr>
          </a:p>
        </p:txBody>
      </p:sp>
      <p:sp>
        <p:nvSpPr>
          <p:cNvPr id="60420" name="Rectangle 3"/>
          <p:cNvSpPr>
            <a:spLocks noGrp="1" noChangeArrowheads="1"/>
          </p:cNvSpPr>
          <p:nvPr>
            <p:ph type="subTitle" idx="4294967295"/>
          </p:nvPr>
        </p:nvSpPr>
        <p:spPr>
          <a:xfrm>
            <a:off x="179388" y="765175"/>
            <a:ext cx="8640762" cy="5688013"/>
          </a:xfrm>
          <a:noFill/>
        </p:spPr>
        <p:txBody>
          <a:bodyPr/>
          <a:lstStyle/>
          <a:p>
            <a:pPr marL="0" indent="0" algn="just" eaLnBrk="1" hangingPunct="1">
              <a:lnSpc>
                <a:spcPct val="160000"/>
              </a:lnSpc>
              <a:spcBef>
                <a:spcPct val="0"/>
              </a:spcBef>
              <a:buFont typeface="Wingdings" pitchFamily="2" charset="2"/>
              <a:buNone/>
              <a:tabLst>
                <a:tab pos="0" algn="l"/>
              </a:tabLst>
            </a:pPr>
            <a:r>
              <a:rPr lang="el-GR" sz="2000" dirty="0" smtClean="0">
                <a:solidFill>
                  <a:schemeClr val="accent6">
                    <a:lumMod val="50000"/>
                  </a:schemeClr>
                </a:solidFill>
                <a:effectLst/>
                <a:latin typeface="Arial" charset="0"/>
              </a:rPr>
              <a:t>174</a:t>
            </a:r>
            <a:r>
              <a:rPr lang="el-GR" sz="2000" b="1" dirty="0" smtClean="0">
                <a:solidFill>
                  <a:schemeClr val="accent6">
                    <a:lumMod val="50000"/>
                  </a:schemeClr>
                </a:solidFill>
                <a:effectLst/>
                <a:latin typeface="Arial" charset="0"/>
              </a:rPr>
              <a:t>ΝΣΚ/588/2008 </a:t>
            </a:r>
          </a:p>
          <a:p>
            <a:pPr marL="0" indent="0" algn="just" eaLnBrk="1" hangingPunct="1">
              <a:lnSpc>
                <a:spcPct val="160000"/>
              </a:lnSpc>
              <a:spcBef>
                <a:spcPct val="0"/>
              </a:spcBef>
              <a:buFont typeface="Wingdings" pitchFamily="2" charset="2"/>
              <a:buNone/>
              <a:tabLst>
                <a:tab pos="0" algn="l"/>
              </a:tabLst>
            </a:pPr>
            <a:r>
              <a:rPr lang="el-GR" sz="2000" dirty="0" smtClean="0">
                <a:solidFill>
                  <a:schemeClr val="accent6">
                    <a:lumMod val="50000"/>
                  </a:schemeClr>
                </a:solidFill>
                <a:effectLst/>
                <a:latin typeface="Arial" charset="0"/>
              </a:rPr>
              <a:t>Γ) Εάν προβλεφθεί στην διακήρυξη δικαίωμα προαιρέσεως, το οποίο θα ασκηθεί μετά την κατακύρωση, δηλαδή είτε κατά την διάρκεια εκτελέσεως της συμβάσεως είτε μετά την λήξη αυτής, τούτο είναι μεν κατά νόμο επιτρεπτό, κατά τις προαναφερθείσες διατάξεις και την νομολογία του </a:t>
            </a:r>
            <a:r>
              <a:rPr lang="el-GR" sz="2000" dirty="0" err="1" smtClean="0">
                <a:solidFill>
                  <a:schemeClr val="accent6">
                    <a:lumMod val="50000"/>
                  </a:schemeClr>
                </a:solidFill>
                <a:effectLst/>
                <a:latin typeface="Arial" charset="0"/>
              </a:rPr>
              <a:t>Σ.τ.Ε</a:t>
            </a:r>
            <a:r>
              <a:rPr lang="el-GR" sz="2000" dirty="0" smtClean="0">
                <a:solidFill>
                  <a:schemeClr val="accent6">
                    <a:lumMod val="50000"/>
                  </a:schemeClr>
                </a:solidFill>
                <a:effectLst/>
                <a:latin typeface="Arial" charset="0"/>
              </a:rPr>
              <a:t>. και του Ε.Σ., </a:t>
            </a:r>
            <a:r>
              <a:rPr lang="el-GR" sz="2000" b="1" dirty="0" smtClean="0">
                <a:solidFill>
                  <a:schemeClr val="accent6">
                    <a:lumMod val="50000"/>
                  </a:schemeClr>
                </a:solidFill>
                <a:effectLst/>
                <a:latin typeface="Arial" charset="0"/>
              </a:rPr>
              <a:t>πλην όμως, δεν δύναται να υπερβεί ως προς την επαύξηση της ποσότητας των υπό προμήθεια ειδών</a:t>
            </a:r>
            <a:r>
              <a:rPr lang="el-GR" sz="2000" dirty="0" smtClean="0">
                <a:solidFill>
                  <a:schemeClr val="accent6">
                    <a:lumMod val="50000"/>
                  </a:schemeClr>
                </a:solidFill>
                <a:effectLst/>
                <a:latin typeface="Arial" charset="0"/>
              </a:rPr>
              <a:t>, τα προβλεπόμενα ανώτερα ποσοστά του άρθρου 21 του Π.Δ/</a:t>
            </a:r>
            <a:r>
              <a:rPr lang="el-GR" sz="2000" dirty="0" err="1" smtClean="0">
                <a:solidFill>
                  <a:schemeClr val="accent6">
                    <a:lumMod val="50000"/>
                  </a:schemeClr>
                </a:solidFill>
                <a:effectLst/>
                <a:latin typeface="Arial" charset="0"/>
              </a:rPr>
              <a:t>τος</a:t>
            </a:r>
            <a:r>
              <a:rPr lang="el-GR" sz="2000" dirty="0" smtClean="0">
                <a:solidFill>
                  <a:schemeClr val="accent6">
                    <a:lumMod val="50000"/>
                  </a:schemeClr>
                </a:solidFill>
                <a:effectLst/>
                <a:latin typeface="Arial" charset="0"/>
              </a:rPr>
              <a:t> 118/2007. Δ) Η ανωτέρω υποχρέωση των αναθετουσών αρχών να προσδιορίζουν, επακριβώς, τις ποσότητες των υπό προμήθεια ειδών στην διακήρυξη του διαγωνισμού, την κατακυρωτική απόφαση και την σύμβαση, δεν αναιρείται </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418"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473A049F-C6E3-4AAC-AA40-D98CFCB7D3D3}" type="slidenum">
              <a:rPr lang="el-GR" sz="1200"/>
              <a:pPr algn="r"/>
              <a:t>69</a:t>
            </a:fld>
            <a:endParaRPr lang="el-GR" sz="1200"/>
          </a:p>
        </p:txBody>
      </p:sp>
      <p:sp>
        <p:nvSpPr>
          <p:cNvPr id="37891" name="Rectangle 2"/>
          <p:cNvSpPr>
            <a:spLocks noGrp="1" noChangeArrowheads="1"/>
          </p:cNvSpPr>
          <p:nvPr>
            <p:ph type="ctrTitle" idx="4294967295"/>
          </p:nvPr>
        </p:nvSpPr>
        <p:spPr>
          <a:xfrm>
            <a:off x="323850" y="188913"/>
            <a:ext cx="8497888" cy="503237"/>
          </a:xfrm>
        </p:spPr>
        <p:txBody>
          <a:bodyPr anchor="b"/>
          <a:lstStyle/>
          <a:p>
            <a:pPr eaLnBrk="1" hangingPunct="1">
              <a:lnSpc>
                <a:spcPct val="80000"/>
              </a:lnSpc>
              <a:defRPr/>
            </a:pPr>
            <a:r>
              <a:rPr lang="el-GR" sz="2000" dirty="0" smtClean="0">
                <a:effectLst/>
                <a:latin typeface="Arial" pitchFamily="34" charset="0"/>
                <a:cs typeface="Arial" pitchFamily="34" charset="0"/>
              </a:rPr>
              <a:t>Άρθρο 49 Επάρκεια προϋπολογισμού, ωριμότητα, μελέτες</a:t>
            </a:r>
            <a:r>
              <a:rPr lang="el-GR" sz="2000" dirty="0" smtClean="0">
                <a:effectLst/>
              </a:rPr>
              <a:t/>
            </a:r>
            <a:br>
              <a:rPr lang="el-GR" sz="2000" dirty="0" smtClean="0">
                <a:effectLst/>
              </a:rPr>
            </a:br>
            <a:endParaRPr lang="el-GR" sz="2000" b="0" dirty="0" smtClean="0">
              <a:solidFill>
                <a:schemeClr val="accent2"/>
              </a:solidFill>
              <a:effectLst/>
              <a:latin typeface="Arial" charset="0"/>
            </a:endParaRPr>
          </a:p>
        </p:txBody>
      </p:sp>
      <p:sp>
        <p:nvSpPr>
          <p:cNvPr id="60420" name="Rectangle 3"/>
          <p:cNvSpPr>
            <a:spLocks noGrp="1" noChangeArrowheads="1"/>
          </p:cNvSpPr>
          <p:nvPr>
            <p:ph type="subTitle" idx="4294967295"/>
          </p:nvPr>
        </p:nvSpPr>
        <p:spPr>
          <a:xfrm>
            <a:off x="179388" y="765175"/>
            <a:ext cx="8640762" cy="5688013"/>
          </a:xfrm>
          <a:noFill/>
        </p:spPr>
        <p:txBody>
          <a:bodyPr/>
          <a:lstStyle/>
          <a:p>
            <a:pPr marL="355600" indent="-355600" algn="just" defTabSz="190500">
              <a:lnSpc>
                <a:spcPct val="150000"/>
              </a:lnSpc>
              <a:spcBef>
                <a:spcPct val="0"/>
              </a:spcBef>
              <a:buFont typeface="Wingdings" pitchFamily="2" charset="2"/>
              <a:buChar char="§"/>
              <a:tabLst>
                <a:tab pos="0" algn="l"/>
                <a:tab pos="355600" algn="l"/>
              </a:tabLst>
            </a:pPr>
            <a:r>
              <a:rPr lang="el-GR" sz="2000" b="1" dirty="0" smtClean="0">
                <a:solidFill>
                  <a:schemeClr val="accent6">
                    <a:lumMod val="50000"/>
                  </a:schemeClr>
                </a:solidFill>
                <a:effectLst/>
                <a:latin typeface="Arial" charset="0"/>
              </a:rPr>
              <a:t>Στοιχεία ωριμότητας (ενδεικτικά) της υπό δημοπράτηση σύμβασης </a:t>
            </a:r>
            <a:r>
              <a:rPr lang="el-GR" sz="2000" b="1" dirty="0" smtClean="0">
                <a:solidFill>
                  <a:srgbClr val="FF0000"/>
                </a:solidFill>
                <a:effectLst/>
                <a:latin typeface="Arial" charset="0"/>
              </a:rPr>
              <a:t>[αποτελούν &amp; στοιχεία φακέλου σύμβασης]:</a:t>
            </a:r>
          </a:p>
          <a:p>
            <a:pPr marL="355600" indent="-355600" algn="just" defTabSz="190500">
              <a:lnSpc>
                <a:spcPct val="150000"/>
              </a:lnSpc>
              <a:spcBef>
                <a:spcPct val="0"/>
              </a:spcBef>
              <a:buNone/>
              <a:tabLst>
                <a:tab pos="0" algn="l"/>
                <a:tab pos="355600" algn="l"/>
              </a:tabLst>
            </a:pPr>
            <a:endParaRPr lang="el-GR" sz="2000" b="1" dirty="0" smtClean="0">
              <a:solidFill>
                <a:schemeClr val="accent6">
                  <a:lumMod val="50000"/>
                </a:schemeClr>
              </a:solidFill>
              <a:effectLst/>
              <a:latin typeface="Arial" charset="0"/>
            </a:endParaRPr>
          </a:p>
          <a:p>
            <a:pPr marL="355600" indent="-355600" algn="just" defTabSz="190500">
              <a:lnSpc>
                <a:spcPct val="150000"/>
              </a:lnSpc>
              <a:spcBef>
                <a:spcPct val="0"/>
              </a:spcBef>
              <a:buFont typeface="Wingdings" pitchFamily="2" charset="2"/>
              <a:buAutoNum type="romanLcPeriod"/>
              <a:tabLst>
                <a:tab pos="0" algn="l"/>
                <a:tab pos="355600" algn="l"/>
              </a:tabLst>
            </a:pPr>
            <a:r>
              <a:rPr lang="el-GR" sz="2000" b="1" dirty="0" smtClean="0">
                <a:solidFill>
                  <a:schemeClr val="accent6">
                    <a:lumMod val="50000"/>
                  </a:schemeClr>
                </a:solidFill>
                <a:effectLst/>
                <a:latin typeface="Arial" charset="0"/>
              </a:rPr>
              <a:t>η εκπλήρωση των προϋποθέσεων που τίθενται από ειδικές νομοθετικές διατάξεις για την έναρξη της διαδικασίας σύναψης της σύμβασης [λ.χ. μελέτες, εξασφάλιση χρηματοδότησης, αδειοδοτήσεις, κ.λπ.].</a:t>
            </a:r>
          </a:p>
          <a:p>
            <a:pPr marL="355600" indent="-355600" algn="just" defTabSz="190500">
              <a:lnSpc>
                <a:spcPct val="150000"/>
              </a:lnSpc>
              <a:spcBef>
                <a:spcPct val="0"/>
              </a:spcBef>
              <a:buFont typeface="Wingdings" pitchFamily="2" charset="2"/>
              <a:buAutoNum type="romanLcPeriod"/>
              <a:tabLst>
                <a:tab pos="0" algn="l"/>
                <a:tab pos="355600" algn="l"/>
              </a:tabLst>
            </a:pPr>
            <a:r>
              <a:rPr lang="el-GR" sz="2000" b="1" dirty="0" smtClean="0">
                <a:solidFill>
                  <a:schemeClr val="accent6">
                    <a:lumMod val="50000"/>
                  </a:schemeClr>
                </a:solidFill>
                <a:effectLst/>
                <a:latin typeface="Arial" charset="0"/>
              </a:rPr>
              <a:t>η </a:t>
            </a:r>
            <a:r>
              <a:rPr lang="el-GR" sz="2000" b="1" u="sng" dirty="0" smtClean="0">
                <a:solidFill>
                  <a:srgbClr val="C00000"/>
                </a:solidFill>
                <a:effectLst/>
                <a:latin typeface="Arial" charset="0"/>
              </a:rPr>
              <a:t>νομιμότητα &amp; πληρότητα</a:t>
            </a:r>
            <a:r>
              <a:rPr lang="el-GR" sz="2000" b="1" dirty="0" smtClean="0">
                <a:solidFill>
                  <a:srgbClr val="C00000"/>
                </a:solidFill>
                <a:effectLst/>
                <a:latin typeface="Arial" charset="0"/>
              </a:rPr>
              <a:t> </a:t>
            </a:r>
            <a:r>
              <a:rPr lang="el-GR" sz="2000" b="1" dirty="0" smtClean="0">
                <a:solidFill>
                  <a:schemeClr val="accent6">
                    <a:lumMod val="50000"/>
                  </a:schemeClr>
                </a:solidFill>
                <a:effectLst/>
                <a:latin typeface="Arial" charset="0"/>
              </a:rPr>
              <a:t>των σχετικών εγγράφων της σύμβασης &amp;</a:t>
            </a:r>
          </a:p>
          <a:p>
            <a:pPr marL="0" indent="0" algn="just" eaLnBrk="1" hangingPunct="1">
              <a:lnSpc>
                <a:spcPct val="160000"/>
              </a:lnSpc>
              <a:spcBef>
                <a:spcPct val="0"/>
              </a:spcBef>
              <a:buFont typeface="Wingdings" pitchFamily="2" charset="2"/>
              <a:buNone/>
              <a:tabLst>
                <a:tab pos="0" algn="l"/>
              </a:tabLst>
            </a:pPr>
            <a:endParaRPr lang="el-GR" sz="2000" b="1" dirty="0" smtClean="0">
              <a:solidFill>
                <a:schemeClr val="accent6">
                  <a:lumMod val="50000"/>
                </a:schemeClr>
              </a:solidFill>
              <a:effectLst/>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6"/>
          <p:cNvSpPr>
            <a:spLocks noGrp="1" noChangeArrowheads="1"/>
          </p:cNvSpPr>
          <p:nvPr>
            <p:ph type="sldNum" sz="quarter" idx="12"/>
          </p:nvPr>
        </p:nvSpPr>
        <p:spPr>
          <a:xfrm>
            <a:off x="6553200" y="6248400"/>
            <a:ext cx="1905000" cy="457200"/>
          </a:xfrm>
          <a:noFill/>
        </p:spPr>
        <p:txBody>
          <a:bodyPr/>
          <a:lstStyle/>
          <a:p>
            <a:fld id="{B132B82D-802D-4550-B4F5-DB2D961B57DE}" type="slidenum">
              <a:rPr lang="el-GR" sz="1200" smtClean="0">
                <a:effectLst/>
                <a:latin typeface="Verdana" pitchFamily="34" charset="0"/>
              </a:rPr>
              <a:pPr/>
              <a:t>7</a:t>
            </a:fld>
            <a:endParaRPr lang="el-GR" sz="1200" smtClean="0">
              <a:effectLst/>
              <a:latin typeface="Verdana" pitchFamily="34" charset="0"/>
            </a:endParaRPr>
          </a:p>
        </p:txBody>
      </p:sp>
      <p:sp>
        <p:nvSpPr>
          <p:cNvPr id="4099" name="Rectangle 2"/>
          <p:cNvSpPr>
            <a:spLocks noGrp="1" noChangeArrowheads="1"/>
          </p:cNvSpPr>
          <p:nvPr>
            <p:ph type="ctrTitle" idx="4294967295"/>
          </p:nvPr>
        </p:nvSpPr>
        <p:spPr>
          <a:xfrm>
            <a:off x="179388" y="188913"/>
            <a:ext cx="8642350" cy="576262"/>
          </a:xfrm>
        </p:spPr>
        <p:txBody>
          <a:bodyPr anchor="b"/>
          <a:lstStyle/>
          <a:p>
            <a:pPr eaLnBrk="1" hangingPunct="1">
              <a:defRPr/>
            </a:pPr>
            <a:r>
              <a:rPr lang="el-GR" sz="3400" b="0" dirty="0" smtClean="0">
                <a:latin typeface="Arial" charset="0"/>
              </a:rPr>
              <a:t/>
            </a:r>
            <a:br>
              <a:rPr lang="el-GR" sz="3400" b="0" dirty="0" smtClean="0">
                <a:latin typeface="Arial" charset="0"/>
              </a:rPr>
            </a:br>
            <a:r>
              <a:rPr lang="el-GR" sz="3400" b="0" dirty="0" smtClean="0">
                <a:latin typeface="Arial" charset="0"/>
              </a:rPr>
              <a:t/>
            </a:r>
            <a:br>
              <a:rPr lang="el-GR" sz="3400" b="0" dirty="0" smtClean="0">
                <a:latin typeface="Arial" charset="0"/>
              </a:rPr>
            </a:br>
            <a:r>
              <a:rPr lang="el-GR" sz="3400" b="0" dirty="0" smtClean="0">
                <a:latin typeface="Arial" charset="0"/>
              </a:rPr>
              <a:t/>
            </a:r>
            <a:br>
              <a:rPr lang="el-GR" sz="3400" b="0" dirty="0" smtClean="0">
                <a:latin typeface="Arial" charset="0"/>
              </a:rPr>
            </a:br>
            <a:r>
              <a:rPr lang="el-GR" sz="2000" dirty="0" smtClean="0"/>
              <a:t> ΝΣΚ/215/2016</a:t>
            </a:r>
            <a:endParaRPr lang="el-GR" sz="2000" dirty="0" smtClean="0">
              <a:solidFill>
                <a:schemeClr val="tx1"/>
              </a:solidFill>
              <a:latin typeface="Arial" charset="0"/>
            </a:endParaRPr>
          </a:p>
        </p:txBody>
      </p:sp>
      <p:sp>
        <p:nvSpPr>
          <p:cNvPr id="4100" name="Rectangle 3"/>
          <p:cNvSpPr>
            <a:spLocks noGrp="1" noChangeArrowheads="1"/>
          </p:cNvSpPr>
          <p:nvPr>
            <p:ph type="subTitle" idx="4294967295"/>
          </p:nvPr>
        </p:nvSpPr>
        <p:spPr>
          <a:xfrm>
            <a:off x="142844" y="765175"/>
            <a:ext cx="8858311" cy="5903913"/>
          </a:xfrm>
          <a:solidFill>
            <a:schemeClr val="accent1">
              <a:lumMod val="60000"/>
              <a:lumOff val="40000"/>
            </a:schemeClr>
          </a:solidFill>
        </p:spPr>
        <p:txBody>
          <a:bodyPr/>
          <a:lstStyle/>
          <a:p>
            <a:pPr marL="0" indent="0" algn="just" eaLnBrk="1" hangingPunct="1">
              <a:lnSpc>
                <a:spcPct val="150000"/>
              </a:lnSpc>
              <a:spcBef>
                <a:spcPts val="0"/>
              </a:spcBef>
              <a:buFont typeface="Wingdings" pitchFamily="2" charset="2"/>
              <a:buNone/>
              <a:defRPr/>
            </a:pPr>
            <a:r>
              <a:rPr lang="el-GR" sz="2000" b="1" dirty="0" smtClean="0">
                <a:latin typeface="Arial" pitchFamily="34" charset="0"/>
              </a:rPr>
              <a:t>… </a:t>
            </a:r>
            <a:r>
              <a:rPr lang="el-GR" sz="1700" dirty="0" smtClean="0">
                <a:solidFill>
                  <a:srgbClr val="002060"/>
                </a:solidFill>
                <a:effectLst/>
                <a:latin typeface="Arial" pitchFamily="34" charset="0"/>
              </a:rPr>
              <a:t>Ο όρος </a:t>
            </a:r>
            <a:r>
              <a:rPr lang="el-GR" sz="1700" b="1" dirty="0" smtClean="0">
                <a:solidFill>
                  <a:srgbClr val="002060"/>
                </a:solidFill>
                <a:effectLst/>
                <a:latin typeface="Arial" pitchFamily="34" charset="0"/>
              </a:rPr>
              <a:t>"κοινωφελής σκοπός</a:t>
            </a:r>
            <a:r>
              <a:rPr lang="el-GR" sz="1700" dirty="0" smtClean="0">
                <a:solidFill>
                  <a:srgbClr val="002060"/>
                </a:solidFill>
                <a:effectLst/>
                <a:latin typeface="Arial" pitchFamily="34" charset="0"/>
              </a:rPr>
              <a:t>" εισήχθη στη συνταγματική τάξη της χώρας με το άρθρο 20 του Συντάγματος του έτους 1927, επαναλήφθηκε δε στις αντίστοιχες διατάξεις των μεταγενέστερων Συνταγμάτων (άρθρο 109 § 1 του ισχύοντος Συντάγματος). Εξειδικεύοντας την πιο πάνω συνταγματική διάταξη, ο κοινός νομοθέτης όρισε με το άρθρο 1 του Α.Ν. 2039/1939 (ΦΕΚ 455) ότι</a:t>
            </a:r>
            <a:r>
              <a:rPr lang="el-GR" sz="1700" i="1" dirty="0" smtClean="0">
                <a:solidFill>
                  <a:srgbClr val="002060"/>
                </a:solidFill>
                <a:effectLst/>
                <a:latin typeface="Arial" pitchFamily="34" charset="0"/>
              </a:rPr>
              <a:t>: </a:t>
            </a:r>
            <a:r>
              <a:rPr lang="el-GR" sz="1700" dirty="0" smtClean="0">
                <a:solidFill>
                  <a:srgbClr val="002060"/>
                </a:solidFill>
                <a:effectLst/>
                <a:latin typeface="Arial" pitchFamily="34" charset="0"/>
              </a:rPr>
              <a:t>"Κοινωφελής σκοπός κατά την </a:t>
            </a:r>
            <a:r>
              <a:rPr lang="el-GR" sz="1700" dirty="0" err="1" smtClean="0">
                <a:solidFill>
                  <a:srgbClr val="002060"/>
                </a:solidFill>
                <a:effectLst/>
                <a:latin typeface="Arial" pitchFamily="34" charset="0"/>
              </a:rPr>
              <a:t>έννοιαν</a:t>
            </a:r>
            <a:r>
              <a:rPr lang="el-GR" sz="1700" dirty="0" smtClean="0">
                <a:solidFill>
                  <a:srgbClr val="002060"/>
                </a:solidFill>
                <a:effectLst/>
                <a:latin typeface="Arial" pitchFamily="34" charset="0"/>
              </a:rPr>
              <a:t> του παρόντος είναι </a:t>
            </a:r>
            <a:r>
              <a:rPr lang="el-GR" sz="1700" b="1" dirty="0" smtClean="0">
                <a:solidFill>
                  <a:srgbClr val="002060"/>
                </a:solidFill>
                <a:effectLst/>
                <a:latin typeface="Arial" pitchFamily="34" charset="0"/>
              </a:rPr>
              <a:t>κατ αντίθεσιν προς τον </a:t>
            </a:r>
            <a:r>
              <a:rPr lang="el-GR" sz="1700" b="1" dirty="0" err="1" smtClean="0">
                <a:solidFill>
                  <a:srgbClr val="002060"/>
                </a:solidFill>
                <a:effectLst/>
                <a:latin typeface="Arial" pitchFamily="34" charset="0"/>
              </a:rPr>
              <a:t>ιδιωτικόν</a:t>
            </a:r>
            <a:r>
              <a:rPr lang="el-GR" sz="1700" b="1" dirty="0" smtClean="0">
                <a:solidFill>
                  <a:srgbClr val="002060"/>
                </a:solidFill>
                <a:effectLst/>
                <a:latin typeface="Arial" pitchFamily="34" charset="0"/>
              </a:rPr>
              <a:t> </a:t>
            </a:r>
            <a:r>
              <a:rPr lang="el-GR" sz="1700" dirty="0" smtClean="0">
                <a:solidFill>
                  <a:srgbClr val="002060"/>
                </a:solidFill>
                <a:effectLst/>
                <a:latin typeface="Arial" pitchFamily="34" charset="0"/>
              </a:rPr>
              <a:t>πας κρατικός, θρησκευτικός, φιλανθρωπικός, εν γένει δε επωφελής εις το </a:t>
            </a:r>
            <a:r>
              <a:rPr lang="el-GR" sz="1700" dirty="0" err="1" smtClean="0">
                <a:solidFill>
                  <a:srgbClr val="002060"/>
                </a:solidFill>
                <a:effectLst/>
                <a:latin typeface="Arial" pitchFamily="34" charset="0"/>
              </a:rPr>
              <a:t>κοινόν</a:t>
            </a:r>
            <a:r>
              <a:rPr lang="el-GR" sz="1700" dirty="0" smtClean="0">
                <a:solidFill>
                  <a:srgbClr val="002060"/>
                </a:solidFill>
                <a:effectLst/>
                <a:latin typeface="Arial" pitchFamily="34" charset="0"/>
              </a:rPr>
              <a:t> εν </a:t>
            </a:r>
            <a:r>
              <a:rPr lang="el-GR" sz="1700" dirty="0" err="1" smtClean="0">
                <a:solidFill>
                  <a:srgbClr val="002060"/>
                </a:solidFill>
                <a:effectLst/>
                <a:latin typeface="Arial" pitchFamily="34" charset="0"/>
              </a:rPr>
              <a:t>όλω</a:t>
            </a:r>
            <a:r>
              <a:rPr lang="el-GR" sz="1700" dirty="0" smtClean="0">
                <a:solidFill>
                  <a:srgbClr val="002060"/>
                </a:solidFill>
                <a:effectLst/>
                <a:latin typeface="Arial" pitchFamily="34" charset="0"/>
              </a:rPr>
              <a:t> ή εν μέρει σκοπός" ήδη δε με τη διάταξη του άρθρου 1 § 3 του, από 10/11/2013, ισχύοντος Κώδικα Κοινωφελών Περιουσιών και </a:t>
            </a:r>
            <a:r>
              <a:rPr lang="el-GR" sz="1700" dirty="0" err="1" smtClean="0">
                <a:solidFill>
                  <a:srgbClr val="002060"/>
                </a:solidFill>
                <a:effectLst/>
                <a:latin typeface="Arial" pitchFamily="34" charset="0"/>
              </a:rPr>
              <a:t>Σχολαζουσών</a:t>
            </a:r>
            <a:r>
              <a:rPr lang="el-GR" sz="1700" dirty="0" smtClean="0">
                <a:solidFill>
                  <a:srgbClr val="002060"/>
                </a:solidFill>
                <a:effectLst/>
                <a:latin typeface="Arial" pitchFamily="34" charset="0"/>
              </a:rPr>
              <a:t> Κληρονομιών (ν. 4182/2013, ΦΕΚ 185 Α) ορίζεται ως «Κοινωφελής σκοπός» κάθε εθνικός, θρησκευτικός, φιλανθρωπικός, εκπαιδευτικός, πολιτιστικός και γενικά επωφελής για την κοινωνία, εν </a:t>
            </a:r>
            <a:r>
              <a:rPr lang="el-GR" sz="1700" dirty="0" err="1" smtClean="0">
                <a:solidFill>
                  <a:srgbClr val="002060"/>
                </a:solidFill>
                <a:effectLst/>
                <a:latin typeface="Arial" pitchFamily="34" charset="0"/>
              </a:rPr>
              <a:t>όλω</a:t>
            </a:r>
            <a:r>
              <a:rPr lang="el-GR" sz="1700" dirty="0" smtClean="0">
                <a:solidFill>
                  <a:srgbClr val="002060"/>
                </a:solidFill>
                <a:effectLst/>
                <a:latin typeface="Arial" pitchFamily="34" charset="0"/>
              </a:rPr>
              <a:t> ή εν μέρει, σκοπός». Κατά την έννοια των εν λόγω διατάξεων, κοινωφελής είναι ο σκοπός που αποβλέπει στη θεραπεία του κοινού συμφέροντος ή ευρείας κατηγορίας ωφελούμενων προσώπων ανεξάρτητα αν έχει αναχθεί από το νόμο σε κρατικό ή δημοτικό σκοπό (</a:t>
            </a:r>
            <a:r>
              <a:rPr lang="el-GR" sz="1700" dirty="0" err="1" smtClean="0">
                <a:solidFill>
                  <a:srgbClr val="002060"/>
                </a:solidFill>
                <a:effectLst/>
                <a:latin typeface="Arial" pitchFamily="34" charset="0"/>
              </a:rPr>
              <a:t>ΣτΕ</a:t>
            </a:r>
            <a:r>
              <a:rPr lang="el-GR" sz="1700" dirty="0" smtClean="0">
                <a:solidFill>
                  <a:srgbClr val="002060"/>
                </a:solidFill>
                <a:effectLst/>
                <a:latin typeface="Arial" pitchFamily="34" charset="0"/>
              </a:rPr>
              <a:t> 3932/1995). </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418"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473A049F-C6E3-4AAC-AA40-D98CFCB7D3D3}" type="slidenum">
              <a:rPr lang="el-GR" sz="1200"/>
              <a:pPr algn="r"/>
              <a:t>70</a:t>
            </a:fld>
            <a:endParaRPr lang="el-GR" sz="1200"/>
          </a:p>
        </p:txBody>
      </p:sp>
      <p:sp>
        <p:nvSpPr>
          <p:cNvPr id="37891" name="Rectangle 2"/>
          <p:cNvSpPr>
            <a:spLocks noGrp="1" noChangeArrowheads="1"/>
          </p:cNvSpPr>
          <p:nvPr>
            <p:ph type="ctrTitle" idx="4294967295"/>
          </p:nvPr>
        </p:nvSpPr>
        <p:spPr>
          <a:xfrm>
            <a:off x="323850" y="188913"/>
            <a:ext cx="8497888" cy="503237"/>
          </a:xfrm>
        </p:spPr>
        <p:txBody>
          <a:bodyPr anchor="b"/>
          <a:lstStyle/>
          <a:p>
            <a:pPr eaLnBrk="1" hangingPunct="1">
              <a:lnSpc>
                <a:spcPct val="80000"/>
              </a:lnSpc>
              <a:defRPr/>
            </a:pPr>
            <a:r>
              <a:rPr lang="el-GR" sz="2000" dirty="0" smtClean="0">
                <a:effectLst/>
                <a:latin typeface="Arial" pitchFamily="34" charset="0"/>
                <a:cs typeface="Arial" pitchFamily="34" charset="0"/>
              </a:rPr>
              <a:t>Άρθρο 49 Επάρκεια προϋπολογισμού, ωριμότητα, μελέτες</a:t>
            </a:r>
            <a:r>
              <a:rPr lang="el-GR" sz="2000" dirty="0" smtClean="0">
                <a:effectLst/>
              </a:rPr>
              <a:t/>
            </a:r>
            <a:br>
              <a:rPr lang="el-GR" sz="2000" dirty="0" smtClean="0">
                <a:effectLst/>
              </a:rPr>
            </a:br>
            <a:endParaRPr lang="el-GR" sz="2000" b="0" dirty="0" smtClean="0">
              <a:solidFill>
                <a:schemeClr val="accent2"/>
              </a:solidFill>
              <a:effectLst/>
              <a:latin typeface="Arial" charset="0"/>
            </a:endParaRPr>
          </a:p>
        </p:txBody>
      </p:sp>
      <p:sp>
        <p:nvSpPr>
          <p:cNvPr id="60420" name="Rectangle 3"/>
          <p:cNvSpPr>
            <a:spLocks noGrp="1" noChangeArrowheads="1"/>
          </p:cNvSpPr>
          <p:nvPr>
            <p:ph type="subTitle" idx="4294967295"/>
          </p:nvPr>
        </p:nvSpPr>
        <p:spPr>
          <a:xfrm>
            <a:off x="179388" y="765175"/>
            <a:ext cx="8640762" cy="5021279"/>
          </a:xfrm>
          <a:noFill/>
        </p:spPr>
        <p:txBody>
          <a:bodyPr/>
          <a:lstStyle/>
          <a:p>
            <a:pPr marL="660400" indent="-660400" algn="just" defTabSz="190500">
              <a:lnSpc>
                <a:spcPct val="150000"/>
              </a:lnSpc>
              <a:spcBef>
                <a:spcPct val="0"/>
              </a:spcBef>
              <a:buFont typeface="Wingdings" pitchFamily="2" charset="2"/>
              <a:buAutoNum type="romanLcPeriod" startAt="3"/>
              <a:tabLst>
                <a:tab pos="0" algn="l"/>
                <a:tab pos="355600" algn="l"/>
              </a:tabLst>
            </a:pPr>
            <a:r>
              <a:rPr lang="el-GR" sz="2000" b="1" dirty="0" smtClean="0">
                <a:solidFill>
                  <a:schemeClr val="accent6">
                    <a:lumMod val="50000"/>
                  </a:schemeClr>
                </a:solidFill>
                <a:effectLst/>
                <a:latin typeface="Arial" charset="0"/>
              </a:rPr>
              <a:t>η δυνατότητα των ενδιαφερόμενων οικ. Φορέων να διαμορφώσουν, κατά την αντίστοιχη διαδικασία σύναψης, </a:t>
            </a:r>
            <a:r>
              <a:rPr lang="el-GR" sz="2000" b="1" dirty="0" smtClean="0">
                <a:solidFill>
                  <a:srgbClr val="FF0000"/>
                </a:solidFill>
                <a:effectLst/>
                <a:latin typeface="Arial" charset="0"/>
              </a:rPr>
              <a:t>βάσιμες και ρεαλιστικές προσφορές</a:t>
            </a:r>
            <a:r>
              <a:rPr lang="el-GR" sz="2000" b="1" dirty="0" smtClean="0">
                <a:solidFill>
                  <a:schemeClr val="accent6">
                    <a:lumMod val="50000"/>
                  </a:schemeClr>
                </a:solidFill>
                <a:effectLst/>
                <a:latin typeface="Arial" charset="0"/>
              </a:rPr>
              <a:t>, με βάση τα χορηγούμενα από την ΑΑ στοιχεία.</a:t>
            </a:r>
          </a:p>
          <a:p>
            <a:pPr marL="660400" indent="-660400" algn="just" defTabSz="190500">
              <a:lnSpc>
                <a:spcPct val="150000"/>
              </a:lnSpc>
              <a:spcBef>
                <a:spcPct val="0"/>
              </a:spcBef>
              <a:buNone/>
              <a:tabLst>
                <a:tab pos="0" algn="l"/>
                <a:tab pos="355600" algn="l"/>
              </a:tabLst>
            </a:pPr>
            <a:endParaRPr lang="el-GR" sz="2000" b="1" dirty="0" smtClean="0">
              <a:solidFill>
                <a:schemeClr val="accent6">
                  <a:lumMod val="50000"/>
                </a:schemeClr>
              </a:solidFill>
              <a:effectLst/>
              <a:latin typeface="Arial" charset="0"/>
            </a:endParaRPr>
          </a:p>
          <a:p>
            <a:pPr marL="660400" indent="-660400" algn="just" defTabSz="190500">
              <a:lnSpc>
                <a:spcPct val="150000"/>
              </a:lnSpc>
              <a:spcBef>
                <a:spcPct val="0"/>
              </a:spcBef>
              <a:tabLst>
                <a:tab pos="0" algn="l"/>
                <a:tab pos="355600" algn="l"/>
              </a:tabLst>
            </a:pPr>
            <a:r>
              <a:rPr lang="en-US" sz="2000" b="1" dirty="0" smtClean="0">
                <a:solidFill>
                  <a:schemeClr val="accent6">
                    <a:lumMod val="50000"/>
                  </a:schemeClr>
                </a:solidFill>
                <a:effectLst/>
                <a:latin typeface="Arial" charset="0"/>
              </a:rPr>
              <a:t>§</a:t>
            </a:r>
            <a:r>
              <a:rPr lang="el-GR" sz="2000" b="1" dirty="0" smtClean="0">
                <a:solidFill>
                  <a:schemeClr val="accent6">
                    <a:lumMod val="50000"/>
                  </a:schemeClr>
                </a:solidFill>
                <a:effectLst/>
                <a:latin typeface="Arial" charset="0"/>
              </a:rPr>
              <a:t> 2 &amp; 3 καθορισμός ειδικών προϋποθέσεων για την έναρξη της διαδικασίας σύναψης ΔΣ έργου &amp; εκπόνησης μελέτης. </a:t>
            </a:r>
          </a:p>
          <a:p>
            <a:pPr marL="0" indent="0" algn="just" eaLnBrk="1" hangingPunct="1">
              <a:lnSpc>
                <a:spcPct val="160000"/>
              </a:lnSpc>
              <a:spcBef>
                <a:spcPct val="0"/>
              </a:spcBef>
              <a:buFont typeface="Wingdings" pitchFamily="2" charset="2"/>
              <a:buNone/>
              <a:tabLst>
                <a:tab pos="0" algn="l"/>
              </a:tabLst>
            </a:pPr>
            <a:endParaRPr lang="el-GR" sz="2000" b="1" dirty="0" smtClean="0">
              <a:solidFill>
                <a:schemeClr val="accent6">
                  <a:lumMod val="50000"/>
                </a:schemeClr>
              </a:solidFill>
              <a:effectLst/>
              <a:latin typeface="Arial" charset="0"/>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418"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473A049F-C6E3-4AAC-AA40-D98CFCB7D3D3}" type="slidenum">
              <a:rPr lang="el-GR" sz="1200"/>
              <a:pPr algn="r"/>
              <a:t>71</a:t>
            </a:fld>
            <a:endParaRPr lang="el-GR" sz="1200"/>
          </a:p>
        </p:txBody>
      </p:sp>
      <p:sp>
        <p:nvSpPr>
          <p:cNvPr id="37891" name="Rectangle 2"/>
          <p:cNvSpPr>
            <a:spLocks noGrp="1" noChangeArrowheads="1"/>
          </p:cNvSpPr>
          <p:nvPr>
            <p:ph type="ctrTitle" idx="4294967295"/>
          </p:nvPr>
        </p:nvSpPr>
        <p:spPr>
          <a:xfrm>
            <a:off x="323850" y="188913"/>
            <a:ext cx="8497888" cy="503237"/>
          </a:xfrm>
        </p:spPr>
        <p:txBody>
          <a:bodyPr anchor="b"/>
          <a:lstStyle/>
          <a:p>
            <a:pPr eaLnBrk="1" hangingPunct="1">
              <a:lnSpc>
                <a:spcPct val="80000"/>
              </a:lnSpc>
              <a:defRPr/>
            </a:pPr>
            <a:r>
              <a:rPr lang="en-GB" sz="2000" dirty="0" smtClean="0">
                <a:latin typeface="Arial" pitchFamily="34" charset="0"/>
                <a:cs typeface="Arial" pitchFamily="34" charset="0"/>
              </a:rPr>
              <a:t>§ </a:t>
            </a:r>
            <a:r>
              <a:rPr lang="el-GR" sz="2000" dirty="0" smtClean="0">
                <a:latin typeface="Arial" pitchFamily="34" charset="0"/>
                <a:cs typeface="Arial" pitchFamily="34" charset="0"/>
              </a:rPr>
              <a:t>9,10 άρθρου</a:t>
            </a:r>
            <a:r>
              <a:rPr lang="en-GB" sz="2000" dirty="0" smtClean="0">
                <a:latin typeface="Arial" pitchFamily="34" charset="0"/>
                <a:cs typeface="Arial" pitchFamily="34" charset="0"/>
              </a:rPr>
              <a:t> 53</a:t>
            </a:r>
            <a:r>
              <a:rPr lang="el-GR" sz="2000" dirty="0" smtClean="0">
                <a:latin typeface="Arial" pitchFamily="34" charset="0"/>
                <a:cs typeface="Arial" pitchFamily="34" charset="0"/>
              </a:rPr>
              <a:t> Περιεχόμενο εγγράφων της σύμβασης</a:t>
            </a:r>
            <a:endParaRPr lang="el-GR" sz="2000" b="0" dirty="0" smtClean="0">
              <a:solidFill>
                <a:schemeClr val="accent2"/>
              </a:solidFill>
              <a:effectLst/>
              <a:latin typeface="Arial" pitchFamily="34" charset="0"/>
              <a:cs typeface="Arial" pitchFamily="34" charset="0"/>
            </a:endParaRPr>
          </a:p>
        </p:txBody>
      </p:sp>
      <p:sp>
        <p:nvSpPr>
          <p:cNvPr id="60420" name="Rectangle 3"/>
          <p:cNvSpPr>
            <a:spLocks noGrp="1" noChangeArrowheads="1"/>
          </p:cNvSpPr>
          <p:nvPr>
            <p:ph type="subTitle" idx="4294967295"/>
          </p:nvPr>
        </p:nvSpPr>
        <p:spPr>
          <a:xfrm>
            <a:off x="179388" y="765175"/>
            <a:ext cx="8640762" cy="5021279"/>
          </a:xfrm>
          <a:solidFill>
            <a:schemeClr val="accent4">
              <a:lumMod val="90000"/>
            </a:schemeClr>
          </a:solidFill>
        </p:spPr>
        <p:txBody>
          <a:bodyPr/>
          <a:lstStyle/>
          <a:p>
            <a:pPr marL="355600" indent="-355600" algn="just">
              <a:lnSpc>
                <a:spcPct val="150000"/>
              </a:lnSpc>
              <a:spcBef>
                <a:spcPct val="0"/>
              </a:spcBef>
              <a:buFont typeface="Wingdings" pitchFamily="2" charset="2"/>
              <a:buChar char="v"/>
              <a:tabLst>
                <a:tab pos="0" algn="l"/>
                <a:tab pos="355600" algn="l"/>
              </a:tabLst>
              <a:defRPr/>
            </a:pPr>
            <a:r>
              <a:rPr lang="el-GR" sz="2000" b="1" dirty="0" smtClean="0">
                <a:solidFill>
                  <a:srgbClr val="C00000"/>
                </a:solidFill>
                <a:effectLst/>
                <a:latin typeface="Arial" charset="0"/>
              </a:rPr>
              <a:t>Συμβάσεις προμηθειών &amp; υπηρεσιών</a:t>
            </a:r>
            <a:r>
              <a:rPr lang="el-GR" sz="2000" dirty="0" smtClean="0">
                <a:solidFill>
                  <a:srgbClr val="C00000"/>
                </a:solidFill>
                <a:effectLst/>
                <a:latin typeface="Arial" charset="0"/>
              </a:rPr>
              <a:t>:</a:t>
            </a:r>
            <a:r>
              <a:rPr lang="el-GR" sz="2000" dirty="0" smtClean="0">
                <a:solidFill>
                  <a:schemeClr val="accent6">
                    <a:lumMod val="50000"/>
                  </a:schemeClr>
                </a:solidFill>
                <a:effectLst/>
                <a:latin typeface="Arial" charset="0"/>
              </a:rPr>
              <a:t> για συμβάσεις διάρκειας άνω του 1 έτους, δύναται να περιλαμβάνεται </a:t>
            </a:r>
            <a:r>
              <a:rPr lang="el-GR" sz="2000" b="1" dirty="0" smtClean="0">
                <a:solidFill>
                  <a:srgbClr val="C00000"/>
                </a:solidFill>
                <a:effectLst/>
                <a:latin typeface="Arial" charset="0"/>
              </a:rPr>
              <a:t>η δυνατότητα αναπροσαρμογής του συμβατικού τιμήματος</a:t>
            </a:r>
            <a:r>
              <a:rPr lang="el-GR" sz="2000" b="1" dirty="0" smtClean="0">
                <a:solidFill>
                  <a:schemeClr val="accent6">
                    <a:lumMod val="50000"/>
                  </a:schemeClr>
                </a:solidFill>
                <a:effectLst/>
                <a:latin typeface="Arial" charset="0"/>
              </a:rPr>
              <a:t>. </a:t>
            </a:r>
          </a:p>
          <a:p>
            <a:pPr marL="355600" indent="-355600" algn="just">
              <a:lnSpc>
                <a:spcPct val="150000"/>
              </a:lnSpc>
              <a:spcBef>
                <a:spcPct val="0"/>
              </a:spcBef>
              <a:buFont typeface="Wingdings" pitchFamily="2" charset="2"/>
              <a:buChar char="v"/>
              <a:tabLst>
                <a:tab pos="0" algn="l"/>
                <a:tab pos="355600" algn="l"/>
              </a:tabLst>
              <a:defRPr/>
            </a:pPr>
            <a:r>
              <a:rPr lang="el-GR" sz="2000" b="1" dirty="0" smtClean="0">
                <a:solidFill>
                  <a:schemeClr val="accent6">
                    <a:lumMod val="50000"/>
                  </a:schemeClr>
                </a:solidFill>
                <a:effectLst/>
                <a:latin typeface="Arial" charset="0"/>
              </a:rPr>
              <a:t>Καθορισμός στα έγγραφα της σύμβασης</a:t>
            </a:r>
            <a:r>
              <a:rPr lang="el-GR" sz="2000" dirty="0" smtClean="0">
                <a:solidFill>
                  <a:schemeClr val="accent6">
                    <a:lumMod val="50000"/>
                  </a:schemeClr>
                </a:solidFill>
                <a:effectLst/>
                <a:latin typeface="Arial" charset="0"/>
              </a:rPr>
              <a:t>: τύπου, τρόπου &amp; προϋποθέσεων αναπροσαρμογής.</a:t>
            </a:r>
          </a:p>
          <a:p>
            <a:pPr marL="355600" indent="-355600" algn="just">
              <a:lnSpc>
                <a:spcPct val="150000"/>
              </a:lnSpc>
              <a:spcBef>
                <a:spcPct val="0"/>
              </a:spcBef>
              <a:buFont typeface="Wingdings" pitchFamily="2" charset="2"/>
              <a:buChar char="v"/>
              <a:tabLst>
                <a:tab pos="0" algn="l"/>
                <a:tab pos="355600" algn="l"/>
              </a:tabLst>
              <a:defRPr/>
            </a:pPr>
            <a:r>
              <a:rPr lang="el-GR" sz="2000" b="1" dirty="0" smtClean="0">
                <a:solidFill>
                  <a:schemeClr val="accent6">
                    <a:lumMod val="50000"/>
                  </a:schemeClr>
                </a:solidFill>
                <a:effectLst/>
                <a:latin typeface="Arial" charset="0"/>
              </a:rPr>
              <a:t>Χρόνος εκκίνησης της αναπροσαρμογής</a:t>
            </a:r>
            <a:r>
              <a:rPr lang="el-GR" sz="2000" dirty="0" smtClean="0">
                <a:solidFill>
                  <a:schemeClr val="accent6">
                    <a:lumMod val="50000"/>
                  </a:schemeClr>
                </a:solidFill>
                <a:effectLst/>
                <a:latin typeface="Arial" charset="0"/>
              </a:rPr>
              <a:t>: η ημερομηνία υποβολής προσφορών [;], όπως καθορίζεται από τα έγγραφα της σύμβασης &amp;  υπολογίζεται μέχρι και την ημερομηνία παράδοσης των αγαθών</a:t>
            </a:r>
            <a:r>
              <a:rPr lang="el-GR" sz="2000" dirty="0" smtClean="0">
                <a:solidFill>
                  <a:schemeClr val="accent6">
                    <a:lumMod val="50000"/>
                  </a:schemeClr>
                </a:solidFill>
                <a:latin typeface="Arial" charset="0"/>
              </a:rPr>
              <a:t>. </a:t>
            </a:r>
          </a:p>
          <a:p>
            <a:pPr marL="355600" indent="-355600" algn="just">
              <a:lnSpc>
                <a:spcPct val="150000"/>
              </a:lnSpc>
              <a:spcBef>
                <a:spcPct val="0"/>
              </a:spcBef>
              <a:buFont typeface="Wingdings" pitchFamily="2" charset="2"/>
              <a:buChar char="v"/>
              <a:tabLst>
                <a:tab pos="0" algn="l"/>
                <a:tab pos="355600" algn="l"/>
              </a:tabLst>
              <a:defRPr/>
            </a:pPr>
            <a:r>
              <a:rPr lang="el-GR" sz="2000" b="1" dirty="0" smtClean="0">
                <a:solidFill>
                  <a:srgbClr val="FFFF00"/>
                </a:solidFill>
                <a:latin typeface="Arial" charset="0"/>
              </a:rPr>
              <a:t>Τμηματικές παραδόσεις</a:t>
            </a:r>
            <a:r>
              <a:rPr lang="el-GR" sz="2000" dirty="0" smtClean="0">
                <a:latin typeface="Arial" charset="0"/>
              </a:rPr>
              <a:t>: </a:t>
            </a:r>
            <a:r>
              <a:rPr lang="el-GR" sz="2000" dirty="0" smtClean="0">
                <a:solidFill>
                  <a:schemeClr val="accent6">
                    <a:lumMod val="50000"/>
                  </a:schemeClr>
                </a:solidFill>
                <a:latin typeface="Arial" charset="0"/>
              </a:rPr>
              <a:t>η τιμή αναπροσαρμόζεται για τις ποσότητες που προβλέπεται να παραδοθούν μετά την παρέλευση του ενός έτους.</a:t>
            </a:r>
          </a:p>
          <a:p>
            <a:pPr marL="355600" indent="-355600" algn="just">
              <a:lnSpc>
                <a:spcPct val="150000"/>
              </a:lnSpc>
              <a:spcBef>
                <a:spcPct val="0"/>
              </a:spcBef>
              <a:buFont typeface="Wingdings" pitchFamily="2" charset="2"/>
              <a:buChar char="v"/>
              <a:tabLst>
                <a:tab pos="0" algn="l"/>
                <a:tab pos="355600" algn="l"/>
              </a:tabLst>
              <a:defRPr/>
            </a:pPr>
            <a:endParaRPr lang="el-GR" sz="2000" dirty="0" smtClean="0">
              <a:solidFill>
                <a:srgbClr val="FFFF00"/>
              </a:solidFill>
              <a:latin typeface="Arial" charset="0"/>
            </a:endParaRPr>
          </a:p>
          <a:p>
            <a:pPr marL="0" indent="0" algn="just" eaLnBrk="1" hangingPunct="1">
              <a:lnSpc>
                <a:spcPct val="160000"/>
              </a:lnSpc>
              <a:spcBef>
                <a:spcPct val="0"/>
              </a:spcBef>
              <a:buFont typeface="Wingdings" pitchFamily="2" charset="2"/>
              <a:buNone/>
              <a:tabLst>
                <a:tab pos="0" algn="l"/>
              </a:tabLst>
            </a:pPr>
            <a:endParaRPr lang="el-GR" sz="2000" b="1" dirty="0" smtClean="0">
              <a:solidFill>
                <a:schemeClr val="accent6">
                  <a:lumMod val="50000"/>
                </a:schemeClr>
              </a:solidFill>
              <a:effectLst/>
              <a:latin typeface="Arial" charset="0"/>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2" name="Rectangle 6"/>
          <p:cNvSpPr>
            <a:spLocks noGrp="1" noChangeArrowheads="1"/>
          </p:cNvSpPr>
          <p:nvPr>
            <p:ph type="sldNum" sz="quarter" idx="12"/>
          </p:nvPr>
        </p:nvSpPr>
        <p:spPr>
          <a:xfrm>
            <a:off x="6553200" y="6248400"/>
            <a:ext cx="1905000" cy="457200"/>
          </a:xfrm>
          <a:noFill/>
        </p:spPr>
        <p:txBody>
          <a:bodyPr/>
          <a:lstStyle/>
          <a:p>
            <a:fld id="{8D938767-30DB-4483-BCA2-D4AF20E9CDE7}" type="slidenum">
              <a:rPr lang="el-GR" sz="1200" smtClean="0">
                <a:effectLst/>
                <a:latin typeface="Verdana" pitchFamily="34" charset="0"/>
              </a:rPr>
              <a:pPr/>
              <a:t>72</a:t>
            </a:fld>
            <a:endParaRPr lang="el-GR" sz="1200" smtClean="0">
              <a:effectLst/>
              <a:latin typeface="Verdana" pitchFamily="34" charset="0"/>
            </a:endParaRPr>
          </a:p>
        </p:txBody>
      </p:sp>
      <p:sp>
        <p:nvSpPr>
          <p:cNvPr id="38915" name="Rectangle 2"/>
          <p:cNvSpPr>
            <a:spLocks noGrp="1" noChangeArrowheads="1"/>
          </p:cNvSpPr>
          <p:nvPr>
            <p:ph type="ctrTitle" idx="4294967295"/>
          </p:nvPr>
        </p:nvSpPr>
        <p:spPr>
          <a:xfrm>
            <a:off x="250825" y="0"/>
            <a:ext cx="8497888" cy="576263"/>
          </a:xfrm>
        </p:spPr>
        <p:txBody>
          <a:bodyPr anchor="b"/>
          <a:lstStyle/>
          <a:p>
            <a:pPr algn="just" eaLnBrk="1" hangingPunct="1">
              <a:lnSpc>
                <a:spcPct val="6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smtClean="0">
                <a:solidFill>
                  <a:schemeClr val="folHlink"/>
                </a:solidFill>
                <a:latin typeface="Arial" charset="0"/>
              </a:rPr>
              <a:t>Ν. 4412/16, Βιβλίο Ι, Τίτλος ΙΙ «Γενικοί κανόνες», άρθρα 18 - 24</a:t>
            </a:r>
            <a:endParaRPr lang="el-GR" sz="2000" smtClean="0">
              <a:solidFill>
                <a:schemeClr val="folHlink"/>
              </a:solidFill>
            </a:endParaRPr>
          </a:p>
        </p:txBody>
      </p:sp>
      <p:sp>
        <p:nvSpPr>
          <p:cNvPr id="57347" name="Rectangle 3"/>
          <p:cNvSpPr>
            <a:spLocks noGrp="1" noChangeArrowheads="1"/>
          </p:cNvSpPr>
          <p:nvPr>
            <p:ph type="subTitle" idx="4294967295"/>
          </p:nvPr>
        </p:nvSpPr>
        <p:spPr>
          <a:xfrm>
            <a:off x="323850" y="692150"/>
            <a:ext cx="8496300" cy="5905500"/>
          </a:xfrm>
        </p:spPr>
        <p:txBody>
          <a:bodyPr/>
          <a:lstStyle/>
          <a:p>
            <a:pPr marL="371475" indent="-371475" eaLnBrk="1" hangingPunct="1">
              <a:lnSpc>
                <a:spcPct val="190000"/>
              </a:lnSpc>
              <a:spcBef>
                <a:spcPct val="0"/>
              </a:spcBef>
              <a:buFont typeface="Wingdings" pitchFamily="2" charset="2"/>
              <a:buNone/>
              <a:defRPr/>
            </a:pPr>
            <a:r>
              <a:rPr lang="el-GR" sz="1700" b="1" dirty="0" smtClean="0">
                <a:latin typeface="Arial" charset="0"/>
              </a:rPr>
              <a:t>	</a:t>
            </a:r>
            <a:r>
              <a:rPr lang="fr-CA" sz="1800" b="1" dirty="0" smtClean="0">
                <a:solidFill>
                  <a:srgbClr val="C00000"/>
                </a:solidFill>
                <a:effectLst/>
                <a:latin typeface="Arial" charset="0"/>
              </a:rPr>
              <a:t>Άρθρο 18 Αρχές εφαρμοζόμενες στις διαδικασίες σύναψης </a:t>
            </a:r>
            <a:r>
              <a:rPr lang="el-GR" sz="1800" b="1" dirty="0" smtClean="0">
                <a:solidFill>
                  <a:srgbClr val="C00000"/>
                </a:solidFill>
                <a:effectLst/>
                <a:latin typeface="Arial" charset="0"/>
              </a:rPr>
              <a:t>ΔΣ</a:t>
            </a:r>
            <a:r>
              <a:rPr lang="fr-CA" sz="1800" b="1" dirty="0" smtClean="0">
                <a:solidFill>
                  <a:srgbClr val="C00000"/>
                </a:solidFill>
                <a:effectLst/>
                <a:latin typeface="Arial" charset="0"/>
              </a:rPr>
              <a:t> </a:t>
            </a:r>
            <a:r>
              <a:rPr lang="el-GR" sz="1800" b="1" dirty="0" smtClean="0">
                <a:solidFill>
                  <a:srgbClr val="C00000"/>
                </a:solidFill>
                <a:effectLst/>
                <a:latin typeface="Arial" charset="0"/>
              </a:rPr>
              <a:t>από ΑΑ &amp; οικονομικούς Φορείς</a:t>
            </a:r>
          </a:p>
          <a:p>
            <a:pPr marL="371475" indent="-371475" algn="just" eaLnBrk="1" hangingPunct="1">
              <a:lnSpc>
                <a:spcPct val="190000"/>
              </a:lnSpc>
              <a:spcBef>
                <a:spcPct val="0"/>
              </a:spcBef>
              <a:buFont typeface="Wingdings" pitchFamily="2" charset="2"/>
              <a:buChar char="ü"/>
              <a:defRPr/>
            </a:pPr>
            <a:r>
              <a:rPr lang="el-GR" sz="1800" dirty="0" smtClean="0">
                <a:solidFill>
                  <a:schemeClr val="accent6">
                    <a:lumMod val="50000"/>
                  </a:schemeClr>
                </a:solidFill>
                <a:effectLst/>
                <a:latin typeface="Arial" charset="0"/>
              </a:rPr>
              <a:t>ίση μεταχείριση\μη διάκριση λόγω εθνικότητας\αμοιβαία αναγνώριση\ αναλογικότητα \ διαφάνεια</a:t>
            </a:r>
          </a:p>
          <a:p>
            <a:pPr marL="371475" indent="-371475" algn="just" eaLnBrk="1" hangingPunct="1">
              <a:lnSpc>
                <a:spcPct val="190000"/>
              </a:lnSpc>
              <a:spcBef>
                <a:spcPct val="0"/>
              </a:spcBef>
              <a:buFont typeface="Wingdings" pitchFamily="2" charset="2"/>
              <a:buChar char="ü"/>
              <a:defRPr/>
            </a:pPr>
            <a:r>
              <a:rPr lang="el-GR" sz="1800" dirty="0" smtClean="0">
                <a:solidFill>
                  <a:schemeClr val="accent6">
                    <a:lumMod val="50000"/>
                  </a:schemeClr>
                </a:solidFill>
                <a:effectLst/>
                <a:latin typeface="Arial" charset="0"/>
              </a:rPr>
              <a:t>προστασία του δημοσίου συμφέροντος\ χρηστή δημοσιονομική διαχείριση </a:t>
            </a:r>
          </a:p>
          <a:p>
            <a:pPr marL="371475" indent="-371475" algn="just" eaLnBrk="1" hangingPunct="1">
              <a:lnSpc>
                <a:spcPct val="190000"/>
              </a:lnSpc>
              <a:spcBef>
                <a:spcPct val="0"/>
              </a:spcBef>
              <a:buFont typeface="Wingdings" pitchFamily="2" charset="2"/>
              <a:buChar char="ü"/>
              <a:defRPr/>
            </a:pPr>
            <a:r>
              <a:rPr lang="el-GR" sz="1800" dirty="0" smtClean="0">
                <a:solidFill>
                  <a:schemeClr val="accent6">
                    <a:lumMod val="50000"/>
                  </a:schemeClr>
                </a:solidFill>
                <a:effectLst/>
                <a:latin typeface="Arial" charset="0"/>
              </a:rPr>
              <a:t>διασφάλιση αποτελεσματικότητας\προστασία των δικαιωμάτων των ιδιωτών \ ελευθερία του ανταγωνισμού\</a:t>
            </a:r>
            <a:r>
              <a:rPr lang="el-GR" sz="1800" b="1" u="sng" dirty="0" smtClean="0">
                <a:solidFill>
                  <a:schemeClr val="accent6">
                    <a:lumMod val="50000"/>
                  </a:schemeClr>
                </a:solidFill>
                <a:effectLst/>
                <a:latin typeface="Arial" charset="0"/>
              </a:rPr>
              <a:t>απαγόρευση τεχνητού περιορισμού ανταγωνισμού</a:t>
            </a:r>
          </a:p>
          <a:p>
            <a:pPr marL="371475" indent="-371475" algn="just" eaLnBrk="1" hangingPunct="1">
              <a:lnSpc>
                <a:spcPct val="190000"/>
              </a:lnSpc>
              <a:spcBef>
                <a:spcPct val="0"/>
              </a:spcBef>
              <a:buFont typeface="Wingdings" pitchFamily="2" charset="2"/>
              <a:buChar char="ü"/>
              <a:defRPr/>
            </a:pPr>
            <a:r>
              <a:rPr lang="el-GR" sz="1800" b="1" dirty="0" smtClean="0">
                <a:solidFill>
                  <a:schemeClr val="accent6">
                    <a:lumMod val="50000"/>
                  </a:schemeClr>
                </a:solidFill>
                <a:effectLst/>
                <a:latin typeface="Arial" charset="0"/>
              </a:rPr>
              <a:t>προστασία του περιβάλλοντος- ΣΕΔΕ </a:t>
            </a:r>
          </a:p>
          <a:p>
            <a:pPr marL="371475" indent="-371475" algn="just" eaLnBrk="1" hangingPunct="1">
              <a:lnSpc>
                <a:spcPct val="190000"/>
              </a:lnSpc>
              <a:spcBef>
                <a:spcPct val="0"/>
              </a:spcBef>
              <a:buFont typeface="Wingdings" pitchFamily="2" charset="2"/>
              <a:buChar char="ü"/>
              <a:defRPr/>
            </a:pPr>
            <a:r>
              <a:rPr lang="el-GR" sz="1800" b="1" dirty="0" smtClean="0">
                <a:solidFill>
                  <a:schemeClr val="accent6">
                    <a:lumMod val="50000"/>
                  </a:schemeClr>
                </a:solidFill>
                <a:effectLst/>
                <a:latin typeface="Arial" charset="0"/>
              </a:rPr>
              <a:t>βιώσιμη &amp; αειφόρος ανάπτυξη</a:t>
            </a:r>
          </a:p>
          <a:p>
            <a:pPr marL="371475" indent="-371475" algn="just" eaLnBrk="1" hangingPunct="1">
              <a:lnSpc>
                <a:spcPct val="190000"/>
              </a:lnSpc>
              <a:spcBef>
                <a:spcPct val="0"/>
              </a:spcBef>
              <a:buFont typeface="Wingdings" pitchFamily="2" charset="2"/>
              <a:buChar char="ü"/>
              <a:defRPr/>
            </a:pPr>
            <a:r>
              <a:rPr lang="el-GR" sz="1800" b="1" dirty="0" smtClean="0">
                <a:solidFill>
                  <a:schemeClr val="accent6">
                    <a:lumMod val="50000"/>
                  </a:schemeClr>
                </a:solidFill>
                <a:effectLst/>
                <a:latin typeface="Arial" charset="0"/>
              </a:rPr>
              <a:t>τήρηση εργατικής νομοθεσίας -ΣΕΠΕ</a:t>
            </a:r>
            <a:endParaRPr lang="el-GR" sz="1800" dirty="0" smtClean="0">
              <a:solidFill>
                <a:schemeClr val="accent6">
                  <a:lumMod val="50000"/>
                </a:schemeClr>
              </a:solidFill>
              <a:effectLst/>
              <a:latin typeface="Arial" charset="0"/>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466" name="Rectangle 6"/>
          <p:cNvSpPr>
            <a:spLocks noGrp="1" noChangeArrowheads="1"/>
          </p:cNvSpPr>
          <p:nvPr>
            <p:ph type="sldNum" sz="quarter" idx="12"/>
          </p:nvPr>
        </p:nvSpPr>
        <p:spPr>
          <a:xfrm>
            <a:off x="6553200" y="6248400"/>
            <a:ext cx="1905000" cy="457200"/>
          </a:xfrm>
          <a:noFill/>
        </p:spPr>
        <p:txBody>
          <a:bodyPr/>
          <a:lstStyle/>
          <a:p>
            <a:fld id="{C25AEEDB-E3F7-4493-B5EF-424C17BD5874}" type="slidenum">
              <a:rPr lang="el-GR" sz="1200" smtClean="0">
                <a:effectLst/>
                <a:latin typeface="Verdana" pitchFamily="34" charset="0"/>
              </a:rPr>
              <a:pPr/>
              <a:t>73</a:t>
            </a:fld>
            <a:endParaRPr lang="el-GR" sz="1200" smtClean="0">
              <a:effectLst/>
              <a:latin typeface="Verdana" pitchFamily="34" charset="0"/>
            </a:endParaRPr>
          </a:p>
        </p:txBody>
      </p:sp>
      <p:sp>
        <p:nvSpPr>
          <p:cNvPr id="39939" name="Rectangle 2"/>
          <p:cNvSpPr>
            <a:spLocks noGrp="1" noChangeArrowheads="1"/>
          </p:cNvSpPr>
          <p:nvPr>
            <p:ph type="ctrTitle" idx="4294967295"/>
          </p:nvPr>
        </p:nvSpPr>
        <p:spPr>
          <a:xfrm>
            <a:off x="250825" y="0"/>
            <a:ext cx="8497888" cy="576263"/>
          </a:xfrm>
        </p:spPr>
        <p:txBody>
          <a:bodyPr anchor="b"/>
          <a:lstStyle/>
          <a:p>
            <a:pPr eaLnBrk="1" hangingPunct="1">
              <a:lnSpc>
                <a:spcPct val="60000"/>
              </a:lnSpc>
              <a:defRPr/>
            </a:pPr>
            <a:r>
              <a:rPr lang="el-GR" sz="2000" smtClean="0">
                <a:solidFill>
                  <a:schemeClr val="folHlink"/>
                </a:solidFill>
                <a:latin typeface="Arial" charset="0"/>
              </a:rPr>
              <a:t>Ν. 4412/16, Βιβλίο Ι, Τίτλος ΙΙ άρθρο 18</a:t>
            </a:r>
            <a:endParaRPr lang="el-GR" sz="2000" smtClean="0">
              <a:solidFill>
                <a:schemeClr val="folHlink"/>
              </a:solidFill>
            </a:endParaRPr>
          </a:p>
        </p:txBody>
      </p:sp>
      <p:sp>
        <p:nvSpPr>
          <p:cNvPr id="182275" name="Rectangle 3"/>
          <p:cNvSpPr>
            <a:spLocks noGrp="1" noChangeArrowheads="1"/>
          </p:cNvSpPr>
          <p:nvPr>
            <p:ph type="subTitle" idx="4294967295"/>
          </p:nvPr>
        </p:nvSpPr>
        <p:spPr>
          <a:xfrm>
            <a:off x="250825" y="928670"/>
            <a:ext cx="8569325" cy="5072098"/>
          </a:xfrm>
          <a:solidFill>
            <a:schemeClr val="accent4"/>
          </a:solidFill>
        </p:spPr>
        <p:txBody>
          <a:bodyPr/>
          <a:lstStyle/>
          <a:p>
            <a:pPr marL="371475" indent="-371475" algn="just" eaLnBrk="1" hangingPunct="1">
              <a:lnSpc>
                <a:spcPct val="150000"/>
              </a:lnSpc>
              <a:spcBef>
                <a:spcPct val="0"/>
              </a:spcBef>
              <a:buFont typeface="Arial" pitchFamily="34" charset="0"/>
              <a:buChar char="•"/>
              <a:defRPr/>
            </a:pPr>
            <a:r>
              <a:rPr lang="el-GR" sz="2000" dirty="0" smtClean="0">
                <a:solidFill>
                  <a:schemeClr val="accent6">
                    <a:lumMod val="50000"/>
                  </a:schemeClr>
                </a:solidFill>
                <a:effectLst/>
                <a:latin typeface="Arial" charset="0"/>
              </a:rPr>
              <a:t>Επιβολή γενικής υποχρέωσης ελέγχου της τήρησης των ως άνω υποχρεώσεων στις αρμόδιες δημόσιες Αρχές &amp; ειδικής υποχρέωσης προτεραιότητας ελέγχων στα ειδικά σώματα ελέγχου, &amp; </a:t>
            </a:r>
          </a:p>
          <a:p>
            <a:pPr marL="371475" indent="-371475" algn="just" eaLnBrk="1" hangingPunct="1">
              <a:lnSpc>
                <a:spcPct val="150000"/>
              </a:lnSpc>
              <a:spcBef>
                <a:spcPct val="0"/>
              </a:spcBef>
              <a:buFont typeface="Arial" pitchFamily="34" charset="0"/>
              <a:buChar char="•"/>
              <a:defRPr/>
            </a:pPr>
            <a:r>
              <a:rPr lang="el-GR" sz="2000" b="1" dirty="0" smtClean="0">
                <a:solidFill>
                  <a:schemeClr val="accent6">
                    <a:lumMod val="50000"/>
                  </a:schemeClr>
                </a:solidFill>
                <a:effectLst/>
                <a:latin typeface="Arial" charset="0"/>
              </a:rPr>
              <a:t>Επιβολή υποχρέωσης αναφοράς των εν λόγω υποχρεώσεων στα έγγραφα της σύμβασης.</a:t>
            </a:r>
          </a:p>
          <a:p>
            <a:pPr marL="371475" indent="-371475" algn="just" eaLnBrk="1" hangingPunct="1">
              <a:lnSpc>
                <a:spcPct val="150000"/>
              </a:lnSpc>
              <a:spcBef>
                <a:spcPct val="0"/>
              </a:spcBef>
              <a:buFont typeface="Arial" pitchFamily="34" charset="0"/>
              <a:buChar char="•"/>
              <a:defRPr/>
            </a:pPr>
            <a:endParaRPr lang="el-GR" sz="2000" b="1" dirty="0" smtClean="0">
              <a:solidFill>
                <a:schemeClr val="accent6">
                  <a:lumMod val="50000"/>
                </a:schemeClr>
              </a:solidFill>
              <a:effectLst/>
              <a:latin typeface="Arial" charset="0"/>
            </a:endParaRPr>
          </a:p>
          <a:p>
            <a:pPr marL="371475" indent="-371475" algn="just" eaLnBrk="1" hangingPunct="1">
              <a:lnSpc>
                <a:spcPct val="150000"/>
              </a:lnSpc>
              <a:spcBef>
                <a:spcPct val="0"/>
              </a:spcBef>
              <a:buFont typeface="Arial" pitchFamily="34" charset="0"/>
              <a:buChar char="•"/>
              <a:defRPr/>
            </a:pPr>
            <a:r>
              <a:rPr lang="el-GR" sz="2000" b="1" dirty="0" smtClean="0">
                <a:solidFill>
                  <a:schemeClr val="accent6">
                    <a:lumMod val="50000"/>
                  </a:schemeClr>
                </a:solidFill>
                <a:effectLst/>
                <a:latin typeface="Arial" charset="0"/>
              </a:rPr>
              <a:t>Καθιστά </a:t>
            </a:r>
            <a:r>
              <a:rPr lang="el-GR" sz="2000" b="1" u="sng" dirty="0" smtClean="0">
                <a:solidFill>
                  <a:schemeClr val="accent6">
                    <a:lumMod val="50000"/>
                  </a:schemeClr>
                </a:solidFill>
                <a:effectLst/>
                <a:latin typeface="Arial" charset="0"/>
              </a:rPr>
              <a:t>υποχρεωτικό συμβατικό όρο τις ως άνω υποχρεώσεις</a:t>
            </a:r>
            <a:r>
              <a:rPr lang="el-GR" sz="2000" dirty="0" smtClean="0">
                <a:solidFill>
                  <a:schemeClr val="accent6">
                    <a:lumMod val="50000"/>
                  </a:schemeClr>
                </a:solidFill>
                <a:effectLst/>
                <a:latin typeface="Arial" charset="0"/>
              </a:rPr>
              <a:t>, &amp;</a:t>
            </a:r>
          </a:p>
          <a:p>
            <a:pPr marL="371475" indent="-371475" algn="just" eaLnBrk="1" hangingPunct="1">
              <a:lnSpc>
                <a:spcPct val="150000"/>
              </a:lnSpc>
              <a:spcBef>
                <a:spcPct val="0"/>
              </a:spcBef>
              <a:buFont typeface="Arial" pitchFamily="34" charset="0"/>
              <a:buChar char="•"/>
              <a:defRPr/>
            </a:pPr>
            <a:r>
              <a:rPr lang="el-GR" sz="2000" b="1" dirty="0" smtClean="0">
                <a:solidFill>
                  <a:schemeClr val="accent6">
                    <a:lumMod val="50000"/>
                  </a:schemeClr>
                </a:solidFill>
                <a:effectLst/>
                <a:latin typeface="Arial" charset="0"/>
              </a:rPr>
              <a:t> η μη συμμόρφωση, </a:t>
            </a:r>
            <a:r>
              <a:rPr lang="el-GR" sz="2000" b="1" u="sng" dirty="0" smtClean="0">
                <a:solidFill>
                  <a:schemeClr val="accent6">
                    <a:lumMod val="50000"/>
                  </a:schemeClr>
                </a:solidFill>
                <a:effectLst/>
                <a:latin typeface="Arial" charset="0"/>
              </a:rPr>
              <a:t>σοβαρό παράπτωμα</a:t>
            </a:r>
            <a:r>
              <a:rPr lang="el-GR" sz="2000" b="1" dirty="0" smtClean="0">
                <a:solidFill>
                  <a:schemeClr val="accent6">
                    <a:lumMod val="50000"/>
                  </a:schemeClr>
                </a:solidFill>
                <a:effectLst/>
                <a:latin typeface="Arial" charset="0"/>
              </a:rPr>
              <a:t> του Οικ. Φορέα, δυνάμενο να επιφέρει τον αποκλεισμό του από τη διαδικασία ανάθεσης ΔΣ.</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466" name="Rectangle 6"/>
          <p:cNvSpPr>
            <a:spLocks noGrp="1" noChangeArrowheads="1"/>
          </p:cNvSpPr>
          <p:nvPr>
            <p:ph type="sldNum" sz="quarter" idx="12"/>
          </p:nvPr>
        </p:nvSpPr>
        <p:spPr>
          <a:xfrm>
            <a:off x="6553200" y="6248400"/>
            <a:ext cx="1905000" cy="457200"/>
          </a:xfrm>
          <a:noFill/>
        </p:spPr>
        <p:txBody>
          <a:bodyPr/>
          <a:lstStyle/>
          <a:p>
            <a:fld id="{C25AEEDB-E3F7-4493-B5EF-424C17BD5874}" type="slidenum">
              <a:rPr lang="el-GR" sz="1200" smtClean="0">
                <a:effectLst/>
                <a:latin typeface="Verdana" pitchFamily="34" charset="0"/>
              </a:rPr>
              <a:pPr/>
              <a:t>74</a:t>
            </a:fld>
            <a:endParaRPr lang="el-GR" sz="1200" smtClean="0">
              <a:effectLst/>
              <a:latin typeface="Verdana" pitchFamily="34" charset="0"/>
            </a:endParaRPr>
          </a:p>
        </p:txBody>
      </p:sp>
      <p:sp>
        <p:nvSpPr>
          <p:cNvPr id="39939" name="Rectangle 2"/>
          <p:cNvSpPr>
            <a:spLocks noGrp="1" noChangeArrowheads="1"/>
          </p:cNvSpPr>
          <p:nvPr>
            <p:ph type="ctrTitle" idx="4294967295"/>
          </p:nvPr>
        </p:nvSpPr>
        <p:spPr>
          <a:xfrm>
            <a:off x="250825" y="0"/>
            <a:ext cx="8497888" cy="576263"/>
          </a:xfrm>
        </p:spPr>
        <p:txBody>
          <a:bodyPr anchor="b"/>
          <a:lstStyle/>
          <a:p>
            <a:pPr eaLnBrk="1" hangingPunct="1">
              <a:lnSpc>
                <a:spcPct val="60000"/>
              </a:lnSpc>
              <a:defRPr/>
            </a:pPr>
            <a:r>
              <a:rPr lang="el-GR" sz="2000" smtClean="0">
                <a:solidFill>
                  <a:schemeClr val="folHlink"/>
                </a:solidFill>
                <a:latin typeface="Arial" charset="0"/>
              </a:rPr>
              <a:t>Ν. 4412/16, Βιβλίο Ι, Τίτλος ΙΙ άρθρο 18</a:t>
            </a:r>
            <a:endParaRPr lang="el-GR" sz="2000" smtClean="0">
              <a:solidFill>
                <a:schemeClr val="folHlink"/>
              </a:solidFill>
            </a:endParaRPr>
          </a:p>
        </p:txBody>
      </p:sp>
      <p:sp>
        <p:nvSpPr>
          <p:cNvPr id="182275" name="Rectangle 3"/>
          <p:cNvSpPr>
            <a:spLocks noGrp="1" noChangeArrowheads="1"/>
          </p:cNvSpPr>
          <p:nvPr>
            <p:ph type="subTitle" idx="4294967295"/>
          </p:nvPr>
        </p:nvSpPr>
        <p:spPr>
          <a:xfrm>
            <a:off x="250825" y="928670"/>
            <a:ext cx="8569325" cy="5214974"/>
          </a:xfrm>
        </p:spPr>
        <p:txBody>
          <a:bodyPr/>
          <a:lstStyle/>
          <a:p>
            <a:pPr marL="371475" indent="-371475" algn="just" eaLnBrk="1" hangingPunct="1">
              <a:lnSpc>
                <a:spcPct val="150000"/>
              </a:lnSpc>
              <a:spcBef>
                <a:spcPct val="0"/>
              </a:spcBef>
              <a:buFont typeface="Wingdings" pitchFamily="2" charset="2"/>
              <a:buChar char="v"/>
              <a:defRPr/>
            </a:pPr>
            <a:r>
              <a:rPr lang="el-GR" sz="2000" dirty="0" smtClean="0">
                <a:solidFill>
                  <a:schemeClr val="accent6">
                    <a:lumMod val="50000"/>
                  </a:schemeClr>
                </a:solidFill>
                <a:effectLst/>
                <a:latin typeface="Arial" charset="0"/>
              </a:rPr>
              <a:t>Η αθέτηση της υποχρέωσης τήρησης των αρχών του άρθρου 18 συνιστά σοβαρό επαγγελματικό παράπτωμα του οικονομικού φορέα (περίπτωση </a:t>
            </a:r>
            <a:r>
              <a:rPr lang="el-GR" sz="2000" dirty="0" err="1" smtClean="0">
                <a:solidFill>
                  <a:schemeClr val="accent6">
                    <a:lumMod val="50000"/>
                  </a:schemeClr>
                </a:solidFill>
                <a:effectLst/>
                <a:latin typeface="Arial" charset="0"/>
              </a:rPr>
              <a:t>θ΄</a:t>
            </a:r>
            <a:r>
              <a:rPr lang="el-GR" sz="2000" dirty="0" smtClean="0">
                <a:solidFill>
                  <a:schemeClr val="accent6">
                    <a:lumMod val="50000"/>
                  </a:schemeClr>
                </a:solidFill>
                <a:effectLst/>
                <a:latin typeface="Arial" charset="0"/>
              </a:rPr>
              <a:t>, §4, άρθρ. 73).</a:t>
            </a:r>
          </a:p>
          <a:p>
            <a:pPr marL="371475" indent="-371475" algn="just" eaLnBrk="1" hangingPunct="1">
              <a:lnSpc>
                <a:spcPct val="150000"/>
              </a:lnSpc>
              <a:spcBef>
                <a:spcPct val="0"/>
              </a:spcBef>
              <a:buFont typeface="Wingdings" pitchFamily="2" charset="2"/>
              <a:buChar char="v"/>
              <a:defRPr/>
            </a:pPr>
            <a:endParaRPr lang="el-GR" sz="2000" dirty="0" smtClean="0">
              <a:solidFill>
                <a:schemeClr val="accent6">
                  <a:lumMod val="50000"/>
                </a:schemeClr>
              </a:solidFill>
              <a:effectLst/>
              <a:latin typeface="Arial" charset="0"/>
            </a:endParaRPr>
          </a:p>
          <a:p>
            <a:pPr marL="371475" indent="-371475" algn="just" eaLnBrk="1" hangingPunct="1">
              <a:lnSpc>
                <a:spcPct val="150000"/>
              </a:lnSpc>
              <a:spcBef>
                <a:spcPct val="0"/>
              </a:spcBef>
              <a:buFont typeface="Wingdings" pitchFamily="2" charset="2"/>
              <a:buChar char="v"/>
              <a:defRPr/>
            </a:pPr>
            <a:r>
              <a:rPr lang="el-GR" sz="2000" dirty="0" smtClean="0">
                <a:solidFill>
                  <a:schemeClr val="accent6">
                    <a:lumMod val="50000"/>
                  </a:schemeClr>
                </a:solidFill>
                <a:effectLst/>
                <a:latin typeface="Arial" charset="0"/>
              </a:rPr>
              <a:t>Διατήρηση ειδικών προβλέψεων του </a:t>
            </a:r>
            <a:r>
              <a:rPr lang="el-GR" sz="2000" b="1" dirty="0" smtClean="0">
                <a:solidFill>
                  <a:schemeClr val="accent6">
                    <a:lumMod val="50000"/>
                  </a:schemeClr>
                </a:solidFill>
                <a:effectLst/>
                <a:latin typeface="Arial" charset="0"/>
              </a:rPr>
              <a:t>άρθρ. 68, ν. 3863/2010</a:t>
            </a:r>
            <a:r>
              <a:rPr lang="el-GR" sz="2000" dirty="0" smtClean="0">
                <a:solidFill>
                  <a:schemeClr val="accent6">
                    <a:lumMod val="50000"/>
                  </a:schemeClr>
                </a:solidFill>
                <a:effectLst/>
                <a:latin typeface="Arial" charset="0"/>
              </a:rPr>
              <a:t> (ΦΕΚ115/Α) για τις συμβάσεις υπηρεσιών καθαρισμού ή/&amp; φύλαξης. </a:t>
            </a:r>
            <a:r>
              <a:rPr lang="el-GR" sz="2000" b="1" dirty="0" smtClean="0">
                <a:solidFill>
                  <a:srgbClr val="FF0000"/>
                </a:solidFill>
                <a:effectLst/>
                <a:latin typeface="Arial" charset="0"/>
              </a:rPr>
              <a:t>Σοβαρό επαγγελματικό παράπτωμα </a:t>
            </a:r>
            <a:r>
              <a:rPr lang="el-GR" sz="2000" dirty="0" smtClean="0">
                <a:solidFill>
                  <a:schemeClr val="accent6">
                    <a:lumMod val="50000"/>
                  </a:schemeClr>
                </a:solidFill>
                <a:effectLst/>
                <a:latin typeface="Arial" charset="0"/>
              </a:rPr>
              <a:t>[</a:t>
            </a:r>
            <a:r>
              <a:rPr lang="el-GR" sz="2000" dirty="0" err="1" smtClean="0">
                <a:solidFill>
                  <a:schemeClr val="accent6">
                    <a:lumMod val="50000"/>
                  </a:schemeClr>
                </a:solidFill>
                <a:effectLst/>
                <a:latin typeface="Arial" charset="0"/>
              </a:rPr>
              <a:t>εδαφ</a:t>
            </a:r>
            <a:r>
              <a:rPr lang="el-GR" sz="2000" dirty="0" smtClean="0">
                <a:solidFill>
                  <a:schemeClr val="accent6">
                    <a:lumMod val="50000"/>
                  </a:schemeClr>
                </a:solidFill>
                <a:effectLst/>
                <a:latin typeface="Arial" charset="0"/>
              </a:rPr>
              <a:t>. β) περίπτωση </a:t>
            </a:r>
            <a:r>
              <a:rPr lang="el-GR" sz="2000" dirty="0" err="1" smtClean="0">
                <a:solidFill>
                  <a:schemeClr val="accent6">
                    <a:lumMod val="50000"/>
                  </a:schemeClr>
                </a:solidFill>
                <a:effectLst/>
                <a:latin typeface="Arial" charset="0"/>
              </a:rPr>
              <a:t>γ΄</a:t>
            </a:r>
            <a:r>
              <a:rPr lang="el-GR" sz="2000" dirty="0" smtClean="0">
                <a:solidFill>
                  <a:schemeClr val="accent6">
                    <a:lumMod val="50000"/>
                  </a:schemeClr>
                </a:solidFill>
                <a:effectLst/>
                <a:latin typeface="Arial" charset="0"/>
              </a:rPr>
              <a:t>, §2 </a:t>
            </a:r>
            <a:r>
              <a:rPr lang="el-GR" sz="2000" dirty="0" err="1" smtClean="0">
                <a:solidFill>
                  <a:schemeClr val="accent6">
                    <a:lumMod val="50000"/>
                  </a:schemeClr>
                </a:solidFill>
                <a:effectLst/>
                <a:latin typeface="Arial" charset="0"/>
              </a:rPr>
              <a:t>άρθρ</a:t>
            </a:r>
            <a:r>
              <a:rPr lang="el-GR" sz="2000" dirty="0" smtClean="0">
                <a:solidFill>
                  <a:schemeClr val="accent6">
                    <a:lumMod val="50000"/>
                  </a:schemeClr>
                </a:solidFill>
                <a:effectLst/>
                <a:latin typeface="Arial" charset="0"/>
              </a:rPr>
              <a:t> 68, ν. 3863/2010].</a:t>
            </a:r>
          </a:p>
          <a:p>
            <a:pPr marL="371475" indent="-371475" algn="just" eaLnBrk="1" hangingPunct="1">
              <a:lnSpc>
                <a:spcPct val="160000"/>
              </a:lnSpc>
              <a:spcBef>
                <a:spcPct val="0"/>
              </a:spcBef>
              <a:buFont typeface="Wingdings" pitchFamily="2" charset="2"/>
              <a:buChar char="v"/>
              <a:defRPr/>
            </a:pPr>
            <a:endParaRPr lang="el-GR" sz="2000" dirty="0" smtClean="0">
              <a:solidFill>
                <a:schemeClr val="accent6">
                  <a:lumMod val="50000"/>
                </a:schemeClr>
              </a:solidFill>
              <a:effectLst/>
              <a:latin typeface="Arial" charset="0"/>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514" name="Rectangle 6"/>
          <p:cNvSpPr>
            <a:spLocks noGrp="1" noChangeArrowheads="1"/>
          </p:cNvSpPr>
          <p:nvPr>
            <p:ph type="sldNum" sz="quarter" idx="12"/>
          </p:nvPr>
        </p:nvSpPr>
        <p:spPr>
          <a:xfrm>
            <a:off x="6553200" y="6248400"/>
            <a:ext cx="1905000" cy="457200"/>
          </a:xfrm>
          <a:noFill/>
        </p:spPr>
        <p:txBody>
          <a:bodyPr/>
          <a:lstStyle/>
          <a:p>
            <a:fld id="{01C0EF0F-E86E-4719-9B5F-EA7DD69C9AE3}" type="slidenum">
              <a:rPr lang="el-GR" sz="1200" smtClean="0">
                <a:effectLst/>
                <a:latin typeface="Verdana" pitchFamily="34" charset="0"/>
              </a:rPr>
              <a:pPr/>
              <a:t>75</a:t>
            </a:fld>
            <a:endParaRPr lang="el-GR" sz="1200" smtClean="0">
              <a:effectLst/>
              <a:latin typeface="Verdana" pitchFamily="34" charset="0"/>
            </a:endParaRPr>
          </a:p>
        </p:txBody>
      </p:sp>
      <p:sp>
        <p:nvSpPr>
          <p:cNvPr id="40963" name="Rectangle 2"/>
          <p:cNvSpPr>
            <a:spLocks noGrp="1" noChangeArrowheads="1"/>
          </p:cNvSpPr>
          <p:nvPr>
            <p:ph type="ctrTitle" idx="4294967295"/>
          </p:nvPr>
        </p:nvSpPr>
        <p:spPr>
          <a:xfrm>
            <a:off x="323850" y="260350"/>
            <a:ext cx="8497888" cy="288925"/>
          </a:xfrm>
        </p:spPr>
        <p:txBody>
          <a:bodyPr anchor="b"/>
          <a:lstStyle/>
          <a:p>
            <a:pPr algn="just" eaLnBrk="1" hangingPunct="1">
              <a:lnSpc>
                <a:spcPct val="60000"/>
              </a:lnSpc>
              <a:defRPr/>
            </a:pPr>
            <a:r>
              <a:rPr lang="el-GR" sz="2000" smtClean="0">
                <a:solidFill>
                  <a:schemeClr val="folHlink"/>
                </a:solidFill>
                <a:latin typeface="Arial" charset="0"/>
              </a:rPr>
              <a:t>Ν. 4412/16, Βιβλίο Ι, Τίτλος ΙΙ «Γενικοί κανόνες», άρθρα 18 -24</a:t>
            </a:r>
            <a:endParaRPr lang="el-GR" sz="2000" smtClean="0">
              <a:solidFill>
                <a:schemeClr val="folHlink"/>
              </a:solidFill>
            </a:endParaRPr>
          </a:p>
        </p:txBody>
      </p:sp>
      <p:sp>
        <p:nvSpPr>
          <p:cNvPr id="40964" name="Rectangle 3"/>
          <p:cNvSpPr>
            <a:spLocks noGrp="1" noChangeArrowheads="1"/>
          </p:cNvSpPr>
          <p:nvPr>
            <p:ph type="subTitle" idx="4294967295"/>
          </p:nvPr>
        </p:nvSpPr>
        <p:spPr>
          <a:xfrm>
            <a:off x="250825" y="765175"/>
            <a:ext cx="8569325" cy="5832475"/>
          </a:xfrm>
        </p:spPr>
        <p:txBody>
          <a:bodyPr/>
          <a:lstStyle/>
          <a:p>
            <a:pPr marL="361950" indent="-361950" algn="ctr" eaLnBrk="1" hangingPunct="1">
              <a:lnSpc>
                <a:spcPct val="80000"/>
              </a:lnSpc>
              <a:buFont typeface="Wingdings" pitchFamily="2" charset="2"/>
              <a:buNone/>
              <a:defRPr/>
            </a:pPr>
            <a:r>
              <a:rPr lang="fr-CA" sz="1900" b="1" dirty="0" smtClean="0">
                <a:solidFill>
                  <a:schemeClr val="folHlink"/>
                </a:solidFill>
                <a:latin typeface="Arial" charset="0"/>
              </a:rPr>
              <a:t>Άρθρο 19 Οικονομικοί φορείς</a:t>
            </a:r>
            <a:r>
              <a:rPr lang="fr-CA" sz="1900" dirty="0" smtClean="0"/>
              <a:t> </a:t>
            </a:r>
            <a:endParaRPr lang="el-GR" sz="1900" dirty="0" smtClean="0"/>
          </a:p>
          <a:p>
            <a:pPr marL="361950" indent="-361950" algn="just" eaLnBrk="1" hangingPunct="1">
              <a:lnSpc>
                <a:spcPct val="150000"/>
              </a:lnSpc>
              <a:spcBef>
                <a:spcPct val="0"/>
              </a:spcBef>
              <a:buFont typeface="Wingdings" pitchFamily="2" charset="2"/>
              <a:buChar char="Ø"/>
              <a:defRPr/>
            </a:pPr>
            <a:r>
              <a:rPr lang="el-GR" sz="2000" b="1" dirty="0" smtClean="0">
                <a:solidFill>
                  <a:srgbClr val="FF0000"/>
                </a:solidFill>
                <a:effectLst/>
                <a:latin typeface="Arial" charset="0"/>
              </a:rPr>
              <a:t>Απαγόρευση αποκλεισμού </a:t>
            </a:r>
            <a:r>
              <a:rPr lang="el-GR" sz="2000" dirty="0" smtClean="0">
                <a:solidFill>
                  <a:schemeClr val="accent6">
                    <a:lumMod val="50000"/>
                  </a:schemeClr>
                </a:solidFill>
                <a:effectLst/>
                <a:latin typeface="Arial" charset="0"/>
              </a:rPr>
              <a:t>υποψήφιου ή προσφέροντα Οικ. Φορέα κ-μ, με την αιτιολογία ότι θα έπρεπε να είναι </a:t>
            </a:r>
            <a:r>
              <a:rPr lang="el-GR" sz="2000" u="sng" dirty="0" smtClean="0">
                <a:solidFill>
                  <a:schemeClr val="accent6">
                    <a:lumMod val="50000"/>
                  </a:schemeClr>
                </a:solidFill>
                <a:effectLst/>
                <a:latin typeface="Arial" charset="0"/>
              </a:rPr>
              <a:t>φυσικό ή ΝΠ κατά την ελ. νομοθεσία.</a:t>
            </a:r>
          </a:p>
          <a:p>
            <a:pPr marL="361950" indent="-361950" algn="just" eaLnBrk="1" hangingPunct="1">
              <a:lnSpc>
                <a:spcPct val="150000"/>
              </a:lnSpc>
              <a:spcBef>
                <a:spcPct val="0"/>
              </a:spcBef>
              <a:buFont typeface="Wingdings" pitchFamily="2" charset="2"/>
              <a:buChar char="Ø"/>
              <a:defRPr/>
            </a:pPr>
            <a:r>
              <a:rPr lang="el-GR" sz="2000" dirty="0" smtClean="0">
                <a:solidFill>
                  <a:schemeClr val="accent6">
                    <a:lumMod val="50000"/>
                  </a:schemeClr>
                </a:solidFill>
                <a:effectLst/>
                <a:latin typeface="Arial" charset="0"/>
              </a:rPr>
              <a:t>Επιτρέπεται για τις </a:t>
            </a:r>
            <a:r>
              <a:rPr lang="el-GR" sz="2000" u="sng" dirty="0" smtClean="0">
                <a:solidFill>
                  <a:schemeClr val="accent6">
                    <a:lumMod val="50000"/>
                  </a:schemeClr>
                </a:solidFill>
                <a:effectLst/>
                <a:latin typeface="Arial" charset="0"/>
              </a:rPr>
              <a:t>ΔΣ </a:t>
            </a:r>
            <a:r>
              <a:rPr lang="el-GR" sz="2000" b="1" u="sng" dirty="0" smtClean="0">
                <a:solidFill>
                  <a:schemeClr val="accent6">
                    <a:lumMod val="50000"/>
                  </a:schemeClr>
                </a:solidFill>
                <a:effectLst/>
                <a:latin typeface="Arial" charset="0"/>
              </a:rPr>
              <a:t>έργων &amp; υπηρεσιών</a:t>
            </a:r>
            <a:r>
              <a:rPr lang="el-GR" sz="2000" dirty="0" smtClean="0">
                <a:solidFill>
                  <a:schemeClr val="accent6">
                    <a:lumMod val="50000"/>
                  </a:schemeClr>
                </a:solidFill>
                <a:effectLst/>
                <a:latin typeface="Arial" charset="0"/>
              </a:rPr>
              <a:t>, &amp; </a:t>
            </a:r>
            <a:r>
              <a:rPr lang="el-GR" sz="2000" u="sng" dirty="0" smtClean="0">
                <a:solidFill>
                  <a:schemeClr val="accent6">
                    <a:lumMod val="50000"/>
                  </a:schemeClr>
                </a:solidFill>
                <a:effectLst/>
                <a:latin typeface="Arial" charset="0"/>
              </a:rPr>
              <a:t>για ΔΣ προμηθειών</a:t>
            </a:r>
            <a:r>
              <a:rPr lang="el-GR" sz="2000" dirty="0" smtClean="0">
                <a:solidFill>
                  <a:schemeClr val="accent6">
                    <a:lumMod val="50000"/>
                  </a:schemeClr>
                </a:solidFill>
                <a:effectLst/>
                <a:latin typeface="Arial" charset="0"/>
              </a:rPr>
              <a:t> που καλύπτουν, </a:t>
            </a:r>
            <a:r>
              <a:rPr lang="el-GR" sz="2000" b="1" dirty="0" smtClean="0">
                <a:solidFill>
                  <a:schemeClr val="accent6">
                    <a:lumMod val="50000"/>
                  </a:schemeClr>
                </a:solidFill>
                <a:effectLst/>
                <a:latin typeface="Arial" charset="0"/>
              </a:rPr>
              <a:t>επιπλέον υπηρεσίες τοποθέτησης και εγκατάστασης</a:t>
            </a:r>
            <a:r>
              <a:rPr lang="el-GR" sz="2000" dirty="0" smtClean="0">
                <a:solidFill>
                  <a:schemeClr val="accent6">
                    <a:lumMod val="50000"/>
                  </a:schemeClr>
                </a:solidFill>
                <a:effectLst/>
                <a:latin typeface="Arial" charset="0"/>
              </a:rPr>
              <a:t>, να ζητείται από τους οικ. Φορείς να αναφέρουν, στην προσφορά\αίτηση συμμετοχής τους, τα ονόματα και τα επαγγελματικά προσόντα των προσώπων που επιφορτίζονται με την εκτέλεση αυτής. </a:t>
            </a:r>
          </a:p>
          <a:p>
            <a:pPr marL="361950" indent="-361950" algn="just" eaLnBrk="1" hangingPunct="1">
              <a:lnSpc>
                <a:spcPct val="150000"/>
              </a:lnSpc>
              <a:spcBef>
                <a:spcPct val="0"/>
              </a:spcBef>
              <a:buFont typeface="Wingdings" pitchFamily="2" charset="2"/>
              <a:buChar char="Ø"/>
              <a:defRPr/>
            </a:pPr>
            <a:r>
              <a:rPr lang="el-GR" sz="2000" dirty="0" smtClean="0">
                <a:solidFill>
                  <a:schemeClr val="accent6">
                    <a:lumMod val="50000"/>
                  </a:schemeClr>
                </a:solidFill>
                <a:effectLst/>
                <a:latin typeface="Arial" charset="0"/>
              </a:rPr>
              <a:t>Οι </a:t>
            </a:r>
            <a:r>
              <a:rPr lang="el-GR" sz="2000" b="1" dirty="0" smtClean="0">
                <a:solidFill>
                  <a:srgbClr val="FF0000"/>
                </a:solidFill>
                <a:effectLst/>
                <a:latin typeface="Arial" charset="0"/>
              </a:rPr>
              <a:t>ενώσεις οικ. Φορέων</a:t>
            </a:r>
            <a:r>
              <a:rPr lang="el-GR" sz="2000" dirty="0" smtClean="0">
                <a:solidFill>
                  <a:schemeClr val="accent6">
                    <a:lumMod val="50000"/>
                  </a:schemeClr>
                </a:solidFill>
                <a:effectLst/>
                <a:latin typeface="Arial" charset="0"/>
              </a:rPr>
              <a:t>, [&amp; κάθε μορφής προσωρινές συμπράξεις] δύναται να υποβάλουν προσφορά ή να εμφανίζονται ως υποψήφιοι. </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5538" name="Rectangle 6"/>
          <p:cNvSpPr>
            <a:spLocks noGrp="1" noChangeArrowheads="1"/>
          </p:cNvSpPr>
          <p:nvPr>
            <p:ph type="sldNum" sz="quarter" idx="12"/>
          </p:nvPr>
        </p:nvSpPr>
        <p:spPr>
          <a:xfrm>
            <a:off x="6553200" y="6248400"/>
            <a:ext cx="1905000" cy="457200"/>
          </a:xfrm>
          <a:noFill/>
        </p:spPr>
        <p:txBody>
          <a:bodyPr/>
          <a:lstStyle/>
          <a:p>
            <a:fld id="{6E2F9475-BD19-4ECE-8393-4F0463017540}" type="slidenum">
              <a:rPr lang="el-GR" sz="1200" smtClean="0">
                <a:effectLst/>
                <a:latin typeface="Verdana" pitchFamily="34" charset="0"/>
              </a:rPr>
              <a:pPr/>
              <a:t>76</a:t>
            </a:fld>
            <a:endParaRPr lang="el-GR" sz="1200" smtClean="0">
              <a:effectLst/>
              <a:latin typeface="Verdana" pitchFamily="34" charset="0"/>
            </a:endParaRPr>
          </a:p>
        </p:txBody>
      </p:sp>
      <p:sp>
        <p:nvSpPr>
          <p:cNvPr id="41987" name="Rectangle 2"/>
          <p:cNvSpPr>
            <a:spLocks noGrp="1" noChangeArrowheads="1"/>
          </p:cNvSpPr>
          <p:nvPr>
            <p:ph type="ctrTitle" idx="4294967295"/>
          </p:nvPr>
        </p:nvSpPr>
        <p:spPr>
          <a:xfrm>
            <a:off x="323850" y="0"/>
            <a:ext cx="8497888" cy="549275"/>
          </a:xfrm>
        </p:spPr>
        <p:txBody>
          <a:bodyPr anchor="b"/>
          <a:lstStyle/>
          <a:p>
            <a:pPr eaLnBrk="1" hangingPunct="1">
              <a:lnSpc>
                <a:spcPct val="6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smtClean="0">
                <a:solidFill>
                  <a:schemeClr val="folHlink"/>
                </a:solidFill>
                <a:latin typeface="Arial" charset="0"/>
              </a:rPr>
              <a:t>Ν. 4412/16, Βιβλίο Ι, Τίτλος ΙΙ «Γενικοί κανόνες», άρθρα 18 -24</a:t>
            </a:r>
            <a:endParaRPr lang="el-GR" sz="2000" smtClean="0">
              <a:solidFill>
                <a:schemeClr val="folHlink"/>
              </a:solidFill>
            </a:endParaRPr>
          </a:p>
        </p:txBody>
      </p:sp>
      <p:sp>
        <p:nvSpPr>
          <p:cNvPr id="41988" name="Rectangle 3"/>
          <p:cNvSpPr>
            <a:spLocks noGrp="1" noChangeArrowheads="1"/>
          </p:cNvSpPr>
          <p:nvPr>
            <p:ph type="subTitle" idx="4294967295"/>
          </p:nvPr>
        </p:nvSpPr>
        <p:spPr>
          <a:xfrm>
            <a:off x="250825" y="549275"/>
            <a:ext cx="8569325" cy="6192838"/>
          </a:xfrm>
        </p:spPr>
        <p:txBody>
          <a:bodyPr/>
          <a:lstStyle/>
          <a:p>
            <a:pPr marL="361950" indent="-361950" algn="ctr" eaLnBrk="1" hangingPunct="1">
              <a:lnSpc>
                <a:spcPct val="160000"/>
              </a:lnSpc>
              <a:spcBef>
                <a:spcPct val="0"/>
              </a:spcBef>
              <a:buFont typeface="Wingdings" pitchFamily="2" charset="2"/>
              <a:buNone/>
              <a:defRPr/>
            </a:pPr>
            <a:r>
              <a:rPr lang="fr-CA" sz="2000" u="sng" dirty="0" smtClean="0">
                <a:solidFill>
                  <a:schemeClr val="folHlink"/>
                </a:solidFill>
                <a:latin typeface="Arial" charset="0"/>
              </a:rPr>
              <a:t>Άρθρο 19 Οικονομικοί φορείς</a:t>
            </a:r>
            <a:r>
              <a:rPr lang="fr-CA" sz="2000" dirty="0" smtClean="0">
                <a:solidFill>
                  <a:schemeClr val="folHlink"/>
                </a:solidFill>
                <a:latin typeface="Arial" charset="0"/>
              </a:rPr>
              <a:t> </a:t>
            </a:r>
            <a:r>
              <a:rPr lang="el-GR" sz="2000" dirty="0" smtClean="0">
                <a:solidFill>
                  <a:schemeClr val="folHlink"/>
                </a:solidFill>
                <a:latin typeface="Arial" charset="0"/>
              </a:rPr>
              <a:t>(</a:t>
            </a:r>
            <a:r>
              <a:rPr lang="el-GR" sz="2000" dirty="0" err="1" smtClean="0">
                <a:solidFill>
                  <a:schemeClr val="folHlink"/>
                </a:solidFill>
                <a:latin typeface="Arial" charset="0"/>
              </a:rPr>
              <a:t>συνεχ</a:t>
            </a:r>
            <a:r>
              <a:rPr lang="el-GR" sz="2000" dirty="0" smtClean="0">
                <a:solidFill>
                  <a:schemeClr val="folHlink"/>
                </a:solidFill>
                <a:latin typeface="Arial" charset="0"/>
              </a:rPr>
              <a:t>.)</a:t>
            </a:r>
          </a:p>
          <a:p>
            <a:pPr marL="361950" indent="-361950" algn="just" eaLnBrk="1" hangingPunct="1">
              <a:lnSpc>
                <a:spcPct val="190000"/>
              </a:lnSpc>
              <a:spcBef>
                <a:spcPct val="0"/>
              </a:spcBef>
              <a:buFont typeface="Wingdings" pitchFamily="2" charset="2"/>
              <a:buChar char="v"/>
              <a:defRPr/>
            </a:pPr>
            <a:r>
              <a:rPr lang="el-GR" sz="2000" dirty="0" smtClean="0">
                <a:latin typeface="Arial" charset="0"/>
              </a:rPr>
              <a:t>Οι ΑΑ </a:t>
            </a:r>
            <a:r>
              <a:rPr lang="el-GR" sz="2000" b="1" dirty="0" smtClean="0">
                <a:latin typeface="Arial" charset="0"/>
              </a:rPr>
              <a:t>δεν απαιτούν</a:t>
            </a:r>
            <a:r>
              <a:rPr lang="el-GR" sz="2000" dirty="0" smtClean="0">
                <a:latin typeface="Arial" charset="0"/>
              </a:rPr>
              <a:t>, για την υποβολή προσφοράς\αίτησης συμμετοχής, την ύπαρξη συγκεκριμένης νομικής μορφής για τις Ενώσεις, </a:t>
            </a:r>
            <a:r>
              <a:rPr lang="el-GR" sz="2000" u="sng" dirty="0" smtClean="0">
                <a:latin typeface="Arial" charset="0"/>
              </a:rPr>
              <a:t>δύναται όμως</a:t>
            </a:r>
            <a:r>
              <a:rPr lang="el-GR" sz="2000" dirty="0" smtClean="0">
                <a:latin typeface="Arial" charset="0"/>
              </a:rPr>
              <a:t> να υποχρεωθούν αν τους ανατεθεί η σύμβαση &amp; τούτο απαιτείται για την ορθή εκτέλεσή της.</a:t>
            </a:r>
          </a:p>
          <a:p>
            <a:pPr marL="361950" indent="-361950" algn="just" eaLnBrk="1" hangingPunct="1">
              <a:lnSpc>
                <a:spcPct val="190000"/>
              </a:lnSpc>
              <a:spcBef>
                <a:spcPct val="0"/>
              </a:spcBef>
              <a:buFont typeface="Wingdings" pitchFamily="2" charset="2"/>
              <a:buChar char="v"/>
              <a:defRPr/>
            </a:pPr>
            <a:r>
              <a:rPr lang="el-GR" sz="2000" dirty="0" smtClean="0">
                <a:latin typeface="Arial" charset="0"/>
              </a:rPr>
              <a:t>Τα πρότυπα εγγράφων σύμβασης δύναται να καθορίζουν, επιπλέον των διατάξεων του ν.4412, τις απαιτήσεις οικ. &amp; </a:t>
            </a:r>
            <a:r>
              <a:rPr lang="el-GR" sz="2000" dirty="0" err="1" smtClean="0">
                <a:latin typeface="Arial" charset="0"/>
              </a:rPr>
              <a:t>χρημ</a:t>
            </a:r>
            <a:r>
              <a:rPr lang="el-GR" sz="2000" dirty="0" smtClean="0">
                <a:latin typeface="Arial" charset="0"/>
              </a:rPr>
              <a:t>/νομικής επάρκειας, ή τα κριτήρια τεχνικής\επαγγελματικής ικανότητας που πρέπει να πληρούν οι οικ. Φορείς. </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562"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D1065025-D8DA-4446-B435-96D0118EED28}" type="slidenum">
              <a:rPr lang="el-GR" sz="1200"/>
              <a:pPr algn="r"/>
              <a:t>77</a:t>
            </a:fld>
            <a:endParaRPr lang="el-GR" sz="1200"/>
          </a:p>
        </p:txBody>
      </p:sp>
      <p:sp>
        <p:nvSpPr>
          <p:cNvPr id="128003" name="Rectangle 2"/>
          <p:cNvSpPr>
            <a:spLocks noGrp="1" noChangeArrowheads="1"/>
          </p:cNvSpPr>
          <p:nvPr>
            <p:ph type="ctrTitle" idx="4294967295"/>
          </p:nvPr>
        </p:nvSpPr>
        <p:spPr>
          <a:xfrm>
            <a:off x="323850" y="0"/>
            <a:ext cx="8497888" cy="549275"/>
          </a:xfrm>
        </p:spPr>
        <p:txBody>
          <a:bodyPr anchor="b"/>
          <a:lstStyle/>
          <a:p>
            <a:pPr eaLnBrk="1" hangingPunct="1">
              <a:lnSpc>
                <a:spcPct val="6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smtClean="0">
                <a:solidFill>
                  <a:schemeClr val="folHlink"/>
                </a:solidFill>
                <a:latin typeface="Arial" charset="0"/>
              </a:rPr>
              <a:t>Ν. 4412/16, Βιβλίο Ι, Τίτλος ΙΙ «Γενικοί κανόνες», άρθρα 18 -24</a:t>
            </a:r>
            <a:endParaRPr lang="el-GR" sz="2000" smtClean="0">
              <a:solidFill>
                <a:schemeClr val="folHlink"/>
              </a:solidFill>
            </a:endParaRPr>
          </a:p>
        </p:txBody>
      </p:sp>
      <p:sp>
        <p:nvSpPr>
          <p:cNvPr id="128004" name="Rectangle 3"/>
          <p:cNvSpPr>
            <a:spLocks noGrp="1" noChangeArrowheads="1"/>
          </p:cNvSpPr>
          <p:nvPr>
            <p:ph type="subTitle" idx="4294967295"/>
          </p:nvPr>
        </p:nvSpPr>
        <p:spPr>
          <a:xfrm>
            <a:off x="250825" y="836613"/>
            <a:ext cx="8569325" cy="5184775"/>
          </a:xfrm>
        </p:spPr>
        <p:txBody>
          <a:bodyPr/>
          <a:lstStyle/>
          <a:p>
            <a:pPr marL="361950" indent="-361950" algn="ctr" eaLnBrk="1" hangingPunct="1">
              <a:lnSpc>
                <a:spcPct val="160000"/>
              </a:lnSpc>
              <a:spcBef>
                <a:spcPct val="0"/>
              </a:spcBef>
              <a:buFont typeface="Wingdings" pitchFamily="2" charset="2"/>
              <a:buNone/>
              <a:defRPr/>
            </a:pPr>
            <a:r>
              <a:rPr lang="fr-CA" sz="2400" u="sng" dirty="0" smtClean="0">
                <a:solidFill>
                  <a:schemeClr val="folHlink"/>
                </a:solidFill>
                <a:latin typeface="Arial" charset="0"/>
              </a:rPr>
              <a:t>Άρθρο 19 Οικονομικοί φορείς</a:t>
            </a:r>
            <a:r>
              <a:rPr lang="fr-CA" sz="2400" dirty="0" smtClean="0">
                <a:solidFill>
                  <a:schemeClr val="folHlink"/>
                </a:solidFill>
                <a:latin typeface="Arial" charset="0"/>
              </a:rPr>
              <a:t> </a:t>
            </a:r>
            <a:r>
              <a:rPr lang="el-GR" sz="1600" dirty="0" smtClean="0">
                <a:solidFill>
                  <a:schemeClr val="folHlink"/>
                </a:solidFill>
                <a:latin typeface="Arial" charset="0"/>
              </a:rPr>
              <a:t>(</a:t>
            </a:r>
            <a:r>
              <a:rPr lang="el-GR" sz="1600" dirty="0" err="1" smtClean="0">
                <a:solidFill>
                  <a:schemeClr val="folHlink"/>
                </a:solidFill>
                <a:latin typeface="Arial" charset="0"/>
              </a:rPr>
              <a:t>συνεχ</a:t>
            </a:r>
            <a:r>
              <a:rPr lang="el-GR" sz="1600" dirty="0" smtClean="0">
                <a:solidFill>
                  <a:schemeClr val="folHlink"/>
                </a:solidFill>
                <a:latin typeface="Arial" charset="0"/>
              </a:rPr>
              <a:t>.)</a:t>
            </a:r>
          </a:p>
          <a:p>
            <a:pPr marL="361950" indent="-361950" algn="just" eaLnBrk="1" hangingPunct="1">
              <a:lnSpc>
                <a:spcPct val="150000"/>
              </a:lnSpc>
              <a:spcBef>
                <a:spcPct val="0"/>
              </a:spcBef>
              <a:buFont typeface="Wingdings" pitchFamily="2" charset="2"/>
              <a:buChar char="v"/>
              <a:defRPr/>
            </a:pPr>
            <a:r>
              <a:rPr lang="el-GR" sz="2400" dirty="0" smtClean="0">
                <a:latin typeface="Arial" charset="0"/>
              </a:rPr>
              <a:t>Επιβολή </a:t>
            </a:r>
            <a:r>
              <a:rPr lang="el-GR" sz="2400" u="sng" dirty="0" smtClean="0">
                <a:latin typeface="Arial" charset="0"/>
              </a:rPr>
              <a:t>κατά αναλογικό &amp; αντικειμενικό</a:t>
            </a:r>
            <a:r>
              <a:rPr lang="el-GR" sz="2400" dirty="0" smtClean="0">
                <a:latin typeface="Arial" charset="0"/>
              </a:rPr>
              <a:t> τρόπο όρων εκτέλεσης της σύμβασης στους Ενώσεις οικ. Φορέων.</a:t>
            </a:r>
          </a:p>
          <a:p>
            <a:pPr marL="361950" indent="-361950" algn="just" eaLnBrk="1" hangingPunct="1">
              <a:lnSpc>
                <a:spcPct val="150000"/>
              </a:lnSpc>
              <a:spcBef>
                <a:spcPct val="0"/>
              </a:spcBef>
              <a:buNone/>
              <a:defRPr/>
            </a:pPr>
            <a:endParaRPr lang="el-GR" sz="2400" dirty="0" smtClean="0">
              <a:latin typeface="Arial" charset="0"/>
            </a:endParaRPr>
          </a:p>
          <a:p>
            <a:pPr marL="361950" indent="-361950" algn="just" eaLnBrk="1" hangingPunct="1">
              <a:lnSpc>
                <a:spcPct val="150000"/>
              </a:lnSpc>
              <a:spcBef>
                <a:spcPct val="0"/>
              </a:spcBef>
              <a:buFont typeface="Wingdings" pitchFamily="2" charset="2"/>
              <a:buChar char="v"/>
              <a:defRPr/>
            </a:pPr>
            <a:r>
              <a:rPr lang="el-GR" sz="2400" b="1" dirty="0" smtClean="0">
                <a:latin typeface="Arial" charset="0"/>
              </a:rPr>
              <a:t>Υποβολή προσφοράς από ένωση οικ. Φορέων: όλα τα μέλη της ευθύνονται έναντι της ΑΑ αλληλέγγυα και εις </a:t>
            </a:r>
            <a:r>
              <a:rPr lang="el-GR" sz="2400" b="1" dirty="0" err="1" smtClean="0">
                <a:latin typeface="Arial" charset="0"/>
              </a:rPr>
              <a:t>ολόκληρον</a:t>
            </a:r>
            <a:r>
              <a:rPr lang="el-GR" sz="2400" b="1" dirty="0" smtClean="0">
                <a:latin typeface="Arial" charset="0"/>
              </a:rPr>
              <a:t> μέχρι την ολοκλήρωση εκτέλεσης της σύμβασης.</a:t>
            </a:r>
            <a:endParaRPr lang="el-GR" sz="2400" dirty="0" smtClean="0">
              <a:latin typeface="Arial" charset="0"/>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7586" name="Rectangle 6"/>
          <p:cNvSpPr>
            <a:spLocks noGrp="1" noChangeArrowheads="1"/>
          </p:cNvSpPr>
          <p:nvPr>
            <p:ph type="sldNum" sz="quarter" idx="12"/>
          </p:nvPr>
        </p:nvSpPr>
        <p:spPr>
          <a:xfrm>
            <a:off x="6553200" y="6248400"/>
            <a:ext cx="1905000" cy="457200"/>
          </a:xfrm>
          <a:noFill/>
        </p:spPr>
        <p:txBody>
          <a:bodyPr/>
          <a:lstStyle/>
          <a:p>
            <a:fld id="{8D810AB7-C3C0-4B09-96FE-585D480EA206}" type="slidenum">
              <a:rPr lang="el-GR" sz="1200" smtClean="0">
                <a:effectLst/>
                <a:latin typeface="Verdana" pitchFamily="34" charset="0"/>
              </a:rPr>
              <a:pPr/>
              <a:t>78</a:t>
            </a:fld>
            <a:endParaRPr lang="el-GR" sz="1200" smtClean="0">
              <a:effectLst/>
              <a:latin typeface="Verdana" pitchFamily="34" charset="0"/>
            </a:endParaRPr>
          </a:p>
        </p:txBody>
      </p:sp>
      <p:sp>
        <p:nvSpPr>
          <p:cNvPr id="45059" name="Rectangle 2"/>
          <p:cNvSpPr>
            <a:spLocks noGrp="1" noChangeArrowheads="1"/>
          </p:cNvSpPr>
          <p:nvPr>
            <p:ph type="ctrTitle" idx="4294967295"/>
          </p:nvPr>
        </p:nvSpPr>
        <p:spPr>
          <a:xfrm>
            <a:off x="323850" y="260350"/>
            <a:ext cx="8497888" cy="215900"/>
          </a:xfrm>
        </p:spPr>
        <p:txBody>
          <a:bodyPr anchor="b"/>
          <a:lstStyle/>
          <a:p>
            <a:pPr algn="just" eaLnBrk="1" hangingPunct="1">
              <a:lnSpc>
                <a:spcPct val="6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b="0" smtClean="0">
                <a:solidFill>
                  <a:schemeClr val="folHlink"/>
                </a:solidFill>
                <a:latin typeface="Arial" charset="0"/>
              </a:rPr>
              <a:t>Ν. 4412/16, Βιβλίο Ι, Τίτλος ΙΙ «Γενικοί κανόνες», άρθρα 18 - 24</a:t>
            </a:r>
            <a:endParaRPr lang="el-GR" sz="2000" smtClean="0">
              <a:solidFill>
                <a:schemeClr val="folHlink"/>
              </a:solidFill>
            </a:endParaRPr>
          </a:p>
        </p:txBody>
      </p:sp>
      <p:sp>
        <p:nvSpPr>
          <p:cNvPr id="45060" name="Rectangle 3"/>
          <p:cNvSpPr>
            <a:spLocks noGrp="1" noChangeArrowheads="1"/>
          </p:cNvSpPr>
          <p:nvPr>
            <p:ph type="subTitle" idx="4294967295"/>
          </p:nvPr>
        </p:nvSpPr>
        <p:spPr>
          <a:xfrm>
            <a:off x="395288" y="692150"/>
            <a:ext cx="8424862" cy="5832475"/>
          </a:xfrm>
        </p:spPr>
        <p:txBody>
          <a:bodyPr/>
          <a:lstStyle/>
          <a:p>
            <a:pPr marL="361950" indent="-361950" eaLnBrk="1" hangingPunct="1">
              <a:lnSpc>
                <a:spcPct val="80000"/>
              </a:lnSpc>
              <a:buFont typeface="Wingdings" pitchFamily="2" charset="2"/>
              <a:buNone/>
              <a:tabLst>
                <a:tab pos="361950" algn="l"/>
              </a:tabLst>
              <a:defRPr/>
            </a:pPr>
            <a:r>
              <a:rPr lang="fr-CA" sz="2000" b="1" u="sng" dirty="0" smtClean="0">
                <a:solidFill>
                  <a:schemeClr val="folHlink"/>
                </a:solidFill>
                <a:latin typeface="Arial" charset="0"/>
              </a:rPr>
              <a:t>Άρθρο 21 Εχεμύθεια</a:t>
            </a:r>
            <a:endParaRPr lang="el-GR" sz="2000" dirty="0" smtClean="0">
              <a:solidFill>
                <a:schemeClr val="folHlink"/>
              </a:solidFill>
              <a:latin typeface="Arial" charset="0"/>
            </a:endParaRPr>
          </a:p>
          <a:p>
            <a:pPr marL="361950" indent="-361950" algn="just" eaLnBrk="1" hangingPunct="1">
              <a:lnSpc>
                <a:spcPct val="150000"/>
              </a:lnSpc>
              <a:spcBef>
                <a:spcPct val="0"/>
              </a:spcBef>
              <a:buFont typeface="Wingdings" pitchFamily="2" charset="2"/>
              <a:buChar char="v"/>
              <a:tabLst>
                <a:tab pos="361950" algn="l"/>
              </a:tabLst>
              <a:defRPr/>
            </a:pPr>
            <a:r>
              <a:rPr lang="el-GR" sz="2000" dirty="0" smtClean="0">
                <a:latin typeface="Arial" charset="0"/>
              </a:rPr>
              <a:t>Η ΑΑ δεν αποκαλύπτει πληροφορίες που έχουν διαβιβάσει οι οικ. Φορείς, </a:t>
            </a:r>
            <a:r>
              <a:rPr lang="el-GR" sz="2000" b="1" u="sng" dirty="0" smtClean="0">
                <a:latin typeface="Arial" charset="0"/>
              </a:rPr>
              <a:t>χαρακτηρισμένες ως εμπιστευτικές</a:t>
            </a:r>
            <a:r>
              <a:rPr lang="el-GR" sz="2000" dirty="0" smtClean="0">
                <a:latin typeface="Arial" charset="0"/>
              </a:rPr>
              <a:t>. </a:t>
            </a:r>
          </a:p>
          <a:p>
            <a:pPr marL="361950" indent="-361950" algn="just" eaLnBrk="1" hangingPunct="1">
              <a:lnSpc>
                <a:spcPct val="150000"/>
              </a:lnSpc>
              <a:spcBef>
                <a:spcPct val="0"/>
              </a:spcBef>
              <a:buFont typeface="Wingdings" pitchFamily="2" charset="2"/>
              <a:buChar char="v"/>
              <a:tabLst>
                <a:tab pos="361950" algn="l"/>
              </a:tabLst>
              <a:defRPr/>
            </a:pPr>
            <a:r>
              <a:rPr lang="el-GR" sz="2000" dirty="0" smtClean="0">
                <a:latin typeface="Arial" charset="0"/>
              </a:rPr>
              <a:t> Στοιχεία προσφορών </a:t>
            </a:r>
            <a:r>
              <a:rPr lang="el-GR" sz="2000" b="1" dirty="0" smtClean="0">
                <a:latin typeface="Arial" charset="0"/>
              </a:rPr>
              <a:t>εμπιστευτικού και μη χαρακτήρα</a:t>
            </a:r>
            <a:r>
              <a:rPr lang="el-GR" sz="2000" dirty="0" smtClean="0">
                <a:latin typeface="Arial" charset="0"/>
              </a:rPr>
              <a:t>.</a:t>
            </a:r>
          </a:p>
          <a:p>
            <a:pPr marL="361950" indent="-361950" algn="just" eaLnBrk="1" hangingPunct="1">
              <a:lnSpc>
                <a:spcPct val="150000"/>
              </a:lnSpc>
              <a:spcBef>
                <a:spcPct val="0"/>
              </a:spcBef>
              <a:buFont typeface="Wingdings" pitchFamily="2" charset="2"/>
              <a:buChar char="v"/>
              <a:tabLst>
                <a:tab pos="361950" algn="l"/>
              </a:tabLst>
              <a:defRPr/>
            </a:pPr>
            <a:r>
              <a:rPr lang="el-GR" sz="2000" dirty="0" smtClean="0">
                <a:latin typeface="Arial" charset="0"/>
              </a:rPr>
              <a:t>Δυνατότητα </a:t>
            </a:r>
            <a:r>
              <a:rPr lang="el-GR" sz="2000" b="1" u="sng" dirty="0" smtClean="0">
                <a:latin typeface="Arial" charset="0"/>
              </a:rPr>
              <a:t>επιβολής υποχρεώσεων στους οικ. Φορείς</a:t>
            </a:r>
            <a:r>
              <a:rPr lang="el-GR" sz="2000" dirty="0" smtClean="0">
                <a:latin typeface="Arial" charset="0"/>
              </a:rPr>
              <a:t> για την προστασία των εμπιστευτικού χαρακτήρα στοιχείων τους [νομική αιτιολόγηση απορρήτου]</a:t>
            </a:r>
          </a:p>
          <a:p>
            <a:pPr marL="361950" indent="-361950" algn="just" eaLnBrk="1" hangingPunct="1">
              <a:lnSpc>
                <a:spcPct val="150000"/>
              </a:lnSpc>
              <a:spcBef>
                <a:spcPct val="0"/>
              </a:spcBef>
              <a:buFont typeface="Wingdings" pitchFamily="2" charset="2"/>
              <a:buChar char="v"/>
              <a:tabLst>
                <a:tab pos="361950" algn="l"/>
              </a:tabLst>
              <a:defRPr/>
            </a:pPr>
            <a:r>
              <a:rPr lang="el-GR" sz="2000" dirty="0" smtClean="0">
                <a:latin typeface="Arial" charset="0"/>
              </a:rPr>
              <a:t> Δυνατότητα </a:t>
            </a:r>
            <a:r>
              <a:rPr lang="el-GR" sz="2000" b="1" u="sng" dirty="0" smtClean="0">
                <a:latin typeface="Arial" charset="0"/>
              </a:rPr>
              <a:t>επιβολής απαιτήσεων στους οικ. Φορείς</a:t>
            </a:r>
            <a:r>
              <a:rPr lang="el-GR" sz="2000" dirty="0" smtClean="0">
                <a:latin typeface="Arial" charset="0"/>
              </a:rPr>
              <a:t> για την διασφάλιση των εμπιστευτικού χαρακτήρα πληροφοριών κατά την εκτέλεση της σύμβασης.</a:t>
            </a:r>
          </a:p>
          <a:p>
            <a:pPr marL="361950" indent="-361950" algn="ctr" eaLnBrk="1" hangingPunct="1">
              <a:lnSpc>
                <a:spcPct val="160000"/>
              </a:lnSpc>
              <a:spcBef>
                <a:spcPct val="0"/>
              </a:spcBef>
              <a:buFont typeface="Wingdings" pitchFamily="2" charset="2"/>
              <a:buChar char="v"/>
              <a:tabLst>
                <a:tab pos="361950" algn="l"/>
              </a:tabLst>
              <a:defRPr/>
            </a:pPr>
            <a:r>
              <a:rPr lang="el-GR" sz="2000" b="1" dirty="0" smtClean="0">
                <a:solidFill>
                  <a:schemeClr val="folHlink"/>
                </a:solidFill>
                <a:latin typeface="Arial" charset="0"/>
              </a:rPr>
              <a:t>[βλ. &amp; πδ 28/15, άρθρα 64, 70 ν.4412/16]</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610" name="Rectangle 6"/>
          <p:cNvSpPr>
            <a:spLocks noGrp="1" noChangeArrowheads="1"/>
          </p:cNvSpPr>
          <p:nvPr>
            <p:ph type="sldNum" sz="quarter" idx="12"/>
          </p:nvPr>
        </p:nvSpPr>
        <p:spPr>
          <a:xfrm>
            <a:off x="6553200" y="6248400"/>
            <a:ext cx="1905000" cy="457200"/>
          </a:xfrm>
          <a:noFill/>
        </p:spPr>
        <p:txBody>
          <a:bodyPr/>
          <a:lstStyle/>
          <a:p>
            <a:fld id="{D6F7895D-2D60-465B-AE1A-F61F0632DBD7}" type="slidenum">
              <a:rPr lang="el-GR" sz="1200" smtClean="0">
                <a:effectLst/>
                <a:latin typeface="Verdana" pitchFamily="34" charset="0"/>
              </a:rPr>
              <a:pPr/>
              <a:t>79</a:t>
            </a:fld>
            <a:endParaRPr lang="el-GR" sz="1200" smtClean="0">
              <a:effectLst/>
              <a:latin typeface="Verdana" pitchFamily="34" charset="0"/>
            </a:endParaRPr>
          </a:p>
        </p:txBody>
      </p:sp>
      <p:sp>
        <p:nvSpPr>
          <p:cNvPr id="46083" name="Rectangle 2"/>
          <p:cNvSpPr>
            <a:spLocks noGrp="1" noChangeArrowheads="1"/>
          </p:cNvSpPr>
          <p:nvPr>
            <p:ph type="ctrTitle" idx="4294967295"/>
          </p:nvPr>
        </p:nvSpPr>
        <p:spPr>
          <a:xfrm>
            <a:off x="323850" y="260350"/>
            <a:ext cx="8497888" cy="215900"/>
          </a:xfrm>
        </p:spPr>
        <p:txBody>
          <a:bodyPr anchor="b"/>
          <a:lstStyle/>
          <a:p>
            <a:pPr algn="just" eaLnBrk="1" hangingPunct="1">
              <a:lnSpc>
                <a:spcPct val="6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b="0" smtClean="0">
                <a:solidFill>
                  <a:schemeClr val="folHlink"/>
                </a:solidFill>
                <a:latin typeface="Arial" charset="0"/>
              </a:rPr>
              <a:t>Ν. 4412/16, Βιβλίο Ι, Τίτλος ΙΙ «Γενικοί κανόνες», άρθρα 18 - 24</a:t>
            </a:r>
            <a:endParaRPr lang="el-GR" sz="2000" smtClean="0">
              <a:solidFill>
                <a:schemeClr val="folHlink"/>
              </a:solidFill>
            </a:endParaRPr>
          </a:p>
        </p:txBody>
      </p:sp>
      <p:sp>
        <p:nvSpPr>
          <p:cNvPr id="46084" name="Rectangle 3"/>
          <p:cNvSpPr>
            <a:spLocks noGrp="1" noChangeArrowheads="1"/>
          </p:cNvSpPr>
          <p:nvPr>
            <p:ph type="subTitle" idx="4294967295"/>
          </p:nvPr>
        </p:nvSpPr>
        <p:spPr>
          <a:xfrm>
            <a:off x="395288" y="692150"/>
            <a:ext cx="8424862" cy="5832475"/>
          </a:xfrm>
        </p:spPr>
        <p:txBody>
          <a:bodyPr/>
          <a:lstStyle/>
          <a:p>
            <a:pPr marL="361950" indent="-361950" eaLnBrk="1" hangingPunct="1">
              <a:lnSpc>
                <a:spcPct val="80000"/>
              </a:lnSpc>
              <a:buFont typeface="Wingdings" pitchFamily="2" charset="2"/>
              <a:buNone/>
              <a:tabLst>
                <a:tab pos="361950" algn="l"/>
              </a:tabLst>
              <a:defRPr/>
            </a:pPr>
            <a:r>
              <a:rPr lang="fr-CA" sz="2400" b="1" u="sng" dirty="0" smtClean="0">
                <a:latin typeface="Arial" charset="0"/>
              </a:rPr>
              <a:t>Άρθρο 21 Εχεμύθεια</a:t>
            </a:r>
            <a:r>
              <a:rPr lang="el-GR" sz="2400" b="1" dirty="0" smtClean="0">
                <a:latin typeface="Arial" charset="0"/>
              </a:rPr>
              <a:t> </a:t>
            </a:r>
            <a:r>
              <a:rPr lang="el-GR" sz="2400" dirty="0" smtClean="0">
                <a:latin typeface="Arial" charset="0"/>
              </a:rPr>
              <a:t>(</a:t>
            </a:r>
            <a:r>
              <a:rPr lang="el-GR" sz="2400" dirty="0" err="1" smtClean="0">
                <a:latin typeface="Arial" charset="0"/>
              </a:rPr>
              <a:t>συνεχ</a:t>
            </a:r>
            <a:r>
              <a:rPr lang="el-GR" sz="2400" dirty="0" smtClean="0">
                <a:latin typeface="Arial" charset="0"/>
              </a:rPr>
              <a:t>.)</a:t>
            </a:r>
          </a:p>
          <a:p>
            <a:pPr marL="361950" indent="-361950" algn="just" eaLnBrk="1" hangingPunct="1">
              <a:lnSpc>
                <a:spcPct val="150000"/>
              </a:lnSpc>
              <a:spcBef>
                <a:spcPct val="0"/>
              </a:spcBef>
              <a:buFont typeface="Wingdings" pitchFamily="2" charset="2"/>
              <a:buChar char="v"/>
              <a:tabLst>
                <a:tab pos="361950" algn="l"/>
              </a:tabLst>
              <a:defRPr/>
            </a:pPr>
            <a:r>
              <a:rPr lang="el-GR" sz="2400" dirty="0" smtClean="0">
                <a:latin typeface="Arial" charset="0"/>
              </a:rPr>
              <a:t>Υποχρέωση </a:t>
            </a:r>
            <a:r>
              <a:rPr lang="el-GR" sz="2400" dirty="0" smtClean="0">
                <a:solidFill>
                  <a:schemeClr val="folHlink"/>
                </a:solidFill>
                <a:latin typeface="Arial" charset="0"/>
              </a:rPr>
              <a:t>για ρητή αναφορά σε σχετική δήλωση</a:t>
            </a:r>
            <a:r>
              <a:rPr lang="el-GR" sz="2400" dirty="0" smtClean="0">
                <a:latin typeface="Arial" charset="0"/>
              </a:rPr>
              <a:t> του οικ. Φορέα όλων των διατάξεων που επιβάλλουν την εμπιστευτικότητα της συγκεκριμένης πληροφορίας, προς </a:t>
            </a:r>
            <a:r>
              <a:rPr lang="el-GR" sz="2400" u="sng" dirty="0" smtClean="0">
                <a:solidFill>
                  <a:schemeClr val="folHlink"/>
                </a:solidFill>
                <a:latin typeface="Arial" charset="0"/>
              </a:rPr>
              <a:t>αποφυγήν καταχρηστικής επίκλησης</a:t>
            </a:r>
            <a:r>
              <a:rPr lang="el-GR" sz="2400" dirty="0" smtClean="0">
                <a:solidFill>
                  <a:schemeClr val="folHlink"/>
                </a:solidFill>
                <a:latin typeface="Arial" charset="0"/>
              </a:rPr>
              <a:t>. </a:t>
            </a:r>
          </a:p>
          <a:p>
            <a:pPr marL="361950" indent="-361950" algn="just" eaLnBrk="1" hangingPunct="1">
              <a:lnSpc>
                <a:spcPct val="150000"/>
              </a:lnSpc>
              <a:spcBef>
                <a:spcPct val="0"/>
              </a:spcBef>
              <a:buFont typeface="Wingdings" pitchFamily="2" charset="2"/>
              <a:buChar char="v"/>
              <a:tabLst>
                <a:tab pos="361950" algn="l"/>
              </a:tabLst>
              <a:defRPr/>
            </a:pPr>
            <a:r>
              <a:rPr lang="el-GR" sz="2400" dirty="0" smtClean="0">
                <a:latin typeface="Arial" charset="0"/>
              </a:rPr>
              <a:t>Διασφάλιση της τήρησης των αρχών της διαφάνειας &amp; ίσης μεταχείρισης: το  δικαίωμα πρόσβασης στα έγγραφα των προσφορών άλλων οικ. Φορέων ασκείται σύμφωνα με τις ισχύουσες διατάξεις του </a:t>
            </a:r>
            <a:r>
              <a:rPr lang="fr-CA" sz="2400" b="1" dirty="0" smtClean="0">
                <a:solidFill>
                  <a:srgbClr val="FF0000"/>
                </a:solidFill>
                <a:latin typeface="Arial" charset="0"/>
              </a:rPr>
              <a:t>π.δ. 28/2015</a:t>
            </a:r>
            <a:r>
              <a:rPr lang="fr-CA" sz="2400" dirty="0" smtClean="0">
                <a:solidFill>
                  <a:srgbClr val="FF0000"/>
                </a:solidFill>
                <a:latin typeface="Arial" charset="0"/>
              </a:rPr>
              <a:t> </a:t>
            </a:r>
            <a:r>
              <a:rPr lang="fr-CA" sz="2400" dirty="0" smtClean="0">
                <a:latin typeface="Arial" charset="0"/>
              </a:rPr>
              <a:t>(Α 34)</a:t>
            </a:r>
            <a:r>
              <a:rPr lang="el-GR" sz="2400" dirty="0" smtClean="0">
                <a:solidFill>
                  <a:schemeClr val="folHlink"/>
                </a:solidFill>
                <a:latin typeface="Arial" charset="0"/>
              </a:rPr>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8" name="Rectangle 6"/>
          <p:cNvSpPr>
            <a:spLocks noGrp="1" noChangeArrowheads="1"/>
          </p:cNvSpPr>
          <p:nvPr>
            <p:ph type="sldNum" sz="quarter" idx="12"/>
          </p:nvPr>
        </p:nvSpPr>
        <p:spPr>
          <a:xfrm>
            <a:off x="6553200" y="6248400"/>
            <a:ext cx="1905000" cy="457200"/>
          </a:xfrm>
          <a:noFill/>
        </p:spPr>
        <p:txBody>
          <a:bodyPr/>
          <a:lstStyle/>
          <a:p>
            <a:fld id="{07B5D3B6-8184-4C99-A358-E0702CE569FC}" type="slidenum">
              <a:rPr lang="el-GR" sz="1200" smtClean="0">
                <a:effectLst/>
                <a:latin typeface="Verdana" pitchFamily="34" charset="0"/>
              </a:rPr>
              <a:pPr/>
              <a:t>8</a:t>
            </a:fld>
            <a:endParaRPr lang="el-GR" sz="1200" smtClean="0">
              <a:effectLst/>
              <a:latin typeface="Verdana" pitchFamily="34" charset="0"/>
            </a:endParaRPr>
          </a:p>
        </p:txBody>
      </p:sp>
      <p:sp>
        <p:nvSpPr>
          <p:cNvPr id="5123" name="Rectangle 2"/>
          <p:cNvSpPr>
            <a:spLocks noGrp="1" noChangeArrowheads="1"/>
          </p:cNvSpPr>
          <p:nvPr>
            <p:ph type="ctrTitle" idx="4294967295"/>
          </p:nvPr>
        </p:nvSpPr>
        <p:spPr>
          <a:xfrm>
            <a:off x="179388" y="260350"/>
            <a:ext cx="8642350" cy="647700"/>
          </a:xfrm>
        </p:spPr>
        <p:txBody>
          <a:bodyPr anchor="b"/>
          <a:lstStyle/>
          <a:p>
            <a:pPr algn="just" eaLnBrk="1" hangingPunct="1">
              <a:defRPr/>
            </a:pPr>
            <a:r>
              <a:rPr lang="el-GR" sz="3400" b="0" dirty="0" smtClean="0">
                <a:latin typeface="Arial" charset="0"/>
              </a:rPr>
              <a:t/>
            </a:r>
            <a:br>
              <a:rPr lang="el-GR" sz="3400" b="0" dirty="0" smtClean="0">
                <a:latin typeface="Arial" charset="0"/>
              </a:rPr>
            </a:br>
            <a:r>
              <a:rPr lang="el-GR" sz="3400" b="0" dirty="0" smtClean="0">
                <a:latin typeface="Arial" charset="0"/>
              </a:rPr>
              <a:t/>
            </a:r>
            <a:br>
              <a:rPr lang="el-GR" sz="3400" b="0" dirty="0" smtClean="0">
                <a:latin typeface="Arial" charset="0"/>
              </a:rPr>
            </a:br>
            <a:r>
              <a:rPr lang="el-GR" sz="3400" b="0" dirty="0" smtClean="0">
                <a:latin typeface="Arial" charset="0"/>
              </a:rPr>
              <a:t/>
            </a:r>
            <a:br>
              <a:rPr lang="el-GR" sz="3400" b="0" dirty="0" smtClean="0">
                <a:latin typeface="Arial" charset="0"/>
              </a:rPr>
            </a:br>
            <a:r>
              <a:rPr lang="el-GR" sz="2000" dirty="0" smtClean="0">
                <a:solidFill>
                  <a:srgbClr val="00B050"/>
                </a:solidFill>
                <a:latin typeface="Arial" charset="0"/>
              </a:rPr>
              <a:t>Στόχοι της ευρωπαϊκής μεταρρύθμισης στον τομέα</a:t>
            </a:r>
            <a:br>
              <a:rPr lang="el-GR" sz="2000" dirty="0" smtClean="0">
                <a:solidFill>
                  <a:srgbClr val="00B050"/>
                </a:solidFill>
                <a:latin typeface="Arial" charset="0"/>
              </a:rPr>
            </a:br>
            <a:r>
              <a:rPr lang="el-GR" sz="2000" dirty="0" smtClean="0">
                <a:solidFill>
                  <a:srgbClr val="00B050"/>
                </a:solidFill>
                <a:latin typeface="Arial" charset="0"/>
              </a:rPr>
              <a:t>των δημοσίων συμβάσεων</a:t>
            </a:r>
          </a:p>
        </p:txBody>
      </p:sp>
      <p:sp>
        <p:nvSpPr>
          <p:cNvPr id="5124" name="Rectangle 3"/>
          <p:cNvSpPr>
            <a:spLocks noGrp="1" noChangeArrowheads="1"/>
          </p:cNvSpPr>
          <p:nvPr>
            <p:ph type="subTitle" idx="4294967295"/>
          </p:nvPr>
        </p:nvSpPr>
        <p:spPr>
          <a:xfrm>
            <a:off x="323850" y="1125538"/>
            <a:ext cx="8424863" cy="5040312"/>
          </a:xfrm>
          <a:solidFill>
            <a:schemeClr val="accent2">
              <a:lumMod val="20000"/>
              <a:lumOff val="80000"/>
            </a:schemeClr>
          </a:solidFill>
        </p:spPr>
        <p:txBody>
          <a:bodyPr/>
          <a:lstStyle/>
          <a:p>
            <a:pPr marL="361950" indent="-361950" algn="just" eaLnBrk="1" hangingPunct="1">
              <a:lnSpc>
                <a:spcPct val="150000"/>
              </a:lnSpc>
              <a:spcBef>
                <a:spcPct val="0"/>
              </a:spcBef>
              <a:buFont typeface="Wingdings" pitchFamily="2" charset="2"/>
              <a:buChar char="Ø"/>
              <a:defRPr/>
            </a:pPr>
            <a:r>
              <a:rPr lang="el-GR" sz="2400" b="1" dirty="0" smtClean="0">
                <a:solidFill>
                  <a:schemeClr val="accent5">
                    <a:lumMod val="10000"/>
                  </a:schemeClr>
                </a:solidFill>
                <a:effectLst/>
                <a:latin typeface="Arial" charset="0"/>
              </a:rPr>
              <a:t>Σημασία των Δημοσίων Συμβάσεων (ΔΣ) για τα κ-μ της ΕΕ.</a:t>
            </a:r>
          </a:p>
          <a:p>
            <a:pPr marL="361950" indent="-361950" algn="just" eaLnBrk="1" hangingPunct="1">
              <a:lnSpc>
                <a:spcPct val="150000"/>
              </a:lnSpc>
              <a:spcBef>
                <a:spcPct val="0"/>
              </a:spcBef>
              <a:buFont typeface="Wingdings" pitchFamily="2" charset="2"/>
              <a:buChar char="ü"/>
              <a:defRPr/>
            </a:pPr>
            <a:r>
              <a:rPr lang="el-GR" sz="2400" b="1" dirty="0" smtClean="0">
                <a:solidFill>
                  <a:schemeClr val="accent5">
                    <a:lumMod val="10000"/>
                  </a:schemeClr>
                </a:solidFill>
                <a:effectLst/>
                <a:latin typeface="Arial" charset="0"/>
              </a:rPr>
              <a:t>Βέλτιστη αξιοποίηση οικονομικών πόρων, στήριξη οικονομικής ανάπτυξης &amp; απασχόλησης σε συνθήκες δημοσιονομικής λιτότητας.</a:t>
            </a:r>
          </a:p>
          <a:p>
            <a:pPr marL="361950" indent="-361950" algn="just" eaLnBrk="1" hangingPunct="1">
              <a:lnSpc>
                <a:spcPct val="150000"/>
              </a:lnSpc>
              <a:spcBef>
                <a:spcPct val="0"/>
              </a:spcBef>
              <a:buFont typeface="Wingdings" pitchFamily="2" charset="2"/>
              <a:buChar char="ü"/>
              <a:defRPr/>
            </a:pPr>
            <a:endParaRPr lang="el-GR" sz="2400" b="1" dirty="0" smtClean="0">
              <a:solidFill>
                <a:schemeClr val="accent5">
                  <a:lumMod val="10000"/>
                </a:schemeClr>
              </a:solidFill>
              <a:effectLst/>
              <a:latin typeface="Arial" charset="0"/>
            </a:endParaRPr>
          </a:p>
          <a:p>
            <a:pPr marL="361950" indent="-361950" algn="just" eaLnBrk="1" hangingPunct="1">
              <a:lnSpc>
                <a:spcPct val="150000"/>
              </a:lnSpc>
              <a:spcBef>
                <a:spcPct val="0"/>
              </a:spcBef>
              <a:buFont typeface="Wingdings" pitchFamily="2" charset="2"/>
              <a:buChar char="ü"/>
              <a:defRPr/>
            </a:pPr>
            <a:r>
              <a:rPr lang="el-GR" sz="2400" b="1" dirty="0" smtClean="0">
                <a:solidFill>
                  <a:schemeClr val="accent5">
                    <a:lumMod val="10000"/>
                  </a:schemeClr>
                </a:solidFill>
                <a:effectLst/>
                <a:latin typeface="Arial" charset="0"/>
              </a:rPr>
              <a:t>Ένταξη ΔΣ στο συνολικό πρόγραμμα για την υλοποίηση των στόχων της στρατηγικής «Ευρώπη 2020».</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634" name="Rectangle 6"/>
          <p:cNvSpPr>
            <a:spLocks noGrp="1" noChangeArrowheads="1"/>
          </p:cNvSpPr>
          <p:nvPr>
            <p:ph type="sldNum" sz="quarter" idx="12"/>
          </p:nvPr>
        </p:nvSpPr>
        <p:spPr>
          <a:xfrm>
            <a:off x="6553200" y="6248400"/>
            <a:ext cx="1905000" cy="457200"/>
          </a:xfrm>
          <a:noFill/>
        </p:spPr>
        <p:txBody>
          <a:bodyPr/>
          <a:lstStyle/>
          <a:p>
            <a:fld id="{E3511C97-A31D-480F-AFFE-DA5674DAC599}" type="slidenum">
              <a:rPr lang="el-GR" sz="1200" smtClean="0">
                <a:effectLst/>
                <a:latin typeface="Verdana" pitchFamily="34" charset="0"/>
              </a:rPr>
              <a:pPr/>
              <a:t>80</a:t>
            </a:fld>
            <a:endParaRPr lang="el-GR" sz="1200" smtClean="0">
              <a:effectLst/>
              <a:latin typeface="Verdana" pitchFamily="34" charset="0"/>
            </a:endParaRPr>
          </a:p>
        </p:txBody>
      </p:sp>
      <p:sp>
        <p:nvSpPr>
          <p:cNvPr id="47107" name="Rectangle 2"/>
          <p:cNvSpPr>
            <a:spLocks noGrp="1" noChangeArrowheads="1"/>
          </p:cNvSpPr>
          <p:nvPr>
            <p:ph type="ctrTitle" idx="4294967295"/>
          </p:nvPr>
        </p:nvSpPr>
        <p:spPr>
          <a:xfrm>
            <a:off x="323850" y="260350"/>
            <a:ext cx="8497888" cy="215900"/>
          </a:xfrm>
        </p:spPr>
        <p:txBody>
          <a:bodyPr anchor="b"/>
          <a:lstStyle/>
          <a:p>
            <a:pPr algn="just" eaLnBrk="1" hangingPunct="1">
              <a:lnSpc>
                <a:spcPct val="6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smtClean="0">
                <a:solidFill>
                  <a:schemeClr val="folHlink"/>
                </a:solidFill>
                <a:latin typeface="Arial" charset="0"/>
              </a:rPr>
              <a:t>Ν. 4412/16, Βιβλίο Ι, Τίτλος ΙΙ «Γενικοί κανόνες», άρθρα 18 - 24</a:t>
            </a:r>
            <a:endParaRPr lang="el-GR" sz="2000" smtClean="0">
              <a:solidFill>
                <a:schemeClr val="folHlink"/>
              </a:solidFill>
            </a:endParaRPr>
          </a:p>
        </p:txBody>
      </p:sp>
      <p:sp>
        <p:nvSpPr>
          <p:cNvPr id="47108" name="Rectangle 3"/>
          <p:cNvSpPr>
            <a:spLocks noGrp="1" noChangeArrowheads="1"/>
          </p:cNvSpPr>
          <p:nvPr>
            <p:ph type="subTitle" idx="4294967295"/>
          </p:nvPr>
        </p:nvSpPr>
        <p:spPr>
          <a:xfrm>
            <a:off x="323850" y="692150"/>
            <a:ext cx="8496300" cy="5976938"/>
          </a:xfrm>
        </p:spPr>
        <p:txBody>
          <a:bodyPr/>
          <a:lstStyle/>
          <a:p>
            <a:pPr marL="361950" indent="-361950" algn="ctr" eaLnBrk="1" hangingPunct="1">
              <a:lnSpc>
                <a:spcPct val="150000"/>
              </a:lnSpc>
              <a:spcBef>
                <a:spcPct val="0"/>
              </a:spcBef>
              <a:buFont typeface="Wingdings" pitchFamily="2" charset="2"/>
              <a:buNone/>
              <a:tabLst>
                <a:tab pos="361950" algn="l"/>
              </a:tabLst>
              <a:defRPr/>
            </a:pPr>
            <a:r>
              <a:rPr lang="fr-CA" sz="2000" b="1" u="sng" dirty="0" smtClean="0">
                <a:latin typeface="Arial" charset="0"/>
              </a:rPr>
              <a:t>Άρθρο 22 Κανόνες που εφαρμόζονται στις επικοινωνίες</a:t>
            </a:r>
            <a:r>
              <a:rPr lang="el-GR" sz="2000" b="1" dirty="0" smtClean="0">
                <a:latin typeface="Arial" charset="0"/>
              </a:rPr>
              <a:t>:</a:t>
            </a:r>
          </a:p>
          <a:p>
            <a:pPr marL="361950" indent="-361950" algn="just" eaLnBrk="1" hangingPunct="1">
              <a:lnSpc>
                <a:spcPct val="150000"/>
              </a:lnSpc>
              <a:spcBef>
                <a:spcPct val="0"/>
              </a:spcBef>
              <a:buFont typeface="Wingdings" pitchFamily="2" charset="2"/>
              <a:buChar char="Ø"/>
              <a:tabLst>
                <a:tab pos="361950" algn="l"/>
              </a:tabLst>
              <a:defRPr/>
            </a:pPr>
            <a:r>
              <a:rPr lang="el-GR" sz="2400" b="1" dirty="0" smtClean="0">
                <a:solidFill>
                  <a:schemeClr val="folHlink"/>
                </a:solidFill>
                <a:latin typeface="Arial" charset="0"/>
              </a:rPr>
              <a:t>Όλες οι επικοινωνίες &amp; ανταλλαγές πληροφοριών διενεργούνται μέσω του </a:t>
            </a:r>
            <a:r>
              <a:rPr lang="fr-CA" sz="2400" b="1" dirty="0" smtClean="0">
                <a:solidFill>
                  <a:schemeClr val="folHlink"/>
                </a:solidFill>
                <a:latin typeface="Arial" charset="0"/>
              </a:rPr>
              <a:t>ΕΣΗΔΗΣ</a:t>
            </a:r>
            <a:r>
              <a:rPr lang="el-GR" sz="2400" b="1" dirty="0" smtClean="0">
                <a:latin typeface="Arial" charset="0"/>
              </a:rPr>
              <a:t>.</a:t>
            </a:r>
          </a:p>
          <a:p>
            <a:pPr marL="361950" indent="-361950" algn="just" eaLnBrk="1" hangingPunct="1">
              <a:lnSpc>
                <a:spcPct val="150000"/>
              </a:lnSpc>
              <a:spcBef>
                <a:spcPct val="0"/>
              </a:spcBef>
              <a:buFont typeface="Wingdings" pitchFamily="2" charset="2"/>
              <a:buNone/>
              <a:tabLst>
                <a:tab pos="361950" algn="l"/>
              </a:tabLst>
              <a:defRPr/>
            </a:pPr>
            <a:r>
              <a:rPr lang="el-GR" sz="2400" b="1" dirty="0" smtClean="0">
                <a:latin typeface="Arial" charset="0"/>
              </a:rPr>
              <a:t>Τα μέσα &amp; </a:t>
            </a:r>
            <a:r>
              <a:rPr lang="fr-CA" sz="2400" b="1" dirty="0" smtClean="0">
                <a:latin typeface="Arial" charset="0"/>
              </a:rPr>
              <a:t>εργαλεία του ΕΣΗΔΗΣ</a:t>
            </a:r>
            <a:r>
              <a:rPr lang="el-GR" sz="2400" dirty="0" smtClean="0">
                <a:latin typeface="Arial" charset="0"/>
              </a:rPr>
              <a:t>:</a:t>
            </a:r>
          </a:p>
          <a:p>
            <a:pPr marL="361950" indent="-361950" algn="just" eaLnBrk="1" hangingPunct="1">
              <a:lnSpc>
                <a:spcPct val="150000"/>
              </a:lnSpc>
              <a:spcBef>
                <a:spcPct val="0"/>
              </a:spcBef>
              <a:buFont typeface="Wingdings" pitchFamily="2" charset="2"/>
              <a:buChar char="ü"/>
              <a:tabLst>
                <a:tab pos="361950" algn="l"/>
              </a:tabLst>
              <a:defRPr/>
            </a:pPr>
            <a:r>
              <a:rPr lang="fr-CA" sz="2400" dirty="0" smtClean="0">
                <a:latin typeface="Arial" charset="0"/>
              </a:rPr>
              <a:t> δεν πρέπει</a:t>
            </a:r>
            <a:r>
              <a:rPr lang="el-GR" sz="2400" dirty="0" smtClean="0">
                <a:latin typeface="Arial" charset="0"/>
              </a:rPr>
              <a:t> να επιφέρουν διακρίσεις,</a:t>
            </a:r>
          </a:p>
          <a:p>
            <a:pPr marL="361950" indent="-361950" algn="just" eaLnBrk="1" hangingPunct="1">
              <a:lnSpc>
                <a:spcPct val="150000"/>
              </a:lnSpc>
              <a:spcBef>
                <a:spcPct val="0"/>
              </a:spcBef>
              <a:buFont typeface="Wingdings" pitchFamily="2" charset="2"/>
              <a:buChar char="ü"/>
              <a:tabLst>
                <a:tab pos="361950" algn="l"/>
              </a:tabLst>
              <a:defRPr/>
            </a:pPr>
            <a:r>
              <a:rPr lang="el-GR" sz="2400" dirty="0" smtClean="0">
                <a:latin typeface="Arial" charset="0"/>
              </a:rPr>
              <a:t>πρέπει να ε</a:t>
            </a:r>
            <a:r>
              <a:rPr lang="fr-CA" sz="2400" dirty="0" err="1" smtClean="0">
                <a:latin typeface="Arial" charset="0"/>
              </a:rPr>
              <a:t>ίναι</a:t>
            </a:r>
            <a:r>
              <a:rPr lang="fr-CA" sz="2400" dirty="0" smtClean="0">
                <a:latin typeface="Arial" charset="0"/>
              </a:rPr>
              <a:t> γενικά διαθέσιμα</a:t>
            </a:r>
            <a:r>
              <a:rPr lang="el-GR" sz="2400" dirty="0" smtClean="0">
                <a:latin typeface="Arial" charset="0"/>
              </a:rPr>
              <a:t> &amp;</a:t>
            </a:r>
          </a:p>
          <a:p>
            <a:pPr marL="361950" indent="-361950" algn="just" eaLnBrk="1" hangingPunct="1">
              <a:lnSpc>
                <a:spcPct val="150000"/>
              </a:lnSpc>
              <a:spcBef>
                <a:spcPct val="0"/>
              </a:spcBef>
              <a:buFont typeface="Wingdings" pitchFamily="2" charset="2"/>
              <a:buChar char="ü"/>
              <a:tabLst>
                <a:tab pos="361950" algn="l"/>
              </a:tabLst>
              <a:defRPr/>
            </a:pPr>
            <a:r>
              <a:rPr lang="fr-CA" sz="2400" dirty="0" err="1" smtClean="0">
                <a:latin typeface="Arial" charset="0"/>
              </a:rPr>
              <a:t>διαλειτουργικά</a:t>
            </a:r>
            <a:r>
              <a:rPr lang="fr-CA" sz="2400" dirty="0" smtClean="0">
                <a:latin typeface="Arial" charset="0"/>
              </a:rPr>
              <a:t> </a:t>
            </a:r>
            <a:r>
              <a:rPr lang="el-GR" sz="2400" dirty="0" smtClean="0">
                <a:latin typeface="Arial" charset="0"/>
              </a:rPr>
              <a:t>με</a:t>
            </a:r>
            <a:r>
              <a:rPr lang="fr-CA" sz="2400" dirty="0" smtClean="0">
                <a:latin typeface="Arial" charset="0"/>
              </a:rPr>
              <a:t> </a:t>
            </a:r>
            <a:r>
              <a:rPr lang="el-GR" sz="2400" dirty="0" smtClean="0">
                <a:latin typeface="Arial" charset="0"/>
              </a:rPr>
              <a:t>άλλα μέσα ΤΠΕ,</a:t>
            </a:r>
          </a:p>
          <a:p>
            <a:pPr marL="361950" indent="-361950" algn="just" eaLnBrk="1" hangingPunct="1">
              <a:lnSpc>
                <a:spcPct val="150000"/>
              </a:lnSpc>
              <a:spcBef>
                <a:spcPct val="0"/>
              </a:spcBef>
              <a:buFont typeface="Wingdings" pitchFamily="2" charset="2"/>
              <a:buChar char="ü"/>
              <a:tabLst>
                <a:tab pos="361950" algn="l"/>
              </a:tabLst>
              <a:defRPr/>
            </a:pPr>
            <a:r>
              <a:rPr lang="fr-CA" sz="2400" b="1" u="sng" dirty="0" smtClean="0">
                <a:latin typeface="Arial" charset="0"/>
              </a:rPr>
              <a:t>να μην περιορίζουν την πρόσβαση των </a:t>
            </a:r>
            <a:r>
              <a:rPr lang="fr-CA" sz="2400" b="1" u="sng" dirty="0" err="1" smtClean="0">
                <a:latin typeface="Arial" charset="0"/>
              </a:rPr>
              <a:t>οικ</a:t>
            </a:r>
            <a:r>
              <a:rPr lang="el-GR" sz="2400" b="1" u="sng" dirty="0" smtClean="0">
                <a:latin typeface="Arial" charset="0"/>
              </a:rPr>
              <a:t>. Φορέων</a:t>
            </a:r>
            <a:r>
              <a:rPr lang="el-GR" sz="2400" dirty="0" smtClean="0">
                <a:latin typeface="Arial" charset="0"/>
              </a:rPr>
              <a:t> στις διαδικασίες σύναψης ΔΣ, &amp;</a:t>
            </a:r>
          </a:p>
          <a:p>
            <a:pPr marL="361950" indent="-361950" algn="just" eaLnBrk="1" hangingPunct="1">
              <a:lnSpc>
                <a:spcPct val="150000"/>
              </a:lnSpc>
              <a:spcBef>
                <a:spcPct val="0"/>
              </a:spcBef>
              <a:buFont typeface="Wingdings" pitchFamily="2" charset="2"/>
              <a:buChar char="ü"/>
              <a:tabLst>
                <a:tab pos="361950" algn="l"/>
              </a:tabLst>
              <a:defRPr/>
            </a:pPr>
            <a:r>
              <a:rPr lang="el-GR" sz="2400" dirty="0" smtClean="0">
                <a:latin typeface="Arial" charset="0"/>
              </a:rPr>
              <a:t>μέριμνα για </a:t>
            </a:r>
            <a:r>
              <a:rPr lang="el-GR" sz="2400" dirty="0" err="1" smtClean="0">
                <a:latin typeface="Arial" charset="0"/>
              </a:rPr>
              <a:t>ΑμεΑ</a:t>
            </a:r>
            <a:endParaRPr lang="el-GR" sz="2400" dirty="0" smtClean="0">
              <a:latin typeface="Arial" charset="0"/>
            </a:endParaRP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658"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07E520A1-837A-417C-9229-0BFC364C2C25}" type="slidenum">
              <a:rPr lang="el-GR" sz="1200"/>
              <a:pPr algn="r"/>
              <a:t>81</a:t>
            </a:fld>
            <a:endParaRPr lang="el-GR" sz="1200"/>
          </a:p>
        </p:txBody>
      </p:sp>
      <p:sp>
        <p:nvSpPr>
          <p:cNvPr id="47107" name="Rectangle 2"/>
          <p:cNvSpPr>
            <a:spLocks noGrp="1" noChangeArrowheads="1"/>
          </p:cNvSpPr>
          <p:nvPr>
            <p:ph type="ctrTitle" idx="4294967295"/>
          </p:nvPr>
        </p:nvSpPr>
        <p:spPr>
          <a:xfrm>
            <a:off x="323850" y="260350"/>
            <a:ext cx="8497888" cy="215900"/>
          </a:xfrm>
        </p:spPr>
        <p:txBody>
          <a:bodyPr anchor="b"/>
          <a:lstStyle/>
          <a:p>
            <a:pPr algn="just" eaLnBrk="1" hangingPunct="1">
              <a:lnSpc>
                <a:spcPct val="6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smtClean="0">
                <a:solidFill>
                  <a:schemeClr val="folHlink"/>
                </a:solidFill>
                <a:latin typeface="Arial" charset="0"/>
              </a:rPr>
              <a:t>Ν. 4412/16, Βιβλίο Ι, Τίτλος ΙΙ «Γενικοί κανόνες», άρθρα 18 - 24</a:t>
            </a:r>
            <a:endParaRPr lang="el-GR" sz="2000" smtClean="0">
              <a:solidFill>
                <a:schemeClr val="folHlink"/>
              </a:solidFill>
            </a:endParaRPr>
          </a:p>
        </p:txBody>
      </p:sp>
      <p:sp>
        <p:nvSpPr>
          <p:cNvPr id="47108" name="Rectangle 3"/>
          <p:cNvSpPr>
            <a:spLocks noGrp="1" noChangeArrowheads="1"/>
          </p:cNvSpPr>
          <p:nvPr>
            <p:ph type="subTitle" idx="4294967295"/>
          </p:nvPr>
        </p:nvSpPr>
        <p:spPr>
          <a:xfrm>
            <a:off x="323850" y="549275"/>
            <a:ext cx="8496300" cy="6119813"/>
          </a:xfrm>
        </p:spPr>
        <p:txBody>
          <a:bodyPr/>
          <a:lstStyle/>
          <a:p>
            <a:pPr marL="0" indent="0" algn="ctr" eaLnBrk="1" hangingPunct="1">
              <a:lnSpc>
                <a:spcPct val="150000"/>
              </a:lnSpc>
              <a:spcBef>
                <a:spcPct val="0"/>
              </a:spcBef>
              <a:buFont typeface="Wingdings" pitchFamily="2" charset="2"/>
              <a:buNone/>
              <a:tabLst>
                <a:tab pos="361950" algn="l"/>
              </a:tabLst>
              <a:defRPr/>
            </a:pPr>
            <a:r>
              <a:rPr lang="fr-CA" sz="2400" b="1" u="sng" dirty="0" smtClean="0">
                <a:latin typeface="Arial" charset="0"/>
              </a:rPr>
              <a:t>Άρθρο 22 Κανόνες που εφαρμόζονται στις επικοινωνίες</a:t>
            </a:r>
            <a:r>
              <a:rPr lang="el-GR" sz="2400" b="1" dirty="0" smtClean="0">
                <a:latin typeface="Arial" charset="0"/>
              </a:rPr>
              <a:t>:</a:t>
            </a:r>
          </a:p>
          <a:p>
            <a:pPr marL="0" indent="0" algn="just">
              <a:lnSpc>
                <a:spcPct val="150000"/>
              </a:lnSpc>
              <a:spcBef>
                <a:spcPct val="0"/>
              </a:spcBef>
              <a:buFont typeface="Wingdings" pitchFamily="2" charset="2"/>
              <a:buNone/>
              <a:tabLst>
                <a:tab pos="361950" algn="l"/>
              </a:tabLst>
              <a:defRPr/>
            </a:pPr>
            <a:r>
              <a:rPr lang="el-GR" sz="2400" b="1" u="sng" dirty="0" smtClean="0">
                <a:effectLst/>
                <a:latin typeface="Arial" charset="0"/>
              </a:rPr>
              <a:t>Έναρξη ισχύος</a:t>
            </a:r>
            <a:r>
              <a:rPr lang="el-GR" sz="2400" dirty="0" smtClean="0">
                <a:solidFill>
                  <a:schemeClr val="bg1">
                    <a:lumMod val="60000"/>
                    <a:lumOff val="40000"/>
                  </a:schemeClr>
                </a:solidFill>
                <a:effectLst/>
                <a:latin typeface="Arial" charset="0"/>
              </a:rPr>
              <a:t>: </a:t>
            </a:r>
            <a:r>
              <a:rPr lang="el-GR" sz="2400" b="1" dirty="0" smtClean="0">
                <a:solidFill>
                  <a:schemeClr val="bg1">
                    <a:lumMod val="60000"/>
                    <a:lumOff val="40000"/>
                  </a:schemeClr>
                </a:solidFill>
                <a:effectLst/>
                <a:latin typeface="Arial" charset="0"/>
              </a:rPr>
              <a:t> </a:t>
            </a:r>
            <a:r>
              <a:rPr lang="el-GR" sz="2400" b="1" u="sng" dirty="0" smtClean="0">
                <a:solidFill>
                  <a:schemeClr val="bg1">
                    <a:lumMod val="60000"/>
                    <a:lumOff val="40000"/>
                  </a:schemeClr>
                </a:solidFill>
                <a:effectLst/>
                <a:latin typeface="Arial" charset="0"/>
              </a:rPr>
              <a:t>15η Ιουνίου 2017 για:</a:t>
            </a:r>
            <a:endParaRPr lang="el-GR" sz="2400" dirty="0" smtClean="0">
              <a:solidFill>
                <a:schemeClr val="bg1">
                  <a:lumMod val="60000"/>
                  <a:lumOff val="40000"/>
                </a:schemeClr>
              </a:solidFill>
              <a:effectLst/>
              <a:latin typeface="Arial" charset="0"/>
            </a:endParaRPr>
          </a:p>
          <a:p>
            <a:pPr marL="0" indent="0" algn="just">
              <a:lnSpc>
                <a:spcPct val="150000"/>
              </a:lnSpc>
              <a:spcBef>
                <a:spcPct val="0"/>
              </a:spcBef>
              <a:buFont typeface="Wingdings" pitchFamily="2" charset="2"/>
              <a:buChar char="ü"/>
              <a:tabLst>
                <a:tab pos="361950" algn="l"/>
              </a:tabLst>
              <a:defRPr/>
            </a:pPr>
            <a:r>
              <a:rPr lang="el-GR" sz="2400" dirty="0" smtClean="0">
                <a:solidFill>
                  <a:schemeClr val="accent6">
                    <a:lumMod val="50000"/>
                  </a:schemeClr>
                </a:solidFill>
                <a:effectLst/>
                <a:latin typeface="Arial" charset="0"/>
              </a:rPr>
              <a:t>Στις ανοικτές διαδικασίες σύναψης </a:t>
            </a:r>
            <a:r>
              <a:rPr lang="el-GR" sz="2400" b="1" dirty="0" smtClean="0">
                <a:solidFill>
                  <a:srgbClr val="FF0000"/>
                </a:solidFill>
                <a:effectLst/>
                <a:latin typeface="Arial" charset="0"/>
              </a:rPr>
              <a:t>δημόσιας σύμβασης έργου με κριτήριο ανάθεσης την πλέον συμφέρουσα από οικονομική άποψη προσφορά μόνο βάσει τιμής</a:t>
            </a:r>
            <a:r>
              <a:rPr lang="el-GR" sz="2400" dirty="0" smtClean="0">
                <a:solidFill>
                  <a:schemeClr val="accent6">
                    <a:lumMod val="50000"/>
                  </a:schemeClr>
                </a:solidFill>
                <a:effectLst/>
                <a:latin typeface="Arial" charset="0"/>
              </a:rPr>
              <a:t>, με επιμέρους ποσοστά έκπτωσης ανά ομάδα εργασιών [άρθρα 27 και 95 παράγραφοι 2.(α) και 2.(β)] που διενεργούνται από το σύνολο των αρχών που αναφέρονται στο Παράρτημα I του Προσαρτήματος Α΄.</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682"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CA665DE1-7399-4838-B735-5712F4E4BBAB}" type="slidenum">
              <a:rPr lang="el-GR" sz="1200"/>
              <a:pPr algn="r"/>
              <a:t>82</a:t>
            </a:fld>
            <a:endParaRPr lang="el-GR" sz="1200"/>
          </a:p>
        </p:txBody>
      </p:sp>
      <p:sp>
        <p:nvSpPr>
          <p:cNvPr id="47107" name="Rectangle 2"/>
          <p:cNvSpPr>
            <a:spLocks noGrp="1" noChangeArrowheads="1"/>
          </p:cNvSpPr>
          <p:nvPr>
            <p:ph type="ctrTitle" idx="4294967295"/>
          </p:nvPr>
        </p:nvSpPr>
        <p:spPr>
          <a:xfrm>
            <a:off x="323850" y="260350"/>
            <a:ext cx="8497888" cy="215900"/>
          </a:xfrm>
        </p:spPr>
        <p:txBody>
          <a:bodyPr anchor="b"/>
          <a:lstStyle/>
          <a:p>
            <a:pPr algn="just" eaLnBrk="1" hangingPunct="1">
              <a:lnSpc>
                <a:spcPct val="6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smtClean="0">
                <a:solidFill>
                  <a:schemeClr val="folHlink"/>
                </a:solidFill>
                <a:latin typeface="Arial" charset="0"/>
              </a:rPr>
              <a:t>Ν. 4412/16, Βιβλίο Ι, Τίτλος ΙΙ «Γενικοί κανόνες», άρθρα 18 - 24</a:t>
            </a:r>
            <a:endParaRPr lang="el-GR" sz="2000" smtClean="0">
              <a:solidFill>
                <a:schemeClr val="folHlink"/>
              </a:solidFill>
            </a:endParaRPr>
          </a:p>
        </p:txBody>
      </p:sp>
      <p:sp>
        <p:nvSpPr>
          <p:cNvPr id="47108" name="Rectangle 3"/>
          <p:cNvSpPr>
            <a:spLocks noGrp="1" noChangeArrowheads="1"/>
          </p:cNvSpPr>
          <p:nvPr>
            <p:ph type="subTitle" idx="4294967295"/>
          </p:nvPr>
        </p:nvSpPr>
        <p:spPr>
          <a:xfrm>
            <a:off x="323850" y="549275"/>
            <a:ext cx="8496300" cy="6119813"/>
          </a:xfrm>
        </p:spPr>
        <p:txBody>
          <a:bodyPr/>
          <a:lstStyle/>
          <a:p>
            <a:pPr marL="0" indent="0" algn="ctr" eaLnBrk="1" hangingPunct="1">
              <a:lnSpc>
                <a:spcPct val="160000"/>
              </a:lnSpc>
              <a:spcBef>
                <a:spcPct val="0"/>
              </a:spcBef>
              <a:buFont typeface="Wingdings" pitchFamily="2" charset="2"/>
              <a:buNone/>
              <a:tabLst>
                <a:tab pos="361950" algn="l"/>
              </a:tabLst>
              <a:defRPr/>
            </a:pPr>
            <a:r>
              <a:rPr lang="fr-CA" sz="2400" b="1" u="sng" dirty="0" smtClean="0">
                <a:latin typeface="Arial" charset="0"/>
              </a:rPr>
              <a:t>Άρθρο 22 Κανόνες που εφαρμόζονται στις επικοινωνίες</a:t>
            </a:r>
            <a:r>
              <a:rPr lang="el-GR" sz="2400" b="1" dirty="0" smtClean="0">
                <a:latin typeface="Arial" charset="0"/>
              </a:rPr>
              <a:t>:</a:t>
            </a:r>
          </a:p>
          <a:p>
            <a:pPr marL="0" indent="0" algn="just">
              <a:lnSpc>
                <a:spcPct val="160000"/>
              </a:lnSpc>
              <a:spcBef>
                <a:spcPct val="0"/>
              </a:spcBef>
              <a:buFont typeface="Wingdings" pitchFamily="2" charset="2"/>
              <a:buNone/>
              <a:tabLst>
                <a:tab pos="361950" algn="l"/>
              </a:tabLst>
              <a:defRPr/>
            </a:pPr>
            <a:r>
              <a:rPr lang="el-GR" sz="2400" b="1" u="sng" dirty="0" smtClean="0">
                <a:effectLst/>
                <a:latin typeface="Arial" charset="0"/>
              </a:rPr>
              <a:t>Έναρξη ισχύος</a:t>
            </a:r>
            <a:r>
              <a:rPr lang="el-GR" sz="2400" dirty="0" smtClean="0">
                <a:effectLst/>
                <a:latin typeface="Arial" charset="0"/>
              </a:rPr>
              <a:t>: </a:t>
            </a:r>
            <a:r>
              <a:rPr lang="el-GR" sz="2400" b="1" dirty="0" smtClean="0">
                <a:effectLst/>
                <a:latin typeface="Arial" charset="0"/>
              </a:rPr>
              <a:t> </a:t>
            </a:r>
            <a:r>
              <a:rPr lang="el-GR" sz="2400" b="1" u="sng" dirty="0" smtClean="0">
                <a:solidFill>
                  <a:schemeClr val="bg1">
                    <a:lumMod val="60000"/>
                    <a:lumOff val="40000"/>
                  </a:schemeClr>
                </a:solidFill>
                <a:effectLst/>
                <a:latin typeface="Arial" charset="0"/>
              </a:rPr>
              <a:t>15η Ιουνίου 2017 για</a:t>
            </a:r>
            <a:r>
              <a:rPr lang="el-GR" sz="2400" b="1" u="sng" dirty="0" smtClean="0">
                <a:effectLst/>
                <a:latin typeface="Arial" charset="0"/>
              </a:rPr>
              <a:t>:</a:t>
            </a:r>
            <a:endParaRPr lang="el-GR" sz="2400" dirty="0" smtClean="0">
              <a:effectLst/>
              <a:latin typeface="Arial" charset="0"/>
            </a:endParaRPr>
          </a:p>
          <a:p>
            <a:pPr marL="0" indent="0" algn="just">
              <a:lnSpc>
                <a:spcPct val="150000"/>
              </a:lnSpc>
              <a:spcBef>
                <a:spcPct val="0"/>
              </a:spcBef>
              <a:buFont typeface="Wingdings" pitchFamily="2" charset="2"/>
              <a:buChar char="ü"/>
              <a:tabLst>
                <a:tab pos="361950" algn="l"/>
              </a:tabLst>
              <a:defRPr/>
            </a:pPr>
            <a:r>
              <a:rPr lang="el-GR" sz="2400" dirty="0" smtClean="0">
                <a:solidFill>
                  <a:schemeClr val="accent6">
                    <a:lumMod val="50000"/>
                  </a:schemeClr>
                </a:solidFill>
                <a:effectLst/>
                <a:latin typeface="Arial" charset="0"/>
              </a:rPr>
              <a:t>Στις ανοικτές διαδικασίες σύναψης </a:t>
            </a:r>
            <a:r>
              <a:rPr lang="el-GR" sz="2400" b="1" dirty="0" smtClean="0">
                <a:solidFill>
                  <a:srgbClr val="FF0000"/>
                </a:solidFill>
                <a:effectLst/>
                <a:latin typeface="Arial" charset="0"/>
              </a:rPr>
              <a:t>δημόσιας σύμβασης εκπόνησης μελετών και παροχής τεχνικών και λοιπών συναφών επιστημονικών υπηρεσιών με κριτήριο ανάθεσης την πλέον συμφέρουσα από οικονομική άποψη προσφορά μόνο βάσει τιμής</a:t>
            </a:r>
            <a:r>
              <a:rPr lang="el-GR" sz="2400" dirty="0" smtClean="0">
                <a:solidFill>
                  <a:schemeClr val="accent6">
                    <a:lumMod val="50000"/>
                  </a:schemeClr>
                </a:solidFill>
                <a:effectLst/>
                <a:latin typeface="Arial" charset="0"/>
              </a:rPr>
              <a:t> (άρθρα 27 και 86 παρ. 6) που διενεργούνται από το σύνολο των αρχών που αναφέρονται στο Παράρτημα I του Προσαρτήματος Α΄.</a:t>
            </a:r>
            <a:endParaRPr lang="el-GR" sz="2400" b="1" u="sng" dirty="0" smtClean="0">
              <a:solidFill>
                <a:schemeClr val="accent6">
                  <a:lumMod val="50000"/>
                </a:schemeClr>
              </a:solidFill>
              <a:effectLst/>
              <a:latin typeface="Arial" charset="0"/>
            </a:endParaRP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FB5B7519-9B67-42E1-B1B7-82B19375BE7F}" type="slidenum">
              <a:rPr lang="el-GR" sz="1200"/>
              <a:pPr algn="r"/>
              <a:t>83</a:t>
            </a:fld>
            <a:endParaRPr lang="el-GR" sz="1200"/>
          </a:p>
        </p:txBody>
      </p:sp>
      <p:sp>
        <p:nvSpPr>
          <p:cNvPr id="47107" name="Rectangle 2"/>
          <p:cNvSpPr>
            <a:spLocks noGrp="1" noChangeArrowheads="1"/>
          </p:cNvSpPr>
          <p:nvPr>
            <p:ph type="ctrTitle" idx="4294967295"/>
          </p:nvPr>
        </p:nvSpPr>
        <p:spPr>
          <a:xfrm>
            <a:off x="323850" y="260350"/>
            <a:ext cx="8497888" cy="215900"/>
          </a:xfrm>
        </p:spPr>
        <p:txBody>
          <a:bodyPr anchor="b"/>
          <a:lstStyle/>
          <a:p>
            <a:pPr algn="just" eaLnBrk="1" hangingPunct="1">
              <a:lnSpc>
                <a:spcPct val="6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smtClean="0">
                <a:solidFill>
                  <a:schemeClr val="folHlink"/>
                </a:solidFill>
                <a:latin typeface="Arial" charset="0"/>
              </a:rPr>
              <a:t>Ν. 4412/16, Βιβλίο Ι, Τίτλος ΙΙ «Γενικοί κανόνες», άρθρα 18 - 24</a:t>
            </a:r>
            <a:endParaRPr lang="el-GR" sz="2000" smtClean="0">
              <a:solidFill>
                <a:schemeClr val="folHlink"/>
              </a:solidFill>
            </a:endParaRPr>
          </a:p>
        </p:txBody>
      </p:sp>
      <p:sp>
        <p:nvSpPr>
          <p:cNvPr id="47108" name="Rectangle 3"/>
          <p:cNvSpPr>
            <a:spLocks noGrp="1" noChangeArrowheads="1"/>
          </p:cNvSpPr>
          <p:nvPr>
            <p:ph type="subTitle" idx="4294967295"/>
          </p:nvPr>
        </p:nvSpPr>
        <p:spPr>
          <a:xfrm>
            <a:off x="323850" y="692150"/>
            <a:ext cx="8496300" cy="5976938"/>
          </a:xfrm>
        </p:spPr>
        <p:txBody>
          <a:bodyPr/>
          <a:lstStyle/>
          <a:p>
            <a:pPr marL="0" indent="0" algn="ctr" eaLnBrk="1" hangingPunct="1">
              <a:lnSpc>
                <a:spcPct val="200000"/>
              </a:lnSpc>
              <a:spcBef>
                <a:spcPct val="0"/>
              </a:spcBef>
              <a:buFont typeface="Wingdings" pitchFamily="2" charset="2"/>
              <a:buNone/>
              <a:tabLst>
                <a:tab pos="361950" algn="l"/>
              </a:tabLst>
              <a:defRPr/>
            </a:pPr>
            <a:r>
              <a:rPr lang="fr-CA" sz="2000" b="1" u="sng" dirty="0" smtClean="0">
                <a:latin typeface="Arial" charset="0"/>
              </a:rPr>
              <a:t>Άρθρο 22 Κανόνες που εφαρμόζονται στις επικοινωνίες</a:t>
            </a:r>
            <a:r>
              <a:rPr lang="el-GR" sz="2000" b="1" dirty="0" smtClean="0">
                <a:latin typeface="Arial" charset="0"/>
              </a:rPr>
              <a:t>:</a:t>
            </a:r>
          </a:p>
          <a:p>
            <a:pPr marL="0" indent="0" algn="just">
              <a:lnSpc>
                <a:spcPct val="200000"/>
              </a:lnSpc>
              <a:spcBef>
                <a:spcPct val="0"/>
              </a:spcBef>
              <a:buFont typeface="Wingdings" pitchFamily="2" charset="2"/>
              <a:buNone/>
              <a:tabLst>
                <a:tab pos="361950" algn="l"/>
              </a:tabLst>
              <a:defRPr/>
            </a:pPr>
            <a:r>
              <a:rPr lang="el-GR" sz="2000" b="1" u="sng" dirty="0" smtClean="0">
                <a:effectLst/>
                <a:latin typeface="Arial" charset="0"/>
              </a:rPr>
              <a:t>Έναρξη ισχύος: 20 Οκτωβρίου 2017 για:</a:t>
            </a:r>
            <a:endParaRPr lang="el-GR" sz="2000" dirty="0" smtClean="0">
              <a:effectLst/>
              <a:latin typeface="Arial" charset="0"/>
            </a:endParaRPr>
          </a:p>
          <a:p>
            <a:pPr marL="0" indent="0" algn="just">
              <a:lnSpc>
                <a:spcPct val="150000"/>
              </a:lnSpc>
              <a:spcBef>
                <a:spcPct val="0"/>
              </a:spcBef>
              <a:buFont typeface="Wingdings" pitchFamily="2" charset="2"/>
              <a:buNone/>
              <a:tabLst>
                <a:tab pos="361950" algn="l"/>
              </a:tabLst>
              <a:defRPr/>
            </a:pPr>
            <a:r>
              <a:rPr lang="el-GR" sz="2000" dirty="0" smtClean="0">
                <a:solidFill>
                  <a:schemeClr val="accent6">
                    <a:lumMod val="50000"/>
                  </a:schemeClr>
                </a:solidFill>
                <a:effectLst/>
                <a:latin typeface="Arial" charset="0"/>
              </a:rPr>
              <a:t>Το σύνολο των λοιπών διαδικασιών σύναψης δημοσίων συμβάσεων έργων, μελετών και παροχής τεχνικών και λοιπών συναφών επιστημονικών υπηρεσιών που διενεργούν οι αρχές του Παραρτήματος I του Προσαρτήματος Α΄.</a:t>
            </a:r>
          </a:p>
          <a:p>
            <a:pPr marL="0" indent="0" algn="just">
              <a:lnSpc>
                <a:spcPct val="150000"/>
              </a:lnSpc>
              <a:spcBef>
                <a:spcPct val="0"/>
              </a:spcBef>
              <a:buFont typeface="Wingdings" pitchFamily="2" charset="2"/>
              <a:buNone/>
              <a:tabLst>
                <a:tab pos="361950" algn="l"/>
              </a:tabLst>
              <a:defRPr/>
            </a:pPr>
            <a:r>
              <a:rPr lang="el-GR" sz="2000" dirty="0" smtClean="0">
                <a:solidFill>
                  <a:schemeClr val="accent6">
                    <a:lumMod val="50000"/>
                  </a:schemeClr>
                </a:solidFill>
                <a:effectLst/>
                <a:latin typeface="Arial" charset="0"/>
              </a:rPr>
              <a:t>Το σύνολο διαδικασιών σύναψης δημοσίων συμβάσεων έργων, μελετών και παροχής τεχνικών και λοιπών συναφών επιστημονικών υπηρεσιών που διενεργούν οι αναθέτουσες αρχές.</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730"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DB3B7C4B-2FB4-494F-9E7A-64076FF2B265}" type="slidenum">
              <a:rPr lang="el-GR" sz="1200"/>
              <a:pPr algn="r"/>
              <a:t>84</a:t>
            </a:fld>
            <a:endParaRPr lang="el-GR" sz="1200"/>
          </a:p>
        </p:txBody>
      </p:sp>
      <p:sp>
        <p:nvSpPr>
          <p:cNvPr id="47107" name="Rectangle 2"/>
          <p:cNvSpPr>
            <a:spLocks noGrp="1" noChangeArrowheads="1"/>
          </p:cNvSpPr>
          <p:nvPr>
            <p:ph type="ctrTitle" idx="4294967295"/>
          </p:nvPr>
        </p:nvSpPr>
        <p:spPr>
          <a:xfrm>
            <a:off x="323850" y="260350"/>
            <a:ext cx="8497888" cy="215900"/>
          </a:xfrm>
        </p:spPr>
        <p:txBody>
          <a:bodyPr anchor="b"/>
          <a:lstStyle/>
          <a:p>
            <a:pPr algn="just" eaLnBrk="1" hangingPunct="1">
              <a:lnSpc>
                <a:spcPct val="6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smtClean="0">
                <a:solidFill>
                  <a:schemeClr val="folHlink"/>
                </a:solidFill>
                <a:latin typeface="Arial" charset="0"/>
              </a:rPr>
              <a:t>Ν. 4412/16, Βιβλίο Ι, Τίτλος ΙΙ «Γενικοί κανόνες», άρθρα 18 - 24</a:t>
            </a:r>
            <a:endParaRPr lang="el-GR" sz="2000" smtClean="0">
              <a:solidFill>
                <a:schemeClr val="folHlink"/>
              </a:solidFill>
            </a:endParaRPr>
          </a:p>
        </p:txBody>
      </p:sp>
      <p:sp>
        <p:nvSpPr>
          <p:cNvPr id="47108" name="Rectangle 3"/>
          <p:cNvSpPr>
            <a:spLocks noGrp="1" noChangeArrowheads="1"/>
          </p:cNvSpPr>
          <p:nvPr>
            <p:ph type="subTitle" idx="4294967295"/>
          </p:nvPr>
        </p:nvSpPr>
        <p:spPr>
          <a:xfrm>
            <a:off x="323850" y="692150"/>
            <a:ext cx="8496300" cy="5094304"/>
          </a:xfrm>
        </p:spPr>
        <p:txBody>
          <a:bodyPr/>
          <a:lstStyle/>
          <a:p>
            <a:pPr marL="361950" indent="-361950" algn="ctr" eaLnBrk="1" hangingPunct="1">
              <a:lnSpc>
                <a:spcPct val="180000"/>
              </a:lnSpc>
              <a:spcBef>
                <a:spcPct val="0"/>
              </a:spcBef>
              <a:buFont typeface="Wingdings" pitchFamily="2" charset="2"/>
              <a:buNone/>
              <a:tabLst>
                <a:tab pos="361950" algn="l"/>
              </a:tabLst>
              <a:defRPr/>
            </a:pPr>
            <a:r>
              <a:rPr lang="fr-CA" sz="2400" b="1" dirty="0" smtClean="0">
                <a:latin typeface="Arial" charset="0"/>
              </a:rPr>
              <a:t>Άρθρο 22 Κανόνες που εφαρμόζονται στις επικοινωνίες</a:t>
            </a:r>
            <a:r>
              <a:rPr lang="el-GR" sz="2400" b="1" dirty="0" smtClean="0">
                <a:latin typeface="Arial" charset="0"/>
              </a:rPr>
              <a:t>:</a:t>
            </a:r>
          </a:p>
          <a:p>
            <a:pPr marL="361950" indent="-361950" algn="just" eaLnBrk="1" hangingPunct="1">
              <a:lnSpc>
                <a:spcPct val="150000"/>
              </a:lnSpc>
              <a:spcBef>
                <a:spcPct val="0"/>
              </a:spcBef>
              <a:buFont typeface="Wingdings" pitchFamily="2" charset="2"/>
              <a:buChar char="Ø"/>
              <a:tabLst>
                <a:tab pos="361950" algn="l"/>
              </a:tabLst>
              <a:defRPr/>
            </a:pPr>
            <a:r>
              <a:rPr lang="el-GR" sz="2400" b="1" u="sng" dirty="0" smtClean="0">
                <a:latin typeface="Arial" charset="0"/>
              </a:rPr>
              <a:t>Κατά παρέκκλιση</a:t>
            </a:r>
            <a:r>
              <a:rPr lang="el-GR" sz="2400" dirty="0" smtClean="0">
                <a:latin typeface="Arial" charset="0"/>
              </a:rPr>
              <a:t>: </a:t>
            </a:r>
          </a:p>
          <a:p>
            <a:pPr marL="361950" indent="-361950" algn="just" eaLnBrk="1" hangingPunct="1">
              <a:lnSpc>
                <a:spcPct val="150000"/>
              </a:lnSpc>
              <a:spcBef>
                <a:spcPct val="0"/>
              </a:spcBef>
              <a:buFont typeface="Wingdings" pitchFamily="2" charset="2"/>
              <a:buChar char="§"/>
              <a:tabLst>
                <a:tab pos="361950" algn="l"/>
              </a:tabLst>
              <a:defRPr/>
            </a:pPr>
            <a:r>
              <a:rPr lang="el-GR" sz="2400" b="1" dirty="0" smtClean="0">
                <a:solidFill>
                  <a:schemeClr val="accent6">
                    <a:lumMod val="50000"/>
                  </a:schemeClr>
                </a:solidFill>
                <a:effectLst/>
                <a:latin typeface="Arial" charset="0"/>
              </a:rPr>
              <a:t>αιτιολογημένες εξαιρέσεις (τεχνική αδυναμία ΑΑ) από την υποχρέωση τήρησης </a:t>
            </a:r>
            <a:r>
              <a:rPr lang="fr-CA" sz="2400" b="1" dirty="0" smtClean="0">
                <a:solidFill>
                  <a:schemeClr val="accent6">
                    <a:lumMod val="50000"/>
                  </a:schemeClr>
                </a:solidFill>
                <a:effectLst/>
                <a:latin typeface="Arial" charset="0"/>
              </a:rPr>
              <a:t>του ΕΣΗΔΗΣ</a:t>
            </a:r>
            <a:r>
              <a:rPr lang="el-GR" sz="2400" b="1" dirty="0" smtClean="0">
                <a:solidFill>
                  <a:schemeClr val="accent6">
                    <a:lumMod val="50000"/>
                  </a:schemeClr>
                </a:solidFill>
                <a:effectLst/>
                <a:latin typeface="Arial" charset="0"/>
              </a:rPr>
              <a:t>.</a:t>
            </a:r>
          </a:p>
          <a:p>
            <a:pPr marL="361950" indent="-361950" algn="just" eaLnBrk="1" hangingPunct="1">
              <a:lnSpc>
                <a:spcPct val="150000"/>
              </a:lnSpc>
              <a:spcBef>
                <a:spcPct val="0"/>
              </a:spcBef>
              <a:buFont typeface="Wingdings" pitchFamily="2" charset="2"/>
              <a:buChar char="§"/>
              <a:tabLst>
                <a:tab pos="361950" algn="l"/>
              </a:tabLst>
              <a:defRPr/>
            </a:pPr>
            <a:r>
              <a:rPr lang="el-GR" sz="2400" b="1" dirty="0" smtClean="0">
                <a:solidFill>
                  <a:schemeClr val="accent6">
                    <a:lumMod val="50000"/>
                  </a:schemeClr>
                </a:solidFill>
                <a:effectLst/>
                <a:latin typeface="Arial" charset="0"/>
              </a:rPr>
              <a:t>Εξαιρέσεις εάν απαιτείται για την </a:t>
            </a:r>
            <a:r>
              <a:rPr lang="fr-CA" sz="2400" b="1" dirty="0" smtClean="0">
                <a:solidFill>
                  <a:schemeClr val="accent6">
                    <a:lumMod val="50000"/>
                  </a:schemeClr>
                </a:solidFill>
                <a:effectLst/>
                <a:latin typeface="Arial" charset="0"/>
              </a:rPr>
              <a:t>προστασία του ιδιαίτερα ευαίσθητου χαρακτήρα των</a:t>
            </a:r>
            <a:r>
              <a:rPr lang="el-GR" sz="2400" b="1" dirty="0" smtClean="0">
                <a:solidFill>
                  <a:schemeClr val="accent6">
                    <a:lumMod val="50000"/>
                  </a:schemeClr>
                </a:solidFill>
                <a:effectLst/>
                <a:latin typeface="Arial" charset="0"/>
              </a:rPr>
              <a:t> </a:t>
            </a:r>
            <a:r>
              <a:rPr lang="fr-CA" sz="2400" b="1" dirty="0" smtClean="0">
                <a:solidFill>
                  <a:schemeClr val="accent6">
                    <a:lumMod val="50000"/>
                  </a:schemeClr>
                </a:solidFill>
                <a:effectLst/>
                <a:latin typeface="Arial" charset="0"/>
              </a:rPr>
              <a:t>πληροφοριών.</a:t>
            </a:r>
            <a:r>
              <a:rPr lang="fr-CA" sz="2400" b="1" u="sng" dirty="0" smtClean="0">
                <a:solidFill>
                  <a:schemeClr val="accent6">
                    <a:lumMod val="50000"/>
                  </a:schemeClr>
                </a:solidFill>
                <a:effectLst/>
                <a:latin typeface="Arial" charset="0"/>
              </a:rPr>
              <a:t> </a:t>
            </a:r>
            <a:endParaRPr lang="el-GR" sz="2400" b="1" u="sng" dirty="0" smtClean="0">
              <a:solidFill>
                <a:schemeClr val="accent6">
                  <a:lumMod val="50000"/>
                </a:schemeClr>
              </a:solidFill>
              <a:effectLst/>
              <a:latin typeface="Arial" charset="0"/>
            </a:endParaRPr>
          </a:p>
          <a:p>
            <a:pPr marL="361950" indent="-361950" algn="just" eaLnBrk="1" hangingPunct="1">
              <a:lnSpc>
                <a:spcPct val="150000"/>
              </a:lnSpc>
              <a:spcBef>
                <a:spcPct val="0"/>
              </a:spcBef>
              <a:buFont typeface="Wingdings" pitchFamily="2" charset="2"/>
              <a:buChar char="§"/>
              <a:tabLst>
                <a:tab pos="361950" algn="l"/>
              </a:tabLst>
              <a:defRPr/>
            </a:pPr>
            <a:r>
              <a:rPr lang="el-GR" sz="2400" b="1" dirty="0" smtClean="0">
                <a:solidFill>
                  <a:schemeClr val="accent6">
                    <a:lumMod val="50000"/>
                  </a:schemeClr>
                </a:solidFill>
                <a:effectLst/>
                <a:latin typeface="Arial" charset="0"/>
              </a:rPr>
              <a:t>Ειδικός χαρακτήρας σύμβασης μη δυνάμενος να υποστηριχθεί από διαθέσιμα μέσα ΤΠΕ</a:t>
            </a: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4754" name="Rectangle 6"/>
          <p:cNvSpPr>
            <a:spLocks noGrp="1" noChangeArrowheads="1"/>
          </p:cNvSpPr>
          <p:nvPr>
            <p:ph type="sldNum" sz="quarter" idx="12"/>
          </p:nvPr>
        </p:nvSpPr>
        <p:spPr>
          <a:xfrm>
            <a:off x="6553200" y="6248400"/>
            <a:ext cx="1905000" cy="457200"/>
          </a:xfrm>
          <a:noFill/>
        </p:spPr>
        <p:txBody>
          <a:bodyPr/>
          <a:lstStyle/>
          <a:p>
            <a:fld id="{A3ECB084-42A9-40B3-A749-DC0E388284A0}" type="slidenum">
              <a:rPr lang="el-GR" sz="1200" smtClean="0">
                <a:effectLst/>
                <a:latin typeface="Verdana" pitchFamily="34" charset="0"/>
              </a:rPr>
              <a:pPr/>
              <a:t>85</a:t>
            </a:fld>
            <a:endParaRPr lang="el-GR" sz="1200" smtClean="0">
              <a:effectLst/>
              <a:latin typeface="Verdana" pitchFamily="34" charset="0"/>
            </a:endParaRPr>
          </a:p>
        </p:txBody>
      </p:sp>
      <p:sp>
        <p:nvSpPr>
          <p:cNvPr id="48131" name="Rectangle 2"/>
          <p:cNvSpPr>
            <a:spLocks noGrp="1" noChangeArrowheads="1"/>
          </p:cNvSpPr>
          <p:nvPr>
            <p:ph type="ctrTitle" idx="4294967295"/>
          </p:nvPr>
        </p:nvSpPr>
        <p:spPr>
          <a:xfrm>
            <a:off x="323850" y="260350"/>
            <a:ext cx="8497888" cy="215900"/>
          </a:xfrm>
        </p:spPr>
        <p:txBody>
          <a:bodyPr anchor="b"/>
          <a:lstStyle/>
          <a:p>
            <a:pPr algn="just" eaLnBrk="1" hangingPunct="1">
              <a:lnSpc>
                <a:spcPct val="6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b="0" smtClean="0">
                <a:solidFill>
                  <a:schemeClr val="folHlink"/>
                </a:solidFill>
                <a:latin typeface="Arial" charset="0"/>
              </a:rPr>
              <a:t>Ν. 4412/16, Βιβλίο Ι, Τίτλος ΙΙ «Γενικοί κανόνες», άρθρα 18 - 24</a:t>
            </a:r>
            <a:endParaRPr lang="el-GR" sz="2000" smtClean="0">
              <a:solidFill>
                <a:schemeClr val="folHlink"/>
              </a:solidFill>
            </a:endParaRPr>
          </a:p>
        </p:txBody>
      </p:sp>
      <p:sp>
        <p:nvSpPr>
          <p:cNvPr id="48132" name="Rectangle 3"/>
          <p:cNvSpPr>
            <a:spLocks noGrp="1" noChangeArrowheads="1"/>
          </p:cNvSpPr>
          <p:nvPr>
            <p:ph type="subTitle" idx="4294967295"/>
          </p:nvPr>
        </p:nvSpPr>
        <p:spPr>
          <a:xfrm>
            <a:off x="250825" y="692150"/>
            <a:ext cx="8569325" cy="5832475"/>
          </a:xfrm>
        </p:spPr>
        <p:txBody>
          <a:bodyPr/>
          <a:lstStyle/>
          <a:p>
            <a:pPr marL="361950" indent="-361950" algn="just" eaLnBrk="1" hangingPunct="1">
              <a:lnSpc>
                <a:spcPct val="220000"/>
              </a:lnSpc>
              <a:buFont typeface="Wingdings" pitchFamily="2" charset="2"/>
              <a:buNone/>
              <a:tabLst>
                <a:tab pos="361950" algn="l"/>
              </a:tabLst>
              <a:defRPr/>
            </a:pPr>
            <a:r>
              <a:rPr lang="fr-CA" sz="2000" b="1" u="sng" dirty="0" smtClean="0">
                <a:latin typeface="Arial" charset="0"/>
              </a:rPr>
              <a:t>Άρθρο 22 Κανόνες που εφαρμόζονται στις επικοινωνίες</a:t>
            </a:r>
            <a:r>
              <a:rPr lang="el-GR" sz="2000" b="1" dirty="0" smtClean="0">
                <a:latin typeface="Arial" charset="0"/>
              </a:rPr>
              <a:t>: (</a:t>
            </a:r>
            <a:r>
              <a:rPr lang="el-GR" sz="2000" b="1" dirty="0" err="1" smtClean="0">
                <a:latin typeface="Arial" charset="0"/>
              </a:rPr>
              <a:t>συνεχ</a:t>
            </a:r>
            <a:r>
              <a:rPr lang="el-GR" sz="2000" b="1" dirty="0" smtClean="0">
                <a:latin typeface="Arial" charset="0"/>
              </a:rPr>
              <a:t>.)</a:t>
            </a:r>
          </a:p>
          <a:p>
            <a:pPr marL="361950" indent="-361950" algn="just" eaLnBrk="1" hangingPunct="1">
              <a:lnSpc>
                <a:spcPct val="220000"/>
              </a:lnSpc>
              <a:spcBef>
                <a:spcPct val="0"/>
              </a:spcBef>
              <a:buFont typeface="Wingdings" pitchFamily="2" charset="2"/>
              <a:buChar char="Ø"/>
              <a:tabLst>
                <a:tab pos="361950" algn="l"/>
              </a:tabLst>
              <a:defRPr/>
            </a:pPr>
            <a:r>
              <a:rPr lang="el-GR" sz="2000" b="1" dirty="0" smtClean="0">
                <a:solidFill>
                  <a:schemeClr val="accent6">
                    <a:lumMod val="50000"/>
                  </a:schemeClr>
                </a:solidFill>
                <a:effectLst/>
                <a:latin typeface="Arial" charset="0"/>
              </a:rPr>
              <a:t>Κατά παρέκκλιση ορίζεται δυνατότητα, </a:t>
            </a:r>
            <a:r>
              <a:rPr lang="el-GR" sz="2000" b="1" u="sng" dirty="0" smtClean="0">
                <a:solidFill>
                  <a:schemeClr val="accent6">
                    <a:lumMod val="50000"/>
                  </a:schemeClr>
                </a:solidFill>
                <a:effectLst/>
                <a:latin typeface="Arial" charset="0"/>
              </a:rPr>
              <a:t>υπό όρους</a:t>
            </a:r>
            <a:r>
              <a:rPr lang="el-GR" sz="2000" b="1" dirty="0" smtClean="0">
                <a:solidFill>
                  <a:schemeClr val="accent6">
                    <a:lumMod val="50000"/>
                  </a:schemeClr>
                </a:solidFill>
                <a:effectLst/>
                <a:latin typeface="Arial" charset="0"/>
              </a:rPr>
              <a:t>, για την προφορική επικοινωνία των μερών.</a:t>
            </a:r>
          </a:p>
          <a:p>
            <a:pPr marL="361950" indent="-361950" algn="just" eaLnBrk="1" hangingPunct="1">
              <a:lnSpc>
                <a:spcPct val="220000"/>
              </a:lnSpc>
              <a:spcBef>
                <a:spcPct val="0"/>
              </a:spcBef>
              <a:buFont typeface="Wingdings" pitchFamily="2" charset="2"/>
              <a:buChar char="Ø"/>
              <a:tabLst>
                <a:tab pos="361950" algn="l"/>
              </a:tabLst>
              <a:defRPr/>
            </a:pPr>
            <a:r>
              <a:rPr lang="el-GR" sz="2000" b="1" dirty="0" smtClean="0">
                <a:solidFill>
                  <a:schemeClr val="accent6">
                    <a:lumMod val="50000"/>
                  </a:schemeClr>
                </a:solidFill>
                <a:effectLst/>
                <a:latin typeface="Arial" charset="0"/>
              </a:rPr>
              <a:t>Υποχρεώσεις ΑΑ για διαφύλαξη </a:t>
            </a:r>
            <a:r>
              <a:rPr lang="fr-CA" sz="2000" b="1" dirty="0" smtClean="0">
                <a:solidFill>
                  <a:schemeClr val="accent6">
                    <a:lumMod val="50000"/>
                  </a:schemeClr>
                </a:solidFill>
                <a:effectLst/>
                <a:latin typeface="Arial" charset="0"/>
              </a:rPr>
              <a:t>ακεραιότητα</a:t>
            </a:r>
            <a:r>
              <a:rPr lang="el-GR" sz="2000" b="1" dirty="0" smtClean="0">
                <a:solidFill>
                  <a:schemeClr val="accent6">
                    <a:lumMod val="50000"/>
                  </a:schemeClr>
                </a:solidFill>
                <a:effectLst/>
                <a:latin typeface="Arial" charset="0"/>
              </a:rPr>
              <a:t>ς</a:t>
            </a:r>
            <a:r>
              <a:rPr lang="fr-CA" sz="2000" b="1" dirty="0" smtClean="0">
                <a:solidFill>
                  <a:schemeClr val="accent6">
                    <a:lumMod val="50000"/>
                  </a:schemeClr>
                </a:solidFill>
                <a:effectLst/>
                <a:latin typeface="Arial" charset="0"/>
              </a:rPr>
              <a:t> δεδομένων, </a:t>
            </a:r>
            <a:r>
              <a:rPr lang="fr-CA" sz="2000" b="1" dirty="0" err="1" smtClean="0">
                <a:solidFill>
                  <a:schemeClr val="accent6">
                    <a:lumMod val="50000"/>
                  </a:schemeClr>
                </a:solidFill>
                <a:effectLst/>
                <a:latin typeface="Arial" charset="0"/>
              </a:rPr>
              <a:t>απ</a:t>
            </a:r>
            <a:r>
              <a:rPr lang="el-GR" sz="2000" b="1" dirty="0" smtClean="0">
                <a:solidFill>
                  <a:schemeClr val="accent6">
                    <a:lumMod val="50000"/>
                  </a:schemeClr>
                </a:solidFill>
                <a:effectLst/>
                <a:latin typeface="Arial" charset="0"/>
              </a:rPr>
              <a:t>ορρήτου </a:t>
            </a:r>
            <a:r>
              <a:rPr lang="fr-CA" sz="2000" b="1" dirty="0" smtClean="0">
                <a:solidFill>
                  <a:schemeClr val="accent6">
                    <a:lumMod val="50000"/>
                  </a:schemeClr>
                </a:solidFill>
                <a:effectLst/>
                <a:latin typeface="Arial" charset="0"/>
              </a:rPr>
              <a:t> προσφορών</a:t>
            </a:r>
            <a:r>
              <a:rPr lang="el-GR" sz="2000" b="1" dirty="0" smtClean="0">
                <a:solidFill>
                  <a:schemeClr val="accent6">
                    <a:lumMod val="50000"/>
                  </a:schemeClr>
                </a:solidFill>
                <a:effectLst/>
                <a:latin typeface="Arial" charset="0"/>
              </a:rPr>
              <a:t>\</a:t>
            </a:r>
            <a:r>
              <a:rPr lang="fr-CA" sz="2000" b="1" dirty="0" smtClean="0">
                <a:solidFill>
                  <a:schemeClr val="accent6">
                    <a:lumMod val="50000"/>
                  </a:schemeClr>
                </a:solidFill>
                <a:effectLst/>
                <a:latin typeface="Arial" charset="0"/>
              </a:rPr>
              <a:t> συμμετοχής, </a:t>
            </a:r>
            <a:r>
              <a:rPr lang="el-GR" sz="2000" b="1" dirty="0" smtClean="0">
                <a:solidFill>
                  <a:schemeClr val="accent6">
                    <a:lumMod val="50000"/>
                  </a:schemeClr>
                </a:solidFill>
                <a:effectLst/>
                <a:latin typeface="Arial" charset="0"/>
              </a:rPr>
              <a:t>διασφάλισης ότι οι ΑΑ λαμβάνουν γνώση του περιεχομένου των προσφορών </a:t>
            </a:r>
            <a:r>
              <a:rPr lang="fr-CA" sz="2000" b="1" dirty="0" smtClean="0">
                <a:solidFill>
                  <a:schemeClr val="accent6">
                    <a:lumMod val="50000"/>
                  </a:schemeClr>
                </a:solidFill>
                <a:effectLst/>
                <a:latin typeface="Arial" charset="0"/>
              </a:rPr>
              <a:t>μόνο μετά τη λήξη της προβλεπόμενης προθεσμίας για την υποβολή τους. </a:t>
            </a:r>
            <a:endParaRPr lang="el-GR" sz="2000" b="1" dirty="0" smtClean="0">
              <a:solidFill>
                <a:schemeClr val="accent6">
                  <a:lumMod val="50000"/>
                </a:schemeClr>
              </a:solidFill>
              <a:effectLst/>
              <a:latin typeface="Arial" charset="0"/>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778" name="Rectangle 6"/>
          <p:cNvSpPr txBox="1">
            <a:spLocks noGrp="1" noChangeArrowheads="1"/>
          </p:cNvSpPr>
          <p:nvPr/>
        </p:nvSpPr>
        <p:spPr bwMode="auto">
          <a:xfrm>
            <a:off x="6553200" y="6248400"/>
            <a:ext cx="1905000" cy="457200"/>
          </a:xfrm>
          <a:prstGeom prst="rect">
            <a:avLst/>
          </a:prstGeom>
          <a:noFill/>
          <a:ln w="9525">
            <a:noFill/>
            <a:miter lim="800000"/>
            <a:headEnd/>
            <a:tailEnd/>
          </a:ln>
        </p:spPr>
        <p:txBody>
          <a:bodyPr/>
          <a:lstStyle/>
          <a:p>
            <a:pPr algn="r"/>
            <a:fld id="{92F25A4B-99C3-472C-B0D7-B4AFC189B2C6}" type="slidenum">
              <a:rPr lang="el-GR" sz="1200"/>
              <a:pPr algn="r"/>
              <a:t>86</a:t>
            </a:fld>
            <a:endParaRPr lang="el-GR" sz="1200"/>
          </a:p>
        </p:txBody>
      </p:sp>
      <p:sp>
        <p:nvSpPr>
          <p:cNvPr id="48131" name="Rectangle 2"/>
          <p:cNvSpPr>
            <a:spLocks noGrp="1" noChangeArrowheads="1"/>
          </p:cNvSpPr>
          <p:nvPr>
            <p:ph type="ctrTitle" idx="4294967295"/>
          </p:nvPr>
        </p:nvSpPr>
        <p:spPr>
          <a:xfrm>
            <a:off x="323850" y="260350"/>
            <a:ext cx="8497888" cy="215900"/>
          </a:xfrm>
        </p:spPr>
        <p:txBody>
          <a:bodyPr anchor="b"/>
          <a:lstStyle/>
          <a:p>
            <a:pPr algn="just" eaLnBrk="1" hangingPunct="1">
              <a:lnSpc>
                <a:spcPct val="6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b="0" smtClean="0">
                <a:solidFill>
                  <a:schemeClr val="folHlink"/>
                </a:solidFill>
                <a:latin typeface="Arial" charset="0"/>
              </a:rPr>
              <a:t>Ν. 4412/16, Βιβλίο Ι, Τίτλος ΙΙ «Γενικοί κανόνες», άρθρα 18 - 24</a:t>
            </a:r>
            <a:endParaRPr lang="el-GR" sz="2000" smtClean="0">
              <a:solidFill>
                <a:schemeClr val="folHlink"/>
              </a:solidFill>
            </a:endParaRPr>
          </a:p>
        </p:txBody>
      </p:sp>
      <p:sp>
        <p:nvSpPr>
          <p:cNvPr id="48132" name="Rectangle 3"/>
          <p:cNvSpPr>
            <a:spLocks noGrp="1" noChangeArrowheads="1"/>
          </p:cNvSpPr>
          <p:nvPr>
            <p:ph type="subTitle" idx="4294967295"/>
          </p:nvPr>
        </p:nvSpPr>
        <p:spPr>
          <a:xfrm>
            <a:off x="250825" y="692150"/>
            <a:ext cx="8569325" cy="5832475"/>
          </a:xfrm>
        </p:spPr>
        <p:txBody>
          <a:bodyPr/>
          <a:lstStyle/>
          <a:p>
            <a:pPr marL="361950" indent="-361950" algn="just" eaLnBrk="1" hangingPunct="1">
              <a:lnSpc>
                <a:spcPct val="210000"/>
              </a:lnSpc>
              <a:buFont typeface="Wingdings" pitchFamily="2" charset="2"/>
              <a:buNone/>
              <a:tabLst>
                <a:tab pos="361950" algn="l"/>
              </a:tabLst>
              <a:defRPr/>
            </a:pPr>
            <a:r>
              <a:rPr lang="fr-CA" sz="2000" b="1" dirty="0" smtClean="0">
                <a:latin typeface="Arial" charset="0"/>
              </a:rPr>
              <a:t>Άρθρο 22 Κανόνες που εφαρμόζονται στις επικοινωνίες</a:t>
            </a:r>
            <a:r>
              <a:rPr lang="el-GR" sz="2000" b="1" dirty="0" smtClean="0">
                <a:latin typeface="Arial" charset="0"/>
              </a:rPr>
              <a:t>: </a:t>
            </a:r>
          </a:p>
          <a:p>
            <a:pPr marL="361950" indent="-361950" algn="just" eaLnBrk="1" hangingPunct="1">
              <a:lnSpc>
                <a:spcPct val="150000"/>
              </a:lnSpc>
              <a:buFont typeface="Wingdings" pitchFamily="2" charset="2"/>
              <a:buChar char="Ø"/>
              <a:tabLst>
                <a:tab pos="361950" algn="l"/>
              </a:tabLst>
              <a:defRPr/>
            </a:pPr>
            <a:r>
              <a:rPr lang="el-GR" sz="2400" dirty="0" smtClean="0">
                <a:solidFill>
                  <a:schemeClr val="accent6">
                    <a:lumMod val="50000"/>
                  </a:schemeClr>
                </a:solidFill>
                <a:effectLst/>
                <a:latin typeface="Arial" charset="0"/>
              </a:rPr>
              <a:t>Ειδικές προβλέψεις για </a:t>
            </a:r>
            <a:r>
              <a:rPr lang="fr-CA" sz="2400" dirty="0" smtClean="0">
                <a:solidFill>
                  <a:schemeClr val="accent6">
                    <a:lumMod val="50000"/>
                  </a:schemeClr>
                </a:solidFill>
                <a:effectLst/>
                <a:latin typeface="Arial" charset="0"/>
              </a:rPr>
              <a:t>τα ηλεκτρονικά μέσα</a:t>
            </a:r>
            <a:r>
              <a:rPr lang="el-GR" sz="2400" dirty="0" smtClean="0">
                <a:solidFill>
                  <a:schemeClr val="accent6">
                    <a:lumMod val="50000"/>
                  </a:schemeClr>
                </a:solidFill>
                <a:effectLst/>
                <a:latin typeface="Arial" charset="0"/>
              </a:rPr>
              <a:t> </a:t>
            </a:r>
            <a:r>
              <a:rPr lang="fr-CA" sz="2400" dirty="0" smtClean="0">
                <a:solidFill>
                  <a:schemeClr val="accent6">
                    <a:lumMod val="50000"/>
                  </a:schemeClr>
                </a:solidFill>
                <a:effectLst/>
                <a:latin typeface="Arial" charset="0"/>
              </a:rPr>
              <a:t>στις συμβάσεις έργων </a:t>
            </a:r>
            <a:r>
              <a:rPr lang="el-GR" sz="2400" dirty="0" smtClean="0">
                <a:solidFill>
                  <a:schemeClr val="accent6">
                    <a:lumMod val="50000"/>
                  </a:schemeClr>
                </a:solidFill>
                <a:effectLst/>
                <a:latin typeface="Arial" charset="0"/>
              </a:rPr>
              <a:t>&amp;</a:t>
            </a:r>
            <a:r>
              <a:rPr lang="fr-CA" sz="2400" dirty="0" smtClean="0">
                <a:solidFill>
                  <a:schemeClr val="accent6">
                    <a:lumMod val="50000"/>
                  </a:schemeClr>
                </a:solidFill>
                <a:effectLst/>
                <a:latin typeface="Arial" charset="0"/>
              </a:rPr>
              <a:t> στους διαγωνισμούς μελετών.</a:t>
            </a:r>
            <a:endParaRPr lang="el-GR" sz="2400" dirty="0" smtClean="0">
              <a:solidFill>
                <a:schemeClr val="accent6">
                  <a:lumMod val="50000"/>
                </a:schemeClr>
              </a:solidFill>
              <a:effectLst/>
              <a:latin typeface="Arial" charset="0"/>
            </a:endParaRPr>
          </a:p>
          <a:p>
            <a:pPr marL="361950" indent="-361950" algn="just" eaLnBrk="1" hangingPunct="1">
              <a:lnSpc>
                <a:spcPct val="150000"/>
              </a:lnSpc>
              <a:buNone/>
              <a:tabLst>
                <a:tab pos="361950" algn="l"/>
              </a:tabLst>
              <a:defRPr/>
            </a:pPr>
            <a:endParaRPr lang="el-GR" sz="2400" dirty="0" smtClean="0">
              <a:solidFill>
                <a:schemeClr val="accent6">
                  <a:lumMod val="50000"/>
                </a:schemeClr>
              </a:solidFill>
              <a:effectLst/>
              <a:latin typeface="Arial" charset="0"/>
            </a:endParaRPr>
          </a:p>
          <a:p>
            <a:pPr marL="361950" indent="-361950" algn="just" eaLnBrk="1" hangingPunct="1">
              <a:lnSpc>
                <a:spcPct val="150000"/>
              </a:lnSpc>
              <a:spcBef>
                <a:spcPct val="0"/>
              </a:spcBef>
              <a:buFont typeface="Wingdings" pitchFamily="2" charset="2"/>
              <a:buChar char="Ø"/>
              <a:tabLst>
                <a:tab pos="361950" algn="l"/>
              </a:tabLst>
              <a:defRPr/>
            </a:pPr>
            <a:r>
              <a:rPr lang="el-GR" sz="2400" dirty="0" smtClean="0">
                <a:solidFill>
                  <a:schemeClr val="accent6">
                    <a:lumMod val="50000"/>
                  </a:schemeClr>
                </a:solidFill>
                <a:effectLst/>
                <a:latin typeface="Arial" charset="0"/>
              </a:rPr>
              <a:t>Καθορισμός δυνατότητας χρήσης </a:t>
            </a:r>
            <a:r>
              <a:rPr lang="fr-CA" sz="2400" dirty="0" smtClean="0">
                <a:solidFill>
                  <a:schemeClr val="accent6">
                    <a:lumMod val="50000"/>
                  </a:schemeClr>
                </a:solidFill>
                <a:effectLst/>
                <a:latin typeface="Arial" charset="0"/>
              </a:rPr>
              <a:t>μη</a:t>
            </a:r>
            <a:r>
              <a:rPr lang="el-GR" sz="2400" dirty="0" smtClean="0">
                <a:solidFill>
                  <a:schemeClr val="accent6">
                    <a:lumMod val="50000"/>
                  </a:schemeClr>
                </a:solidFill>
                <a:effectLst/>
                <a:latin typeface="Arial" charset="0"/>
              </a:rPr>
              <a:t> </a:t>
            </a:r>
            <a:r>
              <a:rPr lang="fr-CA" sz="2400" dirty="0" smtClean="0">
                <a:solidFill>
                  <a:schemeClr val="accent6">
                    <a:lumMod val="50000"/>
                  </a:schemeClr>
                </a:solidFill>
                <a:effectLst/>
                <a:latin typeface="Arial" charset="0"/>
              </a:rPr>
              <a:t>γενικά διαθέσιμων μέσων υπό τον όρο παροχής </a:t>
            </a:r>
            <a:r>
              <a:rPr lang="el-GR" sz="2400" dirty="0" smtClean="0">
                <a:solidFill>
                  <a:schemeClr val="accent6">
                    <a:lumMod val="50000"/>
                  </a:schemeClr>
                </a:solidFill>
                <a:effectLst/>
                <a:latin typeface="Arial" charset="0"/>
              </a:rPr>
              <a:t>&amp;</a:t>
            </a:r>
            <a:r>
              <a:rPr lang="fr-CA" sz="2400" dirty="0" smtClean="0">
                <a:solidFill>
                  <a:schemeClr val="accent6">
                    <a:lumMod val="50000"/>
                  </a:schemeClr>
                </a:solidFill>
                <a:effectLst/>
                <a:latin typeface="Arial" charset="0"/>
              </a:rPr>
              <a:t> εναλλακτικών μέσων πρόσβασης. </a:t>
            </a:r>
            <a:endParaRPr lang="el-GR" sz="2400" dirty="0" smtClean="0">
              <a:solidFill>
                <a:schemeClr val="accent6">
                  <a:lumMod val="50000"/>
                </a:schemeClr>
              </a:solidFill>
              <a:effectLst/>
              <a:latin typeface="Arial" charset="0"/>
            </a:endParaRP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2" name="Rectangle 6"/>
          <p:cNvSpPr>
            <a:spLocks noGrp="1" noChangeArrowheads="1"/>
          </p:cNvSpPr>
          <p:nvPr>
            <p:ph type="sldNum" sz="quarter" idx="12"/>
          </p:nvPr>
        </p:nvSpPr>
        <p:spPr>
          <a:xfrm>
            <a:off x="6553200" y="6248400"/>
            <a:ext cx="1905000" cy="457200"/>
          </a:xfrm>
          <a:noFill/>
        </p:spPr>
        <p:txBody>
          <a:bodyPr/>
          <a:lstStyle/>
          <a:p>
            <a:fld id="{33285396-E14F-4AB9-A681-DBFD19692467}" type="slidenum">
              <a:rPr lang="el-GR" sz="1200" smtClean="0">
                <a:effectLst/>
                <a:latin typeface="Verdana" pitchFamily="34" charset="0"/>
              </a:rPr>
              <a:pPr/>
              <a:t>87</a:t>
            </a:fld>
            <a:endParaRPr lang="el-GR" sz="1200" smtClean="0">
              <a:effectLst/>
              <a:latin typeface="Verdana" pitchFamily="34" charset="0"/>
            </a:endParaRPr>
          </a:p>
        </p:txBody>
      </p:sp>
      <p:sp>
        <p:nvSpPr>
          <p:cNvPr id="49155" name="Rectangle 2"/>
          <p:cNvSpPr>
            <a:spLocks noGrp="1" noChangeArrowheads="1"/>
          </p:cNvSpPr>
          <p:nvPr>
            <p:ph type="ctrTitle" idx="4294967295"/>
          </p:nvPr>
        </p:nvSpPr>
        <p:spPr>
          <a:xfrm>
            <a:off x="323850" y="260350"/>
            <a:ext cx="8497888" cy="215900"/>
          </a:xfrm>
        </p:spPr>
        <p:txBody>
          <a:bodyPr anchor="b"/>
          <a:lstStyle/>
          <a:p>
            <a:pPr eaLnBrk="1" hangingPunct="1">
              <a:lnSpc>
                <a:spcPct val="6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smtClean="0">
                <a:solidFill>
                  <a:schemeClr val="folHlink"/>
                </a:solidFill>
                <a:latin typeface="Arial" charset="0"/>
              </a:rPr>
              <a:t>Ν. 4412/16, Βιβλίο Ι, Τίτλος ΙΙ «Γενικοί κανόνες», άρθρα 18 - 24</a:t>
            </a:r>
            <a:endParaRPr lang="el-GR" sz="2000" smtClean="0">
              <a:solidFill>
                <a:schemeClr val="folHlink"/>
              </a:solidFill>
            </a:endParaRPr>
          </a:p>
        </p:txBody>
      </p:sp>
      <p:sp>
        <p:nvSpPr>
          <p:cNvPr id="49156" name="Rectangle 3"/>
          <p:cNvSpPr>
            <a:spLocks noGrp="1" noChangeArrowheads="1"/>
          </p:cNvSpPr>
          <p:nvPr>
            <p:ph type="subTitle" idx="4294967295"/>
          </p:nvPr>
        </p:nvSpPr>
        <p:spPr>
          <a:xfrm>
            <a:off x="395288" y="765175"/>
            <a:ext cx="8424862" cy="5543550"/>
          </a:xfrm>
          <a:solidFill>
            <a:schemeClr val="accent4">
              <a:lumMod val="75000"/>
            </a:schemeClr>
          </a:solidFill>
        </p:spPr>
        <p:txBody>
          <a:bodyPr/>
          <a:lstStyle/>
          <a:p>
            <a:pPr marL="361950" indent="-361950" algn="ctr" eaLnBrk="1" hangingPunct="1">
              <a:buFont typeface="Wingdings" pitchFamily="2" charset="2"/>
              <a:buNone/>
              <a:tabLst>
                <a:tab pos="361950" algn="l"/>
              </a:tabLst>
              <a:defRPr/>
            </a:pPr>
            <a:r>
              <a:rPr lang="el-GR" sz="2000" b="1" dirty="0" smtClean="0">
                <a:solidFill>
                  <a:srgbClr val="00B050"/>
                </a:solidFill>
                <a:latin typeface="Arial" charset="0"/>
              </a:rPr>
              <a:t>Άρθρο 23 Ονοματολογίες</a:t>
            </a:r>
          </a:p>
          <a:p>
            <a:pPr marL="361950" indent="-361950" algn="just" eaLnBrk="1" hangingPunct="1">
              <a:lnSpc>
                <a:spcPct val="150000"/>
              </a:lnSpc>
              <a:spcBef>
                <a:spcPct val="0"/>
              </a:spcBef>
              <a:buFont typeface="Wingdings" pitchFamily="2" charset="2"/>
              <a:buChar char="v"/>
              <a:tabLst>
                <a:tab pos="361950" algn="l"/>
              </a:tabLst>
              <a:defRPr/>
            </a:pPr>
            <a:r>
              <a:rPr lang="el-GR" sz="2800" dirty="0" smtClean="0">
                <a:solidFill>
                  <a:schemeClr val="accent6">
                    <a:lumMod val="50000"/>
                  </a:schemeClr>
                </a:solidFill>
                <a:latin typeface="Arial" charset="0"/>
              </a:rPr>
              <a:t>Υποχρεωτική χρήση στις διαδικασίες σύναψης ΔΣ του «κοινού λεξιλογίου για τις δημόσιες συμβάσεις [CPV - Regulation (EC) No. 213/ 2008], όπως έχει τροποποιηθεί και ισχύει.</a:t>
            </a:r>
          </a:p>
          <a:p>
            <a:pPr marL="361950" indent="-361950" algn="just" eaLnBrk="1" hangingPunct="1">
              <a:lnSpc>
                <a:spcPct val="150000"/>
              </a:lnSpc>
              <a:spcBef>
                <a:spcPct val="0"/>
              </a:spcBef>
              <a:buFont typeface="Wingdings" pitchFamily="2" charset="2"/>
              <a:buNone/>
              <a:tabLst>
                <a:tab pos="361950" algn="l"/>
              </a:tabLst>
              <a:defRPr/>
            </a:pPr>
            <a:r>
              <a:rPr lang="el-GR" sz="2800" dirty="0" smtClean="0">
                <a:solidFill>
                  <a:schemeClr val="accent2"/>
                </a:solidFill>
                <a:latin typeface="Arial" charset="0"/>
              </a:rPr>
              <a:t>	</a:t>
            </a:r>
            <a:r>
              <a:rPr lang="el-GR" sz="2000" dirty="0" smtClean="0">
                <a:solidFill>
                  <a:schemeClr val="accent2"/>
                </a:solidFill>
                <a:latin typeface="Arial" charset="0"/>
                <a:hlinkClick r:id="rId2"/>
              </a:rPr>
              <a:t>https://ec.europa.eu/growth/single-market/public-procurement/rules-implementation/common-vocabulary_el</a:t>
            </a:r>
            <a:endParaRPr lang="el-GR" sz="2000" dirty="0" smtClean="0">
              <a:solidFill>
                <a:schemeClr val="accent2"/>
              </a:solidFill>
              <a:latin typeface="Arial" charset="0"/>
            </a:endParaRPr>
          </a:p>
          <a:p>
            <a:pPr marL="361950" indent="-361950" algn="just" eaLnBrk="1" hangingPunct="1">
              <a:lnSpc>
                <a:spcPct val="150000"/>
              </a:lnSpc>
              <a:spcBef>
                <a:spcPct val="0"/>
              </a:spcBef>
              <a:buFont typeface="Wingdings" pitchFamily="2" charset="2"/>
              <a:buNone/>
              <a:tabLst>
                <a:tab pos="361950" algn="l"/>
              </a:tabLst>
              <a:defRPr/>
            </a:pPr>
            <a:r>
              <a:rPr lang="el-GR" sz="2000" dirty="0" smtClean="0">
                <a:solidFill>
                  <a:schemeClr val="accent2"/>
                </a:solidFill>
                <a:latin typeface="Arial" charset="0"/>
              </a:rPr>
              <a:t>	</a:t>
            </a:r>
            <a:r>
              <a:rPr lang="el-GR" sz="2000" dirty="0" smtClean="0">
                <a:solidFill>
                  <a:schemeClr val="accent2"/>
                </a:solidFill>
                <a:latin typeface="Arial" charset="0"/>
                <a:hlinkClick r:id="rId3"/>
              </a:rPr>
              <a:t>https://simap.ted.europa.eu/cpv</a:t>
            </a:r>
            <a:endParaRPr lang="el-GR" sz="2800" dirty="0" smtClean="0">
              <a:solidFill>
                <a:schemeClr val="accent2"/>
              </a:solidFill>
              <a:latin typeface="Arial" charset="0"/>
            </a:endParaRP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6" name="Rectangle 6"/>
          <p:cNvSpPr>
            <a:spLocks noGrp="1" noChangeArrowheads="1"/>
          </p:cNvSpPr>
          <p:nvPr>
            <p:ph type="sldNum" sz="quarter" idx="12"/>
          </p:nvPr>
        </p:nvSpPr>
        <p:spPr>
          <a:xfrm>
            <a:off x="6553200" y="6248400"/>
            <a:ext cx="1905000" cy="457200"/>
          </a:xfrm>
          <a:noFill/>
        </p:spPr>
        <p:txBody>
          <a:bodyPr/>
          <a:lstStyle/>
          <a:p>
            <a:fld id="{D74F8716-F5A5-4F37-B1F8-B61123A88A89}" type="slidenum">
              <a:rPr lang="el-GR" sz="1200" smtClean="0">
                <a:effectLst/>
                <a:latin typeface="Verdana" pitchFamily="34" charset="0"/>
              </a:rPr>
              <a:pPr/>
              <a:t>88</a:t>
            </a:fld>
            <a:endParaRPr lang="el-GR" sz="1200" smtClean="0">
              <a:effectLst/>
              <a:latin typeface="Verdana" pitchFamily="34" charset="0"/>
            </a:endParaRPr>
          </a:p>
        </p:txBody>
      </p:sp>
      <p:sp>
        <p:nvSpPr>
          <p:cNvPr id="50179" name="Rectangle 2"/>
          <p:cNvSpPr>
            <a:spLocks noGrp="1" noChangeArrowheads="1"/>
          </p:cNvSpPr>
          <p:nvPr>
            <p:ph type="ctrTitle" idx="4294967295"/>
          </p:nvPr>
        </p:nvSpPr>
        <p:spPr>
          <a:xfrm>
            <a:off x="323850" y="260350"/>
            <a:ext cx="8497888" cy="215900"/>
          </a:xfrm>
        </p:spPr>
        <p:txBody>
          <a:bodyPr anchor="b"/>
          <a:lstStyle/>
          <a:p>
            <a:pPr eaLnBrk="1" hangingPunct="1">
              <a:lnSpc>
                <a:spcPct val="6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smtClean="0">
                <a:solidFill>
                  <a:schemeClr val="folHlink"/>
                </a:solidFill>
                <a:latin typeface="Arial" charset="0"/>
              </a:rPr>
              <a:t>Ν. 4412/16, Βιβλίο Ι, Τίτλος ΙΙ «Γενικοί κανόνες», άρθρα 18 - 24</a:t>
            </a:r>
            <a:endParaRPr lang="el-GR" sz="2000" smtClean="0">
              <a:solidFill>
                <a:schemeClr val="folHlink"/>
              </a:solidFill>
            </a:endParaRPr>
          </a:p>
        </p:txBody>
      </p:sp>
      <p:sp>
        <p:nvSpPr>
          <p:cNvPr id="50180" name="Rectangle 3"/>
          <p:cNvSpPr>
            <a:spLocks noGrp="1" noChangeArrowheads="1"/>
          </p:cNvSpPr>
          <p:nvPr>
            <p:ph type="subTitle" idx="4294967295"/>
          </p:nvPr>
        </p:nvSpPr>
        <p:spPr>
          <a:xfrm>
            <a:off x="395288" y="765175"/>
            <a:ext cx="8424862" cy="5327650"/>
          </a:xfrm>
        </p:spPr>
        <p:txBody>
          <a:bodyPr/>
          <a:lstStyle/>
          <a:p>
            <a:pPr marL="361950" indent="-361950" algn="ctr" eaLnBrk="1" hangingPunct="1">
              <a:lnSpc>
                <a:spcPct val="80000"/>
              </a:lnSpc>
              <a:buFont typeface="Wingdings" pitchFamily="2" charset="2"/>
              <a:buNone/>
              <a:tabLst>
                <a:tab pos="361950" algn="l"/>
              </a:tabLst>
              <a:defRPr/>
            </a:pPr>
            <a:r>
              <a:rPr lang="fr-CA" sz="1900" b="1" u="sng" dirty="0" smtClean="0">
                <a:solidFill>
                  <a:srgbClr val="FF0000"/>
                </a:solidFill>
                <a:latin typeface="Arial" charset="0"/>
              </a:rPr>
              <a:t>Άρθρο 24 Συγκρούσεις συμφερόντων</a:t>
            </a:r>
            <a:r>
              <a:rPr lang="fr-CA" sz="1900" dirty="0" smtClean="0">
                <a:solidFill>
                  <a:srgbClr val="FF0000"/>
                </a:solidFill>
                <a:latin typeface="Arial" charset="0"/>
              </a:rPr>
              <a:t> </a:t>
            </a:r>
            <a:endParaRPr lang="el-GR" sz="1900" dirty="0" smtClean="0">
              <a:solidFill>
                <a:srgbClr val="FF0000"/>
              </a:solidFill>
              <a:latin typeface="Arial" charset="0"/>
            </a:endParaRPr>
          </a:p>
          <a:p>
            <a:pPr marL="361950" indent="-361950" algn="just" eaLnBrk="1" hangingPunct="1">
              <a:lnSpc>
                <a:spcPct val="150000"/>
              </a:lnSpc>
              <a:spcBef>
                <a:spcPct val="0"/>
              </a:spcBef>
              <a:buFont typeface="Wingdings" pitchFamily="2" charset="2"/>
              <a:buChar char="§"/>
              <a:tabLst>
                <a:tab pos="361950" algn="l"/>
              </a:tabLst>
              <a:defRPr/>
            </a:pPr>
            <a:r>
              <a:rPr lang="el-GR" sz="2200" dirty="0" smtClean="0">
                <a:solidFill>
                  <a:schemeClr val="accent6">
                    <a:lumMod val="50000"/>
                  </a:schemeClr>
                </a:solidFill>
                <a:effectLst/>
                <a:latin typeface="Arial" charset="0"/>
              </a:rPr>
              <a:t>Υποχρέωση τήρησης κανόνων για την αποτελεσματική </a:t>
            </a:r>
            <a:r>
              <a:rPr lang="el-GR" sz="2200" b="1" u="sng" dirty="0" smtClean="0">
                <a:solidFill>
                  <a:schemeClr val="accent6">
                    <a:lumMod val="50000"/>
                  </a:schemeClr>
                </a:solidFill>
                <a:effectLst/>
                <a:latin typeface="Arial" charset="0"/>
              </a:rPr>
              <a:t>πρόληψη, εντοπισμό</a:t>
            </a:r>
            <a:r>
              <a:rPr lang="el-GR" sz="2200" u="sng" dirty="0" smtClean="0">
                <a:solidFill>
                  <a:schemeClr val="accent6">
                    <a:lumMod val="50000"/>
                  </a:schemeClr>
                </a:solidFill>
                <a:effectLst/>
                <a:latin typeface="Arial" charset="0"/>
              </a:rPr>
              <a:t> &amp; </a:t>
            </a:r>
            <a:r>
              <a:rPr lang="el-GR" sz="2200" b="1" u="sng" dirty="0" smtClean="0">
                <a:solidFill>
                  <a:schemeClr val="accent6">
                    <a:lumMod val="50000"/>
                  </a:schemeClr>
                </a:solidFill>
                <a:effectLst/>
                <a:latin typeface="Arial" charset="0"/>
              </a:rPr>
              <a:t>άμεση θεραπεία</a:t>
            </a:r>
            <a:r>
              <a:rPr lang="el-GR" sz="2200" dirty="0" smtClean="0">
                <a:solidFill>
                  <a:schemeClr val="accent6">
                    <a:lumMod val="50000"/>
                  </a:schemeClr>
                </a:solidFill>
                <a:effectLst/>
                <a:latin typeface="Arial" charset="0"/>
              </a:rPr>
              <a:t> περιστατικών σύγκρουσης συμφερόντων, που προκύπτουν κατά τη διεξαγωγή διαδικασιών ανάθεσης, [+σχεδιασμός, προετοιμασία διαδικασίας, κατάρτιση εγγράφων σύμβασης, επιλογής υποψηφίων\προσφερόντων], για την:</a:t>
            </a:r>
          </a:p>
          <a:p>
            <a:pPr marL="361950" indent="-361950" algn="just" eaLnBrk="1" hangingPunct="1">
              <a:lnSpc>
                <a:spcPct val="150000"/>
              </a:lnSpc>
              <a:spcBef>
                <a:spcPct val="0"/>
              </a:spcBef>
              <a:buFont typeface="Wingdings" pitchFamily="2" charset="2"/>
              <a:buChar char="ü"/>
              <a:tabLst>
                <a:tab pos="361950" algn="l"/>
              </a:tabLst>
              <a:defRPr/>
            </a:pPr>
            <a:r>
              <a:rPr lang="el-GR" sz="2200" b="1" dirty="0" smtClean="0">
                <a:solidFill>
                  <a:srgbClr val="FF0000"/>
                </a:solidFill>
                <a:effectLst/>
                <a:latin typeface="Arial" charset="0"/>
              </a:rPr>
              <a:t>αποφυγή τυχόν στρεβλώσεων του ανταγωνισμού, &amp; </a:t>
            </a:r>
          </a:p>
          <a:p>
            <a:pPr marL="361950" indent="-361950" algn="just" eaLnBrk="1" hangingPunct="1">
              <a:lnSpc>
                <a:spcPct val="150000"/>
              </a:lnSpc>
              <a:spcBef>
                <a:spcPct val="0"/>
              </a:spcBef>
              <a:buFont typeface="Wingdings" pitchFamily="2" charset="2"/>
              <a:buChar char="ü"/>
              <a:tabLst>
                <a:tab pos="361950" algn="l"/>
              </a:tabLst>
              <a:defRPr/>
            </a:pPr>
            <a:r>
              <a:rPr lang="el-GR" sz="2200" b="1" dirty="0" smtClean="0">
                <a:solidFill>
                  <a:srgbClr val="FF0000"/>
                </a:solidFill>
                <a:effectLst/>
                <a:latin typeface="Arial" charset="0"/>
              </a:rPr>
              <a:t>διασφάλιση της  ίσης μεταχείρισης όλων των οικ. Φορέων</a:t>
            </a:r>
            <a:r>
              <a:rPr lang="el-GR" sz="2200" dirty="0" smtClean="0">
                <a:solidFill>
                  <a:schemeClr val="accent6">
                    <a:lumMod val="50000"/>
                  </a:schemeClr>
                </a:solidFill>
                <a:effectLst/>
                <a:latin typeface="Arial" charset="0"/>
              </a:rPr>
              <a:t>. </a:t>
            </a: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Rectangle 6"/>
          <p:cNvSpPr>
            <a:spLocks noGrp="1" noChangeArrowheads="1"/>
          </p:cNvSpPr>
          <p:nvPr>
            <p:ph type="sldNum" sz="quarter" idx="12"/>
          </p:nvPr>
        </p:nvSpPr>
        <p:spPr>
          <a:xfrm>
            <a:off x="6553200" y="6248400"/>
            <a:ext cx="1905000" cy="457200"/>
          </a:xfrm>
          <a:noFill/>
        </p:spPr>
        <p:txBody>
          <a:bodyPr/>
          <a:lstStyle/>
          <a:p>
            <a:fld id="{57ADF57E-91C5-4D3E-8D44-B7AC7D262DCD}" type="slidenum">
              <a:rPr lang="el-GR" sz="1200" smtClean="0">
                <a:effectLst/>
                <a:latin typeface="Verdana" pitchFamily="34" charset="0"/>
              </a:rPr>
              <a:pPr/>
              <a:t>89</a:t>
            </a:fld>
            <a:endParaRPr lang="el-GR" sz="1200" smtClean="0">
              <a:effectLst/>
              <a:latin typeface="Verdana" pitchFamily="34" charset="0"/>
            </a:endParaRPr>
          </a:p>
        </p:txBody>
      </p:sp>
      <p:sp>
        <p:nvSpPr>
          <p:cNvPr id="51203" name="Rectangle 2"/>
          <p:cNvSpPr>
            <a:spLocks noGrp="1" noChangeArrowheads="1"/>
          </p:cNvSpPr>
          <p:nvPr>
            <p:ph type="ctrTitle" idx="4294967295"/>
          </p:nvPr>
        </p:nvSpPr>
        <p:spPr>
          <a:xfrm>
            <a:off x="323850" y="260350"/>
            <a:ext cx="8497888" cy="215900"/>
          </a:xfrm>
        </p:spPr>
        <p:txBody>
          <a:bodyPr anchor="b"/>
          <a:lstStyle/>
          <a:p>
            <a:pPr eaLnBrk="1" hangingPunct="1">
              <a:lnSpc>
                <a:spcPct val="6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smtClean="0">
                <a:solidFill>
                  <a:schemeClr val="folHlink"/>
                </a:solidFill>
                <a:latin typeface="Arial" charset="0"/>
              </a:rPr>
              <a:t>Ν. 4412/16, Βιβλίο Ι, Τίτλος ΙΙ «Γενικοί κανόνες», άρθρα 18 - 24</a:t>
            </a:r>
            <a:endParaRPr lang="el-GR" sz="2000" smtClean="0">
              <a:solidFill>
                <a:schemeClr val="folHlink"/>
              </a:solidFill>
            </a:endParaRPr>
          </a:p>
        </p:txBody>
      </p:sp>
      <p:sp>
        <p:nvSpPr>
          <p:cNvPr id="51204" name="Rectangle 3"/>
          <p:cNvSpPr>
            <a:spLocks noGrp="1" noChangeArrowheads="1"/>
          </p:cNvSpPr>
          <p:nvPr>
            <p:ph type="subTitle" idx="4294967295"/>
          </p:nvPr>
        </p:nvSpPr>
        <p:spPr>
          <a:xfrm>
            <a:off x="395288" y="692150"/>
            <a:ext cx="8424862" cy="5689600"/>
          </a:xfrm>
        </p:spPr>
        <p:txBody>
          <a:bodyPr/>
          <a:lstStyle/>
          <a:p>
            <a:pPr marL="361950" indent="-361950" algn="ctr" eaLnBrk="1" hangingPunct="1">
              <a:lnSpc>
                <a:spcPct val="80000"/>
              </a:lnSpc>
              <a:buFont typeface="Wingdings" pitchFamily="2" charset="2"/>
              <a:buNone/>
              <a:tabLst>
                <a:tab pos="361950" algn="l"/>
              </a:tabLst>
              <a:defRPr/>
            </a:pPr>
            <a:r>
              <a:rPr lang="fr-CA" sz="2000" b="1" dirty="0" smtClean="0">
                <a:solidFill>
                  <a:srgbClr val="FFFF00"/>
                </a:solidFill>
                <a:latin typeface="Arial" charset="0"/>
              </a:rPr>
              <a:t>Άρθρο 24 Συγκρούσεις συμφερόντων</a:t>
            </a:r>
            <a:r>
              <a:rPr lang="fr-CA" sz="2000" dirty="0" smtClean="0">
                <a:solidFill>
                  <a:srgbClr val="FFFF00"/>
                </a:solidFill>
                <a:latin typeface="Arial" charset="0"/>
              </a:rPr>
              <a:t> </a:t>
            </a:r>
            <a:r>
              <a:rPr lang="el-GR" sz="2000" dirty="0" smtClean="0">
                <a:latin typeface="Arial" charset="0"/>
              </a:rPr>
              <a:t>(</a:t>
            </a:r>
            <a:r>
              <a:rPr lang="el-GR" sz="2000" dirty="0" err="1" smtClean="0">
                <a:latin typeface="Arial" charset="0"/>
              </a:rPr>
              <a:t>συνέχ</a:t>
            </a:r>
            <a:r>
              <a:rPr lang="el-GR" sz="2000" dirty="0" smtClean="0">
                <a:latin typeface="Arial" charset="0"/>
              </a:rPr>
              <a:t>.)</a:t>
            </a:r>
          </a:p>
          <a:p>
            <a:pPr marL="361950" indent="-361950" algn="just" eaLnBrk="1" hangingPunct="1">
              <a:lnSpc>
                <a:spcPct val="150000"/>
              </a:lnSpc>
              <a:spcBef>
                <a:spcPct val="0"/>
              </a:spcBef>
              <a:buFont typeface="Wingdings" pitchFamily="2" charset="2"/>
              <a:buChar char="v"/>
              <a:tabLst>
                <a:tab pos="361950" algn="l"/>
              </a:tabLst>
              <a:defRPr/>
            </a:pPr>
            <a:r>
              <a:rPr lang="el-GR" sz="2000" dirty="0" smtClean="0">
                <a:latin typeface="Arial" charset="0"/>
              </a:rPr>
              <a:t>Προσδιορισμός εννοιών </a:t>
            </a:r>
            <a:r>
              <a:rPr lang="el-GR" sz="2000" b="1" dirty="0" smtClean="0">
                <a:latin typeface="Arial" charset="0"/>
              </a:rPr>
              <a:t>«συμφέρον»</a:t>
            </a:r>
            <a:r>
              <a:rPr lang="el-GR" sz="2000" dirty="0" smtClean="0">
                <a:latin typeface="Arial" charset="0"/>
              </a:rPr>
              <a:t>, </a:t>
            </a:r>
            <a:r>
              <a:rPr lang="el-GR" sz="2000" b="1" i="1" dirty="0" smtClean="0">
                <a:latin typeface="Arial" charset="0"/>
              </a:rPr>
              <a:t>«σύγκρουση συμφερόντων»</a:t>
            </a:r>
            <a:r>
              <a:rPr lang="el-GR" sz="2000" dirty="0" smtClean="0">
                <a:latin typeface="Arial" charset="0"/>
              </a:rPr>
              <a:t> &amp; </a:t>
            </a:r>
            <a:r>
              <a:rPr lang="el-GR" sz="2000" b="1" dirty="0" smtClean="0">
                <a:latin typeface="Arial" charset="0"/>
              </a:rPr>
              <a:t>«υποκείμενα».</a:t>
            </a:r>
          </a:p>
          <a:p>
            <a:pPr marL="361950" indent="-361950" algn="just" eaLnBrk="1" hangingPunct="1">
              <a:lnSpc>
                <a:spcPct val="150000"/>
              </a:lnSpc>
              <a:spcBef>
                <a:spcPct val="0"/>
              </a:spcBef>
              <a:buFont typeface="Wingdings" pitchFamily="2" charset="2"/>
              <a:buChar char="v"/>
              <a:tabLst>
                <a:tab pos="361950" algn="l"/>
              </a:tabLst>
              <a:defRPr/>
            </a:pPr>
            <a:r>
              <a:rPr lang="el-GR" sz="2000" dirty="0" smtClean="0">
                <a:latin typeface="Arial" charset="0"/>
              </a:rPr>
              <a:t>Τήρηση υποχρεώσεων μη ύπαρξης ή αντιμετώπισης κατάστασης σύγκρουσης συμφερόντων από ΑΑ:</a:t>
            </a:r>
          </a:p>
          <a:p>
            <a:pPr marL="361950" indent="-361950" algn="just" eaLnBrk="1" hangingPunct="1">
              <a:lnSpc>
                <a:spcPct val="150000"/>
              </a:lnSpc>
              <a:spcBef>
                <a:spcPct val="0"/>
              </a:spcBef>
              <a:buFont typeface="Wingdings" pitchFamily="2" charset="2"/>
              <a:buChar char="ü"/>
              <a:tabLst>
                <a:tab pos="361950" algn="l"/>
              </a:tabLst>
              <a:defRPr/>
            </a:pPr>
            <a:r>
              <a:rPr lang="el-GR" sz="2000" dirty="0" smtClean="0">
                <a:latin typeface="Arial" charset="0"/>
              </a:rPr>
              <a:t>Γνωστοποίηση</a:t>
            </a:r>
          </a:p>
          <a:p>
            <a:pPr marL="361950" indent="-361950" algn="just" eaLnBrk="1" hangingPunct="1">
              <a:lnSpc>
                <a:spcPct val="150000"/>
              </a:lnSpc>
              <a:spcBef>
                <a:spcPct val="0"/>
              </a:spcBef>
              <a:buFont typeface="Wingdings" pitchFamily="2" charset="2"/>
              <a:buChar char="ü"/>
              <a:tabLst>
                <a:tab pos="361950" algn="l"/>
              </a:tabLst>
              <a:defRPr/>
            </a:pPr>
            <a:r>
              <a:rPr lang="el-GR" sz="2000" dirty="0" smtClean="0">
                <a:latin typeface="Arial" charset="0"/>
              </a:rPr>
              <a:t>Αποχή</a:t>
            </a:r>
          </a:p>
          <a:p>
            <a:pPr marL="361950" indent="-361950" algn="just" eaLnBrk="1" hangingPunct="1">
              <a:lnSpc>
                <a:spcPct val="150000"/>
              </a:lnSpc>
              <a:spcBef>
                <a:spcPct val="0"/>
              </a:spcBef>
              <a:buFont typeface="Wingdings" pitchFamily="2" charset="2"/>
              <a:buChar char="ü"/>
              <a:tabLst>
                <a:tab pos="361950" algn="l"/>
              </a:tabLst>
              <a:defRPr/>
            </a:pPr>
            <a:r>
              <a:rPr lang="el-GR" sz="2000" dirty="0" smtClean="0">
                <a:latin typeface="Arial" charset="0"/>
              </a:rPr>
              <a:t>Αιτιολογημένη απόφαση ΑΑ περί ύπαρξης ή μη σύγκρουσης συμφερόντων. </a:t>
            </a:r>
          </a:p>
          <a:p>
            <a:pPr marL="361950" indent="-361950" algn="just" eaLnBrk="1" hangingPunct="1">
              <a:lnSpc>
                <a:spcPct val="150000"/>
              </a:lnSpc>
              <a:spcBef>
                <a:spcPct val="0"/>
              </a:spcBef>
              <a:buFont typeface="Wingdings" pitchFamily="2" charset="2"/>
              <a:buChar char="v"/>
              <a:tabLst>
                <a:tab pos="361950" algn="l"/>
              </a:tabLst>
              <a:defRPr/>
            </a:pPr>
            <a:r>
              <a:rPr lang="el-GR" sz="2000" dirty="0" smtClean="0">
                <a:latin typeface="Arial" charset="0"/>
              </a:rPr>
              <a:t>Μέτρα αντιμετώπισης &amp; τεκμηρίωση</a:t>
            </a:r>
          </a:p>
          <a:p>
            <a:pPr marL="361950" indent="-361950" algn="just" eaLnBrk="1" hangingPunct="1">
              <a:lnSpc>
                <a:spcPct val="150000"/>
              </a:lnSpc>
              <a:spcBef>
                <a:spcPct val="0"/>
              </a:spcBef>
              <a:buFont typeface="Wingdings" pitchFamily="2" charset="2"/>
              <a:buNone/>
              <a:tabLst>
                <a:tab pos="361950" algn="l"/>
              </a:tabLst>
              <a:defRPr/>
            </a:pPr>
            <a:r>
              <a:rPr lang="el-GR" sz="1800" b="1" dirty="0" smtClean="0">
                <a:solidFill>
                  <a:schemeClr val="folHlink"/>
                </a:solidFill>
                <a:effectLst/>
                <a:latin typeface="Arial" charset="0"/>
              </a:rPr>
              <a:t>[βλ. ΕΑΑΔΗΣΥ/2984/2015 «</a:t>
            </a:r>
            <a:r>
              <a:rPr lang="el-GR" sz="1800" dirty="0" smtClean="0">
                <a:solidFill>
                  <a:schemeClr val="folHlink"/>
                </a:solidFill>
                <a:effectLst/>
                <a:latin typeface="Arial" charset="0"/>
              </a:rPr>
              <a:t>ΚΑΤΑΠΟΛΕΜΗΣΗ ΤΗΣ ΔΙΑΦΘΟΡΑΣ ΚΑΤΑ ΤΗ ΔΙΕΞΑΓΩΓΗ ΔΗΜΟΣΙΩΝ ΔΙΑΓΩΝΙΣΜΩΝ» (ΑΔΑ:699ΤΟΞΤΒ-ΜΡ6) ΚΑΤΕΥΘΥΝΤΗΡΙΑ ΟΔΗΓΙΑ 9/2015]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2" name="Rectangle 6"/>
          <p:cNvSpPr>
            <a:spLocks noGrp="1" noChangeArrowheads="1"/>
          </p:cNvSpPr>
          <p:nvPr>
            <p:ph type="sldNum" sz="quarter" idx="12"/>
          </p:nvPr>
        </p:nvSpPr>
        <p:spPr>
          <a:xfrm>
            <a:off x="6553200" y="6248400"/>
            <a:ext cx="1905000" cy="457200"/>
          </a:xfrm>
          <a:noFill/>
        </p:spPr>
        <p:txBody>
          <a:bodyPr/>
          <a:lstStyle/>
          <a:p>
            <a:fld id="{C8DE39B3-8E79-4ED8-9AAA-24B15A2A2B08}" type="slidenum">
              <a:rPr lang="el-GR" sz="1200" smtClean="0">
                <a:effectLst/>
                <a:latin typeface="Verdana" pitchFamily="34" charset="0"/>
              </a:rPr>
              <a:pPr/>
              <a:t>9</a:t>
            </a:fld>
            <a:endParaRPr lang="el-GR" sz="1200" smtClean="0">
              <a:effectLst/>
              <a:latin typeface="Verdana" pitchFamily="34" charset="0"/>
            </a:endParaRPr>
          </a:p>
        </p:txBody>
      </p:sp>
      <p:sp>
        <p:nvSpPr>
          <p:cNvPr id="6147" name="Rectangle 2"/>
          <p:cNvSpPr>
            <a:spLocks noGrp="1" noChangeArrowheads="1"/>
          </p:cNvSpPr>
          <p:nvPr>
            <p:ph type="ctrTitle" idx="4294967295"/>
          </p:nvPr>
        </p:nvSpPr>
        <p:spPr>
          <a:xfrm>
            <a:off x="107950" y="260350"/>
            <a:ext cx="8713788" cy="360363"/>
          </a:xfrm>
        </p:spPr>
        <p:txBody>
          <a:bodyPr anchor="b"/>
          <a:lstStyle/>
          <a:p>
            <a:pPr eaLnBrk="1" hangingPunct="1">
              <a:defRPr/>
            </a:pPr>
            <a:r>
              <a:rPr lang="el-GR" sz="3400" b="0" dirty="0" smtClean="0">
                <a:latin typeface="Arial" charset="0"/>
              </a:rPr>
              <a:t/>
            </a:r>
            <a:br>
              <a:rPr lang="el-GR" sz="3400" b="0" dirty="0" smtClean="0">
                <a:latin typeface="Arial" charset="0"/>
              </a:rPr>
            </a:br>
            <a:r>
              <a:rPr lang="el-GR" sz="3400" b="0" dirty="0" smtClean="0">
                <a:latin typeface="Arial" charset="0"/>
              </a:rPr>
              <a:t/>
            </a:r>
            <a:br>
              <a:rPr lang="el-GR" sz="3400" b="0" dirty="0" smtClean="0">
                <a:latin typeface="Arial" charset="0"/>
              </a:rPr>
            </a:br>
            <a:r>
              <a:rPr lang="el-GR" sz="3400" b="0" dirty="0" smtClean="0">
                <a:latin typeface="Arial" charset="0"/>
              </a:rPr>
              <a:t/>
            </a:r>
            <a:br>
              <a:rPr lang="el-GR" sz="3400" b="0" dirty="0" smtClean="0">
                <a:latin typeface="Arial" charset="0"/>
              </a:rPr>
            </a:br>
            <a:r>
              <a:rPr lang="el-GR" sz="3400" b="0" dirty="0" smtClean="0">
                <a:latin typeface="Arial" charset="0"/>
              </a:rPr>
              <a:t> </a:t>
            </a:r>
            <a:r>
              <a:rPr lang="el-GR" sz="2000" dirty="0" smtClean="0">
                <a:latin typeface="Arial" charset="0"/>
              </a:rPr>
              <a:t>Σκοποί Οδηγιών 2014/24/ΕΕ &amp; 2014/25/ΕΕ</a:t>
            </a:r>
          </a:p>
        </p:txBody>
      </p:sp>
      <p:sp>
        <p:nvSpPr>
          <p:cNvPr id="6148" name="Rectangle 3"/>
          <p:cNvSpPr>
            <a:spLocks noGrp="1" noChangeArrowheads="1"/>
          </p:cNvSpPr>
          <p:nvPr>
            <p:ph type="subTitle" idx="4294967295"/>
          </p:nvPr>
        </p:nvSpPr>
        <p:spPr>
          <a:xfrm>
            <a:off x="250825" y="692150"/>
            <a:ext cx="8497888" cy="5976938"/>
          </a:xfrm>
          <a:solidFill>
            <a:schemeClr val="accent4">
              <a:lumMod val="90000"/>
            </a:schemeClr>
          </a:solidFill>
        </p:spPr>
        <p:txBody>
          <a:bodyPr/>
          <a:lstStyle/>
          <a:p>
            <a:pPr marL="361950" indent="-361950" algn="just" eaLnBrk="1" hangingPunct="1">
              <a:lnSpc>
                <a:spcPct val="170000"/>
              </a:lnSpc>
              <a:spcBef>
                <a:spcPct val="0"/>
              </a:spcBef>
              <a:buFont typeface="Wingdings" pitchFamily="2" charset="2"/>
              <a:buChar char="§"/>
              <a:defRPr/>
            </a:pPr>
            <a:r>
              <a:rPr lang="el-GR" sz="2000" b="1" dirty="0" smtClean="0">
                <a:solidFill>
                  <a:schemeClr val="accent6">
                    <a:lumMod val="50000"/>
                  </a:schemeClr>
                </a:solidFill>
                <a:effectLst/>
                <a:latin typeface="Arial" charset="0"/>
              </a:rPr>
              <a:t>Άρση εμποδίων στον ελεύθερο ανταγωνισμό εντός της ΕΝΙΑΙΑΣ ΑΓΟΡΑΣ</a:t>
            </a:r>
          </a:p>
          <a:p>
            <a:pPr marL="361950" indent="-361950" algn="just" eaLnBrk="1" hangingPunct="1">
              <a:lnSpc>
                <a:spcPct val="170000"/>
              </a:lnSpc>
              <a:spcBef>
                <a:spcPct val="0"/>
              </a:spcBef>
              <a:buFont typeface="Wingdings" pitchFamily="2" charset="2"/>
              <a:buChar char="§"/>
              <a:defRPr/>
            </a:pPr>
            <a:r>
              <a:rPr lang="el-GR" sz="2000" b="1" dirty="0" smtClean="0">
                <a:solidFill>
                  <a:schemeClr val="accent6">
                    <a:lumMod val="50000"/>
                  </a:schemeClr>
                </a:solidFill>
                <a:effectLst/>
                <a:latin typeface="Arial" charset="0"/>
              </a:rPr>
              <a:t>Εισαγωγή υποχρεώσεων στα κ-μ για καλή διακυβέρνηση στον τομέα των ΔΣ</a:t>
            </a:r>
          </a:p>
          <a:p>
            <a:pPr marL="361950" indent="-361950" algn="just" eaLnBrk="1" hangingPunct="1">
              <a:lnSpc>
                <a:spcPct val="170000"/>
              </a:lnSpc>
              <a:spcBef>
                <a:spcPct val="0"/>
              </a:spcBef>
              <a:buFont typeface="Wingdings" pitchFamily="2" charset="2"/>
              <a:buChar char="§"/>
              <a:defRPr/>
            </a:pPr>
            <a:r>
              <a:rPr lang="el-GR" sz="2000" b="1" dirty="0" smtClean="0">
                <a:solidFill>
                  <a:schemeClr val="accent6">
                    <a:lumMod val="50000"/>
                  </a:schemeClr>
                </a:solidFill>
                <a:effectLst/>
                <a:latin typeface="Arial" charset="0"/>
              </a:rPr>
              <a:t>Προώθηση της διασυνοριακής συνεργασίας στο πεδίο των ΔΣ</a:t>
            </a:r>
          </a:p>
          <a:p>
            <a:pPr marL="361950" indent="-361950" algn="just" eaLnBrk="1" hangingPunct="1">
              <a:lnSpc>
                <a:spcPct val="170000"/>
              </a:lnSpc>
              <a:spcBef>
                <a:spcPct val="0"/>
              </a:spcBef>
              <a:buFont typeface="Wingdings" pitchFamily="2" charset="2"/>
              <a:buChar char="§"/>
              <a:defRPr/>
            </a:pPr>
            <a:r>
              <a:rPr lang="el-GR" sz="2000" b="1" dirty="0" smtClean="0">
                <a:solidFill>
                  <a:schemeClr val="accent6">
                    <a:lumMod val="50000"/>
                  </a:schemeClr>
                </a:solidFill>
                <a:effectLst/>
                <a:latin typeface="Arial" charset="0"/>
              </a:rPr>
              <a:t>Βελτίωση της ποιοτικής &amp; στρατηγικής χρήσης των ΔΣ [περιβαλλοντικά κριτήρια, Ε&amp;Α, πρόνοια για ευπαθείς κοινωνικά ομάδες]</a:t>
            </a:r>
          </a:p>
          <a:p>
            <a:pPr marL="361950" indent="-361950" algn="just" eaLnBrk="1" hangingPunct="1">
              <a:lnSpc>
                <a:spcPct val="170000"/>
              </a:lnSpc>
              <a:spcBef>
                <a:spcPct val="0"/>
              </a:spcBef>
              <a:buFont typeface="Wingdings" pitchFamily="2" charset="2"/>
              <a:buChar char="§"/>
              <a:defRPr/>
            </a:pPr>
            <a:r>
              <a:rPr lang="el-GR" sz="2000" b="1" dirty="0" smtClean="0">
                <a:solidFill>
                  <a:srgbClr val="C00000"/>
                </a:solidFill>
                <a:latin typeface="Arial" charset="0"/>
              </a:rPr>
              <a:t>Διευκόλυνση της συμμετοχής των ΜΜΕ [υποδιαίρεση συμβάσεων σε τμήματα, υπεργολαβίες, στήριξη στην ικανότητα τρίτων Φορέων].</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874" name="6 - Θέση αριθμού διαφάνειας"/>
          <p:cNvSpPr>
            <a:spLocks noGrp="1"/>
          </p:cNvSpPr>
          <p:nvPr>
            <p:ph type="sldNum" sz="quarter" idx="12"/>
          </p:nvPr>
        </p:nvSpPr>
        <p:spPr>
          <a:noFill/>
        </p:spPr>
        <p:txBody>
          <a:bodyPr/>
          <a:lstStyle/>
          <a:p>
            <a:fld id="{AD43930E-B766-457C-9CF9-5653F2184D3A}" type="slidenum">
              <a:rPr lang="el-GR" smtClean="0"/>
              <a:pPr/>
              <a:t>90</a:t>
            </a:fld>
            <a:endParaRPr lang="el-GR" smtClean="0"/>
          </a:p>
        </p:txBody>
      </p:sp>
      <p:sp>
        <p:nvSpPr>
          <p:cNvPr id="79875" name="Rectangle 4"/>
          <p:cNvSpPr>
            <a:spLocks noGrp="1" noChangeArrowheads="1"/>
          </p:cNvSpPr>
          <p:nvPr>
            <p:ph type="title"/>
          </p:nvPr>
        </p:nvSpPr>
        <p:spPr>
          <a:xfrm>
            <a:off x="214282" y="260350"/>
            <a:ext cx="8643998" cy="525444"/>
          </a:xfrm>
        </p:spPr>
        <p:txBody>
          <a:bodyPr/>
          <a:lstStyle/>
          <a:p>
            <a:pPr algn="just" eaLnBrk="1" hangingPunct="1"/>
            <a:r>
              <a:rPr lang="el-GR" sz="1800" b="1" dirty="0" smtClean="0">
                <a:latin typeface="Arial" charset="0"/>
              </a:rPr>
              <a:t>Ν. 4412/16, Γενικοί Κανόνες σύναψης ΔΣ [Διαδικασίες\τεχνικές &amp; εργαλεία - άρθρα]</a:t>
            </a:r>
          </a:p>
        </p:txBody>
      </p:sp>
      <p:sp>
        <p:nvSpPr>
          <p:cNvPr id="79876" name="Rectangle 5"/>
          <p:cNvSpPr>
            <a:spLocks noGrp="1" noChangeArrowheads="1"/>
          </p:cNvSpPr>
          <p:nvPr>
            <p:ph type="body" sz="half" idx="1"/>
          </p:nvPr>
        </p:nvSpPr>
        <p:spPr>
          <a:xfrm>
            <a:off x="539750" y="928670"/>
            <a:ext cx="6769100" cy="5643602"/>
          </a:xfrm>
          <a:solidFill>
            <a:srgbClr val="FF9900"/>
          </a:solidFill>
        </p:spPr>
        <p:txBody>
          <a:bodyPr/>
          <a:lstStyle/>
          <a:p>
            <a:pPr marL="266700" indent="-266700" algn="just" eaLnBrk="1" hangingPunct="1">
              <a:lnSpc>
                <a:spcPct val="150000"/>
              </a:lnSpc>
              <a:spcBef>
                <a:spcPct val="0"/>
              </a:spcBef>
              <a:buFont typeface="Wingdings" pitchFamily="2" charset="2"/>
              <a:buChar char="Ø"/>
            </a:pPr>
            <a:r>
              <a:rPr lang="el-GR" sz="1600" b="1" u="sng" dirty="0" smtClean="0">
                <a:latin typeface="Arial" charset="0"/>
              </a:rPr>
              <a:t>Δικαιούμενοι συμμετοχής</a:t>
            </a:r>
            <a:r>
              <a:rPr lang="el-GR" sz="1600" dirty="0" smtClean="0">
                <a:latin typeface="Arial" charset="0"/>
              </a:rPr>
              <a:t> - Προϋποθέσεις που σχετίζονται με τη ΣΔΣ και άλλες διεθνείς συμφωνίες </a:t>
            </a:r>
          </a:p>
          <a:p>
            <a:pPr marL="266700" indent="-266700" algn="just" eaLnBrk="1" hangingPunct="1">
              <a:lnSpc>
                <a:spcPct val="150000"/>
              </a:lnSpc>
              <a:spcBef>
                <a:spcPct val="0"/>
              </a:spcBef>
              <a:buFont typeface="Wingdings" pitchFamily="2" charset="2"/>
              <a:buChar char="Ø"/>
            </a:pPr>
            <a:r>
              <a:rPr lang="el-GR" sz="1600" b="1" u="sng" dirty="0" smtClean="0">
                <a:latin typeface="Arial" charset="0"/>
              </a:rPr>
              <a:t>Επιλογή των διαδικασιών</a:t>
            </a:r>
            <a:r>
              <a:rPr lang="el-GR" sz="1600" b="1" dirty="0" smtClean="0">
                <a:latin typeface="Arial" charset="0"/>
              </a:rPr>
              <a:t>:</a:t>
            </a:r>
            <a:r>
              <a:rPr lang="el-GR" sz="1600" dirty="0" smtClean="0">
                <a:latin typeface="Arial" charset="0"/>
              </a:rPr>
              <a:t> </a:t>
            </a:r>
          </a:p>
          <a:p>
            <a:pPr marL="266700" indent="-266700" algn="just" eaLnBrk="1" hangingPunct="1">
              <a:lnSpc>
                <a:spcPct val="150000"/>
              </a:lnSpc>
              <a:spcBef>
                <a:spcPct val="0"/>
              </a:spcBef>
              <a:buFont typeface="Wingdings" pitchFamily="2" charset="2"/>
              <a:buChar char="Ø"/>
            </a:pPr>
            <a:r>
              <a:rPr lang="el-GR" sz="1600" dirty="0" smtClean="0">
                <a:latin typeface="Arial" charset="0"/>
              </a:rPr>
              <a:t>Ανοικτή διαδικασία </a:t>
            </a:r>
          </a:p>
          <a:p>
            <a:pPr marL="266700" indent="-266700" algn="just" eaLnBrk="1" hangingPunct="1">
              <a:lnSpc>
                <a:spcPct val="150000"/>
              </a:lnSpc>
              <a:spcBef>
                <a:spcPct val="0"/>
              </a:spcBef>
              <a:buFont typeface="Wingdings" pitchFamily="2" charset="2"/>
              <a:buChar char="Ø"/>
            </a:pPr>
            <a:r>
              <a:rPr lang="el-GR" sz="1600" dirty="0" smtClean="0">
                <a:latin typeface="Arial" charset="0"/>
              </a:rPr>
              <a:t>Κλειστή διαδικασία </a:t>
            </a:r>
          </a:p>
          <a:p>
            <a:pPr marL="266700" indent="-266700" algn="just" eaLnBrk="1" hangingPunct="1">
              <a:lnSpc>
                <a:spcPct val="150000"/>
              </a:lnSpc>
              <a:spcBef>
                <a:spcPct val="0"/>
              </a:spcBef>
              <a:buFont typeface="Wingdings" pitchFamily="2" charset="2"/>
              <a:buChar char="Ø"/>
            </a:pPr>
            <a:r>
              <a:rPr lang="el-GR" sz="1600" dirty="0" smtClean="0">
                <a:latin typeface="Arial" charset="0"/>
              </a:rPr>
              <a:t>Ανταγωνιστική διαδικασία με διαπραγμάτευση</a:t>
            </a:r>
          </a:p>
          <a:p>
            <a:pPr marL="266700" indent="-266700" algn="just" eaLnBrk="1" hangingPunct="1">
              <a:lnSpc>
                <a:spcPct val="150000"/>
              </a:lnSpc>
              <a:spcBef>
                <a:spcPct val="0"/>
              </a:spcBef>
              <a:buFont typeface="Wingdings" pitchFamily="2" charset="2"/>
              <a:buChar char="Ø"/>
            </a:pPr>
            <a:r>
              <a:rPr lang="el-GR" sz="1600" dirty="0" smtClean="0">
                <a:latin typeface="Arial" charset="0"/>
              </a:rPr>
              <a:t> Ανταγωνιστικός διάλογος </a:t>
            </a:r>
          </a:p>
          <a:p>
            <a:pPr marL="266700" indent="-266700" algn="just" eaLnBrk="1" hangingPunct="1">
              <a:lnSpc>
                <a:spcPct val="150000"/>
              </a:lnSpc>
              <a:spcBef>
                <a:spcPct val="0"/>
              </a:spcBef>
              <a:buFont typeface="Wingdings" pitchFamily="2" charset="2"/>
              <a:buChar char="Ø"/>
            </a:pPr>
            <a:r>
              <a:rPr lang="el-GR" sz="1600" dirty="0" smtClean="0">
                <a:solidFill>
                  <a:schemeClr val="accent2"/>
                </a:solidFill>
                <a:latin typeface="Arial" charset="0"/>
              </a:rPr>
              <a:t>Σύμπραξη καινοτομίας </a:t>
            </a:r>
          </a:p>
          <a:p>
            <a:pPr marL="266700" indent="-266700" algn="just" eaLnBrk="1" hangingPunct="1">
              <a:lnSpc>
                <a:spcPct val="150000"/>
              </a:lnSpc>
              <a:spcBef>
                <a:spcPct val="0"/>
              </a:spcBef>
              <a:buFont typeface="Wingdings" pitchFamily="2" charset="2"/>
              <a:buChar char="Ø"/>
            </a:pPr>
            <a:r>
              <a:rPr lang="el-GR" sz="1600" dirty="0" smtClean="0">
                <a:solidFill>
                  <a:schemeClr val="accent2"/>
                </a:solidFill>
                <a:latin typeface="Arial" charset="0"/>
              </a:rPr>
              <a:t>Συμβάσεις κατ’ αποκλειστικότητα</a:t>
            </a:r>
          </a:p>
          <a:p>
            <a:pPr marL="266700" indent="-266700" algn="just" eaLnBrk="1" hangingPunct="1">
              <a:lnSpc>
                <a:spcPct val="150000"/>
              </a:lnSpc>
              <a:spcBef>
                <a:spcPct val="0"/>
              </a:spcBef>
              <a:buFont typeface="Wingdings" pitchFamily="2" charset="2"/>
              <a:buChar char="Ø"/>
            </a:pPr>
            <a:r>
              <a:rPr lang="el-GR" sz="1600" dirty="0" smtClean="0">
                <a:latin typeface="Arial" charset="0"/>
              </a:rPr>
              <a:t>Διαπραγμάτευση χωρίς προηγούμενη δημοσίευση</a:t>
            </a:r>
          </a:p>
          <a:p>
            <a:pPr marL="266700" indent="-266700" algn="just" eaLnBrk="1" hangingPunct="1">
              <a:lnSpc>
                <a:spcPct val="150000"/>
              </a:lnSpc>
              <a:spcBef>
                <a:spcPct val="0"/>
              </a:spcBef>
              <a:buFont typeface="Wingdings" pitchFamily="2" charset="2"/>
              <a:buChar char="Ø"/>
            </a:pPr>
            <a:r>
              <a:rPr lang="el-GR" sz="1600" dirty="0" smtClean="0">
                <a:latin typeface="Arial" charset="0"/>
              </a:rPr>
              <a:t>Δυναμικά συστήματα αγορών</a:t>
            </a:r>
          </a:p>
          <a:p>
            <a:pPr marL="266700" indent="-266700" algn="just" eaLnBrk="1" hangingPunct="1">
              <a:lnSpc>
                <a:spcPct val="150000"/>
              </a:lnSpc>
              <a:spcBef>
                <a:spcPct val="0"/>
              </a:spcBef>
              <a:buFont typeface="Wingdings" pitchFamily="2" charset="2"/>
              <a:buChar char="Ø"/>
            </a:pPr>
            <a:r>
              <a:rPr lang="el-GR" sz="1600" dirty="0" smtClean="0">
                <a:latin typeface="Arial" charset="0"/>
              </a:rPr>
              <a:t>Ηλεκτρονικοί πλειστηριασμοί</a:t>
            </a:r>
          </a:p>
          <a:p>
            <a:pPr marL="266700" indent="-266700" algn="just" eaLnBrk="1" hangingPunct="1">
              <a:lnSpc>
                <a:spcPct val="150000"/>
              </a:lnSpc>
              <a:spcBef>
                <a:spcPct val="0"/>
              </a:spcBef>
              <a:buFont typeface="Wingdings" pitchFamily="2" charset="2"/>
              <a:buChar char="Ø"/>
            </a:pPr>
            <a:r>
              <a:rPr lang="el-GR" sz="1600" dirty="0" smtClean="0">
                <a:latin typeface="Arial" charset="0"/>
              </a:rPr>
              <a:t>Ηλεκτρονικοί κατάλογοι</a:t>
            </a:r>
          </a:p>
          <a:p>
            <a:pPr marL="266700" indent="-266700" algn="just" eaLnBrk="1" hangingPunct="1">
              <a:lnSpc>
                <a:spcPct val="150000"/>
              </a:lnSpc>
              <a:spcBef>
                <a:spcPct val="0"/>
              </a:spcBef>
              <a:buFont typeface="Wingdings" pitchFamily="2" charset="2"/>
              <a:buChar char="Ø"/>
            </a:pPr>
            <a:r>
              <a:rPr lang="el-GR" sz="1600" dirty="0" smtClean="0">
                <a:latin typeface="Arial" charset="0"/>
              </a:rPr>
              <a:t>Συμφωνίες - πλαίσιο</a:t>
            </a:r>
          </a:p>
        </p:txBody>
      </p:sp>
      <p:sp>
        <p:nvSpPr>
          <p:cNvPr id="79877" name="Rectangle 6"/>
          <p:cNvSpPr>
            <a:spLocks noGrp="1" noChangeArrowheads="1"/>
          </p:cNvSpPr>
          <p:nvPr>
            <p:ph type="body" sz="half" idx="2"/>
          </p:nvPr>
        </p:nvSpPr>
        <p:spPr>
          <a:xfrm>
            <a:off x="7596188" y="1000108"/>
            <a:ext cx="1368425" cy="5572164"/>
          </a:xfrm>
          <a:solidFill>
            <a:srgbClr val="FF6600"/>
          </a:solidFill>
        </p:spPr>
        <p:txBody>
          <a:bodyPr/>
          <a:lstStyle/>
          <a:p>
            <a:pPr algn="ctr" eaLnBrk="1" hangingPunct="1">
              <a:lnSpc>
                <a:spcPct val="150000"/>
              </a:lnSpc>
              <a:spcBef>
                <a:spcPct val="0"/>
              </a:spcBef>
              <a:buFont typeface="Wingdings" pitchFamily="2" charset="2"/>
              <a:buChar char="Ø"/>
            </a:pPr>
            <a:r>
              <a:rPr lang="el-GR" sz="1700" b="1" dirty="0" smtClean="0"/>
              <a:t>25</a:t>
            </a:r>
          </a:p>
          <a:p>
            <a:pPr algn="ctr" eaLnBrk="1" hangingPunct="1">
              <a:lnSpc>
                <a:spcPct val="150000"/>
              </a:lnSpc>
              <a:spcBef>
                <a:spcPct val="0"/>
              </a:spcBef>
              <a:buFont typeface="Wingdings" pitchFamily="2" charset="2"/>
              <a:buNone/>
            </a:pPr>
            <a:endParaRPr lang="el-GR" sz="1200" b="1" dirty="0" smtClean="0"/>
          </a:p>
          <a:p>
            <a:pPr algn="ctr" eaLnBrk="1" hangingPunct="1">
              <a:lnSpc>
                <a:spcPct val="150000"/>
              </a:lnSpc>
              <a:spcBef>
                <a:spcPct val="0"/>
              </a:spcBef>
              <a:buFont typeface="Wingdings" pitchFamily="2" charset="2"/>
              <a:buChar char="Ø"/>
            </a:pPr>
            <a:r>
              <a:rPr lang="el-GR" sz="1700" b="1" dirty="0" smtClean="0"/>
              <a:t>26</a:t>
            </a:r>
          </a:p>
          <a:p>
            <a:pPr algn="ctr" eaLnBrk="1" hangingPunct="1">
              <a:lnSpc>
                <a:spcPct val="150000"/>
              </a:lnSpc>
              <a:spcBef>
                <a:spcPct val="0"/>
              </a:spcBef>
              <a:buFont typeface="Wingdings" pitchFamily="2" charset="2"/>
              <a:buChar char="Ø"/>
            </a:pPr>
            <a:r>
              <a:rPr lang="el-GR" sz="1700" b="1" dirty="0" smtClean="0"/>
              <a:t>27</a:t>
            </a:r>
          </a:p>
          <a:p>
            <a:pPr algn="ctr" eaLnBrk="1" hangingPunct="1">
              <a:lnSpc>
                <a:spcPct val="150000"/>
              </a:lnSpc>
              <a:spcBef>
                <a:spcPct val="0"/>
              </a:spcBef>
              <a:buFont typeface="Wingdings" pitchFamily="2" charset="2"/>
              <a:buChar char="Ø"/>
            </a:pPr>
            <a:r>
              <a:rPr lang="el-GR" sz="1700" b="1" dirty="0" smtClean="0"/>
              <a:t>28</a:t>
            </a:r>
          </a:p>
          <a:p>
            <a:pPr algn="ctr" eaLnBrk="1" hangingPunct="1">
              <a:lnSpc>
                <a:spcPct val="150000"/>
              </a:lnSpc>
              <a:spcBef>
                <a:spcPct val="0"/>
              </a:spcBef>
              <a:buFont typeface="Wingdings" pitchFamily="2" charset="2"/>
              <a:buChar char="Ø"/>
            </a:pPr>
            <a:r>
              <a:rPr lang="el-GR" sz="1700" b="1" dirty="0" smtClean="0"/>
              <a:t>29</a:t>
            </a:r>
          </a:p>
          <a:p>
            <a:pPr algn="ctr" eaLnBrk="1" hangingPunct="1">
              <a:lnSpc>
                <a:spcPct val="150000"/>
              </a:lnSpc>
              <a:spcBef>
                <a:spcPct val="0"/>
              </a:spcBef>
              <a:buFont typeface="Wingdings" pitchFamily="2" charset="2"/>
              <a:buChar char="Ø"/>
            </a:pPr>
            <a:r>
              <a:rPr lang="el-GR" sz="1700" b="1" dirty="0" smtClean="0"/>
              <a:t>30</a:t>
            </a:r>
          </a:p>
          <a:p>
            <a:pPr algn="ctr" eaLnBrk="1" hangingPunct="1">
              <a:lnSpc>
                <a:spcPct val="150000"/>
              </a:lnSpc>
              <a:spcBef>
                <a:spcPct val="0"/>
              </a:spcBef>
              <a:buFont typeface="Wingdings" pitchFamily="2" charset="2"/>
              <a:buChar char="Ø"/>
            </a:pPr>
            <a:r>
              <a:rPr lang="el-GR" sz="1700" b="1" dirty="0" smtClean="0"/>
              <a:t>31</a:t>
            </a:r>
          </a:p>
          <a:p>
            <a:pPr algn="ctr" eaLnBrk="1" hangingPunct="1">
              <a:lnSpc>
                <a:spcPct val="150000"/>
              </a:lnSpc>
              <a:spcBef>
                <a:spcPct val="0"/>
              </a:spcBef>
              <a:buFont typeface="Wingdings" pitchFamily="2" charset="2"/>
              <a:buChar char="Ø"/>
            </a:pPr>
            <a:r>
              <a:rPr lang="el-GR" sz="1700" b="1" dirty="0" smtClean="0"/>
              <a:t>20</a:t>
            </a:r>
          </a:p>
          <a:p>
            <a:pPr algn="ctr" eaLnBrk="1" hangingPunct="1">
              <a:lnSpc>
                <a:spcPct val="150000"/>
              </a:lnSpc>
              <a:spcBef>
                <a:spcPct val="0"/>
              </a:spcBef>
              <a:buNone/>
            </a:pPr>
            <a:r>
              <a:rPr lang="el-GR" sz="1700" b="1" dirty="0" smtClean="0"/>
              <a:t>32,32Α</a:t>
            </a:r>
          </a:p>
          <a:p>
            <a:pPr algn="ctr" eaLnBrk="1" hangingPunct="1">
              <a:lnSpc>
                <a:spcPct val="150000"/>
              </a:lnSpc>
              <a:spcBef>
                <a:spcPct val="0"/>
              </a:spcBef>
              <a:buFont typeface="Wingdings" pitchFamily="2" charset="2"/>
              <a:buChar char="Ø"/>
            </a:pPr>
            <a:r>
              <a:rPr lang="el-GR" sz="1700" b="1" dirty="0" smtClean="0"/>
              <a:t>33</a:t>
            </a:r>
          </a:p>
          <a:p>
            <a:pPr algn="ctr" eaLnBrk="1" hangingPunct="1">
              <a:lnSpc>
                <a:spcPct val="150000"/>
              </a:lnSpc>
              <a:spcBef>
                <a:spcPct val="0"/>
              </a:spcBef>
              <a:buFont typeface="Wingdings" pitchFamily="2" charset="2"/>
              <a:buChar char="Ø"/>
            </a:pPr>
            <a:r>
              <a:rPr lang="el-GR" sz="1700" b="1" dirty="0" smtClean="0"/>
              <a:t>34</a:t>
            </a:r>
          </a:p>
          <a:p>
            <a:pPr algn="ctr" eaLnBrk="1" hangingPunct="1">
              <a:lnSpc>
                <a:spcPct val="150000"/>
              </a:lnSpc>
              <a:spcBef>
                <a:spcPct val="0"/>
              </a:spcBef>
              <a:buFont typeface="Wingdings" pitchFamily="2" charset="2"/>
              <a:buChar char="Ø"/>
            </a:pPr>
            <a:r>
              <a:rPr lang="el-GR" sz="1700" b="1" dirty="0" smtClean="0"/>
              <a:t>35</a:t>
            </a:r>
          </a:p>
          <a:p>
            <a:pPr algn="ctr" eaLnBrk="1" hangingPunct="1">
              <a:lnSpc>
                <a:spcPct val="150000"/>
              </a:lnSpc>
              <a:spcBef>
                <a:spcPct val="0"/>
              </a:spcBef>
              <a:buFont typeface="Wingdings" pitchFamily="2" charset="2"/>
              <a:buChar char="Ø"/>
            </a:pPr>
            <a:r>
              <a:rPr lang="el-GR" sz="1700" b="1" dirty="0" smtClean="0"/>
              <a:t>39</a:t>
            </a: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898" name="Rectangle 6"/>
          <p:cNvSpPr>
            <a:spLocks noGrp="1" noChangeArrowheads="1"/>
          </p:cNvSpPr>
          <p:nvPr>
            <p:ph type="sldNum" sz="quarter" idx="12"/>
          </p:nvPr>
        </p:nvSpPr>
        <p:spPr>
          <a:xfrm>
            <a:off x="6553200" y="6248400"/>
            <a:ext cx="1905000" cy="457200"/>
          </a:xfrm>
          <a:noFill/>
        </p:spPr>
        <p:txBody>
          <a:bodyPr/>
          <a:lstStyle/>
          <a:p>
            <a:fld id="{1F7A76C4-E488-4527-BC20-00283CF9413A}" type="slidenum">
              <a:rPr lang="el-GR" sz="1200" smtClean="0">
                <a:effectLst/>
                <a:latin typeface="Verdana" pitchFamily="34" charset="0"/>
              </a:rPr>
              <a:pPr/>
              <a:t>91</a:t>
            </a:fld>
            <a:endParaRPr lang="el-GR" sz="1200" smtClean="0">
              <a:effectLst/>
              <a:latin typeface="Verdana" pitchFamily="34" charset="0"/>
            </a:endParaRPr>
          </a:p>
        </p:txBody>
      </p:sp>
      <p:sp>
        <p:nvSpPr>
          <p:cNvPr id="53251" name="Rectangle 2"/>
          <p:cNvSpPr>
            <a:spLocks noGrp="1" noChangeArrowheads="1"/>
          </p:cNvSpPr>
          <p:nvPr>
            <p:ph type="ctrTitle" idx="4294967295"/>
          </p:nvPr>
        </p:nvSpPr>
        <p:spPr>
          <a:xfrm>
            <a:off x="323850" y="260350"/>
            <a:ext cx="8497888" cy="792163"/>
          </a:xfrm>
        </p:spPr>
        <p:txBody>
          <a:bodyPr anchor="b"/>
          <a:lstStyle/>
          <a:p>
            <a:pPr algn="just" eaLnBrk="1" hangingPunct="1">
              <a:lnSpc>
                <a:spcPct val="9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smtClean="0">
                <a:solidFill>
                  <a:schemeClr val="folHlink"/>
                </a:solidFill>
                <a:latin typeface="Arial" charset="0"/>
              </a:rPr>
              <a:t>Ν. 4412/16, Βιβλίο Ι, Τίτλος 3 «Γενικοί κανόνες σύναψης ΔΣ», Τμήμα Ι Διαδικασίες», άρθρα 25-32</a:t>
            </a:r>
            <a:endParaRPr lang="el-GR" sz="2000" smtClean="0">
              <a:solidFill>
                <a:schemeClr val="folHlink"/>
              </a:solidFill>
            </a:endParaRPr>
          </a:p>
        </p:txBody>
      </p:sp>
      <p:sp>
        <p:nvSpPr>
          <p:cNvPr id="53252" name="Rectangle 3"/>
          <p:cNvSpPr>
            <a:spLocks noGrp="1" noChangeArrowheads="1"/>
          </p:cNvSpPr>
          <p:nvPr>
            <p:ph type="subTitle" idx="4294967295"/>
          </p:nvPr>
        </p:nvSpPr>
        <p:spPr>
          <a:xfrm>
            <a:off x="468313" y="1125538"/>
            <a:ext cx="8351837" cy="5472112"/>
          </a:xfrm>
        </p:spPr>
        <p:txBody>
          <a:bodyPr/>
          <a:lstStyle/>
          <a:p>
            <a:pPr marL="0" indent="0" algn="just" eaLnBrk="1" hangingPunct="1">
              <a:buFont typeface="Wingdings" pitchFamily="2" charset="2"/>
              <a:buNone/>
              <a:defRPr/>
            </a:pPr>
            <a:r>
              <a:rPr lang="el-GR" sz="2000" b="1" dirty="0" smtClean="0">
                <a:solidFill>
                  <a:srgbClr val="FF0000"/>
                </a:solidFill>
                <a:effectLst/>
                <a:latin typeface="Arial" charset="0"/>
              </a:rPr>
              <a:t>Άρθρο 25 Δικαιούμενοι συμμετοχής - Προϋποθέσεις που σχετίζονται με τη ΣΔΣ και άλλες διεθνείς συμφωνίες</a:t>
            </a:r>
            <a:r>
              <a:rPr lang="el-GR" sz="2000" dirty="0" smtClean="0">
                <a:solidFill>
                  <a:srgbClr val="FF0000"/>
                </a:solidFill>
                <a:effectLst/>
                <a:latin typeface="Arial" charset="0"/>
              </a:rPr>
              <a:t> </a:t>
            </a:r>
          </a:p>
          <a:p>
            <a:pPr marL="361950" indent="-361950" algn="just" eaLnBrk="1" hangingPunct="1">
              <a:lnSpc>
                <a:spcPct val="150000"/>
              </a:lnSpc>
              <a:spcBef>
                <a:spcPct val="0"/>
              </a:spcBef>
              <a:buFont typeface="Wingdings" pitchFamily="2" charset="2"/>
              <a:buChar char="Ø"/>
              <a:tabLst>
                <a:tab pos="361950" algn="l"/>
              </a:tabLst>
              <a:defRPr/>
            </a:pPr>
            <a:r>
              <a:rPr lang="el-GR" sz="2400" b="1" dirty="0" smtClean="0">
                <a:solidFill>
                  <a:srgbClr val="0070C0"/>
                </a:solidFill>
                <a:effectLst/>
                <a:latin typeface="Arial" charset="0"/>
              </a:rPr>
              <a:t>Ρύθμιση δικαιώματος συμμετοχής διαφόρων κατηγοριών οικ. Φορέων [φυσικών &amp; ΝΠ] της ημεδαπής &amp; αλλοδαπής [ΕΕ, ΕΟΧ, τρίτες χώρες - Συμφωνία ΔΣ του Π.Ο.Ε, διμερείς ή πολυμερείς Συμφωνίες για ΔΣ] στις διαδικασίες ανάθεσης ΔΣ.</a:t>
            </a:r>
          </a:p>
          <a:p>
            <a:pPr marL="361950" indent="-361950" algn="just" eaLnBrk="1" hangingPunct="1">
              <a:lnSpc>
                <a:spcPct val="150000"/>
              </a:lnSpc>
              <a:spcBef>
                <a:spcPct val="0"/>
              </a:spcBef>
              <a:buFont typeface="Wingdings" pitchFamily="2" charset="2"/>
              <a:buChar char="Ø"/>
              <a:tabLst>
                <a:tab pos="361950" algn="l"/>
              </a:tabLst>
              <a:defRPr/>
            </a:pPr>
            <a:r>
              <a:rPr lang="el-GR" sz="2400" b="1" dirty="0" smtClean="0">
                <a:solidFill>
                  <a:srgbClr val="0070C0"/>
                </a:solidFill>
                <a:effectLst/>
                <a:latin typeface="Arial" charset="0"/>
              </a:rPr>
              <a:t>Παραχώρηση ρήτρας Μ.Ε.Κ.</a:t>
            </a: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2" name="Rectangle 6"/>
          <p:cNvSpPr>
            <a:spLocks noGrp="1" noChangeArrowheads="1"/>
          </p:cNvSpPr>
          <p:nvPr>
            <p:ph type="sldNum" sz="quarter" idx="12"/>
          </p:nvPr>
        </p:nvSpPr>
        <p:spPr>
          <a:xfrm>
            <a:off x="6553200" y="6248400"/>
            <a:ext cx="1905000" cy="457200"/>
          </a:xfrm>
          <a:noFill/>
        </p:spPr>
        <p:txBody>
          <a:bodyPr/>
          <a:lstStyle/>
          <a:p>
            <a:fld id="{1D0B9350-C295-4055-A282-4C2635534228}" type="slidenum">
              <a:rPr lang="el-GR" sz="1200" smtClean="0">
                <a:effectLst/>
                <a:latin typeface="Verdana" pitchFamily="34" charset="0"/>
              </a:rPr>
              <a:pPr/>
              <a:t>92</a:t>
            </a:fld>
            <a:endParaRPr lang="el-GR" sz="1200" smtClean="0">
              <a:effectLst/>
              <a:latin typeface="Verdana" pitchFamily="34" charset="0"/>
            </a:endParaRPr>
          </a:p>
        </p:txBody>
      </p:sp>
      <p:sp>
        <p:nvSpPr>
          <p:cNvPr id="54275" name="Rectangle 2"/>
          <p:cNvSpPr>
            <a:spLocks noGrp="1" noChangeArrowheads="1"/>
          </p:cNvSpPr>
          <p:nvPr>
            <p:ph type="ctrTitle" idx="4294967295"/>
          </p:nvPr>
        </p:nvSpPr>
        <p:spPr>
          <a:xfrm>
            <a:off x="323850" y="260350"/>
            <a:ext cx="8497888" cy="792163"/>
          </a:xfrm>
        </p:spPr>
        <p:txBody>
          <a:bodyPr anchor="b"/>
          <a:lstStyle/>
          <a:p>
            <a:pPr algn="just" eaLnBrk="1" hangingPunct="1">
              <a:lnSpc>
                <a:spcPct val="9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smtClean="0">
                <a:solidFill>
                  <a:schemeClr val="folHlink"/>
                </a:solidFill>
                <a:latin typeface="Arial" charset="0"/>
              </a:rPr>
              <a:t>Ν. 4412/16, Βιβλίο Ι, Τίτλος 3 «Γενικοί κανόνες σύναψης ΔΣ, Τμήμα Ι Διαδικασίες», άρθρα 25-32</a:t>
            </a:r>
            <a:endParaRPr lang="el-GR" sz="2000" smtClean="0">
              <a:solidFill>
                <a:schemeClr val="folHlink"/>
              </a:solidFill>
            </a:endParaRPr>
          </a:p>
        </p:txBody>
      </p:sp>
      <p:sp>
        <p:nvSpPr>
          <p:cNvPr id="54276" name="Rectangle 3"/>
          <p:cNvSpPr>
            <a:spLocks noGrp="1" noChangeArrowheads="1"/>
          </p:cNvSpPr>
          <p:nvPr>
            <p:ph type="subTitle" idx="4294967295"/>
          </p:nvPr>
        </p:nvSpPr>
        <p:spPr>
          <a:xfrm>
            <a:off x="323850" y="1125538"/>
            <a:ext cx="8496300" cy="5183187"/>
          </a:xfrm>
        </p:spPr>
        <p:txBody>
          <a:bodyPr/>
          <a:lstStyle/>
          <a:p>
            <a:pPr marL="371475" indent="-371475" algn="ctr" eaLnBrk="1" hangingPunct="1">
              <a:lnSpc>
                <a:spcPct val="150000"/>
              </a:lnSpc>
              <a:spcBef>
                <a:spcPct val="0"/>
              </a:spcBef>
              <a:buFont typeface="Wingdings" pitchFamily="2" charset="2"/>
              <a:buNone/>
              <a:tabLst>
                <a:tab pos="361950" algn="l"/>
              </a:tabLst>
              <a:defRPr/>
            </a:pPr>
            <a:r>
              <a:rPr lang="el-GR" sz="2400" b="1" u="sng" dirty="0" smtClean="0">
                <a:solidFill>
                  <a:srgbClr val="0070C0"/>
                </a:solidFill>
                <a:latin typeface="Arial" charset="0"/>
              </a:rPr>
              <a:t>Άρθρο 26 Επιλογή των διαδικασιών </a:t>
            </a:r>
          </a:p>
          <a:p>
            <a:pPr marL="371475" indent="-371475" algn="just" eaLnBrk="1" hangingPunct="1">
              <a:lnSpc>
                <a:spcPct val="150000"/>
              </a:lnSpc>
              <a:spcBef>
                <a:spcPct val="0"/>
              </a:spcBef>
              <a:buFont typeface="Wingdings" pitchFamily="2" charset="2"/>
              <a:buAutoNum type="arabicParenR"/>
              <a:tabLst>
                <a:tab pos="361950" algn="l"/>
              </a:tabLst>
              <a:defRPr/>
            </a:pPr>
            <a:r>
              <a:rPr lang="el-GR" sz="2400" dirty="0" smtClean="0">
                <a:latin typeface="Arial" charset="0"/>
              </a:rPr>
              <a:t>Οι ΑΑ για την σύναψη ΔΣ προσφεύγουν ελεύθερα στις εξής διαδικασίες:</a:t>
            </a:r>
          </a:p>
          <a:p>
            <a:pPr marL="371475" indent="-371475" algn="just" eaLnBrk="1" hangingPunct="1">
              <a:lnSpc>
                <a:spcPct val="150000"/>
              </a:lnSpc>
              <a:spcBef>
                <a:spcPct val="0"/>
              </a:spcBef>
              <a:buFont typeface="Wingdings" pitchFamily="2" charset="2"/>
              <a:buAutoNum type="romanLcPeriod"/>
              <a:tabLst>
                <a:tab pos="361950" algn="l"/>
              </a:tabLst>
              <a:defRPr/>
            </a:pPr>
            <a:r>
              <a:rPr lang="el-GR" sz="2400" b="1" dirty="0" smtClean="0">
                <a:solidFill>
                  <a:srgbClr val="FF0000"/>
                </a:solidFill>
                <a:effectLst/>
                <a:latin typeface="Arial" charset="0"/>
              </a:rPr>
              <a:t>ανοικτή (αρθρ.27) ή</a:t>
            </a:r>
          </a:p>
          <a:p>
            <a:pPr marL="371475" indent="-371475" algn="just" eaLnBrk="1" hangingPunct="1">
              <a:lnSpc>
                <a:spcPct val="150000"/>
              </a:lnSpc>
              <a:spcBef>
                <a:spcPct val="0"/>
              </a:spcBef>
              <a:buFont typeface="Wingdings" pitchFamily="2" charset="2"/>
              <a:buAutoNum type="romanLcPeriod"/>
              <a:tabLst>
                <a:tab pos="361950" algn="l"/>
              </a:tabLst>
              <a:defRPr/>
            </a:pPr>
            <a:r>
              <a:rPr lang="el-GR" sz="2400" b="1" dirty="0" smtClean="0">
                <a:solidFill>
                  <a:srgbClr val="FF0000"/>
                </a:solidFill>
                <a:effectLst/>
                <a:latin typeface="Arial" charset="0"/>
              </a:rPr>
              <a:t>κλειστή διαδικασία (αρθρ. 28) ή </a:t>
            </a:r>
          </a:p>
          <a:p>
            <a:pPr marL="371475" indent="-371475" algn="just" eaLnBrk="1" hangingPunct="1">
              <a:lnSpc>
                <a:spcPct val="150000"/>
              </a:lnSpc>
              <a:spcBef>
                <a:spcPct val="0"/>
              </a:spcBef>
              <a:buFont typeface="Wingdings" pitchFamily="2" charset="2"/>
              <a:buAutoNum type="romanLcPeriod"/>
              <a:tabLst>
                <a:tab pos="361950" algn="l"/>
              </a:tabLst>
              <a:defRPr/>
            </a:pPr>
            <a:r>
              <a:rPr lang="el-GR" sz="2400" b="1" dirty="0" smtClean="0">
                <a:solidFill>
                  <a:srgbClr val="FF0000"/>
                </a:solidFill>
                <a:effectLst/>
                <a:latin typeface="Arial" charset="0"/>
              </a:rPr>
              <a:t>σύμπραξη καινοτομίας (αρθρ. 31).</a:t>
            </a:r>
          </a:p>
          <a:p>
            <a:pPr marL="371475" indent="-371475" algn="just" eaLnBrk="1" hangingPunct="1">
              <a:lnSpc>
                <a:spcPct val="180000"/>
              </a:lnSpc>
              <a:spcBef>
                <a:spcPct val="0"/>
              </a:spcBef>
              <a:buFont typeface="Wingdings" pitchFamily="2" charset="2"/>
              <a:buNone/>
              <a:tabLst>
                <a:tab pos="361950" algn="l"/>
              </a:tabLst>
              <a:defRPr/>
            </a:pPr>
            <a:r>
              <a:rPr lang="el-GR" sz="3100" dirty="0" smtClean="0">
                <a:latin typeface="Arial" charset="0"/>
              </a:rPr>
              <a:t> </a:t>
            </a: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6"/>
          <p:cNvSpPr>
            <a:spLocks noGrp="1" noChangeArrowheads="1"/>
          </p:cNvSpPr>
          <p:nvPr>
            <p:ph type="sldNum" sz="quarter" idx="12"/>
          </p:nvPr>
        </p:nvSpPr>
        <p:spPr>
          <a:xfrm>
            <a:off x="6553200" y="6248400"/>
            <a:ext cx="1905000" cy="457200"/>
          </a:xfrm>
          <a:noFill/>
        </p:spPr>
        <p:txBody>
          <a:bodyPr/>
          <a:lstStyle/>
          <a:p>
            <a:fld id="{82E74BFB-0F2A-440D-93D6-C1CECADEC572}" type="slidenum">
              <a:rPr lang="el-GR" sz="1200" smtClean="0">
                <a:effectLst/>
                <a:latin typeface="Verdana" pitchFamily="34" charset="0"/>
              </a:rPr>
              <a:pPr/>
              <a:t>93</a:t>
            </a:fld>
            <a:endParaRPr lang="el-GR" sz="1200" smtClean="0">
              <a:effectLst/>
              <a:latin typeface="Verdana" pitchFamily="34" charset="0"/>
            </a:endParaRPr>
          </a:p>
        </p:txBody>
      </p:sp>
      <p:sp>
        <p:nvSpPr>
          <p:cNvPr id="55299" name="Rectangle 2"/>
          <p:cNvSpPr>
            <a:spLocks noGrp="1" noChangeArrowheads="1"/>
          </p:cNvSpPr>
          <p:nvPr>
            <p:ph type="ctrTitle" idx="4294967295"/>
          </p:nvPr>
        </p:nvSpPr>
        <p:spPr>
          <a:xfrm>
            <a:off x="179388" y="260350"/>
            <a:ext cx="8642350" cy="792163"/>
          </a:xfrm>
        </p:spPr>
        <p:txBody>
          <a:bodyPr anchor="b"/>
          <a:lstStyle/>
          <a:p>
            <a:pPr algn="just" eaLnBrk="1" hangingPunct="1">
              <a:lnSpc>
                <a:spcPct val="90000"/>
              </a:lnSpc>
              <a:defRPr/>
            </a:pPr>
            <a:r>
              <a:rPr lang="el-GR" sz="2000" b="0" smtClean="0">
                <a:solidFill>
                  <a:schemeClr val="tx1"/>
                </a:solidFill>
                <a:latin typeface="Arial" charset="0"/>
              </a:rPr>
              <a:t>Ν. 4412/16, Βιβλίο Ι, Τίτλος 3 «Γενικοί κανόνες σύναψης ΔΣ, Τμήμα Ι Διαδικασίες», άρθρα 25-32</a:t>
            </a:r>
            <a:endParaRPr lang="el-GR" sz="2000" smtClean="0">
              <a:solidFill>
                <a:schemeClr val="tx1"/>
              </a:solidFill>
            </a:endParaRPr>
          </a:p>
        </p:txBody>
      </p:sp>
      <p:sp>
        <p:nvSpPr>
          <p:cNvPr id="55300" name="Rectangle 3"/>
          <p:cNvSpPr>
            <a:spLocks noGrp="1" noChangeArrowheads="1"/>
          </p:cNvSpPr>
          <p:nvPr>
            <p:ph type="subTitle" idx="4294967295"/>
          </p:nvPr>
        </p:nvSpPr>
        <p:spPr>
          <a:xfrm>
            <a:off x="323850" y="1125538"/>
            <a:ext cx="8496300" cy="5256212"/>
          </a:xfrm>
        </p:spPr>
        <p:txBody>
          <a:bodyPr/>
          <a:lstStyle/>
          <a:p>
            <a:pPr marL="371475" indent="-371475" algn="ctr" eaLnBrk="1" hangingPunct="1">
              <a:lnSpc>
                <a:spcPct val="150000"/>
              </a:lnSpc>
              <a:spcBef>
                <a:spcPct val="0"/>
              </a:spcBef>
              <a:buFont typeface="Wingdings" pitchFamily="2" charset="2"/>
              <a:buNone/>
              <a:tabLst>
                <a:tab pos="361950" algn="l"/>
              </a:tabLst>
              <a:defRPr/>
            </a:pPr>
            <a:r>
              <a:rPr lang="el-GR" sz="2000" b="1" dirty="0" smtClean="0">
                <a:solidFill>
                  <a:schemeClr val="folHlink"/>
                </a:solidFill>
                <a:latin typeface="Arial" charset="0"/>
              </a:rPr>
              <a:t>Άρθρο 26 Επιλογή των διαδικασιών </a:t>
            </a:r>
            <a:r>
              <a:rPr lang="el-GR" sz="2000" dirty="0" smtClean="0">
                <a:solidFill>
                  <a:schemeClr val="folHlink"/>
                </a:solidFill>
                <a:latin typeface="Arial" charset="0"/>
              </a:rPr>
              <a:t>(</a:t>
            </a:r>
            <a:r>
              <a:rPr lang="el-GR" sz="2000" dirty="0" err="1" smtClean="0">
                <a:solidFill>
                  <a:schemeClr val="folHlink"/>
                </a:solidFill>
                <a:latin typeface="Arial" charset="0"/>
              </a:rPr>
              <a:t>συνεχ</a:t>
            </a:r>
            <a:r>
              <a:rPr lang="el-GR" sz="2000" dirty="0" smtClean="0">
                <a:solidFill>
                  <a:schemeClr val="folHlink"/>
                </a:solidFill>
                <a:latin typeface="Arial" charset="0"/>
              </a:rPr>
              <a:t>.)</a:t>
            </a:r>
            <a:endParaRPr lang="el-GR" sz="2000" b="1" dirty="0" smtClean="0">
              <a:solidFill>
                <a:schemeClr val="folHlink"/>
              </a:solidFill>
              <a:latin typeface="Arial" charset="0"/>
            </a:endParaRPr>
          </a:p>
          <a:p>
            <a:pPr marL="371475" indent="-371475" algn="just" eaLnBrk="1" hangingPunct="1">
              <a:lnSpc>
                <a:spcPct val="150000"/>
              </a:lnSpc>
              <a:spcBef>
                <a:spcPct val="0"/>
              </a:spcBef>
              <a:buFont typeface="Wingdings" pitchFamily="2" charset="2"/>
              <a:buAutoNum type="arabicParenR" startAt="2"/>
              <a:tabLst>
                <a:tab pos="361950" algn="l"/>
              </a:tabLst>
              <a:defRPr/>
            </a:pPr>
            <a:r>
              <a:rPr lang="el-GR" sz="2000" b="1" dirty="0" smtClean="0">
                <a:solidFill>
                  <a:schemeClr val="accent2">
                    <a:lumMod val="50000"/>
                  </a:schemeClr>
                </a:solidFill>
                <a:effectLst/>
                <a:latin typeface="Arial" charset="0"/>
              </a:rPr>
              <a:t>Η προσφυγή στις διαδικασίες του </a:t>
            </a:r>
            <a:r>
              <a:rPr lang="el-GR" sz="2000" b="1" u="sng" dirty="0" smtClean="0">
                <a:solidFill>
                  <a:schemeClr val="accent2">
                    <a:lumMod val="50000"/>
                  </a:schemeClr>
                </a:solidFill>
                <a:effectLst/>
                <a:latin typeface="Arial" charset="0"/>
              </a:rPr>
              <a:t>ανταγωνιστικού διαλόγου</a:t>
            </a:r>
            <a:r>
              <a:rPr lang="el-GR" sz="2000" b="1" dirty="0" smtClean="0">
                <a:solidFill>
                  <a:schemeClr val="accent2">
                    <a:lumMod val="50000"/>
                  </a:schemeClr>
                </a:solidFill>
                <a:effectLst/>
                <a:latin typeface="Arial" charset="0"/>
              </a:rPr>
              <a:t> &amp; της </a:t>
            </a:r>
            <a:r>
              <a:rPr lang="el-GR" sz="2000" b="1" u="sng" dirty="0" smtClean="0">
                <a:solidFill>
                  <a:schemeClr val="accent2">
                    <a:lumMod val="50000"/>
                  </a:schemeClr>
                </a:solidFill>
                <a:effectLst/>
                <a:latin typeface="Arial" charset="0"/>
              </a:rPr>
              <a:t>ανταγωνιστικής διαδικασίας με διαπραγμάτευση</a:t>
            </a:r>
            <a:r>
              <a:rPr lang="el-GR" sz="2000" b="1" dirty="0" smtClean="0">
                <a:solidFill>
                  <a:schemeClr val="accent2">
                    <a:lumMod val="50000"/>
                  </a:schemeClr>
                </a:solidFill>
                <a:effectLst/>
                <a:latin typeface="Arial" charset="0"/>
              </a:rPr>
              <a:t> επιτρέπεται υπό ειδικές περιστάσεις &amp; περιπτώσεις, ρητά &amp; συσταλτικά αναφερόμενες στο παρόν άρθρο:</a:t>
            </a:r>
          </a:p>
          <a:p>
            <a:pPr marL="371475" indent="-371475" algn="just" eaLnBrk="1" hangingPunct="1">
              <a:lnSpc>
                <a:spcPct val="150000"/>
              </a:lnSpc>
              <a:spcBef>
                <a:spcPct val="0"/>
              </a:spcBef>
              <a:buFont typeface="Wingdings" pitchFamily="2" charset="2"/>
              <a:buNone/>
              <a:tabLst>
                <a:tab pos="361950" algn="l"/>
              </a:tabLst>
              <a:defRPr/>
            </a:pPr>
            <a:r>
              <a:rPr lang="el-GR" sz="2000" b="1" dirty="0" smtClean="0">
                <a:solidFill>
                  <a:schemeClr val="accent2">
                    <a:lumMod val="50000"/>
                  </a:schemeClr>
                </a:solidFill>
                <a:effectLst/>
                <a:latin typeface="Arial" charset="0"/>
              </a:rPr>
              <a:t>2α) </a:t>
            </a:r>
            <a:r>
              <a:rPr lang="el-GR" sz="2000" b="1" u="sng" dirty="0" smtClean="0">
                <a:solidFill>
                  <a:schemeClr val="accent2">
                    <a:lumMod val="50000"/>
                  </a:schemeClr>
                </a:solidFill>
                <a:effectLst/>
                <a:latin typeface="Arial" charset="0"/>
              </a:rPr>
              <a:t>για έργα, αγαθά ή υπηρεσίες</a:t>
            </a:r>
            <a:r>
              <a:rPr lang="el-GR" sz="2000" b="1" dirty="0" smtClean="0">
                <a:solidFill>
                  <a:schemeClr val="accent2">
                    <a:lumMod val="50000"/>
                  </a:schemeClr>
                </a:solidFill>
                <a:effectLst/>
                <a:latin typeface="Arial" charset="0"/>
              </a:rPr>
              <a:t>, που πληρούν ένα ή περισσότερα από τα κριτήρια:</a:t>
            </a:r>
          </a:p>
          <a:p>
            <a:pPr marL="371475" indent="-371475" algn="just" eaLnBrk="1" hangingPunct="1">
              <a:lnSpc>
                <a:spcPct val="150000"/>
              </a:lnSpc>
              <a:spcBef>
                <a:spcPct val="0"/>
              </a:spcBef>
              <a:buFont typeface="Wingdings" pitchFamily="2" charset="2"/>
              <a:buAutoNum type="romanLcPeriod"/>
              <a:tabLst>
                <a:tab pos="361950" algn="l"/>
              </a:tabLst>
              <a:defRPr/>
            </a:pPr>
            <a:r>
              <a:rPr lang="el-GR" sz="2000" b="1" dirty="0" smtClean="0">
                <a:solidFill>
                  <a:schemeClr val="accent2">
                    <a:lumMod val="50000"/>
                  </a:schemeClr>
                </a:solidFill>
                <a:effectLst/>
                <a:latin typeface="Arial" charset="0"/>
              </a:rPr>
              <a:t>αν οι ανάγκες της ΑΑ δεν είναι δυνατόν να ικανοποιηθούν χωρίς προσαρμογή των άμεσα διαθέσιμων λύσεων,</a:t>
            </a:r>
          </a:p>
          <a:p>
            <a:pPr marL="371475" indent="-371475" algn="just" eaLnBrk="1" hangingPunct="1">
              <a:lnSpc>
                <a:spcPct val="150000"/>
              </a:lnSpc>
              <a:spcBef>
                <a:spcPct val="0"/>
              </a:spcBef>
              <a:buFont typeface="Wingdings" pitchFamily="2" charset="2"/>
              <a:buAutoNum type="romanLcPeriod"/>
              <a:tabLst>
                <a:tab pos="361950" algn="l"/>
              </a:tabLst>
              <a:defRPr/>
            </a:pPr>
            <a:r>
              <a:rPr lang="el-GR" sz="2000" b="1" dirty="0" smtClean="0">
                <a:solidFill>
                  <a:schemeClr val="accent2">
                    <a:lumMod val="50000"/>
                  </a:schemeClr>
                </a:solidFill>
                <a:effectLst/>
                <a:latin typeface="Arial" charset="0"/>
              </a:rPr>
              <a:t>αν περιλαμβάνουν σχεδιασμό ή καινοτόμες λύσεις,</a:t>
            </a: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970" name="Rectangle 6"/>
          <p:cNvSpPr>
            <a:spLocks noGrp="1" noChangeArrowheads="1"/>
          </p:cNvSpPr>
          <p:nvPr>
            <p:ph type="sldNum" sz="quarter" idx="12"/>
          </p:nvPr>
        </p:nvSpPr>
        <p:spPr>
          <a:xfrm>
            <a:off x="6553200" y="6248400"/>
            <a:ext cx="1905000" cy="457200"/>
          </a:xfrm>
          <a:noFill/>
        </p:spPr>
        <p:txBody>
          <a:bodyPr/>
          <a:lstStyle/>
          <a:p>
            <a:fld id="{A8C5765E-9F56-402D-8C88-C00300E4A650}" type="slidenum">
              <a:rPr lang="el-GR" sz="1200" smtClean="0">
                <a:effectLst/>
                <a:latin typeface="Verdana" pitchFamily="34" charset="0"/>
              </a:rPr>
              <a:pPr/>
              <a:t>94</a:t>
            </a:fld>
            <a:endParaRPr lang="el-GR" sz="1200" smtClean="0">
              <a:effectLst/>
              <a:latin typeface="Verdana" pitchFamily="34" charset="0"/>
            </a:endParaRPr>
          </a:p>
        </p:txBody>
      </p:sp>
      <p:sp>
        <p:nvSpPr>
          <p:cNvPr id="56323" name="Rectangle 2"/>
          <p:cNvSpPr>
            <a:spLocks noGrp="1" noChangeArrowheads="1"/>
          </p:cNvSpPr>
          <p:nvPr>
            <p:ph type="ctrTitle" idx="4294967295"/>
          </p:nvPr>
        </p:nvSpPr>
        <p:spPr>
          <a:xfrm>
            <a:off x="323850" y="260350"/>
            <a:ext cx="8497888" cy="792163"/>
          </a:xfrm>
        </p:spPr>
        <p:txBody>
          <a:bodyPr anchor="b"/>
          <a:lstStyle/>
          <a:p>
            <a:pPr algn="just" eaLnBrk="1" hangingPunct="1">
              <a:lnSpc>
                <a:spcPct val="9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b="0" smtClean="0">
                <a:solidFill>
                  <a:schemeClr val="folHlink"/>
                </a:solidFill>
                <a:latin typeface="Arial" charset="0"/>
              </a:rPr>
              <a:t>Ν. 4412/16, Βιβλίο Ι, Τίτλος 3 «Γενικοί κανόνες σύναψης ΔΣ, Τμήμα Ι Διαδικασίες», άρθρα 25-32</a:t>
            </a:r>
            <a:endParaRPr lang="el-GR" sz="2000" smtClean="0">
              <a:solidFill>
                <a:schemeClr val="folHlink"/>
              </a:solidFill>
            </a:endParaRPr>
          </a:p>
        </p:txBody>
      </p:sp>
      <p:sp>
        <p:nvSpPr>
          <p:cNvPr id="56324" name="Rectangle 3"/>
          <p:cNvSpPr>
            <a:spLocks noGrp="1" noChangeArrowheads="1"/>
          </p:cNvSpPr>
          <p:nvPr>
            <p:ph type="subTitle" idx="4294967295"/>
          </p:nvPr>
        </p:nvSpPr>
        <p:spPr>
          <a:xfrm>
            <a:off x="323850" y="1125538"/>
            <a:ext cx="8496300" cy="5183187"/>
          </a:xfrm>
        </p:spPr>
        <p:txBody>
          <a:bodyPr/>
          <a:lstStyle/>
          <a:p>
            <a:pPr marL="371475" indent="-371475" algn="just" eaLnBrk="1" hangingPunct="1">
              <a:lnSpc>
                <a:spcPct val="150000"/>
              </a:lnSpc>
              <a:spcBef>
                <a:spcPct val="0"/>
              </a:spcBef>
              <a:buFont typeface="Wingdings" pitchFamily="2" charset="2"/>
              <a:buNone/>
              <a:tabLst>
                <a:tab pos="361950" algn="l"/>
              </a:tabLst>
              <a:defRPr/>
            </a:pPr>
            <a:r>
              <a:rPr lang="el-GR" sz="2000" b="1" u="sng" dirty="0" smtClean="0">
                <a:latin typeface="Arial" charset="0"/>
              </a:rPr>
              <a:t>Άρθρο 26 Επιλογή των διαδικασιών: </a:t>
            </a:r>
            <a:r>
              <a:rPr lang="el-GR" sz="2000" dirty="0" smtClean="0">
                <a:latin typeface="Arial" charset="0"/>
              </a:rPr>
              <a:t>(</a:t>
            </a:r>
            <a:r>
              <a:rPr lang="el-GR" sz="2000" dirty="0" err="1" smtClean="0">
                <a:latin typeface="Arial" charset="0"/>
              </a:rPr>
              <a:t>συνεχ</a:t>
            </a:r>
            <a:r>
              <a:rPr lang="el-GR" sz="2000" dirty="0" smtClean="0">
                <a:latin typeface="Arial" charset="0"/>
              </a:rPr>
              <a:t>.)</a:t>
            </a:r>
          </a:p>
          <a:p>
            <a:pPr marL="371475" indent="-371475" algn="just" eaLnBrk="1" hangingPunct="1">
              <a:lnSpc>
                <a:spcPct val="150000"/>
              </a:lnSpc>
              <a:spcBef>
                <a:spcPct val="0"/>
              </a:spcBef>
              <a:buFont typeface="Wingdings" pitchFamily="2" charset="2"/>
              <a:buNone/>
              <a:tabLst>
                <a:tab pos="361950" algn="l"/>
              </a:tabLst>
              <a:defRPr/>
            </a:pPr>
            <a:r>
              <a:rPr lang="el-GR" sz="2000" dirty="0" smtClean="0">
                <a:solidFill>
                  <a:schemeClr val="folHlink"/>
                </a:solidFill>
                <a:latin typeface="Arial" charset="0"/>
              </a:rPr>
              <a:t>2α)</a:t>
            </a:r>
            <a:r>
              <a:rPr lang="el-GR" sz="2000" dirty="0" smtClean="0">
                <a:latin typeface="Arial" charset="0"/>
              </a:rPr>
              <a:t> </a:t>
            </a:r>
            <a:r>
              <a:rPr lang="el-GR" sz="2000" b="1" u="sng" dirty="0" smtClean="0">
                <a:solidFill>
                  <a:schemeClr val="accent2">
                    <a:lumMod val="50000"/>
                  </a:schemeClr>
                </a:solidFill>
                <a:effectLst/>
                <a:latin typeface="Arial" charset="0"/>
              </a:rPr>
              <a:t>για έργα, αγαθά ή υπηρεσίες</a:t>
            </a:r>
            <a:r>
              <a:rPr lang="el-GR" sz="2000" b="1" dirty="0" smtClean="0">
                <a:solidFill>
                  <a:schemeClr val="accent2">
                    <a:lumMod val="50000"/>
                  </a:schemeClr>
                </a:solidFill>
                <a:effectLst/>
                <a:latin typeface="Arial" charset="0"/>
              </a:rPr>
              <a:t>, </a:t>
            </a:r>
          </a:p>
          <a:p>
            <a:pPr marL="371475" indent="-371475" algn="just" eaLnBrk="1" hangingPunct="1">
              <a:lnSpc>
                <a:spcPct val="150000"/>
              </a:lnSpc>
              <a:spcBef>
                <a:spcPct val="0"/>
              </a:spcBef>
              <a:buFont typeface="Wingdings" pitchFamily="2" charset="2"/>
              <a:buAutoNum type="romanLcPeriod" startAt="3"/>
              <a:tabLst>
                <a:tab pos="361950" algn="l"/>
              </a:tabLst>
              <a:defRPr/>
            </a:pPr>
            <a:r>
              <a:rPr lang="el-GR" sz="2000" b="1" dirty="0" smtClean="0">
                <a:solidFill>
                  <a:schemeClr val="accent2">
                    <a:lumMod val="50000"/>
                  </a:schemeClr>
                </a:solidFill>
                <a:effectLst/>
                <a:latin typeface="Arial" charset="0"/>
              </a:rPr>
              <a:t>αν η σύμβαση δεν είναι δυνατόν να ανατεθεί χωρίς προηγούμενες διαπραγματεύσεις </a:t>
            </a:r>
            <a:r>
              <a:rPr lang="el-GR" sz="2000" b="1" u="sng" dirty="0" smtClean="0">
                <a:solidFill>
                  <a:schemeClr val="accent2">
                    <a:lumMod val="50000"/>
                  </a:schemeClr>
                </a:solidFill>
                <a:effectLst/>
                <a:latin typeface="Arial" charset="0"/>
              </a:rPr>
              <a:t>λόγω ειδικών περιστάσεων</a:t>
            </a:r>
            <a:r>
              <a:rPr lang="el-GR" sz="2000" b="1" dirty="0" smtClean="0">
                <a:solidFill>
                  <a:schemeClr val="accent2">
                    <a:lumMod val="50000"/>
                  </a:schemeClr>
                </a:solidFill>
                <a:effectLst/>
                <a:latin typeface="Arial" charset="0"/>
              </a:rPr>
              <a:t> (φύση, πολυπλοκότητα, νομική, χρηματοοικονομική οργάνωση ή λόγω των σχετικών κινδύνων), </a:t>
            </a:r>
          </a:p>
          <a:p>
            <a:pPr marL="371475" indent="-371475" algn="just" eaLnBrk="1" hangingPunct="1">
              <a:lnSpc>
                <a:spcPct val="150000"/>
              </a:lnSpc>
              <a:spcBef>
                <a:spcPct val="0"/>
              </a:spcBef>
              <a:buFont typeface="Wingdings" pitchFamily="2" charset="2"/>
              <a:buAutoNum type="romanLcPeriod" startAt="3"/>
              <a:tabLst>
                <a:tab pos="361950" algn="l"/>
              </a:tabLst>
              <a:defRPr/>
            </a:pPr>
            <a:r>
              <a:rPr lang="el-GR" sz="2000" b="1" dirty="0" smtClean="0">
                <a:solidFill>
                  <a:schemeClr val="accent2">
                    <a:lumMod val="50000"/>
                  </a:schemeClr>
                </a:solidFill>
                <a:effectLst/>
                <a:latin typeface="Arial" charset="0"/>
              </a:rPr>
              <a:t>αν οι Τεχνικές Προδιαγραφές [ΤΠ] δεν δύναται να προκαθοριστούν με επαρκή ακρίβεια από την ΑΑ με αναφορά σε πρότυπο, ευρωπαϊκή τεχνική αξιολόγηση, κοινή ΤΠ ή τεχνικό πλαίσιο αναφοράς [βλ. παρ. 2-5 του Παρ. VII Προσαρτήματος Α].</a:t>
            </a: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4994" name="Rectangle 6"/>
          <p:cNvSpPr>
            <a:spLocks noGrp="1" noChangeArrowheads="1"/>
          </p:cNvSpPr>
          <p:nvPr>
            <p:ph type="sldNum" sz="quarter" idx="12"/>
          </p:nvPr>
        </p:nvSpPr>
        <p:spPr>
          <a:xfrm>
            <a:off x="6553200" y="6248400"/>
            <a:ext cx="1905000" cy="457200"/>
          </a:xfrm>
          <a:noFill/>
        </p:spPr>
        <p:txBody>
          <a:bodyPr/>
          <a:lstStyle/>
          <a:p>
            <a:fld id="{4B119492-4BA3-44A0-B49E-44E34CC5FCD3}" type="slidenum">
              <a:rPr lang="el-GR" sz="1200" smtClean="0">
                <a:effectLst/>
                <a:latin typeface="Verdana" pitchFamily="34" charset="0"/>
              </a:rPr>
              <a:pPr/>
              <a:t>95</a:t>
            </a:fld>
            <a:endParaRPr lang="el-GR" sz="1200" smtClean="0">
              <a:effectLst/>
              <a:latin typeface="Verdana" pitchFamily="34" charset="0"/>
            </a:endParaRPr>
          </a:p>
        </p:txBody>
      </p:sp>
      <p:sp>
        <p:nvSpPr>
          <p:cNvPr id="57347" name="Rectangle 2"/>
          <p:cNvSpPr>
            <a:spLocks noGrp="1" noChangeArrowheads="1"/>
          </p:cNvSpPr>
          <p:nvPr>
            <p:ph type="ctrTitle" idx="4294967295"/>
          </p:nvPr>
        </p:nvSpPr>
        <p:spPr>
          <a:xfrm>
            <a:off x="323850" y="260350"/>
            <a:ext cx="8497888" cy="576263"/>
          </a:xfrm>
        </p:spPr>
        <p:txBody>
          <a:bodyPr anchor="b"/>
          <a:lstStyle/>
          <a:p>
            <a:pPr algn="just" eaLnBrk="1" hangingPunct="1">
              <a:lnSpc>
                <a:spcPct val="9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b="0" smtClean="0">
                <a:solidFill>
                  <a:schemeClr val="folHlink"/>
                </a:solidFill>
                <a:latin typeface="Arial" charset="0"/>
              </a:rPr>
              <a:t>Ν. 4412/16, Βιβλίο Ι, Τίτλος 3 «Γενικοί κανόνες σύναψης ΔΣ, Τμήμα Ι Διαδικασίες», άρθρα 25-32</a:t>
            </a:r>
            <a:endParaRPr lang="el-GR" sz="2000" smtClean="0">
              <a:solidFill>
                <a:schemeClr val="folHlink"/>
              </a:solidFill>
            </a:endParaRPr>
          </a:p>
        </p:txBody>
      </p:sp>
      <p:sp>
        <p:nvSpPr>
          <p:cNvPr id="57348" name="Rectangle 3"/>
          <p:cNvSpPr>
            <a:spLocks noGrp="1" noChangeArrowheads="1"/>
          </p:cNvSpPr>
          <p:nvPr>
            <p:ph type="subTitle" idx="4294967295"/>
          </p:nvPr>
        </p:nvSpPr>
        <p:spPr>
          <a:xfrm>
            <a:off x="323850" y="981075"/>
            <a:ext cx="8496300" cy="5543550"/>
          </a:xfrm>
        </p:spPr>
        <p:txBody>
          <a:bodyPr/>
          <a:lstStyle/>
          <a:p>
            <a:pPr marL="371475" indent="-371475" algn="ctr" eaLnBrk="1" hangingPunct="1">
              <a:lnSpc>
                <a:spcPct val="160000"/>
              </a:lnSpc>
              <a:spcBef>
                <a:spcPct val="0"/>
              </a:spcBef>
              <a:buFont typeface="Wingdings" pitchFamily="2" charset="2"/>
              <a:buNone/>
              <a:tabLst>
                <a:tab pos="361950" algn="l"/>
              </a:tabLst>
              <a:defRPr/>
            </a:pPr>
            <a:r>
              <a:rPr lang="el-GR" sz="2000" b="1" u="sng" dirty="0" smtClean="0">
                <a:latin typeface="Arial" charset="0"/>
              </a:rPr>
              <a:t>Άρθρο 26 Επιλογή των διαδικασιών: </a:t>
            </a:r>
            <a:r>
              <a:rPr lang="el-GR" sz="2000" dirty="0" smtClean="0">
                <a:latin typeface="Arial" charset="0"/>
              </a:rPr>
              <a:t>(</a:t>
            </a:r>
            <a:r>
              <a:rPr lang="el-GR" sz="2000" dirty="0" err="1" smtClean="0">
                <a:latin typeface="Arial" charset="0"/>
              </a:rPr>
              <a:t>συνεχ</a:t>
            </a:r>
            <a:r>
              <a:rPr lang="el-GR" sz="2000" dirty="0" smtClean="0">
                <a:latin typeface="Arial" charset="0"/>
              </a:rPr>
              <a:t>.)</a:t>
            </a:r>
          </a:p>
          <a:p>
            <a:pPr marL="371475" indent="-371475" algn="just" eaLnBrk="1" hangingPunct="1">
              <a:lnSpc>
                <a:spcPct val="160000"/>
              </a:lnSpc>
              <a:spcBef>
                <a:spcPct val="0"/>
              </a:spcBef>
              <a:buFont typeface="Wingdings" pitchFamily="2" charset="2"/>
              <a:buNone/>
              <a:tabLst>
                <a:tab pos="361950" algn="l"/>
              </a:tabLst>
              <a:defRPr/>
            </a:pPr>
            <a:r>
              <a:rPr lang="el-GR" sz="2000" dirty="0" smtClean="0">
                <a:latin typeface="Arial" charset="0"/>
              </a:rPr>
              <a:t>2β) </a:t>
            </a:r>
            <a:r>
              <a:rPr lang="el-GR" sz="2000" dirty="0" smtClean="0">
                <a:solidFill>
                  <a:schemeClr val="accent2">
                    <a:lumMod val="50000"/>
                  </a:schemeClr>
                </a:solidFill>
                <a:effectLst/>
                <a:latin typeface="Arial" charset="0"/>
              </a:rPr>
              <a:t>για έργα, αγαθά ή υπηρεσίες για τα οποία, έπειτα από ανοικτή ή κλειστή διαδικασία, υποβάλλονται </a:t>
            </a:r>
            <a:r>
              <a:rPr lang="el-GR" sz="2000" u="sng" dirty="0" smtClean="0">
                <a:solidFill>
                  <a:schemeClr val="accent2">
                    <a:lumMod val="50000"/>
                  </a:schemeClr>
                </a:solidFill>
                <a:effectLst/>
                <a:latin typeface="Arial" charset="0"/>
              </a:rPr>
              <a:t>μόνο μη κανονικές ή απαράδεκτες προσφορές</a:t>
            </a:r>
            <a:r>
              <a:rPr lang="el-GR" sz="2000" dirty="0" smtClean="0">
                <a:solidFill>
                  <a:schemeClr val="accent2">
                    <a:lumMod val="50000"/>
                  </a:schemeClr>
                </a:solidFill>
                <a:effectLst/>
                <a:latin typeface="Arial" charset="0"/>
              </a:rPr>
              <a:t>.</a:t>
            </a:r>
          </a:p>
          <a:p>
            <a:pPr marL="371475" indent="-371475" algn="just" eaLnBrk="1" hangingPunct="1">
              <a:lnSpc>
                <a:spcPct val="160000"/>
              </a:lnSpc>
              <a:spcBef>
                <a:spcPct val="0"/>
              </a:spcBef>
              <a:buFont typeface="Wingdings" pitchFamily="2" charset="2"/>
              <a:buChar char="Ø"/>
              <a:tabLst>
                <a:tab pos="361950" algn="l"/>
              </a:tabLst>
              <a:defRPr/>
            </a:pPr>
            <a:r>
              <a:rPr lang="el-GR" sz="2000" dirty="0" smtClean="0">
                <a:solidFill>
                  <a:schemeClr val="accent2">
                    <a:lumMod val="50000"/>
                  </a:schemeClr>
                </a:solidFill>
                <a:effectLst/>
                <a:latin typeface="Arial" charset="0"/>
              </a:rPr>
              <a:t>Οι ΑΑ </a:t>
            </a:r>
            <a:r>
              <a:rPr lang="el-GR" sz="2000" u="sng" dirty="0" smtClean="0">
                <a:solidFill>
                  <a:schemeClr val="accent2">
                    <a:lumMod val="50000"/>
                  </a:schemeClr>
                </a:solidFill>
                <a:effectLst/>
                <a:latin typeface="Arial" charset="0"/>
              </a:rPr>
              <a:t>δεν απαιτείται να δημοσιεύουν προκήρυξη σύμβασης</a:t>
            </a:r>
            <a:r>
              <a:rPr lang="el-GR" sz="2000" dirty="0" smtClean="0">
                <a:solidFill>
                  <a:schemeClr val="accent2">
                    <a:lumMod val="50000"/>
                  </a:schemeClr>
                </a:solidFill>
                <a:effectLst/>
                <a:latin typeface="Arial" charset="0"/>
              </a:rPr>
              <a:t>, εφόσον στη διαδικασία περιλαμβάνουν όλους τους προσφέροντες, που πληρούν τα κριτήρια [άρθρ.73-83] &amp; οι οποίοι, κατά την προηγηθείσα ανοικτή ή κλειστή διαδικασία, υπέβαλαν προσφορές σύμφωνες προς τις τυπικές απαιτήσεις της διαδικασίας σύναψης σύμβασης, </a:t>
            </a:r>
            <a:r>
              <a:rPr lang="el-GR" sz="2000" u="sng" dirty="0" smtClean="0">
                <a:solidFill>
                  <a:schemeClr val="accent2">
                    <a:lumMod val="50000"/>
                  </a:schemeClr>
                </a:solidFill>
                <a:effectLst/>
                <a:latin typeface="Arial" charset="0"/>
              </a:rPr>
              <a:t>&amp; μόνον αυτούς.</a:t>
            </a: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018" name="Rectangle 6"/>
          <p:cNvSpPr>
            <a:spLocks noGrp="1" noChangeArrowheads="1"/>
          </p:cNvSpPr>
          <p:nvPr>
            <p:ph type="sldNum" sz="quarter" idx="12"/>
          </p:nvPr>
        </p:nvSpPr>
        <p:spPr>
          <a:xfrm>
            <a:off x="6553200" y="6248400"/>
            <a:ext cx="1905000" cy="457200"/>
          </a:xfrm>
          <a:noFill/>
        </p:spPr>
        <p:txBody>
          <a:bodyPr/>
          <a:lstStyle/>
          <a:p>
            <a:fld id="{F2C6B884-F69A-4EAF-84C9-9BC90C4709BE}" type="slidenum">
              <a:rPr lang="el-GR" sz="1200" smtClean="0">
                <a:effectLst/>
                <a:latin typeface="Verdana" pitchFamily="34" charset="0"/>
              </a:rPr>
              <a:pPr/>
              <a:t>96</a:t>
            </a:fld>
            <a:endParaRPr lang="el-GR" sz="1200" smtClean="0">
              <a:effectLst/>
              <a:latin typeface="Verdana" pitchFamily="34" charset="0"/>
            </a:endParaRPr>
          </a:p>
        </p:txBody>
      </p:sp>
      <p:sp>
        <p:nvSpPr>
          <p:cNvPr id="58371" name="Rectangle 2"/>
          <p:cNvSpPr>
            <a:spLocks noGrp="1" noChangeArrowheads="1"/>
          </p:cNvSpPr>
          <p:nvPr>
            <p:ph type="ctrTitle" idx="4294967295"/>
          </p:nvPr>
        </p:nvSpPr>
        <p:spPr>
          <a:xfrm>
            <a:off x="323850" y="260350"/>
            <a:ext cx="8497888" cy="792163"/>
          </a:xfrm>
        </p:spPr>
        <p:txBody>
          <a:bodyPr anchor="b"/>
          <a:lstStyle/>
          <a:p>
            <a:pPr algn="just" eaLnBrk="1" hangingPunct="1">
              <a:lnSpc>
                <a:spcPct val="9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b="0" smtClean="0">
                <a:solidFill>
                  <a:schemeClr val="folHlink"/>
                </a:solidFill>
                <a:latin typeface="Arial" charset="0"/>
              </a:rPr>
              <a:t>Ν. 4412/16, Βιβλίο Ι, Τίτλος 3 «Γενικοί κανόνες σύναψης ΔΣ, Τμήμα Ι Διαδικασίες», άρθρα 25-32, (άρθρ. 26 συνεχ.)</a:t>
            </a:r>
            <a:endParaRPr lang="el-GR" sz="2000" smtClean="0">
              <a:solidFill>
                <a:schemeClr val="folHlink"/>
              </a:solidFill>
            </a:endParaRPr>
          </a:p>
        </p:txBody>
      </p:sp>
      <p:sp>
        <p:nvSpPr>
          <p:cNvPr id="58372" name="Rectangle 3"/>
          <p:cNvSpPr>
            <a:spLocks noGrp="1" noChangeArrowheads="1"/>
          </p:cNvSpPr>
          <p:nvPr>
            <p:ph type="subTitle" idx="4294967295"/>
          </p:nvPr>
        </p:nvSpPr>
        <p:spPr>
          <a:xfrm>
            <a:off x="323850" y="1125538"/>
            <a:ext cx="8496300" cy="4824412"/>
          </a:xfrm>
        </p:spPr>
        <p:txBody>
          <a:bodyPr/>
          <a:lstStyle/>
          <a:p>
            <a:pPr marL="371475" indent="-371475" algn="just" eaLnBrk="1" hangingPunct="1">
              <a:lnSpc>
                <a:spcPct val="230000"/>
              </a:lnSpc>
              <a:spcBef>
                <a:spcPct val="0"/>
              </a:spcBef>
              <a:buFont typeface="Wingdings" pitchFamily="2" charset="2"/>
              <a:buNone/>
              <a:tabLst>
                <a:tab pos="361950" algn="l"/>
              </a:tabLst>
              <a:defRPr/>
            </a:pPr>
            <a:r>
              <a:rPr lang="el-GR" sz="2000" b="1" u="sng" dirty="0" smtClean="0">
                <a:solidFill>
                  <a:schemeClr val="accent2">
                    <a:lumMod val="50000"/>
                  </a:schemeClr>
                </a:solidFill>
                <a:effectLst/>
                <a:latin typeface="Arial" charset="0"/>
              </a:rPr>
              <a:t>ΜΗ ΚΑΝΟΝΙΚΕΣ ΠΡΟΣΦΟΡΕΣ</a:t>
            </a:r>
            <a:r>
              <a:rPr lang="el-GR" sz="2000" dirty="0" smtClean="0">
                <a:solidFill>
                  <a:schemeClr val="accent2">
                    <a:lumMod val="50000"/>
                  </a:schemeClr>
                </a:solidFill>
                <a:effectLst/>
                <a:latin typeface="Arial" charset="0"/>
              </a:rPr>
              <a:t>, θεωρούνται όσες:</a:t>
            </a:r>
          </a:p>
          <a:p>
            <a:pPr marL="371475" indent="-371475" algn="just" eaLnBrk="1" hangingPunct="1">
              <a:lnSpc>
                <a:spcPct val="230000"/>
              </a:lnSpc>
              <a:spcBef>
                <a:spcPct val="0"/>
              </a:spcBef>
              <a:buFont typeface="Wingdings" pitchFamily="2" charset="2"/>
              <a:buChar char="ü"/>
              <a:tabLst>
                <a:tab pos="361950" algn="l"/>
              </a:tabLst>
              <a:defRPr/>
            </a:pPr>
            <a:r>
              <a:rPr lang="el-GR" sz="2000" b="1" dirty="0" smtClean="0">
                <a:solidFill>
                  <a:srgbClr val="FF0000"/>
                </a:solidFill>
                <a:effectLst/>
                <a:latin typeface="Arial" charset="0"/>
              </a:rPr>
              <a:t>δεν πληρούν τις προϋποθέσεις των εγγράφων της σύμβασης,</a:t>
            </a:r>
          </a:p>
          <a:p>
            <a:pPr marL="371475" indent="-371475" algn="just" eaLnBrk="1" hangingPunct="1">
              <a:lnSpc>
                <a:spcPct val="230000"/>
              </a:lnSpc>
              <a:spcBef>
                <a:spcPct val="0"/>
              </a:spcBef>
              <a:buFont typeface="Wingdings" pitchFamily="2" charset="2"/>
              <a:buChar char="ü"/>
              <a:tabLst>
                <a:tab pos="361950" algn="l"/>
              </a:tabLst>
              <a:defRPr/>
            </a:pPr>
            <a:r>
              <a:rPr lang="el-GR" sz="2000" b="1" dirty="0" smtClean="0">
                <a:solidFill>
                  <a:srgbClr val="FF0000"/>
                </a:solidFill>
                <a:effectLst/>
                <a:latin typeface="Arial" charset="0"/>
              </a:rPr>
              <a:t>παρελήφθησαν εκπρόθεσμα,</a:t>
            </a:r>
          </a:p>
          <a:p>
            <a:pPr marL="371475" indent="-371475" algn="just" eaLnBrk="1" hangingPunct="1">
              <a:lnSpc>
                <a:spcPct val="230000"/>
              </a:lnSpc>
              <a:spcBef>
                <a:spcPct val="0"/>
              </a:spcBef>
              <a:buFont typeface="Wingdings" pitchFamily="2" charset="2"/>
              <a:buChar char="ü"/>
              <a:tabLst>
                <a:tab pos="361950" algn="l"/>
              </a:tabLst>
              <a:defRPr/>
            </a:pPr>
            <a:r>
              <a:rPr lang="el-GR" sz="2000" b="1" dirty="0" smtClean="0">
                <a:solidFill>
                  <a:srgbClr val="FF0000"/>
                </a:solidFill>
                <a:effectLst/>
                <a:latin typeface="Arial" charset="0"/>
              </a:rPr>
              <a:t>κρίνονται από την ΑΑ ως ασυνήθιστα χαμηλές.</a:t>
            </a:r>
          </a:p>
          <a:p>
            <a:pPr marL="371475" indent="-371475" algn="just" eaLnBrk="1" hangingPunct="1">
              <a:lnSpc>
                <a:spcPct val="230000"/>
              </a:lnSpc>
              <a:spcBef>
                <a:spcPct val="0"/>
              </a:spcBef>
              <a:buFont typeface="Wingdings" pitchFamily="2" charset="2"/>
              <a:buChar char="ü"/>
              <a:tabLst>
                <a:tab pos="361950" algn="l"/>
              </a:tabLst>
              <a:defRPr/>
            </a:pPr>
            <a:r>
              <a:rPr lang="el-GR" sz="2000" b="1" dirty="0" smtClean="0">
                <a:solidFill>
                  <a:srgbClr val="FF0000"/>
                </a:solidFill>
                <a:effectLst/>
                <a:latin typeface="Arial" charset="0"/>
              </a:rPr>
              <a:t>υπάρχουν αποδεικτικά στοιχεία αθέμιτης πρακτικής, όπως συμπαιγνίας ή διαφθοράς,</a:t>
            </a: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042" name="Rectangle 6"/>
          <p:cNvSpPr>
            <a:spLocks noGrp="1" noChangeArrowheads="1"/>
          </p:cNvSpPr>
          <p:nvPr>
            <p:ph type="sldNum" sz="quarter" idx="12"/>
          </p:nvPr>
        </p:nvSpPr>
        <p:spPr>
          <a:xfrm>
            <a:off x="6553200" y="6248400"/>
            <a:ext cx="1905000" cy="457200"/>
          </a:xfrm>
          <a:noFill/>
        </p:spPr>
        <p:txBody>
          <a:bodyPr/>
          <a:lstStyle/>
          <a:p>
            <a:fld id="{672BB118-97FE-4C4F-AD54-54EC2449F4F0}" type="slidenum">
              <a:rPr lang="el-GR" sz="1200" smtClean="0">
                <a:effectLst/>
                <a:latin typeface="Verdana" pitchFamily="34" charset="0"/>
              </a:rPr>
              <a:pPr/>
              <a:t>97</a:t>
            </a:fld>
            <a:endParaRPr lang="el-GR" sz="1200" smtClean="0">
              <a:effectLst/>
              <a:latin typeface="Verdana" pitchFamily="34" charset="0"/>
            </a:endParaRPr>
          </a:p>
        </p:txBody>
      </p:sp>
      <p:sp>
        <p:nvSpPr>
          <p:cNvPr id="59395" name="Rectangle 2"/>
          <p:cNvSpPr>
            <a:spLocks noGrp="1" noChangeArrowheads="1"/>
          </p:cNvSpPr>
          <p:nvPr>
            <p:ph type="ctrTitle" idx="4294967295"/>
          </p:nvPr>
        </p:nvSpPr>
        <p:spPr>
          <a:xfrm>
            <a:off x="323850" y="260350"/>
            <a:ext cx="8497888" cy="792163"/>
          </a:xfrm>
        </p:spPr>
        <p:txBody>
          <a:bodyPr anchor="b"/>
          <a:lstStyle/>
          <a:p>
            <a:pPr algn="just" eaLnBrk="1" hangingPunct="1">
              <a:lnSpc>
                <a:spcPct val="90000"/>
              </a:lnSpc>
              <a:defRPr/>
            </a:pPr>
            <a:r>
              <a:rPr lang="el-GR" sz="4200" b="0" smtClean="0">
                <a:solidFill>
                  <a:schemeClr val="accent2"/>
                </a:solidFill>
                <a:latin typeface="Arial" charset="0"/>
              </a:rPr>
              <a:t/>
            </a:r>
            <a:br>
              <a:rPr lang="el-GR" sz="4200" b="0" smtClean="0">
                <a:solidFill>
                  <a:schemeClr val="accent2"/>
                </a:solidFill>
                <a:latin typeface="Arial" charset="0"/>
              </a:rPr>
            </a:br>
            <a:r>
              <a:rPr lang="el-GR" sz="2000" smtClean="0">
                <a:solidFill>
                  <a:schemeClr val="folHlink"/>
                </a:solidFill>
                <a:latin typeface="Arial" charset="0"/>
              </a:rPr>
              <a:t>Ν. 4412/16, Βιβλίο Ι, Τίτλος 3 «Γενικοί κανόνες σύναψης ΔΣ, Τμήμα Ι Διαδικασίες», άρθρα 25-32, (άρθρ. 26 συνεχ.)</a:t>
            </a:r>
          </a:p>
        </p:txBody>
      </p:sp>
      <p:sp>
        <p:nvSpPr>
          <p:cNvPr id="59396" name="Rectangle 3"/>
          <p:cNvSpPr>
            <a:spLocks noGrp="1" noChangeArrowheads="1"/>
          </p:cNvSpPr>
          <p:nvPr>
            <p:ph type="subTitle" idx="4294967295"/>
          </p:nvPr>
        </p:nvSpPr>
        <p:spPr>
          <a:xfrm>
            <a:off x="323850" y="1125538"/>
            <a:ext cx="8496300" cy="4824412"/>
          </a:xfrm>
        </p:spPr>
        <p:txBody>
          <a:bodyPr/>
          <a:lstStyle/>
          <a:p>
            <a:pPr marL="371475" indent="-371475" algn="just" eaLnBrk="1" hangingPunct="1">
              <a:lnSpc>
                <a:spcPct val="235000"/>
              </a:lnSpc>
              <a:spcBef>
                <a:spcPct val="0"/>
              </a:spcBef>
              <a:buFont typeface="Wingdings" pitchFamily="2" charset="2"/>
              <a:buNone/>
              <a:tabLst>
                <a:tab pos="361950" algn="l"/>
              </a:tabLst>
              <a:defRPr/>
            </a:pPr>
            <a:r>
              <a:rPr lang="el-GR" sz="2000" b="1" u="sng" dirty="0" smtClean="0">
                <a:latin typeface="Arial" charset="0"/>
              </a:rPr>
              <a:t>ΑΠΑΡΑΔΕΚΤΕΣ ΠΡΟΣΦΟΡΕΣ</a:t>
            </a:r>
            <a:r>
              <a:rPr lang="el-GR" sz="2000" dirty="0" smtClean="0">
                <a:latin typeface="Arial" charset="0"/>
              </a:rPr>
              <a:t>, θεωρούνται όσες:</a:t>
            </a:r>
          </a:p>
          <a:p>
            <a:pPr marL="371475" indent="-371475" algn="just" eaLnBrk="1" hangingPunct="1">
              <a:lnSpc>
                <a:spcPct val="235000"/>
              </a:lnSpc>
              <a:spcBef>
                <a:spcPct val="0"/>
              </a:spcBef>
              <a:buFont typeface="Wingdings" pitchFamily="2" charset="2"/>
              <a:buChar char="ü"/>
              <a:tabLst>
                <a:tab pos="361950" algn="l"/>
              </a:tabLst>
              <a:defRPr/>
            </a:pPr>
            <a:r>
              <a:rPr lang="el-GR" sz="2000" b="1" dirty="0" smtClean="0">
                <a:solidFill>
                  <a:srgbClr val="FF0000"/>
                </a:solidFill>
                <a:effectLst/>
                <a:latin typeface="Arial" charset="0"/>
              </a:rPr>
              <a:t>υποβάλλονται από προσφέροντες, που δεν διαθέτουν τα  απαιτούμενα προσόντα &amp;</a:t>
            </a:r>
          </a:p>
          <a:p>
            <a:pPr marL="371475" indent="-371475" algn="just" eaLnBrk="1" hangingPunct="1">
              <a:lnSpc>
                <a:spcPct val="235000"/>
              </a:lnSpc>
              <a:spcBef>
                <a:spcPct val="0"/>
              </a:spcBef>
              <a:buFont typeface="Wingdings" pitchFamily="2" charset="2"/>
              <a:buChar char="ü"/>
              <a:tabLst>
                <a:tab pos="361950" algn="l"/>
              </a:tabLst>
              <a:defRPr/>
            </a:pPr>
            <a:r>
              <a:rPr lang="el-GR" sz="2000" b="1" dirty="0" smtClean="0">
                <a:solidFill>
                  <a:srgbClr val="FF0000"/>
                </a:solidFill>
                <a:effectLst/>
                <a:latin typeface="Arial" charset="0"/>
              </a:rPr>
              <a:t>η προσφερόμενη τιμή τους υπερβαίνει τον προϋπολογισμό της ΑΑ, όπως καθορίσθηκε &amp; τεκμηριώθηκε πριν από την έναρξη της διαδικασίας σύναψης σύμβασης.</a:t>
            </a: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8066" name="Rectangle 6"/>
          <p:cNvSpPr>
            <a:spLocks noGrp="1" noChangeArrowheads="1"/>
          </p:cNvSpPr>
          <p:nvPr>
            <p:ph type="sldNum" sz="quarter" idx="12"/>
          </p:nvPr>
        </p:nvSpPr>
        <p:spPr>
          <a:xfrm>
            <a:off x="6553200" y="6248400"/>
            <a:ext cx="1905000" cy="457200"/>
          </a:xfrm>
          <a:noFill/>
        </p:spPr>
        <p:txBody>
          <a:bodyPr/>
          <a:lstStyle/>
          <a:p>
            <a:fld id="{B0EE168E-2C47-4AB0-997A-9383CB4F15F9}" type="slidenum">
              <a:rPr lang="el-GR" sz="1200" smtClean="0">
                <a:effectLst/>
                <a:latin typeface="Verdana" pitchFamily="34" charset="0"/>
              </a:rPr>
              <a:pPr/>
              <a:t>98</a:t>
            </a:fld>
            <a:endParaRPr lang="el-GR" sz="1200" smtClean="0">
              <a:effectLst/>
              <a:latin typeface="Verdana" pitchFamily="34" charset="0"/>
            </a:endParaRPr>
          </a:p>
        </p:txBody>
      </p:sp>
      <p:sp>
        <p:nvSpPr>
          <p:cNvPr id="60419" name="Rectangle 2"/>
          <p:cNvSpPr>
            <a:spLocks noGrp="1" noChangeArrowheads="1"/>
          </p:cNvSpPr>
          <p:nvPr>
            <p:ph type="ctrTitle" idx="4294967295"/>
          </p:nvPr>
        </p:nvSpPr>
        <p:spPr>
          <a:xfrm>
            <a:off x="323850" y="188913"/>
            <a:ext cx="8497888" cy="719137"/>
          </a:xfrm>
        </p:spPr>
        <p:txBody>
          <a:bodyPr anchor="b"/>
          <a:lstStyle/>
          <a:p>
            <a:pPr algn="just" eaLnBrk="1" hangingPunct="1">
              <a:lnSpc>
                <a:spcPct val="90000"/>
              </a:lnSpc>
              <a:defRPr/>
            </a:pPr>
            <a:r>
              <a:rPr lang="el-GR" sz="4500" b="0" smtClean="0">
                <a:solidFill>
                  <a:schemeClr val="accent2"/>
                </a:solidFill>
                <a:latin typeface="Arial" charset="0"/>
              </a:rPr>
              <a:t/>
            </a:r>
            <a:br>
              <a:rPr lang="el-GR" sz="4500" b="0" smtClean="0">
                <a:solidFill>
                  <a:schemeClr val="accent2"/>
                </a:solidFill>
                <a:latin typeface="Arial" charset="0"/>
              </a:rPr>
            </a:br>
            <a:r>
              <a:rPr lang="el-GR" sz="2000" smtClean="0">
                <a:solidFill>
                  <a:schemeClr val="folHlink"/>
                </a:solidFill>
                <a:latin typeface="Arial" charset="0"/>
              </a:rPr>
              <a:t>Ν. 4412/16, Βιβλίο Ι, Τίτλος 3 «Γενικοί κανόνες σύναψης ΔΣ, Τμήμα Ι Διαδικασίες», άρθρα 25-32, (άρθρ. 26 συνεχ.)</a:t>
            </a:r>
          </a:p>
        </p:txBody>
      </p:sp>
      <p:sp>
        <p:nvSpPr>
          <p:cNvPr id="60420" name="Rectangle 3"/>
          <p:cNvSpPr>
            <a:spLocks noGrp="1" noChangeArrowheads="1"/>
          </p:cNvSpPr>
          <p:nvPr>
            <p:ph type="subTitle" idx="4294967295"/>
          </p:nvPr>
        </p:nvSpPr>
        <p:spPr>
          <a:xfrm>
            <a:off x="323850" y="1052513"/>
            <a:ext cx="8496300" cy="5545137"/>
          </a:xfrm>
        </p:spPr>
        <p:txBody>
          <a:bodyPr/>
          <a:lstStyle/>
          <a:p>
            <a:pPr marL="381000" indent="-381000" algn="ctr" eaLnBrk="1" hangingPunct="1">
              <a:lnSpc>
                <a:spcPct val="195000"/>
              </a:lnSpc>
              <a:spcBef>
                <a:spcPct val="0"/>
              </a:spcBef>
              <a:buFont typeface="Wingdings" pitchFamily="2" charset="2"/>
              <a:buNone/>
              <a:tabLst>
                <a:tab pos="361950" algn="l"/>
              </a:tabLst>
              <a:defRPr/>
            </a:pPr>
            <a:r>
              <a:rPr lang="el-GR" sz="1800" b="1" u="sng" dirty="0" smtClean="0">
                <a:latin typeface="Arial" charset="0"/>
              </a:rPr>
              <a:t>ΠΡΟΚΗΡΥΞΗ ΔΙΑΓΩΝΙΣΜΟΥ</a:t>
            </a:r>
            <a:r>
              <a:rPr lang="el-GR" sz="1800" dirty="0" smtClean="0">
                <a:latin typeface="Arial" charset="0"/>
              </a:rPr>
              <a:t>: </a:t>
            </a:r>
          </a:p>
          <a:p>
            <a:pPr marL="381000" indent="-381000" algn="just" eaLnBrk="1" hangingPunct="1">
              <a:lnSpc>
                <a:spcPct val="195000"/>
              </a:lnSpc>
              <a:spcBef>
                <a:spcPct val="0"/>
              </a:spcBef>
              <a:buFont typeface="Wingdings" pitchFamily="2" charset="2"/>
              <a:buAutoNum type="arabicParenR" startAt="2"/>
              <a:tabLst>
                <a:tab pos="361950" algn="l"/>
              </a:tabLst>
              <a:defRPr/>
            </a:pPr>
            <a:r>
              <a:rPr lang="el-GR" sz="1800" b="1" u="sng" dirty="0" smtClean="0">
                <a:solidFill>
                  <a:srgbClr val="FF0000"/>
                </a:solidFill>
                <a:latin typeface="Arial" charset="0"/>
              </a:rPr>
              <a:t>ΚΑΤΑ ΠΑΡΕΚΚΛΙΣΗ</a:t>
            </a:r>
            <a:r>
              <a:rPr lang="el-GR" sz="1800" dirty="0" smtClean="0">
                <a:solidFill>
                  <a:srgbClr val="FF0000"/>
                </a:solidFill>
                <a:latin typeface="Arial" charset="0"/>
              </a:rPr>
              <a:t>: </a:t>
            </a:r>
            <a:r>
              <a:rPr lang="el-GR" sz="1800" b="1" dirty="0" smtClean="0">
                <a:latin typeface="Arial" charset="0"/>
              </a:rPr>
              <a:t>οι μη κεντρικές ΑΑ δύναται να προκηρύσσουν διαγωνισμό μέσω προκαταρκτικής προκήρυξης + γραπτή πρόσκληση επιβεβαίωσης ενδιαφέροντος για ανάθεση σύμβασης με κλειστή διαδικασία ή ανταγωνιστική διαδικασία με διαπραγμάτευση</a:t>
            </a:r>
            <a:r>
              <a:rPr lang="el-GR" sz="1800" dirty="0" smtClean="0">
                <a:latin typeface="Arial" charset="0"/>
              </a:rPr>
              <a:t> [άρθρ. 69 Προσκλήσεις προς υποψηφίους].</a:t>
            </a:r>
          </a:p>
          <a:p>
            <a:pPr marL="381000" indent="-381000" algn="just" eaLnBrk="1" hangingPunct="1">
              <a:lnSpc>
                <a:spcPct val="195000"/>
              </a:lnSpc>
              <a:spcBef>
                <a:spcPct val="0"/>
              </a:spcBef>
              <a:buFont typeface="Wingdings" pitchFamily="2" charset="2"/>
              <a:buAutoNum type="arabicParenR" startAt="2"/>
              <a:tabLst>
                <a:tab pos="361950" algn="l"/>
              </a:tabLst>
              <a:defRPr/>
            </a:pPr>
            <a:r>
              <a:rPr lang="el-GR" sz="1800" b="1" dirty="0" smtClean="0">
                <a:solidFill>
                  <a:srgbClr val="FF0000"/>
                </a:solidFill>
                <a:effectLst/>
                <a:latin typeface="Arial" charset="0"/>
              </a:rPr>
              <a:t>Διαδικασία χωρίς προηγούμενη δημοσίευση ή διαγωνισμό</a:t>
            </a:r>
            <a:r>
              <a:rPr lang="el-GR" sz="1800" dirty="0" smtClean="0">
                <a:latin typeface="Arial" charset="0"/>
              </a:rPr>
              <a:t>: σε ρητά απαριθμούμενες ειδικές περιπτώσεις &amp; περιστάσεις </a:t>
            </a:r>
            <a:r>
              <a:rPr lang="el-GR" sz="1800" dirty="0" smtClean="0">
                <a:solidFill>
                  <a:schemeClr val="folHlink"/>
                </a:solidFill>
                <a:latin typeface="Arial" charset="0"/>
              </a:rPr>
              <a:t>[άρθρ.32 Προσφυγή στη διαδικασία με διαπραγμάτευση χωρίς προηγούμενη δημοσίευση]</a:t>
            </a:r>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090" name="Rectangle 6"/>
          <p:cNvSpPr>
            <a:spLocks noGrp="1" noChangeArrowheads="1"/>
          </p:cNvSpPr>
          <p:nvPr>
            <p:ph type="sldNum" sz="quarter" idx="12"/>
          </p:nvPr>
        </p:nvSpPr>
        <p:spPr>
          <a:xfrm>
            <a:off x="6553200" y="6248400"/>
            <a:ext cx="1905000" cy="457200"/>
          </a:xfrm>
          <a:noFill/>
        </p:spPr>
        <p:txBody>
          <a:bodyPr/>
          <a:lstStyle/>
          <a:p>
            <a:fld id="{88F1AC91-8B62-4D29-B7E1-3D9DBC57B4AF}" type="slidenum">
              <a:rPr lang="el-GR" sz="1200" smtClean="0">
                <a:effectLst/>
                <a:latin typeface="Verdana" pitchFamily="34" charset="0"/>
              </a:rPr>
              <a:pPr/>
              <a:t>99</a:t>
            </a:fld>
            <a:endParaRPr lang="el-GR" sz="1200" smtClean="0">
              <a:effectLst/>
              <a:latin typeface="Verdana" pitchFamily="34" charset="0"/>
            </a:endParaRPr>
          </a:p>
        </p:txBody>
      </p:sp>
      <p:sp>
        <p:nvSpPr>
          <p:cNvPr id="61443" name="Rectangle 2"/>
          <p:cNvSpPr>
            <a:spLocks noGrp="1" noChangeArrowheads="1"/>
          </p:cNvSpPr>
          <p:nvPr>
            <p:ph type="ctrTitle" idx="4294967295"/>
          </p:nvPr>
        </p:nvSpPr>
        <p:spPr>
          <a:xfrm>
            <a:off x="323850" y="142852"/>
            <a:ext cx="8497888" cy="571505"/>
          </a:xfrm>
        </p:spPr>
        <p:txBody>
          <a:bodyPr anchor="b"/>
          <a:lstStyle/>
          <a:p>
            <a:pPr eaLnBrk="1" hangingPunct="1">
              <a:lnSpc>
                <a:spcPct val="90000"/>
              </a:lnSpc>
              <a:defRPr/>
            </a:pPr>
            <a:r>
              <a:rPr lang="el-GR" sz="4500" b="0" dirty="0" smtClean="0">
                <a:solidFill>
                  <a:schemeClr val="accent2"/>
                </a:solidFill>
                <a:latin typeface="Arial" charset="0"/>
              </a:rPr>
              <a:t/>
            </a:r>
            <a:br>
              <a:rPr lang="el-GR" sz="4500" b="0" dirty="0" smtClean="0">
                <a:solidFill>
                  <a:schemeClr val="accent2"/>
                </a:solidFill>
                <a:latin typeface="Arial" charset="0"/>
              </a:rPr>
            </a:br>
            <a:r>
              <a:rPr lang="el-GR" sz="2000" dirty="0" smtClean="0">
                <a:solidFill>
                  <a:srgbClr val="FF0000"/>
                </a:solidFill>
                <a:effectLst/>
                <a:latin typeface="Arial" charset="0"/>
              </a:rPr>
              <a:t>άρθρ. 27 ανοικτή διαδικασία</a:t>
            </a:r>
          </a:p>
        </p:txBody>
      </p:sp>
      <p:sp>
        <p:nvSpPr>
          <p:cNvPr id="61444" name="Rectangle 3"/>
          <p:cNvSpPr>
            <a:spLocks noGrp="1" noChangeArrowheads="1"/>
          </p:cNvSpPr>
          <p:nvPr>
            <p:ph type="subTitle" idx="4294967295"/>
          </p:nvPr>
        </p:nvSpPr>
        <p:spPr>
          <a:xfrm>
            <a:off x="250825" y="857233"/>
            <a:ext cx="8569325" cy="5740418"/>
          </a:xfrm>
        </p:spPr>
        <p:txBody>
          <a:bodyPr/>
          <a:lstStyle/>
          <a:p>
            <a:pPr marL="266700" indent="-266700" algn="just" eaLnBrk="1" hangingPunct="1">
              <a:lnSpc>
                <a:spcPct val="150000"/>
              </a:lnSpc>
              <a:spcBef>
                <a:spcPct val="0"/>
              </a:spcBef>
              <a:buFont typeface="Wingdings" pitchFamily="2" charset="2"/>
              <a:buChar char="§"/>
              <a:tabLst>
                <a:tab pos="266700" algn="l"/>
              </a:tabLst>
              <a:defRPr/>
            </a:pPr>
            <a:r>
              <a:rPr lang="el-GR" sz="1900" b="1" dirty="0" smtClean="0">
                <a:latin typeface="Arial" charset="0"/>
              </a:rPr>
              <a:t>Δικαίωμα υποβολής προσφοράς</a:t>
            </a:r>
            <a:r>
              <a:rPr lang="el-GR" sz="1900" dirty="0" smtClean="0">
                <a:latin typeface="Arial" charset="0"/>
              </a:rPr>
              <a:t>: κάθε ενδιαφερόμενος οικ. Φορέας</a:t>
            </a:r>
          </a:p>
          <a:p>
            <a:pPr marL="266700" indent="-266700" algn="ctr" eaLnBrk="1" hangingPunct="1">
              <a:lnSpc>
                <a:spcPct val="150000"/>
              </a:lnSpc>
              <a:spcBef>
                <a:spcPct val="0"/>
              </a:spcBef>
              <a:buFont typeface="Wingdings" pitchFamily="2" charset="2"/>
              <a:buNone/>
              <a:tabLst>
                <a:tab pos="266700" algn="l"/>
              </a:tabLst>
              <a:defRPr/>
            </a:pPr>
            <a:r>
              <a:rPr lang="el-GR" sz="1900" u="sng" dirty="0" smtClean="0">
                <a:solidFill>
                  <a:srgbClr val="FF0000"/>
                </a:solidFill>
                <a:effectLst/>
                <a:latin typeface="Arial" charset="0"/>
              </a:rPr>
              <a:t>ΠΡΟΘΕΣΜΙΕΣ ΠΑΡΑΛΑΒΗΣ ΠΡΟΣΦΟΡΩΝ:</a:t>
            </a:r>
          </a:p>
          <a:p>
            <a:pPr marL="266700" indent="-266700" algn="just" eaLnBrk="1" hangingPunct="1">
              <a:lnSpc>
                <a:spcPct val="150000"/>
              </a:lnSpc>
              <a:spcBef>
                <a:spcPct val="0"/>
              </a:spcBef>
              <a:buFont typeface="Wingdings" pitchFamily="2" charset="2"/>
              <a:buAutoNum type="arabicPeriod"/>
              <a:tabLst>
                <a:tab pos="266700" algn="l"/>
              </a:tabLst>
              <a:defRPr/>
            </a:pPr>
            <a:r>
              <a:rPr lang="el-GR" sz="1900" b="1" u="sng" dirty="0" smtClean="0">
                <a:solidFill>
                  <a:schemeClr val="folHlink"/>
                </a:solidFill>
                <a:latin typeface="Arial" charset="0"/>
              </a:rPr>
              <a:t>ελάχιστη 35 </a:t>
            </a:r>
            <a:r>
              <a:rPr lang="el-GR" sz="1900" b="1" u="sng" dirty="0" err="1" smtClean="0">
                <a:solidFill>
                  <a:schemeClr val="folHlink"/>
                </a:solidFill>
                <a:latin typeface="Arial" charset="0"/>
              </a:rPr>
              <a:t>ημ</a:t>
            </a:r>
            <a:r>
              <a:rPr lang="el-GR" sz="1900" b="1" dirty="0" smtClean="0">
                <a:solidFill>
                  <a:schemeClr val="folHlink"/>
                </a:solidFill>
                <a:latin typeface="Arial" charset="0"/>
              </a:rPr>
              <a:t>.</a:t>
            </a:r>
            <a:r>
              <a:rPr lang="el-GR" sz="1900" dirty="0" smtClean="0">
                <a:latin typeface="Arial" charset="0"/>
              </a:rPr>
              <a:t> από </a:t>
            </a:r>
            <a:r>
              <a:rPr lang="el-GR" sz="1900" dirty="0" err="1" smtClean="0">
                <a:latin typeface="Arial" charset="0"/>
              </a:rPr>
              <a:t>ημ</a:t>
            </a:r>
            <a:r>
              <a:rPr lang="el-GR" sz="1900" dirty="0" smtClean="0">
                <a:latin typeface="Arial" charset="0"/>
              </a:rPr>
              <a:t>. αποστολής προκήρυξης σε </a:t>
            </a:r>
            <a:r>
              <a:rPr lang="el-GR" sz="1900" dirty="0" err="1" smtClean="0">
                <a:latin typeface="Arial" charset="0"/>
              </a:rPr>
              <a:t>επ</a:t>
            </a:r>
            <a:r>
              <a:rPr lang="el-GR" sz="1900" dirty="0" smtClean="0">
                <a:latin typeface="Arial" charset="0"/>
              </a:rPr>
              <a:t>. Εφ. ΕΕ, </a:t>
            </a:r>
            <a:r>
              <a:rPr lang="el-GR" sz="1900" b="1" u="sng" dirty="0" smtClean="0">
                <a:latin typeface="Arial" charset="0"/>
              </a:rPr>
              <a:t>εάν </a:t>
            </a:r>
          </a:p>
          <a:p>
            <a:pPr marL="266700" indent="-266700" algn="just" eaLnBrk="1" hangingPunct="1">
              <a:lnSpc>
                <a:spcPct val="150000"/>
              </a:lnSpc>
              <a:spcBef>
                <a:spcPct val="0"/>
              </a:spcBef>
              <a:buFont typeface="Wingdings" pitchFamily="2" charset="2"/>
              <a:buAutoNum type="romanLcPeriod"/>
              <a:tabLst>
                <a:tab pos="266700" algn="l"/>
              </a:tabLst>
              <a:defRPr/>
            </a:pPr>
            <a:r>
              <a:rPr lang="el-GR" sz="1900" dirty="0" smtClean="0">
                <a:latin typeface="Arial" charset="0"/>
              </a:rPr>
              <a:t>για την σύνταξη των προσφορών απαιτείται επιτόπια επίσκεψη ή εξέταση εγγράφων της σύμβασης τότε: </a:t>
            </a:r>
            <a:r>
              <a:rPr lang="el-GR" sz="1900" b="1" u="sng" dirty="0" smtClean="0">
                <a:solidFill>
                  <a:schemeClr val="folHlink"/>
                </a:solidFill>
                <a:latin typeface="Arial" charset="0"/>
              </a:rPr>
              <a:t>υποχρεωτικά προθεσμίες </a:t>
            </a:r>
            <a:r>
              <a:rPr lang="en-US" sz="1900" b="1" u="sng" dirty="0" smtClean="0">
                <a:solidFill>
                  <a:schemeClr val="folHlink"/>
                </a:solidFill>
                <a:latin typeface="Arial" charset="0"/>
                <a:cs typeface="Times New Roman" pitchFamily="18" charset="0"/>
              </a:rPr>
              <a:t>&gt;</a:t>
            </a:r>
            <a:r>
              <a:rPr lang="el-GR" sz="1900" b="1" u="sng" dirty="0" smtClean="0">
                <a:solidFill>
                  <a:schemeClr val="folHlink"/>
                </a:solidFill>
                <a:latin typeface="Arial" charset="0"/>
                <a:cs typeface="Times New Roman" pitchFamily="18" charset="0"/>
              </a:rPr>
              <a:t> </a:t>
            </a:r>
            <a:r>
              <a:rPr lang="el-GR" sz="1900" b="1" u="sng" dirty="0" smtClean="0">
                <a:solidFill>
                  <a:schemeClr val="folHlink"/>
                </a:solidFill>
                <a:latin typeface="Arial" charset="0"/>
              </a:rPr>
              <a:t>από ελάχιστες</a:t>
            </a:r>
            <a:r>
              <a:rPr lang="el-GR" sz="1900" b="1" dirty="0" smtClean="0">
                <a:latin typeface="Arial" charset="0"/>
              </a:rPr>
              <a:t>, </a:t>
            </a:r>
            <a:r>
              <a:rPr lang="el-GR" sz="1900" dirty="0" smtClean="0">
                <a:latin typeface="Arial" charset="0"/>
              </a:rPr>
              <a:t>[</a:t>
            </a:r>
            <a:r>
              <a:rPr lang="en-US" sz="1900" dirty="0" smtClean="0">
                <a:latin typeface="Arial" charset="0"/>
              </a:rPr>
              <a:t>§</a:t>
            </a:r>
            <a:r>
              <a:rPr lang="el-GR" sz="1900" dirty="0" smtClean="0">
                <a:latin typeface="Arial" charset="0"/>
              </a:rPr>
              <a:t> 2, αρθρ. 60],</a:t>
            </a:r>
          </a:p>
          <a:p>
            <a:pPr marL="266700" indent="-266700" algn="just" eaLnBrk="1" hangingPunct="1">
              <a:lnSpc>
                <a:spcPct val="150000"/>
              </a:lnSpc>
              <a:spcBef>
                <a:spcPct val="0"/>
              </a:spcBef>
              <a:buFont typeface="Wingdings" pitchFamily="2" charset="2"/>
              <a:buAutoNum type="romanLcPeriod"/>
              <a:tabLst>
                <a:tab pos="266700" algn="l"/>
              </a:tabLst>
              <a:defRPr/>
            </a:pPr>
            <a:r>
              <a:rPr lang="el-GR" sz="1900" dirty="0" smtClean="0">
                <a:latin typeface="Arial" charset="0"/>
              </a:rPr>
              <a:t>αν </a:t>
            </a:r>
            <a:r>
              <a:rPr lang="el-GR" sz="1900" b="1" u="sng" dirty="0" smtClean="0">
                <a:solidFill>
                  <a:schemeClr val="folHlink"/>
                </a:solidFill>
                <a:latin typeface="Arial" charset="0"/>
              </a:rPr>
              <a:t>αδύνατη η ηλεκτρονικά ελεύθερη πρόσβαση</a:t>
            </a:r>
            <a:r>
              <a:rPr lang="el-GR" sz="1900" dirty="0" smtClean="0">
                <a:latin typeface="Arial" charset="0"/>
              </a:rPr>
              <a:t> σε έγγραφα σύμβασης ή οι ΑΑ προτίθενται να εφαρμόσουν απαιτήσεις στους οικ. Φορείς για προστασία εμπιστευτικού χαρακτήρα πληροφοριών που παρέχουν, τότε: </a:t>
            </a:r>
            <a:r>
              <a:rPr lang="el-GR" sz="1900" b="1" u="sng" dirty="0" smtClean="0">
                <a:solidFill>
                  <a:schemeClr val="folHlink"/>
                </a:solidFill>
                <a:latin typeface="Arial" charset="0"/>
              </a:rPr>
              <a:t>ελάχιστη 35 + 5 ημέρες</a:t>
            </a:r>
            <a:r>
              <a:rPr lang="el-GR" sz="1900" dirty="0" smtClean="0">
                <a:latin typeface="Arial" charset="0"/>
              </a:rPr>
              <a:t>, </a:t>
            </a:r>
            <a:r>
              <a:rPr lang="el-GR" sz="1900" b="1" u="sng" dirty="0" smtClean="0">
                <a:latin typeface="Arial" charset="0"/>
              </a:rPr>
              <a:t>εκτός από</a:t>
            </a:r>
            <a:r>
              <a:rPr lang="el-GR" sz="1900" dirty="0" smtClean="0">
                <a:latin typeface="Arial" charset="0"/>
              </a:rPr>
              <a:t> περιπτώσεις δεόντως αιτιολογημένης επείγουσας ανάγκης, με σχετική μνεία σε προκήρυξη\γνωστοποίηση πρόσκλησης  [βλ. εδ.3</a:t>
            </a:r>
            <a:r>
              <a:rPr lang="el-GR" sz="1900" baseline="30000" dirty="0" smtClean="0">
                <a:latin typeface="Arial" charset="0"/>
              </a:rPr>
              <a:t>ο, </a:t>
            </a:r>
            <a:r>
              <a:rPr lang="en-US" sz="1900" dirty="0" smtClean="0">
                <a:latin typeface="Arial" charset="0"/>
              </a:rPr>
              <a:t>§</a:t>
            </a:r>
            <a:r>
              <a:rPr lang="el-GR" sz="1900" dirty="0" smtClean="0">
                <a:latin typeface="Arial" charset="0"/>
              </a:rPr>
              <a:t> 1, αρθ.22 &amp; </a:t>
            </a:r>
            <a:r>
              <a:rPr lang="en-US" sz="1900" dirty="0" smtClean="0">
                <a:latin typeface="Arial" charset="0"/>
              </a:rPr>
              <a:t>§</a:t>
            </a:r>
            <a:r>
              <a:rPr lang="el-GR" sz="1900" dirty="0" smtClean="0">
                <a:latin typeface="Arial" charset="0"/>
              </a:rPr>
              <a:t> 2, αρθρ. 21].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Προφίλ">
  <a:themeElements>
    <a:clrScheme name="Προφίλ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Προφίλ">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Προφίλ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Προφίλ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Προφίλ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Προφίλ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Προφίλ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Προφίλ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Προφίλ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Προφίλ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Προφίλ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Σφεντάμι">
  <a:themeElements>
    <a:clrScheme name="Σφεντάμι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fontScheme name="Σφεντάμι">
      <a:majorFont>
        <a:latin typeface="Times New Roman"/>
        <a:ea typeface=""/>
        <a:cs typeface="Arial"/>
      </a:majorFont>
      <a:minorFont>
        <a:latin typeface="Times New Roman"/>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Σφεντάμι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Σφεντάμι 2">
        <a:dk1>
          <a:srgbClr val="EA9306"/>
        </a:dk1>
        <a:lt1>
          <a:srgbClr val="FFFFFF"/>
        </a:lt1>
        <a:dk2>
          <a:srgbClr val="FAC120"/>
        </a:dk2>
        <a:lt2>
          <a:srgbClr val="FFFDD1"/>
        </a:lt2>
        <a:accent1>
          <a:srgbClr val="CC6600"/>
        </a:accent1>
        <a:accent2>
          <a:srgbClr val="FF9933"/>
        </a:accent2>
        <a:accent3>
          <a:srgbClr val="FCDDAB"/>
        </a:accent3>
        <a:accent4>
          <a:srgbClr val="DADADA"/>
        </a:accent4>
        <a:accent5>
          <a:srgbClr val="E2B8AA"/>
        </a:accent5>
        <a:accent6>
          <a:srgbClr val="E78A2D"/>
        </a:accent6>
        <a:hlink>
          <a:srgbClr val="A50021"/>
        </a:hlink>
        <a:folHlink>
          <a:srgbClr val="666633"/>
        </a:folHlink>
      </a:clrScheme>
      <a:clrMap bg1="dk2" tx1="lt1" bg2="dk1" tx2="lt2" accent1="accent1" accent2="accent2" accent3="accent3" accent4="accent4" accent5="accent5" accent6="accent6" hlink="hlink" folHlink="folHlink"/>
    </a:extraClrScheme>
    <a:extraClrScheme>
      <a:clrScheme name="Σφεντάμι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clrMap bg1="lt1" tx1="dk1" bg2="lt2" tx2="dk2" accent1="accent1" accent2="accent2" accent3="accent3" accent4="accent4" accent5="accent5" accent6="accent6" hlink="hlink" folHlink="folHlink"/>
    </a:extraClrScheme>
    <a:extraClrScheme>
      <a:clrScheme name="Σφεντάμι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clrMap bg1="dk2" tx1="lt1" bg2="dk1" tx2="lt2" accent1="accent1" accent2="accent2" accent3="accent3" accent4="accent4" accent5="accent5" accent6="accent6" hlink="hlink" folHlink="folHlink"/>
    </a:extraClrScheme>
    <a:extraClrScheme>
      <a:clrScheme name="Σφεντάμι 5">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CCFF99"/>
        </a:folHlink>
      </a:clrScheme>
      <a:clrMap bg1="dk2" tx1="lt1" bg2="dk1" tx2="lt2" accent1="accent1" accent2="accent2" accent3="accent3" accent4="accent4" accent5="accent5" accent6="accent6" hlink="hlink" folHlink="folHlink"/>
    </a:extraClrScheme>
    <a:extraClrScheme>
      <a:clrScheme name="Σφεντάμι 6">
        <a:dk1>
          <a:srgbClr val="006699"/>
        </a:dk1>
        <a:lt1>
          <a:srgbClr val="FFFFFF"/>
        </a:lt1>
        <a:dk2>
          <a:srgbClr val="006666"/>
        </a:dk2>
        <a:lt2>
          <a:srgbClr val="CCECFF"/>
        </a:lt2>
        <a:accent1>
          <a:srgbClr val="00CCFF"/>
        </a:accent1>
        <a:accent2>
          <a:srgbClr val="017A83"/>
        </a:accent2>
        <a:accent3>
          <a:srgbClr val="AAB8B8"/>
        </a:accent3>
        <a:accent4>
          <a:srgbClr val="DADADA"/>
        </a:accent4>
        <a:accent5>
          <a:srgbClr val="AAE2FF"/>
        </a:accent5>
        <a:accent6>
          <a:srgbClr val="016E76"/>
        </a:accent6>
        <a:hlink>
          <a:srgbClr val="FFFFCC"/>
        </a:hlink>
        <a:folHlink>
          <a:srgbClr val="99FF99"/>
        </a:folHlink>
      </a:clrScheme>
      <a:clrMap bg1="dk2" tx1="lt1" bg2="dk1" tx2="lt2" accent1="accent1" accent2="accent2" accent3="accent3" accent4="accent4" accent5="accent5" accent6="accent6" hlink="hlink" folHlink="folHlink"/>
    </a:extraClrScheme>
    <a:extraClrScheme>
      <a:clrScheme name="Σφεντάμι 7">
        <a:dk1>
          <a:srgbClr val="80ACC4"/>
        </a:dk1>
        <a:lt1>
          <a:srgbClr val="FFFFFF"/>
        </a:lt1>
        <a:dk2>
          <a:srgbClr val="B3D1DF"/>
        </a:dk2>
        <a:lt2>
          <a:srgbClr val="FFFFFF"/>
        </a:lt2>
        <a:accent1>
          <a:srgbClr val="5089A8"/>
        </a:accent1>
        <a:accent2>
          <a:srgbClr val="BBC6DB"/>
        </a:accent2>
        <a:accent3>
          <a:srgbClr val="D6E5EC"/>
        </a:accent3>
        <a:accent4>
          <a:srgbClr val="DADADA"/>
        </a:accent4>
        <a:accent5>
          <a:srgbClr val="B3C4D1"/>
        </a:accent5>
        <a:accent6>
          <a:srgbClr val="A9B3C6"/>
        </a:accent6>
        <a:hlink>
          <a:srgbClr val="0000FF"/>
        </a:hlink>
        <a:folHlink>
          <a:srgbClr val="006699"/>
        </a:folHlink>
      </a:clrScheme>
      <a:clrMap bg1="dk2" tx1="lt1" bg2="dk1" tx2="lt2" accent1="accent1" accent2="accent2" accent3="accent3" accent4="accent4" accent5="accent5" accent6="accent6" hlink="hlink" folHlink="folHlink"/>
    </a:extraClrScheme>
    <a:extraClrScheme>
      <a:clrScheme name="Σφεντάμι 8">
        <a:dk1>
          <a:srgbClr val="5700AE"/>
        </a:dk1>
        <a:lt1>
          <a:srgbClr val="FFFFFF"/>
        </a:lt1>
        <a:dk2>
          <a:srgbClr val="7301CB"/>
        </a:dk2>
        <a:lt2>
          <a:srgbClr val="C5C5FF"/>
        </a:lt2>
        <a:accent1>
          <a:srgbClr val="9999FF"/>
        </a:accent1>
        <a:accent2>
          <a:srgbClr val="7000E0"/>
        </a:accent2>
        <a:accent3>
          <a:srgbClr val="BCAAE2"/>
        </a:accent3>
        <a:accent4>
          <a:srgbClr val="DADADA"/>
        </a:accent4>
        <a:accent5>
          <a:srgbClr val="CACAFF"/>
        </a:accent5>
        <a:accent6>
          <a:srgbClr val="6500CB"/>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Σφεντάμι 9">
        <a:dk1>
          <a:srgbClr val="003366"/>
        </a:dk1>
        <a:lt1>
          <a:srgbClr val="FFFFFF"/>
        </a:lt1>
        <a:dk2>
          <a:srgbClr val="003366"/>
        </a:dk2>
        <a:lt2>
          <a:srgbClr val="CBD5DF"/>
        </a:lt2>
        <a:accent1>
          <a:srgbClr val="A9BEE9"/>
        </a:accent1>
        <a:accent2>
          <a:srgbClr val="D6E4F2"/>
        </a:accent2>
        <a:accent3>
          <a:srgbClr val="FFFFFF"/>
        </a:accent3>
        <a:accent4>
          <a:srgbClr val="002A56"/>
        </a:accent4>
        <a:accent5>
          <a:srgbClr val="D1DBF2"/>
        </a:accent5>
        <a:accent6>
          <a:srgbClr val="C2CFDB"/>
        </a:accent6>
        <a:hlink>
          <a:srgbClr val="0000CC"/>
        </a:hlink>
        <a:folHlink>
          <a:srgbClr val="8668E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19265</TotalTime>
  <Words>10463</Words>
  <Application>Microsoft Office PowerPoint</Application>
  <PresentationFormat>Προβολή στην οθόνη (4:3)</PresentationFormat>
  <Paragraphs>1127</Paragraphs>
  <Slides>165</Slides>
  <Notes>0</Notes>
  <HiddenSlides>0</HiddenSlides>
  <MMClips>0</MMClips>
  <ScaleCrop>false</ScaleCrop>
  <HeadingPairs>
    <vt:vector size="4" baseType="variant">
      <vt:variant>
        <vt:lpstr>Θέμα</vt:lpstr>
      </vt:variant>
      <vt:variant>
        <vt:i4>2</vt:i4>
      </vt:variant>
      <vt:variant>
        <vt:lpstr>Τίτλοι διαφανειών</vt:lpstr>
      </vt:variant>
      <vt:variant>
        <vt:i4>165</vt:i4>
      </vt:variant>
    </vt:vector>
  </HeadingPairs>
  <TitlesOfParts>
    <vt:vector size="167" baseType="lpstr">
      <vt:lpstr>Προφίλ</vt:lpstr>
      <vt:lpstr>Σφεντάμι</vt:lpstr>
      <vt:lpstr>Διαφάνεια 1</vt:lpstr>
      <vt:lpstr>   ν. 4412/2016 «Δημόσιες Συμβάσεις Έργων, Προμηθειών &amp; Υπηρεσιών»  </vt:lpstr>
      <vt:lpstr>   Ενότητα 1η </vt:lpstr>
      <vt:lpstr>   Αιτιολογική σκέψη 2 Οδηγίας 2014/24/ΕΕ</vt:lpstr>
      <vt:lpstr>  Αιτιολογική σκέψη 10 Οδηγίας 2014/24/ΕΕ</vt:lpstr>
      <vt:lpstr>  αιτιολογική σκέψη 10 Οδηγίας 2014/24/ΕΕ</vt:lpstr>
      <vt:lpstr>    ΝΣΚ/215/2016</vt:lpstr>
      <vt:lpstr>   Στόχοι της ευρωπαϊκής μεταρρύθμισης στον τομέα των δημοσίων συμβάσεων</vt:lpstr>
      <vt:lpstr>    Σκοποί Οδηγιών 2014/24/ΕΕ &amp; 2014/25/ΕΕ</vt:lpstr>
      <vt:lpstr>    Σκοποί Οδηγιών 2014/24/ΕΕ &amp; 2014/25/ΕΕ</vt:lpstr>
      <vt:lpstr>   Ν. 4412/16 κοινές διατάξεις [Οδηγίες 2014/24/ΕΕ &amp; 2014/25/ΕΕ] </vt:lpstr>
      <vt:lpstr> Ν. 4412/16, άρθρο 1 «Αντικείμενο - πεδίο εφαρμογής»</vt:lpstr>
      <vt:lpstr> Ν. 4412/16, άρθρο 1 Αντικείμενο - πεδίο εφαρμογής (συνεχ.)</vt:lpstr>
      <vt:lpstr> Ν. 4412/16, άρθρο 1 Αντικείμενο - πεδίο εφαρμογής (συνεχ.)</vt:lpstr>
      <vt:lpstr> Ν. 4412/16, άρθρο 1 Αντικείμενο - πεδίο εφαρμογής (συνεχ.)</vt:lpstr>
      <vt:lpstr> Ν. 4412/16, άρθρο 2 «Ορισμοί»</vt:lpstr>
      <vt:lpstr> Ν. 4412/16, άρθρο 2 «Ορισμοί»</vt:lpstr>
      <vt:lpstr> Ν. 4412/16, άρθρο 2 «Ορισμοί»</vt:lpstr>
      <vt:lpstr> Ν. 4412/16, άρθρο 2 «Ορισμοί»</vt:lpstr>
      <vt:lpstr> Ν. 4412/16, άρθρο 2 «Ορισμοί»</vt:lpstr>
      <vt:lpstr> Ν. 4412/16, άρθρο 2 «Ορισμοί»</vt:lpstr>
      <vt:lpstr>Ν. 4412/16, άρθρο 2 «Ορισμοί  - Δημόσιες Συμβάσεις έργων\μελετών»</vt:lpstr>
      <vt:lpstr>Ν. 4412/16, Βιβλία I, V</vt:lpstr>
      <vt:lpstr> Ν. 4412/16, άρθρο 3 Αντικείμενο - πεδίο εφαρμογής </vt:lpstr>
      <vt:lpstr> Ν. 4412/16, άρθρο 3 Αντικείμενο - πεδίο εφαρμογής </vt:lpstr>
      <vt:lpstr> Ν. 4412/16, άρθρο 3 Αντικείμενο - πεδίο εφαρμογής </vt:lpstr>
      <vt:lpstr> Ν. 4412/16, Βιβλίο V, άρθρο 379 - έναρξη ισχύος (Οδηγία 24 &amp; 25)   ΠΡΟΣΟΧΗ!!! δεν έχει λήξει ακόμη η μεταβατική ισχύς</vt:lpstr>
      <vt:lpstr> Ν. 4412/16, Βιβλίο V, άρθρο 379 - έναρξη ισχύος (Οδηγία 24 &amp; 25)  [δεν έχει λήξει ακόμη η μεταβατική ισχύς]</vt:lpstr>
      <vt:lpstr> Ν. 4412/16, Βιβλίο V, άρθρο 379 - έναρξη ισχύος (Οδηγία 24 &amp; 25) </vt:lpstr>
      <vt:lpstr> Ν. 4412/16, Βιβλίο V, άρθρο 379 - έναρξη ισχύος Βιβλίου IV (άρθρα 345 - 374) </vt:lpstr>
      <vt:lpstr> Ν. 4412/16, Βιβλίο V, άρθρο 379 - έναρξη ισχύος Βιβλίου IV (άρθρα 345 - 374) </vt:lpstr>
      <vt:lpstr>Ν. 4412/16, Βιβλίο V άρθρο 377 - καταργούμενες διατάξεις από έναρξη ισχύος</vt:lpstr>
      <vt:lpstr>  Ν. 4412/16, Βιβλίο V άρθρο 377 - καταργούμενες διατάξεις από έναρξη ισχύος</vt:lpstr>
      <vt:lpstr>Ν. 4412/16, Βιβλίο V άρθρο 376 «Μεταβατικές διατάξεις»</vt:lpstr>
      <vt:lpstr>Ν. 4412/16, Βιβλίο V άρθρο 376 «Μεταβατικές διατάξεις»</vt:lpstr>
      <vt:lpstr> Ν. 4412/16, άρθρο 375 «Τροποποιούμενες διατάξεις» </vt:lpstr>
      <vt:lpstr> Ν. 4412/16, άρθρα 375 &amp; 378</vt:lpstr>
      <vt:lpstr>Ν. 4412/16, Βιβλίο Ι, άρθρο 4 «Μεικτές συμβάσεις»</vt:lpstr>
      <vt:lpstr>Ν. 4412/16, Βιβλίο Ι, άρθρο 4 «Μεικτές συμβάσεις»</vt:lpstr>
      <vt:lpstr>Ν. 4412/16, Βιβλίο Ι, Τμήμα ΙΙΙ «Εξαιρέσεις», άρθρα 7-12</vt:lpstr>
      <vt:lpstr>Ν. 4412/16, Βιβλίο Ι, Τμήμα ΙΙΙ «Εξαιρέσεις», άρθρα 7-12</vt:lpstr>
      <vt:lpstr>Ν. 4412/16, Βιβλίο Ι, Τμήμα ΙΙΙ «Εξαιρέσεις», άρθρο 10</vt:lpstr>
      <vt:lpstr>Ν. 4412/16, Βιβλίο Ι, Τμήμα ΙΙΙ «Εξαιρέσεις», άρθρο 10</vt:lpstr>
      <vt:lpstr>Ν. 4412/16, Βιβλίο Ι, Τμήμα ΙΙΙ «Εξαιρέσεις», άρθρο 10</vt:lpstr>
      <vt:lpstr>Ν. 4412/16, Βιβλίο Ι, Τμήμα ΙΙΙ «Εξαιρέσεις», άρθρα 7-12</vt:lpstr>
      <vt:lpstr> Ν. 4412/16, Βιβλίο Ι, Τμήμα ΙΙΙ «Εξαιρέσεις», άρθρα 7-12</vt:lpstr>
      <vt:lpstr>ΟΔΗΓΙΑ 2014/24/ΕΕ αιτιολ. σκέψη 32</vt:lpstr>
      <vt:lpstr>ΟΔΗΓΙΑ 2014/24/ΕΕ αιτιολ. σκέψη 32</vt:lpstr>
      <vt:lpstr> Ν. 4412/16, Βιβλίο Ι, Τμήμα ΙV «Eιδικές περιπτώσεις», άρθρα 13 -17</vt:lpstr>
      <vt:lpstr>Ν. 4412/16, Βιβλίο Ι, Τμήμα ΙV «Eιδικές περιπτώσεις», άρθρα 13 -17</vt:lpstr>
      <vt:lpstr> Ν. 4412/16, Βιβλίο Ι, Τμήμα ΙV «Eιδικές περιπτώσεις», άρθρα 13 -17</vt:lpstr>
      <vt:lpstr> Ν. 4412/16, Βιβλίο Ι, Τμήμα ΙV «Eιδικές περιπτώσεις», άρθρα 13 -17</vt:lpstr>
      <vt:lpstr>Ν. 4412/16 Γενικοί Κανόνες \άρθρα</vt:lpstr>
      <vt:lpstr>Ν. 4412/16 Γενικοί Κανόνες \άρθρα</vt:lpstr>
      <vt:lpstr>  Ν. 4412/16, Βιβλίο Ι, άρθρο 5 «Κατώτατα όρια»</vt:lpstr>
      <vt:lpstr>  Ν. 4412/16, Βιβλίο Ι, άρθρο 5 «Κατώτατα όρια»</vt:lpstr>
      <vt:lpstr>  Ν. 4412/16, Βιβλίο Ι, άρθρο 5 «Κατώτατα όρια»</vt:lpstr>
      <vt:lpstr>  Ν. 4412/16, Βιβλίο Ι, άρθρο 5 «Κατώτατα όρια»</vt:lpstr>
      <vt:lpstr>  Ν. 4412/16, Βιβλίο Ι, άρθρο 6 «Μέθοδοι υπολογισμού της εκτιμώμενης αξίας της σύμβασης» </vt:lpstr>
      <vt:lpstr>   ΟΔΗΓΙΑ 2014/24/ΕΕ αιτιολ. σκέψη 20</vt:lpstr>
      <vt:lpstr>  Ν. 4412/16, Βιβλίο Ι, άρθρο 6 «Μέθοδοι υπολογισμού της εκτιμώμενης αξίας της σύμβασης» </vt:lpstr>
      <vt:lpstr>Ν. 4412/16, Βιβλίο Ι, άρθρο 6 «Μέθοδοι υπολογισμού της εκτιμώμενης αξίας της σύμβασης» </vt:lpstr>
      <vt:lpstr>      άρθρο 6 «Μέθοδοι υπολογισμού της εκτιμώμενης αξίας της σύμβασης»</vt:lpstr>
      <vt:lpstr>Ν. 4412/16, Βιβλίο Ι, άρθρο 6 «Μέθοδοι υπολογισμού της εκτιμώμενης αξίας της σύμβασης» </vt:lpstr>
      <vt:lpstr>Οδηγία 24/2014 Άρθρο 6 Μέθοδοι υπολογισμού της εκτιμώμενης αξίας της προμήθειας</vt:lpstr>
      <vt:lpstr>άρθρο 6 άσκηση δικαιωμάτων προαίρεσης</vt:lpstr>
      <vt:lpstr>άρθρο 6 άσκηση δικαιωμάτων προαίρεσης</vt:lpstr>
      <vt:lpstr>άρθρο 6 άσκηση δικαιωμάτων προαίρεσης</vt:lpstr>
      <vt:lpstr>Άρθρο 49 Επάρκεια προϋπολογισμού, ωριμότητα, μελέτες </vt:lpstr>
      <vt:lpstr>Άρθρο 49 Επάρκεια προϋπολογισμού, ωριμότητα, μελέτες </vt:lpstr>
      <vt:lpstr>§ 9,10 άρθρου 53 Περιεχόμενο εγγράφων της σύμβασης</vt:lpstr>
      <vt:lpstr> Ν. 4412/16, Βιβλίο Ι, Τίτλος ΙΙ «Γενικοί κανόνες», άρθρα 18 - 24</vt:lpstr>
      <vt:lpstr>Ν. 4412/16, Βιβλίο Ι, Τίτλος ΙΙ άρθρο 18</vt:lpstr>
      <vt:lpstr>Ν. 4412/16, Βιβλίο Ι, Τίτλος ΙΙ άρθρο 18</vt:lpstr>
      <vt:lpstr>Ν. 4412/16, Βιβλίο Ι, Τίτλος ΙΙ «Γενικοί κανόνες», άρθρα 18 -24</vt:lpstr>
      <vt:lpstr> Ν. 4412/16, Βιβλίο Ι, Τίτλος ΙΙ «Γενικοί κανόνες», άρθρα 18 -24</vt:lpstr>
      <vt:lpstr> Ν. 4412/16, Βιβλίο Ι, Τίτλος ΙΙ «Γενικοί κανόνες», άρθρα 18 -24</vt:lpstr>
      <vt:lpstr> Ν. 4412/16, Βιβλίο Ι, Τίτλος ΙΙ «Γενικοί κανόνες», άρθρα 18 - 24</vt:lpstr>
      <vt:lpstr> Ν. 4412/16, Βιβλίο Ι, Τίτλος ΙΙ «Γενικοί κανόνες», άρθρα 18 - 24</vt:lpstr>
      <vt:lpstr> Ν. 4412/16, Βιβλίο Ι, Τίτλος ΙΙ «Γενικοί κανόνες», άρθρα 18 - 24</vt:lpstr>
      <vt:lpstr> Ν. 4412/16, Βιβλίο Ι, Τίτλος ΙΙ «Γενικοί κανόνες», άρθρα 18 - 24</vt:lpstr>
      <vt:lpstr> Ν. 4412/16, Βιβλίο Ι, Τίτλος ΙΙ «Γενικοί κανόνες», άρθρα 18 - 24</vt:lpstr>
      <vt:lpstr> Ν. 4412/16, Βιβλίο Ι, Τίτλος ΙΙ «Γενικοί κανόνες», άρθρα 18 - 24</vt:lpstr>
      <vt:lpstr> Ν. 4412/16, Βιβλίο Ι, Τίτλος ΙΙ «Γενικοί κανόνες», άρθρα 18 - 24</vt:lpstr>
      <vt:lpstr> Ν. 4412/16, Βιβλίο Ι, Τίτλος ΙΙ «Γενικοί κανόνες», άρθρα 18 - 24</vt:lpstr>
      <vt:lpstr> Ν. 4412/16, Βιβλίο Ι, Τίτλος ΙΙ «Γενικοί κανόνες», άρθρα 18 - 24</vt:lpstr>
      <vt:lpstr> Ν. 4412/16, Βιβλίο Ι, Τίτλος ΙΙ «Γενικοί κανόνες», άρθρα 18 - 24</vt:lpstr>
      <vt:lpstr> Ν. 4412/16, Βιβλίο Ι, Τίτλος ΙΙ «Γενικοί κανόνες», άρθρα 18 - 24</vt:lpstr>
      <vt:lpstr> Ν. 4412/16, Βιβλίο Ι, Τίτλος ΙΙ «Γενικοί κανόνες», άρθρα 18 - 24</vt:lpstr>
      <vt:lpstr>Ν. 4412/16, Γενικοί Κανόνες σύναψης ΔΣ [Διαδικασίες\τεχνικές &amp; εργαλεία - άρθρα]</vt:lpstr>
      <vt:lpstr> Ν. 4412/16, Βιβλίο Ι, Τίτλος 3 «Γενικοί κανόνες σύναψης ΔΣ», Τμήμα Ι Διαδικασίες», άρθρα 25-32</vt:lpstr>
      <vt:lpstr> Ν. 4412/16, Βιβλίο Ι, Τίτλος 3 «Γενικοί κανόνες σύναψης ΔΣ, Τμήμα Ι Διαδικασίες», άρθρα 25-32</vt:lpstr>
      <vt:lpstr>Ν. 4412/16, Βιβλίο Ι, Τίτλος 3 «Γενικοί κανόνες σύναψης ΔΣ, Τμήμα Ι Διαδικασίες», άρθρα 25-32</vt:lpstr>
      <vt:lpstr> Ν. 4412/16, Βιβλίο Ι, Τίτλος 3 «Γενικοί κανόνες σύναψης ΔΣ, Τμήμα Ι Διαδικασίες», άρθρα 25-32</vt:lpstr>
      <vt:lpstr> Ν. 4412/16, Βιβλίο Ι, Τίτλος 3 «Γενικοί κανόνες σύναψης ΔΣ, Τμήμα Ι Διαδικασίες», άρθρα 25-32</vt:lpstr>
      <vt:lpstr> Ν. 4412/16, Βιβλίο Ι, Τίτλος 3 «Γενικοί κανόνες σύναψης ΔΣ, Τμήμα Ι Διαδικασίες», άρθρα 25-32, (άρθρ. 26 συνεχ.)</vt:lpstr>
      <vt:lpstr> Ν. 4412/16, Βιβλίο Ι, Τίτλος 3 «Γενικοί κανόνες σύναψης ΔΣ, Τμήμα Ι Διαδικασίες», άρθρα 25-32, (άρθρ. 26 συνεχ.)</vt:lpstr>
      <vt:lpstr> Ν. 4412/16, Βιβλίο Ι, Τίτλος 3 «Γενικοί κανόνες σύναψης ΔΣ, Τμήμα Ι Διαδικασίες», άρθρα 25-32, (άρθρ. 26 συνεχ.)</vt:lpstr>
      <vt:lpstr> άρθρ. 27 ανοικτή διαδικασία</vt:lpstr>
      <vt:lpstr> άρθρ. 27 ανοικτή διαδικασία</vt:lpstr>
      <vt:lpstr> άρθρ. 27 ανοικτή διαδικασία</vt:lpstr>
      <vt:lpstr> Ν. 4412/16, Βιβλίο Ι, Τίτλος 3 «Γενικοί κανόνες σύναψης ΔΣ, Τμήμα Ι Διαδικασίες», άρθρα 25-32, (άρθρ. 28 κλειστή διαδικασία)</vt:lpstr>
      <vt:lpstr> Ν. 4412/16, Βιβλίο Ι, Τίτλος 3, Τμήμα Ι «Διαδικασίες», άρθρα 25-32, (άρθρ. 29 ανταγωνιστική διαδικασία με διαπραγμάτευση)</vt:lpstr>
      <vt:lpstr> Ν. 4412/16, Βιβλίο Ι, Τίτλος 3, Τμήμα Ι «Διαδικασίες», άρθρα 25-32, (άρθρ. 30 Ανταγωνιστικός διάλογος)</vt:lpstr>
      <vt:lpstr> άρθρ. 31 Σύμπραξη καινοτομίας</vt:lpstr>
      <vt:lpstr>ΟΔΗΓΙΑ 2014/24/ΕΕ _ΑΙΤΙΟΛΟΓΙΚΗ ΣΚΕΨΗ 50 </vt:lpstr>
      <vt:lpstr> ΟΔΗΓΙΑ 2014/24/ΕΕ _ΑΙΤΙΟΛΟΓΙΚΗ ΣΚΕΨΗ 50 </vt:lpstr>
      <vt:lpstr>  άρθρ. 32 Διαδικασία διαπραγμάτευσης χωρίς δημοσίευση προκήρυξης</vt:lpstr>
      <vt:lpstr>  άρθρ. 32 Διαδικασία διαπραγμάτευσης χωρίς δημοσίευση προκήρυξης</vt:lpstr>
      <vt:lpstr>  άρθρ. 32 Διαδικασία διαπραγμάτευσης χωρίς δημοσίευση προκήρυξης</vt:lpstr>
      <vt:lpstr>  άρθρ. 32</vt:lpstr>
      <vt:lpstr>  άρθρ. 32</vt:lpstr>
      <vt:lpstr> άρθρ. 32 Διαδικασία διαπραγμάτευσης χωρίς δημοσίευση προκήρυξης</vt:lpstr>
      <vt:lpstr> άρθρ. 32 Διαδικασία διαπραγμάτευσης χωρίς δημοσίευση προκήρυξης</vt:lpstr>
      <vt:lpstr> άρθρ. 32 Διαδικασία διαπραγμάτευσης χωρίς δημοσίευση προκήρυξης</vt:lpstr>
      <vt:lpstr> άρθρ. 32</vt:lpstr>
      <vt:lpstr> άρθρ. 32</vt:lpstr>
      <vt:lpstr>  άρθρ. 32</vt:lpstr>
      <vt:lpstr>  άρθρ. 32</vt:lpstr>
      <vt:lpstr>  άρθρ. 32</vt:lpstr>
      <vt:lpstr>  άρθρ. 32</vt:lpstr>
      <vt:lpstr>  άρθρ. 32</vt:lpstr>
      <vt:lpstr>άρθρ. 32</vt:lpstr>
      <vt:lpstr>άρθρ. 32</vt:lpstr>
      <vt:lpstr>άρθρ. 32</vt:lpstr>
      <vt:lpstr>άρθρ. 32Α</vt:lpstr>
      <vt:lpstr>άρθρ. 32Α</vt:lpstr>
      <vt:lpstr> Ν. 4412/16, Βιβλίο Ι, Τίτλος 3, Τμήμα ΙΙ «Τεχνικές &amp; εργαλεία για ηλεκτρονικές &amp; συγκεντρωτικές διαδικασίες σύναψης συμβάσεων», άρθρα 33-35</vt:lpstr>
      <vt:lpstr> Ν. 4412/16, Βιβλίο Ι, Τίτλος 3, Τμήμα ΙΙ «Τεχνικές &amp; εργαλεία για ηλεκτρονικές &amp; συγκεντρωτικές διαδικασίες σύναψης συμβάσεων», άρθρα 33-35</vt:lpstr>
      <vt:lpstr>Άρθρο 34 Ηλεκτρονικοί πλειστηριασμοί</vt:lpstr>
      <vt:lpstr>Άρθρο 35 Ηλεκτρονικοί κατάλογοι</vt:lpstr>
      <vt:lpstr> Ν. 4412/16, Άρθρο 39 «Συμφωνίες - πλαίσιο»</vt:lpstr>
      <vt:lpstr>Ν. 4412/16, Άρθρο 39 «Συμφωνίες - πλαίσιο» [συνέχεια]</vt:lpstr>
      <vt:lpstr>  Ν. 4412/16, Άρθρο 39 «Συμφωνίες – πλαίσιο» [συνέχεια]</vt:lpstr>
      <vt:lpstr>Ν. 4412/16, Άρθρο 39 «Συμφωνίες – πλαίσιο» [συνέχεια]</vt:lpstr>
      <vt:lpstr>Ν. 4412/16, Άρθρο 39 «Συμφωνίες – πλαίσιο» [συνέχεια]</vt:lpstr>
      <vt:lpstr>Άρθρο 20 Συμβάσεις ανατιθέμενες κατ' αποκλειστικότητα</vt:lpstr>
      <vt:lpstr>   Άρθρο 20 Συμβάσεις ανατιθέμενες κατ' αποκλειστικότητα</vt:lpstr>
      <vt:lpstr>ΕΣΗΔΗΣ\Κ.Η.Μ.ΔΗ.Σ. </vt:lpstr>
      <vt:lpstr>     Άρθρο 36 Υποχρέωση χρήσης - Λειτουργία ΕΣΗΔΗΣ </vt:lpstr>
      <vt:lpstr>     Άρθρο 36 Υποχρέωση χρήσης - Λειτουργία ΕΣΗΔΗΣ </vt:lpstr>
      <vt:lpstr>   Άρθρο 37 Πολιτική ασφαλείας ΕΣΗΔΗΣ </vt:lpstr>
      <vt:lpstr>   Άρθρο 37 Πολιτική ασφαλείας ΕΣΗΔΗΣ </vt:lpstr>
      <vt:lpstr>   Άρθρο 37 Πολιτική ασφαλείας ΕΣΗΔΗΣ </vt:lpstr>
      <vt:lpstr>   Άρθρο 38 Κ.Η.Μ.ΔΗ.Σ.</vt:lpstr>
      <vt:lpstr>Άρθρο 38 Κ.Η.Μ.ΔΗ.Σ.</vt:lpstr>
      <vt:lpstr>Άρθρο 38 Κ.Η.Μ.ΔΗ.Σ.</vt:lpstr>
      <vt:lpstr>Άρθρο 38 Κ.Η.Μ.ΔΗ.Σ.</vt:lpstr>
      <vt:lpstr>Άρθρο 38 Κ.Η.Μ.ΔΗ.Σ.</vt:lpstr>
      <vt:lpstr>  Άρθρο 38 Κ.Η.Μ.ΔΗ.Σ.</vt:lpstr>
      <vt:lpstr>  Άρθρο 38 Κ.Η.Μ.ΔΗ.Σ.</vt:lpstr>
      <vt:lpstr>Ν. 4412/16, Κεντρικές, περιστασιακές και διακρατικές διαδικασίες σύναψης ΔΣ</vt:lpstr>
      <vt:lpstr>  Άρθρο 40 Κεντρικές δραστηριότητες αγορών και κεντρικές αρχές αγορών </vt:lpstr>
      <vt:lpstr>  Άρθρο 40 Κεντρικές δραστηριότητες αγορών και κεντρικές αρχές αγορών (συν.) </vt:lpstr>
      <vt:lpstr>  Άρθρο 40 Κεντρικές δραστηριότητες αγορών και κεντρικές αρχές αγορών (συν.) </vt:lpstr>
      <vt:lpstr>  Άρθρο 41 Ειδικές ρυθμίσεις σχετικά με τις κεντρικές δραστηριότητες αγορών και τον προγραμματισμό δημοσίων συμβάσεων</vt:lpstr>
      <vt:lpstr>άρθρο 41 Ειδικές ρυθμίσεις σχετικά με τις κεντρικές δραστηριότητες αγορών και τον προγραμματισμό δημοσίων συμβάσεων</vt:lpstr>
      <vt:lpstr>  </vt:lpstr>
      <vt:lpstr>  </vt:lpstr>
      <vt:lpstr>Ν. 4412/16, Βιβλίο Ι, Τίτλος 3, Τμήμα ΙΙ, Ενότ. 3 άρθρο 41 (συν.)</vt:lpstr>
      <vt:lpstr>Ν. 4412/16, Βιβλίο Ι, Τίτλος 3, Τμήμα ΙΙ, Ενότ. 3 άρθρο 41 (συν.)</vt:lpstr>
      <vt:lpstr>Ν. 4412/16, Βιβλίο Ι, Τίτλος 3, Τμήμα ΙΙ, Ενότ. 3η </vt:lpstr>
      <vt:lpstr> Ν. 4412/16, Βιβλίο Ι, Τίτλος 3, Τμήμα ΙΙ, Ενότ. 3η, Άρθρο 43 Διαδικασίες σύναψης συμβάσεων με ΑΑ από διαφορετικά κ-μ </vt:lpstr>
      <vt:lpstr> Ν. 4412/16, Βιβλίο Ι, Τίτλος 3, Τμήμα ΙΙ, Ενότ. 3η, Άρθρο 43 Διαδικασίες σύναψης συμβάσεων με ΑΑ από διαφορετικά κ-μ </vt:lpstr>
      <vt:lpstr>  Ν. 4412/16, Βιβλίο Ι, Τίτλος 3, Τμήμα ΙΙ, Ενότ. 3η , αρθρ. 43 (συν.)</vt:lpstr>
    </vt:vector>
  </TitlesOfParts>
  <Company>Soula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Soula</dc:creator>
  <cp:lastModifiedBy>SOULA</cp:lastModifiedBy>
  <cp:revision>379</cp:revision>
  <dcterms:created xsi:type="dcterms:W3CDTF">2016-09-14T04:49:37Z</dcterms:created>
  <dcterms:modified xsi:type="dcterms:W3CDTF">2020-05-07T22:59:01Z</dcterms:modified>
</cp:coreProperties>
</file>