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handoutMasterIdLst>
    <p:handoutMasterId r:id="rId42"/>
  </p:handoutMasterIdLst>
  <p:sldIdLst>
    <p:sldId id="256" r:id="rId2"/>
    <p:sldId id="288" r:id="rId3"/>
    <p:sldId id="289" r:id="rId4"/>
    <p:sldId id="290" r:id="rId5"/>
    <p:sldId id="291" r:id="rId6"/>
    <p:sldId id="293" r:id="rId7"/>
    <p:sldId id="292" r:id="rId8"/>
    <p:sldId id="294" r:id="rId9"/>
    <p:sldId id="295" r:id="rId10"/>
    <p:sldId id="296" r:id="rId11"/>
    <p:sldId id="297" r:id="rId12"/>
    <p:sldId id="298" r:id="rId13"/>
    <p:sldId id="300" r:id="rId14"/>
    <p:sldId id="301" r:id="rId15"/>
    <p:sldId id="397" r:id="rId16"/>
    <p:sldId id="396" r:id="rId17"/>
    <p:sldId id="383" r:id="rId18"/>
    <p:sldId id="384" r:id="rId19"/>
    <p:sldId id="386" r:id="rId20"/>
    <p:sldId id="385" r:id="rId21"/>
    <p:sldId id="307" r:id="rId22"/>
    <p:sldId id="302" r:id="rId23"/>
    <p:sldId id="303" r:id="rId24"/>
    <p:sldId id="393" r:id="rId25"/>
    <p:sldId id="304" r:id="rId26"/>
    <p:sldId id="394" r:id="rId27"/>
    <p:sldId id="305" r:id="rId28"/>
    <p:sldId id="387" r:id="rId29"/>
    <p:sldId id="388" r:id="rId30"/>
    <p:sldId id="389" r:id="rId31"/>
    <p:sldId id="390" r:id="rId32"/>
    <p:sldId id="391" r:id="rId33"/>
    <p:sldId id="392" r:id="rId34"/>
    <p:sldId id="395" r:id="rId35"/>
    <p:sldId id="306" r:id="rId36"/>
    <p:sldId id="355" r:id="rId37"/>
    <p:sldId id="356" r:id="rId38"/>
    <p:sldId id="357" r:id="rId39"/>
    <p:sldId id="308" r:id="rId40"/>
  </p:sldIdLst>
  <p:sldSz cx="9144000" cy="6858000" type="screen4x3"/>
  <p:notesSz cx="6881813" cy="10015538"/>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5">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9471D"/>
    <a:srgbClr val="2B361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Μεσαίο στυλ 3 - Έμφαση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E3FDE45-AF77-4B5C-9715-49D594BDF05E}" styleName="Φωτεινό στυλ 1 - Έμφαση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Μεσαίο στυλ 1 - Έμφαση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5781" autoAdjust="0"/>
  </p:normalViewPr>
  <p:slideViewPr>
    <p:cSldViewPr>
      <p:cViewPr varScale="1">
        <p:scale>
          <a:sx n="98" d="100"/>
          <a:sy n="98" d="100"/>
        </p:scale>
        <p:origin x="1974" y="78"/>
      </p:cViewPr>
      <p:guideLst>
        <p:guide orient="horz" pos="2160"/>
        <p:guide pos="2880"/>
      </p:guideLst>
    </p:cSldViewPr>
  </p:slideViewPr>
  <p:outlineViewPr>
    <p:cViewPr>
      <p:scale>
        <a:sx n="33" d="100"/>
        <a:sy n="33" d="100"/>
      </p:scale>
      <p:origin x="0" y="5850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7" d="100"/>
          <a:sy n="57" d="100"/>
        </p:scale>
        <p:origin x="-2508" y="-84"/>
      </p:cViewPr>
      <p:guideLst>
        <p:guide orient="horz" pos="3155"/>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F0CDFC-8CEF-4056-BDBF-3484A6367EC1}"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35E94D4B-3056-48DF-8CC4-FFD1C440A327}">
      <dgm:prSet/>
      <dgm:spPr/>
      <dgm:t>
        <a:bodyPr/>
        <a:lstStyle/>
        <a:p>
          <a:r>
            <a:rPr lang="el-GR" b="1" dirty="0"/>
            <a:t>Σταθερό κόστος υπηρεσίας </a:t>
          </a:r>
          <a:r>
            <a:rPr lang="el-GR" dirty="0"/>
            <a:t>και</a:t>
          </a:r>
          <a:r>
            <a:rPr lang="el-GR" b="1" dirty="0"/>
            <a:t> </a:t>
          </a:r>
          <a:endParaRPr lang="en-US" dirty="0"/>
        </a:p>
      </dgm:t>
    </dgm:pt>
    <dgm:pt modelId="{B02D02BB-364C-4062-BF26-74989EAE96F8}" type="parTrans" cxnId="{ED00D3A2-B075-4130-86D7-2989DD25E182}">
      <dgm:prSet/>
      <dgm:spPr/>
      <dgm:t>
        <a:bodyPr/>
        <a:lstStyle/>
        <a:p>
          <a:endParaRPr lang="en-US"/>
        </a:p>
      </dgm:t>
    </dgm:pt>
    <dgm:pt modelId="{2BC3A677-616F-473C-9FD2-380934FBE150}" type="sibTrans" cxnId="{ED00D3A2-B075-4130-86D7-2989DD25E182}">
      <dgm:prSet/>
      <dgm:spPr/>
      <dgm:t>
        <a:bodyPr/>
        <a:lstStyle/>
        <a:p>
          <a:endParaRPr lang="en-US"/>
        </a:p>
      </dgm:t>
    </dgm:pt>
    <dgm:pt modelId="{397F857F-18BB-4327-829C-1771D43701DC}">
      <dgm:prSet/>
      <dgm:spPr/>
      <dgm:t>
        <a:bodyPr/>
        <a:lstStyle/>
        <a:p>
          <a:r>
            <a:rPr lang="el-GR" b="1" dirty="0"/>
            <a:t>συσσωρευμένο πλεόνασμα :</a:t>
          </a:r>
          <a:r>
            <a:rPr lang="el-GR" dirty="0"/>
            <a:t> Μείωση συντελεστών τελών</a:t>
          </a:r>
          <a:endParaRPr lang="en-US" dirty="0"/>
        </a:p>
      </dgm:t>
    </dgm:pt>
    <dgm:pt modelId="{2915A8EE-4228-4A99-AB8D-4B516F3A28A4}" type="parTrans" cxnId="{1E921F87-19B1-48BB-8160-680356AEB3ED}">
      <dgm:prSet/>
      <dgm:spPr/>
      <dgm:t>
        <a:bodyPr/>
        <a:lstStyle/>
        <a:p>
          <a:endParaRPr lang="en-US"/>
        </a:p>
      </dgm:t>
    </dgm:pt>
    <dgm:pt modelId="{3310CDDD-0E66-48D4-9046-7C261E7B3E51}" type="sibTrans" cxnId="{1E921F87-19B1-48BB-8160-680356AEB3ED}">
      <dgm:prSet/>
      <dgm:spPr/>
      <dgm:t>
        <a:bodyPr/>
        <a:lstStyle/>
        <a:p>
          <a:endParaRPr lang="en-US"/>
        </a:p>
      </dgm:t>
    </dgm:pt>
    <dgm:pt modelId="{5E33FCB7-ECF5-4B37-A0A7-30DDB29C83E2}">
      <dgm:prSet/>
      <dgm:spPr/>
      <dgm:t>
        <a:bodyPr/>
        <a:lstStyle/>
        <a:p>
          <a:r>
            <a:rPr lang="el-GR" b="1" dirty="0"/>
            <a:t>συσσωρευμένο έλλειμμα:        </a:t>
          </a:r>
          <a:r>
            <a:rPr lang="el-GR" dirty="0"/>
            <a:t>Αύξηση συντελεστών τελών</a:t>
          </a:r>
          <a:endParaRPr lang="en-US" dirty="0"/>
        </a:p>
      </dgm:t>
    </dgm:pt>
    <dgm:pt modelId="{948A82E4-2E7A-4EDC-AD10-C29AC8D13F60}" type="parTrans" cxnId="{A54EBDAB-B163-4D8B-812C-52811085CB14}">
      <dgm:prSet/>
      <dgm:spPr/>
      <dgm:t>
        <a:bodyPr/>
        <a:lstStyle/>
        <a:p>
          <a:endParaRPr lang="en-US"/>
        </a:p>
      </dgm:t>
    </dgm:pt>
    <dgm:pt modelId="{74FC6555-D5FC-4E2C-848A-B8BD4DF39A13}" type="sibTrans" cxnId="{A54EBDAB-B163-4D8B-812C-52811085CB14}">
      <dgm:prSet/>
      <dgm:spPr/>
      <dgm:t>
        <a:bodyPr/>
        <a:lstStyle/>
        <a:p>
          <a:endParaRPr lang="en-US"/>
        </a:p>
      </dgm:t>
    </dgm:pt>
    <dgm:pt modelId="{D04225B8-0470-430F-BD54-17DBB05196E6}">
      <dgm:prSet/>
      <dgm:spPr/>
      <dgm:t>
        <a:bodyPr/>
        <a:lstStyle/>
        <a:p>
          <a:r>
            <a:rPr lang="el-GR" b="1"/>
            <a:t>Μεταβολή κόστους παροχής υπηρεσίας</a:t>
          </a:r>
          <a:endParaRPr lang="en-US"/>
        </a:p>
      </dgm:t>
    </dgm:pt>
    <dgm:pt modelId="{E6EABBE6-4403-4F65-888F-68CEB98E5FAD}" type="parTrans" cxnId="{D3D7A577-E9CA-4EE9-A3C5-895680B21968}">
      <dgm:prSet/>
      <dgm:spPr/>
      <dgm:t>
        <a:bodyPr/>
        <a:lstStyle/>
        <a:p>
          <a:endParaRPr lang="en-US"/>
        </a:p>
      </dgm:t>
    </dgm:pt>
    <dgm:pt modelId="{3019D149-F82A-4E00-822B-0186AFCEB292}" type="sibTrans" cxnId="{D3D7A577-E9CA-4EE9-A3C5-895680B21968}">
      <dgm:prSet/>
      <dgm:spPr/>
      <dgm:t>
        <a:bodyPr/>
        <a:lstStyle/>
        <a:p>
          <a:endParaRPr lang="en-US"/>
        </a:p>
      </dgm:t>
    </dgm:pt>
    <dgm:pt modelId="{506BF3F5-49DE-4827-9630-CC7604B9A7F7}">
      <dgm:prSet/>
      <dgm:spPr/>
      <dgm:t>
        <a:bodyPr/>
        <a:lstStyle/>
        <a:p>
          <a:r>
            <a:rPr lang="el-GR" b="1"/>
            <a:t>μείωση</a:t>
          </a:r>
          <a:r>
            <a:rPr lang="el-GR"/>
            <a:t>: Μείωση συντελεστών τελών</a:t>
          </a:r>
          <a:endParaRPr lang="en-US"/>
        </a:p>
      </dgm:t>
    </dgm:pt>
    <dgm:pt modelId="{0A544C6B-EE1E-4BE1-9231-EFBA1FB5E19D}" type="parTrans" cxnId="{6C857A31-60F1-40BB-B70B-FB21AE3822E0}">
      <dgm:prSet/>
      <dgm:spPr/>
      <dgm:t>
        <a:bodyPr/>
        <a:lstStyle/>
        <a:p>
          <a:endParaRPr lang="en-US"/>
        </a:p>
      </dgm:t>
    </dgm:pt>
    <dgm:pt modelId="{8A997391-6097-4771-B384-ECDDDD3C2DAE}" type="sibTrans" cxnId="{6C857A31-60F1-40BB-B70B-FB21AE3822E0}">
      <dgm:prSet/>
      <dgm:spPr/>
      <dgm:t>
        <a:bodyPr/>
        <a:lstStyle/>
        <a:p>
          <a:endParaRPr lang="en-US"/>
        </a:p>
      </dgm:t>
    </dgm:pt>
    <dgm:pt modelId="{8E14CD5A-8096-4CAE-B96D-E93C84E4551F}">
      <dgm:prSet/>
      <dgm:spPr/>
      <dgm:t>
        <a:bodyPr/>
        <a:lstStyle/>
        <a:p>
          <a:r>
            <a:rPr lang="el-GR" b="1"/>
            <a:t>αύξηση</a:t>
          </a:r>
          <a:r>
            <a:rPr lang="el-GR"/>
            <a:t>: Αύξηση συντελεστών τελών</a:t>
          </a:r>
          <a:endParaRPr lang="en-US"/>
        </a:p>
      </dgm:t>
    </dgm:pt>
    <dgm:pt modelId="{23276250-DCD8-4B71-8833-561169BF6A75}" type="parTrans" cxnId="{1FDE29E5-CAC7-4428-94D7-9FC7E179E123}">
      <dgm:prSet/>
      <dgm:spPr/>
      <dgm:t>
        <a:bodyPr/>
        <a:lstStyle/>
        <a:p>
          <a:endParaRPr lang="en-US"/>
        </a:p>
      </dgm:t>
    </dgm:pt>
    <dgm:pt modelId="{73FD7173-F554-4F66-91BD-D8D2647B4404}" type="sibTrans" cxnId="{1FDE29E5-CAC7-4428-94D7-9FC7E179E123}">
      <dgm:prSet/>
      <dgm:spPr/>
      <dgm:t>
        <a:bodyPr/>
        <a:lstStyle/>
        <a:p>
          <a:endParaRPr lang="en-US"/>
        </a:p>
      </dgm:t>
    </dgm:pt>
    <dgm:pt modelId="{F4ADD435-1F12-47EA-A7A9-0299F3C871FC}">
      <dgm:prSet/>
      <dgm:spPr/>
      <dgm:t>
        <a:bodyPr/>
        <a:lstStyle/>
        <a:p>
          <a:r>
            <a:rPr lang="el-GR"/>
            <a:t>Εφαρμόζονται οι επιμέρους κανόνες κατάρτισης του συνολικού προϋπολογισμού.</a:t>
          </a:r>
          <a:endParaRPr lang="en-US"/>
        </a:p>
      </dgm:t>
    </dgm:pt>
    <dgm:pt modelId="{BD13D675-0589-4765-97B0-E082BBB5457F}" type="parTrans" cxnId="{DC4C9E93-7C96-4F49-A0AB-841EBBC0FAD4}">
      <dgm:prSet/>
      <dgm:spPr/>
      <dgm:t>
        <a:bodyPr/>
        <a:lstStyle/>
        <a:p>
          <a:endParaRPr lang="en-US"/>
        </a:p>
      </dgm:t>
    </dgm:pt>
    <dgm:pt modelId="{DD4E7114-A4F1-4D66-9CCD-E1918413ACD2}" type="sibTrans" cxnId="{DC4C9E93-7C96-4F49-A0AB-841EBBC0FAD4}">
      <dgm:prSet/>
      <dgm:spPr/>
      <dgm:t>
        <a:bodyPr/>
        <a:lstStyle/>
        <a:p>
          <a:endParaRPr lang="en-US"/>
        </a:p>
      </dgm:t>
    </dgm:pt>
    <dgm:pt modelId="{DF9547C4-7238-4720-925C-461C989FD425}">
      <dgm:prSet/>
      <dgm:spPr/>
      <dgm:t>
        <a:bodyPr/>
        <a:lstStyle/>
        <a:p>
          <a:r>
            <a:rPr lang="el-GR"/>
            <a:t>Η απόφαση του ΔΣ με την οποία καθορίζονται οι συντελεστές των τελών λαμβάνεται μέχρι τον Οκτώβριο του προηγούμενου οικονομικού έτους.</a:t>
          </a:r>
          <a:endParaRPr lang="en-US"/>
        </a:p>
      </dgm:t>
    </dgm:pt>
    <dgm:pt modelId="{ED2EC518-A458-41A5-926E-02F71DF8622A}" type="parTrans" cxnId="{E89EEFB3-E49A-43C6-AE27-2BE7325D6F82}">
      <dgm:prSet/>
      <dgm:spPr/>
      <dgm:t>
        <a:bodyPr/>
        <a:lstStyle/>
        <a:p>
          <a:endParaRPr lang="en-US"/>
        </a:p>
      </dgm:t>
    </dgm:pt>
    <dgm:pt modelId="{EFE9913F-A74C-4410-8FC2-117088DC6236}" type="sibTrans" cxnId="{E89EEFB3-E49A-43C6-AE27-2BE7325D6F82}">
      <dgm:prSet/>
      <dgm:spPr/>
      <dgm:t>
        <a:bodyPr/>
        <a:lstStyle/>
        <a:p>
          <a:endParaRPr lang="en-US"/>
        </a:p>
      </dgm:t>
    </dgm:pt>
    <dgm:pt modelId="{79118A1A-E0E7-450F-A1B7-09E3E8037535}" type="pres">
      <dgm:prSet presAssocID="{27F0CDFC-8CEF-4056-BDBF-3484A6367EC1}" presName="diagram" presStyleCnt="0">
        <dgm:presLayoutVars>
          <dgm:dir/>
          <dgm:resizeHandles val="exact"/>
        </dgm:presLayoutVars>
      </dgm:prSet>
      <dgm:spPr/>
    </dgm:pt>
    <dgm:pt modelId="{6F7DFFA7-13E8-420F-8FAF-0254FE5BC5B6}" type="pres">
      <dgm:prSet presAssocID="{35E94D4B-3056-48DF-8CC4-FFD1C440A327}" presName="node" presStyleLbl="node1" presStyleIdx="0" presStyleCnt="4">
        <dgm:presLayoutVars>
          <dgm:bulletEnabled val="1"/>
        </dgm:presLayoutVars>
      </dgm:prSet>
      <dgm:spPr/>
    </dgm:pt>
    <dgm:pt modelId="{662BA0FA-6D3F-4612-BEA2-8BB39FC22955}" type="pres">
      <dgm:prSet presAssocID="{2BC3A677-616F-473C-9FD2-380934FBE150}" presName="sibTrans" presStyleCnt="0"/>
      <dgm:spPr/>
    </dgm:pt>
    <dgm:pt modelId="{6676BF3E-8AB7-44E8-A324-CB84E0C76DC7}" type="pres">
      <dgm:prSet presAssocID="{D04225B8-0470-430F-BD54-17DBB05196E6}" presName="node" presStyleLbl="node1" presStyleIdx="1" presStyleCnt="4">
        <dgm:presLayoutVars>
          <dgm:bulletEnabled val="1"/>
        </dgm:presLayoutVars>
      </dgm:prSet>
      <dgm:spPr/>
    </dgm:pt>
    <dgm:pt modelId="{975768D3-8FD9-47A0-BE0D-B45C9FF90B3B}" type="pres">
      <dgm:prSet presAssocID="{3019D149-F82A-4E00-822B-0186AFCEB292}" presName="sibTrans" presStyleCnt="0"/>
      <dgm:spPr/>
    </dgm:pt>
    <dgm:pt modelId="{98399040-B02C-4B66-82D5-5B8C42ECB999}" type="pres">
      <dgm:prSet presAssocID="{F4ADD435-1F12-47EA-A7A9-0299F3C871FC}" presName="node" presStyleLbl="node1" presStyleIdx="2" presStyleCnt="4">
        <dgm:presLayoutVars>
          <dgm:bulletEnabled val="1"/>
        </dgm:presLayoutVars>
      </dgm:prSet>
      <dgm:spPr/>
    </dgm:pt>
    <dgm:pt modelId="{47FBDFA5-704F-4FB0-88B9-6583B6300C0E}" type="pres">
      <dgm:prSet presAssocID="{DD4E7114-A4F1-4D66-9CCD-E1918413ACD2}" presName="sibTrans" presStyleCnt="0"/>
      <dgm:spPr/>
    </dgm:pt>
    <dgm:pt modelId="{6A4DED8F-3A50-4D23-8A9A-64CD6C51E16F}" type="pres">
      <dgm:prSet presAssocID="{DF9547C4-7238-4720-925C-461C989FD425}" presName="node" presStyleLbl="node1" presStyleIdx="3" presStyleCnt="4">
        <dgm:presLayoutVars>
          <dgm:bulletEnabled val="1"/>
        </dgm:presLayoutVars>
      </dgm:prSet>
      <dgm:spPr/>
    </dgm:pt>
  </dgm:ptLst>
  <dgm:cxnLst>
    <dgm:cxn modelId="{C5C4540B-553D-41CC-A949-5FA0DC198FFD}" type="presOf" srcId="{35E94D4B-3056-48DF-8CC4-FFD1C440A327}" destId="{6F7DFFA7-13E8-420F-8FAF-0254FE5BC5B6}" srcOrd="0" destOrd="0" presId="urn:microsoft.com/office/officeart/2005/8/layout/default"/>
    <dgm:cxn modelId="{7B452E16-29BB-4344-90E8-3F1BEB3C5803}" type="presOf" srcId="{506BF3F5-49DE-4827-9630-CC7604B9A7F7}" destId="{6676BF3E-8AB7-44E8-A324-CB84E0C76DC7}" srcOrd="0" destOrd="1" presId="urn:microsoft.com/office/officeart/2005/8/layout/default"/>
    <dgm:cxn modelId="{42380D24-5636-4AAE-9919-EA8BDE0EF9CF}" type="presOf" srcId="{27F0CDFC-8CEF-4056-BDBF-3484A6367EC1}" destId="{79118A1A-E0E7-450F-A1B7-09E3E8037535}" srcOrd="0" destOrd="0" presId="urn:microsoft.com/office/officeart/2005/8/layout/default"/>
    <dgm:cxn modelId="{6C857A31-60F1-40BB-B70B-FB21AE3822E0}" srcId="{D04225B8-0470-430F-BD54-17DBB05196E6}" destId="{506BF3F5-49DE-4827-9630-CC7604B9A7F7}" srcOrd="0" destOrd="0" parTransId="{0A544C6B-EE1E-4BE1-9231-EFBA1FB5E19D}" sibTransId="{8A997391-6097-4771-B384-ECDDDD3C2DAE}"/>
    <dgm:cxn modelId="{A06B6233-2628-4916-9EFE-6630E46F4BB8}" type="presOf" srcId="{5E33FCB7-ECF5-4B37-A0A7-30DDB29C83E2}" destId="{6F7DFFA7-13E8-420F-8FAF-0254FE5BC5B6}" srcOrd="0" destOrd="2" presId="urn:microsoft.com/office/officeart/2005/8/layout/default"/>
    <dgm:cxn modelId="{FE6C223F-81BE-47F1-866E-D65DA6D2BE40}" type="presOf" srcId="{8E14CD5A-8096-4CAE-B96D-E93C84E4551F}" destId="{6676BF3E-8AB7-44E8-A324-CB84E0C76DC7}" srcOrd="0" destOrd="2" presId="urn:microsoft.com/office/officeart/2005/8/layout/default"/>
    <dgm:cxn modelId="{8D372852-3D21-4E58-ACE7-68E3370ECADC}" type="presOf" srcId="{397F857F-18BB-4327-829C-1771D43701DC}" destId="{6F7DFFA7-13E8-420F-8FAF-0254FE5BC5B6}" srcOrd="0" destOrd="1" presId="urn:microsoft.com/office/officeart/2005/8/layout/default"/>
    <dgm:cxn modelId="{846ECC55-1143-4E59-8D71-6979D32A8F82}" type="presOf" srcId="{D04225B8-0470-430F-BD54-17DBB05196E6}" destId="{6676BF3E-8AB7-44E8-A324-CB84E0C76DC7}" srcOrd="0" destOrd="0" presId="urn:microsoft.com/office/officeart/2005/8/layout/default"/>
    <dgm:cxn modelId="{D3D7A577-E9CA-4EE9-A3C5-895680B21968}" srcId="{27F0CDFC-8CEF-4056-BDBF-3484A6367EC1}" destId="{D04225B8-0470-430F-BD54-17DBB05196E6}" srcOrd="1" destOrd="0" parTransId="{E6EABBE6-4403-4F65-888F-68CEB98E5FAD}" sibTransId="{3019D149-F82A-4E00-822B-0186AFCEB292}"/>
    <dgm:cxn modelId="{1E921F87-19B1-48BB-8160-680356AEB3ED}" srcId="{35E94D4B-3056-48DF-8CC4-FFD1C440A327}" destId="{397F857F-18BB-4327-829C-1771D43701DC}" srcOrd="0" destOrd="0" parTransId="{2915A8EE-4228-4A99-AB8D-4B516F3A28A4}" sibTransId="{3310CDDD-0E66-48D4-9046-7C261E7B3E51}"/>
    <dgm:cxn modelId="{DC4C9E93-7C96-4F49-A0AB-841EBBC0FAD4}" srcId="{27F0CDFC-8CEF-4056-BDBF-3484A6367EC1}" destId="{F4ADD435-1F12-47EA-A7A9-0299F3C871FC}" srcOrd="2" destOrd="0" parTransId="{BD13D675-0589-4765-97B0-E082BBB5457F}" sibTransId="{DD4E7114-A4F1-4D66-9CCD-E1918413ACD2}"/>
    <dgm:cxn modelId="{ED00D3A2-B075-4130-86D7-2989DD25E182}" srcId="{27F0CDFC-8CEF-4056-BDBF-3484A6367EC1}" destId="{35E94D4B-3056-48DF-8CC4-FFD1C440A327}" srcOrd="0" destOrd="0" parTransId="{B02D02BB-364C-4062-BF26-74989EAE96F8}" sibTransId="{2BC3A677-616F-473C-9FD2-380934FBE150}"/>
    <dgm:cxn modelId="{A54EBDAB-B163-4D8B-812C-52811085CB14}" srcId="{35E94D4B-3056-48DF-8CC4-FFD1C440A327}" destId="{5E33FCB7-ECF5-4B37-A0A7-30DDB29C83E2}" srcOrd="1" destOrd="0" parTransId="{948A82E4-2E7A-4EDC-AD10-C29AC8D13F60}" sibTransId="{74FC6555-D5FC-4E2C-848A-B8BD4DF39A13}"/>
    <dgm:cxn modelId="{E89EEFB3-E49A-43C6-AE27-2BE7325D6F82}" srcId="{27F0CDFC-8CEF-4056-BDBF-3484A6367EC1}" destId="{DF9547C4-7238-4720-925C-461C989FD425}" srcOrd="3" destOrd="0" parTransId="{ED2EC518-A458-41A5-926E-02F71DF8622A}" sibTransId="{EFE9913F-A74C-4410-8FC2-117088DC6236}"/>
    <dgm:cxn modelId="{C74244D9-9873-4E20-ACE5-6879E447B70B}" type="presOf" srcId="{DF9547C4-7238-4720-925C-461C989FD425}" destId="{6A4DED8F-3A50-4D23-8A9A-64CD6C51E16F}" srcOrd="0" destOrd="0" presId="urn:microsoft.com/office/officeart/2005/8/layout/default"/>
    <dgm:cxn modelId="{D3B000DB-73D5-4EE6-9D2C-2FAAA750A337}" type="presOf" srcId="{F4ADD435-1F12-47EA-A7A9-0299F3C871FC}" destId="{98399040-B02C-4B66-82D5-5B8C42ECB999}" srcOrd="0" destOrd="0" presId="urn:microsoft.com/office/officeart/2005/8/layout/default"/>
    <dgm:cxn modelId="{1FDE29E5-CAC7-4428-94D7-9FC7E179E123}" srcId="{D04225B8-0470-430F-BD54-17DBB05196E6}" destId="{8E14CD5A-8096-4CAE-B96D-E93C84E4551F}" srcOrd="1" destOrd="0" parTransId="{23276250-DCD8-4B71-8833-561169BF6A75}" sibTransId="{73FD7173-F554-4F66-91BD-D8D2647B4404}"/>
    <dgm:cxn modelId="{EF8E35C5-EEF3-42E7-8120-A153AB181F96}" type="presParOf" srcId="{79118A1A-E0E7-450F-A1B7-09E3E8037535}" destId="{6F7DFFA7-13E8-420F-8FAF-0254FE5BC5B6}" srcOrd="0" destOrd="0" presId="urn:microsoft.com/office/officeart/2005/8/layout/default"/>
    <dgm:cxn modelId="{3BBBCB09-47B9-43B0-9668-BD1F9243220D}" type="presParOf" srcId="{79118A1A-E0E7-450F-A1B7-09E3E8037535}" destId="{662BA0FA-6D3F-4612-BEA2-8BB39FC22955}" srcOrd="1" destOrd="0" presId="urn:microsoft.com/office/officeart/2005/8/layout/default"/>
    <dgm:cxn modelId="{F9F65452-E99D-4EE7-A67B-1D96F8F307E9}" type="presParOf" srcId="{79118A1A-E0E7-450F-A1B7-09E3E8037535}" destId="{6676BF3E-8AB7-44E8-A324-CB84E0C76DC7}" srcOrd="2" destOrd="0" presId="urn:microsoft.com/office/officeart/2005/8/layout/default"/>
    <dgm:cxn modelId="{5D252189-F68C-4B1C-A7B9-A52E73B11267}" type="presParOf" srcId="{79118A1A-E0E7-450F-A1B7-09E3E8037535}" destId="{975768D3-8FD9-47A0-BE0D-B45C9FF90B3B}" srcOrd="3" destOrd="0" presId="urn:microsoft.com/office/officeart/2005/8/layout/default"/>
    <dgm:cxn modelId="{A7A2301E-40CA-4A92-A6E2-AD66F466C593}" type="presParOf" srcId="{79118A1A-E0E7-450F-A1B7-09E3E8037535}" destId="{98399040-B02C-4B66-82D5-5B8C42ECB999}" srcOrd="4" destOrd="0" presId="urn:microsoft.com/office/officeart/2005/8/layout/default"/>
    <dgm:cxn modelId="{524CCC38-F06C-4E8B-8B6F-7F637F0AFF2C}" type="presParOf" srcId="{79118A1A-E0E7-450F-A1B7-09E3E8037535}" destId="{47FBDFA5-704F-4FB0-88B9-6583B6300C0E}" srcOrd="5" destOrd="0" presId="urn:microsoft.com/office/officeart/2005/8/layout/default"/>
    <dgm:cxn modelId="{38424CA4-76AD-420C-B5C0-8FDAB75CDA23}" type="presParOf" srcId="{79118A1A-E0E7-450F-A1B7-09E3E8037535}" destId="{6A4DED8F-3A50-4D23-8A9A-64CD6C51E16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DFFA7-13E8-420F-8FAF-0254FE5BC5B6}">
      <dsp:nvSpPr>
        <dsp:cNvPr id="0" name=""/>
        <dsp:cNvSpPr/>
      </dsp:nvSpPr>
      <dsp:spPr>
        <a:xfrm>
          <a:off x="460905" y="1047"/>
          <a:ext cx="3479899" cy="208793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Σταθερό κόστος υπηρεσίας </a:t>
          </a:r>
          <a:r>
            <a:rPr lang="el-GR" sz="2100" kern="1200" dirty="0"/>
            <a:t>και</a:t>
          </a:r>
          <a:r>
            <a:rPr lang="el-GR" sz="2100" b="1" kern="1200" dirty="0"/>
            <a:t> </a:t>
          </a:r>
          <a:endParaRPr lang="en-US" sz="2100" kern="1200" dirty="0"/>
        </a:p>
        <a:p>
          <a:pPr marL="171450" lvl="1" indent="-171450" algn="l" defTabSz="711200">
            <a:lnSpc>
              <a:spcPct val="90000"/>
            </a:lnSpc>
            <a:spcBef>
              <a:spcPct val="0"/>
            </a:spcBef>
            <a:spcAft>
              <a:spcPct val="15000"/>
            </a:spcAft>
            <a:buChar char="•"/>
          </a:pPr>
          <a:r>
            <a:rPr lang="el-GR" sz="1600" b="1" kern="1200" dirty="0"/>
            <a:t>συσσωρευμένο πλεόνασμα :</a:t>
          </a:r>
          <a:r>
            <a:rPr lang="el-GR" sz="1600" kern="1200" dirty="0"/>
            <a:t> Μείωση συντελεστών τελών</a:t>
          </a:r>
          <a:endParaRPr lang="en-US" sz="1600" kern="1200" dirty="0"/>
        </a:p>
        <a:p>
          <a:pPr marL="171450" lvl="1" indent="-171450" algn="l" defTabSz="711200">
            <a:lnSpc>
              <a:spcPct val="90000"/>
            </a:lnSpc>
            <a:spcBef>
              <a:spcPct val="0"/>
            </a:spcBef>
            <a:spcAft>
              <a:spcPct val="15000"/>
            </a:spcAft>
            <a:buChar char="•"/>
          </a:pPr>
          <a:r>
            <a:rPr lang="el-GR" sz="1600" b="1" kern="1200" dirty="0"/>
            <a:t>συσσωρευμένο έλλειμμα:        </a:t>
          </a:r>
          <a:r>
            <a:rPr lang="el-GR" sz="1600" kern="1200" dirty="0"/>
            <a:t>Αύξηση συντελεστών τελών</a:t>
          </a:r>
          <a:endParaRPr lang="en-US" sz="1600" kern="1200" dirty="0"/>
        </a:p>
      </dsp:txBody>
      <dsp:txXfrm>
        <a:off x="460905" y="1047"/>
        <a:ext cx="3479899" cy="2087939"/>
      </dsp:txXfrm>
    </dsp:sp>
    <dsp:sp modelId="{6676BF3E-8AB7-44E8-A324-CB84E0C76DC7}">
      <dsp:nvSpPr>
        <dsp:cNvPr id="0" name=""/>
        <dsp:cNvSpPr/>
      </dsp:nvSpPr>
      <dsp:spPr>
        <a:xfrm>
          <a:off x="4288794" y="1047"/>
          <a:ext cx="3479899" cy="208793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a:t>Μεταβολή κόστους παροχής υπηρεσίας</a:t>
          </a:r>
          <a:endParaRPr lang="en-US" sz="2100" kern="1200"/>
        </a:p>
        <a:p>
          <a:pPr marL="171450" lvl="1" indent="-171450" algn="l" defTabSz="711200">
            <a:lnSpc>
              <a:spcPct val="90000"/>
            </a:lnSpc>
            <a:spcBef>
              <a:spcPct val="0"/>
            </a:spcBef>
            <a:spcAft>
              <a:spcPct val="15000"/>
            </a:spcAft>
            <a:buChar char="•"/>
          </a:pPr>
          <a:r>
            <a:rPr lang="el-GR" sz="1600" b="1" kern="1200"/>
            <a:t>μείωση</a:t>
          </a:r>
          <a:r>
            <a:rPr lang="el-GR" sz="1600" kern="1200"/>
            <a:t>: Μείωση συντελεστών τελών</a:t>
          </a:r>
          <a:endParaRPr lang="en-US" sz="1600" kern="1200"/>
        </a:p>
        <a:p>
          <a:pPr marL="171450" lvl="1" indent="-171450" algn="l" defTabSz="711200">
            <a:lnSpc>
              <a:spcPct val="90000"/>
            </a:lnSpc>
            <a:spcBef>
              <a:spcPct val="0"/>
            </a:spcBef>
            <a:spcAft>
              <a:spcPct val="15000"/>
            </a:spcAft>
            <a:buChar char="•"/>
          </a:pPr>
          <a:r>
            <a:rPr lang="el-GR" sz="1600" b="1" kern="1200"/>
            <a:t>αύξηση</a:t>
          </a:r>
          <a:r>
            <a:rPr lang="el-GR" sz="1600" kern="1200"/>
            <a:t>: Αύξηση συντελεστών τελών</a:t>
          </a:r>
          <a:endParaRPr lang="en-US" sz="1600" kern="1200"/>
        </a:p>
      </dsp:txBody>
      <dsp:txXfrm>
        <a:off x="4288794" y="1047"/>
        <a:ext cx="3479899" cy="2087939"/>
      </dsp:txXfrm>
    </dsp:sp>
    <dsp:sp modelId="{98399040-B02C-4B66-82D5-5B8C42ECB999}">
      <dsp:nvSpPr>
        <dsp:cNvPr id="0" name=""/>
        <dsp:cNvSpPr/>
      </dsp:nvSpPr>
      <dsp:spPr>
        <a:xfrm>
          <a:off x="460905" y="2436976"/>
          <a:ext cx="3479899" cy="208793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a:t>Εφαρμόζονται οι επιμέρους κανόνες κατάρτισης του συνολικού προϋπολογισμού.</a:t>
          </a:r>
          <a:endParaRPr lang="en-US" sz="2100" kern="1200"/>
        </a:p>
      </dsp:txBody>
      <dsp:txXfrm>
        <a:off x="460905" y="2436976"/>
        <a:ext cx="3479899" cy="2087939"/>
      </dsp:txXfrm>
    </dsp:sp>
    <dsp:sp modelId="{6A4DED8F-3A50-4D23-8A9A-64CD6C51E16F}">
      <dsp:nvSpPr>
        <dsp:cNvPr id="0" name=""/>
        <dsp:cNvSpPr/>
      </dsp:nvSpPr>
      <dsp:spPr>
        <a:xfrm>
          <a:off x="4288794" y="2436976"/>
          <a:ext cx="3479899" cy="208793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a:t>Η απόφαση του ΔΣ με την οποία καθορίζονται οι συντελεστές των τελών λαμβάνεται μέχρι τον Οκτώβριο του προηγούμενου οικονομικού έτους.</a:t>
          </a:r>
          <a:endParaRPr lang="en-US" sz="2100" kern="1200"/>
        </a:p>
      </dsp:txBody>
      <dsp:txXfrm>
        <a:off x="4288794" y="2436976"/>
        <a:ext cx="3479899" cy="208793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BC1C3BB5-C31C-48F8-ADD8-6644467DA504}"/>
              </a:ext>
            </a:extLst>
          </p:cNvPr>
          <p:cNvSpPr>
            <a:spLocks noGrp="1"/>
          </p:cNvSpPr>
          <p:nvPr>
            <p:ph type="hdr" sz="quarter"/>
          </p:nvPr>
        </p:nvSpPr>
        <p:spPr>
          <a:xfrm>
            <a:off x="0" y="0"/>
            <a:ext cx="2982913" cy="500063"/>
          </a:xfrm>
          <a:prstGeom prst="rect">
            <a:avLst/>
          </a:prstGeom>
        </p:spPr>
        <p:txBody>
          <a:bodyPr vert="horz" lIns="96650" tIns="48326" rIns="96650" bIns="48326" rtlCol="0"/>
          <a:lstStyle>
            <a:lvl1pPr algn="l" eaLnBrk="1" hangingPunct="1">
              <a:defRPr sz="1300">
                <a:latin typeface="Arial" charset="0"/>
              </a:defRPr>
            </a:lvl1pPr>
          </a:lstStyle>
          <a:p>
            <a:pPr>
              <a:defRPr/>
            </a:pPr>
            <a:endParaRPr lang="el-GR"/>
          </a:p>
        </p:txBody>
      </p:sp>
      <p:sp>
        <p:nvSpPr>
          <p:cNvPr id="3" name="2 - Θέση ημερομηνίας">
            <a:extLst>
              <a:ext uri="{FF2B5EF4-FFF2-40B4-BE49-F238E27FC236}">
                <a16:creationId xmlns:a16="http://schemas.microsoft.com/office/drawing/2014/main" id="{26C5F2A3-928D-4149-AC23-671C15A3F058}"/>
              </a:ext>
            </a:extLst>
          </p:cNvPr>
          <p:cNvSpPr>
            <a:spLocks noGrp="1"/>
          </p:cNvSpPr>
          <p:nvPr>
            <p:ph type="dt" sz="quarter" idx="1"/>
          </p:nvPr>
        </p:nvSpPr>
        <p:spPr>
          <a:xfrm>
            <a:off x="3897313" y="0"/>
            <a:ext cx="2982912" cy="500063"/>
          </a:xfrm>
          <a:prstGeom prst="rect">
            <a:avLst/>
          </a:prstGeom>
        </p:spPr>
        <p:txBody>
          <a:bodyPr vert="horz" lIns="96650" tIns="48326" rIns="96650" bIns="48326" rtlCol="0"/>
          <a:lstStyle>
            <a:lvl1pPr algn="r" eaLnBrk="1" hangingPunct="1">
              <a:defRPr sz="1300">
                <a:latin typeface="Arial" charset="0"/>
              </a:defRPr>
            </a:lvl1pPr>
          </a:lstStyle>
          <a:p>
            <a:pPr>
              <a:defRPr/>
            </a:pPr>
            <a:fld id="{1CB117A2-EB61-49A9-B128-24577A695BC0}" type="datetimeFigureOut">
              <a:rPr lang="el-GR"/>
              <a:pPr>
                <a:defRPr/>
              </a:pPr>
              <a:t>23/5/2021</a:t>
            </a:fld>
            <a:endParaRPr lang="el-GR"/>
          </a:p>
        </p:txBody>
      </p:sp>
      <p:sp>
        <p:nvSpPr>
          <p:cNvPr id="4" name="3 - Θέση υποσέλιδου">
            <a:extLst>
              <a:ext uri="{FF2B5EF4-FFF2-40B4-BE49-F238E27FC236}">
                <a16:creationId xmlns:a16="http://schemas.microsoft.com/office/drawing/2014/main" id="{E568ABD8-1F1F-48C0-8DD9-E8F3663B0267}"/>
              </a:ext>
            </a:extLst>
          </p:cNvPr>
          <p:cNvSpPr>
            <a:spLocks noGrp="1"/>
          </p:cNvSpPr>
          <p:nvPr>
            <p:ph type="ftr" sz="quarter" idx="2"/>
          </p:nvPr>
        </p:nvSpPr>
        <p:spPr>
          <a:xfrm>
            <a:off x="0" y="9513888"/>
            <a:ext cx="2982913" cy="500062"/>
          </a:xfrm>
          <a:prstGeom prst="rect">
            <a:avLst/>
          </a:prstGeom>
        </p:spPr>
        <p:txBody>
          <a:bodyPr vert="horz" lIns="96650" tIns="48326" rIns="96650" bIns="48326" rtlCol="0" anchor="b"/>
          <a:lstStyle>
            <a:lvl1pPr algn="l" eaLnBrk="1" hangingPunct="1">
              <a:defRPr sz="1300">
                <a:latin typeface="Arial" charset="0"/>
              </a:defRPr>
            </a:lvl1pPr>
          </a:lstStyle>
          <a:p>
            <a:pPr>
              <a:defRPr/>
            </a:pPr>
            <a:endParaRPr lang="el-GR"/>
          </a:p>
        </p:txBody>
      </p:sp>
      <p:sp>
        <p:nvSpPr>
          <p:cNvPr id="5" name="4 - Θέση αριθμού διαφάνειας">
            <a:extLst>
              <a:ext uri="{FF2B5EF4-FFF2-40B4-BE49-F238E27FC236}">
                <a16:creationId xmlns:a16="http://schemas.microsoft.com/office/drawing/2014/main" id="{7C4DD0C5-4B51-48B6-8E4C-8CD358201041}"/>
              </a:ext>
            </a:extLst>
          </p:cNvPr>
          <p:cNvSpPr>
            <a:spLocks noGrp="1"/>
          </p:cNvSpPr>
          <p:nvPr>
            <p:ph type="sldNum" sz="quarter" idx="3"/>
          </p:nvPr>
        </p:nvSpPr>
        <p:spPr>
          <a:xfrm>
            <a:off x="3897313" y="9513888"/>
            <a:ext cx="2982912" cy="500062"/>
          </a:xfrm>
          <a:prstGeom prst="rect">
            <a:avLst/>
          </a:prstGeom>
        </p:spPr>
        <p:txBody>
          <a:bodyPr vert="horz" wrap="square" lIns="96650" tIns="48326" rIns="96650" bIns="48326" numCol="1" anchor="b" anchorCtr="0" compatLnSpc="1">
            <a:prstTxWarp prst="textNoShape">
              <a:avLst/>
            </a:prstTxWarp>
          </a:bodyPr>
          <a:lstStyle>
            <a:lvl1pPr algn="r" eaLnBrk="1" hangingPunct="1">
              <a:defRPr sz="1300" smtClean="0"/>
            </a:lvl1pPr>
          </a:lstStyle>
          <a:p>
            <a:pPr>
              <a:defRPr/>
            </a:pPr>
            <a:fld id="{B670D424-A236-434A-A043-F3CDC7B9FBEC}" type="slidenum">
              <a:rPr lang="el-GR" altLang="en-US"/>
              <a:pPr>
                <a:defRPr/>
              </a:pPr>
              <a:t>‹#›</a:t>
            </a:fld>
            <a:endParaRPr lang="el-GR"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5CAA8544-4B12-4E86-8F25-7AAB7CEF59B7}"/>
              </a:ext>
            </a:extLst>
          </p:cNvPr>
          <p:cNvSpPr>
            <a:spLocks noGrp="1"/>
          </p:cNvSpPr>
          <p:nvPr>
            <p:ph type="hdr" sz="quarter"/>
          </p:nvPr>
        </p:nvSpPr>
        <p:spPr>
          <a:xfrm>
            <a:off x="0" y="0"/>
            <a:ext cx="2982913" cy="500063"/>
          </a:xfrm>
          <a:prstGeom prst="rect">
            <a:avLst/>
          </a:prstGeom>
        </p:spPr>
        <p:txBody>
          <a:bodyPr vert="horz" lIns="96650" tIns="48326" rIns="96650" bIns="48326" rtlCol="0"/>
          <a:lstStyle>
            <a:lvl1pPr algn="l" eaLnBrk="1" fontAlgn="auto" hangingPunct="1">
              <a:spcBef>
                <a:spcPts val="0"/>
              </a:spcBef>
              <a:spcAft>
                <a:spcPts val="0"/>
              </a:spcAft>
              <a:defRPr sz="1300">
                <a:latin typeface="+mn-lt"/>
              </a:defRPr>
            </a:lvl1pPr>
          </a:lstStyle>
          <a:p>
            <a:pPr>
              <a:defRPr/>
            </a:pPr>
            <a:endParaRPr lang="el-GR"/>
          </a:p>
        </p:txBody>
      </p:sp>
      <p:sp>
        <p:nvSpPr>
          <p:cNvPr id="3" name="Θέση ημερομηνίας 2">
            <a:extLst>
              <a:ext uri="{FF2B5EF4-FFF2-40B4-BE49-F238E27FC236}">
                <a16:creationId xmlns:a16="http://schemas.microsoft.com/office/drawing/2014/main" id="{DA8E1755-296B-4B1D-9B97-BE072AA96CC5}"/>
              </a:ext>
            </a:extLst>
          </p:cNvPr>
          <p:cNvSpPr>
            <a:spLocks noGrp="1"/>
          </p:cNvSpPr>
          <p:nvPr>
            <p:ph type="dt" idx="1"/>
          </p:nvPr>
        </p:nvSpPr>
        <p:spPr>
          <a:xfrm>
            <a:off x="3897313" y="0"/>
            <a:ext cx="2982912" cy="500063"/>
          </a:xfrm>
          <a:prstGeom prst="rect">
            <a:avLst/>
          </a:prstGeom>
        </p:spPr>
        <p:txBody>
          <a:bodyPr vert="horz" lIns="96650" tIns="48326" rIns="96650" bIns="48326" rtlCol="0"/>
          <a:lstStyle>
            <a:lvl1pPr algn="r" eaLnBrk="1" fontAlgn="auto" hangingPunct="1">
              <a:spcBef>
                <a:spcPts val="0"/>
              </a:spcBef>
              <a:spcAft>
                <a:spcPts val="0"/>
              </a:spcAft>
              <a:defRPr sz="1300">
                <a:latin typeface="+mn-lt"/>
              </a:defRPr>
            </a:lvl1pPr>
          </a:lstStyle>
          <a:p>
            <a:pPr>
              <a:defRPr/>
            </a:pPr>
            <a:fld id="{BE64632D-2684-4170-A142-CA7E9B205D82}" type="datetimeFigureOut">
              <a:rPr lang="el-GR"/>
              <a:pPr>
                <a:defRPr/>
              </a:pPr>
              <a:t>23/5/2021</a:t>
            </a:fld>
            <a:endParaRPr lang="el-GR" dirty="0"/>
          </a:p>
        </p:txBody>
      </p:sp>
      <p:sp>
        <p:nvSpPr>
          <p:cNvPr id="4" name="Θέση εικόνας διαφάνειας 3">
            <a:extLst>
              <a:ext uri="{FF2B5EF4-FFF2-40B4-BE49-F238E27FC236}">
                <a16:creationId xmlns:a16="http://schemas.microsoft.com/office/drawing/2014/main" id="{5BA16717-FB2B-4377-9F34-B5AAFED77850}"/>
              </a:ext>
            </a:extLst>
          </p:cNvPr>
          <p:cNvSpPr>
            <a:spLocks noGrp="1" noRot="1" noChangeAspect="1"/>
          </p:cNvSpPr>
          <p:nvPr>
            <p:ph type="sldImg" idx="2"/>
          </p:nvPr>
        </p:nvSpPr>
        <p:spPr>
          <a:xfrm>
            <a:off x="938213" y="752475"/>
            <a:ext cx="5005387" cy="3754438"/>
          </a:xfrm>
          <a:prstGeom prst="rect">
            <a:avLst/>
          </a:prstGeom>
          <a:noFill/>
          <a:ln w="12700">
            <a:solidFill>
              <a:prstClr val="black"/>
            </a:solidFill>
          </a:ln>
        </p:spPr>
        <p:txBody>
          <a:bodyPr vert="horz" lIns="96650" tIns="48326" rIns="96650" bIns="48326" rtlCol="0" anchor="ctr"/>
          <a:lstStyle/>
          <a:p>
            <a:pPr lvl="0"/>
            <a:endParaRPr lang="el-GR" noProof="0" dirty="0"/>
          </a:p>
        </p:txBody>
      </p:sp>
      <p:sp>
        <p:nvSpPr>
          <p:cNvPr id="5" name="Θέση σημειώσεων 4">
            <a:extLst>
              <a:ext uri="{FF2B5EF4-FFF2-40B4-BE49-F238E27FC236}">
                <a16:creationId xmlns:a16="http://schemas.microsoft.com/office/drawing/2014/main" id="{AEB2C6BF-B204-4EA2-B74A-14FC2BE2BDE9}"/>
              </a:ext>
            </a:extLst>
          </p:cNvPr>
          <p:cNvSpPr>
            <a:spLocks noGrp="1"/>
          </p:cNvSpPr>
          <p:nvPr>
            <p:ph type="body" sz="quarter" idx="3"/>
          </p:nvPr>
        </p:nvSpPr>
        <p:spPr>
          <a:xfrm>
            <a:off x="688975" y="4757738"/>
            <a:ext cx="5503863" cy="4505325"/>
          </a:xfrm>
          <a:prstGeom prst="rect">
            <a:avLst/>
          </a:prstGeom>
        </p:spPr>
        <p:txBody>
          <a:bodyPr vert="horz" lIns="96650" tIns="48326" rIns="96650" bIns="48326"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a:extLst>
              <a:ext uri="{FF2B5EF4-FFF2-40B4-BE49-F238E27FC236}">
                <a16:creationId xmlns:a16="http://schemas.microsoft.com/office/drawing/2014/main" id="{CA213AFA-F6F0-4F99-A7D4-5E7471F1DEE6}"/>
              </a:ext>
            </a:extLst>
          </p:cNvPr>
          <p:cNvSpPr>
            <a:spLocks noGrp="1"/>
          </p:cNvSpPr>
          <p:nvPr>
            <p:ph type="ftr" sz="quarter" idx="4"/>
          </p:nvPr>
        </p:nvSpPr>
        <p:spPr>
          <a:xfrm>
            <a:off x="0" y="9513888"/>
            <a:ext cx="2982913" cy="500062"/>
          </a:xfrm>
          <a:prstGeom prst="rect">
            <a:avLst/>
          </a:prstGeom>
        </p:spPr>
        <p:txBody>
          <a:bodyPr vert="horz" lIns="96650" tIns="48326" rIns="96650" bIns="48326" rtlCol="0" anchor="b"/>
          <a:lstStyle>
            <a:lvl1pPr algn="l" eaLnBrk="1" fontAlgn="auto" hangingPunct="1">
              <a:spcBef>
                <a:spcPts val="0"/>
              </a:spcBef>
              <a:spcAft>
                <a:spcPts val="0"/>
              </a:spcAft>
              <a:defRPr sz="1300">
                <a:latin typeface="+mn-lt"/>
              </a:defRPr>
            </a:lvl1pPr>
          </a:lstStyle>
          <a:p>
            <a:pPr>
              <a:defRPr/>
            </a:pPr>
            <a:endParaRPr lang="el-GR"/>
          </a:p>
        </p:txBody>
      </p:sp>
      <p:sp>
        <p:nvSpPr>
          <p:cNvPr id="7" name="Θέση αριθμού διαφάνειας 6">
            <a:extLst>
              <a:ext uri="{FF2B5EF4-FFF2-40B4-BE49-F238E27FC236}">
                <a16:creationId xmlns:a16="http://schemas.microsoft.com/office/drawing/2014/main" id="{BC4A1CB4-10F8-45A2-94B0-9005197F9F1B}"/>
              </a:ext>
            </a:extLst>
          </p:cNvPr>
          <p:cNvSpPr>
            <a:spLocks noGrp="1"/>
          </p:cNvSpPr>
          <p:nvPr>
            <p:ph type="sldNum" sz="quarter" idx="5"/>
          </p:nvPr>
        </p:nvSpPr>
        <p:spPr>
          <a:xfrm>
            <a:off x="3897313" y="9513888"/>
            <a:ext cx="2982912" cy="500062"/>
          </a:xfrm>
          <a:prstGeom prst="rect">
            <a:avLst/>
          </a:prstGeom>
        </p:spPr>
        <p:txBody>
          <a:bodyPr vert="horz" wrap="square" lIns="96650" tIns="48326" rIns="96650" bIns="48326" numCol="1" anchor="b" anchorCtr="0" compatLnSpc="1">
            <a:prstTxWarp prst="textNoShape">
              <a:avLst/>
            </a:prstTxWarp>
          </a:bodyPr>
          <a:lstStyle>
            <a:lvl1pPr algn="r" eaLnBrk="1" hangingPunct="1">
              <a:defRPr sz="1300" smtClean="0">
                <a:latin typeface="Calibri" panose="020F0502020204030204" pitchFamily="34" charset="0"/>
              </a:defRPr>
            </a:lvl1pPr>
          </a:lstStyle>
          <a:p>
            <a:pPr>
              <a:defRPr/>
            </a:pPr>
            <a:fld id="{89304536-8DC7-43C1-A6FA-447EE42D665C}"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a:extLst>
              <a:ext uri="{FF2B5EF4-FFF2-40B4-BE49-F238E27FC236}">
                <a16:creationId xmlns:a16="http://schemas.microsoft.com/office/drawing/2014/main" id="{1A60D88A-AE4D-405F-9720-452D7568B6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 Θέση σημειώσεων">
            <a:extLst>
              <a:ext uri="{FF2B5EF4-FFF2-40B4-BE49-F238E27FC236}">
                <a16:creationId xmlns:a16="http://schemas.microsoft.com/office/drawing/2014/main" id="{473CC6BF-E467-4173-898B-4D962FE13D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3316" name="3 - Θέση αριθμού διαφάνειας">
            <a:extLst>
              <a:ext uri="{FF2B5EF4-FFF2-40B4-BE49-F238E27FC236}">
                <a16:creationId xmlns:a16="http://schemas.microsoft.com/office/drawing/2014/main" id="{774611E2-0FA2-4B37-BC9B-01C7643CA4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5B10F47-9B1C-490E-BCBA-93292B0B6EBE}" type="slidenum">
              <a:rPr lang="el-GR" altLang="en-US">
                <a:latin typeface="Calibri" panose="020F0502020204030204" pitchFamily="34" charset="0"/>
              </a:rPr>
              <a:pPr/>
              <a:t>1</a:t>
            </a:fld>
            <a:endParaRPr lang="el-GR"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a:extLst>
              <a:ext uri="{FF2B5EF4-FFF2-40B4-BE49-F238E27FC236}">
                <a16:creationId xmlns:a16="http://schemas.microsoft.com/office/drawing/2014/main" id="{1626F952-B849-49FA-BE16-00070348EF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2 - Θέση σημειώσεων">
            <a:extLst>
              <a:ext uri="{FF2B5EF4-FFF2-40B4-BE49-F238E27FC236}">
                <a16:creationId xmlns:a16="http://schemas.microsoft.com/office/drawing/2014/main" id="{E8206901-632C-4C9E-80BA-88D40408F5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1748" name="3 - Θέση αριθμού διαφάνειας">
            <a:extLst>
              <a:ext uri="{FF2B5EF4-FFF2-40B4-BE49-F238E27FC236}">
                <a16:creationId xmlns:a16="http://schemas.microsoft.com/office/drawing/2014/main" id="{0CC7F2CA-BB78-402F-A684-B9D6A66D08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CDDA7AB-3AF1-4067-A44A-78327EB57C1C}" type="slidenum">
              <a:rPr lang="el-GR" altLang="en-US">
                <a:latin typeface="Calibri" panose="020F0502020204030204" pitchFamily="34" charset="0"/>
              </a:rPr>
              <a:pPr/>
              <a:t>10</a:t>
            </a:fld>
            <a:endParaRPr lang="el-GR"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Θέση εικόνας διαφάνειας">
            <a:extLst>
              <a:ext uri="{FF2B5EF4-FFF2-40B4-BE49-F238E27FC236}">
                <a16:creationId xmlns:a16="http://schemas.microsoft.com/office/drawing/2014/main" id="{C74B3995-90C2-42CD-BC10-95F2E68A31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2 - Θέση σημειώσεων">
            <a:extLst>
              <a:ext uri="{FF2B5EF4-FFF2-40B4-BE49-F238E27FC236}">
                <a16:creationId xmlns:a16="http://schemas.microsoft.com/office/drawing/2014/main" id="{2D6D55C1-708D-4B29-A1CB-4D5564062A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3796" name="3 - Θέση αριθμού διαφάνειας">
            <a:extLst>
              <a:ext uri="{FF2B5EF4-FFF2-40B4-BE49-F238E27FC236}">
                <a16:creationId xmlns:a16="http://schemas.microsoft.com/office/drawing/2014/main" id="{4237C759-3BAD-443A-90FD-ED5665CBD9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6490D42-516E-4256-99BD-032B8A2F8D2C}" type="slidenum">
              <a:rPr lang="el-GR" altLang="en-US">
                <a:latin typeface="Calibri" panose="020F0502020204030204" pitchFamily="34" charset="0"/>
              </a:rPr>
              <a:pPr/>
              <a:t>11</a:t>
            </a:fld>
            <a:endParaRPr lang="el-GR"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Θέση εικόνας διαφάνειας">
            <a:extLst>
              <a:ext uri="{FF2B5EF4-FFF2-40B4-BE49-F238E27FC236}">
                <a16:creationId xmlns:a16="http://schemas.microsoft.com/office/drawing/2014/main" id="{C5A40FA4-07E9-49AE-B441-76A321EC7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2 - Θέση σημειώσεων">
            <a:extLst>
              <a:ext uri="{FF2B5EF4-FFF2-40B4-BE49-F238E27FC236}">
                <a16:creationId xmlns:a16="http://schemas.microsoft.com/office/drawing/2014/main" id="{A6623DFF-D406-4F93-A2EF-95919A3683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844" name="3 - Θέση αριθμού διαφάνειας">
            <a:extLst>
              <a:ext uri="{FF2B5EF4-FFF2-40B4-BE49-F238E27FC236}">
                <a16:creationId xmlns:a16="http://schemas.microsoft.com/office/drawing/2014/main" id="{60263BE1-E5AB-4BE6-986D-8EC655C2201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01EA1AF-0360-4205-83DB-00EE3FA411F7}" type="slidenum">
              <a:rPr lang="el-GR" altLang="en-US">
                <a:latin typeface="Calibri" panose="020F0502020204030204" pitchFamily="34" charset="0"/>
              </a:rPr>
              <a:pPr/>
              <a:t>12</a:t>
            </a:fld>
            <a:endParaRPr lang="el-GR"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Θέση εικόνας διαφάνειας">
            <a:extLst>
              <a:ext uri="{FF2B5EF4-FFF2-40B4-BE49-F238E27FC236}">
                <a16:creationId xmlns:a16="http://schemas.microsoft.com/office/drawing/2014/main" id="{280F2F4E-0F7D-409E-8EF8-85A1397D82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2 - Θέση σημειώσεων">
            <a:extLst>
              <a:ext uri="{FF2B5EF4-FFF2-40B4-BE49-F238E27FC236}">
                <a16:creationId xmlns:a16="http://schemas.microsoft.com/office/drawing/2014/main" id="{A083BFF3-5C19-4F45-99F0-E1E80B5FD6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7892" name="3 - Θέση αριθμού διαφάνειας">
            <a:extLst>
              <a:ext uri="{FF2B5EF4-FFF2-40B4-BE49-F238E27FC236}">
                <a16:creationId xmlns:a16="http://schemas.microsoft.com/office/drawing/2014/main" id="{BF13D586-4708-4CE6-A9AA-D964E39C6D6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E4F5D37-B644-46F8-8BDB-55F996825C27}" type="slidenum">
              <a:rPr lang="el-GR" altLang="en-US">
                <a:latin typeface="Calibri" panose="020F0502020204030204" pitchFamily="34" charset="0"/>
              </a:rPr>
              <a:pPr/>
              <a:t>13</a:t>
            </a:fld>
            <a:endParaRPr lang="el-GR"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Θέση εικόνας διαφάνειας">
            <a:extLst>
              <a:ext uri="{FF2B5EF4-FFF2-40B4-BE49-F238E27FC236}">
                <a16:creationId xmlns:a16="http://schemas.microsoft.com/office/drawing/2014/main" id="{5781C0DC-745E-44E3-9547-E84EBA31EA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2 - Θέση σημειώσεων">
            <a:extLst>
              <a:ext uri="{FF2B5EF4-FFF2-40B4-BE49-F238E27FC236}">
                <a16:creationId xmlns:a16="http://schemas.microsoft.com/office/drawing/2014/main" id="{F74DF2DA-06B9-4FD0-989B-EC69B8D8CB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9940" name="3 - Θέση αριθμού διαφάνειας">
            <a:extLst>
              <a:ext uri="{FF2B5EF4-FFF2-40B4-BE49-F238E27FC236}">
                <a16:creationId xmlns:a16="http://schemas.microsoft.com/office/drawing/2014/main" id="{623B61FD-2D8C-4CAA-99BA-D9FDAFD8E9B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36CAE0-0FF9-46F8-8DE1-07F92C66A5F2}" type="slidenum">
              <a:rPr lang="el-GR" altLang="en-US">
                <a:latin typeface="Calibri" panose="020F0502020204030204" pitchFamily="34" charset="0"/>
              </a:rPr>
              <a:pPr/>
              <a:t>14</a:t>
            </a:fld>
            <a:endParaRPr lang="el-GR" altLang="en-US">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Θέση εικόνας διαφάνειας">
            <a:extLst>
              <a:ext uri="{FF2B5EF4-FFF2-40B4-BE49-F238E27FC236}">
                <a16:creationId xmlns:a16="http://schemas.microsoft.com/office/drawing/2014/main" id="{76775385-BFB4-4B28-AF13-295106DD70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2 - Θέση σημειώσεων">
            <a:extLst>
              <a:ext uri="{FF2B5EF4-FFF2-40B4-BE49-F238E27FC236}">
                <a16:creationId xmlns:a16="http://schemas.microsoft.com/office/drawing/2014/main" id="{A515FBF2-BB3F-4333-B214-0587170003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l-GR" altLang="en-US"/>
              <a:t>Στην ΑΔ αποστέλλονται για έλεγχο η εισηγητική έκθεση της Οικονομικής Επιτροπής και η απόφαση τελών</a:t>
            </a:r>
            <a:r>
              <a:rPr lang="en-US" altLang="en-US"/>
              <a:t>.</a:t>
            </a:r>
            <a:endParaRPr lang="el-GR" altLang="en-US"/>
          </a:p>
          <a:p>
            <a:r>
              <a:rPr lang="el-GR" altLang="en-US"/>
              <a:t>Αμέσως μόλις επικυρωθεί ο π/υ, η ΑΔ μεριμνά για την ηλεκτρονική αποστολή της απόφασης επικύρωσης στο ΥΠΕΣ και ο δήμος μεριμνά για την ενσωμάτωση του π/υ του, καθώς και κάθε άλλου στοιχείου που τυχόν έχει ζητηθεί στην ηλεκτρονική βάση δεδομένων του ΥΠΕΣ.</a:t>
            </a:r>
          </a:p>
          <a:p>
            <a:r>
              <a:rPr lang="el-GR" altLang="en-US"/>
              <a:t>Σε έντυπη και ηλεκτρονική μορφή υποβάλλεται στην ΑΔ ο π/υ, όπως διαμορφώνεται κατά τη διάρκεια του οικονομικού έτους ως αποτέλεσμα αναμορφώσεων.</a:t>
            </a:r>
          </a:p>
        </p:txBody>
      </p:sp>
      <p:sp>
        <p:nvSpPr>
          <p:cNvPr id="41988" name="3 - Θέση αριθμού διαφάνειας">
            <a:extLst>
              <a:ext uri="{FF2B5EF4-FFF2-40B4-BE49-F238E27FC236}">
                <a16:creationId xmlns:a16="http://schemas.microsoft.com/office/drawing/2014/main" id="{D68AF033-AF81-42FA-A450-A571C69BBDD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09CF2D-AEF4-4C3E-BFF5-0CF7207624C4}" type="slidenum">
              <a:rPr lang="el-GR" altLang="en-US">
                <a:latin typeface="Calibri" panose="020F0502020204030204" pitchFamily="34" charset="0"/>
              </a:rPr>
              <a:pPr/>
              <a:t>17</a:t>
            </a:fld>
            <a:endParaRPr lang="el-GR" altLang="en-US">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Θέση εικόνας διαφάνειας">
            <a:extLst>
              <a:ext uri="{FF2B5EF4-FFF2-40B4-BE49-F238E27FC236}">
                <a16:creationId xmlns:a16="http://schemas.microsoft.com/office/drawing/2014/main" id="{5F32022D-93DD-49F6-A966-28C06B8924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2 - Θέση σημειώσεων">
            <a:extLst>
              <a:ext uri="{FF2B5EF4-FFF2-40B4-BE49-F238E27FC236}">
                <a16:creationId xmlns:a16="http://schemas.microsoft.com/office/drawing/2014/main" id="{8F2B6A80-AE3A-4A54-94ED-A9C7B19AB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4036" name="3 - Θέση αριθμού διαφάνειας">
            <a:extLst>
              <a:ext uri="{FF2B5EF4-FFF2-40B4-BE49-F238E27FC236}">
                <a16:creationId xmlns:a16="http://schemas.microsoft.com/office/drawing/2014/main" id="{0C838321-DBB4-42F3-BCC5-FE71B22B78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5C4F3A-6CFE-4DB4-B535-749F804909F6}" type="slidenum">
              <a:rPr lang="el-GR" altLang="en-US">
                <a:latin typeface="Calibri" panose="020F0502020204030204" pitchFamily="34" charset="0"/>
              </a:rPr>
              <a:pPr/>
              <a:t>18</a:t>
            </a:fld>
            <a:endParaRPr lang="el-GR" altLang="en-US">
              <a:latin typeface="Calibri" panose="020F0502020204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 Θέση εικόνας διαφάνειας">
            <a:extLst>
              <a:ext uri="{FF2B5EF4-FFF2-40B4-BE49-F238E27FC236}">
                <a16:creationId xmlns:a16="http://schemas.microsoft.com/office/drawing/2014/main" id="{A976068E-7B83-4599-8B8D-F3138A5B46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2 - Θέση σημειώσεων">
            <a:extLst>
              <a:ext uri="{FF2B5EF4-FFF2-40B4-BE49-F238E27FC236}">
                <a16:creationId xmlns:a16="http://schemas.microsoft.com/office/drawing/2014/main" id="{2D7B4FA0-4EAB-4E0C-ADA0-D3075CD0A1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6084" name="3 - Θέση αριθμού διαφάνειας">
            <a:extLst>
              <a:ext uri="{FF2B5EF4-FFF2-40B4-BE49-F238E27FC236}">
                <a16:creationId xmlns:a16="http://schemas.microsoft.com/office/drawing/2014/main" id="{77C8C3F6-8CC6-47F7-9730-8DAA09218A4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DAC4A76-0F81-4395-B18A-D24D0A053BA0}" type="slidenum">
              <a:rPr lang="el-GR" altLang="en-US">
                <a:latin typeface="Calibri" panose="020F0502020204030204" pitchFamily="34" charset="0"/>
              </a:rPr>
              <a:pPr/>
              <a:t>19</a:t>
            </a:fld>
            <a:endParaRPr lang="el-GR" altLang="en-US">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Θέση εικόνας διαφάνειας">
            <a:extLst>
              <a:ext uri="{FF2B5EF4-FFF2-40B4-BE49-F238E27FC236}">
                <a16:creationId xmlns:a16="http://schemas.microsoft.com/office/drawing/2014/main" id="{0AB74666-B66F-4EA7-8F81-8929B7A209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2 - Θέση σημειώσεων">
            <a:extLst>
              <a:ext uri="{FF2B5EF4-FFF2-40B4-BE49-F238E27FC236}">
                <a16:creationId xmlns:a16="http://schemas.microsoft.com/office/drawing/2014/main" id="{D04A0F31-B42F-49D9-B444-21D0E1D2D3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8132" name="3 - Θέση αριθμού διαφάνειας">
            <a:extLst>
              <a:ext uri="{FF2B5EF4-FFF2-40B4-BE49-F238E27FC236}">
                <a16:creationId xmlns:a16="http://schemas.microsoft.com/office/drawing/2014/main" id="{2F1A9CF2-9AF3-46E7-8549-B0D95F3075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64DEA8-45B2-4C94-A737-3798337F7065}" type="slidenum">
              <a:rPr lang="el-GR" altLang="en-US">
                <a:latin typeface="Calibri" panose="020F0502020204030204" pitchFamily="34" charset="0"/>
              </a:rPr>
              <a:pPr/>
              <a:t>20</a:t>
            </a:fld>
            <a:endParaRPr lang="el-GR" altLang="en-US">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Θέση εικόνας διαφάνειας">
            <a:extLst>
              <a:ext uri="{FF2B5EF4-FFF2-40B4-BE49-F238E27FC236}">
                <a16:creationId xmlns:a16="http://schemas.microsoft.com/office/drawing/2014/main" id="{A7E3AC8C-3219-4E65-AA42-6B33D17925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2 - Θέση σημειώσεων">
            <a:extLst>
              <a:ext uri="{FF2B5EF4-FFF2-40B4-BE49-F238E27FC236}">
                <a16:creationId xmlns:a16="http://schemas.microsoft.com/office/drawing/2014/main" id="{2158FA93-E0A7-47F2-A5A6-175A8D609D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0180" name="3 - Θέση αριθμού διαφάνειας">
            <a:extLst>
              <a:ext uri="{FF2B5EF4-FFF2-40B4-BE49-F238E27FC236}">
                <a16:creationId xmlns:a16="http://schemas.microsoft.com/office/drawing/2014/main" id="{64AE5781-3443-4265-A34A-5AF5D20AA2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9BDED4-0FA5-4B1C-AC22-8703F9711615}" type="slidenum">
              <a:rPr lang="el-GR" altLang="en-US">
                <a:latin typeface="Calibri" panose="020F0502020204030204" pitchFamily="34" charset="0"/>
              </a:rPr>
              <a:pPr/>
              <a:t>21</a:t>
            </a:fld>
            <a:endParaRPr lang="el-GR"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Θέση εικόνας διαφάνειας">
            <a:extLst>
              <a:ext uri="{FF2B5EF4-FFF2-40B4-BE49-F238E27FC236}">
                <a16:creationId xmlns:a16="http://schemas.microsoft.com/office/drawing/2014/main" id="{18EBFA75-5275-49E9-89CB-2E05EF599C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2 - Θέση σημειώσεων">
            <a:extLst>
              <a:ext uri="{FF2B5EF4-FFF2-40B4-BE49-F238E27FC236}">
                <a16:creationId xmlns:a16="http://schemas.microsoft.com/office/drawing/2014/main" id="{E3C0F715-D629-4799-BC19-60C4F7DA0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5364" name="3 - Θέση αριθμού διαφάνειας">
            <a:extLst>
              <a:ext uri="{FF2B5EF4-FFF2-40B4-BE49-F238E27FC236}">
                <a16:creationId xmlns:a16="http://schemas.microsoft.com/office/drawing/2014/main" id="{F23911E4-FDB8-4D0E-93C4-1623384D463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6ED77C8-84AF-4DDA-80BA-2CFEC7575556}" type="slidenum">
              <a:rPr lang="el-GR" altLang="en-US">
                <a:latin typeface="Calibri" panose="020F0502020204030204" pitchFamily="34" charset="0"/>
              </a:rPr>
              <a:pPr/>
              <a:t>2</a:t>
            </a:fld>
            <a:endParaRPr lang="el-GR" altLang="en-US">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 Θέση εικόνας διαφάνειας">
            <a:extLst>
              <a:ext uri="{FF2B5EF4-FFF2-40B4-BE49-F238E27FC236}">
                <a16:creationId xmlns:a16="http://schemas.microsoft.com/office/drawing/2014/main" id="{C0E7FC37-A123-479C-A477-561AEF17BE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2 - Θέση σημειώσεων">
            <a:extLst>
              <a:ext uri="{FF2B5EF4-FFF2-40B4-BE49-F238E27FC236}">
                <a16:creationId xmlns:a16="http://schemas.microsoft.com/office/drawing/2014/main" id="{E5DEDA12-15D0-470F-AA4D-D24C074B21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2228" name="3 - Θέση αριθμού διαφάνειας">
            <a:extLst>
              <a:ext uri="{FF2B5EF4-FFF2-40B4-BE49-F238E27FC236}">
                <a16:creationId xmlns:a16="http://schemas.microsoft.com/office/drawing/2014/main" id="{C1562546-894A-48DC-93B1-9202EE7A750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DFF3F89-D15C-45D2-A79A-9433A7E63B9F}" type="slidenum">
              <a:rPr lang="el-GR" altLang="en-US">
                <a:latin typeface="Calibri" panose="020F0502020204030204" pitchFamily="34" charset="0"/>
              </a:rPr>
              <a:pPr/>
              <a:t>22</a:t>
            </a:fld>
            <a:endParaRPr lang="el-GR" altLang="en-US">
              <a:latin typeface="Calibri" panose="020F0502020204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 Θέση εικόνας διαφάνειας">
            <a:extLst>
              <a:ext uri="{FF2B5EF4-FFF2-40B4-BE49-F238E27FC236}">
                <a16:creationId xmlns:a16="http://schemas.microsoft.com/office/drawing/2014/main" id="{DEA955B8-8DD4-4693-A828-1A593116F4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2 - Θέση σημειώσεων">
            <a:extLst>
              <a:ext uri="{FF2B5EF4-FFF2-40B4-BE49-F238E27FC236}">
                <a16:creationId xmlns:a16="http://schemas.microsoft.com/office/drawing/2014/main" id="{6D5D42BF-15E1-4666-9ED7-A26431E679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4276" name="3 - Θέση αριθμού διαφάνειας">
            <a:extLst>
              <a:ext uri="{FF2B5EF4-FFF2-40B4-BE49-F238E27FC236}">
                <a16:creationId xmlns:a16="http://schemas.microsoft.com/office/drawing/2014/main" id="{67A3B74D-38AC-4268-B4BB-826AD771153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DB8067-5C7B-4406-BB77-E5257D79880C}" type="slidenum">
              <a:rPr lang="el-GR" altLang="en-US">
                <a:latin typeface="Calibri" panose="020F0502020204030204" pitchFamily="34" charset="0"/>
              </a:rPr>
              <a:pPr/>
              <a:t>23</a:t>
            </a:fld>
            <a:endParaRPr lang="el-GR" altLang="en-US">
              <a:latin typeface="Calibri" panose="020F0502020204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 Θέση εικόνας διαφάνειας">
            <a:extLst>
              <a:ext uri="{FF2B5EF4-FFF2-40B4-BE49-F238E27FC236}">
                <a16:creationId xmlns:a16="http://schemas.microsoft.com/office/drawing/2014/main" id="{DEA955B8-8DD4-4693-A828-1A593116F4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2 - Θέση σημειώσεων">
            <a:extLst>
              <a:ext uri="{FF2B5EF4-FFF2-40B4-BE49-F238E27FC236}">
                <a16:creationId xmlns:a16="http://schemas.microsoft.com/office/drawing/2014/main" id="{6D5D42BF-15E1-4666-9ED7-A26431E679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4276" name="3 - Θέση αριθμού διαφάνειας">
            <a:extLst>
              <a:ext uri="{FF2B5EF4-FFF2-40B4-BE49-F238E27FC236}">
                <a16:creationId xmlns:a16="http://schemas.microsoft.com/office/drawing/2014/main" id="{67A3B74D-38AC-4268-B4BB-826AD771153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DB8067-5C7B-4406-BB77-E5257D79880C}" type="slidenum">
              <a:rPr lang="el-GR" altLang="en-US">
                <a:latin typeface="Calibri" panose="020F0502020204030204" pitchFamily="34" charset="0"/>
              </a:rPr>
              <a:pPr/>
              <a:t>24</a:t>
            </a:fld>
            <a:endParaRPr lang="el-GR" altLang="en-US">
              <a:latin typeface="Calibri" panose="020F0502020204030204" pitchFamily="34" charset="0"/>
            </a:endParaRPr>
          </a:p>
        </p:txBody>
      </p:sp>
    </p:spTree>
    <p:extLst>
      <p:ext uri="{BB962C8B-B14F-4D97-AF65-F5344CB8AC3E}">
        <p14:creationId xmlns:p14="http://schemas.microsoft.com/office/powerpoint/2010/main" val="38122721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 Θέση εικόνας διαφάνειας">
            <a:extLst>
              <a:ext uri="{FF2B5EF4-FFF2-40B4-BE49-F238E27FC236}">
                <a16:creationId xmlns:a16="http://schemas.microsoft.com/office/drawing/2014/main" id="{C5AC215B-B450-423F-8372-76A8BDB642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2 - Θέση σημειώσεων">
            <a:extLst>
              <a:ext uri="{FF2B5EF4-FFF2-40B4-BE49-F238E27FC236}">
                <a16:creationId xmlns:a16="http://schemas.microsoft.com/office/drawing/2014/main" id="{810AB7B5-92AA-4C40-B033-D7E1F5C8EF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6324" name="3 - Θέση αριθμού διαφάνειας">
            <a:extLst>
              <a:ext uri="{FF2B5EF4-FFF2-40B4-BE49-F238E27FC236}">
                <a16:creationId xmlns:a16="http://schemas.microsoft.com/office/drawing/2014/main" id="{5FB64634-3815-473F-A1FF-7690C10CE8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2CCD2A-FE1A-4B52-B90E-35403C536AB4}" type="slidenum">
              <a:rPr lang="el-GR" altLang="en-US">
                <a:latin typeface="Calibri" panose="020F0502020204030204" pitchFamily="34" charset="0"/>
              </a:rPr>
              <a:pPr/>
              <a:t>25</a:t>
            </a:fld>
            <a:endParaRPr lang="el-GR" altLang="en-US">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 Θέση εικόνας διαφάνειας">
            <a:extLst>
              <a:ext uri="{FF2B5EF4-FFF2-40B4-BE49-F238E27FC236}">
                <a16:creationId xmlns:a16="http://schemas.microsoft.com/office/drawing/2014/main" id="{C5AC215B-B450-423F-8372-76A8BDB642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2 - Θέση σημειώσεων">
            <a:extLst>
              <a:ext uri="{FF2B5EF4-FFF2-40B4-BE49-F238E27FC236}">
                <a16:creationId xmlns:a16="http://schemas.microsoft.com/office/drawing/2014/main" id="{810AB7B5-92AA-4C40-B033-D7E1F5C8EF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6324" name="3 - Θέση αριθμού διαφάνειας">
            <a:extLst>
              <a:ext uri="{FF2B5EF4-FFF2-40B4-BE49-F238E27FC236}">
                <a16:creationId xmlns:a16="http://schemas.microsoft.com/office/drawing/2014/main" id="{5FB64634-3815-473F-A1FF-7690C10CE8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2CCD2A-FE1A-4B52-B90E-35403C536AB4}" type="slidenum">
              <a:rPr lang="el-GR" altLang="en-US">
                <a:latin typeface="Calibri" panose="020F0502020204030204" pitchFamily="34" charset="0"/>
              </a:rPr>
              <a:pPr/>
              <a:t>26</a:t>
            </a:fld>
            <a:endParaRPr lang="el-GR" altLang="en-US">
              <a:latin typeface="Calibri" panose="020F0502020204030204" pitchFamily="34" charset="0"/>
            </a:endParaRPr>
          </a:p>
        </p:txBody>
      </p:sp>
    </p:spTree>
    <p:extLst>
      <p:ext uri="{BB962C8B-B14F-4D97-AF65-F5344CB8AC3E}">
        <p14:creationId xmlns:p14="http://schemas.microsoft.com/office/powerpoint/2010/main" val="1342228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27</a:t>
            </a:fld>
            <a:endParaRPr lang="el-GR" altLang="en-US">
              <a:latin typeface="Calibri" panose="020F0502020204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28</a:t>
            </a:fld>
            <a:endParaRPr lang="el-GR" altLang="en-US">
              <a:latin typeface="Calibri" panose="020F0502020204030204" pitchFamily="34" charset="0"/>
            </a:endParaRPr>
          </a:p>
        </p:txBody>
      </p:sp>
    </p:spTree>
    <p:extLst>
      <p:ext uri="{BB962C8B-B14F-4D97-AF65-F5344CB8AC3E}">
        <p14:creationId xmlns:p14="http://schemas.microsoft.com/office/powerpoint/2010/main" val="34218018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29</a:t>
            </a:fld>
            <a:endParaRPr lang="el-GR" altLang="en-US">
              <a:latin typeface="Calibri" panose="020F0502020204030204" pitchFamily="34" charset="0"/>
            </a:endParaRPr>
          </a:p>
        </p:txBody>
      </p:sp>
    </p:spTree>
    <p:extLst>
      <p:ext uri="{BB962C8B-B14F-4D97-AF65-F5344CB8AC3E}">
        <p14:creationId xmlns:p14="http://schemas.microsoft.com/office/powerpoint/2010/main" val="9915671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30</a:t>
            </a:fld>
            <a:endParaRPr lang="el-GR" altLang="en-US">
              <a:latin typeface="Calibri" panose="020F0502020204030204" pitchFamily="34" charset="0"/>
            </a:endParaRPr>
          </a:p>
        </p:txBody>
      </p:sp>
    </p:spTree>
    <p:extLst>
      <p:ext uri="{BB962C8B-B14F-4D97-AF65-F5344CB8AC3E}">
        <p14:creationId xmlns:p14="http://schemas.microsoft.com/office/powerpoint/2010/main" val="10262649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31</a:t>
            </a:fld>
            <a:endParaRPr lang="el-GR" altLang="en-US">
              <a:latin typeface="Calibri" panose="020F0502020204030204" pitchFamily="34" charset="0"/>
            </a:endParaRPr>
          </a:p>
        </p:txBody>
      </p:sp>
    </p:spTree>
    <p:extLst>
      <p:ext uri="{BB962C8B-B14F-4D97-AF65-F5344CB8AC3E}">
        <p14:creationId xmlns:p14="http://schemas.microsoft.com/office/powerpoint/2010/main" val="15212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Θέση εικόνας διαφάνειας">
            <a:extLst>
              <a:ext uri="{FF2B5EF4-FFF2-40B4-BE49-F238E27FC236}">
                <a16:creationId xmlns:a16="http://schemas.microsoft.com/office/drawing/2014/main" id="{76CB45C3-2A82-4AF6-824A-5522E0B927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2 - Θέση σημειώσεων">
            <a:extLst>
              <a:ext uri="{FF2B5EF4-FFF2-40B4-BE49-F238E27FC236}">
                <a16:creationId xmlns:a16="http://schemas.microsoft.com/office/drawing/2014/main" id="{9702DC4E-9F66-4C9C-A3EF-C80EAC6A56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3 - Θέση αριθμού διαφάνειας">
            <a:extLst>
              <a:ext uri="{FF2B5EF4-FFF2-40B4-BE49-F238E27FC236}">
                <a16:creationId xmlns:a16="http://schemas.microsoft.com/office/drawing/2014/main" id="{7935416F-B41E-42B0-A34A-7853CB92DF0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8F545EE-F58B-495D-B24E-91FBA62FC3A6}" type="slidenum">
              <a:rPr lang="el-GR" altLang="en-US">
                <a:latin typeface="Calibri" panose="020F0502020204030204" pitchFamily="34" charset="0"/>
              </a:rPr>
              <a:pPr/>
              <a:t>3</a:t>
            </a:fld>
            <a:endParaRPr lang="el-GR" altLang="en-US">
              <a:latin typeface="Calibri" panose="020F0502020204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32</a:t>
            </a:fld>
            <a:endParaRPr lang="el-GR" altLang="en-US">
              <a:latin typeface="Calibri" panose="020F0502020204030204" pitchFamily="34" charset="0"/>
            </a:endParaRPr>
          </a:p>
        </p:txBody>
      </p:sp>
    </p:spTree>
    <p:extLst>
      <p:ext uri="{BB962C8B-B14F-4D97-AF65-F5344CB8AC3E}">
        <p14:creationId xmlns:p14="http://schemas.microsoft.com/office/powerpoint/2010/main" val="37481463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63DBCE74-F517-47C5-84DA-DAE32A554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BB88A678-D117-4CFC-896E-4D3B205A5E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58372" name="3 - Θέση αριθμού διαφάνειας">
            <a:extLst>
              <a:ext uri="{FF2B5EF4-FFF2-40B4-BE49-F238E27FC236}">
                <a16:creationId xmlns:a16="http://schemas.microsoft.com/office/drawing/2014/main" id="{ACBC74F3-ED5A-40CC-B17C-1B2BF7139A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9F09B9-E7EB-4BB6-AD63-E035A1DB7E65}" type="slidenum">
              <a:rPr lang="el-GR" altLang="en-US">
                <a:latin typeface="Calibri" panose="020F0502020204030204" pitchFamily="34" charset="0"/>
              </a:rPr>
              <a:pPr/>
              <a:t>33</a:t>
            </a:fld>
            <a:endParaRPr lang="el-GR" altLang="en-US">
              <a:latin typeface="Calibri" panose="020F0502020204030204" pitchFamily="34" charset="0"/>
            </a:endParaRPr>
          </a:p>
        </p:txBody>
      </p:sp>
    </p:spTree>
    <p:extLst>
      <p:ext uri="{BB962C8B-B14F-4D97-AF65-F5344CB8AC3E}">
        <p14:creationId xmlns:p14="http://schemas.microsoft.com/office/powerpoint/2010/main" val="38802557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 Θέση εικόνας διαφάνειας">
            <a:extLst>
              <a:ext uri="{FF2B5EF4-FFF2-40B4-BE49-F238E27FC236}">
                <a16:creationId xmlns:a16="http://schemas.microsoft.com/office/drawing/2014/main" id="{33F9BBFB-D4A6-4297-ADF5-363354F10E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2 - Θέση σημειώσεων">
            <a:extLst>
              <a:ext uri="{FF2B5EF4-FFF2-40B4-BE49-F238E27FC236}">
                <a16:creationId xmlns:a16="http://schemas.microsoft.com/office/drawing/2014/main" id="{DE7ABCE2-95E9-41A5-89DA-CC97AFFD4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2468" name="3 - Θέση αριθμού διαφάνειας">
            <a:extLst>
              <a:ext uri="{FF2B5EF4-FFF2-40B4-BE49-F238E27FC236}">
                <a16:creationId xmlns:a16="http://schemas.microsoft.com/office/drawing/2014/main" id="{4D8F1F9B-3546-423F-9D9D-0C57C6D9328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8896FF-5814-4F22-AEEC-15CE25B1BF8A}" type="slidenum">
              <a:rPr lang="el-GR" altLang="en-US">
                <a:latin typeface="Calibri" panose="020F0502020204030204" pitchFamily="34" charset="0"/>
              </a:rPr>
              <a:pPr/>
              <a:t>34</a:t>
            </a:fld>
            <a:endParaRPr lang="el-GR" altLang="en-US">
              <a:latin typeface="Calibri" panose="020F0502020204030204" pitchFamily="34" charset="0"/>
            </a:endParaRPr>
          </a:p>
        </p:txBody>
      </p:sp>
    </p:spTree>
    <p:extLst>
      <p:ext uri="{BB962C8B-B14F-4D97-AF65-F5344CB8AC3E}">
        <p14:creationId xmlns:p14="http://schemas.microsoft.com/office/powerpoint/2010/main" val="41923644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 Θέση εικόνας διαφάνειας">
            <a:extLst>
              <a:ext uri="{FF2B5EF4-FFF2-40B4-BE49-F238E27FC236}">
                <a16:creationId xmlns:a16="http://schemas.microsoft.com/office/drawing/2014/main" id="{07DCD5B5-29EF-41F9-B380-1456E715D2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2 - Θέση σημειώσεων">
            <a:extLst>
              <a:ext uri="{FF2B5EF4-FFF2-40B4-BE49-F238E27FC236}">
                <a16:creationId xmlns:a16="http://schemas.microsoft.com/office/drawing/2014/main" id="{1806C156-5EAF-4AE8-977C-E9C8D87A29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0420" name="3 - Θέση αριθμού διαφάνειας">
            <a:extLst>
              <a:ext uri="{FF2B5EF4-FFF2-40B4-BE49-F238E27FC236}">
                <a16:creationId xmlns:a16="http://schemas.microsoft.com/office/drawing/2014/main" id="{0A92BE74-9927-4F65-8B84-A9E975E1E3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DC3A9B6-91AD-4CCD-A0F3-E0C4D87FE0EA}" type="slidenum">
              <a:rPr lang="el-GR" altLang="en-US">
                <a:latin typeface="Calibri" panose="020F0502020204030204" pitchFamily="34" charset="0"/>
              </a:rPr>
              <a:pPr/>
              <a:t>35</a:t>
            </a:fld>
            <a:endParaRPr lang="el-GR" altLang="en-US">
              <a:latin typeface="Calibri" panose="020F0502020204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 Θέση εικόνας διαφάνειας">
            <a:extLst>
              <a:ext uri="{FF2B5EF4-FFF2-40B4-BE49-F238E27FC236}">
                <a16:creationId xmlns:a16="http://schemas.microsoft.com/office/drawing/2014/main" id="{33F9BBFB-D4A6-4297-ADF5-363354F10E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2 - Θέση σημειώσεων">
            <a:extLst>
              <a:ext uri="{FF2B5EF4-FFF2-40B4-BE49-F238E27FC236}">
                <a16:creationId xmlns:a16="http://schemas.microsoft.com/office/drawing/2014/main" id="{DE7ABCE2-95E9-41A5-89DA-CC97AFFD4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2468" name="3 - Θέση αριθμού διαφάνειας">
            <a:extLst>
              <a:ext uri="{FF2B5EF4-FFF2-40B4-BE49-F238E27FC236}">
                <a16:creationId xmlns:a16="http://schemas.microsoft.com/office/drawing/2014/main" id="{4D8F1F9B-3546-423F-9D9D-0C57C6D9328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8896FF-5814-4F22-AEEC-15CE25B1BF8A}" type="slidenum">
              <a:rPr lang="el-GR" altLang="en-US">
                <a:latin typeface="Calibri" panose="020F0502020204030204" pitchFamily="34" charset="0"/>
              </a:rPr>
              <a:pPr/>
              <a:t>36</a:t>
            </a:fld>
            <a:endParaRPr lang="el-GR" altLang="en-US">
              <a:latin typeface="Calibri" panose="020F0502020204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 Θέση εικόνας διαφάνειας">
            <a:extLst>
              <a:ext uri="{FF2B5EF4-FFF2-40B4-BE49-F238E27FC236}">
                <a16:creationId xmlns:a16="http://schemas.microsoft.com/office/drawing/2014/main" id="{E1863850-BD88-4644-AEE0-D4E75F5814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2 - Θέση σημειώσεων">
            <a:extLst>
              <a:ext uri="{FF2B5EF4-FFF2-40B4-BE49-F238E27FC236}">
                <a16:creationId xmlns:a16="http://schemas.microsoft.com/office/drawing/2014/main" id="{85031AA4-8F17-4BD4-8D44-00787D1CCD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3 - Θέση αριθμού διαφάνειας">
            <a:extLst>
              <a:ext uri="{FF2B5EF4-FFF2-40B4-BE49-F238E27FC236}">
                <a16:creationId xmlns:a16="http://schemas.microsoft.com/office/drawing/2014/main" id="{BD98658B-D700-4A33-A631-47ACAA332C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321300-DDCC-4C6E-ABCF-014ABC495154}" type="slidenum">
              <a:rPr lang="el-GR" altLang="en-US">
                <a:latin typeface="Calibri" panose="020F0502020204030204" pitchFamily="34" charset="0"/>
              </a:rPr>
              <a:pPr/>
              <a:t>37</a:t>
            </a:fld>
            <a:endParaRPr lang="el-GR" altLang="en-US">
              <a:latin typeface="Calibri" panose="020F0502020204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 Θέση εικόνας διαφάνειας">
            <a:extLst>
              <a:ext uri="{FF2B5EF4-FFF2-40B4-BE49-F238E27FC236}">
                <a16:creationId xmlns:a16="http://schemas.microsoft.com/office/drawing/2014/main" id="{1BB36FB7-8CF0-4B21-88EA-EE4F768226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2 - Θέση σημειώσεων">
            <a:extLst>
              <a:ext uri="{FF2B5EF4-FFF2-40B4-BE49-F238E27FC236}">
                <a16:creationId xmlns:a16="http://schemas.microsoft.com/office/drawing/2014/main" id="{904CEB62-8458-4BF0-A3DA-2738DCDFAD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6564" name="3 - Θέση αριθμού διαφάνειας">
            <a:extLst>
              <a:ext uri="{FF2B5EF4-FFF2-40B4-BE49-F238E27FC236}">
                <a16:creationId xmlns:a16="http://schemas.microsoft.com/office/drawing/2014/main" id="{52EA1E5F-8991-4020-B5C0-C7F3337F469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248686-B556-4ABB-B53D-92F16FB94C00}" type="slidenum">
              <a:rPr lang="el-GR" altLang="en-US">
                <a:latin typeface="Calibri" panose="020F0502020204030204" pitchFamily="34" charset="0"/>
              </a:rPr>
              <a:pPr/>
              <a:t>38</a:t>
            </a:fld>
            <a:endParaRPr lang="el-GR" altLang="en-US">
              <a:latin typeface="Calibri" panose="020F0502020204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 Θέση εικόνας διαφάνειας">
            <a:extLst>
              <a:ext uri="{FF2B5EF4-FFF2-40B4-BE49-F238E27FC236}">
                <a16:creationId xmlns:a16="http://schemas.microsoft.com/office/drawing/2014/main" id="{85ECBC6B-2E29-4DAB-A272-A19B9C613B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2 - Θέση σημειώσεων">
            <a:extLst>
              <a:ext uri="{FF2B5EF4-FFF2-40B4-BE49-F238E27FC236}">
                <a16:creationId xmlns:a16="http://schemas.microsoft.com/office/drawing/2014/main" id="{8C08B068-42CF-493A-87CB-920543363D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8612" name="3 - Θέση αριθμού διαφάνειας">
            <a:extLst>
              <a:ext uri="{FF2B5EF4-FFF2-40B4-BE49-F238E27FC236}">
                <a16:creationId xmlns:a16="http://schemas.microsoft.com/office/drawing/2014/main" id="{90BED781-755C-4E26-A857-3A1937825A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ED045D-4728-4589-A0B0-B1464EAC28C0}" type="slidenum">
              <a:rPr lang="el-GR" altLang="en-US">
                <a:latin typeface="Calibri" panose="020F0502020204030204" pitchFamily="34" charset="0"/>
              </a:rPr>
              <a:pPr/>
              <a:t>39</a:t>
            </a:fld>
            <a:endParaRPr lang="el-GR"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a:extLst>
              <a:ext uri="{FF2B5EF4-FFF2-40B4-BE49-F238E27FC236}">
                <a16:creationId xmlns:a16="http://schemas.microsoft.com/office/drawing/2014/main" id="{F6561EA6-A1AA-4971-B859-1E265195BE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2 - Θέση σημειώσεων">
            <a:extLst>
              <a:ext uri="{FF2B5EF4-FFF2-40B4-BE49-F238E27FC236}">
                <a16:creationId xmlns:a16="http://schemas.microsoft.com/office/drawing/2014/main" id="{04F5BEE0-E829-4303-B73E-1CBA35FB16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9460" name="3 - Θέση αριθμού διαφάνειας">
            <a:extLst>
              <a:ext uri="{FF2B5EF4-FFF2-40B4-BE49-F238E27FC236}">
                <a16:creationId xmlns:a16="http://schemas.microsoft.com/office/drawing/2014/main" id="{D0A9CA6F-5034-4BDD-96CD-3475EB1014A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E77C69-557E-4132-8070-D657C7C356DB}" type="slidenum">
              <a:rPr lang="el-GR" altLang="en-US">
                <a:latin typeface="Calibri" panose="020F0502020204030204" pitchFamily="34" charset="0"/>
              </a:rPr>
              <a:pPr/>
              <a:t>4</a:t>
            </a:fld>
            <a:endParaRPr lang="el-GR"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a:extLst>
              <a:ext uri="{FF2B5EF4-FFF2-40B4-BE49-F238E27FC236}">
                <a16:creationId xmlns:a16="http://schemas.microsoft.com/office/drawing/2014/main" id="{1BB9B50A-5544-46FD-85AC-5B3C52E3DE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 Θέση σημειώσεων">
            <a:extLst>
              <a:ext uri="{FF2B5EF4-FFF2-40B4-BE49-F238E27FC236}">
                <a16:creationId xmlns:a16="http://schemas.microsoft.com/office/drawing/2014/main" id="{B124099C-4D79-4908-8E7F-2535D7AC78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3 - Θέση αριθμού διαφάνειας">
            <a:extLst>
              <a:ext uri="{FF2B5EF4-FFF2-40B4-BE49-F238E27FC236}">
                <a16:creationId xmlns:a16="http://schemas.microsoft.com/office/drawing/2014/main" id="{F8CEE06D-7D4C-4EC8-9DDE-04CD611AF2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4CF719A-A0C7-4726-968D-A98870191881}" type="slidenum">
              <a:rPr lang="el-GR" altLang="en-US">
                <a:latin typeface="Calibri" panose="020F0502020204030204" pitchFamily="34" charset="0"/>
              </a:rPr>
              <a:pPr/>
              <a:t>5</a:t>
            </a:fld>
            <a:endParaRPr lang="el-GR"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a:extLst>
              <a:ext uri="{FF2B5EF4-FFF2-40B4-BE49-F238E27FC236}">
                <a16:creationId xmlns:a16="http://schemas.microsoft.com/office/drawing/2014/main" id="{99FD1318-5585-479B-AF3A-B7664E5804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 Θέση σημειώσεων">
            <a:extLst>
              <a:ext uri="{FF2B5EF4-FFF2-40B4-BE49-F238E27FC236}">
                <a16:creationId xmlns:a16="http://schemas.microsoft.com/office/drawing/2014/main" id="{AC095FB0-243D-4532-950A-DE2F8D1348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3556" name="3 - Θέση αριθμού διαφάνειας">
            <a:extLst>
              <a:ext uri="{FF2B5EF4-FFF2-40B4-BE49-F238E27FC236}">
                <a16:creationId xmlns:a16="http://schemas.microsoft.com/office/drawing/2014/main" id="{957758DE-E5EB-4106-9D98-9A52040CCB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B9371B-FCBF-46E8-B74B-FDC2F9A7DAE2}" type="slidenum">
              <a:rPr lang="el-GR" altLang="en-US">
                <a:latin typeface="Calibri" panose="020F0502020204030204" pitchFamily="34" charset="0"/>
              </a:rPr>
              <a:pPr/>
              <a:t>6</a:t>
            </a:fld>
            <a:endParaRPr lang="el-GR"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a:extLst>
              <a:ext uri="{FF2B5EF4-FFF2-40B4-BE49-F238E27FC236}">
                <a16:creationId xmlns:a16="http://schemas.microsoft.com/office/drawing/2014/main" id="{B353A147-CF1C-4F5F-BB40-F37C886CBD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 Θέση σημειώσεων">
            <a:extLst>
              <a:ext uri="{FF2B5EF4-FFF2-40B4-BE49-F238E27FC236}">
                <a16:creationId xmlns:a16="http://schemas.microsoft.com/office/drawing/2014/main" id="{BD68CDD2-59FD-45B7-AAA3-FBC0EF0C0F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5604" name="3 - Θέση αριθμού διαφάνειας">
            <a:extLst>
              <a:ext uri="{FF2B5EF4-FFF2-40B4-BE49-F238E27FC236}">
                <a16:creationId xmlns:a16="http://schemas.microsoft.com/office/drawing/2014/main" id="{B73A37B9-93BD-442D-B289-439660C95C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5667278-EBB6-49FF-BA42-14C06B4CF831}" type="slidenum">
              <a:rPr lang="el-GR" altLang="en-US">
                <a:latin typeface="Calibri" panose="020F0502020204030204" pitchFamily="34" charset="0"/>
              </a:rPr>
              <a:pPr/>
              <a:t>7</a:t>
            </a:fld>
            <a:endParaRPr lang="el-GR"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a:extLst>
              <a:ext uri="{FF2B5EF4-FFF2-40B4-BE49-F238E27FC236}">
                <a16:creationId xmlns:a16="http://schemas.microsoft.com/office/drawing/2014/main" id="{49B21F64-CD57-401A-85AF-593BEB82DB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2 - Θέση σημειώσεων">
            <a:extLst>
              <a:ext uri="{FF2B5EF4-FFF2-40B4-BE49-F238E27FC236}">
                <a16:creationId xmlns:a16="http://schemas.microsoft.com/office/drawing/2014/main" id="{21DC2E56-8B68-412C-AADD-CF9C64F0C7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3 - Θέση αριθμού διαφάνειας">
            <a:extLst>
              <a:ext uri="{FF2B5EF4-FFF2-40B4-BE49-F238E27FC236}">
                <a16:creationId xmlns:a16="http://schemas.microsoft.com/office/drawing/2014/main" id="{C06F9DAB-23FD-4472-9EE8-2C729017C52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0F3CB4B-EBF8-491D-AFC2-9597693D0515}" type="slidenum">
              <a:rPr lang="el-GR" altLang="en-US">
                <a:latin typeface="Calibri" panose="020F0502020204030204" pitchFamily="34" charset="0"/>
              </a:rPr>
              <a:pPr/>
              <a:t>8</a:t>
            </a:fld>
            <a:endParaRPr lang="el-GR"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a:extLst>
              <a:ext uri="{FF2B5EF4-FFF2-40B4-BE49-F238E27FC236}">
                <a16:creationId xmlns:a16="http://schemas.microsoft.com/office/drawing/2014/main" id="{3B34CD82-A6D5-4FAB-936A-6F4518B2D6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2 - Θέση σημειώσεων">
            <a:extLst>
              <a:ext uri="{FF2B5EF4-FFF2-40B4-BE49-F238E27FC236}">
                <a16:creationId xmlns:a16="http://schemas.microsoft.com/office/drawing/2014/main" id="{2386EE38-7A5F-40F3-BE44-7A6309F691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9700" name="3 - Θέση αριθμού διαφάνειας">
            <a:extLst>
              <a:ext uri="{FF2B5EF4-FFF2-40B4-BE49-F238E27FC236}">
                <a16:creationId xmlns:a16="http://schemas.microsoft.com/office/drawing/2014/main" id="{63834E9F-6F95-4F40-9F93-56BA1833D0D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0BD5FBE-CA61-4D22-86E5-171B0A287EE7}" type="slidenum">
              <a:rPr lang="el-GR" altLang="en-US">
                <a:latin typeface="Calibri" panose="020F0502020204030204" pitchFamily="34" charset="0"/>
              </a:rPr>
              <a:pPr/>
              <a:t>9</a:t>
            </a:fld>
            <a:endParaRPr lang="el-GR"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6"/>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a:extLst>
              <a:ext uri="{FF2B5EF4-FFF2-40B4-BE49-F238E27FC236}">
                <a16:creationId xmlns:a16="http://schemas.microsoft.com/office/drawing/2014/main" id="{AE3E39FA-AE08-45CE-B047-DB57CF5566F1}"/>
              </a:ext>
            </a:extLst>
          </p:cNvPr>
          <p:cNvSpPr>
            <a:spLocks noGrp="1"/>
          </p:cNvSpPr>
          <p:nvPr>
            <p:ph type="dt" sz="half" idx="10"/>
          </p:nvPr>
        </p:nvSpPr>
        <p:spPr/>
        <p:txBody>
          <a:bodyPr/>
          <a:lstStyle>
            <a:lvl1pPr>
              <a:defRPr/>
            </a:lvl1pPr>
          </a:lstStyle>
          <a:p>
            <a:pPr>
              <a:defRPr/>
            </a:pPr>
            <a:fld id="{A0FB14D9-0170-4DCE-A225-30A56D8D24CC}"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37AB9A49-975E-4D1C-A901-BB05CABA7235}"/>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759E5D25-6612-404A-98C6-282A69A5A777}"/>
              </a:ext>
            </a:extLst>
          </p:cNvPr>
          <p:cNvSpPr>
            <a:spLocks noGrp="1"/>
          </p:cNvSpPr>
          <p:nvPr>
            <p:ph type="sldNum" sz="quarter" idx="12"/>
          </p:nvPr>
        </p:nvSpPr>
        <p:spPr/>
        <p:txBody>
          <a:bodyPr/>
          <a:lstStyle>
            <a:lvl1pPr>
              <a:defRPr smtClean="0"/>
            </a:lvl1pPr>
          </a:lstStyle>
          <a:p>
            <a:pPr>
              <a:defRPr/>
            </a:pPr>
            <a:fld id="{058D0214-EF77-4876-8953-1AB2B074822C}" type="slidenum">
              <a:rPr lang="el-GR" altLang="en-US"/>
              <a:pPr>
                <a:defRPr/>
              </a:pPr>
              <a:t>‹#›</a:t>
            </a:fld>
            <a:endParaRPr lang="el-GR" altLang="en-US"/>
          </a:p>
        </p:txBody>
      </p:sp>
    </p:spTree>
    <p:extLst>
      <p:ext uri="{BB962C8B-B14F-4D97-AF65-F5344CB8AC3E}">
        <p14:creationId xmlns:p14="http://schemas.microsoft.com/office/powerpoint/2010/main" val="3838479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1"/>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01AFEBF1-B9B3-4653-88AA-4D319399CDD4}"/>
              </a:ext>
            </a:extLst>
          </p:cNvPr>
          <p:cNvSpPr>
            <a:spLocks noGrp="1"/>
          </p:cNvSpPr>
          <p:nvPr>
            <p:ph type="dt" sz="half" idx="10"/>
          </p:nvPr>
        </p:nvSpPr>
        <p:spPr/>
        <p:txBody>
          <a:bodyPr/>
          <a:lstStyle>
            <a:lvl1pPr>
              <a:defRPr/>
            </a:lvl1pPr>
          </a:lstStyle>
          <a:p>
            <a:pPr>
              <a:defRPr/>
            </a:pPr>
            <a:fld id="{C0A862EA-F7DA-48A8-9DC5-1A3A468E59A7}" type="datetime1">
              <a:rPr lang="el-GR"/>
              <a:pPr>
                <a:defRPr/>
              </a:pPr>
              <a:t>23/5/2021</a:t>
            </a:fld>
            <a:endParaRPr lang="el-GR" dirty="0"/>
          </a:p>
        </p:txBody>
      </p:sp>
      <p:sp>
        <p:nvSpPr>
          <p:cNvPr id="6" name="Θέση υποσέλιδου 4">
            <a:extLst>
              <a:ext uri="{FF2B5EF4-FFF2-40B4-BE49-F238E27FC236}">
                <a16:creationId xmlns:a16="http://schemas.microsoft.com/office/drawing/2014/main" id="{27C26F6D-E2E0-4A25-A752-45FFEC4F57C2}"/>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7" name="Θέση αριθμού διαφάνειας 5">
            <a:extLst>
              <a:ext uri="{FF2B5EF4-FFF2-40B4-BE49-F238E27FC236}">
                <a16:creationId xmlns:a16="http://schemas.microsoft.com/office/drawing/2014/main" id="{9DB3C686-3607-4A8D-881B-F11A4C05E23D}"/>
              </a:ext>
            </a:extLst>
          </p:cNvPr>
          <p:cNvSpPr>
            <a:spLocks noGrp="1"/>
          </p:cNvSpPr>
          <p:nvPr>
            <p:ph type="sldNum" sz="quarter" idx="12"/>
          </p:nvPr>
        </p:nvSpPr>
        <p:spPr/>
        <p:txBody>
          <a:bodyPr/>
          <a:lstStyle>
            <a:lvl1pPr>
              <a:defRPr smtClean="0"/>
            </a:lvl1pPr>
          </a:lstStyle>
          <a:p>
            <a:pPr>
              <a:defRPr/>
            </a:pPr>
            <a:fld id="{6F6E6588-5C13-4EF5-98D4-91235F2EAA97}" type="slidenum">
              <a:rPr lang="el-GR" altLang="en-US"/>
              <a:pPr>
                <a:defRPr/>
              </a:pPr>
              <a:t>‹#›</a:t>
            </a:fld>
            <a:endParaRPr lang="el-GR" altLang="en-US"/>
          </a:p>
        </p:txBody>
      </p:sp>
    </p:spTree>
    <p:extLst>
      <p:ext uri="{BB962C8B-B14F-4D97-AF65-F5344CB8AC3E}">
        <p14:creationId xmlns:p14="http://schemas.microsoft.com/office/powerpoint/2010/main" val="45908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0FD6D96B-8F3B-4C73-A19C-779E7CC128C8}"/>
              </a:ext>
            </a:extLst>
          </p:cNvPr>
          <p:cNvSpPr>
            <a:spLocks noGrp="1"/>
          </p:cNvSpPr>
          <p:nvPr>
            <p:ph type="dt" sz="half" idx="10"/>
          </p:nvPr>
        </p:nvSpPr>
        <p:spPr/>
        <p:txBody>
          <a:bodyPr/>
          <a:lstStyle>
            <a:lvl1pPr>
              <a:defRPr/>
            </a:lvl1pPr>
          </a:lstStyle>
          <a:p>
            <a:pPr>
              <a:defRPr/>
            </a:pPr>
            <a:fld id="{6859246D-B77F-492D-9BFB-EFBA15D22542}"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72CC1EFC-A3B5-41E3-9FCB-ACE426D391D6}"/>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6" name="Θέση αριθμού διαφάνειας 5">
            <a:extLst>
              <a:ext uri="{FF2B5EF4-FFF2-40B4-BE49-F238E27FC236}">
                <a16:creationId xmlns:a16="http://schemas.microsoft.com/office/drawing/2014/main" id="{DC4D86A0-41A3-43CD-B165-01D14BA36743}"/>
              </a:ext>
            </a:extLst>
          </p:cNvPr>
          <p:cNvSpPr>
            <a:spLocks noGrp="1"/>
          </p:cNvSpPr>
          <p:nvPr>
            <p:ph type="sldNum" sz="quarter" idx="12"/>
          </p:nvPr>
        </p:nvSpPr>
        <p:spPr/>
        <p:txBody>
          <a:bodyPr/>
          <a:lstStyle>
            <a:lvl1pPr>
              <a:defRPr smtClean="0"/>
            </a:lvl1pPr>
          </a:lstStyle>
          <a:p>
            <a:pPr>
              <a:defRPr/>
            </a:pPr>
            <a:fld id="{2F06727E-19CF-4A9F-A998-0E7C3F21ADF5}" type="slidenum">
              <a:rPr lang="el-GR" altLang="en-US"/>
              <a:pPr>
                <a:defRPr/>
              </a:pPr>
              <a:t>‹#›</a:t>
            </a:fld>
            <a:endParaRPr lang="el-GR" altLang="en-US"/>
          </a:p>
        </p:txBody>
      </p:sp>
    </p:spTree>
    <p:extLst>
      <p:ext uri="{BB962C8B-B14F-4D97-AF65-F5344CB8AC3E}">
        <p14:creationId xmlns:p14="http://schemas.microsoft.com/office/powerpoint/2010/main" val="2545311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9"/>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95B5E86E-F3CC-49A1-834C-8DD317BDB98C}"/>
              </a:ext>
            </a:extLst>
          </p:cNvPr>
          <p:cNvSpPr>
            <a:spLocks noGrp="1"/>
          </p:cNvSpPr>
          <p:nvPr>
            <p:ph type="dt" sz="half" idx="10"/>
          </p:nvPr>
        </p:nvSpPr>
        <p:spPr/>
        <p:txBody>
          <a:bodyPr/>
          <a:lstStyle>
            <a:lvl1pPr>
              <a:defRPr/>
            </a:lvl1pPr>
          </a:lstStyle>
          <a:p>
            <a:pPr>
              <a:defRPr/>
            </a:pPr>
            <a:fld id="{5F9D8B71-F090-42B5-8E2C-53A40D646DD6}"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F756E7EF-2E82-4900-9319-597166B1ABE5}"/>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6" name="Θέση αριθμού διαφάνειας 5">
            <a:extLst>
              <a:ext uri="{FF2B5EF4-FFF2-40B4-BE49-F238E27FC236}">
                <a16:creationId xmlns:a16="http://schemas.microsoft.com/office/drawing/2014/main" id="{350ACB4E-97CF-4B91-8846-FEBEB5148FA5}"/>
              </a:ext>
            </a:extLst>
          </p:cNvPr>
          <p:cNvSpPr>
            <a:spLocks noGrp="1"/>
          </p:cNvSpPr>
          <p:nvPr>
            <p:ph type="sldNum" sz="quarter" idx="12"/>
          </p:nvPr>
        </p:nvSpPr>
        <p:spPr/>
        <p:txBody>
          <a:bodyPr/>
          <a:lstStyle>
            <a:lvl1pPr>
              <a:defRPr smtClean="0"/>
            </a:lvl1pPr>
          </a:lstStyle>
          <a:p>
            <a:pPr>
              <a:defRPr/>
            </a:pPr>
            <a:fld id="{3F6B51A9-5936-4BB5-B1E8-8CAB0100ECCD}" type="slidenum">
              <a:rPr lang="el-GR" altLang="en-US"/>
              <a:pPr>
                <a:defRPr/>
              </a:pPr>
              <a:t>‹#›</a:t>
            </a:fld>
            <a:endParaRPr lang="el-GR" altLang="en-US"/>
          </a:p>
        </p:txBody>
      </p:sp>
    </p:spTree>
    <p:extLst>
      <p:ext uri="{BB962C8B-B14F-4D97-AF65-F5344CB8AC3E}">
        <p14:creationId xmlns:p14="http://schemas.microsoft.com/office/powerpoint/2010/main" val="392004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9473BBE-7B40-4E76-9DEA-7D43BCEF7D4A}"/>
              </a:ext>
            </a:extLst>
          </p:cNvPr>
          <p:cNvSpPr>
            <a:spLocks noGrp="1"/>
          </p:cNvSpPr>
          <p:nvPr>
            <p:ph type="dt" sz="half" idx="10"/>
          </p:nvPr>
        </p:nvSpPr>
        <p:spPr/>
        <p:txBody>
          <a:bodyPr/>
          <a:lstStyle>
            <a:lvl1pPr>
              <a:defRPr/>
            </a:lvl1pPr>
          </a:lstStyle>
          <a:p>
            <a:pPr>
              <a:defRPr/>
            </a:pPr>
            <a:fld id="{871AE7F5-2ED5-4302-BD75-D2C16995C2AC}"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6C3E3DC6-D185-4B53-9F39-B0BCF37B7142}"/>
              </a:ext>
            </a:extLst>
          </p:cNvPr>
          <p:cNvSpPr>
            <a:spLocks noGrp="1"/>
          </p:cNvSpPr>
          <p:nvPr>
            <p:ph type="ftr" sz="quarter" idx="11"/>
          </p:nvPr>
        </p:nvSpPr>
        <p:spPr/>
        <p:txBody>
          <a:bodyPr/>
          <a:lstStyle>
            <a:lvl1pPr>
              <a:defRPr/>
            </a:lvl1pPr>
          </a:lstStyle>
          <a:p>
            <a:pPr>
              <a:defRPr/>
            </a:pPr>
            <a:r>
              <a:rPr lang="el-GR"/>
              <a:t>ΙΟΥΝΙΟΣ – ΙΟΥΛΙΟΣ 2017</a:t>
            </a:r>
          </a:p>
        </p:txBody>
      </p:sp>
      <p:sp>
        <p:nvSpPr>
          <p:cNvPr id="6" name="Θέση αριθμού διαφάνειας 5">
            <a:extLst>
              <a:ext uri="{FF2B5EF4-FFF2-40B4-BE49-F238E27FC236}">
                <a16:creationId xmlns:a16="http://schemas.microsoft.com/office/drawing/2014/main" id="{76F60903-006D-441F-B89E-6F8461B121EC}"/>
              </a:ext>
            </a:extLst>
          </p:cNvPr>
          <p:cNvSpPr>
            <a:spLocks noGrp="1"/>
          </p:cNvSpPr>
          <p:nvPr>
            <p:ph type="sldNum" sz="quarter" idx="12"/>
          </p:nvPr>
        </p:nvSpPr>
        <p:spPr/>
        <p:txBody>
          <a:bodyPr/>
          <a:lstStyle>
            <a:lvl1pPr>
              <a:defRPr smtClean="0"/>
            </a:lvl1pPr>
          </a:lstStyle>
          <a:p>
            <a:pPr>
              <a:defRPr/>
            </a:pPr>
            <a:fld id="{180B7186-27C5-46B5-903A-B05258EA90B9}" type="slidenum">
              <a:rPr lang="el-GR" altLang="en-US"/>
              <a:pPr>
                <a:defRPr/>
              </a:pPr>
              <a:t>‹#›</a:t>
            </a:fld>
            <a:endParaRPr lang="el-GR" altLang="en-US"/>
          </a:p>
        </p:txBody>
      </p:sp>
    </p:spTree>
    <p:extLst>
      <p:ext uri="{BB962C8B-B14F-4D97-AF65-F5344CB8AC3E}">
        <p14:creationId xmlns:p14="http://schemas.microsoft.com/office/powerpoint/2010/main" val="119981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a:extLst>
              <a:ext uri="{FF2B5EF4-FFF2-40B4-BE49-F238E27FC236}">
                <a16:creationId xmlns:a16="http://schemas.microsoft.com/office/drawing/2014/main" id="{1E76A332-F207-4B20-9638-F62848DA9217}"/>
              </a:ext>
            </a:extLst>
          </p:cNvPr>
          <p:cNvSpPr>
            <a:spLocks noGrp="1"/>
          </p:cNvSpPr>
          <p:nvPr>
            <p:ph type="dt" sz="half" idx="10"/>
          </p:nvPr>
        </p:nvSpPr>
        <p:spPr/>
        <p:txBody>
          <a:bodyPr/>
          <a:lstStyle>
            <a:lvl1pPr>
              <a:defRPr/>
            </a:lvl1pPr>
          </a:lstStyle>
          <a:p>
            <a:pPr>
              <a:defRPr/>
            </a:pPr>
            <a:fld id="{80C378B2-D731-4EC5-963B-128C04969571}"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EBE8C9EA-0F87-4726-9467-CAAA5D8A208B}"/>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1439E048-F19E-4416-9ABE-95449D28B005}"/>
              </a:ext>
            </a:extLst>
          </p:cNvPr>
          <p:cNvSpPr>
            <a:spLocks noGrp="1"/>
          </p:cNvSpPr>
          <p:nvPr>
            <p:ph type="sldNum" sz="quarter" idx="12"/>
          </p:nvPr>
        </p:nvSpPr>
        <p:spPr/>
        <p:txBody>
          <a:bodyPr/>
          <a:lstStyle>
            <a:lvl1pPr>
              <a:defRPr/>
            </a:lvl1pPr>
          </a:lstStyle>
          <a:p>
            <a:pPr>
              <a:defRPr/>
            </a:pPr>
            <a:fld id="{F130D40D-50C4-47C6-8B19-B7A75734A2AE}" type="slidenum">
              <a:rPr lang="el-GR" altLang="en-US"/>
              <a:pPr>
                <a:defRPr/>
              </a:pPr>
              <a:t>‹#›</a:t>
            </a:fld>
            <a:endParaRPr lang="el-GR" altLang="en-US"/>
          </a:p>
        </p:txBody>
      </p:sp>
    </p:spTree>
    <p:extLst>
      <p:ext uri="{BB962C8B-B14F-4D97-AF65-F5344CB8AC3E}">
        <p14:creationId xmlns:p14="http://schemas.microsoft.com/office/powerpoint/2010/main" val="406978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ADAEC50E-3B46-48AD-94B3-21D8E4A77E39}"/>
              </a:ext>
            </a:extLst>
          </p:cNvPr>
          <p:cNvSpPr>
            <a:spLocks noGrp="1"/>
          </p:cNvSpPr>
          <p:nvPr>
            <p:ph type="dt" sz="half" idx="10"/>
          </p:nvPr>
        </p:nvSpPr>
        <p:spPr/>
        <p:txBody>
          <a:bodyPr/>
          <a:lstStyle>
            <a:lvl1pPr>
              <a:defRPr/>
            </a:lvl1pPr>
          </a:lstStyle>
          <a:p>
            <a:pPr>
              <a:defRPr/>
            </a:pPr>
            <a:fld id="{F10AE7F7-36A5-4230-BB3A-D0F971BA7F19}" type="datetime1">
              <a:rPr lang="el-GR"/>
              <a:pPr>
                <a:defRPr/>
              </a:pPr>
              <a:t>23/5/2021</a:t>
            </a:fld>
            <a:endParaRPr lang="el-GR" dirty="0"/>
          </a:p>
        </p:txBody>
      </p:sp>
      <p:sp>
        <p:nvSpPr>
          <p:cNvPr id="6" name="Θέση υποσέλιδου 4">
            <a:extLst>
              <a:ext uri="{FF2B5EF4-FFF2-40B4-BE49-F238E27FC236}">
                <a16:creationId xmlns:a16="http://schemas.microsoft.com/office/drawing/2014/main" id="{DD1413AE-7CD9-4BAB-A200-D7C205805AE1}"/>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7" name="Θέση αριθμού διαφάνειας 5">
            <a:extLst>
              <a:ext uri="{FF2B5EF4-FFF2-40B4-BE49-F238E27FC236}">
                <a16:creationId xmlns:a16="http://schemas.microsoft.com/office/drawing/2014/main" id="{3D3D6267-1159-43AF-9EE5-1C0D704DC6C7}"/>
              </a:ext>
            </a:extLst>
          </p:cNvPr>
          <p:cNvSpPr>
            <a:spLocks noGrp="1"/>
          </p:cNvSpPr>
          <p:nvPr>
            <p:ph type="sldNum" sz="quarter" idx="12"/>
          </p:nvPr>
        </p:nvSpPr>
        <p:spPr/>
        <p:txBody>
          <a:bodyPr/>
          <a:lstStyle>
            <a:lvl1pPr>
              <a:defRPr/>
            </a:lvl1pPr>
          </a:lstStyle>
          <a:p>
            <a:pPr>
              <a:defRPr/>
            </a:pPr>
            <a:fld id="{4D83EB4B-703A-4080-A1E6-48A847AFDE4C}" type="slidenum">
              <a:rPr lang="el-GR" altLang="en-US"/>
              <a:pPr>
                <a:defRPr/>
              </a:pPr>
              <a:t>‹#›</a:t>
            </a:fld>
            <a:endParaRPr lang="el-GR" altLang="en-US"/>
          </a:p>
        </p:txBody>
      </p:sp>
    </p:spTree>
    <p:extLst>
      <p:ext uri="{BB962C8B-B14F-4D97-AF65-F5344CB8AC3E}">
        <p14:creationId xmlns:p14="http://schemas.microsoft.com/office/powerpoint/2010/main" val="25939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a:extLst>
              <a:ext uri="{FF2B5EF4-FFF2-40B4-BE49-F238E27FC236}">
                <a16:creationId xmlns:a16="http://schemas.microsoft.com/office/drawing/2014/main" id="{CFF351AD-192F-486C-A068-2960FEF50CE5}"/>
              </a:ext>
            </a:extLst>
          </p:cNvPr>
          <p:cNvSpPr>
            <a:spLocks noGrp="1"/>
          </p:cNvSpPr>
          <p:nvPr>
            <p:ph type="dt" sz="half" idx="10"/>
          </p:nvPr>
        </p:nvSpPr>
        <p:spPr/>
        <p:txBody>
          <a:bodyPr/>
          <a:lstStyle>
            <a:lvl1pPr>
              <a:defRPr/>
            </a:lvl1pPr>
          </a:lstStyle>
          <a:p>
            <a:pPr>
              <a:defRPr/>
            </a:pPr>
            <a:fld id="{92989402-0187-4D2C-ABB2-E00C4AF3BB8B}" type="datetime1">
              <a:rPr lang="el-GR"/>
              <a:pPr>
                <a:defRPr/>
              </a:pPr>
              <a:t>23/5/2021</a:t>
            </a:fld>
            <a:endParaRPr lang="el-GR" dirty="0"/>
          </a:p>
        </p:txBody>
      </p:sp>
      <p:sp>
        <p:nvSpPr>
          <p:cNvPr id="8" name="Θέση υποσέλιδου 4">
            <a:extLst>
              <a:ext uri="{FF2B5EF4-FFF2-40B4-BE49-F238E27FC236}">
                <a16:creationId xmlns:a16="http://schemas.microsoft.com/office/drawing/2014/main" id="{1CFD62AA-1A21-4DE4-9809-1568F6AF8703}"/>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9" name="Θέση αριθμού διαφάνειας 5">
            <a:extLst>
              <a:ext uri="{FF2B5EF4-FFF2-40B4-BE49-F238E27FC236}">
                <a16:creationId xmlns:a16="http://schemas.microsoft.com/office/drawing/2014/main" id="{32D46186-A5DB-4993-8131-2406A86285FA}"/>
              </a:ext>
            </a:extLst>
          </p:cNvPr>
          <p:cNvSpPr>
            <a:spLocks noGrp="1"/>
          </p:cNvSpPr>
          <p:nvPr>
            <p:ph type="sldNum" sz="quarter" idx="12"/>
          </p:nvPr>
        </p:nvSpPr>
        <p:spPr/>
        <p:txBody>
          <a:bodyPr/>
          <a:lstStyle>
            <a:lvl1pPr>
              <a:defRPr/>
            </a:lvl1pPr>
          </a:lstStyle>
          <a:p>
            <a:pPr>
              <a:defRPr/>
            </a:pPr>
            <a:fld id="{5D8AEE8E-111B-473A-B112-1D87C4BF2B95}" type="slidenum">
              <a:rPr lang="el-GR" altLang="en-US"/>
              <a:pPr>
                <a:defRPr/>
              </a:pPr>
              <a:t>‹#›</a:t>
            </a:fld>
            <a:endParaRPr lang="el-GR" altLang="en-US"/>
          </a:p>
        </p:txBody>
      </p:sp>
    </p:spTree>
    <p:extLst>
      <p:ext uri="{BB962C8B-B14F-4D97-AF65-F5344CB8AC3E}">
        <p14:creationId xmlns:p14="http://schemas.microsoft.com/office/powerpoint/2010/main" val="1140804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Ορθογώνιο 5">
            <a:extLst>
              <a:ext uri="{FF2B5EF4-FFF2-40B4-BE49-F238E27FC236}">
                <a16:creationId xmlns:a16="http://schemas.microsoft.com/office/drawing/2014/main" id="{FDA308BD-43BC-4DBA-9EDE-F123ECFF6C74}"/>
              </a:ext>
            </a:extLst>
          </p:cNvPr>
          <p:cNvSpPr>
            <a:spLocks noChangeArrowheads="1"/>
          </p:cNvSpPr>
          <p:nvPr userDrawn="1"/>
        </p:nvSpPr>
        <p:spPr bwMode="auto">
          <a:xfrm>
            <a:off x="1588" y="28575"/>
            <a:ext cx="5146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n-US" sz="1200">
                <a:latin typeface="Calibri" panose="020F0502020204030204" pitchFamily="34" charset="0"/>
              </a:rPr>
              <a:t>ΔΙΟΙΚΗΣΗ ΑΠΟΔΟΣΗΣ ΔΗΜΟΣΙΩΝ ΟΡΓΑΝΙΣΜΩΝ</a:t>
            </a:r>
          </a:p>
        </p:txBody>
      </p:sp>
      <p:sp>
        <p:nvSpPr>
          <p:cNvPr id="2" name="Τίτλος 1"/>
          <p:cNvSpPr>
            <a:spLocks noGrp="1"/>
          </p:cNvSpPr>
          <p:nvPr>
            <p:ph type="title"/>
          </p:nvPr>
        </p:nvSpPr>
        <p:spPr/>
        <p:txBody>
          <a:bodyPr/>
          <a:lstStyle/>
          <a:p>
            <a:r>
              <a:rPr lang="el-GR"/>
              <a:t>Στυλ κύριου τίτλου</a:t>
            </a:r>
          </a:p>
        </p:txBody>
      </p:sp>
      <p:sp>
        <p:nvSpPr>
          <p:cNvPr id="4" name="Θέση ημερομηνίας 2">
            <a:extLst>
              <a:ext uri="{FF2B5EF4-FFF2-40B4-BE49-F238E27FC236}">
                <a16:creationId xmlns:a16="http://schemas.microsoft.com/office/drawing/2014/main" id="{5AB228D9-BBCB-462D-A816-141F85E04EFC}"/>
              </a:ext>
            </a:extLst>
          </p:cNvPr>
          <p:cNvSpPr>
            <a:spLocks noGrp="1"/>
          </p:cNvSpPr>
          <p:nvPr>
            <p:ph type="dt" sz="half" idx="10"/>
          </p:nvPr>
        </p:nvSpPr>
        <p:spPr/>
        <p:txBody>
          <a:bodyPr/>
          <a:lstStyle>
            <a:lvl1pPr>
              <a:defRPr/>
            </a:lvl1pPr>
          </a:lstStyle>
          <a:p>
            <a:pPr>
              <a:defRPr/>
            </a:pPr>
            <a:fld id="{3C7EE934-43B2-4606-ABBB-067115D98BFA}" type="datetime1">
              <a:rPr lang="el-GR"/>
              <a:pPr>
                <a:defRPr/>
              </a:pPr>
              <a:t>23/5/2021</a:t>
            </a:fld>
            <a:endParaRPr lang="el-GR" dirty="0"/>
          </a:p>
        </p:txBody>
      </p:sp>
      <p:sp>
        <p:nvSpPr>
          <p:cNvPr id="5" name="Θέση υποσέλιδου 3">
            <a:extLst>
              <a:ext uri="{FF2B5EF4-FFF2-40B4-BE49-F238E27FC236}">
                <a16:creationId xmlns:a16="http://schemas.microsoft.com/office/drawing/2014/main" id="{960AE42B-A051-4A6F-8CE0-18AC857BB012}"/>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6" name="Θέση αριθμού διαφάνειας 4">
            <a:extLst>
              <a:ext uri="{FF2B5EF4-FFF2-40B4-BE49-F238E27FC236}">
                <a16:creationId xmlns:a16="http://schemas.microsoft.com/office/drawing/2014/main" id="{9756ABBD-D0DB-4089-8900-FE83A15CE24A}"/>
              </a:ext>
            </a:extLst>
          </p:cNvPr>
          <p:cNvSpPr>
            <a:spLocks noGrp="1"/>
          </p:cNvSpPr>
          <p:nvPr>
            <p:ph type="sldNum" sz="quarter" idx="12"/>
          </p:nvPr>
        </p:nvSpPr>
        <p:spPr/>
        <p:txBody>
          <a:bodyPr/>
          <a:lstStyle>
            <a:lvl1pPr>
              <a:defRPr smtClean="0"/>
            </a:lvl1pPr>
          </a:lstStyle>
          <a:p>
            <a:pPr>
              <a:defRPr/>
            </a:pPr>
            <a:fld id="{09C4328B-888E-4B33-8E61-3AB8B0C90B9C}" type="slidenum">
              <a:rPr lang="el-GR" altLang="en-US"/>
              <a:pPr>
                <a:defRPr/>
              </a:pPr>
              <a:t>‹#›</a:t>
            </a:fld>
            <a:endParaRPr lang="el-GR" altLang="en-US"/>
          </a:p>
        </p:txBody>
      </p:sp>
    </p:spTree>
    <p:extLst>
      <p:ext uri="{BB962C8B-B14F-4D97-AF65-F5344CB8AC3E}">
        <p14:creationId xmlns:p14="http://schemas.microsoft.com/office/powerpoint/2010/main" val="40033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7C33766-00D1-4804-AB6C-E6787204D0F8}"/>
              </a:ext>
            </a:extLst>
          </p:cNvPr>
          <p:cNvSpPr>
            <a:spLocks noGrp="1"/>
          </p:cNvSpPr>
          <p:nvPr>
            <p:ph type="dt" sz="half" idx="10"/>
          </p:nvPr>
        </p:nvSpPr>
        <p:spPr/>
        <p:txBody>
          <a:bodyPr/>
          <a:lstStyle>
            <a:lvl1pPr>
              <a:defRPr/>
            </a:lvl1pPr>
          </a:lstStyle>
          <a:p>
            <a:pPr>
              <a:defRPr/>
            </a:pPr>
            <a:fld id="{C3E9E957-E2C3-4C08-BB99-F913A6A6AFC1}" type="datetime1">
              <a:rPr lang="el-GR"/>
              <a:pPr>
                <a:defRPr/>
              </a:pPr>
              <a:t>23/5/2021</a:t>
            </a:fld>
            <a:endParaRPr lang="el-GR" dirty="0"/>
          </a:p>
        </p:txBody>
      </p:sp>
      <p:sp>
        <p:nvSpPr>
          <p:cNvPr id="3" name="Θέση υποσέλιδου 2">
            <a:extLst>
              <a:ext uri="{FF2B5EF4-FFF2-40B4-BE49-F238E27FC236}">
                <a16:creationId xmlns:a16="http://schemas.microsoft.com/office/drawing/2014/main" id="{BC8D2136-C241-4AD2-95B1-9E6797694924}"/>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4" name="Θέση αριθμού διαφάνειας 3">
            <a:extLst>
              <a:ext uri="{FF2B5EF4-FFF2-40B4-BE49-F238E27FC236}">
                <a16:creationId xmlns:a16="http://schemas.microsoft.com/office/drawing/2014/main" id="{722201B7-234B-42E2-A095-8F5FEDBF9BF6}"/>
              </a:ext>
            </a:extLst>
          </p:cNvPr>
          <p:cNvSpPr>
            <a:spLocks noGrp="1"/>
          </p:cNvSpPr>
          <p:nvPr>
            <p:ph type="sldNum" sz="quarter" idx="12"/>
          </p:nvPr>
        </p:nvSpPr>
        <p:spPr/>
        <p:txBody>
          <a:bodyPr/>
          <a:lstStyle>
            <a:lvl1pPr>
              <a:defRPr smtClean="0"/>
            </a:lvl1pPr>
          </a:lstStyle>
          <a:p>
            <a:pPr>
              <a:defRPr/>
            </a:pPr>
            <a:fld id="{864F8644-3BE6-4D15-8325-79EC504068F4}" type="slidenum">
              <a:rPr lang="el-GR" altLang="en-US"/>
              <a:pPr>
                <a:defRPr/>
              </a:pPr>
              <a:t>‹#›</a:t>
            </a:fld>
            <a:endParaRPr lang="el-GR" altLang="en-US"/>
          </a:p>
        </p:txBody>
      </p:sp>
    </p:spTree>
    <p:extLst>
      <p:ext uri="{BB962C8B-B14F-4D97-AF65-F5344CB8AC3E}">
        <p14:creationId xmlns:p14="http://schemas.microsoft.com/office/powerpoint/2010/main" val="1463721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Θέση ημερομηνίας 3">
            <a:extLst>
              <a:ext uri="{FF2B5EF4-FFF2-40B4-BE49-F238E27FC236}">
                <a16:creationId xmlns:a16="http://schemas.microsoft.com/office/drawing/2014/main" id="{FA946F31-651C-468A-8EC7-89A9D4743436}"/>
              </a:ext>
            </a:extLst>
          </p:cNvPr>
          <p:cNvSpPr>
            <a:spLocks noGrp="1"/>
          </p:cNvSpPr>
          <p:nvPr>
            <p:ph type="dt" sz="half" idx="10"/>
          </p:nvPr>
        </p:nvSpPr>
        <p:spPr/>
        <p:txBody>
          <a:bodyPr/>
          <a:lstStyle>
            <a:lvl1pPr>
              <a:defRPr/>
            </a:lvl1pPr>
          </a:lstStyle>
          <a:p>
            <a:pPr>
              <a:defRPr/>
            </a:pPr>
            <a:fld id="{5DA0637F-2520-4474-BFB3-7A2F0CD6F594}" type="datetime1">
              <a:rPr lang="el-GR"/>
              <a:pPr>
                <a:defRPr/>
              </a:pPr>
              <a:t>23/5/2021</a:t>
            </a:fld>
            <a:endParaRPr lang="el-GR" dirty="0"/>
          </a:p>
        </p:txBody>
      </p:sp>
      <p:sp>
        <p:nvSpPr>
          <p:cNvPr id="4" name="Θέση υποσέλιδου 4">
            <a:extLst>
              <a:ext uri="{FF2B5EF4-FFF2-40B4-BE49-F238E27FC236}">
                <a16:creationId xmlns:a16="http://schemas.microsoft.com/office/drawing/2014/main" id="{3A357EA0-B6D1-4756-8764-87877E1288DB}"/>
              </a:ext>
            </a:extLst>
          </p:cNvPr>
          <p:cNvSpPr>
            <a:spLocks noGrp="1"/>
          </p:cNvSpPr>
          <p:nvPr>
            <p:ph type="ftr" sz="quarter" idx="11"/>
          </p:nvPr>
        </p:nvSpPr>
        <p:spPr/>
        <p:txBody>
          <a:bodyPr/>
          <a:lstStyle>
            <a:lvl1pPr>
              <a:defRPr/>
            </a:lvl1pPr>
          </a:lstStyle>
          <a:p>
            <a:pPr>
              <a:defRPr/>
            </a:pPr>
            <a:r>
              <a:rPr lang="el-GR"/>
              <a:t>ΦΕΒΡΟΥΑΡΙΟΣ-ΜΑΡΤΙΟΣ 2014</a:t>
            </a:r>
          </a:p>
        </p:txBody>
      </p:sp>
      <p:sp>
        <p:nvSpPr>
          <p:cNvPr id="5" name="Θέση αριθμού διαφάνειας 5">
            <a:extLst>
              <a:ext uri="{FF2B5EF4-FFF2-40B4-BE49-F238E27FC236}">
                <a16:creationId xmlns:a16="http://schemas.microsoft.com/office/drawing/2014/main" id="{A139C8AB-A959-4C00-A0F5-F5AFBA7246AF}"/>
              </a:ext>
            </a:extLst>
          </p:cNvPr>
          <p:cNvSpPr>
            <a:spLocks noGrp="1"/>
          </p:cNvSpPr>
          <p:nvPr>
            <p:ph type="sldNum" sz="quarter" idx="12"/>
          </p:nvPr>
        </p:nvSpPr>
        <p:spPr/>
        <p:txBody>
          <a:bodyPr/>
          <a:lstStyle>
            <a:lvl1pPr>
              <a:defRPr/>
            </a:lvl1pPr>
          </a:lstStyle>
          <a:p>
            <a:pPr>
              <a:defRPr/>
            </a:pPr>
            <a:fld id="{45655DA0-EA8F-4D4A-8A25-505DA06AF198}" type="slidenum">
              <a:rPr lang="el-GR" altLang="en-US"/>
              <a:pPr>
                <a:defRPr/>
              </a:pPr>
              <a:t>‹#›</a:t>
            </a:fld>
            <a:endParaRPr lang="el-GR" altLang="en-US"/>
          </a:p>
        </p:txBody>
      </p:sp>
    </p:spTree>
    <p:extLst>
      <p:ext uri="{BB962C8B-B14F-4D97-AF65-F5344CB8AC3E}">
        <p14:creationId xmlns:p14="http://schemas.microsoft.com/office/powerpoint/2010/main" val="638897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1"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a:extLst>
              <a:ext uri="{FF2B5EF4-FFF2-40B4-BE49-F238E27FC236}">
                <a16:creationId xmlns:a16="http://schemas.microsoft.com/office/drawing/2014/main" id="{372E339D-F05D-4963-8EE6-A21AE9A03276}"/>
              </a:ext>
            </a:extLst>
          </p:cNvPr>
          <p:cNvSpPr>
            <a:spLocks noGrp="1"/>
          </p:cNvSpPr>
          <p:nvPr>
            <p:ph type="dt" sz="half" idx="10"/>
          </p:nvPr>
        </p:nvSpPr>
        <p:spPr/>
        <p:txBody>
          <a:bodyPr/>
          <a:lstStyle>
            <a:lvl1pPr>
              <a:defRPr/>
            </a:lvl1pPr>
          </a:lstStyle>
          <a:p>
            <a:pPr>
              <a:defRPr/>
            </a:pPr>
            <a:fld id="{A396016D-C3A7-49BB-B586-3607B1EC8C54}" type="datetime1">
              <a:rPr lang="el-GR"/>
              <a:pPr>
                <a:defRPr/>
              </a:pPr>
              <a:t>23/5/2021</a:t>
            </a:fld>
            <a:endParaRPr lang="el-GR" dirty="0"/>
          </a:p>
        </p:txBody>
      </p:sp>
      <p:sp>
        <p:nvSpPr>
          <p:cNvPr id="6" name="Θέση υποσέλιδου 4">
            <a:extLst>
              <a:ext uri="{FF2B5EF4-FFF2-40B4-BE49-F238E27FC236}">
                <a16:creationId xmlns:a16="http://schemas.microsoft.com/office/drawing/2014/main" id="{60B69CF8-2EA0-41D3-B089-F8209D29367D}"/>
              </a:ext>
            </a:extLst>
          </p:cNvPr>
          <p:cNvSpPr>
            <a:spLocks noGrp="1"/>
          </p:cNvSpPr>
          <p:nvPr>
            <p:ph type="ftr" sz="quarter" idx="11"/>
          </p:nvPr>
        </p:nvSpPr>
        <p:spPr/>
        <p:txBody>
          <a:bodyPr/>
          <a:lstStyle>
            <a:lvl1pPr>
              <a:defRPr/>
            </a:lvl1pPr>
          </a:lstStyle>
          <a:p>
            <a:pPr>
              <a:defRPr/>
            </a:pPr>
            <a:r>
              <a:rPr lang="el-GR"/>
              <a:t>ΙΟΥΝΙΟΣ - ΙΟΥΛΙΟΣ 2016</a:t>
            </a:r>
          </a:p>
        </p:txBody>
      </p:sp>
      <p:sp>
        <p:nvSpPr>
          <p:cNvPr id="7" name="Θέση αριθμού διαφάνειας 5">
            <a:extLst>
              <a:ext uri="{FF2B5EF4-FFF2-40B4-BE49-F238E27FC236}">
                <a16:creationId xmlns:a16="http://schemas.microsoft.com/office/drawing/2014/main" id="{EFB3188F-818E-4726-8651-CF7D2FA2A1DB}"/>
              </a:ext>
            </a:extLst>
          </p:cNvPr>
          <p:cNvSpPr>
            <a:spLocks noGrp="1"/>
          </p:cNvSpPr>
          <p:nvPr>
            <p:ph type="sldNum" sz="quarter" idx="12"/>
          </p:nvPr>
        </p:nvSpPr>
        <p:spPr/>
        <p:txBody>
          <a:bodyPr/>
          <a:lstStyle>
            <a:lvl1pPr>
              <a:defRPr smtClean="0"/>
            </a:lvl1pPr>
          </a:lstStyle>
          <a:p>
            <a:pPr>
              <a:defRPr/>
            </a:pPr>
            <a:fld id="{7C262E0B-F0EE-41F4-A7E7-C64826045598}" type="slidenum">
              <a:rPr lang="el-GR" altLang="en-US"/>
              <a:pPr>
                <a:defRPr/>
              </a:pPr>
              <a:t>‹#›</a:t>
            </a:fld>
            <a:endParaRPr lang="el-GR" altLang="en-US"/>
          </a:p>
        </p:txBody>
      </p:sp>
    </p:spTree>
    <p:extLst>
      <p:ext uri="{BB962C8B-B14F-4D97-AF65-F5344CB8AC3E}">
        <p14:creationId xmlns:p14="http://schemas.microsoft.com/office/powerpoint/2010/main" val="356769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a:extLst>
              <a:ext uri="{FF2B5EF4-FFF2-40B4-BE49-F238E27FC236}">
                <a16:creationId xmlns:a16="http://schemas.microsoft.com/office/drawing/2014/main" id="{74C76713-7E50-4676-B5B3-F3673CF2ACD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a:extLst>
              <a:ext uri="{FF2B5EF4-FFF2-40B4-BE49-F238E27FC236}">
                <a16:creationId xmlns:a16="http://schemas.microsoft.com/office/drawing/2014/main" id="{A438F0B5-4A0D-4C81-854A-D1A3BF11905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a:extLst>
              <a:ext uri="{FF2B5EF4-FFF2-40B4-BE49-F238E27FC236}">
                <a16:creationId xmlns:a16="http://schemas.microsoft.com/office/drawing/2014/main" id="{A0F24516-EB93-44DE-AB83-8267F046237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6AF448B-F934-4EEC-B91D-07DC648F35E3}" type="datetime1">
              <a:rPr lang="el-GR"/>
              <a:pPr>
                <a:defRPr/>
              </a:pPr>
              <a:t>23/5/2021</a:t>
            </a:fld>
            <a:endParaRPr lang="el-GR" dirty="0"/>
          </a:p>
        </p:txBody>
      </p:sp>
      <p:sp>
        <p:nvSpPr>
          <p:cNvPr id="5" name="Θέση υποσέλιδου 4">
            <a:extLst>
              <a:ext uri="{FF2B5EF4-FFF2-40B4-BE49-F238E27FC236}">
                <a16:creationId xmlns:a16="http://schemas.microsoft.com/office/drawing/2014/main" id="{BDFB2852-7353-4C3D-A201-E95C7049D35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l-GR"/>
              <a:t>ΦΕΒΡΟΥΑΡΙΟΣ-ΜΑΡΤΙΟΣ 2014</a:t>
            </a:r>
          </a:p>
        </p:txBody>
      </p:sp>
      <p:sp>
        <p:nvSpPr>
          <p:cNvPr id="6" name="Θέση αριθμού διαφάνειας 5">
            <a:extLst>
              <a:ext uri="{FF2B5EF4-FFF2-40B4-BE49-F238E27FC236}">
                <a16:creationId xmlns:a16="http://schemas.microsoft.com/office/drawing/2014/main" id="{522A9989-E95D-478A-B7DF-B8AFD58286C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7BCBF4A0-3E0D-43A9-9173-6886ED62569F}" type="slidenum">
              <a:rPr lang="el-GR" altLang="en-US"/>
              <a:pPr>
                <a:defRPr/>
              </a:pPr>
              <a:t>‹#›</a:t>
            </a:fld>
            <a:endParaRPr lang="el-GR" altLang="en-US"/>
          </a:p>
        </p:txBody>
      </p:sp>
    </p:spTree>
  </p:cSld>
  <p:clrMap bg1="lt1" tx1="dk1" bg2="lt2" tx2="dk2" accent1="accent1" accent2="accent2" accent3="accent3" accent4="accent4" accent5="accent5" accent6="accent6" hlink="hlink" folHlink="folHlink"/>
  <p:sldLayoutIdLst>
    <p:sldLayoutId id="2147484484" r:id="rId1"/>
    <p:sldLayoutId id="2147484485" r:id="rId2"/>
    <p:sldLayoutId id="2147484480" r:id="rId3"/>
    <p:sldLayoutId id="2147484481" r:id="rId4"/>
    <p:sldLayoutId id="2147484482" r:id="rId5"/>
    <p:sldLayoutId id="2147484486" r:id="rId6"/>
    <p:sldLayoutId id="2147484487" r:id="rId7"/>
    <p:sldLayoutId id="2147484483" r:id="rId8"/>
    <p:sldLayoutId id="2147484488" r:id="rId9"/>
    <p:sldLayoutId id="2147484489" r:id="rId10"/>
    <p:sldLayoutId id="2147484490" r:id="rId11"/>
    <p:sldLayoutId id="2147484491" r:id="rId12"/>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a:extLst>
              <a:ext uri="{FF2B5EF4-FFF2-40B4-BE49-F238E27FC236}">
                <a16:creationId xmlns:a16="http://schemas.microsoft.com/office/drawing/2014/main" id="{6F07FC9B-D8B8-4545-992C-4DAF2D8497E3}"/>
              </a:ext>
            </a:extLst>
          </p:cNvPr>
          <p:cNvSpPr>
            <a:spLocks noGrp="1"/>
          </p:cNvSpPr>
          <p:nvPr>
            <p:ph type="ctrTitle"/>
          </p:nvPr>
        </p:nvSpPr>
        <p:spPr>
          <a:xfrm>
            <a:off x="685800" y="1700213"/>
            <a:ext cx="7918450" cy="1584325"/>
          </a:xfrm>
        </p:spPr>
        <p:txBody>
          <a:bodyPr/>
          <a:lstStyle/>
          <a:p>
            <a:pPr eaLnBrk="1" hangingPunct="1"/>
            <a:br>
              <a:rPr lang="el-GR" altLang="el-GR" sz="3200" b="1"/>
            </a:br>
            <a:r>
              <a:rPr lang="el-GR" altLang="el-GR" sz="3600" b="1"/>
              <a:t>3.1</a:t>
            </a:r>
            <a:r>
              <a:rPr lang="el-GR" altLang="el-GR" sz="4000" b="1"/>
              <a:t>. ΚΑΤΑΡΤΙΣΗ ΠΡΟΫΠΟΛΟΓΙΣΜΩΝ ΟΤΑ (Δήμοι, Περιφέρειες, ΝΠΔΔ)</a:t>
            </a:r>
            <a:br>
              <a:rPr lang="el-GR" altLang="el-GR" sz="4000" b="1"/>
            </a:br>
            <a:endParaRPr lang="el-GR" altLang="el-GR" sz="4000" b="1"/>
          </a:p>
        </p:txBody>
      </p:sp>
      <p:sp>
        <p:nvSpPr>
          <p:cNvPr id="3" name="Υπότιτλος 2">
            <a:extLst>
              <a:ext uri="{FF2B5EF4-FFF2-40B4-BE49-F238E27FC236}">
                <a16:creationId xmlns:a16="http://schemas.microsoft.com/office/drawing/2014/main" id="{F51898DF-0D5F-4113-A90D-C98FB461C36C}"/>
              </a:ext>
            </a:extLst>
          </p:cNvPr>
          <p:cNvSpPr>
            <a:spLocks noGrp="1"/>
          </p:cNvSpPr>
          <p:nvPr>
            <p:ph type="subTitle" idx="1"/>
          </p:nvPr>
        </p:nvSpPr>
        <p:spPr>
          <a:xfrm>
            <a:off x="611188" y="4005263"/>
            <a:ext cx="7848600" cy="1079500"/>
          </a:xfrm>
        </p:spPr>
        <p:txBody>
          <a:bodyPr rtlCol="0">
            <a:noAutofit/>
          </a:bodyPr>
          <a:lstStyle/>
          <a:p>
            <a:pPr eaLnBrk="1" fontAlgn="auto" hangingPunct="1">
              <a:spcAft>
                <a:spcPts val="0"/>
              </a:spcAft>
              <a:defRPr/>
            </a:pPr>
            <a:r>
              <a:rPr lang="el-GR" b="1" dirty="0">
                <a:solidFill>
                  <a:schemeClr val="tx1">
                    <a:lumMod val="95000"/>
                    <a:lumOff val="5000"/>
                  </a:schemeClr>
                </a:solidFill>
              </a:rPr>
              <a:t>Τμήμα Αναπτυξιακών – Περιφερειακών Πολιτικών</a:t>
            </a:r>
            <a:endParaRPr lang="el-GR" sz="2800" b="1" dirty="0">
              <a:solidFill>
                <a:schemeClr val="tx1">
                  <a:lumMod val="95000"/>
                  <a:lumOff val="5000"/>
                </a:schemeClr>
              </a:solidFill>
            </a:endParaRPr>
          </a:p>
        </p:txBody>
      </p:sp>
      <p:sp>
        <p:nvSpPr>
          <p:cNvPr id="11268" name="TextBox 3">
            <a:extLst>
              <a:ext uri="{FF2B5EF4-FFF2-40B4-BE49-F238E27FC236}">
                <a16:creationId xmlns:a16="http://schemas.microsoft.com/office/drawing/2014/main" id="{7A5CEF96-3D02-4A7F-A111-989D42C6D00B}"/>
              </a:ext>
            </a:extLst>
          </p:cNvPr>
          <p:cNvSpPr txBox="1">
            <a:spLocks noChangeArrowheads="1"/>
          </p:cNvSpPr>
          <p:nvPr/>
        </p:nvSpPr>
        <p:spPr bwMode="auto">
          <a:xfrm>
            <a:off x="0" y="0"/>
            <a:ext cx="9144000" cy="1077913"/>
          </a:xfrm>
          <a:prstGeom prst="rect">
            <a:avLst/>
          </a:prstGeom>
          <a:noFill/>
          <a:ln w="9525">
            <a:noFill/>
            <a:miter lim="800000"/>
            <a:headEnd/>
            <a:tailEnd/>
          </a:ln>
        </p:spPr>
        <p:txBody>
          <a:bodyPr>
            <a:spAutoFit/>
          </a:bodyPr>
          <a:lstStyle/>
          <a:p>
            <a:pPr algn="ctr" eaLnBrk="1" hangingPunct="1">
              <a:defRPr/>
            </a:pPr>
            <a:r>
              <a:rPr lang="el-GR" altLang="el-GR" sz="3200" b="1" dirty="0">
                <a:solidFill>
                  <a:schemeClr val="tx2">
                    <a:lumMod val="50000"/>
                  </a:schemeClr>
                </a:solidFill>
                <a:latin typeface="Calibri" pitchFamily="34" charset="0"/>
              </a:rPr>
              <a:t>ΟΙΚΟΝΟΜΙΚΑ ΤΗΣ ΤΟΠΙΚΗΣ ΚΑΙ ΤΗΣ</a:t>
            </a:r>
          </a:p>
          <a:p>
            <a:pPr algn="ctr" eaLnBrk="1" hangingPunct="1">
              <a:defRPr/>
            </a:pPr>
            <a:r>
              <a:rPr lang="el-GR" altLang="el-GR" sz="3200" b="1" dirty="0">
                <a:solidFill>
                  <a:schemeClr val="tx2">
                    <a:lumMod val="50000"/>
                  </a:schemeClr>
                </a:solidFill>
                <a:latin typeface="Calibri" pitchFamily="34" charset="0"/>
              </a:rPr>
              <a:t> ΠΕΡΙΦΕΡΕΙΑΚΗΣ ΑΥΤΟΔΙΟΙΚΗΣΗΣ</a:t>
            </a:r>
          </a:p>
        </p:txBody>
      </p:sp>
      <p:sp>
        <p:nvSpPr>
          <p:cNvPr id="5" name="Υπότιτλος 2">
            <a:extLst>
              <a:ext uri="{FF2B5EF4-FFF2-40B4-BE49-F238E27FC236}">
                <a16:creationId xmlns:a16="http://schemas.microsoft.com/office/drawing/2014/main" id="{E43CC485-8669-4317-A9F6-C6417E1E0742}"/>
              </a:ext>
            </a:extLst>
          </p:cNvPr>
          <p:cNvSpPr txBox="1">
            <a:spLocks/>
          </p:cNvSpPr>
          <p:nvPr/>
        </p:nvSpPr>
        <p:spPr bwMode="auto">
          <a:xfrm>
            <a:off x="763588" y="5084763"/>
            <a:ext cx="7337425" cy="1512887"/>
          </a:xfrm>
          <a:prstGeom prst="rect">
            <a:avLst/>
          </a:prstGeom>
          <a:noFill/>
          <a:ln w="9525">
            <a:noFill/>
            <a:miter lim="800000"/>
            <a:headEnd/>
            <a:tailEnd/>
          </a:ln>
        </p:spPr>
        <p:txBody>
          <a:bodyPr>
            <a:normAutofit/>
          </a:bodyPr>
          <a:lstStyle/>
          <a:p>
            <a:pPr algn="just" eaLnBrk="1" fontAlgn="auto" hangingPunct="1">
              <a:spcBef>
                <a:spcPts val="1800"/>
              </a:spcBef>
              <a:spcAft>
                <a:spcPts val="0"/>
              </a:spcAft>
              <a:buFont typeface="Arial" panose="020B0604020202020204" pitchFamily="34" charset="0"/>
              <a:buNone/>
              <a:defRPr/>
            </a:pPr>
            <a:r>
              <a:rPr lang="el-GR" sz="2400" b="1" dirty="0">
                <a:solidFill>
                  <a:schemeClr val="tx1">
                    <a:lumMod val="95000"/>
                    <a:lumOff val="5000"/>
                  </a:schemeClr>
                </a:solidFill>
                <a:latin typeface="+mn-lt"/>
              </a:rPr>
              <a:t>Εισηγητής</a:t>
            </a:r>
            <a:r>
              <a:rPr lang="en-US" sz="2400" b="1" dirty="0">
                <a:solidFill>
                  <a:schemeClr val="tx1">
                    <a:lumMod val="95000"/>
                    <a:lumOff val="5000"/>
                  </a:schemeClr>
                </a:solidFill>
                <a:latin typeface="+mn-lt"/>
              </a:rPr>
              <a:t>:</a:t>
            </a:r>
            <a:r>
              <a:rPr lang="el-GR" sz="2400" b="1" dirty="0">
                <a:solidFill>
                  <a:schemeClr val="tx1">
                    <a:lumMod val="95000"/>
                    <a:lumOff val="5000"/>
                  </a:schemeClr>
                </a:solidFill>
                <a:latin typeface="+mn-lt"/>
              </a:rPr>
              <a:t> </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Κώστας Τρυποσκούφης</a:t>
            </a:r>
          </a:p>
          <a:p>
            <a:pPr algn="just" eaLnBrk="1" fontAlgn="auto" hangingPunct="1">
              <a:spcBef>
                <a:spcPts val="0"/>
              </a:spcBef>
              <a:spcAft>
                <a:spcPts val="0"/>
              </a:spcAft>
              <a:buFont typeface="Arial" panose="020B0604020202020204" pitchFamily="34" charset="0"/>
              <a:buNone/>
              <a:defRPr/>
            </a:pPr>
            <a:r>
              <a:rPr lang="el-GR" sz="2000" dirty="0">
                <a:solidFill>
                  <a:schemeClr val="tx1">
                    <a:lumMod val="95000"/>
                    <a:lumOff val="5000"/>
                  </a:schemeClr>
                </a:solidFill>
                <a:latin typeface="+mn-lt"/>
              </a:rPr>
              <a:t>ΥΠΕΣ /Δ/</a:t>
            </a:r>
            <a:r>
              <a:rPr lang="el-GR" sz="2000" dirty="0" err="1">
                <a:solidFill>
                  <a:schemeClr val="tx1">
                    <a:lumMod val="95000"/>
                    <a:lumOff val="5000"/>
                  </a:schemeClr>
                </a:solidFill>
                <a:latin typeface="+mn-lt"/>
              </a:rPr>
              <a:t>νσ</a:t>
            </a:r>
            <a:r>
              <a:rPr lang="el-GR" sz="2000" dirty="0">
                <a:solidFill>
                  <a:schemeClr val="tx1">
                    <a:lumMod val="95000"/>
                    <a:lumOff val="5000"/>
                  </a:schemeClr>
                </a:solidFill>
                <a:latin typeface="+mn-lt"/>
              </a:rPr>
              <a:t>η Οικονομικών Τοπικής Αυτοδιοίκησης (ΔΟΙΚΤΑ)</a:t>
            </a:r>
          </a:p>
          <a:p>
            <a:pPr algn="just" eaLnBrk="1" fontAlgn="auto" hangingPunct="1">
              <a:spcBef>
                <a:spcPts val="0"/>
              </a:spcBef>
              <a:spcAft>
                <a:spcPts val="0"/>
              </a:spcAft>
              <a:buFont typeface="Arial" panose="020B0604020202020204" pitchFamily="34" charset="0"/>
              <a:buNone/>
              <a:defRPr/>
            </a:pPr>
            <a:r>
              <a:rPr lang="en-US" sz="2000" dirty="0">
                <a:solidFill>
                  <a:schemeClr val="tx1">
                    <a:lumMod val="95000"/>
                    <a:lumOff val="5000"/>
                  </a:schemeClr>
                </a:solidFill>
                <a:latin typeface="+mn-lt"/>
              </a:rPr>
              <a:t>k.tryposkoufis@ypes.gr</a:t>
            </a:r>
            <a:endParaRPr lang="el-GR" sz="2000" dirty="0">
              <a:solidFill>
                <a:schemeClr val="tx1">
                  <a:lumMod val="95000"/>
                  <a:lumOff val="5000"/>
                </a:schemeClr>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31342DC0-5045-4D93-A175-BD5E5E4ACD63}"/>
              </a:ext>
            </a:extLst>
          </p:cNvPr>
          <p:cNvSpPr>
            <a:spLocks noGrp="1"/>
          </p:cNvSpPr>
          <p:nvPr>
            <p:ph type="title"/>
          </p:nvPr>
        </p:nvSpPr>
        <p:spPr>
          <a:xfrm>
            <a:off x="0" y="0"/>
            <a:ext cx="9144000" cy="765175"/>
          </a:xfrm>
          <a:solidFill>
            <a:schemeClr val="accent2">
              <a:lumMod val="75000"/>
            </a:schemeClr>
          </a:solidFill>
        </p:spPr>
        <p:txBody>
          <a:bodyPr/>
          <a:lstStyle/>
          <a:p>
            <a:pPr marL="347472" indent="-347472">
              <a:spcBef>
                <a:spcPts val="624"/>
              </a:spcBef>
              <a:spcAft>
                <a:spcPts val="600"/>
              </a:spcAft>
              <a:defRPr/>
            </a:pPr>
            <a:r>
              <a:rPr lang="el-GR" sz="3200" b="1" dirty="0">
                <a:solidFill>
                  <a:schemeClr val="bg1"/>
                </a:solidFill>
              </a:rPr>
              <a:t>Α. Ανταποδοτικές δραστηριότητες </a:t>
            </a:r>
          </a:p>
        </p:txBody>
      </p:sp>
      <p:sp>
        <p:nvSpPr>
          <p:cNvPr id="13315" name="Θέση περιεχομένου 2">
            <a:extLst>
              <a:ext uri="{FF2B5EF4-FFF2-40B4-BE49-F238E27FC236}">
                <a16:creationId xmlns:a16="http://schemas.microsoft.com/office/drawing/2014/main" id="{F1C05009-7DA5-458F-B664-45C9705B85AB}"/>
              </a:ext>
            </a:extLst>
          </p:cNvPr>
          <p:cNvSpPr>
            <a:spLocks noGrp="1"/>
          </p:cNvSpPr>
          <p:nvPr>
            <p:ph idx="1"/>
          </p:nvPr>
        </p:nvSpPr>
        <p:spPr>
          <a:xfrm>
            <a:off x="250825" y="1052513"/>
            <a:ext cx="8569325" cy="5445125"/>
          </a:xfrm>
        </p:spPr>
        <p:txBody>
          <a:bodyPr/>
          <a:lstStyle/>
          <a:p>
            <a:pPr marL="347472" indent="-347472" algn="just">
              <a:spcBef>
                <a:spcPts val="624"/>
              </a:spcBef>
              <a:spcAft>
                <a:spcPts val="600"/>
              </a:spcAft>
              <a:buSzPts val="2600"/>
              <a:buFont typeface="Arial" charset="0"/>
              <a:buNone/>
              <a:defRPr/>
            </a:pPr>
            <a:endParaRPr lang="el-GR" sz="2600" b="1" dirty="0"/>
          </a:p>
          <a:p>
            <a:pPr marL="347472" indent="-347472" algn="just">
              <a:spcBef>
                <a:spcPts val="624"/>
              </a:spcBef>
              <a:spcAft>
                <a:spcPts val="600"/>
              </a:spcAft>
              <a:buSzPts val="2600"/>
              <a:buFont typeface="Arial" charset="0"/>
              <a:buNone/>
              <a:defRPr/>
            </a:pPr>
            <a:endParaRPr lang="el-GR" sz="2600" b="1" dirty="0"/>
          </a:p>
          <a:p>
            <a:pPr marL="347472" indent="-347472" algn="just">
              <a:spcBef>
                <a:spcPts val="624"/>
              </a:spcBef>
              <a:spcAft>
                <a:spcPts val="600"/>
              </a:spcAft>
              <a:buSzPts val="2600"/>
              <a:buFont typeface="Arial" charset="0"/>
              <a:buNone/>
              <a:defRPr/>
            </a:pPr>
            <a:endParaRPr lang="el-GR" sz="2600" b="1" dirty="0"/>
          </a:p>
          <a:p>
            <a:pPr marL="347472" indent="-347472" algn="just">
              <a:spcBef>
                <a:spcPts val="624"/>
              </a:spcBef>
              <a:spcAft>
                <a:spcPts val="600"/>
              </a:spcAft>
              <a:buSzPts val="2600"/>
              <a:buFont typeface="Arial" charset="0"/>
              <a:buNone/>
              <a:defRPr/>
            </a:pPr>
            <a:endParaRPr lang="el-GR" sz="2600" b="1" dirty="0"/>
          </a:p>
          <a:p>
            <a:pPr marL="347472" indent="-347472" algn="just">
              <a:spcBef>
                <a:spcPts val="624"/>
              </a:spcBef>
              <a:spcAft>
                <a:spcPts val="600"/>
              </a:spcAft>
              <a:buSzPts val="2600"/>
              <a:buFont typeface="Arial" charset="0"/>
              <a:buNone/>
              <a:defRPr/>
            </a:pPr>
            <a:endParaRPr lang="el-GR" sz="2600" b="1" dirty="0"/>
          </a:p>
          <a:p>
            <a:pPr marL="0" indent="0" algn="ctr">
              <a:spcBef>
                <a:spcPts val="2400"/>
              </a:spcBef>
              <a:spcAft>
                <a:spcPts val="600"/>
              </a:spcAft>
              <a:buFont typeface="Arial" charset="0"/>
              <a:buNone/>
              <a:defRPr/>
            </a:pPr>
            <a:endParaRPr lang="el-GR" sz="2800" b="1" dirty="0">
              <a:solidFill>
                <a:schemeClr val="tx2">
                  <a:lumMod val="50000"/>
                </a:schemeClr>
              </a:solidFill>
            </a:endParaRPr>
          </a:p>
          <a:p>
            <a:pPr marL="0" indent="0" algn="ctr">
              <a:spcBef>
                <a:spcPts val="2400"/>
              </a:spcBef>
              <a:spcAft>
                <a:spcPts val="600"/>
              </a:spcAft>
              <a:buFont typeface="Arial" charset="0"/>
              <a:buNone/>
              <a:defRPr/>
            </a:pPr>
            <a:r>
              <a:rPr lang="el-GR" sz="2800" b="1" dirty="0">
                <a:solidFill>
                  <a:schemeClr val="tx2">
                    <a:lumMod val="50000"/>
                  </a:schemeClr>
                </a:solidFill>
              </a:rPr>
              <a:t>Γενικός κανόνας </a:t>
            </a:r>
          </a:p>
          <a:p>
            <a:pPr marL="0" indent="0" algn="ctr">
              <a:spcBef>
                <a:spcPts val="0"/>
              </a:spcBef>
              <a:spcAft>
                <a:spcPts val="0"/>
              </a:spcAft>
              <a:buFont typeface="Arial" charset="0"/>
              <a:buNone/>
              <a:defRPr/>
            </a:pPr>
            <a:r>
              <a:rPr lang="el-GR" sz="2800" b="1" dirty="0">
                <a:solidFill>
                  <a:schemeClr val="tx2">
                    <a:lumMod val="50000"/>
                  </a:schemeClr>
                </a:solidFill>
              </a:rPr>
              <a:t>ΕΣΟΔΑ Προϋπολογισμού  =  ΕΞΟΔΑ Προϋπολογισμού</a:t>
            </a:r>
            <a:endParaRPr lang="el-GR" altLang="el-GR" sz="2600" dirty="0"/>
          </a:p>
        </p:txBody>
      </p:sp>
      <p:sp>
        <p:nvSpPr>
          <p:cNvPr id="30724" name="Θέση αριθμού διαφάνειας 3">
            <a:extLst>
              <a:ext uri="{FF2B5EF4-FFF2-40B4-BE49-F238E27FC236}">
                <a16:creationId xmlns:a16="http://schemas.microsoft.com/office/drawing/2014/main" id="{FC1F047E-56CC-4405-94C5-DFBF5FA2195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534A601-79F8-4E8D-BF86-BDEB0755EC5B}" type="slidenum">
              <a:rPr lang="el-GR" altLang="en-US" sz="1200">
                <a:solidFill>
                  <a:srgbClr val="898989"/>
                </a:solidFill>
              </a:rPr>
              <a:pPr>
                <a:spcBef>
                  <a:spcPct val="0"/>
                </a:spcBef>
                <a:buFontTx/>
                <a:buNone/>
              </a:pPr>
              <a:t>10</a:t>
            </a:fld>
            <a:endParaRPr lang="el-GR" altLang="en-US" sz="1200">
              <a:solidFill>
                <a:srgbClr val="898989"/>
              </a:solidFill>
            </a:endParaRPr>
          </a:p>
        </p:txBody>
      </p:sp>
      <p:pic>
        <p:nvPicPr>
          <p:cNvPr id="30725" name="Picture 5">
            <a:extLst>
              <a:ext uri="{FF2B5EF4-FFF2-40B4-BE49-F238E27FC236}">
                <a16:creationId xmlns:a16="http://schemas.microsoft.com/office/drawing/2014/main" id="{1B770919-B9EE-4404-B0B3-7DD344E7D3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1196975"/>
            <a:ext cx="6697662"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220E8514-0F8F-4851-9205-43C7D8E188C0}"/>
              </a:ext>
            </a:extLst>
          </p:cNvPr>
          <p:cNvSpPr>
            <a:spLocks noGrp="1"/>
          </p:cNvSpPr>
          <p:nvPr>
            <p:ph type="title"/>
          </p:nvPr>
        </p:nvSpPr>
        <p:spPr>
          <a:xfrm>
            <a:off x="0" y="0"/>
            <a:ext cx="9144000" cy="476250"/>
          </a:xfrm>
          <a:solidFill>
            <a:schemeClr val="accent2">
              <a:lumMod val="75000"/>
            </a:schemeClr>
          </a:solidFill>
        </p:spPr>
        <p:txBody>
          <a:bodyPr/>
          <a:lstStyle/>
          <a:p>
            <a:pPr>
              <a:spcBef>
                <a:spcPts val="0"/>
              </a:spcBef>
              <a:spcAft>
                <a:spcPts val="0"/>
              </a:spcAft>
              <a:defRPr/>
            </a:pPr>
            <a:r>
              <a:rPr lang="el-GR" sz="3200" b="1" dirty="0">
                <a:solidFill>
                  <a:schemeClr val="bg1"/>
                </a:solidFill>
              </a:rPr>
              <a:t>Β. Μη ανταποδοτικές δραστηριότητες </a:t>
            </a:r>
            <a:endParaRPr lang="el-GR" sz="2400" b="1" dirty="0">
              <a:solidFill>
                <a:schemeClr val="bg1"/>
              </a:solidFill>
            </a:endParaRPr>
          </a:p>
        </p:txBody>
      </p:sp>
      <p:sp>
        <p:nvSpPr>
          <p:cNvPr id="13315" name="Θέση περιεχομένου 2">
            <a:extLst>
              <a:ext uri="{FF2B5EF4-FFF2-40B4-BE49-F238E27FC236}">
                <a16:creationId xmlns:a16="http://schemas.microsoft.com/office/drawing/2014/main" id="{B87D21A8-2015-4216-A65F-9B1F71EA8E88}"/>
              </a:ext>
            </a:extLst>
          </p:cNvPr>
          <p:cNvSpPr>
            <a:spLocks noGrp="1"/>
          </p:cNvSpPr>
          <p:nvPr>
            <p:ph idx="1"/>
          </p:nvPr>
        </p:nvSpPr>
        <p:spPr>
          <a:xfrm>
            <a:off x="250825" y="5445125"/>
            <a:ext cx="8569325" cy="1052513"/>
          </a:xfrm>
        </p:spPr>
        <p:txBody>
          <a:bodyPr/>
          <a:lstStyle/>
          <a:p>
            <a:pPr marL="0" indent="0" algn="ctr">
              <a:spcBef>
                <a:spcPts val="2400"/>
              </a:spcBef>
              <a:spcAft>
                <a:spcPts val="600"/>
              </a:spcAft>
              <a:buFont typeface="Arial" charset="0"/>
              <a:buNone/>
              <a:defRPr/>
            </a:pPr>
            <a:r>
              <a:rPr lang="el-GR" sz="2800" b="1" dirty="0">
                <a:solidFill>
                  <a:schemeClr val="tx2">
                    <a:lumMod val="50000"/>
                  </a:schemeClr>
                </a:solidFill>
              </a:rPr>
              <a:t>Γενικός κανόνας </a:t>
            </a:r>
          </a:p>
          <a:p>
            <a:pPr marL="0" indent="0" algn="ctr">
              <a:spcBef>
                <a:spcPts val="0"/>
              </a:spcBef>
              <a:spcAft>
                <a:spcPts val="0"/>
              </a:spcAft>
              <a:buFont typeface="Arial" charset="0"/>
              <a:buNone/>
              <a:defRPr/>
            </a:pPr>
            <a:r>
              <a:rPr lang="el-GR" sz="2800" b="1" dirty="0">
                <a:solidFill>
                  <a:schemeClr val="tx2">
                    <a:lumMod val="50000"/>
                  </a:schemeClr>
                </a:solidFill>
              </a:rPr>
              <a:t>ΕΣΟΔΑ Προϋπολογισμού &lt; =  ΕΞΟΔΑ Προϋπολογισμού</a:t>
            </a:r>
            <a:endParaRPr lang="el-GR" altLang="el-GR" sz="2600" dirty="0"/>
          </a:p>
        </p:txBody>
      </p:sp>
      <p:sp>
        <p:nvSpPr>
          <p:cNvPr id="32772" name="Θέση αριθμού διαφάνειας 3">
            <a:extLst>
              <a:ext uri="{FF2B5EF4-FFF2-40B4-BE49-F238E27FC236}">
                <a16:creationId xmlns:a16="http://schemas.microsoft.com/office/drawing/2014/main" id="{74FF76B7-91A8-46A3-8DD3-FF7EB5EFAD8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7DE86C5-59D9-420B-B352-442A1F1A9E02}" type="slidenum">
              <a:rPr lang="el-GR" altLang="en-US" sz="1200">
                <a:solidFill>
                  <a:srgbClr val="898989"/>
                </a:solidFill>
              </a:rPr>
              <a:pPr>
                <a:spcBef>
                  <a:spcPct val="0"/>
                </a:spcBef>
                <a:buFontTx/>
                <a:buNone/>
              </a:pPr>
              <a:t>11</a:t>
            </a:fld>
            <a:endParaRPr lang="el-GR" altLang="en-US" sz="1200">
              <a:solidFill>
                <a:srgbClr val="898989"/>
              </a:solidFill>
            </a:endParaRPr>
          </a:p>
        </p:txBody>
      </p:sp>
      <p:sp>
        <p:nvSpPr>
          <p:cNvPr id="7" name="Τίτλος 1">
            <a:extLst>
              <a:ext uri="{FF2B5EF4-FFF2-40B4-BE49-F238E27FC236}">
                <a16:creationId xmlns:a16="http://schemas.microsoft.com/office/drawing/2014/main" id="{FFF3A7D8-85ED-4B0D-BF60-32151A4539D8}"/>
              </a:ext>
            </a:extLst>
          </p:cNvPr>
          <p:cNvSpPr txBox="1">
            <a:spLocks/>
          </p:cNvSpPr>
          <p:nvPr/>
        </p:nvSpPr>
        <p:spPr bwMode="auto">
          <a:xfrm>
            <a:off x="0" y="404813"/>
            <a:ext cx="9144000" cy="360362"/>
          </a:xfrm>
          <a:prstGeom prst="rect">
            <a:avLst/>
          </a:prstGeom>
          <a:ln w="3175">
            <a:prstDash val="dashDot"/>
            <a:headEnd/>
            <a:tailEnd/>
          </a:ln>
        </p:spPr>
        <p:style>
          <a:lnRef idx="2">
            <a:schemeClr val="accent2"/>
          </a:lnRef>
          <a:fillRef idx="1">
            <a:schemeClr val="lt1"/>
          </a:fillRef>
          <a:effectRef idx="0">
            <a:schemeClr val="accent2"/>
          </a:effectRef>
          <a:fontRef idx="minor">
            <a:schemeClr val="dk1"/>
          </a:fontRef>
        </p:style>
        <p:txBody>
          <a:bodyPr anchor="ctr"/>
          <a:lstStyle/>
          <a:p>
            <a:pPr marL="347472" indent="-347472" algn="ctr">
              <a:spcBef>
                <a:spcPts val="624"/>
              </a:spcBef>
              <a:spcAft>
                <a:spcPts val="600"/>
              </a:spcAft>
              <a:defRPr/>
            </a:pPr>
            <a:r>
              <a:rPr lang="el-GR" sz="2400" b="1" dirty="0">
                <a:solidFill>
                  <a:schemeClr val="accent2">
                    <a:lumMod val="50000"/>
                  </a:schemeClr>
                </a:solidFill>
                <a:latin typeface="+mj-lt"/>
                <a:ea typeface="+mj-ea"/>
                <a:cs typeface="+mj-cs"/>
              </a:rPr>
              <a:t>Β1.</a:t>
            </a:r>
            <a:r>
              <a:rPr lang="el-GR" sz="2400" dirty="0">
                <a:solidFill>
                  <a:schemeClr val="accent2">
                    <a:lumMod val="50000"/>
                  </a:schemeClr>
                </a:solidFill>
                <a:latin typeface="+mj-lt"/>
                <a:ea typeface="+mj-ea"/>
                <a:cs typeface="+mj-cs"/>
              </a:rPr>
              <a:t> Δραστηριότητες </a:t>
            </a:r>
            <a:r>
              <a:rPr lang="el-GR" sz="2400" dirty="0" err="1">
                <a:solidFill>
                  <a:schemeClr val="accent2">
                    <a:lumMod val="50000"/>
                  </a:schemeClr>
                </a:solidFill>
                <a:latin typeface="+mj-lt"/>
                <a:ea typeface="+mj-ea"/>
                <a:cs typeface="+mj-cs"/>
              </a:rPr>
              <a:t>χρημ</a:t>
            </a:r>
            <a:r>
              <a:rPr lang="el-GR" sz="2400" dirty="0">
                <a:solidFill>
                  <a:schemeClr val="accent2">
                    <a:lumMod val="50000"/>
                  </a:schemeClr>
                </a:solidFill>
                <a:latin typeface="+mj-lt"/>
                <a:ea typeface="+mj-ea"/>
                <a:cs typeface="+mj-cs"/>
              </a:rPr>
              <a:t>. από </a:t>
            </a:r>
            <a:r>
              <a:rPr lang="el-GR" sz="2400" b="1" dirty="0">
                <a:solidFill>
                  <a:schemeClr val="accent2">
                    <a:lumMod val="50000"/>
                  </a:schemeClr>
                </a:solidFill>
                <a:latin typeface="+mj-lt"/>
                <a:ea typeface="+mj-ea"/>
                <a:cs typeface="+mj-cs"/>
              </a:rPr>
              <a:t>ειδικές επιχορηγήσεις</a:t>
            </a:r>
          </a:p>
        </p:txBody>
      </p:sp>
      <p:pic>
        <p:nvPicPr>
          <p:cNvPr id="32774" name="Picture 5">
            <a:extLst>
              <a:ext uri="{FF2B5EF4-FFF2-40B4-BE49-F238E27FC236}">
                <a16:creationId xmlns:a16="http://schemas.microsoft.com/office/drawing/2014/main" id="{72BBF58E-1DEE-4804-B8FA-E1783D8E3D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5175"/>
            <a:ext cx="91440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095D4390-EFF0-4892-9725-4B09D2B1F15C}"/>
              </a:ext>
            </a:extLst>
          </p:cNvPr>
          <p:cNvSpPr>
            <a:spLocks noGrp="1"/>
          </p:cNvSpPr>
          <p:nvPr>
            <p:ph type="title"/>
          </p:nvPr>
        </p:nvSpPr>
        <p:spPr>
          <a:xfrm>
            <a:off x="0" y="0"/>
            <a:ext cx="9144000" cy="476250"/>
          </a:xfrm>
          <a:solidFill>
            <a:schemeClr val="accent2">
              <a:lumMod val="75000"/>
            </a:schemeClr>
          </a:solidFill>
        </p:spPr>
        <p:txBody>
          <a:bodyPr/>
          <a:lstStyle/>
          <a:p>
            <a:pPr>
              <a:spcBef>
                <a:spcPts val="0"/>
              </a:spcBef>
              <a:spcAft>
                <a:spcPts val="0"/>
              </a:spcAft>
              <a:defRPr/>
            </a:pPr>
            <a:r>
              <a:rPr lang="el-GR" sz="3200" b="1" dirty="0">
                <a:solidFill>
                  <a:schemeClr val="bg1"/>
                </a:solidFill>
              </a:rPr>
              <a:t>Β. Μη ανταποδοτικές δραστηριότητες </a:t>
            </a:r>
            <a:endParaRPr lang="el-GR" sz="2400" b="1" dirty="0">
              <a:solidFill>
                <a:schemeClr val="bg1"/>
              </a:solidFill>
            </a:endParaRPr>
          </a:p>
        </p:txBody>
      </p:sp>
      <p:sp>
        <p:nvSpPr>
          <p:cNvPr id="13315" name="Θέση περιεχομένου 2">
            <a:extLst>
              <a:ext uri="{FF2B5EF4-FFF2-40B4-BE49-F238E27FC236}">
                <a16:creationId xmlns:a16="http://schemas.microsoft.com/office/drawing/2014/main" id="{120B7147-0E79-4A6E-984B-27A1BD964FE5}"/>
              </a:ext>
            </a:extLst>
          </p:cNvPr>
          <p:cNvSpPr>
            <a:spLocks noGrp="1"/>
          </p:cNvSpPr>
          <p:nvPr>
            <p:ph idx="1"/>
          </p:nvPr>
        </p:nvSpPr>
        <p:spPr>
          <a:xfrm>
            <a:off x="395288" y="2276475"/>
            <a:ext cx="8569325" cy="792163"/>
          </a:xfrm>
        </p:spPr>
        <p:txBody>
          <a:bodyPr/>
          <a:lstStyle/>
          <a:p>
            <a:pPr marL="0" indent="0" algn="ctr">
              <a:spcBef>
                <a:spcPts val="2400"/>
              </a:spcBef>
              <a:spcAft>
                <a:spcPts val="600"/>
              </a:spcAft>
              <a:buFont typeface="Arial" charset="0"/>
              <a:buNone/>
              <a:defRPr/>
            </a:pPr>
            <a:r>
              <a:rPr lang="el-GR" sz="2400" b="1" dirty="0">
                <a:solidFill>
                  <a:schemeClr val="tx2">
                    <a:lumMod val="50000"/>
                  </a:schemeClr>
                </a:solidFill>
              </a:rPr>
              <a:t>Γενικός κανόνας </a:t>
            </a:r>
          </a:p>
          <a:p>
            <a:pPr marL="0" indent="0" algn="ctr">
              <a:spcBef>
                <a:spcPts val="0"/>
              </a:spcBef>
              <a:spcAft>
                <a:spcPts val="0"/>
              </a:spcAft>
              <a:buFont typeface="Arial" charset="0"/>
              <a:buNone/>
              <a:defRPr/>
            </a:pPr>
            <a:r>
              <a:rPr lang="el-GR" sz="2400" b="1" dirty="0">
                <a:solidFill>
                  <a:schemeClr val="tx2">
                    <a:lumMod val="50000"/>
                  </a:schemeClr>
                </a:solidFill>
              </a:rPr>
              <a:t>ΕΣΟΔΑ Προϋπολογισμού &lt; =  ΕΞΟΔΑ Προϋπολογισμού</a:t>
            </a:r>
            <a:endParaRPr lang="el-GR" altLang="el-GR" sz="2400" dirty="0"/>
          </a:p>
        </p:txBody>
      </p:sp>
      <p:sp>
        <p:nvSpPr>
          <p:cNvPr id="34820" name="Θέση αριθμού διαφάνειας 3">
            <a:extLst>
              <a:ext uri="{FF2B5EF4-FFF2-40B4-BE49-F238E27FC236}">
                <a16:creationId xmlns:a16="http://schemas.microsoft.com/office/drawing/2014/main" id="{D36F403A-108F-472B-A437-7062BCFE314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5FC4D6F-A280-45CD-BDAC-E22CBC24A908}" type="slidenum">
              <a:rPr lang="el-GR" altLang="en-US" sz="1200">
                <a:solidFill>
                  <a:srgbClr val="898989"/>
                </a:solidFill>
              </a:rPr>
              <a:pPr>
                <a:spcBef>
                  <a:spcPct val="0"/>
                </a:spcBef>
                <a:buFontTx/>
                <a:buNone/>
              </a:pPr>
              <a:t>12</a:t>
            </a:fld>
            <a:endParaRPr lang="el-GR" altLang="en-US" sz="1200">
              <a:solidFill>
                <a:srgbClr val="898989"/>
              </a:solidFill>
            </a:endParaRPr>
          </a:p>
        </p:txBody>
      </p:sp>
      <p:sp>
        <p:nvSpPr>
          <p:cNvPr id="7" name="Τίτλος 1">
            <a:extLst>
              <a:ext uri="{FF2B5EF4-FFF2-40B4-BE49-F238E27FC236}">
                <a16:creationId xmlns:a16="http://schemas.microsoft.com/office/drawing/2014/main" id="{0A24E5BB-3251-40CB-B53B-D25E64A1518B}"/>
              </a:ext>
            </a:extLst>
          </p:cNvPr>
          <p:cNvSpPr txBox="1">
            <a:spLocks/>
          </p:cNvSpPr>
          <p:nvPr/>
        </p:nvSpPr>
        <p:spPr bwMode="auto">
          <a:xfrm>
            <a:off x="0" y="620713"/>
            <a:ext cx="9144000" cy="360362"/>
          </a:xfrm>
          <a:prstGeom prst="rect">
            <a:avLst/>
          </a:prstGeom>
          <a:solidFill>
            <a:srgbClr val="990000"/>
          </a:solidFill>
          <a:ln w="3175">
            <a:prstDash val="dashDot"/>
            <a:headEnd/>
            <a:tailEnd/>
          </a:ln>
        </p:spPr>
        <p:style>
          <a:lnRef idx="2">
            <a:schemeClr val="accent2"/>
          </a:lnRef>
          <a:fillRef idx="1">
            <a:schemeClr val="lt1"/>
          </a:fillRef>
          <a:effectRef idx="0">
            <a:schemeClr val="accent2"/>
          </a:effectRef>
          <a:fontRef idx="minor">
            <a:schemeClr val="dk1"/>
          </a:fontRef>
        </p:style>
        <p:txBody>
          <a:bodyPr anchor="ctr"/>
          <a:lstStyle/>
          <a:p>
            <a:pPr marL="347472" indent="-347472" algn="ctr">
              <a:spcBef>
                <a:spcPts val="624"/>
              </a:spcBef>
              <a:spcAft>
                <a:spcPts val="600"/>
              </a:spcAft>
              <a:defRPr/>
            </a:pPr>
            <a:r>
              <a:rPr lang="el-GR" sz="2400" b="1" dirty="0">
                <a:solidFill>
                  <a:schemeClr val="bg1"/>
                </a:solidFill>
                <a:latin typeface="+mj-lt"/>
                <a:ea typeface="+mj-ea"/>
                <a:cs typeface="+mj-cs"/>
              </a:rPr>
              <a:t>Β2.</a:t>
            </a:r>
            <a:r>
              <a:rPr lang="el-GR" sz="2400" dirty="0">
                <a:solidFill>
                  <a:schemeClr val="bg1"/>
                </a:solidFill>
                <a:latin typeface="+mj-lt"/>
                <a:ea typeface="+mj-ea"/>
                <a:cs typeface="+mj-cs"/>
              </a:rPr>
              <a:t> Δράσεις και έργα που χρηματοδοτούνται από ΠΔΕ / ΕΕ / ΑΝΑΠΤ</a:t>
            </a:r>
            <a:endParaRPr lang="el-GR" sz="2400" b="1" dirty="0">
              <a:solidFill>
                <a:schemeClr val="bg1"/>
              </a:solidFill>
              <a:latin typeface="+mj-lt"/>
              <a:ea typeface="+mj-ea"/>
              <a:cs typeface="+mj-cs"/>
            </a:endParaRPr>
          </a:p>
        </p:txBody>
      </p:sp>
      <p:sp>
        <p:nvSpPr>
          <p:cNvPr id="8" name="Θέση περιεχομένου 2">
            <a:extLst>
              <a:ext uri="{FF2B5EF4-FFF2-40B4-BE49-F238E27FC236}">
                <a16:creationId xmlns:a16="http://schemas.microsoft.com/office/drawing/2014/main" id="{0C1E8C6B-835D-4B0D-8B1E-745D17C0272A}"/>
              </a:ext>
            </a:extLst>
          </p:cNvPr>
          <p:cNvSpPr txBox="1">
            <a:spLocks/>
          </p:cNvSpPr>
          <p:nvPr/>
        </p:nvSpPr>
        <p:spPr bwMode="auto">
          <a:xfrm>
            <a:off x="395288" y="1052513"/>
            <a:ext cx="8424862" cy="1368425"/>
          </a:xfrm>
          <a:prstGeom prst="rect">
            <a:avLst/>
          </a:prstGeom>
          <a:noFill/>
          <a:ln w="9525">
            <a:noFill/>
            <a:miter lim="800000"/>
            <a:headEnd/>
            <a:tailEnd/>
          </a:ln>
        </p:spPr>
        <p:txBody>
          <a:bodyPr/>
          <a:lstStyle/>
          <a:p>
            <a:pPr marL="0" lvl="2">
              <a:spcBef>
                <a:spcPts val="0"/>
              </a:spcBef>
              <a:spcAft>
                <a:spcPts val="200"/>
              </a:spcAft>
              <a:buSzPts val="2600"/>
              <a:defRPr/>
            </a:pPr>
            <a:r>
              <a:rPr lang="el-GR" altLang="el-GR" sz="2400" dirty="0">
                <a:latin typeface="+mn-lt"/>
              </a:rPr>
              <a:t>Μη καθολική χρηματοδότηση από </a:t>
            </a:r>
            <a:r>
              <a:rPr lang="el-GR" altLang="el-GR" sz="2400" dirty="0">
                <a:latin typeface="Arial" charset="0"/>
              </a:rPr>
              <a:t>ΠΔΕ / ΕΕ / ΑΝΑΠΤ</a:t>
            </a:r>
            <a:endParaRPr lang="el-GR" altLang="el-GR" sz="2400" dirty="0">
              <a:latin typeface="+mn-lt"/>
            </a:endParaRPr>
          </a:p>
          <a:p>
            <a:pPr marL="0" lvl="2">
              <a:spcBef>
                <a:spcPts val="0"/>
              </a:spcBef>
              <a:spcAft>
                <a:spcPts val="200"/>
              </a:spcAft>
              <a:buSzPts val="2600"/>
              <a:buFont typeface="Wingdings" pitchFamily="2" charset="2"/>
              <a:buChar char="Ø"/>
              <a:defRPr/>
            </a:pPr>
            <a:r>
              <a:rPr lang="el-GR" altLang="el-GR" sz="2400" dirty="0">
                <a:latin typeface="+mn-lt"/>
              </a:rPr>
              <a:t> Μη επιλέξιμες δαπάνες</a:t>
            </a:r>
          </a:p>
          <a:p>
            <a:pPr marL="0" lvl="2">
              <a:spcBef>
                <a:spcPts val="0"/>
              </a:spcBef>
              <a:spcAft>
                <a:spcPts val="200"/>
              </a:spcAft>
              <a:buSzPts val="2600"/>
              <a:buFont typeface="Wingdings" pitchFamily="2" charset="2"/>
              <a:buChar char="Ø"/>
              <a:defRPr/>
            </a:pPr>
            <a:r>
              <a:rPr lang="el-GR" altLang="el-GR" sz="2400" dirty="0">
                <a:latin typeface="+mn-lt"/>
              </a:rPr>
              <a:t> Ίδια συμμετοχή</a:t>
            </a:r>
          </a:p>
          <a:p>
            <a:pPr marL="0" lvl="2">
              <a:spcBef>
                <a:spcPts val="0"/>
              </a:spcBef>
              <a:spcAft>
                <a:spcPts val="200"/>
              </a:spcAft>
              <a:buSzPts val="2600"/>
              <a:defRPr/>
            </a:pPr>
            <a:endParaRPr lang="el-GR" altLang="el-GR" sz="2400" dirty="0">
              <a:latin typeface="+mn-lt"/>
            </a:endParaRPr>
          </a:p>
        </p:txBody>
      </p:sp>
      <p:sp>
        <p:nvSpPr>
          <p:cNvPr id="9" name="Τίτλος 1">
            <a:extLst>
              <a:ext uri="{FF2B5EF4-FFF2-40B4-BE49-F238E27FC236}">
                <a16:creationId xmlns:a16="http://schemas.microsoft.com/office/drawing/2014/main" id="{AAB0593F-590B-4DAB-9C35-3366A7F393B7}"/>
              </a:ext>
            </a:extLst>
          </p:cNvPr>
          <p:cNvSpPr txBox="1">
            <a:spLocks/>
          </p:cNvSpPr>
          <p:nvPr/>
        </p:nvSpPr>
        <p:spPr bwMode="auto">
          <a:xfrm>
            <a:off x="0" y="3500438"/>
            <a:ext cx="9144000" cy="360362"/>
          </a:xfrm>
          <a:prstGeom prst="rect">
            <a:avLst/>
          </a:prstGeom>
          <a:solidFill>
            <a:srgbClr val="990000"/>
          </a:solidFill>
          <a:ln w="3175">
            <a:prstDash val="dashDot"/>
            <a:headEnd/>
            <a:tailEnd/>
          </a:ln>
        </p:spPr>
        <p:style>
          <a:lnRef idx="2">
            <a:schemeClr val="accent2"/>
          </a:lnRef>
          <a:fillRef idx="1">
            <a:schemeClr val="lt1"/>
          </a:fillRef>
          <a:effectRef idx="0">
            <a:schemeClr val="accent2"/>
          </a:effectRef>
          <a:fontRef idx="minor">
            <a:schemeClr val="dk1"/>
          </a:fontRef>
        </p:style>
        <p:txBody>
          <a:bodyPr anchor="ctr"/>
          <a:lstStyle/>
          <a:p>
            <a:pPr marL="347472" indent="-347472" algn="ctr">
              <a:spcBef>
                <a:spcPts val="624"/>
              </a:spcBef>
              <a:spcAft>
                <a:spcPts val="600"/>
              </a:spcAft>
              <a:defRPr/>
            </a:pPr>
            <a:r>
              <a:rPr lang="el-GR" sz="2400" b="1" dirty="0">
                <a:solidFill>
                  <a:schemeClr val="bg1"/>
                </a:solidFill>
                <a:latin typeface="+mj-lt"/>
                <a:ea typeface="+mj-ea"/>
                <a:cs typeface="+mj-cs"/>
              </a:rPr>
              <a:t>Β3.</a:t>
            </a:r>
            <a:r>
              <a:rPr lang="el-GR" sz="2400" dirty="0">
                <a:solidFill>
                  <a:schemeClr val="bg1"/>
                </a:solidFill>
                <a:latin typeface="+mj-lt"/>
                <a:ea typeface="+mj-ea"/>
                <a:cs typeface="+mj-cs"/>
              </a:rPr>
              <a:t> Λοιπές μη ανταποδοτικές δραστηριότητες</a:t>
            </a:r>
            <a:endParaRPr lang="el-GR" sz="2400" b="1" dirty="0">
              <a:solidFill>
                <a:schemeClr val="bg1"/>
              </a:solidFill>
              <a:latin typeface="+mj-lt"/>
              <a:ea typeface="+mj-ea"/>
              <a:cs typeface="+mj-cs"/>
            </a:endParaRPr>
          </a:p>
        </p:txBody>
      </p:sp>
      <p:sp>
        <p:nvSpPr>
          <p:cNvPr id="12" name="Θέση περιεχομένου 2">
            <a:extLst>
              <a:ext uri="{FF2B5EF4-FFF2-40B4-BE49-F238E27FC236}">
                <a16:creationId xmlns:a16="http://schemas.microsoft.com/office/drawing/2014/main" id="{C4262BDE-C90B-42D0-BD0F-2BBA790D2F6B}"/>
              </a:ext>
            </a:extLst>
          </p:cNvPr>
          <p:cNvSpPr txBox="1">
            <a:spLocks/>
          </p:cNvSpPr>
          <p:nvPr/>
        </p:nvSpPr>
        <p:spPr bwMode="auto">
          <a:xfrm>
            <a:off x="323850" y="4221163"/>
            <a:ext cx="8567738" cy="1052512"/>
          </a:xfrm>
          <a:prstGeom prst="rect">
            <a:avLst/>
          </a:prstGeom>
          <a:noFill/>
          <a:ln w="9525">
            <a:noFill/>
            <a:miter lim="800000"/>
            <a:headEnd/>
            <a:tailEnd/>
          </a:ln>
        </p:spPr>
        <p:txBody>
          <a:bodyPr/>
          <a:lstStyle/>
          <a:p>
            <a:pPr algn="ctr">
              <a:spcBef>
                <a:spcPts val="2400"/>
              </a:spcBef>
              <a:spcAft>
                <a:spcPts val="600"/>
              </a:spcAft>
              <a:buFont typeface="Arial" charset="0"/>
              <a:buNone/>
              <a:defRPr/>
            </a:pPr>
            <a:r>
              <a:rPr lang="el-GR" sz="2400" b="1" dirty="0">
                <a:solidFill>
                  <a:schemeClr val="tx2">
                    <a:lumMod val="50000"/>
                  </a:schemeClr>
                </a:solidFill>
                <a:latin typeface="+mn-lt"/>
              </a:rPr>
              <a:t>Γενικός κανόνας </a:t>
            </a:r>
          </a:p>
          <a:p>
            <a:pPr algn="ctr">
              <a:spcBef>
                <a:spcPts val="0"/>
              </a:spcBef>
              <a:spcAft>
                <a:spcPts val="0"/>
              </a:spcAft>
              <a:buFont typeface="Arial" charset="0"/>
              <a:buNone/>
              <a:defRPr/>
            </a:pPr>
            <a:r>
              <a:rPr lang="el-GR" sz="2400" b="1" dirty="0">
                <a:solidFill>
                  <a:schemeClr val="tx2">
                    <a:lumMod val="50000"/>
                  </a:schemeClr>
                </a:solidFill>
                <a:latin typeface="+mn-lt"/>
              </a:rPr>
              <a:t>ΕΣΟΔΑ Προϋπολογισμού &gt; =  ΕΞΟΔΑ Προϋπολογισμού</a:t>
            </a:r>
            <a:endParaRPr lang="el-GR" altLang="el-GR" sz="2400" dirty="0">
              <a:latin typeface="+mn-lt"/>
            </a:endParaRPr>
          </a:p>
        </p:txBody>
      </p:sp>
      <p:sp>
        <p:nvSpPr>
          <p:cNvPr id="13" name="12 - Ορθογώνιο">
            <a:extLst>
              <a:ext uri="{FF2B5EF4-FFF2-40B4-BE49-F238E27FC236}">
                <a16:creationId xmlns:a16="http://schemas.microsoft.com/office/drawing/2014/main" id="{1FAB3D58-C159-448E-8D39-79134806EFEE}"/>
              </a:ext>
            </a:extLst>
          </p:cNvPr>
          <p:cNvSpPr/>
          <p:nvPr/>
        </p:nvSpPr>
        <p:spPr>
          <a:xfrm>
            <a:off x="611188" y="5157788"/>
            <a:ext cx="7777162" cy="1041400"/>
          </a:xfrm>
          <a:prstGeom prst="rect">
            <a:avLst/>
          </a:prstGeom>
        </p:spPr>
        <p:txBody>
          <a:bodyPr>
            <a:spAutoFit/>
          </a:bodyPr>
          <a:lstStyle/>
          <a:p>
            <a:pPr marL="0" lvl="2" algn="ctr">
              <a:spcBef>
                <a:spcPts val="0"/>
              </a:spcBef>
              <a:spcAft>
                <a:spcPts val="200"/>
              </a:spcAft>
              <a:buSzPts val="2600"/>
              <a:defRPr/>
            </a:pPr>
            <a:r>
              <a:rPr lang="el-GR" altLang="el-GR" sz="2000" i="1" dirty="0">
                <a:solidFill>
                  <a:schemeClr val="accent5">
                    <a:lumMod val="50000"/>
                  </a:schemeClr>
                </a:solidFill>
                <a:latin typeface="+mn-lt"/>
              </a:rPr>
              <a:t>Ωστόσο, πλήθος ειδικότερων κανόνων που αφορούν σε περιπτώσεις ειδικευμένων ιδίων εσόδων</a:t>
            </a:r>
          </a:p>
          <a:p>
            <a:pPr marL="0" lvl="2" algn="ctr">
              <a:spcBef>
                <a:spcPts val="0"/>
              </a:spcBef>
              <a:spcAft>
                <a:spcPts val="200"/>
              </a:spcAft>
              <a:buSzPts val="2600"/>
              <a:defRPr/>
            </a:pPr>
            <a:r>
              <a:rPr lang="el-GR" altLang="el-GR" sz="2000" b="1" i="1" dirty="0">
                <a:solidFill>
                  <a:schemeClr val="accent5">
                    <a:lumMod val="50000"/>
                  </a:schemeClr>
                </a:solidFill>
                <a:latin typeface="+mn-lt"/>
              </a:rPr>
              <a:t>Έσοδα ΠΥ &lt;= Έξοδα ΠΥ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Θέση αριθμού διαφάνειας 3">
            <a:extLst>
              <a:ext uri="{FF2B5EF4-FFF2-40B4-BE49-F238E27FC236}">
                <a16:creationId xmlns:a16="http://schemas.microsoft.com/office/drawing/2014/main" id="{3E5E769B-31B6-457D-829D-29AF6998CF2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5DEC127-895D-473C-82D9-E9348378553D}" type="slidenum">
              <a:rPr lang="el-GR" altLang="en-US" sz="1200">
                <a:solidFill>
                  <a:srgbClr val="898989"/>
                </a:solidFill>
              </a:rPr>
              <a:pPr>
                <a:spcBef>
                  <a:spcPct val="0"/>
                </a:spcBef>
                <a:buFontTx/>
                <a:buNone/>
              </a:pPr>
              <a:t>13</a:t>
            </a:fld>
            <a:endParaRPr lang="el-GR" altLang="en-US" sz="1200">
              <a:solidFill>
                <a:srgbClr val="898989"/>
              </a:solidFill>
            </a:endParaRPr>
          </a:p>
        </p:txBody>
      </p:sp>
      <p:sp>
        <p:nvSpPr>
          <p:cNvPr id="5" name="Θέση υποσέλιδου 4">
            <a:extLst>
              <a:ext uri="{FF2B5EF4-FFF2-40B4-BE49-F238E27FC236}">
                <a16:creationId xmlns:a16="http://schemas.microsoft.com/office/drawing/2014/main" id="{6635B67A-6A00-40E6-B864-E2B6DDA3EECE}"/>
              </a:ext>
            </a:extLst>
          </p:cNvPr>
          <p:cNvSpPr>
            <a:spLocks noGrp="1"/>
          </p:cNvSpPr>
          <p:nvPr>
            <p:ph type="ftr" sz="quarter" idx="11"/>
          </p:nvPr>
        </p:nvSpPr>
        <p:spPr>
          <a:xfrm>
            <a:off x="3124200" y="6524625"/>
            <a:ext cx="2895600" cy="365125"/>
          </a:xfrm>
        </p:spPr>
        <p:txBody>
          <a:bodyPr/>
          <a:lstStyle/>
          <a:p>
            <a:pPr>
              <a:defRPr/>
            </a:pPr>
            <a:r>
              <a:rPr lang="el-GR" dirty="0"/>
              <a:t>ΣΕΠΤΕΜΒΡΙΟΣ – ΟΚΤΩΒΡΙΟΣ 2018</a:t>
            </a:r>
          </a:p>
        </p:txBody>
      </p:sp>
      <p:sp>
        <p:nvSpPr>
          <p:cNvPr id="7" name="6 - Τίτλος">
            <a:extLst>
              <a:ext uri="{FF2B5EF4-FFF2-40B4-BE49-F238E27FC236}">
                <a16:creationId xmlns:a16="http://schemas.microsoft.com/office/drawing/2014/main" id="{57DEC63E-808A-4F21-8525-0046C5509509}"/>
              </a:ext>
            </a:extLst>
          </p:cNvPr>
          <p:cNvSpPr>
            <a:spLocks noGrp="1"/>
          </p:cNvSpPr>
          <p:nvPr>
            <p:ph type="title"/>
          </p:nvPr>
        </p:nvSpPr>
        <p:spPr>
          <a:xfrm>
            <a:off x="0" y="0"/>
            <a:ext cx="9144000" cy="6858000"/>
          </a:xfrm>
          <a:solidFill>
            <a:schemeClr val="bg1">
              <a:lumMod val="95000"/>
            </a:schemeClr>
          </a:solidFill>
        </p:spPr>
        <p:txBody>
          <a:bodyPr/>
          <a:lstStyle/>
          <a:p>
            <a:pPr>
              <a:defRPr/>
            </a:pPr>
            <a:endParaRPr lang="el-GR" dirty="0"/>
          </a:p>
        </p:txBody>
      </p:sp>
      <p:pic>
        <p:nvPicPr>
          <p:cNvPr id="36869" name="Picture 6">
            <a:extLst>
              <a:ext uri="{FF2B5EF4-FFF2-40B4-BE49-F238E27FC236}">
                <a16:creationId xmlns:a16="http://schemas.microsoft.com/office/drawing/2014/main" id="{85616166-6857-4CE1-92A5-ACA39C2999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981075"/>
            <a:ext cx="8748712"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Θέση αριθμού διαφάνειας 3">
            <a:extLst>
              <a:ext uri="{FF2B5EF4-FFF2-40B4-BE49-F238E27FC236}">
                <a16:creationId xmlns:a16="http://schemas.microsoft.com/office/drawing/2014/main" id="{AEFA87E1-A75F-4F0C-B760-825834DCF4E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006ADE-5DF3-407E-8862-9DFDA5D04EC8}" type="slidenum">
              <a:rPr lang="el-GR" altLang="en-US" sz="1200">
                <a:solidFill>
                  <a:srgbClr val="898989"/>
                </a:solidFill>
              </a:rPr>
              <a:pPr>
                <a:spcBef>
                  <a:spcPct val="0"/>
                </a:spcBef>
                <a:buFontTx/>
                <a:buNone/>
              </a:pPr>
              <a:t>14</a:t>
            </a:fld>
            <a:endParaRPr lang="el-GR" altLang="en-US" sz="1200">
              <a:solidFill>
                <a:srgbClr val="898989"/>
              </a:solidFill>
            </a:endParaRPr>
          </a:p>
        </p:txBody>
      </p:sp>
      <p:sp>
        <p:nvSpPr>
          <p:cNvPr id="5" name="Θέση υποσέλιδου 4">
            <a:extLst>
              <a:ext uri="{FF2B5EF4-FFF2-40B4-BE49-F238E27FC236}">
                <a16:creationId xmlns:a16="http://schemas.microsoft.com/office/drawing/2014/main" id="{CBECCB54-23CB-4BCD-8E4C-89CC064878E0}"/>
              </a:ext>
            </a:extLst>
          </p:cNvPr>
          <p:cNvSpPr>
            <a:spLocks noGrp="1"/>
          </p:cNvSpPr>
          <p:nvPr>
            <p:ph type="ftr" sz="quarter" idx="11"/>
          </p:nvPr>
        </p:nvSpPr>
        <p:spPr>
          <a:xfrm>
            <a:off x="3124200" y="6524625"/>
            <a:ext cx="2895600" cy="365125"/>
          </a:xfrm>
        </p:spPr>
        <p:txBody>
          <a:bodyPr/>
          <a:lstStyle/>
          <a:p>
            <a:pPr>
              <a:defRPr/>
            </a:pPr>
            <a:r>
              <a:rPr lang="el-GR" dirty="0"/>
              <a:t>ΣΕΠΤΕΜΒΡΙΟΣ – ΟΚΤΩΒΡΙΟΣ 2018</a:t>
            </a:r>
          </a:p>
        </p:txBody>
      </p:sp>
      <p:sp>
        <p:nvSpPr>
          <p:cNvPr id="7" name="6 - Τίτλος">
            <a:extLst>
              <a:ext uri="{FF2B5EF4-FFF2-40B4-BE49-F238E27FC236}">
                <a16:creationId xmlns:a16="http://schemas.microsoft.com/office/drawing/2014/main" id="{09A8DF72-4A98-4D19-8442-57CCD1C43C9E}"/>
              </a:ext>
            </a:extLst>
          </p:cNvPr>
          <p:cNvSpPr>
            <a:spLocks noGrp="1"/>
          </p:cNvSpPr>
          <p:nvPr>
            <p:ph type="title"/>
          </p:nvPr>
        </p:nvSpPr>
        <p:spPr>
          <a:xfrm>
            <a:off x="0" y="0"/>
            <a:ext cx="9144000" cy="6858000"/>
          </a:xfrm>
          <a:solidFill>
            <a:schemeClr val="bg1">
              <a:lumMod val="50000"/>
            </a:schemeClr>
          </a:solidFill>
        </p:spPr>
        <p:txBody>
          <a:bodyPr/>
          <a:lstStyle/>
          <a:p>
            <a:pPr>
              <a:defRPr/>
            </a:pPr>
            <a:endParaRPr lang="el-GR" dirty="0"/>
          </a:p>
        </p:txBody>
      </p:sp>
      <p:pic>
        <p:nvPicPr>
          <p:cNvPr id="38917" name="Picture 6">
            <a:extLst>
              <a:ext uri="{FF2B5EF4-FFF2-40B4-BE49-F238E27FC236}">
                <a16:creationId xmlns:a16="http://schemas.microsoft.com/office/drawing/2014/main" id="{24E9C69E-0449-4E2A-91CE-D30475B3B4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8" name="Picture 9">
            <a:extLst>
              <a:ext uri="{FF2B5EF4-FFF2-40B4-BE49-F238E27FC236}">
                <a16:creationId xmlns:a16="http://schemas.microsoft.com/office/drawing/2014/main" id="{61CAE3DA-FC77-48CD-8C3C-9573BFC31E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429000"/>
            <a:ext cx="9144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a:extLst>
              <a:ext uri="{FF2B5EF4-FFF2-40B4-BE49-F238E27FC236}">
                <a16:creationId xmlns:a16="http://schemas.microsoft.com/office/drawing/2014/main" id="{0FFFA7B5-9BBD-4CA8-8FA2-BA1CDF0FB446}"/>
              </a:ext>
            </a:extLst>
          </p:cNvPr>
          <p:cNvSpPr>
            <a:spLocks noGrp="1"/>
          </p:cNvSpPr>
          <p:nvPr>
            <p:ph type="sldNum" sz="quarter" idx="12"/>
          </p:nvPr>
        </p:nvSpPr>
        <p:spPr>
          <a:xfrm>
            <a:off x="6553200" y="6356350"/>
            <a:ext cx="2133600" cy="365125"/>
          </a:xfrm>
        </p:spPr>
        <p:txBody>
          <a:bodyPr/>
          <a:lstStyle/>
          <a:p>
            <a:pPr>
              <a:spcAft>
                <a:spcPts val="600"/>
              </a:spcAft>
              <a:defRPr/>
            </a:pPr>
            <a:fld id="{4D83EB4B-703A-4080-A1E6-48A847AFDE4C}" type="slidenum">
              <a:rPr lang="el-GR" altLang="en-US"/>
              <a:pPr>
                <a:spcAft>
                  <a:spcPts val="600"/>
                </a:spcAft>
                <a:defRPr/>
              </a:pPr>
              <a:t>15</a:t>
            </a:fld>
            <a:endParaRPr lang="el-GR" altLang="en-US"/>
          </a:p>
        </p:txBody>
      </p:sp>
      <p:pic>
        <p:nvPicPr>
          <p:cNvPr id="7" name="Εικόνα 6">
            <a:extLst>
              <a:ext uri="{FF2B5EF4-FFF2-40B4-BE49-F238E27FC236}">
                <a16:creationId xmlns:a16="http://schemas.microsoft.com/office/drawing/2014/main" id="{3308CE18-55BA-446B-B776-DB697214E4FA}"/>
              </a:ext>
            </a:extLst>
          </p:cNvPr>
          <p:cNvPicPr>
            <a:picLocks noChangeAspect="1"/>
          </p:cNvPicPr>
          <p:nvPr/>
        </p:nvPicPr>
        <p:blipFill>
          <a:blip r:embed="rId2"/>
          <a:stretch>
            <a:fillRect/>
          </a:stretch>
        </p:blipFill>
        <p:spPr>
          <a:xfrm>
            <a:off x="-6629" y="3123400"/>
            <a:ext cx="9144000" cy="3236814"/>
          </a:xfrm>
          <a:prstGeom prst="rect">
            <a:avLst/>
          </a:prstGeom>
        </p:spPr>
      </p:pic>
      <p:pic>
        <p:nvPicPr>
          <p:cNvPr id="14" name="Εικόνα 13">
            <a:extLst>
              <a:ext uri="{FF2B5EF4-FFF2-40B4-BE49-F238E27FC236}">
                <a16:creationId xmlns:a16="http://schemas.microsoft.com/office/drawing/2014/main" id="{9F5E4A35-A024-481C-BCCE-EF2966AF2BFD}"/>
              </a:ext>
            </a:extLst>
          </p:cNvPr>
          <p:cNvPicPr>
            <a:picLocks noChangeAspect="1"/>
          </p:cNvPicPr>
          <p:nvPr/>
        </p:nvPicPr>
        <p:blipFill>
          <a:blip r:embed="rId3"/>
          <a:stretch>
            <a:fillRect/>
          </a:stretch>
        </p:blipFill>
        <p:spPr>
          <a:xfrm>
            <a:off x="0" y="908720"/>
            <a:ext cx="9144000" cy="1998110"/>
          </a:xfrm>
          <a:prstGeom prst="rect">
            <a:avLst/>
          </a:prstGeom>
        </p:spPr>
      </p:pic>
      <p:sp>
        <p:nvSpPr>
          <p:cNvPr id="18" name="Τίτλος 1">
            <a:extLst>
              <a:ext uri="{FF2B5EF4-FFF2-40B4-BE49-F238E27FC236}">
                <a16:creationId xmlns:a16="http://schemas.microsoft.com/office/drawing/2014/main" id="{4C7ADF57-645E-4D54-A6DE-452388DDCDD7}"/>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200" b="1" dirty="0">
                <a:solidFill>
                  <a:schemeClr val="bg1"/>
                </a:solidFill>
                <a:ea typeface="+mn-ea"/>
                <a:cs typeface="+mn-cs"/>
              </a:rPr>
              <a:t>Η κωδικοποίηση του προϋπολογισμού -ΈΣΟΔΑ</a:t>
            </a:r>
            <a:endParaRPr lang="el-GR" sz="3200" dirty="0">
              <a:solidFill>
                <a:schemeClr val="bg1"/>
              </a:solidFill>
            </a:endParaRPr>
          </a:p>
        </p:txBody>
      </p:sp>
    </p:spTree>
    <p:extLst>
      <p:ext uri="{BB962C8B-B14F-4D97-AF65-F5344CB8AC3E}">
        <p14:creationId xmlns:p14="http://schemas.microsoft.com/office/powerpoint/2010/main" val="4291222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a:extLst>
              <a:ext uri="{FF2B5EF4-FFF2-40B4-BE49-F238E27FC236}">
                <a16:creationId xmlns:a16="http://schemas.microsoft.com/office/drawing/2014/main" id="{0FFFA7B5-9BBD-4CA8-8FA2-BA1CDF0FB446}"/>
              </a:ext>
            </a:extLst>
          </p:cNvPr>
          <p:cNvSpPr>
            <a:spLocks noGrp="1"/>
          </p:cNvSpPr>
          <p:nvPr>
            <p:ph type="sldNum" sz="quarter" idx="12"/>
          </p:nvPr>
        </p:nvSpPr>
        <p:spPr>
          <a:xfrm>
            <a:off x="6553200" y="6356350"/>
            <a:ext cx="2133600" cy="365125"/>
          </a:xfrm>
        </p:spPr>
        <p:txBody>
          <a:bodyPr/>
          <a:lstStyle/>
          <a:p>
            <a:pPr>
              <a:spcAft>
                <a:spcPts val="600"/>
              </a:spcAft>
              <a:defRPr/>
            </a:pPr>
            <a:fld id="{4D83EB4B-703A-4080-A1E6-48A847AFDE4C}" type="slidenum">
              <a:rPr lang="el-GR" altLang="en-US"/>
              <a:pPr>
                <a:spcAft>
                  <a:spcPts val="600"/>
                </a:spcAft>
                <a:defRPr/>
              </a:pPr>
              <a:t>16</a:t>
            </a:fld>
            <a:endParaRPr lang="el-GR" altLang="en-US"/>
          </a:p>
        </p:txBody>
      </p:sp>
      <p:sp>
        <p:nvSpPr>
          <p:cNvPr id="18" name="Τίτλος 1">
            <a:extLst>
              <a:ext uri="{FF2B5EF4-FFF2-40B4-BE49-F238E27FC236}">
                <a16:creationId xmlns:a16="http://schemas.microsoft.com/office/drawing/2014/main" id="{4C7ADF57-645E-4D54-A6DE-452388DDCDD7}"/>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200" b="1" dirty="0">
                <a:solidFill>
                  <a:schemeClr val="bg1"/>
                </a:solidFill>
                <a:ea typeface="+mn-ea"/>
                <a:cs typeface="+mn-cs"/>
              </a:rPr>
              <a:t>Η κωδικοποίηση του προϋπολογισμού - ΈΞΟΔΑ</a:t>
            </a:r>
            <a:endParaRPr lang="el-GR" sz="3200" dirty="0">
              <a:solidFill>
                <a:schemeClr val="bg1"/>
              </a:solidFill>
            </a:endParaRPr>
          </a:p>
        </p:txBody>
      </p:sp>
      <p:pic>
        <p:nvPicPr>
          <p:cNvPr id="16" name="Εικόνα 15">
            <a:extLst>
              <a:ext uri="{FF2B5EF4-FFF2-40B4-BE49-F238E27FC236}">
                <a16:creationId xmlns:a16="http://schemas.microsoft.com/office/drawing/2014/main" id="{D939A34D-48AC-4E82-990E-7FD04C69B9AF}"/>
              </a:ext>
            </a:extLst>
          </p:cNvPr>
          <p:cNvPicPr>
            <a:picLocks noChangeAspect="1"/>
          </p:cNvPicPr>
          <p:nvPr/>
        </p:nvPicPr>
        <p:blipFill>
          <a:blip r:embed="rId2"/>
          <a:stretch>
            <a:fillRect/>
          </a:stretch>
        </p:blipFill>
        <p:spPr>
          <a:xfrm>
            <a:off x="0" y="692150"/>
            <a:ext cx="9144000" cy="3179153"/>
          </a:xfrm>
          <a:prstGeom prst="rect">
            <a:avLst/>
          </a:prstGeom>
        </p:spPr>
      </p:pic>
      <p:pic>
        <p:nvPicPr>
          <p:cNvPr id="19" name="Εικόνα 18">
            <a:extLst>
              <a:ext uri="{FF2B5EF4-FFF2-40B4-BE49-F238E27FC236}">
                <a16:creationId xmlns:a16="http://schemas.microsoft.com/office/drawing/2014/main" id="{8A361748-3162-46E6-8AA2-8C253CCECBF5}"/>
              </a:ext>
            </a:extLst>
          </p:cNvPr>
          <p:cNvPicPr>
            <a:picLocks noChangeAspect="1"/>
          </p:cNvPicPr>
          <p:nvPr/>
        </p:nvPicPr>
        <p:blipFill>
          <a:blip r:embed="rId3"/>
          <a:stretch>
            <a:fillRect/>
          </a:stretch>
        </p:blipFill>
        <p:spPr>
          <a:xfrm>
            <a:off x="0" y="2638146"/>
            <a:ext cx="9144000" cy="1581707"/>
          </a:xfrm>
          <a:prstGeom prst="rect">
            <a:avLst/>
          </a:prstGeom>
        </p:spPr>
      </p:pic>
      <p:pic>
        <p:nvPicPr>
          <p:cNvPr id="21" name="Εικόνα 20">
            <a:extLst>
              <a:ext uri="{FF2B5EF4-FFF2-40B4-BE49-F238E27FC236}">
                <a16:creationId xmlns:a16="http://schemas.microsoft.com/office/drawing/2014/main" id="{F9A6E7B5-1BEE-443B-8D74-BE4829E0C2BD}"/>
              </a:ext>
            </a:extLst>
          </p:cNvPr>
          <p:cNvPicPr>
            <a:picLocks noChangeAspect="1"/>
          </p:cNvPicPr>
          <p:nvPr/>
        </p:nvPicPr>
        <p:blipFill>
          <a:blip r:embed="rId4"/>
          <a:stretch>
            <a:fillRect/>
          </a:stretch>
        </p:blipFill>
        <p:spPr>
          <a:xfrm>
            <a:off x="-35696" y="4617259"/>
            <a:ext cx="9144000" cy="1739091"/>
          </a:xfrm>
          <a:prstGeom prst="rect">
            <a:avLst/>
          </a:prstGeom>
        </p:spPr>
      </p:pic>
    </p:spTree>
    <p:extLst>
      <p:ext uri="{BB962C8B-B14F-4D97-AF65-F5344CB8AC3E}">
        <p14:creationId xmlns:p14="http://schemas.microsoft.com/office/powerpoint/2010/main" val="2114628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id="{30E7BEC8-B234-4E8E-9C23-94590C342928}"/>
              </a:ext>
            </a:extLst>
          </p:cNvPr>
          <p:cNvSpPr>
            <a:spLocks noGrp="1"/>
          </p:cNvSpPr>
          <p:nvPr>
            <p:ph type="title" idx="4294967295"/>
          </p:nvPr>
        </p:nvSpPr>
        <p:spPr>
          <a:xfrm>
            <a:off x="0" y="0"/>
            <a:ext cx="9144000" cy="836613"/>
          </a:xfrm>
          <a:solidFill>
            <a:srgbClr val="39471D"/>
          </a:solidFill>
        </p:spPr>
        <p:txBody>
          <a:bodyPr/>
          <a:lstStyle/>
          <a:p>
            <a:r>
              <a:rPr lang="el-GR" altLang="en-US" sz="3200" b="1">
                <a:solidFill>
                  <a:schemeClr val="bg1"/>
                </a:solidFill>
              </a:rPr>
              <a:t>Διαδικασίες κατάρτισης π/υ ΟΤΑ</a:t>
            </a:r>
            <a:br>
              <a:rPr lang="el-GR" altLang="en-US" sz="3200">
                <a:solidFill>
                  <a:schemeClr val="bg1"/>
                </a:solidFill>
              </a:rPr>
            </a:br>
            <a:r>
              <a:rPr lang="el-GR" altLang="en-US" sz="1400">
                <a:solidFill>
                  <a:schemeClr val="bg1"/>
                </a:solidFill>
              </a:rPr>
              <a:t>(άρθρο 77 ν. 4172/2013, άρθρο 64 ν.4270/2014)</a:t>
            </a:r>
            <a:endParaRPr lang="el-GR" altLang="en-US" sz="1800">
              <a:solidFill>
                <a:schemeClr val="bg1"/>
              </a:solidFill>
            </a:endParaRPr>
          </a:p>
        </p:txBody>
      </p:sp>
      <p:cxnSp>
        <p:nvCxnSpPr>
          <p:cNvPr id="6" name="5 - Ευθεία γραμμή σύνδεσης">
            <a:extLst>
              <a:ext uri="{FF2B5EF4-FFF2-40B4-BE49-F238E27FC236}">
                <a16:creationId xmlns:a16="http://schemas.microsoft.com/office/drawing/2014/main" id="{701BCFA4-D22F-4DB2-A110-F240B48EDE80}"/>
              </a:ext>
            </a:extLst>
          </p:cNvPr>
          <p:cNvCxnSpPr/>
          <p:nvPr/>
        </p:nvCxnSpPr>
        <p:spPr>
          <a:xfrm flipV="1">
            <a:off x="250825" y="4411663"/>
            <a:ext cx="8435975" cy="25400"/>
          </a:xfrm>
          <a:prstGeom prst="line">
            <a:avLst/>
          </a:prstGeom>
          <a:ln w="12700" cmpd="sng">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a:extLst>
              <a:ext uri="{FF2B5EF4-FFF2-40B4-BE49-F238E27FC236}">
                <a16:creationId xmlns:a16="http://schemas.microsoft.com/office/drawing/2014/main" id="{0936773A-D067-4A40-BD3F-531A7D870F91}"/>
              </a:ext>
            </a:extLst>
          </p:cNvPr>
          <p:cNvCxnSpPr/>
          <p:nvPr/>
        </p:nvCxnSpPr>
        <p:spPr>
          <a:xfrm rot="5400000">
            <a:off x="683419" y="4429919"/>
            <a:ext cx="2873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9 - Ορθογώνιο">
            <a:extLst>
              <a:ext uri="{FF2B5EF4-FFF2-40B4-BE49-F238E27FC236}">
                <a16:creationId xmlns:a16="http://schemas.microsoft.com/office/drawing/2014/main" id="{E2896FFB-00CE-4FD8-B41D-277CDB6537B6}"/>
              </a:ext>
            </a:extLst>
          </p:cNvPr>
          <p:cNvSpPr/>
          <p:nvPr/>
        </p:nvSpPr>
        <p:spPr>
          <a:xfrm>
            <a:off x="539750" y="981075"/>
            <a:ext cx="2376488" cy="576263"/>
          </a:xfrm>
          <a:prstGeom prst="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l-GR" sz="2000" b="1" dirty="0">
                <a:solidFill>
                  <a:schemeClr val="tx1"/>
                </a:solidFill>
              </a:rPr>
              <a:t>ΚΥΑ Οδηγιών κατάρτισης Π/Υ</a:t>
            </a:r>
          </a:p>
        </p:txBody>
      </p:sp>
      <p:sp>
        <p:nvSpPr>
          <p:cNvPr id="13" name="12 - Ορθογώνιο">
            <a:extLst>
              <a:ext uri="{FF2B5EF4-FFF2-40B4-BE49-F238E27FC236}">
                <a16:creationId xmlns:a16="http://schemas.microsoft.com/office/drawing/2014/main" id="{D746B5D0-9408-4C36-98EA-B67DF4540A43}"/>
              </a:ext>
            </a:extLst>
          </p:cNvPr>
          <p:cNvSpPr/>
          <p:nvPr/>
        </p:nvSpPr>
        <p:spPr>
          <a:xfrm>
            <a:off x="401638" y="4572000"/>
            <a:ext cx="857250"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b="1" dirty="0">
                <a:solidFill>
                  <a:schemeClr val="tx1"/>
                </a:solidFill>
                <a:cs typeface="Arial" pitchFamily="34" charset="0"/>
              </a:rPr>
              <a:t>30/06</a:t>
            </a:r>
          </a:p>
        </p:txBody>
      </p:sp>
      <p:cxnSp>
        <p:nvCxnSpPr>
          <p:cNvPr id="15" name="14 - Ευθεία γραμμή σύνδεσης">
            <a:extLst>
              <a:ext uri="{FF2B5EF4-FFF2-40B4-BE49-F238E27FC236}">
                <a16:creationId xmlns:a16="http://schemas.microsoft.com/office/drawing/2014/main" id="{CF267539-4FAB-4F72-B584-45CA1AF06B4D}"/>
              </a:ext>
            </a:extLst>
          </p:cNvPr>
          <p:cNvCxnSpPr/>
          <p:nvPr/>
        </p:nvCxnSpPr>
        <p:spPr>
          <a:xfrm rot="5400000">
            <a:off x="2642394" y="4429919"/>
            <a:ext cx="2873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16 - Ορθογώνιο">
            <a:extLst>
              <a:ext uri="{FF2B5EF4-FFF2-40B4-BE49-F238E27FC236}">
                <a16:creationId xmlns:a16="http://schemas.microsoft.com/office/drawing/2014/main" id="{CB30F2BC-8AB8-4BEE-ACEA-296E2977017E}"/>
              </a:ext>
            </a:extLst>
          </p:cNvPr>
          <p:cNvSpPr/>
          <p:nvPr/>
        </p:nvSpPr>
        <p:spPr>
          <a:xfrm>
            <a:off x="179388" y="1989138"/>
            <a:ext cx="1249362" cy="2225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b="1" dirty="0">
                <a:solidFill>
                  <a:schemeClr val="tx1"/>
                </a:solidFill>
              </a:rPr>
              <a:t>Απόφαση ΔΣ για ύψος εξόδων</a:t>
            </a:r>
          </a:p>
          <a:p>
            <a:pPr algn="ctr" eaLnBrk="1" hangingPunct="1">
              <a:defRPr/>
            </a:pPr>
            <a:endParaRPr lang="el-GR" sz="1600" b="1" dirty="0">
              <a:solidFill>
                <a:schemeClr val="tx1"/>
              </a:solidFill>
            </a:endParaRPr>
          </a:p>
          <a:p>
            <a:pPr algn="ctr" eaLnBrk="1" hangingPunct="1">
              <a:defRPr/>
            </a:pPr>
            <a:endParaRPr lang="el-GR" sz="1600" b="1" dirty="0">
              <a:solidFill>
                <a:schemeClr val="tx1"/>
              </a:solidFill>
            </a:endParaRPr>
          </a:p>
          <a:p>
            <a:pPr algn="ctr" eaLnBrk="1" hangingPunct="1">
              <a:defRPr/>
            </a:pPr>
            <a:r>
              <a:rPr lang="el-GR" sz="1600" b="1" dirty="0">
                <a:solidFill>
                  <a:schemeClr val="tx1"/>
                </a:solidFill>
              </a:rPr>
              <a:t>Συμβούλιο δημοτικής ή τοπικής κοινότητας</a:t>
            </a:r>
          </a:p>
        </p:txBody>
      </p:sp>
      <p:sp>
        <p:nvSpPr>
          <p:cNvPr id="19" name="18 - Ορθογώνιο">
            <a:extLst>
              <a:ext uri="{FF2B5EF4-FFF2-40B4-BE49-F238E27FC236}">
                <a16:creationId xmlns:a16="http://schemas.microsoft.com/office/drawing/2014/main" id="{DFB82039-4436-420A-B428-28DF0F36FC82}"/>
              </a:ext>
            </a:extLst>
          </p:cNvPr>
          <p:cNvSpPr/>
          <p:nvPr/>
        </p:nvSpPr>
        <p:spPr>
          <a:xfrm>
            <a:off x="0" y="4929188"/>
            <a:ext cx="1500188" cy="155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l-GR" sz="1600" b="1" dirty="0">
                <a:solidFill>
                  <a:schemeClr val="tx1"/>
                </a:solidFill>
              </a:rPr>
              <a:t>Εκτελεστική Επιτροπή </a:t>
            </a:r>
          </a:p>
          <a:p>
            <a:pPr algn="ctr" eaLnBrk="1" hangingPunct="1">
              <a:defRPr/>
            </a:pPr>
            <a:r>
              <a:rPr lang="el-GR" sz="1600" b="1" dirty="0">
                <a:solidFill>
                  <a:schemeClr val="tx1"/>
                </a:solidFill>
              </a:rPr>
              <a:t>+ </a:t>
            </a:r>
          </a:p>
          <a:p>
            <a:pPr algn="ctr" eaLnBrk="1" hangingPunct="1">
              <a:defRPr/>
            </a:pPr>
            <a:r>
              <a:rPr lang="el-GR" sz="1600" b="1" dirty="0">
                <a:solidFill>
                  <a:schemeClr val="tx1"/>
                </a:solidFill>
              </a:rPr>
              <a:t>Επιτροπή διαβούλευσης (αν υπάρχει)</a:t>
            </a:r>
          </a:p>
        </p:txBody>
      </p:sp>
      <p:sp>
        <p:nvSpPr>
          <p:cNvPr id="20" name="19 - Βέλος προς τα κάτω">
            <a:extLst>
              <a:ext uri="{FF2B5EF4-FFF2-40B4-BE49-F238E27FC236}">
                <a16:creationId xmlns:a16="http://schemas.microsoft.com/office/drawing/2014/main" id="{55CFFF17-4487-4AE0-87A8-0834301C251C}"/>
              </a:ext>
            </a:extLst>
          </p:cNvPr>
          <p:cNvSpPr/>
          <p:nvPr/>
        </p:nvSpPr>
        <p:spPr>
          <a:xfrm>
            <a:off x="684213" y="2852738"/>
            <a:ext cx="214312" cy="28575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12299" name="20 - TextBox">
            <a:extLst>
              <a:ext uri="{FF2B5EF4-FFF2-40B4-BE49-F238E27FC236}">
                <a16:creationId xmlns:a16="http://schemas.microsoft.com/office/drawing/2014/main" id="{A472B90B-89B1-486F-A32A-4F9CD408059A}"/>
              </a:ext>
            </a:extLst>
          </p:cNvPr>
          <p:cNvSpPr txBox="1">
            <a:spLocks noChangeArrowheads="1"/>
          </p:cNvSpPr>
          <p:nvPr/>
        </p:nvSpPr>
        <p:spPr bwMode="auto">
          <a:xfrm>
            <a:off x="2428875" y="4572000"/>
            <a:ext cx="696913" cy="338138"/>
          </a:xfrm>
          <a:prstGeom prst="rect">
            <a:avLst/>
          </a:prstGeom>
          <a:noFill/>
          <a:ln w="9525">
            <a:noFill/>
            <a:miter lim="800000"/>
            <a:headEnd/>
            <a:tailEnd/>
          </a:ln>
        </p:spPr>
        <p:txBody>
          <a:bodyPr wrap="none">
            <a:spAutoFit/>
          </a:bodyPr>
          <a:lstStyle/>
          <a:p>
            <a:pPr eaLnBrk="1" hangingPunct="1">
              <a:defRPr/>
            </a:pPr>
            <a:r>
              <a:rPr lang="el-GR" sz="1600" b="1" dirty="0">
                <a:latin typeface="+mn-lt"/>
              </a:rPr>
              <a:t>20/07</a:t>
            </a:r>
          </a:p>
        </p:txBody>
      </p:sp>
      <p:sp>
        <p:nvSpPr>
          <p:cNvPr id="12300" name="21 - TextBox">
            <a:extLst>
              <a:ext uri="{FF2B5EF4-FFF2-40B4-BE49-F238E27FC236}">
                <a16:creationId xmlns:a16="http://schemas.microsoft.com/office/drawing/2014/main" id="{AAB9BBDB-6EC6-409F-9002-1A9B40882E3E}"/>
              </a:ext>
            </a:extLst>
          </p:cNvPr>
          <p:cNvSpPr txBox="1">
            <a:spLocks noChangeArrowheads="1"/>
          </p:cNvSpPr>
          <p:nvPr/>
        </p:nvSpPr>
        <p:spPr bwMode="auto">
          <a:xfrm>
            <a:off x="2214563" y="3500438"/>
            <a:ext cx="1277937" cy="585787"/>
          </a:xfrm>
          <a:prstGeom prst="rect">
            <a:avLst/>
          </a:prstGeom>
          <a:noFill/>
          <a:ln w="9525">
            <a:noFill/>
            <a:miter lim="800000"/>
            <a:headEnd/>
            <a:tailEnd/>
          </a:ln>
        </p:spPr>
        <p:txBody>
          <a:bodyPr>
            <a:spAutoFit/>
          </a:bodyPr>
          <a:lstStyle/>
          <a:p>
            <a:pPr algn="ctr" eaLnBrk="1" hangingPunct="1">
              <a:defRPr/>
            </a:pPr>
            <a:r>
              <a:rPr lang="el-GR" sz="1600" b="1" dirty="0">
                <a:latin typeface="+mn-lt"/>
              </a:rPr>
              <a:t>Οικονομική Επιτροπή</a:t>
            </a:r>
          </a:p>
        </p:txBody>
      </p:sp>
      <p:sp>
        <p:nvSpPr>
          <p:cNvPr id="12301" name="22 - TextBox">
            <a:extLst>
              <a:ext uri="{FF2B5EF4-FFF2-40B4-BE49-F238E27FC236}">
                <a16:creationId xmlns:a16="http://schemas.microsoft.com/office/drawing/2014/main" id="{A38F9BF9-15BF-4DAA-BBE3-ACB620A38836}"/>
              </a:ext>
            </a:extLst>
          </p:cNvPr>
          <p:cNvSpPr txBox="1">
            <a:spLocks noChangeArrowheads="1"/>
          </p:cNvSpPr>
          <p:nvPr/>
        </p:nvSpPr>
        <p:spPr bwMode="auto">
          <a:xfrm>
            <a:off x="2214563" y="5013325"/>
            <a:ext cx="1204912" cy="584200"/>
          </a:xfrm>
          <a:prstGeom prst="rect">
            <a:avLst/>
          </a:prstGeom>
          <a:noFill/>
          <a:ln w="9525">
            <a:noFill/>
            <a:miter lim="800000"/>
            <a:headEnd/>
            <a:tailEnd/>
          </a:ln>
        </p:spPr>
        <p:txBody>
          <a:bodyPr>
            <a:spAutoFit/>
          </a:bodyPr>
          <a:lstStyle/>
          <a:p>
            <a:pPr algn="ctr" eaLnBrk="1" hangingPunct="1">
              <a:defRPr/>
            </a:pPr>
            <a:r>
              <a:rPr lang="el-GR" sz="1600" b="1" dirty="0">
                <a:latin typeface="+mn-lt"/>
              </a:rPr>
              <a:t>Οικονομική Επιτροπή</a:t>
            </a:r>
          </a:p>
        </p:txBody>
      </p:sp>
      <p:sp>
        <p:nvSpPr>
          <p:cNvPr id="24" name="23 - Δεξιό βέλος">
            <a:extLst>
              <a:ext uri="{FF2B5EF4-FFF2-40B4-BE49-F238E27FC236}">
                <a16:creationId xmlns:a16="http://schemas.microsoft.com/office/drawing/2014/main" id="{E94EC53D-7980-483E-86F6-C7BEB7644F9B}"/>
              </a:ext>
            </a:extLst>
          </p:cNvPr>
          <p:cNvSpPr/>
          <p:nvPr/>
        </p:nvSpPr>
        <p:spPr>
          <a:xfrm>
            <a:off x="1571625" y="3857625"/>
            <a:ext cx="500063" cy="21431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25" name="24 - Δεξιό βέλος">
            <a:extLst>
              <a:ext uri="{FF2B5EF4-FFF2-40B4-BE49-F238E27FC236}">
                <a16:creationId xmlns:a16="http://schemas.microsoft.com/office/drawing/2014/main" id="{29A52BFB-5AF8-4107-911D-D302BE7AB323}"/>
              </a:ext>
            </a:extLst>
          </p:cNvPr>
          <p:cNvSpPr/>
          <p:nvPr/>
        </p:nvSpPr>
        <p:spPr>
          <a:xfrm>
            <a:off x="1571625" y="5214938"/>
            <a:ext cx="500063" cy="214312"/>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a:p>
        </p:txBody>
      </p:sp>
      <p:sp>
        <p:nvSpPr>
          <p:cNvPr id="12304" name="25 - TextBox">
            <a:extLst>
              <a:ext uri="{FF2B5EF4-FFF2-40B4-BE49-F238E27FC236}">
                <a16:creationId xmlns:a16="http://schemas.microsoft.com/office/drawing/2014/main" id="{7DC6B584-3C93-4083-B57B-6FD51FB83B48}"/>
              </a:ext>
            </a:extLst>
          </p:cNvPr>
          <p:cNvSpPr txBox="1">
            <a:spLocks noChangeArrowheads="1"/>
          </p:cNvSpPr>
          <p:nvPr/>
        </p:nvSpPr>
        <p:spPr bwMode="auto">
          <a:xfrm>
            <a:off x="1428750" y="2852738"/>
            <a:ext cx="911225" cy="831850"/>
          </a:xfrm>
          <a:prstGeom prst="rect">
            <a:avLst/>
          </a:prstGeom>
          <a:noFill/>
          <a:ln w="9525">
            <a:noFill/>
            <a:miter lim="800000"/>
            <a:headEnd/>
            <a:tailEnd/>
          </a:ln>
        </p:spPr>
        <p:txBody>
          <a:bodyPr>
            <a:spAutoFit/>
          </a:bodyPr>
          <a:lstStyle/>
          <a:p>
            <a:pPr algn="ctr" eaLnBrk="1" hangingPunct="1">
              <a:defRPr/>
            </a:pPr>
            <a:r>
              <a:rPr lang="el-GR" sz="1600" b="1" dirty="0">
                <a:solidFill>
                  <a:srgbClr val="0070C0"/>
                </a:solidFill>
                <a:latin typeface="+mn-lt"/>
              </a:rPr>
              <a:t>Σχέδιο </a:t>
            </a:r>
          </a:p>
          <a:p>
            <a:pPr algn="ctr" eaLnBrk="1" hangingPunct="1">
              <a:defRPr/>
            </a:pPr>
            <a:r>
              <a:rPr lang="el-GR" sz="1600" b="1" dirty="0">
                <a:solidFill>
                  <a:srgbClr val="0070C0"/>
                </a:solidFill>
                <a:latin typeface="+mn-lt"/>
              </a:rPr>
              <a:t>π/υ εξόδων</a:t>
            </a:r>
          </a:p>
        </p:txBody>
      </p:sp>
      <p:sp>
        <p:nvSpPr>
          <p:cNvPr id="12305" name="26 - TextBox">
            <a:extLst>
              <a:ext uri="{FF2B5EF4-FFF2-40B4-BE49-F238E27FC236}">
                <a16:creationId xmlns:a16="http://schemas.microsoft.com/office/drawing/2014/main" id="{5AAB510F-A255-4CEB-A83D-98E44B7627B6}"/>
              </a:ext>
            </a:extLst>
          </p:cNvPr>
          <p:cNvSpPr txBox="1">
            <a:spLocks noChangeArrowheads="1"/>
          </p:cNvSpPr>
          <p:nvPr/>
        </p:nvSpPr>
        <p:spPr bwMode="auto">
          <a:xfrm>
            <a:off x="1187450" y="4652963"/>
            <a:ext cx="1169988" cy="584200"/>
          </a:xfrm>
          <a:prstGeom prst="rect">
            <a:avLst/>
          </a:prstGeom>
          <a:noFill/>
          <a:ln w="9525">
            <a:noFill/>
            <a:miter lim="800000"/>
            <a:headEnd/>
            <a:tailEnd/>
          </a:ln>
        </p:spPr>
        <p:txBody>
          <a:bodyPr>
            <a:spAutoFit/>
          </a:bodyPr>
          <a:lstStyle/>
          <a:p>
            <a:pPr algn="ctr" eaLnBrk="1" hangingPunct="1">
              <a:defRPr/>
            </a:pPr>
            <a:r>
              <a:rPr lang="el-GR" sz="1600" b="1" dirty="0">
                <a:solidFill>
                  <a:srgbClr val="0070C0"/>
                </a:solidFill>
                <a:latin typeface="+mn-lt"/>
              </a:rPr>
              <a:t>Προσχέδιο π/υ</a:t>
            </a:r>
          </a:p>
        </p:txBody>
      </p:sp>
      <p:cxnSp>
        <p:nvCxnSpPr>
          <p:cNvPr id="28" name="27 - Ευθεία γραμμή σύνδεσης">
            <a:extLst>
              <a:ext uri="{FF2B5EF4-FFF2-40B4-BE49-F238E27FC236}">
                <a16:creationId xmlns:a16="http://schemas.microsoft.com/office/drawing/2014/main" id="{D5D034AB-7E62-46DC-85F2-4EE030F3FAA5}"/>
              </a:ext>
            </a:extLst>
          </p:cNvPr>
          <p:cNvCxnSpPr/>
          <p:nvPr/>
        </p:nvCxnSpPr>
        <p:spPr>
          <a:xfrm rot="5400000">
            <a:off x="3999706" y="4429919"/>
            <a:ext cx="2873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07" name="28 - TextBox">
            <a:extLst>
              <a:ext uri="{FF2B5EF4-FFF2-40B4-BE49-F238E27FC236}">
                <a16:creationId xmlns:a16="http://schemas.microsoft.com/office/drawing/2014/main" id="{D715AEE9-BD24-4248-AF59-C10C38285DD4}"/>
              </a:ext>
            </a:extLst>
          </p:cNvPr>
          <p:cNvSpPr txBox="1">
            <a:spLocks noChangeArrowheads="1"/>
          </p:cNvSpPr>
          <p:nvPr/>
        </p:nvSpPr>
        <p:spPr bwMode="auto">
          <a:xfrm>
            <a:off x="3714750" y="4572000"/>
            <a:ext cx="928688" cy="338138"/>
          </a:xfrm>
          <a:prstGeom prst="rect">
            <a:avLst/>
          </a:prstGeom>
          <a:noFill/>
          <a:ln w="9525">
            <a:noFill/>
            <a:miter lim="800000"/>
            <a:headEnd/>
            <a:tailEnd/>
          </a:ln>
        </p:spPr>
        <p:txBody>
          <a:bodyPr>
            <a:spAutoFit/>
          </a:bodyPr>
          <a:lstStyle/>
          <a:p>
            <a:pPr algn="ctr" eaLnBrk="1" hangingPunct="1">
              <a:defRPr/>
            </a:pPr>
            <a:r>
              <a:rPr lang="el-GR" sz="1600" b="1" dirty="0">
                <a:latin typeface="+mn-lt"/>
              </a:rPr>
              <a:t>20/09</a:t>
            </a:r>
          </a:p>
        </p:txBody>
      </p:sp>
      <p:sp>
        <p:nvSpPr>
          <p:cNvPr id="12308" name="29 - TextBox">
            <a:extLst>
              <a:ext uri="{FF2B5EF4-FFF2-40B4-BE49-F238E27FC236}">
                <a16:creationId xmlns:a16="http://schemas.microsoft.com/office/drawing/2014/main" id="{CC5363B8-9FB3-475C-A334-114BCED49FCB}"/>
              </a:ext>
            </a:extLst>
          </p:cNvPr>
          <p:cNvSpPr txBox="1">
            <a:spLocks noChangeArrowheads="1"/>
          </p:cNvSpPr>
          <p:nvPr/>
        </p:nvSpPr>
        <p:spPr bwMode="auto">
          <a:xfrm>
            <a:off x="3571875" y="3357563"/>
            <a:ext cx="1287463" cy="830262"/>
          </a:xfrm>
          <a:prstGeom prst="rect">
            <a:avLst/>
          </a:prstGeom>
          <a:noFill/>
          <a:ln w="9525">
            <a:noFill/>
            <a:miter lim="800000"/>
            <a:headEnd/>
            <a:tailEnd/>
          </a:ln>
        </p:spPr>
        <p:txBody>
          <a:bodyPr>
            <a:spAutoFit/>
          </a:bodyPr>
          <a:lstStyle/>
          <a:p>
            <a:pPr algn="ctr" eaLnBrk="1" hangingPunct="1">
              <a:defRPr/>
            </a:pPr>
            <a:r>
              <a:rPr lang="el-GR" sz="1600" b="1" dirty="0">
                <a:solidFill>
                  <a:srgbClr val="FF0000"/>
                </a:solidFill>
                <a:latin typeface="+mn-lt"/>
              </a:rPr>
              <a:t>Απόφαση </a:t>
            </a:r>
          </a:p>
          <a:p>
            <a:pPr algn="ctr" eaLnBrk="1" hangingPunct="1">
              <a:defRPr/>
            </a:pPr>
            <a:r>
              <a:rPr lang="el-GR" sz="1600" b="1" dirty="0">
                <a:solidFill>
                  <a:srgbClr val="FF0000"/>
                </a:solidFill>
                <a:latin typeface="+mn-lt"/>
              </a:rPr>
              <a:t>Οικονομικής Επιτροπής</a:t>
            </a:r>
          </a:p>
        </p:txBody>
      </p:sp>
      <p:sp>
        <p:nvSpPr>
          <p:cNvPr id="12309" name="30 - TextBox">
            <a:extLst>
              <a:ext uri="{FF2B5EF4-FFF2-40B4-BE49-F238E27FC236}">
                <a16:creationId xmlns:a16="http://schemas.microsoft.com/office/drawing/2014/main" id="{7795D459-8A16-4490-AF0B-152B7603B953}"/>
              </a:ext>
            </a:extLst>
          </p:cNvPr>
          <p:cNvSpPr txBox="1">
            <a:spLocks noChangeArrowheads="1"/>
          </p:cNvSpPr>
          <p:nvPr/>
        </p:nvSpPr>
        <p:spPr bwMode="auto">
          <a:xfrm>
            <a:off x="3419475" y="5013325"/>
            <a:ext cx="1436688" cy="1570038"/>
          </a:xfrm>
          <a:prstGeom prst="rect">
            <a:avLst/>
          </a:prstGeom>
          <a:noFill/>
          <a:ln w="9525">
            <a:noFill/>
            <a:miter lim="800000"/>
            <a:headEnd/>
            <a:tailEnd/>
          </a:ln>
        </p:spPr>
        <p:txBody>
          <a:bodyPr>
            <a:spAutoFit/>
          </a:bodyPr>
          <a:lstStyle/>
          <a:p>
            <a:pPr algn="ctr" eaLnBrk="1" hangingPunct="1">
              <a:defRPr/>
            </a:pPr>
            <a:r>
              <a:rPr lang="el-GR" sz="1600" b="1" dirty="0">
                <a:solidFill>
                  <a:schemeClr val="accent1">
                    <a:lumMod val="75000"/>
                  </a:schemeClr>
                </a:solidFill>
                <a:latin typeface="+mn-lt"/>
              </a:rPr>
              <a:t>Ενσωμάτωση συνολικού σχεδίου</a:t>
            </a:r>
            <a:r>
              <a:rPr lang="en-US" sz="1600" b="1" dirty="0">
                <a:solidFill>
                  <a:schemeClr val="accent1">
                    <a:lumMod val="75000"/>
                  </a:schemeClr>
                </a:solidFill>
                <a:latin typeface="+mn-lt"/>
              </a:rPr>
              <a:t> </a:t>
            </a:r>
            <a:r>
              <a:rPr lang="el-GR" sz="1600" b="1" dirty="0">
                <a:solidFill>
                  <a:schemeClr val="accent1">
                    <a:lumMod val="75000"/>
                  </a:schemeClr>
                </a:solidFill>
                <a:latin typeface="+mn-lt"/>
              </a:rPr>
              <a:t>Π/Υ στην βάση δεδομένων ΥΠ.ΕΣ.</a:t>
            </a:r>
          </a:p>
        </p:txBody>
      </p:sp>
      <p:cxnSp>
        <p:nvCxnSpPr>
          <p:cNvPr id="32" name="31 - Ευθεία γραμμή σύνδεσης">
            <a:extLst>
              <a:ext uri="{FF2B5EF4-FFF2-40B4-BE49-F238E27FC236}">
                <a16:creationId xmlns:a16="http://schemas.microsoft.com/office/drawing/2014/main" id="{39E6A5D7-7750-46A8-BA43-31EEE07A043B}"/>
              </a:ext>
            </a:extLst>
          </p:cNvPr>
          <p:cNvCxnSpPr/>
          <p:nvPr/>
        </p:nvCxnSpPr>
        <p:spPr>
          <a:xfrm rot="5400000">
            <a:off x="5580063" y="4429125"/>
            <a:ext cx="287338" cy="15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 Ευθεία γραμμή σύνδεσης">
            <a:extLst>
              <a:ext uri="{FF2B5EF4-FFF2-40B4-BE49-F238E27FC236}">
                <a16:creationId xmlns:a16="http://schemas.microsoft.com/office/drawing/2014/main" id="{B553B578-69E6-4A1D-8624-2D411F55D1A7}"/>
              </a:ext>
            </a:extLst>
          </p:cNvPr>
          <p:cNvCxnSpPr/>
          <p:nvPr/>
        </p:nvCxnSpPr>
        <p:spPr>
          <a:xfrm rot="5400000">
            <a:off x="7072313" y="4429125"/>
            <a:ext cx="287338" cy="15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a:extLst>
              <a:ext uri="{FF2B5EF4-FFF2-40B4-BE49-F238E27FC236}">
                <a16:creationId xmlns:a16="http://schemas.microsoft.com/office/drawing/2014/main" id="{AA3C96C1-8E95-4111-BE2C-45A347286B91}"/>
              </a:ext>
            </a:extLst>
          </p:cNvPr>
          <p:cNvCxnSpPr/>
          <p:nvPr/>
        </p:nvCxnSpPr>
        <p:spPr>
          <a:xfrm rot="5400000">
            <a:off x="8215313" y="4429125"/>
            <a:ext cx="287338" cy="15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13" name="34 - TextBox">
            <a:extLst>
              <a:ext uri="{FF2B5EF4-FFF2-40B4-BE49-F238E27FC236}">
                <a16:creationId xmlns:a16="http://schemas.microsoft.com/office/drawing/2014/main" id="{174E8470-D31E-401B-BD0E-4AE37E3054A4}"/>
              </a:ext>
            </a:extLst>
          </p:cNvPr>
          <p:cNvSpPr txBox="1">
            <a:spLocks noChangeArrowheads="1"/>
          </p:cNvSpPr>
          <p:nvPr/>
        </p:nvSpPr>
        <p:spPr bwMode="auto">
          <a:xfrm>
            <a:off x="5370513" y="4581525"/>
            <a:ext cx="785812" cy="368300"/>
          </a:xfrm>
          <a:prstGeom prst="rect">
            <a:avLst/>
          </a:prstGeom>
          <a:noFill/>
          <a:ln w="9525">
            <a:noFill/>
            <a:miter lim="800000"/>
            <a:headEnd/>
            <a:tailEnd/>
          </a:ln>
        </p:spPr>
        <p:txBody>
          <a:bodyPr>
            <a:spAutoFit/>
          </a:bodyPr>
          <a:lstStyle/>
          <a:p>
            <a:pPr eaLnBrk="1" hangingPunct="1">
              <a:defRPr/>
            </a:pPr>
            <a:r>
              <a:rPr lang="el-GR" b="1" dirty="0">
                <a:latin typeface="+mn-lt"/>
              </a:rPr>
              <a:t>31/10</a:t>
            </a:r>
          </a:p>
        </p:txBody>
      </p:sp>
      <p:sp>
        <p:nvSpPr>
          <p:cNvPr id="12314" name="35 - TextBox">
            <a:extLst>
              <a:ext uri="{FF2B5EF4-FFF2-40B4-BE49-F238E27FC236}">
                <a16:creationId xmlns:a16="http://schemas.microsoft.com/office/drawing/2014/main" id="{417F087C-F90A-4333-B402-7D6952411B24}"/>
              </a:ext>
            </a:extLst>
          </p:cNvPr>
          <p:cNvSpPr txBox="1">
            <a:spLocks noChangeArrowheads="1"/>
          </p:cNvSpPr>
          <p:nvPr/>
        </p:nvSpPr>
        <p:spPr bwMode="auto">
          <a:xfrm>
            <a:off x="6804025" y="4572000"/>
            <a:ext cx="785813" cy="307975"/>
          </a:xfrm>
          <a:prstGeom prst="rect">
            <a:avLst/>
          </a:prstGeom>
          <a:noFill/>
          <a:ln w="9525">
            <a:noFill/>
            <a:miter lim="800000"/>
            <a:headEnd/>
            <a:tailEnd/>
          </a:ln>
        </p:spPr>
        <p:txBody>
          <a:bodyPr>
            <a:spAutoFit/>
          </a:bodyPr>
          <a:lstStyle/>
          <a:p>
            <a:pPr algn="ctr" eaLnBrk="1" hangingPunct="1">
              <a:defRPr/>
            </a:pPr>
            <a:r>
              <a:rPr lang="el-GR" sz="1400" b="1" dirty="0">
                <a:latin typeface="+mn-lt"/>
              </a:rPr>
              <a:t>15/11</a:t>
            </a:r>
          </a:p>
        </p:txBody>
      </p:sp>
      <p:sp>
        <p:nvSpPr>
          <p:cNvPr id="12315" name="36 - TextBox">
            <a:extLst>
              <a:ext uri="{FF2B5EF4-FFF2-40B4-BE49-F238E27FC236}">
                <a16:creationId xmlns:a16="http://schemas.microsoft.com/office/drawing/2014/main" id="{16FBEC27-BAAE-4778-BBC4-9809FE63694D}"/>
              </a:ext>
            </a:extLst>
          </p:cNvPr>
          <p:cNvSpPr txBox="1">
            <a:spLocks noChangeArrowheads="1"/>
          </p:cNvSpPr>
          <p:nvPr/>
        </p:nvSpPr>
        <p:spPr bwMode="auto">
          <a:xfrm>
            <a:off x="8001000" y="4572000"/>
            <a:ext cx="857250" cy="307975"/>
          </a:xfrm>
          <a:prstGeom prst="rect">
            <a:avLst/>
          </a:prstGeom>
          <a:noFill/>
          <a:ln w="9525">
            <a:noFill/>
            <a:miter lim="800000"/>
            <a:headEnd/>
            <a:tailEnd/>
          </a:ln>
        </p:spPr>
        <p:txBody>
          <a:bodyPr>
            <a:spAutoFit/>
          </a:bodyPr>
          <a:lstStyle/>
          <a:p>
            <a:pPr algn="ctr" eaLnBrk="1" hangingPunct="1">
              <a:defRPr/>
            </a:pPr>
            <a:r>
              <a:rPr lang="el-GR" sz="1400" b="1" dirty="0">
                <a:latin typeface="+mn-lt"/>
              </a:rPr>
              <a:t>31/12</a:t>
            </a:r>
          </a:p>
        </p:txBody>
      </p:sp>
      <p:sp>
        <p:nvSpPr>
          <p:cNvPr id="12316" name="37 - TextBox">
            <a:extLst>
              <a:ext uri="{FF2B5EF4-FFF2-40B4-BE49-F238E27FC236}">
                <a16:creationId xmlns:a16="http://schemas.microsoft.com/office/drawing/2014/main" id="{64EB7745-9C42-4039-84B7-829486322634}"/>
              </a:ext>
            </a:extLst>
          </p:cNvPr>
          <p:cNvSpPr txBox="1">
            <a:spLocks noChangeArrowheads="1"/>
          </p:cNvSpPr>
          <p:nvPr/>
        </p:nvSpPr>
        <p:spPr bwMode="auto">
          <a:xfrm>
            <a:off x="4773613" y="2541588"/>
            <a:ext cx="2016125" cy="1630362"/>
          </a:xfrm>
          <a:prstGeom prst="rect">
            <a:avLst/>
          </a:prstGeom>
          <a:noFill/>
          <a:ln w="9525">
            <a:noFill/>
            <a:miter lim="800000"/>
            <a:headEnd/>
            <a:tailEnd/>
          </a:ln>
        </p:spPr>
        <p:txBody>
          <a:bodyPr>
            <a:spAutoFit/>
          </a:bodyPr>
          <a:lstStyle/>
          <a:p>
            <a:pPr algn="ctr" eaLnBrk="1" hangingPunct="1">
              <a:defRPr/>
            </a:pPr>
            <a:r>
              <a:rPr lang="el-GR" b="1" dirty="0">
                <a:solidFill>
                  <a:schemeClr val="accent1">
                    <a:lumMod val="75000"/>
                  </a:schemeClr>
                </a:solidFill>
                <a:latin typeface="+mn-lt"/>
              </a:rPr>
              <a:t>Γνώμη Παρατηρητηρίου</a:t>
            </a:r>
          </a:p>
          <a:p>
            <a:pPr algn="ctr" eaLnBrk="1" hangingPunct="1">
              <a:defRPr/>
            </a:pPr>
            <a:endParaRPr lang="el-GR" sz="1600" b="1" dirty="0">
              <a:latin typeface="+mn-lt"/>
            </a:endParaRPr>
          </a:p>
          <a:p>
            <a:pPr algn="ctr" eaLnBrk="1" hangingPunct="1">
              <a:defRPr/>
            </a:pPr>
            <a:r>
              <a:rPr lang="el-GR" sz="1600" b="1" dirty="0">
                <a:latin typeface="+mn-lt"/>
              </a:rPr>
              <a:t>Υποβολή σχεδίου από ΟΕ στο Συμβούλιο</a:t>
            </a:r>
          </a:p>
        </p:txBody>
      </p:sp>
      <p:sp>
        <p:nvSpPr>
          <p:cNvPr id="12317" name="38 - TextBox">
            <a:extLst>
              <a:ext uri="{FF2B5EF4-FFF2-40B4-BE49-F238E27FC236}">
                <a16:creationId xmlns:a16="http://schemas.microsoft.com/office/drawing/2014/main" id="{E58967BF-8D40-4E13-98D4-762E5901E258}"/>
              </a:ext>
            </a:extLst>
          </p:cNvPr>
          <p:cNvSpPr txBox="1">
            <a:spLocks noChangeArrowheads="1"/>
          </p:cNvSpPr>
          <p:nvPr/>
        </p:nvSpPr>
        <p:spPr bwMode="auto">
          <a:xfrm>
            <a:off x="6732588" y="3500438"/>
            <a:ext cx="1081087" cy="585787"/>
          </a:xfrm>
          <a:prstGeom prst="rect">
            <a:avLst/>
          </a:prstGeom>
          <a:noFill/>
          <a:ln w="9525">
            <a:noFill/>
            <a:miter lim="800000"/>
            <a:headEnd/>
            <a:tailEnd/>
          </a:ln>
        </p:spPr>
        <p:txBody>
          <a:bodyPr>
            <a:spAutoFit/>
          </a:bodyPr>
          <a:lstStyle/>
          <a:p>
            <a:pPr algn="ctr" eaLnBrk="1" hangingPunct="1">
              <a:defRPr/>
            </a:pPr>
            <a:r>
              <a:rPr lang="el-GR" sz="1600" b="1" dirty="0">
                <a:latin typeface="+mn-lt"/>
              </a:rPr>
              <a:t>Απόφαση </a:t>
            </a:r>
          </a:p>
          <a:p>
            <a:pPr algn="ctr" eaLnBrk="1" hangingPunct="1">
              <a:defRPr/>
            </a:pPr>
            <a:r>
              <a:rPr lang="el-GR" sz="1600" b="1" dirty="0">
                <a:latin typeface="+mn-lt"/>
              </a:rPr>
              <a:t>ΔΣ</a:t>
            </a:r>
          </a:p>
        </p:txBody>
      </p:sp>
      <p:sp>
        <p:nvSpPr>
          <p:cNvPr id="12318" name="39 - TextBox">
            <a:extLst>
              <a:ext uri="{FF2B5EF4-FFF2-40B4-BE49-F238E27FC236}">
                <a16:creationId xmlns:a16="http://schemas.microsoft.com/office/drawing/2014/main" id="{3370E35B-9093-48AE-958E-9C961A98904B}"/>
              </a:ext>
            </a:extLst>
          </p:cNvPr>
          <p:cNvSpPr txBox="1">
            <a:spLocks noChangeArrowheads="1"/>
          </p:cNvSpPr>
          <p:nvPr/>
        </p:nvSpPr>
        <p:spPr bwMode="auto">
          <a:xfrm>
            <a:off x="7740650" y="3500438"/>
            <a:ext cx="1189038" cy="831850"/>
          </a:xfrm>
          <a:prstGeom prst="rect">
            <a:avLst/>
          </a:prstGeom>
          <a:noFill/>
          <a:ln w="9525">
            <a:noFill/>
            <a:miter lim="800000"/>
            <a:headEnd/>
            <a:tailEnd/>
          </a:ln>
        </p:spPr>
        <p:txBody>
          <a:bodyPr>
            <a:spAutoFit/>
          </a:bodyPr>
          <a:lstStyle/>
          <a:p>
            <a:pPr algn="ctr" eaLnBrk="1" hangingPunct="1">
              <a:defRPr/>
            </a:pPr>
            <a:r>
              <a:rPr lang="el-GR" sz="1600" b="1" dirty="0">
                <a:latin typeface="+mn-lt"/>
              </a:rPr>
              <a:t>Επικύρωση Π/Υ  από ΑΔ</a:t>
            </a:r>
          </a:p>
        </p:txBody>
      </p:sp>
      <p:cxnSp>
        <p:nvCxnSpPr>
          <p:cNvPr id="42" name="41 - Ευθύγραμμο βέλος σύνδεσης">
            <a:extLst>
              <a:ext uri="{FF2B5EF4-FFF2-40B4-BE49-F238E27FC236}">
                <a16:creationId xmlns:a16="http://schemas.microsoft.com/office/drawing/2014/main" id="{3CFA9BF1-0F7A-4F5E-8438-2F33D97B607C}"/>
              </a:ext>
            </a:extLst>
          </p:cNvPr>
          <p:cNvCxnSpPr/>
          <p:nvPr/>
        </p:nvCxnSpPr>
        <p:spPr>
          <a:xfrm>
            <a:off x="395288" y="1773238"/>
            <a:ext cx="2571750" cy="1587"/>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0992" name="40 - Θέση αριθμού διαφάνειας">
            <a:extLst>
              <a:ext uri="{FF2B5EF4-FFF2-40B4-BE49-F238E27FC236}">
                <a16:creationId xmlns:a16="http://schemas.microsoft.com/office/drawing/2014/main" id="{18FD0C76-49B9-4007-8627-BFA13640063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36EEFFA-AFD1-4765-BCFA-C3B8A8D26D48}" type="slidenum">
              <a:rPr lang="el-GR" altLang="en-US" sz="1200">
                <a:solidFill>
                  <a:srgbClr val="898989"/>
                </a:solidFill>
              </a:rPr>
              <a:pPr>
                <a:spcBef>
                  <a:spcPct val="0"/>
                </a:spcBef>
                <a:buFontTx/>
                <a:buNone/>
              </a:pPr>
              <a:t>17</a:t>
            </a:fld>
            <a:endParaRPr lang="el-GR" altLang="en-US" sz="1200">
              <a:solidFill>
                <a:srgbClr val="898989"/>
              </a:solidFill>
            </a:endParaRPr>
          </a:p>
        </p:txBody>
      </p:sp>
      <p:cxnSp>
        <p:nvCxnSpPr>
          <p:cNvPr id="36" name="35 - Ευθύγραμμο βέλος σύνδεσης">
            <a:extLst>
              <a:ext uri="{FF2B5EF4-FFF2-40B4-BE49-F238E27FC236}">
                <a16:creationId xmlns:a16="http://schemas.microsoft.com/office/drawing/2014/main" id="{58BCDD95-02EF-4B49-B745-2F77BC2C486C}"/>
              </a:ext>
            </a:extLst>
          </p:cNvPr>
          <p:cNvCxnSpPr/>
          <p:nvPr/>
        </p:nvCxnSpPr>
        <p:spPr>
          <a:xfrm flipV="1">
            <a:off x="4716016" y="2924944"/>
            <a:ext cx="216024" cy="2376264"/>
          </a:xfrm>
          <a:prstGeom prst="straightConnector1">
            <a:avLst/>
          </a:prstGeom>
          <a:ln w="19050">
            <a:headEnd type="diamond" w="med" len="med"/>
            <a:tailEnd type="triangle" w="med" len="med"/>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B9E6EE4A-E8A2-45CA-88B9-D0AC1C9EBAD4}"/>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Έλεγχος προσχεδίου Π/Υ από Ο.Ε.</a:t>
            </a:r>
            <a:endParaRPr lang="el-GR" sz="3600" dirty="0">
              <a:solidFill>
                <a:schemeClr val="bg1"/>
              </a:solidFill>
            </a:endParaRPr>
          </a:p>
        </p:txBody>
      </p:sp>
      <p:sp>
        <p:nvSpPr>
          <p:cNvPr id="43011" name="Θέση αριθμού διαφάνειας 3">
            <a:extLst>
              <a:ext uri="{FF2B5EF4-FFF2-40B4-BE49-F238E27FC236}">
                <a16:creationId xmlns:a16="http://schemas.microsoft.com/office/drawing/2014/main" id="{898538F9-43A6-4363-A84E-82596B4291A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BF587AF-74AE-4984-ADD7-5FE2D82CEEDC}" type="slidenum">
              <a:rPr lang="el-GR" altLang="en-US" sz="1200">
                <a:solidFill>
                  <a:srgbClr val="898989"/>
                </a:solidFill>
              </a:rPr>
              <a:pPr>
                <a:spcBef>
                  <a:spcPct val="0"/>
                </a:spcBef>
                <a:buFontTx/>
                <a:buNone/>
              </a:pPr>
              <a:t>18</a:t>
            </a:fld>
            <a:endParaRPr lang="el-GR" altLang="en-US" sz="1200">
              <a:solidFill>
                <a:srgbClr val="898989"/>
              </a:solidFill>
            </a:endParaRPr>
          </a:p>
        </p:txBody>
      </p:sp>
      <p:graphicFrame>
        <p:nvGraphicFramePr>
          <p:cNvPr id="43012" name="Object 11">
            <a:extLst>
              <a:ext uri="{FF2B5EF4-FFF2-40B4-BE49-F238E27FC236}">
                <a16:creationId xmlns:a16="http://schemas.microsoft.com/office/drawing/2014/main" id="{24A67646-1FA1-4C08-825F-868B4F404A95}"/>
              </a:ext>
            </a:extLst>
          </p:cNvPr>
          <p:cNvGraphicFramePr>
            <a:graphicFrameLocks noChangeAspect="1"/>
          </p:cNvGraphicFramePr>
          <p:nvPr/>
        </p:nvGraphicFramePr>
        <p:xfrm>
          <a:off x="457200" y="781050"/>
          <a:ext cx="8208963" cy="5581650"/>
        </p:xfrm>
        <a:graphic>
          <a:graphicData uri="http://schemas.openxmlformats.org/presentationml/2006/ole">
            <mc:AlternateContent xmlns:mc="http://schemas.openxmlformats.org/markup-compatibility/2006">
              <mc:Choice xmlns:v="urn:schemas-microsoft-com:vml" Requires="v">
                <p:oleObj name="Document" r:id="rId3" imgW="5325876" imgH="3619458" progId="Word.Document.12">
                  <p:embed/>
                </p:oleObj>
              </mc:Choice>
              <mc:Fallback>
                <p:oleObj name="Document" r:id="rId3" imgW="5325876" imgH="3619458" progId="Word.Document.12">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781050"/>
                        <a:ext cx="8208963"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7D0CDA58-DA5B-4955-9838-518482D0AB1C}"/>
              </a:ext>
            </a:extLst>
          </p:cNvPr>
          <p:cNvSpPr>
            <a:spLocks noGrp="1"/>
          </p:cNvSpPr>
          <p:nvPr>
            <p:ph type="title"/>
          </p:nvPr>
        </p:nvSpPr>
        <p:spPr>
          <a:xfrm>
            <a:off x="34925" y="1905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Συζήτηση και ψήφιση προϋπολογισμού</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6AF1BA2F-6F0D-484F-9756-59E5CE02C158}"/>
              </a:ext>
            </a:extLst>
          </p:cNvPr>
          <p:cNvSpPr>
            <a:spLocks noGrp="1"/>
          </p:cNvSpPr>
          <p:nvPr>
            <p:ph idx="1"/>
          </p:nvPr>
        </p:nvSpPr>
        <p:spPr>
          <a:xfrm>
            <a:off x="323850" y="836613"/>
            <a:ext cx="8351838" cy="5400675"/>
          </a:xfrm>
          <a:ln w="12700"/>
        </p:spPr>
        <p:txBody>
          <a:bodyPr/>
          <a:lstStyle/>
          <a:p>
            <a:pPr marL="288000" indent="-360000" algn="just">
              <a:spcBef>
                <a:spcPts val="0"/>
              </a:spcBef>
              <a:spcAft>
                <a:spcPts val="1200"/>
              </a:spcAft>
              <a:buFont typeface="Wingdings" pitchFamily="2" charset="2"/>
              <a:buChar char="Ø"/>
              <a:defRPr/>
            </a:pPr>
            <a:r>
              <a:rPr lang="el-GR" sz="2400" dirty="0"/>
              <a:t>Σε ειδική συνεδρίαση του δημοτικού / περιφερειακού συμβουλίου</a:t>
            </a:r>
          </a:p>
          <a:p>
            <a:pPr marL="288000" indent="-360000" algn="just">
              <a:spcBef>
                <a:spcPts val="0"/>
              </a:spcBef>
              <a:spcAft>
                <a:spcPts val="1200"/>
              </a:spcAft>
              <a:buFont typeface="Wingdings" pitchFamily="2" charset="2"/>
              <a:buChar char="Ø"/>
              <a:defRPr/>
            </a:pPr>
            <a:r>
              <a:rPr lang="el-GR" sz="2400" dirty="0"/>
              <a:t>Αναλυτικά μέχρι τετραψήφιου ΚΑΕ και αναπτύξεων αυτού επί της εισήγησης της ΟΕ και επί εναλλακτικών προτάσεων. </a:t>
            </a:r>
          </a:p>
          <a:p>
            <a:pPr marL="288000" indent="-360000" algn="just">
              <a:spcBef>
                <a:spcPts val="0"/>
              </a:spcBef>
              <a:spcAft>
                <a:spcPts val="1200"/>
              </a:spcAft>
              <a:buFont typeface="Wingdings" pitchFamily="2" charset="2"/>
              <a:buChar char="Ø"/>
              <a:defRPr/>
            </a:pPr>
            <a:r>
              <a:rPr lang="el-GR" sz="2400" dirty="0"/>
              <a:t>Οι εναλλακτικές προτάσεις ανά ΚΑ συζητούνται διακριτά και τίθενται σε ψηφοφορία κατ’ αντιπαράθεση με τους αντίστοιχους ΚΑ που περιλαμβάνονται στο σχέδιο που έχει υποβληθεί από την ΟΕ και σε συνδυασμό με άλλους ΚΑ, οι οποίοι θα πρέπει να τροποποιούνται ανάλογα, ώστε να διασφαλίζεται πάντοτε η ισοσκέλιση τουλάχιστον του προϋπολογισμού και σύμφωνα με τους κανόνες κατάρτισης του προϋπολογισμού. </a:t>
            </a:r>
          </a:p>
          <a:p>
            <a:pPr marL="288000" indent="-360000" algn="just">
              <a:spcBef>
                <a:spcPts val="0"/>
              </a:spcBef>
              <a:spcAft>
                <a:spcPts val="1200"/>
              </a:spcAft>
              <a:buFont typeface="Wingdings" pitchFamily="2" charset="2"/>
              <a:buChar char="Ø"/>
              <a:defRPr/>
            </a:pPr>
            <a:endParaRPr lang="el-GR" altLang="el-GR" sz="2400" i="1" dirty="0"/>
          </a:p>
          <a:p>
            <a:pPr marL="0" indent="0" algn="just">
              <a:spcBef>
                <a:spcPts val="0"/>
              </a:spcBef>
              <a:spcAft>
                <a:spcPts val="1200"/>
              </a:spcAft>
              <a:buFont typeface="Arial" charset="0"/>
              <a:buNone/>
              <a:defRPr/>
            </a:pP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45060" name="Θέση αριθμού διαφάνειας 3">
            <a:extLst>
              <a:ext uri="{FF2B5EF4-FFF2-40B4-BE49-F238E27FC236}">
                <a16:creationId xmlns:a16="http://schemas.microsoft.com/office/drawing/2014/main" id="{9CD23ACC-1ED4-445A-8B65-B632D5CECC3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BBABBAF-83E7-4E03-91F0-058F5E2721DE}" type="slidenum">
              <a:rPr lang="el-GR" altLang="en-US" sz="1200">
                <a:solidFill>
                  <a:srgbClr val="898989"/>
                </a:solidFill>
              </a:rPr>
              <a:pPr>
                <a:spcBef>
                  <a:spcPct val="0"/>
                </a:spcBef>
                <a:buFontTx/>
                <a:buNone/>
              </a:pPr>
              <a:t>19</a:t>
            </a:fld>
            <a:endParaRPr lang="el-GR" altLang="en-US" sz="1200">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a:extLst>
              <a:ext uri="{FF2B5EF4-FFF2-40B4-BE49-F238E27FC236}">
                <a16:creationId xmlns:a16="http://schemas.microsoft.com/office/drawing/2014/main" id="{8DFDB5C9-2274-4FEF-9776-61267E2F3C9A}"/>
              </a:ext>
            </a:extLst>
          </p:cNvPr>
          <p:cNvSpPr>
            <a:spLocks noGrp="1"/>
          </p:cNvSpPr>
          <p:nvPr>
            <p:ph type="title"/>
          </p:nvPr>
        </p:nvSpPr>
        <p:spPr>
          <a:xfrm>
            <a:off x="0" y="188913"/>
            <a:ext cx="9144000" cy="720725"/>
          </a:xfrm>
        </p:spPr>
        <p:txBody>
          <a:bodyPr/>
          <a:lstStyle/>
          <a:p>
            <a:pPr eaLnBrk="1" hangingPunct="1"/>
            <a:r>
              <a:rPr lang="el-GR" altLang="en-US" sz="3600" b="1">
                <a:ea typeface="Calibri" panose="020F0502020204030204" pitchFamily="34" charset="0"/>
                <a:cs typeface="Times New Roman" panose="02020603050405020304" pitchFamily="18" charset="0"/>
              </a:rPr>
              <a:t>Οι προϋπολογισμοί των ΟΤΑ</a:t>
            </a:r>
            <a:endParaRPr lang="el-GR" altLang="el-GR" sz="3600" b="1">
              <a:ea typeface="Calibri" panose="020F0502020204030204" pitchFamily="34" charset="0"/>
              <a:cs typeface="Times New Roman" panose="02020603050405020304" pitchFamily="18" charset="0"/>
            </a:endParaRPr>
          </a:p>
        </p:txBody>
      </p:sp>
      <p:sp>
        <p:nvSpPr>
          <p:cNvPr id="13315" name="Θέση περιεχομένου 2">
            <a:extLst>
              <a:ext uri="{FF2B5EF4-FFF2-40B4-BE49-F238E27FC236}">
                <a16:creationId xmlns:a16="http://schemas.microsoft.com/office/drawing/2014/main" id="{821ECBC8-D69D-4055-A1DF-F21FA212D085}"/>
              </a:ext>
            </a:extLst>
          </p:cNvPr>
          <p:cNvSpPr>
            <a:spLocks noGrp="1"/>
          </p:cNvSpPr>
          <p:nvPr>
            <p:ph idx="1"/>
          </p:nvPr>
        </p:nvSpPr>
        <p:spPr>
          <a:xfrm>
            <a:off x="395288" y="836613"/>
            <a:ext cx="8424862" cy="5040312"/>
          </a:xfrm>
        </p:spPr>
        <p:txBody>
          <a:bodyPr/>
          <a:lstStyle/>
          <a:p>
            <a:pPr algn="just">
              <a:spcAft>
                <a:spcPts val="600"/>
              </a:spcAft>
              <a:buFont typeface="Wingdings" pitchFamily="2" charset="2"/>
              <a:buChar char="Ø"/>
              <a:defRPr/>
            </a:pPr>
            <a:r>
              <a:rPr lang="el-GR" sz="2600" b="1" dirty="0">
                <a:solidFill>
                  <a:schemeClr val="accent1">
                    <a:lumMod val="50000"/>
                  </a:schemeClr>
                </a:solidFill>
              </a:rPr>
              <a:t>Διοικητικές πράξεις </a:t>
            </a:r>
            <a:r>
              <a:rPr lang="el-GR" sz="2600" dirty="0"/>
              <a:t>(αποφάσεις συλλογικών οργάνων) με τις οποίες προσδιορίζονται τα </a:t>
            </a:r>
            <a:r>
              <a:rPr lang="el-GR" sz="2600" b="1" dirty="0"/>
              <a:t>έσοδα</a:t>
            </a:r>
            <a:r>
              <a:rPr lang="el-GR" sz="2600" dirty="0"/>
              <a:t> και τα </a:t>
            </a:r>
            <a:r>
              <a:rPr lang="el-GR" sz="2600" b="1" dirty="0"/>
              <a:t>έξοδα</a:t>
            </a:r>
            <a:r>
              <a:rPr lang="el-GR" sz="2600" dirty="0"/>
              <a:t> κάθε οικονομικού έτους.</a:t>
            </a:r>
          </a:p>
          <a:p>
            <a:pPr marL="0" indent="0" algn="just" eaLnBrk="1" hangingPunct="1">
              <a:lnSpc>
                <a:spcPct val="150000"/>
              </a:lnSpc>
              <a:spcBef>
                <a:spcPts val="1200"/>
              </a:spcBef>
              <a:spcAft>
                <a:spcPts val="600"/>
              </a:spcAft>
              <a:buFont typeface="Arial" charset="0"/>
              <a:buNone/>
              <a:defRPr/>
            </a:pPr>
            <a:endParaRPr lang="el-GR" altLang="el-GR" sz="2600" dirty="0"/>
          </a:p>
        </p:txBody>
      </p:sp>
      <p:sp>
        <p:nvSpPr>
          <p:cNvPr id="14340" name="Θέση αριθμού διαφάνειας 3">
            <a:extLst>
              <a:ext uri="{FF2B5EF4-FFF2-40B4-BE49-F238E27FC236}">
                <a16:creationId xmlns:a16="http://schemas.microsoft.com/office/drawing/2014/main" id="{D42E5CD7-E9C8-4CFB-81E0-F328F32F042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BEC2E41-C69B-4BEF-BD0A-2EBA9D71FBCE}" type="slidenum">
              <a:rPr lang="el-GR" altLang="en-US" sz="1200">
                <a:solidFill>
                  <a:srgbClr val="898989"/>
                </a:solidFill>
              </a:rPr>
              <a:pPr>
                <a:spcBef>
                  <a:spcPct val="0"/>
                </a:spcBef>
                <a:buFontTx/>
                <a:buNone/>
              </a:pPr>
              <a:t>2</a:t>
            </a:fld>
            <a:endParaRPr lang="el-GR" altLang="en-US" sz="1200">
              <a:solidFill>
                <a:srgbClr val="898989"/>
              </a:solidFill>
            </a:endParaRPr>
          </a:p>
        </p:txBody>
      </p:sp>
      <p:pic>
        <p:nvPicPr>
          <p:cNvPr id="14341" name="Picture 11">
            <a:extLst>
              <a:ext uri="{FF2B5EF4-FFF2-40B4-BE49-F238E27FC236}">
                <a16:creationId xmlns:a16="http://schemas.microsoft.com/office/drawing/2014/main" id="{6AEF014E-B81E-431F-A499-BE6E213A4B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2060575"/>
            <a:ext cx="8569325"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7E9A0CAA-7D9F-4E02-892D-B10822A76FA7}"/>
              </a:ext>
            </a:extLst>
          </p:cNvPr>
          <p:cNvSpPr>
            <a:spLocks noGrp="1"/>
          </p:cNvSpPr>
          <p:nvPr>
            <p:ph type="title"/>
          </p:nvPr>
        </p:nvSpPr>
        <p:spPr>
          <a:xfrm>
            <a:off x="34925" y="1905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Συζήτηση και ψήφιση προϋπολογισμού</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DEDA32D9-A1CE-4E6F-ABAD-51529602FB59}"/>
              </a:ext>
            </a:extLst>
          </p:cNvPr>
          <p:cNvSpPr>
            <a:spLocks noGrp="1"/>
          </p:cNvSpPr>
          <p:nvPr>
            <p:ph idx="1"/>
          </p:nvPr>
        </p:nvSpPr>
        <p:spPr>
          <a:xfrm>
            <a:off x="323850" y="836613"/>
            <a:ext cx="8351838" cy="5400675"/>
          </a:xfrm>
          <a:ln w="12700"/>
        </p:spPr>
        <p:txBody>
          <a:bodyPr/>
          <a:lstStyle/>
          <a:p>
            <a:pPr marL="288000" indent="-360000" algn="just">
              <a:spcBef>
                <a:spcPts val="0"/>
              </a:spcBef>
              <a:spcAft>
                <a:spcPts val="1200"/>
              </a:spcAft>
              <a:buFont typeface="Wingdings" pitchFamily="2" charset="2"/>
              <a:buChar char="Ø"/>
              <a:defRPr/>
            </a:pPr>
            <a:r>
              <a:rPr lang="el-GR" sz="2400" dirty="0"/>
              <a:t>Η πρόταση που συγκεντρώνει την απόλυτη πλειοψηφία των παρόντων μελών του δημοτικού / περιφερειακού συμβουλίου συνιστά και την εγκεκριμένη εγγραφή πίστωσης του προς ψήφιση προϋπολογισμού. </a:t>
            </a:r>
          </a:p>
          <a:p>
            <a:pPr marL="288000" indent="-360000" algn="just">
              <a:spcBef>
                <a:spcPts val="0"/>
              </a:spcBef>
              <a:spcAft>
                <a:spcPts val="1200"/>
              </a:spcAft>
              <a:buFont typeface="Wingdings" pitchFamily="2" charset="2"/>
              <a:buChar char="Ø"/>
              <a:defRPr/>
            </a:pPr>
            <a:r>
              <a:rPr lang="el-GR" sz="2400" dirty="0"/>
              <a:t>Αν καμία πρόταση δεν συγκεντρώνει την απόλυτη πλειοψηφία των παρόντων μελών του συμβουλίου, τότε η ψηφοφορία επαναλαμβάνεται μεταξύ των δύο πρώτων σε ψήφους προτάσεων.</a:t>
            </a:r>
          </a:p>
          <a:p>
            <a:pPr marL="288000" indent="-360000" algn="just">
              <a:spcBef>
                <a:spcPts val="0"/>
              </a:spcBef>
              <a:spcAft>
                <a:spcPts val="1200"/>
              </a:spcAft>
              <a:buFont typeface="Wingdings" pitchFamily="2" charset="2"/>
              <a:buChar char="Ø"/>
              <a:defRPr/>
            </a:pPr>
            <a:r>
              <a:rPr lang="el-GR" sz="2400" dirty="0"/>
              <a:t>Έγκυρες θεωρούνται οι ψήφοι υπέρ συγκεκριμένης πρότασης, είτε υπέρ της κατατεθείσας από την οικονομική επιτροπή είτε υπέρ εναλλακτικών προτάσεων. </a:t>
            </a:r>
          </a:p>
          <a:p>
            <a:pPr marL="288000" indent="-360000" algn="just">
              <a:spcBef>
                <a:spcPts val="0"/>
              </a:spcBef>
              <a:spcAft>
                <a:spcPts val="1200"/>
              </a:spcAft>
              <a:buFont typeface="Wingdings" pitchFamily="2" charset="2"/>
              <a:buChar char="Ø"/>
              <a:defRPr/>
            </a:pPr>
            <a:r>
              <a:rPr lang="el-GR" sz="2400" dirty="0"/>
              <a:t>Οι λευκές ψήφοι δεν λαμβάνονται υπόψη για τον υπολογισμό της πλειοψηφίας. </a:t>
            </a:r>
          </a:p>
          <a:p>
            <a:pPr marL="288000" indent="-360000" algn="just">
              <a:spcBef>
                <a:spcPts val="0"/>
              </a:spcBef>
              <a:spcAft>
                <a:spcPts val="1200"/>
              </a:spcAft>
              <a:buFont typeface="Wingdings" pitchFamily="2" charset="2"/>
              <a:buChar char="Ø"/>
              <a:defRPr/>
            </a:pPr>
            <a:endParaRPr lang="el-GR" altLang="el-GR" sz="2400" i="1" dirty="0"/>
          </a:p>
          <a:p>
            <a:pPr marL="0" indent="0" algn="just">
              <a:spcBef>
                <a:spcPts val="0"/>
              </a:spcBef>
              <a:spcAft>
                <a:spcPts val="1200"/>
              </a:spcAft>
              <a:buFont typeface="Arial" charset="0"/>
              <a:buNone/>
              <a:defRPr/>
            </a:pP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47108" name="Θέση αριθμού διαφάνειας 3">
            <a:extLst>
              <a:ext uri="{FF2B5EF4-FFF2-40B4-BE49-F238E27FC236}">
                <a16:creationId xmlns:a16="http://schemas.microsoft.com/office/drawing/2014/main" id="{605BE7D3-BC58-4C40-9D8B-A408600DD47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45533CF-119A-4234-9070-4520FAF05DEA}" type="slidenum">
              <a:rPr lang="el-GR" altLang="en-US" sz="1200">
                <a:solidFill>
                  <a:srgbClr val="898989"/>
                </a:solidFill>
              </a:rPr>
              <a:pPr>
                <a:spcBef>
                  <a:spcPct val="0"/>
                </a:spcBef>
                <a:buFontTx/>
                <a:buNone/>
              </a:pPr>
              <a:t>20</a:t>
            </a:fld>
            <a:endParaRPr lang="el-GR" altLang="en-US" sz="1200">
              <a:solidFill>
                <a:srgbClr val="89898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Τίτλος 1">
            <a:extLst>
              <a:ext uri="{FF2B5EF4-FFF2-40B4-BE49-F238E27FC236}">
                <a16:creationId xmlns:a16="http://schemas.microsoft.com/office/drawing/2014/main" id="{0D14D238-536C-4088-806A-2BE2681F470E}"/>
              </a:ext>
            </a:extLst>
          </p:cNvPr>
          <p:cNvSpPr>
            <a:spLocks noGrp="1"/>
          </p:cNvSpPr>
          <p:nvPr>
            <p:ph type="title"/>
          </p:nvPr>
        </p:nvSpPr>
        <p:spPr>
          <a:xfrm>
            <a:off x="0" y="0"/>
            <a:ext cx="9144000" cy="692150"/>
          </a:xfrm>
          <a:solidFill>
            <a:srgbClr val="2B3616"/>
          </a:solidFill>
        </p:spPr>
        <p:txBody>
          <a:bodyPr/>
          <a:lstStyle/>
          <a:p>
            <a:pPr eaLnBrk="1" hangingPunct="1"/>
            <a:r>
              <a:rPr lang="el-GR" altLang="el-GR" sz="3600" b="1">
                <a:solidFill>
                  <a:schemeClr val="bg1"/>
                </a:solidFill>
                <a:ea typeface="Calibri" panose="020F0502020204030204" pitchFamily="34" charset="0"/>
                <a:cs typeface="Times New Roman" panose="02020603050405020304" pitchFamily="18" charset="0"/>
              </a:rPr>
              <a:t>Κανόνες κατάρτισης προϋπολογισμών ΟΤΑ</a:t>
            </a:r>
          </a:p>
        </p:txBody>
      </p:sp>
      <p:sp>
        <p:nvSpPr>
          <p:cNvPr id="24579" name="Θέση περιεχομένου 2">
            <a:extLst>
              <a:ext uri="{FF2B5EF4-FFF2-40B4-BE49-F238E27FC236}">
                <a16:creationId xmlns:a16="http://schemas.microsoft.com/office/drawing/2014/main" id="{1C4070B0-8741-49B6-9BA2-F14BA9BCFDA4}"/>
              </a:ext>
            </a:extLst>
          </p:cNvPr>
          <p:cNvSpPr>
            <a:spLocks noGrp="1"/>
          </p:cNvSpPr>
          <p:nvPr>
            <p:ph idx="1"/>
          </p:nvPr>
        </p:nvSpPr>
        <p:spPr>
          <a:xfrm>
            <a:off x="323850" y="981075"/>
            <a:ext cx="8351838" cy="5740400"/>
          </a:xfrm>
        </p:spPr>
        <p:txBody>
          <a:bodyPr/>
          <a:lstStyle/>
          <a:p>
            <a:pPr>
              <a:buFont typeface="Wingdings" pitchFamily="2" charset="2"/>
              <a:buChar char="Ø"/>
              <a:defRPr/>
            </a:pPr>
            <a:r>
              <a:rPr lang="el-GR" sz="2800" b="1" i="1" dirty="0"/>
              <a:t>Ετήσια ΚΥΑ Οικονομικών και Εσωτερικών</a:t>
            </a:r>
          </a:p>
          <a:p>
            <a:pPr>
              <a:buFont typeface="Wingdings" pitchFamily="2" charset="2"/>
              <a:buChar char="Ø"/>
              <a:defRPr/>
            </a:pPr>
            <a:r>
              <a:rPr lang="el-GR" sz="2800" b="1" i="1" dirty="0"/>
              <a:t>Εγγραφή ρεαλιστικών εκτιμήσεων στο σκέλος των εσόδων</a:t>
            </a:r>
            <a:r>
              <a:rPr lang="el-GR" sz="2800" b="1" dirty="0"/>
              <a:t> </a:t>
            </a:r>
            <a:r>
              <a:rPr lang="el-GR" sz="2800" dirty="0"/>
              <a:t>με σκοπό την αποφυγή κατάρτισης ελλειμματικών προϋπολογισμών και την υπερχρέωση των ΟΤΑ.</a:t>
            </a:r>
            <a:endParaRPr lang="en-GB" sz="2800" dirty="0"/>
          </a:p>
          <a:p>
            <a:pPr>
              <a:buFont typeface="Wingdings" pitchFamily="2" charset="2"/>
              <a:buChar char="Ø"/>
              <a:defRPr/>
            </a:pPr>
            <a:r>
              <a:rPr lang="el-GR" sz="2800" b="1" i="1" dirty="0"/>
              <a:t>Αποφυγή </a:t>
            </a:r>
            <a:r>
              <a:rPr lang="el-GR" sz="2800" i="1" dirty="0"/>
              <a:t>της</a:t>
            </a:r>
            <a:r>
              <a:rPr lang="el-GR" sz="2800" b="1" i="1" dirty="0"/>
              <a:t> «κρυφής» φορολόγησης των πολιτών </a:t>
            </a:r>
            <a:r>
              <a:rPr lang="el-GR" sz="2800" dirty="0"/>
              <a:t>μέσω των συντελεστών των ανταποδοτικών τελών.</a:t>
            </a:r>
            <a:endParaRPr lang="en-GB" sz="2800" dirty="0"/>
          </a:p>
          <a:p>
            <a:pPr>
              <a:buFont typeface="Wingdings" pitchFamily="2" charset="2"/>
              <a:buChar char="Ø"/>
              <a:defRPr/>
            </a:pPr>
            <a:r>
              <a:rPr lang="el-GR" sz="2800" i="1" dirty="0"/>
              <a:t>Εγγραφή όλων των απαραίτητων πιστώσεων</a:t>
            </a:r>
            <a:r>
              <a:rPr lang="el-GR" sz="2800" dirty="0"/>
              <a:t> στο σκέλος εξόδων του προϋπολογισμού </a:t>
            </a:r>
            <a:r>
              <a:rPr lang="el-GR" sz="2800" b="1" dirty="0"/>
              <a:t>(υποχρεωτικές δαπάνες)</a:t>
            </a:r>
            <a:r>
              <a:rPr lang="el-GR" sz="2800" dirty="0"/>
              <a:t>.</a:t>
            </a:r>
          </a:p>
          <a:p>
            <a:pPr algn="just">
              <a:buFont typeface="Wingdings" pitchFamily="2" charset="2"/>
              <a:buChar char="Ø"/>
              <a:defRPr/>
            </a:pPr>
            <a:r>
              <a:rPr lang="el-GR" sz="2800" b="1" dirty="0"/>
              <a:t>ΣΗΜΕΙΩΣΗ</a:t>
            </a:r>
            <a:r>
              <a:rPr lang="el-GR" sz="2800" dirty="0"/>
              <a:t>: ΟΔΗΓΙΕΣ και ΚΑΝΟΝΕΣ μόνο για ΔΗΜΟΥΣ, ΠΕΡΙΦΕΡΕΙΕΣ και ΝΠΔΔ ΟΤΑ.</a:t>
            </a:r>
          </a:p>
          <a:p>
            <a:pPr marL="0" indent="0">
              <a:buFont typeface="Arial" panose="020B0604020202020204" pitchFamily="34" charset="0"/>
              <a:buNone/>
              <a:defRPr/>
            </a:pPr>
            <a:endParaRPr lang="en-GB" sz="2800" dirty="0"/>
          </a:p>
          <a:p>
            <a:pPr marL="0" indent="0">
              <a:spcBef>
                <a:spcPct val="0"/>
              </a:spcBef>
              <a:spcAft>
                <a:spcPts val="600"/>
              </a:spcAft>
              <a:buFont typeface="Wingdings" panose="05000000000000000000" pitchFamily="2" charset="2"/>
              <a:buChar char="Ø"/>
              <a:defRPr/>
            </a:pPr>
            <a:endParaRPr lang="el-GR" altLang="el-GR" sz="2800" dirty="0"/>
          </a:p>
        </p:txBody>
      </p:sp>
      <p:sp>
        <p:nvSpPr>
          <p:cNvPr id="49156" name="Θέση αριθμού διαφάνειας 3">
            <a:extLst>
              <a:ext uri="{FF2B5EF4-FFF2-40B4-BE49-F238E27FC236}">
                <a16:creationId xmlns:a16="http://schemas.microsoft.com/office/drawing/2014/main" id="{DA70400A-8063-46E7-B84B-544E6C24FE7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6505E00-009B-4ED0-9EA5-5A29232C8DD1}" type="slidenum">
              <a:rPr lang="el-GR" altLang="en-US" sz="1200">
                <a:solidFill>
                  <a:srgbClr val="898989"/>
                </a:solidFill>
              </a:rPr>
              <a:pPr>
                <a:spcBef>
                  <a:spcPct val="0"/>
                </a:spcBef>
                <a:buFontTx/>
                <a:buNone/>
              </a:pPr>
              <a:t>21</a:t>
            </a:fld>
            <a:endParaRPr lang="el-GR" altLang="en-US" sz="1200">
              <a:solidFill>
                <a:srgbClr val="89898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Τίτλος 1">
            <a:extLst>
              <a:ext uri="{FF2B5EF4-FFF2-40B4-BE49-F238E27FC236}">
                <a16:creationId xmlns:a16="http://schemas.microsoft.com/office/drawing/2014/main" id="{F4D63E19-48C5-476C-8645-3E0E5ACF27E0}"/>
              </a:ext>
            </a:extLst>
          </p:cNvPr>
          <p:cNvSpPr>
            <a:spLocks noGrp="1"/>
          </p:cNvSpPr>
          <p:nvPr>
            <p:ph type="title"/>
          </p:nvPr>
        </p:nvSpPr>
        <p:spPr>
          <a:xfrm>
            <a:off x="0" y="0"/>
            <a:ext cx="9144000" cy="692150"/>
          </a:xfrm>
          <a:solidFill>
            <a:srgbClr val="2B3616"/>
          </a:solidFill>
        </p:spPr>
        <p:txBody>
          <a:bodyPr/>
          <a:lstStyle/>
          <a:p>
            <a:pPr eaLnBrk="1" hangingPunct="1"/>
            <a:r>
              <a:rPr lang="el-GR" altLang="el-GR" sz="3600" b="1">
                <a:solidFill>
                  <a:schemeClr val="bg1"/>
                </a:solidFill>
                <a:ea typeface="Calibri" panose="020F0502020204030204" pitchFamily="34" charset="0"/>
                <a:cs typeface="Times New Roman" panose="02020603050405020304" pitchFamily="18" charset="0"/>
              </a:rPr>
              <a:t>Κανόνες κατάρτισης προϋπολογισμών ΟΤΑ</a:t>
            </a:r>
          </a:p>
        </p:txBody>
      </p:sp>
      <p:sp>
        <p:nvSpPr>
          <p:cNvPr id="51203" name="Θέση περιεχομένου 2">
            <a:extLst>
              <a:ext uri="{FF2B5EF4-FFF2-40B4-BE49-F238E27FC236}">
                <a16:creationId xmlns:a16="http://schemas.microsoft.com/office/drawing/2014/main" id="{88A213B7-83BE-4F47-8E7F-169802763815}"/>
              </a:ext>
            </a:extLst>
          </p:cNvPr>
          <p:cNvSpPr>
            <a:spLocks noGrp="1"/>
          </p:cNvSpPr>
          <p:nvPr>
            <p:ph idx="1"/>
          </p:nvPr>
        </p:nvSpPr>
        <p:spPr>
          <a:xfrm>
            <a:off x="323850" y="1052513"/>
            <a:ext cx="8351838" cy="5184775"/>
          </a:xfrm>
        </p:spPr>
        <p:txBody>
          <a:bodyPr/>
          <a:lstStyle/>
          <a:p>
            <a:pPr marL="0" indent="0">
              <a:spcBef>
                <a:spcPct val="0"/>
              </a:spcBef>
              <a:spcAft>
                <a:spcPts val="600"/>
              </a:spcAft>
              <a:buFont typeface="Wingdings" pitchFamily="2" charset="2"/>
              <a:buChar char="Ø"/>
              <a:defRPr/>
            </a:pPr>
            <a:r>
              <a:rPr lang="el-GR" altLang="el-GR" sz="2600" dirty="0"/>
              <a:t>Επιχορηγήσεις από ΚΑΠ – Τακτικό Π/Υ και από ΠΔΕ</a:t>
            </a:r>
          </a:p>
          <a:p>
            <a:pPr marL="0" indent="0">
              <a:spcBef>
                <a:spcPct val="0"/>
              </a:spcBef>
              <a:spcAft>
                <a:spcPts val="600"/>
              </a:spcAft>
              <a:buFont typeface="Wingdings" pitchFamily="2" charset="2"/>
              <a:buChar char="Ø"/>
              <a:defRPr/>
            </a:pPr>
            <a:r>
              <a:rPr lang="el-GR" altLang="el-GR" sz="2600" dirty="0"/>
              <a:t>Έσοδα από δανεισμό</a:t>
            </a:r>
          </a:p>
          <a:p>
            <a:pPr marL="0" indent="0">
              <a:spcBef>
                <a:spcPct val="0"/>
              </a:spcBef>
              <a:spcAft>
                <a:spcPts val="600"/>
              </a:spcAft>
              <a:buFont typeface="Wingdings" pitchFamily="2" charset="2"/>
              <a:buChar char="Ø"/>
              <a:defRPr/>
            </a:pPr>
            <a:r>
              <a:rPr lang="el-GR" altLang="el-GR" sz="2600" dirty="0"/>
              <a:t> Ίδια έσοδα</a:t>
            </a:r>
          </a:p>
          <a:p>
            <a:pPr marL="857250" lvl="1" indent="-457200">
              <a:spcBef>
                <a:spcPct val="0"/>
              </a:spcBef>
              <a:spcAft>
                <a:spcPts val="600"/>
              </a:spcAft>
              <a:buFont typeface="Wingdings" pitchFamily="2" charset="2"/>
              <a:buChar char="ü"/>
              <a:defRPr/>
            </a:pPr>
            <a:r>
              <a:rPr lang="el-GR" altLang="el-GR" sz="2600" dirty="0"/>
              <a:t>Ομάδα εσόδων Ι και Ομάδα εσόδων ΙΙ (επισφάλειες)</a:t>
            </a:r>
          </a:p>
          <a:p>
            <a:pPr marL="0" indent="0">
              <a:spcBef>
                <a:spcPct val="0"/>
              </a:spcBef>
              <a:spcAft>
                <a:spcPts val="600"/>
              </a:spcAft>
              <a:buFont typeface="Wingdings" pitchFamily="2" charset="2"/>
              <a:buChar char="Ø"/>
              <a:defRPr/>
            </a:pPr>
            <a:r>
              <a:rPr lang="el-GR" altLang="el-GR" sz="2600" dirty="0"/>
              <a:t>Χρηματικό υπόλοιπο προηγούμενης χρήσης</a:t>
            </a:r>
          </a:p>
          <a:p>
            <a:pPr marL="0" indent="0">
              <a:spcBef>
                <a:spcPct val="0"/>
              </a:spcBef>
              <a:spcAft>
                <a:spcPts val="600"/>
              </a:spcAft>
              <a:buFont typeface="Wingdings" pitchFamily="2" charset="2"/>
              <a:buChar char="Ø"/>
              <a:defRPr/>
            </a:pPr>
            <a:r>
              <a:rPr lang="el-GR" altLang="el-GR" sz="2600" dirty="0"/>
              <a:t>Δαπάνες υποχρεώσεων ΠΟΕ και Υποχρεωτικές δαπάνες</a:t>
            </a:r>
          </a:p>
          <a:p>
            <a:pPr marL="0" indent="0">
              <a:spcBef>
                <a:spcPct val="0"/>
              </a:spcBef>
              <a:spcAft>
                <a:spcPts val="600"/>
              </a:spcAft>
              <a:buFont typeface="Wingdings" pitchFamily="2" charset="2"/>
              <a:buChar char="Ø"/>
              <a:defRPr/>
            </a:pPr>
            <a:r>
              <a:rPr lang="el-GR" altLang="el-GR" sz="2600" dirty="0"/>
              <a:t> Ανταποδοτικές υπηρεσίες</a:t>
            </a:r>
          </a:p>
          <a:p>
            <a:pPr marL="0" indent="0">
              <a:spcBef>
                <a:spcPct val="0"/>
              </a:spcBef>
              <a:spcAft>
                <a:spcPts val="600"/>
              </a:spcAft>
              <a:buFont typeface="Wingdings" pitchFamily="2" charset="2"/>
              <a:buChar char="Ø"/>
              <a:defRPr/>
            </a:pPr>
            <a:r>
              <a:rPr lang="el-GR" altLang="el-GR" sz="2600" dirty="0"/>
              <a:t> Εγγραφή αποθεματικού</a:t>
            </a:r>
          </a:p>
          <a:p>
            <a:pPr marL="0" indent="0">
              <a:spcBef>
                <a:spcPct val="0"/>
              </a:spcBef>
              <a:spcAft>
                <a:spcPts val="600"/>
              </a:spcAft>
              <a:buFont typeface="Wingdings" pitchFamily="2" charset="2"/>
              <a:buChar char="Ø"/>
              <a:defRPr/>
            </a:pPr>
            <a:r>
              <a:rPr lang="el-GR" altLang="el-GR" sz="2600" dirty="0"/>
              <a:t> </a:t>
            </a:r>
            <a:r>
              <a:rPr lang="el-GR" altLang="el-GR" sz="2600" b="1" dirty="0"/>
              <a:t>Υποχρεωτικές αναμορφώσεις</a:t>
            </a:r>
            <a:endParaRPr lang="en-US" altLang="el-GR" sz="2600" b="1" dirty="0"/>
          </a:p>
          <a:p>
            <a:pPr marL="400050" lvl="1" indent="0">
              <a:spcBef>
                <a:spcPct val="0"/>
              </a:spcBef>
              <a:spcAft>
                <a:spcPts val="600"/>
              </a:spcAft>
              <a:buFont typeface="Wingdings" pitchFamily="2" charset="2"/>
              <a:buChar char="Ø"/>
              <a:defRPr/>
            </a:pPr>
            <a:r>
              <a:rPr lang="el-GR" altLang="el-GR" sz="2200" b="1" dirty="0"/>
              <a:t> </a:t>
            </a:r>
            <a:r>
              <a:rPr lang="el-GR" altLang="el-GR" sz="2200" dirty="0"/>
              <a:t>με βάση τα ετήσια απολογιστικά στοιχεία</a:t>
            </a:r>
          </a:p>
          <a:p>
            <a:pPr marL="400050" lvl="1" indent="0">
              <a:spcBef>
                <a:spcPct val="0"/>
              </a:spcBef>
              <a:spcAft>
                <a:spcPts val="600"/>
              </a:spcAft>
              <a:buFont typeface="Wingdings" pitchFamily="2" charset="2"/>
              <a:buChar char="Ø"/>
              <a:defRPr/>
            </a:pPr>
            <a:r>
              <a:rPr lang="el-GR" altLang="el-GR" sz="2200" dirty="0"/>
              <a:t> όταν διαπιστώνεται </a:t>
            </a:r>
            <a:r>
              <a:rPr lang="el-GR" altLang="el-GR" sz="2200" dirty="0" err="1"/>
              <a:t>υπο</a:t>
            </a:r>
            <a:r>
              <a:rPr lang="el-GR" altLang="el-GR" sz="2200" dirty="0"/>
              <a:t>-εκτέλεση του προϋπολογισμού εσόδων.</a:t>
            </a:r>
          </a:p>
          <a:p>
            <a:pPr marL="0" indent="0">
              <a:spcBef>
                <a:spcPct val="0"/>
              </a:spcBef>
              <a:spcAft>
                <a:spcPts val="600"/>
              </a:spcAft>
              <a:buFont typeface="Wingdings" pitchFamily="2" charset="2"/>
              <a:buChar char="Ø"/>
              <a:defRPr/>
            </a:pPr>
            <a:endParaRPr lang="el-GR" altLang="el-GR" b="1" dirty="0"/>
          </a:p>
        </p:txBody>
      </p:sp>
      <p:sp>
        <p:nvSpPr>
          <p:cNvPr id="51204" name="Θέση αριθμού διαφάνειας 3">
            <a:extLst>
              <a:ext uri="{FF2B5EF4-FFF2-40B4-BE49-F238E27FC236}">
                <a16:creationId xmlns:a16="http://schemas.microsoft.com/office/drawing/2014/main" id="{5C5A4B95-2381-4C8D-8646-A68ADC9B588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7ACFB76-2E09-4776-B897-7FC71A002AD4}" type="slidenum">
              <a:rPr lang="el-GR" altLang="en-US" sz="1200">
                <a:solidFill>
                  <a:srgbClr val="898989"/>
                </a:solidFill>
              </a:rPr>
              <a:pPr>
                <a:spcBef>
                  <a:spcPct val="0"/>
                </a:spcBef>
                <a:buFontTx/>
                <a:buNone/>
              </a:pPr>
              <a:t>22</a:t>
            </a:fld>
            <a:endParaRPr lang="el-GR" altLang="en-US" sz="1200">
              <a:solidFill>
                <a:srgbClr val="89898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73003185-A669-41D9-8E93-E4EABE33963A}"/>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Επιχορηγήσεις από ΚΑΠ – Τακτικό Π/Υ</a:t>
            </a:r>
            <a:endParaRPr lang="el-GR" sz="3600" dirty="0">
              <a:solidFill>
                <a:schemeClr val="bg1"/>
              </a:solidFill>
            </a:endParaRPr>
          </a:p>
        </p:txBody>
      </p:sp>
      <p:sp>
        <p:nvSpPr>
          <p:cNvPr id="25603" name="Θέση περιεχομένου 2">
            <a:extLst>
              <a:ext uri="{FF2B5EF4-FFF2-40B4-BE49-F238E27FC236}">
                <a16:creationId xmlns:a16="http://schemas.microsoft.com/office/drawing/2014/main" id="{416189C8-FA7D-42E3-8AFF-6D9BCF8CAB3E}"/>
              </a:ext>
            </a:extLst>
          </p:cNvPr>
          <p:cNvSpPr>
            <a:spLocks noGrp="1"/>
          </p:cNvSpPr>
          <p:nvPr>
            <p:ph idx="1"/>
          </p:nvPr>
        </p:nvSpPr>
        <p:spPr>
          <a:xfrm>
            <a:off x="323850" y="836613"/>
            <a:ext cx="8351838" cy="5400675"/>
          </a:xfrm>
        </p:spPr>
        <p:txBody>
          <a:bodyPr/>
          <a:lstStyle/>
          <a:p>
            <a:pPr marL="250825" indent="-358775" algn="just">
              <a:spcBef>
                <a:spcPct val="0"/>
              </a:spcBef>
              <a:spcAft>
                <a:spcPts val="1200"/>
              </a:spcAft>
              <a:buFont typeface="Wingdings" pitchFamily="2" charset="2"/>
              <a:buChar char="Ø"/>
              <a:defRPr/>
            </a:pPr>
            <a:r>
              <a:rPr lang="el-GR" sz="2400" i="1" dirty="0"/>
              <a:t>«</a:t>
            </a:r>
            <a:r>
              <a:rPr lang="el-GR" sz="2400" i="1" dirty="0">
                <a:solidFill>
                  <a:schemeClr val="tx1">
                    <a:lumMod val="95000"/>
                    <a:lumOff val="5000"/>
                  </a:schemeClr>
                </a:solidFill>
              </a:rPr>
              <a:t>Το ποσό που εγγράφεται στον προϋπολογισμό για τα έσοδα από τους Κεντρικούς Αυτοτελείς Πόρους για την κάλυψη γενικών αναγκών πρέπει να είναι ίσο με το ποσό που προκύπτει από το γινόμενο της πρώτης τακτικής μηνιαίας κατανομής του έτους 2018 που αποδόθηκε στο δήμο (απόφαση με ΑΔΑ:ΩΗΖ0465ΧΘ7-ΡΛΚ), επί δώδεκα</a:t>
            </a:r>
            <a:r>
              <a:rPr lang="el-GR" sz="2400" i="1" dirty="0"/>
              <a:t>» </a:t>
            </a:r>
            <a:r>
              <a:rPr lang="el-GR" sz="2400" dirty="0"/>
              <a:t>(απόσπασμα από ΚΥΑ Οδηγιών κατάρτισης προϋπολογισμών δήμων, έτους 2019).</a:t>
            </a:r>
          </a:p>
          <a:p>
            <a:pPr marL="250825" indent="-358775" algn="just">
              <a:spcBef>
                <a:spcPct val="0"/>
              </a:spcBef>
              <a:spcAft>
                <a:spcPts val="1200"/>
              </a:spcAft>
              <a:buFont typeface="Wingdings" pitchFamily="2" charset="2"/>
              <a:buChar char="Ø"/>
              <a:defRPr/>
            </a:pPr>
            <a:r>
              <a:rPr lang="el-GR" altLang="el-GR" sz="2400" dirty="0"/>
              <a:t>Για τις λοιπές επιχορηγήσεις από τακτικό Π/Υ(πχ επιχορηγήσεις για πρόγραμμα Βοήθεια στο Σπίτι), προϋπόθεση νομιμότητας της εγγραφής εσόδου είναι να έχει εκδοθεί και δημοσιευτεί η </a:t>
            </a:r>
            <a:r>
              <a:rPr lang="el-GR" altLang="el-GR" sz="2400" b="1" dirty="0">
                <a:solidFill>
                  <a:schemeClr val="accent2">
                    <a:lumMod val="75000"/>
                  </a:schemeClr>
                </a:solidFill>
              </a:rPr>
              <a:t>απαιτούμενη διοικητική πράξη </a:t>
            </a:r>
            <a:r>
              <a:rPr lang="el-GR" altLang="el-GR" sz="2400" dirty="0"/>
              <a:t>από τον αρμόδιο φορέα για το έτος που αφορά ο προϋπολογισμός. </a:t>
            </a:r>
          </a:p>
        </p:txBody>
      </p:sp>
      <p:sp>
        <p:nvSpPr>
          <p:cNvPr id="53252" name="Θέση αριθμού διαφάνειας 3">
            <a:extLst>
              <a:ext uri="{FF2B5EF4-FFF2-40B4-BE49-F238E27FC236}">
                <a16:creationId xmlns:a16="http://schemas.microsoft.com/office/drawing/2014/main" id="{C55DFB1D-BF8E-43FB-8353-E3E910BA186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CBD6B0-E3FD-4005-B70E-D8B8BD3BF059}" type="slidenum">
              <a:rPr lang="el-GR" altLang="en-US" sz="1200">
                <a:solidFill>
                  <a:srgbClr val="898989"/>
                </a:solidFill>
              </a:rPr>
              <a:pPr>
                <a:spcBef>
                  <a:spcPct val="0"/>
                </a:spcBef>
                <a:buFontTx/>
                <a:buNone/>
              </a:pPr>
              <a:t>23</a:t>
            </a:fld>
            <a:endParaRPr lang="el-GR" altLang="en-US" sz="1200">
              <a:solidFill>
                <a:srgbClr val="898989"/>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73003185-A669-41D9-8E93-E4EABE33963A}"/>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Επιχορηγήσεις από ΚΑΠ – Δείγμα οδηγιών</a:t>
            </a:r>
            <a:endParaRPr lang="el-GR" sz="3600" dirty="0">
              <a:solidFill>
                <a:schemeClr val="bg1"/>
              </a:solidFill>
            </a:endParaRPr>
          </a:p>
        </p:txBody>
      </p:sp>
      <p:sp>
        <p:nvSpPr>
          <p:cNvPr id="25603" name="Θέση περιεχομένου 2">
            <a:extLst>
              <a:ext uri="{FF2B5EF4-FFF2-40B4-BE49-F238E27FC236}">
                <a16:creationId xmlns:a16="http://schemas.microsoft.com/office/drawing/2014/main" id="{416189C8-FA7D-42E3-8AFF-6D9BCF8CAB3E}"/>
              </a:ext>
            </a:extLst>
          </p:cNvPr>
          <p:cNvSpPr>
            <a:spLocks noGrp="1"/>
          </p:cNvSpPr>
          <p:nvPr>
            <p:ph idx="1"/>
          </p:nvPr>
        </p:nvSpPr>
        <p:spPr>
          <a:xfrm>
            <a:off x="107504" y="692150"/>
            <a:ext cx="8928992" cy="6165849"/>
          </a:xfrm>
        </p:spPr>
        <p:txBody>
          <a:bodyPr/>
          <a:lstStyle/>
          <a:p>
            <a:pPr marL="0" marR="0" indent="0" algn="ctr" rtl="0">
              <a:buNone/>
            </a:pPr>
            <a:r>
              <a:rPr lang="el-GR" sz="1800" b="1" i="0" u="none" strike="noStrike" baseline="0" dirty="0"/>
              <a:t>Απόσπασμα από άρθρο 3 της ΚΥΑ οδηγιών κατάρτισης προϋπολογισμών 2021 των Δήμων</a:t>
            </a:r>
          </a:p>
          <a:p>
            <a:pPr marR="0" algn="just" rtl="0">
              <a:buFont typeface="Calibri" panose="020F0502020204030204" pitchFamily="34" charset="0"/>
              <a:buChar char="1"/>
            </a:pPr>
            <a:r>
              <a:rPr lang="el-GR" sz="1800" b="0" i="0" u="none" strike="noStrike" baseline="0" dirty="0"/>
              <a:t>Η πίστωση που εγγράφεται στον Π/Υ για τα έσοδα από τους Κεντρικούς Αυτοτελείς Πόρους (</a:t>
            </a:r>
            <a:r>
              <a:rPr lang="el-GR" sz="1800" b="1" i="0" u="none" strike="noStrike" baseline="0" dirty="0"/>
              <a:t>ΚΑΕ 0611</a:t>
            </a:r>
            <a:r>
              <a:rPr lang="el-GR" sz="1800" b="0" i="0" u="none" strike="noStrike" baseline="0" dirty="0"/>
              <a:t>) είναι ίση με το ποσό που προκύπτει ως το γινόμενο της πρώτης τακτικής μηνιαίας κατανομής του έτους 2020 που αποδόθηκε στο δήμο επί δώδεκα. (ΑΔΑ: 6Α3846ΜΤΛ6-ΨΙΞ</a:t>
            </a:r>
            <a:r>
              <a:rPr lang="el-GR" sz="1800" b="0" i="1" u="none" strike="noStrike" baseline="0" dirty="0"/>
              <a:t>).</a:t>
            </a:r>
            <a:endParaRPr lang="el-GR" sz="1800" b="0" i="0" u="none" strike="noStrike" baseline="0" dirty="0"/>
          </a:p>
          <a:p>
            <a:pPr marR="0" algn="just" rtl="0">
              <a:buFont typeface="Calibri" panose="020F0502020204030204" pitchFamily="34" charset="0"/>
              <a:buChar char="2"/>
            </a:pPr>
            <a:r>
              <a:rPr lang="el-GR" sz="1800" b="0" i="0" u="none" strike="noStrike" baseline="0" dirty="0"/>
              <a:t>Η πίστωση που εγγράφεται στον Π/Υ, για την κάλυψη δαπανών που αφορούν σε μισθώματα ακινήτων</a:t>
            </a:r>
            <a:r>
              <a:rPr lang="el-GR" sz="1800" b="1" i="0" u="none" strike="noStrike" baseline="0" dirty="0"/>
              <a:t> (ΚΑΕ 0612)</a:t>
            </a:r>
            <a:r>
              <a:rPr lang="el-GR" sz="1800" b="0" i="0" u="none" strike="noStrike" baseline="0" dirty="0"/>
              <a:t>, υπολογίζεται στο ύψος του ποσού που αποδόθηκε στο δήμο για το χρονικό διάστημα Ιανουαρίου – Απριλίου 2020, επί τρία (ΑΔΑ: ΡΦ2Ν46ΜΤΛ6-Σ3Γ</a:t>
            </a:r>
            <a:r>
              <a:rPr lang="el-GR" sz="1800" b="0" i="1" u="none" strike="noStrike" baseline="0" dirty="0"/>
              <a:t>)</a:t>
            </a:r>
            <a:r>
              <a:rPr lang="el-GR" sz="1800" b="0" i="0" u="none" strike="noStrike" baseline="0" dirty="0"/>
              <a:t>, </a:t>
            </a:r>
          </a:p>
          <a:p>
            <a:pPr marR="0" algn="just" rtl="0">
              <a:buFont typeface="Calibri" panose="020F0502020204030204" pitchFamily="34" charset="0"/>
              <a:buChar char="4"/>
            </a:pPr>
            <a:r>
              <a:rPr lang="el-GR" sz="1800" b="0" i="0" u="none" strike="noStrike" baseline="0" dirty="0"/>
              <a:t>Το άθροισμα των πιστώσεων που εγγράφονται στον Π/Υ για την κάλυψη των λειτουργικών δαπανών που αφορούν στην πυροπροστασία </a:t>
            </a:r>
            <a:r>
              <a:rPr lang="el-GR" sz="1800" b="1" i="0" u="none" strike="noStrike" baseline="0" dirty="0"/>
              <a:t>(ΚΑΕ 1214) </a:t>
            </a:r>
            <a:r>
              <a:rPr lang="el-GR" sz="1800" b="0" i="0" u="none" strike="noStrike" baseline="0" dirty="0"/>
              <a:t>και των αντίστοιχων ποσών για την κάλυψη επενδυτικών δαπανών που αφορούν στην πυροπροστασία</a:t>
            </a:r>
            <a:r>
              <a:rPr lang="el-GR" sz="1800" b="1" i="0" u="none" strike="noStrike" baseline="0" dirty="0"/>
              <a:t> (ΚΑΕ 1313) </a:t>
            </a:r>
            <a:r>
              <a:rPr lang="el-GR" sz="1800" b="0" i="0" u="none" strike="noStrike" baseline="0" dirty="0"/>
              <a:t>ισούται με το ύψος των αντίστοιχων ποσών που αποδόθηκαν κατά το έτος 2020. (ΑΔΑ: ΩΚΓΔ46ΜΤΛ6-ΝΣ2)</a:t>
            </a:r>
          </a:p>
          <a:p>
            <a:pPr marR="0" algn="just" rtl="0">
              <a:buFont typeface="Calibri" panose="020F0502020204030204" pitchFamily="34" charset="0"/>
              <a:buChar char="5"/>
            </a:pPr>
            <a:r>
              <a:rPr lang="el-GR" sz="1800" b="0" i="0" u="none" strike="noStrike" baseline="0" dirty="0"/>
              <a:t>Το συνολικό ποσό που εγγράφεται ως ΚΑΠ επενδυτικών δαπανών των δήμων </a:t>
            </a:r>
            <a:r>
              <a:rPr lang="el-GR" sz="1800" b="1" i="0" u="none" strike="noStrike" baseline="0" dirty="0"/>
              <a:t>(ΚΑΕ 1311)</a:t>
            </a:r>
            <a:r>
              <a:rPr lang="el-GR" sz="1800" b="0" i="0" u="none" strike="noStrike" baseline="0" dirty="0"/>
              <a:t> προκύπτει από το γινόμενο της πρώτης τακτικής κατανομής του έτους 2020 (ΑΔΑ: 9ΒΚ246ΜΤΛ6-Φ05) που αποδόθηκε στο Δήμο, επί τέσσερα.</a:t>
            </a:r>
          </a:p>
          <a:p>
            <a:pPr marL="0" marR="0" indent="0" algn="just" rtl="0">
              <a:buNone/>
            </a:pPr>
            <a:endParaRPr lang="el-GR" sz="1800" b="0" i="0" u="none" strike="noStrike" baseline="0" dirty="0"/>
          </a:p>
          <a:p>
            <a:pPr marL="0" marR="0" indent="0" algn="ctr" rtl="0">
              <a:buNone/>
            </a:pPr>
            <a:r>
              <a:rPr lang="el-GR" sz="1800" b="1" dirty="0">
                <a:solidFill>
                  <a:schemeClr val="accent2">
                    <a:lumMod val="75000"/>
                  </a:schemeClr>
                </a:solidFill>
              </a:rPr>
              <a:t>Άρα οι ΟΤΑ γνωρίζουν το ποσό που πρέπει να εγγράψουν στον προϋπολογισμό τους ως έσοδο από επιχορηγήσεις ΚΑΠ.</a:t>
            </a:r>
            <a:endParaRPr lang="el-GR" sz="1800" b="1" i="0" u="none" strike="noStrike" baseline="0" dirty="0">
              <a:solidFill>
                <a:schemeClr val="accent2">
                  <a:lumMod val="75000"/>
                </a:schemeClr>
              </a:solidFill>
            </a:endParaRPr>
          </a:p>
        </p:txBody>
      </p:sp>
      <p:sp>
        <p:nvSpPr>
          <p:cNvPr id="53252" name="Θέση αριθμού διαφάνειας 3">
            <a:extLst>
              <a:ext uri="{FF2B5EF4-FFF2-40B4-BE49-F238E27FC236}">
                <a16:creationId xmlns:a16="http://schemas.microsoft.com/office/drawing/2014/main" id="{C55DFB1D-BF8E-43FB-8353-E3E910BA186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CBD6B0-E3FD-4005-B70E-D8B8BD3BF059}" type="slidenum">
              <a:rPr lang="el-GR" altLang="en-US" sz="1200">
                <a:solidFill>
                  <a:srgbClr val="898989"/>
                </a:solidFill>
              </a:rPr>
              <a:pPr>
                <a:spcBef>
                  <a:spcPct val="0"/>
                </a:spcBef>
                <a:buFontTx/>
                <a:buNone/>
              </a:pPr>
              <a:t>24</a:t>
            </a:fld>
            <a:endParaRPr lang="el-GR" altLang="en-US" sz="1200">
              <a:solidFill>
                <a:srgbClr val="898989"/>
              </a:solidFill>
            </a:endParaRPr>
          </a:p>
        </p:txBody>
      </p:sp>
    </p:spTree>
    <p:extLst>
      <p:ext uri="{BB962C8B-B14F-4D97-AF65-F5344CB8AC3E}">
        <p14:creationId xmlns:p14="http://schemas.microsoft.com/office/powerpoint/2010/main" val="3689118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AADC339B-FC34-448A-BEF8-795809499539}"/>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Επιχορηγήσεις από ΠΔΕ</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93B53FD1-2220-4116-8C0A-BE28EDB6C83E}"/>
              </a:ext>
            </a:extLst>
          </p:cNvPr>
          <p:cNvSpPr>
            <a:spLocks noGrp="1"/>
          </p:cNvSpPr>
          <p:nvPr>
            <p:ph idx="1"/>
          </p:nvPr>
        </p:nvSpPr>
        <p:spPr>
          <a:xfrm>
            <a:off x="323850" y="836613"/>
            <a:ext cx="8351838" cy="5400675"/>
          </a:xfrm>
          <a:ln w="12700"/>
        </p:spPr>
        <p:txBody>
          <a:bodyPr/>
          <a:lstStyle/>
          <a:p>
            <a:pPr marL="288000" indent="-360000" algn="just">
              <a:spcBef>
                <a:spcPts val="0"/>
              </a:spcBef>
              <a:spcAft>
                <a:spcPts val="1200"/>
              </a:spcAft>
              <a:buFont typeface="Wingdings" pitchFamily="2" charset="2"/>
              <a:buChar char="Ø"/>
              <a:defRPr/>
            </a:pPr>
            <a:r>
              <a:rPr lang="el-GR" sz="2400" dirty="0"/>
              <a:t>Απαραίτητη προϋπόθεση για την εγγραφή στον π/υ  των αναμενόμενων εσόδων και των αντίστοιχων δαπανών για έργο, μελέτη ή ενέργεια που έχει ενταχθεί στο εθνικό ή το συγχρηματοδοτούμενο σκέλος του ΠΔΕ, είναι η έκδοση απόφασης προέγκρισης ή ένταξης του έργου σε Συλλογική Απόφασης Έργων (ΣΑΕ) του ίδιου έτους.</a:t>
            </a:r>
          </a:p>
          <a:p>
            <a:pPr marL="288000" indent="-360000" algn="just">
              <a:spcBef>
                <a:spcPts val="0"/>
              </a:spcBef>
              <a:spcAft>
                <a:spcPts val="1200"/>
              </a:spcAft>
              <a:buFont typeface="Wingdings" pitchFamily="2" charset="2"/>
              <a:buChar char="Ø"/>
              <a:defRPr/>
            </a:pPr>
            <a:r>
              <a:rPr lang="el-GR" altLang="el-GR" sz="2400" dirty="0"/>
              <a:t>Η αναγραφόμενη ετήσια πίστωση στη ΣΑΕ μεταφέρεται στον ετήσιο προϋπολογισμό του ΟΤΑ. </a:t>
            </a:r>
          </a:p>
          <a:p>
            <a:pPr marL="288000" indent="-360000" algn="just">
              <a:spcBef>
                <a:spcPts val="0"/>
              </a:spcBef>
              <a:spcAft>
                <a:spcPts val="1200"/>
              </a:spcAft>
              <a:buFont typeface="Wingdings" pitchFamily="2" charset="2"/>
              <a:buChar char="Ø"/>
              <a:defRPr/>
            </a:pPr>
            <a:r>
              <a:rPr lang="el-GR" altLang="el-GR" sz="2400" dirty="0"/>
              <a:t>Ελάχιστη απαίτηση: οι εγγραφές να ανταποκρίνονται σε ρεαλιστικές εκτιμήσεις αναφορικά με την υλοποίηση του αντικειμένου του έργου στο έτος του προϋπολογισμού.</a:t>
            </a:r>
          </a:p>
          <a:p>
            <a:pPr marL="0" indent="0" algn="just">
              <a:spcBef>
                <a:spcPts val="0"/>
              </a:spcBef>
              <a:spcAft>
                <a:spcPts val="1200"/>
              </a:spcAft>
              <a:buFont typeface="Arial" charset="0"/>
              <a:buNone/>
              <a:defRPr/>
            </a:pP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55300" name="Θέση αριθμού διαφάνειας 3">
            <a:extLst>
              <a:ext uri="{FF2B5EF4-FFF2-40B4-BE49-F238E27FC236}">
                <a16:creationId xmlns:a16="http://schemas.microsoft.com/office/drawing/2014/main" id="{3D479B0A-C585-43AC-A539-6EC2D06AC12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3CFCDEC-1A8C-4B6E-A74D-FBB31BE29B86}" type="slidenum">
              <a:rPr lang="el-GR" altLang="en-US" sz="1200">
                <a:solidFill>
                  <a:srgbClr val="898989"/>
                </a:solidFill>
              </a:rPr>
              <a:pPr>
                <a:spcBef>
                  <a:spcPct val="0"/>
                </a:spcBef>
                <a:buFontTx/>
                <a:buNone/>
              </a:pPr>
              <a:t>25</a:t>
            </a:fld>
            <a:endParaRPr lang="el-GR" altLang="en-US" sz="1200">
              <a:solidFill>
                <a:srgbClr val="898989"/>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AADC339B-FC34-448A-BEF8-795809499539}"/>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Έσοδα από δανεισμό</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93B53FD1-2220-4116-8C0A-BE28EDB6C83E}"/>
              </a:ext>
            </a:extLst>
          </p:cNvPr>
          <p:cNvSpPr>
            <a:spLocks noGrp="1"/>
          </p:cNvSpPr>
          <p:nvPr>
            <p:ph idx="1"/>
          </p:nvPr>
        </p:nvSpPr>
        <p:spPr>
          <a:xfrm>
            <a:off x="323850" y="836613"/>
            <a:ext cx="8351838" cy="5400675"/>
          </a:xfrm>
          <a:ln w="12700"/>
        </p:spPr>
        <p:txBody>
          <a:bodyPr/>
          <a:lstStyle/>
          <a:p>
            <a:pPr marL="288000" indent="-360000" algn="just">
              <a:spcBef>
                <a:spcPts val="0"/>
              </a:spcBef>
              <a:spcAft>
                <a:spcPts val="1200"/>
              </a:spcAft>
              <a:buFont typeface="Wingdings" pitchFamily="2" charset="2"/>
              <a:buChar char="Ø"/>
              <a:defRPr/>
            </a:pPr>
            <a:r>
              <a:rPr lang="el-GR" sz="2400" dirty="0"/>
              <a:t>Απαραίτητη προϋπόθεση για την εγγραφή εσόδου από δάνειο στον προϋπολογισμό είναι </a:t>
            </a:r>
            <a:r>
              <a:rPr lang="el-GR" sz="2400" dirty="0">
                <a:solidFill>
                  <a:schemeClr val="accent2">
                    <a:lumMod val="50000"/>
                  </a:schemeClr>
                </a:solidFill>
              </a:rPr>
              <a:t>η ύπαρξη εγκριτικής, για τη δανειοδότηση του φορέα, απόφασης του αρμόδιου οργάνου του πιστωτικού ιδρύματος ή του χρηματοπιστωτικού οργανισμού, καθώς και απόφασης του δανειοδοτούμενου φορέα, περί αποδοχής των όρων του δανείου</a:t>
            </a:r>
            <a:r>
              <a:rPr lang="el-GR" sz="2400" dirty="0"/>
              <a:t>.</a:t>
            </a:r>
          </a:p>
          <a:p>
            <a:pPr marL="288000" indent="-360000" algn="just">
              <a:spcBef>
                <a:spcPts val="0"/>
              </a:spcBef>
              <a:spcAft>
                <a:spcPts val="1200"/>
              </a:spcAft>
              <a:buFont typeface="Wingdings" pitchFamily="2" charset="2"/>
              <a:buChar char="Ø"/>
              <a:defRPr/>
            </a:pPr>
            <a:r>
              <a:rPr lang="el-GR" altLang="el-GR" sz="2400" dirty="0"/>
              <a:t>Η πρόθεση ή η υποβολή αιτήματος δανεισμού δεν τεκμηριώνουν δικαίωμα εγγραφής του αντίστοιχου εσόδου στον προϋπολογισμό.</a:t>
            </a: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55300" name="Θέση αριθμού διαφάνειας 3">
            <a:extLst>
              <a:ext uri="{FF2B5EF4-FFF2-40B4-BE49-F238E27FC236}">
                <a16:creationId xmlns:a16="http://schemas.microsoft.com/office/drawing/2014/main" id="{3D479B0A-C585-43AC-A539-6EC2D06AC12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3CFCDEC-1A8C-4B6E-A74D-FBB31BE29B86}" type="slidenum">
              <a:rPr lang="el-GR" altLang="en-US" sz="1200">
                <a:solidFill>
                  <a:srgbClr val="898989"/>
                </a:solidFill>
              </a:rPr>
              <a:pPr>
                <a:spcBef>
                  <a:spcPct val="0"/>
                </a:spcBef>
                <a:buFontTx/>
                <a:buNone/>
              </a:pPr>
              <a:t>26</a:t>
            </a:fld>
            <a:endParaRPr lang="el-GR" altLang="en-US" sz="1200">
              <a:solidFill>
                <a:srgbClr val="898989"/>
              </a:solidFill>
            </a:endParaRPr>
          </a:p>
        </p:txBody>
      </p:sp>
    </p:spTree>
    <p:extLst>
      <p:ext uri="{BB962C8B-B14F-4D97-AF65-F5344CB8AC3E}">
        <p14:creationId xmlns:p14="http://schemas.microsoft.com/office/powerpoint/2010/main" val="2892159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474FB4D5-07FF-40AD-9F51-101AEAD7EC9A}"/>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dirty="0">
                <a:solidFill>
                  <a:schemeClr val="bg1"/>
                </a:solidFill>
                <a:ea typeface="+mn-ea"/>
                <a:cs typeface="+mn-cs"/>
              </a:rPr>
              <a:t>Ίδια Έσοδα</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29E94C52-1638-49C2-8C46-71F4F9C01E1C}"/>
              </a:ext>
            </a:extLst>
          </p:cNvPr>
          <p:cNvSpPr>
            <a:spLocks noGrp="1"/>
          </p:cNvSpPr>
          <p:nvPr>
            <p:ph idx="1"/>
          </p:nvPr>
        </p:nvSpPr>
        <p:spPr>
          <a:xfrm>
            <a:off x="323850" y="692150"/>
            <a:ext cx="8351838" cy="5545138"/>
          </a:xfrm>
          <a:ln w="12700"/>
        </p:spPr>
        <p:txBody>
          <a:bodyPr/>
          <a:lstStyle/>
          <a:p>
            <a:pPr marL="288000" indent="-360000" algn="just">
              <a:spcBef>
                <a:spcPts val="0"/>
              </a:spcBef>
              <a:spcAft>
                <a:spcPts val="1200"/>
              </a:spcAft>
              <a:buFont typeface="Wingdings" pitchFamily="2" charset="2"/>
              <a:buChar char="Ø"/>
              <a:defRPr/>
            </a:pPr>
            <a:r>
              <a:rPr lang="el-GR" sz="2400" b="1" dirty="0"/>
              <a:t>ΟΜΑΔΑ ΕΣΟΔΩΝ </a:t>
            </a:r>
            <a:r>
              <a:rPr lang="en-US" sz="2400" b="1" dirty="0"/>
              <a:t>I</a:t>
            </a:r>
            <a:r>
              <a:rPr lang="el-GR" sz="2400" b="1" dirty="0"/>
              <a:t> ή Α</a:t>
            </a:r>
            <a:r>
              <a:rPr lang="en-US" sz="2400" b="1" dirty="0"/>
              <a:t>: </a:t>
            </a:r>
            <a:r>
              <a:rPr lang="el-GR" sz="2400" dirty="0"/>
              <a:t>Ίδια έσοδα που εκτιμάται ότι θα βεβαιωθούν και θα εισπραχθούν κατά το έτος στο οποίο αφορά ο προϋπολογισμός.</a:t>
            </a:r>
          </a:p>
          <a:p>
            <a:pPr marL="288000" indent="-360000" algn="just">
              <a:spcBef>
                <a:spcPts val="0"/>
              </a:spcBef>
              <a:spcAft>
                <a:spcPts val="1200"/>
              </a:spcAft>
              <a:buFont typeface="Wingdings" pitchFamily="2" charset="2"/>
              <a:buChar char="Ø"/>
              <a:defRPr/>
            </a:pPr>
            <a:r>
              <a:rPr lang="el-GR" sz="2400" b="1" dirty="0"/>
              <a:t>ΟΜΑΔΑ ΕΣΟΔΩΝ ΙΙ : </a:t>
            </a:r>
            <a:r>
              <a:rPr lang="el-GR" sz="2400" dirty="0"/>
              <a:t>Έσοδα βεβαιωθέντα στο προηγούμενο οικονομικό έτος και εισπρακτέα στο έτος στο οποίο αφορά ο προϋπολογισμός.</a:t>
            </a:r>
          </a:p>
          <a:p>
            <a:pPr marL="288000" indent="-360000" algn="just">
              <a:spcBef>
                <a:spcPts val="0"/>
              </a:spcBef>
              <a:spcAft>
                <a:spcPts val="1200"/>
              </a:spcAft>
              <a:buFont typeface="Wingdings" pitchFamily="2" charset="2"/>
              <a:buChar char="Ø"/>
              <a:defRPr/>
            </a:pPr>
            <a:r>
              <a:rPr lang="el-GR" sz="2400" u="sng" dirty="0"/>
              <a:t>ΓΕΝΙΚΟΣ ΚΑΝΟΝΑΣ</a:t>
            </a:r>
            <a:r>
              <a:rPr lang="el-GR" sz="2400" dirty="0"/>
              <a:t>: στο σκέλος των ίδιων εσόδων του ετήσιου προϋπολογισμού </a:t>
            </a:r>
            <a:r>
              <a:rPr lang="el-GR" sz="2400" b="1" u="sng" dirty="0"/>
              <a:t>εγγράφεται κατά μέγιστο η καλύτερη επίδοση των προηγούμενων δύο ετών στο σύνολο κάθε ομάδας.</a:t>
            </a:r>
          </a:p>
          <a:p>
            <a:pPr marL="288000" indent="-360000" algn="just">
              <a:spcBef>
                <a:spcPts val="0"/>
              </a:spcBef>
              <a:spcAft>
                <a:spcPts val="1200"/>
              </a:spcAft>
              <a:buFont typeface="Wingdings" pitchFamily="2" charset="2"/>
              <a:buChar char="Ø"/>
              <a:defRPr/>
            </a:pPr>
            <a:r>
              <a:rPr lang="el-GR" sz="2400" b="1" dirty="0"/>
              <a:t>Το ποσό δύναται να αυξηθεί μόνο σε περίπτωση αύξησης συντελεστών τελών, κατά το ποσό της που επηρεάζεται το τελικό ύψος των ιδίων εσόδων.</a:t>
            </a:r>
          </a:p>
          <a:p>
            <a:pPr marL="288000" indent="-360000" algn="just">
              <a:spcBef>
                <a:spcPts val="0"/>
              </a:spcBef>
              <a:spcAft>
                <a:spcPts val="1200"/>
              </a:spcAft>
              <a:buFont typeface="Wingdings" pitchFamily="2" charset="2"/>
              <a:buChar char="Ø"/>
              <a:defRPr/>
            </a:pPr>
            <a:r>
              <a:rPr lang="el-GR" sz="2400" dirty="0"/>
              <a:t>Η κατανομή των ποσών του προϋπολογισμού στους επιμέρους ΚΑ Εσόδων είναι στη διακριτική ευχέρεια των ΟΤΑ.</a:t>
            </a:r>
          </a:p>
          <a:p>
            <a:pPr marL="288000" indent="-360000" algn="just">
              <a:spcBef>
                <a:spcPts val="0"/>
              </a:spcBef>
              <a:spcAft>
                <a:spcPts val="1200"/>
              </a:spcAft>
              <a:buFont typeface="Wingdings" pitchFamily="2" charset="2"/>
              <a:buChar char="Ø"/>
              <a:defRPr/>
            </a:pPr>
            <a:endParaRPr lang="el-GR" sz="2400" b="1" u="sng" dirty="0"/>
          </a:p>
          <a:p>
            <a:pPr marL="288000" indent="-360000" algn="just">
              <a:spcBef>
                <a:spcPts val="0"/>
              </a:spcBef>
              <a:spcAft>
                <a:spcPts val="1200"/>
              </a:spcAft>
              <a:buFont typeface="Wingdings" pitchFamily="2" charset="2"/>
              <a:buChar char="Ø"/>
              <a:defRPr/>
            </a:pPr>
            <a:endParaRPr lang="el-GR" altLang="el-GR" sz="2400" i="1" dirty="0"/>
          </a:p>
          <a:p>
            <a:pPr marL="0" indent="0" algn="just">
              <a:spcBef>
                <a:spcPts val="0"/>
              </a:spcBef>
              <a:spcAft>
                <a:spcPts val="1200"/>
              </a:spcAft>
              <a:buFont typeface="Arial" charset="0"/>
              <a:buNone/>
              <a:defRPr/>
            </a:pP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2795364-76A7-4D69-8393-888ED0D54EF0}" type="slidenum">
              <a:rPr lang="el-GR" altLang="en-US" sz="1200">
                <a:solidFill>
                  <a:srgbClr val="898989"/>
                </a:solidFill>
              </a:rPr>
              <a:pPr>
                <a:spcBef>
                  <a:spcPct val="0"/>
                </a:spcBef>
                <a:buFontTx/>
                <a:buNone/>
              </a:pPr>
              <a:t>27</a:t>
            </a:fld>
            <a:endParaRPr lang="el-GR" altLang="en-US" sz="1200">
              <a:solidFill>
                <a:srgbClr val="898989"/>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Θέση περιεχομένου 2">
            <a:extLst>
              <a:ext uri="{FF2B5EF4-FFF2-40B4-BE49-F238E27FC236}">
                <a16:creationId xmlns:a16="http://schemas.microsoft.com/office/drawing/2014/main" id="{29E94C52-1638-49C2-8C46-71F4F9C01E1C}"/>
              </a:ext>
            </a:extLst>
          </p:cNvPr>
          <p:cNvSpPr>
            <a:spLocks noGrp="1"/>
          </p:cNvSpPr>
          <p:nvPr>
            <p:ph sz="half" idx="2"/>
          </p:nvPr>
        </p:nvSpPr>
        <p:spPr>
          <a:xfrm>
            <a:off x="0" y="692151"/>
            <a:ext cx="5076056" cy="6046140"/>
          </a:xfrm>
        </p:spPr>
        <p:txBody>
          <a:bodyPr wrap="square" anchor="t">
            <a:normAutofit/>
          </a:bodyPr>
          <a:lstStyle/>
          <a:p>
            <a:pPr marL="0" indent="0">
              <a:spcBef>
                <a:spcPts val="0"/>
              </a:spcBef>
              <a:spcAft>
                <a:spcPts val="300"/>
              </a:spcAft>
              <a:buNone/>
              <a:defRPr/>
            </a:pPr>
            <a:r>
              <a:rPr lang="el-GR" sz="1800" b="1" dirty="0"/>
              <a:t>ΠΑΡΑΔΕΙΓΜΑ 1</a:t>
            </a:r>
          </a:p>
          <a:p>
            <a:pPr marL="144000" indent="-144000">
              <a:spcBef>
                <a:spcPts val="0"/>
              </a:spcBef>
              <a:spcAft>
                <a:spcPts val="600"/>
              </a:spcAft>
              <a:buFont typeface="Wingdings" panose="05000000000000000000" pitchFamily="2" charset="2"/>
              <a:buChar char="§"/>
              <a:defRPr/>
            </a:pPr>
            <a:r>
              <a:rPr lang="el-GR" sz="1800" dirty="0"/>
              <a:t>Έστω ότι τον Ιούλιο του 2021 καταρτίζουμε τον </a:t>
            </a:r>
            <a:r>
              <a:rPr lang="el-GR" sz="1800" b="1" dirty="0"/>
              <a:t>π/υ 2022</a:t>
            </a:r>
            <a:r>
              <a:rPr lang="el-GR" sz="1800" dirty="0"/>
              <a:t>.</a:t>
            </a:r>
          </a:p>
          <a:p>
            <a:pPr marL="144000" indent="-144000">
              <a:spcBef>
                <a:spcPts val="0"/>
              </a:spcBef>
              <a:spcAft>
                <a:spcPts val="600"/>
              </a:spcAft>
              <a:buFont typeface="Wingdings" panose="05000000000000000000" pitchFamily="2" charset="2"/>
              <a:buChar char="§"/>
              <a:defRPr/>
            </a:pPr>
            <a:r>
              <a:rPr lang="el-GR" sz="1800" dirty="0"/>
              <a:t>Περίοδος αναφοράς κατάρτισης π/υ 2021 </a:t>
            </a:r>
            <a:r>
              <a:rPr lang="el-GR" sz="1800" b="1" dirty="0"/>
              <a:t>= Ιανουάριος – Ιούνιος 2021</a:t>
            </a:r>
            <a:r>
              <a:rPr lang="el-GR" sz="1800" dirty="0"/>
              <a:t>.</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Ιουν 2021 = 5.000€.</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Ιουν 2020 = 4.500€.</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Δεκ 2020 = 9.000€. </a:t>
            </a:r>
          </a:p>
          <a:p>
            <a:pPr marL="144000" indent="-144000">
              <a:spcBef>
                <a:spcPts val="0"/>
              </a:spcBef>
              <a:spcAft>
                <a:spcPts val="300"/>
              </a:spcAft>
              <a:buFont typeface="Wingdings" panose="05000000000000000000" pitchFamily="2" charset="2"/>
              <a:buChar char="§"/>
              <a:defRPr/>
            </a:pPr>
            <a:r>
              <a:rPr lang="el-GR" sz="1800" dirty="0"/>
              <a:t>Ανώτατο ποσό που μπορεί να εγγραφεί στους κωδικούς της ΟΕ Ι στον π/υ 2022:</a:t>
            </a:r>
          </a:p>
          <a:p>
            <a:pPr marL="0" indent="0">
              <a:spcBef>
                <a:spcPts val="0"/>
              </a:spcBef>
              <a:spcAft>
                <a:spcPts val="300"/>
              </a:spcAft>
              <a:buNone/>
              <a:defRPr/>
            </a:pPr>
            <a:r>
              <a:rPr lang="el-GR" sz="1800" dirty="0"/>
              <a:t>	5.000€-4.500€=</a:t>
            </a:r>
            <a:r>
              <a:rPr lang="el-GR" sz="1800" b="1" dirty="0">
                <a:solidFill>
                  <a:schemeClr val="accent1">
                    <a:lumMod val="75000"/>
                  </a:schemeClr>
                </a:solidFill>
                <a:highlight>
                  <a:srgbClr val="FFFF00"/>
                </a:highlight>
              </a:rPr>
              <a:t>500€ ΑΥΞΗΣΗ</a:t>
            </a:r>
          </a:p>
          <a:p>
            <a:pPr marL="0" indent="0" algn="ctr">
              <a:spcBef>
                <a:spcPts val="0"/>
              </a:spcBef>
              <a:spcAft>
                <a:spcPts val="300"/>
              </a:spcAft>
              <a:buNone/>
              <a:defRPr/>
            </a:pPr>
            <a:r>
              <a:rPr lang="el-GR" sz="1800" dirty="0"/>
              <a:t>Συνεπώς , στον π/υ 2022 μπορεί να εγγραφεί στους κωδικούς της ΟΕ Ι το ποσό των </a:t>
            </a:r>
          </a:p>
          <a:p>
            <a:pPr marL="0" indent="0" algn="ctr">
              <a:spcBef>
                <a:spcPts val="0"/>
              </a:spcBef>
              <a:spcAft>
                <a:spcPts val="300"/>
              </a:spcAft>
              <a:buNone/>
              <a:defRPr/>
            </a:pPr>
            <a:r>
              <a:rPr lang="el-GR" sz="1800" b="1" dirty="0">
                <a:solidFill>
                  <a:srgbClr val="FF0000"/>
                </a:solidFill>
                <a:highlight>
                  <a:srgbClr val="FFFF00"/>
                </a:highlight>
              </a:rPr>
              <a:t>9.000€ + 500€ = 9.500€</a:t>
            </a:r>
          </a:p>
          <a:p>
            <a:pPr marL="0" indent="0">
              <a:spcBef>
                <a:spcPts val="0"/>
              </a:spcBef>
              <a:spcAft>
                <a:spcPts val="300"/>
              </a:spcAft>
              <a:buNone/>
              <a:defRPr/>
            </a:pPr>
            <a:endParaRPr lang="el-GR" sz="1800" dirty="0"/>
          </a:p>
          <a:p>
            <a:pPr marL="0" indent="0">
              <a:spcBef>
                <a:spcPts val="0"/>
              </a:spcBef>
              <a:spcAft>
                <a:spcPts val="300"/>
              </a:spcAft>
              <a:buNone/>
              <a:defRPr/>
            </a:pPr>
            <a:endParaRPr lang="el-GR" sz="1800" dirty="0"/>
          </a:p>
          <a:p>
            <a:pPr marL="0" indent="0">
              <a:spcBef>
                <a:spcPts val="0"/>
              </a:spcBef>
              <a:spcAft>
                <a:spcPts val="300"/>
              </a:spcAft>
              <a:buNone/>
              <a:defRPr/>
            </a:pPr>
            <a:r>
              <a:rPr lang="el-GR" sz="1800" dirty="0"/>
              <a:t>(Για την ομάδα Α των περιφερειών ισχύουν τα ίδια)</a:t>
            </a:r>
          </a:p>
          <a:p>
            <a:pPr marL="0" indent="0">
              <a:spcBef>
                <a:spcPts val="0"/>
              </a:spcBef>
              <a:spcAft>
                <a:spcPts val="300"/>
              </a:spcAft>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28</a:t>
            </a:fld>
            <a:endParaRPr lang="el-GR" altLang="en-US" sz="1200">
              <a:solidFill>
                <a:srgbClr val="898989"/>
              </a:solidFill>
            </a:endParaRPr>
          </a:p>
        </p:txBody>
      </p:sp>
      <p:graphicFrame>
        <p:nvGraphicFramePr>
          <p:cNvPr id="2" name="Πίνακας 1">
            <a:extLst>
              <a:ext uri="{FF2B5EF4-FFF2-40B4-BE49-F238E27FC236}">
                <a16:creationId xmlns:a16="http://schemas.microsoft.com/office/drawing/2014/main" id="{1031A97D-C09B-41F6-A449-70FA68856272}"/>
              </a:ext>
            </a:extLst>
          </p:cNvPr>
          <p:cNvGraphicFramePr>
            <a:graphicFrameLocks noGrp="1"/>
          </p:cNvGraphicFramePr>
          <p:nvPr>
            <p:extLst>
              <p:ext uri="{D42A27DB-BD31-4B8C-83A1-F6EECF244321}">
                <p14:modId xmlns:p14="http://schemas.microsoft.com/office/powerpoint/2010/main" val="2061000316"/>
              </p:ext>
            </p:extLst>
          </p:nvPr>
        </p:nvGraphicFramePr>
        <p:xfrm>
          <a:off x="5076056" y="692150"/>
          <a:ext cx="4072496" cy="6029328"/>
        </p:xfrm>
        <a:graphic>
          <a:graphicData uri="http://schemas.openxmlformats.org/drawingml/2006/table">
            <a:tbl>
              <a:tblPr firstRow="1" firstCol="1" bandRow="1" bandCol="1">
                <a:tableStyleId>{EB344D84-9AFB-497E-A393-DC336BA19D2E}</a:tableStyleId>
              </a:tblPr>
              <a:tblGrid>
                <a:gridCol w="460311">
                  <a:extLst>
                    <a:ext uri="{9D8B030D-6E8A-4147-A177-3AD203B41FA5}">
                      <a16:colId xmlns:a16="http://schemas.microsoft.com/office/drawing/2014/main" val="1733414440"/>
                    </a:ext>
                  </a:extLst>
                </a:gridCol>
                <a:gridCol w="3612185">
                  <a:extLst>
                    <a:ext uri="{9D8B030D-6E8A-4147-A177-3AD203B41FA5}">
                      <a16:colId xmlns:a16="http://schemas.microsoft.com/office/drawing/2014/main" val="1772130311"/>
                    </a:ext>
                  </a:extLst>
                </a:gridCol>
              </a:tblGrid>
              <a:tr h="359930">
                <a:tc>
                  <a:txBody>
                    <a:bodyPr/>
                    <a:lstStyle/>
                    <a:p>
                      <a:pPr>
                        <a:lnSpc>
                          <a:spcPct val="115000"/>
                        </a:lnSpc>
                        <a:spcAft>
                          <a:spcPts val="600"/>
                        </a:spcAft>
                      </a:pPr>
                      <a:r>
                        <a:rPr lang="el-GR" sz="1600" dirty="0">
                          <a:effectLst/>
                        </a:rPr>
                        <a:t>ΚΑ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ΟΜΑΔΑ ΕΣΟΔΩΝ </a:t>
                      </a:r>
                      <a:r>
                        <a:rPr lang="en-US" sz="1600" dirty="0">
                          <a:effectLst/>
                        </a:rPr>
                        <a:t>I</a:t>
                      </a:r>
                      <a:r>
                        <a:rPr lang="el-GR"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558805682"/>
                  </a:ext>
                </a:extLst>
              </a:tr>
              <a:tr h="359930">
                <a:tc>
                  <a:txBody>
                    <a:bodyPr/>
                    <a:lstStyle/>
                    <a:p>
                      <a:pPr>
                        <a:lnSpc>
                          <a:spcPct val="115000"/>
                        </a:lnSpc>
                        <a:spcAft>
                          <a:spcPts val="600"/>
                        </a:spcAft>
                      </a:pPr>
                      <a:r>
                        <a:rPr lang="el-GR" sz="1600">
                          <a:effectLst/>
                        </a:rPr>
                        <a:t>01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ΠΡΟΣΟΔΟΙ ΑΠΟ ΑΚΙΝΗΤΗ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4138190360"/>
                  </a:ext>
                </a:extLst>
              </a:tr>
              <a:tr h="359930">
                <a:tc>
                  <a:txBody>
                    <a:bodyPr/>
                    <a:lstStyle/>
                    <a:p>
                      <a:pPr>
                        <a:lnSpc>
                          <a:spcPct val="115000"/>
                        </a:lnSpc>
                        <a:spcAft>
                          <a:spcPts val="600"/>
                        </a:spcAft>
                      </a:pPr>
                      <a:r>
                        <a:rPr lang="el-GR" sz="1600">
                          <a:effectLst/>
                        </a:rPr>
                        <a:t>02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075329338"/>
                  </a:ext>
                </a:extLst>
              </a:tr>
              <a:tr h="593292">
                <a:tc>
                  <a:txBody>
                    <a:bodyPr/>
                    <a:lstStyle/>
                    <a:p>
                      <a:pPr>
                        <a:lnSpc>
                          <a:spcPct val="115000"/>
                        </a:lnSpc>
                        <a:spcAft>
                          <a:spcPts val="600"/>
                        </a:spcAft>
                      </a:pPr>
                      <a:r>
                        <a:rPr lang="el-GR" sz="1600">
                          <a:effectLst/>
                        </a:rPr>
                        <a:t>03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ΑΝΤΑΠΟΔΟΤΙΚΑ ΤΕΛΗ ΚΑΙ ΔΙΚΑΙΩΜΑΤΑ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6628047"/>
                  </a:ext>
                </a:extLst>
              </a:tr>
              <a:tr h="664050">
                <a:tc>
                  <a:txBody>
                    <a:bodyPr/>
                    <a:lstStyle/>
                    <a:p>
                      <a:pPr>
                        <a:lnSpc>
                          <a:spcPct val="115000"/>
                        </a:lnSpc>
                        <a:spcAft>
                          <a:spcPts val="600"/>
                        </a:spcAft>
                      </a:pPr>
                      <a:r>
                        <a:rPr lang="el-GR" sz="1600">
                          <a:effectLst/>
                        </a:rPr>
                        <a:t>04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ΛΟΙΠΑ ΤΕΛΗ ΔΙΚΑΙΩΜΑΤΑ  ΚΑΙ ΠΑΡΟΧΗ ΥΠΗΡΕΣΙΩΝ</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382077285"/>
                  </a:ext>
                </a:extLst>
              </a:tr>
              <a:tr h="359930">
                <a:tc>
                  <a:txBody>
                    <a:bodyPr/>
                    <a:lstStyle/>
                    <a:p>
                      <a:pPr>
                        <a:lnSpc>
                          <a:spcPct val="115000"/>
                        </a:lnSpc>
                        <a:spcAft>
                          <a:spcPts val="600"/>
                        </a:spcAft>
                      </a:pPr>
                      <a:r>
                        <a:rPr lang="el-GR" sz="1600">
                          <a:effectLst/>
                        </a:rPr>
                        <a:t>05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ΦΟΡΟΙ ΚΑΙ ΕΙΣΦΟΡΕΣ</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158877262"/>
                  </a:ext>
                </a:extLst>
              </a:tr>
              <a:tr h="359930">
                <a:tc>
                  <a:txBody>
                    <a:bodyPr/>
                    <a:lstStyle/>
                    <a:p>
                      <a:pPr>
                        <a:lnSpc>
                          <a:spcPct val="115000"/>
                        </a:lnSpc>
                        <a:spcAft>
                          <a:spcPts val="600"/>
                        </a:spcAft>
                      </a:pPr>
                      <a:r>
                        <a:rPr lang="el-GR" sz="1600">
                          <a:effectLst/>
                        </a:rPr>
                        <a:t>07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ΤΑΚΤΙΚΑ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61019593"/>
                  </a:ext>
                </a:extLst>
              </a:tr>
              <a:tr h="682025">
                <a:tc>
                  <a:txBody>
                    <a:bodyPr/>
                    <a:lstStyle/>
                    <a:p>
                      <a:pPr>
                        <a:lnSpc>
                          <a:spcPct val="115000"/>
                        </a:lnSpc>
                        <a:spcAft>
                          <a:spcPts val="600"/>
                        </a:spcAft>
                      </a:pPr>
                      <a:r>
                        <a:rPr lang="el-GR" sz="1600">
                          <a:effectLst/>
                        </a:rPr>
                        <a:t>11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ΕΚΠΟΙΗΣΗ ΚΙΝΗΤΗΣ ΚΑΙ ΑΚΙΝΗΤΗΣ ΠΕΡΙΟΥΣΙΑΣ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796586103"/>
                  </a:ext>
                </a:extLst>
              </a:tr>
              <a:tr h="368917">
                <a:tc>
                  <a:txBody>
                    <a:bodyPr/>
                    <a:lstStyle/>
                    <a:p>
                      <a:pPr>
                        <a:lnSpc>
                          <a:spcPct val="115000"/>
                        </a:lnSpc>
                        <a:spcAft>
                          <a:spcPts val="600"/>
                        </a:spcAft>
                      </a:pPr>
                      <a:r>
                        <a:rPr lang="el-GR" sz="1600">
                          <a:effectLst/>
                        </a:rPr>
                        <a:t>14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ΔΩΡΕΕΣ – ΚΛΗΡΟΝΟΜΙΕΣ – ΚΛΗΡΟΔΟΣΙΕΣ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21845605"/>
                  </a:ext>
                </a:extLst>
              </a:tr>
              <a:tr h="359930">
                <a:tc>
                  <a:txBody>
                    <a:bodyPr/>
                    <a:lstStyle/>
                    <a:p>
                      <a:pPr>
                        <a:lnSpc>
                          <a:spcPct val="115000"/>
                        </a:lnSpc>
                        <a:spcAft>
                          <a:spcPts val="600"/>
                        </a:spcAft>
                      </a:pPr>
                      <a:r>
                        <a:rPr lang="el-GR" sz="1600">
                          <a:effectLst/>
                        </a:rPr>
                        <a:t>15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ΠΡΟΣΑΥΞΗΣΕΙΣ – ΠΡΟΣΤΙΜΑ – ΠΑΡΑΒΟΛΑ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403507263"/>
                  </a:ext>
                </a:extLst>
              </a:tr>
              <a:tr h="359930">
                <a:tc>
                  <a:txBody>
                    <a:bodyPr/>
                    <a:lstStyle/>
                    <a:p>
                      <a:pPr>
                        <a:lnSpc>
                          <a:spcPct val="115000"/>
                        </a:lnSpc>
                        <a:spcAft>
                          <a:spcPts val="600"/>
                        </a:spcAft>
                      </a:pPr>
                      <a:r>
                        <a:rPr lang="el-GR" sz="1600">
                          <a:effectLst/>
                        </a:rPr>
                        <a:t>16</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ΕΚΤΑΚΤΑ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7826595"/>
                  </a:ext>
                </a:extLst>
              </a:tr>
              <a:tr h="608242">
                <a:tc>
                  <a:txBody>
                    <a:bodyPr/>
                    <a:lstStyle/>
                    <a:p>
                      <a:pPr>
                        <a:lnSpc>
                          <a:spcPct val="115000"/>
                        </a:lnSpc>
                        <a:spcAft>
                          <a:spcPts val="600"/>
                        </a:spcAft>
                      </a:pPr>
                      <a:r>
                        <a:rPr lang="el-GR" sz="1600">
                          <a:effectLst/>
                        </a:rPr>
                        <a:t>21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ΠΟΕ ΠΟΥ ΒΕΒΑΙΩΝΟΝΤΑΙ ΓΙΑ ΠΡΩΤΗ ΦΟΡΑ – ΤΑΚΤΙΚΑ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186471613"/>
                  </a:ext>
                </a:extLst>
              </a:tr>
              <a:tr h="593292">
                <a:tc>
                  <a:txBody>
                    <a:bodyPr/>
                    <a:lstStyle/>
                    <a:p>
                      <a:pPr>
                        <a:lnSpc>
                          <a:spcPct val="115000"/>
                        </a:lnSpc>
                        <a:spcAft>
                          <a:spcPts val="600"/>
                        </a:spcAft>
                      </a:pPr>
                      <a:r>
                        <a:rPr lang="el-GR" sz="1600">
                          <a:effectLst/>
                        </a:rPr>
                        <a:t>22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Π.Ο.Ε. ΠΟΥ ΒΕΒΑΙΩΝΟΝΤΑΙ ΓΙΑ ΠΡΩΤΗ ΦΟΡΑ – ΕΚΤΑΚΤΑ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885437007"/>
                  </a:ext>
                </a:extLst>
              </a:tr>
            </a:tbl>
          </a:graphicData>
        </a:graphic>
      </p:graphicFrame>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914400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3600" b="1" dirty="0">
                <a:solidFill>
                  <a:schemeClr val="bg1"/>
                </a:solidFill>
                <a:ea typeface="+mn-ea"/>
                <a:cs typeface="+mn-cs"/>
              </a:rPr>
              <a:t>Ίδια Έσοδα – ΟΜΑΔΑ ΕΣΟΔΩΝ Ι</a:t>
            </a:r>
            <a:endParaRPr lang="el-GR" sz="3600" dirty="0">
              <a:solidFill>
                <a:schemeClr val="bg1"/>
              </a:solidFill>
            </a:endParaRPr>
          </a:p>
        </p:txBody>
      </p:sp>
    </p:spTree>
    <p:extLst>
      <p:ext uri="{BB962C8B-B14F-4D97-AF65-F5344CB8AC3E}">
        <p14:creationId xmlns:p14="http://schemas.microsoft.com/office/powerpoint/2010/main" val="2563220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Θέση περιεχομένου 2">
            <a:extLst>
              <a:ext uri="{FF2B5EF4-FFF2-40B4-BE49-F238E27FC236}">
                <a16:creationId xmlns:a16="http://schemas.microsoft.com/office/drawing/2014/main" id="{29E94C52-1638-49C2-8C46-71F4F9C01E1C}"/>
              </a:ext>
            </a:extLst>
          </p:cNvPr>
          <p:cNvSpPr>
            <a:spLocks noGrp="1"/>
          </p:cNvSpPr>
          <p:nvPr>
            <p:ph sz="half" idx="2"/>
          </p:nvPr>
        </p:nvSpPr>
        <p:spPr>
          <a:xfrm>
            <a:off x="0" y="692151"/>
            <a:ext cx="5076056" cy="6046140"/>
          </a:xfrm>
        </p:spPr>
        <p:txBody>
          <a:bodyPr wrap="square" anchor="t">
            <a:normAutofit/>
          </a:bodyPr>
          <a:lstStyle/>
          <a:p>
            <a:pPr marL="0" indent="0">
              <a:spcBef>
                <a:spcPts val="0"/>
              </a:spcBef>
              <a:spcAft>
                <a:spcPts val="300"/>
              </a:spcAft>
              <a:buNone/>
              <a:defRPr/>
            </a:pPr>
            <a:r>
              <a:rPr lang="el-GR" sz="1800" b="1" dirty="0"/>
              <a:t>ΠΑΡΑΔΕΙΓΜΑ 2</a:t>
            </a:r>
          </a:p>
          <a:p>
            <a:pPr marL="144000" indent="-144000">
              <a:spcBef>
                <a:spcPts val="0"/>
              </a:spcBef>
              <a:spcAft>
                <a:spcPts val="600"/>
              </a:spcAft>
              <a:buFont typeface="Wingdings" panose="05000000000000000000" pitchFamily="2" charset="2"/>
              <a:buChar char="§"/>
              <a:defRPr/>
            </a:pPr>
            <a:r>
              <a:rPr lang="el-GR" sz="1800" dirty="0"/>
              <a:t>Έστω ότι τον Ιούλιο του 2021 καταρτίζουμε τον </a:t>
            </a:r>
            <a:r>
              <a:rPr lang="el-GR" sz="1800" b="1" dirty="0"/>
              <a:t>π/υ 2022</a:t>
            </a:r>
            <a:r>
              <a:rPr lang="el-GR" sz="1800" dirty="0"/>
              <a:t>.</a:t>
            </a:r>
          </a:p>
          <a:p>
            <a:pPr marL="144000" indent="-144000">
              <a:spcBef>
                <a:spcPts val="0"/>
              </a:spcBef>
              <a:spcAft>
                <a:spcPts val="600"/>
              </a:spcAft>
              <a:buFont typeface="Wingdings" panose="05000000000000000000" pitchFamily="2" charset="2"/>
              <a:buChar char="§"/>
              <a:defRPr/>
            </a:pPr>
            <a:r>
              <a:rPr lang="el-GR" sz="1800" dirty="0"/>
              <a:t>Περίοδος αναφοράς κατάρτισης π/υ 2021 </a:t>
            </a:r>
            <a:r>
              <a:rPr lang="el-GR" sz="1800" b="1" dirty="0"/>
              <a:t>= Ιανουάριος – Ιούνιος 2021</a:t>
            </a:r>
            <a:r>
              <a:rPr lang="el-GR" sz="1800" dirty="0"/>
              <a:t>.</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Ιουν 2021 = 4.500€.</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Ιουν 2020 = 5.000€.</a:t>
            </a:r>
          </a:p>
          <a:p>
            <a:pPr marL="144000" indent="-144000">
              <a:spcBef>
                <a:spcPts val="0"/>
              </a:spcBef>
              <a:spcAft>
                <a:spcPts val="600"/>
              </a:spcAft>
              <a:buFont typeface="Wingdings" panose="05000000000000000000" pitchFamily="2" charset="2"/>
              <a:buChar char="§"/>
              <a:defRPr/>
            </a:pPr>
            <a:r>
              <a:rPr lang="el-GR" sz="1800" dirty="0" err="1"/>
              <a:t>Εισπραχθ</a:t>
            </a:r>
            <a:r>
              <a:rPr lang="el-GR" sz="1800" dirty="0"/>
              <a:t>. έσοδα ΟΕ Ι </a:t>
            </a:r>
            <a:r>
              <a:rPr lang="el-GR" sz="1800" b="1" dirty="0"/>
              <a:t>Ιαν - Δεκ 2020 = 9.000€. </a:t>
            </a:r>
          </a:p>
          <a:p>
            <a:pPr marL="144000" indent="-144000">
              <a:spcBef>
                <a:spcPts val="0"/>
              </a:spcBef>
              <a:spcAft>
                <a:spcPts val="300"/>
              </a:spcAft>
              <a:buFont typeface="Wingdings" panose="05000000000000000000" pitchFamily="2" charset="2"/>
              <a:buChar char="§"/>
              <a:defRPr/>
            </a:pPr>
            <a:r>
              <a:rPr lang="el-GR" sz="1800" dirty="0"/>
              <a:t>Ανώτατο ποσό που μπορεί να εγγραφεί στους κωδικούς της ΟΕ Ι στον π/υ 2022:</a:t>
            </a:r>
          </a:p>
          <a:p>
            <a:pPr marL="0" indent="0">
              <a:spcBef>
                <a:spcPts val="0"/>
              </a:spcBef>
              <a:spcAft>
                <a:spcPts val="300"/>
              </a:spcAft>
              <a:buNone/>
              <a:defRPr/>
            </a:pPr>
            <a:r>
              <a:rPr lang="el-GR" sz="1800" dirty="0"/>
              <a:t>	4.500€-5.000€</a:t>
            </a:r>
            <a:r>
              <a:rPr lang="el-GR" sz="1800" b="1" dirty="0"/>
              <a:t>=</a:t>
            </a:r>
            <a:r>
              <a:rPr lang="el-GR" sz="1800" b="1" dirty="0">
                <a:solidFill>
                  <a:srgbClr val="FF0000"/>
                </a:solidFill>
                <a:highlight>
                  <a:srgbClr val="FFFF00"/>
                </a:highlight>
              </a:rPr>
              <a:t>-500€ ΜΕΙΩΣΗ</a:t>
            </a:r>
          </a:p>
          <a:p>
            <a:pPr marL="0" indent="0" algn="ctr">
              <a:spcBef>
                <a:spcPts val="0"/>
              </a:spcBef>
              <a:spcAft>
                <a:spcPts val="300"/>
              </a:spcAft>
              <a:buNone/>
              <a:defRPr/>
            </a:pPr>
            <a:r>
              <a:rPr lang="el-GR" sz="1800" dirty="0"/>
              <a:t>Συνεπώς , στον π/υ 2022 μπορεί να εγγραφεί στους κωδικούς της ΟΕ Ι το ποσό των </a:t>
            </a:r>
          </a:p>
          <a:p>
            <a:pPr marL="0" indent="0" algn="ctr">
              <a:spcBef>
                <a:spcPts val="0"/>
              </a:spcBef>
              <a:spcAft>
                <a:spcPts val="300"/>
              </a:spcAft>
              <a:buNone/>
              <a:defRPr/>
            </a:pPr>
            <a:r>
              <a:rPr lang="el-GR" sz="1800" b="1" dirty="0">
                <a:solidFill>
                  <a:srgbClr val="FF0000"/>
                </a:solidFill>
                <a:highlight>
                  <a:srgbClr val="FFFF00"/>
                </a:highlight>
              </a:rPr>
              <a:t>9.000€ + 0€ = 9.000€</a:t>
            </a:r>
          </a:p>
          <a:p>
            <a:pPr marL="0" indent="0">
              <a:spcBef>
                <a:spcPts val="0"/>
              </a:spcBef>
              <a:spcAft>
                <a:spcPts val="300"/>
              </a:spcAft>
              <a:buNone/>
              <a:defRPr/>
            </a:pPr>
            <a:endParaRPr lang="el-GR" sz="1800" dirty="0"/>
          </a:p>
          <a:p>
            <a:pPr marL="0" indent="0">
              <a:spcBef>
                <a:spcPts val="0"/>
              </a:spcBef>
              <a:spcAft>
                <a:spcPts val="300"/>
              </a:spcAft>
              <a:buNone/>
              <a:defRPr/>
            </a:pPr>
            <a:endParaRPr lang="el-GR" sz="1800" dirty="0"/>
          </a:p>
          <a:p>
            <a:pPr marL="0" indent="0">
              <a:spcBef>
                <a:spcPts val="0"/>
              </a:spcBef>
              <a:spcAft>
                <a:spcPts val="300"/>
              </a:spcAft>
              <a:buNone/>
              <a:defRPr/>
            </a:pPr>
            <a:r>
              <a:rPr lang="el-GR" sz="1800" dirty="0"/>
              <a:t>(Για την ομάδα Α των περιφερειών ισχύουν τα ίδια)</a:t>
            </a:r>
          </a:p>
          <a:p>
            <a:pPr marL="0" indent="0">
              <a:spcBef>
                <a:spcPts val="0"/>
              </a:spcBef>
              <a:spcAft>
                <a:spcPts val="300"/>
              </a:spcAft>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29</a:t>
            </a:fld>
            <a:endParaRPr lang="el-GR" altLang="en-US" sz="1200">
              <a:solidFill>
                <a:srgbClr val="898989"/>
              </a:solidFill>
            </a:endParaRPr>
          </a:p>
        </p:txBody>
      </p:sp>
      <p:graphicFrame>
        <p:nvGraphicFramePr>
          <p:cNvPr id="2" name="Πίνακας 1">
            <a:extLst>
              <a:ext uri="{FF2B5EF4-FFF2-40B4-BE49-F238E27FC236}">
                <a16:creationId xmlns:a16="http://schemas.microsoft.com/office/drawing/2014/main" id="{1031A97D-C09B-41F6-A449-70FA68856272}"/>
              </a:ext>
            </a:extLst>
          </p:cNvPr>
          <p:cNvGraphicFramePr>
            <a:graphicFrameLocks noGrp="1"/>
          </p:cNvGraphicFramePr>
          <p:nvPr/>
        </p:nvGraphicFramePr>
        <p:xfrm>
          <a:off x="5076056" y="692150"/>
          <a:ext cx="4072496" cy="6029328"/>
        </p:xfrm>
        <a:graphic>
          <a:graphicData uri="http://schemas.openxmlformats.org/drawingml/2006/table">
            <a:tbl>
              <a:tblPr firstRow="1" firstCol="1" bandRow="1" bandCol="1">
                <a:tableStyleId>{EB344D84-9AFB-497E-A393-DC336BA19D2E}</a:tableStyleId>
              </a:tblPr>
              <a:tblGrid>
                <a:gridCol w="460311">
                  <a:extLst>
                    <a:ext uri="{9D8B030D-6E8A-4147-A177-3AD203B41FA5}">
                      <a16:colId xmlns:a16="http://schemas.microsoft.com/office/drawing/2014/main" val="1733414440"/>
                    </a:ext>
                  </a:extLst>
                </a:gridCol>
                <a:gridCol w="3612185">
                  <a:extLst>
                    <a:ext uri="{9D8B030D-6E8A-4147-A177-3AD203B41FA5}">
                      <a16:colId xmlns:a16="http://schemas.microsoft.com/office/drawing/2014/main" val="1772130311"/>
                    </a:ext>
                  </a:extLst>
                </a:gridCol>
              </a:tblGrid>
              <a:tr h="359930">
                <a:tc>
                  <a:txBody>
                    <a:bodyPr/>
                    <a:lstStyle/>
                    <a:p>
                      <a:pPr>
                        <a:lnSpc>
                          <a:spcPct val="115000"/>
                        </a:lnSpc>
                        <a:spcAft>
                          <a:spcPts val="600"/>
                        </a:spcAft>
                      </a:pPr>
                      <a:r>
                        <a:rPr lang="el-GR" sz="1600" dirty="0">
                          <a:effectLst/>
                        </a:rPr>
                        <a:t>ΚΑ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ΟΜΑΔΑ ΕΣΟΔΩΝ </a:t>
                      </a:r>
                      <a:r>
                        <a:rPr lang="en-US" sz="1600" dirty="0">
                          <a:effectLst/>
                        </a:rPr>
                        <a:t>I</a:t>
                      </a:r>
                      <a:r>
                        <a:rPr lang="el-GR"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558805682"/>
                  </a:ext>
                </a:extLst>
              </a:tr>
              <a:tr h="359930">
                <a:tc>
                  <a:txBody>
                    <a:bodyPr/>
                    <a:lstStyle/>
                    <a:p>
                      <a:pPr>
                        <a:lnSpc>
                          <a:spcPct val="115000"/>
                        </a:lnSpc>
                        <a:spcAft>
                          <a:spcPts val="600"/>
                        </a:spcAft>
                      </a:pPr>
                      <a:r>
                        <a:rPr lang="el-GR" sz="1600">
                          <a:effectLst/>
                        </a:rPr>
                        <a:t>01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ΠΡΟΣΟΔΟΙ ΑΠΟ ΑΚΙΝΗΤΗ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4138190360"/>
                  </a:ext>
                </a:extLst>
              </a:tr>
              <a:tr h="359930">
                <a:tc>
                  <a:txBody>
                    <a:bodyPr/>
                    <a:lstStyle/>
                    <a:p>
                      <a:pPr>
                        <a:lnSpc>
                          <a:spcPct val="115000"/>
                        </a:lnSpc>
                        <a:spcAft>
                          <a:spcPts val="600"/>
                        </a:spcAft>
                      </a:pPr>
                      <a:r>
                        <a:rPr lang="el-GR" sz="1600">
                          <a:effectLst/>
                        </a:rPr>
                        <a:t>02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075329338"/>
                  </a:ext>
                </a:extLst>
              </a:tr>
              <a:tr h="593292">
                <a:tc>
                  <a:txBody>
                    <a:bodyPr/>
                    <a:lstStyle/>
                    <a:p>
                      <a:pPr>
                        <a:lnSpc>
                          <a:spcPct val="115000"/>
                        </a:lnSpc>
                        <a:spcAft>
                          <a:spcPts val="600"/>
                        </a:spcAft>
                      </a:pPr>
                      <a:r>
                        <a:rPr lang="el-GR" sz="1600">
                          <a:effectLst/>
                        </a:rPr>
                        <a:t>03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ΑΝΤΑΠΟΔΟΤΙΚΑ ΤΕΛΗ ΚΑΙ ΔΙΚΑΙΩΜΑΤΑ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6628047"/>
                  </a:ext>
                </a:extLst>
              </a:tr>
              <a:tr h="664050">
                <a:tc>
                  <a:txBody>
                    <a:bodyPr/>
                    <a:lstStyle/>
                    <a:p>
                      <a:pPr>
                        <a:lnSpc>
                          <a:spcPct val="115000"/>
                        </a:lnSpc>
                        <a:spcAft>
                          <a:spcPts val="600"/>
                        </a:spcAft>
                      </a:pPr>
                      <a:r>
                        <a:rPr lang="el-GR" sz="1600">
                          <a:effectLst/>
                        </a:rPr>
                        <a:t>04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ΛΟΙΠΑ ΤΕΛΗ ΔΙΚΑΙΩΜΑΤΑ  ΚΑΙ ΠΑΡΟΧΗ ΥΠΗΡΕΣΙΩΝ</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382077285"/>
                  </a:ext>
                </a:extLst>
              </a:tr>
              <a:tr h="359930">
                <a:tc>
                  <a:txBody>
                    <a:bodyPr/>
                    <a:lstStyle/>
                    <a:p>
                      <a:pPr>
                        <a:lnSpc>
                          <a:spcPct val="115000"/>
                        </a:lnSpc>
                        <a:spcAft>
                          <a:spcPts val="600"/>
                        </a:spcAft>
                      </a:pPr>
                      <a:r>
                        <a:rPr lang="el-GR" sz="1600">
                          <a:effectLst/>
                        </a:rPr>
                        <a:t>05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ΦΟΡΟΙ ΚΑΙ ΕΙΣΦΟΡΕΣ</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158877262"/>
                  </a:ext>
                </a:extLst>
              </a:tr>
              <a:tr h="359930">
                <a:tc>
                  <a:txBody>
                    <a:bodyPr/>
                    <a:lstStyle/>
                    <a:p>
                      <a:pPr>
                        <a:lnSpc>
                          <a:spcPct val="115000"/>
                        </a:lnSpc>
                        <a:spcAft>
                          <a:spcPts val="600"/>
                        </a:spcAft>
                      </a:pPr>
                      <a:r>
                        <a:rPr lang="el-GR" sz="1600">
                          <a:effectLst/>
                        </a:rPr>
                        <a:t>07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ΤΑΚΤΙΚΑ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61019593"/>
                  </a:ext>
                </a:extLst>
              </a:tr>
              <a:tr h="682025">
                <a:tc>
                  <a:txBody>
                    <a:bodyPr/>
                    <a:lstStyle/>
                    <a:p>
                      <a:pPr>
                        <a:lnSpc>
                          <a:spcPct val="115000"/>
                        </a:lnSpc>
                        <a:spcAft>
                          <a:spcPts val="600"/>
                        </a:spcAft>
                      </a:pPr>
                      <a:r>
                        <a:rPr lang="el-GR" sz="1600">
                          <a:effectLst/>
                        </a:rPr>
                        <a:t>11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ΕΚΠΟΙΗΣΗ ΚΙΝΗΤΗΣ ΚΑΙ ΑΚΙΝΗΤΗΣ ΠΕΡΙΟΥΣΙΑΣ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796586103"/>
                  </a:ext>
                </a:extLst>
              </a:tr>
              <a:tr h="368917">
                <a:tc>
                  <a:txBody>
                    <a:bodyPr/>
                    <a:lstStyle/>
                    <a:p>
                      <a:pPr>
                        <a:lnSpc>
                          <a:spcPct val="115000"/>
                        </a:lnSpc>
                        <a:spcAft>
                          <a:spcPts val="600"/>
                        </a:spcAft>
                      </a:pPr>
                      <a:r>
                        <a:rPr lang="el-GR" sz="1600">
                          <a:effectLst/>
                        </a:rPr>
                        <a:t>14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ΔΩΡΕΕΣ – ΚΛΗΡΟΝΟΜΙΕΣ – ΚΛΗΡΟΔΟΣΙΕΣ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21845605"/>
                  </a:ext>
                </a:extLst>
              </a:tr>
              <a:tr h="359930">
                <a:tc>
                  <a:txBody>
                    <a:bodyPr/>
                    <a:lstStyle/>
                    <a:p>
                      <a:pPr>
                        <a:lnSpc>
                          <a:spcPct val="115000"/>
                        </a:lnSpc>
                        <a:spcAft>
                          <a:spcPts val="600"/>
                        </a:spcAft>
                      </a:pPr>
                      <a:r>
                        <a:rPr lang="el-GR" sz="1600">
                          <a:effectLst/>
                        </a:rPr>
                        <a:t>15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ΠΡΟΣΑΥΞΗΣΕΙΣ – ΠΡΟΣΤΙΜΑ – ΠΑΡΑΒΟΛΑ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403507263"/>
                  </a:ext>
                </a:extLst>
              </a:tr>
              <a:tr h="359930">
                <a:tc>
                  <a:txBody>
                    <a:bodyPr/>
                    <a:lstStyle/>
                    <a:p>
                      <a:pPr>
                        <a:lnSpc>
                          <a:spcPct val="115000"/>
                        </a:lnSpc>
                        <a:spcAft>
                          <a:spcPts val="600"/>
                        </a:spcAft>
                      </a:pPr>
                      <a:r>
                        <a:rPr lang="el-GR" sz="1600">
                          <a:effectLst/>
                        </a:rPr>
                        <a:t>16</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ΕΚΤΑΚΤΑ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7826595"/>
                  </a:ext>
                </a:extLst>
              </a:tr>
              <a:tr h="608242">
                <a:tc>
                  <a:txBody>
                    <a:bodyPr/>
                    <a:lstStyle/>
                    <a:p>
                      <a:pPr>
                        <a:lnSpc>
                          <a:spcPct val="115000"/>
                        </a:lnSpc>
                        <a:spcAft>
                          <a:spcPts val="600"/>
                        </a:spcAft>
                      </a:pPr>
                      <a:r>
                        <a:rPr lang="el-GR" sz="1600">
                          <a:effectLst/>
                        </a:rPr>
                        <a:t>21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ΠΟΕ ΠΟΥ ΒΕΒΑΙΩΝΟΝΤΑΙ ΓΙΑ ΠΡΩΤΗ ΦΟΡΑ – ΤΑΚΤΙΚΑ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186471613"/>
                  </a:ext>
                </a:extLst>
              </a:tr>
              <a:tr h="593292">
                <a:tc>
                  <a:txBody>
                    <a:bodyPr/>
                    <a:lstStyle/>
                    <a:p>
                      <a:pPr>
                        <a:lnSpc>
                          <a:spcPct val="115000"/>
                        </a:lnSpc>
                        <a:spcAft>
                          <a:spcPts val="600"/>
                        </a:spcAft>
                      </a:pPr>
                      <a:r>
                        <a:rPr lang="el-GR" sz="1600">
                          <a:effectLst/>
                        </a:rPr>
                        <a:t>22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Π.Ο.Ε. ΠΟΥ ΒΕΒΑΙΩΝΟΝΤΑΙ ΓΙΑ ΠΡΩΤΗ ΦΟΡΑ – ΕΚΤΑΚΤΑ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885437007"/>
                  </a:ext>
                </a:extLst>
              </a:tr>
            </a:tbl>
          </a:graphicData>
        </a:graphic>
      </p:graphicFrame>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914400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3600" b="1" dirty="0">
                <a:solidFill>
                  <a:schemeClr val="bg1"/>
                </a:solidFill>
                <a:ea typeface="+mn-ea"/>
                <a:cs typeface="+mn-cs"/>
              </a:rPr>
              <a:t>Ίδια Έσοδα – ΟΜΑΔΑ ΕΣΟΔΩΝ Ι</a:t>
            </a:r>
            <a:endParaRPr lang="el-GR" sz="3600" dirty="0">
              <a:solidFill>
                <a:schemeClr val="bg1"/>
              </a:solidFill>
            </a:endParaRPr>
          </a:p>
        </p:txBody>
      </p:sp>
    </p:spTree>
    <p:extLst>
      <p:ext uri="{BB962C8B-B14F-4D97-AF65-F5344CB8AC3E}">
        <p14:creationId xmlns:p14="http://schemas.microsoft.com/office/powerpoint/2010/main" val="2259847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a:extLst>
              <a:ext uri="{FF2B5EF4-FFF2-40B4-BE49-F238E27FC236}">
                <a16:creationId xmlns:a16="http://schemas.microsoft.com/office/drawing/2014/main" id="{A0693A8D-638D-46E6-956B-D244FF1CA206}"/>
              </a:ext>
            </a:extLst>
          </p:cNvPr>
          <p:cNvSpPr>
            <a:spLocks noGrp="1"/>
          </p:cNvSpPr>
          <p:nvPr>
            <p:ph type="title"/>
          </p:nvPr>
        </p:nvSpPr>
        <p:spPr>
          <a:xfrm>
            <a:off x="0" y="0"/>
            <a:ext cx="9144000" cy="620713"/>
          </a:xfrm>
        </p:spPr>
        <p:txBody>
          <a:bodyPr/>
          <a:lstStyle/>
          <a:p>
            <a:pPr eaLnBrk="1" hangingPunct="1"/>
            <a:r>
              <a:rPr lang="el-GR" altLang="el-GR" sz="3600" b="1">
                <a:ea typeface="Calibri" panose="020F0502020204030204" pitchFamily="34" charset="0"/>
                <a:cs typeface="Times New Roman" panose="02020603050405020304" pitchFamily="18" charset="0"/>
              </a:rPr>
              <a:t>Σκέλος εσόδων</a:t>
            </a:r>
          </a:p>
        </p:txBody>
      </p:sp>
      <p:sp>
        <p:nvSpPr>
          <p:cNvPr id="16387" name="Θέση περιεχομένου 2">
            <a:extLst>
              <a:ext uri="{FF2B5EF4-FFF2-40B4-BE49-F238E27FC236}">
                <a16:creationId xmlns:a16="http://schemas.microsoft.com/office/drawing/2014/main" id="{7A9439D2-4F6D-411B-8969-BDF0A3AD0BB6}"/>
              </a:ext>
            </a:extLst>
          </p:cNvPr>
          <p:cNvSpPr>
            <a:spLocks noGrp="1"/>
          </p:cNvSpPr>
          <p:nvPr>
            <p:ph idx="1"/>
          </p:nvPr>
        </p:nvSpPr>
        <p:spPr>
          <a:xfrm>
            <a:off x="395288" y="620713"/>
            <a:ext cx="8424862" cy="5876925"/>
          </a:xfrm>
        </p:spPr>
        <p:txBody>
          <a:bodyPr/>
          <a:lstStyle/>
          <a:p>
            <a:pPr marL="0" indent="0" algn="ctr">
              <a:spcAft>
                <a:spcPts val="600"/>
              </a:spcAft>
              <a:buFont typeface="Arial" panose="020B0604020202020204" pitchFamily="34" charset="0"/>
              <a:buNone/>
            </a:pPr>
            <a:r>
              <a:rPr lang="el-GR" altLang="en-US" sz="2600">
                <a:ea typeface="Calibri" panose="020F0502020204030204" pitchFamily="34" charset="0"/>
                <a:cs typeface="Times New Roman" panose="02020603050405020304" pitchFamily="18" charset="0"/>
              </a:rPr>
              <a:t>Οι </a:t>
            </a:r>
            <a:r>
              <a:rPr lang="el-GR" altLang="en-US" sz="2600" b="1">
                <a:solidFill>
                  <a:srgbClr val="254061"/>
                </a:solidFill>
                <a:ea typeface="Calibri" panose="020F0502020204030204" pitchFamily="34" charset="0"/>
                <a:cs typeface="Times New Roman" panose="02020603050405020304" pitchFamily="18" charset="0"/>
              </a:rPr>
              <a:t>εγγραφές στο σκέλος των εσόδων του προϋπολογισμού </a:t>
            </a:r>
            <a:r>
              <a:rPr lang="el-GR" altLang="en-US" sz="2600">
                <a:ea typeface="Calibri" panose="020F0502020204030204" pitchFamily="34" charset="0"/>
                <a:cs typeface="Times New Roman" panose="02020603050405020304" pitchFamily="18" charset="0"/>
              </a:rPr>
              <a:t>αποτυπώνουν τα ποσά που οι ΟΤΑ:</a:t>
            </a:r>
          </a:p>
          <a:p>
            <a:pPr marL="0" indent="0" algn="just">
              <a:spcAft>
                <a:spcPts val="600"/>
              </a:spcAft>
              <a:buFont typeface="Wingdings" panose="05000000000000000000" pitchFamily="2" charset="2"/>
              <a:buChar char="Ø"/>
            </a:pPr>
            <a:r>
              <a:rPr lang="el-GR" altLang="en-US" sz="2600">
                <a:ea typeface="Calibri" panose="020F0502020204030204" pitchFamily="34" charset="0"/>
                <a:cs typeface="Times New Roman" panose="02020603050405020304" pitchFamily="18" charset="0"/>
              </a:rPr>
              <a:t> </a:t>
            </a:r>
            <a:r>
              <a:rPr lang="el-GR" altLang="en-US" sz="2600" b="1">
                <a:solidFill>
                  <a:srgbClr val="C00000"/>
                </a:solidFill>
                <a:ea typeface="Calibri" panose="020F0502020204030204" pitchFamily="34" charset="0"/>
                <a:cs typeface="Times New Roman" panose="02020603050405020304" pitchFamily="18" charset="0"/>
              </a:rPr>
              <a:t>υποχρεούνται να απαιτήσουν και να συλλέξουν </a:t>
            </a:r>
            <a:r>
              <a:rPr lang="el-GR" altLang="en-US" sz="2600">
                <a:ea typeface="Calibri" panose="020F0502020204030204" pitchFamily="34" charset="0"/>
                <a:cs typeface="Times New Roman" panose="02020603050405020304" pitchFamily="18" charset="0"/>
              </a:rPr>
              <a:t>στο πλαίσιο του τοπικού φορολογικού συστήματος (πχ φόροι, τέλη κτλ), </a:t>
            </a:r>
          </a:p>
          <a:p>
            <a:pPr marL="0" indent="0" algn="just">
              <a:spcAft>
                <a:spcPts val="600"/>
              </a:spcAft>
              <a:buFont typeface="Wingdings" panose="05000000000000000000" pitchFamily="2" charset="2"/>
              <a:buChar char="Ø"/>
            </a:pPr>
            <a:r>
              <a:rPr lang="el-GR" altLang="en-US" sz="2600">
                <a:ea typeface="Calibri" panose="020F0502020204030204" pitchFamily="34" charset="0"/>
                <a:cs typeface="Times New Roman" panose="02020603050405020304" pitchFamily="18" charset="0"/>
              </a:rPr>
              <a:t> </a:t>
            </a:r>
            <a:r>
              <a:rPr lang="el-GR" altLang="en-US" sz="2600" b="1">
                <a:solidFill>
                  <a:srgbClr val="C00000"/>
                </a:solidFill>
                <a:ea typeface="Calibri" panose="020F0502020204030204" pitchFamily="34" charset="0"/>
                <a:cs typeface="Times New Roman" panose="02020603050405020304" pitchFamily="18" charset="0"/>
              </a:rPr>
              <a:t>θα</a:t>
            </a:r>
            <a:r>
              <a:rPr lang="el-GR" altLang="en-US" sz="2600">
                <a:ea typeface="Calibri" panose="020F0502020204030204" pitchFamily="34" charset="0"/>
                <a:cs typeface="Times New Roman" panose="02020603050405020304" pitchFamily="18" charset="0"/>
              </a:rPr>
              <a:t> </a:t>
            </a:r>
            <a:r>
              <a:rPr lang="el-GR" altLang="en-US" sz="2600" b="1">
                <a:solidFill>
                  <a:srgbClr val="C00000"/>
                </a:solidFill>
                <a:ea typeface="Calibri" panose="020F0502020204030204" pitchFamily="34" charset="0"/>
                <a:cs typeface="Times New Roman" panose="02020603050405020304" pitchFamily="18" charset="0"/>
              </a:rPr>
              <a:t>εισπράξουν</a:t>
            </a:r>
            <a:r>
              <a:rPr lang="el-GR" altLang="en-US" sz="2600">
                <a:ea typeface="Calibri" panose="020F0502020204030204" pitchFamily="34" charset="0"/>
                <a:cs typeface="Times New Roman" panose="02020603050405020304" pitchFamily="18" charset="0"/>
              </a:rPr>
              <a:t> (κυρίως) από το Κράτος με τη μορφή θεσμοθετημένων επιχορηγήσεων (πχ οι ΚΑΠ) και μη,</a:t>
            </a:r>
          </a:p>
          <a:p>
            <a:pPr marL="0" indent="0" algn="just">
              <a:spcAft>
                <a:spcPts val="600"/>
              </a:spcAft>
              <a:buFont typeface="Wingdings" panose="05000000000000000000" pitchFamily="2" charset="2"/>
              <a:buChar char="Ø"/>
            </a:pPr>
            <a:r>
              <a:rPr lang="el-GR" altLang="en-US" sz="2600">
                <a:ea typeface="Calibri" panose="020F0502020204030204" pitchFamily="34" charset="0"/>
                <a:cs typeface="Times New Roman" panose="02020603050405020304" pitchFamily="18" charset="0"/>
              </a:rPr>
              <a:t> </a:t>
            </a:r>
            <a:r>
              <a:rPr lang="el-GR" altLang="en-US" sz="2600" b="1">
                <a:solidFill>
                  <a:srgbClr val="C00000"/>
                </a:solidFill>
                <a:ea typeface="Calibri" panose="020F0502020204030204" pitchFamily="34" charset="0"/>
                <a:cs typeface="Times New Roman" panose="02020603050405020304" pitchFamily="18" charset="0"/>
              </a:rPr>
              <a:t>δικαιούνται να απαιτήσουν </a:t>
            </a:r>
            <a:r>
              <a:rPr lang="el-GR" altLang="en-US" sz="2600">
                <a:ea typeface="Calibri" panose="020F0502020204030204" pitchFamily="34" charset="0"/>
                <a:cs typeface="Times New Roman" panose="02020603050405020304" pitchFamily="18" charset="0"/>
              </a:rPr>
              <a:t>στο πλαίσιο συμβάσεων ή στο πλαίσιο εκτέλεσης αποφάσεων χρηματοδότησης άλλων φορέων, εφόσον τηρηθούν οι όροι που τις διέπουν (πχ δανειακές συμβάσεις  / επιχορηγήσεις από ΠΔΕ και ΕΕ, Βοήθεια στο Σπίτι κτλ).</a:t>
            </a:r>
          </a:p>
          <a:p>
            <a:pPr marL="0" indent="0" algn="just" eaLnBrk="1" hangingPunct="1">
              <a:lnSpc>
                <a:spcPct val="150000"/>
              </a:lnSpc>
              <a:spcBef>
                <a:spcPts val="1200"/>
              </a:spcBef>
              <a:spcAft>
                <a:spcPts val="600"/>
              </a:spcAft>
              <a:buFont typeface="Arial" panose="020B0604020202020204" pitchFamily="34" charset="0"/>
              <a:buNone/>
            </a:pPr>
            <a:endParaRPr lang="el-GR" altLang="el-GR" sz="2600">
              <a:ea typeface="Calibri" panose="020F0502020204030204" pitchFamily="34" charset="0"/>
              <a:cs typeface="Times New Roman" panose="02020603050405020304" pitchFamily="18" charset="0"/>
            </a:endParaRPr>
          </a:p>
        </p:txBody>
      </p:sp>
      <p:sp>
        <p:nvSpPr>
          <p:cNvPr id="16388" name="Θέση αριθμού διαφάνειας 3">
            <a:extLst>
              <a:ext uri="{FF2B5EF4-FFF2-40B4-BE49-F238E27FC236}">
                <a16:creationId xmlns:a16="http://schemas.microsoft.com/office/drawing/2014/main" id="{2308F02B-C56C-4B28-AB90-A950246F440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A96BCA0-6F8B-48AE-956A-99E16AC88672}" type="slidenum">
              <a:rPr lang="el-GR" altLang="en-US" sz="1200">
                <a:solidFill>
                  <a:srgbClr val="898989"/>
                </a:solidFill>
              </a:rPr>
              <a:pPr>
                <a:spcBef>
                  <a:spcPct val="0"/>
                </a:spcBef>
                <a:buFontTx/>
                <a:buNone/>
              </a:pPr>
              <a:t>3</a:t>
            </a:fld>
            <a:endParaRPr lang="el-GR" altLang="en-US" sz="1200">
              <a:solidFill>
                <a:srgbClr val="898989"/>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Θέση περιεχομένου 2">
            <a:extLst>
              <a:ext uri="{FF2B5EF4-FFF2-40B4-BE49-F238E27FC236}">
                <a16:creationId xmlns:a16="http://schemas.microsoft.com/office/drawing/2014/main" id="{29E94C52-1638-49C2-8C46-71F4F9C01E1C}"/>
              </a:ext>
            </a:extLst>
          </p:cNvPr>
          <p:cNvSpPr>
            <a:spLocks noGrp="1"/>
          </p:cNvSpPr>
          <p:nvPr>
            <p:ph sz="half" idx="2"/>
          </p:nvPr>
        </p:nvSpPr>
        <p:spPr>
          <a:xfrm>
            <a:off x="179512" y="692151"/>
            <a:ext cx="4891992" cy="6046140"/>
          </a:xfrm>
        </p:spPr>
        <p:txBody>
          <a:bodyPr wrap="square" anchor="t">
            <a:normAutofit/>
          </a:bodyPr>
          <a:lstStyle/>
          <a:p>
            <a:pPr marL="0" indent="0">
              <a:spcBef>
                <a:spcPts val="0"/>
              </a:spcBef>
              <a:spcAft>
                <a:spcPts val="300"/>
              </a:spcAft>
              <a:buNone/>
              <a:defRPr/>
            </a:pPr>
            <a:r>
              <a:rPr lang="el-GR" b="1" dirty="0"/>
              <a:t>ΑΞΙΟΛΟΓΗΣΗ - ΚΡΙΤΙΚΗ</a:t>
            </a:r>
            <a:endParaRPr lang="el-GR" sz="1800" b="1" dirty="0"/>
          </a:p>
          <a:p>
            <a:pPr>
              <a:spcBef>
                <a:spcPts val="0"/>
              </a:spcBef>
              <a:spcAft>
                <a:spcPts val="300"/>
              </a:spcAft>
              <a:buFont typeface="Wingdings" panose="05000000000000000000" pitchFamily="2" charset="2"/>
              <a:buChar char="Ø"/>
              <a:defRPr/>
            </a:pPr>
            <a:r>
              <a:rPr lang="el-GR" sz="1800" dirty="0">
                <a:solidFill>
                  <a:schemeClr val="tx2">
                    <a:lumMod val="50000"/>
                  </a:schemeClr>
                </a:solidFill>
              </a:rPr>
              <a:t>Αποφεύγεται η υπερεκτίμηση των προβλέψεων στο σκέλος των ιδίων εσόδων (++).</a:t>
            </a:r>
          </a:p>
          <a:p>
            <a:pPr>
              <a:spcBef>
                <a:spcPts val="0"/>
              </a:spcBef>
              <a:spcAft>
                <a:spcPts val="300"/>
              </a:spcAft>
              <a:buFont typeface="Wingdings" panose="05000000000000000000" pitchFamily="2" charset="2"/>
              <a:buChar char="Ø"/>
              <a:defRPr/>
            </a:pPr>
            <a:r>
              <a:rPr lang="el-GR" sz="1800" dirty="0">
                <a:solidFill>
                  <a:schemeClr val="tx2">
                    <a:lumMod val="50000"/>
                  </a:schemeClr>
                </a:solidFill>
              </a:rPr>
              <a:t>Ενιαία μεθοδολογία για όλους τους ΟΤΑ και τα ΝΠΔΔ αυτών (+).</a:t>
            </a:r>
          </a:p>
          <a:p>
            <a:pPr>
              <a:spcBef>
                <a:spcPts val="0"/>
              </a:spcBef>
              <a:spcAft>
                <a:spcPts val="300"/>
              </a:spcAft>
              <a:buFont typeface="Wingdings" panose="05000000000000000000" pitchFamily="2" charset="2"/>
              <a:buChar char="Ø"/>
              <a:defRPr/>
            </a:pPr>
            <a:r>
              <a:rPr lang="el-GR" sz="1800" dirty="0">
                <a:solidFill>
                  <a:srgbClr val="FF0000"/>
                </a:solidFill>
              </a:rPr>
              <a:t>Όταν τα ίδια έσοδα μειώνονται, καθυστερεί η ένταξη της μείωσης στις εγγραφές του προϋπολογισμού (-).</a:t>
            </a:r>
          </a:p>
          <a:p>
            <a:pPr>
              <a:spcBef>
                <a:spcPts val="0"/>
              </a:spcBef>
              <a:spcAft>
                <a:spcPts val="300"/>
              </a:spcAft>
              <a:buFont typeface="Wingdings" panose="05000000000000000000" pitchFamily="2" charset="2"/>
              <a:buChar char="Ø"/>
              <a:defRPr/>
            </a:pPr>
            <a:r>
              <a:rPr lang="el-GR" sz="1800" dirty="0">
                <a:solidFill>
                  <a:srgbClr val="FF0000"/>
                </a:solidFill>
              </a:rPr>
              <a:t>Δεν διενεργείται προγραμματισμός είσπραξης ιδίων εσόδων (--). </a:t>
            </a:r>
          </a:p>
          <a:p>
            <a:pPr>
              <a:spcBef>
                <a:spcPts val="0"/>
              </a:spcBef>
              <a:spcAft>
                <a:spcPts val="300"/>
              </a:spcAft>
              <a:buFont typeface="Wingdings" panose="05000000000000000000" pitchFamily="2" charset="2"/>
              <a:buChar char="Ø"/>
              <a:defRPr/>
            </a:pPr>
            <a:r>
              <a:rPr lang="el-GR" sz="1800" dirty="0">
                <a:solidFill>
                  <a:srgbClr val="FF0000"/>
                </a:solidFill>
              </a:rPr>
              <a:t>Η πρακτική της μη είσπραξης νομιμοποιείται κατά την κατάρτιση του προϋπολογισμού (--).</a:t>
            </a:r>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marL="0" indent="0">
              <a:spcBef>
                <a:spcPts val="0"/>
              </a:spcBef>
              <a:spcAft>
                <a:spcPts val="300"/>
              </a:spcAft>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30</a:t>
            </a:fld>
            <a:endParaRPr lang="el-GR" altLang="en-US" sz="1200">
              <a:solidFill>
                <a:srgbClr val="898989"/>
              </a:solidFill>
            </a:endParaRPr>
          </a:p>
        </p:txBody>
      </p:sp>
      <p:graphicFrame>
        <p:nvGraphicFramePr>
          <p:cNvPr id="2" name="Πίνακας 1">
            <a:extLst>
              <a:ext uri="{FF2B5EF4-FFF2-40B4-BE49-F238E27FC236}">
                <a16:creationId xmlns:a16="http://schemas.microsoft.com/office/drawing/2014/main" id="{1031A97D-C09B-41F6-A449-70FA68856272}"/>
              </a:ext>
            </a:extLst>
          </p:cNvPr>
          <p:cNvGraphicFramePr>
            <a:graphicFrameLocks noGrp="1"/>
          </p:cNvGraphicFramePr>
          <p:nvPr/>
        </p:nvGraphicFramePr>
        <p:xfrm>
          <a:off x="5076056" y="692150"/>
          <a:ext cx="4072496" cy="6029328"/>
        </p:xfrm>
        <a:graphic>
          <a:graphicData uri="http://schemas.openxmlformats.org/drawingml/2006/table">
            <a:tbl>
              <a:tblPr firstRow="1" firstCol="1" bandRow="1" bandCol="1">
                <a:tableStyleId>{EB344D84-9AFB-497E-A393-DC336BA19D2E}</a:tableStyleId>
              </a:tblPr>
              <a:tblGrid>
                <a:gridCol w="460311">
                  <a:extLst>
                    <a:ext uri="{9D8B030D-6E8A-4147-A177-3AD203B41FA5}">
                      <a16:colId xmlns:a16="http://schemas.microsoft.com/office/drawing/2014/main" val="1733414440"/>
                    </a:ext>
                  </a:extLst>
                </a:gridCol>
                <a:gridCol w="3612185">
                  <a:extLst>
                    <a:ext uri="{9D8B030D-6E8A-4147-A177-3AD203B41FA5}">
                      <a16:colId xmlns:a16="http://schemas.microsoft.com/office/drawing/2014/main" val="1772130311"/>
                    </a:ext>
                  </a:extLst>
                </a:gridCol>
              </a:tblGrid>
              <a:tr h="359930">
                <a:tc>
                  <a:txBody>
                    <a:bodyPr/>
                    <a:lstStyle/>
                    <a:p>
                      <a:pPr>
                        <a:lnSpc>
                          <a:spcPct val="115000"/>
                        </a:lnSpc>
                        <a:spcAft>
                          <a:spcPts val="600"/>
                        </a:spcAft>
                      </a:pPr>
                      <a:r>
                        <a:rPr lang="el-GR" sz="1600" dirty="0">
                          <a:effectLst/>
                        </a:rPr>
                        <a:t>ΚΑ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ΟΜΑΔΑ ΕΣΟΔΩΝ </a:t>
                      </a:r>
                      <a:r>
                        <a:rPr lang="en-US" sz="1600" dirty="0">
                          <a:effectLst/>
                        </a:rPr>
                        <a:t>I</a:t>
                      </a:r>
                      <a:r>
                        <a:rPr lang="el-GR"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558805682"/>
                  </a:ext>
                </a:extLst>
              </a:tr>
              <a:tr h="359930">
                <a:tc>
                  <a:txBody>
                    <a:bodyPr/>
                    <a:lstStyle/>
                    <a:p>
                      <a:pPr>
                        <a:lnSpc>
                          <a:spcPct val="115000"/>
                        </a:lnSpc>
                        <a:spcAft>
                          <a:spcPts val="600"/>
                        </a:spcAft>
                      </a:pPr>
                      <a:r>
                        <a:rPr lang="el-GR" sz="1600">
                          <a:effectLst/>
                        </a:rPr>
                        <a:t>01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ΠΡΟΣΟΔΟΙ ΑΠΟ ΑΚΙΝΗΤΗ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4138190360"/>
                  </a:ext>
                </a:extLst>
              </a:tr>
              <a:tr h="359930">
                <a:tc>
                  <a:txBody>
                    <a:bodyPr/>
                    <a:lstStyle/>
                    <a:p>
                      <a:pPr>
                        <a:lnSpc>
                          <a:spcPct val="115000"/>
                        </a:lnSpc>
                        <a:spcAft>
                          <a:spcPts val="600"/>
                        </a:spcAft>
                      </a:pPr>
                      <a:r>
                        <a:rPr lang="el-GR" sz="1600">
                          <a:effectLst/>
                        </a:rPr>
                        <a:t>02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ΚΙΝΗΤΗ ΠΕΡΙΟΥΣΙΑ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075329338"/>
                  </a:ext>
                </a:extLst>
              </a:tr>
              <a:tr h="593292">
                <a:tc>
                  <a:txBody>
                    <a:bodyPr/>
                    <a:lstStyle/>
                    <a:p>
                      <a:pPr>
                        <a:lnSpc>
                          <a:spcPct val="115000"/>
                        </a:lnSpc>
                        <a:spcAft>
                          <a:spcPts val="600"/>
                        </a:spcAft>
                      </a:pPr>
                      <a:r>
                        <a:rPr lang="el-GR" sz="1600">
                          <a:effectLst/>
                        </a:rPr>
                        <a:t>03</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ΑΠΟ ΑΝΤΑΠΟΔΟΤΙΚΑ ΤΕΛΗ ΚΑΙ ΔΙΚΑΙΩΜΑΤΑ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6628047"/>
                  </a:ext>
                </a:extLst>
              </a:tr>
              <a:tr h="664050">
                <a:tc>
                  <a:txBody>
                    <a:bodyPr/>
                    <a:lstStyle/>
                    <a:p>
                      <a:pPr>
                        <a:lnSpc>
                          <a:spcPct val="115000"/>
                        </a:lnSpc>
                        <a:spcAft>
                          <a:spcPts val="600"/>
                        </a:spcAft>
                      </a:pPr>
                      <a:r>
                        <a:rPr lang="el-GR" sz="1600">
                          <a:effectLst/>
                        </a:rPr>
                        <a:t>04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ΛΟΙΠΑ ΤΕΛΗ ΔΙΚΑΙΩΜΑΤΑ  ΚΑΙ ΠΑΡΟΧΗ ΥΠΗΡΕΣΙΩΝ</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382077285"/>
                  </a:ext>
                </a:extLst>
              </a:tr>
              <a:tr h="359930">
                <a:tc>
                  <a:txBody>
                    <a:bodyPr/>
                    <a:lstStyle/>
                    <a:p>
                      <a:pPr>
                        <a:lnSpc>
                          <a:spcPct val="115000"/>
                        </a:lnSpc>
                        <a:spcAft>
                          <a:spcPts val="600"/>
                        </a:spcAft>
                      </a:pPr>
                      <a:r>
                        <a:rPr lang="el-GR" sz="1600">
                          <a:effectLst/>
                        </a:rPr>
                        <a:t>05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ΦΟΡΟΙ ΚΑΙ ΕΙΣΦΟΡΕΣ</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158877262"/>
                  </a:ext>
                </a:extLst>
              </a:tr>
              <a:tr h="359930">
                <a:tc>
                  <a:txBody>
                    <a:bodyPr/>
                    <a:lstStyle/>
                    <a:p>
                      <a:pPr>
                        <a:lnSpc>
                          <a:spcPct val="115000"/>
                        </a:lnSpc>
                        <a:spcAft>
                          <a:spcPts val="600"/>
                        </a:spcAft>
                      </a:pPr>
                      <a:r>
                        <a:rPr lang="el-GR" sz="1600">
                          <a:effectLst/>
                        </a:rPr>
                        <a:t>07</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ΤΑΚΤΙΚΑ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61019593"/>
                  </a:ext>
                </a:extLst>
              </a:tr>
              <a:tr h="682025">
                <a:tc>
                  <a:txBody>
                    <a:bodyPr/>
                    <a:lstStyle/>
                    <a:p>
                      <a:pPr>
                        <a:lnSpc>
                          <a:spcPct val="115000"/>
                        </a:lnSpc>
                        <a:spcAft>
                          <a:spcPts val="600"/>
                        </a:spcAft>
                      </a:pPr>
                      <a:r>
                        <a:rPr lang="el-GR" sz="1600">
                          <a:effectLst/>
                        </a:rPr>
                        <a:t>11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ΑΠΟ ΕΚΠΟΙΗΣΗ ΚΙΝΗΤΗΣ ΚΑΙ ΑΚΙΝΗΤΗΣ ΠΕΡΙΟΥΣΙΑΣ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2796586103"/>
                  </a:ext>
                </a:extLst>
              </a:tr>
              <a:tr h="368917">
                <a:tc>
                  <a:txBody>
                    <a:bodyPr/>
                    <a:lstStyle/>
                    <a:p>
                      <a:pPr>
                        <a:lnSpc>
                          <a:spcPct val="115000"/>
                        </a:lnSpc>
                        <a:spcAft>
                          <a:spcPts val="600"/>
                        </a:spcAft>
                      </a:pPr>
                      <a:r>
                        <a:rPr lang="el-GR" sz="1600">
                          <a:effectLst/>
                        </a:rPr>
                        <a:t>14</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ΔΩΡΕΕΣ – ΚΛΗΡΟΝΟΜΙΕΣ – ΚΛΗΡΟΔΟΣΙΕΣ</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21845605"/>
                  </a:ext>
                </a:extLst>
              </a:tr>
              <a:tr h="359930">
                <a:tc>
                  <a:txBody>
                    <a:bodyPr/>
                    <a:lstStyle/>
                    <a:p>
                      <a:pPr>
                        <a:lnSpc>
                          <a:spcPct val="115000"/>
                        </a:lnSpc>
                        <a:spcAft>
                          <a:spcPts val="600"/>
                        </a:spcAft>
                      </a:pPr>
                      <a:r>
                        <a:rPr lang="el-GR" sz="1600">
                          <a:effectLst/>
                        </a:rPr>
                        <a:t>15</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ΠΡΟΣΑΥΞΗΣΕΙΣ – ΠΡΟΣΤΙΜΑ – ΠΑΡΑΒΟΛΑ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403507263"/>
                  </a:ext>
                </a:extLst>
              </a:tr>
              <a:tr h="359930">
                <a:tc>
                  <a:txBody>
                    <a:bodyPr/>
                    <a:lstStyle/>
                    <a:p>
                      <a:pPr>
                        <a:lnSpc>
                          <a:spcPct val="115000"/>
                        </a:lnSpc>
                        <a:spcAft>
                          <a:spcPts val="600"/>
                        </a:spcAft>
                      </a:pPr>
                      <a:r>
                        <a:rPr lang="el-GR" sz="1600">
                          <a:effectLst/>
                        </a:rPr>
                        <a:t>16</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ΛΟΙΠΑ ΕΚΤΑΚΤΑ ΕΣΟΔΑ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67826595"/>
                  </a:ext>
                </a:extLst>
              </a:tr>
              <a:tr h="608242">
                <a:tc>
                  <a:txBody>
                    <a:bodyPr/>
                    <a:lstStyle/>
                    <a:p>
                      <a:pPr>
                        <a:lnSpc>
                          <a:spcPct val="115000"/>
                        </a:lnSpc>
                        <a:spcAft>
                          <a:spcPts val="600"/>
                        </a:spcAft>
                      </a:pPr>
                      <a:r>
                        <a:rPr lang="el-GR" sz="1600">
                          <a:effectLst/>
                        </a:rPr>
                        <a:t>21</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a:effectLst/>
                        </a:rPr>
                        <a:t>ΕΣΟΔΑ ΠΟΕ ΠΟΥ ΒΕΒΑΙΩΝΟΝΤΑΙ ΓΙΑ ΠΡΩΤΗ ΦΟΡΑ – ΤΑΚΤΙΚΑ</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1186471613"/>
                  </a:ext>
                </a:extLst>
              </a:tr>
              <a:tr h="593292">
                <a:tc>
                  <a:txBody>
                    <a:bodyPr/>
                    <a:lstStyle/>
                    <a:p>
                      <a:pPr>
                        <a:lnSpc>
                          <a:spcPct val="115000"/>
                        </a:lnSpc>
                        <a:spcAft>
                          <a:spcPts val="600"/>
                        </a:spcAft>
                      </a:pPr>
                      <a:r>
                        <a:rPr lang="el-GR" sz="1600">
                          <a:effectLst/>
                        </a:rPr>
                        <a:t>22</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tc>
                  <a:txBody>
                    <a:bodyPr/>
                    <a:lstStyle/>
                    <a:p>
                      <a:pPr>
                        <a:lnSpc>
                          <a:spcPct val="115000"/>
                        </a:lnSpc>
                        <a:spcAft>
                          <a:spcPts val="600"/>
                        </a:spcAft>
                      </a:pPr>
                      <a:r>
                        <a:rPr lang="el-GR" sz="1600" dirty="0">
                          <a:effectLst/>
                        </a:rPr>
                        <a:t>ΕΣΟΔΑ Π.Ο.Ε. ΠΟΥ ΒΕΒΑΙΩΝΟΝΤΑΙ ΓΙΑ ΠΡΩΤΗ ΦΟΡΑ – ΕΚΤΑΚΤΑ</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766" marR="61766" marT="0" marB="0"/>
                </a:tc>
                <a:extLst>
                  <a:ext uri="{0D108BD9-81ED-4DB2-BD59-A6C34878D82A}">
                    <a16:rowId xmlns:a16="http://schemas.microsoft.com/office/drawing/2014/main" val="885437007"/>
                  </a:ext>
                </a:extLst>
              </a:tr>
            </a:tbl>
          </a:graphicData>
        </a:graphic>
      </p:graphicFrame>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914400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3600" b="1" dirty="0">
                <a:solidFill>
                  <a:schemeClr val="bg1"/>
                </a:solidFill>
                <a:ea typeface="+mn-ea"/>
                <a:cs typeface="+mn-cs"/>
              </a:rPr>
              <a:t>Ίδια Έσοδα – ΟΜΑΔΑ ΕΣΟΔΩΝ Ι</a:t>
            </a:r>
            <a:endParaRPr lang="el-GR" sz="3600" dirty="0">
              <a:solidFill>
                <a:schemeClr val="bg1"/>
              </a:solidFill>
            </a:endParaRPr>
          </a:p>
        </p:txBody>
      </p:sp>
    </p:spTree>
    <p:extLst>
      <p:ext uri="{BB962C8B-B14F-4D97-AF65-F5344CB8AC3E}">
        <p14:creationId xmlns:p14="http://schemas.microsoft.com/office/powerpoint/2010/main" val="8978372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31</a:t>
            </a:fld>
            <a:endParaRPr lang="el-GR" altLang="en-US" sz="1200">
              <a:solidFill>
                <a:srgbClr val="898989"/>
              </a:solidFill>
            </a:endParaRPr>
          </a:p>
        </p:txBody>
      </p:sp>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914400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3600" b="1" dirty="0">
                <a:solidFill>
                  <a:schemeClr val="bg1"/>
                </a:solidFill>
                <a:ea typeface="+mn-ea"/>
                <a:cs typeface="+mn-cs"/>
              </a:rPr>
              <a:t>Ίδια Έσοδα – ΟΜΑΔΑ ΕΣΟΔΩΝ ΙΙ</a:t>
            </a:r>
            <a:endParaRPr lang="el-GR" sz="3600" dirty="0">
              <a:solidFill>
                <a:schemeClr val="bg1"/>
              </a:solidFill>
            </a:endParaRPr>
          </a:p>
        </p:txBody>
      </p:sp>
      <p:pic>
        <p:nvPicPr>
          <p:cNvPr id="4" name="Εικόνα 3">
            <a:extLst>
              <a:ext uri="{FF2B5EF4-FFF2-40B4-BE49-F238E27FC236}">
                <a16:creationId xmlns:a16="http://schemas.microsoft.com/office/drawing/2014/main" id="{AA615A5E-A7C8-4A8B-A9B8-6CE7B5F490E6}"/>
              </a:ext>
            </a:extLst>
          </p:cNvPr>
          <p:cNvPicPr>
            <a:picLocks noChangeAspect="1"/>
          </p:cNvPicPr>
          <p:nvPr/>
        </p:nvPicPr>
        <p:blipFill>
          <a:blip r:embed="rId3"/>
          <a:stretch>
            <a:fillRect/>
          </a:stretch>
        </p:blipFill>
        <p:spPr>
          <a:xfrm>
            <a:off x="0" y="724387"/>
            <a:ext cx="9144000" cy="2272566"/>
          </a:xfrm>
          <a:prstGeom prst="rect">
            <a:avLst/>
          </a:prstGeom>
        </p:spPr>
      </p:pic>
      <p:sp>
        <p:nvSpPr>
          <p:cNvPr id="8" name="Θέση περιεχομένου 2">
            <a:extLst>
              <a:ext uri="{FF2B5EF4-FFF2-40B4-BE49-F238E27FC236}">
                <a16:creationId xmlns:a16="http://schemas.microsoft.com/office/drawing/2014/main" id="{FCE711D6-9973-46FD-BC86-A8AFC28218FB}"/>
              </a:ext>
            </a:extLst>
          </p:cNvPr>
          <p:cNvSpPr txBox="1">
            <a:spLocks/>
          </p:cNvSpPr>
          <p:nvPr/>
        </p:nvSpPr>
        <p:spPr bwMode="auto">
          <a:xfrm>
            <a:off x="48638" y="3429000"/>
            <a:ext cx="4091314"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indent="0">
              <a:spcBef>
                <a:spcPts val="0"/>
              </a:spcBef>
              <a:spcAft>
                <a:spcPts val="300"/>
              </a:spcAft>
              <a:buFont typeface="Arial" panose="020B0604020202020204" pitchFamily="34" charset="0"/>
              <a:buNone/>
              <a:defRPr/>
            </a:pPr>
            <a:r>
              <a:rPr lang="el-GR" sz="1800" b="1" dirty="0"/>
              <a:t>Το πρόβλημα</a:t>
            </a:r>
          </a:p>
          <a:p>
            <a:pPr marL="180000" indent="-180000">
              <a:spcBef>
                <a:spcPts val="0"/>
              </a:spcBef>
              <a:spcAft>
                <a:spcPts val="600"/>
              </a:spcAft>
              <a:buFont typeface="Wingdings" panose="05000000000000000000" pitchFamily="2" charset="2"/>
              <a:buChar char="Ø"/>
              <a:defRPr/>
            </a:pPr>
            <a:r>
              <a:rPr lang="el-GR" sz="1800" dirty="0"/>
              <a:t>Αφορά μόνο Δήμους και ΝΠΔΔ αυτών.</a:t>
            </a:r>
          </a:p>
          <a:p>
            <a:pPr marL="180000" indent="-180000">
              <a:spcBef>
                <a:spcPts val="0"/>
              </a:spcBef>
              <a:spcAft>
                <a:spcPts val="600"/>
              </a:spcAft>
              <a:buFont typeface="Wingdings" panose="05000000000000000000" pitchFamily="2" charset="2"/>
              <a:buChar char="Ø"/>
              <a:defRPr/>
            </a:pPr>
            <a:r>
              <a:rPr lang="el-GR" sz="1800" dirty="0"/>
              <a:t>Συσσώρευση ληξιπρόθεσμων απαιτήσεων από τους Δήμους.</a:t>
            </a:r>
          </a:p>
          <a:p>
            <a:pPr marL="180000" indent="-180000">
              <a:spcBef>
                <a:spcPts val="0"/>
              </a:spcBef>
              <a:spcAft>
                <a:spcPts val="600"/>
              </a:spcAft>
              <a:buFont typeface="Wingdings" panose="05000000000000000000" pitchFamily="2" charset="2"/>
              <a:buChar char="Ø"/>
              <a:defRPr/>
            </a:pPr>
            <a:r>
              <a:rPr lang="el-GR" sz="1800" dirty="0"/>
              <a:t>Πολύ χαμηλά επίπεδα είσπραξης.</a:t>
            </a:r>
          </a:p>
          <a:p>
            <a:pPr marL="180000" indent="-180000">
              <a:spcBef>
                <a:spcPts val="0"/>
              </a:spcBef>
              <a:spcAft>
                <a:spcPts val="600"/>
              </a:spcAft>
              <a:buFont typeface="Wingdings" panose="05000000000000000000" pitchFamily="2" charset="2"/>
              <a:buChar char="Ø"/>
              <a:defRPr/>
            </a:pPr>
            <a:r>
              <a:rPr lang="el-GR" sz="1800" dirty="0"/>
              <a:t>Στον π/υ εσόδων πρέπει να εγγραφούν τα ανείσπρακτα έσοδα ΠΟΕ.</a:t>
            </a:r>
          </a:p>
          <a:p>
            <a:pPr marL="180000" indent="-180000">
              <a:spcBef>
                <a:spcPts val="0"/>
              </a:spcBef>
              <a:spcAft>
                <a:spcPts val="600"/>
              </a:spcAft>
              <a:buFont typeface="Wingdings" panose="05000000000000000000" pitchFamily="2" charset="2"/>
              <a:buChar char="Ø"/>
              <a:defRPr/>
            </a:pPr>
            <a:r>
              <a:rPr lang="el-GR" sz="1800" dirty="0"/>
              <a:t>Προσπαθούμε να αποφύγουμε την ανάληψη υποχρεώσεων που δεν μπορούν να πληρωθούν.</a:t>
            </a:r>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marL="0" indent="0">
              <a:spcBef>
                <a:spcPts val="0"/>
              </a:spcBef>
              <a:spcAft>
                <a:spcPts val="300"/>
              </a:spcAft>
              <a:buFont typeface="Arial" panose="020B0604020202020204" pitchFamily="34" charset="0"/>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graphicFrame>
        <p:nvGraphicFramePr>
          <p:cNvPr id="11" name="Πίνακας 10">
            <a:extLst>
              <a:ext uri="{FF2B5EF4-FFF2-40B4-BE49-F238E27FC236}">
                <a16:creationId xmlns:a16="http://schemas.microsoft.com/office/drawing/2014/main" id="{2E80BCA2-4C54-4154-8BEC-42CECC478B92}"/>
              </a:ext>
            </a:extLst>
          </p:cNvPr>
          <p:cNvGraphicFramePr>
            <a:graphicFrameLocks noGrp="1"/>
          </p:cNvGraphicFramePr>
          <p:nvPr>
            <p:extLst>
              <p:ext uri="{D42A27DB-BD31-4B8C-83A1-F6EECF244321}">
                <p14:modId xmlns:p14="http://schemas.microsoft.com/office/powerpoint/2010/main" val="3714166158"/>
              </p:ext>
            </p:extLst>
          </p:nvPr>
        </p:nvGraphicFramePr>
        <p:xfrm>
          <a:off x="4312567" y="3284984"/>
          <a:ext cx="4775199" cy="2957136"/>
        </p:xfrm>
        <a:graphic>
          <a:graphicData uri="http://schemas.openxmlformats.org/drawingml/2006/table">
            <a:tbl>
              <a:tblPr>
                <a:tableStyleId>{0E3FDE45-AF77-4B5C-9715-49D594BDF05E}</a:tableStyleId>
              </a:tblPr>
              <a:tblGrid>
                <a:gridCol w="1753766">
                  <a:extLst>
                    <a:ext uri="{9D8B030D-6E8A-4147-A177-3AD203B41FA5}">
                      <a16:colId xmlns:a16="http://schemas.microsoft.com/office/drawing/2014/main" val="704187347"/>
                    </a:ext>
                  </a:extLst>
                </a:gridCol>
                <a:gridCol w="238283">
                  <a:extLst>
                    <a:ext uri="{9D8B030D-6E8A-4147-A177-3AD203B41FA5}">
                      <a16:colId xmlns:a16="http://schemas.microsoft.com/office/drawing/2014/main" val="3000641210"/>
                    </a:ext>
                  </a:extLst>
                </a:gridCol>
                <a:gridCol w="953134">
                  <a:extLst>
                    <a:ext uri="{9D8B030D-6E8A-4147-A177-3AD203B41FA5}">
                      <a16:colId xmlns:a16="http://schemas.microsoft.com/office/drawing/2014/main" val="1121574914"/>
                    </a:ext>
                  </a:extLst>
                </a:gridCol>
                <a:gridCol w="1000790">
                  <a:extLst>
                    <a:ext uri="{9D8B030D-6E8A-4147-A177-3AD203B41FA5}">
                      <a16:colId xmlns:a16="http://schemas.microsoft.com/office/drawing/2014/main" val="2795974685"/>
                    </a:ext>
                  </a:extLst>
                </a:gridCol>
                <a:gridCol w="829226">
                  <a:extLst>
                    <a:ext uri="{9D8B030D-6E8A-4147-A177-3AD203B41FA5}">
                      <a16:colId xmlns:a16="http://schemas.microsoft.com/office/drawing/2014/main" val="4068452174"/>
                    </a:ext>
                  </a:extLst>
                </a:gridCol>
              </a:tblGrid>
              <a:tr h="211224">
                <a:tc gridSpan="5">
                  <a:txBody>
                    <a:bodyPr/>
                    <a:lstStyle/>
                    <a:p>
                      <a:pPr algn="ctr" fontAlgn="b"/>
                      <a:r>
                        <a:rPr lang="el-GR" sz="1200" b="1" u="none" strike="noStrike" dirty="0">
                          <a:effectLst/>
                        </a:rPr>
                        <a:t>ΈΣΟΔΑ</a:t>
                      </a:r>
                      <a:endParaRPr lang="el-GR" sz="1200" b="1"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847627392"/>
                  </a:ext>
                </a:extLst>
              </a:tr>
              <a:tr h="211224">
                <a:tc>
                  <a:txBody>
                    <a:bodyPr/>
                    <a:lstStyle/>
                    <a:p>
                      <a:pPr algn="l" fontAlgn="b"/>
                      <a:r>
                        <a:rPr lang="el-GR" sz="1200" u="none" strike="noStrike">
                          <a:effectLst/>
                        </a:rPr>
                        <a:t>ΚΑΕ</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l-GR" sz="1200" u="none" strike="noStrike">
                          <a:effectLst/>
                        </a:rPr>
                        <a:t>Π/Υ</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l-GR" sz="1200" u="none" strike="noStrike">
                          <a:effectLst/>
                        </a:rPr>
                        <a:t>Εισπράξεις</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l-GR" sz="1200" u="none" strike="noStrike" dirty="0">
                          <a:effectLst/>
                        </a:rPr>
                        <a:t>Εισπράξεις</a:t>
                      </a:r>
                      <a:endParaRPr lang="el-GR" sz="12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82181321"/>
                  </a:ext>
                </a:extLst>
              </a:tr>
              <a:tr h="211224">
                <a:tc>
                  <a:txBody>
                    <a:bodyPr/>
                    <a:lstStyle/>
                    <a:p>
                      <a:pPr algn="l" fontAlgn="b"/>
                      <a:r>
                        <a:rPr lang="el-GR" sz="1200" b="1" u="none" strike="noStrike" dirty="0">
                          <a:effectLst/>
                        </a:rPr>
                        <a:t>32. ΑΝΕΙΣΠΡΑΚΤΑ ΠΟΕ</a:t>
                      </a:r>
                      <a:endParaRPr lang="el-GR"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2.817.767.525</a:t>
                      </a:r>
                      <a:endParaRPr lang="en-GB"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131.572.588</a:t>
                      </a:r>
                      <a:endParaRPr lang="en-GB"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131.572.588</a:t>
                      </a:r>
                      <a:endParaRPr lang="en-GB" sz="12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434287145"/>
                  </a:ext>
                </a:extLst>
              </a:tr>
              <a:tr h="211224">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78008460"/>
                  </a:ext>
                </a:extLst>
              </a:tr>
              <a:tr h="211224">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490746064"/>
                  </a:ext>
                </a:extLst>
              </a:tr>
              <a:tr h="211224">
                <a:tc gridSpan="5">
                  <a:txBody>
                    <a:bodyPr/>
                    <a:lstStyle/>
                    <a:p>
                      <a:pPr algn="ctr" fontAlgn="b"/>
                      <a:r>
                        <a:rPr lang="el-GR" sz="1200" b="1" u="none" strike="noStrike" dirty="0">
                          <a:effectLst/>
                        </a:rPr>
                        <a:t>ΔΑΠΑΝΕΣ</a:t>
                      </a:r>
                      <a:endParaRPr lang="el-GR" sz="1200" b="1"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43902863"/>
                  </a:ext>
                </a:extLst>
              </a:tr>
              <a:tr h="211224">
                <a:tc>
                  <a:txBody>
                    <a:bodyPr/>
                    <a:lstStyle/>
                    <a:p>
                      <a:pPr algn="l" fontAlgn="b"/>
                      <a:r>
                        <a:rPr lang="el-GR" sz="1200" u="none" strike="noStrike">
                          <a:effectLst/>
                        </a:rPr>
                        <a:t>ΚΑΕ</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l-GR" sz="1200" u="none" strike="noStrike">
                          <a:effectLst/>
                        </a:rPr>
                        <a:t>Π/Υ</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l-GR" sz="1200" u="none" strike="noStrike">
                          <a:effectLst/>
                        </a:rPr>
                        <a:t>Υποχρεώσεις</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l-GR" sz="1200" u="none" strike="noStrike">
                          <a:effectLst/>
                        </a:rPr>
                        <a:t>Πληρωμές</a:t>
                      </a:r>
                      <a:endParaRPr lang="el-GR" sz="1200" b="1"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99677731"/>
                  </a:ext>
                </a:extLst>
              </a:tr>
              <a:tr h="211224">
                <a:tc>
                  <a:txBody>
                    <a:bodyPr/>
                    <a:lstStyle/>
                    <a:p>
                      <a:pPr algn="l" fontAlgn="b"/>
                      <a:r>
                        <a:rPr lang="el-GR" sz="1200" u="none" strike="noStrike">
                          <a:effectLst/>
                        </a:rPr>
                        <a:t>60. ΑΜΟΙΒΕΣ ΠΡΟΣΩΠΙΚΟΥ</a:t>
                      </a:r>
                      <a:endParaRPr lang="el-GR"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422.665.129</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422.665.129</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19.735.888</a:t>
                      </a:r>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92871427"/>
                  </a:ext>
                </a:extLst>
              </a:tr>
              <a:tr h="211224">
                <a:tc>
                  <a:txBody>
                    <a:bodyPr/>
                    <a:lstStyle/>
                    <a:p>
                      <a:pPr algn="l" fontAlgn="b"/>
                      <a:r>
                        <a:rPr lang="el-GR" sz="1200" u="none" strike="noStrike">
                          <a:effectLst/>
                        </a:rPr>
                        <a:t>61. ΑΜΟΙΒΕΣ ΤΡΙΤΩΝ</a:t>
                      </a:r>
                      <a:endParaRPr lang="el-GR"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281776752,5</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281.776.752</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13.157.259</a:t>
                      </a:r>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760421108"/>
                  </a:ext>
                </a:extLst>
              </a:tr>
              <a:tr h="211224">
                <a:tc>
                  <a:txBody>
                    <a:bodyPr/>
                    <a:lstStyle/>
                    <a:p>
                      <a:pPr algn="l" fontAlgn="b"/>
                      <a:r>
                        <a:rPr lang="el-GR" sz="1200" u="none" strike="noStrike">
                          <a:effectLst/>
                        </a:rPr>
                        <a:t>62. ΠΑΡΟΧΕΣ ΤΡΙΤΩΝ</a:t>
                      </a:r>
                      <a:endParaRPr lang="el-GR"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140.888.376</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140.888.376</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6.578.629</a:t>
                      </a:r>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54362071"/>
                  </a:ext>
                </a:extLst>
              </a:tr>
              <a:tr h="211224">
                <a:tc>
                  <a:txBody>
                    <a:bodyPr/>
                    <a:lstStyle/>
                    <a:p>
                      <a:pPr algn="l" fontAlgn="b"/>
                      <a:r>
                        <a:rPr lang="el-GR" sz="1200" u="none" strike="noStrike">
                          <a:effectLst/>
                        </a:rPr>
                        <a:t>7. ΕΠΕΝΔΥΣΕΙΣ</a:t>
                      </a:r>
                      <a:endParaRPr lang="el-GR"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1.972.437.267</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1.972.437.267</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92.100.812</a:t>
                      </a:r>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920108276"/>
                  </a:ext>
                </a:extLst>
              </a:tr>
              <a:tr h="211224">
                <a:tc>
                  <a:txBody>
                    <a:bodyPr/>
                    <a:lstStyle/>
                    <a:p>
                      <a:pPr algn="l" fontAlgn="b"/>
                      <a:r>
                        <a:rPr lang="el-GR" sz="1200" b="1" u="none" strike="noStrike" dirty="0">
                          <a:effectLst/>
                        </a:rPr>
                        <a:t>ΣΥΝΟΛΟ</a:t>
                      </a:r>
                      <a:endParaRPr lang="el-GR"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1"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2.817.767.525</a:t>
                      </a:r>
                      <a:endParaRPr lang="en-GB"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2.817.767.525</a:t>
                      </a:r>
                      <a:endParaRPr lang="en-GB" sz="1200" b="1"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GB" sz="1200" b="1" u="none" strike="noStrike" dirty="0">
                          <a:effectLst/>
                        </a:rPr>
                        <a:t>131.572.588</a:t>
                      </a:r>
                      <a:endParaRPr lang="en-GB" sz="12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40702126"/>
                  </a:ext>
                </a:extLst>
              </a:tr>
              <a:tr h="211224">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2357784"/>
                  </a:ext>
                </a:extLst>
              </a:tr>
              <a:tr h="211224">
                <a:tc>
                  <a:txBody>
                    <a:bodyPr/>
                    <a:lstStyle/>
                    <a:p>
                      <a:pPr algn="l" fontAlgn="b"/>
                      <a:r>
                        <a:rPr lang="el-GR" sz="1200" u="none" strike="noStrike">
                          <a:effectLst/>
                        </a:rPr>
                        <a:t>ΑΠΟΤΕΛΕΣΜΑ</a:t>
                      </a:r>
                      <a:endParaRPr lang="el-GR" sz="12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GB" sz="1200" u="none" strike="noStrike" dirty="0">
                          <a:effectLst/>
                        </a:rPr>
                        <a:t>-</a:t>
                      </a:r>
                      <a:r>
                        <a:rPr lang="en-GB" sz="1200" b="1" u="none" strike="noStrike" dirty="0">
                          <a:solidFill>
                            <a:srgbClr val="FF0000"/>
                          </a:solidFill>
                          <a:effectLst/>
                        </a:rPr>
                        <a:t>2.686.194.936</a:t>
                      </a:r>
                      <a:endParaRPr lang="en-GB" sz="1200" b="1" i="0" u="none" strike="noStrike" dirty="0">
                        <a:solidFill>
                          <a:srgbClr val="FF0000"/>
                        </a:solidFill>
                        <a:effectLst/>
                        <a:latin typeface="Calibri" panose="020F0502020204030204" pitchFamily="34" charset="0"/>
                      </a:endParaRPr>
                    </a:p>
                  </a:txBody>
                  <a:tcPr marL="6350" marR="6350" marT="6350" marB="0" anchor="b"/>
                </a:tc>
                <a:tc>
                  <a:txBody>
                    <a:bodyPr/>
                    <a:lstStyle/>
                    <a:p>
                      <a:pPr algn="r" fontAlgn="b"/>
                      <a:r>
                        <a:rPr lang="en-GB" sz="1200" u="none" strike="noStrike" dirty="0">
                          <a:effectLst/>
                        </a:rPr>
                        <a:t>0</a:t>
                      </a:r>
                      <a:endParaRPr lang="en-GB" sz="12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753383198"/>
                  </a:ext>
                </a:extLst>
              </a:tr>
            </a:tbl>
          </a:graphicData>
        </a:graphic>
      </p:graphicFrame>
    </p:spTree>
    <p:extLst>
      <p:ext uri="{BB962C8B-B14F-4D97-AF65-F5344CB8AC3E}">
        <p14:creationId xmlns:p14="http://schemas.microsoft.com/office/powerpoint/2010/main" val="1151926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32</a:t>
            </a:fld>
            <a:endParaRPr lang="el-GR" altLang="en-US" sz="1200">
              <a:solidFill>
                <a:srgbClr val="898989"/>
              </a:solidFill>
            </a:endParaRPr>
          </a:p>
        </p:txBody>
      </p:sp>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349188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2800" b="1" dirty="0">
                <a:solidFill>
                  <a:schemeClr val="bg1"/>
                </a:solidFill>
                <a:ea typeface="+mn-ea"/>
                <a:cs typeface="+mn-cs"/>
              </a:rPr>
              <a:t>ΟΜΑΔΑ ΕΣΟΔΩΝ ΙΙ</a:t>
            </a:r>
            <a:endParaRPr lang="el-GR" sz="2800" dirty="0">
              <a:solidFill>
                <a:schemeClr val="bg1"/>
              </a:solidFill>
            </a:endParaRPr>
          </a:p>
        </p:txBody>
      </p:sp>
      <p:sp>
        <p:nvSpPr>
          <p:cNvPr id="14" name="Θέση περιεχομένου 2">
            <a:extLst>
              <a:ext uri="{FF2B5EF4-FFF2-40B4-BE49-F238E27FC236}">
                <a16:creationId xmlns:a16="http://schemas.microsoft.com/office/drawing/2014/main" id="{161B7884-B4CE-4E62-A8CC-05477B79D6A6}"/>
              </a:ext>
            </a:extLst>
          </p:cNvPr>
          <p:cNvSpPr txBox="1">
            <a:spLocks/>
          </p:cNvSpPr>
          <p:nvPr/>
        </p:nvSpPr>
        <p:spPr bwMode="auto">
          <a:xfrm>
            <a:off x="0" y="836712"/>
            <a:ext cx="3347864" cy="602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indent="0">
              <a:spcBef>
                <a:spcPts val="0"/>
              </a:spcBef>
              <a:spcAft>
                <a:spcPts val="300"/>
              </a:spcAft>
              <a:buFont typeface="Arial" panose="020B0604020202020204" pitchFamily="34" charset="0"/>
              <a:buNone/>
              <a:defRPr/>
            </a:pPr>
            <a:r>
              <a:rPr lang="el-GR" sz="1800" b="1" dirty="0"/>
              <a:t>Η Λύση</a:t>
            </a:r>
          </a:p>
          <a:p>
            <a:pPr marL="180000" indent="-180000">
              <a:spcBef>
                <a:spcPts val="0"/>
              </a:spcBef>
              <a:spcAft>
                <a:spcPts val="600"/>
              </a:spcAft>
              <a:buFont typeface="Wingdings" panose="05000000000000000000" pitchFamily="2" charset="2"/>
              <a:buChar char="Ø"/>
              <a:defRPr/>
            </a:pPr>
            <a:r>
              <a:rPr lang="el-GR" sz="1800" dirty="0"/>
              <a:t>Δημιουργία ΚΑ στο σκέλος των εξόδων όπου εγγράφεται «πίστωση» για τα ποσά των ανείσπρακτων ΠΟΕ που είναι επισφαλή και εκτιμάται ότι δεν θα εισπραχθούν κατά τη διάρκεια του έτους.</a:t>
            </a:r>
          </a:p>
          <a:p>
            <a:pPr marL="180000" indent="-180000">
              <a:spcBef>
                <a:spcPts val="0"/>
              </a:spcBef>
              <a:spcAft>
                <a:spcPts val="600"/>
              </a:spcAft>
              <a:buFont typeface="Wingdings" panose="05000000000000000000" pitchFamily="2" charset="2"/>
              <a:buChar char="Ø"/>
              <a:defRPr/>
            </a:pPr>
            <a:r>
              <a:rPr lang="el-GR" sz="1800" dirty="0"/>
              <a:t>ΚΑΕ 85: Προβλέψεις μη είσπραξης εισπρακτέων υπολοίπων βεβαιωμένων κατά τα Π.Ο.Ε. εντός του οικονομικού έτους.</a:t>
            </a:r>
          </a:p>
          <a:p>
            <a:pPr marL="180000" indent="-180000">
              <a:spcBef>
                <a:spcPts val="0"/>
              </a:spcBef>
              <a:spcAft>
                <a:spcPts val="600"/>
              </a:spcAft>
              <a:buFont typeface="Wingdings" panose="05000000000000000000" pitchFamily="2" charset="2"/>
              <a:buChar char="Ø"/>
              <a:defRPr/>
            </a:pPr>
            <a:r>
              <a:rPr lang="el-GR" sz="1800" dirty="0"/>
              <a:t>Το ποσό εγγραφής στον ΚΑΕ 85 υπολογίζεται βάσει συγκεκριμένης μεθοδολογίας που λαμβάνει υπόψη τις εισπράξεις ΠΟΕ των προηγούμενων δύο οικονομικών ετών.</a:t>
            </a:r>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marL="0" indent="0">
              <a:spcBef>
                <a:spcPts val="0"/>
              </a:spcBef>
              <a:spcAft>
                <a:spcPts val="300"/>
              </a:spcAft>
              <a:buFont typeface="Arial" panose="020B0604020202020204" pitchFamily="34" charset="0"/>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pic>
        <p:nvPicPr>
          <p:cNvPr id="6" name="Εικόνα 5">
            <a:extLst>
              <a:ext uri="{FF2B5EF4-FFF2-40B4-BE49-F238E27FC236}">
                <a16:creationId xmlns:a16="http://schemas.microsoft.com/office/drawing/2014/main" id="{F384961A-912F-4DC0-8E26-C96CCEA70513}"/>
              </a:ext>
            </a:extLst>
          </p:cNvPr>
          <p:cNvPicPr>
            <a:picLocks noChangeAspect="1"/>
          </p:cNvPicPr>
          <p:nvPr/>
        </p:nvPicPr>
        <p:blipFill>
          <a:blip r:embed="rId3"/>
          <a:stretch>
            <a:fillRect/>
          </a:stretch>
        </p:blipFill>
        <p:spPr>
          <a:xfrm>
            <a:off x="3553367" y="0"/>
            <a:ext cx="5590633" cy="6882086"/>
          </a:xfrm>
          <a:prstGeom prst="rect">
            <a:avLst/>
          </a:prstGeom>
        </p:spPr>
      </p:pic>
    </p:spTree>
    <p:extLst>
      <p:ext uri="{BB962C8B-B14F-4D97-AF65-F5344CB8AC3E}">
        <p14:creationId xmlns:p14="http://schemas.microsoft.com/office/powerpoint/2010/main" val="3235601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Θέση αριθμού διαφάνειας 3">
            <a:extLst>
              <a:ext uri="{FF2B5EF4-FFF2-40B4-BE49-F238E27FC236}">
                <a16:creationId xmlns:a16="http://schemas.microsoft.com/office/drawing/2014/main" id="{664E625D-8B49-4164-900E-E1285C84DAB2}"/>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A2795364-76A7-4D69-8393-888ED0D54EF0}" type="slidenum">
              <a:rPr lang="el-GR" altLang="en-US" sz="1200" smtClean="0">
                <a:solidFill>
                  <a:srgbClr val="898989"/>
                </a:solidFill>
              </a:rPr>
              <a:pPr>
                <a:spcBef>
                  <a:spcPct val="0"/>
                </a:spcBef>
                <a:spcAft>
                  <a:spcPts val="600"/>
                </a:spcAft>
                <a:buFontTx/>
                <a:buNone/>
              </a:pPr>
              <a:t>33</a:t>
            </a:fld>
            <a:endParaRPr lang="el-GR" altLang="en-US" sz="1200">
              <a:solidFill>
                <a:srgbClr val="898989"/>
              </a:solidFill>
            </a:endParaRPr>
          </a:p>
        </p:txBody>
      </p:sp>
      <p:sp>
        <p:nvSpPr>
          <p:cNvPr id="13" name="Τίτλος 1">
            <a:extLst>
              <a:ext uri="{FF2B5EF4-FFF2-40B4-BE49-F238E27FC236}">
                <a16:creationId xmlns:a16="http://schemas.microsoft.com/office/drawing/2014/main" id="{356F1376-DBB8-42BF-8A25-BB526D417D01}"/>
              </a:ext>
            </a:extLst>
          </p:cNvPr>
          <p:cNvSpPr txBox="1">
            <a:spLocks/>
          </p:cNvSpPr>
          <p:nvPr/>
        </p:nvSpPr>
        <p:spPr bwMode="auto">
          <a:xfrm>
            <a:off x="0" y="0"/>
            <a:ext cx="9144000" cy="692150"/>
          </a:xfrm>
          <a:prstGeom prst="rect">
            <a:avLst/>
          </a:prstGeom>
          <a:solidFill>
            <a:srgbClr val="39471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spcAft>
                <a:spcPts val="600"/>
              </a:spcAft>
              <a:defRPr/>
            </a:pPr>
            <a:r>
              <a:rPr lang="el-GR" sz="2800" b="1" dirty="0">
                <a:solidFill>
                  <a:schemeClr val="bg1"/>
                </a:solidFill>
                <a:ea typeface="+mn-ea"/>
                <a:cs typeface="+mn-cs"/>
              </a:rPr>
              <a:t>ΟΜΑΔΑ ΕΣΟΔΩΝ ΙΙ</a:t>
            </a:r>
            <a:r>
              <a:rPr lang="en-US" sz="2800" b="1" dirty="0">
                <a:solidFill>
                  <a:schemeClr val="bg1"/>
                </a:solidFill>
                <a:ea typeface="+mn-ea"/>
                <a:cs typeface="+mn-cs"/>
              </a:rPr>
              <a:t> - </a:t>
            </a:r>
            <a:r>
              <a:rPr lang="el-GR" sz="2800" b="1" dirty="0">
                <a:solidFill>
                  <a:schemeClr val="bg1"/>
                </a:solidFill>
                <a:ea typeface="+mn-ea"/>
                <a:cs typeface="+mn-cs"/>
              </a:rPr>
              <a:t>Παράδειγμα</a:t>
            </a:r>
            <a:endParaRPr lang="el-GR" sz="2800" dirty="0">
              <a:solidFill>
                <a:schemeClr val="bg1"/>
              </a:solidFill>
            </a:endParaRPr>
          </a:p>
        </p:txBody>
      </p:sp>
      <p:sp>
        <p:nvSpPr>
          <p:cNvPr id="9" name="Θέση περιεχομένου 2">
            <a:extLst>
              <a:ext uri="{FF2B5EF4-FFF2-40B4-BE49-F238E27FC236}">
                <a16:creationId xmlns:a16="http://schemas.microsoft.com/office/drawing/2014/main" id="{2CE98C65-37A9-441B-8242-AF75A935F917}"/>
              </a:ext>
            </a:extLst>
          </p:cNvPr>
          <p:cNvSpPr txBox="1">
            <a:spLocks/>
          </p:cNvSpPr>
          <p:nvPr/>
        </p:nvSpPr>
        <p:spPr bwMode="auto">
          <a:xfrm>
            <a:off x="0" y="620688"/>
            <a:ext cx="9036496" cy="623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indent="0">
              <a:spcBef>
                <a:spcPts val="0"/>
              </a:spcBef>
              <a:spcAft>
                <a:spcPts val="600"/>
              </a:spcAft>
              <a:buNone/>
              <a:defRPr/>
            </a:pPr>
            <a:r>
              <a:rPr lang="el-GR" sz="1800" dirty="0"/>
              <a:t>Έστω ότι το σχέδιο του Π/Υ 2022 καταρτίζεται τον Ιούλιο 2021 με βάση τα στοιχεία εκτέλεσης του Π/Υ της περιόδου Ιανουάριου – Ιουνίου 2021. Τα δεδομένα είναι τα εξής:</a:t>
            </a:r>
          </a:p>
          <a:p>
            <a:pPr marL="180000" indent="-180000">
              <a:spcBef>
                <a:spcPts val="0"/>
              </a:spcBef>
              <a:spcAft>
                <a:spcPts val="600"/>
              </a:spcAft>
              <a:buFont typeface="Wingdings" panose="05000000000000000000" pitchFamily="2" charset="2"/>
              <a:buChar char="Ø"/>
              <a:defRPr/>
            </a:pPr>
            <a:r>
              <a:rPr lang="el-GR" sz="1800" dirty="0"/>
              <a:t>Εισπραχθέντα έσοδα ΚΑΕ 32 </a:t>
            </a:r>
            <a:r>
              <a:rPr lang="el-GR" sz="1800" dirty="0">
                <a:solidFill>
                  <a:schemeClr val="accent3">
                    <a:lumMod val="50000"/>
                  </a:schemeClr>
                </a:solidFill>
              </a:rPr>
              <a:t>Ιανουάριος-Ιούνιος 2021 = 1.000 €</a:t>
            </a:r>
          </a:p>
          <a:p>
            <a:pPr marL="180000" indent="-180000">
              <a:spcBef>
                <a:spcPts val="0"/>
              </a:spcBef>
              <a:spcAft>
                <a:spcPts val="600"/>
              </a:spcAft>
              <a:buFont typeface="Wingdings" panose="05000000000000000000" pitchFamily="2" charset="2"/>
              <a:buChar char="Ø"/>
              <a:defRPr/>
            </a:pPr>
            <a:r>
              <a:rPr lang="el-GR" sz="1800" dirty="0"/>
              <a:t>Εισπραχθέντα έσοδα ΚΑΕ 32 </a:t>
            </a:r>
            <a:r>
              <a:rPr lang="el-GR" sz="1800" dirty="0">
                <a:solidFill>
                  <a:schemeClr val="accent3">
                    <a:lumMod val="50000"/>
                  </a:schemeClr>
                </a:solidFill>
              </a:rPr>
              <a:t>Ιανουάριος-Ιούνιος 2020 = 800 €</a:t>
            </a:r>
          </a:p>
          <a:p>
            <a:pPr marL="180000" indent="-180000">
              <a:spcBef>
                <a:spcPts val="0"/>
              </a:spcBef>
              <a:spcAft>
                <a:spcPts val="600"/>
              </a:spcAft>
              <a:buFont typeface="Wingdings" panose="05000000000000000000" pitchFamily="2" charset="2"/>
              <a:buChar char="Ø"/>
              <a:defRPr/>
            </a:pPr>
            <a:r>
              <a:rPr lang="el-GR" sz="1800" dirty="0"/>
              <a:t>Εισπραχθέντα έσοδα ΚΑΕ 32 </a:t>
            </a:r>
            <a:r>
              <a:rPr lang="el-GR" sz="1800" dirty="0">
                <a:solidFill>
                  <a:schemeClr val="accent3">
                    <a:lumMod val="50000"/>
                  </a:schemeClr>
                </a:solidFill>
              </a:rPr>
              <a:t>Ιανουάριος-Δεκέμβριος 2020 = 2.200€</a:t>
            </a:r>
          </a:p>
          <a:p>
            <a:pPr marL="180000" indent="-180000">
              <a:spcBef>
                <a:spcPts val="0"/>
              </a:spcBef>
              <a:spcAft>
                <a:spcPts val="600"/>
              </a:spcAft>
              <a:buFont typeface="Wingdings" panose="05000000000000000000" pitchFamily="2" charset="2"/>
              <a:buChar char="Ø"/>
              <a:defRPr/>
            </a:pPr>
            <a:r>
              <a:rPr lang="el-GR" sz="1800" dirty="0"/>
              <a:t>Εκτίμηση για το ύψος των ανείσπρακτων απαιτήσεων στις 31.12.2021 και επομένως για τον Π</a:t>
            </a:r>
            <a:r>
              <a:rPr lang="el-GR" sz="1800" b="1" dirty="0">
                <a:solidFill>
                  <a:schemeClr val="accent3">
                    <a:lumMod val="50000"/>
                  </a:schemeClr>
                </a:solidFill>
              </a:rPr>
              <a:t>/Υ 2022 της κατηγορίας εσόδων 32 είναι 10.000€.</a:t>
            </a:r>
          </a:p>
          <a:p>
            <a:pPr marL="180000" indent="-180000">
              <a:spcBef>
                <a:spcPts val="0"/>
              </a:spcBef>
              <a:spcAft>
                <a:spcPts val="600"/>
              </a:spcAft>
              <a:buFont typeface="Wingdings" panose="05000000000000000000" pitchFamily="2" charset="2"/>
              <a:buChar char="Ø"/>
              <a:defRPr/>
            </a:pPr>
            <a:r>
              <a:rPr lang="el-GR" sz="1800" dirty="0"/>
              <a:t>Να υπολογιστεί το ποσό που πρέπει να εγγραφεί ως πίστωση στον π/υ 2020 στον ΚΑ 85 «Προβλέψεις μη είσπραξης εισπρακτέων υπολοίπων βεβαιωμένων κατά τα Π.Ο.Ε. εντός του οικονομικού έτους»</a:t>
            </a:r>
          </a:p>
          <a:p>
            <a:pPr marL="0" indent="0" algn="ctr">
              <a:spcBef>
                <a:spcPts val="0"/>
              </a:spcBef>
              <a:spcAft>
                <a:spcPts val="600"/>
              </a:spcAft>
              <a:buNone/>
              <a:defRPr/>
            </a:pPr>
            <a:r>
              <a:rPr lang="el-GR" sz="2800" b="1" dirty="0">
                <a:solidFill>
                  <a:schemeClr val="accent3">
                    <a:lumMod val="50000"/>
                  </a:schemeClr>
                </a:solidFill>
              </a:rPr>
              <a:t>ΛΥΣΗ</a:t>
            </a:r>
          </a:p>
          <a:p>
            <a:pPr marL="0" indent="0">
              <a:spcBef>
                <a:spcPts val="0"/>
              </a:spcBef>
              <a:spcAft>
                <a:spcPts val="600"/>
              </a:spcAft>
              <a:buNone/>
              <a:defRPr/>
            </a:pPr>
            <a:r>
              <a:rPr lang="el-GR" sz="1800" b="1" dirty="0">
                <a:solidFill>
                  <a:schemeClr val="accent2">
                    <a:lumMod val="50000"/>
                  </a:schemeClr>
                </a:solidFill>
              </a:rPr>
              <a:t>Α. ΕΚΤΕΛΕΣΗ ΕΞΑΜΗΝΟΥ 2021 ΚΑΕ 32 – ΕΚΤΕΛΕΣΗ ΕΞΑΜΗΝΟΥ 2020 ΚΑΕ 32 </a:t>
            </a:r>
            <a:r>
              <a:rPr lang="el-GR" sz="1800" dirty="0"/>
              <a:t>= </a:t>
            </a:r>
          </a:p>
          <a:p>
            <a:pPr marL="0" indent="0">
              <a:spcBef>
                <a:spcPts val="0"/>
              </a:spcBef>
              <a:spcAft>
                <a:spcPts val="600"/>
              </a:spcAft>
              <a:buNone/>
              <a:defRPr/>
            </a:pPr>
            <a:r>
              <a:rPr lang="el-GR" sz="1800" b="1" dirty="0">
                <a:solidFill>
                  <a:schemeClr val="accent1">
                    <a:lumMod val="75000"/>
                  </a:schemeClr>
                </a:solidFill>
              </a:rPr>
              <a:t>1.000 € – 800 € = 200€ = ΑΥΞΗΣΗ. </a:t>
            </a:r>
          </a:p>
          <a:p>
            <a:pPr marL="0" indent="0">
              <a:spcBef>
                <a:spcPts val="600"/>
              </a:spcBef>
              <a:spcAft>
                <a:spcPts val="600"/>
              </a:spcAft>
              <a:buNone/>
              <a:defRPr/>
            </a:pPr>
            <a:r>
              <a:rPr lang="el-GR" sz="1800" b="1" dirty="0">
                <a:solidFill>
                  <a:schemeClr val="accent2">
                    <a:lumMod val="50000"/>
                  </a:schemeClr>
                </a:solidFill>
              </a:rPr>
              <a:t>Β. ΠΡΟΒΛΕΨΗ ΕΙΣΠΡΑΞΕΩΝ ΣΤΟΝ ΚΑΕ 32 για το 2022 </a:t>
            </a:r>
            <a:r>
              <a:rPr lang="el-GR" sz="1800" dirty="0"/>
              <a:t>=</a:t>
            </a:r>
          </a:p>
          <a:p>
            <a:pPr marL="0" indent="0">
              <a:spcBef>
                <a:spcPts val="0"/>
              </a:spcBef>
              <a:spcAft>
                <a:spcPts val="600"/>
              </a:spcAft>
              <a:buNone/>
              <a:defRPr/>
            </a:pPr>
            <a:r>
              <a:rPr lang="el-GR" sz="1800" b="1" dirty="0">
                <a:solidFill>
                  <a:schemeClr val="accent1">
                    <a:lumMod val="75000"/>
                  </a:schemeClr>
                </a:solidFill>
              </a:rPr>
              <a:t>ΕΚΤΕΛΕΣΗ 2020 ΚΑΕ 32 + 200€ = 2.200€ + 200€ = 2.400€.</a:t>
            </a:r>
          </a:p>
          <a:p>
            <a:pPr marL="0" indent="0">
              <a:spcBef>
                <a:spcPts val="600"/>
              </a:spcBef>
              <a:spcAft>
                <a:spcPts val="600"/>
              </a:spcAft>
              <a:buNone/>
              <a:defRPr/>
            </a:pPr>
            <a:r>
              <a:rPr lang="el-GR" sz="1800" b="1" dirty="0">
                <a:solidFill>
                  <a:schemeClr val="accent2">
                    <a:lumMod val="50000"/>
                  </a:schemeClr>
                </a:solidFill>
              </a:rPr>
              <a:t>Γ. ΕΓΓΡΑΦΗ ΠΙΣΤΩΣΗΣ στον ΚΑ 85 = Π/Υ 32 2022 – ΠΡΟΒΛΕΨΗ ΕΙΣΠΡΑΞΗΣ 2022 στον ΚΑΕ 32 </a:t>
            </a:r>
          </a:p>
          <a:p>
            <a:pPr marL="0" indent="0">
              <a:spcBef>
                <a:spcPts val="0"/>
              </a:spcBef>
              <a:spcAft>
                <a:spcPts val="600"/>
              </a:spcAft>
              <a:buNone/>
              <a:defRPr/>
            </a:pPr>
            <a:r>
              <a:rPr lang="el-GR" sz="1800" b="1" dirty="0">
                <a:solidFill>
                  <a:schemeClr val="accent1">
                    <a:lumMod val="75000"/>
                  </a:schemeClr>
                </a:solidFill>
              </a:rPr>
              <a:t>10.000€ - 2.400€ = 7.600€. </a:t>
            </a:r>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a:spcBef>
                <a:spcPts val="0"/>
              </a:spcBef>
              <a:spcAft>
                <a:spcPts val="300"/>
              </a:spcAft>
              <a:buFont typeface="Wingdings" panose="05000000000000000000" pitchFamily="2" charset="2"/>
              <a:buChar char="Ø"/>
              <a:defRPr/>
            </a:pPr>
            <a:endParaRPr lang="el-GR" sz="1800" dirty="0"/>
          </a:p>
          <a:p>
            <a:pPr marL="0" indent="0">
              <a:spcBef>
                <a:spcPts val="0"/>
              </a:spcBef>
              <a:spcAft>
                <a:spcPts val="300"/>
              </a:spcAft>
              <a:buFont typeface="Arial" panose="020B0604020202020204" pitchFamily="34" charset="0"/>
              <a:buNone/>
              <a:defRPr/>
            </a:pPr>
            <a:endParaRPr lang="el-GR" sz="1800" dirty="0"/>
          </a:p>
          <a:p>
            <a:pPr marL="144000" indent="-144000">
              <a:spcBef>
                <a:spcPts val="0"/>
              </a:spcBef>
              <a:spcAft>
                <a:spcPts val="300"/>
              </a:spcAft>
              <a:buFont typeface="Wingdings" panose="05000000000000000000" pitchFamily="2" charset="2"/>
              <a:buChar char="§"/>
              <a:defRPr/>
            </a:pPr>
            <a:endParaRPr lang="el-GR" sz="1800"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a:p>
            <a:pPr marL="144000" indent="-144000">
              <a:spcBef>
                <a:spcPts val="0"/>
              </a:spcBef>
              <a:spcAft>
                <a:spcPts val="300"/>
              </a:spcAft>
              <a:buFont typeface="Wingdings" panose="05000000000000000000" pitchFamily="2" charset="2"/>
              <a:buChar char="§"/>
              <a:defRPr/>
            </a:pPr>
            <a:endParaRPr lang="el-GR" altLang="el-GR" sz="1800" i="1" dirty="0"/>
          </a:p>
        </p:txBody>
      </p:sp>
      <p:graphicFrame>
        <p:nvGraphicFramePr>
          <p:cNvPr id="8" name="Πίνακας 7">
            <a:extLst>
              <a:ext uri="{FF2B5EF4-FFF2-40B4-BE49-F238E27FC236}">
                <a16:creationId xmlns:a16="http://schemas.microsoft.com/office/drawing/2014/main" id="{08F67D60-C0A3-46AD-B289-3EE4D77CA8F5}"/>
              </a:ext>
            </a:extLst>
          </p:cNvPr>
          <p:cNvGraphicFramePr>
            <a:graphicFrameLocks noGrp="1"/>
          </p:cNvGraphicFramePr>
          <p:nvPr>
            <p:extLst>
              <p:ext uri="{D42A27DB-BD31-4B8C-83A1-F6EECF244321}">
                <p14:modId xmlns:p14="http://schemas.microsoft.com/office/powerpoint/2010/main" val="3087847487"/>
              </p:ext>
            </p:extLst>
          </p:nvPr>
        </p:nvGraphicFramePr>
        <p:xfrm>
          <a:off x="6372200" y="4725144"/>
          <a:ext cx="2095500" cy="1088898"/>
        </p:xfrm>
        <a:graphic>
          <a:graphicData uri="http://schemas.openxmlformats.org/drawingml/2006/table">
            <a:tbl>
              <a:tblPr firstRow="1" firstCol="1" bandRow="1">
                <a:tableStyleId>{9DCAF9ED-07DC-4A11-8D7F-57B35C25682E}</a:tableStyleId>
              </a:tblPr>
              <a:tblGrid>
                <a:gridCol w="412115">
                  <a:extLst>
                    <a:ext uri="{9D8B030D-6E8A-4147-A177-3AD203B41FA5}">
                      <a16:colId xmlns:a16="http://schemas.microsoft.com/office/drawing/2014/main" val="1080825442"/>
                    </a:ext>
                  </a:extLst>
                </a:gridCol>
                <a:gridCol w="581660">
                  <a:extLst>
                    <a:ext uri="{9D8B030D-6E8A-4147-A177-3AD203B41FA5}">
                      <a16:colId xmlns:a16="http://schemas.microsoft.com/office/drawing/2014/main" val="2803479548"/>
                    </a:ext>
                  </a:extLst>
                </a:gridCol>
                <a:gridCol w="520065">
                  <a:extLst>
                    <a:ext uri="{9D8B030D-6E8A-4147-A177-3AD203B41FA5}">
                      <a16:colId xmlns:a16="http://schemas.microsoft.com/office/drawing/2014/main" val="4151373001"/>
                    </a:ext>
                  </a:extLst>
                </a:gridCol>
                <a:gridCol w="581660">
                  <a:extLst>
                    <a:ext uri="{9D8B030D-6E8A-4147-A177-3AD203B41FA5}">
                      <a16:colId xmlns:a16="http://schemas.microsoft.com/office/drawing/2014/main" val="2050120346"/>
                    </a:ext>
                  </a:extLst>
                </a:gridCol>
              </a:tblGrid>
              <a:tr h="0">
                <a:tc gridSpan="4">
                  <a:txBody>
                    <a:bodyPr/>
                    <a:lstStyle/>
                    <a:p>
                      <a:pPr algn="ctr">
                        <a:lnSpc>
                          <a:spcPct val="115000"/>
                        </a:lnSpc>
                        <a:spcAft>
                          <a:spcPts val="600"/>
                        </a:spcAft>
                      </a:pPr>
                      <a:r>
                        <a:rPr lang="el-GR" sz="1100" dirty="0">
                          <a:effectLst/>
                        </a:rPr>
                        <a:t>Π/Υ 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842652760"/>
                  </a:ext>
                </a:extLst>
              </a:tr>
              <a:tr h="142875">
                <a:tc gridSpan="2">
                  <a:txBody>
                    <a:bodyPr/>
                    <a:lstStyle/>
                    <a:p>
                      <a:pPr algn="ctr">
                        <a:lnSpc>
                          <a:spcPct val="115000"/>
                        </a:lnSpc>
                        <a:spcAft>
                          <a:spcPts val="600"/>
                        </a:spcAft>
                      </a:pPr>
                      <a:r>
                        <a:rPr lang="el-GR" sz="1100">
                          <a:effectLst/>
                        </a:rPr>
                        <a:t>Έσοδα</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GB"/>
                    </a:p>
                  </a:txBody>
                  <a:tcPr/>
                </a:tc>
                <a:tc gridSpan="2">
                  <a:txBody>
                    <a:bodyPr/>
                    <a:lstStyle/>
                    <a:p>
                      <a:pPr algn="ctr">
                        <a:lnSpc>
                          <a:spcPct val="115000"/>
                        </a:lnSpc>
                        <a:spcAft>
                          <a:spcPts val="600"/>
                        </a:spcAft>
                      </a:pPr>
                      <a:r>
                        <a:rPr lang="el-GR" sz="1100">
                          <a:effectLst/>
                        </a:rPr>
                        <a:t>Έξοδα</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GB"/>
                    </a:p>
                  </a:txBody>
                  <a:tcPr/>
                </a:tc>
                <a:extLst>
                  <a:ext uri="{0D108BD9-81ED-4DB2-BD59-A6C34878D82A}">
                    <a16:rowId xmlns:a16="http://schemas.microsoft.com/office/drawing/2014/main" val="1739148544"/>
                  </a:ext>
                </a:extLst>
              </a:tr>
              <a:tr h="142875">
                <a:tc>
                  <a:txBody>
                    <a:bodyPr/>
                    <a:lstStyle/>
                    <a:p>
                      <a:pPr algn="ctr">
                        <a:lnSpc>
                          <a:spcPct val="115000"/>
                        </a:lnSpc>
                        <a:spcAft>
                          <a:spcPts val="600"/>
                        </a:spcAft>
                      </a:pPr>
                      <a:r>
                        <a:rPr lang="el-GR" sz="1100">
                          <a:effectLst/>
                        </a:rPr>
                        <a:t>ΚΑΕ</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Ποσό</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ΚΑΕ</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Ποσό</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38915189"/>
                  </a:ext>
                </a:extLst>
              </a:tr>
              <a:tr h="142875">
                <a:tc>
                  <a:txBody>
                    <a:bodyPr/>
                    <a:lstStyle/>
                    <a:p>
                      <a:pPr algn="ctr">
                        <a:lnSpc>
                          <a:spcPct val="115000"/>
                        </a:lnSpc>
                        <a:spcAft>
                          <a:spcPts val="600"/>
                        </a:spcAft>
                      </a:pPr>
                      <a:r>
                        <a:rPr lang="el-GR" sz="1100">
                          <a:effectLst/>
                        </a:rPr>
                        <a:t>32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15000"/>
                        </a:lnSpc>
                        <a:spcAft>
                          <a:spcPts val="600"/>
                        </a:spcAft>
                      </a:pPr>
                      <a:r>
                        <a:rPr lang="el-GR" sz="1100">
                          <a:effectLst/>
                        </a:rPr>
                        <a:t>10.000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85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15000"/>
                        </a:lnSpc>
                        <a:spcAft>
                          <a:spcPts val="600"/>
                        </a:spcAft>
                      </a:pPr>
                      <a:r>
                        <a:rPr lang="el-GR" sz="1100">
                          <a:effectLst/>
                        </a:rPr>
                        <a:t>7.600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98541307"/>
                  </a:ext>
                </a:extLst>
              </a:tr>
              <a:tr h="142875">
                <a:tc>
                  <a:txBody>
                    <a:bodyPr/>
                    <a:lstStyle/>
                    <a:p>
                      <a:pPr algn="ctr">
                        <a:lnSpc>
                          <a:spcPct val="115000"/>
                        </a:lnSpc>
                        <a:spcAft>
                          <a:spcPts val="600"/>
                        </a:spcAft>
                      </a:pPr>
                      <a:r>
                        <a:rPr lang="el-GR"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spcAft>
                          <a:spcPts val="600"/>
                        </a:spcAft>
                      </a:pPr>
                      <a:r>
                        <a:rPr lang="el-GR"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Λοιπά</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15000"/>
                        </a:lnSpc>
                        <a:spcAft>
                          <a:spcPts val="600"/>
                        </a:spcAft>
                      </a:pPr>
                      <a:r>
                        <a:rPr lang="el-GR" sz="1100">
                          <a:effectLst/>
                        </a:rPr>
                        <a:t>2.400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07544219"/>
                  </a:ext>
                </a:extLst>
              </a:tr>
              <a:tr h="142875">
                <a:tc>
                  <a:txBody>
                    <a:bodyPr/>
                    <a:lstStyle/>
                    <a:p>
                      <a:pPr>
                        <a:lnSpc>
                          <a:spcPct val="115000"/>
                        </a:lnSpc>
                        <a:spcAft>
                          <a:spcPts val="600"/>
                        </a:spcAft>
                      </a:pPr>
                      <a:r>
                        <a:rPr lang="el-GR" sz="1100">
                          <a:effectLst/>
                        </a:rPr>
                        <a:t>Σύν</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15000"/>
                        </a:lnSpc>
                        <a:spcAft>
                          <a:spcPts val="600"/>
                        </a:spcAft>
                      </a:pPr>
                      <a:r>
                        <a:rPr lang="el-GR" sz="1100">
                          <a:effectLst/>
                        </a:rPr>
                        <a:t>10.000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15000"/>
                        </a:lnSpc>
                        <a:spcAft>
                          <a:spcPts val="600"/>
                        </a:spcAft>
                      </a:pPr>
                      <a:r>
                        <a:rPr lang="el-GR" sz="1100">
                          <a:effectLst/>
                        </a:rPr>
                        <a:t>Σύν</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15000"/>
                        </a:lnSpc>
                        <a:spcAft>
                          <a:spcPts val="600"/>
                        </a:spcAft>
                      </a:pPr>
                      <a:r>
                        <a:rPr lang="el-GR" sz="1100" dirty="0">
                          <a:effectLst/>
                        </a:rPr>
                        <a:t>10.000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64424843"/>
                  </a:ext>
                </a:extLst>
              </a:tr>
            </a:tbl>
          </a:graphicData>
        </a:graphic>
      </p:graphicFrame>
    </p:spTree>
    <p:extLst>
      <p:ext uri="{BB962C8B-B14F-4D97-AF65-F5344CB8AC3E}">
        <p14:creationId xmlns:p14="http://schemas.microsoft.com/office/powerpoint/2010/main" val="2819330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B3884E99-7E28-45B1-8526-0AF19FE2A6F7}"/>
              </a:ext>
            </a:extLst>
          </p:cNvPr>
          <p:cNvSpPr>
            <a:spLocks noGrp="1"/>
          </p:cNvSpPr>
          <p:nvPr>
            <p:ph type="title"/>
          </p:nvPr>
        </p:nvSpPr>
        <p:spPr>
          <a:xfrm>
            <a:off x="0" y="0"/>
            <a:ext cx="9144000" cy="484188"/>
          </a:xfrm>
          <a:solidFill>
            <a:srgbClr val="39471D"/>
          </a:solidFill>
        </p:spPr>
        <p:txBody>
          <a:bodyPr/>
          <a:lstStyle/>
          <a:p>
            <a:pPr>
              <a:spcBef>
                <a:spcPts val="600"/>
              </a:spcBef>
              <a:spcAft>
                <a:spcPts val="600"/>
              </a:spcAft>
              <a:defRPr/>
            </a:pPr>
            <a:br>
              <a:rPr lang="el-GR" sz="3600" b="1" dirty="0">
                <a:solidFill>
                  <a:schemeClr val="bg1"/>
                </a:solidFill>
                <a:ea typeface="+mn-ea"/>
                <a:cs typeface="+mn-cs"/>
              </a:rPr>
            </a:br>
            <a:r>
              <a:rPr lang="el-GR" sz="3200" b="1" dirty="0">
                <a:solidFill>
                  <a:schemeClr val="bg1"/>
                </a:solidFill>
                <a:ea typeface="+mn-ea"/>
                <a:cs typeface="+mn-cs"/>
              </a:rPr>
              <a:t>Προϋπολογισμός χρηματικού υπολοίπου</a:t>
            </a:r>
            <a:br>
              <a:rPr lang="en-GB" sz="1600" dirty="0"/>
            </a:br>
            <a:endParaRPr lang="el-GR" sz="3600" dirty="0">
              <a:solidFill>
                <a:schemeClr val="bg1"/>
              </a:solidFill>
            </a:endParaRPr>
          </a:p>
        </p:txBody>
      </p:sp>
      <p:sp>
        <p:nvSpPr>
          <p:cNvPr id="61443" name="Θέση αριθμού διαφάνειας 3">
            <a:extLst>
              <a:ext uri="{FF2B5EF4-FFF2-40B4-BE49-F238E27FC236}">
                <a16:creationId xmlns:a16="http://schemas.microsoft.com/office/drawing/2014/main" id="{00F28ED5-FBEE-4E85-96DA-B0A151D5FE2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EE2D50C-3012-4237-81C7-C70614109A13}" type="slidenum">
              <a:rPr lang="el-GR" altLang="en-US" sz="1200" smtClean="0">
                <a:solidFill>
                  <a:srgbClr val="898989"/>
                </a:solidFill>
              </a:rPr>
              <a:pPr>
                <a:spcBef>
                  <a:spcPct val="0"/>
                </a:spcBef>
                <a:buFontTx/>
                <a:buNone/>
              </a:pPr>
              <a:t>34</a:t>
            </a:fld>
            <a:endParaRPr lang="el-GR" altLang="en-US" sz="1200">
              <a:solidFill>
                <a:srgbClr val="898989"/>
              </a:solidFill>
            </a:endParaRPr>
          </a:p>
        </p:txBody>
      </p:sp>
      <p:sp>
        <p:nvSpPr>
          <p:cNvPr id="61445" name="Τίτλος 1">
            <a:extLst>
              <a:ext uri="{FF2B5EF4-FFF2-40B4-BE49-F238E27FC236}">
                <a16:creationId xmlns:a16="http://schemas.microsoft.com/office/drawing/2014/main" id="{46C2FD53-6F96-4B9C-AE4B-A68D42683C32}"/>
              </a:ext>
            </a:extLst>
          </p:cNvPr>
          <p:cNvSpPr txBox="1">
            <a:spLocks noChangeArrowheads="1"/>
          </p:cNvSpPr>
          <p:nvPr/>
        </p:nvSpPr>
        <p:spPr bwMode="auto">
          <a:xfrm>
            <a:off x="5697" y="501761"/>
            <a:ext cx="9144000" cy="15121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l-GR" altLang="en-US" sz="2400" i="1" dirty="0"/>
              <a:t>Η θέση του προϋπολογισμού των ΟΤΑ πρέπει να είναι ταμειακά τουλάχιστον ισοσκελισμένη, λαμβάνοντας υπόψη τα χρηματικά διαθέσιμα που κρατούσαν στο ταμείο ή σε τραπεζικούς λογαριασμούς κατά την 31.12 του προηγούμενου από το έτος του προϋπολογισμού. </a:t>
            </a:r>
          </a:p>
        </p:txBody>
      </p:sp>
      <p:pic>
        <p:nvPicPr>
          <p:cNvPr id="3" name="Εικόνα 2">
            <a:extLst>
              <a:ext uri="{FF2B5EF4-FFF2-40B4-BE49-F238E27FC236}">
                <a16:creationId xmlns:a16="http://schemas.microsoft.com/office/drawing/2014/main" id="{52B881C1-F7CD-445D-84C8-739A993047B1}"/>
              </a:ext>
            </a:extLst>
          </p:cNvPr>
          <p:cNvPicPr>
            <a:picLocks noChangeAspect="1"/>
          </p:cNvPicPr>
          <p:nvPr/>
        </p:nvPicPr>
        <p:blipFill>
          <a:blip r:embed="rId3"/>
          <a:stretch>
            <a:fillRect/>
          </a:stretch>
        </p:blipFill>
        <p:spPr>
          <a:xfrm>
            <a:off x="0" y="2031478"/>
            <a:ext cx="9144000" cy="4886248"/>
          </a:xfrm>
          <a:prstGeom prst="rect">
            <a:avLst/>
          </a:prstGeom>
        </p:spPr>
      </p:pic>
    </p:spTree>
    <p:extLst>
      <p:ext uri="{BB962C8B-B14F-4D97-AF65-F5344CB8AC3E}">
        <p14:creationId xmlns:p14="http://schemas.microsoft.com/office/powerpoint/2010/main" val="1157079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BA4BEDE7-9B07-4927-9489-1F9C127CE0DE}"/>
              </a:ext>
            </a:extLst>
          </p:cNvPr>
          <p:cNvSpPr>
            <a:spLocks noGrp="1"/>
          </p:cNvSpPr>
          <p:nvPr>
            <p:ph type="title"/>
          </p:nvPr>
        </p:nvSpPr>
        <p:spPr>
          <a:xfrm>
            <a:off x="0" y="0"/>
            <a:ext cx="9144000" cy="692150"/>
          </a:xfrm>
          <a:solidFill>
            <a:srgbClr val="39471D"/>
          </a:solidFill>
        </p:spPr>
        <p:txBody>
          <a:bodyPr/>
          <a:lstStyle/>
          <a:p>
            <a:pPr>
              <a:spcBef>
                <a:spcPts val="0"/>
              </a:spcBef>
              <a:spcAft>
                <a:spcPts val="600"/>
              </a:spcAft>
              <a:defRPr/>
            </a:pPr>
            <a:r>
              <a:rPr lang="el-GR" sz="3600" b="1">
                <a:solidFill>
                  <a:schemeClr val="bg1"/>
                </a:solidFill>
                <a:ea typeface="+mn-ea"/>
                <a:cs typeface="+mn-cs"/>
              </a:rPr>
              <a:t>Σκέλος δαπανών</a:t>
            </a:r>
            <a:endParaRPr lang="el-GR" sz="3600" dirty="0">
              <a:solidFill>
                <a:schemeClr val="bg1"/>
              </a:solidFill>
            </a:endParaRPr>
          </a:p>
        </p:txBody>
      </p:sp>
      <p:sp>
        <p:nvSpPr>
          <p:cNvPr id="13315" name="Θέση περιεχομένου 2">
            <a:extLst>
              <a:ext uri="{FF2B5EF4-FFF2-40B4-BE49-F238E27FC236}">
                <a16:creationId xmlns:a16="http://schemas.microsoft.com/office/drawing/2014/main" id="{1BC04B2B-3A6B-4788-B6BE-79D2775686B2}"/>
              </a:ext>
            </a:extLst>
          </p:cNvPr>
          <p:cNvSpPr>
            <a:spLocks noGrp="1"/>
          </p:cNvSpPr>
          <p:nvPr>
            <p:ph idx="1"/>
          </p:nvPr>
        </p:nvSpPr>
        <p:spPr>
          <a:xfrm>
            <a:off x="323850" y="836613"/>
            <a:ext cx="8351838" cy="5400675"/>
          </a:xfrm>
          <a:ln w="12700"/>
        </p:spPr>
        <p:txBody>
          <a:bodyPr/>
          <a:lstStyle/>
          <a:p>
            <a:pPr marL="288000" indent="-360000" algn="just">
              <a:spcBef>
                <a:spcPts val="0"/>
              </a:spcBef>
              <a:spcAft>
                <a:spcPts val="1200"/>
              </a:spcAft>
              <a:buFont typeface="Wingdings" pitchFamily="2" charset="2"/>
              <a:buChar char="Ø"/>
              <a:defRPr/>
            </a:pPr>
            <a:r>
              <a:rPr lang="el-GR" sz="2400" b="1" dirty="0"/>
              <a:t>Υποχρεώσεις δαπανών ΠΟΕ:</a:t>
            </a:r>
            <a:r>
              <a:rPr lang="el-GR" sz="2400" dirty="0"/>
              <a:t> Επαρκείς πιστώσεις για την εξόφληση όλων των απλήρωτων υποχρεώσεων από τιμολόγια και ισοδύναμα παραστατικά προηγούμενων οικονομικών ετών, τα οποία πρέπει να εξοφληθούν στο έτος που αφορά ο προϋπολογισμός.</a:t>
            </a:r>
          </a:p>
          <a:p>
            <a:pPr marL="288000" indent="-360000" algn="just">
              <a:spcBef>
                <a:spcPts val="0"/>
              </a:spcBef>
              <a:spcAft>
                <a:spcPts val="1200"/>
              </a:spcAft>
              <a:buFont typeface="Wingdings" pitchFamily="2" charset="2"/>
              <a:buChar char="Ø"/>
              <a:defRPr/>
            </a:pPr>
            <a:r>
              <a:rPr lang="el-GR" sz="2400" b="1" dirty="0"/>
              <a:t>Υποχρεωτικές δαπάνες: </a:t>
            </a:r>
            <a:r>
              <a:rPr lang="el-GR" sz="2400" dirty="0"/>
              <a:t>Κανόνας της κατά προτεραιότητα εγγραφής των υποχρεωτικών δαπανών στον προϋπολογισμό.</a:t>
            </a:r>
          </a:p>
          <a:p>
            <a:pPr marL="688050" lvl="1" indent="-360000" algn="just">
              <a:spcBef>
                <a:spcPts val="0"/>
              </a:spcBef>
              <a:spcAft>
                <a:spcPts val="0"/>
              </a:spcAft>
              <a:buFont typeface="Arial" charset="0"/>
              <a:buNone/>
              <a:defRPr/>
            </a:pPr>
            <a:r>
              <a:rPr lang="el-GR" sz="2400" dirty="0"/>
              <a:t>Ενδεικτικά:</a:t>
            </a:r>
          </a:p>
          <a:p>
            <a:pPr marL="688050" lvl="1" indent="-360000" algn="just">
              <a:spcBef>
                <a:spcPts val="0"/>
              </a:spcBef>
              <a:spcAft>
                <a:spcPts val="0"/>
              </a:spcAft>
              <a:buFont typeface="Wingdings" pitchFamily="2" charset="2"/>
              <a:buChar char="ü"/>
              <a:defRPr/>
            </a:pPr>
            <a:r>
              <a:rPr lang="el-GR" sz="2400" dirty="0"/>
              <a:t>Αμοιβές και έξοδα προσωπικού και αιρετών</a:t>
            </a:r>
          </a:p>
          <a:p>
            <a:pPr marL="688050" lvl="1" indent="-360000" algn="just">
              <a:spcBef>
                <a:spcPts val="0"/>
              </a:spcBef>
              <a:spcAft>
                <a:spcPts val="0"/>
              </a:spcAft>
              <a:buFont typeface="Wingdings" pitchFamily="2" charset="2"/>
              <a:buChar char="ü"/>
              <a:defRPr/>
            </a:pPr>
            <a:r>
              <a:rPr lang="el-GR" sz="2400" dirty="0"/>
              <a:t>Τόκοι και χρεολύσια</a:t>
            </a:r>
          </a:p>
          <a:p>
            <a:pPr marL="688050" lvl="1" indent="-360000" algn="just">
              <a:spcBef>
                <a:spcPts val="0"/>
              </a:spcBef>
              <a:spcAft>
                <a:spcPts val="0"/>
              </a:spcAft>
              <a:buFont typeface="Wingdings" pitchFamily="2" charset="2"/>
              <a:buChar char="ü"/>
              <a:defRPr/>
            </a:pPr>
            <a:r>
              <a:rPr lang="el-GR" sz="2400" dirty="0"/>
              <a:t>Τελεσίδικες δικαστικές αποφάσεις.</a:t>
            </a:r>
          </a:p>
          <a:p>
            <a:pPr marL="688050" lvl="1" indent="-360000" algn="just">
              <a:spcBef>
                <a:spcPts val="0"/>
              </a:spcBef>
              <a:spcAft>
                <a:spcPts val="0"/>
              </a:spcAft>
              <a:buFont typeface="Wingdings" pitchFamily="2" charset="2"/>
              <a:buChar char="ü"/>
              <a:defRPr/>
            </a:pPr>
            <a:r>
              <a:rPr lang="el-GR" sz="2400" dirty="0"/>
              <a:t>Δαπάνες από συμβάσεις εκτέλεσης έργων, εργασιών, προμηθειών, υπηρεσιών και μελετών.</a:t>
            </a:r>
          </a:p>
          <a:p>
            <a:pPr marL="288000" indent="-360000" algn="just">
              <a:spcBef>
                <a:spcPts val="0"/>
              </a:spcBef>
              <a:spcAft>
                <a:spcPts val="1200"/>
              </a:spcAft>
              <a:buFont typeface="Wingdings" pitchFamily="2" charset="2"/>
              <a:buChar char="Ø"/>
              <a:defRPr/>
            </a:pPr>
            <a:endParaRPr lang="el-GR" sz="2400" b="1" u="sng" dirty="0"/>
          </a:p>
          <a:p>
            <a:pPr marL="288000" indent="-360000" algn="just">
              <a:spcBef>
                <a:spcPts val="0"/>
              </a:spcBef>
              <a:spcAft>
                <a:spcPts val="1200"/>
              </a:spcAft>
              <a:buFont typeface="Wingdings" pitchFamily="2" charset="2"/>
              <a:buChar char="Ø"/>
              <a:defRPr/>
            </a:pPr>
            <a:endParaRPr lang="el-GR" altLang="el-GR" sz="2400" i="1" dirty="0"/>
          </a:p>
          <a:p>
            <a:pPr marL="0" indent="0" algn="just">
              <a:spcBef>
                <a:spcPts val="0"/>
              </a:spcBef>
              <a:spcAft>
                <a:spcPts val="1200"/>
              </a:spcAft>
              <a:buFont typeface="Arial" charset="0"/>
              <a:buNone/>
              <a:defRPr/>
            </a:pPr>
            <a:endParaRPr lang="el-GR" altLang="el-GR" sz="2400" i="1" dirty="0"/>
          </a:p>
          <a:p>
            <a:pPr marL="0" indent="0" algn="just">
              <a:spcBef>
                <a:spcPts val="0"/>
              </a:spcBef>
              <a:spcAft>
                <a:spcPts val="1200"/>
              </a:spcAft>
              <a:buFont typeface="Wingdings" pitchFamily="2" charset="2"/>
              <a:buChar char="Ø"/>
              <a:defRPr/>
            </a:pPr>
            <a:endParaRPr lang="el-GR" altLang="el-GR" sz="2400" i="1" dirty="0"/>
          </a:p>
        </p:txBody>
      </p:sp>
      <p:sp>
        <p:nvSpPr>
          <p:cNvPr id="59396" name="Θέση αριθμού διαφάνειας 3">
            <a:extLst>
              <a:ext uri="{FF2B5EF4-FFF2-40B4-BE49-F238E27FC236}">
                <a16:creationId xmlns:a16="http://schemas.microsoft.com/office/drawing/2014/main" id="{22C601CD-45B4-43E9-928C-F6D0A1371E9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B807036-0A48-45DB-B66E-49E546EF11FF}" type="slidenum">
              <a:rPr lang="el-GR" altLang="en-US" sz="1200" smtClean="0">
                <a:solidFill>
                  <a:srgbClr val="898989"/>
                </a:solidFill>
              </a:rPr>
              <a:pPr>
                <a:spcBef>
                  <a:spcPct val="0"/>
                </a:spcBef>
                <a:buFontTx/>
                <a:buNone/>
              </a:pPr>
              <a:t>35</a:t>
            </a:fld>
            <a:endParaRPr lang="el-GR" altLang="en-US" sz="1200">
              <a:solidFill>
                <a:srgbClr val="898989"/>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B3884E99-7E28-45B1-8526-0AF19FE2A6F7}"/>
              </a:ext>
            </a:extLst>
          </p:cNvPr>
          <p:cNvSpPr>
            <a:spLocks noGrp="1"/>
          </p:cNvSpPr>
          <p:nvPr>
            <p:ph type="title"/>
          </p:nvPr>
        </p:nvSpPr>
        <p:spPr>
          <a:xfrm>
            <a:off x="0" y="0"/>
            <a:ext cx="9144000" cy="484188"/>
          </a:xfrm>
          <a:solidFill>
            <a:srgbClr val="39471D"/>
          </a:solidFill>
        </p:spPr>
        <p:txBody>
          <a:bodyPr/>
          <a:lstStyle/>
          <a:p>
            <a:pPr>
              <a:spcBef>
                <a:spcPts val="600"/>
              </a:spcBef>
              <a:spcAft>
                <a:spcPts val="600"/>
              </a:spcAft>
              <a:defRPr/>
            </a:pPr>
            <a:br>
              <a:rPr lang="el-GR" sz="3600" b="1" dirty="0">
                <a:solidFill>
                  <a:schemeClr val="bg1"/>
                </a:solidFill>
                <a:ea typeface="+mn-ea"/>
                <a:cs typeface="+mn-cs"/>
              </a:rPr>
            </a:br>
            <a:r>
              <a:rPr lang="el-GR" sz="3200" b="1" dirty="0">
                <a:solidFill>
                  <a:schemeClr val="bg1"/>
                </a:solidFill>
                <a:ea typeface="+mn-ea"/>
                <a:cs typeface="+mn-cs"/>
              </a:rPr>
              <a:t>Κατάρτιση προϋπολογισμού ΠΟΕ</a:t>
            </a:r>
            <a:br>
              <a:rPr lang="en-GB" sz="1600" dirty="0"/>
            </a:br>
            <a:endParaRPr lang="el-GR" sz="3600" dirty="0">
              <a:solidFill>
                <a:schemeClr val="bg1"/>
              </a:solidFill>
            </a:endParaRPr>
          </a:p>
        </p:txBody>
      </p:sp>
      <p:sp>
        <p:nvSpPr>
          <p:cNvPr id="61443" name="Θέση αριθμού διαφάνειας 3">
            <a:extLst>
              <a:ext uri="{FF2B5EF4-FFF2-40B4-BE49-F238E27FC236}">
                <a16:creationId xmlns:a16="http://schemas.microsoft.com/office/drawing/2014/main" id="{00F28ED5-FBEE-4E85-96DA-B0A151D5FE2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EE2D50C-3012-4237-81C7-C70614109A13}" type="slidenum">
              <a:rPr lang="el-GR" altLang="en-US" sz="1200" smtClean="0">
                <a:solidFill>
                  <a:srgbClr val="898989"/>
                </a:solidFill>
              </a:rPr>
              <a:pPr>
                <a:spcBef>
                  <a:spcPct val="0"/>
                </a:spcBef>
                <a:buFontTx/>
                <a:buNone/>
              </a:pPr>
              <a:t>36</a:t>
            </a:fld>
            <a:endParaRPr lang="el-GR" altLang="en-US" sz="1200">
              <a:solidFill>
                <a:srgbClr val="898989"/>
              </a:solidFill>
            </a:endParaRPr>
          </a:p>
        </p:txBody>
      </p:sp>
      <p:sp>
        <p:nvSpPr>
          <p:cNvPr id="61445" name="Τίτλος 1">
            <a:extLst>
              <a:ext uri="{FF2B5EF4-FFF2-40B4-BE49-F238E27FC236}">
                <a16:creationId xmlns:a16="http://schemas.microsoft.com/office/drawing/2014/main" id="{46C2FD53-6F96-4B9C-AE4B-A68D42683C32}"/>
              </a:ext>
            </a:extLst>
          </p:cNvPr>
          <p:cNvSpPr txBox="1">
            <a:spLocks noChangeArrowheads="1"/>
          </p:cNvSpPr>
          <p:nvPr/>
        </p:nvSpPr>
        <p:spPr bwMode="auto">
          <a:xfrm>
            <a:off x="5697" y="501761"/>
            <a:ext cx="9144000" cy="15121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l-GR" altLang="en-US" sz="2400" i="1" dirty="0"/>
              <a:t>Στους προϋπολογισμούς των ΟΤΑ, οι πιστώσεις για τις δαπάνες που αφορούν σε απλήρωτες υποχρεώσεις προηγούμενων οικονομικών ετών (ΠΟΕ)</a:t>
            </a:r>
            <a:r>
              <a:rPr lang="el-GR" altLang="en-US" sz="2400" i="1" dirty="0">
                <a:solidFill>
                  <a:schemeClr val="bg1"/>
                </a:solidFill>
              </a:rPr>
              <a:t> </a:t>
            </a:r>
            <a:r>
              <a:rPr lang="el-GR" altLang="en-US" sz="2400" i="1" dirty="0"/>
              <a:t>καταγράφονται και </a:t>
            </a:r>
            <a:r>
              <a:rPr lang="el-GR" altLang="en-US" sz="2400" i="1" dirty="0" err="1"/>
              <a:t>ενταλματοποιούνται</a:t>
            </a:r>
            <a:r>
              <a:rPr lang="el-GR" altLang="en-US" sz="2400" i="1" dirty="0"/>
              <a:t> σε διακριτούς κωδικούς:</a:t>
            </a:r>
            <a:r>
              <a:rPr lang="en-GB" altLang="en-US" sz="2400" i="1" dirty="0"/>
              <a:t> </a:t>
            </a:r>
            <a:r>
              <a:rPr lang="el-GR" altLang="en-US" sz="2400" i="1" dirty="0"/>
              <a:t>Δήμοι και ΝΠΔΔ δήμων: ΚΑΕ 81</a:t>
            </a:r>
            <a:r>
              <a:rPr lang="en-GB" altLang="en-US" sz="2400" i="1" dirty="0"/>
              <a:t> </a:t>
            </a:r>
            <a:r>
              <a:rPr lang="el-GR" altLang="en-US" sz="2400" i="1" dirty="0"/>
              <a:t>και Περιφέρειες: ΥΥΥΥ.</a:t>
            </a:r>
            <a:r>
              <a:rPr lang="en-GB" altLang="en-US" sz="2400" i="1" dirty="0"/>
              <a:t>02</a:t>
            </a:r>
            <a:endParaRPr lang="el-GR" altLang="en-US" sz="2400" i="1" dirty="0"/>
          </a:p>
        </p:txBody>
      </p:sp>
      <p:pic>
        <p:nvPicPr>
          <p:cNvPr id="5" name="Εικόνα 4">
            <a:extLst>
              <a:ext uri="{FF2B5EF4-FFF2-40B4-BE49-F238E27FC236}">
                <a16:creationId xmlns:a16="http://schemas.microsoft.com/office/drawing/2014/main" id="{5720F37E-79B6-459A-BF67-4F23455BBF49}"/>
              </a:ext>
            </a:extLst>
          </p:cNvPr>
          <p:cNvPicPr>
            <a:picLocks noChangeAspect="1"/>
          </p:cNvPicPr>
          <p:nvPr/>
        </p:nvPicPr>
        <p:blipFill>
          <a:blip r:embed="rId3"/>
          <a:stretch>
            <a:fillRect/>
          </a:stretch>
        </p:blipFill>
        <p:spPr>
          <a:xfrm>
            <a:off x="467544" y="2276872"/>
            <a:ext cx="7817113" cy="4176464"/>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19B23AA6-E3A0-4DCD-A73F-7380439273A4}"/>
              </a:ext>
            </a:extLst>
          </p:cNvPr>
          <p:cNvSpPr>
            <a:spLocks noGrp="1"/>
          </p:cNvSpPr>
          <p:nvPr>
            <p:ph type="title"/>
          </p:nvPr>
        </p:nvSpPr>
        <p:spPr>
          <a:xfrm>
            <a:off x="0" y="0"/>
            <a:ext cx="9144000" cy="484188"/>
          </a:xfrm>
          <a:solidFill>
            <a:srgbClr val="39471D"/>
          </a:solidFill>
        </p:spPr>
        <p:txBody>
          <a:bodyPr/>
          <a:lstStyle/>
          <a:p>
            <a:pPr>
              <a:spcBef>
                <a:spcPts val="600"/>
              </a:spcBef>
              <a:spcAft>
                <a:spcPts val="600"/>
              </a:spcAft>
              <a:defRPr/>
            </a:pPr>
            <a:br>
              <a:rPr lang="el-GR" sz="3600" b="1" dirty="0">
                <a:solidFill>
                  <a:schemeClr val="bg1"/>
                </a:solidFill>
                <a:ea typeface="+mn-ea"/>
                <a:cs typeface="+mn-cs"/>
              </a:rPr>
            </a:br>
            <a:r>
              <a:rPr lang="el-GR" sz="3200" b="1" dirty="0">
                <a:solidFill>
                  <a:schemeClr val="bg1"/>
                </a:solidFill>
                <a:ea typeface="+mn-ea"/>
                <a:cs typeface="+mn-cs"/>
              </a:rPr>
              <a:t>Υποχρεωτικές δαπάνες</a:t>
            </a:r>
            <a:br>
              <a:rPr lang="el-GR" sz="3200" b="1" dirty="0">
                <a:solidFill>
                  <a:schemeClr val="bg1"/>
                </a:solidFill>
                <a:ea typeface="+mn-ea"/>
                <a:cs typeface="+mn-cs"/>
              </a:rPr>
            </a:br>
            <a:endParaRPr lang="el-GR" sz="3600" dirty="0">
              <a:solidFill>
                <a:schemeClr val="bg1"/>
              </a:solidFill>
            </a:endParaRPr>
          </a:p>
        </p:txBody>
      </p:sp>
      <p:sp>
        <p:nvSpPr>
          <p:cNvPr id="63491" name="Θέση αριθμού διαφάνειας 3">
            <a:extLst>
              <a:ext uri="{FF2B5EF4-FFF2-40B4-BE49-F238E27FC236}">
                <a16:creationId xmlns:a16="http://schemas.microsoft.com/office/drawing/2014/main" id="{B33DBED7-4AF4-4583-9FEB-B9E78F509BD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1EB149B-9A05-4DEE-87CF-AF7210C7010B}" type="slidenum">
              <a:rPr lang="el-GR" altLang="en-US" sz="1200">
                <a:solidFill>
                  <a:srgbClr val="898989"/>
                </a:solidFill>
              </a:rPr>
              <a:pPr>
                <a:spcBef>
                  <a:spcPct val="0"/>
                </a:spcBef>
                <a:buFontTx/>
                <a:buNone/>
              </a:pPr>
              <a:t>37</a:t>
            </a:fld>
            <a:endParaRPr lang="el-GR" altLang="en-US" sz="1200">
              <a:solidFill>
                <a:srgbClr val="898989"/>
              </a:solidFill>
            </a:endParaRPr>
          </a:p>
        </p:txBody>
      </p:sp>
      <p:sp>
        <p:nvSpPr>
          <p:cNvPr id="6" name="Θέση περιεχομένου 2">
            <a:extLst>
              <a:ext uri="{FF2B5EF4-FFF2-40B4-BE49-F238E27FC236}">
                <a16:creationId xmlns:a16="http://schemas.microsoft.com/office/drawing/2014/main" id="{318D04FD-DD08-4DE3-ABC5-B365FB29A4DA}"/>
              </a:ext>
            </a:extLst>
          </p:cNvPr>
          <p:cNvSpPr>
            <a:spLocks noGrp="1"/>
          </p:cNvSpPr>
          <p:nvPr>
            <p:ph idx="1"/>
          </p:nvPr>
        </p:nvSpPr>
        <p:spPr>
          <a:xfrm>
            <a:off x="323850" y="620713"/>
            <a:ext cx="8712200" cy="6100762"/>
          </a:xfrm>
          <a:ln w="12700"/>
        </p:spPr>
        <p:txBody>
          <a:bodyPr/>
          <a:lstStyle/>
          <a:p>
            <a:pPr>
              <a:defRPr/>
            </a:pPr>
            <a:r>
              <a:rPr lang="el-GR" sz="2200" dirty="0"/>
              <a:t>Τα έξοδα παράστασης, η αποζημίωση των συμβούλων για τη συμμετοχή τους στις συνεδριάσεις των οργάνων και τα έξοδα κίνησης των προέδρων των τοπικών συμβουλίων.</a:t>
            </a:r>
            <a:endParaRPr lang="en-GB" sz="2200" dirty="0"/>
          </a:p>
          <a:p>
            <a:pPr>
              <a:defRPr/>
            </a:pPr>
            <a:r>
              <a:rPr lang="el-GR" sz="2200" b="1" dirty="0"/>
              <a:t>Οι κάθε είδους αποδοχές του προσωπικού, περιλαμβανομένων και των κατ’ αποκοπή εξόδων κίνησης και οι παροχές σε είδος για την προστασία των εργαζομένων.</a:t>
            </a:r>
            <a:endParaRPr lang="en-GB" sz="2200" dirty="0"/>
          </a:p>
          <a:p>
            <a:pPr>
              <a:defRPr/>
            </a:pPr>
            <a:r>
              <a:rPr lang="el-GR" sz="2200" dirty="0"/>
              <a:t>Η γραφική ύλη, τα έντυπα και τα βιβλία των υπηρεσιών, η δαπάνη κατανάλωσης ηλεκτρικής ενέργειας ή φυσικού αερίου και ύδρευσης,  τα τέλη ταχυδρομικών και τηλεπικοινωνιακών υπηρεσιών, καθώς και κάθε είδους καύσιμο και </a:t>
            </a:r>
            <a:r>
              <a:rPr lang="el-GR" sz="2200" dirty="0" err="1"/>
              <a:t>ελαιολιπαντικά</a:t>
            </a:r>
            <a:r>
              <a:rPr lang="el-GR" sz="2200" dirty="0"/>
              <a:t>. </a:t>
            </a:r>
            <a:endParaRPr lang="en-GB" sz="2200" dirty="0"/>
          </a:p>
          <a:p>
            <a:pPr>
              <a:defRPr/>
            </a:pPr>
            <a:r>
              <a:rPr lang="el-GR" sz="2200" dirty="0"/>
              <a:t>Τα μισθώματα των ακινήτων.</a:t>
            </a:r>
            <a:endParaRPr lang="en-GB" sz="2200" dirty="0"/>
          </a:p>
          <a:p>
            <a:pPr>
              <a:defRPr/>
            </a:pPr>
            <a:r>
              <a:rPr lang="el-GR" sz="2200" dirty="0"/>
              <a:t>Τα έξοδα βεβαίωσης και είσπραξης.</a:t>
            </a:r>
            <a:endParaRPr lang="en-GB" sz="2200" dirty="0"/>
          </a:p>
          <a:p>
            <a:pPr>
              <a:defRPr/>
            </a:pPr>
            <a:r>
              <a:rPr lang="el-GR" sz="2200" b="1" dirty="0"/>
              <a:t>Τα τοκοχρεολύσια των δανείων.</a:t>
            </a:r>
            <a:endParaRPr lang="en-GB" sz="2200" dirty="0"/>
          </a:p>
          <a:p>
            <a:pPr>
              <a:defRPr/>
            </a:pPr>
            <a:r>
              <a:rPr lang="el-GR" sz="2200" dirty="0"/>
              <a:t>Τα έξοδα υποχρεωτικής από το νόμο ασφάλισης οχημάτων.</a:t>
            </a:r>
            <a:endParaRPr lang="en-GB" sz="2200" dirty="0"/>
          </a:p>
          <a:p>
            <a:pPr marL="288000" indent="-360000" algn="just">
              <a:spcBef>
                <a:spcPts val="0"/>
              </a:spcBef>
              <a:spcAft>
                <a:spcPts val="1200"/>
              </a:spcAft>
              <a:buFont typeface="Wingdings" pitchFamily="2" charset="2"/>
              <a:buChar char="Ø"/>
              <a:defRPr/>
            </a:pPr>
            <a:endParaRPr lang="el-GR" sz="2200" b="1" u="sng" dirty="0"/>
          </a:p>
          <a:p>
            <a:pPr marL="288000" indent="-360000" algn="just">
              <a:spcBef>
                <a:spcPts val="0"/>
              </a:spcBef>
              <a:spcAft>
                <a:spcPts val="1200"/>
              </a:spcAft>
              <a:buFont typeface="Wingdings" pitchFamily="2" charset="2"/>
              <a:buChar char="Ø"/>
              <a:defRPr/>
            </a:pPr>
            <a:endParaRPr lang="el-GR" altLang="el-GR" sz="2200" i="1" dirty="0"/>
          </a:p>
          <a:p>
            <a:pPr marL="0" indent="0" algn="just">
              <a:spcBef>
                <a:spcPts val="0"/>
              </a:spcBef>
              <a:spcAft>
                <a:spcPts val="1200"/>
              </a:spcAft>
              <a:buFont typeface="Arial" charset="0"/>
              <a:buNone/>
              <a:defRPr/>
            </a:pPr>
            <a:endParaRPr lang="el-GR" altLang="el-GR" sz="2200" i="1" dirty="0"/>
          </a:p>
          <a:p>
            <a:pPr marL="0" indent="0" algn="just">
              <a:spcBef>
                <a:spcPts val="0"/>
              </a:spcBef>
              <a:spcAft>
                <a:spcPts val="1200"/>
              </a:spcAft>
              <a:buFont typeface="Wingdings" pitchFamily="2" charset="2"/>
              <a:buChar char="Ø"/>
              <a:defRPr/>
            </a:pPr>
            <a:endParaRPr lang="el-GR" altLang="el-GR" sz="2200" i="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2C64F2D2-C3D1-4C56-A5C7-08A828CD17FD}"/>
              </a:ext>
            </a:extLst>
          </p:cNvPr>
          <p:cNvSpPr>
            <a:spLocks noGrp="1"/>
          </p:cNvSpPr>
          <p:nvPr>
            <p:ph type="title"/>
          </p:nvPr>
        </p:nvSpPr>
        <p:spPr>
          <a:xfrm>
            <a:off x="0" y="0"/>
            <a:ext cx="9144000" cy="484188"/>
          </a:xfrm>
          <a:solidFill>
            <a:srgbClr val="39471D"/>
          </a:solidFill>
        </p:spPr>
        <p:txBody>
          <a:bodyPr/>
          <a:lstStyle/>
          <a:p>
            <a:pPr>
              <a:spcBef>
                <a:spcPts val="600"/>
              </a:spcBef>
              <a:spcAft>
                <a:spcPts val="600"/>
              </a:spcAft>
              <a:defRPr/>
            </a:pPr>
            <a:br>
              <a:rPr lang="el-GR" sz="3600" b="1" dirty="0">
                <a:solidFill>
                  <a:schemeClr val="bg1"/>
                </a:solidFill>
                <a:ea typeface="+mn-ea"/>
                <a:cs typeface="+mn-cs"/>
              </a:rPr>
            </a:br>
            <a:r>
              <a:rPr lang="el-GR" sz="3200" b="1" dirty="0">
                <a:solidFill>
                  <a:schemeClr val="bg1"/>
                </a:solidFill>
                <a:ea typeface="+mn-ea"/>
                <a:cs typeface="+mn-cs"/>
              </a:rPr>
              <a:t>Υποχρεωτικές δαπάνες (2)</a:t>
            </a:r>
            <a:br>
              <a:rPr lang="el-GR" sz="3200" b="1" dirty="0">
                <a:solidFill>
                  <a:schemeClr val="bg1"/>
                </a:solidFill>
                <a:ea typeface="+mn-ea"/>
                <a:cs typeface="+mn-cs"/>
              </a:rPr>
            </a:br>
            <a:endParaRPr lang="el-GR" sz="3600" dirty="0">
              <a:solidFill>
                <a:schemeClr val="bg1"/>
              </a:solidFill>
            </a:endParaRPr>
          </a:p>
        </p:txBody>
      </p:sp>
      <p:sp>
        <p:nvSpPr>
          <p:cNvPr id="65539" name="Θέση αριθμού διαφάνειας 3">
            <a:extLst>
              <a:ext uri="{FF2B5EF4-FFF2-40B4-BE49-F238E27FC236}">
                <a16:creationId xmlns:a16="http://schemas.microsoft.com/office/drawing/2014/main" id="{2B5F5FE5-DE85-497B-8306-4DA04D7F128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9ECBB89-45E7-419B-B5AF-E63B642A6179}" type="slidenum">
              <a:rPr lang="el-GR" altLang="en-US" sz="1200">
                <a:solidFill>
                  <a:srgbClr val="898989"/>
                </a:solidFill>
              </a:rPr>
              <a:pPr>
                <a:spcBef>
                  <a:spcPct val="0"/>
                </a:spcBef>
                <a:buFontTx/>
                <a:buNone/>
              </a:pPr>
              <a:t>38</a:t>
            </a:fld>
            <a:endParaRPr lang="el-GR" altLang="en-US" sz="1200">
              <a:solidFill>
                <a:srgbClr val="898989"/>
              </a:solidFill>
            </a:endParaRPr>
          </a:p>
        </p:txBody>
      </p:sp>
      <p:sp>
        <p:nvSpPr>
          <p:cNvPr id="6" name="Θέση περιεχομένου 2">
            <a:extLst>
              <a:ext uri="{FF2B5EF4-FFF2-40B4-BE49-F238E27FC236}">
                <a16:creationId xmlns:a16="http://schemas.microsoft.com/office/drawing/2014/main" id="{D7426B3F-A997-4A47-8AE5-AEA4DC13DD15}"/>
              </a:ext>
            </a:extLst>
          </p:cNvPr>
          <p:cNvSpPr>
            <a:spLocks noGrp="1"/>
          </p:cNvSpPr>
          <p:nvPr>
            <p:ph idx="1"/>
          </p:nvPr>
        </p:nvSpPr>
        <p:spPr>
          <a:xfrm>
            <a:off x="323850" y="484189"/>
            <a:ext cx="8351838" cy="5753100"/>
          </a:xfrm>
          <a:ln w="12700"/>
        </p:spPr>
        <p:txBody>
          <a:bodyPr/>
          <a:lstStyle/>
          <a:p>
            <a:pPr>
              <a:defRPr/>
            </a:pPr>
            <a:r>
              <a:rPr lang="el-GR" sz="2200" b="1" dirty="0"/>
              <a:t>Οι ετήσιες εισφορές υπέρ των συνδέσμων και οι εισφορές που επιβάλλονται με ειδικούς νόμους</a:t>
            </a:r>
            <a:endParaRPr lang="en-GB" sz="2200" dirty="0"/>
          </a:p>
          <a:p>
            <a:pPr>
              <a:defRPr/>
            </a:pPr>
            <a:r>
              <a:rPr lang="el-GR" sz="2200" b="1" dirty="0"/>
              <a:t>Οι δαπάνες υλοποίησης των συμβάσεων διαδημοτικής συνεργασίας και των προγραμματικών συμβάσεων και οι δαπάνες που προκύπτουν από την εκτέλεση των διετών προγραμμάτων δράσης των κοινωφελών επιχειρήσεων.</a:t>
            </a:r>
            <a:endParaRPr lang="en-GB" sz="2200" dirty="0"/>
          </a:p>
          <a:p>
            <a:pPr>
              <a:defRPr/>
            </a:pPr>
            <a:r>
              <a:rPr lang="el-GR" sz="2200" dirty="0"/>
              <a:t>Οι επιχορηγήσεις των ιδρυμάτων και νομικών προσώπων που ιδρύει κάθε ΟΤΑ, ως προς το ποσό που αναγράφεται στην οικεία συστατική πράξη.</a:t>
            </a:r>
            <a:endParaRPr lang="en-GB" sz="2200" dirty="0"/>
          </a:p>
          <a:p>
            <a:pPr>
              <a:defRPr/>
            </a:pPr>
            <a:r>
              <a:rPr lang="el-GR" sz="2200" dirty="0"/>
              <a:t>Οι δαπάνες για την εκτέλεση των τελεσίδικων δικαστικών αποφάσεων και για την εξόφληση των εκκαθαρισμένων, σύμφωνα με το διατακτικό τους, οφειλών.</a:t>
            </a:r>
            <a:endParaRPr lang="en-GB" sz="2200" dirty="0"/>
          </a:p>
          <a:p>
            <a:pPr>
              <a:defRPr/>
            </a:pPr>
            <a:r>
              <a:rPr lang="el-GR" sz="2200" dirty="0"/>
              <a:t>Τα ποσά για την καταβολή των </a:t>
            </a:r>
            <a:r>
              <a:rPr lang="el-GR" sz="2200" dirty="0" err="1"/>
              <a:t>προνοιακών</a:t>
            </a:r>
            <a:r>
              <a:rPr lang="el-GR" sz="2200" dirty="0"/>
              <a:t> επιδομάτων και η προμήθεια υλικών και τροφίμων για την άσκηση της αρμοδιότητας κοινωνικής προστασίας και αλληλεγγύης.</a:t>
            </a:r>
            <a:endParaRPr lang="en-GB" sz="2200" dirty="0"/>
          </a:p>
          <a:p>
            <a:pPr>
              <a:defRPr/>
            </a:pPr>
            <a:r>
              <a:rPr lang="el-GR" sz="2200" b="1" dirty="0"/>
              <a:t>Οι δαπάνες που απορρέουν από συμβάσεις ανάθεσης εκτέλεσης έργων, εργασιών, προμηθειών, υπηρεσιών και μελετών.</a:t>
            </a:r>
            <a:endParaRPr lang="en-GB" sz="2200" dirty="0"/>
          </a:p>
          <a:p>
            <a:pPr marL="288000" indent="-360000" algn="just">
              <a:spcBef>
                <a:spcPts val="0"/>
              </a:spcBef>
              <a:spcAft>
                <a:spcPts val="1200"/>
              </a:spcAft>
              <a:buFont typeface="Wingdings" pitchFamily="2" charset="2"/>
              <a:buChar char="Ø"/>
              <a:defRPr/>
            </a:pPr>
            <a:endParaRPr lang="el-GR" sz="2200" b="1" u="sng" dirty="0"/>
          </a:p>
          <a:p>
            <a:pPr marL="288000" indent="-360000" algn="just">
              <a:spcBef>
                <a:spcPts val="0"/>
              </a:spcBef>
              <a:spcAft>
                <a:spcPts val="1200"/>
              </a:spcAft>
              <a:buFont typeface="Wingdings" pitchFamily="2" charset="2"/>
              <a:buChar char="Ø"/>
              <a:defRPr/>
            </a:pPr>
            <a:endParaRPr lang="el-GR" altLang="el-GR" sz="2200" i="1" dirty="0"/>
          </a:p>
          <a:p>
            <a:pPr marL="0" indent="0" algn="just">
              <a:spcBef>
                <a:spcPts val="0"/>
              </a:spcBef>
              <a:spcAft>
                <a:spcPts val="1200"/>
              </a:spcAft>
              <a:buFont typeface="Arial" charset="0"/>
              <a:buNone/>
              <a:defRPr/>
            </a:pPr>
            <a:endParaRPr lang="el-GR" altLang="el-GR" sz="2200" i="1" dirty="0"/>
          </a:p>
          <a:p>
            <a:pPr marL="0" indent="0" algn="just">
              <a:spcBef>
                <a:spcPts val="0"/>
              </a:spcBef>
              <a:spcAft>
                <a:spcPts val="1200"/>
              </a:spcAft>
              <a:buFont typeface="Wingdings" pitchFamily="2" charset="2"/>
              <a:buChar char="Ø"/>
              <a:defRPr/>
            </a:pPr>
            <a:endParaRPr lang="el-GR" altLang="el-GR" sz="2200"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2D199D2F-0FAB-4460-9266-D74874F55FAE}"/>
              </a:ext>
            </a:extLst>
          </p:cNvPr>
          <p:cNvSpPr>
            <a:spLocks noGrp="1"/>
          </p:cNvSpPr>
          <p:nvPr>
            <p:ph type="title"/>
          </p:nvPr>
        </p:nvSpPr>
        <p:spPr>
          <a:xfrm>
            <a:off x="457200" y="274638"/>
            <a:ext cx="8229600" cy="1143000"/>
          </a:xfrm>
        </p:spPr>
        <p:txBody>
          <a:bodyPr wrap="square" anchor="ctr">
            <a:normAutofit/>
          </a:bodyPr>
          <a:lstStyle/>
          <a:p>
            <a:pPr>
              <a:spcBef>
                <a:spcPts val="0"/>
              </a:spcBef>
              <a:spcAft>
                <a:spcPts val="600"/>
              </a:spcAft>
              <a:defRPr/>
            </a:pPr>
            <a:r>
              <a:rPr lang="el-GR" b="1"/>
              <a:t>Ανταποδοτικές υπηρεσίες</a:t>
            </a:r>
            <a:endParaRPr lang="el-GR"/>
          </a:p>
        </p:txBody>
      </p:sp>
      <p:sp>
        <p:nvSpPr>
          <p:cNvPr id="67588" name="Θέση αριθμού διαφάνειας 3">
            <a:extLst>
              <a:ext uri="{FF2B5EF4-FFF2-40B4-BE49-F238E27FC236}">
                <a16:creationId xmlns:a16="http://schemas.microsoft.com/office/drawing/2014/main" id="{F060E24B-5A51-4696-95EF-1E083BAF68A5}"/>
              </a:ext>
            </a:extLst>
          </p:cNvPr>
          <p:cNvSpPr>
            <a:spLocks noGrp="1" noChangeArrowheads="1"/>
          </p:cNvSpPr>
          <p:nvPr>
            <p:ph type="sldNum" sz="quarter" idx="12"/>
          </p:nvPr>
        </p:nvSpPr>
        <p:spPr bwMode="auto">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orm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600"/>
              </a:spcAft>
              <a:buFontTx/>
              <a:buNone/>
            </a:pPr>
            <a:fld id="{8BF5A553-1350-4C87-91BD-9A0AE0BBD0A2}" type="slidenum">
              <a:rPr lang="el-GR" altLang="en-US" sz="1200" smtClean="0">
                <a:solidFill>
                  <a:srgbClr val="898989"/>
                </a:solidFill>
              </a:rPr>
              <a:pPr>
                <a:spcBef>
                  <a:spcPct val="0"/>
                </a:spcBef>
                <a:spcAft>
                  <a:spcPts val="600"/>
                </a:spcAft>
                <a:buFontTx/>
                <a:buNone/>
              </a:pPr>
              <a:t>39</a:t>
            </a:fld>
            <a:endParaRPr lang="el-GR" altLang="en-US" sz="1200">
              <a:solidFill>
                <a:srgbClr val="898989"/>
              </a:solidFill>
            </a:endParaRPr>
          </a:p>
        </p:txBody>
      </p:sp>
      <p:graphicFrame>
        <p:nvGraphicFramePr>
          <p:cNvPr id="67598" name="Θέση περιεχομένου 2">
            <a:extLst>
              <a:ext uri="{FF2B5EF4-FFF2-40B4-BE49-F238E27FC236}">
                <a16:creationId xmlns:a16="http://schemas.microsoft.com/office/drawing/2014/main" id="{65109558-3FDF-4A0F-971D-38286F2F8D21}"/>
              </a:ext>
            </a:extLst>
          </p:cNvPr>
          <p:cNvGraphicFramePr>
            <a:graphicFrameLocks noGrp="1"/>
          </p:cNvGraphicFramePr>
          <p:nvPr>
            <p:ph idx="1"/>
            <p:extLst>
              <p:ext uri="{D42A27DB-BD31-4B8C-83A1-F6EECF244321}">
                <p14:modId xmlns:p14="http://schemas.microsoft.com/office/powerpoint/2010/main" val="424494106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a:extLst>
              <a:ext uri="{FF2B5EF4-FFF2-40B4-BE49-F238E27FC236}">
                <a16:creationId xmlns:a16="http://schemas.microsoft.com/office/drawing/2014/main" id="{EE8F2B9D-A04C-429A-AC05-3A3D0DD24059}"/>
              </a:ext>
            </a:extLst>
          </p:cNvPr>
          <p:cNvSpPr>
            <a:spLocks noGrp="1"/>
          </p:cNvSpPr>
          <p:nvPr>
            <p:ph type="title"/>
          </p:nvPr>
        </p:nvSpPr>
        <p:spPr>
          <a:xfrm>
            <a:off x="0" y="0"/>
            <a:ext cx="9144000" cy="620713"/>
          </a:xfrm>
        </p:spPr>
        <p:txBody>
          <a:bodyPr/>
          <a:lstStyle/>
          <a:p>
            <a:pPr eaLnBrk="1" hangingPunct="1"/>
            <a:r>
              <a:rPr lang="el-GR" altLang="el-GR" sz="3600" b="1">
                <a:ea typeface="Calibri" panose="020F0502020204030204" pitchFamily="34" charset="0"/>
                <a:cs typeface="Times New Roman" panose="02020603050405020304" pitchFamily="18" charset="0"/>
              </a:rPr>
              <a:t>Σκέλος εξόδων (πιστώσεων)</a:t>
            </a:r>
          </a:p>
        </p:txBody>
      </p:sp>
      <p:sp>
        <p:nvSpPr>
          <p:cNvPr id="18435" name="Θέση περιεχομένου 2">
            <a:extLst>
              <a:ext uri="{FF2B5EF4-FFF2-40B4-BE49-F238E27FC236}">
                <a16:creationId xmlns:a16="http://schemas.microsoft.com/office/drawing/2014/main" id="{63C84803-C988-4E1C-8432-69AB375E565F}"/>
              </a:ext>
            </a:extLst>
          </p:cNvPr>
          <p:cNvSpPr>
            <a:spLocks noGrp="1"/>
          </p:cNvSpPr>
          <p:nvPr>
            <p:ph idx="1"/>
          </p:nvPr>
        </p:nvSpPr>
        <p:spPr>
          <a:xfrm>
            <a:off x="395288" y="836613"/>
            <a:ext cx="8424862" cy="5661025"/>
          </a:xfrm>
        </p:spPr>
        <p:txBody>
          <a:bodyPr/>
          <a:lstStyle/>
          <a:p>
            <a:pPr marL="0" indent="0" algn="ctr">
              <a:spcAft>
                <a:spcPts val="600"/>
              </a:spcAft>
              <a:buFont typeface="Arial" panose="020B0604020202020204" pitchFamily="34" charset="0"/>
              <a:buNone/>
            </a:pPr>
            <a:r>
              <a:rPr lang="el-GR" altLang="en-US" sz="2600">
                <a:ea typeface="Calibri" panose="020F0502020204030204" pitchFamily="34" charset="0"/>
                <a:cs typeface="Times New Roman" panose="02020603050405020304" pitchFamily="18" charset="0"/>
              </a:rPr>
              <a:t>Οι </a:t>
            </a:r>
            <a:r>
              <a:rPr lang="el-GR" altLang="en-US" sz="2600" b="1">
                <a:solidFill>
                  <a:srgbClr val="254061"/>
                </a:solidFill>
                <a:ea typeface="Calibri" panose="020F0502020204030204" pitchFamily="34" charset="0"/>
                <a:cs typeface="Times New Roman" panose="02020603050405020304" pitchFamily="18" charset="0"/>
              </a:rPr>
              <a:t>εγγραφές στο σκέλος των πιστώσεων </a:t>
            </a:r>
            <a:r>
              <a:rPr lang="el-GR" altLang="en-US" sz="2600">
                <a:ea typeface="Calibri" panose="020F0502020204030204" pitchFamily="34" charset="0"/>
                <a:cs typeface="Times New Roman" panose="02020603050405020304" pitchFamily="18" charset="0"/>
              </a:rPr>
              <a:t>αποτυπώνουν</a:t>
            </a:r>
            <a:r>
              <a:rPr lang="el-GR" altLang="en-US" sz="2600" b="1">
                <a:solidFill>
                  <a:srgbClr val="254061"/>
                </a:solidFill>
                <a:ea typeface="Calibri" panose="020F0502020204030204" pitchFamily="34" charset="0"/>
                <a:cs typeface="Times New Roman" panose="02020603050405020304" pitchFamily="18" charset="0"/>
              </a:rPr>
              <a:t> </a:t>
            </a:r>
            <a:r>
              <a:rPr lang="el-GR" altLang="en-US" sz="2600">
                <a:ea typeface="Calibri" panose="020F0502020204030204" pitchFamily="34" charset="0"/>
                <a:cs typeface="Times New Roman" panose="02020603050405020304" pitchFamily="18" charset="0"/>
              </a:rPr>
              <a:t>:</a:t>
            </a:r>
          </a:p>
          <a:p>
            <a:pPr marL="0" indent="0" algn="just">
              <a:spcBef>
                <a:spcPts val="1200"/>
              </a:spcBef>
              <a:spcAft>
                <a:spcPts val="600"/>
              </a:spcAft>
              <a:buFont typeface="Wingdings" panose="05000000000000000000" pitchFamily="2" charset="2"/>
              <a:buChar char="Ø"/>
            </a:pPr>
            <a:r>
              <a:rPr lang="el-GR" altLang="en-US" sz="2600" b="1">
                <a:solidFill>
                  <a:srgbClr val="C00000"/>
                </a:solidFill>
                <a:ea typeface="Calibri" panose="020F0502020204030204" pitchFamily="34" charset="0"/>
                <a:cs typeface="Times New Roman" panose="02020603050405020304" pitchFamily="18" charset="0"/>
              </a:rPr>
              <a:t>τον αναλυτικό προγραμματισμό δράσης του ΟΤΑ </a:t>
            </a:r>
          </a:p>
          <a:p>
            <a:pPr lvl="1" algn="just">
              <a:spcBef>
                <a:spcPct val="0"/>
              </a:spcBef>
              <a:spcAft>
                <a:spcPts val="600"/>
              </a:spcAft>
              <a:buFont typeface="Wingdings" panose="05000000000000000000" pitchFamily="2" charset="2"/>
              <a:buChar char="Ø"/>
            </a:pPr>
            <a:r>
              <a:rPr lang="el-GR" altLang="en-US" sz="2400">
                <a:ea typeface="Calibri" panose="020F0502020204030204" pitchFamily="34" charset="0"/>
                <a:cs typeface="Times New Roman" panose="02020603050405020304" pitchFamily="18" charset="0"/>
              </a:rPr>
              <a:t>ανά δαπάνη προμήθειας αγαθών, παροχής υπηρεσιών και κατασκευής έργων</a:t>
            </a:r>
          </a:p>
          <a:p>
            <a:pPr lvl="1" algn="just">
              <a:spcBef>
                <a:spcPct val="0"/>
              </a:spcBef>
              <a:spcAft>
                <a:spcPts val="600"/>
              </a:spcAft>
              <a:buFont typeface="Wingdings" panose="05000000000000000000" pitchFamily="2" charset="2"/>
              <a:buChar char="Ø"/>
            </a:pPr>
            <a:r>
              <a:rPr lang="el-GR" altLang="en-US" sz="2400">
                <a:ea typeface="Calibri" panose="020F0502020204030204" pitchFamily="34" charset="0"/>
                <a:cs typeface="Times New Roman" panose="02020603050405020304" pitchFamily="18" charset="0"/>
              </a:rPr>
              <a:t>ανά λειτουργία / δραστηριότητα (καθαριότητα, ύδρευση, υπηρεσίες πρασίνου, κοινωνικές δραστηριότητες κτλ). </a:t>
            </a:r>
            <a:r>
              <a:rPr lang="en-US" altLang="en-US" sz="2400">
                <a:ea typeface="Calibri" panose="020F0502020204030204" pitchFamily="34" charset="0"/>
                <a:cs typeface="Times New Roman" panose="02020603050405020304" pitchFamily="18" charset="0"/>
              </a:rPr>
              <a:t>,</a:t>
            </a:r>
            <a:endParaRPr lang="el-GR" altLang="en-US" sz="2400">
              <a:ea typeface="Calibri" panose="020F0502020204030204" pitchFamily="34" charset="0"/>
              <a:cs typeface="Times New Roman" panose="02020603050405020304" pitchFamily="18" charset="0"/>
            </a:endParaRPr>
          </a:p>
          <a:p>
            <a:pPr marL="0" indent="0" algn="just">
              <a:spcBef>
                <a:spcPct val="0"/>
              </a:spcBef>
              <a:spcAft>
                <a:spcPts val="600"/>
              </a:spcAft>
              <a:buFont typeface="Wingdings" panose="05000000000000000000" pitchFamily="2" charset="2"/>
              <a:buChar char="Ø"/>
            </a:pPr>
            <a:r>
              <a:rPr lang="el-GR" altLang="en-US" sz="2600" b="1">
                <a:solidFill>
                  <a:srgbClr val="C00000"/>
                </a:solidFill>
                <a:ea typeface="Calibri" panose="020F0502020204030204" pitchFamily="34" charset="0"/>
                <a:cs typeface="Times New Roman" panose="02020603050405020304" pitchFamily="18" charset="0"/>
              </a:rPr>
              <a:t>τα ανώτατα όρια ανάληψης υποχρεώσεων</a:t>
            </a:r>
            <a:r>
              <a:rPr lang="el-GR" altLang="en-US" sz="2600">
                <a:ea typeface="Calibri" panose="020F0502020204030204" pitchFamily="34" charset="0"/>
                <a:cs typeface="Times New Roman" panose="02020603050405020304" pitchFamily="18" charset="0"/>
              </a:rPr>
              <a:t>, πρώτα με τη δημοσιονομική και εν συνεχεία με τη νομική έννοια του όρου, </a:t>
            </a:r>
            <a:r>
              <a:rPr lang="el-GR" altLang="en-US" sz="2600" b="1">
                <a:solidFill>
                  <a:srgbClr val="C00000"/>
                </a:solidFill>
                <a:ea typeface="Calibri" panose="020F0502020204030204" pitchFamily="34" charset="0"/>
                <a:cs typeface="Times New Roman" panose="02020603050405020304" pitchFamily="18" charset="0"/>
              </a:rPr>
              <a:t>και πραγματοποίησης δαπανών</a:t>
            </a:r>
            <a:r>
              <a:rPr lang="el-GR" altLang="en-US" sz="2600">
                <a:ea typeface="Calibri" panose="020F0502020204030204" pitchFamily="34" charset="0"/>
                <a:cs typeface="Times New Roman" panose="02020603050405020304" pitchFamily="18" charset="0"/>
              </a:rPr>
              <a:t>, ανά κωδικό δαπάνης. </a:t>
            </a:r>
          </a:p>
          <a:p>
            <a:pPr marL="0" indent="0" algn="just">
              <a:spcAft>
                <a:spcPts val="600"/>
              </a:spcAft>
              <a:buFont typeface="Arial" panose="020B0604020202020204" pitchFamily="34" charset="0"/>
              <a:buNone/>
            </a:pPr>
            <a:endParaRPr lang="el-GR" altLang="en-US" sz="2600">
              <a:ea typeface="Calibri" panose="020F0502020204030204" pitchFamily="34" charset="0"/>
              <a:cs typeface="Times New Roman" panose="02020603050405020304" pitchFamily="18" charset="0"/>
            </a:endParaRPr>
          </a:p>
          <a:p>
            <a:pPr marL="0" indent="0" algn="just" eaLnBrk="1" hangingPunct="1">
              <a:lnSpc>
                <a:spcPct val="150000"/>
              </a:lnSpc>
              <a:spcBef>
                <a:spcPts val="1200"/>
              </a:spcBef>
              <a:spcAft>
                <a:spcPts val="600"/>
              </a:spcAft>
              <a:buFont typeface="Arial" panose="020B0604020202020204" pitchFamily="34" charset="0"/>
              <a:buNone/>
            </a:pPr>
            <a:endParaRPr lang="el-GR" altLang="el-GR" sz="2600">
              <a:ea typeface="Calibri" panose="020F0502020204030204" pitchFamily="34" charset="0"/>
              <a:cs typeface="Times New Roman" panose="02020603050405020304" pitchFamily="18" charset="0"/>
            </a:endParaRPr>
          </a:p>
        </p:txBody>
      </p:sp>
      <p:sp>
        <p:nvSpPr>
          <p:cNvPr id="18436" name="Θέση αριθμού διαφάνειας 3">
            <a:extLst>
              <a:ext uri="{FF2B5EF4-FFF2-40B4-BE49-F238E27FC236}">
                <a16:creationId xmlns:a16="http://schemas.microsoft.com/office/drawing/2014/main" id="{FEF09396-3D66-4CFF-BEDA-E18C0CC30C2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751D439-6BD2-4F93-92F0-D9348CFAD059}" type="slidenum">
              <a:rPr lang="el-GR" altLang="en-US" sz="1200">
                <a:solidFill>
                  <a:srgbClr val="898989"/>
                </a:solidFill>
              </a:rPr>
              <a:pPr>
                <a:spcBef>
                  <a:spcPct val="0"/>
                </a:spcBef>
                <a:buFontTx/>
                <a:buNone/>
              </a:pPr>
              <a:t>4</a:t>
            </a:fld>
            <a:endParaRPr lang="el-GR" altLang="en-US" sz="1200">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Θέση αριθμού διαφάνειας 3">
            <a:extLst>
              <a:ext uri="{FF2B5EF4-FFF2-40B4-BE49-F238E27FC236}">
                <a16:creationId xmlns:a16="http://schemas.microsoft.com/office/drawing/2014/main" id="{2B6E6709-989A-43DB-8EBD-5A28C0F4D60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08E8DEC-74A5-4B43-B2D0-65B691312EBB}" type="slidenum">
              <a:rPr lang="el-GR" altLang="en-US" sz="1200">
                <a:solidFill>
                  <a:srgbClr val="898989"/>
                </a:solidFill>
              </a:rPr>
              <a:pPr>
                <a:spcBef>
                  <a:spcPct val="0"/>
                </a:spcBef>
                <a:buFontTx/>
                <a:buNone/>
              </a:pPr>
              <a:t>5</a:t>
            </a:fld>
            <a:endParaRPr lang="el-GR" altLang="en-US" sz="1200">
              <a:solidFill>
                <a:srgbClr val="898989"/>
              </a:solidFill>
            </a:endParaRPr>
          </a:p>
        </p:txBody>
      </p:sp>
      <p:sp>
        <p:nvSpPr>
          <p:cNvPr id="5" name="Θέση υποσέλιδου 4">
            <a:extLst>
              <a:ext uri="{FF2B5EF4-FFF2-40B4-BE49-F238E27FC236}">
                <a16:creationId xmlns:a16="http://schemas.microsoft.com/office/drawing/2014/main" id="{0C00FC2E-E46F-4C4C-B2C3-6FA92F4C283E}"/>
              </a:ext>
            </a:extLst>
          </p:cNvPr>
          <p:cNvSpPr>
            <a:spLocks noGrp="1"/>
          </p:cNvSpPr>
          <p:nvPr>
            <p:ph type="ftr" sz="quarter" idx="11"/>
          </p:nvPr>
        </p:nvSpPr>
        <p:spPr/>
        <p:txBody>
          <a:bodyPr/>
          <a:lstStyle/>
          <a:p>
            <a:pPr>
              <a:defRPr/>
            </a:pPr>
            <a:r>
              <a:rPr lang="el-GR" dirty="0"/>
              <a:t>ΣΕΠΤΕΜΒΡΙΟΣ – ΟΚΤΩΒΡΙΟΣ 2018</a:t>
            </a:r>
          </a:p>
        </p:txBody>
      </p:sp>
      <p:pic>
        <p:nvPicPr>
          <p:cNvPr id="20484" name="Picture 6">
            <a:extLst>
              <a:ext uri="{FF2B5EF4-FFF2-40B4-BE49-F238E27FC236}">
                <a16:creationId xmlns:a16="http://schemas.microsoft.com/office/drawing/2014/main" id="{37150CB8-CE33-4611-911F-DD9779BF52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a:extLst>
              <a:ext uri="{FF2B5EF4-FFF2-40B4-BE49-F238E27FC236}">
                <a16:creationId xmlns:a16="http://schemas.microsoft.com/office/drawing/2014/main" id="{7D6646C1-0C9A-4E2B-9E9D-6EEAD7418039}"/>
              </a:ext>
            </a:extLst>
          </p:cNvPr>
          <p:cNvSpPr>
            <a:spLocks noGrp="1"/>
          </p:cNvSpPr>
          <p:nvPr>
            <p:ph type="title"/>
          </p:nvPr>
        </p:nvSpPr>
        <p:spPr>
          <a:xfrm>
            <a:off x="0" y="0"/>
            <a:ext cx="9144000" cy="620713"/>
          </a:xfrm>
        </p:spPr>
        <p:txBody>
          <a:bodyPr/>
          <a:lstStyle/>
          <a:p>
            <a:pPr eaLnBrk="1" hangingPunct="1"/>
            <a:r>
              <a:rPr lang="el-GR" altLang="el-GR" sz="3600" b="1">
                <a:ea typeface="Calibri" panose="020F0502020204030204" pitchFamily="34" charset="0"/>
                <a:cs typeface="Times New Roman" panose="02020603050405020304" pitchFamily="18" charset="0"/>
              </a:rPr>
              <a:t>Τύπος προϋπολογισμού ΟΤΑ</a:t>
            </a:r>
          </a:p>
        </p:txBody>
      </p:sp>
      <p:sp>
        <p:nvSpPr>
          <p:cNvPr id="13315" name="Θέση περιεχομένου 2">
            <a:extLst>
              <a:ext uri="{FF2B5EF4-FFF2-40B4-BE49-F238E27FC236}">
                <a16:creationId xmlns:a16="http://schemas.microsoft.com/office/drawing/2014/main" id="{BE188781-ABB6-498D-B669-66FA152A805E}"/>
              </a:ext>
            </a:extLst>
          </p:cNvPr>
          <p:cNvSpPr>
            <a:spLocks noGrp="1"/>
          </p:cNvSpPr>
          <p:nvPr>
            <p:ph idx="1"/>
          </p:nvPr>
        </p:nvSpPr>
        <p:spPr>
          <a:xfrm>
            <a:off x="179388" y="908050"/>
            <a:ext cx="8640762" cy="5589588"/>
          </a:xfrm>
        </p:spPr>
        <p:txBody>
          <a:bodyPr/>
          <a:lstStyle/>
          <a:p>
            <a:pPr marL="347472" indent="-347472" algn="just">
              <a:spcBef>
                <a:spcPts val="624"/>
              </a:spcBef>
              <a:spcAft>
                <a:spcPts val="600"/>
              </a:spcAft>
              <a:buSzPts val="2600"/>
              <a:buFont typeface="Wingdings"/>
              <a:buChar char="Ø"/>
              <a:defRPr/>
            </a:pPr>
            <a:r>
              <a:rPr lang="el-GR" sz="2500" dirty="0"/>
              <a:t>Καταρτίζονται σε </a:t>
            </a:r>
            <a:r>
              <a:rPr lang="el-GR" sz="2500" b="1" dirty="0"/>
              <a:t>ταμειακή βάση</a:t>
            </a:r>
            <a:r>
              <a:rPr lang="el-GR" sz="2500" dirty="0"/>
              <a:t>. </a:t>
            </a:r>
          </a:p>
          <a:p>
            <a:pPr algn="just">
              <a:spcAft>
                <a:spcPts val="600"/>
              </a:spcAft>
              <a:buFont typeface="Wingdings" pitchFamily="2" charset="2"/>
              <a:buChar char="Ø"/>
              <a:defRPr/>
            </a:pPr>
            <a:r>
              <a:rPr lang="el-GR" sz="2500" dirty="0"/>
              <a:t>Στα έσοδα </a:t>
            </a:r>
            <a:r>
              <a:rPr lang="el-GR" sz="2500" b="1" dirty="0"/>
              <a:t>περιλαμβάνεται το χρηματικό υπόλοιπο </a:t>
            </a:r>
            <a:r>
              <a:rPr lang="el-GR" sz="2500" dirty="0"/>
              <a:t>της προηγούμενης οικονομικής χρήσης. </a:t>
            </a:r>
          </a:p>
          <a:p>
            <a:pPr algn="just">
              <a:spcBef>
                <a:spcPts val="0"/>
              </a:spcBef>
              <a:spcAft>
                <a:spcPts val="600"/>
              </a:spcAft>
              <a:buFont typeface="Wingdings" pitchFamily="2" charset="2"/>
              <a:buChar char="Ø"/>
              <a:defRPr/>
            </a:pPr>
            <a:r>
              <a:rPr lang="el-GR" sz="2500" dirty="0"/>
              <a:t>Στις δαπάνες εγγράφεται </a:t>
            </a:r>
            <a:r>
              <a:rPr lang="el-GR" sz="2500" b="1" dirty="0"/>
              <a:t>πίστωση αποθεματικού</a:t>
            </a:r>
            <a:r>
              <a:rPr lang="el-GR" sz="2500" dirty="0"/>
              <a:t>.</a:t>
            </a:r>
            <a:r>
              <a:rPr lang="el-GR" sz="2500" b="1" dirty="0"/>
              <a:t> </a:t>
            </a:r>
          </a:p>
          <a:p>
            <a:pPr algn="just">
              <a:spcBef>
                <a:spcPts val="0"/>
              </a:spcBef>
              <a:spcAft>
                <a:spcPts val="600"/>
              </a:spcAft>
              <a:buFont typeface="Wingdings" pitchFamily="2" charset="2"/>
              <a:buChar char="Ø"/>
              <a:defRPr/>
            </a:pPr>
            <a:r>
              <a:rPr lang="el-GR" sz="2500" dirty="0"/>
              <a:t> Προτεραιότητα στις υποχρεωτικές δαπάνες (άρθρο 158 ΚΔΚ)</a:t>
            </a:r>
          </a:p>
          <a:p>
            <a:pPr algn="just">
              <a:spcAft>
                <a:spcPts val="600"/>
              </a:spcAft>
              <a:buFont typeface="Wingdings" pitchFamily="2" charset="2"/>
              <a:buChar char="Ø"/>
              <a:defRPr/>
            </a:pPr>
            <a:r>
              <a:rPr lang="el-GR" sz="2500" dirty="0"/>
              <a:t>Η θέση του προϋπολογισμού πρέπει να είναι </a:t>
            </a:r>
            <a:r>
              <a:rPr lang="el-GR" sz="2500" b="1" dirty="0"/>
              <a:t>ταμειακά τουλάχιστον ισοσκελισμένη</a:t>
            </a:r>
            <a:r>
              <a:rPr lang="el-GR" sz="2500" dirty="0"/>
              <a:t> (με χρηματικό υπόλοιπο και χρηματοοικονομικές συναλλαγές). </a:t>
            </a:r>
          </a:p>
          <a:p>
            <a:pPr algn="just">
              <a:spcAft>
                <a:spcPts val="600"/>
              </a:spcAft>
              <a:buFont typeface="Wingdings" pitchFamily="2" charset="2"/>
              <a:buChar char="Ø"/>
              <a:defRPr/>
            </a:pPr>
            <a:r>
              <a:rPr lang="el-GR" sz="2500" b="1" dirty="0"/>
              <a:t>Δυνατότητα αναμόρφωσης προϋπολογισμού </a:t>
            </a:r>
            <a:r>
              <a:rPr lang="el-GR" sz="2500" dirty="0"/>
              <a:t>(δηλαδή αυξομειώσεων του αρχικά εγκεκριμένου προϋπολογισμού).</a:t>
            </a:r>
          </a:p>
          <a:p>
            <a:pPr marL="0" indent="0" algn="just" eaLnBrk="1" hangingPunct="1">
              <a:lnSpc>
                <a:spcPct val="150000"/>
              </a:lnSpc>
              <a:spcBef>
                <a:spcPts val="1200"/>
              </a:spcBef>
              <a:spcAft>
                <a:spcPts val="600"/>
              </a:spcAft>
              <a:buFont typeface="Arial" charset="0"/>
              <a:buNone/>
              <a:defRPr/>
            </a:pPr>
            <a:endParaRPr lang="el-GR" altLang="el-GR" sz="2500" dirty="0"/>
          </a:p>
        </p:txBody>
      </p:sp>
      <p:sp>
        <p:nvSpPr>
          <p:cNvPr id="22532" name="Θέση αριθμού διαφάνειας 3">
            <a:extLst>
              <a:ext uri="{FF2B5EF4-FFF2-40B4-BE49-F238E27FC236}">
                <a16:creationId xmlns:a16="http://schemas.microsoft.com/office/drawing/2014/main" id="{E28BE980-79A1-4AF9-BD2C-E9F720888F7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F2BD346-1065-4C7C-A535-409D92B4DCC9}" type="slidenum">
              <a:rPr lang="el-GR" altLang="en-US" sz="1200">
                <a:solidFill>
                  <a:srgbClr val="898989"/>
                </a:solidFill>
              </a:rPr>
              <a:pPr>
                <a:spcBef>
                  <a:spcPct val="0"/>
                </a:spcBef>
                <a:buFontTx/>
                <a:buNone/>
              </a:pPr>
              <a:t>6</a:t>
            </a:fld>
            <a:endParaRPr lang="el-GR" altLang="en-US" sz="1200">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a:extLst>
              <a:ext uri="{FF2B5EF4-FFF2-40B4-BE49-F238E27FC236}">
                <a16:creationId xmlns:a16="http://schemas.microsoft.com/office/drawing/2014/main" id="{DC23E4DF-5584-44E5-9C0A-2C962B67CE50}"/>
              </a:ext>
            </a:extLst>
          </p:cNvPr>
          <p:cNvSpPr>
            <a:spLocks noGrp="1"/>
          </p:cNvSpPr>
          <p:nvPr>
            <p:ph type="title"/>
          </p:nvPr>
        </p:nvSpPr>
        <p:spPr>
          <a:xfrm>
            <a:off x="0" y="0"/>
            <a:ext cx="9144000" cy="620713"/>
          </a:xfrm>
        </p:spPr>
        <p:txBody>
          <a:bodyPr/>
          <a:lstStyle/>
          <a:p>
            <a:pPr eaLnBrk="1" hangingPunct="1"/>
            <a:r>
              <a:rPr lang="el-GR" altLang="el-GR" sz="3600" b="1">
                <a:ea typeface="Calibri" panose="020F0502020204030204" pitchFamily="34" charset="0"/>
                <a:cs typeface="Times New Roman" panose="02020603050405020304" pitchFamily="18" charset="0"/>
              </a:rPr>
              <a:t>Ταμειακή βάση προϋπολογισμού ΟΤΑ</a:t>
            </a:r>
          </a:p>
        </p:txBody>
      </p:sp>
      <p:sp>
        <p:nvSpPr>
          <p:cNvPr id="13315" name="Θέση περιεχομένου 2">
            <a:extLst>
              <a:ext uri="{FF2B5EF4-FFF2-40B4-BE49-F238E27FC236}">
                <a16:creationId xmlns:a16="http://schemas.microsoft.com/office/drawing/2014/main" id="{83EE7299-3BE5-4933-B8AF-20721F1F2AE6}"/>
              </a:ext>
            </a:extLst>
          </p:cNvPr>
          <p:cNvSpPr>
            <a:spLocks noGrp="1"/>
          </p:cNvSpPr>
          <p:nvPr>
            <p:ph idx="1"/>
          </p:nvPr>
        </p:nvSpPr>
        <p:spPr>
          <a:xfrm>
            <a:off x="0" y="620713"/>
            <a:ext cx="9144000" cy="6237287"/>
          </a:xfrm>
        </p:spPr>
        <p:txBody>
          <a:bodyPr/>
          <a:lstStyle/>
          <a:p>
            <a:pPr marL="0" indent="0" algn="ctr">
              <a:spcBef>
                <a:spcPts val="0"/>
              </a:spcBef>
              <a:spcAft>
                <a:spcPts val="600"/>
              </a:spcAft>
              <a:buFont typeface="Arial" charset="0"/>
              <a:buNone/>
              <a:defRPr/>
            </a:pPr>
            <a:r>
              <a:rPr lang="el-GR" b="1" u="sng" dirty="0">
                <a:solidFill>
                  <a:schemeClr val="tx2">
                    <a:lumMod val="50000"/>
                  </a:schemeClr>
                </a:solidFill>
              </a:rPr>
              <a:t>Έγγραφές εσόδων</a:t>
            </a:r>
            <a:endParaRPr lang="el-GR" u="sng" dirty="0">
              <a:solidFill>
                <a:schemeClr val="tx2">
                  <a:lumMod val="50000"/>
                </a:schemeClr>
              </a:solidFill>
            </a:endParaRPr>
          </a:p>
          <a:p>
            <a:pPr marL="0" lvl="1" indent="0" algn="ctr">
              <a:spcBef>
                <a:spcPts val="0"/>
              </a:spcBef>
              <a:spcAft>
                <a:spcPts val="0"/>
              </a:spcAft>
              <a:buFont typeface="Arial" charset="0"/>
              <a:buNone/>
              <a:defRPr/>
            </a:pPr>
            <a:r>
              <a:rPr lang="el-GR" b="1" dirty="0">
                <a:solidFill>
                  <a:schemeClr val="accent2">
                    <a:lumMod val="50000"/>
                  </a:schemeClr>
                </a:solidFill>
              </a:rPr>
              <a:t>έσοδα που πρέπει να βεβαιωθούν και να εισπραχτούν κατά το οικονομικό έτος </a:t>
            </a:r>
          </a:p>
          <a:p>
            <a:pPr marL="0" lvl="1" indent="0" algn="ctr">
              <a:spcBef>
                <a:spcPts val="0"/>
              </a:spcBef>
              <a:spcAft>
                <a:spcPts val="0"/>
              </a:spcAft>
              <a:buFont typeface="Arial" charset="0"/>
              <a:buNone/>
              <a:defRPr/>
            </a:pPr>
            <a:r>
              <a:rPr lang="el-GR" sz="3200" b="1" dirty="0"/>
              <a:t>+ </a:t>
            </a:r>
          </a:p>
          <a:p>
            <a:pPr marL="0" lvl="1" indent="0" algn="ctr">
              <a:spcBef>
                <a:spcPts val="0"/>
              </a:spcBef>
              <a:spcAft>
                <a:spcPts val="0"/>
              </a:spcAft>
              <a:buFont typeface="Arial" charset="0"/>
              <a:buNone/>
              <a:defRPr/>
            </a:pPr>
            <a:r>
              <a:rPr lang="el-GR" b="1" dirty="0">
                <a:solidFill>
                  <a:schemeClr val="accent2">
                    <a:lumMod val="50000"/>
                  </a:schemeClr>
                </a:solidFill>
              </a:rPr>
              <a:t>εισπρακτέα υπόλοιπα από έσοδα βεβαιωθέντα κατά τα παρελθόντα οικονομικά έτη</a:t>
            </a:r>
          </a:p>
          <a:p>
            <a:pPr marL="0" lvl="1" indent="0" algn="ctr">
              <a:spcBef>
                <a:spcPts val="1200"/>
              </a:spcBef>
              <a:spcAft>
                <a:spcPts val="0"/>
              </a:spcAft>
              <a:buFont typeface="Arial" charset="0"/>
              <a:buNone/>
              <a:defRPr/>
            </a:pPr>
            <a:r>
              <a:rPr lang="el-GR" sz="3200" b="1" u="sng" dirty="0">
                <a:solidFill>
                  <a:schemeClr val="tx2">
                    <a:lumMod val="50000"/>
                  </a:schemeClr>
                </a:solidFill>
              </a:rPr>
              <a:t>Εγγραφές πιστώσεων</a:t>
            </a:r>
            <a:endParaRPr lang="el-GR" sz="3200" u="sng" dirty="0">
              <a:solidFill>
                <a:schemeClr val="tx2">
                  <a:lumMod val="50000"/>
                </a:schemeClr>
              </a:solidFill>
            </a:endParaRPr>
          </a:p>
          <a:p>
            <a:pPr marL="0" lvl="1" indent="0" algn="ctr">
              <a:spcBef>
                <a:spcPts val="0"/>
              </a:spcBef>
              <a:spcAft>
                <a:spcPts val="600"/>
              </a:spcAft>
              <a:buFont typeface="Arial" charset="0"/>
              <a:buNone/>
              <a:defRPr/>
            </a:pPr>
            <a:r>
              <a:rPr lang="el-GR" sz="2000" b="1" dirty="0"/>
              <a:t>(Υποχρεώσεις που θα καταστούν απαιτητές από τους δικαιούχους κατά τη διάρκεια του έτους )</a:t>
            </a:r>
          </a:p>
          <a:p>
            <a:pPr marL="0" lvl="1" indent="0" algn="ctr">
              <a:spcBef>
                <a:spcPts val="0"/>
              </a:spcBef>
              <a:spcAft>
                <a:spcPts val="0"/>
              </a:spcAft>
              <a:buFont typeface="Arial" charset="0"/>
              <a:buNone/>
              <a:defRPr/>
            </a:pPr>
            <a:r>
              <a:rPr lang="el-GR" b="1" dirty="0">
                <a:solidFill>
                  <a:schemeClr val="accent2">
                    <a:lumMod val="50000"/>
                  </a:schemeClr>
                </a:solidFill>
              </a:rPr>
              <a:t>δαπάνες που θα πραγματοποιηθούν στο έτος</a:t>
            </a:r>
          </a:p>
          <a:p>
            <a:pPr marL="0" lvl="1" indent="0" algn="ctr">
              <a:spcBef>
                <a:spcPts val="0"/>
              </a:spcBef>
              <a:spcAft>
                <a:spcPts val="0"/>
              </a:spcAft>
              <a:buFont typeface="Arial" charset="0"/>
              <a:buNone/>
              <a:defRPr/>
            </a:pPr>
            <a:r>
              <a:rPr lang="el-GR" sz="2400" i="1" dirty="0"/>
              <a:t>για τις οποίες δεν υπάρχει συμφωνία διενέργειας της πληρωμής σε επόμενο έτος </a:t>
            </a:r>
            <a:endParaRPr lang="el-GR" i="1" dirty="0"/>
          </a:p>
          <a:p>
            <a:pPr marL="0" lvl="1" indent="0" algn="ctr">
              <a:spcBef>
                <a:spcPts val="0"/>
              </a:spcBef>
              <a:spcAft>
                <a:spcPts val="0"/>
              </a:spcAft>
              <a:buFont typeface="Arial" charset="0"/>
              <a:buNone/>
              <a:defRPr/>
            </a:pPr>
            <a:r>
              <a:rPr lang="el-GR" sz="3200" b="1" dirty="0"/>
              <a:t>+ </a:t>
            </a:r>
          </a:p>
          <a:p>
            <a:pPr marL="0" lvl="1" indent="0" algn="ctr">
              <a:spcBef>
                <a:spcPts val="0"/>
              </a:spcBef>
              <a:spcAft>
                <a:spcPts val="0"/>
              </a:spcAft>
              <a:buFont typeface="Arial" charset="0"/>
              <a:buNone/>
              <a:defRPr/>
            </a:pPr>
            <a:r>
              <a:rPr lang="el-GR" b="1" dirty="0">
                <a:solidFill>
                  <a:schemeClr val="accent2">
                    <a:lumMod val="50000"/>
                  </a:schemeClr>
                </a:solidFill>
              </a:rPr>
              <a:t>απλήρωτες δαπάνες προηγούμενων οικονομικών ετών </a:t>
            </a:r>
          </a:p>
          <a:p>
            <a:pPr marL="0" indent="0" algn="just" eaLnBrk="1" hangingPunct="1">
              <a:lnSpc>
                <a:spcPct val="150000"/>
              </a:lnSpc>
              <a:spcBef>
                <a:spcPts val="1200"/>
              </a:spcBef>
              <a:spcAft>
                <a:spcPts val="600"/>
              </a:spcAft>
              <a:buFont typeface="Arial" charset="0"/>
              <a:buNone/>
              <a:defRPr/>
            </a:pPr>
            <a:endParaRPr lang="el-GR" altLang="el-GR" sz="2600" dirty="0"/>
          </a:p>
        </p:txBody>
      </p:sp>
      <p:sp>
        <p:nvSpPr>
          <p:cNvPr id="24580" name="Θέση αριθμού διαφάνειας 3">
            <a:extLst>
              <a:ext uri="{FF2B5EF4-FFF2-40B4-BE49-F238E27FC236}">
                <a16:creationId xmlns:a16="http://schemas.microsoft.com/office/drawing/2014/main" id="{05F865C8-E582-4298-9439-2B7B3E4768C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15ACFAE-04F0-4331-A161-C8A928C50B23}" type="slidenum">
              <a:rPr lang="el-GR" altLang="en-US" sz="1200">
                <a:solidFill>
                  <a:srgbClr val="898989"/>
                </a:solidFill>
              </a:rPr>
              <a:pPr>
                <a:spcBef>
                  <a:spcPct val="0"/>
                </a:spcBef>
                <a:buFontTx/>
                <a:buNone/>
              </a:pPr>
              <a:t>7</a:t>
            </a:fld>
            <a:endParaRPr lang="el-GR" altLang="en-US" sz="1200">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10CD252C-9C8B-4CA0-98D7-AD8215F7BF5B}"/>
              </a:ext>
            </a:extLst>
          </p:cNvPr>
          <p:cNvSpPr>
            <a:spLocks noGrp="1"/>
          </p:cNvSpPr>
          <p:nvPr>
            <p:ph type="title"/>
          </p:nvPr>
        </p:nvSpPr>
        <p:spPr>
          <a:xfrm>
            <a:off x="0" y="0"/>
            <a:ext cx="9144000" cy="1125538"/>
          </a:xfrm>
          <a:solidFill>
            <a:schemeClr val="tx2">
              <a:lumMod val="50000"/>
            </a:schemeClr>
          </a:solidFill>
        </p:spPr>
        <p:txBody>
          <a:bodyPr/>
          <a:lstStyle/>
          <a:p>
            <a:pPr eaLnBrk="1" hangingPunct="1">
              <a:defRPr/>
            </a:pPr>
            <a:r>
              <a:rPr lang="el-GR" altLang="el-GR" sz="3600" b="1" dirty="0">
                <a:solidFill>
                  <a:schemeClr val="bg1"/>
                </a:solidFill>
                <a:ea typeface="Calibri" pitchFamily="34" charset="0"/>
                <a:cs typeface="Times New Roman" pitchFamily="18" charset="0"/>
              </a:rPr>
              <a:t>Η αρχή της κατ’ ελάχιστον ισοσκέλισης του προϋπολογισμού</a:t>
            </a:r>
          </a:p>
        </p:txBody>
      </p:sp>
      <p:sp>
        <p:nvSpPr>
          <p:cNvPr id="13315" name="Θέση περιεχομένου 2">
            <a:extLst>
              <a:ext uri="{FF2B5EF4-FFF2-40B4-BE49-F238E27FC236}">
                <a16:creationId xmlns:a16="http://schemas.microsoft.com/office/drawing/2014/main" id="{F0DA66DB-33D1-414C-A1FD-E62361C6C1A9}"/>
              </a:ext>
            </a:extLst>
          </p:cNvPr>
          <p:cNvSpPr>
            <a:spLocks noGrp="1"/>
          </p:cNvSpPr>
          <p:nvPr>
            <p:ph idx="1"/>
          </p:nvPr>
        </p:nvSpPr>
        <p:spPr>
          <a:xfrm>
            <a:off x="0" y="1125538"/>
            <a:ext cx="9144000" cy="5732462"/>
          </a:xfrm>
          <a:solidFill>
            <a:schemeClr val="bg1">
              <a:lumMod val="95000"/>
            </a:schemeClr>
          </a:solidFill>
          <a:ln w="12700"/>
        </p:spPr>
        <p:txBody>
          <a:bodyPr/>
          <a:lstStyle/>
          <a:p>
            <a:pPr marL="0" indent="0" algn="ctr">
              <a:spcBef>
                <a:spcPts val="0"/>
              </a:spcBef>
              <a:spcAft>
                <a:spcPts val="600"/>
              </a:spcAft>
              <a:buFont typeface="Arial" charset="0"/>
              <a:buNone/>
              <a:defRPr/>
            </a:pPr>
            <a:r>
              <a:rPr lang="el-GR" sz="4400" b="1" dirty="0">
                <a:solidFill>
                  <a:srgbClr val="990000"/>
                </a:solidFill>
              </a:rPr>
              <a:t>?</a:t>
            </a:r>
            <a:r>
              <a:rPr lang="el-GR" sz="4000" b="1" dirty="0">
                <a:solidFill>
                  <a:srgbClr val="990000"/>
                </a:solidFill>
              </a:rPr>
              <a:t> Είναι αρκετός ο έλεγχος της σχέσης</a:t>
            </a:r>
            <a:r>
              <a:rPr lang="el-GR" sz="4400" b="1" dirty="0">
                <a:solidFill>
                  <a:srgbClr val="990000"/>
                </a:solidFill>
              </a:rPr>
              <a:t> ?</a:t>
            </a:r>
            <a:endParaRPr lang="el-GR" sz="4000" b="1" dirty="0">
              <a:solidFill>
                <a:srgbClr val="990000"/>
              </a:solidFill>
            </a:endParaRPr>
          </a:p>
          <a:p>
            <a:pPr marL="0" indent="0" algn="ctr">
              <a:spcBef>
                <a:spcPts val="2400"/>
              </a:spcBef>
              <a:spcAft>
                <a:spcPts val="600"/>
              </a:spcAft>
              <a:buFont typeface="Arial" charset="0"/>
              <a:buNone/>
              <a:defRPr/>
            </a:pPr>
            <a:r>
              <a:rPr lang="el-GR" sz="4800" b="1" dirty="0">
                <a:solidFill>
                  <a:schemeClr val="tx2">
                    <a:lumMod val="50000"/>
                  </a:schemeClr>
                </a:solidFill>
              </a:rPr>
              <a:t>ΕΣΟΔΑ Προϋπολογισμού</a:t>
            </a:r>
          </a:p>
          <a:p>
            <a:pPr marL="0" indent="0" algn="ctr">
              <a:spcBef>
                <a:spcPts val="0"/>
              </a:spcBef>
              <a:spcAft>
                <a:spcPts val="0"/>
              </a:spcAft>
              <a:buFont typeface="Arial" charset="0"/>
              <a:buNone/>
              <a:defRPr/>
            </a:pPr>
            <a:r>
              <a:rPr lang="el-GR" sz="4800" b="1" dirty="0">
                <a:solidFill>
                  <a:schemeClr val="tx2">
                    <a:lumMod val="50000"/>
                  </a:schemeClr>
                </a:solidFill>
              </a:rPr>
              <a:t> &gt; = </a:t>
            </a:r>
          </a:p>
          <a:p>
            <a:pPr marL="0" indent="0" algn="ctr">
              <a:spcBef>
                <a:spcPts val="0"/>
              </a:spcBef>
              <a:spcAft>
                <a:spcPts val="0"/>
              </a:spcAft>
              <a:buFont typeface="Arial" charset="0"/>
              <a:buNone/>
              <a:defRPr/>
            </a:pPr>
            <a:r>
              <a:rPr lang="el-GR" sz="4800" b="1" dirty="0">
                <a:solidFill>
                  <a:schemeClr val="tx2">
                    <a:lumMod val="50000"/>
                  </a:schemeClr>
                </a:solidFill>
              </a:rPr>
              <a:t>ΕΞΟΔΑ Προϋπολογισμού</a:t>
            </a:r>
            <a:endParaRPr lang="el-GR" sz="4400" b="1" dirty="0">
              <a:solidFill>
                <a:schemeClr val="tx2">
                  <a:lumMod val="50000"/>
                </a:schemeClr>
              </a:solidFill>
            </a:endParaRPr>
          </a:p>
          <a:p>
            <a:pPr marL="0" indent="0" algn="ctr" eaLnBrk="1" hangingPunct="1">
              <a:lnSpc>
                <a:spcPct val="150000"/>
              </a:lnSpc>
              <a:spcBef>
                <a:spcPts val="1800"/>
              </a:spcBef>
              <a:spcAft>
                <a:spcPts val="600"/>
              </a:spcAft>
              <a:buFont typeface="Arial" charset="0"/>
              <a:buNone/>
              <a:defRPr/>
            </a:pPr>
            <a:r>
              <a:rPr lang="el-GR" altLang="el-GR" sz="4800" b="1" dirty="0">
                <a:solidFill>
                  <a:srgbClr val="FF0000"/>
                </a:solidFill>
                <a:effectLst>
                  <a:outerShdw blurRad="38100" dist="38100" dir="2700000" algn="tl">
                    <a:srgbClr val="000000">
                      <a:alpha val="43137"/>
                    </a:srgbClr>
                  </a:outerShdw>
                </a:effectLst>
              </a:rPr>
              <a:t>ΔΕΝ ΑΡΚΕΙ</a:t>
            </a:r>
          </a:p>
        </p:txBody>
      </p:sp>
      <p:sp>
        <p:nvSpPr>
          <p:cNvPr id="26628" name="Θέση αριθμού διαφάνειας 3">
            <a:extLst>
              <a:ext uri="{FF2B5EF4-FFF2-40B4-BE49-F238E27FC236}">
                <a16:creationId xmlns:a16="http://schemas.microsoft.com/office/drawing/2014/main" id="{1555CC5C-F58C-4454-8090-F8B84D1261E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92E3A39-0A55-456E-A3A9-2DAF50AF0825}" type="slidenum">
              <a:rPr lang="el-GR" altLang="en-US" sz="1200">
                <a:solidFill>
                  <a:srgbClr val="898989"/>
                </a:solidFill>
              </a:rPr>
              <a:pPr>
                <a:spcBef>
                  <a:spcPct val="0"/>
                </a:spcBef>
                <a:buFontTx/>
                <a:buNone/>
              </a:pPr>
              <a:t>8</a:t>
            </a:fld>
            <a:endParaRPr lang="el-GR" altLang="en-US" sz="1200">
              <a:solidFill>
                <a:srgbClr val="8989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a:extLst>
              <a:ext uri="{FF2B5EF4-FFF2-40B4-BE49-F238E27FC236}">
                <a16:creationId xmlns:a16="http://schemas.microsoft.com/office/drawing/2014/main" id="{2E40CE27-459B-47D1-B7CE-E9557D4D0015}"/>
              </a:ext>
            </a:extLst>
          </p:cNvPr>
          <p:cNvSpPr>
            <a:spLocks noGrp="1"/>
          </p:cNvSpPr>
          <p:nvPr>
            <p:ph type="title"/>
          </p:nvPr>
        </p:nvSpPr>
        <p:spPr>
          <a:xfrm>
            <a:off x="0" y="0"/>
            <a:ext cx="9144000" cy="1123950"/>
          </a:xfrm>
          <a:solidFill>
            <a:schemeClr val="accent2">
              <a:lumMod val="75000"/>
            </a:schemeClr>
          </a:solidFill>
        </p:spPr>
        <p:txBody>
          <a:bodyPr/>
          <a:lstStyle/>
          <a:p>
            <a:pPr eaLnBrk="1" hangingPunct="1">
              <a:defRPr/>
            </a:pPr>
            <a:r>
              <a:rPr lang="el-GR" altLang="el-GR" sz="3200" b="1" dirty="0">
                <a:solidFill>
                  <a:schemeClr val="bg1"/>
                </a:solidFill>
                <a:ea typeface="Calibri" pitchFamily="34" charset="0"/>
                <a:cs typeface="Times New Roman" pitchFamily="18" charset="0"/>
              </a:rPr>
              <a:t>Ο ΟΤΑ ως </a:t>
            </a:r>
            <a:r>
              <a:rPr lang="el-GR" altLang="el-GR" sz="3200" b="1" dirty="0">
                <a:solidFill>
                  <a:schemeClr val="bg1"/>
                </a:solidFill>
                <a:effectLst>
                  <a:outerShdw blurRad="38100" dist="38100" dir="2700000" algn="tl">
                    <a:srgbClr val="000000">
                      <a:alpha val="43137"/>
                    </a:srgbClr>
                  </a:outerShdw>
                </a:effectLst>
                <a:ea typeface="Calibri" pitchFamily="34" charset="0"/>
                <a:cs typeface="Times New Roman" pitchFamily="18" charset="0"/>
              </a:rPr>
              <a:t>σύνολο δραστηριοτήτων</a:t>
            </a:r>
            <a:br>
              <a:rPr lang="el-GR" altLang="el-GR" sz="3200" b="1" dirty="0">
                <a:solidFill>
                  <a:schemeClr val="bg1"/>
                </a:solidFill>
                <a:ea typeface="Calibri" pitchFamily="34" charset="0"/>
                <a:cs typeface="Times New Roman" pitchFamily="18" charset="0"/>
              </a:rPr>
            </a:br>
            <a:r>
              <a:rPr lang="el-GR" altLang="el-GR" sz="3200" b="1" dirty="0">
                <a:solidFill>
                  <a:schemeClr val="bg1"/>
                </a:solidFill>
                <a:ea typeface="Calibri" pitchFamily="34" charset="0"/>
                <a:cs typeface="Times New Roman" pitchFamily="18" charset="0"/>
              </a:rPr>
              <a:t>με διαφοροποιημένους κανόνες ισοσκέλισης</a:t>
            </a:r>
          </a:p>
        </p:txBody>
      </p:sp>
      <p:sp>
        <p:nvSpPr>
          <p:cNvPr id="13315" name="Θέση περιεχομένου 2">
            <a:extLst>
              <a:ext uri="{FF2B5EF4-FFF2-40B4-BE49-F238E27FC236}">
                <a16:creationId xmlns:a16="http://schemas.microsoft.com/office/drawing/2014/main" id="{CC97ED17-A7B0-46FF-AB49-2F4606F3559B}"/>
              </a:ext>
            </a:extLst>
          </p:cNvPr>
          <p:cNvSpPr>
            <a:spLocks noGrp="1"/>
          </p:cNvSpPr>
          <p:nvPr>
            <p:ph idx="1"/>
          </p:nvPr>
        </p:nvSpPr>
        <p:spPr>
          <a:xfrm>
            <a:off x="395288" y="1412875"/>
            <a:ext cx="8424862" cy="5084763"/>
          </a:xfrm>
        </p:spPr>
        <p:txBody>
          <a:bodyPr/>
          <a:lstStyle/>
          <a:p>
            <a:pPr marL="347472" indent="-347472" algn="just">
              <a:spcBef>
                <a:spcPts val="624"/>
              </a:spcBef>
              <a:spcAft>
                <a:spcPts val="600"/>
              </a:spcAft>
              <a:buSzPts val="2600"/>
              <a:buFont typeface="Arial" charset="0"/>
              <a:buNone/>
              <a:defRPr/>
            </a:pPr>
            <a:r>
              <a:rPr lang="el-GR" sz="2600" b="1" dirty="0"/>
              <a:t>Α. Ανταποδοτικές δραστηριότητες </a:t>
            </a:r>
          </a:p>
          <a:p>
            <a:pPr marL="347472" indent="-347472" algn="just">
              <a:spcBef>
                <a:spcPts val="624"/>
              </a:spcBef>
              <a:spcAft>
                <a:spcPts val="600"/>
              </a:spcAft>
              <a:buSzPts val="2600"/>
              <a:buFont typeface="Arial" charset="0"/>
              <a:buNone/>
              <a:defRPr/>
            </a:pPr>
            <a:r>
              <a:rPr lang="el-GR" sz="2600" b="1" dirty="0"/>
              <a:t>Β. Μη ανταποδοτικές δραστηριότητες</a:t>
            </a:r>
          </a:p>
          <a:p>
            <a:pPr marL="747522" lvl="1" indent="-432000">
              <a:spcBef>
                <a:spcPts val="624"/>
              </a:spcBef>
              <a:spcAft>
                <a:spcPts val="600"/>
              </a:spcAft>
              <a:buSzPts val="2600"/>
              <a:buFont typeface="Arial" charset="0"/>
              <a:buNone/>
              <a:defRPr/>
            </a:pPr>
            <a:r>
              <a:rPr lang="el-GR" sz="2400" b="1" dirty="0"/>
              <a:t>Β1. </a:t>
            </a:r>
            <a:r>
              <a:rPr lang="el-GR" sz="2400" dirty="0"/>
              <a:t>Δραστηριότητες / αρμοδιότητες που χρηματοδοτούνται από </a:t>
            </a:r>
            <a:r>
              <a:rPr lang="el-GR" sz="2400" b="1" dirty="0"/>
              <a:t>ειδικευμένες επιχορηγήσεις</a:t>
            </a:r>
          </a:p>
          <a:p>
            <a:pPr marL="747522" lvl="1" indent="-432000">
              <a:spcBef>
                <a:spcPts val="624"/>
              </a:spcBef>
              <a:spcAft>
                <a:spcPts val="600"/>
              </a:spcAft>
              <a:buSzPts val="2600"/>
              <a:buFont typeface="Arial" charset="0"/>
              <a:buNone/>
              <a:defRPr/>
            </a:pPr>
            <a:r>
              <a:rPr lang="el-GR" sz="2400" b="1" dirty="0"/>
              <a:t>Β2. </a:t>
            </a:r>
            <a:r>
              <a:rPr lang="el-GR" sz="2400" dirty="0"/>
              <a:t>Δράσεις και έργα που χρηματοδοτούνται από το </a:t>
            </a:r>
            <a:r>
              <a:rPr lang="el-GR" sz="2400" b="1" dirty="0"/>
              <a:t>Πρόγραμμα Δημοσίων Επενδύσεων </a:t>
            </a:r>
            <a:r>
              <a:rPr lang="el-GR" sz="2400" dirty="0"/>
              <a:t>ή από προγράμματα της Ευρωπαϊκής Επιτροπής και Διεθνών Οργανισμών, Δανεισμό και Αναπτυξιακά Προγράμματα.</a:t>
            </a:r>
          </a:p>
          <a:p>
            <a:pPr marL="747522" lvl="1" indent="-432000">
              <a:spcBef>
                <a:spcPts val="624"/>
              </a:spcBef>
              <a:spcAft>
                <a:spcPts val="600"/>
              </a:spcAft>
              <a:buSzPts val="2600"/>
              <a:buFont typeface="Arial" charset="0"/>
              <a:buNone/>
              <a:defRPr/>
            </a:pPr>
            <a:r>
              <a:rPr lang="el-GR" sz="2400" b="1" dirty="0"/>
              <a:t>Β3. Λοιπές μη ανταποδοτικές δραστηριότητες</a:t>
            </a:r>
          </a:p>
          <a:p>
            <a:pPr marL="864000" lvl="2" indent="0">
              <a:spcBef>
                <a:spcPts val="0"/>
              </a:spcBef>
              <a:spcAft>
                <a:spcPts val="200"/>
              </a:spcAft>
              <a:buSzPts val="2600"/>
              <a:buFont typeface="Arial" charset="0"/>
              <a:buNone/>
              <a:defRPr/>
            </a:pPr>
            <a:r>
              <a:rPr lang="el-GR" sz="2000" dirty="0"/>
              <a:t>Β.3.01. Ειδικευμένο έσοδο 01 (ΤΑΠ)</a:t>
            </a:r>
          </a:p>
          <a:p>
            <a:pPr marL="864000" lvl="2" indent="0">
              <a:spcBef>
                <a:spcPts val="0"/>
              </a:spcBef>
              <a:spcAft>
                <a:spcPts val="200"/>
              </a:spcAft>
              <a:buSzPts val="2600"/>
              <a:buFont typeface="Arial" charset="0"/>
              <a:buNone/>
              <a:defRPr/>
            </a:pPr>
            <a:r>
              <a:rPr lang="el-GR" sz="2000" dirty="0"/>
              <a:t>Β.3.02. Ειδικευμένο έσοδο Β02(Τέλος ανανεώσιμων πηγών ενέργειας)</a:t>
            </a:r>
          </a:p>
          <a:p>
            <a:pPr marL="864000" lvl="2" indent="0">
              <a:spcBef>
                <a:spcPts val="0"/>
              </a:spcBef>
              <a:spcAft>
                <a:spcPts val="200"/>
              </a:spcAft>
              <a:buSzPts val="2600"/>
              <a:buFont typeface="Arial" charset="0"/>
              <a:buNone/>
              <a:defRPr/>
            </a:pPr>
            <a:r>
              <a:rPr lang="el-GR" sz="2000" dirty="0"/>
              <a:t>Β.3.02. Δομή Βοήθεια στο Σπίτι</a:t>
            </a:r>
          </a:p>
          <a:p>
            <a:pPr marL="864000" lvl="2" indent="0">
              <a:spcBef>
                <a:spcPts val="0"/>
              </a:spcBef>
              <a:spcAft>
                <a:spcPts val="200"/>
              </a:spcAft>
              <a:buSzPts val="2600"/>
              <a:buFont typeface="Arial" charset="0"/>
              <a:buNone/>
              <a:defRPr/>
            </a:pPr>
            <a:r>
              <a:rPr lang="el-GR" sz="2000" dirty="0"/>
              <a:t>Β.3.ΧΧ. Αρμοδιότητες</a:t>
            </a:r>
            <a:endParaRPr lang="el-GR" sz="2000" i="1" dirty="0"/>
          </a:p>
          <a:p>
            <a:pPr marL="0" indent="0" algn="just" eaLnBrk="1" hangingPunct="1">
              <a:lnSpc>
                <a:spcPct val="150000"/>
              </a:lnSpc>
              <a:spcBef>
                <a:spcPts val="1200"/>
              </a:spcBef>
              <a:spcAft>
                <a:spcPts val="600"/>
              </a:spcAft>
              <a:buFont typeface="Arial" charset="0"/>
              <a:buNone/>
              <a:defRPr/>
            </a:pPr>
            <a:endParaRPr lang="el-GR" altLang="el-GR" sz="2600" dirty="0"/>
          </a:p>
        </p:txBody>
      </p:sp>
      <p:sp>
        <p:nvSpPr>
          <p:cNvPr id="28676" name="Θέση αριθμού διαφάνειας 3">
            <a:extLst>
              <a:ext uri="{FF2B5EF4-FFF2-40B4-BE49-F238E27FC236}">
                <a16:creationId xmlns:a16="http://schemas.microsoft.com/office/drawing/2014/main" id="{917E630A-DCD4-4C15-A675-D72F617BAD5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C8794AD-F22A-4349-B99D-F347D90A74AB}" type="slidenum">
              <a:rPr lang="el-GR" altLang="en-US" sz="1200">
                <a:solidFill>
                  <a:srgbClr val="898989"/>
                </a:solidFill>
              </a:rPr>
              <a:pPr>
                <a:spcBef>
                  <a:spcPct val="0"/>
                </a:spcBef>
                <a:buFontTx/>
                <a:buNone/>
              </a:pPr>
              <a:t>9</a:t>
            </a:fld>
            <a:endParaRPr lang="el-GR" altLang="en-US" sz="1200">
              <a:solidFill>
                <a:srgbClr val="898989"/>
              </a:solidFill>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5578</TotalTime>
  <Words>3362</Words>
  <Application>Microsoft Office PowerPoint</Application>
  <PresentationFormat>Προβολή στην οθόνη (4:3)</PresentationFormat>
  <Paragraphs>519</Paragraphs>
  <Slides>39</Slides>
  <Notes>37</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39</vt:i4>
      </vt:variant>
    </vt:vector>
  </HeadingPairs>
  <TitlesOfParts>
    <vt:vector size="44" baseType="lpstr">
      <vt:lpstr>Arial</vt:lpstr>
      <vt:lpstr>Calibri</vt:lpstr>
      <vt:lpstr>Wingdings</vt:lpstr>
      <vt:lpstr>Θέμα του Office</vt:lpstr>
      <vt:lpstr>Document</vt:lpstr>
      <vt:lpstr> 3.1. ΚΑΤΑΡΤΙΣΗ ΠΡΟΫΠΟΛΟΓΙΣΜΩΝ ΟΤΑ (Δήμοι, Περιφέρειες, ΝΠΔΔ) </vt:lpstr>
      <vt:lpstr>Οι προϋπολογισμοί των ΟΤΑ</vt:lpstr>
      <vt:lpstr>Σκέλος εσόδων</vt:lpstr>
      <vt:lpstr>Σκέλος εξόδων (πιστώσεων)</vt:lpstr>
      <vt:lpstr>Παρουσίαση του PowerPoint</vt:lpstr>
      <vt:lpstr>Τύπος προϋπολογισμού ΟΤΑ</vt:lpstr>
      <vt:lpstr>Ταμειακή βάση προϋπολογισμού ΟΤΑ</vt:lpstr>
      <vt:lpstr>Η αρχή της κατ’ ελάχιστον ισοσκέλισης του προϋπολογισμού</vt:lpstr>
      <vt:lpstr>Ο ΟΤΑ ως σύνολο δραστηριοτήτων με διαφοροποιημένους κανόνες ισοσκέλισης</vt:lpstr>
      <vt:lpstr>Α. Ανταποδοτικές δραστηριότητες </vt:lpstr>
      <vt:lpstr>Β. Μη ανταποδοτικές δραστηριότητες </vt:lpstr>
      <vt:lpstr>Β. Μη ανταποδοτικές δραστηριότητες </vt:lpstr>
      <vt:lpstr>Παρουσίαση του PowerPoint</vt:lpstr>
      <vt:lpstr>Παρουσίαση του PowerPoint</vt:lpstr>
      <vt:lpstr>Η κωδικοποίηση του προϋπολογισμού -ΈΣΟΔΑ</vt:lpstr>
      <vt:lpstr>Η κωδικοποίηση του προϋπολογισμού - ΈΞΟΔΑ</vt:lpstr>
      <vt:lpstr>Διαδικασίες κατάρτισης π/υ ΟΤΑ (άρθρο 77 ν. 4172/2013, άρθρο 64 ν.4270/2014)</vt:lpstr>
      <vt:lpstr>Έλεγχος προσχεδίου Π/Υ από Ο.Ε.</vt:lpstr>
      <vt:lpstr>Συζήτηση και ψήφιση προϋπολογισμού</vt:lpstr>
      <vt:lpstr>Συζήτηση και ψήφιση προϋπολογισμού</vt:lpstr>
      <vt:lpstr>Κανόνες κατάρτισης προϋπολογισμών ΟΤΑ</vt:lpstr>
      <vt:lpstr>Κανόνες κατάρτισης προϋπολογισμών ΟΤΑ</vt:lpstr>
      <vt:lpstr>Επιχορηγήσεις από ΚΑΠ – Τακτικό Π/Υ</vt:lpstr>
      <vt:lpstr>Επιχορηγήσεις από ΚΑΠ – Δείγμα οδηγιών</vt:lpstr>
      <vt:lpstr>Επιχορηγήσεις από ΠΔΕ</vt:lpstr>
      <vt:lpstr>Έσοδα από δανεισμό</vt:lpstr>
      <vt:lpstr>Ίδια Έσοδα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Προϋπολογισμός χρηματικού υπολοίπου </vt:lpstr>
      <vt:lpstr>Σκέλος δαπανών</vt:lpstr>
      <vt:lpstr> Κατάρτιση προϋπολογισμού ΠΟΕ </vt:lpstr>
      <vt:lpstr> Υποχρεωτικές δαπάνες </vt:lpstr>
      <vt:lpstr> Υποχρεωτικές δαπάνες (2) </vt:lpstr>
      <vt:lpstr>Ανταποδοτικές υπηρεσίες</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Προϋπολογισμοί</dc:title>
  <dc:creator>Παρασκευή</dc:creator>
  <cp:lastModifiedBy>KOSTAS TRYPOSKOUFIS</cp:lastModifiedBy>
  <cp:revision>933</cp:revision>
  <dcterms:created xsi:type="dcterms:W3CDTF">2014-01-07T08:20:23Z</dcterms:created>
  <dcterms:modified xsi:type="dcterms:W3CDTF">2021-05-23T14:36:04Z</dcterms:modified>
</cp:coreProperties>
</file>