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80" r:id="rId2"/>
    <p:sldId id="281" r:id="rId3"/>
    <p:sldId id="257" r:id="rId4"/>
    <p:sldId id="270" r:id="rId5"/>
    <p:sldId id="265" r:id="rId6"/>
    <p:sldId id="266" r:id="rId7"/>
    <p:sldId id="267" r:id="rId8"/>
    <p:sldId id="268" r:id="rId9"/>
    <p:sldId id="269" r:id="rId10"/>
    <p:sldId id="271" r:id="rId11"/>
    <p:sldId id="272" r:id="rId12"/>
    <p:sldId id="273" r:id="rId13"/>
    <p:sldId id="275" r:id="rId14"/>
    <p:sldId id="276" r:id="rId15"/>
    <p:sldId id="279" r:id="rId16"/>
    <p:sldId id="277" r:id="rId17"/>
    <p:sldId id="278"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3FDF0-DFBE-4AE4-AC71-009378355137}"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60A2B3-4721-47D3-ABF9-46874386E7F0}" type="slidenum">
              <a:rPr lang="el-GR" smtClean="0"/>
              <a:t>‹#›</a:t>
            </a:fld>
            <a:endParaRPr lang="el-GR"/>
          </a:p>
        </p:txBody>
      </p:sp>
    </p:spTree>
    <p:extLst>
      <p:ext uri="{BB962C8B-B14F-4D97-AF65-F5344CB8AC3E}">
        <p14:creationId xmlns:p14="http://schemas.microsoft.com/office/powerpoint/2010/main" val="2738588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smtClean="0"/>
          </a:p>
        </p:txBody>
      </p:sp>
    </p:spTree>
    <p:extLst>
      <p:ext uri="{BB962C8B-B14F-4D97-AF65-F5344CB8AC3E}">
        <p14:creationId xmlns:p14="http://schemas.microsoft.com/office/powerpoint/2010/main" val="77796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3568" y="2391023"/>
            <a:ext cx="7772400" cy="1470025"/>
          </a:xfrm>
        </p:spPr>
        <p:txBody>
          <a:bodyPr/>
          <a:lstStyle/>
          <a:p>
            <a:pPr eaLnBrk="1" hangingPunct="1"/>
            <a:r>
              <a:rPr lang="el-GR" altLang="el-GR" sz="2700" b="1" u="sng" dirty="0"/>
              <a:t>«ΣΥΣΤΗΜΑΤΑ ΠΛΗΡΟΦΟΡΙΚΗΣ ΟΡΓΑΝΙΣΜΩΝ ΚΟΙΝΩΝΙΚΗΣ ΠΟΛΙΤΙΚΗΣ»</a:t>
            </a:r>
            <a:endParaRPr lang="el-GR" altLang="el-GR" sz="2700" dirty="0"/>
          </a:p>
        </p:txBody>
      </p:sp>
      <p:sp>
        <p:nvSpPr>
          <p:cNvPr id="3" name="Subtitle 2"/>
          <p:cNvSpPr>
            <a:spLocks noGrp="1"/>
          </p:cNvSpPr>
          <p:nvPr>
            <p:ph type="subTitle" idx="1"/>
          </p:nvPr>
        </p:nvSpPr>
        <p:spPr>
          <a:xfrm>
            <a:off x="2171700" y="4186262"/>
            <a:ext cx="4800600" cy="898922"/>
          </a:xfrm>
        </p:spPr>
        <p:txBody>
          <a:bodyPr rtlCol="0">
            <a:normAutofit/>
          </a:bodyPr>
          <a:lstStyle/>
          <a:p>
            <a:pPr>
              <a:defRPr/>
            </a:pPr>
            <a:r>
              <a:rPr lang="el-GR" sz="2025" dirty="0"/>
              <a:t>Ενότητα </a:t>
            </a:r>
            <a:r>
              <a:rPr lang="el-GR" sz="2025" dirty="0" smtClean="0"/>
              <a:t>8</a:t>
            </a:r>
            <a:endParaRPr lang="el-GR" sz="2025" dirty="0"/>
          </a:p>
          <a:p>
            <a:pPr>
              <a:defRPr/>
            </a:pPr>
            <a:r>
              <a:rPr lang="el-GR" sz="2025" dirty="0" smtClean="0"/>
              <a:t>Νέες Τεχνολογίες και ΑΜΕΑ</a:t>
            </a:r>
            <a:endParaRPr lang="el-GR" sz="2025" dirty="0"/>
          </a:p>
        </p:txBody>
      </p:sp>
      <p:sp>
        <p:nvSpPr>
          <p:cNvPr id="4" name="Slide Number Placeholder 3"/>
          <p:cNvSpPr>
            <a:spLocks noGrp="1"/>
          </p:cNvSpPr>
          <p:nvPr>
            <p:ph type="sldNum" sz="quarter" idx="12"/>
          </p:nvPr>
        </p:nvSpPr>
        <p:spPr/>
        <p:txBody>
          <a:bodyPr/>
          <a:lstStyle/>
          <a:p>
            <a:pPr>
              <a:defRPr/>
            </a:pPr>
            <a:fld id="{B54850FA-35AD-4B5C-803D-AA1987BE2E65}" type="slidenum">
              <a:rPr lang="en-US"/>
              <a:pPr>
                <a:defRPr/>
              </a:pPr>
              <a:t>1</a:t>
            </a:fld>
            <a:endParaRPr lang="en-US"/>
          </a:p>
        </p:txBody>
      </p:sp>
      <p:sp>
        <p:nvSpPr>
          <p:cNvPr id="9" name="Rectangle 8"/>
          <p:cNvSpPr/>
          <p:nvPr/>
        </p:nvSpPr>
        <p:spPr>
          <a:xfrm>
            <a:off x="2483768" y="2010006"/>
            <a:ext cx="5132784" cy="410882"/>
          </a:xfrm>
          <a:prstGeom prst="rect">
            <a:avLst/>
          </a:prstGeom>
        </p:spPr>
        <p:txBody>
          <a:bodyPr>
            <a:spAutoFit/>
          </a:bodyPr>
          <a:lstStyle/>
          <a:p>
            <a:pPr>
              <a:lnSpc>
                <a:spcPct val="115000"/>
              </a:lnSpc>
              <a:spcAft>
                <a:spcPts val="750"/>
              </a:spcAft>
              <a:defRPr/>
            </a:pPr>
            <a:r>
              <a:rPr lang="el-GR" kern="100" dirty="0"/>
              <a:t>Ε</a:t>
            </a:r>
            <a:r>
              <a:rPr lang="el-GR" sz="1350" kern="100" dirty="0"/>
              <a:t>ΘΝΙΚΗ</a:t>
            </a:r>
            <a:r>
              <a:rPr lang="el-GR" kern="100" dirty="0"/>
              <a:t> Σ</a:t>
            </a:r>
            <a:r>
              <a:rPr lang="el-GR" sz="1350" kern="100" dirty="0"/>
              <a:t>ΧΟΛΗ</a:t>
            </a:r>
            <a:r>
              <a:rPr lang="el-GR" kern="100" dirty="0"/>
              <a:t> Δ</a:t>
            </a:r>
            <a:r>
              <a:rPr lang="el-GR" sz="1350" kern="100" dirty="0"/>
              <a:t>ΗΜΟΣΙΑΣ</a:t>
            </a:r>
            <a:r>
              <a:rPr lang="el-GR" kern="100" dirty="0"/>
              <a:t> Δ</a:t>
            </a:r>
            <a:r>
              <a:rPr lang="el-GR" sz="1350" kern="100" dirty="0"/>
              <a:t>ΙΟΙΚΗΣΗΣ</a:t>
            </a:r>
            <a:r>
              <a:rPr lang="el-GR" kern="100" dirty="0"/>
              <a:t> </a:t>
            </a:r>
            <a:r>
              <a:rPr lang="el-GR" sz="1350" kern="100" dirty="0"/>
              <a:t>&amp; </a:t>
            </a:r>
            <a:r>
              <a:rPr lang="el-GR" kern="100" dirty="0"/>
              <a:t>Α</a:t>
            </a:r>
            <a:r>
              <a:rPr lang="el-GR" sz="1350" kern="100" dirty="0"/>
              <a:t>ΥΤΟΔΙΟΙΚΗΣΗΣ</a:t>
            </a:r>
            <a:endParaRPr lang="el-GR" kern="100" dirty="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803541978"/>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67744" y="116632"/>
            <a:ext cx="6444208" cy="1143000"/>
          </a:xfrm>
        </p:spPr>
        <p:txBody>
          <a:bodyPr>
            <a:normAutofit/>
          </a:bodyPr>
          <a:lstStyle/>
          <a:p>
            <a:r>
              <a:rPr lang="el-GR" sz="3600" b="1" dirty="0"/>
              <a:t>Σύσταση Αρμόδιων Τμημάτων</a:t>
            </a:r>
          </a:p>
        </p:txBody>
      </p:sp>
      <p:sp>
        <p:nvSpPr>
          <p:cNvPr id="3" name="Θέση περιεχομένου 2"/>
          <p:cNvSpPr>
            <a:spLocks noGrp="1"/>
          </p:cNvSpPr>
          <p:nvPr>
            <p:ph idx="1"/>
          </p:nvPr>
        </p:nvSpPr>
        <p:spPr>
          <a:xfrm>
            <a:off x="323528" y="1653841"/>
            <a:ext cx="8676458" cy="4367447"/>
          </a:xfrm>
        </p:spPr>
        <p:txBody>
          <a:bodyPr>
            <a:normAutofit fontScale="77500" lnSpcReduction="20000"/>
          </a:bodyPr>
          <a:lstStyle/>
          <a:p>
            <a:pPr lvl="0">
              <a:lnSpc>
                <a:spcPct val="120000"/>
              </a:lnSpc>
              <a:spcBef>
                <a:spcPts val="0"/>
              </a:spcBef>
            </a:pPr>
            <a:r>
              <a:rPr lang="el-GR" dirty="0"/>
              <a:t>Τμήμα Προσβασιμότητας Ατόμων με Αναπηρίες (ΑΜΕΑ), στη Διεύθυνση Απλούστευσης Διαδικασιών και Παραγωγικότητας της Γενικής Γραμματείας Δημόσιας Διοίκησης και Ηλεκτρονικής Διακυβέρνησης του Υπουργείου Εσωτερικών, Δημόσιας Διοίκησης και Αποκέντρωσης (ΥΠ.ΕΣ.Δ.Δ.Α.).</a:t>
            </a:r>
          </a:p>
          <a:p>
            <a:pPr lvl="0">
              <a:lnSpc>
                <a:spcPct val="120000"/>
              </a:lnSpc>
              <a:spcBef>
                <a:spcPts val="0"/>
              </a:spcBef>
            </a:pPr>
            <a:r>
              <a:rPr lang="el-GR" dirty="0"/>
              <a:t>Αυτοτελές Γραφείο Προσβασιμότητας Ατόμων με Αναπηρίες, στη Διεύθυνση Στ' Τεχνικής Υποστήριξης του Εθνικού Τυπογραφείου.</a:t>
            </a:r>
          </a:p>
          <a:p>
            <a:pPr lvl="0">
              <a:lnSpc>
                <a:spcPct val="120000"/>
              </a:lnSpc>
              <a:spcBef>
                <a:spcPts val="0"/>
              </a:spcBef>
            </a:pPr>
            <a:r>
              <a:rPr lang="el-GR" dirty="0"/>
              <a:t>Αυτοτελές Γραφείο Προσβασιμότητας Ατόμων με Αναπηρίες, στη Διεύθυνση Διοικητικού του Εθνικού Κέντρου Δημόσιας Διοίκησης και Αυτοδιοίκησης (Ε.Κ.Δ.Δ.Α.).</a:t>
            </a:r>
          </a:p>
          <a:p>
            <a:pPr>
              <a:lnSpc>
                <a:spcPct val="120000"/>
              </a:lnSpc>
              <a:spcBef>
                <a:spcPts val="0"/>
              </a:spcBef>
            </a:pPr>
            <a:endParaRPr lang="el-GR" dirty="0"/>
          </a:p>
        </p:txBody>
      </p:sp>
    </p:spTree>
    <p:extLst>
      <p:ext uri="{BB962C8B-B14F-4D97-AF65-F5344CB8AC3E}">
        <p14:creationId xmlns:p14="http://schemas.microsoft.com/office/powerpoint/2010/main" val="2026211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9712" y="116632"/>
            <a:ext cx="5915001" cy="1143000"/>
          </a:xfrm>
        </p:spPr>
        <p:txBody>
          <a:bodyPr/>
          <a:lstStyle/>
          <a:p>
            <a:r>
              <a:rPr lang="el-GR" b="1" dirty="0"/>
              <a:t>Ίση Μεταχείριση</a:t>
            </a:r>
          </a:p>
        </p:txBody>
      </p:sp>
      <p:sp>
        <p:nvSpPr>
          <p:cNvPr id="3" name="Θέση περιεχομένου 2"/>
          <p:cNvSpPr>
            <a:spLocks noGrp="1"/>
          </p:cNvSpPr>
          <p:nvPr>
            <p:ph idx="1"/>
          </p:nvPr>
        </p:nvSpPr>
        <p:spPr>
          <a:xfrm>
            <a:off x="251520" y="1700808"/>
            <a:ext cx="8712968" cy="4367447"/>
          </a:xfrm>
        </p:spPr>
        <p:txBody>
          <a:bodyPr>
            <a:normAutofit fontScale="70000" lnSpcReduction="20000"/>
          </a:bodyPr>
          <a:lstStyle/>
          <a:p>
            <a:pPr>
              <a:lnSpc>
                <a:spcPct val="120000"/>
              </a:lnSpc>
              <a:spcBef>
                <a:spcPts val="0"/>
              </a:spcBef>
            </a:pPr>
            <a:r>
              <a:rPr lang="el-GR" dirty="0"/>
              <a:t>Ενσωμάτωση στην ελληνική νομοθεσία των οδηγιών</a:t>
            </a:r>
            <a:r>
              <a:rPr lang="el-GR" dirty="0" smtClean="0"/>
              <a:t>:</a:t>
            </a:r>
          </a:p>
          <a:p>
            <a:pPr lvl="0">
              <a:lnSpc>
                <a:spcPct val="120000"/>
              </a:lnSpc>
              <a:spcBef>
                <a:spcPts val="0"/>
              </a:spcBef>
            </a:pPr>
            <a:r>
              <a:rPr lang="el-GR" dirty="0" smtClean="0"/>
              <a:t>2000/43/ΕΚ </a:t>
            </a:r>
            <a:r>
              <a:rPr lang="el-GR" dirty="0"/>
              <a:t>«περί εφαρμογής της αρχής της ίσης μεταχείρισης προσώπων ασχέτως φυλετικής ή </a:t>
            </a:r>
            <a:r>
              <a:rPr lang="el-GR" dirty="0" err="1"/>
              <a:t>εθνοτικής</a:t>
            </a:r>
            <a:r>
              <a:rPr lang="el-GR" dirty="0"/>
              <a:t> καταγωγής» στους τομείς της απασχόλησης, της εργασίας, της συμμετοχής σε σωματεία και επαγγελματικές οργανώσεις, καθώς και στην εκπαίδευση, τις κοινωνικές παροχές και την πρόσβαση στη διάθεση και την παροχή αγαθών και υπηρεσιών που διατίθενται στο κοινό.</a:t>
            </a:r>
          </a:p>
          <a:p>
            <a:pPr lvl="0">
              <a:lnSpc>
                <a:spcPct val="120000"/>
              </a:lnSpc>
              <a:spcBef>
                <a:spcPts val="0"/>
              </a:spcBef>
            </a:pPr>
            <a:r>
              <a:rPr lang="el-GR" dirty="0"/>
              <a:t>2000/78/ΕΚ «για την καταπολέμηση των διακρίσεων λόγω θρησκείας ή πεποιθήσεων, ειδικών αναγκών, ηλικίας ή γενετήσιου προσανατολισμού» στον τομέα της απασχόλησης και της εργασίας.</a:t>
            </a:r>
          </a:p>
          <a:p>
            <a:pPr>
              <a:lnSpc>
                <a:spcPct val="120000"/>
              </a:lnSpc>
              <a:spcBef>
                <a:spcPts val="0"/>
              </a:spcBef>
            </a:pPr>
            <a:endParaRPr lang="el-GR" dirty="0"/>
          </a:p>
        </p:txBody>
      </p:sp>
    </p:spTree>
    <p:extLst>
      <p:ext uri="{BB962C8B-B14F-4D97-AF65-F5344CB8AC3E}">
        <p14:creationId xmlns:p14="http://schemas.microsoft.com/office/powerpoint/2010/main" val="2026211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07704" y="269776"/>
            <a:ext cx="5904656" cy="1143000"/>
          </a:xfrm>
        </p:spPr>
        <p:txBody>
          <a:bodyPr>
            <a:normAutofit/>
          </a:bodyPr>
          <a:lstStyle/>
          <a:p>
            <a:r>
              <a:rPr lang="el-GR" sz="4000" b="1" dirty="0"/>
              <a:t>Χρήση Τηλεφωνίας</a:t>
            </a:r>
          </a:p>
        </p:txBody>
      </p:sp>
      <p:sp>
        <p:nvSpPr>
          <p:cNvPr id="3" name="Θέση περιεχομένου 2"/>
          <p:cNvSpPr>
            <a:spLocks noGrp="1"/>
          </p:cNvSpPr>
          <p:nvPr>
            <p:ph idx="1"/>
          </p:nvPr>
        </p:nvSpPr>
        <p:spPr>
          <a:xfrm>
            <a:off x="251520" y="1581834"/>
            <a:ext cx="8676458" cy="4367447"/>
          </a:xfrm>
        </p:spPr>
        <p:txBody>
          <a:bodyPr>
            <a:normAutofit fontScale="70000" lnSpcReduction="20000"/>
          </a:bodyPr>
          <a:lstStyle/>
          <a:p>
            <a:pPr lvl="0">
              <a:lnSpc>
                <a:spcPct val="120000"/>
              </a:lnSpc>
              <a:spcBef>
                <a:spcPts val="0"/>
              </a:spcBef>
            </a:pPr>
            <a:r>
              <a:rPr lang="el-GR" dirty="0" smtClean="0"/>
              <a:t>Παροχή, </a:t>
            </a:r>
            <a:r>
              <a:rPr lang="el-GR" dirty="0"/>
              <a:t>είτε </a:t>
            </a:r>
            <a:r>
              <a:rPr lang="el-GR" dirty="0" smtClean="0"/>
              <a:t>στο ίδιο το ΑΜΕΑ είτε στον κηδεμόνα του, </a:t>
            </a:r>
            <a:r>
              <a:rPr lang="el-GR" dirty="0"/>
              <a:t>μέχρι χίλιες (1.000) μονάδες σταθερής τηλεφωνίας μηνιαίως το καθένα, για μία μόνο τηλεφωνική σύνδεση, η δαπάνη των οποίων βαρύνει τον εκάστοτε πάροχο της Καθολικής Υπηρεσίας του τόπου της διαμονής τους.</a:t>
            </a:r>
          </a:p>
          <a:p>
            <a:pPr lvl="0">
              <a:lnSpc>
                <a:spcPct val="120000"/>
              </a:lnSpc>
              <a:spcBef>
                <a:spcPts val="0"/>
              </a:spcBef>
            </a:pPr>
            <a:r>
              <a:rPr lang="el-GR" dirty="0" smtClean="0"/>
              <a:t>Παροχή </a:t>
            </a:r>
            <a:r>
              <a:rPr lang="el-GR" dirty="0"/>
              <a:t>έκπτωσης 50% στην αποστολή και λήψη γραπτών μηνυμάτων μέσω κινητής τηλεφωνίας, η δαπάνη των οποίων βαρύνει τον εκάστοτε πάροχο της Καθολικής Υπηρεσίας του τόπου της διαμονής τους. Με απόφαση της Ε.Ε.Τ.Τ. ρυθμίζεται ο τρόπος διακανονισμού των ποσών της έκπτωσης μεταξύ των παροχών κινητής τηλεφωνίας και του </a:t>
            </a:r>
            <a:r>
              <a:rPr lang="el-GR" dirty="0" err="1"/>
              <a:t>παρόχου</a:t>
            </a:r>
            <a:r>
              <a:rPr lang="el-GR" dirty="0"/>
              <a:t> της Καθολικής Υπηρεσίας</a:t>
            </a:r>
            <a:r>
              <a:rPr lang="el-GR" dirty="0" smtClean="0"/>
              <a:t>.</a:t>
            </a:r>
            <a:endParaRPr lang="el-GR" dirty="0"/>
          </a:p>
          <a:p>
            <a:pPr>
              <a:lnSpc>
                <a:spcPct val="120000"/>
              </a:lnSpc>
              <a:spcBef>
                <a:spcPts val="0"/>
              </a:spcBef>
            </a:pPr>
            <a:endParaRPr lang="el-GR" dirty="0"/>
          </a:p>
        </p:txBody>
      </p:sp>
    </p:spTree>
    <p:extLst>
      <p:ext uri="{BB962C8B-B14F-4D97-AF65-F5344CB8AC3E}">
        <p14:creationId xmlns:p14="http://schemas.microsoft.com/office/powerpoint/2010/main" val="2026211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53343" y="125760"/>
            <a:ext cx="5915001" cy="1143000"/>
          </a:xfrm>
        </p:spPr>
        <p:txBody>
          <a:bodyPr/>
          <a:lstStyle/>
          <a:p>
            <a:r>
              <a:rPr lang="el-GR" b="1" dirty="0"/>
              <a:t>Εκπαίδευση</a:t>
            </a:r>
          </a:p>
        </p:txBody>
      </p:sp>
      <p:sp>
        <p:nvSpPr>
          <p:cNvPr id="3" name="Θέση περιεχομένου 2"/>
          <p:cNvSpPr>
            <a:spLocks noGrp="1"/>
          </p:cNvSpPr>
          <p:nvPr>
            <p:ph idx="1"/>
          </p:nvPr>
        </p:nvSpPr>
        <p:spPr>
          <a:xfrm>
            <a:off x="251520" y="1653841"/>
            <a:ext cx="8676458" cy="4367447"/>
          </a:xfrm>
        </p:spPr>
        <p:txBody>
          <a:bodyPr>
            <a:normAutofit fontScale="70000" lnSpcReduction="20000"/>
          </a:bodyPr>
          <a:lstStyle/>
          <a:p>
            <a:pPr>
              <a:lnSpc>
                <a:spcPct val="120000"/>
              </a:lnSpc>
              <a:spcBef>
                <a:spcPts val="0"/>
              </a:spcBef>
            </a:pPr>
            <a:r>
              <a:rPr lang="el-GR" dirty="0"/>
              <a:t>Νόμος </a:t>
            </a:r>
            <a:r>
              <a:rPr lang="el-GR" dirty="0" smtClean="0"/>
              <a:t>2817/2000.</a:t>
            </a:r>
            <a:r>
              <a:rPr lang="el-GR" dirty="0"/>
              <a:t> </a:t>
            </a:r>
          </a:p>
          <a:p>
            <a:pPr>
              <a:lnSpc>
                <a:spcPct val="120000"/>
              </a:lnSpc>
              <a:spcBef>
                <a:spcPts val="0"/>
              </a:spcBef>
            </a:pPr>
            <a:r>
              <a:rPr lang="el-GR" dirty="0"/>
              <a:t>Στα άτομα με ειδικές εκπαιδευτικές ανάγκες παρέχεται ειδική εκπαίδευση, η οποία στο πλαίσιο των σκοπών της Α’ </a:t>
            </a:r>
            <a:r>
              <a:rPr lang="el-GR" dirty="0" err="1"/>
              <a:t>Βάθμιας</a:t>
            </a:r>
            <a:r>
              <a:rPr lang="el-GR" dirty="0"/>
              <a:t>, Β’ </a:t>
            </a:r>
            <a:r>
              <a:rPr lang="el-GR" dirty="0" err="1"/>
              <a:t>Βάθμιας</a:t>
            </a:r>
            <a:r>
              <a:rPr lang="el-GR" dirty="0"/>
              <a:t> και Τεχνικής Επαγγελματικής Εκπαίδευσης επιδιώκει:</a:t>
            </a:r>
          </a:p>
          <a:p>
            <a:pPr lvl="1">
              <a:lnSpc>
                <a:spcPct val="120000"/>
              </a:lnSpc>
              <a:spcBef>
                <a:spcPts val="0"/>
              </a:spcBef>
            </a:pPr>
            <a:r>
              <a:rPr lang="el-GR" dirty="0"/>
              <a:t>Την ανάπτυξη της προσωπικότητάς τους.</a:t>
            </a:r>
          </a:p>
          <a:p>
            <a:pPr lvl="1">
              <a:lnSpc>
                <a:spcPct val="120000"/>
              </a:lnSpc>
              <a:spcBef>
                <a:spcPts val="0"/>
              </a:spcBef>
            </a:pPr>
            <a:r>
              <a:rPr lang="el-GR" dirty="0"/>
              <a:t>Τη βελτίωση των ικανοτήτων και δεξιοτήτων ώστε να καταστεί δυνατή η ένταξη ή επανένταξη τους στο κοινό εκπαιδευτικό σύστημα και η συμβίωση με το κοινωνικό σύνολο. </a:t>
            </a:r>
          </a:p>
          <a:p>
            <a:pPr lvl="1">
              <a:lnSpc>
                <a:spcPct val="120000"/>
              </a:lnSpc>
              <a:spcBef>
                <a:spcPts val="0"/>
              </a:spcBef>
            </a:pPr>
            <a:r>
              <a:rPr lang="el-GR" dirty="0"/>
              <a:t>Την επαγγελματική τους κατάρτιση και τη συμμετοχή τους στην παραγωγική διαδικασία. </a:t>
            </a:r>
          </a:p>
          <a:p>
            <a:pPr lvl="1">
              <a:lnSpc>
                <a:spcPct val="120000"/>
              </a:lnSpc>
              <a:spcBef>
                <a:spcPts val="0"/>
              </a:spcBef>
            </a:pPr>
            <a:r>
              <a:rPr lang="el-GR" dirty="0"/>
              <a:t>Την </a:t>
            </a:r>
            <a:r>
              <a:rPr lang="el-GR" dirty="0" err="1"/>
              <a:t>αλληλοαποδοχή</a:t>
            </a:r>
            <a:r>
              <a:rPr lang="el-GR" dirty="0"/>
              <a:t> τους με το κοινωνικό σύνολο και την ισότιμη κοινωνική τους εξέλιξη. </a:t>
            </a:r>
          </a:p>
          <a:p>
            <a:pPr>
              <a:lnSpc>
                <a:spcPct val="120000"/>
              </a:lnSpc>
              <a:spcBef>
                <a:spcPts val="0"/>
              </a:spcBef>
            </a:pPr>
            <a:endParaRPr lang="el-GR" dirty="0"/>
          </a:p>
        </p:txBody>
      </p:sp>
    </p:spTree>
    <p:extLst>
      <p:ext uri="{BB962C8B-B14F-4D97-AF65-F5344CB8AC3E}">
        <p14:creationId xmlns:p14="http://schemas.microsoft.com/office/powerpoint/2010/main" val="2540922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39752" y="269776"/>
            <a:ext cx="6264697" cy="1143000"/>
          </a:xfrm>
        </p:spPr>
        <p:txBody>
          <a:bodyPr>
            <a:normAutofit/>
          </a:bodyPr>
          <a:lstStyle/>
          <a:p>
            <a:r>
              <a:rPr lang="en-US" sz="3600" b="1" dirty="0" smtClean="0"/>
              <a:t>EU Communications Committee</a:t>
            </a:r>
            <a:endParaRPr lang="el-GR" sz="3600" b="1" dirty="0"/>
          </a:p>
        </p:txBody>
      </p:sp>
      <p:sp>
        <p:nvSpPr>
          <p:cNvPr id="3" name="Θέση περιεχομένου 2"/>
          <p:cNvSpPr>
            <a:spLocks noGrp="1"/>
          </p:cNvSpPr>
          <p:nvPr>
            <p:ph idx="1"/>
          </p:nvPr>
        </p:nvSpPr>
        <p:spPr>
          <a:xfrm>
            <a:off x="251520" y="1653841"/>
            <a:ext cx="8640960" cy="4367447"/>
          </a:xfrm>
        </p:spPr>
        <p:txBody>
          <a:bodyPr>
            <a:normAutofit fontScale="62500" lnSpcReduction="20000"/>
          </a:bodyPr>
          <a:lstStyle/>
          <a:p>
            <a:pPr lvl="0">
              <a:lnSpc>
                <a:spcPct val="120000"/>
              </a:lnSpc>
              <a:spcBef>
                <a:spcPts val="0"/>
              </a:spcBef>
            </a:pPr>
            <a:r>
              <a:rPr lang="el-GR" dirty="0" smtClean="0"/>
              <a:t>Διαφορετικά </a:t>
            </a:r>
            <a:r>
              <a:rPr lang="el-GR" dirty="0"/>
              <a:t>προβλήματα ανάλογα με την χώρα στην οποία βρίσκονται, εφόσον προσφέρονται διαφορετικές δυνατότητες και ισχύει διαφορετική νομοθεσία σε κάθε χώρα-μέλος της ΕΕ.</a:t>
            </a:r>
          </a:p>
          <a:p>
            <a:pPr lvl="0">
              <a:lnSpc>
                <a:spcPct val="120000"/>
              </a:lnSpc>
              <a:spcBef>
                <a:spcPts val="0"/>
              </a:spcBef>
            </a:pPr>
            <a:r>
              <a:rPr lang="el-GR" dirty="0" smtClean="0"/>
              <a:t>Μειονεκτική </a:t>
            </a:r>
            <a:r>
              <a:rPr lang="el-GR" dirty="0"/>
              <a:t>θέση σε σχέση με τους υπόλοιπους πολίτες αναφορικά με τον αριθμό των προσφερόμενων ηλεκτρονικών υπηρεσιών προς αυτούς, καθώς και στο κόστος αυτών των υπηρεσιών.</a:t>
            </a:r>
          </a:p>
          <a:p>
            <a:pPr lvl="0">
              <a:lnSpc>
                <a:spcPct val="120000"/>
              </a:lnSpc>
              <a:spcBef>
                <a:spcPts val="0"/>
              </a:spcBef>
            </a:pPr>
            <a:r>
              <a:rPr lang="el-GR" dirty="0"/>
              <a:t>Παρά το γεγονός ότι η Ε.Ε. έχει δώσει προτεραιότητα στη νομοθεσία για τη χρήση των ΤΠΕ από ΑΜΕΑ, ακόμη δεν έχει αναπτυχθεί η κατάλληλη νομοθεσία σ’ όλες τις χώρες της κοινότητας.</a:t>
            </a:r>
          </a:p>
          <a:p>
            <a:pPr lvl="0">
              <a:lnSpc>
                <a:spcPct val="120000"/>
              </a:lnSpc>
              <a:spcBef>
                <a:spcPts val="0"/>
              </a:spcBef>
            </a:pPr>
            <a:r>
              <a:rPr lang="el-GR" dirty="0"/>
              <a:t>Η ταχεία ανάπτυξη της τεχνολογίας αποτελεί από μόνη της ένα εμπόδιο. Δεδομένου ότι οι νομοθεσίες στα κράτη μέλη θεσπίζονται βάσει της παρούσας τεχνολογίας, ενδέχεται σε μερικά χρόνια η συγκεκριμένη νομοθεσία να αποτελεί εμπόδιο σε σχέση με τα εργαλεία και τις εφαρμογές της τεχνολογίας έτσι όπως αυτές θα έχουν διαμορφωθεί.</a:t>
            </a:r>
          </a:p>
          <a:p>
            <a:pPr>
              <a:lnSpc>
                <a:spcPct val="120000"/>
              </a:lnSpc>
              <a:spcBef>
                <a:spcPts val="0"/>
              </a:spcBef>
            </a:pPr>
            <a:endParaRPr lang="el-GR" dirty="0"/>
          </a:p>
        </p:txBody>
      </p:sp>
    </p:spTree>
    <p:extLst>
      <p:ext uri="{BB962C8B-B14F-4D97-AF65-F5344CB8AC3E}">
        <p14:creationId xmlns:p14="http://schemas.microsoft.com/office/powerpoint/2010/main" val="2540922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Ομάδα 1"/>
          <p:cNvGrpSpPr/>
          <p:nvPr/>
        </p:nvGrpSpPr>
        <p:grpSpPr>
          <a:xfrm>
            <a:off x="539552" y="332656"/>
            <a:ext cx="8064896" cy="5544616"/>
            <a:chOff x="1043608" y="948324"/>
            <a:chExt cx="7146017" cy="4640916"/>
          </a:xfrm>
        </p:grpSpPr>
        <p:pic>
          <p:nvPicPr>
            <p:cNvPr id="1026" name="Picture 2" descr="C:\Users\Michail\Dropbox\!_ΕΣΔΔΑ_Υλικό_Φεβ_2017\Chap_08_ΤΠΕ_και_ΑΜΕΑ_Παρουσίαση\brail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948324"/>
              <a:ext cx="3744416" cy="248067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Michail\Dropbox\!_ΕΣΔΔΑ_Υλικό_Φεβ_2017\Chap_08_ΤΠΕ_και_ΑΜΕΑ_Παρουσίαση\semina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293490"/>
              <a:ext cx="3401601" cy="213551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Michail\Dropbox\!_ΕΣΔΔΑ_Υλικό_Φεβ_2017\Chap_08_ΤΠΕ_και_ΑΜΕΑ_Παρουσίαση\keyboard.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6" y="3429000"/>
              <a:ext cx="3888432" cy="21602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68267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07704" y="116632"/>
            <a:ext cx="5915001" cy="1143000"/>
          </a:xfrm>
        </p:spPr>
        <p:txBody>
          <a:bodyPr>
            <a:normAutofit/>
          </a:bodyPr>
          <a:lstStyle/>
          <a:p>
            <a:r>
              <a:rPr lang="el-GR" sz="4000" b="1" dirty="0" smtClean="0"/>
              <a:t>Πρακτικά Θέματα Ι</a:t>
            </a:r>
            <a:endParaRPr lang="el-GR" sz="4000" b="1" dirty="0"/>
          </a:p>
        </p:txBody>
      </p:sp>
      <p:sp>
        <p:nvSpPr>
          <p:cNvPr id="3" name="Θέση περιεχομένου 2"/>
          <p:cNvSpPr>
            <a:spLocks noGrp="1"/>
          </p:cNvSpPr>
          <p:nvPr>
            <p:ph idx="1"/>
          </p:nvPr>
        </p:nvSpPr>
        <p:spPr>
          <a:xfrm>
            <a:off x="251520" y="1700808"/>
            <a:ext cx="8676458" cy="4367447"/>
          </a:xfrm>
        </p:spPr>
        <p:txBody>
          <a:bodyPr>
            <a:normAutofit fontScale="77500" lnSpcReduction="20000"/>
          </a:bodyPr>
          <a:lstStyle/>
          <a:p>
            <a:pPr lvl="0">
              <a:lnSpc>
                <a:spcPct val="120000"/>
              </a:lnSpc>
              <a:spcBef>
                <a:spcPts val="0"/>
              </a:spcBef>
            </a:pPr>
            <a:r>
              <a:rPr lang="el-GR" dirty="0"/>
              <a:t>Ευρυζωνικές συνδέσεις και ανταγωνιστικές τιμές. Οι ευρυζωνικές συνδέσεις παρέχουν ποιότητα στις προσφερόμενες υπηρεσίες (ήχος και εικόνα). Για κάποια άτομα η δυνατότητα μετάδοσης </a:t>
            </a:r>
            <a:r>
              <a:rPr lang="el-GR" dirty="0" err="1"/>
              <a:t>πολυμεσικού</a:t>
            </a:r>
            <a:r>
              <a:rPr lang="el-GR" dirty="0"/>
              <a:t> και άλλου περιεχομένου μπορεί να είναι ιδιαίτερα σημαντική.</a:t>
            </a:r>
          </a:p>
          <a:p>
            <a:pPr lvl="0">
              <a:lnSpc>
                <a:spcPct val="120000"/>
              </a:lnSpc>
              <a:spcBef>
                <a:spcPts val="0"/>
              </a:spcBef>
            </a:pPr>
            <a:r>
              <a:rPr lang="el-GR" dirty="0"/>
              <a:t>Κατασκευή συσκευών ανάλογα με τις ανάγκες των ατόμων με φυσικές δυσκολίες. Παρά το γεγονός ότι τα Στιγμιαία Μικρά Μηνύματα (</a:t>
            </a:r>
            <a:r>
              <a:rPr lang="en-US" dirty="0"/>
              <a:t>Short Messaging System</a:t>
            </a:r>
            <a:r>
              <a:rPr lang="el-GR" dirty="0"/>
              <a:t>, SMS) είναι οικονομικός και εύκολος τρόπος επικοινωνίας, τα άτομα με κινητικά προβλήματα ή με μειωμένη όραση αντιμετωπίζουν δυσκολίες στη χρήση των συσκευών κινητών τηλεφώνων.</a:t>
            </a:r>
          </a:p>
          <a:p>
            <a:pPr>
              <a:lnSpc>
                <a:spcPct val="120000"/>
              </a:lnSpc>
              <a:spcBef>
                <a:spcPts val="0"/>
              </a:spcBef>
            </a:pPr>
            <a:endParaRPr lang="el-GR" dirty="0"/>
          </a:p>
        </p:txBody>
      </p:sp>
    </p:spTree>
    <p:extLst>
      <p:ext uri="{BB962C8B-B14F-4D97-AF65-F5344CB8AC3E}">
        <p14:creationId xmlns:p14="http://schemas.microsoft.com/office/powerpoint/2010/main" val="2540922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051720" y="197768"/>
            <a:ext cx="5915001" cy="1143000"/>
          </a:xfrm>
        </p:spPr>
        <p:txBody>
          <a:bodyPr>
            <a:normAutofit/>
          </a:bodyPr>
          <a:lstStyle/>
          <a:p>
            <a:r>
              <a:rPr lang="el-GR" sz="4000" b="1" dirty="0"/>
              <a:t>Πρακτικά </a:t>
            </a:r>
            <a:r>
              <a:rPr lang="el-GR" sz="4000" b="1" dirty="0" smtClean="0"/>
              <a:t>Θέματα ΙΙ</a:t>
            </a:r>
            <a:endParaRPr lang="el-GR" sz="4000" b="1" dirty="0"/>
          </a:p>
        </p:txBody>
      </p:sp>
      <p:sp>
        <p:nvSpPr>
          <p:cNvPr id="3" name="Θέση περιεχομένου 2"/>
          <p:cNvSpPr>
            <a:spLocks noGrp="1"/>
          </p:cNvSpPr>
          <p:nvPr>
            <p:ph idx="1"/>
          </p:nvPr>
        </p:nvSpPr>
        <p:spPr>
          <a:xfrm>
            <a:off x="323528" y="1581834"/>
            <a:ext cx="8676458" cy="4367447"/>
          </a:xfrm>
        </p:spPr>
        <p:txBody>
          <a:bodyPr>
            <a:normAutofit fontScale="85000" lnSpcReduction="20000"/>
          </a:bodyPr>
          <a:lstStyle/>
          <a:p>
            <a:pPr lvl="0">
              <a:lnSpc>
                <a:spcPct val="120000"/>
              </a:lnSpc>
              <a:spcBef>
                <a:spcPts val="0"/>
              </a:spcBef>
            </a:pPr>
            <a:r>
              <a:rPr lang="el-GR" dirty="0"/>
              <a:t>Δυνατότητα πρόσβασης σε υπηρεσίες τύπου ηλεκτρονικής τραπεζικής, ηλεκτρονικού εμπορίου, κλπ. Με δυσκολία μπορούν να χρησιμοποιήσουν αυτές τις υπηρεσίες τα Α</a:t>
            </a:r>
            <a:r>
              <a:rPr lang="en-US" dirty="0"/>
              <a:t>ME</a:t>
            </a:r>
            <a:r>
              <a:rPr lang="el-GR" dirty="0"/>
              <a:t>Α, λόγω έλλειψης φιλικής προς αυτά επιφάνειας διεπαφής. Πρόβλημα αντιμετωπίζουν με τις σύνθετες εφαρμογές και τα άτομα της τρίτης ηλικίας.</a:t>
            </a:r>
          </a:p>
          <a:p>
            <a:pPr lvl="0">
              <a:lnSpc>
                <a:spcPct val="120000"/>
              </a:lnSpc>
              <a:spcBef>
                <a:spcPts val="0"/>
              </a:spcBef>
            </a:pPr>
            <a:r>
              <a:rPr lang="el-GR" dirty="0"/>
              <a:t>Δημιουργία υποδομών, με χρήση ηλεκτρονικών διατάξεων με κατάλληλες διεπαφές ανθρώπου / μηχανής,  σε θέατρα και ξενοδοχεία για άτομα με προβλήματα ακοής και για άτομα τρίτης ηλικίας.</a:t>
            </a:r>
          </a:p>
          <a:p>
            <a:pPr>
              <a:lnSpc>
                <a:spcPct val="120000"/>
              </a:lnSpc>
              <a:spcBef>
                <a:spcPts val="0"/>
              </a:spcBef>
            </a:pPr>
            <a:endParaRPr lang="el-GR" dirty="0"/>
          </a:p>
        </p:txBody>
      </p:sp>
    </p:spTree>
    <p:extLst>
      <p:ext uri="{BB962C8B-B14F-4D97-AF65-F5344CB8AC3E}">
        <p14:creationId xmlns:p14="http://schemas.microsoft.com/office/powerpoint/2010/main" val="2540922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4775" y="4552950"/>
            <a:ext cx="12096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286125" y="1209675"/>
            <a:ext cx="2588850" cy="610424"/>
          </a:xfrm>
          <a:prstGeom prst="rect">
            <a:avLst/>
          </a:prstGeom>
          <a:noFill/>
        </p:spPr>
        <p:txBody>
          <a:bodyPr wrap="none" lIns="0" tIns="0" rIns="0">
            <a:spAutoFit/>
          </a:bodyPr>
          <a:lstStyle/>
          <a:p>
            <a:pPr>
              <a:lnSpc>
                <a:spcPts val="4425"/>
              </a:lnSpc>
              <a:defRPr/>
            </a:pPr>
            <a:r>
              <a:rPr lang="en-US" altLang="zh-CN" sz="3298" b="1" dirty="0">
                <a:solidFill>
                  <a:srgbClr val="000000"/>
                </a:solidFill>
                <a:latin typeface="Calibri" pitchFamily="18" charset="0"/>
                <a:cs typeface="Calibri" pitchFamily="18" charset="0"/>
              </a:rPr>
              <a:t>Άδειες</a:t>
            </a:r>
            <a:r>
              <a:rPr lang="en-US" altLang="zh-CN" sz="3298" dirty="0">
                <a:latin typeface="Times New Roman" pitchFamily="18" charset="0"/>
                <a:cs typeface="Times New Roman" pitchFamily="18" charset="0"/>
              </a:rPr>
              <a:t> </a:t>
            </a:r>
            <a:r>
              <a:rPr lang="en-US" altLang="zh-CN" sz="3298" b="1" dirty="0">
                <a:solidFill>
                  <a:srgbClr val="000000"/>
                </a:solidFill>
                <a:latin typeface="Calibri" pitchFamily="18" charset="0"/>
                <a:cs typeface="Calibri" pitchFamily="18" charset="0"/>
              </a:rPr>
              <a:t>Χρήσης</a:t>
            </a:r>
          </a:p>
        </p:txBody>
      </p:sp>
      <p:sp>
        <p:nvSpPr>
          <p:cNvPr id="3" name="TextBox 1"/>
          <p:cNvSpPr txBox="1"/>
          <p:nvPr/>
        </p:nvSpPr>
        <p:spPr>
          <a:xfrm>
            <a:off x="1552576" y="2076451"/>
            <a:ext cx="5766771" cy="405239"/>
          </a:xfrm>
          <a:prstGeom prst="rect">
            <a:avLst/>
          </a:prstGeom>
          <a:noFill/>
        </p:spPr>
        <p:txBody>
          <a:bodyPr wrap="none" lIns="0" tIns="0" rIns="0">
            <a:spAutoFit/>
          </a:bodyPr>
          <a:lstStyle/>
          <a:p>
            <a:pPr>
              <a:lnSpc>
                <a:spcPts val="2775"/>
              </a:lnSpc>
              <a:defRPr/>
            </a:pPr>
            <a:r>
              <a:rPr lang="en-US" altLang="zh-CN" sz="2102" dirty="0">
                <a:solidFill>
                  <a:srgbClr val="000000"/>
                </a:solidFill>
                <a:latin typeface="Times New Roman" pitchFamily="18" charset="0"/>
                <a:cs typeface="Times New Roman" pitchFamily="18" charset="0"/>
              </a:rPr>
              <a:t>•</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Το</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παρόν</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εκπαιδευτικό</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υλικό</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υπόκειται</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σε</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άδειες</a:t>
            </a:r>
          </a:p>
        </p:txBody>
      </p:sp>
      <p:sp>
        <p:nvSpPr>
          <p:cNvPr id="4" name="TextBox 1"/>
          <p:cNvSpPr txBox="1"/>
          <p:nvPr/>
        </p:nvSpPr>
        <p:spPr>
          <a:xfrm>
            <a:off x="1809750" y="2390776"/>
            <a:ext cx="3006592" cy="405239"/>
          </a:xfrm>
          <a:prstGeom prst="rect">
            <a:avLst/>
          </a:prstGeom>
          <a:noFill/>
        </p:spPr>
        <p:txBody>
          <a:bodyPr wrap="none" lIns="0" tIns="0" rIns="0">
            <a:spAutoFit/>
          </a:bodyPr>
          <a:lstStyle/>
          <a:p>
            <a:pPr>
              <a:lnSpc>
                <a:spcPts val="2775"/>
              </a:lnSpc>
              <a:defRPr/>
            </a:pPr>
            <a:r>
              <a:rPr lang="en-US" altLang="zh-CN" sz="2102" dirty="0">
                <a:solidFill>
                  <a:srgbClr val="000000"/>
                </a:solidFill>
                <a:latin typeface="Calibri" pitchFamily="18" charset="0"/>
                <a:cs typeface="Calibri" pitchFamily="18" charset="0"/>
              </a:rPr>
              <a:t>χρήσης</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Creative</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Commons.</a:t>
            </a:r>
          </a:p>
        </p:txBody>
      </p:sp>
      <p:sp>
        <p:nvSpPr>
          <p:cNvPr id="5" name="TextBox 1"/>
          <p:cNvSpPr txBox="1"/>
          <p:nvPr/>
        </p:nvSpPr>
        <p:spPr>
          <a:xfrm>
            <a:off x="1552575" y="2828926"/>
            <a:ext cx="6128986" cy="405239"/>
          </a:xfrm>
          <a:prstGeom prst="rect">
            <a:avLst/>
          </a:prstGeom>
          <a:noFill/>
        </p:spPr>
        <p:txBody>
          <a:bodyPr wrap="none" lIns="0" tIns="0" rIns="0">
            <a:spAutoFit/>
          </a:bodyPr>
          <a:lstStyle/>
          <a:p>
            <a:pPr>
              <a:lnSpc>
                <a:spcPts val="2775"/>
              </a:lnSpc>
              <a:defRPr/>
            </a:pPr>
            <a:r>
              <a:rPr lang="en-US" altLang="zh-CN" sz="2102" dirty="0">
                <a:solidFill>
                  <a:srgbClr val="000000"/>
                </a:solidFill>
                <a:latin typeface="Times New Roman" pitchFamily="18" charset="0"/>
                <a:cs typeface="Times New Roman" pitchFamily="18" charset="0"/>
              </a:rPr>
              <a:t>•</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Για</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εκπαιδευτικό</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υλικό,</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όπως</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εικόνες,</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που</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υπόκειται</a:t>
            </a:r>
          </a:p>
        </p:txBody>
      </p:sp>
      <p:sp>
        <p:nvSpPr>
          <p:cNvPr id="6" name="TextBox 1"/>
          <p:cNvSpPr txBox="1"/>
          <p:nvPr/>
        </p:nvSpPr>
        <p:spPr>
          <a:xfrm>
            <a:off x="1809750" y="3162300"/>
            <a:ext cx="5306774" cy="725840"/>
          </a:xfrm>
          <a:prstGeom prst="rect">
            <a:avLst/>
          </a:prstGeom>
          <a:noFill/>
        </p:spPr>
        <p:txBody>
          <a:bodyPr wrap="none" lIns="0" tIns="0" rIns="0">
            <a:spAutoFit/>
          </a:bodyPr>
          <a:lstStyle/>
          <a:p>
            <a:pPr>
              <a:lnSpc>
                <a:spcPts val="2775"/>
              </a:lnSpc>
              <a:defRPr/>
            </a:pPr>
            <a:r>
              <a:rPr lang="en-US" altLang="zh-CN" sz="2102" dirty="0">
                <a:solidFill>
                  <a:srgbClr val="000000"/>
                </a:solidFill>
                <a:latin typeface="Calibri" pitchFamily="18" charset="0"/>
                <a:cs typeface="Calibri" pitchFamily="18" charset="0"/>
              </a:rPr>
              <a:t>σε</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άλλου</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τύπου</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άδειας</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χρήσης,</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η</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άδεια</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χρήσης</a:t>
            </a:r>
          </a:p>
          <a:p>
            <a:pPr>
              <a:lnSpc>
                <a:spcPts val="2475"/>
              </a:lnSpc>
              <a:defRPr/>
            </a:pPr>
            <a:r>
              <a:rPr lang="en-US" altLang="zh-CN" sz="2102" dirty="0">
                <a:solidFill>
                  <a:srgbClr val="000000"/>
                </a:solidFill>
                <a:latin typeface="Calibri" pitchFamily="18" charset="0"/>
                <a:cs typeface="Calibri" pitchFamily="18" charset="0"/>
              </a:rPr>
              <a:t>αναφέρεται</a:t>
            </a:r>
            <a:r>
              <a:rPr lang="en-US" altLang="zh-CN" sz="2102" dirty="0">
                <a:latin typeface="Times New Roman" pitchFamily="18" charset="0"/>
                <a:cs typeface="Times New Roman" pitchFamily="18" charset="0"/>
              </a:rPr>
              <a:t> </a:t>
            </a:r>
            <a:r>
              <a:rPr lang="en-US" altLang="zh-CN" sz="2102" dirty="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pPr>
              <a:defRPr/>
            </a:pPr>
            <a:fld id="{D7555771-4373-4F13-BFEA-27A677E9BA3C}" type="slidenum">
              <a:rPr lang="en-US"/>
              <a:pPr>
                <a:defRPr/>
              </a:pPr>
              <a:t>2</a:t>
            </a:fld>
            <a:endParaRPr lang="en-US" dirty="0"/>
          </a:p>
        </p:txBody>
      </p:sp>
    </p:spTree>
    <p:extLst>
      <p:ext uri="{BB962C8B-B14F-4D97-AF65-F5344CB8AC3E}">
        <p14:creationId xmlns:p14="http://schemas.microsoft.com/office/powerpoint/2010/main" val="787407437"/>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65311" y="188640"/>
            <a:ext cx="5915001" cy="1143000"/>
          </a:xfrm>
        </p:spPr>
        <p:txBody>
          <a:bodyPr/>
          <a:lstStyle/>
          <a:p>
            <a:r>
              <a:rPr lang="en-US" b="1" dirty="0" smtClean="0"/>
              <a:t>Agenda</a:t>
            </a:r>
            <a:endParaRPr lang="el-GR" b="1" dirty="0"/>
          </a:p>
        </p:txBody>
      </p:sp>
      <p:sp>
        <p:nvSpPr>
          <p:cNvPr id="3" name="Θέση περιεχομένου 2"/>
          <p:cNvSpPr>
            <a:spLocks noGrp="1"/>
          </p:cNvSpPr>
          <p:nvPr>
            <p:ph idx="1"/>
          </p:nvPr>
        </p:nvSpPr>
        <p:spPr/>
        <p:txBody>
          <a:bodyPr/>
          <a:lstStyle/>
          <a:p>
            <a:r>
              <a:rPr lang="el-GR" dirty="0" smtClean="0"/>
              <a:t>Τι είναι Αναπηρία.</a:t>
            </a:r>
          </a:p>
          <a:p>
            <a:r>
              <a:rPr lang="el-GR" dirty="0" smtClean="0"/>
              <a:t>ΑΜΕΑ: το προφίλ του στην Ελλάδα.</a:t>
            </a:r>
          </a:p>
          <a:p>
            <a:r>
              <a:rPr lang="el-GR" dirty="0" smtClean="0"/>
              <a:t>ΑΜΕΑ και Νέες Τεχνολογίες</a:t>
            </a:r>
            <a:r>
              <a:rPr lang="en-US" dirty="0" smtClean="0"/>
              <a:t>.</a:t>
            </a:r>
            <a:endParaRPr lang="el-GR" dirty="0" smtClean="0"/>
          </a:p>
          <a:p>
            <a:r>
              <a:rPr lang="el-GR" dirty="0" smtClean="0"/>
              <a:t>Θεσμικό Πλαίσιο, Ελλάδα</a:t>
            </a:r>
            <a:r>
              <a:rPr lang="en-US" dirty="0" smtClean="0"/>
              <a:t>.</a:t>
            </a:r>
            <a:endParaRPr lang="el-GR" dirty="0" smtClean="0"/>
          </a:p>
          <a:p>
            <a:r>
              <a:rPr lang="el-GR" dirty="0" smtClean="0"/>
              <a:t>Θεσμικό Πλαίσιο, Ευρώπη</a:t>
            </a:r>
            <a:r>
              <a:rPr lang="en-US" dirty="0" smtClean="0"/>
              <a:t>.</a:t>
            </a:r>
            <a:endParaRPr lang="el-GR" dirty="0" smtClean="0"/>
          </a:p>
          <a:p>
            <a:endParaRPr lang="el-GR" dirty="0"/>
          </a:p>
        </p:txBody>
      </p:sp>
    </p:spTree>
    <p:extLst>
      <p:ext uri="{BB962C8B-B14F-4D97-AF65-F5344CB8AC3E}">
        <p14:creationId xmlns:p14="http://schemas.microsoft.com/office/powerpoint/2010/main" val="2842435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11760" y="188640"/>
            <a:ext cx="4546849" cy="1143000"/>
          </a:xfrm>
        </p:spPr>
        <p:txBody>
          <a:bodyPr/>
          <a:lstStyle/>
          <a:p>
            <a:r>
              <a:rPr lang="el-GR" b="1" dirty="0" smtClean="0"/>
              <a:t>Αναπηρία</a:t>
            </a:r>
            <a:endParaRPr lang="el-GR" b="1" dirty="0"/>
          </a:p>
        </p:txBody>
      </p:sp>
      <p:sp>
        <p:nvSpPr>
          <p:cNvPr id="3" name="Θέση περιεχομένου 2"/>
          <p:cNvSpPr>
            <a:spLocks noGrp="1"/>
          </p:cNvSpPr>
          <p:nvPr>
            <p:ph idx="1"/>
          </p:nvPr>
        </p:nvSpPr>
        <p:spPr>
          <a:xfrm>
            <a:off x="395534" y="1581834"/>
            <a:ext cx="8568954" cy="4367447"/>
          </a:xfrm>
        </p:spPr>
        <p:txBody>
          <a:bodyPr>
            <a:normAutofit/>
          </a:bodyPr>
          <a:lstStyle/>
          <a:p>
            <a:pPr>
              <a:spcBef>
                <a:spcPts val="0"/>
              </a:spcBef>
            </a:pPr>
            <a:r>
              <a:rPr lang="el-GR" dirty="0" smtClean="0"/>
              <a:t>Δυσκολίες </a:t>
            </a:r>
            <a:r>
              <a:rPr lang="el-GR" dirty="0"/>
              <a:t>στην εκτέλεση των καθημερινών ανθρώπινων λειτουργιών και δραστηριοτήτων. </a:t>
            </a:r>
            <a:endParaRPr lang="el-GR" dirty="0" smtClean="0"/>
          </a:p>
          <a:p>
            <a:pPr>
              <a:spcBef>
                <a:spcPts val="0"/>
              </a:spcBef>
            </a:pPr>
            <a:r>
              <a:rPr lang="el-GR" dirty="0" smtClean="0"/>
              <a:t>Είναι </a:t>
            </a:r>
            <a:r>
              <a:rPr lang="el-GR" dirty="0"/>
              <a:t>λοιπόν αποτέλεσμα οργανικών ή περιβαλλοντολογικών </a:t>
            </a:r>
            <a:r>
              <a:rPr lang="el-GR" dirty="0" smtClean="0"/>
              <a:t>αιτίων.</a:t>
            </a:r>
          </a:p>
          <a:p>
            <a:pPr>
              <a:spcBef>
                <a:spcPts val="0"/>
              </a:spcBef>
            </a:pPr>
            <a:r>
              <a:rPr lang="el-GR" dirty="0" smtClean="0"/>
              <a:t>Εμπόδια </a:t>
            </a:r>
            <a:r>
              <a:rPr lang="el-GR" dirty="0"/>
              <a:t>σε σημαντικές περιοχές της ζωής, όπως η αυτοεξυπηρέτηση, η απασχόληση, η εκπαίδευση, η ψυχαγωγία και η γενικότερη κοινωνική </a:t>
            </a:r>
            <a:r>
              <a:rPr lang="el-GR" dirty="0" smtClean="0"/>
              <a:t>συμμετοχή.</a:t>
            </a:r>
            <a:endParaRPr lang="el-GR" dirty="0"/>
          </a:p>
        </p:txBody>
      </p:sp>
    </p:spTree>
    <p:extLst>
      <p:ext uri="{BB962C8B-B14F-4D97-AF65-F5344CB8AC3E}">
        <p14:creationId xmlns:p14="http://schemas.microsoft.com/office/powerpoint/2010/main" val="527344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79712" y="197768"/>
            <a:ext cx="5915001" cy="1143000"/>
          </a:xfrm>
        </p:spPr>
        <p:txBody>
          <a:bodyPr/>
          <a:lstStyle/>
          <a:p>
            <a:r>
              <a:rPr lang="el-GR" b="1" dirty="0" smtClean="0"/>
              <a:t>ΑΜΕΑ στην Ελλάδα</a:t>
            </a:r>
            <a:endParaRPr lang="el-GR" b="1" dirty="0"/>
          </a:p>
        </p:txBody>
      </p:sp>
      <p:sp>
        <p:nvSpPr>
          <p:cNvPr id="3" name="Θέση περιεχομένου 2"/>
          <p:cNvSpPr>
            <a:spLocks noGrp="1"/>
          </p:cNvSpPr>
          <p:nvPr>
            <p:ph idx="1"/>
          </p:nvPr>
        </p:nvSpPr>
        <p:spPr>
          <a:xfrm>
            <a:off x="323528" y="1653841"/>
            <a:ext cx="8568954" cy="4367447"/>
          </a:xfrm>
        </p:spPr>
        <p:txBody>
          <a:bodyPr>
            <a:normAutofit lnSpcReduction="10000"/>
          </a:bodyPr>
          <a:lstStyle/>
          <a:p>
            <a:pPr>
              <a:lnSpc>
                <a:spcPct val="110000"/>
              </a:lnSpc>
              <a:spcBef>
                <a:spcPts val="0"/>
              </a:spcBef>
            </a:pPr>
            <a:r>
              <a:rPr lang="el-GR" dirty="0" smtClean="0"/>
              <a:t>Τι δυνατότητες υπάρχουν για πρόσβαση στις σύγχρονες υποστηρικτικές τεχνολογίες ?</a:t>
            </a:r>
          </a:p>
          <a:p>
            <a:pPr lvl="1">
              <a:lnSpc>
                <a:spcPct val="110000"/>
              </a:lnSpc>
              <a:spcBef>
                <a:spcPts val="0"/>
              </a:spcBef>
            </a:pPr>
            <a:r>
              <a:rPr lang="el-GR" dirty="0" smtClean="0"/>
              <a:t>Πάνω </a:t>
            </a:r>
            <a:r>
              <a:rPr lang="el-GR" dirty="0"/>
              <a:t>από το 80% των ΑΜΕΑ ζει κάτω από το όριο της </a:t>
            </a:r>
            <a:r>
              <a:rPr lang="el-GR" dirty="0" smtClean="0"/>
              <a:t>φτώχιας</a:t>
            </a:r>
          </a:p>
          <a:p>
            <a:pPr lvl="1">
              <a:lnSpc>
                <a:spcPct val="110000"/>
              </a:lnSpc>
              <a:spcBef>
                <a:spcPts val="0"/>
              </a:spcBef>
            </a:pPr>
            <a:r>
              <a:rPr lang="el-GR" dirty="0"/>
              <a:t>Τ</a:t>
            </a:r>
            <a:r>
              <a:rPr lang="el-GR" dirty="0" smtClean="0"/>
              <a:t>ο </a:t>
            </a:r>
            <a:r>
              <a:rPr lang="el-GR" dirty="0"/>
              <a:t>84% είναι αποκλεισμένο από την αγορά εργασίας</a:t>
            </a:r>
            <a:r>
              <a:rPr lang="el-GR" dirty="0" smtClean="0"/>
              <a:t>.</a:t>
            </a:r>
          </a:p>
          <a:p>
            <a:pPr lvl="1">
              <a:lnSpc>
                <a:spcPct val="110000"/>
              </a:lnSpc>
              <a:spcBef>
                <a:spcPts val="0"/>
              </a:spcBef>
            </a:pPr>
            <a:r>
              <a:rPr lang="el-GR" dirty="0" smtClean="0"/>
              <a:t>Μη </a:t>
            </a:r>
            <a:r>
              <a:rPr lang="el-GR" dirty="0"/>
              <a:t>συμμετοχή της πολιτείας στην αγορά </a:t>
            </a:r>
            <a:r>
              <a:rPr lang="el-GR" dirty="0" smtClean="0"/>
              <a:t>εξειδικευμένου </a:t>
            </a:r>
            <a:r>
              <a:rPr lang="el-GR" dirty="0"/>
              <a:t>λογισμικού &amp; </a:t>
            </a:r>
            <a:r>
              <a:rPr lang="el-GR" dirty="0" smtClean="0"/>
              <a:t>εξοπλισμού.</a:t>
            </a:r>
          </a:p>
          <a:p>
            <a:pPr lvl="1">
              <a:lnSpc>
                <a:spcPct val="110000"/>
              </a:lnSpc>
              <a:spcBef>
                <a:spcPts val="0"/>
              </a:spcBef>
            </a:pPr>
            <a:r>
              <a:rPr lang="el-GR" dirty="0" smtClean="0"/>
              <a:t>Επιπλέον, το εμπόδιο της Γλώσσας.</a:t>
            </a:r>
          </a:p>
          <a:p>
            <a:pPr>
              <a:lnSpc>
                <a:spcPct val="110000"/>
              </a:lnSpc>
              <a:spcBef>
                <a:spcPts val="0"/>
              </a:spcBef>
            </a:pPr>
            <a:endParaRPr lang="el-GR" dirty="0"/>
          </a:p>
        </p:txBody>
      </p:sp>
    </p:spTree>
    <p:extLst>
      <p:ext uri="{BB962C8B-B14F-4D97-AF65-F5344CB8AC3E}">
        <p14:creationId xmlns:p14="http://schemas.microsoft.com/office/powerpoint/2010/main" val="527344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11761" y="269776"/>
            <a:ext cx="6696743" cy="1143000"/>
          </a:xfrm>
        </p:spPr>
        <p:txBody>
          <a:bodyPr>
            <a:normAutofit/>
          </a:bodyPr>
          <a:lstStyle/>
          <a:p>
            <a:r>
              <a:rPr lang="el-GR" sz="4200" b="1" dirty="0" smtClean="0"/>
              <a:t>ΑΜΕΑ και Νέες Τεχνολογίες</a:t>
            </a:r>
            <a:endParaRPr lang="el-GR" sz="4200" b="1" dirty="0"/>
          </a:p>
        </p:txBody>
      </p:sp>
      <p:sp>
        <p:nvSpPr>
          <p:cNvPr id="3" name="Θέση περιεχομένου 2"/>
          <p:cNvSpPr>
            <a:spLocks noGrp="1"/>
          </p:cNvSpPr>
          <p:nvPr>
            <p:ph idx="1"/>
          </p:nvPr>
        </p:nvSpPr>
        <p:spPr>
          <a:xfrm>
            <a:off x="323528" y="1653841"/>
            <a:ext cx="8568954" cy="4367447"/>
          </a:xfrm>
        </p:spPr>
        <p:txBody>
          <a:bodyPr>
            <a:normAutofit fontScale="92500" lnSpcReduction="10000"/>
          </a:bodyPr>
          <a:lstStyle/>
          <a:p>
            <a:pPr>
              <a:lnSpc>
                <a:spcPct val="110000"/>
              </a:lnSpc>
              <a:spcBef>
                <a:spcPts val="0"/>
              </a:spcBef>
            </a:pPr>
            <a:r>
              <a:rPr lang="el-GR" dirty="0" smtClean="0"/>
              <a:t>Χρήση Νέων Τεχνολογιών: ανθρώπινο / κοινωνικό δικαίωμα.</a:t>
            </a:r>
          </a:p>
          <a:p>
            <a:pPr>
              <a:lnSpc>
                <a:spcPct val="110000"/>
              </a:lnSpc>
              <a:spcBef>
                <a:spcPts val="0"/>
              </a:spcBef>
            </a:pPr>
            <a:r>
              <a:rPr lang="el-GR" dirty="0" smtClean="0"/>
              <a:t>Ψηφιακός Αναλφαβητισμός: φέρνει τον κοινωνικό αποκλεισμό.</a:t>
            </a:r>
          </a:p>
          <a:p>
            <a:pPr>
              <a:lnSpc>
                <a:spcPct val="110000"/>
              </a:lnSpc>
              <a:spcBef>
                <a:spcPts val="0"/>
              </a:spcBef>
            </a:pPr>
            <a:r>
              <a:rPr lang="el-GR" dirty="0" smtClean="0"/>
              <a:t>Δικαίωμα στην Ευρυζωνικότητα.</a:t>
            </a:r>
          </a:p>
          <a:p>
            <a:pPr>
              <a:lnSpc>
                <a:spcPct val="110000"/>
              </a:lnSpc>
              <a:spcBef>
                <a:spcPts val="0"/>
              </a:spcBef>
            </a:pPr>
            <a:r>
              <a:rPr lang="el-GR" dirty="0" smtClean="0"/>
              <a:t>Δικαίωμα στη χρήση τερματικών συσκευών επικοινωνίας.</a:t>
            </a:r>
          </a:p>
          <a:p>
            <a:pPr>
              <a:lnSpc>
                <a:spcPct val="110000"/>
              </a:lnSpc>
              <a:spcBef>
                <a:spcPts val="0"/>
              </a:spcBef>
            </a:pPr>
            <a:r>
              <a:rPr lang="el-GR" dirty="0" smtClean="0"/>
              <a:t>Δικαίωμα στη χρήση προσωποποιημένων υποστηρικτικών λύσεων.</a:t>
            </a:r>
            <a:endParaRPr lang="el-GR" dirty="0"/>
          </a:p>
        </p:txBody>
      </p:sp>
    </p:spTree>
    <p:extLst>
      <p:ext uri="{BB962C8B-B14F-4D97-AF65-F5344CB8AC3E}">
        <p14:creationId xmlns:p14="http://schemas.microsoft.com/office/powerpoint/2010/main" val="52734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051720" y="116632"/>
            <a:ext cx="5915001" cy="1143000"/>
          </a:xfrm>
        </p:spPr>
        <p:txBody>
          <a:bodyPr/>
          <a:lstStyle/>
          <a:p>
            <a:r>
              <a:rPr lang="el-GR" b="1" dirty="0" smtClean="0"/>
              <a:t>Λόγοι Απόρριψης</a:t>
            </a:r>
            <a:endParaRPr lang="el-GR" b="1" dirty="0"/>
          </a:p>
        </p:txBody>
      </p:sp>
      <p:sp>
        <p:nvSpPr>
          <p:cNvPr id="3" name="Θέση περιεχομένου 2"/>
          <p:cNvSpPr>
            <a:spLocks noGrp="1"/>
          </p:cNvSpPr>
          <p:nvPr>
            <p:ph idx="1"/>
          </p:nvPr>
        </p:nvSpPr>
        <p:spPr>
          <a:xfrm>
            <a:off x="395534" y="1581834"/>
            <a:ext cx="8568954" cy="4367447"/>
          </a:xfrm>
        </p:spPr>
        <p:txBody>
          <a:bodyPr>
            <a:normAutofit fontScale="77500" lnSpcReduction="20000"/>
          </a:bodyPr>
          <a:lstStyle/>
          <a:p>
            <a:pPr>
              <a:lnSpc>
                <a:spcPct val="120000"/>
              </a:lnSpc>
              <a:spcBef>
                <a:spcPts val="0"/>
              </a:spcBef>
            </a:pPr>
            <a:r>
              <a:rPr lang="el-GR" dirty="0" smtClean="0"/>
              <a:t>Άρνηση </a:t>
            </a:r>
            <a:r>
              <a:rPr lang="el-GR" dirty="0"/>
              <a:t>του </a:t>
            </a:r>
            <a:r>
              <a:rPr lang="el-GR" dirty="0" smtClean="0"/>
              <a:t>υποκειμένου στο νέο και την τεχνολογία.</a:t>
            </a:r>
          </a:p>
          <a:p>
            <a:pPr>
              <a:lnSpc>
                <a:spcPct val="120000"/>
              </a:lnSpc>
              <a:spcBef>
                <a:spcPts val="0"/>
              </a:spcBef>
            </a:pPr>
            <a:r>
              <a:rPr lang="el-GR" dirty="0" smtClean="0"/>
              <a:t>Άγνοια για τα οφέλη.</a:t>
            </a:r>
          </a:p>
          <a:p>
            <a:pPr>
              <a:lnSpc>
                <a:spcPct val="120000"/>
              </a:lnSpc>
              <a:spcBef>
                <a:spcPts val="0"/>
              </a:spcBef>
            </a:pPr>
            <a:r>
              <a:rPr lang="el-GR" dirty="0" smtClean="0"/>
              <a:t>Κακή ψυχολογία.</a:t>
            </a:r>
          </a:p>
          <a:p>
            <a:pPr>
              <a:lnSpc>
                <a:spcPct val="120000"/>
              </a:lnSpc>
              <a:spcBef>
                <a:spcPts val="0"/>
              </a:spcBef>
            </a:pPr>
            <a:r>
              <a:rPr lang="el-GR" dirty="0" smtClean="0"/>
              <a:t>Αδυναμία πρόσβασης, που οφείλεται από τη μία στη συχνή έλλειψη προσωπικών πόρων και από την άλλη στη μη-συμμετοχή της Πολιτείας.</a:t>
            </a:r>
          </a:p>
          <a:p>
            <a:pPr>
              <a:lnSpc>
                <a:spcPct val="120000"/>
              </a:lnSpc>
              <a:spcBef>
                <a:spcPts val="0"/>
              </a:spcBef>
            </a:pPr>
            <a:r>
              <a:rPr lang="el-GR" dirty="0" smtClean="0"/>
              <a:t>Τεχνολογικές λύσεις / προϊόντα που συχνά δεν προσαρμόζονται στις συγκεκριμένες ανάγκες του υποκειμένου.</a:t>
            </a:r>
            <a:endParaRPr lang="el-GR" dirty="0"/>
          </a:p>
          <a:p>
            <a:pPr>
              <a:lnSpc>
                <a:spcPct val="120000"/>
              </a:lnSpc>
              <a:spcBef>
                <a:spcPts val="0"/>
              </a:spcBef>
            </a:pPr>
            <a:r>
              <a:rPr lang="el-GR" dirty="0" smtClean="0"/>
              <a:t>Έλλειψη πραγματικά εξειδικευμένου προσωπικού για την κατάρτιση και υποστήριξη του ΑΜΕΑ.</a:t>
            </a:r>
          </a:p>
          <a:p>
            <a:pPr>
              <a:lnSpc>
                <a:spcPct val="120000"/>
              </a:lnSpc>
              <a:spcBef>
                <a:spcPts val="0"/>
              </a:spcBef>
            </a:pPr>
            <a:endParaRPr lang="el-GR" dirty="0"/>
          </a:p>
        </p:txBody>
      </p:sp>
    </p:spTree>
    <p:extLst>
      <p:ext uri="{BB962C8B-B14F-4D97-AF65-F5344CB8AC3E}">
        <p14:creationId xmlns:p14="http://schemas.microsoft.com/office/powerpoint/2010/main" val="52734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44216" y="188640"/>
            <a:ext cx="6588224" cy="1143000"/>
          </a:xfrm>
        </p:spPr>
        <p:txBody>
          <a:bodyPr>
            <a:noAutofit/>
          </a:bodyPr>
          <a:lstStyle/>
          <a:p>
            <a:r>
              <a:rPr lang="el-GR" sz="3600" b="1" dirty="0" smtClean="0"/>
              <a:t>Καθολική Υπηρεσία Τηλεπικοινωνιών</a:t>
            </a:r>
            <a:endParaRPr lang="el-GR" sz="3600" b="1" dirty="0"/>
          </a:p>
        </p:txBody>
      </p:sp>
      <p:sp>
        <p:nvSpPr>
          <p:cNvPr id="3" name="Θέση περιεχομένου 2"/>
          <p:cNvSpPr>
            <a:spLocks noGrp="1"/>
          </p:cNvSpPr>
          <p:nvPr>
            <p:ph idx="1"/>
          </p:nvPr>
        </p:nvSpPr>
        <p:spPr>
          <a:xfrm>
            <a:off x="395534" y="1581834"/>
            <a:ext cx="8568954" cy="4367447"/>
          </a:xfrm>
        </p:spPr>
        <p:txBody>
          <a:bodyPr>
            <a:normAutofit fontScale="92500"/>
          </a:bodyPr>
          <a:lstStyle/>
          <a:p>
            <a:pPr>
              <a:lnSpc>
                <a:spcPct val="110000"/>
              </a:lnSpc>
              <a:spcBef>
                <a:spcPts val="0"/>
              </a:spcBef>
            </a:pPr>
            <a:r>
              <a:rPr lang="el-GR" dirty="0"/>
              <a:t>Υπουργική Απόφαση </a:t>
            </a:r>
            <a:r>
              <a:rPr lang="el-GR" dirty="0" smtClean="0"/>
              <a:t>255/83, Εθνική </a:t>
            </a:r>
            <a:r>
              <a:rPr lang="el-GR" dirty="0"/>
              <a:t>Επιτροπή Τηλεπικοινωνιών και Ταχυδρομείων, </a:t>
            </a:r>
            <a:r>
              <a:rPr lang="el-GR" dirty="0" smtClean="0"/>
              <a:t>ΕΕΤΤ</a:t>
            </a:r>
            <a:endParaRPr lang="el-GR" dirty="0"/>
          </a:p>
          <a:p>
            <a:pPr>
              <a:lnSpc>
                <a:spcPct val="110000"/>
              </a:lnSpc>
              <a:spcBef>
                <a:spcPts val="0"/>
              </a:spcBef>
            </a:pPr>
            <a:r>
              <a:rPr lang="el-GR" dirty="0" smtClean="0"/>
              <a:t>Ο </a:t>
            </a:r>
            <a:r>
              <a:rPr lang="el-GR" dirty="0"/>
              <a:t>πάροχος καθολικής υπηρεσίας οφείλει κατά την παροχή τηλεπικοινωνιακών υπηρεσιών να λαμβάνει υπόψη του τα άτομα με Ειδικές Ανάγκες </a:t>
            </a:r>
            <a:r>
              <a:rPr lang="el-GR" dirty="0" smtClean="0"/>
              <a:t>και άλλες </a:t>
            </a:r>
            <a:r>
              <a:rPr lang="el-GR" dirty="0"/>
              <a:t>κατηγορίες </a:t>
            </a:r>
            <a:r>
              <a:rPr lang="el-GR" dirty="0" smtClean="0"/>
              <a:t>ευάλωτων συνδρομητών.</a:t>
            </a:r>
            <a:endParaRPr lang="el-GR" dirty="0"/>
          </a:p>
          <a:p>
            <a:pPr>
              <a:lnSpc>
                <a:spcPct val="110000"/>
              </a:lnSpc>
              <a:spcBef>
                <a:spcPts val="0"/>
              </a:spcBef>
            </a:pPr>
            <a:r>
              <a:rPr lang="el-GR" dirty="0" smtClean="0"/>
              <a:t>Προτεραιότητα </a:t>
            </a:r>
            <a:r>
              <a:rPr lang="el-GR" dirty="0"/>
              <a:t>σε </a:t>
            </a:r>
            <a:r>
              <a:rPr lang="el-GR" dirty="0" smtClean="0"/>
              <a:t>περιπτώσεις σύνδεσης </a:t>
            </a:r>
            <a:r>
              <a:rPr lang="el-GR" dirty="0"/>
              <a:t>και αποκατάστασης </a:t>
            </a:r>
            <a:r>
              <a:rPr lang="el-GR" dirty="0" smtClean="0"/>
              <a:t>βλαβών.</a:t>
            </a:r>
            <a:endParaRPr lang="el-GR" dirty="0"/>
          </a:p>
          <a:p>
            <a:pPr>
              <a:lnSpc>
                <a:spcPct val="110000"/>
              </a:lnSpc>
              <a:spcBef>
                <a:spcPts val="0"/>
              </a:spcBef>
            </a:pPr>
            <a:endParaRPr lang="el-GR" dirty="0"/>
          </a:p>
        </p:txBody>
      </p:sp>
    </p:spTree>
    <p:extLst>
      <p:ext uri="{BB962C8B-B14F-4D97-AF65-F5344CB8AC3E}">
        <p14:creationId xmlns:p14="http://schemas.microsoft.com/office/powerpoint/2010/main" val="52734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95736" y="116632"/>
            <a:ext cx="6624736" cy="1143000"/>
          </a:xfrm>
        </p:spPr>
        <p:txBody>
          <a:bodyPr>
            <a:normAutofit/>
          </a:bodyPr>
          <a:lstStyle/>
          <a:p>
            <a:r>
              <a:rPr lang="el-GR" sz="3600" b="1" dirty="0"/>
              <a:t>Μέριμνα για την Απασχόληση</a:t>
            </a:r>
          </a:p>
        </p:txBody>
      </p:sp>
      <p:sp>
        <p:nvSpPr>
          <p:cNvPr id="3" name="Θέση περιεχομένου 2"/>
          <p:cNvSpPr>
            <a:spLocks noGrp="1"/>
          </p:cNvSpPr>
          <p:nvPr>
            <p:ph idx="1"/>
          </p:nvPr>
        </p:nvSpPr>
        <p:spPr>
          <a:xfrm>
            <a:off x="323528" y="1581834"/>
            <a:ext cx="8568954" cy="4367447"/>
          </a:xfrm>
        </p:spPr>
        <p:txBody>
          <a:bodyPr>
            <a:normAutofit/>
          </a:bodyPr>
          <a:lstStyle/>
          <a:p>
            <a:pPr>
              <a:spcBef>
                <a:spcPts val="0"/>
              </a:spcBef>
            </a:pPr>
            <a:r>
              <a:rPr lang="el-GR" dirty="0"/>
              <a:t>Νόμος </a:t>
            </a:r>
            <a:r>
              <a:rPr lang="el-GR" dirty="0" smtClean="0"/>
              <a:t>2643/1998:</a:t>
            </a:r>
            <a:endParaRPr lang="el-GR" dirty="0"/>
          </a:p>
          <a:p>
            <a:pPr>
              <a:spcBef>
                <a:spcPts val="0"/>
              </a:spcBef>
            </a:pPr>
            <a:r>
              <a:rPr lang="el-GR" dirty="0" smtClean="0"/>
              <a:t>Τα </a:t>
            </a:r>
            <a:r>
              <a:rPr lang="el-GR" dirty="0"/>
              <a:t>άτομα με ποσοστό αναπηρίας 50% </a:t>
            </a:r>
            <a:r>
              <a:rPr lang="el-GR" dirty="0" smtClean="0"/>
              <a:t>τουλάχιστο, με </a:t>
            </a:r>
            <a:r>
              <a:rPr lang="el-GR" dirty="0"/>
              <a:t>περιορισμένες </a:t>
            </a:r>
            <a:r>
              <a:rPr lang="el-GR" dirty="0" smtClean="0"/>
              <a:t>δυνατότητες για </a:t>
            </a:r>
            <a:r>
              <a:rPr lang="el-GR" dirty="0"/>
              <a:t>επαγγελματική απασχόληση εξαιτίας οποιασδήποτε χρόνιας σωματικής ή πνευματικής ή ψυχικής πάθησης ή βλάβης (άτομα με ειδικές ανάγκες</a:t>
            </a:r>
            <a:r>
              <a:rPr lang="el-GR" dirty="0" smtClean="0"/>
              <a:t>) </a:t>
            </a:r>
            <a:r>
              <a:rPr lang="el-GR" dirty="0"/>
              <a:t>έχουν</a:t>
            </a:r>
          </a:p>
          <a:p>
            <a:pPr marL="0" indent="0">
              <a:spcBef>
                <a:spcPts val="0"/>
              </a:spcBef>
              <a:buNone/>
            </a:pPr>
            <a:r>
              <a:rPr lang="en-US" dirty="0" smtClean="0"/>
              <a:t>    </a:t>
            </a:r>
            <a:r>
              <a:rPr lang="el-GR" dirty="0" smtClean="0"/>
              <a:t>προτεραιότητα </a:t>
            </a:r>
            <a:r>
              <a:rPr lang="el-GR" dirty="0"/>
              <a:t>στην απασχόληση.</a:t>
            </a:r>
          </a:p>
          <a:p>
            <a:pPr>
              <a:spcBef>
                <a:spcPts val="0"/>
              </a:spcBef>
            </a:pPr>
            <a:endParaRPr lang="el-GR" dirty="0"/>
          </a:p>
        </p:txBody>
      </p:sp>
    </p:spTree>
    <p:extLst>
      <p:ext uri="{BB962C8B-B14F-4D97-AF65-F5344CB8AC3E}">
        <p14:creationId xmlns:p14="http://schemas.microsoft.com/office/powerpoint/2010/main" val="527344797"/>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97</TotalTime>
  <Words>967</Words>
  <Application>Microsoft Office PowerPoint</Application>
  <PresentationFormat>Προβολή στην οθόνη (4:3)</PresentationFormat>
  <Paragraphs>78</Paragraphs>
  <Slides>17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ΕΣΔΔΑ υποδειγμα</vt:lpstr>
      <vt:lpstr>«ΣΥΣΤΗΜΑΤΑ ΠΛΗΡΟΦΟΡΙΚΗΣ ΟΡΓΑΝΙΣΜΩΝ ΚΟΙΝΩΝΙΚΗΣ ΠΟΛΙΤΙΚΗΣ»</vt:lpstr>
      <vt:lpstr>Παρουσίαση του PowerPoint</vt:lpstr>
      <vt:lpstr>Agenda</vt:lpstr>
      <vt:lpstr>Αναπηρία</vt:lpstr>
      <vt:lpstr>ΑΜΕΑ στην Ελλάδα</vt:lpstr>
      <vt:lpstr>ΑΜΕΑ και Νέες Τεχνολογίες</vt:lpstr>
      <vt:lpstr>Λόγοι Απόρριψης</vt:lpstr>
      <vt:lpstr>Καθολική Υπηρεσία Τηλεπικοινωνιών</vt:lpstr>
      <vt:lpstr>Μέριμνα για την Απασχόληση</vt:lpstr>
      <vt:lpstr>Σύσταση Αρμόδιων Τμημάτων</vt:lpstr>
      <vt:lpstr>Ίση Μεταχείριση</vt:lpstr>
      <vt:lpstr>Χρήση Τηλεφωνίας</vt:lpstr>
      <vt:lpstr>Εκπαίδευση</vt:lpstr>
      <vt:lpstr>EU Communications Committee</vt:lpstr>
      <vt:lpstr>Παρουσίαση του PowerPoint</vt:lpstr>
      <vt:lpstr>Πρακτικά Θέματα Ι</vt:lpstr>
      <vt:lpstr>Πρακτικά Θέματα ΙΙ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Michail</dc:creator>
  <cp:lastModifiedBy>michail</cp:lastModifiedBy>
  <cp:revision>11</cp:revision>
  <dcterms:created xsi:type="dcterms:W3CDTF">2017-03-05T07:51:38Z</dcterms:created>
  <dcterms:modified xsi:type="dcterms:W3CDTF">2018-06-27T12:02:53Z</dcterms:modified>
</cp:coreProperties>
</file>