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omments/comment3.xml" ContentType="application/vnd.openxmlformats-officedocument.presentationml.comments+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6"/>
  </p:notesMasterIdLst>
  <p:handoutMasterIdLst>
    <p:handoutMasterId r:id="rId127"/>
  </p:handoutMasterIdLst>
  <p:sldIdLst>
    <p:sldId id="256" r:id="rId2"/>
    <p:sldId id="451" r:id="rId3"/>
    <p:sldId id="368" r:id="rId4"/>
    <p:sldId id="445" r:id="rId5"/>
    <p:sldId id="369" r:id="rId6"/>
    <p:sldId id="412" r:id="rId7"/>
    <p:sldId id="446" r:id="rId8"/>
    <p:sldId id="447" r:id="rId9"/>
    <p:sldId id="370" r:id="rId10"/>
    <p:sldId id="437" r:id="rId11"/>
    <p:sldId id="438" r:id="rId12"/>
    <p:sldId id="439" r:id="rId13"/>
    <p:sldId id="441" r:id="rId14"/>
    <p:sldId id="442" r:id="rId15"/>
    <p:sldId id="440" r:id="rId16"/>
    <p:sldId id="436" r:id="rId17"/>
    <p:sldId id="444" r:id="rId18"/>
    <p:sldId id="450" r:id="rId19"/>
    <p:sldId id="448" r:id="rId20"/>
    <p:sldId id="443" r:id="rId21"/>
    <p:sldId id="355" r:id="rId22"/>
    <p:sldId id="353" r:id="rId23"/>
    <p:sldId id="305" r:id="rId24"/>
    <p:sldId id="299" r:id="rId25"/>
    <p:sldId id="306" r:id="rId26"/>
    <p:sldId id="277" r:id="rId27"/>
    <p:sldId id="278" r:id="rId28"/>
    <p:sldId id="279" r:id="rId29"/>
    <p:sldId id="280" r:id="rId30"/>
    <p:sldId id="281" r:id="rId31"/>
    <p:sldId id="340" r:id="rId32"/>
    <p:sldId id="282" r:id="rId33"/>
    <p:sldId id="307" r:id="rId34"/>
    <p:sldId id="308" r:id="rId35"/>
    <p:sldId id="310" r:id="rId36"/>
    <p:sldId id="275" r:id="rId37"/>
    <p:sldId id="311" r:id="rId38"/>
    <p:sldId id="259" r:id="rId39"/>
    <p:sldId id="260" r:id="rId40"/>
    <p:sldId id="313" r:id="rId41"/>
    <p:sldId id="312" r:id="rId42"/>
    <p:sldId id="261" r:id="rId43"/>
    <p:sldId id="262" r:id="rId44"/>
    <p:sldId id="263" r:id="rId45"/>
    <p:sldId id="314" r:id="rId46"/>
    <p:sldId id="264" r:id="rId47"/>
    <p:sldId id="268" r:id="rId48"/>
    <p:sldId id="266" r:id="rId49"/>
    <p:sldId id="315" r:id="rId50"/>
    <p:sldId id="267" r:id="rId51"/>
    <p:sldId id="316" r:id="rId52"/>
    <p:sldId id="269" r:id="rId53"/>
    <p:sldId id="271" r:id="rId54"/>
    <p:sldId id="317" r:id="rId55"/>
    <p:sldId id="273" r:id="rId56"/>
    <p:sldId id="397" r:id="rId57"/>
    <p:sldId id="318" r:id="rId58"/>
    <p:sldId id="319" r:id="rId59"/>
    <p:sldId id="320" r:id="rId60"/>
    <p:sldId id="321" r:id="rId61"/>
    <p:sldId id="322" r:id="rId62"/>
    <p:sldId id="341" r:id="rId63"/>
    <p:sldId id="323" r:id="rId64"/>
    <p:sldId id="324" r:id="rId65"/>
    <p:sldId id="325" r:id="rId66"/>
    <p:sldId id="326" r:id="rId67"/>
    <p:sldId id="327" r:id="rId68"/>
    <p:sldId id="329" r:id="rId69"/>
    <p:sldId id="328" r:id="rId70"/>
    <p:sldId id="342" r:id="rId71"/>
    <p:sldId id="331" r:id="rId72"/>
    <p:sldId id="343" r:id="rId73"/>
    <p:sldId id="344" r:id="rId74"/>
    <p:sldId id="332" r:id="rId75"/>
    <p:sldId id="333" r:id="rId76"/>
    <p:sldId id="334" r:id="rId77"/>
    <p:sldId id="335" r:id="rId78"/>
    <p:sldId id="336" r:id="rId79"/>
    <p:sldId id="337" r:id="rId80"/>
    <p:sldId id="338" r:id="rId81"/>
    <p:sldId id="339" r:id="rId82"/>
    <p:sldId id="283" r:id="rId83"/>
    <p:sldId id="381" r:id="rId84"/>
    <p:sldId id="382" r:id="rId85"/>
    <p:sldId id="383" r:id="rId86"/>
    <p:sldId id="384" r:id="rId87"/>
    <p:sldId id="385" r:id="rId88"/>
    <p:sldId id="386" r:id="rId89"/>
    <p:sldId id="387" r:id="rId90"/>
    <p:sldId id="388" r:id="rId91"/>
    <p:sldId id="389" r:id="rId92"/>
    <p:sldId id="391" r:id="rId93"/>
    <p:sldId id="392" r:id="rId94"/>
    <p:sldId id="422" r:id="rId95"/>
    <p:sldId id="393" r:id="rId96"/>
    <p:sldId id="394" r:id="rId97"/>
    <p:sldId id="395" r:id="rId98"/>
    <p:sldId id="423" r:id="rId99"/>
    <p:sldId id="396" r:id="rId100"/>
    <p:sldId id="424" r:id="rId101"/>
    <p:sldId id="380" r:id="rId102"/>
    <p:sldId id="425" r:id="rId103"/>
    <p:sldId id="426" r:id="rId104"/>
    <p:sldId id="345" r:id="rId105"/>
    <p:sldId id="285" r:id="rId106"/>
    <p:sldId id="346" r:id="rId107"/>
    <p:sldId id="286" r:id="rId108"/>
    <p:sldId id="347" r:id="rId109"/>
    <p:sldId id="287" r:id="rId110"/>
    <p:sldId id="348" r:id="rId111"/>
    <p:sldId id="288" r:id="rId112"/>
    <p:sldId id="289" r:id="rId113"/>
    <p:sldId id="290" r:id="rId114"/>
    <p:sldId id="291" r:id="rId115"/>
    <p:sldId id="349" r:id="rId116"/>
    <p:sldId id="292" r:id="rId117"/>
    <p:sldId id="350" r:id="rId118"/>
    <p:sldId id="293" r:id="rId119"/>
    <p:sldId id="294" r:id="rId120"/>
    <p:sldId id="398" r:id="rId121"/>
    <p:sldId id="295" r:id="rId122"/>
    <p:sldId id="296" r:id="rId123"/>
    <p:sldId id="297" r:id="rId124"/>
    <p:sldId id="351" r:id="rId1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rostathoua" initials="g"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12" d="100"/>
          <a:sy n="112" d="100"/>
        </p:scale>
        <p:origin x="-1253" y="-91"/>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318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1-30T07:45:42.080" idx="2">
    <p:pos x="3313" y="769"/>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1-30T07:45:42.080" idx="6">
    <p:pos x="3313" y="769"/>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9-01-30T07:45:42.080" idx="4">
    <p:pos x="3313" y="769"/>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09C113-1050-48DE-A12B-6DE4937BF471}" type="datetimeFigureOut">
              <a:rPr lang="el-GR" smtClean="0"/>
              <a:pPr/>
              <a:t>8/5/2020</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BEFDFB-E4DB-481A-B93C-AA85EA7AC1B6}"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78027-93C6-4012-B9E7-4EEA188105AD}" type="datetimeFigureOut">
              <a:rPr lang="el-GR" smtClean="0"/>
              <a:pPr/>
              <a:t>8/5/2020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39F18A-D5F8-4837-8FD7-99130057240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a:t>
            </a:fld>
            <a:endParaRPr lang="el-G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100</a:t>
            </a:fld>
            <a:endParaRPr lang="el-G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101</a:t>
            </a:fld>
            <a:endParaRPr lang="el-G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102</a:t>
            </a:fld>
            <a:endParaRPr lang="el-G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103</a:t>
            </a:fld>
            <a:endParaRPr lang="el-G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104</a:t>
            </a:fld>
            <a:endParaRPr lang="el-G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105</a:t>
            </a:fld>
            <a:endParaRPr lang="el-G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106</a:t>
            </a:fld>
            <a:endParaRPr lang="el-G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107</a:t>
            </a:fld>
            <a:endParaRPr lang="el-G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108</a:t>
            </a:fld>
            <a:endParaRPr lang="el-G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109</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a:t>
            </a:fld>
            <a:endParaRPr lang="el-G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110</a:t>
            </a:fld>
            <a:endParaRPr lang="el-G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111</a:t>
            </a:fld>
            <a:endParaRPr lang="el-G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112</a:t>
            </a:fld>
            <a:endParaRPr lang="el-G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113</a:t>
            </a:fld>
            <a:endParaRPr lang="el-G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114</a:t>
            </a:fld>
            <a:endParaRPr lang="el-G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115</a:t>
            </a:fld>
            <a:endParaRPr lang="el-G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116</a:t>
            </a:fld>
            <a:endParaRPr lang="el-G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117</a:t>
            </a:fld>
            <a:endParaRPr lang="el-G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118</a:t>
            </a:fld>
            <a:endParaRPr lang="el-G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119</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12</a:t>
            </a:fld>
            <a:endParaRPr lang="el-G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120</a:t>
            </a:fld>
            <a:endParaRPr lang="el-G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121</a:t>
            </a:fld>
            <a:endParaRPr lang="el-G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122</a:t>
            </a:fld>
            <a:endParaRPr lang="el-G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123</a:t>
            </a:fld>
            <a:endParaRPr lang="el-G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124</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28</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31</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32</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33</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34</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35</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36</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37</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38</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39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40</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41</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42</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43</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44</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45</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46</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*παρ.</a:t>
            </a:r>
            <a:r>
              <a:rPr lang="el-GR" baseline="0" dirty="0" smtClean="0"/>
              <a:t> 1, αρθρ. 98, ν.4583/2018, (ΦΕΚ  Α΄212)</a:t>
            </a:r>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47</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48</a:t>
            </a:fld>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49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a:t>
            </a:r>
            <a:r>
              <a:rPr lang="el-GR" sz="1100" dirty="0" smtClean="0"/>
              <a:t>παρ.</a:t>
            </a:r>
            <a:r>
              <a:rPr lang="el-GR" sz="1100" kern="1200" dirty="0" smtClean="0">
                <a:solidFill>
                  <a:schemeClr val="tx1"/>
                </a:solidFill>
                <a:latin typeface="+mn-lt"/>
                <a:ea typeface="+mn-ea"/>
                <a:cs typeface="+mn-cs"/>
              </a:rPr>
              <a:t> 2, αρθρ. 98, ν. 4583/2018, (ΦΕΚ Α΄212)</a:t>
            </a:r>
            <a:endParaRPr lang="el-GR" sz="1100"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50</a:t>
            </a:fld>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a:t>
            </a:r>
            <a:r>
              <a:rPr lang="el-GR" sz="1100" dirty="0" smtClean="0"/>
              <a:t>παρ.</a:t>
            </a:r>
            <a:r>
              <a:rPr lang="el-GR" sz="1100" kern="1200" dirty="0" smtClean="0">
                <a:solidFill>
                  <a:schemeClr val="tx1"/>
                </a:solidFill>
                <a:latin typeface="+mn-lt"/>
                <a:ea typeface="+mn-ea"/>
                <a:cs typeface="+mn-cs"/>
              </a:rPr>
              <a:t> 2, αρθρ. 98, ν. 4583/2018, (ΦΕΚ Α΄212)</a:t>
            </a:r>
            <a:endParaRPr lang="el-GR" sz="1100"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51</a:t>
            </a:fld>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100"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52</a:t>
            </a:fld>
            <a:endParaRPr 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100"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53</a:t>
            </a:fld>
            <a:endParaRPr 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100"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54</a:t>
            </a:fld>
            <a:endParaRPr 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55</a:t>
            </a:fld>
            <a:endParaRPr lang="el-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56</a:t>
            </a:fld>
            <a:endParaRPr lang="el-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57</a:t>
            </a:fld>
            <a:endParaRPr lang="el-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58</a:t>
            </a:fld>
            <a:endParaRPr lang="el-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59</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a:t>
            </a:fld>
            <a:endParaRPr lang="el-G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60</a:t>
            </a:fld>
            <a:endParaRPr lang="el-G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61</a:t>
            </a:fld>
            <a:endParaRPr lang="el-G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62</a:t>
            </a:fld>
            <a:endParaRPr lang="el-G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63</a:t>
            </a:fld>
            <a:endParaRPr lang="el-G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64</a:t>
            </a:fld>
            <a:endParaRPr lang="el-G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65</a:t>
            </a:fld>
            <a:endParaRPr lang="el-G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66</a:t>
            </a:fld>
            <a:endParaRPr lang="el-G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67</a:t>
            </a:fld>
            <a:endParaRPr lang="el-G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68</a:t>
            </a:fld>
            <a:endParaRPr lang="el-G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69</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a:t>
            </a:fld>
            <a:endParaRPr lang="el-G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70</a:t>
            </a:fld>
            <a:endParaRPr lang="el-G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71</a:t>
            </a:fld>
            <a:endParaRPr lang="el-G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72</a:t>
            </a:fld>
            <a:endParaRPr lang="el-G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73</a:t>
            </a:fld>
            <a:endParaRPr lang="el-G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74</a:t>
            </a:fld>
            <a:endParaRPr lang="el-G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75</a:t>
            </a:fld>
            <a:endParaRPr lang="el-G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76</a:t>
            </a:fld>
            <a:endParaRPr lang="el-G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77</a:t>
            </a:fld>
            <a:endParaRPr lang="el-G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78</a:t>
            </a:fld>
            <a:endParaRPr lang="el-G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79</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a:t>
            </a:fld>
            <a:endParaRPr lang="el-G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80</a:t>
            </a:fld>
            <a:endParaRPr lang="el-G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81</a:t>
            </a:fld>
            <a:endParaRPr lang="el-G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82</a:t>
            </a:fld>
            <a:endParaRPr lang="el-G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83</a:t>
            </a:fld>
            <a:endParaRPr lang="el-G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84</a:t>
            </a:fld>
            <a:endParaRPr lang="el-G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85</a:t>
            </a:fld>
            <a:endParaRPr lang="el-G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86</a:t>
            </a:fld>
            <a:endParaRPr lang="el-G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87</a:t>
            </a:fld>
            <a:endParaRPr lang="el-G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88</a:t>
            </a:fld>
            <a:endParaRPr lang="el-G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89</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a:t>
            </a:fld>
            <a:endParaRPr lang="el-G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90</a:t>
            </a:fld>
            <a:endParaRPr lang="el-G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91</a:t>
            </a:fld>
            <a:endParaRPr lang="el-G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92</a:t>
            </a:fld>
            <a:endParaRPr lang="el-G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93</a:t>
            </a:fld>
            <a:endParaRPr lang="el-G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94</a:t>
            </a:fld>
            <a:endParaRPr lang="el-G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95</a:t>
            </a:fld>
            <a:endParaRPr lang="el-G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96</a:t>
            </a:fld>
            <a:endParaRPr lang="el-G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97</a:t>
            </a:fld>
            <a:endParaRPr lang="el-G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98</a:t>
            </a:fld>
            <a:endParaRPr lang="el-G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a:t>
            </a:r>
            <a:r>
              <a:rPr lang="el-GR" sz="1100" dirty="0" smtClean="0"/>
              <a:t/>
            </a:r>
            <a:br>
              <a:rPr lang="el-GR" sz="1100" dirty="0" smtClean="0"/>
            </a:br>
            <a:r>
              <a:rPr lang="el-GR" sz="2000" dirty="0" smtClean="0">
                <a:latin typeface="+mn-lt"/>
              </a:rPr>
              <a:t>'</a:t>
            </a:r>
            <a:r>
              <a:rPr lang="el-GR" sz="2000" dirty="0" err="1" smtClean="0">
                <a:latin typeface="+mn-lt"/>
              </a:rPr>
              <a:t>Αρθρο</a:t>
            </a:r>
            <a:r>
              <a:rPr lang="el-GR" sz="2000" dirty="0" smtClean="0">
                <a:latin typeface="+mn-lt"/>
              </a:rPr>
              <a:t> 26 :</a:t>
            </a:r>
          </a:p>
          <a:p>
            <a:pPr algn="just"/>
            <a:r>
              <a:rPr lang="el-GR" sz="2000" dirty="0" smtClean="0">
                <a:latin typeface="+mn-lt"/>
              </a:rPr>
              <a:t>"Αποδεικτικό ενημερότητας για χρέη και φορολογικές υποχρεώσεις προς το Δημόσιο" (αντικ. του μέσα σε "" τίτλου από την παρ. 1 του άρθρου 25 του Ν. 2648/98, ΦΕΚ-238 Α')</a:t>
            </a:r>
          </a:p>
          <a:p>
            <a:pPr algn="just"/>
            <a:r>
              <a:rPr lang="el-GR" sz="2000" dirty="0" smtClean="0">
                <a:latin typeface="+mn-lt"/>
              </a:rPr>
              <a:t>1. Με αποφάσεις του Υπουργού των Οικονομικών που δημοσιεύονται στην Εφημερίδα της Κυβερνήσεως, επιτρέπεται να επιβάλλονται κατά των οφειλετών, που δεν έχουν εκπληρώσει τις από οποιαδήποτε αιτία οφειλές τους προς το Δημόσιο, περιορισμοί και απαγορεύσεις, που ανάγονται στις κάθε φύσεως συναλλαγές, πράξεις ή ενέργειες αυτών είτε με τους ιδιώτες, είτε με το Δημόσιο, δήμους-κοινότητες, νομικά πρόσωπα δημοσίου δικαίου, ιδρύματα κάθε κατηγορίας, οργανισμούς, τράπεζες, επιχειρήσεις δημόσιας ή κοινής ωφέλειας και γενικά τον ευρύτερο δημόσιο τομέα, όπως αυτός καθορίζεται από την ισχύουσα νομοθεσία. "Οι διατάξεις του προηγούμενου εδαφίου ισχύουν και για τους υπόχρεους υποβολής δήλωσης φορολογίας εισοδήματος, απόδοσης φόρου προστιθέμενης αξίας και παρακρατούμενου φόρου μισθωτών υπηρεσιών" (</a:t>
            </a:r>
            <a:r>
              <a:rPr lang="el-GR" sz="2000" dirty="0" err="1" smtClean="0">
                <a:latin typeface="+mn-lt"/>
              </a:rPr>
              <a:t>προσθ</a:t>
            </a:r>
            <a:r>
              <a:rPr lang="el-GR" sz="2000" dirty="0" smtClean="0">
                <a:latin typeface="+mn-lt"/>
              </a:rPr>
              <a:t>. του μέσα σε "" </a:t>
            </a:r>
            <a:r>
              <a:rPr lang="el-GR" sz="2000" dirty="0" err="1" smtClean="0">
                <a:latin typeface="+mn-lt"/>
              </a:rPr>
              <a:t>εδαφ</a:t>
            </a:r>
            <a:r>
              <a:rPr lang="el-GR" sz="2000" dirty="0" smtClean="0">
                <a:latin typeface="+mn-lt"/>
              </a:rPr>
              <a:t>. από την παρ. 2 του άρθρου 25 του Ν. 2648/98, ΦΕΚ-238 Α').</a:t>
            </a:r>
          </a:p>
          <a:p>
            <a:pPr algn="just"/>
            <a:r>
              <a:rPr lang="el-GR" sz="2000" dirty="0" smtClean="0">
                <a:latin typeface="+mn-lt"/>
              </a:rPr>
              <a:t>[Αρχή Τροποποίησης]</a:t>
            </a:r>
          </a:p>
          <a:p>
            <a:pPr algn="just"/>
            <a:r>
              <a:rPr lang="el-GR" sz="2000" dirty="0" smtClean="0">
                <a:latin typeface="+mn-lt"/>
              </a:rPr>
              <a:t>2. Ως συναλλαγή, πράξη ή ενέργεια, κατά την παράγραφο 1 του παρόντος, νοείται ενδεικτικώς:</a:t>
            </a:r>
          </a:p>
          <a:p>
            <a:pPr algn="just"/>
            <a:r>
              <a:rPr lang="el-GR" sz="2000" dirty="0" smtClean="0">
                <a:latin typeface="+mn-lt"/>
              </a:rPr>
              <a:t>α) Η είσπραξη χρημάτων.</a:t>
            </a:r>
          </a:p>
          <a:p>
            <a:pPr algn="just"/>
            <a:r>
              <a:rPr lang="el-GR" sz="2000" dirty="0" smtClean="0">
                <a:latin typeface="+mn-lt"/>
              </a:rPr>
              <a:t>β) Η από κάθε αιτία μεταβίβαση ακινήτων ή παραχώρηση σε αυτά εμπράγματων δικαιωμάτων.</a:t>
            </a:r>
          </a:p>
          <a:p>
            <a:pPr algn="just"/>
            <a:r>
              <a:rPr lang="el-GR" sz="2000" dirty="0" smtClean="0">
                <a:latin typeface="+mn-lt"/>
              </a:rPr>
              <a:t>γ) Η από κάθε αιτία μεταβίβαση κινητών, όπως αυτοκινήτων, μοτοσικλετών, θαλασσίων σκαφών, αεροσκαφών κ.λπ.</a:t>
            </a:r>
          </a:p>
          <a:p>
            <a:pPr algn="just"/>
            <a:r>
              <a:rPr lang="el-GR" sz="2000" dirty="0" smtClean="0">
                <a:latin typeface="+mn-lt"/>
              </a:rPr>
              <a:t>δ) Η μεταφορά συναλλάγματος.</a:t>
            </a:r>
          </a:p>
          <a:p>
            <a:pPr algn="just"/>
            <a:r>
              <a:rPr lang="el-GR" sz="2000" dirty="0" smtClean="0">
                <a:latin typeface="+mn-lt"/>
              </a:rPr>
              <a:t>ε) Η σύναψη συμβάσεων δανείων – ΑΝΤΙΚ. Από ΤΗΝ ΠΑΡ. 1 ΤΟΥ ΑΡΘΡΟΥ 18 ΤΟΥ Ν. 2753/99, ΦΕΚ-249 Α’ [Τέλος Τροποποίησης]</a:t>
            </a:r>
          </a:p>
          <a:p>
            <a:pPr algn="just"/>
            <a:r>
              <a:rPr lang="el-GR" sz="2000" dirty="0" smtClean="0">
                <a:latin typeface="+mn-lt"/>
              </a:rPr>
              <a:t>"3. Η εκπλήρωση των υποχρεώσεων προς το Δημόσιο, κατά τις διατάξεις της παρ. 1 του παρόντος άρθρου, αποδεικνύεται με αποδεικτικό ενημερότητας, που εκδίδεται από τον </a:t>
            </a:r>
            <a:r>
              <a:rPr lang="el-GR" sz="2000" dirty="0" err="1" smtClean="0">
                <a:latin typeface="+mn-lt"/>
              </a:rPr>
              <a:t>προιστάμενο</a:t>
            </a:r>
            <a:r>
              <a:rPr lang="el-GR" sz="2000" dirty="0" smtClean="0">
                <a:latin typeface="+mn-lt"/>
              </a:rPr>
              <a:t> της αρμόδιας ΔΟΥ και χορηγείται εφόσον ο αιτών :</a:t>
            </a:r>
          </a:p>
          <a:p>
            <a:pPr algn="just"/>
            <a:r>
              <a:rPr lang="el-GR" sz="2000" dirty="0" smtClean="0">
                <a:latin typeface="+mn-lt"/>
              </a:rPr>
              <a:t>α) έχει υποβάλει τις δηλώσεις που ορίζονται στο δεύτερο εδάφιο της παραγράφου 1 του παρόντος άρθρου και</a:t>
            </a:r>
          </a:p>
          <a:p>
            <a:pPr algn="just"/>
            <a:r>
              <a:rPr lang="el-GR" sz="2000" dirty="0" smtClean="0">
                <a:latin typeface="+mn-lt"/>
              </a:rPr>
              <a:t>β) έχει καταβάλει ή τακτοποιήσει κατά νόμιμο τρόπο με αναστολή πληρωμής ή με διευκόλυνση τμηματικής καταβολής, που έχει χορηγηθεί από τα κατά νόμο αρμόδια όργανα, τις μέχρι τη χρονολογία έκδοσης του αποδεικτικού βεβαιωμένες και ληξιπρόθεσμες οφειλές προς το Δημόσιο" (αντικ. της παρ. 3 από την παρ. 3 του άρθρου 25 του Ν. 2648/98, ΦΕΚ-238 Α').</a:t>
            </a:r>
          </a:p>
          <a:p>
            <a:pPr algn="just"/>
            <a:r>
              <a:rPr lang="el-GR" sz="2000" dirty="0" smtClean="0">
                <a:latin typeface="+mn-lt"/>
              </a:rPr>
              <a:t>[Αρχή Τροποποίησης]</a:t>
            </a:r>
          </a:p>
          <a:p>
            <a:pPr algn="just"/>
            <a:r>
              <a:rPr lang="el-GR" sz="2000" dirty="0" smtClean="0">
                <a:latin typeface="+mn-lt"/>
              </a:rPr>
              <a:t>γ) έχει καταθέσει εγγυητική επιστολή Τράπεζας ή άλλου πιστωτικού ιδρύματος, η οποία θα διασφαλίζει την καταβολή της οφειλής για την οποία χορηγήθηκε μαζί με τις προσαυξήσεις της, στην περίπτωση που αυτή δεν καταβληθεί από τον υπόχρεο μέσα στην ορισθείσα προθεσμία, που δεν μπορεί να είναι μεγαλύτερη των έξι (6) μηνών από την έκδοση της ως άνω επιστολής – ΠΡΟΣΘ. ΝΕΑΣ ΠΕΡ. γ ΣΤΗΝ ΠΑΡ. 3 ΤΟΥ ΑΡΘΡΟΥ 26 ΜΕ ΤΗΝ ΠΑΡ. 1 ΤΟΥ ΑΡΘΡΟΥ 29 ΤΟΥ Ν. 3296/04, ΦΕΚ-253 Α’ [Τέλος Τροποποίησης]</a:t>
            </a:r>
          </a:p>
          <a:p>
            <a:pPr algn="just"/>
            <a:r>
              <a:rPr lang="el-GR" sz="2000" dirty="0" smtClean="0">
                <a:latin typeface="+mn-lt"/>
              </a:rPr>
              <a:t>[Αρχή Τροποποίησης]</a:t>
            </a:r>
          </a:p>
          <a:p>
            <a:pPr algn="just"/>
            <a:r>
              <a:rPr lang="el-GR" sz="2000" dirty="0" smtClean="0">
                <a:latin typeface="+mn-lt"/>
              </a:rPr>
              <a:t>Παρέχεται επίσης η δυνατότητα χορήγησης αποδεικτικού ενημερότητας από τον προϊστάμενο οποιασδήποτε Δ.Ο.Υ., με αναγραφή στο σώμα του αποδεικτικού της αρμόδιας Δ.Ο.Υ. Απαλλάσσεται ο συναλλασσόμενος της υποχρέωσης προσκόμισης του εντύπου αποδεικτικού ενημερότητας, σε όσες υπηρεσίες ή φορείς έχει πιστοποιηθεί από το Υπουργείο Οικονομικών ότι υποχρεούνται να ζητούν και να λαμβάνουν μέσω ειδικού δικτύου επικοινωνίας με το πληροφορικό σύστημα φορολογίας (TAXIS), τηλεομοιοτυπία, με την οποία βεβαιώνεται ότι ο συναλλασσόμενος είναι φορολογικά ενήμερος. Η βεβαίωση αυτή επέχει θέση ΑΦΕ και αποστέλλεται μόνο σε πιστοποιημένες συσκευές τηλεομοιοτυπίας. Για την έκδοση αποδεικτικού ενημερότητας απαιτείται η εγγραφή του αιτούντος στο γενικό μητρώο φορολογουμένων Δ.Ο.Υ.</a:t>
            </a:r>
          </a:p>
          <a:p>
            <a:pPr algn="just"/>
            <a:r>
              <a:rPr lang="el-GR" sz="2000" dirty="0" smtClean="0">
                <a:latin typeface="+mn-lt"/>
              </a:rPr>
              <a:t>[Αρχή Τροποποίησης]«Οι φορείς των προηγούμενων εδαφίων μπορούν να λαμβάνουν αποδεικτικό ενημερότητας ή πληροφόρηση για τη φορολογική ενημερότητα φυσικών ή νομικών προσώπων ή ενώσεων προσώπων και ηλεκτρονικά μέσω διαδικτύου από τη Γ.Γ.Π.Σ. του Υπουργείου Οικονομικών.</a:t>
            </a:r>
          </a:p>
          <a:p>
            <a:pPr algn="just"/>
            <a:r>
              <a:rPr lang="el-GR" sz="2000" dirty="0" smtClean="0">
                <a:latin typeface="+mn-lt"/>
              </a:rPr>
              <a:t>[Αρχή Τροποποίησης]«Η πληροφόρηση μέσω ηλεκτρονικής υπηρεσίας για τη φορολογική ενημερότητα φυσικών ή νομικών προσώπων ή ενώσεων προσώπων, όπως ορίζεται στο προηγούμενο εδάφιο, υπέχει θέση αποδεικτικού φορολογικής ενημε­ρότητας, το οποίο μπορεί να χρησιμοποιηθεί μόνο από τον φορέα, υπηρεσία ή πρόσωπο που αιτήθηκε για τη λήψη του και μόνο για τη αιτία που αναφέρεται στην αίτησή του.» - ΠΡΟΣΘ. ΠΡΟΤΕΛΕΥΤΑΙΟΥ ΕΔΑΦΙΟΥ ΣΤΗΝ ΠΑΡ. 3 ΤΟΥ ΑΡΘΡΟΥ 26 ΜΕ ΤΗΝ ΠΑΡ. 2α ΤΟΥ ΑΡΘ. 321 ΤΟΥ Ν. 4072/12, ΦΕΚ-86 Α/11-4-12 [Τέλος Τροποποίησης]</a:t>
            </a:r>
          </a:p>
          <a:p>
            <a:pPr algn="just"/>
            <a:r>
              <a:rPr lang="el-GR" sz="2000" dirty="0" smtClean="0">
                <a:latin typeface="+mn-lt"/>
              </a:rPr>
              <a:t>Με απόφαση του Υπουργού Οικονομικών καθορίζονται οι ειδικότερες προϋποθέσεις, η διαδικασία, ο χρόνος έναρξης παροχής των υπηρεσιών των προηγούμενων εδαφίων από τη Γ.Γ.Π.Σ., οι λεπτομέρειες και κάθε άλλο σχετικό θέμα.» - ΑΝΤΙΚ. ΤΟΥ ΤΕΛΕΥΤΑΙΟΥ ΕΔΑΦΙΟΥ ΤΗΣ ΠΑΡ. 3 ΤΟΥ ΑΡΘΡΟΥ 26 Ως ΑΝΩ ΜΕ ΤΗΝ ΠΑΡ. 2 ΤΟΥ ΑΡΘ. 29 ΤΟΥ Ν. 3943/11, ΦΕΚ-66 Α/31-3-11 [Τέλος Τροποποίησης] – ΠΡΟΣΘ. Από ΤΗΝ ΠΑΡ. 2 ΤΟΥ ΑΡΘΡΟΥ 18 ΤΟΥ Ν. 2753/99, ΦΕΚ-249 Α’ [Τέλος Τροποποίησης]</a:t>
            </a:r>
          </a:p>
          <a:p>
            <a:pPr algn="just"/>
            <a:r>
              <a:rPr lang="el-GR" sz="2000" i="1" dirty="0" smtClean="0">
                <a:latin typeface="+mn-lt"/>
              </a:rPr>
              <a:t>(</a:t>
            </a:r>
            <a:r>
              <a:rPr lang="el-GR" sz="2000" b="1" i="1" u="sng" dirty="0" smtClean="0">
                <a:latin typeface="+mn-lt"/>
              </a:rPr>
              <a:t>Με την παρ. 3 του άρθρου 29 του Ν. 3943/11, ΦΕΚ-66 Α/31-3-11, ορίζεται ότι :</a:t>
            </a:r>
            <a:r>
              <a:rPr lang="el-GR" sz="2000" i="1" dirty="0" smtClean="0">
                <a:latin typeface="+mn-lt"/>
              </a:rPr>
              <a:t> “Όπου, κατά τις ισχύουσες διατάξεις, απαιτείται κατάθεση παραβόλου σε έντυπη μορφή, δύναται να αντικατασταθεί η έντυπη μορφή με ηλεκτρονικό παράβολο. Το ηλεκτρονικό παράβολο δημιουργείται με τη χορήγηση μοναδικού ψηφιακού κωδικού, ο οποίος πιστοποιείται και ελέγχεται από κεντρικό πληροφοριακό σύστημα. Η διάθεση των ηλεκτρονικών παραβόλων δύναται να πραγματοποιείται με χρήση οποιουδήποτε καθιερωμένου στις συναλλαγές τρόπου πληρωμής. Με απόφαση του Υπουργού Οικονομικών καθορίζονται οι αρμοδιότητες, οι διαδικασίες, οι λεπτομέρειες και ό, τι άλλο απαιτείται για την εφαρμογή του ηλεκτρονικού παραβόλου”).</a:t>
            </a:r>
            <a:endParaRPr lang="el-GR" sz="2000" dirty="0" smtClean="0">
              <a:latin typeface="+mn-lt"/>
            </a:endParaRPr>
          </a:p>
          <a:p>
            <a:pPr algn="just"/>
            <a:r>
              <a:rPr lang="el-GR" sz="2000" dirty="0" smtClean="0">
                <a:latin typeface="+mn-lt"/>
              </a:rPr>
              <a:t>4. Τα της ισχύος του αποδεικτικού, τα τηρητέα βιβλία ή έντυπα, τα του ελέγχου εφαρμογής του μέτρου αυτού, οι τυχόν εξαιρέσεις ή απαλλαγές από την υποχρέωση προσκόμισης του αποδεικτικού, καθώς και κάθε άλλη λεπτομέρεια για την εφαρμογή του παρόντος άρθρου, καθορίζονται με τις ως άνω κανονιστικές αποφάσεις του Υπουργού Οικονομικών. "Με όμοιες αποφάσεις καθορίζεται ο χρόνος ισχύος του αποδεικτικού ενημερότητας, που μπορεί να διαφοροποιείται ανάλογα με την αιτία που ζητείται το αποδεικτικό για τα φυσικά πρόσωπα μη επιτηδευματίες ή για τα φυσικά πρόσωπα επιτηδευματίες και νομικά πρόσωπα ή ενώσεις προσώπων, καθώς και για όσους είναι συνεπείς με τις υποχρεώσεις τους προς το Δημόσιο και δεν έχουν σε βάρος τους </a:t>
            </a:r>
            <a:r>
              <a:rPr lang="el-GR" sz="2000" dirty="0" err="1" smtClean="0">
                <a:latin typeface="+mn-lt"/>
              </a:rPr>
              <a:t>βεβαιμώνες</a:t>
            </a:r>
            <a:r>
              <a:rPr lang="el-GR" sz="2000" dirty="0" smtClean="0">
                <a:latin typeface="+mn-lt"/>
              </a:rPr>
              <a:t>, κατά το ΚΕΔΕ οφειλές.</a:t>
            </a:r>
          </a:p>
          <a:p>
            <a:pPr algn="just"/>
            <a:r>
              <a:rPr lang="el-GR" sz="2000" dirty="0" smtClean="0">
                <a:latin typeface="+mn-lt"/>
              </a:rPr>
              <a:t>Με τις ίδιες δηλώσεις απόδοσης φόρων, τελών ή εισφορών, που ορίζονται στο τελευταίο εδάφιο της παρ. 1 του παρόντος άρθρου" (</a:t>
            </a:r>
            <a:r>
              <a:rPr lang="el-GR" sz="2000" dirty="0" err="1" smtClean="0">
                <a:latin typeface="+mn-lt"/>
              </a:rPr>
              <a:t>προσθ</a:t>
            </a:r>
            <a:r>
              <a:rPr lang="el-GR" sz="2000" dirty="0" smtClean="0">
                <a:latin typeface="+mn-lt"/>
              </a:rPr>
              <a:t>. των μέσα σε "" </a:t>
            </a:r>
            <a:r>
              <a:rPr lang="el-GR" sz="2000" dirty="0" err="1" smtClean="0">
                <a:latin typeface="+mn-lt"/>
              </a:rPr>
              <a:t>εδαφ</a:t>
            </a:r>
            <a:r>
              <a:rPr lang="el-GR" sz="2000" dirty="0" smtClean="0">
                <a:latin typeface="+mn-lt"/>
              </a:rPr>
              <a:t>. από την παρ. 4 του άρθρου 25 του Ν. 2648/98, ΦΕΚ-238 Α').</a:t>
            </a:r>
          </a:p>
          <a:p>
            <a:pPr algn="just"/>
            <a:r>
              <a:rPr lang="el-GR" sz="2000" dirty="0" smtClean="0">
                <a:latin typeface="+mn-lt"/>
              </a:rPr>
              <a:t>5. Αποφάσεις του Υπουργού Οικονομικών, που έχουν εκδοθεί </a:t>
            </a:r>
            <a:r>
              <a:rPr lang="el-GR" sz="2000" dirty="0" err="1" smtClean="0">
                <a:latin typeface="+mn-lt"/>
              </a:rPr>
              <a:t>κατ'εξουσιοδότηση</a:t>
            </a:r>
            <a:r>
              <a:rPr lang="el-GR" sz="2000" dirty="0" smtClean="0">
                <a:latin typeface="+mn-lt"/>
              </a:rPr>
              <a:t> των άρθρ.9 και 10 του Ν.2097/52 (ΦΕΚ 113 Α') εξακολουθούν να ισχύουν μέχρι την κατάργησή τους.</a:t>
            </a:r>
          </a:p>
          <a:p>
            <a:pPr algn="just"/>
            <a:r>
              <a:rPr lang="el-GR" sz="2000" dirty="0" smtClean="0">
                <a:latin typeface="+mn-lt"/>
              </a:rPr>
              <a:t>"6. Για την έκδοση του αποδεικτικού φορολογικής ενημερότητας, που αναφέρεται στην παράγραφο 3 του παρόντος άρθρου, λαμβάνονται υπόψη και οι οφειλές προς κοινότητες-δήμους και Νομαρχιακή Αυτοδιοίκηση. Με κοινές αποφάσεις των Υπουργών Εσωτερικών, Δημόσιας Διοίκησης και Αποκέντρωσης και Οικονομικών, που δημοσιεύονται στην Εφημερίδα της Κυβερνήσεως, ορίζεται το ύψος των οφειλών αυτών κάτω από το οποίο δεν παρεμποδίζεται η έκδοση του παραπάνω αποδεικτικού, η διαδικασία ενημέρωσης της αρμόδιας για τη φορολογία εισοδήματος Δ.Ο.Υ. του </a:t>
            </a:r>
            <a:r>
              <a:rPr lang="el-GR" sz="2000" dirty="0" err="1" smtClean="0">
                <a:latin typeface="+mn-lt"/>
              </a:rPr>
              <a:t>υποχρέου</a:t>
            </a:r>
            <a:r>
              <a:rPr lang="el-GR" sz="2000" dirty="0" smtClean="0">
                <a:latin typeface="+mn-lt"/>
              </a:rPr>
              <a:t> από το δικαιούχο δήμο-κοινότητα ή Νομαρχιακή Αυτοδιοίκηση, καθώς και η αντίστροφη ενημέρωση κατά την εξέταση αιτήματος χορήγησης του αποδεικτικού και το ύψος της δαπάνης που εισπράττεται από το Δημόσιο για τη λειτουργία αυτή.</a:t>
            </a:r>
          </a:p>
          <a:p>
            <a:pPr algn="just"/>
            <a:r>
              <a:rPr lang="el-GR" sz="2000" dirty="0" smtClean="0">
                <a:latin typeface="+mn-lt"/>
              </a:rPr>
              <a:t>[Αρχή Τροποποίησης]«Οι Ο.Τ.Α. υποχρεούνται να διαβιβάζουν ηλεκτρονικά στη Γενική Γραμματεία Πληροφοριακών Συστημάτων του Υπουργείου Οικονομικών τις οφειλές προς αυτούς, που συνεπάγονται τη μη χορήγηση αποδεικτικού φορολογικής ενημερότητας. Με κοινή απόφαση των Υπουργών Εσωτερικών, Αποκέντρωσης και Ηλεκτρονικής Διακυβέρνησης και Οικονομικών καθορίζονται τα στοιχεία που διαβιβάζονται, ο υπεύθυνος για τη διαβίβαση των στοιχείων, η ειδικότερη διαδικασία, ο χρόνος και κάθε αναγκαίο ζήτημα για την εφαρμογή του προηγούμενου εδαφίου.» - ΠΡΟΣΘ. ΕΔΑΦΙΩΝ ΜΕΤΑ ΤΟ ΔΕΥΤΕΡΟ ΕΔΑΦΙΟ ΤΗΣ ΠΑΡ. 6 ΤΟΥ ΑΡΘΡΟΥ 26 ΜΕ ΤΗΝ ΠΑΡ. 1 ΤΟΥ ΑΡΘ. 28 ΤΟΥ Ν. 3943/11, ΦΕΚ-66 Α/31-3-11 [Τέλος Τροποποίησης]</a:t>
            </a:r>
          </a:p>
          <a:p>
            <a:pPr algn="just"/>
            <a:r>
              <a:rPr lang="el-GR" sz="2000" dirty="0" smtClean="0">
                <a:latin typeface="+mn-lt"/>
              </a:rPr>
              <a:t>Κατά τα λοιπά ισχύουν οι διατάξεις του παρόντος άρθρου, (η παρ.6 προστέθηκε από την παρ.3 άρθρ.9 Ν.2503/97, ΦΕΚ 107 Α')".</a:t>
            </a:r>
          </a:p>
          <a:p>
            <a:pPr algn="just"/>
            <a:r>
              <a:rPr lang="el-GR" sz="2000" dirty="0" smtClean="0">
                <a:latin typeface="+mn-lt"/>
              </a:rPr>
              <a:t>[Αρχή Τροποποίησης]</a:t>
            </a:r>
          </a:p>
          <a:p>
            <a:pPr algn="just"/>
            <a:r>
              <a:rPr lang="el-GR" sz="2000" dirty="0" smtClean="0">
                <a:latin typeface="+mn-lt"/>
              </a:rPr>
              <a:t>7. Οι Δ.Ο.Υ. υποχρεούνται να παρακρατούν και να συμψηφίζουν απαιτήσεις των δικαιούχων με ληξιπρόθεσμες οφειλές τους προς το Δημόσιο ανεξαρτήτως ποσού και υποχρέωσης προσκόμισης αποδεικτικού ενημερότητας, εφόσον οι οφειλές αυτές είναι εγγεγραμμένες στο πληροφορικό τους σύστημα και έχουν πρόσβαση σε αυτό, ανεξάρτητα από τη Δ.Ο.Υ. που έχουν βεβαιωθεί.</a:t>
            </a:r>
          </a:p>
          <a:p>
            <a:pPr algn="just"/>
            <a:r>
              <a:rPr lang="el-GR" sz="2000" dirty="0" smtClean="0">
                <a:latin typeface="+mn-lt"/>
              </a:rPr>
              <a:t>[Αρχή Τροποποίησης]</a:t>
            </a:r>
          </a:p>
          <a:p>
            <a:pPr algn="just"/>
            <a:r>
              <a:rPr lang="el-GR" sz="2000" dirty="0" smtClean="0">
                <a:latin typeface="+mn-lt"/>
              </a:rPr>
              <a:t>Σε ειδικές περιπτώσεις διασφάλισης σοβαρών συμφερόντων του Δημοσίου ή περιπτώσεις οικονομικού εγκλήματος και μεγάλης έκτασης φοροδιαφυγή, ο προϊστάμενος της Δ.Ο.Υ., με γραπτή συναίνεση της Διεύθυνσης Είσπραξης Δημοσίων Εσόδων, μπορεί να αρνηθεί τη χορήγηση αποδεικτικού φορολογικής ενημερότητας ακόμη και αν συντρέχουν οι προϋποθέσεις χορήγησης αυτού – ΑΝΤΙΚ. ΤΟΥ ΔΕΥΤΕΡΟΥ ΕΔΑΦΙΟΥ ΤΗΣ ΠΑΡ. 7 ΤΟΥ ΑΡΘΡΟΥ 26 ΜΕ ΤΗΝ ΠΑΡ. 2 ΤΟΥ ΑΡΘΡΟΥ 46 ΤΟΥ Ν. 3220/04, ΦΕΚ-15 Α’ . Η ΠΑΡ. 7 ΕΙΧΕ ΠΡΟΣΤΕΘΕΙ ΜΕ ΤΗΝ ΠΑΡ. 3 ΤΟΥ ΑΡΘΡΟΥ 18 ΤΟΥ Ν. 2753/99, ΦΕΚ-249 Α’ [Τέλος Τροποποίησης]</a:t>
            </a:r>
          </a:p>
          <a:p>
            <a:pPr algn="just"/>
            <a:r>
              <a:rPr lang="el-GR" sz="2000" dirty="0" smtClean="0">
                <a:latin typeface="+mn-lt"/>
              </a:rPr>
              <a:t>[Αρχή Τροποποίησης]«8. Αν ζητείται αποδεικτικό ενημερότητας για είσπραξη χρημάτων και δεν πληρούνται οι προϋποθέσεις της παραγράφου 3 για τη χορήγησή του, ούτε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εκδίδεται από την υπηρεσία στην οποία είναι βεβαιωμένη η οφειλή, βεβαίωση οφειλής προς το Δημόσιο, η οποία κατατίθεται αντί του αποδεικτικού ενημερότητας στην υπηρεσία ή τον οργανισμό πληρωμής. Με βάση τη βεβαίωση αυτή αποδίδεται το προς είσπραξη ποσό και μέχρι του ύψους της οφειλής, στην </a:t>
            </a:r>
            <a:r>
              <a:rPr lang="el-GR" sz="2000" dirty="0" err="1" smtClean="0">
                <a:latin typeface="+mn-lt"/>
              </a:rPr>
              <a:t>εκδούσα</a:t>
            </a:r>
            <a:r>
              <a:rPr lang="el-GR" sz="2000" dirty="0" smtClean="0">
                <a:latin typeface="+mn-lt"/>
              </a:rPr>
              <a:t> τη βεβαίωση υπηρεσία.</a:t>
            </a:r>
          </a:p>
          <a:p>
            <a:pPr algn="just"/>
            <a:r>
              <a:rPr lang="el-GR" sz="2000" dirty="0" smtClean="0">
                <a:latin typeface="+mn-lt"/>
              </a:rPr>
              <a:t>Η βεβαίωση εκδίδεται:</a:t>
            </a:r>
          </a:p>
          <a:p>
            <a:pPr algn="just"/>
            <a:r>
              <a:rPr lang="el-GR" sz="2000" dirty="0" smtClean="0">
                <a:latin typeface="+mn-lt"/>
              </a:rPr>
              <a:t>[Αρχή Τροποποίησης]«α) μετά από αίτημα της Διεύθυνσης Πολιτικής Ει­σπράξεων, της Επιχειρησιακής Μονάδας Είσπραξης της Γενικής Διεύθυνσης Φορολογικών Ελέγχων και Είσπρα­ξης Δημοσίων Εσόδων, κάθε άλλης Υπηρεσίας που θα καθοριστεί με απόφαση του Υπουργού Οικονομικών, ή» - ΑΝΤΙΚ. ΤΗΣ ΠΕΡ. Α ΤΟΥ ΔΕΥΤΕΡΟΥ ΕΔΑΦΙΟΥ ΤΗΣ ΠΑΡ. 8 ΤΟΥ ΑΡΘΡΟΥ 26 ΜΕ ΤΗΝ ΠΑΡ. 6 ΤΟΥ ΑΡΘ. 3 ΤΟΥ Ν. 4038/12, ΦΕΚ-14 Α/2-2-12[Τέλος Τροποποίησης] .</a:t>
            </a:r>
          </a:p>
          <a:p>
            <a:pPr algn="just"/>
            <a:r>
              <a:rPr lang="el-GR" sz="2000" dirty="0" smtClean="0">
                <a:latin typeface="+mn-lt"/>
              </a:rPr>
              <a:t>β) οίκοθεν, από την υπηρεσία στην οποία είναι βεβαιωμένη η οφειλή, όταν εντοπιστεί απαίτηση του οφειλέτη για την είσπραξη της οποίας απαιτείται η κατάθεση αποδεικτικού ενημερότητας ή</a:t>
            </a:r>
          </a:p>
          <a:p>
            <a:pPr algn="just"/>
            <a:r>
              <a:rPr lang="el-GR" sz="2000" dirty="0" smtClean="0">
                <a:latin typeface="+mn-lt"/>
              </a:rPr>
              <a:t>γ) μετά από αίτημα της υπηρεσίας ή του φορέα που διενεργεί την εκκαθάριση ή την πληρωμή προς τον οφειλέτη του Δημοσίου, όταν ο δικαιούχος της πληρωμής οφειλέτης αμελεί ή αδυνατεί να προσκομίσει αποδεικτικό ενημερότητας.</a:t>
            </a:r>
          </a:p>
          <a:p>
            <a:pPr algn="just"/>
            <a:r>
              <a:rPr lang="el-GR" sz="2000" dirty="0" smtClean="0">
                <a:latin typeface="+mn-lt"/>
              </a:rPr>
              <a:t>Για κάθε τίτλο πληρωμής εκδίδεται χωριστή βεβαίωση οφειλής, η οποία έχει διάρκεια ισχύος ενός μήνα από την έκδοσή της και επισυνάπτεται στον τίτλο πληρωμής αντί του αποδεικτικού ενημερότητας. Για την απόδοση τυχόν επιπλέον ποσού που αποδίδεται στον δικαιούχο, απαιτείται κατάθεση αποδεικτικού φορολογικής του ενημερότητας. Εάν δεν είναι δυνατή η έκδοση αποδεικτικού φορολογικής ενημερότητας λόγω οφειλής προς Ο.Τ.Α., προσκομίζεται στην υπηρεσία ή τον οργανισμό πληρωμής σχετική βεβαίωση οφειλής προς τον Ο.Τ.Α., στον οποίο και αποδίδεται το προς είσπραξη ποσό και μέχρι του ύψους της οφειλής.</a:t>
            </a:r>
          </a:p>
          <a:p>
            <a:pPr algn="just"/>
            <a:r>
              <a:rPr lang="el-GR" sz="2000" dirty="0" smtClean="0">
                <a:latin typeface="+mn-lt"/>
              </a:rPr>
              <a:t>Η βεβαίωση οφειλής χορηγείται όταν μεταβιβάζεται ακίνητο, υπό τις παρακάτω προϋποθέσεις που πρέπει να συντρέχουν σωρευτικά:</a:t>
            </a:r>
          </a:p>
          <a:p>
            <a:pPr algn="just"/>
            <a:r>
              <a:rPr lang="el-GR" sz="2000" dirty="0" smtClean="0">
                <a:latin typeface="+mn-lt"/>
              </a:rPr>
              <a:t>[Αρχή Τροποποίησης]«α) από το προϊόν του τιμήματος εξοφλούνται πλήρως οι βεβαιωμένες κατά τον Κ.Ε.Δ.Ε. οφειλές, άλλως οι τυ­χόν εναπομένουσες οφειλές διασφαλίζονται από λοιπά περιουσιακά στοιχεία ή από εγγυήσεις τρίτων» - ΑΝΤΙΚ. ΤΗΣ ΠΕΡ. Α ΤΟΥ ΤΕΤΑΡΤΟΥ ΕΔΑΦΙΟΥ ΤΗΣ ΠΑΡ. 8 ΤΟΥ ΑΡΘΡΟΥ 26 ΜΕ ΤΗΝ ΠΑΡ. 6 ΤΟΥ ΑΡΘ. 3 ΤΟΥ Ν. 4038/12, ΦΕΚ-14 Α/2-2-12[Τέλος Τροποποίησης] .</a:t>
            </a:r>
          </a:p>
          <a:p>
            <a:pPr algn="just"/>
            <a:r>
              <a:rPr lang="el-GR" sz="2000" dirty="0" smtClean="0">
                <a:latin typeface="+mn-lt"/>
              </a:rPr>
              <a:t>β) δεν συντρέχουν άλλοι λόγοι μη έκδοσης αποδεικτικού φορολογικής ενημερότητας παρά μόνο οι ανωτέρω βεβαιωμένες οφειλές.</a:t>
            </a:r>
          </a:p>
          <a:p>
            <a:pPr algn="just"/>
            <a:r>
              <a:rPr lang="el-GR" sz="2000" dirty="0" smtClean="0">
                <a:latin typeface="+mn-lt"/>
              </a:rPr>
              <a:t>Η βεβαίωση οφειλής επισυνάπτεται στην πράξη μεταβίβασης, αντί του αποδεικτικού φορολογικής ενημερότητας.</a:t>
            </a:r>
          </a:p>
          <a:p>
            <a:pPr algn="just"/>
            <a:r>
              <a:rPr lang="el-GR" sz="2000" dirty="0" smtClean="0">
                <a:latin typeface="+mn-lt"/>
              </a:rPr>
              <a:t>Με απόφαση του Υπουργού Οικονομικών καθορίζεται η ειδικότερη διαδικασία και κάθε άλλο θέμα για την εφαρμογή της παραγράφου αυτής.</a:t>
            </a:r>
          </a:p>
          <a:p>
            <a:pPr algn="just"/>
            <a:r>
              <a:rPr lang="el-GR" sz="2000" dirty="0" smtClean="0">
                <a:latin typeface="+mn-lt"/>
              </a:rPr>
              <a:t>9. Για την καταβολή των εκχωρημένων χρηματικών απαιτήσεων κατά των φορέων που προβλέπονται στην παράγραφο 1 ή των προϊόντων των πράξεων που προβλέπονται στην παράγραφο 2, το αποδεικτικό ενημερότητας προσκομίζεται τόσο από τον εκχωρητή ή </a:t>
            </a:r>
            <a:r>
              <a:rPr lang="el-GR" sz="2000" dirty="0" err="1" smtClean="0">
                <a:latin typeface="+mn-lt"/>
              </a:rPr>
              <a:t>ενεχυράσαντα</a:t>
            </a:r>
            <a:r>
              <a:rPr lang="el-GR" sz="2000" dirty="0" smtClean="0">
                <a:latin typeface="+mn-lt"/>
              </a:rPr>
              <a:t>, όσο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Στην περίπτωση αυτή η έκδοση αποδεικτικού ενημερότητας του εκχωρητή ή </a:t>
            </a:r>
            <a:r>
              <a:rPr lang="el-GR" sz="2000" dirty="0" err="1" smtClean="0">
                <a:latin typeface="+mn-lt"/>
              </a:rPr>
              <a:t>ενεχυράσαντα</a:t>
            </a:r>
            <a:r>
              <a:rPr lang="el-GR" sz="2000" dirty="0" smtClean="0">
                <a:latin typeface="+mn-lt"/>
              </a:rPr>
              <a:t> μπορεί να ζητηθεί και από τον </a:t>
            </a:r>
            <a:r>
              <a:rPr lang="el-GR" sz="2000" dirty="0" err="1" smtClean="0">
                <a:latin typeface="+mn-lt"/>
              </a:rPr>
              <a:t>εκδοχέα</a:t>
            </a:r>
            <a:r>
              <a:rPr lang="el-GR" sz="2000" dirty="0" smtClean="0">
                <a:latin typeface="+mn-lt"/>
              </a:rPr>
              <a:t> ή </a:t>
            </a:r>
            <a:r>
              <a:rPr lang="el-GR" sz="2000" dirty="0" err="1" smtClean="0">
                <a:latin typeface="+mn-lt"/>
              </a:rPr>
              <a:t>ενεχυρούχο</a:t>
            </a:r>
            <a:r>
              <a:rPr lang="el-GR" sz="2000" dirty="0" smtClean="0">
                <a:latin typeface="+mn-lt"/>
              </a:rPr>
              <a:t> δανειστή, στους οποίους χορηγείται, εφόσον συντρέχουν οι νόμιμες προϋποθέσεις. Αν δεν συντρέχουν οι προϋποθέσεις χορήγησής του, λόγω οφειλών, τα προς είσπραξη χρήματα αποδίδονται στο Δημόσιο μέχρι το ύψος της βεβαιωμένης οφειλής κατά το χρόνο της απόδοσης αυτών.» - ΠΡΟΣΘ. ΠΑΡ. 8 ΚΑΙ 9 ΣΤΟ ΑΡΘΡΟ 26 ΜΕ ΤΗΝ ΠΑΡ. 2 ΤΟΥ ΑΡΘ. 28 ΤΟΥ Ν. 3943/11, ΦΕΚ-66 Α/31-3-11 [Τέλος Τροποποίησης]</a:t>
            </a:r>
          </a:p>
          <a:p>
            <a:pPr algn="just"/>
            <a:r>
              <a:rPr lang="el-GR" sz="2000" dirty="0" smtClean="0">
                <a:latin typeface="+mn-lt"/>
              </a:rPr>
              <a:t>[Αρχή Τροποποίησης]«10. Χορηγείται στον συναλλασσόμενο οφειλέτη απο­δεικτικό ενημερότητας για χρέη και φορολογικές υπο­χρεώσεις προς το Δημόσιο, εφόσον το σύνολο των βεβαιωμένων και εκκαθαρισμένων χρεών του προς το Δημόσιο είναι μικρότερο από το σύνολο των βεβαιωμέ­νων και εκκαθαρισμένων χρηματικών απαιτήσεων του κατά του Δημοσίου από οποιαδήποτε αιτία και εφόσον συντρέχουν οι προϋποθέσεις του άρθρου 83 του </a:t>
            </a:r>
            <a:r>
              <a:rPr lang="el-GR" sz="2000" dirty="0" err="1" smtClean="0">
                <a:latin typeface="+mn-lt"/>
              </a:rPr>
              <a:t>ν.δ</a:t>
            </a:r>
            <a:r>
              <a:rPr lang="el-GR" sz="2000" dirty="0" smtClean="0">
                <a:latin typeface="+mn-lt"/>
              </a:rPr>
              <a:t>. 356/1974 (Κ.Ε.Δ.Ε.) περί συμψηφισμού. Η ισχύς του αποδεικτικού στην περίπτωση αυτή ορίζεται με απόφαση του Υπουργού Οικονομικών, σύμφωνα με τα οριζόμενα στο πρώτο εδάφιο της παραγράφου 4 του παρόντος.» - ΠΡΟΣΘ. ΠΑΡ. 10 ΣΤΟ ΑΡΘΡΟ 26 ΜΕ ΤΗΝ ΠΑΡ. 18 ΤΟΥ ΑΡΘ. 4 ΤΟΥ Ν. 4038/12, ΦΕΚ-14 Α/2-2-12 [Τέλος Τροποποίησης]</a:t>
            </a:r>
          </a:p>
          <a:p>
            <a:pPr algn="just"/>
            <a:r>
              <a:rPr lang="el-GR" sz="2000" i="1" dirty="0" smtClean="0">
                <a:latin typeface="+mn-lt"/>
              </a:rPr>
              <a:t>(Βλ. Και παρ. 8 άρθρου 3 Ν. 4038/12, ΦΕΚ-14 Α/2-2-12)</a:t>
            </a:r>
            <a:endParaRPr lang="el-GR" sz="2000" dirty="0" smtClean="0">
              <a:latin typeface="+mn-lt"/>
            </a:endParaRPr>
          </a:p>
          <a:p>
            <a:pPr algn="just"/>
            <a:endParaRPr lang="el-GR" sz="2000" dirty="0">
              <a:latin typeface="+mn-lt"/>
            </a:endParaRPr>
          </a:p>
        </p:txBody>
      </p:sp>
      <p:sp>
        <p:nvSpPr>
          <p:cNvPr id="4" name="3 - Θέση αριθμού διαφάνειας"/>
          <p:cNvSpPr>
            <a:spLocks noGrp="1"/>
          </p:cNvSpPr>
          <p:nvPr>
            <p:ph type="sldNum" sz="quarter" idx="10"/>
          </p:nvPr>
        </p:nvSpPr>
        <p:spPr/>
        <p:txBody>
          <a:bodyPr/>
          <a:lstStyle/>
          <a:p>
            <a:fld id="{2339F18A-D5F8-4837-8FD7-99130057240C}" type="slidenum">
              <a:rPr lang="el-GR" smtClean="0"/>
              <a:pPr/>
              <a:t>99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4AF0A0F1-5FC0-42F7-8AF6-D0BA871DB80F}" type="datetime1">
              <a:rPr lang="el-GR" smtClean="0"/>
              <a:pPr/>
              <a:t>8/5/2020</a:t>
            </a:fld>
            <a:endParaRPr lang="el-GR"/>
          </a:p>
        </p:txBody>
      </p:sp>
      <p:sp>
        <p:nvSpPr>
          <p:cNvPr id="20" name="19 - Θέση υποσέλιδου"/>
          <p:cNvSpPr>
            <a:spLocks noGrp="1"/>
          </p:cNvSpPr>
          <p:nvPr>
            <p:ph type="ftr" sz="quarter" idx="11"/>
          </p:nvPr>
        </p:nvSpPr>
        <p:spPr/>
        <p:txBody>
          <a:bodyPr/>
          <a:lstStyle>
            <a:extLst/>
          </a:lstStyle>
          <a:p>
            <a:endParaRPr lang="el-GR"/>
          </a:p>
        </p:txBody>
      </p:sp>
      <p:sp>
        <p:nvSpPr>
          <p:cNvPr id="10" name="9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8BFDB302-46EB-4C97-A92F-2B66C4D7FAC1}" type="datetime1">
              <a:rPr lang="el-GR" smtClean="0"/>
              <a:pPr/>
              <a:t>8/5/2020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7A811EBE-0494-4834-8225-5CB503A56027}" type="datetime1">
              <a:rPr lang="el-GR" smtClean="0"/>
              <a:pPr/>
              <a:t>8/5/2020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7F3816D-2182-4FCA-BF2C-6BBB7CCEF7C3}" type="datetime1">
              <a:rPr lang="el-GR" smtClean="0"/>
              <a:pPr/>
              <a:t>8/5/2020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7B06E324-6550-4C9F-8226-410DC33C5E2A}" type="datetime1">
              <a:rPr lang="el-GR" smtClean="0"/>
              <a:pPr/>
              <a:t>8/5/2020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B37EADDB-A37E-4095-A5E9-878F028110EB}" type="datetime1">
              <a:rPr lang="el-GR" smtClean="0"/>
              <a:pPr/>
              <a:t>8/5/2020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39A58ED9-9FF8-4A0B-9A4C-2BF7DB3FC053}" type="datetime1">
              <a:rPr lang="el-GR" smtClean="0"/>
              <a:pPr/>
              <a:t>8/5/2020</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0D2B41A9-F3C0-4736-A210-657AACA1EDF9}" type="datetime1">
              <a:rPr lang="el-GR" smtClean="0"/>
              <a:pPr/>
              <a:t>8/5/2020</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0846B35E-509A-43EE-A45C-5A04381870DE}" type="datetime1">
              <a:rPr lang="el-GR" smtClean="0"/>
              <a:pPr/>
              <a:t>8/5/2020</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30B81417-8856-49E2-A654-B020C1E6977D}" type="datetime1">
              <a:rPr lang="el-GR" smtClean="0"/>
              <a:pPr/>
              <a:t>8/5/2020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5F686812-6EA3-4D72-8974-276417B1200C}" type="datetime1">
              <a:rPr lang="el-GR" smtClean="0"/>
              <a:pPr/>
              <a:t>8/5/2020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5ECB5523-6155-44DC-AC39-A22880EABDA8}" type="slidenum">
              <a:rPr lang="el-GR" smtClean="0"/>
              <a:pPr/>
              <a:t>‹#›</a:t>
            </a:fld>
            <a:endParaRPr lang="el-GR"/>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240E-3BD2-4919-8829-EAD10CACDEB2}" type="datetime1">
              <a:rPr lang="el-GR" smtClean="0"/>
              <a:pPr/>
              <a:t>8/5/2020</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ECB5523-6155-44DC-AC39-A22880EABDA8}" type="slidenum">
              <a:rPr lang="el-GR" smtClean="0"/>
              <a:pPr/>
              <a:t>‹#›</a:t>
            </a:fld>
            <a:endParaRPr lang="el-GR"/>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elsyn.gr/"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ypes.gr/cat-faqs/efarmogi-ton-diataxeon-ton-arthron-203-207-toy-n-4555-2018-a-133/" TargetMode="External"/><Relationship Id="rId5" Type="http://schemas.openxmlformats.org/officeDocument/2006/relationships/hyperlink" Target="https://www.eca.europa.eu/el/Pages/ecadefault.aspx" TargetMode="External"/><Relationship Id="rId4" Type="http://schemas.openxmlformats.org/officeDocument/2006/relationships/hyperlink" Target="https://www.minfin.gr/web/31351/hom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http://minfin.gr/OdigosEkkatharisisDapanwn" TargetMode="External"/><Relationship Id="rId5" Type="http://schemas.openxmlformats.org/officeDocument/2006/relationships/hyperlink" Target="https://minfin.gr/web/31331/dtcifr" TargetMode="Externa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www.isaca.org/knowledge-center/cobit/Pages/Overview.aspx" TargetMode="External"/><Relationship Id="rId13" Type="http://schemas.openxmlformats.org/officeDocument/2006/relationships/hyperlink" Target="https://www.eca.europa.eu/Lists/ECADocuments/GUIDELINE_ISSUE_ANALYSIS/IADC-Guideline-EN-Oct2013.pdf" TargetMode="External"/><Relationship Id="rId18" Type="http://schemas.openxmlformats.org/officeDocument/2006/relationships/hyperlink" Target="https://www.eca.europa.eu/Lists/ECADocuments/GUIDELINE_SURVEY_102013/GUIDELINE_SURVEY_102013_EN.pdf" TargetMode="External"/><Relationship Id="rId3" Type="http://schemas.openxmlformats.org/officeDocument/2006/relationships/image" Target="../media/image3.png"/><Relationship Id="rId21" Type="http://schemas.openxmlformats.org/officeDocument/2006/relationships/hyperlink" Target="https://www.eca.europa.eu/Lists/ECADocuments/Guideline_procurement/Quantification_of_public_procurement_errors.pdf" TargetMode="External"/><Relationship Id="rId7" Type="http://schemas.openxmlformats.org/officeDocument/2006/relationships/hyperlink" Target="http://www.coso.org/" TargetMode="External"/><Relationship Id="rId12" Type="http://schemas.openxmlformats.org/officeDocument/2006/relationships/hyperlink" Target="https://www.eca.europa.eu/Lists/ECADocuments/GUIDELINE_INTERVIEW/ECA-Audit-Interview-Guideline-EN-Oct2013.pdf" TargetMode="External"/><Relationship Id="rId17" Type="http://schemas.openxmlformats.org/officeDocument/2006/relationships/hyperlink" Target="https://www.eca.europa.eu/Lists/ECADocuments/GUIDELINE_RISK_102013/GUIDELINE_RISK_102013_EN.pdf" TargetMode="External"/><Relationship Id="rId2" Type="http://schemas.openxmlformats.org/officeDocument/2006/relationships/notesSlide" Target="../notesSlides/notesSlide4.xml"/><Relationship Id="rId16" Type="http://schemas.openxmlformats.org/officeDocument/2006/relationships/hyperlink" Target="https://www.eca.europa.eu/Lists/ECADocuments/GUIDELINES_EVALUATION/Evaluation-Guideline-EN-Oct2013.pdf" TargetMode="External"/><Relationship Id="rId20" Type="http://schemas.openxmlformats.org/officeDocument/2006/relationships/hyperlink" Target="https://www.eca.europa.eu/Lists/ECADocuments/AUDITGUIDELINE_FRAUD/AUDITGUIDELINE_FRAUD_EN.pdf" TargetMode="External"/><Relationship Id="rId1" Type="http://schemas.openxmlformats.org/officeDocument/2006/relationships/slideLayout" Target="../slideLayouts/slideLayout1.xml"/><Relationship Id="rId6" Type="http://schemas.openxmlformats.org/officeDocument/2006/relationships/hyperlink" Target="http://www.intosai.org/" TargetMode="External"/><Relationship Id="rId11" Type="http://schemas.openxmlformats.org/officeDocument/2006/relationships/hyperlink" Target="https://www.eca.europa.eu/Lists/ECADocuments/PERF_AUDIT_MANUAL/PERF_AUDIT_MANUAL_EL.PDF" TargetMode="External"/><Relationship Id="rId5" Type="http://schemas.openxmlformats.org/officeDocument/2006/relationships/hyperlink" Target="http://www.ifac.org/auditing-assurance" TargetMode="External"/><Relationship Id="rId15" Type="http://schemas.openxmlformats.org/officeDocument/2006/relationships/hyperlink" Target="https://www.eca.europa.eu/Lists/ECADocuments/GUIDELINES_DATA/Data-collection-Guidelines-EN-Oct2013.pdf" TargetMode="External"/><Relationship Id="rId10" Type="http://schemas.openxmlformats.org/officeDocument/2006/relationships/hyperlink" Target="https://www.eca.europa.eu/Lists/ECADocuments/FC_AUDIT_MANUAL/FC_AUDIT_MANUAL_EN.pdf" TargetMode="External"/><Relationship Id="rId19" Type="http://schemas.openxmlformats.org/officeDocument/2006/relationships/hyperlink" Target="https://www.eca.europa.eu/Lists/ECADocuments/GUIDELINE_WRITING_102013/GUIDELINE_WRITING_102013_EN.pdf" TargetMode="External"/><Relationship Id="rId4" Type="http://schemas.openxmlformats.org/officeDocument/2006/relationships/hyperlink" Target="http://www.issai.org/" TargetMode="External"/><Relationship Id="rId9" Type="http://schemas.openxmlformats.org/officeDocument/2006/relationships/hyperlink" Target="http://www.ifrs.org/Pages/default.aspx" TargetMode="External"/><Relationship Id="rId14" Type="http://schemas.openxmlformats.org/officeDocument/2006/relationships/hyperlink" Target="https://www.eca.europa.eu/Lists/ECADocuments/GUIDELINE_AUDIT_OBJECTIVES/Audit-objectives-Guideline-EN-Oct2013.pdf"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taxheaven.gr/laws/circular/view/id/25331"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minfin.gr/web/31331/dtcifr/-/asset_publisher/Se2xqragq335/content/odegies-gia-ten-exophlese-chrematikon-entalmaton"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edia\Desktop\Νέος φάκελος\αρχείο λήψης.png"/>
          <p:cNvPicPr>
            <a:picLocks noChangeAspect="1" noChangeArrowheads="1"/>
          </p:cNvPicPr>
          <p:nvPr/>
        </p:nvPicPr>
        <p:blipFill>
          <a:blip r:embed="rId3" cstate="print"/>
          <a:srcRect/>
          <a:stretch>
            <a:fillRect/>
          </a:stretch>
        </p:blipFill>
        <p:spPr bwMode="auto">
          <a:xfrm>
            <a:off x="1214414" y="6143644"/>
            <a:ext cx="2357454" cy="500066"/>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3500430" y="6143644"/>
            <a:ext cx="5429288" cy="571504"/>
          </a:xfrm>
          <a:prstGeom prst="rect">
            <a:avLst/>
          </a:prstGeom>
          <a:noFill/>
          <a:ln w="9525">
            <a:noFill/>
            <a:miter lim="800000"/>
            <a:headEnd/>
            <a:tailEnd/>
          </a:ln>
          <a:effectLst/>
        </p:spPr>
      </p:pic>
      <p:sp>
        <p:nvSpPr>
          <p:cNvPr id="2" name="1 - Τίτλος"/>
          <p:cNvSpPr>
            <a:spLocks noGrp="1"/>
          </p:cNvSpPr>
          <p:nvPr>
            <p:ph type="ctrTitle"/>
          </p:nvPr>
        </p:nvSpPr>
        <p:spPr>
          <a:xfrm>
            <a:off x="1571604" y="785794"/>
            <a:ext cx="6886596" cy="714379"/>
          </a:xfrm>
          <a:noFill/>
        </p:spPr>
        <p:txBody>
          <a:bodyPr>
            <a:normAutofit fontScale="90000"/>
          </a:bodyPr>
          <a:lstStyle/>
          <a:p>
            <a:pPr algn="ctr"/>
            <a:r>
              <a:rPr lang="el-GR" sz="2400" b="1" kern="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ΕΘΝΙΚΗ ΣΧΟΛΗ ΔΗΜΟΣΙΑΣ ΔΙΟΙΚΗΣΗΣ &amp; ΑΥΤΟΔΙΟΙΚΗΣΗΣ</a:t>
            </a:r>
            <a:br>
              <a:rPr lang="el-GR" sz="2400" b="1" kern="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400" b="1" kern="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ΚΣΤ ‘ ΣΕΙΡΑ</a:t>
            </a:r>
            <a:endParaRPr lang="el-GR"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714488"/>
            <a:ext cx="7786742" cy="4929222"/>
          </a:xfrm>
          <a:solidFill>
            <a:srgbClr val="92D050"/>
          </a:solidFill>
          <a:ln>
            <a:solidFill>
              <a:srgbClr val="FFC000"/>
            </a:solidFill>
          </a:ln>
        </p:spPr>
        <p:txBody>
          <a:bodyPr>
            <a:normAutofit fontScale="70000" lnSpcReduction="20000"/>
          </a:bodyPr>
          <a:lstStyle/>
          <a:p>
            <a:pPr algn="just"/>
            <a:endParaRPr lang="el-GR" sz="2400" dirty="0" smtClean="0">
              <a:ln>
                <a:solidFill>
                  <a:srgbClr val="00B050"/>
                </a:solidFill>
              </a:ln>
              <a:solidFill>
                <a:srgbClr val="FFC000"/>
              </a:solidFill>
            </a:endParaRPr>
          </a:p>
          <a:p>
            <a:pPr algn="just"/>
            <a:endParaRPr lang="el-GR" sz="2400" dirty="0" smtClean="0">
              <a:ln>
                <a:solidFill>
                  <a:srgbClr val="00B050"/>
                </a:solidFill>
              </a:ln>
              <a:solidFill>
                <a:srgbClr val="FFC000"/>
              </a:solidFill>
            </a:endParaRPr>
          </a:p>
          <a:p>
            <a:pPr marL="0" algn="just">
              <a:lnSpc>
                <a:spcPct val="125000"/>
              </a:lnSpc>
              <a:spcBef>
                <a:spcPct val="0"/>
              </a:spcBef>
              <a:defRPr/>
            </a:pPr>
            <a:r>
              <a:rPr lang="el-GR" sz="2400" b="1" dirty="0" smtClean="0">
                <a:solidFill>
                  <a:srgbClr val="002060"/>
                </a:solidFill>
                <a:latin typeface="Calibri" pitchFamily="34" charset="0"/>
                <a:cs typeface="Calibri" pitchFamily="34" charset="0"/>
              </a:rPr>
              <a:t>ΤΜΗΜΑ ΥΠΗΡΕΣΙΩΝ ΥΓΕΙΑΣ &amp; ΚΟΙΝΩΝΙΚΗΣ ΦΡΟΝΤΙΔΑΣ</a:t>
            </a:r>
          </a:p>
          <a:p>
            <a:pPr marL="0" algn="just">
              <a:lnSpc>
                <a:spcPct val="125000"/>
              </a:lnSpc>
              <a:spcBef>
                <a:spcPct val="0"/>
              </a:spcBef>
              <a:defRPr/>
            </a:pPr>
            <a:r>
              <a:rPr lang="el-GR" sz="2400" b="1" dirty="0" smtClean="0">
                <a:solidFill>
                  <a:srgbClr val="002060"/>
                </a:solidFill>
                <a:latin typeface="Calibri" pitchFamily="34" charset="0"/>
                <a:cs typeface="Calibri" pitchFamily="34" charset="0"/>
              </a:rPr>
              <a:t>ΚΑΤΕΥΘΥΝΣΗ: ΥΠΗΡΕΣΙΩΝ ΥΓΕΙΑΣ</a:t>
            </a:r>
          </a:p>
          <a:p>
            <a:pPr marL="0" algn="just">
              <a:lnSpc>
                <a:spcPct val="125000"/>
              </a:lnSpc>
              <a:spcBef>
                <a:spcPct val="0"/>
              </a:spcBef>
              <a:defRPr/>
            </a:pPr>
            <a:endParaRPr lang="el-GR" sz="2400" b="1" dirty="0" smtClean="0">
              <a:solidFill>
                <a:srgbClr val="00B0F0"/>
              </a:solidFill>
              <a:latin typeface="Calibri" pitchFamily="34" charset="0"/>
              <a:cs typeface="Calibri" pitchFamily="34" charset="0"/>
            </a:endParaRPr>
          </a:p>
          <a:p>
            <a:pPr marL="0" algn="ctr">
              <a:lnSpc>
                <a:spcPct val="125000"/>
              </a:lnSpc>
              <a:spcBef>
                <a:spcPct val="0"/>
              </a:spcBef>
              <a:defRPr/>
            </a:pPr>
            <a:endParaRPr lang="el-GR" sz="2400" b="1" i="1" dirty="0" smtClean="0">
              <a:solidFill>
                <a:srgbClr val="C00000"/>
              </a:solidFill>
              <a:latin typeface="Calibri" pitchFamily="34" charset="0"/>
              <a:cs typeface="Calibri" pitchFamily="34" charset="0"/>
            </a:endParaRPr>
          </a:p>
          <a:p>
            <a:pPr marL="0" algn="ctr">
              <a:lnSpc>
                <a:spcPct val="125000"/>
              </a:lnSpc>
              <a:spcBef>
                <a:spcPct val="0"/>
              </a:spcBef>
              <a:defRPr/>
            </a:pPr>
            <a:r>
              <a:rPr lang="el-GR" sz="2400" b="1" i="1" dirty="0" smtClean="0">
                <a:solidFill>
                  <a:srgbClr val="C00000"/>
                </a:solidFill>
                <a:latin typeface="Calibri" pitchFamily="34" charset="0"/>
                <a:cs typeface="Calibri" pitchFamily="34" charset="0"/>
              </a:rPr>
              <a:t>«Χρηματοοικονομικό management Υγειονομικών Οργανισμών - ΙΙ»</a:t>
            </a:r>
          </a:p>
          <a:p>
            <a:pPr marL="0" algn="r">
              <a:lnSpc>
                <a:spcPct val="125000"/>
              </a:lnSpc>
              <a:spcBef>
                <a:spcPct val="0"/>
              </a:spcBef>
              <a:defRPr/>
            </a:pPr>
            <a:endParaRPr lang="el-GR" sz="2000" dirty="0" smtClean="0">
              <a:latin typeface="Arial" charset="0"/>
            </a:endParaRPr>
          </a:p>
          <a:p>
            <a:pPr marL="0" algn="r">
              <a:lnSpc>
                <a:spcPct val="125000"/>
              </a:lnSpc>
              <a:spcBef>
                <a:spcPct val="0"/>
              </a:spcBef>
              <a:defRPr/>
            </a:pPr>
            <a:endParaRPr lang="el-GR" sz="2000" dirty="0" smtClean="0">
              <a:latin typeface="Arial" charset="0"/>
            </a:endParaRPr>
          </a:p>
          <a:p>
            <a:pPr marL="0" algn="r">
              <a:lnSpc>
                <a:spcPct val="125000"/>
              </a:lnSpc>
              <a:spcBef>
                <a:spcPct val="0"/>
              </a:spcBef>
              <a:defRPr/>
            </a:pPr>
            <a:endParaRPr lang="el-GR" sz="2000" dirty="0" smtClean="0">
              <a:latin typeface="Arial" charset="0"/>
            </a:endParaRPr>
          </a:p>
          <a:p>
            <a:pPr marL="0" algn="r">
              <a:lnSpc>
                <a:spcPct val="125000"/>
              </a:lnSpc>
              <a:spcBef>
                <a:spcPct val="0"/>
              </a:spcBef>
              <a:defRPr/>
            </a:pPr>
            <a:endParaRPr lang="el-GR" sz="2000" dirty="0" smtClean="0">
              <a:latin typeface="Arial" charset="0"/>
            </a:endParaRPr>
          </a:p>
          <a:p>
            <a:pPr marL="0" algn="r">
              <a:lnSpc>
                <a:spcPct val="125000"/>
              </a:lnSpc>
              <a:spcBef>
                <a:spcPct val="0"/>
              </a:spcBef>
              <a:defRPr/>
            </a:pPr>
            <a:endParaRPr lang="el-GR" sz="2000" dirty="0" smtClean="0">
              <a:latin typeface="Arial" charset="0"/>
            </a:endParaRPr>
          </a:p>
          <a:p>
            <a:pPr marL="0" algn="r">
              <a:lnSpc>
                <a:spcPct val="125000"/>
              </a:lnSpc>
              <a:spcBef>
                <a:spcPct val="0"/>
              </a:spcBef>
              <a:defRPr/>
            </a:pPr>
            <a:r>
              <a:rPr lang="el-GR" sz="2000" dirty="0" smtClean="0">
                <a:latin typeface="Arial" charset="0"/>
              </a:rPr>
              <a:t>Αθήνα Μάιος 20</a:t>
            </a:r>
            <a:r>
              <a:rPr lang="en-US" sz="2000" dirty="0" smtClean="0">
                <a:latin typeface="Arial" charset="0"/>
              </a:rPr>
              <a:t>20</a:t>
            </a:r>
            <a:endParaRPr lang="el-GR" sz="2000" b="1" dirty="0" smtClean="0">
              <a:solidFill>
                <a:schemeClr val="accent2"/>
              </a:solidFill>
              <a:latin typeface="Arial" charset="0"/>
            </a:endParaRPr>
          </a:p>
          <a:p>
            <a:pPr marL="0" algn="just">
              <a:lnSpc>
                <a:spcPct val="125000"/>
              </a:lnSpc>
              <a:spcBef>
                <a:spcPct val="0"/>
              </a:spcBef>
              <a:defRPr/>
            </a:pPr>
            <a:r>
              <a:rPr lang="el-GR" sz="2000" u="sng" dirty="0" smtClean="0">
                <a:latin typeface="Arial" charset="0"/>
              </a:rPr>
              <a:t>Εισηγήτρια</a:t>
            </a:r>
            <a:r>
              <a:rPr lang="el-GR" sz="2000" dirty="0" smtClean="0">
                <a:latin typeface="Arial" charset="0"/>
              </a:rPr>
              <a:t>: 				</a:t>
            </a:r>
          </a:p>
          <a:p>
            <a:pPr marL="0" algn="just">
              <a:lnSpc>
                <a:spcPct val="125000"/>
              </a:lnSpc>
              <a:spcBef>
                <a:spcPct val="0"/>
              </a:spcBef>
              <a:defRPr/>
            </a:pPr>
            <a:r>
              <a:rPr lang="el-GR" sz="2000" dirty="0" smtClean="0">
                <a:latin typeface="Arial" charset="0"/>
              </a:rPr>
              <a:t>Α. </a:t>
            </a:r>
            <a:r>
              <a:rPr lang="el-GR" sz="2000" dirty="0" err="1" smtClean="0">
                <a:latin typeface="Arial" charset="0"/>
              </a:rPr>
              <a:t>Γεροστάθου</a:t>
            </a:r>
            <a:endParaRPr lang="el-GR" sz="2400" b="1" dirty="0" smtClean="0">
              <a:solidFill>
                <a:srgbClr val="FF0000"/>
              </a:solidFill>
              <a:latin typeface="Calibri" pitchFamily="34" charset="0"/>
              <a:cs typeface="Calibri" pitchFamily="34" charset="0"/>
            </a:endParaRPr>
          </a:p>
          <a:p>
            <a:pPr algn="just"/>
            <a:endParaRPr lang="el-GR" sz="2400" b="1" dirty="0" smtClean="0">
              <a:solidFill>
                <a:srgbClr val="FF0000"/>
              </a:solidFill>
              <a:latin typeface="Calibri" pitchFamily="34" charset="0"/>
              <a:cs typeface="Calibri" pitchFamily="34" charset="0"/>
            </a:endParaRPr>
          </a:p>
          <a:p>
            <a:pPr algn="r"/>
            <a:r>
              <a:rPr lang="el-GR" sz="1800" b="1" dirty="0" smtClean="0">
                <a:solidFill>
                  <a:schemeClr val="tx1"/>
                </a:solidFill>
                <a:latin typeface="Calibri" pitchFamily="34" charset="0"/>
                <a:cs typeface="Calibri" pitchFamily="34" charset="0"/>
              </a:rPr>
              <a:t>					           </a:t>
            </a:r>
          </a:p>
          <a:p>
            <a:pPr algn="r"/>
            <a:r>
              <a:rPr lang="el-GR" sz="1800" b="1" dirty="0" smtClean="0">
                <a:solidFill>
                  <a:schemeClr val="tx1"/>
                </a:solidFill>
                <a:latin typeface="Calibri" pitchFamily="34" charset="0"/>
                <a:cs typeface="Calibri" pitchFamily="34" charset="0"/>
              </a:rPr>
              <a:t> 				 					</a:t>
            </a:r>
          </a:p>
          <a:p>
            <a:pPr algn="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a:t>
            </a:fld>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71604" y="260649"/>
            <a:ext cx="6886596" cy="382269"/>
          </a:xfrm>
          <a:noFill/>
        </p:spPr>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ΚΥΡΙΟΣ ΔΙΑΤΑΚΤΗΣ _αρθρ. 65, ν.4270/2014: </a:t>
            </a:r>
            <a:endParaRPr lang="el-GR"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2 - Υπότιτλος"/>
          <p:cNvSpPr>
            <a:spLocks noGrp="1"/>
          </p:cNvSpPr>
          <p:nvPr>
            <p:ph type="subTitle" idx="1"/>
          </p:nvPr>
        </p:nvSpPr>
        <p:spPr>
          <a:xfrm>
            <a:off x="1071538" y="1357298"/>
            <a:ext cx="7858180" cy="3286148"/>
          </a:xfrm>
          <a:solidFill>
            <a:schemeClr val="bg1"/>
          </a:solidFill>
          <a:ln>
            <a:solidFill>
              <a:srgbClr val="FFC000"/>
            </a:solidFill>
          </a:ln>
        </p:spPr>
        <p:txBody>
          <a:bodyPr>
            <a:normAutofit/>
          </a:bodyPr>
          <a:lstStyle/>
          <a:p>
            <a:pPr marL="177800" indent="-177800" algn="just">
              <a:lnSpc>
                <a:spcPct val="150000"/>
              </a:lnSpc>
              <a:spcBef>
                <a:spcPts val="0"/>
              </a:spcBef>
              <a:buFont typeface="Wingdings" pitchFamily="2" charset="2"/>
              <a:buChar char="Ø"/>
            </a:pPr>
            <a:r>
              <a:rPr lang="el-GR" sz="2000" dirty="0" smtClean="0">
                <a:latin typeface="Arial" pitchFamily="34" charset="0"/>
                <a:cs typeface="Arial" pitchFamily="34" charset="0"/>
              </a:rPr>
              <a:t> </a:t>
            </a:r>
            <a:r>
              <a:rPr lang="el-GR" sz="2000" b="1" dirty="0" smtClean="0">
                <a:solidFill>
                  <a:srgbClr val="C00000"/>
                </a:solidFill>
                <a:latin typeface="Arial" pitchFamily="34" charset="0"/>
                <a:cs typeface="Arial" pitchFamily="34" charset="0"/>
              </a:rPr>
              <a:t>66 Ανάληψη υποχρεώσεων, </a:t>
            </a:r>
          </a:p>
          <a:p>
            <a:pPr marL="177800" indent="-177800" algn="just">
              <a:lnSpc>
                <a:spcPct val="150000"/>
              </a:lnSpc>
              <a:spcBef>
                <a:spcPts val="0"/>
              </a:spcBef>
              <a:buFont typeface="Wingdings" pitchFamily="2" charset="2"/>
              <a:buChar char="Ø"/>
            </a:pPr>
            <a:r>
              <a:rPr lang="el-GR" sz="2000" b="1" dirty="0" smtClean="0">
                <a:solidFill>
                  <a:srgbClr val="C00000"/>
                </a:solidFill>
                <a:latin typeface="Arial" pitchFamily="34" charset="0"/>
                <a:cs typeface="Arial" pitchFamily="34" charset="0"/>
              </a:rPr>
              <a:t> 67 Πολυετείς υποχρεώσεις  &amp;  </a:t>
            </a:r>
          </a:p>
          <a:p>
            <a:pPr marL="177800" indent="-177800" algn="just">
              <a:lnSpc>
                <a:spcPct val="150000"/>
              </a:lnSpc>
              <a:spcBef>
                <a:spcPts val="0"/>
              </a:spcBef>
              <a:buFont typeface="Wingdings" pitchFamily="2" charset="2"/>
              <a:buChar char="Ø"/>
            </a:pPr>
            <a:r>
              <a:rPr lang="el-GR" sz="2000" b="1" dirty="0" smtClean="0">
                <a:solidFill>
                  <a:srgbClr val="C00000"/>
                </a:solidFill>
                <a:latin typeface="Arial" pitchFamily="34" charset="0"/>
                <a:cs typeface="Arial" pitchFamily="34" charset="0"/>
              </a:rPr>
              <a:t>  79 Ανάληψη υποχρεώσεων για δαπάνες του ΠΔΕ, πληρωμές</a:t>
            </a:r>
          </a:p>
          <a:p>
            <a:pPr marL="360363" indent="-333375" algn="just">
              <a:lnSpc>
                <a:spcPct val="170000"/>
              </a:lnSpc>
              <a:spcBef>
                <a:spcPts val="0"/>
              </a:spcBef>
            </a:pPr>
            <a:endParaRPr lang="el-GR" sz="2400" dirty="0" smtClean="0">
              <a:solidFill>
                <a:srgbClr val="002060"/>
              </a:solidFill>
              <a:latin typeface="Arial" pitchFamily="34" charset="0"/>
              <a:cs typeface="Arial" pitchFamily="34" charset="0"/>
            </a:endParaRPr>
          </a:p>
          <a:p>
            <a:pPr marL="360363" indent="-333375" algn="ctr">
              <a:lnSpc>
                <a:spcPct val="170000"/>
              </a:lnSpc>
              <a:spcBef>
                <a:spcPts val="0"/>
              </a:spcBef>
            </a:pPr>
            <a:endParaRPr lang="el-GR" sz="2400" dirty="0" smtClean="0">
              <a:solidFill>
                <a:srgbClr val="002060"/>
              </a:solidFill>
              <a:latin typeface="Arial" pitchFamily="34" charset="0"/>
              <a:cs typeface="Arial"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a:t>
            </a:fld>
            <a:endParaRPr lang="el-G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a:bodyPr>
          <a:lstStyle/>
          <a:p>
            <a:pPr marL="360363" indent="-333375" algn="just">
              <a:lnSpc>
                <a:spcPct val="150000"/>
              </a:lnSpc>
              <a:spcBef>
                <a:spcPts val="0"/>
              </a:spcBef>
              <a:buFont typeface="Wingdings" pitchFamily="2" charset="2"/>
              <a:buChar char="Ø"/>
            </a:pPr>
            <a:endParaRPr lang="el-GR" sz="2000" b="1" dirty="0" smtClean="0">
              <a:latin typeface="Arial" pitchFamily="34" charset="0"/>
              <a:cs typeface="Arial" pitchFamily="34" charset="0"/>
            </a:endParaRPr>
          </a:p>
          <a:p>
            <a:pPr marL="360363" indent="-333375" algn="just">
              <a:lnSpc>
                <a:spcPct val="150000"/>
              </a:lnSpc>
              <a:spcBef>
                <a:spcPts val="0"/>
              </a:spcBef>
              <a:buFont typeface="Wingdings" pitchFamily="2" charset="2"/>
              <a:buChar char="Ø"/>
            </a:pPr>
            <a:r>
              <a:rPr lang="el-GR" sz="2000" b="1" dirty="0" smtClean="0">
                <a:latin typeface="Arial" pitchFamily="34" charset="0"/>
                <a:cs typeface="Arial" pitchFamily="34" charset="0"/>
              </a:rPr>
              <a:t>Απόδοση λογαριασμού στο </a:t>
            </a:r>
            <a:r>
              <a:rPr lang="el-GR" sz="2000" b="1" dirty="0" err="1" smtClean="0">
                <a:latin typeface="Arial" pitchFamily="34" charset="0"/>
                <a:cs typeface="Arial" pitchFamily="34" charset="0"/>
              </a:rPr>
              <a:t>ΕλΣ</a:t>
            </a:r>
            <a:r>
              <a:rPr lang="el-GR" sz="2000" dirty="0" smtClean="0">
                <a:latin typeface="Arial" pitchFamily="34" charset="0"/>
                <a:cs typeface="Arial" pitchFamily="34" charset="0"/>
              </a:rPr>
              <a:t>: με την επιφύλαξη ειδικών διατάξεων, εντός 2 μηνών από τη λήξη του οικ. έτους </a:t>
            </a:r>
            <a:r>
              <a:rPr lang="el-GR" sz="2000" b="1" dirty="0" smtClean="0">
                <a:latin typeface="Arial" pitchFamily="34" charset="0"/>
                <a:cs typeface="Arial" pitchFamily="34" charset="0"/>
              </a:rPr>
              <a:t>ή από την με οποιονδήποτε τρόπο λήξη της διαχείρισής τους.</a:t>
            </a:r>
          </a:p>
          <a:p>
            <a:pPr marL="360363" indent="-333375" algn="just">
              <a:lnSpc>
                <a:spcPct val="150000"/>
              </a:lnSpc>
              <a:spcBef>
                <a:spcPts val="0"/>
              </a:spcBef>
            </a:pPr>
            <a:endParaRPr lang="el-GR" sz="2000" dirty="0" smtClean="0">
              <a:latin typeface="Arial" pitchFamily="34" charset="0"/>
              <a:cs typeface="Arial" pitchFamily="34" charset="0"/>
            </a:endParaRPr>
          </a:p>
          <a:p>
            <a:pPr marL="360363" indent="-333375" algn="just">
              <a:lnSpc>
                <a:spcPct val="150000"/>
              </a:lnSpc>
              <a:spcBef>
                <a:spcPts val="0"/>
              </a:spcBef>
              <a:buFont typeface="Wingdings" pitchFamily="2" charset="2"/>
              <a:buChar char="Ø"/>
            </a:pPr>
            <a:r>
              <a:rPr lang="el-GR" sz="2000" dirty="0" smtClean="0">
                <a:latin typeface="Arial" pitchFamily="34" charset="0"/>
                <a:cs typeface="Arial" pitchFamily="34" charset="0"/>
              </a:rPr>
              <a:t>Έλεγχος λογαριασμών των υπόχρεων σε λογοδοσία υπολόγων &amp; απόφαση\πράξη περί ορθότητας ή μη αυτών.</a:t>
            </a:r>
          </a:p>
          <a:p>
            <a:pPr marL="360363" indent="-333375" algn="just">
              <a:lnSpc>
                <a:spcPct val="150000"/>
              </a:lnSpc>
              <a:spcBef>
                <a:spcPts val="0"/>
              </a:spcBef>
            </a:pPr>
            <a:endParaRPr lang="el-GR" sz="2000" dirty="0" smtClean="0">
              <a:latin typeface="Arial" pitchFamily="34" charset="0"/>
              <a:cs typeface="Arial" pitchFamily="34" charset="0"/>
            </a:endParaRPr>
          </a:p>
          <a:p>
            <a:pPr marL="360363" indent="-333375" algn="just">
              <a:lnSpc>
                <a:spcPct val="150000"/>
              </a:lnSpc>
              <a:spcBef>
                <a:spcPts val="0"/>
              </a:spcBef>
              <a:buFont typeface="Wingdings" pitchFamily="2" charset="2"/>
              <a:buChar char="Ø"/>
            </a:pPr>
            <a:r>
              <a:rPr lang="el-GR" sz="2000" dirty="0" smtClean="0">
                <a:latin typeface="Arial" pitchFamily="34" charset="0"/>
                <a:cs typeface="Arial" pitchFamily="34" charset="0"/>
              </a:rPr>
              <a:t>Οι πράξεις\αποφάσεις του </a:t>
            </a:r>
            <a:r>
              <a:rPr lang="el-GR" sz="2000" dirty="0" err="1" smtClean="0">
                <a:latin typeface="Arial" pitchFamily="34" charset="0"/>
                <a:cs typeface="Arial" pitchFamily="34" charset="0"/>
              </a:rPr>
              <a:t>ΕλΣ</a:t>
            </a:r>
            <a:r>
              <a:rPr lang="el-GR" sz="2000" dirty="0" smtClean="0">
                <a:latin typeface="Arial" pitchFamily="34" charset="0"/>
                <a:cs typeface="Arial" pitchFamily="34" charset="0"/>
              </a:rPr>
              <a:t> υπόκεινται στα προβλεπόμενα ένδικα μέσα. </a:t>
            </a: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latin typeface="Arial" pitchFamily="34" charset="0"/>
                <a:cs typeface="Arial" pitchFamily="34" charset="0"/>
              </a:rPr>
              <a:t> </a:t>
            </a:r>
            <a:br>
              <a:rPr lang="el-GR" sz="2000" b="1" dirty="0" smtClean="0">
                <a:solidFill>
                  <a:srgbClr val="C00000"/>
                </a:solidFill>
                <a:latin typeface="Arial" pitchFamily="34" charset="0"/>
                <a:cs typeface="Arial" pitchFamily="34" charset="0"/>
              </a:rPr>
            </a:br>
            <a:r>
              <a:rPr lang="el-GR" sz="2000" b="1" dirty="0" smtClean="0">
                <a:solidFill>
                  <a:srgbClr val="C00000"/>
                </a:solidFill>
                <a:latin typeface="Arial" pitchFamily="34" charset="0"/>
                <a:cs typeface="Arial" pitchFamily="34" charset="0"/>
              </a:rPr>
              <a:t/>
            </a:r>
            <a:br>
              <a:rPr lang="el-GR" sz="2000" b="1" dirty="0" smtClean="0">
                <a:solidFill>
                  <a:srgbClr val="C00000"/>
                </a:solidFill>
                <a:latin typeface="Arial" pitchFamily="34" charset="0"/>
                <a:cs typeface="Arial" pitchFamily="34" charset="0"/>
              </a:rPr>
            </a:br>
            <a:r>
              <a:rPr lang="el-GR" sz="2000" b="1" dirty="0" smtClean="0">
                <a:solidFill>
                  <a:srgbClr val="C00000"/>
                </a:solidFill>
                <a:latin typeface="Arial" pitchFamily="34" charset="0"/>
                <a:cs typeface="Arial" pitchFamily="34" charset="0"/>
              </a:rPr>
              <a:t> ν. 4270/2014 _ άρθρο 155 Λογοδοσία δημοσίων υπολόγων στο </a:t>
            </a:r>
            <a:r>
              <a:rPr lang="el-GR" sz="2000" b="1" dirty="0" err="1" smtClean="0">
                <a:solidFill>
                  <a:srgbClr val="C00000"/>
                </a:solidFill>
                <a:latin typeface="Arial" pitchFamily="34" charset="0"/>
                <a:cs typeface="Arial" pitchFamily="34" charset="0"/>
              </a:rPr>
              <a:t>ΕλΣ</a:t>
            </a:r>
            <a:endParaRPr lang="el-GR" sz="2000" b="1" dirty="0" smtClean="0">
              <a:solidFill>
                <a:srgbClr val="C00000"/>
              </a:solidFill>
              <a:latin typeface="Arial" pitchFamily="34" charset="0"/>
              <a:cs typeface="Arial"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100</a:t>
            </a:fld>
            <a:endParaRPr lang="el-G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7786742" cy="5256584"/>
          </a:xfrm>
          <a:solidFill>
            <a:srgbClr val="FFC000"/>
          </a:solidFill>
          <a:ln>
            <a:noFill/>
          </a:ln>
        </p:spPr>
        <p:txBody>
          <a:bodyPr>
            <a:normAutofit/>
          </a:bodyPr>
          <a:lstStyle/>
          <a:p>
            <a:pPr marL="265113" indent="-238125" algn="just">
              <a:lnSpc>
                <a:spcPct val="150000"/>
              </a:lnSpc>
              <a:spcBef>
                <a:spcPts val="0"/>
              </a:spcBef>
              <a:buFont typeface="+mj-lt"/>
              <a:buAutoNum type="arabicPeriod"/>
            </a:pPr>
            <a:r>
              <a:rPr lang="el-GR" sz="2000" dirty="0" smtClean="0">
                <a:latin typeface="Calibri" pitchFamily="34" charset="0"/>
                <a:cs typeface="Calibri" pitchFamily="34" charset="0"/>
              </a:rPr>
              <a:t>Ν. 4270/2014 Άρθρα 100 -107</a:t>
            </a:r>
          </a:p>
          <a:p>
            <a:pPr marL="265113" indent="-238125" algn="just">
              <a:lnSpc>
                <a:spcPct val="150000"/>
              </a:lnSpc>
              <a:spcBef>
                <a:spcPts val="0"/>
              </a:spcBef>
              <a:buFont typeface="+mj-lt"/>
              <a:buAutoNum type="arabicPeriod"/>
            </a:pPr>
            <a:r>
              <a:rPr lang="el-GR" sz="2000" dirty="0" smtClean="0">
                <a:latin typeface="Calibri" pitchFamily="34" charset="0"/>
                <a:cs typeface="Calibri" pitchFamily="34" charset="0"/>
              </a:rPr>
              <a:t>Π.Δ. 136/20-5-98 (ΦΕΚ 107 Α') </a:t>
            </a:r>
            <a:r>
              <a:rPr lang="el-GR" sz="2000" dirty="0" smtClean="0">
                <a:solidFill>
                  <a:schemeClr val="dk1"/>
                </a:solidFill>
                <a:latin typeface="Calibri" pitchFamily="34" charset="0"/>
                <a:cs typeface="Calibri" pitchFamily="34" charset="0"/>
              </a:rPr>
              <a:t>«Περιορισμοί έκδοσης Χρηματικών Ενταλμάτων Προπληρωμής και ευθύνες υπολόγων».</a:t>
            </a:r>
          </a:p>
          <a:p>
            <a:pPr marL="265113" indent="-238125" algn="just">
              <a:lnSpc>
                <a:spcPct val="150000"/>
              </a:lnSpc>
              <a:spcBef>
                <a:spcPts val="0"/>
              </a:spcBef>
              <a:buFont typeface="+mj-lt"/>
              <a:buAutoNum type="arabicPeriod"/>
            </a:pPr>
            <a:r>
              <a:rPr lang="el-GR" sz="2000" dirty="0" smtClean="0">
                <a:solidFill>
                  <a:schemeClr val="dk1"/>
                </a:solidFill>
                <a:latin typeface="Calibri" pitchFamily="34" charset="0"/>
                <a:cs typeface="Calibri" pitchFamily="34" charset="0"/>
              </a:rPr>
              <a:t>ΠΔ.97/2011 (ΦΕΚ:232/Α) «Προθεσμία απόδοσης λογαριασμού Χρηματικών Ενταλμάτων Προπληρωμής». </a:t>
            </a:r>
          </a:p>
          <a:p>
            <a:pPr marL="265113" indent="-238125" algn="just">
              <a:lnSpc>
                <a:spcPct val="150000"/>
              </a:lnSpc>
              <a:spcBef>
                <a:spcPts val="0"/>
              </a:spcBef>
              <a:buFont typeface="+mj-lt"/>
              <a:buAutoNum type="arabicPeriod"/>
            </a:pPr>
            <a:r>
              <a:rPr lang="el-GR" sz="2000" dirty="0" smtClean="0">
                <a:solidFill>
                  <a:schemeClr val="dk1"/>
                </a:solidFill>
                <a:latin typeface="Calibri" pitchFamily="34" charset="0"/>
                <a:cs typeface="Calibri" pitchFamily="34" charset="0"/>
              </a:rPr>
              <a:t>ΥΑ 2472/2428/0026/2015 (ΦΕΚ 40/Α «Ορισμός πιστωτικών ιδρυμάτων, ως υπολόγων Χρηματικών Ενταλμάτων Προπληρωμής (Χ.Ε.Π.)». </a:t>
            </a:r>
            <a:endParaRPr lang="en-US" sz="2000" dirty="0" smtClean="0">
              <a:latin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ΧΡΗΜΑΤΙΚΑ ΕΝΤΑΛΜΑΤΑ ΠΡΟΠΛΗΡΩΜΗΣ - ΥΠΟΛΟΓΟΙ</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101</a:t>
            </a:fld>
            <a:endParaRPr lang="el-G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14356"/>
            <a:ext cx="8001056" cy="5857916"/>
          </a:xfrm>
          <a:noFill/>
          <a:ln>
            <a:noFill/>
          </a:ln>
        </p:spPr>
        <p:txBody>
          <a:bodyPr>
            <a:normAutofit lnSpcReduction="10000"/>
          </a:bodyPr>
          <a:lstStyle/>
          <a:p>
            <a:pPr marL="363538" indent="-363538" algn="just">
              <a:lnSpc>
                <a:spcPct val="150000"/>
              </a:lnSpc>
              <a:spcBef>
                <a:spcPts val="0"/>
              </a:spcBef>
              <a:buFont typeface="Wingdings" pitchFamily="2" charset="2"/>
              <a:buChar char="Ø"/>
            </a:pPr>
            <a:r>
              <a:rPr lang="el-GR" sz="2000" dirty="0" smtClean="0">
                <a:latin typeface="Arial" pitchFamily="34" charset="0"/>
                <a:cs typeface="Arial" pitchFamily="34" charset="0"/>
              </a:rPr>
              <a:t>Άρθρο 100 Έννοια, προϋποθέσεις και διαδικασία έκδοσης χρηματικών ενταλμάτων προπληρωμής</a:t>
            </a:r>
          </a:p>
          <a:p>
            <a:pPr marL="363538" indent="-363538" algn="just">
              <a:lnSpc>
                <a:spcPct val="150000"/>
              </a:lnSpc>
              <a:spcBef>
                <a:spcPts val="0"/>
              </a:spcBef>
              <a:buFont typeface="Wingdings" pitchFamily="2" charset="2"/>
              <a:buChar char="Ø"/>
            </a:pPr>
            <a:r>
              <a:rPr lang="el-GR" sz="2000" dirty="0" smtClean="0">
                <a:latin typeface="Arial" pitchFamily="34" charset="0"/>
                <a:cs typeface="Arial" pitchFamily="34" charset="0"/>
              </a:rPr>
              <a:t>Άρθρο 101 Περιορισμοί - Ειδικές περιπτώσεις χρηματικών ενταλμάτων προπληρωμής</a:t>
            </a:r>
          </a:p>
          <a:p>
            <a:pPr marL="363538" indent="-363538" algn="just">
              <a:lnSpc>
                <a:spcPct val="150000"/>
              </a:lnSpc>
              <a:spcBef>
                <a:spcPts val="0"/>
              </a:spcBef>
              <a:buFont typeface="Wingdings" pitchFamily="2" charset="2"/>
              <a:buChar char="Ø"/>
            </a:pPr>
            <a:r>
              <a:rPr lang="el-GR" sz="2000" dirty="0" smtClean="0">
                <a:latin typeface="Arial" pitchFamily="34" charset="0"/>
                <a:cs typeface="Arial" pitchFamily="34" charset="0"/>
              </a:rPr>
              <a:t>Άρθρο 102 Υποχρεώσεις και ευθύνες υπολόγων και άλλων οργάνων εξ ενταλμάτων προπληρωμής</a:t>
            </a:r>
          </a:p>
          <a:p>
            <a:pPr marL="363538" indent="-363538" algn="just">
              <a:lnSpc>
                <a:spcPct val="150000"/>
              </a:lnSpc>
              <a:spcBef>
                <a:spcPts val="0"/>
              </a:spcBef>
              <a:buFont typeface="Wingdings" pitchFamily="2" charset="2"/>
              <a:buChar char="Ø"/>
            </a:pPr>
            <a:r>
              <a:rPr lang="el-GR" sz="2000" dirty="0" smtClean="0">
                <a:latin typeface="Arial" pitchFamily="34" charset="0"/>
                <a:cs typeface="Arial" pitchFamily="34" charset="0"/>
              </a:rPr>
              <a:t>Άρθρο 103 Απόδοση λογαριασμού χρηματικών ενταλμάτων </a:t>
            </a:r>
            <a:r>
              <a:rPr lang="el-GR" sz="2000" dirty="0" err="1" smtClean="0">
                <a:latin typeface="Arial" pitchFamily="34" charset="0"/>
                <a:cs typeface="Arial" pitchFamily="34" charset="0"/>
              </a:rPr>
              <a:t>προπ</a:t>
            </a:r>
            <a:endParaRPr lang="el-GR" sz="2000" dirty="0" smtClean="0">
              <a:latin typeface="Arial" pitchFamily="34" charset="0"/>
              <a:cs typeface="Arial" pitchFamily="34" charset="0"/>
            </a:endParaRPr>
          </a:p>
          <a:p>
            <a:pPr marL="363538" indent="-363538" algn="just">
              <a:lnSpc>
                <a:spcPct val="150000"/>
              </a:lnSpc>
              <a:spcBef>
                <a:spcPts val="0"/>
              </a:spcBef>
              <a:buFont typeface="Wingdings" pitchFamily="2" charset="2"/>
              <a:buChar char="Ø"/>
            </a:pPr>
            <a:r>
              <a:rPr lang="el-GR" sz="2000" dirty="0" smtClean="0">
                <a:latin typeface="Arial" pitchFamily="34" charset="0"/>
                <a:cs typeface="Arial" pitchFamily="34" charset="0"/>
              </a:rPr>
              <a:t>Άρθρο 104 Χρηματικά εντάλματα προπληρωμής δημοσίων επενδύσεων</a:t>
            </a:r>
          </a:p>
          <a:p>
            <a:pPr marL="363538" indent="-363538" algn="just">
              <a:lnSpc>
                <a:spcPct val="150000"/>
              </a:lnSpc>
              <a:spcBef>
                <a:spcPts val="0"/>
              </a:spcBef>
              <a:buFont typeface="Wingdings" pitchFamily="2" charset="2"/>
              <a:buChar char="Ø"/>
            </a:pPr>
            <a:r>
              <a:rPr lang="el-GR" sz="2000" dirty="0" smtClean="0">
                <a:latin typeface="Arial" pitchFamily="34" charset="0"/>
                <a:cs typeface="Arial" pitchFamily="34" charset="0"/>
              </a:rPr>
              <a:t>Άρθρο 105 Προσωρινά χρηματικά εντάλματα</a:t>
            </a:r>
          </a:p>
          <a:p>
            <a:pPr marL="363538" indent="-363538" algn="just">
              <a:lnSpc>
                <a:spcPct val="150000"/>
              </a:lnSpc>
              <a:spcBef>
                <a:spcPts val="0"/>
              </a:spcBef>
              <a:buFont typeface="Wingdings" pitchFamily="2" charset="2"/>
              <a:buChar char="Ø"/>
            </a:pPr>
            <a:r>
              <a:rPr lang="el-GR" sz="2000" dirty="0" smtClean="0">
                <a:latin typeface="Arial" pitchFamily="34" charset="0"/>
                <a:cs typeface="Arial" pitchFamily="34" charset="0"/>
              </a:rPr>
              <a:t>Άρθρο 106 Εξουσιοδοτήσεις</a:t>
            </a:r>
          </a:p>
          <a:p>
            <a:pPr marL="363538" indent="-363538" algn="just">
              <a:lnSpc>
                <a:spcPct val="150000"/>
              </a:lnSpc>
              <a:spcBef>
                <a:spcPts val="0"/>
              </a:spcBef>
              <a:buFont typeface="Wingdings" pitchFamily="2" charset="2"/>
              <a:buChar char="Ø"/>
            </a:pPr>
            <a:r>
              <a:rPr lang="el-GR" sz="2000" dirty="0" smtClean="0">
                <a:latin typeface="Arial" pitchFamily="34" charset="0"/>
                <a:cs typeface="Arial" pitchFamily="34" charset="0"/>
              </a:rPr>
              <a:t>Άρθρο 107 Ευθύνες διαχειριζομένων χρήματα χωρίς έκδοση ενταλμάτων προπληρωμής</a:t>
            </a:r>
          </a:p>
          <a:p>
            <a:endParaRPr lang="el-GR" sz="1800" dirty="0" smtClean="0"/>
          </a:p>
          <a:p>
            <a:endParaRPr lang="el-GR" sz="1700" b="1" dirty="0" smtClean="0">
              <a:latin typeface="Arial" pitchFamily="34" charset="0"/>
              <a:cs typeface="Arial" pitchFamily="34" charset="0"/>
            </a:endParaRPr>
          </a:p>
          <a:p>
            <a:endParaRPr lang="en-US" sz="1700" b="1" dirty="0" smtClean="0">
              <a:latin typeface="Arial" pitchFamily="34" charset="0"/>
              <a:cs typeface="Arial"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102</a:t>
            </a:fld>
            <a:endParaRPr lang="el-GR"/>
          </a:p>
        </p:txBody>
      </p:sp>
      <p:sp>
        <p:nvSpPr>
          <p:cNvPr id="4097" name="Rectangle 1"/>
          <p:cNvSpPr>
            <a:spLocks noGrp="1" noChangeArrowheads="1"/>
          </p:cNvSpPr>
          <p:nvPr>
            <p:ph type="ctrTitle"/>
          </p:nvPr>
        </p:nvSpPr>
        <p:spPr bwMode="auto">
          <a:xfrm>
            <a:off x="1000101" y="51535"/>
            <a:ext cx="8001055"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Ν. 4270/2014 ΠΡΟΠΛΗΡΩΜΕΣ ΤΑΚΤΙΚΟΥ ΠΡΟΫΠΟΛΟΓΙΣΜΟΥ ΚΑΙ ΠΡΟΫΠΟΛΟΓΙΣΜΟΥ ΔΗΜΟΣΙΩΝ ΕΠΕΝΔΥΣΕΩΝ</a:t>
            </a:r>
            <a:endParaRPr kumimoji="0" lang="el-GR"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7786742" cy="5307502"/>
          </a:xfrm>
          <a:noFill/>
          <a:ln>
            <a:noFill/>
          </a:ln>
        </p:spPr>
        <p:txBody>
          <a:bodyPr>
            <a:normAutofit lnSpcReduction="10000"/>
          </a:bodyPr>
          <a:lstStyle/>
          <a:p>
            <a:pPr marL="0" algn="just">
              <a:lnSpc>
                <a:spcPct val="150000"/>
              </a:lnSpc>
              <a:spcBef>
                <a:spcPts val="0"/>
              </a:spcBef>
            </a:pPr>
            <a:r>
              <a:rPr lang="el-GR" sz="2200" b="1" u="sng" dirty="0" smtClean="0">
                <a:solidFill>
                  <a:schemeClr val="dk1"/>
                </a:solidFill>
                <a:latin typeface="Calibri" pitchFamily="34" charset="0"/>
                <a:cs typeface="Calibri" pitchFamily="34" charset="0"/>
              </a:rPr>
              <a:t>Δεν επιτρέπεται η έκδοση ΧΕΠ</a:t>
            </a:r>
            <a:r>
              <a:rPr lang="el-GR" sz="2200" b="1" dirty="0" smtClean="0">
                <a:solidFill>
                  <a:schemeClr val="dk1"/>
                </a:solidFill>
                <a:latin typeface="Calibri" pitchFamily="34" charset="0"/>
                <a:cs typeface="Calibri" pitchFamily="34" charset="0"/>
              </a:rPr>
              <a:t>:</a:t>
            </a:r>
          </a:p>
          <a:p>
            <a:pPr marL="176213" indent="-176213" algn="just">
              <a:lnSpc>
                <a:spcPct val="150000"/>
              </a:lnSpc>
              <a:spcBef>
                <a:spcPts val="0"/>
              </a:spcBef>
              <a:buFont typeface="Wingdings" pitchFamily="2" charset="2"/>
              <a:buChar char="ü"/>
            </a:pPr>
            <a:r>
              <a:rPr lang="el-GR" sz="2200" dirty="0" smtClean="0">
                <a:latin typeface="Calibri" pitchFamily="34" charset="0"/>
                <a:cs typeface="Calibri" pitchFamily="34" charset="0"/>
              </a:rPr>
              <a:t>Όταν ο υπόλογος δεν έχει υποβάλλει τα σχετικά δικαιολογητικά απόδοσης λογαριασμού για προηγούμενο Χ.Ε.Π., που εκδόθηκε στο όνομά του για την ίδια ή άλλη αιτία, ενώ έχει λήξει η προθεσμία υποβολής τους.</a:t>
            </a:r>
          </a:p>
          <a:p>
            <a:pPr marL="176213" indent="-176213" algn="just">
              <a:lnSpc>
                <a:spcPct val="150000"/>
              </a:lnSpc>
              <a:spcBef>
                <a:spcPts val="0"/>
              </a:spcBef>
              <a:buFont typeface="Wingdings" pitchFamily="2" charset="2"/>
              <a:buChar char="ü"/>
            </a:pPr>
            <a:r>
              <a:rPr lang="el-GR" sz="2200" dirty="0" smtClean="0">
                <a:latin typeface="Calibri" pitchFamily="34" charset="0"/>
                <a:cs typeface="Calibri" pitchFamily="34" charset="0"/>
              </a:rPr>
              <a:t>Όταν για την ίδια αιτία παραμένουν ατακτοποίητα μέχρι 3 Χ.Ε.Π. ή μέχρι 5, όταν πρόκειται για </a:t>
            </a:r>
            <a:r>
              <a:rPr lang="el-GR" sz="2200" dirty="0" smtClean="0">
                <a:solidFill>
                  <a:srgbClr val="C00000"/>
                </a:solidFill>
                <a:latin typeface="Calibri" pitchFamily="34" charset="0"/>
                <a:cs typeface="Calibri" pitchFamily="34" charset="0"/>
              </a:rPr>
              <a:t>δαπάνες επιμισθίων του εκπαιδευτικού προσωπικού του Υπ. Παιδείας στο εξωτερικό</a:t>
            </a:r>
            <a:r>
              <a:rPr lang="el-GR" sz="2200" dirty="0" smtClean="0">
                <a:latin typeface="Calibri" pitchFamily="34" charset="0"/>
                <a:cs typeface="Calibri" pitchFamily="34" charset="0"/>
              </a:rPr>
              <a:t>, ανεξάρτητα από τη λήξη της προθεσμίας απόδοσης λογαριασμού &amp; ανεξάρτητα αν εκδόθηκαν στο όνομα του ίδιου ή άλλου υπολόγου.</a:t>
            </a:r>
          </a:p>
          <a:p>
            <a:pPr algn="just"/>
            <a:endParaRPr lang="el-GR" sz="2800" b="1" dirty="0" smtClean="0">
              <a:solidFill>
                <a:schemeClr val="dk1"/>
              </a:solidFill>
              <a:latin typeface="Calibri" pitchFamily="34" charset="0"/>
              <a:cs typeface="Calibri" pitchFamily="34" charset="0"/>
            </a:endParaRPr>
          </a:p>
          <a:p>
            <a:pPr algn="just"/>
            <a:endParaRPr lang="en-US" sz="2400" dirty="0" smtClean="0">
              <a:latin typeface="Calibri" pitchFamily="34" charset="0"/>
            </a:endParaRPr>
          </a:p>
        </p:txBody>
      </p:sp>
      <p:sp>
        <p:nvSpPr>
          <p:cNvPr id="8" name="1 - Τίτλος"/>
          <p:cNvSpPr>
            <a:spLocks noGrp="1"/>
          </p:cNvSpPr>
          <p:nvPr>
            <p:ph type="ctrTitle"/>
          </p:nvPr>
        </p:nvSpPr>
        <p:spPr>
          <a:xfrm>
            <a:off x="1432560" y="260648"/>
            <a:ext cx="7406640" cy="38227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effectLst/>
                <a:latin typeface="Calibri" pitchFamily="34" charset="0"/>
                <a:cs typeface="Calibri" pitchFamily="34" charset="0"/>
              </a:rPr>
              <a:t> </a:t>
            </a:r>
            <a:r>
              <a:rPr lang="el-GR" sz="1800" b="1" dirty="0" smtClean="0">
                <a:effectLst/>
                <a:latin typeface="Calibri" pitchFamily="34" charset="0"/>
                <a:cs typeface="Calibri" pitchFamily="34" charset="0"/>
              </a:rPr>
              <a:t>Π.Δ. 136/20-5-98 (ΦΕΚ 107 Α') _ </a:t>
            </a:r>
            <a:r>
              <a:rPr lang="el-GR" sz="1800" b="1" dirty="0" smtClean="0">
                <a:latin typeface="Calibri" pitchFamily="34" charset="0"/>
                <a:cs typeface="Calibri" pitchFamily="34" charset="0"/>
              </a:rPr>
              <a:t>ΆΡΘΡΟ 1 ΠΕΡΙΟΡΙΣΜΟΙ ΕΚΔΟΣΗΣ Χ.Ε.Π.</a:t>
            </a:r>
            <a:endParaRPr lang="el-GR" sz="18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103</a:t>
            </a:fld>
            <a:endParaRPr lang="el-GR"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7786742" cy="5807568"/>
          </a:xfrm>
          <a:noFill/>
          <a:ln>
            <a:noFill/>
          </a:ln>
        </p:spPr>
        <p:txBody>
          <a:bodyPr>
            <a:normAutofit/>
          </a:bodyPr>
          <a:lstStyle/>
          <a:p>
            <a:pPr marL="0" algn="ctr">
              <a:lnSpc>
                <a:spcPct val="150000"/>
              </a:lnSpc>
              <a:spcBef>
                <a:spcPts val="0"/>
              </a:spcBef>
            </a:pPr>
            <a:r>
              <a:rPr lang="el-GR" sz="2200" b="1" u="sng" dirty="0" smtClean="0">
                <a:latin typeface="Calibri" pitchFamily="34" charset="0"/>
                <a:cs typeface="Calibri" pitchFamily="34" charset="0"/>
              </a:rPr>
              <a:t>Εξαιρούνται </a:t>
            </a:r>
            <a:r>
              <a:rPr lang="el-GR" sz="2200" dirty="0" smtClean="0">
                <a:latin typeface="Calibri" pitchFamily="34" charset="0"/>
                <a:cs typeface="Calibri" pitchFamily="34" charset="0"/>
              </a:rPr>
              <a:t>:</a:t>
            </a:r>
          </a:p>
          <a:p>
            <a:pPr marL="176213" indent="-176213" algn="just">
              <a:lnSpc>
                <a:spcPct val="150000"/>
              </a:lnSpc>
              <a:spcBef>
                <a:spcPts val="0"/>
              </a:spcBef>
              <a:buFont typeface="Wingdings" pitchFamily="2" charset="2"/>
              <a:buChar char="ü"/>
            </a:pPr>
            <a:r>
              <a:rPr lang="el-GR" sz="2200" dirty="0" smtClean="0">
                <a:latin typeface="Calibri" pitchFamily="34" charset="0"/>
                <a:cs typeface="Calibri" pitchFamily="34" charset="0"/>
              </a:rPr>
              <a:t>Οι δαπάνες νοσηλείας στο εξωτερικό</a:t>
            </a:r>
          </a:p>
          <a:p>
            <a:pPr marL="176213" indent="-176213" algn="just">
              <a:lnSpc>
                <a:spcPct val="150000"/>
              </a:lnSpc>
              <a:spcBef>
                <a:spcPts val="0"/>
              </a:spcBef>
              <a:buFont typeface="Wingdings" pitchFamily="2" charset="2"/>
              <a:buChar char="ü"/>
            </a:pPr>
            <a:r>
              <a:rPr lang="el-GR" sz="2200" dirty="0" smtClean="0">
                <a:latin typeface="Calibri" pitchFamily="34" charset="0"/>
                <a:cs typeface="Calibri" pitchFamily="34" charset="0"/>
              </a:rPr>
              <a:t>Οι απόρρητες δαπάνες του ΥΠΕΞ </a:t>
            </a:r>
          </a:p>
          <a:p>
            <a:pPr marL="176213" indent="-176213" algn="just">
              <a:lnSpc>
                <a:spcPct val="150000"/>
              </a:lnSpc>
              <a:spcBef>
                <a:spcPts val="0"/>
              </a:spcBef>
              <a:buFont typeface="Wingdings" pitchFamily="2" charset="2"/>
              <a:buChar char="ü"/>
            </a:pPr>
            <a:r>
              <a:rPr lang="el-GR" sz="2200" dirty="0" smtClean="0">
                <a:latin typeface="Calibri" pitchFamily="34" charset="0"/>
                <a:cs typeface="Calibri" pitchFamily="34" charset="0"/>
              </a:rPr>
              <a:t>Οι δαπάνες των δημοσίων έργων που εκτελούνται απ' ευθείας από τις Τεχνικές Υπηρεσίες των Υπουργείων</a:t>
            </a:r>
          </a:p>
          <a:p>
            <a:pPr marL="176213" indent="-176213" algn="just">
              <a:lnSpc>
                <a:spcPct val="150000"/>
              </a:lnSpc>
              <a:spcBef>
                <a:spcPts val="0"/>
              </a:spcBef>
              <a:buFont typeface="Wingdings" pitchFamily="2" charset="2"/>
              <a:buChar char="ü"/>
            </a:pPr>
            <a:r>
              <a:rPr lang="el-GR" sz="2200" dirty="0" smtClean="0">
                <a:latin typeface="Calibri" pitchFamily="34" charset="0"/>
                <a:cs typeface="Calibri" pitchFamily="34" charset="0"/>
              </a:rPr>
              <a:t> Τα Χ.Ε.Π. που εκδίδονται στο όνομα Τραπεζών.</a:t>
            </a:r>
            <a:endParaRPr lang="el-GR" sz="2800" b="1" dirty="0" smtClean="0">
              <a:solidFill>
                <a:schemeClr val="dk1"/>
              </a:solidFill>
              <a:latin typeface="Calibri" pitchFamily="34" charset="0"/>
              <a:cs typeface="Calibri" pitchFamily="34" charset="0"/>
            </a:endParaRPr>
          </a:p>
          <a:p>
            <a:pPr algn="just"/>
            <a:endParaRPr lang="el-GR" sz="2800" b="1" dirty="0" smtClean="0">
              <a:solidFill>
                <a:schemeClr val="dk1"/>
              </a:solidFill>
              <a:latin typeface="Calibri" pitchFamily="34" charset="0"/>
              <a:cs typeface="Calibri" pitchFamily="34" charset="0"/>
            </a:endParaRPr>
          </a:p>
          <a:p>
            <a:pPr algn="just">
              <a:buFont typeface="Wingdings" pitchFamily="2" charset="2"/>
              <a:buChar char="Ø"/>
            </a:pPr>
            <a:endParaRPr lang="en-US" sz="2400" dirty="0" smtClean="0">
              <a:latin typeface="Calibri" pitchFamily="34" charset="0"/>
            </a:endParaRPr>
          </a:p>
        </p:txBody>
      </p:sp>
      <p:sp>
        <p:nvSpPr>
          <p:cNvPr id="8" name="1 - Τίτλος"/>
          <p:cNvSpPr>
            <a:spLocks noGrp="1"/>
          </p:cNvSpPr>
          <p:nvPr>
            <p:ph type="ctrTitle"/>
          </p:nvPr>
        </p:nvSpPr>
        <p:spPr>
          <a:xfrm>
            <a:off x="1432560" y="260648"/>
            <a:ext cx="7406640" cy="38227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effectLst/>
                <a:latin typeface="Calibri" pitchFamily="34" charset="0"/>
                <a:cs typeface="Calibri" pitchFamily="34" charset="0"/>
              </a:rPr>
              <a:t> </a:t>
            </a:r>
            <a:r>
              <a:rPr lang="el-GR" sz="1800" b="1" dirty="0" smtClean="0">
                <a:effectLst/>
                <a:latin typeface="Calibri" pitchFamily="34" charset="0"/>
                <a:cs typeface="Calibri" pitchFamily="34" charset="0"/>
              </a:rPr>
              <a:t>Π.Δ. 136/20-5-98 (ΦΕΚ 107 Α') _ </a:t>
            </a:r>
            <a:r>
              <a:rPr lang="el-GR" sz="1800" b="1" dirty="0" smtClean="0">
                <a:latin typeface="Calibri" pitchFamily="34" charset="0"/>
                <a:cs typeface="Calibri" pitchFamily="34" charset="0"/>
              </a:rPr>
              <a:t>ΆΡΘΡΟ 1 ΠΕΡΙΟΡΙΣΜΟΙ ΕΚΔΟΣΗΣ Χ.Ε.Π.</a:t>
            </a:r>
            <a:endParaRPr lang="el-GR" sz="18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104</a:t>
            </a:fld>
            <a:endParaRPr lang="el-G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7786742" cy="5357850"/>
          </a:xfrm>
          <a:noFill/>
          <a:ln>
            <a:noFill/>
          </a:ln>
        </p:spPr>
        <p:txBody>
          <a:bodyPr>
            <a:normAutofit/>
          </a:bodyPr>
          <a:lstStyle/>
          <a:p>
            <a:pPr marL="328613" indent="-328613" algn="just">
              <a:lnSpc>
                <a:spcPct val="150000"/>
              </a:lnSpc>
              <a:spcBef>
                <a:spcPts val="0"/>
              </a:spcBef>
              <a:buFont typeface="Wingdings" pitchFamily="2" charset="2"/>
              <a:buChar char="Ø"/>
            </a:pPr>
            <a:r>
              <a:rPr lang="el-GR" dirty="0" smtClean="0">
                <a:latin typeface="Calibri" pitchFamily="34" charset="0"/>
                <a:cs typeface="Calibri" pitchFamily="34" charset="0"/>
              </a:rPr>
              <a:t>Ενέργειες υπολόγου ΧΕΠ  </a:t>
            </a:r>
          </a:p>
          <a:p>
            <a:pPr marL="328613" indent="-328613" algn="just">
              <a:lnSpc>
                <a:spcPct val="150000"/>
              </a:lnSpc>
              <a:spcBef>
                <a:spcPts val="0"/>
              </a:spcBef>
              <a:buFont typeface="Wingdings" pitchFamily="2" charset="2"/>
              <a:buChar char="Ø"/>
            </a:pPr>
            <a:r>
              <a:rPr lang="el-GR" dirty="0" smtClean="0">
                <a:latin typeface="Calibri" pitchFamily="34" charset="0"/>
                <a:cs typeface="Calibri" pitchFamily="34" charset="0"/>
              </a:rPr>
              <a:t>Ενέργειες υπολόγου που υπηρετεί στο εξωτερικό</a:t>
            </a:r>
          </a:p>
          <a:p>
            <a:pPr marL="328613" indent="-328613" algn="just">
              <a:lnSpc>
                <a:spcPct val="150000"/>
              </a:lnSpc>
              <a:spcBef>
                <a:spcPts val="0"/>
              </a:spcBef>
              <a:buFont typeface="Wingdings" pitchFamily="2" charset="2"/>
              <a:buChar char="Ø"/>
            </a:pPr>
            <a:r>
              <a:rPr lang="el-GR" dirty="0" smtClean="0">
                <a:latin typeface="Calibri" pitchFamily="34" charset="0"/>
                <a:cs typeface="Calibri" pitchFamily="34" charset="0"/>
              </a:rPr>
              <a:t>Δεν επιτρέπεται η κατάθεση στον ίδιο λογαριασμό χρηματικών ποσών που προέρχονται από άλλο ένταλμα, [</a:t>
            </a:r>
            <a:r>
              <a:rPr lang="el-GR" dirty="0" smtClean="0">
                <a:solidFill>
                  <a:srgbClr val="C00000"/>
                </a:solidFill>
                <a:latin typeface="Calibri" pitchFamily="34" charset="0"/>
                <a:cs typeface="Calibri" pitchFamily="34" charset="0"/>
              </a:rPr>
              <a:t>εξαίρεση: ο ίδιος υπόλογος περισσότερα του ενός ΧΕΠ για την ίδια αιτία</a:t>
            </a:r>
            <a:r>
              <a:rPr lang="el-GR" dirty="0" smtClean="0">
                <a:latin typeface="Calibri" pitchFamily="34" charset="0"/>
                <a:cs typeface="Calibri" pitchFamily="34" charset="0"/>
              </a:rPr>
              <a:t>]</a:t>
            </a:r>
          </a:p>
          <a:p>
            <a:pPr marL="360363" indent="-360363" algn="just">
              <a:lnSpc>
                <a:spcPct val="150000"/>
              </a:lnSpc>
              <a:spcBef>
                <a:spcPts val="0"/>
              </a:spcBef>
              <a:buFont typeface="Wingdings" pitchFamily="2" charset="2"/>
              <a:buChar char="Ø"/>
            </a:pPr>
            <a:r>
              <a:rPr lang="el-GR" dirty="0" smtClean="0">
                <a:latin typeface="Calibri" pitchFamily="34" charset="0"/>
                <a:cs typeface="Calibri" pitchFamily="34" charset="0"/>
              </a:rPr>
              <a:t>Απαγορεύεται η ανάμιξη ιδιωτικών χρημάτων με αυτά του Δημοσίου.</a:t>
            </a:r>
          </a:p>
          <a:p>
            <a:pPr algn="just"/>
            <a:endParaRPr lang="el-GR" sz="800" b="1" dirty="0" smtClean="0">
              <a:solidFill>
                <a:schemeClr val="dk1"/>
              </a:solidFill>
              <a:latin typeface="Calibri" pitchFamily="34" charset="0"/>
              <a:cs typeface="Calibri" pitchFamily="34" charset="0"/>
            </a:endParaRPr>
          </a:p>
          <a:p>
            <a:pPr algn="just">
              <a:buFont typeface="Wingdings" pitchFamily="2" charset="2"/>
              <a:buChar char="Ø"/>
            </a:pPr>
            <a:endParaRPr lang="en-US" sz="2400" dirty="0" smtClean="0">
              <a:latin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2 Υποχρεώσεις Υπολόγων Χ.Ε.Π.</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105</a:t>
            </a:fld>
            <a:endParaRPr lang="el-G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7786742" cy="5286412"/>
          </a:xfrm>
          <a:noFill/>
          <a:ln>
            <a:noFill/>
          </a:ln>
        </p:spPr>
        <p:txBody>
          <a:bodyPr>
            <a:normAutofit/>
          </a:bodyPr>
          <a:lstStyle/>
          <a:p>
            <a:pPr marL="360363" indent="-360363" algn="just">
              <a:lnSpc>
                <a:spcPct val="150000"/>
              </a:lnSpc>
              <a:spcBef>
                <a:spcPts val="0"/>
              </a:spcBef>
              <a:buFont typeface="Wingdings" pitchFamily="2" charset="2"/>
              <a:buChar char="Ø"/>
            </a:pPr>
            <a:r>
              <a:rPr lang="el-GR" dirty="0" smtClean="0">
                <a:latin typeface="Calibri" pitchFamily="34" charset="0"/>
                <a:cs typeface="Calibri" pitchFamily="34" charset="0"/>
              </a:rPr>
              <a:t>Σύσταση δημόσιας παρακαταθήκης για κάθε </a:t>
            </a:r>
            <a:r>
              <a:rPr lang="el-GR" dirty="0" smtClean="0">
                <a:solidFill>
                  <a:srgbClr val="C00000"/>
                </a:solidFill>
                <a:latin typeface="Calibri" pitchFamily="34" charset="0"/>
                <a:cs typeface="Calibri" pitchFamily="34" charset="0"/>
              </a:rPr>
              <a:t>χρηματικό πλεόνασμα</a:t>
            </a:r>
            <a:r>
              <a:rPr lang="el-GR" dirty="0" smtClean="0">
                <a:latin typeface="Calibri" pitchFamily="34" charset="0"/>
                <a:cs typeface="Calibri" pitchFamily="34" charset="0"/>
              </a:rPr>
              <a:t>, που διαπιστώνεται κατά την επιθεώρηση στη διαχείριση του υπολόγου, μέχρι να αποδειχθεί η αιτία.</a:t>
            </a:r>
          </a:p>
          <a:p>
            <a:pPr marL="360363" indent="-360363" algn="just">
              <a:lnSpc>
                <a:spcPct val="150000"/>
              </a:lnSpc>
              <a:spcBef>
                <a:spcPts val="0"/>
              </a:spcBef>
              <a:buFont typeface="Wingdings" pitchFamily="2" charset="2"/>
              <a:buChar char="Ø"/>
            </a:pPr>
            <a:r>
              <a:rPr lang="el-GR" dirty="0" smtClean="0">
                <a:latin typeface="Calibri" pitchFamily="34" charset="0"/>
                <a:cs typeface="Calibri" pitchFamily="34" charset="0"/>
              </a:rPr>
              <a:t>Το προϊόν του ΧΕΠ χρησιμοποιείται για το σκοπό που καθορίζεται με την απόφαση του διατάκτη &amp; αποδίδεται λογαριασμός για τη διαχείρισή του μέσα στην ορισμένη προθεσμία. </a:t>
            </a:r>
          </a:p>
          <a:p>
            <a:pPr algn="just"/>
            <a:endParaRPr lang="el-GR" sz="800" b="1" dirty="0" smtClean="0">
              <a:solidFill>
                <a:schemeClr val="dk1"/>
              </a:solidFill>
              <a:latin typeface="Calibri" pitchFamily="34" charset="0"/>
              <a:cs typeface="Calibri" pitchFamily="34" charset="0"/>
            </a:endParaRPr>
          </a:p>
          <a:p>
            <a:pPr algn="just"/>
            <a:endParaRPr lang="el-GR" sz="2800" b="1" dirty="0" smtClean="0">
              <a:solidFill>
                <a:schemeClr val="dk1"/>
              </a:solidFill>
              <a:latin typeface="Calibri" pitchFamily="34" charset="0"/>
              <a:cs typeface="Calibri" pitchFamily="34" charset="0"/>
            </a:endParaRPr>
          </a:p>
          <a:p>
            <a:pPr algn="just"/>
            <a:endParaRPr lang="en-US" sz="2400" dirty="0" smtClean="0">
              <a:latin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2 Υποχρεώσεις Υπολόγων Χ.Ε.Π.</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106</a:t>
            </a:fld>
            <a:endParaRPr lang="el-G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14356"/>
            <a:ext cx="7786742" cy="5286412"/>
          </a:xfrm>
          <a:noFill/>
          <a:ln>
            <a:noFill/>
          </a:ln>
        </p:spPr>
        <p:txBody>
          <a:bodyPr>
            <a:normAutofit fontScale="92500"/>
          </a:bodyPr>
          <a:lstStyle/>
          <a:p>
            <a:pPr marL="176213" indent="-149225" algn="just">
              <a:lnSpc>
                <a:spcPct val="170000"/>
              </a:lnSpc>
              <a:spcBef>
                <a:spcPts val="0"/>
              </a:spcBef>
              <a:buFont typeface="Wingdings" pitchFamily="2" charset="2"/>
              <a:buChar char="Ø"/>
              <a:tabLst>
                <a:tab pos="176213" algn="l"/>
              </a:tabLst>
            </a:pPr>
            <a:r>
              <a:rPr lang="el-GR" sz="2400" dirty="0" smtClean="0">
                <a:latin typeface="Calibri" pitchFamily="34" charset="0"/>
                <a:cs typeface="Calibri" pitchFamily="34" charset="0"/>
              </a:rPr>
              <a:t>Τήρηση ημερολόγιου κατά τρόπο που να εξακριβώνεται ευχερώς το διαθέσιμο υπόλοιπο στα χέρια του, σε κάθε στιγμή.</a:t>
            </a:r>
          </a:p>
          <a:p>
            <a:pPr marL="176213" indent="-149225" algn="just">
              <a:lnSpc>
                <a:spcPct val="170000"/>
              </a:lnSpc>
              <a:spcBef>
                <a:spcPts val="0"/>
              </a:spcBef>
              <a:buFont typeface="Wingdings" pitchFamily="2" charset="2"/>
              <a:buChar char="Ø"/>
              <a:tabLst>
                <a:tab pos="176213" algn="l"/>
              </a:tabLst>
            </a:pPr>
            <a:r>
              <a:rPr lang="el-GR" sz="2400" b="1" dirty="0" smtClean="0">
                <a:solidFill>
                  <a:srgbClr val="FF0000"/>
                </a:solidFill>
                <a:latin typeface="Calibri" pitchFamily="34" charset="0"/>
                <a:cs typeface="Calibri" pitchFamily="34" charset="0"/>
              </a:rPr>
              <a:t>Παραστατικά στοιχεία δαπανών, που πραγματοποιήθηκαν μετά τη λήξη της προθεσμίας απόδοσης λογαριασμού του εντάλματος ή της τυχόν παράτασής της, δεν μπορεί να αποτελέσουν δικαιολογητικά για την τακτοποίηση του Χ.Ε.Π.</a:t>
            </a:r>
          </a:p>
          <a:p>
            <a:pPr marL="176213" indent="-149225" algn="just">
              <a:lnSpc>
                <a:spcPct val="170000"/>
              </a:lnSpc>
              <a:spcBef>
                <a:spcPts val="0"/>
              </a:spcBef>
              <a:buFont typeface="Wingdings" pitchFamily="2" charset="2"/>
              <a:buChar char="Ø"/>
              <a:tabLst>
                <a:tab pos="176213" algn="l"/>
              </a:tabLst>
            </a:pPr>
            <a:r>
              <a:rPr lang="el-GR" sz="2400" dirty="0" smtClean="0">
                <a:latin typeface="Calibri" pitchFamily="34" charset="0"/>
                <a:cs typeface="Calibri" pitchFamily="34" charset="0"/>
              </a:rPr>
              <a:t>Υποχρέωση, με τη λήξη της προθεσμίας για απόδοση λογαριασμού, έλεγχος από την Υπηρεσία του </a:t>
            </a:r>
            <a:r>
              <a:rPr lang="el-GR" sz="2400" dirty="0" err="1" smtClean="0">
                <a:latin typeface="Calibri" pitchFamily="34" charset="0"/>
                <a:cs typeface="Calibri" pitchFamily="34" charset="0"/>
              </a:rPr>
              <a:t>Διατάκτη</a:t>
            </a:r>
            <a:r>
              <a:rPr lang="el-GR" sz="2400" dirty="0" smtClean="0">
                <a:latin typeface="Calibri" pitchFamily="34" charset="0"/>
                <a:cs typeface="Calibri" pitchFamily="34" charset="0"/>
              </a:rPr>
              <a:t>.</a:t>
            </a:r>
          </a:p>
          <a:p>
            <a:endParaRPr lang="el-GR" sz="2800" dirty="0" smtClean="0"/>
          </a:p>
          <a:p>
            <a:pPr algn="just"/>
            <a:endParaRPr lang="el-GR" sz="2800" b="1" dirty="0" smtClean="0">
              <a:solidFill>
                <a:schemeClr val="dk1"/>
              </a:solidFill>
              <a:latin typeface="Calibri" pitchFamily="34" charset="0"/>
              <a:cs typeface="Calibri" pitchFamily="34" charset="0"/>
            </a:endParaRPr>
          </a:p>
          <a:p>
            <a:pPr algn="just"/>
            <a:endParaRPr lang="en-US" sz="2400" dirty="0" smtClean="0">
              <a:latin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2 Υποχρεώσεις Υπολόγων Χ.Ε.Π.</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107</a:t>
            </a:fld>
            <a:endParaRPr lang="el-G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14356"/>
            <a:ext cx="7786742" cy="5286412"/>
          </a:xfrm>
          <a:noFill/>
          <a:ln>
            <a:noFill/>
          </a:ln>
        </p:spPr>
        <p:txBody>
          <a:bodyPr>
            <a:normAutofit/>
          </a:bodyPr>
          <a:lstStyle/>
          <a:p>
            <a:pPr marL="360363" indent="-333375" algn="just">
              <a:lnSpc>
                <a:spcPct val="170000"/>
              </a:lnSpc>
              <a:spcBef>
                <a:spcPts val="0"/>
              </a:spcBef>
              <a:buFont typeface="Wingdings" pitchFamily="2" charset="2"/>
              <a:buChar char="Ø"/>
              <a:tabLst>
                <a:tab pos="360363" algn="l"/>
              </a:tabLst>
            </a:pPr>
            <a:r>
              <a:rPr lang="el-GR" sz="2400" dirty="0" smtClean="0">
                <a:latin typeface="Calibri" pitchFamily="34" charset="0"/>
                <a:cs typeface="Calibri" pitchFamily="34" charset="0"/>
              </a:rPr>
              <a:t>Δικαιολογητικά απόδοσης λογαριασμού των Χ.Ε.Π. αρμοδιότητας του ΥΕΘΑ</a:t>
            </a:r>
          </a:p>
          <a:p>
            <a:pPr marL="360363" indent="-333375" algn="just">
              <a:lnSpc>
                <a:spcPct val="170000"/>
              </a:lnSpc>
              <a:spcBef>
                <a:spcPts val="0"/>
              </a:spcBef>
              <a:buFont typeface="Wingdings" pitchFamily="2" charset="2"/>
              <a:buChar char="Ø"/>
              <a:tabLst>
                <a:tab pos="360363" algn="l"/>
              </a:tabLst>
            </a:pPr>
            <a:r>
              <a:rPr lang="el-GR" sz="2400" dirty="0" smtClean="0">
                <a:latin typeface="Calibri" pitchFamily="34" charset="0"/>
                <a:cs typeface="Calibri" pitchFamily="34" charset="0"/>
              </a:rPr>
              <a:t>Αν ο υπόλογος δεν διαθέσει ολόκληρο το ποσό του εντάλματος, </a:t>
            </a:r>
            <a:r>
              <a:rPr lang="el-GR" sz="2400" b="1" dirty="0" smtClean="0">
                <a:solidFill>
                  <a:srgbClr val="00B050"/>
                </a:solidFill>
                <a:latin typeface="Calibri" pitchFamily="34" charset="0"/>
                <a:cs typeface="Calibri" pitchFamily="34" charset="0"/>
              </a:rPr>
              <a:t>οφείλει να επιστρέψει το αδιάθετο υπόλοιπο το αργότερο μέχρι τη λήξη της προθεσμίας απόδοσης λογαριασμού</a:t>
            </a:r>
            <a:r>
              <a:rPr lang="el-GR" sz="2400" dirty="0" smtClean="0">
                <a:latin typeface="Calibri" pitchFamily="34" charset="0"/>
                <a:cs typeface="Calibri" pitchFamily="34" charset="0"/>
              </a:rPr>
              <a:t>. Το πρωτότυπο επισυνάπτεται στα δικαιολογητικά τακτοποίησης του ΧΕΠ. </a:t>
            </a:r>
            <a:endParaRPr lang="el-GR" sz="2800" dirty="0" smtClean="0"/>
          </a:p>
          <a:p>
            <a:pPr algn="just"/>
            <a:endParaRPr lang="el-GR" sz="2800" b="1" dirty="0" smtClean="0">
              <a:solidFill>
                <a:schemeClr val="dk1"/>
              </a:solidFill>
              <a:latin typeface="Calibri" pitchFamily="34" charset="0"/>
              <a:cs typeface="Calibri" pitchFamily="34" charset="0"/>
            </a:endParaRPr>
          </a:p>
          <a:p>
            <a:pPr algn="just"/>
            <a:endParaRPr lang="el-GR" sz="2800" b="1" dirty="0" smtClean="0">
              <a:solidFill>
                <a:schemeClr val="dk1"/>
              </a:solidFill>
              <a:latin typeface="Calibri" pitchFamily="34" charset="0"/>
              <a:cs typeface="Calibri" pitchFamily="34" charset="0"/>
            </a:endParaRPr>
          </a:p>
          <a:p>
            <a:pPr algn="just"/>
            <a:endParaRPr lang="en-US" sz="2400" dirty="0" smtClean="0">
              <a:latin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2 Υποχρεώσεις Υπολόγων Χ.Ε.Π.</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108</a:t>
            </a:fld>
            <a:endParaRPr lang="el-G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14356"/>
            <a:ext cx="7786742" cy="5357850"/>
          </a:xfrm>
          <a:noFill/>
          <a:ln>
            <a:noFill/>
          </a:ln>
        </p:spPr>
        <p:txBody>
          <a:bodyPr>
            <a:normAutofit lnSpcReduction="10000"/>
          </a:bodyPr>
          <a:lstStyle/>
          <a:p>
            <a:pPr marL="176213" indent="-149225" algn="just">
              <a:lnSpc>
                <a:spcPct val="170000"/>
              </a:lnSpc>
              <a:spcBef>
                <a:spcPts val="0"/>
              </a:spcBef>
              <a:buFont typeface="Wingdings" pitchFamily="2" charset="2"/>
              <a:buChar char="Ø"/>
            </a:pPr>
            <a:r>
              <a:rPr lang="el-GR" sz="2400" dirty="0" smtClean="0">
                <a:latin typeface="Calibri" pitchFamily="34" charset="0"/>
                <a:cs typeface="Calibri" pitchFamily="34" charset="0"/>
              </a:rPr>
              <a:t>Αν πριν από τη λήξη της προθεσμίας απόδοσης λογαριασμού </a:t>
            </a:r>
            <a:r>
              <a:rPr lang="el-GR" sz="2400" b="1" dirty="0" smtClean="0">
                <a:solidFill>
                  <a:srgbClr val="00B050"/>
                </a:solidFill>
                <a:latin typeface="Calibri" pitchFamily="34" charset="0"/>
                <a:cs typeface="Calibri" pitchFamily="34" charset="0"/>
              </a:rPr>
              <a:t>δεν προβλέπεται να πραγματοποιηθεί άλλη πληρωμή,</a:t>
            </a:r>
            <a:r>
              <a:rPr lang="el-GR" sz="2400" dirty="0" smtClean="0">
                <a:latin typeface="Calibri" pitchFamily="34" charset="0"/>
                <a:cs typeface="Calibri" pitchFamily="34" charset="0"/>
              </a:rPr>
              <a:t> επειδή εκπληρώθηκε ή ματαιώθηκε ο σκοπός για τον οποίο εκδόθηκε το Χ.Ε.Π. τότε</a:t>
            </a:r>
          </a:p>
          <a:p>
            <a:pPr marL="176213" indent="-149225" algn="just">
              <a:lnSpc>
                <a:spcPct val="170000"/>
              </a:lnSpc>
              <a:spcBef>
                <a:spcPts val="0"/>
              </a:spcBef>
              <a:buFont typeface="Wingdings" pitchFamily="2" charset="2"/>
              <a:buChar char="Ø"/>
            </a:pPr>
            <a:r>
              <a:rPr lang="el-GR" sz="2400" dirty="0" smtClean="0">
                <a:latin typeface="Calibri" pitchFamily="34" charset="0"/>
                <a:cs typeface="Calibri" pitchFamily="34" charset="0"/>
              </a:rPr>
              <a:t> ο υπόλογος </a:t>
            </a:r>
            <a:r>
              <a:rPr lang="el-GR" sz="2400" b="1" dirty="0" smtClean="0">
                <a:solidFill>
                  <a:srgbClr val="FF0000"/>
                </a:solidFill>
                <a:latin typeface="Calibri" pitchFamily="34" charset="0"/>
                <a:cs typeface="Calibri" pitchFamily="34" charset="0"/>
              </a:rPr>
              <a:t>έχει υποχρέωση να επιστρέψει αμέσως </a:t>
            </a:r>
            <a:r>
              <a:rPr lang="el-GR" sz="2400" dirty="0" smtClean="0">
                <a:latin typeface="Calibri" pitchFamily="34" charset="0"/>
                <a:cs typeface="Calibri" pitchFamily="34" charset="0"/>
              </a:rPr>
              <a:t>στη Δ.Ο.Υ. </a:t>
            </a:r>
            <a:r>
              <a:rPr lang="el-GR" sz="2400" dirty="0" smtClean="0">
                <a:solidFill>
                  <a:srgbClr val="C00000"/>
                </a:solidFill>
                <a:latin typeface="Calibri" pitchFamily="34" charset="0"/>
                <a:cs typeface="Calibri" pitchFamily="34" charset="0"/>
              </a:rPr>
              <a:t>[;]</a:t>
            </a:r>
            <a:r>
              <a:rPr lang="el-GR" sz="2400" dirty="0" smtClean="0">
                <a:latin typeface="Calibri" pitchFamily="34" charset="0"/>
                <a:cs typeface="Calibri" pitchFamily="34" charset="0"/>
              </a:rPr>
              <a:t> το αδιάθετο ποσό του εντάλματος και να αποδώσει λογαριασμό της διαχείρισης του ποσού που τυχόν δαπανήθηκε, χωρίς να περιμένει να λήξει η προθεσμία απόδοσης</a:t>
            </a:r>
            <a:r>
              <a:rPr lang="el-GR" sz="2400" dirty="0" smtClean="0">
                <a:latin typeface="Calibri" pitchFamily="34" charset="0"/>
                <a:cs typeface="Calibri" pitchFamily="34" charset="0"/>
              </a:rPr>
              <a:t>.</a:t>
            </a:r>
            <a:endParaRPr lang="el-GR" sz="2400" b="1" dirty="0" smtClean="0">
              <a:solidFill>
                <a:schemeClr val="dk1"/>
              </a:solidFill>
              <a:latin typeface="Calibri" pitchFamily="34" charset="0"/>
              <a:cs typeface="Calibri" pitchFamily="34" charset="0"/>
            </a:endParaRPr>
          </a:p>
          <a:p>
            <a:pPr algn="just">
              <a:lnSpc>
                <a:spcPct val="170000"/>
              </a:lnSpc>
              <a:spcBef>
                <a:spcPts val="0"/>
              </a:spcBef>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2 Υποχρεώσεις Υπολόγων Χ.Ε.Π.</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109</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71604" y="260649"/>
            <a:ext cx="6886596" cy="382269"/>
          </a:xfrm>
          <a:noFill/>
        </p:spPr>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ΔΕΥΤΕΡΕΥΩΝ ΔΙΑΤΑΚΤΗΣ _αρθρ. 65, ν.4270/2014: </a:t>
            </a:r>
            <a:endParaRPr lang="el-GR"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2 - Υπότιτλος"/>
          <p:cNvSpPr>
            <a:spLocks noGrp="1"/>
          </p:cNvSpPr>
          <p:nvPr>
            <p:ph type="subTitle" idx="1"/>
          </p:nvPr>
        </p:nvSpPr>
        <p:spPr>
          <a:xfrm>
            <a:off x="1071538" y="714356"/>
            <a:ext cx="7858180" cy="5072098"/>
          </a:xfrm>
          <a:solidFill>
            <a:schemeClr val="bg1"/>
          </a:solidFill>
          <a:ln>
            <a:solidFill>
              <a:srgbClr val="FFC000"/>
            </a:solidFill>
          </a:ln>
        </p:spPr>
        <p:txBody>
          <a:bodyPr>
            <a:normAutofit/>
          </a:bodyPr>
          <a:lstStyle/>
          <a:p>
            <a:pPr marL="360363" lvl="1" indent="-360363" algn="just">
              <a:lnSpc>
                <a:spcPct val="150000"/>
              </a:lnSpc>
              <a:spcBef>
                <a:spcPts val="0"/>
              </a:spcBef>
              <a:buFont typeface="Wingdings" pitchFamily="2" charset="2"/>
              <a:buChar char="Ø"/>
            </a:pPr>
            <a:r>
              <a:rPr lang="el-GR" sz="2200" dirty="0" smtClean="0">
                <a:latin typeface="Arial" pitchFamily="34" charset="0"/>
                <a:cs typeface="Arial" pitchFamily="34" charset="0"/>
              </a:rPr>
              <a:t> ο </a:t>
            </a:r>
            <a:r>
              <a:rPr lang="el-GR" sz="2200" dirty="0" err="1" smtClean="0">
                <a:latin typeface="Arial" pitchFamily="34" charset="0"/>
                <a:cs typeface="Arial" pitchFamily="34" charset="0"/>
              </a:rPr>
              <a:t>διατάκτης</a:t>
            </a:r>
            <a:r>
              <a:rPr lang="el-GR" sz="2200" dirty="0" smtClean="0">
                <a:latin typeface="Arial" pitchFamily="34" charset="0"/>
                <a:cs typeface="Arial" pitchFamily="34" charset="0"/>
              </a:rPr>
              <a:t> που αναλαμβάνει υποχρεώσεις σε βάρος πιστώσεων που τίθενται στη διάθεσή του </a:t>
            </a:r>
            <a:r>
              <a:rPr lang="el-GR" sz="2200" b="1" dirty="0" smtClean="0">
                <a:solidFill>
                  <a:srgbClr val="FF0000"/>
                </a:solidFill>
                <a:latin typeface="Arial" pitchFamily="34" charset="0"/>
                <a:cs typeface="Arial" pitchFamily="34" charset="0"/>
              </a:rPr>
              <a:t>κατ’ εντολή </a:t>
            </a:r>
            <a:r>
              <a:rPr lang="el-GR" sz="2200" dirty="0" smtClean="0">
                <a:latin typeface="Arial" pitchFamily="34" charset="0"/>
                <a:cs typeface="Arial" pitchFamily="34" charset="0"/>
              </a:rPr>
              <a:t>του κύριου </a:t>
            </a:r>
            <a:r>
              <a:rPr lang="el-GR" sz="2200" dirty="0" err="1" smtClean="0">
                <a:latin typeface="Arial" pitchFamily="34" charset="0"/>
                <a:cs typeface="Arial" pitchFamily="34" charset="0"/>
              </a:rPr>
              <a:t>διατάκτη</a:t>
            </a:r>
            <a:r>
              <a:rPr lang="el-GR" sz="2200" dirty="0" smtClean="0">
                <a:latin typeface="Arial" pitchFamily="34" charset="0"/>
                <a:cs typeface="Arial" pitchFamily="34" charset="0"/>
              </a:rPr>
              <a:t> με </a:t>
            </a:r>
            <a:r>
              <a:rPr lang="el-GR" sz="2200" b="1" dirty="0" smtClean="0">
                <a:solidFill>
                  <a:srgbClr val="0070C0"/>
                </a:solidFill>
                <a:latin typeface="Arial" pitchFamily="34" charset="0"/>
                <a:cs typeface="Arial" pitchFamily="34" charset="0"/>
              </a:rPr>
              <a:t>επιτροπικό ένταλμα</a:t>
            </a:r>
            <a:r>
              <a:rPr lang="el-GR" sz="2200" dirty="0" smtClean="0">
                <a:latin typeface="Arial" pitchFamily="34" charset="0"/>
                <a:cs typeface="Arial" pitchFamily="34" charset="0"/>
              </a:rPr>
              <a:t>.</a:t>
            </a:r>
          </a:p>
          <a:p>
            <a:pPr marL="360363" lvl="1" indent="-360363" algn="just">
              <a:lnSpc>
                <a:spcPct val="150000"/>
              </a:lnSpc>
              <a:spcBef>
                <a:spcPts val="0"/>
              </a:spcBef>
            </a:pPr>
            <a:endParaRPr lang="el-GR" sz="2200" dirty="0" smtClean="0">
              <a:latin typeface="Arial" pitchFamily="34" charset="0"/>
              <a:cs typeface="Arial" pitchFamily="34" charset="0"/>
            </a:endParaRPr>
          </a:p>
          <a:p>
            <a:pPr marL="360363" lvl="1" indent="-360363" algn="just">
              <a:lnSpc>
                <a:spcPct val="150000"/>
              </a:lnSpc>
              <a:spcBef>
                <a:spcPts val="0"/>
              </a:spcBef>
              <a:buFont typeface="Wingdings" pitchFamily="2" charset="2"/>
              <a:buChar char="Ø"/>
            </a:pPr>
            <a:r>
              <a:rPr lang="el-GR" sz="2200" dirty="0" smtClean="0">
                <a:latin typeface="Arial" pitchFamily="34" charset="0"/>
                <a:cs typeface="Arial" pitchFamily="34" charset="0"/>
              </a:rPr>
              <a:t>ορίζεται με απόφαση του κύριου </a:t>
            </a:r>
            <a:r>
              <a:rPr lang="el-GR" sz="2200" dirty="0" err="1" smtClean="0">
                <a:latin typeface="Arial" pitchFamily="34" charset="0"/>
                <a:cs typeface="Arial" pitchFamily="34" charset="0"/>
              </a:rPr>
              <a:t>διατάκτη</a:t>
            </a:r>
            <a:r>
              <a:rPr lang="el-GR" sz="2200" dirty="0" smtClean="0">
                <a:latin typeface="Arial" pitchFamily="34" charset="0"/>
                <a:cs typeface="Arial" pitchFamily="34" charset="0"/>
              </a:rPr>
              <a:t>. </a:t>
            </a:r>
            <a:endParaRPr lang="el-GR" sz="2200" dirty="0" smtClean="0">
              <a:solidFill>
                <a:srgbClr val="002060"/>
              </a:solidFill>
              <a:latin typeface="Arial" pitchFamily="34" charset="0"/>
              <a:cs typeface="Arial" pitchFamily="34" charset="0"/>
            </a:endParaRPr>
          </a:p>
          <a:p>
            <a:pPr marL="360363" indent="-333375" algn="ctr">
              <a:lnSpc>
                <a:spcPct val="170000"/>
              </a:lnSpc>
              <a:spcBef>
                <a:spcPts val="0"/>
              </a:spcBef>
            </a:pPr>
            <a:endParaRPr lang="el-GR" sz="2000" dirty="0" smtClean="0">
              <a:solidFill>
                <a:srgbClr val="002060"/>
              </a:solidFill>
              <a:latin typeface="Arial" pitchFamily="34" charset="0"/>
              <a:cs typeface="Arial"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a:t>
            </a:fld>
            <a:endParaRPr lang="el-G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14356"/>
            <a:ext cx="7786742" cy="5357850"/>
          </a:xfrm>
          <a:noFill/>
          <a:ln>
            <a:noFill/>
          </a:ln>
        </p:spPr>
        <p:txBody>
          <a:bodyPr>
            <a:normAutofit fontScale="77500" lnSpcReduction="20000"/>
          </a:bodyPr>
          <a:lstStyle/>
          <a:p>
            <a:pPr marL="176213" indent="-149225" algn="just">
              <a:lnSpc>
                <a:spcPct val="170000"/>
              </a:lnSpc>
              <a:spcBef>
                <a:spcPts val="0"/>
              </a:spcBef>
              <a:buFont typeface="Wingdings" pitchFamily="2" charset="2"/>
              <a:buChar char="Ø"/>
            </a:pPr>
            <a:r>
              <a:rPr lang="el-GR" sz="2800" dirty="0" smtClean="0">
                <a:latin typeface="Calibri" pitchFamily="34" charset="0"/>
                <a:cs typeface="Calibri" pitchFamily="34" charset="0"/>
              </a:rPr>
              <a:t>Για κάθε χρηματικό ποσό που βρίσκεται στα χέρια του, προερχόμενο από Χ.Ε.Π, κατά παράβαση, εκτός από την </a:t>
            </a:r>
            <a:r>
              <a:rPr lang="el-GR" sz="2800" u="sng" dirty="0" smtClean="0">
                <a:solidFill>
                  <a:srgbClr val="FF0000"/>
                </a:solidFill>
                <a:latin typeface="Calibri" pitchFamily="34" charset="0"/>
                <a:cs typeface="Calibri" pitchFamily="34" charset="0"/>
              </a:rPr>
              <a:t>πειθαρχική ευθύνη</a:t>
            </a:r>
            <a:r>
              <a:rPr lang="el-GR" sz="2800" dirty="0" smtClean="0">
                <a:latin typeface="Calibri" pitchFamily="34" charset="0"/>
                <a:cs typeface="Calibri" pitchFamily="34" charset="0"/>
              </a:rPr>
              <a:t>, οφείλει και </a:t>
            </a:r>
            <a:r>
              <a:rPr lang="el-GR" sz="2800" u="sng" dirty="0" smtClean="0">
                <a:latin typeface="Calibri" pitchFamily="34" charset="0"/>
                <a:cs typeface="Calibri" pitchFamily="34" charset="0"/>
              </a:rPr>
              <a:t>προσαύξηση λόγω εκπρόθεσμης καταβολής</a:t>
            </a:r>
            <a:r>
              <a:rPr lang="el-GR" sz="2800" dirty="0" smtClean="0">
                <a:latin typeface="Calibri" pitchFamily="34" charset="0"/>
                <a:cs typeface="Calibri" pitchFamily="34" charset="0"/>
              </a:rPr>
              <a:t>, επί του παρακρατούμενου ποσού. </a:t>
            </a:r>
          </a:p>
          <a:p>
            <a:pPr marL="176213" indent="-149225" algn="just">
              <a:lnSpc>
                <a:spcPct val="170000"/>
              </a:lnSpc>
              <a:spcBef>
                <a:spcPts val="0"/>
              </a:spcBef>
              <a:buFont typeface="Wingdings" pitchFamily="2" charset="2"/>
              <a:buChar char="Ø"/>
            </a:pPr>
            <a:r>
              <a:rPr lang="el-GR" sz="2800" dirty="0" smtClean="0">
                <a:latin typeface="Calibri" pitchFamily="34" charset="0"/>
                <a:cs typeface="Calibri" pitchFamily="34" charset="0"/>
              </a:rPr>
              <a:t>Ομοίως &amp; στην περίπτωση που ο υπόλογος </a:t>
            </a:r>
            <a:r>
              <a:rPr lang="el-GR" sz="2800" b="1" dirty="0" smtClean="0">
                <a:solidFill>
                  <a:srgbClr val="FF0000"/>
                </a:solidFill>
                <a:latin typeface="Calibri" pitchFamily="34" charset="0"/>
                <a:cs typeface="Calibri" pitchFamily="34" charset="0"/>
              </a:rPr>
              <a:t>παρακρατεί αδικαιολόγητα  χρήματα</a:t>
            </a:r>
            <a:r>
              <a:rPr lang="el-GR" sz="2800" dirty="0" smtClean="0">
                <a:latin typeface="Calibri" pitchFamily="34" charset="0"/>
                <a:cs typeface="Calibri" pitchFamily="34" charset="0"/>
              </a:rPr>
              <a:t>, εφ' όσον αυτά δεν προορίζονται για άμεση ανάγκη πληρωμής σχετικών δαπανών ακόμα και όταν δεν έχει λήξει η προθεσμία απόδοσης του Χ.Ε.Π.</a:t>
            </a:r>
          </a:p>
          <a:p>
            <a:pPr algn="just">
              <a:lnSpc>
                <a:spcPct val="170000"/>
              </a:lnSpc>
              <a:spcBef>
                <a:spcPts val="0"/>
              </a:spcBef>
            </a:pPr>
            <a:r>
              <a:rPr lang="el-GR" sz="2800" dirty="0" smtClean="0">
                <a:latin typeface="Calibri" pitchFamily="34" charset="0"/>
                <a:cs typeface="Calibri" pitchFamily="34" charset="0"/>
              </a:rPr>
              <a:t> </a:t>
            </a:r>
          </a:p>
          <a:p>
            <a:pPr algn="just">
              <a:lnSpc>
                <a:spcPct val="170000"/>
              </a:lnSpc>
              <a:spcBef>
                <a:spcPts val="0"/>
              </a:spcBef>
            </a:pPr>
            <a:endParaRPr lang="el-GR" sz="2800" b="1" dirty="0" smtClean="0">
              <a:solidFill>
                <a:schemeClr val="dk1"/>
              </a:solidFill>
              <a:latin typeface="Calibri" pitchFamily="34" charset="0"/>
              <a:cs typeface="Calibri" pitchFamily="34" charset="0"/>
            </a:endParaRPr>
          </a:p>
          <a:p>
            <a:pPr algn="just">
              <a:lnSpc>
                <a:spcPct val="170000"/>
              </a:lnSpc>
              <a:spcBef>
                <a:spcPts val="0"/>
              </a:spcBef>
              <a:buFont typeface="Wingdings" pitchFamily="2" charset="2"/>
              <a:buChar char="Ø"/>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2 Υποχρεώσεις Υπολόγων Χ.Ε.Π.</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110</a:t>
            </a:fld>
            <a:endParaRPr lang="el-G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14356"/>
            <a:ext cx="7786742" cy="5357850"/>
          </a:xfrm>
          <a:noFill/>
          <a:ln>
            <a:noFill/>
          </a:ln>
        </p:spPr>
        <p:txBody>
          <a:bodyPr>
            <a:normAutofit lnSpcReduction="10000"/>
          </a:bodyPr>
          <a:lstStyle/>
          <a:p>
            <a:pPr marL="176213" indent="-149225" algn="just">
              <a:lnSpc>
                <a:spcPct val="150000"/>
              </a:lnSpc>
              <a:spcBef>
                <a:spcPts val="0"/>
              </a:spcBef>
              <a:buFont typeface="+mj-lt"/>
              <a:buAutoNum type="arabicPeriod"/>
            </a:pPr>
            <a:r>
              <a:rPr lang="el-GR" sz="2400" b="1" u="sng" dirty="0" smtClean="0">
                <a:solidFill>
                  <a:srgbClr val="FF0000"/>
                </a:solidFill>
                <a:latin typeface="Calibri" pitchFamily="34" charset="0"/>
                <a:cs typeface="Calibri" pitchFamily="34" charset="0"/>
              </a:rPr>
              <a:t>Ευθύνεται για δόλο ή βαριά αμέλεια για την πληρωμή μη νόμιμων δαπανών</a:t>
            </a:r>
            <a:r>
              <a:rPr lang="el-GR" sz="2400" dirty="0" smtClean="0">
                <a:latin typeface="Calibri" pitchFamily="34" charset="0"/>
                <a:cs typeface="Calibri" pitchFamily="34" charset="0"/>
              </a:rPr>
              <a:t>. </a:t>
            </a:r>
          </a:p>
          <a:p>
            <a:pPr marL="176213" indent="-149225" algn="just">
              <a:lnSpc>
                <a:spcPct val="150000"/>
              </a:lnSpc>
              <a:spcBef>
                <a:spcPts val="0"/>
              </a:spcBef>
            </a:pPr>
            <a:r>
              <a:rPr lang="el-GR" sz="2400" dirty="0" smtClean="0">
                <a:latin typeface="Calibri" pitchFamily="34" charset="0"/>
                <a:cs typeface="Calibri" pitchFamily="34" charset="0"/>
              </a:rPr>
              <a:t>Για την πληρωμή αυτή </a:t>
            </a:r>
            <a:r>
              <a:rPr lang="el-GR" sz="2400" b="1" u="sng" dirty="0" smtClean="0">
                <a:solidFill>
                  <a:srgbClr val="00B050"/>
                </a:solidFill>
                <a:latin typeface="Calibri" pitchFamily="34" charset="0"/>
                <a:cs typeface="Calibri" pitchFamily="34" charset="0"/>
              </a:rPr>
              <a:t>ευθύνεται εις ολόκληρο</a:t>
            </a:r>
            <a:r>
              <a:rPr lang="el-GR" sz="2400" dirty="0" smtClean="0">
                <a:latin typeface="Calibri" pitchFamily="34" charset="0"/>
                <a:cs typeface="Calibri" pitchFamily="34" charset="0"/>
              </a:rPr>
              <a:t>:</a:t>
            </a:r>
          </a:p>
          <a:p>
            <a:pPr marL="176213" indent="-149225" algn="just">
              <a:lnSpc>
                <a:spcPct val="150000"/>
              </a:lnSpc>
              <a:spcBef>
                <a:spcPts val="0"/>
              </a:spcBef>
              <a:buFont typeface="Wingdings" pitchFamily="2" charset="2"/>
              <a:buChar char="ü"/>
            </a:pPr>
            <a:r>
              <a:rPr lang="el-GR" sz="2400" dirty="0" smtClean="0">
                <a:latin typeface="Calibri" pitchFamily="34" charset="0"/>
                <a:cs typeface="Calibri" pitchFamily="34" charset="0"/>
              </a:rPr>
              <a:t>Με τα </a:t>
            </a:r>
            <a:r>
              <a:rPr lang="el-GR" sz="2400" dirty="0" smtClean="0">
                <a:solidFill>
                  <a:srgbClr val="C00000"/>
                </a:solidFill>
                <a:latin typeface="Calibri" pitchFamily="34" charset="0"/>
                <a:cs typeface="Calibri" pitchFamily="34" charset="0"/>
              </a:rPr>
              <a:t>υπηρεσιακά όργανα </a:t>
            </a:r>
            <a:r>
              <a:rPr lang="el-GR" sz="2400" dirty="0" smtClean="0">
                <a:latin typeface="Calibri" pitchFamily="34" charset="0"/>
                <a:cs typeface="Calibri" pitchFamily="34" charset="0"/>
              </a:rPr>
              <a:t>που από δόλο ή βαριά αμέλεια έχουν εκδώσει παράνομες διοικητικές πράξεις ή έχουν συμπράξει στη μη τήρηση των νομίμων διαδικασιών πραγματοποίησης της δαπάνης. </a:t>
            </a:r>
          </a:p>
          <a:p>
            <a:pPr marL="176213" indent="-149225" algn="just">
              <a:lnSpc>
                <a:spcPct val="150000"/>
              </a:lnSpc>
              <a:spcBef>
                <a:spcPts val="0"/>
              </a:spcBef>
              <a:buFont typeface="Wingdings" pitchFamily="2" charset="2"/>
              <a:buChar char="ü"/>
            </a:pPr>
            <a:r>
              <a:rPr lang="el-GR" sz="2400" dirty="0" smtClean="0">
                <a:latin typeface="Calibri" pitchFamily="34" charset="0"/>
                <a:cs typeface="Calibri" pitchFamily="34" charset="0"/>
              </a:rPr>
              <a:t>Με τους </a:t>
            </a:r>
            <a:r>
              <a:rPr lang="el-GR" sz="2400" dirty="0" smtClean="0">
                <a:solidFill>
                  <a:srgbClr val="C00000"/>
                </a:solidFill>
                <a:latin typeface="Calibri" pitchFamily="34" charset="0"/>
                <a:cs typeface="Calibri" pitchFamily="34" charset="0"/>
              </a:rPr>
              <a:t>λαβόντες</a:t>
            </a:r>
            <a:r>
              <a:rPr lang="el-GR" sz="2400" dirty="0" smtClean="0">
                <a:latin typeface="Calibri" pitchFamily="34" charset="0"/>
                <a:cs typeface="Calibri" pitchFamily="34" charset="0"/>
              </a:rPr>
              <a:t>, εφόσον υπέχουν ευθύνη για τη μη τήρηση των ανωτέρω διαδικασιών [+εφαρμογή διατάξεων ν.4270/12</a:t>
            </a:r>
            <a:r>
              <a:rPr lang="el-GR" sz="2400" dirty="0" smtClean="0">
                <a:latin typeface="Calibri" pitchFamily="34" charset="0"/>
                <a:cs typeface="Calibri" pitchFamily="34" charset="0"/>
              </a:rPr>
              <a:t>]</a:t>
            </a:r>
            <a:endParaRPr lang="el-GR" sz="2800" b="1" dirty="0" smtClean="0">
              <a:solidFill>
                <a:schemeClr val="dk1"/>
              </a:solidFill>
              <a:latin typeface="Calibri" pitchFamily="34" charset="0"/>
              <a:cs typeface="Calibri" pitchFamily="34" charset="0"/>
            </a:endParaRPr>
          </a:p>
          <a:p>
            <a:pPr algn="just">
              <a:lnSpc>
                <a:spcPct val="170000"/>
              </a:lnSpc>
              <a:spcBef>
                <a:spcPts val="0"/>
              </a:spcBef>
              <a:buFont typeface="Wingdings" pitchFamily="2" charset="2"/>
              <a:buChar char="Ø"/>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3 Ευθύνες Υπολόγων Χ.Ε.Π.</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111</a:t>
            </a:fld>
            <a:endParaRPr lang="el-G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14356"/>
            <a:ext cx="7786742" cy="5357850"/>
          </a:xfrm>
          <a:noFill/>
          <a:ln>
            <a:noFill/>
          </a:ln>
        </p:spPr>
        <p:txBody>
          <a:bodyPr>
            <a:normAutofit/>
          </a:bodyPr>
          <a:lstStyle/>
          <a:p>
            <a:pPr algn="just">
              <a:lnSpc>
                <a:spcPct val="150000"/>
              </a:lnSpc>
              <a:spcBef>
                <a:spcPts val="0"/>
              </a:spcBef>
            </a:pPr>
            <a:r>
              <a:rPr lang="el-GR" sz="2400" dirty="0" smtClean="0">
                <a:latin typeface="Calibri" pitchFamily="34" charset="0"/>
                <a:cs typeface="Calibri" pitchFamily="34" charset="0"/>
              </a:rPr>
              <a:t>2. Για </a:t>
            </a:r>
            <a:r>
              <a:rPr lang="el-GR" sz="2400" b="1" dirty="0" smtClean="0">
                <a:solidFill>
                  <a:srgbClr val="FF0000"/>
                </a:solidFill>
                <a:latin typeface="Calibri" pitchFamily="34" charset="0"/>
                <a:cs typeface="Calibri" pitchFamily="34" charset="0"/>
              </a:rPr>
              <a:t>αμέλεια</a:t>
            </a:r>
            <a:r>
              <a:rPr lang="el-GR" sz="2400" dirty="0" smtClean="0">
                <a:latin typeface="Calibri" pitchFamily="34" charset="0"/>
                <a:cs typeface="Calibri" pitchFamily="34" charset="0"/>
              </a:rPr>
              <a:t> όσον αφορά στη νομιμότητα των αποδεικτικών πληρωμής &amp; πληρότητα των δικαιολογητικών.</a:t>
            </a:r>
          </a:p>
          <a:p>
            <a:pPr algn="just">
              <a:lnSpc>
                <a:spcPct val="150000"/>
              </a:lnSpc>
              <a:spcBef>
                <a:spcPts val="0"/>
              </a:spcBef>
            </a:pPr>
            <a:endParaRPr lang="el-GR" sz="2400" dirty="0" smtClean="0">
              <a:latin typeface="Calibri" pitchFamily="34" charset="0"/>
              <a:cs typeface="Calibri" pitchFamily="34" charset="0"/>
            </a:endParaRPr>
          </a:p>
          <a:p>
            <a:pPr algn="just">
              <a:lnSpc>
                <a:spcPct val="150000"/>
              </a:lnSpc>
              <a:spcBef>
                <a:spcPts val="0"/>
              </a:spcBef>
            </a:pPr>
            <a:r>
              <a:rPr lang="el-GR" sz="2400" dirty="0" smtClean="0">
                <a:latin typeface="Calibri" pitchFamily="34" charset="0"/>
                <a:cs typeface="Calibri" pitchFamily="34" charset="0"/>
              </a:rPr>
              <a:t>3. Ο υπόλογος οφείλει, όσον αφορά τη φύλαξη και την εν γένει εξασφάλιση των χρημάτων που διαχειρίζεται, να καταβάλλει την επιμέλεια </a:t>
            </a:r>
            <a:r>
              <a:rPr lang="el-GR" sz="2400" b="1" dirty="0" smtClean="0">
                <a:latin typeface="Calibri" pitchFamily="34" charset="0"/>
                <a:cs typeface="Calibri" pitchFamily="34" charset="0"/>
              </a:rPr>
              <a:t>που δείχνει συνήθως στις δικές του υποθέσεις &amp; ευθύνεται για κάθε απώλεια ή μείωση των χρημάτων αυτών</a:t>
            </a:r>
            <a:r>
              <a:rPr lang="el-GR" sz="2400" dirty="0" smtClean="0">
                <a:latin typeface="Calibri" pitchFamily="34" charset="0"/>
                <a:cs typeface="Calibri" pitchFamily="34" charset="0"/>
              </a:rPr>
              <a:t>.</a:t>
            </a:r>
            <a:endParaRPr lang="el-GR" sz="2800" b="1" dirty="0" smtClean="0">
              <a:solidFill>
                <a:schemeClr val="dk1"/>
              </a:solidFill>
              <a:latin typeface="Calibri" pitchFamily="34" charset="0"/>
              <a:cs typeface="Calibri" pitchFamily="34" charset="0"/>
            </a:endParaRPr>
          </a:p>
          <a:p>
            <a:pPr algn="just">
              <a:lnSpc>
                <a:spcPct val="170000"/>
              </a:lnSpc>
              <a:spcBef>
                <a:spcPts val="0"/>
              </a:spcBef>
              <a:buFont typeface="Wingdings" pitchFamily="2" charset="2"/>
              <a:buChar char="Ø"/>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3 Ευθύνες Υπολόγων Χ.Ε.Π.</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112</a:t>
            </a:fld>
            <a:endParaRPr lang="el-G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786742" cy="4500594"/>
          </a:xfrm>
          <a:noFill/>
          <a:ln>
            <a:noFill/>
          </a:ln>
        </p:spPr>
        <p:txBody>
          <a:bodyPr>
            <a:normAutofit/>
          </a:bodyPr>
          <a:lstStyle/>
          <a:p>
            <a:pPr algn="just">
              <a:lnSpc>
                <a:spcPct val="170000"/>
              </a:lnSpc>
              <a:spcBef>
                <a:spcPts val="0"/>
              </a:spcBef>
            </a:pPr>
            <a:r>
              <a:rPr lang="el-GR" sz="2400" b="1" dirty="0" smtClean="0">
                <a:latin typeface="Calibri" pitchFamily="34" charset="0"/>
                <a:cs typeface="Calibri" pitchFamily="34" charset="0"/>
              </a:rPr>
              <a:t/>
            </a:r>
            <a:br>
              <a:rPr lang="el-GR" sz="2400" b="1" dirty="0" smtClean="0">
                <a:latin typeface="Calibri" pitchFamily="34" charset="0"/>
                <a:cs typeface="Calibri" pitchFamily="34" charset="0"/>
              </a:rPr>
            </a:br>
            <a:r>
              <a:rPr lang="el-GR" sz="2400" b="1" i="1" dirty="0" smtClean="0">
                <a:latin typeface="Calibri" pitchFamily="34" charset="0"/>
                <a:cs typeface="Calibri" pitchFamily="34" charset="0"/>
              </a:rPr>
              <a:t>Υποχρέωση &amp; ευθύνη για διάθεση του προϊόντος των ΧΕΠ, σύμφωνα με τις οδηγίες της αρμόδιας υπηρεσίας που τις όρισε ως υπολόγους</a:t>
            </a:r>
            <a:r>
              <a:rPr lang="el-GR" sz="2400" dirty="0" smtClean="0">
                <a:latin typeface="Calibri" pitchFamily="34" charset="0"/>
                <a:cs typeface="Calibri" pitchFamily="34" charset="0"/>
              </a:rPr>
              <a:t>.  </a:t>
            </a:r>
          </a:p>
          <a:p>
            <a:pPr algn="just">
              <a:lnSpc>
                <a:spcPct val="150000"/>
              </a:lnSpc>
              <a:spcBef>
                <a:spcPts val="0"/>
              </a:spcBef>
            </a:pPr>
            <a:endParaRPr lang="el-GR" sz="2400" b="1" dirty="0" smtClean="0">
              <a:solidFill>
                <a:schemeClr val="dk1"/>
              </a:solidFill>
              <a:latin typeface="Calibri" pitchFamily="34" charset="0"/>
              <a:cs typeface="Calibri" pitchFamily="34" charset="0"/>
            </a:endParaRPr>
          </a:p>
          <a:p>
            <a:pPr algn="just">
              <a:lnSpc>
                <a:spcPct val="150000"/>
              </a:lnSpc>
              <a:spcBef>
                <a:spcPts val="0"/>
              </a:spcBef>
            </a:pPr>
            <a:endParaRPr lang="el-GR" sz="2400" b="1" dirty="0" smtClean="0">
              <a:solidFill>
                <a:schemeClr val="dk1"/>
              </a:solidFill>
              <a:latin typeface="Calibri" pitchFamily="34" charset="0"/>
              <a:cs typeface="Calibri" pitchFamily="34" charset="0"/>
            </a:endParaRPr>
          </a:p>
          <a:p>
            <a:pPr algn="just">
              <a:lnSpc>
                <a:spcPct val="170000"/>
              </a:lnSpc>
              <a:spcBef>
                <a:spcPts val="0"/>
              </a:spcBef>
            </a:pPr>
            <a:endParaRPr lang="el-GR" sz="2800" b="1" dirty="0" smtClean="0">
              <a:solidFill>
                <a:schemeClr val="dk1"/>
              </a:solidFill>
              <a:latin typeface="Calibri" pitchFamily="34" charset="0"/>
              <a:cs typeface="Calibri" pitchFamily="34" charset="0"/>
            </a:endParaRPr>
          </a:p>
          <a:p>
            <a:pPr algn="just">
              <a:lnSpc>
                <a:spcPct val="170000"/>
              </a:lnSpc>
              <a:spcBef>
                <a:spcPts val="0"/>
              </a:spcBef>
              <a:buFont typeface="Wingdings" pitchFamily="2" charset="2"/>
              <a:buChar char="Ø"/>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4 Υποχρεώσεις &amp; ευθύνες Τραπεζών  </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113</a:t>
            </a:fld>
            <a:endParaRPr lang="el-G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7786742" cy="5143536"/>
          </a:xfrm>
          <a:noFill/>
          <a:ln>
            <a:noFill/>
          </a:ln>
        </p:spPr>
        <p:txBody>
          <a:bodyPr>
            <a:normAutofit fontScale="47500" lnSpcReduction="20000"/>
          </a:bodyPr>
          <a:lstStyle/>
          <a:p>
            <a:pPr marL="360363" indent="-333375" algn="just">
              <a:lnSpc>
                <a:spcPct val="170000"/>
              </a:lnSpc>
              <a:spcBef>
                <a:spcPts val="0"/>
              </a:spcBef>
              <a:buFont typeface="Wingdings" pitchFamily="2" charset="2"/>
              <a:buChar char="Ø"/>
            </a:pPr>
            <a:r>
              <a:rPr lang="el-GR" sz="3300" dirty="0" smtClean="0">
                <a:latin typeface="Calibri" pitchFamily="34" charset="0"/>
                <a:cs typeface="Calibri" pitchFamily="34" charset="0"/>
              </a:rPr>
              <a:t> </a:t>
            </a:r>
            <a:r>
              <a:rPr lang="el-GR" sz="3600" u="sng" dirty="0" smtClean="0">
                <a:latin typeface="Calibri" pitchFamily="34" charset="0"/>
                <a:cs typeface="Calibri" pitchFamily="34" charset="0"/>
              </a:rPr>
              <a:t>Κατ' εξαίρεση</a:t>
            </a:r>
            <a:r>
              <a:rPr lang="el-GR" sz="3600" dirty="0" smtClean="0">
                <a:latin typeface="Calibri" pitchFamily="34" charset="0"/>
                <a:cs typeface="Calibri" pitchFamily="34" charset="0"/>
              </a:rPr>
              <a:t>, σε περίπτωση υπηρεσιακής ανάγκης, επιτρέπεται στον υπόλογο να καταβάλλει, μετά από προηγούμενη έγκριση του οικείου διατάκτη, </a:t>
            </a:r>
            <a:r>
              <a:rPr lang="el-GR" sz="3600" b="1" i="1" dirty="0" smtClean="0">
                <a:latin typeface="Calibri" pitchFamily="34" charset="0"/>
                <a:cs typeface="Calibri" pitchFamily="34" charset="0"/>
              </a:rPr>
              <a:t>σε άλλο υπόλογο, που ορίζεται από αυτόν, ολόκληρο ή μέρος του ποσού του εντάλματος, είτε για να εκτελέσει τμήμα της δαπάνης είτε για να τη συνεχίσει</a:t>
            </a:r>
            <a:r>
              <a:rPr lang="el-GR" sz="3600" dirty="0" smtClean="0">
                <a:latin typeface="Calibri" pitchFamily="34" charset="0"/>
                <a:cs typeface="Calibri" pitchFamily="34" charset="0"/>
              </a:rPr>
              <a:t>.</a:t>
            </a:r>
          </a:p>
          <a:p>
            <a:pPr marL="360363" indent="-333375" algn="just">
              <a:lnSpc>
                <a:spcPct val="170000"/>
              </a:lnSpc>
              <a:spcBef>
                <a:spcPts val="0"/>
              </a:spcBef>
            </a:pPr>
            <a:endParaRPr lang="el-GR" sz="3600" dirty="0" smtClean="0">
              <a:latin typeface="Calibri" pitchFamily="34" charset="0"/>
              <a:cs typeface="Calibri" pitchFamily="34" charset="0"/>
            </a:endParaRPr>
          </a:p>
          <a:p>
            <a:pPr marL="360363" indent="-333375" algn="just">
              <a:lnSpc>
                <a:spcPct val="170000"/>
              </a:lnSpc>
              <a:spcBef>
                <a:spcPts val="0"/>
              </a:spcBef>
              <a:buFont typeface="Wingdings" pitchFamily="2" charset="2"/>
              <a:buChar char="Ø"/>
            </a:pPr>
            <a:r>
              <a:rPr lang="el-GR" sz="3600" dirty="0" smtClean="0">
                <a:latin typeface="Calibri" pitchFamily="34" charset="0"/>
                <a:cs typeface="Calibri" pitchFamily="34" charset="0"/>
              </a:rPr>
              <a:t>Στη περίπτωση αυτή, η ευθύνη του αρχικού υπολόγου, περιορίζεται στο ποσό που διαχειρίσθηκε ο ίδιος, ενώ για το υπόλοιπο καθίσταται υπόλογος ο νέος που τον διαδέχεται. </a:t>
            </a:r>
          </a:p>
          <a:p>
            <a:pPr marL="360363" indent="-333375" algn="just">
              <a:lnSpc>
                <a:spcPct val="170000"/>
              </a:lnSpc>
              <a:spcBef>
                <a:spcPts val="0"/>
              </a:spcBef>
              <a:buFont typeface="Wingdings" pitchFamily="2" charset="2"/>
              <a:buChar char="Ø"/>
            </a:pPr>
            <a:r>
              <a:rPr lang="el-GR" sz="3600" dirty="0" smtClean="0">
                <a:latin typeface="Calibri" pitchFamily="34" charset="0"/>
                <a:cs typeface="Calibri" pitchFamily="34" charset="0"/>
              </a:rPr>
              <a:t>Αναγγελία μεταβολής που επέρχεται στο πρόσωπο του υπολόγου. </a:t>
            </a:r>
          </a:p>
          <a:p>
            <a:pPr algn="just">
              <a:lnSpc>
                <a:spcPct val="170000"/>
              </a:lnSpc>
              <a:spcBef>
                <a:spcPts val="0"/>
              </a:spcBef>
            </a:pPr>
            <a:r>
              <a:rPr lang="el-GR" sz="2900" b="1" dirty="0" smtClean="0">
                <a:latin typeface="Calibri" pitchFamily="34" charset="0"/>
                <a:cs typeface="Calibri" pitchFamily="34" charset="0"/>
              </a:rPr>
              <a:t/>
            </a:r>
            <a:br>
              <a:rPr lang="el-GR" sz="2900" b="1" dirty="0" smtClean="0">
                <a:latin typeface="Calibri" pitchFamily="34" charset="0"/>
                <a:cs typeface="Calibri" pitchFamily="34" charset="0"/>
              </a:rPr>
            </a:br>
            <a:endParaRPr lang="el-GR" sz="2900" dirty="0" smtClean="0">
              <a:latin typeface="Calibri" pitchFamily="34" charset="0"/>
              <a:cs typeface="Calibri" pitchFamily="34" charset="0"/>
            </a:endParaRPr>
          </a:p>
          <a:p>
            <a:pPr algn="just">
              <a:lnSpc>
                <a:spcPct val="150000"/>
              </a:lnSpc>
              <a:spcBef>
                <a:spcPts val="0"/>
              </a:spcBef>
            </a:pPr>
            <a:endParaRPr lang="el-GR" sz="2400" b="1" dirty="0" smtClean="0">
              <a:solidFill>
                <a:schemeClr val="dk1"/>
              </a:solidFill>
              <a:latin typeface="Calibri" pitchFamily="34" charset="0"/>
              <a:cs typeface="Calibri" pitchFamily="34" charset="0"/>
            </a:endParaRPr>
          </a:p>
          <a:p>
            <a:pPr algn="just">
              <a:lnSpc>
                <a:spcPct val="150000"/>
              </a:lnSpc>
              <a:spcBef>
                <a:spcPts val="0"/>
              </a:spcBef>
            </a:pPr>
            <a:endParaRPr lang="el-GR" sz="2400" b="1" dirty="0" smtClean="0">
              <a:solidFill>
                <a:schemeClr val="dk1"/>
              </a:solidFill>
              <a:latin typeface="Calibri" pitchFamily="34" charset="0"/>
              <a:cs typeface="Calibri" pitchFamily="34" charset="0"/>
            </a:endParaRPr>
          </a:p>
          <a:p>
            <a:pPr algn="just">
              <a:lnSpc>
                <a:spcPct val="170000"/>
              </a:lnSpc>
              <a:spcBef>
                <a:spcPts val="0"/>
              </a:spcBef>
            </a:pPr>
            <a:endParaRPr lang="el-GR" sz="2800" b="1" dirty="0" smtClean="0">
              <a:solidFill>
                <a:schemeClr val="dk1"/>
              </a:solidFill>
              <a:latin typeface="Calibri" pitchFamily="34" charset="0"/>
              <a:cs typeface="Calibri" pitchFamily="34" charset="0"/>
            </a:endParaRPr>
          </a:p>
          <a:p>
            <a:pPr algn="just">
              <a:lnSpc>
                <a:spcPct val="170000"/>
              </a:lnSpc>
              <a:spcBef>
                <a:spcPts val="0"/>
              </a:spcBef>
              <a:buFont typeface="Wingdings" pitchFamily="2" charset="2"/>
              <a:buChar char="Ø"/>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5 Μεταβολή στο πρόσωπο του υπολόγου</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114</a:t>
            </a:fld>
            <a:endParaRPr lang="el-G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7786742" cy="5429288"/>
          </a:xfrm>
          <a:noFill/>
          <a:ln>
            <a:noFill/>
          </a:ln>
        </p:spPr>
        <p:txBody>
          <a:bodyPr>
            <a:normAutofit fontScale="92500"/>
          </a:bodyPr>
          <a:lstStyle/>
          <a:p>
            <a:pPr marL="360363" indent="-333375" algn="just">
              <a:lnSpc>
                <a:spcPct val="170000"/>
              </a:lnSpc>
              <a:spcBef>
                <a:spcPts val="0"/>
              </a:spcBef>
              <a:buFont typeface="Wingdings" pitchFamily="2" charset="2"/>
              <a:buChar char="Ø"/>
            </a:pPr>
            <a:r>
              <a:rPr lang="el-GR" sz="2400" dirty="0" smtClean="0">
                <a:latin typeface="Calibri" pitchFamily="34" charset="0"/>
                <a:cs typeface="Calibri" pitchFamily="34" charset="0"/>
              </a:rPr>
              <a:t>Η διαχείριση των διαφορετικών υπολόγων δύναται να τακτοποιηθεί και αυτοτελώς.</a:t>
            </a:r>
          </a:p>
          <a:p>
            <a:pPr marL="360363" indent="-333375" algn="just">
              <a:lnSpc>
                <a:spcPct val="170000"/>
              </a:lnSpc>
              <a:spcBef>
                <a:spcPts val="0"/>
              </a:spcBef>
            </a:pPr>
            <a:endParaRPr lang="el-GR" sz="2400" dirty="0" smtClean="0">
              <a:latin typeface="Calibri" pitchFamily="34" charset="0"/>
              <a:cs typeface="Calibri" pitchFamily="34" charset="0"/>
            </a:endParaRPr>
          </a:p>
          <a:p>
            <a:pPr marL="360363" indent="-333375" algn="just">
              <a:lnSpc>
                <a:spcPct val="170000"/>
              </a:lnSpc>
              <a:spcBef>
                <a:spcPts val="0"/>
              </a:spcBef>
              <a:buFont typeface="Wingdings" pitchFamily="2" charset="2"/>
              <a:buChar char="Ø"/>
            </a:pPr>
            <a:r>
              <a:rPr lang="el-GR" sz="2400" dirty="0" smtClean="0">
                <a:latin typeface="Calibri" pitchFamily="34" charset="0"/>
                <a:cs typeface="Calibri" pitchFamily="34" charset="0"/>
              </a:rPr>
              <a:t>Σε περίπτωση </a:t>
            </a:r>
            <a:r>
              <a:rPr lang="el-GR" sz="2400" dirty="0" smtClean="0">
                <a:solidFill>
                  <a:srgbClr val="C00000"/>
                </a:solidFill>
                <a:latin typeface="Calibri" pitchFamily="34" charset="0"/>
                <a:cs typeface="Calibri" pitchFamily="34" charset="0"/>
              </a:rPr>
              <a:t>θανάτου ή ανικανότητας του υπολόγου </a:t>
            </a:r>
            <a:r>
              <a:rPr lang="el-GR" sz="2400" dirty="0" smtClean="0">
                <a:latin typeface="Calibri" pitchFamily="34" charset="0"/>
                <a:cs typeface="Calibri" pitchFamily="34" charset="0"/>
              </a:rPr>
              <a:t>η απόδοση λογαριασμού πραγματοποιείται με φροντίδα της υπηρεσίας που τον όρισε υπόλογο, από τους κληρονόμους ή από το νόμιμο αντιπρόσωπό του.</a:t>
            </a:r>
          </a:p>
          <a:p>
            <a:pPr algn="just">
              <a:lnSpc>
                <a:spcPct val="170000"/>
              </a:lnSpc>
              <a:spcBef>
                <a:spcPts val="0"/>
              </a:spcBef>
            </a:pPr>
            <a:r>
              <a:rPr lang="el-GR" sz="2900" b="1" dirty="0" smtClean="0">
                <a:latin typeface="Calibri" pitchFamily="34" charset="0"/>
                <a:cs typeface="Calibri" pitchFamily="34" charset="0"/>
              </a:rPr>
              <a:t/>
            </a:r>
            <a:br>
              <a:rPr lang="el-GR" sz="2900" b="1" dirty="0" smtClean="0">
                <a:latin typeface="Calibri" pitchFamily="34" charset="0"/>
                <a:cs typeface="Calibri" pitchFamily="34" charset="0"/>
              </a:rPr>
            </a:br>
            <a:endParaRPr lang="el-GR" sz="2800" b="1" dirty="0" smtClean="0">
              <a:solidFill>
                <a:schemeClr val="dk1"/>
              </a:solidFill>
              <a:latin typeface="Calibri" pitchFamily="34" charset="0"/>
              <a:cs typeface="Calibri" pitchFamily="34" charset="0"/>
            </a:endParaRPr>
          </a:p>
          <a:p>
            <a:pPr algn="just">
              <a:lnSpc>
                <a:spcPct val="170000"/>
              </a:lnSpc>
              <a:spcBef>
                <a:spcPts val="0"/>
              </a:spcBef>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71438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t/>
            </a:r>
            <a:br>
              <a:rPr lang="el-GR" sz="2000" dirty="0" smtClean="0"/>
            </a:br>
            <a:r>
              <a:rPr lang="el-GR" sz="2000" b="1" dirty="0" smtClean="0">
                <a:latin typeface="Calibri" pitchFamily="34" charset="0"/>
                <a:cs typeface="Calibri" pitchFamily="34" charset="0"/>
              </a:rPr>
              <a:t>ΆΡΘΡΟ 5 Μεταβολή στο πρόσωπο του υπολόγου</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115</a:t>
            </a:fld>
            <a:endParaRPr lang="el-G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71538" y="642918"/>
            <a:ext cx="7715304" cy="5500726"/>
          </a:xfrm>
          <a:noFill/>
          <a:ln>
            <a:noFill/>
          </a:ln>
        </p:spPr>
        <p:txBody>
          <a:bodyPr>
            <a:normAutofit fontScale="85000" lnSpcReduction="10000"/>
          </a:bodyPr>
          <a:lstStyle/>
          <a:p>
            <a:pPr marL="360363" indent="-333375" algn="just">
              <a:lnSpc>
                <a:spcPct val="170000"/>
              </a:lnSpc>
              <a:spcBef>
                <a:spcPts val="0"/>
              </a:spcBef>
              <a:buFont typeface="Wingdings" pitchFamily="2" charset="2"/>
              <a:buChar char="Ø"/>
            </a:pPr>
            <a:r>
              <a:rPr lang="el-GR" sz="3100" dirty="0" smtClean="0">
                <a:solidFill>
                  <a:schemeClr val="tx1"/>
                </a:solidFill>
                <a:latin typeface="Calibri" pitchFamily="34" charset="0"/>
                <a:cs typeface="Calibri" pitchFamily="34" charset="0"/>
              </a:rPr>
              <a:t>Αν ο υπόλογος δεν υποβάλλει, </a:t>
            </a:r>
            <a:r>
              <a:rPr lang="el-GR" sz="3100" b="1" dirty="0" smtClean="0">
                <a:solidFill>
                  <a:schemeClr val="tx1"/>
                </a:solidFill>
                <a:latin typeface="Calibri" pitchFamily="34" charset="0"/>
                <a:cs typeface="Calibri" pitchFamily="34" charset="0"/>
              </a:rPr>
              <a:t>μετά 15 ημέρες από τη λήξη της προθεσμίας απόδοσης λογαριασμού</a:t>
            </a:r>
            <a:r>
              <a:rPr lang="el-GR" sz="3100" dirty="0" smtClean="0">
                <a:solidFill>
                  <a:schemeClr val="tx1"/>
                </a:solidFill>
                <a:latin typeface="Calibri" pitchFamily="34" charset="0"/>
                <a:cs typeface="Calibri" pitchFamily="34" charset="0"/>
              </a:rPr>
              <a:t>, τα σχετικά δικαιολογητικά στην υπηρεσία που έχει προκαλέσει την έκδοση του Χ.Ε.Π, ο ΓΔΟΥ\ΠΟΥ  με προσωπική του ευθύνη, </a:t>
            </a:r>
            <a:r>
              <a:rPr lang="el-GR" sz="3100" b="1" dirty="0" smtClean="0">
                <a:solidFill>
                  <a:srgbClr val="FF0000"/>
                </a:solidFill>
                <a:latin typeface="Calibri" pitchFamily="34" charset="0"/>
                <a:cs typeface="Calibri" pitchFamily="34" charset="0"/>
              </a:rPr>
              <a:t>έχει υποχρέωση να διατάξει την επίσχεση των αποδοχών του</a:t>
            </a:r>
            <a:r>
              <a:rPr lang="el-GR" sz="3100" dirty="0" smtClean="0">
                <a:solidFill>
                  <a:schemeClr val="tx1"/>
                </a:solidFill>
                <a:latin typeface="Calibri" pitchFamily="34" charset="0"/>
                <a:cs typeface="Calibri" pitchFamily="34" charset="0"/>
              </a:rPr>
              <a:t> μέχρι να συμπληρωθεί το ποσό για το οποίο καθυστερεί η απόδοση λογαριασμού</a:t>
            </a:r>
            <a:r>
              <a:rPr lang="el-GR" sz="3100" dirty="0" smtClean="0">
                <a:solidFill>
                  <a:schemeClr val="tx1"/>
                </a:solidFill>
                <a:latin typeface="Calibri" pitchFamily="34" charset="0"/>
                <a:cs typeface="Calibri" pitchFamily="34" charset="0"/>
              </a:rPr>
              <a:t>.</a:t>
            </a:r>
            <a:endParaRPr lang="el-GR" sz="2400" b="1" dirty="0" smtClean="0">
              <a:solidFill>
                <a:schemeClr val="dk1"/>
              </a:solidFill>
              <a:latin typeface="Calibri" pitchFamily="34" charset="0"/>
              <a:cs typeface="Calibri" pitchFamily="34" charset="0"/>
            </a:endParaRPr>
          </a:p>
          <a:p>
            <a:pPr algn="just">
              <a:lnSpc>
                <a:spcPct val="170000"/>
              </a:lnSpc>
              <a:spcBef>
                <a:spcPts val="0"/>
              </a:spcBef>
            </a:pPr>
            <a:endParaRPr lang="el-GR" sz="2800" b="1" dirty="0" smtClean="0">
              <a:solidFill>
                <a:schemeClr val="dk1"/>
              </a:solidFill>
              <a:latin typeface="Calibri" pitchFamily="34" charset="0"/>
              <a:cs typeface="Calibri" pitchFamily="34" charset="0"/>
            </a:endParaRPr>
          </a:p>
          <a:p>
            <a:pPr algn="just">
              <a:lnSpc>
                <a:spcPct val="170000"/>
              </a:lnSpc>
              <a:spcBef>
                <a:spcPts val="0"/>
              </a:spcBef>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571504"/>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atin typeface="Calibri" pitchFamily="34" charset="0"/>
                <a:cs typeface="Calibri" pitchFamily="34" charset="0"/>
              </a:rPr>
              <a:t>ΆΡΘΡΟ 6 Συνέπειες μη εμπρόθεσμης απόδοσης λογαριασμού </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116</a:t>
            </a:fld>
            <a:endParaRPr lang="el-G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71538" y="642918"/>
            <a:ext cx="7715304" cy="5143536"/>
          </a:xfrm>
          <a:noFill/>
          <a:ln>
            <a:noFill/>
          </a:ln>
        </p:spPr>
        <p:txBody>
          <a:bodyPr>
            <a:normAutofit fontScale="62500" lnSpcReduction="20000"/>
          </a:bodyPr>
          <a:lstStyle/>
          <a:p>
            <a:pPr marL="360363" indent="-333375" algn="just">
              <a:lnSpc>
                <a:spcPct val="170000"/>
              </a:lnSpc>
              <a:spcBef>
                <a:spcPts val="0"/>
              </a:spcBef>
              <a:buFont typeface="Wingdings" pitchFamily="2" charset="2"/>
              <a:buChar char="Ø"/>
            </a:pPr>
            <a:r>
              <a:rPr lang="el-GR" sz="3100" dirty="0" smtClean="0">
                <a:solidFill>
                  <a:srgbClr val="FF0000"/>
                </a:solidFill>
                <a:latin typeface="Calibri" pitchFamily="34" charset="0"/>
                <a:cs typeface="Calibri" pitchFamily="34" charset="0"/>
              </a:rPr>
              <a:t>Εφαρμογή ως άνω διατάξεων &amp; για τους δεύτερους υπολόγους Χ.Ε.Π. </a:t>
            </a:r>
            <a:r>
              <a:rPr lang="el-GR" sz="3100" b="1" u="sng" dirty="0" smtClean="0">
                <a:solidFill>
                  <a:srgbClr val="FF0000"/>
                </a:solidFill>
                <a:latin typeface="Calibri" pitchFamily="34" charset="0"/>
                <a:cs typeface="Calibri" pitchFamily="34" charset="0"/>
              </a:rPr>
              <a:t>που εκδίδονται στο όνομα των Τραπεζών</a:t>
            </a:r>
            <a:r>
              <a:rPr lang="el-GR" sz="3100" dirty="0" smtClean="0">
                <a:latin typeface="Calibri" pitchFamily="34" charset="0"/>
                <a:cs typeface="Calibri" pitchFamily="34" charset="0"/>
              </a:rPr>
              <a:t>. Αν η καθυστέρηση απόδοσης λογαριασμού </a:t>
            </a:r>
            <a:r>
              <a:rPr lang="el-GR" sz="3100" b="1" dirty="0" smtClean="0">
                <a:latin typeface="Calibri" pitchFamily="34" charset="0"/>
                <a:cs typeface="Calibri" pitchFamily="34" charset="0"/>
              </a:rPr>
              <a:t>οφείλεται στην Τράπεζα</a:t>
            </a:r>
            <a:r>
              <a:rPr lang="el-GR" sz="3100" dirty="0" smtClean="0">
                <a:latin typeface="Calibri" pitchFamily="34" charset="0"/>
                <a:cs typeface="Calibri" pitchFamily="34" charset="0"/>
              </a:rPr>
              <a:t>, επειδή δεν τήρησε τις οδηγίες της αρμόδιας υπηρεσίας ή τις τραπεζικές διαδικασίες, προτείνεται από τον Προϊστάμενο της Υ.Δ.Ε. ο καταλογισμός της από το Ελεγκτικό Συνέδριο.</a:t>
            </a:r>
          </a:p>
          <a:p>
            <a:pPr marL="360363" indent="-333375" algn="just">
              <a:lnSpc>
                <a:spcPct val="170000"/>
              </a:lnSpc>
              <a:spcBef>
                <a:spcPts val="0"/>
              </a:spcBef>
              <a:buFont typeface="Wingdings" pitchFamily="2" charset="2"/>
              <a:buChar char="Ø"/>
            </a:pPr>
            <a:r>
              <a:rPr lang="el-GR" sz="3100" dirty="0" smtClean="0">
                <a:latin typeface="Calibri" pitchFamily="34" charset="0"/>
                <a:cs typeface="Calibri" pitchFamily="34" charset="0"/>
              </a:rPr>
              <a:t>Αν εντός τριμήνου από τη λήξη της προθεσμίας απόδοσης λογαριασμού δεν έχει γνωστοποιηθεί στο </a:t>
            </a:r>
            <a:r>
              <a:rPr lang="el-GR" sz="3100" b="1" dirty="0" err="1" smtClean="0">
                <a:solidFill>
                  <a:srgbClr val="FF0000"/>
                </a:solidFill>
                <a:latin typeface="Calibri" pitchFamily="34" charset="0"/>
                <a:cs typeface="Calibri" pitchFamily="34" charset="0"/>
              </a:rPr>
              <a:t>ΕλΣ</a:t>
            </a:r>
            <a:r>
              <a:rPr lang="el-GR" sz="3100" b="1" dirty="0" smtClean="0">
                <a:solidFill>
                  <a:srgbClr val="FF0000"/>
                </a:solidFill>
                <a:latin typeface="Calibri" pitchFamily="34" charset="0"/>
                <a:cs typeface="Calibri" pitchFamily="34" charset="0"/>
              </a:rPr>
              <a:t> η υποβολή των σχετικών δικαιολογητικών, αυτό προβαίνει στον καταλογισμό του υπολόγου με το ποσό του Χ.Ε.Π.</a:t>
            </a:r>
          </a:p>
          <a:p>
            <a:pPr marL="360363" indent="-333375" algn="just">
              <a:lnSpc>
                <a:spcPct val="170000"/>
              </a:lnSpc>
              <a:spcBef>
                <a:spcPts val="0"/>
              </a:spcBef>
            </a:pPr>
            <a:endParaRPr lang="el-GR" sz="2900" dirty="0" smtClean="0">
              <a:latin typeface="Calibri" pitchFamily="34" charset="0"/>
              <a:cs typeface="Calibri" pitchFamily="34" charset="0"/>
            </a:endParaRPr>
          </a:p>
          <a:p>
            <a:pPr algn="just">
              <a:lnSpc>
                <a:spcPct val="150000"/>
              </a:lnSpc>
              <a:spcBef>
                <a:spcPts val="0"/>
              </a:spcBef>
            </a:pPr>
            <a:endParaRPr lang="el-GR" sz="2400" b="1" dirty="0" smtClean="0">
              <a:solidFill>
                <a:schemeClr val="dk1"/>
              </a:solidFill>
              <a:latin typeface="Calibri" pitchFamily="34" charset="0"/>
              <a:cs typeface="Calibri" pitchFamily="34" charset="0"/>
            </a:endParaRPr>
          </a:p>
          <a:p>
            <a:pPr algn="just">
              <a:lnSpc>
                <a:spcPct val="150000"/>
              </a:lnSpc>
              <a:spcBef>
                <a:spcPts val="0"/>
              </a:spcBef>
            </a:pPr>
            <a:endParaRPr lang="el-GR" sz="2400" b="1" dirty="0" smtClean="0">
              <a:solidFill>
                <a:schemeClr val="dk1"/>
              </a:solidFill>
              <a:latin typeface="Calibri" pitchFamily="34" charset="0"/>
              <a:cs typeface="Calibri" pitchFamily="34" charset="0"/>
            </a:endParaRPr>
          </a:p>
          <a:p>
            <a:pPr algn="just">
              <a:lnSpc>
                <a:spcPct val="170000"/>
              </a:lnSpc>
              <a:spcBef>
                <a:spcPts val="0"/>
              </a:spcBef>
            </a:pPr>
            <a:endParaRPr lang="el-GR" sz="2800" b="1" dirty="0" smtClean="0">
              <a:solidFill>
                <a:schemeClr val="dk1"/>
              </a:solidFill>
              <a:latin typeface="Calibri" pitchFamily="34" charset="0"/>
              <a:cs typeface="Calibri" pitchFamily="34" charset="0"/>
            </a:endParaRPr>
          </a:p>
          <a:p>
            <a:pPr algn="just">
              <a:lnSpc>
                <a:spcPct val="170000"/>
              </a:lnSpc>
              <a:spcBef>
                <a:spcPts val="0"/>
              </a:spcBef>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571504"/>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atin typeface="Calibri" pitchFamily="34" charset="0"/>
                <a:cs typeface="Calibri" pitchFamily="34" charset="0"/>
              </a:rPr>
              <a:t>ΆΡΘΡΟ 6 Συνέπειες μη εμπρόθεσμης απόδοσης λογαριασμού </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117</a:t>
            </a:fld>
            <a:endParaRPr lang="el-G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71538" y="642918"/>
            <a:ext cx="7715304" cy="5500726"/>
          </a:xfrm>
          <a:noFill/>
          <a:ln>
            <a:noFill/>
          </a:ln>
        </p:spPr>
        <p:txBody>
          <a:bodyPr>
            <a:normAutofit lnSpcReduction="10000"/>
          </a:bodyPr>
          <a:lstStyle/>
          <a:p>
            <a:pPr marL="360363" indent="-360363" algn="just">
              <a:lnSpc>
                <a:spcPct val="150000"/>
              </a:lnSpc>
              <a:spcBef>
                <a:spcPts val="0"/>
              </a:spcBef>
              <a:buFont typeface="Wingdings" pitchFamily="2" charset="2"/>
              <a:buChar char="Ø"/>
            </a:pPr>
            <a:r>
              <a:rPr lang="el-GR" sz="2400" dirty="0" smtClean="0">
                <a:latin typeface="Calibri" pitchFamily="34" charset="0"/>
                <a:cs typeface="Calibri" pitchFamily="34" charset="0"/>
              </a:rPr>
              <a:t>Αν η </a:t>
            </a:r>
            <a:r>
              <a:rPr lang="el-GR" sz="2400" b="1" dirty="0" smtClean="0">
                <a:latin typeface="Calibri" pitchFamily="34" charset="0"/>
                <a:cs typeface="Calibri" pitchFamily="34" charset="0"/>
              </a:rPr>
              <a:t>εκπρόθεσμη απόδοση λογαριασμού </a:t>
            </a:r>
            <a:r>
              <a:rPr lang="el-GR" sz="2400" dirty="0" smtClean="0">
                <a:latin typeface="Calibri" pitchFamily="34" charset="0"/>
                <a:cs typeface="Calibri" pitchFamily="34" charset="0"/>
              </a:rPr>
              <a:t>από τον υπόλογο οφείλεται σε διαπιστωμένη αμέλειά του, </a:t>
            </a:r>
            <a:r>
              <a:rPr lang="el-GR" sz="2400" dirty="0" smtClean="0">
                <a:solidFill>
                  <a:srgbClr val="FF0000"/>
                </a:solidFill>
                <a:latin typeface="Calibri" pitchFamily="34" charset="0"/>
                <a:cs typeface="Calibri" pitchFamily="34" charset="0"/>
              </a:rPr>
              <a:t>υπόκειται &amp; σε πειθαρχική δίωξη για παράβαση καθήκοντος</a:t>
            </a:r>
            <a:r>
              <a:rPr lang="el-GR" sz="2400" dirty="0" smtClean="0">
                <a:latin typeface="Calibri" pitchFamily="34" charset="0"/>
                <a:cs typeface="Calibri" pitchFamily="34" charset="0"/>
              </a:rPr>
              <a:t>.</a:t>
            </a:r>
          </a:p>
          <a:p>
            <a:pPr marL="360363" indent="-360363" algn="just">
              <a:lnSpc>
                <a:spcPct val="150000"/>
              </a:lnSpc>
              <a:spcBef>
                <a:spcPts val="0"/>
              </a:spcBef>
            </a:pPr>
            <a:endParaRPr lang="el-GR" sz="2400" dirty="0" smtClean="0">
              <a:latin typeface="Calibri" pitchFamily="34" charset="0"/>
              <a:cs typeface="Calibri" pitchFamily="34" charset="0"/>
            </a:endParaRPr>
          </a:p>
          <a:p>
            <a:pPr marL="360363" indent="-360363" algn="just">
              <a:lnSpc>
                <a:spcPct val="150000"/>
              </a:lnSpc>
              <a:spcBef>
                <a:spcPts val="0"/>
              </a:spcBef>
              <a:buFont typeface="Wingdings" pitchFamily="2" charset="2"/>
              <a:buChar char="Ø"/>
            </a:pPr>
            <a:r>
              <a:rPr lang="el-GR" sz="2400" dirty="0" smtClean="0">
                <a:latin typeface="Calibri" pitchFamily="34" charset="0"/>
                <a:cs typeface="Calibri" pitchFamily="34" charset="0"/>
              </a:rPr>
              <a:t>Αν υπόλογος του Χ.Ε.Π. </a:t>
            </a:r>
            <a:r>
              <a:rPr lang="el-GR" sz="2400" b="1" u="sng" dirty="0" smtClean="0">
                <a:latin typeface="Calibri" pitchFamily="34" charset="0"/>
                <a:cs typeface="Calibri" pitchFamily="34" charset="0"/>
              </a:rPr>
              <a:t>έχει ορισθεί ιδιώτης</a:t>
            </a:r>
            <a:r>
              <a:rPr lang="el-GR" sz="2400" dirty="0" smtClean="0">
                <a:latin typeface="Calibri" pitchFamily="34" charset="0"/>
                <a:cs typeface="Calibri" pitchFamily="34" charset="0"/>
              </a:rPr>
              <a:t>, o Προϊστάμενος της Υπηρεσίας που έχει εκδώσει το ένταλμα υποχρεούται, με προσωπική του ευθύνη, αμέσως μόλις παρέλθει άπρακτο το 15νθήμερο, να προτείνει στο </a:t>
            </a:r>
            <a:r>
              <a:rPr lang="el-GR" sz="2400" dirty="0" err="1" smtClean="0">
                <a:latin typeface="Calibri" pitchFamily="34" charset="0"/>
                <a:cs typeface="Calibri" pitchFamily="34" charset="0"/>
              </a:rPr>
              <a:t>ΕλΣ</a:t>
            </a:r>
            <a:r>
              <a:rPr lang="el-GR" sz="2400" dirty="0" smtClean="0">
                <a:latin typeface="Calibri" pitchFamily="34" charset="0"/>
                <a:cs typeface="Calibri" pitchFamily="34" charset="0"/>
              </a:rPr>
              <a:t> τον καταλογισμό του υπολόγου</a:t>
            </a:r>
            <a:r>
              <a:rPr lang="el-GR" sz="2400" dirty="0" smtClean="0">
                <a:latin typeface="Calibri" pitchFamily="34" charset="0"/>
                <a:cs typeface="Calibri" pitchFamily="34" charset="0"/>
              </a:rPr>
              <a:t>.</a:t>
            </a:r>
            <a:endParaRPr lang="el-GR" sz="2800" b="1" dirty="0" smtClean="0">
              <a:solidFill>
                <a:schemeClr val="dk1"/>
              </a:solidFill>
              <a:latin typeface="Calibri" pitchFamily="34" charset="0"/>
              <a:cs typeface="Calibri" pitchFamily="34" charset="0"/>
            </a:endParaRPr>
          </a:p>
          <a:p>
            <a:pPr algn="just">
              <a:lnSpc>
                <a:spcPct val="170000"/>
              </a:lnSpc>
              <a:spcBef>
                <a:spcPts val="0"/>
              </a:spcBef>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571504"/>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atin typeface="Calibri" pitchFamily="34" charset="0"/>
                <a:cs typeface="Calibri" pitchFamily="34" charset="0"/>
              </a:rPr>
              <a:t>ΆΡΘΡΟ 6 Συνέπειες μη εμπρόθεσμης απόδοσης λογαριασμού </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118</a:t>
            </a:fld>
            <a:endParaRPr lang="el-G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71538" y="642918"/>
            <a:ext cx="7715304" cy="5929354"/>
          </a:xfrm>
          <a:noFill/>
          <a:ln>
            <a:noFill/>
          </a:ln>
        </p:spPr>
        <p:txBody>
          <a:bodyPr>
            <a:normAutofit/>
          </a:bodyPr>
          <a:lstStyle/>
          <a:p>
            <a:pPr marL="360363" indent="-333375" algn="just">
              <a:lnSpc>
                <a:spcPct val="150000"/>
              </a:lnSpc>
              <a:spcBef>
                <a:spcPts val="0"/>
              </a:spcBef>
              <a:buFont typeface="Wingdings" pitchFamily="2" charset="2"/>
              <a:buChar char="v"/>
            </a:pPr>
            <a:r>
              <a:rPr lang="el-GR" sz="2400" dirty="0" smtClean="0">
                <a:latin typeface="Calibri" pitchFamily="34" charset="0"/>
                <a:cs typeface="Calibri" pitchFamily="34" charset="0"/>
              </a:rPr>
              <a:t>Σε περίπτωση διαπίστωσης </a:t>
            </a:r>
            <a:r>
              <a:rPr lang="el-GR" sz="2400" b="1" u="sng" dirty="0" smtClean="0">
                <a:solidFill>
                  <a:srgbClr val="FF0000"/>
                </a:solidFill>
                <a:latin typeface="Calibri" pitchFamily="34" charset="0"/>
                <a:cs typeface="Calibri" pitchFamily="34" charset="0"/>
              </a:rPr>
              <a:t>ανώμαλης διαχείρισης</a:t>
            </a:r>
            <a:r>
              <a:rPr lang="el-GR" sz="2400" b="1" dirty="0" smtClean="0">
                <a:solidFill>
                  <a:srgbClr val="FF0000"/>
                </a:solidFill>
                <a:latin typeface="Calibri" pitchFamily="34" charset="0"/>
                <a:cs typeface="Calibri" pitchFamily="34" charset="0"/>
              </a:rPr>
              <a:t> </a:t>
            </a:r>
            <a:r>
              <a:rPr lang="el-GR" sz="2400" dirty="0" smtClean="0">
                <a:latin typeface="Calibri" pitchFamily="34" charset="0"/>
                <a:cs typeface="Calibri" pitchFamily="34" charset="0"/>
              </a:rPr>
              <a:t>(έλλειμμα, κατάχρηση ολοκλήρου ή μέρος του ποσού), ο υπόλογος οφείλει να την αποκαταστήσει μέσα σε 48 ώρες. </a:t>
            </a:r>
          </a:p>
          <a:p>
            <a:pPr marL="360363" indent="-333375" algn="just">
              <a:lnSpc>
                <a:spcPct val="150000"/>
              </a:lnSpc>
              <a:spcBef>
                <a:spcPts val="0"/>
              </a:spcBef>
            </a:pPr>
            <a:endParaRPr lang="el-GR" sz="2400" dirty="0" smtClean="0">
              <a:latin typeface="Calibri" pitchFamily="34" charset="0"/>
              <a:cs typeface="Calibri" pitchFamily="34" charset="0"/>
            </a:endParaRPr>
          </a:p>
          <a:p>
            <a:pPr marL="360363" indent="-333375" algn="just">
              <a:lnSpc>
                <a:spcPct val="150000"/>
              </a:lnSpc>
              <a:spcBef>
                <a:spcPts val="0"/>
              </a:spcBef>
              <a:buFont typeface="Wingdings" pitchFamily="2" charset="2"/>
              <a:buChar char="v"/>
            </a:pPr>
            <a:r>
              <a:rPr lang="el-GR" sz="2400" dirty="0" smtClean="0">
                <a:latin typeface="Calibri" pitchFamily="34" charset="0"/>
                <a:cs typeface="Calibri" pitchFamily="34" charset="0"/>
              </a:rPr>
              <a:t>Σε αντίθετη περίπτωση εκείνος που ενεργεί τον έλεγχο, τον απομακρύνει αμέσως από τη διαχείριση &amp; προβαίνει στην έκδοση </a:t>
            </a:r>
            <a:r>
              <a:rPr lang="el-GR" sz="2400" b="1" dirty="0" smtClean="0">
                <a:solidFill>
                  <a:srgbClr val="FF0000"/>
                </a:solidFill>
                <a:latin typeface="Calibri" pitchFamily="34" charset="0"/>
                <a:cs typeface="Calibri" pitchFamily="34" charset="0"/>
              </a:rPr>
              <a:t>καταλογιστικής απόφασης </a:t>
            </a:r>
            <a:r>
              <a:rPr lang="el-GR" sz="2400" dirty="0" smtClean="0">
                <a:latin typeface="Calibri" pitchFamily="34" charset="0"/>
                <a:cs typeface="Calibri" pitchFamily="34" charset="0"/>
              </a:rPr>
              <a:t>για το ποσό του ελλείμματος ή για το ποσό της κατάχρησης. </a:t>
            </a:r>
          </a:p>
        </p:txBody>
      </p:sp>
      <p:sp>
        <p:nvSpPr>
          <p:cNvPr id="8" name="1 - Τίτλος"/>
          <p:cNvSpPr>
            <a:spLocks noGrp="1"/>
          </p:cNvSpPr>
          <p:nvPr>
            <p:ph type="ctrTitle"/>
          </p:nvPr>
        </p:nvSpPr>
        <p:spPr>
          <a:xfrm>
            <a:off x="1432560" y="71414"/>
            <a:ext cx="7406640" cy="571504"/>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atin typeface="Calibri" pitchFamily="34" charset="0"/>
                <a:cs typeface="Calibri" pitchFamily="34" charset="0"/>
              </a:rPr>
              <a:t>ΆΡΘΡΟ 7 Έκτακτος έλεγχος διαχείρισης υπολόγων</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119</a:t>
            </a:fld>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71604" y="260649"/>
            <a:ext cx="6886596" cy="382269"/>
          </a:xfrm>
          <a:noFill/>
        </p:spPr>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ΑΣΥΜΒΙΒΑΣΤΑ ΔΙΑΤΑΚΤΗ _αρθρ. 65, ν.4270/2014 </a:t>
            </a:r>
            <a:endParaRPr lang="el-GR"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2 - Υπότιτλος"/>
          <p:cNvSpPr>
            <a:spLocks noGrp="1"/>
          </p:cNvSpPr>
          <p:nvPr>
            <p:ph type="subTitle" idx="1"/>
          </p:nvPr>
        </p:nvSpPr>
        <p:spPr>
          <a:xfrm>
            <a:off x="1071538" y="714356"/>
            <a:ext cx="7858180" cy="5072098"/>
          </a:xfrm>
          <a:solidFill>
            <a:schemeClr val="bg1"/>
          </a:solidFill>
          <a:ln>
            <a:solidFill>
              <a:srgbClr val="FFC000"/>
            </a:solidFill>
          </a:ln>
        </p:spPr>
        <p:txBody>
          <a:bodyPr>
            <a:normAutofit fontScale="62500" lnSpcReduction="20000"/>
          </a:bodyPr>
          <a:lstStyle/>
          <a:p>
            <a:pPr marL="360363" indent="-333375" algn="just">
              <a:lnSpc>
                <a:spcPct val="170000"/>
              </a:lnSpc>
              <a:spcBef>
                <a:spcPts val="0"/>
              </a:spcBef>
              <a:buFont typeface="+mj-lt"/>
              <a:buAutoNum type="arabicPeriod"/>
            </a:pPr>
            <a:r>
              <a:rPr lang="el-GR" sz="2900" b="1" u="sng" dirty="0" smtClean="0">
                <a:solidFill>
                  <a:srgbClr val="C00000"/>
                </a:solidFill>
                <a:latin typeface="Arial" pitchFamily="34" charset="0"/>
                <a:cs typeface="Arial" pitchFamily="34" charset="0"/>
              </a:rPr>
              <a:t>με τα καθήκοντα του ΓΔΟΥ ή Π.Ο.Υ. </a:t>
            </a:r>
          </a:p>
          <a:p>
            <a:pPr algn="just">
              <a:lnSpc>
                <a:spcPct val="170000"/>
              </a:lnSpc>
              <a:spcBef>
                <a:spcPts val="0"/>
              </a:spcBef>
            </a:pPr>
            <a:r>
              <a:rPr lang="el-GR" sz="2900" dirty="0" smtClean="0">
                <a:latin typeface="Arial" pitchFamily="34" charset="0"/>
                <a:cs typeface="Arial" pitchFamily="34" charset="0"/>
              </a:rPr>
              <a:t>Εάν ταυτίζεται με τον </a:t>
            </a:r>
            <a:r>
              <a:rPr lang="el-GR" sz="2900" dirty="0" err="1" smtClean="0">
                <a:latin typeface="Arial" pitchFamily="34" charset="0"/>
                <a:cs typeface="Arial" pitchFamily="34" charset="0"/>
              </a:rPr>
              <a:t>διατάκτη</a:t>
            </a:r>
            <a:r>
              <a:rPr lang="el-GR" sz="2900" dirty="0" smtClean="0">
                <a:latin typeface="Arial" pitchFamily="34" charset="0"/>
                <a:cs typeface="Arial" pitchFamily="34" charset="0"/>
              </a:rPr>
              <a:t> ή είναι αρμόδιος για οποιαδήποτε ενέργεια που τείνει στην </a:t>
            </a:r>
            <a:r>
              <a:rPr lang="el-GR" sz="2900" b="1" u="sng" dirty="0" smtClean="0">
                <a:solidFill>
                  <a:srgbClr val="FF0000"/>
                </a:solidFill>
                <a:latin typeface="Arial" pitchFamily="34" charset="0"/>
                <a:cs typeface="Arial" pitchFamily="34" charset="0"/>
              </a:rPr>
              <a:t>ανάληψη υποχρέωσης</a:t>
            </a:r>
            <a:r>
              <a:rPr lang="el-GR" sz="2900" b="1" dirty="0" smtClean="0">
                <a:solidFill>
                  <a:srgbClr val="FF0000"/>
                </a:solidFill>
                <a:latin typeface="Arial" pitchFamily="34" charset="0"/>
                <a:cs typeface="Arial" pitchFamily="34" charset="0"/>
              </a:rPr>
              <a:t> </a:t>
            </a:r>
            <a:r>
              <a:rPr lang="el-GR" sz="2900" dirty="0" smtClean="0">
                <a:latin typeface="Arial" pitchFamily="34" charset="0"/>
                <a:cs typeface="Arial" pitchFamily="34" charset="0"/>
              </a:rPr>
              <a:t>σε βάρος πίστωσης της ΓΔ\Δ/</a:t>
            </a:r>
            <a:r>
              <a:rPr lang="el-GR" sz="2900" dirty="0" err="1" smtClean="0">
                <a:latin typeface="Arial" pitchFamily="34" charset="0"/>
                <a:cs typeface="Arial" pitchFamily="34" charset="0"/>
              </a:rPr>
              <a:t>νσης</a:t>
            </a:r>
            <a:r>
              <a:rPr lang="el-GR" sz="2900" dirty="0" smtClean="0">
                <a:latin typeface="Arial" pitchFamily="34" charset="0"/>
                <a:cs typeface="Arial" pitchFamily="34" charset="0"/>
              </a:rPr>
              <a:t> στην οποία προΐσταται, </a:t>
            </a:r>
            <a:r>
              <a:rPr lang="el-GR" sz="2900" b="1" dirty="0" smtClean="0">
                <a:latin typeface="Arial" pitchFamily="34" charset="0"/>
                <a:cs typeface="Arial" pitchFamily="34" charset="0"/>
              </a:rPr>
              <a:t>οφείλει να </a:t>
            </a:r>
            <a:r>
              <a:rPr lang="el-GR" sz="2900" b="1" dirty="0" smtClean="0">
                <a:solidFill>
                  <a:srgbClr val="FFC000"/>
                </a:solidFill>
                <a:latin typeface="Arial" pitchFamily="34" charset="0"/>
                <a:cs typeface="Arial" pitchFamily="34" charset="0"/>
              </a:rPr>
              <a:t>εκχωρήσει</a:t>
            </a:r>
            <a:r>
              <a:rPr lang="el-GR" sz="2900" b="1" dirty="0" smtClean="0">
                <a:latin typeface="Arial" pitchFamily="34" charset="0"/>
                <a:cs typeface="Arial" pitchFamily="34" charset="0"/>
              </a:rPr>
              <a:t> </a:t>
            </a:r>
            <a:r>
              <a:rPr lang="el-GR" sz="2900" dirty="0" smtClean="0">
                <a:latin typeface="Arial" pitchFamily="34" charset="0"/>
                <a:cs typeface="Arial" pitchFamily="34" charset="0"/>
              </a:rPr>
              <a:t>την αρμοδιότητα δημοσιονομικής έγκρισης για δεσμεύσεις στο νόμιμο κατά τον ΥΚ αντικαταστάτη του, άλλως συνιστά πειθαρχικό αδίκημα.</a:t>
            </a:r>
          </a:p>
          <a:p>
            <a:pPr algn="just">
              <a:lnSpc>
                <a:spcPct val="170000"/>
              </a:lnSpc>
              <a:spcBef>
                <a:spcPts val="0"/>
              </a:spcBef>
            </a:pPr>
            <a:endParaRPr lang="el-GR" sz="2900" dirty="0" smtClean="0">
              <a:latin typeface="Arial" pitchFamily="34" charset="0"/>
              <a:cs typeface="Arial" pitchFamily="34" charset="0"/>
            </a:endParaRPr>
          </a:p>
          <a:p>
            <a:pPr marL="541782" indent="-514350" algn="just">
              <a:lnSpc>
                <a:spcPct val="170000"/>
              </a:lnSpc>
              <a:spcBef>
                <a:spcPts val="0"/>
              </a:spcBef>
            </a:pPr>
            <a:r>
              <a:rPr lang="el-GR" sz="2900" b="1" u="sng" dirty="0" smtClean="0">
                <a:solidFill>
                  <a:srgbClr val="C00000"/>
                </a:solidFill>
                <a:latin typeface="Arial" pitchFamily="34" charset="0"/>
                <a:cs typeface="Arial" pitchFamily="34" charset="0"/>
              </a:rPr>
              <a:t>2. με τα καθήκοντα του δημόσιου υπόλογου</a:t>
            </a:r>
            <a:r>
              <a:rPr lang="el-GR" sz="2900" dirty="0" smtClean="0">
                <a:latin typeface="Arial" pitchFamily="34" charset="0"/>
                <a:cs typeface="Arial" pitchFamily="34" charset="0"/>
              </a:rPr>
              <a:t>. </a:t>
            </a:r>
          </a:p>
          <a:p>
            <a:pPr marL="0" indent="26988" algn="just">
              <a:lnSpc>
                <a:spcPct val="170000"/>
              </a:lnSpc>
              <a:spcBef>
                <a:spcPts val="0"/>
              </a:spcBef>
            </a:pPr>
            <a:r>
              <a:rPr lang="el-GR" sz="2900" dirty="0" smtClean="0">
                <a:latin typeface="Arial" pitchFamily="34" charset="0"/>
                <a:cs typeface="Arial" pitchFamily="34" charset="0"/>
              </a:rPr>
              <a:t>Αν αναμιχθεί στα καθήκοντα του υπολόγου, ευθύνεται ως δημόσιος υπόλογος.</a:t>
            </a:r>
            <a:endParaRPr lang="el-GR" sz="2000" dirty="0" smtClean="0">
              <a:solidFill>
                <a:srgbClr val="002060"/>
              </a:solidFill>
              <a:latin typeface="Arial" pitchFamily="34" charset="0"/>
              <a:cs typeface="Arial"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12</a:t>
            </a:fld>
            <a:endParaRPr lang="el-G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71538" y="642918"/>
            <a:ext cx="7715304" cy="5929354"/>
          </a:xfrm>
          <a:noFill/>
          <a:ln>
            <a:noFill/>
          </a:ln>
        </p:spPr>
        <p:txBody>
          <a:bodyPr>
            <a:normAutofit/>
          </a:bodyPr>
          <a:lstStyle/>
          <a:p>
            <a:pPr marL="360363" indent="-333375" algn="just">
              <a:lnSpc>
                <a:spcPct val="150000"/>
              </a:lnSpc>
              <a:spcBef>
                <a:spcPts val="0"/>
              </a:spcBef>
              <a:buFont typeface="Wingdings" pitchFamily="2" charset="2"/>
              <a:buChar char="v"/>
            </a:pPr>
            <a:r>
              <a:rPr lang="el-GR" sz="2400" b="1" dirty="0" smtClean="0">
                <a:solidFill>
                  <a:srgbClr val="FF0000"/>
                </a:solidFill>
                <a:latin typeface="Calibri" pitchFamily="34" charset="0"/>
                <a:cs typeface="Calibri" pitchFamily="34" charset="0"/>
              </a:rPr>
              <a:t>«Έλλειμμα»</a:t>
            </a:r>
            <a:r>
              <a:rPr lang="el-GR" sz="2400" dirty="0" smtClean="0">
                <a:latin typeface="Calibri" pitchFamily="34" charset="0"/>
                <a:cs typeface="Calibri" pitchFamily="34" charset="0"/>
              </a:rPr>
              <a:t>: &amp; κάθε πληρωμή του υπόλογου όταν αυτή είναι εντελώς άσχετη με το σκοπό για τον οποίο εκδόθηκε το Χ.Ε.Π.</a:t>
            </a:r>
          </a:p>
          <a:p>
            <a:pPr marL="360363" indent="-333375" algn="just">
              <a:lnSpc>
                <a:spcPct val="150000"/>
              </a:lnSpc>
              <a:spcBef>
                <a:spcPts val="0"/>
              </a:spcBef>
            </a:pPr>
            <a:endParaRPr lang="el-GR" sz="2400" dirty="0" smtClean="0">
              <a:latin typeface="Calibri" pitchFamily="34" charset="0"/>
              <a:cs typeface="Calibri" pitchFamily="34" charset="0"/>
            </a:endParaRPr>
          </a:p>
          <a:p>
            <a:pPr marL="360363" indent="-333375" algn="just">
              <a:lnSpc>
                <a:spcPct val="150000"/>
              </a:lnSpc>
              <a:spcBef>
                <a:spcPts val="0"/>
              </a:spcBef>
              <a:buFont typeface="Wingdings" pitchFamily="2" charset="2"/>
              <a:buChar char="v"/>
            </a:pPr>
            <a:r>
              <a:rPr lang="el-GR" sz="2400" dirty="0" smtClean="0">
                <a:latin typeface="Calibri" pitchFamily="34" charset="0"/>
                <a:cs typeface="Calibri" pitchFamily="34" charset="0"/>
              </a:rPr>
              <a:t>Αν συντρέχει δόλος ή βαριά αμέλεια του υπολόγου (</a:t>
            </a:r>
            <a:r>
              <a:rPr lang="el-GR" sz="2400" b="1" dirty="0" smtClean="0">
                <a:solidFill>
                  <a:srgbClr val="FF0000"/>
                </a:solidFill>
                <a:latin typeface="Calibri" pitchFamily="34" charset="0"/>
                <a:cs typeface="Calibri" pitchFamily="34" charset="0"/>
              </a:rPr>
              <a:t>άπιστη διαχείριση)</a:t>
            </a:r>
            <a:r>
              <a:rPr lang="el-GR" sz="2400" dirty="0" smtClean="0">
                <a:latin typeface="Calibri" pitchFamily="34" charset="0"/>
                <a:cs typeface="Calibri" pitchFamily="34" charset="0"/>
              </a:rPr>
              <a:t>, διώκεται &amp; πειθαρχικώς.</a:t>
            </a:r>
          </a:p>
          <a:p>
            <a:pPr marL="360363" indent="-333375" algn="just">
              <a:lnSpc>
                <a:spcPct val="150000"/>
              </a:lnSpc>
              <a:spcBef>
                <a:spcPts val="0"/>
              </a:spcBef>
            </a:pPr>
            <a:endParaRPr lang="el-GR" sz="2400" dirty="0" smtClean="0">
              <a:latin typeface="Calibri" pitchFamily="34" charset="0"/>
              <a:cs typeface="Calibri" pitchFamily="34" charset="0"/>
            </a:endParaRPr>
          </a:p>
          <a:p>
            <a:pPr marL="360363" indent="-333375" algn="just">
              <a:lnSpc>
                <a:spcPct val="150000"/>
              </a:lnSpc>
              <a:spcBef>
                <a:spcPts val="0"/>
              </a:spcBef>
              <a:buFont typeface="Wingdings" pitchFamily="2" charset="2"/>
              <a:buChar char="v"/>
            </a:pPr>
            <a:r>
              <a:rPr lang="el-GR" sz="2400" dirty="0" smtClean="0">
                <a:latin typeface="Calibri" pitchFamily="34" charset="0"/>
                <a:cs typeface="Calibri" pitchFamily="34" charset="0"/>
              </a:rPr>
              <a:t>Βεβαίωση του καταλογιζόμενου ποσού ως δημόσιο έσοδο.</a:t>
            </a:r>
            <a:endParaRPr lang="el-GR" sz="2400" b="1" dirty="0" smtClean="0">
              <a:solidFill>
                <a:schemeClr val="dk1"/>
              </a:solidFill>
              <a:latin typeface="Calibri" pitchFamily="34" charset="0"/>
              <a:cs typeface="Calibri" pitchFamily="34" charset="0"/>
            </a:endParaRPr>
          </a:p>
          <a:p>
            <a:pPr algn="just">
              <a:lnSpc>
                <a:spcPct val="150000"/>
              </a:lnSpc>
              <a:spcBef>
                <a:spcPts val="0"/>
              </a:spcBef>
            </a:pPr>
            <a:endParaRPr lang="el-GR" sz="2400" b="1" dirty="0" smtClean="0">
              <a:solidFill>
                <a:schemeClr val="dk1"/>
              </a:solidFill>
              <a:latin typeface="Calibri" pitchFamily="34" charset="0"/>
              <a:cs typeface="Calibri" pitchFamily="34" charset="0"/>
            </a:endParaRPr>
          </a:p>
          <a:p>
            <a:pPr algn="just">
              <a:lnSpc>
                <a:spcPct val="170000"/>
              </a:lnSpc>
              <a:spcBef>
                <a:spcPts val="0"/>
              </a:spcBef>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571504"/>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atin typeface="Calibri" pitchFamily="34" charset="0"/>
                <a:cs typeface="Calibri" pitchFamily="34" charset="0"/>
              </a:rPr>
              <a:t>ΆΡΘΡΟ 7 Έκτακτος έλεγχος διαχείρισης υπολόγων</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120</a:t>
            </a:fld>
            <a:endParaRPr lang="el-G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71538" y="642918"/>
            <a:ext cx="7715304" cy="5929354"/>
          </a:xfrm>
          <a:noFill/>
          <a:ln>
            <a:noFill/>
          </a:ln>
        </p:spPr>
        <p:txBody>
          <a:bodyPr>
            <a:normAutofit/>
          </a:bodyPr>
          <a:lstStyle/>
          <a:p>
            <a:pPr marL="360363" indent="-333375" algn="just">
              <a:lnSpc>
                <a:spcPct val="150000"/>
              </a:lnSpc>
              <a:spcBef>
                <a:spcPts val="0"/>
              </a:spcBef>
              <a:buFont typeface="Wingdings" pitchFamily="2" charset="2"/>
              <a:buChar char="v"/>
            </a:pPr>
            <a:r>
              <a:rPr lang="el-GR" sz="2400" dirty="0" smtClean="0">
                <a:latin typeface="Calibri" pitchFamily="34" charset="0"/>
                <a:cs typeface="Calibri" pitchFamily="34" charset="0"/>
              </a:rPr>
              <a:t>Κατά της καταλογιστικής απόφασης </a:t>
            </a:r>
            <a:r>
              <a:rPr lang="el-GR" sz="2400" dirty="0" smtClean="0">
                <a:solidFill>
                  <a:srgbClr val="C00000"/>
                </a:solidFill>
                <a:latin typeface="Calibri" pitchFamily="34" charset="0"/>
                <a:cs typeface="Calibri" pitchFamily="34" charset="0"/>
              </a:rPr>
              <a:t>χωρούν τα ένδικα μέσα ενώπιον του </a:t>
            </a:r>
            <a:r>
              <a:rPr lang="el-GR" sz="2400" dirty="0" err="1" smtClean="0">
                <a:solidFill>
                  <a:srgbClr val="C00000"/>
                </a:solidFill>
                <a:latin typeface="Calibri" pitchFamily="34" charset="0"/>
                <a:cs typeface="Calibri" pitchFamily="34" charset="0"/>
              </a:rPr>
              <a:t>ΕλΣ</a:t>
            </a:r>
            <a:r>
              <a:rPr lang="el-GR" sz="2400" dirty="0" smtClean="0">
                <a:latin typeface="Calibri" pitchFamily="34" charset="0"/>
                <a:cs typeface="Calibri" pitchFamily="34" charset="0"/>
              </a:rPr>
              <a:t>.</a:t>
            </a:r>
          </a:p>
          <a:p>
            <a:pPr marL="360363" indent="-333375" algn="just">
              <a:lnSpc>
                <a:spcPct val="150000"/>
              </a:lnSpc>
              <a:spcBef>
                <a:spcPts val="0"/>
              </a:spcBef>
            </a:pPr>
            <a:endParaRPr lang="el-GR" sz="2400" dirty="0" smtClean="0">
              <a:latin typeface="Calibri" pitchFamily="34" charset="0"/>
              <a:cs typeface="Calibri" pitchFamily="34" charset="0"/>
            </a:endParaRPr>
          </a:p>
          <a:p>
            <a:pPr marL="360363" indent="-333375" algn="just">
              <a:lnSpc>
                <a:spcPct val="150000"/>
              </a:lnSpc>
              <a:spcBef>
                <a:spcPts val="0"/>
              </a:spcBef>
              <a:buFont typeface="Wingdings" pitchFamily="2" charset="2"/>
              <a:buChar char="v"/>
            </a:pPr>
            <a:r>
              <a:rPr lang="el-GR" sz="2400" dirty="0" smtClean="0">
                <a:latin typeface="Calibri" pitchFamily="34" charset="0"/>
                <a:cs typeface="Calibri" pitchFamily="34" charset="0"/>
              </a:rPr>
              <a:t>Οι </a:t>
            </a:r>
            <a:r>
              <a:rPr lang="el-GR" sz="2400" dirty="0" err="1" smtClean="0">
                <a:latin typeface="Calibri" pitchFamily="34" charset="0"/>
                <a:cs typeface="Calibri" pitchFamily="34" charset="0"/>
              </a:rPr>
              <a:t>καταλογιστικές</a:t>
            </a:r>
            <a:r>
              <a:rPr lang="el-GR" sz="2400" dirty="0" smtClean="0">
                <a:latin typeface="Calibri" pitchFamily="34" charset="0"/>
                <a:cs typeface="Calibri" pitchFamily="34" charset="0"/>
              </a:rPr>
              <a:t> αποφάσεις μαζί με τα σχετικά παραρτήματα των αποδεικτικών βεβαίωσης εισπρακτέων εσόδων, </a:t>
            </a:r>
            <a:r>
              <a:rPr lang="el-GR" sz="2400" dirty="0" smtClean="0">
                <a:solidFill>
                  <a:srgbClr val="C00000"/>
                </a:solidFill>
                <a:latin typeface="Calibri" pitchFamily="34" charset="0"/>
                <a:cs typeface="Calibri" pitchFamily="34" charset="0"/>
              </a:rPr>
              <a:t>αποτελούν δικαιολογητικά της τακτοποίησης του οικείου Χ.Ε.Π</a:t>
            </a:r>
            <a:r>
              <a:rPr lang="el-GR" sz="2400" dirty="0" smtClean="0">
                <a:latin typeface="Calibri" pitchFamily="34" charset="0"/>
                <a:cs typeface="Calibri" pitchFamily="34" charset="0"/>
              </a:rPr>
              <a:t>, μέχρι την τυχόν άρση του καταλογισμού με τις διαδικασίες που προβλέπονται.</a:t>
            </a:r>
          </a:p>
          <a:p>
            <a:pPr algn="just">
              <a:lnSpc>
                <a:spcPct val="170000"/>
              </a:lnSpc>
              <a:spcBef>
                <a:spcPts val="0"/>
              </a:spcBef>
            </a:pPr>
            <a:endParaRPr lang="el-GR" sz="2000" b="1" dirty="0" smtClean="0">
              <a:solidFill>
                <a:schemeClr val="dk1"/>
              </a:solidFill>
              <a:latin typeface="Calibri" pitchFamily="34" charset="0"/>
              <a:cs typeface="Calibri" pitchFamily="34" charset="0"/>
            </a:endParaRPr>
          </a:p>
          <a:p>
            <a:pPr algn="just">
              <a:lnSpc>
                <a:spcPct val="170000"/>
              </a:lnSpc>
              <a:spcBef>
                <a:spcPts val="0"/>
              </a:spcBef>
              <a:buFont typeface="Wingdings" pitchFamily="2" charset="2"/>
              <a:buChar char="Ø"/>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571504"/>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atin typeface="Calibri" pitchFamily="34" charset="0"/>
                <a:cs typeface="Calibri" pitchFamily="34" charset="0"/>
              </a:rPr>
              <a:t>ΆΡΘΡΟ 7 Έκτακτος έλεγχος διαχείρισης υπολόγων</a:t>
            </a:r>
            <a:br>
              <a:rPr lang="el-GR" sz="2000" b="1" dirty="0" smtClean="0">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121</a:t>
            </a:fld>
            <a:endParaRPr lang="el-G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71538" y="642918"/>
            <a:ext cx="7715304" cy="5929354"/>
          </a:xfrm>
          <a:noFill/>
          <a:ln>
            <a:noFill/>
          </a:ln>
        </p:spPr>
        <p:txBody>
          <a:bodyPr>
            <a:normAutofit/>
          </a:bodyPr>
          <a:lstStyle/>
          <a:p>
            <a:pPr algn="just">
              <a:lnSpc>
                <a:spcPct val="150000"/>
              </a:lnSpc>
              <a:spcBef>
                <a:spcPts val="0"/>
              </a:spcBef>
              <a:buFont typeface="Wingdings" pitchFamily="2" charset="2"/>
              <a:buChar char="Ø"/>
            </a:pPr>
            <a:endParaRPr lang="el-GR" sz="2000" dirty="0" smtClean="0"/>
          </a:p>
          <a:p>
            <a:pPr marL="360363" indent="-333375" algn="just">
              <a:lnSpc>
                <a:spcPct val="150000"/>
              </a:lnSpc>
              <a:spcBef>
                <a:spcPts val="0"/>
              </a:spcBef>
              <a:buFont typeface="Wingdings" pitchFamily="2" charset="2"/>
              <a:buChar char="Ø"/>
            </a:pPr>
            <a:r>
              <a:rPr lang="el-GR" sz="2800" dirty="0" smtClean="0">
                <a:latin typeface="Calibri" pitchFamily="34" charset="0"/>
                <a:cs typeface="Calibri" pitchFamily="34" charset="0"/>
              </a:rPr>
              <a:t>Σε περίπτωση απώλειας δικαιολογητικών, εφαρμόζονται οι διατάξεις του Οργανισμού του </a:t>
            </a:r>
            <a:r>
              <a:rPr lang="el-GR" sz="2800" dirty="0" err="1" smtClean="0">
                <a:latin typeface="Calibri" pitchFamily="34" charset="0"/>
                <a:cs typeface="Calibri" pitchFamily="34" charset="0"/>
              </a:rPr>
              <a:t>ΕλΣ</a:t>
            </a:r>
            <a:endParaRPr lang="el-GR" sz="2800" b="1" dirty="0" smtClean="0">
              <a:solidFill>
                <a:schemeClr val="dk1"/>
              </a:solidFill>
              <a:latin typeface="Calibri" pitchFamily="34" charset="0"/>
              <a:cs typeface="Calibri" pitchFamily="34" charset="0"/>
            </a:endParaRPr>
          </a:p>
          <a:p>
            <a:pPr algn="just">
              <a:lnSpc>
                <a:spcPct val="170000"/>
              </a:lnSpc>
              <a:spcBef>
                <a:spcPts val="0"/>
              </a:spcBef>
              <a:buFont typeface="Wingdings" pitchFamily="2" charset="2"/>
              <a:buChar char="Ø"/>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571504"/>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atin typeface="Calibri" pitchFamily="34" charset="0"/>
                <a:cs typeface="Calibri" pitchFamily="34" charset="0"/>
              </a:rPr>
              <a:t>ΆΡΘΡΟ 8 απώλεια δικαιολογητικών Χ.Ε.Π.</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122</a:t>
            </a:fld>
            <a:endParaRPr lang="el-G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71538" y="857232"/>
            <a:ext cx="7715304" cy="5715040"/>
          </a:xfrm>
          <a:noFill/>
          <a:ln>
            <a:noFill/>
          </a:ln>
        </p:spPr>
        <p:txBody>
          <a:bodyPr>
            <a:normAutofit/>
          </a:bodyPr>
          <a:lstStyle/>
          <a:p>
            <a:pPr algn="just">
              <a:lnSpc>
                <a:spcPct val="150000"/>
              </a:lnSpc>
              <a:spcBef>
                <a:spcPts val="0"/>
              </a:spcBef>
              <a:buFont typeface="Wingdings" pitchFamily="2" charset="2"/>
              <a:buChar char="Ø"/>
            </a:pPr>
            <a:endParaRPr lang="el-GR" sz="2000" dirty="0" smtClean="0"/>
          </a:p>
          <a:p>
            <a:pPr marL="360363" indent="-333375" algn="just">
              <a:buFont typeface="Wingdings" pitchFamily="2" charset="2"/>
              <a:buChar char="Ø"/>
            </a:pPr>
            <a:r>
              <a:rPr lang="el-GR" sz="2400" b="1" dirty="0" smtClean="0">
                <a:latin typeface="Calibri" pitchFamily="34" charset="0"/>
                <a:cs typeface="Calibri" pitchFamily="34" charset="0"/>
              </a:rPr>
              <a:t>Άρθρο 9 Υποχρεώσεις - Ευθύνες υπολόγων προσωρινών Χ. Ε.</a:t>
            </a:r>
          </a:p>
          <a:p>
            <a:pPr marL="360363" indent="-333375" algn="just"/>
            <a:endParaRPr lang="el-GR" sz="2400" b="1" dirty="0" smtClean="0">
              <a:latin typeface="Calibri" pitchFamily="34" charset="0"/>
              <a:cs typeface="Calibri" pitchFamily="34" charset="0"/>
            </a:endParaRPr>
          </a:p>
          <a:p>
            <a:pPr marL="360363" indent="-333375" algn="just"/>
            <a:endParaRPr lang="el-GR" sz="2400" b="1" dirty="0" smtClean="0">
              <a:latin typeface="Calibri" pitchFamily="34" charset="0"/>
              <a:cs typeface="Calibri" pitchFamily="34" charset="0"/>
            </a:endParaRPr>
          </a:p>
          <a:p>
            <a:pPr marL="360363" indent="-333375" algn="just">
              <a:lnSpc>
                <a:spcPct val="170000"/>
              </a:lnSpc>
              <a:spcBef>
                <a:spcPts val="0"/>
              </a:spcBef>
              <a:buFont typeface="Wingdings" pitchFamily="2" charset="2"/>
              <a:buChar char="Ø"/>
            </a:pPr>
            <a:r>
              <a:rPr lang="el-GR" sz="2400" b="1" dirty="0" smtClean="0">
                <a:latin typeface="Calibri" pitchFamily="34" charset="0"/>
                <a:cs typeface="Calibri" pitchFamily="34" charset="0"/>
              </a:rPr>
              <a:t>Άρθρο 10 Τακτοποίηση Προσωρινών Χ.Ε.</a:t>
            </a:r>
          </a:p>
          <a:p>
            <a:pPr algn="just">
              <a:lnSpc>
                <a:spcPct val="170000"/>
              </a:lnSpc>
              <a:spcBef>
                <a:spcPts val="0"/>
              </a:spcBef>
              <a:buFont typeface="Wingdings" pitchFamily="2" charset="2"/>
              <a:buChar char="Ø"/>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571504"/>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atin typeface="Calibri" pitchFamily="34" charset="0"/>
                <a:cs typeface="Calibri" pitchFamily="34" charset="0"/>
              </a:rPr>
              <a:t>ΆΡΘΡΟ 9 -10</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123</a:t>
            </a:fld>
            <a:endParaRPr lang="el-G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71538" y="357166"/>
            <a:ext cx="7715304" cy="6215106"/>
          </a:xfrm>
          <a:noFill/>
          <a:ln>
            <a:noFill/>
          </a:ln>
        </p:spPr>
        <p:txBody>
          <a:bodyPr>
            <a:normAutofit/>
          </a:bodyPr>
          <a:lstStyle/>
          <a:p>
            <a:pPr algn="just">
              <a:lnSpc>
                <a:spcPct val="150000"/>
              </a:lnSpc>
              <a:spcBef>
                <a:spcPts val="0"/>
              </a:spcBef>
            </a:pPr>
            <a:endParaRPr lang="el-GR" sz="2000" dirty="0" smtClean="0"/>
          </a:p>
          <a:p>
            <a:pPr algn="just">
              <a:lnSpc>
                <a:spcPct val="150000"/>
              </a:lnSpc>
              <a:spcBef>
                <a:spcPts val="0"/>
              </a:spcBef>
            </a:pPr>
            <a:endParaRPr lang="el-GR" sz="2000" dirty="0" smtClean="0"/>
          </a:p>
          <a:p>
            <a:pPr algn="just">
              <a:lnSpc>
                <a:spcPct val="150000"/>
              </a:lnSpc>
              <a:spcBef>
                <a:spcPts val="0"/>
              </a:spcBef>
            </a:pPr>
            <a:endParaRPr lang="el-GR" sz="2000" dirty="0" smtClean="0"/>
          </a:p>
          <a:p>
            <a:pPr algn="just">
              <a:lnSpc>
                <a:spcPct val="150000"/>
              </a:lnSpc>
              <a:spcBef>
                <a:spcPts val="0"/>
              </a:spcBef>
            </a:pPr>
            <a:endParaRPr lang="el-GR" sz="2000" dirty="0" smtClean="0"/>
          </a:p>
          <a:p>
            <a:pPr algn="ctr">
              <a:lnSpc>
                <a:spcPct val="170000"/>
              </a:lnSpc>
              <a:spcBef>
                <a:spcPts val="0"/>
              </a:spcBef>
            </a:pPr>
            <a:endParaRPr lang="el-GR" sz="2400" dirty="0" smtClean="0">
              <a:latin typeface="Calibri" pitchFamily="34" charset="0"/>
              <a:cs typeface="Calibri" pitchFamily="34" charset="0"/>
            </a:endParaRPr>
          </a:p>
          <a:p>
            <a:pPr algn="ctr">
              <a:lnSpc>
                <a:spcPct val="170000"/>
              </a:lnSpc>
              <a:spcBef>
                <a:spcPts val="0"/>
              </a:spcBef>
            </a:pPr>
            <a:r>
              <a:rPr lang="el-GR" sz="2400" b="1" dirty="0" smtClean="0">
                <a:latin typeface="Calibri" pitchFamily="34" charset="0"/>
                <a:cs typeface="Calibri" pitchFamily="34" charset="0"/>
              </a:rPr>
              <a:t>Ευχαριστώ πολύ για την προσοχή σας!</a:t>
            </a:r>
            <a:endParaRPr lang="en-US" sz="2400" b="1" dirty="0" smtClean="0">
              <a:latin typeface="Calibri" pitchFamily="34" charset="0"/>
              <a:cs typeface="Calibri" pitchFamily="34" charset="0"/>
            </a:endParaRPr>
          </a:p>
          <a:p>
            <a:pPr algn="ctr">
              <a:lnSpc>
                <a:spcPct val="170000"/>
              </a:lnSpc>
              <a:spcBef>
                <a:spcPts val="0"/>
              </a:spcBef>
            </a:pPr>
            <a:endParaRPr lang="en-US" sz="2400" b="1" dirty="0" smtClean="0">
              <a:latin typeface="Calibri" pitchFamily="34" charset="0"/>
              <a:cs typeface="Calibri" pitchFamily="34" charset="0"/>
            </a:endParaRPr>
          </a:p>
          <a:p>
            <a:pPr algn="ctr">
              <a:lnSpc>
                <a:spcPct val="170000"/>
              </a:lnSpc>
              <a:spcBef>
                <a:spcPts val="0"/>
              </a:spcBef>
            </a:pPr>
            <a:endParaRPr lang="en-US" sz="2400" b="1" dirty="0" smtClean="0">
              <a:latin typeface="Calibri" pitchFamily="34" charset="0"/>
              <a:cs typeface="Calibri" pitchFamily="34" charset="0"/>
            </a:endParaRPr>
          </a:p>
        </p:txBody>
      </p:sp>
      <p:sp>
        <p:nvSpPr>
          <p:cNvPr id="8" name="1 - Τίτλος"/>
          <p:cNvSpPr>
            <a:spLocks noGrp="1"/>
          </p:cNvSpPr>
          <p:nvPr>
            <p:ph type="ctrTitle"/>
          </p:nvPr>
        </p:nvSpPr>
        <p:spPr>
          <a:xfrm>
            <a:off x="1432560" y="71414"/>
            <a:ext cx="7406640" cy="571504"/>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endParaRPr lang="el-GR" sz="2000" b="1"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124</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142976" y="260649"/>
            <a:ext cx="7715304" cy="596583"/>
          </a:xfrm>
          <a:noFill/>
        </p:spPr>
        <p:txBody>
          <a:bodyPr>
            <a:normAutofit fontScale="90000"/>
          </a:bodyPr>
          <a:lstStyle/>
          <a:p>
            <a:pPr algn="just"/>
            <a:r>
              <a:rPr lang="el-GR"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ΑΡΜΟΔΙΟΤΗΤΕΣ ΔΙΑΤΑΚΤΗ &amp; ΜΕΤΑΒΙΒΑΣΗ ΑΡΜΟΔΙΟΤΗΤΩΝ\ ΕΞΟΥΣΙΟΔΟΤΗΣΗ ΥΠΟΓΡΑΦΗΣ</a:t>
            </a:r>
            <a:endParaRPr lang="el-GR" sz="1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2 - Υπότιτλος"/>
          <p:cNvSpPr>
            <a:spLocks noGrp="1"/>
          </p:cNvSpPr>
          <p:nvPr>
            <p:ph type="subTitle" idx="1"/>
          </p:nvPr>
        </p:nvSpPr>
        <p:spPr>
          <a:xfrm>
            <a:off x="1071538" y="1214422"/>
            <a:ext cx="7858180" cy="4572032"/>
          </a:xfrm>
          <a:solidFill>
            <a:schemeClr val="bg1"/>
          </a:solidFill>
          <a:ln>
            <a:solidFill>
              <a:srgbClr val="FFC000"/>
            </a:solidFill>
          </a:ln>
        </p:spPr>
        <p:txBody>
          <a:bodyPr>
            <a:normAutofit/>
          </a:bodyPr>
          <a:lstStyle/>
          <a:p>
            <a:pPr marL="361950" indent="-334963" algn="just">
              <a:lnSpc>
                <a:spcPct val="150000"/>
              </a:lnSpc>
              <a:spcBef>
                <a:spcPts val="0"/>
              </a:spcBef>
              <a:buFont typeface="Wingdings" pitchFamily="2" charset="2"/>
              <a:buChar char="Ø"/>
            </a:pPr>
            <a:r>
              <a:rPr lang="el-GR" sz="1800" b="1" dirty="0" smtClean="0">
                <a:solidFill>
                  <a:srgbClr val="C00000"/>
                </a:solidFill>
                <a:latin typeface="Arial" pitchFamily="34" charset="0"/>
                <a:cs typeface="Arial" pitchFamily="34" charset="0"/>
              </a:rPr>
              <a:t>αρθρ. 25 του ν.3528/2007,</a:t>
            </a:r>
          </a:p>
          <a:p>
            <a:pPr marL="361950" indent="-334963" algn="just">
              <a:lnSpc>
                <a:spcPct val="150000"/>
              </a:lnSpc>
              <a:spcBef>
                <a:spcPts val="0"/>
              </a:spcBef>
              <a:buFont typeface="Wingdings" pitchFamily="2" charset="2"/>
              <a:buChar char="Ø"/>
            </a:pPr>
            <a:r>
              <a:rPr lang="el-GR" sz="1800" b="1" dirty="0" smtClean="0">
                <a:latin typeface="Arial" pitchFamily="34" charset="0"/>
                <a:cs typeface="Arial" pitchFamily="34" charset="0"/>
              </a:rPr>
              <a:t>άρθρ. 22, §2 άρθρ. 24 &amp; 1 άρθρ. 25, §1 άρθρ. 26, 69Γ του ν.4270/2014</a:t>
            </a:r>
          </a:p>
          <a:p>
            <a:pPr marL="361950" indent="-334963" algn="just">
              <a:lnSpc>
                <a:spcPct val="150000"/>
              </a:lnSpc>
              <a:spcBef>
                <a:spcPts val="0"/>
              </a:spcBef>
              <a:buFont typeface="Wingdings" pitchFamily="2" charset="2"/>
              <a:buChar char="Ø"/>
            </a:pPr>
            <a:r>
              <a:rPr lang="el-GR" sz="1800" b="1" dirty="0" err="1" smtClean="0">
                <a:latin typeface="Arial" pitchFamily="34" charset="0"/>
                <a:cs typeface="Arial" pitchFamily="34" charset="0"/>
              </a:rPr>
              <a:t>αριθμ</a:t>
            </a:r>
            <a:r>
              <a:rPr lang="el-GR" sz="1800" b="1" dirty="0" smtClean="0">
                <a:latin typeface="Arial" pitchFamily="34" charset="0"/>
                <a:cs typeface="Arial" pitchFamily="34" charset="0"/>
              </a:rPr>
              <a:t>. </a:t>
            </a:r>
            <a:r>
              <a:rPr lang="el-GR" sz="1800" b="1" dirty="0" err="1" smtClean="0">
                <a:latin typeface="Arial" pitchFamily="34" charset="0"/>
                <a:cs typeface="Arial" pitchFamily="34" charset="0"/>
              </a:rPr>
              <a:t>πρωτ</a:t>
            </a:r>
            <a:r>
              <a:rPr lang="el-GR" sz="1800" b="1" dirty="0" smtClean="0">
                <a:latin typeface="Arial" pitchFamily="34" charset="0"/>
                <a:cs typeface="Arial" pitchFamily="34" charset="0"/>
              </a:rPr>
              <a:t>.: 2/45897/0026/14.6.2017 εγκύκλιο ΓΛΚ «Παροχή οδηγιών επί διατάξεων του ν.4270/2014» </a:t>
            </a:r>
          </a:p>
          <a:p>
            <a:pPr marL="361950" indent="-334963" algn="just">
              <a:lnSpc>
                <a:spcPct val="150000"/>
              </a:lnSpc>
              <a:spcBef>
                <a:spcPts val="0"/>
              </a:spcBef>
              <a:buFont typeface="Wingdings" pitchFamily="2" charset="2"/>
              <a:buChar char="Ø"/>
            </a:pPr>
            <a:r>
              <a:rPr lang="el-GR" sz="1800" b="1" dirty="0" err="1" smtClean="0">
                <a:latin typeface="Arial" pitchFamily="34" charset="0"/>
                <a:cs typeface="Arial" pitchFamily="34" charset="0"/>
              </a:rPr>
              <a:t>αριθμ</a:t>
            </a:r>
            <a:r>
              <a:rPr lang="el-GR" sz="1800" b="1" dirty="0" smtClean="0">
                <a:latin typeface="Arial" pitchFamily="34" charset="0"/>
                <a:cs typeface="Arial" pitchFamily="34" charset="0"/>
              </a:rPr>
              <a:t>. </a:t>
            </a:r>
            <a:r>
              <a:rPr lang="el-GR" sz="1800" b="1" dirty="0" err="1" smtClean="0">
                <a:latin typeface="Arial" pitchFamily="34" charset="0"/>
                <a:cs typeface="Arial" pitchFamily="34" charset="0"/>
              </a:rPr>
              <a:t>πρωτ</a:t>
            </a:r>
            <a:r>
              <a:rPr lang="el-GR" sz="1800" b="1" dirty="0" smtClean="0">
                <a:latin typeface="Arial" pitchFamily="34" charset="0"/>
                <a:cs typeface="Arial" pitchFamily="34" charset="0"/>
              </a:rPr>
              <a:t>.: 2/27840/0026 /4.4.2017 εγκύκλιο ΓΛΚ «Παροχή οδηγιών επί διατάξεων του άρθρου 26 του ν.4270/2014»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13</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142976" y="71415"/>
            <a:ext cx="7715304" cy="428628"/>
          </a:xfrm>
          <a:noFill/>
        </p:spPr>
        <p:txBody>
          <a:bodyPr>
            <a:noAutofit/>
          </a:bodyPr>
          <a:lstStyle/>
          <a:p>
            <a:pPr algn="ctr"/>
            <a:r>
              <a:rPr lang="el-GR" sz="1200" b="1" dirty="0" smtClean="0">
                <a:effectLst>
                  <a:outerShdw blurRad="38100" dist="38100" dir="2700000" algn="tl">
                    <a:srgbClr val="000000">
                      <a:alpha val="43137"/>
                    </a:srgbClr>
                  </a:outerShdw>
                </a:effectLst>
                <a:latin typeface="Arial" pitchFamily="34" charset="0"/>
                <a:cs typeface="Arial" pitchFamily="34" charset="0"/>
              </a:rPr>
              <a:t>αρθρ. 25</a:t>
            </a:r>
            <a:r>
              <a:rPr lang="en-US" sz="1200" b="1" dirty="0" smtClean="0">
                <a:effectLst>
                  <a:outerShdw blurRad="38100" dist="38100" dir="2700000" algn="tl">
                    <a:srgbClr val="000000">
                      <a:alpha val="43137"/>
                    </a:srgbClr>
                  </a:outerShdw>
                </a:effectLst>
                <a:latin typeface="Arial" pitchFamily="34" charset="0"/>
                <a:cs typeface="Arial" pitchFamily="34" charset="0"/>
              </a:rPr>
              <a:t> </a:t>
            </a:r>
            <a:r>
              <a:rPr lang="el-GR" sz="1200" b="1" dirty="0" smtClean="0">
                <a:effectLst>
                  <a:outerShdw blurRad="38100" dist="38100" dir="2700000" algn="tl">
                    <a:srgbClr val="000000">
                      <a:alpha val="43137"/>
                    </a:srgbClr>
                  </a:outerShdw>
                </a:effectLst>
                <a:latin typeface="Arial" pitchFamily="34" charset="0"/>
                <a:cs typeface="Arial" pitchFamily="34" charset="0"/>
              </a:rPr>
              <a:t>«Νομιμότητα υπηρεσιακών ενεργειών» του ν.3528/2007</a:t>
            </a:r>
            <a:br>
              <a:rPr lang="el-GR" sz="1200" b="1" dirty="0" smtClean="0">
                <a:effectLst>
                  <a:outerShdw blurRad="38100" dist="38100" dir="2700000" algn="tl">
                    <a:srgbClr val="000000">
                      <a:alpha val="43137"/>
                    </a:srgbClr>
                  </a:outerShdw>
                </a:effectLst>
                <a:latin typeface="Arial" pitchFamily="34" charset="0"/>
                <a:cs typeface="Arial" pitchFamily="34" charset="0"/>
              </a:rPr>
            </a:br>
            <a:endParaRPr lang="el-GR" sz="12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 Υπότιτλος"/>
          <p:cNvSpPr>
            <a:spLocks noGrp="1"/>
          </p:cNvSpPr>
          <p:nvPr>
            <p:ph type="subTitle" idx="1"/>
          </p:nvPr>
        </p:nvSpPr>
        <p:spPr>
          <a:xfrm>
            <a:off x="1071538" y="500042"/>
            <a:ext cx="7858180" cy="5429288"/>
          </a:xfrm>
          <a:solidFill>
            <a:schemeClr val="bg1"/>
          </a:solidFill>
          <a:ln>
            <a:solidFill>
              <a:srgbClr val="FFC000"/>
            </a:solidFill>
          </a:ln>
        </p:spPr>
        <p:txBody>
          <a:bodyPr>
            <a:normAutofit fontScale="25000" lnSpcReduction="20000"/>
          </a:bodyPr>
          <a:lstStyle/>
          <a:p>
            <a:pPr algn="just">
              <a:lnSpc>
                <a:spcPct val="170000"/>
              </a:lnSpc>
              <a:spcBef>
                <a:spcPts val="0"/>
              </a:spcBef>
            </a:pPr>
            <a:r>
              <a:rPr lang="el-GR" sz="4200" i="1" dirty="0" smtClean="0">
                <a:latin typeface="Arial" pitchFamily="34" charset="0"/>
                <a:cs typeface="Arial" pitchFamily="34" charset="0"/>
              </a:rPr>
              <a:t>1. Ο υπάλληλος είναι υπεύθυνος για την εκτέλεση των καθηκόντων του και τη νομιμότητα των υπηρεσιακών του ενεργειών.</a:t>
            </a:r>
          </a:p>
          <a:p>
            <a:pPr algn="just">
              <a:lnSpc>
                <a:spcPct val="170000"/>
              </a:lnSpc>
              <a:spcBef>
                <a:spcPts val="0"/>
              </a:spcBef>
            </a:pPr>
            <a:r>
              <a:rPr lang="el-GR" sz="4200" i="1" dirty="0" smtClean="0">
                <a:latin typeface="Arial" pitchFamily="34" charset="0"/>
                <a:cs typeface="Arial" pitchFamily="34" charset="0"/>
              </a:rPr>
              <a:t>2. Ο υπάλληλος οφείλει να υπακούει στις διαταγές των προϊσταμένων του. Όταν όμως εκτελεί διαταγή, την οποία θεωρεί παράνομη, οφείλει, πριν την εκτέλεση, να αναφέρει εγγράφως την αντίθετη γνώμη του και να εκτελέσει τη διαταγή χωρίς υπαίτια καθυστέρηση. Η διαταγή δεν προσκτάται νομιμότητα εκ του ότι ο υπάλληλος οφείλει να υπακούσει σε αυτήν.</a:t>
            </a:r>
          </a:p>
          <a:p>
            <a:pPr algn="just">
              <a:lnSpc>
                <a:spcPct val="170000"/>
              </a:lnSpc>
              <a:spcBef>
                <a:spcPts val="0"/>
              </a:spcBef>
            </a:pPr>
            <a:r>
              <a:rPr lang="el-GR" sz="4200" i="1" dirty="0" smtClean="0">
                <a:latin typeface="Arial" pitchFamily="34" charset="0"/>
                <a:cs typeface="Arial" pitchFamily="34" charset="0"/>
              </a:rPr>
              <a:t>3. Αν η διαταγή είναι προδήλως αντισυνταγματική ή παράνομη, ο υπάλληλος οφείλει να μην την εκτελέσει και να το αναφέρει χωρίς αναβολή. Όταν σε διαταγή, η οποία προδήλως αντίκειται σε διατάξεις νόμων ή κανονιστικών πράξεων, διατυπώνονται επείγοντες και εξαιρετικοί λόγοι γενικότερου συμφέροντος ή όταν, ύστερα από άρνηση υπακοής σε πρώτη διαταγή που προδήλως αντίκειται σε τέτοιες διατάξεις, ακολουθήσει δεύτερη διαταγή που εκθέτει επείγοντες και εξαιρετικούς λόγους γενικότερου συμφέροντος, ο υπάλληλος οφείλει να εκτελέσει τη διαταγή και να αναφέρει συγχρόνως στην προϊσταμένη αρχή εκείνου που τον διέταξε. Επί νομικών προσώπων δημοσίου δικαίου, εφόσον εκείνος που διέταξε είναι το διοικητικό συμβούλιο ή το ανώτατο μονομελές όργανο διοίκησης, η αναφορά υποβάλλεται στον εποπτεύοντα Υπουργό. Εάν εκείνος που διέταξε είναι ο Υπουργός, η αναφορά υποβάλλεται στον Πρωθυπουργό.</a:t>
            </a:r>
          </a:p>
          <a:p>
            <a:pPr algn="just">
              <a:lnSpc>
                <a:spcPct val="170000"/>
              </a:lnSpc>
              <a:spcBef>
                <a:spcPts val="0"/>
              </a:spcBef>
            </a:pPr>
            <a:r>
              <a:rPr lang="el-GR" sz="4200" i="1" dirty="0" smtClean="0">
                <a:latin typeface="Arial" pitchFamily="34" charset="0"/>
                <a:cs typeface="Arial" pitchFamily="34" charset="0"/>
              </a:rPr>
              <a:t>4. Αν ο υπάλληλος έχει αντίθετη γνώμη για εντελλόμενη ενέργεια, για την οποία είναι αναγκαία η προσυπογραφή ή η θεώρηση του, οφείλει να τη διατυπώσει εγγράφως για να απαλλαγεί από την ευθύνη. Εάν παραλείπει την προσυπογραφή ή θεώρηση, θεωρείται ότι προσυπέγραψε ή θεώρησε.</a:t>
            </a:r>
          </a:p>
          <a:p>
            <a:pPr algn="just">
              <a:lnSpc>
                <a:spcPct val="170000"/>
              </a:lnSpc>
              <a:spcBef>
                <a:spcPts val="0"/>
              </a:spcBef>
            </a:pPr>
            <a:r>
              <a:rPr lang="el-GR" sz="4200" i="1" dirty="0" smtClean="0">
                <a:latin typeface="Arial" pitchFamily="34" charset="0"/>
                <a:cs typeface="Arial" pitchFamily="34" charset="0"/>
              </a:rPr>
              <a:t>5. Οι προϊστάμενοι όλων των βαθμίδων οφείλουν να προσυπογράφουν τα έγγραφα που ανήκουν στην αρμοδιότητα τους και εκδίδονται με την υπογραφή του προϊσταμένου τους. Αν διαφωνούν, οφείλουν να διατυπώσουν εγγράφως τις τυχόν αντιρρήσεις τους. Αν παραλείψουν να προσυπογράψουν το έγγραφο, θεωρείται ότι το προσυπέγραψαν.</a:t>
            </a:r>
          </a:p>
          <a:p>
            <a:pPr algn="just">
              <a:lnSpc>
                <a:spcPct val="170000"/>
              </a:lnSpc>
              <a:spcBef>
                <a:spcPts val="0"/>
              </a:spcBef>
            </a:pPr>
            <a:r>
              <a:rPr lang="el-GR" sz="4200" i="1" dirty="0" smtClean="0">
                <a:latin typeface="Arial" pitchFamily="34" charset="0"/>
                <a:cs typeface="Arial" pitchFamily="34" charset="0"/>
              </a:rPr>
              <a:t>6. Ο υπάλληλος δεν έχει το δικαίωμα να αρνηθεί τη σύνταξη, με κάθε μέσο, εγγράφου για θέμα της αρμοδιότητας του, εφόσον διαταχθεί γι’ αυτό από οποιονδήποτε από τους προϊσταμένους του. Αν διαφωνεί με το περιεχόμενο του εγγράφου, εφαρμόζεται η παρ. 4 του παρόντος άρθρου.</a:t>
            </a:r>
          </a:p>
          <a:p>
            <a:pPr algn="just">
              <a:lnSpc>
                <a:spcPct val="170000"/>
              </a:lnSpc>
              <a:spcBef>
                <a:spcPts val="0"/>
              </a:spcBef>
            </a:pPr>
            <a:r>
              <a:rPr lang="el-GR" sz="1800" dirty="0" smtClean="0">
                <a:latin typeface="Arial" pitchFamily="34" charset="0"/>
                <a:cs typeface="Arial" pitchFamily="34" charset="0"/>
              </a:rPr>
              <a:t/>
            </a:r>
            <a:br>
              <a:rPr lang="el-GR" sz="1800" dirty="0" smtClean="0">
                <a:latin typeface="Arial" pitchFamily="34" charset="0"/>
                <a:cs typeface="Arial" pitchFamily="34" charset="0"/>
              </a:rPr>
            </a:br>
            <a:endParaRPr lang="el-GR" sz="1800" dirty="0" smtClean="0">
              <a:latin typeface="Arial" pitchFamily="34" charset="0"/>
              <a:cs typeface="Arial"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14</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71604" y="260649"/>
            <a:ext cx="6886596" cy="382269"/>
          </a:xfrm>
          <a:noFill/>
        </p:spPr>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ΑΣΥΜΒΙΒΑΣΤΑ  &amp; ΥΠΟΧΡΕΩΣΕΙΣ ΔΙΑΤΑΚΤΗ _αρθρ. 65, ν.4270/2014 </a:t>
            </a:r>
            <a:endParaRPr lang="el-GR"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714356"/>
            <a:ext cx="7858180" cy="5072098"/>
          </a:xfrm>
          <a:solidFill>
            <a:schemeClr val="bg1"/>
          </a:solidFill>
          <a:ln>
            <a:solidFill>
              <a:srgbClr val="FFC000"/>
            </a:solidFill>
          </a:ln>
        </p:spPr>
        <p:txBody>
          <a:bodyPr>
            <a:noAutofit/>
          </a:bodyPr>
          <a:lstStyle/>
          <a:p>
            <a:pPr marL="360363" indent="-333375" algn="just">
              <a:lnSpc>
                <a:spcPct val="150000"/>
              </a:lnSpc>
              <a:spcBef>
                <a:spcPts val="0"/>
              </a:spcBef>
              <a:buFont typeface="Wingdings" pitchFamily="2" charset="2"/>
              <a:buChar char="v"/>
            </a:pPr>
            <a:r>
              <a:rPr lang="el-GR" sz="1800" dirty="0" smtClean="0">
                <a:latin typeface="Arial" pitchFamily="34" charset="0"/>
                <a:cs typeface="Arial" pitchFamily="34" charset="0"/>
              </a:rPr>
              <a:t>επικουρούμενος από το ΓΔΟΥ\ΠΟΥ οφείλει να λαμβάνει τα απαραίτητα μέτρα για την </a:t>
            </a:r>
            <a:r>
              <a:rPr lang="el-GR" sz="1800" b="1" dirty="0" smtClean="0">
                <a:solidFill>
                  <a:srgbClr val="C00000"/>
                </a:solidFill>
                <a:latin typeface="Arial" pitchFamily="34" charset="0"/>
                <a:cs typeface="Arial" pitchFamily="34" charset="0"/>
              </a:rPr>
              <a:t>ορθή εκτέλεση </a:t>
            </a:r>
            <a:r>
              <a:rPr lang="el-GR" sz="1800" dirty="0" smtClean="0">
                <a:latin typeface="Arial" pitchFamily="34" charset="0"/>
                <a:cs typeface="Arial" pitchFamily="34" charset="0"/>
              </a:rPr>
              <a:t>του προϋπολογισμού του φορέα του, καθώς &amp; για την </a:t>
            </a:r>
            <a:r>
              <a:rPr lang="el-GR" sz="1800" b="1" dirty="0" smtClean="0">
                <a:solidFill>
                  <a:srgbClr val="C00000"/>
                </a:solidFill>
                <a:latin typeface="Arial" pitchFamily="34" charset="0"/>
                <a:cs typeface="Arial" pitchFamily="34" charset="0"/>
              </a:rPr>
              <a:t>επίτευξη των στόχων </a:t>
            </a:r>
            <a:r>
              <a:rPr lang="el-GR" sz="1800" dirty="0" smtClean="0">
                <a:latin typeface="Arial" pitchFamily="34" charset="0"/>
                <a:cs typeface="Arial" pitchFamily="34" charset="0"/>
              </a:rPr>
              <a:t>του.</a:t>
            </a:r>
          </a:p>
          <a:p>
            <a:pPr marL="360363" indent="-333375" algn="just">
              <a:lnSpc>
                <a:spcPct val="150000"/>
              </a:lnSpc>
              <a:spcBef>
                <a:spcPts val="0"/>
              </a:spcBef>
              <a:buFont typeface="Wingdings" pitchFamily="2" charset="2"/>
              <a:buChar char="Ø"/>
            </a:pPr>
            <a:r>
              <a:rPr lang="el-GR" sz="1800" b="1" dirty="0" smtClean="0">
                <a:solidFill>
                  <a:srgbClr val="FF0000"/>
                </a:solidFill>
                <a:latin typeface="Arial" pitchFamily="34" charset="0"/>
                <a:cs typeface="Arial" pitchFamily="34" charset="0"/>
              </a:rPr>
              <a:t>ανάληψη υποχρέωσης &amp; κατάσταση σύγκρουσης συμφερόντων</a:t>
            </a:r>
            <a:r>
              <a:rPr lang="el-GR" sz="1800" dirty="0" smtClean="0">
                <a:latin typeface="Arial" pitchFamily="34" charset="0"/>
                <a:cs typeface="Arial" pitchFamily="34" charset="0"/>
              </a:rPr>
              <a:t>:  αποχή &amp; αναφορά στην αρμόδια αρχή &amp; στον </a:t>
            </a:r>
            <a:r>
              <a:rPr lang="el-GR" sz="1800" dirty="0" err="1" smtClean="0">
                <a:latin typeface="Arial" pitchFamily="34" charset="0"/>
                <a:cs typeface="Arial" pitchFamily="34" charset="0"/>
              </a:rPr>
              <a:t>ΥπΟικ</a:t>
            </a:r>
            <a:r>
              <a:rPr lang="el-GR" sz="1800" dirty="0" smtClean="0">
                <a:latin typeface="Arial" pitchFamily="34" charset="0"/>
                <a:cs typeface="Arial" pitchFamily="34" charset="0"/>
              </a:rPr>
              <a:t>.</a:t>
            </a:r>
          </a:p>
          <a:p>
            <a:pPr marL="360363" indent="-333375" algn="just">
              <a:lnSpc>
                <a:spcPct val="150000"/>
              </a:lnSpc>
              <a:spcBef>
                <a:spcPts val="0"/>
              </a:spcBef>
              <a:buFont typeface="Wingdings" pitchFamily="2" charset="2"/>
              <a:buChar char="Ø"/>
            </a:pPr>
            <a:r>
              <a:rPr lang="el-GR" sz="1800" b="1" dirty="0" smtClean="0">
                <a:solidFill>
                  <a:srgbClr val="FF0000"/>
                </a:solidFill>
                <a:latin typeface="Arial" pitchFamily="34" charset="0"/>
                <a:cs typeface="Arial" pitchFamily="34" charset="0"/>
              </a:rPr>
              <a:t>Λόγοι </a:t>
            </a:r>
            <a:r>
              <a:rPr lang="el-GR" sz="1800" dirty="0" smtClean="0">
                <a:latin typeface="Arial" pitchFamily="34" charset="0"/>
                <a:cs typeface="Arial" pitchFamily="34" charset="0"/>
              </a:rPr>
              <a:t>που στοιχειοθετούν κατάσταση σύγκρουσης συμφερόντων &amp; παραβίαση της αρχής της αμεροληψίας  [&amp; αρθρ. 7, ν.2690/99] </a:t>
            </a:r>
          </a:p>
          <a:p>
            <a:pPr marL="360363" indent="-333375" algn="just">
              <a:lnSpc>
                <a:spcPct val="150000"/>
              </a:lnSpc>
              <a:spcBef>
                <a:spcPts val="0"/>
              </a:spcBef>
              <a:buFont typeface="Wingdings" pitchFamily="2" charset="2"/>
              <a:buChar char="v"/>
            </a:pPr>
            <a:r>
              <a:rPr lang="el-GR" sz="1800" b="1" dirty="0" smtClean="0">
                <a:solidFill>
                  <a:srgbClr val="FF0000"/>
                </a:solidFill>
                <a:latin typeface="Arial" pitchFamily="34" charset="0"/>
                <a:cs typeface="Arial" pitchFamily="34" charset="0"/>
              </a:rPr>
              <a:t>Παράβαση των υποχρεώσεων του </a:t>
            </a:r>
            <a:r>
              <a:rPr lang="el-GR" sz="1800" b="1" dirty="0" err="1" smtClean="0">
                <a:solidFill>
                  <a:srgbClr val="FF0000"/>
                </a:solidFill>
                <a:latin typeface="Arial" pitchFamily="34" charset="0"/>
                <a:cs typeface="Arial" pitchFamily="34" charset="0"/>
              </a:rPr>
              <a:t>διατάκτη</a:t>
            </a:r>
            <a:r>
              <a:rPr lang="el-GR" sz="1800" dirty="0" smtClean="0">
                <a:latin typeface="Arial" pitchFamily="34" charset="0"/>
                <a:cs typeface="Arial" pitchFamily="34" charset="0"/>
              </a:rPr>
              <a:t>: συνιστά πειθαρχικό αδίκημα [άρθρ. 109, ν. 3528/2007].</a:t>
            </a:r>
          </a:p>
          <a:p>
            <a:pPr marL="360363" indent="-333375" algn="just">
              <a:lnSpc>
                <a:spcPct val="150000"/>
              </a:lnSpc>
              <a:spcBef>
                <a:spcPts val="0"/>
              </a:spcBef>
              <a:buFont typeface="Wingdings" pitchFamily="2" charset="2"/>
              <a:buChar char="v"/>
            </a:pPr>
            <a:r>
              <a:rPr lang="el-GR" sz="1800" b="1" dirty="0" smtClean="0">
                <a:solidFill>
                  <a:srgbClr val="FF0000"/>
                </a:solidFill>
                <a:latin typeface="Arial" pitchFamily="34" charset="0"/>
                <a:cs typeface="Arial" pitchFamily="34" charset="0"/>
              </a:rPr>
              <a:t>Αν ο </a:t>
            </a:r>
            <a:r>
              <a:rPr lang="el-GR" sz="1800" b="1" dirty="0" err="1" smtClean="0">
                <a:solidFill>
                  <a:srgbClr val="FF0000"/>
                </a:solidFill>
                <a:latin typeface="Arial" pitchFamily="34" charset="0"/>
                <a:cs typeface="Arial" pitchFamily="34" charset="0"/>
              </a:rPr>
              <a:t>διατάκτης</a:t>
            </a:r>
            <a:r>
              <a:rPr lang="el-GR" sz="1800" b="1" dirty="0" smtClean="0">
                <a:solidFill>
                  <a:srgbClr val="FF0000"/>
                </a:solidFill>
                <a:latin typeface="Arial" pitchFamily="34" charset="0"/>
                <a:cs typeface="Arial" pitchFamily="34" charset="0"/>
              </a:rPr>
              <a:t> είναι Υπουργός</a:t>
            </a:r>
            <a:r>
              <a:rPr lang="el-GR" sz="1800" dirty="0" smtClean="0">
                <a:latin typeface="Arial" pitchFamily="34" charset="0"/>
                <a:cs typeface="Arial" pitchFamily="34" charset="0"/>
              </a:rPr>
              <a:t>: αποχή από την ανάληψη υποχρέωσης &amp; εξουσιοδότηση στον Υφυπουργό ή τον ΓΓ του Υπουργείου του. </a:t>
            </a:r>
            <a:endParaRPr lang="el-GR" sz="1800" dirty="0" smtClean="0">
              <a:solidFill>
                <a:srgbClr val="002060"/>
              </a:solidFill>
              <a:latin typeface="Arial" pitchFamily="34" charset="0"/>
              <a:cs typeface="Arial"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15</a:t>
            </a:fld>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71604" y="142852"/>
            <a:ext cx="6886596" cy="357191"/>
          </a:xfrm>
          <a:noFill/>
        </p:spPr>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ΕΣΟΔΑ</a:t>
            </a:r>
            <a:endParaRPr lang="el-GR"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500042"/>
            <a:ext cx="7858180" cy="5143536"/>
          </a:xfrm>
          <a:solidFill>
            <a:schemeClr val="bg1"/>
          </a:solidFill>
          <a:ln>
            <a:solidFill>
              <a:srgbClr val="FFC000"/>
            </a:solidFill>
          </a:ln>
        </p:spPr>
        <p:txBody>
          <a:bodyPr>
            <a:normAutofit fontScale="70000" lnSpcReduction="20000"/>
          </a:bodyPr>
          <a:lstStyle/>
          <a:p>
            <a:pPr algn="ctr">
              <a:lnSpc>
                <a:spcPct val="170000"/>
              </a:lnSpc>
              <a:spcBef>
                <a:spcPts val="0"/>
              </a:spcBef>
              <a:buFont typeface="Wingdings" pitchFamily="2" charset="2"/>
              <a:buChar char="Ø"/>
            </a:pPr>
            <a:r>
              <a:rPr lang="el-GR" sz="2000" b="1" dirty="0" smtClean="0">
                <a:solidFill>
                  <a:srgbClr val="FF0000"/>
                </a:solidFill>
                <a:latin typeface="Arial" pitchFamily="34" charset="0"/>
                <a:cs typeface="Arial" pitchFamily="34" charset="0"/>
              </a:rPr>
              <a:t> Άρθρο 75 Έσοδα ΚΠ, Ν.4270/2014</a:t>
            </a:r>
            <a:endParaRPr lang="el-GR" sz="2000" dirty="0" smtClean="0">
              <a:solidFill>
                <a:srgbClr val="FF0000"/>
              </a:solidFill>
              <a:latin typeface="Arial" pitchFamily="34" charset="0"/>
              <a:cs typeface="Arial" pitchFamily="34" charset="0"/>
            </a:endParaRPr>
          </a:p>
          <a:p>
            <a:pPr marL="177800" indent="-150813" algn="just">
              <a:lnSpc>
                <a:spcPct val="170000"/>
              </a:lnSpc>
              <a:spcBef>
                <a:spcPts val="0"/>
              </a:spcBef>
              <a:buFont typeface="Wingdings" pitchFamily="2" charset="2"/>
              <a:buChar char="Ø"/>
            </a:pPr>
            <a:r>
              <a:rPr lang="el-GR" sz="2000" b="1" dirty="0" smtClean="0">
                <a:solidFill>
                  <a:srgbClr val="FF0000"/>
                </a:solidFill>
                <a:latin typeface="Arial" pitchFamily="34" charset="0"/>
                <a:cs typeface="Arial" pitchFamily="34" charset="0"/>
              </a:rPr>
              <a:t>Εισπραχθέντα:</a:t>
            </a:r>
            <a:r>
              <a:rPr lang="el-GR" sz="2000" dirty="0" smtClean="0">
                <a:latin typeface="Arial" pitchFamily="34" charset="0"/>
                <a:cs typeface="Arial" pitchFamily="34" charset="0"/>
              </a:rPr>
              <a:t> τα ποσά που εισπράττονται κατά τη διάρκεια του οικ. έτους, </a:t>
            </a:r>
            <a:r>
              <a:rPr lang="el-GR" sz="2000" b="1" dirty="0" smtClean="0">
                <a:solidFill>
                  <a:srgbClr val="C00000"/>
                </a:solidFill>
                <a:latin typeface="Arial" pitchFamily="34" charset="0"/>
                <a:cs typeface="Arial" pitchFamily="34" charset="0"/>
              </a:rPr>
              <a:t>ανεξάρτητα από τη χρονική περίοδο από την οποία προέρχονται. </a:t>
            </a:r>
            <a:r>
              <a:rPr lang="el-GR" sz="2000" dirty="0" smtClean="0">
                <a:latin typeface="Arial" pitchFamily="34" charset="0"/>
                <a:cs typeface="Arial" pitchFamily="34" charset="0"/>
              </a:rPr>
              <a:t>Αχρεώστητη είσπραξη εσόδου</a:t>
            </a:r>
          </a:p>
          <a:p>
            <a:pPr marL="177800" indent="-150813" algn="just">
              <a:lnSpc>
                <a:spcPct val="170000"/>
              </a:lnSpc>
              <a:spcBef>
                <a:spcPts val="0"/>
              </a:spcBef>
              <a:buFont typeface="Wingdings" pitchFamily="2" charset="2"/>
              <a:buChar char="Ø"/>
            </a:pPr>
            <a:r>
              <a:rPr lang="el-GR" sz="2000" b="1" dirty="0" smtClean="0">
                <a:solidFill>
                  <a:srgbClr val="FF0000"/>
                </a:solidFill>
                <a:latin typeface="Arial" pitchFamily="34" charset="0"/>
                <a:cs typeface="Arial" pitchFamily="34" charset="0"/>
              </a:rPr>
              <a:t>Βεβαιωθέντα</a:t>
            </a:r>
            <a:r>
              <a:rPr lang="el-GR" sz="2000" b="1" dirty="0" smtClean="0">
                <a:latin typeface="Arial" pitchFamily="34" charset="0"/>
                <a:cs typeface="Arial" pitchFamily="34" charset="0"/>
              </a:rPr>
              <a:t>: </a:t>
            </a:r>
            <a:r>
              <a:rPr lang="el-GR" sz="2000" dirty="0" smtClean="0">
                <a:latin typeface="Arial" pitchFamily="34" charset="0"/>
                <a:cs typeface="Arial" pitchFamily="34" charset="0"/>
              </a:rPr>
              <a:t>τα ποσά που βεβαιώνονται κατά τη διάρκεια του οικ. έτους, </a:t>
            </a:r>
            <a:r>
              <a:rPr lang="el-GR" sz="2000" b="1" dirty="0" smtClean="0">
                <a:solidFill>
                  <a:srgbClr val="C00000"/>
                </a:solidFill>
                <a:latin typeface="Arial" pitchFamily="34" charset="0"/>
                <a:cs typeface="Arial" pitchFamily="34" charset="0"/>
              </a:rPr>
              <a:t>ανεξάρτητα από τη χρονική περίοδο από την οποία προέρχονται</a:t>
            </a:r>
            <a:r>
              <a:rPr lang="el-GR" sz="2000" dirty="0" smtClean="0">
                <a:latin typeface="Arial" pitchFamily="34" charset="0"/>
                <a:cs typeface="Arial" pitchFamily="34" charset="0"/>
              </a:rPr>
              <a:t>, όπως επίσης και τα βεβαιωθέντα έσοδα του προϋπολογισμού του προηγούμενου οικ. έτους που δεν έχουν εισπραχθεί. Λογιστική διαγραφή βεβαιωθέντων &amp; μη εισπραχθέντων &amp; επαναβεβαίωση ως εσόδων επόμενου οικ. έτους. </a:t>
            </a:r>
          </a:p>
          <a:p>
            <a:pPr algn="just">
              <a:lnSpc>
                <a:spcPct val="170000"/>
              </a:lnSpc>
              <a:spcBef>
                <a:spcPts val="0"/>
              </a:spcBef>
            </a:pPr>
            <a:endParaRPr lang="el-GR" sz="2000" dirty="0" smtClean="0">
              <a:latin typeface="Arial" pitchFamily="34" charset="0"/>
              <a:cs typeface="Arial" pitchFamily="34" charset="0"/>
            </a:endParaRPr>
          </a:p>
          <a:p>
            <a:pPr algn="ctr">
              <a:lnSpc>
                <a:spcPct val="170000"/>
              </a:lnSpc>
              <a:spcBef>
                <a:spcPts val="0"/>
              </a:spcBef>
              <a:buFont typeface="Wingdings" pitchFamily="2" charset="2"/>
              <a:buChar char="Ø"/>
            </a:pPr>
            <a:r>
              <a:rPr lang="el-GR" sz="2000" b="1" dirty="0" smtClean="0">
                <a:solidFill>
                  <a:srgbClr val="FF0000"/>
                </a:solidFill>
                <a:latin typeface="Arial" pitchFamily="34" charset="0"/>
                <a:cs typeface="Arial" pitchFamily="34" charset="0"/>
              </a:rPr>
              <a:t> Άρθρο 5 «Έσοδα» </a:t>
            </a:r>
            <a:r>
              <a:rPr lang="el-GR" sz="2000" b="1" dirty="0" err="1" smtClean="0">
                <a:solidFill>
                  <a:srgbClr val="FF0000"/>
                </a:solidFill>
                <a:latin typeface="Arial" pitchFamily="34" charset="0"/>
                <a:cs typeface="Arial" pitchFamily="34" charset="0"/>
              </a:rPr>
              <a:t>ν.δ</a:t>
            </a:r>
            <a:r>
              <a:rPr lang="el-GR" sz="2000" b="1" dirty="0" smtClean="0">
                <a:solidFill>
                  <a:srgbClr val="FF0000"/>
                </a:solidFill>
                <a:latin typeface="Arial" pitchFamily="34" charset="0"/>
                <a:cs typeface="Arial" pitchFamily="34" charset="0"/>
              </a:rPr>
              <a:t>. 496/1974 </a:t>
            </a:r>
          </a:p>
          <a:p>
            <a:pPr algn="just">
              <a:lnSpc>
                <a:spcPct val="170000"/>
              </a:lnSpc>
              <a:spcBef>
                <a:spcPts val="0"/>
              </a:spcBef>
            </a:pPr>
            <a:r>
              <a:rPr lang="el-GR" sz="2000" dirty="0" smtClean="0">
                <a:latin typeface="Arial" pitchFamily="34" charset="0"/>
                <a:cs typeface="Arial" pitchFamily="34" charset="0"/>
              </a:rPr>
              <a:t>Έσοδα του Προϋπολογισμού είναι τα κατά την διάρκεια του οικονομικού έτους στο οποίο αναφέρεται αυτός βεβαιούμενα υπό Κ.Α. κωδικούς αριθμούς του Προϋπολογισμού ποσά, </a:t>
            </a:r>
            <a:r>
              <a:rPr lang="el-GR" sz="2000" dirty="0" smtClean="0">
                <a:solidFill>
                  <a:srgbClr val="C00000"/>
                </a:solidFill>
                <a:latin typeface="Arial" pitchFamily="34" charset="0"/>
                <a:cs typeface="Arial" pitchFamily="34" charset="0"/>
              </a:rPr>
              <a:t>ασχέτως της χρονικής περιόδου εξ ης αυτά προέρχονται </a:t>
            </a:r>
            <a:r>
              <a:rPr lang="el-GR" sz="2000" dirty="0" smtClean="0">
                <a:latin typeface="Arial" pitchFamily="34" charset="0"/>
                <a:cs typeface="Arial" pitchFamily="34" charset="0"/>
              </a:rPr>
              <a:t>ως και τα μη εισπραχθέντα έσοδα των προηγουμένων οικονομικών ετών. </a:t>
            </a:r>
          </a:p>
          <a:p>
            <a:pPr algn="just">
              <a:lnSpc>
                <a:spcPct val="170000"/>
              </a:lnSpc>
              <a:spcBef>
                <a:spcPts val="0"/>
              </a:spcBef>
            </a:pPr>
            <a:r>
              <a:rPr lang="el-GR" sz="2000" dirty="0" smtClean="0">
                <a:latin typeface="Arial" pitchFamily="34" charset="0"/>
                <a:cs typeface="Arial" pitchFamily="34" charset="0"/>
              </a:rPr>
              <a:t>						</a:t>
            </a:r>
          </a:p>
          <a:p>
            <a:pPr algn="just"/>
            <a:r>
              <a:rPr lang="el-GR" sz="2000" b="1" dirty="0" smtClean="0">
                <a:solidFill>
                  <a:srgbClr val="7030A0"/>
                </a:solidFill>
                <a:latin typeface="Arial" pitchFamily="34" charset="0"/>
                <a:cs typeface="Arial" pitchFamily="34" charset="0"/>
              </a:rPr>
              <a:t>[N.Δ. 356/74 (ΦΕΚ 90 Α'): Περί Κώδικος Εισπράξεως Δημοσίων Εσόδων, όπως ισχύει]</a:t>
            </a:r>
          </a:p>
          <a:p>
            <a:r>
              <a:rPr lang="el-GR" sz="1400" dirty="0" smtClean="0"/>
              <a:t/>
            </a:r>
            <a:br>
              <a:rPr lang="el-GR" sz="1400" dirty="0" smtClean="0"/>
            </a:br>
            <a:r>
              <a:rPr lang="el-GR" sz="1400" dirty="0" smtClean="0"/>
              <a:t> </a:t>
            </a:r>
            <a:r>
              <a:rPr lang="el-GR" sz="2000" dirty="0" smtClean="0">
                <a:latin typeface="Arial" pitchFamily="34" charset="0"/>
                <a:cs typeface="Arial" pitchFamily="34" charset="0"/>
              </a:rPr>
              <a:t>		</a:t>
            </a: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16</a:t>
            </a:fld>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00100" y="142852"/>
            <a:ext cx="7786742" cy="571504"/>
          </a:xfrm>
          <a:noFill/>
        </p:spPr>
        <p:txBody>
          <a:bodyPr>
            <a:normAutofit fontScale="90000"/>
          </a:bodyPr>
          <a:lstStyle/>
          <a:p>
            <a:pPr algn="ct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solidFill>
                  <a:schemeClr val="accent1"/>
                </a:solidFill>
                <a:latin typeface="Calibri" pitchFamily="34" charset="0"/>
                <a:cs typeface="Calibri" pitchFamily="34" charset="0"/>
              </a:rPr>
              <a:t>Άρθρο 55 Κατηγορίες πιστώσεων και δημοσιονομικής ταξινόμησης </a:t>
            </a:r>
            <a:r>
              <a:rPr lang="el-GR" sz="2000" b="1" dirty="0" smtClean="0">
                <a:solidFill>
                  <a:srgbClr val="7030A0"/>
                </a:solidFill>
                <a:latin typeface="Calibri" pitchFamily="34" charset="0"/>
                <a:cs typeface="Calibri" pitchFamily="34" charset="0"/>
              </a:rPr>
              <a:t>[ΚΠ]</a:t>
            </a:r>
            <a:br>
              <a:rPr lang="el-GR" sz="2000" b="1" dirty="0" smtClean="0">
                <a:solidFill>
                  <a:srgbClr val="7030A0"/>
                </a:solidFill>
                <a:latin typeface="Calibri" pitchFamily="34" charset="0"/>
                <a:cs typeface="Calibri" pitchFamily="34" charset="0"/>
              </a:rPr>
            </a:br>
            <a:endParaRPr lang="el-GR" sz="20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571480"/>
            <a:ext cx="7715304" cy="5286412"/>
          </a:xfrm>
          <a:solidFill>
            <a:schemeClr val="bg1"/>
          </a:solidFill>
          <a:ln>
            <a:solidFill>
              <a:srgbClr val="FFC000"/>
            </a:solidFill>
          </a:ln>
        </p:spPr>
        <p:txBody>
          <a:bodyPr>
            <a:normAutofit/>
          </a:bodyPr>
          <a:lstStyle/>
          <a:p>
            <a:pPr marL="177800" indent="-150813" algn="just">
              <a:lnSpc>
                <a:spcPct val="150000"/>
              </a:lnSpc>
              <a:spcBef>
                <a:spcPts val="0"/>
              </a:spcBef>
              <a:buFont typeface="Wingdings" pitchFamily="2" charset="2"/>
              <a:buChar char="Ø"/>
            </a:pPr>
            <a:r>
              <a:rPr lang="el-GR" sz="1800" b="1" dirty="0" smtClean="0">
                <a:solidFill>
                  <a:srgbClr val="7030A0"/>
                </a:solidFill>
                <a:latin typeface="Calibri" pitchFamily="34" charset="0"/>
                <a:cs typeface="Calibri" pitchFamily="34" charset="0"/>
              </a:rPr>
              <a:t>Πίστωση </a:t>
            </a:r>
            <a:r>
              <a:rPr lang="el-GR" sz="1800" b="1" dirty="0" smtClean="0">
                <a:latin typeface="Calibri" pitchFamily="34" charset="0"/>
                <a:cs typeface="Calibri" pitchFamily="34" charset="0"/>
              </a:rPr>
              <a:t>είναι το ποσό που ψηφίζεται από τη Βουλή &amp; εγγράφεται στον ετήσιο ΚΠ για την </a:t>
            </a:r>
            <a:r>
              <a:rPr lang="el-GR" sz="1800" b="1" dirty="0" smtClean="0">
                <a:solidFill>
                  <a:srgbClr val="FF0000"/>
                </a:solidFill>
                <a:latin typeface="Calibri" pitchFamily="34" charset="0"/>
                <a:cs typeface="Calibri" pitchFamily="34" charset="0"/>
              </a:rPr>
              <a:t>αντιμετώπιση συγκεκριμένης δαπάνης </a:t>
            </a:r>
            <a:r>
              <a:rPr lang="el-GR" sz="1800" b="1" dirty="0" smtClean="0">
                <a:latin typeface="Calibri" pitchFamily="34" charset="0"/>
                <a:cs typeface="Calibri" pitchFamily="34" charset="0"/>
              </a:rPr>
              <a:t>κατά μείζονα κατηγορία σε επίπεδο Φ &amp; ΕΦ, η οποία περιλαμβάνεται σε ειδικούς πίνακες που συνυποβάλλονται κατά την κατάθεση του ετήσιου ΚΠ &amp; κατανέμεται στη συνέχεια από τους φορείς σε αναλυτικό επίπεδο.</a:t>
            </a:r>
          </a:p>
          <a:p>
            <a:pPr marL="177800" indent="-150813" algn="just">
              <a:lnSpc>
                <a:spcPct val="150000"/>
              </a:lnSpc>
              <a:spcBef>
                <a:spcPts val="0"/>
              </a:spcBef>
              <a:buFont typeface="Wingdings" pitchFamily="2" charset="2"/>
              <a:buChar char="Ø"/>
            </a:pPr>
            <a:r>
              <a:rPr lang="el-GR" sz="1800" b="1" dirty="0" smtClean="0">
                <a:latin typeface="Calibri" pitchFamily="34" charset="0"/>
                <a:cs typeface="Calibri" pitchFamily="34" charset="0"/>
              </a:rPr>
              <a:t> </a:t>
            </a:r>
            <a:r>
              <a:rPr lang="el-GR" sz="1600" b="1" dirty="0" smtClean="0">
                <a:solidFill>
                  <a:schemeClr val="tx1"/>
                </a:solidFill>
                <a:latin typeface="Calibri" pitchFamily="34" charset="0"/>
                <a:cs typeface="Calibri" pitchFamily="34" charset="0"/>
              </a:rPr>
              <a:t>Άρθρο 71 Ανακατανομή πιστώσεων του ΚΠ</a:t>
            </a:r>
          </a:p>
          <a:p>
            <a:pPr marL="177800" indent="-150813" algn="just">
              <a:lnSpc>
                <a:spcPct val="150000"/>
              </a:lnSpc>
              <a:spcBef>
                <a:spcPts val="0"/>
              </a:spcBef>
              <a:buFont typeface="Wingdings" pitchFamily="2" charset="2"/>
              <a:buChar char="Ø"/>
            </a:pPr>
            <a:r>
              <a:rPr lang="el-GR" sz="1600" b="1" dirty="0" smtClean="0">
                <a:solidFill>
                  <a:schemeClr val="tx1"/>
                </a:solidFill>
                <a:latin typeface="Calibri" pitchFamily="34" charset="0"/>
                <a:cs typeface="Calibri" pitchFamily="34" charset="0"/>
              </a:rPr>
              <a:t> Άρθρο 72 Ποσοστά διάθεσης πιστώσεων - ανώτατα όρια πληρωμών</a:t>
            </a:r>
          </a:p>
          <a:p>
            <a:pPr marL="177800" indent="-150813" algn="just">
              <a:lnSpc>
                <a:spcPct val="150000"/>
              </a:lnSpc>
              <a:spcBef>
                <a:spcPts val="0"/>
              </a:spcBef>
              <a:buFont typeface="Wingdings" pitchFamily="2" charset="2"/>
              <a:buChar char="Ø"/>
            </a:pPr>
            <a:r>
              <a:rPr lang="el-GR" sz="1600" b="1" dirty="0" smtClean="0">
                <a:solidFill>
                  <a:schemeClr val="tx1"/>
                </a:solidFill>
                <a:latin typeface="Calibri" pitchFamily="34" charset="0"/>
                <a:cs typeface="Calibri" pitchFamily="34" charset="0"/>
              </a:rPr>
              <a:t> Άρθρο 73 Διάθεση ορισμένου μέρους των πιστώσεων</a:t>
            </a:r>
          </a:p>
          <a:p>
            <a:pPr marL="177800" indent="-150813" algn="just">
              <a:lnSpc>
                <a:spcPct val="150000"/>
              </a:lnSpc>
              <a:spcBef>
                <a:spcPts val="0"/>
              </a:spcBef>
              <a:buFont typeface="Wingdings" pitchFamily="2" charset="2"/>
              <a:buChar char="Ø"/>
            </a:pPr>
            <a:r>
              <a:rPr lang="el-GR" sz="1600" b="1" dirty="0" smtClean="0">
                <a:solidFill>
                  <a:schemeClr val="tx1"/>
                </a:solidFill>
                <a:latin typeface="Calibri" pitchFamily="34" charset="0"/>
                <a:cs typeface="Calibri" pitchFamily="34" charset="0"/>
              </a:rPr>
              <a:t> Άρθρο 74 Εγγραφή πιστώσεων κατά τη διάρκεια του οικονομικού έτους</a:t>
            </a:r>
          </a:p>
          <a:p>
            <a:pPr marL="177800" indent="-150813" algn="just">
              <a:lnSpc>
                <a:spcPct val="150000"/>
              </a:lnSpc>
              <a:spcBef>
                <a:spcPts val="0"/>
              </a:spcBef>
            </a:pPr>
            <a:endParaRPr lang="el-GR" sz="1800" b="1" dirty="0" smtClean="0">
              <a:solidFill>
                <a:srgbClr val="C00000"/>
              </a:solidFill>
              <a:latin typeface="Calibri" pitchFamily="34" charset="0"/>
              <a:cs typeface="Calibri" pitchFamily="34" charset="0"/>
            </a:endParaRPr>
          </a:p>
          <a:p>
            <a:pPr marL="266700" indent="-239713" algn="just">
              <a:spcBef>
                <a:spcPts val="0"/>
              </a:spcBef>
              <a:buFont typeface="Wingdings" pitchFamily="2" charset="2"/>
              <a:buChar char="v"/>
            </a:pPr>
            <a:r>
              <a:rPr lang="el-GR" sz="1600" b="1" dirty="0" smtClean="0">
                <a:solidFill>
                  <a:srgbClr val="7030A0"/>
                </a:solidFill>
                <a:latin typeface="Calibri" pitchFamily="34" charset="0"/>
                <a:cs typeface="Calibri" pitchFamily="34" charset="0"/>
              </a:rPr>
              <a:t>Η αριθ. 2/58493/ΔΠΓΚ/31.07.2018 απόφαση του Αναπληρωτή Υπουργού Οικονομικών «Οικονομική και Διοικητική Ταξινόμηση του Κρατικού Προϋπολογισμού» (Β' 3240), όπως τροποποιήθηκε και ισχύει</a:t>
            </a:r>
            <a:r>
              <a:rPr lang="el-GR" sz="1600" dirty="0" smtClean="0">
                <a:solidFill>
                  <a:srgbClr val="7030A0"/>
                </a:solidFill>
                <a:latin typeface="Calibri" pitchFamily="34" charset="0"/>
                <a:cs typeface="Calibri" pitchFamily="34" charset="0"/>
              </a:rPr>
              <a:t>.</a:t>
            </a:r>
            <a:endParaRPr lang="el-GR" sz="1600" b="1" dirty="0" smtClean="0">
              <a:solidFill>
                <a:srgbClr val="7030A0"/>
              </a:solidFill>
              <a:latin typeface="Calibri" pitchFamily="34" charset="0"/>
              <a:cs typeface="Calibri" pitchFamily="34" charset="0"/>
            </a:endParaRPr>
          </a:p>
          <a:p>
            <a:pPr marL="266700" indent="-239713" algn="just">
              <a:spcBef>
                <a:spcPts val="0"/>
              </a:spcBef>
              <a:buFont typeface="Wingdings" pitchFamily="2" charset="2"/>
              <a:buChar char="v"/>
            </a:pPr>
            <a:r>
              <a:rPr lang="el-GR" sz="1600" b="1" dirty="0" smtClean="0">
                <a:solidFill>
                  <a:srgbClr val="7030A0"/>
                </a:solidFill>
                <a:latin typeface="Calibri" pitchFamily="34" charset="0"/>
                <a:cs typeface="Calibri" pitchFamily="34" charset="0"/>
              </a:rPr>
              <a:t>2/52597/ΔΠΓΚ/2019 Διευκρινίσεις για την εφαρμογή της νέας ταξινόμησης του Κρατικού Προϋπολογισμού</a:t>
            </a:r>
          </a:p>
          <a:p>
            <a:pPr marL="177800" indent="-150813" algn="just">
              <a:buFont typeface="Wingdings" pitchFamily="2" charset="2"/>
              <a:buChar char="Ø"/>
            </a:pPr>
            <a:endParaRPr lang="el-GR" sz="1800" b="1" dirty="0" smtClean="0">
              <a:latin typeface="Calibri" pitchFamily="34" charset="0"/>
              <a:cs typeface="Calibri" pitchFamily="34" charset="0"/>
            </a:endParaRPr>
          </a:p>
          <a:p>
            <a:endParaRPr lang="el-GR" sz="2000" dirty="0" smtClean="0">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17</a:t>
            </a:fld>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00100" y="142852"/>
            <a:ext cx="7786742" cy="428628"/>
          </a:xfrm>
          <a:noFill/>
        </p:spPr>
        <p:txBody>
          <a:bodyPr>
            <a:normAutofit fontScale="90000"/>
          </a:bodyPr>
          <a:lstStyle/>
          <a:p>
            <a:pPr algn="ct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latin typeface="Calibri" pitchFamily="34" charset="0"/>
                <a:cs typeface="Calibri" pitchFamily="34" charset="0"/>
              </a:rPr>
              <a:t/>
            </a:r>
            <a:br>
              <a:rPr lang="el-GR" sz="2000" b="1" dirty="0" smtClean="0">
                <a:latin typeface="Calibri" pitchFamily="34" charset="0"/>
                <a:cs typeface="Calibri" pitchFamily="34" charset="0"/>
              </a:rPr>
            </a:br>
            <a:r>
              <a:rPr lang="el-GR" sz="2000" b="1" dirty="0" smtClean="0">
                <a:solidFill>
                  <a:schemeClr val="accent1"/>
                </a:solidFill>
                <a:latin typeface="Calibri" pitchFamily="34" charset="0"/>
                <a:cs typeface="Calibri" pitchFamily="34" charset="0"/>
              </a:rPr>
              <a:t>Άρθρο 77 Έννοια και περιπτώσεις Δημόσιων δαπανών</a:t>
            </a:r>
            <a:endParaRPr lang="el-GR" sz="20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142976" y="714356"/>
            <a:ext cx="7715304" cy="5143536"/>
          </a:xfrm>
          <a:solidFill>
            <a:schemeClr val="bg1"/>
          </a:solidFill>
          <a:ln>
            <a:solidFill>
              <a:srgbClr val="FFC000"/>
            </a:solidFill>
          </a:ln>
        </p:spPr>
        <p:txBody>
          <a:bodyPr>
            <a:normAutofit fontScale="77500" lnSpcReduction="20000"/>
          </a:bodyPr>
          <a:lstStyle/>
          <a:p>
            <a:pPr marL="177800" indent="-150813" algn="just">
              <a:lnSpc>
                <a:spcPct val="170000"/>
              </a:lnSpc>
              <a:spcBef>
                <a:spcPts val="0"/>
              </a:spcBef>
              <a:buFont typeface="Wingdings" pitchFamily="2" charset="2"/>
              <a:buChar char="Ø"/>
            </a:pPr>
            <a:r>
              <a:rPr lang="el-GR" sz="1800" b="1" dirty="0" smtClean="0">
                <a:latin typeface="Calibri" pitchFamily="34" charset="0"/>
                <a:cs typeface="Calibri" pitchFamily="34" charset="0"/>
              </a:rPr>
              <a:t>Δημόσια δαπάνη: </a:t>
            </a:r>
            <a:r>
              <a:rPr lang="el-GR" sz="1800" dirty="0" smtClean="0">
                <a:latin typeface="Calibri" pitchFamily="34" charset="0"/>
                <a:cs typeface="Calibri" pitchFamily="34" charset="0"/>
              </a:rPr>
              <a:t>η χρησιμοποίηση πίστωσης για την εκπλήρωση των λειτουργικών δραστηριοτήτων ή της αποστολής της Κεντρικής Διοίκησης. Επιστροφή αχρεωστήτως εισπραχθέντων δημοσίων εσόδων ≠ δημόσια δαπάνη.</a:t>
            </a:r>
          </a:p>
          <a:p>
            <a:pPr marL="177800" indent="-150813" algn="just">
              <a:lnSpc>
                <a:spcPct val="170000"/>
              </a:lnSpc>
              <a:spcBef>
                <a:spcPts val="0"/>
              </a:spcBef>
              <a:buFont typeface="Wingdings" pitchFamily="2" charset="2"/>
              <a:buChar char="Ø"/>
            </a:pPr>
            <a:r>
              <a:rPr lang="el-GR" sz="1800" b="1" dirty="0" smtClean="0">
                <a:latin typeface="Calibri" pitchFamily="34" charset="0"/>
                <a:cs typeface="Calibri" pitchFamily="34" charset="0"/>
              </a:rPr>
              <a:t>Αναγνώριση δημοσίων δαπανών</a:t>
            </a:r>
            <a:r>
              <a:rPr lang="el-GR" sz="1800" dirty="0" smtClean="0">
                <a:latin typeface="Calibri" pitchFamily="34" charset="0"/>
                <a:cs typeface="Calibri" pitchFamily="34" charset="0"/>
              </a:rPr>
              <a:t>: </a:t>
            </a:r>
          </a:p>
          <a:p>
            <a:pPr marL="177800" indent="-150813" algn="just">
              <a:lnSpc>
                <a:spcPct val="170000"/>
              </a:lnSpc>
              <a:spcBef>
                <a:spcPts val="0"/>
              </a:spcBef>
              <a:buFont typeface="Wingdings" pitchFamily="2" charset="2"/>
              <a:buChar char="ü"/>
              <a:tabLst>
                <a:tab pos="177800" algn="l"/>
              </a:tabLst>
            </a:pPr>
            <a:r>
              <a:rPr lang="el-GR" sz="1800" dirty="0" smtClean="0">
                <a:latin typeface="Calibri" pitchFamily="34" charset="0"/>
                <a:cs typeface="Calibri" pitchFamily="34" charset="0"/>
              </a:rPr>
              <a:t>όσες προβλέπονται από διάταξη τυπικού νόμου ή κανονιστικής διοικητικής πράξης &amp; κατ’ εξαίρεση </a:t>
            </a:r>
          </a:p>
          <a:p>
            <a:pPr marL="177800" indent="-150813" algn="just">
              <a:lnSpc>
                <a:spcPct val="170000"/>
              </a:lnSpc>
              <a:spcBef>
                <a:spcPts val="0"/>
              </a:spcBef>
              <a:buFont typeface="Wingdings" pitchFamily="2" charset="2"/>
              <a:buChar char="ü"/>
              <a:tabLst>
                <a:tab pos="177800" algn="l"/>
              </a:tabLst>
            </a:pPr>
            <a:r>
              <a:rPr lang="el-GR" sz="1800" dirty="0" smtClean="0">
                <a:latin typeface="Calibri" pitchFamily="34" charset="0"/>
                <a:cs typeface="Calibri" pitchFamily="34" charset="0"/>
              </a:rPr>
              <a:t>όσες δεν προβλέπονται ρητά από διάταξη νόμου, αλλά εξυπηρετούν αιτιολογημένα τους σκοπούς των Φ. της ΚΔ. </a:t>
            </a:r>
          </a:p>
          <a:p>
            <a:pPr marL="177800" indent="-150813" algn="just">
              <a:lnSpc>
                <a:spcPct val="170000"/>
              </a:lnSpc>
              <a:spcBef>
                <a:spcPts val="0"/>
              </a:spcBef>
              <a:buFont typeface="Wingdings" pitchFamily="2" charset="2"/>
              <a:buChar char="Ø"/>
              <a:tabLst>
                <a:tab pos="177800" algn="l"/>
              </a:tabLst>
            </a:pPr>
            <a:r>
              <a:rPr lang="el-GR" sz="1800" b="1" dirty="0" smtClean="0">
                <a:latin typeface="Calibri" pitchFamily="34" charset="0"/>
                <a:cs typeface="Calibri" pitchFamily="34" charset="0"/>
              </a:rPr>
              <a:t>Δαπάνες προκαλούμενες από κανονιστικές διοικητικές πράξεις</a:t>
            </a:r>
            <a:r>
              <a:rPr lang="el-GR" sz="1800" dirty="0" smtClean="0">
                <a:latin typeface="Calibri" pitchFamily="34" charset="0"/>
                <a:cs typeface="Calibri" pitchFamily="34" charset="0"/>
              </a:rPr>
              <a:t> για την αναγνώρισή τους απαιτείται η σύμπραξη του </a:t>
            </a:r>
            <a:r>
              <a:rPr lang="el-GR" sz="1800" dirty="0" err="1" smtClean="0">
                <a:latin typeface="Calibri" pitchFamily="34" charset="0"/>
                <a:cs typeface="Calibri" pitchFamily="34" charset="0"/>
              </a:rPr>
              <a:t>ΥπΟικ</a:t>
            </a:r>
            <a:r>
              <a:rPr lang="el-GR" sz="1800" dirty="0" smtClean="0">
                <a:latin typeface="Calibri" pitchFamily="34" charset="0"/>
                <a:cs typeface="Calibri" pitchFamily="34" charset="0"/>
              </a:rPr>
              <a:t>. Άλλως παράβαση ουσιώδους τύπου της διαδικασίας </a:t>
            </a:r>
          </a:p>
          <a:p>
            <a:pPr marL="177800" indent="-150813" algn="just">
              <a:lnSpc>
                <a:spcPct val="170000"/>
              </a:lnSpc>
              <a:spcBef>
                <a:spcPts val="0"/>
              </a:spcBef>
              <a:buFont typeface="Wingdings" pitchFamily="2" charset="2"/>
              <a:buChar char="v"/>
              <a:tabLst>
                <a:tab pos="177800" algn="l"/>
              </a:tabLst>
            </a:pPr>
            <a:r>
              <a:rPr lang="el-GR" sz="1800" b="1" dirty="0" smtClean="0">
                <a:latin typeface="Calibri" pitchFamily="34" charset="0"/>
                <a:cs typeface="Calibri" pitchFamily="34" charset="0"/>
              </a:rPr>
              <a:t>Παρέκκλιση - δεν απαιτείται σύμπραξη του </a:t>
            </a:r>
            <a:r>
              <a:rPr lang="el-GR" sz="1800" b="1" dirty="0" err="1" smtClean="0">
                <a:latin typeface="Calibri" pitchFamily="34" charset="0"/>
                <a:cs typeface="Calibri" pitchFamily="34" charset="0"/>
              </a:rPr>
              <a:t>ΥπΟικ</a:t>
            </a:r>
            <a:r>
              <a:rPr lang="el-GR" sz="1800" b="1" dirty="0" smtClean="0">
                <a:latin typeface="Calibri" pitchFamily="34" charset="0"/>
                <a:cs typeface="Calibri" pitchFamily="34" charset="0"/>
              </a:rPr>
              <a:t>.: </a:t>
            </a:r>
          </a:p>
          <a:p>
            <a:pPr marL="177800" indent="-150813" algn="just">
              <a:lnSpc>
                <a:spcPct val="170000"/>
              </a:lnSpc>
              <a:spcBef>
                <a:spcPts val="0"/>
              </a:spcBef>
              <a:buFont typeface="Wingdings" pitchFamily="2" charset="2"/>
              <a:buChar char="ü"/>
              <a:tabLst>
                <a:tab pos="177800" algn="l"/>
              </a:tabLst>
            </a:pPr>
            <a:r>
              <a:rPr lang="el-GR" sz="1800" dirty="0" smtClean="0">
                <a:latin typeface="Calibri" pitchFamily="34" charset="0"/>
                <a:cs typeface="Calibri" pitchFamily="34" charset="0"/>
              </a:rPr>
              <a:t>για τον καθορισμό του ύψους της επιχορήγησης φορέων από τον ΚΠ, </a:t>
            </a:r>
          </a:p>
          <a:p>
            <a:pPr marL="177800" indent="-150813" algn="just">
              <a:lnSpc>
                <a:spcPct val="170000"/>
              </a:lnSpc>
              <a:spcBef>
                <a:spcPts val="0"/>
              </a:spcBef>
              <a:buFont typeface="Wingdings" pitchFamily="2" charset="2"/>
              <a:buChar char="ü"/>
              <a:tabLst>
                <a:tab pos="177800" algn="l"/>
              </a:tabLst>
            </a:pPr>
            <a:r>
              <a:rPr lang="el-GR" sz="1800" dirty="0" smtClean="0">
                <a:latin typeface="Calibri" pitchFamily="34" charset="0"/>
                <a:cs typeface="Calibri" pitchFamily="34" charset="0"/>
              </a:rPr>
              <a:t>για την καθιέρωση υπερωριακής απασχόλησης, &amp; </a:t>
            </a:r>
          </a:p>
          <a:p>
            <a:pPr marL="177800" indent="-150813" algn="just">
              <a:lnSpc>
                <a:spcPct val="170000"/>
              </a:lnSpc>
              <a:spcBef>
                <a:spcPts val="0"/>
              </a:spcBef>
              <a:buFont typeface="Wingdings" pitchFamily="2" charset="2"/>
              <a:buChar char="ü"/>
              <a:tabLst>
                <a:tab pos="177800" algn="l"/>
              </a:tabLst>
            </a:pPr>
            <a:r>
              <a:rPr lang="el-GR" sz="1800" dirty="0" smtClean="0">
                <a:latin typeface="Calibri" pitchFamily="34" charset="0"/>
                <a:cs typeface="Calibri" pitchFamily="34" charset="0"/>
              </a:rPr>
              <a:t>για τον καθορισμό αποζημίωσης σε ιδιώτες μέλη συλλογικών οργάνων.</a:t>
            </a:r>
          </a:p>
          <a:p>
            <a:pPr algn="just">
              <a:lnSpc>
                <a:spcPct val="170000"/>
              </a:lnSpc>
              <a:spcBef>
                <a:spcPts val="0"/>
              </a:spcBef>
            </a:pPr>
            <a:endParaRPr lang="el-GR" sz="1800" dirty="0" smtClean="0">
              <a:latin typeface="Calibri" pitchFamily="34" charset="0"/>
              <a:cs typeface="Calibri" pitchFamily="34" charset="0"/>
            </a:endParaRPr>
          </a:p>
          <a:p>
            <a:pPr marL="177800" indent="-150813" algn="just">
              <a:lnSpc>
                <a:spcPct val="170000"/>
              </a:lnSpc>
              <a:spcBef>
                <a:spcPts val="0"/>
              </a:spcBef>
              <a:buFont typeface="Wingdings" pitchFamily="2" charset="2"/>
              <a:buChar char="Ø"/>
            </a:pPr>
            <a:r>
              <a:rPr lang="el-GR" sz="1800" b="1" dirty="0" smtClean="0">
                <a:solidFill>
                  <a:srgbClr val="C00000"/>
                </a:solidFill>
                <a:latin typeface="Calibri" pitchFamily="34" charset="0"/>
                <a:cs typeface="Calibri" pitchFamily="34" charset="0"/>
              </a:rPr>
              <a:t>Δαπάνες δημοσίων σχέσεων</a:t>
            </a:r>
          </a:p>
          <a:p>
            <a:endParaRPr lang="el-GR" sz="1800" b="1" dirty="0" smtClean="0">
              <a:solidFill>
                <a:schemeClr val="accent1"/>
              </a:solidFill>
              <a:effectLst>
                <a:outerShdw blurRad="50000" dist="30000" dir="5400000" algn="tl" rotWithShape="0">
                  <a:srgbClr val="000000">
                    <a:alpha val="30000"/>
                  </a:srgbClr>
                </a:outerShdw>
              </a:effectLst>
              <a:latin typeface="Calibri" pitchFamily="34" charset="0"/>
              <a:ea typeface="+mj-ea"/>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18</a:t>
            </a:fld>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71604" y="142852"/>
            <a:ext cx="6886596" cy="357191"/>
          </a:xfrm>
          <a:noFill/>
        </p:spPr>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ΕΞΟΔΑ  [άρθρο 76, 92]</a:t>
            </a:r>
            <a:endParaRPr lang="el-GR"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714356"/>
            <a:ext cx="7715304" cy="4929222"/>
          </a:xfrm>
          <a:solidFill>
            <a:schemeClr val="bg1"/>
          </a:solidFill>
          <a:ln>
            <a:solidFill>
              <a:srgbClr val="FFC000"/>
            </a:solidFill>
          </a:ln>
        </p:spPr>
        <p:txBody>
          <a:bodyPr>
            <a:normAutofit/>
          </a:bodyPr>
          <a:lstStyle/>
          <a:p>
            <a:pPr marL="177800" indent="-177800" algn="just">
              <a:lnSpc>
                <a:spcPct val="150000"/>
              </a:lnSpc>
              <a:spcBef>
                <a:spcPts val="0"/>
              </a:spcBef>
              <a:buFont typeface="Wingdings" pitchFamily="2" charset="2"/>
              <a:buChar char="Ø"/>
            </a:pPr>
            <a:r>
              <a:rPr lang="el-GR" sz="1600" dirty="0" smtClean="0">
                <a:latin typeface="Calibri" pitchFamily="34" charset="0"/>
                <a:cs typeface="Calibri" pitchFamily="34" charset="0"/>
              </a:rPr>
              <a:t>οι πληρωμές που πραγματοποιούνται με την εξόφληση του οικείου τίτλου του άρθρ. 92 κατά τη διάρκεια του οικ. έτους, </a:t>
            </a:r>
            <a:r>
              <a:rPr lang="el-GR" sz="1600" b="1" dirty="0" smtClean="0">
                <a:latin typeface="Calibri" pitchFamily="34" charset="0"/>
                <a:cs typeface="Calibri" pitchFamily="34" charset="0"/>
              </a:rPr>
              <a:t>ανεξάρτητα από το χρόνο </a:t>
            </a:r>
            <a:r>
              <a:rPr lang="el-GR" sz="1600" dirty="0" smtClean="0">
                <a:latin typeface="Calibri" pitchFamily="34" charset="0"/>
                <a:cs typeface="Calibri" pitchFamily="34" charset="0"/>
              </a:rPr>
              <a:t>που έχει δημιουργηθεί η υποχρέωση για πληρωμή, με την εξαίρεση των επιστροφών δημοσίων εσόδων που έχουν εισπραχθεί </a:t>
            </a:r>
            <a:r>
              <a:rPr lang="el-GR" sz="1600" dirty="0" err="1" smtClean="0">
                <a:latin typeface="Calibri" pitchFamily="34" charset="0"/>
                <a:cs typeface="Calibri" pitchFamily="34" charset="0"/>
              </a:rPr>
              <a:t>αχρεώστητα</a:t>
            </a:r>
            <a:r>
              <a:rPr lang="el-GR" sz="1600" dirty="0" smtClean="0">
                <a:latin typeface="Calibri" pitchFamily="34" charset="0"/>
                <a:cs typeface="Calibri" pitchFamily="34" charset="0"/>
              </a:rPr>
              <a:t> &amp; οι οποίες εμφανίζονται αφαιρετικά των εισπραχθέντων εσόδων. </a:t>
            </a:r>
            <a:endParaRPr lang="el-GR" sz="2000" dirty="0" smtClean="0">
              <a:latin typeface="Calibri" pitchFamily="34" charset="0"/>
              <a:cs typeface="Calibri" pitchFamily="34" charset="0"/>
            </a:endParaRPr>
          </a:p>
          <a:p>
            <a:pPr marL="177800" indent="-177800" algn="just">
              <a:lnSpc>
                <a:spcPct val="150000"/>
              </a:lnSpc>
              <a:spcBef>
                <a:spcPts val="0"/>
              </a:spcBef>
              <a:buFont typeface="Wingdings" pitchFamily="2" charset="2"/>
              <a:buChar char="Ø"/>
            </a:pPr>
            <a:r>
              <a:rPr lang="el-GR" sz="1600" b="1" dirty="0" smtClean="0">
                <a:solidFill>
                  <a:srgbClr val="7030A0"/>
                </a:solidFill>
                <a:latin typeface="Calibri" pitchFamily="34" charset="0"/>
                <a:cs typeface="Calibri" pitchFamily="34" charset="0"/>
              </a:rPr>
              <a:t>Εντολή πληρωμής των δαπανών του Δημοσίου</a:t>
            </a:r>
            <a:r>
              <a:rPr lang="el-GR" sz="1600" dirty="0" smtClean="0">
                <a:latin typeface="Calibri" pitchFamily="34" charset="0"/>
                <a:cs typeface="Calibri" pitchFamily="34" charset="0"/>
              </a:rPr>
              <a:t>: τα έξοδα εντέλλονται σε βάρος των κατά φορέα πιστώσεων και μέσα στα όρια των πληρωμών &amp; ποσοστών διαθέσεως που ορίζονται κάθε φορά.</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19</a:t>
            </a:fld>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edia\Desktop\Νέος φάκελος\αρχείο λήψης.png"/>
          <p:cNvPicPr>
            <a:picLocks noChangeAspect="1" noChangeArrowheads="1"/>
          </p:cNvPicPr>
          <p:nvPr/>
        </p:nvPicPr>
        <p:blipFill>
          <a:blip r:embed="rId3" cstate="print"/>
          <a:srcRect/>
          <a:stretch>
            <a:fillRect/>
          </a:stretch>
        </p:blipFill>
        <p:spPr bwMode="auto">
          <a:xfrm>
            <a:off x="1214414" y="6143644"/>
            <a:ext cx="2357454" cy="500066"/>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3500430" y="6143644"/>
            <a:ext cx="5429288" cy="571504"/>
          </a:xfrm>
          <a:prstGeom prst="rect">
            <a:avLst/>
          </a:prstGeom>
          <a:noFill/>
          <a:ln w="9525">
            <a:noFill/>
            <a:miter lim="800000"/>
            <a:headEnd/>
            <a:tailEnd/>
          </a:ln>
          <a:effectLst/>
        </p:spPr>
      </p:pic>
      <p:sp>
        <p:nvSpPr>
          <p:cNvPr id="2" name="1 - Τίτλος"/>
          <p:cNvSpPr>
            <a:spLocks noGrp="1"/>
          </p:cNvSpPr>
          <p:nvPr>
            <p:ph type="ctrTitle"/>
          </p:nvPr>
        </p:nvSpPr>
        <p:spPr>
          <a:xfrm>
            <a:off x="1571604" y="785794"/>
            <a:ext cx="6886596" cy="714379"/>
          </a:xfrm>
          <a:noFill/>
        </p:spPr>
        <p:txBody>
          <a:bodyPr>
            <a:normAutofit fontScale="90000"/>
          </a:bodyPr>
          <a:lstStyle/>
          <a:p>
            <a:pPr algn="ctr"/>
            <a:r>
              <a:rPr lang="el-GR"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«ΛΟΓΙΣΤΙΚΟ ΔΗΜΟΣΙΟΥ - ΠΡΟΫΠΟΛΟΓΙΣΜΟΣ, ΕΛΕΓΧΟΣ, ΛΟΓΙΣΤΙΚΗ ΝΠΔΔ»</a:t>
            </a:r>
            <a:endParaRPr lang="el-GR"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714488"/>
            <a:ext cx="7786742" cy="4929222"/>
          </a:xfrm>
          <a:solidFill>
            <a:srgbClr val="92D050"/>
          </a:solidFill>
          <a:ln>
            <a:solidFill>
              <a:srgbClr val="FFC000"/>
            </a:solidFill>
          </a:ln>
        </p:spPr>
        <p:txBody>
          <a:bodyPr>
            <a:normAutofit/>
          </a:bodyPr>
          <a:lstStyle/>
          <a:p>
            <a:pPr algn="just"/>
            <a:endParaRPr lang="el-GR" sz="2400" dirty="0" smtClean="0">
              <a:ln>
                <a:solidFill>
                  <a:srgbClr val="00B050"/>
                </a:solidFill>
              </a:ln>
              <a:solidFill>
                <a:srgbClr val="FFC000"/>
              </a:solidFill>
            </a:endParaRPr>
          </a:p>
          <a:p>
            <a:pPr algn="just"/>
            <a:endParaRPr lang="el-GR" sz="2400" dirty="0" smtClean="0">
              <a:ln>
                <a:solidFill>
                  <a:srgbClr val="00B050"/>
                </a:solidFill>
              </a:ln>
              <a:solidFill>
                <a:srgbClr val="FFC000"/>
              </a:solidFill>
            </a:endParaRPr>
          </a:p>
          <a:p>
            <a:pPr algn="just"/>
            <a:r>
              <a:rPr lang="el-GR" sz="2400" b="1" dirty="0" smtClean="0">
                <a:solidFill>
                  <a:schemeClr val="tx1"/>
                </a:solidFill>
                <a:latin typeface="Calibri" pitchFamily="34" charset="0"/>
                <a:cs typeface="Calibri" pitchFamily="34" charset="0"/>
              </a:rPr>
              <a:t>«Έλεγχος Κρατικών Δαπανών, </a:t>
            </a:r>
            <a:r>
              <a:rPr lang="el-GR" sz="2400" b="1" dirty="0" smtClean="0">
                <a:solidFill>
                  <a:schemeClr val="tx1"/>
                </a:solidFill>
                <a:latin typeface="Calibri" pitchFamily="34" charset="0"/>
                <a:cs typeface="Calibri" pitchFamily="34" charset="0"/>
              </a:rPr>
              <a:t>Νομιμότητα</a:t>
            </a:r>
            <a:r>
              <a:rPr lang="el-GR" sz="2400" b="1" dirty="0" smtClean="0">
                <a:solidFill>
                  <a:schemeClr val="tx1"/>
                </a:solidFill>
                <a:latin typeface="Calibri" pitchFamily="34" charset="0"/>
                <a:cs typeface="Calibri" pitchFamily="34" charset="0"/>
              </a:rPr>
              <a:t>, Υπόλογοι, Όργανα Ελέγχου»</a:t>
            </a:r>
          </a:p>
          <a:p>
            <a:pPr algn="just"/>
            <a:endParaRPr lang="el-GR" sz="2400" b="1" dirty="0" smtClean="0">
              <a:solidFill>
                <a:srgbClr val="FF0000"/>
              </a:solidFill>
              <a:latin typeface="Calibri" pitchFamily="34" charset="0"/>
              <a:cs typeface="Calibri" pitchFamily="34" charset="0"/>
            </a:endParaRPr>
          </a:p>
          <a:p>
            <a:pPr algn="just"/>
            <a:endParaRPr lang="el-GR" sz="2400" b="1" dirty="0" smtClean="0">
              <a:solidFill>
                <a:srgbClr val="FF0000"/>
              </a:solidFill>
              <a:latin typeface="Calibri" pitchFamily="34" charset="0"/>
              <a:cs typeface="Calibri" pitchFamily="34" charset="0"/>
            </a:endParaRPr>
          </a:p>
          <a:p>
            <a:pPr algn="r"/>
            <a:r>
              <a:rPr lang="el-GR" sz="1800" b="1" dirty="0" smtClean="0">
                <a:solidFill>
                  <a:schemeClr val="tx1"/>
                </a:solidFill>
                <a:latin typeface="Calibri" pitchFamily="34" charset="0"/>
                <a:cs typeface="Calibri" pitchFamily="34" charset="0"/>
              </a:rPr>
              <a:t>					           </a:t>
            </a:r>
          </a:p>
          <a:p>
            <a:pPr algn="r"/>
            <a:r>
              <a:rPr lang="el-GR" sz="1800" b="1" dirty="0" smtClean="0">
                <a:solidFill>
                  <a:schemeClr val="tx1"/>
                </a:solidFill>
                <a:latin typeface="Calibri" pitchFamily="34" charset="0"/>
                <a:cs typeface="Calibri" pitchFamily="34" charset="0"/>
              </a:rPr>
              <a:t> 				 					</a:t>
            </a:r>
          </a:p>
          <a:p>
            <a:pPr algn="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a:t>
            </a:fld>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71604" y="260648"/>
            <a:ext cx="6886596" cy="648073"/>
          </a:xfrm>
          <a:noFill/>
        </p:spPr>
        <p:txBody>
          <a:bodyPr>
            <a:normAutofit/>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ΚΑΤΗΓΟΡΙΕΣ ΔΗΜΟΣΙΩΝ ΔΑΠΑΝΩΝ</a:t>
            </a:r>
            <a:endParaRPr lang="el-GR"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428728" y="908720"/>
            <a:ext cx="7358114" cy="4734858"/>
          </a:xfrm>
          <a:solidFill>
            <a:schemeClr val="bg1"/>
          </a:solidFill>
          <a:ln>
            <a:solidFill>
              <a:srgbClr val="FFC000"/>
            </a:solidFill>
          </a:ln>
        </p:spPr>
        <p:txBody>
          <a:bodyPr>
            <a:normAutofit fontScale="40000" lnSpcReduction="20000"/>
          </a:bodyPr>
          <a:lstStyle/>
          <a:p>
            <a:pPr algn="just"/>
            <a:endParaRPr lang="el-GR" sz="2400" dirty="0" smtClean="0">
              <a:ln>
                <a:solidFill>
                  <a:srgbClr val="00B050"/>
                </a:solidFill>
              </a:ln>
              <a:solidFill>
                <a:srgbClr val="FFC000"/>
              </a:solidFill>
            </a:endParaRPr>
          </a:p>
          <a:p>
            <a:pPr marL="360363" indent="-333375" algn="just">
              <a:lnSpc>
                <a:spcPct val="170000"/>
              </a:lnSpc>
              <a:spcBef>
                <a:spcPts val="0"/>
              </a:spcBef>
              <a:buFont typeface="Wingdings" pitchFamily="2" charset="2"/>
              <a:buChar char="Ø"/>
              <a:tabLst>
                <a:tab pos="360363" algn="l"/>
              </a:tabLst>
            </a:pPr>
            <a:r>
              <a:rPr lang="el-GR" sz="4500" dirty="0" smtClean="0">
                <a:latin typeface="Calibri" pitchFamily="34" charset="0"/>
                <a:cs typeface="Calibri" pitchFamily="34" charset="0"/>
              </a:rPr>
              <a:t>Τακτικές αποδοχές</a:t>
            </a:r>
          </a:p>
          <a:p>
            <a:pPr marL="360363" indent="-333375" algn="just">
              <a:lnSpc>
                <a:spcPct val="170000"/>
              </a:lnSpc>
              <a:spcBef>
                <a:spcPts val="0"/>
              </a:spcBef>
              <a:buFont typeface="Wingdings" pitchFamily="2" charset="2"/>
              <a:buChar char="Ø"/>
              <a:tabLst>
                <a:tab pos="360363" algn="l"/>
              </a:tabLst>
            </a:pPr>
            <a:r>
              <a:rPr lang="el-GR" sz="4500" dirty="0" smtClean="0">
                <a:latin typeface="Calibri" pitchFamily="34" charset="0"/>
                <a:cs typeface="Calibri" pitchFamily="34" charset="0"/>
              </a:rPr>
              <a:t>Συντάξεις</a:t>
            </a:r>
          </a:p>
          <a:p>
            <a:pPr marL="360363" indent="-333375" algn="just">
              <a:lnSpc>
                <a:spcPct val="170000"/>
              </a:lnSpc>
              <a:spcBef>
                <a:spcPts val="0"/>
              </a:spcBef>
              <a:buFont typeface="Wingdings" pitchFamily="2" charset="2"/>
              <a:buChar char="Ø"/>
              <a:tabLst>
                <a:tab pos="360363" algn="l"/>
              </a:tabLst>
            </a:pPr>
            <a:r>
              <a:rPr lang="el-GR" sz="4500" dirty="0" smtClean="0">
                <a:latin typeface="Calibri" pitchFamily="34" charset="0"/>
                <a:cs typeface="Calibri" pitchFamily="34" charset="0"/>
              </a:rPr>
              <a:t>Πρόσθετες απολαβές, αμοιβές, αποζημιώσεις, κ.α.</a:t>
            </a:r>
          </a:p>
          <a:p>
            <a:pPr marL="360363" indent="-333375" algn="just">
              <a:lnSpc>
                <a:spcPct val="170000"/>
              </a:lnSpc>
              <a:spcBef>
                <a:spcPts val="0"/>
              </a:spcBef>
              <a:buFont typeface="Wingdings" pitchFamily="2" charset="2"/>
              <a:buChar char="Ø"/>
              <a:tabLst>
                <a:tab pos="360363" algn="l"/>
              </a:tabLst>
            </a:pPr>
            <a:r>
              <a:rPr lang="el-GR" sz="4500" dirty="0" smtClean="0">
                <a:latin typeface="Calibri" pitchFamily="34" charset="0"/>
                <a:cs typeface="Calibri" pitchFamily="34" charset="0"/>
              </a:rPr>
              <a:t>Υπηρεσιακές μετακινήσεις</a:t>
            </a:r>
          </a:p>
          <a:p>
            <a:pPr marL="360363" indent="-333375" algn="just">
              <a:lnSpc>
                <a:spcPct val="170000"/>
              </a:lnSpc>
              <a:spcBef>
                <a:spcPts val="0"/>
              </a:spcBef>
              <a:buFont typeface="Wingdings" pitchFamily="2" charset="2"/>
              <a:buChar char="Ø"/>
              <a:tabLst>
                <a:tab pos="360363" algn="l"/>
              </a:tabLst>
            </a:pPr>
            <a:r>
              <a:rPr lang="el-GR" sz="4500" dirty="0" smtClean="0">
                <a:latin typeface="Calibri" pitchFamily="34" charset="0"/>
                <a:cs typeface="Calibri" pitchFamily="34" charset="0"/>
              </a:rPr>
              <a:t>Δημόσιες συμβάσεις προμήθειας αγαθών, παροχής υπηρεσιών, έργων, μελετών</a:t>
            </a:r>
          </a:p>
          <a:p>
            <a:pPr marL="360363" indent="-333375" algn="just">
              <a:lnSpc>
                <a:spcPct val="170000"/>
              </a:lnSpc>
              <a:spcBef>
                <a:spcPts val="0"/>
              </a:spcBef>
              <a:buFont typeface="Wingdings" pitchFamily="2" charset="2"/>
              <a:buChar char="Ø"/>
              <a:tabLst>
                <a:tab pos="360363" algn="l"/>
              </a:tabLst>
            </a:pPr>
            <a:r>
              <a:rPr lang="el-GR" sz="4500" dirty="0" smtClean="0">
                <a:latin typeface="Calibri" pitchFamily="34" charset="0"/>
                <a:cs typeface="Calibri" pitchFamily="34" charset="0"/>
              </a:rPr>
              <a:t>Εκτέλεση αμετάκλητων δικαστικών αποφάσεων</a:t>
            </a:r>
          </a:p>
          <a:p>
            <a:pPr marL="360363" indent="-333375" algn="just">
              <a:lnSpc>
                <a:spcPct val="170000"/>
              </a:lnSpc>
              <a:spcBef>
                <a:spcPts val="0"/>
              </a:spcBef>
              <a:buFont typeface="Wingdings" pitchFamily="2" charset="2"/>
              <a:buChar char="Ø"/>
              <a:tabLst>
                <a:tab pos="360363" algn="l"/>
              </a:tabLst>
            </a:pPr>
            <a:r>
              <a:rPr lang="el-GR" sz="4500" b="1" dirty="0" smtClean="0">
                <a:solidFill>
                  <a:srgbClr val="7030A0"/>
                </a:solidFill>
                <a:latin typeface="Calibri" pitchFamily="34" charset="0"/>
                <a:cs typeface="Calibri" pitchFamily="34" charset="0"/>
              </a:rPr>
              <a:t>Επιχορηγήσεις - χρηματοδοτήσεις</a:t>
            </a:r>
          </a:p>
          <a:p>
            <a:pPr marL="360363" indent="-333375" algn="just">
              <a:lnSpc>
                <a:spcPct val="170000"/>
              </a:lnSpc>
              <a:spcBef>
                <a:spcPts val="0"/>
              </a:spcBef>
              <a:tabLst>
                <a:tab pos="360363" algn="l"/>
              </a:tabLst>
            </a:pPr>
            <a:endParaRPr lang="el-GR" sz="4500" b="1" dirty="0" smtClean="0">
              <a:solidFill>
                <a:srgbClr val="FF0000"/>
              </a:solidFill>
              <a:latin typeface="Calibri" pitchFamily="34" charset="0"/>
              <a:cs typeface="Calibri" pitchFamily="34" charset="0"/>
            </a:endParaRPr>
          </a:p>
          <a:p>
            <a:pPr algn="just"/>
            <a:endParaRPr lang="el-GR" sz="2400" b="1" dirty="0" smtClean="0">
              <a:solidFill>
                <a:srgbClr val="FF0000"/>
              </a:solidFill>
              <a:latin typeface="Calibri" pitchFamily="34" charset="0"/>
              <a:cs typeface="Calibri" pitchFamily="34" charset="0"/>
            </a:endParaRPr>
          </a:p>
          <a:p>
            <a:pPr algn="just"/>
            <a:r>
              <a:rPr lang="el-GR" sz="1800" b="1" dirty="0" smtClean="0">
                <a:solidFill>
                  <a:schemeClr val="tx1"/>
                </a:solidFill>
                <a:latin typeface="Calibri" pitchFamily="34" charset="0"/>
                <a:cs typeface="Calibri" pitchFamily="34" charset="0"/>
              </a:rPr>
              <a:t>						</a:t>
            </a:r>
          </a:p>
          <a:p>
            <a:pPr algn="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20</a:t>
            </a:fld>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5"/>
            <a:ext cx="7858180" cy="714380"/>
          </a:xfrm>
        </p:spPr>
        <p:style>
          <a:lnRef idx="2">
            <a:schemeClr val="accent3"/>
          </a:lnRef>
          <a:fillRef idx="1">
            <a:schemeClr val="lt1"/>
          </a:fillRef>
          <a:effectRef idx="0">
            <a:schemeClr val="accent3"/>
          </a:effectRef>
          <a:fontRef idx="minor">
            <a:schemeClr val="dk1"/>
          </a:fontRef>
        </p:style>
        <p:txBody>
          <a:bodyPr>
            <a:normAutofit fontScale="90000"/>
          </a:bodyPr>
          <a:lstStyle/>
          <a:p>
            <a:pPr lvl="0"/>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a:t>
            </a:r>
            <a:r>
              <a:rPr lang="fr-CA"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Άρθρο 33 Γενικές αρχές για τη διαχείριση των οικονομικών του Δημοσίου</a:t>
            </a: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000108"/>
            <a:ext cx="7786742" cy="5715040"/>
          </a:xfrm>
          <a:noFill/>
          <a:ln>
            <a:noFill/>
          </a:ln>
        </p:spPr>
        <p:txBody>
          <a:bodyPr>
            <a:noAutofit/>
          </a:bodyPr>
          <a:lstStyle/>
          <a:p>
            <a:pPr marL="360363" indent="-333375" algn="just">
              <a:lnSpc>
                <a:spcPct val="170000"/>
              </a:lnSpc>
              <a:spcBef>
                <a:spcPts val="0"/>
              </a:spcBef>
              <a:buFont typeface="Wingdings" pitchFamily="2" charset="2"/>
              <a:buChar char="v"/>
            </a:pPr>
            <a:r>
              <a:rPr lang="el-GR" sz="2400" dirty="0" smtClean="0">
                <a:latin typeface="Calibri" pitchFamily="34" charset="0"/>
                <a:cs typeface="Calibri" pitchFamily="34" charset="0"/>
              </a:rPr>
              <a:t>Αρχή της </a:t>
            </a:r>
            <a:r>
              <a:rPr lang="el-GR" sz="2400" b="1" dirty="0" smtClean="0">
                <a:latin typeface="Calibri" pitchFamily="34" charset="0"/>
                <a:cs typeface="Calibri" pitchFamily="34" charset="0"/>
              </a:rPr>
              <a:t>χρηστής δημοσιονομικής διαχείρισης</a:t>
            </a:r>
          </a:p>
          <a:p>
            <a:pPr marL="360363" indent="-333375" algn="just">
              <a:lnSpc>
                <a:spcPct val="170000"/>
              </a:lnSpc>
              <a:spcBef>
                <a:spcPts val="0"/>
              </a:spcBef>
              <a:buFont typeface="Wingdings" pitchFamily="2" charset="2"/>
              <a:buChar char="ü"/>
            </a:pPr>
            <a:r>
              <a:rPr lang="el-GR" sz="2400" i="1" dirty="0" smtClean="0">
                <a:latin typeface="Calibri" pitchFamily="34" charset="0"/>
                <a:cs typeface="Calibri" pitchFamily="34" charset="0"/>
              </a:rPr>
              <a:t>αρχή της οικονομικότητας</a:t>
            </a:r>
          </a:p>
          <a:p>
            <a:pPr marL="360363" indent="-333375" algn="just">
              <a:lnSpc>
                <a:spcPct val="170000"/>
              </a:lnSpc>
              <a:spcBef>
                <a:spcPts val="0"/>
              </a:spcBef>
              <a:buFont typeface="Wingdings" pitchFamily="2" charset="2"/>
              <a:buChar char="ü"/>
            </a:pPr>
            <a:r>
              <a:rPr lang="el-GR" sz="2400" i="1" dirty="0" smtClean="0">
                <a:latin typeface="Calibri" pitchFamily="34" charset="0"/>
                <a:cs typeface="Calibri" pitchFamily="34" charset="0"/>
              </a:rPr>
              <a:t>αρχή της αποδοτικότητας</a:t>
            </a:r>
          </a:p>
          <a:p>
            <a:pPr marL="360363" indent="-333375" algn="just">
              <a:lnSpc>
                <a:spcPct val="170000"/>
              </a:lnSpc>
              <a:spcBef>
                <a:spcPts val="0"/>
              </a:spcBef>
              <a:buFont typeface="Wingdings" pitchFamily="2" charset="2"/>
              <a:buChar char="ü"/>
            </a:pPr>
            <a:r>
              <a:rPr lang="el-GR" sz="2400" i="1" dirty="0" smtClean="0">
                <a:latin typeface="Calibri" pitchFamily="34" charset="0"/>
                <a:cs typeface="Calibri" pitchFamily="34" charset="0"/>
              </a:rPr>
              <a:t>αρχή της αποτελεσματικότητας</a:t>
            </a:r>
          </a:p>
          <a:p>
            <a:pPr marL="360363" indent="-333375" algn="just">
              <a:lnSpc>
                <a:spcPct val="170000"/>
              </a:lnSpc>
              <a:spcBef>
                <a:spcPts val="0"/>
              </a:spcBef>
              <a:buFont typeface="Wingdings" pitchFamily="2" charset="2"/>
              <a:buChar char="v"/>
            </a:pPr>
            <a:r>
              <a:rPr lang="el-GR" sz="2400" dirty="0" smtClean="0">
                <a:latin typeface="Calibri" pitchFamily="34" charset="0"/>
                <a:cs typeface="Calibri" pitchFamily="34" charset="0"/>
              </a:rPr>
              <a:t>Αρχή της </a:t>
            </a:r>
            <a:r>
              <a:rPr lang="el-GR" sz="2400" b="1" dirty="0" smtClean="0">
                <a:latin typeface="Calibri" pitchFamily="34" charset="0"/>
                <a:cs typeface="Calibri" pitchFamily="34" charset="0"/>
              </a:rPr>
              <a:t>υπευθυνότητας</a:t>
            </a:r>
            <a:r>
              <a:rPr lang="el-GR" sz="2400" dirty="0" smtClean="0">
                <a:latin typeface="Calibri" pitchFamily="34" charset="0"/>
                <a:cs typeface="Calibri" pitchFamily="34" charset="0"/>
              </a:rPr>
              <a:t> &amp; της </a:t>
            </a:r>
            <a:r>
              <a:rPr lang="el-GR" sz="2400" b="1" dirty="0" smtClean="0">
                <a:latin typeface="Calibri" pitchFamily="34" charset="0"/>
                <a:cs typeface="Calibri" pitchFamily="34" charset="0"/>
              </a:rPr>
              <a:t>λογοδοσίας</a:t>
            </a:r>
          </a:p>
          <a:p>
            <a:pPr marL="360363" indent="-333375" algn="just">
              <a:lnSpc>
                <a:spcPct val="170000"/>
              </a:lnSpc>
              <a:spcBef>
                <a:spcPts val="0"/>
              </a:spcBef>
              <a:buFont typeface="Wingdings" pitchFamily="2" charset="2"/>
              <a:buChar char="v"/>
            </a:pPr>
            <a:r>
              <a:rPr lang="el-GR" sz="2400" dirty="0" smtClean="0">
                <a:latin typeface="Calibri" pitchFamily="34" charset="0"/>
                <a:cs typeface="Calibri" pitchFamily="34" charset="0"/>
              </a:rPr>
              <a:t>Αρχή της </a:t>
            </a:r>
            <a:r>
              <a:rPr lang="el-GR" sz="2400" b="1" dirty="0" smtClean="0">
                <a:latin typeface="Calibri" pitchFamily="34" charset="0"/>
                <a:cs typeface="Calibri" pitchFamily="34" charset="0"/>
              </a:rPr>
              <a:t>διαφάνειας</a:t>
            </a:r>
          </a:p>
          <a:p>
            <a:pPr marL="360363" indent="-333375" algn="just">
              <a:lnSpc>
                <a:spcPct val="170000"/>
              </a:lnSpc>
              <a:spcBef>
                <a:spcPts val="0"/>
              </a:spcBef>
              <a:buFont typeface="Wingdings" pitchFamily="2" charset="2"/>
              <a:buChar char="v"/>
            </a:pPr>
            <a:r>
              <a:rPr lang="el-GR" sz="2400" dirty="0" smtClean="0">
                <a:latin typeface="Calibri" pitchFamily="34" charset="0"/>
                <a:cs typeface="Calibri" pitchFamily="34" charset="0"/>
              </a:rPr>
              <a:t>Αρχή της </a:t>
            </a:r>
            <a:r>
              <a:rPr lang="el-GR" sz="2400" b="1" dirty="0" smtClean="0">
                <a:latin typeface="Calibri" pitchFamily="34" charset="0"/>
                <a:cs typeface="Calibri" pitchFamily="34" charset="0"/>
              </a:rPr>
              <a:t>ειλικρίνειας</a:t>
            </a:r>
            <a:endParaRPr lang="el-GR" sz="2400" b="1" dirty="0" smtClean="0">
              <a:ln>
                <a:solidFill>
                  <a:srgbClr val="00B050"/>
                </a:solidFill>
              </a:ln>
              <a:solidFill>
                <a:srgbClr val="FFC000"/>
              </a:solidFill>
              <a:latin typeface="Calibri" pitchFamily="34" charset="0"/>
              <a:cs typeface="Calibri" pitchFamily="34" charset="0"/>
            </a:endParaRPr>
          </a:p>
          <a:p>
            <a:pPr algn="just">
              <a:lnSpc>
                <a:spcPct val="170000"/>
              </a:lnSpc>
              <a:spcBef>
                <a:spcPts val="0"/>
              </a:spcBef>
            </a:pPr>
            <a:endParaRPr lang="el-GR" sz="7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a:p>
            <a:pPr algn="just"/>
            <a:endParaRPr lang="el-GR" sz="7200" b="1" dirty="0" smtClean="0">
              <a:solidFill>
                <a:srgbClr val="FF0000"/>
              </a:solidFill>
              <a:latin typeface="Calibri" pitchFamily="34" charset="0"/>
              <a:cs typeface="Calibri" pitchFamily="34" charset="0"/>
            </a:endParaRPr>
          </a:p>
          <a:p>
            <a:pPr algn="just"/>
            <a:endParaRPr lang="el-GR" sz="2400" b="1" dirty="0" smtClean="0">
              <a:solidFill>
                <a:srgbClr val="FF0000"/>
              </a:solidFill>
              <a:latin typeface="Calibri" pitchFamily="34" charset="0"/>
              <a:cs typeface="Calibri" pitchFamily="34" charset="0"/>
            </a:endParaRPr>
          </a:p>
          <a:p>
            <a:pPr algn="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21</a:t>
            </a:fld>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5"/>
            <a:ext cx="7858180" cy="405257"/>
          </a:xfrm>
        </p:spPr>
        <p:style>
          <a:lnRef idx="2">
            <a:schemeClr val="accent3"/>
          </a:lnRef>
          <a:fillRef idx="1">
            <a:schemeClr val="lt1"/>
          </a:fillRef>
          <a:effectRef idx="0">
            <a:schemeClr val="accent3"/>
          </a:effectRef>
          <a:fontRef idx="minor">
            <a:schemeClr val="dk1"/>
          </a:fontRef>
        </p:style>
        <p:txBody>
          <a:bodyPr>
            <a:normAutofit fontScale="90000"/>
          </a:bodyPr>
          <a:lstStyle/>
          <a:p>
            <a:pPr lvl="0"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a:t>
            </a:r>
            <a:r>
              <a:rPr lang="fr-CA"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Άρθρο 33</a:t>
            </a: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620688"/>
            <a:ext cx="7786742" cy="6094460"/>
          </a:xfrm>
          <a:noFill/>
          <a:ln>
            <a:noFill/>
          </a:ln>
        </p:spPr>
        <p:txBody>
          <a:bodyPr>
            <a:noAutofit/>
          </a:bodyPr>
          <a:lstStyle/>
          <a:p>
            <a:pPr marL="180975" indent="-153988" algn="just">
              <a:lnSpc>
                <a:spcPct val="150000"/>
              </a:lnSpc>
              <a:spcBef>
                <a:spcPts val="0"/>
              </a:spcBef>
              <a:buFont typeface="Wingdings" pitchFamily="2" charset="2"/>
              <a:buChar char="Ø"/>
              <a:tabLst>
                <a:tab pos="180975" algn="l"/>
              </a:tabLst>
            </a:pPr>
            <a:r>
              <a:rPr lang="el-GR" sz="1400" b="1" dirty="0" smtClean="0">
                <a:solidFill>
                  <a:srgbClr val="FF0000"/>
                </a:solidFill>
                <a:latin typeface="Arial" pitchFamily="34" charset="0"/>
                <a:cs typeface="Arial" pitchFamily="34" charset="0"/>
              </a:rPr>
              <a:t>ΕλΣυν/Κλ.7/51/2016</a:t>
            </a:r>
            <a:r>
              <a:rPr lang="el-GR" sz="1400" dirty="0" smtClean="0">
                <a:latin typeface="Arial" pitchFamily="34" charset="0"/>
                <a:cs typeface="Arial" pitchFamily="34" charset="0"/>
              </a:rPr>
              <a:t> </a:t>
            </a:r>
            <a:r>
              <a:rPr lang="el-GR" sz="1400" b="1" dirty="0" smtClean="0">
                <a:solidFill>
                  <a:srgbClr val="FF0000"/>
                </a:solidFill>
                <a:latin typeface="Arial" pitchFamily="34" charset="0"/>
                <a:cs typeface="Arial" pitchFamily="34" charset="0"/>
              </a:rPr>
              <a:t>Προσήκον μέτρο-Αρχή οικονομικότητας </a:t>
            </a:r>
            <a:r>
              <a:rPr lang="el-GR" sz="1400" dirty="0" smtClean="0">
                <a:latin typeface="Arial" pitchFamily="34" charset="0"/>
                <a:cs typeface="Arial" pitchFamily="34" charset="0"/>
              </a:rPr>
              <a:t>«…Η αμοιβή …υπερβαίνει προδήλως, </a:t>
            </a:r>
            <a:r>
              <a:rPr lang="el-GR" sz="1400" b="1" dirty="0" smtClean="0">
                <a:latin typeface="Arial" pitchFamily="34" charset="0"/>
                <a:cs typeface="Arial" pitchFamily="34" charset="0"/>
              </a:rPr>
              <a:t>κατά την κοινή πείρα,</a:t>
            </a:r>
            <a:r>
              <a:rPr lang="el-GR" sz="1400" dirty="0" smtClean="0">
                <a:latin typeface="Arial" pitchFamily="34" charset="0"/>
                <a:cs typeface="Arial" pitchFamily="34" charset="0"/>
              </a:rPr>
              <a:t> το προσήκον μέτρο και </a:t>
            </a:r>
            <a:r>
              <a:rPr lang="el-GR" sz="1400" b="1" u="sng" dirty="0" smtClean="0">
                <a:solidFill>
                  <a:srgbClr val="7030A0"/>
                </a:solidFill>
                <a:latin typeface="Arial" pitchFamily="34" charset="0"/>
                <a:cs typeface="Arial" pitchFamily="34" charset="0"/>
              </a:rPr>
              <a:t>αντιβαίνει στην αρχή της οικονομικότητα</a:t>
            </a:r>
            <a:r>
              <a:rPr lang="el-GR" sz="1400" b="1" dirty="0" smtClean="0">
                <a:latin typeface="Arial" pitchFamily="34" charset="0"/>
                <a:cs typeface="Arial" pitchFamily="34" charset="0"/>
              </a:rPr>
              <a:t>ς</a:t>
            </a:r>
            <a:r>
              <a:rPr lang="el-GR" sz="1400" dirty="0" smtClean="0">
                <a:latin typeface="Arial" pitchFamily="34" charset="0"/>
                <a:cs typeface="Arial" pitchFamily="34" charset="0"/>
              </a:rPr>
              <a:t>, η οποία ως μερικότερη εκδήλωση της γενικής αρχής της χρηστής δημοσιονομικής διαχείρισης, </a:t>
            </a:r>
            <a:r>
              <a:rPr lang="el-GR" sz="1400" b="1" dirty="0" smtClean="0">
                <a:latin typeface="Arial" pitchFamily="34" charset="0"/>
                <a:cs typeface="Arial" pitchFamily="34" charset="0"/>
              </a:rPr>
              <a:t>επιβάλλει την εκπλήρωση των σκοπών </a:t>
            </a:r>
            <a:r>
              <a:rPr lang="el-GR" sz="1400" dirty="0" smtClean="0">
                <a:latin typeface="Arial" pitchFamily="34" charset="0"/>
                <a:cs typeface="Arial" pitchFamily="34" charset="0"/>
              </a:rPr>
              <a:t>των δημοτικών ΝΠ με την κατά το </a:t>
            </a:r>
            <a:r>
              <a:rPr lang="el-GR" sz="1400" b="1" dirty="0" smtClean="0">
                <a:solidFill>
                  <a:srgbClr val="7030A0"/>
                </a:solidFill>
                <a:latin typeface="Arial" pitchFamily="34" charset="0"/>
                <a:cs typeface="Arial" pitchFamily="34" charset="0"/>
              </a:rPr>
              <a:t>δυνατόν ελάχιστη επιβάρυνση του προϋπολογισμού τους</a:t>
            </a:r>
            <a:r>
              <a:rPr lang="el-GR" sz="1400" dirty="0" smtClean="0">
                <a:latin typeface="Arial" pitchFamily="34" charset="0"/>
                <a:cs typeface="Arial" pitchFamily="34" charset="0"/>
              </a:rPr>
              <a:t>». </a:t>
            </a:r>
          </a:p>
          <a:p>
            <a:pPr marL="180975" indent="-153988" algn="just">
              <a:lnSpc>
                <a:spcPct val="150000"/>
              </a:lnSpc>
              <a:spcBef>
                <a:spcPts val="0"/>
              </a:spcBef>
              <a:buFont typeface="Wingdings" pitchFamily="2" charset="2"/>
              <a:buChar char="Ø"/>
            </a:pPr>
            <a:r>
              <a:rPr lang="el-GR" sz="1400" b="1" dirty="0" smtClean="0">
                <a:solidFill>
                  <a:srgbClr val="FF0000"/>
                </a:solidFill>
                <a:latin typeface="Arial" pitchFamily="34" charset="0"/>
                <a:cs typeface="Arial" pitchFamily="34" charset="0"/>
              </a:rPr>
              <a:t>ΕλΣυν/Κλ.7/164/2016 Δημοσιότητα-Προσήκον</a:t>
            </a:r>
            <a:r>
              <a:rPr lang="el-GR" sz="1400" dirty="0" smtClean="0">
                <a:latin typeface="Arial" pitchFamily="34" charset="0"/>
                <a:cs typeface="Arial" pitchFamily="34" charset="0"/>
              </a:rPr>
              <a:t> </a:t>
            </a:r>
            <a:r>
              <a:rPr lang="el-GR" sz="1400" b="1" dirty="0" smtClean="0">
                <a:solidFill>
                  <a:srgbClr val="FF0000"/>
                </a:solidFill>
                <a:latin typeface="Arial" pitchFamily="34" charset="0"/>
                <a:cs typeface="Arial" pitchFamily="34" charset="0"/>
              </a:rPr>
              <a:t>μέτρο</a:t>
            </a:r>
            <a:r>
              <a:rPr lang="el-GR" sz="1400" dirty="0" smtClean="0">
                <a:latin typeface="Arial" pitchFamily="34" charset="0"/>
                <a:cs typeface="Arial" pitchFamily="34" charset="0"/>
              </a:rPr>
              <a:t> «…Ομοίως απορριπτέος, ως αόριστος, είναι και ο λόγος διαφωνίας περί υπέρβασης του προσήκοντος μέτρου, όσον αφορά στην κοστολόγηση από ...των ανωτέρω παραδοτέων υπηρεσιών, ενόψει της υπάρχουσας οικονομικής συγκυρίας και με βάση τα </a:t>
            </a:r>
            <a:r>
              <a:rPr lang="el-GR" sz="1400" b="1" dirty="0" smtClean="0">
                <a:latin typeface="Arial" pitchFamily="34" charset="0"/>
                <a:cs typeface="Arial" pitchFamily="34" charset="0"/>
              </a:rPr>
              <a:t>διδάγματα της κοινής πείρας και λογικής</a:t>
            </a:r>
            <a:r>
              <a:rPr lang="el-GR" sz="1400" dirty="0" smtClean="0">
                <a:latin typeface="Arial" pitchFamily="34" charset="0"/>
                <a:cs typeface="Arial" pitchFamily="34" charset="0"/>
              </a:rPr>
              <a:t>, καθώς εκφέρεται απλώς συμπερασματικά, </a:t>
            </a:r>
            <a:r>
              <a:rPr lang="el-GR" sz="1400" dirty="0" smtClean="0">
                <a:solidFill>
                  <a:srgbClr val="7030A0"/>
                </a:solidFill>
                <a:latin typeface="Arial" pitchFamily="34" charset="0"/>
                <a:cs typeface="Arial" pitchFamily="34" charset="0"/>
              </a:rPr>
              <a:t>χωρίς να προσδιορίζονται τα </a:t>
            </a:r>
            <a:r>
              <a:rPr lang="el-GR" sz="1400" b="1" dirty="0" smtClean="0">
                <a:solidFill>
                  <a:srgbClr val="7030A0"/>
                </a:solidFill>
                <a:latin typeface="Arial" pitchFamily="34" charset="0"/>
                <a:cs typeface="Arial" pitchFamily="34" charset="0"/>
              </a:rPr>
              <a:t>κριτήρια οριοθέτησης του προσήκοντος μέτρου</a:t>
            </a:r>
            <a:r>
              <a:rPr lang="el-GR" sz="1400" dirty="0" smtClean="0">
                <a:latin typeface="Arial" pitchFamily="34" charset="0"/>
                <a:cs typeface="Arial" pitchFamily="34" charset="0"/>
              </a:rPr>
              <a:t>. Ειδικότερα, δεν παρατίθενται </a:t>
            </a:r>
            <a:r>
              <a:rPr lang="el-GR" sz="1400" b="1" dirty="0" smtClean="0">
                <a:latin typeface="Arial" pitchFamily="34" charset="0"/>
                <a:cs typeface="Arial" pitchFamily="34" charset="0"/>
              </a:rPr>
              <a:t>συγκριτικά στοιχεία σχετικά με αντίστοιχες - από πλευράς αντικειμένου και διάρκειας - συμβάσεις</a:t>
            </a:r>
            <a:r>
              <a:rPr lang="el-GR" sz="1400" dirty="0" smtClean="0">
                <a:latin typeface="Arial" pitchFamily="34" charset="0"/>
                <a:cs typeface="Arial" pitchFamily="34" charset="0"/>
              </a:rPr>
              <a:t>, ή οποιοδήποτε άλλο πρόσφορο στοιχείο, ικανό να αιτιολογήσει την </a:t>
            </a:r>
            <a:r>
              <a:rPr lang="el-GR" sz="1400" dirty="0" err="1" smtClean="0">
                <a:latin typeface="Arial" pitchFamily="34" charset="0"/>
                <a:cs typeface="Arial" pitchFamily="34" charset="0"/>
              </a:rPr>
              <a:t>επικληθείσα</a:t>
            </a:r>
            <a:r>
              <a:rPr lang="el-GR" sz="1400" dirty="0" smtClean="0">
                <a:latin typeface="Arial" pitchFamily="34" charset="0"/>
                <a:cs typeface="Arial" pitchFamily="34" charset="0"/>
              </a:rPr>
              <a:t> υπέρβαση, ώστε να μπορεί να </a:t>
            </a:r>
            <a:r>
              <a:rPr lang="el-GR" sz="1400" b="1" dirty="0" smtClean="0">
                <a:latin typeface="Arial" pitchFamily="34" charset="0"/>
                <a:cs typeface="Arial" pitchFamily="34" charset="0"/>
              </a:rPr>
              <a:t>εξαχθεί ασφαλής κρίση</a:t>
            </a:r>
            <a:r>
              <a:rPr lang="el-GR" sz="1400" dirty="0" smtClean="0">
                <a:latin typeface="Arial" pitchFamily="34" charset="0"/>
                <a:cs typeface="Arial" pitchFamily="34" charset="0"/>
              </a:rPr>
              <a:t>, εάν το ελεγχόμενο μέρος της δαπάνης της σύμβασης, σε εκτέλεση της οποίας εκδόθηκε το επίμαχο ΧΕ, </a:t>
            </a:r>
            <a:r>
              <a:rPr lang="el-GR" sz="1400" b="1" dirty="0" smtClean="0">
                <a:solidFill>
                  <a:srgbClr val="7030A0"/>
                </a:solidFill>
                <a:latin typeface="Arial" pitchFamily="34" charset="0"/>
                <a:cs typeface="Arial" pitchFamily="34" charset="0"/>
              </a:rPr>
              <a:t>υπερβαίνει, κατά τις συναλλακτικές αντιλήψεις, το επιβαλλόμενο από τη φύση της προσήκον μέτρο </a:t>
            </a:r>
            <a:r>
              <a:rPr lang="el-GR" sz="1400" dirty="0" smtClean="0">
                <a:latin typeface="Arial" pitchFamily="34" charset="0"/>
                <a:cs typeface="Arial" pitchFamily="34" charset="0"/>
              </a:rPr>
              <a:t>(ενδεικτικά, Πράξη 384/2015 του Κλιμακίου τούτου).</a:t>
            </a:r>
          </a:p>
          <a:p>
            <a:pPr algn="just"/>
            <a:r>
              <a:rPr lang="el-GR" sz="1800" dirty="0" smtClean="0">
                <a:solidFill>
                  <a:schemeClr val="tx1"/>
                </a:solidFill>
                <a:latin typeface="Calibri" pitchFamily="34" charset="0"/>
                <a:cs typeface="Calibri" pitchFamily="34" charset="0"/>
              </a:rPr>
              <a:t>				</a:t>
            </a: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22</a:t>
            </a:fld>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5"/>
            <a:ext cx="7858180" cy="621281"/>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Άρθρα 49, 50 &amp; 51</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908720"/>
            <a:ext cx="7786742" cy="5806428"/>
          </a:xfrm>
          <a:noFill/>
          <a:ln>
            <a:noFill/>
          </a:ln>
        </p:spPr>
        <p:txBody>
          <a:bodyPr>
            <a:normAutofit fontScale="92500" lnSpcReduction="10000"/>
          </a:bodyPr>
          <a:lstStyle/>
          <a:p>
            <a:pPr marL="265113" indent="-238125" algn="just">
              <a:lnSpc>
                <a:spcPct val="170000"/>
              </a:lnSpc>
              <a:spcBef>
                <a:spcPts val="0"/>
              </a:spcBef>
              <a:buFont typeface="Wingdings" pitchFamily="2" charset="2"/>
              <a:buChar char="Ø"/>
              <a:tabLst>
                <a:tab pos="176213" algn="l"/>
              </a:tabLst>
            </a:pPr>
            <a:r>
              <a:rPr lang="el-GR" sz="22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Calibri" pitchFamily="34" charset="0"/>
                <a:cs typeface="Calibri" pitchFamily="34" charset="0"/>
              </a:rPr>
              <a:t>Γενικές αρχές κατάρτισης του ΚΠ &amp; των  προϋπολογισμών των φορέων της Γενικής Κυβέρνησης:</a:t>
            </a:r>
            <a:endParaRPr lang="el-GR" sz="2200" dirty="0" smtClean="0">
              <a:solidFill>
                <a:srgbClr val="0070C0"/>
              </a:solidFill>
              <a:latin typeface="Calibri" pitchFamily="34" charset="0"/>
              <a:cs typeface="Calibri" pitchFamily="34" charset="0"/>
            </a:endParaRPr>
          </a:p>
          <a:p>
            <a:pPr marL="363538" indent="-363538" algn="just">
              <a:lnSpc>
                <a:spcPct val="170000"/>
              </a:lnSpc>
              <a:spcBef>
                <a:spcPts val="0"/>
              </a:spcBef>
              <a:buFont typeface="Wingdings" pitchFamily="2" charset="2"/>
              <a:buChar char="ü"/>
            </a:pPr>
            <a:r>
              <a:rPr lang="el-GR" dirty="0" smtClean="0">
                <a:latin typeface="Calibri" pitchFamily="34" charset="0"/>
                <a:cs typeface="Calibri" pitchFamily="34" charset="0"/>
              </a:rPr>
              <a:t>Αρχή της ετήσιας διάρκειας</a:t>
            </a:r>
          </a:p>
          <a:p>
            <a:pPr marL="363538" indent="-363538" algn="just">
              <a:lnSpc>
                <a:spcPct val="170000"/>
              </a:lnSpc>
              <a:spcBef>
                <a:spcPts val="0"/>
              </a:spcBef>
              <a:buFont typeface="Wingdings" pitchFamily="2" charset="2"/>
              <a:buChar char="ü"/>
            </a:pPr>
            <a:r>
              <a:rPr lang="el-GR" dirty="0" smtClean="0">
                <a:latin typeface="Calibri" pitchFamily="34" charset="0"/>
                <a:cs typeface="Calibri" pitchFamily="34" charset="0"/>
              </a:rPr>
              <a:t>Αρχές της ενότητας &amp; της καθολικότητας </a:t>
            </a:r>
          </a:p>
          <a:p>
            <a:pPr marL="360363" indent="-333375" algn="just">
              <a:lnSpc>
                <a:spcPct val="170000"/>
              </a:lnSpc>
              <a:spcBef>
                <a:spcPts val="0"/>
              </a:spcBef>
              <a:buFont typeface="Wingdings" pitchFamily="2" charset="2"/>
              <a:buChar char="Ø"/>
            </a:pPr>
            <a:r>
              <a:rPr lang="el-GR" b="1" dirty="0" smtClean="0">
                <a:solidFill>
                  <a:srgbClr val="FF0000"/>
                </a:solidFill>
                <a:latin typeface="Calibri" pitchFamily="34" charset="0"/>
                <a:cs typeface="Calibri" pitchFamily="34" charset="0"/>
              </a:rPr>
              <a:t>Κατάρτιση του προϋπολογισμού βάσει στόχων &amp; συνολικών ορίων δαπανών Μ.Π.Δ.Σ.</a:t>
            </a:r>
          </a:p>
          <a:p>
            <a:pPr marL="360363" lvl="0" indent="-333375" algn="just">
              <a:lnSpc>
                <a:spcPct val="170000"/>
              </a:lnSpc>
              <a:spcBef>
                <a:spcPts val="0"/>
              </a:spcBef>
              <a:buFont typeface="Wingdings" pitchFamily="2" charset="2"/>
              <a:buChar char="Ø"/>
            </a:pPr>
            <a:r>
              <a:rPr lang="fr-CA" b="1" dirty="0" smtClean="0">
                <a:solidFill>
                  <a:srgbClr val="C00000"/>
                </a:solidFill>
                <a:latin typeface="Calibri" pitchFamily="34" charset="0"/>
                <a:cs typeface="Calibri" pitchFamily="34" charset="0"/>
              </a:rPr>
              <a:t>Γενικές αρχές κατάρτισης του ετήσιου Κ</a:t>
            </a:r>
            <a:r>
              <a:rPr lang="el-GR" sz="2900" b="1" dirty="0" smtClean="0">
                <a:solidFill>
                  <a:srgbClr val="C00000"/>
                </a:solidFill>
                <a:latin typeface="Calibri" pitchFamily="34" charset="0"/>
                <a:cs typeface="Calibri" pitchFamily="34" charset="0"/>
              </a:rPr>
              <a:t>Π</a:t>
            </a:r>
          </a:p>
          <a:p>
            <a:pPr algn="just"/>
            <a:endParaRPr lang="el-GR" sz="7200" b="1" dirty="0" smtClean="0">
              <a:solidFill>
                <a:srgbClr val="FF0000"/>
              </a:solidFill>
              <a:latin typeface="Calibri" pitchFamily="34" charset="0"/>
              <a:cs typeface="Calibri" pitchFamily="34" charset="0"/>
            </a:endParaRPr>
          </a:p>
          <a:p>
            <a:pPr algn="just"/>
            <a:endParaRPr lang="el-GR" sz="2400" b="1" dirty="0" smtClean="0">
              <a:solidFill>
                <a:srgbClr val="FF0000"/>
              </a:solidFill>
              <a:latin typeface="Calibri" pitchFamily="34" charset="0"/>
              <a:cs typeface="Calibri" pitchFamily="34" charset="0"/>
            </a:endParaRPr>
          </a:p>
          <a:p>
            <a:pPr algn="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23</a:t>
            </a:fld>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4"/>
            <a:ext cx="7858180" cy="857257"/>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89 Υπηρεσίες Δημοσιονομικού Ελέγχου - Ειδικά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Λογιστήρια</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214422"/>
            <a:ext cx="7786742" cy="5500726"/>
          </a:xfrm>
          <a:noFill/>
          <a:ln>
            <a:noFill/>
          </a:ln>
        </p:spPr>
        <p:txBody>
          <a:bodyPr>
            <a:noAutofit/>
          </a:bodyPr>
          <a:lstStyle/>
          <a:p>
            <a:pPr marL="360363" indent="-333375" algn="just">
              <a:lnSpc>
                <a:spcPct val="170000"/>
              </a:lnSpc>
              <a:spcBef>
                <a:spcPts val="0"/>
              </a:spcBef>
              <a:buFont typeface="Wingdings" pitchFamily="2" charset="2"/>
              <a:buChar char="Ø"/>
            </a:pPr>
            <a:r>
              <a:rPr lang="el-GR" sz="1800" dirty="0" smtClean="0">
                <a:latin typeface="Calibri" pitchFamily="34" charset="0"/>
                <a:cs typeface="Calibri" pitchFamily="34" charset="0"/>
              </a:rPr>
              <a:t>Υπηρεσίες του ΓΛΚ. Το προσωπικό των ΥΔΕ &amp; Ειδικών Λογιστηρίων δεν θεωρούνται </a:t>
            </a:r>
            <a:r>
              <a:rPr lang="el-GR" sz="1800" b="1" dirty="0" smtClean="0">
                <a:solidFill>
                  <a:srgbClr val="0070C0"/>
                </a:solidFill>
                <a:latin typeface="Calibri" pitchFamily="34" charset="0"/>
                <a:cs typeface="Calibri" pitchFamily="34" charset="0"/>
              </a:rPr>
              <a:t>δημόσιοι υπόλογοι &amp; ευθύνονται μόνο για δόλο ή βαρεία αμέλεια</a:t>
            </a:r>
            <a:r>
              <a:rPr lang="el-GR" sz="1800" dirty="0" smtClean="0">
                <a:latin typeface="Calibri" pitchFamily="34" charset="0"/>
                <a:cs typeface="Calibri" pitchFamily="34" charset="0"/>
              </a:rPr>
              <a:t>. </a:t>
            </a:r>
            <a:r>
              <a:rPr lang="el-GR" sz="1800" u="sng" dirty="0" smtClean="0">
                <a:solidFill>
                  <a:srgbClr val="FF0000"/>
                </a:solidFill>
                <a:latin typeface="Calibri" pitchFamily="34" charset="0"/>
                <a:cs typeface="Calibri" pitchFamily="34" charset="0"/>
              </a:rPr>
              <a:t>Αρμοδιότητες</a:t>
            </a:r>
            <a:r>
              <a:rPr lang="el-GR" sz="1800" dirty="0" smtClean="0">
                <a:solidFill>
                  <a:srgbClr val="FF0000"/>
                </a:solidFill>
                <a:latin typeface="Calibri" pitchFamily="34" charset="0"/>
                <a:cs typeface="Calibri" pitchFamily="34" charset="0"/>
              </a:rPr>
              <a:t>:</a:t>
            </a:r>
          </a:p>
          <a:p>
            <a:pPr marL="360363" indent="-333375" algn="just">
              <a:lnSpc>
                <a:spcPct val="170000"/>
              </a:lnSpc>
              <a:spcBef>
                <a:spcPts val="0"/>
              </a:spcBef>
              <a:buFont typeface="Wingdings" pitchFamily="2" charset="2"/>
              <a:buChar char="ü"/>
            </a:pPr>
            <a:r>
              <a:rPr lang="el-GR" sz="1800" dirty="0" smtClean="0">
                <a:latin typeface="Calibri" pitchFamily="34" charset="0"/>
                <a:cs typeface="Calibri" pitchFamily="34" charset="0"/>
              </a:rPr>
              <a:t>Εισηγούνται για την κατάρτιση του προϋπολογισμού των φορέων, των οποίων ελέγχουν τις δαπάνες και παρακολουθούν την ορθή εκτέλεσή του.</a:t>
            </a:r>
          </a:p>
          <a:p>
            <a:pPr marL="360363" indent="-333375" algn="just">
              <a:lnSpc>
                <a:spcPct val="170000"/>
              </a:lnSpc>
              <a:spcBef>
                <a:spcPts val="0"/>
              </a:spcBef>
              <a:buFont typeface="Wingdings" pitchFamily="2" charset="2"/>
              <a:buChar char="ü"/>
            </a:pPr>
            <a:r>
              <a:rPr lang="el-GR" sz="1800" b="1" dirty="0" smtClean="0">
                <a:solidFill>
                  <a:srgbClr val="FF0000"/>
                </a:solidFill>
                <a:latin typeface="Calibri" pitchFamily="34" charset="0"/>
                <a:cs typeface="Calibri" pitchFamily="34" charset="0"/>
              </a:rPr>
              <a:t>Ελέγχουν τη νομιμότητα και κανονικότητα &amp; προβαίνουν στην εκκαθάριση &amp; εντολή πληρωμής των δημοσίων δαπανών &amp; κάθε άλλης δαπάνης, </a:t>
            </a:r>
            <a:r>
              <a:rPr lang="el-GR" sz="1800" dirty="0" smtClean="0">
                <a:latin typeface="Calibri" pitchFamily="34" charset="0"/>
                <a:cs typeface="Calibri" pitchFamily="34" charset="0"/>
              </a:rPr>
              <a:t>ο έλεγχος της οποίας ανατίθεται σε αυτές με νόμο, με την επιφύλαξη των διατάξεων της παραγράφου του άρθρου 91 για τις δαπάνες που αναφέρονται στην παράγραφο αυτή.</a:t>
            </a:r>
          </a:p>
          <a:p>
            <a:pPr algn="just">
              <a:lnSpc>
                <a:spcPct val="170000"/>
              </a:lnSpc>
              <a:spcBef>
                <a:spcPts val="0"/>
              </a:spcBef>
            </a:pPr>
            <a:endParaRPr lang="el-GR" sz="2400" b="1" dirty="0" smtClean="0">
              <a:solidFill>
                <a:srgbClr val="FF0000"/>
              </a:solidFill>
              <a:latin typeface="Calibri" pitchFamily="34" charset="0"/>
              <a:cs typeface="Calibri" pitchFamily="34" charset="0"/>
            </a:endParaRPr>
          </a:p>
          <a:p>
            <a:pPr algn="just">
              <a:lnSpc>
                <a:spcPct val="170000"/>
              </a:lnSpc>
              <a:spcBef>
                <a:spcPts val="0"/>
              </a:spcBef>
            </a:pPr>
            <a:endParaRPr lang="el-GR" sz="2400" b="1" dirty="0" smtClean="0">
              <a:solidFill>
                <a:srgbClr val="FF0000"/>
              </a:solidFill>
              <a:latin typeface="Calibri" pitchFamily="34" charset="0"/>
              <a:cs typeface="Calibri" pitchFamily="34" charset="0"/>
            </a:endParaRPr>
          </a:p>
          <a:p>
            <a:pPr algn="just">
              <a:lnSpc>
                <a:spcPct val="170000"/>
              </a:lnSpc>
              <a:spcBef>
                <a:spcPts val="0"/>
              </a:spcBef>
            </a:pP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24</a:t>
            </a:fld>
            <a:endParaRPr 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4"/>
            <a:ext cx="7858180" cy="857257"/>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89 Υπηρεσίες Δημοσιονομικού Ελέγχου - Ειδικά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Λογιστήρια</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214422"/>
            <a:ext cx="7786742" cy="5500726"/>
          </a:xfrm>
          <a:noFill/>
          <a:ln>
            <a:noFill/>
          </a:ln>
        </p:spPr>
        <p:txBody>
          <a:bodyPr>
            <a:normAutofit fontScale="77500" lnSpcReduction="20000"/>
          </a:bodyPr>
          <a:lstStyle/>
          <a:p>
            <a:pPr marL="360363" indent="-333375" algn="just">
              <a:lnSpc>
                <a:spcPct val="170000"/>
              </a:lnSpc>
              <a:spcBef>
                <a:spcPts val="0"/>
              </a:spcBef>
              <a:buFont typeface="Wingdings" pitchFamily="2" charset="2"/>
              <a:buChar char="ü"/>
            </a:pPr>
            <a:r>
              <a:rPr lang="el-GR" sz="2900" dirty="0" smtClean="0">
                <a:latin typeface="Calibri" pitchFamily="34" charset="0"/>
                <a:cs typeface="Calibri" pitchFamily="34" charset="0"/>
              </a:rPr>
              <a:t>Συνδράμουν τους ελέγχους που διενεργούνται από το ΓΛΚ</a:t>
            </a:r>
          </a:p>
          <a:p>
            <a:pPr marL="360363" indent="-333375" algn="just">
              <a:lnSpc>
                <a:spcPct val="170000"/>
              </a:lnSpc>
              <a:spcBef>
                <a:spcPts val="0"/>
              </a:spcBef>
              <a:buFont typeface="Wingdings" pitchFamily="2" charset="2"/>
              <a:buChar char="ü"/>
            </a:pPr>
            <a:r>
              <a:rPr lang="el-GR" sz="2900" dirty="0" smtClean="0">
                <a:latin typeface="Calibri" pitchFamily="34" charset="0"/>
                <a:cs typeface="Calibri" pitchFamily="34" charset="0"/>
              </a:rPr>
              <a:t>Βεβαιώνουν στις πράξεις διορισμών, εντάξεων προαγωγών, αποσπάσεων και μετατάξεων</a:t>
            </a:r>
          </a:p>
          <a:p>
            <a:pPr marL="360363" indent="-333375" algn="just">
              <a:lnSpc>
                <a:spcPct val="170000"/>
              </a:lnSpc>
              <a:spcBef>
                <a:spcPts val="0"/>
              </a:spcBef>
              <a:buFont typeface="Wingdings" pitchFamily="2" charset="2"/>
              <a:buChar char="ü"/>
            </a:pPr>
            <a:r>
              <a:rPr lang="el-GR" sz="2900" dirty="0" smtClean="0">
                <a:latin typeface="Calibri" pitchFamily="34" charset="0"/>
                <a:cs typeface="Calibri" pitchFamily="34" charset="0"/>
              </a:rPr>
              <a:t>Καταρτίζουν τον απολογισμό εξόδων των φορέων του ΚΠ</a:t>
            </a:r>
          </a:p>
          <a:p>
            <a:pPr marL="360363" indent="-333375" algn="just">
              <a:lnSpc>
                <a:spcPct val="170000"/>
              </a:lnSpc>
              <a:spcBef>
                <a:spcPts val="0"/>
              </a:spcBef>
              <a:buFont typeface="Wingdings" pitchFamily="2" charset="2"/>
              <a:buChar char="ü"/>
            </a:pPr>
            <a:r>
              <a:rPr lang="el-GR" sz="2900" dirty="0" smtClean="0">
                <a:latin typeface="Calibri" pitchFamily="34" charset="0"/>
                <a:cs typeface="Calibri" pitchFamily="34" charset="0"/>
              </a:rPr>
              <a:t>Παρέχουν στοιχεία στο </a:t>
            </a:r>
            <a:r>
              <a:rPr lang="el-GR" sz="2900" dirty="0" err="1" smtClean="0">
                <a:latin typeface="Calibri" pitchFamily="34" charset="0"/>
                <a:cs typeface="Calibri" pitchFamily="34" charset="0"/>
              </a:rPr>
              <a:t>ΥπΟικ</a:t>
            </a:r>
            <a:r>
              <a:rPr lang="el-GR" sz="2900" dirty="0" smtClean="0">
                <a:latin typeface="Calibri" pitchFamily="34" charset="0"/>
                <a:cs typeface="Calibri" pitchFamily="34" charset="0"/>
              </a:rPr>
              <a:t> &amp; για τις υπό πληρωμή δαπάνες </a:t>
            </a:r>
          </a:p>
          <a:p>
            <a:pPr marL="360363" indent="-333375" algn="just">
              <a:lnSpc>
                <a:spcPct val="170000"/>
              </a:lnSpc>
              <a:spcBef>
                <a:spcPts val="0"/>
              </a:spcBef>
              <a:buFont typeface="Wingdings" pitchFamily="2" charset="2"/>
              <a:buChar char="ü"/>
            </a:pPr>
            <a:r>
              <a:rPr lang="el-GR" sz="2900" dirty="0" smtClean="0">
                <a:latin typeface="Calibri" pitchFamily="34" charset="0"/>
                <a:cs typeface="Calibri" pitchFamily="34" charset="0"/>
              </a:rPr>
              <a:t>Εξοφλούν τα χρηματικά εντάλματα του άρθρου 93</a:t>
            </a:r>
          </a:p>
          <a:p>
            <a:pPr marL="360363" indent="-333375" algn="just">
              <a:lnSpc>
                <a:spcPct val="170000"/>
              </a:lnSpc>
              <a:spcBef>
                <a:spcPts val="0"/>
              </a:spcBef>
              <a:buFont typeface="Wingdings" pitchFamily="2" charset="2"/>
              <a:buChar char="ü"/>
            </a:pPr>
            <a:r>
              <a:rPr lang="el-GR" sz="2900" dirty="0" smtClean="0">
                <a:latin typeface="Calibri" pitchFamily="34" charset="0"/>
                <a:cs typeface="Calibri" pitchFamily="34" charset="0"/>
              </a:rPr>
              <a:t> Ασκούν κάθε άλλη αρμοδιότητα που τους ανατίθεται</a:t>
            </a:r>
          </a:p>
          <a:p>
            <a:pPr marL="360363" indent="-333375" algn="just">
              <a:lnSpc>
                <a:spcPct val="170000"/>
              </a:lnSpc>
              <a:spcBef>
                <a:spcPts val="0"/>
              </a:spcBef>
              <a:buFont typeface="Wingdings" pitchFamily="2" charset="2"/>
              <a:buChar char="ü"/>
            </a:pPr>
            <a:r>
              <a:rPr lang="el-GR" sz="2900" dirty="0" smtClean="0">
                <a:latin typeface="Calibri" pitchFamily="34" charset="0"/>
                <a:cs typeface="Calibri" pitchFamily="34" charset="0"/>
              </a:rPr>
              <a:t>Ειδικές Διατάξεις για το Ειδικό Λογιστήριο στο ΥΕΘΑ</a:t>
            </a:r>
            <a:endParaRPr lang="el-GR" sz="29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a:p>
            <a:pPr algn="just"/>
            <a:endParaRPr lang="el-GR" sz="2400" b="1" dirty="0" smtClean="0">
              <a:solidFill>
                <a:srgbClr val="FF0000"/>
              </a:solidFill>
              <a:latin typeface="Calibri" pitchFamily="34" charset="0"/>
              <a:cs typeface="Calibri" pitchFamily="34" charset="0"/>
            </a:endParaRPr>
          </a:p>
          <a:p>
            <a:pPr algn="just"/>
            <a:endParaRPr lang="el-GR" sz="2400" b="1" dirty="0" smtClean="0">
              <a:solidFill>
                <a:srgbClr val="FF0000"/>
              </a:solidFill>
              <a:latin typeface="Calibri" pitchFamily="34" charset="0"/>
              <a:cs typeface="Calibri" pitchFamily="34" charset="0"/>
            </a:endParaRPr>
          </a:p>
          <a:p>
            <a:pPr algn="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25</a:t>
            </a:fld>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4"/>
            <a:ext cx="7858180" cy="857257"/>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91</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Έλεγχος και εκκαθάριση των δαπανών του Δημοσίου</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214422"/>
            <a:ext cx="7786742" cy="5500726"/>
          </a:xfrm>
          <a:noFill/>
          <a:ln>
            <a:noFill/>
          </a:ln>
        </p:spPr>
        <p:txBody>
          <a:bodyPr>
            <a:normAutofit fontScale="92500" lnSpcReduction="20000"/>
          </a:bodyPr>
          <a:lstStyle/>
          <a:p>
            <a:pPr marL="36000" indent="-333375" algn="just">
              <a:lnSpc>
                <a:spcPct val="160000"/>
              </a:lnSpc>
              <a:spcBef>
                <a:spcPts val="0"/>
              </a:spcBef>
              <a:buFont typeface="Wingdings" pitchFamily="2" charset="2"/>
              <a:buChar char="Ø"/>
            </a:pPr>
            <a:r>
              <a:rPr lang="el-GR" sz="2400" b="1" dirty="0" smtClean="0">
                <a:latin typeface="Calibri" pitchFamily="34" charset="0"/>
                <a:cs typeface="Calibri" pitchFamily="34" charset="0"/>
              </a:rPr>
              <a:t>Οι </a:t>
            </a:r>
            <a:r>
              <a:rPr lang="el-GR" sz="2400" b="1" dirty="0" smtClean="0">
                <a:solidFill>
                  <a:srgbClr val="FF0000"/>
                </a:solidFill>
                <a:latin typeface="Calibri" pitchFamily="34" charset="0"/>
                <a:cs typeface="Calibri" pitchFamily="34" charset="0"/>
              </a:rPr>
              <a:t>δαπάνες</a:t>
            </a:r>
            <a:r>
              <a:rPr lang="el-GR" sz="2400" b="1" dirty="0" smtClean="0">
                <a:latin typeface="Calibri" pitchFamily="34" charset="0"/>
                <a:cs typeface="Calibri" pitchFamily="34" charset="0"/>
              </a:rPr>
              <a:t> του Δημοσίου ελέγχονται &amp; εκκαθαρίζονται βάσει </a:t>
            </a:r>
            <a:r>
              <a:rPr lang="el-GR" sz="2400" b="1" u="sng" dirty="0" smtClean="0">
                <a:latin typeface="Calibri" pitchFamily="34" charset="0"/>
                <a:cs typeface="Calibri" pitchFamily="34" charset="0"/>
              </a:rPr>
              <a:t>νόμιμων δικαιολογητικών</a:t>
            </a:r>
            <a:r>
              <a:rPr lang="el-GR" sz="2400" b="1" dirty="0" smtClean="0">
                <a:latin typeface="Calibri" pitchFamily="34" charset="0"/>
                <a:cs typeface="Calibri" pitchFamily="34" charset="0"/>
              </a:rPr>
              <a:t> που αποδεικνύουν την </a:t>
            </a:r>
            <a:r>
              <a:rPr lang="el-GR" sz="2400" b="1" dirty="0" smtClean="0">
                <a:solidFill>
                  <a:srgbClr val="FF0000"/>
                </a:solidFill>
                <a:latin typeface="Calibri" pitchFamily="34" charset="0"/>
                <a:cs typeface="Calibri" pitchFamily="34" charset="0"/>
              </a:rPr>
              <a:t>απαίτηση </a:t>
            </a:r>
            <a:r>
              <a:rPr lang="el-GR" sz="2400" b="1" dirty="0" smtClean="0">
                <a:latin typeface="Calibri" pitchFamily="34" charset="0"/>
                <a:cs typeface="Calibri" pitchFamily="34" charset="0"/>
              </a:rPr>
              <a:t>κατά του Δημοσίου</a:t>
            </a:r>
            <a:r>
              <a:rPr lang="el-GR" sz="2400" dirty="0" smtClean="0">
                <a:latin typeface="Calibri" pitchFamily="34" charset="0"/>
                <a:cs typeface="Calibri" pitchFamily="34" charset="0"/>
              </a:rPr>
              <a:t>.</a:t>
            </a:r>
          </a:p>
          <a:p>
            <a:pPr marL="36000" indent="-333375" algn="just">
              <a:lnSpc>
                <a:spcPct val="160000"/>
              </a:lnSpc>
              <a:spcBef>
                <a:spcPts val="0"/>
              </a:spcBef>
              <a:buFont typeface="Wingdings" pitchFamily="2" charset="2"/>
              <a:buChar char="Ø"/>
            </a:pPr>
            <a:r>
              <a:rPr lang="el-GR" sz="2400" dirty="0" smtClean="0">
                <a:latin typeface="Calibri" pitchFamily="34" charset="0"/>
                <a:cs typeface="Calibri" pitchFamily="34" charset="0"/>
              </a:rPr>
              <a:t>Τα απαιτούμενα, κατά κατηγορία δαπάνης, δικαιολογητικά </a:t>
            </a:r>
            <a:r>
              <a:rPr lang="el-GR" sz="2400" b="1" dirty="0" smtClean="0">
                <a:latin typeface="Calibri" pitchFamily="34" charset="0"/>
                <a:cs typeface="Calibri" pitchFamily="34" charset="0"/>
              </a:rPr>
              <a:t>καθορίζονται με αποφάσεις του </a:t>
            </a:r>
            <a:r>
              <a:rPr lang="el-GR" sz="2400" b="1" dirty="0" err="1" smtClean="0">
                <a:latin typeface="Calibri" pitchFamily="34" charset="0"/>
                <a:cs typeface="Calibri" pitchFamily="34" charset="0"/>
              </a:rPr>
              <a:t>ΥπΟικ</a:t>
            </a:r>
            <a:r>
              <a:rPr lang="el-GR" sz="2400" dirty="0" smtClean="0">
                <a:latin typeface="Calibri" pitchFamily="34" charset="0"/>
                <a:cs typeface="Calibri" pitchFamily="34" charset="0"/>
              </a:rPr>
              <a:t>. </a:t>
            </a:r>
          </a:p>
          <a:p>
            <a:pPr marL="36000" indent="-333375" algn="just">
              <a:lnSpc>
                <a:spcPct val="160000"/>
              </a:lnSpc>
              <a:spcBef>
                <a:spcPts val="0"/>
              </a:spcBef>
              <a:buFont typeface="Wingdings" pitchFamily="2" charset="2"/>
              <a:buChar char="Ø"/>
            </a:pPr>
            <a:r>
              <a:rPr lang="el-GR" sz="2400" dirty="0" smtClean="0">
                <a:latin typeface="Calibri" pitchFamily="34" charset="0"/>
                <a:cs typeface="Calibri" pitchFamily="34" charset="0"/>
              </a:rPr>
              <a:t>Ο έλεγχος συνίσταται σε </a:t>
            </a:r>
            <a:r>
              <a:rPr lang="el-GR" sz="2400" b="1" dirty="0" smtClean="0">
                <a:latin typeface="Calibri" pitchFamily="34" charset="0"/>
                <a:cs typeface="Calibri" pitchFamily="34" charset="0"/>
              </a:rPr>
              <a:t>έλεγχο νομιμότητας </a:t>
            </a:r>
            <a:r>
              <a:rPr lang="el-GR" sz="2400" dirty="0" smtClean="0">
                <a:latin typeface="Calibri" pitchFamily="34" charset="0"/>
                <a:cs typeface="Calibri" pitchFamily="34" charset="0"/>
              </a:rPr>
              <a:t>&amp; </a:t>
            </a:r>
            <a:r>
              <a:rPr lang="el-GR" sz="2400" b="1" dirty="0" smtClean="0">
                <a:latin typeface="Calibri" pitchFamily="34" charset="0"/>
                <a:cs typeface="Calibri" pitchFamily="34" charset="0"/>
              </a:rPr>
              <a:t>κανονικότητας</a:t>
            </a:r>
            <a:r>
              <a:rPr lang="el-GR" sz="2400" dirty="0" smtClean="0">
                <a:latin typeface="Calibri" pitchFamily="34" charset="0"/>
                <a:cs typeface="Calibri" pitchFamily="34" charset="0"/>
              </a:rPr>
              <a:t>.</a:t>
            </a:r>
          </a:p>
          <a:p>
            <a:pPr marL="36000" indent="-333375" algn="just">
              <a:lnSpc>
                <a:spcPct val="160000"/>
              </a:lnSpc>
              <a:spcBef>
                <a:spcPts val="0"/>
              </a:spcBef>
              <a:buFont typeface="Wingdings" pitchFamily="2" charset="2"/>
              <a:buChar char="Ø"/>
            </a:pPr>
            <a:r>
              <a:rPr lang="el-GR" sz="2400" dirty="0" smtClean="0">
                <a:latin typeface="Calibri" pitchFamily="34" charset="0"/>
                <a:cs typeface="Calibri" pitchFamily="34" charset="0"/>
              </a:rPr>
              <a:t>Με την </a:t>
            </a:r>
            <a:r>
              <a:rPr lang="el-GR" sz="2400" b="1" u="sng" dirty="0" smtClean="0">
                <a:solidFill>
                  <a:srgbClr val="FF0000"/>
                </a:solidFill>
                <a:latin typeface="Calibri" pitchFamily="34" charset="0"/>
                <a:cs typeface="Calibri" pitchFamily="34" charset="0"/>
              </a:rPr>
              <a:t>πράξη εκκαθάρισης </a:t>
            </a:r>
            <a:r>
              <a:rPr lang="el-GR" sz="2400" dirty="0" smtClean="0">
                <a:latin typeface="Calibri" pitchFamily="34" charset="0"/>
                <a:cs typeface="Calibri" pitchFamily="34" charset="0"/>
              </a:rPr>
              <a:t>προσδιορίζονται τα δικαιώματα των πιστωτών του Δημοσίου &amp; </a:t>
            </a:r>
            <a:r>
              <a:rPr lang="el-GR" sz="2400" b="1" dirty="0" smtClean="0">
                <a:solidFill>
                  <a:srgbClr val="C00000"/>
                </a:solidFill>
                <a:latin typeface="Calibri" pitchFamily="34" charset="0"/>
                <a:cs typeface="Calibri" pitchFamily="34" charset="0"/>
              </a:rPr>
              <a:t>εκδίδεται τίτλος πληρωμής</a:t>
            </a:r>
            <a:r>
              <a:rPr lang="el-GR" sz="2400" dirty="0" smtClean="0">
                <a:latin typeface="Calibri" pitchFamily="34" charset="0"/>
                <a:cs typeface="Calibri" pitchFamily="34" charset="0"/>
              </a:rPr>
              <a:t>.</a:t>
            </a:r>
            <a:endParaRPr lang="el-GR" sz="29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a:p>
            <a:pPr algn="just"/>
            <a:endParaRPr lang="el-GR" sz="2400" b="1" dirty="0" smtClean="0">
              <a:solidFill>
                <a:srgbClr val="FF0000"/>
              </a:solidFill>
              <a:latin typeface="Calibri" pitchFamily="34" charset="0"/>
              <a:cs typeface="Calibri" pitchFamily="34" charset="0"/>
            </a:endParaRPr>
          </a:p>
          <a:p>
            <a:pPr algn="just"/>
            <a:endParaRPr lang="el-GR" sz="2400" b="1" dirty="0" smtClean="0">
              <a:solidFill>
                <a:srgbClr val="FF0000"/>
              </a:solidFill>
              <a:latin typeface="Calibri" pitchFamily="34" charset="0"/>
              <a:cs typeface="Calibri" pitchFamily="34" charset="0"/>
            </a:endParaRPr>
          </a:p>
          <a:p>
            <a:pPr algn="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26</a:t>
            </a:fld>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4"/>
            <a:ext cx="7858180" cy="857257"/>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91</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Έλεγχος και εκκαθάριση των δαπανών του Δημοσίου</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214422"/>
            <a:ext cx="7786742" cy="5500726"/>
          </a:xfrm>
          <a:noFill/>
          <a:ln>
            <a:noFill/>
          </a:ln>
        </p:spPr>
        <p:txBody>
          <a:bodyPr>
            <a:noAutofit/>
          </a:bodyPr>
          <a:lstStyle/>
          <a:p>
            <a:pPr marL="360363" indent="-333375" algn="just">
              <a:lnSpc>
                <a:spcPct val="150000"/>
              </a:lnSpc>
              <a:buFont typeface="Wingdings" pitchFamily="2" charset="2"/>
              <a:buChar char="Ø"/>
            </a:pPr>
            <a:r>
              <a:rPr lang="el-GR" sz="2100" dirty="0" smtClean="0">
                <a:latin typeface="Calibri" pitchFamily="34" charset="0"/>
                <a:cs typeface="Calibri" pitchFamily="34" charset="0"/>
              </a:rPr>
              <a:t>Αντιμετώπιση βάσιμων αμφιβολιών ως προς το </a:t>
            </a:r>
            <a:r>
              <a:rPr lang="el-GR" sz="2100" b="1" dirty="0" smtClean="0">
                <a:solidFill>
                  <a:srgbClr val="FF0000"/>
                </a:solidFill>
                <a:latin typeface="Calibri" pitchFamily="34" charset="0"/>
                <a:cs typeface="Calibri" pitchFamily="34" charset="0"/>
              </a:rPr>
              <a:t>ουσιαστικό μέρος της δαπάνης</a:t>
            </a:r>
            <a:r>
              <a:rPr lang="el-GR" sz="2100" dirty="0" smtClean="0">
                <a:solidFill>
                  <a:srgbClr val="FF0000"/>
                </a:solidFill>
                <a:latin typeface="Calibri" pitchFamily="34" charset="0"/>
                <a:cs typeface="Calibri" pitchFamily="34" charset="0"/>
              </a:rPr>
              <a:t>.</a:t>
            </a:r>
          </a:p>
          <a:p>
            <a:pPr marL="360363" indent="-333375" algn="just">
              <a:lnSpc>
                <a:spcPct val="150000"/>
              </a:lnSpc>
              <a:buFont typeface="Wingdings" pitchFamily="2" charset="2"/>
              <a:buChar char="Ø"/>
            </a:pPr>
            <a:r>
              <a:rPr lang="el-GR" sz="2100" dirty="0" smtClean="0">
                <a:latin typeface="Calibri" pitchFamily="34" charset="0"/>
                <a:cs typeface="Calibri" pitchFamily="34" charset="0"/>
              </a:rPr>
              <a:t>Άσκηση  &amp; </a:t>
            </a:r>
            <a:r>
              <a:rPr lang="el-GR" sz="2100" dirty="0" smtClean="0">
                <a:solidFill>
                  <a:srgbClr val="FF0000"/>
                </a:solidFill>
                <a:latin typeface="Calibri" pitchFamily="34" charset="0"/>
                <a:cs typeface="Calibri" pitchFamily="34" charset="0"/>
              </a:rPr>
              <a:t>επιτόπιου ελέγχου</a:t>
            </a:r>
            <a:r>
              <a:rPr lang="el-GR" sz="2100" dirty="0" smtClean="0">
                <a:latin typeface="Calibri" pitchFamily="34" charset="0"/>
                <a:cs typeface="Calibri" pitchFamily="34" charset="0"/>
              </a:rPr>
              <a:t>, η οποία δεν αναστέλλει την πληρωμή των συγκεκριμένων δαπανών, εκτός αν δοθεί αντίθετη εντολή του </a:t>
            </a:r>
            <a:r>
              <a:rPr lang="el-GR" sz="2100" dirty="0" err="1" smtClean="0">
                <a:latin typeface="Calibri" pitchFamily="34" charset="0"/>
                <a:cs typeface="Calibri" pitchFamily="34" charset="0"/>
              </a:rPr>
              <a:t>ΥπΟικ</a:t>
            </a:r>
            <a:r>
              <a:rPr lang="el-GR" sz="2100" dirty="0" smtClean="0">
                <a:latin typeface="Calibri" pitchFamily="34" charset="0"/>
                <a:cs typeface="Calibri" pitchFamily="34" charset="0"/>
              </a:rPr>
              <a:t>. με αιτιολογημένη απόφασή του.</a:t>
            </a:r>
          </a:p>
          <a:p>
            <a:pPr marL="360363" indent="-333375" algn="just">
              <a:lnSpc>
                <a:spcPct val="150000"/>
              </a:lnSpc>
              <a:buFont typeface="Wingdings" pitchFamily="2" charset="2"/>
              <a:buChar char="Ø"/>
            </a:pPr>
            <a:r>
              <a:rPr lang="el-GR" sz="2100" dirty="0" smtClean="0">
                <a:latin typeface="Calibri" pitchFamily="34" charset="0"/>
                <a:cs typeface="Calibri" pitchFamily="34" charset="0"/>
              </a:rPr>
              <a:t>Εάν κατά το διενεργηθέντα έλεγχο διαπιστωθούν αξιόποινες πράξεις ή παραλείψεις, η σχετική έκθεση αποστέλλεται στον Εισαγγελέα  &amp; εφόσον διαπιστωθεί </a:t>
            </a:r>
            <a:r>
              <a:rPr lang="el-GR" sz="2100" dirty="0" smtClean="0">
                <a:solidFill>
                  <a:srgbClr val="FF0000"/>
                </a:solidFill>
                <a:latin typeface="Calibri" pitchFamily="34" charset="0"/>
                <a:cs typeface="Calibri" pitchFamily="34" charset="0"/>
              </a:rPr>
              <a:t>έλλειμμα</a:t>
            </a:r>
            <a:r>
              <a:rPr lang="el-GR" sz="2100" dirty="0" smtClean="0">
                <a:latin typeface="Calibri" pitchFamily="34" charset="0"/>
                <a:cs typeface="Calibri" pitchFamily="34" charset="0"/>
              </a:rPr>
              <a:t>, η σχετική έκθεση διαβιβάζεται στο </a:t>
            </a:r>
            <a:r>
              <a:rPr lang="el-GR" sz="2100" dirty="0" err="1" smtClean="0">
                <a:latin typeface="Calibri" pitchFamily="34" charset="0"/>
                <a:cs typeface="Calibri" pitchFamily="34" charset="0"/>
              </a:rPr>
              <a:t>ΕλΣ</a:t>
            </a:r>
            <a:r>
              <a:rPr lang="el-GR" sz="2100" dirty="0" smtClean="0">
                <a:latin typeface="Calibri" pitchFamily="34" charset="0"/>
                <a:cs typeface="Calibri" pitchFamily="34" charset="0"/>
              </a:rPr>
              <a:t>. </a:t>
            </a:r>
            <a:endParaRPr lang="el-GR" sz="21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27</a:t>
            </a:fld>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5"/>
            <a:ext cx="7858180" cy="714380"/>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92 Εντολή πληρωμής των δαπανών του Δημοσίου</a:t>
            </a:r>
            <a:r>
              <a:rPr lang="el-GR" sz="2000" dirty="0" smtClean="0"/>
              <a:t/>
            </a:r>
            <a:br>
              <a:rPr lang="el-GR" sz="2000" dirty="0" smtClean="0"/>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000108"/>
            <a:ext cx="7786742" cy="5715040"/>
          </a:xfrm>
          <a:noFill/>
          <a:ln>
            <a:noFill/>
          </a:ln>
        </p:spPr>
        <p:txBody>
          <a:bodyPr>
            <a:normAutofit fontScale="92500"/>
          </a:bodyPr>
          <a:lstStyle/>
          <a:p>
            <a:pPr marL="360363" indent="-333375" algn="just">
              <a:lnSpc>
                <a:spcPct val="150000"/>
              </a:lnSpc>
              <a:spcBef>
                <a:spcPts val="0"/>
              </a:spcBef>
              <a:buFont typeface="Wingdings" pitchFamily="2" charset="2"/>
              <a:buChar char="Ø"/>
            </a:pPr>
            <a:r>
              <a:rPr lang="el-GR" sz="2400" b="1" dirty="0" smtClean="0">
                <a:solidFill>
                  <a:srgbClr val="FF0000"/>
                </a:solidFill>
                <a:latin typeface="Calibri" pitchFamily="34" charset="0"/>
                <a:cs typeface="Calibri" pitchFamily="34" charset="0"/>
              </a:rPr>
              <a:t>Τίτλος πληρωμής</a:t>
            </a:r>
            <a:r>
              <a:rPr lang="el-GR" sz="2400" dirty="0" smtClean="0">
                <a:latin typeface="Calibri" pitchFamily="34" charset="0"/>
                <a:cs typeface="Calibri" pitchFamily="34" charset="0"/>
              </a:rPr>
              <a:t>: το Χ.Ε. που εκδίδεται από αρμόδιο κατά νόμο όργανο, για την πληρωμή εκκαθαρισμένων απαιτήσεων πιστωτών του Δημοσίου σε βάρος πιστώσεων του ΚΠ.</a:t>
            </a:r>
          </a:p>
          <a:p>
            <a:pPr marL="360363" indent="-333375" algn="just">
              <a:lnSpc>
                <a:spcPct val="150000"/>
              </a:lnSpc>
              <a:spcBef>
                <a:spcPts val="0"/>
              </a:spcBef>
              <a:buFont typeface="Wingdings" pitchFamily="2" charset="2"/>
              <a:buChar char="Ø"/>
            </a:pPr>
            <a:r>
              <a:rPr lang="el-GR" sz="2400" b="1" dirty="0" smtClean="0">
                <a:solidFill>
                  <a:srgbClr val="FF0000"/>
                </a:solidFill>
                <a:latin typeface="Calibri" pitchFamily="34" charset="0"/>
                <a:cs typeface="Calibri" pitchFamily="34" charset="0"/>
              </a:rPr>
              <a:t>Χρηματικό ένταλμα</a:t>
            </a:r>
            <a:r>
              <a:rPr lang="el-GR" sz="2400" dirty="0" smtClean="0">
                <a:solidFill>
                  <a:srgbClr val="FF0000"/>
                </a:solidFill>
                <a:latin typeface="Calibri" pitchFamily="34" charset="0"/>
                <a:cs typeface="Calibri" pitchFamily="34" charset="0"/>
              </a:rPr>
              <a:t>: </a:t>
            </a:r>
            <a:r>
              <a:rPr lang="el-GR" sz="2400" dirty="0" smtClean="0">
                <a:latin typeface="Calibri" pitchFamily="34" charset="0"/>
                <a:cs typeface="Calibri" pitchFamily="34" charset="0"/>
              </a:rPr>
              <a:t>η</a:t>
            </a:r>
            <a:r>
              <a:rPr lang="el-GR" sz="2400" dirty="0" smtClean="0">
                <a:solidFill>
                  <a:srgbClr val="FF0000"/>
                </a:solidFill>
                <a:latin typeface="Calibri" pitchFamily="34" charset="0"/>
                <a:cs typeface="Calibri" pitchFamily="34" charset="0"/>
              </a:rPr>
              <a:t> </a:t>
            </a:r>
            <a:r>
              <a:rPr lang="el-GR" sz="2400" dirty="0" smtClean="0">
                <a:latin typeface="Calibri" pitchFamily="34" charset="0"/>
                <a:cs typeface="Calibri" pitchFamily="34" charset="0"/>
              </a:rPr>
              <a:t>έγγραφη εντολή για την πληρωμή εξόδων του Δημοσίου.</a:t>
            </a:r>
          </a:p>
          <a:p>
            <a:pPr marL="360363" indent="-333375" algn="just">
              <a:lnSpc>
                <a:spcPct val="150000"/>
              </a:lnSpc>
              <a:spcBef>
                <a:spcPts val="0"/>
              </a:spcBef>
              <a:buFont typeface="Wingdings" pitchFamily="2" charset="2"/>
              <a:buChar char="Ø"/>
            </a:pPr>
            <a:r>
              <a:rPr lang="el-GR" sz="2400" b="1" dirty="0" smtClean="0">
                <a:solidFill>
                  <a:srgbClr val="FF0000"/>
                </a:solidFill>
                <a:latin typeface="Calibri" pitchFamily="34" charset="0"/>
                <a:cs typeface="Calibri" pitchFamily="34" charset="0"/>
              </a:rPr>
              <a:t>Τακτικό Χ.Ε</a:t>
            </a:r>
            <a:r>
              <a:rPr lang="el-GR" sz="2400" dirty="0" smtClean="0">
                <a:latin typeface="Calibri" pitchFamily="34" charset="0"/>
                <a:cs typeface="Calibri" pitchFamily="34" charset="0"/>
              </a:rPr>
              <a:t>: εκδίδεται στο όνομα του δικαιούχου για την πληρωμή εκκαθαρισμένων απαιτήσεων κατά του Δημοσίου.</a:t>
            </a:r>
          </a:p>
          <a:p>
            <a:pPr marL="360363" indent="-333375" algn="just">
              <a:lnSpc>
                <a:spcPct val="150000"/>
              </a:lnSpc>
              <a:spcBef>
                <a:spcPts val="0"/>
              </a:spcBef>
              <a:buFont typeface="Wingdings" pitchFamily="2" charset="2"/>
              <a:buChar char="Ø"/>
            </a:pPr>
            <a:r>
              <a:rPr lang="el-GR" sz="2400" b="1" dirty="0" smtClean="0">
                <a:solidFill>
                  <a:srgbClr val="FF0000"/>
                </a:solidFill>
                <a:latin typeface="Calibri" pitchFamily="34" charset="0"/>
                <a:cs typeface="Calibri" pitchFamily="34" charset="0"/>
              </a:rPr>
              <a:t>Πληρωμή δαπανών</a:t>
            </a:r>
            <a:r>
              <a:rPr lang="el-GR" sz="2400" dirty="0" smtClean="0">
                <a:latin typeface="Calibri" pitchFamily="34" charset="0"/>
                <a:cs typeface="Calibri" pitchFamily="34" charset="0"/>
              </a:rPr>
              <a:t>:  από τις αρμόδιες, για την πληρωμή αυτών, υπηρεσίες με ΧΕ.</a:t>
            </a:r>
          </a:p>
          <a:p>
            <a:pPr marL="360363" indent="-333375" algn="just">
              <a:lnSpc>
                <a:spcPct val="150000"/>
              </a:lnSpc>
              <a:spcBef>
                <a:spcPts val="0"/>
              </a:spcBef>
              <a:buFont typeface="Wingdings" pitchFamily="2" charset="2"/>
              <a:buChar char="Ø"/>
            </a:pPr>
            <a:r>
              <a:rPr lang="el-GR" sz="2400" dirty="0" smtClean="0">
                <a:solidFill>
                  <a:srgbClr val="FF0000"/>
                </a:solidFill>
                <a:latin typeface="Calibri" pitchFamily="34" charset="0"/>
                <a:cs typeface="Calibri" pitchFamily="34" charset="0"/>
              </a:rPr>
              <a:t>Άλλοι τίτλοι πληρωμής: </a:t>
            </a:r>
            <a:r>
              <a:rPr lang="el-GR" sz="2400" dirty="0" smtClean="0">
                <a:latin typeface="Calibri" pitchFamily="34" charset="0"/>
                <a:cs typeface="Calibri" pitchFamily="34" charset="0"/>
              </a:rPr>
              <a:t>καθορίζονται</a:t>
            </a:r>
            <a:r>
              <a:rPr lang="el-GR" sz="2400" dirty="0" smtClean="0">
                <a:solidFill>
                  <a:srgbClr val="FF0000"/>
                </a:solidFill>
                <a:latin typeface="Calibri" pitchFamily="34" charset="0"/>
                <a:cs typeface="Calibri" pitchFamily="34" charset="0"/>
              </a:rPr>
              <a:t> </a:t>
            </a:r>
            <a:r>
              <a:rPr lang="el-GR" sz="2400" dirty="0" smtClean="0">
                <a:latin typeface="Calibri" pitchFamily="34" charset="0"/>
                <a:cs typeface="Calibri" pitchFamily="34" charset="0"/>
              </a:rPr>
              <a:t>με αποφάσεις του </a:t>
            </a:r>
            <a:r>
              <a:rPr lang="el-GR" sz="2400" dirty="0" err="1" smtClean="0">
                <a:latin typeface="Calibri" pitchFamily="34" charset="0"/>
                <a:cs typeface="Calibri" pitchFamily="34" charset="0"/>
              </a:rPr>
              <a:t>ΥπΟικ</a:t>
            </a:r>
            <a:r>
              <a:rPr lang="el-GR" sz="2400" dirty="0" smtClean="0">
                <a:latin typeface="Calibri" pitchFamily="34" charset="0"/>
                <a:cs typeface="Calibri" pitchFamily="34" charset="0"/>
              </a:rPr>
              <a:t>. </a:t>
            </a:r>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28</a:t>
            </a:fld>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4"/>
            <a:ext cx="7858180" cy="857257"/>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93 Εξόφληση τίτλων πληρωμής</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dirty="0" smtClean="0"/>
              <a:t/>
            </a:r>
            <a:br>
              <a:rPr lang="el-GR" sz="2000" dirty="0" smtClean="0"/>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214422"/>
            <a:ext cx="7786742" cy="5500726"/>
          </a:xfrm>
          <a:noFill/>
          <a:ln>
            <a:noFill/>
          </a:ln>
        </p:spPr>
        <p:txBody>
          <a:bodyPr>
            <a:noAutofit/>
          </a:bodyPr>
          <a:lstStyle/>
          <a:p>
            <a:pPr marL="363538" indent="-363538" algn="just">
              <a:lnSpc>
                <a:spcPct val="150000"/>
              </a:lnSpc>
              <a:spcBef>
                <a:spcPts val="0"/>
              </a:spcBef>
              <a:buFont typeface="Wingdings" pitchFamily="2" charset="2"/>
              <a:buChar char="Ø"/>
            </a:pPr>
            <a:r>
              <a:rPr lang="el-GR" sz="2400" dirty="0" smtClean="0">
                <a:latin typeface="Calibri" pitchFamily="34" charset="0"/>
                <a:cs typeface="Calibri" pitchFamily="34" charset="0"/>
              </a:rPr>
              <a:t>Χρηματικό ένταλμα ή άλλος τίτλος πληρωμής εξοφλείται από το </a:t>
            </a:r>
            <a:r>
              <a:rPr lang="el-GR" sz="2400" b="1" dirty="0" smtClean="0">
                <a:latin typeface="Calibri" pitchFamily="34" charset="0"/>
                <a:cs typeface="Calibri" pitchFamily="34" charset="0"/>
              </a:rPr>
              <a:t>αρμόδιο </a:t>
            </a:r>
            <a:r>
              <a:rPr lang="el-GR" sz="2400" dirty="0" smtClean="0">
                <a:latin typeface="Calibri" pitchFamily="34" charset="0"/>
                <a:cs typeface="Calibri" pitchFamily="34" charset="0"/>
              </a:rPr>
              <a:t>όργανο, </a:t>
            </a:r>
            <a:r>
              <a:rPr lang="el-GR" sz="2400" b="1" dirty="0" smtClean="0">
                <a:solidFill>
                  <a:srgbClr val="FF0000"/>
                </a:solidFill>
                <a:latin typeface="Calibri" pitchFamily="34" charset="0"/>
                <a:cs typeface="Calibri" pitchFamily="34" charset="0"/>
              </a:rPr>
              <a:t>μόνο όταν φέρει όλα τα τυπικά στοιχεία που απαιτεί ο νόμος</a:t>
            </a:r>
            <a:r>
              <a:rPr lang="el-GR" sz="2400" dirty="0" smtClean="0">
                <a:latin typeface="Calibri" pitchFamily="34" charset="0"/>
                <a:cs typeface="Calibri" pitchFamily="34" charset="0"/>
              </a:rPr>
              <a:t>.</a:t>
            </a:r>
          </a:p>
          <a:p>
            <a:pPr marL="363538" indent="-363538" algn="just">
              <a:lnSpc>
                <a:spcPct val="150000"/>
              </a:lnSpc>
              <a:spcBef>
                <a:spcPts val="0"/>
              </a:spcBef>
            </a:pPr>
            <a:endParaRPr lang="el-GR" sz="2400" dirty="0" smtClean="0">
              <a:latin typeface="Calibri" pitchFamily="34" charset="0"/>
              <a:cs typeface="Calibri" pitchFamily="34" charset="0"/>
            </a:endParaRPr>
          </a:p>
          <a:p>
            <a:pPr marL="363538" indent="-363538" algn="just">
              <a:lnSpc>
                <a:spcPct val="150000"/>
              </a:lnSpc>
              <a:spcBef>
                <a:spcPts val="0"/>
              </a:spcBef>
            </a:pPr>
            <a:endParaRPr lang="el-GR" sz="2400" dirty="0" smtClean="0">
              <a:latin typeface="Calibri" pitchFamily="34" charset="0"/>
              <a:cs typeface="Calibri" pitchFamily="34" charset="0"/>
            </a:endParaRPr>
          </a:p>
          <a:p>
            <a:pPr marL="363538" indent="-363538" algn="just">
              <a:lnSpc>
                <a:spcPct val="150000"/>
              </a:lnSpc>
              <a:spcBef>
                <a:spcPts val="0"/>
              </a:spcBef>
              <a:buFont typeface="Wingdings" pitchFamily="2" charset="2"/>
              <a:buChar char="Ø"/>
            </a:pPr>
            <a:r>
              <a:rPr lang="el-GR" sz="2400" dirty="0" smtClean="0">
                <a:latin typeface="Calibri" pitchFamily="34" charset="0"/>
                <a:cs typeface="Calibri" pitchFamily="34" charset="0"/>
              </a:rPr>
              <a:t>Με απόφαση του </a:t>
            </a:r>
            <a:r>
              <a:rPr lang="el-GR" sz="2400" dirty="0" err="1" smtClean="0">
                <a:latin typeface="Calibri" pitchFamily="34" charset="0"/>
                <a:cs typeface="Calibri" pitchFamily="34" charset="0"/>
              </a:rPr>
              <a:t>ΥπΟικ</a:t>
            </a:r>
            <a:r>
              <a:rPr lang="el-GR" sz="2400" dirty="0" smtClean="0">
                <a:latin typeface="Calibri" pitchFamily="34" charset="0"/>
                <a:cs typeface="Calibri" pitchFamily="34" charset="0"/>
              </a:rPr>
              <a:t>. καθορίζονται </a:t>
            </a:r>
            <a:r>
              <a:rPr lang="el-GR" sz="2400" b="1" dirty="0" smtClean="0">
                <a:solidFill>
                  <a:srgbClr val="FF0000"/>
                </a:solidFill>
                <a:latin typeface="Calibri" pitchFamily="34" charset="0"/>
                <a:cs typeface="Calibri" pitchFamily="34" charset="0"/>
              </a:rPr>
              <a:t>τα δικαιολογητικά εξόφλησης των τίτλων πληρωμής</a:t>
            </a:r>
            <a:r>
              <a:rPr lang="el-GR" sz="2400" dirty="0" smtClean="0">
                <a:latin typeface="Calibri" pitchFamily="34" charset="0"/>
                <a:cs typeface="Calibri" pitchFamily="34" charset="0"/>
              </a:rPr>
              <a:t>.</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29</a:t>
            </a:fld>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71604" y="357166"/>
            <a:ext cx="6886596" cy="642943"/>
          </a:xfrm>
          <a:noFill/>
        </p:spPr>
        <p:txBody>
          <a:bodyPr>
            <a:normAutofit/>
          </a:bodyPr>
          <a:lstStyle/>
          <a:p>
            <a:pPr algn="ctr"/>
            <a:r>
              <a:rPr lang="el-GR"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«ΔΗΜΟΣΙΟΝΟΜΙΚΟΣ ΕΛΕΓΧΟΣ»</a:t>
            </a:r>
            <a:endParaRPr lang="el-GR" sz="2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428728" y="1500174"/>
            <a:ext cx="7358114" cy="4286280"/>
          </a:xfrm>
          <a:solidFill>
            <a:schemeClr val="bg1"/>
          </a:solidFill>
          <a:ln>
            <a:solidFill>
              <a:srgbClr val="FFC000"/>
            </a:solidFill>
          </a:ln>
        </p:spPr>
        <p:txBody>
          <a:bodyPr>
            <a:normAutofit fontScale="40000" lnSpcReduction="20000"/>
          </a:bodyPr>
          <a:lstStyle/>
          <a:p>
            <a:pPr algn="just"/>
            <a:endParaRPr lang="el-GR" sz="2400" dirty="0" smtClean="0">
              <a:ln>
                <a:solidFill>
                  <a:srgbClr val="00B050"/>
                </a:solidFill>
              </a:ln>
              <a:solidFill>
                <a:srgbClr val="FFC000"/>
              </a:solidFill>
            </a:endParaRPr>
          </a:p>
          <a:p>
            <a:pPr marL="360363" indent="-333375" algn="just">
              <a:lnSpc>
                <a:spcPct val="170000"/>
              </a:lnSpc>
              <a:spcBef>
                <a:spcPts val="0"/>
              </a:spcBef>
              <a:buFont typeface="Wingdings" pitchFamily="2" charset="2"/>
              <a:buChar char="v"/>
            </a:pPr>
            <a:r>
              <a:rPr lang="el-GR" sz="3800" b="1" dirty="0" smtClean="0">
                <a:solidFill>
                  <a:schemeClr val="tx1"/>
                </a:solidFill>
                <a:latin typeface="Calibri" pitchFamily="34" charset="0"/>
                <a:cs typeface="Calibri" pitchFamily="34" charset="0"/>
              </a:rPr>
              <a:t>Εννοιολογικός  προσδιορισμός</a:t>
            </a:r>
          </a:p>
          <a:p>
            <a:pPr marL="360363" indent="-333375" algn="just">
              <a:lnSpc>
                <a:spcPct val="170000"/>
              </a:lnSpc>
              <a:spcBef>
                <a:spcPts val="0"/>
              </a:spcBef>
              <a:buFont typeface="Wingdings" pitchFamily="2" charset="2"/>
              <a:buChar char="v"/>
            </a:pPr>
            <a:r>
              <a:rPr lang="el-GR" sz="3800" b="1" dirty="0" smtClean="0">
                <a:solidFill>
                  <a:schemeClr val="tx1"/>
                </a:solidFill>
                <a:latin typeface="Calibri" pitchFamily="34" charset="0"/>
                <a:cs typeface="Calibri" pitchFamily="34" charset="0"/>
              </a:rPr>
              <a:t>Είδη ελέγχου </a:t>
            </a:r>
          </a:p>
          <a:p>
            <a:pPr marL="360363" indent="-333375" algn="just">
              <a:lnSpc>
                <a:spcPct val="170000"/>
              </a:lnSpc>
              <a:spcBef>
                <a:spcPts val="0"/>
              </a:spcBef>
              <a:buFont typeface="Wingdings" pitchFamily="2" charset="2"/>
              <a:buChar char="v"/>
            </a:pPr>
            <a:r>
              <a:rPr lang="el-GR" sz="3800" b="1" dirty="0" smtClean="0">
                <a:solidFill>
                  <a:schemeClr val="tx1"/>
                </a:solidFill>
                <a:latin typeface="Calibri" pitchFamily="34" charset="0"/>
                <a:cs typeface="Calibri" pitchFamily="34" charset="0"/>
              </a:rPr>
              <a:t>Αναγκαιότητα ελέγχου</a:t>
            </a:r>
          </a:p>
          <a:p>
            <a:pPr marL="360363" indent="-333375" algn="just">
              <a:lnSpc>
                <a:spcPct val="170000"/>
              </a:lnSpc>
              <a:spcBef>
                <a:spcPts val="0"/>
              </a:spcBef>
              <a:buFont typeface="Wingdings" pitchFamily="2" charset="2"/>
              <a:buChar char="v"/>
            </a:pPr>
            <a:r>
              <a:rPr lang="el-GR" sz="3800" b="1" dirty="0" smtClean="0">
                <a:solidFill>
                  <a:schemeClr val="tx1"/>
                </a:solidFill>
                <a:latin typeface="Calibri" pitchFamily="34" charset="0"/>
                <a:cs typeface="Calibri" pitchFamily="34" charset="0"/>
              </a:rPr>
              <a:t>Αρχές ελεγκτή</a:t>
            </a:r>
          </a:p>
          <a:p>
            <a:pPr marL="360363" indent="-333375" algn="just">
              <a:lnSpc>
                <a:spcPct val="170000"/>
              </a:lnSpc>
              <a:spcBef>
                <a:spcPts val="0"/>
              </a:spcBef>
            </a:pPr>
            <a:endParaRPr lang="el-GR" sz="3800" b="1" dirty="0" smtClean="0">
              <a:solidFill>
                <a:schemeClr val="tx1"/>
              </a:solidFill>
              <a:latin typeface="Calibri" pitchFamily="34" charset="0"/>
              <a:cs typeface="Calibri" pitchFamily="34" charset="0"/>
            </a:endParaRPr>
          </a:p>
          <a:p>
            <a:pPr marL="0" indent="26988">
              <a:lnSpc>
                <a:spcPct val="170000"/>
              </a:lnSpc>
              <a:spcBef>
                <a:spcPts val="0"/>
              </a:spcBef>
            </a:pPr>
            <a:r>
              <a:rPr lang="en-US" sz="3400" b="1" dirty="0" smtClean="0">
                <a:solidFill>
                  <a:srgbClr val="FF0000"/>
                </a:solidFill>
                <a:latin typeface="Calibri" pitchFamily="34" charset="0"/>
                <a:cs typeface="Calibri" pitchFamily="34" charset="0"/>
                <a:hlinkClick r:id="rId3"/>
              </a:rPr>
              <a:t>https://www.elsyn.gr/</a:t>
            </a:r>
            <a:endParaRPr lang="el-GR" sz="3400" b="1" dirty="0" smtClean="0">
              <a:solidFill>
                <a:srgbClr val="FF0000"/>
              </a:solidFill>
              <a:latin typeface="Calibri" pitchFamily="34" charset="0"/>
              <a:cs typeface="Calibri" pitchFamily="34" charset="0"/>
            </a:endParaRPr>
          </a:p>
          <a:p>
            <a:pPr marL="0" indent="26988">
              <a:lnSpc>
                <a:spcPct val="170000"/>
              </a:lnSpc>
              <a:spcBef>
                <a:spcPts val="0"/>
              </a:spcBef>
            </a:pPr>
            <a:r>
              <a:rPr lang="en-US" sz="3400" b="1" dirty="0" smtClean="0">
                <a:solidFill>
                  <a:srgbClr val="FF0000"/>
                </a:solidFill>
                <a:latin typeface="Calibri" pitchFamily="34" charset="0"/>
                <a:cs typeface="Calibri" pitchFamily="34" charset="0"/>
                <a:hlinkClick r:id="rId4"/>
              </a:rPr>
              <a:t>https://www.minfin.gr/web/31351/home</a:t>
            </a:r>
            <a:endParaRPr lang="el-GR" sz="3400" b="1" dirty="0" smtClean="0">
              <a:solidFill>
                <a:srgbClr val="FF0000"/>
              </a:solidFill>
              <a:latin typeface="Calibri" pitchFamily="34" charset="0"/>
              <a:cs typeface="Calibri" pitchFamily="34" charset="0"/>
            </a:endParaRPr>
          </a:p>
          <a:p>
            <a:pPr marL="0" indent="26988"/>
            <a:r>
              <a:rPr lang="en-US" sz="3400" b="1" dirty="0" smtClean="0">
                <a:solidFill>
                  <a:srgbClr val="FF0000"/>
                </a:solidFill>
                <a:latin typeface="Calibri" pitchFamily="34" charset="0"/>
                <a:cs typeface="Calibri" pitchFamily="34" charset="0"/>
                <a:hlinkClick r:id="rId5"/>
              </a:rPr>
              <a:t>https://www.eca.europa.eu/el/Pages/ecadefault.aspx</a:t>
            </a:r>
            <a:endParaRPr lang="el-GR" sz="3400" b="1" dirty="0" smtClean="0">
              <a:solidFill>
                <a:srgbClr val="FF0000"/>
              </a:solidFill>
              <a:latin typeface="Calibri" pitchFamily="34" charset="0"/>
              <a:cs typeface="Calibri" pitchFamily="34" charset="0"/>
            </a:endParaRPr>
          </a:p>
          <a:p>
            <a:pPr marL="0" indent="26988"/>
            <a:r>
              <a:rPr lang="en-US" sz="3400" b="1" dirty="0" smtClean="0">
                <a:solidFill>
                  <a:srgbClr val="FF0000"/>
                </a:solidFill>
                <a:latin typeface="Calibri" pitchFamily="34" charset="0"/>
                <a:cs typeface="Calibri" pitchFamily="34" charset="0"/>
                <a:hlinkClick r:id="rId6"/>
              </a:rPr>
              <a:t>https://www.ypes.gr/cat-faqs/efarmogi-ton-diataxeon-ton-arthron-203-207-toy-n-4555-2018-a-133</a:t>
            </a:r>
            <a:r>
              <a:rPr lang="en-US" sz="1600" dirty="0" smtClean="0">
                <a:latin typeface="Calibri" pitchFamily="34" charset="0"/>
                <a:cs typeface="Calibri" pitchFamily="34" charset="0"/>
                <a:hlinkClick r:id="rId6"/>
              </a:rPr>
              <a:t>/</a:t>
            </a:r>
            <a:endParaRPr lang="el-GR" sz="3400" b="1" dirty="0" smtClean="0">
              <a:solidFill>
                <a:srgbClr val="FF0000"/>
              </a:solidFill>
              <a:latin typeface="Calibri" pitchFamily="34" charset="0"/>
              <a:cs typeface="Calibri" pitchFamily="34" charset="0"/>
            </a:endParaRPr>
          </a:p>
          <a:p>
            <a:pPr algn="just"/>
            <a:endParaRPr lang="el-GR" sz="2400" b="1" dirty="0" smtClean="0">
              <a:solidFill>
                <a:srgbClr val="FF0000"/>
              </a:solidFill>
              <a:latin typeface="Calibri" pitchFamily="34" charset="0"/>
              <a:cs typeface="Calibri" pitchFamily="34" charset="0"/>
            </a:endParaRPr>
          </a:p>
          <a:p>
            <a:pPr algn="just"/>
            <a:r>
              <a:rPr lang="el-GR" sz="1800" b="1" dirty="0" smtClean="0">
                <a:solidFill>
                  <a:schemeClr val="tx1"/>
                </a:solidFill>
                <a:latin typeface="Calibri" pitchFamily="34" charset="0"/>
                <a:cs typeface="Calibri" pitchFamily="34" charset="0"/>
              </a:rPr>
              <a:t>						</a:t>
            </a:r>
          </a:p>
          <a:p>
            <a:pPr algn="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a:t>
            </a:fld>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142852"/>
            <a:ext cx="7858180" cy="571504"/>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93 </a:t>
            </a:r>
            <a:r>
              <a:rPr lang="el-GR" sz="2000" b="1" dirty="0" smtClean="0">
                <a:latin typeface="Calibri" pitchFamily="34" charset="0"/>
                <a:cs typeface="Calibri" pitchFamily="34" charset="0"/>
              </a:rPr>
              <a:t>Εξόφληση τίτλων πληρωμής</a:t>
            </a:r>
            <a:r>
              <a:rPr lang="el-GR" sz="2000" dirty="0" smtClean="0"/>
              <a:t/>
            </a:r>
            <a:br>
              <a:rPr lang="el-GR" sz="2000" dirty="0" smtClean="0"/>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000108"/>
            <a:ext cx="7786742" cy="5715040"/>
          </a:xfrm>
          <a:noFill/>
          <a:ln>
            <a:noFill/>
          </a:ln>
        </p:spPr>
        <p:txBody>
          <a:bodyPr>
            <a:normAutofit/>
          </a:bodyPr>
          <a:lstStyle/>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ΧΕ ή άλλοι τίτλοι πληρωμής, </a:t>
            </a:r>
            <a:r>
              <a:rPr lang="el-GR" sz="2000" b="1" dirty="0" smtClean="0">
                <a:solidFill>
                  <a:srgbClr val="C00000"/>
                </a:solidFill>
                <a:latin typeface="Calibri" pitchFamily="34" charset="0"/>
                <a:cs typeface="Calibri" pitchFamily="34" charset="0"/>
              </a:rPr>
              <a:t>που δεν υπόκεινται σε έλεγχο από τις ΥΔΕ ή τις ΓΔΟΥ</a:t>
            </a:r>
            <a:r>
              <a:rPr lang="el-GR" sz="2000" dirty="0" smtClean="0">
                <a:latin typeface="Calibri" pitchFamily="34" charset="0"/>
                <a:cs typeface="Calibri" pitchFamily="34" charset="0"/>
              </a:rPr>
              <a:t>, τα αρμόδια για την πληρωμή όργανα </a:t>
            </a:r>
            <a:r>
              <a:rPr lang="el-GR" sz="2000" b="1" dirty="0" smtClean="0">
                <a:latin typeface="Calibri" pitchFamily="34" charset="0"/>
                <a:cs typeface="Calibri" pitchFamily="34" charset="0"/>
              </a:rPr>
              <a:t>ασκούν έλεγχο </a:t>
            </a:r>
            <a:r>
              <a:rPr lang="el-GR" sz="2000" dirty="0" smtClean="0">
                <a:latin typeface="Calibri" pitchFamily="34" charset="0"/>
                <a:cs typeface="Calibri" pitchFamily="34" charset="0"/>
              </a:rPr>
              <a:t>και ευθύνονται:</a:t>
            </a:r>
          </a:p>
          <a:p>
            <a:pPr marL="360363" indent="-333375" algn="just">
              <a:lnSpc>
                <a:spcPct val="150000"/>
              </a:lnSpc>
              <a:spcBef>
                <a:spcPts val="0"/>
              </a:spcBef>
            </a:pPr>
            <a:r>
              <a:rPr lang="el-GR" sz="2000" dirty="0" smtClean="0">
                <a:latin typeface="Calibri" pitchFamily="34" charset="0"/>
                <a:cs typeface="Calibri" pitchFamily="34" charset="0"/>
              </a:rPr>
              <a:t>α. 	για την </a:t>
            </a:r>
            <a:r>
              <a:rPr lang="el-GR" sz="2000" b="1" dirty="0" smtClean="0">
                <a:solidFill>
                  <a:srgbClr val="FF0000"/>
                </a:solidFill>
                <a:latin typeface="Calibri" pitchFamily="34" charset="0"/>
                <a:cs typeface="Calibri" pitchFamily="34" charset="0"/>
              </a:rPr>
              <a:t>καθ’ υπέρβαση πληρωμή </a:t>
            </a:r>
            <a:r>
              <a:rPr lang="el-GR" sz="2000" dirty="0" smtClean="0">
                <a:latin typeface="Calibri" pitchFamily="34" charset="0"/>
                <a:cs typeface="Calibri" pitchFamily="34" charset="0"/>
              </a:rPr>
              <a:t>των εκκαθαρισμένων δαπανών,</a:t>
            </a:r>
          </a:p>
          <a:p>
            <a:pPr marL="360363" indent="-333375" algn="just">
              <a:lnSpc>
                <a:spcPct val="150000"/>
              </a:lnSpc>
              <a:spcBef>
                <a:spcPts val="0"/>
              </a:spcBef>
            </a:pPr>
            <a:r>
              <a:rPr lang="el-GR" sz="2000" dirty="0" smtClean="0">
                <a:latin typeface="Calibri" pitchFamily="34" charset="0"/>
                <a:cs typeface="Calibri" pitchFamily="34" charset="0"/>
              </a:rPr>
              <a:t>β. 	για πληρωμές αυτών με </a:t>
            </a:r>
            <a:r>
              <a:rPr lang="el-GR" sz="2000" b="1" dirty="0" smtClean="0">
                <a:solidFill>
                  <a:srgbClr val="FF0000"/>
                </a:solidFill>
                <a:latin typeface="Calibri" pitchFamily="34" charset="0"/>
                <a:cs typeface="Calibri" pitchFamily="34" charset="0"/>
              </a:rPr>
              <a:t>εντολή αναρμόδιου οργάνου</a:t>
            </a:r>
            <a:r>
              <a:rPr lang="el-GR" sz="2000" dirty="0" smtClean="0">
                <a:latin typeface="Calibri" pitchFamily="34" charset="0"/>
                <a:cs typeface="Calibri" pitchFamily="34" charset="0"/>
              </a:rPr>
              <a:t>,</a:t>
            </a:r>
          </a:p>
          <a:p>
            <a:pPr marL="360363" indent="-333375" algn="just">
              <a:lnSpc>
                <a:spcPct val="150000"/>
              </a:lnSpc>
              <a:spcBef>
                <a:spcPts val="0"/>
              </a:spcBef>
            </a:pPr>
            <a:r>
              <a:rPr lang="el-GR" sz="2000" dirty="0" smtClean="0">
                <a:latin typeface="Calibri" pitchFamily="34" charset="0"/>
                <a:cs typeface="Calibri" pitchFamily="34" charset="0"/>
              </a:rPr>
              <a:t>γ. 	για την πληρωμή </a:t>
            </a:r>
            <a:r>
              <a:rPr lang="el-GR" sz="2000" b="1" dirty="0" smtClean="0">
                <a:solidFill>
                  <a:srgbClr val="FF0000"/>
                </a:solidFill>
                <a:latin typeface="Calibri" pitchFamily="34" charset="0"/>
                <a:cs typeface="Calibri" pitchFamily="34" charset="0"/>
              </a:rPr>
              <a:t>πέραν των ορίων της πίστωσης </a:t>
            </a:r>
            <a:r>
              <a:rPr lang="el-GR" sz="2000" dirty="0" smtClean="0">
                <a:latin typeface="Calibri" pitchFamily="34" charset="0"/>
                <a:cs typeface="Calibri" pitchFamily="34" charset="0"/>
              </a:rPr>
              <a:t>που έχει χορηγηθεί ή της εξουσιοδοτήσεως που έχει παρασχεθεί στους εκκαθαριστές &amp;</a:t>
            </a:r>
          </a:p>
          <a:p>
            <a:pPr marL="360363" indent="-333375" algn="just">
              <a:lnSpc>
                <a:spcPct val="150000"/>
              </a:lnSpc>
              <a:spcBef>
                <a:spcPts val="0"/>
              </a:spcBef>
            </a:pPr>
            <a:r>
              <a:rPr lang="el-GR" sz="2000" dirty="0" smtClean="0">
                <a:latin typeface="Calibri" pitchFamily="34" charset="0"/>
                <a:cs typeface="Calibri" pitchFamily="34" charset="0"/>
              </a:rPr>
              <a:t>δ.	για την </a:t>
            </a:r>
            <a:r>
              <a:rPr lang="el-GR" sz="2000" b="1" dirty="0" smtClean="0">
                <a:solidFill>
                  <a:srgbClr val="FF0000"/>
                </a:solidFill>
                <a:latin typeface="Calibri" pitchFamily="34" charset="0"/>
                <a:cs typeface="Calibri" pitchFamily="34" charset="0"/>
              </a:rPr>
              <a:t>ύπαρξη των απαιτούμενων από ειδικές διατάξεις δικαιολογητικών</a:t>
            </a:r>
            <a:r>
              <a:rPr lang="el-GR" sz="2000" dirty="0" smtClean="0">
                <a:latin typeface="Calibri" pitchFamily="34" charset="0"/>
                <a:cs typeface="Calibri" pitchFamily="34" charset="0"/>
              </a:rPr>
              <a:t> για τις δαπάνες αυτές.</a:t>
            </a:r>
          </a:p>
          <a:p>
            <a:pPr marL="360363" indent="-333375" algn="just"/>
            <a:endParaRPr lang="el-GR" sz="2000" dirty="0" smtClean="0"/>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30</a:t>
            </a:fld>
            <a:endParaRPr lang="el-G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4"/>
            <a:ext cx="7858180" cy="857257"/>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93 </a:t>
            </a:r>
            <a:r>
              <a:rPr lang="el-GR" sz="1800" b="1" dirty="0" smtClean="0"/>
              <a:t>Εξόφληση τίτλων πληρωμής</a:t>
            </a:r>
            <a:r>
              <a:rPr lang="el-GR" sz="1800" dirty="0" smtClean="0"/>
              <a:t/>
            </a:r>
            <a:br>
              <a:rPr lang="el-GR" sz="1800" dirty="0" smtClean="0"/>
            </a:br>
            <a:r>
              <a:rPr lang="el-GR" sz="2000" dirty="0" smtClean="0"/>
              <a:t/>
            </a:r>
            <a:br>
              <a:rPr lang="el-GR" sz="2000" dirty="0" smtClean="0"/>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142984"/>
            <a:ext cx="7786742" cy="5572164"/>
          </a:xfrm>
          <a:noFill/>
          <a:ln>
            <a:noFill/>
          </a:ln>
        </p:spPr>
        <p:txBody>
          <a:bodyPr>
            <a:normAutofit/>
          </a:bodyPr>
          <a:lstStyle/>
          <a:p>
            <a:pPr marL="360363" indent="-333375" algn="just">
              <a:lnSpc>
                <a:spcPct val="150000"/>
              </a:lnSpc>
              <a:spcBef>
                <a:spcPts val="0"/>
              </a:spcBef>
              <a:buFont typeface="Wingdings" pitchFamily="2" charset="2"/>
              <a:buChar char="Ø"/>
            </a:pPr>
            <a:r>
              <a:rPr lang="el-GR" sz="2400" dirty="0" smtClean="0">
                <a:latin typeface="Calibri" pitchFamily="34" charset="0"/>
                <a:cs typeface="Calibri" pitchFamily="34" charset="0"/>
              </a:rPr>
              <a:t>Εάν δεν συντρέχουν οι  προηγούμενες προϋποθέσεις </a:t>
            </a:r>
            <a:r>
              <a:rPr lang="el-GR" sz="2400" b="1" dirty="0" smtClean="0">
                <a:solidFill>
                  <a:srgbClr val="C00000"/>
                </a:solidFill>
                <a:latin typeface="Calibri" pitchFamily="34" charset="0"/>
                <a:cs typeface="Calibri" pitchFamily="34" charset="0"/>
              </a:rPr>
              <a:t>αρνούνται με έγγραφο την εξόφληση</a:t>
            </a:r>
            <a:r>
              <a:rPr lang="el-GR" sz="2400" dirty="0" smtClean="0">
                <a:latin typeface="Calibri" pitchFamily="34" charset="0"/>
                <a:cs typeface="Calibri" pitchFamily="34" charset="0"/>
              </a:rPr>
              <a:t>, </a:t>
            </a:r>
            <a:r>
              <a:rPr lang="el-GR" sz="2400" b="1" u="sng" dirty="0" smtClean="0">
                <a:latin typeface="Calibri" pitchFamily="34" charset="0"/>
                <a:cs typeface="Calibri" pitchFamily="34" charset="0"/>
              </a:rPr>
              <a:t>μπορεί όμως ο αρμόδιος </a:t>
            </a:r>
            <a:r>
              <a:rPr lang="el-GR" sz="2400" b="1" u="sng" dirty="0" err="1" smtClean="0">
                <a:latin typeface="Calibri" pitchFamily="34" charset="0"/>
                <a:cs typeface="Calibri" pitchFamily="34" charset="0"/>
              </a:rPr>
              <a:t>διατάκτης</a:t>
            </a:r>
            <a:r>
              <a:rPr lang="el-GR" sz="2400" b="1" u="sng" dirty="0" smtClean="0">
                <a:latin typeface="Calibri" pitchFamily="34" charset="0"/>
                <a:cs typeface="Calibri" pitchFamily="34" charset="0"/>
              </a:rPr>
              <a:t> να διατάσσει την πληρωμή με ευθύνη του</a:t>
            </a:r>
            <a:r>
              <a:rPr lang="el-GR" sz="2400" dirty="0" smtClean="0">
                <a:latin typeface="Calibri" pitchFamily="34" charset="0"/>
                <a:cs typeface="Calibri" pitchFamily="34" charset="0"/>
              </a:rPr>
              <a:t>, ο οποίος καθίσταται </a:t>
            </a:r>
            <a:r>
              <a:rPr lang="el-GR" sz="2400" b="1" u="sng" dirty="0" smtClean="0">
                <a:solidFill>
                  <a:srgbClr val="C00000"/>
                </a:solidFill>
                <a:latin typeface="Calibri" pitchFamily="34" charset="0"/>
                <a:cs typeface="Calibri" pitchFamily="34" charset="0"/>
              </a:rPr>
              <a:t>ως ο μόνος υπεύθυνος &amp; ο υπόλογος απαλλάσσεται.</a:t>
            </a:r>
          </a:p>
          <a:p>
            <a:pPr marL="360363" indent="-333375" algn="just">
              <a:lnSpc>
                <a:spcPct val="150000"/>
              </a:lnSpc>
              <a:spcBef>
                <a:spcPts val="0"/>
              </a:spcBef>
              <a:buFont typeface="Wingdings" pitchFamily="2" charset="2"/>
              <a:buChar char="Ø"/>
            </a:pPr>
            <a:r>
              <a:rPr lang="el-GR" sz="2400" dirty="0" smtClean="0">
                <a:latin typeface="Calibri" pitchFamily="34" charset="0"/>
                <a:cs typeface="Calibri" pitchFamily="34" charset="0"/>
              </a:rPr>
              <a:t>Ανάλογη εφαρμογή διατάξεων αρθρ. 91.</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31</a:t>
            </a:fld>
            <a:endParaRPr 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4"/>
            <a:ext cx="7858180" cy="857257"/>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93 </a:t>
            </a:r>
            <a:r>
              <a:rPr lang="el-GR" sz="1800" b="1" dirty="0" smtClean="0"/>
              <a:t>Εξόφληση τίτλων πληρωμής</a:t>
            </a:r>
            <a:r>
              <a:rPr lang="el-GR" sz="1800" dirty="0" smtClean="0"/>
              <a:t/>
            </a:r>
            <a:br>
              <a:rPr lang="el-GR" sz="1800" dirty="0" smtClean="0"/>
            </a:br>
            <a:r>
              <a:rPr lang="el-GR" sz="2000" dirty="0" smtClean="0"/>
              <a:t/>
            </a:r>
            <a:br>
              <a:rPr lang="el-GR" sz="2000" dirty="0" smtClean="0"/>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214422"/>
            <a:ext cx="7786742" cy="5500726"/>
          </a:xfrm>
          <a:noFill/>
          <a:ln>
            <a:noFill/>
          </a:ln>
        </p:spPr>
        <p:txBody>
          <a:bodyPr>
            <a:normAutofit/>
          </a:bodyPr>
          <a:lstStyle/>
          <a:p>
            <a:pPr marL="360363" indent="-333375" algn="just">
              <a:lnSpc>
                <a:spcPct val="150000"/>
              </a:lnSpc>
              <a:spcBef>
                <a:spcPts val="0"/>
              </a:spcBef>
              <a:buFont typeface="Wingdings" pitchFamily="2" charset="2"/>
              <a:buChar char="Ø"/>
            </a:pPr>
            <a:r>
              <a:rPr lang="el-GR" sz="2000" b="1" dirty="0" smtClean="0">
                <a:solidFill>
                  <a:srgbClr val="7030A0"/>
                </a:solidFill>
                <a:latin typeface="Calibri" pitchFamily="34" charset="0"/>
                <a:cs typeface="Calibri" pitchFamily="34" charset="0"/>
              </a:rPr>
              <a:t>Πληρωμή  δαπανών &amp; από Τράπεζες ή άλλα πιστωτικά ιδρύματα</a:t>
            </a:r>
            <a:r>
              <a:rPr lang="el-GR" sz="2000" dirty="0" smtClean="0">
                <a:latin typeface="Calibri" pitchFamily="34" charset="0"/>
                <a:cs typeface="Calibri" pitchFamily="34" charset="0"/>
              </a:rPr>
              <a:t>. Εξουσιοδοτική διάταξη για έκδοση απόφασης </a:t>
            </a:r>
            <a:r>
              <a:rPr lang="el-GR" sz="2000" dirty="0" err="1" smtClean="0">
                <a:latin typeface="Calibri" pitchFamily="34" charset="0"/>
                <a:cs typeface="Calibri" pitchFamily="34" charset="0"/>
              </a:rPr>
              <a:t>ΥπΟικ</a:t>
            </a:r>
            <a:r>
              <a:rPr lang="el-GR" sz="2000" dirty="0" smtClean="0">
                <a:latin typeface="Calibri" pitchFamily="34" charset="0"/>
                <a:cs typeface="Calibri" pitchFamily="34" charset="0"/>
              </a:rPr>
              <a:t>. [τρόπος εξόφλησης, ευθύνη αρμόδιων οργάνων, ύψος προμήθειας, κ.α.]</a:t>
            </a:r>
          </a:p>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Τα από τις ΥΔΕ εκδιδόμενα ΧΕ εξοφλούνται από τις Υπηρεσίες αυτές, με πίστωση του τραπεζικού λογαριασμού του δικαιούχου, </a:t>
            </a:r>
            <a:r>
              <a:rPr lang="el-GR" sz="2000" b="1" dirty="0" smtClean="0">
                <a:latin typeface="Calibri" pitchFamily="34" charset="0"/>
                <a:cs typeface="Calibri" pitchFamily="34" charset="0"/>
              </a:rPr>
              <a:t>με την επιφύλαξη διατάξεων εκτέλεσης του ΠΔΕ. </a:t>
            </a:r>
          </a:p>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Εξουσιοδοτική διάταξη για έκδοση απόφασης </a:t>
            </a:r>
            <a:r>
              <a:rPr lang="el-GR" sz="2000" dirty="0" err="1" smtClean="0">
                <a:latin typeface="Calibri" pitchFamily="34" charset="0"/>
                <a:cs typeface="Calibri" pitchFamily="34" charset="0"/>
              </a:rPr>
              <a:t>ΥπΟικ</a:t>
            </a:r>
            <a:r>
              <a:rPr lang="el-GR" sz="2000" dirty="0" smtClean="0">
                <a:latin typeface="Calibri" pitchFamily="34" charset="0"/>
                <a:cs typeface="Calibri" pitchFamily="34" charset="0"/>
              </a:rPr>
              <a:t>.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32</a:t>
            </a:fld>
            <a:endParaRPr lang="el-G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4"/>
            <a:ext cx="7858180" cy="857257"/>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94 Εκτέλεση επιτροπικών ενταλμάτων πριν από την άφιξή τους</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214422"/>
            <a:ext cx="7786742" cy="5500726"/>
          </a:xfrm>
          <a:noFill/>
          <a:ln>
            <a:noFill/>
          </a:ln>
        </p:spPr>
        <p:txBody>
          <a:bodyPr>
            <a:normAutofit/>
          </a:bodyPr>
          <a:lstStyle/>
          <a:p>
            <a:pPr marL="360363" indent="-333375" algn="just">
              <a:lnSpc>
                <a:spcPct val="150000"/>
              </a:lnSpc>
              <a:spcBef>
                <a:spcPts val="0"/>
              </a:spcBef>
              <a:buFont typeface="Wingdings" pitchFamily="2" charset="2"/>
              <a:buChar char="Ø"/>
            </a:pPr>
            <a:r>
              <a:rPr lang="el-GR" sz="2400" dirty="0" smtClean="0">
                <a:latin typeface="Calibri" pitchFamily="34" charset="0"/>
                <a:cs typeface="Calibri" pitchFamily="34" charset="0"/>
              </a:rPr>
              <a:t>Σε περίπτωση κατεπείγουσας ανάγκης άμεσης πληρωμής δημόσιας δαπάνης, επιτρέπεται στους προϊσταμένους των ΥΔΕ να εντέλλονται, με κάθε πρόσφορο μέσο, την εκτέλεση </a:t>
            </a:r>
            <a:r>
              <a:rPr lang="el-GR" sz="2400" b="1" dirty="0" smtClean="0">
                <a:solidFill>
                  <a:srgbClr val="FF0000"/>
                </a:solidFill>
                <a:latin typeface="Calibri" pitchFamily="34" charset="0"/>
                <a:cs typeface="Calibri" pitchFamily="34" charset="0"/>
              </a:rPr>
              <a:t>επιτροπικών ενταλμάτων </a:t>
            </a:r>
            <a:r>
              <a:rPr lang="el-GR" sz="2400" dirty="0" smtClean="0">
                <a:latin typeface="Calibri" pitchFamily="34" charset="0"/>
                <a:cs typeface="Calibri" pitchFamily="34" charset="0"/>
              </a:rPr>
              <a:t>πριν από την άφιξή τους στους </a:t>
            </a:r>
            <a:r>
              <a:rPr lang="el-GR" sz="2400" b="1" dirty="0" smtClean="0">
                <a:solidFill>
                  <a:srgbClr val="FF0000"/>
                </a:solidFill>
                <a:latin typeface="Calibri" pitchFamily="34" charset="0"/>
                <a:cs typeface="Calibri" pitchFamily="34" charset="0"/>
              </a:rPr>
              <a:t>δευτερεύοντες διατάκτες</a:t>
            </a:r>
            <a:r>
              <a:rPr lang="el-GR" sz="2400" dirty="0" smtClean="0">
                <a:latin typeface="Calibri" pitchFamily="34" charset="0"/>
                <a:cs typeface="Calibri" pitchFamily="34" charset="0"/>
              </a:rPr>
              <a:t>.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33</a:t>
            </a:fld>
            <a:endParaRPr lang="el-G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4"/>
            <a:ext cx="7858180" cy="857257"/>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95 Εξόφληση τίτλων δικαιούχων που αδυνατούν να υπογράψουν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214422"/>
            <a:ext cx="7786742" cy="5500726"/>
          </a:xfrm>
          <a:noFill/>
          <a:ln>
            <a:noFill/>
          </a:ln>
        </p:spPr>
        <p:txBody>
          <a:bodyPr>
            <a:normAutofit/>
          </a:bodyPr>
          <a:lstStyle/>
          <a:p>
            <a:pPr marL="360363" indent="-333375" algn="just">
              <a:buFont typeface="Wingdings" pitchFamily="2" charset="2"/>
              <a:buChar char="v"/>
            </a:pPr>
            <a:endParaRPr lang="el-GR" sz="2400" dirty="0" smtClean="0">
              <a:latin typeface="Calibri" pitchFamily="34" charset="0"/>
              <a:cs typeface="Calibri" pitchFamily="34" charset="0"/>
            </a:endParaRPr>
          </a:p>
          <a:p>
            <a:pPr marL="360363" indent="-333375" algn="just">
              <a:buFont typeface="Wingdings" pitchFamily="2" charset="2"/>
              <a:buChar char="v"/>
            </a:pPr>
            <a:endParaRPr lang="el-GR" sz="2400" dirty="0" smtClean="0">
              <a:latin typeface="Calibri" pitchFamily="34" charset="0"/>
              <a:cs typeface="Calibri" pitchFamily="34" charset="0"/>
            </a:endParaRPr>
          </a:p>
          <a:p>
            <a:pPr marL="360363" indent="-333375" algn="just">
              <a:lnSpc>
                <a:spcPct val="150000"/>
              </a:lnSpc>
              <a:spcBef>
                <a:spcPts val="0"/>
              </a:spcBef>
              <a:buFont typeface="Wingdings" pitchFamily="2" charset="2"/>
              <a:buChar char="v"/>
            </a:pPr>
            <a:r>
              <a:rPr lang="el-GR" sz="2400" dirty="0" smtClean="0">
                <a:latin typeface="Calibri" pitchFamily="34" charset="0"/>
                <a:cs typeface="Calibri" pitchFamily="34" charset="0"/>
              </a:rPr>
              <a:t>Η εξόφληση τίτλων πληρωμής δικαιούχων, που αδυνατούν, για οποιονδήποτε λόγο, </a:t>
            </a:r>
            <a:r>
              <a:rPr lang="el-GR" sz="2400" dirty="0" smtClean="0">
                <a:solidFill>
                  <a:srgbClr val="FF0000"/>
                </a:solidFill>
                <a:latin typeface="Calibri" pitchFamily="34" charset="0"/>
                <a:cs typeface="Calibri" pitchFamily="34" charset="0"/>
              </a:rPr>
              <a:t>να υπογράψουν την πράξη εξόφλησης</a:t>
            </a:r>
            <a:r>
              <a:rPr lang="el-GR" sz="2400" dirty="0" smtClean="0">
                <a:latin typeface="Calibri" pitchFamily="34" charset="0"/>
                <a:cs typeface="Calibri" pitchFamily="34" charset="0"/>
              </a:rPr>
              <a:t> ρυθμίζεται με απόφαση του </a:t>
            </a:r>
            <a:r>
              <a:rPr lang="el-GR" sz="2400" dirty="0" err="1" smtClean="0">
                <a:latin typeface="Calibri" pitchFamily="34" charset="0"/>
                <a:cs typeface="Calibri" pitchFamily="34" charset="0"/>
              </a:rPr>
              <a:t>ΥπΟικ</a:t>
            </a:r>
            <a:r>
              <a:rPr lang="el-GR" sz="2400" dirty="0" smtClean="0">
                <a:latin typeface="Calibri" pitchFamily="34" charset="0"/>
                <a:cs typeface="Calibri" pitchFamily="34" charset="0"/>
              </a:rPr>
              <a:t>.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34</a:t>
            </a:fld>
            <a:endParaRPr lang="el-G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71538" y="71415"/>
            <a:ext cx="7858180" cy="785818"/>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96 </a:t>
            </a:r>
            <a:r>
              <a:rPr lang="el-GR"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Καταλογισμοί για μη νόμιμες δαπάνες που πληρώθηκαν με τίτλους πληρωμής - αρμόδια όργανα</a:t>
            </a:r>
            <a:br>
              <a:rPr lang="el-GR" sz="18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071546"/>
            <a:ext cx="7858180" cy="5643602"/>
          </a:xfrm>
          <a:noFill/>
          <a:ln>
            <a:noFill/>
          </a:ln>
        </p:spPr>
        <p:txBody>
          <a:bodyPr>
            <a:normAutofit fontScale="70000" lnSpcReduction="20000"/>
          </a:bodyPr>
          <a:lstStyle/>
          <a:p>
            <a:pPr marL="360363" indent="-333375" algn="just">
              <a:lnSpc>
                <a:spcPct val="170000"/>
              </a:lnSpc>
              <a:spcBef>
                <a:spcPts val="0"/>
              </a:spcBef>
              <a:buFont typeface="Wingdings" pitchFamily="2" charset="2"/>
              <a:buChar char="v"/>
            </a:pPr>
            <a:r>
              <a:rPr lang="el-GR" sz="2400" b="1" dirty="0" smtClean="0">
                <a:solidFill>
                  <a:srgbClr val="FF0000"/>
                </a:solidFill>
                <a:latin typeface="Calibri" pitchFamily="34" charset="0"/>
                <a:cs typeface="Calibri" pitchFamily="34" charset="0"/>
              </a:rPr>
              <a:t>Μη νόμιμες δαπάνες που πληρώθηκαν με οποιονδήποτε τίτλο πληρωμής καταλογίζονται</a:t>
            </a:r>
            <a:r>
              <a:rPr lang="el-GR" sz="2400" dirty="0" smtClean="0">
                <a:latin typeface="Calibri" pitchFamily="34" charset="0"/>
                <a:cs typeface="Calibri" pitchFamily="34" charset="0"/>
              </a:rPr>
              <a:t>:</a:t>
            </a:r>
          </a:p>
          <a:p>
            <a:pPr marL="360363" indent="-333375" algn="just">
              <a:lnSpc>
                <a:spcPct val="170000"/>
              </a:lnSpc>
              <a:spcBef>
                <a:spcPts val="0"/>
              </a:spcBef>
              <a:buFont typeface="Wingdings" pitchFamily="2" charset="2"/>
              <a:buChar char="Ø"/>
            </a:pPr>
            <a:r>
              <a:rPr lang="el-GR" sz="2400" b="1" dirty="0" smtClean="0">
                <a:latin typeface="Calibri" pitchFamily="34" charset="0"/>
                <a:cs typeface="Calibri" pitchFamily="34" charset="0"/>
              </a:rPr>
              <a:t>στον υπάλληλο </a:t>
            </a:r>
            <a:r>
              <a:rPr lang="el-GR" sz="2400" dirty="0" smtClean="0">
                <a:latin typeface="Calibri" pitchFamily="34" charset="0"/>
                <a:cs typeface="Calibri" pitchFamily="34" charset="0"/>
              </a:rPr>
              <a:t>που από </a:t>
            </a:r>
            <a:r>
              <a:rPr lang="el-GR" sz="2400" b="1" dirty="0" smtClean="0">
                <a:solidFill>
                  <a:srgbClr val="002060"/>
                </a:solidFill>
                <a:latin typeface="Calibri" pitchFamily="34" charset="0"/>
                <a:cs typeface="Calibri" pitchFamily="34" charset="0"/>
              </a:rPr>
              <a:t>δόλο ή βαρεία αμέλεια </a:t>
            </a:r>
            <a:r>
              <a:rPr lang="el-GR" sz="2400" dirty="0" smtClean="0">
                <a:latin typeface="Calibri" pitchFamily="34" charset="0"/>
                <a:cs typeface="Calibri" pitchFamily="34" charset="0"/>
              </a:rPr>
              <a:t>προέβη σε παράνομες πράξεις ή παραλείψεις ή συνέπραξε στην έκδοση αυτών ή στη μη τήρηση των νόμιμων διαδικασιών πραγματοποιήσεως της δαπάνης &amp;</a:t>
            </a:r>
          </a:p>
          <a:p>
            <a:pPr marL="360363" indent="-333375" algn="just">
              <a:lnSpc>
                <a:spcPct val="170000"/>
              </a:lnSpc>
              <a:spcBef>
                <a:spcPts val="0"/>
              </a:spcBef>
              <a:buFont typeface="Wingdings" pitchFamily="2" charset="2"/>
              <a:buChar char="Ø"/>
            </a:pPr>
            <a:r>
              <a:rPr lang="el-GR" sz="2400" b="1" dirty="0" smtClean="0">
                <a:latin typeface="Calibri" pitchFamily="34" charset="0"/>
                <a:cs typeface="Calibri" pitchFamily="34" charset="0"/>
              </a:rPr>
              <a:t>στον </a:t>
            </a:r>
            <a:r>
              <a:rPr lang="el-GR" sz="2400" b="1" dirty="0" err="1" smtClean="0">
                <a:latin typeface="Calibri" pitchFamily="34" charset="0"/>
                <a:cs typeface="Calibri" pitchFamily="34" charset="0"/>
              </a:rPr>
              <a:t>λαβόντα</a:t>
            </a:r>
            <a:r>
              <a:rPr lang="el-GR" sz="2400" dirty="0" smtClean="0">
                <a:latin typeface="Calibri" pitchFamily="34" charset="0"/>
                <a:cs typeface="Calibri" pitchFamily="34" charset="0"/>
              </a:rPr>
              <a:t>, εφόσον έχει </a:t>
            </a:r>
            <a:r>
              <a:rPr lang="el-GR" sz="2400" b="1" dirty="0" smtClean="0">
                <a:solidFill>
                  <a:srgbClr val="002060"/>
                </a:solidFill>
                <a:latin typeface="Calibri" pitchFamily="34" charset="0"/>
                <a:cs typeface="Calibri" pitchFamily="34" charset="0"/>
              </a:rPr>
              <a:t>συντελέσει υπαίτια </a:t>
            </a:r>
            <a:r>
              <a:rPr lang="el-GR" sz="2400" dirty="0" smtClean="0">
                <a:latin typeface="Calibri" pitchFamily="34" charset="0"/>
                <a:cs typeface="Calibri" pitchFamily="34" charset="0"/>
              </a:rPr>
              <a:t>στη μη νόμιμη πληρωμή &amp; </a:t>
            </a:r>
            <a:r>
              <a:rPr lang="el-GR" sz="2400" b="1" dirty="0" smtClean="0">
                <a:solidFill>
                  <a:srgbClr val="7030A0"/>
                </a:solidFill>
                <a:latin typeface="Calibri" pitchFamily="34" charset="0"/>
                <a:cs typeface="Calibri" pitchFamily="34" charset="0"/>
              </a:rPr>
              <a:t>σε κάθε περίπτωση αχρεώστητης πληρωμής, ανεξάρτητα από υπαιτιότητα αυτού</a:t>
            </a:r>
            <a:r>
              <a:rPr lang="el-GR" sz="2400" dirty="0" smtClean="0">
                <a:latin typeface="Calibri" pitchFamily="34" charset="0"/>
                <a:cs typeface="Calibri" pitchFamily="34" charset="0"/>
              </a:rPr>
              <a:t>.</a:t>
            </a:r>
          </a:p>
          <a:p>
            <a:pPr marL="360363" indent="-333375" algn="just">
              <a:lnSpc>
                <a:spcPct val="170000"/>
              </a:lnSpc>
              <a:spcBef>
                <a:spcPts val="0"/>
              </a:spcBef>
              <a:buFont typeface="Wingdings" pitchFamily="2" charset="2"/>
              <a:buChar char="v"/>
              <a:tabLst>
                <a:tab pos="0" algn="l"/>
              </a:tabLst>
            </a:pPr>
            <a:r>
              <a:rPr lang="el-GR" sz="2400" b="1" dirty="0" smtClean="0">
                <a:solidFill>
                  <a:srgbClr val="FF0000"/>
                </a:solidFill>
                <a:latin typeface="Calibri" pitchFamily="34" charset="0"/>
                <a:cs typeface="Calibri" pitchFamily="34" charset="0"/>
              </a:rPr>
              <a:t>Αρμόδιο όργανο: </a:t>
            </a:r>
            <a:r>
              <a:rPr lang="el-GR" sz="2400" dirty="0" smtClean="0">
                <a:latin typeface="Calibri" pitchFamily="34" charset="0"/>
                <a:cs typeface="Calibri" pitchFamily="34" charset="0"/>
              </a:rPr>
              <a:t>ο </a:t>
            </a:r>
            <a:r>
              <a:rPr lang="el-GR" sz="2400" dirty="0" err="1" smtClean="0">
                <a:latin typeface="Calibri" pitchFamily="34" charset="0"/>
                <a:cs typeface="Calibri" pitchFamily="34" charset="0"/>
              </a:rPr>
              <a:t>διατάκτης</a:t>
            </a:r>
            <a:r>
              <a:rPr lang="el-GR" sz="2400" dirty="0" smtClean="0">
                <a:latin typeface="Calibri" pitchFamily="34" charset="0"/>
                <a:cs typeface="Calibri" pitchFamily="34" charset="0"/>
              </a:rPr>
              <a:t> &amp; τα κατά νόμο αρμόδια όργανα που έχουν διαπιστώσει την παράνομη πληρωμή &amp; σε κάθε περίπτωση το </a:t>
            </a:r>
            <a:r>
              <a:rPr lang="el-GR" sz="2400" dirty="0" err="1" smtClean="0">
                <a:latin typeface="Calibri" pitchFamily="34" charset="0"/>
                <a:cs typeface="Calibri" pitchFamily="34" charset="0"/>
              </a:rPr>
              <a:t>ΕλΣ</a:t>
            </a:r>
            <a:endParaRPr lang="el-GR" sz="2400" dirty="0" smtClean="0">
              <a:latin typeface="Calibri" pitchFamily="34" charset="0"/>
              <a:cs typeface="Calibri" pitchFamily="34" charset="0"/>
            </a:endParaRPr>
          </a:p>
          <a:p>
            <a:pPr marL="360363" indent="-333375" algn="just">
              <a:lnSpc>
                <a:spcPct val="170000"/>
              </a:lnSpc>
              <a:spcBef>
                <a:spcPts val="0"/>
              </a:spcBef>
              <a:buFont typeface="Wingdings" pitchFamily="2" charset="2"/>
              <a:buChar char="v"/>
            </a:pPr>
            <a:r>
              <a:rPr lang="el-GR" sz="2400" dirty="0" smtClean="0">
                <a:latin typeface="Calibri" pitchFamily="34" charset="0"/>
                <a:cs typeface="Calibri" pitchFamily="34" charset="0"/>
              </a:rPr>
              <a:t>Προσβολή </a:t>
            </a:r>
            <a:r>
              <a:rPr lang="el-GR" sz="2400" dirty="0" err="1" smtClean="0">
                <a:latin typeface="Calibri" pitchFamily="34" charset="0"/>
                <a:cs typeface="Calibri" pitchFamily="34" charset="0"/>
              </a:rPr>
              <a:t>καταλογιστικών</a:t>
            </a:r>
            <a:r>
              <a:rPr lang="el-GR" sz="2400" dirty="0" smtClean="0">
                <a:latin typeface="Calibri" pitchFamily="34" charset="0"/>
                <a:cs typeface="Calibri" pitchFamily="34" charset="0"/>
              </a:rPr>
              <a:t> αποφάσεων με </a:t>
            </a:r>
            <a:r>
              <a:rPr lang="el-GR" sz="2400" b="1" dirty="0" smtClean="0">
                <a:solidFill>
                  <a:srgbClr val="FF0000"/>
                </a:solidFill>
                <a:latin typeface="Calibri" pitchFamily="34" charset="0"/>
                <a:cs typeface="Calibri" pitchFamily="34" charset="0"/>
              </a:rPr>
              <a:t>έφεση ενώπιον του </a:t>
            </a:r>
            <a:r>
              <a:rPr lang="el-GR" sz="2400" b="1" dirty="0" err="1" smtClean="0">
                <a:solidFill>
                  <a:srgbClr val="FF0000"/>
                </a:solidFill>
                <a:latin typeface="Calibri" pitchFamily="34" charset="0"/>
                <a:cs typeface="Calibri" pitchFamily="34" charset="0"/>
              </a:rPr>
              <a:t>ΕλΣ</a:t>
            </a:r>
            <a:endParaRPr lang="el-GR" sz="2400" b="1" dirty="0" smtClean="0">
              <a:solidFill>
                <a:srgbClr val="FF0000"/>
              </a:solidFill>
              <a:latin typeface="Calibri" pitchFamily="34" charset="0"/>
              <a:cs typeface="Calibri" pitchFamily="34" charset="0"/>
            </a:endParaRPr>
          </a:p>
          <a:p>
            <a:pPr marL="360363" indent="-333375" algn="just">
              <a:lnSpc>
                <a:spcPct val="170000"/>
              </a:lnSpc>
              <a:spcBef>
                <a:spcPts val="0"/>
              </a:spcBef>
              <a:buFont typeface="Wingdings" pitchFamily="2" charset="2"/>
              <a:buChar char="v"/>
            </a:pPr>
            <a:r>
              <a:rPr lang="el-GR" sz="2400" dirty="0" smtClean="0">
                <a:latin typeface="Calibri" pitchFamily="34" charset="0"/>
                <a:cs typeface="Calibri" pitchFamily="34" charset="0"/>
              </a:rPr>
              <a:t>Αρμοδιότητα οικείου διατάκτη &amp; για τον καταλογισμό των αχρεωστήτως λαβόντων με τίτλους πληρωμής της ΥΔΕ,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35</a:t>
            </a:fld>
            <a:endParaRPr 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214414" y="142852"/>
            <a:ext cx="7715304" cy="857256"/>
          </a:xfrm>
        </p:spPr>
        <p:style>
          <a:lnRef idx="2">
            <a:schemeClr val="accent3"/>
          </a:lnRef>
          <a:fillRef idx="1">
            <a:schemeClr val="lt1"/>
          </a:fillRef>
          <a:effectRef idx="0">
            <a:schemeClr val="accent3"/>
          </a:effectRef>
          <a:fontRef idx="minor">
            <a:schemeClr val="dk1"/>
          </a:fontRef>
        </p:style>
        <p:txBody>
          <a:bodyPr>
            <a:normAutofit fontScale="90000"/>
          </a:bodyPr>
          <a:lstStyle/>
          <a:p>
            <a:pPr algn="just"/>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97 Απώλεια αποδεικτικών είσπραξης, γραμματίων, δικαιολογητικών πληρωμής, δαπανών &amp; τίτλων πληρωμής</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214422"/>
            <a:ext cx="8001056" cy="5429288"/>
          </a:xfrm>
          <a:noFill/>
          <a:ln>
            <a:noFill/>
          </a:ln>
        </p:spPr>
        <p:txBody>
          <a:bodyPr>
            <a:normAutofit/>
          </a:bodyPr>
          <a:lstStyle/>
          <a:p>
            <a:pPr marL="0" indent="26988" algn="just">
              <a:lnSpc>
                <a:spcPct val="150000"/>
              </a:lnSpc>
              <a:spcBef>
                <a:spcPts val="0"/>
              </a:spcBef>
              <a:buFont typeface="+mj-lt"/>
              <a:buAutoNum type="arabicPeriod"/>
              <a:tabLst>
                <a:tab pos="265113" algn="l"/>
              </a:tabLst>
            </a:pPr>
            <a:r>
              <a:rPr lang="el-GR" sz="2000" b="1" dirty="0" smtClean="0">
                <a:solidFill>
                  <a:srgbClr val="C00000"/>
                </a:solidFill>
                <a:latin typeface="Calibri" pitchFamily="34" charset="0"/>
                <a:cs typeface="Calibri" pitchFamily="34" charset="0"/>
              </a:rPr>
              <a:t> Τίτλοι πληρωμής που δεν έχουν εξοφληθεί</a:t>
            </a:r>
            <a:r>
              <a:rPr lang="el-GR" sz="2000" dirty="0" smtClean="0">
                <a:solidFill>
                  <a:srgbClr val="C00000"/>
                </a:solidFill>
                <a:latin typeface="Calibri" pitchFamily="34" charset="0"/>
                <a:cs typeface="Calibri" pitchFamily="34" charset="0"/>
              </a:rPr>
              <a:t>: </a:t>
            </a:r>
            <a:r>
              <a:rPr lang="el-GR" sz="2000" dirty="0" smtClean="0">
                <a:latin typeface="Calibri" pitchFamily="34" charset="0"/>
                <a:cs typeface="Calibri" pitchFamily="34" charset="0"/>
              </a:rPr>
              <a:t>εκδίδονται, με έγκριση του </a:t>
            </a:r>
            <a:r>
              <a:rPr lang="el-GR" sz="2000" dirty="0" err="1" smtClean="0">
                <a:latin typeface="Calibri" pitchFamily="34" charset="0"/>
                <a:cs typeface="Calibri" pitchFamily="34" charset="0"/>
              </a:rPr>
              <a:t>ΥπΟικ</a:t>
            </a:r>
            <a:r>
              <a:rPr lang="el-GR" sz="2000" dirty="0" smtClean="0">
                <a:latin typeface="Calibri" pitchFamily="34" charset="0"/>
                <a:cs typeface="Calibri" pitchFamily="34" charset="0"/>
              </a:rPr>
              <a:t>. ή του οργάνου στο οποίο έχει μεταβιβασθεί η άσκηση της αρμοδιότητας αυτής, </a:t>
            </a:r>
            <a:r>
              <a:rPr lang="el-GR" sz="2000" b="1" dirty="0" smtClean="0">
                <a:solidFill>
                  <a:srgbClr val="FF0000"/>
                </a:solidFill>
                <a:latin typeface="Calibri" pitchFamily="34" charset="0"/>
                <a:cs typeface="Calibri" pitchFamily="34" charset="0"/>
              </a:rPr>
              <a:t>αντίγραφα αυτών</a:t>
            </a:r>
            <a:r>
              <a:rPr lang="el-GR" sz="2000" dirty="0" smtClean="0">
                <a:latin typeface="Calibri" pitchFamily="34" charset="0"/>
                <a:cs typeface="Calibri" pitchFamily="34" charset="0"/>
              </a:rPr>
              <a:t>, ύστερα από διαπίστωση </a:t>
            </a:r>
            <a:r>
              <a:rPr lang="el-GR" sz="2000" dirty="0" smtClean="0">
                <a:solidFill>
                  <a:srgbClr val="7030A0"/>
                </a:solidFill>
                <a:latin typeface="Calibri" pitchFamily="34" charset="0"/>
                <a:cs typeface="Calibri" pitchFamily="34" charset="0"/>
              </a:rPr>
              <a:t>του κατά νόμο αρμόδιου οργάνου</a:t>
            </a:r>
            <a:r>
              <a:rPr lang="el-GR" sz="2000" dirty="0" smtClean="0">
                <a:latin typeface="Calibri" pitchFamily="34" charset="0"/>
                <a:cs typeface="Calibri" pitchFamily="34" charset="0"/>
              </a:rPr>
              <a:t>:</a:t>
            </a:r>
          </a:p>
          <a:p>
            <a:pPr marL="363538" algn="just">
              <a:lnSpc>
                <a:spcPct val="150000"/>
              </a:lnSpc>
              <a:spcBef>
                <a:spcPts val="0"/>
              </a:spcBef>
            </a:pPr>
            <a:r>
              <a:rPr lang="el-GR" sz="2000" dirty="0" smtClean="0">
                <a:solidFill>
                  <a:srgbClr val="FF0000"/>
                </a:solidFill>
                <a:latin typeface="Calibri" pitchFamily="34" charset="0"/>
                <a:cs typeface="Calibri" pitchFamily="34" charset="0"/>
              </a:rPr>
              <a:t>α)</a:t>
            </a:r>
            <a:r>
              <a:rPr lang="el-GR" sz="2000" dirty="0" smtClean="0">
                <a:latin typeface="Calibri" pitchFamily="34" charset="0"/>
                <a:cs typeface="Calibri" pitchFamily="34" charset="0"/>
              </a:rPr>
              <a:t> για αποδεικτικά είσπραξης, της εισαγωγής ή μη στη Δ.Ο.Υ., στο Τελωνείο ή κάθε άλλη αρμόδια υπηρεσία του ποσού που αναγράφεται σε αυτά &amp;</a:t>
            </a:r>
          </a:p>
          <a:p>
            <a:pPr marL="363538" algn="just">
              <a:lnSpc>
                <a:spcPct val="150000"/>
              </a:lnSpc>
              <a:spcBef>
                <a:spcPts val="0"/>
              </a:spcBef>
            </a:pPr>
            <a:r>
              <a:rPr lang="el-GR" sz="2000" dirty="0" smtClean="0">
                <a:solidFill>
                  <a:srgbClr val="FF0000"/>
                </a:solidFill>
                <a:latin typeface="Calibri" pitchFamily="34" charset="0"/>
                <a:cs typeface="Calibri" pitchFamily="34" charset="0"/>
              </a:rPr>
              <a:t>β)</a:t>
            </a:r>
            <a:r>
              <a:rPr lang="el-GR" sz="2000" dirty="0" smtClean="0">
                <a:latin typeface="Calibri" pitchFamily="34" charset="0"/>
                <a:cs typeface="Calibri" pitchFamily="34" charset="0"/>
              </a:rPr>
              <a:t> προκειμένου για γραμμάτια, ΧΕ ή άλλους τίτλους πληρωμής, </a:t>
            </a:r>
            <a:r>
              <a:rPr lang="el-GR" sz="2000" b="1" u="sng" dirty="0" smtClean="0">
                <a:solidFill>
                  <a:srgbClr val="FF0000"/>
                </a:solidFill>
                <a:latin typeface="Calibri" pitchFamily="34" charset="0"/>
                <a:cs typeface="Calibri" pitchFamily="34" charset="0"/>
              </a:rPr>
              <a:t>της μη εξόφλησης αυτών</a:t>
            </a:r>
            <a:r>
              <a:rPr lang="el-GR" sz="2000" dirty="0" smtClean="0">
                <a:latin typeface="Calibri" pitchFamily="34" charset="0"/>
                <a:cs typeface="Calibri" pitchFamily="34" charset="0"/>
              </a:rPr>
              <a:t>.</a:t>
            </a:r>
          </a:p>
          <a:p>
            <a:endParaRPr lang="el-GR" sz="1800" b="1" dirty="0" smtClean="0">
              <a:solidFill>
                <a:schemeClr val="tx1"/>
              </a:solidFill>
              <a:latin typeface="Calibri" pitchFamily="34" charset="0"/>
              <a:cs typeface="Calibri" pitchFamily="34" charset="0"/>
            </a:endParaRP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36</a:t>
            </a:fld>
            <a:endParaRPr lang="el-G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214414" y="214290"/>
            <a:ext cx="7715304" cy="785818"/>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Ν.4270/2014 Άρθρο 97 Απώλεια αποδεικτικών είσπραξης, γραμματίων, δικαιολογητικών πληρωμής, δαπανών και τίτλων πληρωμής</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357298"/>
            <a:ext cx="8001056" cy="5286412"/>
          </a:xfrm>
          <a:noFill/>
          <a:ln>
            <a:noFill/>
          </a:ln>
        </p:spPr>
        <p:txBody>
          <a:bodyPr>
            <a:normAutofit fontScale="85000" lnSpcReduction="10000"/>
          </a:bodyPr>
          <a:lstStyle/>
          <a:p>
            <a:pPr algn="just">
              <a:lnSpc>
                <a:spcPct val="170000"/>
              </a:lnSpc>
              <a:spcBef>
                <a:spcPts val="0"/>
              </a:spcBef>
            </a:pPr>
            <a:r>
              <a:rPr lang="el-GR" sz="2400" dirty="0" smtClean="0">
                <a:solidFill>
                  <a:srgbClr val="C00000"/>
                </a:solidFill>
                <a:latin typeface="Calibri" pitchFamily="34" charset="0"/>
                <a:cs typeface="Calibri" pitchFamily="34" charset="0"/>
              </a:rPr>
              <a:t>2. </a:t>
            </a:r>
            <a:r>
              <a:rPr lang="el-GR" sz="2400" b="1" dirty="0" smtClean="0">
                <a:solidFill>
                  <a:srgbClr val="C00000"/>
                </a:solidFill>
                <a:latin typeface="Calibri" pitchFamily="34" charset="0"/>
                <a:cs typeface="Calibri" pitchFamily="34" charset="0"/>
              </a:rPr>
              <a:t>Για απώλεια ΧΕ ή άλλων τίτλων πληρωμής </a:t>
            </a:r>
            <a:r>
              <a:rPr lang="el-GR" sz="2400" b="1" u="sng" dirty="0" smtClean="0">
                <a:solidFill>
                  <a:srgbClr val="C00000"/>
                </a:solidFill>
                <a:latin typeface="Calibri" pitchFamily="34" charset="0"/>
                <a:cs typeface="Calibri" pitchFamily="34" charset="0"/>
              </a:rPr>
              <a:t>μετά</a:t>
            </a:r>
            <a:r>
              <a:rPr lang="el-GR" sz="2400" b="1" dirty="0" smtClean="0">
                <a:solidFill>
                  <a:srgbClr val="C00000"/>
                </a:solidFill>
                <a:latin typeface="Calibri" pitchFamily="34" charset="0"/>
                <a:cs typeface="Calibri" pitchFamily="34" charset="0"/>
              </a:rPr>
              <a:t> την εξόφληση τους:</a:t>
            </a:r>
            <a:r>
              <a:rPr lang="el-GR" sz="2400" dirty="0" smtClean="0">
                <a:latin typeface="Calibri" pitchFamily="34" charset="0"/>
                <a:cs typeface="Calibri" pitchFamily="34" charset="0"/>
              </a:rPr>
              <a:t> ύστερα από διαπίστωση του αρμόδιου κατά νόμο οργάνου, εκδίδεται α/α από το αρμόδιο όργανο </a:t>
            </a:r>
            <a:r>
              <a:rPr lang="el-GR" sz="2400" b="1" dirty="0" smtClean="0">
                <a:latin typeface="Calibri" pitchFamily="34" charset="0"/>
                <a:cs typeface="Calibri" pitchFamily="34" charset="0"/>
              </a:rPr>
              <a:t>για υπηρεσιακή και μόνο χρήση</a:t>
            </a:r>
            <a:r>
              <a:rPr lang="el-GR" sz="2400" dirty="0" smtClean="0">
                <a:latin typeface="Calibri" pitchFamily="34" charset="0"/>
                <a:cs typeface="Calibri" pitchFamily="34" charset="0"/>
              </a:rPr>
              <a:t>.</a:t>
            </a:r>
          </a:p>
          <a:p>
            <a:pPr algn="just">
              <a:lnSpc>
                <a:spcPct val="170000"/>
              </a:lnSpc>
              <a:spcBef>
                <a:spcPts val="0"/>
              </a:spcBef>
            </a:pPr>
            <a:endParaRPr lang="el-GR" sz="2400" dirty="0" smtClean="0">
              <a:latin typeface="Calibri" pitchFamily="34" charset="0"/>
              <a:cs typeface="Calibri" pitchFamily="34" charset="0"/>
            </a:endParaRPr>
          </a:p>
          <a:p>
            <a:pPr algn="just">
              <a:lnSpc>
                <a:spcPct val="170000"/>
              </a:lnSpc>
              <a:spcBef>
                <a:spcPts val="0"/>
              </a:spcBef>
            </a:pPr>
            <a:r>
              <a:rPr lang="el-GR" sz="2400" dirty="0" smtClean="0">
                <a:solidFill>
                  <a:srgbClr val="C00000"/>
                </a:solidFill>
                <a:latin typeface="Calibri" pitchFamily="34" charset="0"/>
                <a:cs typeface="Calibri" pitchFamily="34" charset="0"/>
              </a:rPr>
              <a:t>3. Για</a:t>
            </a:r>
            <a:r>
              <a:rPr lang="el-GR" sz="2400" dirty="0" smtClean="0">
                <a:latin typeface="Calibri" pitchFamily="34" charset="0"/>
                <a:cs typeface="Calibri" pitchFamily="34" charset="0"/>
              </a:rPr>
              <a:t> </a:t>
            </a:r>
            <a:r>
              <a:rPr lang="el-GR" sz="2400" b="1" dirty="0" smtClean="0">
                <a:solidFill>
                  <a:srgbClr val="C00000"/>
                </a:solidFill>
                <a:latin typeface="Calibri" pitchFamily="34" charset="0"/>
                <a:cs typeface="Calibri" pitchFamily="34" charset="0"/>
              </a:rPr>
              <a:t>απώλεια δικαιολογητικών πληρωμής </a:t>
            </a:r>
            <a:r>
              <a:rPr lang="el-GR" sz="2400" b="1" u="sng" dirty="0" smtClean="0">
                <a:solidFill>
                  <a:srgbClr val="002060"/>
                </a:solidFill>
                <a:latin typeface="Calibri" pitchFamily="34" charset="0"/>
                <a:cs typeface="Calibri" pitchFamily="34" charset="0"/>
              </a:rPr>
              <a:t>πριν</a:t>
            </a:r>
            <a:r>
              <a:rPr lang="el-GR" sz="2400" dirty="0" smtClean="0">
                <a:solidFill>
                  <a:srgbClr val="002060"/>
                </a:solidFill>
                <a:latin typeface="Calibri" pitchFamily="34" charset="0"/>
                <a:cs typeface="Calibri" pitchFamily="34" charset="0"/>
              </a:rPr>
              <a:t> </a:t>
            </a:r>
            <a:r>
              <a:rPr lang="el-GR" sz="2400" dirty="0" smtClean="0">
                <a:solidFill>
                  <a:srgbClr val="C00000"/>
                </a:solidFill>
                <a:latin typeface="Calibri" pitchFamily="34" charset="0"/>
                <a:cs typeface="Calibri" pitchFamily="34" charset="0"/>
              </a:rPr>
              <a:t>από την έκδοση τίτλου πληρωμής</a:t>
            </a:r>
            <a:r>
              <a:rPr lang="el-GR" sz="2400" dirty="0" smtClean="0">
                <a:latin typeface="Calibri" pitchFamily="34" charset="0"/>
                <a:cs typeface="Calibri" pitchFamily="34" charset="0"/>
              </a:rPr>
              <a:t>: η πληρωμή της δαπάνης δύναται να επιτραπεί με απόφαση του </a:t>
            </a:r>
            <a:r>
              <a:rPr lang="el-GR" sz="2400" dirty="0" err="1" smtClean="0">
                <a:latin typeface="Calibri" pitchFamily="34" charset="0"/>
                <a:cs typeface="Calibri" pitchFamily="34" charset="0"/>
              </a:rPr>
              <a:t>ΥπΟικ</a:t>
            </a:r>
            <a:r>
              <a:rPr lang="el-GR" sz="2400" dirty="0" smtClean="0">
                <a:latin typeface="Calibri" pitchFamily="34" charset="0"/>
                <a:cs typeface="Calibri" pitchFamily="34" charset="0"/>
              </a:rPr>
              <a:t>. [αιτιολόγηση &amp; κατόπιν διενέργειας ΕΔΕ από αρμόδιο επιθεωρητή διαπίστωσης ότι η απώλεια έχει συντελεσθεί στην αρμόδια υπηρεσία ή σε εταιρίες που προσφέρουν ταχυδρομικές υπηρεσίες].</a:t>
            </a:r>
            <a:endParaRPr lang="el-GR" sz="2400" dirty="0" smtClean="0">
              <a:ln>
                <a:solidFill>
                  <a:srgbClr val="00B050"/>
                </a:solidFill>
              </a:ln>
              <a:solidFill>
                <a:srgbClr val="FFC000"/>
              </a:solidFill>
              <a:latin typeface="Calibri" pitchFamily="34" charset="0"/>
              <a:cs typeface="Calibri" pitchFamily="34" charset="0"/>
            </a:endParaRPr>
          </a:p>
          <a:p>
            <a:pPr algn="ct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37</a:t>
            </a:fld>
            <a:endParaRPr lang="el-G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edia\Desktop\Νέος φάκελος\αρχείο λήψης.png"/>
          <p:cNvPicPr>
            <a:picLocks noChangeAspect="1" noChangeArrowheads="1"/>
          </p:cNvPicPr>
          <p:nvPr/>
        </p:nvPicPr>
        <p:blipFill>
          <a:blip r:embed="rId3" cstate="print"/>
          <a:srcRect/>
          <a:stretch>
            <a:fillRect/>
          </a:stretch>
        </p:blipFill>
        <p:spPr bwMode="auto">
          <a:xfrm>
            <a:off x="1214414" y="6143644"/>
            <a:ext cx="2357454" cy="500066"/>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3500430" y="6143644"/>
            <a:ext cx="5429288" cy="571504"/>
          </a:xfrm>
          <a:prstGeom prst="rect">
            <a:avLst/>
          </a:prstGeom>
          <a:noFill/>
          <a:ln w="9525">
            <a:noFill/>
            <a:miter lim="800000"/>
            <a:headEnd/>
            <a:tailEnd/>
          </a:ln>
          <a:effectLst/>
        </p:spPr>
      </p:pic>
      <p:sp>
        <p:nvSpPr>
          <p:cNvPr id="2" name="1 - Τίτλος"/>
          <p:cNvSpPr>
            <a:spLocks noGrp="1"/>
          </p:cNvSpPr>
          <p:nvPr>
            <p:ph type="ctrTitle"/>
          </p:nvPr>
        </p:nvSpPr>
        <p:spPr>
          <a:xfrm>
            <a:off x="1214414" y="214290"/>
            <a:ext cx="7715304" cy="1071569"/>
          </a:xfrm>
        </p:spPr>
        <p:style>
          <a:lnRef idx="2">
            <a:schemeClr val="accent3"/>
          </a:lnRef>
          <a:fillRef idx="1">
            <a:schemeClr val="lt1"/>
          </a:fillRef>
          <a:effectRef idx="0">
            <a:schemeClr val="accent3"/>
          </a:effectRef>
          <a:fontRef idx="minor">
            <a:schemeClr val="dk1"/>
          </a:fontRef>
        </p:style>
        <p:txBody>
          <a:bodyPr>
            <a:normAutofit/>
          </a:bodyPr>
          <a:lstStyle/>
          <a:p>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Ν.4446/2016 (ΦΕΚ Α 240)</a:t>
            </a:r>
            <a:r>
              <a:rPr lang="el-GR" sz="2000" b="1" dirty="0" smtClean="0">
                <a:latin typeface="Calibri" pitchFamily="34" charset="0"/>
                <a:cs typeface="Calibri" pitchFamily="34" charset="0"/>
              </a:rPr>
              <a:t> _ </a:t>
            </a: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ΚΕΦΑΛΑΙΟ Γ΄</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ΕΛΕΓΧΟΣ ΓΙΑ ΕΚΚΑΘΑΡΙΣΗ ΚΑΙ ΠΛΗΡΩΜΗ ΔΑΠΑΝΩΝ ΔΗΜΟΣΙΟΥ</a:t>
            </a:r>
            <a:b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714488"/>
            <a:ext cx="7786742" cy="4929222"/>
          </a:xfrm>
          <a:solidFill>
            <a:srgbClr val="00B050"/>
          </a:solidFill>
          <a:ln>
            <a:noFill/>
          </a:ln>
        </p:spPr>
        <p:txBody>
          <a:bodyPr>
            <a:normAutofit/>
          </a:bodyPr>
          <a:lstStyle/>
          <a:p>
            <a:pPr algn="just"/>
            <a:endParaRPr lang="el-GR" sz="2400" dirty="0" smtClean="0">
              <a:ln>
                <a:solidFill>
                  <a:srgbClr val="00B050"/>
                </a:solidFill>
              </a:ln>
              <a:solidFill>
                <a:srgbClr val="FFC000"/>
              </a:solidFill>
            </a:endParaRPr>
          </a:p>
          <a:p>
            <a:pPr algn="just"/>
            <a:endParaRPr lang="el-GR" sz="2400" dirty="0" smtClean="0">
              <a:ln>
                <a:solidFill>
                  <a:srgbClr val="00B050"/>
                </a:solidFill>
              </a:ln>
              <a:solidFill>
                <a:srgbClr val="FFC000"/>
              </a:solidFill>
            </a:endParaRPr>
          </a:p>
          <a:p>
            <a:pPr algn="ctr"/>
            <a:r>
              <a:rPr lang="el-GR" sz="2400" b="1" dirty="0" smtClean="0">
                <a:solidFill>
                  <a:srgbClr val="FF0000"/>
                </a:solidFill>
                <a:latin typeface="Calibri" pitchFamily="34" charset="0"/>
                <a:cs typeface="Calibri" pitchFamily="34" charset="0"/>
              </a:rPr>
              <a:t>Άρθρα 75 -96</a:t>
            </a:r>
          </a:p>
          <a:p>
            <a:pPr algn="ctr"/>
            <a:r>
              <a:rPr lang="el-GR" sz="1600" b="1" dirty="0" smtClean="0">
                <a:solidFill>
                  <a:srgbClr val="FF0000"/>
                </a:solidFill>
                <a:latin typeface="Calibri" pitchFamily="34" charset="0"/>
                <a:cs typeface="Calibri" pitchFamily="34" charset="0"/>
              </a:rPr>
              <a:t>βλ.  </a:t>
            </a:r>
            <a:r>
              <a:rPr lang="en-US" sz="2400" b="1" dirty="0" smtClean="0">
                <a:solidFill>
                  <a:srgbClr val="FFFF00"/>
                </a:solidFill>
                <a:latin typeface="Calibri" pitchFamily="34" charset="0"/>
                <a:cs typeface="Calibri" pitchFamily="34" charset="0"/>
                <a:hlinkClick r:id="rId5"/>
              </a:rPr>
              <a:t>https://minfin.gr/web/31331/dtcifr</a:t>
            </a:r>
            <a:endParaRPr lang="el-GR" sz="2400" b="1" dirty="0" smtClean="0">
              <a:solidFill>
                <a:srgbClr val="FFFF00"/>
              </a:solidFill>
              <a:latin typeface="Calibri" pitchFamily="34" charset="0"/>
              <a:cs typeface="Calibri" pitchFamily="34" charset="0"/>
            </a:endParaRPr>
          </a:p>
          <a:p>
            <a:pPr algn="just"/>
            <a:r>
              <a:rPr lang="el-GR" sz="2400" b="1" dirty="0" smtClean="0">
                <a:latin typeface="Calibri" pitchFamily="34" charset="0"/>
                <a:cs typeface="Calibri" pitchFamily="34" charset="0"/>
              </a:rPr>
              <a:t>«Οδηγίες ελέγχου, εκκαθάρισης και πληρωμής δημοσίων δαπανών» </a:t>
            </a:r>
            <a:r>
              <a:rPr lang="el-GR" sz="1800" dirty="0" smtClean="0">
                <a:solidFill>
                  <a:srgbClr val="FFFF00"/>
                </a:solidFill>
                <a:latin typeface="Calibri" pitchFamily="34" charset="0"/>
                <a:cs typeface="Calibri" pitchFamily="34" charset="0"/>
              </a:rPr>
              <a:t>[ +απαιτούμενα δικαιολογητικά δαπανών]</a:t>
            </a:r>
          </a:p>
          <a:p>
            <a:pPr algn="just"/>
            <a:endParaRPr lang="el-GR" sz="1800" dirty="0" smtClean="0">
              <a:solidFill>
                <a:srgbClr val="FFFF00"/>
              </a:solidFill>
              <a:latin typeface="Calibri" pitchFamily="34" charset="0"/>
              <a:cs typeface="Calibri" pitchFamily="34" charset="0"/>
            </a:endParaRPr>
          </a:p>
          <a:p>
            <a:pPr algn="ctr"/>
            <a:r>
              <a:rPr lang="en-US" sz="1800" b="1" u="sng" dirty="0" smtClean="0">
                <a:hlinkClick r:id="rId6"/>
              </a:rPr>
              <a:t>http://minfin.gr/OdigosEkkatharisisDapanwn</a:t>
            </a:r>
            <a:r>
              <a:rPr lang="en-US" sz="1800" dirty="0" smtClean="0"/>
              <a:t> </a:t>
            </a:r>
            <a:endParaRPr lang="el-GR" sz="1800" dirty="0" smtClean="0">
              <a:solidFill>
                <a:srgbClr val="FFFF00"/>
              </a:solidFill>
              <a:latin typeface="Calibri" pitchFamily="34" charset="0"/>
              <a:cs typeface="Calibri" pitchFamily="34" charset="0"/>
            </a:endParaRPr>
          </a:p>
          <a:p>
            <a:r>
              <a:rPr lang="el-GR" sz="2400" dirty="0" smtClean="0"/>
              <a:t/>
            </a:r>
            <a:br>
              <a:rPr lang="el-GR" sz="2400" dirty="0" smtClean="0"/>
            </a:br>
            <a:endParaRPr lang="el-GR" sz="2400" b="1" dirty="0" smtClean="0">
              <a:solidFill>
                <a:srgbClr val="FF0000"/>
              </a:solidFill>
              <a:latin typeface="Calibri" pitchFamily="34" charset="0"/>
              <a:cs typeface="Calibri" pitchFamily="34" charset="0"/>
            </a:endParaRPr>
          </a:p>
          <a:p>
            <a:pPr algn="just"/>
            <a:endParaRPr lang="el-GR" sz="2400" b="1" dirty="0" smtClean="0">
              <a:solidFill>
                <a:srgbClr val="FF0000"/>
              </a:solidFill>
              <a:latin typeface="Calibri" pitchFamily="34" charset="0"/>
              <a:cs typeface="Calibri" pitchFamily="34" charset="0"/>
            </a:endParaRPr>
          </a:p>
          <a:p>
            <a:pPr algn="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38</a:t>
            </a:fld>
            <a:endParaRPr lang="el-G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214414" y="142853"/>
            <a:ext cx="7715304" cy="428628"/>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ΦΟΡΟΛΟΓΙΚΗ &amp; ΑΣΦΑΛΙΣΤΙΚΗ ΕΝΗΜΕΡΟΤΗΤΑ</a:t>
            </a: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714356"/>
            <a:ext cx="7786742" cy="5857916"/>
          </a:xfrm>
          <a:noFill/>
          <a:ln>
            <a:noFill/>
          </a:ln>
        </p:spPr>
        <p:txBody>
          <a:bodyPr>
            <a:normAutofit fontScale="92500"/>
          </a:bodyPr>
          <a:lstStyle/>
          <a:p>
            <a:pPr marL="360363" indent="-333375" algn="just">
              <a:lnSpc>
                <a:spcPct val="150000"/>
              </a:lnSpc>
              <a:spcBef>
                <a:spcPts val="0"/>
              </a:spcBef>
              <a:buFont typeface="Wingdings" pitchFamily="2" charset="2"/>
              <a:buChar char="Ø"/>
            </a:pPr>
            <a:r>
              <a:rPr lang="el-GR" sz="1800" dirty="0" smtClean="0">
                <a:latin typeface="Calibri" pitchFamily="34" charset="0"/>
                <a:cs typeface="Calibri" pitchFamily="34" charset="0"/>
              </a:rPr>
              <a:t> Ν.4174/2013 -ΦΕΚ 170 Α/26-7-2013 (…) ΚΕΦ. ΤΡΙΤΟ-«ΑΠΟΔΕΙΚΤΙΚΟ ΕΝΗΜΕΡΟΤΗΤΑΣ», Άρθρο 12 «Αποδεικτικό ενημερότητας και βεβαίωση οφειλής»</a:t>
            </a:r>
          </a:p>
          <a:p>
            <a:pPr marL="360363" indent="-333375" algn="just">
              <a:lnSpc>
                <a:spcPct val="150000"/>
              </a:lnSpc>
              <a:spcBef>
                <a:spcPts val="0"/>
              </a:spcBef>
              <a:buFont typeface="Wingdings" pitchFamily="2" charset="2"/>
              <a:buChar char="Ø"/>
            </a:pPr>
            <a:r>
              <a:rPr lang="el-GR" sz="1800" dirty="0" smtClean="0">
                <a:latin typeface="Calibri" pitchFamily="34" charset="0"/>
                <a:cs typeface="Calibri" pitchFamily="34" charset="0"/>
              </a:rPr>
              <a:t>ΠΟΛ: 1123/2012 (ΦΕΚ 1665/Β) Αποδεικτικό ενημερότητας ή πληροφόρηση για τη φορολογική ενημερότητα φυσικών ή μη φυσικών προσώπων ηλεκτρονικά μέσω διαδικτύου. </a:t>
            </a:r>
          </a:p>
          <a:p>
            <a:pPr marL="360363" indent="-333375">
              <a:lnSpc>
                <a:spcPct val="150000"/>
              </a:lnSpc>
              <a:spcBef>
                <a:spcPts val="0"/>
              </a:spcBef>
              <a:buFont typeface="Wingdings" pitchFamily="2" charset="2"/>
              <a:buChar char="Ø"/>
            </a:pPr>
            <a:r>
              <a:rPr lang="el-GR" sz="1800" dirty="0" err="1" smtClean="0">
                <a:latin typeface="Calibri" pitchFamily="34" charset="0"/>
                <a:cs typeface="Calibri" pitchFamily="34" charset="0"/>
              </a:rPr>
              <a:t>Αριθμ</a:t>
            </a:r>
            <a:r>
              <a:rPr lang="el-GR" sz="1800" dirty="0" smtClean="0">
                <a:latin typeface="Calibri" pitchFamily="34" charset="0"/>
                <a:cs typeface="Calibri" pitchFamily="34" charset="0"/>
              </a:rPr>
              <a:t>. ΠΟΛ. 1274 /2013 (ΦΕΚ Β 3398/31.12.2013) Αποδεικτικό Ενημερότητας άρθρου 12 ν. 4174/2013 (ΦΕΚ 170 Α΄), όπως ισχύει. </a:t>
            </a:r>
          </a:p>
          <a:p>
            <a:pPr marL="360363" indent="-333375" algn="just">
              <a:lnSpc>
                <a:spcPct val="150000"/>
              </a:lnSpc>
              <a:spcBef>
                <a:spcPts val="0"/>
              </a:spcBef>
              <a:buFont typeface="Wingdings" pitchFamily="2" charset="2"/>
              <a:buChar char="Ø"/>
            </a:pPr>
            <a:r>
              <a:rPr lang="el-GR" sz="1800" dirty="0" smtClean="0">
                <a:latin typeface="Calibri" pitchFamily="34" charset="0"/>
                <a:cs typeface="Calibri" pitchFamily="34" charset="0"/>
              </a:rPr>
              <a:t>ΠΟΛ 1124/2014 ΘΕΜΑ: Eπικαιροποιημένες Αποφάσεις περί αποδεικτικού ενημερότητας και βεβαίωσης οφειλής άρθρου 12 Κ.Φ.Δ. ΔΠΕΙΣΑ1055789ΕΞ/2014 Αποδεικτικό ενημερότητας-συμψηφισμοί</a:t>
            </a:r>
          </a:p>
          <a:p>
            <a:pPr marL="360363" indent="-333375" algn="just">
              <a:lnSpc>
                <a:spcPct val="150000"/>
              </a:lnSpc>
              <a:spcBef>
                <a:spcPts val="0"/>
              </a:spcBef>
              <a:buFont typeface="Wingdings" pitchFamily="2" charset="2"/>
              <a:buChar char="Ø"/>
            </a:pPr>
            <a:r>
              <a:rPr lang="el-GR" sz="1800" dirty="0" smtClean="0">
                <a:latin typeface="Calibri" pitchFamily="34" charset="0"/>
                <a:cs typeface="Calibri" pitchFamily="34" charset="0"/>
              </a:rPr>
              <a:t> Ν.Δ.356/1974 (ΦΕΚ 90/A/1974) «Περί Κώδικος Εισπράξεως Δημοσίων Εσόδων» </a:t>
            </a:r>
          </a:p>
          <a:p>
            <a:pPr marL="360363" indent="-333375" algn="just">
              <a:lnSpc>
                <a:spcPct val="150000"/>
              </a:lnSpc>
              <a:spcBef>
                <a:spcPts val="0"/>
              </a:spcBef>
              <a:buFont typeface="Wingdings" pitchFamily="2" charset="2"/>
              <a:buChar char="Ø"/>
            </a:pPr>
            <a:r>
              <a:rPr lang="el-GR" sz="1800" dirty="0" smtClean="0">
                <a:latin typeface="Calibri" pitchFamily="34" charset="0"/>
                <a:cs typeface="Calibri" pitchFamily="34" charset="0"/>
              </a:rPr>
              <a:t>ΕΓΚ. Φ80000/ΟΙΚ. 5547/248/7.2.2017 Ρύθμιση ασφάλισης Φ.Π.</a:t>
            </a:r>
          </a:p>
          <a:p>
            <a:pPr marL="360363" indent="-333375" algn="just">
              <a:lnSpc>
                <a:spcPct val="150000"/>
              </a:lnSpc>
              <a:spcBef>
                <a:spcPts val="0"/>
              </a:spcBef>
              <a:buFont typeface="Wingdings" pitchFamily="2" charset="2"/>
              <a:buChar char="Ø"/>
            </a:pPr>
            <a:r>
              <a:rPr lang="el-GR" sz="1800" dirty="0" smtClean="0">
                <a:latin typeface="Calibri" pitchFamily="34" charset="0"/>
                <a:cs typeface="Calibri" pitchFamily="34" charset="0"/>
              </a:rPr>
              <a:t>Ε.Φ.Κ.Α. ΕΓΚ. ΔΕΙΣΦΜΜ/1228/1490270/15.11.2017 Aσφαλιστική ενημερότητα </a:t>
            </a:r>
          </a:p>
          <a:p>
            <a:pPr algn="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39</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3500430" y="6143644"/>
            <a:ext cx="5429288" cy="571504"/>
          </a:xfrm>
          <a:prstGeom prst="rect">
            <a:avLst/>
          </a:prstGeom>
          <a:noFill/>
          <a:ln w="9525">
            <a:noFill/>
            <a:miter lim="800000"/>
            <a:headEnd/>
            <a:tailEnd/>
          </a:ln>
          <a:effectLst/>
        </p:spPr>
      </p:pic>
      <p:sp>
        <p:nvSpPr>
          <p:cNvPr id="2" name="1 - Τίτλος"/>
          <p:cNvSpPr>
            <a:spLocks noGrp="1"/>
          </p:cNvSpPr>
          <p:nvPr>
            <p:ph type="ctrTitle"/>
          </p:nvPr>
        </p:nvSpPr>
        <p:spPr>
          <a:xfrm>
            <a:off x="1571604" y="142853"/>
            <a:ext cx="6886596" cy="357190"/>
          </a:xfrm>
          <a:noFill/>
        </p:spPr>
        <p:txBody>
          <a:bodyPr>
            <a:normAutofit fontScale="90000"/>
          </a:bodyPr>
          <a:lstStyle/>
          <a:p>
            <a:pPr algn="ctr"/>
            <a:r>
              <a:rPr lang="el-GR" sz="1800" b="1" dirty="0" smtClean="0">
                <a:solidFill>
                  <a:srgbClr val="FF0000"/>
                </a:solidFill>
                <a:latin typeface="Arial" pitchFamily="34" charset="0"/>
                <a:cs typeface="Arial" pitchFamily="34" charset="0"/>
              </a:rPr>
              <a:t>ΕΥΡΩΠΑ</a:t>
            </a:r>
            <a:r>
              <a:rPr lang="en-US" sz="1800" b="1" dirty="0" smtClean="0">
                <a:solidFill>
                  <a:srgbClr val="FF0000"/>
                </a:solidFill>
                <a:latin typeface="Arial" pitchFamily="34" charset="0"/>
                <a:cs typeface="Arial" pitchFamily="34" charset="0"/>
              </a:rPr>
              <a:t>ÏK</a:t>
            </a:r>
            <a:r>
              <a:rPr lang="el-GR" sz="1800" b="1" dirty="0" smtClean="0">
                <a:solidFill>
                  <a:srgbClr val="FF0000"/>
                </a:solidFill>
                <a:latin typeface="Arial" pitchFamily="34" charset="0"/>
                <a:cs typeface="Arial" pitchFamily="34" charset="0"/>
              </a:rPr>
              <a:t>Ο ΕΛΕΓΚΤΙΚΟ ΣΥΝΕΔΡΙ</a:t>
            </a:r>
            <a:r>
              <a:rPr lang="el-GR" sz="2200" b="1" dirty="0" smtClean="0">
                <a:solidFill>
                  <a:srgbClr val="FF0000"/>
                </a:solidFill>
                <a:latin typeface="Arial" pitchFamily="34" charset="0"/>
                <a:cs typeface="Arial" pitchFamily="34" charset="0"/>
              </a:rPr>
              <a:t>Ο</a:t>
            </a:r>
            <a:endParaRPr lang="el-GR"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500042"/>
            <a:ext cx="8001056" cy="6215106"/>
          </a:xfrm>
          <a:solidFill>
            <a:schemeClr val="bg1"/>
          </a:solidFill>
          <a:ln>
            <a:solidFill>
              <a:srgbClr val="FFC000"/>
            </a:solidFill>
          </a:ln>
        </p:spPr>
        <p:txBody>
          <a:bodyPr>
            <a:normAutofit fontScale="25000" lnSpcReduction="20000"/>
          </a:bodyPr>
          <a:lstStyle/>
          <a:p>
            <a:pPr algn="just"/>
            <a:endParaRPr lang="el-GR" sz="2400" dirty="0" smtClean="0">
              <a:ln>
                <a:solidFill>
                  <a:srgbClr val="00B050"/>
                </a:solidFill>
              </a:ln>
              <a:solidFill>
                <a:srgbClr val="FFC000"/>
              </a:solidFill>
            </a:endParaRPr>
          </a:p>
          <a:p>
            <a:pPr>
              <a:lnSpc>
                <a:spcPct val="170000"/>
              </a:lnSpc>
              <a:spcBef>
                <a:spcPts val="0"/>
              </a:spcBef>
            </a:pPr>
            <a:r>
              <a:rPr lang="el-GR" sz="4900" b="1" dirty="0" smtClean="0">
                <a:latin typeface="Arial" pitchFamily="34" charset="0"/>
                <a:cs typeface="Arial" pitchFamily="34" charset="0"/>
              </a:rPr>
              <a:t>Πρότυπα</a:t>
            </a:r>
          </a:p>
          <a:p>
            <a:pPr>
              <a:lnSpc>
                <a:spcPct val="170000"/>
              </a:lnSpc>
              <a:spcBef>
                <a:spcPts val="0"/>
              </a:spcBef>
            </a:pPr>
            <a:r>
              <a:rPr lang="el-GR" sz="4900" dirty="0" smtClean="0">
                <a:latin typeface="Arial" pitchFamily="34" charset="0"/>
                <a:cs typeface="Arial" pitchFamily="34" charset="0"/>
                <a:hlinkClick r:id="rId4"/>
              </a:rPr>
              <a:t>Διεθνή Πρότυπα των Ανώτατων Οργάνων Ελέγχου (ISSAI)</a:t>
            </a:r>
            <a:r>
              <a:rPr lang="el-GR" sz="4900" dirty="0" smtClean="0">
                <a:latin typeface="Arial" pitchFamily="34" charset="0"/>
                <a:cs typeface="Arial" pitchFamily="34" charset="0"/>
              </a:rPr>
              <a:t> </a:t>
            </a:r>
          </a:p>
          <a:p>
            <a:pPr>
              <a:lnSpc>
                <a:spcPct val="170000"/>
              </a:lnSpc>
              <a:spcBef>
                <a:spcPts val="0"/>
              </a:spcBef>
            </a:pPr>
            <a:r>
              <a:rPr lang="el-GR" sz="4900" dirty="0" smtClean="0">
                <a:latin typeface="Arial" pitchFamily="34" charset="0"/>
                <a:cs typeface="Arial" pitchFamily="34" charset="0"/>
                <a:hlinkClick r:id="rId5"/>
              </a:rPr>
              <a:t>Διεθνή Πρότυπα Ελέγχου (ΔΠΕ)</a:t>
            </a:r>
            <a:r>
              <a:rPr lang="el-GR" sz="4900" dirty="0" smtClean="0">
                <a:latin typeface="Arial" pitchFamily="34" charset="0"/>
                <a:cs typeface="Arial" pitchFamily="34" charset="0"/>
              </a:rPr>
              <a:t> </a:t>
            </a:r>
          </a:p>
          <a:p>
            <a:pPr>
              <a:lnSpc>
                <a:spcPct val="170000"/>
              </a:lnSpc>
              <a:spcBef>
                <a:spcPts val="0"/>
              </a:spcBef>
            </a:pPr>
            <a:r>
              <a:rPr lang="el-GR" sz="4900" dirty="0" smtClean="0">
                <a:latin typeface="Arial" pitchFamily="34" charset="0"/>
                <a:cs typeface="Arial" pitchFamily="34" charset="0"/>
                <a:hlinkClick r:id="rId6"/>
              </a:rPr>
              <a:t>Διεθνής Οργανισμός των Ανώτατων Οργάνων Ελέγχου (INTOSAI) </a:t>
            </a:r>
            <a:r>
              <a:rPr lang="el-GR" sz="4900" dirty="0" smtClean="0">
                <a:latin typeface="Arial" pitchFamily="34" charset="0"/>
                <a:cs typeface="Arial" pitchFamily="34" charset="0"/>
              </a:rPr>
              <a:t> </a:t>
            </a:r>
          </a:p>
          <a:p>
            <a:pPr>
              <a:lnSpc>
                <a:spcPct val="170000"/>
              </a:lnSpc>
              <a:spcBef>
                <a:spcPts val="0"/>
              </a:spcBef>
            </a:pPr>
            <a:r>
              <a:rPr lang="el-GR" sz="4900" dirty="0" err="1" smtClean="0">
                <a:latin typeface="Arial" pitchFamily="34" charset="0"/>
                <a:cs typeface="Arial" pitchFamily="34" charset="0"/>
                <a:hlinkClick r:id="rId7"/>
              </a:rPr>
              <a:t>Committee</a:t>
            </a:r>
            <a:r>
              <a:rPr lang="el-GR" sz="4900" dirty="0" smtClean="0">
                <a:latin typeface="Arial" pitchFamily="34" charset="0"/>
                <a:cs typeface="Arial" pitchFamily="34" charset="0"/>
                <a:hlinkClick r:id="rId7"/>
              </a:rPr>
              <a:t> </a:t>
            </a:r>
            <a:r>
              <a:rPr lang="el-GR" sz="4900" dirty="0" err="1" smtClean="0">
                <a:latin typeface="Arial" pitchFamily="34" charset="0"/>
                <a:cs typeface="Arial" pitchFamily="34" charset="0"/>
                <a:hlinkClick r:id="rId7"/>
              </a:rPr>
              <a:t>of</a:t>
            </a:r>
            <a:r>
              <a:rPr lang="el-GR" sz="4900" dirty="0" smtClean="0">
                <a:latin typeface="Arial" pitchFamily="34" charset="0"/>
                <a:cs typeface="Arial" pitchFamily="34" charset="0"/>
                <a:hlinkClick r:id="rId7"/>
              </a:rPr>
              <a:t> </a:t>
            </a:r>
            <a:r>
              <a:rPr lang="el-GR" sz="4900" dirty="0" err="1" smtClean="0">
                <a:latin typeface="Arial" pitchFamily="34" charset="0"/>
                <a:cs typeface="Arial" pitchFamily="34" charset="0"/>
                <a:hlinkClick r:id="rId7"/>
              </a:rPr>
              <a:t>Sponsoring</a:t>
            </a:r>
            <a:r>
              <a:rPr lang="el-GR" sz="4900" dirty="0" smtClean="0">
                <a:latin typeface="Arial" pitchFamily="34" charset="0"/>
                <a:cs typeface="Arial" pitchFamily="34" charset="0"/>
                <a:hlinkClick r:id="rId7"/>
              </a:rPr>
              <a:t> </a:t>
            </a:r>
            <a:r>
              <a:rPr lang="el-GR" sz="4900" dirty="0" err="1" smtClean="0">
                <a:latin typeface="Arial" pitchFamily="34" charset="0"/>
                <a:cs typeface="Arial" pitchFamily="34" charset="0"/>
                <a:hlinkClick r:id="rId7"/>
              </a:rPr>
              <a:t>Organizations</a:t>
            </a:r>
            <a:r>
              <a:rPr lang="el-GR" sz="4900" dirty="0" smtClean="0">
                <a:latin typeface="Arial" pitchFamily="34" charset="0"/>
                <a:cs typeface="Arial" pitchFamily="34" charset="0"/>
                <a:hlinkClick r:id="rId7"/>
              </a:rPr>
              <a:t> </a:t>
            </a:r>
            <a:r>
              <a:rPr lang="el-GR" sz="4900" dirty="0" err="1" smtClean="0">
                <a:latin typeface="Arial" pitchFamily="34" charset="0"/>
                <a:cs typeface="Arial" pitchFamily="34" charset="0"/>
                <a:hlinkClick r:id="rId7"/>
              </a:rPr>
              <a:t>of</a:t>
            </a:r>
            <a:r>
              <a:rPr lang="el-GR" sz="4900" dirty="0" smtClean="0">
                <a:latin typeface="Arial" pitchFamily="34" charset="0"/>
                <a:cs typeface="Arial" pitchFamily="34" charset="0"/>
                <a:hlinkClick r:id="rId7"/>
              </a:rPr>
              <a:t> </a:t>
            </a:r>
            <a:r>
              <a:rPr lang="el-GR" sz="4900" dirty="0" err="1" smtClean="0">
                <a:latin typeface="Arial" pitchFamily="34" charset="0"/>
                <a:cs typeface="Arial" pitchFamily="34" charset="0"/>
                <a:hlinkClick r:id="rId7"/>
              </a:rPr>
              <a:t>the</a:t>
            </a:r>
            <a:r>
              <a:rPr lang="el-GR" sz="4900" dirty="0" smtClean="0">
                <a:latin typeface="Arial" pitchFamily="34" charset="0"/>
                <a:cs typeface="Arial" pitchFamily="34" charset="0"/>
                <a:hlinkClick r:id="rId7"/>
              </a:rPr>
              <a:t> </a:t>
            </a:r>
            <a:r>
              <a:rPr lang="el-GR" sz="4900" dirty="0" err="1" smtClean="0">
                <a:latin typeface="Arial" pitchFamily="34" charset="0"/>
                <a:cs typeface="Arial" pitchFamily="34" charset="0"/>
                <a:hlinkClick r:id="rId7"/>
              </a:rPr>
              <a:t>Treadway</a:t>
            </a:r>
            <a:r>
              <a:rPr lang="el-GR" sz="4900" dirty="0" smtClean="0">
                <a:latin typeface="Arial" pitchFamily="34" charset="0"/>
                <a:cs typeface="Arial" pitchFamily="34" charset="0"/>
                <a:hlinkClick r:id="rId7"/>
              </a:rPr>
              <a:t> </a:t>
            </a:r>
            <a:r>
              <a:rPr lang="el-GR" sz="4900" dirty="0" err="1" smtClean="0">
                <a:latin typeface="Arial" pitchFamily="34" charset="0"/>
                <a:cs typeface="Arial" pitchFamily="34" charset="0"/>
                <a:hlinkClick r:id="rId7"/>
              </a:rPr>
              <a:t>Commission</a:t>
            </a:r>
            <a:r>
              <a:rPr lang="el-GR" sz="4900" dirty="0" smtClean="0">
                <a:latin typeface="Arial" pitchFamily="34" charset="0"/>
                <a:cs typeface="Arial" pitchFamily="34" charset="0"/>
                <a:hlinkClick r:id="rId7"/>
              </a:rPr>
              <a:t> (COSO) </a:t>
            </a:r>
            <a:r>
              <a:rPr lang="el-GR" sz="4900" dirty="0" smtClean="0">
                <a:latin typeface="Arial" pitchFamily="34" charset="0"/>
                <a:cs typeface="Arial" pitchFamily="34" charset="0"/>
              </a:rPr>
              <a:t> </a:t>
            </a:r>
          </a:p>
          <a:p>
            <a:pPr>
              <a:lnSpc>
                <a:spcPct val="170000"/>
              </a:lnSpc>
              <a:spcBef>
                <a:spcPts val="0"/>
              </a:spcBef>
            </a:pPr>
            <a:r>
              <a:rPr lang="el-GR" sz="4900" dirty="0" err="1" smtClean="0">
                <a:latin typeface="Arial" pitchFamily="34" charset="0"/>
                <a:cs typeface="Arial" pitchFamily="34" charset="0"/>
                <a:hlinkClick r:id="rId8"/>
              </a:rPr>
              <a:t>Control</a:t>
            </a:r>
            <a:r>
              <a:rPr lang="el-GR" sz="4900" dirty="0" smtClean="0">
                <a:latin typeface="Arial" pitchFamily="34" charset="0"/>
                <a:cs typeface="Arial" pitchFamily="34" charset="0"/>
                <a:hlinkClick r:id="rId8"/>
              </a:rPr>
              <a:t> </a:t>
            </a:r>
            <a:r>
              <a:rPr lang="el-GR" sz="4900" dirty="0" err="1" smtClean="0">
                <a:latin typeface="Arial" pitchFamily="34" charset="0"/>
                <a:cs typeface="Arial" pitchFamily="34" charset="0"/>
                <a:hlinkClick r:id="rId8"/>
              </a:rPr>
              <a:t>Objectives</a:t>
            </a:r>
            <a:r>
              <a:rPr lang="el-GR" sz="4900" dirty="0" smtClean="0">
                <a:latin typeface="Arial" pitchFamily="34" charset="0"/>
                <a:cs typeface="Arial" pitchFamily="34" charset="0"/>
                <a:hlinkClick r:id="rId8"/>
              </a:rPr>
              <a:t> </a:t>
            </a:r>
            <a:r>
              <a:rPr lang="el-GR" sz="4900" dirty="0" err="1" smtClean="0">
                <a:latin typeface="Arial" pitchFamily="34" charset="0"/>
                <a:cs typeface="Arial" pitchFamily="34" charset="0"/>
                <a:hlinkClick r:id="rId8"/>
              </a:rPr>
              <a:t>for</a:t>
            </a:r>
            <a:r>
              <a:rPr lang="el-GR" sz="4900" dirty="0" smtClean="0">
                <a:latin typeface="Arial" pitchFamily="34" charset="0"/>
                <a:cs typeface="Arial" pitchFamily="34" charset="0"/>
                <a:hlinkClick r:id="rId8"/>
              </a:rPr>
              <a:t> </a:t>
            </a:r>
            <a:r>
              <a:rPr lang="el-GR" sz="4900" dirty="0" err="1" smtClean="0">
                <a:latin typeface="Arial" pitchFamily="34" charset="0"/>
                <a:cs typeface="Arial" pitchFamily="34" charset="0"/>
                <a:hlinkClick r:id="rId8"/>
              </a:rPr>
              <a:t>Information</a:t>
            </a:r>
            <a:r>
              <a:rPr lang="el-GR" sz="4900" dirty="0" smtClean="0">
                <a:latin typeface="Arial" pitchFamily="34" charset="0"/>
                <a:cs typeface="Arial" pitchFamily="34" charset="0"/>
                <a:hlinkClick r:id="rId8"/>
              </a:rPr>
              <a:t> </a:t>
            </a:r>
            <a:r>
              <a:rPr lang="el-GR" sz="4900" dirty="0" err="1" smtClean="0">
                <a:latin typeface="Arial" pitchFamily="34" charset="0"/>
                <a:cs typeface="Arial" pitchFamily="34" charset="0"/>
                <a:hlinkClick r:id="rId8"/>
              </a:rPr>
              <a:t>and</a:t>
            </a:r>
            <a:r>
              <a:rPr lang="el-GR" sz="4900" dirty="0" smtClean="0">
                <a:latin typeface="Arial" pitchFamily="34" charset="0"/>
                <a:cs typeface="Arial" pitchFamily="34" charset="0"/>
                <a:hlinkClick r:id="rId8"/>
              </a:rPr>
              <a:t> </a:t>
            </a:r>
            <a:r>
              <a:rPr lang="el-GR" sz="4900" dirty="0" err="1" smtClean="0">
                <a:latin typeface="Arial" pitchFamily="34" charset="0"/>
                <a:cs typeface="Arial" pitchFamily="34" charset="0"/>
                <a:hlinkClick r:id="rId8"/>
              </a:rPr>
              <a:t>Related</a:t>
            </a:r>
            <a:r>
              <a:rPr lang="el-GR" sz="4900" dirty="0" smtClean="0">
                <a:latin typeface="Arial" pitchFamily="34" charset="0"/>
                <a:cs typeface="Arial" pitchFamily="34" charset="0"/>
                <a:hlinkClick r:id="rId8"/>
              </a:rPr>
              <a:t> </a:t>
            </a:r>
            <a:r>
              <a:rPr lang="el-GR" sz="4900" dirty="0" err="1" smtClean="0">
                <a:latin typeface="Arial" pitchFamily="34" charset="0"/>
                <a:cs typeface="Arial" pitchFamily="34" charset="0"/>
                <a:hlinkClick r:id="rId8"/>
              </a:rPr>
              <a:t>Technology</a:t>
            </a:r>
            <a:r>
              <a:rPr lang="el-GR" sz="4900" dirty="0" smtClean="0">
                <a:latin typeface="Arial" pitchFamily="34" charset="0"/>
                <a:cs typeface="Arial" pitchFamily="34" charset="0"/>
                <a:hlinkClick r:id="rId8"/>
              </a:rPr>
              <a:t> (COBIT - Στόχοι ελέγχου για την τεχνολογία των πληροφοριών και τις συναφείς τεχνολογίες)</a:t>
            </a:r>
            <a:r>
              <a:rPr lang="el-GR" sz="4900" dirty="0" smtClean="0">
                <a:latin typeface="Arial" pitchFamily="34" charset="0"/>
                <a:cs typeface="Arial" pitchFamily="34" charset="0"/>
              </a:rPr>
              <a:t> </a:t>
            </a:r>
          </a:p>
          <a:p>
            <a:pPr>
              <a:lnSpc>
                <a:spcPct val="170000"/>
              </a:lnSpc>
              <a:spcBef>
                <a:spcPts val="0"/>
              </a:spcBef>
            </a:pPr>
            <a:r>
              <a:rPr lang="el-GR" sz="4900" dirty="0" err="1" smtClean="0">
                <a:latin typeface="Arial" pitchFamily="34" charset="0"/>
                <a:cs typeface="Arial" pitchFamily="34" charset="0"/>
                <a:hlinkClick r:id="rId9"/>
              </a:rPr>
              <a:t>International</a:t>
            </a:r>
            <a:r>
              <a:rPr lang="el-GR" sz="4900" dirty="0" smtClean="0">
                <a:latin typeface="Arial" pitchFamily="34" charset="0"/>
                <a:cs typeface="Arial" pitchFamily="34" charset="0"/>
                <a:hlinkClick r:id="rId9"/>
              </a:rPr>
              <a:t> </a:t>
            </a:r>
            <a:r>
              <a:rPr lang="el-GR" sz="4900" dirty="0" err="1" smtClean="0">
                <a:latin typeface="Arial" pitchFamily="34" charset="0"/>
                <a:cs typeface="Arial" pitchFamily="34" charset="0"/>
                <a:hlinkClick r:id="rId9"/>
              </a:rPr>
              <a:t>Financial</a:t>
            </a:r>
            <a:r>
              <a:rPr lang="el-GR" sz="4900" dirty="0" smtClean="0">
                <a:latin typeface="Arial" pitchFamily="34" charset="0"/>
                <a:cs typeface="Arial" pitchFamily="34" charset="0"/>
                <a:hlinkClick r:id="rId9"/>
              </a:rPr>
              <a:t> </a:t>
            </a:r>
            <a:r>
              <a:rPr lang="el-GR" sz="4900" dirty="0" err="1" smtClean="0">
                <a:latin typeface="Arial" pitchFamily="34" charset="0"/>
                <a:cs typeface="Arial" pitchFamily="34" charset="0"/>
                <a:hlinkClick r:id="rId9"/>
              </a:rPr>
              <a:t>Reporting</a:t>
            </a:r>
            <a:r>
              <a:rPr lang="el-GR" sz="4900" dirty="0" smtClean="0">
                <a:latin typeface="Arial" pitchFamily="34" charset="0"/>
                <a:cs typeface="Arial" pitchFamily="34" charset="0"/>
                <a:hlinkClick r:id="rId9"/>
              </a:rPr>
              <a:t> </a:t>
            </a:r>
            <a:r>
              <a:rPr lang="el-GR" sz="4900" dirty="0" err="1" smtClean="0">
                <a:latin typeface="Arial" pitchFamily="34" charset="0"/>
                <a:cs typeface="Arial" pitchFamily="34" charset="0"/>
                <a:hlinkClick r:id="rId9"/>
              </a:rPr>
              <a:t>Standards</a:t>
            </a:r>
            <a:r>
              <a:rPr lang="el-GR" sz="4900" dirty="0" smtClean="0">
                <a:latin typeface="Arial" pitchFamily="34" charset="0"/>
                <a:cs typeface="Arial" pitchFamily="34" charset="0"/>
                <a:hlinkClick r:id="rId9"/>
              </a:rPr>
              <a:t> (IFRS)</a:t>
            </a:r>
            <a:r>
              <a:rPr lang="el-GR" sz="4900" dirty="0" smtClean="0">
                <a:latin typeface="Arial" pitchFamily="34" charset="0"/>
                <a:cs typeface="Arial" pitchFamily="34" charset="0"/>
              </a:rPr>
              <a:t> </a:t>
            </a:r>
          </a:p>
          <a:p>
            <a:pPr>
              <a:lnSpc>
                <a:spcPct val="170000"/>
              </a:lnSpc>
              <a:spcBef>
                <a:spcPts val="0"/>
              </a:spcBef>
            </a:pPr>
            <a:r>
              <a:rPr lang="el-GR" sz="4900" b="1" dirty="0" smtClean="0">
                <a:latin typeface="Arial" pitchFamily="34" charset="0"/>
                <a:cs typeface="Arial" pitchFamily="34" charset="0"/>
              </a:rPr>
              <a:t>Εγχειρίδια</a:t>
            </a:r>
          </a:p>
          <a:p>
            <a:pPr>
              <a:lnSpc>
                <a:spcPct val="170000"/>
              </a:lnSpc>
              <a:spcBef>
                <a:spcPts val="0"/>
              </a:spcBef>
            </a:pPr>
            <a:r>
              <a:rPr lang="el-GR" sz="4900" dirty="0" smtClean="0">
                <a:latin typeface="Arial" pitchFamily="34" charset="0"/>
                <a:cs typeface="Arial" pitchFamily="34" charset="0"/>
                <a:hlinkClick r:id="rId10"/>
              </a:rPr>
              <a:t>Διεθνή Πρότυπα Χρηματοοικονομικής Πληροφόρησης (ΔΠΧΠ)</a:t>
            </a:r>
            <a:endParaRPr lang="el-GR" sz="4900" dirty="0" smtClean="0">
              <a:latin typeface="Arial" pitchFamily="34" charset="0"/>
              <a:cs typeface="Arial" pitchFamily="34" charset="0"/>
            </a:endParaRPr>
          </a:p>
          <a:p>
            <a:pPr>
              <a:lnSpc>
                <a:spcPct val="170000"/>
              </a:lnSpc>
              <a:spcBef>
                <a:spcPts val="0"/>
              </a:spcBef>
            </a:pPr>
            <a:r>
              <a:rPr lang="el-GR" sz="4900" dirty="0" smtClean="0">
                <a:latin typeface="Arial" pitchFamily="34" charset="0"/>
                <a:cs typeface="Arial" pitchFamily="34" charset="0"/>
                <a:hlinkClick r:id="rId11"/>
              </a:rPr>
              <a:t>Εγχειρίδιο ελέγχου επιδόσεων</a:t>
            </a:r>
            <a:endParaRPr lang="el-GR" sz="4900" dirty="0" smtClean="0">
              <a:latin typeface="Arial" pitchFamily="34" charset="0"/>
              <a:cs typeface="Arial" pitchFamily="34" charset="0"/>
            </a:endParaRPr>
          </a:p>
          <a:p>
            <a:pPr>
              <a:lnSpc>
                <a:spcPct val="170000"/>
              </a:lnSpc>
              <a:spcBef>
                <a:spcPts val="0"/>
              </a:spcBef>
            </a:pPr>
            <a:r>
              <a:rPr lang="el-GR" sz="4900" b="1" dirty="0" smtClean="0">
                <a:latin typeface="Arial" pitchFamily="34" charset="0"/>
                <a:cs typeface="Arial" pitchFamily="34" charset="0"/>
              </a:rPr>
              <a:t>Κατευθυντήριες οδηγίες</a:t>
            </a:r>
          </a:p>
          <a:p>
            <a:pPr>
              <a:lnSpc>
                <a:spcPct val="170000"/>
              </a:lnSpc>
              <a:spcBef>
                <a:spcPts val="0"/>
              </a:spcBef>
            </a:pPr>
            <a:r>
              <a:rPr lang="el-GR" sz="4900" dirty="0" smtClean="0">
                <a:latin typeface="Arial" pitchFamily="34" charset="0"/>
                <a:cs typeface="Arial" pitchFamily="34" charset="0"/>
                <a:hlinkClick r:id="rId12"/>
              </a:rPr>
              <a:t>Κατευθυντήριες οδηγίες σχετικά με τη συνέντευξη ελέγχου</a:t>
            </a:r>
            <a:endParaRPr lang="el-GR" sz="4900" dirty="0" smtClean="0">
              <a:latin typeface="Arial" pitchFamily="34" charset="0"/>
              <a:cs typeface="Arial" pitchFamily="34" charset="0"/>
            </a:endParaRPr>
          </a:p>
          <a:p>
            <a:pPr>
              <a:lnSpc>
                <a:spcPct val="170000"/>
              </a:lnSpc>
              <a:spcBef>
                <a:spcPts val="0"/>
              </a:spcBef>
            </a:pPr>
            <a:r>
              <a:rPr lang="el-GR" sz="4900" u="sng" dirty="0" smtClean="0">
                <a:latin typeface="Arial" pitchFamily="34" charset="0"/>
                <a:cs typeface="Arial" pitchFamily="34" charset="0"/>
                <a:hlinkClick r:id="rId13"/>
              </a:rPr>
              <a:t>Κατευθυντήριες οδηγίες σχετικά με την ανάλυση ζητημάτων και την εξαγωγή συμπερασμάτων</a:t>
            </a:r>
            <a:endParaRPr lang="el-GR" sz="4900" dirty="0" smtClean="0">
              <a:latin typeface="Arial" pitchFamily="34" charset="0"/>
              <a:cs typeface="Arial" pitchFamily="34" charset="0"/>
            </a:endParaRPr>
          </a:p>
          <a:p>
            <a:pPr>
              <a:lnSpc>
                <a:spcPct val="170000"/>
              </a:lnSpc>
              <a:spcBef>
                <a:spcPts val="0"/>
              </a:spcBef>
            </a:pPr>
            <a:r>
              <a:rPr lang="el-GR" sz="4900" dirty="0" smtClean="0">
                <a:latin typeface="Arial" pitchFamily="34" charset="0"/>
                <a:cs typeface="Arial" pitchFamily="34" charset="0"/>
                <a:hlinkClick r:id="rId14"/>
              </a:rPr>
              <a:t>Κατευθυντήριες οδηγίες σχετικά με την ανάπτυξη των στόχων του ελέγχου</a:t>
            </a:r>
            <a:endParaRPr lang="el-GR" sz="4900" dirty="0" smtClean="0">
              <a:latin typeface="Arial" pitchFamily="34" charset="0"/>
              <a:cs typeface="Arial" pitchFamily="34" charset="0"/>
            </a:endParaRPr>
          </a:p>
          <a:p>
            <a:pPr>
              <a:lnSpc>
                <a:spcPct val="170000"/>
              </a:lnSpc>
              <a:spcBef>
                <a:spcPts val="0"/>
              </a:spcBef>
            </a:pPr>
            <a:r>
              <a:rPr lang="el-GR" sz="4900" dirty="0" smtClean="0">
                <a:latin typeface="Arial" pitchFamily="34" charset="0"/>
                <a:cs typeface="Arial" pitchFamily="34" charset="0"/>
                <a:hlinkClick r:id="rId15"/>
              </a:rPr>
              <a:t>Κατευθυντήριες οδηγίες σχετικά με τη συλλογή στοιχείων</a:t>
            </a:r>
            <a:endParaRPr lang="el-GR" sz="4900" dirty="0" smtClean="0">
              <a:latin typeface="Arial" pitchFamily="34" charset="0"/>
              <a:cs typeface="Arial" pitchFamily="34" charset="0"/>
            </a:endParaRPr>
          </a:p>
          <a:p>
            <a:pPr>
              <a:lnSpc>
                <a:spcPct val="170000"/>
              </a:lnSpc>
              <a:spcBef>
                <a:spcPts val="0"/>
              </a:spcBef>
            </a:pPr>
            <a:r>
              <a:rPr lang="el-GR" sz="4900" dirty="0" smtClean="0">
                <a:latin typeface="Arial" pitchFamily="34" charset="0"/>
                <a:cs typeface="Arial" pitchFamily="34" charset="0"/>
                <a:hlinkClick r:id="rId16"/>
              </a:rPr>
              <a:t>Κατευθυντήριες οδηγίες σχετικά με την αξιολόγηση</a:t>
            </a:r>
            <a:endParaRPr lang="el-GR" sz="4900" dirty="0" smtClean="0">
              <a:latin typeface="Arial" pitchFamily="34" charset="0"/>
              <a:cs typeface="Arial" pitchFamily="34" charset="0"/>
            </a:endParaRPr>
          </a:p>
          <a:p>
            <a:pPr>
              <a:lnSpc>
                <a:spcPct val="170000"/>
              </a:lnSpc>
              <a:spcBef>
                <a:spcPts val="0"/>
              </a:spcBef>
            </a:pPr>
            <a:r>
              <a:rPr lang="el-GR" sz="4900" dirty="0" smtClean="0">
                <a:latin typeface="Arial" pitchFamily="34" charset="0"/>
                <a:cs typeface="Arial" pitchFamily="34" charset="0"/>
                <a:hlinkClick r:id="rId17"/>
              </a:rPr>
              <a:t>Κατευθυντήριες οδηγίες σχετικά με την εκτίμηση κινδύνου στους ελέγχους επιδόσεων</a:t>
            </a:r>
            <a:endParaRPr lang="el-GR" sz="4900" dirty="0" smtClean="0">
              <a:latin typeface="Arial" pitchFamily="34" charset="0"/>
              <a:cs typeface="Arial" pitchFamily="34" charset="0"/>
            </a:endParaRPr>
          </a:p>
          <a:p>
            <a:pPr>
              <a:lnSpc>
                <a:spcPct val="170000"/>
              </a:lnSpc>
              <a:spcBef>
                <a:spcPts val="0"/>
              </a:spcBef>
            </a:pPr>
            <a:r>
              <a:rPr lang="el-GR" sz="4900" dirty="0" smtClean="0">
                <a:latin typeface="Arial" pitchFamily="34" charset="0"/>
                <a:cs typeface="Arial" pitchFamily="34" charset="0"/>
                <a:hlinkClick r:id="rId18"/>
              </a:rPr>
              <a:t>Κατευθυντήριες οδηγίες σχετικά με τις έρευνες</a:t>
            </a:r>
            <a:endParaRPr lang="el-GR" sz="4900" dirty="0" smtClean="0">
              <a:latin typeface="Arial" pitchFamily="34" charset="0"/>
              <a:cs typeface="Arial" pitchFamily="34" charset="0"/>
            </a:endParaRPr>
          </a:p>
          <a:p>
            <a:pPr>
              <a:lnSpc>
                <a:spcPct val="170000"/>
              </a:lnSpc>
              <a:spcBef>
                <a:spcPts val="0"/>
              </a:spcBef>
            </a:pPr>
            <a:r>
              <a:rPr lang="el-GR" sz="4900" dirty="0" smtClean="0">
                <a:latin typeface="Arial" pitchFamily="34" charset="0"/>
                <a:cs typeface="Arial" pitchFamily="34" charset="0"/>
                <a:hlinkClick r:id="rId19"/>
              </a:rPr>
              <a:t>Κατευθυντήρια οδηγία σχετικά με την κατάρτιση εκθέσεων</a:t>
            </a:r>
            <a:endParaRPr lang="el-GR" sz="4900" dirty="0" smtClean="0">
              <a:latin typeface="Arial" pitchFamily="34" charset="0"/>
              <a:cs typeface="Arial" pitchFamily="34" charset="0"/>
            </a:endParaRPr>
          </a:p>
          <a:p>
            <a:pPr>
              <a:lnSpc>
                <a:spcPct val="170000"/>
              </a:lnSpc>
              <a:spcBef>
                <a:spcPts val="0"/>
              </a:spcBef>
            </a:pPr>
            <a:r>
              <a:rPr lang="el-GR" sz="4900" dirty="0" err="1" smtClean="0">
                <a:latin typeface="Arial" pitchFamily="34" charset="0"/>
                <a:cs typeface="Arial" pitchFamily="34" charset="0"/>
                <a:hlinkClick r:id="rId20"/>
              </a:rPr>
              <a:t>Audit</a:t>
            </a:r>
            <a:r>
              <a:rPr lang="el-GR" sz="4900" dirty="0" smtClean="0">
                <a:latin typeface="Arial" pitchFamily="34" charset="0"/>
                <a:cs typeface="Arial" pitchFamily="34" charset="0"/>
                <a:hlinkClick r:id="rId20"/>
              </a:rPr>
              <a:t> </a:t>
            </a:r>
            <a:r>
              <a:rPr lang="el-GR" sz="4900" dirty="0" err="1" smtClean="0">
                <a:latin typeface="Arial" pitchFamily="34" charset="0"/>
                <a:cs typeface="Arial" pitchFamily="34" charset="0"/>
                <a:hlinkClick r:id="rId20"/>
              </a:rPr>
              <a:t>guideline</a:t>
            </a:r>
            <a:r>
              <a:rPr lang="el-GR" sz="4900" dirty="0" smtClean="0">
                <a:latin typeface="Arial" pitchFamily="34" charset="0"/>
                <a:cs typeface="Arial" pitchFamily="34" charset="0"/>
                <a:hlinkClick r:id="rId20"/>
              </a:rPr>
              <a:t> </a:t>
            </a:r>
            <a:r>
              <a:rPr lang="el-GR" sz="4900" dirty="0" err="1" smtClean="0">
                <a:latin typeface="Arial" pitchFamily="34" charset="0"/>
                <a:cs typeface="Arial" pitchFamily="34" charset="0"/>
                <a:hlinkClick r:id="rId20"/>
              </a:rPr>
              <a:t>on</a:t>
            </a:r>
            <a:r>
              <a:rPr lang="el-GR" sz="4900" dirty="0" smtClean="0">
                <a:latin typeface="Arial" pitchFamily="34" charset="0"/>
                <a:cs typeface="Arial" pitchFamily="34" charset="0"/>
                <a:hlinkClick r:id="rId20"/>
              </a:rPr>
              <a:t> </a:t>
            </a:r>
            <a:r>
              <a:rPr lang="el-GR" sz="4900" dirty="0" err="1" smtClean="0">
                <a:latin typeface="Arial" pitchFamily="34" charset="0"/>
                <a:cs typeface="Arial" pitchFamily="34" charset="0"/>
                <a:hlinkClick r:id="rId20"/>
              </a:rPr>
              <a:t>fraud</a:t>
            </a:r>
            <a:endParaRPr lang="el-GR" sz="4900" dirty="0" smtClean="0">
              <a:latin typeface="Arial" pitchFamily="34" charset="0"/>
              <a:cs typeface="Arial" pitchFamily="34" charset="0"/>
            </a:endParaRPr>
          </a:p>
          <a:p>
            <a:pPr>
              <a:lnSpc>
                <a:spcPct val="170000"/>
              </a:lnSpc>
              <a:spcBef>
                <a:spcPts val="0"/>
              </a:spcBef>
            </a:pPr>
            <a:r>
              <a:rPr lang="el-GR" sz="4900" dirty="0" err="1" smtClean="0">
                <a:latin typeface="Arial" pitchFamily="34" charset="0"/>
                <a:cs typeface="Arial" pitchFamily="34" charset="0"/>
                <a:hlinkClick r:id="rId21"/>
              </a:rPr>
              <a:t>Quantification</a:t>
            </a:r>
            <a:r>
              <a:rPr lang="el-GR" sz="4900" dirty="0" smtClean="0">
                <a:latin typeface="Arial" pitchFamily="34" charset="0"/>
                <a:cs typeface="Arial" pitchFamily="34" charset="0"/>
                <a:hlinkClick r:id="rId21"/>
              </a:rPr>
              <a:t> </a:t>
            </a:r>
            <a:r>
              <a:rPr lang="el-GR" sz="4900" dirty="0" err="1" smtClean="0">
                <a:latin typeface="Arial" pitchFamily="34" charset="0"/>
                <a:cs typeface="Arial" pitchFamily="34" charset="0"/>
                <a:hlinkClick r:id="rId21"/>
              </a:rPr>
              <a:t>of</a:t>
            </a:r>
            <a:r>
              <a:rPr lang="el-GR" sz="4900" dirty="0" smtClean="0">
                <a:latin typeface="Arial" pitchFamily="34" charset="0"/>
                <a:cs typeface="Arial" pitchFamily="34" charset="0"/>
                <a:hlinkClick r:id="rId21"/>
              </a:rPr>
              <a:t> </a:t>
            </a:r>
            <a:r>
              <a:rPr lang="el-GR" sz="4900" dirty="0" err="1" smtClean="0">
                <a:latin typeface="Arial" pitchFamily="34" charset="0"/>
                <a:cs typeface="Arial" pitchFamily="34" charset="0"/>
                <a:hlinkClick r:id="rId21"/>
              </a:rPr>
              <a:t>public</a:t>
            </a:r>
            <a:r>
              <a:rPr lang="el-GR" sz="4900" dirty="0" smtClean="0">
                <a:latin typeface="Arial" pitchFamily="34" charset="0"/>
                <a:cs typeface="Arial" pitchFamily="34" charset="0"/>
                <a:hlinkClick r:id="rId21"/>
              </a:rPr>
              <a:t> </a:t>
            </a:r>
            <a:r>
              <a:rPr lang="el-GR" sz="4900" dirty="0" err="1" smtClean="0">
                <a:latin typeface="Arial" pitchFamily="34" charset="0"/>
                <a:cs typeface="Arial" pitchFamily="34" charset="0"/>
                <a:hlinkClick r:id="rId21"/>
              </a:rPr>
              <a:t>procurement</a:t>
            </a:r>
            <a:r>
              <a:rPr lang="el-GR" sz="4900" dirty="0" smtClean="0">
                <a:latin typeface="Arial" pitchFamily="34" charset="0"/>
                <a:cs typeface="Arial" pitchFamily="34" charset="0"/>
                <a:hlinkClick r:id="rId21"/>
              </a:rPr>
              <a:t> </a:t>
            </a:r>
            <a:r>
              <a:rPr lang="el-GR" sz="4900" dirty="0" err="1" smtClean="0">
                <a:latin typeface="Arial" pitchFamily="34" charset="0"/>
                <a:cs typeface="Arial" pitchFamily="34" charset="0"/>
                <a:hlinkClick r:id="rId21"/>
              </a:rPr>
              <a:t>errors</a:t>
            </a:r>
            <a:endParaRPr lang="el-GR" sz="4900" b="1" dirty="0" smtClean="0">
              <a:solidFill>
                <a:srgbClr val="FF0000"/>
              </a:solidFill>
              <a:latin typeface="Arial" pitchFamily="34" charset="0"/>
              <a:cs typeface="Arial" pitchFamily="34" charset="0"/>
            </a:endParaRPr>
          </a:p>
          <a:p>
            <a:pPr algn="just">
              <a:lnSpc>
                <a:spcPct val="170000"/>
              </a:lnSpc>
              <a:spcBef>
                <a:spcPts val="0"/>
              </a:spcBef>
            </a:pPr>
            <a:r>
              <a:rPr lang="el-GR" sz="4900" b="1" dirty="0" smtClean="0">
                <a:solidFill>
                  <a:schemeClr val="tx1"/>
                </a:solidFill>
                <a:latin typeface="Arial" pitchFamily="34" charset="0"/>
                <a:cs typeface="Arial" pitchFamily="34" charset="0"/>
              </a:rPr>
              <a:t>			</a:t>
            </a:r>
            <a:r>
              <a:rPr lang="el-GR" sz="1800" b="1" dirty="0" smtClean="0">
                <a:solidFill>
                  <a:schemeClr val="tx1"/>
                </a:solidFill>
                <a:latin typeface="Calibri" pitchFamily="34" charset="0"/>
                <a:cs typeface="Calibri" pitchFamily="34" charset="0"/>
              </a:rPr>
              <a:t>			</a:t>
            </a:r>
          </a:p>
          <a:p>
            <a:pPr algn="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a:t>
            </a:fld>
            <a:endParaRPr 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214414" y="142852"/>
            <a:ext cx="7715304" cy="714381"/>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ΦΟΡΟΛΟΓΙΚΗ &amp; ΑΣΦΑΛΙΣΤΙΚΗ ΕΝΗΜΕΡΟΤΗΤΑ</a:t>
            </a: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3" name="2 - Υπότιτλος"/>
          <p:cNvSpPr>
            <a:spLocks noGrp="1"/>
          </p:cNvSpPr>
          <p:nvPr>
            <p:ph type="subTitle" idx="1"/>
          </p:nvPr>
        </p:nvSpPr>
        <p:spPr>
          <a:xfrm>
            <a:off x="1000100" y="1000108"/>
            <a:ext cx="7786742" cy="5572164"/>
          </a:xfrm>
          <a:noFill/>
          <a:ln>
            <a:noFill/>
          </a:ln>
        </p:spPr>
        <p:txBody>
          <a:bodyPr>
            <a:normAutofit/>
          </a:bodyPr>
          <a:lstStyle/>
          <a:p>
            <a:pPr algn="just">
              <a:lnSpc>
                <a:spcPct val="150000"/>
              </a:lnSpc>
              <a:spcBef>
                <a:spcPts val="0"/>
              </a:spcBef>
              <a:buFont typeface="Wingdings" pitchFamily="2" charset="2"/>
              <a:buChar char="Ø"/>
            </a:pPr>
            <a:r>
              <a:rPr lang="el-GR" sz="1800" b="1" dirty="0" smtClean="0">
                <a:solidFill>
                  <a:srgbClr val="FF0000"/>
                </a:solidFill>
                <a:latin typeface="Calibri" pitchFamily="34" charset="0"/>
                <a:cs typeface="Calibri" pitchFamily="34" charset="0"/>
              </a:rPr>
              <a:t> ΕΓΚ. ΙΚΑ Ε57/35/5.09.2016 «Βεβαίωση ασφαλιστικής ενημερότητας σε δικαιούχους επιχορηγήσεων από εθνικούς πόρους ή συγχρηματοδοτούμενα προγράμματα της ΕΕ» (ΑΔΑ: ΩΧΘΣ469ΙΩΓ-ΖΤ6) </a:t>
            </a:r>
          </a:p>
          <a:p>
            <a:pPr algn="just">
              <a:lnSpc>
                <a:spcPct val="150000"/>
              </a:lnSpc>
              <a:spcBef>
                <a:spcPts val="0"/>
              </a:spcBef>
              <a:buFont typeface="Wingdings" pitchFamily="2" charset="2"/>
              <a:buChar char="Ø"/>
            </a:pPr>
            <a:r>
              <a:rPr lang="el-GR" sz="1800" dirty="0" smtClean="0">
                <a:latin typeface="Calibri" pitchFamily="34" charset="0"/>
                <a:cs typeface="Calibri" pitchFamily="34" charset="0"/>
              </a:rPr>
              <a:t>Υπ. Εργασίας Εγκ. αριθ. </a:t>
            </a:r>
            <a:r>
              <a:rPr lang="el-GR" sz="1800" dirty="0" err="1" smtClean="0">
                <a:latin typeface="Calibri" pitchFamily="34" charset="0"/>
                <a:cs typeface="Calibri" pitchFamily="34" charset="0"/>
              </a:rPr>
              <a:t>πρωτ</a:t>
            </a:r>
            <a:r>
              <a:rPr lang="el-GR" sz="1800" dirty="0" smtClean="0">
                <a:latin typeface="Calibri" pitchFamily="34" charset="0"/>
                <a:cs typeface="Calibri" pitchFamily="34" charset="0"/>
              </a:rPr>
              <a:t>. </a:t>
            </a:r>
            <a:r>
              <a:rPr lang="el-GR" sz="1800" dirty="0" smtClean="0">
                <a:latin typeface="Calibri" pitchFamily="34" charset="0"/>
                <a:cs typeface="Calibri" pitchFamily="34" charset="0"/>
                <a:hlinkClick r:id="rId3"/>
              </a:rPr>
              <a:t>Φ.80000/οικ.61691/2216/30.12.2016</a:t>
            </a:r>
            <a:r>
              <a:rPr lang="el-GR" sz="1800" dirty="0" smtClean="0">
                <a:latin typeface="Calibri" pitchFamily="34" charset="0"/>
                <a:cs typeface="Calibri" pitchFamily="34" charset="0"/>
              </a:rPr>
              <a:t> &amp; </a:t>
            </a:r>
            <a:r>
              <a:rPr lang="el-GR" sz="1800" dirty="0" err="1" smtClean="0">
                <a:latin typeface="Calibri" pitchFamily="34" charset="0"/>
                <a:cs typeface="Calibri" pitchFamily="34" charset="0"/>
              </a:rPr>
              <a:t>α</a:t>
            </a:r>
            <a:r>
              <a:rPr lang="el-GR" sz="1800" b="1" dirty="0" err="1" smtClean="0">
                <a:latin typeface="Calibri" pitchFamily="34" charset="0"/>
                <a:cs typeface="Calibri" pitchFamily="34" charset="0"/>
              </a:rPr>
              <a:t>ριθμ</a:t>
            </a:r>
            <a:r>
              <a:rPr lang="el-GR" sz="1800" b="1" dirty="0" smtClean="0">
                <a:latin typeface="Calibri" pitchFamily="34" charset="0"/>
                <a:cs typeface="Calibri" pitchFamily="34" charset="0"/>
              </a:rPr>
              <a:t>. 2128/30.10.2017 «Οδηγίες χορήγησης βεβαίωσης ασφαλιστικής ενημερότητας»</a:t>
            </a:r>
          </a:p>
          <a:p>
            <a:pPr algn="just">
              <a:lnSpc>
                <a:spcPct val="150000"/>
              </a:lnSpc>
              <a:spcBef>
                <a:spcPts val="0"/>
              </a:spcBef>
              <a:buFont typeface="Wingdings" pitchFamily="2" charset="2"/>
              <a:buChar char="Ø"/>
            </a:pPr>
            <a:r>
              <a:rPr lang="el-GR" sz="1800" dirty="0" smtClean="0">
                <a:latin typeface="Calibri" pitchFamily="34" charset="0"/>
                <a:cs typeface="Calibri" pitchFamily="34" charset="0"/>
              </a:rPr>
              <a:t> υπ’ </a:t>
            </a:r>
            <a:r>
              <a:rPr lang="el-GR" sz="1800" dirty="0" err="1" smtClean="0">
                <a:latin typeface="Calibri" pitchFamily="34" charset="0"/>
                <a:cs typeface="Calibri" pitchFamily="34" charset="0"/>
              </a:rPr>
              <a:t>αριθμ</a:t>
            </a:r>
            <a:r>
              <a:rPr lang="el-GR" sz="1800" dirty="0" smtClean="0">
                <a:latin typeface="Calibri" pitchFamily="34" charset="0"/>
                <a:cs typeface="Calibri" pitchFamily="34" charset="0"/>
              </a:rPr>
              <a:t>. Α1002/19 (ΦΕΚ 20 Β/14-01-2019) απόφαση «Καθορισμός λεπτομερειών εφαρμογής της παρ. 9 του άρθρου 12 του ν. 4174/2013» (ΦΕΚ Α΄ 170).</a:t>
            </a:r>
            <a:endParaRPr lang="el-GR" sz="18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40</a:t>
            </a:fld>
            <a:endParaRPr lang="el-G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214414" y="142852"/>
            <a:ext cx="7715304" cy="714381"/>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Άρθρο 75 </a:t>
            </a:r>
            <a:r>
              <a:rPr lang="el-GR" sz="2000" b="1" dirty="0" smtClean="0">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Έλεγχος δαπανών από τις οικονομικές υπηρεσίες των φορέων</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p>
        </p:txBody>
      </p:sp>
      <p:sp>
        <p:nvSpPr>
          <p:cNvPr id="3" name="2 - Υπότιτλος"/>
          <p:cNvSpPr>
            <a:spLocks noGrp="1"/>
          </p:cNvSpPr>
          <p:nvPr>
            <p:ph type="subTitle" idx="1"/>
          </p:nvPr>
        </p:nvSpPr>
        <p:spPr>
          <a:xfrm>
            <a:off x="1000100" y="714356"/>
            <a:ext cx="7786742" cy="5857916"/>
          </a:xfrm>
          <a:noFill/>
          <a:ln>
            <a:noFill/>
          </a:ln>
        </p:spPr>
        <p:txBody>
          <a:bodyPr>
            <a:noAutofit/>
          </a:bodyPr>
          <a:lstStyle/>
          <a:p>
            <a:pPr marL="360363" indent="-333375">
              <a:lnSpc>
                <a:spcPct val="170000"/>
              </a:lnSpc>
              <a:spcBef>
                <a:spcPts val="0"/>
              </a:spcBef>
            </a:pPr>
            <a:r>
              <a:rPr lang="el-GR" sz="1400" b="1" dirty="0" smtClean="0">
                <a:solidFill>
                  <a:srgbClr val="0070C0"/>
                </a:solidFill>
                <a:latin typeface="Calibri" pitchFamily="34" charset="0"/>
                <a:cs typeface="Calibri" pitchFamily="34" charset="0"/>
              </a:rPr>
              <a:t>Στάδιο 1</a:t>
            </a:r>
            <a:r>
              <a:rPr lang="el-GR" sz="1400" b="1" baseline="30000" dirty="0" smtClean="0">
                <a:solidFill>
                  <a:srgbClr val="0070C0"/>
                </a:solidFill>
                <a:latin typeface="Calibri" pitchFamily="34" charset="0"/>
                <a:cs typeface="Calibri" pitchFamily="34" charset="0"/>
              </a:rPr>
              <a:t>ο</a:t>
            </a:r>
            <a:r>
              <a:rPr lang="el-GR" sz="1400" b="1" dirty="0" smtClean="0">
                <a:solidFill>
                  <a:srgbClr val="0070C0"/>
                </a:solidFill>
                <a:latin typeface="Calibri" pitchFamily="34" charset="0"/>
                <a:cs typeface="Calibri" pitchFamily="34" charset="0"/>
              </a:rPr>
              <a:t>: </a:t>
            </a:r>
            <a:r>
              <a:rPr lang="el-GR" sz="1400" b="1" u="sng" dirty="0" smtClean="0">
                <a:solidFill>
                  <a:srgbClr val="FF0000"/>
                </a:solidFill>
                <a:latin typeface="Calibri" pitchFamily="34" charset="0"/>
                <a:cs typeface="Calibri" pitchFamily="34" charset="0"/>
              </a:rPr>
              <a:t>ΠΕΡΙΕΧΟΜΕΝΟ ΕΛΕΓΧΟΥ ΕΠΙ ΤΩΝ ΔΑΠΑΝΩΝ:</a:t>
            </a:r>
          </a:p>
          <a:p>
            <a:pPr marL="360363" indent="-333375" algn="ctr">
              <a:lnSpc>
                <a:spcPct val="170000"/>
              </a:lnSpc>
              <a:spcBef>
                <a:spcPts val="0"/>
              </a:spcBef>
              <a:buFont typeface="Wingdings" pitchFamily="2" charset="2"/>
              <a:buChar char="Ø"/>
            </a:pPr>
            <a:r>
              <a:rPr lang="el-GR" sz="1400" b="1" u="sng" dirty="0" smtClean="0">
                <a:solidFill>
                  <a:srgbClr val="FF0000"/>
                </a:solidFill>
                <a:latin typeface="Calibri" pitchFamily="34" charset="0"/>
                <a:cs typeface="Calibri" pitchFamily="34" charset="0"/>
              </a:rPr>
              <a:t>Έλεγχος νομιμότητας δαπανών</a:t>
            </a:r>
            <a:r>
              <a:rPr lang="el-GR" sz="1400" dirty="0" smtClean="0">
                <a:solidFill>
                  <a:srgbClr val="FF0000"/>
                </a:solidFill>
                <a:latin typeface="Calibri" pitchFamily="34" charset="0"/>
                <a:cs typeface="Calibri" pitchFamily="34" charset="0"/>
              </a:rPr>
              <a:t>:</a:t>
            </a:r>
            <a:endParaRPr lang="el-GR" sz="1400" b="1" dirty="0" smtClean="0">
              <a:solidFill>
                <a:srgbClr val="FF0000"/>
              </a:solidFill>
              <a:latin typeface="Calibri" pitchFamily="34" charset="0"/>
              <a:cs typeface="Calibri" pitchFamily="34" charset="0"/>
            </a:endParaRPr>
          </a:p>
          <a:p>
            <a:pPr marL="360363" indent="-333375">
              <a:lnSpc>
                <a:spcPct val="170000"/>
              </a:lnSpc>
              <a:spcBef>
                <a:spcPts val="0"/>
              </a:spcBef>
              <a:buFont typeface="Wingdings" pitchFamily="2" charset="2"/>
              <a:buChar char="ü"/>
            </a:pPr>
            <a:r>
              <a:rPr lang="el-GR" sz="1400" b="1" dirty="0" smtClean="0">
                <a:latin typeface="Calibri" pitchFamily="34" charset="0"/>
                <a:cs typeface="Calibri" pitchFamily="34" charset="0"/>
              </a:rPr>
              <a:t>προβλέπεται από διάταξη νόμου </a:t>
            </a:r>
            <a:r>
              <a:rPr lang="el-GR" sz="1400" b="1" dirty="0" smtClean="0">
                <a:solidFill>
                  <a:srgbClr val="C00000"/>
                </a:solidFill>
                <a:latin typeface="Calibri" pitchFamily="34" charset="0"/>
                <a:cs typeface="Calibri" pitchFamily="34" charset="0"/>
              </a:rPr>
              <a:t>ή </a:t>
            </a:r>
          </a:p>
          <a:p>
            <a:pPr marL="360363" indent="-333375">
              <a:lnSpc>
                <a:spcPct val="170000"/>
              </a:lnSpc>
              <a:spcBef>
                <a:spcPts val="0"/>
              </a:spcBef>
            </a:pPr>
            <a:r>
              <a:rPr lang="el-GR" sz="1400" b="1" dirty="0" smtClean="0">
                <a:latin typeface="Calibri" pitchFamily="34" charset="0"/>
                <a:cs typeface="Calibri" pitchFamily="34" charset="0"/>
              </a:rPr>
              <a:t>  	εξυπηρετεί λειτουργικές ανάγκες της Υπηρεσίας </a:t>
            </a:r>
            <a:r>
              <a:rPr lang="el-GR" sz="1400" b="1" dirty="0" smtClean="0">
                <a:solidFill>
                  <a:srgbClr val="C00000"/>
                </a:solidFill>
                <a:latin typeface="Calibri" pitchFamily="34" charset="0"/>
                <a:cs typeface="Calibri" pitchFamily="34" charset="0"/>
              </a:rPr>
              <a:t>ή </a:t>
            </a:r>
          </a:p>
          <a:p>
            <a:pPr marL="360363" indent="-333375">
              <a:lnSpc>
                <a:spcPct val="170000"/>
              </a:lnSpc>
              <a:spcBef>
                <a:spcPts val="0"/>
              </a:spcBef>
            </a:pPr>
            <a:r>
              <a:rPr lang="el-GR" sz="1400" b="1" dirty="0" smtClean="0">
                <a:latin typeface="Calibri" pitchFamily="34" charset="0"/>
                <a:cs typeface="Calibri" pitchFamily="34" charset="0"/>
              </a:rPr>
              <a:t>   	συντελεί στην εκπλήρωση των σκοπών της &amp;</a:t>
            </a:r>
          </a:p>
          <a:p>
            <a:pPr marL="360363" indent="-333375">
              <a:lnSpc>
                <a:spcPct val="170000"/>
              </a:lnSpc>
              <a:spcBef>
                <a:spcPts val="0"/>
              </a:spcBef>
              <a:buFont typeface="Wingdings" pitchFamily="2" charset="2"/>
              <a:buChar char="ü"/>
            </a:pPr>
            <a:r>
              <a:rPr lang="el-GR" sz="1400" b="1" dirty="0" smtClean="0">
                <a:latin typeface="Calibri" pitchFamily="34" charset="0"/>
                <a:cs typeface="Calibri" pitchFamily="34" charset="0"/>
              </a:rPr>
              <a:t>υπάρχει για αυτή διαθέσιμη πίστωση </a:t>
            </a:r>
          </a:p>
          <a:p>
            <a:pPr marL="176213" indent="-149225" algn="ctr">
              <a:lnSpc>
                <a:spcPct val="170000"/>
              </a:lnSpc>
              <a:spcBef>
                <a:spcPts val="0"/>
              </a:spcBef>
              <a:buFont typeface="Wingdings" pitchFamily="2" charset="2"/>
              <a:buChar char="Ø"/>
            </a:pPr>
            <a:r>
              <a:rPr lang="el-GR" sz="1400" dirty="0" smtClean="0">
                <a:latin typeface="Calibri" pitchFamily="34" charset="0"/>
                <a:cs typeface="Calibri" pitchFamily="34" charset="0"/>
              </a:rPr>
              <a:t> </a:t>
            </a:r>
            <a:r>
              <a:rPr lang="el-GR" sz="1400" b="1" u="sng" dirty="0" smtClean="0">
                <a:solidFill>
                  <a:srgbClr val="FF0000"/>
                </a:solidFill>
                <a:latin typeface="Calibri" pitchFamily="34" charset="0"/>
                <a:cs typeface="Calibri" pitchFamily="34" charset="0"/>
              </a:rPr>
              <a:t>Έλεγχος κανονικότητας δαπανών</a:t>
            </a:r>
            <a:r>
              <a:rPr lang="el-GR" sz="1400" b="1" dirty="0" smtClean="0">
                <a:solidFill>
                  <a:srgbClr val="FF0000"/>
                </a:solidFill>
                <a:latin typeface="Calibri" pitchFamily="34" charset="0"/>
                <a:cs typeface="Calibri" pitchFamily="34" charset="0"/>
              </a:rPr>
              <a:t>:</a:t>
            </a:r>
          </a:p>
          <a:p>
            <a:pPr marL="176213" indent="-149225">
              <a:lnSpc>
                <a:spcPct val="170000"/>
              </a:lnSpc>
              <a:spcBef>
                <a:spcPts val="0"/>
              </a:spcBef>
              <a:buFont typeface="Wingdings" pitchFamily="2" charset="2"/>
              <a:buChar char="ü"/>
            </a:pPr>
            <a:r>
              <a:rPr lang="el-GR" sz="1400" b="1" dirty="0" smtClean="0">
                <a:latin typeface="Calibri" pitchFamily="34" charset="0"/>
                <a:cs typeface="Calibri" pitchFamily="34" charset="0"/>
              </a:rPr>
              <a:t>έχει νόμιμα αναληφθεί (Π.Α.Υ)</a:t>
            </a:r>
          </a:p>
          <a:p>
            <a:pPr marL="176213" indent="-149225">
              <a:lnSpc>
                <a:spcPct val="170000"/>
              </a:lnSpc>
              <a:spcBef>
                <a:spcPts val="0"/>
              </a:spcBef>
              <a:buFont typeface="Wingdings" pitchFamily="2" charset="2"/>
              <a:buChar char="ü"/>
            </a:pPr>
            <a:r>
              <a:rPr lang="el-GR" sz="1400" b="1" dirty="0" smtClean="0">
                <a:latin typeface="Calibri" pitchFamily="34" charset="0"/>
                <a:cs typeface="Calibri" pitchFamily="34" charset="0"/>
              </a:rPr>
              <a:t>η σχετική απαίτηση δεν έχει παραγραφεί &amp; </a:t>
            </a:r>
          </a:p>
          <a:p>
            <a:pPr marL="176213" indent="-149225">
              <a:lnSpc>
                <a:spcPct val="170000"/>
              </a:lnSpc>
              <a:spcBef>
                <a:spcPts val="0"/>
              </a:spcBef>
              <a:buFont typeface="Wingdings" pitchFamily="2" charset="2"/>
              <a:buChar char="ü"/>
            </a:pPr>
            <a:r>
              <a:rPr lang="el-GR" sz="1400" b="1" dirty="0" smtClean="0">
                <a:solidFill>
                  <a:srgbClr val="7030A0"/>
                </a:solidFill>
                <a:latin typeface="Calibri" pitchFamily="34" charset="0"/>
                <a:cs typeface="Calibri" pitchFamily="34" charset="0"/>
              </a:rPr>
              <a:t>επισυνάπτονται τα νόμιμα δικαιολογητικά  </a:t>
            </a:r>
            <a:r>
              <a:rPr lang="el-GR" sz="1400" b="1" dirty="0" smtClean="0">
                <a:solidFill>
                  <a:srgbClr val="00B0F0"/>
                </a:solidFill>
                <a:latin typeface="Calibri" pitchFamily="34" charset="0"/>
                <a:cs typeface="Calibri" pitchFamily="34" charset="0"/>
              </a:rPr>
              <a:t>[περαιτέρω εξέταση + Καν. Πράξεις ανά κατηγορία δαπανών]</a:t>
            </a:r>
          </a:p>
          <a:p>
            <a:pPr marL="176213" indent="-149225" algn="ctr">
              <a:lnSpc>
                <a:spcPct val="170000"/>
              </a:lnSpc>
              <a:spcBef>
                <a:spcPts val="0"/>
              </a:spcBef>
              <a:buFont typeface="Wingdings" pitchFamily="2" charset="2"/>
              <a:buChar char="Ø"/>
            </a:pPr>
            <a:r>
              <a:rPr lang="el-GR" sz="1400" b="1" u="sng" dirty="0" smtClean="0">
                <a:solidFill>
                  <a:srgbClr val="FF0000"/>
                </a:solidFill>
                <a:latin typeface="Calibri" pitchFamily="34" charset="0"/>
                <a:cs typeface="Calibri" pitchFamily="34" charset="0"/>
              </a:rPr>
              <a:t>Παρεμπίπτων έλεγχος δαπανών: </a:t>
            </a:r>
            <a:r>
              <a:rPr lang="el-GR" sz="1400" b="1" u="sng" dirty="0" smtClean="0">
                <a:solidFill>
                  <a:srgbClr val="00B050"/>
                </a:solidFill>
                <a:latin typeface="Calibri" pitchFamily="34" charset="0"/>
                <a:cs typeface="Calibri" pitchFamily="34" charset="0"/>
              </a:rPr>
              <a:t>ΌΧΙ ΕΛΕΓΧΟΣ ΣΚΟΠΙΜΟΤΗΤΑΣ</a:t>
            </a:r>
          </a:p>
          <a:p>
            <a:pPr marL="176213" indent="-149225">
              <a:lnSpc>
                <a:spcPct val="170000"/>
              </a:lnSpc>
              <a:spcBef>
                <a:spcPts val="0"/>
              </a:spcBef>
              <a:buFont typeface="Wingdings" pitchFamily="2" charset="2"/>
              <a:buChar char="ü"/>
            </a:pPr>
            <a:r>
              <a:rPr lang="el-GR" sz="1400" b="1" dirty="0" smtClean="0">
                <a:latin typeface="Calibri" pitchFamily="34" charset="0"/>
                <a:cs typeface="Calibri" pitchFamily="34" charset="0"/>
              </a:rPr>
              <a:t>Όρια αρμοδιότητας, συμμόρφωση με όρους &amp; τύπους δράσης, κ.α.  επιφύλαξη για:</a:t>
            </a:r>
          </a:p>
          <a:p>
            <a:pPr marL="176213" indent="-149225">
              <a:lnSpc>
                <a:spcPct val="170000"/>
              </a:lnSpc>
              <a:spcBef>
                <a:spcPts val="0"/>
              </a:spcBef>
              <a:buFont typeface="Wingdings" pitchFamily="2" charset="2"/>
              <a:buChar char="ü"/>
            </a:pPr>
            <a:r>
              <a:rPr lang="el-GR" sz="1400" b="1" dirty="0" smtClean="0">
                <a:latin typeface="Calibri" pitchFamily="34" charset="0"/>
                <a:cs typeface="Calibri" pitchFamily="34" charset="0"/>
              </a:rPr>
              <a:t>αμετάκλητες δικαστικές αποφάσεις</a:t>
            </a:r>
          </a:p>
          <a:p>
            <a:pPr marL="176213" indent="-149225">
              <a:lnSpc>
                <a:spcPct val="170000"/>
              </a:lnSpc>
              <a:spcBef>
                <a:spcPts val="0"/>
              </a:spcBef>
              <a:buFont typeface="Wingdings" pitchFamily="2" charset="2"/>
              <a:buChar char="ü"/>
            </a:pPr>
            <a:r>
              <a:rPr lang="el-GR" sz="1400" b="1" dirty="0" smtClean="0">
                <a:latin typeface="Calibri" pitchFamily="34" charset="0"/>
                <a:cs typeface="Calibri" pitchFamily="34" charset="0"/>
              </a:rPr>
              <a:t>γνωμοδοτήσεις ΝΣΚ (πότε καθίστανται υποχρεωτικές για τη Διοίκηση;), ...</a:t>
            </a:r>
          </a:p>
          <a:p>
            <a:pPr marL="176213" indent="-149225"/>
            <a:endParaRPr lang="el-GR" sz="2400" dirty="0" smtClean="0">
              <a:ln>
                <a:solidFill>
                  <a:srgbClr val="00B050"/>
                </a:solidFill>
              </a:ln>
              <a:solidFill>
                <a:srgbClr val="FFC000"/>
              </a:solidFill>
              <a:latin typeface="Calibri" pitchFamily="34" charset="0"/>
              <a:cs typeface="Calibri" pitchFamily="34" charset="0"/>
            </a:endParaRPr>
          </a:p>
          <a:p>
            <a:pPr algn="ctr"/>
            <a:endParaRPr lang="el-GR" sz="2400" b="1" dirty="0" smtClean="0">
              <a:solidFill>
                <a:srgbClr val="FF0000"/>
              </a:solidFill>
              <a:latin typeface="Calibri" pitchFamily="34" charset="0"/>
              <a:cs typeface="Calibri" pitchFamily="34" charset="0"/>
            </a:endParaRPr>
          </a:p>
          <a:p>
            <a:pPr algn="just"/>
            <a:endParaRPr lang="el-GR" sz="2400" b="1" dirty="0" smtClean="0">
              <a:solidFill>
                <a:srgbClr val="FF0000"/>
              </a:solidFill>
              <a:latin typeface="Calibri" pitchFamily="34" charset="0"/>
              <a:cs typeface="Calibri" pitchFamily="34" charset="0"/>
            </a:endParaRPr>
          </a:p>
          <a:p>
            <a:pPr algn="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41</a:t>
            </a:fld>
            <a:endParaRPr lang="el-G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214414" y="142853"/>
            <a:ext cx="7715304" cy="500066"/>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Άρθρο 75 </a:t>
            </a:r>
            <a:r>
              <a:rPr lang="el-GR" sz="2000" b="1" dirty="0" smtClean="0">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Έλεγχος δαπανών από τις οικονομικές υπηρεσίες των φορέων</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p>
        </p:txBody>
      </p:sp>
      <p:sp>
        <p:nvSpPr>
          <p:cNvPr id="3" name="2 - Υπότιτλος"/>
          <p:cNvSpPr>
            <a:spLocks noGrp="1"/>
          </p:cNvSpPr>
          <p:nvPr>
            <p:ph type="subTitle" idx="1"/>
          </p:nvPr>
        </p:nvSpPr>
        <p:spPr>
          <a:xfrm>
            <a:off x="1000100" y="500042"/>
            <a:ext cx="7929618" cy="6072230"/>
          </a:xfrm>
          <a:noFill/>
          <a:ln>
            <a:noFill/>
          </a:ln>
        </p:spPr>
        <p:txBody>
          <a:bodyPr>
            <a:noAutofit/>
          </a:bodyPr>
          <a:lstStyle/>
          <a:p>
            <a:pPr algn="ctr">
              <a:lnSpc>
                <a:spcPct val="170000"/>
              </a:lnSpc>
              <a:spcBef>
                <a:spcPts val="0"/>
              </a:spcBef>
              <a:buFont typeface="Wingdings" pitchFamily="2" charset="2"/>
              <a:buChar char="Ø"/>
            </a:pPr>
            <a:r>
              <a:rPr lang="el-GR" sz="1800" b="1" u="sng" dirty="0" smtClean="0">
                <a:latin typeface="Calibri" pitchFamily="34" charset="0"/>
                <a:cs typeface="Calibri" pitchFamily="34" charset="0"/>
              </a:rPr>
              <a:t>Νόμιμα (κατά περίπτωση δαπάνης) δικαιολογητικά:</a:t>
            </a:r>
          </a:p>
          <a:p>
            <a:pPr marL="176213" indent="-149225" algn="just">
              <a:lnSpc>
                <a:spcPct val="170000"/>
              </a:lnSpc>
              <a:spcBef>
                <a:spcPts val="0"/>
              </a:spcBef>
              <a:buFont typeface="Wingdings" pitchFamily="2" charset="2"/>
              <a:buChar char="ü"/>
            </a:pPr>
            <a:r>
              <a:rPr lang="el-GR" sz="1800" dirty="0" smtClean="0">
                <a:latin typeface="Calibri" pitchFamily="34" charset="0"/>
                <a:cs typeface="Calibri" pitchFamily="34" charset="0"/>
              </a:rPr>
              <a:t>πρωτότυπα &amp; χωρίς αλλοιώσεις. Πότε γίνονται δεκτά επικυρωμένα φ/α;</a:t>
            </a:r>
          </a:p>
          <a:p>
            <a:pPr marL="176213" indent="-149225" algn="just">
              <a:lnSpc>
                <a:spcPct val="170000"/>
              </a:lnSpc>
              <a:spcBef>
                <a:spcPts val="0"/>
              </a:spcBef>
              <a:buFont typeface="Wingdings" pitchFamily="2" charset="2"/>
              <a:buChar char="ü"/>
            </a:pPr>
            <a:r>
              <a:rPr lang="el-GR" sz="1800" dirty="0" smtClean="0">
                <a:latin typeface="Calibri" pitchFamily="34" charset="0"/>
                <a:cs typeface="Calibri" pitchFamily="34" charset="0"/>
              </a:rPr>
              <a:t>ειδικές διατάξεις για τη δικαιολόγηση απορρήτων δαπανών</a:t>
            </a:r>
          </a:p>
          <a:p>
            <a:pPr>
              <a:lnSpc>
                <a:spcPct val="170000"/>
              </a:lnSpc>
              <a:spcBef>
                <a:spcPts val="0"/>
              </a:spcBef>
              <a:buFont typeface="Wingdings" pitchFamily="2" charset="2"/>
              <a:buChar char="Ø"/>
            </a:pPr>
            <a:r>
              <a:rPr lang="el-GR" sz="1800" b="1" dirty="0" smtClean="0">
                <a:solidFill>
                  <a:srgbClr val="FF0000"/>
                </a:solidFill>
                <a:latin typeface="Calibri" pitchFamily="34" charset="0"/>
                <a:cs typeface="Calibri" pitchFamily="34" charset="0"/>
              </a:rPr>
              <a:t>Υπόχρεος </a:t>
            </a:r>
            <a:r>
              <a:rPr lang="el-GR" sz="1800" b="1" dirty="0" smtClean="0">
                <a:latin typeface="Calibri" pitchFamily="34" charset="0"/>
                <a:cs typeface="Calibri" pitchFamily="34" charset="0"/>
              </a:rPr>
              <a:t>για συγκέντρωση &amp; </a:t>
            </a:r>
            <a:r>
              <a:rPr lang="el-GR" sz="1800" b="1" dirty="0" smtClean="0">
                <a:solidFill>
                  <a:srgbClr val="FF0000"/>
                </a:solidFill>
                <a:latin typeface="Calibri" pitchFamily="34" charset="0"/>
                <a:cs typeface="Calibri" pitchFamily="34" charset="0"/>
              </a:rPr>
              <a:t>διαβίβαση</a:t>
            </a:r>
            <a:r>
              <a:rPr lang="el-GR" sz="1800" b="1" dirty="0" smtClean="0">
                <a:latin typeface="Calibri" pitchFamily="34" charset="0"/>
                <a:cs typeface="Calibri" pitchFamily="34" charset="0"/>
              </a:rPr>
              <a:t> δικαιολογητικών στη ΓΔΟΥ\ΟΙΚ.ΥΠ. για έλεγχο - εκκαθάριση &amp; </a:t>
            </a:r>
            <a:r>
              <a:rPr lang="el-GR" sz="1800" b="1" dirty="0" err="1" smtClean="0">
                <a:latin typeface="Calibri" pitchFamily="34" charset="0"/>
                <a:cs typeface="Calibri" pitchFamily="34" charset="0"/>
              </a:rPr>
              <a:t>ενταλματοποίηση</a:t>
            </a:r>
            <a:r>
              <a:rPr lang="el-GR" sz="1800" b="1" dirty="0" smtClean="0">
                <a:latin typeface="Calibri" pitchFamily="34" charset="0"/>
                <a:cs typeface="Calibri" pitchFamily="34" charset="0"/>
              </a:rPr>
              <a:t> της δαπάνης:</a:t>
            </a:r>
          </a:p>
          <a:p>
            <a:pPr marL="176213" indent="-149225" algn="just">
              <a:lnSpc>
                <a:spcPct val="170000"/>
              </a:lnSpc>
              <a:spcBef>
                <a:spcPts val="0"/>
              </a:spcBef>
              <a:buFont typeface="Wingdings" pitchFamily="2" charset="2"/>
              <a:buChar char="ü"/>
            </a:pPr>
            <a:r>
              <a:rPr lang="el-GR" sz="1800" dirty="0" smtClean="0">
                <a:latin typeface="Calibri" pitchFamily="34" charset="0"/>
                <a:cs typeface="Calibri" pitchFamily="34" charset="0"/>
              </a:rPr>
              <a:t>δικαιούχος, αριθμός της πράξης Α.Υ. , ΕΦ, </a:t>
            </a:r>
          </a:p>
          <a:p>
            <a:pPr marL="176213" indent="-149225" algn="just">
              <a:lnSpc>
                <a:spcPct val="170000"/>
              </a:lnSpc>
              <a:spcBef>
                <a:spcPts val="0"/>
              </a:spcBef>
              <a:buFont typeface="Wingdings" pitchFamily="2" charset="2"/>
              <a:buChar char="ü"/>
            </a:pPr>
            <a:r>
              <a:rPr lang="el-GR" sz="1800" dirty="0" smtClean="0">
                <a:latin typeface="Calibri" pitchFamily="34" charset="0"/>
                <a:cs typeface="Calibri" pitchFamily="34" charset="0"/>
              </a:rPr>
              <a:t>Κ.A.Ε. - </a:t>
            </a:r>
            <a:r>
              <a:rPr lang="el-GR" sz="1800" dirty="0" err="1" smtClean="0">
                <a:latin typeface="Calibri" pitchFamily="34" charset="0"/>
                <a:cs typeface="Calibri" pitchFamily="34" charset="0"/>
              </a:rPr>
              <a:t>Αριθμ</a:t>
            </a:r>
            <a:r>
              <a:rPr lang="el-GR" sz="1800" dirty="0" smtClean="0">
                <a:latin typeface="Calibri" pitchFamily="34" charset="0"/>
                <a:cs typeface="Calibri" pitchFamily="34" charset="0"/>
              </a:rPr>
              <a:t>. Λογαριασμού, </a:t>
            </a:r>
          </a:p>
          <a:p>
            <a:pPr marL="176213" indent="-149225" algn="just">
              <a:lnSpc>
                <a:spcPct val="170000"/>
              </a:lnSpc>
              <a:spcBef>
                <a:spcPts val="0"/>
              </a:spcBef>
              <a:buFont typeface="Wingdings" pitchFamily="2" charset="2"/>
              <a:buChar char="ü"/>
            </a:pPr>
            <a:r>
              <a:rPr lang="el-GR" sz="1800" dirty="0" smtClean="0">
                <a:latin typeface="Calibri" pitchFamily="34" charset="0"/>
                <a:cs typeface="Calibri" pitchFamily="34" charset="0"/>
              </a:rPr>
              <a:t>ποσό για έκδοση Χ.Ε.Π. </a:t>
            </a:r>
          </a:p>
          <a:p>
            <a:pPr marL="176213" indent="-149225" algn="just">
              <a:lnSpc>
                <a:spcPct val="170000"/>
              </a:lnSpc>
              <a:spcBef>
                <a:spcPts val="0"/>
              </a:spcBef>
              <a:buFont typeface="Wingdings" pitchFamily="2" charset="2"/>
              <a:buChar char="ü"/>
            </a:pPr>
            <a:r>
              <a:rPr lang="el-GR" sz="1800" dirty="0" smtClean="0">
                <a:latin typeface="Calibri" pitchFamily="34" charset="0"/>
                <a:cs typeface="Calibri" pitchFamily="34" charset="0"/>
              </a:rPr>
              <a:t>πλήρης κατάλογος  συν/</a:t>
            </a:r>
            <a:r>
              <a:rPr lang="el-GR" sz="1800" dirty="0" err="1" smtClean="0">
                <a:latin typeface="Calibri" pitchFamily="34" charset="0"/>
                <a:cs typeface="Calibri" pitchFamily="34" charset="0"/>
              </a:rPr>
              <a:t>νων</a:t>
            </a:r>
            <a:r>
              <a:rPr lang="el-GR" sz="1800" dirty="0" smtClean="0">
                <a:latin typeface="Calibri" pitchFamily="34" charset="0"/>
                <a:cs typeface="Calibri" pitchFamily="34" charset="0"/>
              </a:rPr>
              <a:t> δικαιολογητικών &amp; </a:t>
            </a:r>
            <a:r>
              <a:rPr lang="el-GR" sz="1800" dirty="0" smtClean="0">
                <a:ln>
                  <a:solidFill>
                    <a:srgbClr val="00B050"/>
                  </a:solidFill>
                </a:ln>
                <a:solidFill>
                  <a:srgbClr val="00B050"/>
                </a:solidFill>
                <a:latin typeface="Calibri" pitchFamily="34" charset="0"/>
                <a:cs typeface="Calibri" pitchFamily="34" charset="0"/>
              </a:rPr>
              <a:t>+ οποιοδήποτε στοιχείο ζητηθεί από την αρμόδια για τον έλεγχο Υπηρεσία</a:t>
            </a:r>
          </a:p>
          <a:p>
            <a:pPr marL="176213" indent="-149225" algn="just">
              <a:lnSpc>
                <a:spcPct val="170000"/>
              </a:lnSpc>
              <a:spcBef>
                <a:spcPts val="0"/>
              </a:spcBef>
              <a:buFont typeface="Wingdings" pitchFamily="2" charset="2"/>
              <a:buChar char="Ø"/>
            </a:pPr>
            <a:r>
              <a:rPr lang="el-GR" sz="1800" dirty="0" smtClean="0">
                <a:ln>
                  <a:solidFill>
                    <a:srgbClr val="00B050"/>
                  </a:solidFill>
                </a:ln>
                <a:solidFill>
                  <a:srgbClr val="FF0000"/>
                </a:solidFill>
                <a:latin typeface="Calibri" pitchFamily="34" charset="0"/>
                <a:cs typeface="Calibri" pitchFamily="34" charset="0"/>
              </a:rPr>
              <a:t> «θεραπεύσιμες ελλείψεις» συμπληρώνονται εντός εύλογου χρόνου από την αρμόδια υπηρεσία.</a:t>
            </a:r>
          </a:p>
          <a:p>
            <a:pPr algn="ctr">
              <a:lnSpc>
                <a:spcPct val="170000"/>
              </a:lnSpc>
              <a:spcBef>
                <a:spcPts val="0"/>
              </a:spcBef>
            </a:pPr>
            <a:endParaRPr lang="el-GR" sz="1800" b="1" dirty="0" smtClean="0">
              <a:solidFill>
                <a:srgbClr val="FF0000"/>
              </a:solidFill>
              <a:latin typeface="Calibri" pitchFamily="34" charset="0"/>
              <a:cs typeface="Calibri" pitchFamily="34" charset="0"/>
            </a:endParaRPr>
          </a:p>
          <a:p>
            <a:pPr algn="just"/>
            <a:endParaRPr lang="el-GR" sz="2400" b="1" dirty="0" smtClean="0">
              <a:solidFill>
                <a:srgbClr val="FF0000"/>
              </a:solidFill>
              <a:latin typeface="Calibri" pitchFamily="34" charset="0"/>
              <a:cs typeface="Calibri" pitchFamily="34" charset="0"/>
            </a:endParaRPr>
          </a:p>
          <a:p>
            <a:pPr algn="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42</a:t>
            </a:fld>
            <a:endParaRPr lang="el-G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214414" y="142852"/>
            <a:ext cx="7715304" cy="714381"/>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r>
            <a:br>
              <a:rPr lang="el-GR" sz="22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Άρθρο 75 </a:t>
            </a:r>
            <a:r>
              <a:rPr lang="el-GR" sz="2000" b="1" dirty="0" smtClean="0">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Έλεγχος δαπανών από τις οικονομικές υπηρεσίες των φορέων</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p>
        </p:txBody>
      </p:sp>
      <p:sp>
        <p:nvSpPr>
          <p:cNvPr id="3" name="2 - Υπότιτλος"/>
          <p:cNvSpPr>
            <a:spLocks noGrp="1"/>
          </p:cNvSpPr>
          <p:nvPr>
            <p:ph type="subTitle" idx="1"/>
          </p:nvPr>
        </p:nvSpPr>
        <p:spPr>
          <a:xfrm>
            <a:off x="1000100" y="1000108"/>
            <a:ext cx="7786742" cy="5572164"/>
          </a:xfrm>
          <a:noFill/>
          <a:ln>
            <a:noFill/>
          </a:ln>
        </p:spPr>
        <p:txBody>
          <a:bodyPr>
            <a:normAutofit/>
          </a:bodyPr>
          <a:lstStyle/>
          <a:p>
            <a:pPr marL="360363" indent="-333375" algn="just">
              <a:lnSpc>
                <a:spcPct val="150000"/>
              </a:lnSpc>
              <a:spcBef>
                <a:spcPts val="0"/>
              </a:spcBef>
              <a:buFont typeface="Wingdings" pitchFamily="2" charset="2"/>
              <a:buChar char="Ø"/>
            </a:pPr>
            <a:r>
              <a:rPr lang="el-GR" sz="2400" b="1" dirty="0" smtClean="0">
                <a:latin typeface="Calibri" pitchFamily="34" charset="0"/>
                <a:cs typeface="Calibri" pitchFamily="34" charset="0"/>
              </a:rPr>
              <a:t> Αντιμετώπιση </a:t>
            </a:r>
            <a:r>
              <a:rPr lang="el-GR" sz="2400" b="1" dirty="0" smtClean="0">
                <a:solidFill>
                  <a:srgbClr val="FF0000"/>
                </a:solidFill>
                <a:latin typeface="Calibri" pitchFamily="34" charset="0"/>
                <a:cs typeface="Calibri" pitchFamily="34" charset="0"/>
              </a:rPr>
              <a:t>ενδεχόμενης διάστασης απόψεων μεταξύ Διατάκτη - Π.Ο.Υ. </a:t>
            </a:r>
            <a:r>
              <a:rPr lang="el-GR" sz="2400" b="1" dirty="0" smtClean="0">
                <a:latin typeface="Calibri" pitchFamily="34" charset="0"/>
                <a:cs typeface="Calibri" pitchFamily="34" charset="0"/>
              </a:rPr>
              <a:t>ως προς την συνδρομή των προϋποθέσεων ελέγχου νομιμότητας &amp; κανονικότητας δαπανών μέσω της εφαρμογής των διατάξεων </a:t>
            </a:r>
            <a:r>
              <a:rPr lang="el-GR" sz="2400" b="1" dirty="0" smtClean="0">
                <a:solidFill>
                  <a:srgbClr val="FF0000"/>
                </a:solidFill>
                <a:latin typeface="Calibri" pitchFamily="34" charset="0"/>
                <a:cs typeface="Calibri" pitchFamily="34" charset="0"/>
              </a:rPr>
              <a:t>της §1, άρθρ. 26 του ν. 4270/2014</a:t>
            </a:r>
            <a:r>
              <a:rPr lang="el-GR" sz="2400" b="1" dirty="0" smtClean="0">
                <a:latin typeface="Calibri" pitchFamily="34" charset="0"/>
                <a:cs typeface="Calibri" pitchFamily="34" charset="0"/>
              </a:rPr>
              <a:t> + [έκθεση σε ΓΛΚ § γ,αρθρ.69Γ]</a:t>
            </a:r>
          </a:p>
          <a:p>
            <a:pPr marL="360363" indent="-333375" algn="just">
              <a:lnSpc>
                <a:spcPct val="150000"/>
              </a:lnSpc>
              <a:spcBef>
                <a:spcPts val="0"/>
              </a:spcBef>
              <a:buFont typeface="Wingdings" pitchFamily="2" charset="2"/>
              <a:buChar char="Ø"/>
            </a:pPr>
            <a:r>
              <a:rPr lang="el-GR" sz="2400" b="1" dirty="0" smtClean="0">
                <a:latin typeface="Calibri" pitchFamily="34" charset="0"/>
                <a:cs typeface="Calibri" pitchFamily="34" charset="0"/>
              </a:rPr>
              <a:t>Εφαρμογή διατάξεων αρθρ. 88επ. σε περίπτωση βάσιμων αμφιβολιών ως </a:t>
            </a:r>
            <a:r>
              <a:rPr lang="el-GR" sz="2400" b="1" dirty="0" smtClean="0">
                <a:solidFill>
                  <a:srgbClr val="FF0000"/>
                </a:solidFill>
                <a:latin typeface="Calibri" pitchFamily="34" charset="0"/>
                <a:cs typeface="Calibri" pitchFamily="34" charset="0"/>
              </a:rPr>
              <a:t>προς το ουσιαστικό μέρος της δαπάνης</a:t>
            </a:r>
            <a:r>
              <a:rPr lang="el-GR" sz="2400" b="1" dirty="0" smtClean="0">
                <a:latin typeface="Calibri" pitchFamily="34" charset="0"/>
                <a:cs typeface="Calibri" pitchFamily="34" charset="0"/>
              </a:rPr>
              <a:t>.</a:t>
            </a:r>
            <a:r>
              <a:rPr lang="el-GR" sz="24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43</a:t>
            </a:fld>
            <a:endParaRPr lang="el-G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857232"/>
            <a:ext cx="7786742" cy="5715040"/>
          </a:xfrm>
          <a:noFill/>
          <a:ln>
            <a:noFill/>
          </a:ln>
        </p:spPr>
        <p:txBody>
          <a:bodyPr>
            <a:normAutofit/>
          </a:bodyPr>
          <a:lstStyle/>
          <a:p>
            <a:pPr marL="360363" indent="-333375" algn="just"/>
            <a:r>
              <a:rPr lang="el-GR" sz="2000" b="1" u="sng" dirty="0" smtClean="0">
                <a:solidFill>
                  <a:srgbClr val="0070C0"/>
                </a:solidFill>
                <a:latin typeface="Calibri" pitchFamily="34" charset="0"/>
                <a:cs typeface="Calibri" pitchFamily="34" charset="0"/>
              </a:rPr>
              <a:t>Στάδιο 2</a:t>
            </a:r>
            <a:r>
              <a:rPr lang="el-GR" sz="2000" b="1" u="sng" baseline="30000" dirty="0" smtClean="0">
                <a:solidFill>
                  <a:srgbClr val="0070C0"/>
                </a:solidFill>
                <a:latin typeface="Calibri" pitchFamily="34" charset="0"/>
                <a:cs typeface="Calibri" pitchFamily="34" charset="0"/>
              </a:rPr>
              <a:t>ο</a:t>
            </a:r>
            <a:r>
              <a:rPr lang="el-GR" sz="2000" b="1" u="sng" dirty="0" smtClean="0">
                <a:solidFill>
                  <a:srgbClr val="0070C0"/>
                </a:solidFill>
                <a:latin typeface="Calibri" pitchFamily="34" charset="0"/>
                <a:cs typeface="Calibri" pitchFamily="34" charset="0"/>
              </a:rPr>
              <a:t>:</a:t>
            </a:r>
          </a:p>
          <a:p>
            <a:pPr marL="360363" indent="-333375" algn="just">
              <a:buFont typeface="Wingdings" pitchFamily="2" charset="2"/>
              <a:buChar char="Ø"/>
            </a:pPr>
            <a:r>
              <a:rPr lang="el-GR" sz="2000" b="1" dirty="0" smtClean="0">
                <a:latin typeface="Calibri" pitchFamily="34" charset="0"/>
                <a:cs typeface="Calibri" pitchFamily="34" charset="0"/>
              </a:rPr>
              <a:t>Σύνταξη </a:t>
            </a:r>
            <a:r>
              <a:rPr lang="el-GR" sz="2000" b="1" dirty="0" smtClean="0">
                <a:solidFill>
                  <a:srgbClr val="FF0000"/>
                </a:solidFill>
                <a:latin typeface="Calibri" pitchFamily="34" charset="0"/>
                <a:cs typeface="Calibri" pitchFamily="34" charset="0"/>
              </a:rPr>
              <a:t>πράξης εκκαθάρισης </a:t>
            </a:r>
            <a:r>
              <a:rPr lang="el-GR" sz="2000" b="1" dirty="0" smtClean="0">
                <a:latin typeface="Calibri" pitchFamily="34" charset="0"/>
                <a:cs typeface="Calibri" pitchFamily="34" charset="0"/>
              </a:rPr>
              <a:t>των δικαιολογητικών δαπανών. Περιεχόμενο - τύπος:</a:t>
            </a:r>
          </a:p>
          <a:p>
            <a:pPr marL="360363" indent="-333375">
              <a:buFont typeface="Wingdings" pitchFamily="2" charset="2"/>
              <a:buChar char="ü"/>
            </a:pPr>
            <a:r>
              <a:rPr lang="el-GR" sz="2000" dirty="0" smtClean="0">
                <a:latin typeface="Calibri" pitchFamily="34" charset="0"/>
                <a:cs typeface="Calibri" pitchFamily="34" charset="0"/>
              </a:rPr>
              <a:t>δικαιούχος (πιστωτής)</a:t>
            </a:r>
          </a:p>
          <a:p>
            <a:pPr marL="360363" indent="-333375">
              <a:buFont typeface="Wingdings" pitchFamily="2" charset="2"/>
              <a:buChar char="ü"/>
            </a:pPr>
            <a:r>
              <a:rPr lang="el-GR" sz="2000" dirty="0" smtClean="0">
                <a:latin typeface="Calibri" pitchFamily="34" charset="0"/>
                <a:cs typeface="Calibri" pitchFamily="34" charset="0"/>
              </a:rPr>
              <a:t>υπογραφές</a:t>
            </a:r>
          </a:p>
          <a:p>
            <a:pPr marL="360363" indent="-333375">
              <a:buFont typeface="Wingdings" pitchFamily="2" charset="2"/>
              <a:buChar char="ü"/>
            </a:pPr>
            <a:r>
              <a:rPr lang="el-GR" sz="2000" dirty="0" smtClean="0">
                <a:latin typeface="Calibri" pitchFamily="34" charset="0"/>
                <a:cs typeface="Calibri" pitchFamily="34" charset="0"/>
              </a:rPr>
              <a:t>διορθώσεις επί της πράξης εκκαθάρισης</a:t>
            </a:r>
          </a:p>
          <a:p>
            <a:pPr marL="360363" indent="-333375">
              <a:buFont typeface="Wingdings" pitchFamily="2" charset="2"/>
              <a:buChar char="ü"/>
            </a:pPr>
            <a:r>
              <a:rPr lang="el-GR" sz="2000" dirty="0" smtClean="0">
                <a:latin typeface="Calibri" pitchFamily="34" charset="0"/>
                <a:cs typeface="Calibri" pitchFamily="34" charset="0"/>
              </a:rPr>
              <a:t>περιπτώσεις περικοπής δαπανών</a:t>
            </a:r>
          </a:p>
          <a:p>
            <a:pPr marL="360363" indent="-333375"/>
            <a:endParaRPr lang="el-GR" sz="2000" b="1" dirty="0" smtClean="0">
              <a:latin typeface="Calibri" pitchFamily="34" charset="0"/>
              <a:cs typeface="Calibri" pitchFamily="34" charset="0"/>
            </a:endParaRPr>
          </a:p>
          <a:p>
            <a:pPr marL="360363" indent="-333375" algn="just">
              <a:buFont typeface="Wingdings" pitchFamily="2" charset="2"/>
              <a:buChar char="Ø"/>
            </a:pPr>
            <a:r>
              <a:rPr lang="el-GR" sz="2000" b="1" dirty="0" smtClean="0">
                <a:latin typeface="Calibri" pitchFamily="34" charset="0"/>
                <a:cs typeface="Calibri" pitchFamily="34" charset="0"/>
              </a:rPr>
              <a:t>Σύνταξη πράξης εκκαθάρισης απαιτήσεων δικαιούχου\ων, </a:t>
            </a:r>
            <a:r>
              <a:rPr lang="el-GR" sz="2000" b="1" u="sng" dirty="0" smtClean="0">
                <a:latin typeface="Calibri" pitchFamily="34" charset="0"/>
                <a:cs typeface="Calibri" pitchFamily="34" charset="0"/>
              </a:rPr>
              <a:t>μόνο</a:t>
            </a:r>
            <a:r>
              <a:rPr lang="el-GR" sz="2000" b="1" dirty="0" smtClean="0">
                <a:latin typeface="Calibri" pitchFamily="34" charset="0"/>
                <a:cs typeface="Calibri" pitchFamily="34" charset="0"/>
              </a:rPr>
              <a:t> για δαπάνες που εξοφλούνται μέσω της </a:t>
            </a:r>
            <a:r>
              <a:rPr lang="el-GR" sz="2000" b="1" dirty="0" smtClean="0">
                <a:solidFill>
                  <a:srgbClr val="0070C0"/>
                </a:solidFill>
                <a:latin typeface="Calibri" pitchFamily="34" charset="0"/>
                <a:cs typeface="Calibri" pitchFamily="34" charset="0"/>
              </a:rPr>
              <a:t>ΕΑΠ </a:t>
            </a:r>
            <a:r>
              <a:rPr lang="el-GR" sz="2000" b="1" dirty="0" smtClean="0">
                <a:latin typeface="Calibri" pitchFamily="34" charset="0"/>
                <a:cs typeface="Calibri" pitchFamily="34" charset="0"/>
              </a:rPr>
              <a:t>μέσω της συγκεντρωτικής κατάστασης δαπανών.</a:t>
            </a:r>
          </a:p>
          <a:p>
            <a:pPr marL="360363" indent="-333375" algn="just"/>
            <a:endParaRPr lang="el-GR" sz="2000" b="1" dirty="0" smtClean="0">
              <a:latin typeface="Calibri" pitchFamily="34" charset="0"/>
              <a:cs typeface="Calibri" pitchFamily="34" charset="0"/>
            </a:endParaRPr>
          </a:p>
          <a:p>
            <a:pPr marL="360363" indent="-333375" algn="just">
              <a:buFont typeface="Wingdings" pitchFamily="2" charset="2"/>
              <a:buChar char="Ø"/>
            </a:pPr>
            <a:r>
              <a:rPr lang="el-GR" sz="2000" b="1" dirty="0" smtClean="0">
                <a:latin typeface="Calibri" pitchFamily="34" charset="0"/>
                <a:cs typeface="Calibri" pitchFamily="34" charset="0"/>
              </a:rPr>
              <a:t>Εκκαθάριση &amp; εντολή πληρωμής δαπανών του </a:t>
            </a:r>
            <a:r>
              <a:rPr lang="el-GR" sz="2000" b="1" dirty="0" err="1" smtClean="0">
                <a:latin typeface="Calibri" pitchFamily="34" charset="0"/>
                <a:cs typeface="Calibri" pitchFamily="34" charset="0"/>
              </a:rPr>
              <a:t>ΥΕθΑ</a:t>
            </a:r>
            <a:r>
              <a:rPr lang="el-GR" sz="2000" b="1" dirty="0" smtClean="0">
                <a:latin typeface="Calibri" pitchFamily="34" charset="0"/>
                <a:cs typeface="Calibri" pitchFamily="34" charset="0"/>
              </a:rPr>
              <a:t> δυνάμει της νομοθεσίας που το διέπει.</a:t>
            </a:r>
          </a:p>
          <a:p>
            <a:r>
              <a:rPr lang="el-GR" sz="2000" dirty="0" smtClean="0">
                <a:latin typeface="Calibri" pitchFamily="34" charset="0"/>
                <a:cs typeface="Calibri" pitchFamily="34" charset="0"/>
              </a:rPr>
              <a:t> </a:t>
            </a:r>
            <a:endParaRPr lang="el-GR" sz="2000" dirty="0">
              <a:latin typeface="Calibri" pitchFamily="34" charset="0"/>
              <a:cs typeface="Calibri" pitchFamily="34" charset="0"/>
            </a:endParaRPr>
          </a:p>
        </p:txBody>
      </p:sp>
      <p:sp>
        <p:nvSpPr>
          <p:cNvPr id="8" name="1 - Τίτλος"/>
          <p:cNvSpPr>
            <a:spLocks noGrp="1"/>
          </p:cNvSpPr>
          <p:nvPr>
            <p:ph type="ctrTitle"/>
          </p:nvPr>
        </p:nvSpPr>
        <p:spPr>
          <a:xfrm>
            <a:off x="1432560" y="359898"/>
            <a:ext cx="7406640" cy="354458"/>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 76 Εκκαθάριση δαπανών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44</a:t>
            </a:fld>
            <a:endParaRPr lang="el-G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857232"/>
            <a:ext cx="7786742" cy="5715040"/>
          </a:xfrm>
          <a:noFill/>
          <a:ln>
            <a:noFill/>
          </a:ln>
        </p:spPr>
        <p:txBody>
          <a:bodyPr>
            <a:normAutofit/>
          </a:bodyPr>
          <a:lstStyle/>
          <a:p>
            <a:pPr marL="360363" indent="-333375" algn="just"/>
            <a:r>
              <a:rPr lang="el-GR" sz="2000" b="1" u="sng" dirty="0" smtClean="0">
                <a:solidFill>
                  <a:srgbClr val="0070C0"/>
                </a:solidFill>
                <a:latin typeface="Calibri" pitchFamily="34" charset="0"/>
                <a:cs typeface="Calibri" pitchFamily="34" charset="0"/>
              </a:rPr>
              <a:t>Στάδιο 2</a:t>
            </a:r>
            <a:r>
              <a:rPr lang="el-GR" sz="2000" b="1" u="sng" baseline="30000" dirty="0" smtClean="0">
                <a:solidFill>
                  <a:srgbClr val="0070C0"/>
                </a:solidFill>
                <a:latin typeface="Calibri" pitchFamily="34" charset="0"/>
                <a:cs typeface="Calibri" pitchFamily="34" charset="0"/>
              </a:rPr>
              <a:t>ο</a:t>
            </a:r>
            <a:r>
              <a:rPr lang="el-GR" sz="2000" b="1" u="sng" dirty="0" smtClean="0">
                <a:solidFill>
                  <a:srgbClr val="0070C0"/>
                </a:solidFill>
                <a:latin typeface="Calibri" pitchFamily="34" charset="0"/>
                <a:cs typeface="Calibri" pitchFamily="34" charset="0"/>
              </a:rPr>
              <a:t>:</a:t>
            </a:r>
          </a:p>
          <a:p>
            <a:pPr algn="just">
              <a:lnSpc>
                <a:spcPct val="150000"/>
              </a:lnSpc>
              <a:spcBef>
                <a:spcPts val="0"/>
              </a:spcBef>
              <a:buFont typeface="Wingdings" pitchFamily="2" charset="2"/>
              <a:buChar char="v"/>
            </a:pPr>
            <a:r>
              <a:rPr lang="el-GR" sz="2000" dirty="0" smtClean="0">
                <a:latin typeface="Calibri" pitchFamily="34" charset="0"/>
                <a:cs typeface="Calibri" pitchFamily="34" charset="0"/>
              </a:rPr>
              <a:t>  Είναι δυνατή </a:t>
            </a:r>
            <a:r>
              <a:rPr lang="el-GR" sz="2000" b="1" u="sng" dirty="0" smtClean="0">
                <a:latin typeface="Calibri" pitchFamily="34" charset="0"/>
                <a:cs typeface="Calibri" pitchFamily="34" charset="0"/>
              </a:rPr>
              <a:t>η έκδοση ενός μόνο Χ.Ε</a:t>
            </a:r>
            <a:r>
              <a:rPr lang="el-GR" sz="2000" dirty="0" smtClean="0">
                <a:latin typeface="Calibri" pitchFamily="34" charset="0"/>
                <a:cs typeface="Calibri" pitchFamily="34" charset="0"/>
              </a:rPr>
              <a:t>. για περισσότερα του ενός τιμολόγια ή άλλου ισοδύναμου εγγράφου του ίδιου πιστωτή, μόνο στη περίπτωση που </a:t>
            </a:r>
            <a:r>
              <a:rPr lang="el-GR" sz="2000" b="1" u="sng" dirty="0" smtClean="0">
                <a:latin typeface="Calibri" pitchFamily="34" charset="0"/>
                <a:cs typeface="Calibri" pitchFamily="34" charset="0"/>
              </a:rPr>
              <a:t>η </a:t>
            </a:r>
            <a:r>
              <a:rPr lang="el-GR" sz="2000" b="1" u="sng" dirty="0" err="1" smtClean="0">
                <a:latin typeface="Calibri" pitchFamily="34" charset="0"/>
                <a:cs typeface="Calibri" pitchFamily="34" charset="0"/>
              </a:rPr>
              <a:t>ημερ</a:t>
            </a:r>
            <a:r>
              <a:rPr lang="el-GR" sz="2000" b="1" u="sng" dirty="0" smtClean="0">
                <a:latin typeface="Calibri" pitchFamily="34" charset="0"/>
                <a:cs typeface="Calibri" pitchFamily="34" charset="0"/>
              </a:rPr>
              <a:t>. δημιουργίας υποχρέωσης είναι η ίδια για όλα τα τιμολόγια</a:t>
            </a:r>
            <a:r>
              <a:rPr lang="el-GR" sz="2000" dirty="0" smtClean="0">
                <a:latin typeface="Calibri" pitchFamily="34" charset="0"/>
                <a:cs typeface="Calibri" pitchFamily="34" charset="0"/>
              </a:rPr>
              <a:t>. </a:t>
            </a:r>
          </a:p>
          <a:p>
            <a:pPr algn="just">
              <a:lnSpc>
                <a:spcPct val="150000"/>
              </a:lnSpc>
              <a:spcBef>
                <a:spcPts val="0"/>
              </a:spcBef>
            </a:pPr>
            <a:endParaRPr lang="el-GR" sz="2000" dirty="0" smtClean="0">
              <a:latin typeface="Calibri" pitchFamily="34" charset="0"/>
              <a:cs typeface="Calibri" pitchFamily="34" charset="0"/>
            </a:endParaRPr>
          </a:p>
          <a:p>
            <a:pPr lvl="1" algn="just">
              <a:lnSpc>
                <a:spcPct val="150000"/>
              </a:lnSpc>
              <a:spcBef>
                <a:spcPts val="0"/>
              </a:spcBef>
              <a:buFont typeface="Wingdings" pitchFamily="2" charset="2"/>
              <a:buChar char="v"/>
              <a:tabLst>
                <a:tab pos="360363" algn="l"/>
              </a:tabLst>
            </a:pPr>
            <a:r>
              <a:rPr lang="el-GR" sz="2000" b="1" u="sng" dirty="0" err="1" smtClean="0">
                <a:solidFill>
                  <a:srgbClr val="FF0000"/>
                </a:solidFill>
                <a:latin typeface="Calibri" pitchFamily="34" charset="0"/>
                <a:cs typeface="Calibri" pitchFamily="34" charset="0"/>
              </a:rPr>
              <a:t>Ημερ</a:t>
            </a:r>
            <a:r>
              <a:rPr lang="el-GR" sz="2000" b="1" u="sng" dirty="0" smtClean="0">
                <a:solidFill>
                  <a:srgbClr val="FF0000"/>
                </a:solidFill>
                <a:latin typeface="Calibri" pitchFamily="34" charset="0"/>
                <a:cs typeface="Calibri" pitchFamily="34" charset="0"/>
              </a:rPr>
              <a:t>. δημιουργίας υποχρέωσης</a:t>
            </a:r>
            <a:r>
              <a:rPr lang="el-GR" sz="2000" dirty="0" smtClean="0">
                <a:latin typeface="Calibri" pitchFamily="34" charset="0"/>
                <a:cs typeface="Calibri" pitchFamily="34" charset="0"/>
              </a:rPr>
              <a:t>: η ημερομηνία που ορίζεται με τις διατάξεις της </a:t>
            </a:r>
            <a:r>
              <a:rPr lang="el-GR" sz="2000" b="1" dirty="0" err="1" smtClean="0">
                <a:latin typeface="Calibri" pitchFamily="34" charset="0"/>
                <a:cs typeface="Calibri" pitchFamily="34" charset="0"/>
              </a:rPr>
              <a:t>υποπ</a:t>
            </a:r>
            <a:r>
              <a:rPr lang="el-GR" sz="2000" b="1" dirty="0" smtClean="0">
                <a:latin typeface="Calibri" pitchFamily="34" charset="0"/>
                <a:cs typeface="Calibri" pitchFamily="34" charset="0"/>
              </a:rPr>
              <a:t>. Ζ.5. της παρ. Ζ </a:t>
            </a:r>
            <a:r>
              <a:rPr lang="el-GR" sz="2000" dirty="0" smtClean="0">
                <a:latin typeface="Calibri" pitchFamily="34" charset="0"/>
                <a:cs typeface="Calibri" pitchFamily="34" charset="0"/>
              </a:rPr>
              <a:t>, άρθρου πρώτου του ν. 4152/2013 (Α.107).  </a:t>
            </a:r>
          </a:p>
          <a:p>
            <a:endParaRPr lang="el-GR" sz="2000" dirty="0">
              <a:latin typeface="Calibri" pitchFamily="34" charset="0"/>
              <a:cs typeface="Calibri" pitchFamily="34" charset="0"/>
            </a:endParaRPr>
          </a:p>
        </p:txBody>
      </p:sp>
      <p:sp>
        <p:nvSpPr>
          <p:cNvPr id="8" name="1 - Τίτλος"/>
          <p:cNvSpPr>
            <a:spLocks noGrp="1"/>
          </p:cNvSpPr>
          <p:nvPr>
            <p:ph type="ctrTitle"/>
          </p:nvPr>
        </p:nvSpPr>
        <p:spPr>
          <a:xfrm>
            <a:off x="1432560" y="359898"/>
            <a:ext cx="7406640" cy="354458"/>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 76 Εκκαθάριση δαπανών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45</a:t>
            </a:fld>
            <a:endParaRPr lang="el-G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786742" cy="5572164"/>
          </a:xfrm>
          <a:noFill/>
          <a:ln>
            <a:noFill/>
          </a:ln>
        </p:spPr>
        <p:txBody>
          <a:bodyPr>
            <a:normAutofit fontScale="92500" lnSpcReduction="20000"/>
          </a:bodyPr>
          <a:lstStyle/>
          <a:p>
            <a:pPr marL="361950" indent="-334963" algn="ctr">
              <a:lnSpc>
                <a:spcPct val="150000"/>
              </a:lnSpc>
              <a:spcBef>
                <a:spcPts val="0"/>
              </a:spcBef>
            </a:pPr>
            <a:r>
              <a:rPr lang="el-GR" sz="2400" b="1" u="sng" dirty="0" smtClean="0">
                <a:latin typeface="Calibri" pitchFamily="34" charset="0"/>
                <a:cs typeface="Calibri" pitchFamily="34" charset="0"/>
              </a:rPr>
              <a:t>Τηρούμενη διαδικασία</a:t>
            </a:r>
            <a:r>
              <a:rPr lang="el-GR" sz="2400" dirty="0" smtClean="0">
                <a:latin typeface="Calibri" pitchFamily="34" charset="0"/>
                <a:cs typeface="Calibri" pitchFamily="34" charset="0"/>
              </a:rPr>
              <a:t>:</a:t>
            </a:r>
          </a:p>
          <a:p>
            <a:pPr marL="361950" indent="-334963" algn="just">
              <a:lnSpc>
                <a:spcPct val="150000"/>
              </a:lnSpc>
              <a:spcBef>
                <a:spcPts val="0"/>
              </a:spcBef>
              <a:buFont typeface="Wingdings" pitchFamily="2" charset="2"/>
              <a:buChar char="ü"/>
            </a:pPr>
            <a:r>
              <a:rPr lang="el-GR" sz="2400" b="1" dirty="0" smtClean="0">
                <a:solidFill>
                  <a:srgbClr val="FF0000"/>
                </a:solidFill>
                <a:latin typeface="Calibri" pitchFamily="34" charset="0"/>
                <a:cs typeface="Calibri" pitchFamily="34" charset="0"/>
              </a:rPr>
              <a:t>Έκδοση Χ.Ε. αποκλειστικά μέσω του Ο.Π.Σ.Δ.Π</a:t>
            </a:r>
            <a:r>
              <a:rPr lang="el-GR" sz="2400" dirty="0" smtClean="0">
                <a:latin typeface="Calibri" pitchFamily="34" charset="0"/>
                <a:cs typeface="Calibri" pitchFamily="34" charset="0"/>
              </a:rPr>
              <a:t>. [παρ. 1, αρθρ. 98, ν.4583/2018, (ΦΕΚ  Α΄212)]</a:t>
            </a:r>
          </a:p>
          <a:p>
            <a:pPr marL="361950" indent="-334963" algn="just">
              <a:lnSpc>
                <a:spcPct val="150000"/>
              </a:lnSpc>
              <a:spcBef>
                <a:spcPts val="0"/>
              </a:spcBef>
              <a:buFont typeface="Wingdings" pitchFamily="2" charset="2"/>
              <a:buChar char="ü"/>
            </a:pPr>
            <a:r>
              <a:rPr lang="el-GR" sz="2400" dirty="0" smtClean="0">
                <a:latin typeface="Calibri" pitchFamily="34" charset="0"/>
                <a:cs typeface="Calibri" pitchFamily="34" charset="0"/>
              </a:rPr>
              <a:t>σε 2 αντίτυπα _ </a:t>
            </a:r>
            <a:r>
              <a:rPr lang="el-GR" sz="2400" dirty="0" smtClean="0">
                <a:solidFill>
                  <a:srgbClr val="C00000"/>
                </a:solidFill>
                <a:latin typeface="Calibri" pitchFamily="34" charset="0"/>
                <a:cs typeface="Calibri" pitchFamily="34" charset="0"/>
              </a:rPr>
              <a:t>Υπογραφές</a:t>
            </a:r>
          </a:p>
          <a:p>
            <a:pPr marL="361950" indent="-334963" algn="just">
              <a:lnSpc>
                <a:spcPct val="150000"/>
              </a:lnSpc>
              <a:spcBef>
                <a:spcPts val="0"/>
              </a:spcBef>
              <a:buFont typeface="Wingdings" pitchFamily="2" charset="2"/>
              <a:buChar char="ü"/>
            </a:pPr>
            <a:r>
              <a:rPr lang="el-GR" sz="2400" dirty="0" smtClean="0">
                <a:solidFill>
                  <a:srgbClr val="C00000"/>
                </a:solidFill>
                <a:latin typeface="Calibri" pitchFamily="34" charset="0"/>
                <a:cs typeface="Calibri" pitchFamily="34" charset="0"/>
              </a:rPr>
              <a:t>Έκδοση ΧΕ που εξοφλούνται από την ΕΑΠ (</a:t>
            </a:r>
            <a:r>
              <a:rPr lang="el-GR" sz="2400" dirty="0" smtClean="0">
                <a:latin typeface="Calibri" pitchFamily="34" charset="0"/>
                <a:cs typeface="Calibri" pitchFamily="34" charset="0"/>
              </a:rPr>
              <a:t>ομοειδείς απαιτήσεις περισσότερων του ενός δικαιούχων)</a:t>
            </a:r>
          </a:p>
          <a:p>
            <a:pPr marL="361950" indent="-334963" algn="just">
              <a:lnSpc>
                <a:spcPct val="150000"/>
              </a:lnSpc>
              <a:spcBef>
                <a:spcPts val="0"/>
              </a:spcBef>
              <a:buFont typeface="Wingdings" pitchFamily="2" charset="2"/>
              <a:buChar char="ü"/>
            </a:pPr>
            <a:r>
              <a:rPr lang="el-GR" sz="2400" dirty="0" smtClean="0">
                <a:latin typeface="Calibri" pitchFamily="34" charset="0"/>
                <a:cs typeface="Calibri" pitchFamily="34" charset="0"/>
              </a:rPr>
              <a:t>Επισύναψη όλων των πρωτότυπων δικαιολογητικών εκκαθάρισης &amp; εξόφλησης </a:t>
            </a:r>
          </a:p>
          <a:p>
            <a:pPr marL="361950" indent="-334963" algn="just">
              <a:lnSpc>
                <a:spcPct val="150000"/>
              </a:lnSpc>
              <a:spcBef>
                <a:spcPts val="0"/>
              </a:spcBef>
              <a:buFont typeface="Wingdings" pitchFamily="2" charset="2"/>
              <a:buChar char="ü"/>
            </a:pPr>
            <a:r>
              <a:rPr lang="el-GR" sz="2400" dirty="0" smtClean="0">
                <a:latin typeface="Calibri" pitchFamily="34" charset="0"/>
                <a:cs typeface="Calibri" pitchFamily="34" charset="0"/>
              </a:rPr>
              <a:t>Αποστολή στο </a:t>
            </a:r>
            <a:r>
              <a:rPr lang="el-GR" sz="2400" dirty="0" err="1" smtClean="0">
                <a:latin typeface="Calibri" pitchFamily="34" charset="0"/>
                <a:cs typeface="Calibri" pitchFamily="34" charset="0"/>
              </a:rPr>
              <a:t>ΕλΣ</a:t>
            </a:r>
            <a:r>
              <a:rPr lang="el-GR" sz="2400" dirty="0" smtClean="0">
                <a:latin typeface="Calibri" pitchFamily="34" charset="0"/>
                <a:cs typeface="Calibri" pitchFamily="34" charset="0"/>
              </a:rPr>
              <a:t> για έλεγχο των πρωτότυπων δικαιολογητικών</a:t>
            </a:r>
          </a:p>
          <a:p>
            <a:pPr marL="361950" indent="-334963" algn="just">
              <a:lnSpc>
                <a:spcPct val="150000"/>
              </a:lnSpc>
              <a:spcBef>
                <a:spcPts val="0"/>
              </a:spcBef>
              <a:buFont typeface="Wingdings" pitchFamily="2" charset="2"/>
              <a:buChar char="ü"/>
            </a:pPr>
            <a:r>
              <a:rPr lang="el-GR" sz="2400" dirty="0" smtClean="0">
                <a:latin typeface="Calibri" pitchFamily="34" charset="0"/>
                <a:cs typeface="Calibri" pitchFamily="34" charset="0"/>
              </a:rPr>
              <a:t>Ο πλήρης φάκελος (αντίγραφα) των δικαιολογητικών παραμένει στην εκκαθαρίζουσα Υπηρεσία.</a:t>
            </a:r>
          </a:p>
          <a:p>
            <a:endParaRPr lang="el-GR" sz="2000" dirty="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n-US" sz="1800" b="1" dirty="0" smtClean="0"/>
              <a:t>7</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7 Έκδοση Χρηματικών Ενταλμάτων</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46</a:t>
            </a:fld>
            <a:endParaRPr lang="el-G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786742" cy="5572164"/>
          </a:xfrm>
          <a:noFill/>
          <a:ln>
            <a:noFill/>
          </a:ln>
        </p:spPr>
        <p:txBody>
          <a:bodyPr>
            <a:normAutofit fontScale="92500"/>
          </a:bodyPr>
          <a:lstStyle/>
          <a:p>
            <a:pPr marL="361950" indent="-334963" algn="ctr">
              <a:lnSpc>
                <a:spcPct val="150000"/>
              </a:lnSpc>
              <a:spcBef>
                <a:spcPts val="0"/>
              </a:spcBef>
            </a:pPr>
            <a:r>
              <a:rPr lang="el-GR" sz="2200" b="1" u="sng" dirty="0" smtClean="0">
                <a:latin typeface="Calibri" pitchFamily="34" charset="0"/>
              </a:rPr>
              <a:t>Τηρούμενη διαδικασία</a:t>
            </a:r>
            <a:r>
              <a:rPr lang="el-GR" sz="2200" dirty="0" smtClean="0">
                <a:latin typeface="Calibri" pitchFamily="34" charset="0"/>
              </a:rPr>
              <a:t>:</a:t>
            </a:r>
          </a:p>
          <a:p>
            <a:pPr marL="361950" indent="-334963" algn="just">
              <a:lnSpc>
                <a:spcPct val="150000"/>
              </a:lnSpc>
              <a:spcBef>
                <a:spcPts val="0"/>
              </a:spcBef>
              <a:buFont typeface="Wingdings" pitchFamily="2" charset="2"/>
              <a:buChar char="Ø"/>
            </a:pPr>
            <a:r>
              <a:rPr lang="el-GR" sz="2200" dirty="0" smtClean="0">
                <a:latin typeface="Calibri" pitchFamily="34" charset="0"/>
              </a:rPr>
              <a:t>Στα Χ.Ε. δεν επιτρέπονται προσθήκες, αλλοιώσεις, διαγραφές &amp; παρεγγραφές.</a:t>
            </a:r>
          </a:p>
          <a:p>
            <a:pPr marL="361950" indent="-334963" algn="just">
              <a:lnSpc>
                <a:spcPct val="150000"/>
              </a:lnSpc>
              <a:spcBef>
                <a:spcPts val="0"/>
              </a:spcBef>
              <a:buFont typeface="Wingdings" pitchFamily="2" charset="2"/>
              <a:buChar char="Ø"/>
            </a:pPr>
            <a:r>
              <a:rPr lang="el-GR" sz="2200" dirty="0" smtClean="0">
                <a:latin typeface="Calibri" pitchFamily="34" charset="0"/>
              </a:rPr>
              <a:t>Επιτρέπεται η έκδοση ΧΕ βάσει δικαιολογητικών που έχουν επισυναφθεί σε άλλο, </a:t>
            </a:r>
            <a:r>
              <a:rPr lang="el-GR" sz="2200" b="1" dirty="0" smtClean="0">
                <a:solidFill>
                  <a:srgbClr val="002060"/>
                </a:solidFill>
                <a:latin typeface="Calibri" pitchFamily="34" charset="0"/>
              </a:rPr>
              <a:t>μέσω σημείωσης παραπομπής</a:t>
            </a:r>
            <a:r>
              <a:rPr lang="el-GR" sz="2200" dirty="0" smtClean="0">
                <a:latin typeface="Calibri" pitchFamily="34" charset="0"/>
              </a:rPr>
              <a:t>. </a:t>
            </a:r>
          </a:p>
          <a:p>
            <a:pPr marL="361950" indent="-334963" algn="just">
              <a:lnSpc>
                <a:spcPct val="150000"/>
              </a:lnSpc>
              <a:spcBef>
                <a:spcPts val="0"/>
              </a:spcBef>
              <a:buFont typeface="Wingdings" pitchFamily="2" charset="2"/>
              <a:buChar char="Ø"/>
            </a:pPr>
            <a:r>
              <a:rPr lang="el-GR" sz="2200" dirty="0" smtClean="0">
                <a:latin typeface="Calibri" pitchFamily="34" charset="0"/>
              </a:rPr>
              <a:t>Αρμόδια υπηρεσιακά όργανα για διενέργεια ελέγχου - εκκαθάρισης δαπανών και έκδοσης Χ.Ε. Εφαρμογή διατάξεων περί αναπλήρωσης άρθρου 87, ν. 3528/2007. </a:t>
            </a:r>
            <a:r>
              <a:rPr lang="el-GR" sz="2200" b="1" dirty="0" smtClean="0">
                <a:solidFill>
                  <a:srgbClr val="FF0000"/>
                </a:solidFill>
                <a:latin typeface="Calibri" pitchFamily="34" charset="0"/>
              </a:rPr>
              <a:t>Ασυμβίβαστα καθήκοντα.</a:t>
            </a:r>
          </a:p>
          <a:p>
            <a:pPr marL="361950" indent="-334963" algn="just">
              <a:lnSpc>
                <a:spcPct val="150000"/>
              </a:lnSpc>
              <a:spcBef>
                <a:spcPts val="0"/>
              </a:spcBef>
              <a:buFont typeface="Wingdings" pitchFamily="2" charset="2"/>
              <a:buChar char="Ø"/>
            </a:pPr>
            <a:r>
              <a:rPr lang="el-GR" sz="2200" dirty="0" smtClean="0">
                <a:latin typeface="Calibri" pitchFamily="34" charset="0"/>
                <a:cs typeface="Calibri" pitchFamily="34" charset="0"/>
              </a:rPr>
              <a:t>Μέχρι τη σχετική προσαρμογή του Ο.Π.Σ.Δ.Π. κατά την έκδοση του Χ.Ε. στο πεδίο «ΣΦΡΑΓΙΔΑ ΘΕΩΡΗΣΗΣ» θα επιλέγεται: </a:t>
            </a:r>
            <a:r>
              <a:rPr lang="el-GR" sz="2200" b="1" dirty="0" smtClean="0">
                <a:solidFill>
                  <a:srgbClr val="FF0000"/>
                </a:solidFill>
                <a:latin typeface="Calibri" pitchFamily="34" charset="0"/>
                <a:cs typeface="Calibri" pitchFamily="34" charset="0"/>
              </a:rPr>
              <a:t>«ΑΘΕΩΡΗΤΟ ΒΑΣΕΙ ΤΟΥ Π.Δ. 136/2011».</a:t>
            </a:r>
          </a:p>
          <a:p>
            <a:pPr marL="361950" indent="-334963" algn="just"/>
            <a:endParaRPr lang="el-GR" sz="2200" dirty="0" smtClean="0">
              <a:latin typeface="Calibri" pitchFamily="34" charset="0"/>
            </a:endParaRPr>
          </a:p>
          <a:p>
            <a:pPr marL="361950" indent="-334963" algn="just"/>
            <a:endParaRPr lang="el-GR" sz="2400" dirty="0" smtClean="0">
              <a:latin typeface="Calibri" pitchFamily="34" charset="0"/>
            </a:endParaRP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Παρ. 5 -8 άρθρου 77  Έκδοση Χρηματικών Ενταλμάτων</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47</a:t>
            </a:fld>
            <a:endParaRPr lang="el-G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20688"/>
            <a:ext cx="7786742" cy="5951584"/>
          </a:xfrm>
          <a:noFill/>
          <a:ln>
            <a:noFill/>
          </a:ln>
        </p:spPr>
        <p:txBody>
          <a:bodyPr>
            <a:normAutofit/>
          </a:bodyPr>
          <a:lstStyle/>
          <a:p>
            <a:pPr marL="361950" indent="-334963" algn="just"/>
            <a:r>
              <a:rPr lang="el-GR" sz="1800" b="1" u="sng" dirty="0" smtClean="0">
                <a:latin typeface="Calibri" pitchFamily="34" charset="0"/>
              </a:rPr>
              <a:t>Περιεχόμενο Χ.Ε.Π</a:t>
            </a:r>
            <a:r>
              <a:rPr lang="el-GR" sz="1800" b="1" dirty="0" smtClean="0">
                <a:latin typeface="Calibri" pitchFamily="34" charset="0"/>
              </a:rPr>
              <a:t>. </a:t>
            </a:r>
            <a:r>
              <a:rPr lang="el-GR" sz="1800" b="1" dirty="0" smtClean="0">
                <a:solidFill>
                  <a:srgbClr val="FF0000"/>
                </a:solidFill>
                <a:latin typeface="Calibri" pitchFamily="34" charset="0"/>
              </a:rPr>
              <a:t>[άρθρα 100 &amp; 105 του ν.4270/2014]</a:t>
            </a:r>
          </a:p>
          <a:p>
            <a:pPr marL="271463" indent="-244475" algn="just">
              <a:lnSpc>
                <a:spcPct val="150000"/>
              </a:lnSpc>
              <a:spcBef>
                <a:spcPts val="0"/>
              </a:spcBef>
              <a:buFont typeface="Wingdings" pitchFamily="2" charset="2"/>
              <a:buChar char="ü"/>
            </a:pPr>
            <a:r>
              <a:rPr lang="el-GR" sz="2000" dirty="0" smtClean="0">
                <a:latin typeface="Calibri" pitchFamily="34" charset="0"/>
              </a:rPr>
              <a:t>α/α Χ.Ε. &amp; </a:t>
            </a:r>
            <a:r>
              <a:rPr lang="el-GR" sz="2000" dirty="0" err="1" smtClean="0">
                <a:latin typeface="Calibri" pitchFamily="34" charset="0"/>
              </a:rPr>
              <a:t>αριθμ</a:t>
            </a:r>
            <a:r>
              <a:rPr lang="el-GR" sz="2000" dirty="0" smtClean="0">
                <a:latin typeface="Calibri" pitchFamily="34" charset="0"/>
              </a:rPr>
              <a:t>. </a:t>
            </a:r>
            <a:r>
              <a:rPr lang="el-GR" sz="2000" dirty="0" err="1" smtClean="0">
                <a:latin typeface="Calibri" pitchFamily="34" charset="0"/>
              </a:rPr>
              <a:t>πρωτ</a:t>
            </a:r>
            <a:r>
              <a:rPr lang="el-GR" sz="2000" dirty="0" smtClean="0">
                <a:latin typeface="Calibri" pitchFamily="34" charset="0"/>
              </a:rPr>
              <a:t>. διαβιβαστικού εγγράφου επισπεύδουσας υπηρεσίας</a:t>
            </a:r>
          </a:p>
          <a:p>
            <a:pPr marL="271463" indent="-244475" algn="just">
              <a:lnSpc>
                <a:spcPct val="150000"/>
              </a:lnSpc>
              <a:spcBef>
                <a:spcPts val="0"/>
              </a:spcBef>
              <a:buFont typeface="Wingdings" pitchFamily="2" charset="2"/>
              <a:buChar char="ü"/>
            </a:pPr>
            <a:r>
              <a:rPr lang="el-GR" sz="2000" dirty="0" smtClean="0">
                <a:latin typeface="Calibri" pitchFamily="34" charset="0"/>
              </a:rPr>
              <a:t>οικονομικό έτος</a:t>
            </a:r>
          </a:p>
          <a:p>
            <a:pPr marL="271463" indent="-244475" algn="just">
              <a:lnSpc>
                <a:spcPct val="150000"/>
              </a:lnSpc>
              <a:spcBef>
                <a:spcPts val="0"/>
              </a:spcBef>
              <a:buFont typeface="Wingdings" pitchFamily="2" charset="2"/>
              <a:buChar char="ü"/>
            </a:pPr>
            <a:r>
              <a:rPr lang="el-GR" sz="2000" dirty="0" smtClean="0">
                <a:latin typeface="Calibri" pitchFamily="34" charset="0"/>
              </a:rPr>
              <a:t>τίτλος - Κ.Α. των Φορέα &amp; Ε.Φ, σε βάρος του προϋπολογισμού του οποίου εκδίδεται το Χ.Ε.  - ΚΑΕ καταλογισμού της δαπάνης.</a:t>
            </a:r>
          </a:p>
          <a:p>
            <a:pPr marL="271463" indent="-244475" algn="just">
              <a:lnSpc>
                <a:spcPct val="150000"/>
              </a:lnSpc>
              <a:spcBef>
                <a:spcPts val="0"/>
              </a:spcBef>
              <a:buFont typeface="Wingdings" pitchFamily="2" charset="2"/>
              <a:buChar char="ü"/>
            </a:pPr>
            <a:r>
              <a:rPr lang="el-GR" sz="2000" dirty="0" smtClean="0">
                <a:latin typeface="Calibri" pitchFamily="34" charset="0"/>
              </a:rPr>
              <a:t>υπηρεσία που εκδίδει το Χ.Ε.</a:t>
            </a:r>
          </a:p>
          <a:p>
            <a:pPr marL="271463" indent="-244475" algn="just">
              <a:lnSpc>
                <a:spcPct val="150000"/>
              </a:lnSpc>
              <a:spcBef>
                <a:spcPts val="0"/>
              </a:spcBef>
              <a:buFont typeface="Wingdings" pitchFamily="2" charset="2"/>
              <a:buChar char="ü"/>
            </a:pPr>
            <a:r>
              <a:rPr lang="el-GR" sz="2000" dirty="0" smtClean="0">
                <a:latin typeface="Calibri" pitchFamily="34" charset="0"/>
              </a:rPr>
              <a:t>αύξων αριθμός της αναληφθείσας Π.Α.Υ. </a:t>
            </a:r>
          </a:p>
          <a:p>
            <a:pPr marL="271463" indent="-244475" algn="just">
              <a:lnSpc>
                <a:spcPct val="150000"/>
              </a:lnSpc>
              <a:spcBef>
                <a:spcPts val="0"/>
              </a:spcBef>
              <a:buFont typeface="Wingdings" pitchFamily="2" charset="2"/>
              <a:buChar char="ü"/>
            </a:pPr>
            <a:r>
              <a:rPr lang="el-GR" sz="2000" dirty="0" smtClean="0">
                <a:latin typeface="Calibri" pitchFamily="34" charset="0"/>
              </a:rPr>
              <a:t>πληρωτέο ποσό ολογράφως &amp; αριθμητικώς.</a:t>
            </a:r>
          </a:p>
          <a:p>
            <a:pPr marL="271463" indent="-244475" algn="just">
              <a:lnSpc>
                <a:spcPct val="150000"/>
              </a:lnSpc>
              <a:spcBef>
                <a:spcPts val="0"/>
              </a:spcBef>
              <a:buFont typeface="Wingdings" pitchFamily="2" charset="2"/>
              <a:buChar char="ü"/>
            </a:pPr>
            <a:r>
              <a:rPr lang="el-GR" sz="2000" dirty="0" smtClean="0">
                <a:latin typeface="Calibri" pitchFamily="34" charset="0"/>
              </a:rPr>
              <a:t>δικαιούχος - φυσικό πρόσωπο: Ονοματεπώνυμο δικαιούχου, διεύθυνση, επάγγελμα, ΑΦΜ </a:t>
            </a:r>
          </a:p>
        </p:txBody>
      </p:sp>
      <p:sp>
        <p:nvSpPr>
          <p:cNvPr id="8" name="1 - Τίτλος"/>
          <p:cNvSpPr>
            <a:spLocks noGrp="1"/>
          </p:cNvSpPr>
          <p:nvPr>
            <p:ph type="ctrTitle"/>
          </p:nvPr>
        </p:nvSpPr>
        <p:spPr>
          <a:xfrm>
            <a:off x="1432560" y="260648"/>
            <a:ext cx="7406640" cy="3108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n-US" sz="1800" b="1" dirty="0" smtClean="0"/>
              <a:t>7</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7 Έκδοση Χρηματικών Ενταλμάτων</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48</a:t>
            </a:fld>
            <a:endParaRPr lang="el-G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20688"/>
            <a:ext cx="7786742" cy="5951584"/>
          </a:xfrm>
          <a:noFill/>
          <a:ln>
            <a:noFill/>
          </a:ln>
        </p:spPr>
        <p:txBody>
          <a:bodyPr>
            <a:normAutofit/>
          </a:bodyPr>
          <a:lstStyle/>
          <a:p>
            <a:pPr marL="361950" indent="-334963" algn="just">
              <a:lnSpc>
                <a:spcPct val="150000"/>
              </a:lnSpc>
              <a:spcBef>
                <a:spcPts val="0"/>
              </a:spcBef>
            </a:pPr>
            <a:r>
              <a:rPr lang="el-GR" sz="1800" b="1" u="sng" dirty="0" smtClean="0">
                <a:latin typeface="Calibri" pitchFamily="34" charset="0"/>
              </a:rPr>
              <a:t>Περιεχόμενο Χ.Ε.Π</a:t>
            </a:r>
            <a:r>
              <a:rPr lang="el-GR" sz="1800" b="1" dirty="0" smtClean="0">
                <a:latin typeface="Calibri" pitchFamily="34" charset="0"/>
              </a:rPr>
              <a:t>. </a:t>
            </a:r>
            <a:r>
              <a:rPr lang="el-GR" sz="1800" b="1" dirty="0" smtClean="0">
                <a:solidFill>
                  <a:srgbClr val="FF0000"/>
                </a:solidFill>
                <a:latin typeface="Calibri" pitchFamily="34" charset="0"/>
              </a:rPr>
              <a:t>[συνέχεια]</a:t>
            </a:r>
          </a:p>
          <a:p>
            <a:pPr marL="271463" indent="-244475" algn="just">
              <a:lnSpc>
                <a:spcPct val="150000"/>
              </a:lnSpc>
              <a:spcBef>
                <a:spcPts val="0"/>
              </a:spcBef>
              <a:buFont typeface="Wingdings" pitchFamily="2" charset="2"/>
              <a:buChar char="ü"/>
            </a:pPr>
            <a:r>
              <a:rPr lang="el-GR" sz="1900" dirty="0" smtClean="0">
                <a:latin typeface="Calibri" pitchFamily="34" charset="0"/>
              </a:rPr>
              <a:t>δικαιούχος - ΝΠ: ακριβής επωνυμία &amp; έδρα.</a:t>
            </a:r>
          </a:p>
          <a:p>
            <a:pPr marL="271463" indent="-244475" algn="just">
              <a:lnSpc>
                <a:spcPct val="150000"/>
              </a:lnSpc>
              <a:spcBef>
                <a:spcPts val="0"/>
              </a:spcBef>
              <a:buFont typeface="Wingdings" pitchFamily="2" charset="2"/>
              <a:buChar char="ü"/>
            </a:pPr>
            <a:r>
              <a:rPr lang="el-GR" sz="1900" dirty="0" smtClean="0">
                <a:latin typeface="Calibri" pitchFamily="34" charset="0"/>
              </a:rPr>
              <a:t>πλήρης αιτιολογία πληρωμής &amp; αριθμός τιμολογίου ή ισοδύναμου εγγράφου.</a:t>
            </a:r>
          </a:p>
          <a:p>
            <a:pPr marL="271463" indent="-244475" algn="just">
              <a:lnSpc>
                <a:spcPct val="150000"/>
              </a:lnSpc>
              <a:spcBef>
                <a:spcPts val="0"/>
              </a:spcBef>
              <a:buFont typeface="Wingdings" pitchFamily="2" charset="2"/>
              <a:buChar char="ü"/>
            </a:pPr>
            <a:r>
              <a:rPr lang="el-GR" sz="1900" dirty="0" smtClean="0">
                <a:latin typeface="Calibri" pitchFamily="34" charset="0"/>
              </a:rPr>
              <a:t>τόπος &amp; χρονολογία έκδοσης.</a:t>
            </a:r>
          </a:p>
          <a:p>
            <a:pPr marL="271463" indent="-244475" algn="just">
              <a:lnSpc>
                <a:spcPct val="150000"/>
              </a:lnSpc>
              <a:spcBef>
                <a:spcPts val="0"/>
              </a:spcBef>
              <a:buFont typeface="Wingdings" pitchFamily="2" charset="2"/>
              <a:buChar char="ü"/>
            </a:pPr>
            <a:r>
              <a:rPr lang="el-GR" sz="1900" dirty="0" smtClean="0">
                <a:latin typeface="Calibri" pitchFamily="34" charset="0"/>
              </a:rPr>
              <a:t>καθαρό πληρωτέο ποσό &amp; ανάλυση των σχετικών κρατήσεων και φόρων.</a:t>
            </a:r>
          </a:p>
          <a:p>
            <a:pPr marL="271463" indent="-244475" algn="just">
              <a:lnSpc>
                <a:spcPct val="150000"/>
              </a:lnSpc>
              <a:spcBef>
                <a:spcPts val="0"/>
              </a:spcBef>
              <a:buFont typeface="Wingdings" pitchFamily="2" charset="2"/>
              <a:buChar char="ü"/>
            </a:pPr>
            <a:r>
              <a:rPr lang="el-GR" sz="1900" dirty="0" smtClean="0">
                <a:latin typeface="Calibri" pitchFamily="34" charset="0"/>
              </a:rPr>
              <a:t>τίτλος της θέσεως &amp; ον/</a:t>
            </a:r>
            <a:r>
              <a:rPr lang="el-GR" sz="1900" dirty="0" err="1" smtClean="0">
                <a:latin typeface="Calibri" pitchFamily="34" charset="0"/>
              </a:rPr>
              <a:t>πωνυμο</a:t>
            </a:r>
            <a:r>
              <a:rPr lang="el-GR" sz="1900" dirty="0" smtClean="0">
                <a:latin typeface="Calibri" pitchFamily="34" charset="0"/>
              </a:rPr>
              <a:t> αρμόδιων οργάνων που εκδίδουν το Χ.Ε. </a:t>
            </a:r>
          </a:p>
          <a:p>
            <a:pPr marL="271463" indent="-244475" algn="just">
              <a:lnSpc>
                <a:spcPct val="150000"/>
              </a:lnSpc>
              <a:spcBef>
                <a:spcPts val="0"/>
              </a:spcBef>
              <a:buFont typeface="Wingdings" pitchFamily="2" charset="2"/>
              <a:buChar char="ü"/>
            </a:pPr>
            <a:r>
              <a:rPr lang="el-GR" sz="1900" dirty="0" smtClean="0">
                <a:latin typeface="Calibri" pitchFamily="34" charset="0"/>
              </a:rPr>
              <a:t>Αρίθμηση ΧΕΠ και καταχώρηση στα τηρούμενα βιβλία της Υπηρεσίας.</a:t>
            </a:r>
          </a:p>
          <a:p>
            <a:pPr marL="0" indent="26988" algn="just"/>
            <a:endParaRPr lang="el-GR" sz="1400" dirty="0" smtClean="0">
              <a:hlinkClick r:id="rId3"/>
            </a:endParaRPr>
          </a:p>
          <a:p>
            <a:pPr marL="0" indent="26988" algn="just"/>
            <a:r>
              <a:rPr lang="en-US" sz="1600" dirty="0" smtClean="0">
                <a:hlinkClick r:id="rId3"/>
              </a:rPr>
              <a:t>https://minfin.gr/web/31331/dtcifr/-/asset_publisher/Se2xqragq335/content/odegies-gia-ten-exophlese-chrematikon-entalmaton</a:t>
            </a:r>
            <a:r>
              <a:rPr lang="en-US" sz="1600" dirty="0" smtClean="0"/>
              <a:t>?</a:t>
            </a:r>
            <a:r>
              <a:rPr lang="el-GR" sz="1600" dirty="0" smtClean="0"/>
              <a:t>   </a:t>
            </a:r>
            <a:r>
              <a:rPr lang="el-GR" sz="1600" dirty="0" smtClean="0">
                <a:solidFill>
                  <a:srgbClr val="FF0000"/>
                </a:solidFill>
              </a:rPr>
              <a:t>«</a:t>
            </a:r>
            <a:r>
              <a:rPr lang="el-GR" sz="1600" b="1" dirty="0" smtClean="0">
                <a:solidFill>
                  <a:srgbClr val="FF0000"/>
                </a:solidFill>
              </a:rPr>
              <a:t>Οδηγός εξόφλησης χρηματικών ενταλμάτων»</a:t>
            </a:r>
          </a:p>
          <a:p>
            <a:pPr marL="361950" indent="-334963" algn="just"/>
            <a:endParaRPr lang="el-GR" sz="2000" dirty="0" smtClean="0">
              <a:latin typeface="Calibri" pitchFamily="34" charset="0"/>
            </a:endParaRPr>
          </a:p>
        </p:txBody>
      </p:sp>
      <p:sp>
        <p:nvSpPr>
          <p:cNvPr id="8" name="1 - Τίτλος"/>
          <p:cNvSpPr>
            <a:spLocks noGrp="1"/>
          </p:cNvSpPr>
          <p:nvPr>
            <p:ph type="ctrTitle"/>
          </p:nvPr>
        </p:nvSpPr>
        <p:spPr>
          <a:xfrm>
            <a:off x="1432560" y="260648"/>
            <a:ext cx="7406640" cy="3108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n-US" sz="1800" b="1" dirty="0" smtClean="0"/>
              <a:t>7</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7 Έκδοση Χρηματικών Ενταλμάτων</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49</a:t>
            </a:fld>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00100" y="116632"/>
            <a:ext cx="8143900" cy="1312104"/>
          </a:xfrm>
          <a:noFill/>
        </p:spPr>
        <p:txBody>
          <a:bodyPr>
            <a:normAutofit fontScale="90000"/>
          </a:bodyPr>
          <a:lstStyle/>
          <a:p>
            <a:r>
              <a:rPr lang="el-GR" sz="2000" dirty="0" smtClean="0">
                <a:effectLst>
                  <a:outerShdw blurRad="38100" dist="38100" dir="2700000" algn="tl">
                    <a:srgbClr val="000000">
                      <a:alpha val="43137"/>
                    </a:srgbClr>
                  </a:outerShdw>
                </a:effectLst>
                <a:latin typeface="Calibri" pitchFamily="34" charset="0"/>
              </a:rPr>
              <a:t/>
            </a:r>
            <a:br>
              <a:rPr lang="el-GR" sz="2000" dirty="0" smtClean="0">
                <a:effectLst>
                  <a:outerShdw blurRad="38100" dist="38100" dir="2700000" algn="tl">
                    <a:srgbClr val="000000">
                      <a:alpha val="43137"/>
                    </a:srgbClr>
                  </a:outerShdw>
                </a:effectLst>
                <a:latin typeface="Calibri" pitchFamily="34" charset="0"/>
              </a:rPr>
            </a:br>
            <a:r>
              <a:rPr lang="en-US" sz="2000" dirty="0" smtClean="0">
                <a:effectLst>
                  <a:outerShdw blurRad="38100" dist="38100" dir="2700000" algn="tl">
                    <a:srgbClr val="000000">
                      <a:alpha val="43137"/>
                    </a:srgbClr>
                  </a:outerShdw>
                </a:effectLst>
                <a:latin typeface="Calibri" pitchFamily="34" charset="0"/>
              </a:rPr>
              <a:t/>
            </a:r>
            <a:br>
              <a:rPr lang="en-US" sz="2000" dirty="0" smtClean="0">
                <a:effectLst>
                  <a:outerShdw blurRad="38100" dist="38100" dir="2700000" algn="tl">
                    <a:srgbClr val="000000">
                      <a:alpha val="43137"/>
                    </a:srgbClr>
                  </a:outerShdw>
                </a:effectLst>
                <a:latin typeface="Calibri" pitchFamily="34" charset="0"/>
              </a:rPr>
            </a:br>
            <a:r>
              <a:rPr lang="en-US" sz="2000" dirty="0" smtClean="0">
                <a:effectLst>
                  <a:outerShdw blurRad="38100" dist="38100" dir="2700000" algn="tl">
                    <a:srgbClr val="000000">
                      <a:alpha val="43137"/>
                    </a:srgbClr>
                  </a:outerShdw>
                </a:effectLst>
                <a:latin typeface="Calibri" pitchFamily="34" charset="0"/>
              </a:rPr>
              <a:t/>
            </a:r>
            <a:br>
              <a:rPr lang="en-US" sz="2000" dirty="0" smtClean="0">
                <a:effectLst>
                  <a:outerShdw blurRad="38100" dist="38100" dir="2700000" algn="tl">
                    <a:srgbClr val="000000">
                      <a:alpha val="43137"/>
                    </a:srgbClr>
                  </a:outerShdw>
                </a:effectLst>
                <a:latin typeface="Calibri" pitchFamily="34" charset="0"/>
              </a:rPr>
            </a:br>
            <a:r>
              <a:rPr lang="en-US" sz="2000" dirty="0" smtClean="0">
                <a:effectLst>
                  <a:outerShdw blurRad="38100" dist="38100" dir="2700000" algn="tl">
                    <a:srgbClr val="000000">
                      <a:alpha val="43137"/>
                    </a:srgbClr>
                  </a:outerShdw>
                </a:effectLst>
                <a:latin typeface="Calibri" pitchFamily="34" charset="0"/>
              </a:rPr>
              <a:t/>
            </a:r>
            <a:br>
              <a:rPr lang="en-US" sz="2000" dirty="0" smtClean="0">
                <a:effectLst>
                  <a:outerShdw blurRad="38100" dist="38100" dir="2700000" algn="tl">
                    <a:srgbClr val="000000">
                      <a:alpha val="43137"/>
                    </a:srgbClr>
                  </a:outerShdw>
                </a:effectLst>
                <a:latin typeface="Calibri" pitchFamily="34" charset="0"/>
              </a:rPr>
            </a:br>
            <a:r>
              <a:rPr lang="en-US" sz="2000" dirty="0" smtClean="0">
                <a:effectLst>
                  <a:outerShdw blurRad="38100" dist="38100" dir="2700000" algn="tl">
                    <a:srgbClr val="000000">
                      <a:alpha val="43137"/>
                    </a:srgbClr>
                  </a:outerShdw>
                </a:effectLst>
                <a:latin typeface="Calibri" pitchFamily="34" charset="0"/>
              </a:rPr>
              <a:t/>
            </a:r>
            <a:br>
              <a:rPr lang="en-US" sz="2000" dirty="0" smtClean="0">
                <a:effectLst>
                  <a:outerShdw blurRad="38100" dist="38100" dir="2700000" algn="tl">
                    <a:srgbClr val="000000">
                      <a:alpha val="43137"/>
                    </a:srgbClr>
                  </a:outerShdw>
                </a:effectLst>
                <a:latin typeface="Calibri" pitchFamily="34" charset="0"/>
              </a:rPr>
            </a:br>
            <a:r>
              <a:rPr lang="en-US" sz="2000" dirty="0" smtClean="0">
                <a:effectLst>
                  <a:outerShdw blurRad="38100" dist="38100" dir="2700000" algn="tl">
                    <a:srgbClr val="000000">
                      <a:alpha val="43137"/>
                    </a:srgbClr>
                  </a:outerShdw>
                </a:effectLst>
                <a:latin typeface="Calibri" pitchFamily="34" charset="0"/>
              </a:rPr>
              <a:t/>
            </a:r>
            <a:br>
              <a:rPr lang="en-US" sz="2000" dirty="0" smtClean="0">
                <a:effectLst>
                  <a:outerShdw blurRad="38100" dist="38100" dir="2700000" algn="tl">
                    <a:srgbClr val="000000">
                      <a:alpha val="43137"/>
                    </a:srgbClr>
                  </a:outerShdw>
                </a:effectLst>
                <a:latin typeface="Calibri" pitchFamily="34" charset="0"/>
              </a:rPr>
            </a:br>
            <a:r>
              <a:rPr lang="en-US" sz="2000" dirty="0" smtClean="0">
                <a:effectLst>
                  <a:outerShdw blurRad="38100" dist="38100" dir="2700000" algn="tl">
                    <a:srgbClr val="000000">
                      <a:alpha val="43137"/>
                    </a:srgbClr>
                  </a:outerShdw>
                </a:effectLst>
                <a:latin typeface="Calibri" pitchFamily="34" charset="0"/>
              </a:rPr>
              <a:t/>
            </a:r>
            <a:br>
              <a:rPr lang="en-US" sz="2000" dirty="0" smtClean="0">
                <a:effectLst>
                  <a:outerShdw blurRad="38100" dist="38100" dir="2700000" algn="tl">
                    <a:srgbClr val="000000">
                      <a:alpha val="43137"/>
                    </a:srgbClr>
                  </a:outerShdw>
                </a:effectLst>
                <a:latin typeface="Calibri" pitchFamily="34" charset="0"/>
              </a:rPr>
            </a:br>
            <a:r>
              <a:rPr lang="en-US" sz="2000" dirty="0" smtClean="0">
                <a:effectLst>
                  <a:outerShdw blurRad="38100" dist="38100" dir="2700000" algn="tl">
                    <a:srgbClr val="000000">
                      <a:alpha val="43137"/>
                    </a:srgbClr>
                  </a:outerShdw>
                </a:effectLst>
                <a:latin typeface="Calibri" pitchFamily="34" charset="0"/>
              </a:rPr>
              <a:t/>
            </a:r>
            <a:br>
              <a:rPr lang="en-US" sz="2000" dirty="0" smtClean="0">
                <a:effectLst>
                  <a:outerShdw blurRad="38100" dist="38100" dir="2700000" algn="tl">
                    <a:srgbClr val="000000">
                      <a:alpha val="43137"/>
                    </a:srgbClr>
                  </a:outerShdw>
                </a:effectLst>
                <a:latin typeface="Calibri" pitchFamily="34" charset="0"/>
              </a:rPr>
            </a:br>
            <a:r>
              <a:rPr lang="en-US" sz="2000" dirty="0" smtClean="0">
                <a:effectLst>
                  <a:outerShdw blurRad="38100" dist="38100" dir="2700000" algn="tl">
                    <a:srgbClr val="000000">
                      <a:alpha val="43137"/>
                    </a:srgbClr>
                  </a:outerShdw>
                </a:effectLst>
                <a:latin typeface="Calibri" pitchFamily="34" charset="0"/>
              </a:rPr>
              <a:t/>
            </a:r>
            <a:br>
              <a:rPr lang="en-US" sz="2000" dirty="0" smtClean="0">
                <a:effectLst>
                  <a:outerShdw blurRad="38100" dist="38100" dir="2700000" algn="tl">
                    <a:srgbClr val="000000">
                      <a:alpha val="43137"/>
                    </a:srgbClr>
                  </a:outerShdw>
                </a:effectLst>
                <a:latin typeface="Calibri" pitchFamily="34" charset="0"/>
              </a:rPr>
            </a:br>
            <a:r>
              <a:rPr lang="en-US" sz="2000" dirty="0" smtClean="0">
                <a:effectLst>
                  <a:outerShdw blurRad="38100" dist="38100" dir="2700000" algn="tl">
                    <a:srgbClr val="000000">
                      <a:alpha val="43137"/>
                    </a:srgbClr>
                  </a:outerShdw>
                </a:effectLst>
                <a:latin typeface="Calibri" pitchFamily="34" charset="0"/>
              </a:rPr>
              <a:t/>
            </a:r>
            <a:br>
              <a:rPr lang="en-US" sz="2000" dirty="0" smtClean="0">
                <a:effectLst>
                  <a:outerShdw blurRad="38100" dist="38100" dir="2700000" algn="tl">
                    <a:srgbClr val="000000">
                      <a:alpha val="43137"/>
                    </a:srgbClr>
                  </a:outerShdw>
                </a:effectLst>
                <a:latin typeface="Calibri" pitchFamily="34" charset="0"/>
              </a:rPr>
            </a:br>
            <a:r>
              <a:rPr lang="el-GR" sz="1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Ν.4270/14</a:t>
            </a:r>
            <a:r>
              <a:rPr lang="el-GR" sz="1800" dirty="0" smtClean="0">
                <a:effectLst>
                  <a:outerShdw blurRad="38100" dist="38100" dir="2700000" algn="tl">
                    <a:srgbClr val="000000">
                      <a:alpha val="43137"/>
                    </a:srgbClr>
                  </a:outerShdw>
                </a:effectLst>
                <a:latin typeface="Arial" pitchFamily="34" charset="0"/>
                <a:cs typeface="Arial" pitchFamily="34" charset="0"/>
              </a:rPr>
              <a:t> «Αρχές δημοσιονομικής διαχείρισης και εποπτείας (ενσωμάτωση της Οδηγίας 2011/85/ΕΕ) - δημόσιο λογιστικό και άλλες διατάξεις» (ΦΕΚ 143 Α)</a:t>
            </a:r>
            <a:r>
              <a:rPr lang="en-US" sz="1800" dirty="0" smtClean="0">
                <a:effectLst>
                  <a:outerShdw blurRad="38100" dist="38100" dir="2700000" algn="tl">
                    <a:srgbClr val="000000">
                      <a:alpha val="43137"/>
                    </a:srgbClr>
                  </a:outerShdw>
                </a:effectLst>
                <a:latin typeface="Arial" pitchFamily="34" charset="0"/>
                <a:cs typeface="Arial" pitchFamily="34" charset="0"/>
              </a:rPr>
              <a:t/>
            </a:r>
            <a:br>
              <a:rPr lang="en-US" sz="1800" dirty="0" smtClean="0">
                <a:effectLst>
                  <a:outerShdw blurRad="38100" dist="38100" dir="2700000" algn="tl">
                    <a:srgbClr val="000000">
                      <a:alpha val="43137"/>
                    </a:srgbClr>
                  </a:outerShdw>
                </a:effectLst>
                <a:latin typeface="Arial" pitchFamily="34" charset="0"/>
                <a:cs typeface="Arial" pitchFamily="34" charset="0"/>
              </a:rPr>
            </a:br>
            <a:r>
              <a:rPr lang="el-GR" sz="18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Π.Δ.54/18</a:t>
            </a:r>
            <a:r>
              <a:rPr lang="el-GR" sz="1800" dirty="0" smtClean="0">
                <a:effectLst>
                  <a:outerShdw blurRad="38100" dist="38100" dir="2700000" algn="tl">
                    <a:srgbClr val="000000">
                      <a:alpha val="43137"/>
                    </a:srgbClr>
                  </a:outerShdw>
                </a:effectLst>
                <a:latin typeface="Arial" pitchFamily="34" charset="0"/>
                <a:cs typeface="Arial" pitchFamily="34" charset="0"/>
              </a:rPr>
              <a:t> Ορισμός του περιεχομένου και του χρόνου έναρξης της εφαρμογής του Λογιστικού Πλαισίου της Γ</a:t>
            </a:r>
            <a:r>
              <a:rPr lang="en-US" sz="1800" dirty="0" smtClean="0">
                <a:effectLst>
                  <a:outerShdw blurRad="38100" dist="38100" dir="2700000" algn="tl">
                    <a:srgbClr val="000000">
                      <a:alpha val="43137"/>
                    </a:srgbClr>
                  </a:outerShdw>
                </a:effectLst>
                <a:latin typeface="Arial" pitchFamily="34" charset="0"/>
                <a:cs typeface="Arial" pitchFamily="34" charset="0"/>
              </a:rPr>
              <a:t>K, </a:t>
            </a:r>
            <a:r>
              <a:rPr lang="el-GR" sz="1800" dirty="0" smtClean="0">
                <a:effectLst>
                  <a:outerShdw blurRad="38100" dist="38100" dir="2700000" algn="tl">
                    <a:srgbClr val="000000">
                      <a:alpha val="43137"/>
                    </a:srgbClr>
                  </a:outerShdw>
                </a:effectLst>
                <a:latin typeface="Arial" pitchFamily="34" charset="0"/>
                <a:cs typeface="Arial" pitchFamily="34" charset="0"/>
              </a:rPr>
              <a:t>(ΦΕΚ 103 Α) </a:t>
            </a:r>
            <a:br>
              <a:rPr lang="el-GR" sz="1800" dirty="0" smtClean="0">
                <a:effectLst>
                  <a:outerShdw blurRad="38100" dist="38100" dir="2700000" algn="tl">
                    <a:srgbClr val="000000">
                      <a:alpha val="43137"/>
                    </a:srgbClr>
                  </a:outerShdw>
                </a:effectLst>
                <a:latin typeface="Arial" pitchFamily="34" charset="0"/>
                <a:cs typeface="Arial" pitchFamily="34" charset="0"/>
              </a:rPr>
            </a:br>
            <a:endParaRPr lang="el-GR" sz="2000" dirty="0">
              <a:ln w="12700">
                <a:solidFill>
                  <a:schemeClr val="tx2">
                    <a:satMod val="155000"/>
                  </a:schemeClr>
                </a:solidFill>
                <a:prstDash val="solid"/>
              </a:ln>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 Υπότιτλος"/>
          <p:cNvSpPr>
            <a:spLocks noGrp="1"/>
          </p:cNvSpPr>
          <p:nvPr>
            <p:ph type="subTitle" idx="1"/>
          </p:nvPr>
        </p:nvSpPr>
        <p:spPr>
          <a:xfrm>
            <a:off x="1071538" y="1428736"/>
            <a:ext cx="7858180" cy="4643470"/>
          </a:xfrm>
          <a:solidFill>
            <a:srgbClr val="FFC000"/>
          </a:solidFill>
          <a:ln>
            <a:solidFill>
              <a:srgbClr val="FFC000"/>
            </a:solidFill>
          </a:ln>
        </p:spPr>
        <p:txBody>
          <a:bodyPr>
            <a:noAutofit/>
          </a:bodyPr>
          <a:lstStyle/>
          <a:p>
            <a:pPr marL="180975" indent="-180975" algn="just">
              <a:lnSpc>
                <a:spcPct val="170000"/>
              </a:lnSpc>
              <a:spcBef>
                <a:spcPts val="0"/>
              </a:spcBef>
              <a:buFont typeface="Wingdings" pitchFamily="2" charset="2"/>
              <a:buChar char="v"/>
              <a:tabLst>
                <a:tab pos="180975" algn="l"/>
              </a:tabLst>
            </a:pPr>
            <a:r>
              <a:rPr lang="el-GR" sz="1800" dirty="0" smtClean="0">
                <a:latin typeface="Calibri" pitchFamily="34" charset="0"/>
                <a:cs typeface="Calibri" pitchFamily="34" charset="0"/>
              </a:rPr>
              <a:t>ΕΓΚ. ΓΛΚ 2/45897/0026/14.07.2017 «Παροχή οδηγιών επί διατάξεων του ν.4270/2014» </a:t>
            </a:r>
          </a:p>
          <a:p>
            <a:pPr marL="180975" indent="-180975" algn="just">
              <a:lnSpc>
                <a:spcPct val="170000"/>
              </a:lnSpc>
              <a:spcBef>
                <a:spcPts val="0"/>
              </a:spcBef>
              <a:buFont typeface="Wingdings" pitchFamily="2" charset="2"/>
              <a:buChar char="v"/>
            </a:pPr>
            <a:r>
              <a:rPr lang="el-GR" sz="1800" dirty="0" smtClean="0">
                <a:latin typeface="Calibri" pitchFamily="34" charset="0"/>
                <a:cs typeface="Calibri" pitchFamily="34" charset="0"/>
              </a:rPr>
              <a:t>ΕΓΚ. ΓΛΚ «Παροχή οδηγιών επί των διατάξεων του άρθρου 26 του ν. 4270/2014» (ΑΔΑ: 6ΣΟΡΗ-Ζ0Υ)</a:t>
            </a:r>
          </a:p>
          <a:p>
            <a:pPr marL="180975" indent="-180975" algn="just">
              <a:lnSpc>
                <a:spcPct val="170000"/>
              </a:lnSpc>
              <a:spcBef>
                <a:spcPts val="0"/>
              </a:spcBef>
              <a:buFont typeface="Wingdings" pitchFamily="2" charset="2"/>
              <a:buChar char="v"/>
            </a:pPr>
            <a:r>
              <a:rPr lang="el-GR" sz="1800" dirty="0" smtClean="0">
                <a:latin typeface="Calibri" pitchFamily="34" charset="0"/>
                <a:cs typeface="Calibri" pitchFamily="34" charset="0"/>
              </a:rPr>
              <a:t>Α.Π.οικ.2/47891/ΔΠΓΚ/2018: ΕΚΘΕΣΕΙΣ ΑΝΑΦΟΡΑΣ ΓΙΑ ΤΟ ΜΗΤΡΩΟ ΔΕΣΜΕΥΣΕΩΝ»(ΑΔΑ:Ψ4Γ6Η-94Φ) </a:t>
            </a:r>
          </a:p>
          <a:p>
            <a:pPr marL="180975" indent="-180975" algn="just">
              <a:lnSpc>
                <a:spcPct val="170000"/>
              </a:lnSpc>
              <a:spcBef>
                <a:spcPts val="0"/>
              </a:spcBef>
              <a:buFont typeface="Wingdings" pitchFamily="2" charset="2"/>
              <a:buChar char="v"/>
            </a:pPr>
            <a:r>
              <a:rPr lang="el-GR" sz="1800" dirty="0" smtClean="0">
                <a:latin typeface="Calibri" pitchFamily="34" charset="0"/>
                <a:cs typeface="Calibri" pitchFamily="34" charset="0"/>
              </a:rPr>
              <a:t>2/47972/0026/2018:Οδηγίες για την τήρηση του Μητρώου Δεσμεύσεων.(ΑΔΑ:Ω8ΛΝΗ-4ΕΓ)</a:t>
            </a:r>
          </a:p>
          <a:p>
            <a:pPr marL="180975" indent="-180975" algn="just">
              <a:lnSpc>
                <a:spcPct val="170000"/>
              </a:lnSpc>
              <a:spcBef>
                <a:spcPts val="0"/>
              </a:spcBef>
              <a:buFont typeface="Wingdings" pitchFamily="2" charset="2"/>
              <a:buChar char="v"/>
            </a:pPr>
            <a:r>
              <a:rPr lang="el-GR" sz="1800" dirty="0" smtClean="0">
                <a:latin typeface="Calibri" pitchFamily="34" charset="0"/>
                <a:cs typeface="Calibri" pitchFamily="34" charset="0"/>
              </a:rPr>
              <a:t>2/64503/0026/2018:Παροχή απόψεων σχετικά με την τήρηση του Μητρώου Δεσμεύσεων </a:t>
            </a:r>
            <a:endParaRPr lang="el-GR" sz="18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a:t>
            </a:fld>
            <a:endParaRPr lang="el-G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a:bodyPr>
          <a:lstStyle/>
          <a:p>
            <a:pPr marL="0" algn="just">
              <a:lnSpc>
                <a:spcPct val="150000"/>
              </a:lnSpc>
              <a:spcBef>
                <a:spcPts val="0"/>
              </a:spcBef>
              <a:buFont typeface="Wingdings" pitchFamily="2" charset="2"/>
              <a:buChar char="Ø"/>
            </a:pPr>
            <a:r>
              <a:rPr lang="el-GR" sz="2000" b="1" dirty="0" smtClean="0">
                <a:latin typeface="Calibri" pitchFamily="34" charset="0"/>
              </a:rPr>
              <a:t>Άσκηση </a:t>
            </a:r>
            <a:r>
              <a:rPr lang="el-GR" sz="2000" b="1" u="sng" dirty="0" smtClean="0">
                <a:solidFill>
                  <a:srgbClr val="FF0000"/>
                </a:solidFill>
                <a:latin typeface="Calibri" pitchFamily="34" charset="0"/>
              </a:rPr>
              <a:t>κατασταλτικού ελέγχου</a:t>
            </a:r>
            <a:r>
              <a:rPr lang="el-GR" sz="2000" b="1" dirty="0" smtClean="0">
                <a:solidFill>
                  <a:srgbClr val="FF0000"/>
                </a:solidFill>
                <a:latin typeface="Calibri" pitchFamily="34" charset="0"/>
              </a:rPr>
              <a:t> </a:t>
            </a:r>
            <a:r>
              <a:rPr lang="el-GR" sz="2000" b="1" dirty="0" smtClean="0">
                <a:latin typeface="Calibri" pitchFamily="34" charset="0"/>
              </a:rPr>
              <a:t>των δημόσιων δαπανών από την αρμόδια Υπηρεσία Επιτρόπου του </a:t>
            </a:r>
            <a:r>
              <a:rPr lang="el-GR" sz="2000" b="1" dirty="0" err="1" smtClean="0">
                <a:latin typeface="Calibri" pitchFamily="34" charset="0"/>
              </a:rPr>
              <a:t>ΕλΣ</a:t>
            </a:r>
            <a:r>
              <a:rPr lang="el-GR" sz="2000" b="1" dirty="0" smtClean="0">
                <a:latin typeface="Calibri" pitchFamily="34" charset="0"/>
              </a:rPr>
              <a:t>:</a:t>
            </a:r>
          </a:p>
          <a:p>
            <a:pPr marL="0" algn="just">
              <a:lnSpc>
                <a:spcPct val="150000"/>
              </a:lnSpc>
              <a:spcBef>
                <a:spcPts val="0"/>
              </a:spcBef>
            </a:pPr>
            <a:endParaRPr lang="el-GR" sz="2000" b="1" dirty="0" smtClean="0">
              <a:latin typeface="Calibri" pitchFamily="34" charset="0"/>
            </a:endParaRPr>
          </a:p>
          <a:p>
            <a:pPr marL="0" algn="just">
              <a:lnSpc>
                <a:spcPct val="150000"/>
              </a:lnSpc>
              <a:spcBef>
                <a:spcPts val="0"/>
              </a:spcBef>
              <a:buFont typeface="Wingdings" pitchFamily="2" charset="2"/>
              <a:buChar char="v"/>
            </a:pPr>
            <a:r>
              <a:rPr lang="el-GR" sz="2000" b="1" u="sng" dirty="0" smtClean="0"/>
              <a:t>Εξοφλημένα τακτικά ΧΕ</a:t>
            </a:r>
            <a:r>
              <a:rPr lang="el-GR" sz="2000" dirty="0" smtClean="0"/>
              <a:t>: εντός του τελευταίου 10ημέρου του επόμενου από την εξόφληση μήνα: </a:t>
            </a:r>
          </a:p>
          <a:p>
            <a:pPr marL="0" algn="just">
              <a:lnSpc>
                <a:spcPct val="150000"/>
              </a:lnSpc>
              <a:spcBef>
                <a:spcPts val="0"/>
              </a:spcBef>
            </a:pPr>
            <a:r>
              <a:rPr lang="el-GR" sz="2000" dirty="0" smtClean="0">
                <a:solidFill>
                  <a:srgbClr val="00B050"/>
                </a:solidFill>
              </a:rPr>
              <a:t>α)</a:t>
            </a:r>
            <a:r>
              <a:rPr lang="el-GR" sz="2000" dirty="0" smtClean="0"/>
              <a:t> το πρωτότυπο Χ.Ε. με τα δικαιολογητικά εξόφλησης, εκτός αυτών που εξοφλούνται μέσω ΕΑΠ.</a:t>
            </a:r>
          </a:p>
          <a:p>
            <a:pPr marL="0" algn="just">
              <a:lnSpc>
                <a:spcPct val="150000"/>
              </a:lnSpc>
              <a:spcBef>
                <a:spcPts val="0"/>
              </a:spcBef>
            </a:pPr>
            <a:r>
              <a:rPr lang="el-GR" sz="2000" dirty="0" smtClean="0">
                <a:solidFill>
                  <a:srgbClr val="00B050"/>
                </a:solidFill>
              </a:rPr>
              <a:t>β)</a:t>
            </a:r>
            <a:r>
              <a:rPr lang="el-GR" sz="2000" dirty="0" smtClean="0"/>
              <a:t> το αντίγραφο του Χ.Ε., είτε αυτό εξοφλείται από την οικ. υπηρεσία είτε από την Ε.Α.Π., με τα δικαιολογητικά εκκαθάρισης, συνοδευόμενα από τις αντίστοιχες καταστάσεις.</a:t>
            </a:r>
          </a:p>
          <a:p>
            <a:pPr marL="0" algn="just">
              <a:lnSpc>
                <a:spcPct val="150000"/>
              </a:lnSpc>
              <a:spcBef>
                <a:spcPts val="0"/>
              </a:spcBef>
              <a:buFont typeface="Wingdings" pitchFamily="2" charset="2"/>
              <a:buChar char="Ø"/>
            </a:pPr>
            <a:endParaRPr lang="el-GR" sz="2000" b="1" dirty="0" smtClean="0">
              <a:latin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78 </a:t>
            </a:r>
            <a:r>
              <a:rPr lang="el-GR" sz="2000" b="1" dirty="0" smtClean="0">
                <a:latin typeface="Calibri" pitchFamily="34" charset="0"/>
              </a:rPr>
              <a:t>Αποστολή ΧΕ στο Ελεγκτικό Συνέδριο</a:t>
            </a: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50</a:t>
            </a:fld>
            <a:endParaRPr lang="el-G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8001056" cy="5807568"/>
          </a:xfrm>
          <a:noFill/>
          <a:ln>
            <a:noFill/>
          </a:ln>
        </p:spPr>
        <p:txBody>
          <a:bodyPr>
            <a:normAutofit/>
          </a:bodyPr>
          <a:lstStyle/>
          <a:p>
            <a:pPr marL="176213" indent="-176213" algn="just">
              <a:lnSpc>
                <a:spcPct val="150000"/>
              </a:lnSpc>
              <a:spcBef>
                <a:spcPts val="0"/>
              </a:spcBef>
              <a:buFont typeface="Wingdings" pitchFamily="2" charset="2"/>
              <a:buChar char="Ø"/>
            </a:pPr>
            <a:r>
              <a:rPr lang="el-GR" sz="2400" b="1" dirty="0" smtClean="0">
                <a:solidFill>
                  <a:srgbClr val="FF0000"/>
                </a:solidFill>
                <a:latin typeface="Calibri" pitchFamily="34" charset="0"/>
                <a:cs typeface="Calibri" pitchFamily="34" charset="0"/>
              </a:rPr>
              <a:t>Εξοφλημένα ΧΕ Προπληρωμής</a:t>
            </a:r>
            <a:r>
              <a:rPr lang="el-GR" sz="2400" dirty="0" smtClean="0">
                <a:latin typeface="Calibri" pitchFamily="34" charset="0"/>
                <a:cs typeface="Calibri" pitchFamily="34" charset="0"/>
              </a:rPr>
              <a:t>: τα πρωτότυπα &amp; αντίγραφα αυτών, αποστέλλονται στο </a:t>
            </a:r>
            <a:r>
              <a:rPr lang="el-GR" sz="2400" dirty="0" err="1" smtClean="0">
                <a:latin typeface="Calibri" pitchFamily="34" charset="0"/>
                <a:cs typeface="Calibri" pitchFamily="34" charset="0"/>
              </a:rPr>
              <a:t>ΕλΣ</a:t>
            </a:r>
            <a:r>
              <a:rPr lang="el-GR" sz="2400" dirty="0" smtClean="0">
                <a:latin typeface="Calibri" pitchFamily="34" charset="0"/>
                <a:cs typeface="Calibri" pitchFamily="34" charset="0"/>
              </a:rPr>
              <a:t> εντός του τελευταίου 10ημέρου του επόμενου από την εξόφληση μήνα εξόφλησης, συνοδευόμενα από σχετική κατάσταση. </a:t>
            </a:r>
          </a:p>
          <a:p>
            <a:pPr marL="176213" indent="-176213" algn="just">
              <a:lnSpc>
                <a:spcPct val="150000"/>
              </a:lnSpc>
              <a:spcBef>
                <a:spcPts val="0"/>
              </a:spcBef>
              <a:buFont typeface="Wingdings" pitchFamily="2" charset="2"/>
              <a:buChar char="Ø"/>
            </a:pPr>
            <a:r>
              <a:rPr lang="el-GR" sz="2400" b="1" dirty="0" smtClean="0">
                <a:solidFill>
                  <a:srgbClr val="FF0000"/>
                </a:solidFill>
                <a:latin typeface="Calibri" pitchFamily="34" charset="0"/>
                <a:cs typeface="Calibri" pitchFamily="34" charset="0"/>
              </a:rPr>
              <a:t>Επιτροπικά Εντάλματα άρθρ. 81 του ν.4446/2016</a:t>
            </a:r>
            <a:r>
              <a:rPr lang="el-GR" sz="2400" dirty="0" smtClean="0">
                <a:latin typeface="Calibri" pitchFamily="34" charset="0"/>
                <a:cs typeface="Calibri" pitchFamily="34" charset="0"/>
              </a:rPr>
              <a:t>: αποστέλλονται μόνον τα α/α αυτών εντός του τελευταίου 10ημέρου του επόμενου μήνα από την μεταφορά της πίστωσης, συνοδευόμενα επίσης από αντίστοιχη κατάσταση.</a:t>
            </a:r>
          </a:p>
          <a:p>
            <a:pPr marL="358775" indent="-358775" algn="just">
              <a:lnSpc>
                <a:spcPct val="150000"/>
              </a:lnSpc>
              <a:spcBef>
                <a:spcPts val="0"/>
              </a:spcBef>
            </a:pPr>
            <a:endParaRPr lang="el-GR" sz="2000" dirty="0" smtClean="0">
              <a:latin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78 άσκηση κατασταλτικού ελέγχου</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51</a:t>
            </a:fld>
            <a:endParaRPr lang="el-G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7786742" cy="5807568"/>
          </a:xfrm>
          <a:noFill/>
          <a:ln>
            <a:noFill/>
          </a:ln>
        </p:spPr>
        <p:txBody>
          <a:bodyPr>
            <a:normAutofit/>
          </a:bodyPr>
          <a:lstStyle/>
          <a:p>
            <a:pPr marL="358775" indent="-358775" algn="just">
              <a:lnSpc>
                <a:spcPct val="150000"/>
              </a:lnSpc>
              <a:spcBef>
                <a:spcPts val="0"/>
              </a:spcBef>
              <a:buFont typeface="Wingdings" pitchFamily="2" charset="2"/>
              <a:buChar char="Ø"/>
            </a:pPr>
            <a:r>
              <a:rPr lang="el-GR" sz="2000" b="1" dirty="0" smtClean="0">
                <a:solidFill>
                  <a:srgbClr val="7030A0"/>
                </a:solidFill>
                <a:latin typeface="Calibri" pitchFamily="34" charset="0"/>
                <a:cs typeface="Calibri" pitchFamily="34" charset="0"/>
              </a:rPr>
              <a:t>Ακύρωση ηλεκτρονικά μέσω του ΟΠΣΔΠ </a:t>
            </a:r>
          </a:p>
          <a:p>
            <a:pPr marL="358775" indent="-358775" algn="just">
              <a:lnSpc>
                <a:spcPct val="150000"/>
              </a:lnSpc>
              <a:spcBef>
                <a:spcPts val="0"/>
              </a:spcBef>
              <a:buFont typeface="Wingdings" pitchFamily="2" charset="2"/>
              <a:buChar char="Ø"/>
            </a:pPr>
            <a:r>
              <a:rPr lang="el-GR" sz="2000" b="1" dirty="0" smtClean="0">
                <a:solidFill>
                  <a:srgbClr val="FF0000"/>
                </a:solidFill>
                <a:latin typeface="Calibri" pitchFamily="34" charset="0"/>
                <a:cs typeface="Calibri" pitchFamily="34" charset="0"/>
              </a:rPr>
              <a:t>Δεν επιτρέπεται </a:t>
            </a:r>
            <a:r>
              <a:rPr lang="el-GR" sz="2000" dirty="0" smtClean="0">
                <a:latin typeface="Calibri" pitchFamily="34" charset="0"/>
                <a:cs typeface="Calibri" pitchFamily="34" charset="0"/>
              </a:rPr>
              <a:t>η ακύρωση ΧΕ μετά την αποστολή αιτήματος στη ΔΟΥ για </a:t>
            </a:r>
            <a:r>
              <a:rPr lang="el-GR" sz="2000" b="1" dirty="0" smtClean="0">
                <a:solidFill>
                  <a:srgbClr val="FF0000"/>
                </a:solidFill>
                <a:latin typeface="Calibri" pitchFamily="34" charset="0"/>
                <a:cs typeface="Calibri" pitchFamily="34" charset="0"/>
              </a:rPr>
              <a:t>διενέργεια συμψηφισμού απαιτήσεων - οφειλών</a:t>
            </a:r>
            <a:r>
              <a:rPr lang="el-GR" sz="2000" dirty="0" smtClean="0">
                <a:latin typeface="Calibri" pitchFamily="34" charset="0"/>
                <a:cs typeface="Calibri" pitchFamily="34" charset="0"/>
              </a:rPr>
              <a:t>.</a:t>
            </a:r>
          </a:p>
          <a:p>
            <a:pPr marL="358775" indent="-358775" algn="just">
              <a:lnSpc>
                <a:spcPct val="150000"/>
              </a:lnSpc>
              <a:spcBef>
                <a:spcPts val="0"/>
              </a:spcBef>
              <a:buFont typeface="Wingdings" pitchFamily="2" charset="2"/>
              <a:buChar char="Ø"/>
            </a:pPr>
            <a:r>
              <a:rPr lang="el-GR" sz="2000" dirty="0" smtClean="0">
                <a:latin typeface="Calibri" pitchFamily="34" charset="0"/>
                <a:cs typeface="Calibri" pitchFamily="34" charset="0"/>
              </a:rPr>
              <a:t>Η αρμόδια για την εκκαθάριση της δαπάνης οργανική μονάδα τηρεί το αρχείο των </a:t>
            </a:r>
            <a:r>
              <a:rPr lang="el-GR" sz="2000" dirty="0" smtClean="0">
                <a:solidFill>
                  <a:srgbClr val="7030A0"/>
                </a:solidFill>
                <a:latin typeface="Calibri" pitchFamily="34" charset="0"/>
                <a:cs typeface="Calibri" pitchFamily="34" charset="0"/>
              </a:rPr>
              <a:t>ακυρωθέντων ΧΕ </a:t>
            </a:r>
            <a:r>
              <a:rPr lang="el-GR" sz="2000" dirty="0" smtClean="0">
                <a:latin typeface="Calibri" pitchFamily="34" charset="0"/>
                <a:cs typeface="Calibri" pitchFamily="34" charset="0"/>
              </a:rPr>
              <a:t>(χειρόγραφη ένδειξη «ΑΚΥΡΟ» &amp; έγκριση - επισημειωματική πράξη του Προϊστάμενου).</a:t>
            </a:r>
          </a:p>
          <a:p>
            <a:pPr marL="358775" indent="-358775" algn="just">
              <a:lnSpc>
                <a:spcPct val="150000"/>
              </a:lnSpc>
              <a:spcBef>
                <a:spcPts val="0"/>
              </a:spcBef>
              <a:buFont typeface="Wingdings" pitchFamily="2" charset="2"/>
              <a:buChar char="Ø"/>
            </a:pPr>
            <a:r>
              <a:rPr lang="el-GR" sz="2000" dirty="0" smtClean="0">
                <a:latin typeface="Calibri" pitchFamily="34" charset="0"/>
                <a:cs typeface="Calibri" pitchFamily="34" charset="0"/>
              </a:rPr>
              <a:t>Το πρωτότυπο και το αντίγραφο του Χ.Ε. </a:t>
            </a:r>
            <a:r>
              <a:rPr lang="el-GR" sz="2000" dirty="0" smtClean="0">
                <a:solidFill>
                  <a:srgbClr val="FF0000"/>
                </a:solidFill>
                <a:latin typeface="Calibri" pitchFamily="34" charset="0"/>
                <a:cs typeface="Calibri" pitchFamily="34" charset="0"/>
              </a:rPr>
              <a:t>τηρούνται σε διακριτό αρχείο ακυρωθέντων Χ.Ε</a:t>
            </a:r>
            <a:r>
              <a:rPr lang="el-GR" sz="2000" dirty="0" smtClean="0">
                <a:latin typeface="Calibri" pitchFamily="34" charset="0"/>
                <a:cs typeface="Calibri" pitchFamily="34" charset="0"/>
              </a:rPr>
              <a:t>., ενώ το στέλεχος παραμένει στο γενικό αρχείο της υπηρεσίας.</a:t>
            </a:r>
          </a:p>
          <a:p>
            <a:pPr marL="358775" indent="-358775" algn="just">
              <a:buFont typeface="Wingdings" pitchFamily="2" charset="2"/>
              <a:buChar char="Ø"/>
            </a:pPr>
            <a:endParaRPr lang="el-GR" sz="2400" dirty="0" smtClean="0">
              <a:latin typeface="Calibri" pitchFamily="34" charset="0"/>
            </a:endParaRPr>
          </a:p>
          <a:p>
            <a:pPr marL="358775" indent="-358775" algn="just"/>
            <a:endParaRPr lang="el-GR" sz="2400" dirty="0" smtClean="0">
              <a:latin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79 </a:t>
            </a:r>
            <a:r>
              <a:rPr lang="el-GR" sz="2000" b="1" dirty="0" smtClean="0">
                <a:latin typeface="Calibri" pitchFamily="34" charset="0"/>
              </a:rPr>
              <a:t>Ακύρωση ΧΕ</a:t>
            </a: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52</a:t>
            </a:fld>
            <a:endParaRPr lang="el-G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7786742" cy="5807568"/>
          </a:xfrm>
          <a:noFill/>
          <a:ln>
            <a:noFill/>
          </a:ln>
        </p:spPr>
        <p:txBody>
          <a:bodyPr>
            <a:normAutofit/>
          </a:bodyPr>
          <a:lstStyle/>
          <a:p>
            <a:pPr algn="just">
              <a:lnSpc>
                <a:spcPct val="150000"/>
              </a:lnSpc>
              <a:spcBef>
                <a:spcPts val="0"/>
              </a:spcBef>
              <a:buFont typeface="Wingdings" pitchFamily="2" charset="2"/>
              <a:buChar char="Ø"/>
            </a:pPr>
            <a:r>
              <a:rPr lang="el-GR" sz="2000" dirty="0" smtClean="0">
                <a:latin typeface="Calibri" pitchFamily="34" charset="0"/>
                <a:cs typeface="Calibri" pitchFamily="34" charset="0"/>
              </a:rPr>
              <a:t>Μέσω </a:t>
            </a:r>
            <a:r>
              <a:rPr lang="el-GR" sz="2000" dirty="0" smtClean="0">
                <a:solidFill>
                  <a:srgbClr val="FF0000"/>
                </a:solidFill>
                <a:latin typeface="Calibri" pitchFamily="34" charset="0"/>
                <a:cs typeface="Calibri" pitchFamily="34" charset="0"/>
              </a:rPr>
              <a:t>ηλεκτρονικής εντολής</a:t>
            </a:r>
            <a:r>
              <a:rPr lang="el-GR" sz="2000" dirty="0" smtClean="0">
                <a:latin typeface="Calibri" pitchFamily="34" charset="0"/>
                <a:cs typeface="Calibri" pitchFamily="34" charset="0"/>
              </a:rPr>
              <a:t>, της αρμόδιας οργανικής μονάδας της οικ. υπηρεσίας του φορέα, για μεταφορά &amp; πίστωση λογαριασμού προς </a:t>
            </a:r>
            <a:r>
              <a:rPr lang="el-GR" sz="2000" dirty="0" err="1" smtClean="0">
                <a:latin typeface="Calibri" pitchFamily="34" charset="0"/>
                <a:cs typeface="Calibri" pitchFamily="34" charset="0"/>
              </a:rPr>
              <a:t>ΤτΕ</a:t>
            </a:r>
            <a:r>
              <a:rPr lang="el-GR" sz="2000" dirty="0" smtClean="0">
                <a:latin typeface="Calibri" pitchFamily="34" charset="0"/>
                <a:cs typeface="Calibri" pitchFamily="34" charset="0"/>
              </a:rPr>
              <a:t> για την εξόφληση του οικείου ΧΕ, </a:t>
            </a:r>
          </a:p>
          <a:p>
            <a:pPr marL="361950" indent="-334963" algn="just">
              <a:lnSpc>
                <a:spcPct val="150000"/>
              </a:lnSpc>
              <a:spcBef>
                <a:spcPts val="0"/>
              </a:spcBef>
              <a:buFont typeface="Wingdings" pitchFamily="2" charset="2"/>
              <a:buChar char="ü"/>
            </a:pPr>
            <a:r>
              <a:rPr lang="el-GR" sz="2000" dirty="0" smtClean="0">
                <a:latin typeface="Calibri" pitchFamily="34" charset="0"/>
                <a:cs typeface="Calibri" pitchFamily="34" charset="0"/>
              </a:rPr>
              <a:t>με </a:t>
            </a:r>
            <a:r>
              <a:rPr lang="el-GR" sz="2000" b="1" dirty="0" smtClean="0">
                <a:solidFill>
                  <a:srgbClr val="FF0000"/>
                </a:solidFill>
                <a:latin typeface="Calibri" pitchFamily="34" charset="0"/>
                <a:cs typeface="Calibri" pitchFamily="34" charset="0"/>
              </a:rPr>
              <a:t>πίστωση του δηλωθέντος τραπεζικού λογαριασμού του δικαιούχου ή/&amp; άλλων ληπτών ποσών &amp; </a:t>
            </a:r>
          </a:p>
          <a:p>
            <a:pPr marL="361950" indent="-334963" algn="just">
              <a:lnSpc>
                <a:spcPct val="150000"/>
              </a:lnSpc>
              <a:spcBef>
                <a:spcPts val="0"/>
              </a:spcBef>
              <a:buFont typeface="Wingdings" pitchFamily="2" charset="2"/>
              <a:buChar char="ü"/>
            </a:pPr>
            <a:r>
              <a:rPr lang="el-GR" sz="2000" b="1" dirty="0" smtClean="0">
                <a:solidFill>
                  <a:srgbClr val="C00000"/>
                </a:solidFill>
                <a:latin typeface="Calibri" pitchFamily="34" charset="0"/>
                <a:cs typeface="Calibri" pitchFamily="34" charset="0"/>
              </a:rPr>
              <a:t>χρέωση του </a:t>
            </a:r>
            <a:r>
              <a:rPr lang="el-GR" sz="2000" dirty="0" smtClean="0">
                <a:latin typeface="Calibri" pitchFamily="34" charset="0"/>
                <a:cs typeface="Calibri" pitchFamily="34" charset="0"/>
              </a:rPr>
              <a:t>τηρούμενου στην </a:t>
            </a:r>
            <a:r>
              <a:rPr lang="el-GR" sz="2000" dirty="0" err="1" smtClean="0">
                <a:latin typeface="Calibri" pitchFamily="34" charset="0"/>
                <a:cs typeface="Calibri" pitchFamily="34" charset="0"/>
              </a:rPr>
              <a:t>ΤτΕ</a:t>
            </a:r>
            <a:r>
              <a:rPr lang="el-GR" sz="2000" dirty="0" smtClean="0">
                <a:latin typeface="Calibri" pitchFamily="34" charset="0"/>
                <a:cs typeface="Calibri" pitchFamily="34" charset="0"/>
              </a:rPr>
              <a:t> </a:t>
            </a:r>
            <a:r>
              <a:rPr lang="el-GR" sz="2000" b="1" dirty="0" smtClean="0">
                <a:solidFill>
                  <a:srgbClr val="C00000"/>
                </a:solidFill>
                <a:latin typeface="Calibri" pitchFamily="34" charset="0"/>
                <a:cs typeface="Calibri" pitchFamily="34" charset="0"/>
              </a:rPr>
              <a:t>λογαριασμού του Δημοσίου 200 «Ελληνικό Δημόσιο, Συγκέντρωση Εισπράξεων - Πληρωμών»</a:t>
            </a:r>
            <a:r>
              <a:rPr lang="el-GR" sz="2000" dirty="0" smtClean="0">
                <a:latin typeface="Calibri" pitchFamily="34" charset="0"/>
                <a:cs typeface="Calibri" pitchFamily="34" charset="0"/>
              </a:rPr>
              <a:t> υπολογαριασμός 200207.</a:t>
            </a:r>
          </a:p>
          <a:p>
            <a:pPr marL="361950" indent="-334963" algn="just">
              <a:lnSpc>
                <a:spcPct val="150000"/>
              </a:lnSpc>
              <a:spcBef>
                <a:spcPts val="0"/>
              </a:spcBef>
              <a:buFont typeface="Wingdings" pitchFamily="2" charset="2"/>
              <a:buChar char="ü"/>
            </a:pPr>
            <a:r>
              <a:rPr lang="el-GR" sz="2000" dirty="0" smtClean="0">
                <a:latin typeface="Calibri" pitchFamily="34" charset="0"/>
                <a:cs typeface="Calibri" pitchFamily="34" charset="0"/>
              </a:rPr>
              <a:t>Με την ίδια εντολή γίνεται &amp; η </a:t>
            </a:r>
            <a:r>
              <a:rPr lang="el-GR" sz="2000" b="1" dirty="0" smtClean="0">
                <a:solidFill>
                  <a:srgbClr val="FF0000"/>
                </a:solidFill>
                <a:latin typeface="Calibri" pitchFamily="34" charset="0"/>
                <a:cs typeface="Calibri" pitchFamily="34" charset="0"/>
              </a:rPr>
              <a:t>απόδοση των κρατήσεων προς τρίτους</a:t>
            </a:r>
            <a:r>
              <a:rPr lang="el-GR" sz="2000" b="1" dirty="0" smtClean="0">
                <a:latin typeface="Calibri" pitchFamily="34" charset="0"/>
                <a:cs typeface="Calibri" pitchFamily="34" charset="0"/>
              </a:rPr>
              <a:t>. </a:t>
            </a: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53</a:t>
            </a:fld>
            <a:endParaRPr lang="el-G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548680"/>
            <a:ext cx="7929618" cy="5616624"/>
          </a:xfrm>
          <a:noFill/>
          <a:ln>
            <a:noFill/>
          </a:ln>
        </p:spPr>
        <p:txBody>
          <a:bodyPr>
            <a:normAutofit fontScale="92500" lnSpcReduction="20000"/>
          </a:bodyPr>
          <a:lstStyle/>
          <a:p>
            <a:pPr algn="just">
              <a:lnSpc>
                <a:spcPct val="160000"/>
              </a:lnSpc>
              <a:spcBef>
                <a:spcPts val="0"/>
              </a:spcBef>
            </a:pPr>
            <a:r>
              <a:rPr lang="el-GR" sz="2000" b="1" u="sng" dirty="0" smtClean="0">
                <a:solidFill>
                  <a:srgbClr val="FF0000"/>
                </a:solidFill>
                <a:latin typeface="Calibri" pitchFamily="34" charset="0"/>
                <a:cs typeface="Calibri" pitchFamily="34" charset="0"/>
              </a:rPr>
              <a:t>Αποδεικτικό φορολογικής ενημερότητας:</a:t>
            </a:r>
            <a:r>
              <a:rPr lang="el-GR" sz="2000" dirty="0" smtClean="0">
                <a:latin typeface="Calibri" pitchFamily="34" charset="0"/>
                <a:cs typeface="Calibri" pitchFamily="34" charset="0"/>
              </a:rPr>
              <a:t> [</a:t>
            </a:r>
            <a:r>
              <a:rPr lang="el-GR" sz="2100" dirty="0" smtClean="0">
                <a:latin typeface="Calibri" pitchFamily="34" charset="0"/>
                <a:cs typeface="Calibri" pitchFamily="34" charset="0"/>
              </a:rPr>
              <a:t>άρθρ. 26, ν.1882/1990 (Α΄43) </a:t>
            </a:r>
            <a:r>
              <a:rPr lang="el-GR" sz="2000" dirty="0" smtClean="0">
                <a:latin typeface="Calibri" pitchFamily="34" charset="0"/>
                <a:cs typeface="Calibri" pitchFamily="34" charset="0"/>
              </a:rPr>
              <a:t>ΠΟΛ 1274/2013 (Β.3398)]</a:t>
            </a:r>
            <a:endParaRPr lang="el-GR" sz="2000" b="1" u="sng" dirty="0" smtClean="0">
              <a:solidFill>
                <a:srgbClr val="FF0000"/>
              </a:solidFill>
              <a:latin typeface="Calibri" pitchFamily="34" charset="0"/>
              <a:cs typeface="Calibri" pitchFamily="34" charset="0"/>
            </a:endParaRPr>
          </a:p>
          <a:p>
            <a:pPr marL="176213" indent="-149225" algn="just">
              <a:lnSpc>
                <a:spcPct val="160000"/>
              </a:lnSpc>
              <a:spcBef>
                <a:spcPts val="0"/>
              </a:spcBef>
              <a:buFont typeface="Wingdings" pitchFamily="2" charset="2"/>
              <a:buChar char="ü"/>
            </a:pPr>
            <a:r>
              <a:rPr lang="el-GR" sz="2000" dirty="0" smtClean="0">
                <a:latin typeface="Calibri" pitchFamily="34" charset="0"/>
                <a:cs typeface="Calibri" pitchFamily="34" charset="0"/>
              </a:rPr>
              <a:t>Για την είσπραξη χρημάτων ή την εξόφληση τίτλων πληρωμής από το Δημόσιο Τομέα, εφόσον το ακαθάριστο ποσό για κάθε τίτλο πληρωμής υπερβαίνει τα </a:t>
            </a:r>
            <a:r>
              <a:rPr lang="el-GR" sz="2000" dirty="0" smtClean="0">
                <a:solidFill>
                  <a:srgbClr val="FF0000"/>
                </a:solidFill>
                <a:latin typeface="Calibri" pitchFamily="34" charset="0"/>
                <a:cs typeface="Calibri" pitchFamily="34" charset="0"/>
              </a:rPr>
              <a:t>1.500,00€ </a:t>
            </a:r>
            <a:r>
              <a:rPr lang="el-GR" sz="2000" dirty="0" smtClean="0">
                <a:latin typeface="Calibri" pitchFamily="34" charset="0"/>
                <a:cs typeface="Calibri" pitchFamily="34" charset="0"/>
              </a:rPr>
              <a:t>ανά δικαιούχο, </a:t>
            </a:r>
            <a:r>
              <a:rPr lang="el-GR" sz="2000" b="1" dirty="0" smtClean="0">
                <a:solidFill>
                  <a:srgbClr val="7030A0"/>
                </a:solidFill>
                <a:latin typeface="Calibri" pitchFamily="34" charset="0"/>
                <a:cs typeface="Calibri" pitchFamily="34" charset="0"/>
              </a:rPr>
              <a:t>καθίσταται υποχρεωτική η προσκόμιση αποδεικτικού ενημερότητας. </a:t>
            </a:r>
          </a:p>
          <a:p>
            <a:pPr marL="176213" indent="-149225" algn="just">
              <a:lnSpc>
                <a:spcPct val="160000"/>
              </a:lnSpc>
              <a:spcBef>
                <a:spcPts val="0"/>
              </a:spcBef>
              <a:buFont typeface="Wingdings" pitchFamily="2" charset="2"/>
              <a:buChar char="ü"/>
            </a:pPr>
            <a:r>
              <a:rPr lang="el-GR" sz="2000" dirty="0" smtClean="0">
                <a:latin typeface="Calibri" pitchFamily="34" charset="0"/>
                <a:cs typeface="Calibri" pitchFamily="34" charset="0"/>
              </a:rPr>
              <a:t>Το ΧΕ </a:t>
            </a:r>
            <a:r>
              <a:rPr lang="el-GR" sz="2000" b="1" dirty="0" smtClean="0">
                <a:solidFill>
                  <a:srgbClr val="002060"/>
                </a:solidFill>
                <a:latin typeface="Calibri" pitchFamily="34" charset="0"/>
                <a:cs typeface="Calibri" pitchFamily="34" charset="0"/>
              </a:rPr>
              <a:t>δεν εξοφλείται </a:t>
            </a:r>
            <a:r>
              <a:rPr lang="el-GR" sz="2000" dirty="0" smtClean="0">
                <a:latin typeface="Calibri" pitchFamily="34" charset="0"/>
                <a:cs typeface="Calibri" pitchFamily="34" charset="0"/>
              </a:rPr>
              <a:t>χωρίς την ύπαρξη φορολογικής ενημερότητας (δικαιολογητικό εξόφλησης) &amp; </a:t>
            </a:r>
            <a:r>
              <a:rPr lang="el-GR" sz="2000" b="1" u="sng" dirty="0" smtClean="0">
                <a:solidFill>
                  <a:srgbClr val="002060"/>
                </a:solidFill>
                <a:latin typeface="Calibri" pitchFamily="34" charset="0"/>
                <a:cs typeface="Calibri" pitchFamily="34" charset="0"/>
              </a:rPr>
              <a:t>αναζητείται αυτεπάγγελτα</a:t>
            </a:r>
            <a:r>
              <a:rPr lang="el-GR" sz="2000" b="1" dirty="0" smtClean="0">
                <a:solidFill>
                  <a:srgbClr val="002060"/>
                </a:solidFill>
                <a:latin typeface="Calibri" pitchFamily="34" charset="0"/>
                <a:cs typeface="Calibri" pitchFamily="34" charset="0"/>
              </a:rPr>
              <a:t> </a:t>
            </a:r>
            <a:r>
              <a:rPr lang="el-GR" sz="2000" dirty="0" smtClean="0">
                <a:latin typeface="Calibri" pitchFamily="34" charset="0"/>
                <a:cs typeface="Calibri" pitchFamily="34" charset="0"/>
              </a:rPr>
              <a:t>μέσω του  </a:t>
            </a:r>
            <a:r>
              <a:rPr lang="el-GR" sz="2000" dirty="0" err="1" smtClean="0">
                <a:latin typeface="Calibri" pitchFamily="34" charset="0"/>
                <a:cs typeface="Calibri" pitchFamily="34" charset="0"/>
              </a:rPr>
              <a:t>TAXISnet</a:t>
            </a:r>
            <a:r>
              <a:rPr lang="el-GR" sz="2000" dirty="0" smtClean="0">
                <a:latin typeface="Calibri" pitchFamily="34" charset="0"/>
                <a:cs typeface="Calibri" pitchFamily="34" charset="0"/>
              </a:rPr>
              <a:t> </a:t>
            </a:r>
            <a:r>
              <a:rPr lang="el-GR" sz="2000" dirty="0" smtClean="0">
                <a:solidFill>
                  <a:srgbClr val="FF0000"/>
                </a:solidFill>
                <a:latin typeface="Calibri" pitchFamily="34" charset="0"/>
                <a:cs typeface="Calibri" pitchFamily="34" charset="0"/>
              </a:rPr>
              <a:t>(</a:t>
            </a:r>
            <a:r>
              <a:rPr lang="el-GR" sz="2000" dirty="0" err="1" smtClean="0">
                <a:solidFill>
                  <a:srgbClr val="FF0000"/>
                </a:solidFill>
                <a:latin typeface="Calibri" pitchFamily="34" charset="0"/>
                <a:cs typeface="Calibri" pitchFamily="34" charset="0"/>
              </a:rPr>
              <a:t>Α.Α.Δ.Ε.αρ</a:t>
            </a:r>
            <a:r>
              <a:rPr lang="el-GR" sz="2000" dirty="0" smtClean="0">
                <a:solidFill>
                  <a:srgbClr val="FF0000"/>
                </a:solidFill>
                <a:latin typeface="Calibri" pitchFamily="34" charset="0"/>
                <a:cs typeface="Calibri" pitchFamily="34" charset="0"/>
              </a:rPr>
              <a:t>. ΔΗΛΕΔ Β 1026701ΕΞ2017/ 21.02.2017).</a:t>
            </a:r>
          </a:p>
          <a:p>
            <a:pPr marL="176213" indent="-149225" algn="just">
              <a:lnSpc>
                <a:spcPct val="160000"/>
              </a:lnSpc>
              <a:spcBef>
                <a:spcPts val="0"/>
              </a:spcBef>
              <a:buFont typeface="Wingdings" pitchFamily="2" charset="2"/>
              <a:buChar char="ü"/>
            </a:pPr>
            <a:r>
              <a:rPr lang="el-GR" sz="2000" dirty="0" smtClean="0">
                <a:latin typeface="Calibri" pitchFamily="34" charset="0"/>
                <a:cs typeface="Calibri" pitchFamily="34" charset="0"/>
              </a:rPr>
              <a:t> </a:t>
            </a:r>
            <a:r>
              <a:rPr lang="el-GR" sz="2000" b="1" dirty="0" smtClean="0">
                <a:solidFill>
                  <a:srgbClr val="002060"/>
                </a:solidFill>
                <a:latin typeface="Calibri" pitchFamily="34" charset="0"/>
                <a:cs typeface="Calibri" pitchFamily="34" charset="0"/>
              </a:rPr>
              <a:t>Δεν απαιτείται αποδεικτικό ενημερότητας</a:t>
            </a:r>
            <a:r>
              <a:rPr lang="el-GR" sz="2000" dirty="0" smtClean="0">
                <a:latin typeface="Calibri" pitchFamily="34" charset="0"/>
                <a:cs typeface="Calibri" pitchFamily="34" charset="0"/>
              </a:rPr>
              <a:t> από το ελ. δημόσιο, το δημόσιο άλλων κρατών, τους ΔΟ, Ο.Τ.Α., τα Ν.Π.Δ.Δ., τα ιδρύματα του ν.2039/1939 (Α.455) &amp; εκείνα που είχαν συσταθεί με τις διατάξεις του Κώδικα Κοινωφελών Περιουσιών - </a:t>
            </a:r>
            <a:r>
              <a:rPr lang="el-GR" sz="2000" dirty="0" err="1" smtClean="0">
                <a:latin typeface="Calibri" pitchFamily="34" charset="0"/>
                <a:cs typeface="Calibri" pitchFamily="34" charset="0"/>
              </a:rPr>
              <a:t>Σχολαζουσών</a:t>
            </a:r>
            <a:r>
              <a:rPr lang="el-GR" sz="2000" dirty="0" smtClean="0">
                <a:latin typeface="Calibri" pitchFamily="34" charset="0"/>
                <a:cs typeface="Calibri" pitchFamily="34" charset="0"/>
              </a:rPr>
              <a:t> Κληρονομιών [ν.4182/2013</a:t>
            </a:r>
            <a:r>
              <a:rPr lang="en-US" sz="2000" dirty="0" smtClean="0">
                <a:latin typeface="Calibri" pitchFamily="34" charset="0"/>
                <a:cs typeface="Calibri" pitchFamily="34" charset="0"/>
              </a:rPr>
              <a:t>]</a:t>
            </a:r>
            <a:r>
              <a:rPr lang="el-GR" sz="2000" dirty="0" smtClean="0">
                <a:latin typeface="Calibri" pitchFamily="34" charset="0"/>
                <a:cs typeface="Calibri" pitchFamily="34" charset="0"/>
              </a:rPr>
              <a:t>.</a:t>
            </a:r>
          </a:p>
          <a:p>
            <a:pPr algn="just">
              <a:buFont typeface="Wingdings" pitchFamily="2" charset="2"/>
              <a:buChar char="Ø"/>
            </a:pPr>
            <a:endParaRPr lang="el-GR" sz="2000" dirty="0" smtClean="0">
              <a:latin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54</a:t>
            </a:fld>
            <a:endParaRPr lang="el-G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571480"/>
            <a:ext cx="8072494" cy="6000792"/>
          </a:xfrm>
          <a:noFill/>
          <a:ln>
            <a:noFill/>
          </a:ln>
        </p:spPr>
        <p:txBody>
          <a:bodyPr>
            <a:normAutofit/>
          </a:bodyPr>
          <a:lstStyle/>
          <a:p>
            <a:pPr marL="176213" indent="-149225" algn="just">
              <a:lnSpc>
                <a:spcPct val="170000"/>
              </a:lnSpc>
              <a:spcBef>
                <a:spcPts val="0"/>
              </a:spcBef>
              <a:buFont typeface="Wingdings" pitchFamily="2" charset="2"/>
              <a:buChar char="Ø"/>
            </a:pPr>
            <a:r>
              <a:rPr lang="el-GR" sz="2000" b="1" u="sng" dirty="0" smtClean="0">
                <a:solidFill>
                  <a:srgbClr val="FF0000"/>
                </a:solidFill>
                <a:latin typeface="Calibri" pitchFamily="34" charset="0"/>
                <a:cs typeface="Calibri" pitchFamily="34" charset="0"/>
              </a:rPr>
              <a:t>Διαδικασία συμψηφισμού </a:t>
            </a:r>
            <a:r>
              <a:rPr lang="el-GR" sz="2000" b="1" dirty="0" smtClean="0">
                <a:solidFill>
                  <a:srgbClr val="FF0000"/>
                </a:solidFill>
                <a:latin typeface="Calibri" pitchFamily="34" charset="0"/>
                <a:cs typeface="Calibri" pitchFamily="34" charset="0"/>
              </a:rPr>
              <a:t>[</a:t>
            </a:r>
            <a:r>
              <a:rPr lang="el-GR" sz="2100" dirty="0" err="1" smtClean="0">
                <a:latin typeface="Calibri" pitchFamily="34" charset="0"/>
                <a:cs typeface="Calibri" pitchFamily="34" charset="0"/>
              </a:rPr>
              <a:t>αρθ</a:t>
            </a:r>
            <a:r>
              <a:rPr lang="el-GR" sz="2000" dirty="0" smtClean="0">
                <a:latin typeface="Calibri" pitchFamily="34" charset="0"/>
                <a:cs typeface="Calibri" pitchFamily="34" charset="0"/>
              </a:rPr>
              <a:t>. 83 </a:t>
            </a:r>
            <a:r>
              <a:rPr lang="el-GR" sz="2000" dirty="0" err="1" smtClean="0">
                <a:latin typeface="Calibri" pitchFamily="34" charset="0"/>
                <a:cs typeface="Calibri" pitchFamily="34" charset="0"/>
              </a:rPr>
              <a:t>ν.δ</a:t>
            </a:r>
            <a:r>
              <a:rPr lang="el-GR" sz="2000" dirty="0" smtClean="0">
                <a:latin typeface="Calibri" pitchFamily="34" charset="0"/>
                <a:cs typeface="Calibri" pitchFamily="34" charset="0"/>
              </a:rPr>
              <a:t>. 356/1974-Κ.Ε.Δ.Ε.-, ΠΟΛ.1022/24.1.2012, άρθ. 42 και 48 ν. 4174/2013 Κ.Φ.Δ.ΠΟΛ. 1141/2016]</a:t>
            </a:r>
            <a:endParaRPr lang="el-GR" sz="2000" b="1" dirty="0" smtClean="0">
              <a:solidFill>
                <a:srgbClr val="FF0000"/>
              </a:solidFill>
              <a:latin typeface="Calibri" pitchFamily="34" charset="0"/>
              <a:cs typeface="Calibri" pitchFamily="34" charset="0"/>
            </a:endParaRPr>
          </a:p>
          <a:p>
            <a:pPr algn="just">
              <a:lnSpc>
                <a:spcPct val="170000"/>
              </a:lnSpc>
              <a:spcBef>
                <a:spcPts val="0"/>
              </a:spcBef>
              <a:buFont typeface="Wingdings" pitchFamily="2" charset="2"/>
              <a:buChar char="ü"/>
            </a:pPr>
            <a:r>
              <a:rPr lang="el-GR" sz="2000" dirty="0" smtClean="0">
                <a:latin typeface="Calibri" pitchFamily="34" charset="0"/>
                <a:cs typeface="Calibri" pitchFamily="34" charset="0"/>
              </a:rPr>
              <a:t>Κατά την εξόφληση τίτλων πληρωμής, </a:t>
            </a:r>
            <a:r>
              <a:rPr lang="el-GR" sz="2000" b="1" u="sng" dirty="0" smtClean="0">
                <a:latin typeface="Calibri" pitchFamily="34" charset="0"/>
                <a:cs typeface="Calibri" pitchFamily="34" charset="0"/>
              </a:rPr>
              <a:t>ανεξαρτήτως ύψους ποσού</a:t>
            </a:r>
            <a:r>
              <a:rPr lang="el-GR" sz="2000" dirty="0" smtClean="0">
                <a:latin typeface="Calibri" pitchFamily="34" charset="0"/>
                <a:cs typeface="Calibri" pitchFamily="34" charset="0"/>
              </a:rPr>
              <a:t>, ελέγχεται η τυχόν συνδρομή των προϋποθέσεων του συμψηφισμού.</a:t>
            </a:r>
          </a:p>
          <a:p>
            <a:pPr algn="just">
              <a:lnSpc>
                <a:spcPct val="170000"/>
              </a:lnSpc>
              <a:spcBef>
                <a:spcPts val="0"/>
              </a:spcBef>
              <a:buFont typeface="Wingdings" pitchFamily="2" charset="2"/>
              <a:buChar char="ü"/>
            </a:pPr>
            <a:r>
              <a:rPr lang="el-GR" sz="2000" dirty="0" smtClean="0">
                <a:latin typeface="Calibri" pitchFamily="34" charset="0"/>
                <a:cs typeface="Calibri" pitchFamily="34" charset="0"/>
              </a:rPr>
              <a:t>Προς τούτο: </a:t>
            </a:r>
            <a:r>
              <a:rPr lang="el-GR" sz="2000" b="1" dirty="0" smtClean="0">
                <a:latin typeface="Calibri" pitchFamily="34" charset="0"/>
                <a:cs typeface="Calibri" pitchFamily="34" charset="0"/>
              </a:rPr>
              <a:t>διάκριση της αιτίας χορήγησης του αποδεικτικού ενημερότητας όταν αυτό ζητείται για είσπραξη χρημάτων.</a:t>
            </a:r>
            <a:r>
              <a:rPr lang="el-GR" sz="2000" dirty="0" smtClean="0">
                <a:latin typeface="Calibri" pitchFamily="34" charset="0"/>
                <a:cs typeface="Calibri" pitchFamily="34" charset="0"/>
              </a:rPr>
              <a:t> Χορήγηση αποδεικτικού </a:t>
            </a:r>
            <a:r>
              <a:rPr lang="el-GR" sz="2000" u="sng" dirty="0" smtClean="0">
                <a:solidFill>
                  <a:srgbClr val="FF0000"/>
                </a:solidFill>
                <a:latin typeface="Calibri" pitchFamily="34" charset="0"/>
                <a:cs typeface="Calibri" pitchFamily="34" charset="0"/>
              </a:rPr>
              <a:t>«για είσπραξη χρημάτων από φορείς Κεντρικής Διοίκησης»</a:t>
            </a:r>
            <a:r>
              <a:rPr lang="el-GR" sz="2000" dirty="0" smtClean="0">
                <a:latin typeface="Calibri" pitchFamily="34" charset="0"/>
                <a:cs typeface="Calibri" pitchFamily="34" charset="0"/>
              </a:rPr>
              <a:t> χρήση &amp; </a:t>
            </a:r>
            <a:r>
              <a:rPr lang="el-GR" sz="2000" b="1" dirty="0" smtClean="0">
                <a:latin typeface="Calibri" pitchFamily="34" charset="0"/>
                <a:cs typeface="Calibri" pitchFamily="34" charset="0"/>
              </a:rPr>
              <a:t>ως εργαλείο συμψηφισμού</a:t>
            </a:r>
            <a:r>
              <a:rPr lang="el-GR" sz="2000" dirty="0" smtClean="0">
                <a:latin typeface="Calibri" pitchFamily="34" charset="0"/>
                <a:cs typeface="Calibri" pitchFamily="34" charset="0"/>
              </a:rPr>
              <a:t> </a:t>
            </a:r>
            <a:r>
              <a:rPr lang="el-GR" sz="2000" dirty="0" smtClean="0">
                <a:solidFill>
                  <a:srgbClr val="C00000"/>
                </a:solidFill>
                <a:latin typeface="Calibri" pitchFamily="34" charset="0"/>
                <a:cs typeface="Calibri" pitchFamily="34" charset="0"/>
              </a:rPr>
              <a:t>[Δ.ΕΙΣΠΡ.Α1003660ΕΞ 2017/11.1.2017 «Παροχή διευκρινήσεων»)</a:t>
            </a:r>
            <a:r>
              <a:rPr lang="el-GR" sz="2000" dirty="0" smtClean="0">
                <a:latin typeface="Calibri" pitchFamily="34" charset="0"/>
                <a:cs typeface="Calibri" pitchFamily="34" charset="0"/>
              </a:rPr>
              <a:t>.</a:t>
            </a:r>
            <a:endParaRPr lang="en-US" sz="2000" dirty="0" smtClean="0"/>
          </a:p>
        </p:txBody>
      </p:sp>
      <p:sp>
        <p:nvSpPr>
          <p:cNvPr id="8" name="1 - Τίτλος"/>
          <p:cNvSpPr>
            <a:spLocks noGrp="1"/>
          </p:cNvSpPr>
          <p:nvPr>
            <p:ph type="ctrTitle"/>
          </p:nvPr>
        </p:nvSpPr>
        <p:spPr>
          <a:xfrm>
            <a:off x="1432560" y="142852"/>
            <a:ext cx="7406640" cy="28575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55</a:t>
            </a:fld>
            <a:endParaRPr lang="el-G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571480"/>
            <a:ext cx="8072494" cy="6000792"/>
          </a:xfrm>
          <a:noFill/>
          <a:ln>
            <a:noFill/>
          </a:ln>
        </p:spPr>
        <p:txBody>
          <a:bodyPr>
            <a:normAutofit/>
          </a:bodyPr>
          <a:lstStyle/>
          <a:p>
            <a:pPr marL="176213" indent="-149225" algn="just">
              <a:lnSpc>
                <a:spcPct val="170000"/>
              </a:lnSpc>
              <a:spcBef>
                <a:spcPts val="0"/>
              </a:spcBef>
              <a:buFont typeface="Wingdings" pitchFamily="2" charset="2"/>
              <a:buChar char="Ø"/>
            </a:pPr>
            <a:r>
              <a:rPr lang="el-GR" sz="2000" dirty="0" smtClean="0">
                <a:latin typeface="Calibri" pitchFamily="34" charset="0"/>
                <a:cs typeface="Calibri" pitchFamily="34" charset="0"/>
              </a:rPr>
              <a:t>Ανεξαρτήτως ύψους ποσού Χ.Ε. αναζητείται αποδεικτικό ενημερότητας «για είσπραξη χρημάτων από φορείς Κεντρικής Διοίκησης» &amp; εάν δεν χορηγείται μέσω του </a:t>
            </a:r>
            <a:r>
              <a:rPr lang="el-GR" sz="2000" dirty="0" err="1" smtClean="0">
                <a:latin typeface="Calibri" pitchFamily="34" charset="0"/>
                <a:cs typeface="Calibri" pitchFamily="34" charset="0"/>
              </a:rPr>
              <a:t>TAXISnet</a:t>
            </a:r>
            <a:r>
              <a:rPr lang="el-GR" sz="2000" dirty="0" smtClean="0">
                <a:latin typeface="Calibri" pitchFamily="34" charset="0"/>
                <a:cs typeface="Calibri" pitchFamily="34" charset="0"/>
              </a:rPr>
              <a:t>, η υπηρεσία </a:t>
            </a:r>
            <a:r>
              <a:rPr lang="el-GR" sz="2000" b="1" dirty="0" smtClean="0">
                <a:solidFill>
                  <a:srgbClr val="FF0000"/>
                </a:solidFill>
                <a:latin typeface="Calibri" pitchFamily="34" charset="0"/>
                <a:cs typeface="Calibri" pitchFamily="34" charset="0"/>
              </a:rPr>
              <a:t>πρέπει να αποστέλλει αίτημα συμψηφισμού εκκαθαρισμένης και βέβαιης απαίτησης στη Δ.Ο.Υ. του δικαιούχου</a:t>
            </a:r>
            <a:r>
              <a:rPr lang="el-GR" sz="2000" dirty="0" smtClean="0">
                <a:latin typeface="Calibri" pitchFamily="34" charset="0"/>
                <a:cs typeface="Calibri" pitchFamily="34" charset="0"/>
              </a:rPr>
              <a:t>, για τυχόν συμψηφισμό της εν λόγω απαίτησης του με οφειλές αυτού προς το Δημόσιο, εκτός εάν ορίζεται σαφώς από σχετικές διατάξεις ότι το </a:t>
            </a:r>
            <a:r>
              <a:rPr lang="el-GR" sz="2000" dirty="0" smtClean="0">
                <a:solidFill>
                  <a:srgbClr val="FF0000"/>
                </a:solidFill>
                <a:latin typeface="Calibri" pitchFamily="34" charset="0"/>
                <a:cs typeface="Calibri" pitchFamily="34" charset="0"/>
              </a:rPr>
              <a:t>ποσό είναι ακατάσχετο ή δεν υπόκειται σε συμψηφισμό</a:t>
            </a:r>
            <a:r>
              <a:rPr lang="el-GR" sz="2000" dirty="0" smtClean="0">
                <a:latin typeface="Calibri" pitchFamily="34" charset="0"/>
                <a:cs typeface="Calibri" pitchFamily="34" charset="0"/>
              </a:rPr>
              <a:t>. </a:t>
            </a:r>
            <a:r>
              <a:rPr lang="el-GR" sz="2000" b="1" dirty="0" smtClean="0">
                <a:latin typeface="Calibri" pitchFamily="34" charset="0"/>
                <a:cs typeface="Calibri" pitchFamily="34" charset="0"/>
              </a:rPr>
              <a:t>Η αποστολή του αιτήματος συμψηφισμού γίνεται αποκλειστικά μέσω ηλεκτρονικής </a:t>
            </a:r>
            <a:r>
              <a:rPr lang="el-GR" sz="2000" b="1" u="sng" dirty="0" smtClean="0">
                <a:latin typeface="Calibri" pitchFamily="34" charset="0"/>
                <a:cs typeface="Calibri" pitchFamily="34" charset="0"/>
              </a:rPr>
              <a:t>διεπαφής από 3.7.2017</a:t>
            </a:r>
            <a:r>
              <a:rPr lang="el-GR" sz="2000" b="1" dirty="0" smtClean="0">
                <a:latin typeface="Calibri" pitchFamily="34" charset="0"/>
                <a:cs typeface="Calibri" pitchFamily="34" charset="0"/>
              </a:rPr>
              <a:t>. </a:t>
            </a:r>
            <a:endParaRPr lang="el-GR" sz="2000" dirty="0" smtClean="0">
              <a:latin typeface="Calibri" pitchFamily="34" charset="0"/>
              <a:cs typeface="Calibri" pitchFamily="34" charset="0"/>
            </a:endParaRPr>
          </a:p>
          <a:p>
            <a:pPr algn="just"/>
            <a:endParaRPr lang="en-US" sz="2000" dirty="0" smtClean="0"/>
          </a:p>
        </p:txBody>
      </p:sp>
      <p:sp>
        <p:nvSpPr>
          <p:cNvPr id="8" name="1 - Τίτλος"/>
          <p:cNvSpPr>
            <a:spLocks noGrp="1"/>
          </p:cNvSpPr>
          <p:nvPr>
            <p:ph type="ctrTitle"/>
          </p:nvPr>
        </p:nvSpPr>
        <p:spPr>
          <a:xfrm>
            <a:off x="1432560" y="142852"/>
            <a:ext cx="7406640" cy="28575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56</a:t>
            </a:fld>
            <a:endParaRPr lang="el-G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a:bodyPr>
          <a:lstStyle/>
          <a:p>
            <a:pPr marL="360363" indent="-333375" algn="just">
              <a:lnSpc>
                <a:spcPct val="150000"/>
              </a:lnSpc>
              <a:spcBef>
                <a:spcPts val="0"/>
              </a:spcBef>
              <a:buFont typeface="Wingdings" pitchFamily="2" charset="2"/>
              <a:buChar char="v"/>
            </a:pPr>
            <a:r>
              <a:rPr lang="el-GR" sz="2000" b="1" dirty="0" smtClean="0">
                <a:solidFill>
                  <a:srgbClr val="FF0000"/>
                </a:solidFill>
                <a:latin typeface="Calibri" pitchFamily="34" charset="0"/>
                <a:cs typeface="Calibri" pitchFamily="34" charset="0"/>
              </a:rPr>
              <a:t>Αυτοδίκαιος συμψηφισμός </a:t>
            </a:r>
            <a:r>
              <a:rPr lang="el-GR" sz="2000" dirty="0" smtClean="0">
                <a:latin typeface="Calibri" pitchFamily="34" charset="0"/>
                <a:cs typeface="Calibri" pitchFamily="34" charset="0"/>
              </a:rPr>
              <a:t>από την οικεία Δ.Ο.Υ. σε περίπτωση οφειλών του Δικαιούχου </a:t>
            </a:r>
          </a:p>
          <a:p>
            <a:pPr marL="360363" indent="-333375" algn="just">
              <a:lnSpc>
                <a:spcPct val="150000"/>
              </a:lnSpc>
              <a:spcBef>
                <a:spcPts val="0"/>
              </a:spcBef>
              <a:buFont typeface="Wingdings" pitchFamily="2" charset="2"/>
              <a:buChar char="v"/>
            </a:pPr>
            <a:r>
              <a:rPr lang="el-GR" sz="2000" dirty="0" smtClean="0">
                <a:latin typeface="Calibri" pitchFamily="34" charset="0"/>
                <a:cs typeface="Calibri" pitchFamily="34" charset="0"/>
              </a:rPr>
              <a:t>Αποστολή με </a:t>
            </a:r>
            <a:r>
              <a:rPr lang="en-US" sz="2000" dirty="0" smtClean="0">
                <a:latin typeface="Calibri" pitchFamily="34" charset="0"/>
                <a:cs typeface="Calibri" pitchFamily="34" charset="0"/>
              </a:rPr>
              <a:t>fax </a:t>
            </a:r>
            <a:r>
              <a:rPr lang="el-GR" sz="2000" dirty="0" smtClean="0">
                <a:latin typeface="Calibri" pitchFamily="34" charset="0"/>
                <a:cs typeface="Calibri" pitchFamily="34" charset="0"/>
              </a:rPr>
              <a:t>μέχρι να ολοκληρωθεί η ηλεκτρονική εφαρμογή</a:t>
            </a:r>
          </a:p>
          <a:p>
            <a:pPr marL="360363" indent="-333375" algn="just">
              <a:lnSpc>
                <a:spcPct val="150000"/>
              </a:lnSpc>
              <a:spcBef>
                <a:spcPts val="0"/>
              </a:spcBef>
              <a:buFont typeface="Wingdings" pitchFamily="2" charset="2"/>
              <a:buChar char="Ø"/>
              <a:tabLst>
                <a:tab pos="360363" algn="l"/>
              </a:tabLst>
            </a:pPr>
            <a:r>
              <a:rPr lang="el-GR" sz="2000" dirty="0" smtClean="0">
                <a:latin typeface="Calibri" pitchFamily="34" charset="0"/>
                <a:cs typeface="Calibri" pitchFamily="34" charset="0"/>
              </a:rPr>
              <a:t>Κατά την εξόφληση των Χ.Ε. μέσω Ο.Π.Σ.Δ.Π. στο πεδίο "Δ. Ελ. </a:t>
            </a:r>
            <a:r>
              <a:rPr lang="es-ES" sz="2000" dirty="0" smtClean="0">
                <a:latin typeface="Calibri" pitchFamily="34" charset="0"/>
                <a:cs typeface="Calibri" pitchFamily="34" charset="0"/>
              </a:rPr>
              <a:t>Taxis" </a:t>
            </a:r>
            <a:r>
              <a:rPr lang="el-GR" sz="2000" dirty="0" smtClean="0">
                <a:latin typeface="Calibri" pitchFamily="34" charset="0"/>
                <a:cs typeface="Calibri" pitchFamily="34" charset="0"/>
              </a:rPr>
              <a:t>της Οθόνης Στοιχείων Εξόφλησης καταχωρείται:</a:t>
            </a:r>
          </a:p>
          <a:p>
            <a:pPr algn="just">
              <a:lnSpc>
                <a:spcPct val="150000"/>
              </a:lnSpc>
              <a:spcBef>
                <a:spcPts val="0"/>
              </a:spcBef>
            </a:pPr>
            <a:r>
              <a:rPr lang="el-GR" sz="2000" dirty="0" smtClean="0">
                <a:latin typeface="Calibri" pitchFamily="34" charset="0"/>
                <a:cs typeface="Calibri" pitchFamily="34" charset="0"/>
              </a:rPr>
              <a:t>■ </a:t>
            </a:r>
            <a:r>
              <a:rPr lang="el-GR" sz="2000" b="1" dirty="0" smtClean="0">
                <a:solidFill>
                  <a:srgbClr val="FF0000"/>
                </a:solidFill>
                <a:latin typeface="Calibri" pitchFamily="34" charset="0"/>
                <a:cs typeface="Calibri" pitchFamily="34" charset="0"/>
              </a:rPr>
              <a:t>«Απαιτείται»</a:t>
            </a:r>
            <a:r>
              <a:rPr lang="el-GR" sz="2000" dirty="0" smtClean="0">
                <a:latin typeface="Calibri" pitchFamily="34" charset="0"/>
                <a:cs typeface="Calibri" pitchFamily="34" charset="0"/>
              </a:rPr>
              <a:t> εάν αποστολή αιτήματος συμψηφισμού στη Δ.Ο.Υ. του δικαιούχου &amp;</a:t>
            </a:r>
          </a:p>
          <a:p>
            <a:pPr algn="just">
              <a:lnSpc>
                <a:spcPct val="150000"/>
              </a:lnSpc>
              <a:spcBef>
                <a:spcPts val="0"/>
              </a:spcBef>
            </a:pPr>
            <a:r>
              <a:rPr lang="el-GR" sz="2000" dirty="0" smtClean="0">
                <a:latin typeface="Calibri" pitchFamily="34" charset="0"/>
                <a:cs typeface="Calibri" pitchFamily="34" charset="0"/>
              </a:rPr>
              <a:t>■ </a:t>
            </a:r>
            <a:r>
              <a:rPr lang="el-GR" sz="2000" b="1" dirty="0" smtClean="0">
                <a:solidFill>
                  <a:srgbClr val="FF0000"/>
                </a:solidFill>
                <a:latin typeface="Calibri" pitchFamily="34" charset="0"/>
                <a:cs typeface="Calibri" pitchFamily="34" charset="0"/>
              </a:rPr>
              <a:t>«Δεν απαιτείται»</a:t>
            </a:r>
            <a:r>
              <a:rPr lang="el-GR" sz="2000" dirty="0" smtClean="0">
                <a:latin typeface="Calibri" pitchFamily="34" charset="0"/>
                <a:cs typeface="Calibri" pitchFamily="34" charset="0"/>
              </a:rPr>
              <a:t> όταν: </a:t>
            </a:r>
          </a:p>
          <a:p>
            <a:pPr algn="just">
              <a:lnSpc>
                <a:spcPct val="150000"/>
              </a:lnSpc>
              <a:spcBef>
                <a:spcPts val="0"/>
              </a:spcBef>
            </a:pPr>
            <a:r>
              <a:rPr lang="el-GR" sz="2000" dirty="0" smtClean="0">
                <a:solidFill>
                  <a:srgbClr val="00B050"/>
                </a:solidFill>
                <a:latin typeface="Calibri" pitchFamily="34" charset="0"/>
                <a:cs typeface="Calibri" pitchFamily="34" charset="0"/>
              </a:rPr>
              <a:t>α) </a:t>
            </a:r>
            <a:r>
              <a:rPr lang="el-GR" sz="2000" dirty="0" smtClean="0">
                <a:latin typeface="Calibri" pitchFamily="34" charset="0"/>
                <a:cs typeface="Calibri" pitchFamily="34" charset="0"/>
              </a:rPr>
              <a:t>κατά την αναζήτηση έχει χορηγηθεί αποδεικτικό ΦΕ της ΚΔ, άρα δεν απαιτείται συμψηφισμός από οικεία Δ.Ο.Υ. &amp; </a:t>
            </a:r>
          </a:p>
          <a:p>
            <a:pPr algn="just">
              <a:lnSpc>
                <a:spcPct val="150000"/>
              </a:lnSpc>
              <a:spcBef>
                <a:spcPts val="0"/>
              </a:spcBef>
            </a:pPr>
            <a:r>
              <a:rPr lang="el-GR" sz="2000" dirty="0" smtClean="0">
                <a:solidFill>
                  <a:srgbClr val="00B050"/>
                </a:solidFill>
                <a:latin typeface="Calibri" pitchFamily="34" charset="0"/>
                <a:cs typeface="Calibri" pitchFamily="34" charset="0"/>
              </a:rPr>
              <a:t>β) </a:t>
            </a:r>
            <a:r>
              <a:rPr lang="el-GR" sz="2000" dirty="0" smtClean="0">
                <a:latin typeface="Calibri" pitchFamily="34" charset="0"/>
                <a:cs typeface="Calibri" pitchFamily="34" charset="0"/>
              </a:rPr>
              <a:t>το ποσό είναι ακατάσχετο ή δεν υπόκειται σε συμψηφισμό.</a:t>
            </a:r>
          </a:p>
          <a:p>
            <a:pPr algn="just">
              <a:lnSpc>
                <a:spcPct val="170000"/>
              </a:lnSpc>
              <a:spcBef>
                <a:spcPts val="0"/>
              </a:spcBef>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57</a:t>
            </a:fld>
            <a:endParaRPr lang="el-G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a:bodyPr>
          <a:lstStyle/>
          <a:p>
            <a:pPr algn="just">
              <a:lnSpc>
                <a:spcPct val="150000"/>
              </a:lnSpc>
              <a:spcBef>
                <a:spcPts val="0"/>
              </a:spcBef>
            </a:pPr>
            <a:r>
              <a:rPr lang="el-GR" sz="2400" dirty="0" smtClean="0">
                <a:latin typeface="Calibri" pitchFamily="34" charset="0"/>
                <a:cs typeface="Calibri" pitchFamily="34" charset="0"/>
              </a:rPr>
              <a:t>Οι </a:t>
            </a:r>
            <a:r>
              <a:rPr lang="el-GR" sz="2400" b="1" dirty="0" smtClean="0">
                <a:solidFill>
                  <a:srgbClr val="FF0000"/>
                </a:solidFill>
                <a:latin typeface="Calibri" pitchFamily="34" charset="0"/>
                <a:cs typeface="Calibri" pitchFamily="34" charset="0"/>
              </a:rPr>
              <a:t>συμβάσεις εκχώρησης απαιτήσεων </a:t>
            </a:r>
            <a:r>
              <a:rPr lang="el-GR" sz="2400" dirty="0" smtClean="0">
                <a:latin typeface="Calibri" pitchFamily="34" charset="0"/>
                <a:cs typeface="Calibri" pitchFamily="34" charset="0"/>
              </a:rPr>
              <a:t>&amp; τα κ</a:t>
            </a:r>
            <a:r>
              <a:rPr lang="el-GR" sz="2400" b="1" dirty="0" smtClean="0">
                <a:solidFill>
                  <a:srgbClr val="FF0000"/>
                </a:solidFill>
                <a:latin typeface="Calibri" pitchFamily="34" charset="0"/>
                <a:cs typeface="Calibri" pitchFamily="34" charset="0"/>
              </a:rPr>
              <a:t>ατασχετήρια</a:t>
            </a:r>
            <a:r>
              <a:rPr lang="el-GR" sz="2400" dirty="0" smtClean="0">
                <a:latin typeface="Calibri" pitchFamily="34" charset="0"/>
                <a:cs typeface="Calibri" pitchFamily="34" charset="0"/>
              </a:rPr>
              <a:t> που επιδίδονται στις οικ. υπηρεσίες από το αρμόδιο όργανο, </a:t>
            </a:r>
            <a:r>
              <a:rPr lang="el-GR" sz="2400" b="1" dirty="0" smtClean="0">
                <a:solidFill>
                  <a:srgbClr val="00B050"/>
                </a:solidFill>
                <a:latin typeface="Calibri" pitchFamily="34" charset="0"/>
                <a:cs typeface="Calibri" pitchFamily="34" charset="0"/>
              </a:rPr>
              <a:t>[άρθρ.145, ν.4270/2014], </a:t>
            </a:r>
            <a:r>
              <a:rPr lang="el-GR" sz="2400" dirty="0" smtClean="0">
                <a:latin typeface="Calibri" pitchFamily="34" charset="0"/>
                <a:cs typeface="Calibri" pitchFamily="34" charset="0"/>
              </a:rPr>
              <a:t>εκτελούνται από το αρμόδιο Τμήμα Πληρωμών της οικ. υπηρεσίας μέχρι την αποστολή των στοιχείων εξόφλησης του Χ.Ε. στην Α.Α.Δ.Ε./Δ.Ο.Υ. για τυχόν συμψηφισμούς, καθόσον με τον τυχόν συμψηφισμό το Χ.Ε. θεωρείται ότι έχει εξοφληθεί πλέον κατά το ποσό αυτό.</a:t>
            </a:r>
          </a:p>
          <a:p>
            <a:pPr algn="just">
              <a:lnSpc>
                <a:spcPct val="170000"/>
              </a:lnSpc>
              <a:spcBef>
                <a:spcPts val="0"/>
              </a:spcBef>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58</a:t>
            </a:fld>
            <a:endParaRPr lang="el-G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7786742" cy="5807568"/>
          </a:xfrm>
          <a:noFill/>
          <a:ln>
            <a:noFill/>
          </a:ln>
        </p:spPr>
        <p:txBody>
          <a:bodyPr>
            <a:normAutofit/>
          </a:bodyPr>
          <a:lstStyle/>
          <a:p>
            <a:pPr marL="363538" indent="-363538" algn="just">
              <a:lnSpc>
                <a:spcPct val="150000"/>
              </a:lnSpc>
              <a:spcBef>
                <a:spcPts val="0"/>
              </a:spcBef>
            </a:pPr>
            <a:endParaRPr lang="el-GR" sz="2400" b="1" dirty="0" smtClean="0">
              <a:solidFill>
                <a:srgbClr val="C00000"/>
              </a:solidFill>
              <a:latin typeface="Calibri" pitchFamily="34" charset="0"/>
              <a:cs typeface="Calibri" pitchFamily="34" charset="0"/>
            </a:endParaRPr>
          </a:p>
          <a:p>
            <a:pPr marL="363538" indent="-363538" algn="just">
              <a:lnSpc>
                <a:spcPct val="150000"/>
              </a:lnSpc>
              <a:spcBef>
                <a:spcPts val="0"/>
              </a:spcBef>
              <a:buFont typeface="Wingdings" pitchFamily="2" charset="2"/>
              <a:buChar char="Ø"/>
            </a:pPr>
            <a:r>
              <a:rPr lang="el-GR" sz="2400" b="1" dirty="0" smtClean="0">
                <a:solidFill>
                  <a:srgbClr val="C00000"/>
                </a:solidFill>
                <a:latin typeface="Calibri" pitchFamily="34" charset="0"/>
                <a:cs typeface="Calibri" pitchFamily="34" charset="0"/>
              </a:rPr>
              <a:t>Πληρωμή οικείων Χ.Ε. με ηλεκτρονική εντολή μεταφοράς και πίστωσης λογαριασμού προς την </a:t>
            </a:r>
            <a:r>
              <a:rPr lang="el-GR" sz="2400" b="1" dirty="0" err="1" smtClean="0">
                <a:solidFill>
                  <a:srgbClr val="C00000"/>
                </a:solidFill>
                <a:latin typeface="Calibri" pitchFamily="34" charset="0"/>
                <a:cs typeface="Calibri" pitchFamily="34" charset="0"/>
              </a:rPr>
              <a:t>ΤτΕ</a:t>
            </a:r>
            <a:r>
              <a:rPr lang="el-GR" sz="2400" b="1" dirty="0" smtClean="0">
                <a:solidFill>
                  <a:srgbClr val="C00000"/>
                </a:solidFill>
                <a:latin typeface="Calibri" pitchFamily="34" charset="0"/>
                <a:cs typeface="Calibri" pitchFamily="34" charset="0"/>
              </a:rPr>
              <a:t> με πίστωση του τραπεζικού λογαριασμού του </a:t>
            </a:r>
            <a:r>
              <a:rPr lang="el-GR" sz="2400" b="1" dirty="0" err="1" smtClean="0">
                <a:solidFill>
                  <a:srgbClr val="00B050"/>
                </a:solidFill>
                <a:latin typeface="Calibri" pitchFamily="34" charset="0"/>
                <a:cs typeface="Calibri" pitchFamily="34" charset="0"/>
              </a:rPr>
              <a:t>κατάσχοντος</a:t>
            </a:r>
            <a:r>
              <a:rPr lang="el-GR" sz="2400" b="1" dirty="0" smtClean="0">
                <a:solidFill>
                  <a:srgbClr val="00B050"/>
                </a:solidFill>
                <a:latin typeface="Calibri" pitchFamily="34" charset="0"/>
                <a:cs typeface="Calibri" pitchFamily="34" charset="0"/>
              </a:rPr>
              <a:t> </a:t>
            </a:r>
            <a:r>
              <a:rPr lang="el-GR" sz="2400" b="1" dirty="0" smtClean="0">
                <a:solidFill>
                  <a:srgbClr val="C00000"/>
                </a:solidFill>
                <a:latin typeface="Calibri" pitchFamily="34" charset="0"/>
                <a:cs typeface="Calibri" pitchFamily="34" charset="0"/>
              </a:rPr>
              <a:t>ή του υπέρ ου η εκχώρηση (</a:t>
            </a:r>
            <a:r>
              <a:rPr lang="el-GR" sz="2400" b="1" dirty="0" err="1" smtClean="0">
                <a:solidFill>
                  <a:srgbClr val="00B050"/>
                </a:solidFill>
                <a:latin typeface="Calibri" pitchFamily="34" charset="0"/>
                <a:cs typeface="Calibri" pitchFamily="34" charset="0"/>
              </a:rPr>
              <a:t>εκδοχέα</a:t>
            </a:r>
            <a:r>
              <a:rPr lang="el-GR" sz="2400" b="1" dirty="0" smtClean="0">
                <a:solidFill>
                  <a:srgbClr val="C00000"/>
                </a:solidFill>
                <a:latin typeface="Calibri" pitchFamily="34" charset="0"/>
                <a:cs typeface="Calibri" pitchFamily="34" charset="0"/>
              </a:rPr>
              <a:t>) κατά περίπτωση </a:t>
            </a:r>
          </a:p>
          <a:p>
            <a:pPr marL="363538" indent="-363538" algn="just">
              <a:lnSpc>
                <a:spcPct val="150000"/>
              </a:lnSpc>
              <a:spcBef>
                <a:spcPts val="0"/>
              </a:spcBef>
            </a:pPr>
            <a:r>
              <a:rPr lang="el-GR" sz="2400" b="1" dirty="0" smtClean="0">
                <a:solidFill>
                  <a:srgbClr val="00B0F0"/>
                </a:solidFill>
                <a:latin typeface="Calibri" pitchFamily="34" charset="0"/>
                <a:cs typeface="Calibri" pitchFamily="34" charset="0"/>
              </a:rPr>
              <a:t>		[§ 9, άρθρ. 26 του ν. 1882/1990, όπως ισχύει].</a:t>
            </a:r>
          </a:p>
          <a:p>
            <a:pPr algn="just">
              <a:buFont typeface="Wingdings" pitchFamily="2" charset="2"/>
              <a:buChar char="Ø"/>
            </a:pPr>
            <a:endParaRPr lang="el-GR" sz="2400" b="1" dirty="0" smtClean="0">
              <a:solidFill>
                <a:srgbClr val="FF0000"/>
              </a:solidFill>
              <a:latin typeface="Calibri" pitchFamily="34" charset="0"/>
            </a:endParaRPr>
          </a:p>
          <a:p>
            <a:pPr algn="just"/>
            <a:endParaRPr lang="en-US" sz="2400" dirty="0" smtClean="0">
              <a:latin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59</a:t>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71604" y="142852"/>
            <a:ext cx="6886596" cy="428629"/>
          </a:xfrm>
          <a:noFill/>
        </p:spPr>
        <p:txBody>
          <a:bodyPr>
            <a:normAutofit fontScale="90000"/>
          </a:bodyPr>
          <a:lstStyle/>
          <a:p>
            <a:pPr algn="ctr"/>
            <a:r>
              <a:rPr lang="el-GR"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alibri" pitchFamily="34" charset="0"/>
                <a:cs typeface="Calibri" pitchFamily="34" charset="0"/>
              </a:rPr>
              <a:t>ν.4270/2014</a:t>
            </a:r>
            <a:endParaRPr lang="el-GR" sz="24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642918"/>
            <a:ext cx="8001056" cy="5929354"/>
          </a:xfrm>
          <a:solidFill>
            <a:schemeClr val="bg1"/>
          </a:solidFill>
          <a:ln>
            <a:solidFill>
              <a:srgbClr val="FFC000"/>
            </a:solidFill>
          </a:ln>
        </p:spPr>
        <p:txBody>
          <a:bodyPr>
            <a:normAutofit fontScale="25000" lnSpcReduction="20000"/>
          </a:bodyPr>
          <a:lstStyle/>
          <a:p>
            <a:pPr marL="360363" indent="-333375" algn="just">
              <a:lnSpc>
                <a:spcPct val="170000"/>
              </a:lnSpc>
              <a:spcBef>
                <a:spcPts val="0"/>
              </a:spcBef>
            </a:pPr>
            <a:r>
              <a:rPr lang="el-GR" sz="7200" b="1" u="sng" dirty="0" smtClean="0">
                <a:solidFill>
                  <a:srgbClr val="7030A0"/>
                </a:solidFill>
                <a:latin typeface="Calibri" pitchFamily="34" charset="0"/>
                <a:cs typeface="Calibri" pitchFamily="34" charset="0"/>
              </a:rPr>
              <a:t>Βασικές έννοιες</a:t>
            </a:r>
            <a:r>
              <a:rPr lang="el-GR" sz="7200" b="1" dirty="0" smtClean="0">
                <a:solidFill>
                  <a:srgbClr val="7030A0"/>
                </a:solidFill>
                <a:latin typeface="Calibri" pitchFamily="34" charset="0"/>
                <a:cs typeface="Calibri" pitchFamily="34" charset="0"/>
              </a:rPr>
              <a:t>:</a:t>
            </a:r>
          </a:p>
          <a:p>
            <a:pPr marL="360363" indent="-333375" algn="just">
              <a:lnSpc>
                <a:spcPct val="170000"/>
              </a:lnSpc>
              <a:spcBef>
                <a:spcPts val="0"/>
              </a:spcBef>
              <a:buFont typeface="Wingdings" pitchFamily="2" charset="2"/>
              <a:buChar char="v"/>
            </a:pPr>
            <a:r>
              <a:rPr lang="el-GR" sz="7200" b="1" dirty="0" smtClean="0">
                <a:solidFill>
                  <a:srgbClr val="FF0000"/>
                </a:solidFill>
                <a:latin typeface="Calibri" pitchFamily="34" charset="0"/>
                <a:cs typeface="Calibri" pitchFamily="34" charset="0"/>
              </a:rPr>
              <a:t> Άρθρο 14 Δημόσιος τομέας</a:t>
            </a:r>
            <a:r>
              <a:rPr lang="en-US" sz="7200" b="1" dirty="0" smtClean="0">
                <a:solidFill>
                  <a:srgbClr val="FF0000"/>
                </a:solidFill>
                <a:latin typeface="Calibri" pitchFamily="34" charset="0"/>
                <a:cs typeface="Calibri" pitchFamily="34" charset="0"/>
              </a:rPr>
              <a:t>, </a:t>
            </a:r>
            <a:r>
              <a:rPr lang="el-GR" sz="7200" b="1" dirty="0" smtClean="0">
                <a:solidFill>
                  <a:srgbClr val="FF0000"/>
                </a:solidFill>
                <a:latin typeface="Calibri" pitchFamily="34" charset="0"/>
                <a:cs typeface="Calibri" pitchFamily="34" charset="0"/>
              </a:rPr>
              <a:t>Γενική Κυβέρνηση</a:t>
            </a:r>
            <a:r>
              <a:rPr lang="en-US" sz="7200" b="1" dirty="0" smtClean="0">
                <a:solidFill>
                  <a:srgbClr val="FF0000"/>
                </a:solidFill>
                <a:latin typeface="Calibri" pitchFamily="34" charset="0"/>
                <a:cs typeface="Calibri" pitchFamily="34" charset="0"/>
              </a:rPr>
              <a:t>, </a:t>
            </a:r>
            <a:r>
              <a:rPr lang="el-GR" sz="7200" b="1" dirty="0" smtClean="0">
                <a:solidFill>
                  <a:srgbClr val="FF0000"/>
                </a:solidFill>
                <a:latin typeface="Calibri" pitchFamily="34" charset="0"/>
                <a:cs typeface="Calibri" pitchFamily="34" charset="0"/>
              </a:rPr>
              <a:t>Υποτομείς Κεντρικής Κυβέρνησης, Ο.Τ.Α., Ο.Κ.Α, Κεντρική Διοίκηση</a:t>
            </a:r>
          </a:p>
          <a:p>
            <a:pPr marL="360363" indent="-333375" algn="just">
              <a:lnSpc>
                <a:spcPct val="170000"/>
              </a:lnSpc>
              <a:spcBef>
                <a:spcPts val="0"/>
              </a:spcBef>
              <a:buFont typeface="Wingdings" pitchFamily="2" charset="2"/>
              <a:buChar char="v"/>
            </a:pPr>
            <a:r>
              <a:rPr lang="el-GR" sz="7200" b="1" dirty="0" smtClean="0">
                <a:solidFill>
                  <a:srgbClr val="FF0000"/>
                </a:solidFill>
                <a:latin typeface="Calibri" pitchFamily="34" charset="0"/>
                <a:cs typeface="Calibri" pitchFamily="34" charset="0"/>
              </a:rPr>
              <a:t>  Άρθρο 17 - 32 Θεσμικά Όργανα</a:t>
            </a:r>
          </a:p>
          <a:p>
            <a:pPr marL="361950" indent="-334963" algn="just">
              <a:lnSpc>
                <a:spcPct val="170000"/>
              </a:lnSpc>
              <a:spcBef>
                <a:spcPts val="0"/>
              </a:spcBef>
              <a:buFont typeface="Wingdings" pitchFamily="2" charset="2"/>
              <a:buChar char="ü"/>
            </a:pPr>
            <a:r>
              <a:rPr lang="el-GR" sz="7200" b="1" dirty="0" smtClean="0">
                <a:solidFill>
                  <a:schemeClr val="tx1"/>
                </a:solidFill>
                <a:latin typeface="Calibri" pitchFamily="34" charset="0"/>
                <a:cs typeface="Calibri" pitchFamily="34" charset="0"/>
              </a:rPr>
              <a:t>Άρθρο 24 Προϊστάμενοι οικονομικών υπηρεσιών Υπουργείων </a:t>
            </a:r>
          </a:p>
          <a:p>
            <a:pPr marL="361950" indent="-334963" algn="just">
              <a:lnSpc>
                <a:spcPct val="170000"/>
              </a:lnSpc>
              <a:spcBef>
                <a:spcPts val="0"/>
              </a:spcBef>
              <a:buFont typeface="Wingdings" pitchFamily="2" charset="2"/>
              <a:buChar char="ü"/>
            </a:pPr>
            <a:r>
              <a:rPr lang="el-GR" sz="7200" b="1" dirty="0" smtClean="0">
                <a:solidFill>
                  <a:schemeClr val="tx1"/>
                </a:solidFill>
                <a:latin typeface="Calibri" pitchFamily="34" charset="0"/>
                <a:cs typeface="Calibri" pitchFamily="34" charset="0"/>
              </a:rPr>
              <a:t>Άρθρο 25 Προϊστάμενοι οικονομικών υπηρεσιών λοιπών φορέων της Γενικής Κυβέρνησης</a:t>
            </a:r>
          </a:p>
          <a:p>
            <a:pPr marL="361950" indent="-334963" algn="just">
              <a:lnSpc>
                <a:spcPct val="170000"/>
              </a:lnSpc>
              <a:spcBef>
                <a:spcPts val="0"/>
              </a:spcBef>
              <a:buFont typeface="Wingdings" pitchFamily="2" charset="2"/>
              <a:buChar char="ü"/>
            </a:pPr>
            <a:r>
              <a:rPr lang="el-GR" sz="7200" b="1" dirty="0" smtClean="0">
                <a:solidFill>
                  <a:schemeClr val="tx1"/>
                </a:solidFill>
                <a:latin typeface="Calibri" pitchFamily="34" charset="0"/>
                <a:cs typeface="Calibri" pitchFamily="34" charset="0"/>
              </a:rPr>
              <a:t>Άρθρο 26 Υποχρεώσεις των προϊσταμένων οικονομικών υπηρεσιών Υπουργείων και λοιπών φορέων της Γενικής Κυβέρνησης</a:t>
            </a:r>
          </a:p>
          <a:p>
            <a:pPr marL="361950" indent="-334963" algn="just">
              <a:lnSpc>
                <a:spcPct val="170000"/>
              </a:lnSpc>
              <a:spcBef>
                <a:spcPts val="0"/>
              </a:spcBef>
              <a:buFont typeface="Wingdings" pitchFamily="2" charset="2"/>
              <a:buChar char="ü"/>
            </a:pPr>
            <a:r>
              <a:rPr lang="el-GR" sz="7200" b="1" dirty="0" smtClean="0">
                <a:solidFill>
                  <a:srgbClr val="7030A0"/>
                </a:solidFill>
                <a:latin typeface="Calibri" pitchFamily="34" charset="0"/>
                <a:cs typeface="Calibri" pitchFamily="34" charset="0"/>
              </a:rPr>
              <a:t>Άρθρο 204 Ρυθμίσεις σχετικές με την εκκαθάριση δαπανών - Εντολή πληρωμών στους δήμους του ν. 4555/18</a:t>
            </a:r>
          </a:p>
          <a:p>
            <a:pPr marL="361950" indent="-334963" algn="just">
              <a:lnSpc>
                <a:spcPct val="170000"/>
              </a:lnSpc>
              <a:spcBef>
                <a:spcPts val="0"/>
              </a:spcBef>
              <a:buFont typeface="Wingdings" pitchFamily="2" charset="2"/>
              <a:buChar char="ü"/>
            </a:pPr>
            <a:r>
              <a:rPr lang="el-GR" sz="7200" b="1" dirty="0" smtClean="0">
                <a:solidFill>
                  <a:schemeClr val="tx1"/>
                </a:solidFill>
                <a:latin typeface="Calibri" pitchFamily="34" charset="0"/>
                <a:cs typeface="Calibri" pitchFamily="34" charset="0"/>
              </a:rPr>
              <a:t>Άρθρο 69Γ Ανάθεση καθηκόντων και αρμοδιοτήτων στους Π.Ο.Υ</a:t>
            </a:r>
          </a:p>
          <a:p>
            <a:pPr marL="361950" indent="-334963" algn="just">
              <a:lnSpc>
                <a:spcPct val="170000"/>
              </a:lnSpc>
              <a:spcBef>
                <a:spcPts val="0"/>
              </a:spcBef>
              <a:buFont typeface="Wingdings" pitchFamily="2" charset="2"/>
              <a:buChar char="ü"/>
            </a:pPr>
            <a:r>
              <a:rPr lang="el-GR" sz="7200" b="1" dirty="0" smtClean="0">
                <a:solidFill>
                  <a:schemeClr val="tx1"/>
                </a:solidFill>
                <a:latin typeface="Calibri" pitchFamily="34" charset="0"/>
                <a:cs typeface="Calibri" pitchFamily="34" charset="0"/>
              </a:rPr>
              <a:t>Άρθρο 31 Ελεγκτικό Συνέδριο. </a:t>
            </a:r>
            <a:r>
              <a:rPr lang="el-GR" sz="4500" b="1" dirty="0" smtClean="0">
                <a:solidFill>
                  <a:schemeClr val="tx1"/>
                </a:solidFill>
                <a:latin typeface="Calibri" pitchFamily="34" charset="0"/>
                <a:cs typeface="Calibri" pitchFamily="34" charset="0"/>
              </a:rPr>
              <a:t>	</a:t>
            </a:r>
          </a:p>
          <a:p>
            <a:pPr algn="ct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a:t>
            </a:fld>
            <a:endParaRPr lang="el-G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7786742" cy="5807568"/>
          </a:xfrm>
          <a:noFill/>
          <a:ln>
            <a:noFill/>
          </a:ln>
        </p:spPr>
        <p:txBody>
          <a:bodyPr>
            <a:normAutofit/>
          </a:bodyPr>
          <a:lstStyle/>
          <a:p>
            <a:pPr algn="just">
              <a:lnSpc>
                <a:spcPct val="170000"/>
              </a:lnSpc>
              <a:spcBef>
                <a:spcPts val="0"/>
              </a:spcBef>
            </a:pPr>
            <a:r>
              <a:rPr lang="el-GR" sz="2400" b="1" u="sng" dirty="0" smtClean="0">
                <a:solidFill>
                  <a:srgbClr val="C00000"/>
                </a:solidFill>
                <a:latin typeface="Calibri" pitchFamily="34" charset="0"/>
                <a:cs typeface="Calibri" pitchFamily="34" charset="0"/>
              </a:rPr>
              <a:t>Ασφαλιστική ενημερότητα:</a:t>
            </a:r>
            <a:r>
              <a:rPr lang="el-GR" sz="2400" b="1" dirty="0" smtClean="0">
                <a:solidFill>
                  <a:srgbClr val="C00000"/>
                </a:solidFill>
                <a:latin typeface="Calibri" pitchFamily="34" charset="0"/>
                <a:cs typeface="Calibri" pitchFamily="34" charset="0"/>
              </a:rPr>
              <a:t> </a:t>
            </a:r>
            <a:r>
              <a:rPr lang="el-GR" sz="2400" dirty="0" smtClean="0">
                <a:latin typeface="Calibri" pitchFamily="34" charset="0"/>
                <a:cs typeface="Calibri" pitchFamily="34" charset="0"/>
              </a:rPr>
              <a:t>δικαιολογητικό εξόφλησης &amp; αναζητείται αυτεπάγγελτα </a:t>
            </a:r>
          </a:p>
          <a:p>
            <a:pPr marL="265113" indent="-238125" algn="just">
              <a:lnSpc>
                <a:spcPct val="170000"/>
              </a:lnSpc>
              <a:spcBef>
                <a:spcPts val="0"/>
              </a:spcBef>
              <a:buFont typeface="Wingdings" pitchFamily="2" charset="2"/>
              <a:buChar char="Ø"/>
            </a:pPr>
            <a:r>
              <a:rPr lang="el-GR" sz="2400" dirty="0" smtClean="0">
                <a:latin typeface="Calibri" pitchFamily="34" charset="0"/>
                <a:cs typeface="Calibri" pitchFamily="34" charset="0"/>
              </a:rPr>
              <a:t>Δεν εξοφλείται Χ.Ε. χωρίς ασφαλιστική ενημερότητα από τον εκάστοτε φορέα κύριας ασφάλισης του δικαιούχου.</a:t>
            </a:r>
          </a:p>
          <a:p>
            <a:pPr marL="265113" indent="-238125" algn="just">
              <a:lnSpc>
                <a:spcPct val="170000"/>
              </a:lnSpc>
              <a:spcBef>
                <a:spcPts val="0"/>
              </a:spcBef>
              <a:buFont typeface="Wingdings" pitchFamily="2" charset="2"/>
              <a:buChar char="Ø"/>
            </a:pPr>
            <a:r>
              <a:rPr lang="el-GR" sz="2400" dirty="0" smtClean="0">
                <a:latin typeface="Calibri" pitchFamily="34" charset="0"/>
                <a:cs typeface="Calibri" pitchFamily="34" charset="0"/>
              </a:rPr>
              <a:t>Μέχρι την ολοκλήρωση των ηλεκτρονικών διεπαφών του Ο.Π.Σ.Δ.Π. με το ΟΠΣ Ε.Φ.Κ.Α. θα πρέπει να προσκομίζεται από τον δικαιούχο του Χ.Ε.</a:t>
            </a:r>
          </a:p>
          <a:p>
            <a:pPr marL="363538" indent="-363538" algn="just">
              <a:lnSpc>
                <a:spcPct val="150000"/>
              </a:lnSpc>
              <a:spcBef>
                <a:spcPts val="0"/>
              </a:spcBef>
            </a:pPr>
            <a:endParaRPr lang="el-GR" sz="2400" b="1" dirty="0" smtClean="0">
              <a:solidFill>
                <a:srgbClr val="C00000"/>
              </a:solidFill>
              <a:latin typeface="Calibri" pitchFamily="34" charset="0"/>
              <a:cs typeface="Calibri" pitchFamily="34" charset="0"/>
            </a:endParaRPr>
          </a:p>
          <a:p>
            <a:pPr algn="just"/>
            <a:endParaRPr lang="en-US" sz="2400" dirty="0" smtClean="0">
              <a:latin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60</a:t>
            </a:fld>
            <a:endParaRPr lang="el-G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14356"/>
            <a:ext cx="8001056" cy="5857916"/>
          </a:xfrm>
          <a:noFill/>
          <a:ln>
            <a:noFill/>
          </a:ln>
        </p:spPr>
        <p:txBody>
          <a:bodyPr>
            <a:normAutofit/>
          </a:bodyPr>
          <a:lstStyle/>
          <a:p>
            <a:pPr marL="360363" indent="-333375" algn="just">
              <a:lnSpc>
                <a:spcPct val="170000"/>
              </a:lnSpc>
              <a:spcBef>
                <a:spcPts val="0"/>
              </a:spcBef>
              <a:buFont typeface="Wingdings" pitchFamily="2" charset="2"/>
              <a:buChar char="Ø"/>
            </a:pPr>
            <a:r>
              <a:rPr lang="el-GR" sz="2400" b="1" u="sng" dirty="0" smtClean="0">
                <a:solidFill>
                  <a:srgbClr val="C00000"/>
                </a:solidFill>
                <a:latin typeface="Calibri" pitchFamily="34" charset="0"/>
                <a:cs typeface="Calibri" pitchFamily="34" charset="0"/>
              </a:rPr>
              <a:t>Λοιπά θέματα εξόφλησης:</a:t>
            </a:r>
            <a:endParaRPr lang="el-GR" sz="2400" u="sng" dirty="0" smtClean="0">
              <a:solidFill>
                <a:srgbClr val="C00000"/>
              </a:solidFill>
              <a:latin typeface="Calibri" pitchFamily="34" charset="0"/>
              <a:cs typeface="Calibri" pitchFamily="34" charset="0"/>
            </a:endParaRPr>
          </a:p>
          <a:p>
            <a:pPr marL="360363" indent="-333375" algn="just">
              <a:lnSpc>
                <a:spcPct val="170000"/>
              </a:lnSpc>
              <a:spcBef>
                <a:spcPts val="0"/>
              </a:spcBef>
              <a:buFont typeface="Wingdings" pitchFamily="2" charset="2"/>
              <a:buChar char="v"/>
            </a:pPr>
            <a:r>
              <a:rPr lang="el-GR" sz="2400" dirty="0" smtClean="0">
                <a:solidFill>
                  <a:srgbClr val="C00000"/>
                </a:solidFill>
                <a:latin typeface="Calibri" pitchFamily="34" charset="0"/>
                <a:cs typeface="Calibri" pitchFamily="34" charset="0"/>
              </a:rPr>
              <a:t>Σειρά προτεραιότητας ικανοποίησης των δικαιούχων ληπτών του προϊόντος του Χ.Ε</a:t>
            </a:r>
            <a:r>
              <a:rPr lang="el-GR" sz="2400" dirty="0" smtClean="0">
                <a:latin typeface="Calibri" pitchFamily="34" charset="0"/>
                <a:cs typeface="Calibri" pitchFamily="34" charset="0"/>
              </a:rPr>
              <a:t>:</a:t>
            </a:r>
          </a:p>
          <a:p>
            <a:pPr algn="just">
              <a:lnSpc>
                <a:spcPct val="170000"/>
              </a:lnSpc>
              <a:spcBef>
                <a:spcPts val="0"/>
              </a:spcBef>
            </a:pPr>
            <a:r>
              <a:rPr lang="el-GR" sz="2400" dirty="0" smtClean="0">
                <a:solidFill>
                  <a:srgbClr val="00B050"/>
                </a:solidFill>
                <a:latin typeface="Calibri" pitchFamily="34" charset="0"/>
                <a:cs typeface="Calibri" pitchFamily="34" charset="0"/>
              </a:rPr>
              <a:t>1.</a:t>
            </a:r>
            <a:r>
              <a:rPr lang="el-GR" sz="2400" dirty="0" smtClean="0">
                <a:latin typeface="Calibri" pitchFamily="34" charset="0"/>
                <a:cs typeface="Calibri" pitchFamily="34" charset="0"/>
              </a:rPr>
              <a:t> Ελληνικό Δημόσιο,</a:t>
            </a:r>
          </a:p>
          <a:p>
            <a:pPr algn="just">
              <a:lnSpc>
                <a:spcPct val="170000"/>
              </a:lnSpc>
              <a:spcBef>
                <a:spcPts val="0"/>
              </a:spcBef>
            </a:pPr>
            <a:r>
              <a:rPr lang="el-GR" sz="2400" dirty="0" smtClean="0">
                <a:solidFill>
                  <a:srgbClr val="00B050"/>
                </a:solidFill>
                <a:latin typeface="Calibri" pitchFamily="34" charset="0"/>
                <a:cs typeface="Calibri" pitchFamily="34" charset="0"/>
              </a:rPr>
              <a:t>2. </a:t>
            </a:r>
            <a:r>
              <a:rPr lang="el-GR" sz="2400" dirty="0" smtClean="0">
                <a:latin typeface="Calibri" pitchFamily="34" charset="0"/>
                <a:cs typeface="Calibri" pitchFamily="34" charset="0"/>
              </a:rPr>
              <a:t>Ασφαλιστικοί Οργανισμοί,</a:t>
            </a:r>
          </a:p>
          <a:p>
            <a:pPr algn="just">
              <a:lnSpc>
                <a:spcPct val="170000"/>
              </a:lnSpc>
              <a:spcBef>
                <a:spcPts val="0"/>
              </a:spcBef>
            </a:pPr>
            <a:r>
              <a:rPr lang="el-GR" sz="2400" dirty="0" smtClean="0">
                <a:solidFill>
                  <a:srgbClr val="00B050"/>
                </a:solidFill>
                <a:latin typeface="Calibri" pitchFamily="34" charset="0"/>
                <a:cs typeface="Calibri" pitchFamily="34" charset="0"/>
              </a:rPr>
              <a:t>3.</a:t>
            </a:r>
            <a:r>
              <a:rPr lang="el-GR" sz="2400" dirty="0" smtClean="0">
                <a:latin typeface="Calibri" pitchFamily="34" charset="0"/>
                <a:cs typeface="Calibri" pitchFamily="34" charset="0"/>
              </a:rPr>
              <a:t>Κατάσχοντες\εκδοχείς κατά χρονολογική σειρά πρωτοκόλλου της οικ. Υπηρεσίας.</a:t>
            </a:r>
          </a:p>
          <a:p>
            <a:pPr algn="just">
              <a:lnSpc>
                <a:spcPct val="170000"/>
              </a:lnSpc>
              <a:spcBef>
                <a:spcPts val="0"/>
              </a:spcBef>
            </a:pPr>
            <a:endParaRPr lang="el-GR" sz="2400" b="1" dirty="0" smtClean="0">
              <a:solidFill>
                <a:srgbClr val="C00000"/>
              </a:solidFill>
              <a:latin typeface="Calibri" pitchFamily="34" charset="0"/>
              <a:cs typeface="Calibri" pitchFamily="34" charset="0"/>
            </a:endParaRPr>
          </a:p>
          <a:p>
            <a:pPr algn="just">
              <a:lnSpc>
                <a:spcPct val="170000"/>
              </a:lnSpc>
              <a:spcBef>
                <a:spcPts val="0"/>
              </a:spcBef>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61</a:t>
            </a:fld>
            <a:endParaRPr lang="el-G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14356"/>
            <a:ext cx="8001056" cy="5857916"/>
          </a:xfrm>
          <a:noFill/>
          <a:ln>
            <a:noFill/>
          </a:ln>
        </p:spPr>
        <p:txBody>
          <a:bodyPr>
            <a:normAutofit fontScale="85000" lnSpcReduction="20000"/>
          </a:bodyPr>
          <a:lstStyle/>
          <a:p>
            <a:pPr marL="360363" indent="-333375" algn="just">
              <a:lnSpc>
                <a:spcPct val="170000"/>
              </a:lnSpc>
              <a:spcBef>
                <a:spcPts val="0"/>
              </a:spcBef>
              <a:buFont typeface="Wingdings" pitchFamily="2" charset="2"/>
              <a:buChar char="Ø"/>
            </a:pPr>
            <a:r>
              <a:rPr lang="el-GR" sz="2400" b="1" u="sng" dirty="0" smtClean="0">
                <a:solidFill>
                  <a:srgbClr val="C00000"/>
                </a:solidFill>
                <a:latin typeface="Calibri" pitchFamily="34" charset="0"/>
                <a:cs typeface="Calibri" pitchFamily="34" charset="0"/>
              </a:rPr>
              <a:t>Λοιπά θέματα εξόφλησης:</a:t>
            </a:r>
            <a:endParaRPr lang="el-GR" sz="2400" u="sng" dirty="0" smtClean="0">
              <a:solidFill>
                <a:srgbClr val="C00000"/>
              </a:solidFill>
              <a:latin typeface="Calibri" pitchFamily="34" charset="0"/>
              <a:cs typeface="Calibri" pitchFamily="34" charset="0"/>
            </a:endParaRPr>
          </a:p>
          <a:p>
            <a:pPr marL="265113" indent="-238125" algn="just">
              <a:lnSpc>
                <a:spcPct val="170000"/>
              </a:lnSpc>
              <a:spcBef>
                <a:spcPts val="0"/>
              </a:spcBef>
              <a:tabLst>
                <a:tab pos="265113" algn="l"/>
              </a:tabLst>
            </a:pPr>
            <a:r>
              <a:rPr lang="el-GR" sz="2400" b="1" dirty="0" smtClean="0">
                <a:solidFill>
                  <a:srgbClr val="C00000"/>
                </a:solidFill>
                <a:latin typeface="Calibri" pitchFamily="34" charset="0"/>
                <a:cs typeface="Calibri" pitchFamily="34" charset="0"/>
              </a:rPr>
              <a:t>Εάν ο δικαιούχος της δαπάνης απεβίωσε</a:t>
            </a:r>
            <a:r>
              <a:rPr lang="el-GR" sz="2400" dirty="0" smtClean="0">
                <a:latin typeface="Calibri" pitchFamily="34" charset="0"/>
                <a:cs typeface="Calibri" pitchFamily="34" charset="0"/>
              </a:rPr>
              <a:t>: </a:t>
            </a:r>
          </a:p>
          <a:p>
            <a:pPr marL="265113" indent="-238125" algn="just">
              <a:lnSpc>
                <a:spcPct val="170000"/>
              </a:lnSpc>
              <a:spcBef>
                <a:spcPts val="0"/>
              </a:spcBef>
              <a:buFont typeface="Wingdings" pitchFamily="2" charset="2"/>
              <a:buChar char="v"/>
              <a:tabLst>
                <a:tab pos="265113" algn="l"/>
              </a:tabLst>
            </a:pPr>
            <a:r>
              <a:rPr lang="el-GR" sz="2400" dirty="0" smtClean="0">
                <a:latin typeface="Calibri" pitchFamily="34" charset="0"/>
                <a:cs typeface="Calibri" pitchFamily="34" charset="0"/>
              </a:rPr>
              <a:t>το Χ.Ε. εκδίδεται στο όνομα του θανόντα, εφόσον υφίστανται ενεργός ΑΦΜ &amp; τραπεζικός λογαριασμός αυτού, αλλά η σχετική Εντολή Μεταφοράς και Πίστωσης Λογαριασμού παράγεται στο όνομα των κληρονόμων, εφόσον έχουν καταχωρηθεί στο Ο.Π.Σ.Δ.Π. ως λήπτες του ποσού. </a:t>
            </a:r>
          </a:p>
          <a:p>
            <a:pPr marL="265113" indent="-238125" algn="just">
              <a:lnSpc>
                <a:spcPct val="170000"/>
              </a:lnSpc>
              <a:spcBef>
                <a:spcPts val="0"/>
              </a:spcBef>
              <a:buFont typeface="Wingdings" pitchFamily="2" charset="2"/>
              <a:buChar char="v"/>
              <a:tabLst>
                <a:tab pos="265113" algn="l"/>
              </a:tabLst>
            </a:pPr>
            <a:r>
              <a:rPr lang="el-GR" sz="2400" dirty="0" smtClean="0">
                <a:latin typeface="Calibri" pitchFamily="34" charset="0"/>
                <a:cs typeface="Calibri" pitchFamily="34" charset="0"/>
              </a:rPr>
              <a:t>Στις περιπτώσεις μη ύπαρξης ενεργού ΑΦΜ και τραπεζικού λογαριασμού, εκδίδονται Χ.Ε. με δικαιούχο κάθε κληρονόμο χωριστά, και στα αιτήματα συμψηφισμού εκκαθαρισμένης και βέβαιης απαίτησης προς τις αρμόδιες για τους δικαιούχους - κληρονόμους Δ.Ο.Υ. αναγράφονται τα στοιχεία του θανόντα.</a:t>
            </a:r>
          </a:p>
          <a:p>
            <a:pPr algn="just">
              <a:lnSpc>
                <a:spcPct val="170000"/>
              </a:lnSpc>
              <a:spcBef>
                <a:spcPts val="0"/>
              </a:spcBef>
            </a:pPr>
            <a:endParaRPr lang="el-GR" sz="2400" b="1" dirty="0" smtClean="0">
              <a:solidFill>
                <a:srgbClr val="C00000"/>
              </a:solidFill>
              <a:latin typeface="Calibri" pitchFamily="34" charset="0"/>
              <a:cs typeface="Calibri" pitchFamily="34" charset="0"/>
            </a:endParaRPr>
          </a:p>
          <a:p>
            <a:pPr algn="just">
              <a:lnSpc>
                <a:spcPct val="170000"/>
              </a:lnSpc>
              <a:spcBef>
                <a:spcPts val="0"/>
              </a:spcBef>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62</a:t>
            </a:fld>
            <a:endParaRPr lang="el-G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7786742" cy="5807568"/>
          </a:xfrm>
          <a:noFill/>
          <a:ln>
            <a:noFill/>
          </a:ln>
        </p:spPr>
        <p:txBody>
          <a:bodyPr>
            <a:normAutofit fontScale="70000" lnSpcReduction="20000"/>
          </a:bodyPr>
          <a:lstStyle/>
          <a:p>
            <a:pPr marL="360363" indent="-333375" algn="ctr">
              <a:lnSpc>
                <a:spcPct val="170000"/>
              </a:lnSpc>
              <a:spcBef>
                <a:spcPts val="0"/>
              </a:spcBef>
              <a:buFont typeface="Wingdings" pitchFamily="2" charset="2"/>
              <a:buChar char="v"/>
            </a:pPr>
            <a:r>
              <a:rPr lang="el-GR" sz="2400" b="1" u="sng" dirty="0" smtClean="0">
                <a:solidFill>
                  <a:srgbClr val="FF0000"/>
                </a:solidFill>
                <a:latin typeface="Calibri" pitchFamily="34" charset="0"/>
                <a:cs typeface="Calibri" pitchFamily="34" charset="0"/>
              </a:rPr>
              <a:t>Λοιπά θέματα εξόφλησης</a:t>
            </a:r>
            <a:endParaRPr lang="el-GR" sz="2400" u="sng" dirty="0" smtClean="0">
              <a:solidFill>
                <a:srgbClr val="FF0000"/>
              </a:solidFill>
              <a:latin typeface="Calibri" pitchFamily="34" charset="0"/>
              <a:cs typeface="Calibri" pitchFamily="34" charset="0"/>
            </a:endParaRPr>
          </a:p>
          <a:p>
            <a:pPr marL="360363" indent="-333375" algn="just">
              <a:lnSpc>
                <a:spcPct val="170000"/>
              </a:lnSpc>
              <a:spcBef>
                <a:spcPts val="0"/>
              </a:spcBef>
              <a:buFont typeface="Wingdings" pitchFamily="2" charset="2"/>
              <a:buChar char="ü"/>
            </a:pPr>
            <a:r>
              <a:rPr lang="el-GR" sz="2400" dirty="0" smtClean="0">
                <a:latin typeface="Calibri" pitchFamily="34" charset="0"/>
                <a:cs typeface="Calibri" pitchFamily="34" charset="0"/>
              </a:rPr>
              <a:t>Ο </a:t>
            </a:r>
            <a:r>
              <a:rPr lang="el-GR" sz="2400" b="1" u="sng" dirty="0" smtClean="0">
                <a:solidFill>
                  <a:srgbClr val="C00000"/>
                </a:solidFill>
                <a:latin typeface="Calibri" pitchFamily="34" charset="0"/>
                <a:cs typeface="Calibri" pitchFamily="34" charset="0"/>
              </a:rPr>
              <a:t>δικαιούχος Χ.Ε. δεν έχει υποχρέωση έκδοσης ελληνικού ΑΦΜ</a:t>
            </a:r>
            <a:r>
              <a:rPr lang="el-GR" sz="2400" u="sng" dirty="0" smtClean="0">
                <a:latin typeface="Calibri" pitchFamily="34" charset="0"/>
                <a:cs typeface="Calibri" pitchFamily="34" charset="0"/>
              </a:rPr>
              <a:t> </a:t>
            </a:r>
            <a:r>
              <a:rPr lang="el-GR" sz="2400" dirty="0" smtClean="0">
                <a:latin typeface="Calibri" pitchFamily="34" charset="0"/>
                <a:cs typeface="Calibri" pitchFamily="34" charset="0"/>
              </a:rPr>
              <a:t>[</a:t>
            </a:r>
            <a:r>
              <a:rPr lang="el-GR" sz="2400" dirty="0" smtClean="0">
                <a:solidFill>
                  <a:srgbClr val="00B050"/>
                </a:solidFill>
                <a:latin typeface="Calibri" pitchFamily="34" charset="0"/>
                <a:cs typeface="Calibri" pitchFamily="34" charset="0"/>
              </a:rPr>
              <a:t>άρθρ. 11, παρ.1 &amp; 3 του ν.4174/2013 (Α.170) &amp; ΠΟΛ.1006/2013 (Β.19/2014)]:</a:t>
            </a:r>
            <a:r>
              <a:rPr lang="el-GR" sz="2400" dirty="0" smtClean="0">
                <a:latin typeface="Calibri" pitchFamily="34" charset="0"/>
                <a:cs typeface="Calibri" pitchFamily="34" charset="0"/>
              </a:rPr>
              <a:t> η έκδοση του Χ.Ε. γίνεται υπό αυστηρές προϋποθέσεις σε ειδικό ΑΦΜ &amp; η εξόφληση του διενεργείται σε τραπεζικό λογαριασμό του νομίμου εκπροσώπου ή του πληρεξούσιου δικηγόρου του, οι οποίοι δεν ελέγχονται για τη φορολογική &amp; ασφαλιστική τους ενημερότητα. </a:t>
            </a:r>
            <a:r>
              <a:rPr lang="el-GR" sz="2400" b="1" dirty="0" smtClean="0">
                <a:latin typeface="Calibri" pitchFamily="34" charset="0"/>
                <a:cs typeface="Calibri" pitchFamily="34" charset="0"/>
              </a:rPr>
              <a:t>Στις περιπτώσεις αυτές τα σχετικά Χ.Ε. εκδίδονται αποκλειστικά από τον Γ.Δ.Ο.Υ. </a:t>
            </a:r>
            <a:r>
              <a:rPr lang="el-GR" sz="2400" dirty="0" smtClean="0">
                <a:latin typeface="Calibri" pitchFamily="34" charset="0"/>
                <a:cs typeface="Calibri" pitchFamily="34" charset="0"/>
              </a:rPr>
              <a:t>Ο δικαιούχος ενημερώνεται αυτόματα από το Ο.Π.Σ.Δ.Π., μέσω ηλεκτρονικού ταχυδρομείου (εφόσον το Μητρώο Δικαιούχων του Ο.Π.Σ.Δ.Π. έχει ενημερωθεί με τα σχετικά στοιχεία του δικαιούχου) για την πίστωση του τραπεζικού του λογαριασμού.</a:t>
            </a:r>
          </a:p>
          <a:p>
            <a:pPr algn="just">
              <a:lnSpc>
                <a:spcPct val="170000"/>
              </a:lnSpc>
              <a:spcBef>
                <a:spcPts val="0"/>
              </a:spcBef>
            </a:pPr>
            <a:endParaRPr lang="el-GR" sz="2400" b="1" dirty="0" smtClean="0">
              <a:solidFill>
                <a:srgbClr val="7030A0"/>
              </a:solidFill>
              <a:latin typeface="Calibri" pitchFamily="34" charset="0"/>
              <a:cs typeface="Calibri" pitchFamily="34" charset="0"/>
            </a:endParaRPr>
          </a:p>
          <a:p>
            <a:pPr algn="just">
              <a:lnSpc>
                <a:spcPct val="170000"/>
              </a:lnSpc>
              <a:spcBef>
                <a:spcPts val="0"/>
              </a:spcBef>
            </a:pPr>
            <a:r>
              <a:rPr lang="el-GR" sz="2400" b="1" dirty="0" smtClean="0">
                <a:solidFill>
                  <a:srgbClr val="7030A0"/>
                </a:solidFill>
                <a:latin typeface="Calibri" pitchFamily="34" charset="0"/>
                <a:cs typeface="Calibri" pitchFamily="34" charset="0"/>
              </a:rPr>
              <a:t>[Παράρτημα II ΕΓΚΥΚΛ. 2/45136/0026/1-6-17 Παροχή οδηγιών για τον έλεγχο, εκκαθάριση και πληρωμή δημοσίων δαπανών (ΑΔΑ: ΩΣΡ5Η-ΞΘΨ)]</a:t>
            </a:r>
            <a:endParaRPr lang="el-GR" sz="2400" dirty="0" smtClean="0">
              <a:latin typeface="Calibri" pitchFamily="34" charset="0"/>
              <a:cs typeface="Calibri" pitchFamily="34" charset="0"/>
            </a:endParaRPr>
          </a:p>
          <a:p>
            <a:pPr marL="363538" indent="-363538" algn="just">
              <a:lnSpc>
                <a:spcPct val="170000"/>
              </a:lnSpc>
              <a:spcBef>
                <a:spcPts val="0"/>
              </a:spcBef>
            </a:pPr>
            <a:endParaRPr lang="el-GR" sz="2400" b="1" dirty="0" smtClean="0">
              <a:solidFill>
                <a:srgbClr val="C00000"/>
              </a:solidFill>
              <a:latin typeface="Calibri" pitchFamily="34" charset="0"/>
              <a:cs typeface="Calibri" pitchFamily="34" charset="0"/>
            </a:endParaRPr>
          </a:p>
          <a:p>
            <a:pPr algn="just">
              <a:lnSpc>
                <a:spcPct val="170000"/>
              </a:lnSpc>
              <a:spcBef>
                <a:spcPts val="0"/>
              </a:spcBef>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80 Εξόφληση Χρηματικών Ενταλμάτων </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63</a:t>
            </a:fld>
            <a:endParaRPr lang="el-G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fontScale="70000" lnSpcReduction="20000"/>
          </a:bodyPr>
          <a:lstStyle/>
          <a:p>
            <a:pPr marL="176213" indent="-149225" algn="just">
              <a:lnSpc>
                <a:spcPct val="170000"/>
              </a:lnSpc>
              <a:spcBef>
                <a:spcPts val="0"/>
              </a:spcBef>
              <a:buFont typeface="Wingdings" pitchFamily="2" charset="2"/>
              <a:buChar char="v"/>
              <a:tabLst>
                <a:tab pos="176213" algn="l"/>
              </a:tabLst>
            </a:pPr>
            <a:r>
              <a:rPr lang="el-GR" sz="2400" b="1" dirty="0" smtClean="0">
                <a:latin typeface="Calibri" pitchFamily="34" charset="0"/>
                <a:cs typeface="Calibri" pitchFamily="34" charset="0"/>
              </a:rPr>
              <a:t>Με τα ΕΕ μεταβιβάζονται οι αναγκαίες κάθε φορά πιστώσεις από τον κύριο διατάκτη στους δευτερεύοντες διατάκτες </a:t>
            </a:r>
            <a:r>
              <a:rPr lang="el-GR" sz="2400" b="1" u="sng" dirty="0" smtClean="0">
                <a:latin typeface="Calibri" pitchFamily="34" charset="0"/>
                <a:cs typeface="Calibri" pitchFamily="34" charset="0"/>
              </a:rPr>
              <a:t>του ιδίου φορέα</a:t>
            </a:r>
            <a:r>
              <a:rPr lang="el-GR" sz="2400" dirty="0" smtClean="0">
                <a:latin typeface="Calibri" pitchFamily="34" charset="0"/>
                <a:cs typeface="Calibri" pitchFamily="34" charset="0"/>
              </a:rPr>
              <a:t>.</a:t>
            </a:r>
          </a:p>
          <a:p>
            <a:pPr marL="176213" indent="-149225" algn="just">
              <a:lnSpc>
                <a:spcPct val="170000"/>
              </a:lnSpc>
              <a:spcBef>
                <a:spcPts val="0"/>
              </a:spcBef>
              <a:buFont typeface="Wingdings" pitchFamily="2" charset="2"/>
              <a:buChar char="Ø"/>
            </a:pPr>
            <a:r>
              <a:rPr lang="el-GR" sz="2400" dirty="0" smtClean="0">
                <a:latin typeface="Calibri" pitchFamily="34" charset="0"/>
                <a:cs typeface="Calibri" pitchFamily="34" charset="0"/>
              </a:rPr>
              <a:t> Εκδίδονται μέσω Ο.Π.Σ.Δ.Π. από τις οικ. υπηρεσίες των υπουργείων &amp; των λοιπών φορέων της Κεντρικής Διοίκησης [</a:t>
            </a:r>
            <a:r>
              <a:rPr lang="el-GR" sz="2400" b="1" dirty="0" smtClean="0">
                <a:solidFill>
                  <a:srgbClr val="FF0000"/>
                </a:solidFill>
                <a:latin typeface="Calibri" pitchFamily="34" charset="0"/>
                <a:cs typeface="Calibri" pitchFamily="34" charset="0"/>
              </a:rPr>
              <a:t>άρθρ.65, παρ. 1, ν.4270/2014 (Α.143) περί ορισμού δευτερεύοντος διατάκτη] </a:t>
            </a:r>
          </a:p>
          <a:p>
            <a:pPr marL="176213" indent="-149225" algn="just">
              <a:lnSpc>
                <a:spcPct val="170000"/>
              </a:lnSpc>
              <a:spcBef>
                <a:spcPts val="0"/>
              </a:spcBef>
              <a:buFont typeface="Wingdings" pitchFamily="2" charset="2"/>
              <a:buChar char="Ø"/>
            </a:pPr>
            <a:r>
              <a:rPr lang="el-GR" sz="2400" dirty="0" smtClean="0">
                <a:latin typeface="Calibri" pitchFamily="34" charset="0"/>
                <a:cs typeface="Calibri" pitchFamily="34" charset="0"/>
              </a:rPr>
              <a:t>Εκδίδονται σε 4 αντίτυπα, μονογράφονται &amp; υπογράφονται από τα υπηρεσιακά όργανα της παρ. 8, του άρθρου 77, του ν. 4446/2016 &amp; διανέμονται ως εξής:</a:t>
            </a:r>
          </a:p>
          <a:p>
            <a:pPr marL="176213" indent="-149225" algn="just">
              <a:lnSpc>
                <a:spcPct val="170000"/>
              </a:lnSpc>
              <a:spcBef>
                <a:spcPts val="0"/>
              </a:spcBef>
            </a:pPr>
            <a:r>
              <a:rPr lang="el-GR" sz="2400" dirty="0" smtClean="0">
                <a:solidFill>
                  <a:srgbClr val="00B050"/>
                </a:solidFill>
                <a:latin typeface="Calibri" pitchFamily="34" charset="0"/>
                <a:cs typeface="Calibri" pitchFamily="34" charset="0"/>
              </a:rPr>
              <a:t>•</a:t>
            </a:r>
            <a:r>
              <a:rPr lang="el-GR" sz="2400" dirty="0" smtClean="0">
                <a:latin typeface="Calibri" pitchFamily="34" charset="0"/>
                <a:cs typeface="Calibri" pitchFamily="34" charset="0"/>
              </a:rPr>
              <a:t> </a:t>
            </a:r>
            <a:r>
              <a:rPr lang="el-GR" sz="2400" b="1" dirty="0" smtClean="0">
                <a:solidFill>
                  <a:srgbClr val="00B050"/>
                </a:solidFill>
                <a:latin typeface="Calibri" pitchFamily="34" charset="0"/>
                <a:cs typeface="Calibri" pitchFamily="34" charset="0"/>
              </a:rPr>
              <a:t>το 1</a:t>
            </a:r>
            <a:r>
              <a:rPr lang="el-GR" sz="2400" b="1" baseline="30000" dirty="0" smtClean="0">
                <a:solidFill>
                  <a:srgbClr val="00B050"/>
                </a:solidFill>
                <a:latin typeface="Calibri" pitchFamily="34" charset="0"/>
                <a:cs typeface="Calibri" pitchFamily="34" charset="0"/>
              </a:rPr>
              <a:t>ο</a:t>
            </a:r>
            <a:r>
              <a:rPr lang="el-GR" sz="2400" b="1" dirty="0" smtClean="0">
                <a:solidFill>
                  <a:srgbClr val="00B050"/>
                </a:solidFill>
                <a:latin typeface="Calibri" pitchFamily="34" charset="0"/>
                <a:cs typeface="Calibri" pitchFamily="34" charset="0"/>
              </a:rPr>
              <a:t> (πρωτότυπο) αποστέλλεται στον δευτερεύοντα διατάκτη</a:t>
            </a:r>
          </a:p>
          <a:p>
            <a:pPr marL="176213" indent="-149225" algn="just">
              <a:lnSpc>
                <a:spcPct val="170000"/>
              </a:lnSpc>
              <a:spcBef>
                <a:spcPts val="0"/>
              </a:spcBef>
            </a:pPr>
            <a:r>
              <a:rPr lang="el-GR" sz="2400" b="1" dirty="0" smtClean="0">
                <a:solidFill>
                  <a:srgbClr val="00B050"/>
                </a:solidFill>
                <a:latin typeface="Calibri" pitchFamily="34" charset="0"/>
                <a:cs typeface="Calibri" pitchFamily="34" charset="0"/>
              </a:rPr>
              <a:t>• το 2</a:t>
            </a:r>
            <a:r>
              <a:rPr lang="el-GR" sz="2400" b="1" baseline="30000" dirty="0" smtClean="0">
                <a:solidFill>
                  <a:srgbClr val="00B050"/>
                </a:solidFill>
                <a:latin typeface="Calibri" pitchFamily="34" charset="0"/>
                <a:cs typeface="Calibri" pitchFamily="34" charset="0"/>
              </a:rPr>
              <a:t>ο</a:t>
            </a:r>
            <a:r>
              <a:rPr lang="el-GR" sz="2400" b="1" dirty="0" smtClean="0">
                <a:solidFill>
                  <a:srgbClr val="00B050"/>
                </a:solidFill>
                <a:latin typeface="Calibri" pitchFamily="34" charset="0"/>
                <a:cs typeface="Calibri" pitchFamily="34" charset="0"/>
              </a:rPr>
              <a:t> &amp; 3</a:t>
            </a:r>
            <a:r>
              <a:rPr lang="el-GR" sz="2400" b="1" baseline="30000" dirty="0" smtClean="0">
                <a:solidFill>
                  <a:srgbClr val="00B050"/>
                </a:solidFill>
                <a:latin typeface="Calibri" pitchFamily="34" charset="0"/>
                <a:cs typeface="Calibri" pitchFamily="34" charset="0"/>
              </a:rPr>
              <a:t>ο</a:t>
            </a:r>
            <a:r>
              <a:rPr lang="el-GR" sz="2400" b="1" dirty="0" smtClean="0">
                <a:solidFill>
                  <a:srgbClr val="00B050"/>
                </a:solidFill>
                <a:latin typeface="Calibri" pitchFamily="34" charset="0"/>
                <a:cs typeface="Calibri" pitchFamily="34" charset="0"/>
              </a:rPr>
              <a:t> αποστέλλονται στις αρμόδιες υπηρεσίες του </a:t>
            </a:r>
            <a:r>
              <a:rPr lang="el-GR" sz="2400" b="1" dirty="0" err="1" smtClean="0">
                <a:solidFill>
                  <a:srgbClr val="00B050"/>
                </a:solidFill>
                <a:latin typeface="Calibri" pitchFamily="34" charset="0"/>
                <a:cs typeface="Calibri" pitchFamily="34" charset="0"/>
              </a:rPr>
              <a:t>ΕλΣ</a:t>
            </a:r>
            <a:r>
              <a:rPr lang="el-GR" sz="2400" b="1" dirty="0" smtClean="0">
                <a:solidFill>
                  <a:srgbClr val="00B050"/>
                </a:solidFill>
                <a:latin typeface="Calibri" pitchFamily="34" charset="0"/>
                <a:cs typeface="Calibri" pitchFamily="34" charset="0"/>
              </a:rPr>
              <a:t> του δευτερεύοντα &amp; κύριου διατάκτη αντίστοιχα &amp;</a:t>
            </a:r>
          </a:p>
          <a:p>
            <a:pPr marL="176213" indent="-149225" algn="just">
              <a:lnSpc>
                <a:spcPct val="170000"/>
              </a:lnSpc>
              <a:spcBef>
                <a:spcPts val="0"/>
              </a:spcBef>
            </a:pPr>
            <a:r>
              <a:rPr lang="el-GR" sz="2400" b="1" dirty="0" smtClean="0">
                <a:solidFill>
                  <a:srgbClr val="00B050"/>
                </a:solidFill>
                <a:latin typeface="Calibri" pitchFamily="34" charset="0"/>
                <a:cs typeface="Calibri" pitchFamily="34" charset="0"/>
              </a:rPr>
              <a:t>• το 4</a:t>
            </a:r>
            <a:r>
              <a:rPr lang="el-GR" sz="2400" b="1" baseline="30000" dirty="0" smtClean="0">
                <a:solidFill>
                  <a:srgbClr val="00B050"/>
                </a:solidFill>
                <a:latin typeface="Calibri" pitchFamily="34" charset="0"/>
                <a:cs typeface="Calibri" pitchFamily="34" charset="0"/>
              </a:rPr>
              <a:t>ο</a:t>
            </a:r>
            <a:r>
              <a:rPr lang="el-GR" sz="2400" b="1" dirty="0" smtClean="0">
                <a:solidFill>
                  <a:srgbClr val="00B050"/>
                </a:solidFill>
                <a:latin typeface="Calibri" pitchFamily="34" charset="0"/>
                <a:cs typeface="Calibri" pitchFamily="34" charset="0"/>
              </a:rPr>
              <a:t> παραμένει στην οικ. υπηρεσία του φορέα που το εκδίδει</a:t>
            </a:r>
            <a:r>
              <a:rPr lang="el-GR" sz="2400" dirty="0" smtClean="0">
                <a:latin typeface="Calibri" pitchFamily="34" charset="0"/>
                <a:cs typeface="Calibri" pitchFamily="34" charset="0"/>
              </a:rPr>
              <a:t>.</a:t>
            </a:r>
          </a:p>
          <a:p>
            <a:pPr marL="176213" indent="-149225" algn="just">
              <a:lnSpc>
                <a:spcPct val="170000"/>
              </a:lnSpc>
              <a:spcBef>
                <a:spcPts val="0"/>
              </a:spcBef>
              <a:buFont typeface="Wingdings" pitchFamily="2" charset="2"/>
              <a:buChar char="Ø"/>
            </a:pPr>
            <a:r>
              <a:rPr lang="el-GR" sz="2400" dirty="0" smtClean="0">
                <a:latin typeface="Calibri" pitchFamily="34" charset="0"/>
                <a:cs typeface="Calibri" pitchFamily="34" charset="0"/>
              </a:rPr>
              <a:t>Αν με την ίδια εντολή κατανέμονται πιστώσεις σε περισσότερους από έναν δευτερεύοντες διατάκτες, τα αντίτυπα συνοδεύονται με αριθμημένο διανεμητικό πίνακα.</a:t>
            </a:r>
          </a:p>
          <a:p>
            <a:pPr algn="just">
              <a:lnSpc>
                <a:spcPct val="170000"/>
              </a:lnSpc>
              <a:spcBef>
                <a:spcPts val="0"/>
              </a:spcBef>
            </a:pP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81 Έκδοση &amp; θεώρηση Επιτροπικών Ενταλμάτων (ΕΕ)</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64</a:t>
            </a:fld>
            <a:endParaRPr lang="el-G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a:bodyPr>
          <a:lstStyle/>
          <a:p>
            <a:pPr algn="just">
              <a:lnSpc>
                <a:spcPct val="160000"/>
              </a:lnSpc>
              <a:spcBef>
                <a:spcPts val="0"/>
              </a:spcBef>
              <a:buFont typeface="Wingdings" pitchFamily="2" charset="2"/>
              <a:buChar char="v"/>
            </a:pPr>
            <a:r>
              <a:rPr lang="el-GR" sz="1800" b="1" dirty="0" smtClean="0">
                <a:solidFill>
                  <a:srgbClr val="FF0000"/>
                </a:solidFill>
                <a:latin typeface="Calibri" pitchFamily="34" charset="0"/>
                <a:cs typeface="Calibri" pitchFamily="34" charset="0"/>
              </a:rPr>
              <a:t>Ρύθμιση διαδικασίας έκδοσης Χ.Ε σε βάρος των πιστώσεων που μεταβιβάστηκαν μετά από εγκριτική απόφαση του κύριου διατάκτη, στους δευτερεύοντες διατάκτες, μέσω Ο.Π.Σ.Δ.Π</a:t>
            </a:r>
            <a:r>
              <a:rPr lang="el-GR" sz="1800" dirty="0" smtClean="0">
                <a:latin typeface="Calibri" pitchFamily="34" charset="0"/>
                <a:cs typeface="Calibri" pitchFamily="34" charset="0"/>
              </a:rPr>
              <a:t>.</a:t>
            </a:r>
          </a:p>
          <a:p>
            <a:pPr marL="360363" indent="-333375" algn="just">
              <a:lnSpc>
                <a:spcPct val="160000"/>
              </a:lnSpc>
              <a:spcBef>
                <a:spcPts val="0"/>
              </a:spcBef>
              <a:buFont typeface="+mj-lt"/>
              <a:buAutoNum type="arabicPeriod"/>
            </a:pPr>
            <a:r>
              <a:rPr lang="el-GR" sz="1800" b="1" dirty="0" smtClean="0">
                <a:latin typeface="Calibri" pitchFamily="34" charset="0"/>
                <a:cs typeface="Calibri" pitchFamily="34" charset="0"/>
              </a:rPr>
              <a:t>Αθροίζονται και αποτελούν μία πίστωση:</a:t>
            </a:r>
            <a:r>
              <a:rPr lang="el-GR" sz="1800" dirty="0" smtClean="0">
                <a:latin typeface="Calibri" pitchFamily="34" charset="0"/>
                <a:cs typeface="Calibri" pitchFamily="34" charset="0"/>
              </a:rPr>
              <a:t> όταν οι πιστώσεις ενός οικ. έτους που αναφέρονται στον ίδιο Φορέα &amp; ΚΑΕ μεταβιβάζονται με περισσότερα του ενός Ε.Ε. στον δευτερεύοντα διατάκτη.</a:t>
            </a:r>
          </a:p>
          <a:p>
            <a:pPr marL="360363" indent="-333375" algn="just">
              <a:lnSpc>
                <a:spcPct val="160000"/>
              </a:lnSpc>
              <a:spcBef>
                <a:spcPts val="0"/>
              </a:spcBef>
              <a:buFont typeface="+mj-lt"/>
              <a:buAutoNum type="arabicPeriod"/>
            </a:pPr>
            <a:r>
              <a:rPr lang="el-GR" sz="1800" dirty="0" smtClean="0">
                <a:latin typeface="Calibri" pitchFamily="34" charset="0"/>
                <a:cs typeface="Calibri" pitchFamily="34" charset="0"/>
              </a:rPr>
              <a:t>Παρακολούθηση των πιστώσεων  που μεταβιβάζονται στους δευτερεύοντες διατάκτες μέσω Ο.Π.Σ.Δ.Π.</a:t>
            </a:r>
          </a:p>
          <a:p>
            <a:pPr marL="360363" indent="-333375" algn="just">
              <a:lnSpc>
                <a:spcPct val="160000"/>
              </a:lnSpc>
              <a:spcBef>
                <a:spcPts val="0"/>
              </a:spcBef>
              <a:buFont typeface="+mj-lt"/>
              <a:buAutoNum type="arabicPeriod"/>
            </a:pPr>
            <a:r>
              <a:rPr lang="el-GR" sz="1800" dirty="0" smtClean="0">
                <a:latin typeface="Calibri" pitchFamily="34" charset="0"/>
                <a:cs typeface="Calibri" pitchFamily="34" charset="0"/>
              </a:rPr>
              <a:t>Εάν δεν είναι  δυνατή η παρακολούθηση  μέσω Ο.Π.Σ.Δ.Π. ακολουθείται η διαδικασία κατάρτισης &amp; αποστολής καταστάσεων με βάση τις εγγραφές που έγιναν τον προηγούμενο μήνα στα βιβλία του δευτερεύοντα διατάκτη. </a:t>
            </a:r>
            <a:endParaRPr lang="en-US" sz="18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82 ΧΕ δευτερεύοντα διατάκτη - Μηνιαίες καταστάσεις</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65</a:t>
            </a:fld>
            <a:endParaRPr lang="el-G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a:bodyPr>
          <a:lstStyle/>
          <a:p>
            <a:pPr marL="360363" indent="-333375" algn="just">
              <a:lnSpc>
                <a:spcPct val="150000"/>
              </a:lnSpc>
              <a:spcBef>
                <a:spcPts val="0"/>
              </a:spcBef>
              <a:buFont typeface="Wingdings" pitchFamily="2" charset="2"/>
              <a:buChar char="Ø"/>
            </a:pPr>
            <a:r>
              <a:rPr lang="el-GR" sz="2000" b="1" dirty="0" smtClean="0">
                <a:solidFill>
                  <a:srgbClr val="FF0000"/>
                </a:solidFill>
                <a:latin typeface="Calibri" pitchFamily="34" charset="0"/>
                <a:cs typeface="Calibri" pitchFamily="34" charset="0"/>
              </a:rPr>
              <a:t>Καθορισμός τρόπου ανάκλησης των ΕΕ: </a:t>
            </a:r>
            <a:r>
              <a:rPr lang="el-GR" sz="2000" dirty="0" smtClean="0">
                <a:latin typeface="Calibri" pitchFamily="34" charset="0"/>
                <a:cs typeface="Calibri" pitchFamily="34" charset="0"/>
              </a:rPr>
              <a:t>κάθε πίστωση που μεταβιβάζεται σε δευτερεύοντα διατάκτη, ισχύει μέχρι την </a:t>
            </a:r>
            <a:r>
              <a:rPr lang="uk-UA" sz="2000" dirty="0" smtClean="0">
                <a:latin typeface="Calibri" pitchFamily="34" charset="0"/>
                <a:cs typeface="Calibri" pitchFamily="34" charset="0"/>
              </a:rPr>
              <a:t>З</a:t>
            </a:r>
            <a:r>
              <a:rPr lang="el-GR" sz="2000" dirty="0" smtClean="0">
                <a:latin typeface="Calibri" pitchFamily="34" charset="0"/>
                <a:cs typeface="Calibri" pitchFamily="34" charset="0"/>
              </a:rPr>
              <a:t>1η/12/οικ. έτους αναφοράς.</a:t>
            </a:r>
          </a:p>
          <a:p>
            <a:pPr marL="714375" indent="-687388" algn="just">
              <a:lnSpc>
                <a:spcPct val="150000"/>
              </a:lnSpc>
              <a:spcBef>
                <a:spcPts val="0"/>
              </a:spcBef>
              <a:buFont typeface="Wingdings" pitchFamily="2" charset="2"/>
              <a:buChar char="ü"/>
            </a:pPr>
            <a:r>
              <a:rPr lang="el-GR" sz="2000" dirty="0" smtClean="0">
                <a:latin typeface="Calibri" pitchFamily="34" charset="0"/>
                <a:cs typeface="Calibri" pitchFamily="34" charset="0"/>
              </a:rPr>
              <a:t>Αν δεν γίνει χρήση του συνόλου ή μέρους της πίστωσης, κατά τη διάρκεια του οικ. έτους, ανακαλείται πριν από τη λήξη του με την </a:t>
            </a:r>
            <a:r>
              <a:rPr lang="el-GR" sz="2000" dirty="0" smtClean="0">
                <a:solidFill>
                  <a:srgbClr val="C00000"/>
                </a:solidFill>
                <a:latin typeface="Calibri" pitchFamily="34" charset="0"/>
                <a:cs typeface="Calibri" pitchFamily="34" charset="0"/>
              </a:rPr>
              <a:t>έκδοση ανακλητικού Ε.Ε</a:t>
            </a:r>
            <a:r>
              <a:rPr lang="el-GR" sz="2000" dirty="0" smtClean="0">
                <a:latin typeface="Calibri" pitchFamily="34" charset="0"/>
                <a:cs typeface="Calibri" pitchFamily="34" charset="0"/>
              </a:rPr>
              <a:t>.</a:t>
            </a:r>
          </a:p>
          <a:p>
            <a:pPr marL="714375" indent="-687388" algn="just">
              <a:lnSpc>
                <a:spcPct val="150000"/>
              </a:lnSpc>
              <a:spcBef>
                <a:spcPts val="0"/>
              </a:spcBef>
              <a:buFont typeface="Wingdings" pitchFamily="2" charset="2"/>
              <a:buChar char="ü"/>
            </a:pPr>
            <a:r>
              <a:rPr lang="el-GR" sz="2000" dirty="0" smtClean="0">
                <a:latin typeface="Calibri" pitchFamily="34" charset="0"/>
                <a:cs typeface="Calibri" pitchFamily="34" charset="0"/>
              </a:rPr>
              <a:t> Εάν δεν εκδοθεί ανακλητικό ΕΕ τότε στις 31/12 </a:t>
            </a:r>
            <a:r>
              <a:rPr lang="el-GR" sz="2000" dirty="0" smtClean="0">
                <a:solidFill>
                  <a:srgbClr val="C00000"/>
                </a:solidFill>
                <a:latin typeface="Calibri" pitchFamily="34" charset="0"/>
                <a:cs typeface="Calibri" pitchFamily="34" charset="0"/>
              </a:rPr>
              <a:t>ανακαλείται χωρίς καμία διατύπωση ή περαιτέρω ενέργεια</a:t>
            </a:r>
            <a:r>
              <a:rPr lang="el-GR" sz="2000" dirty="0" smtClean="0">
                <a:latin typeface="Calibri" pitchFamily="34" charset="0"/>
                <a:cs typeface="Calibri" pitchFamily="34" charset="0"/>
              </a:rPr>
              <a:t>.</a:t>
            </a:r>
          </a:p>
          <a:p>
            <a:pPr marL="714375" indent="-687388" algn="just">
              <a:lnSpc>
                <a:spcPct val="150000"/>
              </a:lnSpc>
              <a:spcBef>
                <a:spcPts val="0"/>
              </a:spcBef>
              <a:buFont typeface="Wingdings" pitchFamily="2" charset="2"/>
              <a:buChar char="ü"/>
            </a:pPr>
            <a:r>
              <a:rPr lang="el-GR" sz="2000" dirty="0" smtClean="0">
                <a:latin typeface="Calibri" pitchFamily="34" charset="0"/>
                <a:cs typeface="Calibri" pitchFamily="34" charset="0"/>
              </a:rPr>
              <a:t>Τα ανακλητικά ΕΕ συντάσσονται &amp; εκδίδονται όπως και τα Ε.Ε.</a:t>
            </a: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83 Ανάκληση Επιτροπικών Ενταλμάτων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66</a:t>
            </a:fld>
            <a:endParaRPr lang="el-G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lnSpcReduction="10000"/>
          </a:bodyPr>
          <a:lstStyle/>
          <a:p>
            <a:pPr marL="360363" indent="-333375" algn="just">
              <a:lnSpc>
                <a:spcPct val="160000"/>
              </a:lnSpc>
              <a:spcBef>
                <a:spcPts val="0"/>
              </a:spcBef>
              <a:buFont typeface="Wingdings" pitchFamily="2" charset="2"/>
              <a:buChar char="v"/>
              <a:tabLst>
                <a:tab pos="360363" algn="l"/>
              </a:tabLst>
            </a:pPr>
            <a:r>
              <a:rPr lang="el-GR" sz="1900" b="1" dirty="0" smtClean="0">
                <a:solidFill>
                  <a:srgbClr val="FF0000"/>
                </a:solidFill>
                <a:latin typeface="Calibri" pitchFamily="34" charset="0"/>
                <a:cs typeface="Calibri" pitchFamily="34" charset="0"/>
              </a:rPr>
              <a:t>Υποχρεωτική τήρηση μέσω ΟΠΣΔΠ: </a:t>
            </a:r>
          </a:p>
          <a:p>
            <a:pPr marL="360363" indent="-333375" algn="just">
              <a:lnSpc>
                <a:spcPct val="160000"/>
              </a:lnSpc>
              <a:spcBef>
                <a:spcPts val="0"/>
              </a:spcBef>
              <a:tabLst>
                <a:tab pos="360363" algn="l"/>
              </a:tabLst>
            </a:pPr>
            <a:r>
              <a:rPr lang="el-GR" sz="1900" b="1" dirty="0" smtClean="0">
                <a:latin typeface="Calibri" pitchFamily="34" charset="0"/>
                <a:cs typeface="Calibri" pitchFamily="34" charset="0"/>
              </a:rPr>
              <a:t>1</a:t>
            </a:r>
            <a:r>
              <a:rPr lang="el-GR" sz="1900" b="1" dirty="0" smtClean="0">
                <a:solidFill>
                  <a:srgbClr val="7030A0"/>
                </a:solidFill>
                <a:latin typeface="Calibri" pitchFamily="34" charset="0"/>
                <a:cs typeface="Calibri" pitchFamily="34" charset="0"/>
              </a:rPr>
              <a:t>. Βιβλίο εγκρίσεων και εντολών πληρωμής: </a:t>
            </a:r>
            <a:r>
              <a:rPr lang="el-GR" sz="1900" dirty="0" smtClean="0">
                <a:latin typeface="Calibri" pitchFamily="34" charset="0"/>
                <a:cs typeface="Calibri" pitchFamily="34" charset="0"/>
              </a:rPr>
              <a:t>καταχωρίζονται σε ιδιαίτερες στήλες κατά ΕΦ &amp; Κ.Α.Ε. οι υποχρεώσεις που αναλαμβάνονται από τους διατάκτες, τα εκδιδόμενα Χ.Ε., τα ΕΕ &amp; οι ενεργούμενες πληρωμές βάσει άλλων τίτλων.</a:t>
            </a:r>
          </a:p>
          <a:p>
            <a:pPr marL="360363" indent="-333375" algn="just">
              <a:lnSpc>
                <a:spcPct val="160000"/>
              </a:lnSpc>
              <a:spcBef>
                <a:spcPts val="0"/>
              </a:spcBef>
              <a:tabLst>
                <a:tab pos="360363" algn="l"/>
              </a:tabLst>
            </a:pPr>
            <a:r>
              <a:rPr lang="el-GR" sz="1900" b="1" dirty="0" smtClean="0">
                <a:latin typeface="Calibri" pitchFamily="34" charset="0"/>
                <a:cs typeface="Calibri" pitchFamily="34" charset="0"/>
              </a:rPr>
              <a:t>2. </a:t>
            </a:r>
            <a:r>
              <a:rPr lang="el-GR" sz="1900" b="1" dirty="0" smtClean="0">
                <a:solidFill>
                  <a:srgbClr val="7030A0"/>
                </a:solidFill>
                <a:latin typeface="Calibri" pitchFamily="34" charset="0"/>
                <a:cs typeface="Calibri" pitchFamily="34" charset="0"/>
              </a:rPr>
              <a:t>Ημερολόγιο</a:t>
            </a:r>
            <a:r>
              <a:rPr lang="el-GR" sz="1900" b="1" dirty="0" smtClean="0">
                <a:latin typeface="Calibri" pitchFamily="34" charset="0"/>
                <a:cs typeface="Calibri" pitchFamily="34" charset="0"/>
              </a:rPr>
              <a:t>: </a:t>
            </a:r>
            <a:r>
              <a:rPr lang="el-GR" sz="1900" dirty="0" smtClean="0">
                <a:latin typeface="Calibri" pitchFamily="34" charset="0"/>
                <a:cs typeface="Calibri" pitchFamily="34" charset="0"/>
              </a:rPr>
              <a:t>καταχωρίζονται κατ</a:t>
            </a:r>
            <a:r>
              <a:rPr lang="el-GR" sz="1900" baseline="30000" dirty="0" smtClean="0">
                <a:latin typeface="Calibri" pitchFamily="34" charset="0"/>
                <a:cs typeface="Calibri" pitchFamily="34" charset="0"/>
              </a:rPr>
              <a:t>’</a:t>
            </a:r>
            <a:r>
              <a:rPr lang="el-GR" sz="1900" dirty="0" smtClean="0">
                <a:latin typeface="Calibri" pitchFamily="34" charset="0"/>
                <a:cs typeface="Calibri" pitchFamily="34" charset="0"/>
              </a:rPr>
              <a:t> α/α &amp; χρονολογική σειρά τα εκδιδόμενα Χ.Ε. &amp; Ε.Ε. και οι ενεργούμενες κατά μήνα πληρωμές.</a:t>
            </a:r>
          </a:p>
          <a:p>
            <a:pPr marL="360363" indent="-333375" algn="just">
              <a:lnSpc>
                <a:spcPct val="160000"/>
              </a:lnSpc>
              <a:spcBef>
                <a:spcPts val="0"/>
              </a:spcBef>
              <a:tabLst>
                <a:tab pos="360363" algn="l"/>
              </a:tabLst>
            </a:pPr>
            <a:r>
              <a:rPr lang="el-GR" sz="1900" b="1" dirty="0" smtClean="0">
                <a:latin typeface="Calibri" pitchFamily="34" charset="0"/>
                <a:cs typeface="Calibri" pitchFamily="34" charset="0"/>
              </a:rPr>
              <a:t>3. </a:t>
            </a:r>
            <a:r>
              <a:rPr lang="el-GR" sz="1900" b="1" dirty="0" smtClean="0">
                <a:solidFill>
                  <a:srgbClr val="7030A0"/>
                </a:solidFill>
                <a:latin typeface="Calibri" pitchFamily="34" charset="0"/>
                <a:cs typeface="Calibri" pitchFamily="34" charset="0"/>
              </a:rPr>
              <a:t>Βιβλίο λογαριασμού δευτερευόντων διατακτών</a:t>
            </a:r>
            <a:r>
              <a:rPr lang="el-GR" sz="1900" b="1" dirty="0" smtClean="0">
                <a:latin typeface="Calibri" pitchFamily="34" charset="0"/>
                <a:cs typeface="Calibri" pitchFamily="34" charset="0"/>
              </a:rPr>
              <a:t>: </a:t>
            </a:r>
            <a:r>
              <a:rPr lang="el-GR" sz="1900" dirty="0" smtClean="0">
                <a:latin typeface="Calibri" pitchFamily="34" charset="0"/>
                <a:cs typeface="Calibri" pitchFamily="34" charset="0"/>
              </a:rPr>
              <a:t>καταχωρίζονται κατά διατάκτη, ΕΦ, Κ.Α.Ε. οι μεταβιβαζόμενες σε αυτούς πιστώσεις, τα κατά μήνα εκδιδόμενα Χ.Ε. &amp; οι εξοφλήσεις τους.</a:t>
            </a:r>
          </a:p>
          <a:p>
            <a:pPr marL="360363" indent="-333375" algn="just">
              <a:lnSpc>
                <a:spcPct val="160000"/>
              </a:lnSpc>
              <a:spcBef>
                <a:spcPts val="0"/>
              </a:spcBef>
              <a:tabLst>
                <a:tab pos="360363" algn="l"/>
              </a:tabLst>
            </a:pPr>
            <a:r>
              <a:rPr lang="el-GR" sz="1900" b="1" dirty="0" smtClean="0">
                <a:latin typeface="Calibri" pitchFamily="34" charset="0"/>
                <a:cs typeface="Calibri" pitchFamily="34" charset="0"/>
              </a:rPr>
              <a:t>4. </a:t>
            </a:r>
            <a:r>
              <a:rPr lang="el-GR" sz="1900" b="1" dirty="0" smtClean="0">
                <a:solidFill>
                  <a:srgbClr val="7030A0"/>
                </a:solidFill>
                <a:latin typeface="Calibri" pitchFamily="34" charset="0"/>
                <a:cs typeface="Calibri" pitchFamily="34" charset="0"/>
              </a:rPr>
              <a:t>Βιβλίο υπολόγων Χ.Ε.Π. &amp; προσωρινών Χ.Ε</a:t>
            </a:r>
            <a:r>
              <a:rPr lang="el-GR" sz="1900" b="1" dirty="0" smtClean="0">
                <a:latin typeface="Calibri" pitchFamily="34" charset="0"/>
                <a:cs typeface="Calibri" pitchFamily="34" charset="0"/>
              </a:rPr>
              <a:t>.: </a:t>
            </a:r>
            <a:r>
              <a:rPr lang="el-GR" sz="1900" dirty="0" smtClean="0">
                <a:latin typeface="Calibri" pitchFamily="34" charset="0"/>
                <a:cs typeface="Calibri" pitchFamily="34" charset="0"/>
              </a:rPr>
              <a:t>καταχωρίζονται ανά υπόλογο τα εκδιδόμενα Χ.Ε.Π.</a:t>
            </a:r>
          </a:p>
          <a:p>
            <a:pPr marL="360363" indent="-333375" algn="just">
              <a:lnSpc>
                <a:spcPct val="160000"/>
              </a:lnSpc>
              <a:spcBef>
                <a:spcPts val="0"/>
              </a:spcBef>
              <a:tabLst>
                <a:tab pos="360363" algn="l"/>
              </a:tabLst>
            </a:pPr>
            <a:r>
              <a:rPr lang="el-GR" sz="1900" b="1" dirty="0" smtClean="0">
                <a:latin typeface="Calibri" pitchFamily="34" charset="0"/>
                <a:cs typeface="Calibri" pitchFamily="34" charset="0"/>
              </a:rPr>
              <a:t>5. </a:t>
            </a:r>
            <a:r>
              <a:rPr lang="el-GR" sz="1900" b="1" dirty="0" smtClean="0">
                <a:solidFill>
                  <a:srgbClr val="7030A0"/>
                </a:solidFill>
                <a:latin typeface="Calibri" pitchFamily="34" charset="0"/>
                <a:cs typeface="Calibri" pitchFamily="34" charset="0"/>
              </a:rPr>
              <a:t>Ημερολόγιο εκδιδομένων προσωρινών Χ.Ε</a:t>
            </a:r>
            <a:r>
              <a:rPr lang="el-GR" sz="1900" b="1" dirty="0" smtClean="0">
                <a:latin typeface="Calibri" pitchFamily="34" charset="0"/>
                <a:cs typeface="Calibri" pitchFamily="34" charset="0"/>
              </a:rPr>
              <a:t>.</a:t>
            </a:r>
            <a:endParaRPr lang="el-GR" sz="1900" dirty="0" smtClean="0">
              <a:latin typeface="Calibri" pitchFamily="34" charset="0"/>
              <a:cs typeface="Calibri" pitchFamily="34" charset="0"/>
            </a:endParaRPr>
          </a:p>
          <a:p>
            <a:pPr marL="360363" indent="-333375" algn="just">
              <a:lnSpc>
                <a:spcPct val="170000"/>
              </a:lnSpc>
              <a:spcBef>
                <a:spcPts val="0"/>
              </a:spcBef>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84 Τηρούμενα Βιβλία από τις οικ. Υπηρεσίες των Φορέων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67</a:t>
            </a:fld>
            <a:endParaRPr lang="el-G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a:bodyPr>
          <a:lstStyle/>
          <a:p>
            <a:pPr>
              <a:buFont typeface="Wingdings" pitchFamily="2" charset="2"/>
              <a:buChar char="v"/>
            </a:pPr>
            <a:r>
              <a:rPr lang="el-GR" sz="2000" b="1" dirty="0" smtClean="0">
                <a:solidFill>
                  <a:srgbClr val="FF0000"/>
                </a:solidFill>
              </a:rPr>
              <a:t>Υποχρεωτική τήρηση μέσω ΟΠΣΔΠ: </a:t>
            </a:r>
          </a:p>
          <a:p>
            <a:endParaRPr lang="el-GR" sz="2000" b="1" dirty="0" smtClean="0">
              <a:solidFill>
                <a:srgbClr val="FF0000"/>
              </a:solidFill>
            </a:endParaRPr>
          </a:p>
          <a:p>
            <a:pPr marL="360363" indent="-333375" algn="just">
              <a:lnSpc>
                <a:spcPct val="150000"/>
              </a:lnSpc>
              <a:spcBef>
                <a:spcPts val="0"/>
              </a:spcBef>
            </a:pPr>
            <a:r>
              <a:rPr lang="el-GR" sz="2000" b="1" dirty="0" smtClean="0">
                <a:latin typeface="Calibri" pitchFamily="34" charset="0"/>
                <a:cs typeface="Calibri" pitchFamily="34" charset="0"/>
              </a:rPr>
              <a:t>6</a:t>
            </a:r>
            <a:r>
              <a:rPr lang="el-GR" sz="2000" b="1" dirty="0" smtClean="0">
                <a:solidFill>
                  <a:srgbClr val="7030A0"/>
                </a:solidFill>
                <a:latin typeface="Calibri" pitchFamily="34" charset="0"/>
                <a:cs typeface="Calibri" pitchFamily="34" charset="0"/>
              </a:rPr>
              <a:t>. </a:t>
            </a:r>
            <a:r>
              <a:rPr lang="el-GR" sz="2400" b="1" dirty="0" smtClean="0">
                <a:solidFill>
                  <a:srgbClr val="7030A0"/>
                </a:solidFill>
                <a:latin typeface="Calibri" pitchFamily="34" charset="0"/>
                <a:cs typeface="Calibri" pitchFamily="34" charset="0"/>
              </a:rPr>
              <a:t>Ημερολόγιο Χ.Ε. που εκδίδονται σε βάρος λογαριασμών εκτός προϋπολογισμού</a:t>
            </a:r>
            <a:r>
              <a:rPr lang="el-GR" sz="2400" b="1" dirty="0" smtClean="0">
                <a:latin typeface="Calibri" pitchFamily="34" charset="0"/>
                <a:cs typeface="Calibri" pitchFamily="34" charset="0"/>
              </a:rPr>
              <a:t>.</a:t>
            </a:r>
            <a:endParaRPr lang="el-GR" sz="2400" dirty="0" smtClean="0">
              <a:latin typeface="Calibri" pitchFamily="34" charset="0"/>
              <a:cs typeface="Calibri" pitchFamily="34" charset="0"/>
            </a:endParaRPr>
          </a:p>
          <a:p>
            <a:pPr marL="360363" indent="-333375" algn="just">
              <a:lnSpc>
                <a:spcPct val="150000"/>
              </a:lnSpc>
              <a:spcBef>
                <a:spcPts val="0"/>
              </a:spcBef>
            </a:pPr>
            <a:r>
              <a:rPr lang="el-GR" sz="2400" b="1" dirty="0" smtClean="0">
                <a:latin typeface="Calibri" pitchFamily="34" charset="0"/>
                <a:cs typeface="Calibri" pitchFamily="34" charset="0"/>
              </a:rPr>
              <a:t>7. </a:t>
            </a:r>
            <a:r>
              <a:rPr lang="el-GR" sz="2400" b="1" dirty="0" smtClean="0">
                <a:solidFill>
                  <a:srgbClr val="C00000"/>
                </a:solidFill>
                <a:latin typeface="Calibri" pitchFamily="34" charset="0"/>
                <a:cs typeface="Calibri" pitchFamily="34" charset="0"/>
              </a:rPr>
              <a:t>Βιβλίο προκαταβολών που χορηγούνται από τον </a:t>
            </a:r>
            <a:r>
              <a:rPr lang="el-GR" sz="2400" b="1" dirty="0" err="1" smtClean="0">
                <a:solidFill>
                  <a:srgbClr val="C00000"/>
                </a:solidFill>
                <a:latin typeface="Calibri" pitchFamily="34" charset="0"/>
                <a:cs typeface="Calibri" pitchFamily="34" charset="0"/>
              </a:rPr>
              <a:t>ΥπΟικ</a:t>
            </a:r>
            <a:r>
              <a:rPr lang="el-GR" sz="2400" b="1" dirty="0" smtClean="0">
                <a:solidFill>
                  <a:srgbClr val="C00000"/>
                </a:solidFill>
                <a:latin typeface="Calibri" pitchFamily="34" charset="0"/>
                <a:cs typeface="Calibri" pitchFamily="34" charset="0"/>
              </a:rPr>
              <a:t>., βάσει των άρθρ.114 του ν. 4270/2014.</a:t>
            </a:r>
            <a:endParaRPr lang="el-GR" sz="2400" dirty="0" smtClean="0">
              <a:solidFill>
                <a:srgbClr val="C00000"/>
              </a:solidFill>
              <a:latin typeface="Calibri" pitchFamily="34" charset="0"/>
              <a:cs typeface="Calibri" pitchFamily="34" charset="0"/>
            </a:endParaRPr>
          </a:p>
          <a:p>
            <a:pPr marL="360363" indent="-333375" algn="just">
              <a:lnSpc>
                <a:spcPct val="150000"/>
              </a:lnSpc>
              <a:spcBef>
                <a:spcPts val="0"/>
              </a:spcBef>
            </a:pPr>
            <a:r>
              <a:rPr lang="el-GR" sz="2400" b="1" dirty="0" smtClean="0">
                <a:latin typeface="Calibri" pitchFamily="34" charset="0"/>
                <a:cs typeface="Calibri" pitchFamily="34" charset="0"/>
              </a:rPr>
              <a:t>8.</a:t>
            </a:r>
            <a:r>
              <a:rPr lang="el-GR" sz="2400" b="1" dirty="0" smtClean="0">
                <a:solidFill>
                  <a:srgbClr val="7030A0"/>
                </a:solidFill>
                <a:latin typeface="Calibri" pitchFamily="34" charset="0"/>
                <a:cs typeface="Calibri" pitchFamily="34" charset="0"/>
              </a:rPr>
              <a:t>Ημερολόγιο Εντολών Μεταφοράς &amp; Πίστωσης λογαριασμού των εξοφλουμένων, μέσω της </a:t>
            </a:r>
            <a:r>
              <a:rPr lang="el-GR" sz="2400" b="1" dirty="0" err="1" smtClean="0">
                <a:solidFill>
                  <a:srgbClr val="7030A0"/>
                </a:solidFill>
                <a:latin typeface="Calibri" pitchFamily="34" charset="0"/>
                <a:cs typeface="Calibri" pitchFamily="34" charset="0"/>
              </a:rPr>
              <a:t>ΤτΕ</a:t>
            </a:r>
            <a:r>
              <a:rPr lang="el-GR" sz="2400" b="1" dirty="0" smtClean="0">
                <a:solidFill>
                  <a:srgbClr val="7030A0"/>
                </a:solidFill>
                <a:latin typeface="Calibri" pitchFamily="34" charset="0"/>
                <a:cs typeface="Calibri" pitchFamily="34" charset="0"/>
              </a:rPr>
              <a:t>, ΧΕ.</a:t>
            </a:r>
            <a:endParaRPr lang="el-GR" sz="2400" dirty="0" smtClean="0">
              <a:solidFill>
                <a:srgbClr val="7030A0"/>
              </a:solidFill>
              <a:latin typeface="Calibri" pitchFamily="34" charset="0"/>
              <a:cs typeface="Calibri" pitchFamily="34" charset="0"/>
            </a:endParaRPr>
          </a:p>
          <a:p>
            <a:pPr marL="360363" indent="-333375" algn="just">
              <a:lnSpc>
                <a:spcPct val="150000"/>
              </a:lnSpc>
              <a:spcBef>
                <a:spcPts val="0"/>
              </a:spcBef>
            </a:pPr>
            <a:r>
              <a:rPr lang="el-GR" sz="2400" b="1" dirty="0" smtClean="0">
                <a:latin typeface="Calibri" pitchFamily="34" charset="0"/>
                <a:cs typeface="Calibri" pitchFamily="34" charset="0"/>
              </a:rPr>
              <a:t>9. 	</a:t>
            </a:r>
            <a:r>
              <a:rPr lang="el-GR" sz="2400" b="1" dirty="0" smtClean="0">
                <a:solidFill>
                  <a:srgbClr val="C00000"/>
                </a:solidFill>
                <a:latin typeface="Calibri" pitchFamily="34" charset="0"/>
                <a:cs typeface="Calibri" pitchFamily="34" charset="0"/>
              </a:rPr>
              <a:t>Μητρώο Δικαιούχων.</a:t>
            </a:r>
            <a:endParaRPr lang="el-GR" sz="2400" dirty="0" smtClean="0">
              <a:solidFill>
                <a:srgbClr val="C00000"/>
              </a:solidFill>
              <a:latin typeface="Calibri" pitchFamily="34" charset="0"/>
              <a:cs typeface="Calibri" pitchFamily="34" charset="0"/>
            </a:endParaRPr>
          </a:p>
          <a:p>
            <a:pPr marL="360363" indent="-333375" algn="just">
              <a:lnSpc>
                <a:spcPct val="170000"/>
              </a:lnSpc>
              <a:spcBef>
                <a:spcPts val="0"/>
              </a:spcBef>
              <a:buFont typeface="Wingdings" pitchFamily="2" charset="2"/>
              <a:buChar char="Ø"/>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84 Τηρούμενα Βιβλία από τις οικ. Υπηρεσίες των Φορέων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68</a:t>
            </a:fld>
            <a:endParaRPr lang="el-G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a:bodyPr>
          <a:lstStyle/>
          <a:p>
            <a:pPr algn="just">
              <a:lnSpc>
                <a:spcPct val="150000"/>
              </a:lnSpc>
              <a:spcBef>
                <a:spcPts val="0"/>
              </a:spcBef>
              <a:buFont typeface="Wingdings" pitchFamily="2" charset="2"/>
              <a:buChar char="v"/>
            </a:pPr>
            <a:r>
              <a:rPr lang="el-GR" sz="2000" b="1" dirty="0" smtClean="0">
                <a:solidFill>
                  <a:srgbClr val="FF0000"/>
                </a:solidFill>
                <a:latin typeface="Calibri" pitchFamily="34" charset="0"/>
                <a:cs typeface="Calibri" pitchFamily="34" charset="0"/>
              </a:rPr>
              <a:t>Υποχρεωτική τήρηση μέσω ΟΠΣΔΠ: </a:t>
            </a:r>
            <a:r>
              <a:rPr lang="el-GR" sz="2000" dirty="0" smtClean="0">
                <a:latin typeface="Calibri" pitchFamily="34" charset="0"/>
                <a:cs typeface="Calibri" pitchFamily="34" charset="0"/>
              </a:rPr>
              <a:t>επιπρόσθετα (χειρόγραφα ή ηλεκτρονικά):</a:t>
            </a:r>
          </a:p>
          <a:p>
            <a:pPr marL="360363" indent="-333375" algn="just">
              <a:lnSpc>
                <a:spcPct val="150000"/>
              </a:lnSpc>
              <a:spcBef>
                <a:spcPts val="0"/>
              </a:spcBef>
            </a:pPr>
            <a:r>
              <a:rPr lang="el-GR" sz="2000" b="1" dirty="0" smtClean="0">
                <a:latin typeface="Calibri" pitchFamily="34" charset="0"/>
                <a:cs typeface="Calibri" pitchFamily="34" charset="0"/>
              </a:rPr>
              <a:t>1. Μητρώο Κατασχέσεων </a:t>
            </a:r>
            <a:r>
              <a:rPr lang="el-GR" sz="2000" b="1" dirty="0" smtClean="0">
                <a:solidFill>
                  <a:srgbClr val="00B050"/>
                </a:solidFill>
                <a:latin typeface="Calibri" pitchFamily="34" charset="0"/>
                <a:cs typeface="Calibri" pitchFamily="34" charset="0"/>
              </a:rPr>
              <a:t>[Παράρτημα III, όμοιο με το συν/</a:t>
            </a:r>
            <a:r>
              <a:rPr lang="el-GR" sz="2000" b="1" dirty="0" err="1" smtClean="0">
                <a:solidFill>
                  <a:srgbClr val="00B050"/>
                </a:solidFill>
                <a:latin typeface="Calibri" pitchFamily="34" charset="0"/>
                <a:cs typeface="Calibri" pitchFamily="34" charset="0"/>
              </a:rPr>
              <a:t>νο</a:t>
            </a:r>
            <a:r>
              <a:rPr lang="el-GR" sz="2000" b="1" dirty="0" smtClean="0">
                <a:solidFill>
                  <a:srgbClr val="00B050"/>
                </a:solidFill>
                <a:latin typeface="Calibri" pitchFamily="34" charset="0"/>
                <a:cs typeface="Calibri" pitchFamily="34" charset="0"/>
              </a:rPr>
              <a:t> σχετικό υπόδειγμα στο Παράρτημα της </a:t>
            </a:r>
            <a:r>
              <a:rPr lang="el-GR" sz="2000" b="1" dirty="0" err="1" smtClean="0">
                <a:solidFill>
                  <a:srgbClr val="00B050"/>
                </a:solidFill>
                <a:latin typeface="Calibri" pitchFamily="34" charset="0"/>
                <a:cs typeface="Calibri" pitchFamily="34" charset="0"/>
              </a:rPr>
              <a:t>αριθμ</a:t>
            </a:r>
            <a:r>
              <a:rPr lang="el-GR" sz="2000" b="1" dirty="0" smtClean="0">
                <a:solidFill>
                  <a:srgbClr val="00B050"/>
                </a:solidFill>
                <a:latin typeface="Calibri" pitchFamily="34" charset="0"/>
                <a:cs typeface="Calibri" pitchFamily="34" charset="0"/>
              </a:rPr>
              <a:t>. 2/107929/0026/1.12.2013 (Β.3172) Κ.Υ.Α.].</a:t>
            </a:r>
          </a:p>
          <a:p>
            <a:pPr marL="360363" indent="-333375" algn="just">
              <a:lnSpc>
                <a:spcPct val="150000"/>
              </a:lnSpc>
              <a:spcBef>
                <a:spcPts val="0"/>
              </a:spcBef>
            </a:pPr>
            <a:r>
              <a:rPr lang="el-GR" sz="2000" b="1" dirty="0" smtClean="0">
                <a:latin typeface="Calibri" pitchFamily="34" charset="0"/>
                <a:cs typeface="Calibri" pitchFamily="34" charset="0"/>
              </a:rPr>
              <a:t>2. Μητρώο Εκχωρήσεων </a:t>
            </a:r>
            <a:r>
              <a:rPr lang="el-GR" sz="2000" b="1" dirty="0" smtClean="0">
                <a:solidFill>
                  <a:srgbClr val="00B050"/>
                </a:solidFill>
                <a:latin typeface="Calibri" pitchFamily="34" charset="0"/>
                <a:cs typeface="Calibri" pitchFamily="34" charset="0"/>
              </a:rPr>
              <a:t>[Παράρτημα IV, όμοιο με το συν/</a:t>
            </a:r>
            <a:r>
              <a:rPr lang="el-GR" sz="2000" b="1" dirty="0" err="1" smtClean="0">
                <a:solidFill>
                  <a:srgbClr val="00B050"/>
                </a:solidFill>
                <a:latin typeface="Calibri" pitchFamily="34" charset="0"/>
                <a:cs typeface="Calibri" pitchFamily="34" charset="0"/>
              </a:rPr>
              <a:t>νο</a:t>
            </a:r>
            <a:r>
              <a:rPr lang="el-GR" sz="2000" b="1" dirty="0" smtClean="0">
                <a:solidFill>
                  <a:srgbClr val="00B050"/>
                </a:solidFill>
                <a:latin typeface="Calibri" pitchFamily="34" charset="0"/>
                <a:cs typeface="Calibri" pitchFamily="34" charset="0"/>
              </a:rPr>
              <a:t> σχετικό υπόδειγμα στο Παράρτημα της </a:t>
            </a:r>
            <a:r>
              <a:rPr lang="el-GR" sz="2000" b="1" dirty="0" err="1" smtClean="0">
                <a:solidFill>
                  <a:srgbClr val="00B050"/>
                </a:solidFill>
                <a:latin typeface="Calibri" pitchFamily="34" charset="0"/>
                <a:cs typeface="Calibri" pitchFamily="34" charset="0"/>
              </a:rPr>
              <a:t>αριθμ</a:t>
            </a:r>
            <a:r>
              <a:rPr lang="el-GR" sz="2000" b="1" dirty="0" smtClean="0">
                <a:solidFill>
                  <a:srgbClr val="00B050"/>
                </a:solidFill>
                <a:latin typeface="Calibri" pitchFamily="34" charset="0"/>
                <a:cs typeface="Calibri" pitchFamily="34" charset="0"/>
              </a:rPr>
              <a:t>. 2/107929/0026/1-12-2013 (Β.3172) Κ.Υ.Α.].</a:t>
            </a:r>
          </a:p>
          <a:p>
            <a:pPr marL="360363" indent="-333375" algn="just">
              <a:lnSpc>
                <a:spcPct val="150000"/>
              </a:lnSpc>
              <a:spcBef>
                <a:spcPts val="0"/>
              </a:spcBef>
            </a:pPr>
            <a:r>
              <a:rPr lang="el-GR" sz="2000" dirty="0" smtClean="0">
                <a:latin typeface="Calibri" pitchFamily="34" charset="0"/>
                <a:cs typeface="Calibri" pitchFamily="34" charset="0"/>
              </a:rPr>
              <a:t>3. </a:t>
            </a:r>
            <a:r>
              <a:rPr lang="el-GR" sz="2000" b="1" dirty="0" smtClean="0">
                <a:latin typeface="Calibri" pitchFamily="34" charset="0"/>
                <a:cs typeface="Calibri" pitchFamily="34" charset="0"/>
              </a:rPr>
              <a:t>Μητρώο Υπαλλήλων </a:t>
            </a:r>
            <a:r>
              <a:rPr lang="el-GR" sz="2000" b="1" dirty="0" smtClean="0">
                <a:solidFill>
                  <a:srgbClr val="00B050"/>
                </a:solidFill>
                <a:latin typeface="Calibri" pitchFamily="34" charset="0"/>
                <a:cs typeface="Calibri" pitchFamily="34" charset="0"/>
              </a:rPr>
              <a:t>(Παράρτημα V - ενδεικτικό υπόδειγμα Μητρώου Υπαλλήλων)</a:t>
            </a:r>
            <a:endParaRPr lang="el-GR" sz="2000" dirty="0" smtClean="0">
              <a:latin typeface="Calibri" pitchFamily="34" charset="0"/>
              <a:cs typeface="Calibri" pitchFamily="34" charset="0"/>
            </a:endParaRPr>
          </a:p>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Εξουσιοδοτική διάταξη στον </a:t>
            </a:r>
            <a:r>
              <a:rPr lang="el-GR" sz="2000" dirty="0" err="1" smtClean="0">
                <a:latin typeface="Calibri" pitchFamily="34" charset="0"/>
                <a:cs typeface="Calibri" pitchFamily="34" charset="0"/>
              </a:rPr>
              <a:t>ΥπΟικ</a:t>
            </a:r>
            <a:r>
              <a:rPr lang="el-GR" sz="2000" dirty="0" smtClean="0">
                <a:latin typeface="Calibri" pitchFamily="34" charset="0"/>
                <a:cs typeface="Calibri" pitchFamily="34" charset="0"/>
              </a:rPr>
              <a:t>. για ρύθμιση λοιπών ζητημάτων εφαρμογής.</a:t>
            </a:r>
          </a:p>
          <a:p>
            <a:pPr marL="360363" indent="-333375" algn="just">
              <a:lnSpc>
                <a:spcPct val="160000"/>
              </a:lnSpc>
              <a:spcBef>
                <a:spcPts val="0"/>
              </a:spcBef>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84 Τηρούμενα Βιβλία από τις οικ. Υπηρεσίες των Φορέων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69</a:t>
            </a:fld>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71604" y="142852"/>
            <a:ext cx="6886596" cy="428629"/>
          </a:xfrm>
          <a:noFill/>
        </p:spPr>
        <p:txBody>
          <a:bodyPr>
            <a:normAutofit/>
          </a:bodyPr>
          <a:lstStyle/>
          <a:p>
            <a:pPr algn="ctr"/>
            <a:r>
              <a:rPr lang="el-GR" sz="20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alibri" pitchFamily="34" charset="0"/>
                <a:cs typeface="Calibri" pitchFamily="34" charset="0"/>
              </a:rPr>
              <a:t>Άρθρα 17 - 32, ν.4270/2014</a:t>
            </a:r>
            <a:endParaRPr lang="el-GR" sz="20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642918"/>
            <a:ext cx="8001056" cy="5429288"/>
          </a:xfrm>
          <a:solidFill>
            <a:schemeClr val="bg1"/>
          </a:solidFill>
          <a:ln>
            <a:solidFill>
              <a:srgbClr val="FFC000"/>
            </a:solidFill>
          </a:ln>
        </p:spPr>
        <p:txBody>
          <a:bodyPr>
            <a:normAutofit fontScale="25000" lnSpcReduction="20000"/>
          </a:bodyPr>
          <a:lstStyle/>
          <a:p>
            <a:pPr marL="541782" indent="-514350" algn="just">
              <a:lnSpc>
                <a:spcPct val="170000"/>
              </a:lnSpc>
              <a:spcBef>
                <a:spcPts val="0"/>
              </a:spcBef>
              <a:buFont typeface="+mj-lt"/>
              <a:buAutoNum type="arabicPeriod"/>
            </a:pPr>
            <a:r>
              <a:rPr lang="el-GR" sz="7200" b="1" dirty="0" smtClean="0">
                <a:solidFill>
                  <a:srgbClr val="FF0000"/>
                </a:solidFill>
                <a:latin typeface="Calibri" pitchFamily="34" charset="0"/>
                <a:cs typeface="Calibri" pitchFamily="34" charset="0"/>
              </a:rPr>
              <a:t>Η Βουλή των Ελλήνων</a:t>
            </a:r>
          </a:p>
          <a:p>
            <a:pPr marL="541782" indent="-514350" algn="just">
              <a:lnSpc>
                <a:spcPct val="170000"/>
              </a:lnSpc>
              <a:spcBef>
                <a:spcPts val="0"/>
              </a:spcBef>
              <a:buFont typeface="+mj-lt"/>
              <a:buAutoNum type="arabicPeriod"/>
            </a:pPr>
            <a:r>
              <a:rPr lang="el-GR" sz="7200" dirty="0" smtClean="0">
                <a:latin typeface="Calibri" pitchFamily="34" charset="0"/>
                <a:cs typeface="Calibri" pitchFamily="34" charset="0"/>
              </a:rPr>
              <a:t>Το Υπουργικό Συμβούλιο</a:t>
            </a:r>
          </a:p>
          <a:p>
            <a:pPr marL="541782" indent="-514350" algn="just">
              <a:lnSpc>
                <a:spcPct val="170000"/>
              </a:lnSpc>
              <a:spcBef>
                <a:spcPts val="0"/>
              </a:spcBef>
              <a:buFont typeface="+mj-lt"/>
              <a:buAutoNum type="arabicPeriod"/>
            </a:pPr>
            <a:r>
              <a:rPr lang="el-GR" sz="7200" b="1" dirty="0" smtClean="0">
                <a:latin typeface="Calibri" pitchFamily="34" charset="0"/>
                <a:cs typeface="Calibri" pitchFamily="34" charset="0"/>
              </a:rPr>
              <a:t>Ο Υπουργός Οικονομικών</a:t>
            </a:r>
          </a:p>
          <a:p>
            <a:pPr marL="541782" indent="-514350" algn="just">
              <a:lnSpc>
                <a:spcPct val="170000"/>
              </a:lnSpc>
              <a:spcBef>
                <a:spcPts val="0"/>
              </a:spcBef>
              <a:buFont typeface="+mj-lt"/>
              <a:buAutoNum type="arabicPeriod"/>
            </a:pPr>
            <a:r>
              <a:rPr lang="el-GR" sz="7200" b="1" dirty="0" smtClean="0">
                <a:solidFill>
                  <a:srgbClr val="FF0000"/>
                </a:solidFill>
                <a:latin typeface="Calibri" pitchFamily="34" charset="0"/>
                <a:cs typeface="Calibri" pitchFamily="34" charset="0"/>
              </a:rPr>
              <a:t>Το Γενικό Λογιστήριο του Κράτους</a:t>
            </a:r>
          </a:p>
          <a:p>
            <a:pPr marL="541782" indent="-514350" algn="just">
              <a:lnSpc>
                <a:spcPct val="170000"/>
              </a:lnSpc>
              <a:spcBef>
                <a:spcPts val="0"/>
              </a:spcBef>
              <a:buFont typeface="+mj-lt"/>
              <a:buAutoNum type="arabicPeriod"/>
            </a:pPr>
            <a:r>
              <a:rPr lang="el-GR" sz="7200" dirty="0" smtClean="0">
                <a:latin typeface="Calibri" pitchFamily="34" charset="0"/>
                <a:cs typeface="Calibri" pitchFamily="34" charset="0"/>
              </a:rPr>
              <a:t>Οι </a:t>
            </a:r>
            <a:r>
              <a:rPr lang="el-GR" sz="7200" b="1" dirty="0" smtClean="0">
                <a:latin typeface="Calibri" pitchFamily="34" charset="0"/>
                <a:cs typeface="Calibri" pitchFamily="34" charset="0"/>
              </a:rPr>
              <a:t>Υπουργοί και λοιποί επικεφαλής της Γενικής Κυβέρνησης</a:t>
            </a:r>
          </a:p>
          <a:p>
            <a:pPr marL="541782" indent="-514350" algn="just">
              <a:lnSpc>
                <a:spcPct val="170000"/>
              </a:lnSpc>
              <a:spcBef>
                <a:spcPts val="0"/>
              </a:spcBef>
              <a:buFont typeface="+mj-lt"/>
              <a:buAutoNum type="arabicPeriod"/>
            </a:pPr>
            <a:r>
              <a:rPr lang="el-GR" sz="7200" dirty="0" smtClean="0">
                <a:latin typeface="Calibri" pitchFamily="34" charset="0"/>
                <a:cs typeface="Calibri" pitchFamily="34" charset="0"/>
              </a:rPr>
              <a:t>Ο </a:t>
            </a:r>
            <a:r>
              <a:rPr lang="el-GR" sz="7200" b="1" dirty="0" smtClean="0">
                <a:latin typeface="Calibri" pitchFamily="34" charset="0"/>
                <a:cs typeface="Calibri" pitchFamily="34" charset="0"/>
              </a:rPr>
              <a:t>Υπουργός Ανάπτυξης και Ανταγωνιστικότητας</a:t>
            </a:r>
          </a:p>
          <a:p>
            <a:pPr marL="541782" indent="-514350" algn="just">
              <a:lnSpc>
                <a:spcPct val="170000"/>
              </a:lnSpc>
              <a:spcBef>
                <a:spcPts val="0"/>
              </a:spcBef>
              <a:buFont typeface="+mj-lt"/>
              <a:buAutoNum type="arabicPeriod"/>
            </a:pPr>
            <a:r>
              <a:rPr lang="el-GR" sz="7200" dirty="0" smtClean="0">
                <a:solidFill>
                  <a:srgbClr val="7030A0"/>
                </a:solidFill>
                <a:latin typeface="Calibri" pitchFamily="34" charset="0"/>
                <a:cs typeface="Calibri" pitchFamily="34" charset="0"/>
              </a:rPr>
              <a:t>Οι </a:t>
            </a:r>
            <a:r>
              <a:rPr lang="el-GR" sz="7200" b="1" dirty="0" smtClean="0">
                <a:solidFill>
                  <a:srgbClr val="7030A0"/>
                </a:solidFill>
                <a:latin typeface="Calibri" pitchFamily="34" charset="0"/>
                <a:cs typeface="Calibri" pitchFamily="34" charset="0"/>
              </a:rPr>
              <a:t>προϊστάμενοι οικονομικών υπηρεσιών των Υπουργείων</a:t>
            </a:r>
          </a:p>
          <a:p>
            <a:pPr marL="541782" indent="-514350" algn="just">
              <a:lnSpc>
                <a:spcPct val="170000"/>
              </a:lnSpc>
              <a:spcBef>
                <a:spcPts val="0"/>
              </a:spcBef>
              <a:buFont typeface="+mj-lt"/>
              <a:buAutoNum type="arabicPeriod"/>
            </a:pPr>
            <a:r>
              <a:rPr lang="el-GR" sz="7200" dirty="0" smtClean="0">
                <a:solidFill>
                  <a:srgbClr val="7030A0"/>
                </a:solidFill>
                <a:latin typeface="Calibri" pitchFamily="34" charset="0"/>
                <a:cs typeface="Calibri" pitchFamily="34" charset="0"/>
              </a:rPr>
              <a:t>Οι </a:t>
            </a:r>
            <a:r>
              <a:rPr lang="el-GR" sz="7200" b="1" dirty="0" smtClean="0">
                <a:solidFill>
                  <a:srgbClr val="7030A0"/>
                </a:solidFill>
                <a:latin typeface="Calibri" pitchFamily="34" charset="0"/>
                <a:cs typeface="Calibri" pitchFamily="34" charset="0"/>
              </a:rPr>
              <a:t>προϊστάμενοι οικονομικών υπηρεσιών λοιπών φορέων της ΓΚ</a:t>
            </a:r>
          </a:p>
          <a:p>
            <a:pPr marL="541782" indent="-514350" algn="just">
              <a:lnSpc>
                <a:spcPct val="170000"/>
              </a:lnSpc>
              <a:spcBef>
                <a:spcPts val="0"/>
              </a:spcBef>
              <a:buFont typeface="+mj-lt"/>
              <a:buAutoNum type="arabicPeriod"/>
            </a:pPr>
            <a:r>
              <a:rPr lang="el-GR" sz="7200" dirty="0" smtClean="0">
                <a:latin typeface="Calibri" pitchFamily="34" charset="0"/>
                <a:cs typeface="Calibri" pitchFamily="34" charset="0"/>
              </a:rPr>
              <a:t>Το Παρατηρητήριο Οικονομικής Αυτοτέλειας των Ο.Τ.Α.</a:t>
            </a:r>
          </a:p>
          <a:p>
            <a:pPr marL="541782" indent="-514350" algn="just">
              <a:lnSpc>
                <a:spcPct val="170000"/>
              </a:lnSpc>
              <a:spcBef>
                <a:spcPts val="0"/>
              </a:spcBef>
              <a:buFont typeface="+mj-lt"/>
              <a:buAutoNum type="arabicPeriod"/>
            </a:pPr>
            <a:r>
              <a:rPr lang="el-GR" sz="7200" dirty="0" smtClean="0">
                <a:latin typeface="Calibri" pitchFamily="34" charset="0"/>
                <a:cs typeface="Calibri" pitchFamily="34" charset="0"/>
              </a:rPr>
              <a:t>Το Γραφείο Προϋπολογισμού του Κράτους στη Βουλή</a:t>
            </a:r>
          </a:p>
          <a:p>
            <a:pPr marL="541782" indent="-514350" algn="just">
              <a:lnSpc>
                <a:spcPct val="170000"/>
              </a:lnSpc>
              <a:spcBef>
                <a:spcPts val="0"/>
              </a:spcBef>
              <a:buFont typeface="+mj-lt"/>
              <a:buAutoNum type="arabicPeriod"/>
            </a:pPr>
            <a:r>
              <a:rPr lang="el-GR" sz="7200" dirty="0" smtClean="0">
                <a:latin typeface="Calibri" pitchFamily="34" charset="0"/>
                <a:cs typeface="Calibri" pitchFamily="34" charset="0"/>
              </a:rPr>
              <a:t>Το Ελληνικό Δημοσιονομικό Συμβούλιο</a:t>
            </a:r>
          </a:p>
          <a:p>
            <a:pPr marL="541782" indent="-514350" algn="just">
              <a:lnSpc>
                <a:spcPct val="170000"/>
              </a:lnSpc>
              <a:spcBef>
                <a:spcPts val="0"/>
              </a:spcBef>
              <a:buFont typeface="+mj-lt"/>
              <a:buAutoNum type="arabicPeriod"/>
            </a:pPr>
            <a:r>
              <a:rPr lang="el-GR" sz="7200" dirty="0" smtClean="0">
                <a:latin typeface="Calibri" pitchFamily="34" charset="0"/>
                <a:cs typeface="Calibri" pitchFamily="34" charset="0"/>
              </a:rPr>
              <a:t>Ο Οργανισμός Διαχείρισης του Δημόσιου Χρέους</a:t>
            </a:r>
          </a:p>
          <a:p>
            <a:pPr marL="541782" indent="-514350" algn="just">
              <a:lnSpc>
                <a:spcPct val="170000"/>
              </a:lnSpc>
              <a:spcBef>
                <a:spcPts val="0"/>
              </a:spcBef>
              <a:buFont typeface="+mj-lt"/>
              <a:buAutoNum type="arabicPeriod"/>
            </a:pPr>
            <a:r>
              <a:rPr lang="el-GR" sz="7200" b="1" dirty="0" smtClean="0">
                <a:solidFill>
                  <a:srgbClr val="FF0000"/>
                </a:solidFill>
                <a:latin typeface="Calibri" pitchFamily="34" charset="0"/>
                <a:cs typeface="Calibri" pitchFamily="34" charset="0"/>
              </a:rPr>
              <a:t>Το Ελεγκτικό Συνέδριο</a:t>
            </a:r>
          </a:p>
          <a:p>
            <a:pPr marL="360363" indent="-333375" algn="just">
              <a:lnSpc>
                <a:spcPct val="170000"/>
              </a:lnSpc>
              <a:spcBef>
                <a:spcPts val="0"/>
              </a:spcBef>
            </a:pPr>
            <a:endParaRPr lang="el-GR" sz="7200" b="1" dirty="0" smtClean="0">
              <a:latin typeface="Calibri" pitchFamily="34" charset="0"/>
              <a:cs typeface="Calibri" pitchFamily="34" charset="0"/>
            </a:endParaRPr>
          </a:p>
          <a:p>
            <a:pPr algn="just">
              <a:lnSpc>
                <a:spcPct val="170000"/>
              </a:lnSpc>
              <a:spcBef>
                <a:spcPts val="0"/>
              </a:spcBef>
            </a:pPr>
            <a:r>
              <a:rPr lang="el-GR" sz="4500" b="1" dirty="0" smtClean="0">
                <a:solidFill>
                  <a:schemeClr val="tx1"/>
                </a:solidFill>
                <a:latin typeface="Calibri" pitchFamily="34" charset="0"/>
                <a:cs typeface="Calibri" pitchFamily="34" charset="0"/>
              </a:rPr>
              <a:t>						</a:t>
            </a:r>
          </a:p>
          <a:p>
            <a:pPr algn="ctr"/>
            <a:r>
              <a:rPr lang="el-GR" sz="3200" b="1" dirty="0" smtClean="0">
                <a:solidFill>
                  <a:schemeClr val="tx1"/>
                </a:solidFill>
                <a:latin typeface="Calibri" pitchFamily="34" charset="0"/>
                <a:cs typeface="Calibri" pitchFamily="34" charset="0"/>
              </a:rPr>
              <a:t>				</a:t>
            </a: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a:t>
            </a:fld>
            <a:endParaRPr lang="el-G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85794"/>
            <a:ext cx="8001056" cy="5786478"/>
          </a:xfrm>
          <a:noFill/>
          <a:ln>
            <a:noFill/>
          </a:ln>
        </p:spPr>
        <p:txBody>
          <a:bodyPr>
            <a:normAutofit/>
          </a:bodyPr>
          <a:lstStyle/>
          <a:p>
            <a:pPr marL="176213" indent="-149225" algn="just">
              <a:lnSpc>
                <a:spcPct val="150000"/>
              </a:lnSpc>
              <a:spcBef>
                <a:spcPts val="0"/>
              </a:spcBef>
              <a:buFont typeface="Wingdings" pitchFamily="2" charset="2"/>
              <a:buChar char="Ø"/>
            </a:pPr>
            <a:r>
              <a:rPr lang="el-GR" sz="2400" dirty="0" smtClean="0">
                <a:latin typeface="Calibri" pitchFamily="34" charset="0"/>
                <a:cs typeface="Calibri" pitchFamily="34" charset="0"/>
              </a:rPr>
              <a:t>Οριοθέτηση της ευθύνης των αρμόδιων οργάνων  των οικ. υπηρεσιών των φορέων του Δημοσίου που διενεργούν: </a:t>
            </a:r>
          </a:p>
          <a:p>
            <a:pPr marL="484188" indent="-457200" algn="just">
              <a:lnSpc>
                <a:spcPct val="150000"/>
              </a:lnSpc>
              <a:spcBef>
                <a:spcPts val="0"/>
              </a:spcBef>
              <a:buAutoNum type="arabicParenR"/>
              <a:tabLst>
                <a:tab pos="360363" algn="l"/>
              </a:tabLst>
            </a:pPr>
            <a:r>
              <a:rPr lang="el-GR" sz="2400" b="1" dirty="0" smtClean="0">
                <a:solidFill>
                  <a:srgbClr val="FF0000"/>
                </a:solidFill>
                <a:latin typeface="Calibri" pitchFamily="34" charset="0"/>
                <a:cs typeface="Calibri" pitchFamily="34" charset="0"/>
              </a:rPr>
              <a:t>τον έλεγχο, την εκκαθάριση &amp; την </a:t>
            </a:r>
            <a:r>
              <a:rPr lang="el-GR" sz="2400" b="1" dirty="0" err="1" smtClean="0">
                <a:solidFill>
                  <a:srgbClr val="FF0000"/>
                </a:solidFill>
                <a:latin typeface="Calibri" pitchFamily="34" charset="0"/>
                <a:cs typeface="Calibri" pitchFamily="34" charset="0"/>
              </a:rPr>
              <a:t>ενταλματοποίηση</a:t>
            </a:r>
            <a:r>
              <a:rPr lang="el-GR" sz="2400" b="1" dirty="0" smtClean="0">
                <a:solidFill>
                  <a:srgbClr val="FF0000"/>
                </a:solidFill>
                <a:latin typeface="Calibri" pitchFamily="34" charset="0"/>
                <a:cs typeface="Calibri" pitchFamily="34" charset="0"/>
              </a:rPr>
              <a:t> των δαπανών, &amp; την τήρηση των βιβλίων </a:t>
            </a:r>
          </a:p>
          <a:p>
            <a:pPr marL="484188" indent="-457200" algn="ctr">
              <a:lnSpc>
                <a:spcPct val="150000"/>
              </a:lnSpc>
              <a:spcBef>
                <a:spcPts val="0"/>
              </a:spcBef>
              <a:tabLst>
                <a:tab pos="360363" algn="l"/>
              </a:tabLst>
            </a:pPr>
            <a:r>
              <a:rPr lang="el-GR" sz="2400" b="1" dirty="0" smtClean="0">
                <a:solidFill>
                  <a:srgbClr val="FF0000"/>
                </a:solidFill>
                <a:latin typeface="Calibri" pitchFamily="34" charset="0"/>
                <a:cs typeface="Calibri" pitchFamily="34" charset="0"/>
              </a:rPr>
              <a:t>&amp; </a:t>
            </a:r>
          </a:p>
          <a:p>
            <a:pPr marL="484188" indent="-457200" algn="just">
              <a:lnSpc>
                <a:spcPct val="150000"/>
              </a:lnSpc>
              <a:spcBef>
                <a:spcPts val="0"/>
              </a:spcBef>
              <a:tabLst>
                <a:tab pos="360363" algn="l"/>
              </a:tabLst>
            </a:pPr>
            <a:r>
              <a:rPr lang="el-GR" sz="2400" b="1" dirty="0" smtClean="0">
                <a:solidFill>
                  <a:srgbClr val="FF0000"/>
                </a:solidFill>
                <a:latin typeface="Calibri" pitchFamily="34" charset="0"/>
                <a:cs typeface="Calibri" pitchFamily="34" charset="0"/>
              </a:rPr>
              <a:t>2)   την εξόφληση &amp; το συμψηφισμό των Χ.Ε</a:t>
            </a:r>
            <a:r>
              <a:rPr lang="el-GR" sz="2400" dirty="0" smtClean="0">
                <a:solidFill>
                  <a:srgbClr val="FF0000"/>
                </a:solidFill>
                <a:latin typeface="Calibri" pitchFamily="34" charset="0"/>
                <a:cs typeface="Calibri" pitchFamily="34" charset="0"/>
              </a:rPr>
              <a:t>.</a:t>
            </a:r>
            <a:r>
              <a:rPr lang="el-GR" sz="2400" dirty="0" smtClean="0">
                <a:latin typeface="Calibri" pitchFamily="34" charset="0"/>
                <a:cs typeface="Calibri" pitchFamily="34" charset="0"/>
              </a:rPr>
              <a:t>	</a:t>
            </a: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85 Αρμόδια όργανα &amp; ευθύνη αυτών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70</a:t>
            </a:fld>
            <a:endParaRPr lang="el-G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a:bodyPr>
          <a:lstStyle/>
          <a:p>
            <a:pPr marL="176213" indent="-149225" algn="just">
              <a:lnSpc>
                <a:spcPct val="160000"/>
              </a:lnSpc>
              <a:spcBef>
                <a:spcPts val="0"/>
              </a:spcBef>
              <a:buFont typeface="Wingdings" pitchFamily="2" charset="2"/>
              <a:buChar char="Ø"/>
            </a:pPr>
            <a:r>
              <a:rPr lang="el-GR" sz="2000" dirty="0" smtClean="0">
                <a:latin typeface="Calibri" pitchFamily="34" charset="0"/>
                <a:cs typeface="Calibri" pitchFamily="34" charset="0"/>
              </a:rPr>
              <a:t>Προσδιορισμός ευθύνης Π.Ο.Υ. &amp; των προϊσταμένων/επικεφαλής των Τμημάτων/Γραφείων &amp; των υπαλλήλων, </a:t>
            </a:r>
            <a:r>
              <a:rPr lang="el-GR" sz="2000" b="1" dirty="0" smtClean="0">
                <a:latin typeface="Calibri" pitchFamily="34" charset="0"/>
                <a:cs typeface="Calibri" pitchFamily="34" charset="0"/>
              </a:rPr>
              <a:t>κατά λόγο αρμοδιότητας</a:t>
            </a:r>
            <a:r>
              <a:rPr lang="el-GR" sz="2000" dirty="0" smtClean="0">
                <a:latin typeface="Calibri" pitchFamily="34" charset="0"/>
                <a:cs typeface="Calibri" pitchFamily="34" charset="0"/>
              </a:rPr>
              <a:t>, με τις διατάξεις του </a:t>
            </a:r>
            <a:r>
              <a:rPr lang="el-GR" sz="2000" b="1" dirty="0" smtClean="0">
                <a:solidFill>
                  <a:srgbClr val="00B050"/>
                </a:solidFill>
                <a:latin typeface="Calibri" pitchFamily="34" charset="0"/>
                <a:cs typeface="Calibri" pitchFamily="34" charset="0"/>
              </a:rPr>
              <a:t>άρθρ. 26 </a:t>
            </a:r>
            <a:r>
              <a:rPr lang="el-GR" sz="2000" dirty="0" smtClean="0">
                <a:latin typeface="Calibri" pitchFamily="34" charset="0"/>
                <a:cs typeface="Calibri" pitchFamily="34" charset="0"/>
              </a:rPr>
              <a:t>του ν. 4270/2014 &amp; § 3 αρθρ.85. Διακρίνεται σε:</a:t>
            </a:r>
          </a:p>
          <a:p>
            <a:pPr marL="176213" indent="-149225" algn="just">
              <a:lnSpc>
                <a:spcPct val="160000"/>
              </a:lnSpc>
              <a:spcBef>
                <a:spcPts val="0"/>
              </a:spcBef>
            </a:pPr>
            <a:endParaRPr lang="el-GR" sz="2000" dirty="0" smtClean="0">
              <a:latin typeface="Calibri" pitchFamily="34" charset="0"/>
              <a:cs typeface="Calibri" pitchFamily="34" charset="0"/>
            </a:endParaRPr>
          </a:p>
          <a:p>
            <a:pPr marL="360363" indent="-333375" algn="just">
              <a:lnSpc>
                <a:spcPct val="160000"/>
              </a:lnSpc>
              <a:spcBef>
                <a:spcPts val="0"/>
              </a:spcBef>
            </a:pPr>
            <a:r>
              <a:rPr lang="el-GR" sz="2000" dirty="0" smtClean="0">
                <a:latin typeface="Calibri" pitchFamily="34" charset="0"/>
                <a:cs typeface="Calibri" pitchFamily="34" charset="0"/>
              </a:rPr>
              <a:t>	</a:t>
            </a:r>
            <a:r>
              <a:rPr lang="el-GR" sz="2000" dirty="0" smtClean="0">
                <a:solidFill>
                  <a:srgbClr val="00B050"/>
                </a:solidFill>
                <a:latin typeface="Calibri" pitchFamily="34" charset="0"/>
                <a:cs typeface="Calibri" pitchFamily="34" charset="0"/>
              </a:rPr>
              <a:t>α)</a:t>
            </a:r>
            <a:r>
              <a:rPr lang="el-GR" sz="2000" dirty="0" smtClean="0">
                <a:latin typeface="Calibri" pitchFamily="34" charset="0"/>
                <a:cs typeface="Calibri" pitchFamily="34" charset="0"/>
              </a:rPr>
              <a:t> </a:t>
            </a:r>
            <a:r>
              <a:rPr lang="el-GR" sz="2000" b="1" u="sng" dirty="0" smtClean="0">
                <a:solidFill>
                  <a:srgbClr val="00B050"/>
                </a:solidFill>
                <a:latin typeface="Calibri" pitchFamily="34" charset="0"/>
                <a:cs typeface="Calibri" pitchFamily="34" charset="0"/>
              </a:rPr>
              <a:t>αστική ευθύνη έναντι του Δημοσίου</a:t>
            </a:r>
            <a:r>
              <a:rPr lang="el-GR" sz="2000" dirty="0" smtClean="0">
                <a:latin typeface="Calibri" pitchFamily="34" charset="0"/>
                <a:cs typeface="Calibri" pitchFamily="34" charset="0"/>
              </a:rPr>
              <a:t>: </a:t>
            </a:r>
            <a:r>
              <a:rPr lang="el-GR" sz="2000" b="1" dirty="0" smtClean="0">
                <a:solidFill>
                  <a:srgbClr val="FF0000"/>
                </a:solidFill>
                <a:latin typeface="Calibri" pitchFamily="34" charset="0"/>
                <a:cs typeface="Calibri" pitchFamily="34" charset="0"/>
              </a:rPr>
              <a:t>[άρθρ. 38, ΥΚ ο υπάλληλος ευθύνεται έναντι του Δημοσίου για κάθε ζημία την οποία προξένησε σε αυτό από δόλο ή βαρεία αμέλεια κατά την εκτέλεση των καθηκόντων του].</a:t>
            </a:r>
          </a:p>
          <a:p>
            <a:pPr marL="360363" indent="-333375" algn="just">
              <a:lnSpc>
                <a:spcPct val="160000"/>
              </a:lnSpc>
              <a:spcBef>
                <a:spcPts val="0"/>
              </a:spcBef>
            </a:pPr>
            <a:r>
              <a:rPr lang="el-GR" sz="2000" dirty="0" smtClean="0">
                <a:latin typeface="Calibri" pitchFamily="34" charset="0"/>
                <a:cs typeface="Calibri" pitchFamily="34" charset="0"/>
              </a:rPr>
              <a:t>	</a:t>
            </a:r>
            <a:endParaRPr lang="el-GR" sz="2000" dirty="0" smtClean="0">
              <a:solidFill>
                <a:srgbClr val="0070C0"/>
              </a:solidFill>
              <a:latin typeface="Calibri" pitchFamily="34" charset="0"/>
              <a:cs typeface="Calibri" pitchFamily="34" charset="0"/>
            </a:endParaRPr>
          </a:p>
          <a:p>
            <a:pPr marL="360363" indent="-333375" algn="just">
              <a:lnSpc>
                <a:spcPct val="170000"/>
              </a:lnSpc>
              <a:spcBef>
                <a:spcPts val="0"/>
              </a:spcBef>
              <a:buFont typeface="Wingdings" pitchFamily="2" charset="2"/>
              <a:buChar char="Ø"/>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85 Αρμόδια όργανα &amp; ευθύνη αυτών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71</a:t>
            </a:fld>
            <a:endParaRPr lang="el-G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a:bodyPr>
          <a:lstStyle/>
          <a:p>
            <a:pPr marL="360363" indent="-333375" algn="just">
              <a:lnSpc>
                <a:spcPct val="160000"/>
              </a:lnSpc>
              <a:spcBef>
                <a:spcPts val="0"/>
              </a:spcBef>
            </a:pPr>
            <a:r>
              <a:rPr lang="el-GR" sz="2000" dirty="0" smtClean="0">
                <a:latin typeface="Calibri" pitchFamily="34" charset="0"/>
                <a:cs typeface="Calibri" pitchFamily="34" charset="0"/>
              </a:rPr>
              <a:t>β) 	</a:t>
            </a:r>
            <a:r>
              <a:rPr lang="el-GR" sz="2100" b="1" dirty="0" smtClean="0">
                <a:solidFill>
                  <a:srgbClr val="00B050"/>
                </a:solidFill>
                <a:latin typeface="Calibri" pitchFamily="34" charset="0"/>
                <a:cs typeface="Calibri" pitchFamily="34" charset="0"/>
              </a:rPr>
              <a:t>πειθαρχική ευθύνη</a:t>
            </a:r>
            <a:r>
              <a:rPr lang="el-GR" sz="2000" dirty="0" smtClean="0">
                <a:latin typeface="Calibri" pitchFamily="34" charset="0"/>
                <a:cs typeface="Calibri" pitchFamily="34" charset="0"/>
              </a:rPr>
              <a:t>: [άρθρα 106 - 146Β του ΥΚ_ </a:t>
            </a:r>
            <a:r>
              <a:rPr lang="el-GR" sz="2000" dirty="0" smtClean="0">
                <a:solidFill>
                  <a:srgbClr val="FF0000"/>
                </a:solidFill>
                <a:latin typeface="Calibri" pitchFamily="34" charset="0"/>
                <a:cs typeface="Calibri" pitchFamily="34" charset="0"/>
              </a:rPr>
              <a:t>το πειθαρχικό παράπτωμα συντελείται με υπαίτια πράξη ή παράλειψη του υπαλλήλου που μπορεί να του καταλογισθεί + άρθρ. 114 ΥΚ: </a:t>
            </a:r>
            <a:r>
              <a:rPr lang="el-GR" sz="2000" b="1" dirty="0" smtClean="0">
                <a:solidFill>
                  <a:srgbClr val="FF0000"/>
                </a:solidFill>
                <a:latin typeface="Calibri" pitchFamily="34" charset="0"/>
                <a:cs typeface="Calibri" pitchFamily="34" charset="0"/>
              </a:rPr>
              <a:t>η πειθαρχική διαδικασία είναι αυτοτελής &amp; ανεξάρτητη από την ποινική δίκη].</a:t>
            </a:r>
          </a:p>
          <a:p>
            <a:pPr marL="360363" indent="-333375" algn="just">
              <a:lnSpc>
                <a:spcPct val="160000"/>
              </a:lnSpc>
              <a:spcBef>
                <a:spcPts val="0"/>
              </a:spcBef>
              <a:tabLst>
                <a:tab pos="176213" algn="l"/>
              </a:tabLst>
            </a:pPr>
            <a:r>
              <a:rPr lang="el-GR" sz="2000" dirty="0" smtClean="0">
                <a:latin typeface="Calibri" pitchFamily="34" charset="0"/>
                <a:cs typeface="Calibri" pitchFamily="34" charset="0"/>
              </a:rPr>
              <a:t>γ)  </a:t>
            </a:r>
            <a:r>
              <a:rPr lang="el-GR" sz="2000" b="1" dirty="0" smtClean="0">
                <a:solidFill>
                  <a:srgbClr val="00B050"/>
                </a:solidFill>
                <a:latin typeface="Calibri" pitchFamily="34" charset="0"/>
                <a:cs typeface="Calibri" pitchFamily="34" charset="0"/>
              </a:rPr>
              <a:t>ποινική</a:t>
            </a:r>
            <a:r>
              <a:rPr lang="el-GR" sz="2000" dirty="0" smtClean="0">
                <a:latin typeface="Calibri" pitchFamily="34" charset="0"/>
                <a:cs typeface="Calibri" pitchFamily="34" charset="0"/>
              </a:rPr>
              <a:t> </a:t>
            </a:r>
            <a:r>
              <a:rPr lang="el-GR" sz="2100" b="1" dirty="0" smtClean="0">
                <a:solidFill>
                  <a:srgbClr val="00B050"/>
                </a:solidFill>
                <a:latin typeface="Calibri" pitchFamily="34" charset="0"/>
                <a:cs typeface="Calibri" pitchFamily="34" charset="0"/>
              </a:rPr>
              <a:t>ευθύνη </a:t>
            </a:r>
            <a:r>
              <a:rPr lang="el-GR" sz="2000" dirty="0" smtClean="0">
                <a:latin typeface="Calibri" pitchFamily="34" charset="0"/>
                <a:cs typeface="Calibri" pitchFamily="34" charset="0"/>
              </a:rPr>
              <a:t>για πράξη ή παράλειψη που παραβιάζει διατάξεις του ΠΚ [ιδιαίτερη ποινική ευθύνη δημόσιων υπαλλήλων κατά τα άρθρα 235 - 263Α του ΠΚ  &amp; ειδικές διατάξεις].</a:t>
            </a:r>
          </a:p>
          <a:p>
            <a:pPr marL="360363" indent="-333375" algn="just">
              <a:lnSpc>
                <a:spcPct val="170000"/>
              </a:lnSpc>
              <a:spcBef>
                <a:spcPts val="0"/>
              </a:spcBef>
              <a:buFont typeface="Wingdings" pitchFamily="2" charset="2"/>
              <a:buChar char="Ø"/>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85 Αρμόδια όργανα &amp; ευθύνη αυτών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72</a:t>
            </a:fld>
            <a:endParaRPr lang="el-G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rmAutofit/>
          </a:bodyPr>
          <a:lstStyle/>
          <a:p>
            <a:pPr marL="363538" indent="-363538" algn="just">
              <a:lnSpc>
                <a:spcPct val="150000"/>
              </a:lnSpc>
              <a:spcBef>
                <a:spcPts val="0"/>
              </a:spcBef>
              <a:buFont typeface="Wingdings" pitchFamily="2" charset="2"/>
              <a:buChar char="Ø"/>
            </a:pPr>
            <a:r>
              <a:rPr lang="el-GR" sz="2400" dirty="0" smtClean="0">
                <a:latin typeface="Calibri" pitchFamily="34" charset="0"/>
                <a:cs typeface="Calibri" pitchFamily="34" charset="0"/>
              </a:rPr>
              <a:t>Δεν εφαρμόζονται </a:t>
            </a:r>
            <a:r>
              <a:rPr lang="el-GR" sz="2400" b="1" u="sng" dirty="0" smtClean="0">
                <a:solidFill>
                  <a:srgbClr val="FF0000"/>
                </a:solidFill>
                <a:latin typeface="Calibri" pitchFamily="34" charset="0"/>
                <a:cs typeface="Calibri" pitchFamily="34" charset="0"/>
              </a:rPr>
              <a:t>οι ειδικές διατάξεις περί ευθύνης δημοσίων υπολόγων</a:t>
            </a:r>
            <a:r>
              <a:rPr lang="el-GR" sz="2400" dirty="0" smtClean="0">
                <a:latin typeface="Calibri" pitchFamily="34" charset="0"/>
                <a:cs typeface="Calibri" pitchFamily="34" charset="0"/>
              </a:rPr>
              <a:t>: οι υπάλληλοι των οικ. υπηρεσιών των φορέων που είναι αρμόδιοι για τον έλεγχο - εκκαθάριση - </a:t>
            </a:r>
            <a:r>
              <a:rPr lang="el-GR" sz="2400" dirty="0" err="1" smtClean="0">
                <a:latin typeface="Calibri" pitchFamily="34" charset="0"/>
                <a:cs typeface="Calibri" pitchFamily="34" charset="0"/>
              </a:rPr>
              <a:t>εντ</a:t>
            </a:r>
            <a:r>
              <a:rPr lang="el-GR" sz="2400" dirty="0" smtClean="0">
                <a:latin typeface="Calibri" pitchFamily="34" charset="0"/>
                <a:cs typeface="Calibri" pitchFamily="34" charset="0"/>
              </a:rPr>
              <a:t>/ποίηση των δαπανών, τήρηση των βιβλίων και την εξόφληση - συμψηφισμό των Χ.Ε. </a:t>
            </a:r>
            <a:r>
              <a:rPr lang="el-GR" sz="2400" b="1" u="sng" dirty="0" smtClean="0">
                <a:solidFill>
                  <a:srgbClr val="0070C0"/>
                </a:solidFill>
                <a:latin typeface="Calibri" pitchFamily="34" charset="0"/>
                <a:cs typeface="Calibri" pitchFamily="34" charset="0"/>
              </a:rPr>
              <a:t>δεν θεωρούνται </a:t>
            </a:r>
            <a:r>
              <a:rPr lang="el-GR" sz="2400" b="1" u="sng" dirty="0" err="1" smtClean="0">
                <a:solidFill>
                  <a:srgbClr val="0070C0"/>
                </a:solidFill>
                <a:latin typeface="Calibri" pitchFamily="34" charset="0"/>
                <a:cs typeface="Calibri" pitchFamily="34" charset="0"/>
              </a:rPr>
              <a:t>δημ</a:t>
            </a:r>
            <a:r>
              <a:rPr lang="el-GR" sz="2400" b="1" u="sng" dirty="0" smtClean="0">
                <a:solidFill>
                  <a:srgbClr val="0070C0"/>
                </a:solidFill>
                <a:latin typeface="Calibri" pitchFamily="34" charset="0"/>
                <a:cs typeface="Calibri" pitchFamily="34" charset="0"/>
              </a:rPr>
              <a:t>. υπόλογοι του άρθρ.150, ν. 4270/2014</a:t>
            </a:r>
            <a:r>
              <a:rPr lang="el-GR" sz="2400" dirty="0" smtClean="0">
                <a:solidFill>
                  <a:srgbClr val="0070C0"/>
                </a:solidFill>
                <a:latin typeface="Calibri" pitchFamily="34" charset="0"/>
                <a:cs typeface="Calibri" pitchFamily="34" charset="0"/>
              </a:rPr>
              <a:t>.</a:t>
            </a:r>
          </a:p>
          <a:p>
            <a:pPr marL="360363" indent="-333375" algn="just">
              <a:lnSpc>
                <a:spcPct val="170000"/>
              </a:lnSpc>
              <a:spcBef>
                <a:spcPts val="0"/>
              </a:spcBef>
              <a:buFont typeface="Wingdings" pitchFamily="2" charset="2"/>
              <a:buChar char="Ø"/>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85 Αρμόδια όργανα &amp; ευθύνη αυτών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73</a:t>
            </a:fld>
            <a:endParaRPr lang="el-G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857232"/>
            <a:ext cx="8001056" cy="5715040"/>
          </a:xfrm>
          <a:noFill/>
          <a:ln>
            <a:noFill/>
          </a:ln>
        </p:spPr>
        <p:txBody>
          <a:bodyPr>
            <a:normAutofit/>
          </a:bodyPr>
          <a:lstStyle/>
          <a:p>
            <a:pPr marL="360363" indent="-333375" algn="just">
              <a:lnSpc>
                <a:spcPct val="150000"/>
              </a:lnSpc>
              <a:spcBef>
                <a:spcPts val="0"/>
              </a:spcBef>
              <a:buFont typeface="Wingdings" pitchFamily="2" charset="2"/>
              <a:buChar char="v"/>
            </a:pPr>
            <a:r>
              <a:rPr lang="el-GR" sz="2400" b="1" dirty="0" smtClean="0">
                <a:latin typeface="Calibri" pitchFamily="34" charset="0"/>
                <a:cs typeface="Calibri" pitchFamily="34" charset="0"/>
              </a:rPr>
              <a:t>Σε περίπτωση διαφωνίας μεταξύ των συναρμοδίων οργάνων</a:t>
            </a:r>
            <a:r>
              <a:rPr lang="el-GR" sz="2400" dirty="0" smtClean="0">
                <a:latin typeface="Calibri" pitchFamily="34" charset="0"/>
                <a:cs typeface="Calibri" pitchFamily="34" charset="0"/>
              </a:rPr>
              <a:t>: διατυπώνεται εγγράφως στη πράξη εκκαθάρισης κατά τα οριζόμενα στο άρθρο 25 του ΥΚ.</a:t>
            </a:r>
          </a:p>
          <a:p>
            <a:pPr marL="360363" indent="-333375" algn="just">
              <a:lnSpc>
                <a:spcPct val="150000"/>
              </a:lnSpc>
              <a:spcBef>
                <a:spcPts val="0"/>
              </a:spcBef>
              <a:buFont typeface="Wingdings" pitchFamily="2" charset="2"/>
              <a:buChar char="v"/>
            </a:pPr>
            <a:r>
              <a:rPr lang="el-GR" sz="2400" dirty="0" smtClean="0">
                <a:latin typeface="Calibri" pitchFamily="34" charset="0"/>
                <a:cs typeface="Calibri" pitchFamily="34" charset="0"/>
              </a:rPr>
              <a:t>Για την ορθή εκτέλεση των εντολών μεταφοράς &amp; την πίστωση των εντελλομένων ποσών στους τραπεζικούς λογαριασμούς των δικαιούχων, </a:t>
            </a:r>
            <a:r>
              <a:rPr lang="el-GR" sz="2400" dirty="0" smtClean="0">
                <a:solidFill>
                  <a:srgbClr val="FF0000"/>
                </a:solidFill>
                <a:latin typeface="Calibri" pitchFamily="34" charset="0"/>
                <a:cs typeface="Calibri" pitchFamily="34" charset="0"/>
              </a:rPr>
              <a:t>αποκλειστική ευθύνη φέρει η </a:t>
            </a:r>
            <a:r>
              <a:rPr lang="el-GR" sz="2400" dirty="0" err="1" smtClean="0">
                <a:solidFill>
                  <a:srgbClr val="FF0000"/>
                </a:solidFill>
                <a:latin typeface="Calibri" pitchFamily="34" charset="0"/>
                <a:cs typeface="Calibri" pitchFamily="34" charset="0"/>
              </a:rPr>
              <a:t>ΤτΕ</a:t>
            </a:r>
            <a:r>
              <a:rPr lang="el-GR" sz="2400" dirty="0" smtClean="0">
                <a:latin typeface="Calibri" pitchFamily="34" charset="0"/>
                <a:cs typeface="Calibri" pitchFamily="34" charset="0"/>
              </a:rPr>
              <a:t>.</a:t>
            </a:r>
          </a:p>
          <a:p>
            <a:pPr marL="360363" indent="-333375" algn="just">
              <a:lnSpc>
                <a:spcPct val="170000"/>
              </a:lnSpc>
              <a:spcBef>
                <a:spcPts val="0"/>
              </a:spcBef>
              <a:buFont typeface="Wingdings" pitchFamily="2" charset="2"/>
              <a:buChar char="Ø"/>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85 Αρμόδια όργανα &amp; ευθύνη αυτών</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74</a:t>
            </a:fld>
            <a:endParaRPr lang="el-G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857232"/>
            <a:ext cx="8001056" cy="5715040"/>
          </a:xfrm>
          <a:noFill/>
          <a:ln>
            <a:noFill/>
          </a:ln>
        </p:spPr>
        <p:txBody>
          <a:bodyPr>
            <a:normAutofit/>
          </a:bodyPr>
          <a:lstStyle/>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Θεσπίστηκε με διατάξεις § 5, αρθρ. 91 του ν. 4270/2014. Στόχος</a:t>
            </a:r>
          </a:p>
          <a:p>
            <a:pPr marL="360363" indent="-333375" algn="just">
              <a:lnSpc>
                <a:spcPct val="150000"/>
              </a:lnSpc>
              <a:spcBef>
                <a:spcPts val="0"/>
              </a:spcBef>
              <a:buFont typeface="Wingdings" pitchFamily="2" charset="2"/>
              <a:buChar char="Ø"/>
            </a:pPr>
            <a:r>
              <a:rPr lang="el-GR" sz="2100" b="1" dirty="0" smtClean="0">
                <a:solidFill>
                  <a:srgbClr val="FF0000"/>
                </a:solidFill>
                <a:latin typeface="Calibri" pitchFamily="34" charset="0"/>
                <a:cs typeface="Calibri" pitchFamily="34" charset="0"/>
              </a:rPr>
              <a:t>Έννοια επιτόπου ελέγχου</a:t>
            </a:r>
            <a:r>
              <a:rPr lang="el-GR" sz="2100" dirty="0" smtClean="0">
                <a:latin typeface="Calibri" pitchFamily="34" charset="0"/>
                <a:cs typeface="Calibri" pitchFamily="34" charset="0"/>
              </a:rPr>
              <a:t>: διενεργείται όταν ανακύπτουν σοβαρές [βάσιμες] αμφιβολίες για το ουσιαστικό μέρος της δαπάνης.</a:t>
            </a:r>
          </a:p>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Εφιστάται ιδιαίτερη προσοχή προς αποφυγή καταχρηστικής προσφυγής στη διαδικασία του επιτόπου ελέγχου.</a:t>
            </a:r>
          </a:p>
          <a:p>
            <a:pPr marL="360363" indent="-333375" algn="just">
              <a:lnSpc>
                <a:spcPct val="150000"/>
              </a:lnSpc>
              <a:spcBef>
                <a:spcPts val="0"/>
              </a:spcBef>
              <a:buFont typeface="Wingdings" pitchFamily="2" charset="2"/>
              <a:buChar char="Ø"/>
            </a:pPr>
            <a:r>
              <a:rPr lang="el-GR" sz="2000" b="1" dirty="0" smtClean="0">
                <a:solidFill>
                  <a:srgbClr val="FF0000"/>
                </a:solidFill>
                <a:latin typeface="Calibri" pitchFamily="34" charset="0"/>
                <a:cs typeface="Calibri" pitchFamily="34" charset="0"/>
              </a:rPr>
              <a:t>Αντικείμενο</a:t>
            </a:r>
            <a:r>
              <a:rPr lang="el-GR" sz="2000" dirty="0" smtClean="0">
                <a:latin typeface="Calibri" pitchFamily="34" charset="0"/>
                <a:cs typeface="Calibri" pitchFamily="34" charset="0"/>
              </a:rPr>
              <a:t>: συνίσταται στη συλλογή αποδεικτικού υλικού με κάθε πρόσφορο τρόπο, κυρίως </a:t>
            </a:r>
            <a:r>
              <a:rPr lang="el-GR" sz="2000" dirty="0" smtClean="0">
                <a:solidFill>
                  <a:srgbClr val="C00000"/>
                </a:solidFill>
                <a:latin typeface="Calibri" pitchFamily="34" charset="0"/>
                <a:cs typeface="Calibri" pitchFamily="34" charset="0"/>
              </a:rPr>
              <a:t>μέσω αυτοψίας ή /&amp; πραγματογνωμοσύνης </a:t>
            </a:r>
            <a:r>
              <a:rPr lang="el-GR" sz="2000" dirty="0" smtClean="0">
                <a:latin typeface="Calibri" pitchFamily="34" charset="0"/>
                <a:cs typeface="Calibri" pitchFamily="34" charset="0"/>
              </a:rPr>
              <a:t>στο αντικείμενο της δαπάνης.</a:t>
            </a:r>
          </a:p>
          <a:p>
            <a:pPr marL="360363" indent="-333375" algn="just">
              <a:lnSpc>
                <a:spcPct val="170000"/>
              </a:lnSpc>
              <a:spcBef>
                <a:spcPts val="0"/>
              </a:spcBef>
              <a:buFont typeface="Wingdings" pitchFamily="2" charset="2"/>
              <a:buChar char="Ø"/>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86</a:t>
            </a:r>
            <a:r>
              <a:rPr lang="el-GR" sz="1200" dirty="0" smtClean="0"/>
              <a:t> .</a:t>
            </a:r>
            <a:r>
              <a:rPr lang="el-GR" sz="800" b="1" dirty="0" smtClean="0"/>
              <a:t> </a:t>
            </a:r>
            <a:r>
              <a:rPr lang="el-GR" sz="2000" b="1" dirty="0" smtClean="0">
                <a:ln w="12700">
                  <a:solidFill>
                    <a:schemeClr val="tx2">
                      <a:satMod val="155000"/>
                    </a:schemeClr>
                  </a:solidFill>
                  <a:prstDash val="solid"/>
                </a:ln>
                <a:solidFill>
                  <a:schemeClr val="tx1"/>
                </a:solidFill>
                <a:latin typeface="Calibri" pitchFamily="34" charset="0"/>
                <a:cs typeface="Calibri" pitchFamily="34" charset="0"/>
              </a:rPr>
              <a:t>Επιτόπου έλεγχος δαπανών </a:t>
            </a: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75</a:t>
            </a:fld>
            <a:endParaRPr lang="el-G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857232"/>
            <a:ext cx="8001056" cy="5715040"/>
          </a:xfrm>
          <a:noFill/>
          <a:ln>
            <a:noFill/>
          </a:ln>
        </p:spPr>
        <p:txBody>
          <a:bodyPr>
            <a:normAutofit/>
          </a:bodyPr>
          <a:lstStyle/>
          <a:p>
            <a:pPr marL="360363" indent="-333375" algn="just">
              <a:lnSpc>
                <a:spcPct val="150000"/>
              </a:lnSpc>
              <a:spcBef>
                <a:spcPts val="0"/>
              </a:spcBef>
              <a:buFont typeface="Wingdings" pitchFamily="2" charset="2"/>
              <a:buChar char="v"/>
            </a:pPr>
            <a:r>
              <a:rPr lang="el-GR" sz="1800" b="1" dirty="0" smtClean="0">
                <a:solidFill>
                  <a:srgbClr val="FF0000"/>
                </a:solidFill>
                <a:latin typeface="Calibri" pitchFamily="34" charset="0"/>
                <a:cs typeface="Calibri" pitchFamily="34" charset="0"/>
              </a:rPr>
              <a:t>Καθορισμός κατηγοριών δαπανών </a:t>
            </a:r>
            <a:r>
              <a:rPr lang="el-GR" sz="1800" dirty="0" smtClean="0">
                <a:latin typeface="Calibri" pitchFamily="34" charset="0"/>
                <a:cs typeface="Calibri" pitchFamily="34" charset="0"/>
              </a:rPr>
              <a:t>- στοιχεία στα οποία εστιάζεται ο επιτόπου έλεγχος: </a:t>
            </a:r>
          </a:p>
          <a:p>
            <a:pPr marL="360363" indent="-3333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δαπάνες εκτελούμενων έργων</a:t>
            </a:r>
            <a:r>
              <a:rPr lang="el-GR" sz="1800" dirty="0" smtClean="0">
                <a:latin typeface="Calibri" pitchFamily="34" charset="0"/>
                <a:cs typeface="Calibri" pitchFamily="34" charset="0"/>
              </a:rPr>
              <a:t>: εξακρίβωση της κατασκευής τους σύμφωνα με τους τεχνικούς όρους, τη μελέτη &amp; τις προδιαγραφές, την ακρίβεια των πρωτοκόλλων, τη συμφωνία των μεγεθών κάθε λογαριασμού &amp; ιδιαίτερα του τελικού σε σχέση με τις επιμετρήσεις κ.λπ.</a:t>
            </a:r>
          </a:p>
          <a:p>
            <a:pPr marL="360363" indent="-3333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δαπάνες προμηθειών\υπηρεσιών</a:t>
            </a:r>
            <a:r>
              <a:rPr lang="el-GR" sz="1800" dirty="0" smtClean="0">
                <a:latin typeface="Calibri" pitchFamily="34" charset="0"/>
                <a:cs typeface="Calibri" pitchFamily="34" charset="0"/>
              </a:rPr>
              <a:t>: διαπίστωση παραλαβής\παροχής τους σύμφωνα με συμβατικούς όρους, κ.λπ.</a:t>
            </a:r>
          </a:p>
          <a:p>
            <a:pPr marL="360363" indent="-3333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δαπάνες μετακινήσεων εκτός έδρας, υπερωριακής εργασίας, κ.α. </a:t>
            </a:r>
            <a:r>
              <a:rPr lang="el-GR" sz="1800" dirty="0" smtClean="0">
                <a:latin typeface="Calibri" pitchFamily="34" charset="0"/>
                <a:cs typeface="Calibri" pitchFamily="34" charset="0"/>
              </a:rPr>
              <a:t>πραγματοποίηση αυτών σύμφωνα με τα ελεγχόμενα δικαιολογητικά.</a:t>
            </a:r>
          </a:p>
          <a:p>
            <a:pPr marL="360363" indent="-333375" algn="just">
              <a:lnSpc>
                <a:spcPct val="150000"/>
              </a:lnSpc>
              <a:spcBef>
                <a:spcPts val="0"/>
              </a:spcBef>
              <a:buFont typeface="Wingdings" pitchFamily="2" charset="2"/>
              <a:buChar char="ü"/>
            </a:pPr>
            <a:r>
              <a:rPr lang="el-GR" sz="1800" b="1" dirty="0" smtClean="0">
                <a:latin typeface="Calibri" pitchFamily="34" charset="0"/>
                <a:cs typeface="Calibri" pitchFamily="34" charset="0"/>
              </a:rPr>
              <a:t>σε κάθε άλλη περίπτωση δαπάνης, </a:t>
            </a:r>
            <a:r>
              <a:rPr lang="el-GR" sz="1800" dirty="0" smtClean="0">
                <a:latin typeface="Calibri" pitchFamily="34" charset="0"/>
                <a:cs typeface="Calibri" pitchFamily="34" charset="0"/>
              </a:rPr>
              <a:t>που ανακύπτουν αμφιβολίες για την πραγματοποίηση της.</a:t>
            </a: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86</a:t>
            </a:r>
            <a:r>
              <a:rPr lang="el-GR" sz="1200" dirty="0" smtClean="0"/>
              <a:t> .</a:t>
            </a:r>
            <a:r>
              <a:rPr lang="el-GR" sz="800" b="1" dirty="0" smtClean="0"/>
              <a:t> </a:t>
            </a:r>
            <a:r>
              <a:rPr lang="el-GR" sz="2000" b="1" dirty="0" smtClean="0">
                <a:ln w="12700">
                  <a:solidFill>
                    <a:schemeClr val="tx2">
                      <a:satMod val="155000"/>
                    </a:schemeClr>
                  </a:solidFill>
                  <a:prstDash val="solid"/>
                </a:ln>
                <a:solidFill>
                  <a:schemeClr val="tx1"/>
                </a:solidFill>
                <a:latin typeface="Calibri" pitchFamily="34" charset="0"/>
                <a:cs typeface="Calibri" pitchFamily="34" charset="0"/>
              </a:rPr>
              <a:t>Επιτόπου έλεγχος δαπανών </a:t>
            </a: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76</a:t>
            </a:fld>
            <a:endParaRPr lang="el-G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857232"/>
            <a:ext cx="8001056" cy="5715040"/>
          </a:xfrm>
          <a:noFill/>
          <a:ln>
            <a:noFill/>
          </a:ln>
        </p:spPr>
        <p:txBody>
          <a:bodyPr>
            <a:normAutofit/>
          </a:bodyPr>
          <a:lstStyle/>
          <a:p>
            <a:pPr marL="360363" indent="-333375" algn="just">
              <a:lnSpc>
                <a:spcPct val="150000"/>
              </a:lnSpc>
              <a:spcBef>
                <a:spcPts val="0"/>
              </a:spcBef>
              <a:buFont typeface="Wingdings" pitchFamily="2" charset="2"/>
              <a:buChar char="v"/>
            </a:pPr>
            <a:r>
              <a:rPr lang="el-GR" sz="2400" dirty="0" smtClean="0">
                <a:latin typeface="Calibri" pitchFamily="34" charset="0"/>
                <a:cs typeface="Calibri" pitchFamily="34" charset="0"/>
              </a:rPr>
              <a:t>Η άσκηση του επιτόπου ελέγχου </a:t>
            </a:r>
            <a:r>
              <a:rPr lang="el-GR" sz="2400" b="1" dirty="0" smtClean="0">
                <a:solidFill>
                  <a:srgbClr val="FF0000"/>
                </a:solidFill>
                <a:latin typeface="Calibri" pitchFamily="34" charset="0"/>
                <a:cs typeface="Calibri" pitchFamily="34" charset="0"/>
              </a:rPr>
              <a:t>αναστέλλει την πληρωμή </a:t>
            </a:r>
            <a:r>
              <a:rPr lang="el-GR" sz="2400" dirty="0" smtClean="0">
                <a:latin typeface="Calibri" pitchFamily="34" charset="0"/>
                <a:cs typeface="Calibri" pitchFamily="34" charset="0"/>
              </a:rPr>
              <a:t>των συγκεκριμένων δαπανών, </a:t>
            </a:r>
            <a:r>
              <a:rPr lang="el-GR" sz="2400" dirty="0" smtClean="0">
                <a:solidFill>
                  <a:srgbClr val="FF0000"/>
                </a:solidFill>
                <a:latin typeface="Calibri" pitchFamily="34" charset="0"/>
                <a:cs typeface="Calibri" pitchFamily="34" charset="0"/>
              </a:rPr>
              <a:t>εκτός εάν δοθεί αντίθετη εντολή </a:t>
            </a:r>
            <a:r>
              <a:rPr lang="el-GR" sz="2400" dirty="0" smtClean="0">
                <a:latin typeface="Calibri" pitchFamily="34" charset="0"/>
                <a:cs typeface="Calibri" pitchFamily="34" charset="0"/>
              </a:rPr>
              <a:t>του αρμόδιου Υπουργού ή του κατά νόμο αρμόδιου οργάνου διοίκησης φορέων της ΓΚ, με αιτιολογημένη απόφαση του. </a:t>
            </a:r>
          </a:p>
          <a:p>
            <a:pPr marL="360363" indent="-333375" algn="just">
              <a:lnSpc>
                <a:spcPct val="150000"/>
              </a:lnSpc>
              <a:spcBef>
                <a:spcPts val="0"/>
              </a:spcBef>
              <a:buFont typeface="Wingdings" pitchFamily="2" charset="2"/>
              <a:buChar char="v"/>
            </a:pPr>
            <a:r>
              <a:rPr lang="el-GR" sz="2400" dirty="0" smtClean="0">
                <a:latin typeface="Calibri" pitchFamily="34" charset="0"/>
                <a:cs typeface="Calibri" pitchFamily="34" charset="0"/>
              </a:rPr>
              <a:t>Στη περίπτωση αυτή, ο επιτόπου έλεγχος μπορεί να διενεργείται ανεξαρτήτως της ύπαρξης της προβλεπόμενης εντολής για την πληρωμή της δαπάνης.</a:t>
            </a:r>
            <a:endParaRPr lang="en-US" sz="24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86</a:t>
            </a:r>
            <a:r>
              <a:rPr lang="el-GR" sz="1200" dirty="0" smtClean="0"/>
              <a:t> .</a:t>
            </a:r>
            <a:r>
              <a:rPr lang="el-GR" sz="800" b="1" dirty="0" smtClean="0"/>
              <a:t> </a:t>
            </a:r>
            <a:r>
              <a:rPr lang="el-GR" sz="2000" b="1" dirty="0" smtClean="0">
                <a:ln w="12700">
                  <a:solidFill>
                    <a:schemeClr val="tx2">
                      <a:satMod val="155000"/>
                    </a:schemeClr>
                  </a:solidFill>
                  <a:prstDash val="solid"/>
                </a:ln>
                <a:solidFill>
                  <a:schemeClr val="tx1"/>
                </a:solidFill>
                <a:latin typeface="Calibri" pitchFamily="34" charset="0"/>
                <a:cs typeface="Calibri" pitchFamily="34" charset="0"/>
              </a:rPr>
              <a:t>Επιτόπου έλεγχος δαπανών </a:t>
            </a: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77</a:t>
            </a:fld>
            <a:endParaRPr lang="el-G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Autofit/>
          </a:bodyPr>
          <a:lstStyle/>
          <a:p>
            <a:pPr marL="360363" indent="-360363" algn="just">
              <a:lnSpc>
                <a:spcPct val="150000"/>
              </a:lnSpc>
              <a:spcBef>
                <a:spcPts val="0"/>
              </a:spcBef>
              <a:buFont typeface="Wingdings" pitchFamily="2" charset="2"/>
              <a:buChar char="Ø"/>
            </a:pPr>
            <a:r>
              <a:rPr lang="el-GR" sz="2000" b="1" u="sng" dirty="0" smtClean="0">
                <a:latin typeface="Calibri" pitchFamily="34" charset="0"/>
                <a:cs typeface="Calibri" pitchFamily="34" charset="0"/>
              </a:rPr>
              <a:t>Τηρούμενη διαδικασία</a:t>
            </a:r>
            <a:r>
              <a:rPr lang="el-GR" sz="2000" dirty="0" smtClean="0">
                <a:latin typeface="Calibri" pitchFamily="34" charset="0"/>
                <a:cs typeface="Calibri" pitchFamily="34" charset="0"/>
              </a:rPr>
              <a:t>:     </a:t>
            </a:r>
            <a:r>
              <a:rPr lang="el-GR" sz="2000" dirty="0" smtClean="0">
                <a:solidFill>
                  <a:srgbClr val="00B050"/>
                </a:solidFill>
                <a:latin typeface="Calibri" pitchFamily="34" charset="0"/>
                <a:cs typeface="Calibri" pitchFamily="34" charset="0"/>
              </a:rPr>
              <a:t>[βλ. &amp; άρθρ. 91, παρ. 5 του ν. 4270/2014]</a:t>
            </a:r>
            <a:endParaRPr lang="el-GR" sz="2000" dirty="0" smtClean="0">
              <a:latin typeface="Calibri" pitchFamily="34" charset="0"/>
              <a:cs typeface="Calibri" pitchFamily="34" charset="0"/>
            </a:endParaRPr>
          </a:p>
          <a:p>
            <a:pPr marL="360363" indent="-360363" algn="just">
              <a:lnSpc>
                <a:spcPct val="150000"/>
              </a:lnSpc>
              <a:spcBef>
                <a:spcPts val="0"/>
              </a:spcBef>
              <a:buFont typeface="Wingdings" pitchFamily="2" charset="2"/>
              <a:buChar char="ü"/>
            </a:pPr>
            <a:r>
              <a:rPr lang="el-GR" sz="2000" dirty="0" smtClean="0">
                <a:solidFill>
                  <a:srgbClr val="FF0000"/>
                </a:solidFill>
                <a:latin typeface="Calibri" pitchFamily="34" charset="0"/>
                <a:cs typeface="Calibri" pitchFamily="34" charset="0"/>
              </a:rPr>
              <a:t>έκθεση του οικείου Π.Ο.Υ. στο ΓΛΚ</a:t>
            </a:r>
          </a:p>
          <a:p>
            <a:pPr marL="360363" indent="-360363" algn="just">
              <a:lnSpc>
                <a:spcPct val="150000"/>
              </a:lnSpc>
              <a:spcBef>
                <a:spcPts val="0"/>
              </a:spcBef>
              <a:buFont typeface="Wingdings" pitchFamily="2" charset="2"/>
              <a:buChar char="ü"/>
            </a:pPr>
            <a:r>
              <a:rPr lang="el-GR" sz="2000" dirty="0" smtClean="0">
                <a:latin typeface="Calibri" pitchFamily="34" charset="0"/>
                <a:cs typeface="Calibri" pitchFamily="34" charset="0"/>
              </a:rPr>
              <a:t>ανάθεση ελέγχου με </a:t>
            </a:r>
            <a:r>
              <a:rPr lang="el-GR" sz="2000" dirty="0" smtClean="0">
                <a:solidFill>
                  <a:srgbClr val="FF0000"/>
                </a:solidFill>
                <a:latin typeface="Calibri" pitchFamily="34" charset="0"/>
                <a:cs typeface="Calibri" pitchFamily="34" charset="0"/>
              </a:rPr>
              <a:t>απόφαση του </a:t>
            </a:r>
            <a:r>
              <a:rPr lang="el-GR" sz="2000" dirty="0" err="1" smtClean="0">
                <a:solidFill>
                  <a:srgbClr val="FF0000"/>
                </a:solidFill>
                <a:latin typeface="Calibri" pitchFamily="34" charset="0"/>
                <a:cs typeface="Calibri" pitchFamily="34" charset="0"/>
              </a:rPr>
              <a:t>ΥπΟικ</a:t>
            </a:r>
            <a:r>
              <a:rPr lang="el-GR" sz="2000" dirty="0" smtClean="0">
                <a:solidFill>
                  <a:srgbClr val="FF0000"/>
                </a:solidFill>
                <a:latin typeface="Calibri" pitchFamily="34" charset="0"/>
                <a:cs typeface="Calibri" pitchFamily="34" charset="0"/>
              </a:rPr>
              <a:t>., </a:t>
            </a:r>
            <a:r>
              <a:rPr lang="el-GR" sz="2000" dirty="0" smtClean="0">
                <a:latin typeface="Calibri" pitchFamily="34" charset="0"/>
                <a:cs typeface="Calibri" pitchFamily="34" charset="0"/>
              </a:rPr>
              <a:t>κατόπιν εισήγησης της Δ/</a:t>
            </a:r>
            <a:r>
              <a:rPr lang="el-GR" sz="2000" dirty="0" err="1" smtClean="0">
                <a:latin typeface="Calibri" pitchFamily="34" charset="0"/>
                <a:cs typeface="Calibri" pitchFamily="34" charset="0"/>
              </a:rPr>
              <a:t>νσης</a:t>
            </a:r>
            <a:r>
              <a:rPr lang="el-GR" sz="2000" dirty="0" smtClean="0">
                <a:latin typeface="Calibri" pitchFamily="34" charset="0"/>
                <a:cs typeface="Calibri" pitchFamily="34" charset="0"/>
              </a:rPr>
              <a:t> Συντονισμού &amp; Ελέγχου Εφαρμογής Δημοσιολογιστικών Διατάξεων του Γ.Λ.Κ. Η απόφαση δεν δημοσιεύεται στην </a:t>
            </a:r>
            <a:r>
              <a:rPr lang="el-GR" sz="2000" dirty="0" err="1" smtClean="0">
                <a:latin typeface="Calibri" pitchFamily="34" charset="0"/>
                <a:cs typeface="Calibri" pitchFamily="34" charset="0"/>
              </a:rPr>
              <a:t>ΕφΚ</a:t>
            </a:r>
            <a:r>
              <a:rPr lang="el-GR" sz="2000" dirty="0" smtClean="0">
                <a:latin typeface="Calibri" pitchFamily="34" charset="0"/>
                <a:cs typeface="Calibri" pitchFamily="34" charset="0"/>
              </a:rPr>
              <a:t> αλλά αναρτάται στο πρόγραμμα «Διαύγεια». </a:t>
            </a:r>
          </a:p>
          <a:p>
            <a:pPr marL="360363" indent="-360363" algn="just">
              <a:lnSpc>
                <a:spcPct val="150000"/>
              </a:lnSpc>
              <a:spcBef>
                <a:spcPts val="0"/>
              </a:spcBef>
              <a:buFont typeface="Wingdings" pitchFamily="2" charset="2"/>
              <a:buChar char="ü"/>
            </a:pPr>
            <a:r>
              <a:rPr lang="el-GR" sz="2000" b="1" dirty="0" smtClean="0">
                <a:latin typeface="Calibri" pitchFamily="34" charset="0"/>
                <a:cs typeface="Calibri" pitchFamily="34" charset="0"/>
              </a:rPr>
              <a:t>Περιεχόμενο απόφασης</a:t>
            </a:r>
            <a:r>
              <a:rPr lang="el-GR" sz="2000" dirty="0" smtClean="0">
                <a:latin typeface="Calibri" pitchFamily="34" charset="0"/>
                <a:cs typeface="Calibri" pitchFamily="34" charset="0"/>
              </a:rPr>
              <a:t>: αντικείμενο του ελέγχου, ο χρόνος διάρκειας του, συγκεκριμένα ελεγκτικά όργανα, ύψος της αποζημίωσης τους &amp; κάθε άλλη αναγκαία λεπτομέρεια.</a:t>
            </a:r>
          </a:p>
        </p:txBody>
      </p:sp>
      <p:sp>
        <p:nvSpPr>
          <p:cNvPr id="8" name="1 - Τίτλος"/>
          <p:cNvSpPr>
            <a:spLocks noGrp="1"/>
          </p:cNvSpPr>
          <p:nvPr>
            <p:ph type="ctrTitle"/>
          </p:nvPr>
        </p:nvSpPr>
        <p:spPr>
          <a:xfrm>
            <a:off x="1432560" y="260648"/>
            <a:ext cx="7406640" cy="382270"/>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87</a:t>
            </a:r>
            <a:r>
              <a:rPr lang="el-GR" sz="1200" dirty="0" smtClean="0"/>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Ανάθεση του επιτόπου ελέγχου - αρμόδια όργανα</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800" b="1" dirty="0" smtClean="0"/>
              <a:t> </a:t>
            </a: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78</a:t>
            </a:fld>
            <a:endParaRPr lang="el-G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Autofit/>
          </a:bodyPr>
          <a:lstStyle/>
          <a:p>
            <a:pPr marL="360363" indent="-333375" algn="just">
              <a:lnSpc>
                <a:spcPct val="150000"/>
              </a:lnSpc>
              <a:spcBef>
                <a:spcPts val="0"/>
              </a:spcBef>
              <a:buFont typeface="Wingdings" pitchFamily="2" charset="2"/>
              <a:buChar char="Ø"/>
            </a:pPr>
            <a:r>
              <a:rPr lang="el-GR" sz="2000" b="1" dirty="0" smtClean="0">
                <a:solidFill>
                  <a:srgbClr val="FF0000"/>
                </a:solidFill>
                <a:latin typeface="Calibri" pitchFamily="34" charset="0"/>
                <a:cs typeface="Calibri" pitchFamily="34" charset="0"/>
              </a:rPr>
              <a:t>Αρμόδια όργανα για την άσκηση του επιτόπου ελέγχου</a:t>
            </a:r>
            <a:r>
              <a:rPr lang="el-GR" sz="2000" dirty="0" smtClean="0">
                <a:latin typeface="Calibri" pitchFamily="34" charset="0"/>
                <a:cs typeface="Calibri" pitchFamily="34" charset="0"/>
              </a:rPr>
              <a:t>: οι υπάλληλοι των Δ.Υ.Ε.Ε. του Γ.Λ.Κ &amp; σε περίπτωση μη επάρκειας αυτών, οι λοιποί υπάλληλοι του Γ.Λ.Κ.</a:t>
            </a:r>
          </a:p>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Ορίζονται στην ίδια απόφαση, εάν απαιτείται η συνδρομή τους λόγω ειδικότητας ή εμπειρίας για θέματα τεχνικής φύσης κ.λπ., &amp; άλλοι υπάλληλοι του Δημοσίου. </a:t>
            </a:r>
          </a:p>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Βεβαίωση ότι δεν έχουν λάβει μέρος, με οποιονδήποτε τρόπο, στη διαδικασία πραγματοποίησης της δαπάνης.</a:t>
            </a:r>
          </a:p>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Η συνδρομή &amp; η έγγραφη - πλήρως αιτιολογημένη γνώμη των οργάνων είναι υποχρεωτική. </a:t>
            </a: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382270"/>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87</a:t>
            </a:r>
            <a:r>
              <a:rPr lang="el-GR" sz="1200" dirty="0" smtClean="0"/>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Ανάθεση του επιτόπου ελέγχου - αρμόδια όργανα</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800" b="1" dirty="0" smtClean="0"/>
              <a:t> </a:t>
            </a: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79</a:t>
            </a:fld>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71604" y="142852"/>
            <a:ext cx="6886596" cy="428629"/>
          </a:xfrm>
          <a:noFill/>
        </p:spPr>
        <p:txBody>
          <a:bodyPr>
            <a:normAutofit fontScale="90000"/>
          </a:bodyPr>
          <a:lstStyle/>
          <a:p>
            <a:pPr algn="ctr"/>
            <a:r>
              <a:rPr lang="el-GR" sz="2400"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alibri" pitchFamily="34" charset="0"/>
                <a:cs typeface="Calibri" pitchFamily="34" charset="0"/>
              </a:rPr>
              <a:t>ν.4270/2014</a:t>
            </a:r>
            <a:endParaRPr lang="el-GR" sz="24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Calibri" pitchFamily="34" charset="0"/>
              <a:cs typeface="Calibri" pitchFamily="34" charset="0"/>
            </a:endParaRPr>
          </a:p>
        </p:txBody>
      </p:sp>
      <p:sp>
        <p:nvSpPr>
          <p:cNvPr id="3" name="2 - Υπότιτλος"/>
          <p:cNvSpPr>
            <a:spLocks noGrp="1"/>
          </p:cNvSpPr>
          <p:nvPr>
            <p:ph type="subTitle" idx="1"/>
          </p:nvPr>
        </p:nvSpPr>
        <p:spPr>
          <a:xfrm>
            <a:off x="1071538" y="642918"/>
            <a:ext cx="8001056" cy="5143536"/>
          </a:xfrm>
          <a:solidFill>
            <a:schemeClr val="bg1"/>
          </a:solidFill>
          <a:ln>
            <a:solidFill>
              <a:srgbClr val="FFC000"/>
            </a:solidFill>
          </a:ln>
        </p:spPr>
        <p:txBody>
          <a:bodyPr>
            <a:normAutofit fontScale="32500" lnSpcReduction="20000"/>
          </a:bodyPr>
          <a:lstStyle/>
          <a:p>
            <a:pPr marL="360363" indent="-333375" algn="just">
              <a:lnSpc>
                <a:spcPct val="170000"/>
              </a:lnSpc>
              <a:spcBef>
                <a:spcPts val="0"/>
              </a:spcBef>
            </a:pPr>
            <a:r>
              <a:rPr lang="el-GR" sz="7200" b="1" u="sng" dirty="0" smtClean="0">
                <a:solidFill>
                  <a:srgbClr val="7030A0"/>
                </a:solidFill>
                <a:latin typeface="Calibri" pitchFamily="34" charset="0"/>
                <a:cs typeface="Calibri" pitchFamily="34" charset="0"/>
              </a:rPr>
              <a:t>Βασικές έννοιες</a:t>
            </a:r>
            <a:r>
              <a:rPr lang="el-GR" sz="7200" b="1" dirty="0" smtClean="0">
                <a:solidFill>
                  <a:srgbClr val="7030A0"/>
                </a:solidFill>
                <a:latin typeface="Calibri" pitchFamily="34" charset="0"/>
                <a:cs typeface="Calibri" pitchFamily="34" charset="0"/>
              </a:rPr>
              <a:t>:</a:t>
            </a:r>
          </a:p>
          <a:p>
            <a:pPr marL="360363" indent="-333375" algn="just">
              <a:lnSpc>
                <a:spcPct val="160000"/>
              </a:lnSpc>
              <a:buFont typeface="Wingdings" pitchFamily="2" charset="2"/>
              <a:buChar char="v"/>
            </a:pPr>
            <a:r>
              <a:rPr lang="el-GR" sz="7200" b="1" u="sng" dirty="0" smtClean="0">
                <a:solidFill>
                  <a:srgbClr val="C00000"/>
                </a:solidFill>
                <a:latin typeface="Calibri" pitchFamily="34" charset="0"/>
                <a:cs typeface="Calibri" pitchFamily="34" charset="0"/>
              </a:rPr>
              <a:t>Κύριος &amp; Δευτερεύων Διατάκτης </a:t>
            </a:r>
            <a:r>
              <a:rPr lang="el-GR" sz="7200" b="1" dirty="0" smtClean="0">
                <a:latin typeface="Calibri" pitchFamily="34" charset="0"/>
                <a:cs typeface="Calibri" pitchFamily="34" charset="0"/>
              </a:rPr>
              <a:t>[</a:t>
            </a:r>
            <a:r>
              <a:rPr lang="el-GR" sz="7200" b="1" dirty="0" smtClean="0">
                <a:solidFill>
                  <a:srgbClr val="7030A0"/>
                </a:solidFill>
                <a:latin typeface="Calibri" pitchFamily="34" charset="0"/>
                <a:cs typeface="Calibri" pitchFamily="34" charset="0"/>
              </a:rPr>
              <a:t>άρθρο 65]</a:t>
            </a:r>
          </a:p>
          <a:p>
            <a:pPr marL="360363" indent="-333375" algn="just">
              <a:lnSpc>
                <a:spcPct val="160000"/>
              </a:lnSpc>
              <a:buFont typeface="Wingdings" pitchFamily="2" charset="2"/>
              <a:buChar char="v"/>
            </a:pPr>
            <a:r>
              <a:rPr lang="el-GR" sz="7200" b="1" dirty="0" smtClean="0">
                <a:latin typeface="Calibri" pitchFamily="34" charset="0"/>
                <a:cs typeface="Calibri" pitchFamily="34" charset="0"/>
              </a:rPr>
              <a:t> Πίστωση -  κατηγορίες - κατανομή </a:t>
            </a:r>
            <a:r>
              <a:rPr lang="el-GR" sz="7200" b="1" dirty="0" smtClean="0">
                <a:solidFill>
                  <a:srgbClr val="7030A0"/>
                </a:solidFill>
                <a:latin typeface="Calibri" pitchFamily="34" charset="0"/>
                <a:cs typeface="Calibri" pitchFamily="34" charset="0"/>
              </a:rPr>
              <a:t>[άρθρο 55]</a:t>
            </a:r>
          </a:p>
          <a:p>
            <a:pPr marL="360363" indent="-333375" algn="just">
              <a:lnSpc>
                <a:spcPct val="160000"/>
              </a:lnSpc>
              <a:buFont typeface="Wingdings" pitchFamily="2" charset="2"/>
              <a:buChar char="v"/>
            </a:pPr>
            <a:r>
              <a:rPr lang="el-GR" sz="7200" b="1" dirty="0" smtClean="0">
                <a:latin typeface="Calibri" pitchFamily="34" charset="0"/>
                <a:cs typeface="Calibri" pitchFamily="34" charset="0"/>
              </a:rPr>
              <a:t>Έξοδα του ετήσιου προϋπολογισμού </a:t>
            </a:r>
            <a:r>
              <a:rPr lang="el-GR" sz="7200" b="1" dirty="0" smtClean="0">
                <a:solidFill>
                  <a:srgbClr val="7030A0"/>
                </a:solidFill>
                <a:latin typeface="Calibri" pitchFamily="34" charset="0"/>
                <a:cs typeface="Calibri" pitchFamily="34" charset="0"/>
              </a:rPr>
              <a:t>[άρθρο 76]</a:t>
            </a:r>
          </a:p>
          <a:p>
            <a:pPr marL="360363" indent="-333375" algn="just">
              <a:lnSpc>
                <a:spcPct val="160000"/>
              </a:lnSpc>
              <a:buFont typeface="Wingdings" pitchFamily="2" charset="2"/>
              <a:buChar char="v"/>
            </a:pPr>
            <a:r>
              <a:rPr lang="el-GR" sz="7200" b="1" dirty="0" smtClean="0">
                <a:latin typeface="Calibri" pitchFamily="34" charset="0"/>
                <a:cs typeface="Calibri" pitchFamily="34" charset="0"/>
              </a:rPr>
              <a:t>Δημόσια Δαπάνη </a:t>
            </a:r>
            <a:r>
              <a:rPr lang="el-GR" sz="7200" b="1" dirty="0" smtClean="0">
                <a:solidFill>
                  <a:srgbClr val="7030A0"/>
                </a:solidFill>
                <a:latin typeface="Calibri" pitchFamily="34" charset="0"/>
                <a:cs typeface="Calibri" pitchFamily="34" charset="0"/>
              </a:rPr>
              <a:t>[άρθρο 77 ]</a:t>
            </a:r>
          </a:p>
          <a:p>
            <a:pPr marL="360363" indent="-333375" algn="just">
              <a:lnSpc>
                <a:spcPct val="160000"/>
              </a:lnSpc>
              <a:buFont typeface="Wingdings" pitchFamily="2" charset="2"/>
              <a:buChar char="v"/>
            </a:pPr>
            <a:r>
              <a:rPr lang="el-GR" sz="7200" b="1" dirty="0" smtClean="0">
                <a:latin typeface="Calibri" pitchFamily="34" charset="0"/>
                <a:cs typeface="Calibri" pitchFamily="34" charset="0"/>
              </a:rPr>
              <a:t>Ποσοστά διάθεσης πιστώσεων - ανώτατα όρια πληρωμών </a:t>
            </a:r>
            <a:r>
              <a:rPr lang="el-GR" sz="7200" b="1" dirty="0" smtClean="0">
                <a:solidFill>
                  <a:srgbClr val="7030A0"/>
                </a:solidFill>
                <a:latin typeface="Calibri" pitchFamily="34" charset="0"/>
                <a:cs typeface="Calibri" pitchFamily="34" charset="0"/>
              </a:rPr>
              <a:t>[άρθρο 72]</a:t>
            </a:r>
            <a:endParaRPr lang="el-GR" sz="7200" b="1" dirty="0" smtClean="0">
              <a:solidFill>
                <a:srgbClr val="FF0000"/>
              </a:solidFill>
              <a:latin typeface="Calibri" pitchFamily="34" charset="0"/>
              <a:cs typeface="Calibri" pitchFamily="34" charset="0"/>
            </a:endParaRPr>
          </a:p>
          <a:p>
            <a:pPr algn="just"/>
            <a:r>
              <a:rPr lang="el-GR" sz="4500" b="1" dirty="0" smtClean="0">
                <a:solidFill>
                  <a:schemeClr val="tx1"/>
                </a:solidFill>
                <a:latin typeface="Calibri" pitchFamily="34" charset="0"/>
                <a:cs typeface="Calibri" pitchFamily="34" charset="0"/>
              </a:rPr>
              <a:t>						</a:t>
            </a:r>
          </a:p>
          <a:p>
            <a:pPr algn="ctr"/>
            <a:r>
              <a:rPr lang="el-GR" sz="3200" b="1" dirty="0" smtClean="0">
                <a:solidFill>
                  <a:schemeClr val="tx1"/>
                </a:solidFill>
                <a:latin typeface="Calibri" pitchFamily="34" charset="0"/>
                <a:cs typeface="Calibri" pitchFamily="34" charset="0"/>
              </a:rPr>
              <a:t>				</a:t>
            </a:r>
            <a:r>
              <a:rPr lang="el-GR" sz="1800" b="1" dirty="0" smtClean="0">
                <a:solidFill>
                  <a:schemeClr val="tx1"/>
                </a:solidFill>
                <a:latin typeface="Calibri" pitchFamily="34" charset="0"/>
                <a:cs typeface="Calibri" pitchFamily="34" charset="0"/>
              </a:rPr>
              <a:t>		</a:t>
            </a:r>
          </a:p>
          <a:p>
            <a:pPr algn="just"/>
            <a:endParaRPr lang="el-GR" sz="2400" b="1" dirty="0">
              <a:solidFill>
                <a:srgbClr val="FF0000"/>
              </a:solidFill>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a:t>
            </a:fld>
            <a:endParaRPr lang="el-G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Autofit/>
          </a:bodyPr>
          <a:lstStyle/>
          <a:p>
            <a:pPr marL="360363" indent="-333375" algn="just">
              <a:lnSpc>
                <a:spcPct val="150000"/>
              </a:lnSpc>
              <a:spcBef>
                <a:spcPts val="0"/>
              </a:spcBef>
              <a:buFont typeface="Wingdings" pitchFamily="2" charset="2"/>
              <a:buChar char="Ø"/>
            </a:pPr>
            <a:r>
              <a:rPr lang="el-GR" sz="2000" b="1" dirty="0" smtClean="0">
                <a:solidFill>
                  <a:srgbClr val="FF0000"/>
                </a:solidFill>
                <a:latin typeface="Calibri" pitchFamily="34" charset="0"/>
                <a:cs typeface="Calibri" pitchFamily="34" charset="0"/>
              </a:rPr>
              <a:t>Περιεχόμενο έκθεσης ελέγχου</a:t>
            </a:r>
            <a:r>
              <a:rPr lang="el-GR" sz="2000" dirty="0" smtClean="0">
                <a:latin typeface="Calibri" pitchFamily="34" charset="0"/>
                <a:cs typeface="Calibri" pitchFamily="34" charset="0"/>
              </a:rPr>
              <a:t>. Προσδιορισμός ευθύνης των διοικητικών οργάνων που διενήργησαν τη δαπάνη, αλλά &amp; των φερόμενων ως δικαιούχων.</a:t>
            </a:r>
          </a:p>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Υποβολή στη Δ/</a:t>
            </a:r>
            <a:r>
              <a:rPr lang="el-GR" sz="2000" dirty="0" err="1" smtClean="0">
                <a:latin typeface="Calibri" pitchFamily="34" charset="0"/>
                <a:cs typeface="Calibri" pitchFamily="34" charset="0"/>
              </a:rPr>
              <a:t>νση</a:t>
            </a:r>
            <a:r>
              <a:rPr lang="el-GR" sz="2000" dirty="0" smtClean="0">
                <a:latin typeface="Calibri" pitchFamily="34" charset="0"/>
                <a:cs typeface="Calibri" pitchFamily="34" charset="0"/>
              </a:rPr>
              <a:t> Συντονισμού &amp; Ελέγχου Δημοσιολογιστικών Διατάξεων (</a:t>
            </a:r>
            <a:r>
              <a:rPr lang="el-GR" sz="2000" dirty="0" err="1" smtClean="0">
                <a:latin typeface="Calibri" pitchFamily="34" charset="0"/>
                <a:cs typeface="Calibri" pitchFamily="34" charset="0"/>
              </a:rPr>
              <a:t>ΥπΟικ</a:t>
            </a:r>
            <a:r>
              <a:rPr lang="el-GR" sz="2000" dirty="0" smtClean="0">
                <a:latin typeface="Calibri" pitchFamily="34" charset="0"/>
                <a:cs typeface="Calibri" pitchFamily="34" charset="0"/>
              </a:rPr>
              <a:t>.) &amp; κοινοποίηση σε ελεγχόμενο, στον οικείο Π.Ο.Υ. &amp; στο οικείο όργανο διοίκησης.</a:t>
            </a:r>
          </a:p>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Αρμοδιότητα ελεγκτικών οργάνων, σε περίπτωση διαπίστωσης παρατυπιών ή απάτης, να προβαίνουν σε πρόταση καταλογισμού. </a:t>
            </a:r>
          </a:p>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Ανακοίνωση πορίσματος στην αρμόδια Εισαγγελική Αρχή, στη ΓΔ Δημοσιονομικών Ελέγχων, στο ΓΕΔΔ &amp; στο ΣΕΕΔΔ. </a:t>
            </a: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382270"/>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88 Έκθεση ελέγχου</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80</a:t>
            </a:fld>
            <a:endParaRPr lang="el-G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642918"/>
            <a:ext cx="8001056" cy="5929354"/>
          </a:xfrm>
          <a:noFill/>
          <a:ln>
            <a:noFill/>
          </a:ln>
        </p:spPr>
        <p:txBody>
          <a:bodyPr>
            <a:noAutofit/>
          </a:bodyPr>
          <a:lstStyle/>
          <a:p>
            <a:pPr marL="360363" indent="-333375" algn="just">
              <a:lnSpc>
                <a:spcPct val="150000"/>
              </a:lnSpc>
              <a:spcBef>
                <a:spcPts val="0"/>
              </a:spcBef>
              <a:buFont typeface="Wingdings" pitchFamily="2" charset="2"/>
              <a:buChar char="Ø"/>
            </a:pPr>
            <a:r>
              <a:rPr lang="el-GR" sz="2000" dirty="0" smtClean="0">
                <a:latin typeface="Calibri" pitchFamily="34" charset="0"/>
                <a:cs typeface="Calibri" pitchFamily="34" charset="0"/>
              </a:rPr>
              <a:t>Ρύθμιση  ειδικότερων θεμάτων δαπανών </a:t>
            </a:r>
            <a:r>
              <a:rPr lang="el-GR" sz="2000" dirty="0" smtClean="0">
                <a:solidFill>
                  <a:srgbClr val="FF0000"/>
                </a:solidFill>
                <a:latin typeface="Calibri" pitchFamily="34" charset="0"/>
                <a:cs typeface="Calibri" pitchFamily="34" charset="0"/>
              </a:rPr>
              <a:t>ΥΠΕΞ</a:t>
            </a:r>
            <a:r>
              <a:rPr lang="el-GR" sz="2000" dirty="0" smtClean="0">
                <a:latin typeface="Calibri" pitchFamily="34" charset="0"/>
                <a:cs typeface="Calibri" pitchFamily="34" charset="0"/>
              </a:rPr>
              <a:t> [§1 &amp; 2]. </a:t>
            </a:r>
          </a:p>
          <a:p>
            <a:pPr marL="360363" indent="-333375" algn="just">
              <a:lnSpc>
                <a:spcPct val="150000"/>
              </a:lnSpc>
              <a:spcBef>
                <a:spcPts val="0"/>
              </a:spcBef>
              <a:buFont typeface="Wingdings" pitchFamily="2" charset="2"/>
              <a:buChar char="Ø"/>
            </a:pPr>
            <a:r>
              <a:rPr lang="el-GR" sz="2000" b="1" dirty="0" smtClean="0">
                <a:solidFill>
                  <a:srgbClr val="FF0000"/>
                </a:solidFill>
                <a:latin typeface="Calibri" pitchFamily="34" charset="0"/>
                <a:cs typeface="Calibri" pitchFamily="34" charset="0"/>
              </a:rPr>
              <a:t>Πληρωμή δαπανών από τις Υ.Δ.Ε.:  </a:t>
            </a:r>
            <a:r>
              <a:rPr lang="el-GR" sz="2000" dirty="0" smtClean="0">
                <a:latin typeface="Calibri" pitchFamily="34" charset="0"/>
                <a:cs typeface="Calibri" pitchFamily="34" charset="0"/>
              </a:rPr>
              <a:t>διατηρούνται σε ισχύ &amp; μετά την 1</a:t>
            </a:r>
            <a:r>
              <a:rPr lang="el-GR" sz="2000" baseline="30000" dirty="0" smtClean="0">
                <a:latin typeface="Calibri" pitchFamily="34" charset="0"/>
                <a:cs typeface="Calibri" pitchFamily="34" charset="0"/>
              </a:rPr>
              <a:t>η</a:t>
            </a:r>
            <a:r>
              <a:rPr lang="el-GR" sz="2000" dirty="0" smtClean="0">
                <a:latin typeface="Calibri" pitchFamily="34" charset="0"/>
                <a:cs typeface="Calibri" pitchFamily="34" charset="0"/>
              </a:rPr>
              <a:t>/1/2017 οι: αριθ. 2/107929/0026/1-12-2013 (Β.3172) ΚΥΑ &amp; η σχετική αρ. 2/113934 0026/24-12-2013 (ΑΔΑ: ΒΙΨΠΗ-ΘΨΖ) εγκύκλιος. Η αναφορά στην «ΥΔΕ» νοείται πλέον ως  «Οικονομική Υπηρεσία του Φορέα» </a:t>
            </a:r>
          </a:p>
          <a:p>
            <a:pPr marL="360363" indent="-333375">
              <a:lnSpc>
                <a:spcPct val="150000"/>
              </a:lnSpc>
              <a:spcBef>
                <a:spcPts val="0"/>
              </a:spcBef>
              <a:buFont typeface="Wingdings" pitchFamily="2" charset="2"/>
              <a:buChar char="Ø"/>
            </a:pPr>
            <a:r>
              <a:rPr lang="el-GR" sz="2000" dirty="0" smtClean="0">
                <a:latin typeface="Calibri" pitchFamily="34" charset="0"/>
                <a:cs typeface="Calibri" pitchFamily="34" charset="0"/>
              </a:rPr>
              <a:t>Διατηρούνται σε ισχύ οι ειδικές διατάξεις που διέπουν την πληρωμή δαπανών που διενεργούνται από </a:t>
            </a:r>
            <a:r>
              <a:rPr lang="el-GR" sz="2000" dirty="0" smtClean="0">
                <a:solidFill>
                  <a:srgbClr val="FF0000"/>
                </a:solidFill>
                <a:latin typeface="Calibri" pitchFamily="34" charset="0"/>
                <a:cs typeface="Calibri" pitchFamily="34" charset="0"/>
              </a:rPr>
              <a:t>Κεντρικές Υπηρεσίες του Γ.Λ.Κ &amp; του Ο.Δ.Δ.Η.Χ.</a:t>
            </a:r>
          </a:p>
          <a:p>
            <a:pPr marL="360363" indent="-333375" algn="just">
              <a:lnSpc>
                <a:spcPct val="150000"/>
              </a:lnSpc>
              <a:spcBef>
                <a:spcPts val="0"/>
              </a:spcBef>
              <a:buFont typeface="Wingdings" pitchFamily="2" charset="2"/>
              <a:buChar char="Ø"/>
            </a:pPr>
            <a:endParaRPr lang="en-US"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142852"/>
            <a:ext cx="7406640" cy="500066"/>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Άρθρο</a:t>
            </a: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89 </a:t>
            </a:r>
            <a:r>
              <a:rPr lang="el-GR" sz="2000" b="1" dirty="0" smtClean="0">
                <a:ln w="12700">
                  <a:solidFill>
                    <a:schemeClr val="tx2">
                      <a:satMod val="155000"/>
                    </a:schemeClr>
                  </a:solidFill>
                  <a:prstDash val="solid"/>
                </a:ln>
                <a:solidFill>
                  <a:schemeClr val="tx1"/>
                </a:solidFill>
                <a:latin typeface="Calibri" pitchFamily="34" charset="0"/>
                <a:cs typeface="Calibri" pitchFamily="34" charset="0"/>
              </a:rPr>
              <a:t>Ειδικές διατάξεις</a:t>
            </a:r>
            <a:br>
              <a:rPr lang="el-GR" sz="2000" b="1" dirty="0" smtClean="0">
                <a:ln w="12700">
                  <a:solidFill>
                    <a:schemeClr val="tx2">
                      <a:satMod val="155000"/>
                    </a:schemeClr>
                  </a:solidFill>
                  <a:prstDash val="solid"/>
                </a:ln>
                <a:solidFill>
                  <a:schemeClr val="tx1"/>
                </a:solidFill>
                <a:latin typeface="Calibri" pitchFamily="34" charset="0"/>
                <a:cs typeface="Calibri" pitchFamily="34" charset="0"/>
              </a:rPr>
            </a:br>
            <a:endPar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81</a:t>
            </a:fld>
            <a:endParaRPr lang="el-G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7786742" cy="4752528"/>
          </a:xfrm>
          <a:solidFill>
            <a:srgbClr val="FFC000"/>
          </a:solidFill>
          <a:ln>
            <a:noFill/>
          </a:ln>
        </p:spPr>
        <p:txBody>
          <a:bodyPr>
            <a:normAutofit/>
          </a:bodyPr>
          <a:lstStyle/>
          <a:p>
            <a:pPr marL="265113" indent="-238125" algn="just">
              <a:lnSpc>
                <a:spcPct val="150000"/>
              </a:lnSpc>
              <a:spcBef>
                <a:spcPts val="0"/>
              </a:spcBef>
              <a:buFont typeface="+mj-lt"/>
              <a:buAutoNum type="arabicPeriod"/>
            </a:pPr>
            <a:endParaRPr lang="el-GR" sz="2000" dirty="0" smtClean="0">
              <a:latin typeface="Calibri" pitchFamily="34" charset="0"/>
              <a:cs typeface="Calibri" pitchFamily="34" charset="0"/>
            </a:endParaRPr>
          </a:p>
          <a:p>
            <a:pPr marL="265113" indent="-238125" algn="just">
              <a:lnSpc>
                <a:spcPct val="150000"/>
              </a:lnSpc>
              <a:spcBef>
                <a:spcPts val="0"/>
              </a:spcBef>
              <a:buFont typeface="+mj-lt"/>
              <a:buAutoNum type="arabicPeriod"/>
            </a:pPr>
            <a:endParaRPr lang="el-GR" sz="2000" dirty="0" smtClean="0">
              <a:latin typeface="Calibri" pitchFamily="34" charset="0"/>
              <a:cs typeface="Calibri" pitchFamily="34" charset="0"/>
            </a:endParaRPr>
          </a:p>
          <a:p>
            <a:pPr marL="265113" indent="-238125" algn="just">
              <a:lnSpc>
                <a:spcPct val="150000"/>
              </a:lnSpc>
              <a:spcBef>
                <a:spcPts val="0"/>
              </a:spcBef>
              <a:buFont typeface="+mj-lt"/>
              <a:buAutoNum type="arabicPeriod"/>
            </a:pPr>
            <a:r>
              <a:rPr lang="el-GR" sz="2000" dirty="0" smtClean="0">
                <a:latin typeface="Calibri" pitchFamily="34" charset="0"/>
                <a:cs typeface="Calibri" pitchFamily="34" charset="0"/>
              </a:rPr>
              <a:t>Ν. 4270/2014 άρθρα 100 -107</a:t>
            </a:r>
          </a:p>
          <a:p>
            <a:pPr marL="265113" indent="-238125" algn="just">
              <a:lnSpc>
                <a:spcPct val="150000"/>
              </a:lnSpc>
              <a:spcBef>
                <a:spcPts val="0"/>
              </a:spcBef>
              <a:buFont typeface="+mj-lt"/>
              <a:buAutoNum type="arabicPeriod"/>
            </a:pPr>
            <a:r>
              <a:rPr lang="el-GR" sz="2000" dirty="0" smtClean="0">
                <a:latin typeface="Calibri" pitchFamily="34" charset="0"/>
                <a:cs typeface="Calibri" pitchFamily="34" charset="0"/>
              </a:rPr>
              <a:t>Ν.4555/2018 (ΦΕΚ 133/Α)</a:t>
            </a:r>
          </a:p>
        </p:txBody>
      </p:sp>
      <p:sp>
        <p:nvSpPr>
          <p:cNvPr id="8" name="1 - Τίτλος"/>
          <p:cNvSpPr>
            <a:spLocks noGrp="1"/>
          </p:cNvSpPr>
          <p:nvPr>
            <p:ph type="ctrTitle"/>
          </p:nvPr>
        </p:nvSpPr>
        <p:spPr>
          <a:xfrm>
            <a:off x="1432560" y="260648"/>
            <a:ext cx="7406640" cy="28803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ΔΗΜΟΣΙΟΙ ΥΠΟΛΟΓΟΙ</a:t>
            </a: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82</a:t>
            </a:fld>
            <a:endParaRPr lang="el-G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64704"/>
            <a:ext cx="7786742" cy="5807568"/>
          </a:xfrm>
          <a:noFill/>
          <a:ln>
            <a:noFill/>
          </a:ln>
        </p:spPr>
        <p:txBody>
          <a:bodyPr>
            <a:normAutofit/>
          </a:bodyPr>
          <a:lstStyle/>
          <a:p>
            <a:pPr marL="265113" indent="-238125" algn="just">
              <a:lnSpc>
                <a:spcPct val="150000"/>
              </a:lnSpc>
              <a:spcBef>
                <a:spcPts val="0"/>
              </a:spcBef>
              <a:buFont typeface="Wingdings" pitchFamily="2" charset="2"/>
              <a:buChar char="v"/>
            </a:pPr>
            <a:r>
              <a:rPr lang="el-GR" sz="2000" b="1" dirty="0" smtClean="0">
                <a:latin typeface="Arial" pitchFamily="34" charset="0"/>
                <a:cs typeface="Arial" pitchFamily="34" charset="0"/>
              </a:rPr>
              <a:t>Έννοια δημόσιου υπολόγου</a:t>
            </a:r>
            <a:r>
              <a:rPr lang="el-GR" sz="2000" dirty="0" smtClean="0">
                <a:latin typeface="Arial" pitchFamily="34" charset="0"/>
                <a:cs typeface="Arial" pitchFamily="34" charset="0"/>
              </a:rPr>
              <a:t>: όποιος διαχειρίζεται, </a:t>
            </a:r>
            <a:r>
              <a:rPr lang="el-GR" sz="2000" dirty="0" smtClean="0">
                <a:solidFill>
                  <a:srgbClr val="FF0000"/>
                </a:solidFill>
                <a:latin typeface="Arial" pitchFamily="34" charset="0"/>
                <a:cs typeface="Arial" pitchFamily="34" charset="0"/>
              </a:rPr>
              <a:t>έστω και χωρίς νόμιμη εξουσιοδότηση</a:t>
            </a:r>
            <a:r>
              <a:rPr lang="el-GR" sz="2000" dirty="0" smtClean="0">
                <a:latin typeface="Arial" pitchFamily="34" charset="0"/>
                <a:cs typeface="Arial" pitchFamily="34" charset="0"/>
              </a:rPr>
              <a:t>, </a:t>
            </a:r>
          </a:p>
          <a:p>
            <a:pPr marL="360363" indent="-333375" algn="just">
              <a:lnSpc>
                <a:spcPct val="150000"/>
              </a:lnSpc>
              <a:spcBef>
                <a:spcPts val="0"/>
              </a:spcBef>
              <a:buFont typeface="Wingdings" pitchFamily="2" charset="2"/>
              <a:buChar char="ü"/>
            </a:pPr>
            <a:r>
              <a:rPr lang="el-GR" sz="2000" dirty="0" smtClean="0">
                <a:latin typeface="Arial" pitchFamily="34" charset="0"/>
                <a:cs typeface="Arial" pitchFamily="34" charset="0"/>
              </a:rPr>
              <a:t>χρήματα, </a:t>
            </a:r>
          </a:p>
          <a:p>
            <a:pPr marL="360363" indent="-333375" algn="just">
              <a:lnSpc>
                <a:spcPct val="150000"/>
              </a:lnSpc>
              <a:spcBef>
                <a:spcPts val="0"/>
              </a:spcBef>
              <a:buFont typeface="Wingdings" pitchFamily="2" charset="2"/>
              <a:buChar char="ü"/>
            </a:pPr>
            <a:r>
              <a:rPr lang="el-GR" sz="2000" dirty="0" smtClean="0">
                <a:solidFill>
                  <a:srgbClr val="FF0000"/>
                </a:solidFill>
                <a:latin typeface="Arial" pitchFamily="34" charset="0"/>
                <a:cs typeface="Arial" pitchFamily="34" charset="0"/>
              </a:rPr>
              <a:t>αξίες</a:t>
            </a:r>
            <a:r>
              <a:rPr lang="el-GR" sz="2000" dirty="0" smtClean="0">
                <a:latin typeface="Arial" pitchFamily="34" charset="0"/>
                <a:cs typeface="Arial" pitchFamily="34" charset="0"/>
              </a:rPr>
              <a:t> 			ή </a:t>
            </a:r>
          </a:p>
          <a:p>
            <a:pPr marL="360363" indent="-333375" algn="just">
              <a:lnSpc>
                <a:spcPct val="150000"/>
              </a:lnSpc>
              <a:spcBef>
                <a:spcPts val="0"/>
              </a:spcBef>
              <a:buFont typeface="Wingdings" pitchFamily="2" charset="2"/>
              <a:buChar char="ü"/>
            </a:pPr>
            <a:r>
              <a:rPr lang="el-GR" sz="2000" dirty="0" smtClean="0">
                <a:solidFill>
                  <a:srgbClr val="FF0000"/>
                </a:solidFill>
                <a:latin typeface="Arial" pitchFamily="34" charset="0"/>
                <a:cs typeface="Arial" pitchFamily="34" charset="0"/>
              </a:rPr>
              <a:t>υλικό </a:t>
            </a:r>
          </a:p>
          <a:p>
            <a:pPr marL="360363" indent="-333375" algn="just">
              <a:lnSpc>
                <a:spcPct val="150000"/>
              </a:lnSpc>
              <a:spcBef>
                <a:spcPts val="0"/>
              </a:spcBef>
            </a:pPr>
            <a:r>
              <a:rPr lang="el-GR" sz="2000" dirty="0" smtClean="0">
                <a:latin typeface="Arial" pitchFamily="34" charset="0"/>
                <a:cs typeface="Arial" pitchFamily="34" charset="0"/>
              </a:rPr>
              <a:t>του Δημοσίου ή των Ν.Π.Δ.Δ. </a:t>
            </a:r>
            <a:r>
              <a:rPr lang="el-GR" sz="2000" dirty="0" smtClean="0">
                <a:solidFill>
                  <a:srgbClr val="FF0000"/>
                </a:solidFill>
                <a:latin typeface="Arial" pitchFamily="34" charset="0"/>
                <a:cs typeface="Arial" pitchFamily="34" charset="0"/>
              </a:rPr>
              <a:t>[ΝΠΙΔ; </a:t>
            </a:r>
            <a:r>
              <a:rPr lang="el-GR" sz="2000" dirty="0" smtClean="0">
                <a:solidFill>
                  <a:srgbClr val="FFC000"/>
                </a:solidFill>
                <a:latin typeface="Arial" pitchFamily="34" charset="0"/>
                <a:cs typeface="Arial" pitchFamily="34" charset="0"/>
              </a:rPr>
              <a:t>άρθρο 154</a:t>
            </a:r>
            <a:r>
              <a:rPr lang="el-GR" sz="2000" dirty="0" smtClean="0">
                <a:solidFill>
                  <a:srgbClr val="FF0000"/>
                </a:solidFill>
                <a:latin typeface="Arial" pitchFamily="34" charset="0"/>
                <a:cs typeface="Arial" pitchFamily="34" charset="0"/>
              </a:rPr>
              <a:t>]</a:t>
            </a:r>
          </a:p>
          <a:p>
            <a:pPr marL="0" indent="26988" algn="just">
              <a:lnSpc>
                <a:spcPct val="150000"/>
              </a:lnSpc>
              <a:spcBef>
                <a:spcPts val="0"/>
              </a:spcBef>
            </a:pPr>
            <a:r>
              <a:rPr lang="el-GR" sz="2000" dirty="0" smtClean="0">
                <a:latin typeface="Arial" pitchFamily="34" charset="0"/>
                <a:cs typeface="Arial" pitchFamily="34" charset="0"/>
              </a:rPr>
              <a:t>καθώς </a:t>
            </a:r>
            <a:r>
              <a:rPr lang="el-GR" sz="2000" dirty="0" smtClean="0">
                <a:solidFill>
                  <a:srgbClr val="FF0000"/>
                </a:solidFill>
                <a:latin typeface="Arial" pitchFamily="34" charset="0"/>
                <a:cs typeface="Arial" pitchFamily="34" charset="0"/>
              </a:rPr>
              <a:t>&amp; οποιοσδήποτε άλλος </a:t>
            </a:r>
            <a:r>
              <a:rPr lang="el-GR" sz="2000" dirty="0" smtClean="0">
                <a:latin typeface="Arial" pitchFamily="34" charset="0"/>
                <a:cs typeface="Arial" pitchFamily="34" charset="0"/>
              </a:rPr>
              <a:t>θεωρείται από το νόμο δημόσιος υπόλογος.</a:t>
            </a:r>
          </a:p>
          <a:p>
            <a:pPr marL="265113" indent="-238125" algn="just">
              <a:lnSpc>
                <a:spcPct val="150000"/>
              </a:lnSpc>
              <a:spcBef>
                <a:spcPts val="0"/>
              </a:spcBef>
            </a:pPr>
            <a:endParaRPr lang="el-GR"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525146"/>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just"/>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r>
              <a:rPr lang="el-GR" sz="2000" b="1" dirty="0" smtClean="0">
                <a:solidFill>
                  <a:srgbClr val="C00000"/>
                </a:solidFill>
              </a:rPr>
              <a:t>ν. 4270/2014 _ άρθρο 150 Διακρίσεις και εποπτεία δημοσίων υπολόγων</a:t>
            </a:r>
            <a:r>
              <a:rPr lang="el-GR" sz="2000" dirty="0" smtClean="0">
                <a:solidFill>
                  <a:srgbClr val="C00000"/>
                </a:solidFill>
              </a:rPr>
              <a:t/>
            </a:r>
            <a:br>
              <a:rPr lang="el-GR" sz="2000" dirty="0" smtClean="0">
                <a:solidFill>
                  <a:srgbClr val="C00000"/>
                </a:solidFill>
              </a:rPr>
            </a:b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83</a:t>
            </a:fld>
            <a:endParaRPr lang="el-G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928670"/>
            <a:ext cx="7786742" cy="5643602"/>
          </a:xfrm>
          <a:noFill/>
          <a:ln>
            <a:noFill/>
          </a:ln>
        </p:spPr>
        <p:txBody>
          <a:bodyPr>
            <a:normAutofit/>
          </a:bodyPr>
          <a:lstStyle/>
          <a:p>
            <a:pPr algn="just">
              <a:lnSpc>
                <a:spcPct val="150000"/>
              </a:lnSpc>
              <a:spcBef>
                <a:spcPts val="0"/>
              </a:spcBef>
              <a:buFont typeface="Wingdings" pitchFamily="2" charset="2"/>
              <a:buChar char="v"/>
            </a:pPr>
            <a:r>
              <a:rPr lang="el-GR" sz="2000" dirty="0" smtClean="0"/>
              <a:t> </a:t>
            </a:r>
            <a:r>
              <a:rPr lang="el-GR" sz="2000" b="1" dirty="0" smtClean="0"/>
              <a:t>Διάκριση δημοσίων υπολόγων</a:t>
            </a:r>
            <a:r>
              <a:rPr lang="el-GR" sz="2000" dirty="0" smtClean="0"/>
              <a:t>:</a:t>
            </a:r>
          </a:p>
          <a:p>
            <a:pPr marL="360363" indent="-333375" algn="just">
              <a:lnSpc>
                <a:spcPct val="150000"/>
              </a:lnSpc>
              <a:spcBef>
                <a:spcPts val="0"/>
              </a:spcBef>
              <a:buFont typeface="Wingdings" pitchFamily="2" charset="2"/>
              <a:buChar char="ü"/>
            </a:pPr>
            <a:r>
              <a:rPr lang="el-GR" sz="2000" dirty="0" smtClean="0"/>
              <a:t>Υπόλογοι  Χ.Ε.Π.  &amp; υπόλογοι προσωρινών Χ.Ε.</a:t>
            </a:r>
          </a:p>
          <a:p>
            <a:pPr marL="360363" indent="-333375" algn="just">
              <a:lnSpc>
                <a:spcPct val="150000"/>
              </a:lnSpc>
              <a:spcBef>
                <a:spcPts val="0"/>
              </a:spcBef>
              <a:buFont typeface="Wingdings" pitchFamily="2" charset="2"/>
              <a:buChar char="ü"/>
            </a:pPr>
            <a:r>
              <a:rPr lang="el-GR" sz="2000" dirty="0" smtClean="0"/>
              <a:t>Διαχειριστές πάγιων προκαταβολών.</a:t>
            </a:r>
          </a:p>
          <a:p>
            <a:pPr marL="360363" indent="-333375" algn="just">
              <a:lnSpc>
                <a:spcPct val="150000"/>
              </a:lnSpc>
              <a:spcBef>
                <a:spcPts val="0"/>
              </a:spcBef>
              <a:buFont typeface="Wingdings" pitchFamily="2" charset="2"/>
              <a:buChar char="ü"/>
            </a:pPr>
            <a:r>
              <a:rPr lang="el-GR" sz="2000" dirty="0" smtClean="0"/>
              <a:t>Εφοριακοί &amp; τελωνειακοί υπόλογοι </a:t>
            </a:r>
          </a:p>
          <a:p>
            <a:pPr marL="360363" indent="-333375" algn="just">
              <a:lnSpc>
                <a:spcPct val="150000"/>
              </a:lnSpc>
              <a:spcBef>
                <a:spcPts val="0"/>
              </a:spcBef>
              <a:buFont typeface="Wingdings" pitchFamily="2" charset="2"/>
              <a:buChar char="ü"/>
            </a:pPr>
            <a:r>
              <a:rPr lang="el-GR" sz="2000" b="1" dirty="0" smtClean="0">
                <a:solidFill>
                  <a:srgbClr val="FF0000"/>
                </a:solidFill>
              </a:rPr>
              <a:t>Ειδικοί ταμίες </a:t>
            </a:r>
          </a:p>
          <a:p>
            <a:pPr marL="360363" indent="-333375" algn="just">
              <a:lnSpc>
                <a:spcPct val="150000"/>
              </a:lnSpc>
              <a:spcBef>
                <a:spcPts val="0"/>
              </a:spcBef>
              <a:buFont typeface="Wingdings" pitchFamily="2" charset="2"/>
              <a:buChar char="ü"/>
            </a:pPr>
            <a:r>
              <a:rPr lang="el-GR" sz="2000" b="1" dirty="0" smtClean="0">
                <a:solidFill>
                  <a:srgbClr val="FF0000"/>
                </a:solidFill>
              </a:rPr>
              <a:t>Υπόλογοι Ν.Π.Δ.Δ. &amp; Ο.Τ.Α.</a:t>
            </a:r>
          </a:p>
          <a:p>
            <a:pPr marL="360363" indent="-333375" algn="just">
              <a:lnSpc>
                <a:spcPct val="150000"/>
              </a:lnSpc>
              <a:spcBef>
                <a:spcPts val="0"/>
              </a:spcBef>
              <a:buFont typeface="Wingdings" pitchFamily="2" charset="2"/>
              <a:buChar char="ü"/>
            </a:pPr>
            <a:r>
              <a:rPr lang="el-GR" sz="2000" b="1" dirty="0" smtClean="0">
                <a:solidFill>
                  <a:srgbClr val="FF0000"/>
                </a:solidFill>
              </a:rPr>
              <a:t>Διαχειριστές έργων του Π.Δ.Ε. </a:t>
            </a:r>
            <a:endParaRPr lang="el-GR" sz="2000" b="1" dirty="0" smtClean="0">
              <a:solidFill>
                <a:srgbClr val="FF0000"/>
              </a:solidFill>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66802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just"/>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r>
              <a:rPr lang="el-GR" sz="2000" b="1" dirty="0" smtClean="0">
                <a:solidFill>
                  <a:srgbClr val="C00000"/>
                </a:solidFill>
              </a:rPr>
              <a:t>ν. 4270/2014 _ άρθρο 150 Διακρίσεις και εποπτεία δημοσίων υπολόγων</a:t>
            </a:r>
            <a:r>
              <a:rPr lang="el-GR" sz="2000" dirty="0" smtClean="0">
                <a:solidFill>
                  <a:srgbClr val="C00000"/>
                </a:solidFill>
              </a:rPr>
              <a:t/>
            </a:r>
            <a:br>
              <a:rPr lang="el-GR" sz="2000" dirty="0" smtClean="0">
                <a:solidFill>
                  <a:srgbClr val="C00000"/>
                </a:solidFill>
              </a:rPr>
            </a:b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84</a:t>
            </a:fld>
            <a:endParaRPr lang="el-G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928670"/>
            <a:ext cx="7786742" cy="5643602"/>
          </a:xfrm>
          <a:noFill/>
          <a:ln>
            <a:noFill/>
          </a:ln>
        </p:spPr>
        <p:txBody>
          <a:bodyPr>
            <a:normAutofit/>
          </a:bodyPr>
          <a:lstStyle/>
          <a:p>
            <a:pPr algn="just">
              <a:lnSpc>
                <a:spcPct val="160000"/>
              </a:lnSpc>
              <a:spcBef>
                <a:spcPts val="0"/>
              </a:spcBef>
              <a:buFont typeface="Wingdings" pitchFamily="2" charset="2"/>
              <a:buChar char="v"/>
            </a:pPr>
            <a:r>
              <a:rPr lang="el-GR" sz="2000" dirty="0" smtClean="0"/>
              <a:t>  </a:t>
            </a:r>
            <a:r>
              <a:rPr lang="el-GR" sz="2000" b="1" dirty="0" smtClean="0">
                <a:latin typeface="Arial" pitchFamily="34" charset="0"/>
                <a:cs typeface="Arial" pitchFamily="34" charset="0"/>
              </a:rPr>
              <a:t>Ποιος ασκεί έλεγχο &amp; εποπτεία επί των δημοσίων υπολόγων</a:t>
            </a:r>
            <a:r>
              <a:rPr lang="el-GR" sz="2000" dirty="0" smtClean="0">
                <a:latin typeface="Arial" pitchFamily="34" charset="0"/>
                <a:cs typeface="Arial" pitchFamily="34" charset="0"/>
              </a:rPr>
              <a:t>;</a:t>
            </a:r>
          </a:p>
          <a:p>
            <a:pPr marL="360363" indent="-333375" algn="just">
              <a:lnSpc>
                <a:spcPct val="160000"/>
              </a:lnSpc>
              <a:spcBef>
                <a:spcPts val="0"/>
              </a:spcBef>
              <a:buFont typeface="Wingdings" pitchFamily="2" charset="2"/>
              <a:buChar char="ü"/>
            </a:pPr>
            <a:r>
              <a:rPr lang="el-GR" sz="2000" dirty="0" smtClean="0">
                <a:latin typeface="Arial" pitchFamily="34" charset="0"/>
                <a:cs typeface="Arial" pitchFamily="34" charset="0"/>
              </a:rPr>
              <a:t>Ο </a:t>
            </a:r>
            <a:r>
              <a:rPr lang="el-GR" sz="2000" b="1" dirty="0" smtClean="0">
                <a:solidFill>
                  <a:srgbClr val="FF0000"/>
                </a:solidFill>
                <a:latin typeface="Arial" pitchFamily="34" charset="0"/>
                <a:cs typeface="Arial" pitchFamily="34" charset="0"/>
              </a:rPr>
              <a:t>Υπουργός Οικονομικών</a:t>
            </a:r>
            <a:r>
              <a:rPr lang="el-GR" sz="2000" dirty="0" smtClean="0">
                <a:latin typeface="Arial" pitchFamily="34" charset="0"/>
                <a:cs typeface="Arial" pitchFamily="34" charset="0"/>
              </a:rPr>
              <a:t>, [ειδικές διατάξεις για διαχειρίσεις χρηματικού και υλικού των ΕΔ  &amp; του Υπουργείου Δημόσιας Τάξης]</a:t>
            </a:r>
          </a:p>
          <a:p>
            <a:pPr marL="360363" indent="-333375" algn="just">
              <a:lnSpc>
                <a:spcPct val="160000"/>
              </a:lnSpc>
              <a:spcBef>
                <a:spcPts val="0"/>
              </a:spcBef>
              <a:buFont typeface="Wingdings" pitchFamily="2" charset="2"/>
              <a:buChar char="ü"/>
            </a:pPr>
            <a:r>
              <a:rPr lang="el-GR" sz="2000" dirty="0" smtClean="0">
                <a:latin typeface="Arial" pitchFamily="34" charset="0"/>
                <a:cs typeface="Arial" pitchFamily="34" charset="0"/>
              </a:rPr>
              <a:t>Ο οικείος </a:t>
            </a:r>
            <a:r>
              <a:rPr lang="el-GR" sz="2000" dirty="0" err="1" smtClean="0">
                <a:latin typeface="Arial" pitchFamily="34" charset="0"/>
                <a:cs typeface="Arial" pitchFamily="34" charset="0"/>
              </a:rPr>
              <a:t>διατάκτης</a:t>
            </a:r>
            <a:endParaRPr lang="el-GR" sz="2000" dirty="0" smtClean="0">
              <a:latin typeface="Arial" pitchFamily="34" charset="0"/>
              <a:cs typeface="Arial" pitchFamily="34" charset="0"/>
            </a:endParaRPr>
          </a:p>
          <a:p>
            <a:pPr marL="360363" indent="-333375" algn="just">
              <a:lnSpc>
                <a:spcPct val="160000"/>
              </a:lnSpc>
              <a:spcBef>
                <a:spcPts val="0"/>
              </a:spcBef>
              <a:buFont typeface="Wingdings" pitchFamily="2" charset="2"/>
              <a:buChar char="ü"/>
            </a:pPr>
            <a:r>
              <a:rPr lang="el-GR" sz="2000" dirty="0" smtClean="0">
                <a:latin typeface="Arial" pitchFamily="34" charset="0"/>
                <a:cs typeface="Arial" pitchFamily="34" charset="0"/>
              </a:rPr>
              <a:t> Το </a:t>
            </a:r>
            <a:r>
              <a:rPr lang="el-GR" sz="2000" b="1" dirty="0" err="1" smtClean="0">
                <a:latin typeface="Arial" pitchFamily="34" charset="0"/>
                <a:cs typeface="Arial" pitchFamily="34" charset="0"/>
              </a:rPr>
              <a:t>ΕλΣ</a:t>
            </a:r>
            <a:r>
              <a:rPr lang="el-GR" sz="2000" b="1" dirty="0" smtClean="0">
                <a:latin typeface="Arial" pitchFamily="34" charset="0"/>
                <a:cs typeface="Arial" pitchFamily="34" charset="0"/>
              </a:rPr>
              <a:t> </a:t>
            </a:r>
            <a:endParaRPr lang="el-GR" sz="2000" b="1" dirty="0" smtClean="0">
              <a:solidFill>
                <a:srgbClr val="C00000"/>
              </a:solidFill>
              <a:latin typeface="Arial" pitchFamily="34" charset="0"/>
              <a:cs typeface="Arial" pitchFamily="34" charset="0"/>
            </a:endParaRPr>
          </a:p>
          <a:p>
            <a:endParaRPr lang="el-GR"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66802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just"/>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r>
              <a:rPr lang="el-GR" sz="2000" b="1" dirty="0" smtClean="0">
                <a:solidFill>
                  <a:srgbClr val="C00000"/>
                </a:solidFill>
              </a:rPr>
              <a:t>ν. 4270/2014 _ άρθρο 150 Διακρίσεις και εποπτεία δημοσίων υπολόγων</a:t>
            </a:r>
            <a:r>
              <a:rPr lang="el-GR" sz="2000" dirty="0" smtClean="0">
                <a:solidFill>
                  <a:srgbClr val="C00000"/>
                </a:solidFill>
              </a:rPr>
              <a:t/>
            </a:r>
            <a:br>
              <a:rPr lang="el-GR" sz="2000" dirty="0" smtClean="0">
                <a:solidFill>
                  <a:srgbClr val="C00000"/>
                </a:solidFill>
              </a:rPr>
            </a:b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85</a:t>
            </a:fld>
            <a:endParaRPr lang="el-G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928670"/>
            <a:ext cx="7786742" cy="5643602"/>
          </a:xfrm>
          <a:noFill/>
          <a:ln>
            <a:noFill/>
          </a:ln>
        </p:spPr>
        <p:txBody>
          <a:bodyPr>
            <a:normAutofit fontScale="92500"/>
          </a:bodyPr>
          <a:lstStyle/>
          <a:p>
            <a:pPr algn="just">
              <a:lnSpc>
                <a:spcPct val="160000"/>
              </a:lnSpc>
              <a:spcBef>
                <a:spcPts val="0"/>
              </a:spcBef>
              <a:buFont typeface="Wingdings" pitchFamily="2" charset="2"/>
              <a:buChar char="v"/>
            </a:pPr>
            <a:r>
              <a:rPr lang="el-GR" sz="2000" dirty="0" smtClean="0"/>
              <a:t>  </a:t>
            </a:r>
            <a:r>
              <a:rPr lang="el-GR" sz="2000" b="1" dirty="0" smtClean="0">
                <a:latin typeface="Arial" pitchFamily="34" charset="0"/>
                <a:cs typeface="Arial" pitchFamily="34" charset="0"/>
              </a:rPr>
              <a:t>Ποιος ασκεί έλεγχο &amp; εποπτεία επί των δημοσίων υπολόγων</a:t>
            </a:r>
            <a:r>
              <a:rPr lang="el-GR" sz="2000" dirty="0" smtClean="0">
                <a:latin typeface="Arial" pitchFamily="34" charset="0"/>
                <a:cs typeface="Arial" pitchFamily="34" charset="0"/>
              </a:rPr>
              <a:t>;</a:t>
            </a:r>
          </a:p>
          <a:p>
            <a:pPr marL="360363" indent="-333375" algn="just">
              <a:lnSpc>
                <a:spcPct val="160000"/>
              </a:lnSpc>
              <a:spcBef>
                <a:spcPts val="0"/>
              </a:spcBef>
              <a:buFont typeface="Wingdings" pitchFamily="2" charset="2"/>
              <a:buChar char="ü"/>
            </a:pPr>
            <a:r>
              <a:rPr lang="el-GR" sz="2000" b="1" dirty="0" smtClean="0">
                <a:latin typeface="Arial" pitchFamily="34" charset="0"/>
                <a:cs typeface="Arial" pitchFamily="34" charset="0"/>
              </a:rPr>
              <a:t>Ο Δήμαρχος στους ΟΤΑ Α΄ βαθμού </a:t>
            </a:r>
          </a:p>
          <a:p>
            <a:pPr marL="0" indent="26988" algn="just">
              <a:lnSpc>
                <a:spcPct val="160000"/>
              </a:lnSpc>
              <a:spcBef>
                <a:spcPts val="0"/>
              </a:spcBef>
            </a:pPr>
            <a:r>
              <a:rPr lang="el-GR" sz="1900" dirty="0" smtClean="0">
                <a:latin typeface="Arial" pitchFamily="34" charset="0"/>
                <a:cs typeface="Arial" pitchFamily="34" charset="0"/>
              </a:rPr>
              <a:t>[</a:t>
            </a:r>
            <a:r>
              <a:rPr lang="el-GR" sz="1900" i="1" dirty="0" smtClean="0">
                <a:latin typeface="Arial" pitchFamily="34" charset="0"/>
                <a:cs typeface="Arial" pitchFamily="34" charset="0"/>
              </a:rPr>
              <a:t>ν. 4555/2018, άρθρο 204 «Ρυθμίσεις σχετικές με την εκκαθάριση δαπανών – Εντολή πληρωμών στους δήμους»</a:t>
            </a:r>
            <a:r>
              <a:rPr lang="el-GR" sz="1900" dirty="0" smtClean="0">
                <a:latin typeface="Arial" pitchFamily="34" charset="0"/>
                <a:cs typeface="Arial" pitchFamily="34" charset="0"/>
              </a:rPr>
              <a:t> 5.Από την έναρξη ισχύος…, ο δήμαρχος έχει αρμοδιότητα να καταλογίζει με πράξη του αχρεωστήτως καταβληθείσες αποδοχές σε βάρος των λαβόντων υπαλλήλων, σύμφωνα με τις διατάξεις της παρ. 3 του άρθρου 24 του ν. 4354/2015 (Α΄ 176). …7. Στο πλαίσιο του δήμου, οι </a:t>
            </a:r>
            <a:r>
              <a:rPr lang="el-GR" sz="1900" b="1" dirty="0" smtClean="0">
                <a:solidFill>
                  <a:srgbClr val="C00000"/>
                </a:solidFill>
                <a:latin typeface="Arial" pitchFamily="34" charset="0"/>
                <a:cs typeface="Arial" pitchFamily="34" charset="0"/>
              </a:rPr>
              <a:t>αρμοδιότητες ελέγχου, εποπτείας και καταλογισμού των υπολόγων σύμφωνα με τις διατάξεις των άρθρων 150 και 152 του ν. 4270/2014, κατά το μέρος που ανάγονται στον </a:t>
            </a:r>
            <a:r>
              <a:rPr lang="el-GR" sz="1900" b="1" dirty="0" err="1" smtClean="0">
                <a:solidFill>
                  <a:srgbClr val="C00000"/>
                </a:solidFill>
                <a:latin typeface="Arial" pitchFamily="34" charset="0"/>
                <a:cs typeface="Arial" pitchFamily="34" charset="0"/>
              </a:rPr>
              <a:t>διατάκτη</a:t>
            </a:r>
            <a:r>
              <a:rPr lang="el-GR" sz="1900" b="1" dirty="0" smtClean="0">
                <a:solidFill>
                  <a:srgbClr val="C00000"/>
                </a:solidFill>
                <a:latin typeface="Arial" pitchFamily="34" charset="0"/>
                <a:cs typeface="Arial" pitchFamily="34" charset="0"/>
              </a:rPr>
              <a:t>, </a:t>
            </a:r>
            <a:r>
              <a:rPr lang="el-GR" sz="1900" b="1" u="sng" dirty="0" smtClean="0">
                <a:solidFill>
                  <a:srgbClr val="C00000"/>
                </a:solidFill>
                <a:latin typeface="Arial" pitchFamily="34" charset="0"/>
                <a:cs typeface="Arial" pitchFamily="34" charset="0"/>
              </a:rPr>
              <a:t>ασκούνται από τον δήμαρχο</a:t>
            </a:r>
            <a:r>
              <a:rPr lang="el-GR" sz="1900" b="1" dirty="0" smtClean="0">
                <a:solidFill>
                  <a:srgbClr val="C00000"/>
                </a:solidFill>
                <a:latin typeface="Arial" pitchFamily="34" charset="0"/>
                <a:cs typeface="Arial" pitchFamily="34" charset="0"/>
              </a:rPr>
              <a:t>» </a:t>
            </a:r>
            <a:endParaRPr lang="el-GR" sz="1900" dirty="0" smtClean="0">
              <a:solidFill>
                <a:srgbClr val="C00000"/>
              </a:solidFill>
              <a:latin typeface="Arial" pitchFamily="34" charset="0"/>
              <a:cs typeface="Arial" pitchFamily="34" charset="0"/>
            </a:endParaRPr>
          </a:p>
          <a:p>
            <a:endParaRPr lang="el-GR" sz="2000" dirty="0" smtClean="0">
              <a:latin typeface="Calibri" pitchFamily="34" charset="0"/>
              <a:cs typeface="Calibri" pitchFamily="34" charset="0"/>
            </a:endParaRPr>
          </a:p>
        </p:txBody>
      </p:sp>
      <p:sp>
        <p:nvSpPr>
          <p:cNvPr id="8" name="1 - Τίτλος"/>
          <p:cNvSpPr>
            <a:spLocks noGrp="1"/>
          </p:cNvSpPr>
          <p:nvPr>
            <p:ph type="ctrTitle"/>
          </p:nvPr>
        </p:nvSpPr>
        <p:spPr>
          <a:xfrm>
            <a:off x="1432560" y="260648"/>
            <a:ext cx="7406640" cy="668022"/>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pPr algn="just"/>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r>
              <a:rPr lang="el-GR" sz="2000" b="1" dirty="0" smtClean="0">
                <a:solidFill>
                  <a:srgbClr val="C00000"/>
                </a:solidFill>
              </a:rPr>
              <a:t>ν. 4270/2014 _ άρθρο 150 Διακρίσεις και εποπτεία δημοσίων υπολόγων</a:t>
            </a:r>
            <a:r>
              <a:rPr lang="el-GR" sz="2000" dirty="0" smtClean="0">
                <a:solidFill>
                  <a:srgbClr val="C00000"/>
                </a:solidFill>
              </a:rPr>
              <a:t/>
            </a:r>
            <a:br>
              <a:rPr lang="el-GR" sz="2000" dirty="0" smtClean="0">
                <a:solidFill>
                  <a:srgbClr val="C00000"/>
                </a:solidFill>
              </a:rPr>
            </a:b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86</a:t>
            </a:fld>
            <a:endParaRPr lang="el-G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643050"/>
            <a:ext cx="7786742" cy="4000528"/>
          </a:xfrm>
          <a:noFill/>
          <a:ln>
            <a:noFill/>
          </a:ln>
        </p:spPr>
        <p:txBody>
          <a:bodyPr>
            <a:normAutofit/>
          </a:bodyPr>
          <a:lstStyle/>
          <a:p>
            <a:pPr algn="just">
              <a:lnSpc>
                <a:spcPct val="150000"/>
              </a:lnSpc>
              <a:spcBef>
                <a:spcPts val="0"/>
              </a:spcBef>
            </a:pPr>
            <a:r>
              <a:rPr lang="el-GR" sz="2400" dirty="0" smtClean="0">
                <a:latin typeface="Arial" pitchFamily="34" charset="0"/>
                <a:cs typeface="Arial" pitchFamily="34" charset="0"/>
              </a:rPr>
              <a:t>Τα καθήκοντα των διαχειριστών χρημάτων, αξιών &amp; υλικού του Δημοσίου είναι ασυμβίβαστα με τα καθήκοντα </a:t>
            </a:r>
          </a:p>
          <a:p>
            <a:pPr marL="541782" indent="-514350" algn="just">
              <a:lnSpc>
                <a:spcPct val="150000"/>
              </a:lnSpc>
              <a:spcBef>
                <a:spcPts val="0"/>
              </a:spcBef>
              <a:buFont typeface="+mj-lt"/>
              <a:buAutoNum type="romanLcPeriod"/>
            </a:pPr>
            <a:r>
              <a:rPr lang="el-GR" sz="2400" b="1" dirty="0" smtClean="0">
                <a:latin typeface="Arial" pitchFamily="34" charset="0"/>
                <a:cs typeface="Arial" pitchFamily="34" charset="0"/>
              </a:rPr>
              <a:t>του </a:t>
            </a:r>
            <a:r>
              <a:rPr lang="el-GR" sz="2400" b="1" dirty="0" err="1" smtClean="0">
                <a:latin typeface="Arial" pitchFamily="34" charset="0"/>
                <a:cs typeface="Arial" pitchFamily="34" charset="0"/>
              </a:rPr>
              <a:t>διατάκτη</a:t>
            </a:r>
            <a:r>
              <a:rPr lang="el-GR" sz="2400" b="1" dirty="0" smtClean="0">
                <a:latin typeface="Arial" pitchFamily="34" charset="0"/>
                <a:cs typeface="Arial" pitchFamily="34" charset="0"/>
              </a:rPr>
              <a:t> </a:t>
            </a:r>
            <a:r>
              <a:rPr lang="el-GR" sz="2400" dirty="0" smtClean="0">
                <a:latin typeface="Arial" pitchFamily="34" charset="0"/>
                <a:cs typeface="Arial" pitchFamily="34" charset="0"/>
              </a:rPr>
              <a:t>			&amp;</a:t>
            </a:r>
          </a:p>
          <a:p>
            <a:pPr marL="541782" indent="-514350" algn="just">
              <a:lnSpc>
                <a:spcPct val="150000"/>
              </a:lnSpc>
              <a:spcBef>
                <a:spcPts val="0"/>
              </a:spcBef>
              <a:buFont typeface="+mj-lt"/>
              <a:buAutoNum type="romanLcPeriod"/>
            </a:pPr>
            <a:r>
              <a:rPr lang="el-GR" sz="2400" b="1" dirty="0" smtClean="0">
                <a:latin typeface="Arial" pitchFamily="34" charset="0"/>
                <a:cs typeface="Arial" pitchFamily="34" charset="0"/>
              </a:rPr>
              <a:t>του </a:t>
            </a:r>
            <a:r>
              <a:rPr lang="el-GR" sz="2400" b="1" dirty="0" smtClean="0">
                <a:solidFill>
                  <a:srgbClr val="FF0000"/>
                </a:solidFill>
                <a:latin typeface="Arial" pitchFamily="34" charset="0"/>
                <a:cs typeface="Arial" pitchFamily="34" charset="0"/>
              </a:rPr>
              <a:t>εκκαθαριστή</a:t>
            </a:r>
          </a:p>
        </p:txBody>
      </p:sp>
      <p:sp>
        <p:nvSpPr>
          <p:cNvPr id="8" name="1 - Τίτλος"/>
          <p:cNvSpPr>
            <a:spLocks noGrp="1"/>
          </p:cNvSpPr>
          <p:nvPr>
            <p:ph type="ctrTitle"/>
          </p:nvPr>
        </p:nvSpPr>
        <p:spPr>
          <a:xfrm>
            <a:off x="1432560" y="260648"/>
            <a:ext cx="7406640" cy="1096650"/>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r>
              <a:rPr lang="el-GR" sz="2000" b="1" dirty="0" smtClean="0">
                <a:solidFill>
                  <a:srgbClr val="C00000"/>
                </a:solidFill>
              </a:rPr>
              <a:t>ν. 4270/2014 _ άρθρο 151 Ασυμβίβαστα υπολόγων διαχειριστών χρημάτων αξιών και υλικού</a:t>
            </a:r>
            <a:br>
              <a:rPr lang="el-GR" sz="2000" b="1" dirty="0" smtClean="0">
                <a:solidFill>
                  <a:srgbClr val="C00000"/>
                </a:solidFill>
              </a:rPr>
            </a:b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87</a:t>
            </a:fld>
            <a:endParaRPr lang="el-G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a:bodyPr>
          <a:lstStyle/>
          <a:p>
            <a:pPr algn="just">
              <a:lnSpc>
                <a:spcPct val="150000"/>
              </a:lnSpc>
              <a:spcBef>
                <a:spcPts val="0"/>
              </a:spcBef>
              <a:buFont typeface="Wingdings" pitchFamily="2" charset="2"/>
              <a:buChar char="v"/>
            </a:pPr>
            <a:r>
              <a:rPr lang="el-GR" sz="2400" dirty="0" smtClean="0"/>
              <a:t> </a:t>
            </a:r>
            <a:r>
              <a:rPr lang="el-GR" sz="1900" b="1" dirty="0" smtClean="0">
                <a:solidFill>
                  <a:srgbClr val="FF0000"/>
                </a:solidFill>
                <a:latin typeface="Arial" pitchFamily="34" charset="0"/>
                <a:cs typeface="Arial" pitchFamily="34" charset="0"/>
              </a:rPr>
              <a:t>Τι θεωρείται ως έλλειμμα δημοσίου υπολόγου</a:t>
            </a:r>
            <a:r>
              <a:rPr lang="el-GR" sz="1900" b="1" dirty="0" smtClean="0">
                <a:latin typeface="Arial" pitchFamily="34" charset="0"/>
                <a:cs typeface="Arial" pitchFamily="34" charset="0"/>
              </a:rPr>
              <a:t>;</a:t>
            </a:r>
          </a:p>
          <a:p>
            <a:pPr marL="360363" indent="-333375" algn="just">
              <a:lnSpc>
                <a:spcPct val="150000"/>
              </a:lnSpc>
              <a:spcBef>
                <a:spcPts val="0"/>
              </a:spcBef>
              <a:buFont typeface="+mj-lt"/>
              <a:buAutoNum type="romanLcPeriod"/>
            </a:pPr>
            <a:r>
              <a:rPr lang="el-GR" sz="1900" dirty="0" smtClean="0">
                <a:latin typeface="Arial" pitchFamily="34" charset="0"/>
                <a:cs typeface="Arial" pitchFamily="34" charset="0"/>
              </a:rPr>
              <a:t>οποιαδήποτε έλλειψη χρημάτων, αξιών &amp; υλικού που διαπιστώνεται στη διαχείρισή του, &amp; οποιαδήποτε άλλη κατάσταση διαχείρισης που θεωρείται έλλειμμα κατά νόμο, </a:t>
            </a:r>
          </a:p>
          <a:p>
            <a:pPr marL="360363" indent="-333375" algn="just">
              <a:lnSpc>
                <a:spcPct val="150000"/>
              </a:lnSpc>
              <a:spcBef>
                <a:spcPts val="0"/>
              </a:spcBef>
              <a:buFont typeface="+mj-lt"/>
              <a:buAutoNum type="romanLcPeriod"/>
            </a:pPr>
            <a:r>
              <a:rPr lang="el-GR" sz="1900" b="1" dirty="0" smtClean="0">
                <a:solidFill>
                  <a:srgbClr val="C00000"/>
                </a:solidFill>
                <a:latin typeface="Arial" pitchFamily="34" charset="0"/>
                <a:cs typeface="Arial" pitchFamily="34" charset="0"/>
              </a:rPr>
              <a:t>&amp; </a:t>
            </a:r>
            <a:r>
              <a:rPr lang="el-GR" sz="1900" b="1" dirty="0" smtClean="0">
                <a:latin typeface="Arial" pitchFamily="34" charset="0"/>
                <a:cs typeface="Arial" pitchFamily="34" charset="0"/>
              </a:rPr>
              <a:t>κάθε πληρωμή που</a:t>
            </a:r>
            <a:r>
              <a:rPr lang="el-GR" sz="1900" dirty="0" smtClean="0">
                <a:latin typeface="Arial" pitchFamily="34" charset="0"/>
                <a:cs typeface="Arial" pitchFamily="34" charset="0"/>
              </a:rPr>
              <a:t>:</a:t>
            </a:r>
          </a:p>
          <a:p>
            <a:pPr marL="360363" indent="-333375" algn="just">
              <a:lnSpc>
                <a:spcPct val="150000"/>
              </a:lnSpc>
              <a:spcBef>
                <a:spcPts val="0"/>
              </a:spcBef>
              <a:buFont typeface="Wingdings" pitchFamily="2" charset="2"/>
              <a:buChar char="ü"/>
            </a:pPr>
            <a:r>
              <a:rPr lang="el-GR" sz="1900" dirty="0" smtClean="0">
                <a:latin typeface="Arial" pitchFamily="34" charset="0"/>
                <a:cs typeface="Arial" pitchFamily="34" charset="0"/>
              </a:rPr>
              <a:t>δεν ανάγεται στην αρμοδιότητα του υπολόγου</a:t>
            </a:r>
          </a:p>
          <a:p>
            <a:pPr marL="360363" indent="-333375" algn="just">
              <a:lnSpc>
                <a:spcPct val="150000"/>
              </a:lnSpc>
              <a:spcBef>
                <a:spcPts val="0"/>
              </a:spcBef>
              <a:buFont typeface="Wingdings" pitchFamily="2" charset="2"/>
              <a:buChar char="ü"/>
            </a:pPr>
            <a:r>
              <a:rPr lang="el-GR" sz="1900" dirty="0" smtClean="0">
                <a:latin typeface="Arial" pitchFamily="34" charset="0"/>
                <a:cs typeface="Arial" pitchFamily="34" charset="0"/>
              </a:rPr>
              <a:t>έγινε χωρίς τα προβλεπόμενα δικαιολογητικά</a:t>
            </a:r>
          </a:p>
          <a:p>
            <a:pPr marL="360363" indent="-333375" algn="just">
              <a:lnSpc>
                <a:spcPct val="150000"/>
              </a:lnSpc>
              <a:spcBef>
                <a:spcPts val="0"/>
              </a:spcBef>
              <a:buFont typeface="Wingdings" pitchFamily="2" charset="2"/>
              <a:buChar char="ü"/>
            </a:pPr>
            <a:r>
              <a:rPr lang="el-GR" sz="1900" dirty="0" smtClean="0">
                <a:latin typeface="Arial" pitchFamily="34" charset="0"/>
                <a:cs typeface="Arial" pitchFamily="34" charset="0"/>
              </a:rPr>
              <a:t>αφορά δαπάνες για τις οποίες δεν τηρήθηκαν οι νόμιμες διαδικασίες από τον υπόλογο</a:t>
            </a:r>
          </a:p>
          <a:p>
            <a:pPr marL="360363" indent="-333375" algn="just">
              <a:lnSpc>
                <a:spcPct val="150000"/>
              </a:lnSpc>
              <a:spcBef>
                <a:spcPts val="0"/>
              </a:spcBef>
              <a:buFont typeface="Wingdings" pitchFamily="2" charset="2"/>
              <a:buChar char="ü"/>
            </a:pPr>
            <a:r>
              <a:rPr lang="el-GR" sz="1900" dirty="0" smtClean="0">
                <a:latin typeface="Arial" pitchFamily="34" charset="0"/>
                <a:cs typeface="Arial" pitchFamily="34" charset="0"/>
              </a:rPr>
              <a:t>έγινε </a:t>
            </a:r>
            <a:r>
              <a:rPr lang="el-GR" sz="1900" dirty="0" err="1" smtClean="0">
                <a:latin typeface="Arial" pitchFamily="34" charset="0"/>
                <a:cs typeface="Arial" pitchFamily="34" charset="0"/>
              </a:rPr>
              <a:t>αχρεώστητα</a:t>
            </a:r>
            <a:r>
              <a:rPr lang="el-GR" sz="1900" dirty="0" smtClean="0">
                <a:latin typeface="Arial" pitchFamily="34" charset="0"/>
                <a:cs typeface="Arial" pitchFamily="34" charset="0"/>
              </a:rPr>
              <a:t> από υπαιτιότητα του υπολόγου</a:t>
            </a:r>
          </a:p>
          <a:p>
            <a:pPr marL="360363" indent="-333375" algn="just">
              <a:lnSpc>
                <a:spcPct val="150000"/>
              </a:lnSpc>
              <a:spcBef>
                <a:spcPts val="0"/>
              </a:spcBef>
              <a:buFont typeface="Wingdings" pitchFamily="2" charset="2"/>
              <a:buChar char="ü"/>
            </a:pPr>
            <a:r>
              <a:rPr lang="el-GR" sz="1900" dirty="0" smtClean="0">
                <a:latin typeface="Arial" pitchFamily="34" charset="0"/>
                <a:cs typeface="Arial" pitchFamily="34" charset="0"/>
              </a:rPr>
              <a:t>είναι άσχετη με το σκοπό της διαχείρισης</a:t>
            </a:r>
          </a:p>
          <a:p>
            <a:pPr algn="just">
              <a:lnSpc>
                <a:spcPct val="150000"/>
              </a:lnSpc>
              <a:spcBef>
                <a:spcPts val="0"/>
              </a:spcBef>
            </a:pPr>
            <a:endParaRPr lang="el-GR" sz="1900" b="1" dirty="0" smtClean="0">
              <a:latin typeface="Arial" pitchFamily="34" charset="0"/>
              <a:cs typeface="Arial" pitchFamily="34" charset="0"/>
            </a:endParaRP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152 Ελλείμματα και ευθύνες δημοσίων υπολόγων - Καταλογισμοί</a:t>
            </a: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88</a:t>
            </a:fld>
            <a:endParaRPr lang="el-G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fontScale="85000" lnSpcReduction="10000"/>
          </a:bodyPr>
          <a:lstStyle/>
          <a:p>
            <a:pPr algn="just">
              <a:lnSpc>
                <a:spcPct val="160000"/>
              </a:lnSpc>
              <a:spcBef>
                <a:spcPts val="0"/>
              </a:spcBef>
              <a:buFont typeface="Wingdings" pitchFamily="2" charset="2"/>
              <a:buChar char="v"/>
            </a:pPr>
            <a:r>
              <a:rPr lang="el-GR" sz="2400" dirty="0" smtClean="0"/>
              <a:t> </a:t>
            </a:r>
            <a:r>
              <a:rPr lang="el-GR" sz="2000" b="1" dirty="0" smtClean="0">
                <a:solidFill>
                  <a:srgbClr val="FF0000"/>
                </a:solidFill>
                <a:latin typeface="Arial" pitchFamily="34" charset="0"/>
                <a:cs typeface="Arial" pitchFamily="34" charset="0"/>
              </a:rPr>
              <a:t>Ποιες είναι οι ευθύνες του υπολόγου σε περίπτωση διαπίστωσης ελλείμματος στη διαχείριση του &amp; ποια μέτρα λαμβάνονται</a:t>
            </a:r>
            <a:r>
              <a:rPr lang="el-GR" sz="2000" b="1" dirty="0" smtClean="0">
                <a:latin typeface="Arial" pitchFamily="34" charset="0"/>
                <a:cs typeface="Arial" pitchFamily="34" charset="0"/>
              </a:rPr>
              <a:t>;</a:t>
            </a:r>
          </a:p>
          <a:p>
            <a:pPr marL="360363" indent="-333375" algn="just">
              <a:lnSpc>
                <a:spcPct val="160000"/>
              </a:lnSpc>
              <a:spcBef>
                <a:spcPts val="0"/>
              </a:spcBef>
              <a:buFont typeface="+mj-lt"/>
              <a:buAutoNum type="romanLcPeriod"/>
            </a:pPr>
            <a:r>
              <a:rPr lang="el-GR" sz="2000" dirty="0" smtClean="0">
                <a:latin typeface="Arial" pitchFamily="34" charset="0"/>
                <a:cs typeface="Arial" pitchFamily="34" charset="0"/>
              </a:rPr>
              <a:t>υποχρέωση αναπλήρωσης ελλείμματος εντός 48 ωρών </a:t>
            </a:r>
            <a:r>
              <a:rPr lang="el-GR" sz="2000" b="1" u="sng" dirty="0" smtClean="0">
                <a:solidFill>
                  <a:srgbClr val="C00000"/>
                </a:solidFill>
                <a:latin typeface="Arial" pitchFamily="34" charset="0"/>
                <a:cs typeface="Arial" pitchFamily="34" charset="0"/>
              </a:rPr>
              <a:t>άλλως</a:t>
            </a:r>
            <a:r>
              <a:rPr lang="el-GR" sz="2000" dirty="0" smtClean="0">
                <a:latin typeface="Arial" pitchFamily="34" charset="0"/>
                <a:cs typeface="Arial" pitchFamily="34" charset="0"/>
              </a:rPr>
              <a:t>:</a:t>
            </a:r>
          </a:p>
          <a:p>
            <a:pPr marL="360363" indent="-333375" algn="just">
              <a:lnSpc>
                <a:spcPct val="160000"/>
              </a:lnSpc>
              <a:spcBef>
                <a:spcPts val="0"/>
              </a:spcBef>
              <a:buFont typeface="+mj-lt"/>
              <a:buAutoNum type="romanLcPeriod"/>
            </a:pPr>
            <a:r>
              <a:rPr lang="el-GR" sz="2000" dirty="0" smtClean="0">
                <a:latin typeface="Arial" pitchFamily="34" charset="0"/>
                <a:cs typeface="Arial" pitchFamily="34" charset="0"/>
              </a:rPr>
              <a:t> άμεση απομάκρυνση από τη διαχείριση &amp; εις βάρος του καταλογισμός του ελλείμματος [βεβαίωση ως δημόσιο έσοδο] &amp;</a:t>
            </a:r>
          </a:p>
          <a:p>
            <a:pPr marL="360363" indent="-333375" algn="just">
              <a:lnSpc>
                <a:spcPct val="160000"/>
              </a:lnSpc>
              <a:spcBef>
                <a:spcPts val="0"/>
              </a:spcBef>
              <a:buFont typeface="+mj-lt"/>
              <a:buAutoNum type="romanLcPeriod"/>
            </a:pPr>
            <a:r>
              <a:rPr lang="el-GR" sz="2000" dirty="0" smtClean="0">
                <a:latin typeface="Arial" pitchFamily="34" charset="0"/>
                <a:cs typeface="Arial" pitchFamily="34" charset="0"/>
              </a:rPr>
              <a:t>κάθε άλλο απαραίτητο μέτρο για την εξασφάλιση της απαίτησης του Δημοσίου.</a:t>
            </a:r>
          </a:p>
          <a:p>
            <a:pPr marL="360363" indent="-333375" algn="just">
              <a:lnSpc>
                <a:spcPct val="160000"/>
              </a:lnSpc>
              <a:spcBef>
                <a:spcPts val="0"/>
              </a:spcBef>
              <a:buFont typeface="+mj-lt"/>
              <a:buAutoNum type="romanLcPeriod"/>
            </a:pPr>
            <a:r>
              <a:rPr lang="el-GR" sz="2000" b="1" dirty="0" smtClean="0">
                <a:latin typeface="Arial" pitchFamily="34" charset="0"/>
                <a:cs typeface="Arial" pitchFamily="34" charset="0"/>
              </a:rPr>
              <a:t>Επιπλέον, </a:t>
            </a:r>
            <a:r>
              <a:rPr lang="el-GR" sz="2000" dirty="0" smtClean="0">
                <a:latin typeface="Arial" pitchFamily="34" charset="0"/>
                <a:cs typeface="Arial" pitchFamily="34" charset="0"/>
              </a:rPr>
              <a:t>σε περίπτωση δόλου ή βαρείας αμέλειας (άπιστη διαχείριση) </a:t>
            </a:r>
            <a:r>
              <a:rPr lang="el-GR" sz="2000" dirty="0" smtClean="0">
                <a:solidFill>
                  <a:srgbClr val="C00000"/>
                </a:solidFill>
                <a:latin typeface="Arial" pitchFamily="34" charset="0"/>
                <a:cs typeface="Arial" pitchFamily="34" charset="0"/>
              </a:rPr>
              <a:t>ευθύνεται &amp; πειθαρχικά</a:t>
            </a:r>
            <a:r>
              <a:rPr lang="el-GR" sz="2000" dirty="0" smtClean="0">
                <a:latin typeface="Arial" pitchFamily="34" charset="0"/>
                <a:cs typeface="Arial" pitchFamily="34" charset="0"/>
              </a:rPr>
              <a:t>. </a:t>
            </a:r>
          </a:p>
          <a:p>
            <a:pPr marL="360363" indent="-333375" algn="just">
              <a:lnSpc>
                <a:spcPct val="160000"/>
              </a:lnSpc>
              <a:spcBef>
                <a:spcPts val="0"/>
              </a:spcBef>
              <a:buFont typeface="+mj-lt"/>
              <a:buAutoNum type="romanLcPeriod"/>
            </a:pPr>
            <a:r>
              <a:rPr lang="el-GR" sz="2000" dirty="0" smtClean="0">
                <a:latin typeface="Arial" pitchFamily="34" charset="0"/>
                <a:cs typeface="Arial" pitchFamily="34" charset="0"/>
              </a:rPr>
              <a:t>αν το έλλειμμα δεν οφείλεται σε δόλο ή βαρεία αμέλεια:  το αρμόδιο για τον καταλογισμό όργανο δύναται να εγκρίνει την τμηματική καταβολή μέχρι 24/μήνα δόσεις, χωρίς προσαύξηση εκπρόθεσμης καταβολής.</a:t>
            </a:r>
            <a:endParaRPr lang="el-GR" sz="1900" b="1" dirty="0" smtClean="0">
              <a:latin typeface="Arial" pitchFamily="34" charset="0"/>
              <a:cs typeface="Arial" pitchFamily="34" charset="0"/>
            </a:endParaRP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152 Ελλείμματα και ευθύνες δημοσίων υπολόγων - Καταλογισμοί</a:t>
            </a: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89</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571604" y="260649"/>
            <a:ext cx="6886596" cy="382269"/>
          </a:xfrm>
          <a:noFill/>
        </p:spPr>
        <p:txBody>
          <a:bodyPr>
            <a:normAutofit fontScale="90000"/>
          </a:bodyPr>
          <a:lstStyle/>
          <a:p>
            <a:pPr algn="ctr"/>
            <a:r>
              <a:rPr lang="el-GR"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rPr>
              <a:t>ΔΙΑΤΑΚΤΗΣ _αρθρ. 65, ν.4270/2014 </a:t>
            </a:r>
            <a:endParaRPr lang="el-GR" sz="20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3" name="2 - Υπότιτλος"/>
          <p:cNvSpPr>
            <a:spLocks noGrp="1"/>
          </p:cNvSpPr>
          <p:nvPr>
            <p:ph type="subTitle" idx="1"/>
          </p:nvPr>
        </p:nvSpPr>
        <p:spPr>
          <a:xfrm>
            <a:off x="1071538" y="714356"/>
            <a:ext cx="7858180" cy="5357850"/>
          </a:xfrm>
          <a:solidFill>
            <a:schemeClr val="bg1"/>
          </a:solidFill>
          <a:ln>
            <a:solidFill>
              <a:srgbClr val="FFC000"/>
            </a:solidFill>
          </a:ln>
        </p:spPr>
        <p:txBody>
          <a:bodyPr>
            <a:normAutofit fontScale="40000" lnSpcReduction="20000"/>
          </a:bodyPr>
          <a:lstStyle/>
          <a:p>
            <a:pPr marL="360363" indent="-333375" algn="just">
              <a:lnSpc>
                <a:spcPct val="170000"/>
              </a:lnSpc>
              <a:spcBef>
                <a:spcPts val="0"/>
              </a:spcBef>
              <a:buFont typeface="+mj-lt"/>
              <a:buAutoNum type="arabicPeriod"/>
            </a:pPr>
            <a:r>
              <a:rPr lang="el-GR" sz="3800" b="1" dirty="0" smtClean="0">
                <a:solidFill>
                  <a:srgbClr val="0070C0"/>
                </a:solidFill>
                <a:latin typeface="Arial" pitchFamily="34" charset="0"/>
                <a:cs typeface="Arial" pitchFamily="34" charset="0"/>
              </a:rPr>
              <a:t>Υπουργεία </a:t>
            </a:r>
            <a:r>
              <a:rPr lang="el-GR" sz="3800" b="1" dirty="0" smtClean="0">
                <a:solidFill>
                  <a:srgbClr val="C00000"/>
                </a:solidFill>
                <a:latin typeface="Arial" pitchFamily="34" charset="0"/>
                <a:cs typeface="Arial" pitchFamily="34" charset="0"/>
              </a:rPr>
              <a:t>_ Διατάκτης: </a:t>
            </a:r>
          </a:p>
          <a:p>
            <a:pPr marL="360363" indent="-333375" algn="just">
              <a:lnSpc>
                <a:spcPct val="170000"/>
              </a:lnSpc>
              <a:spcBef>
                <a:spcPts val="0"/>
              </a:spcBef>
              <a:buFont typeface="Wingdings" pitchFamily="2" charset="2"/>
              <a:buChar char="Ø"/>
            </a:pPr>
            <a:r>
              <a:rPr lang="el-GR" sz="3800" dirty="0" smtClean="0">
                <a:latin typeface="Arial" pitchFamily="34" charset="0"/>
                <a:cs typeface="Arial" pitchFamily="34" charset="0"/>
              </a:rPr>
              <a:t>ο </a:t>
            </a:r>
            <a:r>
              <a:rPr lang="el-GR" sz="3800" dirty="0" smtClean="0">
                <a:solidFill>
                  <a:srgbClr val="C00000"/>
                </a:solidFill>
                <a:latin typeface="Arial" pitchFamily="34" charset="0"/>
                <a:cs typeface="Arial" pitchFamily="34" charset="0"/>
              </a:rPr>
              <a:t>Υπηρεσιακός Γραμματέας </a:t>
            </a:r>
            <a:r>
              <a:rPr lang="el-GR" sz="3800" dirty="0" smtClean="0">
                <a:latin typeface="Arial" pitchFamily="34" charset="0"/>
                <a:cs typeface="Arial" pitchFamily="34" charset="0"/>
              </a:rPr>
              <a:t>ή </a:t>
            </a:r>
          </a:p>
          <a:p>
            <a:pPr marL="360363" indent="-333375" algn="just">
              <a:lnSpc>
                <a:spcPct val="170000"/>
              </a:lnSpc>
              <a:spcBef>
                <a:spcPts val="0"/>
              </a:spcBef>
              <a:buFont typeface="Wingdings" pitchFamily="2" charset="2"/>
              <a:buChar char="Ø"/>
            </a:pPr>
            <a:r>
              <a:rPr lang="el-GR" sz="3800" dirty="0" smtClean="0">
                <a:latin typeface="Arial" pitchFamily="34" charset="0"/>
                <a:cs typeface="Arial" pitchFamily="34" charset="0"/>
              </a:rPr>
              <a:t>ο Υπουργός  </a:t>
            </a:r>
            <a:r>
              <a:rPr lang="el-GR" sz="3800" b="1" dirty="0" smtClean="0">
                <a:solidFill>
                  <a:srgbClr val="7030A0"/>
                </a:solidFill>
                <a:latin typeface="Arial" pitchFamily="34" charset="0"/>
                <a:cs typeface="Arial" pitchFamily="34" charset="0"/>
              </a:rPr>
              <a:t>[άρθρ. 22, ν.4270/2014] </a:t>
            </a:r>
            <a:r>
              <a:rPr lang="el-GR" sz="3800" dirty="0" smtClean="0">
                <a:latin typeface="Arial" pitchFamily="34" charset="0"/>
                <a:cs typeface="Arial" pitchFamily="34" charset="0"/>
              </a:rPr>
              <a:t>	ή </a:t>
            </a:r>
          </a:p>
          <a:p>
            <a:pPr marL="360363" indent="-333375" algn="just">
              <a:lnSpc>
                <a:spcPct val="170000"/>
              </a:lnSpc>
              <a:spcBef>
                <a:spcPts val="0"/>
              </a:spcBef>
              <a:buFont typeface="Wingdings" pitchFamily="2" charset="2"/>
              <a:buChar char="Ø"/>
            </a:pPr>
            <a:r>
              <a:rPr lang="el-GR" sz="3800" dirty="0" smtClean="0">
                <a:latin typeface="Arial" pitchFamily="34" charset="0"/>
                <a:cs typeface="Arial" pitchFamily="34" charset="0"/>
              </a:rPr>
              <a:t>το προβλεπόμενο από την κείμενη νομοθεσία ή τις οργανικές διατάξεις όργανο </a:t>
            </a:r>
            <a:r>
              <a:rPr lang="el-GR" sz="3800" b="1" dirty="0" smtClean="0">
                <a:solidFill>
                  <a:srgbClr val="FF0000"/>
                </a:solidFill>
                <a:latin typeface="Arial" pitchFamily="34" charset="0"/>
                <a:cs typeface="Arial" pitchFamily="34" charset="0"/>
              </a:rPr>
              <a:t>κάθε φορέα της ΓΚ</a:t>
            </a:r>
          </a:p>
          <a:p>
            <a:pPr marL="360363" indent="-333375" algn="just">
              <a:lnSpc>
                <a:spcPct val="170000"/>
              </a:lnSpc>
              <a:spcBef>
                <a:spcPts val="0"/>
              </a:spcBef>
              <a:buFont typeface="Wingdings" pitchFamily="2" charset="2"/>
              <a:buChar char="Ø"/>
            </a:pPr>
            <a:r>
              <a:rPr lang="el-GR" sz="3800" dirty="0" smtClean="0">
                <a:latin typeface="Arial" pitchFamily="34" charset="0"/>
                <a:cs typeface="Arial" pitchFamily="34" charset="0"/>
              </a:rPr>
              <a:t>ή </a:t>
            </a:r>
            <a:r>
              <a:rPr lang="el-GR" sz="3800" b="1" dirty="0" smtClean="0">
                <a:solidFill>
                  <a:srgbClr val="FF0000"/>
                </a:solidFill>
                <a:latin typeface="Arial" pitchFamily="34" charset="0"/>
                <a:cs typeface="Arial" pitchFamily="34" charset="0"/>
              </a:rPr>
              <a:t>οποιοδήποτε άλλο </a:t>
            </a:r>
            <a:r>
              <a:rPr lang="el-GR" sz="3800" b="1" u="sng" dirty="0" smtClean="0">
                <a:solidFill>
                  <a:srgbClr val="FF0000"/>
                </a:solidFill>
                <a:latin typeface="Arial" pitchFamily="34" charset="0"/>
                <a:cs typeface="Arial" pitchFamily="34" charset="0"/>
              </a:rPr>
              <a:t>εξουσιοδοτημένο από αυτούς </a:t>
            </a:r>
            <a:r>
              <a:rPr lang="el-GR" sz="3800" b="1" dirty="0" smtClean="0">
                <a:solidFill>
                  <a:srgbClr val="FF0000"/>
                </a:solidFill>
                <a:latin typeface="Arial" pitchFamily="34" charset="0"/>
                <a:cs typeface="Arial" pitchFamily="34" charset="0"/>
              </a:rPr>
              <a:t>όργανο</a:t>
            </a:r>
            <a:r>
              <a:rPr lang="el-GR" sz="3800" dirty="0" smtClean="0">
                <a:latin typeface="Arial" pitchFamily="34" charset="0"/>
                <a:cs typeface="Arial" pitchFamily="34" charset="0"/>
              </a:rPr>
              <a:t>, που:</a:t>
            </a:r>
          </a:p>
          <a:p>
            <a:pPr marL="360363" indent="-333375" algn="just">
              <a:lnSpc>
                <a:spcPct val="170000"/>
              </a:lnSpc>
              <a:spcBef>
                <a:spcPts val="0"/>
              </a:spcBef>
            </a:pPr>
            <a:endParaRPr lang="el-GR" sz="3800" dirty="0" smtClean="0">
              <a:latin typeface="Arial" pitchFamily="34" charset="0"/>
              <a:cs typeface="Arial" pitchFamily="34" charset="0"/>
            </a:endParaRPr>
          </a:p>
          <a:p>
            <a:pPr marL="360363" indent="-333375" algn="just">
              <a:lnSpc>
                <a:spcPct val="170000"/>
              </a:lnSpc>
              <a:spcBef>
                <a:spcPts val="0"/>
              </a:spcBef>
              <a:buFont typeface="Wingdings" pitchFamily="2" charset="2"/>
              <a:buChar char="v"/>
            </a:pPr>
            <a:r>
              <a:rPr lang="el-GR" sz="3800" b="1" dirty="0" smtClean="0">
                <a:latin typeface="Arial" pitchFamily="34" charset="0"/>
                <a:cs typeface="Arial" pitchFamily="34" charset="0"/>
              </a:rPr>
              <a:t>είναι υπεύθυνο για τη διαχείριση του προϋπολογισμού του φορέα του</a:t>
            </a:r>
            <a:r>
              <a:rPr lang="el-GR" sz="3800" dirty="0" smtClean="0">
                <a:latin typeface="Arial" pitchFamily="34" charset="0"/>
                <a:cs typeface="Arial" pitchFamily="34" charset="0"/>
              </a:rPr>
              <a:t>, </a:t>
            </a:r>
          </a:p>
          <a:p>
            <a:pPr marL="360363" indent="-333375" algn="just">
              <a:lnSpc>
                <a:spcPct val="170000"/>
              </a:lnSpc>
              <a:spcBef>
                <a:spcPts val="0"/>
              </a:spcBef>
              <a:buFont typeface="Wingdings" pitchFamily="2" charset="2"/>
              <a:buChar char="v"/>
            </a:pPr>
            <a:r>
              <a:rPr lang="el-GR" sz="3800" b="1" dirty="0" smtClean="0">
                <a:latin typeface="Arial" pitchFamily="34" charset="0"/>
                <a:cs typeface="Arial" pitchFamily="34" charset="0"/>
              </a:rPr>
              <a:t>αναλαμβάνει υποχρεώσεις σε βάρος των πιστώσεων του προϋπολογισμού αυτού &amp;</a:t>
            </a:r>
          </a:p>
          <a:p>
            <a:pPr marL="360363" indent="-333375" algn="just">
              <a:lnSpc>
                <a:spcPct val="170000"/>
              </a:lnSpc>
              <a:spcBef>
                <a:spcPts val="0"/>
              </a:spcBef>
              <a:buFont typeface="Wingdings" pitchFamily="2" charset="2"/>
              <a:buChar char="v"/>
            </a:pPr>
            <a:r>
              <a:rPr lang="el-GR" sz="3800" b="1" dirty="0" smtClean="0">
                <a:latin typeface="Arial" pitchFamily="34" charset="0"/>
                <a:cs typeface="Arial" pitchFamily="34" charset="0"/>
              </a:rPr>
              <a:t>προσδιορίζει τις απαιτήσεις σε βάρος του. </a:t>
            </a:r>
          </a:p>
          <a:p>
            <a:pPr marL="360363" indent="-333375" algn="just">
              <a:lnSpc>
                <a:spcPct val="170000"/>
              </a:lnSpc>
              <a:spcBef>
                <a:spcPts val="0"/>
              </a:spcBef>
              <a:buFont typeface="Wingdings" pitchFamily="2" charset="2"/>
              <a:buChar char="v"/>
            </a:pPr>
            <a:endParaRPr lang="el-GR" sz="2400" b="1" dirty="0" smtClean="0">
              <a:latin typeface="Arial" pitchFamily="34" charset="0"/>
              <a:cs typeface="Arial" pitchFamily="34" charset="0"/>
            </a:endParaRPr>
          </a:p>
          <a:p>
            <a:pPr marL="360363" indent="-333375" algn="just">
              <a:lnSpc>
                <a:spcPct val="170000"/>
              </a:lnSpc>
              <a:spcBef>
                <a:spcPts val="0"/>
              </a:spcBef>
            </a:pPr>
            <a:endParaRPr lang="el-GR" sz="2400" b="1" dirty="0" smtClean="0">
              <a:latin typeface="Arial" pitchFamily="34" charset="0"/>
              <a:cs typeface="Arial" pitchFamily="34" charset="0"/>
            </a:endParaRPr>
          </a:p>
          <a:p>
            <a:pPr marL="0" indent="26988" algn="just">
              <a:lnSpc>
                <a:spcPct val="170000"/>
              </a:lnSpc>
              <a:spcBef>
                <a:spcPts val="0"/>
              </a:spcBef>
            </a:pPr>
            <a:r>
              <a:rPr lang="el-GR" sz="2400" b="1" dirty="0" smtClean="0">
                <a:solidFill>
                  <a:srgbClr val="7030A0"/>
                </a:solidFill>
                <a:latin typeface="Arial" pitchFamily="34" charset="0"/>
                <a:cs typeface="Arial" pitchFamily="34" charset="0"/>
              </a:rPr>
              <a:t>[&amp; </a:t>
            </a:r>
            <a:r>
              <a:rPr lang="el-GR" sz="2400" b="1" dirty="0" err="1" smtClean="0">
                <a:solidFill>
                  <a:srgbClr val="7030A0"/>
                </a:solidFill>
                <a:latin typeface="Arial" pitchFamily="34" charset="0"/>
                <a:cs typeface="Arial" pitchFamily="34" charset="0"/>
              </a:rPr>
              <a:t>π.δ</a:t>
            </a:r>
            <a:r>
              <a:rPr lang="el-GR" sz="2400" b="1" dirty="0" smtClean="0">
                <a:solidFill>
                  <a:srgbClr val="7030A0"/>
                </a:solidFill>
                <a:latin typeface="Arial" pitchFamily="34" charset="0"/>
                <a:cs typeface="Arial" pitchFamily="34" charset="0"/>
              </a:rPr>
              <a:t>. 80/2016 ΦΕΚ 145/Α], [ΑΡΘ. 112, </a:t>
            </a:r>
            <a:r>
              <a:rPr lang="en-US" sz="2400" b="1" dirty="0" smtClean="0">
                <a:solidFill>
                  <a:srgbClr val="7030A0"/>
                </a:solidFill>
                <a:latin typeface="Arial" pitchFamily="34" charset="0"/>
                <a:cs typeface="Arial" pitchFamily="34" charset="0"/>
              </a:rPr>
              <a:t>&amp; </a:t>
            </a:r>
            <a:r>
              <a:rPr lang="el-GR" sz="2400" b="1" dirty="0" smtClean="0">
                <a:solidFill>
                  <a:srgbClr val="7030A0"/>
                </a:solidFill>
                <a:latin typeface="Arial" pitchFamily="34" charset="0"/>
                <a:cs typeface="Arial" pitchFamily="34" charset="0"/>
              </a:rPr>
              <a:t>§ 22, αρθρ. 119 περί κατάργησης πδ 63/2005 του ν. 4622/19, ΦΕΚ133 Α],  [§ Ζ, άρθρ. πρώτο, ν.4152/2013 (Α΄107) _Οδηγία 2011/7/ΕΕ &amp; ν.4329/15, ΦΕΚ 53/Α Έκδοση διαταγής πληρωμής για αξιώσεις από διοικητική σύμβαση που έχει συναφθεί στο πλαίσιο εμπορικής συναλλαγής και άλλες διατάξεις».</a:t>
            </a:r>
          </a:p>
          <a:p>
            <a:pPr marL="0" indent="26988" algn="just">
              <a:lnSpc>
                <a:spcPct val="170000"/>
              </a:lnSpc>
              <a:spcBef>
                <a:spcPts val="0"/>
              </a:spcBef>
            </a:pPr>
            <a:endParaRPr lang="el-GR" sz="2400" b="1" dirty="0">
              <a:solidFill>
                <a:srgbClr val="7030A0"/>
              </a:solidFill>
              <a:latin typeface="Arial" pitchFamily="34" charset="0"/>
              <a:cs typeface="Arial"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a:t>
            </a:fld>
            <a:endParaRPr lang="el-G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a:bodyPr>
          <a:lstStyle/>
          <a:p>
            <a:pPr algn="just">
              <a:lnSpc>
                <a:spcPct val="150000"/>
              </a:lnSpc>
              <a:spcBef>
                <a:spcPts val="0"/>
              </a:spcBef>
              <a:buFont typeface="Wingdings" pitchFamily="2" charset="2"/>
              <a:buChar char="v"/>
            </a:pPr>
            <a:r>
              <a:rPr lang="el-GR" sz="2400" dirty="0" smtClean="0"/>
              <a:t> </a:t>
            </a:r>
            <a:r>
              <a:rPr lang="el-GR" sz="2000" dirty="0" smtClean="0">
                <a:solidFill>
                  <a:srgbClr val="FF0000"/>
                </a:solidFill>
                <a:latin typeface="Arial" pitchFamily="34" charset="0"/>
                <a:cs typeface="Arial" pitchFamily="34" charset="0"/>
              </a:rPr>
              <a:t>Ποιες είναι οι τηρούμενες διαδικασίες για τον καταλογισμό του ελλείμματος στους </a:t>
            </a:r>
            <a:r>
              <a:rPr lang="el-GR" sz="2000" b="1" dirty="0" smtClean="0">
                <a:solidFill>
                  <a:srgbClr val="FF0000"/>
                </a:solidFill>
                <a:latin typeface="Arial" pitchFamily="34" charset="0"/>
                <a:cs typeface="Arial" pitchFamily="34" charset="0"/>
              </a:rPr>
              <a:t>δημοσίους υπολόγους</a:t>
            </a:r>
            <a:r>
              <a:rPr lang="el-GR" sz="2000" dirty="0" smtClean="0">
                <a:latin typeface="Arial" pitchFamily="34" charset="0"/>
                <a:cs typeface="Arial" pitchFamily="34" charset="0"/>
              </a:rPr>
              <a:t>;</a:t>
            </a:r>
          </a:p>
          <a:p>
            <a:pPr algn="just">
              <a:lnSpc>
                <a:spcPct val="150000"/>
              </a:lnSpc>
              <a:spcBef>
                <a:spcPts val="0"/>
              </a:spcBef>
            </a:pPr>
            <a:endParaRPr lang="el-GR" sz="2000" dirty="0" smtClean="0">
              <a:latin typeface="Arial" pitchFamily="34" charset="0"/>
              <a:cs typeface="Arial" pitchFamily="34" charset="0"/>
            </a:endParaRPr>
          </a:p>
          <a:p>
            <a:pPr marL="265113" indent="-238125" algn="just">
              <a:lnSpc>
                <a:spcPct val="150000"/>
              </a:lnSpc>
              <a:spcBef>
                <a:spcPts val="0"/>
              </a:spcBef>
              <a:buFont typeface="+mj-lt"/>
              <a:buAutoNum type="romanLcPeriod"/>
            </a:pPr>
            <a:r>
              <a:rPr lang="el-GR" sz="2000" dirty="0" smtClean="0">
                <a:latin typeface="Arial" pitchFamily="34" charset="0"/>
                <a:cs typeface="Arial" pitchFamily="34" charset="0"/>
              </a:rPr>
              <a:t>από τους οικείους </a:t>
            </a:r>
            <a:r>
              <a:rPr lang="el-GR" sz="2000" dirty="0" err="1" smtClean="0">
                <a:latin typeface="Arial" pitchFamily="34" charset="0"/>
                <a:cs typeface="Arial" pitchFamily="34" charset="0"/>
              </a:rPr>
              <a:t>διατάκτες</a:t>
            </a:r>
            <a:r>
              <a:rPr lang="el-GR" sz="2000" dirty="0" smtClean="0">
                <a:latin typeface="Arial" pitchFamily="34" charset="0"/>
                <a:cs typeface="Arial" pitchFamily="34" charset="0"/>
              </a:rPr>
              <a:t> &amp; τα αρμόδια όργανα για την επιθεώρηση των υπολόγων, με ειδικά αιτιολογημένη απόφαση [§4]</a:t>
            </a:r>
          </a:p>
          <a:p>
            <a:pPr marL="265113" indent="-238125" algn="just">
              <a:lnSpc>
                <a:spcPct val="150000"/>
              </a:lnSpc>
              <a:spcBef>
                <a:spcPts val="0"/>
              </a:spcBef>
              <a:buFont typeface="+mj-lt"/>
              <a:buAutoNum type="romanLcPeriod"/>
            </a:pPr>
            <a:endParaRPr lang="el-GR" sz="2000" dirty="0" smtClean="0">
              <a:latin typeface="Arial" pitchFamily="34" charset="0"/>
              <a:cs typeface="Arial" pitchFamily="34" charset="0"/>
            </a:endParaRPr>
          </a:p>
          <a:p>
            <a:pPr marL="265113" indent="-238125" algn="just">
              <a:lnSpc>
                <a:spcPct val="150000"/>
              </a:lnSpc>
              <a:spcBef>
                <a:spcPts val="0"/>
              </a:spcBef>
              <a:buFont typeface="+mj-lt"/>
              <a:buAutoNum type="romanLcPeriod"/>
            </a:pPr>
            <a:r>
              <a:rPr lang="el-GR" sz="2000" dirty="0" smtClean="0">
                <a:latin typeface="Arial" pitchFamily="34" charset="0"/>
                <a:cs typeface="Arial" pitchFamily="34" charset="0"/>
              </a:rPr>
              <a:t> σε κάθε περίπτωση από το </a:t>
            </a:r>
            <a:r>
              <a:rPr lang="el-GR" sz="2000" b="1" u="sng" dirty="0" err="1" smtClean="0">
                <a:latin typeface="Arial" pitchFamily="34" charset="0"/>
                <a:cs typeface="Arial" pitchFamily="34" charset="0"/>
              </a:rPr>
              <a:t>ΕλΣ</a:t>
            </a:r>
            <a:r>
              <a:rPr lang="el-GR" sz="2000" b="1" u="sng" dirty="0" smtClean="0">
                <a:latin typeface="Arial" pitchFamily="34" charset="0"/>
                <a:cs typeface="Arial" pitchFamily="34" charset="0"/>
              </a:rPr>
              <a:t> το αργότερο εντός 10 ετών </a:t>
            </a:r>
            <a:r>
              <a:rPr lang="el-GR" sz="2000" dirty="0" smtClean="0">
                <a:latin typeface="Arial" pitchFamily="34" charset="0"/>
                <a:cs typeface="Arial" pitchFamily="34" charset="0"/>
              </a:rPr>
              <a:t>από της υποβολής σε αυτό των δικαιολογητικών απόδοσης λογαριασμού της διαχείρισής τους.</a:t>
            </a:r>
            <a:endParaRPr lang="el-GR" sz="2000" dirty="0">
              <a:latin typeface="Arial" pitchFamily="34" charset="0"/>
              <a:cs typeface="Arial" pitchFamily="34" charset="0"/>
            </a:endParaRP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152 Ελλείμματα και ευθύνες δημοσίων υπολόγων - Καταλογισμοί</a:t>
            </a: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90</a:t>
            </a:fld>
            <a:endParaRPr lang="el-G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a:bodyPr>
          <a:lstStyle/>
          <a:p>
            <a:pPr algn="just">
              <a:lnSpc>
                <a:spcPct val="150000"/>
              </a:lnSpc>
              <a:spcBef>
                <a:spcPts val="0"/>
              </a:spcBef>
              <a:buFont typeface="Wingdings" pitchFamily="2" charset="2"/>
              <a:buChar char="v"/>
            </a:pPr>
            <a:r>
              <a:rPr lang="el-GR" sz="2400" dirty="0" smtClean="0"/>
              <a:t> </a:t>
            </a:r>
            <a:r>
              <a:rPr lang="el-GR" sz="2000" b="1" dirty="0" smtClean="0">
                <a:solidFill>
                  <a:srgbClr val="FF0000"/>
                </a:solidFill>
                <a:latin typeface="Arial" pitchFamily="34" charset="0"/>
                <a:cs typeface="Arial" pitchFamily="34" charset="0"/>
              </a:rPr>
              <a:t>Σε ποιους καταλογίζεται το έλλειμμα σε περιπτώσεις πληρωμής μη νόμιμων δαπανών</a:t>
            </a:r>
            <a:r>
              <a:rPr lang="el-GR" sz="2000" b="1" dirty="0" smtClean="0">
                <a:latin typeface="Arial" pitchFamily="34" charset="0"/>
                <a:cs typeface="Arial" pitchFamily="34" charset="0"/>
              </a:rPr>
              <a:t>;</a:t>
            </a:r>
          </a:p>
          <a:p>
            <a:pPr algn="just">
              <a:lnSpc>
                <a:spcPct val="150000"/>
              </a:lnSpc>
              <a:spcBef>
                <a:spcPts val="0"/>
              </a:spcBef>
            </a:pPr>
            <a:endParaRPr lang="el-GR" sz="2000" b="1" dirty="0" smtClean="0">
              <a:latin typeface="Arial" pitchFamily="34" charset="0"/>
              <a:cs typeface="Arial" pitchFamily="34" charset="0"/>
            </a:endParaRPr>
          </a:p>
          <a:p>
            <a:pPr marL="360363" indent="-333375" algn="just">
              <a:lnSpc>
                <a:spcPct val="150000"/>
              </a:lnSpc>
              <a:spcBef>
                <a:spcPts val="0"/>
              </a:spcBef>
              <a:buFont typeface="+mj-lt"/>
              <a:buAutoNum type="romanLcPeriod"/>
            </a:pPr>
            <a:r>
              <a:rPr lang="el-GR" sz="2000" dirty="0" smtClean="0">
                <a:latin typeface="Arial" pitchFamily="34" charset="0"/>
                <a:cs typeface="Arial" pitchFamily="34" charset="0"/>
              </a:rPr>
              <a:t>στα </a:t>
            </a:r>
            <a:r>
              <a:rPr lang="el-GR" sz="2000" b="1" dirty="0" smtClean="0">
                <a:solidFill>
                  <a:srgbClr val="C00000"/>
                </a:solidFill>
                <a:latin typeface="Arial" pitchFamily="34" charset="0"/>
                <a:cs typeface="Arial" pitchFamily="34" charset="0"/>
              </a:rPr>
              <a:t>υπηρεσιακά όργανα </a:t>
            </a:r>
            <a:r>
              <a:rPr lang="el-GR" sz="2000" dirty="0" smtClean="0">
                <a:latin typeface="Arial" pitchFamily="34" charset="0"/>
                <a:cs typeface="Arial" pitchFamily="34" charset="0"/>
              </a:rPr>
              <a:t>που από δόλο ή βαρεία αμέλεια έχουν εκδώσει παράνομες διοικητικές πράξεις ή συνέπραξαν στη μη τήρηση των νόμιμων διαδικασιών πραγματοποίησης της δαπάνης &amp;</a:t>
            </a:r>
          </a:p>
          <a:p>
            <a:pPr marL="360363" indent="-333375" algn="just">
              <a:lnSpc>
                <a:spcPct val="150000"/>
              </a:lnSpc>
              <a:spcBef>
                <a:spcPts val="0"/>
              </a:spcBef>
              <a:buFont typeface="+mj-lt"/>
              <a:buAutoNum type="romanLcPeriod"/>
            </a:pPr>
            <a:r>
              <a:rPr lang="el-GR" sz="2000" dirty="0" smtClean="0">
                <a:latin typeface="Arial" pitchFamily="34" charset="0"/>
                <a:cs typeface="Arial" pitchFamily="34" charset="0"/>
              </a:rPr>
              <a:t>στους </a:t>
            </a:r>
            <a:r>
              <a:rPr lang="el-GR" sz="2000" b="1" dirty="0" smtClean="0">
                <a:solidFill>
                  <a:srgbClr val="C00000"/>
                </a:solidFill>
                <a:latin typeface="Arial" pitchFamily="34" charset="0"/>
                <a:cs typeface="Arial" pitchFamily="34" charset="0"/>
              </a:rPr>
              <a:t>λαβόντες</a:t>
            </a:r>
            <a:r>
              <a:rPr lang="el-GR" sz="2000" dirty="0" smtClean="0">
                <a:latin typeface="Arial" pitchFamily="34" charset="0"/>
                <a:cs typeface="Arial" pitchFamily="34" charset="0"/>
              </a:rPr>
              <a:t>, εφόσον υπέχουν ευθύνη για τη μη τήρηση των σχετικών διαδικασιών, καθώς &amp; σε κάθε περίπτωση </a:t>
            </a:r>
            <a:r>
              <a:rPr lang="el-GR" sz="2000" b="1" dirty="0" smtClean="0">
                <a:latin typeface="Arial" pitchFamily="34" charset="0"/>
                <a:cs typeface="Arial" pitchFamily="34" charset="0"/>
              </a:rPr>
              <a:t>αχρεώστητης πληρωμής</a:t>
            </a:r>
            <a:r>
              <a:rPr lang="el-GR" sz="2000" dirty="0" smtClean="0">
                <a:latin typeface="Arial" pitchFamily="34" charset="0"/>
                <a:cs typeface="Arial" pitchFamily="34" charset="0"/>
              </a:rPr>
              <a:t>.</a:t>
            </a:r>
            <a:endParaRPr lang="el-GR" sz="2000" dirty="0">
              <a:latin typeface="Arial" pitchFamily="34" charset="0"/>
              <a:cs typeface="Arial" pitchFamily="34" charset="0"/>
            </a:endParaRP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152 Ελλείμματα και ευθύνες δημοσίων υπολόγων - Καταλογισμοί</a:t>
            </a: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91</a:t>
            </a:fld>
            <a:endParaRPr lang="el-G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a:bodyPr>
          <a:lstStyle/>
          <a:p>
            <a:pPr algn="just">
              <a:lnSpc>
                <a:spcPct val="150000"/>
              </a:lnSpc>
              <a:spcBef>
                <a:spcPts val="0"/>
              </a:spcBef>
              <a:buFont typeface="Wingdings" pitchFamily="2" charset="2"/>
              <a:buChar char="v"/>
            </a:pPr>
            <a:r>
              <a:rPr lang="el-GR" sz="2000" dirty="0" smtClean="0">
                <a:latin typeface="Arial" pitchFamily="34" charset="0"/>
                <a:cs typeface="Arial" pitchFamily="34" charset="0"/>
              </a:rPr>
              <a:t> </a:t>
            </a:r>
            <a:r>
              <a:rPr lang="el-GR" sz="2000" b="1" dirty="0" smtClean="0">
                <a:solidFill>
                  <a:srgbClr val="C00000"/>
                </a:solidFill>
                <a:latin typeface="Arial" pitchFamily="34" charset="0"/>
                <a:cs typeface="Arial" pitchFamily="34" charset="0"/>
              </a:rPr>
              <a:t>Για μη νόμιμες πληρωμές</a:t>
            </a:r>
            <a:r>
              <a:rPr lang="el-GR" sz="2000" dirty="0" smtClean="0">
                <a:latin typeface="Arial" pitchFamily="34" charset="0"/>
                <a:cs typeface="Arial" pitchFamily="34" charset="0"/>
              </a:rPr>
              <a:t>: καταλογισμός ελλείμματος εις </a:t>
            </a:r>
            <a:r>
              <a:rPr lang="el-GR" sz="2000" dirty="0" err="1" smtClean="0">
                <a:latin typeface="Arial" pitchFamily="34" charset="0"/>
                <a:cs typeface="Arial" pitchFamily="34" charset="0"/>
              </a:rPr>
              <a:t>ολόκληρον</a:t>
            </a:r>
            <a:r>
              <a:rPr lang="el-GR" sz="2000" dirty="0" smtClean="0">
                <a:latin typeface="Arial" pitchFamily="34" charset="0"/>
                <a:cs typeface="Arial" pitchFamily="34" charset="0"/>
              </a:rPr>
              <a:t> &amp; στους λαβόντες.</a:t>
            </a:r>
          </a:p>
          <a:p>
            <a:pPr algn="just">
              <a:lnSpc>
                <a:spcPct val="150000"/>
              </a:lnSpc>
              <a:spcBef>
                <a:spcPts val="0"/>
              </a:spcBef>
            </a:pPr>
            <a:endParaRPr lang="el-GR" sz="2000" dirty="0" smtClean="0">
              <a:latin typeface="Arial" pitchFamily="34" charset="0"/>
              <a:cs typeface="Arial" pitchFamily="34" charset="0"/>
            </a:endParaRPr>
          </a:p>
          <a:p>
            <a:pPr algn="just">
              <a:lnSpc>
                <a:spcPct val="150000"/>
              </a:lnSpc>
              <a:spcBef>
                <a:spcPts val="0"/>
              </a:spcBef>
              <a:buFont typeface="Wingdings" pitchFamily="2" charset="2"/>
              <a:buChar char="v"/>
            </a:pPr>
            <a:r>
              <a:rPr lang="el-GR" sz="2000" b="1" dirty="0" smtClean="0">
                <a:solidFill>
                  <a:srgbClr val="C00000"/>
                </a:solidFill>
                <a:latin typeface="Arial" pitchFamily="34" charset="0"/>
                <a:cs typeface="Arial" pitchFamily="34" charset="0"/>
              </a:rPr>
              <a:t>Ελλείψεις χαρτοσήμου, ενσήμων  &amp; κάθε αντικειμένου, βάσει του οποίου εισπράττεται τέλος ή δικαίωμα</a:t>
            </a:r>
            <a:r>
              <a:rPr lang="el-GR" sz="2000" dirty="0" smtClean="0">
                <a:latin typeface="Arial" pitchFamily="34" charset="0"/>
                <a:cs typeface="Arial" pitchFamily="34" charset="0"/>
              </a:rPr>
              <a:t>: καταλογισμός σε χρήμα, στην οριζόμενη από τις οικείες διατάξεις τιμή διάθεσης.</a:t>
            </a:r>
          </a:p>
          <a:p>
            <a:pPr algn="just">
              <a:lnSpc>
                <a:spcPct val="150000"/>
              </a:lnSpc>
              <a:spcBef>
                <a:spcPts val="0"/>
              </a:spcBef>
            </a:pPr>
            <a:endParaRPr lang="el-GR" sz="2000" dirty="0" smtClean="0">
              <a:latin typeface="Arial" pitchFamily="34" charset="0"/>
              <a:cs typeface="Arial" pitchFamily="34" charset="0"/>
            </a:endParaRPr>
          </a:p>
          <a:p>
            <a:pPr algn="just">
              <a:lnSpc>
                <a:spcPct val="150000"/>
              </a:lnSpc>
              <a:spcBef>
                <a:spcPts val="0"/>
              </a:spcBef>
              <a:buFont typeface="Wingdings" pitchFamily="2" charset="2"/>
              <a:buChar char="v"/>
            </a:pPr>
            <a:r>
              <a:rPr lang="el-GR" sz="2000" b="1" dirty="0" smtClean="0">
                <a:solidFill>
                  <a:srgbClr val="C00000"/>
                </a:solidFill>
                <a:latin typeface="Arial" pitchFamily="34" charset="0"/>
                <a:cs typeface="Arial" pitchFamily="34" charset="0"/>
              </a:rPr>
              <a:t>Έλλειψη κάθε είδους υλικού</a:t>
            </a:r>
            <a:r>
              <a:rPr lang="el-GR" sz="2000" dirty="0" smtClean="0">
                <a:latin typeface="Arial" pitchFamily="34" charset="0"/>
                <a:cs typeface="Arial" pitchFamily="34" charset="0"/>
              </a:rPr>
              <a:t>: καταλογισμός σε χρήμα βάσει της </a:t>
            </a:r>
            <a:r>
              <a:rPr lang="el-GR" sz="2000" u="sng" dirty="0" smtClean="0">
                <a:solidFill>
                  <a:srgbClr val="FF0000"/>
                </a:solidFill>
                <a:latin typeface="Arial" pitchFamily="34" charset="0"/>
                <a:cs typeface="Arial" pitchFamily="34" charset="0"/>
              </a:rPr>
              <a:t>τρέχουσας τιμής </a:t>
            </a:r>
            <a:r>
              <a:rPr lang="el-GR" sz="2000" dirty="0" smtClean="0">
                <a:latin typeface="Arial" pitchFamily="34" charset="0"/>
                <a:cs typeface="Arial" pitchFamily="34" charset="0"/>
              </a:rPr>
              <a:t>κατά το χρόνο του καταλογισμού. Προσδιορισμός τιμής από 3μελή επιτροπή του οικείου </a:t>
            </a:r>
            <a:r>
              <a:rPr lang="el-GR" sz="2000" dirty="0" err="1" smtClean="0">
                <a:latin typeface="Arial" pitchFamily="34" charset="0"/>
                <a:cs typeface="Arial" pitchFamily="34" charset="0"/>
              </a:rPr>
              <a:t>διατάκτη</a:t>
            </a:r>
            <a:r>
              <a:rPr lang="el-GR" sz="2000" dirty="0" smtClean="0">
                <a:latin typeface="Arial" pitchFamily="34" charset="0"/>
                <a:cs typeface="Arial" pitchFamily="34" charset="0"/>
              </a:rPr>
              <a:t>. </a:t>
            </a:r>
            <a:endParaRPr lang="el-GR" sz="2000" dirty="0">
              <a:latin typeface="Arial" pitchFamily="34" charset="0"/>
              <a:cs typeface="Arial" pitchFamily="34" charset="0"/>
            </a:endParaRP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152 Ελλείμματα και ευθύνες δημοσίων υπολόγων - Καταλογισμοί</a:t>
            </a: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92</a:t>
            </a:fld>
            <a:endParaRPr lang="el-G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a:bodyPr>
          <a:lstStyle/>
          <a:p>
            <a:pPr marL="360363" indent="-333375" algn="just">
              <a:lnSpc>
                <a:spcPct val="160000"/>
              </a:lnSpc>
              <a:spcBef>
                <a:spcPts val="0"/>
              </a:spcBef>
              <a:buFont typeface="Wingdings" pitchFamily="2" charset="2"/>
              <a:buChar char="v"/>
            </a:pPr>
            <a:r>
              <a:rPr lang="el-GR" sz="2000" b="1" dirty="0" smtClean="0">
                <a:latin typeface="Arial" pitchFamily="34" charset="0"/>
                <a:cs typeface="Arial" pitchFamily="34" charset="0"/>
              </a:rPr>
              <a:t>Απαγόρευση</a:t>
            </a:r>
            <a:r>
              <a:rPr lang="el-GR" sz="2000" dirty="0" smtClean="0">
                <a:latin typeface="Arial" pitchFamily="34" charset="0"/>
                <a:cs typeface="Arial" pitchFamily="34" charset="0"/>
              </a:rPr>
              <a:t> ανάμειξης στη διαχείριση του υπολόγου χρημάτων ξένων προς αυτή. Για κάθε χρηματικό πλεόνασμα συνιστάται δημόσια παρακαταθήκη μέχρι να αποδειχθεί η αιτία αυτού.</a:t>
            </a:r>
          </a:p>
          <a:p>
            <a:pPr marL="360363" indent="-333375" algn="just">
              <a:lnSpc>
                <a:spcPct val="160000"/>
              </a:lnSpc>
              <a:spcBef>
                <a:spcPts val="0"/>
              </a:spcBef>
            </a:pPr>
            <a:endParaRPr lang="el-GR" sz="2000" dirty="0" smtClean="0">
              <a:latin typeface="Arial" pitchFamily="34" charset="0"/>
              <a:cs typeface="Arial" pitchFamily="34" charset="0"/>
            </a:endParaRPr>
          </a:p>
          <a:p>
            <a:pPr marL="360363" indent="-333375" algn="just">
              <a:lnSpc>
                <a:spcPct val="160000"/>
              </a:lnSpc>
              <a:spcBef>
                <a:spcPts val="0"/>
              </a:spcBef>
              <a:buFont typeface="Wingdings" pitchFamily="2" charset="2"/>
              <a:buChar char="v"/>
            </a:pPr>
            <a:r>
              <a:rPr lang="el-GR" sz="2000" dirty="0" smtClean="0">
                <a:latin typeface="Arial" pitchFamily="34" charset="0"/>
                <a:cs typeface="Arial" pitchFamily="34" charset="0"/>
              </a:rPr>
              <a:t>Ευθύνη των υπολόγων για την ασφάλεια της διαχείρισής τους [</a:t>
            </a:r>
            <a:r>
              <a:rPr lang="el-GR" sz="2000" dirty="0" err="1" smtClean="0">
                <a:latin typeface="Arial" pitchFamily="34" charset="0"/>
                <a:cs typeface="Arial" pitchFamily="34" charset="0"/>
              </a:rPr>
              <a:t>δημ</a:t>
            </a:r>
            <a:r>
              <a:rPr lang="el-GR" sz="2000" dirty="0" smtClean="0">
                <a:latin typeface="Arial" pitchFamily="34" charset="0"/>
                <a:cs typeface="Arial" pitchFamily="34" charset="0"/>
              </a:rPr>
              <a:t>. χρήματα, ένσημα, αξίες &amp; υλικά]. Υποχρέωση τήρησης των οικείων κανονισμών ασφαλείας &amp; ευθύνη για κάθε σχετική ζημία του Δημοσίου.</a:t>
            </a: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152 Ελλείμματα και ευθύνες δημοσίων υπολόγων - Καταλογισμοί</a:t>
            </a: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93</a:t>
            </a:fld>
            <a:endParaRPr lang="el-G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a:bodyPr>
          <a:lstStyle/>
          <a:p>
            <a:pPr marL="360363" indent="-333375" algn="just">
              <a:lnSpc>
                <a:spcPct val="160000"/>
              </a:lnSpc>
              <a:spcBef>
                <a:spcPts val="0"/>
              </a:spcBef>
              <a:buFont typeface="Wingdings" pitchFamily="2" charset="2"/>
              <a:buChar char="v"/>
            </a:pPr>
            <a:endParaRPr lang="el-GR" sz="2000" dirty="0" smtClean="0">
              <a:latin typeface="Arial" pitchFamily="34" charset="0"/>
              <a:cs typeface="Arial" pitchFamily="34" charset="0"/>
            </a:endParaRPr>
          </a:p>
          <a:p>
            <a:pPr marL="360363" indent="-333375" algn="just">
              <a:lnSpc>
                <a:spcPct val="160000"/>
              </a:lnSpc>
              <a:spcBef>
                <a:spcPts val="0"/>
              </a:spcBef>
              <a:buFont typeface="Wingdings" pitchFamily="2" charset="2"/>
              <a:buChar char="v"/>
            </a:pPr>
            <a:r>
              <a:rPr lang="el-GR" sz="2000" dirty="0" smtClean="0">
                <a:latin typeface="Arial" pitchFamily="34" charset="0"/>
                <a:cs typeface="Arial" pitchFamily="34" charset="0"/>
              </a:rPr>
              <a:t>Ομοίως, υπεύθυνοι &amp; για περιπτώσεις απώλειας ή φθοράς τίτλων &amp; απαιτήσεων του Δημοσίου, εφόσον αυτή έχει προκαλέσει ζημία στο Δημόσιο &amp; δεν οφείλεται σε ανωτέρα βία ή απρόβλεπτα γεγονότα.</a:t>
            </a:r>
            <a:endParaRPr lang="el-GR" sz="2000" dirty="0">
              <a:latin typeface="Arial" pitchFamily="34" charset="0"/>
              <a:cs typeface="Arial" pitchFamily="34" charset="0"/>
            </a:endParaRP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152 Ελλείμματα και ευθύνες δημοσίων υπολόγων - Καταλογισμοί</a:t>
            </a: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94</a:t>
            </a:fld>
            <a:endParaRPr lang="el-G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a:bodyPr>
          <a:lstStyle/>
          <a:p>
            <a:pPr marL="360363" indent="-333375" algn="just">
              <a:lnSpc>
                <a:spcPct val="150000"/>
              </a:lnSpc>
              <a:spcBef>
                <a:spcPts val="0"/>
              </a:spcBef>
              <a:buFont typeface="Wingdings" pitchFamily="2" charset="2"/>
              <a:buChar char="v"/>
            </a:pPr>
            <a:r>
              <a:rPr lang="el-GR" sz="2000" b="1" dirty="0" smtClean="0">
                <a:latin typeface="Arial" pitchFamily="34" charset="0"/>
                <a:cs typeface="Arial" pitchFamily="34" charset="0"/>
              </a:rPr>
              <a:t>Δυνατότητα για προσβολή καταλογιστικής πράξης ενώπιον του </a:t>
            </a:r>
            <a:r>
              <a:rPr lang="el-GR" sz="2000" b="1" dirty="0" err="1" smtClean="0">
                <a:latin typeface="Arial" pitchFamily="34" charset="0"/>
                <a:cs typeface="Arial" pitchFamily="34" charset="0"/>
              </a:rPr>
              <a:t>ΕλΣ</a:t>
            </a:r>
            <a:r>
              <a:rPr lang="el-GR" sz="2000" b="1" dirty="0" smtClean="0">
                <a:latin typeface="Arial" pitchFamily="34" charset="0"/>
                <a:cs typeface="Arial" pitchFamily="34" charset="0"/>
              </a:rPr>
              <a:t>.</a:t>
            </a:r>
          </a:p>
          <a:p>
            <a:pPr marL="360363" indent="-333375" algn="just">
              <a:lnSpc>
                <a:spcPct val="150000"/>
              </a:lnSpc>
              <a:spcBef>
                <a:spcPts val="0"/>
              </a:spcBef>
            </a:pPr>
            <a:endParaRPr lang="el-GR" sz="2000" dirty="0" smtClean="0">
              <a:latin typeface="Arial" pitchFamily="34" charset="0"/>
              <a:cs typeface="Arial" pitchFamily="34" charset="0"/>
            </a:endParaRPr>
          </a:p>
          <a:p>
            <a:pPr marL="360363" indent="-333375" algn="just">
              <a:lnSpc>
                <a:spcPct val="150000"/>
              </a:lnSpc>
              <a:spcBef>
                <a:spcPts val="0"/>
              </a:spcBef>
              <a:buFont typeface="Wingdings" pitchFamily="2" charset="2"/>
              <a:buChar char="v"/>
            </a:pPr>
            <a:r>
              <a:rPr lang="el-GR" sz="2000" dirty="0" smtClean="0">
                <a:latin typeface="Arial" pitchFamily="34" charset="0"/>
                <a:cs typeface="Arial" pitchFamily="34" charset="0"/>
              </a:rPr>
              <a:t> </a:t>
            </a:r>
            <a:r>
              <a:rPr lang="el-GR" sz="2000" b="1" dirty="0" smtClean="0">
                <a:latin typeface="Arial" pitchFamily="34" charset="0"/>
                <a:cs typeface="Arial" pitchFamily="34" charset="0"/>
              </a:rPr>
              <a:t>Δυνατότητα &amp; για υποβολή αίτησης αναθεώρησης ενώπιον του οργάνου που εξέδωσε την </a:t>
            </a:r>
            <a:r>
              <a:rPr lang="el-GR" sz="2000" b="1" dirty="0" err="1" smtClean="0">
                <a:latin typeface="Arial" pitchFamily="34" charset="0"/>
                <a:cs typeface="Arial" pitchFamily="34" charset="0"/>
              </a:rPr>
              <a:t>καταλογιστική</a:t>
            </a:r>
            <a:r>
              <a:rPr lang="el-GR" sz="2000" b="1" dirty="0" smtClean="0">
                <a:latin typeface="Arial" pitchFamily="34" charset="0"/>
                <a:cs typeface="Arial" pitchFamily="34" charset="0"/>
              </a:rPr>
              <a:t> πράξη εντός προθεσμίας 6 μηνών από την κοινοποίηση της</a:t>
            </a:r>
            <a:r>
              <a:rPr lang="el-GR" sz="2000" dirty="0" smtClean="0">
                <a:latin typeface="Arial" pitchFamily="34" charset="0"/>
                <a:cs typeface="Arial" pitchFamily="34" charset="0"/>
              </a:rPr>
              <a:t>.</a:t>
            </a:r>
          </a:p>
          <a:p>
            <a:pPr marL="360363" indent="-333375" algn="just">
              <a:lnSpc>
                <a:spcPct val="150000"/>
              </a:lnSpc>
              <a:spcBef>
                <a:spcPts val="0"/>
              </a:spcBef>
            </a:pPr>
            <a:endParaRPr lang="el-GR" sz="2000" dirty="0" smtClean="0">
              <a:latin typeface="Arial" pitchFamily="34" charset="0"/>
              <a:cs typeface="Arial" pitchFamily="34" charset="0"/>
            </a:endParaRPr>
          </a:p>
          <a:p>
            <a:pPr marL="360363" indent="-333375" algn="just">
              <a:lnSpc>
                <a:spcPct val="150000"/>
              </a:lnSpc>
              <a:spcBef>
                <a:spcPts val="0"/>
              </a:spcBef>
              <a:buFont typeface="Wingdings" pitchFamily="2" charset="2"/>
              <a:buChar char="v"/>
            </a:pPr>
            <a:r>
              <a:rPr lang="el-GR" sz="2000" dirty="0" smtClean="0">
                <a:latin typeface="Arial" pitchFamily="34" charset="0"/>
                <a:cs typeface="Arial" pitchFamily="34" charset="0"/>
              </a:rPr>
              <a:t> </a:t>
            </a:r>
            <a:r>
              <a:rPr lang="el-GR" sz="2000" b="1" dirty="0" smtClean="0">
                <a:latin typeface="Arial" pitchFamily="34" charset="0"/>
                <a:cs typeface="Arial" pitchFamily="34" charset="0"/>
              </a:rPr>
              <a:t>Λόγοι αναθεώρησης</a:t>
            </a:r>
            <a:r>
              <a:rPr lang="el-GR" sz="2000" dirty="0" smtClean="0">
                <a:latin typeface="Arial" pitchFamily="34" charset="0"/>
                <a:cs typeface="Arial" pitchFamily="34" charset="0"/>
              </a:rPr>
              <a:t>: οι ίδιοι για τους οποίους επιτρέπεται αναθεώρηση πράξεων του </a:t>
            </a:r>
            <a:r>
              <a:rPr lang="el-GR" sz="2000" dirty="0" err="1" smtClean="0">
                <a:latin typeface="Arial" pitchFamily="34" charset="0"/>
                <a:cs typeface="Arial" pitchFamily="34" charset="0"/>
              </a:rPr>
              <a:t>ΕλΣ</a:t>
            </a:r>
            <a:r>
              <a:rPr lang="el-GR" sz="2000" dirty="0" smtClean="0">
                <a:latin typeface="Arial" pitchFamily="34" charset="0"/>
                <a:cs typeface="Arial" pitchFamily="34" charset="0"/>
              </a:rPr>
              <a:t>. </a:t>
            </a:r>
            <a:endParaRPr lang="el-GR" sz="2000" dirty="0">
              <a:latin typeface="Arial" pitchFamily="34" charset="0"/>
              <a:cs typeface="Arial" pitchFamily="34" charset="0"/>
            </a:endParaRP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152 Ελλείμματα και ευθύνες δημοσίων υπολόγων - Καταλογισμοί</a:t>
            </a: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95</a:t>
            </a:fld>
            <a:endParaRPr lang="el-G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a:bodyPr>
          <a:lstStyle/>
          <a:p>
            <a:pPr marL="360363" indent="-333375" algn="just">
              <a:lnSpc>
                <a:spcPct val="150000"/>
              </a:lnSpc>
              <a:spcBef>
                <a:spcPts val="0"/>
              </a:spcBef>
              <a:buFont typeface="Wingdings" pitchFamily="2" charset="2"/>
              <a:buChar char="v"/>
            </a:pPr>
            <a:r>
              <a:rPr lang="el-GR" sz="2400" dirty="0" smtClean="0">
                <a:latin typeface="Arial" pitchFamily="34" charset="0"/>
                <a:cs typeface="Arial" pitchFamily="34" charset="0"/>
              </a:rPr>
              <a:t>Ορισμός με ΚΥΑ </a:t>
            </a:r>
            <a:r>
              <a:rPr lang="el-GR" sz="2400" dirty="0" err="1" smtClean="0">
                <a:latin typeface="Arial" pitchFamily="34" charset="0"/>
                <a:cs typeface="Arial" pitchFamily="34" charset="0"/>
              </a:rPr>
              <a:t>ΥπΟικ</a:t>
            </a:r>
            <a:r>
              <a:rPr lang="el-GR" sz="2400" dirty="0" smtClean="0">
                <a:latin typeface="Arial" pitchFamily="34" charset="0"/>
                <a:cs typeface="Arial" pitchFamily="34" charset="0"/>
              </a:rPr>
              <a:t>. &amp; αρμόδιου Υπουργού των </a:t>
            </a:r>
            <a:r>
              <a:rPr lang="el-GR" sz="2400" b="1" dirty="0" smtClean="0">
                <a:solidFill>
                  <a:srgbClr val="C00000"/>
                </a:solidFill>
                <a:latin typeface="Arial" pitchFamily="34" charset="0"/>
                <a:cs typeface="Arial" pitchFamily="34" charset="0"/>
              </a:rPr>
              <a:t>τηρούμενων διαχειριστικών &amp; λογιστικών βιβλίων</a:t>
            </a:r>
            <a:r>
              <a:rPr lang="el-GR" sz="2400" dirty="0" smtClean="0">
                <a:latin typeface="Arial" pitchFamily="34" charset="0"/>
                <a:cs typeface="Arial" pitchFamily="34" charset="0"/>
              </a:rPr>
              <a:t>, καθώς &amp; του τρόπου τήρησης &amp; θεώρησης αυτών. </a:t>
            </a:r>
          </a:p>
          <a:p>
            <a:pPr marL="360363" indent="-333375" algn="just">
              <a:lnSpc>
                <a:spcPct val="150000"/>
              </a:lnSpc>
              <a:spcBef>
                <a:spcPts val="0"/>
              </a:spcBef>
            </a:pPr>
            <a:endParaRPr lang="el-GR" sz="2400" dirty="0" smtClean="0">
              <a:latin typeface="Arial" pitchFamily="34" charset="0"/>
              <a:cs typeface="Arial" pitchFamily="34" charset="0"/>
            </a:endParaRPr>
          </a:p>
          <a:p>
            <a:pPr marL="360363" indent="-333375" algn="just">
              <a:lnSpc>
                <a:spcPct val="150000"/>
              </a:lnSpc>
              <a:spcBef>
                <a:spcPts val="0"/>
              </a:spcBef>
              <a:buFont typeface="Wingdings" pitchFamily="2" charset="2"/>
              <a:buChar char="v"/>
            </a:pPr>
            <a:r>
              <a:rPr lang="el-GR" sz="2400" dirty="0" smtClean="0">
                <a:latin typeface="Arial" pitchFamily="34" charset="0"/>
                <a:cs typeface="Arial" pitchFamily="34" charset="0"/>
              </a:rPr>
              <a:t>Ρύθμιση θεμάτων για τους υπολόγους διαχειριστές αρμοδιότητας των </a:t>
            </a:r>
            <a:r>
              <a:rPr lang="el-GR" sz="2400" b="1" dirty="0" smtClean="0">
                <a:latin typeface="Arial" pitchFamily="34" charset="0"/>
                <a:cs typeface="Arial" pitchFamily="34" charset="0"/>
              </a:rPr>
              <a:t>ΥΕΘΑ &amp; Προστασίας του Πολίτη </a:t>
            </a:r>
            <a:r>
              <a:rPr lang="el-GR" sz="2400" dirty="0" smtClean="0">
                <a:latin typeface="Arial" pitchFamily="34" charset="0"/>
                <a:cs typeface="Arial" pitchFamily="34" charset="0"/>
              </a:rPr>
              <a:t>με αποφάσεις των αρμοδίων υπουργών </a:t>
            </a: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153 Βιβλία δημοσίων υπολόγων</a:t>
            </a:r>
            <a:br>
              <a:rPr lang="el-GR" sz="2000" b="1" dirty="0" smtClean="0">
                <a:solidFill>
                  <a:srgbClr val="C00000"/>
                </a:solidFill>
              </a:rPr>
            </a:b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96</a:t>
            </a:fld>
            <a:endParaRPr lang="el-G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85794"/>
            <a:ext cx="7929618" cy="5286412"/>
          </a:xfrm>
          <a:noFill/>
          <a:ln>
            <a:noFill/>
          </a:ln>
        </p:spPr>
        <p:txBody>
          <a:bodyPr>
            <a:noAutofit/>
          </a:bodyPr>
          <a:lstStyle/>
          <a:p>
            <a:pPr marL="360363" indent="-333375" algn="just">
              <a:lnSpc>
                <a:spcPct val="150000"/>
              </a:lnSpc>
              <a:spcBef>
                <a:spcPts val="0"/>
              </a:spcBef>
              <a:buFont typeface="Wingdings" pitchFamily="2" charset="2"/>
              <a:buChar char="v"/>
            </a:pPr>
            <a:endParaRPr lang="el-GR" sz="1800" dirty="0" smtClean="0">
              <a:latin typeface="Arial" pitchFamily="34" charset="0"/>
              <a:cs typeface="Arial" pitchFamily="34" charset="0"/>
            </a:endParaRPr>
          </a:p>
          <a:p>
            <a:pPr marL="360363" indent="-333375" algn="just">
              <a:lnSpc>
                <a:spcPct val="150000"/>
              </a:lnSpc>
              <a:spcBef>
                <a:spcPts val="0"/>
              </a:spcBef>
              <a:buFont typeface="Wingdings" pitchFamily="2" charset="2"/>
              <a:buChar char="v"/>
            </a:pPr>
            <a:endParaRPr lang="el-GR" sz="1800" dirty="0" smtClean="0">
              <a:latin typeface="Arial" pitchFamily="34" charset="0"/>
              <a:cs typeface="Arial" pitchFamily="34" charset="0"/>
            </a:endParaRPr>
          </a:p>
          <a:p>
            <a:pPr marL="360363" indent="-333375" algn="just">
              <a:lnSpc>
                <a:spcPct val="150000"/>
              </a:lnSpc>
              <a:spcBef>
                <a:spcPts val="0"/>
              </a:spcBef>
              <a:buFont typeface="Wingdings" pitchFamily="2" charset="2"/>
              <a:buChar char="v"/>
            </a:pPr>
            <a:r>
              <a:rPr lang="el-GR" sz="2000" dirty="0" smtClean="0">
                <a:latin typeface="Arial" pitchFamily="34" charset="0"/>
                <a:cs typeface="Arial" pitchFamily="34" charset="0"/>
              </a:rPr>
              <a:t>Όλα τα </a:t>
            </a:r>
            <a:r>
              <a:rPr lang="el-GR" sz="2000" b="1" dirty="0" smtClean="0">
                <a:solidFill>
                  <a:srgbClr val="C00000"/>
                </a:solidFill>
                <a:latin typeface="Arial" pitchFamily="34" charset="0"/>
                <a:cs typeface="Arial" pitchFamily="34" charset="0"/>
              </a:rPr>
              <a:t>βιβλία των υπολόγων διαχειριστών </a:t>
            </a:r>
            <a:r>
              <a:rPr lang="el-GR" sz="2000" dirty="0" smtClean="0">
                <a:latin typeface="Arial" pitchFamily="34" charset="0"/>
                <a:cs typeface="Arial" pitchFamily="34" charset="0"/>
              </a:rPr>
              <a:t>του Δημοσίου, &amp; των </a:t>
            </a:r>
            <a:r>
              <a:rPr lang="el-GR" sz="2000" dirty="0" err="1" smtClean="0">
                <a:latin typeface="Arial" pitchFamily="34" charset="0"/>
                <a:cs typeface="Arial" pitchFamily="34" charset="0"/>
              </a:rPr>
              <a:t>νπδδ</a:t>
            </a:r>
            <a:r>
              <a:rPr lang="el-GR" sz="2000" dirty="0" smtClean="0">
                <a:latin typeface="Arial" pitchFamily="34" charset="0"/>
                <a:cs typeface="Arial" pitchFamily="34" charset="0"/>
              </a:rPr>
              <a:t> &amp; </a:t>
            </a:r>
            <a:r>
              <a:rPr lang="el-GR" sz="2000" b="1" dirty="0" smtClean="0">
                <a:solidFill>
                  <a:srgbClr val="FF0000"/>
                </a:solidFill>
                <a:latin typeface="Arial" pitchFamily="34" charset="0"/>
                <a:cs typeface="Arial" pitchFamily="34" charset="0"/>
              </a:rPr>
              <a:t>των </a:t>
            </a:r>
            <a:r>
              <a:rPr lang="el-GR" sz="2000" b="1" dirty="0" err="1" smtClean="0">
                <a:solidFill>
                  <a:srgbClr val="FF0000"/>
                </a:solidFill>
                <a:latin typeface="Arial" pitchFamily="34" charset="0"/>
                <a:cs typeface="Arial" pitchFamily="34" charset="0"/>
              </a:rPr>
              <a:t>νπιδ</a:t>
            </a:r>
            <a:r>
              <a:rPr lang="el-GR" sz="2000" b="1" dirty="0" smtClean="0">
                <a:solidFill>
                  <a:srgbClr val="FF0000"/>
                </a:solidFill>
                <a:latin typeface="Arial" pitchFamily="34" charset="0"/>
                <a:cs typeface="Arial" pitchFamily="34" charset="0"/>
              </a:rPr>
              <a:t> εφόσον επιχορηγούνται ή χρηματοδοτούνται από τον ΚΠ ή από την ΕΕ  κλείνονται</a:t>
            </a:r>
            <a:r>
              <a:rPr lang="el-GR" sz="2000" dirty="0" smtClean="0">
                <a:latin typeface="Arial" pitchFamily="34" charset="0"/>
                <a:cs typeface="Arial" pitchFamily="34" charset="0"/>
              </a:rPr>
              <a:t> την 31</a:t>
            </a:r>
            <a:r>
              <a:rPr lang="el-GR" sz="2000" baseline="30000" dirty="0" smtClean="0">
                <a:latin typeface="Arial" pitchFamily="34" charset="0"/>
                <a:cs typeface="Arial" pitchFamily="34" charset="0"/>
              </a:rPr>
              <a:t>η</a:t>
            </a:r>
            <a:r>
              <a:rPr lang="el-GR" sz="2000" dirty="0" smtClean="0">
                <a:latin typeface="Arial" pitchFamily="34" charset="0"/>
                <a:cs typeface="Arial" pitchFamily="34" charset="0"/>
              </a:rPr>
              <a:t>/12/κάθε οικ. έτους. </a:t>
            </a:r>
          </a:p>
          <a:p>
            <a:pPr marL="360363" indent="-333375" algn="just">
              <a:lnSpc>
                <a:spcPct val="150000"/>
              </a:lnSpc>
              <a:spcBef>
                <a:spcPts val="0"/>
              </a:spcBef>
            </a:pPr>
            <a:endParaRPr lang="el-GR" sz="2000" dirty="0" smtClean="0">
              <a:latin typeface="Arial" pitchFamily="34" charset="0"/>
              <a:cs typeface="Arial" pitchFamily="34" charset="0"/>
            </a:endParaRPr>
          </a:p>
          <a:p>
            <a:pPr marL="360363" indent="-333375" algn="just">
              <a:lnSpc>
                <a:spcPct val="150000"/>
              </a:lnSpc>
              <a:spcBef>
                <a:spcPts val="0"/>
              </a:spcBef>
              <a:buFont typeface="Wingdings" pitchFamily="2" charset="2"/>
              <a:buChar char="v"/>
            </a:pPr>
            <a:r>
              <a:rPr lang="el-GR" sz="2000" dirty="0" smtClean="0">
                <a:latin typeface="Arial" pitchFamily="34" charset="0"/>
                <a:cs typeface="Arial" pitchFamily="34" charset="0"/>
              </a:rPr>
              <a:t>Σύνταξη πρωτοκόλλων για τα εμφανιζόμενα στα βιβλία σύνολα χρέωσης, πίστωσης &amp; για το υπόλοιπο της διαχείρισης.</a:t>
            </a: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154 Ετήσιο κλείσιμο διαχειριστικών βιβλίων</a:t>
            </a:r>
            <a:br>
              <a:rPr lang="el-GR" sz="2000" b="1" dirty="0" smtClean="0">
                <a:solidFill>
                  <a:srgbClr val="C00000"/>
                </a:solidFill>
              </a:rPr>
            </a:b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97</a:t>
            </a:fld>
            <a:endParaRPr lang="el-G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785794"/>
            <a:ext cx="7929618" cy="5286412"/>
          </a:xfrm>
          <a:noFill/>
          <a:ln>
            <a:noFill/>
          </a:ln>
        </p:spPr>
        <p:txBody>
          <a:bodyPr>
            <a:noAutofit/>
          </a:bodyPr>
          <a:lstStyle/>
          <a:p>
            <a:pPr marL="360363" indent="-333375" algn="just">
              <a:lnSpc>
                <a:spcPct val="150000"/>
              </a:lnSpc>
              <a:spcBef>
                <a:spcPts val="0"/>
              </a:spcBef>
              <a:buFont typeface="Wingdings" pitchFamily="2" charset="2"/>
              <a:buChar char="v"/>
            </a:pPr>
            <a:endParaRPr lang="el-GR" sz="1800" b="1" dirty="0" smtClean="0">
              <a:latin typeface="Arial" pitchFamily="34" charset="0"/>
              <a:cs typeface="Arial" pitchFamily="34" charset="0"/>
            </a:endParaRPr>
          </a:p>
          <a:p>
            <a:pPr marL="360363" indent="-333375" algn="just">
              <a:lnSpc>
                <a:spcPct val="150000"/>
              </a:lnSpc>
              <a:spcBef>
                <a:spcPts val="0"/>
              </a:spcBef>
              <a:buFont typeface="Wingdings" pitchFamily="2" charset="2"/>
              <a:buChar char="v"/>
            </a:pPr>
            <a:r>
              <a:rPr lang="el-GR" sz="2000" b="1" dirty="0" smtClean="0">
                <a:solidFill>
                  <a:srgbClr val="FF0000"/>
                </a:solidFill>
                <a:latin typeface="Arial" pitchFamily="34" charset="0"/>
                <a:cs typeface="Arial" pitchFamily="34" charset="0"/>
              </a:rPr>
              <a:t>Θεώρηση του κλεισίματος των βιβλίων των ανωτέρω διαχειρίσεων από</a:t>
            </a:r>
            <a:r>
              <a:rPr lang="el-GR" sz="2000" dirty="0" smtClean="0">
                <a:solidFill>
                  <a:srgbClr val="FF0000"/>
                </a:solidFill>
                <a:latin typeface="Arial" pitchFamily="34" charset="0"/>
                <a:cs typeface="Arial" pitchFamily="34" charset="0"/>
              </a:rPr>
              <a:t>:</a:t>
            </a:r>
          </a:p>
          <a:p>
            <a:pPr marL="360363" indent="-333375" algn="just">
              <a:lnSpc>
                <a:spcPct val="150000"/>
              </a:lnSpc>
              <a:spcBef>
                <a:spcPts val="0"/>
              </a:spcBef>
              <a:buFont typeface="+mj-lt"/>
              <a:buAutoNum type="romanLcPeriod"/>
            </a:pPr>
            <a:r>
              <a:rPr lang="el-GR" sz="2000" dirty="0" smtClean="0">
                <a:latin typeface="Arial" pitchFamily="34" charset="0"/>
                <a:cs typeface="Arial" pitchFamily="34" charset="0"/>
              </a:rPr>
              <a:t> για τις διαχειρίσεις που υπάγονται στα ΥΕΘΑ &amp; Υπουργείο Προστασίας του Πολίτη από αξιωματικούς που ορίζονται με διαταγές των αρμόδιων Υπουργείων, &amp;</a:t>
            </a:r>
          </a:p>
          <a:p>
            <a:pPr marL="360363" indent="-333375" algn="just">
              <a:lnSpc>
                <a:spcPct val="150000"/>
              </a:lnSpc>
              <a:spcBef>
                <a:spcPts val="0"/>
              </a:spcBef>
              <a:buFont typeface="+mj-lt"/>
              <a:buAutoNum type="romanLcPeriod"/>
            </a:pPr>
            <a:r>
              <a:rPr lang="el-GR" sz="2000" b="1" dirty="0" smtClean="0">
                <a:latin typeface="Arial" pitchFamily="34" charset="0"/>
                <a:cs typeface="Arial" pitchFamily="34" charset="0"/>
              </a:rPr>
              <a:t>για τις υπόλοιπες διαχειρίσεις, από τους προϊσταμένους των υπολόγων διαχειριστών</a:t>
            </a:r>
            <a:r>
              <a:rPr lang="el-GR" sz="2000" dirty="0" smtClean="0">
                <a:latin typeface="Arial" pitchFamily="34" charset="0"/>
                <a:cs typeface="Arial" pitchFamily="34" charset="0"/>
              </a:rPr>
              <a:t>.</a:t>
            </a: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154 Ετήσιο κλείσιμο διαχειριστικών βιβλίων</a:t>
            </a:r>
            <a:br>
              <a:rPr lang="el-GR" sz="2000" b="1" dirty="0" smtClean="0">
                <a:solidFill>
                  <a:srgbClr val="C00000"/>
                </a:solidFill>
              </a:rPr>
            </a:b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98</a:t>
            </a:fld>
            <a:endParaRPr lang="el-G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000100" y="1000108"/>
            <a:ext cx="7929618" cy="5072098"/>
          </a:xfrm>
          <a:noFill/>
          <a:ln>
            <a:noFill/>
          </a:ln>
        </p:spPr>
        <p:txBody>
          <a:bodyPr>
            <a:normAutofit/>
          </a:bodyPr>
          <a:lstStyle/>
          <a:p>
            <a:pPr marL="360363" indent="-333375" algn="just">
              <a:lnSpc>
                <a:spcPct val="170000"/>
              </a:lnSpc>
              <a:spcBef>
                <a:spcPts val="0"/>
              </a:spcBef>
              <a:buFont typeface="Wingdings" pitchFamily="2" charset="2"/>
              <a:buChar char="v"/>
            </a:pPr>
            <a:r>
              <a:rPr lang="el-GR" sz="2000" dirty="0" smtClean="0">
                <a:latin typeface="Arial" pitchFamily="34" charset="0"/>
                <a:cs typeface="Arial" pitchFamily="34" charset="0"/>
              </a:rPr>
              <a:t>Εάν </a:t>
            </a:r>
            <a:r>
              <a:rPr lang="el-GR" sz="2000" b="1" u="sng" dirty="0" smtClean="0">
                <a:solidFill>
                  <a:srgbClr val="C00000"/>
                </a:solidFill>
                <a:latin typeface="Arial" pitchFamily="34" charset="0"/>
                <a:cs typeface="Arial" pitchFamily="34" charset="0"/>
              </a:rPr>
              <a:t>συμπίπτει το πρόσωπο του προϊσταμένου &amp; του υπολόγου</a:t>
            </a:r>
            <a:r>
              <a:rPr lang="el-GR" sz="2000" dirty="0" smtClean="0">
                <a:latin typeface="Arial" pitchFamily="34" charset="0"/>
                <a:cs typeface="Arial" pitchFamily="34" charset="0"/>
              </a:rPr>
              <a:t>: η θεώρηση ενεργείται από υπάλληλο που ορίζεται από την αμέσως προϊστάμενη αυτού αρχή.</a:t>
            </a:r>
          </a:p>
          <a:p>
            <a:pPr marL="360363" indent="-333375" algn="just">
              <a:lnSpc>
                <a:spcPct val="170000"/>
              </a:lnSpc>
              <a:spcBef>
                <a:spcPts val="0"/>
              </a:spcBef>
              <a:buFont typeface="Wingdings" pitchFamily="2" charset="2"/>
              <a:buChar char="v"/>
            </a:pPr>
            <a:r>
              <a:rPr lang="el-GR" sz="2000" dirty="0" smtClean="0">
                <a:latin typeface="Arial" pitchFamily="34" charset="0"/>
                <a:cs typeface="Arial" pitchFamily="34" charset="0"/>
              </a:rPr>
              <a:t>Καθορισμός με απόφαση του Υπουργού Οικονομικών του τρόπου κλεισίματος &amp; θεώρησης των βιβλίων &amp; λεπτομερειών εφαρμογής.</a:t>
            </a:r>
          </a:p>
          <a:p>
            <a:pPr marL="360363" indent="-333375" algn="just">
              <a:lnSpc>
                <a:spcPct val="170000"/>
              </a:lnSpc>
              <a:spcBef>
                <a:spcPts val="0"/>
              </a:spcBef>
              <a:buFont typeface="Wingdings" pitchFamily="2" charset="2"/>
              <a:buChar char="v"/>
            </a:pPr>
            <a:r>
              <a:rPr lang="el-GR" sz="2000" dirty="0" smtClean="0">
                <a:latin typeface="Arial" pitchFamily="34" charset="0"/>
                <a:cs typeface="Arial" pitchFamily="34" charset="0"/>
              </a:rPr>
              <a:t>Εφαρμογή ειδικών διατάξεων για το ετήσιο κλείσιμο βιβλίων των διαχειρίσεων υλικού &amp; εφοδίων των ΕΔ, της Ελ Αστυνομίας, του Πυροσβεστικού &amp; του Λιμενικού Σώματος. </a:t>
            </a:r>
          </a:p>
        </p:txBody>
      </p:sp>
      <p:sp>
        <p:nvSpPr>
          <p:cNvPr id="8" name="1 - Τίτλος"/>
          <p:cNvSpPr>
            <a:spLocks noGrp="1"/>
          </p:cNvSpPr>
          <p:nvPr>
            <p:ph type="ctrTitle"/>
          </p:nvPr>
        </p:nvSpPr>
        <p:spPr>
          <a:xfrm>
            <a:off x="1432560" y="260648"/>
            <a:ext cx="7406640" cy="596584"/>
          </a:xfrm>
          <a:noFill/>
          <a:ln>
            <a:noFill/>
          </a:ln>
        </p:spPr>
        <p:style>
          <a:lnRef idx="2">
            <a:schemeClr val="accent3"/>
          </a:lnRef>
          <a:fillRef idx="1">
            <a:schemeClr val="lt1"/>
          </a:fillRef>
          <a:effectRef idx="0">
            <a:schemeClr val="accent3"/>
          </a:effectRef>
          <a:fontRef idx="minor">
            <a:schemeClr val="dk1"/>
          </a:fontRef>
        </p:style>
        <p:txBody>
          <a:bodyPr>
            <a:normAutofit fontScale="90000"/>
          </a:bodyPr>
          <a:lstStyle/>
          <a:p>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dirty="0" smtClean="0">
                <a:latin typeface="Calibri" pitchFamily="34" charset="0"/>
              </a:rPr>
              <a:t/>
            </a:r>
            <a:br>
              <a:rPr lang="el-GR" sz="2000" dirty="0" smtClean="0">
                <a:latin typeface="Calibri" pitchFamily="34" charset="0"/>
              </a:rPr>
            </a:br>
            <a: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n-US"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t/>
            </a:r>
            <a:br>
              <a:rPr lang="el-GR" sz="2000" b="1" dirty="0" smtClean="0">
                <a:ln w="12700">
                  <a:solidFill>
                    <a:schemeClr val="tx2">
                      <a:satMod val="155000"/>
                    </a:schemeClr>
                  </a:solidFill>
                  <a:prstDash val="solid"/>
                </a:ln>
                <a:solidFill>
                  <a:schemeClr val="tx1"/>
                </a:solidFill>
                <a:effectLst/>
                <a:latin typeface="Calibri" pitchFamily="34" charset="0"/>
                <a:cs typeface="Calibri" pitchFamily="34" charset="0"/>
              </a:rPr>
            </a:br>
            <a:r>
              <a:rPr lang="el-GR" sz="1800" dirty="0" smtClean="0"/>
              <a:t/>
            </a:r>
            <a:br>
              <a:rPr lang="el-GR" sz="1800" dirty="0" smtClean="0"/>
            </a:br>
            <a:r>
              <a:rPr lang="el-GR" sz="1800" dirty="0" smtClean="0"/>
              <a:t>                                      </a:t>
            </a:r>
            <a:br>
              <a:rPr lang="el-GR" sz="1800" dirty="0" smtClean="0"/>
            </a:br>
            <a:r>
              <a:rPr lang="el-GR" sz="2000" b="1" dirty="0" smtClean="0"/>
              <a:t>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t/>
            </a:r>
            <a:br>
              <a:rPr lang="el-GR" sz="2000" b="1" dirty="0" smtClean="0"/>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ν. 4270/2014 _ άρθρο 154 Ετήσιο κλείσιμο διαχειριστικών βιβλίων</a:t>
            </a:r>
            <a:br>
              <a:rPr lang="el-GR" sz="2000" b="1" dirty="0" smtClean="0">
                <a:solidFill>
                  <a:srgbClr val="C00000"/>
                </a:solidFill>
              </a:rPr>
            </a:br>
            <a:endParaRPr lang="el-GR" sz="2000" b="1" dirty="0" smtClean="0">
              <a:ln w="12700">
                <a:solidFill>
                  <a:schemeClr val="tx2">
                    <a:satMod val="155000"/>
                  </a:schemeClr>
                </a:solidFill>
                <a:prstDash val="solid"/>
              </a:ln>
              <a:solidFill>
                <a:srgbClr val="C00000"/>
              </a:solidFill>
              <a:effectLst/>
              <a:latin typeface="Calibri" pitchFamily="34" charset="0"/>
              <a:cs typeface="Calibri" pitchFamily="34" charset="0"/>
            </a:endParaRPr>
          </a:p>
        </p:txBody>
      </p:sp>
      <p:sp>
        <p:nvSpPr>
          <p:cNvPr id="7" name="6 - Θέση αριθμού διαφάνειας"/>
          <p:cNvSpPr>
            <a:spLocks noGrp="1"/>
          </p:cNvSpPr>
          <p:nvPr>
            <p:ph type="sldNum" sz="quarter" idx="12"/>
          </p:nvPr>
        </p:nvSpPr>
        <p:spPr/>
        <p:txBody>
          <a:bodyPr/>
          <a:lstStyle/>
          <a:p>
            <a:fld id="{5ECB5523-6155-44DC-AC39-A22880EABDA8}" type="slidenum">
              <a:rPr lang="el-GR" smtClean="0"/>
              <a:pPr/>
              <a:t>99</a:t>
            </a:fld>
            <a:endParaRPr lang="el-G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8463</TotalTime>
  <Words>7815</Words>
  <Application>Microsoft Office PowerPoint</Application>
  <PresentationFormat>Προβολή στην οθόνη (4:3)</PresentationFormat>
  <Paragraphs>4191</Paragraphs>
  <Slides>124</Slides>
  <Notes>124</Notes>
  <HiddenSlides>0</HiddenSlides>
  <MMClips>0</MMClips>
  <ScaleCrop>false</ScaleCrop>
  <HeadingPairs>
    <vt:vector size="4" baseType="variant">
      <vt:variant>
        <vt:lpstr>Θέμα</vt:lpstr>
      </vt:variant>
      <vt:variant>
        <vt:i4>1</vt:i4>
      </vt:variant>
      <vt:variant>
        <vt:lpstr>Τίτλοι διαφανειών</vt:lpstr>
      </vt:variant>
      <vt:variant>
        <vt:i4>124</vt:i4>
      </vt:variant>
    </vt:vector>
  </HeadingPairs>
  <TitlesOfParts>
    <vt:vector size="125" baseType="lpstr">
      <vt:lpstr>Ηλιοστάσιο</vt:lpstr>
      <vt:lpstr>ΕΘΝΙΚΗ ΣΧΟΛΗ ΔΗΜΟΣΙΑΣ ΔΙΟΙΚΗΣΗΣ &amp; ΑΥΤΟΔΙΟΙΚΗΣΗΣ ΚΣΤ ‘ ΣΕΙΡΑ</vt:lpstr>
      <vt:lpstr>«ΛΟΓΙΣΤΙΚΟ ΔΗΜΟΣΙΟΥ - ΠΡΟΫΠΟΛΟΓΙΣΜΟΣ, ΕΛΕΓΧΟΣ, ΛΟΓΙΣΤΙΚΗ ΝΠΔΔ»</vt:lpstr>
      <vt:lpstr>«ΔΗΜΟΣΙΟΝΟΜΙΚΟΣ ΕΛΕΓΧΟΣ»</vt:lpstr>
      <vt:lpstr>ΕΥΡΩΠΑÏKΟ ΕΛΕΓΚΤΙΚΟ ΣΥΝΕΔΡΙΟ</vt:lpstr>
      <vt:lpstr>          Ν.4270/14 «Αρχές δημοσιονομικής διαχείρισης και εποπτείας (ενσωμάτωση της Οδηγίας 2011/85/ΕΕ) - δημόσιο λογιστικό και άλλες διατάξεις» (ΦΕΚ 143 Α) Π.Δ.54/18 Ορισμός του περιεχομένου και του χρόνου έναρξης της εφαρμογής του Λογιστικού Πλαισίου της ΓK, (ΦΕΚ 103 Α)  </vt:lpstr>
      <vt:lpstr>ν.4270/2014</vt:lpstr>
      <vt:lpstr>Άρθρα 17 - 32, ν.4270/2014</vt:lpstr>
      <vt:lpstr>ν.4270/2014</vt:lpstr>
      <vt:lpstr>ΔΙΑΤΑΚΤΗΣ _αρθρ. 65, ν.4270/2014 </vt:lpstr>
      <vt:lpstr>ΚΥΡΙΟΣ ΔΙΑΤΑΚΤΗΣ _αρθρ. 65, ν.4270/2014: </vt:lpstr>
      <vt:lpstr>ΔΕΥΤΕΡΕΥΩΝ ΔΙΑΤΑΚΤΗΣ _αρθρ. 65, ν.4270/2014: </vt:lpstr>
      <vt:lpstr>ΑΣΥΜΒΙΒΑΣΤΑ ΔΙΑΤΑΚΤΗ _αρθρ. 65, ν.4270/2014 </vt:lpstr>
      <vt:lpstr>ΑΡΜΟΔΙΟΤΗΤΕΣ ΔΙΑΤΑΚΤΗ &amp; ΜΕΤΑΒΙΒΑΣΗ ΑΡΜΟΔΙΟΤΗΤΩΝ\ ΕΞΟΥΣΙΟΔΟΤΗΣΗ ΥΠΟΓΡΑΦΗΣ</vt:lpstr>
      <vt:lpstr>αρθρ. 25 «Νομιμότητα υπηρεσιακών ενεργειών» του ν.3528/2007 </vt:lpstr>
      <vt:lpstr>ΑΣΥΜΒΙΒΑΣΤΑ  &amp; ΥΠΟΧΡΕΩΣΕΙΣ ΔΙΑΤΑΚΤΗ _αρθρ. 65, ν.4270/2014 </vt:lpstr>
      <vt:lpstr>ΕΣΟΔΑ</vt:lpstr>
      <vt:lpstr>   Άρθρο 55 Κατηγορίες πιστώσεων και δημοσιονομικής ταξινόμησης [ΚΠ] </vt:lpstr>
      <vt:lpstr>        Άρθρο 77 Έννοια και περιπτώσεις Δημόσιων δαπανών</vt:lpstr>
      <vt:lpstr>ΕΞΟΔΑ  [άρθρο 76, 92]</vt:lpstr>
      <vt:lpstr>ΚΑΤΗΓΟΡΙΕΣ ΔΗΜΟΣΙΩΝ ΔΑΠΑΝΩΝ</vt:lpstr>
      <vt:lpstr>      Ν.4270/2014 Άρθρο 33 Γενικές αρχές για τη διαχείριση των οικονομικών του Δημοσίου</vt:lpstr>
      <vt:lpstr>      Ν.4270/2014  Άρθρο 33</vt:lpstr>
      <vt:lpstr>Άρθρα 49, 50 &amp; 51 </vt:lpstr>
      <vt:lpstr>      Ν.4270/2014  Άρθρο 89 Υπηρεσίες Δημοσιονομικού Ελέγχου - Ειδικά  Λογιστήρια </vt:lpstr>
      <vt:lpstr>      Ν.4270/2014  Άρθρο 89 Υπηρεσίες Δημοσιονομικού Ελέγχου - Ειδικά  Λογιστήρια </vt:lpstr>
      <vt:lpstr>      Ν.4270/2014  Άρθρο 91 Έλεγχος και εκκαθάριση των δαπανών του Δημοσίου </vt:lpstr>
      <vt:lpstr>      Ν.4270/2014  Άρθρο 91 Έλεγχος και εκκαθάριση των δαπανών του Δημοσίου </vt:lpstr>
      <vt:lpstr>      Ν.4270/2014  Άρθρο 92 Εντολή πληρωμής των δαπανών του Δημοσίου </vt:lpstr>
      <vt:lpstr>           Ν.4270/2014  Άρθρο 93 Εξόφληση τίτλων πληρωμής  </vt:lpstr>
      <vt:lpstr>             Ν.4270/2014  Άρθρο 93 Εξόφληση τίτλων πληρωμής </vt:lpstr>
      <vt:lpstr>      Ν.4270/2014  Άρθρο 93 Εξόφληση τίτλων πληρωμής  </vt:lpstr>
      <vt:lpstr>      Ν.4270/2014  Άρθρο 93 Εξόφληση τίτλων πληρωμής  </vt:lpstr>
      <vt:lpstr>      Ν.4270/2014  Άρθρο 94 Εκτέλεση επιτροπικών ενταλμάτων πριν από την άφιξή τους </vt:lpstr>
      <vt:lpstr>      Ν.4270/2014  Άρθρο 95 Εξόφληση τίτλων δικαιούχων που αδυνατούν να υπογράψουν  </vt:lpstr>
      <vt:lpstr>      Ν.4270/2014  Άρθρο 96 Καταλογισμοί για μη νόμιμες δαπάνες που πληρώθηκαν με τίτλους πληρωμής - αρμόδια όργανα </vt:lpstr>
      <vt:lpstr>  Ν.4270/2014 Άρθρο 97 Απώλεια αποδεικτικών είσπραξης, γραμματίων, δικαιολογητικών πληρωμής, δαπανών &amp; τίτλων πληρωμής </vt:lpstr>
      <vt:lpstr>Ν.4270/2014 Άρθρο 97 Απώλεια αποδεικτικών είσπραξης, γραμματίων, δικαιολογητικών πληρωμής, δαπανών και τίτλων πληρωμής </vt:lpstr>
      <vt:lpstr>Ν.4446/2016 (ΦΕΚ Α 240) _ ΚΕΦΑΛΑΙΟ Γ΄ ΕΛΕΓΧΟΣ ΓΙΑ ΕΚΚΑΘΑΡΙΣΗ ΚΑΙ ΠΛΗΡΩΜΗ ΔΑΠΑΝΩΝ ΔΗΜΟΣΙΟΥ </vt:lpstr>
      <vt:lpstr>   ΦΟΡΟΛΟΓΙΚΗ &amp; ΑΣΦΑΛΙΣΤΙΚΗ ΕΝΗΜΕΡΟΤΗΤΑ</vt:lpstr>
      <vt:lpstr>   ΦΟΡΟΛΟΓΙΚΗ &amp; ΑΣΦΑΛΙΣΤΙΚΗ ΕΝΗΜΕΡΟΤΗΤΑ</vt:lpstr>
      <vt:lpstr>    Άρθρο 75  Έλεγχος δαπανών από τις οικονομικές υπηρεσίες των φορέων  </vt:lpstr>
      <vt:lpstr>    Άρθρο 75  Έλεγχος δαπανών από τις οικονομικές υπηρεσίες των φορέων  </vt:lpstr>
      <vt:lpstr>    Άρθρο 75  Έλεγχος δαπανών από τις οικονομικές υπηρεσίες των φορέων  </vt:lpstr>
      <vt:lpstr>  Άρθρο 76 Εκκαθάριση δαπανών</vt:lpstr>
      <vt:lpstr>  Άρθρο 76 Εκκαθάριση δαπανών</vt:lpstr>
      <vt:lpstr>       Άρθρο 77 Έκδοση Χρηματικών Ενταλμάτων </vt:lpstr>
      <vt:lpstr>       Παρ. 5 -8 άρθρου 77  Έκδοση Χρηματικών Ενταλμάτων </vt:lpstr>
      <vt:lpstr>       Άρθρο 77 Έκδοση Χρηματικών Ενταλμάτων </vt:lpstr>
      <vt:lpstr>       Άρθρο 77 Έκδοση Χρηματικών Ενταλμάτων </vt:lpstr>
      <vt:lpstr>          Άρθρο  78 Αποστολή ΧΕ στο Ελεγκτικό Συνέδριο</vt:lpstr>
      <vt:lpstr>          Άρθρο  78 άσκηση κατασταλτικού ελέγχου</vt:lpstr>
      <vt:lpstr>          Άρθρο  79 Ακύρωση ΧΕ</vt:lpstr>
      <vt:lpstr>          Άρθρο  80 Εξόφληση Χρηματικών Ενταλμάτων </vt:lpstr>
      <vt:lpstr>          Άρθρο  80 Εξόφληση Χρηματικών Ενταλμάτων </vt:lpstr>
      <vt:lpstr>          Άρθρο  80 Εξόφληση Χρηματικών Ενταλμάτων </vt:lpstr>
      <vt:lpstr>          Άρθρο  80 Εξόφληση Χρηματικών Ενταλμάτων </vt:lpstr>
      <vt:lpstr>          Άρθρο  80 Εξόφληση Χρηματικών Ενταλμάτων </vt:lpstr>
      <vt:lpstr>          Άρθρο  80 Εξόφληση Χρηματικών Ενταλμάτων </vt:lpstr>
      <vt:lpstr>          Άρθρο  80 Εξόφληση Χρηματικών Ενταλμάτων </vt:lpstr>
      <vt:lpstr>          Άρθρο  80 Εξόφληση Χρηματικών Ενταλμάτων </vt:lpstr>
      <vt:lpstr>          Άρθρο  80 Εξόφληση Χρηματικών Ενταλμάτων </vt:lpstr>
      <vt:lpstr>          Άρθρο  80 Εξόφληση Χρηματικών Ενταλμάτων </vt:lpstr>
      <vt:lpstr>          Άρθρο  80 Εξόφληση Χρηματικών Ενταλμάτων </vt:lpstr>
      <vt:lpstr>          Άρθρο  81 Έκδοση &amp; θεώρηση Επιτροπικών Ενταλμάτων (ΕΕ)</vt:lpstr>
      <vt:lpstr>          Άρθρο  82 ΧΕ δευτερεύοντα διατάκτη - Μηνιαίες καταστάσεις</vt:lpstr>
      <vt:lpstr>          Άρθρο  83 Ανάκληση Επιτροπικών Ενταλμάτων</vt:lpstr>
      <vt:lpstr>          Άρθρο  84 Τηρούμενα Βιβλία από τις οικ. Υπηρεσίες των Φορέων</vt:lpstr>
      <vt:lpstr>          Άρθρο  84 Τηρούμενα Βιβλία από τις οικ. Υπηρεσίες των Φορέων</vt:lpstr>
      <vt:lpstr>          Άρθρο  84 Τηρούμενα Βιβλία από τις οικ. Υπηρεσίες των Φορέων</vt:lpstr>
      <vt:lpstr>          Άρθρο  85 Αρμόδια όργανα &amp; ευθύνη αυτών</vt:lpstr>
      <vt:lpstr>          Άρθρο  85 Αρμόδια όργανα &amp; ευθύνη αυτών</vt:lpstr>
      <vt:lpstr>          Άρθρο  85 Αρμόδια όργανα &amp; ευθύνη αυτών</vt:lpstr>
      <vt:lpstr>          Άρθρο  85 Αρμόδια όργανα &amp; ευθύνη αυτών</vt:lpstr>
      <vt:lpstr>          Άρθρο  85 Αρμόδια όργανα &amp; ευθύνη αυτών</vt:lpstr>
      <vt:lpstr>          Άρθρο  86 . Επιτόπου έλεγχος δαπανών </vt:lpstr>
      <vt:lpstr>          Άρθρο  86 . Επιτόπου έλεγχος δαπανών </vt:lpstr>
      <vt:lpstr>          Άρθρο  86 . Επιτόπου έλεγχος δαπανών </vt:lpstr>
      <vt:lpstr>          Άρθρο  87 Ανάθεση του επιτόπου ελέγχου - αρμόδια όργανα  </vt:lpstr>
      <vt:lpstr>          Άρθρο  87 Ανάθεση του επιτόπου ελέγχου - αρμόδια όργανα  </vt:lpstr>
      <vt:lpstr>          Άρθρο  88 Έκθεση ελέγχου</vt:lpstr>
      <vt:lpstr>          Άρθρο  89 Ειδικές διατάξεις </vt:lpstr>
      <vt:lpstr>         ΔΗΜΟΣΙΟΙ ΥΠΟΛΟΓΟΙ</vt:lpstr>
      <vt:lpstr>                                                    ν. 4270/2014 _ άρθρο 150 Διακρίσεις και εποπτεία δημοσίων υπολόγων </vt:lpstr>
      <vt:lpstr>                                                    ν. 4270/2014 _ άρθρο 150 Διακρίσεις και εποπτεία δημοσίων υπολόγων </vt:lpstr>
      <vt:lpstr>                                                    ν. 4270/2014 _ άρθρο 150 Διακρίσεις και εποπτεία δημοσίων υπολόγων </vt:lpstr>
      <vt:lpstr>                                                    ν. 4270/2014 _ άρθρο 150 Διακρίσεις και εποπτεία δημοσίων υπολόγων </vt:lpstr>
      <vt:lpstr>                                                    ν. 4270/2014 _ άρθρο 151 Ασυμβίβαστα υπολόγων διαχειριστών χρημάτων αξιών και υλικού </vt:lpstr>
      <vt:lpstr>                                                           ν. 4270/2014 _ άρθρο 152 Ελλείμματα και ευθύνες δημοσίων υπολόγων - Καταλογισμοί</vt:lpstr>
      <vt:lpstr>                                                           ν. 4270/2014 _ άρθρο 152 Ελλείμματα και ευθύνες δημοσίων υπολόγων - Καταλογισμοί</vt:lpstr>
      <vt:lpstr>                                                           ν. 4270/2014 _ άρθρο 152 Ελλείμματα και ευθύνες δημοσίων υπολόγων - Καταλογισμοί</vt:lpstr>
      <vt:lpstr>                                                           ν. 4270/2014 _ άρθρο 152 Ελλείμματα και ευθύνες δημοσίων υπολόγων - Καταλογισμοί</vt:lpstr>
      <vt:lpstr>                                                           ν. 4270/2014 _ άρθρο 152 Ελλείμματα και ευθύνες δημοσίων υπολόγων - Καταλογισμοί</vt:lpstr>
      <vt:lpstr>                                                           ν. 4270/2014 _ άρθρο 152 Ελλείμματα και ευθύνες δημοσίων υπολόγων - Καταλογισμοί</vt:lpstr>
      <vt:lpstr>                                                           ν. 4270/2014 _ άρθρο 152 Ελλείμματα και ευθύνες δημοσίων υπολόγων - Καταλογισμοί</vt:lpstr>
      <vt:lpstr>                                                           ν. 4270/2014 _ άρθρο 152 Ελλείμματα και ευθύνες δημοσίων υπολόγων - Καταλογισμοί</vt:lpstr>
      <vt:lpstr>                                                           ν. 4270/2014 _ άρθρο 153 Βιβλία δημοσίων υπολόγων </vt:lpstr>
      <vt:lpstr>                                                            ν. 4270/2014 _ άρθρο 154 Ετήσιο κλείσιμο διαχειριστικών βιβλίων </vt:lpstr>
      <vt:lpstr>                                                            ν. 4270/2014 _ άρθρο 154 Ετήσιο κλείσιμο διαχειριστικών βιβλίων </vt:lpstr>
      <vt:lpstr>                                                            ν. 4270/2014 _ άρθρο 154 Ετήσιο κλείσιμο διαχειριστικών βιβλίων </vt:lpstr>
      <vt:lpstr>                                                               ν. 4270/2014 _ άρθρο 155 Λογοδοσία δημοσίων υπολόγων στο ΕλΣ</vt:lpstr>
      <vt:lpstr>         ΧΡΗΜΑΤΙΚΑ ΕΝΤΑΛΜΑΤΑ ΠΡΟΠΛΗΡΩΜΗΣ - ΥΠΟΛΟΓΟΙ</vt:lpstr>
      <vt:lpstr>Ν. 4270/2014 ΠΡΟΠΛΗΡΩΜΕΣ ΤΑΚΤΙΚΟΥ ΠΡΟΫΠΟΛΟΓΙΣΜΟΥ ΚΑΙ ΠΡΟΫΠΟΛΟΓΙΣΜΟΥ ΔΗΜΟΣΙΩΝ ΕΠΕΝΔΥΣΕΩΝ </vt:lpstr>
      <vt:lpstr>           Π.Δ. 136/20-5-98 (ΦΕΚ 107 Α') _ ΆΡΘΡΟ 1 ΠΕΡΙΟΡΙΣΜΟΙ ΕΚΔΟΣΗΣ Χ.Ε.Π.</vt:lpstr>
      <vt:lpstr>           Π.Δ. 136/20-5-98 (ΦΕΚ 107 Α') _ ΆΡΘΡΟ 1 ΠΕΡΙΟΡΙΣΜΟΙ ΕΚΔΟΣΗΣ Χ.Ε.Π.</vt:lpstr>
      <vt:lpstr>          ΆΡΘΡΟ 2 Υποχρεώσεις Υπολόγων Χ.Ε.Π. </vt:lpstr>
      <vt:lpstr>          ΆΡΘΡΟ 2 Υποχρεώσεις Υπολόγων Χ.Ε.Π. </vt:lpstr>
      <vt:lpstr>          ΆΡΘΡΟ 2 Υποχρεώσεις Υπολόγων Χ.Ε.Π. </vt:lpstr>
      <vt:lpstr>          ΆΡΘΡΟ 2 Υποχρεώσεις Υπολόγων Χ.Ε.Π. </vt:lpstr>
      <vt:lpstr>          ΆΡΘΡΟ 2 Υποχρεώσεις Υπολόγων Χ.Ε.Π. </vt:lpstr>
      <vt:lpstr>          ΆΡΘΡΟ 2 Υποχρεώσεις Υπολόγων Χ.Ε.Π. </vt:lpstr>
      <vt:lpstr>          ΆΡΘΡΟ 3 Ευθύνες Υπολόγων Χ.Ε.Π. </vt:lpstr>
      <vt:lpstr>          ΆΡΘΡΟ 3 Ευθύνες Υπολόγων Χ.Ε.Π. </vt:lpstr>
      <vt:lpstr>          ΆΡΘΡΟ 4 Υποχρεώσεις &amp; ευθύνες Τραπεζών   </vt:lpstr>
      <vt:lpstr>          ΆΡΘΡΟ 5 Μεταβολή στο πρόσωπο του υπολόγου </vt:lpstr>
      <vt:lpstr>          ΆΡΘΡΟ 5 Μεταβολή στο πρόσωπο του υπολόγου </vt:lpstr>
      <vt:lpstr>         ΆΡΘΡΟ 6 Συνέπειες μη εμπρόθεσμης απόδοσης λογαριασμού  </vt:lpstr>
      <vt:lpstr>         ΆΡΘΡΟ 6 Συνέπειες μη εμπρόθεσμης απόδοσης λογαριασμού  </vt:lpstr>
      <vt:lpstr>         ΆΡΘΡΟ 6 Συνέπειες μη εμπρόθεσμης απόδοσης λογαριασμού  </vt:lpstr>
      <vt:lpstr>         ΆΡΘΡΟ 7 Έκτακτος έλεγχος διαχείρισης υπολόγων </vt:lpstr>
      <vt:lpstr>         ΆΡΘΡΟ 7 Έκτακτος έλεγχος διαχείρισης υπολόγων </vt:lpstr>
      <vt:lpstr>         ΆΡΘΡΟ 7 Έκτακτος έλεγχος διαχείρισης υπολόγων </vt:lpstr>
      <vt:lpstr>         ΆΡΘΡΟ 8 απώλεια δικαιολογητικών Χ.Ε.Π.</vt:lpstr>
      <vt:lpstr>         ΆΡΘΡΟ 9 -10</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SOULA</dc:creator>
  <cp:lastModifiedBy>SOULA</cp:lastModifiedBy>
  <cp:revision>400</cp:revision>
  <dcterms:created xsi:type="dcterms:W3CDTF">2019-01-29T14:20:19Z</dcterms:created>
  <dcterms:modified xsi:type="dcterms:W3CDTF">2020-05-07T23:48:09Z</dcterms:modified>
</cp:coreProperties>
</file>