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5" r:id="rId3"/>
    <p:sldId id="328" r:id="rId4"/>
    <p:sldId id="296" r:id="rId5"/>
    <p:sldId id="293" r:id="rId6"/>
    <p:sldId id="294" r:id="rId7"/>
    <p:sldId id="297" r:id="rId8"/>
    <p:sldId id="298" r:id="rId9"/>
    <p:sldId id="299" r:id="rId10"/>
    <p:sldId id="300" r:id="rId11"/>
    <p:sldId id="301" r:id="rId12"/>
    <p:sldId id="302" r:id="rId13"/>
    <p:sldId id="303" r:id="rId14"/>
    <p:sldId id="304" r:id="rId15"/>
    <p:sldId id="305" r:id="rId16"/>
    <p:sldId id="326" r:id="rId17"/>
    <p:sldId id="317" r:id="rId18"/>
    <p:sldId id="318" r:id="rId19"/>
    <p:sldId id="319" r:id="rId20"/>
    <p:sldId id="329" r:id="rId21"/>
    <p:sldId id="316" r:id="rId22"/>
    <p:sldId id="325" r:id="rId23"/>
    <p:sldId id="330" r:id="rId24"/>
    <p:sldId id="331" r:id="rId25"/>
    <p:sldId id="332" r:id="rId26"/>
    <p:sldId id="333" r:id="rId27"/>
    <p:sldId id="549" r:id="rId28"/>
    <p:sldId id="550" r:id="rId29"/>
    <p:sldId id="551" r:id="rId30"/>
    <p:sldId id="334" r:id="rId31"/>
    <p:sldId id="552" r:id="rId32"/>
    <p:sldId id="553" r:id="rId33"/>
    <p:sldId id="306" r:id="rId34"/>
    <p:sldId id="320" r:id="rId35"/>
    <p:sldId id="321" r:id="rId36"/>
    <p:sldId id="308" r:id="rId37"/>
    <p:sldId id="315" r:id="rId38"/>
    <p:sldId id="322" r:id="rId39"/>
    <p:sldId id="309" r:id="rId40"/>
    <p:sldId id="554" r:id="rId41"/>
    <p:sldId id="323" r:id="rId42"/>
    <p:sldId id="555" r:id="rId43"/>
    <p:sldId id="310" r:id="rId44"/>
    <p:sldId id="311" r:id="rId45"/>
    <p:sldId id="557" r:id="rId46"/>
    <p:sldId id="556" r:id="rId47"/>
    <p:sldId id="312" r:id="rId48"/>
    <p:sldId id="314" r:id="rId49"/>
    <p:sldId id="324" r:id="rId50"/>
    <p:sldId id="272"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54" autoAdjust="0"/>
    <p:restoredTop sz="94660"/>
  </p:normalViewPr>
  <p:slideViewPr>
    <p:cSldViewPr snapToGrid="0">
      <p:cViewPr varScale="1">
        <p:scale>
          <a:sx n="50" d="100"/>
          <a:sy n="50" d="100"/>
        </p:scale>
        <p:origin x="58" y="7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a:xfrm>
            <a:off x="3962399" y="5870575"/>
            <a:ext cx="4893958" cy="377825"/>
          </a:xfrm>
        </p:spPr>
        <p:txBody>
          <a:bodyPr/>
          <a:lstStyle/>
          <a:p>
            <a:endParaRPr lang="el-GR"/>
          </a:p>
        </p:txBody>
      </p:sp>
      <p:sp>
        <p:nvSpPr>
          <p:cNvPr id="6" name="Slide Number Placeholder 5"/>
          <p:cNvSpPr>
            <a:spLocks noGrp="1"/>
          </p:cNvSpPr>
          <p:nvPr>
            <p:ph type="sldNum" sz="quarter" idx="12"/>
          </p:nvPr>
        </p:nvSpPr>
        <p:spPr>
          <a:xfrm>
            <a:off x="10608958" y="5870575"/>
            <a:ext cx="551167" cy="377825"/>
          </a:xfrm>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9364978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20/7/2025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72678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6376305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4270561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4195058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813769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053652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056860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29129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2885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20/7/2025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78369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73091A-FD26-42AA-BD64-A11B2B58988C}" type="datetimeFigureOut">
              <a:rPr lang="el-GR" smtClean="0"/>
              <a:pPr/>
              <a:t>20/7/2025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519645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73091A-FD26-42AA-BD64-A11B2B58988C}" type="datetimeFigureOut">
              <a:rPr lang="el-GR" smtClean="0"/>
              <a:pPr/>
              <a:t>20/7/2025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93219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73091A-FD26-42AA-BD64-A11B2B58988C}" type="datetimeFigureOut">
              <a:rPr lang="el-GR" smtClean="0"/>
              <a:pPr/>
              <a:t>20/7/2025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55875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173091A-FD26-42AA-BD64-A11B2B58988C}" type="datetimeFigureOut">
              <a:rPr lang="el-GR" smtClean="0"/>
              <a:pPr/>
              <a:t>20/7/2025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6428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20/7/2025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15307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20/7/2025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16906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173091A-FD26-42AA-BD64-A11B2B58988C}" type="datetimeFigureOut">
              <a:rPr lang="el-GR" smtClean="0"/>
              <a:pPr/>
              <a:t>20/7/2025</a:t>
            </a:fld>
            <a:endParaRPr lang="el-G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B0623D2-C75D-44C6-B2A6-1A3672FAC5C9}" type="slidenum">
              <a:rPr lang="el-GR" smtClean="0"/>
              <a:pPr/>
              <a:t>‹#›</a:t>
            </a:fld>
            <a:endParaRPr lang="el-GR"/>
          </a:p>
        </p:txBody>
      </p:sp>
    </p:spTree>
    <p:extLst>
      <p:ext uri="{BB962C8B-B14F-4D97-AF65-F5344CB8AC3E}">
        <p14:creationId xmlns:p14="http://schemas.microsoft.com/office/powerpoint/2010/main" val="369783687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awspot.gr/node/2383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awspot.gr/node/2383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awspot.gr/node/2392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lawspot.gr/node/23829" TargetMode="External"/><Relationship Id="rId2" Type="http://schemas.openxmlformats.org/officeDocument/2006/relationships/hyperlink" Target="https://www.lawspot.gr/node/23628" TargetMode="External"/><Relationship Id="rId1" Type="http://schemas.openxmlformats.org/officeDocument/2006/relationships/slideLayout" Target="../slideLayouts/slideLayout2.xml"/><Relationship Id="rId5" Type="http://schemas.openxmlformats.org/officeDocument/2006/relationships/hyperlink" Target="https://www.lawspot.gr/node/23832" TargetMode="External"/><Relationship Id="rId4" Type="http://schemas.openxmlformats.org/officeDocument/2006/relationships/hyperlink" Target="https://www.lawspot.gr/node/23805"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lawspot.gr/node/23805" TargetMode="External"/><Relationship Id="rId2" Type="http://schemas.openxmlformats.org/officeDocument/2006/relationships/hyperlink" Target="https://www.lawspot.gr/node/2383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awspot.gr/node/23832" TargetMode="External"/><Relationship Id="rId2" Type="http://schemas.openxmlformats.org/officeDocument/2006/relationships/hyperlink" Target="https://www.lawspot.gr/node/2392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3D4F6-0CCA-4162-AC25-0CEA7DEBE1F3}"/>
              </a:ext>
            </a:extLst>
          </p:cNvPr>
          <p:cNvSpPr>
            <a:spLocks noGrp="1"/>
          </p:cNvSpPr>
          <p:nvPr>
            <p:ph type="ctrTitle"/>
          </p:nvPr>
        </p:nvSpPr>
        <p:spPr>
          <a:xfrm>
            <a:off x="1764632" y="962527"/>
            <a:ext cx="9395493" cy="1620252"/>
          </a:xfrm>
        </p:spPr>
        <p:txBody>
          <a:bodyPr>
            <a:normAutofit fontScale="90000"/>
          </a:bodyPr>
          <a:lstStyle/>
          <a:p>
            <a:pPr algn="ctr"/>
            <a:r>
              <a:rPr lang="el-GR" b="1" dirty="0"/>
              <a:t>ΧΩΡΟΤΑΞΙΑ ΤΗΣ ΚοινωνικηΣ πΟΛΙΤΙΚηΣ: ΑΠΟ ΤΗΝ ΕΘΝΙΚΗ ΣΤΗΝ ΥΠΕΡΕΘΝΙΚΗ ΔΙΑΣΤΑΣΗ </a:t>
            </a:r>
          </a:p>
        </p:txBody>
      </p:sp>
      <p:sp>
        <p:nvSpPr>
          <p:cNvPr id="3" name="Subtitle 2">
            <a:extLst>
              <a:ext uri="{FF2B5EF4-FFF2-40B4-BE49-F238E27FC236}">
                <a16:creationId xmlns:a16="http://schemas.microsoft.com/office/drawing/2014/main" id="{1CCDA0C7-BA90-4EEB-9694-8EC1E6893A33}"/>
              </a:ext>
            </a:extLst>
          </p:cNvPr>
          <p:cNvSpPr>
            <a:spLocks noGrp="1"/>
          </p:cNvSpPr>
          <p:nvPr>
            <p:ph type="subTitle" idx="1"/>
          </p:nvPr>
        </p:nvSpPr>
        <p:spPr>
          <a:xfrm>
            <a:off x="1090864" y="2711117"/>
            <a:ext cx="10069262" cy="3707440"/>
          </a:xfrm>
        </p:spPr>
        <p:txBody>
          <a:bodyPr>
            <a:normAutofit fontScale="92500" lnSpcReduction="20000"/>
          </a:bodyPr>
          <a:lstStyle/>
          <a:p>
            <a:endParaRPr lang="el-GR" sz="2400" dirty="0"/>
          </a:p>
          <a:p>
            <a:pPr algn="ctr"/>
            <a:r>
              <a:rPr lang="el-GR" sz="2800" dirty="0"/>
              <a:t>Εθνικη σχολη δημοσιασ διοικησησ &amp; αυτοδιοικησησ </a:t>
            </a:r>
          </a:p>
          <a:p>
            <a:pPr algn="ctr"/>
            <a:r>
              <a:rPr lang="el-GR" sz="2800" dirty="0"/>
              <a:t>Τμημα διοικησησ ΟΡΓΑΝΙΣΜΩΝ ΚΟΙΝΩΝΙΚΗΣ ΠΟΛΙΤΙΚΗΣ</a:t>
            </a:r>
          </a:p>
          <a:p>
            <a:pPr algn="ctr"/>
            <a:r>
              <a:rPr lang="el-GR" sz="2800" dirty="0"/>
              <a:t>Λ΄ εκπαιδευτικη σειρα</a:t>
            </a:r>
          </a:p>
          <a:p>
            <a:pPr algn="ctr"/>
            <a:r>
              <a:rPr lang="el-GR" sz="2800" dirty="0"/>
              <a:t>Β΄ΕΙΔΙΚΗ ΦΑΣΗ ΣΠΟΥΔΩΝ</a:t>
            </a:r>
          </a:p>
          <a:p>
            <a:endParaRPr lang="el-GR" sz="2600" dirty="0"/>
          </a:p>
          <a:p>
            <a:pPr algn="ctr"/>
            <a:r>
              <a:rPr lang="el-GR" sz="2600" dirty="0"/>
              <a:t>Δημητρα νικου</a:t>
            </a:r>
          </a:p>
          <a:p>
            <a:pPr algn="ctr"/>
            <a:r>
              <a:rPr lang="el-GR" sz="2600" dirty="0"/>
              <a:t>ΙΟΥΛΙΟΣ 2025</a:t>
            </a:r>
          </a:p>
          <a:p>
            <a:endParaRPr lang="el-GR" dirty="0"/>
          </a:p>
        </p:txBody>
      </p:sp>
      <p:pic>
        <p:nvPicPr>
          <p:cNvPr id="4" name="Εικόνα 6">
            <a:extLst>
              <a:ext uri="{FF2B5EF4-FFF2-40B4-BE49-F238E27FC236}">
                <a16:creationId xmlns:a16="http://schemas.microsoft.com/office/drawing/2014/main" id="{EF25AD92-87F3-EAFB-0789-0C091B3494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8974" y="4870217"/>
            <a:ext cx="2359026" cy="1378184"/>
          </a:xfrm>
          <a:prstGeom prst="rect">
            <a:avLst/>
          </a:prstGeom>
          <a:noFill/>
          <a:ln>
            <a:noFill/>
          </a:ln>
        </p:spPr>
      </p:pic>
      <p:pic>
        <p:nvPicPr>
          <p:cNvPr id="5" name="Εικόνα 11">
            <a:extLst>
              <a:ext uri="{FF2B5EF4-FFF2-40B4-BE49-F238E27FC236}">
                <a16:creationId xmlns:a16="http://schemas.microsoft.com/office/drawing/2014/main" id="{6B1A407C-2F9B-D815-D31D-2FCC0567FF9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20776" y="5325979"/>
            <a:ext cx="3285423" cy="770021"/>
          </a:xfrm>
          <a:prstGeom prst="rect">
            <a:avLst/>
          </a:prstGeom>
          <a:noFill/>
          <a:ln>
            <a:noFill/>
          </a:ln>
          <a:effectLst/>
        </p:spPr>
      </p:pic>
    </p:spTree>
    <p:extLst>
      <p:ext uri="{BB962C8B-B14F-4D97-AF65-F5344CB8AC3E}">
        <p14:creationId xmlns:p14="http://schemas.microsoft.com/office/powerpoint/2010/main" val="402085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F9D25-5BD3-37E5-8F0D-F8B9293BDC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7F8F86-F5EB-4778-65B0-32FDBFE79EC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CA39205-8A86-1DF7-83EC-5B82DB08A9BE}"/>
              </a:ext>
            </a:extLst>
          </p:cNvPr>
          <p:cNvSpPr>
            <a:spLocks noGrp="1"/>
          </p:cNvSpPr>
          <p:nvPr>
            <p:ph idx="1"/>
          </p:nvPr>
        </p:nvSpPr>
        <p:spPr>
          <a:xfrm>
            <a:off x="434222" y="878541"/>
            <a:ext cx="11323555" cy="5611557"/>
          </a:xfrm>
        </p:spPr>
        <p:txBody>
          <a:bodyPr>
            <a:normAutofit fontScale="55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900" b="1" dirty="0"/>
              <a:t>ΣΛΕΕ</a:t>
            </a:r>
          </a:p>
          <a:p>
            <a:pPr marL="0" indent="0" algn="just">
              <a:buNone/>
            </a:pPr>
            <a:r>
              <a:rPr lang="el-GR" sz="2900" b="1" dirty="0">
                <a:latin typeface="Calibri" panose="020F0502020204030204" pitchFamily="34" charset="0"/>
                <a:cs typeface="Calibri" panose="020F0502020204030204" pitchFamily="34" charset="0"/>
              </a:rPr>
              <a:t>Άρ.156</a:t>
            </a:r>
            <a:r>
              <a:rPr lang="el-GR" sz="2800" b="1" dirty="0">
                <a:latin typeface="Calibri" panose="020F0502020204030204" pitchFamily="34" charset="0"/>
                <a:cs typeface="Calibri" panose="020F0502020204030204" pitchFamily="34" charset="0"/>
              </a:rPr>
              <a:t>:</a:t>
            </a:r>
          </a:p>
          <a:p>
            <a:pPr marL="0" indent="0">
              <a:buNone/>
            </a:pPr>
            <a:r>
              <a:rPr lang="el-GR" sz="2900" dirty="0"/>
              <a:t>Προκειμένου να επιτευχθούν οι στόχοι του </a:t>
            </a:r>
            <a:r>
              <a:rPr lang="el-GR" sz="2900" dirty="0">
                <a:hlinkClick r:id="rId2"/>
              </a:rPr>
              <a:t>άρθρου 151</a:t>
            </a:r>
            <a:r>
              <a:rPr lang="el-GR" sz="2900" dirty="0"/>
              <a:t> και με την επιφύλαξη των άλλων διατάξεων των Συνθηκών, η Επιτροπή προωθεί τη συνεργασία μεταξύ των κρατών μελών και διευκολύνει το συντονισμό της δράσης τους σε όλους τους τομείς της κοινωνικής πολιτικής που υπάγονται στο παρόν κεφάλαιο, ιδίως επί θεμάτων που έχουν σχέση με:</a:t>
            </a:r>
          </a:p>
          <a:p>
            <a:pPr marL="0" indent="0">
              <a:buNone/>
            </a:pPr>
            <a:r>
              <a:rPr lang="el-GR" sz="2900" dirty="0"/>
              <a:t>— την απασχόληση,</a:t>
            </a:r>
          </a:p>
          <a:p>
            <a:pPr marL="0" indent="0">
              <a:buNone/>
            </a:pPr>
            <a:r>
              <a:rPr lang="el-GR" sz="2900" dirty="0"/>
              <a:t>— το εργατικό δίκαιο και τους όρους εργασίας,</a:t>
            </a:r>
          </a:p>
          <a:p>
            <a:pPr marL="0" indent="0">
              <a:buNone/>
            </a:pPr>
            <a:r>
              <a:rPr lang="el-GR" sz="2900" dirty="0"/>
              <a:t>— την επαγγελματική εκπαίδευση και επιμόρφωση,</a:t>
            </a:r>
          </a:p>
          <a:p>
            <a:pPr marL="0" indent="0">
              <a:buNone/>
            </a:pPr>
            <a:r>
              <a:rPr lang="el-GR" sz="2900" dirty="0"/>
              <a:t>— την κοινωνική ασφάλιση,</a:t>
            </a:r>
          </a:p>
          <a:p>
            <a:pPr marL="0" indent="0">
              <a:buNone/>
            </a:pPr>
            <a:r>
              <a:rPr lang="el-GR" sz="2900" dirty="0"/>
              <a:t>— την προστασία από τα επαγγελματικά ατυχήματα και ασθένειες,</a:t>
            </a:r>
          </a:p>
          <a:p>
            <a:pPr marL="0" indent="0">
              <a:buNone/>
            </a:pPr>
            <a:r>
              <a:rPr lang="el-GR" sz="2900" dirty="0"/>
              <a:t>— την υγιεινή της εργασίας,</a:t>
            </a:r>
          </a:p>
          <a:p>
            <a:pPr marL="0" indent="0">
              <a:buNone/>
            </a:pPr>
            <a:r>
              <a:rPr lang="el-GR" sz="2900" dirty="0"/>
              <a:t>— το συνδικαλιστικό δικαίωμα και τις συλλογικές διαπραγματεύσεις μεταξύ εργοδοτών και εργαζομένων.</a:t>
            </a:r>
          </a:p>
          <a:p>
            <a:pPr marL="0" indent="0">
              <a:buNone/>
            </a:pPr>
            <a:r>
              <a:rPr lang="el-GR" sz="2900" dirty="0"/>
              <a:t>Προς τον σκοπό αυτόν, η Επιτροπή, ενεργώντας σε διαρκή συνεννόηση με τα κράτη μέλη, εκπονεί μελέτες, εκφέρει γνώμες και διοργανώνει διαβουλεύσεις, τόσο για τα προβλήματα που ανακύπτουν σε εθνικό επίπεδο όσο και για τα προβλήματα που ενδιαφέρουν διεθνείς οργανισμούς, ιδίως με πρωτοβουλίες για τον καθορισμό κατευθυντηρίων γραμμών και δεικτών, την οργάνωση της ανταλλαγής βέλτιστων πρακτικών και την προετοιμασία των στοιχείων που είναι αναγκαία για την τακτική παρακολούθηση και αξιολόγηση. Το Ευρωπαϊκό Κοινοβούλιο τηρείται πλήρως ενήμερο.</a:t>
            </a:r>
          </a:p>
          <a:p>
            <a:pPr marL="0" indent="0">
              <a:buNone/>
            </a:pPr>
            <a:r>
              <a:rPr lang="el-GR" sz="2900" dirty="0"/>
              <a:t>Πριν διατυπώσει τις γνώμες που προβλέπονται στο παρόν άρθρο, η Επιτροπή συμβουλεύεται την Οικονομική και Κοινωνική Επιτροπή</a:t>
            </a:r>
            <a:r>
              <a:rPr lang="el-GR" sz="2800" dirty="0"/>
              <a:t>.</a:t>
            </a:r>
          </a:p>
        </p:txBody>
      </p:sp>
      <p:sp>
        <p:nvSpPr>
          <p:cNvPr id="5" name="4 - Ορθογώνιο">
            <a:extLst>
              <a:ext uri="{FF2B5EF4-FFF2-40B4-BE49-F238E27FC236}">
                <a16:creationId xmlns:a16="http://schemas.microsoft.com/office/drawing/2014/main" id="{F0159ED2-F642-55F7-3587-6551F94ED8E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6960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1BB28-2FB3-F780-A5A6-C285F27B6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FB9D0-5447-F77F-D355-D9B66699A29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88EDEFE-ED44-16C3-D52B-1D5642CA6846}"/>
              </a:ext>
            </a:extLst>
          </p:cNvPr>
          <p:cNvSpPr>
            <a:spLocks noGrp="1"/>
          </p:cNvSpPr>
          <p:nvPr>
            <p:ph idx="1"/>
          </p:nvPr>
        </p:nvSpPr>
        <p:spPr>
          <a:xfrm>
            <a:off x="434222" y="878541"/>
            <a:ext cx="11323555" cy="5611557"/>
          </a:xfrm>
        </p:spPr>
        <p:txBody>
          <a:bodyPr>
            <a:normAutofit fontScale="55000" lnSpcReduction="20000"/>
          </a:bodyPr>
          <a:lstStyle/>
          <a:p>
            <a:pPr marL="0" indent="0" algn="just">
              <a:buNone/>
            </a:pPr>
            <a:r>
              <a:rPr lang="el-GR" sz="3600" b="1" dirty="0"/>
              <a:t>Νομική βάση για πολιτική απασχόλησης στην ΕΕ:</a:t>
            </a:r>
          </a:p>
          <a:p>
            <a:pPr algn="just"/>
            <a:r>
              <a:rPr lang="el-GR" sz="2900" b="1" dirty="0"/>
              <a:t>ΣΛΕΕ</a:t>
            </a:r>
          </a:p>
          <a:p>
            <a:pPr marL="0" indent="0" algn="just">
              <a:buNone/>
            </a:pPr>
            <a:r>
              <a:rPr lang="el-GR" sz="2900" b="1" dirty="0">
                <a:latin typeface="Calibri" panose="020F0502020204030204" pitchFamily="34" charset="0"/>
                <a:cs typeface="Calibri" panose="020F0502020204030204" pitchFamily="34" charset="0"/>
              </a:rPr>
              <a:t>Άρ.157:</a:t>
            </a:r>
          </a:p>
          <a:p>
            <a:pPr marL="0" indent="0" algn="just">
              <a:buNone/>
            </a:pPr>
            <a:r>
              <a:rPr lang="el-GR" sz="2900" dirty="0"/>
              <a:t>«1.Κάθε κράτος μέλος εξασφαλίζει την εφαρμογή της αρχής της ισότητας της αμοιβής μεταξύ ανδρών και γυναικών για όμοια εργασία ή για εργασία της αυτής αξίας.</a:t>
            </a:r>
          </a:p>
          <a:p>
            <a:pPr marL="0" indent="0" algn="just">
              <a:buNone/>
            </a:pPr>
            <a:r>
              <a:rPr lang="el-GR" sz="2900" dirty="0"/>
              <a:t>2. Για τους σκοπούς του παρόντος άρθρου, ως «αμοιβή» νοούνται οι συνήθεις βασικοί ή κατώτατοι μισθοί ή αποδοχές και όλα τα άλλα οφέλη, που παρέχονται άμεσα ή έμμεσα, σε χρήματα ή σε είδος, από τον εργοδότη στον εργαζόμενο, λόγω της σχέσεως εργασίας.</a:t>
            </a:r>
          </a:p>
          <a:p>
            <a:pPr marL="0" indent="0" algn="just">
              <a:buNone/>
            </a:pPr>
            <a:r>
              <a:rPr lang="el-GR" sz="2900" dirty="0"/>
              <a:t>Η ισότητα αμοιβής, χωρίς διακρίσεις φύλου, συνεπάγεται:</a:t>
            </a:r>
          </a:p>
          <a:p>
            <a:pPr marL="0" indent="0" algn="just">
              <a:buNone/>
            </a:pPr>
            <a:r>
              <a:rPr lang="el-GR" sz="2900" dirty="0"/>
              <a:t>α) ότι η αμοιβή που παρέχεται για όμοια εργασία που αμείβεται κατ’ αποκοπή καθορίζεται με βάση την ίδια μονάδα μετρήσεως?</a:t>
            </a:r>
          </a:p>
          <a:p>
            <a:pPr marL="0" indent="0" algn="just">
              <a:buNone/>
            </a:pPr>
            <a:r>
              <a:rPr lang="el-GR" sz="2900" dirty="0"/>
              <a:t>β) ότι η αμοιβή που παρέχεται για εργασία που αμείβεται με βάση τη χρονική διάρκεια είναι η ίδια για όμοια θέση εργασίας.</a:t>
            </a:r>
          </a:p>
          <a:p>
            <a:pPr marL="0" indent="0" algn="just">
              <a:buNone/>
            </a:pPr>
            <a:r>
              <a:rPr lang="el-GR" sz="2900" dirty="0"/>
              <a:t>3. Το Ευρωπαϊκό Κοινοβούλιο και το Συμβούλιο, αποφασίζοντας σύμφωνα με τη συνήθη νομοθετική διαδικασία και μετά από διαβούλευση με την Οικονομική και Κοινωνική Επιτροπή, θεσπίζει μέτρα με τα οποία εξασφαλίζεται η εφαρμογή της αρχής των ίσων ευκαιριών και ίσης μεταχείρισης ανδρών και γυναικών σε θέματα εργασίας και απασχόλησης, συμπεριλαμβανομένης της αρχής της ισότητας αμοιβής για όμοια εργασία ή για εργασία της αυτής αξίας.</a:t>
            </a:r>
          </a:p>
          <a:p>
            <a:pPr marL="0" indent="0" algn="just">
              <a:buNone/>
            </a:pPr>
            <a:r>
              <a:rPr lang="el-GR" sz="2900" dirty="0"/>
              <a:t>4. Προκειμένου να εξασφαλισθεί εμπράκτως η πλήρης ισότητα μεταξύ ανδρών και γυναικών στην εργασία, η αρχή της ίσης μεταχείρισης δεν εμποδίζει τα κράτη μέλη να διατηρήσουν ή να θεσπίσουν μέτρα που προβλέπουν ειδικά πλεονεκτήματα, τα οποία διευκολύνουν το λιγότερο εκπροσωπούμενο φύλο να συνεχίσει μια επαγγελματική δραστηριότητα ή προλαμβάνουν ή αντισταθμίζουν τα μειονεκτήματα στην επαγγελματική σταδιοδρομία».</a:t>
            </a:r>
          </a:p>
        </p:txBody>
      </p:sp>
      <p:sp>
        <p:nvSpPr>
          <p:cNvPr id="5" name="4 - Ορθογώνιο">
            <a:extLst>
              <a:ext uri="{FF2B5EF4-FFF2-40B4-BE49-F238E27FC236}">
                <a16:creationId xmlns:a16="http://schemas.microsoft.com/office/drawing/2014/main" id="{7D5E7DE6-5019-5D0C-B1F8-FB8D46C327D6}"/>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09622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DB120-7D63-2341-CAAD-02701C33A7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BB22B-4D6A-0E91-1F7F-CCAA33EF5847}"/>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DA6EE65C-D303-035F-55A9-DE0A91E171FE}"/>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Άρ.158:</a:t>
            </a:r>
          </a:p>
          <a:p>
            <a:pPr marL="0" indent="0">
              <a:buNone/>
            </a:pPr>
            <a:r>
              <a:rPr lang="el-GR" sz="2800" dirty="0"/>
              <a:t>«Τα κράτη μέλη καταβάλλουν κάθε δυνατή προσπάθεια για τη διατήρηση της υφισταμένης ισοτιμίας των συστημάτων περί αδειών μετ’ αποδοχών.</a:t>
            </a:r>
            <a:endParaRPr lang="el-GR" sz="2800" b="1" dirty="0">
              <a:latin typeface="Calibri" panose="020F0502020204030204" pitchFamily="34" charset="0"/>
              <a:cs typeface="Calibri" panose="020F0502020204030204" pitchFamily="34" charset="0"/>
            </a:endParaRPr>
          </a:p>
          <a:p>
            <a:pPr marL="0" indent="0" algn="just">
              <a:buNone/>
            </a:pPr>
            <a:r>
              <a:rPr lang="el-GR" sz="2800" b="1" dirty="0"/>
              <a:t>Άρ.159:  </a:t>
            </a:r>
          </a:p>
          <a:p>
            <a:pPr marL="0" indent="0" algn="just">
              <a:buNone/>
            </a:pPr>
            <a:r>
              <a:rPr lang="el-GR" sz="2800" dirty="0"/>
              <a:t>«Η Επιτροπή καταρτίζει κάθε χρόνο έκθεση για την πρόοδο της υλοποίησης των στόχων του </a:t>
            </a:r>
            <a:r>
              <a:rPr lang="el-GR" sz="2800" dirty="0">
                <a:hlinkClick r:id="rId2"/>
              </a:rPr>
              <a:t>άρθρου 151</a:t>
            </a:r>
            <a:r>
              <a:rPr lang="el-GR" sz="2800" dirty="0"/>
              <a:t>, συμπεριλαμβανομένης της δημογραφικής κατάστασης στην Ένωση. Διαβιβάζει την έκθεση αυτή στο Ευρωπαϊκό Κοινοβούλιο, το Συμβούλιο και την Οικονομική και Κοινωνική Επιτροπή».</a:t>
            </a:r>
          </a:p>
          <a:p>
            <a:pPr marL="0" indent="0" algn="just">
              <a:buNone/>
            </a:pPr>
            <a:endParaRPr lang="el-GR" sz="2800" b="1" dirty="0"/>
          </a:p>
        </p:txBody>
      </p:sp>
      <p:sp>
        <p:nvSpPr>
          <p:cNvPr id="5" name="4 - Ορθογώνιο">
            <a:extLst>
              <a:ext uri="{FF2B5EF4-FFF2-40B4-BE49-F238E27FC236}">
                <a16:creationId xmlns:a16="http://schemas.microsoft.com/office/drawing/2014/main" id="{F48FA028-4E33-997A-87A4-8721026DB78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29358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D8FC2-8FE8-946B-997A-2D3E32A60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FB0B2-AC77-3A06-9BDC-A0F85243F453}"/>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7CC3B971-A5E7-C26D-D2C7-3A63A7DC918B}"/>
              </a:ext>
            </a:extLst>
          </p:cNvPr>
          <p:cNvSpPr>
            <a:spLocks noGrp="1"/>
          </p:cNvSpPr>
          <p:nvPr>
            <p:ph idx="1"/>
          </p:nvPr>
        </p:nvSpPr>
        <p:spPr>
          <a:xfrm>
            <a:off x="434222" y="878541"/>
            <a:ext cx="11323555" cy="5611557"/>
          </a:xfrm>
        </p:spPr>
        <p:txBody>
          <a:bodyPr>
            <a:normAutofit fontScale="70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Άρ.160:</a:t>
            </a:r>
          </a:p>
          <a:p>
            <a:pPr marL="0" indent="0" algn="just">
              <a:buNone/>
            </a:pPr>
            <a:r>
              <a:rPr lang="el-GR" sz="2800" dirty="0"/>
              <a:t>«Το Συμβούλιο, με απλή πλειοψηφία, μετά από διαβούλευση με το Ευρωπαϊκό Κοινοβούλιο, ιδρύει συμβουλευτική </a:t>
            </a:r>
            <a:r>
              <a:rPr lang="el-GR" sz="2800" b="1" dirty="0"/>
              <a:t>επιτροπή κοινωνικής προστασίας </a:t>
            </a:r>
            <a:r>
              <a:rPr lang="el-GR" sz="2800" dirty="0"/>
              <a:t>για την προώθηση της συνεργασίας μεταξύ των κρατών μελών και με Επιτροπή για την κοινωνική προστασία. Η επιτροπή έχει ως έργο:</a:t>
            </a:r>
          </a:p>
          <a:p>
            <a:pPr marL="0" indent="0" algn="just">
              <a:buNone/>
            </a:pPr>
            <a:r>
              <a:rPr lang="el-GR" sz="2800" dirty="0"/>
              <a:t>— να παρακολουθεί την κοινωνική κατάσταση και την εξέλιξη των πολιτικών κοινωνικής προστασίας στα κράτη μέλη και στην Ένωση,</a:t>
            </a:r>
          </a:p>
          <a:p>
            <a:pPr marL="0" indent="0" algn="just">
              <a:buNone/>
            </a:pPr>
            <a:r>
              <a:rPr lang="el-GR" sz="2800" dirty="0"/>
              <a:t>— να διευκολύνει τις ανταλλαγές πληροφοριών, εμπειριών και δοκιμασμένων πρακτικών μεταξύ των κρατών μελών και με την Επιτροπή,</a:t>
            </a:r>
          </a:p>
          <a:p>
            <a:pPr marL="0" indent="0" algn="just">
              <a:buNone/>
            </a:pPr>
            <a:r>
              <a:rPr lang="el-GR" sz="2800" dirty="0"/>
              <a:t>— με την επιφύλαξη του </a:t>
            </a:r>
            <a:r>
              <a:rPr lang="el-GR" sz="2800" dirty="0">
                <a:hlinkClick r:id="rId2"/>
              </a:rPr>
              <a:t>άρθρου 240 </a:t>
            </a:r>
            <a:r>
              <a:rPr lang="el-GR" sz="2800" dirty="0"/>
              <a:t>να καταρτίζει εκθέσεις, να διατυπώνει γνώμες ή να αναλαμβάνει άλλες δραστηριότητες στους τομείς της αρμοδιότητάς της, είτε κατόπιν αιτήσεως του Συμβουλίου ή της Επιτροπής είτε εξ ιδίας πρωτοβουλίας.</a:t>
            </a:r>
          </a:p>
          <a:p>
            <a:pPr marL="0" indent="0" algn="just">
              <a:buNone/>
            </a:pPr>
            <a:r>
              <a:rPr lang="el-GR" sz="2800" dirty="0"/>
              <a:t>Κατά την εκτέλεση των καθηκόντων της, η επιτροπή αναλαμβάνει τις δέουσες επαφές με τους κοινωνικούς εταίρους.</a:t>
            </a:r>
          </a:p>
          <a:p>
            <a:pPr marL="0" indent="0" algn="just">
              <a:buNone/>
            </a:pPr>
            <a:r>
              <a:rPr lang="el-GR" sz="2800" dirty="0"/>
              <a:t>Κάθε κράτος μέλος και η Επιτροπή διορίζουν από δύο μέλη στην επιτροπή».</a:t>
            </a:r>
          </a:p>
          <a:p>
            <a:pPr marL="0" indent="0" algn="just">
              <a:buNone/>
            </a:pPr>
            <a:endParaRPr lang="el-GR" sz="2800" b="1" dirty="0"/>
          </a:p>
        </p:txBody>
      </p:sp>
      <p:sp>
        <p:nvSpPr>
          <p:cNvPr id="5" name="4 - Ορθογώνιο">
            <a:extLst>
              <a:ext uri="{FF2B5EF4-FFF2-40B4-BE49-F238E27FC236}">
                <a16:creationId xmlns:a16="http://schemas.microsoft.com/office/drawing/2014/main" id="{C0BB7E9F-DAFC-97FD-E712-7BA141ADD5A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56616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7BCCF-F461-D2B1-7B0A-27445496F9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6FDE59-EF72-42EE-FF28-9452494850BC}"/>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1FB76637-2E4E-CA90-9050-8AC66DB26431}"/>
              </a:ext>
            </a:extLst>
          </p:cNvPr>
          <p:cNvSpPr>
            <a:spLocks noGrp="1"/>
          </p:cNvSpPr>
          <p:nvPr>
            <p:ph idx="1"/>
          </p:nvPr>
        </p:nvSpPr>
        <p:spPr>
          <a:xfrm>
            <a:off x="434222" y="878541"/>
            <a:ext cx="11323555" cy="5611557"/>
          </a:xfrm>
        </p:spPr>
        <p:txBody>
          <a:bodyPr>
            <a:normAutofit fontScale="625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Άρ.162:</a:t>
            </a:r>
          </a:p>
          <a:p>
            <a:pPr marL="0" indent="0" algn="just">
              <a:buNone/>
            </a:pPr>
            <a:r>
              <a:rPr lang="el-GR" sz="2800" dirty="0"/>
              <a:t>«Για τη βελτίωση των δυνατοτήτων απασχόλησης των εργαζομένων στην εσωτερική αγορά και για την, κατ’ αυτόν τον τρόπο, συμβολή στην ανύψωση του βιοτικού επιπέδου, ιδρύεται </a:t>
            </a:r>
            <a:r>
              <a:rPr lang="el-GR" sz="2800" b="1" dirty="0"/>
              <a:t>Ευρωπαϊκό Κοινωνικό Ταμείο</a:t>
            </a:r>
            <a:r>
              <a:rPr lang="el-GR" sz="2800" dirty="0"/>
              <a:t>, σύμφωνα με τις διατάξεις που ακολουθούν? το Ταμείο αυτό έχει ως στόχο να προωθεί στην Ένωση τις δυνατότητες απασχόλησης και τη γεωγραφική και επαγγελματική κινητικότητα των εργαζομένων και να διευκολύνει την προσαρμογή στις μεταλλαγές της βιομηχανίας και στις αλλαγές των συστημάτων παραγωγής, ιδίως μέσω της επαγγελματικής κατάρτισης και του επαγγελματικού αναπροσανατολισμού». </a:t>
            </a:r>
            <a:endParaRPr lang="el-GR" sz="2800" b="1" dirty="0">
              <a:latin typeface="Calibri" panose="020F0502020204030204" pitchFamily="34" charset="0"/>
              <a:cs typeface="Calibri" panose="020F0502020204030204" pitchFamily="34" charset="0"/>
            </a:endParaRPr>
          </a:p>
          <a:p>
            <a:pPr marL="0" indent="0" algn="just">
              <a:buNone/>
            </a:pPr>
            <a:r>
              <a:rPr lang="el-GR" sz="2800" b="1" dirty="0"/>
              <a:t>Άρ.163:  </a:t>
            </a:r>
          </a:p>
          <a:p>
            <a:pPr marL="0" indent="0" algn="just">
              <a:buNone/>
            </a:pPr>
            <a:r>
              <a:rPr lang="el-GR" sz="2800" b="1" dirty="0"/>
              <a:t>«</a:t>
            </a:r>
            <a:r>
              <a:rPr lang="el-GR" sz="2800" dirty="0"/>
              <a:t>Το Ταμείο διοικείται από την Επιτροπή.</a:t>
            </a:r>
          </a:p>
          <a:p>
            <a:pPr marL="0" indent="0" algn="just">
              <a:buNone/>
            </a:pPr>
            <a:r>
              <a:rPr lang="el-GR" sz="2800" dirty="0"/>
              <a:t>Η Επιτροπή επικουρείται στο έργο αυτό από μια ειδική επιτροπή η οποία αποτελείται από αντιπροσώπους των κυβερνήσεων και των συνδικαλιστικών οργανώσεων εργαζομένων και εργοδοτών. Η ειδική αυτή επιτροπή προεδρεύεται από ένα μέλος της Επιτροπής».</a:t>
            </a:r>
          </a:p>
          <a:p>
            <a:pPr marL="0" indent="0" algn="just">
              <a:buNone/>
            </a:pPr>
            <a:r>
              <a:rPr lang="el-GR" sz="2800" b="1" dirty="0"/>
              <a:t>Άρ.164:</a:t>
            </a:r>
          </a:p>
          <a:p>
            <a:pPr marL="0" indent="0" algn="just">
              <a:buNone/>
            </a:pPr>
            <a:r>
              <a:rPr lang="el-GR" sz="2800" dirty="0"/>
              <a:t>«Το Ευρωπαϊκό Κοινοβούλιο και το Συμβούλιο, αποφασίζοντας σύμφωνα με τη συνήθη νομοθετική διαδικασία και μετά από διαβούλευση με την Οικονομική και Κοινωνική Επιτροπή και την Επιτροπή των Περιφερειών, θεσπίζει τους εκτελεστικούς κανονισμούς τους σχετικούς με το Ευρωπαϊκό Κοινωνικό Ταμείο».</a:t>
            </a:r>
            <a:endParaRPr lang="el-GR" sz="2800" b="1" dirty="0"/>
          </a:p>
          <a:p>
            <a:pPr marL="0" indent="0" algn="just">
              <a:buNone/>
            </a:pPr>
            <a:endParaRPr lang="el-GR" sz="2800" b="1" dirty="0"/>
          </a:p>
        </p:txBody>
      </p:sp>
      <p:sp>
        <p:nvSpPr>
          <p:cNvPr id="5" name="4 - Ορθογώνιο">
            <a:extLst>
              <a:ext uri="{FF2B5EF4-FFF2-40B4-BE49-F238E27FC236}">
                <a16:creationId xmlns:a16="http://schemas.microsoft.com/office/drawing/2014/main" id="{8B100C43-170B-AD26-614C-8BBBA1884200}"/>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244652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7BD96-7CDD-5BC9-1A82-9D4F991A6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67AA8-2DFA-1544-7049-A4114798FC90}"/>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B0AFA8D1-18AC-759B-86F8-7664411B649D}"/>
              </a:ext>
            </a:extLst>
          </p:cNvPr>
          <p:cNvSpPr>
            <a:spLocks noGrp="1"/>
          </p:cNvSpPr>
          <p:nvPr>
            <p:ph idx="1"/>
          </p:nvPr>
        </p:nvSpPr>
        <p:spPr>
          <a:xfrm>
            <a:off x="434222" y="878541"/>
            <a:ext cx="11323555" cy="5917315"/>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 Σύμφωνο Σταθερότητας και Ανάπτυξης</a:t>
            </a:r>
          </a:p>
          <a:p>
            <a:pPr marL="0" indent="0" algn="just">
              <a:buNone/>
            </a:pPr>
            <a:r>
              <a:rPr lang="el-GR" sz="2800" b="1" dirty="0"/>
              <a:t>Στόχοι: </a:t>
            </a:r>
          </a:p>
          <a:p>
            <a:pPr algn="just">
              <a:buFontTx/>
              <a:buChar char="-"/>
            </a:pPr>
            <a:r>
              <a:rPr lang="el-GR" sz="2800" b="1" dirty="0"/>
              <a:t>Διασφάλιση  δημοσιονομικής πειθαρχίας στην ευρωζώνη </a:t>
            </a:r>
          </a:p>
          <a:p>
            <a:pPr algn="just">
              <a:buFontTx/>
              <a:buChar char="-"/>
            </a:pPr>
            <a:r>
              <a:rPr lang="el-GR" sz="2800" b="1" dirty="0"/>
              <a:t>Στήριξη οικονομικής  σταθερότητας του ευρώ</a:t>
            </a:r>
          </a:p>
          <a:p>
            <a:pPr algn="just">
              <a:buFontTx/>
              <a:buChar char="-"/>
            </a:pPr>
            <a:r>
              <a:rPr lang="el-GR" sz="2800" b="1" dirty="0"/>
              <a:t>Αποτροπή υπερβολικών ελλειμάτων και χρεών</a:t>
            </a:r>
          </a:p>
          <a:p>
            <a:pPr algn="just">
              <a:buFontTx/>
              <a:buChar char="-"/>
            </a:pPr>
            <a:r>
              <a:rPr lang="el-GR" sz="2800" b="1" dirty="0"/>
              <a:t>Διατήρηση βιώσιμων δημόσιων οικονομικών </a:t>
            </a:r>
          </a:p>
          <a:p>
            <a:pPr marL="0" indent="0" algn="just">
              <a:buNone/>
            </a:pPr>
            <a:endParaRPr lang="el-GR" sz="2800" b="1" dirty="0"/>
          </a:p>
        </p:txBody>
      </p:sp>
      <p:sp>
        <p:nvSpPr>
          <p:cNvPr id="5" name="4 - Ορθογώνιο">
            <a:extLst>
              <a:ext uri="{FF2B5EF4-FFF2-40B4-BE49-F238E27FC236}">
                <a16:creationId xmlns:a16="http://schemas.microsoft.com/office/drawing/2014/main" id="{A3A49F8B-3C74-5B28-3C0F-358408DBEF1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129656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3E076-AD99-532C-16D9-91F44B88D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61E72A-3A57-75D6-D674-54BA8617E71D}"/>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620999CB-053F-D69F-74B3-455BCE9853C1}"/>
              </a:ext>
            </a:extLst>
          </p:cNvPr>
          <p:cNvSpPr>
            <a:spLocks noGrp="1"/>
          </p:cNvSpPr>
          <p:nvPr>
            <p:ph idx="1"/>
          </p:nvPr>
        </p:nvSpPr>
        <p:spPr>
          <a:xfrm>
            <a:off x="434222" y="848061"/>
            <a:ext cx="11323555" cy="5917315"/>
          </a:xfrm>
        </p:spPr>
        <p:txBody>
          <a:bodyPr>
            <a:normAutofit/>
          </a:bodyPr>
          <a:lstStyle/>
          <a:p>
            <a:pPr marL="0" indent="0" algn="just">
              <a:buNone/>
            </a:pPr>
            <a:endParaRPr lang="el-GR" sz="3300" b="1" dirty="0"/>
          </a:p>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 Σύμφωνο Σταθερότητας και Ανάπτυξης: Επίδραση στην Πολιτική Απασχόλησης: </a:t>
            </a:r>
          </a:p>
          <a:p>
            <a:pPr algn="just"/>
            <a:endParaRPr lang="el-GR" sz="2800" b="1" dirty="0"/>
          </a:p>
          <a:p>
            <a:pPr algn="just">
              <a:buFontTx/>
              <a:buChar char="-"/>
            </a:pPr>
            <a:r>
              <a:rPr lang="el-GR" sz="2800" b="1" dirty="0"/>
              <a:t>Περιορισμός κοινωνικών δαπανών, επενδύσεων, μέτρων στήριξης εργασίας</a:t>
            </a:r>
          </a:p>
          <a:p>
            <a:pPr algn="just">
              <a:buFontTx/>
              <a:buChar char="-"/>
            </a:pPr>
            <a:r>
              <a:rPr lang="el-GR" sz="2800" b="1" dirty="0"/>
              <a:t>Περιορισμός ενεργητικών πολιτικών</a:t>
            </a:r>
          </a:p>
          <a:p>
            <a:pPr algn="just">
              <a:buFontTx/>
              <a:buChar char="-"/>
            </a:pPr>
            <a:r>
              <a:rPr lang="el-GR" sz="2800" b="1" dirty="0"/>
              <a:t>Προώθηση πολιτικών λιτότητας </a:t>
            </a:r>
          </a:p>
          <a:p>
            <a:pPr algn="just">
              <a:buFontTx/>
              <a:buChar char="-"/>
            </a:pPr>
            <a:endParaRPr lang="el-GR" sz="2800" b="1" dirty="0"/>
          </a:p>
          <a:p>
            <a:pPr algn="just">
              <a:buFontTx/>
              <a:buChar char="-"/>
            </a:pPr>
            <a:endParaRPr lang="el-GR" sz="2800" b="1" dirty="0"/>
          </a:p>
          <a:p>
            <a:pPr algn="just">
              <a:buFontTx/>
              <a:buChar char="-"/>
            </a:pPr>
            <a:endParaRPr lang="el-GR" sz="2800" b="1" dirty="0"/>
          </a:p>
        </p:txBody>
      </p:sp>
      <p:sp>
        <p:nvSpPr>
          <p:cNvPr id="5" name="4 - Ορθογώνιο">
            <a:extLst>
              <a:ext uri="{FF2B5EF4-FFF2-40B4-BE49-F238E27FC236}">
                <a16:creationId xmlns:a16="http://schemas.microsoft.com/office/drawing/2014/main" id="{7A9AD4BF-1106-A114-A3BC-A4D783E7E916}"/>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773450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7A03E-7B81-A990-DC71-96013B75F3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DB0F2-26DB-3F54-2157-962B4A797848}"/>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F421790F-2F0B-BC12-A227-97B465C8FA62}"/>
              </a:ext>
            </a:extLst>
          </p:cNvPr>
          <p:cNvSpPr>
            <a:spLocks noGrp="1"/>
          </p:cNvSpPr>
          <p:nvPr>
            <p:ph idx="1"/>
          </p:nvPr>
        </p:nvSpPr>
        <p:spPr>
          <a:xfrm>
            <a:off x="434222" y="878541"/>
            <a:ext cx="11323555" cy="5917315"/>
          </a:xfrm>
        </p:spPr>
        <p:txBody>
          <a:bodyPr>
            <a:normAutofit fontScale="925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 Σύμφωνο για το ευρώ (ΕΣ 2011)</a:t>
            </a:r>
          </a:p>
          <a:p>
            <a:pPr marL="0" indent="0" algn="just">
              <a:buNone/>
            </a:pPr>
            <a:r>
              <a:rPr lang="el-GR" sz="2800" b="1" dirty="0"/>
              <a:t>- Τα 17 μέλη της ευρωζώνης  + 6 ΚΜ</a:t>
            </a:r>
          </a:p>
          <a:p>
            <a:pPr algn="just">
              <a:buFontTx/>
              <a:buChar char="-"/>
            </a:pPr>
            <a:r>
              <a:rPr lang="el-GR" sz="2800" b="1" dirty="0"/>
              <a:t>Στόχος: ενίσχυση οικονομικού πυλώνα νομισματικής ένωσης, βελτιωση </a:t>
            </a:r>
          </a:p>
          <a:p>
            <a:pPr marL="0" indent="0" algn="just">
              <a:buNone/>
            </a:pPr>
            <a:r>
              <a:rPr lang="el-GR" sz="2800" b="1" dirty="0"/>
              <a:t>    συντονισμού οικονομικών πολιτικών, βελτίωση ανταγωνιστικότητας για </a:t>
            </a:r>
          </a:p>
          <a:p>
            <a:pPr marL="0" indent="0" algn="just">
              <a:buNone/>
            </a:pPr>
            <a:r>
              <a:rPr lang="el-GR" sz="2800" b="1" dirty="0"/>
              <a:t>    υψηλότερο βαθμό σύγκλισης</a:t>
            </a:r>
          </a:p>
          <a:p>
            <a:pPr algn="just">
              <a:buFontTx/>
              <a:buChar char="-"/>
            </a:pPr>
            <a:r>
              <a:rPr lang="el-GR" sz="2800" b="1" dirty="0"/>
              <a:t>Τομείς εθνικής αρμοδιότητας</a:t>
            </a:r>
          </a:p>
          <a:p>
            <a:pPr algn="just">
              <a:buFontTx/>
              <a:buChar char="-"/>
            </a:pPr>
            <a:r>
              <a:rPr lang="el-GR" sz="2800" b="1" dirty="0"/>
              <a:t>Στόχοι ΚΜ: προώθηση ανταγωνιστικότητας</a:t>
            </a:r>
          </a:p>
          <a:p>
            <a:pPr marL="0" indent="0" algn="just">
              <a:buNone/>
            </a:pPr>
            <a:r>
              <a:rPr lang="el-GR" sz="2800" b="1" dirty="0"/>
              <a:t>                         προώθηση απασχόλησης</a:t>
            </a:r>
          </a:p>
          <a:p>
            <a:pPr marL="0" indent="0" algn="just">
              <a:buNone/>
            </a:pPr>
            <a:r>
              <a:rPr lang="el-GR" sz="2800" b="1" dirty="0"/>
              <a:t>                         ενίσχυση συμβολής στη βιωσιμότητα δημόσιων οικονομικών</a:t>
            </a:r>
          </a:p>
          <a:p>
            <a:pPr marL="0" indent="0" algn="just">
              <a:buNone/>
            </a:pPr>
            <a:r>
              <a:rPr lang="el-GR" sz="2800" b="1" dirty="0"/>
              <a:t>                         ενίσχυση χρηματοπιστωτικής σταθερότητας</a:t>
            </a:r>
          </a:p>
          <a:p>
            <a:pPr marL="0" indent="0" algn="just">
              <a:buNone/>
            </a:pPr>
            <a:r>
              <a:rPr lang="el-GR" sz="2800" b="1" dirty="0"/>
              <a:t>- Παρακολούθηση: ΕΣ</a:t>
            </a:r>
          </a:p>
          <a:p>
            <a:pPr marL="0" indent="0" algn="just">
              <a:buNone/>
            </a:pPr>
            <a:endParaRPr lang="el-GR" sz="2800" b="1" dirty="0"/>
          </a:p>
        </p:txBody>
      </p:sp>
      <p:sp>
        <p:nvSpPr>
          <p:cNvPr id="5" name="4 - Ορθογώνιο">
            <a:extLst>
              <a:ext uri="{FF2B5EF4-FFF2-40B4-BE49-F238E27FC236}">
                <a16:creationId xmlns:a16="http://schemas.microsoft.com/office/drawing/2014/main" id="{1C8018A8-1106-9BE4-5639-D8AF49520BE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798852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D7BC1-CF9A-A4D3-017A-E6F7061F1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4780CE-E8D5-BCF7-DE14-937334CB38ED}"/>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448F2D9-A4B6-5CAC-B1B5-53F06623345F}"/>
              </a:ext>
            </a:extLst>
          </p:cNvPr>
          <p:cNvSpPr>
            <a:spLocks noGrp="1"/>
          </p:cNvSpPr>
          <p:nvPr>
            <p:ph idx="1"/>
          </p:nvPr>
        </p:nvSpPr>
        <p:spPr>
          <a:xfrm>
            <a:off x="434222" y="878541"/>
            <a:ext cx="11323555" cy="5233501"/>
          </a:xfrm>
        </p:spPr>
        <p:txBody>
          <a:bodyPr>
            <a:normAutofit fontScale="85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 Σύμφωνο για το ευρώ (ΕΣ 2011)</a:t>
            </a:r>
          </a:p>
          <a:p>
            <a:pPr marL="0" indent="0" algn="just">
              <a:buNone/>
            </a:pPr>
            <a:r>
              <a:rPr lang="el-GR" sz="2800" b="1" dirty="0"/>
              <a:t> - προώθηση απασχόλησης:</a:t>
            </a:r>
          </a:p>
          <a:p>
            <a:pPr marL="0" indent="0" algn="just">
              <a:buNone/>
            </a:pPr>
            <a:r>
              <a:rPr lang="el-GR" sz="2800" b="1" dirty="0"/>
              <a:t>    -  δείκτες: μακροχρόνια ανεργία, ανεργία νέων, ποσοστό συμμετοχής</a:t>
            </a:r>
          </a:p>
          <a:p>
            <a:pPr marL="0" indent="0" algn="just">
              <a:buNone/>
            </a:pPr>
            <a:r>
              <a:rPr lang="el-GR" sz="2800" b="1" dirty="0"/>
              <a:t>    -   μεταρρυθμίσεις:</a:t>
            </a:r>
          </a:p>
          <a:p>
            <a:pPr marL="0" indent="0" algn="just">
              <a:buNone/>
            </a:pPr>
            <a:r>
              <a:rPr lang="el-GR" sz="2800" b="1" dirty="0"/>
              <a:t>          - αγορά εργασίας: προαγωγή συνδυασμού ευελιξίας και ασφάλειας, </a:t>
            </a:r>
          </a:p>
          <a:p>
            <a:pPr marL="0" indent="0" algn="just">
              <a:buNone/>
            </a:pPr>
            <a:r>
              <a:rPr lang="el-GR" sz="2800" b="1" dirty="0"/>
              <a:t>             μείωση αδήλωτης εργασίας, αύξηση συμμετοχής στην αγορά </a:t>
            </a:r>
          </a:p>
          <a:p>
            <a:pPr marL="0" indent="0" algn="just">
              <a:buNone/>
            </a:pPr>
            <a:r>
              <a:rPr lang="el-GR" sz="2800" b="1" dirty="0"/>
              <a:t>             εργασίας</a:t>
            </a:r>
          </a:p>
          <a:p>
            <a:pPr marL="0" indent="0" algn="just">
              <a:buNone/>
            </a:pPr>
            <a:r>
              <a:rPr lang="el-GR" sz="2800" b="1" dirty="0"/>
              <a:t>          - δια βίου μάθηση</a:t>
            </a:r>
          </a:p>
          <a:p>
            <a:pPr marL="0" indent="0" algn="just">
              <a:buNone/>
            </a:pPr>
            <a:r>
              <a:rPr lang="el-GR" sz="2800" b="1" dirty="0"/>
              <a:t>          - φορολογικές μεταρρυθμίσεις: μείωση φορολόγησης εργατικού εισοδήματος, </a:t>
            </a:r>
          </a:p>
          <a:p>
            <a:pPr marL="0" indent="0" algn="just">
              <a:buNone/>
            </a:pPr>
            <a:r>
              <a:rPr lang="el-GR" sz="2800" b="1" dirty="0"/>
              <a:t>             λήψη μέτρων για συμμετοχή δεύτερου μέλους οικογένειας στο εργατικό </a:t>
            </a:r>
          </a:p>
          <a:p>
            <a:pPr marL="0" indent="0" algn="just">
              <a:buNone/>
            </a:pPr>
            <a:r>
              <a:rPr lang="el-GR" sz="2800" b="1" dirty="0"/>
              <a:t>             δυναμικό</a:t>
            </a:r>
          </a:p>
        </p:txBody>
      </p:sp>
      <p:sp>
        <p:nvSpPr>
          <p:cNvPr id="5" name="4 - Ορθογώνιο">
            <a:extLst>
              <a:ext uri="{FF2B5EF4-FFF2-40B4-BE49-F238E27FC236}">
                <a16:creationId xmlns:a16="http://schemas.microsoft.com/office/drawing/2014/main" id="{E300F90A-3B09-C04B-9835-ABF32AD5452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45290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8902A-F6A2-589C-5ED0-3C5B54C7C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C1970D-E895-B14D-1A2F-24B908F837E2}"/>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75BEF0C-6ED8-52F0-8DA8-89E776CBBED7}"/>
              </a:ext>
            </a:extLst>
          </p:cNvPr>
          <p:cNvSpPr>
            <a:spLocks noGrp="1"/>
          </p:cNvSpPr>
          <p:nvPr>
            <p:ph idx="1"/>
          </p:nvPr>
        </p:nvSpPr>
        <p:spPr>
          <a:xfrm>
            <a:off x="434222" y="878541"/>
            <a:ext cx="11323555" cy="5586427"/>
          </a:xfrm>
        </p:spPr>
        <p:txBody>
          <a:bodyPr>
            <a:normAutofit fontScale="925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 Σύμφωνο για το ευρώ (ΕΣ 2011)</a:t>
            </a:r>
          </a:p>
          <a:p>
            <a:pPr marL="0" indent="0" algn="just">
              <a:buNone/>
            </a:pPr>
            <a:r>
              <a:rPr lang="el-GR" sz="2800" b="1" dirty="0"/>
              <a:t> - Βιωσιμότητα συντάξεων, υγειονομικής περίθαλψης, κοινωνικών παροχών:</a:t>
            </a:r>
          </a:p>
          <a:p>
            <a:pPr marL="0" indent="0" algn="just">
              <a:buNone/>
            </a:pPr>
            <a:r>
              <a:rPr lang="el-GR" sz="2800" b="1" dirty="0"/>
              <a:t>    -  δείκτες: κενού βιωσιμότητας</a:t>
            </a:r>
          </a:p>
          <a:p>
            <a:pPr marL="0" indent="0" algn="just">
              <a:buNone/>
            </a:pPr>
            <a:r>
              <a:rPr lang="el-GR" sz="2800" b="1" dirty="0"/>
              <a:t>    -  μεταρρυθμίσεις:</a:t>
            </a:r>
          </a:p>
          <a:p>
            <a:pPr marL="0" indent="0" algn="just">
              <a:buNone/>
            </a:pPr>
            <a:r>
              <a:rPr lang="el-GR" sz="2800" b="1" dirty="0"/>
              <a:t>           - ευθυγράμμιση συνταξιοδότησης με εθνική δημογραφική </a:t>
            </a:r>
          </a:p>
          <a:p>
            <a:pPr marL="0" indent="0" algn="just">
              <a:buNone/>
            </a:pPr>
            <a:r>
              <a:rPr lang="el-GR" sz="2800" b="1" dirty="0"/>
              <a:t>             κατάσταση</a:t>
            </a:r>
          </a:p>
          <a:p>
            <a:pPr marL="0" indent="0" algn="just">
              <a:buNone/>
            </a:pPr>
            <a:r>
              <a:rPr lang="el-GR" sz="2800" b="1" dirty="0"/>
              <a:t>          - περιορισμός πρόωρης συνταξιοδοτησης και κίνητρα για απασχόληση  </a:t>
            </a:r>
          </a:p>
          <a:p>
            <a:pPr marL="0" indent="0" algn="just">
              <a:buNone/>
            </a:pPr>
            <a:r>
              <a:rPr lang="el-GR" sz="2800" b="1" dirty="0"/>
              <a:t>            ατόμων 55+</a:t>
            </a:r>
          </a:p>
          <a:p>
            <a:pPr marL="0" indent="0" algn="just">
              <a:buNone/>
            </a:pPr>
            <a:r>
              <a:rPr lang="el-GR" sz="2800" b="1" dirty="0"/>
              <a:t>       </a:t>
            </a:r>
          </a:p>
        </p:txBody>
      </p:sp>
      <p:sp>
        <p:nvSpPr>
          <p:cNvPr id="5" name="4 - Ορθογώνιο">
            <a:extLst>
              <a:ext uri="{FF2B5EF4-FFF2-40B4-BE49-F238E27FC236}">
                <a16:creationId xmlns:a16="http://schemas.microsoft.com/office/drawing/2014/main" id="{FDFF7212-61AB-1999-2264-EED52D6BBED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626092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33BF5-1CEE-8DAC-4530-C19BDFCD1E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582406-4134-A1D0-544D-F7E762567D05}"/>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F04C880-E228-F2D7-5F8B-2E1FDC58C010}"/>
              </a:ext>
            </a:extLst>
          </p:cNvPr>
          <p:cNvSpPr>
            <a:spLocks noGrp="1"/>
          </p:cNvSpPr>
          <p:nvPr>
            <p:ph idx="1"/>
          </p:nvPr>
        </p:nvSpPr>
        <p:spPr>
          <a:xfrm>
            <a:off x="434222" y="878541"/>
            <a:ext cx="11323555" cy="5815222"/>
          </a:xfrm>
        </p:spPr>
        <p:txBody>
          <a:bodyPr>
            <a:normAutofit fontScale="92500" lnSpcReduction="10000"/>
          </a:bodyPr>
          <a:lstStyle/>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ΕΕ στοχεύει: προώθηση κοινωνικής προόδου και βελτίωση συνθηκών διαβίωσης και εργασίας για όλους – συμπληρώνει της πρωτοβουλιες των κρατών μελών καθορίζοντας ελάχιστα πρότυπα</a:t>
            </a:r>
          </a:p>
          <a:p>
            <a:pPr algn="just"/>
            <a:r>
              <a:rPr lang="el-GR" sz="2800" b="1" dirty="0"/>
              <a:t>Ευρωπαϊκές πολιτικές για απασχόληση, κοινωνικές υποθέσεις και ίσες ευκαρίες: δημιουργία περισσότερων και καλύτερων θέσεων εργασίας, προαγωγή δεξιοτήτων, ισότητας, κοινωνικής προστασίας και ένταξης.</a:t>
            </a:r>
          </a:p>
          <a:p>
            <a:pPr algn="just"/>
            <a:r>
              <a:rPr lang="el-GR" sz="2800" b="1" dirty="0"/>
              <a:t>Συνδυασμός εθνικής ευθύνης και υπερεθνικού συντονισμού</a:t>
            </a:r>
          </a:p>
          <a:p>
            <a:pPr algn="just"/>
            <a:r>
              <a:rPr lang="el-GR" sz="2800" b="1" dirty="0"/>
              <a:t>Κύρια ευθύνη: κράτη μέλη</a:t>
            </a:r>
          </a:p>
          <a:p>
            <a:pPr algn="just"/>
            <a:r>
              <a:rPr lang="el-GR" sz="2800" b="1" dirty="0"/>
              <a:t>ΕΕ: κοινοί στόχοι, συντονισμός, παρακολούθηση, αξιολόγηση, παροχή κατευθυντήριων γραμμών, χρηματοδότηση δράσεων</a:t>
            </a:r>
          </a:p>
          <a:p>
            <a:pPr algn="just"/>
            <a:r>
              <a:rPr lang="el-GR" sz="2800" b="1" dirty="0"/>
              <a:t>ΕΕ: δεν επιβάλλει, αλλά κατευθύνει, παρακολουθεί, συντονίζει, στηρίζει</a:t>
            </a:r>
          </a:p>
          <a:p>
            <a:pPr algn="just"/>
            <a:endParaRPr lang="el-GR" sz="2800" b="1" dirty="0"/>
          </a:p>
        </p:txBody>
      </p:sp>
      <p:sp>
        <p:nvSpPr>
          <p:cNvPr id="5" name="4 - Ορθογώνιο">
            <a:extLst>
              <a:ext uri="{FF2B5EF4-FFF2-40B4-BE49-F238E27FC236}">
                <a16:creationId xmlns:a16="http://schemas.microsoft.com/office/drawing/2014/main" id="{0A71D78C-05A1-D35F-3486-91DF13FF4C0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05749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D8284-AEB6-0DBB-8FDF-412BA64FF0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4A2992-6F03-C399-120F-AC9CCA780D5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9FA05E34-D444-FE6D-1D03-12D2E77FE2B9}"/>
              </a:ext>
            </a:extLst>
          </p:cNvPr>
          <p:cNvSpPr>
            <a:spLocks noGrp="1"/>
          </p:cNvSpPr>
          <p:nvPr>
            <p:ph idx="1"/>
          </p:nvPr>
        </p:nvSpPr>
        <p:spPr>
          <a:xfrm>
            <a:off x="434222" y="878541"/>
            <a:ext cx="11323555" cy="558642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 Σύμφωνο για το ευρώ (ΕΣ 2011)</a:t>
            </a:r>
          </a:p>
          <a:p>
            <a:pPr marL="0" indent="0" algn="just">
              <a:buNone/>
            </a:pPr>
            <a:r>
              <a:rPr lang="el-GR" sz="2800" b="1" dirty="0"/>
              <a:t> Συνέπειες στην Ελλάδα:</a:t>
            </a:r>
          </a:p>
          <a:p>
            <a:pPr algn="just">
              <a:buFontTx/>
              <a:buChar char="-"/>
            </a:pPr>
            <a:r>
              <a:rPr lang="el-GR" sz="2800" b="1" dirty="0"/>
              <a:t>Μείωση κατώτατου μισθού (2012)</a:t>
            </a:r>
          </a:p>
          <a:p>
            <a:pPr algn="just">
              <a:buFontTx/>
              <a:buChar char="-"/>
            </a:pPr>
            <a:r>
              <a:rPr lang="el-GR" sz="2800" b="1" dirty="0"/>
              <a:t>Κατάργηση επεκτασιμότητας συλλογικών συμβάσεων</a:t>
            </a:r>
          </a:p>
          <a:p>
            <a:pPr algn="just">
              <a:buFontTx/>
              <a:buChar char="-"/>
            </a:pPr>
            <a:r>
              <a:rPr lang="el-GR" sz="2800" b="1" dirty="0"/>
              <a:t>Ελαστικοποίηση μορφών εργασίας</a:t>
            </a:r>
          </a:p>
          <a:p>
            <a:pPr algn="just">
              <a:buFontTx/>
              <a:buChar char="-"/>
            </a:pPr>
            <a:r>
              <a:rPr lang="el-GR" sz="2800" b="1" dirty="0"/>
              <a:t>Περιορισμός κοινωνικών δαπανών και επιδομάτων</a:t>
            </a:r>
          </a:p>
          <a:p>
            <a:pPr marL="0" indent="0" algn="ctr">
              <a:buNone/>
            </a:pPr>
            <a:r>
              <a:rPr lang="el-GR" sz="2800" b="1" dirty="0"/>
              <a:t>δηλαδή</a:t>
            </a:r>
          </a:p>
          <a:p>
            <a:pPr algn="just">
              <a:buFontTx/>
              <a:buChar char="-"/>
            </a:pPr>
            <a:r>
              <a:rPr lang="el-GR" sz="2800" b="1" dirty="0"/>
              <a:t>Αύξηση ανεργίας, υποχώρηση μισθών, μείωση αγοραστικής δύναμης, αποδυνάμωση εργασιακών δικαιωμάτων</a:t>
            </a:r>
          </a:p>
          <a:p>
            <a:pPr algn="just">
              <a:buFontTx/>
              <a:buChar char="-"/>
            </a:pPr>
            <a:endParaRPr lang="el-GR" sz="2800" b="1" dirty="0"/>
          </a:p>
        </p:txBody>
      </p:sp>
      <p:sp>
        <p:nvSpPr>
          <p:cNvPr id="5" name="4 - Ορθογώνιο">
            <a:extLst>
              <a:ext uri="{FF2B5EF4-FFF2-40B4-BE49-F238E27FC236}">
                <a16:creationId xmlns:a16="http://schemas.microsoft.com/office/drawing/2014/main" id="{0F6CD16F-0459-DDE3-D8E0-26744D83247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788254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C9999-A7C5-D1F9-0D66-DD6C0A27A3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3443D7-26EB-EB86-B9A6-8C3CF063574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1E963CA-E997-1F8C-2DA7-D694EDC8661B}"/>
              </a:ext>
            </a:extLst>
          </p:cNvPr>
          <p:cNvSpPr>
            <a:spLocks noGrp="1"/>
          </p:cNvSpPr>
          <p:nvPr>
            <p:ph idx="1"/>
          </p:nvPr>
        </p:nvSpPr>
        <p:spPr>
          <a:xfrm>
            <a:off x="434222" y="878541"/>
            <a:ext cx="11323555" cy="5917315"/>
          </a:xfrm>
        </p:spPr>
        <p:txBody>
          <a:bodyPr>
            <a:normAutofit fontScale="70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Ανοιχτή Μέθοδος Συντονισμού</a:t>
            </a:r>
          </a:p>
          <a:p>
            <a:pPr algn="just">
              <a:buFontTx/>
              <a:buChar char="-"/>
            </a:pPr>
            <a:r>
              <a:rPr lang="el-GR" sz="2800" b="1" dirty="0"/>
              <a:t>Μορφή διακυβερνητικής χάραξης πολιτικής / ήπια νομοθεσία /πλαίσιο συνεργασίας (απασχόληση, κοινωνική προστασία, εκπαίδευση, νεολαία, επαγγελματική κατάρτιση)</a:t>
            </a:r>
          </a:p>
          <a:p>
            <a:pPr algn="just">
              <a:buFontTx/>
              <a:buChar char="-"/>
            </a:pPr>
            <a:r>
              <a:rPr lang="el-GR" sz="2800" b="1" dirty="0"/>
              <a:t>Βασικό μη δεσμευτικό εργαλείο ευέλικτου συντονισμού:</a:t>
            </a:r>
          </a:p>
          <a:p>
            <a:pPr marL="0" indent="0" algn="just">
              <a:buNone/>
            </a:pPr>
            <a:r>
              <a:rPr lang="el-GR" sz="2800" b="1" dirty="0"/>
              <a:t>       - σεβασμός εθνικών αρμοδιοτήτων (δεν υπάρχει απαίτηση για θέσπιση ή τροποποίηση </a:t>
            </a:r>
          </a:p>
          <a:p>
            <a:pPr marL="0" indent="0" algn="just">
              <a:buNone/>
            </a:pPr>
            <a:r>
              <a:rPr lang="el-GR" sz="2800" b="1" dirty="0"/>
              <a:t>         νομοθεσίας)</a:t>
            </a:r>
          </a:p>
          <a:p>
            <a:pPr marL="0" indent="0" algn="just">
              <a:buNone/>
            </a:pPr>
            <a:r>
              <a:rPr lang="el-GR" sz="2800" b="1" dirty="0"/>
              <a:t>       - θέσπιση κοινών στόχων</a:t>
            </a:r>
          </a:p>
          <a:p>
            <a:pPr marL="0" indent="0" algn="just">
              <a:buNone/>
            </a:pPr>
            <a:r>
              <a:rPr lang="el-GR" sz="2800" b="1" dirty="0"/>
              <a:t>       -  χρήση κοινά συμφωνημέων μέσων μέτρησης (δείκτες, στατιστικά στοιχεία, κατευθυντήριες </a:t>
            </a:r>
          </a:p>
          <a:p>
            <a:pPr marL="0" indent="0" algn="just">
              <a:buNone/>
            </a:pPr>
            <a:r>
              <a:rPr lang="el-GR" sz="2800" b="1" dirty="0"/>
              <a:t>          γραμμές)</a:t>
            </a:r>
          </a:p>
          <a:p>
            <a:pPr marL="0" indent="0" algn="just">
              <a:buNone/>
            </a:pPr>
            <a:r>
              <a:rPr lang="el-GR" sz="2800" b="1" dirty="0"/>
              <a:t>       - εκπόνηση Εθνικών Προγραμμάτων και εκθέσεων</a:t>
            </a:r>
          </a:p>
          <a:p>
            <a:pPr marL="0" indent="0" algn="just">
              <a:buNone/>
            </a:pPr>
            <a:r>
              <a:rPr lang="el-GR" sz="2800" b="1" dirty="0"/>
              <a:t>       - συστηματική παρακολούθηση και αξιολόγηση επιδόσεων κρατών μελών</a:t>
            </a:r>
          </a:p>
          <a:p>
            <a:pPr marL="0" indent="0" algn="just">
              <a:buNone/>
            </a:pPr>
            <a:r>
              <a:rPr lang="el-GR" sz="2800" b="1" dirty="0"/>
              <a:t>       - εξέταση μεταξύ ομοτίμων (Ε Επιτροπή: εποπτεία)</a:t>
            </a:r>
          </a:p>
          <a:p>
            <a:pPr marL="0" indent="0" algn="just">
              <a:buNone/>
            </a:pPr>
            <a:r>
              <a:rPr lang="el-GR" sz="2800" b="1" dirty="0"/>
              <a:t>       - συγκριτική αξιολόγηση</a:t>
            </a:r>
          </a:p>
          <a:p>
            <a:pPr marL="0" indent="0" algn="just">
              <a:buNone/>
            </a:pPr>
            <a:r>
              <a:rPr lang="el-GR" sz="2800" b="1" dirty="0"/>
              <a:t>       - ανταλλαγή καλών πρακτικών</a:t>
            </a:r>
          </a:p>
          <a:p>
            <a:pPr marL="0" indent="0" algn="just">
              <a:buNone/>
            </a:pPr>
            <a:endParaRPr lang="el-GR" sz="2800" b="1" dirty="0"/>
          </a:p>
        </p:txBody>
      </p:sp>
      <p:sp>
        <p:nvSpPr>
          <p:cNvPr id="5" name="4 - Ορθογώνιο">
            <a:extLst>
              <a:ext uri="{FF2B5EF4-FFF2-40B4-BE49-F238E27FC236}">
                <a16:creationId xmlns:a16="http://schemas.microsoft.com/office/drawing/2014/main" id="{D19E22F8-E495-8119-2E91-9E3553EE86D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590771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D52C7-9BF6-EDDC-3B29-4692F1C8B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FED21D-D0E6-F8D1-3DEA-403776A7062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EF443A9C-B1AE-F328-581B-7FB33A431B50}"/>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Οι Ευρωπαϊκές Στρατηγικές για την Απασχόληση</a:t>
            </a:r>
          </a:p>
          <a:p>
            <a:pPr marL="0" indent="0" algn="just">
              <a:buNone/>
            </a:pPr>
            <a:endParaRPr lang="el-GR" sz="2800" b="1" dirty="0"/>
          </a:p>
          <a:p>
            <a:pPr algn="just">
              <a:buFontTx/>
              <a:buChar char="-"/>
            </a:pPr>
            <a:r>
              <a:rPr lang="el-GR" sz="2800" b="1" dirty="0"/>
              <a:t>Κοινές κατευθύνσεις και στόχους</a:t>
            </a:r>
          </a:p>
          <a:p>
            <a:pPr algn="just">
              <a:buFontTx/>
              <a:buChar char="-"/>
            </a:pPr>
            <a:r>
              <a:rPr lang="el-GR" sz="2800" b="1" dirty="0"/>
              <a:t>Μηχανισμοί παρακολούθησης και αξιολόγησης</a:t>
            </a:r>
          </a:p>
          <a:p>
            <a:pPr algn="just">
              <a:buFontTx/>
              <a:buChar char="-"/>
            </a:pPr>
            <a:r>
              <a:rPr lang="el-GR" sz="2800" b="1" dirty="0"/>
              <a:t>Κοινά μέσα υλοποίησης, από διαφορετικές αφετηρίες και πραγματικότητες</a:t>
            </a:r>
          </a:p>
          <a:p>
            <a:pPr marL="0" indent="0" algn="just">
              <a:buNone/>
            </a:pPr>
            <a:endParaRPr lang="el-GR" sz="2800" b="1" dirty="0"/>
          </a:p>
          <a:p>
            <a:pPr algn="just">
              <a:buFontTx/>
              <a:buChar char="-"/>
            </a:pPr>
            <a:r>
              <a:rPr lang="el-GR" sz="2800" b="1" dirty="0"/>
              <a:t>  </a:t>
            </a:r>
          </a:p>
        </p:txBody>
      </p:sp>
      <p:sp>
        <p:nvSpPr>
          <p:cNvPr id="5" name="4 - Ορθογώνιο">
            <a:extLst>
              <a:ext uri="{FF2B5EF4-FFF2-40B4-BE49-F238E27FC236}">
                <a16:creationId xmlns:a16="http://schemas.microsoft.com/office/drawing/2014/main" id="{49087716-0D40-9ADD-7D1F-CC9E183898C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23718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7010-ABF6-0A76-6FBE-AE95134D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3AD7-497F-0DEE-71A1-875552070B1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C6125DC-18BD-42EA-651E-9BDACB7B0871}"/>
              </a:ext>
            </a:extLst>
          </p:cNvPr>
          <p:cNvSpPr>
            <a:spLocks noGrp="1"/>
          </p:cNvSpPr>
          <p:nvPr>
            <p:ph idx="1"/>
          </p:nvPr>
        </p:nvSpPr>
        <p:spPr>
          <a:xfrm>
            <a:off x="434222" y="878541"/>
            <a:ext cx="11323555" cy="5611557"/>
          </a:xfrm>
        </p:spPr>
        <p:txBody>
          <a:bodyPr>
            <a:normAutofit fontScale="92500" lnSpcReduction="10000"/>
          </a:bodyPr>
          <a:lstStyle/>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Οι Ευρωπαϊκές Στρατηγικές για την Απασχόληση: </a:t>
            </a:r>
          </a:p>
          <a:p>
            <a:pPr marL="0" indent="0" algn="ctr">
              <a:buNone/>
            </a:pPr>
            <a:r>
              <a:rPr lang="el-GR" sz="2800" b="1" dirty="0"/>
              <a:t>ΕΣΑ- Λουξεμβούργο 1997</a:t>
            </a:r>
          </a:p>
          <a:p>
            <a:pPr marL="0" indent="0" algn="ctr">
              <a:buNone/>
            </a:pPr>
            <a:r>
              <a:rPr lang="el-GR" sz="2800" b="1" dirty="0"/>
              <a:t>Νομική βάση: Συνθήκη Αμστερνταμ </a:t>
            </a:r>
          </a:p>
          <a:p>
            <a:pPr marL="0" indent="0" algn="ctr">
              <a:buNone/>
            </a:pPr>
            <a:endParaRPr lang="el-GR" sz="2800" b="1" dirty="0"/>
          </a:p>
          <a:p>
            <a:pPr marL="0" indent="0" algn="just">
              <a:buNone/>
            </a:pPr>
            <a:r>
              <a:rPr lang="el-GR" sz="2800" b="1" dirty="0"/>
              <a:t> Στόχοι: αύξηση της απασχόλησης και καταπολέμηση της ανεργίας</a:t>
            </a:r>
          </a:p>
          <a:p>
            <a:pPr marL="0" indent="0" algn="just">
              <a:buNone/>
            </a:pPr>
            <a:r>
              <a:rPr lang="el-GR" sz="2800" b="1" dirty="0"/>
              <a:t>               βελτίωση ποιότητας και παραγωγικότητας στην εργασία</a:t>
            </a:r>
          </a:p>
          <a:p>
            <a:pPr marL="0" indent="0" algn="just">
              <a:buNone/>
            </a:pPr>
            <a:r>
              <a:rPr lang="el-GR" sz="2800" b="1" dirty="0"/>
              <a:t>               ενίσχυση κοινωνικής ένταξης μέσω αγοράς εργασίας</a:t>
            </a:r>
          </a:p>
          <a:p>
            <a:pPr marL="0" indent="0" algn="just">
              <a:buNone/>
            </a:pPr>
            <a:r>
              <a:rPr lang="el-GR" sz="2800" b="1" dirty="0"/>
              <a:t>               προώθηση ισότητας ευκαιριών (ιδίως γυναίκες και ευάλωτοι)</a:t>
            </a:r>
          </a:p>
          <a:p>
            <a:pPr algn="just">
              <a:buFontTx/>
              <a:buChar char="-"/>
            </a:pPr>
            <a:r>
              <a:rPr lang="el-GR" sz="2800" b="1" dirty="0"/>
              <a:t>  </a:t>
            </a:r>
          </a:p>
        </p:txBody>
      </p:sp>
      <p:sp>
        <p:nvSpPr>
          <p:cNvPr id="5" name="4 - Ορθογώνιο">
            <a:extLst>
              <a:ext uri="{FF2B5EF4-FFF2-40B4-BE49-F238E27FC236}">
                <a16:creationId xmlns:a16="http://schemas.microsoft.com/office/drawing/2014/main" id="{092FA518-5084-58B4-8CFE-6053FB5F187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3915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6D52F-8EEE-35AB-F62D-73586F273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D9E49A-00D2-32A7-921B-15E6D073747B}"/>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94730E75-DE91-B535-A49B-781C35E90D47}"/>
              </a:ext>
            </a:extLst>
          </p:cNvPr>
          <p:cNvSpPr>
            <a:spLocks noGrp="1"/>
          </p:cNvSpPr>
          <p:nvPr>
            <p:ph idx="1"/>
          </p:nvPr>
        </p:nvSpPr>
        <p:spPr>
          <a:xfrm>
            <a:off x="434222" y="878541"/>
            <a:ext cx="11323555" cy="5611557"/>
          </a:xfrm>
        </p:spPr>
        <p:txBody>
          <a:bodyPr>
            <a:normAutofit fontScale="92500" lnSpcReduction="20000"/>
          </a:bodyPr>
          <a:lstStyle/>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Οι Ευρωπαϊκές Στρατηγικές για την Απασχόληση: </a:t>
            </a:r>
          </a:p>
          <a:p>
            <a:pPr marL="0" indent="0" algn="ctr">
              <a:buNone/>
            </a:pPr>
            <a:r>
              <a:rPr lang="el-GR" sz="2800" b="1" dirty="0"/>
              <a:t>ΕΣΑ- Λουξεμβούργο 1997</a:t>
            </a:r>
          </a:p>
          <a:p>
            <a:pPr marL="0" indent="0" algn="ctr">
              <a:buNone/>
            </a:pPr>
            <a:r>
              <a:rPr lang="el-GR" sz="2800" b="1" dirty="0"/>
              <a:t>Νομική βάση: Συνθήκη Αμστερνταμ </a:t>
            </a:r>
          </a:p>
          <a:p>
            <a:pPr marL="0" indent="0" algn="ctr">
              <a:buNone/>
            </a:pPr>
            <a:endParaRPr lang="el-GR" sz="2800" b="1" dirty="0"/>
          </a:p>
          <a:p>
            <a:pPr marL="0" indent="0" algn="just">
              <a:buNone/>
            </a:pPr>
            <a:r>
              <a:rPr lang="el-GR" sz="2800" b="1" dirty="0"/>
              <a:t> Πυλώνες: </a:t>
            </a:r>
          </a:p>
          <a:p>
            <a:pPr marL="0" indent="0" algn="just">
              <a:buNone/>
            </a:pPr>
            <a:r>
              <a:rPr lang="el-GR" sz="2800" b="1" dirty="0"/>
              <a:t>                Απασχολησιμότητα</a:t>
            </a:r>
          </a:p>
          <a:p>
            <a:pPr marL="0" indent="0" algn="just">
              <a:buNone/>
            </a:pPr>
            <a:r>
              <a:rPr lang="el-GR" sz="2800" b="1" dirty="0"/>
              <a:t>                Επιχειρηματικότητα</a:t>
            </a:r>
          </a:p>
          <a:p>
            <a:pPr marL="0" indent="0" algn="just">
              <a:buNone/>
            </a:pPr>
            <a:r>
              <a:rPr lang="el-GR" sz="2800" b="1" dirty="0"/>
              <a:t>                Προσαρμοστικότητα</a:t>
            </a:r>
          </a:p>
          <a:p>
            <a:pPr marL="0" indent="0" algn="just">
              <a:buNone/>
            </a:pPr>
            <a:r>
              <a:rPr lang="el-GR" sz="2800" b="1" dirty="0"/>
              <a:t>                Ίσες ευκαιρίες</a:t>
            </a:r>
          </a:p>
          <a:p>
            <a:pPr algn="just">
              <a:buFontTx/>
              <a:buChar char="-"/>
            </a:pPr>
            <a:r>
              <a:rPr lang="el-GR" sz="2800" b="1" dirty="0"/>
              <a:t>  </a:t>
            </a:r>
          </a:p>
        </p:txBody>
      </p:sp>
    </p:spTree>
    <p:extLst>
      <p:ext uri="{BB962C8B-B14F-4D97-AF65-F5344CB8AC3E}">
        <p14:creationId xmlns:p14="http://schemas.microsoft.com/office/powerpoint/2010/main" val="1993225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9E61D-078E-BA9F-4DF4-0461182CB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40107-9CA2-2F49-85D5-2992244B9698}"/>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5A105244-C251-D10B-3FED-EC19388A17B0}"/>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Οι Ευρωπαϊκές Στρατηγικές για την Απασχόληση: </a:t>
            </a:r>
          </a:p>
          <a:p>
            <a:pPr marL="0" indent="0" algn="ctr">
              <a:buNone/>
            </a:pPr>
            <a:r>
              <a:rPr lang="el-GR" sz="2800" b="1" dirty="0"/>
              <a:t>ΕΣΑ- Λουξεμβούργο 1997</a:t>
            </a:r>
          </a:p>
          <a:p>
            <a:pPr marL="0" indent="0" algn="ctr">
              <a:buNone/>
            </a:pPr>
            <a:r>
              <a:rPr lang="el-GR" sz="2800" b="1" dirty="0"/>
              <a:t>Νομική βάση: Συνθήκη Αμστερνταμ </a:t>
            </a:r>
          </a:p>
          <a:p>
            <a:pPr marL="0" indent="0" algn="ctr">
              <a:buNone/>
            </a:pPr>
            <a:endParaRPr lang="el-GR" sz="2800" b="1" dirty="0"/>
          </a:p>
          <a:p>
            <a:pPr marL="0" indent="0" algn="just">
              <a:buNone/>
            </a:pPr>
            <a:r>
              <a:rPr lang="el-GR" sz="2800" b="1" dirty="0"/>
              <a:t> Παρακολούθηση: </a:t>
            </a:r>
          </a:p>
          <a:p>
            <a:pPr marL="0" indent="0" algn="just">
              <a:buNone/>
            </a:pPr>
            <a:r>
              <a:rPr lang="el-GR" sz="2800" b="1" dirty="0"/>
              <a:t>                          κράτη μέλη: ΕΣΔΑ</a:t>
            </a:r>
          </a:p>
          <a:p>
            <a:pPr marL="0" indent="0" algn="just">
              <a:buNone/>
            </a:pPr>
            <a:r>
              <a:rPr lang="el-GR" sz="2800" b="1" dirty="0"/>
              <a:t>                          Επιτροπή: συστάσεις και συγκριτική αξιολόγηση</a:t>
            </a:r>
          </a:p>
          <a:p>
            <a:pPr algn="just">
              <a:buFontTx/>
              <a:buChar char="-"/>
            </a:pPr>
            <a:r>
              <a:rPr lang="el-GR" sz="2800" b="1" dirty="0"/>
              <a:t>  </a:t>
            </a:r>
          </a:p>
        </p:txBody>
      </p:sp>
      <p:sp>
        <p:nvSpPr>
          <p:cNvPr id="5" name="4 - Ορθογώνιο">
            <a:extLst>
              <a:ext uri="{FF2B5EF4-FFF2-40B4-BE49-F238E27FC236}">
                <a16:creationId xmlns:a16="http://schemas.microsoft.com/office/drawing/2014/main" id="{0B449783-59BF-FA12-2B3F-BB7929787C4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42663507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6AB78-B03E-24A4-B02C-47026F848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DF2A6-1EFC-04E4-1215-5E9DBBFF5C6C}"/>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C78F031-912F-F50D-93A7-194F74F3E6CA}"/>
              </a:ext>
            </a:extLst>
          </p:cNvPr>
          <p:cNvSpPr>
            <a:spLocks noGrp="1"/>
          </p:cNvSpPr>
          <p:nvPr>
            <p:ph idx="1"/>
          </p:nvPr>
        </p:nvSpPr>
        <p:spPr>
          <a:xfrm>
            <a:off x="434222" y="878541"/>
            <a:ext cx="11323555" cy="5611557"/>
          </a:xfrm>
        </p:spPr>
        <p:txBody>
          <a:bodyPr>
            <a:normAutofit fontScale="92500" lnSpcReduction="1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Οι Ευρωπαϊκές Στρατηγικές για την Απασχόληση: </a:t>
            </a:r>
          </a:p>
          <a:p>
            <a:pPr marL="0" indent="0" algn="ctr">
              <a:buNone/>
            </a:pPr>
            <a:r>
              <a:rPr lang="el-GR" sz="2800" b="1" dirty="0"/>
              <a:t>Στρατηγική της Λισαβόνας  (2000- 2010)</a:t>
            </a:r>
          </a:p>
          <a:p>
            <a:pPr marL="0" indent="0" algn="just">
              <a:buNone/>
            </a:pPr>
            <a:r>
              <a:rPr lang="el-GR" sz="2800" b="1" dirty="0"/>
              <a:t>Στόχος: να γίνει η ΕΕ έως το 2010   </a:t>
            </a:r>
            <a:r>
              <a:rPr lang="el-GR" sz="2800" dirty="0"/>
              <a:t>«</a:t>
            </a:r>
            <a:r>
              <a:rPr lang="el-GR" sz="2800" i="1" dirty="0"/>
              <a:t>η πιο ανταγωνιστική και δυναμική οικονομία της γνώσης στον κόσμο, με περισσότερες και καλύτερες θέσεις εργασίας και μεγαλύτερη κοινωνική συνοχή</a:t>
            </a:r>
            <a:r>
              <a:rPr lang="el-GR" sz="2800" dirty="0"/>
              <a:t>.»</a:t>
            </a:r>
          </a:p>
          <a:p>
            <a:pPr marL="0" indent="0" algn="just">
              <a:buNone/>
            </a:pPr>
            <a:r>
              <a:rPr lang="el-GR" sz="2800" b="1" dirty="0"/>
              <a:t>Επιμέρους  στόχοι: </a:t>
            </a:r>
          </a:p>
          <a:p>
            <a:pPr marL="0" indent="0" algn="just">
              <a:buNone/>
            </a:pPr>
            <a:r>
              <a:rPr lang="el-GR" sz="2800" b="1" dirty="0"/>
              <a:t>  - Απασχόληση: 70% για το σύνολο, 60% για τις γυναίκες, 50% για 55+</a:t>
            </a:r>
          </a:p>
          <a:p>
            <a:pPr marL="0" indent="0" algn="just">
              <a:buNone/>
            </a:pPr>
            <a:r>
              <a:rPr lang="el-GR" sz="2800" b="1" dirty="0"/>
              <a:t>  - Επένδυση στο ανθρώπινο κεφάλαιο</a:t>
            </a:r>
          </a:p>
          <a:p>
            <a:pPr marL="0" indent="0" algn="just">
              <a:buNone/>
            </a:pPr>
            <a:r>
              <a:rPr lang="el-GR" sz="2800" b="1" dirty="0"/>
              <a:t>  - </a:t>
            </a:r>
            <a:r>
              <a:rPr lang="en-US" sz="2800" b="1" dirty="0"/>
              <a:t>Flexicurity</a:t>
            </a:r>
          </a:p>
          <a:p>
            <a:pPr marL="0" indent="0" algn="just">
              <a:buNone/>
            </a:pPr>
            <a:r>
              <a:rPr lang="en-US" sz="2800" b="1" dirty="0"/>
              <a:t>  - </a:t>
            </a:r>
            <a:r>
              <a:rPr lang="el-GR" sz="2800" b="1" dirty="0"/>
              <a:t>Μείωση της φτώχειας και του κοινωνικού αποκλεισμού</a:t>
            </a:r>
          </a:p>
          <a:p>
            <a:pPr marL="0" indent="0" algn="just">
              <a:buNone/>
            </a:pPr>
            <a:r>
              <a:rPr lang="el-GR" sz="2800" b="1" dirty="0"/>
              <a:t>  - Διασύνδεση απασχόλησης –καινοτομίας – εκπαίδευσης</a:t>
            </a:r>
          </a:p>
        </p:txBody>
      </p:sp>
      <p:sp>
        <p:nvSpPr>
          <p:cNvPr id="5" name="4 - Ορθογώνιο">
            <a:extLst>
              <a:ext uri="{FF2B5EF4-FFF2-40B4-BE49-F238E27FC236}">
                <a16:creationId xmlns:a16="http://schemas.microsoft.com/office/drawing/2014/main" id="{AE62D060-0718-217C-C188-9195FD06C3E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496777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9C522-DA49-DC42-C7BC-A7DE6B006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0AD64-1A29-A857-6EAA-460A02EABF79}"/>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D38E90A-2387-5988-1636-2BFC4432FF3B}"/>
              </a:ext>
            </a:extLst>
          </p:cNvPr>
          <p:cNvSpPr>
            <a:spLocks noGrp="1"/>
          </p:cNvSpPr>
          <p:nvPr>
            <p:ph idx="1"/>
          </p:nvPr>
        </p:nvSpPr>
        <p:spPr>
          <a:xfrm>
            <a:off x="434222" y="878541"/>
            <a:ext cx="11323555" cy="5611557"/>
          </a:xfrm>
        </p:spPr>
        <p:txBody>
          <a:bodyPr>
            <a:normAutofit fontScale="70000" lnSpcReduction="20000"/>
          </a:bodyPr>
          <a:lstStyle/>
          <a:p>
            <a:pPr marL="0" indent="0" algn="just">
              <a:buNone/>
            </a:pPr>
            <a:r>
              <a:rPr lang="el-GR" sz="3600" b="1" dirty="0"/>
              <a:t>Νομική βάση για πολιτική απασχόλησης στην ΕΕ:</a:t>
            </a:r>
          </a:p>
          <a:p>
            <a:pPr marL="0" indent="0" algn="just">
              <a:buNone/>
            </a:pPr>
            <a:endParaRPr lang="el-GR" sz="1600" b="1" dirty="0"/>
          </a:p>
          <a:p>
            <a:pPr marL="0" indent="0" algn="just">
              <a:buNone/>
            </a:pPr>
            <a:r>
              <a:rPr lang="el-GR" sz="3600" b="1" dirty="0"/>
              <a:t>Οι Ευρωπαϊκές Στρατηγικές για την Απασχόληση: </a:t>
            </a:r>
          </a:p>
          <a:p>
            <a:pPr marL="0" indent="0" algn="ctr">
              <a:buNone/>
            </a:pPr>
            <a:r>
              <a:rPr lang="el-GR" sz="3600" b="1" dirty="0"/>
              <a:t>Στρατηγική «Ευρώπη 2020»</a:t>
            </a:r>
          </a:p>
          <a:p>
            <a:pPr marL="514350" indent="-514350" algn="just">
              <a:lnSpc>
                <a:spcPct val="120000"/>
              </a:lnSpc>
              <a:buSzPct val="83000"/>
            </a:pPr>
            <a:r>
              <a:rPr lang="el-GR" sz="3600" b="1" dirty="0">
                <a:sym typeface="Calibri" pitchFamily="34" charset="0"/>
              </a:rPr>
              <a:t>- 3 προτεραιότητες:   </a:t>
            </a:r>
            <a:r>
              <a:rPr lang="el-GR" sz="3600" b="1" dirty="0"/>
              <a:t>«</a:t>
            </a:r>
            <a:r>
              <a:rPr lang="en-US" sz="3600" b="1" i="1" dirty="0"/>
              <a:t>smart, sustainable, inclusive growth</a:t>
            </a:r>
            <a:r>
              <a:rPr lang="el-GR" sz="3600" b="1" dirty="0"/>
              <a:t>»</a:t>
            </a:r>
            <a:endParaRPr lang="el-GR" sz="3600" b="1" dirty="0">
              <a:sym typeface="Calibri" pitchFamily="34" charset="0"/>
            </a:endParaRPr>
          </a:p>
          <a:p>
            <a:pPr marL="0" indent="0" algn="just">
              <a:lnSpc>
                <a:spcPct val="120000"/>
              </a:lnSpc>
              <a:buSzPct val="83000"/>
              <a:buNone/>
            </a:pPr>
            <a:r>
              <a:rPr lang="el-GR" sz="3600" b="1" dirty="0">
                <a:sym typeface="Calibri" pitchFamily="34" charset="0"/>
              </a:rPr>
              <a:t>       - 5 πρωταρχικοί στόχοι  </a:t>
            </a:r>
          </a:p>
          <a:p>
            <a:pPr marL="0" indent="0" algn="just">
              <a:lnSpc>
                <a:spcPct val="120000"/>
              </a:lnSpc>
              <a:buSzPct val="83000"/>
              <a:buNone/>
            </a:pPr>
            <a:r>
              <a:rPr lang="el-GR" sz="3600" b="1" dirty="0">
                <a:sym typeface="Calibri" pitchFamily="34" charset="0"/>
              </a:rPr>
              <a:t>       - Εμβληματικές πρωτοβουλίες</a:t>
            </a:r>
          </a:p>
          <a:p>
            <a:pPr marL="0" indent="0" algn="just">
              <a:lnSpc>
                <a:spcPct val="120000"/>
              </a:lnSpc>
              <a:buSzPct val="83000"/>
              <a:buNone/>
            </a:pPr>
            <a:r>
              <a:rPr lang="el-GR" sz="3600" b="1" dirty="0">
                <a:sym typeface="Calibri" pitchFamily="34" charset="0"/>
              </a:rPr>
              <a:t>       - Κατευθυντήριες Γραμμές           </a:t>
            </a:r>
          </a:p>
          <a:p>
            <a:pPr marL="0" indent="0" algn="just">
              <a:lnSpc>
                <a:spcPct val="120000"/>
              </a:lnSpc>
              <a:buSzPct val="83000"/>
            </a:pPr>
            <a:r>
              <a:rPr lang="el-GR" sz="3600" b="1" dirty="0">
                <a:sym typeface="Calibri" pitchFamily="34" charset="0"/>
              </a:rPr>
              <a:t>      Εργαλεία παρακολούθησης και αξιολόγησης: ΕΠΜ (</a:t>
            </a:r>
            <a:r>
              <a:rPr lang="en-US" sz="3600" b="1" dirty="0">
                <a:sym typeface="Calibri" pitchFamily="34" charset="0"/>
              </a:rPr>
              <a:t>NRP),</a:t>
            </a:r>
          </a:p>
          <a:p>
            <a:pPr marL="0" indent="0" algn="just">
              <a:lnSpc>
                <a:spcPct val="120000"/>
              </a:lnSpc>
              <a:buSzPct val="83000"/>
              <a:buNone/>
            </a:pPr>
            <a:r>
              <a:rPr lang="en-US" sz="3600" b="1" dirty="0">
                <a:sym typeface="Calibri" pitchFamily="34" charset="0"/>
              </a:rPr>
              <a:t>                           EKE (NSR), SPPM, EPM, Scoreboard, Trends to watch,</a:t>
            </a:r>
          </a:p>
          <a:p>
            <a:pPr marL="0" indent="0" algn="just">
              <a:lnSpc>
                <a:spcPct val="120000"/>
              </a:lnSpc>
              <a:buSzPct val="83000"/>
              <a:buNone/>
            </a:pPr>
            <a:r>
              <a:rPr lang="el-GR" sz="3600" b="1" dirty="0">
                <a:sym typeface="Calibri" pitchFamily="34" charset="0"/>
              </a:rPr>
              <a:t>                           Ευρωπαϊκό εξάμηνο</a:t>
            </a:r>
          </a:p>
          <a:p>
            <a:pPr marL="0" indent="0" algn="just">
              <a:lnSpc>
                <a:spcPct val="120000"/>
              </a:lnSpc>
              <a:buSzPct val="83000"/>
              <a:buNone/>
            </a:pPr>
            <a:r>
              <a:rPr lang="el-GR" sz="3600" b="1" dirty="0">
                <a:sym typeface="Calibri" pitchFamily="34" charset="0"/>
              </a:rPr>
              <a:t>                           Συστάσεις (</a:t>
            </a:r>
            <a:r>
              <a:rPr lang="en-US" sz="3600" b="1" dirty="0">
                <a:sym typeface="Calibri" pitchFamily="34" charset="0"/>
              </a:rPr>
              <a:t>CSR</a:t>
            </a:r>
            <a:r>
              <a:rPr lang="el-GR" sz="3600" b="1" dirty="0">
                <a:sym typeface="Calibri" pitchFamily="34" charset="0"/>
              </a:rPr>
              <a:t>)</a:t>
            </a:r>
            <a:r>
              <a:rPr lang="el-GR" sz="3300" b="1" dirty="0"/>
              <a:t> </a:t>
            </a:r>
            <a:endParaRPr lang="el-GR" sz="2800" b="1" dirty="0"/>
          </a:p>
        </p:txBody>
      </p:sp>
      <p:sp>
        <p:nvSpPr>
          <p:cNvPr id="5" name="4 - Ορθογώνιο">
            <a:extLst>
              <a:ext uri="{FF2B5EF4-FFF2-40B4-BE49-F238E27FC236}">
                <a16:creationId xmlns:a16="http://schemas.microsoft.com/office/drawing/2014/main" id="{D05287C4-C8D9-A89C-F810-702937590654}"/>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42604567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DB13E-E4C2-B7E9-9449-03CE17B63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1912E0-095F-78D6-DB0F-DBA126416E7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2CE717D-79ED-F0D0-3171-7D9A91250296}"/>
              </a:ext>
            </a:extLst>
          </p:cNvPr>
          <p:cNvSpPr>
            <a:spLocks noGrp="1"/>
          </p:cNvSpPr>
          <p:nvPr>
            <p:ph idx="1"/>
          </p:nvPr>
        </p:nvSpPr>
        <p:spPr>
          <a:xfrm>
            <a:off x="434222" y="878541"/>
            <a:ext cx="11323555" cy="5611557"/>
          </a:xfrm>
        </p:spPr>
        <p:txBody>
          <a:bodyPr>
            <a:normAutofit fontScale="85000" lnSpcReduction="10000"/>
          </a:bodyPr>
          <a:lstStyle/>
          <a:p>
            <a:pPr marL="0" indent="0" algn="just">
              <a:buNone/>
            </a:pPr>
            <a:r>
              <a:rPr lang="el-GR" sz="3600" b="1" dirty="0"/>
              <a:t>Νομική βάση για πολιτική απασχόλησης στην ΕΕ:</a:t>
            </a:r>
          </a:p>
          <a:p>
            <a:pPr marL="0" indent="0" algn="just">
              <a:buNone/>
            </a:pPr>
            <a:endParaRPr lang="el-GR" sz="1600" b="1" dirty="0"/>
          </a:p>
          <a:p>
            <a:pPr marL="0" indent="0" algn="just">
              <a:buNone/>
            </a:pPr>
            <a:r>
              <a:rPr lang="el-GR" sz="3600" b="1" dirty="0"/>
              <a:t>Οι Ευρωπαϊκές Στρατηγικές για την Απασχόληση: </a:t>
            </a:r>
          </a:p>
          <a:p>
            <a:pPr marL="0" indent="0" algn="ctr">
              <a:buNone/>
            </a:pPr>
            <a:r>
              <a:rPr lang="el-GR" sz="3600" b="1" dirty="0"/>
              <a:t>Στρατηγική «Ευρώπη 2020»</a:t>
            </a:r>
            <a:endParaRPr lang="el-GR" sz="9600" b="1" dirty="0"/>
          </a:p>
          <a:p>
            <a:pPr marL="0" indent="0">
              <a:buNone/>
            </a:pPr>
            <a:r>
              <a:rPr lang="el-GR" sz="3600" b="1" dirty="0"/>
              <a:t>3 προτεραιότητες</a:t>
            </a:r>
            <a:r>
              <a:rPr lang="el-GR" sz="3600" dirty="0"/>
              <a:t>:</a:t>
            </a:r>
          </a:p>
          <a:p>
            <a:pPr lvl="0"/>
            <a:r>
              <a:rPr lang="el-GR" sz="3600" b="1" dirty="0"/>
              <a:t>Έξυπνη ανάπτυξη: </a:t>
            </a:r>
            <a:r>
              <a:rPr lang="el-GR" sz="3600" dirty="0"/>
              <a:t>οικονοµία βασισμένη στη γνώση και την καινοτοµία)</a:t>
            </a:r>
          </a:p>
          <a:p>
            <a:pPr lvl="0"/>
            <a:r>
              <a:rPr lang="el-GR" sz="3600" b="1" dirty="0"/>
              <a:t>Βιώσιμη ανάπτυξη: </a:t>
            </a:r>
            <a:r>
              <a:rPr lang="el-GR" sz="3600" dirty="0"/>
              <a:t>προώθηση πιο αποδοτικής χρήσης πόρων, πιο πράσινης και πιο ανταγωνιστκής οικονομίας</a:t>
            </a:r>
          </a:p>
          <a:p>
            <a:pPr lvl="0"/>
            <a:r>
              <a:rPr lang="el-GR" sz="3600" b="1" dirty="0"/>
              <a:t>Ανάπτυξη χωρίς αποκλεισμούς</a:t>
            </a:r>
            <a:r>
              <a:rPr lang="el-GR" sz="3600" dirty="0"/>
              <a:t>: οικονομία με υψηλή απασχόληση που θα επιτυγχάνει κοινωνική και εδαφική συνοχή.</a:t>
            </a:r>
          </a:p>
          <a:p>
            <a:pPr marL="0" indent="0" algn="ctr">
              <a:buNone/>
            </a:pPr>
            <a:endParaRPr lang="el-GR" sz="3600" b="1" dirty="0"/>
          </a:p>
        </p:txBody>
      </p:sp>
      <p:sp>
        <p:nvSpPr>
          <p:cNvPr id="5" name="4 - Ορθογώνιο">
            <a:extLst>
              <a:ext uri="{FF2B5EF4-FFF2-40B4-BE49-F238E27FC236}">
                <a16:creationId xmlns:a16="http://schemas.microsoft.com/office/drawing/2014/main" id="{BDC8720D-C2AE-5DAD-5B36-871113E62B3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78903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02F82-DE13-6856-8E08-032103501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36520-D508-2CD3-3F40-E220B8F323C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C0E27636-E230-8C1B-24DA-B4C6C3FA6E92}"/>
              </a:ext>
            </a:extLst>
          </p:cNvPr>
          <p:cNvSpPr>
            <a:spLocks noGrp="1"/>
          </p:cNvSpPr>
          <p:nvPr>
            <p:ph idx="1"/>
          </p:nvPr>
        </p:nvSpPr>
        <p:spPr>
          <a:xfrm>
            <a:off x="434222" y="878541"/>
            <a:ext cx="11323555" cy="5611557"/>
          </a:xfrm>
        </p:spPr>
        <p:txBody>
          <a:bodyPr>
            <a:normAutofit fontScale="85000" lnSpcReduction="10000"/>
          </a:bodyPr>
          <a:lstStyle/>
          <a:p>
            <a:pPr marL="0" indent="0" algn="just">
              <a:buNone/>
            </a:pPr>
            <a:r>
              <a:rPr lang="el-GR" sz="3600" b="1" dirty="0"/>
              <a:t>Νομική βάση για πολιτική απασχόλησης στην ΕΕ:</a:t>
            </a:r>
          </a:p>
          <a:p>
            <a:pPr marL="0" indent="0" algn="just">
              <a:buNone/>
            </a:pPr>
            <a:endParaRPr lang="el-GR" sz="1600" b="1" dirty="0"/>
          </a:p>
          <a:p>
            <a:pPr marL="0" indent="0" algn="just">
              <a:buNone/>
            </a:pPr>
            <a:r>
              <a:rPr lang="el-GR" sz="3600" b="1" dirty="0"/>
              <a:t>Οι Ευρωπαϊκές Στρατηγικές για την Απασχόληση: </a:t>
            </a:r>
          </a:p>
          <a:p>
            <a:pPr marL="0" indent="0" algn="ctr">
              <a:buNone/>
            </a:pPr>
            <a:r>
              <a:rPr lang="el-GR" sz="3600" b="1" dirty="0"/>
              <a:t>Στρατηγική «Ευρώπη 2020»</a:t>
            </a:r>
            <a:endParaRPr lang="el-GR" sz="9600" b="1" dirty="0"/>
          </a:p>
          <a:p>
            <a:pPr marL="0" indent="0">
              <a:buNone/>
            </a:pPr>
            <a:r>
              <a:rPr lang="el-GR" sz="3600" b="1" dirty="0"/>
              <a:t>3 προτεραιότητες</a:t>
            </a:r>
            <a:r>
              <a:rPr lang="el-GR" sz="3600" dirty="0"/>
              <a:t>:</a:t>
            </a:r>
          </a:p>
          <a:p>
            <a:pPr lvl="0"/>
            <a:r>
              <a:rPr lang="el-GR" sz="3600" b="1" dirty="0"/>
              <a:t>Έξυπνη ανάπτυξη: </a:t>
            </a:r>
            <a:r>
              <a:rPr lang="el-GR" sz="3600" dirty="0"/>
              <a:t>οικονοµία βασισμένη στη γνώση και την καινοτοµία)</a:t>
            </a:r>
          </a:p>
          <a:p>
            <a:pPr lvl="0"/>
            <a:r>
              <a:rPr lang="el-GR" sz="3600" b="1" dirty="0"/>
              <a:t>Βιώσιμη ανάπτυξη: </a:t>
            </a:r>
            <a:r>
              <a:rPr lang="el-GR" sz="3600" dirty="0"/>
              <a:t>προώθηση πιο αποδοτικής χρήσης πόρων, πιο πράσινης και πιο ανταγωνιστκής οικονομίας</a:t>
            </a:r>
          </a:p>
          <a:p>
            <a:pPr lvl="0"/>
            <a:r>
              <a:rPr lang="el-GR" sz="3600" b="1" dirty="0"/>
              <a:t>Ανάπτυξη χωρίς αποκλεισμούς</a:t>
            </a:r>
            <a:r>
              <a:rPr lang="el-GR" sz="3600" dirty="0"/>
              <a:t>: οικονομία με υψηλή απασχόληση που θα επιτυγχάνει κοινωνική και εδαφική συνοχή.</a:t>
            </a:r>
          </a:p>
          <a:p>
            <a:pPr marL="0" indent="0" algn="ctr">
              <a:buNone/>
            </a:pPr>
            <a:endParaRPr lang="el-GR" sz="3600" b="1" dirty="0"/>
          </a:p>
        </p:txBody>
      </p:sp>
      <p:sp>
        <p:nvSpPr>
          <p:cNvPr id="5" name="4 - Ορθογώνιο">
            <a:extLst>
              <a:ext uri="{FF2B5EF4-FFF2-40B4-BE49-F238E27FC236}">
                <a16:creationId xmlns:a16="http://schemas.microsoft.com/office/drawing/2014/main" id="{9EFB1B31-AD5B-12A1-797E-84604A0F0C44}"/>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06782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1FEDC-D136-D15C-3B69-AB5CC7689C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1C47F3-841E-1C18-C3B2-B4DDDC96B688}"/>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D68F329A-8DFC-73DC-B3F1-37175C5D6001}"/>
              </a:ext>
            </a:extLst>
          </p:cNvPr>
          <p:cNvSpPr>
            <a:spLocks noGrp="1"/>
          </p:cNvSpPr>
          <p:nvPr>
            <p:ph idx="1"/>
          </p:nvPr>
        </p:nvSpPr>
        <p:spPr>
          <a:xfrm>
            <a:off x="434222" y="878541"/>
            <a:ext cx="11323555" cy="5815222"/>
          </a:xfrm>
        </p:spPr>
        <p:txBody>
          <a:bodyPr>
            <a:normAutofit fontScale="77500" lnSpcReduction="20000"/>
          </a:bodyPr>
          <a:lstStyle/>
          <a:p>
            <a:pPr marL="0" indent="0" algn="just">
              <a:buNone/>
            </a:pPr>
            <a:r>
              <a:rPr lang="el-GR" sz="3300" b="1" dirty="0"/>
              <a:t>Νομική βάση για πολιτική απασχόλησης στην ΕΕ</a:t>
            </a:r>
            <a:r>
              <a:rPr lang="el-GR" sz="2800" b="1" dirty="0"/>
              <a:t>:</a:t>
            </a:r>
          </a:p>
          <a:p>
            <a:pPr marL="0" indent="0" algn="just">
              <a:buNone/>
            </a:pPr>
            <a:endParaRPr lang="el-GR" sz="2800" b="1" dirty="0"/>
          </a:p>
          <a:p>
            <a:pPr algn="just"/>
            <a:r>
              <a:rPr lang="el-GR" sz="2800" b="1" dirty="0"/>
              <a:t>ΣΕΕ  (θέση σε ισχύ: 01.01.2009)</a:t>
            </a:r>
          </a:p>
          <a:p>
            <a:pPr marL="0" indent="0" algn="just">
              <a:buNone/>
            </a:pPr>
            <a:r>
              <a:rPr lang="el-GR" sz="2800" b="1" dirty="0"/>
              <a:t>   Άρθρο 3</a:t>
            </a:r>
          </a:p>
          <a:p>
            <a:pPr marL="0" indent="0" algn="just">
              <a:buNone/>
            </a:pPr>
            <a:endParaRPr lang="el-GR" sz="900" b="1" dirty="0"/>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   Άρθρα 8-10, 145-150, 156-159, 160, 162-164</a:t>
            </a:r>
          </a:p>
          <a:p>
            <a:pPr marL="0" indent="0" algn="just">
              <a:buNone/>
            </a:pPr>
            <a:endParaRPr lang="el-GR" sz="900" b="1" dirty="0">
              <a:latin typeface="Calibri" panose="020F0502020204030204" pitchFamily="34" charset="0"/>
              <a:cs typeface="Calibri" panose="020F0502020204030204" pitchFamily="34" charset="0"/>
            </a:endParaRPr>
          </a:p>
          <a:p>
            <a:pPr algn="just"/>
            <a:r>
              <a:rPr lang="el-GR" sz="2800" b="1" dirty="0"/>
              <a:t>Ανοιχτή Μέθοδος Συντονισμού</a:t>
            </a:r>
          </a:p>
          <a:p>
            <a:pPr marL="0" indent="0" algn="just">
              <a:buNone/>
            </a:pPr>
            <a:endParaRPr lang="el-GR" sz="800" b="1" dirty="0"/>
          </a:p>
          <a:p>
            <a:pPr algn="just"/>
            <a:r>
              <a:rPr lang="el-GR" sz="2800" b="1" dirty="0"/>
              <a:t>Ευρωπαϊκές Στρατηγικές για την Απασχόληση</a:t>
            </a:r>
          </a:p>
          <a:p>
            <a:pPr marL="0" indent="0" algn="just">
              <a:buNone/>
            </a:pPr>
            <a:endParaRPr lang="el-GR" sz="800" b="1" dirty="0"/>
          </a:p>
          <a:p>
            <a:pPr algn="just"/>
            <a:r>
              <a:rPr lang="el-GR" sz="2800" b="1" dirty="0"/>
              <a:t>Δεσμευτικές νομικές πράξεις</a:t>
            </a:r>
          </a:p>
          <a:p>
            <a:pPr marL="0" indent="0" algn="just">
              <a:buNone/>
            </a:pPr>
            <a:endParaRPr lang="el-GR" sz="700" b="1" dirty="0"/>
          </a:p>
          <a:p>
            <a:pPr algn="just"/>
            <a:r>
              <a:rPr lang="el-GR" sz="2800" b="1" dirty="0"/>
              <a:t>Συντονισμός μέσω συστάσεων και άλλων πρωτοβουλιών πολιτικής</a:t>
            </a:r>
          </a:p>
          <a:p>
            <a:pPr marL="0" indent="0" algn="just">
              <a:buNone/>
            </a:pPr>
            <a:endParaRPr lang="el-GR" sz="700" b="1" dirty="0"/>
          </a:p>
          <a:p>
            <a:pPr algn="just"/>
            <a:r>
              <a:rPr lang="el-GR" sz="2800" b="1" dirty="0"/>
              <a:t>Ο ρόλος των θεσμικών οργάνων</a:t>
            </a:r>
          </a:p>
          <a:p>
            <a:pPr algn="just"/>
            <a:endParaRPr lang="el-GR" sz="2800" b="1" dirty="0"/>
          </a:p>
        </p:txBody>
      </p:sp>
      <p:sp>
        <p:nvSpPr>
          <p:cNvPr id="5" name="4 - Ορθογώνιο">
            <a:extLst>
              <a:ext uri="{FF2B5EF4-FFF2-40B4-BE49-F238E27FC236}">
                <a16:creationId xmlns:a16="http://schemas.microsoft.com/office/drawing/2014/main" id="{B720FD89-E69E-6BD3-A7FE-373DB2B50D62}"/>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7022496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7BED9-E49B-4B52-D186-DF6B4F3FCD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89FE7F-9DB8-7BC4-B7A7-429B3A31762F}"/>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61E636B0-4A7C-B583-2188-68C90DD3A189}"/>
              </a:ext>
            </a:extLst>
          </p:cNvPr>
          <p:cNvSpPr>
            <a:spLocks noGrp="1"/>
          </p:cNvSpPr>
          <p:nvPr>
            <p:ph idx="1"/>
          </p:nvPr>
        </p:nvSpPr>
        <p:spPr>
          <a:xfrm>
            <a:off x="434222" y="878541"/>
            <a:ext cx="11323555" cy="5611557"/>
          </a:xfrm>
        </p:spPr>
        <p:txBody>
          <a:bodyPr>
            <a:normAutofit fontScale="775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Οι Ευρωπαϊκές Στρατηγικές για την Απασχόληση: </a:t>
            </a:r>
          </a:p>
          <a:p>
            <a:pPr marL="0" indent="0" algn="ctr">
              <a:buNone/>
            </a:pPr>
            <a:r>
              <a:rPr lang="el-GR" sz="2800" b="1" dirty="0"/>
              <a:t>Στρατηγική «Ευρώπη 2020»</a:t>
            </a:r>
          </a:p>
          <a:p>
            <a:pPr marL="0" indent="0" algn="just">
              <a:buNone/>
            </a:pPr>
            <a:r>
              <a:rPr lang="el-GR" sz="2800" b="1" dirty="0"/>
              <a:t>Κεντρικός στόχος: «</a:t>
            </a:r>
            <a:r>
              <a:rPr lang="en-US" sz="2800" b="1" i="1" dirty="0"/>
              <a:t>smart, sustainable, inclusive growth</a:t>
            </a:r>
            <a:r>
              <a:rPr lang="el-GR" sz="2800" b="1" dirty="0"/>
              <a:t>»</a:t>
            </a:r>
          </a:p>
          <a:p>
            <a:pPr marL="0" indent="0" algn="just">
              <a:buNone/>
            </a:pPr>
            <a:r>
              <a:rPr lang="el-GR" sz="2800" b="1" dirty="0"/>
              <a:t>5 στόχοι έως το 2020: </a:t>
            </a:r>
          </a:p>
          <a:p>
            <a:pPr marL="0" indent="0" algn="just">
              <a:buNone/>
            </a:pPr>
            <a:r>
              <a:rPr lang="el-GR" sz="2800" b="1" dirty="0"/>
              <a:t>    - Απασχόληση: τουλάχιστον 75% (20-64)</a:t>
            </a:r>
          </a:p>
          <a:p>
            <a:pPr marL="0" indent="0" algn="just">
              <a:buNone/>
            </a:pPr>
            <a:r>
              <a:rPr lang="el-GR" sz="2800" b="1" dirty="0"/>
              <a:t>    - Κλίμα και ενέργεια: μείωση εκπομπών αεριων θερμοκηπίου, αύξηση </a:t>
            </a:r>
          </a:p>
          <a:p>
            <a:pPr marL="0" indent="0" algn="just">
              <a:buNone/>
            </a:pPr>
            <a:r>
              <a:rPr lang="el-GR" sz="2800" b="1" dirty="0"/>
              <a:t>                                           ανανεώσιμων πηγών ενέργειας, βελτίωση ενεργειακής </a:t>
            </a:r>
          </a:p>
          <a:p>
            <a:pPr marL="0" indent="0" algn="just">
              <a:buNone/>
            </a:pPr>
            <a:r>
              <a:rPr lang="el-GR" sz="2800" b="1" dirty="0"/>
              <a:t>                                           απόδοσης (20-20-20)</a:t>
            </a:r>
          </a:p>
          <a:p>
            <a:pPr marL="0" indent="0" algn="just">
              <a:buNone/>
            </a:pPr>
            <a:r>
              <a:rPr lang="el-GR" sz="2800" b="1" dirty="0"/>
              <a:t>    - Εκπαίδευση: μείωση σχολικής διαρροής (10%), αύξηση τουλάχιστον στο 40% των </a:t>
            </a:r>
          </a:p>
          <a:p>
            <a:pPr marL="0" indent="0" algn="just">
              <a:buNone/>
            </a:pPr>
            <a:r>
              <a:rPr lang="el-GR" sz="2800" b="1" dirty="0"/>
              <a:t>                               νέων στην τριτοβάθμια εκπαίδευση</a:t>
            </a:r>
          </a:p>
          <a:p>
            <a:pPr marL="0" indent="0" algn="just">
              <a:buNone/>
            </a:pPr>
            <a:r>
              <a:rPr lang="el-GR" sz="2800" b="1" dirty="0"/>
              <a:t>    - Κοινωνικη ένταξη: Μείωση κατά 20 εκατ. του αριθμού των ατόμων που απειλούνται από </a:t>
            </a:r>
          </a:p>
          <a:p>
            <a:pPr marL="0" indent="0" algn="just">
              <a:buNone/>
            </a:pPr>
            <a:r>
              <a:rPr lang="el-GR" sz="2800" b="1" dirty="0"/>
              <a:t>                                         φτώχεια και κοινωνικό αποκλεισμό</a:t>
            </a:r>
          </a:p>
          <a:p>
            <a:pPr marL="0" indent="0" algn="just">
              <a:buNone/>
            </a:pPr>
            <a:r>
              <a:rPr lang="el-GR" sz="2800" b="1" dirty="0"/>
              <a:t>  </a:t>
            </a:r>
          </a:p>
        </p:txBody>
      </p:sp>
      <p:sp>
        <p:nvSpPr>
          <p:cNvPr id="5" name="4 - Ορθογώνιο">
            <a:extLst>
              <a:ext uri="{FF2B5EF4-FFF2-40B4-BE49-F238E27FC236}">
                <a16:creationId xmlns:a16="http://schemas.microsoft.com/office/drawing/2014/main" id="{56A7B13F-7D36-4AFB-816E-FE76C9804AB6}"/>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581440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7F9A6-0277-8A05-596F-022F52945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DDABF-D9D3-975E-6EB2-6463DBADE1E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18857999-46B2-2DB9-F412-E4998CCA0E8C}"/>
              </a:ext>
            </a:extLst>
          </p:cNvPr>
          <p:cNvSpPr>
            <a:spLocks noGrp="1"/>
          </p:cNvSpPr>
          <p:nvPr>
            <p:ph idx="1"/>
          </p:nvPr>
        </p:nvSpPr>
        <p:spPr>
          <a:xfrm>
            <a:off x="434222" y="878541"/>
            <a:ext cx="11323555" cy="5611557"/>
          </a:xfrm>
        </p:spPr>
        <p:txBody>
          <a:bodyPr>
            <a:noAutofit/>
          </a:bodyPr>
          <a:lstStyle/>
          <a:p>
            <a:pPr marL="0" indent="0" algn="just">
              <a:buNone/>
            </a:pPr>
            <a:r>
              <a:rPr lang="el-GR" sz="2400" b="1" dirty="0"/>
              <a:t> </a:t>
            </a:r>
          </a:p>
          <a:p>
            <a:pPr marL="0" indent="0" algn="ctr">
              <a:buNone/>
            </a:pPr>
            <a:endParaRPr lang="el-GR" sz="2400" b="1" dirty="0"/>
          </a:p>
          <a:p>
            <a:pPr marL="0" indent="0" algn="ctr">
              <a:buNone/>
            </a:pPr>
            <a:r>
              <a:rPr lang="el-GR" sz="2400" b="1" dirty="0"/>
              <a:t>Στρατηγική «Ευρώπη 2020»</a:t>
            </a:r>
          </a:p>
          <a:p>
            <a:pPr marL="0" indent="0">
              <a:lnSpc>
                <a:spcPct val="120000"/>
              </a:lnSpc>
              <a:buNone/>
            </a:pPr>
            <a:r>
              <a:rPr lang="el-GR" sz="2400" b="1" dirty="0"/>
              <a:t> Ευρωπαϊκό Εξάμηνο: Διαδικασία συντονισμού και παρακολούθησης της πορείας των κρατών μελών προς τους στόχους της Στρατηγικής «Ευρώπη 2020» (... και όχι μόνο)</a:t>
            </a:r>
          </a:p>
          <a:p>
            <a:r>
              <a:rPr lang="el-GR" sz="2400" b="1" dirty="0"/>
              <a:t>Στάδια του Ευρωπαϊκού Εξαμήνου</a:t>
            </a:r>
          </a:p>
          <a:p>
            <a:pPr>
              <a:spcAft>
                <a:spcPts val="0"/>
              </a:spcAft>
              <a:buNone/>
            </a:pPr>
            <a:r>
              <a:rPr lang="el-GR" sz="2400" b="1" dirty="0"/>
              <a:t>     </a:t>
            </a:r>
            <a:r>
              <a:rPr lang="el-GR" sz="2400" dirty="0"/>
              <a:t>- Δημοσίευση Ετήσιας Επισκόπησης για την Ανάπτυξη </a:t>
            </a:r>
            <a:r>
              <a:rPr lang="en-US" sz="2400" dirty="0"/>
              <a:t>AGS</a:t>
            </a:r>
            <a:r>
              <a:rPr lang="el-GR" sz="2400" dirty="0"/>
              <a:t>   (Τώρα </a:t>
            </a:r>
            <a:r>
              <a:rPr lang="en-US" sz="2400" dirty="0"/>
              <a:t>AGSG)</a:t>
            </a:r>
            <a:r>
              <a:rPr lang="el-GR" sz="2400" dirty="0"/>
              <a:t>(Νοέμβριος)</a:t>
            </a:r>
          </a:p>
          <a:p>
            <a:pPr lvl="0">
              <a:spcAft>
                <a:spcPts val="0"/>
              </a:spcAft>
              <a:buNone/>
            </a:pPr>
            <a:r>
              <a:rPr lang="el-GR" sz="2400" dirty="0"/>
              <a:t>     </a:t>
            </a:r>
            <a:r>
              <a:rPr lang="en-US" sz="2400" dirty="0"/>
              <a:t>- </a:t>
            </a:r>
            <a:r>
              <a:rPr lang="el-GR" sz="2400" dirty="0"/>
              <a:t>Δημοσίευση των </a:t>
            </a:r>
            <a:r>
              <a:rPr lang="en-US" sz="2400" dirty="0"/>
              <a:t>Country Reports</a:t>
            </a:r>
            <a:endParaRPr lang="el-GR" sz="2400" dirty="0"/>
          </a:p>
          <a:p>
            <a:pPr lvl="0">
              <a:spcAft>
                <a:spcPts val="0"/>
              </a:spcAft>
              <a:buNone/>
            </a:pPr>
            <a:r>
              <a:rPr lang="el-GR" sz="2400" dirty="0"/>
              <a:t>     - Διμερείς και πολυμερείς επαφές και εξέταση</a:t>
            </a:r>
            <a:r>
              <a:rPr lang="en-US" sz="2400" dirty="0"/>
              <a:t> (</a:t>
            </a:r>
            <a:r>
              <a:rPr lang="el-GR" sz="2400" dirty="0"/>
              <a:t>μεταξύ κρατών μελών  και Ευρωπαϊκής   </a:t>
            </a:r>
          </a:p>
          <a:p>
            <a:pPr lvl="0">
              <a:spcAft>
                <a:spcPts val="0"/>
              </a:spcAft>
              <a:buNone/>
            </a:pPr>
            <a:r>
              <a:rPr lang="el-GR" sz="2400" dirty="0"/>
              <a:t>       Επιτροπής)</a:t>
            </a:r>
            <a:endParaRPr lang="en-US" sz="2400" dirty="0"/>
          </a:p>
          <a:p>
            <a:pPr lvl="0">
              <a:spcAft>
                <a:spcPts val="0"/>
              </a:spcAft>
              <a:buNone/>
            </a:pPr>
            <a:r>
              <a:rPr lang="en-US" sz="2400" dirty="0"/>
              <a:t>     - </a:t>
            </a:r>
            <a:r>
              <a:rPr lang="el-GR" sz="2400" dirty="0"/>
              <a:t>Εκπόνηση και Υποβολή Εθνικών Προγραμμάτων Μεταρρυθμίσεων  (Απρίλιος)</a:t>
            </a:r>
          </a:p>
          <a:p>
            <a:pPr lvl="0">
              <a:spcAft>
                <a:spcPts val="0"/>
              </a:spcAft>
              <a:buNone/>
            </a:pPr>
            <a:r>
              <a:rPr lang="el-GR" sz="2400" dirty="0"/>
              <a:t>    - Πρόταση Ιδιαίτερων ανά Χώρα Συστάσεων (</a:t>
            </a:r>
            <a:r>
              <a:rPr lang="en-US" sz="2400" dirty="0"/>
              <a:t>Country Specific </a:t>
            </a:r>
            <a:r>
              <a:rPr lang="el-GR" sz="2400" dirty="0"/>
              <a:t> </a:t>
            </a:r>
            <a:r>
              <a:rPr lang="en-US" sz="2400" dirty="0"/>
              <a:t>Recommendations – </a:t>
            </a:r>
            <a:endParaRPr lang="el-GR" sz="2400" dirty="0"/>
          </a:p>
          <a:p>
            <a:pPr lvl="0">
              <a:spcAft>
                <a:spcPts val="0"/>
              </a:spcAft>
              <a:buNone/>
            </a:pPr>
            <a:r>
              <a:rPr lang="el-GR" sz="2400" dirty="0"/>
              <a:t>       </a:t>
            </a:r>
            <a:r>
              <a:rPr lang="en-US" sz="2400" dirty="0"/>
              <a:t>CSRs)</a:t>
            </a:r>
            <a:r>
              <a:rPr lang="el-GR" sz="2400" dirty="0"/>
              <a:t>   (Μάϊος)</a:t>
            </a:r>
          </a:p>
          <a:p>
            <a:pPr lvl="0">
              <a:spcAft>
                <a:spcPts val="0"/>
              </a:spcAft>
              <a:buNone/>
            </a:pPr>
            <a:r>
              <a:rPr lang="el-GR" sz="2400" dirty="0"/>
              <a:t>    - Διάλογος με τα κράτη μέλη (Ιούνιος)</a:t>
            </a:r>
          </a:p>
          <a:p>
            <a:pPr lvl="0">
              <a:spcAft>
                <a:spcPts val="0"/>
              </a:spcAft>
              <a:buNone/>
            </a:pPr>
            <a:r>
              <a:rPr lang="el-GR" sz="2400" dirty="0"/>
              <a:t>     - Υιοθέτηση των Συστάσεων (Ιούνιος</a:t>
            </a:r>
            <a:r>
              <a:rPr lang="el-GR" sz="3100" dirty="0"/>
              <a:t>)</a:t>
            </a:r>
            <a:endParaRPr lang="el-GR" sz="3100" b="1" dirty="0"/>
          </a:p>
          <a:p>
            <a:pPr marL="0" indent="0" algn="just">
              <a:buNone/>
            </a:pPr>
            <a:r>
              <a:rPr lang="el-GR" sz="3100" b="1" dirty="0"/>
              <a:t>  </a:t>
            </a:r>
          </a:p>
        </p:txBody>
      </p:sp>
      <p:sp>
        <p:nvSpPr>
          <p:cNvPr id="5" name="4 - Ορθογώνιο">
            <a:extLst>
              <a:ext uri="{FF2B5EF4-FFF2-40B4-BE49-F238E27FC236}">
                <a16:creationId xmlns:a16="http://schemas.microsoft.com/office/drawing/2014/main" id="{07933835-9C28-EEBD-0732-15B1A12ABAD2}"/>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8048368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25594-06B5-75A6-7F52-A1AECF736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FD0DD-5CA3-B316-A5D8-CBC06C3ECCF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5A912034-1870-20E4-390F-96363CB9B19A}"/>
              </a:ext>
            </a:extLst>
          </p:cNvPr>
          <p:cNvSpPr>
            <a:spLocks noGrp="1"/>
          </p:cNvSpPr>
          <p:nvPr>
            <p:ph idx="1"/>
          </p:nvPr>
        </p:nvSpPr>
        <p:spPr>
          <a:xfrm>
            <a:off x="434222" y="878541"/>
            <a:ext cx="11323555" cy="5611557"/>
          </a:xfrm>
        </p:spPr>
        <p:txBody>
          <a:bodyPr>
            <a:normAutofit fontScale="32500" lnSpcReduction="20000"/>
          </a:bodyPr>
          <a:lstStyle/>
          <a:p>
            <a:pPr marL="0" indent="0" algn="just">
              <a:buNone/>
            </a:pPr>
            <a:r>
              <a:rPr lang="el-GR" sz="9600" b="1" dirty="0"/>
              <a:t>Νομική βάση για πολιτική απασχόλησης στην ΕΕ</a:t>
            </a:r>
          </a:p>
          <a:p>
            <a:pPr marL="0" indent="0" algn="just">
              <a:buNone/>
            </a:pPr>
            <a:r>
              <a:rPr lang="el-GR" sz="9600" b="1" dirty="0"/>
              <a:t>Ευρωπαϊκός Πυλώνας Κοινωνικών Δικαιωμάτων (ΕΠΚΔ)</a:t>
            </a:r>
          </a:p>
          <a:p>
            <a:pPr marL="0" indent="0" algn="just">
              <a:lnSpc>
                <a:spcPct val="120000"/>
              </a:lnSpc>
              <a:buSzPct val="83000"/>
              <a:buNone/>
            </a:pPr>
            <a:r>
              <a:rPr lang="el-GR" sz="9600" b="1" dirty="0"/>
              <a:t> </a:t>
            </a:r>
            <a:r>
              <a:rPr lang="el-GR" sz="9600" dirty="0">
                <a:sym typeface="Calibri" pitchFamily="34" charset="0"/>
              </a:rPr>
              <a:t>Οκτώβριος 2014: Γιούγκερ: «τριπλό Α στα κοινωνικά»</a:t>
            </a:r>
            <a:endParaRPr lang="el-GR" sz="9600" dirty="0"/>
          </a:p>
          <a:p>
            <a:pPr>
              <a:lnSpc>
                <a:spcPct val="120000"/>
              </a:lnSpc>
            </a:pPr>
            <a:r>
              <a:rPr lang="el-GR" sz="9600" dirty="0"/>
              <a:t>«πυξίδα» για την ανανέωση της σύγκλισης</a:t>
            </a:r>
            <a:r>
              <a:rPr lang="en-US" sz="9600" dirty="0"/>
              <a:t>  </a:t>
            </a:r>
            <a:endParaRPr lang="el-GR" sz="9600" b="1" dirty="0"/>
          </a:p>
          <a:p>
            <a:pPr>
              <a:lnSpc>
                <a:spcPct val="120000"/>
              </a:lnSpc>
            </a:pPr>
            <a:r>
              <a:rPr lang="el-GR" sz="9600" dirty="0"/>
              <a:t> 3 θεματικές ενότητες </a:t>
            </a:r>
            <a:r>
              <a:rPr lang="en-US" sz="9600" dirty="0"/>
              <a:t> (</a:t>
            </a:r>
            <a:r>
              <a:rPr lang="el-GR" sz="9600" dirty="0"/>
              <a:t>20 αρχές και δικαιώματα</a:t>
            </a:r>
            <a:r>
              <a:rPr lang="en-US" sz="9600" dirty="0"/>
              <a:t>)</a:t>
            </a:r>
            <a:endParaRPr lang="el-GR" sz="9600" b="1" dirty="0"/>
          </a:p>
          <a:p>
            <a:pPr>
              <a:lnSpc>
                <a:spcPct val="120000"/>
              </a:lnSpc>
              <a:buNone/>
            </a:pPr>
            <a:r>
              <a:rPr lang="en-US" sz="9600" b="1" dirty="0"/>
              <a:t>    </a:t>
            </a:r>
            <a:r>
              <a:rPr lang="el-GR" sz="9600" dirty="0"/>
              <a:t>α) Ίσες ευκαιρίες και πρόσβαση στην αγορά εργασίας</a:t>
            </a:r>
          </a:p>
          <a:p>
            <a:pPr>
              <a:lnSpc>
                <a:spcPct val="120000"/>
              </a:lnSpc>
              <a:buNone/>
            </a:pPr>
            <a:r>
              <a:rPr lang="en-US" sz="9600" dirty="0"/>
              <a:t>    </a:t>
            </a:r>
            <a:r>
              <a:rPr lang="el-GR" sz="9600" dirty="0"/>
              <a:t>β) Δίκαιοι όροι εργασίας</a:t>
            </a:r>
          </a:p>
          <a:p>
            <a:pPr>
              <a:lnSpc>
                <a:spcPct val="120000"/>
              </a:lnSpc>
              <a:buNone/>
            </a:pPr>
            <a:r>
              <a:rPr lang="en-US" sz="9600" dirty="0"/>
              <a:t>    </a:t>
            </a:r>
            <a:r>
              <a:rPr lang="el-GR" sz="9600" dirty="0"/>
              <a:t>γ) Επαρκής και βιώσιμη κοινωνική προστασία</a:t>
            </a:r>
            <a:endParaRPr lang="el-GR" sz="2800" cap="small" dirty="0">
              <a:ea typeface="Tahoma" pitchFamily="34" charset="0"/>
              <a:cs typeface="Tahoma" pitchFamily="34" charset="0"/>
            </a:endParaRPr>
          </a:p>
          <a:p>
            <a:pPr>
              <a:lnSpc>
                <a:spcPct val="120000"/>
              </a:lnSpc>
            </a:pPr>
            <a:r>
              <a:rPr lang="el-GR" sz="2800" b="1" dirty="0">
                <a:ea typeface="Tahoma" pitchFamily="34" charset="0"/>
                <a:cs typeface="Tahoma" pitchFamily="34" charset="0"/>
              </a:rPr>
              <a:t>  </a:t>
            </a:r>
            <a:r>
              <a:rPr lang="el-GR" sz="9600" dirty="0"/>
              <a:t>Διοργανική Διακήρυξη: Κοινωνική Σύνοδος Κορυφής, Δεκ 2017 </a:t>
            </a:r>
          </a:p>
          <a:p>
            <a:pPr lvl="0">
              <a:lnSpc>
                <a:spcPct val="120000"/>
              </a:lnSpc>
              <a:buNone/>
            </a:pPr>
            <a:r>
              <a:rPr lang="el-GR" sz="2800" b="1" dirty="0">
                <a:ea typeface="Tahoma" pitchFamily="34" charset="0"/>
                <a:cs typeface="Tahoma" pitchFamily="34" charset="0"/>
              </a:rPr>
              <a:t>    </a:t>
            </a:r>
          </a:p>
        </p:txBody>
      </p:sp>
      <p:sp>
        <p:nvSpPr>
          <p:cNvPr id="5" name="4 - Ορθογώνιο">
            <a:extLst>
              <a:ext uri="{FF2B5EF4-FFF2-40B4-BE49-F238E27FC236}">
                <a16:creationId xmlns:a16="http://schemas.microsoft.com/office/drawing/2014/main" id="{564DBCC1-DFD8-CBC4-A0AD-D1D38FB446B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68445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B19B7-AE34-4845-6DF0-11488EB2C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4C838-4BEF-AAA9-68A0-8E8025E17B88}"/>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6AC25F27-E3D2-5D93-6BFE-1C865ABD6B3D}"/>
              </a:ext>
            </a:extLst>
          </p:cNvPr>
          <p:cNvSpPr>
            <a:spLocks noGrp="1"/>
          </p:cNvSpPr>
          <p:nvPr>
            <p:ph idx="1"/>
          </p:nvPr>
        </p:nvSpPr>
        <p:spPr>
          <a:xfrm>
            <a:off x="288758" y="878541"/>
            <a:ext cx="11726779" cy="5917315"/>
          </a:xfrm>
        </p:spPr>
        <p:txBody>
          <a:bodyPr>
            <a:normAutofit fontScale="775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Δεσμευτικές νομικές πράξεις  Ενωσιακού Δικαίου :</a:t>
            </a:r>
          </a:p>
          <a:p>
            <a:pPr marL="0" indent="0" algn="just">
              <a:buNone/>
            </a:pPr>
            <a:r>
              <a:rPr lang="el-GR" sz="2800" b="1" dirty="0"/>
              <a:t>   οδηγίες, κανονισμοί, αποφάσεις με στόχο: διασφάλιση ελάχιστων </a:t>
            </a:r>
          </a:p>
          <a:p>
            <a:pPr marL="0" indent="0" algn="just">
              <a:buNone/>
            </a:pPr>
            <a:r>
              <a:rPr lang="el-GR" sz="2800" b="1" dirty="0"/>
              <a:t>   προτύπων σε απασχόληση, κοινωνική πολιτική και ελεύθερη κυκλοφορία:</a:t>
            </a:r>
          </a:p>
          <a:p>
            <a:pPr marL="0" indent="0" algn="just">
              <a:buNone/>
            </a:pPr>
            <a:r>
              <a:rPr lang="el-GR" sz="2800" b="1" dirty="0"/>
              <a:t>     - Υγεία και ασφάλεια στο χώρο εργασίας</a:t>
            </a:r>
          </a:p>
          <a:p>
            <a:pPr marL="0" indent="0" algn="just">
              <a:buNone/>
            </a:pPr>
            <a:r>
              <a:rPr lang="el-GR" sz="2800" b="1" dirty="0"/>
              <a:t>     -  Ίσες  ευκαιρίες για γυναίκες και άνδρες</a:t>
            </a:r>
          </a:p>
          <a:p>
            <a:pPr marL="0" indent="0" algn="just">
              <a:buNone/>
            </a:pPr>
            <a:r>
              <a:rPr lang="el-GR" sz="2800" b="1" dirty="0"/>
              <a:t>     -  Προστασία έναντι των διακρίσεων λόγω φύλου, φυλής, θρησκείας, </a:t>
            </a:r>
          </a:p>
          <a:p>
            <a:pPr marL="0" indent="0" algn="just">
              <a:buNone/>
            </a:pPr>
            <a:r>
              <a:rPr lang="el-GR" sz="2800" b="1" dirty="0"/>
              <a:t>        ηλικίας, αναπηρίας και σεξουαλικού προσανατολισμού</a:t>
            </a:r>
          </a:p>
          <a:p>
            <a:pPr marL="0" indent="0" algn="just">
              <a:buNone/>
            </a:pPr>
            <a:r>
              <a:rPr lang="el-GR" sz="2800" b="1" dirty="0"/>
              <a:t>     - Συνθήκες εργασίας (ελάχιστοι μισθοί, μερική απασχόληση, εργαζόμενοι </a:t>
            </a:r>
          </a:p>
          <a:p>
            <a:pPr marL="0" indent="0" algn="just">
              <a:buNone/>
            </a:pPr>
            <a:r>
              <a:rPr lang="el-GR" sz="2800" b="1" dirty="0"/>
              <a:t>        σε ηλεκτρονικές πλατφόρμες, συμβάσεις ορισμένου χρόνου, ωράρια </a:t>
            </a:r>
          </a:p>
          <a:p>
            <a:pPr marL="0" indent="0" algn="just">
              <a:buNone/>
            </a:pPr>
            <a:r>
              <a:rPr lang="el-GR" sz="2800" b="1" dirty="0"/>
              <a:t>         εργασίας, απασχόληση νέων, ενημέρωση και παροχή συμβουλών</a:t>
            </a:r>
          </a:p>
          <a:p>
            <a:pPr marL="0" indent="0" algn="just">
              <a:buNone/>
            </a:pPr>
            <a:r>
              <a:rPr lang="el-GR" sz="2800" b="1" dirty="0"/>
              <a:t>     - Υπηρεσίες υποστήριξης</a:t>
            </a:r>
          </a:p>
          <a:p>
            <a:pPr marL="0" indent="0" algn="just">
              <a:buNone/>
            </a:pPr>
            <a:r>
              <a:rPr lang="el-GR" sz="2800" b="1" dirty="0"/>
              <a:t>     -  Ελεύθερη κυκλοφορία εργαζομένων</a:t>
            </a:r>
          </a:p>
          <a:p>
            <a:pPr marL="0" indent="0" algn="just">
              <a:buNone/>
            </a:pPr>
            <a:r>
              <a:rPr lang="el-GR" sz="2800" b="1" dirty="0"/>
              <a:t>     - Απόσπαση εργαζομένων</a:t>
            </a:r>
          </a:p>
          <a:p>
            <a:pPr marL="0" indent="0" algn="just">
              <a:buNone/>
            </a:pPr>
            <a:endParaRPr lang="el-GR" sz="2800" b="1" dirty="0"/>
          </a:p>
        </p:txBody>
      </p:sp>
      <p:sp>
        <p:nvSpPr>
          <p:cNvPr id="5" name="4 - Ορθογώνιο">
            <a:extLst>
              <a:ext uri="{FF2B5EF4-FFF2-40B4-BE49-F238E27FC236}">
                <a16:creationId xmlns:a16="http://schemas.microsoft.com/office/drawing/2014/main" id="{861E0DFD-773D-D108-DE19-938D4E1D0A92}"/>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844751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D3830-AC3E-3E5D-82B6-BAF4805A83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6345F-5A0F-83C9-97D5-E218D5DF4020}"/>
              </a:ext>
            </a:extLst>
          </p:cNvPr>
          <p:cNvSpPr>
            <a:spLocks noGrp="1"/>
          </p:cNvSpPr>
          <p:nvPr>
            <p:ph type="title"/>
          </p:nvPr>
        </p:nvSpPr>
        <p:spPr>
          <a:xfrm>
            <a:off x="685801" y="62144"/>
            <a:ext cx="10131425" cy="790112"/>
          </a:xfrm>
        </p:spPr>
        <p:txBody>
          <a:bodyPr>
            <a:normAutofit fontScale="90000"/>
          </a:bodyPr>
          <a:lstStyle/>
          <a:p>
            <a:br>
              <a:rPr lang="el-GR" sz="2400" dirty="0"/>
            </a:br>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7B02C0A-0353-CD9E-EB79-68B852660606}"/>
              </a:ext>
            </a:extLst>
          </p:cNvPr>
          <p:cNvSpPr>
            <a:spLocks noGrp="1"/>
          </p:cNvSpPr>
          <p:nvPr>
            <p:ph idx="1"/>
          </p:nvPr>
        </p:nvSpPr>
        <p:spPr>
          <a:xfrm>
            <a:off x="232610" y="1010654"/>
            <a:ext cx="11726779" cy="5566610"/>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Συστάσεις και άλλες πρωτοβουλίες</a:t>
            </a:r>
          </a:p>
          <a:p>
            <a:pPr lvl="0"/>
            <a:r>
              <a:rPr lang="el-GR" dirty="0"/>
              <a:t>Το Ευρωπαϊκό Έτος των Ατόμων με Αναπηρία (2003)</a:t>
            </a:r>
          </a:p>
          <a:p>
            <a:pPr lvl="0"/>
            <a:r>
              <a:rPr lang="el-GR" dirty="0"/>
              <a:t>Η Σύσταση για την Ενεργό Ένταξη (2008)</a:t>
            </a:r>
          </a:p>
          <a:p>
            <a:pPr lvl="0"/>
            <a:r>
              <a:rPr lang="el-GR" dirty="0"/>
              <a:t>Το Ευρωπαϊκό Έτος για την καταπολέμηση της φτώχειας (2010)</a:t>
            </a:r>
          </a:p>
          <a:p>
            <a:pPr lvl="0"/>
            <a:r>
              <a:rPr lang="el-GR" dirty="0"/>
              <a:t>Το Ευρωπαϊκό Έτος για την Ενεργό Γηρανση (2012)</a:t>
            </a:r>
          </a:p>
          <a:p>
            <a:pPr lvl="0"/>
            <a:r>
              <a:rPr lang="el-GR" dirty="0"/>
              <a:t>Η Σύσταση για την Επένδυση στα παιδιά (σπάζοντας τον κύκλο της μειονεξίας) (2013)</a:t>
            </a:r>
          </a:p>
          <a:p>
            <a:pPr lvl="0"/>
            <a:r>
              <a:rPr lang="el-GR" dirty="0"/>
              <a:t>Η Σύσταση για την  Ευρωπαϊκη Εγγύηση για τη Νεολαία (2013) </a:t>
            </a:r>
          </a:p>
          <a:p>
            <a:pPr lvl="0"/>
            <a:r>
              <a:rPr lang="el-GR" dirty="0"/>
              <a:t>Η Σύσταση για την ένταξη των μακροχρόνια ανέργων στην αγορά εργασίας (2016) </a:t>
            </a:r>
          </a:p>
          <a:p>
            <a:pPr lvl="0"/>
            <a:r>
              <a:rPr lang="el-GR" dirty="0"/>
              <a:t>Το Ευρωπαϊκό θεματολόγιο δεξιοτήτων (2020)</a:t>
            </a:r>
          </a:p>
          <a:p>
            <a:pPr lvl="0"/>
            <a:r>
              <a:rPr lang="el-GR" dirty="0"/>
              <a:t>Η Σύσταση για την Ερωπαϊκή Εγγύηση για το παιδι (2021)</a:t>
            </a:r>
          </a:p>
          <a:p>
            <a:pPr lvl="0"/>
            <a:r>
              <a:rPr lang="el-GR" dirty="0"/>
              <a:t>Η Στρατηγική της ΕΕ για τα δικαιώματα του παιδιού (2021)</a:t>
            </a:r>
          </a:p>
        </p:txBody>
      </p:sp>
      <p:sp>
        <p:nvSpPr>
          <p:cNvPr id="5" name="4 - Ορθογώνιο">
            <a:extLst>
              <a:ext uri="{FF2B5EF4-FFF2-40B4-BE49-F238E27FC236}">
                <a16:creationId xmlns:a16="http://schemas.microsoft.com/office/drawing/2014/main" id="{A0EB4DAE-2EE3-AA94-029C-5FFCC718184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8629119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1534B-20FF-962B-6F3F-11454C667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63E497-6D8B-4F21-F875-40A06BF513B7}"/>
              </a:ext>
            </a:extLst>
          </p:cNvPr>
          <p:cNvSpPr>
            <a:spLocks noGrp="1"/>
          </p:cNvSpPr>
          <p:nvPr>
            <p:ph type="title"/>
          </p:nvPr>
        </p:nvSpPr>
        <p:spPr>
          <a:xfrm>
            <a:off x="685801" y="62144"/>
            <a:ext cx="10131425" cy="790112"/>
          </a:xfrm>
        </p:spPr>
        <p:txBody>
          <a:bodyPr>
            <a:normAutofit fontScale="90000"/>
          </a:bodyPr>
          <a:lstStyle/>
          <a:p>
            <a:br>
              <a:rPr lang="el-GR" sz="2400" dirty="0"/>
            </a:br>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17E9C4D-380A-73BD-7A5F-C85C24C65701}"/>
              </a:ext>
            </a:extLst>
          </p:cNvPr>
          <p:cNvSpPr>
            <a:spLocks noGrp="1"/>
          </p:cNvSpPr>
          <p:nvPr>
            <p:ph idx="1"/>
          </p:nvPr>
        </p:nvSpPr>
        <p:spPr>
          <a:xfrm>
            <a:off x="232610" y="1010654"/>
            <a:ext cx="11726779" cy="5566610"/>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Συστάσεις και άλλες πρωτοβουλίες</a:t>
            </a:r>
          </a:p>
          <a:p>
            <a:pPr lvl="0"/>
            <a:r>
              <a:rPr lang="el-GR" dirty="0"/>
              <a:t> Η Στρατηγική για τα δικαιώματα των ατόμων με αναπηρία 2021-2030 (2021)</a:t>
            </a:r>
          </a:p>
          <a:p>
            <a:pPr lvl="0"/>
            <a:r>
              <a:rPr lang="el-GR" dirty="0"/>
              <a:t>Η σύσταση για την αποτελεσματική ενεργό στήριξη της απασχόλησης μετά την κρίση COVID-19  (2021)</a:t>
            </a:r>
          </a:p>
          <a:p>
            <a:pPr lvl="0"/>
            <a:r>
              <a:rPr lang="el-GR" dirty="0"/>
              <a:t> Το στρατηγικό πλαίσιο για την υγεία και την ασφάλεια στην εργασία για την περίοδο 2021-2027  (2021)</a:t>
            </a:r>
          </a:p>
          <a:p>
            <a:pPr lvl="0"/>
            <a:r>
              <a:rPr lang="el-GR" dirty="0"/>
              <a:t>Η ευρωπαϊκή στρατηγική για τη φροντίδα  (2022)</a:t>
            </a:r>
          </a:p>
          <a:p>
            <a:pPr lvl="0"/>
            <a:r>
              <a:rPr lang="el-GR" dirty="0"/>
              <a:t>Το Ευρωπαϊκό Έτος για τη Νεολαία</a:t>
            </a:r>
          </a:p>
          <a:p>
            <a:pPr lvl="0"/>
            <a:r>
              <a:rPr lang="el-GR" dirty="0"/>
              <a:t>Η Σύσταση για το επαρκές ελάχιστο εισόδημα που διασφαλίζει την ενεργό ένταξη (ΕΕΕ) (2023)</a:t>
            </a:r>
          </a:p>
          <a:p>
            <a:pPr lvl="0"/>
            <a:r>
              <a:rPr lang="el-GR" dirty="0"/>
              <a:t>Η Σύσταση για την ανάπτυξη και την ενίσχυση ολοκληρωμένων συστημάτων προστασίας των παιδιών με γνώμονα το βέλτιστο συμφέρον του παιδιού (2024)</a:t>
            </a:r>
          </a:p>
          <a:p>
            <a:pPr lvl="0"/>
            <a:r>
              <a:rPr lang="el-GR" dirty="0"/>
              <a:t>Το Ευρωπαϊκό Έτος Δεξιοτήτων (2024).</a:t>
            </a:r>
          </a:p>
        </p:txBody>
      </p:sp>
      <p:sp>
        <p:nvSpPr>
          <p:cNvPr id="5" name="4 - Ορθογώνιο">
            <a:extLst>
              <a:ext uri="{FF2B5EF4-FFF2-40B4-BE49-F238E27FC236}">
                <a16:creationId xmlns:a16="http://schemas.microsoft.com/office/drawing/2014/main" id="{80E5885B-79F8-862F-8537-231195D740BB}"/>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2832248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5C4E7-E66F-B241-BE47-A31FA55C9B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C42169-9EA1-A2F5-DB51-F19EE3AF4C61}"/>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5C12F19C-58E1-CC3F-B493-CFAF0ECD0AAE}"/>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Ο ρόλος των θεσμικών οργάνων</a:t>
            </a:r>
          </a:p>
          <a:p>
            <a:pPr algn="just">
              <a:buFontTx/>
              <a:buChar char="-"/>
            </a:pPr>
            <a:r>
              <a:rPr lang="el-GR" sz="2800" b="1" dirty="0"/>
              <a:t>Ευρωπαϊκό Συμβούλιο</a:t>
            </a:r>
          </a:p>
          <a:p>
            <a:pPr algn="just">
              <a:buFontTx/>
              <a:buChar char="-"/>
            </a:pPr>
            <a:r>
              <a:rPr lang="el-GR" sz="2800" b="1" dirty="0"/>
              <a:t>Συμβούλιο της ΕΕ</a:t>
            </a:r>
          </a:p>
          <a:p>
            <a:pPr algn="just">
              <a:buFontTx/>
              <a:buChar char="-"/>
            </a:pPr>
            <a:r>
              <a:rPr lang="el-GR" sz="2800" b="1" dirty="0"/>
              <a:t>Ευρωπαϊκό Κοινοβούλιο</a:t>
            </a:r>
          </a:p>
          <a:p>
            <a:pPr algn="just">
              <a:buFontTx/>
              <a:buChar char="-"/>
            </a:pPr>
            <a:r>
              <a:rPr lang="el-GR" sz="2800" b="1" dirty="0"/>
              <a:t>Ευρωπαϊκή Επιτροπή</a:t>
            </a:r>
          </a:p>
          <a:p>
            <a:pPr algn="just">
              <a:buFontTx/>
              <a:buChar char="-"/>
            </a:pPr>
            <a:r>
              <a:rPr lang="el-GR" sz="2800" b="1" dirty="0"/>
              <a:t>Δικαστήριο ΕΕ, </a:t>
            </a:r>
          </a:p>
          <a:p>
            <a:pPr algn="just">
              <a:buFontTx/>
              <a:buChar char="-"/>
            </a:pPr>
            <a:r>
              <a:rPr lang="el-GR" sz="2800" b="1" dirty="0"/>
              <a:t>Ευρωπαϊκή Αρχή Εργασίας</a:t>
            </a:r>
          </a:p>
          <a:p>
            <a:pPr algn="just">
              <a:buFontTx/>
              <a:buChar char="-"/>
            </a:pPr>
            <a:r>
              <a:rPr lang="el-GR" sz="2800" b="1" dirty="0"/>
              <a:t>Ευρωπαϊκή Κεντρική Τράπεζα, Ευρωπαϊκό Ελεγκτικό Συνέδριο</a:t>
            </a:r>
          </a:p>
        </p:txBody>
      </p:sp>
      <p:sp>
        <p:nvSpPr>
          <p:cNvPr id="5" name="4 - Ορθογώνιο">
            <a:extLst>
              <a:ext uri="{FF2B5EF4-FFF2-40B4-BE49-F238E27FC236}">
                <a16:creationId xmlns:a16="http://schemas.microsoft.com/office/drawing/2014/main" id="{164B8D52-A30D-CA75-C5FF-87C689359E7F}"/>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7144864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83349-E50D-672F-5D67-647861438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C45CC-C24D-72C2-5E7C-6EE540B7F007}"/>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B1DF10A-70C1-00EC-3FD9-87EE173C929D}"/>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Ο ρόλος των θεσμικών οργάνων: Συμβουλευτικά όργανα και επιτροπές</a:t>
            </a:r>
          </a:p>
          <a:p>
            <a:pPr algn="just">
              <a:buFontTx/>
              <a:buChar char="-"/>
            </a:pPr>
            <a:r>
              <a:rPr lang="el-GR" sz="2800" b="1" dirty="0"/>
              <a:t> Ευρωπαϊκή Οικονομική και Κοινωνική Επιτροπή</a:t>
            </a:r>
          </a:p>
          <a:p>
            <a:pPr algn="just">
              <a:buFontTx/>
              <a:buChar char="-"/>
            </a:pPr>
            <a:r>
              <a:rPr lang="el-GR" sz="2800" b="1" dirty="0"/>
              <a:t>Επιτροπή των Περιφερειών</a:t>
            </a:r>
          </a:p>
          <a:p>
            <a:pPr algn="just">
              <a:buFontTx/>
              <a:buChar char="-"/>
            </a:pPr>
            <a:r>
              <a:rPr lang="el-GR" sz="2800" b="1" dirty="0"/>
              <a:t>Επιτροπή Απασχόλησης</a:t>
            </a:r>
          </a:p>
          <a:p>
            <a:pPr algn="just">
              <a:buFontTx/>
              <a:buChar char="-"/>
            </a:pPr>
            <a:r>
              <a:rPr lang="el-GR" sz="2800" b="1" dirty="0"/>
              <a:t>Επιτροπή Κοινωνικής Προστασίας</a:t>
            </a:r>
          </a:p>
        </p:txBody>
      </p:sp>
      <p:sp>
        <p:nvSpPr>
          <p:cNvPr id="5" name="4 - Ορθογώνιο">
            <a:extLst>
              <a:ext uri="{FF2B5EF4-FFF2-40B4-BE49-F238E27FC236}">
                <a16:creationId xmlns:a16="http://schemas.microsoft.com/office/drawing/2014/main" id="{47350A86-D528-6BC0-1C0D-C149797344C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7665790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4F53A-04BE-25A7-4623-156ADCF1B6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27048-0F9C-6FC3-0E83-19DE3E2D25BA}"/>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065DD67-A579-7FC2-F584-916828E9A68B}"/>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Περιορισμένη αρμοδιότητα ΕΕ στη ρύθμιση συλλογικών συμβάσεων, εργασιακού δικαίου, σχέσεων εργοδότη - εργαζόμενου</a:t>
            </a:r>
          </a:p>
          <a:p>
            <a:pPr algn="just"/>
            <a:r>
              <a:rPr lang="el-GR" sz="2800" b="1" dirty="0"/>
              <a:t>Οδηγίες για ίση μεταχείριση, αξιοπρεπή εργασία, συλλογικές διαπραγματεύσεις</a:t>
            </a:r>
          </a:p>
          <a:p>
            <a:pPr algn="just"/>
            <a:r>
              <a:rPr lang="el-GR" sz="2800" b="1" dirty="0"/>
              <a:t>Κοινωνικός διάλογος </a:t>
            </a:r>
          </a:p>
          <a:p>
            <a:pPr algn="just"/>
            <a:r>
              <a:rPr lang="el-GR" sz="2800" b="1" dirty="0"/>
              <a:t>Συλλογικές Συμβάσεις και εργατικά συμβούλια</a:t>
            </a:r>
          </a:p>
          <a:p>
            <a:pPr algn="just"/>
            <a:r>
              <a:rPr lang="el-GR" sz="2800" b="1" dirty="0"/>
              <a:t>Επιβολή (δικαστήρια – οργανισμοί)</a:t>
            </a:r>
          </a:p>
        </p:txBody>
      </p:sp>
      <p:sp>
        <p:nvSpPr>
          <p:cNvPr id="5" name="4 - Ορθογώνιο">
            <a:extLst>
              <a:ext uri="{FF2B5EF4-FFF2-40B4-BE49-F238E27FC236}">
                <a16:creationId xmlns:a16="http://schemas.microsoft.com/office/drawing/2014/main" id="{40D9FAEA-A70D-7DAD-98D6-F2E1993842E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433664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F991A-9007-80FF-E374-E1B41B10F8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BACCA-2ACC-B441-8731-623D63D6519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FE78F54B-9DB2-5721-472B-80EC758FF544}"/>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Συνδυασμός ευρωπαϊκής και εθνικής νομοθεσία, κοινωνικού διαλόγου </a:t>
            </a:r>
          </a:p>
          <a:p>
            <a:pPr algn="just"/>
            <a:r>
              <a:rPr lang="el-GR" sz="2800" b="1" dirty="0"/>
              <a:t>Περιορισμένη αρμοδιότητα ΕΕ στη ρύθμιση συλλογικών συμβάσεων, εργασιακού δικαίου, σχέσεων εργοδότη - εργαζόμενου</a:t>
            </a:r>
          </a:p>
          <a:p>
            <a:pPr algn="just"/>
            <a:r>
              <a:rPr lang="el-GR" sz="2800" b="1" dirty="0"/>
              <a:t>Αρχές:</a:t>
            </a:r>
          </a:p>
          <a:p>
            <a:pPr marL="0" indent="0" algn="just">
              <a:buNone/>
            </a:pPr>
            <a:r>
              <a:rPr lang="el-GR" sz="2800" b="1" dirty="0"/>
              <a:t>   - ομοιόμορφης εφαρμογής (</a:t>
            </a:r>
            <a:r>
              <a:rPr lang="en-US" sz="2800" b="1" dirty="0"/>
              <a:t>harmonization)</a:t>
            </a:r>
          </a:p>
          <a:p>
            <a:pPr marL="0" indent="0" algn="just">
              <a:buNone/>
            </a:pPr>
            <a:r>
              <a:rPr lang="en-US" sz="2800" b="1" dirty="0"/>
              <a:t>   - </a:t>
            </a:r>
            <a:r>
              <a:rPr lang="el-GR" sz="2800" b="1" dirty="0"/>
              <a:t>αλληλεγγύης</a:t>
            </a:r>
          </a:p>
          <a:p>
            <a:pPr marL="0" indent="0" algn="just">
              <a:buNone/>
            </a:pPr>
            <a:r>
              <a:rPr lang="el-GR" sz="2800" b="1" dirty="0"/>
              <a:t>   - αναλογικότητας και επικουρικότητας</a:t>
            </a:r>
          </a:p>
          <a:p>
            <a:pPr marL="0" indent="0" algn="just">
              <a:buNone/>
            </a:pPr>
            <a:r>
              <a:rPr lang="el-GR" sz="2800" b="1" dirty="0"/>
              <a:t>   - ελευθερίας συνδικαλιστικής οργάνωσης και διαπραγματεύσεων</a:t>
            </a:r>
          </a:p>
          <a:p>
            <a:pPr marL="0" indent="0" algn="just">
              <a:buNone/>
            </a:pPr>
            <a:r>
              <a:rPr lang="el-GR" sz="2800" b="1" dirty="0"/>
              <a:t>   </a:t>
            </a:r>
          </a:p>
        </p:txBody>
      </p:sp>
      <p:sp>
        <p:nvSpPr>
          <p:cNvPr id="5" name="4 - Ορθογώνιο">
            <a:extLst>
              <a:ext uri="{FF2B5EF4-FFF2-40B4-BE49-F238E27FC236}">
                <a16:creationId xmlns:a16="http://schemas.microsoft.com/office/drawing/2014/main" id="{B19120F6-6C8C-8C27-239B-6C915A25877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67681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A6FBE-B7BA-EB99-CADE-E7E6782DB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E38A7C-4D71-32A7-0D86-5E9660C64CDA}"/>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E4FF8E9E-50D2-F82A-9C36-35DF1C5F87CB}"/>
              </a:ext>
            </a:extLst>
          </p:cNvPr>
          <p:cNvSpPr>
            <a:spLocks noGrp="1"/>
          </p:cNvSpPr>
          <p:nvPr>
            <p:ph idx="1"/>
          </p:nvPr>
        </p:nvSpPr>
        <p:spPr>
          <a:xfrm>
            <a:off x="434222" y="878541"/>
            <a:ext cx="11323555" cy="5815222"/>
          </a:xfrm>
        </p:spPr>
        <p:txBody>
          <a:bodyPr>
            <a:normAutofit fontScale="85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ΣΕΕ  (θέση σε ισχύ: 01.01.2009)</a:t>
            </a:r>
          </a:p>
          <a:p>
            <a:pPr marL="0" indent="0" algn="just">
              <a:buNone/>
            </a:pPr>
            <a:r>
              <a:rPr lang="el-GR" sz="2800" b="1" dirty="0">
                <a:latin typeface="Calibri" panose="020F0502020204030204" pitchFamily="34" charset="0"/>
                <a:cs typeface="Calibri" panose="020F0502020204030204" pitchFamily="34" charset="0"/>
              </a:rPr>
              <a:t>§ 3, Άρ.3:  «</a:t>
            </a:r>
            <a:r>
              <a:rPr lang="el-GR" sz="2800" dirty="0"/>
              <a:t>Η Ένωση εγκαθιδρύει εσωτερική αγορά. Εργάζεται για την αειφόρο ανάπτυξη της Ευρώπης με γνώμονα την ισόρροπη οικονομική ανάπτυξη και τη σταθερότητα των τιμών, την κοινωνική οικονομία της αγοράς με υψηλό βαθμό ανταγωνιστικότητας, με στόχο </a:t>
            </a:r>
            <a:r>
              <a:rPr lang="el-GR" sz="2800" b="1" dirty="0"/>
              <a:t>την πλήρη απασχόληση και την κοινωνική πρόοδο,</a:t>
            </a:r>
            <a:r>
              <a:rPr lang="el-GR" sz="2800" dirty="0"/>
              <a:t> και το υψηλό επίπεδο προστασίας και βελτίωσης της ποιότητας του περιβάλλοντος. Προάγει την επιστημονική και τεχνολογική πρόοδο.</a:t>
            </a:r>
          </a:p>
          <a:p>
            <a:pPr marL="0" indent="0" algn="just">
              <a:buNone/>
            </a:pPr>
            <a:r>
              <a:rPr lang="el-GR" sz="2800" dirty="0"/>
              <a:t>Η Ένωση </a:t>
            </a:r>
            <a:r>
              <a:rPr lang="el-GR" sz="2800" b="1" dirty="0"/>
              <a:t>καταπολεμά τον κοινωνικό αποκλεισμό και τις διακρίσεις και προωθεί την κοινωνική δικαιοσύνη και προστασία, την ισότητα μεταξύ γυναικών και ανδρών, την αλληλεγγύη μεταξύ των γενεών και την προστασία των δικαιωμάτων του παιδιού</a:t>
            </a:r>
            <a:r>
              <a:rPr lang="el-GR" sz="2800" dirty="0"/>
              <a:t>.</a:t>
            </a:r>
          </a:p>
          <a:p>
            <a:pPr marL="0" indent="0" algn="just">
              <a:buNone/>
            </a:pPr>
            <a:r>
              <a:rPr lang="el-GR" sz="2800" dirty="0"/>
              <a:t>Η Ένωση προάγει την οικονομική, </a:t>
            </a:r>
            <a:r>
              <a:rPr lang="el-GR" sz="2800" b="1" dirty="0"/>
              <a:t>κοινωνική</a:t>
            </a:r>
            <a:r>
              <a:rPr lang="el-GR" sz="2800" dirty="0"/>
              <a:t> και εδαφική </a:t>
            </a:r>
            <a:r>
              <a:rPr lang="el-GR" sz="2800" b="1" dirty="0"/>
              <a:t>συνοχή </a:t>
            </a:r>
            <a:r>
              <a:rPr lang="el-GR" sz="2800" dirty="0"/>
              <a:t>και την αλληλεγγύη μεταξύ των κρατών μελών.</a:t>
            </a:r>
          </a:p>
          <a:p>
            <a:pPr marL="0" indent="0" algn="just">
              <a:buNone/>
            </a:pPr>
            <a:r>
              <a:rPr lang="el-GR" sz="2800" dirty="0"/>
              <a:t>Η Ένωση σέβεται τον πλούτο της πολιτιστικής και γλωσσικής της πολυμορφίας και μεριμνά για την προστασία και ανάπτυξη της ευρωπαϊκής πολιτιστικής κληρονομιάς».</a:t>
            </a:r>
          </a:p>
          <a:p>
            <a:pPr marL="0" indent="0" algn="just">
              <a:buNone/>
            </a:pPr>
            <a:r>
              <a:rPr lang="el-GR" sz="2800" dirty="0"/>
              <a:t>(</a:t>
            </a:r>
            <a:r>
              <a:rPr lang="el-GR" sz="2700" dirty="0"/>
              <a:t>πρώην Άρ.2, ΣΕΕ που τροποποιήθηκε με τη Συνθήκη της Λισαβόνας</a:t>
            </a:r>
            <a:r>
              <a:rPr lang="el-GR" sz="2800" dirty="0"/>
              <a:t>)</a:t>
            </a:r>
          </a:p>
        </p:txBody>
      </p:sp>
      <p:sp>
        <p:nvSpPr>
          <p:cNvPr id="5" name="4 - Ορθογώνιο">
            <a:extLst>
              <a:ext uri="{FF2B5EF4-FFF2-40B4-BE49-F238E27FC236}">
                <a16:creationId xmlns:a16="http://schemas.microsoft.com/office/drawing/2014/main" id="{72AE1D1E-201D-B49D-A273-892E19A58D6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9042272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32271-2D54-3ED7-31D7-9CE319E70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0BDFB-0452-A31A-E0B6-21F12D47690A}"/>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9A7FB79C-9F6B-8E06-55B2-70C102045F56}"/>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Πρωτογενές δίκαιο:</a:t>
            </a:r>
          </a:p>
          <a:p>
            <a:pPr marL="0" indent="0" algn="just">
              <a:buNone/>
            </a:pPr>
            <a:r>
              <a:rPr lang="el-GR" sz="2800" b="1" dirty="0"/>
              <a:t> - Άρθρα 151 και 153 ΣΛΕΕ: η προώθηση του κοινωνικού διαλόγου= στόχος </a:t>
            </a:r>
          </a:p>
          <a:p>
            <a:pPr marL="0" indent="0" algn="just">
              <a:buNone/>
            </a:pPr>
            <a:r>
              <a:rPr lang="el-GR" sz="2800" b="1" dirty="0"/>
              <a:t>   της ΕΕ, νομικη βάση για υιοθέτηση οδηγιών σε ζητήματα εργασιακών </a:t>
            </a:r>
          </a:p>
          <a:p>
            <a:pPr marL="0" indent="0" algn="just">
              <a:buNone/>
            </a:pPr>
            <a:r>
              <a:rPr lang="el-GR" sz="2800" b="1" dirty="0"/>
              <a:t>   σχέσεων, κοινωνικού διαλόγου και ενημέρωσης εργαζομένων</a:t>
            </a:r>
          </a:p>
          <a:p>
            <a:pPr algn="just">
              <a:buFontTx/>
              <a:buChar char="-"/>
            </a:pPr>
            <a:r>
              <a:rPr lang="el-GR" sz="2800" b="1" dirty="0"/>
              <a:t>Αρθρα 154-155 ΣΛΕΕ: υποχρεωτική διαβούλευση της Επιτροπής με </a:t>
            </a:r>
          </a:p>
          <a:p>
            <a:pPr marL="0" indent="0" algn="just">
              <a:buNone/>
            </a:pPr>
            <a:r>
              <a:rPr lang="el-GR" sz="2800" b="1" dirty="0"/>
              <a:t>    κοινωνικούς εταίρους </a:t>
            </a:r>
          </a:p>
          <a:p>
            <a:pPr marL="0" indent="0" algn="just">
              <a:buNone/>
            </a:pPr>
            <a:r>
              <a:rPr lang="el-GR" sz="2800" b="1" dirty="0"/>
              <a:t>-  Άρθρο 28 ΧΘΔ: δικαίωμα συλλογικής διαπραγμάτευσης και απεργίας </a:t>
            </a:r>
          </a:p>
          <a:p>
            <a:pPr algn="just">
              <a:buFontTx/>
              <a:buChar char="-"/>
            </a:pPr>
            <a:endParaRPr lang="el-GR" sz="2800" b="1" dirty="0"/>
          </a:p>
          <a:p>
            <a:pPr marL="0" indent="0" algn="just">
              <a:buNone/>
            </a:pPr>
            <a:r>
              <a:rPr lang="el-GR" sz="2800" b="1" dirty="0"/>
              <a:t>   </a:t>
            </a:r>
          </a:p>
        </p:txBody>
      </p:sp>
      <p:sp>
        <p:nvSpPr>
          <p:cNvPr id="5" name="4 - Ορθογώνιο">
            <a:extLst>
              <a:ext uri="{FF2B5EF4-FFF2-40B4-BE49-F238E27FC236}">
                <a16:creationId xmlns:a16="http://schemas.microsoft.com/office/drawing/2014/main" id="{703F4EF4-BD00-B347-A5E1-E8FDDA7F9C46}"/>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6109908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6CAB9-EF5C-0FDA-E84D-A7B6D02BA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2DFEA3-ADE5-0103-A1A1-8066C025C073}"/>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C19011CF-1ACB-E483-A636-A86E2B1481CC}"/>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Δευτερογενές δίκαιο: Οδηγίες (ενδεικτικά):</a:t>
            </a:r>
          </a:p>
          <a:p>
            <a:pPr marL="0" indent="0" algn="just">
              <a:buNone/>
            </a:pPr>
            <a:r>
              <a:rPr lang="el-GR" sz="2800" b="1" dirty="0"/>
              <a:t>   - Οδηγία 2003/88/ΕΚ για το χρόνο εργασίας</a:t>
            </a:r>
          </a:p>
          <a:p>
            <a:pPr marL="0" indent="0" algn="just">
              <a:buNone/>
            </a:pPr>
            <a:r>
              <a:rPr lang="el-GR" sz="2800" b="1" dirty="0"/>
              <a:t>   - Οδηγία 2019/1158 για εξισορρόπηση επαγγελματικής / οικογενειακής </a:t>
            </a:r>
          </a:p>
          <a:p>
            <a:pPr marL="0" indent="0" algn="just">
              <a:buNone/>
            </a:pPr>
            <a:r>
              <a:rPr lang="el-GR" sz="2800" b="1" dirty="0"/>
              <a:t>     ζωής (άδειες μητρότητας – πατρότητας)</a:t>
            </a:r>
          </a:p>
          <a:p>
            <a:pPr marL="0" indent="0" algn="just">
              <a:buNone/>
            </a:pPr>
            <a:r>
              <a:rPr lang="el-GR" sz="2800" b="1" dirty="0"/>
              <a:t>   - Οδηγία 2001/23/ΕΚ για προστασία από απόλυση</a:t>
            </a:r>
          </a:p>
          <a:p>
            <a:pPr marL="0" indent="0" algn="just">
              <a:buNone/>
            </a:pPr>
            <a:r>
              <a:rPr lang="el-GR" sz="2800" b="1" dirty="0"/>
              <a:t>   - Οδηγία 2022/2041 για επαρκείς κατώτατους μισθούς</a:t>
            </a:r>
          </a:p>
          <a:p>
            <a:pPr marL="0" indent="0" algn="just">
              <a:buNone/>
            </a:pPr>
            <a:r>
              <a:rPr lang="el-GR" sz="2800" b="1" dirty="0"/>
              <a:t>   - Οδηγία 2022/14/ΕΚ για δικαίωμα εργαζομένων στην πληροφόρηση</a:t>
            </a:r>
            <a:endParaRPr lang="en-US" sz="2800" b="1" dirty="0"/>
          </a:p>
          <a:p>
            <a:pPr marL="0" indent="0" algn="just">
              <a:buNone/>
            </a:pPr>
            <a:r>
              <a:rPr lang="en-US" sz="2800" b="1" dirty="0"/>
              <a:t>   - </a:t>
            </a:r>
            <a:r>
              <a:rPr lang="el-GR" sz="2800" b="1" dirty="0"/>
              <a:t>Οδηγίες 94/45, αναθεώρηση 2009</a:t>
            </a:r>
          </a:p>
        </p:txBody>
      </p:sp>
      <p:sp>
        <p:nvSpPr>
          <p:cNvPr id="5" name="4 - Ορθογώνιο">
            <a:extLst>
              <a:ext uri="{FF2B5EF4-FFF2-40B4-BE49-F238E27FC236}">
                <a16:creationId xmlns:a16="http://schemas.microsoft.com/office/drawing/2014/main" id="{59E27CFA-0E4F-593D-5264-E90BA141B16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8139948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B2D79-516F-7FA8-A375-859CEDB16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9DF1D6-1A65-FB7F-A3CD-C1C6F8D2E002}"/>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158ABA86-7260-6241-6B80-1B9D578F7838}"/>
              </a:ext>
            </a:extLst>
          </p:cNvPr>
          <p:cNvSpPr>
            <a:spLocks noGrp="1"/>
          </p:cNvSpPr>
          <p:nvPr>
            <p:ph idx="1"/>
          </p:nvPr>
        </p:nvSpPr>
        <p:spPr>
          <a:xfrm>
            <a:off x="434222" y="878541"/>
            <a:ext cx="11323555" cy="5611557"/>
          </a:xfrm>
        </p:spPr>
        <p:txBody>
          <a:bodyPr>
            <a:normAutofit lnSpcReduction="10000"/>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Δευτερογενές δίκαιο: Οδηγίες (ενδεικτικά):</a:t>
            </a:r>
          </a:p>
          <a:p>
            <a:pPr marL="0" lvl="0" indent="0">
              <a:buNone/>
            </a:pPr>
            <a:r>
              <a:rPr lang="el-GR" sz="2800" b="1" dirty="0"/>
              <a:t> </a:t>
            </a:r>
            <a:r>
              <a:rPr lang="el-GR" sz="2000" b="1" dirty="0"/>
              <a:t>-  Οδηγία 2002/14/ΕΚ</a:t>
            </a:r>
            <a:r>
              <a:rPr lang="el-GR" sz="2000" dirty="0"/>
              <a:t>: Εισάγει τη γενική υποχρέωση ενημέρωσης και διαβούλευσης με τους εργαζομένους εντός επιχειρήσεων.</a:t>
            </a:r>
          </a:p>
          <a:p>
            <a:pPr marL="0" lvl="0" indent="0">
              <a:buNone/>
            </a:pPr>
            <a:r>
              <a:rPr lang="el-GR" sz="2000" b="1" dirty="0"/>
              <a:t>--Οδηγία 2009/38/ΕΚ</a:t>
            </a:r>
            <a:r>
              <a:rPr lang="el-GR" sz="2000" dirty="0"/>
              <a:t> (για τα Ευρωπαϊκά Συμβούλια Εργαζομένων): Προβλέπει διαβούλευση σε διακρατικές επιχειρήσεις.</a:t>
            </a:r>
          </a:p>
          <a:p>
            <a:pPr marL="0" lvl="0" indent="0">
              <a:buNone/>
            </a:pPr>
            <a:r>
              <a:rPr lang="el-GR" sz="2000" b="1" dirty="0"/>
              <a:t>-Οδηγία 91/533/ΕΟΚ</a:t>
            </a:r>
            <a:r>
              <a:rPr lang="el-GR" sz="2000" dirty="0"/>
              <a:t>: Υποχρεώνει τους εργοδότες να ενημερώνουν γραπτώς για τους όρους εργασίας.</a:t>
            </a:r>
          </a:p>
          <a:p>
            <a:pPr marL="0" lvl="0" indent="0">
              <a:buNone/>
            </a:pPr>
            <a:r>
              <a:rPr lang="el-GR" sz="2000" b="1" dirty="0"/>
              <a:t>-Οδηγία (ΕΕ) 2019/1152</a:t>
            </a:r>
            <a:r>
              <a:rPr lang="el-GR" sz="2000" dirty="0"/>
              <a:t>: Επικαιροποιεί τα δικαιώματα ενημέρωσης για τις εργασιακές σχέσεις.</a:t>
            </a:r>
          </a:p>
          <a:p>
            <a:pPr marL="0" lvl="0" indent="0">
              <a:buNone/>
            </a:pPr>
            <a:r>
              <a:rPr lang="el-GR" sz="2000" b="1" dirty="0"/>
              <a:t>-Οδηγία 2022/2041/ΕΕ</a:t>
            </a:r>
            <a:r>
              <a:rPr lang="el-GR" sz="2000" dirty="0"/>
              <a:t> για Επαρκείς Κατώτατους Μισθούς (σε ισχύ από 2024): Θέτει ως στόχο την </a:t>
            </a:r>
            <a:r>
              <a:rPr lang="el-GR" sz="2000" b="1" dirty="0"/>
              <a:t>ενίσχυση των συλλογικών διαπραγματεύσεων</a:t>
            </a:r>
            <a:r>
              <a:rPr lang="el-GR" sz="2000" dirty="0"/>
              <a:t> και υποχρεώνει τα κράτημέλη με χαμηλή κάλυψη (&lt;80%) από συλλογικές συμβάσεις να καταρτίσουν </a:t>
            </a:r>
            <a:r>
              <a:rPr lang="el-GR" sz="2000" b="1" dirty="0"/>
              <a:t>σχέδιο δράσης</a:t>
            </a:r>
            <a:r>
              <a:rPr lang="el-GR" sz="2000" dirty="0"/>
              <a:t> για την ενίσχυσή τους.</a:t>
            </a:r>
          </a:p>
          <a:p>
            <a:pPr marL="0" lvl="0" indent="0">
              <a:buNone/>
            </a:pPr>
            <a:r>
              <a:rPr lang="el-GR" sz="2000" b="1" dirty="0"/>
              <a:t>-Οδηγία (ΕΕ) 2024/2831, </a:t>
            </a:r>
            <a:r>
              <a:rPr lang="el-GR" sz="2000" dirty="0"/>
              <a:t>για τη βελτίωση των συνθηκών εργασίας των ερεγαζομένων σε πλατφόρμες</a:t>
            </a:r>
            <a:r>
              <a:rPr lang="el-GR" sz="2000" b="1" dirty="0"/>
              <a:t>, η οποία προβλέπει συλλογική προστασία και δικαιώματα διαπραγμάτευσης στους εργαζόμενους σε πλατφόρμες.</a:t>
            </a:r>
            <a:endParaRPr lang="el-GR" sz="2000" dirty="0"/>
          </a:p>
        </p:txBody>
      </p:sp>
      <p:sp>
        <p:nvSpPr>
          <p:cNvPr id="5" name="4 - Ορθογώνιο">
            <a:extLst>
              <a:ext uri="{FF2B5EF4-FFF2-40B4-BE49-F238E27FC236}">
                <a16:creationId xmlns:a16="http://schemas.microsoft.com/office/drawing/2014/main" id="{18BF7A3D-F962-EE3A-97A3-A4EFDA04611D}"/>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5436729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52C2A-20DF-6BE7-257A-C50E3F17C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2FC04-53FD-C2C0-889F-46CC786E09A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1D4C777-59D1-1D8D-4D01-527019F44881}"/>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marL="0" indent="0" algn="just">
              <a:buNone/>
            </a:pPr>
            <a:endParaRPr lang="el-GR" sz="2800" b="1" dirty="0"/>
          </a:p>
          <a:p>
            <a:pPr algn="just"/>
            <a:r>
              <a:rPr lang="el-GR" sz="2800" b="1" dirty="0"/>
              <a:t>Συλλογικές εργασιακές σχέσεις</a:t>
            </a:r>
          </a:p>
          <a:p>
            <a:pPr algn="just">
              <a:buFontTx/>
              <a:buChar char="-"/>
            </a:pPr>
            <a:r>
              <a:rPr lang="el-GR" sz="2800" b="1" dirty="0"/>
              <a:t>Κοινωνικός διάλογος: ευρωπαϊκό, κλαδικό και επιχειρησιακό επίπεδο</a:t>
            </a:r>
          </a:p>
          <a:p>
            <a:pPr algn="just">
              <a:buFontTx/>
              <a:buChar char="-"/>
            </a:pPr>
            <a:r>
              <a:rPr lang="el-GR" sz="2800" b="1" dirty="0"/>
              <a:t>Συλλογικές συμφωνίες: αυτόνομα (Συμφωνία για τηλεεργασία) ή μετατροπή σε Οδηγία (Συμφωνία για γονική άδεια)</a:t>
            </a:r>
          </a:p>
          <a:p>
            <a:pPr algn="just">
              <a:buFontTx/>
              <a:buChar char="-"/>
            </a:pPr>
            <a:r>
              <a:rPr lang="el-GR" sz="2800" b="1" dirty="0"/>
              <a:t>Επιτροπή σέβεται εθνικές αρμοδιότητες</a:t>
            </a:r>
          </a:p>
          <a:p>
            <a:pPr marL="0" indent="0" algn="just">
              <a:buNone/>
            </a:pPr>
            <a:r>
              <a:rPr lang="el-GR" sz="2800" b="1" dirty="0"/>
              <a:t>- Βασικές Ευρωπαϊκές Οργανώσεις Εργοδοτών και Συνδικαλιστικές </a:t>
            </a:r>
          </a:p>
          <a:p>
            <a:pPr marL="0" indent="0" algn="just">
              <a:buNone/>
            </a:pPr>
            <a:r>
              <a:rPr lang="el-GR" sz="2800" b="1" dirty="0"/>
              <a:t>  Ομοσπονδίες: ETUC, BusinessEurop</a:t>
            </a:r>
            <a:r>
              <a:rPr lang="en-US" sz="2800" b="1" dirty="0"/>
              <a:t>e, </a:t>
            </a:r>
            <a:r>
              <a:rPr lang="el-GR" sz="2800" b="1" dirty="0"/>
              <a:t>UEAPME</a:t>
            </a:r>
          </a:p>
        </p:txBody>
      </p:sp>
      <p:sp>
        <p:nvSpPr>
          <p:cNvPr id="5" name="4 - Ορθογώνιο">
            <a:extLst>
              <a:ext uri="{FF2B5EF4-FFF2-40B4-BE49-F238E27FC236}">
                <a16:creationId xmlns:a16="http://schemas.microsoft.com/office/drawing/2014/main" id="{E8157DEB-36AD-76CB-DF0A-EB6CEEEF0446}"/>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5246365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AC725-2372-A0C3-0C4A-7F0538CD9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13741-C3B4-DB80-1DE7-38973BA086E0}"/>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BE57BCA6-1B7B-8240-0084-9AFDE138AE6D}"/>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Ατομικές εργασιακές σχέσεις</a:t>
            </a:r>
          </a:p>
          <a:p>
            <a:pPr marL="0" indent="0" algn="just">
              <a:buNone/>
            </a:pPr>
            <a:r>
              <a:rPr lang="el-GR" sz="2800" b="1" dirty="0"/>
              <a:t>Πρωτογενές δίκαιο:</a:t>
            </a:r>
          </a:p>
          <a:p>
            <a:pPr algn="just">
              <a:buFontTx/>
              <a:buChar char="-"/>
            </a:pPr>
            <a:r>
              <a:rPr lang="el-GR" sz="2800" b="1" dirty="0"/>
              <a:t>Άρθρο 153 ΣΛΕΕ: βάση για ευρωπαϊκή δράση σε΄: όρους εργασίας, </a:t>
            </a:r>
          </a:p>
          <a:p>
            <a:pPr marL="0" indent="0" algn="just">
              <a:buNone/>
            </a:pPr>
            <a:r>
              <a:rPr lang="el-GR" sz="2800" b="1" dirty="0"/>
              <a:t>    ενημέρωση, διαβούλευση, ισότητα ευκαιριών, υγειινή και ασφάλεια</a:t>
            </a:r>
          </a:p>
          <a:p>
            <a:pPr marL="0" indent="0" algn="just">
              <a:buNone/>
            </a:pPr>
            <a:r>
              <a:rPr lang="el-GR" sz="2800" b="1" dirty="0"/>
              <a:t>   - ΧΘΔ: Άρθρα 15,30,31: βασικά ατομικά εργασιακά δικαιώματα  </a:t>
            </a:r>
          </a:p>
          <a:p>
            <a:pPr marL="0" indent="0" algn="just">
              <a:buNone/>
            </a:pPr>
            <a:r>
              <a:rPr lang="el-GR" sz="2800" b="1" dirty="0"/>
              <a:t>     (δικαίωμα στην εργασία και ελεύθερη επιλογή επαγγέλματος,   </a:t>
            </a:r>
          </a:p>
          <a:p>
            <a:pPr marL="0" indent="0" algn="just">
              <a:buNone/>
            </a:pPr>
            <a:r>
              <a:rPr lang="el-GR" sz="2800" b="1" dirty="0"/>
              <a:t>      προστασία από  αδικαιολόγητη απόλυση, δίκαιους και ασφαλείς όρ   </a:t>
            </a:r>
          </a:p>
          <a:p>
            <a:pPr marL="0" indent="0" algn="just">
              <a:buNone/>
            </a:pPr>
            <a:r>
              <a:rPr lang="el-GR" sz="2800" b="1" dirty="0"/>
              <a:t>      εργάσιμου χρόνου, ετήσια άδεια   μετ’αποδοχών)</a:t>
            </a:r>
          </a:p>
          <a:p>
            <a:pPr marL="0" indent="0" algn="just">
              <a:buNone/>
            </a:pPr>
            <a:r>
              <a:rPr lang="el-GR" sz="2800" b="1" dirty="0"/>
              <a:t> </a:t>
            </a:r>
          </a:p>
        </p:txBody>
      </p:sp>
      <p:sp>
        <p:nvSpPr>
          <p:cNvPr id="5" name="4 - Ορθογώνιο">
            <a:extLst>
              <a:ext uri="{FF2B5EF4-FFF2-40B4-BE49-F238E27FC236}">
                <a16:creationId xmlns:a16="http://schemas.microsoft.com/office/drawing/2014/main" id="{5E64E63B-79C3-76EF-DF6D-AD92A011D312}"/>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42926041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2919-7156-70D6-0860-458B22795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C02AA-BC3C-A2AA-83E7-97DE8978F7F2}"/>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71A2BFC-9873-B387-8E7C-72293888277A}"/>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Ατομικές εργασιακές σχέσεις</a:t>
            </a:r>
          </a:p>
          <a:p>
            <a:pPr marL="0" indent="0" algn="just">
              <a:buNone/>
            </a:pPr>
            <a:r>
              <a:rPr lang="el-GR" sz="2800" b="1" dirty="0"/>
              <a:t>Δευτερογενές δίκαιο: Οδηγίες ( τηλεεργασία, μερική απασχόληση, γονικές άδειες, σταθεροί  όροι εργασίας:</a:t>
            </a:r>
          </a:p>
          <a:p>
            <a:pPr lvl="0"/>
            <a:r>
              <a:rPr lang="el-GR" b="1" dirty="0"/>
              <a:t>2019/1152/ΕΕ</a:t>
            </a:r>
            <a:r>
              <a:rPr lang="el-GR" dirty="0"/>
              <a:t>: </a:t>
            </a:r>
            <a:r>
              <a:rPr lang="el-GR" b="1" dirty="0"/>
              <a:t>Διαφάνεια στους όρους απασχόλησης</a:t>
            </a:r>
            <a:r>
              <a:rPr lang="el-GR" dirty="0"/>
              <a:t> (μισθός, ωράριο, αρμοδιότητες)</a:t>
            </a:r>
          </a:p>
          <a:p>
            <a:pPr lvl="0"/>
            <a:r>
              <a:rPr lang="el-GR" b="1" dirty="0"/>
              <a:t>2003/88/ΕΚ</a:t>
            </a:r>
            <a:r>
              <a:rPr lang="el-GR" dirty="0"/>
              <a:t>: </a:t>
            </a:r>
            <a:r>
              <a:rPr lang="el-GR" b="1" dirty="0"/>
              <a:t>Εργάσιμος χρόνος</a:t>
            </a:r>
            <a:r>
              <a:rPr lang="el-GR" dirty="0"/>
              <a:t> (ανώτατο όριο 48 ώρες/εβδομάδα, ανάπαυση, άδεια)</a:t>
            </a:r>
          </a:p>
          <a:p>
            <a:pPr lvl="0"/>
            <a:r>
              <a:rPr lang="el-GR" b="1" dirty="0"/>
              <a:t>2008/104/ΕΚ</a:t>
            </a:r>
            <a:r>
              <a:rPr lang="el-GR" dirty="0"/>
              <a:t>: Προστασία εργαζομένων μέσω </a:t>
            </a:r>
            <a:r>
              <a:rPr lang="el-GR" b="1" dirty="0"/>
              <a:t>γραφείων προσωρινής απασχόλησης</a:t>
            </a:r>
            <a:endParaRPr lang="el-GR" dirty="0"/>
          </a:p>
          <a:p>
            <a:pPr lvl="0"/>
            <a:r>
              <a:rPr lang="el-GR" b="1" dirty="0"/>
              <a:t>2010/18/ΕΕ</a:t>
            </a:r>
            <a:r>
              <a:rPr lang="el-GR" dirty="0"/>
              <a:t>: Άδεια </a:t>
            </a:r>
            <a:r>
              <a:rPr lang="el-GR" b="1" dirty="0"/>
              <a:t>γονικής φροντίδας</a:t>
            </a:r>
            <a:endParaRPr lang="el-GR" dirty="0"/>
          </a:p>
          <a:p>
            <a:pPr lvl="0"/>
            <a:r>
              <a:rPr lang="el-GR" b="1" dirty="0"/>
              <a:t>2000/78/ΕΚ</a:t>
            </a:r>
            <a:r>
              <a:rPr lang="el-GR" dirty="0"/>
              <a:t>: Απαγόρευση </a:t>
            </a:r>
            <a:r>
              <a:rPr lang="el-GR" b="1" dirty="0"/>
              <a:t>διάκρισης στην εργασία</a:t>
            </a:r>
            <a:r>
              <a:rPr lang="el-GR" dirty="0"/>
              <a:t> λόγω φύλου, ηλικίας, θρησκείας, κ.λπ.</a:t>
            </a:r>
          </a:p>
          <a:p>
            <a:pPr lvl="0"/>
            <a:r>
              <a:rPr lang="el-GR" b="1" dirty="0"/>
              <a:t>2006/54/ΕΚ</a:t>
            </a:r>
            <a:r>
              <a:rPr lang="el-GR" dirty="0"/>
              <a:t>: Ίση μεταχείριση ανδρών και γυναικών στην εργασία</a:t>
            </a:r>
          </a:p>
          <a:p>
            <a:pPr lvl="0"/>
            <a:r>
              <a:rPr lang="el-GR" b="1" dirty="0"/>
              <a:t>2019/1158/ΕΕ</a:t>
            </a:r>
            <a:r>
              <a:rPr lang="el-GR" dirty="0"/>
              <a:t>: </a:t>
            </a:r>
            <a:r>
              <a:rPr lang="el-GR" b="1" dirty="0"/>
              <a:t>Εναρμόνιση </a:t>
            </a:r>
            <a:r>
              <a:rPr lang="el-GR" sz="2800" b="1" dirty="0"/>
              <a:t>όροι εργασίας)</a:t>
            </a:r>
          </a:p>
        </p:txBody>
      </p:sp>
      <p:sp>
        <p:nvSpPr>
          <p:cNvPr id="5" name="4 - Ορθογώνιο">
            <a:extLst>
              <a:ext uri="{FF2B5EF4-FFF2-40B4-BE49-F238E27FC236}">
                <a16:creationId xmlns:a16="http://schemas.microsoft.com/office/drawing/2014/main" id="{2F445536-05FA-3355-30D9-4B4CB7FF15FD}"/>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9989993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0DA44-E4FE-3A37-AC1A-8C27A22E8C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7AB7E5-5C57-E91C-7F92-6CB7AF887B45}"/>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2FB370C-2A7C-C885-9AF4-48C2E1381EF7}"/>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algn="just"/>
            <a:r>
              <a:rPr lang="el-GR" sz="2800" b="1" dirty="0"/>
              <a:t>Ατομικές εργασιακές σχέσεις</a:t>
            </a:r>
          </a:p>
          <a:p>
            <a:pPr marL="0" indent="0" algn="just">
              <a:buNone/>
            </a:pPr>
            <a:r>
              <a:rPr lang="el-GR" sz="2800" b="1" dirty="0"/>
              <a:t>    - Νομολογία ΔΕΕ</a:t>
            </a:r>
          </a:p>
          <a:p>
            <a:pPr marL="0" indent="0" algn="just">
              <a:buNone/>
            </a:pPr>
            <a:r>
              <a:rPr lang="el-GR" sz="2800" b="1" dirty="0"/>
              <a:t>     -κατάρτιση ατομικών συμβάσεων</a:t>
            </a:r>
          </a:p>
          <a:p>
            <a:pPr marL="0" indent="0" algn="just">
              <a:buNone/>
            </a:pPr>
            <a:r>
              <a:rPr lang="el-GR" sz="2800" b="1" dirty="0"/>
              <a:t>   - εφαρμογή συμφωνιών κοινωνικών εταίρων, συμφωνιών μεταξύ </a:t>
            </a:r>
          </a:p>
          <a:p>
            <a:pPr marL="0" indent="0" algn="just">
              <a:buNone/>
            </a:pPr>
            <a:r>
              <a:rPr lang="el-GR" sz="2800" b="1" dirty="0"/>
              <a:t>     συνδικάτων και ενώσεων εργοδοτών</a:t>
            </a:r>
          </a:p>
        </p:txBody>
      </p:sp>
      <p:sp>
        <p:nvSpPr>
          <p:cNvPr id="5" name="4 - Ορθογώνιο">
            <a:extLst>
              <a:ext uri="{FF2B5EF4-FFF2-40B4-BE49-F238E27FC236}">
                <a16:creationId xmlns:a16="http://schemas.microsoft.com/office/drawing/2014/main" id="{EAAF8FAC-5DDB-4E4A-B786-B6480212AAB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4502220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5EB63-4F2C-442C-BA2D-B773E4E81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970D39-3DA7-B59A-5D64-5DEBA92D809D}"/>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E835E5A-166A-E39C-0D20-983C7586BBA4}"/>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Θεσμικό πλαίσιο εργασιακών σχέσεων στην ΕΕ</a:t>
            </a:r>
            <a:r>
              <a:rPr lang="el-GR" sz="2800" b="1" dirty="0"/>
              <a:t>:</a:t>
            </a:r>
          </a:p>
          <a:p>
            <a:pPr marL="0" indent="0" algn="just">
              <a:buNone/>
            </a:pPr>
            <a:endParaRPr lang="el-GR" sz="2800" b="1" dirty="0"/>
          </a:p>
          <a:p>
            <a:pPr algn="just"/>
            <a:r>
              <a:rPr lang="el-GR" sz="2800" b="1" dirty="0"/>
              <a:t>Ελεγχος εφαρμογής νομοθεσίας εργασιακών σχέσεων:</a:t>
            </a:r>
          </a:p>
          <a:p>
            <a:pPr algn="just"/>
            <a:endParaRPr lang="el-GR" sz="2800" b="1" dirty="0"/>
          </a:p>
          <a:p>
            <a:pPr marL="0" indent="0" algn="just">
              <a:buNone/>
            </a:pPr>
            <a:r>
              <a:rPr lang="el-GR" sz="2800" b="1" dirty="0"/>
              <a:t>    - ΔΕΕ</a:t>
            </a:r>
          </a:p>
          <a:p>
            <a:pPr marL="0" indent="0" algn="just">
              <a:buNone/>
            </a:pPr>
            <a:r>
              <a:rPr lang="el-GR" sz="2800" b="1" dirty="0"/>
              <a:t>    - εθνικά δικαστήρια</a:t>
            </a:r>
          </a:p>
          <a:p>
            <a:pPr marL="0" indent="0" algn="just">
              <a:buNone/>
            </a:pPr>
            <a:r>
              <a:rPr lang="el-GR" sz="2800" b="1" dirty="0"/>
              <a:t>    - Ευρωπαϊκή Αρχή Εργασίας</a:t>
            </a:r>
          </a:p>
        </p:txBody>
      </p:sp>
      <p:sp>
        <p:nvSpPr>
          <p:cNvPr id="5" name="4 - Ορθογώνιο">
            <a:extLst>
              <a:ext uri="{FF2B5EF4-FFF2-40B4-BE49-F238E27FC236}">
                <a16:creationId xmlns:a16="http://schemas.microsoft.com/office/drawing/2014/main" id="{F54211C9-C61D-6655-DAA6-6687B5F2B06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3280418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08291-F6E7-6BCE-37BE-ADC34E2CD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CB9A2-31FD-11B8-F50C-3763679FA443}"/>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4FA74FB-8529-DB9A-9222-A53387B2FC78}"/>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Χρηματοδοτικά εργαλεία στήριξης πολιτικών απασχόλησης στην ΕΕ</a:t>
            </a:r>
            <a:r>
              <a:rPr lang="el-GR" sz="2800" b="1" dirty="0"/>
              <a:t>:</a:t>
            </a:r>
          </a:p>
          <a:p>
            <a:pPr algn="just"/>
            <a:r>
              <a:rPr lang="el-GR" sz="2800" b="1" dirty="0"/>
              <a:t> Πολυετή Δημοσιονομικά Πλαίσια</a:t>
            </a:r>
          </a:p>
          <a:p>
            <a:pPr marL="0" indent="0" algn="just">
              <a:buNone/>
            </a:pPr>
            <a:r>
              <a:rPr lang="el-GR" sz="2800" b="1" dirty="0"/>
              <a:t>    - συμφωνία μεταξύ θεσμικών οργάνων ΕΕ για δημοσιονομική πειθαρχία</a:t>
            </a:r>
          </a:p>
          <a:p>
            <a:pPr marL="0" indent="0" algn="just">
              <a:buNone/>
            </a:pPr>
            <a:r>
              <a:rPr lang="el-GR" sz="2800" b="1" dirty="0"/>
              <a:t>    - αντανακλούν πολιτικές προτεραιότητες της ΕΕ</a:t>
            </a:r>
          </a:p>
          <a:p>
            <a:pPr marL="0" indent="0" algn="just">
              <a:buNone/>
            </a:pPr>
            <a:r>
              <a:rPr lang="el-GR" sz="2800" b="1" dirty="0"/>
              <a:t>    - καθορίζουν ετήσια όρια δαπανών ανά τομέα πολιτικής</a:t>
            </a:r>
          </a:p>
          <a:p>
            <a:pPr marL="0" indent="0" algn="just">
              <a:buNone/>
            </a:pPr>
            <a:r>
              <a:rPr lang="el-GR" sz="2800" b="1" dirty="0"/>
              <a:t>    - εγκρίνονται για πολυετείς περιόδους</a:t>
            </a:r>
          </a:p>
          <a:p>
            <a:pPr marL="0" indent="0" algn="just">
              <a:buNone/>
            </a:pPr>
            <a:r>
              <a:rPr lang="el-GR" sz="2800" b="1" dirty="0"/>
              <a:t>    - προβλέπουν μηχανισμούς ευελιξίας και πρόσθετη χρηματοδότηση</a:t>
            </a:r>
          </a:p>
        </p:txBody>
      </p:sp>
      <p:sp>
        <p:nvSpPr>
          <p:cNvPr id="5" name="4 - Ορθογώνιο">
            <a:extLst>
              <a:ext uri="{FF2B5EF4-FFF2-40B4-BE49-F238E27FC236}">
                <a16:creationId xmlns:a16="http://schemas.microsoft.com/office/drawing/2014/main" id="{3A88103C-252E-595F-63EF-08B7BBE68D83}"/>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9225197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D52D5-644D-734C-E08F-92F7D37CC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69A5C-DA5E-2161-4115-E9FC694BEFCA}"/>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149A13B4-F6EE-73BC-D6E9-4356BCA82D99}"/>
              </a:ext>
            </a:extLst>
          </p:cNvPr>
          <p:cNvSpPr>
            <a:spLocks noGrp="1"/>
          </p:cNvSpPr>
          <p:nvPr>
            <p:ph idx="1"/>
          </p:nvPr>
        </p:nvSpPr>
        <p:spPr>
          <a:xfrm>
            <a:off x="434222" y="878541"/>
            <a:ext cx="11323555" cy="5611557"/>
          </a:xfrm>
        </p:spPr>
        <p:txBody>
          <a:bodyPr>
            <a:normAutofit/>
          </a:bodyPr>
          <a:lstStyle/>
          <a:p>
            <a:pPr marL="0" indent="0" algn="just">
              <a:buNone/>
            </a:pPr>
            <a:r>
              <a:rPr lang="el-GR" sz="3300" b="1" dirty="0"/>
              <a:t>Χρηματοδοτικά εργαλεία στήριξης πολιτικών απασχόλησης στην ΕΕ</a:t>
            </a:r>
            <a:r>
              <a:rPr lang="el-GR" sz="2800" b="1" dirty="0"/>
              <a:t>:</a:t>
            </a:r>
          </a:p>
          <a:p>
            <a:pPr algn="just"/>
            <a:r>
              <a:rPr lang="el-GR" sz="2800" b="1" dirty="0"/>
              <a:t>ΕΚΤ +  </a:t>
            </a:r>
            <a:r>
              <a:rPr lang="en-US" sz="2800" b="1" dirty="0"/>
              <a:t>   </a:t>
            </a:r>
            <a:r>
              <a:rPr lang="el-GR" sz="2800" b="1" dirty="0"/>
              <a:t>(ΕΚΤ, </a:t>
            </a:r>
            <a:r>
              <a:rPr lang="en-US" sz="2800" b="1" dirty="0"/>
              <a:t>Youth Guarantee, FEAD, </a:t>
            </a:r>
            <a:r>
              <a:rPr lang="en-US" sz="2800" b="1" dirty="0" err="1"/>
              <a:t>EaSI</a:t>
            </a:r>
            <a:r>
              <a:rPr lang="en-US" sz="2800" b="1" dirty="0"/>
              <a:t>)</a:t>
            </a:r>
          </a:p>
          <a:p>
            <a:pPr algn="just"/>
            <a:r>
              <a:rPr lang="en-US" sz="2800" b="1" dirty="0"/>
              <a:t>E</a:t>
            </a:r>
            <a:r>
              <a:rPr lang="el-GR" sz="2800" b="1" dirty="0"/>
              <a:t>υρωπαϊκό Ταμείο Προσαρμογής στην Παγκοσμιοποίηση</a:t>
            </a:r>
          </a:p>
          <a:p>
            <a:pPr algn="just"/>
            <a:r>
              <a:rPr lang="en-US" sz="2800" b="1" dirty="0"/>
              <a:t>Next Generation EU (RRF, REACT EU)</a:t>
            </a:r>
          </a:p>
          <a:p>
            <a:pPr algn="just"/>
            <a:r>
              <a:rPr lang="en-US" sz="2800" b="1" dirty="0"/>
              <a:t>SURE</a:t>
            </a:r>
          </a:p>
          <a:p>
            <a:pPr algn="just"/>
            <a:r>
              <a:rPr lang="el-GR" sz="2800" b="1" dirty="0"/>
              <a:t>Ταμείο </a:t>
            </a:r>
            <a:r>
              <a:rPr lang="el-GR" sz="2800" b="1"/>
              <a:t>Δίκαιης Μετάβασης</a:t>
            </a:r>
            <a:endParaRPr lang="el-GR" sz="2800" b="1" dirty="0"/>
          </a:p>
        </p:txBody>
      </p:sp>
      <p:sp>
        <p:nvSpPr>
          <p:cNvPr id="5" name="4 - Ορθογώνιο">
            <a:extLst>
              <a:ext uri="{FF2B5EF4-FFF2-40B4-BE49-F238E27FC236}">
                <a16:creationId xmlns:a16="http://schemas.microsoft.com/office/drawing/2014/main" id="{8F76AEF5-6BD0-95F8-7B53-590333CDAB5C}"/>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391724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5AA26-F84E-4600-BF15-21056DF95D2F}"/>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91DA7696-5BD9-4D07-9CD8-5F5D54102903}"/>
              </a:ext>
            </a:extLst>
          </p:cNvPr>
          <p:cNvSpPr>
            <a:spLocks noGrp="1"/>
          </p:cNvSpPr>
          <p:nvPr>
            <p:ph idx="1"/>
          </p:nvPr>
        </p:nvSpPr>
        <p:spPr>
          <a:xfrm>
            <a:off x="434222" y="878541"/>
            <a:ext cx="11323555" cy="5611557"/>
          </a:xfrm>
        </p:spPr>
        <p:txBody>
          <a:bodyPr>
            <a:normAutofit fontScale="625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Πρώην Άρ. 2 ΣΕΕ  (θέση σε ισχύ: 29.12.2006)</a:t>
            </a:r>
          </a:p>
          <a:p>
            <a:pPr marL="0" indent="0">
              <a:buNone/>
            </a:pPr>
            <a:r>
              <a:rPr lang="el-GR" sz="2800" dirty="0"/>
              <a:t>«Η Ένωση θέτει ως στόχους:</a:t>
            </a:r>
          </a:p>
          <a:p>
            <a:pPr marL="0" indent="0">
              <a:buNone/>
            </a:pPr>
            <a:r>
              <a:rPr lang="el-GR" sz="2800" dirty="0"/>
              <a:t>—να προωθήσει την οικονομική και κοινωνική πρόοδο και ένα υψηλό επίπεδο απασχόλησης και να επιτύχει ισόρροπη και αειφόρο ανάπτυξη, ιδίως με τη δημιουργία ενός χώρου χωρίς εσωτερικά σύνορα, με την ενίσχυση της οικονομικής και κοινωνικής συνοχής και με την ίδρυση μιας οικονομικής και νομισματικής ένωσης, η οποία θα περιλάβει, εν καιρώ, ένα ενιαίο νόμισμα, σύμφωνα με τις διατάξεις της παρούσας συνθήκης,</a:t>
            </a:r>
          </a:p>
          <a:p>
            <a:pPr marL="0" indent="0">
              <a:buNone/>
            </a:pPr>
            <a:r>
              <a:rPr lang="el-GR" sz="2800" dirty="0"/>
              <a:t>—να επιβεβαιώσει την ταυτότητά της στη διεθνή σκηνή, ιδίως με την εφαρμογή μιας κοινής εξωτερικής πολιτικής και πολιτικής ασφάλειας, συμπεριλαμβανομένης της προοδευτικής διαμόρφωσης μιας κοινής αμυντικής πολιτικής, η οποία θα μπορούσε να οδηγήσει σε κοινή άμυνα, σύμφωνα με τις διατάξεις του άρθρου 17,</a:t>
            </a:r>
          </a:p>
          <a:p>
            <a:pPr marL="0" indent="0">
              <a:buNone/>
            </a:pPr>
            <a:r>
              <a:rPr lang="el-GR" sz="2800" dirty="0"/>
              <a:t>— να ενισχύσει την προστασία των δικαιωμάτων και των συμφερόντων των υπηκόων των κρατών μελών της με τη θέσπιση ιθαγένειας της Ένωσης,</a:t>
            </a:r>
          </a:p>
          <a:p>
            <a:pPr marL="0" indent="0">
              <a:buNone/>
            </a:pPr>
            <a:r>
              <a:rPr lang="el-GR" sz="2800" dirty="0"/>
              <a:t>— να διατηρήσει και να αναπτύξει την Ένωση ως χώρο ελευθερίας, ασφάλειας και δικαιοσύνης, μέσα στον οποίο εξασφαλίζεται η ελεύθερη κυκλοφορία των προσώπων σε συνδυασμό με κατάλληλα μέτρα όσον αφορά τους ελέγχους στα εξωτερικά σύνορα, το άσυλο, τη μετανάστευση και την πρόληψη και καταστολή της εγκληματικότητας,</a:t>
            </a:r>
          </a:p>
          <a:p>
            <a:pPr marL="0" indent="0">
              <a:buNone/>
            </a:pPr>
            <a:r>
              <a:rPr lang="el-GR" sz="2800" dirty="0"/>
              <a:t>— να διατηρήσει στο ακέραιο το κοινοτικό κεκτημένο και να το αναπτύξει με την προοπτική να μελετηθεί κατά πόσον οι πολιτικές και οι μορφές συνεργασίας που καθιερώνονται με την παρούσα συνθήκη θα πρέπει να αναθεωρηθούν, προκειμένου να εξασφαλισθεί η αποτελεσματικότητα των μηχανισμών και των οργάνων της Κοινότητας».</a:t>
            </a:r>
          </a:p>
        </p:txBody>
      </p:sp>
    </p:spTree>
    <p:extLst>
      <p:ext uri="{BB962C8B-B14F-4D97-AF65-F5344CB8AC3E}">
        <p14:creationId xmlns:p14="http://schemas.microsoft.com/office/powerpoint/2010/main" val="34870547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4A818-38FC-45AB-A0D7-BA1C6C268AEA}"/>
              </a:ext>
            </a:extLst>
          </p:cNvPr>
          <p:cNvSpPr>
            <a:spLocks noGrp="1"/>
          </p:cNvSpPr>
          <p:nvPr>
            <p:ph type="title"/>
          </p:nvPr>
        </p:nvSpPr>
        <p:spPr/>
        <p:txBody>
          <a:bodyPr/>
          <a:lstStyle/>
          <a:p>
            <a:r>
              <a:rPr lang="el-GR" dirty="0"/>
              <a:t> </a:t>
            </a:r>
          </a:p>
        </p:txBody>
      </p:sp>
      <p:sp>
        <p:nvSpPr>
          <p:cNvPr id="3" name="Content Placeholder 2">
            <a:extLst>
              <a:ext uri="{FF2B5EF4-FFF2-40B4-BE49-F238E27FC236}">
                <a16:creationId xmlns:a16="http://schemas.microsoft.com/office/drawing/2014/main" id="{F70145F5-505C-4FC9-9461-24ECF7EFA8DB}"/>
              </a:ext>
            </a:extLst>
          </p:cNvPr>
          <p:cNvSpPr>
            <a:spLocks noGrp="1"/>
          </p:cNvSpPr>
          <p:nvPr>
            <p:ph idx="1"/>
          </p:nvPr>
        </p:nvSpPr>
        <p:spPr/>
        <p:txBody>
          <a:bodyPr>
            <a:normAutofit/>
          </a:bodyPr>
          <a:lstStyle/>
          <a:p>
            <a:pPr algn="ctr">
              <a:buNone/>
            </a:pPr>
            <a:r>
              <a:rPr lang="el-GR" sz="3200" dirty="0"/>
              <a:t>Ευχαριστώ για την προσοχή σας</a:t>
            </a:r>
          </a:p>
          <a:p>
            <a:pPr algn="ctr">
              <a:buNone/>
            </a:pPr>
            <a:endParaRPr lang="el-GR" sz="3200" dirty="0"/>
          </a:p>
          <a:p>
            <a:pPr algn="ctr">
              <a:buNone/>
            </a:pPr>
            <a:r>
              <a:rPr lang="el-GR" sz="3200" dirty="0"/>
              <a:t>Δήμητρα Νίκου</a:t>
            </a:r>
          </a:p>
          <a:p>
            <a:pPr algn="ctr">
              <a:buNone/>
            </a:pPr>
            <a:r>
              <a:rPr lang="en-US" sz="3200" dirty="0"/>
              <a:t>dnikou@ypakp.gr</a:t>
            </a:r>
            <a:endParaRPr lang="el-GR" sz="3200" dirty="0"/>
          </a:p>
        </p:txBody>
      </p:sp>
      <p:pic>
        <p:nvPicPr>
          <p:cNvPr id="4" name="Εικόνα 6">
            <a:extLst>
              <a:ext uri="{FF2B5EF4-FFF2-40B4-BE49-F238E27FC236}">
                <a16:creationId xmlns:a16="http://schemas.microsoft.com/office/drawing/2014/main" id="{52804AFC-B7DB-9CB7-2852-F90B62D9985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8974" y="4870217"/>
            <a:ext cx="2359026" cy="1378184"/>
          </a:xfrm>
          <a:prstGeom prst="rect">
            <a:avLst/>
          </a:prstGeom>
          <a:noFill/>
          <a:ln>
            <a:noFill/>
          </a:ln>
        </p:spPr>
      </p:pic>
      <p:pic>
        <p:nvPicPr>
          <p:cNvPr id="5" name="Εικόνα 11">
            <a:extLst>
              <a:ext uri="{FF2B5EF4-FFF2-40B4-BE49-F238E27FC236}">
                <a16:creationId xmlns:a16="http://schemas.microsoft.com/office/drawing/2014/main" id="{D92C88B4-B33B-77FC-DBBF-9D239B689D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20776" y="5325979"/>
            <a:ext cx="3285423" cy="770021"/>
          </a:xfrm>
          <a:prstGeom prst="rect">
            <a:avLst/>
          </a:prstGeom>
          <a:noFill/>
          <a:ln>
            <a:noFill/>
          </a:ln>
          <a:effectLst/>
        </p:spPr>
      </p:pic>
    </p:spTree>
    <p:extLst>
      <p:ext uri="{BB962C8B-B14F-4D97-AF65-F5344CB8AC3E}">
        <p14:creationId xmlns:p14="http://schemas.microsoft.com/office/powerpoint/2010/main" val="31105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3B9A3-C54C-E486-E012-1F661BDC4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35C47-F50A-2FC0-3418-893B81AF01DA}"/>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E7DB131F-319F-FA22-BD43-CA787D376F6D}"/>
              </a:ext>
            </a:extLst>
          </p:cNvPr>
          <p:cNvSpPr>
            <a:spLocks noGrp="1"/>
          </p:cNvSpPr>
          <p:nvPr>
            <p:ph idx="1"/>
          </p:nvPr>
        </p:nvSpPr>
        <p:spPr>
          <a:xfrm>
            <a:off x="434222" y="878541"/>
            <a:ext cx="11323555" cy="5611557"/>
          </a:xfrm>
        </p:spPr>
        <p:txBody>
          <a:bodyPr>
            <a:normAutofit fontScale="92500" lnSpcReduction="1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Άρ.8:  </a:t>
            </a:r>
          </a:p>
          <a:p>
            <a:pPr marL="0" indent="0" algn="just">
              <a:buNone/>
            </a:pPr>
            <a:r>
              <a:rPr lang="el-GR" sz="2800" b="1" dirty="0">
                <a:latin typeface="Calibri" panose="020F0502020204030204" pitchFamily="34" charset="0"/>
                <a:cs typeface="Calibri" panose="020F0502020204030204" pitchFamily="34" charset="0"/>
              </a:rPr>
              <a:t>«</a:t>
            </a:r>
            <a:r>
              <a:rPr lang="el-GR" sz="2800" dirty="0"/>
              <a:t>Σε όλες τις δράσεις της, η Ένωση επιδιώκει να εξαλειφθούν οι ανισότητες και να προαχθεί η ισότητα μεταξύ ανδρών και γυναικών»</a:t>
            </a:r>
          </a:p>
          <a:p>
            <a:pPr marL="0" indent="0" algn="just">
              <a:buNone/>
            </a:pPr>
            <a:endParaRPr lang="el-GR" sz="2800" b="1" dirty="0">
              <a:latin typeface="Calibri" panose="020F0502020204030204" pitchFamily="34" charset="0"/>
              <a:cs typeface="Calibri" panose="020F0502020204030204" pitchFamily="34" charset="0"/>
            </a:endParaRPr>
          </a:p>
          <a:p>
            <a:pPr marL="0" indent="0" algn="just">
              <a:buNone/>
            </a:pPr>
            <a:r>
              <a:rPr lang="el-GR" sz="2800" b="1" dirty="0"/>
              <a:t>Άρ.9 (Οριζόντια κοινωνική ρήτρα):</a:t>
            </a:r>
          </a:p>
          <a:p>
            <a:pPr marL="0" indent="0" algn="just">
              <a:buNone/>
            </a:pPr>
            <a:r>
              <a:rPr lang="el-GR" sz="2800" dirty="0"/>
              <a:t>«Κατά τον καθορισμό και την εφαρμογή των πολιτικών και των δράσεων της, η Ένωση συνεκτιμά τις απαιτήσεις που συνδέονται με την προαγωγή υψηλού επιπέδου απασχόλησης, με τη διασφάλιση της κατάλληλης κοινωνικής προστασίας, με την καταπολέμηση του κοινωνικού αποκλεισμού καθώς και με υψηλό επίπεδο εκπαίδευσης, κατάρτισης και προστασίας της ανθρώπινης υγείας».</a:t>
            </a:r>
          </a:p>
        </p:txBody>
      </p:sp>
      <p:sp>
        <p:nvSpPr>
          <p:cNvPr id="5" name="4 - Ορθογώνιο">
            <a:extLst>
              <a:ext uri="{FF2B5EF4-FFF2-40B4-BE49-F238E27FC236}">
                <a16:creationId xmlns:a16="http://schemas.microsoft.com/office/drawing/2014/main" id="{B9444C9C-F765-15DD-36D8-55687DD5B2CD}"/>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711818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8010A-4405-3E57-E33C-D2987EF3D6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770D1-79ED-9B2A-C115-1277EABC8A5D}"/>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9DDDCC8-769B-622B-4D85-EDC8DF7A77B9}"/>
              </a:ext>
            </a:extLst>
          </p:cNvPr>
          <p:cNvSpPr>
            <a:spLocks noGrp="1"/>
          </p:cNvSpPr>
          <p:nvPr>
            <p:ph idx="1"/>
          </p:nvPr>
        </p:nvSpPr>
        <p:spPr>
          <a:xfrm>
            <a:off x="434222" y="878541"/>
            <a:ext cx="11323555" cy="5611557"/>
          </a:xfrm>
        </p:spPr>
        <p:txBody>
          <a:bodyPr>
            <a:normAutofit fontScale="70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Άρ.145:</a:t>
            </a:r>
          </a:p>
          <a:p>
            <a:pPr marL="0" indent="0" algn="just">
              <a:buNone/>
            </a:pPr>
            <a:r>
              <a:rPr lang="el-GR" sz="2800" b="1" dirty="0">
                <a:latin typeface="Calibri" panose="020F0502020204030204" pitchFamily="34" charset="0"/>
                <a:cs typeface="Calibri" panose="020F0502020204030204" pitchFamily="34" charset="0"/>
              </a:rPr>
              <a:t>«</a:t>
            </a:r>
            <a:r>
              <a:rPr lang="el-GR" sz="2800" dirty="0"/>
              <a:t>Τα κράτη μέλη και η Ένωση εργάζονται, σύμφωνα με τον παρόντα τίτλο, για την ανάπτυξη </a:t>
            </a:r>
            <a:r>
              <a:rPr lang="el-GR" sz="2800" b="1" dirty="0"/>
              <a:t>συντονισμένης στρατηγικής για την απασχόληση</a:t>
            </a:r>
            <a:r>
              <a:rPr lang="el-GR" sz="2800" dirty="0"/>
              <a:t>, και δη για να προάγουν τη δημιουργία εξειδικευμένου, εκπαιδευμένου και ευπροσάρμοστου εργατικού δυναμικού, και αγοράς εργασίας ανταποκρινόμενης στις εξελίξεις της οικονομίας, προκειμένου να επιτύχουν τους στόχους που ορίζονται στο </a:t>
            </a:r>
            <a:r>
              <a:rPr lang="el-GR" sz="2800" dirty="0">
                <a:hlinkClick r:id="rId2"/>
              </a:rPr>
              <a:t>άρθρο 3</a:t>
            </a:r>
            <a:r>
              <a:rPr lang="el-GR" sz="2800" dirty="0"/>
              <a:t> της Συνθήκης για την Ευρωπαϊκή Ένωση».</a:t>
            </a:r>
          </a:p>
          <a:p>
            <a:pPr marL="0" indent="0" algn="just">
              <a:buNone/>
            </a:pPr>
            <a:endParaRPr lang="el-GR" sz="2800" b="1" dirty="0">
              <a:latin typeface="Calibri" panose="020F0502020204030204" pitchFamily="34" charset="0"/>
              <a:cs typeface="Calibri" panose="020F0502020204030204" pitchFamily="34" charset="0"/>
            </a:endParaRPr>
          </a:p>
          <a:p>
            <a:pPr marL="0" indent="0" algn="just">
              <a:buNone/>
            </a:pPr>
            <a:r>
              <a:rPr lang="el-GR" sz="2800" b="1" dirty="0"/>
              <a:t>Άρ.146:  </a:t>
            </a:r>
          </a:p>
          <a:p>
            <a:pPr marL="0" indent="0" algn="just">
              <a:buNone/>
            </a:pPr>
            <a:r>
              <a:rPr lang="el-GR" sz="2800" dirty="0"/>
              <a:t>1. Τα κράτη μέλη, μέσω των πολιτικών τους για την απασχόληση, συμβάλλουν στην επίτευξη των στόχων που αναφέρονται στο</a:t>
            </a:r>
            <a:r>
              <a:rPr lang="el-GR" sz="2800" dirty="0">
                <a:hlinkClick r:id="rId3"/>
              </a:rPr>
              <a:t> άρθρο 145</a:t>
            </a:r>
            <a:r>
              <a:rPr lang="el-GR" sz="2800" dirty="0"/>
              <a:t> κατά τρόπο που συμβιβάζεται με τους γενικούς προσανατολισμούς των οικονομικών πολιτικών των κρατών μελών και της Ένωσης που διαμορφώνονται βάσει του</a:t>
            </a:r>
            <a:r>
              <a:rPr lang="el-GR" sz="2800" dirty="0">
                <a:hlinkClick r:id="rId4"/>
              </a:rPr>
              <a:t> άρθρου 121</a:t>
            </a:r>
            <a:r>
              <a:rPr lang="el-GR" sz="2800" dirty="0"/>
              <a:t>, παρ. 2».</a:t>
            </a:r>
          </a:p>
          <a:p>
            <a:pPr marL="0" indent="0" algn="just">
              <a:buNone/>
            </a:pPr>
            <a:r>
              <a:rPr lang="el-GR" sz="2800" dirty="0"/>
              <a:t>2. Τα κράτη μέλη, έχοντας υπόψη τις εθνικές πρακτικές που έχουν σχέση με τον τομέα των εργασιακών σχέσεων, θεωρούν την </a:t>
            </a:r>
            <a:r>
              <a:rPr lang="el-GR" sz="2800" b="1" dirty="0"/>
              <a:t>προώθηση της απασχόλησης ως θέμα κοινού ενδιαφέροντος και συντονίζουν τη σχετική δράση τους </a:t>
            </a:r>
            <a:r>
              <a:rPr lang="el-GR" sz="2800" dirty="0"/>
              <a:t>στα πλαίσια του Συμβουλίου, σύμφωνα με το </a:t>
            </a:r>
            <a:r>
              <a:rPr lang="el-GR" sz="2800" dirty="0">
                <a:hlinkClick r:id="rId5"/>
              </a:rPr>
              <a:t>άρθρο 148</a:t>
            </a:r>
            <a:r>
              <a:rPr lang="el-GR" sz="2800" dirty="0"/>
              <a:t>».</a:t>
            </a:r>
          </a:p>
          <a:p>
            <a:pPr marL="0" indent="0" algn="just">
              <a:buNone/>
            </a:pPr>
            <a:endParaRPr lang="el-GR" sz="2800" dirty="0"/>
          </a:p>
        </p:txBody>
      </p:sp>
      <p:sp>
        <p:nvSpPr>
          <p:cNvPr id="5" name="4 - Ορθογώνιο">
            <a:extLst>
              <a:ext uri="{FF2B5EF4-FFF2-40B4-BE49-F238E27FC236}">
                <a16:creationId xmlns:a16="http://schemas.microsoft.com/office/drawing/2014/main" id="{81CDAA01-9BDF-D5D3-A82A-30237D10C28A}"/>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1198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FB6A0-540E-FCE5-D9BB-971C8155C8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A3B99-3223-5B2E-87C5-946B35656C77}"/>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931AD23-984D-39C0-FE7E-48226CB4974F}"/>
              </a:ext>
            </a:extLst>
          </p:cNvPr>
          <p:cNvSpPr>
            <a:spLocks noGrp="1"/>
          </p:cNvSpPr>
          <p:nvPr>
            <p:ph idx="1"/>
          </p:nvPr>
        </p:nvSpPr>
        <p:spPr>
          <a:xfrm>
            <a:off x="434222" y="878541"/>
            <a:ext cx="11323555" cy="5611557"/>
          </a:xfrm>
        </p:spPr>
        <p:txBody>
          <a:bodyPr>
            <a:normAutofit fontScale="55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800" b="1" dirty="0">
                <a:latin typeface="Calibri" panose="020F0502020204030204" pitchFamily="34" charset="0"/>
                <a:cs typeface="Calibri" panose="020F0502020204030204" pitchFamily="34" charset="0"/>
              </a:rPr>
              <a:t>Άρ.147:</a:t>
            </a:r>
          </a:p>
          <a:p>
            <a:pPr marL="0" indent="0">
              <a:buNone/>
            </a:pPr>
            <a:r>
              <a:rPr lang="el-GR" sz="2800" b="1" dirty="0">
                <a:latin typeface="Calibri" panose="020F0502020204030204" pitchFamily="34" charset="0"/>
                <a:cs typeface="Calibri" panose="020F0502020204030204" pitchFamily="34" charset="0"/>
              </a:rPr>
              <a:t>«1.</a:t>
            </a:r>
            <a:r>
              <a:rPr lang="el-GR" sz="2800" dirty="0"/>
              <a:t>Η Ένωση συμβάλλει στην επίτευξη υψηλού επιπέδου απασχόλησης ενθαρρύνοντας την συνεργασία μεταξύ κρατών μελών, υποστηρίζοντας και, εάν χρειάζεται, συμπληρώνοντας τη δράση τους. Ενεργώντας κατ’ αυτόν τον τρόπο, σέβεται τις αρμοδιότητες των κρατών μελών.</a:t>
            </a:r>
          </a:p>
          <a:p>
            <a:pPr marL="0" indent="0">
              <a:buNone/>
            </a:pPr>
            <a:r>
              <a:rPr lang="el-GR" sz="2800" dirty="0"/>
              <a:t>2. Ο στόχος υψηλού επιπέδου απασχόλησης λαμβάνεται υπόψη κατά τη χάραξη και την εφαρμογή των πολιτικών και δραστηριοτήτων της Ένωσης».</a:t>
            </a:r>
            <a:endParaRPr lang="el-GR" sz="2800" b="1" dirty="0">
              <a:latin typeface="Calibri" panose="020F0502020204030204" pitchFamily="34" charset="0"/>
              <a:cs typeface="Calibri" panose="020F0502020204030204" pitchFamily="34" charset="0"/>
            </a:endParaRPr>
          </a:p>
          <a:p>
            <a:pPr marL="0" indent="0" algn="just">
              <a:buNone/>
            </a:pPr>
            <a:r>
              <a:rPr lang="el-GR" sz="2800" b="1" dirty="0"/>
              <a:t>Άρ.148:  </a:t>
            </a:r>
          </a:p>
          <a:p>
            <a:pPr marL="0" indent="0" algn="just">
              <a:buNone/>
            </a:pPr>
            <a:r>
              <a:rPr lang="el-GR" sz="2800" dirty="0"/>
              <a:t>«1.Το Ευρωπαϊκό Συμβούλιο εξετάζει κατ’ έτος την κατάσταση της απασχόλησης στην Ένωση και εκδίδει σχετικά συμπεράσματα, βάσει κοινής ετήσιας έκθεσης του Συμβουλίου και της Επιτροπής.</a:t>
            </a:r>
          </a:p>
          <a:p>
            <a:pPr marL="0" indent="0" algn="just">
              <a:buNone/>
            </a:pPr>
            <a:r>
              <a:rPr lang="el-GR" sz="2800" dirty="0"/>
              <a:t>2. Βάσει των συμπερασμάτων του Ευρωπαϊκού Συμβουλίου, το Συμβούλιο, μετά από πρόταση της Επιτροπής και διαβούλευση με το Ευρωπαϊκό Κοινοβούλιο, την Οικονομική και Κοινωνική Επιτροπή, την Επιτροπή των Περιφερειών και την επιτροπή απασχόλησης που αναφέρεται στο </a:t>
            </a:r>
            <a:r>
              <a:rPr lang="el-GR" sz="2800" dirty="0">
                <a:hlinkClick r:id="rId2"/>
              </a:rPr>
              <a:t>άρθρο 150</a:t>
            </a:r>
            <a:r>
              <a:rPr lang="el-GR" sz="2800" dirty="0"/>
              <a:t>, χαράζει κατ’ έτος </a:t>
            </a:r>
            <a:r>
              <a:rPr lang="el-GR" sz="2800" b="1" dirty="0"/>
              <a:t>κατευθυντήριες γραμμές</a:t>
            </a:r>
            <a:r>
              <a:rPr lang="el-GR" sz="2800" dirty="0"/>
              <a:t>, τις οποίες τα κράτη μέλη λαμβάνουν υπόψη στις πολιτικές τους για την απασχόληση. Οι κατευθυντήριες αυτές γραμμές συνάδουν προς τους γενικούς προσανατολισμούς που διαμορφώνονται δυνάμει του </a:t>
            </a:r>
            <a:r>
              <a:rPr lang="el-GR" sz="2800" dirty="0">
                <a:hlinkClick r:id="rId3"/>
              </a:rPr>
              <a:t>άρθρου 121</a:t>
            </a:r>
            <a:r>
              <a:rPr lang="el-GR" sz="2800" dirty="0"/>
              <a:t>, παράγραφος 2.</a:t>
            </a:r>
          </a:p>
          <a:p>
            <a:pPr marL="0" indent="0" algn="just">
              <a:buNone/>
            </a:pPr>
            <a:r>
              <a:rPr lang="el-GR" sz="2800" dirty="0"/>
              <a:t>3. Κάθε κράτος μέλος υποβάλλει στο Συμβούλιο και την Επιτροπή ετήσια έκθεση για τα κυριότερα μέτρα που λαμβάνει κατ’ εφαρμογή της πολιτικής του για την απασχόληση, υπό το πρίσμα των κατευθυντήριων γραμμών για την απασχόληση που αναφέρονται στην παράγραφο 2.</a:t>
            </a:r>
          </a:p>
          <a:p>
            <a:pPr marL="0" indent="0" algn="just">
              <a:buNone/>
            </a:pPr>
            <a:r>
              <a:rPr lang="el-GR" sz="2800" dirty="0"/>
              <a:t>4. Κάθε χρόνο, το Συμβούλιο, βάσει των εκθέσεων που αναφέρονται στην παράγραφο 3 και αφού λάβει τη γνώμη της επιτροπής απασχόλησης, εξετάζει την εφαρμογή των πολιτικών απασχόλησης των κρατών μελών, υπό το πρίσμα των κατευθυντήριων γραμμών για την απασχόληση. Το Συμβούλιο, μετά από σύσταση της Επιτροπής, δύναται, εάν το κρίνει σκόπιμο, υπό το πρίσμα της εξέτασης αυτής, να απευθύνει συστάσεις προς τα κράτη μέλη.</a:t>
            </a:r>
          </a:p>
          <a:p>
            <a:pPr marL="0" indent="0" algn="just">
              <a:buNone/>
            </a:pPr>
            <a:r>
              <a:rPr lang="el-GR" sz="2800" dirty="0"/>
              <a:t>5. Βάσει των πορισμάτων αυτής της εξέτασης, το Συμβούλιο και η Επιτροπή υποβάλλουν, στο Ευρωπαϊκό Συμβούλιο, κοινή ετήσια έκθεση σχετικά με την κατάσταση της απασχόλησης στην Ένωση και την εφαρμογή των κατευθυντήριων γραμμών για την απασχόληση».</a:t>
            </a:r>
          </a:p>
        </p:txBody>
      </p:sp>
      <p:sp>
        <p:nvSpPr>
          <p:cNvPr id="5" name="4 - Ορθογώνιο">
            <a:extLst>
              <a:ext uri="{FF2B5EF4-FFF2-40B4-BE49-F238E27FC236}">
                <a16:creationId xmlns:a16="http://schemas.microsoft.com/office/drawing/2014/main" id="{200BFBBE-F07A-C664-FA0E-0218D1B9F7A7}"/>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16367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7B9DD-F266-6F10-C26D-AE6CFB24B8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54099D-6F79-983E-0D9F-BA3D3D0203A5}"/>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3</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25547E2-378F-7D00-0C36-6A6B553285AC}"/>
              </a:ext>
            </a:extLst>
          </p:cNvPr>
          <p:cNvSpPr>
            <a:spLocks noGrp="1"/>
          </p:cNvSpPr>
          <p:nvPr>
            <p:ph idx="1"/>
          </p:nvPr>
        </p:nvSpPr>
        <p:spPr>
          <a:xfrm>
            <a:off x="354323" y="789764"/>
            <a:ext cx="11323555" cy="5735323"/>
          </a:xfrm>
        </p:spPr>
        <p:txBody>
          <a:bodyPr>
            <a:normAutofit fontScale="55000" lnSpcReduction="20000"/>
          </a:bodyPr>
          <a:lstStyle/>
          <a:p>
            <a:pPr marL="0" indent="0" algn="just">
              <a:buNone/>
            </a:pPr>
            <a:r>
              <a:rPr lang="el-GR" sz="3300" b="1" dirty="0"/>
              <a:t>Νομική βάση για πολιτική απασχόλησης στην ΕΕ</a:t>
            </a:r>
            <a:r>
              <a:rPr lang="el-GR" sz="2800" b="1" dirty="0"/>
              <a:t>:</a:t>
            </a:r>
          </a:p>
          <a:p>
            <a:pPr algn="just"/>
            <a:r>
              <a:rPr lang="el-GR" sz="2800" b="1" dirty="0"/>
              <a:t>ΣΛΕΕ</a:t>
            </a:r>
          </a:p>
          <a:p>
            <a:pPr marL="0" indent="0" algn="just">
              <a:buNone/>
            </a:pPr>
            <a:r>
              <a:rPr lang="el-GR" sz="2900" b="1" dirty="0">
                <a:latin typeface="Calibri" panose="020F0502020204030204" pitchFamily="34" charset="0"/>
                <a:cs typeface="Calibri" panose="020F0502020204030204" pitchFamily="34" charset="0"/>
              </a:rPr>
              <a:t>Άρ.149:</a:t>
            </a:r>
          </a:p>
          <a:p>
            <a:pPr marL="0" indent="0" algn="just">
              <a:buNone/>
            </a:pPr>
            <a:r>
              <a:rPr lang="el-GR" sz="2900" dirty="0"/>
              <a:t>«Το Ευρωπαϊκό Κοινοβούλιο και το Συμβούλιο, αποφασίζοντας σύμφωνα με τη συνήθη νομοθετική διαδικασία, και μετά από διαβούλευση με την Οικονομική και Κοινωνική Επιτροπή και την Επιτροπή των Περιφερειών, δύνανται να θεσπίζουν μέτρα ενθάρρυνσης για τη διευκόλυνση της συνεργασίας μεταξύ κρατών μελών, και την υποστήριξη της δράσης των τελευταίων στον τομέα της απασχόλησης μέσω πρωτοβουλιών, οι οποίες αποσκοπούν στην ανάπτυξη ανταλλαγής πληροφοριών και δοκιμασμένων πρακτικών, στην παροχή συγκριτικής ανάλυσης και συμβουλευτικού υλικού, καθώς και στην προαγωγή καινοτόμων προσεγγίσεων και στην αξιολόγηση εμπειριών, ιδίως με τη μορφή πιλοτικών σχεδίων.</a:t>
            </a:r>
          </a:p>
          <a:p>
            <a:pPr marL="0" indent="0" algn="just">
              <a:buNone/>
            </a:pPr>
            <a:r>
              <a:rPr lang="el-GR" sz="2900" dirty="0"/>
              <a:t>Τα μέτρα αυτά δεν περιλαμβάνουν εναρμόνιση των νομοθετικών ή κανονιστικών διατάξεων των κρατών μελών».</a:t>
            </a:r>
          </a:p>
          <a:p>
            <a:pPr marL="0" indent="0" algn="just">
              <a:buNone/>
            </a:pPr>
            <a:endParaRPr lang="el-GR" sz="2900" b="1" dirty="0">
              <a:latin typeface="Calibri" panose="020F0502020204030204" pitchFamily="34" charset="0"/>
              <a:cs typeface="Calibri" panose="020F0502020204030204" pitchFamily="34" charset="0"/>
            </a:endParaRPr>
          </a:p>
          <a:p>
            <a:pPr marL="0" indent="0" algn="just">
              <a:buNone/>
            </a:pPr>
            <a:r>
              <a:rPr lang="el-GR" sz="2900" b="1" dirty="0"/>
              <a:t>Άρ.150:  </a:t>
            </a:r>
          </a:p>
          <a:p>
            <a:pPr marL="0" indent="0" algn="just">
              <a:buNone/>
            </a:pPr>
            <a:r>
              <a:rPr lang="el-GR" sz="2900" dirty="0"/>
              <a:t>«Το Συμβούλιο, με απλή πλειοψηφία μετά από διαβούλευση με το Ευρωπαϊκό Κοινοβούλιο, συγκροτεί Συμβουλευτική Επιτροπή Απασχόλησης για την προώθηση του συντονισμού των πολιτικών των κρατών μελών για την απασχόληση και την αγορά εργασίας. Καθήκοντα της Επιτροπής Απασχόλησης είναι:</a:t>
            </a:r>
          </a:p>
          <a:p>
            <a:pPr marL="0" indent="0" algn="just">
              <a:buNone/>
            </a:pPr>
            <a:r>
              <a:rPr lang="el-GR" sz="2900" dirty="0"/>
              <a:t>— η παρακολούθηση της κατάστασης της απασχόλησης και των πολιτικών για την απασχόληση στα κράτη μέλη και στην Ένωση,</a:t>
            </a:r>
          </a:p>
          <a:p>
            <a:pPr marL="0" indent="0" algn="just">
              <a:buNone/>
            </a:pPr>
            <a:r>
              <a:rPr lang="el-GR" sz="2900" dirty="0"/>
              <a:t>— με την επιφύλαξη του </a:t>
            </a:r>
            <a:r>
              <a:rPr lang="el-GR" sz="2900" dirty="0">
                <a:hlinkClick r:id="rId2"/>
              </a:rPr>
              <a:t>άρθρου 240</a:t>
            </a:r>
            <a:r>
              <a:rPr lang="el-GR" sz="2900" dirty="0"/>
              <a:t>, η διατύπωση γνωμών προς το Συμβούλιο ή την Επιτροπή, κατόπιν σχετικής αιτήσεώς τους ή εξ ιδίας πρωτοβουλίας, και η συμβολή στην προετοιμασία των εργασιών του Συμβουλίου που αναφέρονται στο </a:t>
            </a:r>
            <a:r>
              <a:rPr lang="el-GR" sz="2900" dirty="0">
                <a:hlinkClick r:id="rId3"/>
              </a:rPr>
              <a:t>άρθρο 148</a:t>
            </a:r>
            <a:r>
              <a:rPr lang="el-GR" sz="2900" dirty="0"/>
              <a:t>.</a:t>
            </a:r>
          </a:p>
          <a:p>
            <a:pPr marL="0" indent="0" algn="just">
              <a:buNone/>
            </a:pPr>
            <a:r>
              <a:rPr lang="el-GR" sz="2900" dirty="0"/>
              <a:t>Κατά την εκτέλεση των καθηκόντων της, η Επιτροπή Απασχόλησης ζητά τη γνώμη των κοινωνικών εταίρων.</a:t>
            </a:r>
          </a:p>
          <a:p>
            <a:pPr marL="0" indent="0" algn="just">
              <a:buNone/>
            </a:pPr>
            <a:r>
              <a:rPr lang="el-GR" sz="2900" dirty="0"/>
              <a:t>Κάθε κράτος μέλος και η Επιτροπή διορίζουν από δύο μέλη στην Επιτροπή Απασχόλησης».</a:t>
            </a:r>
          </a:p>
          <a:p>
            <a:pPr marL="0" indent="0" algn="just">
              <a:buNone/>
            </a:pPr>
            <a:endParaRPr lang="el-GR" sz="2800" dirty="0"/>
          </a:p>
        </p:txBody>
      </p:sp>
    </p:spTree>
    <p:extLst>
      <p:ext uri="{BB962C8B-B14F-4D97-AF65-F5344CB8AC3E}">
        <p14:creationId xmlns:p14="http://schemas.microsoft.com/office/powerpoint/2010/main" val="3278827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25372</TotalTime>
  <Words>5570</Words>
  <Application>Microsoft Office PowerPoint</Application>
  <PresentationFormat>Widescreen</PresentationFormat>
  <Paragraphs>570</Paragraphs>
  <Slides>50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Calibri</vt:lpstr>
      <vt:lpstr>Calibri Light</vt:lpstr>
      <vt:lpstr>Tahoma</vt:lpstr>
      <vt:lpstr>Celestial</vt:lpstr>
      <vt:lpstr>ΧΩΡΟΤΑΞΙΑ ΤΗΣ ΚοινωνικηΣ πΟΛΙΤΙΚηΣ: ΑΠΟ ΤΗΝ ΕΘΝΙΚΗ ΣΤΗΝ ΥΠΕΡΕΘΝΙΚΗ ΔΙΑΣΤΑΣΗ </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 ΧΩΡΟΤΑΞΙΑ  ΚΟΙΝΩΝΙΚΗΣ ΠΟΛΙΤΙΚΗΣ: ΕΘΝΙΚΗ ΚΑΙ ΥΠΕΡΕΘΝΙΚΗ ΔΙΑΣΤΑΣΗ  3η ΕΙΣΗΓΗΣΗ</vt:lpstr>
      <vt:lpstr> 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ΧΩΡΟΤΑΞΙΑ  ΚΟΙΝΩΝΙΚΗΣ ΠΟΛΙΤΙΚΗΣ: ΕΘΝΙΚΗ ΚΑΙ ΥΠΕΡΕΘΝΙΚΗ ΔΙΑΣΤΑΣΗ  3η ΕΙΣΗΓΗΣΗ</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Κοινωνικη προνοια Βασικες επισημανσεις</dc:title>
  <dc:creator>mol2</dc:creator>
  <cp:lastModifiedBy>DNikou</cp:lastModifiedBy>
  <cp:revision>251</cp:revision>
  <dcterms:created xsi:type="dcterms:W3CDTF">2021-07-04T18:56:22Z</dcterms:created>
  <dcterms:modified xsi:type="dcterms:W3CDTF">2025-07-21T22:29:40Z</dcterms:modified>
</cp:coreProperties>
</file>