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3" r:id="rId6"/>
    <p:sldId id="261" r:id="rId7"/>
    <p:sldId id="262" r:id="rId8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A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77" y="2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E8CF9-1539-4C8A-A956-C55A657AF5C4}" type="datetimeFigureOut">
              <a:rPr lang="el-GR" smtClean="0"/>
              <a:t>12/06/2021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91510-C25F-428A-9EE3-5EEE4850C55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4339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E8CF9-1539-4C8A-A956-C55A657AF5C4}" type="datetimeFigureOut">
              <a:rPr lang="el-GR" smtClean="0"/>
              <a:t>12/06/2021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91510-C25F-428A-9EE3-5EEE4850C55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0027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E8CF9-1539-4C8A-A956-C55A657AF5C4}" type="datetimeFigureOut">
              <a:rPr lang="el-GR" smtClean="0"/>
              <a:t>12/06/2021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91510-C25F-428A-9EE3-5EEE4850C55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13080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E8CF9-1539-4C8A-A956-C55A657AF5C4}" type="datetimeFigureOut">
              <a:rPr lang="el-GR" smtClean="0"/>
              <a:t>12/06/2021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91510-C25F-428A-9EE3-5EEE4850C55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27293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E8CF9-1539-4C8A-A956-C55A657AF5C4}" type="datetimeFigureOut">
              <a:rPr lang="el-GR" smtClean="0"/>
              <a:t>12/06/2021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91510-C25F-428A-9EE3-5EEE4850C55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04222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E8CF9-1539-4C8A-A956-C55A657AF5C4}" type="datetimeFigureOut">
              <a:rPr lang="el-GR" smtClean="0"/>
              <a:t>12/06/2021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91510-C25F-428A-9EE3-5EEE4850C55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77192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E8CF9-1539-4C8A-A956-C55A657AF5C4}" type="datetimeFigureOut">
              <a:rPr lang="el-GR" smtClean="0"/>
              <a:t>12/06/2021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91510-C25F-428A-9EE3-5EEE4850C55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61159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E8CF9-1539-4C8A-A956-C55A657AF5C4}" type="datetimeFigureOut">
              <a:rPr lang="el-GR" smtClean="0"/>
              <a:t>12/06/2021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91510-C25F-428A-9EE3-5EEE4850C55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97335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E8CF9-1539-4C8A-A956-C55A657AF5C4}" type="datetimeFigureOut">
              <a:rPr lang="el-GR" smtClean="0"/>
              <a:t>12/06/2021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91510-C25F-428A-9EE3-5EEE4850C55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55298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E8CF9-1539-4C8A-A956-C55A657AF5C4}" type="datetimeFigureOut">
              <a:rPr lang="el-GR" smtClean="0"/>
              <a:t>12/06/2021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91510-C25F-428A-9EE3-5EEE4850C55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24979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E8CF9-1539-4C8A-A956-C55A657AF5C4}" type="datetimeFigureOut">
              <a:rPr lang="el-GR" smtClean="0"/>
              <a:t>12/06/2021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91510-C25F-428A-9EE3-5EEE4850C55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37135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AEB"/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E8CF9-1539-4C8A-A956-C55A657AF5C4}" type="datetimeFigureOut">
              <a:rPr lang="el-GR" smtClean="0"/>
              <a:t>12/06/2021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A91510-C25F-428A-9EE3-5EEE4850C55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0046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2587752" y="2239350"/>
            <a:ext cx="7797647" cy="36317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46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ΣΤΡΑΤΗΓΙΚΑ ΚΕΙΜΕΝΑ</a:t>
            </a:r>
          </a:p>
          <a:p>
            <a:pPr algn="ctr"/>
            <a:r>
              <a:rPr lang="el-GR" sz="4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ΠΑΡΑΔΕΙΓΜΑΤΑ</a:t>
            </a:r>
          </a:p>
          <a:p>
            <a:pPr algn="ctr"/>
            <a:r>
              <a:rPr lang="el-GR" sz="4600" b="1" u="sng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Διάφορες έννοιες</a:t>
            </a:r>
          </a:p>
          <a:p>
            <a:pPr marL="685800" indent="-685800" algn="ctr">
              <a:buFont typeface="Wingdings" panose="05000000000000000000" pitchFamily="2" charset="2"/>
              <a:buChar char="§"/>
            </a:pPr>
            <a:r>
              <a:rPr lang="el-GR" sz="4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Στρατηγικές</a:t>
            </a:r>
          </a:p>
          <a:p>
            <a:pPr marL="685800" indent="-685800" algn="ctr">
              <a:buFont typeface="Wingdings" panose="05000000000000000000" pitchFamily="2" charset="2"/>
              <a:buChar char="§"/>
            </a:pPr>
            <a:r>
              <a:rPr lang="el-GR" sz="46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Σχέδια δράσης στρατηγικών</a:t>
            </a:r>
            <a:endParaRPr lang="el-GR" sz="4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270" y="124440"/>
            <a:ext cx="2472482" cy="1579641"/>
          </a:xfrm>
          <a:prstGeom prst="rect">
            <a:avLst/>
          </a:prstGeom>
        </p:spPr>
      </p:pic>
      <p:pic>
        <p:nvPicPr>
          <p:cNvPr id="6" name="Εικόνα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49418" y="401942"/>
            <a:ext cx="4534862" cy="1620655"/>
          </a:xfrm>
          <a:prstGeom prst="rect">
            <a:avLst/>
          </a:prstGeom>
        </p:spPr>
      </p:pic>
      <p:sp>
        <p:nvSpPr>
          <p:cNvPr id="3" name="Ορθογώνιο 2"/>
          <p:cNvSpPr/>
          <p:nvPr/>
        </p:nvSpPr>
        <p:spPr>
          <a:xfrm>
            <a:off x="115270" y="1767006"/>
            <a:ext cx="3346704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l-GR" sz="2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ΕΘΝΙΚΗ ΣΧΟΛΗ </a:t>
            </a:r>
          </a:p>
          <a:p>
            <a:pPr algn="just"/>
            <a:r>
              <a:rPr lang="el-GR" sz="2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ΔΗΜΟΣΙΑΣ ΔΙΟΙΚΗΣΗΣ</a:t>
            </a:r>
          </a:p>
          <a:p>
            <a:pPr algn="just"/>
            <a:r>
              <a:rPr lang="el-GR" sz="2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ΚΑΙ ΑΥΤΟΔΙΟΙΚΗΣΗΣ</a:t>
            </a:r>
            <a:endParaRPr lang="el-GR" sz="2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Ορθογώνιο 6"/>
          <p:cNvSpPr/>
          <p:nvPr/>
        </p:nvSpPr>
        <p:spPr>
          <a:xfrm>
            <a:off x="466118" y="6018361"/>
            <a:ext cx="58028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l-GR" sz="3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ΕΙΣΗΓΗΤΡΙΑ : ΠΟΥΡΝΑΡΑ ΣΟΦΙΑ  </a:t>
            </a:r>
          </a:p>
        </p:txBody>
      </p:sp>
    </p:spTree>
    <p:extLst>
      <p:ext uri="{BB962C8B-B14F-4D97-AF65-F5344CB8AC3E}">
        <p14:creationId xmlns:p14="http://schemas.microsoft.com/office/powerpoint/2010/main" val="111280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/>
          <p:cNvSpPr/>
          <p:nvPr/>
        </p:nvSpPr>
        <p:spPr>
          <a:xfrm>
            <a:off x="1211150" y="2538127"/>
            <a:ext cx="9601795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ΕΘΝΙΚΟ ΣΧΕΔΙΟ </a:t>
            </a:r>
          </a:p>
          <a:p>
            <a:pPr algn="ctr"/>
            <a:r>
              <a:rPr lang="el-GR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ΓΙΑ ΤΗΝ ΕΝΕΡΓΕΙΑ ΚΑΙ ΤΟ ΚΛΙΜΑ</a:t>
            </a:r>
          </a:p>
          <a:p>
            <a:pPr algn="ctr"/>
            <a:r>
              <a:rPr lang="el-GR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(ΕΣΕΚ)</a:t>
            </a:r>
            <a:endParaRPr lang="el-G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55930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/>
          <p:cNvSpPr/>
          <p:nvPr/>
        </p:nvSpPr>
        <p:spPr>
          <a:xfrm>
            <a:off x="3733422" y="227446"/>
            <a:ext cx="38274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ΣΤΟΧΟΙ ΕΣΕΚ</a:t>
            </a:r>
            <a:endParaRPr lang="el-G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621654" y="1232614"/>
            <a:ext cx="10117422" cy="193899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marL="571500" indent="-571500" algn="ctr">
              <a:buFont typeface="Wingdings" panose="05000000000000000000" pitchFamily="2" charset="2"/>
              <a:buChar char="ü"/>
            </a:pPr>
            <a:r>
              <a:rPr lang="el-GR" sz="2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Βελτίωση της ενεργειακής απόδοσης</a:t>
            </a:r>
          </a:p>
          <a:p>
            <a:pPr marL="571500" indent="-571500" algn="ctr">
              <a:buFont typeface="Wingdings" panose="05000000000000000000" pitchFamily="2" charset="2"/>
              <a:buChar char="ü"/>
            </a:pPr>
            <a:r>
              <a:rPr lang="el-GR" sz="2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Ανάπτυξη των ΑΠΕ</a:t>
            </a:r>
          </a:p>
          <a:p>
            <a:pPr marL="571500" indent="-571500" algn="ctr">
              <a:buFont typeface="Wingdings" panose="05000000000000000000" pitchFamily="2" charset="2"/>
              <a:buChar char="ü"/>
            </a:pPr>
            <a:r>
              <a:rPr lang="el-GR" sz="2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Μείωση ενεργειακής εξάρτησης από ορυκτά καύσιμα</a:t>
            </a:r>
          </a:p>
          <a:p>
            <a:pPr marL="571500" indent="-571500" algn="ctr">
              <a:buFont typeface="Wingdings" panose="05000000000000000000" pitchFamily="2" charset="2"/>
              <a:buChar char="ü"/>
            </a:pPr>
            <a:r>
              <a:rPr lang="el-GR" sz="2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Αύξηση της δυνατότητας αποθήκευσης ενέργειας</a:t>
            </a:r>
          </a:p>
          <a:p>
            <a:pPr algn="ctr"/>
            <a:endParaRPr lang="el-GR" sz="2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4" name="Οβάλ 3"/>
          <p:cNvSpPr/>
          <p:nvPr/>
        </p:nvSpPr>
        <p:spPr>
          <a:xfrm>
            <a:off x="338989" y="3587073"/>
            <a:ext cx="1735618" cy="176701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Προγράμματα ΕΣΠΑ </a:t>
            </a:r>
          </a:p>
          <a:p>
            <a:pPr algn="ctr"/>
            <a:r>
              <a:rPr lang="el-GR" dirty="0" smtClean="0"/>
              <a:t>ΤΕΠ </a:t>
            </a:r>
            <a:r>
              <a:rPr lang="el-GR" dirty="0" smtClean="0"/>
              <a:t>και </a:t>
            </a:r>
          </a:p>
          <a:p>
            <a:pPr algn="ctr"/>
            <a:r>
              <a:rPr lang="el-GR" dirty="0" smtClean="0"/>
              <a:t>ΠΕΠ</a:t>
            </a:r>
            <a:endParaRPr lang="el-GR" dirty="0"/>
          </a:p>
        </p:txBody>
      </p:sp>
      <p:sp>
        <p:nvSpPr>
          <p:cNvPr id="6" name="Οβάλ 5"/>
          <p:cNvSpPr/>
          <p:nvPr/>
        </p:nvSpPr>
        <p:spPr>
          <a:xfrm>
            <a:off x="9413971" y="3544066"/>
            <a:ext cx="2148764" cy="1987010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Προγράμματα για την Κοινή Αγροτική Πολιτική (ΚΑΠ)</a:t>
            </a:r>
            <a:endParaRPr lang="el-GR" dirty="0"/>
          </a:p>
        </p:txBody>
      </p:sp>
      <p:sp>
        <p:nvSpPr>
          <p:cNvPr id="7" name="Οβάλ 6"/>
          <p:cNvSpPr/>
          <p:nvPr/>
        </p:nvSpPr>
        <p:spPr>
          <a:xfrm>
            <a:off x="3284447" y="3639546"/>
            <a:ext cx="1848004" cy="17960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Πρόγραμμα Ταμείου Ανάκαμψης</a:t>
            </a:r>
            <a:endParaRPr lang="el-GR" dirty="0"/>
          </a:p>
        </p:txBody>
      </p:sp>
      <p:sp>
        <p:nvSpPr>
          <p:cNvPr id="8" name="Οβάλ 7"/>
          <p:cNvSpPr/>
          <p:nvPr/>
        </p:nvSpPr>
        <p:spPr>
          <a:xfrm>
            <a:off x="6230802" y="3697621"/>
            <a:ext cx="1802153" cy="1647641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Άλλα εθνικά προγράμματα και πόροι</a:t>
            </a:r>
            <a:endParaRPr lang="el-GR" dirty="0"/>
          </a:p>
        </p:txBody>
      </p:sp>
      <p:sp>
        <p:nvSpPr>
          <p:cNvPr id="2" name="Δεξί βέλος 1"/>
          <p:cNvSpPr/>
          <p:nvPr/>
        </p:nvSpPr>
        <p:spPr>
          <a:xfrm rot="18939166">
            <a:off x="1440650" y="3073729"/>
            <a:ext cx="530942" cy="5111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Επάνω βέλος 8"/>
          <p:cNvSpPr/>
          <p:nvPr/>
        </p:nvSpPr>
        <p:spPr>
          <a:xfrm>
            <a:off x="4026532" y="3214613"/>
            <a:ext cx="334297" cy="37246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Επάνω βέλος 9"/>
          <p:cNvSpPr/>
          <p:nvPr/>
        </p:nvSpPr>
        <p:spPr>
          <a:xfrm>
            <a:off x="6927036" y="3225028"/>
            <a:ext cx="334297" cy="37246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Επάνω βέλος 10"/>
          <p:cNvSpPr/>
          <p:nvPr/>
        </p:nvSpPr>
        <p:spPr>
          <a:xfrm rot="19624152">
            <a:off x="9742564" y="3106560"/>
            <a:ext cx="484632" cy="4454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Ορθογώνιο 13"/>
          <p:cNvSpPr/>
          <p:nvPr/>
        </p:nvSpPr>
        <p:spPr>
          <a:xfrm>
            <a:off x="1681316" y="5625387"/>
            <a:ext cx="811161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4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ΣΤΟΥΣ ΣΤΟΧΟΥΣ ΤΟΥ ΕΣΕΚ ΔΥΝΑΤΑΙ ΝΑ ΣΥΜΒΑΛΛΟΥΝ</a:t>
            </a:r>
          </a:p>
          <a:p>
            <a:pPr algn="ctr"/>
            <a:endParaRPr lang="el-GR" sz="4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00780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18535" y="148815"/>
            <a:ext cx="10515600" cy="1325563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ΕΔΑΦΙΚΟ ΣΧΕΔΙΟ ΝΗΣΩΝ - ΔΙΑΒΟΥΛΕΥΣΗ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6516" y="1321746"/>
            <a:ext cx="8613058" cy="5453294"/>
          </a:xfrm>
          <a:prstGeom prst="rect">
            <a:avLst/>
          </a:prstGeom>
        </p:spPr>
      </p:pic>
      <p:sp>
        <p:nvSpPr>
          <p:cNvPr id="5" name="Οβάλ 4"/>
          <p:cNvSpPr/>
          <p:nvPr/>
        </p:nvSpPr>
        <p:spPr>
          <a:xfrm>
            <a:off x="7629833" y="1140542"/>
            <a:ext cx="2428568" cy="2585884"/>
          </a:xfrm>
          <a:prstGeom prst="ellipse">
            <a:avLst/>
          </a:prstGeom>
          <a:noFill/>
          <a:ln w="22225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Οβάλ 5"/>
          <p:cNvSpPr/>
          <p:nvPr/>
        </p:nvSpPr>
        <p:spPr>
          <a:xfrm>
            <a:off x="7595420" y="3787619"/>
            <a:ext cx="2428568" cy="2585884"/>
          </a:xfrm>
          <a:prstGeom prst="ellipse">
            <a:avLst/>
          </a:prstGeom>
          <a:noFill/>
          <a:ln w="22225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0522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6688" y="1233948"/>
            <a:ext cx="6562725" cy="5334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01445" y="98323"/>
            <a:ext cx="1110783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000" dirty="0" smtClean="0">
                <a:solidFill>
                  <a:srgbClr val="0070C0"/>
                </a:solidFill>
              </a:rPr>
              <a:t>Στρατηγική </a:t>
            </a:r>
            <a:r>
              <a:rPr lang="el-GR" sz="4000" dirty="0" err="1" smtClean="0">
                <a:solidFill>
                  <a:srgbClr val="0070C0"/>
                </a:solidFill>
              </a:rPr>
              <a:t>Μακροπεριφέρειας</a:t>
            </a:r>
            <a:r>
              <a:rPr lang="el-GR" sz="4000" dirty="0" smtClean="0">
                <a:solidFill>
                  <a:srgbClr val="0070C0"/>
                </a:solidFill>
              </a:rPr>
              <a:t> Αδριατικής &amp; Ιονίου 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l-GR" sz="4000" dirty="0" smtClean="0">
                <a:solidFill>
                  <a:srgbClr val="0070C0"/>
                </a:solidFill>
              </a:rPr>
              <a:t>(</a:t>
            </a:r>
            <a:r>
              <a:rPr lang="en-US" sz="4000" dirty="0" smtClean="0">
                <a:solidFill>
                  <a:srgbClr val="0070C0"/>
                </a:solidFill>
              </a:rPr>
              <a:t>EUSAIR)</a:t>
            </a:r>
            <a:endParaRPr lang="el-GR" sz="4000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1444" y="1789470"/>
            <a:ext cx="352978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0070C0"/>
                </a:solidFill>
              </a:rPr>
              <a:t>4 Πυλώνες</a:t>
            </a:r>
          </a:p>
          <a:p>
            <a:endParaRPr lang="el-GR" dirty="0">
              <a:solidFill>
                <a:srgbClr val="0070C0"/>
              </a:solidFill>
            </a:endParaRPr>
          </a:p>
          <a:p>
            <a:pPr marL="342900" indent="-342900">
              <a:buAutoNum type="arabicPeriod"/>
            </a:pPr>
            <a:r>
              <a:rPr lang="el-GR" dirty="0" smtClean="0">
                <a:solidFill>
                  <a:srgbClr val="0070C0"/>
                </a:solidFill>
              </a:rPr>
              <a:t>Γαλάζια Ανάπτυξη</a:t>
            </a:r>
          </a:p>
          <a:p>
            <a:pPr marL="342900" indent="-342900">
              <a:buAutoNum type="arabicPeriod"/>
            </a:pPr>
            <a:r>
              <a:rPr lang="el-GR" dirty="0" smtClean="0">
                <a:solidFill>
                  <a:srgbClr val="0070C0"/>
                </a:solidFill>
              </a:rPr>
              <a:t>Μεταφορές</a:t>
            </a:r>
          </a:p>
          <a:p>
            <a:pPr marL="342900" indent="-342900">
              <a:buAutoNum type="arabicPeriod"/>
            </a:pPr>
            <a:r>
              <a:rPr lang="el-GR" dirty="0" smtClean="0">
                <a:solidFill>
                  <a:srgbClr val="0070C0"/>
                </a:solidFill>
              </a:rPr>
              <a:t>Περιβάλλον</a:t>
            </a:r>
          </a:p>
          <a:p>
            <a:pPr marL="342900" indent="-342900">
              <a:buAutoNum type="arabicPeriod"/>
            </a:pPr>
            <a:r>
              <a:rPr lang="el-GR" dirty="0" smtClean="0">
                <a:solidFill>
                  <a:srgbClr val="0070C0"/>
                </a:solidFill>
              </a:rPr>
              <a:t>Τουρισμός</a:t>
            </a:r>
            <a:endParaRPr lang="el-G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159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/>
          <p:cNvSpPr/>
          <p:nvPr/>
        </p:nvSpPr>
        <p:spPr>
          <a:xfrm>
            <a:off x="710144" y="1301440"/>
            <a:ext cx="10117422" cy="156966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ΣΧΕΔΙΟ ΔΡΑΣΗΣ ΤΟΥ ΥΠΟΥΡΓΕΙΟΥ ΕΞΩΤΕΡΙΚΩΝ ΓΙΑ ΤΟ 2021</a:t>
            </a:r>
            <a:endParaRPr lang="el-GR" sz="4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04824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/>
          <p:cNvSpPr/>
          <p:nvPr/>
        </p:nvSpPr>
        <p:spPr>
          <a:xfrm>
            <a:off x="718721" y="242085"/>
            <a:ext cx="10117422" cy="156966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ΕΡΓΑ ΤΟΥ ΣΧΕΔΙΟΥ ΔΡΑΣΗΣ ΤΟΥ ΥΠΟΥΡΓΕΙΟΥ ΕΞΩΤΕΡΙΚΩΝ </a:t>
            </a:r>
            <a:endParaRPr lang="el-GR" sz="4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pic>
        <p:nvPicPr>
          <p:cNvPr id="2" name="Εικόνα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474" y="1906227"/>
            <a:ext cx="11188092" cy="1043449"/>
          </a:xfrm>
          <a:prstGeom prst="rect">
            <a:avLst/>
          </a:prstGeom>
        </p:spPr>
      </p:pic>
      <p:pic>
        <p:nvPicPr>
          <p:cNvPr id="3" name="Εικόνα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299" y="3138641"/>
            <a:ext cx="11210267" cy="2200276"/>
          </a:xfrm>
          <a:prstGeom prst="rect">
            <a:avLst/>
          </a:prstGeom>
        </p:spPr>
      </p:pic>
      <p:pic>
        <p:nvPicPr>
          <p:cNvPr id="4" name="Εικόνα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4473" y="5527882"/>
            <a:ext cx="11181665" cy="784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3413680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114</Words>
  <Application>Microsoft Office PowerPoint</Application>
  <PresentationFormat>Ευρεία οθόνη</PresentationFormat>
  <Paragraphs>34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Θέμα του Office</vt:lpstr>
      <vt:lpstr>Παρουσίαση του PowerPoint</vt:lpstr>
      <vt:lpstr>Παρουσίαση του PowerPoint</vt:lpstr>
      <vt:lpstr>Παρουσίαση του PowerPoint</vt:lpstr>
      <vt:lpstr>ΕΔΑΦΙΚΟ ΣΧΕΔΙΟ ΝΗΣΩΝ - ΔΙΑΒΟΥΛΕΥΣΗ</vt:lpstr>
      <vt:lpstr>Παρουσίαση του PowerPoint</vt:lpstr>
      <vt:lpstr>Παρουσίαση του PowerPoint</vt:lpstr>
      <vt:lpstr>Παρουσίαση του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ΣΟΦΙΑ ΠΟΥΡΝΑΡΑ</dc:creator>
  <cp:lastModifiedBy>ΣΟΦΙΑ ΠΟΥΡΝΑΡΑ</cp:lastModifiedBy>
  <cp:revision>9</cp:revision>
  <dcterms:created xsi:type="dcterms:W3CDTF">2021-06-12T06:10:14Z</dcterms:created>
  <dcterms:modified xsi:type="dcterms:W3CDTF">2021-06-12T07:32:20Z</dcterms:modified>
</cp:coreProperties>
</file>