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4"/>
  </p:notesMasterIdLst>
  <p:sldIdLst>
    <p:sldId id="347" r:id="rId2"/>
    <p:sldId id="259" r:id="rId3"/>
    <p:sldId id="289" r:id="rId4"/>
    <p:sldId id="351" r:id="rId5"/>
    <p:sldId id="292" r:id="rId6"/>
    <p:sldId id="291" r:id="rId7"/>
    <p:sldId id="294" r:id="rId8"/>
    <p:sldId id="311" r:id="rId9"/>
    <p:sldId id="295" r:id="rId10"/>
    <p:sldId id="293" r:id="rId11"/>
    <p:sldId id="312" r:id="rId12"/>
    <p:sldId id="313" r:id="rId13"/>
    <p:sldId id="348" r:id="rId14"/>
    <p:sldId id="349" r:id="rId15"/>
    <p:sldId id="350" r:id="rId16"/>
    <p:sldId id="352" r:id="rId17"/>
    <p:sldId id="318" r:id="rId18"/>
    <p:sldId id="353" r:id="rId19"/>
    <p:sldId id="322" r:id="rId20"/>
    <p:sldId id="354" r:id="rId21"/>
    <p:sldId id="355" r:id="rId22"/>
    <p:sldId id="326" r:id="rId23"/>
    <p:sldId id="327" r:id="rId24"/>
    <p:sldId id="331" r:id="rId25"/>
    <p:sldId id="333" r:id="rId26"/>
    <p:sldId id="356" r:id="rId27"/>
    <p:sldId id="336" r:id="rId28"/>
    <p:sldId id="357" r:id="rId29"/>
    <p:sldId id="358" r:id="rId30"/>
    <p:sldId id="359" r:id="rId31"/>
    <p:sldId id="360" r:id="rId32"/>
    <p:sldId id="361" r:id="rId33"/>
    <p:sldId id="362" r:id="rId34"/>
    <p:sldId id="346" r:id="rId35"/>
    <p:sldId id="341" r:id="rId36"/>
    <p:sldId id="345" r:id="rId37"/>
    <p:sldId id="339" r:id="rId38"/>
    <p:sldId id="342" r:id="rId39"/>
    <p:sldId id="340" r:id="rId40"/>
    <p:sldId id="343" r:id="rId41"/>
    <p:sldId id="344" r:id="rId42"/>
    <p:sldId id="338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EFF"/>
    <a:srgbClr val="D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833" autoAdjust="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STAS\AppData\Local\Microsoft\Windows\INetCache\Content.Outlook\IV34T2YR\REVENUE_FOR_INVESTMEN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OSTAS\AppData\Local\Microsoft\Windows\INetCache\Content.Outlook\IV34T2YR\REVENUE_FOR_INVEST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b="1" baseline="0" dirty="0"/>
              <a:t>Εξωτερικές πηγές χρηματοδότησης επενδυτικών δαπανών Δήμων</a:t>
            </a:r>
          </a:p>
          <a:p>
            <a:pPr>
              <a:defRPr/>
            </a:pPr>
            <a:r>
              <a:rPr lang="el-GR" b="0" baseline="0" dirty="0"/>
              <a:t>(ποσά σε εκατ. €)</a:t>
            </a:r>
            <a:endParaRPr lang="el-GR" b="0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Φύλλο1!$A$16</c:f>
              <c:strCache>
                <c:ptCount val="1"/>
                <c:pt idx="0">
                  <c:v>Α1. Χρηματοδοτήσεις από Τομεακά και Περιφερειακά Επιχειρησιακά Προγράμματα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Φύλλο1!$B$15:$D$15</c:f>
              <c:strCache>
                <c:ptCount val="3"/>
                <c:pt idx="0">
                  <c:v>ΠΥ 2018</c:v>
                </c:pt>
                <c:pt idx="1">
                  <c:v>ΠΥ 2019</c:v>
                </c:pt>
                <c:pt idx="2">
                  <c:v>ΠΥ 2020</c:v>
                </c:pt>
              </c:strCache>
            </c:strRef>
          </c:cat>
          <c:val>
            <c:numRef>
              <c:f>Φύλλο1!$B$16:$D$16</c:f>
              <c:numCache>
                <c:formatCode>#,##0</c:formatCode>
                <c:ptCount val="3"/>
                <c:pt idx="0">
                  <c:v>975.47444847000008</c:v>
                </c:pt>
                <c:pt idx="1">
                  <c:v>1322.7396164099998</c:v>
                </c:pt>
                <c:pt idx="2">
                  <c:v>1477.0531991100002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5-465F-950B-D0EB55A6D161}"/>
            </c:ext>
          </c:extLst>
        </c:ser>
        <c:ser>
          <c:idx val="1"/>
          <c:order val="1"/>
          <c:tx>
            <c:strRef>
              <c:f>Φύλλο1!$A$17</c:f>
              <c:strCache>
                <c:ptCount val="1"/>
                <c:pt idx="0">
                  <c:v>Α2. Χρηματοδοτήσεις από Εθνικό ΠΔΕ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Φύλλο1!$B$15:$D$15</c:f>
              <c:strCache>
                <c:ptCount val="3"/>
                <c:pt idx="0">
                  <c:v>ΠΥ 2018</c:v>
                </c:pt>
                <c:pt idx="1">
                  <c:v>ΠΥ 2019</c:v>
                </c:pt>
                <c:pt idx="2">
                  <c:v>ΠΥ 2020</c:v>
                </c:pt>
              </c:strCache>
            </c:strRef>
          </c:cat>
          <c:val>
            <c:numRef>
              <c:f>Φύλλο1!$B$17:$D$17</c:f>
              <c:numCache>
                <c:formatCode>#,##0</c:formatCode>
                <c:ptCount val="3"/>
                <c:pt idx="0">
                  <c:v>653.82140121000009</c:v>
                </c:pt>
                <c:pt idx="1">
                  <c:v>1028.22923739</c:v>
                </c:pt>
                <c:pt idx="2">
                  <c:v>1241.3011227500001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5-465F-950B-D0EB55A6D161}"/>
            </c:ext>
          </c:extLst>
        </c:ser>
        <c:ser>
          <c:idx val="2"/>
          <c:order val="2"/>
          <c:tx>
            <c:strRef>
              <c:f>Φύλλο1!$A$18</c:f>
              <c:strCache>
                <c:ptCount val="1"/>
                <c:pt idx="0">
                  <c:v>Α3. Χρηματοδοτήσεις από προγραμμακές συμβάσεις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Φύλλο1!$B$15:$D$15</c:f>
              <c:strCache>
                <c:ptCount val="3"/>
                <c:pt idx="0">
                  <c:v>ΠΥ 2018</c:v>
                </c:pt>
                <c:pt idx="1">
                  <c:v>ΠΥ 2019</c:v>
                </c:pt>
                <c:pt idx="2">
                  <c:v>ΠΥ 2020</c:v>
                </c:pt>
              </c:strCache>
            </c:strRef>
          </c:cat>
          <c:val>
            <c:numRef>
              <c:f>Φύλλο1!$B$18:$D$18</c:f>
              <c:numCache>
                <c:formatCode>#,##0</c:formatCode>
                <c:ptCount val="3"/>
                <c:pt idx="0">
                  <c:v>155.95979797000001</c:v>
                </c:pt>
                <c:pt idx="1">
                  <c:v>144.91307055000001</c:v>
                </c:pt>
                <c:pt idx="2">
                  <c:v>127.61671956999999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5-465F-950B-D0EB55A6D161}"/>
            </c:ext>
          </c:extLst>
        </c:ser>
        <c:ser>
          <c:idx val="3"/>
          <c:order val="3"/>
          <c:tx>
            <c:strRef>
              <c:f>Φύλλο1!$A$19</c:f>
              <c:strCache>
                <c:ptCount val="1"/>
                <c:pt idx="0">
                  <c:v>Α4. Λοιπές χρηματοδοτήσεις (έκτακτες ανάγκες, διάφορα ταμεία, ΕΕ και Διεθνείς)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Φύλλο1!$B$15:$D$15</c:f>
              <c:strCache>
                <c:ptCount val="3"/>
                <c:pt idx="0">
                  <c:v>ΠΥ 2018</c:v>
                </c:pt>
                <c:pt idx="1">
                  <c:v>ΠΥ 2019</c:v>
                </c:pt>
                <c:pt idx="2">
                  <c:v>ΠΥ 2020</c:v>
                </c:pt>
              </c:strCache>
            </c:strRef>
          </c:cat>
          <c:val>
            <c:numRef>
              <c:f>Φύλλο1!$B$19:$D$19</c:f>
              <c:numCache>
                <c:formatCode>#,##0</c:formatCode>
                <c:ptCount val="3"/>
                <c:pt idx="0">
                  <c:v>212.7907127599899</c:v>
                </c:pt>
                <c:pt idx="1">
                  <c:v>255.6676532499896</c:v>
                </c:pt>
                <c:pt idx="2">
                  <c:v>298.54642687999967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05-465F-950B-D0EB55A6D161}"/>
            </c:ext>
          </c:extLst>
        </c:ser>
        <c:ser>
          <c:idx val="4"/>
          <c:order val="4"/>
          <c:tx>
            <c:strRef>
              <c:f>Φύλλο1!$A$20</c:f>
              <c:strCache>
                <c:ptCount val="1"/>
                <c:pt idx="0">
                  <c:v>Β1  Δάνεια του ΤΠΔ και των λοιπών πιστωτικών ιδρυμάτων της ημεδαπής ή της αλλοδαπής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Φύλλο1!$B$15:$D$15</c:f>
              <c:strCache>
                <c:ptCount val="3"/>
                <c:pt idx="0">
                  <c:v>ΠΥ 2018</c:v>
                </c:pt>
                <c:pt idx="1">
                  <c:v>ΠΥ 2019</c:v>
                </c:pt>
                <c:pt idx="2">
                  <c:v>ΠΥ 2020</c:v>
                </c:pt>
              </c:strCache>
            </c:strRef>
          </c:cat>
          <c:val>
            <c:numRef>
              <c:f>Φύλλο1!$B$20:$D$20</c:f>
              <c:numCache>
                <c:formatCode>#,##0</c:formatCode>
                <c:ptCount val="3"/>
                <c:pt idx="0">
                  <c:v>114.43768091</c:v>
                </c:pt>
                <c:pt idx="1">
                  <c:v>90.543437919999988</c:v>
                </c:pt>
                <c:pt idx="2">
                  <c:v>74.790819319999997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05-465F-950B-D0EB55A6D161}"/>
            </c:ext>
          </c:extLst>
        </c:ser>
        <c:ser>
          <c:idx val="5"/>
          <c:order val="5"/>
          <c:tx>
            <c:strRef>
              <c:f>Φύλλο1!$A$21</c:f>
              <c:strCache>
                <c:ptCount val="1"/>
                <c:pt idx="0">
                  <c:v>Β2. Δάνεια αναπτυξιακού προγράμματος ΑΝΤΩΝΗΣ ΤΡΙΤΣΗΣ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Φύλλο1!$B$15:$D$15</c:f>
              <c:strCache>
                <c:ptCount val="3"/>
                <c:pt idx="0">
                  <c:v>ΠΥ 2018</c:v>
                </c:pt>
                <c:pt idx="1">
                  <c:v>ΠΥ 2019</c:v>
                </c:pt>
                <c:pt idx="2">
                  <c:v>ΠΥ 2020</c:v>
                </c:pt>
              </c:strCache>
            </c:strRef>
          </c:cat>
          <c:val>
            <c:numRef>
              <c:f>Φύλλο1!$B$21:$D$21</c:f>
              <c:numCache>
                <c:formatCode>#,##0</c:formatCode>
                <c:ptCount val="3"/>
                <c:pt idx="0">
                  <c:v>22.39603417</c:v>
                </c:pt>
                <c:pt idx="1">
                  <c:v>249.03013933000003</c:v>
                </c:pt>
                <c:pt idx="2">
                  <c:v>317.99434047000005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05-465F-950B-D0EB55A6D1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1445760"/>
        <c:axId val="51447296"/>
      </c:barChart>
      <c:catAx>
        <c:axId val="51445760"/>
        <c:scaling>
          <c:orientation val="minMax"/>
        </c:scaling>
        <c:delete val="0"/>
        <c:axPos val="l"/>
        <c:minorGridlines/>
        <c:numFmt formatCode="General" sourceLinked="0"/>
        <c:majorTickMark val="none"/>
        <c:minorTickMark val="none"/>
        <c:tickLblPos val="nextTo"/>
        <c:crossAx val="51447296"/>
        <c:crosses val="autoZero"/>
        <c:auto val="1"/>
        <c:lblAlgn val="ctr"/>
        <c:lblOffset val="100"/>
        <c:noMultiLvlLbl val="0"/>
      </c:catAx>
      <c:valAx>
        <c:axId val="5144729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crossAx val="5144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Βαθμός</a:t>
            </a:r>
            <a:r>
              <a:rPr lang="el-GR" baseline="0"/>
              <a:t> αξιοποίησης εξωτερικών πηγών χρηματοδότησης (ποσά σε εκατ. €)</a:t>
            </a:r>
            <a:endParaRPr lang="el-GR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'Φύλλο1 (2)'!$A$16</c:f>
              <c:strCache>
                <c:ptCount val="1"/>
                <c:pt idx="0">
                  <c:v>Α1. Χρηματοδοτήσεις από Τομεακά και Περιφερειακά Επιχειρησιακά Προγράμματα</c:v>
                </c:pt>
              </c:strCache>
            </c:strRef>
          </c:tx>
          <c:invertIfNegative val="0"/>
          <c:cat>
            <c:strRef>
              <c:f>'Φύλλο1 (2)'!$B$15:$G$15</c:f>
              <c:strCache>
                <c:ptCount val="6"/>
                <c:pt idx="0">
                  <c:v>ΠΥ 2018</c:v>
                </c:pt>
                <c:pt idx="1">
                  <c:v>ΕΚΤΕΛ 2018</c:v>
                </c:pt>
                <c:pt idx="2">
                  <c:v>ΠΥ 2019</c:v>
                </c:pt>
                <c:pt idx="3">
                  <c:v>ΕΚΤΕΛ 2019</c:v>
                </c:pt>
                <c:pt idx="4">
                  <c:v>ΠΥ 2020</c:v>
                </c:pt>
                <c:pt idx="5">
                  <c:v>ΕΚΤΕΛ 2020</c:v>
                </c:pt>
              </c:strCache>
            </c:strRef>
          </c:cat>
          <c:val>
            <c:numRef>
              <c:f>'Φύλλο1 (2)'!$B$16:$G$16</c:f>
              <c:numCache>
                <c:formatCode>#,##0</c:formatCode>
                <c:ptCount val="6"/>
                <c:pt idx="0">
                  <c:v>975.47444847000008</c:v>
                </c:pt>
                <c:pt idx="1">
                  <c:v>112.73366245</c:v>
                </c:pt>
                <c:pt idx="2">
                  <c:v>1322.7396164099998</c:v>
                </c:pt>
                <c:pt idx="3">
                  <c:v>150.73370980999999</c:v>
                </c:pt>
                <c:pt idx="4">
                  <c:v>1477.0531991100002</c:v>
                </c:pt>
                <c:pt idx="5">
                  <c:v>165.92940086000002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D-4CB7-9F3F-DC25E7A76743}"/>
            </c:ext>
          </c:extLst>
        </c:ser>
        <c:ser>
          <c:idx val="1"/>
          <c:order val="1"/>
          <c:tx>
            <c:strRef>
              <c:f>'Φύλλο1 (2)'!$A$17</c:f>
              <c:strCache>
                <c:ptCount val="1"/>
                <c:pt idx="0">
                  <c:v>Α2. Χρηματοδοτήσεις από Εθνικό ΠΔΕ</c:v>
                </c:pt>
              </c:strCache>
            </c:strRef>
          </c:tx>
          <c:invertIfNegative val="0"/>
          <c:cat>
            <c:strRef>
              <c:f>'Φύλλο1 (2)'!$B$15:$G$15</c:f>
              <c:strCache>
                <c:ptCount val="6"/>
                <c:pt idx="0">
                  <c:v>ΠΥ 2018</c:v>
                </c:pt>
                <c:pt idx="1">
                  <c:v>ΕΚΤΕΛ 2018</c:v>
                </c:pt>
                <c:pt idx="2">
                  <c:v>ΠΥ 2019</c:v>
                </c:pt>
                <c:pt idx="3">
                  <c:v>ΕΚΤΕΛ 2019</c:v>
                </c:pt>
                <c:pt idx="4">
                  <c:v>ΠΥ 2020</c:v>
                </c:pt>
                <c:pt idx="5">
                  <c:v>ΕΚΤΕΛ 2020</c:v>
                </c:pt>
              </c:strCache>
            </c:strRef>
          </c:cat>
          <c:val>
            <c:numRef>
              <c:f>'Φύλλο1 (2)'!$B$17:$G$17</c:f>
              <c:numCache>
                <c:formatCode>#,##0</c:formatCode>
                <c:ptCount val="6"/>
                <c:pt idx="0">
                  <c:v>653.82140121000009</c:v>
                </c:pt>
                <c:pt idx="1">
                  <c:v>59.906241280000003</c:v>
                </c:pt>
                <c:pt idx="2">
                  <c:v>1028.22923739</c:v>
                </c:pt>
                <c:pt idx="3">
                  <c:v>173.39778691999999</c:v>
                </c:pt>
                <c:pt idx="4">
                  <c:v>1241.3011227500001</c:v>
                </c:pt>
                <c:pt idx="5">
                  <c:v>166.99868903999999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D-4CB7-9F3F-DC25E7A76743}"/>
            </c:ext>
          </c:extLst>
        </c:ser>
        <c:ser>
          <c:idx val="2"/>
          <c:order val="2"/>
          <c:tx>
            <c:strRef>
              <c:f>'Φύλλο1 (2)'!$A$18</c:f>
              <c:strCache>
                <c:ptCount val="1"/>
                <c:pt idx="0">
                  <c:v>Α3. Χρηματοδοτήσεις από προγραμμακές συμβάσεις</c:v>
                </c:pt>
              </c:strCache>
            </c:strRef>
          </c:tx>
          <c:invertIfNegative val="0"/>
          <c:cat>
            <c:strRef>
              <c:f>'Φύλλο1 (2)'!$B$15:$G$15</c:f>
              <c:strCache>
                <c:ptCount val="6"/>
                <c:pt idx="0">
                  <c:v>ΠΥ 2018</c:v>
                </c:pt>
                <c:pt idx="1">
                  <c:v>ΕΚΤΕΛ 2018</c:v>
                </c:pt>
                <c:pt idx="2">
                  <c:v>ΠΥ 2019</c:v>
                </c:pt>
                <c:pt idx="3">
                  <c:v>ΕΚΤΕΛ 2019</c:v>
                </c:pt>
                <c:pt idx="4">
                  <c:v>ΠΥ 2020</c:v>
                </c:pt>
                <c:pt idx="5">
                  <c:v>ΕΚΤΕΛ 2020</c:v>
                </c:pt>
              </c:strCache>
            </c:strRef>
          </c:cat>
          <c:val>
            <c:numRef>
              <c:f>'Φύλλο1 (2)'!$B$18:$G$18</c:f>
              <c:numCache>
                <c:formatCode>#,##0</c:formatCode>
                <c:ptCount val="6"/>
                <c:pt idx="0">
                  <c:v>155.95979797000001</c:v>
                </c:pt>
                <c:pt idx="1">
                  <c:v>14.983808369999998</c:v>
                </c:pt>
                <c:pt idx="2">
                  <c:v>144.91307055000001</c:v>
                </c:pt>
                <c:pt idx="3">
                  <c:v>23.646684950000001</c:v>
                </c:pt>
                <c:pt idx="4">
                  <c:v>127.61671956999999</c:v>
                </c:pt>
                <c:pt idx="5">
                  <c:v>26.383148469999998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D-4CB7-9F3F-DC25E7A76743}"/>
            </c:ext>
          </c:extLst>
        </c:ser>
        <c:ser>
          <c:idx val="3"/>
          <c:order val="3"/>
          <c:tx>
            <c:strRef>
              <c:f>'Φύλλο1 (2)'!$A$19</c:f>
              <c:strCache>
                <c:ptCount val="1"/>
                <c:pt idx="0">
                  <c:v>Α4. Λοιπές χρηματοδοτήσεις (έκτακτες ανάγκες, διάφορα ταμεία, ΕΕ και Διεθνείς)</c:v>
                </c:pt>
              </c:strCache>
            </c:strRef>
          </c:tx>
          <c:invertIfNegative val="0"/>
          <c:cat>
            <c:strRef>
              <c:f>'Φύλλο1 (2)'!$B$15:$G$15</c:f>
              <c:strCache>
                <c:ptCount val="6"/>
                <c:pt idx="0">
                  <c:v>ΠΥ 2018</c:v>
                </c:pt>
                <c:pt idx="1">
                  <c:v>ΕΚΤΕΛ 2018</c:v>
                </c:pt>
                <c:pt idx="2">
                  <c:v>ΠΥ 2019</c:v>
                </c:pt>
                <c:pt idx="3">
                  <c:v>ΕΚΤΕΛ 2019</c:v>
                </c:pt>
                <c:pt idx="4">
                  <c:v>ΠΥ 2020</c:v>
                </c:pt>
                <c:pt idx="5">
                  <c:v>ΕΚΤΕΛ 2020</c:v>
                </c:pt>
              </c:strCache>
            </c:strRef>
          </c:cat>
          <c:val>
            <c:numRef>
              <c:f>'Φύλλο1 (2)'!$B$19:$G$19</c:f>
              <c:numCache>
                <c:formatCode>#,##0</c:formatCode>
                <c:ptCount val="6"/>
                <c:pt idx="0">
                  <c:v>212.7907127599899</c:v>
                </c:pt>
                <c:pt idx="1">
                  <c:v>36.24650539999999</c:v>
                </c:pt>
                <c:pt idx="2">
                  <c:v>255.6676532499896</c:v>
                </c:pt>
                <c:pt idx="3">
                  <c:v>42.93163100999999</c:v>
                </c:pt>
                <c:pt idx="4">
                  <c:v>298.54642687999967</c:v>
                </c:pt>
                <c:pt idx="5">
                  <c:v>52.33584583999999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CD-4CB7-9F3F-DC25E7A76743}"/>
            </c:ext>
          </c:extLst>
        </c:ser>
        <c:ser>
          <c:idx val="4"/>
          <c:order val="4"/>
          <c:tx>
            <c:strRef>
              <c:f>'Φύλλο1 (2)'!$A$20</c:f>
              <c:strCache>
                <c:ptCount val="1"/>
                <c:pt idx="0">
                  <c:v>Β1  Δάνεια του ΤΠΔ και των λοιπών πιστωτικών ιδρυμάτων της ημεδαπής ή της αλλοδαπής</c:v>
                </c:pt>
              </c:strCache>
            </c:strRef>
          </c:tx>
          <c:invertIfNegative val="0"/>
          <c:cat>
            <c:strRef>
              <c:f>'Φύλλο1 (2)'!$B$15:$G$15</c:f>
              <c:strCache>
                <c:ptCount val="6"/>
                <c:pt idx="0">
                  <c:v>ΠΥ 2018</c:v>
                </c:pt>
                <c:pt idx="1">
                  <c:v>ΕΚΤΕΛ 2018</c:v>
                </c:pt>
                <c:pt idx="2">
                  <c:v>ΠΥ 2019</c:v>
                </c:pt>
                <c:pt idx="3">
                  <c:v>ΕΚΤΕΛ 2019</c:v>
                </c:pt>
                <c:pt idx="4">
                  <c:v>ΠΥ 2020</c:v>
                </c:pt>
                <c:pt idx="5">
                  <c:v>ΕΚΤΕΛ 2020</c:v>
                </c:pt>
              </c:strCache>
            </c:strRef>
          </c:cat>
          <c:val>
            <c:numRef>
              <c:f>'Φύλλο1 (2)'!$B$20:$G$20</c:f>
              <c:numCache>
                <c:formatCode>#,##0</c:formatCode>
                <c:ptCount val="6"/>
                <c:pt idx="0">
                  <c:v>114.43768091</c:v>
                </c:pt>
                <c:pt idx="1">
                  <c:v>39.738230569999999</c:v>
                </c:pt>
                <c:pt idx="2">
                  <c:v>90.543437919999988</c:v>
                </c:pt>
                <c:pt idx="3">
                  <c:v>46.608921350000003</c:v>
                </c:pt>
                <c:pt idx="4">
                  <c:v>74.790819319999997</c:v>
                </c:pt>
                <c:pt idx="5">
                  <c:v>17.36276866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CD-4CB7-9F3F-DC25E7A76743}"/>
            </c:ext>
          </c:extLst>
        </c:ser>
        <c:ser>
          <c:idx val="5"/>
          <c:order val="5"/>
          <c:tx>
            <c:strRef>
              <c:f>'Φύλλο1 (2)'!$A$21</c:f>
              <c:strCache>
                <c:ptCount val="1"/>
                <c:pt idx="0">
                  <c:v>Β2. Δάνεια αναπτυξιακού προγράμματος ΑΝΤΩΝΗΣ ΤΡΙΤΣΗΣ</c:v>
                </c:pt>
              </c:strCache>
            </c:strRef>
          </c:tx>
          <c:invertIfNegative val="0"/>
          <c:cat>
            <c:strRef>
              <c:f>'Φύλλο1 (2)'!$B$15:$G$15</c:f>
              <c:strCache>
                <c:ptCount val="6"/>
                <c:pt idx="0">
                  <c:v>ΠΥ 2018</c:v>
                </c:pt>
                <c:pt idx="1">
                  <c:v>ΕΚΤΕΛ 2018</c:v>
                </c:pt>
                <c:pt idx="2">
                  <c:v>ΠΥ 2019</c:v>
                </c:pt>
                <c:pt idx="3">
                  <c:v>ΕΚΤΕΛ 2019</c:v>
                </c:pt>
                <c:pt idx="4">
                  <c:v>ΠΥ 2020</c:v>
                </c:pt>
                <c:pt idx="5">
                  <c:v>ΕΚΤΕΛ 2020</c:v>
                </c:pt>
              </c:strCache>
            </c:strRef>
          </c:cat>
          <c:val>
            <c:numRef>
              <c:f>'Φύλλο1 (2)'!$B$21:$G$21</c:f>
              <c:numCache>
                <c:formatCode>#,##0</c:formatCode>
                <c:ptCount val="6"/>
                <c:pt idx="0">
                  <c:v>22.39603417</c:v>
                </c:pt>
                <c:pt idx="1">
                  <c:v>0</c:v>
                </c:pt>
                <c:pt idx="2">
                  <c:v>249.03013933000003</c:v>
                </c:pt>
                <c:pt idx="3">
                  <c:v>2.5140734600000001</c:v>
                </c:pt>
                <c:pt idx="4">
                  <c:v>317.99434047000005</c:v>
                </c:pt>
                <c:pt idx="5">
                  <c:v>17.294025699999999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CD-4CB7-9F3F-DC25E7A76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175232512"/>
        <c:axId val="175234048"/>
      </c:barChart>
      <c:catAx>
        <c:axId val="175232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75234048"/>
        <c:crosses val="autoZero"/>
        <c:auto val="1"/>
        <c:lblAlgn val="ctr"/>
        <c:lblOffset val="100"/>
        <c:noMultiLvlLbl val="0"/>
      </c:catAx>
      <c:valAx>
        <c:axId val="17523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l-GR" sz="1100"/>
                  <a:t>Προϋπολογισθέντα</a:t>
                </a:r>
                <a:r>
                  <a:rPr lang="el-GR" sz="1100" baseline="0"/>
                  <a:t> και εισπραχθέντα έσοδα</a:t>
                </a:r>
                <a:endParaRPr lang="el-GR" sz="110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523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4681C-46F3-4788-BD8C-0187ACEFC9EE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</dgm:pt>
    <dgm:pt modelId="{5627D8CB-8959-4862-8789-E0A7BF2F81C7}">
      <dgm:prSet phldrT="[Κείμενο]" custT="1"/>
      <dgm:spPr/>
      <dgm:t>
        <a:bodyPr/>
        <a:lstStyle/>
        <a:p>
          <a:r>
            <a:rPr lang="el-GR" sz="2000" b="1" dirty="0"/>
            <a:t>Κεντρικοί Αυτοτελείς Πόροι</a:t>
          </a:r>
        </a:p>
      </dgm:t>
    </dgm:pt>
    <dgm:pt modelId="{A3DB9344-B41D-48BE-B81D-5E93849A740C}" type="parTrans" cxnId="{C408D9A2-F612-40B8-9575-EB634907168D}">
      <dgm:prSet/>
      <dgm:spPr/>
      <dgm:t>
        <a:bodyPr/>
        <a:lstStyle/>
        <a:p>
          <a:endParaRPr lang="el-GR" sz="1600"/>
        </a:p>
      </dgm:t>
    </dgm:pt>
    <dgm:pt modelId="{DB9CC46A-9DB1-4ED6-B600-DFB0F74ABA77}" type="sibTrans" cxnId="{C408D9A2-F612-40B8-9575-EB634907168D}">
      <dgm:prSet/>
      <dgm:spPr/>
      <dgm:t>
        <a:bodyPr/>
        <a:lstStyle/>
        <a:p>
          <a:endParaRPr lang="el-GR" sz="1600"/>
        </a:p>
      </dgm:t>
    </dgm:pt>
    <dgm:pt modelId="{0C8E92E5-AC70-4B45-9CFA-C0ABBA0E67DF}">
      <dgm:prSet phldrT="[Κείμενο]" custT="1"/>
      <dgm:spPr/>
      <dgm:t>
        <a:bodyPr/>
        <a:lstStyle/>
        <a:p>
          <a:r>
            <a:rPr lang="el-GR" sz="2000" b="1" dirty="0"/>
            <a:t>Χρηματοδότηση επενδυτικής δραστηριότητας</a:t>
          </a:r>
          <a:endParaRPr lang="en-GB" sz="2000" b="1" dirty="0"/>
        </a:p>
        <a:p>
          <a:endParaRPr lang="el-GR" sz="2000" b="1" dirty="0"/>
        </a:p>
      </dgm:t>
    </dgm:pt>
    <dgm:pt modelId="{3C041060-6820-4446-8651-157E7CA88B0E}" type="parTrans" cxnId="{012EB5AB-D013-44F9-BBF4-F46CC3ACFA04}">
      <dgm:prSet/>
      <dgm:spPr/>
      <dgm:t>
        <a:bodyPr/>
        <a:lstStyle/>
        <a:p>
          <a:endParaRPr lang="el-GR" sz="1600"/>
        </a:p>
      </dgm:t>
    </dgm:pt>
    <dgm:pt modelId="{7501E006-D58D-42AA-A70A-20751826D417}" type="sibTrans" cxnId="{012EB5AB-D013-44F9-BBF4-F46CC3ACFA04}">
      <dgm:prSet/>
      <dgm:spPr/>
      <dgm:t>
        <a:bodyPr/>
        <a:lstStyle/>
        <a:p>
          <a:endParaRPr lang="el-GR" sz="1600"/>
        </a:p>
      </dgm:t>
    </dgm:pt>
    <dgm:pt modelId="{687FCD23-8B0E-4F4B-86CA-CAA082685FD1}">
      <dgm:prSet phldrT="[Κείμενο]" custT="1"/>
      <dgm:spPr/>
      <dgm:t>
        <a:bodyPr/>
        <a:lstStyle/>
        <a:p>
          <a:r>
            <a:rPr lang="el-GR" sz="2000" b="1" dirty="0"/>
            <a:t>Ίδια Έσοδα – Δημοσιονομική Αποκέντρωση</a:t>
          </a:r>
        </a:p>
      </dgm:t>
    </dgm:pt>
    <dgm:pt modelId="{CAEFDC36-5279-4BF2-9424-AB05799D503C}" type="parTrans" cxnId="{7DCF2468-2F6F-4F32-BC41-167BB9B8CD62}">
      <dgm:prSet/>
      <dgm:spPr/>
      <dgm:t>
        <a:bodyPr/>
        <a:lstStyle/>
        <a:p>
          <a:endParaRPr lang="el-GR" sz="1600"/>
        </a:p>
      </dgm:t>
    </dgm:pt>
    <dgm:pt modelId="{956FB5A3-E844-4ADF-9EF0-C24312B447A8}" type="sibTrans" cxnId="{7DCF2468-2F6F-4F32-BC41-167BB9B8CD62}">
      <dgm:prSet/>
      <dgm:spPr/>
      <dgm:t>
        <a:bodyPr/>
        <a:lstStyle/>
        <a:p>
          <a:endParaRPr lang="el-GR" sz="1600"/>
        </a:p>
      </dgm:t>
    </dgm:pt>
    <dgm:pt modelId="{BAEDF3B7-37A3-470F-A582-E457EF5375FD}">
      <dgm:prSet phldrT="[Κείμενο]" custT="1"/>
      <dgm:spPr/>
      <dgm:t>
        <a:bodyPr/>
        <a:lstStyle/>
        <a:p>
          <a:r>
            <a:rPr lang="el-GR" sz="2000" b="1" dirty="0"/>
            <a:t>Δανεισμός</a:t>
          </a:r>
        </a:p>
      </dgm:t>
    </dgm:pt>
    <dgm:pt modelId="{DBC1D888-D12B-42C6-A30C-1BB8F4DAD767}" type="parTrans" cxnId="{6D50F63D-0728-47E1-82CD-727C9E4E415C}">
      <dgm:prSet/>
      <dgm:spPr/>
      <dgm:t>
        <a:bodyPr/>
        <a:lstStyle/>
        <a:p>
          <a:endParaRPr lang="el-GR" sz="1600"/>
        </a:p>
      </dgm:t>
    </dgm:pt>
    <dgm:pt modelId="{C453E50D-77C2-48BF-99C6-9AE84FC4C234}" type="sibTrans" cxnId="{6D50F63D-0728-47E1-82CD-727C9E4E415C}">
      <dgm:prSet/>
      <dgm:spPr/>
      <dgm:t>
        <a:bodyPr/>
        <a:lstStyle/>
        <a:p>
          <a:endParaRPr lang="el-GR" sz="1600"/>
        </a:p>
      </dgm:t>
    </dgm:pt>
    <dgm:pt modelId="{BD83DB52-ACF2-45AB-86DD-6A0BBC70A500}" type="pres">
      <dgm:prSet presAssocID="{6A74681C-46F3-4788-BD8C-0187ACEFC9EE}" presName="Name0" presStyleCnt="0">
        <dgm:presLayoutVars>
          <dgm:dir/>
          <dgm:resizeHandles val="exact"/>
        </dgm:presLayoutVars>
      </dgm:prSet>
      <dgm:spPr/>
    </dgm:pt>
    <dgm:pt modelId="{6FCCE47C-7B6F-4A45-9B07-3B3A7CCE473E}" type="pres">
      <dgm:prSet presAssocID="{6A74681C-46F3-4788-BD8C-0187ACEFC9EE}" presName="cycle" presStyleCnt="0"/>
      <dgm:spPr/>
    </dgm:pt>
    <dgm:pt modelId="{61A35E1E-3DB6-473B-82AD-34406795BC6F}" type="pres">
      <dgm:prSet presAssocID="{5627D8CB-8959-4862-8789-E0A7BF2F81C7}" presName="nodeFirstNode" presStyleLbl="node1" presStyleIdx="0" presStyleCnt="4">
        <dgm:presLayoutVars>
          <dgm:bulletEnabled val="1"/>
        </dgm:presLayoutVars>
      </dgm:prSet>
      <dgm:spPr/>
    </dgm:pt>
    <dgm:pt modelId="{8AA2B44C-2A15-40F0-8154-F13E0135006E}" type="pres">
      <dgm:prSet presAssocID="{DB9CC46A-9DB1-4ED6-B600-DFB0F74ABA77}" presName="sibTransFirstNode" presStyleLbl="bgShp" presStyleIdx="0" presStyleCnt="1"/>
      <dgm:spPr/>
    </dgm:pt>
    <dgm:pt modelId="{72AA9469-8409-4F24-9880-E49F39D8D798}" type="pres">
      <dgm:prSet presAssocID="{0C8E92E5-AC70-4B45-9CFA-C0ABBA0E67DF}" presName="nodeFollowingNodes" presStyleLbl="node1" presStyleIdx="1" presStyleCnt="4">
        <dgm:presLayoutVars>
          <dgm:bulletEnabled val="1"/>
        </dgm:presLayoutVars>
      </dgm:prSet>
      <dgm:spPr/>
    </dgm:pt>
    <dgm:pt modelId="{778384DF-FCD3-407F-8C09-A8A518B9D294}" type="pres">
      <dgm:prSet presAssocID="{687FCD23-8B0E-4F4B-86CA-CAA082685FD1}" presName="nodeFollowingNodes" presStyleLbl="node1" presStyleIdx="2" presStyleCnt="4">
        <dgm:presLayoutVars>
          <dgm:bulletEnabled val="1"/>
        </dgm:presLayoutVars>
      </dgm:prSet>
      <dgm:spPr/>
    </dgm:pt>
    <dgm:pt modelId="{A8339C8B-3357-4682-8F85-67E24FFFF8A9}" type="pres">
      <dgm:prSet presAssocID="{BAEDF3B7-37A3-470F-A582-E457EF5375FD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04995D2D-2E2E-4AD2-8707-9114C0CAAA42}" type="presOf" srcId="{DB9CC46A-9DB1-4ED6-B600-DFB0F74ABA77}" destId="{8AA2B44C-2A15-40F0-8154-F13E0135006E}" srcOrd="0" destOrd="0" presId="urn:microsoft.com/office/officeart/2005/8/layout/cycle3"/>
    <dgm:cxn modelId="{17739730-A69E-470E-B0E7-D3D548F34C97}" type="presOf" srcId="{BAEDF3B7-37A3-470F-A582-E457EF5375FD}" destId="{A8339C8B-3357-4682-8F85-67E24FFFF8A9}" srcOrd="0" destOrd="0" presId="urn:microsoft.com/office/officeart/2005/8/layout/cycle3"/>
    <dgm:cxn modelId="{6D50F63D-0728-47E1-82CD-727C9E4E415C}" srcId="{6A74681C-46F3-4788-BD8C-0187ACEFC9EE}" destId="{BAEDF3B7-37A3-470F-A582-E457EF5375FD}" srcOrd="3" destOrd="0" parTransId="{DBC1D888-D12B-42C6-A30C-1BB8F4DAD767}" sibTransId="{C453E50D-77C2-48BF-99C6-9AE84FC4C234}"/>
    <dgm:cxn modelId="{1D4D9C5F-CAC5-4F54-A60D-E015116FE0A8}" type="presOf" srcId="{687FCD23-8B0E-4F4B-86CA-CAA082685FD1}" destId="{778384DF-FCD3-407F-8C09-A8A518B9D294}" srcOrd="0" destOrd="0" presId="urn:microsoft.com/office/officeart/2005/8/layout/cycle3"/>
    <dgm:cxn modelId="{7DCF2468-2F6F-4F32-BC41-167BB9B8CD62}" srcId="{6A74681C-46F3-4788-BD8C-0187ACEFC9EE}" destId="{687FCD23-8B0E-4F4B-86CA-CAA082685FD1}" srcOrd="2" destOrd="0" parTransId="{CAEFDC36-5279-4BF2-9424-AB05799D503C}" sibTransId="{956FB5A3-E844-4ADF-9EF0-C24312B447A8}"/>
    <dgm:cxn modelId="{0DAD4982-3498-4E15-9AA3-157CD8C71D38}" type="presOf" srcId="{0C8E92E5-AC70-4B45-9CFA-C0ABBA0E67DF}" destId="{72AA9469-8409-4F24-9880-E49F39D8D798}" srcOrd="0" destOrd="0" presId="urn:microsoft.com/office/officeart/2005/8/layout/cycle3"/>
    <dgm:cxn modelId="{C408D9A2-F612-40B8-9575-EB634907168D}" srcId="{6A74681C-46F3-4788-BD8C-0187ACEFC9EE}" destId="{5627D8CB-8959-4862-8789-E0A7BF2F81C7}" srcOrd="0" destOrd="0" parTransId="{A3DB9344-B41D-48BE-B81D-5E93849A740C}" sibTransId="{DB9CC46A-9DB1-4ED6-B600-DFB0F74ABA77}"/>
    <dgm:cxn modelId="{012EB5AB-D013-44F9-BBF4-F46CC3ACFA04}" srcId="{6A74681C-46F3-4788-BD8C-0187ACEFC9EE}" destId="{0C8E92E5-AC70-4B45-9CFA-C0ABBA0E67DF}" srcOrd="1" destOrd="0" parTransId="{3C041060-6820-4446-8651-157E7CA88B0E}" sibTransId="{7501E006-D58D-42AA-A70A-20751826D417}"/>
    <dgm:cxn modelId="{E75A5FD4-7EA4-479E-A361-ACC9DAD00308}" type="presOf" srcId="{6A74681C-46F3-4788-BD8C-0187ACEFC9EE}" destId="{BD83DB52-ACF2-45AB-86DD-6A0BBC70A500}" srcOrd="0" destOrd="0" presId="urn:microsoft.com/office/officeart/2005/8/layout/cycle3"/>
    <dgm:cxn modelId="{4D1B54FA-A52D-4856-881B-57D90808717C}" type="presOf" srcId="{5627D8CB-8959-4862-8789-E0A7BF2F81C7}" destId="{61A35E1E-3DB6-473B-82AD-34406795BC6F}" srcOrd="0" destOrd="0" presId="urn:microsoft.com/office/officeart/2005/8/layout/cycle3"/>
    <dgm:cxn modelId="{5D4BE6FA-ED79-46A8-9664-AE6FD200ABC8}" type="presParOf" srcId="{BD83DB52-ACF2-45AB-86DD-6A0BBC70A500}" destId="{6FCCE47C-7B6F-4A45-9B07-3B3A7CCE473E}" srcOrd="0" destOrd="0" presId="urn:microsoft.com/office/officeart/2005/8/layout/cycle3"/>
    <dgm:cxn modelId="{46EC7DFB-A446-4417-B64B-BD048114BF2C}" type="presParOf" srcId="{6FCCE47C-7B6F-4A45-9B07-3B3A7CCE473E}" destId="{61A35E1E-3DB6-473B-82AD-34406795BC6F}" srcOrd="0" destOrd="0" presId="urn:microsoft.com/office/officeart/2005/8/layout/cycle3"/>
    <dgm:cxn modelId="{4B964F3E-D099-4607-838B-5A4168B51BC0}" type="presParOf" srcId="{6FCCE47C-7B6F-4A45-9B07-3B3A7CCE473E}" destId="{8AA2B44C-2A15-40F0-8154-F13E0135006E}" srcOrd="1" destOrd="0" presId="urn:microsoft.com/office/officeart/2005/8/layout/cycle3"/>
    <dgm:cxn modelId="{58036862-A661-4DA5-A0BC-D243780B44A2}" type="presParOf" srcId="{6FCCE47C-7B6F-4A45-9B07-3B3A7CCE473E}" destId="{72AA9469-8409-4F24-9880-E49F39D8D798}" srcOrd="2" destOrd="0" presId="urn:microsoft.com/office/officeart/2005/8/layout/cycle3"/>
    <dgm:cxn modelId="{CF75F4FC-BAA6-45F0-9D2C-AC28D0D03E98}" type="presParOf" srcId="{6FCCE47C-7B6F-4A45-9B07-3B3A7CCE473E}" destId="{778384DF-FCD3-407F-8C09-A8A518B9D294}" srcOrd="3" destOrd="0" presId="urn:microsoft.com/office/officeart/2005/8/layout/cycle3"/>
    <dgm:cxn modelId="{18C00E3A-A533-4A99-91FC-68E5DD60B04E}" type="presParOf" srcId="{6FCCE47C-7B6F-4A45-9B07-3B3A7CCE473E}" destId="{A8339C8B-3357-4682-8F85-67E24FFFF8A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9BA66B-DE24-46D0-A1F4-0E1858FF7F59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76317BAC-BEE5-4E4C-8059-EEE8820F51AC}">
      <dgm:prSet phldrT="[Κείμενο]" custT="1"/>
      <dgm:spPr/>
      <dgm:t>
        <a:bodyPr/>
        <a:lstStyle/>
        <a:p>
          <a:r>
            <a:rPr lang="el-GR" sz="1600" b="1" dirty="0"/>
            <a:t>Είσπραξη φόρων από ΑΑΔΕ κατά τη διάρκεια του οικονομικού έτους </a:t>
          </a:r>
          <a:r>
            <a:rPr lang="en-US" sz="1600" b="1" dirty="0"/>
            <a:t>v-1</a:t>
          </a:r>
          <a:endParaRPr lang="el-GR" sz="1600" b="1" dirty="0"/>
        </a:p>
      </dgm:t>
    </dgm:pt>
    <dgm:pt modelId="{66B799C4-4107-4320-8BE8-92FF00DC6186}" type="parTrans" cxnId="{51BFC9A9-273D-49CD-B870-015E0089A15F}">
      <dgm:prSet/>
      <dgm:spPr/>
      <dgm:t>
        <a:bodyPr/>
        <a:lstStyle/>
        <a:p>
          <a:endParaRPr lang="el-GR"/>
        </a:p>
      </dgm:t>
    </dgm:pt>
    <dgm:pt modelId="{A854BC06-0F1B-48CD-AE5C-63301CB5BF39}" type="sibTrans" cxnId="{51BFC9A9-273D-49CD-B870-015E0089A15F}">
      <dgm:prSet/>
      <dgm:spPr/>
      <dgm:t>
        <a:bodyPr/>
        <a:lstStyle/>
        <a:p>
          <a:endParaRPr lang="el-GR"/>
        </a:p>
      </dgm:t>
    </dgm:pt>
    <dgm:pt modelId="{8A602EE9-B615-4A01-A3A4-9FF6312F1079}">
      <dgm:prSet phldrT="[Κείμενο]" custT="1"/>
      <dgm:spPr/>
      <dgm:t>
        <a:bodyPr/>
        <a:lstStyle/>
        <a:p>
          <a:r>
            <a:rPr lang="el-GR" sz="1600" b="1" dirty="0"/>
            <a:t>Εκτίμηση του ΓΛΚ για το ύψος είσπραξης των φόρων του οικονομικού έτους</a:t>
          </a:r>
          <a:r>
            <a:rPr lang="en-US" sz="1600" b="1" dirty="0"/>
            <a:t> v</a:t>
          </a:r>
          <a:endParaRPr lang="el-GR" sz="1600" b="1" dirty="0"/>
        </a:p>
      </dgm:t>
    </dgm:pt>
    <dgm:pt modelId="{46061803-6CD6-483A-B453-0489F2A92D3B}" type="parTrans" cxnId="{B87F01D2-0DF3-42D8-BA7C-791BF3809BA1}">
      <dgm:prSet/>
      <dgm:spPr/>
      <dgm:t>
        <a:bodyPr/>
        <a:lstStyle/>
        <a:p>
          <a:endParaRPr lang="el-GR"/>
        </a:p>
      </dgm:t>
    </dgm:pt>
    <dgm:pt modelId="{61796669-4F01-428E-875E-F2DE25FC9EED}" type="sibTrans" cxnId="{B87F01D2-0DF3-42D8-BA7C-791BF3809BA1}">
      <dgm:prSet/>
      <dgm:spPr/>
      <dgm:t>
        <a:bodyPr/>
        <a:lstStyle/>
        <a:p>
          <a:endParaRPr lang="el-GR"/>
        </a:p>
      </dgm:t>
    </dgm:pt>
    <dgm:pt modelId="{9D62A4C5-1CEF-42E1-9B1A-270A2A236155}">
      <dgm:prSet phldrT="[Κείμενο]" custT="1"/>
      <dgm:spPr/>
      <dgm:t>
        <a:bodyPr/>
        <a:lstStyle/>
        <a:p>
          <a:r>
            <a:rPr lang="el-GR" sz="1600" b="1" dirty="0"/>
            <a:t>Υπολογισμός των ΚΑΠ, από το ΓΛΚ βάσει εκτίμησης</a:t>
          </a:r>
          <a:r>
            <a:rPr lang="en-US" sz="1600" b="1" dirty="0"/>
            <a:t> </a:t>
          </a:r>
          <a:endParaRPr lang="el-GR" sz="1600" b="1" dirty="0"/>
        </a:p>
      </dgm:t>
    </dgm:pt>
    <dgm:pt modelId="{B341D9E0-1D44-4518-AEC7-D9A334C8B3B8}" type="parTrans" cxnId="{BD443D9B-5158-44DB-9E58-CF96DC21369F}">
      <dgm:prSet/>
      <dgm:spPr/>
      <dgm:t>
        <a:bodyPr/>
        <a:lstStyle/>
        <a:p>
          <a:endParaRPr lang="el-GR"/>
        </a:p>
      </dgm:t>
    </dgm:pt>
    <dgm:pt modelId="{02C5EBFA-C826-468B-A009-41FD9670AC2D}" type="sibTrans" cxnId="{BD443D9B-5158-44DB-9E58-CF96DC21369F}">
      <dgm:prSet/>
      <dgm:spPr/>
      <dgm:t>
        <a:bodyPr/>
        <a:lstStyle/>
        <a:p>
          <a:endParaRPr lang="el-GR"/>
        </a:p>
      </dgm:t>
    </dgm:pt>
    <dgm:pt modelId="{51AC7B22-E8B9-4987-9B51-2752B427D90D}">
      <dgm:prSet phldrT="[Κείμενο]" custT="1"/>
      <dgm:spPr/>
      <dgm:t>
        <a:bodyPr/>
        <a:lstStyle/>
        <a:p>
          <a:r>
            <a:rPr lang="el-GR" sz="1600" b="1" dirty="0"/>
            <a:t>Μηνιαία προκαταβολή των ΚΑΠ από το </a:t>
          </a:r>
          <a:r>
            <a:rPr lang="el-GR" sz="1600" b="1" dirty="0" err="1"/>
            <a:t>ΓΛΚ</a:t>
          </a:r>
          <a:r>
            <a:rPr lang="el-GR" sz="1600" b="1" dirty="0"/>
            <a:t> στο ΥΠΕΣ</a:t>
          </a:r>
        </a:p>
      </dgm:t>
    </dgm:pt>
    <dgm:pt modelId="{EF571D56-4A5A-497B-B1C7-4EB54F3AA82D}" type="parTrans" cxnId="{68765583-B29E-4E31-902F-101FB1C43374}">
      <dgm:prSet/>
      <dgm:spPr/>
      <dgm:t>
        <a:bodyPr/>
        <a:lstStyle/>
        <a:p>
          <a:endParaRPr lang="el-GR"/>
        </a:p>
      </dgm:t>
    </dgm:pt>
    <dgm:pt modelId="{BC086754-3F5E-4D67-B9C3-C3FA779C4F89}" type="sibTrans" cxnId="{68765583-B29E-4E31-902F-101FB1C43374}">
      <dgm:prSet/>
      <dgm:spPr/>
      <dgm:t>
        <a:bodyPr/>
        <a:lstStyle/>
        <a:p>
          <a:endParaRPr lang="el-GR"/>
        </a:p>
      </dgm:t>
    </dgm:pt>
    <dgm:pt modelId="{7D4BA7E3-EDA7-4DEE-9E23-ABF4D5D52916}">
      <dgm:prSet/>
      <dgm:spPr/>
      <dgm:t>
        <a:bodyPr/>
        <a:lstStyle/>
        <a:p>
          <a:r>
            <a:rPr lang="el-GR" b="1" dirty="0"/>
            <a:t>Μηνιαία κατανομή από το ΥΠΕΣ στους ΟΤΑ</a:t>
          </a:r>
        </a:p>
      </dgm:t>
    </dgm:pt>
    <dgm:pt modelId="{CD8CC88F-2F30-4BE3-9A82-BDC94DAC20C3}" type="parTrans" cxnId="{1D7C5129-2E61-42AB-8599-E4597DC2F7E6}">
      <dgm:prSet/>
      <dgm:spPr/>
      <dgm:t>
        <a:bodyPr/>
        <a:lstStyle/>
        <a:p>
          <a:endParaRPr lang="el-GR"/>
        </a:p>
      </dgm:t>
    </dgm:pt>
    <dgm:pt modelId="{7A115047-2087-4419-9F91-4BDBC1CC9028}" type="sibTrans" cxnId="{1D7C5129-2E61-42AB-8599-E4597DC2F7E6}">
      <dgm:prSet/>
      <dgm:spPr/>
      <dgm:t>
        <a:bodyPr/>
        <a:lstStyle/>
        <a:p>
          <a:endParaRPr lang="el-GR"/>
        </a:p>
      </dgm:t>
    </dgm:pt>
    <dgm:pt modelId="{0467EAFA-7600-45B7-BC46-1EB6CEA3E1AB}">
      <dgm:prSet/>
      <dgm:spPr/>
      <dgm:t>
        <a:bodyPr/>
        <a:lstStyle/>
        <a:p>
          <a:r>
            <a:rPr lang="el-GR" b="1" dirty="0"/>
            <a:t>Εκκαθάριση στο τέλος του έτους βάσει της πραγματικής είσπραξης των φόρων</a:t>
          </a:r>
        </a:p>
      </dgm:t>
    </dgm:pt>
    <dgm:pt modelId="{537E0519-A7C9-4AF3-B01D-8A2DAB717673}" type="parTrans" cxnId="{1A7FAE21-EEE8-4AA9-A139-EACD8752C205}">
      <dgm:prSet/>
      <dgm:spPr/>
      <dgm:t>
        <a:bodyPr/>
        <a:lstStyle/>
        <a:p>
          <a:endParaRPr lang="el-GR"/>
        </a:p>
      </dgm:t>
    </dgm:pt>
    <dgm:pt modelId="{E138B4FE-CC7E-46CB-9E88-26A306C80B10}" type="sibTrans" cxnId="{1A7FAE21-EEE8-4AA9-A139-EACD8752C205}">
      <dgm:prSet/>
      <dgm:spPr/>
      <dgm:t>
        <a:bodyPr/>
        <a:lstStyle/>
        <a:p>
          <a:endParaRPr lang="el-GR"/>
        </a:p>
      </dgm:t>
    </dgm:pt>
    <dgm:pt modelId="{D132C668-C79D-40CA-9DFA-9BAF82996CFC}" type="pres">
      <dgm:prSet presAssocID="{649BA66B-DE24-46D0-A1F4-0E1858FF7F59}" presName="CompostProcess" presStyleCnt="0">
        <dgm:presLayoutVars>
          <dgm:dir/>
          <dgm:resizeHandles val="exact"/>
        </dgm:presLayoutVars>
      </dgm:prSet>
      <dgm:spPr/>
    </dgm:pt>
    <dgm:pt modelId="{6D7F04BF-6DBB-446F-A00E-0BEE104A87EB}" type="pres">
      <dgm:prSet presAssocID="{649BA66B-DE24-46D0-A1F4-0E1858FF7F59}" presName="arrow" presStyleLbl="bgShp" presStyleIdx="0" presStyleCnt="1"/>
      <dgm:spPr/>
    </dgm:pt>
    <dgm:pt modelId="{28202889-7B16-463C-B284-98D03577E237}" type="pres">
      <dgm:prSet presAssocID="{649BA66B-DE24-46D0-A1F4-0E1858FF7F59}" presName="linearProcess" presStyleCnt="0"/>
      <dgm:spPr/>
    </dgm:pt>
    <dgm:pt modelId="{27191405-9824-473C-BD00-E714468217EE}" type="pres">
      <dgm:prSet presAssocID="{76317BAC-BEE5-4E4C-8059-EEE8820F51AC}" presName="textNode" presStyleLbl="node1" presStyleIdx="0" presStyleCnt="6">
        <dgm:presLayoutVars>
          <dgm:bulletEnabled val="1"/>
        </dgm:presLayoutVars>
      </dgm:prSet>
      <dgm:spPr/>
    </dgm:pt>
    <dgm:pt modelId="{BBFE137F-0584-4A4F-AA58-29246A40A5BA}" type="pres">
      <dgm:prSet presAssocID="{A854BC06-0F1B-48CD-AE5C-63301CB5BF39}" presName="sibTrans" presStyleCnt="0"/>
      <dgm:spPr/>
    </dgm:pt>
    <dgm:pt modelId="{21827863-243E-475B-8EAC-D5274842631B}" type="pres">
      <dgm:prSet presAssocID="{8A602EE9-B615-4A01-A3A4-9FF6312F1079}" presName="textNode" presStyleLbl="node1" presStyleIdx="1" presStyleCnt="6">
        <dgm:presLayoutVars>
          <dgm:bulletEnabled val="1"/>
        </dgm:presLayoutVars>
      </dgm:prSet>
      <dgm:spPr/>
    </dgm:pt>
    <dgm:pt modelId="{E62D18A7-D52A-4FD8-8DAD-08E34E3AA5BB}" type="pres">
      <dgm:prSet presAssocID="{61796669-4F01-428E-875E-F2DE25FC9EED}" presName="sibTrans" presStyleCnt="0"/>
      <dgm:spPr/>
    </dgm:pt>
    <dgm:pt modelId="{79699A89-B7B2-4E85-9861-7EA0EBFFF94B}" type="pres">
      <dgm:prSet presAssocID="{9D62A4C5-1CEF-42E1-9B1A-270A2A236155}" presName="textNode" presStyleLbl="node1" presStyleIdx="2" presStyleCnt="6">
        <dgm:presLayoutVars>
          <dgm:bulletEnabled val="1"/>
        </dgm:presLayoutVars>
      </dgm:prSet>
      <dgm:spPr/>
    </dgm:pt>
    <dgm:pt modelId="{4C446CD5-0BF3-483C-8153-F3872D761CA1}" type="pres">
      <dgm:prSet presAssocID="{02C5EBFA-C826-468B-A009-41FD9670AC2D}" presName="sibTrans" presStyleCnt="0"/>
      <dgm:spPr/>
    </dgm:pt>
    <dgm:pt modelId="{1F4E4386-98A5-4714-988F-EEAB0FD8AFEA}" type="pres">
      <dgm:prSet presAssocID="{51AC7B22-E8B9-4987-9B51-2752B427D90D}" presName="textNode" presStyleLbl="node1" presStyleIdx="3" presStyleCnt="6" custScaleX="106981">
        <dgm:presLayoutVars>
          <dgm:bulletEnabled val="1"/>
        </dgm:presLayoutVars>
      </dgm:prSet>
      <dgm:spPr/>
    </dgm:pt>
    <dgm:pt modelId="{0181AE71-892C-41D8-AEF9-591F548043DE}" type="pres">
      <dgm:prSet presAssocID="{BC086754-3F5E-4D67-B9C3-C3FA779C4F89}" presName="sibTrans" presStyleCnt="0"/>
      <dgm:spPr/>
    </dgm:pt>
    <dgm:pt modelId="{28F4A3EA-2411-4D3C-86BB-61AD077A6FF4}" type="pres">
      <dgm:prSet presAssocID="{7D4BA7E3-EDA7-4DEE-9E23-ABF4D5D52916}" presName="textNode" presStyleLbl="node1" presStyleIdx="4" presStyleCnt="6">
        <dgm:presLayoutVars>
          <dgm:bulletEnabled val="1"/>
        </dgm:presLayoutVars>
      </dgm:prSet>
      <dgm:spPr/>
    </dgm:pt>
    <dgm:pt modelId="{1D8209CE-E443-4EA0-B496-0A5F9A1AA73C}" type="pres">
      <dgm:prSet presAssocID="{7A115047-2087-4419-9F91-4BDBC1CC9028}" presName="sibTrans" presStyleCnt="0"/>
      <dgm:spPr/>
    </dgm:pt>
    <dgm:pt modelId="{A0C27FE4-933E-4A60-91F8-593A80901132}" type="pres">
      <dgm:prSet presAssocID="{0467EAFA-7600-45B7-BC46-1EB6CEA3E1A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93360008-7530-4F80-8051-164CD4E9DD69}" type="presOf" srcId="{649BA66B-DE24-46D0-A1F4-0E1858FF7F59}" destId="{D132C668-C79D-40CA-9DFA-9BAF82996CFC}" srcOrd="0" destOrd="0" presId="urn:microsoft.com/office/officeart/2005/8/layout/hProcess9"/>
    <dgm:cxn modelId="{1A7FAE21-EEE8-4AA9-A139-EACD8752C205}" srcId="{649BA66B-DE24-46D0-A1F4-0E1858FF7F59}" destId="{0467EAFA-7600-45B7-BC46-1EB6CEA3E1AB}" srcOrd="5" destOrd="0" parTransId="{537E0519-A7C9-4AF3-B01D-8A2DAB717673}" sibTransId="{E138B4FE-CC7E-46CB-9E88-26A306C80B10}"/>
    <dgm:cxn modelId="{1D7C5129-2E61-42AB-8599-E4597DC2F7E6}" srcId="{649BA66B-DE24-46D0-A1F4-0E1858FF7F59}" destId="{7D4BA7E3-EDA7-4DEE-9E23-ABF4D5D52916}" srcOrd="4" destOrd="0" parTransId="{CD8CC88F-2F30-4BE3-9A82-BDC94DAC20C3}" sibTransId="{7A115047-2087-4419-9F91-4BDBC1CC9028}"/>
    <dgm:cxn modelId="{A13DEE5C-CEC9-41A3-A100-55BECA0CBBA6}" type="presOf" srcId="{8A602EE9-B615-4A01-A3A4-9FF6312F1079}" destId="{21827863-243E-475B-8EAC-D5274842631B}" srcOrd="0" destOrd="0" presId="urn:microsoft.com/office/officeart/2005/8/layout/hProcess9"/>
    <dgm:cxn modelId="{D2376272-A191-46C5-85F9-362147DB3E62}" type="presOf" srcId="{9D62A4C5-1CEF-42E1-9B1A-270A2A236155}" destId="{79699A89-B7B2-4E85-9861-7EA0EBFFF94B}" srcOrd="0" destOrd="0" presId="urn:microsoft.com/office/officeart/2005/8/layout/hProcess9"/>
    <dgm:cxn modelId="{780AE781-AB4D-4036-8773-7F56654709B8}" type="presOf" srcId="{51AC7B22-E8B9-4987-9B51-2752B427D90D}" destId="{1F4E4386-98A5-4714-988F-EEAB0FD8AFEA}" srcOrd="0" destOrd="0" presId="urn:microsoft.com/office/officeart/2005/8/layout/hProcess9"/>
    <dgm:cxn modelId="{68765583-B29E-4E31-902F-101FB1C43374}" srcId="{649BA66B-DE24-46D0-A1F4-0E1858FF7F59}" destId="{51AC7B22-E8B9-4987-9B51-2752B427D90D}" srcOrd="3" destOrd="0" parTransId="{EF571D56-4A5A-497B-B1C7-4EB54F3AA82D}" sibTransId="{BC086754-3F5E-4D67-B9C3-C3FA779C4F89}"/>
    <dgm:cxn modelId="{01D5E393-F453-42C9-9D21-B8F891F70060}" type="presOf" srcId="{7D4BA7E3-EDA7-4DEE-9E23-ABF4D5D52916}" destId="{28F4A3EA-2411-4D3C-86BB-61AD077A6FF4}" srcOrd="0" destOrd="0" presId="urn:microsoft.com/office/officeart/2005/8/layout/hProcess9"/>
    <dgm:cxn modelId="{BD443D9B-5158-44DB-9E58-CF96DC21369F}" srcId="{649BA66B-DE24-46D0-A1F4-0E1858FF7F59}" destId="{9D62A4C5-1CEF-42E1-9B1A-270A2A236155}" srcOrd="2" destOrd="0" parTransId="{B341D9E0-1D44-4518-AEC7-D9A334C8B3B8}" sibTransId="{02C5EBFA-C826-468B-A009-41FD9670AC2D}"/>
    <dgm:cxn modelId="{51BFC9A9-273D-49CD-B870-015E0089A15F}" srcId="{649BA66B-DE24-46D0-A1F4-0E1858FF7F59}" destId="{76317BAC-BEE5-4E4C-8059-EEE8820F51AC}" srcOrd="0" destOrd="0" parTransId="{66B799C4-4107-4320-8BE8-92FF00DC6186}" sibTransId="{A854BC06-0F1B-48CD-AE5C-63301CB5BF39}"/>
    <dgm:cxn modelId="{C635DAC4-49D2-4675-8234-29B44A4C26A1}" type="presOf" srcId="{0467EAFA-7600-45B7-BC46-1EB6CEA3E1AB}" destId="{A0C27FE4-933E-4A60-91F8-593A80901132}" srcOrd="0" destOrd="0" presId="urn:microsoft.com/office/officeart/2005/8/layout/hProcess9"/>
    <dgm:cxn modelId="{B87F01D2-0DF3-42D8-BA7C-791BF3809BA1}" srcId="{649BA66B-DE24-46D0-A1F4-0E1858FF7F59}" destId="{8A602EE9-B615-4A01-A3A4-9FF6312F1079}" srcOrd="1" destOrd="0" parTransId="{46061803-6CD6-483A-B453-0489F2A92D3B}" sibTransId="{61796669-4F01-428E-875E-F2DE25FC9EED}"/>
    <dgm:cxn modelId="{FBB65DF3-412D-4F73-A379-D096C6868916}" type="presOf" srcId="{76317BAC-BEE5-4E4C-8059-EEE8820F51AC}" destId="{27191405-9824-473C-BD00-E714468217EE}" srcOrd="0" destOrd="0" presId="urn:microsoft.com/office/officeart/2005/8/layout/hProcess9"/>
    <dgm:cxn modelId="{25DADBEC-E067-4C0A-AED8-9A939F15B357}" type="presParOf" srcId="{D132C668-C79D-40CA-9DFA-9BAF82996CFC}" destId="{6D7F04BF-6DBB-446F-A00E-0BEE104A87EB}" srcOrd="0" destOrd="0" presId="urn:microsoft.com/office/officeart/2005/8/layout/hProcess9"/>
    <dgm:cxn modelId="{67F24392-22DA-4386-9113-B44CED8AA1E2}" type="presParOf" srcId="{D132C668-C79D-40CA-9DFA-9BAF82996CFC}" destId="{28202889-7B16-463C-B284-98D03577E237}" srcOrd="1" destOrd="0" presId="urn:microsoft.com/office/officeart/2005/8/layout/hProcess9"/>
    <dgm:cxn modelId="{13167958-9518-42B5-87E8-564732153D58}" type="presParOf" srcId="{28202889-7B16-463C-B284-98D03577E237}" destId="{27191405-9824-473C-BD00-E714468217EE}" srcOrd="0" destOrd="0" presId="urn:microsoft.com/office/officeart/2005/8/layout/hProcess9"/>
    <dgm:cxn modelId="{A2D3B858-179E-43EA-9817-1D1F6348E7F6}" type="presParOf" srcId="{28202889-7B16-463C-B284-98D03577E237}" destId="{BBFE137F-0584-4A4F-AA58-29246A40A5BA}" srcOrd="1" destOrd="0" presId="urn:microsoft.com/office/officeart/2005/8/layout/hProcess9"/>
    <dgm:cxn modelId="{184CFC59-DE61-49E3-820D-56C3EAC314AF}" type="presParOf" srcId="{28202889-7B16-463C-B284-98D03577E237}" destId="{21827863-243E-475B-8EAC-D5274842631B}" srcOrd="2" destOrd="0" presId="urn:microsoft.com/office/officeart/2005/8/layout/hProcess9"/>
    <dgm:cxn modelId="{BA76EEDD-846C-4005-B936-EF6F4596839F}" type="presParOf" srcId="{28202889-7B16-463C-B284-98D03577E237}" destId="{E62D18A7-D52A-4FD8-8DAD-08E34E3AA5BB}" srcOrd="3" destOrd="0" presId="urn:microsoft.com/office/officeart/2005/8/layout/hProcess9"/>
    <dgm:cxn modelId="{D9D8837A-A144-494C-9567-DFDF8E0825EC}" type="presParOf" srcId="{28202889-7B16-463C-B284-98D03577E237}" destId="{79699A89-B7B2-4E85-9861-7EA0EBFFF94B}" srcOrd="4" destOrd="0" presId="urn:microsoft.com/office/officeart/2005/8/layout/hProcess9"/>
    <dgm:cxn modelId="{C9516AD2-2DA8-463C-8076-26DE9CD65F52}" type="presParOf" srcId="{28202889-7B16-463C-B284-98D03577E237}" destId="{4C446CD5-0BF3-483C-8153-F3872D761CA1}" srcOrd="5" destOrd="0" presId="urn:microsoft.com/office/officeart/2005/8/layout/hProcess9"/>
    <dgm:cxn modelId="{B52AE89E-EED6-4256-A960-34FD4DFB543A}" type="presParOf" srcId="{28202889-7B16-463C-B284-98D03577E237}" destId="{1F4E4386-98A5-4714-988F-EEAB0FD8AFEA}" srcOrd="6" destOrd="0" presId="urn:microsoft.com/office/officeart/2005/8/layout/hProcess9"/>
    <dgm:cxn modelId="{95F6A9AC-9575-4E5C-99AD-EF9897509AC4}" type="presParOf" srcId="{28202889-7B16-463C-B284-98D03577E237}" destId="{0181AE71-892C-41D8-AEF9-591F548043DE}" srcOrd="7" destOrd="0" presId="urn:microsoft.com/office/officeart/2005/8/layout/hProcess9"/>
    <dgm:cxn modelId="{3665526E-407A-4961-BD55-ADC8C97EAE7F}" type="presParOf" srcId="{28202889-7B16-463C-B284-98D03577E237}" destId="{28F4A3EA-2411-4D3C-86BB-61AD077A6FF4}" srcOrd="8" destOrd="0" presId="urn:microsoft.com/office/officeart/2005/8/layout/hProcess9"/>
    <dgm:cxn modelId="{EE8DA39A-9972-4DCE-8503-A4427EE1F26A}" type="presParOf" srcId="{28202889-7B16-463C-B284-98D03577E237}" destId="{1D8209CE-E443-4EA0-B496-0A5F9A1AA73C}" srcOrd="9" destOrd="0" presId="urn:microsoft.com/office/officeart/2005/8/layout/hProcess9"/>
    <dgm:cxn modelId="{3219086C-BB90-4BCF-A204-684CE31DDDDA}" type="presParOf" srcId="{28202889-7B16-463C-B284-98D03577E237}" destId="{A0C27FE4-933E-4A60-91F8-593A8090113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F5FBE-EA6D-4BE2-B06E-9B4BEEAFD3AD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29116C67-8057-40A7-9804-B38D572D4121}">
      <dgm:prSet phldrT="[Κείμενο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l-GR" sz="4000" dirty="0"/>
            <a:t>ΚΑΠ</a:t>
          </a:r>
        </a:p>
      </dgm:t>
    </dgm:pt>
    <dgm:pt modelId="{BCCB33FF-CF8B-4D84-931F-811571E6D332}" type="parTrans" cxnId="{72E434A1-5062-4793-A16B-385D1A929AC8}">
      <dgm:prSet/>
      <dgm:spPr/>
      <dgm:t>
        <a:bodyPr/>
        <a:lstStyle/>
        <a:p>
          <a:endParaRPr lang="el-GR"/>
        </a:p>
      </dgm:t>
    </dgm:pt>
    <dgm:pt modelId="{04A9682C-A04C-40D9-9E9C-165C5B4B6EFF}" type="sibTrans" cxnId="{72E434A1-5062-4793-A16B-385D1A929AC8}">
      <dgm:prSet/>
      <dgm:spPr/>
      <dgm:t>
        <a:bodyPr/>
        <a:lstStyle/>
        <a:p>
          <a:endParaRPr lang="el-GR"/>
        </a:p>
      </dgm:t>
    </dgm:pt>
    <dgm:pt modelId="{4F68E05B-3C77-4C47-BB0E-C2ACABA4A5A0}" type="asst">
      <dgm:prSet phldrT="[Κείμενο]" custT="1"/>
      <dgm:spPr/>
      <dgm:t>
        <a:bodyPr/>
        <a:lstStyle/>
        <a:p>
          <a:r>
            <a:rPr lang="el-GR" sz="2400" b="1" dirty="0"/>
            <a:t>Λειτουργικές δαπάνες</a:t>
          </a:r>
        </a:p>
      </dgm:t>
    </dgm:pt>
    <dgm:pt modelId="{02298644-3CC8-44A1-B92E-DECEF37DAE70}" type="parTrans" cxnId="{793B9B54-8C74-4EAA-BB9C-C36D8615353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l-GR"/>
        </a:p>
      </dgm:t>
    </dgm:pt>
    <dgm:pt modelId="{5017E95E-EBF9-4723-AD5E-E7B327D3A7D3}" type="sibTrans" cxnId="{793B9B54-8C74-4EAA-BB9C-C36D86153537}">
      <dgm:prSet/>
      <dgm:spPr/>
      <dgm:t>
        <a:bodyPr/>
        <a:lstStyle/>
        <a:p>
          <a:endParaRPr lang="el-GR"/>
        </a:p>
      </dgm:t>
    </dgm:pt>
    <dgm:pt modelId="{26BF0DC3-1866-4393-835F-E691A3A4B322}" type="asst">
      <dgm:prSet custT="1"/>
      <dgm:spPr>
        <a:solidFill>
          <a:srgbClr val="00B050"/>
        </a:solidFill>
      </dgm:spPr>
      <dgm:t>
        <a:bodyPr/>
        <a:lstStyle/>
        <a:p>
          <a:r>
            <a:rPr lang="el-GR" sz="2000" b="1" dirty="0"/>
            <a:t>Επενδυτικές δαπάνες</a:t>
          </a:r>
        </a:p>
      </dgm:t>
    </dgm:pt>
    <dgm:pt modelId="{EA0DC5AB-6680-4AC1-B25C-3A5235A857F9}" type="parTrans" cxnId="{75182C67-9ABC-4870-B0E6-A302D3C4EC0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l-GR"/>
        </a:p>
      </dgm:t>
    </dgm:pt>
    <dgm:pt modelId="{608E2EA9-CE01-40A4-8991-D5E79B4D7D12}" type="sibTrans" cxnId="{75182C67-9ABC-4870-B0E6-A302D3C4EC04}">
      <dgm:prSet/>
      <dgm:spPr/>
      <dgm:t>
        <a:bodyPr/>
        <a:lstStyle/>
        <a:p>
          <a:endParaRPr lang="el-GR"/>
        </a:p>
      </dgm:t>
    </dgm:pt>
    <dgm:pt modelId="{7BF156F2-F194-4546-B018-5DAF959A78B1}">
      <dgm:prSet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sz="2400" b="1" dirty="0">
              <a:solidFill>
                <a:srgbClr val="C00000"/>
              </a:solidFill>
            </a:rPr>
            <a:t>Τακτική Επιχορήγηση</a:t>
          </a:r>
          <a:endParaRPr lang="el-GR" sz="2400" dirty="0">
            <a:solidFill>
              <a:srgbClr val="C00000"/>
            </a:solidFill>
          </a:endParaRPr>
        </a:p>
      </dgm:t>
    </dgm:pt>
    <dgm:pt modelId="{7BD1225A-728B-41B3-A07D-9625F7DF7063}" type="parTrans" cxnId="{6C271404-0DCA-422A-AE39-9A91BA5E1EC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l-GR"/>
        </a:p>
      </dgm:t>
    </dgm:pt>
    <dgm:pt modelId="{7B63813A-F752-4DF7-AAF3-599436C8BB26}" type="sibTrans" cxnId="{6C271404-0DCA-422A-AE39-9A91BA5E1EC1}">
      <dgm:prSet/>
      <dgm:spPr/>
      <dgm:t>
        <a:bodyPr/>
        <a:lstStyle/>
        <a:p>
          <a:endParaRPr lang="el-GR"/>
        </a:p>
      </dgm:t>
    </dgm:pt>
    <dgm:pt modelId="{27B5327A-379A-42C8-B451-6099577CE535}">
      <dgm:prSet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sz="1800" b="0" dirty="0">
              <a:solidFill>
                <a:srgbClr val="C00000"/>
              </a:solidFill>
            </a:rPr>
            <a:t>Ειδικές Επιχορηγήσεις</a:t>
          </a:r>
        </a:p>
      </dgm:t>
    </dgm:pt>
    <dgm:pt modelId="{A9F7BBFC-9992-4D8C-B02F-96C6E7749795}" type="parTrans" cxnId="{15E0C384-9308-4699-95BA-8DA37E9E1D1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l-GR"/>
        </a:p>
      </dgm:t>
    </dgm:pt>
    <dgm:pt modelId="{6E4EFECB-CDE5-4802-B7C8-E662487D5338}" type="sibTrans" cxnId="{15E0C384-9308-4699-95BA-8DA37E9E1D1E}">
      <dgm:prSet/>
      <dgm:spPr/>
      <dgm:t>
        <a:bodyPr/>
        <a:lstStyle/>
        <a:p>
          <a:endParaRPr lang="el-GR"/>
        </a:p>
      </dgm:t>
    </dgm:pt>
    <dgm:pt modelId="{2E1F6168-EC47-4F28-B3EC-692F5218EDE0}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l-GR" sz="2400" b="1" dirty="0">
              <a:solidFill>
                <a:srgbClr val="00B050"/>
              </a:solidFill>
            </a:rPr>
            <a:t>Τακτική Επιχορήγηση</a:t>
          </a:r>
        </a:p>
      </dgm:t>
    </dgm:pt>
    <dgm:pt modelId="{B61C6310-D544-4DB4-AD64-57ECF72EBE8B}" type="parTrans" cxnId="{95ABA62D-9B89-49DD-ABE8-A5A01BCCAC8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l-GR"/>
        </a:p>
      </dgm:t>
    </dgm:pt>
    <dgm:pt modelId="{7B097A2F-8517-49F4-AB8A-07AB7EDA3EBB}" type="sibTrans" cxnId="{95ABA62D-9B89-49DD-ABE8-A5A01BCCAC8F}">
      <dgm:prSet/>
      <dgm:spPr/>
      <dgm:t>
        <a:bodyPr/>
        <a:lstStyle/>
        <a:p>
          <a:endParaRPr lang="el-GR"/>
        </a:p>
      </dgm:t>
    </dgm:pt>
    <dgm:pt modelId="{4DF07CD7-F8B8-4299-8088-77DE610AA124}">
      <dgm:prSet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l-GR" dirty="0">
              <a:solidFill>
                <a:srgbClr val="00B050"/>
              </a:solidFill>
            </a:rPr>
            <a:t>Ειδικές Επιχορηγήσεις</a:t>
          </a:r>
        </a:p>
      </dgm:t>
    </dgm:pt>
    <dgm:pt modelId="{8EBC27B5-E1CB-435F-8E6F-6F21F24C5EA0}" type="parTrans" cxnId="{8D3F67E5-5B5A-48B6-903C-D9E6FD98929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l-GR"/>
        </a:p>
      </dgm:t>
    </dgm:pt>
    <dgm:pt modelId="{CF695798-6694-4F04-8892-4CC550AE616B}" type="sibTrans" cxnId="{8D3F67E5-5B5A-48B6-903C-D9E6FD989298}">
      <dgm:prSet/>
      <dgm:spPr/>
      <dgm:t>
        <a:bodyPr/>
        <a:lstStyle/>
        <a:p>
          <a:endParaRPr lang="el-GR"/>
        </a:p>
      </dgm:t>
    </dgm:pt>
    <dgm:pt modelId="{8A5C798A-E8C7-4891-9D93-4D74C082758C}" type="pres">
      <dgm:prSet presAssocID="{C31F5FBE-EA6D-4BE2-B06E-9B4BEEAFD3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BF100E-F26E-46C2-98B2-D258E0F2300C}" type="pres">
      <dgm:prSet presAssocID="{29116C67-8057-40A7-9804-B38D572D4121}" presName="root1" presStyleCnt="0"/>
      <dgm:spPr/>
    </dgm:pt>
    <dgm:pt modelId="{E424CD8A-C09B-478F-81CA-B653B2CD0426}" type="pres">
      <dgm:prSet presAssocID="{29116C67-8057-40A7-9804-B38D572D4121}" presName="LevelOneTextNode" presStyleLbl="node0" presStyleIdx="0" presStyleCnt="1">
        <dgm:presLayoutVars>
          <dgm:chPref val="3"/>
        </dgm:presLayoutVars>
      </dgm:prSet>
      <dgm:spPr/>
    </dgm:pt>
    <dgm:pt modelId="{05E2C8D3-173F-4179-B032-8A54D21E3DA0}" type="pres">
      <dgm:prSet presAssocID="{29116C67-8057-40A7-9804-B38D572D4121}" presName="level2hierChild" presStyleCnt="0"/>
      <dgm:spPr/>
    </dgm:pt>
    <dgm:pt modelId="{6C4EE136-8D9A-461C-A84C-F3B266E914C7}" type="pres">
      <dgm:prSet presAssocID="{02298644-3CC8-44A1-B92E-DECEF37DAE70}" presName="conn2-1" presStyleLbl="parChTrans1D2" presStyleIdx="0" presStyleCnt="2"/>
      <dgm:spPr/>
    </dgm:pt>
    <dgm:pt modelId="{25A117A1-7A5E-41AF-98F4-1486D1C41CB0}" type="pres">
      <dgm:prSet presAssocID="{02298644-3CC8-44A1-B92E-DECEF37DAE70}" presName="connTx" presStyleLbl="parChTrans1D2" presStyleIdx="0" presStyleCnt="2"/>
      <dgm:spPr/>
    </dgm:pt>
    <dgm:pt modelId="{E29FC59E-9BAA-431A-8C2D-E9E9A10902A8}" type="pres">
      <dgm:prSet presAssocID="{4F68E05B-3C77-4C47-BB0E-C2ACABA4A5A0}" presName="root2" presStyleCnt="0"/>
      <dgm:spPr/>
    </dgm:pt>
    <dgm:pt modelId="{DD8AE1B8-7DB2-4B6B-B8C7-0C43CC6A3940}" type="pres">
      <dgm:prSet presAssocID="{4F68E05B-3C77-4C47-BB0E-C2ACABA4A5A0}" presName="LevelTwoTextNode" presStyleLbl="asst1" presStyleIdx="0" presStyleCnt="2" custScaleX="97569" custScaleY="179367" custLinFactNeighborX="-1258" custLinFactNeighborY="-21998">
        <dgm:presLayoutVars>
          <dgm:chPref val="3"/>
        </dgm:presLayoutVars>
      </dgm:prSet>
      <dgm:spPr/>
    </dgm:pt>
    <dgm:pt modelId="{6015ABEF-B625-42FD-9E04-06D490C63ABE}" type="pres">
      <dgm:prSet presAssocID="{4F68E05B-3C77-4C47-BB0E-C2ACABA4A5A0}" presName="level3hierChild" presStyleCnt="0"/>
      <dgm:spPr/>
    </dgm:pt>
    <dgm:pt modelId="{344AE10C-4E17-4D49-9F50-9BD6361C4095}" type="pres">
      <dgm:prSet presAssocID="{7BD1225A-728B-41B3-A07D-9625F7DF7063}" presName="conn2-1" presStyleLbl="parChTrans1D3" presStyleIdx="0" presStyleCnt="4"/>
      <dgm:spPr/>
    </dgm:pt>
    <dgm:pt modelId="{E56316A8-8E87-4AE6-B45E-4E9C9F4BAF6D}" type="pres">
      <dgm:prSet presAssocID="{7BD1225A-728B-41B3-A07D-9625F7DF7063}" presName="connTx" presStyleLbl="parChTrans1D3" presStyleIdx="0" presStyleCnt="4"/>
      <dgm:spPr/>
    </dgm:pt>
    <dgm:pt modelId="{80D33C89-5A40-4B67-A6AB-A0D8B9CAC9E3}" type="pres">
      <dgm:prSet presAssocID="{7BF156F2-F194-4546-B018-5DAF959A78B1}" presName="root2" presStyleCnt="0"/>
      <dgm:spPr/>
    </dgm:pt>
    <dgm:pt modelId="{35BE6F19-04EF-45D1-8A8A-46AE1823645F}" type="pres">
      <dgm:prSet presAssocID="{7BF156F2-F194-4546-B018-5DAF959A78B1}" presName="LevelTwoTextNode" presStyleLbl="node3" presStyleIdx="0" presStyleCnt="4" custScaleX="124484" custScaleY="127025" custLinFactNeighborX="-1290" custLinFactNeighborY="-36747">
        <dgm:presLayoutVars>
          <dgm:chPref val="3"/>
        </dgm:presLayoutVars>
      </dgm:prSet>
      <dgm:spPr/>
    </dgm:pt>
    <dgm:pt modelId="{1323F48C-A150-4639-BAE6-79D3E62FB474}" type="pres">
      <dgm:prSet presAssocID="{7BF156F2-F194-4546-B018-5DAF959A78B1}" presName="level3hierChild" presStyleCnt="0"/>
      <dgm:spPr/>
    </dgm:pt>
    <dgm:pt modelId="{21337E40-4BB7-4C1F-8184-0439073C2BF6}" type="pres">
      <dgm:prSet presAssocID="{A9F7BBFC-9992-4D8C-B02F-96C6E7749795}" presName="conn2-1" presStyleLbl="parChTrans1D3" presStyleIdx="1" presStyleCnt="4"/>
      <dgm:spPr/>
    </dgm:pt>
    <dgm:pt modelId="{8654C2E4-DADF-45ED-AD54-EEE9826F4F30}" type="pres">
      <dgm:prSet presAssocID="{A9F7BBFC-9992-4D8C-B02F-96C6E7749795}" presName="connTx" presStyleLbl="parChTrans1D3" presStyleIdx="1" presStyleCnt="4"/>
      <dgm:spPr/>
    </dgm:pt>
    <dgm:pt modelId="{1BE00523-8ED3-433A-B058-2E56F203013C}" type="pres">
      <dgm:prSet presAssocID="{27B5327A-379A-42C8-B451-6099577CE535}" presName="root2" presStyleCnt="0"/>
      <dgm:spPr/>
    </dgm:pt>
    <dgm:pt modelId="{DF9C4B26-3BD4-479D-9984-B3E6CC4C22C8}" type="pres">
      <dgm:prSet presAssocID="{27B5327A-379A-42C8-B451-6099577CE535}" presName="LevelTwoTextNode" presStyleLbl="node3" presStyleIdx="1" presStyleCnt="4" custScaleX="89188" custScaleY="62284" custLinFactNeighborX="12711" custLinFactNeighborY="-17766">
        <dgm:presLayoutVars>
          <dgm:chPref val="3"/>
        </dgm:presLayoutVars>
      </dgm:prSet>
      <dgm:spPr/>
    </dgm:pt>
    <dgm:pt modelId="{DFD22872-388A-4763-B1A5-763DCCB5BE0E}" type="pres">
      <dgm:prSet presAssocID="{27B5327A-379A-42C8-B451-6099577CE535}" presName="level3hierChild" presStyleCnt="0"/>
      <dgm:spPr/>
    </dgm:pt>
    <dgm:pt modelId="{8B460B0B-6ECC-4840-ACB3-573BA6C48B69}" type="pres">
      <dgm:prSet presAssocID="{EA0DC5AB-6680-4AC1-B25C-3A5235A857F9}" presName="conn2-1" presStyleLbl="parChTrans1D2" presStyleIdx="1" presStyleCnt="2"/>
      <dgm:spPr/>
    </dgm:pt>
    <dgm:pt modelId="{563582CE-0B56-49A8-A6A1-B311EBD9A928}" type="pres">
      <dgm:prSet presAssocID="{EA0DC5AB-6680-4AC1-B25C-3A5235A857F9}" presName="connTx" presStyleLbl="parChTrans1D2" presStyleIdx="1" presStyleCnt="2"/>
      <dgm:spPr/>
    </dgm:pt>
    <dgm:pt modelId="{7BD1492B-3D31-4569-AA3E-EF70C372B51E}" type="pres">
      <dgm:prSet presAssocID="{26BF0DC3-1866-4393-835F-E691A3A4B322}" presName="root2" presStyleCnt="0"/>
      <dgm:spPr/>
    </dgm:pt>
    <dgm:pt modelId="{479812C9-3D38-4686-A870-740C530968AF}" type="pres">
      <dgm:prSet presAssocID="{26BF0DC3-1866-4393-835F-E691A3A4B322}" presName="LevelTwoTextNode" presStyleLbl="asst1" presStyleIdx="1" presStyleCnt="2" custScaleX="87883" custScaleY="81851" custLinFactNeighborX="-226" custLinFactNeighborY="25775">
        <dgm:presLayoutVars>
          <dgm:chPref val="3"/>
        </dgm:presLayoutVars>
      </dgm:prSet>
      <dgm:spPr/>
    </dgm:pt>
    <dgm:pt modelId="{F668817F-BEF4-4767-A2D4-D9A40569BFF9}" type="pres">
      <dgm:prSet presAssocID="{26BF0DC3-1866-4393-835F-E691A3A4B322}" presName="level3hierChild" presStyleCnt="0"/>
      <dgm:spPr/>
    </dgm:pt>
    <dgm:pt modelId="{BE8FE379-7DFF-47BD-BC12-AC8A5A398F97}" type="pres">
      <dgm:prSet presAssocID="{B61C6310-D544-4DB4-AD64-57ECF72EBE8B}" presName="conn2-1" presStyleLbl="parChTrans1D3" presStyleIdx="2" presStyleCnt="4"/>
      <dgm:spPr/>
    </dgm:pt>
    <dgm:pt modelId="{7A742D9A-9865-4BCA-9C16-BFFAF4575F91}" type="pres">
      <dgm:prSet presAssocID="{B61C6310-D544-4DB4-AD64-57ECF72EBE8B}" presName="connTx" presStyleLbl="parChTrans1D3" presStyleIdx="2" presStyleCnt="4"/>
      <dgm:spPr/>
    </dgm:pt>
    <dgm:pt modelId="{C86278D4-0A1E-4684-894B-80001E917CA5}" type="pres">
      <dgm:prSet presAssocID="{2E1F6168-EC47-4F28-B3EC-692F5218EDE0}" presName="root2" presStyleCnt="0"/>
      <dgm:spPr/>
    </dgm:pt>
    <dgm:pt modelId="{64889844-D5B4-45BF-B102-F40AEFA3BEB1}" type="pres">
      <dgm:prSet presAssocID="{2E1F6168-EC47-4F28-B3EC-692F5218EDE0}" presName="LevelTwoTextNode" presStyleLbl="node3" presStyleIdx="2" presStyleCnt="4" custScaleX="109701" custScaleY="89232" custLinFactNeighborX="8396" custLinFactNeighborY="16955">
        <dgm:presLayoutVars>
          <dgm:chPref val="3"/>
        </dgm:presLayoutVars>
      </dgm:prSet>
      <dgm:spPr/>
    </dgm:pt>
    <dgm:pt modelId="{0832317F-175A-43B5-A921-7E1F82759B7F}" type="pres">
      <dgm:prSet presAssocID="{2E1F6168-EC47-4F28-B3EC-692F5218EDE0}" presName="level3hierChild" presStyleCnt="0"/>
      <dgm:spPr/>
    </dgm:pt>
    <dgm:pt modelId="{DF1AE394-AB77-457C-A12F-F01275CDC1B1}" type="pres">
      <dgm:prSet presAssocID="{8EBC27B5-E1CB-435F-8E6F-6F21F24C5EA0}" presName="conn2-1" presStyleLbl="parChTrans1D3" presStyleIdx="3" presStyleCnt="4"/>
      <dgm:spPr/>
    </dgm:pt>
    <dgm:pt modelId="{797FF3EA-F2E5-431A-97D9-08ED3E3D27EA}" type="pres">
      <dgm:prSet presAssocID="{8EBC27B5-E1CB-435F-8E6F-6F21F24C5EA0}" presName="connTx" presStyleLbl="parChTrans1D3" presStyleIdx="3" presStyleCnt="4"/>
      <dgm:spPr/>
    </dgm:pt>
    <dgm:pt modelId="{7BCAE9CC-33DC-4682-9F8C-62EAD9B13415}" type="pres">
      <dgm:prSet presAssocID="{4DF07CD7-F8B8-4299-8088-77DE610AA124}" presName="root2" presStyleCnt="0"/>
      <dgm:spPr/>
    </dgm:pt>
    <dgm:pt modelId="{80BACFDD-70B7-4E7A-969A-CC5DE19371D7}" type="pres">
      <dgm:prSet presAssocID="{4DF07CD7-F8B8-4299-8088-77DE610AA124}" presName="LevelTwoTextNode" presStyleLbl="node3" presStyleIdx="3" presStyleCnt="4" custScaleX="73276" custScaleY="57983" custLinFactNeighborX="18897" custLinFactNeighborY="31727">
        <dgm:presLayoutVars>
          <dgm:chPref val="3"/>
        </dgm:presLayoutVars>
      </dgm:prSet>
      <dgm:spPr/>
    </dgm:pt>
    <dgm:pt modelId="{DA9A36E1-6917-4847-9AE0-C8EA364908DD}" type="pres">
      <dgm:prSet presAssocID="{4DF07CD7-F8B8-4299-8088-77DE610AA124}" presName="level3hierChild" presStyleCnt="0"/>
      <dgm:spPr/>
    </dgm:pt>
  </dgm:ptLst>
  <dgm:cxnLst>
    <dgm:cxn modelId="{6C271404-0DCA-422A-AE39-9A91BA5E1EC1}" srcId="{4F68E05B-3C77-4C47-BB0E-C2ACABA4A5A0}" destId="{7BF156F2-F194-4546-B018-5DAF959A78B1}" srcOrd="0" destOrd="0" parTransId="{7BD1225A-728B-41B3-A07D-9625F7DF7063}" sibTransId="{7B63813A-F752-4DF7-AAF3-599436C8BB26}"/>
    <dgm:cxn modelId="{E48A7E05-2F1A-4895-B582-24578218D933}" type="presOf" srcId="{C31F5FBE-EA6D-4BE2-B06E-9B4BEEAFD3AD}" destId="{8A5C798A-E8C7-4891-9D93-4D74C082758C}" srcOrd="0" destOrd="0" presId="urn:microsoft.com/office/officeart/2005/8/layout/hierarchy2"/>
    <dgm:cxn modelId="{95ABA62D-9B89-49DD-ABE8-A5A01BCCAC8F}" srcId="{26BF0DC3-1866-4393-835F-E691A3A4B322}" destId="{2E1F6168-EC47-4F28-B3EC-692F5218EDE0}" srcOrd="0" destOrd="0" parTransId="{B61C6310-D544-4DB4-AD64-57ECF72EBE8B}" sibTransId="{7B097A2F-8517-49F4-AB8A-07AB7EDA3EBB}"/>
    <dgm:cxn modelId="{ABCEBB30-8E82-4487-BC16-DAEB7B1DC36B}" type="presOf" srcId="{A9F7BBFC-9992-4D8C-B02F-96C6E7749795}" destId="{8654C2E4-DADF-45ED-AD54-EEE9826F4F30}" srcOrd="1" destOrd="0" presId="urn:microsoft.com/office/officeart/2005/8/layout/hierarchy2"/>
    <dgm:cxn modelId="{24501035-BF2C-4B02-AED9-EDCC2CC64DD5}" type="presOf" srcId="{2E1F6168-EC47-4F28-B3EC-692F5218EDE0}" destId="{64889844-D5B4-45BF-B102-F40AEFA3BEB1}" srcOrd="0" destOrd="0" presId="urn:microsoft.com/office/officeart/2005/8/layout/hierarchy2"/>
    <dgm:cxn modelId="{0BD7B33A-F94C-469D-9F5C-7AAD992D2674}" type="presOf" srcId="{EA0DC5AB-6680-4AC1-B25C-3A5235A857F9}" destId="{563582CE-0B56-49A8-A6A1-B311EBD9A928}" srcOrd="1" destOrd="0" presId="urn:microsoft.com/office/officeart/2005/8/layout/hierarchy2"/>
    <dgm:cxn modelId="{E8FA0163-39AB-4810-9B45-B33EFF377F13}" type="presOf" srcId="{8EBC27B5-E1CB-435F-8E6F-6F21F24C5EA0}" destId="{797FF3EA-F2E5-431A-97D9-08ED3E3D27EA}" srcOrd="1" destOrd="0" presId="urn:microsoft.com/office/officeart/2005/8/layout/hierarchy2"/>
    <dgm:cxn modelId="{C81AEF64-EA19-4842-97EF-F057F6E2D610}" type="presOf" srcId="{A9F7BBFC-9992-4D8C-B02F-96C6E7749795}" destId="{21337E40-4BB7-4C1F-8184-0439073C2BF6}" srcOrd="0" destOrd="0" presId="urn:microsoft.com/office/officeart/2005/8/layout/hierarchy2"/>
    <dgm:cxn modelId="{75182C67-9ABC-4870-B0E6-A302D3C4EC04}" srcId="{29116C67-8057-40A7-9804-B38D572D4121}" destId="{26BF0DC3-1866-4393-835F-E691A3A4B322}" srcOrd="1" destOrd="0" parTransId="{EA0DC5AB-6680-4AC1-B25C-3A5235A857F9}" sibTransId="{608E2EA9-CE01-40A4-8991-D5E79B4D7D12}"/>
    <dgm:cxn modelId="{B2DAD84A-6368-4DF1-8F81-B1165A68BCEE}" type="presOf" srcId="{7BD1225A-728B-41B3-A07D-9625F7DF7063}" destId="{E56316A8-8E87-4AE6-B45E-4E9C9F4BAF6D}" srcOrd="1" destOrd="0" presId="urn:microsoft.com/office/officeart/2005/8/layout/hierarchy2"/>
    <dgm:cxn modelId="{A129D66E-B9ED-48F9-9CFC-421B84796611}" type="presOf" srcId="{7BF156F2-F194-4546-B018-5DAF959A78B1}" destId="{35BE6F19-04EF-45D1-8A8A-46AE1823645F}" srcOrd="0" destOrd="0" presId="urn:microsoft.com/office/officeart/2005/8/layout/hierarchy2"/>
    <dgm:cxn modelId="{81017551-C2C7-4FDA-A86C-5A9C99C1BFA5}" type="presOf" srcId="{B61C6310-D544-4DB4-AD64-57ECF72EBE8B}" destId="{7A742D9A-9865-4BCA-9C16-BFFAF4575F91}" srcOrd="1" destOrd="0" presId="urn:microsoft.com/office/officeart/2005/8/layout/hierarchy2"/>
    <dgm:cxn modelId="{34B96273-BD26-4A20-80CA-73A129C7C36B}" type="presOf" srcId="{26BF0DC3-1866-4393-835F-E691A3A4B322}" destId="{479812C9-3D38-4686-A870-740C530968AF}" srcOrd="0" destOrd="0" presId="urn:microsoft.com/office/officeart/2005/8/layout/hierarchy2"/>
    <dgm:cxn modelId="{793B9B54-8C74-4EAA-BB9C-C36D86153537}" srcId="{29116C67-8057-40A7-9804-B38D572D4121}" destId="{4F68E05B-3C77-4C47-BB0E-C2ACABA4A5A0}" srcOrd="0" destOrd="0" parTransId="{02298644-3CC8-44A1-B92E-DECEF37DAE70}" sibTransId="{5017E95E-EBF9-4723-AD5E-E7B327D3A7D3}"/>
    <dgm:cxn modelId="{97846955-B71B-4795-9396-CFABE578750E}" type="presOf" srcId="{B61C6310-D544-4DB4-AD64-57ECF72EBE8B}" destId="{BE8FE379-7DFF-47BD-BC12-AC8A5A398F97}" srcOrd="0" destOrd="0" presId="urn:microsoft.com/office/officeart/2005/8/layout/hierarchy2"/>
    <dgm:cxn modelId="{15E0C384-9308-4699-95BA-8DA37E9E1D1E}" srcId="{4F68E05B-3C77-4C47-BB0E-C2ACABA4A5A0}" destId="{27B5327A-379A-42C8-B451-6099577CE535}" srcOrd="1" destOrd="0" parTransId="{A9F7BBFC-9992-4D8C-B02F-96C6E7749795}" sibTransId="{6E4EFECB-CDE5-4802-B7C8-E662487D5338}"/>
    <dgm:cxn modelId="{72E434A1-5062-4793-A16B-385D1A929AC8}" srcId="{C31F5FBE-EA6D-4BE2-B06E-9B4BEEAFD3AD}" destId="{29116C67-8057-40A7-9804-B38D572D4121}" srcOrd="0" destOrd="0" parTransId="{BCCB33FF-CF8B-4D84-931F-811571E6D332}" sibTransId="{04A9682C-A04C-40D9-9E9C-165C5B4B6EFF}"/>
    <dgm:cxn modelId="{7DAF4CA5-A4A3-48E2-AFFA-30EB451D818F}" type="presOf" srcId="{7BD1225A-728B-41B3-A07D-9625F7DF7063}" destId="{344AE10C-4E17-4D49-9F50-9BD6361C4095}" srcOrd="0" destOrd="0" presId="urn:microsoft.com/office/officeart/2005/8/layout/hierarchy2"/>
    <dgm:cxn modelId="{A4C6A8AB-015A-432E-92DF-00CFE112ADAD}" type="presOf" srcId="{29116C67-8057-40A7-9804-B38D572D4121}" destId="{E424CD8A-C09B-478F-81CA-B653B2CD0426}" srcOrd="0" destOrd="0" presId="urn:microsoft.com/office/officeart/2005/8/layout/hierarchy2"/>
    <dgm:cxn modelId="{702C6CAC-3E19-418E-A090-2FBF5A3AE087}" type="presOf" srcId="{27B5327A-379A-42C8-B451-6099577CE535}" destId="{DF9C4B26-3BD4-479D-9984-B3E6CC4C22C8}" srcOrd="0" destOrd="0" presId="urn:microsoft.com/office/officeart/2005/8/layout/hierarchy2"/>
    <dgm:cxn modelId="{6763C5B8-CC9D-46F1-B581-BC193DECFFBE}" type="presOf" srcId="{02298644-3CC8-44A1-B92E-DECEF37DAE70}" destId="{25A117A1-7A5E-41AF-98F4-1486D1C41CB0}" srcOrd="1" destOrd="0" presId="urn:microsoft.com/office/officeart/2005/8/layout/hierarchy2"/>
    <dgm:cxn modelId="{20EE78C1-ED94-418D-8EC4-1FF6A2E1EEE0}" type="presOf" srcId="{EA0DC5AB-6680-4AC1-B25C-3A5235A857F9}" destId="{8B460B0B-6ECC-4840-ACB3-573BA6C48B69}" srcOrd="0" destOrd="0" presId="urn:microsoft.com/office/officeart/2005/8/layout/hierarchy2"/>
    <dgm:cxn modelId="{A83B33D2-160D-42E3-BBB7-5B6AAEADD24A}" type="presOf" srcId="{4F68E05B-3C77-4C47-BB0E-C2ACABA4A5A0}" destId="{DD8AE1B8-7DB2-4B6B-B8C7-0C43CC6A3940}" srcOrd="0" destOrd="0" presId="urn:microsoft.com/office/officeart/2005/8/layout/hierarchy2"/>
    <dgm:cxn modelId="{8E78A6D5-B209-4629-91E6-9D081142D982}" type="presOf" srcId="{02298644-3CC8-44A1-B92E-DECEF37DAE70}" destId="{6C4EE136-8D9A-461C-A84C-F3B266E914C7}" srcOrd="0" destOrd="0" presId="urn:microsoft.com/office/officeart/2005/8/layout/hierarchy2"/>
    <dgm:cxn modelId="{902433E2-309C-4905-A60A-A4D3C1E1903D}" type="presOf" srcId="{8EBC27B5-E1CB-435F-8E6F-6F21F24C5EA0}" destId="{DF1AE394-AB77-457C-A12F-F01275CDC1B1}" srcOrd="0" destOrd="0" presId="urn:microsoft.com/office/officeart/2005/8/layout/hierarchy2"/>
    <dgm:cxn modelId="{8D3F67E5-5B5A-48B6-903C-D9E6FD989298}" srcId="{26BF0DC3-1866-4393-835F-E691A3A4B322}" destId="{4DF07CD7-F8B8-4299-8088-77DE610AA124}" srcOrd="1" destOrd="0" parTransId="{8EBC27B5-E1CB-435F-8E6F-6F21F24C5EA0}" sibTransId="{CF695798-6694-4F04-8892-4CC550AE616B}"/>
    <dgm:cxn modelId="{8B864CFF-1D31-4983-8A1D-A46C8248FC8C}" type="presOf" srcId="{4DF07CD7-F8B8-4299-8088-77DE610AA124}" destId="{80BACFDD-70B7-4E7A-969A-CC5DE19371D7}" srcOrd="0" destOrd="0" presId="urn:microsoft.com/office/officeart/2005/8/layout/hierarchy2"/>
    <dgm:cxn modelId="{438F7EB9-9F1C-4EE1-BE56-0CECF0A55C7B}" type="presParOf" srcId="{8A5C798A-E8C7-4891-9D93-4D74C082758C}" destId="{99BF100E-F26E-46C2-98B2-D258E0F2300C}" srcOrd="0" destOrd="0" presId="urn:microsoft.com/office/officeart/2005/8/layout/hierarchy2"/>
    <dgm:cxn modelId="{1334BFDE-1E78-4394-9A81-AAFCE11D47D3}" type="presParOf" srcId="{99BF100E-F26E-46C2-98B2-D258E0F2300C}" destId="{E424CD8A-C09B-478F-81CA-B653B2CD0426}" srcOrd="0" destOrd="0" presId="urn:microsoft.com/office/officeart/2005/8/layout/hierarchy2"/>
    <dgm:cxn modelId="{D35534EA-3D1D-404A-B2A0-81B45420E03F}" type="presParOf" srcId="{99BF100E-F26E-46C2-98B2-D258E0F2300C}" destId="{05E2C8D3-173F-4179-B032-8A54D21E3DA0}" srcOrd="1" destOrd="0" presId="urn:microsoft.com/office/officeart/2005/8/layout/hierarchy2"/>
    <dgm:cxn modelId="{30D9468E-66F9-4FD1-8233-4699A325BFFE}" type="presParOf" srcId="{05E2C8D3-173F-4179-B032-8A54D21E3DA0}" destId="{6C4EE136-8D9A-461C-A84C-F3B266E914C7}" srcOrd="0" destOrd="0" presId="urn:microsoft.com/office/officeart/2005/8/layout/hierarchy2"/>
    <dgm:cxn modelId="{F8EFC6CB-478E-4924-8D99-D6E27DEA1BEC}" type="presParOf" srcId="{6C4EE136-8D9A-461C-A84C-F3B266E914C7}" destId="{25A117A1-7A5E-41AF-98F4-1486D1C41CB0}" srcOrd="0" destOrd="0" presId="urn:microsoft.com/office/officeart/2005/8/layout/hierarchy2"/>
    <dgm:cxn modelId="{8D5E9C55-B446-4331-9B15-CDA6436A12A0}" type="presParOf" srcId="{05E2C8D3-173F-4179-B032-8A54D21E3DA0}" destId="{E29FC59E-9BAA-431A-8C2D-E9E9A10902A8}" srcOrd="1" destOrd="0" presId="urn:microsoft.com/office/officeart/2005/8/layout/hierarchy2"/>
    <dgm:cxn modelId="{8767ACBA-634A-450B-8AE6-A120CCE70963}" type="presParOf" srcId="{E29FC59E-9BAA-431A-8C2D-E9E9A10902A8}" destId="{DD8AE1B8-7DB2-4B6B-B8C7-0C43CC6A3940}" srcOrd="0" destOrd="0" presId="urn:microsoft.com/office/officeart/2005/8/layout/hierarchy2"/>
    <dgm:cxn modelId="{28F4327F-342E-4539-8E24-EE72A8AD1A72}" type="presParOf" srcId="{E29FC59E-9BAA-431A-8C2D-E9E9A10902A8}" destId="{6015ABEF-B625-42FD-9E04-06D490C63ABE}" srcOrd="1" destOrd="0" presId="urn:microsoft.com/office/officeart/2005/8/layout/hierarchy2"/>
    <dgm:cxn modelId="{B1399D29-6E6D-45A9-8FC4-43536535C020}" type="presParOf" srcId="{6015ABEF-B625-42FD-9E04-06D490C63ABE}" destId="{344AE10C-4E17-4D49-9F50-9BD6361C4095}" srcOrd="0" destOrd="0" presId="urn:microsoft.com/office/officeart/2005/8/layout/hierarchy2"/>
    <dgm:cxn modelId="{CB84D8B6-2CA1-459D-8CF4-F504EEF9D1A2}" type="presParOf" srcId="{344AE10C-4E17-4D49-9F50-9BD6361C4095}" destId="{E56316A8-8E87-4AE6-B45E-4E9C9F4BAF6D}" srcOrd="0" destOrd="0" presId="urn:microsoft.com/office/officeart/2005/8/layout/hierarchy2"/>
    <dgm:cxn modelId="{E951C427-5AD1-436B-B5C4-52B84987EB6B}" type="presParOf" srcId="{6015ABEF-B625-42FD-9E04-06D490C63ABE}" destId="{80D33C89-5A40-4B67-A6AB-A0D8B9CAC9E3}" srcOrd="1" destOrd="0" presId="urn:microsoft.com/office/officeart/2005/8/layout/hierarchy2"/>
    <dgm:cxn modelId="{A8AAF002-E73A-4DF9-832F-6226E4001AE4}" type="presParOf" srcId="{80D33C89-5A40-4B67-A6AB-A0D8B9CAC9E3}" destId="{35BE6F19-04EF-45D1-8A8A-46AE1823645F}" srcOrd="0" destOrd="0" presId="urn:microsoft.com/office/officeart/2005/8/layout/hierarchy2"/>
    <dgm:cxn modelId="{F9419C99-578F-489F-8B57-E837287B00E4}" type="presParOf" srcId="{80D33C89-5A40-4B67-A6AB-A0D8B9CAC9E3}" destId="{1323F48C-A150-4639-BAE6-79D3E62FB474}" srcOrd="1" destOrd="0" presId="urn:microsoft.com/office/officeart/2005/8/layout/hierarchy2"/>
    <dgm:cxn modelId="{83CB9E72-EBBB-481E-B362-CD0828011C23}" type="presParOf" srcId="{6015ABEF-B625-42FD-9E04-06D490C63ABE}" destId="{21337E40-4BB7-4C1F-8184-0439073C2BF6}" srcOrd="2" destOrd="0" presId="urn:microsoft.com/office/officeart/2005/8/layout/hierarchy2"/>
    <dgm:cxn modelId="{596F7712-410D-446C-A324-80CF684EA500}" type="presParOf" srcId="{21337E40-4BB7-4C1F-8184-0439073C2BF6}" destId="{8654C2E4-DADF-45ED-AD54-EEE9826F4F30}" srcOrd="0" destOrd="0" presId="urn:microsoft.com/office/officeart/2005/8/layout/hierarchy2"/>
    <dgm:cxn modelId="{8ADEFF26-0861-408C-A889-4E52DB44AA1C}" type="presParOf" srcId="{6015ABEF-B625-42FD-9E04-06D490C63ABE}" destId="{1BE00523-8ED3-433A-B058-2E56F203013C}" srcOrd="3" destOrd="0" presId="urn:microsoft.com/office/officeart/2005/8/layout/hierarchy2"/>
    <dgm:cxn modelId="{2A60CFEA-E851-4FF2-82FF-C7581F3B3AB8}" type="presParOf" srcId="{1BE00523-8ED3-433A-B058-2E56F203013C}" destId="{DF9C4B26-3BD4-479D-9984-B3E6CC4C22C8}" srcOrd="0" destOrd="0" presId="urn:microsoft.com/office/officeart/2005/8/layout/hierarchy2"/>
    <dgm:cxn modelId="{AFF2ABD9-79FA-4D18-9086-547F6DAEABAF}" type="presParOf" srcId="{1BE00523-8ED3-433A-B058-2E56F203013C}" destId="{DFD22872-388A-4763-B1A5-763DCCB5BE0E}" srcOrd="1" destOrd="0" presId="urn:microsoft.com/office/officeart/2005/8/layout/hierarchy2"/>
    <dgm:cxn modelId="{C5B24934-9FD9-4D5A-8539-DACCCAB4D94F}" type="presParOf" srcId="{05E2C8D3-173F-4179-B032-8A54D21E3DA0}" destId="{8B460B0B-6ECC-4840-ACB3-573BA6C48B69}" srcOrd="2" destOrd="0" presId="urn:microsoft.com/office/officeart/2005/8/layout/hierarchy2"/>
    <dgm:cxn modelId="{218EEA2D-473D-4D79-AE8F-1379914690CB}" type="presParOf" srcId="{8B460B0B-6ECC-4840-ACB3-573BA6C48B69}" destId="{563582CE-0B56-49A8-A6A1-B311EBD9A928}" srcOrd="0" destOrd="0" presId="urn:microsoft.com/office/officeart/2005/8/layout/hierarchy2"/>
    <dgm:cxn modelId="{446A6542-4549-4AE5-A314-459073D508BE}" type="presParOf" srcId="{05E2C8D3-173F-4179-B032-8A54D21E3DA0}" destId="{7BD1492B-3D31-4569-AA3E-EF70C372B51E}" srcOrd="3" destOrd="0" presId="urn:microsoft.com/office/officeart/2005/8/layout/hierarchy2"/>
    <dgm:cxn modelId="{FE1F9838-0E7A-4DD2-8FFD-42F56116F6AE}" type="presParOf" srcId="{7BD1492B-3D31-4569-AA3E-EF70C372B51E}" destId="{479812C9-3D38-4686-A870-740C530968AF}" srcOrd="0" destOrd="0" presId="urn:microsoft.com/office/officeart/2005/8/layout/hierarchy2"/>
    <dgm:cxn modelId="{FD77EB48-5EE9-4F52-A813-6544BEF1CC5E}" type="presParOf" srcId="{7BD1492B-3D31-4569-AA3E-EF70C372B51E}" destId="{F668817F-BEF4-4767-A2D4-D9A40569BFF9}" srcOrd="1" destOrd="0" presId="urn:microsoft.com/office/officeart/2005/8/layout/hierarchy2"/>
    <dgm:cxn modelId="{94BC4C67-3FA4-489E-B87D-561C3CA31E28}" type="presParOf" srcId="{F668817F-BEF4-4767-A2D4-D9A40569BFF9}" destId="{BE8FE379-7DFF-47BD-BC12-AC8A5A398F97}" srcOrd="0" destOrd="0" presId="urn:microsoft.com/office/officeart/2005/8/layout/hierarchy2"/>
    <dgm:cxn modelId="{543D40FB-3C2D-4149-8D14-1C21F78A7708}" type="presParOf" srcId="{BE8FE379-7DFF-47BD-BC12-AC8A5A398F97}" destId="{7A742D9A-9865-4BCA-9C16-BFFAF4575F91}" srcOrd="0" destOrd="0" presId="urn:microsoft.com/office/officeart/2005/8/layout/hierarchy2"/>
    <dgm:cxn modelId="{A43221B3-AC74-4DDA-B419-5948633B7BD7}" type="presParOf" srcId="{F668817F-BEF4-4767-A2D4-D9A40569BFF9}" destId="{C86278D4-0A1E-4684-894B-80001E917CA5}" srcOrd="1" destOrd="0" presId="urn:microsoft.com/office/officeart/2005/8/layout/hierarchy2"/>
    <dgm:cxn modelId="{B46456FE-E3BF-423F-8862-DBE6DD8EFAFC}" type="presParOf" srcId="{C86278D4-0A1E-4684-894B-80001E917CA5}" destId="{64889844-D5B4-45BF-B102-F40AEFA3BEB1}" srcOrd="0" destOrd="0" presId="urn:microsoft.com/office/officeart/2005/8/layout/hierarchy2"/>
    <dgm:cxn modelId="{AC833F1E-F1EA-4595-8A18-72EDE514F737}" type="presParOf" srcId="{C86278D4-0A1E-4684-894B-80001E917CA5}" destId="{0832317F-175A-43B5-A921-7E1F82759B7F}" srcOrd="1" destOrd="0" presId="urn:microsoft.com/office/officeart/2005/8/layout/hierarchy2"/>
    <dgm:cxn modelId="{47EBD289-8100-4F34-A2A2-08841C280307}" type="presParOf" srcId="{F668817F-BEF4-4767-A2D4-D9A40569BFF9}" destId="{DF1AE394-AB77-457C-A12F-F01275CDC1B1}" srcOrd="2" destOrd="0" presId="urn:microsoft.com/office/officeart/2005/8/layout/hierarchy2"/>
    <dgm:cxn modelId="{87129EF4-22D8-41B5-9164-96DA59BDC00E}" type="presParOf" srcId="{DF1AE394-AB77-457C-A12F-F01275CDC1B1}" destId="{797FF3EA-F2E5-431A-97D9-08ED3E3D27EA}" srcOrd="0" destOrd="0" presId="urn:microsoft.com/office/officeart/2005/8/layout/hierarchy2"/>
    <dgm:cxn modelId="{0A6B9AB6-B23A-4417-A784-D804A0EA37EE}" type="presParOf" srcId="{F668817F-BEF4-4767-A2D4-D9A40569BFF9}" destId="{7BCAE9CC-33DC-4682-9F8C-62EAD9B13415}" srcOrd="3" destOrd="0" presId="urn:microsoft.com/office/officeart/2005/8/layout/hierarchy2"/>
    <dgm:cxn modelId="{AC3905DE-A9FE-4D07-8232-1C7B8211FC9A}" type="presParOf" srcId="{7BCAE9CC-33DC-4682-9F8C-62EAD9B13415}" destId="{80BACFDD-70B7-4E7A-969A-CC5DE19371D7}" srcOrd="0" destOrd="0" presId="urn:microsoft.com/office/officeart/2005/8/layout/hierarchy2"/>
    <dgm:cxn modelId="{81F4B1A5-1465-41C0-B611-887864CDD76B}" type="presParOf" srcId="{7BCAE9CC-33DC-4682-9F8C-62EAD9B13415}" destId="{DA9A36E1-6917-4847-9AE0-C8EA364908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778E2-D4BD-4B48-BDE6-69862A6ACD5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07D6EC73-5CB8-44D4-94EC-1C5010148FDF}">
      <dgm:prSet custT="1"/>
      <dgm:spPr/>
      <dgm:t>
        <a:bodyPr/>
        <a:lstStyle/>
        <a:p>
          <a:pPr rtl="0"/>
          <a:r>
            <a:rPr lang="el-GR" sz="2400" b="1" dirty="0">
              <a:solidFill>
                <a:srgbClr val="C00000"/>
              </a:solidFill>
            </a:rPr>
            <a:t>Τομεακά και Περιφερειακά Επιχειρησιακά Προγράμματα</a:t>
          </a:r>
        </a:p>
      </dgm:t>
    </dgm:pt>
    <dgm:pt modelId="{8E6B9149-35E3-42C6-BE7A-F850DD72496C}" type="parTrans" cxnId="{4DB6C082-0FF2-472C-8A3B-70A464C936FE}">
      <dgm:prSet/>
      <dgm:spPr/>
      <dgm:t>
        <a:bodyPr/>
        <a:lstStyle/>
        <a:p>
          <a:endParaRPr lang="el-GR"/>
        </a:p>
      </dgm:t>
    </dgm:pt>
    <dgm:pt modelId="{90A3F8D9-DE28-4B22-A885-6A128F6056E1}" type="sibTrans" cxnId="{4DB6C082-0FF2-472C-8A3B-70A464C936FE}">
      <dgm:prSet/>
      <dgm:spPr/>
      <dgm:t>
        <a:bodyPr/>
        <a:lstStyle/>
        <a:p>
          <a:endParaRPr lang="el-GR"/>
        </a:p>
      </dgm:t>
    </dgm:pt>
    <dgm:pt modelId="{E429C7C7-456B-4B56-81ED-44BF2E68F2FD}">
      <dgm:prSet custT="1"/>
      <dgm:spPr/>
      <dgm:t>
        <a:bodyPr/>
        <a:lstStyle/>
        <a:p>
          <a:pPr rtl="0"/>
          <a:r>
            <a:rPr lang="el-GR" sz="2400" b="1" dirty="0"/>
            <a:t>Ειδικά Αναπτυξιακά Προγράμματα: </a:t>
          </a:r>
          <a:r>
            <a:rPr lang="el-GR" sz="2400" b="1" dirty="0">
              <a:solidFill>
                <a:srgbClr val="C00000"/>
              </a:solidFill>
            </a:rPr>
            <a:t>ΑΝΤΩΝΗΣ ΤΡΙΤΣΗΣ</a:t>
          </a:r>
        </a:p>
      </dgm:t>
    </dgm:pt>
    <dgm:pt modelId="{D2694EC0-CDFE-4830-8A14-87702EE7FFC4}" type="parTrans" cxnId="{EC588709-CFE9-4DEE-B695-C48F654593EE}">
      <dgm:prSet/>
      <dgm:spPr/>
      <dgm:t>
        <a:bodyPr/>
        <a:lstStyle/>
        <a:p>
          <a:endParaRPr lang="el-GR"/>
        </a:p>
      </dgm:t>
    </dgm:pt>
    <dgm:pt modelId="{D5B0DA8B-F94F-462C-A46A-25D0182552D9}" type="sibTrans" cxnId="{EC588709-CFE9-4DEE-B695-C48F654593EE}">
      <dgm:prSet/>
      <dgm:spPr/>
      <dgm:t>
        <a:bodyPr/>
        <a:lstStyle/>
        <a:p>
          <a:endParaRPr lang="el-GR"/>
        </a:p>
      </dgm:t>
    </dgm:pt>
    <dgm:pt modelId="{DD5B0CF8-DD51-4B13-8BC1-7AB7CC8255DA}">
      <dgm:prSet custT="1"/>
      <dgm:spPr/>
      <dgm:t>
        <a:bodyPr/>
        <a:lstStyle/>
        <a:p>
          <a:pPr rtl="0"/>
          <a:r>
            <a:rPr lang="el-GR" sz="2400" b="1" dirty="0"/>
            <a:t>Ειδικά Αναπτυξιακά Προγράμματα: </a:t>
          </a:r>
          <a:r>
            <a:rPr lang="el-GR" sz="2400" b="1" dirty="0">
              <a:solidFill>
                <a:srgbClr val="C00000"/>
              </a:solidFill>
            </a:rPr>
            <a:t>ΦΙΛΟΔΗΜΟΣ ΙΙ</a:t>
          </a:r>
        </a:p>
      </dgm:t>
    </dgm:pt>
    <dgm:pt modelId="{C22AA26D-31A3-43FD-B190-E24010D5DC75}" type="parTrans" cxnId="{CDCE5062-8828-4D0F-85EF-A3E9920DADFB}">
      <dgm:prSet/>
      <dgm:spPr/>
      <dgm:t>
        <a:bodyPr/>
        <a:lstStyle/>
        <a:p>
          <a:endParaRPr lang="el-GR"/>
        </a:p>
      </dgm:t>
    </dgm:pt>
    <dgm:pt modelId="{376148F7-1A1D-4029-82DE-F52B91E8AABA}" type="sibTrans" cxnId="{CDCE5062-8828-4D0F-85EF-A3E9920DADFB}">
      <dgm:prSet/>
      <dgm:spPr/>
      <dgm:t>
        <a:bodyPr/>
        <a:lstStyle/>
        <a:p>
          <a:endParaRPr lang="el-GR"/>
        </a:p>
      </dgm:t>
    </dgm:pt>
    <dgm:pt modelId="{A6EB9E5C-B7CF-48B0-9BF7-B985118DDE1F}">
      <dgm:prSet custT="1"/>
      <dgm:spPr/>
      <dgm:t>
        <a:bodyPr/>
        <a:lstStyle/>
        <a:p>
          <a:pPr rtl="0"/>
          <a:r>
            <a:rPr lang="el-GR" sz="2400" b="1" dirty="0"/>
            <a:t>Εθνικό ΠΔΕ</a:t>
          </a:r>
        </a:p>
      </dgm:t>
    </dgm:pt>
    <dgm:pt modelId="{7FDC9643-6A5D-43D5-906D-55942DCC68E9}" type="parTrans" cxnId="{CF5C4945-C419-4079-8C0B-55663551E19F}">
      <dgm:prSet/>
      <dgm:spPr/>
      <dgm:t>
        <a:bodyPr/>
        <a:lstStyle/>
        <a:p>
          <a:endParaRPr lang="el-GR"/>
        </a:p>
      </dgm:t>
    </dgm:pt>
    <dgm:pt modelId="{47D5E2B7-B4E1-4CC0-80AD-1BE7466651AB}" type="sibTrans" cxnId="{CF5C4945-C419-4079-8C0B-55663551E19F}">
      <dgm:prSet/>
      <dgm:spPr/>
      <dgm:t>
        <a:bodyPr/>
        <a:lstStyle/>
        <a:p>
          <a:endParaRPr lang="el-GR"/>
        </a:p>
      </dgm:t>
    </dgm:pt>
    <dgm:pt modelId="{D099D72F-1F0A-4FCB-9584-270EB093DFF9}">
      <dgm:prSet custT="1"/>
      <dgm:spPr/>
      <dgm:t>
        <a:bodyPr/>
        <a:lstStyle/>
        <a:p>
          <a:pPr rtl="0"/>
          <a:r>
            <a:rPr lang="el-GR" sz="2400" b="1" dirty="0"/>
            <a:t>Κεντρικοί Αυτοτελείς Πόροι</a:t>
          </a:r>
        </a:p>
      </dgm:t>
    </dgm:pt>
    <dgm:pt modelId="{2B500B28-BDE9-4A8F-B689-2FF08A966B59}" type="parTrans" cxnId="{0442ECBF-4EB3-484D-A753-BE8ADAC9E034}">
      <dgm:prSet/>
      <dgm:spPr/>
      <dgm:t>
        <a:bodyPr/>
        <a:lstStyle/>
        <a:p>
          <a:endParaRPr lang="el-GR"/>
        </a:p>
      </dgm:t>
    </dgm:pt>
    <dgm:pt modelId="{4364F6C7-FD44-4CBE-9662-70FAA53946FD}" type="sibTrans" cxnId="{0442ECBF-4EB3-484D-A753-BE8ADAC9E034}">
      <dgm:prSet/>
      <dgm:spPr/>
      <dgm:t>
        <a:bodyPr/>
        <a:lstStyle/>
        <a:p>
          <a:endParaRPr lang="el-GR"/>
        </a:p>
      </dgm:t>
    </dgm:pt>
    <dgm:pt modelId="{C9416432-BC01-45AB-81AE-F408D4C7AC31}">
      <dgm:prSet custT="1"/>
      <dgm:spPr/>
      <dgm:t>
        <a:bodyPr/>
        <a:lstStyle/>
        <a:p>
          <a:pPr rtl="0"/>
          <a:r>
            <a:rPr lang="el-GR" sz="2400" b="1" dirty="0"/>
            <a:t>Έκτακτες Επιχορηγήσεις και Προγραμματικές Συμβάσεις</a:t>
          </a:r>
        </a:p>
      </dgm:t>
    </dgm:pt>
    <dgm:pt modelId="{A9858AFD-1A42-4F8C-828F-895A6D58BF8B}" type="parTrans" cxnId="{CA9DBE26-F070-4F2C-96A6-FBE1CD7CDC61}">
      <dgm:prSet/>
      <dgm:spPr/>
      <dgm:t>
        <a:bodyPr/>
        <a:lstStyle/>
        <a:p>
          <a:endParaRPr lang="el-GR"/>
        </a:p>
      </dgm:t>
    </dgm:pt>
    <dgm:pt modelId="{1A4BE395-532F-487C-AC4C-953BA6F3D05A}" type="sibTrans" cxnId="{CA9DBE26-F070-4F2C-96A6-FBE1CD7CDC61}">
      <dgm:prSet/>
      <dgm:spPr/>
      <dgm:t>
        <a:bodyPr/>
        <a:lstStyle/>
        <a:p>
          <a:endParaRPr lang="el-GR"/>
        </a:p>
      </dgm:t>
    </dgm:pt>
    <dgm:pt modelId="{11F2FAE8-DAB7-4284-8DFB-E32759323F01}">
      <dgm:prSet custT="1"/>
      <dgm:spPr/>
      <dgm:t>
        <a:bodyPr/>
        <a:lstStyle/>
        <a:p>
          <a:pPr rtl="0"/>
          <a:r>
            <a:rPr lang="el-GR" sz="2400" b="1" dirty="0">
              <a:solidFill>
                <a:srgbClr val="C00000"/>
              </a:solidFill>
            </a:rPr>
            <a:t>Ίδια Έσοδα</a:t>
          </a:r>
        </a:p>
      </dgm:t>
    </dgm:pt>
    <dgm:pt modelId="{2FF83CE4-C4E1-4EC6-AC8F-1776B247E12E}" type="parTrans" cxnId="{D397EB3A-C952-407E-B2F2-46E619D93300}">
      <dgm:prSet/>
      <dgm:spPr/>
      <dgm:t>
        <a:bodyPr/>
        <a:lstStyle/>
        <a:p>
          <a:endParaRPr lang="el-GR"/>
        </a:p>
      </dgm:t>
    </dgm:pt>
    <dgm:pt modelId="{CE379322-5853-4AF3-ADE9-E297B3AF515C}" type="sibTrans" cxnId="{D397EB3A-C952-407E-B2F2-46E619D93300}">
      <dgm:prSet/>
      <dgm:spPr/>
      <dgm:t>
        <a:bodyPr/>
        <a:lstStyle/>
        <a:p>
          <a:endParaRPr lang="el-GR"/>
        </a:p>
      </dgm:t>
    </dgm:pt>
    <dgm:pt modelId="{C6BDFE08-0871-4E22-995F-F03381BC18AF}">
      <dgm:prSet custT="1"/>
      <dgm:spPr/>
      <dgm:t>
        <a:bodyPr/>
        <a:lstStyle/>
        <a:p>
          <a:pPr rtl="0"/>
          <a:r>
            <a:rPr lang="el-GR" sz="2400" b="1" dirty="0">
              <a:solidFill>
                <a:srgbClr val="C00000"/>
              </a:solidFill>
            </a:rPr>
            <a:t>Δανεισμός</a:t>
          </a:r>
        </a:p>
      </dgm:t>
    </dgm:pt>
    <dgm:pt modelId="{DA2F6CA3-9487-4592-9174-87C04A517778}" type="parTrans" cxnId="{19ADC1E8-A45A-478F-B51D-7E68F2CAE2E4}">
      <dgm:prSet/>
      <dgm:spPr/>
      <dgm:t>
        <a:bodyPr/>
        <a:lstStyle/>
        <a:p>
          <a:endParaRPr lang="el-GR"/>
        </a:p>
      </dgm:t>
    </dgm:pt>
    <dgm:pt modelId="{05BA695F-70B8-4ACA-86F4-3B081C6970DB}" type="sibTrans" cxnId="{19ADC1E8-A45A-478F-B51D-7E68F2CAE2E4}">
      <dgm:prSet/>
      <dgm:spPr/>
      <dgm:t>
        <a:bodyPr/>
        <a:lstStyle/>
        <a:p>
          <a:endParaRPr lang="el-GR"/>
        </a:p>
      </dgm:t>
    </dgm:pt>
    <dgm:pt modelId="{2DA3DFB5-33F7-478D-8948-C955CFD2F29E}">
      <dgm:prSet custT="1"/>
      <dgm:spPr/>
      <dgm:t>
        <a:bodyPr/>
        <a:lstStyle/>
        <a:p>
          <a:r>
            <a:rPr lang="el-GR" sz="2400" b="1" dirty="0"/>
            <a:t>Πράσινο Ταμείο, Ταμείο Αλληλεγγύης και Ταμείο Ανάκαμψης και Ανθεκτικότητας</a:t>
          </a:r>
          <a:r>
            <a:rPr lang="el-GR" sz="2000" b="1" dirty="0"/>
            <a:t>.</a:t>
          </a:r>
          <a:endParaRPr lang="en-GB" sz="2000" b="1" dirty="0"/>
        </a:p>
      </dgm:t>
    </dgm:pt>
    <dgm:pt modelId="{B595D88B-DAF8-4DE2-97C2-98EA98311875}" type="parTrans" cxnId="{3F578984-B176-457E-996F-2FDFA9724D9F}">
      <dgm:prSet/>
      <dgm:spPr/>
      <dgm:t>
        <a:bodyPr/>
        <a:lstStyle/>
        <a:p>
          <a:endParaRPr lang="en-GB"/>
        </a:p>
      </dgm:t>
    </dgm:pt>
    <dgm:pt modelId="{A889E643-F0CD-4A82-A499-2C773A788E7D}" type="sibTrans" cxnId="{3F578984-B176-457E-996F-2FDFA9724D9F}">
      <dgm:prSet/>
      <dgm:spPr/>
      <dgm:t>
        <a:bodyPr/>
        <a:lstStyle/>
        <a:p>
          <a:endParaRPr lang="en-GB"/>
        </a:p>
      </dgm:t>
    </dgm:pt>
    <dgm:pt modelId="{1B015877-F0B4-4510-A44D-F89FB0EB3A76}" type="pres">
      <dgm:prSet presAssocID="{ECC778E2-D4BD-4B48-BDE6-69862A6ACD5E}" presName="linear" presStyleCnt="0">
        <dgm:presLayoutVars>
          <dgm:animLvl val="lvl"/>
          <dgm:resizeHandles val="exact"/>
        </dgm:presLayoutVars>
      </dgm:prSet>
      <dgm:spPr/>
    </dgm:pt>
    <dgm:pt modelId="{7343FD9F-62FC-4895-BC0A-D4CA0A3B7241}" type="pres">
      <dgm:prSet presAssocID="{07D6EC73-5CB8-44D4-94EC-1C5010148FD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DB59D87-B6A2-44D5-8060-1481C184C21D}" type="pres">
      <dgm:prSet presAssocID="{90A3F8D9-DE28-4B22-A885-6A128F6056E1}" presName="spacer" presStyleCnt="0"/>
      <dgm:spPr/>
    </dgm:pt>
    <dgm:pt modelId="{E6BB6156-75E7-4008-AC32-F809D83B5B44}" type="pres">
      <dgm:prSet presAssocID="{E429C7C7-456B-4B56-81ED-44BF2E68F2F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7397DA4-788B-463A-A26C-FA5E5EB56375}" type="pres">
      <dgm:prSet presAssocID="{D5B0DA8B-F94F-462C-A46A-25D0182552D9}" presName="spacer" presStyleCnt="0"/>
      <dgm:spPr/>
    </dgm:pt>
    <dgm:pt modelId="{823766FF-2A23-4897-B860-093F3B56C5FE}" type="pres">
      <dgm:prSet presAssocID="{DD5B0CF8-DD51-4B13-8BC1-7AB7CC8255D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38D989-0810-43D3-9581-07BFACE7F935}" type="pres">
      <dgm:prSet presAssocID="{376148F7-1A1D-4029-82DE-F52B91E8AABA}" presName="spacer" presStyleCnt="0"/>
      <dgm:spPr/>
    </dgm:pt>
    <dgm:pt modelId="{DD2B48C9-846B-4040-A0C1-917BD5DE513F}" type="pres">
      <dgm:prSet presAssocID="{A6EB9E5C-B7CF-48B0-9BF7-B985118DDE1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3DCD109-8D8C-4DD4-B8BB-C8824C9484DA}" type="pres">
      <dgm:prSet presAssocID="{47D5E2B7-B4E1-4CC0-80AD-1BE7466651AB}" presName="spacer" presStyleCnt="0"/>
      <dgm:spPr/>
    </dgm:pt>
    <dgm:pt modelId="{81681126-23D0-43C2-8B0C-BB551AFF6B25}" type="pres">
      <dgm:prSet presAssocID="{D099D72F-1F0A-4FCB-9584-270EB093DFF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43934DB-C3BC-4F6A-AB02-48080DA6F82F}" type="pres">
      <dgm:prSet presAssocID="{4364F6C7-FD44-4CBE-9662-70FAA53946FD}" presName="spacer" presStyleCnt="0"/>
      <dgm:spPr/>
    </dgm:pt>
    <dgm:pt modelId="{1790EA8B-24BB-44E7-A05F-B5A9271218E3}" type="pres">
      <dgm:prSet presAssocID="{C9416432-BC01-45AB-81AE-F408D4C7AC3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D43BF4C-77A7-40F7-BBA4-4193FDDA3258}" type="pres">
      <dgm:prSet presAssocID="{1A4BE395-532F-487C-AC4C-953BA6F3D05A}" presName="spacer" presStyleCnt="0"/>
      <dgm:spPr/>
    </dgm:pt>
    <dgm:pt modelId="{1F4F3B16-B92B-4DEA-91CF-3C633741461F}" type="pres">
      <dgm:prSet presAssocID="{11F2FAE8-DAB7-4284-8DFB-E32759323F01}" presName="parentText" presStyleLbl="node1" presStyleIdx="6" presStyleCnt="9" custLinFactY="9245" custLinFactNeighborY="100000">
        <dgm:presLayoutVars>
          <dgm:chMax val="0"/>
          <dgm:bulletEnabled val="1"/>
        </dgm:presLayoutVars>
      </dgm:prSet>
      <dgm:spPr/>
    </dgm:pt>
    <dgm:pt modelId="{426C9302-E752-41B9-9E5E-7DB3D9B15184}" type="pres">
      <dgm:prSet presAssocID="{CE379322-5853-4AF3-ADE9-E297B3AF515C}" presName="spacer" presStyleCnt="0"/>
      <dgm:spPr/>
    </dgm:pt>
    <dgm:pt modelId="{47E4C906-CF7B-44A1-A71C-ACEDA9595687}" type="pres">
      <dgm:prSet presAssocID="{C6BDFE08-0871-4E22-995F-F03381BC18A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1284D38-F55B-49A5-A262-CFF7E4AAE157}" type="pres">
      <dgm:prSet presAssocID="{05BA695F-70B8-4ACA-86F4-3B081C6970DB}" presName="spacer" presStyleCnt="0"/>
      <dgm:spPr/>
    </dgm:pt>
    <dgm:pt modelId="{CAD98F33-F6AB-4B2C-94A1-354C69F29642}" type="pres">
      <dgm:prSet presAssocID="{2DA3DFB5-33F7-478D-8948-C955CFD2F29E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C588709-CFE9-4DEE-B695-C48F654593EE}" srcId="{ECC778E2-D4BD-4B48-BDE6-69862A6ACD5E}" destId="{E429C7C7-456B-4B56-81ED-44BF2E68F2FD}" srcOrd="1" destOrd="0" parTransId="{D2694EC0-CDFE-4830-8A14-87702EE7FFC4}" sibTransId="{D5B0DA8B-F94F-462C-A46A-25D0182552D9}"/>
    <dgm:cxn modelId="{CA9DBE26-F070-4F2C-96A6-FBE1CD7CDC61}" srcId="{ECC778E2-D4BD-4B48-BDE6-69862A6ACD5E}" destId="{C9416432-BC01-45AB-81AE-F408D4C7AC31}" srcOrd="5" destOrd="0" parTransId="{A9858AFD-1A42-4F8C-828F-895A6D58BF8B}" sibTransId="{1A4BE395-532F-487C-AC4C-953BA6F3D05A}"/>
    <dgm:cxn modelId="{D397EB3A-C952-407E-B2F2-46E619D93300}" srcId="{ECC778E2-D4BD-4B48-BDE6-69862A6ACD5E}" destId="{11F2FAE8-DAB7-4284-8DFB-E32759323F01}" srcOrd="6" destOrd="0" parTransId="{2FF83CE4-C4E1-4EC6-AC8F-1776B247E12E}" sibTransId="{CE379322-5853-4AF3-ADE9-E297B3AF515C}"/>
    <dgm:cxn modelId="{5B1DCF3F-0AD9-4DC5-85DF-F04A00DA8034}" type="presOf" srcId="{07D6EC73-5CB8-44D4-94EC-1C5010148FDF}" destId="{7343FD9F-62FC-4895-BC0A-D4CA0A3B7241}" srcOrd="0" destOrd="0" presId="urn:microsoft.com/office/officeart/2005/8/layout/vList2"/>
    <dgm:cxn modelId="{26E33C5F-CB6C-4E37-B948-69CDDA93A146}" type="presOf" srcId="{ECC778E2-D4BD-4B48-BDE6-69862A6ACD5E}" destId="{1B015877-F0B4-4510-A44D-F89FB0EB3A76}" srcOrd="0" destOrd="0" presId="urn:microsoft.com/office/officeart/2005/8/layout/vList2"/>
    <dgm:cxn modelId="{CDCE5062-8828-4D0F-85EF-A3E9920DADFB}" srcId="{ECC778E2-D4BD-4B48-BDE6-69862A6ACD5E}" destId="{DD5B0CF8-DD51-4B13-8BC1-7AB7CC8255DA}" srcOrd="2" destOrd="0" parTransId="{C22AA26D-31A3-43FD-B190-E24010D5DC75}" sibTransId="{376148F7-1A1D-4029-82DE-F52B91E8AABA}"/>
    <dgm:cxn modelId="{CF5C4945-C419-4079-8C0B-55663551E19F}" srcId="{ECC778E2-D4BD-4B48-BDE6-69862A6ACD5E}" destId="{A6EB9E5C-B7CF-48B0-9BF7-B985118DDE1F}" srcOrd="3" destOrd="0" parTransId="{7FDC9643-6A5D-43D5-906D-55942DCC68E9}" sibTransId="{47D5E2B7-B4E1-4CC0-80AD-1BE7466651AB}"/>
    <dgm:cxn modelId="{19675450-2699-47F1-BAF8-8A63AC61FE27}" type="presOf" srcId="{D099D72F-1F0A-4FCB-9584-270EB093DFF9}" destId="{81681126-23D0-43C2-8B0C-BB551AFF6B25}" srcOrd="0" destOrd="0" presId="urn:microsoft.com/office/officeart/2005/8/layout/vList2"/>
    <dgm:cxn modelId="{4DB6C082-0FF2-472C-8A3B-70A464C936FE}" srcId="{ECC778E2-D4BD-4B48-BDE6-69862A6ACD5E}" destId="{07D6EC73-5CB8-44D4-94EC-1C5010148FDF}" srcOrd="0" destOrd="0" parTransId="{8E6B9149-35E3-42C6-BE7A-F850DD72496C}" sibTransId="{90A3F8D9-DE28-4B22-A885-6A128F6056E1}"/>
    <dgm:cxn modelId="{3F578984-B176-457E-996F-2FDFA9724D9F}" srcId="{ECC778E2-D4BD-4B48-BDE6-69862A6ACD5E}" destId="{2DA3DFB5-33F7-478D-8948-C955CFD2F29E}" srcOrd="8" destOrd="0" parTransId="{B595D88B-DAF8-4DE2-97C2-98EA98311875}" sibTransId="{A889E643-F0CD-4A82-A499-2C773A788E7D}"/>
    <dgm:cxn modelId="{06DBC69C-B133-4598-A81A-E28A956B30DE}" type="presOf" srcId="{11F2FAE8-DAB7-4284-8DFB-E32759323F01}" destId="{1F4F3B16-B92B-4DEA-91CF-3C633741461F}" srcOrd="0" destOrd="0" presId="urn:microsoft.com/office/officeart/2005/8/layout/vList2"/>
    <dgm:cxn modelId="{D721489F-8FF8-4A86-B9E0-2F20E140E706}" type="presOf" srcId="{2DA3DFB5-33F7-478D-8948-C955CFD2F29E}" destId="{CAD98F33-F6AB-4B2C-94A1-354C69F29642}" srcOrd="0" destOrd="0" presId="urn:microsoft.com/office/officeart/2005/8/layout/vList2"/>
    <dgm:cxn modelId="{C3EDAEA2-6AEC-43C5-9390-27FBA3F3BC70}" type="presOf" srcId="{A6EB9E5C-B7CF-48B0-9BF7-B985118DDE1F}" destId="{DD2B48C9-846B-4040-A0C1-917BD5DE513F}" srcOrd="0" destOrd="0" presId="urn:microsoft.com/office/officeart/2005/8/layout/vList2"/>
    <dgm:cxn modelId="{476BE3B7-9162-47B7-A257-2EB64D763900}" type="presOf" srcId="{C6BDFE08-0871-4E22-995F-F03381BC18AF}" destId="{47E4C906-CF7B-44A1-A71C-ACEDA9595687}" srcOrd="0" destOrd="0" presId="urn:microsoft.com/office/officeart/2005/8/layout/vList2"/>
    <dgm:cxn modelId="{0442ECBF-4EB3-484D-A753-BE8ADAC9E034}" srcId="{ECC778E2-D4BD-4B48-BDE6-69862A6ACD5E}" destId="{D099D72F-1F0A-4FCB-9584-270EB093DFF9}" srcOrd="4" destOrd="0" parTransId="{2B500B28-BDE9-4A8F-B689-2FF08A966B59}" sibTransId="{4364F6C7-FD44-4CBE-9662-70FAA53946FD}"/>
    <dgm:cxn modelId="{2D0FA3E0-326D-4177-B989-4D4B30017DA6}" type="presOf" srcId="{C9416432-BC01-45AB-81AE-F408D4C7AC31}" destId="{1790EA8B-24BB-44E7-A05F-B5A9271218E3}" srcOrd="0" destOrd="0" presId="urn:microsoft.com/office/officeart/2005/8/layout/vList2"/>
    <dgm:cxn modelId="{19ADC1E8-A45A-478F-B51D-7E68F2CAE2E4}" srcId="{ECC778E2-D4BD-4B48-BDE6-69862A6ACD5E}" destId="{C6BDFE08-0871-4E22-995F-F03381BC18AF}" srcOrd="7" destOrd="0" parTransId="{DA2F6CA3-9487-4592-9174-87C04A517778}" sibTransId="{05BA695F-70B8-4ACA-86F4-3B081C6970DB}"/>
    <dgm:cxn modelId="{CD52E8EC-45C7-42CB-A839-708E1A18C678}" type="presOf" srcId="{DD5B0CF8-DD51-4B13-8BC1-7AB7CC8255DA}" destId="{823766FF-2A23-4897-B860-093F3B56C5FE}" srcOrd="0" destOrd="0" presId="urn:microsoft.com/office/officeart/2005/8/layout/vList2"/>
    <dgm:cxn modelId="{FC8C9BFB-2F6A-41E1-95E3-C334E0BF5137}" type="presOf" srcId="{E429C7C7-456B-4B56-81ED-44BF2E68F2FD}" destId="{E6BB6156-75E7-4008-AC32-F809D83B5B44}" srcOrd="0" destOrd="0" presId="urn:microsoft.com/office/officeart/2005/8/layout/vList2"/>
    <dgm:cxn modelId="{6E245F9C-0BA0-4ADC-9CEF-522B29CCE188}" type="presParOf" srcId="{1B015877-F0B4-4510-A44D-F89FB0EB3A76}" destId="{7343FD9F-62FC-4895-BC0A-D4CA0A3B7241}" srcOrd="0" destOrd="0" presId="urn:microsoft.com/office/officeart/2005/8/layout/vList2"/>
    <dgm:cxn modelId="{58EB1036-6367-49C8-9FED-D394163E9B2B}" type="presParOf" srcId="{1B015877-F0B4-4510-A44D-F89FB0EB3A76}" destId="{3DB59D87-B6A2-44D5-8060-1481C184C21D}" srcOrd="1" destOrd="0" presId="urn:microsoft.com/office/officeart/2005/8/layout/vList2"/>
    <dgm:cxn modelId="{D05FFB56-38F9-4786-B6BF-33A57FE147AF}" type="presParOf" srcId="{1B015877-F0B4-4510-A44D-F89FB0EB3A76}" destId="{E6BB6156-75E7-4008-AC32-F809D83B5B44}" srcOrd="2" destOrd="0" presId="urn:microsoft.com/office/officeart/2005/8/layout/vList2"/>
    <dgm:cxn modelId="{66B63AB2-E9A5-4265-B8E5-AFB74F9B4673}" type="presParOf" srcId="{1B015877-F0B4-4510-A44D-F89FB0EB3A76}" destId="{37397DA4-788B-463A-A26C-FA5E5EB56375}" srcOrd="3" destOrd="0" presId="urn:microsoft.com/office/officeart/2005/8/layout/vList2"/>
    <dgm:cxn modelId="{078209F9-02AF-42AE-86C7-DB75118EF70F}" type="presParOf" srcId="{1B015877-F0B4-4510-A44D-F89FB0EB3A76}" destId="{823766FF-2A23-4897-B860-093F3B56C5FE}" srcOrd="4" destOrd="0" presId="urn:microsoft.com/office/officeart/2005/8/layout/vList2"/>
    <dgm:cxn modelId="{B303875E-4081-4536-955F-ECE1D1136447}" type="presParOf" srcId="{1B015877-F0B4-4510-A44D-F89FB0EB3A76}" destId="{9538D989-0810-43D3-9581-07BFACE7F935}" srcOrd="5" destOrd="0" presId="urn:microsoft.com/office/officeart/2005/8/layout/vList2"/>
    <dgm:cxn modelId="{B100EC51-780A-4393-B38B-E49F9241E579}" type="presParOf" srcId="{1B015877-F0B4-4510-A44D-F89FB0EB3A76}" destId="{DD2B48C9-846B-4040-A0C1-917BD5DE513F}" srcOrd="6" destOrd="0" presId="urn:microsoft.com/office/officeart/2005/8/layout/vList2"/>
    <dgm:cxn modelId="{ABCD4DD4-B480-46AA-BC7F-746D60451B82}" type="presParOf" srcId="{1B015877-F0B4-4510-A44D-F89FB0EB3A76}" destId="{43DCD109-8D8C-4DD4-B8BB-C8824C9484DA}" srcOrd="7" destOrd="0" presId="urn:microsoft.com/office/officeart/2005/8/layout/vList2"/>
    <dgm:cxn modelId="{EB4C6A57-CE9D-4A9E-8867-B83D95C76F9C}" type="presParOf" srcId="{1B015877-F0B4-4510-A44D-F89FB0EB3A76}" destId="{81681126-23D0-43C2-8B0C-BB551AFF6B25}" srcOrd="8" destOrd="0" presId="urn:microsoft.com/office/officeart/2005/8/layout/vList2"/>
    <dgm:cxn modelId="{9F076ECC-2C0F-4E96-8E29-F402986C6816}" type="presParOf" srcId="{1B015877-F0B4-4510-A44D-F89FB0EB3A76}" destId="{643934DB-C3BC-4F6A-AB02-48080DA6F82F}" srcOrd="9" destOrd="0" presId="urn:microsoft.com/office/officeart/2005/8/layout/vList2"/>
    <dgm:cxn modelId="{3D72ECA7-078B-4D03-B0E4-072EFF879385}" type="presParOf" srcId="{1B015877-F0B4-4510-A44D-F89FB0EB3A76}" destId="{1790EA8B-24BB-44E7-A05F-B5A9271218E3}" srcOrd="10" destOrd="0" presId="urn:microsoft.com/office/officeart/2005/8/layout/vList2"/>
    <dgm:cxn modelId="{28BA30D6-5271-4B97-95A9-5F6E070F9887}" type="presParOf" srcId="{1B015877-F0B4-4510-A44D-F89FB0EB3A76}" destId="{AD43BF4C-77A7-40F7-BBA4-4193FDDA3258}" srcOrd="11" destOrd="0" presId="urn:microsoft.com/office/officeart/2005/8/layout/vList2"/>
    <dgm:cxn modelId="{8043267B-A45E-4658-BF0A-8FAC29D527BF}" type="presParOf" srcId="{1B015877-F0B4-4510-A44D-F89FB0EB3A76}" destId="{1F4F3B16-B92B-4DEA-91CF-3C633741461F}" srcOrd="12" destOrd="0" presId="urn:microsoft.com/office/officeart/2005/8/layout/vList2"/>
    <dgm:cxn modelId="{63AA0D36-989E-408F-946D-E75310A27E6A}" type="presParOf" srcId="{1B015877-F0B4-4510-A44D-F89FB0EB3A76}" destId="{426C9302-E752-41B9-9E5E-7DB3D9B15184}" srcOrd="13" destOrd="0" presId="urn:microsoft.com/office/officeart/2005/8/layout/vList2"/>
    <dgm:cxn modelId="{BBD84CC1-B871-4A4D-A9C1-535773E8816C}" type="presParOf" srcId="{1B015877-F0B4-4510-A44D-F89FB0EB3A76}" destId="{47E4C906-CF7B-44A1-A71C-ACEDA9595687}" srcOrd="14" destOrd="0" presId="urn:microsoft.com/office/officeart/2005/8/layout/vList2"/>
    <dgm:cxn modelId="{4A6B882C-DDAF-493B-8431-9D6B9E9CF393}" type="presParOf" srcId="{1B015877-F0B4-4510-A44D-F89FB0EB3A76}" destId="{91284D38-F55B-49A5-A262-CFF7E4AAE157}" srcOrd="15" destOrd="0" presId="urn:microsoft.com/office/officeart/2005/8/layout/vList2"/>
    <dgm:cxn modelId="{AB608219-ECD8-43E1-AD26-BB72F9DD2A7D}" type="presParOf" srcId="{1B015877-F0B4-4510-A44D-F89FB0EB3A76}" destId="{CAD98F33-F6AB-4B2C-94A1-354C69F2964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0EAFA-C51A-4ABA-A653-0FF913B70A43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54E035F-3D6A-402E-AA83-0D037863BA02}">
      <dgm:prSet/>
      <dgm:spPr/>
      <dgm:t>
        <a:bodyPr/>
        <a:lstStyle/>
        <a:p>
          <a:pPr rtl="0"/>
          <a:r>
            <a:rPr lang="el-GR" b="1" dirty="0"/>
            <a:t>Φόρος </a:t>
          </a:r>
          <a:endParaRPr lang="el-GR" dirty="0"/>
        </a:p>
      </dgm:t>
    </dgm:pt>
    <dgm:pt modelId="{2093A35F-9DB7-4FAB-863D-3CE668FDEBD0}" type="parTrans" cxnId="{43C8853A-7DEB-46B5-AA78-A63D1E7C75A9}">
      <dgm:prSet/>
      <dgm:spPr/>
      <dgm:t>
        <a:bodyPr/>
        <a:lstStyle/>
        <a:p>
          <a:endParaRPr lang="el-GR"/>
        </a:p>
      </dgm:t>
    </dgm:pt>
    <dgm:pt modelId="{000E08F0-E899-40D1-A38F-B538432D3A17}" type="sibTrans" cxnId="{43C8853A-7DEB-46B5-AA78-A63D1E7C75A9}">
      <dgm:prSet/>
      <dgm:spPr/>
      <dgm:t>
        <a:bodyPr/>
        <a:lstStyle/>
        <a:p>
          <a:endParaRPr lang="el-GR"/>
        </a:p>
      </dgm:t>
    </dgm:pt>
    <dgm:pt modelId="{2B781243-C37A-4057-87AF-EDC70BCC4B73}">
      <dgm:prSet/>
      <dgm:spPr/>
      <dgm:t>
        <a:bodyPr/>
        <a:lstStyle/>
        <a:p>
          <a:pPr rtl="0"/>
          <a:r>
            <a:rPr lang="el-GR" b="1"/>
            <a:t>Τέλος </a:t>
          </a:r>
          <a:endParaRPr lang="el-GR" dirty="0"/>
        </a:p>
      </dgm:t>
    </dgm:pt>
    <dgm:pt modelId="{96A78175-F0C8-4F56-AA79-2E9BF6421A5B}" type="parTrans" cxnId="{BF04516A-F27E-466A-924D-8C5A260C8120}">
      <dgm:prSet/>
      <dgm:spPr/>
      <dgm:t>
        <a:bodyPr/>
        <a:lstStyle/>
        <a:p>
          <a:endParaRPr lang="el-GR"/>
        </a:p>
      </dgm:t>
    </dgm:pt>
    <dgm:pt modelId="{1A61B908-4518-4B08-ABBD-60EE155AF99A}" type="sibTrans" cxnId="{BF04516A-F27E-466A-924D-8C5A260C8120}">
      <dgm:prSet/>
      <dgm:spPr/>
      <dgm:t>
        <a:bodyPr/>
        <a:lstStyle/>
        <a:p>
          <a:endParaRPr lang="el-GR"/>
        </a:p>
      </dgm:t>
    </dgm:pt>
    <dgm:pt modelId="{4179F92C-ECD9-444A-BA2F-5E0129B20D9A}">
      <dgm:prSet/>
      <dgm:spPr/>
      <dgm:t>
        <a:bodyPr/>
        <a:lstStyle/>
        <a:p>
          <a:pPr rtl="0"/>
          <a:r>
            <a:rPr lang="el-GR" b="1"/>
            <a:t>Δικαίωμα </a:t>
          </a:r>
          <a:endParaRPr lang="el-GR" dirty="0"/>
        </a:p>
      </dgm:t>
    </dgm:pt>
    <dgm:pt modelId="{2B4AA207-47EA-47E6-93EA-47EB6C43F479}" type="parTrans" cxnId="{A1CAA353-ED1B-422E-BACC-881741EF25A9}">
      <dgm:prSet/>
      <dgm:spPr/>
      <dgm:t>
        <a:bodyPr/>
        <a:lstStyle/>
        <a:p>
          <a:endParaRPr lang="el-GR"/>
        </a:p>
      </dgm:t>
    </dgm:pt>
    <dgm:pt modelId="{4CAAACE9-8404-4851-A179-AD9150CE16AE}" type="sibTrans" cxnId="{A1CAA353-ED1B-422E-BACC-881741EF25A9}">
      <dgm:prSet/>
      <dgm:spPr/>
      <dgm:t>
        <a:bodyPr/>
        <a:lstStyle/>
        <a:p>
          <a:endParaRPr lang="el-GR"/>
        </a:p>
      </dgm:t>
    </dgm:pt>
    <dgm:pt modelId="{5BF8DE01-DFEE-4F0D-B6FD-4A13F25D91CA}">
      <dgm:prSet/>
      <dgm:spPr/>
      <dgm:t>
        <a:bodyPr/>
        <a:lstStyle/>
        <a:p>
          <a:pPr rtl="0"/>
          <a:r>
            <a:rPr lang="el-GR" b="1"/>
            <a:t>Εισφορά</a:t>
          </a:r>
          <a:endParaRPr lang="el-GR" dirty="0"/>
        </a:p>
      </dgm:t>
    </dgm:pt>
    <dgm:pt modelId="{473AB484-7B89-4756-BFD6-EA21CAD65A21}" type="parTrans" cxnId="{C97D3B72-59FA-4516-B516-6DB3DEAB568D}">
      <dgm:prSet/>
      <dgm:spPr/>
      <dgm:t>
        <a:bodyPr/>
        <a:lstStyle/>
        <a:p>
          <a:endParaRPr lang="el-GR"/>
        </a:p>
      </dgm:t>
    </dgm:pt>
    <dgm:pt modelId="{1BBBB3BC-B35A-4999-B9F8-B7F887F3C05C}" type="sibTrans" cxnId="{C97D3B72-59FA-4516-B516-6DB3DEAB568D}">
      <dgm:prSet/>
      <dgm:spPr/>
      <dgm:t>
        <a:bodyPr/>
        <a:lstStyle/>
        <a:p>
          <a:endParaRPr lang="el-GR"/>
        </a:p>
      </dgm:t>
    </dgm:pt>
    <dgm:pt modelId="{31C16BC2-4845-4355-A455-67AC06A140F9}">
      <dgm:prSet custT="1"/>
      <dgm:spPr/>
      <dgm:t>
        <a:bodyPr/>
        <a:lstStyle/>
        <a:p>
          <a:r>
            <a:rPr lang="el-GR" sz="1800" b="1"/>
            <a:t>Υποχρεωτική καταβολή</a:t>
          </a:r>
          <a:endParaRPr lang="el-GR" sz="1800" b="1" dirty="0"/>
        </a:p>
      </dgm:t>
    </dgm:pt>
    <dgm:pt modelId="{DC0272F4-4F33-40D8-BC26-A2FEE2F98610}" type="parTrans" cxnId="{E61F8E16-2837-4566-827B-5F86CC86C382}">
      <dgm:prSet/>
      <dgm:spPr/>
      <dgm:t>
        <a:bodyPr/>
        <a:lstStyle/>
        <a:p>
          <a:endParaRPr lang="el-GR"/>
        </a:p>
      </dgm:t>
    </dgm:pt>
    <dgm:pt modelId="{85362F05-E96D-402B-B9D5-AE7BB281648F}" type="sibTrans" cxnId="{E61F8E16-2837-4566-827B-5F86CC86C382}">
      <dgm:prSet/>
      <dgm:spPr/>
      <dgm:t>
        <a:bodyPr/>
        <a:lstStyle/>
        <a:p>
          <a:endParaRPr lang="el-GR"/>
        </a:p>
      </dgm:t>
    </dgm:pt>
    <dgm:pt modelId="{B77A2DC2-04B0-4633-80C8-33741BA7EC43}">
      <dgm:prSet custT="1"/>
      <dgm:spPr/>
      <dgm:t>
        <a:bodyPr/>
        <a:lstStyle/>
        <a:p>
          <a:r>
            <a:rPr lang="el-GR" sz="1800" b="1"/>
            <a:t>Δε συνδέεται με παροχή συγκεκριμένης υπηρεσίας</a:t>
          </a:r>
          <a:endParaRPr lang="el-GR" sz="1800" b="1" dirty="0"/>
        </a:p>
      </dgm:t>
    </dgm:pt>
    <dgm:pt modelId="{C5311F12-E0E2-4CB4-BCA9-AD777B652405}" type="parTrans" cxnId="{83F178C1-915C-459B-8D6B-2EF69B40201E}">
      <dgm:prSet/>
      <dgm:spPr/>
      <dgm:t>
        <a:bodyPr/>
        <a:lstStyle/>
        <a:p>
          <a:endParaRPr lang="el-GR"/>
        </a:p>
      </dgm:t>
    </dgm:pt>
    <dgm:pt modelId="{0DAFE448-E5FD-45C8-9428-9167EF441170}" type="sibTrans" cxnId="{83F178C1-915C-459B-8D6B-2EF69B40201E}">
      <dgm:prSet/>
      <dgm:spPr/>
      <dgm:t>
        <a:bodyPr/>
        <a:lstStyle/>
        <a:p>
          <a:endParaRPr lang="el-GR"/>
        </a:p>
      </dgm:t>
    </dgm:pt>
    <dgm:pt modelId="{E29CB0B6-D684-4686-B3FD-5581BCDEFDA8}">
      <dgm:prSet custT="1"/>
      <dgm:spPr/>
      <dgm:t>
        <a:bodyPr/>
        <a:lstStyle/>
        <a:p>
          <a:r>
            <a:rPr lang="el-GR" sz="1600" b="1"/>
            <a:t>Μη υποχρεωτική καταβολή</a:t>
          </a:r>
          <a:endParaRPr lang="el-GR" sz="1600" b="1" dirty="0"/>
        </a:p>
      </dgm:t>
    </dgm:pt>
    <dgm:pt modelId="{3C896A2A-3616-4C23-A650-BCFB166F749A}" type="parTrans" cxnId="{D57EC7D1-21A4-4695-BF03-590180E2AAE1}">
      <dgm:prSet/>
      <dgm:spPr/>
      <dgm:t>
        <a:bodyPr/>
        <a:lstStyle/>
        <a:p>
          <a:endParaRPr lang="el-GR"/>
        </a:p>
      </dgm:t>
    </dgm:pt>
    <dgm:pt modelId="{ACC52257-EA10-4F7F-B800-E3E486750104}" type="sibTrans" cxnId="{D57EC7D1-21A4-4695-BF03-590180E2AAE1}">
      <dgm:prSet/>
      <dgm:spPr/>
      <dgm:t>
        <a:bodyPr/>
        <a:lstStyle/>
        <a:p>
          <a:endParaRPr lang="el-GR"/>
        </a:p>
      </dgm:t>
    </dgm:pt>
    <dgm:pt modelId="{90C6598F-1D08-4989-93A8-1BB4A71D010C}">
      <dgm:prSet custT="1"/>
      <dgm:spPr/>
      <dgm:t>
        <a:bodyPr/>
        <a:lstStyle/>
        <a:p>
          <a:r>
            <a:rPr lang="el-GR" sz="1600" b="1" dirty="0"/>
            <a:t>Συνδέεται με παροχή συγκεκριμένης υπηρεσίας στο δημότη</a:t>
          </a:r>
        </a:p>
      </dgm:t>
    </dgm:pt>
    <dgm:pt modelId="{CCE77CF4-E437-4D93-87E7-858FF97CD3ED}" type="parTrans" cxnId="{84A845B1-A67F-4AB2-A187-DE1D58D252C3}">
      <dgm:prSet/>
      <dgm:spPr/>
      <dgm:t>
        <a:bodyPr/>
        <a:lstStyle/>
        <a:p>
          <a:endParaRPr lang="el-GR"/>
        </a:p>
      </dgm:t>
    </dgm:pt>
    <dgm:pt modelId="{0141C2B9-DE15-437B-9B05-8EB4A62112EE}" type="sibTrans" cxnId="{84A845B1-A67F-4AB2-A187-DE1D58D252C3}">
      <dgm:prSet/>
      <dgm:spPr/>
      <dgm:t>
        <a:bodyPr/>
        <a:lstStyle/>
        <a:p>
          <a:endParaRPr lang="el-GR"/>
        </a:p>
      </dgm:t>
    </dgm:pt>
    <dgm:pt modelId="{B252171D-2341-46A9-A78A-D0B243C4853C}">
      <dgm:prSet custT="1"/>
      <dgm:spPr/>
      <dgm:t>
        <a:bodyPr/>
        <a:lstStyle/>
        <a:p>
          <a:r>
            <a:rPr lang="el-GR" sz="1600" b="1" dirty="0"/>
            <a:t>Το ύψος είναι ανάλογο του κόστους της υπηρεσίας</a:t>
          </a:r>
        </a:p>
      </dgm:t>
    </dgm:pt>
    <dgm:pt modelId="{ACD08A92-27C0-4EAB-94B4-F23953CF0BD4}" type="parTrans" cxnId="{E8837DF7-C888-4318-BE4B-687286B60D0B}">
      <dgm:prSet/>
      <dgm:spPr/>
      <dgm:t>
        <a:bodyPr/>
        <a:lstStyle/>
        <a:p>
          <a:endParaRPr lang="el-GR"/>
        </a:p>
      </dgm:t>
    </dgm:pt>
    <dgm:pt modelId="{55F9B3DD-6E37-48F8-A3F9-E44F7D5B1109}" type="sibTrans" cxnId="{E8837DF7-C888-4318-BE4B-687286B60D0B}">
      <dgm:prSet/>
      <dgm:spPr/>
      <dgm:t>
        <a:bodyPr/>
        <a:lstStyle/>
        <a:p>
          <a:endParaRPr lang="el-GR"/>
        </a:p>
      </dgm:t>
    </dgm:pt>
    <dgm:pt modelId="{4AD81C85-84A3-4E2E-8C7D-21FDF3300D86}">
      <dgm:prSet custT="1"/>
      <dgm:spPr/>
      <dgm:t>
        <a:bodyPr/>
        <a:lstStyle/>
        <a:p>
          <a:r>
            <a:rPr lang="el-GR" sz="1600" b="1"/>
            <a:t>Υποχρεωτική καταβολή</a:t>
          </a:r>
          <a:endParaRPr lang="el-GR" sz="1600" b="1" dirty="0"/>
        </a:p>
      </dgm:t>
    </dgm:pt>
    <dgm:pt modelId="{C370A89C-C5F1-4BD7-AD0F-A7DE1A452DBA}" type="parTrans" cxnId="{D6D2D0F9-941A-44E0-BBA6-9CD485DA67BF}">
      <dgm:prSet/>
      <dgm:spPr/>
      <dgm:t>
        <a:bodyPr/>
        <a:lstStyle/>
        <a:p>
          <a:endParaRPr lang="el-GR"/>
        </a:p>
      </dgm:t>
    </dgm:pt>
    <dgm:pt modelId="{5AB7E78A-4BA6-4D76-B463-22139FBB0791}" type="sibTrans" cxnId="{D6D2D0F9-941A-44E0-BBA6-9CD485DA67BF}">
      <dgm:prSet/>
      <dgm:spPr/>
      <dgm:t>
        <a:bodyPr/>
        <a:lstStyle/>
        <a:p>
          <a:endParaRPr lang="el-GR"/>
        </a:p>
      </dgm:t>
    </dgm:pt>
    <dgm:pt modelId="{5ABD3D5E-069E-4E02-A407-461928A32626}">
      <dgm:prSet custT="1"/>
      <dgm:spPr/>
      <dgm:t>
        <a:bodyPr/>
        <a:lstStyle/>
        <a:p>
          <a:r>
            <a:rPr lang="el-GR" sz="1600" b="1" dirty="0"/>
            <a:t>Συνδέεται με συγκεκριμένη υπηρεσία ανεξαρτήτως της χρήσεως αυτής από τον δημότη</a:t>
          </a:r>
        </a:p>
      </dgm:t>
    </dgm:pt>
    <dgm:pt modelId="{229D4561-1784-4341-960B-B4736F7899A2}" type="parTrans" cxnId="{AA5496C9-86F5-4D21-82D7-AB11134AE3A5}">
      <dgm:prSet/>
      <dgm:spPr/>
      <dgm:t>
        <a:bodyPr/>
        <a:lstStyle/>
        <a:p>
          <a:endParaRPr lang="el-GR"/>
        </a:p>
      </dgm:t>
    </dgm:pt>
    <dgm:pt modelId="{C0E2295D-1263-476B-85F0-F2292B167ABE}" type="sibTrans" cxnId="{AA5496C9-86F5-4D21-82D7-AB11134AE3A5}">
      <dgm:prSet/>
      <dgm:spPr/>
      <dgm:t>
        <a:bodyPr/>
        <a:lstStyle/>
        <a:p>
          <a:endParaRPr lang="el-GR"/>
        </a:p>
      </dgm:t>
    </dgm:pt>
    <dgm:pt modelId="{61161F2A-537A-41B8-A7CC-A8054A96E8C1}">
      <dgm:prSet/>
      <dgm:spPr/>
      <dgm:t>
        <a:bodyPr/>
        <a:lstStyle/>
        <a:p>
          <a:endParaRPr lang="el-GR" sz="1100" dirty="0">
            <a:solidFill>
              <a:srgbClr val="002060"/>
            </a:solidFill>
          </a:endParaRPr>
        </a:p>
      </dgm:t>
    </dgm:pt>
    <dgm:pt modelId="{02A27ED6-107B-4C6F-9D32-8DBECD24C05E}" type="parTrans" cxnId="{128DBABC-E2BE-4A5E-8CD2-DEE08CB15149}">
      <dgm:prSet/>
      <dgm:spPr/>
      <dgm:t>
        <a:bodyPr/>
        <a:lstStyle/>
        <a:p>
          <a:endParaRPr lang="el-GR"/>
        </a:p>
      </dgm:t>
    </dgm:pt>
    <dgm:pt modelId="{CE69B0CB-0D56-4FA8-9615-349BC1821519}" type="sibTrans" cxnId="{128DBABC-E2BE-4A5E-8CD2-DEE08CB15149}">
      <dgm:prSet/>
      <dgm:spPr/>
      <dgm:t>
        <a:bodyPr/>
        <a:lstStyle/>
        <a:p>
          <a:endParaRPr lang="el-GR"/>
        </a:p>
      </dgm:t>
    </dgm:pt>
    <dgm:pt modelId="{DE7629A3-AB6C-40D3-B388-EE6263E3D9EF}">
      <dgm:prSet/>
      <dgm:spPr/>
      <dgm:t>
        <a:bodyPr/>
        <a:lstStyle/>
        <a:p>
          <a:r>
            <a:rPr lang="el-GR" b="1"/>
            <a:t>Υποχρεωτική καταβολή</a:t>
          </a:r>
          <a:endParaRPr lang="el-GR" b="1" dirty="0"/>
        </a:p>
      </dgm:t>
    </dgm:pt>
    <dgm:pt modelId="{6398554B-1A12-4F11-B7D1-406FBBBB54E8}" type="parTrans" cxnId="{B1A2E2D4-9AB4-447D-89FC-85B4E1DCFBB0}">
      <dgm:prSet/>
      <dgm:spPr/>
      <dgm:t>
        <a:bodyPr/>
        <a:lstStyle/>
        <a:p>
          <a:endParaRPr lang="el-GR"/>
        </a:p>
      </dgm:t>
    </dgm:pt>
    <dgm:pt modelId="{3D37058D-8A10-4D8A-BC95-7E945ECD60B4}" type="sibTrans" cxnId="{B1A2E2D4-9AB4-447D-89FC-85B4E1DCFBB0}">
      <dgm:prSet/>
      <dgm:spPr/>
      <dgm:t>
        <a:bodyPr/>
        <a:lstStyle/>
        <a:p>
          <a:endParaRPr lang="el-GR"/>
        </a:p>
      </dgm:t>
    </dgm:pt>
    <dgm:pt modelId="{01645BB7-D48B-42F9-970A-8A6CDB3C5100}">
      <dgm:prSet/>
      <dgm:spPr/>
      <dgm:t>
        <a:bodyPr/>
        <a:lstStyle/>
        <a:p>
          <a:r>
            <a:rPr lang="el-GR" b="1"/>
            <a:t>Συνδέεται με παροχή συγκεκριμένης υπηρεσίας στο δημότη</a:t>
          </a:r>
          <a:endParaRPr lang="el-GR" b="1" dirty="0"/>
        </a:p>
      </dgm:t>
    </dgm:pt>
    <dgm:pt modelId="{BF6D48F1-2575-4B9B-9459-87EEA25BC063}" type="parTrans" cxnId="{666CB4E8-6015-453A-95BE-3D2029020097}">
      <dgm:prSet/>
      <dgm:spPr/>
      <dgm:t>
        <a:bodyPr/>
        <a:lstStyle/>
        <a:p>
          <a:endParaRPr lang="el-GR"/>
        </a:p>
      </dgm:t>
    </dgm:pt>
    <dgm:pt modelId="{29774830-8A49-41D7-A037-04DEC84D62C2}" type="sibTrans" cxnId="{666CB4E8-6015-453A-95BE-3D2029020097}">
      <dgm:prSet/>
      <dgm:spPr/>
      <dgm:t>
        <a:bodyPr/>
        <a:lstStyle/>
        <a:p>
          <a:endParaRPr lang="el-GR"/>
        </a:p>
      </dgm:t>
    </dgm:pt>
    <dgm:pt modelId="{A1834CD4-32AA-4C0F-9AA9-9E1168A167C4}">
      <dgm:prSet/>
      <dgm:spPr/>
      <dgm:t>
        <a:bodyPr/>
        <a:lstStyle/>
        <a:p>
          <a:r>
            <a:rPr lang="el-GR" b="1"/>
            <a:t>Η υπηρεσία αντιστοιχεί σε μεγαλύτερη αξία από το ποσό της εισφοράς</a:t>
          </a:r>
          <a:endParaRPr lang="el-GR" b="1" dirty="0"/>
        </a:p>
      </dgm:t>
    </dgm:pt>
    <dgm:pt modelId="{3F438446-7099-40B6-8475-E4A6FD4E133B}" type="parTrans" cxnId="{447D8363-A00B-4D41-BEBD-1C3D800EE220}">
      <dgm:prSet/>
      <dgm:spPr/>
      <dgm:t>
        <a:bodyPr/>
        <a:lstStyle/>
        <a:p>
          <a:endParaRPr lang="el-GR"/>
        </a:p>
      </dgm:t>
    </dgm:pt>
    <dgm:pt modelId="{82451DD3-E7BD-45A3-BE8E-F6E09E9D037E}" type="sibTrans" cxnId="{447D8363-A00B-4D41-BEBD-1C3D800EE220}">
      <dgm:prSet/>
      <dgm:spPr/>
      <dgm:t>
        <a:bodyPr/>
        <a:lstStyle/>
        <a:p>
          <a:endParaRPr lang="el-GR"/>
        </a:p>
      </dgm:t>
    </dgm:pt>
    <dgm:pt modelId="{62E4B85A-BC0C-45C7-8C9D-B3B42EB992C9}" type="pres">
      <dgm:prSet presAssocID="{AD50EAFA-C51A-4ABA-A653-0FF913B70A43}" presName="Name0" presStyleCnt="0">
        <dgm:presLayoutVars>
          <dgm:dir/>
          <dgm:animLvl val="lvl"/>
          <dgm:resizeHandles/>
        </dgm:presLayoutVars>
      </dgm:prSet>
      <dgm:spPr/>
    </dgm:pt>
    <dgm:pt modelId="{D4747E3D-9CDF-45BF-853E-2ECE8972F580}" type="pres">
      <dgm:prSet presAssocID="{F54E035F-3D6A-402E-AA83-0D037863BA02}" presName="linNode" presStyleCnt="0"/>
      <dgm:spPr/>
    </dgm:pt>
    <dgm:pt modelId="{69BC8B65-B4D4-4A6A-9C43-FF10946B7E26}" type="pres">
      <dgm:prSet presAssocID="{F54E035F-3D6A-402E-AA83-0D037863BA02}" presName="parentShp" presStyleLbl="node1" presStyleIdx="0" presStyleCnt="4" custScaleX="78572">
        <dgm:presLayoutVars>
          <dgm:bulletEnabled val="1"/>
        </dgm:presLayoutVars>
      </dgm:prSet>
      <dgm:spPr/>
    </dgm:pt>
    <dgm:pt modelId="{D4D5ACE4-786F-436C-9589-1F8D439237FC}" type="pres">
      <dgm:prSet presAssocID="{F54E035F-3D6A-402E-AA83-0D037863BA02}" presName="childShp" presStyleLbl="bgAccFollowNode1" presStyleIdx="0" presStyleCnt="4" custScaleX="105357">
        <dgm:presLayoutVars>
          <dgm:bulletEnabled val="1"/>
        </dgm:presLayoutVars>
      </dgm:prSet>
      <dgm:spPr/>
    </dgm:pt>
    <dgm:pt modelId="{3DC8EFA7-01D9-4584-B776-FC2B32123C19}" type="pres">
      <dgm:prSet presAssocID="{000E08F0-E899-40D1-A38F-B538432D3A17}" presName="spacing" presStyleCnt="0"/>
      <dgm:spPr/>
    </dgm:pt>
    <dgm:pt modelId="{9D0E53BF-48F6-41A6-B4D1-57F2C5082E28}" type="pres">
      <dgm:prSet presAssocID="{2B781243-C37A-4057-87AF-EDC70BCC4B73}" presName="linNode" presStyleCnt="0"/>
      <dgm:spPr/>
    </dgm:pt>
    <dgm:pt modelId="{C9459BBD-092F-4220-A69D-E4971CC28220}" type="pres">
      <dgm:prSet presAssocID="{2B781243-C37A-4057-87AF-EDC70BCC4B73}" presName="parentShp" presStyleLbl="node1" presStyleIdx="1" presStyleCnt="4" custScaleX="78571">
        <dgm:presLayoutVars>
          <dgm:bulletEnabled val="1"/>
        </dgm:presLayoutVars>
      </dgm:prSet>
      <dgm:spPr/>
    </dgm:pt>
    <dgm:pt modelId="{83F96044-5466-4516-B81E-275673772AE0}" type="pres">
      <dgm:prSet presAssocID="{2B781243-C37A-4057-87AF-EDC70BCC4B73}" presName="childShp" presStyleLbl="bgAccFollowNode1" presStyleIdx="1" presStyleCnt="4" custScaleX="105739" custScaleY="103940">
        <dgm:presLayoutVars>
          <dgm:bulletEnabled val="1"/>
        </dgm:presLayoutVars>
      </dgm:prSet>
      <dgm:spPr/>
    </dgm:pt>
    <dgm:pt modelId="{48C3A9C1-2BF4-400E-8468-435D4E1E8135}" type="pres">
      <dgm:prSet presAssocID="{1A61B908-4518-4B08-ABBD-60EE155AF99A}" presName="spacing" presStyleCnt="0"/>
      <dgm:spPr/>
    </dgm:pt>
    <dgm:pt modelId="{CF83D2BF-752C-4C6C-982B-4C71F47A3216}" type="pres">
      <dgm:prSet presAssocID="{4179F92C-ECD9-444A-BA2F-5E0129B20D9A}" presName="linNode" presStyleCnt="0"/>
      <dgm:spPr/>
    </dgm:pt>
    <dgm:pt modelId="{B2C55DB1-11D6-4AD8-9515-65EA453F74CC}" type="pres">
      <dgm:prSet presAssocID="{4179F92C-ECD9-444A-BA2F-5E0129B20D9A}" presName="parentShp" presStyleLbl="node1" presStyleIdx="2" presStyleCnt="4" custScaleX="78572">
        <dgm:presLayoutVars>
          <dgm:bulletEnabled val="1"/>
        </dgm:presLayoutVars>
      </dgm:prSet>
      <dgm:spPr/>
    </dgm:pt>
    <dgm:pt modelId="{121E822D-63FE-4F6F-AAC4-64A58C994611}" type="pres">
      <dgm:prSet presAssocID="{4179F92C-ECD9-444A-BA2F-5E0129B20D9A}" presName="childShp" presStyleLbl="bgAccFollowNode1" presStyleIdx="2" presStyleCnt="4" custScaleX="105357">
        <dgm:presLayoutVars>
          <dgm:bulletEnabled val="1"/>
        </dgm:presLayoutVars>
      </dgm:prSet>
      <dgm:spPr/>
    </dgm:pt>
    <dgm:pt modelId="{9927B2E5-E247-4CC2-AB2D-0893E63BA8BB}" type="pres">
      <dgm:prSet presAssocID="{4CAAACE9-8404-4851-A179-AD9150CE16AE}" presName="spacing" presStyleCnt="0"/>
      <dgm:spPr/>
    </dgm:pt>
    <dgm:pt modelId="{8AD3BC3A-6E2B-4531-A916-FB88087575D4}" type="pres">
      <dgm:prSet presAssocID="{5BF8DE01-DFEE-4F0D-B6FD-4A13F25D91CA}" presName="linNode" presStyleCnt="0"/>
      <dgm:spPr/>
    </dgm:pt>
    <dgm:pt modelId="{F1507F56-3B1B-4EE9-BA53-B7FC1511B0F3}" type="pres">
      <dgm:prSet presAssocID="{5BF8DE01-DFEE-4F0D-B6FD-4A13F25D91CA}" presName="parentShp" presStyleLbl="node1" presStyleIdx="3" presStyleCnt="4" custScaleX="78572">
        <dgm:presLayoutVars>
          <dgm:bulletEnabled val="1"/>
        </dgm:presLayoutVars>
      </dgm:prSet>
      <dgm:spPr/>
    </dgm:pt>
    <dgm:pt modelId="{B65E076E-132F-4FAA-B662-49ECD44820B7}" type="pres">
      <dgm:prSet presAssocID="{5BF8DE01-DFEE-4F0D-B6FD-4A13F25D91CA}" presName="childShp" presStyleLbl="bgAccFollowNode1" presStyleIdx="3" presStyleCnt="4" custScaleX="105357">
        <dgm:presLayoutVars>
          <dgm:bulletEnabled val="1"/>
        </dgm:presLayoutVars>
      </dgm:prSet>
      <dgm:spPr/>
    </dgm:pt>
  </dgm:ptLst>
  <dgm:cxnLst>
    <dgm:cxn modelId="{BBDC2C06-CA2E-4B35-B30E-327336F88B72}" type="presOf" srcId="{90C6598F-1D08-4989-93A8-1BB4A71D010C}" destId="{83F96044-5466-4516-B81E-275673772AE0}" srcOrd="0" destOrd="1" presId="urn:microsoft.com/office/officeart/2005/8/layout/vList6"/>
    <dgm:cxn modelId="{3413880C-E4BF-4BE3-89B9-AD70BEDF4ADB}" type="presOf" srcId="{DE7629A3-AB6C-40D3-B388-EE6263E3D9EF}" destId="{B65E076E-132F-4FAA-B662-49ECD44820B7}" srcOrd="0" destOrd="0" presId="urn:microsoft.com/office/officeart/2005/8/layout/vList6"/>
    <dgm:cxn modelId="{CC6B440E-27ED-4068-B886-22F1C376658F}" type="presOf" srcId="{4179F92C-ECD9-444A-BA2F-5E0129B20D9A}" destId="{B2C55DB1-11D6-4AD8-9515-65EA453F74CC}" srcOrd="0" destOrd="0" presId="urn:microsoft.com/office/officeart/2005/8/layout/vList6"/>
    <dgm:cxn modelId="{7EB2BF15-B956-4F51-95B4-4B6826981099}" type="presOf" srcId="{A1834CD4-32AA-4C0F-9AA9-9E1168A167C4}" destId="{B65E076E-132F-4FAA-B662-49ECD44820B7}" srcOrd="0" destOrd="2" presId="urn:microsoft.com/office/officeart/2005/8/layout/vList6"/>
    <dgm:cxn modelId="{E61F8E16-2837-4566-827B-5F86CC86C382}" srcId="{F54E035F-3D6A-402E-AA83-0D037863BA02}" destId="{31C16BC2-4845-4355-A455-67AC06A140F9}" srcOrd="0" destOrd="0" parTransId="{DC0272F4-4F33-40D8-BC26-A2FEE2F98610}" sibTransId="{85362F05-E96D-402B-B9D5-AE7BB281648F}"/>
    <dgm:cxn modelId="{83B00B1A-FDC3-4D0D-961F-861BAC1BD8F7}" type="presOf" srcId="{B252171D-2341-46A9-A78A-D0B243C4853C}" destId="{83F96044-5466-4516-B81E-275673772AE0}" srcOrd="0" destOrd="2" presId="urn:microsoft.com/office/officeart/2005/8/layout/vList6"/>
    <dgm:cxn modelId="{43C8853A-7DEB-46B5-AA78-A63D1E7C75A9}" srcId="{AD50EAFA-C51A-4ABA-A653-0FF913B70A43}" destId="{F54E035F-3D6A-402E-AA83-0D037863BA02}" srcOrd="0" destOrd="0" parTransId="{2093A35F-9DB7-4FAB-863D-3CE668FDEBD0}" sibTransId="{000E08F0-E899-40D1-A38F-B538432D3A17}"/>
    <dgm:cxn modelId="{57EF385B-424B-4812-AB58-806E3E5E12A3}" type="presOf" srcId="{01645BB7-D48B-42F9-970A-8A6CDB3C5100}" destId="{B65E076E-132F-4FAA-B662-49ECD44820B7}" srcOrd="0" destOrd="1" presId="urn:microsoft.com/office/officeart/2005/8/layout/vList6"/>
    <dgm:cxn modelId="{30A65A62-35A2-44CC-8F09-B10E9E47E46F}" type="presOf" srcId="{61161F2A-537A-41B8-A7CC-A8054A96E8C1}" destId="{121E822D-63FE-4F6F-AAC4-64A58C994611}" srcOrd="0" destOrd="2" presId="urn:microsoft.com/office/officeart/2005/8/layout/vList6"/>
    <dgm:cxn modelId="{447D8363-A00B-4D41-BEBD-1C3D800EE220}" srcId="{5BF8DE01-DFEE-4F0D-B6FD-4A13F25D91CA}" destId="{A1834CD4-32AA-4C0F-9AA9-9E1168A167C4}" srcOrd="2" destOrd="0" parTransId="{3F438446-7099-40B6-8475-E4A6FD4E133B}" sibTransId="{82451DD3-E7BD-45A3-BE8E-F6E09E9D037E}"/>
    <dgm:cxn modelId="{66394664-D619-45BE-9DBD-C2228EB2F6AC}" type="presOf" srcId="{31C16BC2-4845-4355-A455-67AC06A140F9}" destId="{D4D5ACE4-786F-436C-9589-1F8D439237FC}" srcOrd="0" destOrd="0" presId="urn:microsoft.com/office/officeart/2005/8/layout/vList6"/>
    <dgm:cxn modelId="{D7981D68-6F7E-4892-946E-C923E0F3869A}" type="presOf" srcId="{F54E035F-3D6A-402E-AA83-0D037863BA02}" destId="{69BC8B65-B4D4-4A6A-9C43-FF10946B7E26}" srcOrd="0" destOrd="0" presId="urn:microsoft.com/office/officeart/2005/8/layout/vList6"/>
    <dgm:cxn modelId="{BF04516A-F27E-466A-924D-8C5A260C8120}" srcId="{AD50EAFA-C51A-4ABA-A653-0FF913B70A43}" destId="{2B781243-C37A-4057-87AF-EDC70BCC4B73}" srcOrd="1" destOrd="0" parTransId="{96A78175-F0C8-4F56-AA79-2E9BF6421A5B}" sibTransId="{1A61B908-4518-4B08-ABBD-60EE155AF99A}"/>
    <dgm:cxn modelId="{C97D3B72-59FA-4516-B516-6DB3DEAB568D}" srcId="{AD50EAFA-C51A-4ABA-A653-0FF913B70A43}" destId="{5BF8DE01-DFEE-4F0D-B6FD-4A13F25D91CA}" srcOrd="3" destOrd="0" parTransId="{473AB484-7B89-4756-BFD6-EA21CAD65A21}" sibTransId="{1BBBB3BC-B35A-4999-B9F8-B7F887F3C05C}"/>
    <dgm:cxn modelId="{A1CAA353-ED1B-422E-BACC-881741EF25A9}" srcId="{AD50EAFA-C51A-4ABA-A653-0FF913B70A43}" destId="{4179F92C-ECD9-444A-BA2F-5E0129B20D9A}" srcOrd="2" destOrd="0" parTransId="{2B4AA207-47EA-47E6-93EA-47EB6C43F479}" sibTransId="{4CAAACE9-8404-4851-A179-AD9150CE16AE}"/>
    <dgm:cxn modelId="{90C89491-0DEC-4D57-9891-2690D9EAFCE0}" type="presOf" srcId="{5ABD3D5E-069E-4E02-A407-461928A32626}" destId="{121E822D-63FE-4F6F-AAC4-64A58C994611}" srcOrd="0" destOrd="1" presId="urn:microsoft.com/office/officeart/2005/8/layout/vList6"/>
    <dgm:cxn modelId="{F012039F-6ABD-4B4F-861B-052D3D17186C}" type="presOf" srcId="{AD50EAFA-C51A-4ABA-A653-0FF913B70A43}" destId="{62E4B85A-BC0C-45C7-8C9D-B3B42EB992C9}" srcOrd="0" destOrd="0" presId="urn:microsoft.com/office/officeart/2005/8/layout/vList6"/>
    <dgm:cxn modelId="{14ADCEB0-B1D5-4C0A-9F0A-70C6AC5EEE51}" type="presOf" srcId="{B77A2DC2-04B0-4633-80C8-33741BA7EC43}" destId="{D4D5ACE4-786F-436C-9589-1F8D439237FC}" srcOrd="0" destOrd="1" presId="urn:microsoft.com/office/officeart/2005/8/layout/vList6"/>
    <dgm:cxn modelId="{84A845B1-A67F-4AB2-A187-DE1D58D252C3}" srcId="{2B781243-C37A-4057-87AF-EDC70BCC4B73}" destId="{90C6598F-1D08-4989-93A8-1BB4A71D010C}" srcOrd="1" destOrd="0" parTransId="{CCE77CF4-E437-4D93-87E7-858FF97CD3ED}" sibTransId="{0141C2B9-DE15-437B-9B05-8EB4A62112EE}"/>
    <dgm:cxn modelId="{BBA534B4-111F-4D25-9826-79C1824466DB}" type="presOf" srcId="{E29CB0B6-D684-4686-B3FD-5581BCDEFDA8}" destId="{83F96044-5466-4516-B81E-275673772AE0}" srcOrd="0" destOrd="0" presId="urn:microsoft.com/office/officeart/2005/8/layout/vList6"/>
    <dgm:cxn modelId="{128DBABC-E2BE-4A5E-8CD2-DEE08CB15149}" srcId="{4179F92C-ECD9-444A-BA2F-5E0129B20D9A}" destId="{61161F2A-537A-41B8-A7CC-A8054A96E8C1}" srcOrd="2" destOrd="0" parTransId="{02A27ED6-107B-4C6F-9D32-8DBECD24C05E}" sibTransId="{CE69B0CB-0D56-4FA8-9615-349BC1821519}"/>
    <dgm:cxn modelId="{83F178C1-915C-459B-8D6B-2EF69B40201E}" srcId="{F54E035F-3D6A-402E-AA83-0D037863BA02}" destId="{B77A2DC2-04B0-4633-80C8-33741BA7EC43}" srcOrd="1" destOrd="0" parTransId="{C5311F12-E0E2-4CB4-BCA9-AD777B652405}" sibTransId="{0DAFE448-E5FD-45C8-9428-9167EF441170}"/>
    <dgm:cxn modelId="{AA5496C9-86F5-4D21-82D7-AB11134AE3A5}" srcId="{4179F92C-ECD9-444A-BA2F-5E0129B20D9A}" destId="{5ABD3D5E-069E-4E02-A407-461928A32626}" srcOrd="1" destOrd="0" parTransId="{229D4561-1784-4341-960B-B4736F7899A2}" sibTransId="{C0E2295D-1263-476B-85F0-F2292B167ABE}"/>
    <dgm:cxn modelId="{D57EC7D1-21A4-4695-BF03-590180E2AAE1}" srcId="{2B781243-C37A-4057-87AF-EDC70BCC4B73}" destId="{E29CB0B6-D684-4686-B3FD-5581BCDEFDA8}" srcOrd="0" destOrd="0" parTransId="{3C896A2A-3616-4C23-A650-BCFB166F749A}" sibTransId="{ACC52257-EA10-4F7F-B800-E3E486750104}"/>
    <dgm:cxn modelId="{35F4E5D2-7AB1-4D5A-95E4-D0ECA36E3524}" type="presOf" srcId="{4AD81C85-84A3-4E2E-8C7D-21FDF3300D86}" destId="{121E822D-63FE-4F6F-AAC4-64A58C994611}" srcOrd="0" destOrd="0" presId="urn:microsoft.com/office/officeart/2005/8/layout/vList6"/>
    <dgm:cxn modelId="{B1A2E2D4-9AB4-447D-89FC-85B4E1DCFBB0}" srcId="{5BF8DE01-DFEE-4F0D-B6FD-4A13F25D91CA}" destId="{DE7629A3-AB6C-40D3-B388-EE6263E3D9EF}" srcOrd="0" destOrd="0" parTransId="{6398554B-1A12-4F11-B7D1-406FBBBB54E8}" sibTransId="{3D37058D-8A10-4D8A-BC95-7E945ECD60B4}"/>
    <dgm:cxn modelId="{7CBF6FE3-F791-4908-AC0E-9C4013823976}" type="presOf" srcId="{2B781243-C37A-4057-87AF-EDC70BCC4B73}" destId="{C9459BBD-092F-4220-A69D-E4971CC28220}" srcOrd="0" destOrd="0" presId="urn:microsoft.com/office/officeart/2005/8/layout/vList6"/>
    <dgm:cxn modelId="{666CB4E8-6015-453A-95BE-3D2029020097}" srcId="{5BF8DE01-DFEE-4F0D-B6FD-4A13F25D91CA}" destId="{01645BB7-D48B-42F9-970A-8A6CDB3C5100}" srcOrd="1" destOrd="0" parTransId="{BF6D48F1-2575-4B9B-9459-87EEA25BC063}" sibTransId="{29774830-8A49-41D7-A037-04DEC84D62C2}"/>
    <dgm:cxn modelId="{E8837DF7-C888-4318-BE4B-687286B60D0B}" srcId="{2B781243-C37A-4057-87AF-EDC70BCC4B73}" destId="{B252171D-2341-46A9-A78A-D0B243C4853C}" srcOrd="2" destOrd="0" parTransId="{ACD08A92-27C0-4EAB-94B4-F23953CF0BD4}" sibTransId="{55F9B3DD-6E37-48F8-A3F9-E44F7D5B1109}"/>
    <dgm:cxn modelId="{0D8701F8-C9F9-4E01-ABE8-8AB9D7CC5A3D}" type="presOf" srcId="{5BF8DE01-DFEE-4F0D-B6FD-4A13F25D91CA}" destId="{F1507F56-3B1B-4EE9-BA53-B7FC1511B0F3}" srcOrd="0" destOrd="0" presId="urn:microsoft.com/office/officeart/2005/8/layout/vList6"/>
    <dgm:cxn modelId="{D6D2D0F9-941A-44E0-BBA6-9CD485DA67BF}" srcId="{4179F92C-ECD9-444A-BA2F-5E0129B20D9A}" destId="{4AD81C85-84A3-4E2E-8C7D-21FDF3300D86}" srcOrd="0" destOrd="0" parTransId="{C370A89C-C5F1-4BD7-AD0F-A7DE1A452DBA}" sibTransId="{5AB7E78A-4BA6-4D76-B463-22139FBB0791}"/>
    <dgm:cxn modelId="{A358E514-B6FB-45F9-804B-A933328C2459}" type="presParOf" srcId="{62E4B85A-BC0C-45C7-8C9D-B3B42EB992C9}" destId="{D4747E3D-9CDF-45BF-853E-2ECE8972F580}" srcOrd="0" destOrd="0" presId="urn:microsoft.com/office/officeart/2005/8/layout/vList6"/>
    <dgm:cxn modelId="{45F8BF82-6857-41A4-A2CA-5B05F28442B9}" type="presParOf" srcId="{D4747E3D-9CDF-45BF-853E-2ECE8972F580}" destId="{69BC8B65-B4D4-4A6A-9C43-FF10946B7E26}" srcOrd="0" destOrd="0" presId="urn:microsoft.com/office/officeart/2005/8/layout/vList6"/>
    <dgm:cxn modelId="{5940BE84-1EBA-4945-BF65-050F024B3816}" type="presParOf" srcId="{D4747E3D-9CDF-45BF-853E-2ECE8972F580}" destId="{D4D5ACE4-786F-436C-9589-1F8D439237FC}" srcOrd="1" destOrd="0" presId="urn:microsoft.com/office/officeart/2005/8/layout/vList6"/>
    <dgm:cxn modelId="{FE0673D7-37A1-4B9E-BB87-D5DEFECC190D}" type="presParOf" srcId="{62E4B85A-BC0C-45C7-8C9D-B3B42EB992C9}" destId="{3DC8EFA7-01D9-4584-B776-FC2B32123C19}" srcOrd="1" destOrd="0" presId="urn:microsoft.com/office/officeart/2005/8/layout/vList6"/>
    <dgm:cxn modelId="{0E5E96C8-E588-45CC-9E60-CDBD0B0D1195}" type="presParOf" srcId="{62E4B85A-BC0C-45C7-8C9D-B3B42EB992C9}" destId="{9D0E53BF-48F6-41A6-B4D1-57F2C5082E28}" srcOrd="2" destOrd="0" presId="urn:microsoft.com/office/officeart/2005/8/layout/vList6"/>
    <dgm:cxn modelId="{F9466532-AE2E-4B01-A300-5C77051C5F05}" type="presParOf" srcId="{9D0E53BF-48F6-41A6-B4D1-57F2C5082E28}" destId="{C9459BBD-092F-4220-A69D-E4971CC28220}" srcOrd="0" destOrd="0" presId="urn:microsoft.com/office/officeart/2005/8/layout/vList6"/>
    <dgm:cxn modelId="{F242223F-CFBE-445D-B78A-7EB115E11AE9}" type="presParOf" srcId="{9D0E53BF-48F6-41A6-B4D1-57F2C5082E28}" destId="{83F96044-5466-4516-B81E-275673772AE0}" srcOrd="1" destOrd="0" presId="urn:microsoft.com/office/officeart/2005/8/layout/vList6"/>
    <dgm:cxn modelId="{EDEA52D0-C861-4294-8175-99AB206538B3}" type="presParOf" srcId="{62E4B85A-BC0C-45C7-8C9D-B3B42EB992C9}" destId="{48C3A9C1-2BF4-400E-8468-435D4E1E8135}" srcOrd="3" destOrd="0" presId="urn:microsoft.com/office/officeart/2005/8/layout/vList6"/>
    <dgm:cxn modelId="{24D3188B-7863-46DC-8B59-109C0BC2CDC3}" type="presParOf" srcId="{62E4B85A-BC0C-45C7-8C9D-B3B42EB992C9}" destId="{CF83D2BF-752C-4C6C-982B-4C71F47A3216}" srcOrd="4" destOrd="0" presId="urn:microsoft.com/office/officeart/2005/8/layout/vList6"/>
    <dgm:cxn modelId="{604B7F1B-E7E0-4604-8DCB-84791D59BE12}" type="presParOf" srcId="{CF83D2BF-752C-4C6C-982B-4C71F47A3216}" destId="{B2C55DB1-11D6-4AD8-9515-65EA453F74CC}" srcOrd="0" destOrd="0" presId="urn:microsoft.com/office/officeart/2005/8/layout/vList6"/>
    <dgm:cxn modelId="{0A666B30-1AA5-4817-A55F-B997F9188A64}" type="presParOf" srcId="{CF83D2BF-752C-4C6C-982B-4C71F47A3216}" destId="{121E822D-63FE-4F6F-AAC4-64A58C994611}" srcOrd="1" destOrd="0" presId="urn:microsoft.com/office/officeart/2005/8/layout/vList6"/>
    <dgm:cxn modelId="{D9F3F393-D567-48E4-92A1-AE3CA5FA9E64}" type="presParOf" srcId="{62E4B85A-BC0C-45C7-8C9D-B3B42EB992C9}" destId="{9927B2E5-E247-4CC2-AB2D-0893E63BA8BB}" srcOrd="5" destOrd="0" presId="urn:microsoft.com/office/officeart/2005/8/layout/vList6"/>
    <dgm:cxn modelId="{34AD031C-766A-4C34-864E-F51E4CD5A6AF}" type="presParOf" srcId="{62E4B85A-BC0C-45C7-8C9D-B3B42EB992C9}" destId="{8AD3BC3A-6E2B-4531-A916-FB88087575D4}" srcOrd="6" destOrd="0" presId="urn:microsoft.com/office/officeart/2005/8/layout/vList6"/>
    <dgm:cxn modelId="{DA6F29F5-1FBC-436F-86E8-65898A96E77E}" type="presParOf" srcId="{8AD3BC3A-6E2B-4531-A916-FB88087575D4}" destId="{F1507F56-3B1B-4EE9-BA53-B7FC1511B0F3}" srcOrd="0" destOrd="0" presId="urn:microsoft.com/office/officeart/2005/8/layout/vList6"/>
    <dgm:cxn modelId="{149FEBBC-EB1D-4B18-AAA1-F1F8C793D896}" type="presParOf" srcId="{8AD3BC3A-6E2B-4531-A916-FB88087575D4}" destId="{B65E076E-132F-4FAA-B662-49ECD44820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6EA1E-BC1A-4AE0-B534-18746374AFA1}" type="doc">
      <dgm:prSet loTypeId="urn:microsoft.com/office/officeart/2005/8/layout/char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C582BDCB-B7C7-4B55-A18A-ADD2532E3727}">
      <dgm:prSet custT="1"/>
      <dgm:spPr/>
      <dgm:t>
        <a:bodyPr/>
        <a:lstStyle/>
        <a:p>
          <a:pPr rtl="0"/>
          <a:r>
            <a:rPr lang="el-GR" sz="1800" b="1" dirty="0"/>
            <a:t>Στον καθορισμό φορολογικών συντελεστών εντός οριοθετημένου εύρους</a:t>
          </a:r>
          <a:endParaRPr lang="el-GR" sz="1800" dirty="0"/>
        </a:p>
      </dgm:t>
    </dgm:pt>
    <dgm:pt modelId="{E91225EF-575E-4673-9365-276752FD3E7C}" type="parTrans" cxnId="{5D921B7B-576D-4ABA-86C0-EDBD349B09CD}">
      <dgm:prSet/>
      <dgm:spPr/>
      <dgm:t>
        <a:bodyPr/>
        <a:lstStyle/>
        <a:p>
          <a:endParaRPr lang="el-GR"/>
        </a:p>
      </dgm:t>
    </dgm:pt>
    <dgm:pt modelId="{49E72F0C-56C5-41F9-97E8-FF6EE36BCC47}" type="sibTrans" cxnId="{5D921B7B-576D-4ABA-86C0-EDBD349B09CD}">
      <dgm:prSet/>
      <dgm:spPr/>
      <dgm:t>
        <a:bodyPr/>
        <a:lstStyle/>
        <a:p>
          <a:endParaRPr lang="el-GR"/>
        </a:p>
      </dgm:t>
    </dgm:pt>
    <dgm:pt modelId="{89397176-2D66-4749-A565-77AB9EE9791A}">
      <dgm:prSet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rtl="0"/>
          <a:r>
            <a:rPr lang="el-GR" sz="2000" b="1" dirty="0">
              <a:solidFill>
                <a:schemeClr val="bg1"/>
              </a:solidFill>
            </a:rPr>
            <a:t>Στη δυνητικότητα επιβολής τελών</a:t>
          </a:r>
          <a:endParaRPr lang="el-GR" sz="2000" dirty="0">
            <a:solidFill>
              <a:schemeClr val="bg1"/>
            </a:solidFill>
          </a:endParaRPr>
        </a:p>
      </dgm:t>
    </dgm:pt>
    <dgm:pt modelId="{629987C3-CB44-49DE-9785-A043DFE36A96}" type="parTrans" cxnId="{F447D179-8567-41D6-B709-BE70A9ED6D06}">
      <dgm:prSet/>
      <dgm:spPr/>
      <dgm:t>
        <a:bodyPr/>
        <a:lstStyle/>
        <a:p>
          <a:endParaRPr lang="el-GR"/>
        </a:p>
      </dgm:t>
    </dgm:pt>
    <dgm:pt modelId="{9B1D926A-FD1D-4741-8038-57F8CFA4D42F}" type="sibTrans" cxnId="{F447D179-8567-41D6-B709-BE70A9ED6D06}">
      <dgm:prSet/>
      <dgm:spPr/>
      <dgm:t>
        <a:bodyPr/>
        <a:lstStyle/>
        <a:p>
          <a:endParaRPr lang="el-GR"/>
        </a:p>
      </dgm:t>
    </dgm:pt>
    <dgm:pt modelId="{6EC14E99-CEBD-4C1F-ACBE-9687F686D293}">
      <dgm:prSet/>
      <dgm:spPr/>
      <dgm:t>
        <a:bodyPr/>
        <a:lstStyle/>
        <a:p>
          <a:pPr rtl="0"/>
          <a:endParaRPr lang="el-GR" dirty="0"/>
        </a:p>
      </dgm:t>
    </dgm:pt>
    <dgm:pt modelId="{3B46D3C0-83EC-4081-BE1D-34F5750DB725}" type="parTrans" cxnId="{CB6EE746-1330-4944-9A08-4A368C21795C}">
      <dgm:prSet/>
      <dgm:spPr/>
      <dgm:t>
        <a:bodyPr/>
        <a:lstStyle/>
        <a:p>
          <a:endParaRPr lang="el-GR"/>
        </a:p>
      </dgm:t>
    </dgm:pt>
    <dgm:pt modelId="{9BD7464A-199F-4C4A-AB29-FDD689D313D2}" type="sibTrans" cxnId="{CB6EE746-1330-4944-9A08-4A368C21795C}">
      <dgm:prSet/>
      <dgm:spPr/>
      <dgm:t>
        <a:bodyPr/>
        <a:lstStyle/>
        <a:p>
          <a:endParaRPr lang="el-GR"/>
        </a:p>
      </dgm:t>
    </dgm:pt>
    <dgm:pt modelId="{5F7BF711-A4EA-4CDA-9013-F88693E73117}">
      <dgm:prSet/>
      <dgm:spPr/>
      <dgm:t>
        <a:bodyPr/>
        <a:lstStyle/>
        <a:p>
          <a:pPr rtl="0"/>
          <a:endParaRPr lang="el-GR" dirty="0"/>
        </a:p>
      </dgm:t>
    </dgm:pt>
    <dgm:pt modelId="{9C7D8770-0BA1-4125-8B60-D6E790DBB56B}" type="parTrans" cxnId="{58FF01C8-9311-4F6C-8ED0-3103CA4972A4}">
      <dgm:prSet/>
      <dgm:spPr/>
      <dgm:t>
        <a:bodyPr/>
        <a:lstStyle/>
        <a:p>
          <a:endParaRPr lang="el-GR"/>
        </a:p>
      </dgm:t>
    </dgm:pt>
    <dgm:pt modelId="{49565778-1E89-4A28-A747-543B974818C6}" type="sibTrans" cxnId="{58FF01C8-9311-4F6C-8ED0-3103CA4972A4}">
      <dgm:prSet/>
      <dgm:spPr/>
      <dgm:t>
        <a:bodyPr/>
        <a:lstStyle/>
        <a:p>
          <a:endParaRPr lang="el-GR"/>
        </a:p>
      </dgm:t>
    </dgm:pt>
    <dgm:pt modelId="{28B4B947-59DF-4783-A1DB-4A3B770D5A41}">
      <dgm:prSet/>
      <dgm:spPr/>
      <dgm:t>
        <a:bodyPr/>
        <a:lstStyle/>
        <a:p>
          <a:pPr rtl="0"/>
          <a:endParaRPr lang="el-GR" dirty="0"/>
        </a:p>
      </dgm:t>
    </dgm:pt>
    <dgm:pt modelId="{6666C5B3-9FBB-4F6A-A0DE-F7578EAAC376}" type="parTrans" cxnId="{26F362EA-76CC-47AB-A6D3-930F1B849BD8}">
      <dgm:prSet/>
      <dgm:spPr/>
      <dgm:t>
        <a:bodyPr/>
        <a:lstStyle/>
        <a:p>
          <a:endParaRPr lang="el-GR"/>
        </a:p>
      </dgm:t>
    </dgm:pt>
    <dgm:pt modelId="{D587895C-29CB-44E9-8992-C7FD2DAE8290}" type="sibTrans" cxnId="{26F362EA-76CC-47AB-A6D3-930F1B849BD8}">
      <dgm:prSet/>
      <dgm:spPr/>
      <dgm:t>
        <a:bodyPr/>
        <a:lstStyle/>
        <a:p>
          <a:endParaRPr lang="el-GR"/>
        </a:p>
      </dgm:t>
    </dgm:pt>
    <dgm:pt modelId="{A95BE3BE-E3DE-46C4-B8DF-48D1587835E8}" type="pres">
      <dgm:prSet presAssocID="{C236EA1E-BC1A-4AE0-B534-18746374AFA1}" presName="compositeShape" presStyleCnt="0">
        <dgm:presLayoutVars>
          <dgm:chMax val="7"/>
          <dgm:dir/>
          <dgm:resizeHandles val="exact"/>
        </dgm:presLayoutVars>
      </dgm:prSet>
      <dgm:spPr/>
    </dgm:pt>
    <dgm:pt modelId="{BF99C972-EA51-4FEB-A1F6-F979C77E7241}" type="pres">
      <dgm:prSet presAssocID="{C236EA1E-BC1A-4AE0-B534-18746374AFA1}" presName="wedge1" presStyleLbl="node1" presStyleIdx="0" presStyleCnt="5" custScaleX="136175" custScaleY="121543"/>
      <dgm:spPr/>
    </dgm:pt>
    <dgm:pt modelId="{02DACF55-223E-4375-AEF5-83AD38CC903A}" type="pres">
      <dgm:prSet presAssocID="{C236EA1E-BC1A-4AE0-B534-18746374AFA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4D32E7F-EBCB-4FE8-8084-862B200F5DCC}" type="pres">
      <dgm:prSet presAssocID="{C236EA1E-BC1A-4AE0-B534-18746374AFA1}" presName="wedge2" presStyleLbl="node1" presStyleIdx="1" presStyleCnt="5" custScaleX="130279" custScaleY="116065" custLinFactNeighborX="7794" custLinFactNeighborY="886"/>
      <dgm:spPr/>
    </dgm:pt>
    <dgm:pt modelId="{5E043899-F80D-4006-AB29-1E7F9388A7E1}" type="pres">
      <dgm:prSet presAssocID="{C236EA1E-BC1A-4AE0-B534-18746374AFA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D94B514-4132-40A5-B34B-A628BC08F49C}" type="pres">
      <dgm:prSet presAssocID="{C236EA1E-BC1A-4AE0-B534-18746374AFA1}" presName="wedge3" presStyleLbl="node1" presStyleIdx="2" presStyleCnt="5"/>
      <dgm:spPr/>
    </dgm:pt>
    <dgm:pt modelId="{F31BD8E9-0C83-4FF7-996E-011729F96451}" type="pres">
      <dgm:prSet presAssocID="{C236EA1E-BC1A-4AE0-B534-18746374AFA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0ECE69A-8D61-46E0-BB71-99330558E319}" type="pres">
      <dgm:prSet presAssocID="{C236EA1E-BC1A-4AE0-B534-18746374AFA1}" presName="wedge4" presStyleLbl="node1" presStyleIdx="3" presStyleCnt="5"/>
      <dgm:spPr/>
    </dgm:pt>
    <dgm:pt modelId="{5AE816BC-3EE9-4544-A6AC-22140EFE5EA5}" type="pres">
      <dgm:prSet presAssocID="{C236EA1E-BC1A-4AE0-B534-18746374AFA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B0A3657-A513-46E1-963F-0E5EA8B0BBBE}" type="pres">
      <dgm:prSet presAssocID="{C236EA1E-BC1A-4AE0-B534-18746374AFA1}" presName="wedge5" presStyleLbl="node1" presStyleIdx="4" presStyleCnt="5"/>
      <dgm:spPr/>
    </dgm:pt>
    <dgm:pt modelId="{B4D77419-B6F0-411E-A318-980E51C9B165}" type="pres">
      <dgm:prSet presAssocID="{C236EA1E-BC1A-4AE0-B534-18746374AFA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FD06C62-973E-419E-8513-0EA289BD24AA}" type="presOf" srcId="{6EC14E99-CEBD-4C1F-ACBE-9687F686D293}" destId="{F31BD8E9-0C83-4FF7-996E-011729F96451}" srcOrd="1" destOrd="0" presId="urn:microsoft.com/office/officeart/2005/8/layout/chart3"/>
    <dgm:cxn modelId="{549BF145-7AD8-45D4-8B03-1E68BEBBFF4F}" type="presOf" srcId="{5F7BF711-A4EA-4CDA-9013-F88693E73117}" destId="{5AE816BC-3EE9-4544-A6AC-22140EFE5EA5}" srcOrd="1" destOrd="0" presId="urn:microsoft.com/office/officeart/2005/8/layout/chart3"/>
    <dgm:cxn modelId="{CB6EE746-1330-4944-9A08-4A368C21795C}" srcId="{C236EA1E-BC1A-4AE0-B534-18746374AFA1}" destId="{6EC14E99-CEBD-4C1F-ACBE-9687F686D293}" srcOrd="2" destOrd="0" parTransId="{3B46D3C0-83EC-4081-BE1D-34F5750DB725}" sibTransId="{9BD7464A-199F-4C4A-AB29-FDD689D313D2}"/>
    <dgm:cxn modelId="{AF853A48-14E7-416E-9AC1-6DE2BFD276B5}" type="presOf" srcId="{28B4B947-59DF-4783-A1DB-4A3B770D5A41}" destId="{CB0A3657-A513-46E1-963F-0E5EA8B0BBBE}" srcOrd="0" destOrd="0" presId="urn:microsoft.com/office/officeart/2005/8/layout/chart3"/>
    <dgm:cxn modelId="{3AC98B55-DEA9-4D88-AF66-EB404A552110}" type="presOf" srcId="{C236EA1E-BC1A-4AE0-B534-18746374AFA1}" destId="{A95BE3BE-E3DE-46C4-B8DF-48D1587835E8}" srcOrd="0" destOrd="0" presId="urn:microsoft.com/office/officeart/2005/8/layout/chart3"/>
    <dgm:cxn modelId="{F447D179-8567-41D6-B709-BE70A9ED6D06}" srcId="{C236EA1E-BC1A-4AE0-B534-18746374AFA1}" destId="{89397176-2D66-4749-A565-77AB9EE9791A}" srcOrd="1" destOrd="0" parTransId="{629987C3-CB44-49DE-9785-A043DFE36A96}" sibTransId="{9B1D926A-FD1D-4741-8038-57F8CFA4D42F}"/>
    <dgm:cxn modelId="{5D921B7B-576D-4ABA-86C0-EDBD349B09CD}" srcId="{C236EA1E-BC1A-4AE0-B534-18746374AFA1}" destId="{C582BDCB-B7C7-4B55-A18A-ADD2532E3727}" srcOrd="0" destOrd="0" parTransId="{E91225EF-575E-4673-9365-276752FD3E7C}" sibTransId="{49E72F0C-56C5-41F9-97E8-FF6EE36BCC47}"/>
    <dgm:cxn modelId="{FC23CD7D-9B91-4A9F-9C4C-041C4BA22DF7}" type="presOf" srcId="{6EC14E99-CEBD-4C1F-ACBE-9687F686D293}" destId="{5D94B514-4132-40A5-B34B-A628BC08F49C}" srcOrd="0" destOrd="0" presId="urn:microsoft.com/office/officeart/2005/8/layout/chart3"/>
    <dgm:cxn modelId="{218B6798-44FF-49CB-BAEE-E4F5786BD4AC}" type="presOf" srcId="{89397176-2D66-4749-A565-77AB9EE9791A}" destId="{5E043899-F80D-4006-AB29-1E7F9388A7E1}" srcOrd="1" destOrd="0" presId="urn:microsoft.com/office/officeart/2005/8/layout/chart3"/>
    <dgm:cxn modelId="{9021E4A9-05EA-42E7-B2C1-3AD4DED23339}" type="presOf" srcId="{89397176-2D66-4749-A565-77AB9EE9791A}" destId="{54D32E7F-EBCB-4FE8-8084-862B200F5DCC}" srcOrd="0" destOrd="0" presId="urn:microsoft.com/office/officeart/2005/8/layout/chart3"/>
    <dgm:cxn modelId="{4603C9BD-0B6A-4D23-9B7F-8212281DDA40}" type="presOf" srcId="{28B4B947-59DF-4783-A1DB-4A3B770D5A41}" destId="{B4D77419-B6F0-411E-A318-980E51C9B165}" srcOrd="1" destOrd="0" presId="urn:microsoft.com/office/officeart/2005/8/layout/chart3"/>
    <dgm:cxn modelId="{0E013AC2-07FF-4B24-A0CB-6AC1EF2AE770}" type="presOf" srcId="{C582BDCB-B7C7-4B55-A18A-ADD2532E3727}" destId="{BF99C972-EA51-4FEB-A1F6-F979C77E7241}" srcOrd="0" destOrd="0" presId="urn:microsoft.com/office/officeart/2005/8/layout/chart3"/>
    <dgm:cxn modelId="{58FF01C8-9311-4F6C-8ED0-3103CA4972A4}" srcId="{C236EA1E-BC1A-4AE0-B534-18746374AFA1}" destId="{5F7BF711-A4EA-4CDA-9013-F88693E73117}" srcOrd="3" destOrd="0" parTransId="{9C7D8770-0BA1-4125-8B60-D6E790DBB56B}" sibTransId="{49565778-1E89-4A28-A747-543B974818C6}"/>
    <dgm:cxn modelId="{2E0B2FE5-7485-4BE9-9DBE-702EC29AE936}" type="presOf" srcId="{5F7BF711-A4EA-4CDA-9013-F88693E73117}" destId="{00ECE69A-8D61-46E0-BB71-99330558E319}" srcOrd="0" destOrd="0" presId="urn:microsoft.com/office/officeart/2005/8/layout/chart3"/>
    <dgm:cxn modelId="{26F362EA-76CC-47AB-A6D3-930F1B849BD8}" srcId="{C236EA1E-BC1A-4AE0-B534-18746374AFA1}" destId="{28B4B947-59DF-4783-A1DB-4A3B770D5A41}" srcOrd="4" destOrd="0" parTransId="{6666C5B3-9FBB-4F6A-A0DE-F7578EAAC376}" sibTransId="{D587895C-29CB-44E9-8992-C7FD2DAE8290}"/>
    <dgm:cxn modelId="{FEEEEDF0-E985-4D62-A07F-AC26297C8201}" type="presOf" srcId="{C582BDCB-B7C7-4B55-A18A-ADD2532E3727}" destId="{02DACF55-223E-4375-AEF5-83AD38CC903A}" srcOrd="1" destOrd="0" presId="urn:microsoft.com/office/officeart/2005/8/layout/chart3"/>
    <dgm:cxn modelId="{101EACA4-A476-47B8-A4E7-7577842FCB23}" type="presParOf" srcId="{A95BE3BE-E3DE-46C4-B8DF-48D1587835E8}" destId="{BF99C972-EA51-4FEB-A1F6-F979C77E7241}" srcOrd="0" destOrd="0" presId="urn:microsoft.com/office/officeart/2005/8/layout/chart3"/>
    <dgm:cxn modelId="{5A35B711-03F8-4D7E-9A48-90DE6587FB27}" type="presParOf" srcId="{A95BE3BE-E3DE-46C4-B8DF-48D1587835E8}" destId="{02DACF55-223E-4375-AEF5-83AD38CC903A}" srcOrd="1" destOrd="0" presId="urn:microsoft.com/office/officeart/2005/8/layout/chart3"/>
    <dgm:cxn modelId="{2C0BBED3-E30C-4BC0-BAD4-DC287DF25E93}" type="presParOf" srcId="{A95BE3BE-E3DE-46C4-B8DF-48D1587835E8}" destId="{54D32E7F-EBCB-4FE8-8084-862B200F5DCC}" srcOrd="2" destOrd="0" presId="urn:microsoft.com/office/officeart/2005/8/layout/chart3"/>
    <dgm:cxn modelId="{0BD0AA2C-DE44-4BF6-AAF2-D97D424CA440}" type="presParOf" srcId="{A95BE3BE-E3DE-46C4-B8DF-48D1587835E8}" destId="{5E043899-F80D-4006-AB29-1E7F9388A7E1}" srcOrd="3" destOrd="0" presId="urn:microsoft.com/office/officeart/2005/8/layout/chart3"/>
    <dgm:cxn modelId="{8E7372C9-30DF-49F3-AC5B-F738C81BCF3F}" type="presParOf" srcId="{A95BE3BE-E3DE-46C4-B8DF-48D1587835E8}" destId="{5D94B514-4132-40A5-B34B-A628BC08F49C}" srcOrd="4" destOrd="0" presId="urn:microsoft.com/office/officeart/2005/8/layout/chart3"/>
    <dgm:cxn modelId="{0CEC2880-936F-4A50-83FE-6622ADE6F895}" type="presParOf" srcId="{A95BE3BE-E3DE-46C4-B8DF-48D1587835E8}" destId="{F31BD8E9-0C83-4FF7-996E-011729F96451}" srcOrd="5" destOrd="0" presId="urn:microsoft.com/office/officeart/2005/8/layout/chart3"/>
    <dgm:cxn modelId="{1AF002A4-D422-4864-80E8-6110E414BE84}" type="presParOf" srcId="{A95BE3BE-E3DE-46C4-B8DF-48D1587835E8}" destId="{00ECE69A-8D61-46E0-BB71-99330558E319}" srcOrd="6" destOrd="0" presId="urn:microsoft.com/office/officeart/2005/8/layout/chart3"/>
    <dgm:cxn modelId="{EE945A46-B831-422A-AF31-0FDF28169A51}" type="presParOf" srcId="{A95BE3BE-E3DE-46C4-B8DF-48D1587835E8}" destId="{5AE816BC-3EE9-4544-A6AC-22140EFE5EA5}" srcOrd="7" destOrd="0" presId="urn:microsoft.com/office/officeart/2005/8/layout/chart3"/>
    <dgm:cxn modelId="{E864B4A4-5691-4A02-98A2-455AF1C972A0}" type="presParOf" srcId="{A95BE3BE-E3DE-46C4-B8DF-48D1587835E8}" destId="{CB0A3657-A513-46E1-963F-0E5EA8B0BBBE}" srcOrd="8" destOrd="0" presId="urn:microsoft.com/office/officeart/2005/8/layout/chart3"/>
    <dgm:cxn modelId="{CA4D72F5-B20D-4D15-BB22-497E3740180D}" type="presParOf" srcId="{A95BE3BE-E3DE-46C4-B8DF-48D1587835E8}" destId="{B4D77419-B6F0-411E-A318-980E51C9B165}" srcOrd="9" destOrd="0" presId="urn:microsoft.com/office/officeart/2005/8/layout/chart3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2B44C-2A15-40F0-8154-F13E0135006E}">
      <dsp:nvSpPr>
        <dsp:cNvPr id="0" name=""/>
        <dsp:cNvSpPr/>
      </dsp:nvSpPr>
      <dsp:spPr>
        <a:xfrm>
          <a:off x="1738121" y="-123087"/>
          <a:ext cx="4948692" cy="4948692"/>
        </a:xfrm>
        <a:prstGeom prst="circularArrow">
          <a:avLst>
            <a:gd name="adj1" fmla="val 4668"/>
            <a:gd name="adj2" fmla="val 272909"/>
            <a:gd name="adj3" fmla="val 12875797"/>
            <a:gd name="adj4" fmla="val 18000633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35E1E-3DB6-473B-82AD-34406795BC6F}">
      <dsp:nvSpPr>
        <dsp:cNvPr id="0" name=""/>
        <dsp:cNvSpPr/>
      </dsp:nvSpPr>
      <dsp:spPr>
        <a:xfrm>
          <a:off x="2583427" y="858"/>
          <a:ext cx="3258080" cy="162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Κεντρικοί Αυτοτελείς Πόροι</a:t>
          </a:r>
        </a:p>
      </dsp:txBody>
      <dsp:txXfrm>
        <a:off x="2662950" y="80381"/>
        <a:ext cx="3099034" cy="1469994"/>
      </dsp:txXfrm>
    </dsp:sp>
    <dsp:sp modelId="{72AA9469-8409-4F24-9880-E49F39D8D798}">
      <dsp:nvSpPr>
        <dsp:cNvPr id="0" name=""/>
        <dsp:cNvSpPr/>
      </dsp:nvSpPr>
      <dsp:spPr>
        <a:xfrm>
          <a:off x="4360336" y="1777767"/>
          <a:ext cx="3258080" cy="162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Χρηματοδότηση επενδυτικής δραστηριότητας</a:t>
          </a: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1" kern="1200" dirty="0"/>
        </a:p>
      </dsp:txBody>
      <dsp:txXfrm>
        <a:off x="4439859" y="1857290"/>
        <a:ext cx="3099034" cy="1469994"/>
      </dsp:txXfrm>
    </dsp:sp>
    <dsp:sp modelId="{778384DF-FCD3-407F-8C09-A8A518B9D294}">
      <dsp:nvSpPr>
        <dsp:cNvPr id="0" name=""/>
        <dsp:cNvSpPr/>
      </dsp:nvSpPr>
      <dsp:spPr>
        <a:xfrm>
          <a:off x="2583427" y="3554677"/>
          <a:ext cx="3258080" cy="162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Ίδια Έσοδα – Δημοσιονομική Αποκέντρωση</a:t>
          </a:r>
        </a:p>
      </dsp:txBody>
      <dsp:txXfrm>
        <a:off x="2662950" y="3634200"/>
        <a:ext cx="3099034" cy="1469994"/>
      </dsp:txXfrm>
    </dsp:sp>
    <dsp:sp modelId="{A8339C8B-3357-4682-8F85-67E24FFFF8A9}">
      <dsp:nvSpPr>
        <dsp:cNvPr id="0" name=""/>
        <dsp:cNvSpPr/>
      </dsp:nvSpPr>
      <dsp:spPr>
        <a:xfrm>
          <a:off x="806518" y="1777767"/>
          <a:ext cx="3258080" cy="162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Δανεισμός</a:t>
          </a:r>
        </a:p>
      </dsp:txBody>
      <dsp:txXfrm>
        <a:off x="886041" y="1857290"/>
        <a:ext cx="3099034" cy="1469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F04BF-6DBB-446F-A00E-0BEE104A87EB}">
      <dsp:nvSpPr>
        <dsp:cNvPr id="0" name=""/>
        <dsp:cNvSpPr/>
      </dsp:nvSpPr>
      <dsp:spPr>
        <a:xfrm>
          <a:off x="637270" y="0"/>
          <a:ext cx="7222402" cy="568863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1405-9824-473C-BD00-E714468217EE}">
      <dsp:nvSpPr>
        <dsp:cNvPr id="0" name=""/>
        <dsp:cNvSpPr/>
      </dsp:nvSpPr>
      <dsp:spPr>
        <a:xfrm>
          <a:off x="791" y="1706589"/>
          <a:ext cx="1344243" cy="227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Είσπραξη φόρων από ΑΑΔΕ κατά τη διάρκεια του οικονομικού έτους </a:t>
          </a:r>
          <a:r>
            <a:rPr lang="en-US" sz="1600" b="1" kern="1200" dirty="0"/>
            <a:t>v-1</a:t>
          </a:r>
          <a:endParaRPr lang="el-GR" sz="1600" b="1" kern="1200" dirty="0"/>
        </a:p>
      </dsp:txBody>
      <dsp:txXfrm>
        <a:off x="66412" y="1772210"/>
        <a:ext cx="1213001" cy="2144210"/>
      </dsp:txXfrm>
    </dsp:sp>
    <dsp:sp modelId="{21827863-243E-475B-8EAC-D5274842631B}">
      <dsp:nvSpPr>
        <dsp:cNvPr id="0" name=""/>
        <dsp:cNvSpPr/>
      </dsp:nvSpPr>
      <dsp:spPr>
        <a:xfrm>
          <a:off x="1412246" y="1706589"/>
          <a:ext cx="1344243" cy="227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Εκτίμηση του ΓΛΚ για το ύψος είσπραξης των φόρων του οικονομικού έτους</a:t>
          </a:r>
          <a:r>
            <a:rPr lang="en-US" sz="1600" b="1" kern="1200" dirty="0"/>
            <a:t> v</a:t>
          </a:r>
          <a:endParaRPr lang="el-GR" sz="1600" b="1" kern="1200" dirty="0"/>
        </a:p>
      </dsp:txBody>
      <dsp:txXfrm>
        <a:off x="1477867" y="1772210"/>
        <a:ext cx="1213001" cy="2144210"/>
      </dsp:txXfrm>
    </dsp:sp>
    <dsp:sp modelId="{79699A89-B7B2-4E85-9861-7EA0EBFFF94B}">
      <dsp:nvSpPr>
        <dsp:cNvPr id="0" name=""/>
        <dsp:cNvSpPr/>
      </dsp:nvSpPr>
      <dsp:spPr>
        <a:xfrm>
          <a:off x="2823702" y="1706589"/>
          <a:ext cx="1344243" cy="227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Υπολογισμός των ΚΑΠ, από το ΓΛΚ βάσει εκτίμησης</a:t>
          </a:r>
          <a:r>
            <a:rPr lang="en-US" sz="1600" b="1" kern="1200" dirty="0"/>
            <a:t> </a:t>
          </a:r>
          <a:endParaRPr lang="el-GR" sz="1600" b="1" kern="1200" dirty="0"/>
        </a:p>
      </dsp:txBody>
      <dsp:txXfrm>
        <a:off x="2889323" y="1772210"/>
        <a:ext cx="1213001" cy="2144210"/>
      </dsp:txXfrm>
    </dsp:sp>
    <dsp:sp modelId="{1F4E4386-98A5-4714-988F-EEAB0FD8AFEA}">
      <dsp:nvSpPr>
        <dsp:cNvPr id="0" name=""/>
        <dsp:cNvSpPr/>
      </dsp:nvSpPr>
      <dsp:spPr>
        <a:xfrm>
          <a:off x="4235157" y="1706589"/>
          <a:ext cx="1438084" cy="227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Μηνιαία προκαταβολή των ΚΑΠ από το </a:t>
          </a:r>
          <a:r>
            <a:rPr lang="el-GR" sz="1600" b="1" kern="1200" dirty="0" err="1"/>
            <a:t>ΓΛΚ</a:t>
          </a:r>
          <a:r>
            <a:rPr lang="el-GR" sz="1600" b="1" kern="1200" dirty="0"/>
            <a:t> στο ΥΠΕΣ</a:t>
          </a:r>
        </a:p>
      </dsp:txBody>
      <dsp:txXfrm>
        <a:off x="4305358" y="1776790"/>
        <a:ext cx="1297682" cy="2135050"/>
      </dsp:txXfrm>
    </dsp:sp>
    <dsp:sp modelId="{28F4A3EA-2411-4D3C-86BB-61AD077A6FF4}">
      <dsp:nvSpPr>
        <dsp:cNvPr id="0" name=""/>
        <dsp:cNvSpPr/>
      </dsp:nvSpPr>
      <dsp:spPr>
        <a:xfrm>
          <a:off x="5740454" y="1706589"/>
          <a:ext cx="1344243" cy="227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Μηνιαία κατανομή από το ΥΠΕΣ στους ΟΤΑ</a:t>
          </a:r>
        </a:p>
      </dsp:txBody>
      <dsp:txXfrm>
        <a:off x="5806075" y="1772210"/>
        <a:ext cx="1213001" cy="2144210"/>
      </dsp:txXfrm>
    </dsp:sp>
    <dsp:sp modelId="{A0C27FE4-933E-4A60-91F8-593A80901132}">
      <dsp:nvSpPr>
        <dsp:cNvPr id="0" name=""/>
        <dsp:cNvSpPr/>
      </dsp:nvSpPr>
      <dsp:spPr>
        <a:xfrm>
          <a:off x="7151909" y="1706589"/>
          <a:ext cx="1344243" cy="227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Εκκαθάριση στο τέλος του έτους βάσει της πραγματικής είσπραξης των φόρων</a:t>
          </a:r>
        </a:p>
      </dsp:txBody>
      <dsp:txXfrm>
        <a:off x="7217530" y="1772210"/>
        <a:ext cx="1213001" cy="2144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4CD8A-C09B-478F-81CA-B653B2CD0426}">
      <dsp:nvSpPr>
        <dsp:cNvPr id="0" name=""/>
        <dsp:cNvSpPr/>
      </dsp:nvSpPr>
      <dsp:spPr>
        <a:xfrm>
          <a:off x="4759" y="1827429"/>
          <a:ext cx="2057291" cy="10286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ΚΑΠ</a:t>
          </a:r>
        </a:p>
      </dsp:txBody>
      <dsp:txXfrm>
        <a:off x="34887" y="1857557"/>
        <a:ext cx="1997035" cy="968389"/>
      </dsp:txXfrm>
    </dsp:sp>
    <dsp:sp modelId="{6C4EE136-8D9A-461C-A84C-F3B266E914C7}">
      <dsp:nvSpPr>
        <dsp:cNvPr id="0" name=""/>
        <dsp:cNvSpPr/>
      </dsp:nvSpPr>
      <dsp:spPr>
        <a:xfrm rot="18521408">
          <a:off x="1823050" y="1825511"/>
          <a:ext cx="1275036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275036" y="18632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428692" y="1812268"/>
        <a:ext cx="63751" cy="63751"/>
      </dsp:txXfrm>
    </dsp:sp>
    <dsp:sp modelId="{DD8AE1B8-7DB2-4B6B-B8C7-0C43CC6A3940}">
      <dsp:nvSpPr>
        <dsp:cNvPr id="0" name=""/>
        <dsp:cNvSpPr/>
      </dsp:nvSpPr>
      <dsp:spPr>
        <a:xfrm>
          <a:off x="2859086" y="424012"/>
          <a:ext cx="2007278" cy="184505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Λειτουργικές δαπάνες</a:t>
          </a:r>
        </a:p>
      </dsp:txBody>
      <dsp:txXfrm>
        <a:off x="2913126" y="478052"/>
        <a:ext cx="1899198" cy="1736970"/>
      </dsp:txXfrm>
    </dsp:sp>
    <dsp:sp modelId="{344AE10C-4E17-4D49-9F50-9BD6361C4095}">
      <dsp:nvSpPr>
        <dsp:cNvPr id="0" name=""/>
        <dsp:cNvSpPr/>
      </dsp:nvSpPr>
      <dsp:spPr>
        <a:xfrm rot="19575610">
          <a:off x="4783091" y="1053302"/>
          <a:ext cx="988804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988804" y="18632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252773" y="1047215"/>
        <a:ext cx="49440" cy="49440"/>
      </dsp:txXfrm>
    </dsp:sp>
    <dsp:sp modelId="{35BE6F19-04EF-45D1-8A8A-46AE1823645F}">
      <dsp:nvSpPr>
        <dsp:cNvPr id="0" name=""/>
        <dsp:cNvSpPr/>
      </dsp:nvSpPr>
      <dsp:spPr>
        <a:xfrm>
          <a:off x="5688622" y="144014"/>
          <a:ext cx="2560998" cy="130663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C00000"/>
              </a:solidFill>
            </a:rPr>
            <a:t>Τακτική Επιχορήγηση</a:t>
          </a:r>
          <a:endParaRPr lang="el-GR" sz="2400" kern="1200" dirty="0">
            <a:solidFill>
              <a:srgbClr val="C00000"/>
            </a:solidFill>
          </a:endParaRPr>
        </a:p>
      </dsp:txBody>
      <dsp:txXfrm>
        <a:off x="5726892" y="182284"/>
        <a:ext cx="2484458" cy="1230096"/>
      </dsp:txXfrm>
    </dsp:sp>
    <dsp:sp modelId="{21337E40-4BB7-4C1F-8184-0439073C2BF6}">
      <dsp:nvSpPr>
        <dsp:cNvPr id="0" name=""/>
        <dsp:cNvSpPr/>
      </dsp:nvSpPr>
      <dsp:spPr>
        <a:xfrm rot="2092841">
          <a:off x="4744787" y="1714904"/>
          <a:ext cx="1353454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353454" y="18632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387678" y="1699700"/>
        <a:ext cx="67672" cy="67672"/>
      </dsp:txXfrm>
    </dsp:sp>
    <dsp:sp modelId="{DF9C4B26-3BD4-479D-9984-B3E6CC4C22C8}">
      <dsp:nvSpPr>
        <dsp:cNvPr id="0" name=""/>
        <dsp:cNvSpPr/>
      </dsp:nvSpPr>
      <dsp:spPr>
        <a:xfrm>
          <a:off x="5976664" y="1800195"/>
          <a:ext cx="1834856" cy="64068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solidFill>
                <a:srgbClr val="C00000"/>
              </a:solidFill>
            </a:rPr>
            <a:t>Ειδικές Επιχορηγήσεις</a:t>
          </a:r>
        </a:p>
      </dsp:txBody>
      <dsp:txXfrm>
        <a:off x="5995429" y="1818960"/>
        <a:ext cx="1797326" cy="603151"/>
      </dsp:txXfrm>
    </dsp:sp>
    <dsp:sp modelId="{8B460B0B-6ECC-4840-ACB3-573BA6C48B69}">
      <dsp:nvSpPr>
        <dsp:cNvPr id="0" name=""/>
        <dsp:cNvSpPr/>
      </dsp:nvSpPr>
      <dsp:spPr>
        <a:xfrm rot="3716918">
          <a:off x="1601174" y="3090925"/>
          <a:ext cx="1740019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740019" y="18632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/>
        </a:p>
      </dsp:txBody>
      <dsp:txXfrm>
        <a:off x="2427683" y="3066058"/>
        <a:ext cx="87000" cy="87000"/>
      </dsp:txXfrm>
    </dsp:sp>
    <dsp:sp modelId="{479812C9-3D38-4686-A870-740C530968AF}">
      <dsp:nvSpPr>
        <dsp:cNvPr id="0" name=""/>
        <dsp:cNvSpPr/>
      </dsp:nvSpPr>
      <dsp:spPr>
        <a:xfrm>
          <a:off x="2880317" y="3456387"/>
          <a:ext cx="1808009" cy="84195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Επενδυτικές δαπάνες</a:t>
          </a:r>
        </a:p>
      </dsp:txBody>
      <dsp:txXfrm>
        <a:off x="2904977" y="3481047"/>
        <a:ext cx="1758689" cy="792636"/>
      </dsp:txXfrm>
    </dsp:sp>
    <dsp:sp modelId="{BE8FE379-7DFF-47BD-BC12-AC8A5A398F97}">
      <dsp:nvSpPr>
        <dsp:cNvPr id="0" name=""/>
        <dsp:cNvSpPr/>
      </dsp:nvSpPr>
      <dsp:spPr>
        <a:xfrm rot="20100991">
          <a:off x="4636696" y="3625685"/>
          <a:ext cx="1103556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103556" y="18632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160886" y="3616729"/>
        <a:ext cx="55177" cy="55177"/>
      </dsp:txXfrm>
    </dsp:sp>
    <dsp:sp modelId="{64889844-D5B4-45BF-B102-F40AEFA3BEB1}">
      <dsp:nvSpPr>
        <dsp:cNvPr id="0" name=""/>
        <dsp:cNvSpPr/>
      </dsp:nvSpPr>
      <dsp:spPr>
        <a:xfrm>
          <a:off x="5688622" y="2952330"/>
          <a:ext cx="2256868" cy="91788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B050"/>
              </a:solidFill>
            </a:rPr>
            <a:t>Τακτική Επιχορήγηση</a:t>
          </a:r>
        </a:p>
      </dsp:txBody>
      <dsp:txXfrm>
        <a:off x="5715506" y="2979214"/>
        <a:ext cx="2203100" cy="864112"/>
      </dsp:txXfrm>
    </dsp:sp>
    <dsp:sp modelId="{DF1AE394-AB77-457C-A12F-F01275CDC1B1}">
      <dsp:nvSpPr>
        <dsp:cNvPr id="0" name=""/>
        <dsp:cNvSpPr/>
      </dsp:nvSpPr>
      <dsp:spPr>
        <a:xfrm rot="1569278">
          <a:off x="4618951" y="4157389"/>
          <a:ext cx="1355082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355082" y="18632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262615" y="4142145"/>
        <a:ext cx="67754" cy="67754"/>
      </dsp:txXfrm>
    </dsp:sp>
    <dsp:sp modelId="{80BACFDD-70B7-4E7A-969A-CC5DE19371D7}">
      <dsp:nvSpPr>
        <dsp:cNvPr id="0" name=""/>
        <dsp:cNvSpPr/>
      </dsp:nvSpPr>
      <dsp:spPr>
        <a:xfrm>
          <a:off x="5904659" y="4176459"/>
          <a:ext cx="1507500" cy="59643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solidFill>
                <a:srgbClr val="00B050"/>
              </a:solidFill>
            </a:rPr>
            <a:t>Ειδικές Επιχορηγήσεις</a:t>
          </a:r>
        </a:p>
      </dsp:txBody>
      <dsp:txXfrm>
        <a:off x="5922128" y="4193928"/>
        <a:ext cx="1472562" cy="561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3FD9F-62FC-4895-BC0A-D4CA0A3B7241}">
      <dsp:nvSpPr>
        <dsp:cNvPr id="0" name=""/>
        <dsp:cNvSpPr/>
      </dsp:nvSpPr>
      <dsp:spPr>
        <a:xfrm>
          <a:off x="0" y="1072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C00000"/>
              </a:solidFill>
            </a:rPr>
            <a:t>Τομεακά και Περιφερειακά Επιχειρησιακά Προγράμματα</a:t>
          </a:r>
        </a:p>
      </dsp:txBody>
      <dsp:txXfrm>
        <a:off x="29838" y="30910"/>
        <a:ext cx="8904812" cy="551567"/>
      </dsp:txXfrm>
    </dsp:sp>
    <dsp:sp modelId="{E6BB6156-75E7-4008-AC32-F809D83B5B44}">
      <dsp:nvSpPr>
        <dsp:cNvPr id="0" name=""/>
        <dsp:cNvSpPr/>
      </dsp:nvSpPr>
      <dsp:spPr>
        <a:xfrm>
          <a:off x="0" y="626476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Ειδικά Αναπτυξιακά Προγράμματα: </a:t>
          </a:r>
          <a:r>
            <a:rPr lang="el-GR" sz="2400" b="1" kern="1200" dirty="0">
              <a:solidFill>
                <a:srgbClr val="C00000"/>
              </a:solidFill>
            </a:rPr>
            <a:t>ΑΝΤΩΝΗΣ ΤΡΙΤΣΗΣ</a:t>
          </a:r>
        </a:p>
      </dsp:txBody>
      <dsp:txXfrm>
        <a:off x="29838" y="656314"/>
        <a:ext cx="8904812" cy="551567"/>
      </dsp:txXfrm>
    </dsp:sp>
    <dsp:sp modelId="{823766FF-2A23-4897-B860-093F3B56C5FE}">
      <dsp:nvSpPr>
        <dsp:cNvPr id="0" name=""/>
        <dsp:cNvSpPr/>
      </dsp:nvSpPr>
      <dsp:spPr>
        <a:xfrm>
          <a:off x="0" y="1251881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Ειδικά Αναπτυξιακά Προγράμματα: </a:t>
          </a:r>
          <a:r>
            <a:rPr lang="el-GR" sz="2400" b="1" kern="1200" dirty="0">
              <a:solidFill>
                <a:srgbClr val="C00000"/>
              </a:solidFill>
            </a:rPr>
            <a:t>ΦΙΛΟΔΗΜΟΣ ΙΙ</a:t>
          </a:r>
        </a:p>
      </dsp:txBody>
      <dsp:txXfrm>
        <a:off x="29838" y="1281719"/>
        <a:ext cx="8904812" cy="551567"/>
      </dsp:txXfrm>
    </dsp:sp>
    <dsp:sp modelId="{DD2B48C9-846B-4040-A0C1-917BD5DE513F}">
      <dsp:nvSpPr>
        <dsp:cNvPr id="0" name=""/>
        <dsp:cNvSpPr/>
      </dsp:nvSpPr>
      <dsp:spPr>
        <a:xfrm>
          <a:off x="0" y="1877285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Εθνικό ΠΔΕ</a:t>
          </a:r>
        </a:p>
      </dsp:txBody>
      <dsp:txXfrm>
        <a:off x="29838" y="1907123"/>
        <a:ext cx="8904812" cy="551567"/>
      </dsp:txXfrm>
    </dsp:sp>
    <dsp:sp modelId="{81681126-23D0-43C2-8B0C-BB551AFF6B25}">
      <dsp:nvSpPr>
        <dsp:cNvPr id="0" name=""/>
        <dsp:cNvSpPr/>
      </dsp:nvSpPr>
      <dsp:spPr>
        <a:xfrm>
          <a:off x="0" y="2502690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Κεντρικοί Αυτοτελείς Πόροι</a:t>
          </a:r>
        </a:p>
      </dsp:txBody>
      <dsp:txXfrm>
        <a:off x="29838" y="2532528"/>
        <a:ext cx="8904812" cy="551567"/>
      </dsp:txXfrm>
    </dsp:sp>
    <dsp:sp modelId="{1790EA8B-24BB-44E7-A05F-B5A9271218E3}">
      <dsp:nvSpPr>
        <dsp:cNvPr id="0" name=""/>
        <dsp:cNvSpPr/>
      </dsp:nvSpPr>
      <dsp:spPr>
        <a:xfrm>
          <a:off x="0" y="3128094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Έκτακτες Επιχορηγήσεις και Προγραμματικές Συμβάσεις</a:t>
          </a:r>
        </a:p>
      </dsp:txBody>
      <dsp:txXfrm>
        <a:off x="29838" y="3157932"/>
        <a:ext cx="8904812" cy="551567"/>
      </dsp:txXfrm>
    </dsp:sp>
    <dsp:sp modelId="{1F4F3B16-B92B-4DEA-91CF-3C633741461F}">
      <dsp:nvSpPr>
        <dsp:cNvPr id="0" name=""/>
        <dsp:cNvSpPr/>
      </dsp:nvSpPr>
      <dsp:spPr>
        <a:xfrm>
          <a:off x="0" y="3824169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C00000"/>
              </a:solidFill>
            </a:rPr>
            <a:t>Ίδια Έσοδα</a:t>
          </a:r>
        </a:p>
      </dsp:txBody>
      <dsp:txXfrm>
        <a:off x="29838" y="3854007"/>
        <a:ext cx="8904812" cy="551567"/>
      </dsp:txXfrm>
    </dsp:sp>
    <dsp:sp modelId="{47E4C906-CF7B-44A1-A71C-ACEDA9595687}">
      <dsp:nvSpPr>
        <dsp:cNvPr id="0" name=""/>
        <dsp:cNvSpPr/>
      </dsp:nvSpPr>
      <dsp:spPr>
        <a:xfrm>
          <a:off x="0" y="4378903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C00000"/>
              </a:solidFill>
            </a:rPr>
            <a:t>Δανεισμός</a:t>
          </a:r>
        </a:p>
      </dsp:txBody>
      <dsp:txXfrm>
        <a:off x="29838" y="4408741"/>
        <a:ext cx="8904812" cy="551567"/>
      </dsp:txXfrm>
    </dsp:sp>
    <dsp:sp modelId="{CAD98F33-F6AB-4B2C-94A1-354C69F29642}">
      <dsp:nvSpPr>
        <dsp:cNvPr id="0" name=""/>
        <dsp:cNvSpPr/>
      </dsp:nvSpPr>
      <dsp:spPr>
        <a:xfrm>
          <a:off x="0" y="5004308"/>
          <a:ext cx="8964488" cy="611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Πράσινο Ταμείο, Ταμείο Αλληλεγγύης και Ταμείο Ανάκαμψης και Ανθεκτικότητας</a:t>
          </a:r>
          <a:r>
            <a:rPr lang="el-GR" sz="2000" b="1" kern="1200" dirty="0"/>
            <a:t>.</a:t>
          </a:r>
          <a:endParaRPr lang="en-GB" sz="2000" b="1" kern="1200" dirty="0"/>
        </a:p>
      </dsp:txBody>
      <dsp:txXfrm>
        <a:off x="29838" y="5034146"/>
        <a:ext cx="8904812" cy="551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5ACE4-786F-436C-9589-1F8D439237FC}">
      <dsp:nvSpPr>
        <dsp:cNvPr id="0" name=""/>
        <dsp:cNvSpPr/>
      </dsp:nvSpPr>
      <dsp:spPr>
        <a:xfrm>
          <a:off x="2873518" y="2705"/>
          <a:ext cx="5325755" cy="1293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/>
            <a:t>Υποχρεωτική καταβολή</a:t>
          </a:r>
          <a:endParaRPr lang="el-G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/>
            <a:t>Δε συνδέεται με παροχή συγκεκριμένης υπηρεσίας</a:t>
          </a:r>
          <a:endParaRPr lang="el-GR" sz="1800" b="1" kern="1200" dirty="0"/>
        </a:p>
      </dsp:txBody>
      <dsp:txXfrm>
        <a:off x="2873518" y="164341"/>
        <a:ext cx="4840848" cy="969813"/>
      </dsp:txXfrm>
    </dsp:sp>
    <dsp:sp modelId="{69BC8B65-B4D4-4A6A-9C43-FF10946B7E26}">
      <dsp:nvSpPr>
        <dsp:cNvPr id="0" name=""/>
        <dsp:cNvSpPr/>
      </dsp:nvSpPr>
      <dsp:spPr>
        <a:xfrm>
          <a:off x="225661" y="2705"/>
          <a:ext cx="2647856" cy="12930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Φόρος </a:t>
          </a:r>
          <a:endParaRPr lang="el-GR" sz="4000" kern="1200" dirty="0"/>
        </a:p>
      </dsp:txBody>
      <dsp:txXfrm>
        <a:off x="288784" y="65828"/>
        <a:ext cx="2521610" cy="1166839"/>
      </dsp:txXfrm>
    </dsp:sp>
    <dsp:sp modelId="{83F96044-5466-4516-B81E-275673772AE0}">
      <dsp:nvSpPr>
        <dsp:cNvPr id="0" name=""/>
        <dsp:cNvSpPr/>
      </dsp:nvSpPr>
      <dsp:spPr>
        <a:xfrm>
          <a:off x="2866479" y="1425098"/>
          <a:ext cx="5334631" cy="13440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/>
            <a:t>Μη υποχρεωτική καταβολή</a:t>
          </a:r>
          <a:endParaRPr lang="el-G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Συνδέεται με παροχή συγκεκριμένης υπηρεσίας στο δημότη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Το ύψος είναι ανάλογο του κόστους της υπηρεσίας</a:t>
          </a:r>
        </a:p>
      </dsp:txBody>
      <dsp:txXfrm>
        <a:off x="2866479" y="1593102"/>
        <a:ext cx="4830619" cy="1008024"/>
      </dsp:txXfrm>
    </dsp:sp>
    <dsp:sp modelId="{C9459BBD-092F-4220-A69D-E4971CC28220}">
      <dsp:nvSpPr>
        <dsp:cNvPr id="0" name=""/>
        <dsp:cNvSpPr/>
      </dsp:nvSpPr>
      <dsp:spPr>
        <a:xfrm>
          <a:off x="223825" y="1450572"/>
          <a:ext cx="2642653" cy="129308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/>
            <a:t>Τέλος </a:t>
          </a:r>
          <a:endParaRPr lang="el-GR" sz="4000" kern="1200" dirty="0"/>
        </a:p>
      </dsp:txBody>
      <dsp:txXfrm>
        <a:off x="286948" y="1513695"/>
        <a:ext cx="2516407" cy="1166839"/>
      </dsp:txXfrm>
    </dsp:sp>
    <dsp:sp modelId="{121E822D-63FE-4F6F-AAC4-64A58C994611}">
      <dsp:nvSpPr>
        <dsp:cNvPr id="0" name=""/>
        <dsp:cNvSpPr/>
      </dsp:nvSpPr>
      <dsp:spPr>
        <a:xfrm>
          <a:off x="2873518" y="2898440"/>
          <a:ext cx="5325755" cy="1293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/>
            <a:t>Υποχρεωτική καταβολή</a:t>
          </a:r>
          <a:endParaRPr lang="el-G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Συνδέεται με συγκεκριμένη υπηρεσία ανεξαρτήτως της χρήσεως αυτής από τον δημότη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100" kern="1200" dirty="0">
            <a:solidFill>
              <a:srgbClr val="002060"/>
            </a:solidFill>
          </a:endParaRPr>
        </a:p>
      </dsp:txBody>
      <dsp:txXfrm>
        <a:off x="2873518" y="3060076"/>
        <a:ext cx="4840848" cy="969813"/>
      </dsp:txXfrm>
    </dsp:sp>
    <dsp:sp modelId="{B2C55DB1-11D6-4AD8-9515-65EA453F74CC}">
      <dsp:nvSpPr>
        <dsp:cNvPr id="0" name=""/>
        <dsp:cNvSpPr/>
      </dsp:nvSpPr>
      <dsp:spPr>
        <a:xfrm>
          <a:off x="225661" y="2898440"/>
          <a:ext cx="2647856" cy="129308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/>
            <a:t>Δικαίωμα </a:t>
          </a:r>
          <a:endParaRPr lang="el-GR" sz="4000" kern="1200" dirty="0"/>
        </a:p>
      </dsp:txBody>
      <dsp:txXfrm>
        <a:off x="288784" y="2961563"/>
        <a:ext cx="2521610" cy="1166839"/>
      </dsp:txXfrm>
    </dsp:sp>
    <dsp:sp modelId="{B65E076E-132F-4FAA-B662-49ECD44820B7}">
      <dsp:nvSpPr>
        <dsp:cNvPr id="0" name=""/>
        <dsp:cNvSpPr/>
      </dsp:nvSpPr>
      <dsp:spPr>
        <a:xfrm>
          <a:off x="2873518" y="4320833"/>
          <a:ext cx="5325755" cy="1293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/>
            <a:t>Υποχρεωτική καταβολή</a:t>
          </a:r>
          <a:endParaRPr lang="el-G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/>
            <a:t>Συνδέεται με παροχή συγκεκριμένης υπηρεσίας στο δημότη</a:t>
          </a:r>
          <a:endParaRPr lang="el-G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/>
            <a:t>Η υπηρεσία αντιστοιχεί σε μεγαλύτερη αξία από το ποσό της εισφοράς</a:t>
          </a:r>
          <a:endParaRPr lang="el-GR" sz="1400" b="1" kern="1200" dirty="0"/>
        </a:p>
      </dsp:txBody>
      <dsp:txXfrm>
        <a:off x="2873518" y="4482469"/>
        <a:ext cx="4840848" cy="969813"/>
      </dsp:txXfrm>
    </dsp:sp>
    <dsp:sp modelId="{F1507F56-3B1B-4EE9-BA53-B7FC1511B0F3}">
      <dsp:nvSpPr>
        <dsp:cNvPr id="0" name=""/>
        <dsp:cNvSpPr/>
      </dsp:nvSpPr>
      <dsp:spPr>
        <a:xfrm>
          <a:off x="225661" y="4320833"/>
          <a:ext cx="2647856" cy="12930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/>
            <a:t>Εισφορά</a:t>
          </a:r>
          <a:endParaRPr lang="el-GR" sz="4000" kern="1200" dirty="0"/>
        </a:p>
      </dsp:txBody>
      <dsp:txXfrm>
        <a:off x="288784" y="4383956"/>
        <a:ext cx="2521610" cy="116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9C972-EA51-4FEB-A1F6-F979C77E7241}">
      <dsp:nvSpPr>
        <dsp:cNvPr id="0" name=""/>
        <dsp:cNvSpPr/>
      </dsp:nvSpPr>
      <dsp:spPr>
        <a:xfrm>
          <a:off x="1816142" y="-89991"/>
          <a:ext cx="5353906" cy="4778629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Στον καθορισμό φορολογικών συντελεστών εντός οριοθετημένου εύρους</a:t>
          </a:r>
          <a:endParaRPr lang="el-GR" sz="1800" kern="1200" dirty="0"/>
        </a:p>
      </dsp:txBody>
      <dsp:txXfrm>
        <a:off x="4560656" y="623958"/>
        <a:ext cx="1816503" cy="1109324"/>
      </dsp:txXfrm>
    </dsp:sp>
    <dsp:sp modelId="{54D32E7F-EBCB-4FE8-8084-862B200F5DCC}">
      <dsp:nvSpPr>
        <dsp:cNvPr id="0" name=""/>
        <dsp:cNvSpPr/>
      </dsp:nvSpPr>
      <dsp:spPr>
        <a:xfrm>
          <a:off x="2100871" y="242091"/>
          <a:ext cx="5122097" cy="4563254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Στη δυνητικότητα επιβολής τελών</a:t>
          </a:r>
          <a:endParaRPr lang="el-GR" sz="2000" kern="1200" dirty="0">
            <a:solidFill>
              <a:schemeClr val="bg1"/>
            </a:solidFill>
          </a:endParaRPr>
        </a:p>
      </dsp:txBody>
      <dsp:txXfrm>
        <a:off x="5448527" y="2306420"/>
        <a:ext cx="1524433" cy="1146246"/>
      </dsp:txXfrm>
    </dsp:sp>
    <dsp:sp modelId="{5D94B514-4132-40A5-B34B-A628BC08F49C}">
      <dsp:nvSpPr>
        <dsp:cNvPr id="0" name=""/>
        <dsp:cNvSpPr/>
      </dsp:nvSpPr>
      <dsp:spPr>
        <a:xfrm>
          <a:off x="2389669" y="523065"/>
          <a:ext cx="3931636" cy="3931636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100" kern="1200" dirty="0"/>
        </a:p>
      </dsp:txBody>
      <dsp:txXfrm>
        <a:off x="3653410" y="3471793"/>
        <a:ext cx="1404156" cy="842493"/>
      </dsp:txXfrm>
    </dsp:sp>
    <dsp:sp modelId="{00ECE69A-8D61-46E0-BB71-99330558E319}">
      <dsp:nvSpPr>
        <dsp:cNvPr id="0" name=""/>
        <dsp:cNvSpPr/>
      </dsp:nvSpPr>
      <dsp:spPr>
        <a:xfrm>
          <a:off x="2389669" y="523065"/>
          <a:ext cx="3931636" cy="3931636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900" kern="1200" dirty="0"/>
        </a:p>
      </dsp:txBody>
      <dsp:txXfrm>
        <a:off x="2576890" y="2301663"/>
        <a:ext cx="1170130" cy="987589"/>
      </dsp:txXfrm>
    </dsp:sp>
    <dsp:sp modelId="{CB0A3657-A513-46E1-963F-0E5EA8B0BBBE}">
      <dsp:nvSpPr>
        <dsp:cNvPr id="0" name=""/>
        <dsp:cNvSpPr/>
      </dsp:nvSpPr>
      <dsp:spPr>
        <a:xfrm>
          <a:off x="2389669" y="523065"/>
          <a:ext cx="3931636" cy="3931636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500" kern="1200" dirty="0"/>
        </a:p>
      </dsp:txBody>
      <dsp:txXfrm>
        <a:off x="2963033" y="1122172"/>
        <a:ext cx="1333948" cy="91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0.84495</cdr:x>
      <cdr:y>0.11405</cdr:y>
    </cdr:from>
    <cdr:to>
      <cdr:x>0.99907</cdr:x>
      <cdr:y>0.26032</cdr:y>
    </cdr:to>
    <cdr:sp macro="" textlink="">
      <cdr:nvSpPr>
        <cdr:cNvPr id="2" name="Ορθογώνιο 1"/>
        <cdr:cNvSpPr/>
      </cdr:nvSpPr>
      <cdr:spPr>
        <a:xfrm xmlns:a="http://schemas.openxmlformats.org/drawingml/2006/main">
          <a:off x="8683951" y="605101"/>
          <a:ext cx="1584000" cy="7760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7800000"/>
          </a:lightRig>
        </a:scene3d>
        <a:sp3d xmlns:a="http://schemas.openxmlformats.org/drawingml/2006/main">
          <a:bevelT w="139700" h="139700"/>
        </a:sp3d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2000" b="1" baseline="0">
              <a:solidFill>
                <a:srgbClr val="C00000"/>
              </a:solidFill>
            </a:rPr>
            <a:t>12,6%</a:t>
          </a:r>
        </a:p>
        <a:p xmlns:a="http://schemas.openxmlformats.org/drawingml/2006/main">
          <a:pPr algn="ctr"/>
          <a:r>
            <a:rPr lang="el-GR" sz="1100" b="0" baseline="0">
              <a:solidFill>
                <a:schemeClr val="accent1">
                  <a:lumMod val="50000"/>
                </a:schemeClr>
              </a:solidFill>
            </a:rPr>
            <a:t>Απορρόφηση</a:t>
          </a:r>
          <a:r>
            <a:rPr lang="el-GR" sz="1100" b="1" baseline="0">
              <a:solidFill>
                <a:schemeClr val="accent1">
                  <a:lumMod val="50000"/>
                </a:schemeClr>
              </a:solidFill>
            </a:rPr>
            <a:t> 2020</a:t>
          </a:r>
        </a:p>
        <a:p xmlns:a="http://schemas.openxmlformats.org/drawingml/2006/main">
          <a:pPr algn="ctr"/>
          <a:r>
            <a:rPr lang="el-GR" sz="1600" b="1" baseline="0">
              <a:solidFill>
                <a:schemeClr val="accent1">
                  <a:lumMod val="50000"/>
                </a:schemeClr>
              </a:solidFill>
            </a:rPr>
            <a:t>446 εκατ. €</a:t>
          </a:r>
          <a:endParaRPr lang="el-GR" sz="1400" b="1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0.8329</cdr:x>
      <cdr:y>0.40395</cdr:y>
    </cdr:from>
    <cdr:to>
      <cdr:x>0.99907</cdr:x>
      <cdr:y>0.58348</cdr:y>
    </cdr:to>
    <cdr:sp macro="" textlink="">
      <cdr:nvSpPr>
        <cdr:cNvPr id="3" name="Ορθογώνιο 2"/>
        <cdr:cNvSpPr/>
      </cdr:nvSpPr>
      <cdr:spPr>
        <a:xfrm xmlns:a="http://schemas.openxmlformats.org/drawingml/2006/main">
          <a:off x="8560126" y="2143126"/>
          <a:ext cx="1707825" cy="952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7800000"/>
          </a:lightRig>
        </a:scene3d>
        <a:sp3d xmlns:a="http://schemas.openxmlformats.org/drawingml/2006/main">
          <a:bevelT w="139700" h="139700"/>
        </a:sp3d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2000" b="1" baseline="0">
              <a:solidFill>
                <a:srgbClr val="C00000"/>
              </a:solidFill>
            </a:rPr>
            <a:t>14,2%</a:t>
          </a:r>
        </a:p>
        <a:p xmlns:a="http://schemas.openxmlformats.org/drawingml/2006/main">
          <a:pPr algn="ctr"/>
          <a:r>
            <a:rPr lang="el-GR" sz="1100" b="0" baseline="0">
              <a:solidFill>
                <a:schemeClr val="accent1">
                  <a:lumMod val="50000"/>
                </a:schemeClr>
              </a:solidFill>
            </a:rPr>
            <a:t>Απορρόφηση</a:t>
          </a:r>
          <a:r>
            <a:rPr lang="el-GR" sz="1100" b="1" baseline="0">
              <a:solidFill>
                <a:schemeClr val="accent1">
                  <a:lumMod val="50000"/>
                </a:schemeClr>
              </a:solidFill>
            </a:rPr>
            <a:t> 2019</a:t>
          </a:r>
        </a:p>
        <a:p xmlns:a="http://schemas.openxmlformats.org/drawingml/2006/main">
          <a:pPr algn="ctr"/>
          <a:r>
            <a:rPr lang="el-GR" sz="1600" b="1" baseline="0">
              <a:solidFill>
                <a:schemeClr val="accent1">
                  <a:lumMod val="50000"/>
                </a:schemeClr>
              </a:solidFill>
            </a:rPr>
            <a:t>440 εκατ. €</a:t>
          </a:r>
          <a:endParaRPr lang="el-GR" sz="1400" b="1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0.84371</cdr:x>
      <cdr:y>0.69659</cdr:y>
    </cdr:from>
    <cdr:to>
      <cdr:x>0.99784</cdr:x>
      <cdr:y>0.87074</cdr:y>
    </cdr:to>
    <cdr:sp macro="" textlink="">
      <cdr:nvSpPr>
        <cdr:cNvPr id="4" name="Ορθογώνιο 3"/>
        <cdr:cNvSpPr/>
      </cdr:nvSpPr>
      <cdr:spPr>
        <a:xfrm xmlns:a="http://schemas.openxmlformats.org/drawingml/2006/main">
          <a:off x="8671252" y="3695700"/>
          <a:ext cx="1584000" cy="9239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7800000"/>
          </a:lightRig>
        </a:scene3d>
        <a:sp3d xmlns:a="http://schemas.openxmlformats.org/drawingml/2006/main">
          <a:bevelT w="139700" h="139700"/>
        </a:sp3d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2000" b="1" baseline="0">
              <a:solidFill>
                <a:srgbClr val="C00000"/>
              </a:solidFill>
            </a:rPr>
            <a:t>12,3%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100" b="0" baseline="0">
              <a:solidFill>
                <a:schemeClr val="accent1">
                  <a:lumMod val="50000"/>
                </a:schemeClr>
              </a:solidFill>
            </a:rPr>
            <a:t>Απορρόφηση</a:t>
          </a:r>
          <a:r>
            <a:rPr lang="el-GR" sz="1100" b="1" baseline="0">
              <a:solidFill>
                <a:schemeClr val="accent1">
                  <a:lumMod val="50000"/>
                </a:schemeClr>
              </a:solidFill>
            </a:rPr>
            <a:t> 2018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1" baseline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264 εκατ. €</a:t>
          </a:r>
          <a:endParaRPr lang="el-GR" sz="1600">
            <a:solidFill>
              <a:schemeClr val="accent1">
                <a:lumMod val="50000"/>
              </a:schemeClr>
            </a:solidFill>
            <a:effectLst/>
          </a:endParaRPr>
        </a:p>
        <a:p xmlns:a="http://schemas.openxmlformats.org/drawingml/2006/main">
          <a:pPr algn="ctr"/>
          <a:endParaRPr lang="el-GR" sz="1050" b="1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21A4C-E87A-4C00-AE14-DAFB841231DC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47F2-C287-4A1C-801C-3A16EC07E1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12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>
            <a:extLst>
              <a:ext uri="{FF2B5EF4-FFF2-40B4-BE49-F238E27FC236}">
                <a16:creationId xmlns:a16="http://schemas.microsoft.com/office/drawing/2014/main" id="{F865EE03-2FA6-4753-9C08-97ECF34516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- Θέση σημειώσεων">
            <a:extLst>
              <a:ext uri="{FF2B5EF4-FFF2-40B4-BE49-F238E27FC236}">
                <a16:creationId xmlns:a16="http://schemas.microsoft.com/office/drawing/2014/main" id="{355A5148-739F-4DA3-8CCA-C664B35DB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3 - Θέση αριθμού διαφάνειας">
            <a:extLst>
              <a:ext uri="{FF2B5EF4-FFF2-40B4-BE49-F238E27FC236}">
                <a16:creationId xmlns:a16="http://schemas.microsoft.com/office/drawing/2014/main" id="{89CB0233-C2E4-47DD-8A5C-7F84B23FC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F203A0-9426-4CB8-BB05-88553CACD644}" type="slidenum">
              <a:rPr lang="el-GR" altLang="en-US" smtClean="0">
                <a:latin typeface="Calibri" panose="020F0502020204030204" pitchFamily="34" charset="0"/>
              </a:rPr>
              <a:pPr/>
              <a:t>1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625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7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6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83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014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646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943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593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86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747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30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247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629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606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1724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69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113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693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66838" y="685800"/>
            <a:ext cx="4124325" cy="309403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76672" y="3851920"/>
            <a:ext cx="5904656" cy="49685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47F2-C287-4A1C-801C-3A16EC07E19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9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3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67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7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35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6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30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89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3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73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3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33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82CE-964F-4E3F-ADBF-B8290DA036C4}" type="datetimeFigureOut">
              <a:rPr lang="el-GR" smtClean="0"/>
              <a:pPr/>
              <a:t>16/5/2021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1920-F4CA-4BBF-9058-9E4EE33E11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0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.tryposkoufis@ypes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ktripok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>
            <a:extLst>
              <a:ext uri="{FF2B5EF4-FFF2-40B4-BE49-F238E27FC236}">
                <a16:creationId xmlns:a16="http://schemas.microsoft.com/office/drawing/2014/main" id="{EA2683F5-4F3F-4F3C-929C-BA7AFC40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39" y="1840660"/>
            <a:ext cx="7918450" cy="13723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sz="3600" b="1" dirty="0">
                <a:latin typeface="+mn-lt"/>
              </a:rPr>
              <a:t>ΧΡΗΜΑΤΟΔΟΤΗΣΗ ΕΛΛΗΝΙΚΗΣ ΤΟΠΙΚΗΣ ΚΑΙ ΠΕΡΙΦΕΡΕΙΑΚΗΣ ΑΥΤΟΔΙΟΙΚΗΣΗΣ</a:t>
            </a:r>
            <a:br>
              <a:rPr lang="el-GR" altLang="en-US" sz="3600" b="1" dirty="0">
                <a:latin typeface="+mn-lt"/>
              </a:rPr>
            </a:br>
            <a:r>
              <a:rPr lang="el-GR" altLang="en-US" sz="3600" b="1" dirty="0">
                <a:latin typeface="+mn-lt"/>
              </a:rPr>
              <a:t> ΔΗΜΟΣΙΟΝΟΜΙΚΗ ΑΠΟΚΕΝΤΡΩΣΗ </a:t>
            </a:r>
            <a:br>
              <a:rPr lang="el-GR" altLang="el-GR" sz="3600" b="1" dirty="0">
                <a:latin typeface="+mn-lt"/>
              </a:rPr>
            </a:br>
            <a:endParaRPr lang="el-GR" altLang="el-GR" sz="3600" b="1" dirty="0">
              <a:latin typeface="+mn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555680-EA6C-4842-967E-D281B4134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23" y="3849687"/>
            <a:ext cx="8668727" cy="641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Τμήμα Αναπτυξιακών και Περιφερειακών Πολιτικών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678E3B50-032D-41A4-83CE-5E2BF5D14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7384"/>
            <a:ext cx="9180512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ΟΙΚΟΝΟΜΙΚΑ ΤΗΣ ΤΟΠΙΚΗΣ ΚΑΙ ΤΗΣ ΠΕΡΙΦΕΡΕΙΑΚΗΣ ΑΥΤΟΔΙΟΙΚΗΣΗΣ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ADE5BE9E-F898-43A4-BFF9-6AAF0B0C7356}"/>
              </a:ext>
            </a:extLst>
          </p:cNvPr>
          <p:cNvSpPr txBox="1">
            <a:spLocks/>
          </p:cNvSpPr>
          <p:nvPr/>
        </p:nvSpPr>
        <p:spPr bwMode="auto">
          <a:xfrm>
            <a:off x="763588" y="4837113"/>
            <a:ext cx="73374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Εισηγητής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Κώστας Τρυποσκούφης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Υπουργείο  Εσωτερικών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Διεύθυνση Οικονομικών Τοπικής Αυτοδιοίκησης (ΔΟΙΚΤΑ)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hlinkClick r:id="rId3"/>
              </a:rPr>
              <a:t>k.tryposkoufis@ypes.gr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/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hlinkClick r:id="rId4"/>
              </a:rPr>
              <a:t>ktripok@gmail.com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1270" name="Εικόνα 5">
            <a:extLst>
              <a:ext uri="{FF2B5EF4-FFF2-40B4-BE49-F238E27FC236}">
                <a16:creationId xmlns:a16="http://schemas.microsoft.com/office/drawing/2014/main" id="{A56049DC-7C4F-4093-8230-A8B387E8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9"/>
          <a:stretch>
            <a:fillRect/>
          </a:stretch>
        </p:blipFill>
        <p:spPr bwMode="auto">
          <a:xfrm>
            <a:off x="7596188" y="6338888"/>
            <a:ext cx="12747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ΚΑΠ δήμων </a:t>
            </a:r>
            <a:r>
              <a:rPr lang="el-GR" sz="3200" b="1" dirty="0">
                <a:solidFill>
                  <a:schemeClr val="bg2"/>
                </a:solidFill>
              </a:rPr>
              <a:t>(κατανομή από το ΥΠΕΣ)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16624"/>
          </a:xfrm>
        </p:spPr>
        <p:txBody>
          <a:bodyPr>
            <a:noAutofit/>
          </a:bodyPr>
          <a:lstStyle/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Για κάλυψη λειτουργικών και λοιπών γενικών δαπανών των δήμων (</a:t>
            </a:r>
            <a:r>
              <a:rPr lang="el-GR" sz="2400" b="1" dirty="0">
                <a:solidFill>
                  <a:srgbClr val="C00000"/>
                </a:solidFill>
                <a:ea typeface="Times New Roman"/>
              </a:rPr>
              <a:t>τακτική κατανομή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)</a:t>
            </a:r>
          </a:p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Λοιπές </a:t>
            </a:r>
            <a:r>
              <a:rPr lang="el-GR" sz="2400" b="1" dirty="0">
                <a:solidFill>
                  <a:srgbClr val="C00000"/>
                </a:solidFill>
                <a:ea typeface="Times New Roman"/>
              </a:rPr>
              <a:t>ειδικές κατανομές 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για κάλυψη δαπανών συγκεκριμένων δημοτικών υπηρεσιών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Λειτουργικά έξοδα σχολείων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Λειτουργία εργοστασίων αφαλάτωσης ύδατος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Μισθώματα ακινήτων σχολικών μονάδων και υπηρεσιών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Σίτιση μαθητών μουσικών σχολείων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Μισθοδοσία προσωπικού καθαριότητας σχολικών μονάδων</a:t>
            </a:r>
          </a:p>
          <a:p>
            <a:pPr marL="457200" marR="116840" lvl="0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i="1" dirty="0">
                <a:solidFill>
                  <a:schemeClr val="tx1"/>
                </a:solidFill>
                <a:ea typeface="Times New Roman"/>
              </a:rPr>
              <a:t>Για την </a:t>
            </a:r>
            <a:r>
              <a:rPr lang="el-GR" sz="2400" b="1" i="1" dirty="0">
                <a:solidFill>
                  <a:schemeClr val="tx1"/>
                </a:solidFill>
                <a:ea typeface="Times New Roman"/>
              </a:rPr>
              <a:t>κάλυψη επενδυτικών δαπανών - </a:t>
            </a:r>
            <a:r>
              <a:rPr lang="el-GR" sz="2400" b="1" i="1" dirty="0">
                <a:solidFill>
                  <a:srgbClr val="C00000"/>
                </a:solidFill>
                <a:ea typeface="Times New Roman"/>
              </a:rPr>
              <a:t>ΣΑΤΑ</a:t>
            </a:r>
            <a:r>
              <a:rPr lang="el-GR" sz="2400" b="1" i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el-GR" sz="2000" i="1" dirty="0">
                <a:solidFill>
                  <a:schemeClr val="tx1"/>
                </a:solidFill>
                <a:ea typeface="Times New Roman"/>
              </a:rPr>
              <a:t>(έως 1/3 ΦΕΦΝΠ)</a:t>
            </a:r>
            <a:endParaRPr lang="el-GR" sz="2400" i="1" dirty="0">
              <a:solidFill>
                <a:schemeClr val="tx1"/>
              </a:solidFill>
              <a:ea typeface="Times New Roman"/>
            </a:endParaRP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i="1" dirty="0">
                <a:solidFill>
                  <a:schemeClr val="tx1"/>
                </a:solidFill>
              </a:rPr>
              <a:t>Τακτική κατανομή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i="1" dirty="0">
                <a:solidFill>
                  <a:schemeClr val="tx1"/>
                </a:solidFill>
              </a:rPr>
              <a:t>Ειδικές κατανομές για την επισκευή και συντήρηση σχολικών κτιρίων και την πυροπροστασία.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8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ΚΑΠ δήμων </a:t>
            </a:r>
            <a:r>
              <a:rPr lang="el-GR" sz="3200" b="1" dirty="0">
                <a:solidFill>
                  <a:schemeClr val="bg1">
                    <a:lumMod val="95000"/>
                  </a:schemeClr>
                </a:solidFill>
              </a:rPr>
              <a:t>(σχήμα κατανομών)</a:t>
            </a:r>
          </a:p>
        </p:txBody>
      </p:sp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3027052972"/>
              </p:ext>
            </p:extLst>
          </p:nvPr>
        </p:nvGraphicFramePr>
        <p:xfrm>
          <a:off x="539552" y="1484784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209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Πηγές εσόδων ΚΑΠ περιφερειών</a:t>
            </a:r>
            <a:br>
              <a:rPr lang="el-GR" sz="3600" b="1" dirty="0">
                <a:solidFill>
                  <a:schemeClr val="bg1"/>
                </a:solidFill>
              </a:rPr>
            </a:br>
            <a:r>
              <a:rPr lang="el-GR" sz="2200" b="1" dirty="0">
                <a:solidFill>
                  <a:schemeClr val="bg1"/>
                </a:solidFill>
              </a:rPr>
              <a:t>(άρθρο 260 του ν. 3852/2010)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052737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marL="457200" marR="116840" indent="-4572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  <a:cs typeface="Calibri"/>
              </a:rPr>
              <a:t>Φόρος Εισοδήματος Φυσικών και Νομικών Προσώπων </a:t>
            </a:r>
            <a:r>
              <a:rPr lang="el-GR" sz="2400" b="1" dirty="0">
                <a:solidFill>
                  <a:srgbClr val="C00000"/>
                </a:solidFill>
                <a:ea typeface="Times New Roman"/>
                <a:cs typeface="Calibri"/>
              </a:rPr>
              <a:t>(Φ.Ε.Φ.Ν.Π.) </a:t>
            </a:r>
            <a:r>
              <a:rPr lang="el-GR" sz="2400" dirty="0">
                <a:solidFill>
                  <a:schemeClr val="tx1"/>
                </a:solidFill>
                <a:ea typeface="Times New Roman"/>
                <a:cs typeface="Calibri"/>
              </a:rPr>
              <a:t>σε ποσοστό </a:t>
            </a:r>
            <a:r>
              <a:rPr lang="el-GR" sz="2400" b="1" dirty="0">
                <a:solidFill>
                  <a:srgbClr val="C00000"/>
                </a:solidFill>
                <a:ea typeface="Times New Roman"/>
                <a:cs typeface="Calibri"/>
              </a:rPr>
              <a:t>4,20%</a:t>
            </a:r>
            <a:r>
              <a:rPr lang="el-GR" sz="2400" dirty="0">
                <a:solidFill>
                  <a:schemeClr val="tx1"/>
                </a:solidFill>
                <a:ea typeface="Times New Roman"/>
                <a:cs typeface="Calibri"/>
              </a:rPr>
              <a:t> επί των συνολικών ετήσιων εισπράξεων του φόρου αυτού,</a:t>
            </a:r>
            <a:endParaRPr lang="el-GR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116840" indent="-4572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  <a:cs typeface="Calibri"/>
              </a:rPr>
              <a:t>Φόρος Προστιθέμενης Αξίας </a:t>
            </a:r>
            <a:r>
              <a:rPr lang="el-GR" sz="2400" b="1" dirty="0">
                <a:solidFill>
                  <a:srgbClr val="C00000"/>
                </a:solidFill>
                <a:ea typeface="Times New Roman"/>
                <a:cs typeface="Calibri"/>
              </a:rPr>
              <a:t>(Φ.Π.Α.) </a:t>
            </a:r>
            <a:r>
              <a:rPr lang="el-GR" sz="2400" dirty="0">
                <a:solidFill>
                  <a:schemeClr val="tx1"/>
                </a:solidFill>
                <a:ea typeface="Times New Roman"/>
                <a:cs typeface="Calibri"/>
              </a:rPr>
              <a:t>σε ποσοστό </a:t>
            </a:r>
            <a:r>
              <a:rPr lang="el-GR" sz="2400" b="1" dirty="0">
                <a:solidFill>
                  <a:srgbClr val="C00000"/>
                </a:solidFill>
                <a:ea typeface="Times New Roman"/>
                <a:cs typeface="Calibri"/>
              </a:rPr>
              <a:t>4%</a:t>
            </a:r>
            <a:r>
              <a:rPr lang="el-GR" sz="2400" dirty="0">
                <a:solidFill>
                  <a:schemeClr val="tx1"/>
                </a:solidFill>
                <a:ea typeface="Times New Roman"/>
                <a:cs typeface="Calibri"/>
              </a:rPr>
              <a:t> επί των συνολικών ετήσιων εισπράξεων του φόρου αυτού.</a:t>
            </a:r>
          </a:p>
          <a:p>
            <a:pPr marR="116840">
              <a:lnSpc>
                <a:spcPct val="115000"/>
              </a:lnSpc>
              <a:spcAft>
                <a:spcPts val="600"/>
              </a:spcAft>
              <a:tabLst>
                <a:tab pos="1524000" algn="l"/>
              </a:tabLst>
            </a:pPr>
            <a:endParaRPr lang="el-GR" sz="2400" i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R="116840">
              <a:lnSpc>
                <a:spcPct val="115000"/>
              </a:lnSpc>
              <a:spcAft>
                <a:spcPts val="600"/>
              </a:spcAft>
              <a:tabLst>
                <a:tab pos="1524000" algn="l"/>
              </a:tabLst>
            </a:pPr>
            <a:r>
              <a:rPr lang="el-GR" sz="2400" i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Παρατηρήσεις</a:t>
            </a:r>
          </a:p>
          <a:p>
            <a:pPr marL="457200" marR="11684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1524000" algn="l"/>
              </a:tabLst>
            </a:pPr>
            <a:r>
              <a:rPr lang="el-GR" sz="2400" i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Για την </a:t>
            </a:r>
            <a:r>
              <a:rPr lang="el-GR" sz="2400" b="1" i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κατανομή</a:t>
            </a:r>
            <a:r>
              <a:rPr lang="el-GR" sz="2400" i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τους στις 13 περιφέρειες εφαρμόζονται τα κριτήρια του άρθρου 259 παρ. 4 για τους δήμους + η ανάγκη άμβλυνσης των περιφερειακών ανισοτήτων.</a:t>
            </a:r>
          </a:p>
          <a:p>
            <a:pPr marL="457200" marR="11684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1524000" algn="l"/>
              </a:tabLst>
            </a:pPr>
            <a:r>
              <a:rPr lang="el-GR" sz="2400" i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Ο κύκλος της κατανομής είναι ίδιος με εκείνον των δήμων</a:t>
            </a:r>
          </a:p>
          <a:p>
            <a:pPr marL="457200" marR="116840" indent="-4572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endParaRPr lang="el-GR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6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ΚΑΠ περιφερειών </a:t>
            </a:r>
            <a:r>
              <a:rPr lang="el-GR" sz="3200" b="1" dirty="0">
                <a:solidFill>
                  <a:schemeClr val="bg2"/>
                </a:solidFill>
              </a:rPr>
              <a:t>(κατανομή από το ΥΠΕΣ)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16624"/>
          </a:xfrm>
        </p:spPr>
        <p:txBody>
          <a:bodyPr>
            <a:noAutofit/>
          </a:bodyPr>
          <a:lstStyle/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Για κάλυψη λειτουργικών και λοιπών γενικών δαπανών των δήμων (</a:t>
            </a:r>
            <a:r>
              <a:rPr lang="el-GR" sz="2400" b="1" dirty="0">
                <a:solidFill>
                  <a:srgbClr val="C00000"/>
                </a:solidFill>
                <a:ea typeface="Times New Roman"/>
              </a:rPr>
              <a:t>τακτική κατανομή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)</a:t>
            </a:r>
          </a:p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Λοιπές </a:t>
            </a:r>
            <a:r>
              <a:rPr lang="el-GR" sz="2400" b="1" dirty="0">
                <a:solidFill>
                  <a:srgbClr val="C00000"/>
                </a:solidFill>
                <a:ea typeface="Times New Roman"/>
              </a:rPr>
              <a:t>ειδικές κατανομές 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για κάλυψη δαπανών συγκεκριμένων δημοτικών υπηρεσιών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Διατροφικό  Επίδομα  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Μεταφορά Μαθητών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Πρόγραμμα Δακοκτονίας</a:t>
            </a: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Κάλυψη αναγκών του Προγράμματος «Ολοκληρωμένο Σύστημα Διαχείρισης και Ελέγχου – ΟΣΔΕ»</a:t>
            </a:r>
          </a:p>
          <a:p>
            <a:pPr marL="457200" marR="116840" lvl="0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i="1" dirty="0">
                <a:solidFill>
                  <a:schemeClr val="tx1"/>
                </a:solidFill>
                <a:ea typeface="Times New Roman"/>
              </a:rPr>
              <a:t>Για την </a:t>
            </a:r>
            <a:r>
              <a:rPr lang="el-GR" sz="2400" b="1" i="1" dirty="0">
                <a:solidFill>
                  <a:schemeClr val="tx1"/>
                </a:solidFill>
                <a:ea typeface="Times New Roman"/>
              </a:rPr>
              <a:t>κάλυψη επενδυτικών δαπανών - </a:t>
            </a:r>
            <a:r>
              <a:rPr lang="el-GR" sz="2400" b="1" i="1" dirty="0">
                <a:solidFill>
                  <a:srgbClr val="C00000"/>
                </a:solidFill>
                <a:ea typeface="Times New Roman"/>
              </a:rPr>
              <a:t>ΣΑΤΑ</a:t>
            </a:r>
            <a:r>
              <a:rPr lang="el-GR" sz="2400" b="1" i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el-GR" sz="2000" i="1" dirty="0">
                <a:solidFill>
                  <a:schemeClr val="tx1"/>
                </a:solidFill>
                <a:ea typeface="Times New Roman"/>
              </a:rPr>
              <a:t>(έως 1/3 ΦΕΦΝΠ)</a:t>
            </a:r>
            <a:endParaRPr lang="el-GR" sz="2400" i="1" dirty="0">
              <a:solidFill>
                <a:schemeClr val="tx1"/>
              </a:solidFill>
              <a:ea typeface="Times New Roman"/>
            </a:endParaRPr>
          </a:p>
          <a:p>
            <a:pPr marL="914400" marR="116840" lvl="1" indent="-457200" algn="l">
              <a:buFont typeface="+mj-lt"/>
              <a:buAutoNum type="arabicParenR"/>
              <a:tabLst>
                <a:tab pos="1524000" algn="l"/>
              </a:tabLst>
            </a:pPr>
            <a:r>
              <a:rPr lang="el-GR" sz="2400" i="1" dirty="0">
                <a:solidFill>
                  <a:schemeClr val="tx1"/>
                </a:solidFill>
              </a:rPr>
              <a:t>Βελτίωση, συντήρηση και αποκατάσταση περιφερειακού οδικού δικτύου αρμοδιότητας Περιφερειών</a:t>
            </a:r>
          </a:p>
          <a:p>
            <a:pPr marL="457200" indent="-457200" algn="l">
              <a:buFont typeface="+mj-lt"/>
              <a:buAutoNum type="arabicParenR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5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Περιορισμοί στον υπολογισμό των ετήσιων ΚΑΠ</a:t>
            </a:r>
            <a:endParaRPr lang="el-GR" sz="3200" b="1" dirty="0">
              <a:solidFill>
                <a:schemeClr val="bg2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16624"/>
          </a:xfrm>
        </p:spPr>
        <p:txBody>
          <a:bodyPr>
            <a:noAutofit/>
          </a:bodyPr>
          <a:lstStyle/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b="1" dirty="0">
                <a:solidFill>
                  <a:srgbClr val="C00000"/>
                </a:solidFill>
                <a:ea typeface="Times New Roman"/>
              </a:rPr>
              <a:t>ΠΛΑΦΟΝ: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 Το συνολικό ποσό που μεταβιβάζεται κατ’ έτος, μέσω των Κεντρικών Αυτοτελών Πόρων, στους Δήμους και τις Περιφέρειες δεν μπορεί να υπερβαίνει τα </a:t>
            </a:r>
            <a:r>
              <a:rPr lang="el-GR" sz="2400" b="1" dirty="0">
                <a:solidFill>
                  <a:srgbClr val="C00000"/>
                </a:solidFill>
                <a:ea typeface="Times New Roman"/>
              </a:rPr>
              <a:t>3.400.000.000 € 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(άρθρο 80Α§2 του ν. 4472/2017).</a:t>
            </a:r>
          </a:p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Times New Roman"/>
              </a:rPr>
              <a:t>Με τη μεταφορά της αρμοδιότητας της πληρωμής των </a:t>
            </a:r>
            <a:r>
              <a:rPr lang="el-GR" sz="2400" dirty="0" err="1">
                <a:solidFill>
                  <a:schemeClr val="tx1"/>
                </a:solidFill>
                <a:ea typeface="Times New Roman"/>
              </a:rPr>
              <a:t>προνοιακών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 επιδομάτων από την Τοπική Αυτοδιοίκηση  στον Οργανισμό </a:t>
            </a:r>
            <a:r>
              <a:rPr lang="el-GR" sz="2400" dirty="0" err="1">
                <a:solidFill>
                  <a:schemeClr val="tx1"/>
                </a:solidFill>
                <a:ea typeface="Times New Roman"/>
              </a:rPr>
              <a:t>Προνοιακών</a:t>
            </a:r>
            <a:r>
              <a:rPr lang="el-GR" sz="2400" dirty="0">
                <a:solidFill>
                  <a:schemeClr val="tx1"/>
                </a:solidFill>
                <a:ea typeface="Times New Roman"/>
              </a:rPr>
              <a:t>, μεταφέρθηκαν στον προϋπολογισμό του νέου φορέα και οι αντίστοιχοι πόροι από τους ΚΑΠ (740.000.000 €).</a:t>
            </a:r>
          </a:p>
          <a:p>
            <a:pPr marL="457200" marR="116840" lvl="0" indent="-457200" algn="just">
              <a:buFont typeface="+mj-lt"/>
              <a:buAutoNum type="arabicParenR"/>
              <a:tabLst>
                <a:tab pos="1524000" algn="l"/>
              </a:tabLst>
            </a:pPr>
            <a:r>
              <a:rPr lang="el-GR" sz="2400" b="1" dirty="0">
                <a:solidFill>
                  <a:schemeClr val="tx1"/>
                </a:solidFill>
                <a:ea typeface="Times New Roman"/>
              </a:rPr>
              <a:t>Ύψος ετήσιων ΚΑΠ: 2.560.000.000€</a:t>
            </a:r>
          </a:p>
          <a:p>
            <a:pPr marL="457200" indent="-457200" algn="l">
              <a:buFont typeface="+mj-lt"/>
              <a:buAutoNum type="arabicParenR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9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ΚΑΠ (εισηγητική έκθεση Π/Υ 2021)</a:t>
            </a:r>
            <a:endParaRPr lang="el-G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E33497-DA10-4E3F-B502-762EEA62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052736"/>
            <a:ext cx="8676456" cy="49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Λοιπές επιχορηγήσεις από τακτικό προϋπολογισμό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96944" cy="4968552"/>
          </a:xfrm>
        </p:spPr>
        <p:txBody>
          <a:bodyPr>
            <a:norm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el-G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D6C1CA4-37FA-4E91-A551-567901842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62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ΚΑΠ (εισηγητική έκθεση Π/Υ 2021)</a:t>
            </a:r>
            <a:endParaRPr lang="el-G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BAFF881-5057-4960-9A8E-E2810CA0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352928" cy="58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A270C1A8-C2F3-4E95-937C-AF253523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Β. ΧΡΗΜΑΤΟΔΟΤΗΣΗ ΕΠΕΝΔΥΤΙΚΗΣ ΔΡΑΣΤΗΡΙΟΤΗΤΑΣ ΟΤΑ</a:t>
            </a:r>
            <a:endParaRPr lang="el-GR" sz="2800" b="1" dirty="0">
              <a:solidFill>
                <a:schemeClr val="bg2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697149117"/>
              </p:ext>
            </p:extLst>
          </p:nvPr>
        </p:nvGraphicFramePr>
        <p:xfrm>
          <a:off x="179512" y="836712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9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7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Περιεχόμενα ενότητας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96944" cy="4968552"/>
          </a:xfrm>
        </p:spPr>
        <p:txBody>
          <a:bodyPr>
            <a:norm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el-G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195239783"/>
              </p:ext>
            </p:extLst>
          </p:nvPr>
        </p:nvGraphicFramePr>
        <p:xfrm>
          <a:off x="220688" y="98072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6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91257"/>
              </p:ext>
            </p:extLst>
          </p:nvPr>
        </p:nvGraphicFramePr>
        <p:xfrm>
          <a:off x="251520" y="1"/>
          <a:ext cx="8816975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4063341-37C0-4D90-B290-0446EABD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04" y="4725144"/>
            <a:ext cx="8676347" cy="17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646463"/>
              </p:ext>
            </p:extLst>
          </p:nvPr>
        </p:nvGraphicFramePr>
        <p:xfrm>
          <a:off x="457200" y="188640"/>
          <a:ext cx="82296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458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7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Γ. Δανεισμός</a:t>
            </a:r>
            <a:endParaRPr lang="el-G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32038" y="764704"/>
            <a:ext cx="8804458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540000">
              <a:spcBef>
                <a:spcPts val="600"/>
              </a:spcBef>
            </a:pPr>
            <a:r>
              <a:rPr lang="el-GR" sz="2800" b="1" dirty="0">
                <a:solidFill>
                  <a:srgbClr val="002060"/>
                </a:solidFill>
              </a:rPr>
              <a:t>Προϋποθέσεις λήψης δανείου</a:t>
            </a:r>
          </a:p>
          <a:p>
            <a:pPr marL="360000" lvl="0" indent="-540000">
              <a:spcBef>
                <a:spcPts val="600"/>
              </a:spcBef>
              <a:buBlip>
                <a:blip r:embed="rId3"/>
              </a:buBlip>
            </a:pPr>
            <a:r>
              <a:rPr lang="el-GR" sz="2400" b="1" dirty="0">
                <a:solidFill>
                  <a:srgbClr val="002060"/>
                </a:solidFill>
              </a:rPr>
              <a:t>Ετήσιο κόστος εξυπηρέτησης </a:t>
            </a:r>
            <a:r>
              <a:rPr lang="el-GR" sz="2400" b="1" dirty="0">
                <a:solidFill>
                  <a:srgbClr val="C00000"/>
                </a:solidFill>
              </a:rPr>
              <a:t>&lt;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20 %</a:t>
            </a:r>
            <a:r>
              <a:rPr lang="el-GR" sz="2400" b="1" dirty="0">
                <a:solidFill>
                  <a:srgbClr val="002060"/>
                </a:solidFill>
              </a:rPr>
              <a:t> των ετήσιων τακτικών εσόδων του δήμου</a:t>
            </a:r>
          </a:p>
          <a:p>
            <a:pPr marL="360000" lvl="0" indent="-540000">
              <a:spcBef>
                <a:spcPts val="600"/>
              </a:spcBef>
              <a:buBlip>
                <a:blip r:embed="rId3"/>
              </a:buBlip>
            </a:pPr>
            <a:r>
              <a:rPr lang="el-GR" sz="2400" b="1" dirty="0">
                <a:solidFill>
                  <a:srgbClr val="002060"/>
                </a:solidFill>
              </a:rPr>
              <a:t>Συνολικό χρέος δήμου </a:t>
            </a:r>
            <a:r>
              <a:rPr lang="el-GR" sz="2400" b="1" dirty="0">
                <a:solidFill>
                  <a:srgbClr val="C00000"/>
                </a:solidFill>
              </a:rPr>
              <a:t>&lt; 60 % </a:t>
            </a:r>
            <a:r>
              <a:rPr lang="el-GR" sz="2400" b="1" dirty="0">
                <a:solidFill>
                  <a:srgbClr val="002060"/>
                </a:solidFill>
              </a:rPr>
              <a:t>των συνολικών του εσόδων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38" y="2560013"/>
            <a:ext cx="8919529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Ενσωματώθηκαν στη μεταρρύθμιση του ΚΑΛΛΙΚΡΑΤΗ  (2010). Παράλληλα την ίδια περίοδο εκκινούσε και το πρόγραμμα δημοσιονομικής προσαρμογής της Χώρας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1C0C180-2D99-4F8A-BE1B-780B830C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3" y="2642433"/>
            <a:ext cx="9156349" cy="416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7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Δανεισμός </a:t>
            </a:r>
            <a:r>
              <a:rPr lang="el-GR" sz="3200" b="1" dirty="0">
                <a:solidFill>
                  <a:schemeClr val="bg2"/>
                </a:solidFill>
              </a:rPr>
              <a:t>(ειδικές κατηγορίες)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51520" y="836712"/>
            <a:ext cx="86814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5025" lvl="0" indent="-571500">
              <a:spcBef>
                <a:spcPct val="20000"/>
              </a:spcBef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Δάνειο Ισοσκέλισης (ν.4325/2015)</a:t>
            </a:r>
          </a:p>
          <a:p>
            <a:pPr marL="835025" lvl="0" indent="-571500">
              <a:spcBef>
                <a:spcPct val="20000"/>
              </a:spcBef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Δάνειο Αναχρηματοδότησης (ν.4316/2014)</a:t>
            </a:r>
          </a:p>
          <a:p>
            <a:pPr marL="835025" lvl="0" indent="-571500">
              <a:spcBef>
                <a:spcPct val="20000"/>
              </a:spcBef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Δάνειο ενεργειακού συμψηφισμού</a:t>
            </a:r>
          </a:p>
          <a:p>
            <a:pPr marL="835025" lvl="0" indent="-571500">
              <a:spcBef>
                <a:spcPct val="20000"/>
              </a:spcBef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Δάνειο ενεργειακής αναβάθμισης</a:t>
            </a:r>
          </a:p>
          <a:p>
            <a:pPr marL="263525">
              <a:spcBef>
                <a:spcPct val="20000"/>
              </a:spcBef>
            </a:pPr>
            <a:endParaRPr lang="el-GR" sz="2400" b="1" dirty="0">
              <a:solidFill>
                <a:srgbClr val="002060"/>
              </a:solidFill>
            </a:endParaRPr>
          </a:p>
          <a:p>
            <a:pPr marL="263525">
              <a:spcBef>
                <a:spcPct val="20000"/>
              </a:spcBef>
            </a:pPr>
            <a:r>
              <a:rPr lang="el-GR" sz="2400" dirty="0">
                <a:solidFill>
                  <a:srgbClr val="002060"/>
                </a:solidFill>
              </a:rPr>
              <a:t>Για τις περιπτώσεις 3 και 4 προβλέπεται παράκαμψη προϋποθέσεων 20% και 60% εάν με μελέτη τεκμηριώνεται μείωση κόστους λειτουργίας και εξοικονόμηση δαπάνης.</a:t>
            </a:r>
            <a:endParaRPr lang="el-GR" sz="1800" dirty="0">
              <a:solidFill>
                <a:srgbClr val="002060"/>
              </a:solidFill>
            </a:endParaRPr>
          </a:p>
          <a:p>
            <a:pPr marL="263525" lvl="0">
              <a:spcBef>
                <a:spcPct val="20000"/>
              </a:spcBef>
            </a:pPr>
            <a:endParaRPr lang="el-GR" sz="2400" dirty="0">
              <a:solidFill>
                <a:srgbClr val="002060"/>
              </a:solidFill>
            </a:endParaRPr>
          </a:p>
          <a:p>
            <a:pPr marL="835025" lvl="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l-GR" sz="28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l-G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8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Δ. Δημοσιονομική Αποκέντρωση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79512" y="1052736"/>
            <a:ext cx="86409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0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Αναφέρεται στο </a:t>
            </a:r>
            <a:r>
              <a:rPr lang="el-GR" sz="2400" b="1" dirty="0">
                <a:solidFill>
                  <a:srgbClr val="C00000"/>
                </a:solidFill>
              </a:rPr>
              <a:t>βαθμό ελευθερίας </a:t>
            </a:r>
            <a:r>
              <a:rPr lang="el-GR" sz="2400" dirty="0"/>
              <a:t>που παρέχει το Κεντρικό Κράτος στην Αυτοδιοίκηση </a:t>
            </a:r>
            <a:r>
              <a:rPr lang="el-GR" sz="2400" b="1" dirty="0">
                <a:solidFill>
                  <a:srgbClr val="C00000"/>
                </a:solidFill>
              </a:rPr>
              <a:t>να αποφασίζει η ίδια για το πώς θα χρηματοδοτεί τις ανάγκες των δημοτών / πολιτών</a:t>
            </a:r>
            <a:r>
              <a:rPr lang="el-GR" sz="2400" dirty="0"/>
              <a:t>.</a:t>
            </a:r>
          </a:p>
          <a:p>
            <a:pPr marL="4680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Ενδεικτικά ζητήματα:</a:t>
            </a:r>
          </a:p>
          <a:p>
            <a:pPr marL="925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Επιβολή ή κατάργηση φόρου (τέλους, εισφοράς ή δικαιώματος)</a:t>
            </a:r>
          </a:p>
          <a:p>
            <a:pPr marL="925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Έλεγχος φορολογικού συντελεστή</a:t>
            </a:r>
          </a:p>
          <a:p>
            <a:pPr marL="925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Οριοθέτηση της φορολογικής βάσης</a:t>
            </a:r>
          </a:p>
          <a:p>
            <a:pPr marL="925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Απαλλαγή ή εξαίρεση από φόρους.</a:t>
            </a:r>
          </a:p>
          <a:p>
            <a:pPr marL="4680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1367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white"/>
                </a:solidFill>
              </a:rPr>
              <a:t>Δημοσιονομική Αποκέντρωση (2)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51520" y="1536174"/>
            <a:ext cx="8318231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42925" lvl="0" algn="ctr">
              <a:spcBef>
                <a:spcPct val="20000"/>
              </a:spcBef>
            </a:pPr>
            <a:r>
              <a:rPr lang="el-GR" sz="4800" b="1" dirty="0">
                <a:solidFill>
                  <a:srgbClr val="002060"/>
                </a:solidFill>
              </a:rPr>
              <a:t>Φορολογική αυτονομία </a:t>
            </a:r>
          </a:p>
          <a:p>
            <a:pPr marL="542925" lvl="0" algn="ctr">
              <a:spcBef>
                <a:spcPct val="20000"/>
              </a:spcBef>
            </a:pPr>
            <a:r>
              <a:rPr lang="el-GR" sz="7200" b="1" dirty="0">
                <a:solidFill>
                  <a:srgbClr val="C00000"/>
                </a:solidFill>
              </a:rPr>
              <a:t>≠</a:t>
            </a:r>
            <a:r>
              <a:rPr lang="el-GR" sz="7200" b="1" dirty="0">
                <a:solidFill>
                  <a:srgbClr val="002060"/>
                </a:solidFill>
              </a:rPr>
              <a:t> </a:t>
            </a:r>
          </a:p>
          <a:p>
            <a:pPr marL="542925" lvl="0" algn="ctr">
              <a:spcBef>
                <a:spcPct val="20000"/>
              </a:spcBef>
            </a:pPr>
            <a:r>
              <a:rPr lang="el-GR" sz="4800" b="1" dirty="0">
                <a:solidFill>
                  <a:srgbClr val="002060"/>
                </a:solidFill>
              </a:rPr>
              <a:t>Οικονομική εξάρτηση από το Κεντρικό Κράτος</a:t>
            </a:r>
          </a:p>
        </p:txBody>
      </p:sp>
    </p:spTree>
    <p:extLst>
      <p:ext uri="{BB962C8B-B14F-4D97-AF65-F5344CB8AC3E}">
        <p14:creationId xmlns:p14="http://schemas.microsoft.com/office/powerpoint/2010/main" val="236880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Κρατικές επιχορηγήσεις ή ίδια έσοδα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79512" y="692696"/>
            <a:ext cx="8640959" cy="650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0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C00000"/>
                </a:solidFill>
              </a:rPr>
              <a:t>Επιχορηγήσεις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Εξάρτηση από το Κράτος και τις οικονομικές διακυμάνσεις.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Καλύτερος συντονισμός σε επίπεδο Χώρας.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Αμβλύνει τις περιφερειακές ανισότητες.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Ενιαία εφαρμογή οικονομικών και αναπτυξιακών πολιτικών.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Μπορούν να «διασώσουν» υπερχρεωμένους ΟΤΑ.</a:t>
            </a:r>
          </a:p>
          <a:p>
            <a:pPr marL="468000" lvl="1">
              <a:spcAft>
                <a:spcPts val="300"/>
              </a:spcAft>
            </a:pPr>
            <a:endParaRPr lang="el-GR" sz="2400" dirty="0"/>
          </a:p>
          <a:p>
            <a:pPr marL="4680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Ίδια έσοδα: 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Ενισχύει την υπευθυνότητα των πολιτών.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Ενσωματώνει τις τοπικές ιδιαιτερότητες.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Ισορροπεί τις ανάγκες  με τα περιθώρια άντλησης εσόδων.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Δημιουργεί συνθήκες ανταγωνισμού μεταξύ των ΟΤΑ, ενισχύει τη διαφοροποίηση και την καινοτομία.</a:t>
            </a:r>
          </a:p>
          <a:p>
            <a:pPr marL="9252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Πολιτικό κόστος από τη δημιουργία και διαχείριση ιδίων εσόδων – εγγύτητα δημοτικών αρχών και φορολογούμενων.</a:t>
            </a:r>
          </a:p>
          <a:p>
            <a:pPr marL="4680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47918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white"/>
                </a:solidFill>
              </a:rPr>
              <a:t>Τα φορολογικά έσοδα της </a:t>
            </a:r>
            <a:r>
              <a:rPr lang="el-GR" sz="3200" b="1" dirty="0" err="1">
                <a:solidFill>
                  <a:prstClr val="white"/>
                </a:solidFill>
              </a:rPr>
              <a:t>Τ.Α</a:t>
            </a:r>
            <a:r>
              <a:rPr lang="el-GR" sz="3200" b="1" dirty="0">
                <a:solidFill>
                  <a:prstClr val="white"/>
                </a:solidFill>
              </a:rPr>
              <a:t>.</a:t>
            </a:r>
            <a:endParaRPr lang="el-G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129337092"/>
              </p:ext>
            </p:extLst>
          </p:nvPr>
        </p:nvGraphicFramePr>
        <p:xfrm>
          <a:off x="395536" y="908720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42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R="0" algn="ctr" rtl="0"/>
            <a:r>
              <a:rPr lang="el-GR" sz="3200" b="1" i="0" u="none" strike="noStrike" baseline="0" dirty="0">
                <a:solidFill>
                  <a:schemeClr val="bg1"/>
                </a:solidFill>
                <a:latin typeface="+mn-lt"/>
              </a:rPr>
              <a:t>Ανταποδοτικό τέλος καθαριότητας και φωτισμού</a:t>
            </a:r>
            <a:endParaRPr lang="en-US" sz="3200" b="1" i="0" u="none" strike="noStrik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692696"/>
            <a:ext cx="8784975" cy="703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Επιβάλλεται σε κάθε ακίνητο που βρίσκεται εντός της διοικητικής περιφέρειας των δήμων.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Προορίζεται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αποκλειστικά για την κάλυψη των πάσης φύσεως δαπανών που αφορούν την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αποκομιδή και διαχείριση των απορριμμάτων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του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ηλεκτροφωτισμού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των οδών, των πλατειών και του συνόλου των κοινοχρήστων χώρων.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Απαγορεύεται κάθε άλλη χρήση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Υπολογίζεται επί της επιφάνειας του ακινήτου: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Τετραγωνικά μέτρα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Συντελεστής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Οι συντελεστές ορίζονται, ανά κατηγορία χρήσεως των ακινήτων, με πλήρως τεκμηριωμένη απόφαση του δημοτικού συμβουλίου (μέχρι 30.11 κάθε έτους) και διακρίνονται σε γενικούς και ειδικούς συντελεστές.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Οι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γενικοί συντελεστές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είναι τρεις (3) κατ` ελάχιστον και διαφοροποιούνται ανάλογα με τη χρήση κάθε ακινήτου ως εξής: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Συντ. 1: ακίνητα που χρησιμοποιούνται αποκλειστικά για κατοικία.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Συντ. 2: ακίνητα που χρησιμοποιούνται για κοινωφελείς </a:t>
            </a:r>
            <a:r>
              <a:rPr lang="el-G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κτλ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σκοπούς.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Συντ.3: ακίνητα που χρησιμοποιούνται για την άσκηση οικονομικής δραστηριότητας.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"/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68000" lvl="1"/>
            <a:endParaRPr lang="el-GR" sz="2000" dirty="0"/>
          </a:p>
          <a:p>
            <a:pPr marL="468000" indent="-457200">
              <a:buFont typeface="Wingdings" panose="05000000000000000000" pitchFamily="2" charset="2"/>
              <a:buChar char="Ø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1840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R="0" algn="ctr" rtl="0"/>
            <a:r>
              <a:rPr lang="el-GR" sz="3200" b="1" i="0" u="none" strike="noStrike" baseline="0" dirty="0">
                <a:solidFill>
                  <a:schemeClr val="bg1"/>
                </a:solidFill>
                <a:latin typeface="+mn-lt"/>
              </a:rPr>
              <a:t>Ανταποδοτικό τέλος καθαριότητας και φωτισμού (2)</a:t>
            </a:r>
            <a:endParaRPr lang="en-US" sz="3200" b="1" i="0" u="none" strike="noStrik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79512" y="692696"/>
            <a:ext cx="86409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Οι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ειδικοί συντελεστές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αποτελούν διαβαθμίσεις των γενικών συντελεστών, για συγκεκριμένες κατηγορίες ακινήτων, υπό την προϋπόθεση, ότι αυτό αιτιολογείται ειδικώς λόγω της επιφάνειας, της χρήσης τους ή της γεωγραφικής ζώνης στην οποία βρίσκονται ή άλλων ιδιαίτερων αντικειμενικών χαρακτηριστικών τους.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Σε κάθε περίπτωση, κατά τον καθορισμό των γενικών και ειδικών συντελεστών λαμβάνονται υπόψη οι ιδιότητες των ακινήτων, όπως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εμβαδό, στεγασμένο ή μη,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χρόνος χρήσης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 βαθμός κατά τον οποίο τα ακίνητα επιβαρύνουν τις παρεχόμενες από τον οικείο δήμο ανταποδοτικές υπηρεσίες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καθώς και την ευρύτερη λειτουργία αυτού.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 εκάστοτε ανώτατος σε ύψος γενικός ή ειδικός συντελεστής δεν μπορεί να οριστεί πέραν του </a:t>
            </a:r>
            <a:r>
              <a:rPr lang="el-GR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δεκαπλασίου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του γενικού συντελεστή της κατοικίας.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"/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68000" lvl="1"/>
            <a:endParaRPr lang="el-GR" sz="2000" dirty="0"/>
          </a:p>
          <a:p>
            <a:pPr marL="468000" indent="-457200">
              <a:buFont typeface="Wingdings" panose="05000000000000000000" pitchFamily="2" charset="2"/>
              <a:buChar char="Ø"/>
            </a:pPr>
            <a:endParaRPr lang="el-GR" sz="2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1432A2-88B2-4A4D-A8E4-F8C17CC5B012}"/>
              </a:ext>
            </a:extLst>
          </p:cNvPr>
          <p:cNvSpPr/>
          <p:nvPr/>
        </p:nvSpPr>
        <p:spPr>
          <a:xfrm>
            <a:off x="5255568" y="6021288"/>
            <a:ext cx="388843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Φόρος ή τέλος?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6404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Α. Επιχορηγήσεις Τακτικού Προϋπολογισμού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96944" cy="4968552"/>
          </a:xfrm>
        </p:spPr>
        <p:txBody>
          <a:bodyPr>
            <a:norm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el-G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51520" y="1700808"/>
            <a:ext cx="842493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C00000"/>
                </a:solidFill>
              </a:rPr>
              <a:t>Κεντρικοί Αυτοτελείς Πόρους (ΚΑΠ)  </a:t>
            </a:r>
          </a:p>
          <a:p>
            <a:pPr lvl="1">
              <a:spcBef>
                <a:spcPts val="300"/>
              </a:spcBef>
            </a:pPr>
            <a:r>
              <a:rPr lang="el-GR" sz="3200" u="sng" dirty="0">
                <a:solidFill>
                  <a:schemeClr val="tx1"/>
                </a:solidFill>
              </a:rPr>
              <a:t>και</a:t>
            </a:r>
          </a:p>
          <a:p>
            <a:r>
              <a:rPr lang="el-GR" b="1" dirty="0">
                <a:solidFill>
                  <a:schemeClr val="tx1"/>
                </a:solidFill>
              </a:rPr>
              <a:t>Λοιπές Επιχορηγήσεις από Υπουργεία </a:t>
            </a:r>
          </a:p>
          <a:p>
            <a:pPr lvl="1"/>
            <a:r>
              <a:rPr lang="el-GR" sz="3200" dirty="0">
                <a:solidFill>
                  <a:schemeClr val="tx1"/>
                </a:solidFill>
              </a:rPr>
              <a:t>(Τακτικές και έκτακτες)</a:t>
            </a:r>
          </a:p>
          <a:p>
            <a:pPr lvl="1"/>
            <a:endParaRPr lang="el-GR" sz="3200" b="1" dirty="0">
              <a:solidFill>
                <a:schemeClr val="tx1"/>
              </a:solidFill>
            </a:endParaRPr>
          </a:p>
          <a:p>
            <a:pPr marL="468000" lvl="2" indent="-45720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2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Τέλος Ακίνητης Περιουσίας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692696"/>
            <a:ext cx="87849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Υπολογίζεται επί της αξίας της ακίνητης  περιουσίας που βρίσκεται  εντός της διοικητικής τους περιφέρειας των δήμων.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 συντελεστής  του τέλους καθορίζεται  με απόφαση του δημοτικού συμβουλίου από 0,025% έως 0,035%  και είναι ενιαίος για όλο το δήμο.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Για τον υπολογισμό της αξίας των ακινήτων λαμβάνονται υπόψη μόνο το ύψος  της τιμής ζώνης  και ο συντελεστής  παλαιότητας.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Το 50% τουλάχιστον των εσόδων διατίθεται υποχρεωτικά για την εκτέλεση έργων, καταβολή αποζημιώσεων </a:t>
            </a:r>
            <a:r>
              <a:rPr lang="el-G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ρυμοτομούμενων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ή απαλλοτριωμένων ακινήτων και αγορά ακινήτων και το υπόλοιπο για την κάλυψη  άλλων αναγκών.</a:t>
            </a:r>
          </a:p>
          <a:p>
            <a:pPr marL="10800">
              <a:spcAft>
                <a:spcPts val="600"/>
              </a:spcAft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68000" lvl="1">
              <a:spcAft>
                <a:spcPts val="600"/>
              </a:spcAft>
            </a:pPr>
            <a:endParaRPr lang="el-GR" sz="2000" dirty="0"/>
          </a:p>
          <a:p>
            <a:pPr marL="4680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88CEBAF-6668-4664-9E8F-20408C3D424A}"/>
              </a:ext>
            </a:extLst>
          </p:cNvPr>
          <p:cNvSpPr/>
          <p:nvPr/>
        </p:nvSpPr>
        <p:spPr>
          <a:xfrm>
            <a:off x="5255568" y="6021288"/>
            <a:ext cx="388843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Φόρος ή τέλος?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0506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Φόρος Ηλεκτροδοτούμενων Χώρων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692696"/>
            <a:ext cx="878497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Είναι δυνητικός φόρος που επιβάλλεται επί κάθε στεγασμένου ή μη χώρου οικιακού ή εμπορικού ή βιομηχανικού καταναλωτή ανά μετρητή παροχής ηλεκτρικού ρεύματος.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 συντελεστής του φόρου καθορίζεται με απόφαση δημοτικού συμβουλίου και μπορεί να κυμαίνεται από 0,047€ έως 0,0734 € κατά τετραγωνικό μέτρο φωτιζόμενης επιφάνειας στεγασμένου χώρου ανάλογα με την περιοχή στην οποία βρίσκεται το ακίνητο. Για τους μη στεγασμένους χώρους ο συντελεστής ορίζεται στο 50%.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Η ετήσια αύξηση του φόρου δεν μπορεί να υπερβεί το 20%</a:t>
            </a:r>
          </a:p>
          <a:p>
            <a:pPr marL="10800">
              <a:spcAft>
                <a:spcPts val="600"/>
              </a:spcAft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68000" lvl="1">
              <a:spcAft>
                <a:spcPts val="600"/>
              </a:spcAft>
            </a:pPr>
            <a:endParaRPr lang="el-GR" sz="2000" dirty="0"/>
          </a:p>
          <a:p>
            <a:pPr marL="4680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B28E029-0CA0-496B-BB39-0510132B9E71}"/>
              </a:ext>
            </a:extLst>
          </p:cNvPr>
          <p:cNvSpPr/>
          <p:nvPr/>
        </p:nvSpPr>
        <p:spPr>
          <a:xfrm>
            <a:off x="5255568" y="6021288"/>
            <a:ext cx="388843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Φόρος ή τέλος?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72020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46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Λοιπά τέλη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692696"/>
            <a:ext cx="878497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">
              <a:spcAft>
                <a:spcPts val="600"/>
              </a:spcAft>
            </a:pPr>
            <a:r>
              <a:rPr lang="el-GR" sz="2000" b="1" dirty="0"/>
              <a:t>Τέλος διαμονής </a:t>
            </a:r>
            <a:r>
              <a:rPr lang="el-GR" sz="2000" b="1" dirty="0" err="1"/>
              <a:t>παρεπιδημούντων</a:t>
            </a:r>
            <a:endParaRPr lang="el-GR" sz="2000" b="1" dirty="0"/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Επιβάλλεται επί του καταβαλλομένου μισθώματος κλίνης, </a:t>
            </a:r>
            <a:r>
              <a:rPr lang="el-GR" sz="2000" dirty="0" err="1"/>
              <a:t>ενοικιαζομένου</a:t>
            </a:r>
            <a:r>
              <a:rPr lang="el-GR" sz="2000" dirty="0"/>
              <a:t>  δωματίου, διαμερίσματος, χώρου ή θέσεως σε CAMPING με συντελεστή 0,5%.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Το τέλος βαρύνει τον μισθωτή εισπράττεται από τον εκμισθωτή και αποδίδεται στον οικείο δήμο.</a:t>
            </a:r>
          </a:p>
          <a:p>
            <a:pPr marL="10800">
              <a:spcAft>
                <a:spcPts val="600"/>
              </a:spcAft>
            </a:pPr>
            <a:endParaRPr lang="el-GR" sz="2000" dirty="0"/>
          </a:p>
          <a:p>
            <a:pPr marL="10800">
              <a:spcAft>
                <a:spcPts val="600"/>
              </a:spcAft>
            </a:pPr>
            <a:r>
              <a:rPr lang="el-GR" sz="2000" b="1" dirty="0"/>
              <a:t>Τέλος επί των ακαθαρίστων εσόδων κέντρων διασκέδασης, εστιατορίων, καφετεριών </a:t>
            </a:r>
            <a:r>
              <a:rPr lang="el-GR" sz="2000" b="1" dirty="0" err="1"/>
              <a:t>κτλ</a:t>
            </a:r>
            <a:endParaRPr lang="el-GR" sz="2000" b="1" dirty="0"/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Επιβάλλεται επί των ετήσιων ακαθαρίστων εσόδων με συντελεστή 0,5%.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Το τέλος βαρύνει τον πελάτη, αναγράφεται ξεχωριστά στα εκδιδόμενα στοιχεία, εισπράττεται δε από αυτόν που εκδίδει το λογαριασμό, ο οποίος υποχρεούται να το καταβάλει στο οικείο δημοτικό ταμείο.</a:t>
            </a:r>
          </a:p>
          <a:p>
            <a:pPr marL="4680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9B5DB17-7553-4F35-A6AD-41BA01345CFE}"/>
              </a:ext>
            </a:extLst>
          </p:cNvPr>
          <p:cNvSpPr/>
          <p:nvPr/>
        </p:nvSpPr>
        <p:spPr>
          <a:xfrm>
            <a:off x="5255568" y="6021288"/>
            <a:ext cx="388843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Φόρος ή τέλος?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9042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46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Λοιπά τέλη (2)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692696"/>
            <a:ext cx="87849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">
              <a:spcAft>
                <a:spcPts val="600"/>
              </a:spcAft>
            </a:pPr>
            <a:r>
              <a:rPr lang="el-GR" sz="2000" b="1" dirty="0"/>
              <a:t>Τέλος χρήσεως πεζοδρομίων, πλατειών  και λοιπών κοινοχρήστων χώρων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Είναι δυνητικό τέλος εις βάρος όσων χρησιμοποιούν διαρκώς ή πρόσκαιρα πεζοδρόμια, οδούς, πλατείες και εν γένει κοινόχρηστους χώρους και το υπέδαφος αυτών.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Επιβάλλεται επί της επιφάνειας κατάληψης και το μίσθωμα υπολογίζεται σε ετήσια βάση χωρίς να λαμβάνεται υπόψη η διάρκεια της χρήσης.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b="1" dirty="0"/>
              <a:t>Τέλος άδειας και μεταβίβασης αυτοκινήτων (Περιφέρειες)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Πρόκειται για παράβολο που πληρώνουν αγοραστές των αυτοκινήτων.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Το τέλος αδείας ανέρχεται σε 75 ευρώ και το τέλος μεταβίβασης κυμαίνεται από 30 έως 205€ ανάλογα με τα κυβικά του αυτοκινήτου.</a:t>
            </a:r>
          </a:p>
          <a:p>
            <a:pPr marL="3537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810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4680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16B935B-953E-4381-869B-414745928815}"/>
              </a:ext>
            </a:extLst>
          </p:cNvPr>
          <p:cNvSpPr/>
          <p:nvPr/>
        </p:nvSpPr>
        <p:spPr>
          <a:xfrm>
            <a:off x="5255568" y="6021288"/>
            <a:ext cx="388843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Φόρος ή τέλος?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113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prstClr val="white"/>
                </a:solidFill>
              </a:rPr>
              <a:t>Επίπεδο και σύνθεση εσόδων δήμων και περιφερειών (2019) – εκατ. €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58F7DAE-7DC1-47C7-9B07-030E61EC1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3999" cy="597666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33EDC1-0AE2-4395-998C-33F1E5E52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908720"/>
            <a:ext cx="358768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2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prstClr val="white"/>
                </a:solidFill>
              </a:rPr>
              <a:t>Σύνθεση εσόδων δήμων και περιφερειών (2019)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AC61FC-3880-4E8D-B44B-361ABB72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3" y="692696"/>
            <a:ext cx="89532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2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A7BE00D-7F7C-4BD3-B7A8-51D77AF7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solidFill>
                  <a:prstClr val="white"/>
                </a:solidFill>
              </a:rPr>
              <a:t>Τα ίδια έσοδα των δήμων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00472" y="1484784"/>
            <a:ext cx="8420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</a:rPr>
              <a:t>T</a:t>
            </a:r>
            <a:r>
              <a:rPr lang="el-GR" sz="3200" b="1" dirty="0">
                <a:solidFill>
                  <a:srgbClr val="002060"/>
                </a:solidFill>
              </a:rPr>
              <a:t>έλη καθαριότητας και ηλεκτροφωτισμού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Τέλη ύδρευσης, άρδευσης και αποχέτευσης 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Τέλος ακίνητης περιουσίας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Έσοδα νεκροταφείων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Φόρος ηλεκτροδοτούμενων χώρων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Έσοδα από ακίνητη περιουσία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Τέλος χρήσης κοινόχρηστων χώρων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</a:rPr>
              <a:t>Τέλος </a:t>
            </a:r>
            <a:r>
              <a:rPr lang="el-GR" sz="3200" b="1" dirty="0" err="1">
                <a:solidFill>
                  <a:srgbClr val="002060"/>
                </a:solidFill>
              </a:rPr>
              <a:t>παρεπιδημούντων</a:t>
            </a:r>
            <a:endParaRPr lang="el-GR" sz="3200" b="1" dirty="0">
              <a:solidFill>
                <a:srgbClr val="002060"/>
              </a:solidFill>
            </a:endParaRPr>
          </a:p>
          <a:p>
            <a:pPr lvl="0"/>
            <a:endParaRPr lang="el-GR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77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1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b="1" dirty="0">
                <a:solidFill>
                  <a:schemeClr val="bg1"/>
                </a:solidFill>
              </a:rPr>
              <a:t>             </a:t>
            </a:r>
            <a:r>
              <a:rPr lang="el-GR" sz="3700" b="1" dirty="0">
                <a:solidFill>
                  <a:schemeClr val="bg1"/>
                </a:solidFill>
              </a:rPr>
              <a:t>Σύνθεση ιδίων εσόδων δήμων (201</a:t>
            </a:r>
            <a:r>
              <a:rPr lang="en-US" sz="3700" b="1" dirty="0">
                <a:solidFill>
                  <a:schemeClr val="bg1"/>
                </a:solidFill>
              </a:rPr>
              <a:t>9</a:t>
            </a:r>
            <a:r>
              <a:rPr lang="el-GR" sz="37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A5DEE61-B3BA-4273-A02E-41DAFB749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2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solidFill>
                  <a:prstClr val="white"/>
                </a:solidFill>
              </a:rPr>
              <a:t>Τα ίδια έσοδα των περιφερειών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11560" y="2708920"/>
            <a:ext cx="78488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l-GR" sz="3600" b="1" dirty="0">
                <a:solidFill>
                  <a:srgbClr val="002060"/>
                </a:solidFill>
              </a:rPr>
              <a:t>Τέλος άδειας οχήματος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l-GR" sz="3600" b="1" dirty="0">
                <a:solidFill>
                  <a:srgbClr val="002060"/>
                </a:solidFill>
              </a:rPr>
              <a:t>Τέλος μεταβίβασης οχήματος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l-GR" sz="3600" b="1" dirty="0">
                <a:solidFill>
                  <a:srgbClr val="002060"/>
                </a:solidFill>
              </a:rPr>
              <a:t>Τέλος λαϊκών αγορών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l-GR" sz="3600" b="1" dirty="0">
                <a:solidFill>
                  <a:srgbClr val="002060"/>
                </a:solidFill>
              </a:rPr>
              <a:t>Έσοδα από επιβληθέντα πρόστιμα </a:t>
            </a:r>
          </a:p>
          <a:p>
            <a:pPr lvl="0"/>
            <a:endParaRPr lang="el-GR" sz="4000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12401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b="1" dirty="0">
                <a:solidFill>
                  <a:srgbClr val="C00000"/>
                </a:solidFill>
              </a:rPr>
              <a:t>Κυρίως από χορήγηση αδειών, βεβαιώσεων και διενέργεια ελέγχων</a:t>
            </a:r>
            <a:endParaRPr lang="el-G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Κεντρικοί Αυτοτελείς Πόροι</a:t>
            </a:r>
            <a:br>
              <a:rPr lang="el-GR" sz="3200" b="1" dirty="0">
                <a:solidFill>
                  <a:schemeClr val="bg1"/>
                </a:solidFill>
              </a:rPr>
            </a:br>
            <a:r>
              <a:rPr lang="el-GR" sz="2200" dirty="0">
                <a:solidFill>
                  <a:schemeClr val="bg1"/>
                </a:solidFill>
              </a:rPr>
              <a:t>(ν. 1828/1989 άρθρο 25)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96944" cy="4968552"/>
          </a:xfrm>
        </p:spPr>
        <p:txBody>
          <a:bodyPr>
            <a:norm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el-G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79512" y="980728"/>
            <a:ext cx="8496944" cy="5760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lvl="2" indent="-45720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Σύστημα μεταφοράς φορολογικών εσόδων </a:t>
            </a:r>
            <a:r>
              <a:rPr lang="el-GR" dirty="0">
                <a:solidFill>
                  <a:schemeClr val="tx1"/>
                </a:solidFill>
              </a:rPr>
              <a:t>στην Τοπική Αυτοδιοίκηση βάσει συγκεκριμένων ποσοστών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Υπό την ευθύνη της Κεντρικής Διοίκησης (</a:t>
            </a:r>
            <a:r>
              <a:rPr lang="el-GR" sz="2400" b="1" dirty="0">
                <a:solidFill>
                  <a:schemeClr val="tx2">
                    <a:lumMod val="50000"/>
                  </a:schemeClr>
                </a:solidFill>
              </a:rPr>
              <a:t>Κεντρικοί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Το ύψος τους δεν εξαρτάται από συγκυριακές πολιτικές αποφάσεις κυβερνητικών οργάνων, αλλά από τη δυναμικότητα των συγκεκριμένων φόρων και τελών (</a:t>
            </a:r>
            <a:r>
              <a:rPr lang="el-GR" sz="2400" b="1" dirty="0">
                <a:solidFill>
                  <a:schemeClr val="tx2">
                    <a:lumMod val="50000"/>
                  </a:schemeClr>
                </a:solidFill>
              </a:rPr>
              <a:t>Αυτοτελείς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</a:p>
          <a:p>
            <a:pPr marL="468000" lvl="2" indent="-45720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Πλεονεκτήματα: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Υπολογισμός βάσει αντικειμενικών κριτηρίων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Σύνδεση με δυναμική ελληνικής οικονομίας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Δυνατότητα ετήσιου προγραμματισμού</a:t>
            </a:r>
          </a:p>
          <a:p>
            <a:pPr marL="468000" lvl="2" indent="-45720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C00000"/>
                </a:solidFill>
              </a:rPr>
              <a:t>Μειονεκτήματα: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Δεν συνδέονται με τις παρεχόμενες υπηρεσίες</a:t>
            </a:r>
          </a:p>
          <a:p>
            <a:pPr marL="925200" lvl="3" indent="-4572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Έλλειψη δεδομένων για δίκαιη και ορθολογική κατανομή.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5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prstClr val="white"/>
                </a:solidFill>
              </a:rPr>
              <a:t>Μέτρηση φορολογικής αυτονομίας ΟΟΣΑ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0" y="764704"/>
            <a:ext cx="9144000" cy="688803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76000" indent="-576000"/>
            <a:r>
              <a:rPr lang="el-GR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l-GR" sz="3200" b="1" dirty="0">
                <a:solidFill>
                  <a:srgbClr val="C00000"/>
                </a:solidFill>
              </a:rPr>
              <a:t>)</a:t>
            </a:r>
            <a:r>
              <a:rPr lang="el-GR" sz="3200" dirty="0">
                <a:solidFill>
                  <a:srgbClr val="C00000"/>
                </a:solidFill>
              </a:rPr>
              <a:t>  </a:t>
            </a:r>
            <a:r>
              <a:rPr lang="el-GR" sz="2200" b="1" dirty="0"/>
              <a:t>Εξουσία επί του καθορισμού των φορολογικών συντελεστών και της φορολογικής βάσης </a:t>
            </a:r>
            <a:r>
              <a:rPr lang="el-GR" sz="2200" dirty="0"/>
              <a:t>(δυνατότητα χορήγησης φορολογικών εκπτώσεων και απαλλαγών) με ή χωρίς διαβούλευση με την Κεντρική Διοίκηση (</a:t>
            </a:r>
            <a:r>
              <a:rPr lang="en-US" sz="2200" dirty="0"/>
              <a:t>a</a:t>
            </a:r>
            <a:r>
              <a:rPr lang="el-GR" sz="2200" dirty="0"/>
              <a:t>1 και </a:t>
            </a:r>
            <a:r>
              <a:rPr lang="en-US" sz="2200" dirty="0"/>
              <a:t>a</a:t>
            </a:r>
            <a:r>
              <a:rPr lang="el-GR" sz="2200" dirty="0"/>
              <a:t>2).</a:t>
            </a:r>
          </a:p>
          <a:p>
            <a:pPr marL="576000" indent="-576000"/>
            <a:r>
              <a:rPr lang="el-GR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l-GR" sz="3200" b="1" dirty="0">
                <a:solidFill>
                  <a:srgbClr val="C00000"/>
                </a:solidFill>
              </a:rPr>
              <a:t>)</a:t>
            </a:r>
            <a:r>
              <a:rPr lang="el-GR" sz="3200" dirty="0">
                <a:solidFill>
                  <a:srgbClr val="C00000"/>
                </a:solidFill>
              </a:rPr>
              <a:t> </a:t>
            </a:r>
            <a:r>
              <a:rPr lang="el-GR" sz="2200" b="1" dirty="0"/>
              <a:t>Εξουσία επί του καθορισμού μόνο των φορολογικών συντελεστών </a:t>
            </a:r>
            <a:r>
              <a:rPr lang="el-GR" sz="2200" b="1" u="sng" dirty="0"/>
              <a:t>εκτός</a:t>
            </a:r>
            <a:r>
              <a:rPr lang="el-GR" sz="2200" dirty="0"/>
              <a:t> ή </a:t>
            </a:r>
            <a:r>
              <a:rPr lang="el-GR" sz="2200" b="1" u="sng" dirty="0"/>
              <a:t>εντός</a:t>
            </a:r>
            <a:r>
              <a:rPr lang="el-GR" sz="2200" dirty="0"/>
              <a:t> κατώτατων και ανώτατων ορίων που έχει θέσει η Κεντρική Διοίκηση (</a:t>
            </a:r>
            <a:r>
              <a:rPr lang="en-US" sz="2200" dirty="0"/>
              <a:t>b</a:t>
            </a:r>
            <a:r>
              <a:rPr lang="el-GR" sz="2200" dirty="0"/>
              <a:t>1 και </a:t>
            </a:r>
            <a:r>
              <a:rPr lang="en-US" sz="2200" dirty="0"/>
              <a:t>b</a:t>
            </a:r>
            <a:r>
              <a:rPr lang="el-GR" sz="2200" dirty="0"/>
              <a:t>2).</a:t>
            </a:r>
          </a:p>
          <a:p>
            <a:pPr marL="576000" indent="-576000"/>
            <a:r>
              <a:rPr lang="el-GR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l-GR" sz="3200" b="1" dirty="0">
                <a:solidFill>
                  <a:srgbClr val="C00000"/>
                </a:solidFill>
              </a:rPr>
              <a:t>)</a:t>
            </a:r>
            <a:r>
              <a:rPr lang="el-GR" sz="3200" dirty="0">
                <a:solidFill>
                  <a:srgbClr val="C00000"/>
                </a:solidFill>
              </a:rPr>
              <a:t> </a:t>
            </a:r>
            <a:r>
              <a:rPr lang="el-GR" sz="2200" b="1" dirty="0"/>
              <a:t>Εξουσία μόνο ως προς τη φορολογική βάση </a:t>
            </a:r>
            <a:r>
              <a:rPr lang="el-GR" sz="2200" dirty="0"/>
              <a:t>(δυνατότητα χορήγησης φορολογική έκπτωσης</a:t>
            </a:r>
            <a:r>
              <a:rPr lang="en-US" sz="2200" dirty="0"/>
              <a:t> </a:t>
            </a:r>
            <a:r>
              <a:rPr lang="el-GR" sz="2200" dirty="0"/>
              <a:t>ή απαλλαγής).</a:t>
            </a:r>
          </a:p>
          <a:p>
            <a:pPr marL="576000" indent="-576000"/>
            <a:r>
              <a:rPr lang="el-GR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l-GR" sz="3200" b="1" dirty="0">
                <a:solidFill>
                  <a:srgbClr val="C00000"/>
                </a:solidFill>
              </a:rPr>
              <a:t>)</a:t>
            </a:r>
            <a:r>
              <a:rPr lang="el-GR" sz="3200" dirty="0">
                <a:solidFill>
                  <a:srgbClr val="C00000"/>
                </a:solidFill>
              </a:rPr>
              <a:t> </a:t>
            </a:r>
            <a:r>
              <a:rPr lang="el-GR" sz="2200" b="1" dirty="0"/>
              <a:t>Συμφωνίες κατανομής των εσόδων (</a:t>
            </a:r>
            <a:r>
              <a:rPr lang="en-US" sz="2200" b="1" dirty="0"/>
              <a:t>tax sharing agreements</a:t>
            </a:r>
            <a:r>
              <a:rPr lang="el-GR" sz="2200" b="1" dirty="0"/>
              <a:t>) </a:t>
            </a:r>
            <a:r>
              <a:rPr lang="el-GR" sz="2200" dirty="0"/>
              <a:t>είτε μετά από απόφαση των ΟΤΑ (</a:t>
            </a:r>
            <a:r>
              <a:rPr lang="en-US" sz="2200" dirty="0"/>
              <a:t>d</a:t>
            </a:r>
            <a:r>
              <a:rPr lang="el-GR" sz="2200" dirty="0"/>
              <a:t>1), είτε μετά από συγκατάθεση των ΟΤΑ (</a:t>
            </a:r>
            <a:r>
              <a:rPr lang="en-US" sz="2200" dirty="0"/>
              <a:t>d</a:t>
            </a:r>
            <a:r>
              <a:rPr lang="el-GR" sz="2200" dirty="0"/>
              <a:t>2), είτε με απόφαση της Κεντρικής Διοίκησης, με συχνότητα μέχρι μία φορά τον χρόνο, (</a:t>
            </a:r>
            <a:r>
              <a:rPr lang="en-US" sz="2200" dirty="0"/>
              <a:t>d</a:t>
            </a:r>
            <a:r>
              <a:rPr lang="el-GR" sz="2200" dirty="0"/>
              <a:t>3) είτε με ετήσια απόφαση της Κεντρικής Διοίκησης (</a:t>
            </a:r>
            <a:r>
              <a:rPr lang="en-US" sz="2200" dirty="0"/>
              <a:t>d</a:t>
            </a:r>
            <a:r>
              <a:rPr lang="el-GR" sz="2200" dirty="0"/>
              <a:t>4).</a:t>
            </a:r>
          </a:p>
          <a:p>
            <a:pPr marL="576000" indent="-576000"/>
            <a:r>
              <a:rPr lang="el-GR" sz="3600" b="1" dirty="0">
                <a:solidFill>
                  <a:srgbClr val="C00000"/>
                </a:solidFill>
              </a:rPr>
              <a:t>(</a:t>
            </a:r>
            <a:r>
              <a:rPr lang="en-US" sz="3600" b="1" dirty="0">
                <a:solidFill>
                  <a:srgbClr val="C00000"/>
                </a:solidFill>
              </a:rPr>
              <a:t>e</a:t>
            </a:r>
            <a:r>
              <a:rPr lang="el-GR" sz="3600" b="1" dirty="0">
                <a:solidFill>
                  <a:srgbClr val="C00000"/>
                </a:solidFill>
              </a:rPr>
              <a:t>)</a:t>
            </a:r>
            <a:r>
              <a:rPr lang="el-GR" sz="3600" dirty="0">
                <a:solidFill>
                  <a:srgbClr val="C00000"/>
                </a:solidFill>
              </a:rPr>
              <a:t> </a:t>
            </a:r>
            <a:r>
              <a:rPr lang="el-GR" sz="2200" b="1" dirty="0"/>
              <a:t>Παντελής έλλειψη εξουσίας </a:t>
            </a:r>
            <a:r>
              <a:rPr lang="el-GR" sz="2200" dirty="0"/>
              <a:t>επί των συντελεστών και των φορολογικών βάσεων (τίθενται από την Κεντρική Διοίκηση).</a:t>
            </a:r>
          </a:p>
          <a:p>
            <a:pPr marL="542925" lvl="0" algn="ctr">
              <a:spcBef>
                <a:spcPct val="20000"/>
              </a:spcBef>
            </a:pPr>
            <a:endParaRPr lang="el-GR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66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74289"/>
            <a:ext cx="7848872" cy="67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1979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white"/>
                </a:solidFill>
              </a:rPr>
              <a:t>Συμπέρασμα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67" y="113200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Η φορολογική αρμοδιότητα των ΟΤΑ περιορίζεται :</a:t>
            </a:r>
          </a:p>
          <a:p>
            <a:endParaRPr lang="el-GR" sz="3600" dirty="0"/>
          </a:p>
          <a:p>
            <a:endParaRPr lang="el-GR" sz="3600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880680859"/>
              </p:ext>
            </p:extLst>
          </p:nvPr>
        </p:nvGraphicFramePr>
        <p:xfrm>
          <a:off x="0" y="1916832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751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Η «πορεία» των ΚΑΠ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96944" cy="5328592"/>
          </a:xfrm>
        </p:spPr>
        <p:txBody>
          <a:bodyPr>
            <a:norm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el-G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138203185"/>
              </p:ext>
            </p:extLst>
          </p:nvPr>
        </p:nvGraphicFramePr>
        <p:xfrm>
          <a:off x="395536" y="908720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EA0212D7-3712-4B0A-A38A-1795A5630E79}"/>
              </a:ext>
            </a:extLst>
          </p:cNvPr>
          <p:cNvSpPr txBox="1">
            <a:spLocks/>
          </p:cNvSpPr>
          <p:nvPr/>
        </p:nvSpPr>
        <p:spPr>
          <a:xfrm>
            <a:off x="6660232" y="696741"/>
            <a:ext cx="2232248" cy="1224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marR="116840">
              <a:spcAft>
                <a:spcPts val="600"/>
              </a:spcAft>
              <a:tabLst>
                <a:tab pos="1524000" algn="l"/>
              </a:tabLst>
            </a:pPr>
            <a:r>
              <a:rPr lang="el-GR" sz="1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Η κατανομή των ΚΑΠ εξειδικεύεται σε ετήσια βάση με ΚΥΑ Εσωτερικών και Οικονομικών μετά από γνώμη της ΚΕΔΕ.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308A7C3F-98E1-4001-B7A5-1C08A40C8902}"/>
              </a:ext>
            </a:extLst>
          </p:cNvPr>
          <p:cNvCxnSpPr>
            <a:cxnSpLocks/>
          </p:cNvCxnSpPr>
          <p:nvPr/>
        </p:nvCxnSpPr>
        <p:spPr>
          <a:xfrm flipV="1">
            <a:off x="6804248" y="1996931"/>
            <a:ext cx="972108" cy="639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7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Πηγές εσόδων ΚΑΠ δήμων </a:t>
            </a:r>
            <a:br>
              <a:rPr lang="el-GR" sz="3200" b="1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(άρθρο 259 του ν. 3852/2010)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96944" cy="3456384"/>
          </a:xfrm>
        </p:spPr>
        <p:txBody>
          <a:bodyPr>
            <a:normAutofit lnSpcReduction="10000"/>
          </a:bodyPr>
          <a:lstStyle/>
          <a:p>
            <a:pPr marL="457200" marR="116840" lvl="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Φόρος Εισοδήματος Φυσικών και Νομικών Προσώπων 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(Φ.Ε.Φ.Ν.Π.)</a:t>
            </a: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 σε ποσοστό 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19,5%</a:t>
            </a: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 των συνολικών εισπράξεων του φόρου αυτού που πραγματοποιούνται κατά τη διάρκεια του οικονομικού έτους. </a:t>
            </a:r>
            <a:endParaRPr lang="el-GR" sz="2400" dirty="0">
              <a:solidFill>
                <a:schemeClr val="tx1"/>
              </a:solidFill>
            </a:endParaRPr>
          </a:p>
          <a:p>
            <a:pPr marL="457200" marR="116840" lvl="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Φόρος Προστιθέμενης Αξίας 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(Φ.Π.Α.) </a:t>
            </a: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σε ποσοστό 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12%</a:t>
            </a: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 των συνολικών εισπράξεων του φόρου αυτού που πραγματοποιούνται κατά τη διάρκεια του οικονομικού έτους. </a:t>
            </a:r>
            <a:endParaRPr lang="el-GR" sz="2400" dirty="0">
              <a:solidFill>
                <a:schemeClr val="tx1"/>
              </a:solidFill>
            </a:endParaRPr>
          </a:p>
          <a:p>
            <a:pPr marL="457200" marR="116840" lvl="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Ενιαίος Φόρος Ιδιοκτησίας Ακινήτων 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(</a:t>
            </a:r>
            <a:r>
              <a:rPr lang="el-GR" sz="2400" b="1" dirty="0" err="1">
                <a:solidFill>
                  <a:srgbClr val="C00000"/>
                </a:solidFill>
                <a:ea typeface="Calibri"/>
                <a:cs typeface="Calibri"/>
              </a:rPr>
              <a:t>ΕΝ.Φ.Ι.Α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) </a:t>
            </a: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σε ποσοστό </a:t>
            </a:r>
            <a:r>
              <a:rPr lang="el-GR" sz="2400" b="1" dirty="0">
                <a:solidFill>
                  <a:srgbClr val="C00000"/>
                </a:solidFill>
                <a:ea typeface="Calibri"/>
                <a:cs typeface="Calibri"/>
              </a:rPr>
              <a:t>11,3%</a:t>
            </a:r>
            <a:r>
              <a:rPr lang="el-GR" sz="2400" dirty="0">
                <a:solidFill>
                  <a:schemeClr val="tx1"/>
                </a:solidFill>
                <a:ea typeface="Calibri"/>
                <a:cs typeface="Calibri"/>
              </a:rPr>
              <a:t> των συνολικών ετήσιων εισπράξεων του φόρου αυτού.</a:t>
            </a:r>
            <a:endParaRPr lang="el-GR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20479" y="4725144"/>
            <a:ext cx="79590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2400" b="1" i="1" dirty="0">
                <a:solidFill>
                  <a:srgbClr val="C00000"/>
                </a:solidFill>
              </a:rPr>
              <a:t>Ανεξαρτήτως της οικονομικής χρήσης την οποία αφορούν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9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5188" y="4869160"/>
            <a:ext cx="349815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06450" lvl="0" indent="-447675">
              <a:buBlip>
                <a:blip r:embed="rId3"/>
              </a:buBlip>
            </a:pPr>
            <a:r>
              <a:rPr lang="el-GR" sz="2000" dirty="0">
                <a:solidFill>
                  <a:prstClr val="black"/>
                </a:solidFill>
              </a:rPr>
              <a:t>Μεταφορά προσωπικού</a:t>
            </a:r>
          </a:p>
          <a:p>
            <a:pPr marL="806450" lvl="0" indent="-447675">
              <a:buBlip>
                <a:blip r:embed="rId3"/>
              </a:buBlip>
            </a:pPr>
            <a:r>
              <a:rPr lang="el-GR" sz="2000" dirty="0">
                <a:solidFill>
                  <a:prstClr val="black"/>
                </a:solidFill>
              </a:rPr>
              <a:t>Παιδικοί βρεφονηπιακοί σταθμοί</a:t>
            </a:r>
          </a:p>
          <a:p>
            <a:pPr marL="806450" lvl="0" indent="-447675">
              <a:buBlip>
                <a:blip r:embed="rId3"/>
              </a:buBlip>
            </a:pPr>
            <a:r>
              <a:rPr lang="el-GR" sz="2000" dirty="0">
                <a:solidFill>
                  <a:prstClr val="black"/>
                </a:solidFill>
              </a:rPr>
              <a:t>Σχολικοί φύλακες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2322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ΚΑΠ δήμων </a:t>
            </a:r>
            <a:r>
              <a:rPr lang="el-GR" sz="3200" b="1" dirty="0">
                <a:solidFill>
                  <a:schemeClr val="bg2"/>
                </a:solidFill>
              </a:rPr>
              <a:t>(κριτήρια κατανομής)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248472" cy="5184576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179387" marR="116840" lvl="0">
              <a:spcAft>
                <a:spcPts val="600"/>
              </a:spcAft>
              <a:tabLst>
                <a:tab pos="1524000" algn="l"/>
              </a:tabLst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Άρθρο 259 παρ. 4 του ν. 3852/2010 - Κριτήρια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Δημογραφικά 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Γεωμορφολογικά 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Διοικητικά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Οικονομικά 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Κοινωνικά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Περιβαλλοντικά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Πολιτιστικά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Διοικητική υποστήριξης που παρέχεται από δήμο προς εξυπηρέτηση λειτουργικών αναγκών άλλων Δήμων</a:t>
            </a:r>
          </a:p>
          <a:p>
            <a:pPr marL="457200" marR="116840" lvl="0" indent="-277813" algn="l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Σταθμίζονται ιδιαίτερα οι πάγιες ανάγκες εξυπηρέτησης των νησιωτικών και ορεινών δήμων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7911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Υφιστάμενη κατάσταση</a:t>
            </a: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5076056" y="1484784"/>
            <a:ext cx="3816424" cy="51845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i="1" dirty="0">
                <a:solidFill>
                  <a:schemeClr val="tx1"/>
                </a:solidFill>
              </a:rPr>
              <a:t>Πολυπαραγοντικό και περίπλοκο  σύστημα</a:t>
            </a:r>
          </a:p>
          <a:p>
            <a:pPr marL="457200" indent="-277813" algn="l"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Πληθυσμός</a:t>
            </a:r>
          </a:p>
          <a:p>
            <a:pPr marL="457200" indent="-277813" algn="l"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Ελάχιστο κόστος λειτουργίας </a:t>
            </a:r>
          </a:p>
          <a:p>
            <a:pPr marL="457200" indent="-277813" algn="l"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Έκταση</a:t>
            </a:r>
          </a:p>
          <a:p>
            <a:pPr marL="457200" indent="-277813" algn="l"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Δημοτικά διαμερίσματα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l-GR" sz="26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l-G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 ΚΑΠ δήμων </a:t>
            </a:r>
            <a:r>
              <a:rPr lang="el-GR" sz="2800" b="1" dirty="0">
                <a:solidFill>
                  <a:schemeClr val="bg2"/>
                </a:solidFill>
              </a:rPr>
              <a:t>(κριτήρια κατανομής επενδυτικών δαπανών)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2263" y="2571855"/>
            <a:ext cx="4032448" cy="2153289"/>
          </a:xfrm>
          <a:ln>
            <a:noFill/>
          </a:ln>
        </p:spPr>
        <p:txBody>
          <a:bodyPr>
            <a:normAutofit/>
          </a:bodyPr>
          <a:lstStyle/>
          <a:p>
            <a:pPr marL="717550" marR="116840" lvl="0" indent="-538163" algn="l">
              <a:buFont typeface="Wingdings" panose="05000000000000000000" pitchFamily="2" charset="2"/>
              <a:buChar char="q"/>
              <a:tabLst>
                <a:tab pos="1524000" algn="l"/>
              </a:tabLs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Πληθυσμός </a:t>
            </a:r>
          </a:p>
          <a:p>
            <a:pPr marL="717550" marR="116840" lvl="0" indent="-538163" algn="l">
              <a:buFont typeface="Wingdings" panose="05000000000000000000" pitchFamily="2" charset="2"/>
              <a:buChar char="q"/>
              <a:tabLst>
                <a:tab pos="1524000" algn="l"/>
              </a:tabLs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ΑΕΠ</a:t>
            </a:r>
          </a:p>
          <a:p>
            <a:pPr marL="717550" marR="116840" lvl="0" indent="-538163" algn="l">
              <a:buFont typeface="Wingdings" panose="05000000000000000000" pitchFamily="2" charset="2"/>
              <a:buChar char="q"/>
              <a:tabLst>
                <a:tab pos="1524000" algn="l"/>
              </a:tabLs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Ανεργία </a:t>
            </a:r>
          </a:p>
          <a:p>
            <a:pPr marL="717550" marR="116840" lvl="0" indent="-538163" algn="l">
              <a:buFont typeface="Wingdings" panose="05000000000000000000" pitchFamily="2" charset="2"/>
              <a:buChar char="q"/>
              <a:tabLst>
                <a:tab pos="1524000" algn="l"/>
              </a:tabLs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Έκταση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l-GR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88730"/>
            <a:ext cx="396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1</a:t>
            </a:r>
            <a:r>
              <a:rPr lang="el-GR" sz="2400" b="1" baseline="30000" dirty="0">
                <a:solidFill>
                  <a:srgbClr val="C00000"/>
                </a:solidFill>
              </a:rPr>
              <a:t>ο</a:t>
            </a:r>
            <a:r>
              <a:rPr lang="el-GR" sz="2400" b="1" dirty="0">
                <a:solidFill>
                  <a:srgbClr val="C00000"/>
                </a:solidFill>
              </a:rPr>
              <a:t> στάδιο </a:t>
            </a:r>
            <a:r>
              <a:rPr lang="el-GR" sz="2400" b="1" dirty="0">
                <a:solidFill>
                  <a:srgbClr val="002060"/>
                </a:solidFill>
              </a:rPr>
              <a:t>: Κατανομή ανά περιφέρεια</a:t>
            </a: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4716016" y="2564904"/>
            <a:ext cx="417646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l-GR" sz="2400" b="1" i="1" dirty="0">
                <a:solidFill>
                  <a:srgbClr val="002060"/>
                </a:solidFill>
              </a:rPr>
              <a:t>Πληθυσμός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l-GR" sz="2400" b="1" i="1" dirty="0">
                <a:solidFill>
                  <a:srgbClr val="002060"/>
                </a:solidFill>
              </a:rPr>
              <a:t>Έκταση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l-GR" sz="2400" b="1" i="1" dirty="0">
                <a:solidFill>
                  <a:srgbClr val="002060"/>
                </a:solidFill>
              </a:rPr>
              <a:t>Νομαρχιακό ΑΕΠ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l-GR" sz="2400" b="1" i="1" dirty="0">
                <a:solidFill>
                  <a:srgbClr val="002060"/>
                </a:solidFill>
              </a:rPr>
              <a:t>Ειδικά κριτήρια για Αττική και Θεσσαλονίκη</a:t>
            </a:r>
            <a:endParaRPr lang="el-GR" sz="2400" b="1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5962" y="1388730"/>
            <a:ext cx="396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2</a:t>
            </a:r>
            <a:r>
              <a:rPr lang="el-GR" sz="2400" b="1" baseline="30000" dirty="0">
                <a:solidFill>
                  <a:srgbClr val="C00000"/>
                </a:solidFill>
              </a:rPr>
              <a:t>ο</a:t>
            </a:r>
            <a:r>
              <a:rPr lang="el-GR" sz="2400" b="1" dirty="0">
                <a:solidFill>
                  <a:srgbClr val="C00000"/>
                </a:solidFill>
              </a:rPr>
              <a:t> στάδιο : </a:t>
            </a:r>
            <a:r>
              <a:rPr lang="el-GR" sz="2400" b="1" dirty="0">
                <a:solidFill>
                  <a:srgbClr val="002060"/>
                </a:solidFill>
              </a:rPr>
              <a:t>Κατανομή ανά δήμο</a:t>
            </a:r>
          </a:p>
        </p:txBody>
      </p:sp>
    </p:spTree>
    <p:extLst>
      <p:ext uri="{BB962C8B-B14F-4D97-AF65-F5344CB8AC3E}">
        <p14:creationId xmlns:p14="http://schemas.microsoft.com/office/powerpoint/2010/main" val="245906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Τα ΙΔΑΝΙΚΑ κριτήρια κατανομής των ΚΑΠ</a:t>
            </a:r>
            <a:endParaRPr lang="el-G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712968" cy="5832648"/>
          </a:xfrm>
          <a:ln>
            <a:noFill/>
          </a:ln>
        </p:spPr>
        <p:txBody>
          <a:bodyPr>
            <a:noAutofit/>
          </a:bodyPr>
          <a:lstStyle/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το μήκος των δικτύων ύδρευσης και αποχέτευσης,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το μήκος του δημοτικού και αγροτικού οδικού δικτύου,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τα χαρακτηριστικά </a:t>
            </a:r>
            <a:r>
              <a:rPr lang="el-GR" sz="2200" dirty="0" err="1">
                <a:solidFill>
                  <a:schemeClr val="tx1"/>
                </a:solidFill>
                <a:ea typeface="Times New Roman"/>
              </a:rPr>
              <a:t>νησιωτικότητας</a:t>
            </a:r>
            <a:r>
              <a:rPr lang="el-GR" sz="2200" dirty="0">
                <a:solidFill>
                  <a:schemeClr val="tx1"/>
                </a:solidFill>
                <a:ea typeface="Times New Roman"/>
              </a:rPr>
              <a:t> ή </a:t>
            </a:r>
            <a:r>
              <a:rPr lang="el-GR" sz="2200" dirty="0" err="1">
                <a:solidFill>
                  <a:schemeClr val="tx1"/>
                </a:solidFill>
                <a:ea typeface="Times New Roman"/>
              </a:rPr>
              <a:t>ορεινότητας</a:t>
            </a:r>
            <a:r>
              <a:rPr lang="el-GR" sz="2200" dirty="0">
                <a:solidFill>
                  <a:schemeClr val="tx1"/>
                </a:solidFill>
                <a:ea typeface="Times New Roman"/>
              </a:rPr>
              <a:t> του δήμου,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το επίπεδο των παρεχόμενων κοινωνικών υπηρεσιών,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η δυνατότητα άντλησης τοπικών πόρων,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οι πληθυσμιακές διακυμάνσεις ανά εποχές και η δημογραφική τάση,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οι κλιματολογικές συνθήκες και τα ιδιαίτερα περιβαλλοντικά χαρακτηριστικά,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το επίπεδο των βασικών υποδομών του Ο.Τ.Α., όπως λιμένες, συγκοινωνίες, ιδιόκτητα κτίρια, σχολικές και αθλητικές υποδομές,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το ποσοστό ανεργίας στον οικείο Ο.Τ.Α.,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η χωρική έκταση του Ο.Τ.Α.,</a:t>
            </a:r>
          </a:p>
          <a:p>
            <a:pPr marL="360000" marR="116840" lvl="0" indent="-324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l-GR" sz="2200" dirty="0">
                <a:solidFill>
                  <a:schemeClr val="tx1"/>
                </a:solidFill>
                <a:ea typeface="Times New Roman"/>
              </a:rPr>
              <a:t>το επίπεδο του παραγόμενου ΑΕΠ από τον Ο.Τ.Α. ως ποσοστού του συνολικού ΑΕΠ της χώρας.</a:t>
            </a:r>
            <a:endParaRPr lang="el-GR" sz="2200" b="1" dirty="0">
              <a:solidFill>
                <a:srgbClr val="00B050"/>
              </a:solidFill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899592" y="1740858"/>
            <a:ext cx="7632848" cy="406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820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2432</Words>
  <Application>Microsoft Office PowerPoint</Application>
  <PresentationFormat>Προβολή στην οθόνη (4:3)</PresentationFormat>
  <Paragraphs>336</Paragraphs>
  <Slides>42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Θέμα του Office</vt:lpstr>
      <vt:lpstr>ΧΡΗΜΑΤΟΔΟΤΗΣΗ ΕΛΛΗΝΙΚΗΣ ΤΟΠΙΚΗΣ ΚΑΙ ΠΕΡΙΦΕΡΕΙΑΚΗΣ ΑΥΤΟΔΙΟΙΚΗΣΗΣ  ΔΗΜΟΣΙΟΝΟΜΙΚΗ ΑΠΟΚΕΝΤΡΩΣΗ  </vt:lpstr>
      <vt:lpstr>Περιεχόμενα ενότητας</vt:lpstr>
      <vt:lpstr>Α. Επιχορηγήσεις Τακτικού Προϋπολογισμού</vt:lpstr>
      <vt:lpstr> Κεντρικοί Αυτοτελείς Πόροι (ν. 1828/1989 άρθρο 25)</vt:lpstr>
      <vt:lpstr> Η «πορεία» των ΚΑΠ </vt:lpstr>
      <vt:lpstr> Πηγές εσόδων ΚΑΠ δήμων  (άρθρο 259 του ν. 3852/2010)</vt:lpstr>
      <vt:lpstr> ΚΑΠ δήμων (κριτήρια κατανομής)</vt:lpstr>
      <vt:lpstr> ΚΑΠ δήμων (κριτήρια κατανομής επενδυτικών δαπανών)</vt:lpstr>
      <vt:lpstr> Τα ΙΔΑΝΙΚΑ κριτήρια κατανομής των ΚΑΠ</vt:lpstr>
      <vt:lpstr> ΚΑΠ δήμων (κατανομή από το ΥΠΕΣ)</vt:lpstr>
      <vt:lpstr> ΚΑΠ δήμων (σχήμα κατανομών)</vt:lpstr>
      <vt:lpstr> Πηγές εσόδων ΚΑΠ περιφερειών (άρθρο 260 του ν. 3852/2010)</vt:lpstr>
      <vt:lpstr> ΚΑΠ περιφερειών (κατανομή από το ΥΠΕΣ)</vt:lpstr>
      <vt:lpstr> Περιορισμοί στον υπολογισμό των ετήσιων ΚΑΠ</vt:lpstr>
      <vt:lpstr> ΚΑΠ (εισηγητική έκθεση Π/Υ 2021)</vt:lpstr>
      <vt:lpstr> Λοιπές επιχορηγήσεις από τακτικό προϋπολογισμό</vt:lpstr>
      <vt:lpstr> ΚΑΠ (εισηγητική έκθεση Π/Υ 2021)</vt:lpstr>
      <vt:lpstr>Παρουσίαση του PowerPoint</vt:lpstr>
      <vt:lpstr>Β. ΧΡΗΜΑΤΟΔΟΤΗΣΗ ΕΠΕΝΔΥΤΙΚΗΣ ΔΡΑΣΤΗΡΙΟΤΗΤΑΣ ΟΤΑ</vt:lpstr>
      <vt:lpstr>Παρουσίαση του PowerPoint</vt:lpstr>
      <vt:lpstr>Παρουσίαση του PowerPoint</vt:lpstr>
      <vt:lpstr>Γ. Δανεισμός</vt:lpstr>
      <vt:lpstr>Δανεισμός (ειδικές κατηγορίες)</vt:lpstr>
      <vt:lpstr>Δ. Δημοσιονομική Αποκέντρωση </vt:lpstr>
      <vt:lpstr>Δημοσιονομική Αποκέντρωση (2)</vt:lpstr>
      <vt:lpstr>Κρατικές επιχορηγήσεις ή ίδια έσοδα</vt:lpstr>
      <vt:lpstr>Τα φορολογικά έσοδα της Τ.Α.</vt:lpstr>
      <vt:lpstr>Ανταποδοτικό τέλος καθαριότητας και φωτισμού</vt:lpstr>
      <vt:lpstr>Ανταποδοτικό τέλος καθαριότητας και φωτισμού (2)</vt:lpstr>
      <vt:lpstr>Τέλος Ακίνητης Περιουσίας</vt:lpstr>
      <vt:lpstr>Φόρος Ηλεκτροδοτούμενων Χώρων</vt:lpstr>
      <vt:lpstr>Λοιπά τέλη</vt:lpstr>
      <vt:lpstr>Λοιπά τέλη (2)</vt:lpstr>
      <vt:lpstr>Επίπεδο και σύνθεση εσόδων δήμων και περιφερειών (2019) – εκατ. €</vt:lpstr>
      <vt:lpstr>Σύνθεση εσόδων δήμων και περιφερειών (2019)</vt:lpstr>
      <vt:lpstr>Παρουσίαση του PowerPoint</vt:lpstr>
      <vt:lpstr>Τα ίδια έσοδα των δήμων</vt:lpstr>
      <vt:lpstr>             Σύνθεση ιδίων εσόδων δήμων (2019)</vt:lpstr>
      <vt:lpstr>Τα ίδια έσοδα των περιφερειών</vt:lpstr>
      <vt:lpstr>Μέτρηση φορολογικής αυτονομίας ΟΟΣΑ</vt:lpstr>
      <vt:lpstr>Παρουσίαση του PowerPoint</vt:lpstr>
      <vt:lpstr>Συμπέρασμα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a database that</dc:title>
  <dc:creator>User</dc:creator>
  <cp:lastModifiedBy>KOSTAS TRYPOSKOUFIS</cp:lastModifiedBy>
  <cp:revision>309</cp:revision>
  <dcterms:created xsi:type="dcterms:W3CDTF">2018-03-04T18:24:57Z</dcterms:created>
  <dcterms:modified xsi:type="dcterms:W3CDTF">2021-05-16T14:48:14Z</dcterms:modified>
</cp:coreProperties>
</file>