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16"/>
  </p:notesMasterIdLst>
  <p:sldIdLst>
    <p:sldId id="348" r:id="rId2"/>
    <p:sldId id="350" r:id="rId3"/>
    <p:sldId id="351" r:id="rId4"/>
    <p:sldId id="352" r:id="rId5"/>
    <p:sldId id="353" r:id="rId6"/>
    <p:sldId id="354" r:id="rId7"/>
    <p:sldId id="355" r:id="rId8"/>
    <p:sldId id="356" r:id="rId9"/>
    <p:sldId id="357" r:id="rId10"/>
    <p:sldId id="513" r:id="rId11"/>
    <p:sldId id="358" r:id="rId12"/>
    <p:sldId id="359" r:id="rId13"/>
    <p:sldId id="361" r:id="rId14"/>
    <p:sldId id="362" r:id="rId15"/>
    <p:sldId id="364" r:id="rId16"/>
    <p:sldId id="363" r:id="rId17"/>
    <p:sldId id="365" r:id="rId18"/>
    <p:sldId id="366" r:id="rId19"/>
    <p:sldId id="463" r:id="rId20"/>
    <p:sldId id="464" r:id="rId21"/>
    <p:sldId id="465" r:id="rId22"/>
    <p:sldId id="342" r:id="rId23"/>
    <p:sldId id="368" r:id="rId24"/>
    <p:sldId id="378" r:id="rId25"/>
    <p:sldId id="475" r:id="rId26"/>
    <p:sldId id="476" r:id="rId27"/>
    <p:sldId id="477" r:id="rId28"/>
    <p:sldId id="478" r:id="rId29"/>
    <p:sldId id="479" r:id="rId30"/>
    <p:sldId id="480" r:id="rId31"/>
    <p:sldId id="481" r:id="rId32"/>
    <p:sldId id="482" r:id="rId33"/>
    <p:sldId id="483" r:id="rId34"/>
    <p:sldId id="484" r:id="rId35"/>
    <p:sldId id="474" r:id="rId36"/>
    <p:sldId id="514" r:id="rId37"/>
    <p:sldId id="369" r:id="rId38"/>
    <p:sldId id="371" r:id="rId39"/>
    <p:sldId id="372" r:id="rId40"/>
    <p:sldId id="374" r:id="rId41"/>
    <p:sldId id="373" r:id="rId42"/>
    <p:sldId id="375" r:id="rId43"/>
    <p:sldId id="383" r:id="rId44"/>
    <p:sldId id="385" r:id="rId45"/>
    <p:sldId id="386" r:id="rId46"/>
    <p:sldId id="381" r:id="rId47"/>
    <p:sldId id="376" r:id="rId48"/>
    <p:sldId id="401" r:id="rId49"/>
    <p:sldId id="403" r:id="rId50"/>
    <p:sldId id="404" r:id="rId51"/>
    <p:sldId id="402" r:id="rId52"/>
    <p:sldId id="406" r:id="rId53"/>
    <p:sldId id="407" r:id="rId54"/>
    <p:sldId id="408" r:id="rId55"/>
    <p:sldId id="405" r:id="rId56"/>
    <p:sldId id="409" r:id="rId57"/>
    <p:sldId id="410" r:id="rId58"/>
    <p:sldId id="411" r:id="rId59"/>
    <p:sldId id="515" r:id="rId60"/>
    <p:sldId id="414" r:id="rId61"/>
    <p:sldId id="416" r:id="rId62"/>
    <p:sldId id="487" r:id="rId63"/>
    <p:sldId id="412" r:id="rId64"/>
    <p:sldId id="485" r:id="rId65"/>
    <p:sldId id="488" r:id="rId66"/>
    <p:sldId id="496" r:id="rId67"/>
    <p:sldId id="497" r:id="rId68"/>
    <p:sldId id="421" r:id="rId69"/>
    <p:sldId id="422" r:id="rId70"/>
    <p:sldId id="486" r:id="rId71"/>
    <p:sldId id="423" r:id="rId72"/>
    <p:sldId id="489" r:id="rId73"/>
    <p:sldId id="490" r:id="rId74"/>
    <p:sldId id="491" r:id="rId75"/>
    <p:sldId id="492" r:id="rId76"/>
    <p:sldId id="493" r:id="rId77"/>
    <p:sldId id="494" r:id="rId78"/>
    <p:sldId id="495" r:id="rId79"/>
    <p:sldId id="498" r:id="rId80"/>
    <p:sldId id="499" r:id="rId81"/>
    <p:sldId id="455" r:id="rId82"/>
    <p:sldId id="456" r:id="rId83"/>
    <p:sldId id="424" r:id="rId84"/>
    <p:sldId id="500" r:id="rId85"/>
    <p:sldId id="428" r:id="rId86"/>
    <p:sldId id="510" r:id="rId87"/>
    <p:sldId id="512" r:id="rId88"/>
    <p:sldId id="511" r:id="rId89"/>
    <p:sldId id="501" r:id="rId90"/>
    <p:sldId id="502" r:id="rId91"/>
    <p:sldId id="503" r:id="rId92"/>
    <p:sldId id="506" r:id="rId93"/>
    <p:sldId id="504" r:id="rId94"/>
    <p:sldId id="507" r:id="rId95"/>
    <p:sldId id="505" r:id="rId96"/>
    <p:sldId id="441" r:id="rId97"/>
    <p:sldId id="509" r:id="rId98"/>
    <p:sldId id="508" r:id="rId99"/>
    <p:sldId id="442" r:id="rId100"/>
    <p:sldId id="443" r:id="rId101"/>
    <p:sldId id="444" r:id="rId102"/>
    <p:sldId id="445" r:id="rId103"/>
    <p:sldId id="447" r:id="rId104"/>
    <p:sldId id="448" r:id="rId105"/>
    <p:sldId id="449" r:id="rId106"/>
    <p:sldId id="459" r:id="rId107"/>
    <p:sldId id="450" r:id="rId108"/>
    <p:sldId id="451" r:id="rId109"/>
    <p:sldId id="452" r:id="rId110"/>
    <p:sldId id="462" r:id="rId111"/>
    <p:sldId id="460" r:id="rId112"/>
    <p:sldId id="446" r:id="rId113"/>
    <p:sldId id="453" r:id="rId114"/>
    <p:sldId id="454" r:id="rId1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870" autoAdjust="0"/>
  </p:normalViewPr>
  <p:slideViewPr>
    <p:cSldViewPr snapToGrid="0">
      <p:cViewPr varScale="1">
        <p:scale>
          <a:sx n="95" d="100"/>
          <a:sy n="95" d="100"/>
        </p:scale>
        <p:origin x="1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FC9DE-3D6C-46C7-864D-D2152E9B8143}" type="datetimeFigureOut">
              <a:rPr lang="el-GR" smtClean="0"/>
              <a:t>4/12/2025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09596-0B7F-4578-A653-1C3F08D64603}" type="slidenum">
              <a:rPr lang="el-GR" smtClean="0"/>
              <a:t>‹#›</a:t>
            </a:fld>
            <a:endParaRPr lang="el-GR"/>
          </a:p>
        </p:txBody>
      </p:sp>
    </p:spTree>
    <p:extLst>
      <p:ext uri="{BB962C8B-B14F-4D97-AF65-F5344CB8AC3E}">
        <p14:creationId xmlns:p14="http://schemas.microsoft.com/office/powerpoint/2010/main" val="1465601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DFAF1FB-9E54-4D39-9D87-45CE9B8D5120}" type="datetimeFigureOut">
              <a:rPr lang="el-GR" smtClean="0"/>
              <a:t>4/12/2025</a:t>
            </a:fld>
            <a:endParaRPr lang="el-G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3D0F1A6-88D2-46A7-AEDD-8598A6F55932}" type="slidenum">
              <a:rPr lang="el-GR" smtClean="0"/>
              <a:t>‹#›</a:t>
            </a:fld>
            <a:endParaRPr lang="el-G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64859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98280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07929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4/12/2025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95638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DFAF1FB-9E54-4D39-9D87-45CE9B8D5120}" type="datetimeFigureOut">
              <a:rPr lang="el-GR" smtClean="0"/>
              <a:t>4/12/2025</a:t>
            </a:fld>
            <a:endParaRPr lang="el-G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1861270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DDFAF1FB-9E54-4D39-9D87-45CE9B8D5120}" type="datetimeFigureOut">
              <a:rPr lang="el-GR" smtClean="0"/>
              <a:t>4/12/2025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62598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DDFAF1FB-9E54-4D39-9D87-45CE9B8D5120}" type="datetimeFigureOut">
              <a:rPr lang="el-GR" smtClean="0"/>
              <a:t>4/12/2025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33439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DFAF1FB-9E54-4D39-9D87-45CE9B8D5120}" type="datetimeFigureOut">
              <a:rPr lang="el-GR" smtClean="0"/>
              <a:t>4/12/2025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73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AF1FB-9E54-4D39-9D87-45CE9B8D5120}" type="datetimeFigureOut">
              <a:rPr lang="el-GR" smtClean="0"/>
              <a:t>4/12/2025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02586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4/12/2025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58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4/12/2025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4369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DFAF1FB-9E54-4D39-9D87-45CE9B8D5120}" type="datetimeFigureOut">
              <a:rPr lang="el-GR" smtClean="0"/>
              <a:t>4/12/2025</a:t>
            </a:fld>
            <a:endParaRPr lang="el-G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3D0F1A6-88D2-46A7-AEDD-8598A6F55932}" type="slidenum">
              <a:rPr lang="el-GR" smtClean="0"/>
              <a:t>‹#›</a:t>
            </a:fld>
            <a:endParaRPr lang="el-G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935401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915128" y="1788454"/>
            <a:ext cx="8361229" cy="981123"/>
          </a:xfrm>
        </p:spPr>
        <p:txBody>
          <a:bodyPr/>
          <a:lstStyle/>
          <a:p>
            <a:r>
              <a:rPr lang="el-GR" sz="2800" b="1" dirty="0" smtClean="0"/>
              <a:t>ΕΙΣΑΓΩΓΗ ΣΤΗΝ ΝΟΜΟΠΑΡΑΣΚΕΥΗ</a:t>
            </a:r>
            <a:endParaRPr lang="el-GR" sz="2800" b="1" dirty="0"/>
          </a:p>
        </p:txBody>
      </p:sp>
      <p:sp>
        <p:nvSpPr>
          <p:cNvPr id="3" name="Υπότιτλος 2"/>
          <p:cNvSpPr>
            <a:spLocks noGrp="1"/>
          </p:cNvSpPr>
          <p:nvPr>
            <p:ph type="subTitle" idx="1"/>
          </p:nvPr>
        </p:nvSpPr>
        <p:spPr>
          <a:xfrm>
            <a:off x="2759036" y="3446325"/>
            <a:ext cx="6831673" cy="1086237"/>
          </a:xfrm>
        </p:spPr>
        <p:txBody>
          <a:bodyPr/>
          <a:lstStyle/>
          <a:p>
            <a:r>
              <a:rPr lang="el-GR" dirty="0" smtClean="0"/>
              <a:t>Ευάγγελου Γ. Πουρνάρα</a:t>
            </a:r>
            <a:endParaRPr lang="el-GR" dirty="0"/>
          </a:p>
        </p:txBody>
      </p:sp>
    </p:spTree>
    <p:extLst>
      <p:ext uri="{BB962C8B-B14F-4D97-AF65-F5344CB8AC3E}">
        <p14:creationId xmlns:p14="http://schemas.microsoft.com/office/powerpoint/2010/main" val="402315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i="1" dirty="0"/>
              <a:t>ΕΙΣΑΓΩΓΙΚΕΣ ΠΑΡΑΤΗΡΗΣΕΙΣ</a:t>
            </a:r>
            <a:endParaRPr lang="el-GR" sz="3200" dirty="0"/>
          </a:p>
        </p:txBody>
      </p:sp>
      <p:sp>
        <p:nvSpPr>
          <p:cNvPr id="3" name="Content Placeholder 2"/>
          <p:cNvSpPr>
            <a:spLocks noGrp="1"/>
          </p:cNvSpPr>
          <p:nvPr>
            <p:ph idx="1"/>
          </p:nvPr>
        </p:nvSpPr>
        <p:spPr/>
        <p:txBody>
          <a:bodyPr/>
          <a:lstStyle/>
          <a:p>
            <a:r>
              <a:rPr lang="el-GR" i="1" dirty="0"/>
              <a:t>Συνταγματικές Δημοκρατίες (Προεδρικες, ημιπροεδρικές, προεδρευόμενες)</a:t>
            </a:r>
          </a:p>
          <a:p>
            <a:pPr marL="0" indent="0">
              <a:buNone/>
            </a:pPr>
            <a:r>
              <a:rPr lang="el-GR" i="1" dirty="0"/>
              <a:t>Κράτος δικαίου, νομιμοποίηση και νομιμότητα, Έθνος-Κράτος, λαός, πολίτες αντί υπηκόων, σχηματοποίηση της έννοιας του ατόμου και της κοινωνίας σε αντιπαραβολή με την κεντρική επί όλων εξουσίας., Κεντρική παραγωγή δικαίου, ενοποίηση, ιεράρχηση. Δημόσιο και ιδιωτικό δίκαιο.</a:t>
            </a:r>
          </a:p>
        </p:txBody>
      </p:sp>
    </p:spTree>
    <p:extLst>
      <p:ext uri="{BB962C8B-B14F-4D97-AF65-F5344CB8AC3E}">
        <p14:creationId xmlns:p14="http://schemas.microsoft.com/office/powerpoint/2010/main" val="206491489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9919"/>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900752" y="1501252"/>
            <a:ext cx="9601200" cy="4882770"/>
          </a:xfrm>
        </p:spPr>
        <p:txBody>
          <a:bodyPr>
            <a:normAutofit/>
          </a:bodyPr>
          <a:lstStyle/>
          <a:p>
            <a:pPr marL="0" indent="0" algn="just">
              <a:buNone/>
            </a:pPr>
            <a:r>
              <a:rPr lang="el-GR" i="1" dirty="0"/>
              <a:t>Αυτό το στάδιο απαιτεί ενδελεχή προσέγγιση, προκειμένου ο νομοθέτης να εξασφαλίσει ότι το μήνυμα που επιθυμεί να επικοινωνήσει θα αποτυπωθεί επιτυχώς, καθώς διαφορετικά το δημιούργημά του έχει μεγάλες πιθανότητες αποτυχίας κατά την εφαρμογή του. Στο στάδιο αυτό κρίνεται </a:t>
            </a:r>
            <a:r>
              <a:rPr lang="el-GR" i="1" dirty="0" smtClean="0"/>
              <a:t>καθοριστική,  η παροχή ακριβών οδηγιών στον </a:t>
            </a:r>
            <a:r>
              <a:rPr lang="el-GR" i="1" dirty="0"/>
              <a:t>συντάκτη ενός </a:t>
            </a:r>
            <a:r>
              <a:rPr lang="el-GR" i="1" dirty="0" smtClean="0"/>
              <a:t>νομοθετήματος, </a:t>
            </a:r>
            <a:r>
              <a:rPr lang="el-GR" i="1" dirty="0"/>
              <a:t>οδηγίες που θα διαφωτίσουν και θα εξειδικεύσουν τις ιδιαίτερες συνθήκες και περιστάσεις που καλείται να λάβει υπόψη </a:t>
            </a:r>
            <a:r>
              <a:rPr lang="el-GR" i="1" dirty="0" smtClean="0"/>
              <a:t>του.</a:t>
            </a:r>
          </a:p>
          <a:p>
            <a:pPr marL="0" indent="0" algn="just">
              <a:buNone/>
            </a:pPr>
            <a:r>
              <a:rPr lang="el-GR" i="1" dirty="0" smtClean="0"/>
              <a:t>Οι </a:t>
            </a:r>
            <a:r>
              <a:rPr lang="el-GR" i="1" dirty="0"/>
              <a:t>οδηγίες αυτές θα πρέπει να είναι έγγραφες, αποτυπώνοντας με τρόπο σαφή, κατανοητό και ορισμένο τη φύση του προς επίλυση ζητήματος, το σκοπό του υπό σύνταξη νομοθετήματος, τα μέσα που προτείνονται για την επίτευξη των στόχων, καθώς και τις ενδεχόμενες επιπτώσεις που αυτό θα επιφέρει στην ήδη υπάρχουσα νομοθεσία. Είναι επίσης πολύ σημαντικό να </a:t>
            </a:r>
            <a:r>
              <a:rPr lang="el-GR" i="1" dirty="0" smtClean="0"/>
              <a:t>αναλύονται </a:t>
            </a:r>
            <a:r>
              <a:rPr lang="el-GR" i="1" dirty="0"/>
              <a:t>στον συντάκτη του νομοσχεδίου οι λόγοι που οδήγησαν στην ανάγκη της νομοθέτησης, προκειμένου να διευρυνθεί το πεδίο αντίληψής του αναφορικά με τον επιδιωκόμενο σκοπό, ιδιαίτερα όταν ένα νομοθέτημα περιλαμβάνει στοιχεία τεχνικά που απαιτούν εξειδικευμένες γνώσεις</a:t>
            </a:r>
            <a:r>
              <a:rPr lang="el-GR" i="1" dirty="0" smtClean="0"/>
              <a:t>.</a:t>
            </a:r>
          </a:p>
          <a:p>
            <a:pPr marL="0" indent="0" algn="just">
              <a:buNone/>
            </a:pPr>
            <a:r>
              <a:rPr lang="el-GR" i="1" dirty="0" smtClean="0"/>
              <a:t>Μη σωστές οδηγίες=&gt;μη ορθή νομοθέτηση. </a:t>
            </a:r>
          </a:p>
          <a:p>
            <a:pPr algn="just"/>
            <a:endParaRPr lang="el-GR" i="1" dirty="0"/>
          </a:p>
        </p:txBody>
      </p:sp>
    </p:spTree>
    <p:extLst>
      <p:ext uri="{BB962C8B-B14F-4D97-AF65-F5344CB8AC3E}">
        <p14:creationId xmlns:p14="http://schemas.microsoft.com/office/powerpoint/2010/main" val="192031933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9919"/>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71349" y="1624084"/>
            <a:ext cx="9601200" cy="3691720"/>
          </a:xfrm>
        </p:spPr>
        <p:txBody>
          <a:bodyPr>
            <a:normAutofit/>
          </a:bodyPr>
          <a:lstStyle/>
          <a:p>
            <a:pPr marL="0" indent="0" algn="just">
              <a:buNone/>
            </a:pPr>
            <a:r>
              <a:rPr lang="el-GR" i="1" dirty="0"/>
              <a:t>Οι στόχοι του νόμου, αναλύονται και στην ΑΣΥΡ και δεν πρέπει να συγχέονται με τον ευρύτερο </a:t>
            </a:r>
            <a:r>
              <a:rPr lang="el-GR" i="1" dirty="0"/>
              <a:t>σ</a:t>
            </a:r>
            <a:r>
              <a:rPr lang="el-GR" i="1" dirty="0" smtClean="0"/>
              <a:t>τόχο </a:t>
            </a:r>
            <a:r>
              <a:rPr lang="el-GR" i="1" dirty="0"/>
              <a:t>για τον οποίο επιλέχθηκε αρχικά η ρύθμιση, τον οποίο και οι επιμέρους νομοθετικοί </a:t>
            </a:r>
            <a:r>
              <a:rPr lang="el-GR" i="1" dirty="0" smtClean="0"/>
              <a:t>σκοποί εξυπηρετούν. Πιο αναλυτικά</a:t>
            </a:r>
            <a:r>
              <a:rPr lang="en-GB" i="1" dirty="0" smtClean="0"/>
              <a:t>:</a:t>
            </a:r>
            <a:r>
              <a:rPr lang="en-US" i="1" dirty="0" smtClean="0"/>
              <a:t> </a:t>
            </a:r>
            <a:r>
              <a:rPr lang="el-GR" i="1" dirty="0" smtClean="0"/>
              <a:t>Πρόβλημα</a:t>
            </a:r>
            <a:r>
              <a:rPr lang="en-GB" i="1" dirty="0" smtClean="0"/>
              <a:t>:</a:t>
            </a:r>
            <a:r>
              <a:rPr lang="el-GR" i="1" dirty="0" smtClean="0"/>
              <a:t> π.χ. άυξηση των τροχαίων</a:t>
            </a:r>
            <a:r>
              <a:rPr lang="en-US" i="1" dirty="0" smtClean="0"/>
              <a:t> </a:t>
            </a:r>
            <a:r>
              <a:rPr lang="el-GR" i="1" dirty="0" smtClean="0"/>
              <a:t>τα Σαββατοκύριακα, τρόπος αντιμετώπισης-σκοπός πριν τη λήψη απόφασης</a:t>
            </a:r>
            <a:r>
              <a:rPr lang="en-GB" i="1" dirty="0" smtClean="0"/>
              <a:t>:</a:t>
            </a:r>
            <a:r>
              <a:rPr lang="el-GR" i="1" dirty="0" smtClean="0"/>
              <a:t> η μείωση των τροχαίων τα Σαββατοκύριακα με ορισμένες παρεμβάσεις, σκοπός του νόμου</a:t>
            </a:r>
            <a:r>
              <a:rPr lang="en-GB" i="1" dirty="0" smtClean="0"/>
              <a:t>:</a:t>
            </a:r>
            <a:r>
              <a:rPr lang="el-GR" i="1" dirty="0"/>
              <a:t> ε</a:t>
            </a:r>
            <a:r>
              <a:rPr lang="el-GR" i="1" dirty="0" smtClean="0"/>
              <a:t>νίσχυση της χρήσης ΜΜΜ.</a:t>
            </a:r>
          </a:p>
          <a:p>
            <a:pPr marL="0" indent="0" algn="just">
              <a:buNone/>
            </a:pPr>
            <a:r>
              <a:rPr lang="el-GR" i="1" dirty="0" smtClean="0"/>
              <a:t>Ο προνομοθετικός σκοπός είναι ευρύτερος. Από τη στιγμή που καθίσταται νομοθετικός γίνεται πιο συγκεκριμένος. Για το λόγο αυτό είναι πολύ κρίσιμο να γίνει κατανοητός ο προνομοθετικός σκοπός αλλά και το πως συνδέεται ο επιλεγείς σκοπός του νόμου με τον ευρύτερο σκοπό. Με τον τρόπο αυτό αποτυπώνεται όσο το δυνατόν πιο πιστά σε αυτό που επιδώκεται και είναι πιο πιθανό να το πετύχει.</a:t>
            </a:r>
          </a:p>
          <a:p>
            <a:pPr marL="0" indent="0" algn="just">
              <a:buNone/>
            </a:pPr>
            <a:endParaRPr lang="el-GR" i="1" dirty="0" smtClean="0"/>
          </a:p>
          <a:p>
            <a:pPr marL="0" indent="0" algn="just">
              <a:buNone/>
            </a:pPr>
            <a:endParaRPr lang="el-GR" dirty="0" smtClean="0"/>
          </a:p>
          <a:p>
            <a:pPr marL="0" indent="0" algn="just">
              <a:buNone/>
            </a:pPr>
            <a:endParaRPr lang="el-GR" dirty="0" smtClean="0"/>
          </a:p>
        </p:txBody>
      </p:sp>
    </p:spTree>
    <p:extLst>
      <p:ext uri="{BB962C8B-B14F-4D97-AF65-F5344CB8AC3E}">
        <p14:creationId xmlns:p14="http://schemas.microsoft.com/office/powerpoint/2010/main" val="262438753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8976"/>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94179" y="1473957"/>
            <a:ext cx="9601200" cy="4549337"/>
          </a:xfrm>
        </p:spPr>
        <p:txBody>
          <a:bodyPr>
            <a:normAutofit lnSpcReduction="10000"/>
          </a:bodyPr>
          <a:lstStyle/>
          <a:p>
            <a:pPr marL="0" indent="0" algn="just">
              <a:buNone/>
            </a:pPr>
            <a:r>
              <a:rPr lang="el-GR" dirty="0" smtClean="0"/>
              <a:t>2</a:t>
            </a:r>
            <a:r>
              <a:rPr lang="el-GR" i="1" dirty="0" smtClean="0"/>
              <a:t>. </a:t>
            </a:r>
            <a:r>
              <a:rPr lang="el-GR" i="1" u="sng" dirty="0" smtClean="0"/>
              <a:t>Ανάλυση ρυθμιστικών απαιτήσεων</a:t>
            </a:r>
            <a:r>
              <a:rPr lang="el-GR" i="1" dirty="0" smtClean="0"/>
              <a:t>. </a:t>
            </a:r>
          </a:p>
          <a:p>
            <a:pPr marL="0" indent="0" algn="just">
              <a:buNone/>
            </a:pPr>
            <a:r>
              <a:rPr lang="el-GR" i="1" dirty="0" smtClean="0"/>
              <a:t>Κάθε </a:t>
            </a:r>
            <a:r>
              <a:rPr lang="el-GR" i="1" dirty="0"/>
              <a:t>νέα νομοθετική πρόταση θα πρέπει πριν τη διατύπωσή της να υπόκειται σε προσεκτική ανάλυση, καθώς καλείται να εισάγει ρυθμίσεις που εντάσσονται σε μια ήδη υφιστάμενη έννομη τάξη τροποποιώντας κατά μία έννοια την υπάρχουσα έως τώρα συνοχή της. Ακόμη και μία ρύθμιση που εισάγεται για πρώτη φορά ουσιαστικά και πάλι τροποποιεί το υφιστάμενο θεσμικό πλαίσιο, με την έννοια ότι επιλέγει να ρυθμίσει μια πτυχή που μέχρι εκείνη τη στιγμή δεν αποτελούσε αντικείμενο ρύθμισης. </a:t>
            </a:r>
            <a:endParaRPr lang="el-GR" i="1" dirty="0" smtClean="0"/>
          </a:p>
          <a:p>
            <a:pPr marL="0" indent="0" algn="just">
              <a:buNone/>
            </a:pPr>
            <a:r>
              <a:rPr lang="el-GR" i="1" dirty="0" smtClean="0"/>
              <a:t>Ο νομοθέτης, επομένως, οφείλει </a:t>
            </a:r>
            <a:r>
              <a:rPr lang="el-GR" i="1" dirty="0"/>
              <a:t>να λαμβάνει υπόψη του τους ήδη υπάρχοντες νόμους εξασφαλίζοντας ότι οι νέες ρυθμίσεις δεν θα προκαλέσουν </a:t>
            </a:r>
            <a:r>
              <a:rPr lang="el-GR" i="1" u="sng" dirty="0"/>
              <a:t>σύγχυση ή αλληλεπικαλύψεις</a:t>
            </a:r>
            <a:r>
              <a:rPr lang="el-GR" i="1" dirty="0"/>
              <a:t>, εξασφαλίζοντας την </a:t>
            </a:r>
            <a:r>
              <a:rPr lang="el-GR" i="1" u="sng" dirty="0"/>
              <a:t>απρόσκοπτη</a:t>
            </a:r>
            <a:r>
              <a:rPr lang="el-GR" i="1" dirty="0"/>
              <a:t> εφαρμογή τους. </a:t>
            </a:r>
            <a:endParaRPr lang="el-GR" i="1" dirty="0" smtClean="0"/>
          </a:p>
          <a:p>
            <a:pPr marL="0" indent="0" algn="just">
              <a:buNone/>
            </a:pPr>
            <a:r>
              <a:rPr lang="el-GR" i="1" dirty="0" smtClean="0"/>
              <a:t>Η </a:t>
            </a:r>
            <a:r>
              <a:rPr lang="el-GR" i="1" dirty="0"/>
              <a:t>κρίση για τη σωστή ή λάθος επιλογή μιας δημόσιας πολιτικής μέσω νομοθετικών προτάσεων αναμφισβήτητα δεν αποτελεί ευθύνη του </a:t>
            </a:r>
            <a:r>
              <a:rPr lang="el-GR" i="1" dirty="0" smtClean="0"/>
              <a:t>νομοτέχνη. </a:t>
            </a:r>
            <a:r>
              <a:rPr lang="el-GR" i="1" dirty="0"/>
              <a:t>Δική του ευθύνη αποτελεί να προσεγγίζει κάθε νέα ρύθμιση με </a:t>
            </a:r>
            <a:r>
              <a:rPr lang="el-GR" i="1" dirty="0" smtClean="0"/>
              <a:t>αντικειμενικότητα και να αναδεικνύει προβλήματα κατάστρωσης του νομοθετικού κειμένου. </a:t>
            </a:r>
            <a:endParaRPr lang="el-GR" i="1" dirty="0"/>
          </a:p>
        </p:txBody>
      </p:sp>
    </p:spTree>
    <p:extLst>
      <p:ext uri="{BB962C8B-B14F-4D97-AF65-F5344CB8AC3E}">
        <p14:creationId xmlns:p14="http://schemas.microsoft.com/office/powerpoint/2010/main" val="55220375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57701" y="1521724"/>
            <a:ext cx="9601200" cy="3828197"/>
          </a:xfrm>
        </p:spPr>
        <p:txBody>
          <a:bodyPr>
            <a:normAutofit fontScale="92500" lnSpcReduction="20000"/>
          </a:bodyPr>
          <a:lstStyle/>
          <a:p>
            <a:pPr marL="0" indent="0" algn="just">
              <a:buNone/>
            </a:pPr>
            <a:r>
              <a:rPr lang="el-GR" i="1" dirty="0" smtClean="0"/>
              <a:t>Σύγχυση και αλληλεπικαλύψεις</a:t>
            </a:r>
            <a:r>
              <a:rPr lang="en-GB" i="1" dirty="0" smtClean="0"/>
              <a:t>:</a:t>
            </a:r>
            <a:r>
              <a:rPr lang="en-US" i="1" dirty="0" smtClean="0"/>
              <a:t> </a:t>
            </a:r>
            <a:r>
              <a:rPr lang="el-GR" i="1" dirty="0" smtClean="0"/>
              <a:t>Ανασφάλεια δικαίου, έλλειψη σαφούς ρύθμισης και μη αποτελεσματική νομοθεσία.</a:t>
            </a:r>
          </a:p>
          <a:p>
            <a:pPr marL="0" indent="0" algn="just">
              <a:buNone/>
            </a:pPr>
            <a:r>
              <a:rPr lang="el-GR" i="1" dirty="0" smtClean="0"/>
              <a:t>Εδώ μπορούν να εντοπιστούν περιπτώσεις μη ορθής ανάλυσης, που οδηγούν σε επανανομοθέτηση σε σύντομο χρονικό διάστημα ή μεγάλο αριθμό δικαστικών προσφυγών κατά πράξεων εκδοθεισών με βάση τη συγκεκριμένη νομοθεσία.</a:t>
            </a:r>
          </a:p>
          <a:p>
            <a:pPr marL="0" indent="0" algn="just">
              <a:buNone/>
            </a:pPr>
            <a:r>
              <a:rPr lang="el-GR" i="1" dirty="0" smtClean="0"/>
              <a:t>Βασικά προσχεδιαστικά ερωτήματα</a:t>
            </a:r>
            <a:r>
              <a:rPr lang="en-GB" i="1" dirty="0" smtClean="0"/>
              <a:t>:</a:t>
            </a:r>
            <a:endParaRPr lang="en-US" i="1" dirty="0" smtClean="0"/>
          </a:p>
          <a:p>
            <a:pPr algn="just">
              <a:buFont typeface="Wingdings" panose="05000000000000000000" pitchFamily="2" charset="2"/>
              <a:buChar char="§"/>
            </a:pPr>
            <a:r>
              <a:rPr lang="el-GR" i="1" dirty="0" smtClean="0"/>
              <a:t>Με </a:t>
            </a:r>
            <a:r>
              <a:rPr lang="el-GR" i="1" dirty="0"/>
              <a:t>ποιόν τρόπο εντάσσεται ο νόμος στο υφιστάμενο </a:t>
            </a:r>
            <a:r>
              <a:rPr lang="el-GR" i="1" dirty="0" smtClean="0"/>
              <a:t>δίκαιο</a:t>
            </a:r>
            <a:r>
              <a:rPr lang="el-GR" i="1" dirty="0"/>
              <a:t> </a:t>
            </a:r>
            <a:r>
              <a:rPr lang="el-GR" i="1" dirty="0" smtClean="0"/>
              <a:t>(νέα </a:t>
            </a:r>
            <a:r>
              <a:rPr lang="el-GR" i="1" dirty="0"/>
              <a:t>ρύθμιση, τροποποίηση, πολλαπλές τροποποιήσεις); </a:t>
            </a:r>
            <a:endParaRPr lang="en-US" i="1" dirty="0" smtClean="0"/>
          </a:p>
          <a:p>
            <a:pPr algn="just">
              <a:buFont typeface="Wingdings" panose="05000000000000000000" pitchFamily="2" charset="2"/>
              <a:buChar char="§"/>
            </a:pPr>
            <a:r>
              <a:rPr lang="el-GR" i="1" dirty="0" smtClean="0"/>
              <a:t>Είναι </a:t>
            </a:r>
            <a:r>
              <a:rPr lang="el-GR" i="1" dirty="0"/>
              <a:t>η τροποποίηση ή συμπλήρωση ισχυόντων κανόνων σαφής και εύκολα </a:t>
            </a:r>
            <a:r>
              <a:rPr lang="el-GR" i="1" dirty="0" smtClean="0"/>
              <a:t>εντοπίσιμη;</a:t>
            </a:r>
          </a:p>
          <a:p>
            <a:pPr algn="just">
              <a:buFont typeface="Wingdings" panose="05000000000000000000" pitchFamily="2" charset="2"/>
              <a:buChar char="§"/>
            </a:pPr>
            <a:r>
              <a:rPr lang="el-GR" i="1" dirty="0" smtClean="0"/>
              <a:t>Είναι </a:t>
            </a:r>
            <a:r>
              <a:rPr lang="el-GR" i="1" dirty="0"/>
              <a:t>οι αλλαγές που επέρχονται σαφείς, εύκολα εντοπίσιμες και κατανοητές; </a:t>
            </a:r>
            <a:endParaRPr lang="el-GR" i="1" dirty="0" smtClean="0"/>
          </a:p>
          <a:p>
            <a:pPr algn="just">
              <a:buFont typeface="Wingdings" panose="05000000000000000000" pitchFamily="2" charset="2"/>
              <a:buChar char="§"/>
            </a:pPr>
            <a:r>
              <a:rPr lang="el-GR" i="1" dirty="0" smtClean="0"/>
              <a:t>Είναι </a:t>
            </a:r>
            <a:r>
              <a:rPr lang="el-GR" i="1" dirty="0"/>
              <a:t>η ρύθμιση </a:t>
            </a:r>
            <a:r>
              <a:rPr lang="el-GR" i="1" dirty="0" smtClean="0"/>
              <a:t>πλήρης</a:t>
            </a:r>
            <a:r>
              <a:rPr lang="el-GR" i="1" dirty="0"/>
              <a:t> </a:t>
            </a:r>
            <a:r>
              <a:rPr lang="el-GR" i="1" dirty="0" smtClean="0"/>
              <a:t>(όχι αποσπασματική) </a:t>
            </a:r>
          </a:p>
          <a:p>
            <a:pPr algn="just">
              <a:buFont typeface="Wingdings" panose="05000000000000000000" pitchFamily="2" charset="2"/>
              <a:buChar char="§"/>
            </a:pPr>
            <a:r>
              <a:rPr lang="el-GR" i="1" dirty="0" smtClean="0"/>
              <a:t>Ποια </a:t>
            </a:r>
            <a:r>
              <a:rPr lang="el-GR" i="1" dirty="0"/>
              <a:t>είναι τα πιθανά προβλήματα; </a:t>
            </a:r>
          </a:p>
        </p:txBody>
      </p:sp>
    </p:spTree>
    <p:extLst>
      <p:ext uri="{BB962C8B-B14F-4D97-AF65-F5344CB8AC3E}">
        <p14:creationId xmlns:p14="http://schemas.microsoft.com/office/powerpoint/2010/main" val="131293682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74510"/>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05468" y="1576315"/>
            <a:ext cx="9601200" cy="4530869"/>
          </a:xfrm>
        </p:spPr>
        <p:txBody>
          <a:bodyPr>
            <a:normAutofit/>
          </a:bodyPr>
          <a:lstStyle/>
          <a:p>
            <a:pPr marL="0" indent="0" algn="just">
              <a:buNone/>
            </a:pPr>
            <a:r>
              <a:rPr lang="el-GR" i="1" dirty="0" smtClean="0"/>
              <a:t>3. </a:t>
            </a:r>
            <a:r>
              <a:rPr lang="el-GR" i="1" u="sng" dirty="0" smtClean="0"/>
              <a:t>Σχεδιασμός νόμου</a:t>
            </a:r>
            <a:r>
              <a:rPr lang="el-GR" i="1" dirty="0" smtClean="0"/>
              <a:t>.</a:t>
            </a:r>
          </a:p>
          <a:p>
            <a:pPr marL="0" indent="0" algn="just">
              <a:buNone/>
            </a:pPr>
            <a:r>
              <a:rPr lang="el-GR" i="1" dirty="0" smtClean="0"/>
              <a:t>Εφόσον </a:t>
            </a:r>
            <a:r>
              <a:rPr lang="el-GR" i="1" dirty="0"/>
              <a:t>έχει ολοκληρωθεί η πλήρης κατανόηση και αξιολόγηση των υπό νομοθέτηση ρυθμίσεων και του τρόπου εφαρμογής τους σε σχέση με το υφιστάμενο νομικό πλαίσιο, ο </a:t>
            </a:r>
            <a:r>
              <a:rPr lang="el-GR" i="1" dirty="0" smtClean="0"/>
              <a:t>συντάκτης (πριν ψηφίσει ο νομοθέτης) περνά </a:t>
            </a:r>
            <a:r>
              <a:rPr lang="el-GR" i="1" dirty="0"/>
              <a:t>στο στάδιο του σχεδιασμού. Εδώ δίνεται στο </a:t>
            </a:r>
            <a:r>
              <a:rPr lang="el-GR" i="1" dirty="0" smtClean="0"/>
              <a:t>συντάκτη, που μπορεί στο κοινοδίκαιο να είναι νομοτέχνης, η </a:t>
            </a:r>
            <a:r>
              <a:rPr lang="el-GR" i="1" dirty="0"/>
              <a:t>δυνατότητα να προσεγγίσει το υπό νομοθέτηση ζήτημα ως ένα γενικό σύνολο και στη συνέχεια βήμα-βήμα να περνά στις ειδικότερες εκφάνσεις του. </a:t>
            </a:r>
            <a:endParaRPr lang="el-GR" i="1" dirty="0" smtClean="0"/>
          </a:p>
          <a:p>
            <a:pPr marL="0" indent="0" algn="just">
              <a:buNone/>
            </a:pPr>
            <a:r>
              <a:rPr lang="el-GR" i="1" dirty="0"/>
              <a:t>Έτσι, ο συντάκτης δημιουργεί αρχικά ένα </a:t>
            </a:r>
            <a:r>
              <a:rPr lang="el-GR" i="1" u="sng" dirty="0"/>
              <a:t>πλαίσιο,</a:t>
            </a:r>
            <a:r>
              <a:rPr lang="el-GR" i="1" dirty="0"/>
              <a:t> έναν σκελετό του νομοθετήματος, που θα περιλαμβάνει το </a:t>
            </a:r>
            <a:r>
              <a:rPr lang="el-GR" i="1" u="sng" dirty="0"/>
              <a:t>σκοπό</a:t>
            </a:r>
            <a:r>
              <a:rPr lang="el-GR" i="1" dirty="0"/>
              <a:t> που επιδιώκει να επιτύχει, καθώς και τα </a:t>
            </a:r>
            <a:r>
              <a:rPr lang="el-GR" i="1" u="sng" dirty="0"/>
              <a:t>βασικά μηνύματα</a:t>
            </a:r>
            <a:r>
              <a:rPr lang="el-GR" i="1" dirty="0"/>
              <a:t> που θέλει να επικοινωνήσει, οργανώνοντας έτσι μια βασική δομή σε συνδυασμό με τους </a:t>
            </a:r>
            <a:r>
              <a:rPr lang="el-GR" i="1" u="sng" dirty="0"/>
              <a:t>μηχανισμούς εφαρμογής </a:t>
            </a:r>
            <a:r>
              <a:rPr lang="el-GR" i="1" dirty="0"/>
              <a:t>που σκοπεύει να εισάγει. Στο σημείο αυτό μπορεί να διαχωρίσει το νομοθέτημά του, δημιουργώντας </a:t>
            </a:r>
            <a:r>
              <a:rPr lang="el-GR" i="1" u="sng" dirty="0"/>
              <a:t>θεματικές ενότητες</a:t>
            </a:r>
            <a:r>
              <a:rPr lang="el-GR" i="1" dirty="0"/>
              <a:t> με τίτλους και επικεφαλίδες, ακόμη και αν αυτή δεν θα είναι η οριστική τους μορφή. </a:t>
            </a:r>
          </a:p>
        </p:txBody>
      </p:sp>
    </p:spTree>
    <p:extLst>
      <p:ext uri="{BB962C8B-B14F-4D97-AF65-F5344CB8AC3E}">
        <p14:creationId xmlns:p14="http://schemas.microsoft.com/office/powerpoint/2010/main" val="183060488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996287" y="1508077"/>
            <a:ext cx="9601200" cy="4204825"/>
          </a:xfrm>
        </p:spPr>
        <p:txBody>
          <a:bodyPr>
            <a:normAutofit/>
          </a:bodyPr>
          <a:lstStyle/>
          <a:p>
            <a:pPr marL="0" indent="0" algn="just">
              <a:buNone/>
            </a:pPr>
            <a:r>
              <a:rPr lang="el-GR" i="1" dirty="0"/>
              <a:t>Όταν μια ενότητα απομονώνεται, ο συντάκτης μπορεί καλύτερα να την αναπτύξει και να τη μορφοποιήσει δίνοντας έμφαση στις βασικές αρχές του σχεδίου του, διαχωρίζοντας τα σημαντικά σημεία από τις τεχνικές </a:t>
            </a:r>
            <a:r>
              <a:rPr lang="el-GR" i="1" dirty="0" smtClean="0"/>
              <a:t>και διαδικαστικές </a:t>
            </a:r>
            <a:r>
              <a:rPr lang="el-GR" i="1" dirty="0"/>
              <a:t>λεπτομέρειες. Ο συντάκτης θα πρέπει να καταβάλλει τη μέγιστη δυνατή προσπάθεια, ώστε να διασφαλίσει την απλότητα στην περιγραφή των διατάξεων, τα τεχνικά χαρακτηριστικά του να είναι οικεία στο </a:t>
            </a:r>
            <a:r>
              <a:rPr lang="el-GR" i="1" dirty="0" smtClean="0"/>
              <a:t>χρήστη, </a:t>
            </a:r>
            <a:r>
              <a:rPr lang="el-GR" i="1" dirty="0"/>
              <a:t>όπως π.χ. οι τίτλοι θα πρέπει να προσιδιάζουν στο ακριβές περιεχόμενό τους, διευκολύνοντας έτσι την πρόσβαση και ενισχύοντας την ασφάλεια δικαίου. Επιπλέον, σε αυτό το στάδιο του σχεδιασμού, κρίνεται σκόπιμο ο συντάκτης να λάβει τη γνώμη τού έχοντος την νομοθετική πρωτοβουλία, ώστε να αποφευχθούν πιθανές αμφιλεγόμενες διατάξεις και πιθανή ανάγκη επεμβάσεων και τροποποιήσεων σε μεταγενέστερο στάδιο. </a:t>
            </a:r>
            <a:endParaRPr lang="el-GR" i="1" dirty="0" smtClean="0"/>
          </a:p>
          <a:p>
            <a:pPr marL="0" indent="0" algn="just">
              <a:buNone/>
            </a:pPr>
            <a:endParaRPr lang="el-GR" i="1" dirty="0"/>
          </a:p>
        </p:txBody>
      </p:sp>
    </p:spTree>
    <p:extLst>
      <p:ext uri="{BB962C8B-B14F-4D97-AF65-F5344CB8AC3E}">
        <p14:creationId xmlns:p14="http://schemas.microsoft.com/office/powerpoint/2010/main" val="13921034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475" y="426493"/>
            <a:ext cx="9601200" cy="63803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21475" y="1330657"/>
            <a:ext cx="9601200" cy="3902122"/>
          </a:xfrm>
        </p:spPr>
        <p:txBody>
          <a:bodyPr>
            <a:normAutofit/>
          </a:bodyPr>
          <a:lstStyle/>
          <a:p>
            <a:pPr marL="0" indent="0" algn="just">
              <a:buNone/>
            </a:pPr>
            <a:r>
              <a:rPr lang="el-GR" i="1" dirty="0" smtClean="0"/>
              <a:t>Στο στάδιο αυτό εξάλλου απασχολεί η δομή του νομοσχεδίου, που </a:t>
            </a:r>
            <a:r>
              <a:rPr lang="el-GR" i="1" dirty="0"/>
              <a:t>αποτελεί σημαντικό checkpoint νομοτεχνικής </a:t>
            </a:r>
            <a:r>
              <a:rPr lang="el-GR" i="1" dirty="0" smtClean="0"/>
              <a:t>ποιότητας.</a:t>
            </a:r>
          </a:p>
          <a:p>
            <a:pPr marL="0" indent="0" algn="just">
              <a:buNone/>
            </a:pPr>
            <a:r>
              <a:rPr lang="el-GR" i="1" dirty="0" smtClean="0"/>
              <a:t>Η δομή</a:t>
            </a:r>
            <a:r>
              <a:rPr lang="en-GB" i="1" dirty="0" smtClean="0"/>
              <a:t>:</a:t>
            </a:r>
            <a:endParaRPr lang="el-GR" i="1" dirty="0" smtClean="0"/>
          </a:p>
          <a:p>
            <a:pPr algn="just">
              <a:buFont typeface="Wingdings" panose="05000000000000000000" pitchFamily="2" charset="2"/>
              <a:buChar char="§"/>
            </a:pPr>
            <a:r>
              <a:rPr lang="el-GR" i="1" dirty="0" smtClean="0"/>
              <a:t>προϋποθέτει </a:t>
            </a:r>
            <a:r>
              <a:rPr lang="el-GR" i="1" dirty="0"/>
              <a:t>την αναγνώριση των βασικών κοινών της νομοθεσίας και των βασικών </a:t>
            </a:r>
            <a:r>
              <a:rPr lang="el-GR" i="1" dirty="0" smtClean="0"/>
              <a:t>μηνυμάτων.</a:t>
            </a:r>
          </a:p>
          <a:p>
            <a:pPr algn="just">
              <a:buFont typeface="Wingdings" panose="05000000000000000000" pitchFamily="2" charset="2"/>
              <a:buChar char="§"/>
            </a:pPr>
            <a:r>
              <a:rPr lang="el-GR" i="1" dirty="0"/>
              <a:t>π</a:t>
            </a:r>
            <a:r>
              <a:rPr lang="el-GR" i="1" dirty="0" smtClean="0"/>
              <a:t>εριλαμβάνει λογικές </a:t>
            </a:r>
            <a:r>
              <a:rPr lang="el-GR" i="1" dirty="0"/>
              <a:t>ενότητες που επιτρέπουν την επαγωγική </a:t>
            </a:r>
            <a:r>
              <a:rPr lang="el-GR" i="1" dirty="0" smtClean="0"/>
              <a:t>αλλά και παραγωγική προσέγγιση </a:t>
            </a:r>
            <a:r>
              <a:rPr lang="el-GR" i="1" dirty="0"/>
              <a:t>του αντικειμένου. </a:t>
            </a:r>
          </a:p>
          <a:p>
            <a:pPr algn="just">
              <a:buFont typeface="Wingdings" panose="05000000000000000000" pitchFamily="2" charset="2"/>
              <a:buChar char="§"/>
            </a:pPr>
            <a:r>
              <a:rPr lang="el-GR" i="1" dirty="0" smtClean="0"/>
              <a:t>διευκολύνει </a:t>
            </a:r>
            <a:r>
              <a:rPr lang="el-GR" i="1" dirty="0"/>
              <a:t>τους αποδέκτες και τους εφαρμοστές, επιτρέπει την εύκολη πρόσβαση και κατανόησή των διατάξεων . </a:t>
            </a:r>
          </a:p>
          <a:p>
            <a:pPr algn="just">
              <a:buFont typeface="Wingdings" panose="05000000000000000000" pitchFamily="2" charset="2"/>
              <a:buChar char="§"/>
            </a:pPr>
            <a:r>
              <a:rPr lang="el-GR" i="1" dirty="0" smtClean="0"/>
              <a:t>είναι </a:t>
            </a:r>
            <a:r>
              <a:rPr lang="el-GR" i="1" dirty="0"/>
              <a:t>βασικό εργαλείο επικοινωνίας των μηνυμάτων της νομοθεσίας </a:t>
            </a:r>
          </a:p>
        </p:txBody>
      </p:sp>
    </p:spTree>
    <p:extLst>
      <p:ext uri="{BB962C8B-B14F-4D97-AF65-F5344CB8AC3E}">
        <p14:creationId xmlns:p14="http://schemas.microsoft.com/office/powerpoint/2010/main" val="54766387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893928" y="1610436"/>
            <a:ext cx="9601200" cy="4421248"/>
          </a:xfrm>
        </p:spPr>
        <p:txBody>
          <a:bodyPr>
            <a:normAutofit lnSpcReduction="10000"/>
          </a:bodyPr>
          <a:lstStyle/>
          <a:p>
            <a:pPr marL="0" indent="0" algn="just">
              <a:buNone/>
            </a:pPr>
            <a:r>
              <a:rPr lang="el-GR" i="1" dirty="0" smtClean="0"/>
              <a:t>4. </a:t>
            </a:r>
            <a:r>
              <a:rPr lang="el-GR" i="1" u="sng" dirty="0" smtClean="0"/>
              <a:t>Συγγραφή νόμου ή Σύνθεση </a:t>
            </a:r>
            <a:r>
              <a:rPr lang="el-GR" i="1" u="sng" dirty="0"/>
              <a:t>και </a:t>
            </a:r>
            <a:r>
              <a:rPr lang="el-GR" i="1" u="sng" dirty="0" smtClean="0"/>
              <a:t>Ανάπτυξη.</a:t>
            </a:r>
          </a:p>
          <a:p>
            <a:pPr marL="0" indent="0" algn="just">
              <a:buNone/>
            </a:pPr>
            <a:r>
              <a:rPr lang="el-GR" i="1" dirty="0" smtClean="0"/>
              <a:t> Στο </a:t>
            </a:r>
            <a:r>
              <a:rPr lang="el-GR" i="1" dirty="0"/>
              <a:t>στάδιο αυτό, το νομοθετικό σχέδιο λαμβάνει την τελική του μορφή. Η διατύπωση των ουσιαστικών ρυθμίσεων απαιτεί εφαρμογή γραμματικών και συντακτικών κανόνων, ώστε το τελικό κείμενο να γίνεται πλήρως </a:t>
            </a:r>
            <a:r>
              <a:rPr lang="el-GR" i="1" dirty="0" smtClean="0"/>
              <a:t>κατανοητό.</a:t>
            </a:r>
          </a:p>
          <a:p>
            <a:pPr marL="0" indent="0" algn="just">
              <a:buNone/>
            </a:pPr>
            <a:r>
              <a:rPr lang="el-GR" i="1" dirty="0" smtClean="0"/>
              <a:t>Οι </a:t>
            </a:r>
            <a:r>
              <a:rPr lang="el-GR" i="1" dirty="0"/>
              <a:t>λέξεις που χρησιμοποιούνται πρέπει να είναι απλές, κατανοητές, χωρίς ασάφειες. Η χρήση μικρών προτάσεων, η δημιουργία παραγράφων μεταξύ αλληλένδετων τμημάτων, ένα συνεπές σύστημα αρίθμησης των άρθρων, των παραγράφων και πινάκων βοηθούν καθοριστικά το χρήστη στην κατανόηση του κειμένου. </a:t>
            </a:r>
            <a:endParaRPr lang="el-GR" i="1" dirty="0" smtClean="0"/>
          </a:p>
          <a:p>
            <a:pPr marL="0" indent="0" algn="just">
              <a:buNone/>
            </a:pPr>
            <a:r>
              <a:rPr lang="el-GR" i="1" dirty="0"/>
              <a:t>Στο στάδιο αυτό, λαμβάνουν την τελική τους μορφή οι ιδέες που σχεδιάστηκαν στην προηγούμενη φάση, αλλά εκτός από τις ουσιαστικές διατάξεις μορφοποιούνται και όλες οι υπόλοιπες διατάξεις, μεταβατικές και εξουσιοδοτικές. Έτσι, θα πρέπει να δοθεί ιδιαίτερη βαρύτητα στη συνοχή της γλώσσας, στις τυχόν παραπομπές σε ήδη υφιστάμενη νομοθεσία, στη σωστή απόδοση των ορισμών των κρίσιμων εννοιών, καθώς και στη διάρθρωση και συνοχή του κειμένου συνολικά. </a:t>
            </a:r>
          </a:p>
        </p:txBody>
      </p:sp>
    </p:spTree>
    <p:extLst>
      <p:ext uri="{BB962C8B-B14F-4D97-AF65-F5344CB8AC3E}">
        <p14:creationId xmlns:p14="http://schemas.microsoft.com/office/powerpoint/2010/main" val="275997980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70045"/>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01003" y="1412543"/>
            <a:ext cx="9601200" cy="4451362"/>
          </a:xfrm>
        </p:spPr>
        <p:txBody>
          <a:bodyPr>
            <a:normAutofit/>
          </a:bodyPr>
          <a:lstStyle/>
          <a:p>
            <a:pPr marL="0" indent="0" algn="just">
              <a:buNone/>
            </a:pPr>
            <a:r>
              <a:rPr lang="el-GR" i="1" dirty="0"/>
              <a:t>Ο βέλτιστος τρόπος με τον οποίο διαρθρώνονται οι διατάξεις σε ένα νομοθετικό κείμενο, τιθέμενες κατά σειρά προτεραιότητας, προκειμένου </a:t>
            </a:r>
            <a:r>
              <a:rPr lang="el-GR" i="1" dirty="0" smtClean="0"/>
              <a:t>το νομοθετικό κείμενο </a:t>
            </a:r>
            <a:r>
              <a:rPr lang="el-GR" i="1" dirty="0"/>
              <a:t>να καταστεί εύχρηστο, </a:t>
            </a:r>
            <a:r>
              <a:rPr lang="el-GR" i="1" dirty="0" smtClean="0"/>
              <a:t>προϋποθέτει πέντε </a:t>
            </a:r>
            <a:r>
              <a:rPr lang="el-GR" i="1" dirty="0"/>
              <a:t>βασικούς κανόνες: </a:t>
            </a:r>
            <a:endParaRPr lang="el-GR" i="1" dirty="0" smtClean="0"/>
          </a:p>
          <a:p>
            <a:pPr marL="457200" indent="-457200" algn="just">
              <a:buFont typeface="+mj-lt"/>
              <a:buAutoNum type="arabicPeriod"/>
            </a:pPr>
            <a:r>
              <a:rPr lang="el-GR" i="1" dirty="0" smtClean="0"/>
              <a:t>Οι </a:t>
            </a:r>
            <a:r>
              <a:rPr lang="el-GR" i="1" dirty="0"/>
              <a:t>διατάξεις που θέτουν κανόνες, θα πρέπει να διαχωρίζονται από αυτές που αφορούν στην εφαρμογή του. Θα πρέπει δηλαδή το κανονιστικό μήνυμα που επιθυμεί να επικοινωνήσει ο νόμος να προηγείται και να διαχωρίζεται από τις οργανωτικές και διοικητικές δομές που απαιτείται να αναπτυχθούν προκειμένου να καταστεί εφικτή η εφαρμογή του. </a:t>
            </a:r>
          </a:p>
          <a:p>
            <a:pPr marL="457200" indent="-457200" algn="just">
              <a:buFont typeface="+mj-lt"/>
              <a:buAutoNum type="arabicPeriod"/>
            </a:pPr>
            <a:r>
              <a:rPr lang="el-GR" i="1" dirty="0" smtClean="0"/>
              <a:t>Οι </a:t>
            </a:r>
            <a:r>
              <a:rPr lang="el-GR" i="1" dirty="0"/>
              <a:t>απλές διατάξεις προηγούνται των πιο σύνθετων. </a:t>
            </a:r>
          </a:p>
          <a:p>
            <a:pPr marL="457200" indent="-457200" algn="just">
              <a:buFont typeface="+mj-lt"/>
              <a:buAutoNum type="arabicPeriod"/>
            </a:pPr>
            <a:r>
              <a:rPr lang="el-GR" i="1" dirty="0" smtClean="0"/>
              <a:t>Οι </a:t>
            </a:r>
            <a:r>
              <a:rPr lang="el-GR" i="1" dirty="0"/>
              <a:t>κύριες διατάξεις πρέπει να διαχωρίζονται από τις δευτερεύουσες, αυτές δηλαδή που αφορούν στην ενεργοποίηση των κύριων διατάξεων καθορίζοντας τυχόν λεπτομέρειες. </a:t>
            </a:r>
          </a:p>
        </p:txBody>
      </p:sp>
    </p:spTree>
    <p:extLst>
      <p:ext uri="{BB962C8B-B14F-4D97-AF65-F5344CB8AC3E}">
        <p14:creationId xmlns:p14="http://schemas.microsoft.com/office/powerpoint/2010/main" val="153331189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8033"/>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21475" y="1439839"/>
            <a:ext cx="9601200" cy="3581400"/>
          </a:xfrm>
        </p:spPr>
        <p:txBody>
          <a:bodyPr/>
          <a:lstStyle/>
          <a:p>
            <a:pPr marL="0" indent="0" algn="just">
              <a:buNone/>
            </a:pPr>
            <a:r>
              <a:rPr lang="el-GR" i="1" dirty="0" smtClean="0"/>
              <a:t>4. Οι </a:t>
            </a:r>
            <a:r>
              <a:rPr lang="el-GR" i="1" dirty="0"/>
              <a:t>διατάξεις που εισάγουν εξαιρέσεις, οι προσωρινές και οι καταργούμενες διατάξεις θα πρέπει να αναγράφονται ξεχωριστά, θέτοντας τούς αντίστοιχους τίτλους, καθώς αυτές δεν αφορούν, παρότι σημαντικές, το βασικό μήνυμα του νομοθετικού </a:t>
            </a:r>
            <a:r>
              <a:rPr lang="el-GR" i="1" dirty="0" smtClean="0"/>
              <a:t>κειμένου.</a:t>
            </a:r>
          </a:p>
          <a:p>
            <a:pPr marL="0" indent="0" algn="just">
              <a:buNone/>
            </a:pPr>
            <a:r>
              <a:rPr lang="el-GR" i="1" dirty="0" smtClean="0"/>
              <a:t>5. Ζητήματα </a:t>
            </a:r>
            <a:r>
              <a:rPr lang="el-GR" i="1" dirty="0"/>
              <a:t>που καθορίζουν λεπτομέρειες και διαδικασίες θα πρέπει επίσης να τίθενται </a:t>
            </a:r>
            <a:r>
              <a:rPr lang="el-GR" i="1" dirty="0" smtClean="0"/>
              <a:t>ξεχωριστά, ώστε να διευκολύνεται ο εκάστοτε χρήστης ως προς τα μηνύματα που τον αφορούν. </a:t>
            </a:r>
            <a:endParaRPr lang="el-GR" i="1" dirty="0"/>
          </a:p>
        </p:txBody>
      </p:sp>
    </p:spTree>
    <p:extLst>
      <p:ext uri="{BB962C8B-B14F-4D97-AF65-F5344CB8AC3E}">
        <p14:creationId xmlns:p14="http://schemas.microsoft.com/office/powerpoint/2010/main" val="1044815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41947" y="440140"/>
            <a:ext cx="9601200" cy="713096"/>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104467" y="1695890"/>
            <a:ext cx="9601200" cy="3396344"/>
          </a:xfrm>
        </p:spPr>
        <p:txBody>
          <a:bodyPr>
            <a:normAutofit/>
          </a:bodyPr>
          <a:lstStyle/>
          <a:p>
            <a:pPr marL="0" indent="0">
              <a:buNone/>
            </a:pPr>
            <a:r>
              <a:rPr lang="el-GR" dirty="0" smtClean="0"/>
              <a:t> </a:t>
            </a:r>
            <a:endParaRPr lang="el-GR" dirty="0"/>
          </a:p>
          <a:p>
            <a:pPr marL="0" indent="0">
              <a:buNone/>
            </a:pPr>
            <a:r>
              <a:rPr lang="el-GR" i="1" dirty="0"/>
              <a:t>Έθνος-Κράτος, Πολιτεία-Πολίτευμα, Κράτος δικαίου=&gt; Οργάνωση εξουσιών, διάκριση κεντρικής επί όλων εξουσίας και ατόμων και κοινωνίας=&gt; δικαιώματα(ατομικά και κοινωνικά), έλεγχος συνταγματικότητας των νόμων, νομιμοποίηση και </a:t>
            </a:r>
            <a:r>
              <a:rPr lang="el-GR" i="1" dirty="0" smtClean="0"/>
              <a:t>νομιμότητα.</a:t>
            </a:r>
          </a:p>
          <a:p>
            <a:pPr marL="0" indent="0">
              <a:buNone/>
            </a:pPr>
            <a:r>
              <a:rPr lang="el-GR" i="1" dirty="0" smtClean="0"/>
              <a:t>Πηγή </a:t>
            </a:r>
            <a:r>
              <a:rPr lang="el-GR" i="1" dirty="0"/>
              <a:t>δικαίου καθίσταται το Κράτος μέσα από την εκάστοτε συνταγματική </a:t>
            </a:r>
            <a:r>
              <a:rPr lang="el-GR" i="1" dirty="0" smtClean="0"/>
              <a:t>οργάνωση και διάκριση </a:t>
            </a:r>
            <a:r>
              <a:rPr lang="el-GR" i="1" dirty="0"/>
              <a:t>των εξουσιών</a:t>
            </a:r>
            <a:r>
              <a:rPr lang="el-GR" i="1" dirty="0" smtClean="0"/>
              <a:t>.</a:t>
            </a:r>
            <a:endParaRPr lang="el-GR" i="1" dirty="0"/>
          </a:p>
          <a:p>
            <a:pPr marL="0" indent="0">
              <a:buNone/>
            </a:pPr>
            <a:endParaRPr lang="el-GR" i="1" dirty="0"/>
          </a:p>
        </p:txBody>
      </p:sp>
    </p:spTree>
    <p:extLst>
      <p:ext uri="{BB962C8B-B14F-4D97-AF65-F5344CB8AC3E}">
        <p14:creationId xmlns:p14="http://schemas.microsoft.com/office/powerpoint/2010/main" val="255339729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08379"/>
          </a:xfrm>
        </p:spPr>
        <p:txBody>
          <a:bodyPr>
            <a:no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16758" y="1262417"/>
            <a:ext cx="9601200" cy="5255829"/>
          </a:xfrm>
        </p:spPr>
        <p:txBody>
          <a:bodyPr>
            <a:noAutofit/>
          </a:bodyPr>
          <a:lstStyle/>
          <a:p>
            <a:pPr marL="0" indent="0" algn="just">
              <a:buNone/>
            </a:pPr>
            <a:r>
              <a:rPr lang="el-GR" sz="1800" i="1" dirty="0"/>
              <a:t>Κατά βάση η διάρθρωση είναι η εξής</a:t>
            </a:r>
            <a:r>
              <a:rPr lang="en-US" sz="1800" i="1" dirty="0"/>
              <a:t>:</a:t>
            </a:r>
            <a:endParaRPr lang="el-GR" sz="1800" i="1" dirty="0"/>
          </a:p>
          <a:p>
            <a:pPr algn="just"/>
            <a:r>
              <a:rPr lang="el-GR" sz="1800" i="1" dirty="0"/>
              <a:t>Τίτλος</a:t>
            </a:r>
          </a:p>
          <a:p>
            <a:pPr algn="just"/>
            <a:r>
              <a:rPr lang="el-GR" sz="1800" i="1" dirty="0"/>
              <a:t>Πίνακας περιεχομένων  </a:t>
            </a:r>
          </a:p>
          <a:p>
            <a:pPr algn="just"/>
            <a:r>
              <a:rPr lang="el-GR" sz="1800" i="1" dirty="0"/>
              <a:t>Γενικές διατάξεις (Σκοπός νόμου, Πεδίο εφαρμογής, Ορισμοί)</a:t>
            </a:r>
          </a:p>
          <a:p>
            <a:pPr algn="just"/>
            <a:r>
              <a:rPr lang="el-GR" sz="1800" i="1" dirty="0"/>
              <a:t> Ουσιαστικές διατάξεις  </a:t>
            </a:r>
          </a:p>
          <a:p>
            <a:pPr algn="just"/>
            <a:r>
              <a:rPr lang="el-GR" sz="1800" i="1" dirty="0"/>
              <a:t>Οργανωτικές διατάξεις  </a:t>
            </a:r>
          </a:p>
          <a:p>
            <a:pPr algn="just"/>
            <a:r>
              <a:rPr lang="el-GR" sz="1800" i="1" dirty="0"/>
              <a:t>Διαδικαστικές διατάξεις – προθεσμίες  </a:t>
            </a:r>
          </a:p>
          <a:p>
            <a:pPr algn="just"/>
            <a:r>
              <a:rPr lang="el-GR" sz="1800" i="1" dirty="0"/>
              <a:t>Ποινικές και δικονομικές διατάξεις – διοικητικές κυρώσεις  </a:t>
            </a:r>
          </a:p>
          <a:p>
            <a:pPr algn="just"/>
            <a:r>
              <a:rPr lang="el-GR" sz="1800" i="1" dirty="0"/>
              <a:t>Εξουσιοδοτικές διατάξεις </a:t>
            </a:r>
          </a:p>
          <a:p>
            <a:pPr algn="just"/>
            <a:r>
              <a:rPr lang="el-GR" sz="1800" i="1" dirty="0"/>
              <a:t>Μεταβατικές διατάξεις </a:t>
            </a:r>
          </a:p>
          <a:p>
            <a:pPr algn="just"/>
            <a:r>
              <a:rPr lang="el-GR" sz="1800" i="1" dirty="0"/>
              <a:t>Τροποποιούμενες/Καταργούμενες διατάξεις </a:t>
            </a:r>
          </a:p>
          <a:p>
            <a:pPr algn="just"/>
            <a:r>
              <a:rPr lang="el-GR" sz="1800" i="1" dirty="0"/>
              <a:t> Έναρξη ισχύος</a:t>
            </a:r>
          </a:p>
          <a:p>
            <a:endParaRPr lang="el-GR" sz="1800" dirty="0"/>
          </a:p>
        </p:txBody>
      </p:sp>
    </p:spTree>
    <p:extLst>
      <p:ext uri="{BB962C8B-B14F-4D97-AF65-F5344CB8AC3E}">
        <p14:creationId xmlns:p14="http://schemas.microsoft.com/office/powerpoint/2010/main" val="13004296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60060" y="1610434"/>
            <a:ext cx="9601200" cy="4161191"/>
          </a:xfrm>
        </p:spPr>
        <p:txBody>
          <a:bodyPr>
            <a:normAutofit fontScale="92500" lnSpcReduction="20000"/>
          </a:bodyPr>
          <a:lstStyle/>
          <a:p>
            <a:pPr marL="0" indent="0" algn="just">
              <a:buNone/>
            </a:pPr>
            <a:r>
              <a:rPr lang="el-GR" i="1" dirty="0"/>
              <a:t>Η γλώσσα αποτελεί το βασικό μέσο «επικοινωνίας» της νομοθεσίας. Προτεραιότητα είναι η απλότητα και </a:t>
            </a:r>
            <a:r>
              <a:rPr lang="el-GR" i="1" dirty="0" smtClean="0"/>
              <a:t>σαφήνεια, εν γένει πάντως οι γλωσσικές </a:t>
            </a:r>
            <a:r>
              <a:rPr lang="el-GR" i="1" dirty="0"/>
              <a:t>επιλογές πρέπει να εξυπηρετούν την </a:t>
            </a:r>
            <a:r>
              <a:rPr lang="el-GR" i="1" dirty="0" smtClean="0"/>
              <a:t>αποτελεσματικότητα.</a:t>
            </a:r>
            <a:endParaRPr lang="el-GR" i="1" dirty="0"/>
          </a:p>
          <a:p>
            <a:pPr marL="0" indent="0" algn="just">
              <a:buNone/>
            </a:pPr>
            <a:r>
              <a:rPr lang="el-GR" i="1" dirty="0" smtClean="0"/>
              <a:t>Οι </a:t>
            </a:r>
            <a:r>
              <a:rPr lang="el-GR" i="1" dirty="0"/>
              <a:t>διατάξεις του νόμου περιέχουν νομικές ρυθμίσεις και όχι διαπιστώσεις, εξαγγελίες, διαβεβαιώσεις και αιτιολογίες. </a:t>
            </a:r>
          </a:p>
          <a:p>
            <a:pPr marL="0" indent="0" algn="just">
              <a:buNone/>
            </a:pPr>
            <a:r>
              <a:rPr lang="el-GR" i="1" dirty="0" smtClean="0"/>
              <a:t>Η </a:t>
            </a:r>
            <a:r>
              <a:rPr lang="el-GR" i="1" dirty="0"/>
              <a:t>διατύπωση πρέπει να είναι απλή, σαφής, λιτή και περιεκτική και κατανοητή σε όλους</a:t>
            </a:r>
            <a:r>
              <a:rPr lang="el-GR" i="1" dirty="0" smtClean="0"/>
              <a:t>.</a:t>
            </a:r>
          </a:p>
          <a:p>
            <a:pPr marL="0" indent="0" algn="just">
              <a:buNone/>
            </a:pPr>
            <a:r>
              <a:rPr lang="el-GR" i="1" dirty="0" smtClean="0"/>
              <a:t>Χρησιμοποιείται ενεργητική </a:t>
            </a:r>
            <a:r>
              <a:rPr lang="el-GR" i="1" dirty="0"/>
              <a:t>φωνή - δημοτική γλώσσα - οριστική έγκλιση του ενεστώτα – χωρίς υπερβατά σχήματα λόγου </a:t>
            </a:r>
          </a:p>
          <a:p>
            <a:pPr marL="0" indent="0" algn="just">
              <a:buNone/>
            </a:pPr>
            <a:r>
              <a:rPr lang="el-GR" i="1" dirty="0" smtClean="0"/>
              <a:t>Απαιτείται ορολογική </a:t>
            </a:r>
            <a:r>
              <a:rPr lang="el-GR" i="1" dirty="0"/>
              <a:t>συνέπεια</a:t>
            </a:r>
            <a:r>
              <a:rPr lang="el-GR" i="1" dirty="0" smtClean="0"/>
              <a:t>.</a:t>
            </a:r>
          </a:p>
          <a:p>
            <a:pPr marL="0" indent="0" algn="just">
              <a:buNone/>
            </a:pPr>
            <a:r>
              <a:rPr lang="el-GR" i="1" dirty="0" smtClean="0"/>
              <a:t>Θέμα προς συζήτηση</a:t>
            </a:r>
            <a:r>
              <a:rPr lang="en-GB" i="1" dirty="0" smtClean="0"/>
              <a:t>:</a:t>
            </a:r>
            <a:r>
              <a:rPr lang="en-US" i="1" dirty="0" smtClean="0"/>
              <a:t> </a:t>
            </a:r>
            <a:r>
              <a:rPr lang="el-GR" i="1" dirty="0" smtClean="0"/>
              <a:t>Ο πάγιος και διαρκής χαρακτήρας του νόμου, που υλοποιείται σε πλείστες ατομικές περιπτώσεις και η κοινωνική πραγματικότητα που ανανοηματοδοτεί έννοιες. Ευπροσάρμοστος χαρακτήρας και ανθεκτικότητα-αντοχή στο χρόνο. Όλες αυτές οι παραδοχές τι σημαίνουν για την πυκνότητα της νομοθετικής ρύθμισης και την ΄΄εννοια των λέξεων που χρησιμοποιούνται</a:t>
            </a:r>
            <a:r>
              <a:rPr lang="en-GB" i="1" dirty="0" smtClean="0"/>
              <a:t>;</a:t>
            </a:r>
            <a:endParaRPr lang="el-GR" i="1" dirty="0"/>
          </a:p>
        </p:txBody>
      </p:sp>
    </p:spTree>
    <p:extLst>
      <p:ext uri="{BB962C8B-B14F-4D97-AF65-F5344CB8AC3E}">
        <p14:creationId xmlns:p14="http://schemas.microsoft.com/office/powerpoint/2010/main" val="241515830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15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32765" y="1589963"/>
            <a:ext cx="9601200" cy="5070896"/>
          </a:xfrm>
        </p:spPr>
        <p:txBody>
          <a:bodyPr>
            <a:normAutofit/>
          </a:bodyPr>
          <a:lstStyle/>
          <a:p>
            <a:pPr marL="0" indent="0" algn="just">
              <a:buNone/>
            </a:pPr>
            <a:r>
              <a:rPr lang="el-GR" i="1" dirty="0"/>
              <a:t>Κ</a:t>
            </a:r>
            <a:r>
              <a:rPr lang="el-GR" i="1" dirty="0" smtClean="0"/>
              <a:t>ατά </a:t>
            </a:r>
            <a:r>
              <a:rPr lang="el-GR" i="1" dirty="0"/>
              <a:t>τη σύνταξη ενός σχεδίου </a:t>
            </a:r>
            <a:r>
              <a:rPr lang="el-GR" i="1" dirty="0" smtClean="0"/>
              <a:t>νόμου, ωστόσο, αλλά και στα προηγούμενα στάδια νομοθέτησης, ίσως περισσότερο, ενδέχεται ο εκάστοτε νομοτέχνης ή η εκάστοτε κοινοβουλευτική επιτροπή να </a:t>
            </a:r>
            <a:r>
              <a:rPr lang="el-GR" i="1" dirty="0"/>
              <a:t>εντοπίσει δυσλειτουργίες που αφορούν στην εφαρμογή της </a:t>
            </a:r>
            <a:r>
              <a:rPr lang="el-GR" i="1" dirty="0" smtClean="0"/>
              <a:t>ευρύτερης πολιτικής ή ζητήματα προφανή νομιμότητας με την </a:t>
            </a:r>
            <a:r>
              <a:rPr lang="el-GR" i="1" dirty="0" smtClean="0"/>
              <a:t>ευρεία΄έννοια, </a:t>
            </a:r>
            <a:r>
              <a:rPr lang="el-GR" i="1" dirty="0" smtClean="0"/>
              <a:t>εντασσόμενης </a:t>
            </a:r>
            <a:r>
              <a:rPr lang="el-GR" i="1" dirty="0"/>
              <a:t>στο ευρύτερο συνταγματικό και νομοθετικό πλαίσιο κάθε έννομης </a:t>
            </a:r>
            <a:r>
              <a:rPr lang="el-GR" i="1" dirty="0" smtClean="0"/>
              <a:t>τάξης. Ιδιαίτερης </a:t>
            </a:r>
            <a:r>
              <a:rPr lang="el-GR" i="1" dirty="0"/>
              <a:t>προσοχής χρήζει η εισαγωγή ρυθμίσεων που επηρεάζουν τα ατομικά δικαιώματα, το δικαίωμα της ιδιοκτησίας, καθώς και η εισαγωγή ρυθμίσεων για επιβολή φόρων, ρυθμίσεων με αναδρομική ισχύ ή μη συμβατών με διεθνείς δεσμεύσεις, όπως και ρυθμίσεων αμφίβολης συνταγματικής νομιμοποίησης. Στο στάδιο αυτό είναι πολύ σημαντική και η </a:t>
            </a:r>
            <a:r>
              <a:rPr lang="el-GR" i="1" u="sng" dirty="0"/>
              <a:t>εκ των προτέρων </a:t>
            </a:r>
            <a:r>
              <a:rPr lang="el-GR" i="1" dirty="0"/>
              <a:t>αξιολόγηση των ρυθμίσεων που επιθυμεί ο </a:t>
            </a:r>
            <a:r>
              <a:rPr lang="el-GR" i="1" dirty="0" smtClean="0"/>
              <a:t>νομοθέτης να </a:t>
            </a:r>
            <a:r>
              <a:rPr lang="el-GR" i="1" dirty="0"/>
              <a:t>εισάγει, εξασφαλίζοντας ότι οι προτάσεις του θα είναι επαρκείς και </a:t>
            </a:r>
            <a:r>
              <a:rPr lang="el-GR" i="1" dirty="0" smtClean="0"/>
              <a:t>εφαρμόσιμες. Αυτή η παράμετρος εξετάζεται περισσότερο στο στάδιο διαμόρφωσης των πολιτικών, εκεί που επιλέγονται μέσα και σκοποί.</a:t>
            </a:r>
          </a:p>
          <a:p>
            <a:pPr marL="0" indent="0" algn="just">
              <a:buNone/>
            </a:pPr>
            <a:r>
              <a:rPr lang="el-GR" i="1" dirty="0" smtClean="0"/>
              <a:t>Αν τεθεί τέτοιο ζήτημα, πρεπει να αναδειχθεί κι από το νομοτέχνη στο πλαίσο της δικής του δεοντολογίας δράσης. </a:t>
            </a:r>
          </a:p>
          <a:p>
            <a:pPr algn="just"/>
            <a:endParaRPr lang="el-GR" i="1" dirty="0" smtClean="0"/>
          </a:p>
          <a:p>
            <a:endParaRPr lang="el-GR" dirty="0"/>
          </a:p>
        </p:txBody>
      </p:sp>
    </p:spTree>
    <p:extLst>
      <p:ext uri="{BB962C8B-B14F-4D97-AF65-F5344CB8AC3E}">
        <p14:creationId xmlns:p14="http://schemas.microsoft.com/office/powerpoint/2010/main" val="2059931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89714" y="1598494"/>
            <a:ext cx="9601200" cy="3695700"/>
          </a:xfrm>
        </p:spPr>
        <p:txBody>
          <a:bodyPr/>
          <a:lstStyle/>
          <a:p>
            <a:pPr marL="0" indent="0" algn="just">
              <a:buNone/>
            </a:pPr>
            <a:r>
              <a:rPr lang="el-GR" i="1" dirty="0" smtClean="0"/>
              <a:t>5. Έλεγχος </a:t>
            </a:r>
            <a:r>
              <a:rPr lang="el-GR" i="1" dirty="0"/>
              <a:t>και </a:t>
            </a:r>
            <a:r>
              <a:rPr lang="el-GR" i="1" dirty="0" smtClean="0"/>
              <a:t>Δοκιμή (Επιβεβαίωση με ‘</a:t>
            </a:r>
            <a:r>
              <a:rPr lang="en-GB" i="1" dirty="0" smtClean="0"/>
              <a:t>user testing</a:t>
            </a:r>
            <a:r>
              <a:rPr lang="el-GR" i="1" dirty="0" smtClean="0"/>
              <a:t>’</a:t>
            </a:r>
            <a:r>
              <a:rPr lang="en-GB" i="1" dirty="0" smtClean="0"/>
              <a:t>).</a:t>
            </a:r>
            <a:endParaRPr lang="el-GR" i="1" dirty="0" smtClean="0"/>
          </a:p>
          <a:p>
            <a:pPr marL="0" indent="0" algn="just">
              <a:buNone/>
            </a:pPr>
            <a:r>
              <a:rPr lang="el-GR" i="1" dirty="0" smtClean="0"/>
              <a:t> </a:t>
            </a:r>
            <a:r>
              <a:rPr lang="el-GR" i="1" dirty="0"/>
              <a:t>Όταν ο συντάκτης του νομοθετήματος φτάσει σε αυτό το τελευταίο στάδιο, θεωρείται δεδομένο ότι έχει αλλάξει, τροποποιήσει και διορθώσει το κείμενό του δεκάδες φορές, όπου πια δεν δύναται να εντοπίσει άλλες ατέλειες, ακόμα και αν αυτές υφίστανται, όπως είναι αναμενόμενο. Είναι πολύ δύσκολο να εφαρμόσει ο συντάκτης μια κριτική προσέγγιση σε ένα κείμενο που έχει συντάξει ο ίδιος και ταυτόχρονα έχει ήδη μελετήσει. Για αυτό το λόγο ο συντάκτης θα πρέπει στο στάδιο αυτό να κρίνει το κείμενό του με όσο το δυνατόν αντικειμενικούς όρους. Θα πρέπει δηλαδή να διασφαλιστεί ότι το κείμενό του αντικατοπτρίζει τον αρχικό αντικειμενικό σκοπό της </a:t>
            </a:r>
            <a:r>
              <a:rPr lang="el-GR" i="1" dirty="0" smtClean="0"/>
              <a:t>νομοθέτησης</a:t>
            </a:r>
            <a:r>
              <a:rPr lang="el-GR" i="1" dirty="0"/>
              <a:t> </a:t>
            </a:r>
            <a:r>
              <a:rPr lang="el-GR" i="1" dirty="0" smtClean="0"/>
              <a:t>και μπορεί πράγματι να εφαρμοστεί αποτελεσματικά.</a:t>
            </a:r>
            <a:endParaRPr lang="el-GR" i="1" dirty="0"/>
          </a:p>
        </p:txBody>
      </p:sp>
    </p:spTree>
    <p:extLst>
      <p:ext uri="{BB962C8B-B14F-4D97-AF65-F5344CB8AC3E}">
        <p14:creationId xmlns:p14="http://schemas.microsoft.com/office/powerpoint/2010/main" val="295706843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στάδια της διαδικασίας νομοθέτησης </a:t>
            </a:r>
          </a:p>
        </p:txBody>
      </p:sp>
      <p:sp>
        <p:nvSpPr>
          <p:cNvPr id="3" name="Content Placeholder 2"/>
          <p:cNvSpPr>
            <a:spLocks noGrp="1"/>
          </p:cNvSpPr>
          <p:nvPr>
            <p:ph idx="1"/>
          </p:nvPr>
        </p:nvSpPr>
        <p:spPr/>
        <p:txBody>
          <a:bodyPr/>
          <a:lstStyle/>
          <a:p>
            <a:pPr marL="0" indent="0" algn="just">
              <a:buNone/>
            </a:pPr>
            <a:r>
              <a:rPr lang="el-GR" i="1" dirty="0" smtClean="0"/>
              <a:t>Καθοριστικής </a:t>
            </a:r>
            <a:r>
              <a:rPr lang="el-GR" i="1" dirty="0"/>
              <a:t>σημασίας στο στάδιο αυτό </a:t>
            </a:r>
            <a:r>
              <a:rPr lang="el-GR" i="1" dirty="0" smtClean="0"/>
              <a:t>θεωρείται η προσπάθεια </a:t>
            </a:r>
            <a:r>
              <a:rPr lang="el-GR" i="1" dirty="0"/>
              <a:t>εφαρμογής των διατάξεων ενός σχεδίου νόμου επί </a:t>
            </a:r>
            <a:r>
              <a:rPr lang="el-GR" i="1" dirty="0" smtClean="0"/>
              <a:t>υποθετικών </a:t>
            </a:r>
            <a:r>
              <a:rPr lang="el-GR" i="1" dirty="0"/>
              <a:t>σεναρίων, προκειμένου να δοκιμαστεί η αποτελεσματικότητα της εφαρμογής του, καθώς και να γίνει μια προσπάθεια ανταλλαγής ρόλων, κρίνοντας τις επίμαχες διατάξεις από την σκοπιά του χρήστη στον οποίο απευθύνεται</a:t>
            </a:r>
            <a:r>
              <a:rPr lang="el-GR" i="1" dirty="0" smtClean="0"/>
              <a:t>.</a:t>
            </a:r>
          </a:p>
          <a:p>
            <a:pPr marL="0" indent="0" algn="just">
              <a:buNone/>
            </a:pPr>
            <a:r>
              <a:rPr lang="el-GR" i="1" dirty="0" smtClean="0"/>
              <a:t>Στη </a:t>
            </a:r>
            <a:r>
              <a:rPr lang="el-GR" i="1" dirty="0"/>
              <a:t>διαδικασία αυτή σημαντική θεωρείται η συμβολή διαδικασιών όπως αυτή της </a:t>
            </a:r>
            <a:r>
              <a:rPr lang="el-GR" i="1" u="sng" dirty="0"/>
              <a:t>διαβούλευσης</a:t>
            </a:r>
            <a:r>
              <a:rPr lang="el-GR" i="1" dirty="0"/>
              <a:t>, καθώς δίνεται η δυνατότητα σε ομάδες προσώπων που επηρεάζονται άμεσα από τις νέες ρυθμίσεις να αποτυπώσουν γνώμες ή και ενστάσεις που μπορεί να είναι ουσιαστικές για την τελική μορφή ενός νομοθετικού σχεδίου</a:t>
            </a:r>
            <a:r>
              <a:rPr lang="el-GR" i="1" dirty="0" smtClean="0"/>
              <a:t>.</a:t>
            </a:r>
          </a:p>
          <a:p>
            <a:pPr marL="0" indent="0" algn="just">
              <a:buNone/>
            </a:pPr>
            <a:r>
              <a:rPr lang="el-GR" i="1" dirty="0" smtClean="0"/>
              <a:t> </a:t>
            </a:r>
            <a:endParaRPr lang="el-GR" i="1" dirty="0"/>
          </a:p>
        </p:txBody>
      </p:sp>
    </p:spTree>
    <p:extLst>
      <p:ext uri="{BB962C8B-B14F-4D97-AF65-F5344CB8AC3E}">
        <p14:creationId xmlns:p14="http://schemas.microsoft.com/office/powerpoint/2010/main" val="4250241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145098" y="1652000"/>
            <a:ext cx="9601200" cy="4824301"/>
          </a:xfrm>
        </p:spPr>
        <p:txBody>
          <a:bodyPr>
            <a:normAutofit/>
          </a:bodyPr>
          <a:lstStyle/>
          <a:p>
            <a:pPr marL="0" indent="0">
              <a:buNone/>
            </a:pPr>
            <a:r>
              <a:rPr lang="el-GR" i="1" dirty="0" smtClean="0"/>
              <a:t>Έθνος- Κράτος (ορισμοί)</a:t>
            </a:r>
            <a:r>
              <a:rPr lang="en-US" i="1" dirty="0" smtClean="0"/>
              <a:t>:</a:t>
            </a:r>
            <a:r>
              <a:rPr lang="el-GR" i="1" dirty="0" smtClean="0"/>
              <a:t> </a:t>
            </a:r>
            <a:endParaRPr lang="el-GR" i="1" dirty="0"/>
          </a:p>
          <a:p>
            <a:pPr>
              <a:buFont typeface="Wingdings" panose="05000000000000000000" pitchFamily="2" charset="2"/>
              <a:buChar char="Ø"/>
            </a:pPr>
            <a:r>
              <a:rPr lang="el-GR" i="1" dirty="0"/>
              <a:t>Θεσμικά, ως έθνος -κράτος, προσδιορίζεται ως εξουσία (κοσμική) που θεσπίζεται από το νόμο – συνδέεται με το δίκαιο – και ασκείται εντός σαφώς προσδιορισμένων συνόρων εντός των οποίων διαβιεί συγκεκριμένος λαός </a:t>
            </a:r>
            <a:endParaRPr lang="el-GR" i="1" dirty="0" smtClean="0"/>
          </a:p>
          <a:p>
            <a:pPr>
              <a:buFont typeface="Wingdings" panose="05000000000000000000" pitchFamily="2" charset="2"/>
              <a:buChar char="Ø"/>
            </a:pPr>
            <a:r>
              <a:rPr lang="el-GR" i="1" dirty="0" smtClean="0"/>
              <a:t>Ως </a:t>
            </a:r>
            <a:r>
              <a:rPr lang="el-GR" i="1" dirty="0"/>
              <a:t>κρατική εξουσία ορίζεται ως άσκηση απρόσωπης εξουσίας βασισμένης σε μηχανισμούς διακυβέρνησης και κυρίως στις τρεις λειτουργίες (νομοθετική, </a:t>
            </a:r>
            <a:r>
              <a:rPr lang="el-GR" i="1" dirty="0" smtClean="0"/>
              <a:t>εκτελεστική</a:t>
            </a:r>
            <a:r>
              <a:rPr lang="el-GR" i="1" dirty="0"/>
              <a:t>, δικαστική) οι οποίες σχετίζονται με τη σειρά τους με τη θέσπιση, την εφαρμογή και τον έλεγχο των νόμων/ </a:t>
            </a:r>
            <a:r>
              <a:rPr lang="el-GR" i="1" dirty="0" smtClean="0"/>
              <a:t>κανόνων. </a:t>
            </a:r>
          </a:p>
          <a:p>
            <a:pPr>
              <a:buFont typeface="Wingdings" panose="05000000000000000000" pitchFamily="2" charset="2"/>
              <a:buChar char="Ø"/>
            </a:pPr>
            <a:r>
              <a:rPr lang="el-GR" i="1" dirty="0" smtClean="0"/>
              <a:t>Ως </a:t>
            </a:r>
            <a:r>
              <a:rPr lang="el-GR" i="1" dirty="0"/>
              <a:t>νομικό πρόσωπο (ή δημόσιο) έχει νομική υπόσταση και προσωπικότητα, όργανα που πράττουν στο όνομα ή για λογαριασμό του (εκλογικό σώμα, Βουλή, Κυβέρνηση, Πρωθυπουργός, Πρόεδρος της Δημοκρατίας, δικαστήρια) και που οι πράξεις τους παράγουν έννομες συνέπειες που δεσμεύουν το ίδιο το κράτος</a:t>
            </a:r>
          </a:p>
        </p:txBody>
      </p:sp>
    </p:spTree>
    <p:extLst>
      <p:ext uri="{BB962C8B-B14F-4D97-AF65-F5344CB8AC3E}">
        <p14:creationId xmlns:p14="http://schemas.microsoft.com/office/powerpoint/2010/main" val="3999424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74510"/>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207827" y="1624084"/>
            <a:ext cx="9601200" cy="3778426"/>
          </a:xfrm>
        </p:spPr>
        <p:txBody>
          <a:bodyPr>
            <a:normAutofit/>
          </a:bodyPr>
          <a:lstStyle/>
          <a:p>
            <a:pPr>
              <a:buFont typeface="Wingdings" panose="05000000000000000000" pitchFamily="2" charset="2"/>
              <a:buChar char="Ø"/>
            </a:pPr>
            <a:r>
              <a:rPr lang="el-GR" i="1" dirty="0"/>
              <a:t>Ως πολιτική κοινωνία οι ενέργειες του (και οι αποφάσεις του) (ανα)λαμβάνονται με γνώμονα το κοινό συμφέρον- </a:t>
            </a:r>
            <a:r>
              <a:rPr lang="el-GR" i="1" u="sng" dirty="0"/>
              <a:t>το κοινό καλό</a:t>
            </a:r>
            <a:r>
              <a:rPr lang="el-GR" i="1" dirty="0"/>
              <a:t>, το οποίο επομένως καθίσταται βάση και προϋπόθεση νομιμοποίησης κάθε κανόνα και ρύθμισης </a:t>
            </a:r>
            <a:endParaRPr lang="el-GR" i="1" dirty="0" smtClean="0"/>
          </a:p>
          <a:p>
            <a:pPr>
              <a:buFont typeface="Wingdings" panose="05000000000000000000" pitchFamily="2" charset="2"/>
              <a:buChar char="Ø"/>
            </a:pPr>
            <a:r>
              <a:rPr lang="el-GR" i="1" dirty="0" smtClean="0"/>
              <a:t>Ως </a:t>
            </a:r>
            <a:r>
              <a:rPr lang="el-GR" i="1" dirty="0"/>
              <a:t>έννομη τάξη ταυτίζεται με την έννοια του κρατικού δικαίου και του δικαιικού συστήματος, προσδιοριζόμενο ως το σύστημα των κανόνων που ισχύουν στο χώρο εξουσίας τους, οι οποίοι έχουν δεσμευτική ισχύ και επιφέρουν έννομες συνέπειες – κυρώσεις </a:t>
            </a:r>
            <a:r>
              <a:rPr lang="el-GR" i="1" dirty="0" smtClean="0"/>
              <a:t>στα </a:t>
            </a:r>
            <a:r>
              <a:rPr lang="el-GR" i="1" dirty="0"/>
              <a:t>υποκείμενα του (πολίτες</a:t>
            </a:r>
            <a:r>
              <a:rPr lang="el-GR" i="1" dirty="0" smtClean="0"/>
              <a:t>).</a:t>
            </a:r>
          </a:p>
          <a:p>
            <a:pPr marL="0" indent="0">
              <a:buNone/>
            </a:pPr>
            <a:r>
              <a:rPr lang="el-GR" i="1" u="sng" dirty="0" smtClean="0"/>
              <a:t>Κλασσικός ορισμός του </a:t>
            </a:r>
            <a:r>
              <a:rPr lang="en-US" i="1" u="sng" dirty="0" err="1" smtClean="0"/>
              <a:t>Jellinek</a:t>
            </a:r>
            <a:r>
              <a:rPr lang="en-US" i="1" dirty="0" smtClean="0"/>
              <a:t>:</a:t>
            </a:r>
            <a:r>
              <a:rPr lang="el-GR" i="1" dirty="0"/>
              <a:t> </a:t>
            </a:r>
            <a:r>
              <a:rPr lang="el-GR" i="1" u="sng" dirty="0" smtClean="0"/>
              <a:t>λαός</a:t>
            </a:r>
            <a:r>
              <a:rPr lang="el-GR" i="1" dirty="0" smtClean="0"/>
              <a:t> εγκατεστημένος </a:t>
            </a:r>
            <a:r>
              <a:rPr lang="el-GR" i="1" u="sng" dirty="0"/>
              <a:t>σε ορισμένη χώρα</a:t>
            </a:r>
            <a:r>
              <a:rPr lang="el-GR" i="1" dirty="0"/>
              <a:t> </a:t>
            </a:r>
            <a:r>
              <a:rPr lang="el-GR" i="1" dirty="0" smtClean="0"/>
              <a:t>και οργανωμένος σε </a:t>
            </a:r>
            <a:r>
              <a:rPr lang="el-GR" i="1" u="sng" dirty="0" smtClean="0"/>
              <a:t>νομικό πρόσωπο </a:t>
            </a:r>
            <a:r>
              <a:rPr lang="el-GR" i="1" dirty="0" smtClean="0"/>
              <a:t>το οποίο ασκεί </a:t>
            </a:r>
            <a:r>
              <a:rPr lang="el-GR" i="1" u="sng" dirty="0" smtClean="0"/>
              <a:t>πρωτογενή εξουσία</a:t>
            </a:r>
            <a:r>
              <a:rPr lang="el-GR" i="1" dirty="0" smtClean="0"/>
              <a:t>,</a:t>
            </a:r>
            <a:endParaRPr lang="el-GR" i="1" dirty="0"/>
          </a:p>
          <a:p>
            <a:pPr marL="0" indent="0">
              <a:buNone/>
            </a:pPr>
            <a:r>
              <a:rPr lang="el-GR" i="1" u="sng" dirty="0"/>
              <a:t>Τ</a:t>
            </a:r>
            <a:r>
              <a:rPr lang="el-GR" i="1" u="sng" dirty="0" smtClean="0"/>
              <a:t>ρία </a:t>
            </a:r>
            <a:r>
              <a:rPr lang="el-GR" i="1" u="sng" dirty="0"/>
              <a:t>στοιχεία </a:t>
            </a:r>
            <a:r>
              <a:rPr lang="el-GR" i="1" dirty="0"/>
              <a:t>= </a:t>
            </a:r>
            <a:r>
              <a:rPr lang="el-GR" i="1" dirty="0" smtClean="0"/>
              <a:t>πρωτογενής εξουσία</a:t>
            </a:r>
            <a:r>
              <a:rPr lang="el-GR" i="1" dirty="0"/>
              <a:t>, </a:t>
            </a:r>
            <a:r>
              <a:rPr lang="el-GR" i="1" dirty="0" smtClean="0"/>
              <a:t>λαός ως νομικο πρόσωπο, </a:t>
            </a:r>
            <a:r>
              <a:rPr lang="el-GR" i="1" dirty="0"/>
              <a:t>επικράτεια</a:t>
            </a:r>
          </a:p>
        </p:txBody>
      </p:sp>
    </p:spTree>
    <p:extLst>
      <p:ext uri="{BB962C8B-B14F-4D97-AF65-F5344CB8AC3E}">
        <p14:creationId xmlns:p14="http://schemas.microsoft.com/office/powerpoint/2010/main" val="1338232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54039"/>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125940" y="1678674"/>
            <a:ext cx="9601200" cy="3581400"/>
          </a:xfrm>
        </p:spPr>
        <p:txBody>
          <a:bodyPr>
            <a:normAutofit/>
          </a:bodyPr>
          <a:lstStyle/>
          <a:p>
            <a:pPr marL="0" indent="0" algn="ctr">
              <a:buNone/>
            </a:pPr>
            <a:r>
              <a:rPr lang="el-GR" i="1" dirty="0" smtClean="0"/>
              <a:t>Το Κράτος ως νομικό πρόσωπο</a:t>
            </a:r>
            <a:r>
              <a:rPr lang="en-GB" i="1" dirty="0" smtClean="0"/>
              <a:t>:</a:t>
            </a:r>
            <a:endParaRPr lang="en-US" i="1" dirty="0" smtClean="0"/>
          </a:p>
          <a:p>
            <a:pPr>
              <a:buFont typeface="Wingdings" panose="05000000000000000000" pitchFamily="2" charset="2"/>
              <a:buChar char="Ø"/>
            </a:pPr>
            <a:r>
              <a:rPr lang="el-GR" i="1" dirty="0" smtClean="0"/>
              <a:t>διαχωρισμός </a:t>
            </a:r>
            <a:r>
              <a:rPr lang="el-GR" i="1" dirty="0"/>
              <a:t>βούλησης του κράτους από </a:t>
            </a:r>
            <a:r>
              <a:rPr lang="el-GR" i="1" dirty="0" smtClean="0"/>
              <a:t>τη</a:t>
            </a:r>
            <a:r>
              <a:rPr lang="en-US" i="1" dirty="0" smtClean="0"/>
              <a:t> </a:t>
            </a:r>
            <a:r>
              <a:rPr lang="el-GR" i="1" dirty="0" smtClean="0"/>
              <a:t>βούληση </a:t>
            </a:r>
            <a:r>
              <a:rPr lang="el-GR" i="1" dirty="0"/>
              <a:t>των φυσικών προσώπων, που </a:t>
            </a:r>
            <a:r>
              <a:rPr lang="el-GR" i="1" dirty="0" smtClean="0"/>
              <a:t>είναι</a:t>
            </a:r>
            <a:r>
              <a:rPr lang="en-US" i="1" dirty="0" smtClean="0"/>
              <a:t> </a:t>
            </a:r>
            <a:r>
              <a:rPr lang="el-GR" i="1" dirty="0" smtClean="0"/>
              <a:t>φορείς </a:t>
            </a:r>
            <a:r>
              <a:rPr lang="el-GR" i="1" dirty="0"/>
              <a:t>κρατικών </a:t>
            </a:r>
            <a:r>
              <a:rPr lang="el-GR" i="1" dirty="0" smtClean="0"/>
              <a:t>οργάνων</a:t>
            </a:r>
            <a:endParaRPr lang="en-US" i="1" dirty="0"/>
          </a:p>
          <a:p>
            <a:pPr>
              <a:lnSpc>
                <a:spcPct val="100000"/>
              </a:lnSpc>
              <a:buFont typeface="Wingdings" panose="05000000000000000000" pitchFamily="2" charset="2"/>
              <a:buChar char="Ø"/>
            </a:pPr>
            <a:r>
              <a:rPr lang="el-GR" i="1" dirty="0" smtClean="0"/>
              <a:t>ισχύει </a:t>
            </a:r>
            <a:r>
              <a:rPr lang="el-GR" i="1" dirty="0"/>
              <a:t>ως κρατική θέληση μόνον η </a:t>
            </a:r>
            <a:r>
              <a:rPr lang="el-GR" i="1" dirty="0" smtClean="0"/>
              <a:t>θέληση</a:t>
            </a:r>
            <a:r>
              <a:rPr lang="en-US" i="1" dirty="0" smtClean="0"/>
              <a:t> </a:t>
            </a:r>
            <a:r>
              <a:rPr lang="el-GR" i="1" dirty="0" smtClean="0"/>
              <a:t>που </a:t>
            </a:r>
            <a:r>
              <a:rPr lang="el-GR" i="1" dirty="0"/>
              <a:t>εκδηλώνεται στο πλαίσιο </a:t>
            </a:r>
            <a:r>
              <a:rPr lang="el-GR" i="1" dirty="0" smtClean="0"/>
              <a:t>των</a:t>
            </a:r>
            <a:r>
              <a:rPr lang="en-US" i="1" dirty="0"/>
              <a:t> </a:t>
            </a:r>
            <a:r>
              <a:rPr lang="el-GR" i="1" dirty="0" smtClean="0"/>
              <a:t>αρμοδιοτήτων τους</a:t>
            </a:r>
            <a:endParaRPr lang="en-US" i="1" dirty="0" smtClean="0"/>
          </a:p>
          <a:p>
            <a:pPr>
              <a:buFont typeface="Wingdings" panose="05000000000000000000" pitchFamily="2" charset="2"/>
              <a:buChar char="Ø"/>
            </a:pPr>
            <a:r>
              <a:rPr lang="el-GR" i="1" dirty="0" smtClean="0"/>
              <a:t>η </a:t>
            </a:r>
            <a:r>
              <a:rPr lang="el-GR" i="1" dirty="0"/>
              <a:t>άσκηση της κρατικής </a:t>
            </a:r>
            <a:r>
              <a:rPr lang="el-GR" i="1" dirty="0" smtClean="0"/>
              <a:t>εξουσίας</a:t>
            </a:r>
            <a:r>
              <a:rPr lang="en-US" i="1" dirty="0" smtClean="0"/>
              <a:t> </a:t>
            </a:r>
            <a:r>
              <a:rPr lang="el-GR" i="1" dirty="0" smtClean="0"/>
              <a:t>αποπροσωποποιείται</a:t>
            </a:r>
            <a:endParaRPr lang="el-GR" i="1" dirty="0"/>
          </a:p>
          <a:p>
            <a:pPr>
              <a:lnSpc>
                <a:spcPct val="110000"/>
              </a:lnSpc>
              <a:buFont typeface="Wingdings" panose="05000000000000000000" pitchFamily="2" charset="2"/>
              <a:buChar char="Ø"/>
            </a:pPr>
            <a:r>
              <a:rPr lang="el-GR" i="1" dirty="0" smtClean="0"/>
              <a:t>διασφαλίζεται </a:t>
            </a:r>
            <a:r>
              <a:rPr lang="el-GR" i="1" dirty="0"/>
              <a:t>η συνέχεια του </a:t>
            </a:r>
            <a:r>
              <a:rPr lang="el-GR" i="1" dirty="0" smtClean="0"/>
              <a:t>κράτους,</a:t>
            </a:r>
            <a:r>
              <a:rPr lang="en-US" i="1" dirty="0" smtClean="0"/>
              <a:t> </a:t>
            </a:r>
            <a:r>
              <a:rPr lang="el-GR" i="1" dirty="0" smtClean="0"/>
              <a:t>ακόμη </a:t>
            </a:r>
            <a:r>
              <a:rPr lang="el-GR" i="1" dirty="0"/>
              <a:t>και μετά από αλλαγή των </a:t>
            </a:r>
            <a:r>
              <a:rPr lang="el-GR" i="1" dirty="0" smtClean="0"/>
              <a:t>φυσικών</a:t>
            </a:r>
            <a:r>
              <a:rPr lang="en-US" i="1" dirty="0" smtClean="0"/>
              <a:t> </a:t>
            </a:r>
            <a:r>
              <a:rPr lang="el-GR" i="1" dirty="0" smtClean="0"/>
              <a:t>προσώπων </a:t>
            </a:r>
            <a:r>
              <a:rPr lang="el-GR" i="1" dirty="0"/>
              <a:t>που το εκπροσωπούν</a:t>
            </a:r>
          </a:p>
        </p:txBody>
      </p:sp>
    </p:spTree>
    <p:extLst>
      <p:ext uri="{BB962C8B-B14F-4D97-AF65-F5344CB8AC3E}">
        <p14:creationId xmlns:p14="http://schemas.microsoft.com/office/powerpoint/2010/main" val="2610878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6272"/>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180532" y="1644555"/>
            <a:ext cx="9601200" cy="3581400"/>
          </a:xfrm>
        </p:spPr>
        <p:txBody>
          <a:bodyPr/>
          <a:lstStyle/>
          <a:p>
            <a:pPr marL="0" indent="0" algn="ctr">
              <a:buNone/>
            </a:pPr>
            <a:r>
              <a:rPr lang="el-GR" i="1" dirty="0"/>
              <a:t>Π</a:t>
            </a:r>
            <a:r>
              <a:rPr lang="el-GR" i="1" dirty="0" smtClean="0"/>
              <a:t>ρωτογενής </a:t>
            </a:r>
            <a:r>
              <a:rPr lang="el-GR" i="1" dirty="0"/>
              <a:t>&amp; </a:t>
            </a:r>
            <a:r>
              <a:rPr lang="el-GR" i="1" dirty="0" smtClean="0"/>
              <a:t>αυτοδύναμη εξουσία</a:t>
            </a:r>
            <a:endParaRPr lang="el-GR" i="1" dirty="0"/>
          </a:p>
          <a:p>
            <a:pPr>
              <a:buFont typeface="Wingdings" panose="05000000000000000000" pitchFamily="2" charset="2"/>
              <a:buChar char="Ø"/>
            </a:pPr>
            <a:r>
              <a:rPr lang="el-GR" i="1" dirty="0" smtClean="0"/>
              <a:t>δεν </a:t>
            </a:r>
            <a:r>
              <a:rPr lang="el-GR" i="1" u="sng" dirty="0"/>
              <a:t>παράγεται ούτε εξαρτάται </a:t>
            </a:r>
            <a:r>
              <a:rPr lang="el-GR" i="1" dirty="0"/>
              <a:t>τυπικά από άλλη, ανώτερη από </a:t>
            </a:r>
            <a:r>
              <a:rPr lang="el-GR" i="1" dirty="0" smtClean="0"/>
              <a:t>την ίδια</a:t>
            </a:r>
            <a:r>
              <a:rPr lang="el-GR" i="1" dirty="0"/>
              <a:t>, </a:t>
            </a:r>
            <a:r>
              <a:rPr lang="el-GR" i="1" dirty="0" smtClean="0"/>
              <a:t>εξουσία</a:t>
            </a:r>
          </a:p>
          <a:p>
            <a:pPr>
              <a:buFont typeface="Wingdings" panose="05000000000000000000" pitchFamily="2" charset="2"/>
              <a:buChar char="Ø"/>
            </a:pPr>
            <a:r>
              <a:rPr lang="el-GR" i="1" dirty="0" smtClean="0"/>
              <a:t> </a:t>
            </a:r>
            <a:r>
              <a:rPr lang="el-GR" i="1" dirty="0"/>
              <a:t>ικανότητα να </a:t>
            </a:r>
            <a:r>
              <a:rPr lang="el-GR" i="1" u="sng" dirty="0"/>
              <a:t>επιβάλλεται με δικά της </a:t>
            </a:r>
            <a:r>
              <a:rPr lang="el-GR" i="1" u="sng" dirty="0" smtClean="0"/>
              <a:t>μέσα </a:t>
            </a:r>
            <a:r>
              <a:rPr lang="el-GR" i="1" dirty="0" smtClean="0"/>
              <a:t>(κυρώσεις, συνέπειες, νόμιμος εξαναγκασμός προς συμμόρφωση μέσω των επιμέρους νομικών ρυθμίσεων).</a:t>
            </a:r>
            <a:endParaRPr lang="el-GR" i="1" dirty="0"/>
          </a:p>
          <a:p>
            <a:pPr>
              <a:buFont typeface="Wingdings" panose="05000000000000000000" pitchFamily="2" charset="2"/>
              <a:buChar char="Ø"/>
            </a:pPr>
            <a:r>
              <a:rPr lang="el-GR" i="1" dirty="0" smtClean="0"/>
              <a:t>Εξουσία </a:t>
            </a:r>
            <a:r>
              <a:rPr lang="el-GR" i="1" u="sng" dirty="0" smtClean="0"/>
              <a:t>ακαταγώνιστη, οργανωμένη </a:t>
            </a:r>
            <a:r>
              <a:rPr lang="el-GR" i="1" u="sng" dirty="0"/>
              <a:t>και </a:t>
            </a:r>
            <a:r>
              <a:rPr lang="el-GR" i="1" u="sng" dirty="0" smtClean="0"/>
              <a:t>διαρκής</a:t>
            </a:r>
          </a:p>
          <a:p>
            <a:pPr marL="0" indent="0">
              <a:buNone/>
            </a:pPr>
            <a:endParaRPr lang="el-GR" i="1" u="sng" dirty="0" smtClean="0"/>
          </a:p>
        </p:txBody>
      </p:sp>
    </p:spTree>
    <p:extLst>
      <p:ext uri="{BB962C8B-B14F-4D97-AF65-F5344CB8AC3E}">
        <p14:creationId xmlns:p14="http://schemas.microsoft.com/office/powerpoint/2010/main" val="1151191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29101"/>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044054" y="1637732"/>
            <a:ext cx="9601200" cy="3581400"/>
          </a:xfrm>
        </p:spPr>
        <p:txBody>
          <a:bodyPr/>
          <a:lstStyle/>
          <a:p>
            <a:pPr marL="0" indent="0">
              <a:buNone/>
            </a:pPr>
            <a:r>
              <a:rPr lang="el-GR" i="1" dirty="0" smtClean="0"/>
              <a:t>Το θετικιστικό μοντέλο συμπληρώνεται και κορυφώνεται με τη θεωρία του </a:t>
            </a:r>
            <a:r>
              <a:rPr lang="en-US" i="1" dirty="0" smtClean="0"/>
              <a:t>Hans </a:t>
            </a:r>
            <a:r>
              <a:rPr lang="en-US" i="1" dirty="0" err="1" smtClean="0"/>
              <a:t>Kelsen</a:t>
            </a:r>
            <a:r>
              <a:rPr lang="en-US" i="1" dirty="0" smtClean="0"/>
              <a:t> </a:t>
            </a:r>
            <a:r>
              <a:rPr lang="el-GR" i="1" dirty="0" smtClean="0"/>
              <a:t>για το θετικό δίκαιο. Το Σύνταγμα και το θετό-θετικό δίκαιο είναι πηγή των πάντων. Ολιστική νομική προσέγγιση.</a:t>
            </a:r>
            <a:endParaRPr lang="en-US" i="1" dirty="0" smtClean="0"/>
          </a:p>
          <a:p>
            <a:pPr marL="0" indent="0">
              <a:buNone/>
            </a:pPr>
            <a:r>
              <a:rPr lang="en-US" b="1" i="1" dirty="0" smtClean="0"/>
              <a:t>H </a:t>
            </a:r>
            <a:r>
              <a:rPr lang="el-GR" b="1" i="1" dirty="0" smtClean="0"/>
              <a:t>καθαρή </a:t>
            </a:r>
            <a:r>
              <a:rPr lang="el-GR" b="1" i="1" dirty="0"/>
              <a:t>θεωρία δικαίου</a:t>
            </a:r>
            <a:r>
              <a:rPr lang="el-GR" i="1" dirty="0"/>
              <a:t> του </a:t>
            </a:r>
            <a:r>
              <a:rPr lang="el-GR" i="1" dirty="0" err="1"/>
              <a:t>Hans</a:t>
            </a:r>
            <a:r>
              <a:rPr lang="el-GR" i="1" dirty="0"/>
              <a:t> </a:t>
            </a:r>
            <a:r>
              <a:rPr lang="el-GR" i="1" dirty="0" err="1"/>
              <a:t>Kelsen</a:t>
            </a:r>
            <a:r>
              <a:rPr lang="el-GR" i="1" dirty="0"/>
              <a:t> είναι μια προσπάθεια να αναλυθεί το δίκαιο ως ένα αυτοτελές σύστημα, ανεξάρτητα από ηθικές, κοινωνικές ή πολιτικές </a:t>
            </a:r>
            <a:r>
              <a:rPr lang="el-GR" i="1" dirty="0" smtClean="0"/>
              <a:t>αξίες</a:t>
            </a:r>
            <a:r>
              <a:rPr lang="en-US" i="1" dirty="0" smtClean="0"/>
              <a:t>=&gt; </a:t>
            </a:r>
            <a:r>
              <a:rPr lang="el-GR" b="1" i="1" dirty="0" smtClean="0"/>
              <a:t>ουδετερότητα</a:t>
            </a:r>
            <a:r>
              <a:rPr lang="el-GR" i="1" dirty="0" smtClean="0"/>
              <a:t> του δικαίου, αποστασιοποίηση-</a:t>
            </a:r>
            <a:r>
              <a:rPr lang="el-GR" b="1" i="1" dirty="0" smtClean="0"/>
              <a:t>αποπροσωποίηση</a:t>
            </a:r>
            <a:r>
              <a:rPr lang="el-GR" i="1" dirty="0" smtClean="0"/>
              <a:t>=&gt; </a:t>
            </a:r>
            <a:r>
              <a:rPr lang="el-GR" b="1" i="1" dirty="0" smtClean="0"/>
              <a:t>κράτος</a:t>
            </a:r>
            <a:r>
              <a:rPr lang="el-GR" i="1" dirty="0" smtClean="0"/>
              <a:t>, δηλαδή, κυριαρχία, </a:t>
            </a:r>
            <a:r>
              <a:rPr lang="el-GR" b="1" i="1" dirty="0" smtClean="0"/>
              <a:t>δικαίου</a:t>
            </a:r>
            <a:r>
              <a:rPr lang="el-GR" i="1" dirty="0" smtClean="0"/>
              <a:t>. Από την νομιμοποίηση  στη νομιμότητα και από το Σύνταγμα ως ‘Δήλωση </a:t>
            </a:r>
            <a:r>
              <a:rPr lang="el-GR" i="1" dirty="0"/>
              <a:t>Κ</a:t>
            </a:r>
            <a:r>
              <a:rPr lang="el-GR" i="1" dirty="0" smtClean="0"/>
              <a:t>υριαρχίας και επιλογής αυτοοργάνωσης ενός λαού, σε ‘Κυρίαρχη Δήλωση’, από την οποία πηγάζει όλο το δευτερογενές δίκαιο (ιεράρχηση δικαίου).</a:t>
            </a:r>
          </a:p>
          <a:p>
            <a:pPr marL="0" indent="0">
              <a:buNone/>
            </a:pPr>
            <a:endParaRPr lang="en-US" i="1" dirty="0" smtClean="0"/>
          </a:p>
        </p:txBody>
      </p:sp>
    </p:spTree>
    <p:extLst>
      <p:ext uri="{BB962C8B-B14F-4D97-AF65-F5344CB8AC3E}">
        <p14:creationId xmlns:p14="http://schemas.microsoft.com/office/powerpoint/2010/main" val="806295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6743"/>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201003" y="1589965"/>
            <a:ext cx="9601200" cy="3581400"/>
          </a:xfrm>
        </p:spPr>
        <p:txBody>
          <a:bodyPr/>
          <a:lstStyle/>
          <a:p>
            <a:pPr marL="0" indent="0">
              <a:buNone/>
            </a:pPr>
            <a:r>
              <a:rPr lang="el-GR" i="1" dirty="0" smtClean="0"/>
              <a:t>Στο κράτος δικαίου, </a:t>
            </a:r>
            <a:r>
              <a:rPr lang="el-GR" i="1" u="sng" dirty="0" smtClean="0"/>
              <a:t>ανεξαρτήτως ειδικότερης μορφής οργάνωσης </a:t>
            </a:r>
            <a:r>
              <a:rPr lang="el-GR" i="1" dirty="0" smtClean="0"/>
              <a:t>μιας δημοκρατικής πολιτείας,</a:t>
            </a:r>
            <a:r>
              <a:rPr lang="en-US" i="1" dirty="0" smtClean="0"/>
              <a:t>:</a:t>
            </a:r>
            <a:endParaRPr lang="el-GR" i="1" dirty="0" smtClean="0"/>
          </a:p>
          <a:p>
            <a:pPr>
              <a:buFont typeface="Wingdings" panose="05000000000000000000" pitchFamily="2" charset="2"/>
              <a:buChar char="Ø"/>
            </a:pPr>
            <a:r>
              <a:rPr lang="el-GR" i="1" dirty="0" smtClean="0"/>
              <a:t>οι νόμοι πηγάζουν από το Σύνταγμα και είναι σύμφωνοι με αυτό.</a:t>
            </a:r>
          </a:p>
          <a:p>
            <a:pPr>
              <a:buFont typeface="Wingdings" panose="05000000000000000000" pitchFamily="2" charset="2"/>
              <a:buChar char="Ø"/>
            </a:pPr>
            <a:r>
              <a:rPr lang="el-GR" i="1" dirty="0" smtClean="0"/>
              <a:t>διασφαλίζεται η ενότητα του δικαίου με τον έλεγχο της συνταγματικότητας των νόμων, την ιεράρχηση διάχυσης της πολιτικής ύλης, την προβλεψιμότητα, τη νομιμότητα.</a:t>
            </a:r>
          </a:p>
          <a:p>
            <a:pPr>
              <a:buFont typeface="Wingdings" panose="05000000000000000000" pitchFamily="2" charset="2"/>
              <a:buChar char="Ø"/>
            </a:pPr>
            <a:r>
              <a:rPr lang="el-GR" i="1" dirty="0" smtClean="0"/>
              <a:t>διασφακλιζεται η ισορροπία μεταξύ κεντρικής εξουσίας, πολιτών, ατόμων, κοινωνιών, με την διάκριση των εξουσιών, που καθίστανται ‘λειτουργίες’.</a:t>
            </a:r>
            <a:endParaRPr lang="el-GR" i="1" dirty="0"/>
          </a:p>
          <a:p>
            <a:pPr>
              <a:buFont typeface="Wingdings" panose="05000000000000000000" pitchFamily="2" charset="2"/>
              <a:buChar char="Ø"/>
            </a:pPr>
            <a:r>
              <a:rPr lang="el-GR" i="1" dirty="0" smtClean="0"/>
              <a:t>τα δικαιώματα προβλέπονται αλλά οριοθετούνται </a:t>
            </a:r>
            <a:r>
              <a:rPr lang="el-GR" i="1" dirty="0"/>
              <a:t>ο</a:t>
            </a:r>
            <a:r>
              <a:rPr lang="el-GR" i="1" dirty="0" smtClean="0"/>
              <a:t>μοίως όπως και οι κρατικές λειτουργίες.</a:t>
            </a:r>
            <a:endParaRPr lang="el-GR" i="1" dirty="0"/>
          </a:p>
        </p:txBody>
      </p:sp>
    </p:spTree>
    <p:extLst>
      <p:ext uri="{BB962C8B-B14F-4D97-AF65-F5344CB8AC3E}">
        <p14:creationId xmlns:p14="http://schemas.microsoft.com/office/powerpoint/2010/main" val="3715806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54039"/>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160060" y="1439839"/>
            <a:ext cx="9601200" cy="3840231"/>
          </a:xfrm>
        </p:spPr>
        <p:txBody>
          <a:bodyPr>
            <a:normAutofit lnSpcReduction="10000"/>
          </a:bodyPr>
          <a:lstStyle/>
          <a:p>
            <a:pPr>
              <a:buFont typeface="Wingdings" panose="05000000000000000000" pitchFamily="2" charset="2"/>
              <a:buChar char="Ø"/>
            </a:pPr>
            <a:r>
              <a:rPr lang="el-GR" i="1" dirty="0"/>
              <a:t>δ</a:t>
            </a:r>
            <a:r>
              <a:rPr lang="el-GR" i="1" dirty="0" smtClean="0"/>
              <a:t>ιαμορφώνεται η διάκριση δημοσίου και ιδιωτικού δικαίου. Όσο αφήνουμε τη νεωτερικότητα, η διάκριση αυτή αρχίζει να ταλαντεύεται ως προς το όριο τής (Διόγκωση ατομικών δικαιωμάτων ή αντίθετα εισχώρηση του δημοσίου στους περισσότερους τομείς, νέα εναλλακτικά κέντρα ζύμωσης αποφάσεων και γέννησης πολιτικής ύλης.).</a:t>
            </a:r>
            <a:endParaRPr lang="el-GR" i="1" dirty="0"/>
          </a:p>
          <a:p>
            <a:pPr>
              <a:buFont typeface="Wingdings" panose="05000000000000000000" pitchFamily="2" charset="2"/>
              <a:buChar char="Ø"/>
            </a:pPr>
            <a:r>
              <a:rPr lang="el-GR" i="1" dirty="0" smtClean="0"/>
              <a:t>Θεμελιώνονται </a:t>
            </a:r>
            <a:r>
              <a:rPr lang="el-GR" i="1" dirty="0"/>
              <a:t>τα ποιοτικά χαρακτηριστικά ενός ουσιαστικού νόμου</a:t>
            </a:r>
            <a:r>
              <a:rPr lang="en-US" i="1" dirty="0"/>
              <a:t>:</a:t>
            </a:r>
            <a:r>
              <a:rPr lang="el-GR" i="1" dirty="0"/>
              <a:t> </a:t>
            </a:r>
            <a:endParaRPr lang="el-GR" i="1" dirty="0" smtClean="0"/>
          </a:p>
          <a:p>
            <a:pPr marL="457200" indent="-457200">
              <a:buFont typeface="+mj-lt"/>
              <a:buAutoNum type="arabicPeriod"/>
            </a:pPr>
            <a:r>
              <a:rPr lang="el-GR" i="1" dirty="0" smtClean="0"/>
              <a:t>γενική </a:t>
            </a:r>
            <a:r>
              <a:rPr lang="el-GR" i="1" dirty="0"/>
              <a:t>κι αφηρημένη </a:t>
            </a:r>
            <a:r>
              <a:rPr lang="el-GR" i="1" dirty="0" smtClean="0"/>
              <a:t>ρύθμιση, </a:t>
            </a:r>
            <a:r>
              <a:rPr lang="el-GR" i="1" dirty="0"/>
              <a:t>απευθυνόμενη σε αόριστο καταρχήν αριθμό ατόμων, </a:t>
            </a:r>
            <a:r>
              <a:rPr lang="el-GR" i="1" dirty="0" smtClean="0"/>
              <a:t>ομάδων ή </a:t>
            </a:r>
            <a:r>
              <a:rPr lang="el-GR" i="1" dirty="0"/>
              <a:t>οργάνων</a:t>
            </a:r>
            <a:r>
              <a:rPr lang="el-GR" i="1" dirty="0" smtClean="0"/>
              <a:t>.</a:t>
            </a:r>
          </a:p>
          <a:p>
            <a:pPr marL="457200" indent="-457200">
              <a:buFont typeface="+mj-lt"/>
              <a:buAutoNum type="arabicPeriod"/>
            </a:pPr>
            <a:r>
              <a:rPr lang="el-GR" i="1" dirty="0"/>
              <a:t>σ</a:t>
            </a:r>
            <a:r>
              <a:rPr lang="el-GR" i="1" dirty="0" smtClean="0"/>
              <a:t>ώμα ενσωμάτωσης-’αιχμαλώτισης’ πολιτικής ύλης.</a:t>
            </a:r>
          </a:p>
          <a:p>
            <a:pPr marL="457200" indent="-457200">
              <a:buFont typeface="+mj-lt"/>
              <a:buAutoNum type="arabicPeriod"/>
            </a:pPr>
            <a:r>
              <a:rPr lang="el-GR" i="1" dirty="0" smtClean="0"/>
              <a:t>πηγή διαμόρφωσης νέων πολιτικών.</a:t>
            </a:r>
          </a:p>
          <a:p>
            <a:pPr marL="0" indent="0">
              <a:buNone/>
            </a:pPr>
            <a:r>
              <a:rPr lang="el-GR" i="1" dirty="0" smtClean="0"/>
              <a:t>Οι </a:t>
            </a:r>
            <a:r>
              <a:rPr lang="el-GR" i="1" dirty="0"/>
              <a:t>ουσιαστικοί νόμοι μπορεί να είναι τυπικοί ή κατ’ εξουσιοδότηση.</a:t>
            </a:r>
          </a:p>
          <a:p>
            <a:pPr marL="457200" indent="-457200">
              <a:buFont typeface="+mj-lt"/>
              <a:buAutoNum type="arabicPeriod"/>
            </a:pPr>
            <a:endParaRPr lang="el-GR" i="1" dirty="0" smtClean="0"/>
          </a:p>
          <a:p>
            <a:pPr marL="457200" indent="-457200">
              <a:buFont typeface="+mj-lt"/>
              <a:buAutoNum type="arabicPeriod"/>
            </a:pPr>
            <a:endParaRPr lang="el-GR" dirty="0" smtClean="0"/>
          </a:p>
          <a:p>
            <a:pPr marL="457200" indent="-457200">
              <a:buFont typeface="+mj-lt"/>
              <a:buAutoNum type="arabicPeriod"/>
            </a:pPr>
            <a:endParaRPr lang="el-GR" dirty="0"/>
          </a:p>
          <a:p>
            <a:endParaRPr lang="el-GR" dirty="0"/>
          </a:p>
        </p:txBody>
      </p:sp>
    </p:spTree>
    <p:extLst>
      <p:ext uri="{BB962C8B-B14F-4D97-AF65-F5344CB8AC3E}">
        <p14:creationId xmlns:p14="http://schemas.microsoft.com/office/powerpoint/2010/main" val="389263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477982"/>
          </a:xfrm>
        </p:spPr>
        <p:txBody>
          <a:bodyPr>
            <a:normAutofit fontScale="90000"/>
          </a:bodyPr>
          <a:lstStyle/>
          <a:p>
            <a:pPr algn="ctr"/>
            <a:r>
              <a:rPr lang="el-GR" sz="3600" i="1" dirty="0"/>
              <a:t>ΕΙΣΑΓΩΓΙΚΕΣ ΠΑΡΑΤΗΡΗΣΕΙΣ</a:t>
            </a:r>
            <a:endParaRPr lang="el-GR" sz="3600" dirty="0"/>
          </a:p>
        </p:txBody>
      </p:sp>
      <p:sp>
        <p:nvSpPr>
          <p:cNvPr id="3" name="Content Placeholder 2"/>
          <p:cNvSpPr>
            <a:spLocks noGrp="1"/>
          </p:cNvSpPr>
          <p:nvPr>
            <p:ph idx="1"/>
          </p:nvPr>
        </p:nvSpPr>
        <p:spPr>
          <a:xfrm>
            <a:off x="1191450" y="1350385"/>
            <a:ext cx="9601200" cy="5037512"/>
          </a:xfrm>
        </p:spPr>
        <p:txBody>
          <a:bodyPr>
            <a:normAutofit lnSpcReduction="10000"/>
          </a:bodyPr>
          <a:lstStyle/>
          <a:p>
            <a:pPr marL="0" indent="0">
              <a:buNone/>
            </a:pPr>
            <a:r>
              <a:rPr lang="el-GR" i="1" dirty="0" smtClean="0"/>
              <a:t>Νέες (μεταμοντέρνες-μετανεωτερικές) προσεγγίσεις του δικαίου.</a:t>
            </a:r>
          </a:p>
          <a:p>
            <a:pPr marL="0" indent="0">
              <a:buNone/>
            </a:pPr>
            <a:r>
              <a:rPr lang="el-GR" i="1" dirty="0" smtClean="0"/>
              <a:t>Νεωτερικότητα</a:t>
            </a:r>
            <a:r>
              <a:rPr lang="en-GB" i="1" dirty="0" smtClean="0"/>
              <a:t>:</a:t>
            </a:r>
            <a:r>
              <a:rPr lang="en-US" i="1" dirty="0" smtClean="0"/>
              <a:t> </a:t>
            </a:r>
            <a:r>
              <a:rPr lang="el-GR" i="1" dirty="0" smtClean="0"/>
              <a:t>το </a:t>
            </a:r>
            <a:r>
              <a:rPr lang="el-GR" i="1" dirty="0"/>
              <a:t>Σύνταγμα ως γνήσια κορυφαία νομικά έκφραση της Λαϊκής Κυριαρχίας συγκροτεί ένα, δικαιικό, αποκλειστικό και Κυρίαρχο, συνεκτικό και αφαιρετικό «Όλο», εντός του οποίου και χάρη στο οποίο νοούνται οι λοιπές επιμέρους δικαιικές πραγματώσεις . </a:t>
            </a:r>
            <a:endParaRPr lang="el-GR" i="1" dirty="0" smtClean="0"/>
          </a:p>
          <a:p>
            <a:pPr marL="0" indent="0">
              <a:buNone/>
            </a:pPr>
            <a:r>
              <a:rPr lang="el-GR" i="1" dirty="0" smtClean="0"/>
              <a:t>Μετανεωτερικότητα</a:t>
            </a:r>
            <a:r>
              <a:rPr lang="en-GB" i="1" dirty="0" smtClean="0"/>
              <a:t>:</a:t>
            </a:r>
            <a:r>
              <a:rPr lang="el-GR" i="1" dirty="0" smtClean="0"/>
              <a:t> Στις </a:t>
            </a:r>
            <a:r>
              <a:rPr lang="el-GR" i="1" dirty="0"/>
              <a:t>μετασυνταγματικές θεωρίες αποδομείται τόσο η </a:t>
            </a:r>
            <a:r>
              <a:rPr lang="el-GR" i="1" u="sng" dirty="0"/>
              <a:t>πρωτοκαθεδρία</a:t>
            </a:r>
            <a:r>
              <a:rPr lang="el-GR" i="1" dirty="0"/>
              <a:t> του Συντάγματος ως ύπατης νομικής εντολής, όσο και η </a:t>
            </a:r>
            <a:r>
              <a:rPr lang="el-GR" i="1" u="sng" dirty="0"/>
              <a:t>αποκλειστικότητά</a:t>
            </a:r>
            <a:r>
              <a:rPr lang="el-GR" i="1" dirty="0"/>
              <a:t> του ως δικαϊκού Όλου. </a:t>
            </a:r>
            <a:r>
              <a:rPr lang="el-GR" i="1" dirty="0" smtClean="0"/>
              <a:t/>
            </a:r>
            <a:br>
              <a:rPr lang="el-GR" i="1" dirty="0" smtClean="0"/>
            </a:br>
            <a:r>
              <a:rPr lang="el-GR" i="1" dirty="0" smtClean="0"/>
              <a:t>Τα </a:t>
            </a:r>
            <a:r>
              <a:rPr lang="el-GR" i="1" dirty="0"/>
              <a:t>Συντάγματα </a:t>
            </a:r>
            <a:r>
              <a:rPr lang="el-GR" i="1" dirty="0" smtClean="0"/>
              <a:t>χάνουν </a:t>
            </a:r>
            <a:r>
              <a:rPr lang="el-GR" i="1" dirty="0"/>
              <a:t>τον προσδιορισμό τους ως νομικά κυρίαρχου, υπακούοντας σε μια </a:t>
            </a:r>
            <a:r>
              <a:rPr lang="el-GR" i="1" u="sng" dirty="0"/>
              <a:t>σχετικοποιημένη οριζόντια λογική </a:t>
            </a:r>
            <a:r>
              <a:rPr lang="el-GR" i="1" dirty="0"/>
              <a:t>της οποίας δεν είναι οι απαρχές και το πλαίσιο, αλλά ένα, επιμέρους διασπασμένο, παράλληλο περιεχόμενο. </a:t>
            </a:r>
          </a:p>
          <a:p>
            <a:pPr marL="0" indent="0">
              <a:buNone/>
            </a:pPr>
            <a:r>
              <a:rPr lang="el-GR" i="1" dirty="0" smtClean="0"/>
              <a:t>Μετασυνταγματικότητα </a:t>
            </a:r>
            <a:r>
              <a:rPr lang="el-GR" i="1" dirty="0"/>
              <a:t>στη βάση </a:t>
            </a:r>
            <a:r>
              <a:rPr lang="el-GR" i="1" dirty="0" smtClean="0"/>
              <a:t>δικτύων. </a:t>
            </a:r>
            <a:r>
              <a:rPr lang="el-GR" i="1" dirty="0"/>
              <a:t>Οι μετασυνταγματικές θεωρίες είναι οι θεωρίες που βασίζονται στην αντικατάσταση του Σχήματος </a:t>
            </a:r>
            <a:r>
              <a:rPr lang="el-GR" i="1" dirty="0" smtClean="0"/>
              <a:t>«Κορυφαία </a:t>
            </a:r>
            <a:r>
              <a:rPr lang="el-GR" i="1" dirty="0"/>
              <a:t>και Κεντρική (Κυρίαρχη) Νομιμοποίηση και </a:t>
            </a:r>
            <a:r>
              <a:rPr lang="el-GR" i="1" dirty="0" smtClean="0"/>
              <a:t>Νομιμότητα» </a:t>
            </a:r>
            <a:r>
              <a:rPr lang="el-GR" i="1" dirty="0"/>
              <a:t>από αυτό των σε νομικό επίπεδο </a:t>
            </a:r>
            <a:r>
              <a:rPr lang="el-GR" i="1" dirty="0" smtClean="0"/>
              <a:t>‘δικτύων’ </a:t>
            </a:r>
            <a:r>
              <a:rPr lang="el-GR" i="1" dirty="0"/>
              <a:t>(ανεξαρτήτως εάν τα ονομάσουμε συνταγματικά ή όχι) οριζόντιας και (ανα)κυκλικής διάρθρωσης που επικαθορίζουν και επικαθορίζονται από αντίστοιχα πολιτικά και κοινωνικά (ιδιωτικά και κατά κυριολεξία κοινωνικά) </a:t>
            </a:r>
            <a:r>
              <a:rPr lang="el-GR" i="1" dirty="0" smtClean="0"/>
              <a:t>δίκτυα.</a:t>
            </a:r>
            <a:endParaRPr lang="el-GR" i="1" dirty="0"/>
          </a:p>
        </p:txBody>
      </p:sp>
    </p:spTree>
    <p:extLst>
      <p:ext uri="{BB962C8B-B14F-4D97-AF65-F5344CB8AC3E}">
        <p14:creationId xmlns:p14="http://schemas.microsoft.com/office/powerpoint/2010/main" val="3418650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779B51E-CC29-404D-8917-67E8CB99249D}"/>
              </a:ext>
            </a:extLst>
          </p:cNvPr>
          <p:cNvSpPr>
            <a:spLocks noGrp="1"/>
          </p:cNvSpPr>
          <p:nvPr>
            <p:ph idx="1"/>
          </p:nvPr>
        </p:nvSpPr>
        <p:spPr>
          <a:xfrm>
            <a:off x="1371600" y="1057835"/>
            <a:ext cx="9601200" cy="4809565"/>
          </a:xfrm>
        </p:spPr>
        <p:txBody>
          <a:bodyPr/>
          <a:lstStyle/>
          <a:p>
            <a:pPr marL="0" indent="0" algn="ctr">
              <a:buNone/>
            </a:pPr>
            <a:endParaRPr lang="el-GR" dirty="0"/>
          </a:p>
          <a:p>
            <a:pPr marL="0" indent="0" algn="ctr">
              <a:buNone/>
            </a:pPr>
            <a:endParaRPr lang="el-GR" dirty="0"/>
          </a:p>
          <a:p>
            <a:pPr marL="0" indent="0" algn="ctr">
              <a:buNone/>
            </a:pPr>
            <a:endParaRPr lang="el-GR" dirty="0"/>
          </a:p>
          <a:p>
            <a:pPr marL="0" indent="0" algn="ctr">
              <a:buNone/>
            </a:pPr>
            <a:r>
              <a:rPr lang="el-GR" i="1" dirty="0"/>
              <a:t>ΕΥΑΓΓΕΛΟΣ Γ. ΠΟΥΡΝΑΡΑΣ</a:t>
            </a:r>
          </a:p>
          <a:p>
            <a:pPr marL="0" indent="0" algn="ctr">
              <a:buNone/>
            </a:pPr>
            <a:r>
              <a:rPr lang="en-US" i="1" dirty="0"/>
              <a:t>PHD </a:t>
            </a:r>
            <a:r>
              <a:rPr lang="el-GR" i="1" dirty="0"/>
              <a:t>Ευρωπαϊκού Δημοσίου Δικαίου Παντείου</a:t>
            </a:r>
          </a:p>
          <a:p>
            <a:pPr marL="0" indent="0" algn="ctr">
              <a:buNone/>
            </a:pPr>
            <a:r>
              <a:rPr lang="en-US" i="1" dirty="0"/>
              <a:t>LLM </a:t>
            </a:r>
            <a:r>
              <a:rPr lang="el-GR" i="1" dirty="0"/>
              <a:t>(Δημόσιο Δίκαιο) ΕΚΠΑ, </a:t>
            </a:r>
            <a:r>
              <a:rPr lang="en-US" i="1" dirty="0"/>
              <a:t>LLM (</a:t>
            </a:r>
            <a:r>
              <a:rPr lang="el-GR" i="1" dirty="0"/>
              <a:t>Ευρωπαϊκό Δημόσιο Δίκαιο) Παντείου</a:t>
            </a:r>
          </a:p>
          <a:p>
            <a:pPr marL="0" indent="0" algn="ctr">
              <a:buNone/>
            </a:pPr>
            <a:r>
              <a:rPr lang="en-US" i="1" dirty="0" err="1"/>
              <a:t>Bsc</a:t>
            </a:r>
            <a:r>
              <a:rPr lang="en-US" i="1" dirty="0"/>
              <a:t> </a:t>
            </a:r>
            <a:r>
              <a:rPr lang="el-GR" i="1" dirty="0"/>
              <a:t>Νομικής </a:t>
            </a:r>
            <a:r>
              <a:rPr lang="el-GR" i="1" dirty="0" smtClean="0"/>
              <a:t>ΑΠΘ</a:t>
            </a:r>
          </a:p>
          <a:p>
            <a:pPr marL="0" indent="0" algn="ctr">
              <a:buNone/>
            </a:pPr>
            <a:r>
              <a:rPr lang="el-GR" i="1" dirty="0" smtClean="0"/>
              <a:t>Υπάλληλος </a:t>
            </a:r>
            <a:r>
              <a:rPr lang="el-GR" i="1" dirty="0"/>
              <a:t>ΠΕ Επιτελικών Στελεχών-Νομοτεχνών Γενικής Γραμματείας Νομικών &amp; Κοινοβουλευτικών Θεμάτων της Προεδρίας της Κυβέρνησης (Διεύθυνση Νομοπαρασκευαστικής Διαδικασίας) </a:t>
            </a:r>
            <a:endParaRPr lang="el-GR" dirty="0"/>
          </a:p>
        </p:txBody>
      </p:sp>
    </p:spTree>
    <p:extLst>
      <p:ext uri="{BB962C8B-B14F-4D97-AF65-F5344CB8AC3E}">
        <p14:creationId xmlns:p14="http://schemas.microsoft.com/office/powerpoint/2010/main" val="490318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9298"/>
          </a:xfrm>
        </p:spPr>
        <p:txBody>
          <a:bodyPr>
            <a:normAutofit/>
          </a:bodyPr>
          <a:lstStyle/>
          <a:p>
            <a:pPr algn="ctr"/>
            <a:r>
              <a:rPr lang="el-GR" sz="3200" i="1" dirty="0"/>
              <a:t>ΕΙΣΑΓΩΓΙΚΕΣ ΠΑΡΑΤΗΡΗΣΕΙΣ</a:t>
            </a:r>
            <a:endParaRPr lang="el-GR" sz="3200" dirty="0"/>
          </a:p>
        </p:txBody>
      </p:sp>
      <p:sp>
        <p:nvSpPr>
          <p:cNvPr id="3" name="Content Placeholder 2"/>
          <p:cNvSpPr>
            <a:spLocks noGrp="1"/>
          </p:cNvSpPr>
          <p:nvPr>
            <p:ph idx="1"/>
          </p:nvPr>
        </p:nvSpPr>
        <p:spPr>
          <a:xfrm>
            <a:off x="1162665" y="1305098"/>
            <a:ext cx="9601200" cy="4971011"/>
          </a:xfrm>
        </p:spPr>
        <p:txBody>
          <a:bodyPr>
            <a:normAutofit fontScale="92500" lnSpcReduction="10000"/>
          </a:bodyPr>
          <a:lstStyle/>
          <a:p>
            <a:pPr marL="0" indent="0">
              <a:buNone/>
            </a:pPr>
            <a:r>
              <a:rPr lang="el-GR" i="1" dirty="0" smtClean="0"/>
              <a:t>Θεωρία </a:t>
            </a:r>
            <a:r>
              <a:rPr lang="el-GR" i="1" dirty="0"/>
              <a:t>της «new </a:t>
            </a:r>
            <a:r>
              <a:rPr lang="el-GR" i="1" dirty="0" smtClean="0"/>
              <a:t>governance», ως </a:t>
            </a:r>
            <a:r>
              <a:rPr lang="el-GR" i="1" dirty="0"/>
              <a:t>μια ευρεία θεωρία μετεξέλιξης που δύναται να συμπεριλάβει περισσότερες επιμέρους θεωρητικές προσεγγίσεις τόσο του διεθνούς όσο και του ενωσιακού γίγνεσθαι, όπως της «network governance» ή του δικαίου μιας «network society», ή του νομικού πλουραλισμού βασιζόμενου σε μια δι-εθνική (trans-) ενοποιητική διαδικασία (εκ των έσω μεταβολή των κοινωνικών δομών). </a:t>
            </a:r>
            <a:endParaRPr lang="el-GR" i="1" dirty="0" smtClean="0"/>
          </a:p>
          <a:p>
            <a:pPr marL="0" indent="0">
              <a:buNone/>
            </a:pPr>
            <a:r>
              <a:rPr lang="el-GR" i="1" dirty="0" smtClean="0"/>
              <a:t>Σε </a:t>
            </a:r>
            <a:r>
              <a:rPr lang="el-GR" i="1" dirty="0"/>
              <a:t>αναφορά με τον τρόπο διακυβέρνησης, μιλάμε για «network governance» , για δια-κυβέρνηση μέσω δικτύων, σε ένα παγκόσμιο «network of networks » που με τεχνικό οδηγό τις αρχές της «partnership» και «flexibility » έρχεται να υποκαταστήσει έννοιες όπως «...stateness, publicity, legalism, and hierarchy that are associated to old forms of governing ». </a:t>
            </a:r>
            <a:endParaRPr lang="el-GR" i="1" dirty="0" smtClean="0"/>
          </a:p>
          <a:p>
            <a:pPr marL="0" indent="0">
              <a:buNone/>
            </a:pPr>
            <a:r>
              <a:rPr lang="el-GR" i="1" dirty="0" smtClean="0"/>
              <a:t>Πιο </a:t>
            </a:r>
            <a:r>
              <a:rPr lang="el-GR" i="1" dirty="0"/>
              <a:t>συγκεκριμένα, οι θεωρίες αυτές, που αυτοαναγνωρίζονται ως μεταμοντέρνες , μιλώντας για το δίκαιο μιας network society, αναφέρονται στην κοινωνία συνύπαρξης πολλαπλών δικτύων διαδικαστικού δικαίου («procedural law ») οριζόντιου χαρακτήρα , που αξιολογούνται σε αυτό το επίπεδο για να αποστασιοποιηθεί η θεωρία από τις πρωτογενείς ρίζες του κρατικού, εθνοκρατικού και εθνοκρατικά συνταγματικού προτύπου. </a:t>
            </a:r>
            <a:endParaRPr lang="el-GR" i="1" dirty="0" smtClean="0"/>
          </a:p>
          <a:p>
            <a:pPr marL="0" indent="0">
              <a:buNone/>
            </a:pPr>
            <a:r>
              <a:rPr lang="el-GR" i="1" dirty="0" smtClean="0"/>
              <a:t>Πρόκειται </a:t>
            </a:r>
            <a:r>
              <a:rPr lang="el-GR" i="1" dirty="0"/>
              <a:t>για μια κοινωνία δικτύων , καθένα δε υπακούει στη δική του λογική και χρειάζεται της ίδιας λογικής, ειδικούς κανόνες επίλυσης των συγκρούσεων, αντί της κλασσικής συνταγματικής δομής αναφοράς </a:t>
            </a:r>
          </a:p>
        </p:txBody>
      </p:sp>
    </p:spTree>
    <p:extLst>
      <p:ext uri="{BB962C8B-B14F-4D97-AF65-F5344CB8AC3E}">
        <p14:creationId xmlns:p14="http://schemas.microsoft.com/office/powerpoint/2010/main" val="2534604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7687"/>
          </a:xfrm>
        </p:spPr>
        <p:txBody>
          <a:bodyPr>
            <a:normAutofit/>
          </a:bodyPr>
          <a:lstStyle/>
          <a:p>
            <a:pPr algn="ctr"/>
            <a:r>
              <a:rPr lang="el-GR" sz="3200" i="1" dirty="0"/>
              <a:t>ΕΙΣΑΓΩΓΙΚΕΣ ΠΑΡΑΤΗΡΗΣΕΙΣ</a:t>
            </a:r>
            <a:endParaRPr lang="el-GR" sz="3200" dirty="0"/>
          </a:p>
        </p:txBody>
      </p:sp>
      <p:sp>
        <p:nvSpPr>
          <p:cNvPr id="3" name="Content Placeholder 2"/>
          <p:cNvSpPr>
            <a:spLocks noGrp="1"/>
          </p:cNvSpPr>
          <p:nvPr>
            <p:ph idx="1"/>
          </p:nvPr>
        </p:nvSpPr>
        <p:spPr>
          <a:xfrm>
            <a:off x="1125940" y="1562668"/>
            <a:ext cx="9601200" cy="3581400"/>
          </a:xfrm>
        </p:spPr>
        <p:txBody>
          <a:bodyPr/>
          <a:lstStyle/>
          <a:p>
            <a:pPr marL="0" indent="0" algn="just">
              <a:buNone/>
            </a:pPr>
            <a:r>
              <a:rPr lang="el-GR" i="1" dirty="0" smtClean="0"/>
              <a:t>Αντίστοιχα με την μετεξέλιξη του δικαίου μετεξελίσσεται και το Έθνος-Κράτος λόγω του φιλελεύθερου οριζόντιου, διεθνικού και υπερεθνικού νομικού περιβάλλοντος, που ενώνει τις έννομες τάξεις και τις καθιστά συγκοινωνούντα δοχεία. Έτσι, από τον 20</a:t>
            </a:r>
            <a:r>
              <a:rPr lang="el-GR" i="1" baseline="30000" dirty="0" smtClean="0"/>
              <a:t>ο</a:t>
            </a:r>
            <a:r>
              <a:rPr lang="el-GR" i="1" dirty="0" smtClean="0"/>
              <a:t> αιώνα κυρίως μέχρι και σήμερα η πρωτογενής εξουσία του Κράτους παύει να είναι αποκλειστικά δικό του, εσωτερικό ζήτημα=&gt; Διεθνείς Οργανισμοί, κρατικού και περιφερειακού επιπέδου, ευρωπαϊκοί οργανισμοί (για την Ελλάδα), υπερεθνικοί οργανισμοί (Ευρωπαϊκή Ένωση)=&gt; οριζόντια επίδραση στις εθνικές πολτικές, στη διαμόρφωσή τους, στην νομοθέτηση ως μέσο εθνικής διακυβέρνησης, στη διαρρύθμιση των διαδικασιών.</a:t>
            </a:r>
          </a:p>
        </p:txBody>
      </p:sp>
    </p:spTree>
    <p:extLst>
      <p:ext uri="{BB962C8B-B14F-4D97-AF65-F5344CB8AC3E}">
        <p14:creationId xmlns:p14="http://schemas.microsoft.com/office/powerpoint/2010/main" val="1227770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799"/>
            <a:ext cx="9601200" cy="1034935"/>
          </a:xfrm>
        </p:spPr>
        <p:txBody>
          <a:bodyPr>
            <a:normAutofit fontScale="90000"/>
          </a:bodyPr>
          <a:lstStyle/>
          <a:p>
            <a:pPr algn="ctr"/>
            <a:r>
              <a:rPr lang="el-GR" sz="3600" dirty="0" smtClean="0"/>
              <a:t>Νομοτεχνική</a:t>
            </a:r>
            <a:r>
              <a:rPr lang="en-GB" sz="3600" dirty="0" smtClean="0"/>
              <a:t>:</a:t>
            </a:r>
            <a:r>
              <a:rPr lang="en-US" sz="3600" dirty="0" smtClean="0"/>
              <a:t> </a:t>
            </a:r>
            <a:r>
              <a:rPr lang="el-GR" sz="3600" dirty="0" smtClean="0"/>
              <a:t>Έννοια-</a:t>
            </a:r>
            <a:r>
              <a:rPr lang="el-GR" sz="3600" i="1" dirty="0" smtClean="0"/>
              <a:t>Ρίζες</a:t>
            </a:r>
            <a:r>
              <a:rPr lang="en-US" sz="3600" i="1" dirty="0" smtClean="0"/>
              <a:t>-</a:t>
            </a:r>
            <a:r>
              <a:rPr lang="el-GR" sz="3600" i="1" dirty="0"/>
              <a:t>Ι</a:t>
            </a:r>
            <a:r>
              <a:rPr lang="el-GR" sz="3600" i="1" dirty="0" smtClean="0"/>
              <a:t>στορία </a:t>
            </a:r>
            <a:r>
              <a:rPr lang="el-GR" sz="3600" b="1" i="1" dirty="0"/>
              <a:t/>
            </a:r>
            <a:br>
              <a:rPr lang="el-GR" sz="3600" b="1" i="1" dirty="0"/>
            </a:br>
            <a:endParaRPr lang="el-GR" sz="3600" dirty="0"/>
          </a:p>
        </p:txBody>
      </p:sp>
      <p:sp>
        <p:nvSpPr>
          <p:cNvPr id="3" name="Θέση περιεχομένου 2"/>
          <p:cNvSpPr>
            <a:spLocks noGrp="1"/>
          </p:cNvSpPr>
          <p:nvPr>
            <p:ph idx="1"/>
          </p:nvPr>
        </p:nvSpPr>
        <p:spPr>
          <a:xfrm>
            <a:off x="962167" y="1610434"/>
            <a:ext cx="9601200" cy="4211525"/>
          </a:xfrm>
        </p:spPr>
        <p:txBody>
          <a:bodyPr>
            <a:normAutofit fontScale="85000" lnSpcReduction="20000"/>
          </a:bodyPr>
          <a:lstStyle/>
          <a:p>
            <a:pPr marL="0" indent="0" algn="just">
              <a:buNone/>
            </a:pPr>
            <a:r>
              <a:rPr lang="el-GR" sz="2200" i="1" u="sng" dirty="0" smtClean="0"/>
              <a:t>Νομοτεχνική </a:t>
            </a:r>
          </a:p>
          <a:p>
            <a:pPr marL="0" indent="0" algn="just">
              <a:buNone/>
            </a:pPr>
            <a:r>
              <a:rPr lang="el-GR" sz="2200" i="1" dirty="0" smtClean="0"/>
              <a:t> </a:t>
            </a:r>
          </a:p>
          <a:p>
            <a:pPr algn="just">
              <a:buFont typeface="Wingdings" panose="05000000000000000000" pitchFamily="2" charset="2"/>
              <a:buChar char="Ø"/>
            </a:pPr>
            <a:r>
              <a:rPr lang="el-GR" sz="2600" i="1" dirty="0" smtClean="0"/>
              <a:t>Νομοπαρασκευή και Νομοτεχνική</a:t>
            </a:r>
            <a:r>
              <a:rPr lang="en-US" sz="2600" i="1" dirty="0" smtClean="0"/>
              <a:t>. </a:t>
            </a:r>
            <a:r>
              <a:rPr lang="el-GR" sz="2600" i="1" dirty="0" smtClean="0"/>
              <a:t>Ορισμός ‘νομοτεχνικής’.</a:t>
            </a:r>
            <a:endParaRPr lang="el-GR" sz="2600" i="1" dirty="0"/>
          </a:p>
          <a:p>
            <a:pPr algn="just">
              <a:buFont typeface="Wingdings" panose="05000000000000000000" pitchFamily="2" charset="2"/>
              <a:buChar char="Ø"/>
            </a:pPr>
            <a:r>
              <a:rPr lang="el-GR" sz="2600" i="1" dirty="0" smtClean="0"/>
              <a:t>Ρίζες νομοτεχνικής- Σύνδεση με την ιστορία του δικαίου.</a:t>
            </a:r>
          </a:p>
          <a:p>
            <a:pPr algn="just">
              <a:buFont typeface="Wingdings" panose="05000000000000000000" pitchFamily="2" charset="2"/>
              <a:buChar char="Ø"/>
            </a:pPr>
            <a:r>
              <a:rPr lang="el-GR" sz="2600" i="1" dirty="0" smtClean="0"/>
              <a:t>Ιστορία νομοτεχνικής</a:t>
            </a:r>
            <a:r>
              <a:rPr lang="en-GB" sz="2600" i="1" dirty="0" smtClean="0"/>
              <a:t>:</a:t>
            </a:r>
            <a:r>
              <a:rPr lang="en-US" sz="2600" i="1" dirty="0" smtClean="0"/>
              <a:t> </a:t>
            </a:r>
            <a:r>
              <a:rPr lang="el-GR" sz="2600" i="1" dirty="0" smtClean="0"/>
              <a:t>Η νομοτεχνική ως αυτόνομο επιστημονικό πεδίο</a:t>
            </a:r>
            <a:r>
              <a:rPr lang="en-US" sz="2600" i="1" dirty="0" smtClean="0"/>
              <a:t>.</a:t>
            </a:r>
            <a:endParaRPr lang="el-GR" sz="2600" i="1" dirty="0" smtClean="0"/>
          </a:p>
          <a:p>
            <a:pPr marL="0" indent="0" algn="just">
              <a:buNone/>
            </a:pPr>
            <a:r>
              <a:rPr lang="en-US" sz="2600" i="1" dirty="0" smtClean="0"/>
              <a:t> </a:t>
            </a:r>
            <a:r>
              <a:rPr lang="el-GR" sz="2600" i="1" dirty="0" smtClean="0"/>
              <a:t>Θεωρητική ταύτιση με την νομοπαρασκευή και την καλή νομοθέτηση. </a:t>
            </a:r>
            <a:endParaRPr lang="el-GR" sz="2600" i="1" dirty="0"/>
          </a:p>
          <a:p>
            <a:pPr algn="just">
              <a:buFont typeface="Wingdings" panose="05000000000000000000" pitchFamily="2" charset="2"/>
              <a:buChar char="Ø"/>
            </a:pPr>
            <a:r>
              <a:rPr lang="el-GR" sz="2600" i="1" dirty="0" smtClean="0"/>
              <a:t>Σύνδεση με τα προηγούμενα</a:t>
            </a:r>
            <a:r>
              <a:rPr lang="en-US" sz="2600" i="1" dirty="0" smtClean="0"/>
              <a:t>:</a:t>
            </a:r>
            <a:r>
              <a:rPr lang="el-GR" sz="2600" i="1" dirty="0" smtClean="0"/>
              <a:t> </a:t>
            </a:r>
          </a:p>
          <a:p>
            <a:pPr marL="0" indent="0" algn="just">
              <a:buNone/>
            </a:pPr>
            <a:r>
              <a:rPr lang="el-GR" sz="2600" i="1" dirty="0" smtClean="0"/>
              <a:t>Η φύση, η σπουδαιότητα, η κρισιμότητα και στόχευση ενός νόμου, ως μέσου τυποποίησης πολιτικής ύλης αντανακλά στην νομοτεχνική επεξεργασία του, η οποία και </a:t>
            </a:r>
            <a:r>
              <a:rPr lang="el-GR" sz="2600" i="1" u="sng" dirty="0" smtClean="0"/>
              <a:t>πρέπει να στηρίζεται σε αυτά και να τα εξυπηρετεί.</a:t>
            </a:r>
          </a:p>
          <a:p>
            <a:pPr marL="0" indent="0" algn="just">
              <a:buNone/>
            </a:pPr>
            <a:r>
              <a:rPr lang="el-GR" sz="2200" b="1" i="1" dirty="0" smtClean="0"/>
              <a:t> </a:t>
            </a:r>
          </a:p>
          <a:p>
            <a:pPr marL="0" indent="0">
              <a:buNone/>
            </a:pPr>
            <a:endParaRPr lang="el-GR" dirty="0"/>
          </a:p>
        </p:txBody>
      </p:sp>
    </p:spTree>
    <p:extLst>
      <p:ext uri="{BB962C8B-B14F-4D97-AF65-F5344CB8AC3E}">
        <p14:creationId xmlns:p14="http://schemas.microsoft.com/office/powerpoint/2010/main" val="2045244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15454"/>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064525" y="1419368"/>
            <a:ext cx="9601200" cy="4067032"/>
          </a:xfrm>
        </p:spPr>
        <p:txBody>
          <a:bodyPr>
            <a:noAutofit/>
          </a:bodyPr>
          <a:lstStyle/>
          <a:p>
            <a:pPr marL="0" indent="0" algn="just">
              <a:buNone/>
            </a:pPr>
            <a:r>
              <a:rPr lang="el-GR" i="1" u="sng" dirty="0" smtClean="0"/>
              <a:t>Τι είναι νομοτεχνική</a:t>
            </a:r>
          </a:p>
          <a:p>
            <a:pPr marL="0" indent="0" algn="just">
              <a:buNone/>
            </a:pPr>
            <a:r>
              <a:rPr lang="el-GR" i="1" dirty="0" smtClean="0"/>
              <a:t>Είναι η τεχνική διαμόρφωσης νόμων. Στα ελληνικά έχει επικρατήσει ο όρος ‘νομοτεχνική’. Στα αγγλικά φαίνεται να ταυτίζεται με την νομοπαρασκευή (</a:t>
            </a:r>
            <a:r>
              <a:rPr lang="en-GB" i="1" dirty="0" smtClean="0"/>
              <a:t>Legislative Drafting)</a:t>
            </a:r>
            <a:r>
              <a:rPr lang="el-GR" i="1" dirty="0" smtClean="0"/>
              <a:t>. </a:t>
            </a:r>
          </a:p>
          <a:p>
            <a:pPr marL="0" indent="0" algn="just">
              <a:buNone/>
            </a:pPr>
            <a:r>
              <a:rPr lang="el-GR" i="1" dirty="0" smtClean="0"/>
              <a:t>Η νομοπαρασκευή μπορεί να εκληφθεί με ένα στενό περιεχόμενο, ως συγγραφή-δημιουργία νομοθεσίας, αλλά και ένα ευρύτερο, ως μια πολυπαραγοντική- πολυεπίπεδη μορφή πολιτικής, εξαρτάται την προσέγγιση που ακολουθείται κάθε φορά. </a:t>
            </a:r>
            <a:r>
              <a:rPr lang="el-GR" i="1" dirty="0"/>
              <a:t>Για παράδειγμα ο Paul Delnoy λέει: «Θεωρείται γενικά ότι η νομοτεχνική πρέπει να αφορά μόνο θέματα γραφής με τη στενή έννοια: γραμματική, ύφος, λεξιλόγιο, ορθότητα γλώσσας και δομή κειμένου.».</a:t>
            </a:r>
          </a:p>
          <a:p>
            <a:pPr marL="0" indent="0" algn="just">
              <a:buNone/>
            </a:pPr>
            <a:r>
              <a:rPr lang="el-GR" i="1" dirty="0" smtClean="0"/>
              <a:t>Συζήτηση σχετικά με το ρόλο της νομοτεχνικής ως </a:t>
            </a:r>
            <a:r>
              <a:rPr lang="el-GR" i="1" u="sng" dirty="0" smtClean="0"/>
              <a:t>τέχνης</a:t>
            </a:r>
            <a:r>
              <a:rPr lang="el-GR" i="1" dirty="0" smtClean="0"/>
              <a:t> ή ως </a:t>
            </a:r>
            <a:r>
              <a:rPr lang="el-GR" i="1" u="sng" dirty="0" smtClean="0"/>
              <a:t>επιστήμης</a:t>
            </a:r>
            <a:r>
              <a:rPr lang="el-GR" i="1" dirty="0" smtClean="0"/>
              <a:t>. </a:t>
            </a:r>
          </a:p>
          <a:p>
            <a:pPr marL="0" indent="0" algn="just">
              <a:buNone/>
            </a:pPr>
            <a:r>
              <a:rPr lang="el-GR" i="1" dirty="0" smtClean="0"/>
              <a:t>Ως τεχνική διαμόρφωσης νόμων φαίνεται να εκκινεί ήδη, ως δραστηριότητα σύνταξης νόμων, με την εμφάνιση του δικαίου.</a:t>
            </a:r>
          </a:p>
          <a:p>
            <a:pPr marL="0" indent="0" algn="just">
              <a:buNone/>
            </a:pPr>
            <a:r>
              <a:rPr lang="el-GR" i="1" dirty="0" smtClean="0"/>
              <a:t> </a:t>
            </a:r>
          </a:p>
        </p:txBody>
      </p:sp>
    </p:spTree>
    <p:extLst>
      <p:ext uri="{BB962C8B-B14F-4D97-AF65-F5344CB8AC3E}">
        <p14:creationId xmlns:p14="http://schemas.microsoft.com/office/powerpoint/2010/main" val="2779427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01162"/>
          </a:xfrm>
        </p:spPr>
        <p:txBody>
          <a:bodyPr>
            <a:no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371600" y="1345223"/>
            <a:ext cx="9601200" cy="5345723"/>
          </a:xfrm>
        </p:spPr>
        <p:txBody>
          <a:bodyPr>
            <a:normAutofit fontScale="92500" lnSpcReduction="20000"/>
          </a:bodyPr>
          <a:lstStyle/>
          <a:p>
            <a:pPr marL="0" indent="0">
              <a:buNone/>
            </a:pPr>
            <a:endParaRPr lang="el-GR" dirty="0" smtClean="0"/>
          </a:p>
          <a:p>
            <a:pPr marL="0" indent="0">
              <a:buNone/>
            </a:pPr>
            <a:r>
              <a:rPr lang="el-GR" i="1" dirty="0"/>
              <a:t>Σ</a:t>
            </a:r>
            <a:r>
              <a:rPr lang="el-GR" i="1" dirty="0" smtClean="0"/>
              <a:t>ε </a:t>
            </a:r>
            <a:r>
              <a:rPr lang="el-GR" i="1" dirty="0"/>
              <a:t>ότι αφορά την </a:t>
            </a:r>
            <a:r>
              <a:rPr lang="el-GR" i="1" dirty="0" smtClean="0"/>
              <a:t>νομοτεχνική ειδικά κι όχι απλώς την υλική ενέργεια θέσπισης νόμων, ωστόσο, ενδιαφέρουν περισσότερο οι περιπτώσεις εκείνες ιστορικά όπου </a:t>
            </a:r>
            <a:r>
              <a:rPr lang="el-GR" i="1" u="sng" dirty="0" smtClean="0"/>
              <a:t>η νομοθεσία καταρτίζονταν από πάγια και συγκεκριμένα σώματα, με ορισμένο τρόπο κι ορισμένη μέθοδο κι όχι αποσπασματικά, όπως και ως κωδικοποίηση</a:t>
            </a:r>
            <a:r>
              <a:rPr lang="el-GR" i="1" dirty="0" smtClean="0"/>
              <a:t>. </a:t>
            </a:r>
          </a:p>
          <a:p>
            <a:pPr marL="0" indent="0">
              <a:buNone/>
            </a:pPr>
            <a:r>
              <a:rPr lang="el-GR" i="1" dirty="0" smtClean="0"/>
              <a:t>Σε αυτή τη λογική συνήθως </a:t>
            </a:r>
            <a:r>
              <a:rPr lang="el-GR" i="1" dirty="0"/>
              <a:t>ξεκινάμε με την αρχαία </a:t>
            </a:r>
            <a:r>
              <a:rPr lang="el-GR" i="1" dirty="0" smtClean="0"/>
              <a:t>Αίγυπτο </a:t>
            </a:r>
            <a:r>
              <a:rPr lang="el-GR" i="1" dirty="0"/>
              <a:t>όπου οι ιερείς ήταν de facto νομοτεχνικοί απλά και μόνο επειδή ήταν </a:t>
            </a:r>
            <a:r>
              <a:rPr lang="el-GR" i="1" dirty="0" smtClean="0"/>
              <a:t>εγγράμματοι και </a:t>
            </a:r>
            <a:r>
              <a:rPr lang="el-GR" i="1" dirty="0"/>
              <a:t>δούλευαν για τους εκάστοτε </a:t>
            </a:r>
            <a:r>
              <a:rPr lang="el-GR" i="1" dirty="0" smtClean="0"/>
              <a:t>Φαραώ.</a:t>
            </a:r>
            <a:endParaRPr lang="en-US" i="1" dirty="0" smtClean="0"/>
          </a:p>
          <a:p>
            <a:pPr marL="0" indent="0">
              <a:buNone/>
            </a:pPr>
            <a:r>
              <a:rPr lang="el-GR" i="1" dirty="0"/>
              <a:t>Γνωρίζουμε επίσης ότι οι πρώτοι κώδικες εμφανίστηκαν στην Μεσοποταμία (π.χ. οι νόμοι του Eshua σε 60 παραγράφους). </a:t>
            </a:r>
            <a:endParaRPr lang="en-US" i="1" dirty="0" smtClean="0"/>
          </a:p>
          <a:p>
            <a:pPr marL="0" indent="0">
              <a:buNone/>
            </a:pPr>
            <a:r>
              <a:rPr lang="el-GR" i="1" dirty="0" smtClean="0"/>
              <a:t>Γνωρίζουμε </a:t>
            </a:r>
            <a:r>
              <a:rPr lang="el-GR" i="1" dirty="0"/>
              <a:t>και για τους κώδικες του Χαμουραμπί (1752 πΧ) στην αρχαία Βαβυλώνα, μια </a:t>
            </a:r>
            <a:r>
              <a:rPr lang="el-GR" i="1" dirty="0" smtClean="0"/>
              <a:t>συλλογή</a:t>
            </a:r>
            <a:r>
              <a:rPr lang="en-US" i="1" dirty="0" smtClean="0"/>
              <a:t> </a:t>
            </a:r>
            <a:r>
              <a:rPr lang="el-GR" i="1" dirty="0" smtClean="0"/>
              <a:t>282 </a:t>
            </a:r>
            <a:r>
              <a:rPr lang="el-GR" i="1" dirty="0"/>
              <a:t>κανόνων, η οποία καθιέρωσε πρότυπα για τις εμπορικές συναλλαγές και </a:t>
            </a:r>
            <a:r>
              <a:rPr lang="el-GR" i="1" dirty="0" smtClean="0"/>
              <a:t>καθόρισε πρόστιμα </a:t>
            </a:r>
            <a:r>
              <a:rPr lang="el-GR" i="1" dirty="0"/>
              <a:t>και τιμωρίες για την κάλυψη των απαιτήσεων της δικαιοσύνης.</a:t>
            </a:r>
            <a:endParaRPr lang="en-US" i="1" dirty="0"/>
          </a:p>
          <a:p>
            <a:pPr marL="0" indent="0">
              <a:buNone/>
            </a:pPr>
            <a:r>
              <a:rPr lang="el-GR" i="1" dirty="0"/>
              <a:t>Αργότερα, στην αρχαία Ρώμη, οι </a:t>
            </a:r>
            <a:r>
              <a:rPr lang="el-GR" b="1" i="1" dirty="0"/>
              <a:t>Juris Prudentes </a:t>
            </a:r>
            <a:r>
              <a:rPr lang="el-GR" i="1" dirty="0"/>
              <a:t>(γνώστες του νόμου</a:t>
            </a:r>
            <a:r>
              <a:rPr lang="el-GR" i="1" dirty="0" smtClean="0"/>
              <a:t>) βοηθούσαν </a:t>
            </a:r>
            <a:r>
              <a:rPr lang="el-GR" i="1" dirty="0"/>
              <a:t>τους Ρωμαίους δικαστές και ήταν συνήθως υπεύθυνοι για την συγγραφή νομοθεσίας.</a:t>
            </a:r>
          </a:p>
          <a:p>
            <a:pPr marL="0" indent="0">
              <a:buNone/>
            </a:pPr>
            <a:r>
              <a:rPr lang="el-GR" i="1" dirty="0" smtClean="0"/>
              <a:t>Έχουμε ακόμη τη νομοθεσία </a:t>
            </a:r>
            <a:r>
              <a:rPr lang="el-GR" i="1" dirty="0"/>
              <a:t>του Δράκοντα ή του Σόλωνα στην αρχαία Αθήνα.</a:t>
            </a:r>
          </a:p>
          <a:p>
            <a:pPr marL="0" indent="0">
              <a:buNone/>
            </a:pPr>
            <a:r>
              <a:rPr lang="el-GR" i="1" dirty="0"/>
              <a:t>Γενικά, </a:t>
            </a:r>
            <a:r>
              <a:rPr lang="el-GR" i="1" dirty="0" smtClean="0"/>
              <a:t>οι νομοθεσίες αυτές ήταν απλές και σαφείς. </a:t>
            </a:r>
            <a:r>
              <a:rPr lang="el-GR" i="1" dirty="0"/>
              <a:t>Ό</a:t>
            </a:r>
            <a:r>
              <a:rPr lang="el-GR" i="1" dirty="0" smtClean="0"/>
              <a:t>σο </a:t>
            </a:r>
            <a:r>
              <a:rPr lang="el-GR" i="1" dirty="0"/>
              <a:t>πιο πίσω πάμε </a:t>
            </a:r>
            <a:r>
              <a:rPr lang="el-GR" i="1" dirty="0" smtClean="0"/>
              <a:t>ιστορικά τόσο </a:t>
            </a:r>
            <a:r>
              <a:rPr lang="el-GR" i="1" dirty="0"/>
              <a:t>περισσότερη σαφήνεια υπάρχει. Γιατί</a:t>
            </a:r>
            <a:r>
              <a:rPr lang="en-US" i="1" dirty="0"/>
              <a:t>;</a:t>
            </a:r>
            <a:endParaRPr lang="el-GR" i="1" dirty="0"/>
          </a:p>
          <a:p>
            <a:pPr marL="0" indent="0">
              <a:buNone/>
            </a:pPr>
            <a:endParaRPr lang="el-GR" dirty="0" smtClean="0"/>
          </a:p>
          <a:p>
            <a:pPr marL="0" indent="0">
              <a:buNone/>
            </a:pPr>
            <a:endParaRPr lang="el-GR" dirty="0"/>
          </a:p>
        </p:txBody>
      </p:sp>
    </p:spTree>
    <p:extLst>
      <p:ext uri="{BB962C8B-B14F-4D97-AF65-F5344CB8AC3E}">
        <p14:creationId xmlns:p14="http://schemas.microsoft.com/office/powerpoint/2010/main" val="336387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F3B7FB1-7BB8-4C9E-B5C8-CA6549652335}"/>
              </a:ext>
            </a:extLst>
          </p:cNvPr>
          <p:cNvSpPr>
            <a:spLocks noGrp="1"/>
          </p:cNvSpPr>
          <p:nvPr>
            <p:ph type="title"/>
          </p:nvPr>
        </p:nvSpPr>
        <p:spPr>
          <a:xfrm>
            <a:off x="838200" y="365125"/>
            <a:ext cx="10515600" cy="761711"/>
          </a:xfrm>
        </p:spPr>
        <p:txBody>
          <a:bodyPr>
            <a:no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p>
        </p:txBody>
      </p:sp>
      <p:sp>
        <p:nvSpPr>
          <p:cNvPr id="3" name="Θέση περιεχομένου 2">
            <a:extLst>
              <a:ext uri="{FF2B5EF4-FFF2-40B4-BE49-F238E27FC236}">
                <a16:creationId xmlns:a16="http://schemas.microsoft.com/office/drawing/2014/main" xmlns="" id="{9924281B-F9B7-433D-AC21-944941CB2D78}"/>
              </a:ext>
            </a:extLst>
          </p:cNvPr>
          <p:cNvSpPr>
            <a:spLocks noGrp="1"/>
          </p:cNvSpPr>
          <p:nvPr>
            <p:ph idx="1"/>
          </p:nvPr>
        </p:nvSpPr>
        <p:spPr>
          <a:xfrm>
            <a:off x="838200" y="1283855"/>
            <a:ext cx="10515600" cy="4893107"/>
          </a:xfrm>
        </p:spPr>
        <p:txBody>
          <a:bodyPr>
            <a:normAutofit/>
          </a:bodyPr>
          <a:lstStyle/>
          <a:p>
            <a:pPr marL="0" indent="0" algn="ctr">
              <a:buNone/>
            </a:pPr>
            <a:r>
              <a:rPr lang="el-GR" b="1" dirty="0" smtClean="0">
                <a:latin typeface="+mj-lt"/>
              </a:rPr>
              <a:t>Σταθμός για την νομοτεχνική-από την τεχνική στην επιστημονικοποίηση</a:t>
            </a:r>
            <a:r>
              <a:rPr lang="en-GB" b="1" dirty="0" smtClean="0">
                <a:latin typeface="+mj-lt"/>
              </a:rPr>
              <a:t>: </a:t>
            </a:r>
            <a:r>
              <a:rPr lang="el-GR" b="1" dirty="0" smtClean="0">
                <a:latin typeface="+mj-lt"/>
              </a:rPr>
              <a:t>Κωδικοποίηση δικαίου από τον Ιουστινιανό.</a:t>
            </a:r>
          </a:p>
          <a:p>
            <a:pPr marL="0" indent="0" algn="ctr">
              <a:buNone/>
            </a:pPr>
            <a:endParaRPr lang="el-GR" b="1" dirty="0">
              <a:latin typeface="+mj-lt"/>
            </a:endParaRPr>
          </a:p>
          <a:p>
            <a:pPr marL="0" indent="0" algn="just">
              <a:buNone/>
            </a:pPr>
            <a:r>
              <a:rPr lang="el-GR" dirty="0" smtClean="0">
                <a:latin typeface="+mj-lt"/>
              </a:rPr>
              <a:t>Δημιουργία </a:t>
            </a:r>
            <a:r>
              <a:rPr lang="el-GR" dirty="0">
                <a:latin typeface="+mj-lt"/>
              </a:rPr>
              <a:t>ενός ενιαίου, συστηματικού και συνεκτικού σώματος δικαίου [Οι μεσαιωνικοί μελετητές αναφέρονται στα επιμέρους έργα της κωδικοποίησης ως “Corpus iuris” (το σώμα του δικαίου) και αργότερα “Corpus Iuris Civilis’’ (το σώμα του αστικού δικαίου</a:t>
            </a:r>
            <a:r>
              <a:rPr lang="en-US" dirty="0">
                <a:latin typeface="+mj-lt"/>
              </a:rPr>
              <a:t>- civil law</a:t>
            </a:r>
            <a:r>
              <a:rPr lang="el-GR" dirty="0" smtClean="0">
                <a:latin typeface="+mj-lt"/>
              </a:rPr>
              <a:t>)]</a:t>
            </a:r>
          </a:p>
          <a:p>
            <a:pPr marL="0" indent="0" algn="just">
              <a:buNone/>
            </a:pPr>
            <a:r>
              <a:rPr lang="el-GR" b="1" dirty="0" smtClean="0">
                <a:latin typeface="+mj-lt"/>
              </a:rPr>
              <a:t>Τι περιλάμβανε</a:t>
            </a:r>
            <a:r>
              <a:rPr lang="el-GR" dirty="0">
                <a:latin typeface="+mj-lt"/>
              </a:rPr>
              <a:t> </a:t>
            </a:r>
            <a:r>
              <a:rPr lang="el-GR" dirty="0" smtClean="0">
                <a:latin typeface="+mj-lt"/>
              </a:rPr>
              <a:t>η κωδικοποίηση</a:t>
            </a:r>
            <a:r>
              <a:rPr lang="en-US" dirty="0" smtClean="0">
                <a:latin typeface="+mj-lt"/>
              </a:rPr>
              <a:t>:</a:t>
            </a:r>
            <a:endParaRPr lang="el-GR" dirty="0">
              <a:latin typeface="+mj-lt"/>
            </a:endParaRPr>
          </a:p>
          <a:p>
            <a:pPr algn="just">
              <a:buFont typeface="Wingdings" panose="05000000000000000000" pitchFamily="2" charset="2"/>
              <a:buChar char="Ø"/>
            </a:pPr>
            <a:r>
              <a:rPr lang="el-GR" dirty="0">
                <a:latin typeface="+mj-lt"/>
              </a:rPr>
              <a:t>Κώδικα (</a:t>
            </a:r>
            <a:r>
              <a:rPr lang="en-US" dirty="0">
                <a:latin typeface="+mj-lt"/>
              </a:rPr>
              <a:t>Codex </a:t>
            </a:r>
            <a:r>
              <a:rPr lang="en-US" dirty="0" err="1">
                <a:latin typeface="+mj-lt"/>
              </a:rPr>
              <a:t>Iustinianus</a:t>
            </a:r>
            <a:r>
              <a:rPr lang="en-US" dirty="0">
                <a:latin typeface="+mj-lt"/>
              </a:rPr>
              <a:t>) </a:t>
            </a:r>
            <a:endParaRPr lang="el-GR" dirty="0">
              <a:latin typeface="+mj-lt"/>
            </a:endParaRPr>
          </a:p>
          <a:p>
            <a:pPr algn="just">
              <a:buFont typeface="Wingdings" panose="05000000000000000000" pitchFamily="2" charset="2"/>
              <a:buChar char="Ø"/>
            </a:pPr>
            <a:r>
              <a:rPr lang="el-GR" dirty="0">
                <a:latin typeface="+mj-lt"/>
              </a:rPr>
              <a:t>Πανδέκτη (</a:t>
            </a:r>
            <a:r>
              <a:rPr lang="en-US" dirty="0">
                <a:latin typeface="+mj-lt"/>
              </a:rPr>
              <a:t>Digesta) </a:t>
            </a:r>
          </a:p>
          <a:p>
            <a:pPr algn="just">
              <a:buFont typeface="Wingdings" panose="05000000000000000000" pitchFamily="2" charset="2"/>
              <a:buChar char="Ø"/>
            </a:pPr>
            <a:r>
              <a:rPr lang="el-GR" dirty="0">
                <a:latin typeface="+mj-lt"/>
              </a:rPr>
              <a:t>Εισηγήσεις (</a:t>
            </a:r>
            <a:r>
              <a:rPr lang="en-US" dirty="0" err="1">
                <a:latin typeface="+mj-lt"/>
              </a:rPr>
              <a:t>Institutiones</a:t>
            </a:r>
            <a:r>
              <a:rPr lang="en-US" dirty="0">
                <a:latin typeface="+mj-lt"/>
              </a:rPr>
              <a:t>)</a:t>
            </a:r>
          </a:p>
          <a:p>
            <a:pPr algn="just">
              <a:buFont typeface="Wingdings" panose="05000000000000000000" pitchFamily="2" charset="2"/>
              <a:buChar char="Ø"/>
            </a:pPr>
            <a:r>
              <a:rPr lang="el-GR" dirty="0">
                <a:latin typeface="+mj-lt"/>
              </a:rPr>
              <a:t>Νεαρές (</a:t>
            </a:r>
            <a:r>
              <a:rPr lang="en-US" dirty="0" err="1">
                <a:latin typeface="+mj-lt"/>
              </a:rPr>
              <a:t>Novellae</a:t>
            </a:r>
            <a:r>
              <a:rPr lang="en-US" dirty="0">
                <a:latin typeface="+mj-lt"/>
              </a:rPr>
              <a:t>)</a:t>
            </a:r>
            <a:endParaRPr lang="el-GR" dirty="0">
              <a:latin typeface="+mj-lt"/>
            </a:endParaRPr>
          </a:p>
        </p:txBody>
      </p:sp>
    </p:spTree>
    <p:extLst>
      <p:ext uri="{BB962C8B-B14F-4D97-AF65-F5344CB8AC3E}">
        <p14:creationId xmlns:p14="http://schemas.microsoft.com/office/powerpoint/2010/main" val="21741208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C3C273A-3411-48B7-875F-E3231200054D}"/>
              </a:ext>
            </a:extLst>
          </p:cNvPr>
          <p:cNvSpPr>
            <a:spLocks noGrp="1"/>
          </p:cNvSpPr>
          <p:nvPr>
            <p:ph type="title"/>
          </p:nvPr>
        </p:nvSpPr>
        <p:spPr>
          <a:xfrm>
            <a:off x="838200" y="365126"/>
            <a:ext cx="10515600" cy="826366"/>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smtClean="0"/>
              <a:t>Ιστορία</a:t>
            </a:r>
            <a:endParaRPr lang="el-GR" sz="3200" dirty="0"/>
          </a:p>
        </p:txBody>
      </p:sp>
      <p:sp>
        <p:nvSpPr>
          <p:cNvPr id="3" name="Θέση περιεχομένου 2">
            <a:extLst>
              <a:ext uri="{FF2B5EF4-FFF2-40B4-BE49-F238E27FC236}">
                <a16:creationId xmlns:a16="http://schemas.microsoft.com/office/drawing/2014/main" xmlns="" id="{4CC8668F-FBEA-4C15-AC73-36286A4AA823}"/>
              </a:ext>
            </a:extLst>
          </p:cNvPr>
          <p:cNvSpPr>
            <a:spLocks noGrp="1"/>
          </p:cNvSpPr>
          <p:nvPr>
            <p:ph idx="1"/>
          </p:nvPr>
        </p:nvSpPr>
        <p:spPr>
          <a:xfrm>
            <a:off x="838200" y="1191492"/>
            <a:ext cx="10515600" cy="5116944"/>
          </a:xfrm>
        </p:spPr>
        <p:txBody>
          <a:bodyPr>
            <a:normAutofit/>
          </a:bodyPr>
          <a:lstStyle/>
          <a:p>
            <a:pPr marL="0" indent="0" algn="just">
              <a:buNone/>
            </a:pPr>
            <a:endParaRPr lang="el-GR" b="1" i="1" u="sng" dirty="0" smtClean="0">
              <a:latin typeface="+mj-lt"/>
            </a:endParaRPr>
          </a:p>
          <a:p>
            <a:pPr marL="0" indent="0" algn="just">
              <a:buNone/>
            </a:pPr>
            <a:r>
              <a:rPr lang="el-GR" i="1" u="sng" dirty="0">
                <a:latin typeface="+mj-lt"/>
              </a:rPr>
              <a:t>ΚΩΔΙΚΑΣ (</a:t>
            </a:r>
            <a:r>
              <a:rPr lang="en-US" i="1" u="sng" dirty="0">
                <a:latin typeface="+mj-lt"/>
              </a:rPr>
              <a:t>Codex </a:t>
            </a:r>
            <a:r>
              <a:rPr lang="en-US" i="1" u="sng" dirty="0" err="1">
                <a:latin typeface="+mj-lt"/>
              </a:rPr>
              <a:t>Iustinianus</a:t>
            </a:r>
            <a:r>
              <a:rPr lang="en-US" i="1" u="sng" dirty="0">
                <a:latin typeface="+mj-lt"/>
              </a:rPr>
              <a:t>) </a:t>
            </a:r>
            <a:endParaRPr lang="el-GR" b="1" i="1" u="sng" dirty="0">
              <a:latin typeface="+mj-lt"/>
            </a:endParaRPr>
          </a:p>
          <a:p>
            <a:pPr marL="0" indent="0" algn="just">
              <a:buNone/>
            </a:pPr>
            <a:r>
              <a:rPr lang="el-GR" b="1" i="1" u="sng" dirty="0" smtClean="0">
                <a:latin typeface="+mj-lt"/>
              </a:rPr>
              <a:t>Αυτοκρατορικοί </a:t>
            </a:r>
            <a:r>
              <a:rPr lang="el-GR" b="1" i="1" u="sng" dirty="0">
                <a:latin typeface="+mj-lt"/>
              </a:rPr>
              <a:t>νόμοι </a:t>
            </a:r>
            <a:r>
              <a:rPr lang="el-GR" i="1" dirty="0">
                <a:latin typeface="+mj-lt"/>
              </a:rPr>
              <a:t>των ετών 195-534, κωδικοποιημένοι και προσαρμοσμένοι σε 12 βιβλία, κάθε δε βιβλίο χωριζόταν σε τίτλους και κάθε τίτλος σε διατάξεις (</a:t>
            </a:r>
            <a:r>
              <a:rPr lang="en-US" i="1" dirty="0" err="1">
                <a:latin typeface="+mj-lt"/>
              </a:rPr>
              <a:t>constitutiones</a:t>
            </a:r>
            <a:r>
              <a:rPr lang="el-GR" i="1" dirty="0">
                <a:latin typeface="+mj-lt"/>
              </a:rPr>
              <a:t>). (1</a:t>
            </a:r>
            <a:r>
              <a:rPr lang="el-GR" i="1" baseline="30000" dirty="0">
                <a:latin typeface="+mj-lt"/>
              </a:rPr>
              <a:t>η</a:t>
            </a:r>
            <a:r>
              <a:rPr lang="el-GR" i="1" dirty="0">
                <a:latin typeface="+mj-lt"/>
              </a:rPr>
              <a:t> έκδοση</a:t>
            </a:r>
            <a:r>
              <a:rPr lang="en-US" i="1" dirty="0">
                <a:latin typeface="+mj-lt"/>
              </a:rPr>
              <a:t>:</a:t>
            </a:r>
            <a:r>
              <a:rPr lang="el-GR" i="1" dirty="0">
                <a:latin typeface="+mj-lt"/>
              </a:rPr>
              <a:t> 529 μ.Χ., 2</a:t>
            </a:r>
            <a:r>
              <a:rPr lang="el-GR" i="1" baseline="30000" dirty="0">
                <a:latin typeface="+mj-lt"/>
              </a:rPr>
              <a:t>η  </a:t>
            </a:r>
            <a:r>
              <a:rPr lang="en-US" i="1" dirty="0">
                <a:latin typeface="+mj-lt"/>
              </a:rPr>
              <a:t>: 534 </a:t>
            </a:r>
            <a:r>
              <a:rPr lang="el-GR" i="1" dirty="0">
                <a:latin typeface="+mj-lt"/>
              </a:rPr>
              <a:t>μ.Χ., 3</a:t>
            </a:r>
            <a:r>
              <a:rPr lang="el-GR" i="1" baseline="30000" dirty="0">
                <a:latin typeface="+mj-lt"/>
              </a:rPr>
              <a:t>η</a:t>
            </a:r>
            <a:r>
              <a:rPr lang="el-GR" i="1" dirty="0">
                <a:latin typeface="+mj-lt"/>
              </a:rPr>
              <a:t> ανολοκλήρωτη</a:t>
            </a:r>
            <a:r>
              <a:rPr lang="el-GR" i="1" dirty="0" smtClean="0">
                <a:latin typeface="+mj-lt"/>
              </a:rPr>
              <a:t>).</a:t>
            </a:r>
            <a:endParaRPr lang="en-US" i="1" baseline="30000" dirty="0">
              <a:latin typeface="+mj-lt"/>
            </a:endParaRPr>
          </a:p>
          <a:p>
            <a:pPr marL="0" indent="0" algn="just">
              <a:buNone/>
            </a:pPr>
            <a:r>
              <a:rPr lang="el-GR" b="1" i="1" dirty="0" smtClean="0">
                <a:latin typeface="+mj-lt"/>
              </a:rPr>
              <a:t>Στόχοι- αποτελέσματα</a:t>
            </a:r>
            <a:r>
              <a:rPr lang="en-GB" i="1" dirty="0" smtClean="0">
                <a:latin typeface="+mj-lt"/>
              </a:rPr>
              <a:t>:</a:t>
            </a:r>
            <a:endParaRPr lang="en-US" i="1" dirty="0" smtClean="0">
              <a:latin typeface="+mj-lt"/>
            </a:endParaRPr>
          </a:p>
          <a:p>
            <a:pPr marL="0" indent="0" algn="just">
              <a:buNone/>
            </a:pPr>
            <a:r>
              <a:rPr lang="el-GR" i="1" u="sng" dirty="0" smtClean="0">
                <a:latin typeface="+mj-lt"/>
              </a:rPr>
              <a:t>Ασφάλεια</a:t>
            </a:r>
            <a:r>
              <a:rPr lang="el-GR" i="1" dirty="0" smtClean="0">
                <a:latin typeface="+mj-lt"/>
              </a:rPr>
              <a:t> και </a:t>
            </a:r>
            <a:r>
              <a:rPr lang="el-GR" i="1" u="sng" dirty="0" smtClean="0">
                <a:latin typeface="+mj-lt"/>
              </a:rPr>
              <a:t>σαφήνεια στο δίκαιο και στην εφαρμογή του</a:t>
            </a:r>
            <a:r>
              <a:rPr lang="el-GR" i="1" dirty="0" smtClean="0">
                <a:latin typeface="+mj-lt"/>
              </a:rPr>
              <a:t>, με την </a:t>
            </a:r>
            <a:r>
              <a:rPr lang="el-GR" i="1" u="sng" dirty="0" smtClean="0">
                <a:latin typeface="+mj-lt"/>
              </a:rPr>
              <a:t>αφαίρεση περιττών μερών και επαναλήψεων, την άρση των αντιφάσεων, τη συστηματοποίηση της ύλης </a:t>
            </a:r>
            <a:r>
              <a:rPr lang="el-GR" i="1" u="sng" dirty="0">
                <a:latin typeface="+mj-lt"/>
              </a:rPr>
              <a:t>ανά θέμα και μάλιστα, με χρονολογική σειρά στην καταχώρηση και με δεδομένο ότι πολλοί νόμοι ρύθμιζαν περισσότερα του ενός </a:t>
            </a:r>
            <a:r>
              <a:rPr lang="el-GR" i="1" u="sng" dirty="0" smtClean="0">
                <a:latin typeface="+mj-lt"/>
              </a:rPr>
              <a:t>αντικείμενα</a:t>
            </a:r>
            <a:r>
              <a:rPr lang="el-GR" i="1" dirty="0" smtClean="0">
                <a:latin typeface="+mj-lt"/>
              </a:rPr>
              <a:t>, Με την </a:t>
            </a:r>
            <a:r>
              <a:rPr lang="el-GR" i="1" dirty="0">
                <a:latin typeface="+mj-lt"/>
              </a:rPr>
              <a:t>έκδοση του Κώδικα καταργήθηκαν όλοι οι προηγούμενοι αυτοκρατορικοί </a:t>
            </a:r>
            <a:r>
              <a:rPr lang="el-GR" i="1" dirty="0" smtClean="0">
                <a:latin typeface="+mj-lt"/>
              </a:rPr>
              <a:t>νόμοι</a:t>
            </a:r>
            <a:r>
              <a:rPr lang="el-GR" i="1" dirty="0">
                <a:latin typeface="+mj-lt"/>
              </a:rPr>
              <a:t> </a:t>
            </a:r>
            <a:r>
              <a:rPr lang="el-GR" i="1" dirty="0" smtClean="0">
                <a:latin typeface="+mj-lt"/>
              </a:rPr>
              <a:t>αφού ενσωματώθηκαν και με τον τρόπο που εσνωματώθηκαν στον νέο Κώδικα.</a:t>
            </a:r>
            <a:endParaRPr lang="el-GR" i="1" dirty="0">
              <a:latin typeface="+mj-lt"/>
            </a:endParaRPr>
          </a:p>
          <a:p>
            <a:endParaRPr lang="el-GR" sz="4000" dirty="0">
              <a:latin typeface="+mj-lt"/>
            </a:endParaRPr>
          </a:p>
          <a:p>
            <a:pPr marL="0" indent="0">
              <a:buNone/>
            </a:pPr>
            <a:endParaRPr lang="el-GR" sz="4000" dirty="0">
              <a:latin typeface="+mj-lt"/>
            </a:endParaRPr>
          </a:p>
          <a:p>
            <a:endParaRPr lang="el-GR" sz="4000" dirty="0">
              <a:latin typeface="+mj-lt"/>
            </a:endParaRPr>
          </a:p>
          <a:p>
            <a:pPr marL="0" indent="0">
              <a:buNone/>
            </a:pPr>
            <a:endParaRPr lang="el-GR" dirty="0"/>
          </a:p>
        </p:txBody>
      </p:sp>
    </p:spTree>
    <p:extLst>
      <p:ext uri="{BB962C8B-B14F-4D97-AF65-F5344CB8AC3E}">
        <p14:creationId xmlns:p14="http://schemas.microsoft.com/office/powerpoint/2010/main" val="21373334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891"/>
            <a:ext cx="10515600" cy="886691"/>
          </a:xfrm>
        </p:spPr>
        <p:txBody>
          <a:bodyPr>
            <a:normAutofit fontScale="90000"/>
          </a:bodyPr>
          <a:lstStyle/>
          <a:p>
            <a:pPr algn="ctr"/>
            <a:r>
              <a:rPr lang="el-GR" sz="3600" dirty="0"/>
              <a:t>Νομοτεχνική</a:t>
            </a:r>
            <a:r>
              <a:rPr lang="en-GB" sz="3600" dirty="0"/>
              <a:t>:</a:t>
            </a:r>
            <a:r>
              <a:rPr lang="en-US" sz="3600" dirty="0"/>
              <a:t> </a:t>
            </a:r>
            <a:r>
              <a:rPr lang="el-GR" sz="3600" dirty="0"/>
              <a:t>Έννοια-</a:t>
            </a:r>
            <a:r>
              <a:rPr lang="el-GR" sz="3600" i="1" dirty="0"/>
              <a:t>Ρίζες</a:t>
            </a:r>
            <a:r>
              <a:rPr lang="en-US" sz="3600" i="1" dirty="0"/>
              <a:t>-</a:t>
            </a:r>
            <a:r>
              <a:rPr lang="el-GR" sz="3600" i="1" dirty="0" smtClean="0"/>
              <a:t>Ιστορία</a:t>
            </a:r>
            <a:r>
              <a:rPr lang="en-US" dirty="0" smtClean="0"/>
              <a:t/>
            </a:r>
            <a:br>
              <a:rPr lang="en-US" dirty="0" smtClean="0"/>
            </a:br>
            <a:endParaRPr lang="el-GR" dirty="0"/>
          </a:p>
        </p:txBody>
      </p:sp>
      <p:sp>
        <p:nvSpPr>
          <p:cNvPr id="3" name="Content Placeholder 2"/>
          <p:cNvSpPr>
            <a:spLocks noGrp="1"/>
          </p:cNvSpPr>
          <p:nvPr>
            <p:ph idx="1"/>
          </p:nvPr>
        </p:nvSpPr>
        <p:spPr>
          <a:xfrm>
            <a:off x="838200" y="794328"/>
            <a:ext cx="10515600" cy="5080000"/>
          </a:xfrm>
        </p:spPr>
        <p:txBody>
          <a:bodyPr>
            <a:noAutofit/>
          </a:bodyPr>
          <a:lstStyle/>
          <a:p>
            <a:pPr marL="0" indent="0" algn="just">
              <a:buNone/>
            </a:pPr>
            <a:endParaRPr lang="el-GR" b="1" i="1" dirty="0" smtClean="0">
              <a:latin typeface="+mj-lt"/>
            </a:endParaRPr>
          </a:p>
          <a:p>
            <a:pPr marL="0" indent="0" algn="just">
              <a:buNone/>
            </a:pPr>
            <a:r>
              <a:rPr lang="el-GR" i="1" u="sng" dirty="0">
                <a:latin typeface="+mj-lt"/>
              </a:rPr>
              <a:t>Πανδέκτης (</a:t>
            </a:r>
            <a:r>
              <a:rPr lang="en-US" i="1" u="sng" dirty="0" err="1">
                <a:latin typeface="+mj-lt"/>
              </a:rPr>
              <a:t>Digesta</a:t>
            </a:r>
            <a:r>
              <a:rPr lang="en-US" i="1" u="sng" dirty="0">
                <a:latin typeface="+mj-lt"/>
              </a:rPr>
              <a:t>) </a:t>
            </a:r>
            <a:endParaRPr lang="el-GR" b="1" i="1" u="sng" dirty="0">
              <a:latin typeface="+mj-lt"/>
            </a:endParaRPr>
          </a:p>
          <a:p>
            <a:pPr marL="0" indent="0" algn="just">
              <a:buNone/>
            </a:pPr>
            <a:r>
              <a:rPr lang="el-GR" b="1" i="1" dirty="0" smtClean="0">
                <a:latin typeface="+mj-lt"/>
              </a:rPr>
              <a:t>Κωδικοποιητικὸς </a:t>
            </a:r>
            <a:r>
              <a:rPr lang="el-GR" b="1" i="1" dirty="0">
                <a:latin typeface="+mj-lt"/>
              </a:rPr>
              <a:t>νόμος </a:t>
            </a:r>
            <a:r>
              <a:rPr lang="el-GR" b="1" i="1" dirty="0" smtClean="0">
                <a:latin typeface="+mj-lt"/>
              </a:rPr>
              <a:t>απὸ </a:t>
            </a:r>
            <a:r>
              <a:rPr lang="el-GR" b="1" i="1" dirty="0">
                <a:latin typeface="+mj-lt"/>
              </a:rPr>
              <a:t>συλλογὴ </a:t>
            </a:r>
            <a:r>
              <a:rPr lang="el-GR" b="1" i="1" dirty="0" smtClean="0">
                <a:latin typeface="+mj-lt"/>
              </a:rPr>
              <a:t>αποσπασμάτων απὸ τα έργα των παλαιών Ρωμαίων νομομαθών. </a:t>
            </a:r>
          </a:p>
          <a:p>
            <a:pPr marL="0" indent="0" algn="just">
              <a:buNone/>
            </a:pPr>
            <a:r>
              <a:rPr lang="el-GR" b="1" i="1" dirty="0" smtClean="0">
                <a:latin typeface="+mj-lt"/>
              </a:rPr>
              <a:t>Χαρακτηριστικά στοιχεία</a:t>
            </a:r>
            <a:r>
              <a:rPr lang="en-GB" b="1" i="1" dirty="0" smtClean="0">
                <a:latin typeface="+mj-lt"/>
              </a:rPr>
              <a:t>:</a:t>
            </a:r>
            <a:endParaRPr lang="en-US" b="1" i="1" dirty="0" smtClean="0">
              <a:latin typeface="+mj-lt"/>
            </a:endParaRPr>
          </a:p>
          <a:p>
            <a:pPr algn="just">
              <a:buFont typeface="Wingdings" panose="05000000000000000000" pitchFamily="2" charset="2"/>
              <a:buChar char="Ø"/>
            </a:pPr>
            <a:r>
              <a:rPr lang="el-GR" i="1" dirty="0" smtClean="0">
                <a:latin typeface="+mj-lt"/>
              </a:rPr>
              <a:t>Ισχύς κωδικοποιημένου νόμου, επιβοηθητικού του Ιουστινιάνιου Κώδικα και της ερμηνείας του.</a:t>
            </a:r>
          </a:p>
          <a:p>
            <a:pPr algn="just">
              <a:buFont typeface="Wingdings" panose="05000000000000000000" pitchFamily="2" charset="2"/>
              <a:buChar char="Ø"/>
            </a:pPr>
            <a:r>
              <a:rPr lang="el-GR" i="1" dirty="0" smtClean="0">
                <a:latin typeface="+mj-lt"/>
              </a:rPr>
              <a:t>Υπόδειξη του Ιουστινιανού προς την Επιτροπή σύνταξης του Πανδέκτη να μη κάνει διακρίσεις μεταξὺ των νομομαθών, καθὼς και να κάνει επεμβάσεις («παρεμβλήματα») στα κείμενα (αφαίρεση επαναλήψεων, αντιφάσεων και τμημάτων που είχαν περιπέσει σε αχρησία, με τη δημιουργία ενός </a:t>
            </a:r>
            <a:r>
              <a:rPr lang="el-GR" i="1" u="sng" dirty="0" smtClean="0">
                <a:latin typeface="+mj-lt"/>
              </a:rPr>
              <a:t>ενεργού</a:t>
            </a:r>
            <a:r>
              <a:rPr lang="el-GR" i="1" dirty="0" smtClean="0">
                <a:latin typeface="+mj-lt"/>
              </a:rPr>
              <a:t>, σαφούς και συνεκτικού </a:t>
            </a:r>
            <a:r>
              <a:rPr lang="en-GB" i="1" dirty="0" smtClean="0">
                <a:latin typeface="+mj-lt"/>
              </a:rPr>
              <a:t>corpus</a:t>
            </a:r>
            <a:r>
              <a:rPr lang="en-US" i="1" dirty="0" smtClean="0">
                <a:latin typeface="+mj-lt"/>
              </a:rPr>
              <a:t>).</a:t>
            </a:r>
          </a:p>
        </p:txBody>
      </p:sp>
    </p:spTree>
    <p:extLst>
      <p:ext uri="{BB962C8B-B14F-4D97-AF65-F5344CB8AC3E}">
        <p14:creationId xmlns:p14="http://schemas.microsoft.com/office/powerpoint/2010/main" val="13649283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137" y="198871"/>
            <a:ext cx="10515600" cy="863311"/>
          </a:xfrm>
        </p:spPr>
        <p:txBody>
          <a:bodyPr>
            <a:normAutofit fontScale="90000"/>
          </a:bodyPr>
          <a:lstStyle/>
          <a:p>
            <a:pPr algn="ctr"/>
            <a:r>
              <a:rPr lang="el-GR" sz="3600" dirty="0"/>
              <a:t>Νομοτεχνική</a:t>
            </a:r>
            <a:r>
              <a:rPr lang="en-GB" sz="3600" dirty="0"/>
              <a:t>:</a:t>
            </a:r>
            <a:r>
              <a:rPr lang="en-US" sz="3600" dirty="0"/>
              <a:t> </a:t>
            </a:r>
            <a:r>
              <a:rPr lang="el-GR" sz="3600" dirty="0"/>
              <a:t>Έννοια-</a:t>
            </a:r>
            <a:r>
              <a:rPr lang="el-GR" sz="3600" i="1" dirty="0"/>
              <a:t>Ρίζες</a:t>
            </a:r>
            <a:r>
              <a:rPr lang="en-US" sz="3600" i="1" dirty="0"/>
              <a:t>-</a:t>
            </a:r>
            <a:r>
              <a:rPr lang="el-GR" sz="3600" i="1" dirty="0" smtClean="0"/>
              <a:t>Ιστορία</a:t>
            </a:r>
            <a:r>
              <a:rPr lang="en-US" sz="4000" dirty="0"/>
              <a:t/>
            </a:r>
            <a:br>
              <a:rPr lang="en-US" sz="4000" dirty="0"/>
            </a:br>
            <a:endParaRPr lang="el-GR" sz="4000" dirty="0"/>
          </a:p>
        </p:txBody>
      </p:sp>
      <p:sp>
        <p:nvSpPr>
          <p:cNvPr id="3" name="Content Placeholder 2"/>
          <p:cNvSpPr>
            <a:spLocks noGrp="1"/>
          </p:cNvSpPr>
          <p:nvPr>
            <p:ph idx="1"/>
          </p:nvPr>
        </p:nvSpPr>
        <p:spPr>
          <a:xfrm>
            <a:off x="838200" y="1062182"/>
            <a:ext cx="10515600" cy="5221172"/>
          </a:xfrm>
        </p:spPr>
        <p:txBody>
          <a:bodyPr>
            <a:normAutofit/>
          </a:bodyPr>
          <a:lstStyle/>
          <a:p>
            <a:pPr algn="just">
              <a:buFont typeface="Wingdings" panose="05000000000000000000" pitchFamily="2" charset="2"/>
              <a:buChar char="Ø"/>
            </a:pPr>
            <a:endParaRPr lang="el-GR" i="1" dirty="0" smtClean="0">
              <a:latin typeface="+mj-lt"/>
            </a:endParaRPr>
          </a:p>
          <a:p>
            <a:pPr marL="0" indent="0" algn="just">
              <a:buNone/>
            </a:pPr>
            <a:r>
              <a:rPr lang="el-GR" i="1" u="sng" dirty="0">
                <a:latin typeface="+mj-lt"/>
              </a:rPr>
              <a:t>Πανδέκτης (</a:t>
            </a:r>
            <a:r>
              <a:rPr lang="en-US" i="1" u="sng" dirty="0" err="1">
                <a:latin typeface="+mj-lt"/>
              </a:rPr>
              <a:t>Digesta</a:t>
            </a:r>
            <a:r>
              <a:rPr lang="en-US" i="1" u="sng" dirty="0">
                <a:latin typeface="+mj-lt"/>
              </a:rPr>
              <a:t>) </a:t>
            </a:r>
            <a:endParaRPr lang="el-GR" i="1" u="sng" dirty="0">
              <a:latin typeface="+mj-lt"/>
            </a:endParaRPr>
          </a:p>
          <a:p>
            <a:pPr algn="just">
              <a:buFont typeface="Wingdings" panose="05000000000000000000" pitchFamily="2" charset="2"/>
              <a:buChar char="Ø"/>
            </a:pPr>
            <a:r>
              <a:rPr lang="el-GR" i="1" dirty="0" smtClean="0">
                <a:latin typeface="+mj-lt"/>
              </a:rPr>
              <a:t>Δημοσιεύθηκε </a:t>
            </a:r>
            <a:r>
              <a:rPr lang="el-GR" i="1" dirty="0">
                <a:latin typeface="+mj-lt"/>
              </a:rPr>
              <a:t>το 533 μ.Χ</a:t>
            </a:r>
            <a:r>
              <a:rPr lang="el-GR" i="1" dirty="0" smtClean="0">
                <a:latin typeface="+mj-lt"/>
              </a:rPr>
              <a:t>. (</a:t>
            </a:r>
            <a:r>
              <a:rPr lang="el-GR" i="1" dirty="0">
                <a:latin typeface="+mj-lt"/>
              </a:rPr>
              <a:t>Ολοκλήρωση σε 3 έτη) </a:t>
            </a:r>
            <a:r>
              <a:rPr lang="el-GR" i="1" dirty="0" smtClean="0">
                <a:latin typeface="+mj-lt"/>
              </a:rPr>
              <a:t>και απαγορεύτηκε </a:t>
            </a:r>
            <a:r>
              <a:rPr lang="el-GR" i="1" dirty="0">
                <a:latin typeface="+mj-lt"/>
              </a:rPr>
              <a:t>έκτοτε </a:t>
            </a:r>
            <a:r>
              <a:rPr lang="el-GR" i="1" dirty="0" smtClean="0">
                <a:latin typeface="+mj-lt"/>
              </a:rPr>
              <a:t>η </a:t>
            </a:r>
            <a:r>
              <a:rPr lang="el-GR" i="1" dirty="0">
                <a:latin typeface="+mj-lt"/>
              </a:rPr>
              <a:t>χρήση </a:t>
            </a:r>
            <a:r>
              <a:rPr lang="el-GR" i="1" dirty="0" smtClean="0">
                <a:latin typeface="+mj-lt"/>
              </a:rPr>
              <a:t>των </a:t>
            </a:r>
            <a:r>
              <a:rPr lang="el-GR" i="1" dirty="0">
                <a:latin typeface="+mj-lt"/>
              </a:rPr>
              <a:t>πρωτοτύπων κειμένων </a:t>
            </a:r>
            <a:r>
              <a:rPr lang="el-GR" i="1" dirty="0" smtClean="0">
                <a:latin typeface="+mj-lt"/>
              </a:rPr>
              <a:t>των Ρωμαίων νομομαθών</a:t>
            </a:r>
            <a:r>
              <a:rPr lang="el-GR" i="1" dirty="0">
                <a:latin typeface="+mj-lt"/>
              </a:rPr>
              <a:t>.</a:t>
            </a:r>
          </a:p>
          <a:p>
            <a:pPr algn="just">
              <a:buFont typeface="Wingdings" panose="05000000000000000000" pitchFamily="2" charset="2"/>
              <a:buChar char="Ø"/>
            </a:pPr>
            <a:r>
              <a:rPr lang="el-GR" i="1" dirty="0">
                <a:latin typeface="+mj-lt"/>
              </a:rPr>
              <a:t> </a:t>
            </a:r>
            <a:r>
              <a:rPr lang="el-GR" i="1" dirty="0" smtClean="0">
                <a:latin typeface="+mj-lt"/>
              </a:rPr>
              <a:t>Διαιρείται σε </a:t>
            </a:r>
            <a:r>
              <a:rPr lang="el-GR" i="1" dirty="0">
                <a:latin typeface="+mj-lt"/>
              </a:rPr>
              <a:t>50 βιβλία, </a:t>
            </a:r>
            <a:r>
              <a:rPr lang="el-GR" i="1" dirty="0" smtClean="0">
                <a:latin typeface="+mj-lt"/>
              </a:rPr>
              <a:t>αυτὰ σε </a:t>
            </a:r>
            <a:r>
              <a:rPr lang="el-GR" i="1" dirty="0">
                <a:latin typeface="+mj-lt"/>
              </a:rPr>
              <a:t>τίτλους (=κεφάλαια) </a:t>
            </a:r>
            <a:r>
              <a:rPr lang="el-GR" i="1" dirty="0" smtClean="0">
                <a:latin typeface="+mj-lt"/>
              </a:rPr>
              <a:t>και αυτοὶ σε </a:t>
            </a:r>
            <a:r>
              <a:rPr lang="el-GR" i="1" dirty="0">
                <a:latin typeface="+mj-lt"/>
              </a:rPr>
              <a:t>δίγεστα (= </a:t>
            </a:r>
            <a:r>
              <a:rPr lang="el-GR" i="1" dirty="0" smtClean="0">
                <a:latin typeface="+mj-lt"/>
              </a:rPr>
              <a:t>αποσπάσματα</a:t>
            </a:r>
            <a:r>
              <a:rPr lang="el-GR" i="1" dirty="0">
                <a:latin typeface="+mj-lt"/>
              </a:rPr>
              <a:t>, άνω των 9.000 ανά θέμα). </a:t>
            </a:r>
            <a:r>
              <a:rPr lang="el-GR" i="1" dirty="0" smtClean="0">
                <a:latin typeface="+mj-lt"/>
              </a:rPr>
              <a:t>Σε </a:t>
            </a:r>
            <a:r>
              <a:rPr lang="el-GR" i="1" dirty="0">
                <a:latin typeface="+mj-lt"/>
              </a:rPr>
              <a:t>κάθε </a:t>
            </a:r>
            <a:r>
              <a:rPr lang="el-GR" i="1" dirty="0" smtClean="0">
                <a:latin typeface="+mj-lt"/>
              </a:rPr>
              <a:t>απόσπασμα</a:t>
            </a:r>
            <a:r>
              <a:rPr lang="el-GR" i="1" dirty="0">
                <a:latin typeface="+mj-lt"/>
              </a:rPr>
              <a:t>: </a:t>
            </a:r>
            <a:r>
              <a:rPr lang="el-GR" i="1" dirty="0" smtClean="0">
                <a:latin typeface="+mj-lt"/>
              </a:rPr>
              <a:t>προηγείται </a:t>
            </a:r>
            <a:r>
              <a:rPr lang="el-GR" i="1" dirty="0">
                <a:latin typeface="+mj-lt"/>
              </a:rPr>
              <a:t>παραπομπὴ </a:t>
            </a:r>
            <a:r>
              <a:rPr lang="el-GR" i="1" dirty="0" smtClean="0">
                <a:latin typeface="+mj-lt"/>
              </a:rPr>
              <a:t>στον </a:t>
            </a:r>
            <a:r>
              <a:rPr lang="el-GR" i="1" dirty="0">
                <a:latin typeface="+mj-lt"/>
              </a:rPr>
              <a:t>συγγραφέα </a:t>
            </a:r>
            <a:r>
              <a:rPr lang="el-GR" i="1" dirty="0" smtClean="0">
                <a:latin typeface="+mj-lt"/>
              </a:rPr>
              <a:t>του, Ρωμαίο </a:t>
            </a:r>
            <a:r>
              <a:rPr lang="el-GR" i="1" dirty="0">
                <a:latin typeface="+mj-lt"/>
              </a:rPr>
              <a:t>νομομαθή, </a:t>
            </a:r>
            <a:r>
              <a:rPr lang="el-GR" i="1" dirty="0" smtClean="0">
                <a:latin typeface="+mj-lt"/>
              </a:rPr>
              <a:t>στο </a:t>
            </a:r>
            <a:r>
              <a:rPr lang="el-GR" i="1" dirty="0">
                <a:latin typeface="+mj-lt"/>
              </a:rPr>
              <a:t>βιβλίο του </a:t>
            </a:r>
            <a:r>
              <a:rPr lang="el-GR" i="1" dirty="0" smtClean="0">
                <a:latin typeface="+mj-lt"/>
              </a:rPr>
              <a:t>και στο ακριβὲς </a:t>
            </a:r>
            <a:r>
              <a:rPr lang="el-GR" i="1" dirty="0">
                <a:latin typeface="+mj-lt"/>
              </a:rPr>
              <a:t>χωρίο του, π.χ. </a:t>
            </a:r>
            <a:r>
              <a:rPr lang="el-GR" i="1" dirty="0" smtClean="0">
                <a:latin typeface="+mj-lt"/>
              </a:rPr>
              <a:t>Ουλπιανός</a:t>
            </a:r>
            <a:r>
              <a:rPr lang="el-GR" i="1" dirty="0">
                <a:latin typeface="+mj-lt"/>
              </a:rPr>
              <a:t>, </a:t>
            </a:r>
            <a:r>
              <a:rPr lang="el-GR" i="1" dirty="0" smtClean="0">
                <a:latin typeface="+mj-lt"/>
              </a:rPr>
              <a:t>Ερμηνεία του Ηδίκτου</a:t>
            </a:r>
            <a:r>
              <a:rPr lang="el-GR" i="1" dirty="0">
                <a:latin typeface="+mj-lt"/>
              </a:rPr>
              <a:t>, 32ο κεφάλαιο. </a:t>
            </a:r>
          </a:p>
          <a:p>
            <a:r>
              <a:rPr lang="el-GR" i="1" dirty="0" smtClean="0">
                <a:latin typeface="+mj-lt"/>
                <a:ea typeface="ＭＳ 明朝"/>
                <a:cs typeface="Times New Roman"/>
              </a:rPr>
              <a:t>Αποσπάσματα </a:t>
            </a:r>
            <a:r>
              <a:rPr lang="el-GR" i="1" dirty="0">
                <a:latin typeface="+mj-lt"/>
                <a:ea typeface="ＭＳ 明朝"/>
                <a:cs typeface="Times New Roman"/>
              </a:rPr>
              <a:t>από 39 συνολικά νομικούς (από 82 π.Χ.-4</a:t>
            </a:r>
            <a:r>
              <a:rPr lang="el-GR" i="1" baseline="30000" dirty="0">
                <a:latin typeface="+mj-lt"/>
                <a:ea typeface="ＭＳ 明朝"/>
                <a:cs typeface="Times New Roman"/>
              </a:rPr>
              <a:t>ο</a:t>
            </a:r>
            <a:r>
              <a:rPr lang="el-GR" i="1" dirty="0">
                <a:latin typeface="+mj-lt"/>
                <a:ea typeface="ＭＳ 明朝"/>
                <a:cs typeface="Times New Roman"/>
              </a:rPr>
              <a:t> αι).</a:t>
            </a:r>
            <a:r>
              <a:rPr lang="en-US" i="1" dirty="0">
                <a:latin typeface="+mj-lt"/>
              </a:rPr>
              <a:t> </a:t>
            </a:r>
            <a:endParaRPr lang="el-GR" i="1" dirty="0">
              <a:latin typeface="+mj-lt"/>
            </a:endParaRPr>
          </a:p>
          <a:p>
            <a:r>
              <a:rPr lang="el-GR" i="1" dirty="0">
                <a:latin typeface="+mj-lt"/>
                <a:ea typeface="ＭＳ 明朝"/>
                <a:cs typeface="Times New Roman"/>
              </a:rPr>
              <a:t>Κυριαρχούν τα έργα του Ουλπιανού, του Παύλου και του Γάιου (οι τρεις τους καταλαμβάνουν συνολικά πάνω από το ήμισυ του Πανδέκτη).</a:t>
            </a:r>
            <a:endParaRPr lang="el-GR" i="1" dirty="0">
              <a:latin typeface="+mj-lt"/>
            </a:endParaRPr>
          </a:p>
        </p:txBody>
      </p:sp>
    </p:spTree>
    <p:extLst>
      <p:ext uri="{BB962C8B-B14F-4D97-AF65-F5344CB8AC3E}">
        <p14:creationId xmlns:p14="http://schemas.microsoft.com/office/powerpoint/2010/main" val="8674239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8584"/>
          </a:xfrm>
        </p:spPr>
        <p:txBody>
          <a:bodyPr>
            <a:normAutofit fontScale="90000"/>
          </a:bodyPr>
          <a:lstStyle/>
          <a:p>
            <a:pPr algn="ctr"/>
            <a:r>
              <a:rPr lang="el-GR" sz="3600" dirty="0"/>
              <a:t>Νομοτεχνική</a:t>
            </a:r>
            <a:r>
              <a:rPr lang="en-GB" sz="3600" dirty="0"/>
              <a:t>:</a:t>
            </a:r>
            <a:r>
              <a:rPr lang="en-US" sz="3600" dirty="0"/>
              <a:t> </a:t>
            </a:r>
            <a:r>
              <a:rPr lang="el-GR" sz="3600" dirty="0"/>
              <a:t>Έννοια-</a:t>
            </a:r>
            <a:r>
              <a:rPr lang="el-GR" sz="3600" i="1" dirty="0"/>
              <a:t>Ρίζες</a:t>
            </a:r>
            <a:r>
              <a:rPr lang="en-US" sz="3600" i="1" dirty="0"/>
              <a:t>-</a:t>
            </a:r>
            <a:r>
              <a:rPr lang="el-GR" sz="3600" i="1" dirty="0" smtClean="0"/>
              <a:t>Ιστορία</a:t>
            </a:r>
            <a:r>
              <a:rPr lang="en-US" sz="4000" dirty="0"/>
              <a:t/>
            </a:r>
            <a:br>
              <a:rPr lang="en-US" sz="4000" dirty="0"/>
            </a:br>
            <a:endParaRPr lang="el-GR" sz="4000" dirty="0"/>
          </a:p>
        </p:txBody>
      </p:sp>
      <p:sp>
        <p:nvSpPr>
          <p:cNvPr id="3" name="Content Placeholder 2"/>
          <p:cNvSpPr>
            <a:spLocks noGrp="1"/>
          </p:cNvSpPr>
          <p:nvPr>
            <p:ph idx="1"/>
          </p:nvPr>
        </p:nvSpPr>
        <p:spPr>
          <a:xfrm>
            <a:off x="838200" y="1043710"/>
            <a:ext cx="10515600" cy="5133253"/>
          </a:xfrm>
        </p:spPr>
        <p:txBody>
          <a:bodyPr/>
          <a:lstStyle/>
          <a:p>
            <a:pPr marL="0" indent="0" algn="just">
              <a:buNone/>
            </a:pPr>
            <a:r>
              <a:rPr lang="el-GR" i="1" u="sng" dirty="0">
                <a:latin typeface="+mj-lt"/>
              </a:rPr>
              <a:t>Εισηγήσεις (</a:t>
            </a:r>
            <a:r>
              <a:rPr lang="en-US" i="1" u="sng" dirty="0" err="1">
                <a:latin typeface="+mj-lt"/>
              </a:rPr>
              <a:t>Institutiones</a:t>
            </a:r>
            <a:r>
              <a:rPr lang="en-US" i="1" u="sng" dirty="0">
                <a:latin typeface="+mj-lt"/>
              </a:rPr>
              <a:t>) </a:t>
            </a:r>
            <a:endParaRPr lang="el-GR" i="1" u="sng" dirty="0" smtClean="0">
              <a:latin typeface="+mj-lt"/>
            </a:endParaRPr>
          </a:p>
          <a:p>
            <a:pPr marL="0" indent="0" algn="just">
              <a:buNone/>
            </a:pPr>
            <a:r>
              <a:rPr lang="el-GR" i="1" dirty="0" smtClean="0">
                <a:latin typeface="+mj-lt"/>
              </a:rPr>
              <a:t>Διδακτικὸ </a:t>
            </a:r>
            <a:r>
              <a:rPr lang="el-GR" i="1" dirty="0">
                <a:latin typeface="+mj-lt"/>
              </a:rPr>
              <a:t>βοήθημα </a:t>
            </a:r>
            <a:r>
              <a:rPr lang="el-GR" i="1" dirty="0" smtClean="0">
                <a:latin typeface="+mj-lt"/>
              </a:rPr>
              <a:t>για τους πρωτοετείς </a:t>
            </a:r>
            <a:r>
              <a:rPr lang="el-GR" i="1" dirty="0">
                <a:latin typeface="+mj-lt"/>
              </a:rPr>
              <a:t>φοιτητὲς </a:t>
            </a:r>
            <a:r>
              <a:rPr lang="el-GR" i="1" dirty="0" smtClean="0">
                <a:latin typeface="+mj-lt"/>
              </a:rPr>
              <a:t>των Νομικών Σχολών</a:t>
            </a:r>
            <a:r>
              <a:rPr lang="en-US" i="1" dirty="0" smtClean="0">
                <a:latin typeface="+mj-lt"/>
              </a:rPr>
              <a:t> (533 </a:t>
            </a:r>
            <a:r>
              <a:rPr lang="el-GR" i="1" dirty="0" smtClean="0">
                <a:latin typeface="+mj-lt"/>
              </a:rPr>
              <a:t>μ.Χ.).</a:t>
            </a:r>
          </a:p>
          <a:p>
            <a:pPr marL="0" indent="0" algn="just">
              <a:buNone/>
            </a:pPr>
            <a:r>
              <a:rPr lang="el-GR" i="1" dirty="0" smtClean="0">
                <a:latin typeface="+mj-lt"/>
              </a:rPr>
              <a:t>Χαρακτηριστικά</a:t>
            </a:r>
            <a:r>
              <a:rPr lang="en-GB" i="1" dirty="0" smtClean="0">
                <a:latin typeface="+mj-lt"/>
              </a:rPr>
              <a:t>:</a:t>
            </a:r>
            <a:endParaRPr lang="el-GR" i="1" dirty="0" smtClean="0">
              <a:latin typeface="+mj-lt"/>
            </a:endParaRPr>
          </a:p>
          <a:p>
            <a:pPr algn="just">
              <a:buFont typeface="Wingdings" panose="05000000000000000000" pitchFamily="2" charset="2"/>
              <a:buChar char="Ø"/>
            </a:pPr>
            <a:r>
              <a:rPr lang="el-GR" i="1" dirty="0" smtClean="0">
                <a:latin typeface="+mj-lt"/>
              </a:rPr>
              <a:t>Κυρώθηκαν και οι Εισηγήσεις ως </a:t>
            </a:r>
            <a:r>
              <a:rPr lang="el-GR" i="1" dirty="0">
                <a:latin typeface="+mj-lt"/>
              </a:rPr>
              <a:t>νόμος </a:t>
            </a:r>
            <a:r>
              <a:rPr lang="el-GR" i="1" dirty="0" smtClean="0">
                <a:latin typeface="+mj-lt"/>
              </a:rPr>
              <a:t>της Αυτοκρατορίας.</a:t>
            </a:r>
          </a:p>
          <a:p>
            <a:pPr algn="just">
              <a:buFont typeface="Wingdings" panose="05000000000000000000" pitchFamily="2" charset="2"/>
              <a:buChar char="Ø"/>
            </a:pPr>
            <a:r>
              <a:rPr lang="el-GR" i="1" dirty="0">
                <a:latin typeface="+mj-lt"/>
              </a:rPr>
              <a:t>Ὡς βάση χρησιμοποιήθηκε </a:t>
            </a:r>
            <a:r>
              <a:rPr lang="el-GR" i="1" dirty="0" smtClean="0">
                <a:latin typeface="+mj-lt"/>
              </a:rPr>
              <a:t>το </a:t>
            </a:r>
            <a:r>
              <a:rPr lang="el-GR" i="1" dirty="0">
                <a:latin typeface="+mj-lt"/>
              </a:rPr>
              <a:t>α</a:t>
            </a:r>
            <a:r>
              <a:rPr lang="el-GR" i="1" dirty="0" smtClean="0">
                <a:latin typeface="+mj-lt"/>
              </a:rPr>
              <a:t>ντίστοιχο </a:t>
            </a:r>
            <a:r>
              <a:rPr lang="el-GR" i="1" dirty="0">
                <a:latin typeface="+mj-lt"/>
              </a:rPr>
              <a:t>ε</a:t>
            </a:r>
            <a:r>
              <a:rPr lang="el-GR" i="1" dirty="0" smtClean="0">
                <a:latin typeface="+mj-lt"/>
              </a:rPr>
              <a:t>γχειρίδιο του Ρωμαίου νομικού </a:t>
            </a:r>
            <a:r>
              <a:rPr lang="el-GR" i="1" dirty="0">
                <a:latin typeface="+mj-lt"/>
              </a:rPr>
              <a:t>Γαΐου (Gaius, 2 ος </a:t>
            </a:r>
            <a:r>
              <a:rPr lang="el-GR" i="1" dirty="0" smtClean="0">
                <a:latin typeface="+mj-lt"/>
              </a:rPr>
              <a:t>αι. </a:t>
            </a:r>
            <a:r>
              <a:rPr lang="el-GR" i="1" dirty="0">
                <a:latin typeface="+mj-lt"/>
              </a:rPr>
              <a:t>μ.Χ</a:t>
            </a:r>
            <a:r>
              <a:rPr lang="el-GR" i="1" dirty="0" smtClean="0">
                <a:latin typeface="+mj-lt"/>
              </a:rPr>
              <a:t>.).</a:t>
            </a:r>
          </a:p>
          <a:p>
            <a:pPr algn="just">
              <a:buFont typeface="Wingdings" panose="05000000000000000000" pitchFamily="2" charset="2"/>
              <a:buChar char="Ø"/>
            </a:pPr>
            <a:r>
              <a:rPr lang="el-GR" i="1" dirty="0" smtClean="0">
                <a:latin typeface="+mj-lt"/>
              </a:rPr>
              <a:t>Απλή και ακριβής διατύπωση των βασικών αρχών του δικαίου, για να εξοικειωθούν οι φοιτητές με αυτές.</a:t>
            </a:r>
            <a:endParaRPr lang="en-US" i="1" dirty="0" smtClean="0">
              <a:latin typeface="+mj-lt"/>
            </a:endParaRPr>
          </a:p>
          <a:p>
            <a:pPr algn="just">
              <a:buFont typeface="Wingdings" panose="05000000000000000000" pitchFamily="2" charset="2"/>
              <a:buChar char="Ø"/>
            </a:pPr>
            <a:endParaRPr lang="el-GR" dirty="0">
              <a:latin typeface="+mj-lt"/>
            </a:endParaRPr>
          </a:p>
        </p:txBody>
      </p:sp>
    </p:spTree>
    <p:extLst>
      <p:ext uri="{BB962C8B-B14F-4D97-AF65-F5344CB8AC3E}">
        <p14:creationId xmlns:p14="http://schemas.microsoft.com/office/powerpoint/2010/main" val="79101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7636"/>
          </a:xfrm>
        </p:spPr>
        <p:txBody>
          <a:bodyPr>
            <a:normAutofit/>
          </a:bodyPr>
          <a:lstStyle/>
          <a:p>
            <a:pPr algn="ctr"/>
            <a:r>
              <a:rPr lang="el-GR" sz="3200" b="1" dirty="0"/>
              <a:t>ΕΙΣΑΓΩΓΗ ΣΤΗΝ ΝΟΜΟΠΑΡΑΣΚΕΥΗ</a:t>
            </a:r>
            <a:endParaRPr lang="el-GR" sz="3200" dirty="0"/>
          </a:p>
        </p:txBody>
      </p:sp>
      <p:sp>
        <p:nvSpPr>
          <p:cNvPr id="3" name="Θέση περιεχομένου 2"/>
          <p:cNvSpPr>
            <a:spLocks noGrp="1"/>
          </p:cNvSpPr>
          <p:nvPr>
            <p:ph idx="1"/>
          </p:nvPr>
        </p:nvSpPr>
        <p:spPr>
          <a:xfrm>
            <a:off x="1371600" y="1730829"/>
            <a:ext cx="9772650" cy="4503964"/>
          </a:xfrm>
        </p:spPr>
        <p:txBody>
          <a:bodyPr/>
          <a:lstStyle/>
          <a:p>
            <a:pPr>
              <a:buFont typeface="Wingdings" panose="05000000000000000000" pitchFamily="2" charset="2"/>
              <a:buChar char="Ø"/>
            </a:pPr>
            <a:r>
              <a:rPr lang="el-GR" i="1" dirty="0" smtClean="0"/>
              <a:t>ΕΙΣΑΓΩΓΙΚΕΣ ΠΑΡΑΤΗΡΗΣΕΙΣ</a:t>
            </a:r>
            <a:endParaRPr lang="en-US" i="1" dirty="0" smtClean="0"/>
          </a:p>
          <a:p>
            <a:pPr>
              <a:buFont typeface="Wingdings" panose="05000000000000000000" pitchFamily="2" charset="2"/>
              <a:buChar char="Ø"/>
            </a:pPr>
            <a:r>
              <a:rPr lang="el-GR" i="1" dirty="0" smtClean="0"/>
              <a:t>ΝΟΜΟΤΕΧΝΙΚΗ</a:t>
            </a:r>
            <a:endParaRPr lang="en-US" i="1" dirty="0"/>
          </a:p>
          <a:p>
            <a:pPr>
              <a:buFont typeface="Wingdings" panose="05000000000000000000" pitchFamily="2" charset="2"/>
              <a:buChar char="Ø"/>
            </a:pPr>
            <a:r>
              <a:rPr lang="el-GR" i="1" dirty="0" smtClean="0"/>
              <a:t>Η ΝΟΜΟΘΕΤΗΣΗ ΩΣ ΜΟΡΦΗ ΕΠΙΚΟΙΝΩΝΙΑΣ</a:t>
            </a:r>
            <a:endParaRPr lang="en-US" i="1" dirty="0"/>
          </a:p>
          <a:p>
            <a:pPr>
              <a:buFont typeface="Wingdings" panose="05000000000000000000" pitchFamily="2" charset="2"/>
              <a:buChar char="Ø"/>
            </a:pPr>
            <a:r>
              <a:rPr lang="el-GR" i="1" dirty="0" smtClean="0"/>
              <a:t>ΜΕΘΟΔΟΛΟΓΙΑ ΝΟΜΟΘΕΤΗΣΗΣ</a:t>
            </a:r>
            <a:endParaRPr lang="en-US" i="1" dirty="0" smtClean="0"/>
          </a:p>
          <a:p>
            <a:pPr>
              <a:buFont typeface="Wingdings" panose="05000000000000000000" pitchFamily="2" charset="2"/>
              <a:buChar char="Ø"/>
            </a:pPr>
            <a:r>
              <a:rPr lang="el-GR" i="1" dirty="0" smtClean="0"/>
              <a:t>ΤΑ ΣΤΑΔΙΑ ΤΗΣ ΔΙΑΔΙΚΑΣΙΑΣ ΝΟΜΟΘΕΤΗΣΗΣ</a:t>
            </a:r>
            <a:endParaRPr lang="en-US" i="1" dirty="0" smtClean="0"/>
          </a:p>
          <a:p>
            <a:pPr>
              <a:buFont typeface="Wingdings" panose="05000000000000000000" pitchFamily="2" charset="2"/>
              <a:buChar char="Ø"/>
            </a:pPr>
            <a:r>
              <a:rPr lang="el-GR" i="1" dirty="0" smtClean="0"/>
              <a:t>ΚΑΛΗ ΝΟΜΟΘΕΤΗΣΗ</a:t>
            </a:r>
            <a:endParaRPr lang="en-US" i="1" dirty="0" smtClean="0"/>
          </a:p>
          <a:p>
            <a:pPr>
              <a:buFont typeface="Wingdings" panose="05000000000000000000" pitchFamily="2" charset="2"/>
              <a:buChar char="Ø"/>
            </a:pPr>
            <a:r>
              <a:rPr lang="el-GR" i="1" dirty="0" smtClean="0"/>
              <a:t>ΑΙΤΙΑ ΚΑΙ ΕΠΙΠΤΏΣΕΙΣ ΤΗΣ ‘ΚΑΚΗΣ ΝΟΜΟΘΕΤΗΣΗΣ’</a:t>
            </a:r>
            <a:endParaRPr lang="en-US" i="1" dirty="0" smtClean="0"/>
          </a:p>
          <a:p>
            <a:pPr>
              <a:buFont typeface="Wingdings" panose="05000000000000000000" pitchFamily="2" charset="2"/>
              <a:buChar char="Ø"/>
            </a:pPr>
            <a:r>
              <a:rPr lang="el-GR" i="1" dirty="0" smtClean="0"/>
              <a:t>ΣΥΓΚΡΙΤΙΚΕΣ ΠΡΟΣΕΓΓΙΣΕΙΣ ΤΗΣ ΣΥΓΧΡΟΝΗΣ ΝΟΜΙΚΗΣ ΤΕΧΝΙΚΗΣ</a:t>
            </a:r>
            <a:endParaRPr lang="el-GR" i="1" dirty="0"/>
          </a:p>
        </p:txBody>
      </p:sp>
    </p:spTree>
    <p:extLst>
      <p:ext uri="{BB962C8B-B14F-4D97-AF65-F5344CB8AC3E}">
        <p14:creationId xmlns:p14="http://schemas.microsoft.com/office/powerpoint/2010/main" val="3816984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7057"/>
          </a:xfrm>
        </p:spPr>
        <p:txBody>
          <a:bodyPr>
            <a:no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smtClean="0"/>
              <a:t>Ιστορία</a:t>
            </a:r>
            <a:r>
              <a:rPr lang="el-GR" sz="3200" dirty="0"/>
              <a:t/>
            </a:r>
            <a:br>
              <a:rPr lang="el-GR" sz="3200" dirty="0"/>
            </a:br>
            <a:endParaRPr lang="el-GR" sz="3200" dirty="0"/>
          </a:p>
        </p:txBody>
      </p:sp>
      <p:sp>
        <p:nvSpPr>
          <p:cNvPr id="3" name="Content Placeholder 2"/>
          <p:cNvSpPr>
            <a:spLocks noGrp="1"/>
          </p:cNvSpPr>
          <p:nvPr>
            <p:ph idx="1"/>
          </p:nvPr>
        </p:nvSpPr>
        <p:spPr>
          <a:xfrm>
            <a:off x="838200" y="1062182"/>
            <a:ext cx="10515600" cy="5114781"/>
          </a:xfrm>
        </p:spPr>
        <p:txBody>
          <a:bodyPr>
            <a:normAutofit/>
          </a:bodyPr>
          <a:lstStyle/>
          <a:p>
            <a:pPr marL="0" indent="0" algn="just">
              <a:buNone/>
            </a:pPr>
            <a:r>
              <a:rPr lang="el-GR" i="1" u="sng" dirty="0"/>
              <a:t>Νεαρές (</a:t>
            </a:r>
            <a:r>
              <a:rPr lang="en-US" i="1" u="sng" dirty="0" err="1"/>
              <a:t>Novellae</a:t>
            </a:r>
            <a:r>
              <a:rPr lang="en-US" i="1" u="sng" dirty="0"/>
              <a:t>)</a:t>
            </a:r>
            <a:r>
              <a:rPr lang="en-US" i="1" dirty="0"/>
              <a:t> </a:t>
            </a:r>
            <a:endParaRPr lang="el-GR" i="1" dirty="0" smtClean="0"/>
          </a:p>
          <a:p>
            <a:pPr marL="0" indent="0" algn="just">
              <a:buNone/>
            </a:pPr>
            <a:r>
              <a:rPr lang="el-GR" i="1" dirty="0" smtClean="0">
                <a:latin typeface="+mj-lt"/>
              </a:rPr>
              <a:t>Νέοι </a:t>
            </a:r>
            <a:r>
              <a:rPr lang="el-GR" i="1" dirty="0">
                <a:latin typeface="+mj-lt"/>
              </a:rPr>
              <a:t>νόμοι </a:t>
            </a:r>
            <a:r>
              <a:rPr lang="el-GR" i="1" dirty="0" smtClean="0">
                <a:latin typeface="+mj-lt"/>
              </a:rPr>
              <a:t>που εκδόθηκαν </a:t>
            </a:r>
            <a:r>
              <a:rPr lang="el-GR" i="1" dirty="0">
                <a:latin typeface="+mj-lt"/>
              </a:rPr>
              <a:t>μετὰ </a:t>
            </a:r>
            <a:r>
              <a:rPr lang="el-GR" i="1" dirty="0" smtClean="0">
                <a:latin typeface="+mj-lt"/>
              </a:rPr>
              <a:t>τη θέση σε ισχύ του Ιουστινιάνιου Κώδικα.</a:t>
            </a:r>
          </a:p>
          <a:p>
            <a:pPr marL="0" indent="0" algn="just">
              <a:buNone/>
            </a:pPr>
            <a:r>
              <a:rPr lang="el-GR" i="1" dirty="0" smtClean="0">
                <a:latin typeface="+mj-lt"/>
              </a:rPr>
              <a:t>Χαρακτηριστικά</a:t>
            </a:r>
            <a:r>
              <a:rPr lang="en-GB" i="1" dirty="0" smtClean="0">
                <a:latin typeface="+mj-lt"/>
              </a:rPr>
              <a:t>:</a:t>
            </a:r>
            <a:endParaRPr lang="el-GR" i="1" dirty="0" smtClean="0">
              <a:latin typeface="+mj-lt"/>
            </a:endParaRPr>
          </a:p>
          <a:p>
            <a:pPr algn="just">
              <a:buFont typeface="Wingdings" panose="05000000000000000000" pitchFamily="2" charset="2"/>
              <a:buChar char="Ø"/>
            </a:pPr>
            <a:r>
              <a:rPr lang="el-GR" i="1" dirty="0" smtClean="0">
                <a:latin typeface="+mj-lt"/>
              </a:rPr>
              <a:t> Γράφονται οι </a:t>
            </a:r>
            <a:r>
              <a:rPr lang="el-GR" i="1" dirty="0">
                <a:latin typeface="+mj-lt"/>
              </a:rPr>
              <a:t>περισσότερες </a:t>
            </a:r>
            <a:r>
              <a:rPr lang="el-GR" i="1" dirty="0" smtClean="0">
                <a:latin typeface="+mj-lt"/>
              </a:rPr>
              <a:t>στα ελληνικὰ και όχι στα </a:t>
            </a:r>
            <a:r>
              <a:rPr lang="el-GR" i="1" dirty="0">
                <a:latin typeface="+mj-lt"/>
              </a:rPr>
              <a:t>λατινικά, </a:t>
            </a:r>
            <a:r>
              <a:rPr lang="el-GR" i="1" dirty="0" smtClean="0">
                <a:latin typeface="+mj-lt"/>
              </a:rPr>
              <a:t>που δεν τα κατανοούσαν πια στο ανατολικὸ τμήμα του κράτους (σε αντίθεση με Κώδικα, Πανδέκτη και Εισηγήσεις).</a:t>
            </a:r>
          </a:p>
          <a:p>
            <a:pPr algn="just">
              <a:buFont typeface="Wingdings" panose="05000000000000000000" pitchFamily="2" charset="2"/>
              <a:buChar char="Ø"/>
            </a:pPr>
            <a:r>
              <a:rPr lang="el-GR" i="1" dirty="0" smtClean="0">
                <a:latin typeface="+mj-lt"/>
              </a:rPr>
              <a:t> Η πιο γνωστή συλλογή Νεαρών είναι η Συλλογὴ των </a:t>
            </a:r>
            <a:r>
              <a:rPr lang="el-GR" i="1" dirty="0">
                <a:latin typeface="+mj-lt"/>
              </a:rPr>
              <a:t>168 </a:t>
            </a:r>
            <a:r>
              <a:rPr lang="el-GR" i="1" dirty="0" smtClean="0">
                <a:latin typeface="+mj-lt"/>
              </a:rPr>
              <a:t>Νεαρών</a:t>
            </a:r>
            <a:r>
              <a:rPr lang="el-GR" i="1" dirty="0">
                <a:latin typeface="+mj-lt"/>
              </a:rPr>
              <a:t>, </a:t>
            </a:r>
            <a:r>
              <a:rPr lang="el-GR" i="1" dirty="0" smtClean="0">
                <a:latin typeface="+mj-lt"/>
              </a:rPr>
              <a:t>που </a:t>
            </a:r>
            <a:r>
              <a:rPr lang="el-GR" i="1" dirty="0">
                <a:latin typeface="+mj-lt"/>
              </a:rPr>
              <a:t>περιέχει </a:t>
            </a:r>
            <a:r>
              <a:rPr lang="el-GR" i="1" dirty="0" smtClean="0">
                <a:latin typeface="+mj-lt"/>
              </a:rPr>
              <a:t>τις </a:t>
            </a:r>
            <a:r>
              <a:rPr lang="el-GR" i="1" dirty="0">
                <a:latin typeface="+mj-lt"/>
              </a:rPr>
              <a:t>Νεαρὲς </a:t>
            </a:r>
            <a:r>
              <a:rPr lang="el-GR" i="1" dirty="0" smtClean="0">
                <a:latin typeface="+mj-lt"/>
              </a:rPr>
              <a:t>του Ιουστινιανού και επτὰ </a:t>
            </a:r>
            <a:r>
              <a:rPr lang="el-GR" i="1" dirty="0">
                <a:latin typeface="+mj-lt"/>
              </a:rPr>
              <a:t>διαδόχων του </a:t>
            </a:r>
            <a:r>
              <a:rPr lang="el-GR" i="1" dirty="0" smtClean="0">
                <a:latin typeface="+mj-lt"/>
              </a:rPr>
              <a:t>σε </a:t>
            </a:r>
            <a:r>
              <a:rPr lang="el-GR" i="1" dirty="0">
                <a:latin typeface="+mj-lt"/>
              </a:rPr>
              <a:t>χρονολογικὴ κατὰ </a:t>
            </a:r>
            <a:r>
              <a:rPr lang="el-GR" i="1" dirty="0" smtClean="0">
                <a:latin typeface="+mj-lt"/>
              </a:rPr>
              <a:t>βάση </a:t>
            </a:r>
            <a:r>
              <a:rPr lang="el-GR" i="1" dirty="0">
                <a:latin typeface="+mj-lt"/>
              </a:rPr>
              <a:t>σειρά. </a:t>
            </a:r>
            <a:endParaRPr lang="el-GR" i="1" dirty="0" smtClean="0">
              <a:latin typeface="+mj-lt"/>
            </a:endParaRPr>
          </a:p>
          <a:p>
            <a:pPr algn="just">
              <a:buFont typeface="Wingdings" panose="05000000000000000000" pitchFamily="2" charset="2"/>
              <a:buChar char="Ø"/>
            </a:pPr>
            <a:r>
              <a:rPr lang="el-GR" i="1" dirty="0" smtClean="0">
                <a:latin typeface="+mj-lt"/>
              </a:rPr>
              <a:t>Μέρη Νεαράς</a:t>
            </a:r>
            <a:r>
              <a:rPr lang="el-GR" i="1" dirty="0">
                <a:latin typeface="+mj-lt"/>
              </a:rPr>
              <a:t>: Ε</a:t>
            </a:r>
            <a:r>
              <a:rPr lang="el-GR" i="1" dirty="0" smtClean="0">
                <a:latin typeface="+mj-lt"/>
              </a:rPr>
              <a:t>πικεφαλίδα, Εκδότης-Αποδέκτης, Κείμενο νόμου, χρόνος και τόπος έκδοσης. </a:t>
            </a:r>
            <a:endParaRPr lang="el-GR" i="1" dirty="0">
              <a:latin typeface="+mj-lt"/>
            </a:endParaRPr>
          </a:p>
        </p:txBody>
      </p:sp>
    </p:spTree>
    <p:extLst>
      <p:ext uri="{BB962C8B-B14F-4D97-AF65-F5344CB8AC3E}">
        <p14:creationId xmlns:p14="http://schemas.microsoft.com/office/powerpoint/2010/main" val="39120678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1711"/>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smtClean="0"/>
              <a:t>Ιστορία</a:t>
            </a:r>
            <a:r>
              <a:rPr lang="el-GR" sz="3200" b="1" i="1" dirty="0" smtClean="0"/>
              <a:t> </a:t>
            </a:r>
            <a:endParaRPr lang="el-GR" sz="3200" b="1" i="1" dirty="0"/>
          </a:p>
        </p:txBody>
      </p:sp>
      <p:sp>
        <p:nvSpPr>
          <p:cNvPr id="3" name="Content Placeholder 2"/>
          <p:cNvSpPr>
            <a:spLocks noGrp="1"/>
          </p:cNvSpPr>
          <p:nvPr>
            <p:ph idx="1"/>
          </p:nvPr>
        </p:nvSpPr>
        <p:spPr>
          <a:xfrm>
            <a:off x="838200" y="1209964"/>
            <a:ext cx="10515600" cy="4966999"/>
          </a:xfrm>
        </p:spPr>
        <p:txBody>
          <a:bodyPr>
            <a:normAutofit/>
          </a:bodyPr>
          <a:lstStyle/>
          <a:p>
            <a:pPr algn="just"/>
            <a:r>
              <a:rPr lang="el-GR" i="1" u="sng" dirty="0" smtClean="0">
                <a:latin typeface="+mj-lt"/>
                <a:ea typeface="ＭＳ 明朝"/>
                <a:cs typeface="Times New Roman"/>
              </a:rPr>
              <a:t>Σπουδαιότητα Κωδικοποίησης</a:t>
            </a:r>
          </a:p>
          <a:p>
            <a:pPr marL="0" indent="0" algn="just">
              <a:buNone/>
            </a:pPr>
            <a:r>
              <a:rPr lang="el-GR" i="1" dirty="0" smtClean="0">
                <a:latin typeface="+mj-lt"/>
                <a:ea typeface="ＭＳ 明朝"/>
                <a:cs typeface="Times New Roman"/>
              </a:rPr>
              <a:t>Πρωτοτυπία και δυσκολία εγχειρήματος</a:t>
            </a:r>
            <a:r>
              <a:rPr lang="en-GB" i="1" dirty="0" smtClean="0">
                <a:latin typeface="+mj-lt"/>
                <a:ea typeface="ＭＳ 明朝"/>
                <a:cs typeface="Times New Roman"/>
              </a:rPr>
              <a:t>:</a:t>
            </a:r>
            <a:endParaRPr lang="el-GR" i="1" dirty="0" smtClean="0">
              <a:latin typeface="+mj-lt"/>
              <a:ea typeface="ＭＳ 明朝"/>
              <a:cs typeface="Times New Roman"/>
            </a:endParaRPr>
          </a:p>
          <a:p>
            <a:pPr algn="just">
              <a:buFont typeface="Wingdings" panose="05000000000000000000" pitchFamily="2" charset="2"/>
              <a:buChar char="Ø"/>
            </a:pPr>
            <a:r>
              <a:rPr lang="el-GR" i="1" dirty="0" smtClean="0">
                <a:latin typeface="+mj-lt"/>
                <a:ea typeface="ＭＳ 明朝"/>
                <a:cs typeface="Times New Roman"/>
              </a:rPr>
              <a:t>Κωδικοποιήσεις με τη στενή έννοια υπήρχαν και παλιότερα, αλλά για πρώτη φορά η κωδικοποίηση επιτυγχάνονταν σε τέσσερα παράλληλα επίπεδα= Η πρώτη ολοκληρωμένη νομική βάση δεδομένων).</a:t>
            </a:r>
          </a:p>
          <a:p>
            <a:pPr algn="just">
              <a:buFont typeface="Wingdings" panose="05000000000000000000" pitchFamily="2" charset="2"/>
              <a:buChar char="Ø"/>
            </a:pPr>
            <a:r>
              <a:rPr lang="el-GR" i="1" dirty="0" smtClean="0">
                <a:latin typeface="+mj-lt"/>
                <a:ea typeface="ＭＳ 明朝"/>
                <a:cs typeface="Times New Roman"/>
              </a:rPr>
              <a:t>Τεράστιος όγκος δεδομένων (νομοθεσίας, συγγραφικών έργων νομομαθών, αρχών και νέων διατάξεων, που απλώνονταν σε όλο το βάθος της ρωμαϊκής αυτοκρατορίας)=&gt;δυσκολία ανεύρεσης, αξιολόγησης, επιλογής, συστηματικής τοποθέτησης και συναρμογής με άλλες διατάξεις, απόδοσης και εμπλουτισμού).</a:t>
            </a:r>
          </a:p>
        </p:txBody>
      </p:sp>
    </p:spTree>
    <p:extLst>
      <p:ext uri="{BB962C8B-B14F-4D97-AF65-F5344CB8AC3E}">
        <p14:creationId xmlns:p14="http://schemas.microsoft.com/office/powerpoint/2010/main" val="30061366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3311"/>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smtClean="0"/>
              <a:t>Ιστορία</a:t>
            </a:r>
            <a:endParaRPr lang="el-GR" sz="3200" dirty="0"/>
          </a:p>
        </p:txBody>
      </p:sp>
      <p:sp>
        <p:nvSpPr>
          <p:cNvPr id="3" name="Content Placeholder 2"/>
          <p:cNvSpPr>
            <a:spLocks noGrp="1"/>
          </p:cNvSpPr>
          <p:nvPr>
            <p:ph idx="1"/>
          </p:nvPr>
        </p:nvSpPr>
        <p:spPr>
          <a:xfrm>
            <a:off x="838200" y="1228436"/>
            <a:ext cx="10515600" cy="4948527"/>
          </a:xfrm>
        </p:spPr>
        <p:txBody>
          <a:bodyPr>
            <a:normAutofit/>
          </a:bodyPr>
          <a:lstStyle/>
          <a:p>
            <a:pPr algn="just"/>
            <a:r>
              <a:rPr lang="el-GR" b="1" dirty="0">
                <a:latin typeface="+mj-lt"/>
                <a:ea typeface="ＭＳ 明朝"/>
                <a:cs typeface="Times New Roman"/>
              </a:rPr>
              <a:t>Επιστημονική και πολιτισμική </a:t>
            </a:r>
            <a:r>
              <a:rPr lang="el-GR" b="1" dirty="0" smtClean="0">
                <a:latin typeface="+mj-lt"/>
                <a:ea typeface="ＭＳ 明朝"/>
                <a:cs typeface="Times New Roman"/>
              </a:rPr>
              <a:t>σπουδαιότητα</a:t>
            </a:r>
            <a:r>
              <a:rPr lang="en-GB" b="1" dirty="0" smtClean="0">
                <a:latin typeface="+mj-lt"/>
                <a:ea typeface="ＭＳ 明朝"/>
                <a:cs typeface="Times New Roman"/>
              </a:rPr>
              <a:t>:</a:t>
            </a:r>
            <a:endParaRPr lang="el-GR" b="1" dirty="0" smtClean="0">
              <a:latin typeface="+mj-lt"/>
              <a:ea typeface="ＭＳ 明朝"/>
              <a:cs typeface="Times New Roman"/>
            </a:endParaRPr>
          </a:p>
          <a:p>
            <a:pPr algn="just">
              <a:buFont typeface="Wingdings" panose="05000000000000000000" pitchFamily="2" charset="2"/>
              <a:buChar char="Ø"/>
            </a:pPr>
            <a:r>
              <a:rPr lang="el-GR" dirty="0" smtClean="0">
                <a:latin typeface="+mj-lt"/>
                <a:ea typeface="ＭＳ 明朝"/>
                <a:cs typeface="Times New Roman"/>
              </a:rPr>
              <a:t> Θεμελίωση </a:t>
            </a:r>
            <a:r>
              <a:rPr lang="el-GR" dirty="0">
                <a:latin typeface="+mj-lt"/>
                <a:ea typeface="ＭＳ 明朝"/>
                <a:cs typeface="Times New Roman"/>
              </a:rPr>
              <a:t>της νομικής </a:t>
            </a:r>
            <a:r>
              <a:rPr lang="el-GR" dirty="0" smtClean="0">
                <a:latin typeface="+mj-lt"/>
                <a:ea typeface="ＭＳ 明朝"/>
                <a:cs typeface="Times New Roman"/>
              </a:rPr>
              <a:t>επιστήμης (Ενδεικτικά</a:t>
            </a:r>
            <a:r>
              <a:rPr lang="en-GB" dirty="0" smtClean="0">
                <a:latin typeface="+mj-lt"/>
                <a:ea typeface="ＭＳ 明朝"/>
                <a:cs typeface="Times New Roman"/>
              </a:rPr>
              <a:t>:</a:t>
            </a:r>
            <a:r>
              <a:rPr lang="el-GR" dirty="0" smtClean="0">
                <a:latin typeface="+mj-lt"/>
                <a:ea typeface="ＭＳ 明朝"/>
                <a:cs typeface="Times New Roman"/>
              </a:rPr>
              <a:t> </a:t>
            </a:r>
            <a:r>
              <a:rPr lang="el-GR" dirty="0" smtClean="0">
                <a:latin typeface="+mj-lt"/>
              </a:rPr>
              <a:t>Γύρω </a:t>
            </a:r>
            <a:r>
              <a:rPr lang="el-GR" dirty="0">
                <a:latin typeface="+mj-lt"/>
              </a:rPr>
              <a:t>από τη μελέτη </a:t>
            </a:r>
            <a:r>
              <a:rPr lang="el-GR" dirty="0" smtClean="0">
                <a:latin typeface="+mj-lt"/>
              </a:rPr>
              <a:t>του Πανδέκτη </a:t>
            </a:r>
            <a:r>
              <a:rPr lang="el-GR" dirty="0">
                <a:latin typeface="+mj-lt"/>
              </a:rPr>
              <a:t>οργανώνονται οι πρώτες Νομικές Σπουδές στο Πανεπιστήμιο της Μπολώνια (12</a:t>
            </a:r>
            <a:r>
              <a:rPr lang="el-GR" baseline="30000" dirty="0">
                <a:latin typeface="+mj-lt"/>
              </a:rPr>
              <a:t>ος</a:t>
            </a:r>
            <a:r>
              <a:rPr lang="el-GR" dirty="0">
                <a:latin typeface="+mj-lt"/>
              </a:rPr>
              <a:t> αιώνας</a:t>
            </a:r>
            <a:r>
              <a:rPr lang="el-GR" dirty="0" smtClean="0">
                <a:latin typeface="+mj-lt"/>
              </a:rPr>
              <a:t>), ουσιαστική και διαχρονική επίδραση στη νομική σκέψη της δυτικής Ευρώπης έκτοτε (Ενδεικτικά</a:t>
            </a:r>
            <a:r>
              <a:rPr lang="en-GB" dirty="0" smtClean="0">
                <a:latin typeface="+mj-lt"/>
              </a:rPr>
              <a:t>:</a:t>
            </a:r>
            <a:r>
              <a:rPr lang="el-GR" dirty="0" smtClean="0">
                <a:latin typeface="+mj-lt"/>
              </a:rPr>
              <a:t> Η στις Εισηγήσεις διάκριση του δικαίου σε δίκαιο για τα πρόσωπα, για τα πράγματα και για τις αγωγές).</a:t>
            </a:r>
            <a:endParaRPr lang="el-GR" dirty="0" smtClean="0">
              <a:latin typeface="+mj-lt"/>
              <a:ea typeface="ＭＳ 明朝"/>
              <a:cs typeface="Times New Roman"/>
            </a:endParaRPr>
          </a:p>
          <a:p>
            <a:pPr algn="just">
              <a:buFont typeface="Wingdings" panose="05000000000000000000" pitchFamily="2" charset="2"/>
              <a:buChar char="Ø"/>
            </a:pPr>
            <a:r>
              <a:rPr lang="el-GR" dirty="0">
                <a:latin typeface="+mj-lt"/>
                <a:ea typeface="ＭＳ 明朝"/>
                <a:cs typeface="Times New Roman"/>
              </a:rPr>
              <a:t>Δ</a:t>
            </a:r>
            <a:r>
              <a:rPr lang="el-GR" dirty="0" smtClean="0">
                <a:latin typeface="+mj-lt"/>
                <a:ea typeface="ＭＳ 明朝"/>
                <a:cs typeface="Times New Roman"/>
              </a:rPr>
              <a:t>ιάσωση </a:t>
            </a:r>
            <a:r>
              <a:rPr lang="el-GR" dirty="0">
                <a:latin typeface="+mj-lt"/>
                <a:ea typeface="ＭＳ 明朝"/>
                <a:cs typeface="Times New Roman"/>
              </a:rPr>
              <a:t>κειμένων και νόμων, έστω και αποσπασματικά, </a:t>
            </a:r>
            <a:endParaRPr lang="el-GR" dirty="0" smtClean="0">
              <a:latin typeface="+mj-lt"/>
              <a:ea typeface="ＭＳ 明朝"/>
              <a:cs typeface="Times New Roman"/>
            </a:endParaRPr>
          </a:p>
          <a:p>
            <a:pPr algn="just">
              <a:buFont typeface="Wingdings" panose="05000000000000000000" pitchFamily="2" charset="2"/>
              <a:buChar char="Ø"/>
            </a:pPr>
            <a:r>
              <a:rPr lang="el-GR" dirty="0">
                <a:latin typeface="+mj-lt"/>
                <a:ea typeface="ＭＳ 明朝"/>
                <a:cs typeface="Times New Roman"/>
              </a:rPr>
              <a:t>Ά</a:t>
            </a:r>
            <a:r>
              <a:rPr lang="el-GR" dirty="0" smtClean="0">
                <a:latin typeface="+mj-lt"/>
                <a:ea typeface="ＭＳ 明朝"/>
                <a:cs typeface="Times New Roman"/>
              </a:rPr>
              <a:t>ντληση </a:t>
            </a:r>
            <a:r>
              <a:rPr lang="el-GR" dirty="0">
                <a:latin typeface="+mj-lt"/>
                <a:ea typeface="ＭＳ 明朝"/>
                <a:cs typeface="Times New Roman"/>
              </a:rPr>
              <a:t>στοιχείων νομικών, ιστορικών, λαογραφικών και </a:t>
            </a:r>
            <a:r>
              <a:rPr lang="el-GR" dirty="0" smtClean="0">
                <a:latin typeface="+mj-lt"/>
                <a:ea typeface="ＭＳ 明朝"/>
                <a:cs typeface="Times New Roman"/>
              </a:rPr>
              <a:t>πολιτιστικών,μέσα από τα κείμενα.</a:t>
            </a:r>
          </a:p>
          <a:p>
            <a:pPr marL="0" indent="0" algn="just">
              <a:buNone/>
            </a:pPr>
            <a:endParaRPr lang="el-GR" sz="3000" dirty="0" smtClean="0">
              <a:ea typeface="ＭＳ 明朝"/>
              <a:cs typeface="Times New Roman"/>
            </a:endParaRPr>
          </a:p>
          <a:p>
            <a:pPr marL="0" indent="0">
              <a:buNone/>
            </a:pPr>
            <a:endParaRPr lang="el-GR" sz="2600" dirty="0">
              <a:ea typeface="ＭＳ 明朝"/>
              <a:cs typeface="Times New Roman"/>
            </a:endParaRPr>
          </a:p>
          <a:p>
            <a:endParaRPr lang="el-GR" dirty="0"/>
          </a:p>
        </p:txBody>
      </p:sp>
    </p:spTree>
    <p:extLst>
      <p:ext uri="{BB962C8B-B14F-4D97-AF65-F5344CB8AC3E}">
        <p14:creationId xmlns:p14="http://schemas.microsoft.com/office/powerpoint/2010/main" val="33153946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439"/>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smtClean="0"/>
              <a:t>Ιστορία</a:t>
            </a:r>
            <a:endParaRPr lang="el-GR" sz="3200" dirty="0"/>
          </a:p>
        </p:txBody>
      </p:sp>
      <p:sp>
        <p:nvSpPr>
          <p:cNvPr id="3" name="Content Placeholder 2"/>
          <p:cNvSpPr>
            <a:spLocks noGrp="1"/>
          </p:cNvSpPr>
          <p:nvPr>
            <p:ph idx="1"/>
          </p:nvPr>
        </p:nvSpPr>
        <p:spPr>
          <a:xfrm>
            <a:off x="838200" y="1311564"/>
            <a:ext cx="10515600" cy="4865399"/>
          </a:xfrm>
        </p:spPr>
        <p:txBody>
          <a:bodyPr/>
          <a:lstStyle/>
          <a:p>
            <a:pPr algn="just"/>
            <a:r>
              <a:rPr lang="el-GR" i="1" u="sng" dirty="0">
                <a:latin typeface="+mj-lt"/>
                <a:ea typeface="ＭＳ 明朝"/>
                <a:cs typeface="Times New Roman"/>
              </a:rPr>
              <a:t>Πολιτική και Πολιτειακή σπουδαιότητα</a:t>
            </a:r>
            <a:r>
              <a:rPr lang="en-GB" i="1" dirty="0">
                <a:latin typeface="+mj-lt"/>
                <a:ea typeface="ＭＳ 明朝"/>
                <a:cs typeface="Times New Roman"/>
              </a:rPr>
              <a:t>:</a:t>
            </a:r>
            <a:endParaRPr lang="el-GR" i="1" dirty="0">
              <a:latin typeface="+mj-lt"/>
              <a:ea typeface="ＭＳ 明朝"/>
              <a:cs typeface="Times New Roman"/>
            </a:endParaRPr>
          </a:p>
          <a:p>
            <a:pPr algn="just">
              <a:buFont typeface="Wingdings" panose="05000000000000000000" pitchFamily="2" charset="2"/>
              <a:buChar char="Ø"/>
            </a:pPr>
            <a:r>
              <a:rPr lang="el-GR" i="1" dirty="0">
                <a:latin typeface="+mj-lt"/>
                <a:ea typeface="ＭＳ 明朝"/>
                <a:cs typeface="Times New Roman"/>
              </a:rPr>
              <a:t>Κεντρική θέσπιση και ερμηνεία του δικαίου (όχι διάσπαρτη</a:t>
            </a:r>
            <a:r>
              <a:rPr lang="el-GR" i="1" dirty="0" smtClean="0">
                <a:latin typeface="+mj-lt"/>
                <a:ea typeface="ＭＳ 明朝"/>
                <a:cs typeface="Times New Roman"/>
              </a:rPr>
              <a:t>, περιφερειακή </a:t>
            </a:r>
            <a:r>
              <a:rPr lang="el-GR" i="1" dirty="0">
                <a:latin typeface="+mj-lt"/>
                <a:ea typeface="ＭＳ 明朝"/>
                <a:cs typeface="Times New Roman"/>
              </a:rPr>
              <a:t>και εθιμική)</a:t>
            </a:r>
          </a:p>
          <a:p>
            <a:pPr algn="just">
              <a:buFont typeface="Wingdings" panose="05000000000000000000" pitchFamily="2" charset="2"/>
              <a:buChar char="Ø"/>
            </a:pPr>
            <a:r>
              <a:rPr lang="el-GR" i="1" dirty="0">
                <a:latin typeface="+mj-lt"/>
                <a:ea typeface="ＭＳ 明朝"/>
                <a:cs typeface="Times New Roman"/>
              </a:rPr>
              <a:t>Βάσεις ενός κράτους δικαίου (παγιοποίηση δικαίου, θεσμών και </a:t>
            </a:r>
            <a:r>
              <a:rPr lang="el-GR" i="1" dirty="0" smtClean="0">
                <a:latin typeface="+mj-lt"/>
                <a:ea typeface="ＭＳ 明朝"/>
                <a:cs typeface="Times New Roman"/>
              </a:rPr>
              <a:t>διαδικασιών</a:t>
            </a:r>
            <a:r>
              <a:rPr lang="el-GR" i="1" dirty="0">
                <a:latin typeface="+mj-lt"/>
                <a:ea typeface="ＭＳ 明朝"/>
                <a:cs typeface="Times New Roman"/>
              </a:rPr>
              <a:t>, ασφάλεια δικαίου).</a:t>
            </a:r>
          </a:p>
          <a:p>
            <a:pPr algn="just">
              <a:buFont typeface="Wingdings" panose="05000000000000000000" pitchFamily="2" charset="2"/>
              <a:buChar char="Ø"/>
            </a:pPr>
            <a:r>
              <a:rPr lang="el-GR" i="1" dirty="0">
                <a:latin typeface="+mj-lt"/>
                <a:ea typeface="ＭＳ 明朝"/>
                <a:cs typeface="Times New Roman"/>
              </a:rPr>
              <a:t>Βασική </a:t>
            </a:r>
            <a:r>
              <a:rPr lang="el-GR" i="1" dirty="0" smtClean="0">
                <a:latin typeface="+mj-lt"/>
                <a:ea typeface="ＭＳ 明朝"/>
                <a:cs typeface="Times New Roman"/>
              </a:rPr>
              <a:t>εν πολλοίς πηγή </a:t>
            </a:r>
            <a:r>
              <a:rPr lang="el-GR" i="1" dirty="0">
                <a:latin typeface="+mj-lt"/>
                <a:ea typeface="ＭＳ 明朝"/>
                <a:cs typeface="Times New Roman"/>
              </a:rPr>
              <a:t>δικαίου στη Δύση, από τον Μεσαίωνα και </a:t>
            </a:r>
            <a:r>
              <a:rPr lang="el-GR" i="1" dirty="0" smtClean="0">
                <a:latin typeface="+mj-lt"/>
                <a:ea typeface="ＭＳ 明朝"/>
                <a:cs typeface="Times New Roman"/>
              </a:rPr>
              <a:t>έκτοτε, μέχρι </a:t>
            </a:r>
            <a:r>
              <a:rPr lang="el-GR" i="1" dirty="0">
                <a:latin typeface="+mj-lt"/>
                <a:ea typeface="ＭＳ 明朝"/>
                <a:cs typeface="Times New Roman"/>
              </a:rPr>
              <a:t>και στις μέρες μας.</a:t>
            </a:r>
          </a:p>
          <a:p>
            <a:pPr marL="0" indent="0">
              <a:buNone/>
            </a:pPr>
            <a:endParaRPr lang="el-GR" dirty="0"/>
          </a:p>
        </p:txBody>
      </p:sp>
    </p:spTree>
    <p:extLst>
      <p:ext uri="{BB962C8B-B14F-4D97-AF65-F5344CB8AC3E}">
        <p14:creationId xmlns:p14="http://schemas.microsoft.com/office/powerpoint/2010/main" val="8200642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15127" y="498764"/>
            <a:ext cx="7472217" cy="5632017"/>
          </a:xfrm>
        </p:spPr>
      </p:pic>
    </p:spTree>
    <p:extLst>
      <p:ext uri="{BB962C8B-B14F-4D97-AF65-F5344CB8AC3E}">
        <p14:creationId xmlns:p14="http://schemas.microsoft.com/office/powerpoint/2010/main" val="23777918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0863"/>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Content Placeholder 2"/>
          <p:cNvSpPr>
            <a:spLocks noGrp="1"/>
          </p:cNvSpPr>
          <p:nvPr>
            <p:ph idx="1"/>
          </p:nvPr>
        </p:nvSpPr>
        <p:spPr>
          <a:xfrm>
            <a:off x="1119805" y="1621391"/>
            <a:ext cx="9601200" cy="4636796"/>
          </a:xfrm>
        </p:spPr>
        <p:txBody>
          <a:bodyPr>
            <a:normAutofit lnSpcReduction="10000"/>
          </a:bodyPr>
          <a:lstStyle/>
          <a:p>
            <a:pPr marL="0" indent="0">
              <a:buNone/>
            </a:pPr>
            <a:r>
              <a:rPr lang="el-GR" sz="2300" i="1" dirty="0"/>
              <a:t>Η νομική </a:t>
            </a:r>
            <a:r>
              <a:rPr lang="el-GR" sz="2300" i="1" dirty="0" smtClean="0"/>
              <a:t>τεχνική</a:t>
            </a:r>
            <a:r>
              <a:rPr lang="en-GB" sz="2300" i="1" dirty="0" smtClean="0"/>
              <a:t>, </a:t>
            </a:r>
            <a:r>
              <a:rPr lang="el-GR" sz="2300" i="1" dirty="0" smtClean="0"/>
              <a:t>σε γενικές γραμμές, ιστορικά αντανακλά </a:t>
            </a:r>
            <a:r>
              <a:rPr lang="el-GR" sz="2300" i="1" dirty="0"/>
              <a:t>την πολιτική, οικονομική και νομική κατάσταση στην ιστορική περίοδο μιας ορισμένης έννομης </a:t>
            </a:r>
            <a:r>
              <a:rPr lang="el-GR" sz="2300" i="1" dirty="0" smtClean="0"/>
              <a:t>τάξης και υπό αυτή την έννοια ενέχει ορισμένες </a:t>
            </a:r>
            <a:r>
              <a:rPr lang="el-GR" sz="2300" i="1" u="sng" dirty="0" smtClean="0"/>
              <a:t>σχετικοποιημένες πτυχές ως προς τη μέθοδο</a:t>
            </a:r>
            <a:r>
              <a:rPr lang="el-GR" sz="2300" i="1" dirty="0" smtClean="0"/>
              <a:t>. Ωστόσο, </a:t>
            </a:r>
            <a:r>
              <a:rPr lang="el-GR" sz="2300" i="1" u="sng" dirty="0" smtClean="0"/>
              <a:t>βασικές ανάγκες ως προς την ποιότητα </a:t>
            </a:r>
            <a:r>
              <a:rPr lang="el-GR" sz="2300" i="1" dirty="0" smtClean="0"/>
              <a:t>της νομοθέτησης φαίνεται να είναι διαχρονικές (σαφήνεια ρυθμίσεων και νομικού πλαισίου, απλότητα, πάγιος κατά το δυνατόν χαρακτήρας, δυνατότητα εφαρμογής).</a:t>
            </a:r>
            <a:endParaRPr lang="el-GR" sz="2300" i="1" dirty="0"/>
          </a:p>
          <a:p>
            <a:pPr>
              <a:buFont typeface="Wingdings" panose="05000000000000000000" pitchFamily="2" charset="2"/>
              <a:buChar char="Ø"/>
            </a:pPr>
            <a:r>
              <a:rPr lang="el-GR" sz="2300" i="1" dirty="0" smtClean="0"/>
              <a:t>Πρώτη </a:t>
            </a:r>
            <a:r>
              <a:rPr lang="el-GR" sz="2300" i="1" dirty="0"/>
              <a:t>περίοδος διαμόρφωσης της </a:t>
            </a:r>
            <a:r>
              <a:rPr lang="el-GR" sz="2300" i="1" dirty="0" smtClean="0"/>
              <a:t>νεώτερης νομικής </a:t>
            </a:r>
            <a:r>
              <a:rPr lang="el-GR" sz="2300" i="1" dirty="0"/>
              <a:t>τεχνικής </a:t>
            </a:r>
            <a:r>
              <a:rPr lang="el-GR" sz="2300" i="1" dirty="0" smtClean="0"/>
              <a:t>στη δυτική Ευρώπη</a:t>
            </a:r>
            <a:r>
              <a:rPr lang="en-GB" sz="2300" i="1" dirty="0" smtClean="0"/>
              <a:t>:</a:t>
            </a:r>
            <a:r>
              <a:rPr lang="en-US" sz="2300" i="1" dirty="0" smtClean="0"/>
              <a:t> </a:t>
            </a:r>
            <a:r>
              <a:rPr lang="el-GR" sz="2300" i="1" dirty="0" smtClean="0"/>
              <a:t>από </a:t>
            </a:r>
            <a:r>
              <a:rPr lang="el-GR" sz="2300" i="1" dirty="0"/>
              <a:t>τις αρχές του 16ου αιώνα έως τα τέλη του 18ου αιώνα. </a:t>
            </a:r>
          </a:p>
          <a:p>
            <a:pPr marL="0" indent="0">
              <a:buNone/>
            </a:pPr>
            <a:r>
              <a:rPr lang="el-GR" sz="2300" i="1" dirty="0" smtClean="0"/>
              <a:t>Στη δυτική Ευρώπη, τα </a:t>
            </a:r>
            <a:r>
              <a:rPr lang="el-GR" sz="2300" i="1" dirty="0"/>
              <a:t>πρώτα βήματα της θεωρίας της νομικής τεχνικής συνδέονται με τον Βρετανό </a:t>
            </a:r>
            <a:r>
              <a:rPr lang="el-GR" sz="2300" i="1" dirty="0" smtClean="0"/>
              <a:t>πανεπιστήμονα </a:t>
            </a:r>
            <a:r>
              <a:rPr lang="el-GR" sz="2300" i="1" dirty="0"/>
              <a:t>και πολιτικό Φράνσις Μπέικον (Francis Bacon</a:t>
            </a:r>
            <a:r>
              <a:rPr lang="el-GR" sz="2300" i="1" dirty="0" smtClean="0"/>
              <a:t>), </a:t>
            </a:r>
            <a:r>
              <a:rPr lang="el-GR" sz="2300" i="1" dirty="0"/>
              <a:t>πρωτίστως διότι ο </a:t>
            </a:r>
            <a:r>
              <a:rPr lang="el-GR" sz="2300" i="1" dirty="0" smtClean="0"/>
              <a:t>ίδιος, μεταξύ πολλών πεδίων ενδιαφερόντων του, πρέσβευε την </a:t>
            </a:r>
            <a:r>
              <a:rPr lang="el-GR" sz="2300" i="1" dirty="0"/>
              <a:t>ορθολογική </a:t>
            </a:r>
            <a:r>
              <a:rPr lang="el-GR" sz="2300" i="1" dirty="0" smtClean="0"/>
              <a:t>προσέγγιση.</a:t>
            </a:r>
          </a:p>
          <a:p>
            <a:endParaRPr lang="el-GR" i="1" dirty="0"/>
          </a:p>
        </p:txBody>
      </p:sp>
    </p:spTree>
    <p:extLst>
      <p:ext uri="{BB962C8B-B14F-4D97-AF65-F5344CB8AC3E}">
        <p14:creationId xmlns:p14="http://schemas.microsoft.com/office/powerpoint/2010/main" val="28208227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7106"/>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Content Placeholder 2"/>
          <p:cNvSpPr>
            <a:spLocks noGrp="1"/>
          </p:cNvSpPr>
          <p:nvPr>
            <p:ph idx="1"/>
          </p:nvPr>
        </p:nvSpPr>
        <p:spPr/>
        <p:txBody>
          <a:bodyPr>
            <a:normAutofit fontScale="92500" lnSpcReduction="10000"/>
          </a:bodyPr>
          <a:lstStyle/>
          <a:p>
            <a:pPr marL="0" indent="0">
              <a:buNone/>
            </a:pPr>
            <a:r>
              <a:rPr lang="el-GR" dirty="0"/>
              <a:t>Χαρακτηριστικά, στο </a:t>
            </a:r>
            <a:r>
              <a:rPr lang="en-GB" dirty="0" err="1"/>
              <a:t>Novum</a:t>
            </a:r>
            <a:r>
              <a:rPr lang="en-GB" dirty="0"/>
              <a:t> </a:t>
            </a:r>
            <a:r>
              <a:rPr lang="en-US" dirty="0" err="1"/>
              <a:t>Organum</a:t>
            </a:r>
            <a:r>
              <a:rPr lang="en-US" dirty="0"/>
              <a:t>, </a:t>
            </a:r>
            <a:r>
              <a:rPr lang="el-GR" dirty="0"/>
              <a:t>ο </a:t>
            </a:r>
            <a:r>
              <a:rPr lang="en-GB" dirty="0"/>
              <a:t>Bacon</a:t>
            </a:r>
            <a:r>
              <a:rPr lang="en-US" dirty="0"/>
              <a:t> </a:t>
            </a:r>
            <a:r>
              <a:rPr lang="el-GR" dirty="0"/>
              <a:t>κατηγοριοποιεί ορισμένες περιπτώσεις που εμποδίζουν την γνώση, χαρακτηρίζοντάς τα ως ‘είδωλα’. Μεταξύ αυτών υπάρχουν και τα idola fori (είδωλα της αγοράς)·, που είναι πλάνες που οφείλονται στη γλώσσα. Η αναξιόπιστη φύση της γλώσσας απασχολούσε πάντα την αγγλική φιλοσοφία και ο Μπέικον ανησυχούσε πάντα για την επιφανειακή χρήση της γλώσσας, όπου οι ανόμοιες έννοιες κατηγοριοποιούνται με λάθος τρόπους. Ανησυχούσε επίσης για το ότι οι λέξεις παρασύρουν τους ανθρώπους σε συζητήσεις χωρίς σκοπό και νόημα. </a:t>
            </a:r>
          </a:p>
          <a:p>
            <a:pPr marL="0" indent="0">
              <a:buNone/>
            </a:pPr>
            <a:r>
              <a:rPr lang="el-GR" dirty="0"/>
              <a:t>Συναφώς με την ευρύτερη αυτή προσέγγιση της </a:t>
            </a:r>
            <a:r>
              <a:rPr lang="el-GR" u="sng" dirty="0"/>
              <a:t>μη ορθής χρήσης της γλώσσας </a:t>
            </a:r>
            <a:r>
              <a:rPr lang="el-GR" dirty="0"/>
              <a:t>ως εμπόδιο στη γνώση, ως νομικός ειδκότερα, συνέβαλε στην ανάπτυξη της νομικής τεχνικής με τον καθορισμό αρκετών </a:t>
            </a:r>
            <a:r>
              <a:rPr lang="el-GR" u="sng" dirty="0"/>
              <a:t>κανόνων για τη σύνθεση νομικών πράξεων</a:t>
            </a:r>
            <a:r>
              <a:rPr lang="el-GR" dirty="0"/>
              <a:t>, τονίζονταςιδιαίτερα την αναγκαιότητα να είναι </a:t>
            </a:r>
            <a:r>
              <a:rPr lang="el-GR" u="sng" dirty="0"/>
              <a:t>λακωνική </a:t>
            </a:r>
            <a:r>
              <a:rPr lang="el-GR" dirty="0"/>
              <a:t>και </a:t>
            </a:r>
            <a:r>
              <a:rPr lang="el-GR" u="sng" dirty="0"/>
              <a:t>ακριβής</a:t>
            </a:r>
            <a:r>
              <a:rPr lang="el-GR" dirty="0"/>
              <a:t> η νομική γλώσσα, ώστε να μην δίνονται προφάσεις για </a:t>
            </a:r>
            <a:r>
              <a:rPr lang="el-GR" u="sng" dirty="0"/>
              <a:t>διφορούμενη ερμηνεία των νομικών κανόνων</a:t>
            </a:r>
            <a:r>
              <a:rPr lang="el-GR" dirty="0"/>
              <a:t>. Ήταν ένας από τους πρώτους που αναφέρθηκε στη </a:t>
            </a:r>
            <a:r>
              <a:rPr lang="el-GR" u="sng" dirty="0"/>
              <a:t>συστηματοποίηση της νομοθεσίας</a:t>
            </a:r>
            <a:r>
              <a:rPr lang="el-GR" dirty="0"/>
              <a:t>. </a:t>
            </a:r>
          </a:p>
          <a:p>
            <a:pPr marL="0" indent="0">
              <a:buNone/>
            </a:pPr>
            <a:endParaRPr lang="el-GR" dirty="0"/>
          </a:p>
        </p:txBody>
      </p:sp>
    </p:spTree>
    <p:extLst>
      <p:ext uri="{BB962C8B-B14F-4D97-AF65-F5344CB8AC3E}">
        <p14:creationId xmlns:p14="http://schemas.microsoft.com/office/powerpoint/2010/main" val="2120316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7215"/>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269242" y="1658202"/>
            <a:ext cx="9601200" cy="4507705"/>
          </a:xfrm>
        </p:spPr>
        <p:txBody>
          <a:bodyPr>
            <a:normAutofit fontScale="92500" lnSpcReduction="10000"/>
          </a:bodyPr>
          <a:lstStyle/>
          <a:p>
            <a:pPr marL="0" indent="0">
              <a:buNone/>
            </a:pPr>
            <a:r>
              <a:rPr lang="el-GR" dirty="0"/>
              <a:t>Ο Γερμανός στοχαστής, ιστορικός και νομικός, Samuel </a:t>
            </a:r>
            <a:r>
              <a:rPr lang="el-GR" dirty="0" smtClean="0"/>
              <a:t>Pufendor</a:t>
            </a:r>
            <a:r>
              <a:rPr lang="en-GB" dirty="0" smtClean="0"/>
              <a:t>f</a:t>
            </a:r>
            <a:r>
              <a:rPr lang="el-GR" dirty="0" smtClean="0"/>
              <a:t> ασχολήθηκε με την </a:t>
            </a:r>
            <a:r>
              <a:rPr lang="el-GR" dirty="0"/>
              <a:t>έννοια της νομικής τεχνικής. </a:t>
            </a:r>
            <a:r>
              <a:rPr lang="el-GR" dirty="0" smtClean="0"/>
              <a:t>Δήλωνε ότι </a:t>
            </a:r>
            <a:r>
              <a:rPr lang="el-GR" dirty="0"/>
              <a:t>οι νομικές πράξεις που δημιουργούνται από την Πολιτεία πρέπει να είναι σαφείς στους αποδέκτες. Με άλλα λόγια, πρέπει να εκτίθενται σε απλή γλώσσα και να γνωστοποιούνται στους πολίτες. </a:t>
            </a:r>
            <a:endParaRPr lang="el-GR" dirty="0" smtClean="0"/>
          </a:p>
          <a:p>
            <a:pPr marL="0" indent="0">
              <a:buNone/>
            </a:pPr>
            <a:r>
              <a:rPr lang="el-GR" dirty="0"/>
              <a:t>Η </a:t>
            </a:r>
            <a:r>
              <a:rPr lang="el-GR" u="sng" dirty="0"/>
              <a:t>δυνατότητα κατανόησης και η σαφήνεια (ακρίβεια) </a:t>
            </a:r>
            <a:r>
              <a:rPr lang="el-GR" dirty="0"/>
              <a:t>της διατυπωθείσας νομικής πράξης δεν θα πρέπει, σύμφωνα με τον Pufendorf, να αφήνουν περιθώρια για αποκλίσεις και, ως εκ τούτου, συνιστά προαπαιτούμενο. </a:t>
            </a:r>
            <a:endParaRPr lang="el-GR" dirty="0" smtClean="0"/>
          </a:p>
          <a:p>
            <a:pPr marL="0" indent="0">
              <a:buNone/>
            </a:pPr>
            <a:r>
              <a:rPr lang="el-GR" dirty="0" smtClean="0"/>
              <a:t>Περαιτέρω</a:t>
            </a:r>
            <a:r>
              <a:rPr lang="el-GR" dirty="0"/>
              <a:t>, εξέτασε το ζήτημα της νομικής ισχύος της νομικής πράξης. Συγκεκριμένα, όρισε τον κανόνα ότι μια νομική πράξη πρέπει να συντάσσεται από το πρόσωπο που ασκεί την ανώτατη εξουσία στο κράτος. Σε περίπτωση έλλειψης ακρίβειας, ο Pufendorf </a:t>
            </a:r>
            <a:r>
              <a:rPr lang="el-GR" dirty="0" smtClean="0"/>
              <a:t>συνέστησε </a:t>
            </a:r>
            <a:r>
              <a:rPr lang="el-GR" dirty="0"/>
              <a:t>η νοηματοδότηση των αόριστων εννοιών να γίνεται από το νομοθέτη, και στη συνέχεια από την οντότητα (το δικαστή) που έχει την αρμοδιότητα να ελέγχει την εννοιολόγηση των αόριστων νομικών εννοιών μέσω της ένταξής τους σε νομοθετικά κείμενα, θέτοντας έτσι τις θεμελιώδεις αρχές για τους κανόνες ερμηνείας</a:t>
            </a:r>
            <a:r>
              <a:rPr lang="el-GR" dirty="0" smtClean="0"/>
              <a:t>. </a:t>
            </a:r>
          </a:p>
          <a:p>
            <a:pPr marL="0" indent="0">
              <a:buNone/>
            </a:pPr>
            <a:r>
              <a:rPr lang="el-GR" dirty="0" smtClean="0"/>
              <a:t>Ερώτηση</a:t>
            </a:r>
            <a:r>
              <a:rPr lang="en-GB" dirty="0" smtClean="0"/>
              <a:t>:</a:t>
            </a:r>
            <a:r>
              <a:rPr lang="en-US" dirty="0" smtClean="0"/>
              <a:t> </a:t>
            </a:r>
            <a:r>
              <a:rPr lang="el-GR" dirty="0" smtClean="0"/>
              <a:t>Η ανάγκη ερμηνείας αντιστρατεύεται την έννοια της σαφήνειας μιας διάταξης</a:t>
            </a:r>
            <a:r>
              <a:rPr lang="en-GB" dirty="0" smtClean="0"/>
              <a:t>; </a:t>
            </a:r>
            <a:r>
              <a:rPr lang="el-GR" dirty="0" smtClean="0"/>
              <a:t>Πως προσεγγίζεται το θέμα</a:t>
            </a:r>
            <a:r>
              <a:rPr lang="en-GB" dirty="0" smtClean="0"/>
              <a:t>;</a:t>
            </a:r>
            <a:endParaRPr lang="el-GR" dirty="0"/>
          </a:p>
        </p:txBody>
      </p:sp>
    </p:spTree>
    <p:extLst>
      <p:ext uri="{BB962C8B-B14F-4D97-AF65-F5344CB8AC3E}">
        <p14:creationId xmlns:p14="http://schemas.microsoft.com/office/powerpoint/2010/main" val="41190330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9448"/>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166884" y="1617258"/>
            <a:ext cx="9601200" cy="4364091"/>
          </a:xfrm>
        </p:spPr>
        <p:txBody>
          <a:bodyPr>
            <a:normAutofit fontScale="92500" lnSpcReduction="20000"/>
          </a:bodyPr>
          <a:lstStyle/>
          <a:p>
            <a:pPr marL="0" indent="0">
              <a:buNone/>
            </a:pPr>
            <a:r>
              <a:rPr lang="el-GR" i="1" dirty="0" smtClean="0"/>
              <a:t>Στη συνέχεια, ο Montesquieu</a:t>
            </a:r>
            <a:r>
              <a:rPr lang="el-GR" i="1" dirty="0"/>
              <a:t>, με μια ορθολογική προσέγγιση, όρισε ποιο θα έπρεπε να είναι το «ύφος της νομικής πράξης», ανέδειξε τη σημασία της </a:t>
            </a:r>
            <a:r>
              <a:rPr lang="el-GR" i="1" u="sng" dirty="0"/>
              <a:t>ορολογίας </a:t>
            </a:r>
            <a:r>
              <a:rPr lang="el-GR" i="1" dirty="0"/>
              <a:t>που χρησιμοποιείται στις νομικές πράξεις και τη </a:t>
            </a:r>
            <a:r>
              <a:rPr lang="el-GR" i="1" u="sng" dirty="0"/>
              <a:t>συνεκτικότητα</a:t>
            </a:r>
            <a:r>
              <a:rPr lang="el-GR" i="1" dirty="0"/>
              <a:t> των αρχών της νομοθεσίας. </a:t>
            </a:r>
            <a:endParaRPr lang="el-GR" i="1" dirty="0" smtClean="0"/>
          </a:p>
          <a:p>
            <a:pPr marL="0" indent="0">
              <a:buNone/>
            </a:pPr>
            <a:r>
              <a:rPr lang="el-GR" i="1" dirty="0" smtClean="0"/>
              <a:t>Ο Montesquieu αναφέρθηκε </a:t>
            </a:r>
            <a:r>
              <a:rPr lang="el-GR" i="1" dirty="0"/>
              <a:t>στην </a:t>
            </a:r>
            <a:r>
              <a:rPr lang="el-GR" i="1" u="sng" dirty="0"/>
              <a:t>αδυναμία συμμόρφωσης με τους κανόνες αν οι διατάξεις είναι ακατανόητες</a:t>
            </a:r>
            <a:r>
              <a:rPr lang="el-GR" i="1" dirty="0"/>
              <a:t>. Σε ό,τι αφορά δε την </a:t>
            </a:r>
            <a:r>
              <a:rPr lang="el-GR" i="1" u="sng" dirty="0"/>
              <a:t>τροποποίηση</a:t>
            </a:r>
            <a:r>
              <a:rPr lang="el-GR" i="1" dirty="0"/>
              <a:t> των κανόνων, σημείωσε </a:t>
            </a:r>
            <a:r>
              <a:rPr lang="el-GR" i="1" dirty="0" smtClean="0"/>
              <a:t>ότι, αυτό </a:t>
            </a:r>
            <a:r>
              <a:rPr lang="el-GR" i="1" dirty="0"/>
              <a:t>πρέπει να γίνει με κάθε επισημότητα και </a:t>
            </a:r>
            <a:r>
              <a:rPr lang="el-GR" i="1" u="sng" dirty="0"/>
              <a:t>με τόσες πολλές προφυλάξεις </a:t>
            </a:r>
            <a:r>
              <a:rPr lang="el-GR" i="1" dirty="0"/>
              <a:t>ώστε ο κόσμος να καταλήξει στο συμπέρασμα ότι οι νομικές πράξεις είναι ιερές καθώς χρειάζονται τόσες πολλές διατυπώσεις για να τις ανατρέψουν</a:t>
            </a:r>
            <a:r>
              <a:rPr lang="el-GR" i="1" dirty="0" smtClean="0"/>
              <a:t>». </a:t>
            </a:r>
            <a:endParaRPr lang="el-GR" i="1" dirty="0"/>
          </a:p>
          <a:p>
            <a:pPr marL="0" indent="0">
              <a:buNone/>
            </a:pPr>
            <a:r>
              <a:rPr lang="el-GR" i="1" dirty="0"/>
              <a:t>Ε</a:t>
            </a:r>
            <a:r>
              <a:rPr lang="el-GR" i="1" dirty="0" smtClean="0"/>
              <a:t>πίσης</a:t>
            </a:r>
            <a:r>
              <a:rPr lang="el-GR" i="1" dirty="0"/>
              <a:t>, στο έργο του «Πνεύμα των Νόμων» διατύπωσε μια σειρά αρχών, αναφέροντας, μεταξύ αυτών, την απλότητα και τη συντομία. Υπό αυτό το πρίσμα, οι κανόνες πρέπει </a:t>
            </a:r>
            <a:r>
              <a:rPr lang="el-GR" i="1" dirty="0" smtClean="0"/>
              <a:t>να εκτίθενται </a:t>
            </a:r>
            <a:r>
              <a:rPr lang="el-GR" i="1" dirty="0"/>
              <a:t>με λακωνικό και ακριβή τρόπο ώστε να γίνονται </a:t>
            </a:r>
            <a:r>
              <a:rPr lang="el-GR" i="1" u="sng" dirty="0"/>
              <a:t>κατανοητοί</a:t>
            </a:r>
            <a:r>
              <a:rPr lang="el-GR" i="1" dirty="0"/>
              <a:t> από τους απλούς </a:t>
            </a:r>
            <a:r>
              <a:rPr lang="el-GR" i="1" dirty="0" smtClean="0"/>
              <a:t>ανθρώπους.</a:t>
            </a:r>
          </a:p>
          <a:p>
            <a:pPr marL="0" indent="0">
              <a:buNone/>
            </a:pPr>
            <a:r>
              <a:rPr lang="el-GR" i="1" dirty="0" smtClean="0"/>
              <a:t>Στο πνεύμα των νόμων ευρύτερα, </a:t>
            </a:r>
            <a:r>
              <a:rPr lang="el-GR" i="1" u="sng" dirty="0" smtClean="0"/>
              <a:t>οι εξουσίες αντισταθμίζονται </a:t>
            </a:r>
            <a:r>
              <a:rPr lang="el-GR" i="1" dirty="0" smtClean="0"/>
              <a:t>και </a:t>
            </a:r>
            <a:r>
              <a:rPr lang="el-GR" i="1" u="sng" dirty="0" smtClean="0"/>
              <a:t>οι νόμοι τελεολογούνται</a:t>
            </a:r>
            <a:r>
              <a:rPr lang="el-GR" i="1" dirty="0" smtClean="0"/>
              <a:t>, υπόβαθρο άμεσα συνδεδεμένο με την θέση, τη διαδικασία και την σκοπιμότητα της νομοθέτησης αλλά και τον νομοθετικό σκοπό ως συστατικό της νομοτεχνικής. Σύνδεση με είδη ερμηνείας.</a:t>
            </a:r>
            <a:endParaRPr lang="el-GR" i="1" dirty="0"/>
          </a:p>
        </p:txBody>
      </p:sp>
    </p:spTree>
    <p:extLst>
      <p:ext uri="{BB962C8B-B14F-4D97-AF65-F5344CB8AC3E}">
        <p14:creationId xmlns:p14="http://schemas.microsoft.com/office/powerpoint/2010/main" val="3326342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0863"/>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201003" y="1603611"/>
            <a:ext cx="9601200" cy="3581400"/>
          </a:xfrm>
        </p:spPr>
        <p:txBody>
          <a:bodyPr>
            <a:normAutofit lnSpcReduction="10000"/>
          </a:bodyPr>
          <a:lstStyle/>
          <a:p>
            <a:pPr marL="0" indent="0">
              <a:buNone/>
            </a:pPr>
            <a:r>
              <a:rPr lang="el-GR" i="1" dirty="0"/>
              <a:t>Ο </a:t>
            </a:r>
            <a:r>
              <a:rPr lang="en-GB" i="1" dirty="0" smtClean="0"/>
              <a:t>Jeremy </a:t>
            </a:r>
            <a:r>
              <a:rPr lang="el-GR" i="1" dirty="0" smtClean="0"/>
              <a:t>Bentham</a:t>
            </a:r>
            <a:r>
              <a:rPr lang="en-GB" i="1" dirty="0" smtClean="0"/>
              <a:t>, </a:t>
            </a:r>
            <a:r>
              <a:rPr lang="el-GR" i="1" dirty="0" smtClean="0"/>
              <a:t>στο </a:t>
            </a:r>
            <a:r>
              <a:rPr lang="el-GR" i="1" dirty="0"/>
              <a:t>έργο του </a:t>
            </a:r>
            <a:r>
              <a:rPr lang="el-GR" i="1" dirty="0" smtClean="0"/>
              <a:t>«Εισαγωγή </a:t>
            </a:r>
            <a:r>
              <a:rPr lang="el-GR" i="1" dirty="0"/>
              <a:t>στις αρχές της ηθικής και της </a:t>
            </a:r>
            <a:r>
              <a:rPr lang="el-GR" i="1" dirty="0" smtClean="0"/>
              <a:t>νομοθεσίας (1789)», </a:t>
            </a:r>
            <a:r>
              <a:rPr lang="el-GR" i="1" dirty="0"/>
              <a:t>αναφέρθηκε στους γλωσσικούς κανόνες σύνθεσης νομικών πράξεων, καθώς και στους κανόνες της εσωτερικής δομής τους. </a:t>
            </a:r>
          </a:p>
          <a:p>
            <a:pPr marL="0" indent="0">
              <a:buNone/>
            </a:pPr>
            <a:r>
              <a:rPr lang="el-GR" i="1" dirty="0"/>
              <a:t>Επεσήμανε, μάλιστα, ότι είναι απαραίτητο κατά τη σύνταξη κωδίκων να λαμβάνονται υπόψη οι αρχές της απλότητας, σαφήνειας και της δυνατότητας κατανόησης από τους </a:t>
            </a:r>
            <a:r>
              <a:rPr lang="el-GR" i="1" dirty="0" smtClean="0"/>
              <a:t>αποδέκτες</a:t>
            </a:r>
            <a:r>
              <a:rPr lang="en-GB" i="1" dirty="0" smtClean="0"/>
              <a:t>.</a:t>
            </a:r>
            <a:endParaRPr lang="el-GR" i="1" dirty="0" smtClean="0"/>
          </a:p>
          <a:p>
            <a:pPr marL="0" indent="0">
              <a:buNone/>
            </a:pPr>
            <a:r>
              <a:rPr lang="el-GR" i="1" dirty="0" smtClean="0"/>
              <a:t>Γενικότερα, η προσέγγιση του ‘νομικού’ </a:t>
            </a:r>
            <a:r>
              <a:rPr lang="en-GB" i="1" dirty="0" smtClean="0"/>
              <a:t>Bentham</a:t>
            </a:r>
            <a:r>
              <a:rPr lang="el-GR" i="1" dirty="0" smtClean="0"/>
              <a:t> ως προς την ποιότητα της νομοθεσίας πρέπει να τεθεί και στην ευρύτερη φιλοσοφική του</a:t>
            </a:r>
            <a:r>
              <a:rPr lang="el-GR" i="1" u="sng" dirty="0"/>
              <a:t> </a:t>
            </a:r>
            <a:r>
              <a:rPr lang="el-GR" i="1" dirty="0" smtClean="0"/>
              <a:t>αντίληψη, ως ιδρυτή του σύγχρονου ωφελιμισμού.</a:t>
            </a:r>
            <a:r>
              <a:rPr lang="el-GR" i="1" dirty="0"/>
              <a:t> Ο ωφελιμισμός είναι  </a:t>
            </a:r>
            <a:r>
              <a:rPr lang="el-GR" i="1" dirty="0" smtClean="0"/>
              <a:t>συνεπειοκρατική θεωρία </a:t>
            </a:r>
            <a:r>
              <a:rPr lang="el-GR" i="1" dirty="0"/>
              <a:t>που διαχωρίζεται από τις αρεταϊκές και τις </a:t>
            </a:r>
            <a:r>
              <a:rPr lang="el-GR" i="1" dirty="0" smtClean="0"/>
              <a:t>δεοντολογικές ηθικές θεωρίες.</a:t>
            </a:r>
          </a:p>
          <a:p>
            <a:pPr marL="0" indent="0">
              <a:buNone/>
            </a:pPr>
            <a:r>
              <a:rPr lang="el-GR" i="1" dirty="0" smtClean="0"/>
              <a:t> </a:t>
            </a:r>
          </a:p>
        </p:txBody>
      </p:sp>
    </p:spTree>
    <p:extLst>
      <p:ext uri="{BB962C8B-B14F-4D97-AF65-F5344CB8AC3E}">
        <p14:creationId xmlns:p14="http://schemas.microsoft.com/office/powerpoint/2010/main" val="4039128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36864" y="498022"/>
            <a:ext cx="9601200" cy="693964"/>
          </a:xfrm>
        </p:spPr>
        <p:txBody>
          <a:bodyPr>
            <a:normAutofit fontScale="90000"/>
          </a:bodyPr>
          <a:lstStyle/>
          <a:p>
            <a:pPr algn="ctr"/>
            <a:r>
              <a:rPr lang="el-GR" sz="3200" i="1" dirty="0" smtClean="0"/>
              <a:t>ΕΙΣΑΓΩΓΙΚΕΣ </a:t>
            </a:r>
            <a:r>
              <a:rPr lang="el-GR" sz="3200" i="1" dirty="0"/>
              <a:t>ΠΑΡΑΤΗΡΗΣΕΙΣ</a:t>
            </a:r>
            <a:r>
              <a:rPr lang="el-GR" i="1" dirty="0"/>
              <a:t/>
            </a:r>
            <a:br>
              <a:rPr lang="el-GR" i="1" dirty="0"/>
            </a:br>
            <a:endParaRPr lang="el-GR" dirty="0"/>
          </a:p>
        </p:txBody>
      </p:sp>
      <p:sp>
        <p:nvSpPr>
          <p:cNvPr id="3" name="Θέση περιεχομένου 2"/>
          <p:cNvSpPr>
            <a:spLocks noGrp="1"/>
          </p:cNvSpPr>
          <p:nvPr>
            <p:ph idx="1"/>
          </p:nvPr>
        </p:nvSpPr>
        <p:spPr>
          <a:xfrm>
            <a:off x="1232807" y="1461407"/>
            <a:ext cx="9601200" cy="3641272"/>
          </a:xfrm>
        </p:spPr>
        <p:txBody>
          <a:bodyPr/>
          <a:lstStyle/>
          <a:p>
            <a:pPr>
              <a:buFont typeface="Wingdings" panose="05000000000000000000" pitchFamily="2" charset="2"/>
              <a:buChar char="Ø"/>
            </a:pPr>
            <a:r>
              <a:rPr lang="el-GR" i="1" dirty="0" smtClean="0"/>
              <a:t>Δίκαιο (Έννοια, Ιστορία και Εξέλιξη, Σπουδαιότητα)</a:t>
            </a:r>
            <a:r>
              <a:rPr lang="el-GR" i="1" dirty="0"/>
              <a:t> </a:t>
            </a:r>
            <a:endParaRPr lang="el-GR" i="1" dirty="0" smtClean="0"/>
          </a:p>
          <a:p>
            <a:pPr>
              <a:buFont typeface="Wingdings" panose="05000000000000000000" pitchFamily="2" charset="2"/>
              <a:buChar char="Ø"/>
            </a:pPr>
            <a:r>
              <a:rPr lang="el-GR" i="1" dirty="0" smtClean="0"/>
              <a:t>Ποιος θέτει το δίκαιο- Πως εξασφαλίζεται η τήρησή του (Μετάβαση από τις φεουδαρχίες στα έθνη-κράτη και από το φυσικό στο συνταγματικό-θετικό δίκαιο και το κράτος δικαίου, Κρατικη Εξουσια- Οργανωση Εξουσιων-δημοκρατικα Πολιτευματα- Δημόσιο </a:t>
            </a:r>
            <a:r>
              <a:rPr lang="el-GR" i="1" dirty="0"/>
              <a:t>Δίκαιο, Σχέση με κοινωνία και ατομικά </a:t>
            </a:r>
            <a:r>
              <a:rPr lang="el-GR" i="1" dirty="0" smtClean="0"/>
              <a:t>δικαιώματα, Έλεγχος Συνταγματικοτητας, Συνεπειες Μη Τηρησης, νέες μεταμοντέρνες προσεγγίσεις του δικαίου).</a:t>
            </a:r>
            <a:endParaRPr lang="el-GR" i="1" dirty="0"/>
          </a:p>
          <a:p>
            <a:pPr marL="0" indent="0">
              <a:buNone/>
            </a:pPr>
            <a:endParaRPr lang="el-GR" dirty="0" smtClean="0"/>
          </a:p>
          <a:p>
            <a:pPr marL="0" indent="0">
              <a:buNone/>
            </a:pPr>
            <a:endParaRPr lang="el-GR" dirty="0"/>
          </a:p>
        </p:txBody>
      </p:sp>
    </p:spTree>
    <p:extLst>
      <p:ext uri="{BB962C8B-B14F-4D97-AF65-F5344CB8AC3E}">
        <p14:creationId xmlns:p14="http://schemas.microsoft.com/office/powerpoint/2010/main" val="16536985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33567"/>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262418" y="1583141"/>
            <a:ext cx="9601200" cy="3581400"/>
          </a:xfrm>
        </p:spPr>
        <p:txBody>
          <a:bodyPr>
            <a:normAutofit/>
          </a:bodyPr>
          <a:lstStyle/>
          <a:p>
            <a:pPr>
              <a:buFont typeface="Wingdings" panose="05000000000000000000" pitchFamily="2" charset="2"/>
              <a:buChar char="Ø"/>
            </a:pPr>
            <a:r>
              <a:rPr lang="el-GR" i="1" dirty="0"/>
              <a:t>Δεύτερο στάδιο της ανάπτυξης του δόγματος της νομικής τεχνικής</a:t>
            </a:r>
            <a:r>
              <a:rPr lang="en-GB" i="1" dirty="0"/>
              <a:t>:</a:t>
            </a:r>
            <a:r>
              <a:rPr lang="el-GR" i="1" dirty="0"/>
              <a:t> αρχές του 19ου αιώνα έως τις αρχές του 20ού αιώνα. </a:t>
            </a:r>
          </a:p>
          <a:p>
            <a:pPr marL="0" indent="0">
              <a:buNone/>
            </a:pPr>
            <a:r>
              <a:rPr lang="el-GR" i="1" dirty="0" smtClean="0"/>
              <a:t>Το </a:t>
            </a:r>
            <a:r>
              <a:rPr lang="el-GR" i="1" dirty="0"/>
              <a:t>δεύτερο στάδιο της ανάπτυξης της νομικής τεχνικής χαρακτηρίζεται από την ανάπτυξη των νομικών και τεχνικών απαιτήσεων που τίθενται για τη σύνθεση της νομικής πράξης καθώς και ορισμένων άλλων τύπων νομικής δραστηριότητας, η οποία ασχολείται με τη νομική πράξη, για παράδειγμα, την τεχνική συστηματοποίησης. </a:t>
            </a:r>
          </a:p>
          <a:p>
            <a:pPr marL="0" indent="0">
              <a:buNone/>
            </a:pPr>
            <a:r>
              <a:rPr lang="el-GR" i="1" dirty="0"/>
              <a:t>Η ώθηση της ανάπτυξης νομικής τεχνικής συντελέστηκε στην περίοδο που διήρκεσε από τις αρχές του 19ου αιώνα έως τις αρχές του 20ού αιώνα. </a:t>
            </a:r>
            <a:r>
              <a:rPr lang="el-GR" i="1" dirty="0" smtClean="0"/>
              <a:t>Κατά </a:t>
            </a:r>
            <a:r>
              <a:rPr lang="el-GR" i="1" dirty="0"/>
              <a:t>τη διάρκεια αυτής της περιόδου, μπορούμε να μιλήσουμε για τη μετάβαση σε μια </a:t>
            </a:r>
            <a:r>
              <a:rPr lang="el-GR" i="1" u="sng" dirty="0"/>
              <a:t>συστημική μελέτη του νομικού φαινομένου</a:t>
            </a:r>
            <a:r>
              <a:rPr lang="el-GR" i="1" dirty="0"/>
              <a:t>, η οποία έγινε ανεξάρτητο αντικείμενο έρευνας. </a:t>
            </a:r>
          </a:p>
        </p:txBody>
      </p:sp>
    </p:spTree>
    <p:extLst>
      <p:ext uri="{BB962C8B-B14F-4D97-AF65-F5344CB8AC3E}">
        <p14:creationId xmlns:p14="http://schemas.microsoft.com/office/powerpoint/2010/main" val="23576346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7215"/>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180531" y="1433015"/>
            <a:ext cx="9601200" cy="3581400"/>
          </a:xfrm>
        </p:spPr>
        <p:txBody>
          <a:bodyPr>
            <a:normAutofit/>
          </a:bodyPr>
          <a:lstStyle/>
          <a:p>
            <a:pPr marL="0" indent="0">
              <a:buNone/>
            </a:pPr>
            <a:r>
              <a:rPr lang="el-GR" i="1" dirty="0" smtClean="0"/>
              <a:t>Η δεύτερη περίοδος ξεκίνησε </a:t>
            </a:r>
            <a:r>
              <a:rPr lang="el-GR" i="1" dirty="0"/>
              <a:t>στις αρχές του 19ου αιώνα, με εναρκτήριο γεγονός την ειδική έκδοση «Νομική τεχνική», </a:t>
            </a:r>
            <a:r>
              <a:rPr lang="el-GR" i="1" dirty="0" smtClean="0"/>
              <a:t>από </a:t>
            </a:r>
            <a:r>
              <a:rPr lang="el-GR" i="1" dirty="0"/>
              <a:t>τον Γερμανό επιστήμονα Rudolf Von </a:t>
            </a:r>
            <a:r>
              <a:rPr lang="el-GR" i="1" dirty="0" smtClean="0"/>
              <a:t>Jhering</a:t>
            </a:r>
            <a:r>
              <a:rPr lang="en-GB" i="1" dirty="0" smtClean="0"/>
              <a:t>.</a:t>
            </a:r>
            <a:r>
              <a:rPr lang="el-GR" i="1" dirty="0" smtClean="0"/>
              <a:t> </a:t>
            </a:r>
          </a:p>
          <a:p>
            <a:pPr marL="0" indent="0">
              <a:buNone/>
            </a:pPr>
            <a:r>
              <a:rPr lang="el-GR" i="1" dirty="0"/>
              <a:t>Ο Jhering ταξινόμησε τους </a:t>
            </a:r>
            <a:r>
              <a:rPr lang="el-GR" i="1" dirty="0" smtClean="0"/>
              <a:t>κανόνες </a:t>
            </a:r>
            <a:r>
              <a:rPr lang="el-GR" i="1" dirty="0"/>
              <a:t>της νομοθετικής </a:t>
            </a:r>
            <a:r>
              <a:rPr lang="el-GR" i="1" dirty="0" smtClean="0"/>
              <a:t>τεχνικής</a:t>
            </a:r>
            <a:r>
              <a:rPr lang="en-GB" i="1" dirty="0" smtClean="0"/>
              <a:t> </a:t>
            </a:r>
            <a:r>
              <a:rPr lang="el-GR" i="1" dirty="0" smtClean="0"/>
              <a:t>που κληρονομήθηκαν στην εποχή του, </a:t>
            </a:r>
            <a:r>
              <a:rPr lang="el-GR" i="1" dirty="0"/>
              <a:t>ανέλυσε διεξοδικά πολλούς από αυτούς και </a:t>
            </a:r>
            <a:r>
              <a:rPr lang="el-GR" i="1" u="sng" dirty="0"/>
              <a:t>πρότεινε μερικούς νέους κανόνες για τη σύνταξη νομικών πράξεων. </a:t>
            </a:r>
          </a:p>
          <a:p>
            <a:pPr marL="0" indent="0">
              <a:buNone/>
            </a:pPr>
            <a:r>
              <a:rPr lang="el-GR" i="1" dirty="0"/>
              <a:t>Ο ίδιος </a:t>
            </a:r>
            <a:r>
              <a:rPr lang="el-GR" i="1" dirty="0" smtClean="0"/>
              <a:t>θεώρησε </a:t>
            </a:r>
            <a:r>
              <a:rPr lang="el-GR" i="1" dirty="0"/>
              <a:t>τη νομική τεχνική ως μέσο ερμηνείας των κοινωνικών αναγκών στη γλώσσα της νομικής </a:t>
            </a:r>
            <a:r>
              <a:rPr lang="el-GR" i="1" dirty="0" smtClean="0"/>
              <a:t>πράξης (μετάφραση), </a:t>
            </a:r>
            <a:r>
              <a:rPr lang="el-GR" i="1" dirty="0"/>
              <a:t>συνθέτοντας υποχρεωτικούς κανόνες που στοχεύουν στη διατήρηση της τάξης στην </a:t>
            </a:r>
            <a:r>
              <a:rPr lang="el-GR" i="1" dirty="0" smtClean="0"/>
              <a:t>κοινωνία</a:t>
            </a:r>
            <a:r>
              <a:rPr lang="en-GB" i="1" dirty="0" smtClean="0"/>
              <a:t> (</a:t>
            </a:r>
            <a:r>
              <a:rPr lang="el-GR" i="1" dirty="0" smtClean="0"/>
              <a:t>με εξαναγκασμό, επιβραβεύσεις και καθήκοντα). </a:t>
            </a:r>
            <a:r>
              <a:rPr lang="el-GR" i="1" dirty="0"/>
              <a:t>Η </a:t>
            </a:r>
            <a:r>
              <a:rPr lang="el-GR" i="1" u="sng" dirty="0" err="1"/>
              <a:t>θετικοποίηση</a:t>
            </a:r>
            <a:r>
              <a:rPr lang="el-GR" i="1" u="sng" dirty="0"/>
              <a:t>, </a:t>
            </a:r>
            <a:r>
              <a:rPr lang="el-GR" i="1" dirty="0"/>
              <a:t>δηλαδή μια διαδικασία δημιουργίας θετικού (γραπτού) νόμου, και η </a:t>
            </a:r>
            <a:r>
              <a:rPr lang="el-GR" i="1" u="sng" dirty="0"/>
              <a:t>επικοινωνία </a:t>
            </a:r>
            <a:r>
              <a:rPr lang="el-GR" i="1" dirty="0"/>
              <a:t>είναι τα αναπόσπαστα μέρη της νομικής δραστηριότητας, που καθορίζουν την αποτελεσματικότητά της. </a:t>
            </a:r>
          </a:p>
        </p:txBody>
      </p:sp>
    </p:spTree>
    <p:extLst>
      <p:ext uri="{BB962C8B-B14F-4D97-AF65-F5344CB8AC3E}">
        <p14:creationId xmlns:p14="http://schemas.microsoft.com/office/powerpoint/2010/main" val="39412335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23833" y="549323"/>
            <a:ext cx="9601200" cy="733567"/>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207826" y="1630908"/>
            <a:ext cx="9601200" cy="5227092"/>
          </a:xfrm>
        </p:spPr>
        <p:txBody>
          <a:bodyPr>
            <a:normAutofit fontScale="92500" lnSpcReduction="10000"/>
          </a:bodyPr>
          <a:lstStyle/>
          <a:p>
            <a:pPr>
              <a:buFont typeface="Wingdings" panose="05000000000000000000" pitchFamily="2" charset="2"/>
              <a:buChar char="Ø"/>
            </a:pPr>
            <a:r>
              <a:rPr lang="el-GR" i="1" dirty="0" smtClean="0"/>
              <a:t>Τρίτο </a:t>
            </a:r>
            <a:r>
              <a:rPr lang="el-GR" i="1" dirty="0"/>
              <a:t>στάδιο της ανάπτυξης του δόγματος της νομικής τεχνικής</a:t>
            </a:r>
            <a:r>
              <a:rPr lang="en-GB" i="1" dirty="0"/>
              <a:t>: </a:t>
            </a:r>
            <a:r>
              <a:rPr lang="el-GR" i="1" dirty="0" smtClean="0"/>
              <a:t>αρχές 20</a:t>
            </a:r>
            <a:r>
              <a:rPr lang="el-GR" i="1" baseline="30000" dirty="0" smtClean="0"/>
              <a:t>ου</a:t>
            </a:r>
            <a:r>
              <a:rPr lang="el-GR" i="1" dirty="0" smtClean="0"/>
              <a:t> αιώνα-σημερα.</a:t>
            </a:r>
          </a:p>
          <a:p>
            <a:pPr marL="0" indent="0">
              <a:buNone/>
            </a:pPr>
            <a:r>
              <a:rPr lang="el-GR" i="1" dirty="0" smtClean="0"/>
              <a:t>Το </a:t>
            </a:r>
            <a:r>
              <a:rPr lang="el-GR" i="1" dirty="0"/>
              <a:t>τρίτο βήμα της ανάπτυξης της νομικής τεχνικής ξεκίνησε στις αρχές του 20ου αιώνα και ασχολήθηκε με την ενεργό έρευνα στην τεχνική και </a:t>
            </a:r>
            <a:r>
              <a:rPr lang="el-GR" i="1" dirty="0" smtClean="0"/>
              <a:t>στην </a:t>
            </a:r>
            <a:r>
              <a:rPr lang="el-GR" i="1" dirty="0"/>
              <a:t>επεξεργασία πολλών επιμέρους </a:t>
            </a:r>
            <a:r>
              <a:rPr lang="el-GR" i="1" dirty="0" smtClean="0"/>
              <a:t>τεχνικών,</a:t>
            </a:r>
          </a:p>
          <a:p>
            <a:pPr marL="0" indent="0">
              <a:buNone/>
            </a:pPr>
            <a:r>
              <a:rPr lang="el-GR" i="1" dirty="0" smtClean="0"/>
              <a:t>Ο </a:t>
            </a:r>
            <a:r>
              <a:rPr lang="el-GR" i="1" dirty="0"/>
              <a:t>Γάλλος νομικός </a:t>
            </a:r>
            <a:r>
              <a:rPr lang="en-GB" i="1" dirty="0" smtClean="0"/>
              <a:t>P. </a:t>
            </a:r>
            <a:r>
              <a:rPr lang="el-GR" i="1" dirty="0" smtClean="0"/>
              <a:t>Sandevoir διέκρινε </a:t>
            </a:r>
            <a:r>
              <a:rPr lang="el-GR" i="1" dirty="0"/>
              <a:t>την ευρέως ληφθείσα νομική τεχνική ως σύνολο εργαλείων και μεθόδων, που επιτρέπει στις κυβερνητικές πολιτικές να μετατραπούν σε νομικούς κανόνες και να υλοποιηθούν μέσω αυτής της μετατροπής τους. </a:t>
            </a:r>
            <a:endParaRPr lang="el-GR" i="1" dirty="0" smtClean="0"/>
          </a:p>
          <a:p>
            <a:pPr marL="0" indent="0">
              <a:buNone/>
            </a:pPr>
            <a:r>
              <a:rPr lang="el-GR" i="1" dirty="0" smtClean="0"/>
              <a:t>Ο </a:t>
            </a:r>
            <a:r>
              <a:rPr lang="en-US" i="1" dirty="0" smtClean="0"/>
              <a:t>William Friedman</a:t>
            </a:r>
            <a:r>
              <a:rPr lang="en-GB" i="1" dirty="0" smtClean="0"/>
              <a:t> </a:t>
            </a:r>
            <a:r>
              <a:rPr lang="el-GR" i="1" dirty="0" smtClean="0"/>
              <a:t>θεωρεί ότι οι </a:t>
            </a:r>
            <a:r>
              <a:rPr lang="el-GR" i="1" dirty="0"/>
              <a:t>νομικοί που δημιουργούν κανόνες ήταν πάντα σε θέση να βελτιώσουν τη νομική πράξη χειριζόμενοι επιδέξια τη νομική </a:t>
            </a:r>
            <a:r>
              <a:rPr lang="el-GR" i="1" dirty="0" smtClean="0"/>
              <a:t>τεχνική</a:t>
            </a:r>
            <a:r>
              <a:rPr lang="el-GR" i="1" dirty="0"/>
              <a:t> </a:t>
            </a:r>
            <a:r>
              <a:rPr lang="el-GR" i="1" dirty="0" smtClean="0"/>
              <a:t>και δίνει έμφαση στην αναζήτηση επιστημονικής αιτιολόγησης.</a:t>
            </a:r>
          </a:p>
          <a:p>
            <a:pPr marL="0" indent="0">
              <a:buNone/>
            </a:pPr>
            <a:r>
              <a:rPr lang="el-GR" i="1" dirty="0" smtClean="0"/>
              <a:t>Η νομοτεχνική ταλαντεύεται μεταξύ τεχνικής και επιστήμης. Ως επιστήμη αρχίζει να αυτονομείται και να ταυτίζεται με την καλή νομοθέτηση, η οποία φαίνεται να αρχίζει να ταυτίζεται θεωρητικά με την νομοπαρασκευή στο σύνολό της (ως </a:t>
            </a:r>
            <a:r>
              <a:rPr lang="en-GB" i="1" dirty="0" smtClean="0"/>
              <a:t>‘better regulation’</a:t>
            </a:r>
            <a:r>
              <a:rPr lang="el-GR" i="1" dirty="0" smtClean="0"/>
              <a:t> δηλαδή κι όχι απλώς ως </a:t>
            </a:r>
            <a:r>
              <a:rPr lang="en-GB" i="1" dirty="0" smtClean="0"/>
              <a:t>‘better </a:t>
            </a:r>
            <a:r>
              <a:rPr lang="en-GB" i="1" dirty="0" err="1" smtClean="0"/>
              <a:t>lawmaking</a:t>
            </a:r>
            <a:r>
              <a:rPr lang="en-GB" i="1" dirty="0" smtClean="0"/>
              <a:t>’)</a:t>
            </a:r>
            <a:r>
              <a:rPr lang="el-GR" i="1" dirty="0" smtClean="0"/>
              <a:t>.</a:t>
            </a:r>
          </a:p>
          <a:p>
            <a:pPr marL="0" indent="0">
              <a:buNone/>
            </a:pPr>
            <a:r>
              <a:rPr lang="el-GR" i="1" dirty="0" smtClean="0"/>
              <a:t>Ως καλή νομοθέτηση,</a:t>
            </a:r>
            <a:r>
              <a:rPr lang="en-GB" i="1" dirty="0" smtClean="0"/>
              <a:t> </a:t>
            </a:r>
            <a:r>
              <a:rPr lang="el-GR" i="1" dirty="0" smtClean="0"/>
              <a:t>η νομοτεχνική ταυτίζεται με το αντικείμενο και με το σκοπό της, υπερσκελίζοντας την έννοιά της ως διαδικασίας</a:t>
            </a:r>
            <a:r>
              <a:rPr lang="el-GR" i="1" dirty="0"/>
              <a:t> </a:t>
            </a:r>
            <a:r>
              <a:rPr lang="el-GR" i="1" dirty="0" smtClean="0"/>
              <a:t>=ποιοτική αναβάθμιση της έννοιας.</a:t>
            </a:r>
            <a:endParaRPr lang="el-GR" i="1" dirty="0"/>
          </a:p>
        </p:txBody>
      </p:sp>
    </p:spTree>
    <p:extLst>
      <p:ext uri="{BB962C8B-B14F-4D97-AF65-F5344CB8AC3E}">
        <p14:creationId xmlns:p14="http://schemas.microsoft.com/office/powerpoint/2010/main" val="15202024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38033"/>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139588" y="1542197"/>
            <a:ext cx="9601200" cy="3581400"/>
          </a:xfrm>
        </p:spPr>
        <p:txBody>
          <a:bodyPr>
            <a:normAutofit lnSpcReduction="10000"/>
          </a:bodyPr>
          <a:lstStyle/>
          <a:p>
            <a:pPr marL="0" indent="0">
              <a:buNone/>
            </a:pPr>
            <a:r>
              <a:rPr lang="el-GR" i="1" dirty="0" smtClean="0"/>
              <a:t>Ιδιαίτερη μνεία πρέπει να γίνει για το </a:t>
            </a:r>
            <a:r>
              <a:rPr lang="el-GR" i="1" dirty="0"/>
              <a:t>Αγγλικό ύφος (English style) στην </a:t>
            </a:r>
            <a:r>
              <a:rPr lang="el-GR" i="1" dirty="0" smtClean="0"/>
              <a:t>νομοτεχνική </a:t>
            </a:r>
            <a:r>
              <a:rPr lang="el-GR" i="1" dirty="0"/>
              <a:t>που έχει πάρει εξέχουσα θέση στον 20ο και 21ο αιώνα για τρεις </a:t>
            </a:r>
            <a:r>
              <a:rPr lang="el-GR" i="1" dirty="0" smtClean="0"/>
              <a:t>λόγους:</a:t>
            </a:r>
          </a:p>
          <a:p>
            <a:pPr marL="0" indent="0">
              <a:buNone/>
            </a:pPr>
            <a:r>
              <a:rPr lang="el-GR" i="1" dirty="0" smtClean="0"/>
              <a:t>1. σαν </a:t>
            </a:r>
            <a:r>
              <a:rPr lang="el-GR" i="1" dirty="0"/>
              <a:t>αποικιακό κληροδότημα</a:t>
            </a:r>
          </a:p>
          <a:p>
            <a:pPr marL="0" indent="0">
              <a:buNone/>
            </a:pPr>
            <a:r>
              <a:rPr lang="el-GR" i="1" dirty="0"/>
              <a:t>Η Βρετανική αυτοκρατορία είχε φτάσει να κατέχει το 25% του πλανήτη! Σε όλο το </a:t>
            </a:r>
            <a:r>
              <a:rPr lang="el-GR" i="1" dirty="0" smtClean="0"/>
              <a:t>εύρος </a:t>
            </a:r>
            <a:r>
              <a:rPr lang="el-GR" i="1" dirty="0"/>
              <a:t>της αυτοκρατορίας η Βρετανία είχε εξάγει το δικό της μοντέλο. Ήταν </a:t>
            </a:r>
            <a:r>
              <a:rPr lang="el-GR" i="1" dirty="0" smtClean="0"/>
              <a:t>αναμενόμενο λοιπόν</a:t>
            </a:r>
            <a:r>
              <a:rPr lang="el-GR" i="1" dirty="0"/>
              <a:t>, ότι οι αποικίες ακόμα και μετά την απελευθέρωσή τους θα συνέχιζαν να </a:t>
            </a:r>
            <a:r>
              <a:rPr lang="el-GR" i="1" dirty="0" smtClean="0"/>
              <a:t>έχουν το </a:t>
            </a:r>
            <a:r>
              <a:rPr lang="el-GR" i="1" dirty="0"/>
              <a:t>Βρετανικό μοντέλο δημόσιας διοίκησης καθώς και το Αγγλοσαξονικό </a:t>
            </a:r>
            <a:r>
              <a:rPr lang="el-GR" i="1" dirty="0" smtClean="0"/>
              <a:t>δίκαιο </a:t>
            </a:r>
            <a:r>
              <a:rPr lang="el-GR" i="1" dirty="0"/>
              <a:t>ή </a:t>
            </a:r>
            <a:r>
              <a:rPr lang="el-GR" i="1" dirty="0" smtClean="0"/>
              <a:t>Κοινό Δίκαιο </a:t>
            </a:r>
            <a:r>
              <a:rPr lang="el-GR" i="1" dirty="0"/>
              <a:t>(από το Common Law) – όπως άλλωστε και έκαναν. Ακόμα και στον τομέα </a:t>
            </a:r>
            <a:r>
              <a:rPr lang="el-GR" i="1" dirty="0" smtClean="0"/>
              <a:t>της νομοτεχνικής </a:t>
            </a:r>
            <a:r>
              <a:rPr lang="el-GR" i="1" dirty="0"/>
              <a:t>ήταν προφανές ότι τον πρώτο λόγο θα είχε η Βρετανική </a:t>
            </a:r>
            <a:r>
              <a:rPr lang="el-GR" i="1" dirty="0" smtClean="0"/>
              <a:t>επιρροή.</a:t>
            </a:r>
          </a:p>
          <a:p>
            <a:pPr marL="0" indent="0">
              <a:buNone/>
            </a:pPr>
            <a:r>
              <a:rPr lang="el-GR" i="1" dirty="0" smtClean="0"/>
              <a:t>2. επειδή </a:t>
            </a:r>
            <a:r>
              <a:rPr lang="el-GR" i="1" dirty="0"/>
              <a:t>τα τελευταία χρόνια οι ΗΠΑ έχουν δημιουργήσει τη δική τους </a:t>
            </a:r>
            <a:r>
              <a:rPr lang="el-GR" i="1" dirty="0" smtClean="0"/>
              <a:t>μεθοδολογία στην νομοτεχνική.</a:t>
            </a:r>
            <a:endParaRPr lang="el-GR" i="1" dirty="0"/>
          </a:p>
        </p:txBody>
      </p:sp>
    </p:spTree>
    <p:extLst>
      <p:ext uri="{BB962C8B-B14F-4D97-AF65-F5344CB8AC3E}">
        <p14:creationId xmlns:p14="http://schemas.microsoft.com/office/powerpoint/2010/main" val="39661635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6272"/>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180532" y="1555844"/>
            <a:ext cx="9601200" cy="3581400"/>
          </a:xfrm>
        </p:spPr>
        <p:txBody>
          <a:bodyPr>
            <a:normAutofit lnSpcReduction="10000"/>
          </a:bodyPr>
          <a:lstStyle/>
          <a:p>
            <a:pPr marL="0" indent="0">
              <a:buNone/>
            </a:pPr>
            <a:r>
              <a:rPr lang="el-GR" i="1" dirty="0"/>
              <a:t>Μέχρι τα τέλη του 19ου αιώνα η συγγραφή νομοθεσίας στην Αγγλία ήταν «προνόμιο» </a:t>
            </a:r>
            <a:r>
              <a:rPr lang="el-GR" i="1" dirty="0" smtClean="0"/>
              <a:t>ολίγων </a:t>
            </a:r>
            <a:r>
              <a:rPr lang="el-GR" i="1" dirty="0"/>
              <a:t>και εκλεκτών δικηγόρων (Βarristers) οι οποίοι δούλευαν σχεδόν αποκλειστικά </a:t>
            </a:r>
            <a:r>
              <a:rPr lang="el-GR" i="1" dirty="0" smtClean="0"/>
              <a:t>για συγκεκριμένα </a:t>
            </a:r>
            <a:r>
              <a:rPr lang="el-GR" i="1" dirty="0"/>
              <a:t>υπουργεία. Οι δικηγόροι αυτοί είχαν μια πολύ στενή σχέση με το </a:t>
            </a:r>
            <a:r>
              <a:rPr lang="el-GR" i="1" dirty="0" smtClean="0"/>
              <a:t>υπουργείο </a:t>
            </a:r>
            <a:r>
              <a:rPr lang="el-GR" i="1" dirty="0"/>
              <a:t>και αυτό τους έδινε τη δυνατότητα να γράφουν νομοσχέδια με «ίδιον» ύφος. </a:t>
            </a:r>
            <a:r>
              <a:rPr lang="el-GR" i="1" dirty="0" smtClean="0"/>
              <a:t>Για παράδειγμα</a:t>
            </a:r>
            <a:r>
              <a:rPr lang="el-GR" i="1" dirty="0"/>
              <a:t>, μερικά νομοσχέδια είχαν ορισμούς ενώ νομοσχέδια από άλλα υπουργεία </a:t>
            </a:r>
            <a:r>
              <a:rPr lang="el-GR" i="1" dirty="0" smtClean="0"/>
              <a:t>δεν είχαν </a:t>
            </a:r>
            <a:r>
              <a:rPr lang="el-GR" i="1" dirty="0"/>
              <a:t>ή είχαν ορισμούς στην αρχή ενώ σε άλλα νομοσχέδια οι ορισμοί ήταν στο τέλος</a:t>
            </a:r>
            <a:r>
              <a:rPr lang="el-GR" i="1" dirty="0" smtClean="0"/>
              <a:t>.</a:t>
            </a:r>
          </a:p>
          <a:p>
            <a:pPr marL="0" indent="0">
              <a:buNone/>
            </a:pPr>
            <a:r>
              <a:rPr lang="el-GR" i="1" dirty="0"/>
              <a:t>Η τακτική αυτή άρχισε να δημιουργεί και πρακτικά προβλήματα ακόμα και σε δικαστές που συχνά δεν ήταν σίγουροι πως να ερμηνεύσουν και κατ’ επέκταση πως να εφαρμόσουν το νόμο. Έτσι το 1869 η Αγγλική κυβέρνηση πήρε την απόφαση </a:t>
            </a:r>
            <a:r>
              <a:rPr lang="el-GR" i="1" u="sng" dirty="0"/>
              <a:t>να αλλάξει το σύστημα συγγραφής νομοθεσίας</a:t>
            </a:r>
            <a:r>
              <a:rPr lang="el-GR" i="1" dirty="0"/>
              <a:t> και δημιούργησε το Γραφείο Συμβούλου του Κοινοβουλίου </a:t>
            </a:r>
            <a:r>
              <a:rPr lang="en-US" i="1" dirty="0"/>
              <a:t>(Parliamentary Counsel’s Office) </a:t>
            </a:r>
            <a:r>
              <a:rPr lang="el-GR" i="1" dirty="0"/>
              <a:t>με Πρώτο Σύμβουλο (</a:t>
            </a:r>
            <a:r>
              <a:rPr lang="en-US" i="1" dirty="0"/>
              <a:t>First Parliamentary Counsel) </a:t>
            </a:r>
            <a:r>
              <a:rPr lang="el-GR" i="1" dirty="0"/>
              <a:t>τον Henry Thring.</a:t>
            </a:r>
          </a:p>
        </p:txBody>
      </p:sp>
    </p:spTree>
    <p:extLst>
      <p:ext uri="{BB962C8B-B14F-4D97-AF65-F5344CB8AC3E}">
        <p14:creationId xmlns:p14="http://schemas.microsoft.com/office/powerpoint/2010/main" val="41507942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83442"/>
          </a:xfrm>
        </p:spPr>
        <p:txBody>
          <a:bodyPr>
            <a:normAutofit/>
          </a:bodyPr>
          <a:lstStyle/>
          <a:p>
            <a:pPr algn="ctr"/>
            <a:r>
              <a:rPr lang="el-GR" sz="3200" dirty="0"/>
              <a:t>Νομοτεχνική</a:t>
            </a:r>
            <a:r>
              <a:rPr lang="en-GB" sz="3200" dirty="0"/>
              <a:t>:</a:t>
            </a:r>
            <a:r>
              <a:rPr lang="en-US" sz="3200" dirty="0"/>
              <a:t> </a:t>
            </a:r>
            <a:r>
              <a:rPr lang="el-GR" sz="3200" dirty="0"/>
              <a:t>Έννοια-</a:t>
            </a:r>
            <a:r>
              <a:rPr lang="el-GR" sz="3200" i="1" dirty="0"/>
              <a:t>Ρίζες</a:t>
            </a:r>
            <a:r>
              <a:rPr lang="en-US" sz="3200" i="1" dirty="0"/>
              <a:t>-</a:t>
            </a:r>
            <a:r>
              <a:rPr lang="el-GR" sz="3200" i="1" dirty="0"/>
              <a:t>Ιστορία</a:t>
            </a:r>
            <a:endParaRPr lang="el-GR" sz="3200" dirty="0"/>
          </a:p>
        </p:txBody>
      </p:sp>
      <p:sp>
        <p:nvSpPr>
          <p:cNvPr id="3" name="Θέση περιεχομένου 2"/>
          <p:cNvSpPr>
            <a:spLocks noGrp="1"/>
          </p:cNvSpPr>
          <p:nvPr>
            <p:ph idx="1"/>
          </p:nvPr>
        </p:nvSpPr>
        <p:spPr>
          <a:xfrm>
            <a:off x="1153236" y="1439839"/>
            <a:ext cx="9601200" cy="3879056"/>
          </a:xfrm>
        </p:spPr>
        <p:txBody>
          <a:bodyPr>
            <a:normAutofit fontScale="92500" lnSpcReduction="20000"/>
          </a:bodyPr>
          <a:lstStyle/>
          <a:p>
            <a:pPr marL="0" indent="0">
              <a:buNone/>
            </a:pPr>
            <a:r>
              <a:rPr lang="el-GR" i="1" dirty="0" smtClean="0"/>
              <a:t>Η </a:t>
            </a:r>
            <a:r>
              <a:rPr lang="el-GR" i="1" dirty="0"/>
              <a:t>απόφαση αυτή δεν άλλαξε απλά τη διοικητική πλευρά της </a:t>
            </a:r>
            <a:r>
              <a:rPr lang="el-GR" i="1" dirty="0" smtClean="0"/>
              <a:t>νομοτεχνικής. Ήταν </a:t>
            </a:r>
            <a:r>
              <a:rPr lang="el-GR" i="1" dirty="0"/>
              <a:t>μια ριζοσπαστική απόφαση που άλλαξε το πρόσωπο της συγγραφής </a:t>
            </a:r>
            <a:r>
              <a:rPr lang="el-GR" i="1" dirty="0" smtClean="0"/>
              <a:t>νομοσχεδίων παγκοσμίως </a:t>
            </a:r>
            <a:r>
              <a:rPr lang="el-GR" i="1" dirty="0"/>
              <a:t>όχι μόνο επειδή η απόφαση είχε σημαντικό αντίκτυπο στις χώρες της </a:t>
            </a:r>
            <a:r>
              <a:rPr lang="el-GR" i="1" dirty="0" smtClean="0"/>
              <a:t>Βρετανικής </a:t>
            </a:r>
            <a:r>
              <a:rPr lang="el-GR" i="1" dirty="0"/>
              <a:t>Κοινοπολιτείας, αλλά επειδή άλλαξε δραστικά και εκμοντέρνισε το τρόπο </a:t>
            </a:r>
            <a:r>
              <a:rPr lang="el-GR" i="1" dirty="0" smtClean="0"/>
              <a:t>με τον </a:t>
            </a:r>
            <a:r>
              <a:rPr lang="el-GR" i="1" dirty="0"/>
              <a:t>οποίο, τουλάχιστον οι χώρες του Κοινού Δικαίου, αντιμετώπιζαν πλέον την </a:t>
            </a:r>
            <a:r>
              <a:rPr lang="el-GR" i="1" dirty="0" smtClean="0"/>
              <a:t>νομοτεχνική </a:t>
            </a:r>
            <a:r>
              <a:rPr lang="el-GR" i="1" u="sng" dirty="0"/>
              <a:t>όχι σαν ένα γεγονός (event) αλλά σαν μια επαναλαμβανόμενη διαδικασία (process</a:t>
            </a:r>
            <a:r>
              <a:rPr lang="el-GR" i="1" u="sng" dirty="0" smtClean="0"/>
              <a:t>)</a:t>
            </a:r>
            <a:r>
              <a:rPr lang="el-GR" i="1" dirty="0" smtClean="0"/>
              <a:t>.</a:t>
            </a:r>
          </a:p>
          <a:p>
            <a:pPr marL="0" indent="0">
              <a:buNone/>
            </a:pPr>
            <a:r>
              <a:rPr lang="el-GR" i="1" dirty="0"/>
              <a:t>Η απόφαση αυτή φυσικά βρήκε αντίθετους τους δικηγόρους που έγραφαν τη νομοθεσία αλλά και τα υπουργεία, μιας και θεώρησαν ότι με αυτό τον τρόπο έχαναν δύναμη και εξουσία. Το πρόβλημα τελικά λύθηκε από τον ίδιο τον Henry Thring ο οποίος </a:t>
            </a:r>
            <a:r>
              <a:rPr lang="el-GR" i="1" u="sng" dirty="0"/>
              <a:t>για να κατευνάσει τα πνεύματα </a:t>
            </a:r>
            <a:r>
              <a:rPr lang="el-GR" i="1" dirty="0"/>
              <a:t>έκανε μια καθησυχαστική δήλωση για τον ρόλο του Γραφείο Συμβούλου του Κοινοβουλίου λέγοντας ότι «τhe central drafting office considers neither policy nor substance, just form» (το κεντρικό νομοτεχνικό γραφείο δεν εξετάζει ούτε την πολιτική ούτε την ουσία, αλλά μόνο τον «τύπο»). Με άλλα λόγια ο πεπειραμένος Henry Thring είπε στα υπουργεία ότι το κεντρικό νομοτεχνικό γραφείο θα ελέγχει μορφή, π.χ. ορθογραφία, συντακτικό, παραγραφοποίηση κλπ, και όχι ουσία</a:t>
            </a:r>
            <a:r>
              <a:rPr lang="el-GR" i="1" dirty="0" smtClean="0"/>
              <a:t>.</a:t>
            </a:r>
          </a:p>
          <a:p>
            <a:pPr marL="0" indent="0">
              <a:buNone/>
            </a:pPr>
            <a:r>
              <a:rPr lang="el-GR" i="1" dirty="0" smtClean="0"/>
              <a:t>Ερώτηση</a:t>
            </a:r>
            <a:r>
              <a:rPr lang="en-GB" i="1" dirty="0" smtClean="0"/>
              <a:t>:</a:t>
            </a:r>
            <a:r>
              <a:rPr lang="el-GR" i="1" dirty="0" smtClean="0"/>
              <a:t> Η ρήση του </a:t>
            </a:r>
            <a:r>
              <a:rPr lang="en-GB" i="1" dirty="0" smtClean="0"/>
              <a:t>Henry </a:t>
            </a:r>
            <a:r>
              <a:rPr lang="en-GB" i="1" dirty="0" err="1" smtClean="0"/>
              <a:t>Thring</a:t>
            </a:r>
            <a:r>
              <a:rPr lang="en-GB" i="1" dirty="0" smtClean="0"/>
              <a:t> </a:t>
            </a:r>
            <a:r>
              <a:rPr lang="el-GR" i="1" dirty="0" smtClean="0"/>
              <a:t>ισχύει σε κάθε περίπτωση</a:t>
            </a:r>
            <a:r>
              <a:rPr lang="en-GB" i="1" dirty="0" smtClean="0"/>
              <a:t>;</a:t>
            </a:r>
            <a:r>
              <a:rPr lang="en-US" i="1" dirty="0" smtClean="0"/>
              <a:t> </a:t>
            </a:r>
            <a:endParaRPr lang="el-GR" i="1" dirty="0"/>
          </a:p>
          <a:p>
            <a:pPr marL="0" indent="0">
              <a:buNone/>
            </a:pPr>
            <a:endParaRPr lang="el-GR" i="1" dirty="0"/>
          </a:p>
        </p:txBody>
      </p:sp>
    </p:spTree>
    <p:extLst>
      <p:ext uri="{BB962C8B-B14F-4D97-AF65-F5344CB8AC3E}">
        <p14:creationId xmlns:p14="http://schemas.microsoft.com/office/powerpoint/2010/main" val="2729932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3200" dirty="0" smtClean="0"/>
              <a:t>Η </a:t>
            </a:r>
            <a:r>
              <a:rPr lang="el-GR" sz="3200" dirty="0"/>
              <a:t>νομοθέτηση ως μορφή επικοινωνίας </a:t>
            </a:r>
            <a:r>
              <a:rPr lang="el-GR" b="1" dirty="0"/>
              <a:t/>
            </a:r>
            <a:br>
              <a:rPr lang="el-GR" b="1" dirty="0"/>
            </a:br>
            <a:endParaRPr lang="el-GR" dirty="0"/>
          </a:p>
        </p:txBody>
      </p:sp>
      <p:sp>
        <p:nvSpPr>
          <p:cNvPr id="3" name="Θέση περιεχομένου 2"/>
          <p:cNvSpPr>
            <a:spLocks noGrp="1"/>
          </p:cNvSpPr>
          <p:nvPr>
            <p:ph idx="1"/>
          </p:nvPr>
        </p:nvSpPr>
        <p:spPr>
          <a:xfrm>
            <a:off x="1262544" y="1547769"/>
            <a:ext cx="9601200" cy="4559416"/>
          </a:xfrm>
        </p:spPr>
        <p:txBody>
          <a:bodyPr>
            <a:normAutofit lnSpcReduction="10000"/>
          </a:bodyPr>
          <a:lstStyle/>
          <a:p>
            <a:pPr marL="0" indent="0">
              <a:buNone/>
            </a:pPr>
            <a:r>
              <a:rPr lang="el-GR" i="1" dirty="0" smtClean="0"/>
              <a:t>Το </a:t>
            </a:r>
            <a:r>
              <a:rPr lang="el-GR" i="1" dirty="0"/>
              <a:t>κεφάλαιο </a:t>
            </a:r>
            <a:r>
              <a:rPr lang="el-GR" i="1" dirty="0" smtClean="0"/>
              <a:t>αναφέρεται </a:t>
            </a:r>
            <a:r>
              <a:rPr lang="el-GR" i="1" dirty="0"/>
              <a:t>στις βασικές αρχές νομοθέτησης, ως μορφής </a:t>
            </a:r>
            <a:r>
              <a:rPr lang="el-GR" i="1" dirty="0" smtClean="0"/>
              <a:t>επικοινωνίας.</a:t>
            </a:r>
          </a:p>
          <a:p>
            <a:pPr marL="0" indent="0">
              <a:buNone/>
            </a:pPr>
            <a:r>
              <a:rPr lang="el-GR" i="1" dirty="0" smtClean="0"/>
              <a:t>Επιστρέφουμε στην ίδια τη φύση του νόμου για να διερευνήσουμε το θέμα</a:t>
            </a:r>
            <a:r>
              <a:rPr lang="en-GB" i="1" dirty="0" smtClean="0"/>
              <a:t>:</a:t>
            </a:r>
            <a:r>
              <a:rPr lang="el-GR" i="1" dirty="0" smtClean="0"/>
              <a:t> </a:t>
            </a:r>
          </a:p>
          <a:p>
            <a:pPr marL="0" indent="0">
              <a:buNone/>
            </a:pPr>
            <a:r>
              <a:rPr lang="el-GR" i="1" dirty="0" smtClean="0"/>
              <a:t>Ο νόμος εν δυνάμει αφορά αόριστο αριθμό περιπτώσεων κατά βάση, ως μέσο τυποποίησης δημόσιων πολιτικών, οι οποίες και θα εφαρμοστούν με ειδικές (Π.Δ.) ή ειδικότερες (ΚΥΑ, ΥΑ) ρυθμίσεις και ατομικές διοικητικές πράξεις. Επομένως, ο νόμος αποτελεί το βασικό δημοκρατικό μέσο νομικής μεταφοράς πολιτικής ύλης προς τη Διοίκηση, την κοινωνία, τους πολίτες, τα άτομα.</a:t>
            </a:r>
          </a:p>
          <a:p>
            <a:pPr marL="0" indent="0">
              <a:buNone/>
            </a:pPr>
            <a:r>
              <a:rPr lang="el-GR" i="1" dirty="0" smtClean="0"/>
              <a:t>Βασικά σημεία</a:t>
            </a:r>
            <a:r>
              <a:rPr lang="en-US" i="1" dirty="0" smtClean="0"/>
              <a:t>:</a:t>
            </a:r>
            <a:endParaRPr lang="el-GR" i="1" dirty="0" smtClean="0"/>
          </a:p>
          <a:p>
            <a:pPr marL="457200" indent="-457200">
              <a:buFont typeface="+mj-lt"/>
              <a:buAutoNum type="arabicPeriod"/>
            </a:pPr>
            <a:r>
              <a:rPr lang="el-GR" i="1" dirty="0" smtClean="0"/>
              <a:t>Πολιτική ύλη.</a:t>
            </a:r>
          </a:p>
          <a:p>
            <a:pPr marL="457200" indent="-457200">
              <a:buFont typeface="+mj-lt"/>
              <a:buAutoNum type="arabicPeriod"/>
            </a:pPr>
            <a:r>
              <a:rPr lang="el-GR" i="1" dirty="0" smtClean="0"/>
              <a:t>Νομική τυποποίηση της πολιτικής ύλης </a:t>
            </a:r>
          </a:p>
          <a:p>
            <a:pPr marL="457200" indent="-457200">
              <a:buFont typeface="+mj-lt"/>
              <a:buAutoNum type="arabicPeriod"/>
            </a:pPr>
            <a:r>
              <a:rPr lang="el-GR" i="1" dirty="0" smtClean="0"/>
              <a:t>Μεταφορά, εφαρμογή.</a:t>
            </a:r>
          </a:p>
          <a:p>
            <a:pPr marL="0" indent="0">
              <a:buNone/>
            </a:pPr>
            <a:r>
              <a:rPr lang="el-GR" i="1" dirty="0" smtClean="0"/>
              <a:t> </a:t>
            </a:r>
            <a:endParaRPr lang="el-GR" dirty="0"/>
          </a:p>
        </p:txBody>
      </p:sp>
    </p:spTree>
    <p:extLst>
      <p:ext uri="{BB962C8B-B14F-4D97-AF65-F5344CB8AC3E}">
        <p14:creationId xmlns:p14="http://schemas.microsoft.com/office/powerpoint/2010/main" val="23260922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0391"/>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21475" y="1542197"/>
            <a:ext cx="9601200" cy="3581400"/>
          </a:xfrm>
        </p:spPr>
        <p:txBody>
          <a:bodyPr/>
          <a:lstStyle/>
          <a:p>
            <a:pPr marL="0" indent="0">
              <a:buNone/>
            </a:pPr>
            <a:r>
              <a:rPr lang="el-GR" i="1" dirty="0" smtClean="0"/>
              <a:t>Η πολιτική ύλη, που έχει </a:t>
            </a:r>
            <a:r>
              <a:rPr lang="el-GR" i="1" u="sng" dirty="0" smtClean="0"/>
              <a:t>διαμορφωθεί και τυποποιηθεί</a:t>
            </a:r>
            <a:r>
              <a:rPr lang="el-GR" i="1" dirty="0" smtClean="0"/>
              <a:t>, αποτελεί το μήνυμα, το οποίο πρέπει να είναι </a:t>
            </a:r>
            <a:r>
              <a:rPr lang="el-GR" i="1" dirty="0"/>
              <a:t>έ</a:t>
            </a:r>
            <a:r>
              <a:rPr lang="el-GR" i="1" dirty="0" smtClean="0"/>
              <a:t>τσι τυποποιημένο ώστε να </a:t>
            </a:r>
            <a:r>
              <a:rPr lang="el-GR" i="1" u="sng" dirty="0" smtClean="0"/>
              <a:t>(από)δοθεί </a:t>
            </a:r>
            <a:r>
              <a:rPr lang="el-GR" i="1" dirty="0" smtClean="0"/>
              <a:t>σωστά, να </a:t>
            </a:r>
            <a:r>
              <a:rPr lang="el-GR" i="1" u="sng" dirty="0" smtClean="0"/>
              <a:t>μεταδοθεί</a:t>
            </a:r>
            <a:r>
              <a:rPr lang="el-GR" i="1" dirty="0" smtClean="0"/>
              <a:t> σωστά και </a:t>
            </a:r>
            <a:r>
              <a:rPr lang="el-GR" i="1" u="sng" dirty="0" smtClean="0"/>
              <a:t>να γίνει κατανοητό </a:t>
            </a:r>
            <a:r>
              <a:rPr lang="el-GR" i="1" dirty="0" smtClean="0"/>
              <a:t>σωστά, ώστε η πολιτική ύλη που περιλαμβάνει να διαχυθεί σύμφωνα με τη σκοπό της.</a:t>
            </a:r>
          </a:p>
          <a:p>
            <a:pPr marL="0" indent="0">
              <a:buNone/>
            </a:pPr>
            <a:r>
              <a:rPr lang="el-GR" i="1" dirty="0" smtClean="0"/>
              <a:t>Η νομοθέτηση επομένως, από τη στιγμή που φέρει ένα μήνυμα συνιστά </a:t>
            </a:r>
            <a:r>
              <a:rPr lang="el-GR" i="1" u="sng" dirty="0"/>
              <a:t>ιδιαίτερη μορφή επικοινωνίας</a:t>
            </a:r>
            <a:r>
              <a:rPr lang="el-GR" i="1" dirty="0"/>
              <a:t>. </a:t>
            </a:r>
            <a:r>
              <a:rPr lang="el-GR" i="1" dirty="0" smtClean="0"/>
              <a:t>Ωστόσο, το μήνυμα εδώ είναι πολιτικό, ανάγεται στην άσκηση της κυβερνητικής εξουσίας και είναι υποχρεωτικό, καθώς ρυθμίζει βασικές πτυχές της ζωής των ανθρώπων, είτε ως συγκεκριμένης κοινωνίας είτε ως απλών πολιτών ή ιδιωτών. </a:t>
            </a:r>
          </a:p>
        </p:txBody>
      </p:sp>
    </p:spTree>
    <p:extLst>
      <p:ext uri="{BB962C8B-B14F-4D97-AF65-F5344CB8AC3E}">
        <p14:creationId xmlns:p14="http://schemas.microsoft.com/office/powerpoint/2010/main" val="13703704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9448"/>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07827" y="1549020"/>
            <a:ext cx="9601200" cy="4717556"/>
          </a:xfrm>
        </p:spPr>
        <p:txBody>
          <a:bodyPr>
            <a:normAutofit fontScale="92500" lnSpcReduction="10000"/>
          </a:bodyPr>
          <a:lstStyle/>
          <a:p>
            <a:pPr marL="0" indent="0">
              <a:buNone/>
            </a:pPr>
            <a:r>
              <a:rPr lang="el-GR" i="1" dirty="0"/>
              <a:t>Το στοιχείο αυτό της επικοινωνίας αποκτά νόημα και υπόσταση όταν κατορθώνει να μεταφέρει το μήνυμά του στα πρόσωπα, στα οποία αφορά και επομένως ο νομοθέτης θα πρέπει πάντα </a:t>
            </a:r>
            <a:r>
              <a:rPr lang="el-GR" i="1" u="sng" dirty="0"/>
              <a:t>να λαμβάνει υπόψη του το συμφέρον και τις θέσεις των προσώπων προς τα οποία </a:t>
            </a:r>
            <a:r>
              <a:rPr lang="el-GR" i="1" u="sng" dirty="0" smtClean="0"/>
              <a:t>απευθύνεται</a:t>
            </a:r>
            <a:r>
              <a:rPr lang="el-GR" i="1" dirty="0"/>
              <a:t>.</a:t>
            </a:r>
            <a:r>
              <a:rPr lang="el-GR" i="1" dirty="0" smtClean="0"/>
              <a:t> </a:t>
            </a:r>
            <a:endParaRPr lang="el-GR" i="1" dirty="0"/>
          </a:p>
          <a:p>
            <a:pPr marL="0" indent="0">
              <a:buNone/>
            </a:pPr>
            <a:r>
              <a:rPr lang="el-GR" i="1" dirty="0"/>
              <a:t>Οι ομάδες προσώπων στις οποίες απευθύνεται η νομοθέτηση διακρίνονται σε τρείς βασικές </a:t>
            </a:r>
            <a:r>
              <a:rPr lang="el-GR" i="1" dirty="0" smtClean="0"/>
              <a:t>κατηγορίες</a:t>
            </a:r>
            <a:r>
              <a:rPr lang="en-GB" i="1" dirty="0" smtClean="0"/>
              <a:t>:</a:t>
            </a:r>
            <a:endParaRPr lang="el-GR" i="1" dirty="0"/>
          </a:p>
          <a:p>
            <a:pPr marL="0" indent="0">
              <a:buNone/>
            </a:pPr>
            <a:r>
              <a:rPr lang="el-GR" i="1" dirty="0" smtClean="0"/>
              <a:t>1. Στους </a:t>
            </a:r>
            <a:r>
              <a:rPr lang="el-GR" i="1" dirty="0"/>
              <a:t>νομοθέτες, δηλαδή τα μέλη του κοινοβουλίου ή όποιο άλλο πρόσωπο συμμετέχει στη νομοθετική διαδικασία σε προπαρασκευαστικό, ενδιάμεσο ή τελικό στάδιο επεξεργασίας και ψήφισης ενός σχεδίου νόμου. </a:t>
            </a:r>
          </a:p>
          <a:p>
            <a:pPr marL="0" indent="0">
              <a:buNone/>
            </a:pPr>
            <a:r>
              <a:rPr lang="el-GR" i="1" dirty="0" smtClean="0"/>
              <a:t>2. Στα </a:t>
            </a:r>
            <a:r>
              <a:rPr lang="el-GR" i="1" dirty="0"/>
              <a:t>πρόσωπα στα οποία αφορά η εφαρμογή ενός νόμου, οι οποίοι καλούνται να τον εφαρμόσουν και να συμμορφωθούν, είτε ως ιδιώτες, είτε ως επαγγελματίες που συμβουλεύουν και υποβοηθούν τους απλούς χρήστες, όπως είναι οι δικηγόροι, οι νομικοί και οικονομικοί σύμβουλοι, οι λογιστές αλλά και οι δημόσιοι υπάλληλοι οι οποίοι υποχρεούνται να διαχειριστούν και να εφαρμόσουν νέες ρυθμίσεις. </a:t>
            </a:r>
          </a:p>
          <a:p>
            <a:pPr marL="0" indent="0">
              <a:buNone/>
            </a:pPr>
            <a:r>
              <a:rPr lang="el-GR" i="1" dirty="0" smtClean="0"/>
              <a:t>3. Στους </a:t>
            </a:r>
            <a:r>
              <a:rPr lang="el-GR" i="1" dirty="0"/>
              <a:t>δικαστές, οι οποίοι καλούνται να ερμηνεύσουν τους νόμους και να διασφαλίσουν τη σωστή εφαρμογή τους. </a:t>
            </a:r>
          </a:p>
        </p:txBody>
      </p:sp>
    </p:spTree>
    <p:extLst>
      <p:ext uri="{BB962C8B-B14F-4D97-AF65-F5344CB8AC3E}">
        <p14:creationId xmlns:p14="http://schemas.microsoft.com/office/powerpoint/2010/main" val="30838846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9919"/>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160059" y="1589963"/>
            <a:ext cx="9601200" cy="4273941"/>
          </a:xfrm>
        </p:spPr>
        <p:txBody>
          <a:bodyPr>
            <a:normAutofit lnSpcReduction="10000"/>
          </a:bodyPr>
          <a:lstStyle/>
          <a:p>
            <a:pPr marL="0" indent="0">
              <a:buNone/>
            </a:pPr>
            <a:r>
              <a:rPr lang="el-GR" i="1" dirty="0" smtClean="0"/>
              <a:t>Το κοινό στο οποίο απευθύνεται ο νόμος διαμορφώνει αντίστοιχα και τη διάρθρωση, τη φύση και σειρά των διατάξεών του, αλλά, ενδεχομένως, και το ύφος της διατύπωσης.</a:t>
            </a:r>
          </a:p>
          <a:p>
            <a:pPr marL="0" indent="0" algn="just">
              <a:buNone/>
            </a:pPr>
            <a:r>
              <a:rPr lang="el-GR" i="1" dirty="0" smtClean="0"/>
              <a:t>Έτσι, υπάρχουν</a:t>
            </a:r>
            <a:r>
              <a:rPr lang="en-US" i="1" dirty="0" smtClean="0"/>
              <a:t>:</a:t>
            </a:r>
            <a:endParaRPr lang="el-GR" i="1" dirty="0"/>
          </a:p>
          <a:p>
            <a:pPr marL="0" indent="0" algn="just">
              <a:buNone/>
            </a:pPr>
            <a:r>
              <a:rPr lang="el-GR" i="1" u="sng" dirty="0" smtClean="0"/>
              <a:t>-οι ουσιαστικές διατάξεις</a:t>
            </a:r>
            <a:r>
              <a:rPr lang="el-GR" i="1" dirty="0" smtClean="0"/>
              <a:t> ενός νόμου, που αποτελούν </a:t>
            </a:r>
            <a:r>
              <a:rPr lang="el-GR" i="1" dirty="0"/>
              <a:t>τα βασικά «μηνύματα» της νομοθεσίας, γι’ αυτό και πρέπει να είναι </a:t>
            </a:r>
            <a:r>
              <a:rPr lang="el-GR" i="1" dirty="0" smtClean="0"/>
              <a:t>σαφείς, προσβάσιμες στο </a:t>
            </a:r>
            <a:r>
              <a:rPr lang="el-GR" i="1" dirty="0"/>
              <a:t>κοινό το οποίο </a:t>
            </a:r>
            <a:r>
              <a:rPr lang="el-GR" i="1" dirty="0" smtClean="0"/>
              <a:t>αφορούν και κατανοητές από αυτό. Αυτό, ωστόσο, </a:t>
            </a:r>
            <a:r>
              <a:rPr lang="el-GR" i="1" dirty="0"/>
              <a:t>προϋποθέτει ότι έχει αναγνωριστεί </a:t>
            </a:r>
            <a:r>
              <a:rPr lang="el-GR" i="1" dirty="0" smtClean="0"/>
              <a:t>με ακρίβεια ποιο </a:t>
            </a:r>
            <a:r>
              <a:rPr lang="el-GR" i="1" dirty="0"/>
              <a:t>είναι το βασικό κοινό το οποίο αφορά η </a:t>
            </a:r>
            <a:r>
              <a:rPr lang="el-GR" i="1" dirty="0" smtClean="0"/>
              <a:t>ρύθμιση,</a:t>
            </a:r>
          </a:p>
          <a:p>
            <a:pPr marL="0" indent="0" algn="just">
              <a:buNone/>
            </a:pPr>
            <a:r>
              <a:rPr lang="el-GR" i="1" dirty="0" smtClean="0"/>
              <a:t>-</a:t>
            </a:r>
            <a:r>
              <a:rPr lang="el-GR" i="1" u="sng" dirty="0" smtClean="0"/>
              <a:t>οι </a:t>
            </a:r>
            <a:r>
              <a:rPr lang="el-GR" i="1" u="sng" dirty="0"/>
              <a:t>ο</a:t>
            </a:r>
            <a:r>
              <a:rPr lang="el-GR" i="1" u="sng" dirty="0" smtClean="0"/>
              <a:t>ργανωτικές διατάξεις</a:t>
            </a:r>
            <a:r>
              <a:rPr lang="el-GR" i="1" dirty="0" smtClean="0"/>
              <a:t>, που περιλαμβάνουν </a:t>
            </a:r>
            <a:r>
              <a:rPr lang="el-GR" i="1" dirty="0"/>
              <a:t>τον μηχανισμό εφαρμογής του νόμου, δηλαδή, το όργανο ή τα όργανα που είναι αρμόδια για την εφαρμογή του, τις αρμοδιότητες και τον ρόλο </a:t>
            </a:r>
            <a:r>
              <a:rPr lang="el-GR" i="1" dirty="0" smtClean="0"/>
              <a:t>τους, </a:t>
            </a:r>
          </a:p>
          <a:p>
            <a:pPr marL="0" indent="0" algn="just">
              <a:buNone/>
            </a:pPr>
            <a:r>
              <a:rPr lang="el-GR" i="1" dirty="0" smtClean="0"/>
              <a:t>-</a:t>
            </a:r>
            <a:r>
              <a:rPr lang="el-GR" i="1" u="sng" dirty="0" smtClean="0"/>
              <a:t>οι διαδικαστικές διατάξεις</a:t>
            </a:r>
            <a:r>
              <a:rPr lang="el-GR" i="1" dirty="0" smtClean="0"/>
              <a:t>, που θεσπίζουν </a:t>
            </a:r>
            <a:r>
              <a:rPr lang="el-GR" i="1" dirty="0"/>
              <a:t>τις διαδικασίες που είναι απαραίτητες για την εφαρμογή του νόμου. Κάθε νόμος πρέπει να ορίζει τις διαδικασίες και ενέργειες που απαιτούνται για την υλοποίηση των ρυθμίσεών του, καθώς και τις σχετικές </a:t>
            </a:r>
            <a:r>
              <a:rPr lang="el-GR" i="1" dirty="0" smtClean="0"/>
              <a:t>προθεσμίες,</a:t>
            </a:r>
            <a:endParaRPr lang="el-GR" i="1" dirty="0"/>
          </a:p>
          <a:p>
            <a:pPr marL="0" indent="0">
              <a:buNone/>
            </a:pPr>
            <a:endParaRPr lang="el-GR" dirty="0"/>
          </a:p>
        </p:txBody>
      </p:sp>
    </p:spTree>
    <p:extLst>
      <p:ext uri="{BB962C8B-B14F-4D97-AF65-F5344CB8AC3E}">
        <p14:creationId xmlns:p14="http://schemas.microsoft.com/office/powerpoint/2010/main" val="4186667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80292"/>
          </a:xfrm>
        </p:spPr>
        <p:txBody>
          <a:bodyPr>
            <a:noAutofit/>
          </a:bodyPr>
          <a:lstStyle/>
          <a:p>
            <a:pPr algn="ctr"/>
            <a:r>
              <a:rPr lang="el-GR" sz="3200" i="1" dirty="0" smtClean="0"/>
              <a:t>ΕΙΣΑΓΩΓΙΚΕΣ </a:t>
            </a:r>
            <a:r>
              <a:rPr lang="el-GR" sz="3200" i="1" dirty="0"/>
              <a:t>ΠΑΡΑΤΗΡΗΣΕΙΣ</a:t>
            </a:r>
            <a:br>
              <a:rPr lang="el-GR" sz="3200" i="1" dirty="0"/>
            </a:br>
            <a:endParaRPr lang="el-GR" sz="3200" dirty="0"/>
          </a:p>
        </p:txBody>
      </p:sp>
      <p:sp>
        <p:nvSpPr>
          <p:cNvPr id="3" name="Θέση περιεχομένου 2"/>
          <p:cNvSpPr>
            <a:spLocks noGrp="1"/>
          </p:cNvSpPr>
          <p:nvPr>
            <p:ph idx="1"/>
          </p:nvPr>
        </p:nvSpPr>
        <p:spPr>
          <a:xfrm>
            <a:off x="1371600" y="1327638"/>
            <a:ext cx="9601200" cy="4722098"/>
          </a:xfrm>
        </p:spPr>
        <p:txBody>
          <a:bodyPr/>
          <a:lstStyle/>
          <a:p>
            <a:pPr marL="0" indent="0" algn="ctr">
              <a:buNone/>
            </a:pPr>
            <a:r>
              <a:rPr lang="el-GR" i="1" u="sng" dirty="0" smtClean="0"/>
              <a:t>Έννοια Δικαίου</a:t>
            </a:r>
            <a:r>
              <a:rPr lang="en-US" i="1" dirty="0" smtClean="0"/>
              <a:t>:</a:t>
            </a:r>
            <a:endParaRPr lang="el-GR" i="1" dirty="0" smtClean="0"/>
          </a:p>
          <a:p>
            <a:pPr marL="0" indent="0">
              <a:buNone/>
            </a:pPr>
            <a:r>
              <a:rPr lang="el-GR" i="1" dirty="0" smtClean="0"/>
              <a:t>Υπονοείται το ερώτημα</a:t>
            </a:r>
            <a:r>
              <a:rPr lang="en-GB" i="1" dirty="0" smtClean="0"/>
              <a:t>:</a:t>
            </a:r>
            <a:r>
              <a:rPr lang="en-US" i="1" dirty="0" smtClean="0"/>
              <a:t> </a:t>
            </a:r>
            <a:r>
              <a:rPr lang="el-GR" i="1" dirty="0" smtClean="0"/>
              <a:t>Γιατί χρειάζεται να ανατρέξουμε στην έννοια του δικαίου</a:t>
            </a:r>
            <a:r>
              <a:rPr lang="en-GB" i="1" dirty="0" smtClean="0"/>
              <a:t> </a:t>
            </a:r>
            <a:r>
              <a:rPr lang="el-GR" i="1" dirty="0" smtClean="0"/>
              <a:t>για το μάθημα αυτό</a:t>
            </a:r>
            <a:r>
              <a:rPr lang="en-GB" i="1" dirty="0" smtClean="0"/>
              <a:t>: </a:t>
            </a:r>
            <a:endParaRPr lang="el-GR" i="1" dirty="0" smtClean="0"/>
          </a:p>
          <a:p>
            <a:pPr marL="0" indent="0">
              <a:buNone/>
            </a:pPr>
            <a:r>
              <a:rPr lang="el-GR" i="1" dirty="0" smtClean="0"/>
              <a:t>Συνήθης ορισμός</a:t>
            </a:r>
            <a:r>
              <a:rPr lang="en-US" i="1" dirty="0" smtClean="0"/>
              <a:t>:</a:t>
            </a:r>
            <a:r>
              <a:rPr lang="el-GR" i="1" dirty="0" smtClean="0"/>
              <a:t> Ρύθμιση της κοινωνικής συμβίωσης ή των σχέσεων κατά τρόπο υποχρεωτικό, είτε με την απειλή συνεπειών (</a:t>
            </a:r>
            <a:r>
              <a:rPr lang="en-US" i="1" dirty="0"/>
              <a:t>L</a:t>
            </a:r>
            <a:r>
              <a:rPr lang="en-US" i="1" dirty="0" smtClean="0"/>
              <a:t>ex perfecta) </a:t>
            </a:r>
            <a:r>
              <a:rPr lang="el-GR" i="1" dirty="0" smtClean="0"/>
              <a:t>είτε όχι (</a:t>
            </a:r>
            <a:r>
              <a:rPr lang="en-US" i="1" dirty="0" smtClean="0"/>
              <a:t>Lex </a:t>
            </a:r>
            <a:r>
              <a:rPr lang="en-US" i="1" dirty="0" err="1" smtClean="0"/>
              <a:t>imperfecta</a:t>
            </a:r>
            <a:r>
              <a:rPr lang="en-US" i="1" dirty="0" smtClean="0"/>
              <a:t>)</a:t>
            </a:r>
            <a:r>
              <a:rPr lang="el-GR" i="1" dirty="0" smtClean="0"/>
              <a:t>, ή «το </a:t>
            </a:r>
            <a:r>
              <a:rPr lang="el-GR" i="1" dirty="0"/>
              <a:t>σύνολο των κανόνων κοινωνικής συμπεριφοράς που είναι υποχρεωτικοί σε μία κοινωνία εφόσον αυτή έχει την ευχέρεια να </a:t>
            </a:r>
            <a:r>
              <a:rPr lang="el-GR" i="1" u="sng" dirty="0"/>
              <a:t>εξαναγκάζει </a:t>
            </a:r>
            <a:r>
              <a:rPr lang="el-GR" i="1" dirty="0"/>
              <a:t>τα μέλη της προς συμμόρφωση σε αυτούς (</a:t>
            </a:r>
            <a:r>
              <a:rPr lang="el-GR" i="1" dirty="0" smtClean="0"/>
              <a:t>Αραβαντινός). </a:t>
            </a:r>
            <a:r>
              <a:rPr lang="el-GR" i="1" dirty="0"/>
              <a:t>Ο εξαναγκασμός μπορεί να είναι οι κυρώσεις, η αποζημίωση, η τιμωρία, και μπορεί να </a:t>
            </a:r>
            <a:r>
              <a:rPr lang="el-GR" i="1" u="sng" dirty="0"/>
              <a:t>πηγάζει </a:t>
            </a:r>
            <a:r>
              <a:rPr lang="el-GR" i="1" dirty="0"/>
              <a:t>είτε από τα ήθη είτε από την αυθεντία ενός αρχηγού, ηγέτη, δικαστή, νομοθέτη</a:t>
            </a:r>
            <a:r>
              <a:rPr lang="el-GR" i="1" dirty="0" smtClean="0"/>
              <a:t>.». </a:t>
            </a:r>
          </a:p>
          <a:p>
            <a:pPr marL="0" indent="0">
              <a:buNone/>
            </a:pPr>
            <a:r>
              <a:rPr lang="el-GR" i="1" dirty="0" smtClean="0"/>
              <a:t>Εκ του ορισμού προκύπτουν τα βασικά χαρακτηριστικά του δικαίου</a:t>
            </a:r>
            <a:r>
              <a:rPr lang="en-US" i="1" dirty="0" smtClean="0"/>
              <a:t>:</a:t>
            </a:r>
            <a:r>
              <a:rPr lang="el-GR" i="1" dirty="0" smtClean="0"/>
              <a:t> </a:t>
            </a:r>
            <a:r>
              <a:rPr lang="el-GR" i="1" u="sng" dirty="0" smtClean="0"/>
              <a:t>ρυθμίζει</a:t>
            </a:r>
            <a:r>
              <a:rPr lang="el-GR" i="1" dirty="0" smtClean="0"/>
              <a:t> σχέσεις, κοινωνική συμπεριφορά, κοινωνική συμβίωση, </a:t>
            </a:r>
            <a:r>
              <a:rPr lang="el-GR" i="1" u="sng" dirty="0" smtClean="0"/>
              <a:t>κατά τρόπο υποχρεωτικό-εξαναγκαστικό</a:t>
            </a:r>
            <a:r>
              <a:rPr lang="el-GR" i="1" dirty="0" smtClean="0"/>
              <a:t>. </a:t>
            </a:r>
          </a:p>
          <a:p>
            <a:pPr marL="0" indent="0">
              <a:buNone/>
            </a:pPr>
            <a:endParaRPr lang="el-GR" i="1" dirty="0"/>
          </a:p>
        </p:txBody>
      </p:sp>
    </p:spTree>
    <p:extLst>
      <p:ext uri="{BB962C8B-B14F-4D97-AF65-F5344CB8AC3E}">
        <p14:creationId xmlns:p14="http://schemas.microsoft.com/office/powerpoint/2010/main" val="5261363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08630"/>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p:txBody>
          <a:bodyPr/>
          <a:lstStyle/>
          <a:p>
            <a:pPr marL="0" indent="0">
              <a:buNone/>
            </a:pPr>
            <a:r>
              <a:rPr lang="el-GR" dirty="0" smtClean="0"/>
              <a:t>-</a:t>
            </a:r>
            <a:r>
              <a:rPr lang="el-GR" i="1" u="sng" dirty="0" smtClean="0"/>
              <a:t>οι ποινικές </a:t>
            </a:r>
            <a:r>
              <a:rPr lang="el-GR" i="1" u="sng" dirty="0"/>
              <a:t>και δικονομικές διατάξεις- διοικητικές </a:t>
            </a:r>
            <a:r>
              <a:rPr lang="el-GR" i="1" u="sng" dirty="0" smtClean="0"/>
              <a:t>κυρώσεις</a:t>
            </a:r>
            <a:r>
              <a:rPr lang="el-GR" i="1" dirty="0" smtClean="0"/>
              <a:t>, οι οποίες και απευθύνονται σε συγκεκριμένο κοινό  (Όργανα της Διοίκησης, Δικηγόροι</a:t>
            </a:r>
            <a:r>
              <a:rPr lang="el-GR" i="1" dirty="0"/>
              <a:t>, Δικαστές</a:t>
            </a:r>
            <a:r>
              <a:rPr lang="el-GR" i="1" dirty="0" smtClean="0"/>
              <a:t>).</a:t>
            </a:r>
            <a:r>
              <a:rPr lang="el-GR" i="1" dirty="0"/>
              <a:t> </a:t>
            </a:r>
            <a:endParaRPr lang="el-GR" i="1" dirty="0" smtClean="0"/>
          </a:p>
          <a:p>
            <a:pPr marL="0" indent="0">
              <a:buNone/>
            </a:pPr>
            <a:r>
              <a:rPr lang="el-GR" i="1" dirty="0" smtClean="0"/>
              <a:t>-</a:t>
            </a:r>
            <a:r>
              <a:rPr lang="el-GR" i="1" u="sng" dirty="0" smtClean="0"/>
              <a:t>οι εξουσιοδοτικές διατάξεις, τελικές, μεταβατικές, τροποποιούμενες ή καταργούμενες διατάξεις</a:t>
            </a:r>
            <a:r>
              <a:rPr lang="el-GR" i="1" dirty="0" smtClean="0"/>
              <a:t>, που μπορεί να απευθύνονται, αναλόγως, σε διάφορα κοινά.</a:t>
            </a:r>
            <a:endParaRPr lang="el-GR" i="1" dirty="0"/>
          </a:p>
          <a:p>
            <a:endParaRPr lang="el-GR" dirty="0"/>
          </a:p>
        </p:txBody>
      </p:sp>
    </p:spTree>
    <p:extLst>
      <p:ext uri="{BB962C8B-B14F-4D97-AF65-F5344CB8AC3E}">
        <p14:creationId xmlns:p14="http://schemas.microsoft.com/office/powerpoint/2010/main" val="4926871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8504"/>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982200" y="1344304"/>
            <a:ext cx="9601200" cy="4938800"/>
          </a:xfrm>
        </p:spPr>
        <p:txBody>
          <a:bodyPr>
            <a:normAutofit fontScale="92500" lnSpcReduction="10000"/>
          </a:bodyPr>
          <a:lstStyle/>
          <a:p>
            <a:pPr marL="0" indent="0" algn="ctr">
              <a:buNone/>
            </a:pPr>
            <a:r>
              <a:rPr lang="el-GR" i="1" dirty="0"/>
              <a:t>Α</a:t>
            </a:r>
            <a:r>
              <a:rPr lang="el-GR" i="1" dirty="0" smtClean="0"/>
              <a:t>ρχές </a:t>
            </a:r>
            <a:r>
              <a:rPr lang="el-GR" i="1" dirty="0"/>
              <a:t>που πρέπει να λαμβάνονται υπόψη στη σύνταξη των </a:t>
            </a:r>
            <a:r>
              <a:rPr lang="el-GR" i="1" dirty="0" smtClean="0"/>
              <a:t>νόμων ως μέσου επικοινωνίας</a:t>
            </a:r>
            <a:r>
              <a:rPr lang="en-GB" i="1" dirty="0" smtClean="0"/>
              <a:t>:</a:t>
            </a:r>
            <a:r>
              <a:rPr lang="el-GR" i="1" dirty="0" smtClean="0"/>
              <a:t> </a:t>
            </a:r>
            <a:endParaRPr lang="el-GR" i="1" dirty="0"/>
          </a:p>
          <a:p>
            <a:pPr marL="0" indent="0">
              <a:buNone/>
            </a:pPr>
            <a:r>
              <a:rPr lang="el-GR" i="1" dirty="0"/>
              <a:t>Οι βασικές αρχές </a:t>
            </a:r>
            <a:r>
              <a:rPr lang="el-GR" i="1" dirty="0" smtClean="0"/>
              <a:t>συνοψίζονται </a:t>
            </a:r>
            <a:r>
              <a:rPr lang="el-GR" i="1" dirty="0"/>
              <a:t>στα ακόλουθα: </a:t>
            </a:r>
            <a:endParaRPr lang="el-GR" i="1" dirty="0" smtClean="0"/>
          </a:p>
          <a:p>
            <a:pPr marL="0" indent="0">
              <a:buNone/>
            </a:pPr>
            <a:r>
              <a:rPr lang="el-GR" i="1" dirty="0" smtClean="0"/>
              <a:t>1. Το </a:t>
            </a:r>
            <a:r>
              <a:rPr lang="el-GR" i="1" dirty="0"/>
              <a:t>ύφος των νόμων πρέπει να είναι απλό και </a:t>
            </a:r>
            <a:r>
              <a:rPr lang="el-GR" i="1" u="sng" dirty="0"/>
              <a:t>περιεκτικό</a:t>
            </a:r>
            <a:r>
              <a:rPr lang="el-GR" i="1" dirty="0"/>
              <a:t>. Οι ρητορικές και μεγαλοπρεπείς εκφράσεις έχουν ως σκοπό μόνο την επίδειξη. </a:t>
            </a:r>
            <a:endParaRPr lang="en-GB" i="1" dirty="0" smtClean="0"/>
          </a:p>
          <a:p>
            <a:pPr marL="0" indent="0">
              <a:buNone/>
            </a:pPr>
            <a:r>
              <a:rPr lang="el-GR" i="1" dirty="0" smtClean="0"/>
              <a:t>2. Οι </a:t>
            </a:r>
            <a:r>
              <a:rPr lang="el-GR" i="1" dirty="0"/>
              <a:t>λέξεις που χρησιμοποιούν οι νόμοι θα πρέπει να έχουν έννοια απόλυτη και όχι σχετική, ώστε να γίνονται αντιληπτές με τον ίδιο τρόπο από όλους και να μην δημιουργούνται αοριστίες ή υποθέσεις. </a:t>
            </a:r>
            <a:endParaRPr lang="en-GB" i="1" dirty="0" smtClean="0"/>
          </a:p>
          <a:p>
            <a:pPr marL="0" indent="0">
              <a:buNone/>
            </a:pPr>
            <a:r>
              <a:rPr lang="el-GR" i="1" dirty="0" smtClean="0"/>
              <a:t>3. Οι </a:t>
            </a:r>
            <a:r>
              <a:rPr lang="el-GR" i="1" dirty="0"/>
              <a:t>νόμοι δημιουργούνται για ανθρώπους μέσης νοημοσύνης και πρέπει να απευθύνονται στην απλή λογική του μέσου ανθρώπου. </a:t>
            </a:r>
            <a:endParaRPr lang="en-GB" i="1" dirty="0" smtClean="0"/>
          </a:p>
          <a:p>
            <a:pPr marL="0" indent="0">
              <a:buNone/>
            </a:pPr>
            <a:r>
              <a:rPr lang="el-GR" i="1" dirty="0" smtClean="0"/>
              <a:t>4. Οι </a:t>
            </a:r>
            <a:r>
              <a:rPr lang="el-GR" i="1" dirty="0"/>
              <a:t>εξαιρέσεις, οι περιορισμοί και οι τροποποιήσεις θα πρέπει να συμπεριλαμβάνονται σε ένα νόμο μόνο όταν αυτό είναι απολύτως αναγκαίο. </a:t>
            </a:r>
            <a:endParaRPr lang="en-GB" i="1" dirty="0" smtClean="0"/>
          </a:p>
          <a:p>
            <a:pPr marL="0" indent="0">
              <a:buNone/>
            </a:pPr>
            <a:r>
              <a:rPr lang="el-GR" i="1" dirty="0" smtClean="0"/>
              <a:t>5. Η </a:t>
            </a:r>
            <a:r>
              <a:rPr lang="el-GR" i="1" dirty="0"/>
              <a:t>αιτιολογία θέσπισης ενός νόμου θα πρέπει να στηρίζει το περιεχόμενό του, ώστε να μην υπάρχουν περιθώρια αντιπαραθέσεων. </a:t>
            </a:r>
            <a:endParaRPr lang="en-GB" i="1" dirty="0" smtClean="0"/>
          </a:p>
          <a:p>
            <a:pPr marL="0" indent="0">
              <a:buNone/>
            </a:pPr>
            <a:r>
              <a:rPr lang="el-GR" i="1" dirty="0" smtClean="0"/>
              <a:t>6. Οι </a:t>
            </a:r>
            <a:r>
              <a:rPr lang="el-GR" i="1" dirty="0"/>
              <a:t>νόμοι θα πρέπει να έχουν πρακτική αξία και χρησιμότητα, ώστε να μη διαταράσσουν τη “φύση των πραγμάτων”, άλλως διαταράσσεται η δικαιοσύνη και η σταθερότητα του κράτους. </a:t>
            </a:r>
          </a:p>
        </p:txBody>
      </p:sp>
    </p:spTree>
    <p:extLst>
      <p:ext uri="{BB962C8B-B14F-4D97-AF65-F5344CB8AC3E}">
        <p14:creationId xmlns:p14="http://schemas.microsoft.com/office/powerpoint/2010/main" val="19386250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3096"/>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82890" y="1637732"/>
            <a:ext cx="9601200" cy="5220268"/>
          </a:xfrm>
        </p:spPr>
        <p:txBody>
          <a:bodyPr>
            <a:normAutofit/>
          </a:bodyPr>
          <a:lstStyle/>
          <a:p>
            <a:pPr marL="0" indent="0">
              <a:buNone/>
            </a:pPr>
            <a:r>
              <a:rPr lang="el-GR" i="1" dirty="0" smtClean="0"/>
              <a:t>1. Το </a:t>
            </a:r>
            <a:r>
              <a:rPr lang="el-GR" i="1" dirty="0"/>
              <a:t>ύφος των νόμων πρέπει να είναι απλό και περιεκτικό. </a:t>
            </a:r>
            <a:r>
              <a:rPr lang="el-GR" i="1" dirty="0" smtClean="0"/>
              <a:t>Οι </a:t>
            </a:r>
            <a:r>
              <a:rPr lang="el-GR" i="1" dirty="0"/>
              <a:t>ρητορικές και μεγαλοπρεπείς εκφράσεις έχουν ως σκοπό μόνο την </a:t>
            </a:r>
            <a:r>
              <a:rPr lang="el-GR" i="1" dirty="0" smtClean="0"/>
              <a:t>επίδειξη.</a:t>
            </a:r>
          </a:p>
          <a:p>
            <a:pPr marL="0" indent="0">
              <a:buNone/>
            </a:pPr>
            <a:r>
              <a:rPr lang="el-GR" i="1" dirty="0" smtClean="0"/>
              <a:t>Ως προς την αρχή αυτή, οι </a:t>
            </a:r>
            <a:r>
              <a:rPr lang="el-GR" i="1" dirty="0"/>
              <a:t>διατάξεις του νόμου </a:t>
            </a:r>
            <a:r>
              <a:rPr lang="el-GR" i="1" dirty="0" smtClean="0"/>
              <a:t>πρέπει να περιέχουν </a:t>
            </a:r>
            <a:r>
              <a:rPr lang="el-GR" i="1" dirty="0"/>
              <a:t>επιταγές, απαγορεύσεις, κυρώσεις ή διαδικασίες, δηλαδή </a:t>
            </a:r>
            <a:r>
              <a:rPr lang="el-GR" i="1" dirty="0" smtClean="0"/>
              <a:t>νομικές ρυθμίσεις </a:t>
            </a:r>
            <a:r>
              <a:rPr lang="el-GR" i="1" dirty="0"/>
              <a:t>και όχι διαπιστώσεις, απλές εξαγγελίες, </a:t>
            </a:r>
            <a:r>
              <a:rPr lang="el-GR" i="1" dirty="0" smtClean="0"/>
              <a:t>διαβεβαιώσεις, που μπορεί να δημιουργήσουν σύγχυση ως προς το πραγματικό ρυθμιστικό περιεχόμενο.</a:t>
            </a:r>
          </a:p>
          <a:p>
            <a:pPr marL="0" indent="0">
              <a:buNone/>
            </a:pPr>
            <a:r>
              <a:rPr lang="el-GR" i="1" dirty="0" smtClean="0"/>
              <a:t>Στην ανάγκη επίτευξης </a:t>
            </a:r>
            <a:r>
              <a:rPr lang="el-GR" i="1" dirty="0"/>
              <a:t>σαφήνειας, </a:t>
            </a:r>
            <a:r>
              <a:rPr lang="el-GR" i="1" dirty="0" smtClean="0"/>
              <a:t>η </a:t>
            </a:r>
            <a:r>
              <a:rPr lang="el-GR" i="1" dirty="0"/>
              <a:t>νομοθετική πρόταση διατυπώνεται στην ενεργητική φωνή, όπου είναι δυνατόν, με </a:t>
            </a:r>
            <a:r>
              <a:rPr lang="el-GR" i="1" dirty="0" smtClean="0"/>
              <a:t>συγκεκριμένο υποκείμενο </a:t>
            </a:r>
            <a:r>
              <a:rPr lang="el-GR" i="1" dirty="0"/>
              <a:t>(π.χ. «η γενική συνέλευση εκλέγει ένα συμβούλιο που εκπροσωπεί την εταιρεία» αντί </a:t>
            </a:r>
            <a:r>
              <a:rPr lang="el-GR" i="1" dirty="0" smtClean="0"/>
              <a:t>για «η </a:t>
            </a:r>
            <a:r>
              <a:rPr lang="el-GR" i="1" dirty="0"/>
              <a:t>εταιρεία εκπροσωπείται από συμβούλιο εκλεγμένο από τη γενική συνέλευση»).</a:t>
            </a:r>
          </a:p>
          <a:p>
            <a:pPr marL="0" indent="0">
              <a:buNone/>
            </a:pPr>
            <a:r>
              <a:rPr lang="el-GR" i="1" dirty="0"/>
              <a:t>Οι διατάξεις διατυπώνονται στη δημοτική γλώσσα και στην οριστική έγκλιση του </a:t>
            </a:r>
            <a:r>
              <a:rPr lang="el-GR" i="1" dirty="0" smtClean="0"/>
              <a:t>ενεστώτα και αποφεύγονται</a:t>
            </a:r>
            <a:r>
              <a:rPr lang="el-GR" i="1" dirty="0"/>
              <a:t>, κατά το δυνατόν, οι δευτερεύουσες προτάσεις καθώς και τα υπερβατά σχήματα </a:t>
            </a:r>
            <a:r>
              <a:rPr lang="el-GR" i="1" dirty="0" smtClean="0"/>
              <a:t>λόγου, δηλαδή </a:t>
            </a:r>
            <a:r>
              <a:rPr lang="el-GR" i="1" dirty="0"/>
              <a:t>η παρεμβολή μίας ή περισσότερων λέξεων ανάμεσα σε δύο άλλες, που έχουν στενή </a:t>
            </a:r>
            <a:r>
              <a:rPr lang="el-GR" i="1" dirty="0" smtClean="0"/>
              <a:t>συντακτική και </a:t>
            </a:r>
            <a:r>
              <a:rPr lang="el-GR" i="1" dirty="0"/>
              <a:t>λογική σχέση (π.χ. «η έγκαιρη ανταπόκριση της Διοίκησης στην προθεσμία του νόμου» αντί για «</a:t>
            </a:r>
            <a:r>
              <a:rPr lang="el-GR" i="1" dirty="0" smtClean="0"/>
              <a:t>η έγκαιρη</a:t>
            </a:r>
            <a:r>
              <a:rPr lang="el-GR" i="1" dirty="0"/>
              <a:t>, από τη Διοίκηση, ανταπόκριση στην προθεσμία του νόμου»).</a:t>
            </a:r>
          </a:p>
        </p:txBody>
      </p:sp>
    </p:spTree>
    <p:extLst>
      <p:ext uri="{BB962C8B-B14F-4D97-AF65-F5344CB8AC3E}">
        <p14:creationId xmlns:p14="http://schemas.microsoft.com/office/powerpoint/2010/main" val="28662548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0863"/>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48771" y="1508077"/>
            <a:ext cx="9601200" cy="4288716"/>
          </a:xfrm>
        </p:spPr>
        <p:txBody>
          <a:bodyPr>
            <a:normAutofit/>
          </a:bodyPr>
          <a:lstStyle/>
          <a:p>
            <a:pPr marL="0" indent="0">
              <a:buNone/>
            </a:pPr>
            <a:r>
              <a:rPr lang="el-GR" i="1" dirty="0" smtClean="0"/>
              <a:t>2. Οι </a:t>
            </a:r>
            <a:r>
              <a:rPr lang="el-GR" i="1" dirty="0"/>
              <a:t>λέξεις που χρησιμοποιούν οι νόμοι θα πρέπει να έχουν έννοια απόλυτη και όχι σχετική, ώστε να γίνονται αντιληπτές με τον ίδιο τρόπο από όλους και να μην δημιουργούνται αοριστίες ή </a:t>
            </a:r>
            <a:r>
              <a:rPr lang="el-GR" i="1" dirty="0" smtClean="0"/>
              <a:t>υποθέσεις.</a:t>
            </a:r>
          </a:p>
          <a:p>
            <a:pPr marL="0" indent="0">
              <a:buNone/>
            </a:pPr>
            <a:r>
              <a:rPr lang="el-GR" i="1" dirty="0" smtClean="0"/>
              <a:t>Κατά την αρχή αυτή, ως προς το ίδιο το νόημα </a:t>
            </a:r>
            <a:r>
              <a:rPr lang="el-GR" i="1" dirty="0"/>
              <a:t>των λέξεων </a:t>
            </a:r>
            <a:r>
              <a:rPr lang="el-GR" i="1" dirty="0" smtClean="0"/>
              <a:t>το </a:t>
            </a:r>
            <a:r>
              <a:rPr lang="el-GR" i="1" dirty="0"/>
              <a:t>νομοθετικό κείμενο πρέπει να έχει ορολογική συνέπεια. Δηλαδή, οι όροι πρέπει να </a:t>
            </a:r>
            <a:r>
              <a:rPr lang="el-GR" i="1" dirty="0" smtClean="0"/>
              <a:t>χρησιμοποιούνται με </a:t>
            </a:r>
            <a:r>
              <a:rPr lang="el-GR" i="1" dirty="0"/>
              <a:t>την ίδια έννοια. Όπου δηλώνεται άλλη έννοια, πρέπει να χρησιμοποιείται διαφορετικός όρος. </a:t>
            </a:r>
            <a:r>
              <a:rPr lang="el-GR" i="1" dirty="0" smtClean="0"/>
              <a:t>Όπου αυτό </a:t>
            </a:r>
            <a:r>
              <a:rPr lang="el-GR" i="1" dirty="0"/>
              <a:t>δεν είναι δυνατόν, επιβάλλεται σχετική διευκρίνιση. Ο συντάκτης οφείλει να λαμβάνει υπόψη </a:t>
            </a:r>
            <a:r>
              <a:rPr lang="el-GR" i="1" dirty="0" smtClean="0"/>
              <a:t>την καθιερωμένη </a:t>
            </a:r>
            <a:r>
              <a:rPr lang="el-GR" i="1" dirty="0"/>
              <a:t>στα βασικά νομοθετήματα </a:t>
            </a:r>
            <a:r>
              <a:rPr lang="el-GR" i="1" dirty="0" smtClean="0"/>
              <a:t>ορολογία.</a:t>
            </a:r>
          </a:p>
        </p:txBody>
      </p:sp>
    </p:spTree>
    <p:extLst>
      <p:ext uri="{BB962C8B-B14F-4D97-AF65-F5344CB8AC3E}">
        <p14:creationId xmlns:p14="http://schemas.microsoft.com/office/powerpoint/2010/main" val="22341657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9448"/>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96537" y="1596788"/>
            <a:ext cx="9601200" cy="4209068"/>
          </a:xfrm>
        </p:spPr>
        <p:txBody>
          <a:bodyPr>
            <a:normAutofit/>
          </a:bodyPr>
          <a:lstStyle/>
          <a:p>
            <a:pPr marL="0" indent="0">
              <a:buNone/>
            </a:pPr>
            <a:r>
              <a:rPr lang="el-GR" i="1" dirty="0" smtClean="0"/>
              <a:t>Στη λογική της ορολογικής συνέπειας εντάσσεται και η διατύπωση ορισμών σε ένα νομοθέτημα, όπου κρίνεται αναγκαίο από το νομοθέτη. Με τους ορισμούς (περιλαμβάνονται στις γενικές διατάξεις του νόμου) αποσαφηνίζονται </a:t>
            </a:r>
            <a:r>
              <a:rPr lang="el-GR" i="1" dirty="0"/>
              <a:t>βασικές έννοιες του νόμου, αν δεν έχουν την κοινή </a:t>
            </a:r>
            <a:r>
              <a:rPr lang="el-GR" i="1" dirty="0" smtClean="0"/>
              <a:t>σημασία. Αν έχουν την κοινή σημασία, δεν υπάρχει λόγος να οριστούν ξανά, πέραν του ότι η </a:t>
            </a:r>
            <a:r>
              <a:rPr lang="el-GR" i="1" dirty="0"/>
              <a:t>χρήση τους </a:t>
            </a:r>
            <a:r>
              <a:rPr lang="el-GR" i="1" dirty="0" smtClean="0"/>
              <a:t>πρέπει να γίνεται με προσοχή, γιατί </a:t>
            </a:r>
            <a:r>
              <a:rPr lang="el-GR" i="1" dirty="0"/>
              <a:t>μπορεί να επηρεάσουν το πεδίο </a:t>
            </a:r>
            <a:r>
              <a:rPr lang="el-GR" i="1" dirty="0" smtClean="0"/>
              <a:t>εφαρμογής του νόμου.</a:t>
            </a:r>
          </a:p>
          <a:p>
            <a:pPr marL="0" indent="0">
              <a:buNone/>
            </a:pPr>
            <a:r>
              <a:rPr lang="el-GR" i="1" dirty="0" smtClean="0"/>
              <a:t>Η αρχή συνδέεται και με την ανάγκη για σαφήνεια.</a:t>
            </a:r>
          </a:p>
          <a:p>
            <a:pPr marL="0" indent="0">
              <a:buNone/>
            </a:pPr>
            <a:r>
              <a:rPr lang="el-GR" i="1" dirty="0"/>
              <a:t>Σαφήνεια</a:t>
            </a:r>
            <a:r>
              <a:rPr lang="en-US" i="1" dirty="0"/>
              <a:t>:</a:t>
            </a:r>
            <a:r>
              <a:rPr lang="el-GR" i="1" dirty="0"/>
              <a:t> απλό, περιεκτικό περιεχόμενο, ομαλή σύνδεση και αλληλουχία των λέξεων και των προτάσεων μεταξύ τους, των παραγράφων, ώστε να γίνεται κατανοητό το κείμενο από το κοινό στο οποίο απευθύνεται. Α</a:t>
            </a:r>
            <a:r>
              <a:rPr lang="el-GR" i="1" dirty="0" smtClean="0"/>
              <a:t>νάγκη </a:t>
            </a:r>
            <a:r>
              <a:rPr lang="el-GR" i="1" dirty="0"/>
              <a:t>για σαφήνεια </a:t>
            </a:r>
            <a:r>
              <a:rPr lang="el-GR" i="1" dirty="0" smtClean="0"/>
              <a:t>του νόμου σε ένα φιλελεύθερο κράτος λαμβάνοντας </a:t>
            </a:r>
            <a:r>
              <a:rPr lang="el-GR" i="1" dirty="0"/>
              <a:t>υπόψη τη φύση των ρυθμίσεων (θέσπιση δικαιωμάτων και υποχρεώσεων, επέμβαση στην ατομική και κοινωνική ελευθερία).</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6700286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9919"/>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55594" y="1583140"/>
            <a:ext cx="9601200" cy="4114800"/>
          </a:xfrm>
        </p:spPr>
        <p:txBody>
          <a:bodyPr>
            <a:normAutofit/>
          </a:bodyPr>
          <a:lstStyle/>
          <a:p>
            <a:pPr marL="0" indent="0">
              <a:buNone/>
            </a:pPr>
            <a:r>
              <a:rPr lang="el-GR" i="1" dirty="0" smtClean="0"/>
              <a:t>Σχηματικά, η 2</a:t>
            </a:r>
            <a:r>
              <a:rPr lang="el-GR" i="1" baseline="30000" dirty="0" smtClean="0"/>
              <a:t>η</a:t>
            </a:r>
            <a:r>
              <a:rPr lang="el-GR" i="1" dirty="0" smtClean="0"/>
              <a:t> αρχή αφορά το νόημα των λέξεων, ενώ η δεύτερη αφορά στις σωστές λέξεις.</a:t>
            </a:r>
          </a:p>
          <a:p>
            <a:pPr marL="0" indent="0">
              <a:buNone/>
            </a:pPr>
            <a:r>
              <a:rPr lang="el-GR" i="1" dirty="0"/>
              <a:t>3</a:t>
            </a:r>
            <a:r>
              <a:rPr lang="el-GR" i="1" baseline="30000" dirty="0"/>
              <a:t>.</a:t>
            </a:r>
            <a:r>
              <a:rPr lang="el-GR" i="1" dirty="0"/>
              <a:t> Οι νόμοι δημιουργούνται για ανθρώπους μέσης νοημοσύνης και πρέπει να απευθύνονται στην απλή λογική του μέσου ανθρώπου. </a:t>
            </a:r>
          </a:p>
          <a:p>
            <a:pPr marL="0" indent="0">
              <a:buNone/>
            </a:pPr>
            <a:r>
              <a:rPr lang="el-GR" i="1" dirty="0"/>
              <a:t>Η αρχή αυτή εδράζεται στην κληρονομηθείσα από το αστικό δίκαιο έννοια του μέσου συνετού ανθρώπου. Και μιλάμε για μέσο όρο, λόγω και πάλι της φύσης του </a:t>
            </a:r>
            <a:r>
              <a:rPr lang="el-GR" i="1" dirty="0" smtClean="0"/>
              <a:t>νόμου, ως συλλογική δημοκρατική έκφραση. Ωστόσο</a:t>
            </a:r>
            <a:r>
              <a:rPr lang="el-GR" i="1" dirty="0"/>
              <a:t>, η πολυπλοκότητα της πολιτικής ύλης που έχει διαμορφωθεί, δεν καθιστά ανελαστικό τον κανόνα αυτό. Και σε αυτό πρέπει να προστεθούν και τα διάφορα, διαφορετικά κοινά, στα οποία ο ίδιος ο νόμος μπορεί να απευθύνεται.</a:t>
            </a:r>
          </a:p>
          <a:p>
            <a:pPr marL="0" indent="0">
              <a:buNone/>
            </a:pPr>
            <a:endParaRPr lang="el-GR" i="1" dirty="0"/>
          </a:p>
        </p:txBody>
      </p:sp>
    </p:spTree>
    <p:extLst>
      <p:ext uri="{BB962C8B-B14F-4D97-AF65-F5344CB8AC3E}">
        <p14:creationId xmlns:p14="http://schemas.microsoft.com/office/powerpoint/2010/main" val="3906443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6272"/>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55594" y="1562668"/>
            <a:ext cx="9601200" cy="4024399"/>
          </a:xfrm>
        </p:spPr>
        <p:txBody>
          <a:bodyPr>
            <a:normAutofit/>
          </a:bodyPr>
          <a:lstStyle/>
          <a:p>
            <a:pPr marL="0" indent="0">
              <a:buNone/>
            </a:pPr>
            <a:r>
              <a:rPr lang="el-GR" i="1" dirty="0" smtClean="0"/>
              <a:t>4</a:t>
            </a:r>
            <a:r>
              <a:rPr lang="el-GR" i="1" baseline="30000" dirty="0" smtClean="0"/>
              <a:t>η</a:t>
            </a:r>
            <a:r>
              <a:rPr lang="el-GR" i="1" dirty="0" smtClean="0"/>
              <a:t> αρχή</a:t>
            </a:r>
            <a:r>
              <a:rPr lang="en-US" i="1" dirty="0" smtClean="0"/>
              <a:t>: </a:t>
            </a:r>
            <a:r>
              <a:rPr lang="el-GR" i="1" dirty="0" smtClean="0"/>
              <a:t>Οι </a:t>
            </a:r>
            <a:r>
              <a:rPr lang="el-GR" i="1" dirty="0"/>
              <a:t>εξαιρέσεις, οι περιορισμοί και οι τροποποιήσεις θα πρέπει να συμπεριλαμβάνονται σε ένα νόμο μόνο όταν αυτό είναι απολύτως αναγκαίο. </a:t>
            </a:r>
            <a:endParaRPr lang="el-GR" i="1" dirty="0" smtClean="0"/>
          </a:p>
          <a:p>
            <a:pPr marL="0" indent="0">
              <a:buNone/>
            </a:pPr>
            <a:r>
              <a:rPr lang="el-GR" i="1" dirty="0" smtClean="0"/>
              <a:t>Η αρχή αυτή πηγάζει ομοίως από την ουδετερότητα και τη γενικότητα του νόμου, που πρέπει να εισαγάγει την πολιτική-νομική ύλη με τρόπο που να μην διαταράξει πέραν ενός ανεκτού ορίου την ισορροπία των έννομων σχέσεων, χωρίς </a:t>
            </a:r>
            <a:r>
              <a:rPr lang="el-GR" i="1" dirty="0" err="1" smtClean="0"/>
              <a:t>αποχρώντα</a:t>
            </a:r>
            <a:r>
              <a:rPr lang="el-GR" i="1" dirty="0" smtClean="0"/>
              <a:t> λόγο. Έτσι, εξαιρέσεις θα θεσπίζονται εφόσον αυτό δικαιολογείται από το σκοπό του νόμου, δεν θίγει τη βασική ρύθμιση, δεν είναι κάτι άσχετο με τη βασική ρύθμιση και δεν θίγει ουσιωδώς βασικά συνταγματικά δικαιώματα ή γίνεται κατά τρόπο αυθαίρετο. </a:t>
            </a:r>
          </a:p>
          <a:p>
            <a:pPr marL="0" indent="0">
              <a:buNone/>
            </a:pPr>
            <a:r>
              <a:rPr lang="el-GR" i="1" dirty="0" smtClean="0"/>
              <a:t>Ομοίως και για τους περιορισμούς, αυτοί πρέπει να δικαιολογούνται από το σκοπό του νόμου ή για λόγους προστασίας των δικαιωμάτων των άλλων, δηλαδή, </a:t>
            </a:r>
            <a:r>
              <a:rPr lang="el-GR" i="1" dirty="0"/>
              <a:t>να εξυπηρετούν έναν νόμιμο σκοπό και να είναι αναγκαίοι σε μια δημοκρατική </a:t>
            </a:r>
            <a:r>
              <a:rPr lang="el-GR" i="1" dirty="0" smtClean="0"/>
              <a:t>κοινωνία, χωρίς να συνεπάγονται διακρίσεις και ουσιαστικές ανισότητες. </a:t>
            </a:r>
            <a:endParaRPr lang="el-GR" i="1" dirty="0"/>
          </a:p>
          <a:p>
            <a:pPr marL="0" indent="0">
              <a:buNone/>
            </a:pPr>
            <a:endParaRPr lang="el-GR" i="1" dirty="0"/>
          </a:p>
        </p:txBody>
      </p:sp>
    </p:spTree>
    <p:extLst>
      <p:ext uri="{BB962C8B-B14F-4D97-AF65-F5344CB8AC3E}">
        <p14:creationId xmlns:p14="http://schemas.microsoft.com/office/powerpoint/2010/main" val="30839414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1681"/>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35122" y="1651379"/>
            <a:ext cx="9601200" cy="4623586"/>
          </a:xfrm>
        </p:spPr>
        <p:txBody>
          <a:bodyPr>
            <a:normAutofit fontScale="92500" lnSpcReduction="20000"/>
          </a:bodyPr>
          <a:lstStyle/>
          <a:p>
            <a:pPr marL="0" indent="0">
              <a:buNone/>
            </a:pPr>
            <a:r>
              <a:rPr lang="el-GR" i="1" dirty="0" smtClean="0"/>
              <a:t>Οι εξαιρέσεις και οι περιορισμοί επομένως πρέπει να τίθενται με πολύ περίσκεψη. Και πάλι εδώ λόγω της πολυπλοκότητας των εννόμων σχέσεων και των συνεχών διαμορφώσεων πολυεπίπεδης, πολύμορφης και υπερεθνικής ή διεθνικής πολιτικής ύλης, καθίσταται δύσκολο να μη τίθενται εξαιρέσεις ή περιορισμοί πρόσθετοι, αναλόγως.</a:t>
            </a:r>
          </a:p>
          <a:p>
            <a:pPr marL="0" indent="0">
              <a:buNone/>
            </a:pPr>
            <a:r>
              <a:rPr lang="el-GR" i="1" dirty="0" smtClean="0"/>
              <a:t>Ως προς το καταρχήν μη επιθυμητό των τροποποιήσεων, με αυτή την αρχή επιδιώκεται η ομαλή συστηματοποίηση, διάχυση και συνοχή του δικαίου, ώστε να μην υπάρχει σύγχυση, ρευστότητα ως προς τα ισχύοντα μηνύματα, τους αποδέκτες, τους χρόνους. Ο νομοθέτης δεν πρέπει να επεξεργάζεται την ίδια πολιτική ύλη εκ νέου, χωρίς να υφίσταται ουσιώδης λόγος προς αυτό αλλά επειδή π.χ. αγνόησε κάτι που δεν θα πρεπε να το αγνοήσει. </a:t>
            </a:r>
          </a:p>
          <a:p>
            <a:pPr marL="0" indent="0">
              <a:buNone/>
            </a:pPr>
            <a:r>
              <a:rPr lang="el-GR" i="1" dirty="0" smtClean="0"/>
              <a:t>Αυτό το ζήτημα επιλύεται καλύτερα σε </a:t>
            </a:r>
            <a:r>
              <a:rPr lang="el-GR" i="1" dirty="0" err="1" smtClean="0"/>
              <a:t>προνομοθετικό</a:t>
            </a:r>
            <a:r>
              <a:rPr lang="el-GR" i="1" dirty="0" smtClean="0"/>
              <a:t> επίπεδο, σε αυτό της διαμόρφωσης των δημοσίων πολιτικών, ώστε να επιτευχθεί σταθερό και ξεκάθαρο νομικό αποτέλεσμα. Και εδώ, ωστόσο, η πράξη γεννά ανάγκες για τροποποιήσεις που είναι σχεδόν αναπόφευκτες, με αποτέλεσμα να αυξάνονται, την ίδια στιγμή και οι μεταβατικές διατάξεις ή και οι εξουσιοδοτικές. Ειδικά δε με τις μεταβατικές διατάξεις, που </a:t>
            </a:r>
            <a:r>
              <a:rPr lang="el-GR" i="1" dirty="0"/>
              <a:t>ρυθμίζουν θέματα που προκύπτουν από τη μεταβολή της </a:t>
            </a:r>
            <a:r>
              <a:rPr lang="el-GR" i="1" dirty="0" smtClean="0"/>
              <a:t>νομοθεσίας, μπορεί να υπάρξει ο κίνδυνος να επηρεάσουν το </a:t>
            </a:r>
            <a:r>
              <a:rPr lang="el-GR" i="1" dirty="0"/>
              <a:t>πεδίο </a:t>
            </a:r>
            <a:r>
              <a:rPr lang="el-GR" i="1" dirty="0" smtClean="0"/>
              <a:t>εφαρμογής.</a:t>
            </a:r>
          </a:p>
          <a:p>
            <a:pPr marL="0" indent="0">
              <a:buNone/>
            </a:pPr>
            <a:r>
              <a:rPr lang="el-GR" i="1" dirty="0" smtClean="0"/>
              <a:t>Θέμα για συζήτηση</a:t>
            </a:r>
            <a:r>
              <a:rPr lang="en-GB" i="1" dirty="0" smtClean="0"/>
              <a:t>:</a:t>
            </a:r>
            <a:r>
              <a:rPr lang="el-GR" i="1" dirty="0" smtClean="0"/>
              <a:t> Η ρευστότητα των κοινωνικών αναγκών και ο νόμος ως βασικό εργαλείο ρύθμισης. </a:t>
            </a:r>
            <a:endParaRPr lang="el-GR" i="1" dirty="0"/>
          </a:p>
          <a:p>
            <a:pPr marL="0" indent="0">
              <a:buNone/>
            </a:pPr>
            <a:endParaRPr lang="el-GR" dirty="0" smtClean="0"/>
          </a:p>
          <a:p>
            <a:pPr marL="0" indent="0">
              <a:buNone/>
            </a:pPr>
            <a:endParaRPr lang="el-GR" dirty="0"/>
          </a:p>
        </p:txBody>
      </p:sp>
    </p:spTree>
    <p:extLst>
      <p:ext uri="{BB962C8B-B14F-4D97-AF65-F5344CB8AC3E}">
        <p14:creationId xmlns:p14="http://schemas.microsoft.com/office/powerpoint/2010/main" val="14287340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38033"/>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106157" y="1192426"/>
            <a:ext cx="9601200" cy="4689836"/>
          </a:xfrm>
        </p:spPr>
        <p:txBody>
          <a:bodyPr>
            <a:noAutofit/>
          </a:bodyPr>
          <a:lstStyle/>
          <a:p>
            <a:pPr marL="0" indent="0" algn="just">
              <a:buNone/>
            </a:pPr>
            <a:r>
              <a:rPr lang="el-GR" i="1" dirty="0" smtClean="0"/>
              <a:t>5</a:t>
            </a:r>
            <a:r>
              <a:rPr lang="el-GR" i="1" baseline="30000" dirty="0" smtClean="0"/>
              <a:t>η</a:t>
            </a:r>
            <a:r>
              <a:rPr lang="el-GR" i="1" dirty="0" smtClean="0"/>
              <a:t> αρχή</a:t>
            </a:r>
            <a:r>
              <a:rPr lang="en-US" i="1" dirty="0" smtClean="0"/>
              <a:t>: </a:t>
            </a:r>
            <a:r>
              <a:rPr lang="el-GR" i="1" dirty="0" smtClean="0"/>
              <a:t>Η </a:t>
            </a:r>
            <a:r>
              <a:rPr lang="el-GR" i="1" dirty="0"/>
              <a:t>αιτιολογία θέσπισης ενός νόμου θα πρέπει να στηρίζει το περιεχόμενό του, ώστε να μην υπάρχουν περιθώρια αντιπαραθέσεων. </a:t>
            </a:r>
          </a:p>
          <a:p>
            <a:pPr marL="0" indent="0" algn="just">
              <a:buNone/>
            </a:pPr>
            <a:r>
              <a:rPr lang="el-GR" i="1" dirty="0" smtClean="0"/>
              <a:t>6</a:t>
            </a:r>
            <a:r>
              <a:rPr lang="el-GR" i="1" baseline="30000" dirty="0" smtClean="0"/>
              <a:t>η</a:t>
            </a:r>
            <a:r>
              <a:rPr lang="el-GR" i="1" dirty="0" smtClean="0"/>
              <a:t> αρχή</a:t>
            </a:r>
            <a:r>
              <a:rPr lang="en-US" i="1" dirty="0" smtClean="0"/>
              <a:t>:</a:t>
            </a:r>
            <a:r>
              <a:rPr lang="el-GR" i="1" dirty="0" smtClean="0"/>
              <a:t> Οι </a:t>
            </a:r>
            <a:r>
              <a:rPr lang="el-GR" i="1" dirty="0"/>
              <a:t>νόμοι θα πρέπει να έχουν πρακτική αξία και χρησιμότητα, ώστε να μη διαταράσσουν τη “φύση των πραγμάτων”, άλλως διαταράσσεται η δικαιοσύνη και η σταθερότητα του κράτους. </a:t>
            </a:r>
            <a:endParaRPr lang="el-GR" i="1" dirty="0" smtClean="0"/>
          </a:p>
          <a:p>
            <a:pPr marL="0" indent="0" algn="just">
              <a:buNone/>
            </a:pPr>
            <a:r>
              <a:rPr lang="el-GR" i="1" dirty="0" smtClean="0"/>
              <a:t>Λαμβάνοντας τη σκυτάλη από την 4</a:t>
            </a:r>
            <a:r>
              <a:rPr lang="el-GR" i="1" baseline="30000" dirty="0" smtClean="0"/>
              <a:t>η</a:t>
            </a:r>
            <a:r>
              <a:rPr lang="el-GR" i="1" dirty="0" smtClean="0"/>
              <a:t> αρχή, η οποία σε μεγάλο βαθμό αφορά και το προνομοθετικό στάδιο, οι παραπάνω (5</a:t>
            </a:r>
            <a:r>
              <a:rPr lang="el-GR" i="1" baseline="30000" dirty="0" smtClean="0"/>
              <a:t>η</a:t>
            </a:r>
            <a:r>
              <a:rPr lang="el-GR" i="1" dirty="0" smtClean="0"/>
              <a:t> και 6</a:t>
            </a:r>
            <a:r>
              <a:rPr lang="el-GR" i="1" baseline="30000" dirty="0" smtClean="0"/>
              <a:t>η</a:t>
            </a:r>
            <a:r>
              <a:rPr lang="el-GR" i="1" dirty="0" smtClean="0"/>
              <a:t>) αρχές έχουν να κάνουν περισσότερο με το στάδιο διαμόρφωσης της πολιτικής ύλης, ωστόσο, αντανακλώνται και στη μετάβαση αυτής στο σώμα του νόμου, μέσα κυρίως από τις γενικές διατάξεις του νόμου (τον σκοπό, το αντικείμενο, το πεδίο εφαρμογής ή και τους ορισμούς), οι οποίες πρέπει να είναι σαφείς ως προς το που σκοπεύουν, τι περιλαμβάνουν και τι ρυθμίζουν, όσο και από την αιτιολογική έκθεση του νόμου (εντάσσεται στην Ανάλυση Συνεπειών Ρύθμισης), που πρέπει να εξηγεί ακριβώς το πρόβλημα, αν όντως είναι πρόβλημα και τον τρόπο επίλυσης του, μεταξύ άλλων τρόπων, τόσο ως προς το ποιος τρόπος επιλέγεται όσο και ως προς το γιατί επιλέγεται αυτός ο τρόπος. </a:t>
            </a:r>
            <a:endParaRPr lang="el-GR" i="1" dirty="0"/>
          </a:p>
          <a:p>
            <a:pPr marL="0" indent="0" algn="just">
              <a:buNone/>
            </a:pPr>
            <a:r>
              <a:rPr lang="el-GR" dirty="0" smtClean="0"/>
              <a:t>.</a:t>
            </a:r>
            <a:endParaRPr lang="el-GR" dirty="0"/>
          </a:p>
          <a:p>
            <a:endParaRPr lang="el-GR" dirty="0"/>
          </a:p>
        </p:txBody>
      </p:sp>
    </p:spTree>
    <p:extLst>
      <p:ext uri="{BB962C8B-B14F-4D97-AF65-F5344CB8AC3E}">
        <p14:creationId xmlns:p14="http://schemas.microsoft.com/office/powerpoint/2010/main" val="26067913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2883"/>
          </a:xfrm>
        </p:spPr>
        <p:txBody>
          <a:bodyPr>
            <a:normAutofit/>
          </a:bodyPr>
          <a:lstStyle/>
          <a:p>
            <a:pPr algn="ctr"/>
            <a:r>
              <a:rPr lang="el-GR" sz="3200" dirty="0"/>
              <a:t>Η νομοθέτηση ως μορφή επικοινωνίας</a:t>
            </a:r>
          </a:p>
        </p:txBody>
      </p:sp>
      <p:sp>
        <p:nvSpPr>
          <p:cNvPr id="3" name="Content Placeholder 2"/>
          <p:cNvSpPr>
            <a:spLocks noGrp="1"/>
          </p:cNvSpPr>
          <p:nvPr>
            <p:ph idx="1"/>
          </p:nvPr>
        </p:nvSpPr>
        <p:spPr/>
        <p:txBody>
          <a:bodyPr/>
          <a:lstStyle/>
          <a:p>
            <a:pPr marL="0" indent="0">
              <a:buNone/>
            </a:pPr>
            <a:r>
              <a:rPr lang="el-GR" i="1" dirty="0"/>
              <a:t>Η ορθή, κατά το δυνατόν πλήρης και αντικειμενική, καταγραφή της αιτιολογίας θέσπισης του νόμου αποτελεί τον </a:t>
            </a:r>
            <a:r>
              <a:rPr lang="el-GR" i="1" u="sng" dirty="0"/>
              <a:t>δείκτη ενδελεχούς επεξεργασίας </a:t>
            </a:r>
            <a:r>
              <a:rPr lang="el-GR" i="1" dirty="0"/>
              <a:t>του σε προνομοθετικό επίπεδο αλλά και δύναται να αποτελέσει </a:t>
            </a:r>
            <a:r>
              <a:rPr lang="el-GR" i="1" u="sng" dirty="0"/>
              <a:t>δείκτη ορθής και ομαλής εφαρμογής </a:t>
            </a:r>
            <a:r>
              <a:rPr lang="el-GR" i="1" dirty="0"/>
              <a:t>του στην έννομη τάξη τόσο από τη Διοίκηση όσο και από τη δικαστική εξουσία και </a:t>
            </a:r>
            <a:r>
              <a:rPr lang="el-GR" i="1" u="sng" dirty="0"/>
              <a:t>μεγαλύτερης ανοχής ή αποδοχής </a:t>
            </a:r>
            <a:r>
              <a:rPr lang="el-GR" i="1" dirty="0"/>
              <a:t>από τους πολίτες, ιδιώτες και </a:t>
            </a:r>
            <a:r>
              <a:rPr lang="el-GR" i="1" dirty="0" smtClean="0"/>
              <a:t>κοινωνούς. Όσο πιο εμπεριστατωμένη είναι η ΑΣΥΡ τόσο περισσότερες πιθανότητες έχει ο νόμος να εφαρμοστεί σωστά.</a:t>
            </a:r>
            <a:endParaRPr lang="el-GR" i="1" dirty="0"/>
          </a:p>
        </p:txBody>
      </p:sp>
    </p:spTree>
    <p:extLst>
      <p:ext uri="{BB962C8B-B14F-4D97-AF65-F5344CB8AC3E}">
        <p14:creationId xmlns:p14="http://schemas.microsoft.com/office/powerpoint/2010/main" val="991114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1307"/>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077685" y="1347106"/>
            <a:ext cx="9560379" cy="3743509"/>
          </a:xfrm>
        </p:spPr>
        <p:txBody>
          <a:bodyPr>
            <a:noAutofit/>
          </a:bodyPr>
          <a:lstStyle/>
          <a:p>
            <a:pPr marL="0" indent="0">
              <a:buNone/>
            </a:pPr>
            <a:r>
              <a:rPr lang="el-GR" dirty="0" smtClean="0"/>
              <a:t>Τα </a:t>
            </a:r>
            <a:r>
              <a:rPr lang="el-GR" dirty="0"/>
              <a:t>δ</a:t>
            </a:r>
            <a:r>
              <a:rPr lang="el-GR" dirty="0" smtClean="0"/>
              <a:t>ύο πυρηνικά στοιχεία του δικαίου</a:t>
            </a:r>
            <a:r>
              <a:rPr lang="en-GB" dirty="0" smtClean="0"/>
              <a:t>:</a:t>
            </a:r>
            <a:endParaRPr lang="el-GR" dirty="0" smtClean="0"/>
          </a:p>
          <a:p>
            <a:r>
              <a:rPr lang="el-GR" i="1" dirty="0" smtClean="0"/>
              <a:t>Ρύθμιση</a:t>
            </a:r>
          </a:p>
          <a:p>
            <a:r>
              <a:rPr lang="el-GR" i="1" dirty="0" smtClean="0"/>
              <a:t>Υποχρεωτικότητα</a:t>
            </a:r>
            <a:r>
              <a:rPr lang="en-GB" i="1" dirty="0" smtClean="0"/>
              <a:t> </a:t>
            </a:r>
            <a:endParaRPr lang="el-GR" i="1" dirty="0" smtClean="0"/>
          </a:p>
          <a:p>
            <a:pPr marL="0" indent="0" algn="ctr">
              <a:buNone/>
            </a:pPr>
            <a:r>
              <a:rPr lang="el-GR" i="1" dirty="0" smtClean="0"/>
              <a:t>Ιστορία Δικαίου</a:t>
            </a:r>
            <a:r>
              <a:rPr lang="en-GB" i="1" dirty="0" smtClean="0"/>
              <a:t>:</a:t>
            </a:r>
            <a:endParaRPr lang="el-GR" i="1" dirty="0" smtClean="0"/>
          </a:p>
          <a:p>
            <a:pPr marL="0" indent="0">
              <a:buNone/>
            </a:pPr>
            <a:r>
              <a:rPr lang="el-GR" i="1" dirty="0"/>
              <a:t>Υπονοείται το ερώτημα</a:t>
            </a:r>
            <a:r>
              <a:rPr lang="en-GB" i="1" dirty="0"/>
              <a:t>:</a:t>
            </a:r>
            <a:r>
              <a:rPr lang="en-US" i="1" dirty="0"/>
              <a:t> </a:t>
            </a:r>
            <a:r>
              <a:rPr lang="el-GR" i="1" dirty="0"/>
              <a:t>Γιατί χρειάζεται να ανατέξουμε στην έννοια </a:t>
            </a:r>
            <a:r>
              <a:rPr lang="el-GR" i="1" dirty="0" smtClean="0"/>
              <a:t>της ιστορίας του </a:t>
            </a:r>
            <a:r>
              <a:rPr lang="el-GR" i="1" dirty="0"/>
              <a:t>δικαίου</a:t>
            </a:r>
            <a:r>
              <a:rPr lang="en-GB" i="1" dirty="0"/>
              <a:t> </a:t>
            </a:r>
            <a:r>
              <a:rPr lang="el-GR" i="1" dirty="0"/>
              <a:t>για το μάθημα αυτό</a:t>
            </a:r>
            <a:r>
              <a:rPr lang="en-GB" i="1" dirty="0"/>
              <a:t>: </a:t>
            </a:r>
            <a:endParaRPr lang="el-GR" i="1" dirty="0"/>
          </a:p>
          <a:p>
            <a:pPr marL="0" indent="0" algn="just">
              <a:buNone/>
            </a:pPr>
            <a:r>
              <a:rPr lang="el-GR" i="1" dirty="0" smtClean="0"/>
              <a:t>Αναφορά </a:t>
            </a:r>
            <a:r>
              <a:rPr lang="el-GR" i="1" dirty="0"/>
              <a:t>της λέξης «το δίκαιο» </a:t>
            </a:r>
            <a:r>
              <a:rPr lang="el-GR" i="1" dirty="0" smtClean="0"/>
              <a:t>βρίσκεται στον </a:t>
            </a:r>
            <a:r>
              <a:rPr lang="el-GR" i="1" dirty="0"/>
              <a:t>Ησίοδο « Έργα και Ημέραι,» τον 7ο αιώνα π.Χ., και σημαίνει την αρετή που έχει ο δίκαιος άνθρωπος. Από τον 5ο αιώνα π.Χ. και μετά ο όρος «δίκαιον» σημαίνει σταθερά δύο πράγματα: - το σύνολο των κανόνων που σε ορισμένη περιοχή και σε ορισμένη ιστορική στιγμή ρυθμίζουν υποχρεωτικά την κοινωνική συμβίωση των </a:t>
            </a:r>
            <a:r>
              <a:rPr lang="el-GR" i="1" dirty="0" smtClean="0"/>
              <a:t>ανθρώπων, αλλά και ευρύτερα, το </a:t>
            </a:r>
            <a:r>
              <a:rPr lang="el-GR" i="1" dirty="0"/>
              <a:t>ιδανικό θεμέλιο στο οποίο στηρίζεται το ισχύον </a:t>
            </a:r>
            <a:r>
              <a:rPr lang="el-GR" i="1" dirty="0" smtClean="0"/>
              <a:t>δίκαιο. Το θεμέλιο ανάγεται στον θεικό άγραφο νόμο και στη θεία δίκη, έκδηλο στοιχείο κυρίως στις αρχαίες τραγωδίες.</a:t>
            </a:r>
          </a:p>
          <a:p>
            <a:pPr marL="0" indent="0">
              <a:buNone/>
            </a:pPr>
            <a:endParaRPr lang="el-GR" i="1" dirty="0"/>
          </a:p>
        </p:txBody>
      </p:sp>
    </p:spTree>
    <p:extLst>
      <p:ext uri="{BB962C8B-B14F-4D97-AF65-F5344CB8AC3E}">
        <p14:creationId xmlns:p14="http://schemas.microsoft.com/office/powerpoint/2010/main" val="41710403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2152"/>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125941" y="1562668"/>
            <a:ext cx="9601200" cy="5014301"/>
          </a:xfrm>
        </p:spPr>
        <p:txBody>
          <a:bodyPr>
            <a:normAutofit fontScale="62500" lnSpcReduction="20000"/>
          </a:bodyPr>
          <a:lstStyle/>
          <a:p>
            <a:pPr marL="0" indent="0">
              <a:buNone/>
            </a:pPr>
            <a:r>
              <a:rPr lang="el-GR" sz="2600" i="1" dirty="0" smtClean="0"/>
              <a:t>Ειδικά η 6</a:t>
            </a:r>
            <a:r>
              <a:rPr lang="el-GR" sz="2600" i="1" baseline="30000" dirty="0" smtClean="0"/>
              <a:t>η</a:t>
            </a:r>
            <a:r>
              <a:rPr lang="el-GR" sz="2600" i="1" dirty="0" smtClean="0"/>
              <a:t> αρχή, αντανακλά επιπλέον, την ανάγκη ο νόμος </a:t>
            </a:r>
            <a:r>
              <a:rPr lang="el-GR" sz="2600" i="1" u="sng" dirty="0" smtClean="0"/>
              <a:t>να επιλύει προβλήματα κι όχι να δημιουργεί νέα. </a:t>
            </a:r>
          </a:p>
          <a:p>
            <a:pPr marL="0" indent="0" algn="just">
              <a:buNone/>
            </a:pPr>
            <a:r>
              <a:rPr lang="el-GR" sz="2600" i="1" dirty="0" smtClean="0"/>
              <a:t>Πέραν των παραπάνω βασικών αρχών, που πρέπει να λαμβάνονται υπόψη κατά την νομοπαρασκευή, υπάρχουν και άλλες αρχές νομοπαρασκευής, που στοιχειοθετούν και χαρακτηρίζουν την όψη της διαδικασίας νομοπαρασκευής ως ‘καλής’ (‘Καλή Νομοθέτηση’), όπως οι</a:t>
            </a:r>
            <a:r>
              <a:rPr lang="el-GR" sz="2600" i="1" dirty="0"/>
              <a:t> </a:t>
            </a:r>
            <a:r>
              <a:rPr lang="el-GR" sz="2600" i="1" dirty="0" smtClean="0"/>
              <a:t>προερμηνευτικές </a:t>
            </a:r>
            <a:r>
              <a:rPr lang="el-GR" sz="2600" i="1" dirty="0"/>
              <a:t>Αρχές Καλής </a:t>
            </a:r>
            <a:r>
              <a:rPr lang="el-GR" sz="2600" i="1" dirty="0" smtClean="0"/>
              <a:t>Νομοθέτησης της νομιμότητας και της αποτελεσματικότητας, αλλά και οι αρχές</a:t>
            </a:r>
            <a:r>
              <a:rPr lang="en-US" sz="2600" i="1" u="sng" dirty="0" smtClean="0"/>
              <a:t>:</a:t>
            </a:r>
            <a:r>
              <a:rPr lang="el-GR" sz="2600" i="1" dirty="0" smtClean="0"/>
              <a:t> </a:t>
            </a:r>
            <a:endParaRPr lang="el-GR" sz="2600" i="1" dirty="0"/>
          </a:p>
          <a:p>
            <a:pPr marL="0" indent="0" algn="just">
              <a:buNone/>
            </a:pPr>
            <a:r>
              <a:rPr lang="el-GR" sz="2600" i="1" dirty="0"/>
              <a:t>(α) </a:t>
            </a:r>
            <a:r>
              <a:rPr lang="el-GR" sz="2600" i="1" dirty="0" smtClean="0"/>
              <a:t>της αναλογικότητας </a:t>
            </a:r>
            <a:r>
              <a:rPr lang="el-GR" sz="2600" i="1" dirty="0"/>
              <a:t>(καταλληλότητα, αναγκαιότητα, εύλογη σχέση μέσου και σκοπού),</a:t>
            </a:r>
          </a:p>
          <a:p>
            <a:pPr marL="0" indent="0" algn="just">
              <a:buNone/>
            </a:pPr>
            <a:r>
              <a:rPr lang="el-GR" sz="2600" i="1" dirty="0"/>
              <a:t>(β) </a:t>
            </a:r>
            <a:r>
              <a:rPr lang="el-GR" sz="2600" i="1" dirty="0" smtClean="0"/>
              <a:t>της απλότητας </a:t>
            </a:r>
            <a:r>
              <a:rPr lang="el-GR" sz="2600" i="1" dirty="0"/>
              <a:t>και </a:t>
            </a:r>
            <a:r>
              <a:rPr lang="el-GR" sz="2600" i="1" dirty="0" smtClean="0"/>
              <a:t>της σαφήνειας </a:t>
            </a:r>
            <a:r>
              <a:rPr lang="el-GR" sz="2600" i="1" dirty="0"/>
              <a:t>του περιεχομένου των ρυθμίσεων,</a:t>
            </a:r>
          </a:p>
          <a:p>
            <a:pPr marL="0" indent="0" algn="just">
              <a:buNone/>
            </a:pPr>
            <a:r>
              <a:rPr lang="el-GR" sz="2600" i="1" dirty="0"/>
              <a:t>(γ) </a:t>
            </a:r>
            <a:r>
              <a:rPr lang="el-GR" sz="2600" i="1" dirty="0" smtClean="0"/>
              <a:t>τητ αποφυγήτ </a:t>
            </a:r>
            <a:r>
              <a:rPr lang="el-GR" sz="2600" i="1" dirty="0"/>
              <a:t>αντιφατικών ρυθμίσεων ή ρυθμίσεων που αποκλίνουν από τη γενική πολιτική,</a:t>
            </a:r>
          </a:p>
          <a:p>
            <a:pPr marL="0" indent="0" algn="just">
              <a:buNone/>
            </a:pPr>
            <a:r>
              <a:rPr lang="el-GR" sz="2600" i="1" dirty="0"/>
              <a:t>(δ) </a:t>
            </a:r>
            <a:r>
              <a:rPr lang="el-GR" sz="2600" i="1" dirty="0" smtClean="0"/>
              <a:t>τητ αποτελεσματικότητατ </a:t>
            </a:r>
            <a:r>
              <a:rPr lang="el-GR" sz="2600" i="1" dirty="0"/>
              <a:t>και </a:t>
            </a:r>
            <a:r>
              <a:rPr lang="el-GR" sz="2600" i="1" dirty="0" smtClean="0"/>
              <a:t>αποδοτικότητας </a:t>
            </a:r>
            <a:r>
              <a:rPr lang="el-GR" sz="2600" i="1" dirty="0"/>
              <a:t>της ρύθμισης,</a:t>
            </a:r>
          </a:p>
          <a:p>
            <a:pPr marL="0" indent="0" algn="just">
              <a:buNone/>
            </a:pPr>
            <a:r>
              <a:rPr lang="el-GR" sz="2600" i="1" dirty="0"/>
              <a:t>(ε) </a:t>
            </a:r>
            <a:r>
              <a:rPr lang="el-GR" sz="2600" i="1" dirty="0" smtClean="0"/>
              <a:t>της διαφάνειας </a:t>
            </a:r>
            <a:r>
              <a:rPr lang="el-GR" sz="2600" i="1" dirty="0"/>
              <a:t>μέσω της προσβασιμότητας στις ρυθμίσεις και της δυνατότητας υποβολής προτάσεων σχετικών με αυτές, κατά το στάδιο της κατάρτισης και της αξιολόγησης της εφαρμογής τους (ανοιχτή διαδικασία),</a:t>
            </a:r>
          </a:p>
          <a:p>
            <a:pPr marL="0" indent="0" algn="just">
              <a:buNone/>
            </a:pPr>
            <a:r>
              <a:rPr lang="el-GR" sz="2600" i="1" dirty="0"/>
              <a:t>(στ) </a:t>
            </a:r>
            <a:r>
              <a:rPr lang="el-GR" sz="2600" i="1" dirty="0" smtClean="0"/>
              <a:t>της </a:t>
            </a:r>
            <a:r>
              <a:rPr lang="el-GR" sz="2600" i="1" dirty="0"/>
              <a:t>επικουρικότητα και </a:t>
            </a:r>
            <a:r>
              <a:rPr lang="el-GR" sz="2600" i="1" dirty="0" smtClean="0"/>
              <a:t>λογοδοσίας </a:t>
            </a:r>
            <a:r>
              <a:rPr lang="el-GR" sz="2600" i="1" dirty="0"/>
              <a:t>μέσω του σαφούς προσδιορισμού των αρμόδιων οργάνων εφαρμογής των ρυθμίσεων,</a:t>
            </a:r>
          </a:p>
          <a:p>
            <a:pPr marL="0" indent="0" algn="just">
              <a:buNone/>
            </a:pPr>
            <a:r>
              <a:rPr lang="el-GR" sz="2600" i="1" dirty="0"/>
              <a:t>(ζ) </a:t>
            </a:r>
            <a:r>
              <a:rPr lang="el-GR" sz="2600" i="1" dirty="0" smtClean="0"/>
              <a:t>της ασφάλειας </a:t>
            </a:r>
            <a:r>
              <a:rPr lang="el-GR" sz="2600" i="1" dirty="0"/>
              <a:t>δικαίου,</a:t>
            </a:r>
          </a:p>
          <a:p>
            <a:pPr marL="0" indent="0" algn="just">
              <a:buNone/>
            </a:pPr>
            <a:r>
              <a:rPr lang="el-GR" sz="2600" i="1" dirty="0"/>
              <a:t>(η) </a:t>
            </a:r>
            <a:r>
              <a:rPr lang="el-GR" sz="2600" i="1" dirty="0" smtClean="0"/>
              <a:t>της ισότητας </a:t>
            </a:r>
            <a:r>
              <a:rPr lang="el-GR" sz="2600" i="1" dirty="0"/>
              <a:t>των φύλων,</a:t>
            </a:r>
          </a:p>
          <a:p>
            <a:pPr marL="0" indent="0" algn="just">
              <a:buNone/>
            </a:pPr>
            <a:r>
              <a:rPr lang="el-GR" sz="2600" i="1" dirty="0"/>
              <a:t>(θ) </a:t>
            </a:r>
            <a:r>
              <a:rPr lang="el-GR" sz="2600" i="1" dirty="0" smtClean="0"/>
              <a:t>της δημοκρατικής νομιμοποίησης.</a:t>
            </a:r>
            <a:endParaRPr lang="el-GR" sz="2600" i="1" dirty="0"/>
          </a:p>
          <a:p>
            <a:pPr marL="0" indent="0">
              <a:buNone/>
            </a:pPr>
            <a:endParaRPr lang="el-GR" dirty="0" smtClean="0"/>
          </a:p>
          <a:p>
            <a:pPr marL="0" indent="0" algn="just">
              <a:buNone/>
            </a:pPr>
            <a:endParaRPr lang="el-GR" dirty="0"/>
          </a:p>
          <a:p>
            <a:pPr marL="0" indent="0">
              <a:buNone/>
            </a:pPr>
            <a:endParaRPr lang="el-GR" dirty="0"/>
          </a:p>
        </p:txBody>
      </p:sp>
    </p:spTree>
    <p:extLst>
      <p:ext uri="{BB962C8B-B14F-4D97-AF65-F5344CB8AC3E}">
        <p14:creationId xmlns:p14="http://schemas.microsoft.com/office/powerpoint/2010/main" val="169482239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8504"/>
          </a:xfrm>
        </p:spPr>
        <p:txBody>
          <a:bodyPr>
            <a:normAutofit/>
          </a:bodyPr>
          <a:lstStyle/>
          <a:p>
            <a:pPr algn="ctr"/>
            <a:r>
              <a:rPr lang="el-GR" sz="3200" dirty="0"/>
              <a:t>Η νομοθέτηση ως μορφή επικοινωνίας</a:t>
            </a:r>
          </a:p>
        </p:txBody>
      </p:sp>
      <p:sp>
        <p:nvSpPr>
          <p:cNvPr id="3" name="Θέση περιεχομένου 2"/>
          <p:cNvSpPr>
            <a:spLocks noGrp="1"/>
          </p:cNvSpPr>
          <p:nvPr>
            <p:ph idx="1"/>
          </p:nvPr>
        </p:nvSpPr>
        <p:spPr>
          <a:xfrm>
            <a:off x="1201003" y="1521726"/>
            <a:ext cx="9601200" cy="3581400"/>
          </a:xfrm>
        </p:spPr>
        <p:txBody>
          <a:bodyPr/>
          <a:lstStyle/>
          <a:p>
            <a:pPr marL="0" indent="0" algn="just">
              <a:buNone/>
            </a:pPr>
            <a:r>
              <a:rPr lang="el-GR" i="1" dirty="0" smtClean="0"/>
              <a:t>Ιδιαιτερότητες του νόμου ως μορφής επικοινωνίας (πέραν της φύσης το</a:t>
            </a:r>
            <a:r>
              <a:rPr lang="el-GR" i="1" dirty="0"/>
              <a:t>υ</a:t>
            </a:r>
            <a:r>
              <a:rPr lang="el-GR" i="1" dirty="0" smtClean="0"/>
              <a:t>)</a:t>
            </a:r>
            <a:r>
              <a:rPr lang="en-GB" i="1" dirty="0" smtClean="0"/>
              <a:t>:</a:t>
            </a:r>
            <a:endParaRPr lang="en-US" i="1" dirty="0" smtClean="0"/>
          </a:p>
          <a:p>
            <a:pPr algn="just">
              <a:buFont typeface="Wingdings" panose="05000000000000000000" pitchFamily="2" charset="2"/>
              <a:buChar char="§"/>
            </a:pPr>
            <a:r>
              <a:rPr lang="el-GR" i="1" dirty="0" smtClean="0"/>
              <a:t>Ο νόμος, ως μορφής επικοινωνίας, έχει </a:t>
            </a:r>
            <a:r>
              <a:rPr lang="el-GR" i="1" dirty="0"/>
              <a:t>σκοπό να καθοδηγήσει τις ενέργειες των πολιτών </a:t>
            </a:r>
            <a:r>
              <a:rPr lang="el-GR" i="1" dirty="0" smtClean="0"/>
              <a:t>μακροπρόθεσμα.</a:t>
            </a:r>
            <a:endParaRPr lang="en-US" i="1" dirty="0" smtClean="0"/>
          </a:p>
          <a:p>
            <a:pPr algn="just">
              <a:buFont typeface="Wingdings" panose="05000000000000000000" pitchFamily="2" charset="2"/>
              <a:buChar char="§"/>
            </a:pPr>
            <a:r>
              <a:rPr lang="el-GR" i="1" dirty="0" smtClean="0"/>
              <a:t>Αποτελεί ένα πολυπαραγοντικό φαινόμενο και αποτέλεσμα, δομημένο σταδιακά μέσα από πολλαπλά στάδια, πολιτικά και νομικά, με αποτέλεσμα το μήνυμα να είναι δύσκολο να καταστεί απόλυτα σαφές και απλό. Η σωστή ωστόσο προνομοθετική συνα</a:t>
            </a:r>
            <a:r>
              <a:rPr lang="el-GR" i="1" dirty="0"/>
              <a:t>ί</a:t>
            </a:r>
            <a:r>
              <a:rPr lang="el-GR" i="1" dirty="0" smtClean="0"/>
              <a:t>νεση ως προς το περιεχόμενο, ευνοεί την ομαλή εφαρμογή και την αποτελεσματικότητα της ρύθμισης. Ο νόμος, δηλαδή, ως μορφή επικοινωνίας αποτελεί ή θα έπρεπε να αποτελεί την ίδια στιγμή και προϊόν-αποτέλεσμα επικοινωνίας και ικανοποιητικό συμβιβασμού και μέσου όρου.</a:t>
            </a:r>
            <a:endParaRPr lang="el-GR" i="1" dirty="0"/>
          </a:p>
          <a:p>
            <a:pPr marL="0" indent="0" algn="just">
              <a:buNone/>
            </a:pPr>
            <a:endParaRPr lang="el-GR" i="1" dirty="0"/>
          </a:p>
        </p:txBody>
      </p:sp>
    </p:spTree>
    <p:extLst>
      <p:ext uri="{BB962C8B-B14F-4D97-AF65-F5344CB8AC3E}">
        <p14:creationId xmlns:p14="http://schemas.microsoft.com/office/powerpoint/2010/main" val="18236955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fontScale="90000"/>
          </a:bodyPr>
          <a:lstStyle/>
          <a:p>
            <a:pPr algn="ctr"/>
            <a:r>
              <a:rPr lang="el-GR" sz="3200" dirty="0"/>
              <a:t>Μεθοδολογία της Νομοθέτησης</a:t>
            </a:r>
            <a:br>
              <a:rPr lang="el-GR" sz="3200" dirty="0"/>
            </a:br>
            <a:endParaRPr lang="el-GR" sz="3200" dirty="0"/>
          </a:p>
        </p:txBody>
      </p:sp>
      <p:sp>
        <p:nvSpPr>
          <p:cNvPr id="3" name="Content Placeholder 2"/>
          <p:cNvSpPr>
            <a:spLocks noGrp="1"/>
          </p:cNvSpPr>
          <p:nvPr>
            <p:ph idx="1"/>
          </p:nvPr>
        </p:nvSpPr>
        <p:spPr>
          <a:xfrm>
            <a:off x="1180531" y="1514902"/>
            <a:ext cx="9601200" cy="3581400"/>
          </a:xfrm>
        </p:spPr>
        <p:txBody>
          <a:bodyPr>
            <a:normAutofit/>
          </a:bodyPr>
          <a:lstStyle/>
          <a:p>
            <a:pPr marL="0" indent="0" algn="just">
              <a:buNone/>
            </a:pPr>
            <a:r>
              <a:rPr lang="el-GR" i="1" dirty="0" smtClean="0"/>
              <a:t>Η </a:t>
            </a:r>
            <a:r>
              <a:rPr lang="el-GR" i="1" dirty="0"/>
              <a:t>δημιουργία ενός σχεδίου νόμου, με το οποίο ο νομοθέτης θέτει ένα νομικό πλαίσιο εφαρμογής, αποτελεί ένα μόνο κομμάτι στο ευρύτερο φάσμα της νομοθετικής διαδικασίας. Αυτό που ουσιαστικά καλείται να μετουσιώσει σε σχέδιο νόμου ο νομοθέτης είναι μια ιδέα, μια σύλληψη της κυβερνητικής πολιτικής, που αφορά στο κοινωνικό πλαίσιο και θα πρέπει να λάβει νομοθετική μορφή, προκειμένου να ενσωματωθεί σε μια έννομη τάξη. </a:t>
            </a:r>
            <a:endParaRPr lang="el-GR" i="1" dirty="0" smtClean="0"/>
          </a:p>
          <a:p>
            <a:pPr marL="0" indent="0" algn="just">
              <a:buNone/>
            </a:pPr>
            <a:r>
              <a:rPr lang="el-GR" i="1" dirty="0" smtClean="0"/>
              <a:t>Συχνά </a:t>
            </a:r>
            <a:r>
              <a:rPr lang="el-GR" i="1" dirty="0"/>
              <a:t>συμβαίνει η τελική μορφή ενός νομοθετήματος να απέχει αρκετά από την αρχική ιδέα που καλείται να ενσωματώσει, καθώς κατά τη διάρκεια της νομοθετικής διαδικασίας η ιδέα αυτή ενδέχεται να αναπτύσσεται, να επαναπροσδιορίζεται και να δοκιμάζεται, προκειμένου το τελικό αποτέλεσμα να μπορεί να έχει πρακτική εφαρμογή στο πλαίσιο της ήδη υπάρχουσας </a:t>
            </a:r>
            <a:r>
              <a:rPr lang="el-GR" i="1" dirty="0" smtClean="0"/>
              <a:t>νομοθεσίας.</a:t>
            </a:r>
            <a:endParaRPr lang="el-GR" i="1" dirty="0"/>
          </a:p>
          <a:p>
            <a:pPr marL="0" indent="0">
              <a:buNone/>
            </a:pPr>
            <a:endParaRPr lang="el-GR" dirty="0"/>
          </a:p>
        </p:txBody>
      </p:sp>
    </p:spTree>
    <p:extLst>
      <p:ext uri="{BB962C8B-B14F-4D97-AF65-F5344CB8AC3E}">
        <p14:creationId xmlns:p14="http://schemas.microsoft.com/office/powerpoint/2010/main" val="34401850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2152"/>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Θέση περιεχομένου 2"/>
          <p:cNvSpPr>
            <a:spLocks noGrp="1"/>
          </p:cNvSpPr>
          <p:nvPr>
            <p:ph idx="1"/>
          </p:nvPr>
        </p:nvSpPr>
        <p:spPr>
          <a:xfrm>
            <a:off x="1317009" y="1699146"/>
            <a:ext cx="9601200" cy="3581400"/>
          </a:xfrm>
        </p:spPr>
        <p:txBody>
          <a:bodyPr/>
          <a:lstStyle/>
          <a:p>
            <a:pPr marL="0" indent="0">
              <a:buNone/>
            </a:pPr>
            <a:endParaRPr lang="el-GR" dirty="0" smtClean="0"/>
          </a:p>
          <a:p>
            <a:pPr marL="0" indent="0" algn="just">
              <a:buNone/>
            </a:pPr>
            <a:r>
              <a:rPr lang="el-GR" i="1" dirty="0" smtClean="0"/>
              <a:t>Συνήθως </a:t>
            </a:r>
            <a:r>
              <a:rPr lang="el-GR" i="1" dirty="0"/>
              <a:t>ο νομοθέτης δε συμμετέχει στην έναρξη αυτής της διαδικασίας. σε κάθε περίπτωση η εκάστοτε κυβέρνηση είναι αυτή που θα προτεραιοποιήσει και θα αποφασίσει την υλοποίηση μιας νομοθετικής </a:t>
            </a:r>
            <a:r>
              <a:rPr lang="el-GR" i="1" dirty="0" smtClean="0"/>
              <a:t>πρωτοβουλίας, ασχέτως αν η αρχική ιδέα μπορεί να βασίζεται σε διάφορους παράγοντες (φυσικά, κοινωνικά φαινόμενα, επιχειρηματικές-οικονομικές πιέσεις, διεθνείς πιέσεις, κλπ.).</a:t>
            </a:r>
          </a:p>
          <a:p>
            <a:pPr marL="0" indent="0" algn="just">
              <a:buNone/>
            </a:pPr>
            <a:r>
              <a:rPr lang="el-GR" i="1" dirty="0"/>
              <a:t>Επομένως, </a:t>
            </a:r>
            <a:r>
              <a:rPr lang="el-GR" i="1" u="sng" dirty="0"/>
              <a:t>ο σχεδιασμός ενός νομοθετήματος </a:t>
            </a:r>
            <a:r>
              <a:rPr lang="el-GR" i="1" dirty="0"/>
              <a:t>προκειμένου αυτό να λάβει μορφή κειμένου, αποτελεί μια </a:t>
            </a:r>
            <a:r>
              <a:rPr lang="el-GR" i="1" u="sng" dirty="0"/>
              <a:t>ειδικότερη έκφανση της νομοθετικής διαδικασίας, η οποία σε ένα ευρύτερο πλαίσιο εντάσσεται στον κύκλο της δημόσιας πολιτικής στο στάδιο της λήψης </a:t>
            </a:r>
            <a:r>
              <a:rPr lang="el-GR" i="1" u="sng" dirty="0" smtClean="0"/>
              <a:t>αποφάσεων.</a:t>
            </a:r>
            <a:endParaRPr lang="el-GR" i="1" u="sng" dirty="0"/>
          </a:p>
        </p:txBody>
      </p:sp>
    </p:spTree>
    <p:extLst>
      <p:ext uri="{BB962C8B-B14F-4D97-AF65-F5344CB8AC3E}">
        <p14:creationId xmlns:p14="http://schemas.microsoft.com/office/powerpoint/2010/main" val="25502968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51681"/>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41946" y="1651379"/>
            <a:ext cx="9601200" cy="4707476"/>
          </a:xfrm>
        </p:spPr>
        <p:txBody>
          <a:bodyPr>
            <a:normAutofit fontScale="92500" lnSpcReduction="20000"/>
          </a:bodyPr>
          <a:lstStyle/>
          <a:p>
            <a:pPr marL="0" indent="0" algn="just">
              <a:buNone/>
            </a:pPr>
            <a:r>
              <a:rPr lang="el-GR" i="1" dirty="0" smtClean="0"/>
              <a:t>Η ανάλυση </a:t>
            </a:r>
            <a:r>
              <a:rPr lang="el-GR" i="1" dirty="0"/>
              <a:t>της πολιτικής περιλαμβάνει τρεις κυρίαρχους </a:t>
            </a:r>
            <a:r>
              <a:rPr lang="el-GR" i="1" dirty="0" smtClean="0"/>
              <a:t>πυλώνες</a:t>
            </a:r>
            <a:r>
              <a:rPr lang="en-GB" i="1" dirty="0" smtClean="0"/>
              <a:t>:</a:t>
            </a:r>
            <a:endParaRPr lang="el-GR" i="1" dirty="0" smtClean="0"/>
          </a:p>
          <a:p>
            <a:pPr marL="0" indent="0" algn="just">
              <a:buNone/>
            </a:pPr>
            <a:r>
              <a:rPr lang="el-GR" i="1" dirty="0" smtClean="0"/>
              <a:t>α</a:t>
            </a:r>
            <a:r>
              <a:rPr lang="el-GR" i="1" dirty="0"/>
              <a:t>) Την </a:t>
            </a:r>
            <a:r>
              <a:rPr lang="el-GR" i="1" u="sng" dirty="0"/>
              <a:t>πολιτική (policy) </a:t>
            </a:r>
            <a:r>
              <a:rPr lang="el-GR" i="1" dirty="0"/>
              <a:t>που αναφέρεται στις ουσιαστικές (substantive) πτυχές της χάραξης της πολιτικής και ευθυγραμμίζεται με τον πυρήνα της εκάστοτε στρατηγικής και πολιτικής δράσης. Έτσι για παράδειγμα με βάση το Εθνικό Σχέδιο Δράσης Δημόσιας Υγείας (2021-2025) για την καλύτερη διαχείριση της πανδημίας προβλέφθηκαν μία σειρά περιοριστικών ενεργειών που θα θωράκιζαν τη δημόσια υγεία των πολιτών. Προς την ίδια κατεύθυνση για να δοθεί προτεραιότητα στην προάσπιση του υπέρτατου αγαθού της δημόσιας υγείας οι επιμέρους πολιτικές και προγράμματα ήταν ιδιαίτερα προωθητικές και δεν άφηναν περιθώρια για την ανάληψη ατομικών πρωτοβουλιών από πλευράς των πολιτών. </a:t>
            </a:r>
            <a:endParaRPr lang="el-GR" i="1" dirty="0" smtClean="0"/>
          </a:p>
          <a:p>
            <a:pPr marL="0" indent="0" algn="just">
              <a:buNone/>
            </a:pPr>
            <a:r>
              <a:rPr lang="el-GR" i="1" dirty="0" smtClean="0"/>
              <a:t>β</a:t>
            </a:r>
            <a:r>
              <a:rPr lang="el-GR" i="1" dirty="0"/>
              <a:t>) Τις </a:t>
            </a:r>
            <a:r>
              <a:rPr lang="el-GR" i="1" u="sng" dirty="0"/>
              <a:t>πολιτικές (politics)</a:t>
            </a:r>
            <a:r>
              <a:rPr lang="el-GR" i="1" dirty="0"/>
              <a:t> που αναφέρονται στο διαδικαστικό (procedural) σκέλος των δημόσιων πολιτικών, στους φορείς και στις διαπραγματεύσεις που λαμβάνουν χώρα για τη ρύθμιση των επιμέρους ζητημάτων πάνω στον υπό εξέταση τομέα πολιτικής. Σε ακολουθία με την ευρύτερη πολιτική (policy) για την προστασία της δημόσιας υγείας για παράδειγμα, εδώ εντάσσονται : η Δημιουργία Συντονιστικού Κέντρου 24ωρης λειτουργίας, η Οργάνωση Ειδικού Εθελοντικού Προγράμματος απασχόλησης ενήλικων πολιτών σε δομές δημόσιας υγείας, η Οργάνωση της λειτουργίας της τηλεφωνικής γραμμής 10306 για Ψυχολογική Υποστήριξη, κ.ά.Η ατζέντα μπορεί να διαμορφώνεται στο πλαίσιο ήδη ευρύτερων μακροπρόθεσμων στόχων ή αυτοτελώς. </a:t>
            </a:r>
          </a:p>
          <a:p>
            <a:pPr marL="0" indent="0" algn="just">
              <a:buNone/>
            </a:pPr>
            <a:endParaRPr lang="en-US" i="1" dirty="0"/>
          </a:p>
          <a:p>
            <a:pPr marL="0" indent="0" algn="just">
              <a:buNone/>
            </a:pPr>
            <a:endParaRPr lang="el-GR" i="1" dirty="0"/>
          </a:p>
        </p:txBody>
      </p:sp>
    </p:spTree>
    <p:extLst>
      <p:ext uri="{BB962C8B-B14F-4D97-AF65-F5344CB8AC3E}">
        <p14:creationId xmlns:p14="http://schemas.microsoft.com/office/powerpoint/2010/main" val="15659852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6743"/>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01003" y="1658202"/>
            <a:ext cx="9601200" cy="4759375"/>
          </a:xfrm>
        </p:spPr>
        <p:txBody>
          <a:bodyPr>
            <a:normAutofit fontScale="92500" lnSpcReduction="10000"/>
          </a:bodyPr>
          <a:lstStyle/>
          <a:p>
            <a:pPr marL="0" indent="0" algn="just">
              <a:buNone/>
            </a:pPr>
            <a:r>
              <a:rPr lang="el-GR" i="1" dirty="0"/>
              <a:t>γ) την </a:t>
            </a:r>
            <a:r>
              <a:rPr lang="el-GR" i="1" u="sng" dirty="0"/>
              <a:t>Πολιτεία (polity)</a:t>
            </a:r>
            <a:r>
              <a:rPr lang="el-GR" i="1" dirty="0"/>
              <a:t> που εστιάζει στις θεσμικές (institutional) διευθετήσεις και στην κατανομή εξουσιών και δυνάμεων στο θεσμικό στερέωμα καταλήγοντας στο ποιος λαμβάνει αποφάσεις και ποια είναι τα όρια δράσης εντός των οποίων κινείται. Νομοθετικό πλαίσιο, δημιουργία νέων φορέων.</a:t>
            </a:r>
          </a:p>
          <a:p>
            <a:pPr marL="0" indent="0" algn="just">
              <a:buNone/>
            </a:pPr>
            <a:r>
              <a:rPr lang="el-GR" i="1" dirty="0" smtClean="0"/>
              <a:t>_Ως </a:t>
            </a:r>
            <a:r>
              <a:rPr lang="el-GR" i="1" dirty="0"/>
              <a:t>μελέτη εφαρμογής της ανωτέρω διαπίστωσης θα θέσουμε την πολιτική διαχείρισης της ανεργίας η οποία μπορεί να ενταχθεί στις ανωτέρω τρεις διαστάσεις</a:t>
            </a:r>
            <a:r>
              <a:rPr lang="el-GR" i="1" dirty="0" smtClean="0"/>
              <a:t>.</a:t>
            </a:r>
          </a:p>
          <a:p>
            <a:pPr marL="0" indent="0" algn="just">
              <a:buNone/>
            </a:pPr>
            <a:r>
              <a:rPr lang="el-GR" i="1" dirty="0"/>
              <a:t>Στην πρώτη κατηγορία (πολιτική) η εστίαση δίδεται στην επιλογή των προγραμμάτων πολιτικής που πρόκειται να προωθηθούν με βάση τις κυβερνητικές προτεραιότητες και τη στοχοθεσία της κυβέρνησης. Το περιεχόμενο αυτών καθ’εαυτών των πολιτικών τίθεται στο επίκεντρο με τη δεύτερη κατηγορία, τις «πολιτικές»-διαδικαστικές πολιτικές, όπου επιλέγονται, τα μέσα και οι πόροι που θα ενεργοποιηθούν ώστε να επιτευχθεί η υλοποίηση των στόχων. Ενώ, με την τρίτη κατηγορία, Πολιτεία – θεσμικές πολιτικές, καταλήγει η εκάστοτε κυβέρνηση να θέτει κατά προτεραιότητα το θεσμικό πλαίσιο που θα διασφαλίσει ότι οι στοχεύσεις θα υλοποιηθούν με αναθέσεις αρμοδιοτήτων σε ειδικά επιφορτισμένους φορείς που θα παράξουν τα αναμενόμενα διοικητικά παράγωγα και τους νόμους ή τις αποφάσεις εκείνες που θα ενσωματώσουν ολοκληρωμένα το περιεχόμενο πολιτικής. </a:t>
            </a:r>
          </a:p>
          <a:p>
            <a:pPr marL="0" indent="0" algn="just">
              <a:buNone/>
            </a:pPr>
            <a:endParaRPr lang="el-GR" dirty="0"/>
          </a:p>
        </p:txBody>
      </p:sp>
    </p:spTree>
    <p:extLst>
      <p:ext uri="{BB962C8B-B14F-4D97-AF65-F5344CB8AC3E}">
        <p14:creationId xmlns:p14="http://schemas.microsoft.com/office/powerpoint/2010/main" val="26155420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897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89714" y="1671849"/>
            <a:ext cx="9601200" cy="4418558"/>
          </a:xfrm>
        </p:spPr>
        <p:txBody>
          <a:bodyPr>
            <a:normAutofit fontScale="92500" lnSpcReduction="20000"/>
          </a:bodyPr>
          <a:lstStyle/>
          <a:p>
            <a:pPr marL="0" indent="0" algn="just">
              <a:buNone/>
            </a:pPr>
            <a:r>
              <a:rPr lang="el-GR" i="1" dirty="0" smtClean="0"/>
              <a:t>Ανάλογα </a:t>
            </a:r>
            <a:r>
              <a:rPr lang="el-GR" i="1" dirty="0"/>
              <a:t>με τις επιπτώσεις τους στην </a:t>
            </a:r>
            <a:r>
              <a:rPr lang="el-GR" i="1" dirty="0" smtClean="0"/>
              <a:t>κοινωνία, οι πολιτικές διακρίνονται σε </a:t>
            </a:r>
            <a:r>
              <a:rPr lang="en-GB" i="1" dirty="0" smtClean="0"/>
              <a:t>:</a:t>
            </a:r>
            <a:endParaRPr lang="el-GR" i="1" dirty="0" smtClean="0"/>
          </a:p>
          <a:p>
            <a:pPr marL="0" indent="0" algn="just">
              <a:buNone/>
            </a:pPr>
            <a:r>
              <a:rPr lang="el-GR" i="1" u="sng" dirty="0" smtClean="0"/>
              <a:t>Ρυθμιστικές </a:t>
            </a:r>
            <a:r>
              <a:rPr lang="el-GR" i="1" u="sng" dirty="0"/>
              <a:t>πολιτικές</a:t>
            </a:r>
            <a:r>
              <a:rPr lang="el-GR" i="1" dirty="0"/>
              <a:t>: αφορούν καταναγκαστικές περιοριστικές διατάξεις που θέτουν περιορισμούς και όρια στη συμπεριφορά ατόμων και ομάδων ώστε να επιτευχθεί μία κατά το δυνατόν ομοιογένεια κατά τη συμπεριφορά των ατόμων. Για παράδειγμα, η υποβολή ετησίως φορολογικής δήλωσης ή το όριο ταχύτητας εντός των πόλεων έως 90Km. Με τη ρύθμιση αυτή επιδιώκεται η ομοιόμορφη εφαρμογή του ορίου ταχύτητας η οποία θα οδηγήσει στη διασφάλιση της εύρυθμης κυκλοφοριακής λειτουργίας και της μείωσης των αυτοκινητιστικών ατυχημάτων. </a:t>
            </a:r>
          </a:p>
          <a:p>
            <a:pPr marL="0" indent="0" algn="just">
              <a:buNone/>
            </a:pPr>
            <a:r>
              <a:rPr lang="el-GR" i="1" u="sng" dirty="0" smtClean="0"/>
              <a:t>Διανεμητικές </a:t>
            </a:r>
            <a:r>
              <a:rPr lang="el-GR" i="1" u="sng" dirty="0"/>
              <a:t>πολιτικές</a:t>
            </a:r>
            <a:r>
              <a:rPr lang="el-GR" i="1" dirty="0"/>
              <a:t>: περιλαμβάνουν την κατανομή υπηρεσιών και ωφελειών σε συγκεκριμένα τμήματα του πληθυσμού –οργανώσεις, φυσικά πρόσωπα, νομικά πρόσωπα κ.ά.. Κατά κανόνα οι διανεμητικές πολιτικές αφορούν τη χρήση δημόσιων πόρων. Στην πραγματικότητα και αυτές είναι στην πλειοψηφία τους αναδιανεμητικές διότι συνήθως η αύξηση εισοδήματος σε μία ομάδα προκαλεί μείωση σε μια </a:t>
            </a:r>
            <a:r>
              <a:rPr lang="el-GR" i="1" dirty="0" smtClean="0"/>
              <a:t>άλλη.</a:t>
            </a:r>
          </a:p>
          <a:p>
            <a:pPr marL="0" indent="0" algn="just">
              <a:buNone/>
            </a:pPr>
            <a:r>
              <a:rPr lang="el-GR" i="1" u="sng" dirty="0" smtClean="0"/>
              <a:t>Αναδιανεμητικές </a:t>
            </a:r>
            <a:r>
              <a:rPr lang="el-GR" i="1" u="sng" dirty="0"/>
              <a:t>πολιτικές</a:t>
            </a:r>
            <a:r>
              <a:rPr lang="el-GR" i="1" dirty="0"/>
              <a:t>: περιλαμβάνουν τη συστηματική πρόνοια από πλευράς της πολιτείας να μεταβάλει την κατανομή της ευημερίας, του εισοδήματος, της ιδιοκτησίας ή των δικαιωμάτων μεταξύ τάξεων ή ομάδων του πληθυσμού. Με συγκεκριμένα τεκμήρια λοιπόν υλοποιείται η αναδιανομή ωφελειών ή προνομίων από μία ομάδα σε μία άλλη, για παράδειγμα η υιοθέτηση της κοινωνικής εισφοράς αλληλεγγύης.</a:t>
            </a:r>
          </a:p>
        </p:txBody>
      </p:sp>
    </p:spTree>
    <p:extLst>
      <p:ext uri="{BB962C8B-B14F-4D97-AF65-F5344CB8AC3E}">
        <p14:creationId xmlns:p14="http://schemas.microsoft.com/office/powerpoint/2010/main" val="2754767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0863"/>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05469" y="1446663"/>
            <a:ext cx="9601200" cy="3581400"/>
          </a:xfrm>
        </p:spPr>
        <p:txBody>
          <a:bodyPr/>
          <a:lstStyle/>
          <a:p>
            <a:pPr marL="0" indent="0" algn="just">
              <a:buNone/>
            </a:pPr>
            <a:r>
              <a:rPr lang="el-GR" i="1" u="sng" dirty="0"/>
              <a:t>Αυτορυθμιστικές πολιτικές και καταστατικές </a:t>
            </a:r>
            <a:r>
              <a:rPr lang="el-GR" i="1" u="sng" dirty="0" smtClean="0"/>
              <a:t>πολιτικές</a:t>
            </a:r>
            <a:r>
              <a:rPr lang="el-GR" i="1" dirty="0" smtClean="0"/>
              <a:t>: </a:t>
            </a:r>
            <a:r>
              <a:rPr lang="el-GR" i="1" dirty="0"/>
              <a:t>είναι σχεδόν ίδιες με τις ρυθμιστικές με τη διαφορά ότι η ρύθμιση προκύπτει από την ίδια τη ρυθμιζόμενη ομάδα, ως μέσο προστασίας των συμφερόντων των μελών της, για παράδειγμα ο Δικηγορικός Σύλλογος Αθηνών όταν αποφασίζει με τις οδηγίες του πως θα συμπεριφερθούν οι δικηγόροι που είναι μέλη του απέναντι σε συγκεκριμένο είδος υποθέσεων</a:t>
            </a:r>
            <a:r>
              <a:rPr lang="el-GR" i="1" dirty="0" smtClean="0"/>
              <a:t>.</a:t>
            </a:r>
          </a:p>
          <a:p>
            <a:pPr marL="0" indent="0" algn="just">
              <a:buNone/>
            </a:pPr>
            <a:r>
              <a:rPr lang="el-GR" i="1" dirty="0" smtClean="0"/>
              <a:t>_Η παραπάνω κατηγοριοποίηση συνδέεται και με τις κυβερνητικές επιλογές ρύθμισης στο στάδιο της διαμόρφωσης πολιτικών.</a:t>
            </a:r>
            <a:endParaRPr lang="el-GR" i="1" dirty="0"/>
          </a:p>
        </p:txBody>
      </p:sp>
    </p:spTree>
    <p:extLst>
      <p:ext uri="{BB962C8B-B14F-4D97-AF65-F5344CB8AC3E}">
        <p14:creationId xmlns:p14="http://schemas.microsoft.com/office/powerpoint/2010/main" val="22904507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35123" y="1596788"/>
            <a:ext cx="9601200" cy="3581400"/>
          </a:xfrm>
        </p:spPr>
        <p:txBody>
          <a:bodyPr>
            <a:normAutofit/>
          </a:bodyPr>
          <a:lstStyle/>
          <a:p>
            <a:pPr marL="0" indent="0" algn="just">
              <a:buNone/>
            </a:pPr>
            <a:r>
              <a:rPr lang="el-GR" i="1" dirty="0"/>
              <a:t>Στη διεθνή βιβλιογραφία διακρίνονται </a:t>
            </a:r>
            <a:r>
              <a:rPr lang="el-GR" i="1" u="sng" dirty="0"/>
              <a:t>τρία μοντέλα για την ανάλυση και τον τρόπο εφαρμογής των δημόσιων πολιτικών:</a:t>
            </a:r>
            <a:r>
              <a:rPr lang="el-GR" i="1" dirty="0"/>
              <a:t> </a:t>
            </a:r>
            <a:r>
              <a:rPr lang="el-GR" i="1" u="sng" dirty="0"/>
              <a:t>το ορθολογικό, της βαθμιαίας προσέγγισης και του κάδου απορριμμάτων. </a:t>
            </a:r>
            <a:endParaRPr lang="el-GR" i="1" u="sng" dirty="0" smtClean="0"/>
          </a:p>
          <a:p>
            <a:pPr marL="0" indent="0" algn="just">
              <a:buNone/>
            </a:pPr>
            <a:r>
              <a:rPr lang="el-GR" i="1" dirty="0" smtClean="0"/>
              <a:t>Με </a:t>
            </a:r>
            <a:r>
              <a:rPr lang="el-GR" i="1" dirty="0"/>
              <a:t>βάση το ορθολογικό μοντέλο τίθενται πρώτα οι στόχοι και έπειτα επιλέγονται τα μέσα για την επίτευξή τους. </a:t>
            </a:r>
            <a:r>
              <a:rPr lang="el-GR" i="1" dirty="0" smtClean="0"/>
              <a:t>Οι </a:t>
            </a:r>
            <a:r>
              <a:rPr lang="el-GR" i="1" dirty="0"/>
              <a:t>πολιτικές καλούνται να επιτύχουν συγκεκριμένους στόχους και τα εναλλακτικά σενάρια εξετάζονται, τόσο από μία ποσοτική, όσο και από μία ποιοτική σκοπιά. </a:t>
            </a:r>
            <a:endParaRPr lang="el-GR" i="1" dirty="0" smtClean="0"/>
          </a:p>
          <a:p>
            <a:pPr marL="0" indent="0" algn="just">
              <a:buNone/>
            </a:pPr>
            <a:r>
              <a:rPr lang="el-GR" i="1" dirty="0" smtClean="0"/>
              <a:t>Το </a:t>
            </a:r>
            <a:r>
              <a:rPr lang="el-GR" i="1" dirty="0"/>
              <a:t>μοντέλο αυτό κρίθηκε ότι δεν θα μπορούσε να διαχειριστεί τα πολύπλοκα σύνθετα προβλήματα, διότι ακολουθεί μία γραμμική πορεία η οποία δεν συμβαδίζει με τις απαιτήσεις των σύγχρονων διατομεακών προβλημάτων</a:t>
            </a:r>
            <a:r>
              <a:rPr lang="el-GR" i="1" dirty="0" smtClean="0"/>
              <a:t>.</a:t>
            </a:r>
          </a:p>
        </p:txBody>
      </p:sp>
    </p:spTree>
    <p:extLst>
      <p:ext uri="{BB962C8B-B14F-4D97-AF65-F5344CB8AC3E}">
        <p14:creationId xmlns:p14="http://schemas.microsoft.com/office/powerpoint/2010/main" val="351818199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65328"/>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310185" y="1589965"/>
            <a:ext cx="9601200" cy="4106160"/>
          </a:xfrm>
        </p:spPr>
        <p:txBody>
          <a:bodyPr>
            <a:normAutofit/>
          </a:bodyPr>
          <a:lstStyle/>
          <a:p>
            <a:pPr marL="0" indent="0" algn="just">
              <a:buNone/>
            </a:pPr>
            <a:r>
              <a:rPr lang="el-GR" i="1" dirty="0"/>
              <a:t>Το μοντέλο της βαθμιαίας προσέγγισης έρχεται να συμπληρώσει το ορθολογικό μοντέλο και να δώσει έμφαση στους αμοιβαίους συμβιβασμούς και στις διαπραγματεύσεις με τα ενδιαφερόμενα μέρη υπό μία προοπτική μερικής και σταδιακής επίλυσης. Σε αυτό το μοντέλο, τα μέσα υλοποίησης εξετάζονται ταυτόχρονα με τους στόχους και αναπροσαρμόζονται στη βάση των νεότερων δεδομένων. </a:t>
            </a:r>
            <a:endParaRPr lang="el-GR" i="1" dirty="0" smtClean="0"/>
          </a:p>
          <a:p>
            <a:pPr marL="0" indent="0" algn="just">
              <a:buNone/>
            </a:pPr>
            <a:r>
              <a:rPr lang="el-GR" i="1" dirty="0" smtClean="0"/>
              <a:t>Το </a:t>
            </a:r>
            <a:r>
              <a:rPr lang="el-GR" i="1" dirty="0"/>
              <a:t>μοντέλο του κάδου απορριμμάτων πρεσβεύει ότι οι οργανωσιακοί στόχοι και οι στόχοι των δημόσιων πολιτικών </a:t>
            </a:r>
            <a:r>
              <a:rPr lang="el-GR" i="1" u="sng" dirty="0"/>
              <a:t>δεν υφίστανται υπό την έννοια των διακηρύξεων και των στρατηγικών, αλλά αναδύονται μέσα από τις συνθήκες και τις παράλληλες πρωτοβουλίες των οργανισμών</a:t>
            </a:r>
            <a:r>
              <a:rPr lang="el-GR" i="1" dirty="0"/>
              <a:t>. Βασική παραδοχή στο μοντέλο αυτό είναι ότι δεν υπάρχει μία στοχοθεσία και στρατηγική που να αποβλέπει στη βέλτιστη λειτουργία των φορέων, αλλά ότι </a:t>
            </a:r>
            <a:r>
              <a:rPr lang="el-GR" i="1" u="sng" dirty="0"/>
              <a:t>οποιαδήποτε επίλυση σε κάποιο πρόβλημα είναι αποτέλεσμα τυχαίων παραγόντων. </a:t>
            </a:r>
          </a:p>
        </p:txBody>
      </p:sp>
    </p:spTree>
    <p:extLst>
      <p:ext uri="{BB962C8B-B14F-4D97-AF65-F5344CB8AC3E}">
        <p14:creationId xmlns:p14="http://schemas.microsoft.com/office/powerpoint/2010/main" val="1702541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35675"/>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859809" y="1317008"/>
            <a:ext cx="9601200" cy="4155621"/>
          </a:xfrm>
        </p:spPr>
        <p:txBody>
          <a:bodyPr>
            <a:normAutofit/>
          </a:bodyPr>
          <a:lstStyle/>
          <a:p>
            <a:pPr marL="0" indent="0">
              <a:buNone/>
            </a:pPr>
            <a:r>
              <a:rPr lang="el-GR" i="1" dirty="0"/>
              <a:t>Το ζήτημα του ιδανικού θεμελίου του δικαίου </a:t>
            </a:r>
            <a:r>
              <a:rPr lang="el-GR" i="1" dirty="0" smtClean="0"/>
              <a:t>τίθεται κυρίως στην </a:t>
            </a:r>
            <a:r>
              <a:rPr lang="el-GR" i="1" dirty="0"/>
              <a:t>Αθηναϊκή Δημοκρατία με τους Σοφιστές και τη σκέψη ότι το «συμβατικό» διακρίνεται από το «φυσικό (νόμος/ φύσις</a:t>
            </a:r>
            <a:r>
              <a:rPr lang="el-GR" i="1" dirty="0" smtClean="0"/>
              <a:t>).</a:t>
            </a:r>
          </a:p>
          <a:p>
            <a:pPr marL="0" indent="0">
              <a:buNone/>
            </a:pPr>
            <a:r>
              <a:rPr lang="el-GR" i="1" dirty="0" smtClean="0"/>
              <a:t>Το δίπολο αυτό καλλιεργήθηκε έκτοτε και διατηρήθηκε- διαδόθηκε στη νομική σκέψη, ακόμη και μέσα από τις πλατωνικές αντιλήψεις των ιδεών, προκειμένου να αναζητάται πάντα βάση, δικαιολόγηση και παραδοχή της ανάγκης ύπαρξης δικαίου όπως και της ποιότητας αυτού.</a:t>
            </a:r>
          </a:p>
          <a:p>
            <a:pPr marL="0" indent="0">
              <a:buNone/>
            </a:pPr>
            <a:r>
              <a:rPr lang="el-GR" i="1" dirty="0" smtClean="0"/>
              <a:t>Στη δυτική Ευρώπη, με την διαμόρφωση των εθνών κρατών αρχίζει σταδιακά να παγιώνεται η διάκριση μεταξύ φυσικού και θετικού δικαίου, με υπόβαθρο τις </a:t>
            </a:r>
            <a:r>
              <a:rPr lang="el-GR" i="1" dirty="0" err="1" smtClean="0"/>
              <a:t>συμβολαιακές</a:t>
            </a:r>
            <a:r>
              <a:rPr lang="el-GR" i="1" dirty="0" smtClean="0"/>
              <a:t> θεωρίες, ενώ παράλληλα αρχίζει να διαμορφώνεται η έννοια της έννομης-συνταγματικής τάξης και του κράτους δικαίου.</a:t>
            </a:r>
            <a:endParaRPr lang="el-GR" i="1" dirty="0"/>
          </a:p>
        </p:txBody>
      </p:sp>
    </p:spTree>
    <p:extLst>
      <p:ext uri="{BB962C8B-B14F-4D97-AF65-F5344CB8AC3E}">
        <p14:creationId xmlns:p14="http://schemas.microsoft.com/office/powerpoint/2010/main" val="114912812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46412" y="1508076"/>
            <a:ext cx="9601200" cy="4073857"/>
          </a:xfrm>
        </p:spPr>
        <p:txBody>
          <a:bodyPr>
            <a:normAutofit/>
          </a:bodyPr>
          <a:lstStyle/>
          <a:p>
            <a:pPr marL="0" indent="0" algn="just">
              <a:buNone/>
            </a:pPr>
            <a:r>
              <a:rPr lang="el-GR" i="1" dirty="0" smtClean="0"/>
              <a:t>Στάδια δημόσιας πολτικής</a:t>
            </a:r>
          </a:p>
          <a:p>
            <a:pPr marL="457200" indent="-457200" algn="just">
              <a:buAutoNum type="arabicPeriod"/>
            </a:pPr>
            <a:r>
              <a:rPr lang="el-GR" i="1" dirty="0" smtClean="0"/>
              <a:t>Εκκίνηση πολιτικής (Διαμόρφωση κυβερνητικής ατζέντας, </a:t>
            </a:r>
            <a:r>
              <a:rPr lang="en-GB" i="1" dirty="0" smtClean="0"/>
              <a:t>‘Agenda Setting’).</a:t>
            </a:r>
            <a:endParaRPr lang="el-GR" i="1" dirty="0" smtClean="0"/>
          </a:p>
          <a:p>
            <a:pPr marL="457200" indent="-457200" algn="just">
              <a:buAutoNum type="arabicPeriod"/>
            </a:pPr>
            <a:r>
              <a:rPr lang="el-GR" i="1" dirty="0" smtClean="0"/>
              <a:t>Διαμόρφωση πολιτικής</a:t>
            </a:r>
            <a:r>
              <a:rPr lang="en-GB" i="1" dirty="0" smtClean="0"/>
              <a:t> (‘Policy Formulation’).</a:t>
            </a:r>
            <a:endParaRPr lang="el-GR" i="1" dirty="0" smtClean="0"/>
          </a:p>
          <a:p>
            <a:pPr marL="457200" indent="-457200" algn="just">
              <a:buAutoNum type="arabicPeriod"/>
            </a:pPr>
            <a:r>
              <a:rPr lang="el-GR" i="1" dirty="0" smtClean="0"/>
              <a:t>Λήψη απόφασης </a:t>
            </a:r>
            <a:r>
              <a:rPr lang="en-GB" i="1" dirty="0" smtClean="0"/>
              <a:t>(‘Decision Making’)</a:t>
            </a:r>
            <a:endParaRPr lang="el-GR" i="1" dirty="0" smtClean="0"/>
          </a:p>
          <a:p>
            <a:pPr marL="457200" indent="-457200" algn="just">
              <a:buAutoNum type="arabicPeriod"/>
            </a:pPr>
            <a:r>
              <a:rPr lang="el-GR" i="1" dirty="0" smtClean="0"/>
              <a:t>Εφαρμογή πολιτικής</a:t>
            </a:r>
            <a:r>
              <a:rPr lang="en-GB" i="1" dirty="0" smtClean="0"/>
              <a:t> (‘Policy Implementation’).</a:t>
            </a:r>
            <a:endParaRPr lang="el-GR" i="1" dirty="0" smtClean="0"/>
          </a:p>
          <a:p>
            <a:pPr marL="457200" indent="-457200" algn="just">
              <a:buAutoNum type="arabicPeriod"/>
            </a:pPr>
            <a:r>
              <a:rPr lang="el-GR" i="1" dirty="0" smtClean="0"/>
              <a:t>Αξιολόγηση πολιτικής</a:t>
            </a:r>
            <a:r>
              <a:rPr lang="en-GB" i="1" dirty="0" smtClean="0"/>
              <a:t> (‘Policy Evaluation’).</a:t>
            </a:r>
            <a:endParaRPr lang="el-GR" i="1" dirty="0"/>
          </a:p>
          <a:p>
            <a:pPr marL="0" indent="0" algn="just">
              <a:buNone/>
            </a:pPr>
            <a:r>
              <a:rPr lang="el-GR" i="1" dirty="0" smtClean="0"/>
              <a:t>Κατά μία διαφοροποιημένη προσέγγιση, η νομοθέτηση εντάσσεται στο στάδιο της διαμόρφωσης πολιτικής, όπου εκεί ενσωματώνεται και η λήψη απόφασης, ενώ την υλοποίηση και αξιολόγηση της πολιτικής συμπληρώνει η απόφαση </a:t>
            </a:r>
            <a:r>
              <a:rPr lang="el-GR" i="1" dirty="0"/>
              <a:t>για τη συνέχιση </a:t>
            </a:r>
            <a:r>
              <a:rPr lang="el-GR" i="1" dirty="0" smtClean="0"/>
              <a:t>ή μη της Πολιτικής </a:t>
            </a:r>
            <a:r>
              <a:rPr lang="el-GR" i="1" dirty="0"/>
              <a:t>(Συνέχιση, τροποποίηση ή απόρριψη</a:t>
            </a:r>
            <a:r>
              <a:rPr lang="el-GR" i="1" dirty="0" smtClean="0"/>
              <a:t>).  </a:t>
            </a:r>
            <a:endParaRPr lang="el-GR" i="1" dirty="0"/>
          </a:p>
          <a:p>
            <a:pPr marL="0" indent="0">
              <a:buNone/>
            </a:pPr>
            <a:endParaRPr lang="el-GR" dirty="0"/>
          </a:p>
        </p:txBody>
      </p:sp>
    </p:spTree>
    <p:extLst>
      <p:ext uri="{BB962C8B-B14F-4D97-AF65-F5344CB8AC3E}">
        <p14:creationId xmlns:p14="http://schemas.microsoft.com/office/powerpoint/2010/main" val="24514547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94179" y="1569492"/>
            <a:ext cx="9601200" cy="3581400"/>
          </a:xfrm>
        </p:spPr>
        <p:txBody>
          <a:bodyPr>
            <a:normAutofit/>
          </a:bodyPr>
          <a:lstStyle/>
          <a:p>
            <a:pPr marL="0" indent="0" algn="just">
              <a:buNone/>
            </a:pPr>
            <a:r>
              <a:rPr lang="el-GR" i="1" dirty="0"/>
              <a:t>Κατά μία άλλη προσέγγιση του «κύκλου πολιτικής» σε αυτόν περιλαμβάνονται έξι (6) στάδια : </a:t>
            </a:r>
            <a:endParaRPr lang="en-GB" i="1" dirty="0" smtClean="0"/>
          </a:p>
          <a:p>
            <a:pPr marL="0" indent="0" algn="just">
              <a:buNone/>
            </a:pPr>
            <a:r>
              <a:rPr lang="el-GR" i="1" dirty="0" smtClean="0"/>
              <a:t>1</a:t>
            </a:r>
            <a:r>
              <a:rPr lang="el-GR" i="1" dirty="0"/>
              <a:t>) Εξακρίβωση-Ορισμός και ανάλυση του </a:t>
            </a:r>
            <a:r>
              <a:rPr lang="el-GR" i="1" dirty="0" smtClean="0"/>
              <a:t>προβλήματος</a:t>
            </a:r>
            <a:r>
              <a:rPr lang="en-GB" i="1" dirty="0" smtClean="0"/>
              <a:t>,</a:t>
            </a:r>
          </a:p>
          <a:p>
            <a:pPr marL="0" indent="0" algn="just">
              <a:buNone/>
            </a:pPr>
            <a:r>
              <a:rPr lang="el-GR" i="1" dirty="0" smtClean="0"/>
              <a:t>2</a:t>
            </a:r>
            <a:r>
              <a:rPr lang="el-GR" i="1" dirty="0"/>
              <a:t>) Διαμόρφωση κριτηρίων αξιολόγησης. </a:t>
            </a:r>
            <a:endParaRPr lang="en-GB" i="1" dirty="0" smtClean="0"/>
          </a:p>
          <a:p>
            <a:pPr marL="0" indent="0" algn="just">
              <a:buNone/>
            </a:pPr>
            <a:r>
              <a:rPr lang="el-GR" i="1" dirty="0" smtClean="0"/>
              <a:t>3</a:t>
            </a:r>
            <a:r>
              <a:rPr lang="el-GR" i="1" dirty="0"/>
              <a:t>) Αναγνώριση των εναλλακτικών </a:t>
            </a:r>
            <a:r>
              <a:rPr lang="el-GR" i="1" dirty="0" smtClean="0"/>
              <a:t>πολιτικών</a:t>
            </a:r>
            <a:endParaRPr lang="en-GB" i="1" dirty="0" smtClean="0"/>
          </a:p>
          <a:p>
            <a:pPr marL="0" indent="0" algn="just">
              <a:buNone/>
            </a:pPr>
            <a:r>
              <a:rPr lang="el-GR" i="1" dirty="0" smtClean="0"/>
              <a:t> </a:t>
            </a:r>
            <a:r>
              <a:rPr lang="el-GR" i="1" dirty="0"/>
              <a:t>4) Αξιολόγηση των εναλλακτικών </a:t>
            </a:r>
            <a:r>
              <a:rPr lang="el-GR" i="1" dirty="0" smtClean="0"/>
              <a:t>πολιτικών</a:t>
            </a:r>
            <a:endParaRPr lang="en-GB" i="1" dirty="0" smtClean="0"/>
          </a:p>
          <a:p>
            <a:pPr marL="0" indent="0" algn="just">
              <a:buNone/>
            </a:pPr>
            <a:r>
              <a:rPr lang="el-GR" i="1" dirty="0" smtClean="0"/>
              <a:t>5</a:t>
            </a:r>
            <a:r>
              <a:rPr lang="el-GR" i="1" dirty="0"/>
              <a:t>) Παρουσίαση και επιλογή της κατάλληλης πολιτικής. </a:t>
            </a:r>
            <a:endParaRPr lang="en-GB" i="1" dirty="0" smtClean="0"/>
          </a:p>
          <a:p>
            <a:pPr marL="0" indent="0" algn="just">
              <a:buNone/>
            </a:pPr>
            <a:r>
              <a:rPr lang="el-GR" i="1" dirty="0" smtClean="0"/>
              <a:t>6</a:t>
            </a:r>
            <a:r>
              <a:rPr lang="el-GR" i="1" dirty="0"/>
              <a:t>) Παρακολούθηση της εφαρμογής της υλοποιούμενης </a:t>
            </a:r>
            <a:r>
              <a:rPr lang="el-GR" i="1" dirty="0" smtClean="0"/>
              <a:t>πολιτικής</a:t>
            </a:r>
          </a:p>
        </p:txBody>
      </p:sp>
    </p:spTree>
    <p:extLst>
      <p:ext uri="{BB962C8B-B14F-4D97-AF65-F5344CB8AC3E}">
        <p14:creationId xmlns:p14="http://schemas.microsoft.com/office/powerpoint/2010/main" val="32921641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35122" y="1467133"/>
            <a:ext cx="9601200" cy="4791053"/>
          </a:xfrm>
        </p:spPr>
        <p:txBody>
          <a:bodyPr>
            <a:normAutofit fontScale="92500" lnSpcReduction="10000"/>
          </a:bodyPr>
          <a:lstStyle/>
          <a:p>
            <a:pPr marL="457200" indent="-457200" algn="just">
              <a:buAutoNum type="arabicPeriod"/>
            </a:pPr>
            <a:r>
              <a:rPr lang="el-GR" i="1" dirty="0"/>
              <a:t>Εκκίνηση πολιτικής (Διαμόρφωση κυβερνητικής ατζέντας, </a:t>
            </a:r>
            <a:r>
              <a:rPr lang="en-GB" i="1" dirty="0"/>
              <a:t>‘Agenda Setting</a:t>
            </a:r>
            <a:r>
              <a:rPr lang="en-GB" i="1" dirty="0" smtClean="0"/>
              <a:t>’).</a:t>
            </a:r>
          </a:p>
          <a:p>
            <a:pPr marL="0" indent="0" algn="just">
              <a:buNone/>
            </a:pPr>
            <a:r>
              <a:rPr lang="el-GR" i="1" dirty="0"/>
              <a:t>Kάθε αναλυτής δημόσιων πολιτικών θέτει συνηθέστερα στην έναρξη του κύκλου των δημόσιων </a:t>
            </a:r>
            <a:r>
              <a:rPr lang="el-GR" i="1" dirty="0" smtClean="0"/>
              <a:t>πολιτικών</a:t>
            </a:r>
            <a:r>
              <a:rPr lang="en-GB" i="1" dirty="0" smtClean="0"/>
              <a:t> </a:t>
            </a:r>
            <a:r>
              <a:rPr lang="el-GR" i="1" dirty="0" smtClean="0"/>
              <a:t>την </a:t>
            </a:r>
            <a:r>
              <a:rPr lang="el-GR" i="1" u="sng" dirty="0"/>
              <a:t>εξακρίβωση των προβλημάτων</a:t>
            </a:r>
            <a:r>
              <a:rPr lang="el-GR" i="1" dirty="0"/>
              <a:t>, τον </a:t>
            </a:r>
            <a:r>
              <a:rPr lang="el-GR" i="1" u="sng" dirty="0"/>
              <a:t>ορισμό</a:t>
            </a:r>
            <a:r>
              <a:rPr lang="el-GR" i="1" dirty="0"/>
              <a:t> και την </a:t>
            </a:r>
            <a:r>
              <a:rPr lang="el-GR" i="1" u="sng" dirty="0"/>
              <a:t>ιεράρχησή</a:t>
            </a:r>
            <a:r>
              <a:rPr lang="el-GR" i="1" dirty="0"/>
              <a:t> τους με βάση </a:t>
            </a:r>
            <a:r>
              <a:rPr lang="el-GR" i="1" u="sng" dirty="0"/>
              <a:t>συγκεκριμένα κριτήρια </a:t>
            </a:r>
            <a:r>
              <a:rPr lang="el-GR" i="1" dirty="0"/>
              <a:t>(Agenda Setting). </a:t>
            </a:r>
            <a:endParaRPr lang="en-GB" i="1" dirty="0" smtClean="0"/>
          </a:p>
          <a:p>
            <a:pPr marL="0" indent="0" algn="just">
              <a:buNone/>
            </a:pPr>
            <a:r>
              <a:rPr lang="el-GR" i="1" dirty="0" smtClean="0"/>
              <a:t>Δεν </a:t>
            </a:r>
            <a:r>
              <a:rPr lang="el-GR" i="1" dirty="0"/>
              <a:t>συνεπάγεται ότι κάθε πρόβλημα που απασχολεί την κοινωνία θα ενταχθεί στη θεσμική ατζέντα και θα αποτελέσει αντικείμενο μίας δημόσιας πολιτικής. </a:t>
            </a:r>
            <a:endParaRPr lang="en-GB" i="1" dirty="0" smtClean="0"/>
          </a:p>
          <a:p>
            <a:pPr marL="0" indent="0" algn="just">
              <a:buNone/>
            </a:pPr>
            <a:r>
              <a:rPr lang="el-GR" i="1" dirty="0" smtClean="0"/>
              <a:t>Η </a:t>
            </a:r>
            <a:r>
              <a:rPr lang="el-GR" i="1" dirty="0"/>
              <a:t>εγγραφή ενός ζητήματος στη θεματική διάταξη (</a:t>
            </a:r>
            <a:r>
              <a:rPr lang="el-GR" i="1" dirty="0" smtClean="0"/>
              <a:t>agenda)</a:t>
            </a:r>
            <a:r>
              <a:rPr lang="en-GB" i="1" dirty="0" smtClean="0"/>
              <a:t> </a:t>
            </a:r>
            <a:r>
              <a:rPr lang="el-GR" i="1" dirty="0" smtClean="0"/>
              <a:t>έγκειται </a:t>
            </a:r>
            <a:r>
              <a:rPr lang="el-GR" i="1" dirty="0"/>
              <a:t>στη διαδικασία αναζήτησης των ζητημάτων εκείνων που συγκεντρώνουν το μεγαλύτερο ενδιαφέρον και επιδίωξης της επίλυσής τους μέσα από θεσμικές οδούς</a:t>
            </a:r>
            <a:r>
              <a:rPr lang="el-GR" i="1" dirty="0" smtClean="0"/>
              <a:t>.</a:t>
            </a:r>
            <a:endParaRPr lang="en-GB" i="1" dirty="0" smtClean="0"/>
          </a:p>
          <a:p>
            <a:pPr marL="0" indent="0" algn="just">
              <a:buNone/>
            </a:pPr>
            <a:r>
              <a:rPr lang="el-GR" i="1" dirty="0" smtClean="0"/>
              <a:t> </a:t>
            </a:r>
            <a:r>
              <a:rPr lang="el-GR" i="1" dirty="0"/>
              <a:t>Τα θέματα αναδεικνύονται μέσα από τη δράση των πολιτικών/κομματικών ηγεσιών, των ερευνητικών Ινστιτούτων, των ομάδων συμφερόντων, των Μέσα Μαζικής </a:t>
            </a:r>
            <a:r>
              <a:rPr lang="el-GR" i="1" dirty="0" smtClean="0"/>
              <a:t>Ενημέρωσης</a:t>
            </a:r>
            <a:r>
              <a:rPr lang="el-GR" i="1" dirty="0"/>
              <a:t>, του διεθνούς περιβάλλοντος στο πλαίσιο του μιμητισμού, των Επιστημικών κοινοτήτων </a:t>
            </a:r>
            <a:r>
              <a:rPr lang="el-GR" i="1" dirty="0" smtClean="0"/>
              <a:t>κ.ά</a:t>
            </a:r>
            <a:r>
              <a:rPr lang="el-GR" i="1" dirty="0"/>
              <a:t>. και αν υπάρχει αρκετή </a:t>
            </a:r>
            <a:r>
              <a:rPr lang="el-GR" i="1" u="sng" dirty="0"/>
              <a:t>υποστήριξή</a:t>
            </a:r>
            <a:r>
              <a:rPr lang="el-GR" i="1" dirty="0"/>
              <a:t> τους μεταφέρονται στη θεσμική ατζέντα. </a:t>
            </a:r>
            <a:endParaRPr lang="en-GB" i="1" dirty="0" smtClean="0"/>
          </a:p>
          <a:p>
            <a:pPr marL="0" indent="0" algn="just">
              <a:buNone/>
            </a:pPr>
            <a:r>
              <a:rPr lang="el-GR" i="1" dirty="0" smtClean="0"/>
              <a:t>Στη </a:t>
            </a:r>
            <a:r>
              <a:rPr lang="el-GR" i="1" dirty="0"/>
              <a:t>φάση αυτή </a:t>
            </a:r>
            <a:r>
              <a:rPr lang="el-GR" i="1" u="sng" dirty="0"/>
              <a:t>ορίζεται το </a:t>
            </a:r>
            <a:r>
              <a:rPr lang="el-GR" i="1" u="sng" dirty="0" smtClean="0"/>
              <a:t>πρόβλημα</a:t>
            </a:r>
            <a:r>
              <a:rPr lang="en-GB" i="1" u="sng" dirty="0" smtClean="0"/>
              <a:t> </a:t>
            </a:r>
            <a:r>
              <a:rPr lang="el-GR" i="1" u="sng" dirty="0" smtClean="0"/>
              <a:t> (δηλαδή το θέμα ή η κατάσταση που κρίνεται ως προβλημα, υπό την έννοια ότι εγείρεται ενδιαφέρον και ανάγκη ενασχόλησης με αυτό και ρύθμισής του) και </a:t>
            </a:r>
            <a:r>
              <a:rPr lang="el-GR" i="1" u="sng" dirty="0"/>
              <a:t>εντοπίζονται τα αίτια εμφάνισής του.</a:t>
            </a:r>
          </a:p>
        </p:txBody>
      </p:sp>
    </p:spTree>
    <p:extLst>
      <p:ext uri="{BB962C8B-B14F-4D97-AF65-F5344CB8AC3E}">
        <p14:creationId xmlns:p14="http://schemas.microsoft.com/office/powerpoint/2010/main" val="3340383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897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21475" y="1487606"/>
            <a:ext cx="9601200" cy="4560856"/>
          </a:xfrm>
        </p:spPr>
        <p:txBody>
          <a:bodyPr>
            <a:normAutofit/>
          </a:bodyPr>
          <a:lstStyle/>
          <a:p>
            <a:pPr marL="0" indent="0">
              <a:buNone/>
            </a:pPr>
            <a:endParaRPr lang="el-GR" dirty="0" smtClean="0"/>
          </a:p>
          <a:p>
            <a:pPr marL="0" indent="0" algn="just">
              <a:buNone/>
            </a:pPr>
            <a:r>
              <a:rPr lang="el-GR" i="1" dirty="0" smtClean="0"/>
              <a:t>2. Διαμόρφωση </a:t>
            </a:r>
            <a:r>
              <a:rPr lang="el-GR" i="1" dirty="0"/>
              <a:t>πολιτικής</a:t>
            </a:r>
            <a:r>
              <a:rPr lang="en-GB" i="1" dirty="0"/>
              <a:t> (‘Policy Formulation’). </a:t>
            </a:r>
            <a:endParaRPr lang="el-GR" i="1" dirty="0" smtClean="0"/>
          </a:p>
          <a:p>
            <a:pPr marL="0" indent="0" algn="just">
              <a:buNone/>
            </a:pPr>
            <a:r>
              <a:rPr lang="el-GR" i="1" dirty="0" smtClean="0"/>
              <a:t>Στο </a:t>
            </a:r>
            <a:r>
              <a:rPr lang="el-GR" i="1" dirty="0"/>
              <a:t>στάδιο της διαμόρφωσης της πολιτικής, του </a:t>
            </a:r>
            <a:r>
              <a:rPr lang="el-GR" i="1" u="sng" dirty="0"/>
              <a:t>περιεχομένου</a:t>
            </a:r>
            <a:r>
              <a:rPr lang="el-GR" i="1" dirty="0"/>
              <a:t> </a:t>
            </a:r>
            <a:r>
              <a:rPr lang="el-GR" i="1" dirty="0" smtClean="0"/>
              <a:t>δηλαδή </a:t>
            </a:r>
            <a:r>
              <a:rPr lang="el-GR" i="1" u="sng" dirty="0"/>
              <a:t>της πολιτικής πρότασης </a:t>
            </a:r>
            <a:r>
              <a:rPr lang="el-GR" i="1" dirty="0"/>
              <a:t>που θα δώσει απάντηση στο κοινωνικό πρόβλημα, τα στελέχη της γραφειοκρατίας και οι πολιτικοί επιδιώκουν να διαμορφώσουν την εθνική πολιτική επί του θέματος λαμβάνοντας υπόψη τις θέσεις που εκτέθηκαν κατά την περιγραφή των προβλημάτων στο προηγούμενο στάδιο και να προτείνουν μία σειρά εναλλακτικών σεναρίων δράσης προς αξιολόγηση με βάση προκαθορισμένα κριτήρια τα οποία θα καθορίζονται τόσο από τα </a:t>
            </a:r>
            <a:r>
              <a:rPr lang="el-GR" i="1" u="sng" dirty="0"/>
              <a:t>συμφέροντα</a:t>
            </a:r>
            <a:r>
              <a:rPr lang="el-GR" i="1" dirty="0"/>
              <a:t> των ομάδων αποδεκτών των πολιτικών (ενδιαφερομένων μερών), όσο και από το ευρύτερο </a:t>
            </a:r>
            <a:r>
              <a:rPr lang="el-GR" i="1" u="sng" dirty="0"/>
              <a:t>δημόσιο συμφέρον</a:t>
            </a:r>
            <a:r>
              <a:rPr lang="el-GR" i="1" dirty="0"/>
              <a:t> το οποίο </a:t>
            </a:r>
            <a:r>
              <a:rPr lang="el-GR" i="1" dirty="0" smtClean="0"/>
              <a:t>διακυβεύεται (σύνθεση-στάθμιση-ισορροπία). </a:t>
            </a:r>
          </a:p>
          <a:p>
            <a:pPr marL="0" indent="0" algn="just">
              <a:buNone/>
            </a:pPr>
            <a:r>
              <a:rPr lang="el-GR" i="1" dirty="0" smtClean="0"/>
              <a:t>Η </a:t>
            </a:r>
            <a:r>
              <a:rPr lang="el-GR" i="1" dirty="0"/>
              <a:t>διαμόρφωση πολιτικής δεν αποτελεί μία στατική, αλλά μία δυναμική και εξελικτική </a:t>
            </a:r>
            <a:r>
              <a:rPr lang="el-GR" i="1" dirty="0" smtClean="0"/>
              <a:t>διαδικασία. </a:t>
            </a:r>
            <a:endParaRPr lang="el-GR" i="1" dirty="0"/>
          </a:p>
          <a:p>
            <a:pPr marL="0" indent="0">
              <a:buNone/>
            </a:pPr>
            <a:endParaRPr lang="el-GR" dirty="0"/>
          </a:p>
        </p:txBody>
      </p:sp>
    </p:spTree>
    <p:extLst>
      <p:ext uri="{BB962C8B-B14F-4D97-AF65-F5344CB8AC3E}">
        <p14:creationId xmlns:p14="http://schemas.microsoft.com/office/powerpoint/2010/main" val="38703826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7215"/>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941695" y="1603610"/>
            <a:ext cx="9601200" cy="4847523"/>
          </a:xfrm>
        </p:spPr>
        <p:txBody>
          <a:bodyPr>
            <a:normAutofit lnSpcReduction="10000"/>
          </a:bodyPr>
          <a:lstStyle/>
          <a:p>
            <a:pPr marL="0" indent="0" algn="just">
              <a:buNone/>
            </a:pPr>
            <a:r>
              <a:rPr lang="el-GR" i="1" dirty="0"/>
              <a:t>Στο στάδιο της </a:t>
            </a:r>
            <a:r>
              <a:rPr lang="el-GR" i="1" u="sng" dirty="0"/>
              <a:t>αναγνώρισης και της αξιολόγησης των εναλλακτικών επιλογών </a:t>
            </a:r>
            <a:r>
              <a:rPr lang="el-GR" i="1" dirty="0"/>
              <a:t>αναπτύσσονται τα εναλλακτικά σενάρια πολιτικών με ελευθερία σκέψης και ενθαρρύνεται </a:t>
            </a:r>
            <a:r>
              <a:rPr lang="el-GR" i="1" u="sng" dirty="0"/>
              <a:t>η εμπλοκή του μέγιστου αριθμού των ενδιαφερομένων μερών.</a:t>
            </a:r>
            <a:r>
              <a:rPr lang="el-GR" i="1" dirty="0"/>
              <a:t> Παράλληλα, όσο εκτυλίσσονται οι διαπραγματεύσεις, μπορεί να αναδεικνύονται και νέα ζητήματα τα οποία να σχετίζονται με τα υπό συζήτηση θέματα της ημερήσιας διάταξης ή να ανακύπτουν επιπλέον δισεπίλυτα ζητήματα</a:t>
            </a:r>
            <a:r>
              <a:rPr lang="el-GR" i="1" dirty="0" smtClean="0"/>
              <a:t>.</a:t>
            </a:r>
          </a:p>
          <a:p>
            <a:pPr marL="0" indent="0" algn="just">
              <a:buNone/>
            </a:pPr>
            <a:r>
              <a:rPr lang="el-GR" i="1" dirty="0"/>
              <a:t>Για την επιλογή της κατάλληλης εναλλακτικής επιλογής χρησιμοποιούνται οι παρακάτω μέθοδοι : α) Η ανάλυση κόστους/οφέλους (Cost-Benefit Analysis) που αξιολογεί την ωφέλεια της κάθε εναλλακτικής έχοντας στο επίκεντρο το «κόστος» (όχι το «στόχο») και την αποτίμηση της ευρύτερης ωφέλειας για το κοινό ως προς την αναλαμβανόμενη δαπάνη/επένδυση για την ικανοποίηση μιας κοινωνικής ανάγκης. β) Η ανάλυση κόστους/αποτελεσματικότητας (Cost- effectiveness analysis) κατά την οποία συλλέγονται και αξιολογούνται δεδομένα ώστε να αποτιμηθούν οι εναλλακτικές επιλογές που προσφέρονται ως μέσα επίλυσης του δημόσιου προβλήματος. Επιδιώκεται να ανευρεθεί </a:t>
            </a:r>
            <a:r>
              <a:rPr lang="el-GR" i="1" u="sng" dirty="0"/>
              <a:t>ποιο είναι το σενάριο με το μικρότερο κόστος για ένα δεδομένο επίπεδο αποτελεσματικότητας</a:t>
            </a:r>
            <a:r>
              <a:rPr lang="el-GR" i="1" dirty="0"/>
              <a:t>, </a:t>
            </a:r>
            <a:r>
              <a:rPr lang="el-GR" i="1" u="sng" dirty="0"/>
              <a:t>είτε η </a:t>
            </a:r>
            <a:r>
              <a:rPr lang="el-GR" i="1" u="sng" dirty="0" smtClean="0"/>
              <a:t>μέγιστη</a:t>
            </a:r>
            <a:r>
              <a:rPr lang="el-GR" i="1" u="sng" dirty="0"/>
              <a:t> αποτελεσματικότητα για ένα δεδομένο ύψος πόρων.</a:t>
            </a:r>
          </a:p>
        </p:txBody>
      </p:sp>
    </p:spTree>
    <p:extLst>
      <p:ext uri="{BB962C8B-B14F-4D97-AF65-F5344CB8AC3E}">
        <p14:creationId xmlns:p14="http://schemas.microsoft.com/office/powerpoint/2010/main" val="26910933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57701" y="1508078"/>
            <a:ext cx="9601200" cy="4641052"/>
          </a:xfrm>
        </p:spPr>
        <p:txBody>
          <a:bodyPr>
            <a:normAutofit/>
          </a:bodyPr>
          <a:lstStyle/>
          <a:p>
            <a:pPr marL="0" indent="0" algn="just">
              <a:buNone/>
            </a:pPr>
            <a:r>
              <a:rPr lang="el-GR" i="1" dirty="0" smtClean="0"/>
              <a:t>γ</a:t>
            </a:r>
            <a:r>
              <a:rPr lang="el-GR" i="1" dirty="0"/>
              <a:t>) Τα εμπειρικά κοινωνικά πειράματα </a:t>
            </a:r>
            <a:r>
              <a:rPr lang="el-GR" i="1" dirty="0" smtClean="0"/>
              <a:t>(μετρήσεις) που </a:t>
            </a:r>
            <a:r>
              <a:rPr lang="el-GR" i="1" dirty="0"/>
              <a:t>σχετίζονται με τη διεξαγωγή ενός πειράματος κατά το οποίο οι ερευνητές αναθέτουν τυχαία σε ορισμένα μέλη μιας ομάδας-στόχου στο υπό μελέτη εναλλακτικό σενάριο, τις παραμέτρους που έχουν επιλεγεί να </a:t>
            </a:r>
            <a:r>
              <a:rPr lang="el-GR" i="1" dirty="0" smtClean="0"/>
              <a:t>αναλυθούν (π.χ</a:t>
            </a:r>
            <a:r>
              <a:rPr lang="el-GR" i="1" dirty="0"/>
              <a:t>. μεταβολή των τροχαίων ατυχημάτων σε μία συγκεκριμένη γεωγραφική περιοχή εφόσον αυξηθούν οι περιπολίες</a:t>
            </a:r>
            <a:r>
              <a:rPr lang="el-GR" i="1" dirty="0" smtClean="0"/>
              <a:t>.).</a:t>
            </a:r>
          </a:p>
          <a:p>
            <a:pPr marL="0" indent="0" algn="just">
              <a:buNone/>
            </a:pPr>
            <a:r>
              <a:rPr lang="el-GR" i="1" dirty="0"/>
              <a:t>Στο στάδιο της </a:t>
            </a:r>
            <a:r>
              <a:rPr lang="el-GR" i="1" u="sng" dirty="0"/>
              <a:t>παρουσίασης και του προσδιορισμού της κατάλληλης επιλογής</a:t>
            </a:r>
            <a:r>
              <a:rPr lang="el-GR" i="1" dirty="0"/>
              <a:t> δηλ. κατά την παγίωση της απόφασης, επιλέγεται ένα από τα σενάρια που αναπτύχθηκαν στο προγενέστερο στάδιο του κύκλου. Η τελικά υιοθετούμενη πολιτική επιλογή η οποία επικράτησε έναντι άλλων είναι πιθανό να επισύρει αντιδράσεις από φορείς, ή ομάδες πολιτών των οποίων τα συμφέροντα μπορεί να θίγονται από τη νέα πολιτική. Έτσι, συνήθως </a:t>
            </a:r>
            <a:r>
              <a:rPr lang="el-GR" i="1" u="sng" dirty="0"/>
              <a:t>εξετάζονται κατά τη διάρκεια μιας τελικής φάσης «παγίωσης» της θέσης εκ νέου τα προτεινόμενα εναλλακτικά μέτρα και τα κριτήρια με τα οποία κρίνεται η επιτυχής εφαρμογή τους, ώστε η τελικά υιοθετούμενη πολιτική να συγκεντρώσει όσο το δυνατό λιγότερες αντιρρήσεις κατά την εφαρμογή και να σχεδιαστούν ανταλλάγματα για τις θιγόμενες ομάδες οι οποίες ενδεχομένως απωλέσουν κατοχυρωμένα </a:t>
            </a:r>
            <a:r>
              <a:rPr lang="el-GR" i="1" u="sng" dirty="0" smtClean="0"/>
              <a:t>δικαιώματα.</a:t>
            </a:r>
            <a:endParaRPr lang="el-GR" i="1" u="sng" dirty="0"/>
          </a:p>
        </p:txBody>
      </p:sp>
    </p:spTree>
    <p:extLst>
      <p:ext uri="{BB962C8B-B14F-4D97-AF65-F5344CB8AC3E}">
        <p14:creationId xmlns:p14="http://schemas.microsoft.com/office/powerpoint/2010/main" val="421420055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23582" y="1480782"/>
            <a:ext cx="9601200" cy="4576069"/>
          </a:xfrm>
        </p:spPr>
        <p:txBody>
          <a:bodyPr>
            <a:normAutofit fontScale="92500" lnSpcReduction="10000"/>
          </a:bodyPr>
          <a:lstStyle/>
          <a:p>
            <a:pPr marL="0" indent="0" algn="just">
              <a:buNone/>
            </a:pPr>
            <a:r>
              <a:rPr lang="el-GR" i="1" dirty="0" smtClean="0"/>
              <a:t>Σε αυτό το τελευταίο στάδιο εντάσσεται και η νομοθέτηση ή αυτοτελώς στο στάδιο της λήψης απόφασης αν ακολουθήσουμε τα βασικά στάδια του κύκλου πολιτικής (κι αν δεχτούμε ότι η λήψη απόφασης αποτελεί μέρος του σταδίου της διαμόρφωσης πολιτικής, εκεί θα εντάσσεται και η νομοθέτηση, μεταξύ περισσότερων επιλογών).</a:t>
            </a:r>
          </a:p>
          <a:p>
            <a:pPr marL="0" indent="0" algn="just">
              <a:buNone/>
            </a:pPr>
            <a:r>
              <a:rPr lang="el-GR" i="1" dirty="0" smtClean="0"/>
              <a:t>Στη συζήτηση σχετικά με τον κύκλο πολιτικής και τη θέση της νομοθέτησης σε αυτόν εντάσσεται και ο προβληματισμός γύρω από τα </a:t>
            </a:r>
            <a:r>
              <a:rPr lang="el-GR" i="1" u="sng" dirty="0" smtClean="0"/>
              <a:t>εργαλεία εφαρμογής των πολιτικών που θα επιλεγούν</a:t>
            </a:r>
            <a:r>
              <a:rPr lang="el-GR" i="1" dirty="0" smtClean="0"/>
              <a:t>, προβληματισμός που συνδέεται καταρχήν με το εάν και το πως της νομοθέτησης στο πλαίσιο της ρυθμιστικής διακυβερνησης.</a:t>
            </a:r>
          </a:p>
          <a:p>
            <a:pPr marL="0" indent="0" algn="just">
              <a:buNone/>
            </a:pPr>
            <a:r>
              <a:rPr lang="el-GR" i="1" dirty="0"/>
              <a:t>Στο στάδιο της ανάλυσης, του σχεδιασμού και της διαμόρφωσης της δημόσιας πολιτικής (στο πλαίσιο του κύκλου δημόσιας πολιτικής) επιλέγονται θεσμικά συγκεκριμένα εργαλεία, όπως είναι τα </a:t>
            </a:r>
            <a:r>
              <a:rPr lang="el-GR" i="1" u="sng" dirty="0"/>
              <a:t>οικονομικά, τα τεχνολογικά, τα κοινωνικά, τα καταναγκαστικά, κ.ά., ώστε να καταστεί εφαρμόσιμη η πολιτική βούληση </a:t>
            </a:r>
            <a:r>
              <a:rPr lang="el-GR" i="1" dirty="0"/>
              <a:t>που έχει περιγραφεί στο περιεχόμενο της δημόσιας πολιτικής και να ευθυγραμμιστούν με το περιεχόμενό της όλοι οι σχετιζόμενοι δρώντες και κυρίως οι άμεσοι και έμμεσοι αποδέκτες της πολιτικής και τα ενδιαφερόμενα μέρη. Συνηθέστερα, πρόκειται για συνδυασμό μέτρων και όχι για μεμονωμένα μέτρα που μπορούν να οδηγήσουν σε ένα αυτόνομο αποτέλεσμα</a:t>
            </a:r>
          </a:p>
        </p:txBody>
      </p:sp>
    </p:spTree>
    <p:extLst>
      <p:ext uri="{BB962C8B-B14F-4D97-AF65-F5344CB8AC3E}">
        <p14:creationId xmlns:p14="http://schemas.microsoft.com/office/powerpoint/2010/main" val="260862593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84997" y="1528549"/>
            <a:ext cx="9601200" cy="4889029"/>
          </a:xfrm>
        </p:spPr>
        <p:txBody>
          <a:bodyPr>
            <a:normAutofit lnSpcReduction="10000"/>
          </a:bodyPr>
          <a:lstStyle/>
          <a:p>
            <a:pPr marL="0" indent="0" algn="just">
              <a:buNone/>
            </a:pPr>
            <a:r>
              <a:rPr lang="el-GR" i="1" dirty="0" smtClean="0"/>
              <a:t>Οι «κανονισμοί» </a:t>
            </a:r>
            <a:r>
              <a:rPr lang="el-GR" i="1" dirty="0"/>
              <a:t>(νομοθεσία) </a:t>
            </a:r>
            <a:r>
              <a:rPr lang="el-GR" i="1" dirty="0" smtClean="0"/>
              <a:t>θεωρούνται ως το </a:t>
            </a:r>
            <a:r>
              <a:rPr lang="el-GR" i="1" dirty="0"/>
              <a:t>κυρίαρχο μέτρο πολιτικής που λαμβάνεται από τις κυβερνήσεις για να επηρεαστεί η συμπεριφορά των ανθρώπων μέσω διατυπωμένων κανόνων και οδηγιών που δίνουν εντολή στους παραλήπτες να ενεργούν σύμφωνα με το περιεχόμενό τους. </a:t>
            </a:r>
            <a:endParaRPr lang="el-GR" i="1" dirty="0" smtClean="0"/>
          </a:p>
          <a:p>
            <a:pPr marL="0" indent="0" algn="just">
              <a:buNone/>
            </a:pPr>
            <a:r>
              <a:rPr lang="el-GR" i="1" dirty="0" smtClean="0"/>
              <a:t>Πέραν </a:t>
            </a:r>
            <a:r>
              <a:rPr lang="el-GR" i="1" dirty="0"/>
              <a:t>των καταναγκαστικών εργαλείων για την εφαρμογή των πολιτικών, δίδεται μεγάλη έμφαση στην παροχή των σωστών κινήτρων ή στη βαθμονόμηση των κινήτρων και των αντικινήτρων προκειμένου να επιτευχθούν τα αναμενόμενα επίπεδα συμμόρφωσης των πολιτών και να υλοποιηθούν οι στόχοι πολιτικής. Η προώθηση των θετικών ωφελειών των πολιτικών (υπό τη μορφή </a:t>
            </a:r>
            <a:r>
              <a:rPr lang="el-GR" i="1" u="sng" dirty="0"/>
              <a:t>κινήτρων ή </a:t>
            </a:r>
            <a:r>
              <a:rPr lang="el-GR" i="1" u="sng" dirty="0" smtClean="0"/>
              <a:t>πληροφόρησης</a:t>
            </a:r>
            <a:r>
              <a:rPr lang="el-GR" i="1" dirty="0" smtClean="0"/>
              <a:t>, ως εναλλακτικές των κυρώσεων) </a:t>
            </a:r>
            <a:r>
              <a:rPr lang="el-GR" i="1" dirty="0"/>
              <a:t>για την κοινωνία ή των σχετικών κυρώσεων σε περιπτώσεις πλημμελούς εφαρμογής είναι πολύ σημαντικές για την καλύτερη συμμόρφωση των ωφελούμενων και των πολιτών εν γένει. </a:t>
            </a:r>
            <a:endParaRPr lang="el-GR" i="1" dirty="0" smtClean="0"/>
          </a:p>
          <a:p>
            <a:pPr marL="0" indent="0" algn="just">
              <a:buNone/>
            </a:pPr>
            <a:r>
              <a:rPr lang="el-GR" i="1" dirty="0" smtClean="0"/>
              <a:t>Εδώ εντάσσεται και η συζήτηση για το νόμο ως ύστατο μέτρο άσκησης κυβερνητικής πολιτικής και εφαρμογής πολιτικής βούλησης.</a:t>
            </a:r>
          </a:p>
          <a:p>
            <a:pPr marL="0" indent="0" algn="just">
              <a:buNone/>
            </a:pPr>
            <a:r>
              <a:rPr lang="el-GR" i="1" dirty="0" smtClean="0"/>
              <a:t>Συζήτηση γύρω από το παραπάνω με καταγραφή πλεονεκτημάτων και μειονεκτημάτων του νόμου ως εργαλείου πολιτικής.</a:t>
            </a:r>
            <a:endParaRPr lang="el-GR" i="1" dirty="0"/>
          </a:p>
        </p:txBody>
      </p:sp>
    </p:spTree>
    <p:extLst>
      <p:ext uri="{BB962C8B-B14F-4D97-AF65-F5344CB8AC3E}">
        <p14:creationId xmlns:p14="http://schemas.microsoft.com/office/powerpoint/2010/main" val="419191048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9026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16758" y="1392070"/>
            <a:ext cx="9601200" cy="4840950"/>
          </a:xfrm>
        </p:spPr>
        <p:txBody>
          <a:bodyPr>
            <a:normAutofit fontScale="92500" lnSpcReduction="20000"/>
          </a:bodyPr>
          <a:lstStyle/>
          <a:p>
            <a:pPr marL="0" indent="0" algn="just">
              <a:buNone/>
            </a:pPr>
            <a:r>
              <a:rPr lang="el-GR" i="1" dirty="0"/>
              <a:t>Mε βάση τη θεώρηση αυτή, το κυρίαρχο μέσο εφαρμογής της δημόσιας πολιτικής για την </a:t>
            </a:r>
            <a:r>
              <a:rPr lang="el-GR" i="1" dirty="0" smtClean="0"/>
              <a:t>κυβέρνηση, </a:t>
            </a:r>
            <a:r>
              <a:rPr lang="el-GR" i="1" dirty="0"/>
              <a:t>που είναι η </a:t>
            </a:r>
            <a:r>
              <a:rPr lang="el-GR" i="1" dirty="0" smtClean="0"/>
              <a:t>νομοθεσία, </a:t>
            </a:r>
            <a:r>
              <a:rPr lang="el-GR" i="1" dirty="0"/>
              <a:t>ταυτίζεται με τις κυρώσεις που συνηθέστατα προβλέπονται ώστε να διασφαλιστεί η εφαρμογή του περιεχομένου των ρυθμιστικών διατάξεων. Πρόκειται για ένα </a:t>
            </a:r>
            <a:r>
              <a:rPr lang="el-GR" i="1" u="sng" dirty="0"/>
              <a:t>οριζόντιο (συχνότατα) αρνητικού τύπου εργαλείο</a:t>
            </a:r>
            <a:r>
              <a:rPr lang="el-GR" i="1" dirty="0"/>
              <a:t> το οποίο λαμβάνει τον μανδύα μίας νόμιμης παρέμβασης από μία κρατική εξουσία και το οποίο, όχι μόνο δημιουργεί δυσάρεστες συνέπειες για τα μέλη της κοινωνίας, αλλά μπορεί ακόμη και να οδηγήσει σε έκλυση αντεπιχειρημάτων ή στην άσκηση ένδικου μέσου ώστε να αντιπαρεμβληθούν τα επιχειρήματα των πολιτών απέναντι στην κρατική εξουσία. Σε ένα δεύτερο βαθμό, αναφέρονται τα </a:t>
            </a:r>
            <a:r>
              <a:rPr lang="el-GR" i="1" u="sng" dirty="0"/>
              <a:t>οικονομικά μέτρα υπό τη μορφή κινήτρων </a:t>
            </a:r>
            <a:r>
              <a:rPr lang="el-GR" i="1" dirty="0"/>
              <a:t>και περιλαμβάνουν τις επιχορηγήσεις, τις φοροαπαλλαγές και τα άλλα διευκολυντικά μέτρα τα οποία μπορεί να μην ταυτίζονται πάντοτε με εγχρήματες συναλλαγές, όπως για παράδειγμα η παροχή δωρεάν ιατροφαρμακευτικής περίθαλψης. Στα οικονομικά μέτρα εντάσσονται επίσης και οι </a:t>
            </a:r>
            <a:r>
              <a:rPr lang="el-GR" i="1" u="sng" dirty="0"/>
              <a:t>κυρώσεις όπως τα διοικητικά πρόστιμα</a:t>
            </a:r>
            <a:r>
              <a:rPr lang="el-GR" i="1" dirty="0"/>
              <a:t>. Ενώ τέλος, αναφορά γίνεται στην </a:t>
            </a:r>
            <a:r>
              <a:rPr lang="el-GR" i="1" u="sng" dirty="0"/>
              <a:t>πληροφόρηση (συστάσεις, νουθεσία ή πειθώ) </a:t>
            </a:r>
            <a:r>
              <a:rPr lang="el-GR" i="1" dirty="0"/>
              <a:t>και στη διακήρυξη του τί πρόκειται να γίνει με βάση την οποία η Πολιτεία διακηρύσσει τα στοιχεία που περιγράφουν καλύτερα τη στοχοθεσία της πολιτικής υπό τη μορφή πληροφόρησης. Ο Anderson </a:t>
            </a:r>
            <a:r>
              <a:rPr lang="el-GR" i="1" dirty="0" smtClean="0"/>
              <a:t>(</a:t>
            </a:r>
            <a:r>
              <a:rPr lang="en-US" i="1" dirty="0"/>
              <a:t>Anderson, J. </a:t>
            </a:r>
            <a:r>
              <a:rPr lang="en-US" i="1" dirty="0" smtClean="0"/>
              <a:t>1975, </a:t>
            </a:r>
            <a:r>
              <a:rPr lang="en-US" i="1" dirty="0"/>
              <a:t>Public Policy-making, New York, </a:t>
            </a:r>
            <a:r>
              <a:rPr lang="en-US" i="1" dirty="0" err="1"/>
              <a:t>Bachelard</a:t>
            </a:r>
            <a:r>
              <a:rPr lang="en-US" i="1" dirty="0"/>
              <a:t>, </a:t>
            </a:r>
            <a:r>
              <a:rPr lang="en-US" i="1" dirty="0" err="1" smtClean="0"/>
              <a:t>Praegger</a:t>
            </a:r>
            <a:r>
              <a:rPr lang="el-GR" i="1" dirty="0" smtClean="0"/>
              <a:t>)</a:t>
            </a:r>
            <a:r>
              <a:rPr lang="en-US" i="1" dirty="0" smtClean="0"/>
              <a:t> </a:t>
            </a:r>
            <a:r>
              <a:rPr lang="el-GR" i="1" dirty="0" smtClean="0"/>
              <a:t>κατέταξε </a:t>
            </a:r>
            <a:r>
              <a:rPr lang="el-GR" i="1" dirty="0"/>
              <a:t>τα κυβερνητικά εργαλεία που διατίθενται για την αντιμετώπιση ενός δημοσίου προβλήματος σε ένα πλαίσιο κυβερνητικών μέτρων που περιλαμβάνει </a:t>
            </a:r>
            <a:r>
              <a:rPr lang="el-GR" i="1" u="sng" dirty="0"/>
              <a:t>ένα συνεχές από την ελευθερία ως τον έλεγχο. </a:t>
            </a:r>
            <a:r>
              <a:rPr lang="el-GR" i="1" dirty="0"/>
              <a:t>Η πρόταση του Anderson περιλαμβάνει τα </a:t>
            </a:r>
            <a:r>
              <a:rPr lang="el-GR" i="1" dirty="0" smtClean="0"/>
              <a:t>εξής</a:t>
            </a:r>
            <a:r>
              <a:rPr lang="en-GB" i="1" dirty="0" smtClean="0"/>
              <a:t>:</a:t>
            </a:r>
            <a:endParaRPr lang="el-GR" i="1" dirty="0"/>
          </a:p>
        </p:txBody>
      </p:sp>
    </p:spTree>
    <p:extLst>
      <p:ext uri="{BB962C8B-B14F-4D97-AF65-F5344CB8AC3E}">
        <p14:creationId xmlns:p14="http://schemas.microsoft.com/office/powerpoint/2010/main" val="31939563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26743"/>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91821" y="1528550"/>
            <a:ext cx="9601200" cy="4108852"/>
          </a:xfrm>
        </p:spPr>
        <p:txBody>
          <a:bodyPr/>
          <a:lstStyle/>
          <a:p>
            <a:pPr marL="0" indent="0" algn="just">
              <a:buNone/>
            </a:pPr>
            <a:r>
              <a:rPr lang="el-GR" i="1" dirty="0"/>
              <a:t>1. Eργαλεία βασισμένα στην αγορά (Market based Instruments) : Μπορούμε να αφήσουμε το αποτέλεσμα να εξαρτάται από το τι αποφασίζουν τα άτομα να κάνουν, χωρίς καμία παρέμβαση ή καθοδήγηση από την κυβέρνηση.</a:t>
            </a:r>
            <a:endParaRPr lang="en-US" i="1" dirty="0"/>
          </a:p>
          <a:p>
            <a:pPr marL="0" indent="0" algn="just">
              <a:buNone/>
            </a:pPr>
            <a:r>
              <a:rPr lang="el-GR" i="1" dirty="0"/>
              <a:t>2. Δομημένες επιλογές (Structured choices) : Μπορούμε να δημιουργήσουμε κυβερνητικά προγράμματα τα οποία τα άτομα θα είναι ελεύθερα να χρησιμοποιήσουν όπως και εφόσον αυτά το κρίνουν σκόπιμο. Για παράδειγμα, η πληροφόρηση και η εστίαση της εκστρατείας ενημέρωσης του κοινού για τη μεταδοτική ασθένεια Μηνιγγίτιδα τύπου Β και τις επιπτώσεις της στην υγεία μπορεί να καθοδηγήσει τους γονείς να εντάξουν τα παιδιά τους στο αντίστοιχο εμβολιαστικό πρόγραμμα όταν και εφόσον το αποφασίσουν οι </a:t>
            </a:r>
            <a:r>
              <a:rPr lang="el-GR" i="1" dirty="0" smtClean="0"/>
              <a:t>ίδιοι (πληροφόρηση </a:t>
            </a:r>
            <a:r>
              <a:rPr lang="el-GR" i="1" dirty="0"/>
              <a:t>με τη διάσταση της </a:t>
            </a:r>
            <a:r>
              <a:rPr lang="el-GR" i="1" dirty="0" smtClean="0"/>
              <a:t>νουθεσίας).</a:t>
            </a:r>
            <a:endParaRPr lang="el-GR" i="1" dirty="0"/>
          </a:p>
        </p:txBody>
      </p:sp>
    </p:spTree>
    <p:extLst>
      <p:ext uri="{BB962C8B-B14F-4D97-AF65-F5344CB8AC3E}">
        <p14:creationId xmlns:p14="http://schemas.microsoft.com/office/powerpoint/2010/main" val="1735162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465365"/>
            <a:ext cx="9601200" cy="605984"/>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1105469" y="1305675"/>
            <a:ext cx="9601200" cy="3442607"/>
          </a:xfrm>
        </p:spPr>
        <p:txBody>
          <a:bodyPr>
            <a:normAutofit lnSpcReduction="10000"/>
          </a:bodyPr>
          <a:lstStyle/>
          <a:p>
            <a:pPr marL="0" indent="0" algn="ctr">
              <a:buNone/>
            </a:pPr>
            <a:r>
              <a:rPr lang="el-GR" dirty="0" smtClean="0"/>
              <a:t>Σπουδαιότητα δικαίου</a:t>
            </a:r>
          </a:p>
          <a:p>
            <a:pPr>
              <a:buFont typeface="Wingdings" panose="05000000000000000000" pitchFamily="2" charset="2"/>
              <a:buChar char="Ø"/>
            </a:pPr>
            <a:r>
              <a:rPr lang="el-GR" i="1" dirty="0" smtClean="0"/>
              <a:t>Ιστορική επαλήθευση και </a:t>
            </a:r>
            <a:r>
              <a:rPr lang="el-GR" i="1" u="sng" dirty="0" smtClean="0"/>
              <a:t>ανθεκτικότητα</a:t>
            </a:r>
          </a:p>
          <a:p>
            <a:pPr>
              <a:buFont typeface="Wingdings" panose="05000000000000000000" pitchFamily="2" charset="2"/>
              <a:buChar char="Ø"/>
            </a:pPr>
            <a:r>
              <a:rPr lang="el-GR" i="1" u="sng" dirty="0" smtClean="0"/>
              <a:t>Περιεχόμενο </a:t>
            </a:r>
            <a:r>
              <a:rPr lang="el-GR" i="1" dirty="0" smtClean="0"/>
              <a:t>και </a:t>
            </a:r>
            <a:r>
              <a:rPr lang="el-GR" i="1" u="sng" dirty="0" smtClean="0"/>
              <a:t>φύση</a:t>
            </a:r>
            <a:r>
              <a:rPr lang="el-GR" i="1" dirty="0" smtClean="0"/>
              <a:t> του</a:t>
            </a:r>
          </a:p>
          <a:p>
            <a:pPr>
              <a:buFont typeface="Wingdings" panose="05000000000000000000" pitchFamily="2" charset="2"/>
              <a:buChar char="Ø"/>
            </a:pPr>
            <a:r>
              <a:rPr lang="el-GR" i="1" u="sng" dirty="0" smtClean="0"/>
              <a:t>Δύναμη</a:t>
            </a:r>
            <a:r>
              <a:rPr lang="el-GR" i="1" dirty="0" smtClean="0"/>
              <a:t> και </a:t>
            </a:r>
            <a:r>
              <a:rPr lang="el-GR" i="1" u="sng" dirty="0" smtClean="0"/>
              <a:t>επιρροή</a:t>
            </a:r>
            <a:r>
              <a:rPr lang="el-GR" i="1" dirty="0" smtClean="0"/>
              <a:t> του.</a:t>
            </a:r>
          </a:p>
          <a:p>
            <a:pPr marL="0" indent="0">
              <a:buNone/>
            </a:pPr>
            <a:r>
              <a:rPr lang="el-GR" i="1" dirty="0" smtClean="0"/>
              <a:t>Η </a:t>
            </a:r>
            <a:r>
              <a:rPr lang="el-GR" i="1" u="sng" dirty="0" smtClean="0"/>
              <a:t>σπουδαιότητα,</a:t>
            </a:r>
            <a:r>
              <a:rPr lang="el-GR" i="1" dirty="0" smtClean="0"/>
              <a:t> ωστόσο, του δικαίου, με την μετάβαση στην νεωτερικότητα (περίπου μετά τις επιστημονικές επαναστάσεις του 17</a:t>
            </a:r>
            <a:r>
              <a:rPr lang="el-GR" i="1" baseline="30000" dirty="0" smtClean="0"/>
              <a:t>ου</a:t>
            </a:r>
            <a:r>
              <a:rPr lang="el-GR" i="1" dirty="0" smtClean="0"/>
              <a:t> αιώνα και ειδικά τον 18</a:t>
            </a:r>
            <a:r>
              <a:rPr lang="el-GR" i="1" baseline="30000" dirty="0" smtClean="0"/>
              <a:t>ο</a:t>
            </a:r>
            <a:r>
              <a:rPr lang="el-GR" i="1" dirty="0" smtClean="0"/>
              <a:t> αιώνα και την Αμερικανική και Γαλλική επανάσταση) και τη συγκρότηση των μοντέρνων κρατών κατέστησε αναγκαία τη συζήτηση ως προς το </a:t>
            </a:r>
            <a:r>
              <a:rPr lang="el-GR" i="1" u="sng" dirty="0" smtClean="0"/>
              <a:t>ποιος θεσπίζει το δίκαιο</a:t>
            </a:r>
            <a:r>
              <a:rPr lang="el-GR" i="1" u="sng" dirty="0"/>
              <a:t> </a:t>
            </a:r>
            <a:r>
              <a:rPr lang="el-GR" i="1" u="sng" dirty="0" smtClean="0"/>
              <a:t>και πώς. Σε αυτό το πλαίσιο καλλιεργήθηκαν οι συμβολαιακές θεωρίες, που αναζητούσαν το θεμέλιο της νομιμοποίησης και τα όρια αυτής.</a:t>
            </a:r>
            <a:endParaRPr lang="el-GR" i="1" u="sng" dirty="0"/>
          </a:p>
        </p:txBody>
      </p:sp>
    </p:spTree>
    <p:extLst>
      <p:ext uri="{BB962C8B-B14F-4D97-AF65-F5344CB8AC3E}">
        <p14:creationId xmlns:p14="http://schemas.microsoft.com/office/powerpoint/2010/main" val="28066949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46411" y="1480782"/>
            <a:ext cx="9601200" cy="3581400"/>
          </a:xfrm>
        </p:spPr>
        <p:txBody>
          <a:bodyPr/>
          <a:lstStyle/>
          <a:p>
            <a:pPr marL="0" indent="0" algn="just">
              <a:buNone/>
            </a:pPr>
            <a:r>
              <a:rPr lang="el-GR" i="1" dirty="0"/>
              <a:t>3. Καθοδηγούμενες επιλογές (Biased choices) : Μπορούμε να επινοήσουμε κίνητρα και αποτρεπτικούς παράγοντες, έτσι ώστε τα άτομα να οδηγηθούν, οικειοθελώς, προς τους επιθυμητούς σκοπούς της δημόσιας </a:t>
            </a:r>
            <a:r>
              <a:rPr lang="el-GR" i="1" dirty="0" smtClean="0"/>
              <a:t>πολιτικής (εργαλείο </a:t>
            </a:r>
            <a:r>
              <a:rPr lang="el-GR" i="1" dirty="0"/>
              <a:t>της πληροφόρησης με τη διάσταση της </a:t>
            </a:r>
            <a:r>
              <a:rPr lang="el-GR" i="1" dirty="0" smtClean="0"/>
              <a:t>πειθούς).</a:t>
            </a:r>
            <a:endParaRPr lang="en-US" i="1" dirty="0"/>
          </a:p>
          <a:p>
            <a:pPr marL="0" indent="0" algn="just">
              <a:buNone/>
            </a:pPr>
            <a:r>
              <a:rPr lang="el-GR" i="1" dirty="0" smtClean="0"/>
              <a:t>4. Ρύθμιση </a:t>
            </a:r>
            <a:r>
              <a:rPr lang="el-GR" i="1" dirty="0"/>
              <a:t>(</a:t>
            </a:r>
            <a:r>
              <a:rPr lang="en-US" i="1" dirty="0"/>
              <a:t>Regulation</a:t>
            </a:r>
            <a:r>
              <a:rPr lang="en-US" i="1" dirty="0" smtClean="0"/>
              <a:t>)</a:t>
            </a:r>
            <a:r>
              <a:rPr lang="el-GR" i="1" dirty="0" smtClean="0"/>
              <a:t>.</a:t>
            </a:r>
          </a:p>
          <a:p>
            <a:pPr marL="0" indent="0" algn="just">
              <a:buNone/>
            </a:pPr>
            <a:endParaRPr lang="el-GR" i="1" dirty="0"/>
          </a:p>
          <a:p>
            <a:pPr marL="0" indent="0" algn="just">
              <a:buNone/>
            </a:pPr>
            <a:r>
              <a:rPr lang="el-GR" i="1" dirty="0" smtClean="0"/>
              <a:t>Στα υπό 2, 3 και 4 έχουμε κρατική παρέμβαση.</a:t>
            </a:r>
            <a:r>
              <a:rPr lang="en-US" i="1" dirty="0" smtClean="0"/>
              <a:t> </a:t>
            </a:r>
            <a:r>
              <a:rPr lang="el-GR" i="1" dirty="0" smtClean="0"/>
              <a:t>Ακόμη βέβαια και στο 1</a:t>
            </a:r>
            <a:r>
              <a:rPr lang="el-GR" i="1" baseline="30000" dirty="0" smtClean="0"/>
              <a:t>ο</a:t>
            </a:r>
            <a:r>
              <a:rPr lang="el-GR" i="1" dirty="0" smtClean="0"/>
              <a:t> η σχετική απόφαση είναι κυβερνητική (στο πλαίσιο του τρόπου διακυβέρνησης).</a:t>
            </a:r>
            <a:endParaRPr lang="en-US" i="1" dirty="0"/>
          </a:p>
          <a:p>
            <a:endParaRPr lang="el-GR" dirty="0"/>
          </a:p>
        </p:txBody>
      </p:sp>
    </p:spTree>
    <p:extLst>
      <p:ext uri="{BB962C8B-B14F-4D97-AF65-F5344CB8AC3E}">
        <p14:creationId xmlns:p14="http://schemas.microsoft.com/office/powerpoint/2010/main" val="21155904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44053" y="1398895"/>
            <a:ext cx="9601200" cy="4758623"/>
          </a:xfrm>
        </p:spPr>
        <p:txBody>
          <a:bodyPr>
            <a:normAutofit/>
          </a:bodyPr>
          <a:lstStyle/>
          <a:p>
            <a:pPr marL="0" indent="0" algn="just">
              <a:buNone/>
            </a:pPr>
            <a:r>
              <a:rPr lang="el-GR" i="1" dirty="0" smtClean="0"/>
              <a:t>Στη φιλοσοφία της παραπάνω διάκρισης, στο στάδιο της διαμόρφωσης πολιτικών και στη λήψη απόφασης, συναφώς τίθενται τα ‘διλήμματα’ σχεδιασμού νομοθεσίας.</a:t>
            </a:r>
          </a:p>
          <a:p>
            <a:pPr marL="0" indent="0" algn="just">
              <a:buNone/>
            </a:pPr>
            <a:r>
              <a:rPr lang="el-GR" i="1" dirty="0" smtClean="0"/>
              <a:t>Βασικό δίλημμα</a:t>
            </a:r>
            <a:r>
              <a:rPr lang="en-GB" i="1" dirty="0" smtClean="0"/>
              <a:t>:</a:t>
            </a:r>
            <a:r>
              <a:rPr lang="el-GR" i="1" dirty="0" smtClean="0"/>
              <a:t> Αναγκαιότητα </a:t>
            </a:r>
            <a:r>
              <a:rPr lang="el-GR" i="1" dirty="0"/>
              <a:t>νομοθεσίας </a:t>
            </a:r>
            <a:r>
              <a:rPr lang="el-GR" i="1" dirty="0" smtClean="0"/>
              <a:t> </a:t>
            </a:r>
          </a:p>
          <a:p>
            <a:pPr marL="457200" indent="-457200" algn="just">
              <a:buFont typeface="+mj-lt"/>
              <a:buAutoNum type="arabicPeriod"/>
            </a:pPr>
            <a:r>
              <a:rPr lang="el-GR" i="1" dirty="0" smtClean="0"/>
              <a:t>Είναι </a:t>
            </a:r>
            <a:r>
              <a:rPr lang="el-GR" i="1" dirty="0"/>
              <a:t>η νομοθεσία </a:t>
            </a:r>
            <a:r>
              <a:rPr lang="el-GR" i="1" dirty="0" smtClean="0"/>
              <a:t>αναγκαία;</a:t>
            </a:r>
          </a:p>
          <a:p>
            <a:pPr marL="457200" indent="-457200" algn="just">
              <a:buFont typeface="+mj-lt"/>
              <a:buAutoNum type="arabicPeriod"/>
            </a:pPr>
            <a:r>
              <a:rPr lang="el-GR" i="1" dirty="0" smtClean="0"/>
              <a:t>Τι </a:t>
            </a:r>
            <a:r>
              <a:rPr lang="el-GR" i="1" dirty="0"/>
              <a:t>εναλλακτικές υπάρχουν; </a:t>
            </a:r>
          </a:p>
          <a:p>
            <a:pPr marL="457200" indent="-457200" algn="just">
              <a:buFont typeface="+mj-lt"/>
              <a:buAutoNum type="arabicPeriod"/>
            </a:pPr>
            <a:r>
              <a:rPr lang="el-GR" i="1" dirty="0" smtClean="0"/>
              <a:t>Ποιά </a:t>
            </a:r>
            <a:r>
              <a:rPr lang="el-GR" i="1" dirty="0"/>
              <a:t>είναι τα πλεονεκτήματα και τα μειονεκτήματά </a:t>
            </a:r>
            <a:r>
              <a:rPr lang="el-GR" i="1" dirty="0" smtClean="0"/>
              <a:t>των εναλλακτικών; </a:t>
            </a:r>
          </a:p>
          <a:p>
            <a:pPr marL="0" indent="0" algn="just">
              <a:buNone/>
            </a:pPr>
            <a:r>
              <a:rPr lang="el-GR" i="1" dirty="0" smtClean="0"/>
              <a:t>Για </a:t>
            </a:r>
            <a:r>
              <a:rPr lang="el-GR" i="1" dirty="0"/>
              <a:t>να εκτιμήσουμε την αναγκαιότητα πρέπει να έχουμε σαφή κατανόηση του προβλήματος που πρέπει να ρυθμιστεί/αντιμετωπιστεί και των αιτιών </a:t>
            </a:r>
            <a:r>
              <a:rPr lang="el-GR" i="1" dirty="0" smtClean="0"/>
              <a:t>του.</a:t>
            </a:r>
          </a:p>
          <a:p>
            <a:pPr marL="0" indent="0" algn="just">
              <a:buNone/>
            </a:pPr>
            <a:r>
              <a:rPr lang="el-GR" i="1" dirty="0" smtClean="0"/>
              <a:t>Σαφής </a:t>
            </a:r>
            <a:r>
              <a:rPr lang="el-GR" i="1" dirty="0"/>
              <a:t>διάκριση της δημόσιας πολιτικής από την </a:t>
            </a:r>
            <a:r>
              <a:rPr lang="el-GR" i="1" dirty="0" smtClean="0"/>
              <a:t>νομοθεσία. Ωστόσο, αυτό το στάδιο είναι μεταιχμιακό γιατί απαιτεί κατανόηση των λειτουργιών ενός νόμου ως εργαλείου πολιτικής (πλεονεκτημάτων-μειονεκτημάτων) αλλά, την ίδια στιγμή και κατανόηση του πολιτικού-κοινωνικού προβλήματος και της προτεινόμενης λύσης κι αν αυτή μπορεί να λάβει νομοθετική μορφή.</a:t>
            </a:r>
            <a:endParaRPr lang="el-GR" i="1" dirty="0"/>
          </a:p>
        </p:txBody>
      </p:sp>
    </p:spTree>
    <p:extLst>
      <p:ext uri="{BB962C8B-B14F-4D97-AF65-F5344CB8AC3E}">
        <p14:creationId xmlns:p14="http://schemas.microsoft.com/office/powerpoint/2010/main" val="325095555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8033"/>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76066" y="1392072"/>
            <a:ext cx="9696734" cy="5465928"/>
          </a:xfrm>
        </p:spPr>
        <p:txBody>
          <a:bodyPr>
            <a:normAutofit lnSpcReduction="10000"/>
          </a:bodyPr>
          <a:lstStyle/>
          <a:p>
            <a:pPr marL="0" indent="0" algn="just">
              <a:buNone/>
            </a:pPr>
            <a:r>
              <a:rPr lang="el-GR" i="1" dirty="0"/>
              <a:t>Παράδειγμα </a:t>
            </a:r>
            <a:r>
              <a:rPr lang="el-GR" i="1" dirty="0" smtClean="0"/>
              <a:t>διλήμματος με βάση ένα κοινωνικό πρόβλημα: </a:t>
            </a:r>
          </a:p>
          <a:p>
            <a:pPr marL="0" indent="0" algn="just">
              <a:buNone/>
            </a:pPr>
            <a:r>
              <a:rPr lang="el-GR" i="1" dirty="0" smtClean="0"/>
              <a:t>Αύξηση </a:t>
            </a:r>
            <a:r>
              <a:rPr lang="el-GR" i="1" dirty="0"/>
              <a:t>παράνομων </a:t>
            </a:r>
            <a:r>
              <a:rPr lang="el-GR" i="1" dirty="0" smtClean="0"/>
              <a:t>αμβλώσεων.</a:t>
            </a:r>
          </a:p>
          <a:p>
            <a:pPr marL="0" indent="0" algn="just">
              <a:buNone/>
            </a:pPr>
            <a:r>
              <a:rPr lang="el-GR" i="1" dirty="0" smtClean="0"/>
              <a:t>Ποιοί </a:t>
            </a:r>
            <a:r>
              <a:rPr lang="el-GR" i="1" dirty="0"/>
              <a:t>είναι οι λόγοι για το πρόβλημα; </a:t>
            </a:r>
            <a:r>
              <a:rPr lang="el-GR" i="1" dirty="0" smtClean="0"/>
              <a:t>=&gt;</a:t>
            </a:r>
          </a:p>
          <a:p>
            <a:pPr marL="0" indent="0" algn="just">
              <a:buNone/>
            </a:pPr>
            <a:r>
              <a:rPr lang="el-GR" i="1" dirty="0" smtClean="0"/>
              <a:t>Επιλογή </a:t>
            </a:r>
            <a:r>
              <a:rPr lang="el-GR" i="1" dirty="0"/>
              <a:t>1: Αποχή από ρύθμιση </a:t>
            </a:r>
          </a:p>
          <a:p>
            <a:pPr marL="0" indent="0" algn="just">
              <a:buNone/>
            </a:pPr>
            <a:r>
              <a:rPr lang="el-GR" i="1" dirty="0" smtClean="0"/>
              <a:t>Επιλογή </a:t>
            </a:r>
            <a:r>
              <a:rPr lang="el-GR" i="1" dirty="0"/>
              <a:t>2: Εκστρατεία ενημέρωσης περί </a:t>
            </a:r>
            <a:r>
              <a:rPr lang="el-GR" i="1" dirty="0" smtClean="0"/>
              <a:t>αντισύλληψης</a:t>
            </a:r>
          </a:p>
          <a:p>
            <a:pPr marL="0" indent="0" algn="just">
              <a:buNone/>
            </a:pPr>
            <a:r>
              <a:rPr lang="el-GR" i="1" dirty="0" smtClean="0"/>
              <a:t>Επιλογή </a:t>
            </a:r>
            <a:r>
              <a:rPr lang="el-GR" i="1" dirty="0"/>
              <a:t>3: Δυνατότητα δωρεάν άμβλωσης σε δημόσια νοσοκομεία (κίνητρο – δημόσια παροχή) </a:t>
            </a:r>
          </a:p>
          <a:p>
            <a:pPr marL="0" indent="0" algn="just">
              <a:buNone/>
            </a:pPr>
            <a:r>
              <a:rPr lang="el-GR" i="1" dirty="0" smtClean="0"/>
              <a:t>Επιλογή </a:t>
            </a:r>
            <a:r>
              <a:rPr lang="el-GR" i="1" dirty="0"/>
              <a:t>4: Εισαγωγή πρόβλεψης στον κώδικα δεοντολογίας των ιατρικών συλλόγων </a:t>
            </a:r>
          </a:p>
          <a:p>
            <a:pPr marL="0" indent="0" algn="just">
              <a:buNone/>
            </a:pPr>
            <a:r>
              <a:rPr lang="el-GR" i="1" dirty="0" smtClean="0"/>
              <a:t>Επιλογή </a:t>
            </a:r>
            <a:r>
              <a:rPr lang="el-GR" i="1" dirty="0"/>
              <a:t>5: Θέσπιση εθνικού στόχου για την μείωση των παρανόμων αμβλώσεων (πχ 20% σε περίοδο 3 ετών) </a:t>
            </a:r>
          </a:p>
          <a:p>
            <a:pPr marL="0" indent="0" algn="just">
              <a:buNone/>
            </a:pPr>
            <a:r>
              <a:rPr lang="el-GR" i="1" dirty="0" smtClean="0"/>
              <a:t>Επιλογή </a:t>
            </a:r>
            <a:r>
              <a:rPr lang="el-GR" i="1" dirty="0"/>
              <a:t>6: Συνδυασμός των παραπάνω </a:t>
            </a:r>
            <a:r>
              <a:rPr lang="el-GR" i="1" dirty="0" smtClean="0"/>
              <a:t>μέτρων</a:t>
            </a:r>
          </a:p>
          <a:p>
            <a:pPr marL="0" indent="0" algn="just">
              <a:buNone/>
            </a:pPr>
            <a:r>
              <a:rPr lang="el-GR" i="1" dirty="0" smtClean="0"/>
              <a:t> </a:t>
            </a:r>
            <a:r>
              <a:rPr lang="el-GR" i="1" dirty="0"/>
              <a:t>Επιλογή 7: Ποινικοποίηση των αμβλώσεων </a:t>
            </a:r>
            <a:endParaRPr lang="el-GR" i="1" dirty="0" smtClean="0"/>
          </a:p>
          <a:p>
            <a:pPr marL="0" indent="0" algn="just">
              <a:buNone/>
            </a:pPr>
            <a:r>
              <a:rPr lang="el-GR" i="1" dirty="0" smtClean="0"/>
              <a:t>Οι επιλογές επίλυσης τέτοιων διλημμάτων φανερώνουν΄και ευρύτερες παραδοχές μιας πολιτείας (π.χ. απέναντι στην αξία της ζωής, την ατομική ελευθερία, κλπ.).</a:t>
            </a:r>
          </a:p>
          <a:p>
            <a:pPr marL="0" indent="0" algn="just">
              <a:buNone/>
            </a:pPr>
            <a:endParaRPr lang="el-GR" i="1" dirty="0" smtClean="0"/>
          </a:p>
          <a:p>
            <a:pPr marL="0" indent="0" algn="just">
              <a:buNone/>
            </a:pPr>
            <a:endParaRPr lang="el-GR" i="1" dirty="0"/>
          </a:p>
        </p:txBody>
      </p:sp>
    </p:spTree>
    <p:extLst>
      <p:ext uri="{BB962C8B-B14F-4D97-AF65-F5344CB8AC3E}">
        <p14:creationId xmlns:p14="http://schemas.microsoft.com/office/powerpoint/2010/main" val="388400928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58504"/>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84997" y="1501253"/>
            <a:ext cx="9601200" cy="4374107"/>
          </a:xfrm>
        </p:spPr>
        <p:txBody>
          <a:bodyPr>
            <a:normAutofit/>
          </a:bodyPr>
          <a:lstStyle/>
          <a:p>
            <a:pPr marL="0" indent="0" algn="just">
              <a:buNone/>
            </a:pPr>
            <a:r>
              <a:rPr lang="el-GR" i="1" dirty="0"/>
              <a:t>Στο στάδιο της αναγνώρισης και της αξιολόγησης των εναλλακτικών επιλογών αναπτύσσονται τα εναλλακτικά σενάρια πολιτικών με ελευθερία σκέψης και ενθαρρύνεται η εμπλοκή του μέγιστου αριθμού των ενδιαφερομένων μερών. </a:t>
            </a:r>
            <a:endParaRPr lang="el-GR" i="1" dirty="0" smtClean="0"/>
          </a:p>
          <a:p>
            <a:pPr marL="0" indent="0" algn="just">
              <a:buNone/>
            </a:pPr>
            <a:r>
              <a:rPr lang="el-GR" i="1" dirty="0"/>
              <a:t>Για την επιλογή της κατάλληλης εναλλακτικής επιλογής χρησιμοποιούνται οι </a:t>
            </a:r>
            <a:r>
              <a:rPr lang="el-GR" i="1" dirty="0" smtClean="0"/>
              <a:t>μέθοδοι αυτού του σταδίου πολιτικής, ώστε να ληφθεί η τελική απόφαση και να γίνει η τελική επιλογή μέσου διακυβέρνησης και υλοποίησης πολιτικής</a:t>
            </a:r>
            <a:r>
              <a:rPr lang="en-GB" i="1" dirty="0" smtClean="0"/>
              <a:t>.</a:t>
            </a:r>
            <a:endParaRPr lang="el-GR" i="1" dirty="0" smtClean="0"/>
          </a:p>
          <a:p>
            <a:pPr marL="0" indent="0" algn="just">
              <a:buNone/>
            </a:pPr>
            <a:r>
              <a:rPr lang="el-GR" i="1" dirty="0" smtClean="0"/>
              <a:t>Εφόσον τελικά η λήψη απόφασης είναι η νομοθεσία, τότε διερχόμαστε των σταδίων νομοθέτησης.</a:t>
            </a:r>
          </a:p>
          <a:p>
            <a:pPr marL="0" indent="0" algn="just">
              <a:buNone/>
            </a:pPr>
            <a:r>
              <a:rPr lang="el-GR" i="1" dirty="0" smtClean="0"/>
              <a:t>Ακολουθεί, στον κύκλο πολιτικής, το </a:t>
            </a:r>
            <a:r>
              <a:rPr lang="el-GR" i="1" dirty="0"/>
              <a:t>στάδιο της υλοποίησης (το Διοικητικό στάδιο</a:t>
            </a:r>
            <a:r>
              <a:rPr lang="en-GB" i="1" dirty="0"/>
              <a:t>:</a:t>
            </a:r>
            <a:r>
              <a:rPr lang="en-US" i="1" dirty="0"/>
              <a:t> </a:t>
            </a:r>
            <a:r>
              <a:rPr lang="el-GR" i="1" dirty="0"/>
              <a:t>εκτελεστική εξουσία και το δικαστικό στάδιο</a:t>
            </a:r>
            <a:r>
              <a:rPr lang="en-GB" i="1" dirty="0"/>
              <a:t>: </a:t>
            </a:r>
            <a:r>
              <a:rPr lang="el-GR" i="1" dirty="0"/>
              <a:t>Δικαστήρια)</a:t>
            </a:r>
            <a:r>
              <a:rPr lang="en-GB" i="1" dirty="0"/>
              <a:t> </a:t>
            </a:r>
            <a:r>
              <a:rPr lang="el-GR" i="1" dirty="0"/>
              <a:t>και της αξιολόγησης. </a:t>
            </a:r>
          </a:p>
          <a:p>
            <a:pPr marL="0" indent="0" algn="just">
              <a:buNone/>
            </a:pPr>
            <a:endParaRPr lang="en-GB" i="1" dirty="0" smtClean="0"/>
          </a:p>
          <a:p>
            <a:pPr algn="just"/>
            <a:endParaRPr lang="el-GR" i="1" dirty="0"/>
          </a:p>
        </p:txBody>
      </p:sp>
    </p:spTree>
    <p:extLst>
      <p:ext uri="{BB962C8B-B14F-4D97-AF65-F5344CB8AC3E}">
        <p14:creationId xmlns:p14="http://schemas.microsoft.com/office/powerpoint/2010/main" val="238382203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97090"/>
          </a:xfrm>
        </p:spPr>
        <p:txBody>
          <a:bodyPr>
            <a:normAutofit fontScale="90000"/>
          </a:bodyPr>
          <a:lstStyle/>
          <a:p>
            <a:pPr algn="ctr"/>
            <a:r>
              <a:rPr lang="el-GR" sz="3200" dirty="0"/>
              <a:t>Μεθοδολογία της Νομοθέτησης</a:t>
            </a:r>
            <a:br>
              <a:rPr lang="el-GR" sz="3200" dirty="0"/>
            </a:br>
            <a:endParaRPr lang="el-GR" sz="3200" dirty="0"/>
          </a:p>
        </p:txBody>
      </p:sp>
      <p:sp>
        <p:nvSpPr>
          <p:cNvPr id="3" name="Content Placeholder 2"/>
          <p:cNvSpPr>
            <a:spLocks noGrp="1"/>
          </p:cNvSpPr>
          <p:nvPr>
            <p:ph idx="1"/>
          </p:nvPr>
        </p:nvSpPr>
        <p:spPr>
          <a:xfrm>
            <a:off x="1105469" y="1446662"/>
            <a:ext cx="9601200" cy="4308186"/>
          </a:xfrm>
        </p:spPr>
        <p:txBody>
          <a:bodyPr>
            <a:normAutofit/>
          </a:bodyPr>
          <a:lstStyle/>
          <a:p>
            <a:pPr marL="0" indent="0" algn="just">
              <a:buNone/>
            </a:pPr>
            <a:r>
              <a:rPr lang="el-GR" i="1" dirty="0"/>
              <a:t>Από τη στιγμή που θα έχει βγει η απόφαση (ο νόμος), τα άλλα δύο στάδια, της εφαρμογής και της αξιολόγησης θα συνδέονται άρρηκτα με την απόφαση αυτή, δηλαδή, θα εκτείνονται και θα οριοθετούνται από το σώμα αυτού του νόμου. Έτσι, στο στάδιο της εφαρμογής, ακολουθεί η ερμηνεια και εφαρμογή των διατάξεων του νόμου, η επίλυση προβλημάτων κατά το νόμο αυτό και το σύστημα στο οποίο εντάσσεται, ενώ, το στάδιο της αξιολόγησης θα αφορά στον ίδιο το σκοπό του νόμου, όπως αυτός προσδιορίστηκε στο κείμενο και αν επιτεύχθηκε. Κι ο ίδιος ο νόμος, πέραν των άλλων πολιτικών αξιολογήσεων, μπορεί να φέρει ρυθμίσεις </a:t>
            </a:r>
            <a:r>
              <a:rPr lang="el-GR" i="1" dirty="0" smtClean="0"/>
              <a:t>αυτοαξιολόγησης.</a:t>
            </a:r>
          </a:p>
          <a:p>
            <a:pPr marL="0" indent="0" algn="just">
              <a:buNone/>
            </a:pPr>
            <a:r>
              <a:rPr lang="el-GR" i="1" dirty="0" smtClean="0"/>
              <a:t>Η αξιολόγηση φυσικά μπορεί να λάβει ευρύτερη πολιτική ή κοινωνική μορφή και να συνεπάγεται νέες πολιτικές ενέργειες, ωστόσο, για τον νομοτεχνικό, εφόσον έχει τεθεί, με τον πλέον ακριβή τρόπο, η διαδικασία αξιολόγησης των διατάξεων του νόμου, στον ίδιο το νόμο, αλλά και έχουν διαμορφωθεί οι προϋποθέσεις ελέγχου (π.χ. μετρήσιμοι σκοποί στο νόμο), η δουλειά του νομοτέχνη εκ πρώτης όψεως φαίνεται να έχει ολοκληρωθεί εκεί και να έχει πετύχει αφού επιτρέπει την (σωστή) αξιολόγηση.</a:t>
            </a:r>
            <a:endParaRPr lang="el-GR" i="1" dirty="0"/>
          </a:p>
        </p:txBody>
      </p:sp>
    </p:spTree>
    <p:extLst>
      <p:ext uri="{BB962C8B-B14F-4D97-AF65-F5344CB8AC3E}">
        <p14:creationId xmlns:p14="http://schemas.microsoft.com/office/powerpoint/2010/main" val="36385028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8033"/>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39588" y="1480782"/>
            <a:ext cx="9601200" cy="4458624"/>
          </a:xfrm>
        </p:spPr>
        <p:txBody>
          <a:bodyPr>
            <a:normAutofit fontScale="92500" lnSpcReduction="10000"/>
          </a:bodyPr>
          <a:lstStyle/>
          <a:p>
            <a:pPr marL="0" indent="0" algn="just">
              <a:buNone/>
            </a:pPr>
            <a:r>
              <a:rPr lang="el-GR" i="1" dirty="0" smtClean="0"/>
              <a:t>Συνολικά, στον κύκλο πολιτικής διεξερχόμαστε των ακόλουθων ερωτημάτων</a:t>
            </a:r>
            <a:r>
              <a:rPr lang="en-US" i="1" dirty="0" smtClean="0"/>
              <a:t>:</a:t>
            </a:r>
            <a:r>
              <a:rPr lang="el-GR" i="1" dirty="0" smtClean="0"/>
              <a:t> </a:t>
            </a:r>
            <a:r>
              <a:rPr lang="el-GR" i="1" u="sng" dirty="0"/>
              <a:t>ποιο το πρόβλημα</a:t>
            </a:r>
            <a:r>
              <a:rPr lang="el-GR" i="1" dirty="0" smtClean="0"/>
              <a:t>, </a:t>
            </a:r>
            <a:r>
              <a:rPr lang="el-GR" i="1" u="sng" dirty="0" smtClean="0"/>
              <a:t>είναι όντως πρόβλημα</a:t>
            </a:r>
            <a:r>
              <a:rPr lang="el-GR" i="1" dirty="0"/>
              <a:t> </a:t>
            </a:r>
            <a:r>
              <a:rPr lang="el-GR" i="1" dirty="0" smtClean="0"/>
              <a:t>και για ποιους, ποια </a:t>
            </a:r>
            <a:r>
              <a:rPr lang="el-GR" i="1" dirty="0"/>
              <a:t>η αιτία του, αν και πως χειριζόμαστε το πρόβλημα κι αν και πως θεραπεύεται η αιτία και (επιλογή τρόπων προσέγγισης του προβλήματος και των αιτιών του), ποια η βέλτιστη αντιμετώπιση μεταξύ περισσοτέρων επιλογών μη ρύθμισης ή ρύθμισης, πως η αντιμετώπιση που θα επιλεγεί συμπλέει με το υπάρχον πλαίσιο (κόστος-όφελος</a:t>
            </a:r>
            <a:r>
              <a:rPr lang="el-GR" i="1" dirty="0" smtClean="0"/>
              <a:t>). (Εκκίνηση πολιτικής-διαμόρφωση πολιτικής)</a:t>
            </a:r>
            <a:endParaRPr lang="el-GR" i="1" dirty="0"/>
          </a:p>
          <a:p>
            <a:pPr marL="0" indent="0" algn="just">
              <a:buNone/>
            </a:pPr>
            <a:r>
              <a:rPr lang="el-GR" i="1" dirty="0"/>
              <a:t>Από τη στιγμή που θα επιλεγεί η νομοθετική </a:t>
            </a:r>
            <a:r>
              <a:rPr lang="el-GR" i="1" dirty="0" smtClean="0"/>
              <a:t>ρύθμιση (διαμόρφωση πολιτικής-διαμόρφωση απόφασης), </a:t>
            </a:r>
            <a:r>
              <a:rPr lang="el-GR" i="1" dirty="0"/>
              <a:t>τα ερωτήματα θα αφορούν το περιεχόμενο των ρυθμίσεων και τον τρόπο κατάστρωσης της ύλης (ποιο το μήνυμα- οι σκοποί του νόμου-, ποιοι οι αποδέκτες του μηνύματος,</a:t>
            </a:r>
            <a:r>
              <a:rPr lang="en-US" i="1" dirty="0"/>
              <a:t> </a:t>
            </a:r>
            <a:r>
              <a:rPr lang="el-GR" i="1" dirty="0"/>
              <a:t>ποιο το εύρος εφαρμογής και πως αυτό δένει με το υπάρχον πλαίσιο</a:t>
            </a:r>
            <a:r>
              <a:rPr lang="el-GR" i="1" dirty="0" smtClean="0"/>
              <a:t>) (λήψη απόφασης).</a:t>
            </a:r>
            <a:endParaRPr lang="el-GR" i="1" dirty="0"/>
          </a:p>
          <a:p>
            <a:pPr marL="0" indent="0" algn="just">
              <a:buNone/>
            </a:pPr>
            <a:r>
              <a:rPr lang="el-GR" i="1" dirty="0"/>
              <a:t>Από τη στιγμή που η ρύθμιση θα αρχίσει να </a:t>
            </a:r>
            <a:r>
              <a:rPr lang="el-GR" i="1" dirty="0" smtClean="0"/>
              <a:t>εφαρμόζεται (εφαρμογή πολιτικής) , </a:t>
            </a:r>
            <a:r>
              <a:rPr lang="el-GR" i="1" dirty="0"/>
              <a:t>πρέπει να καταστρωθεί και η διαδικασία και ο χρόνος ελέγχου της εφαρμογής της ρύθμισης και η αξιολόγηση των αποτελεσμάτων αυτής, σε σχέση με το αρχικό </a:t>
            </a:r>
            <a:r>
              <a:rPr lang="el-GR" i="1" dirty="0" smtClean="0"/>
              <a:t>πρόβλημα (αξιολόγηση πολιτικής και ΄περαιτέρω αποφάσεις), που μπορεί να έχει τεθεί ήδη στο στάδιο διαμόρφωσης και λήψης απόφασης. </a:t>
            </a:r>
            <a:endParaRPr lang="el-GR" i="1" dirty="0"/>
          </a:p>
        </p:txBody>
      </p:sp>
    </p:spTree>
    <p:extLst>
      <p:ext uri="{BB962C8B-B14F-4D97-AF65-F5344CB8AC3E}">
        <p14:creationId xmlns:p14="http://schemas.microsoft.com/office/powerpoint/2010/main" val="356176964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201003" y="1501254"/>
            <a:ext cx="9601200" cy="4438152"/>
          </a:xfrm>
        </p:spPr>
        <p:txBody>
          <a:bodyPr>
            <a:normAutofit lnSpcReduction="10000"/>
          </a:bodyPr>
          <a:lstStyle/>
          <a:p>
            <a:pPr marL="0" indent="0" algn="just">
              <a:buNone/>
            </a:pPr>
            <a:r>
              <a:rPr lang="el-GR" i="1" dirty="0" smtClean="0"/>
              <a:t>Ο ρόλος του νομοτεχνικού ή νομοτέχνη στα λοιπά στάδια νομοθέτησης (εκτός από αυτό της λήψης απόφασης).</a:t>
            </a:r>
          </a:p>
          <a:p>
            <a:pPr marL="0" indent="0" algn="just">
              <a:buNone/>
            </a:pPr>
            <a:r>
              <a:rPr lang="el-GR" i="1" dirty="0" smtClean="0"/>
              <a:t>Θεωρείται γενικά ότι ο νομοτεχνικός δεν αναμειγνύεται στα άλλα σταδια πολιτικής πέραν αυτού της διαμορφωσης που υλοποιείται στην έκδοση απόφασης.</a:t>
            </a:r>
          </a:p>
          <a:p>
            <a:pPr marL="0" indent="0" algn="just">
              <a:buNone/>
            </a:pPr>
            <a:r>
              <a:rPr lang="el-GR" i="1" dirty="0" smtClean="0"/>
              <a:t>Ωστόσο</a:t>
            </a:r>
            <a:r>
              <a:rPr lang="el-GR" i="1" dirty="0"/>
              <a:t>, στην πράξη, ο </a:t>
            </a:r>
            <a:r>
              <a:rPr lang="el-GR" i="1" dirty="0" smtClean="0"/>
              <a:t>ρόλος </a:t>
            </a:r>
            <a:r>
              <a:rPr lang="el-GR" i="1" dirty="0"/>
              <a:t>του νομοτεχνικού διαχέεται </a:t>
            </a:r>
            <a:r>
              <a:rPr lang="el-GR" i="1" dirty="0" smtClean="0"/>
              <a:t>και σε </a:t>
            </a:r>
            <a:r>
              <a:rPr lang="el-GR" i="1" dirty="0"/>
              <a:t>άλλα στάδια. Αυτό που καθορίζει την έκταση του </a:t>
            </a:r>
            <a:r>
              <a:rPr lang="el-GR" i="1" dirty="0" smtClean="0"/>
              <a:t>ρόλου </a:t>
            </a:r>
            <a:r>
              <a:rPr lang="el-GR" i="1" dirty="0"/>
              <a:t>του νομοτεχνικού είναι: (α) το μέγεθος της χώρας· και (β) </a:t>
            </a:r>
            <a:r>
              <a:rPr lang="el-GR" i="1" dirty="0" smtClean="0"/>
              <a:t>η </a:t>
            </a:r>
            <a:r>
              <a:rPr lang="el-GR" i="1" dirty="0"/>
              <a:t>θέση του νομοτεχνικού, π.χ. εργάζεται σε κεντρικό νομοτεχνικό γραφείο ή σε υπουργείο ή τοπική αυτοδιοίκηση ή είναι αυτό που λέμε freelancer</a:t>
            </a:r>
            <a:r>
              <a:rPr lang="el-GR" i="1" dirty="0" smtClean="0"/>
              <a:t>;</a:t>
            </a:r>
          </a:p>
          <a:p>
            <a:pPr marL="0" indent="0" algn="just">
              <a:buNone/>
            </a:pPr>
            <a:r>
              <a:rPr lang="el-GR" i="1" dirty="0" smtClean="0"/>
              <a:t>Εκκίνηση πολιτικής</a:t>
            </a:r>
            <a:r>
              <a:rPr lang="en-GB" i="1" dirty="0" smtClean="0"/>
              <a:t>: </a:t>
            </a:r>
            <a:r>
              <a:rPr lang="el-GR" i="1" dirty="0" smtClean="0"/>
              <a:t>Ανάλογα </a:t>
            </a:r>
            <a:r>
              <a:rPr lang="el-GR" i="1" dirty="0"/>
              <a:t>με τη χώρα, ο ρόλος του νομοτεχνικού μπορεί να κυμαίνεται από μη ανάμειξη έως σημαντική συμμετοχή. Σε ορισμένες μεγάλες χώρες ο νομοτεχνικός δεν θα έχει κανένα ρόλο στην έναρξη πολιτικής. Σε μικρές χώρες όμως, ο νομοτεχνικός μπορεί να είναι ακόμη και αυτός που ξεκινά τη διαδικασία για νέα νομοθεσία ή αναθεώρηση </a:t>
            </a:r>
            <a:r>
              <a:rPr lang="el-GR" i="1" dirty="0" smtClean="0"/>
              <a:t>υφιστάμενης </a:t>
            </a:r>
            <a:r>
              <a:rPr lang="el-GR" i="1" dirty="0"/>
              <a:t>νομοθεσίας, π.χ. στις μικρές χώρες οι νομοτεχνικοί είναι συχνά αποκλειστικά υπεύθυνοι για την εισαγωγή ορισμένων τύπων συνήθους νομοθεσίας. </a:t>
            </a:r>
            <a:endParaRPr lang="en-US" i="1" dirty="0" smtClean="0"/>
          </a:p>
        </p:txBody>
      </p:sp>
    </p:spTree>
    <p:extLst>
      <p:ext uri="{BB962C8B-B14F-4D97-AF65-F5344CB8AC3E}">
        <p14:creationId xmlns:p14="http://schemas.microsoft.com/office/powerpoint/2010/main" val="384464882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19116" y="1494428"/>
            <a:ext cx="9601200" cy="4109417"/>
          </a:xfrm>
        </p:spPr>
        <p:txBody>
          <a:bodyPr/>
          <a:lstStyle/>
          <a:p>
            <a:pPr marL="0" indent="0" algn="just">
              <a:buNone/>
            </a:pPr>
            <a:r>
              <a:rPr lang="el-GR" i="1" dirty="0"/>
              <a:t>Διαμόρφωση</a:t>
            </a:r>
            <a:r>
              <a:rPr lang="en-US" i="1" dirty="0"/>
              <a:t> </a:t>
            </a:r>
            <a:r>
              <a:rPr lang="el-GR" i="1" dirty="0"/>
              <a:t>πολιτική</a:t>
            </a:r>
            <a:r>
              <a:rPr lang="en-GB" i="1" dirty="0"/>
              <a:t>:</a:t>
            </a:r>
            <a:r>
              <a:rPr lang="el-GR" i="1" dirty="0"/>
              <a:t>  Στις χώρες του κοινού δικαίου, όπου η λήψη απόφασης εντάσσεται άρρηκτα στο στάδιο της διαμόρφωσης πολιτικής, θεωρείται ότι το στάδιο αυτό κυριαρχείται από νομοτεχνικούς με την έννοια ότι είναι αυτοί που θα μεταφράσουν οδηγίες ή γενικές ιδέες σε πραγματικά </a:t>
            </a:r>
            <a:r>
              <a:rPr lang="el-GR" i="1" dirty="0" smtClean="0"/>
              <a:t>νομοσχέδια</a:t>
            </a:r>
            <a:r>
              <a:rPr lang="el-GR" i="1" dirty="0"/>
              <a:t>. Μάλιστα σε ορισμένα βιβλία αυτό το στάδιο της Διαμόρφωσης πολιτικής </a:t>
            </a:r>
            <a:r>
              <a:rPr lang="el-GR" i="1" dirty="0" smtClean="0"/>
              <a:t>αναφέρεται </a:t>
            </a:r>
            <a:r>
              <a:rPr lang="el-GR" i="1" dirty="0"/>
              <a:t>ως Σύνταξη Νομοθεσίας. Ανάλογα με τη χώρα, ο νομοτεχνικός μπορεί να έχει λεπτομερείς εντολές ή πολύ γενικές οδηγίες. Αυτό σημαίνει ότι μερικές φορές είναι ευθύνη του νομοτεχνικού να «επινοήσει» την κατάλληλη νομοθεσία, π.χ. στον απόηχο της αφρικανικής από-αποικιοποίησης δεν ήταν ασυνήθιστο για τους πολιτικούς να δίνουν γενικές εντολές στους νομοτεχνικούς όπως «θέλω καθαρό νερό σε κάθε νοικοκυριό κάθε χωριού της χώρας</a:t>
            </a:r>
          </a:p>
          <a:p>
            <a:pPr marL="0" indent="0">
              <a:buNone/>
            </a:pPr>
            <a:endParaRPr lang="el-GR" dirty="0"/>
          </a:p>
        </p:txBody>
      </p:sp>
    </p:spTree>
    <p:extLst>
      <p:ext uri="{BB962C8B-B14F-4D97-AF65-F5344CB8AC3E}">
        <p14:creationId xmlns:p14="http://schemas.microsoft.com/office/powerpoint/2010/main" val="402196209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39588" y="1487606"/>
            <a:ext cx="9601200" cy="4216908"/>
          </a:xfrm>
        </p:spPr>
        <p:txBody>
          <a:bodyPr>
            <a:normAutofit lnSpcReduction="10000"/>
          </a:bodyPr>
          <a:lstStyle/>
          <a:p>
            <a:pPr marL="0" indent="0" algn="just">
              <a:buNone/>
            </a:pPr>
            <a:r>
              <a:rPr lang="el-GR" i="1" dirty="0" smtClean="0"/>
              <a:t>Υλοποίηση πολιτικής</a:t>
            </a:r>
            <a:r>
              <a:rPr lang="en-GB" i="1" dirty="0" smtClean="0"/>
              <a:t>:</a:t>
            </a:r>
            <a:r>
              <a:rPr lang="en-US" i="1" dirty="0" smtClean="0"/>
              <a:t> </a:t>
            </a:r>
            <a:r>
              <a:rPr lang="el-GR" i="1" dirty="0" smtClean="0"/>
              <a:t> </a:t>
            </a:r>
            <a:r>
              <a:rPr lang="en-US" i="1" dirty="0" smtClean="0"/>
              <a:t>O</a:t>
            </a:r>
            <a:r>
              <a:rPr lang="el-GR" i="1" dirty="0" smtClean="0"/>
              <a:t>ι </a:t>
            </a:r>
            <a:r>
              <a:rPr lang="el-GR" i="1" dirty="0"/>
              <a:t>νομοτεχνικοί συνήθως δεν εμπλέκονται άμεσα στην εφαρμογή της πολιτικής. Ωστόσο, σε μικρές χώρες η συμμετοχή των νομοτεχνικών στη δημόσια </a:t>
            </a:r>
            <a:r>
              <a:rPr lang="el-GR" i="1" dirty="0" smtClean="0"/>
              <a:t>διοίκηση </a:t>
            </a:r>
            <a:r>
              <a:rPr lang="el-GR" i="1" dirty="0"/>
              <a:t>σημαίνει ότι ενδέχεται να κληθούν να εφαρμόσουν τα δικά τους σχέδια. Για </a:t>
            </a:r>
            <a:r>
              <a:rPr lang="el-GR" i="1" dirty="0" smtClean="0"/>
              <a:t>παράδειγμα</a:t>
            </a:r>
            <a:r>
              <a:rPr lang="el-GR" i="1" dirty="0"/>
              <a:t>, την δεκαετία του ’90, το μικρό κράτος του Λεσότο είχε ένα γραφείο του Γενικού </a:t>
            </a:r>
            <a:r>
              <a:rPr lang="el-GR" i="1" dirty="0" smtClean="0"/>
              <a:t>Εισαγγελέα </a:t>
            </a:r>
            <a:r>
              <a:rPr lang="el-GR" i="1" dirty="0"/>
              <a:t>(μέρος του οποίου ήταν και οι νομοτεχνικοί) με σύνολο προσωπικού 3 ατόμων (συμπεριλαμβανομένου και του Γενικού Εισαγγελέα). Τα ίδια 3 άτομα, ως νομοτεχνικοί, έγραφαν τα νομοσχέδια υποστήριζαν το πέρασμα των νομοσχεδίων από τη Βουλή και στη συνέχεια, ως εισαγγελείς, έκαναν διώξεις με βάση τη νομοθεσία που οι ίδιοι είχαν γράψει. </a:t>
            </a:r>
            <a:r>
              <a:rPr lang="el-GR" i="1" dirty="0" smtClean="0"/>
              <a:t>Μάλιστα</a:t>
            </a:r>
            <a:r>
              <a:rPr lang="el-GR" i="1" dirty="0"/>
              <a:t>, δεν ήταν ασυνήθιστο για τον Γενικό Εισαγγελέα να εξηγεί την πολιτική που συνέγραψε ως νομοτεχνικός και να βοηθά Υπουργεία στην εφαρμογή της</a:t>
            </a:r>
            <a:r>
              <a:rPr lang="el-GR" i="1" dirty="0" smtClean="0"/>
              <a:t>.</a:t>
            </a:r>
            <a:endParaRPr lang="en-US" i="1" dirty="0" smtClean="0"/>
          </a:p>
          <a:p>
            <a:pPr marL="0" indent="0" algn="just">
              <a:buNone/>
            </a:pPr>
            <a:r>
              <a:rPr lang="el-GR" i="1" dirty="0" smtClean="0"/>
              <a:t>Η αξιολόγηση της πολιτικής, τουλάχιστον εφόσον έχει εκδοθεί νόμος αποτελεί για τον νομοτέχνη ένα στάδιο της διαδικασίας που μπορεί να το έχει ήδη προετοιμάσει κατά την λήψη απόφασης και την επεξεργασία του νόμου. </a:t>
            </a:r>
            <a:endParaRPr lang="el-GR" i="1" dirty="0"/>
          </a:p>
        </p:txBody>
      </p:sp>
    </p:spTree>
    <p:extLst>
      <p:ext uri="{BB962C8B-B14F-4D97-AF65-F5344CB8AC3E}">
        <p14:creationId xmlns:p14="http://schemas.microsoft.com/office/powerpoint/2010/main" val="17383866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65328"/>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16320" y="1448227"/>
            <a:ext cx="9601200" cy="3581400"/>
          </a:xfrm>
        </p:spPr>
        <p:txBody>
          <a:bodyPr/>
          <a:lstStyle/>
          <a:p>
            <a:pPr marL="0" indent="0" algn="just">
              <a:buNone/>
            </a:pPr>
            <a:r>
              <a:rPr lang="el-GR" i="1" dirty="0" smtClean="0"/>
              <a:t>Στο ευρύτερο πλαίσιο της νομοθέτησης, εντάσσεται και το ζήτημα της </a:t>
            </a:r>
            <a:r>
              <a:rPr lang="el-GR" i="1" u="sng" dirty="0" smtClean="0"/>
              <a:t>προτεραιοποίησης πολιτικών</a:t>
            </a:r>
            <a:r>
              <a:rPr lang="el-GR" i="1" dirty="0" smtClean="0"/>
              <a:t>.</a:t>
            </a:r>
          </a:p>
          <a:p>
            <a:pPr marL="0" indent="0" algn="just">
              <a:buNone/>
            </a:pPr>
            <a:r>
              <a:rPr lang="el-GR" i="1" dirty="0" smtClean="0"/>
              <a:t>Η </a:t>
            </a:r>
            <a:r>
              <a:rPr lang="el-GR" i="1" dirty="0"/>
              <a:t>προτεραιοποίηση είναι μια διαδικασία που πραγματοποιείται σε δύο επίπεδα</a:t>
            </a:r>
            <a:r>
              <a:rPr lang="el-GR" i="1" dirty="0" smtClean="0"/>
              <a:t>:</a:t>
            </a:r>
          </a:p>
          <a:p>
            <a:pPr marL="0" indent="0" algn="just">
              <a:buNone/>
            </a:pPr>
            <a:r>
              <a:rPr lang="el-GR" i="1" dirty="0" smtClean="0"/>
              <a:t> α) </a:t>
            </a:r>
            <a:r>
              <a:rPr lang="el-GR" i="1" dirty="0"/>
              <a:t>Το κυβερνητικό/εκτελεστικό επίπεδο, όπού αποφασίζεται το αν και κατά πόσο είναι θεμιτό να συγγραφεί μιά συγκεκριμένη νομοθεσία. </a:t>
            </a:r>
            <a:endParaRPr lang="el-GR" i="1" dirty="0" smtClean="0"/>
          </a:p>
          <a:p>
            <a:pPr marL="0" indent="0" algn="just">
              <a:buNone/>
            </a:pPr>
            <a:r>
              <a:rPr lang="el-GR" i="1" dirty="0" smtClean="0"/>
              <a:t>β) </a:t>
            </a:r>
            <a:r>
              <a:rPr lang="el-GR" i="1" dirty="0"/>
              <a:t>Το επίπεδο νομοτεχνικού γραφείου, όπου θα μεταφραστούν οι στόχοι της πολιτικής σε συγκεκριμένες νομοθετικές προτάσεις</a:t>
            </a:r>
          </a:p>
        </p:txBody>
      </p:sp>
    </p:spTree>
    <p:extLst>
      <p:ext uri="{BB962C8B-B14F-4D97-AF65-F5344CB8AC3E}">
        <p14:creationId xmlns:p14="http://schemas.microsoft.com/office/powerpoint/2010/main" val="80452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49322"/>
          </a:xfrm>
        </p:spPr>
        <p:txBody>
          <a:bodyPr>
            <a:normAutofit/>
          </a:bodyPr>
          <a:lstStyle/>
          <a:p>
            <a:pPr algn="ctr"/>
            <a:r>
              <a:rPr lang="el-GR" sz="3200" i="1" dirty="0"/>
              <a:t>ΕΙΣΑΓΩΓΙΚΕΣ ΠΑΡΑΤΗΡΗΣΕΙΣ</a:t>
            </a:r>
            <a:endParaRPr lang="el-GR" sz="3200" dirty="0"/>
          </a:p>
        </p:txBody>
      </p:sp>
      <p:sp>
        <p:nvSpPr>
          <p:cNvPr id="3" name="Θέση περιεχομένου 2"/>
          <p:cNvSpPr>
            <a:spLocks noGrp="1"/>
          </p:cNvSpPr>
          <p:nvPr>
            <p:ph idx="1"/>
          </p:nvPr>
        </p:nvSpPr>
        <p:spPr>
          <a:xfrm>
            <a:off x="913668" y="1364411"/>
            <a:ext cx="9601200" cy="5145446"/>
          </a:xfrm>
        </p:spPr>
        <p:txBody>
          <a:bodyPr>
            <a:noAutofit/>
          </a:bodyPr>
          <a:lstStyle/>
          <a:p>
            <a:pPr marL="0" indent="0">
              <a:buNone/>
            </a:pPr>
            <a:r>
              <a:rPr lang="el-GR" b="1" i="1" u="sng" dirty="0" smtClean="0"/>
              <a:t>Ποιος θεσπίζει το δίκαιο και πως</a:t>
            </a:r>
            <a:r>
              <a:rPr lang="en-GB" b="1" i="1" u="sng" dirty="0" smtClean="0"/>
              <a:t>:</a:t>
            </a:r>
            <a:r>
              <a:rPr lang="en-GB" i="1" dirty="0" smtClean="0"/>
              <a:t> </a:t>
            </a:r>
            <a:r>
              <a:rPr lang="el-GR" i="1" dirty="0"/>
              <a:t>Α</a:t>
            </a:r>
            <a:r>
              <a:rPr lang="el-GR" i="1" dirty="0" smtClean="0"/>
              <a:t>πόλυτη μοναρχία, συνταγματική μοναρχία και δημοκρατία.</a:t>
            </a:r>
          </a:p>
          <a:p>
            <a:r>
              <a:rPr lang="el-GR" i="1" dirty="0"/>
              <a:t>Απόλυτη μοναρχία=&gt; </a:t>
            </a:r>
          </a:p>
          <a:p>
            <a:pPr marL="0" indent="0">
              <a:buNone/>
            </a:pPr>
            <a:r>
              <a:rPr lang="el-GR" i="1" dirty="0"/>
              <a:t>Δίκαιο βασισμένο στη δύναμη επιβολής. Όχι συμμετοχή στην ‘άσκηση εξουσίας του δεδομένου πληθυσμού της γεωγραφικής περιοχής. Υπήκοοι και όχι πολίτες. Παραχωρήσεις και προνόμια, όχι </a:t>
            </a:r>
            <a:r>
              <a:rPr lang="el-GR" i="1" dirty="0" smtClean="0"/>
              <a:t>δικαιώματα, διάσπαρτοι νόμοι ή περιφερειακοί και εθιμικοί.</a:t>
            </a:r>
            <a:endParaRPr lang="el-GR" i="1" dirty="0"/>
          </a:p>
          <a:p>
            <a:r>
              <a:rPr lang="el-GR" i="1" dirty="0"/>
              <a:t>Συνταγματική Μοναρχία</a:t>
            </a:r>
          </a:p>
          <a:p>
            <a:pPr marL="0" indent="0">
              <a:buNone/>
            </a:pPr>
            <a:r>
              <a:rPr lang="el-GR" i="1" dirty="0"/>
              <a:t>Οριοθέτηση μονάρχη. Ανάγκη νομιμοποίησης. Αρχίζει να στοιχειοθετείται ο δεδομένος πληθυσμός ως ‘Λαός’ και το Κράτος, ως Έθνος- Κράτος. Συμμετοχή στα κοινά περιορισμένη του ‘λαού’, αρχίζει να στοιχειοθετείται η λογική των δικαιωμάτων και του κράτους </a:t>
            </a:r>
            <a:r>
              <a:rPr lang="el-GR" i="1" dirty="0" smtClean="0"/>
              <a:t>δικαίου, το δίκαιο καθίσται περισσότερο κρατικοκεντρικό και ιεραρχείται. Ως προς τη δομή του.</a:t>
            </a:r>
            <a:endParaRPr lang="el-GR" i="1" dirty="0"/>
          </a:p>
          <a:p>
            <a:pPr marL="0" indent="0">
              <a:buNone/>
            </a:pPr>
            <a:endParaRPr lang="el-GR" i="1" dirty="0"/>
          </a:p>
        </p:txBody>
      </p:sp>
    </p:spTree>
    <p:extLst>
      <p:ext uri="{BB962C8B-B14F-4D97-AF65-F5344CB8AC3E}">
        <p14:creationId xmlns:p14="http://schemas.microsoft.com/office/powerpoint/2010/main" val="219579644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1209"/>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32764" y="1487606"/>
            <a:ext cx="9601200" cy="4418244"/>
          </a:xfrm>
        </p:spPr>
        <p:txBody>
          <a:bodyPr>
            <a:normAutofit lnSpcReduction="10000"/>
          </a:bodyPr>
          <a:lstStyle/>
          <a:p>
            <a:pPr marL="0" indent="0" algn="just">
              <a:buNone/>
            </a:pPr>
            <a:r>
              <a:rPr lang="el-GR" i="1" dirty="0"/>
              <a:t>Οι περισσότερες χώρες </a:t>
            </a:r>
            <a:r>
              <a:rPr lang="el-GR" i="1" dirty="0" smtClean="0"/>
              <a:t>κατά κανόνα δεν </a:t>
            </a:r>
            <a:r>
              <a:rPr lang="el-GR" i="1" dirty="0"/>
              <a:t>δημοσιοποιούν τα «επίσημά» τους κριτήρια προτεραιοποίησης: </a:t>
            </a:r>
            <a:r>
              <a:rPr lang="el-GR" i="1" dirty="0" smtClean="0"/>
              <a:t> </a:t>
            </a:r>
            <a:r>
              <a:rPr lang="el-GR" i="1" dirty="0"/>
              <a:t>μερικές φορές υπάρχουν κριτήρια τα οποία όμως είναι είτε εμπιστευτικά είτε απόρρητα (π.χ. </a:t>
            </a:r>
            <a:r>
              <a:rPr lang="el-GR" i="1" dirty="0" smtClean="0"/>
              <a:t>η </a:t>
            </a:r>
            <a:r>
              <a:rPr lang="el-GR" i="1" dirty="0"/>
              <a:t>Αγγλία</a:t>
            </a:r>
            <a:r>
              <a:rPr lang="el-GR" i="1" dirty="0" smtClean="0"/>
              <a:t>).</a:t>
            </a:r>
            <a:endParaRPr lang="el-GR" i="1" dirty="0"/>
          </a:p>
          <a:p>
            <a:pPr marL="0" indent="0" algn="just">
              <a:buNone/>
            </a:pPr>
            <a:r>
              <a:rPr lang="el-GR" i="1" dirty="0"/>
              <a:t>Μ</a:t>
            </a:r>
            <a:r>
              <a:rPr lang="el-GR" i="1" dirty="0" smtClean="0"/>
              <a:t>ερικές </a:t>
            </a:r>
            <a:r>
              <a:rPr lang="el-GR" i="1" dirty="0"/>
              <a:t>φορές δεν υπάρχουν «επίσημα» κριτήρια και η προτεραιοποίηση είναι </a:t>
            </a:r>
            <a:r>
              <a:rPr lang="el-GR" i="1" dirty="0" smtClean="0"/>
              <a:t>τυχαία </a:t>
            </a:r>
            <a:r>
              <a:rPr lang="el-GR" i="1" dirty="0"/>
              <a:t>ή υποκειμενική (συνήθως μείγμα πολιτικών και γραφειοκρατικών επιλογών) </a:t>
            </a:r>
          </a:p>
          <a:p>
            <a:pPr marL="0" indent="0" algn="just">
              <a:buNone/>
            </a:pPr>
            <a:r>
              <a:rPr lang="el-GR" i="1" dirty="0" smtClean="0"/>
              <a:t>Σε κάθε περίπτωση η προτεραιοποίηση </a:t>
            </a:r>
            <a:r>
              <a:rPr lang="el-GR" i="1" dirty="0"/>
              <a:t>είναι </a:t>
            </a:r>
            <a:r>
              <a:rPr lang="el-GR" i="1" dirty="0" smtClean="0"/>
              <a:t>περισσότερο πολιτικό </a:t>
            </a:r>
            <a:r>
              <a:rPr lang="el-GR" i="1" dirty="0"/>
              <a:t>ζήτημα (π.χ. Το γραφείο του Πρωθυπουργού ή του Προέδρου θα αποφασίσει και θα ειδοποήσει το νομοτεχνικό γραφείο</a:t>
            </a:r>
            <a:r>
              <a:rPr lang="el-GR" i="1" dirty="0" smtClean="0"/>
              <a:t>) παρά ορθολογικό ή τεχνικό ή τεχνοκρατικό.</a:t>
            </a:r>
            <a:endParaRPr lang="en-GB" i="1" dirty="0" smtClean="0"/>
          </a:p>
          <a:p>
            <a:pPr marL="0" indent="0" algn="just">
              <a:buNone/>
            </a:pPr>
            <a:r>
              <a:rPr lang="el-GR" i="1" dirty="0" smtClean="0"/>
              <a:t>Οι </a:t>
            </a:r>
            <a:r>
              <a:rPr lang="el-GR" i="1" dirty="0"/>
              <a:t>περισσότερες κυβερνήσεις ιεραρχούν τις προτεραιότητές τους σε ετήσια βάση. </a:t>
            </a:r>
          </a:p>
          <a:p>
            <a:pPr marL="0" indent="0" algn="just">
              <a:buNone/>
            </a:pPr>
            <a:r>
              <a:rPr lang="el-GR" i="1" dirty="0" smtClean="0"/>
              <a:t>Συνήθως </a:t>
            </a:r>
            <a:r>
              <a:rPr lang="el-GR" i="1" dirty="0"/>
              <a:t>τα Υπουργεία προτείνουν ένα αριθμό νέων </a:t>
            </a:r>
            <a:r>
              <a:rPr lang="el-GR" i="1" dirty="0" smtClean="0"/>
              <a:t>νομοσχεδίων, </a:t>
            </a:r>
            <a:r>
              <a:rPr lang="el-GR" i="1" dirty="0"/>
              <a:t>μερικά από τα οποία θα επιλεγούν. </a:t>
            </a:r>
          </a:p>
          <a:p>
            <a:pPr marL="0" indent="0" algn="just">
              <a:buNone/>
            </a:pPr>
            <a:r>
              <a:rPr lang="el-GR" i="1" dirty="0" smtClean="0"/>
              <a:t>Τα </a:t>
            </a:r>
            <a:r>
              <a:rPr lang="el-GR" i="1" dirty="0"/>
              <a:t>προτεινόμενα νομοσχέδια που εγκρίνονται γίνονται το ετήσιο νομοθετικό πρόγραμμα της κυβέρνησης το οποίο και τηρείται (με εξαίρεση τις </a:t>
            </a:r>
            <a:r>
              <a:rPr lang="el-GR" i="1" dirty="0" smtClean="0"/>
              <a:t>έκτακτες </a:t>
            </a:r>
            <a:r>
              <a:rPr lang="el-GR" i="1" dirty="0"/>
              <a:t>ανάγκες).</a:t>
            </a:r>
          </a:p>
        </p:txBody>
      </p:sp>
    </p:spTree>
    <p:extLst>
      <p:ext uri="{BB962C8B-B14F-4D97-AF65-F5344CB8AC3E}">
        <p14:creationId xmlns:p14="http://schemas.microsoft.com/office/powerpoint/2010/main" val="381808354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94180" y="1549020"/>
            <a:ext cx="9601200" cy="4060209"/>
          </a:xfrm>
        </p:spPr>
        <p:txBody>
          <a:bodyPr>
            <a:normAutofit/>
          </a:bodyPr>
          <a:lstStyle/>
          <a:p>
            <a:pPr marL="0" indent="0" algn="just">
              <a:buNone/>
            </a:pPr>
            <a:r>
              <a:rPr lang="el-GR" i="1" dirty="0" smtClean="0"/>
              <a:t>Κριτήρια προτεραιοποίησης</a:t>
            </a:r>
            <a:r>
              <a:rPr lang="en-GB" i="1" dirty="0" smtClean="0"/>
              <a:t>:</a:t>
            </a:r>
            <a:r>
              <a:rPr lang="en-US" i="1" dirty="0" smtClean="0"/>
              <a:t> </a:t>
            </a:r>
            <a:endParaRPr lang="el-GR" i="1" dirty="0" smtClean="0"/>
          </a:p>
          <a:p>
            <a:pPr algn="just">
              <a:buFont typeface="Wingdings" panose="05000000000000000000" pitchFamily="2" charset="2"/>
              <a:buChar char="§"/>
            </a:pPr>
            <a:r>
              <a:rPr lang="el-GR" i="1" dirty="0" smtClean="0"/>
              <a:t>Η </a:t>
            </a:r>
            <a:r>
              <a:rPr lang="el-GR" i="1" dirty="0"/>
              <a:t>σημασία του προβλήματος το οποίο επηρεάζει η προτεινόμενη νομοθεσία. </a:t>
            </a:r>
          </a:p>
          <a:p>
            <a:pPr algn="just">
              <a:buFont typeface="Wingdings" panose="05000000000000000000" pitchFamily="2" charset="2"/>
              <a:buChar char="§"/>
            </a:pPr>
            <a:r>
              <a:rPr lang="el-GR" i="1" dirty="0" smtClean="0"/>
              <a:t>Οι </a:t>
            </a:r>
            <a:r>
              <a:rPr lang="el-GR" i="1" dirty="0"/>
              <a:t>συνέπειες της προτεινόμενης νομοθεσίας. </a:t>
            </a:r>
          </a:p>
          <a:p>
            <a:pPr algn="just">
              <a:buFont typeface="Wingdings" panose="05000000000000000000" pitchFamily="2" charset="2"/>
              <a:buChar char="§"/>
            </a:pPr>
            <a:r>
              <a:rPr lang="el-GR" i="1" dirty="0" smtClean="0"/>
              <a:t>Η </a:t>
            </a:r>
            <a:r>
              <a:rPr lang="el-GR" i="1" dirty="0"/>
              <a:t>πρακτική και δημοσιονομική δυνατότητα υλοποίησης της προτεινόμενης νομοθεσίας. </a:t>
            </a:r>
          </a:p>
          <a:p>
            <a:pPr algn="just">
              <a:buFont typeface="Wingdings" panose="05000000000000000000" pitchFamily="2" charset="2"/>
              <a:buChar char="§"/>
            </a:pPr>
            <a:r>
              <a:rPr lang="el-GR" i="1" dirty="0" smtClean="0"/>
              <a:t>Ο </a:t>
            </a:r>
            <a:r>
              <a:rPr lang="el-GR" i="1" dirty="0"/>
              <a:t>χρονικός προσδιορισμός (timing) της προτεινόμενης νομοθεσίας. </a:t>
            </a:r>
          </a:p>
          <a:p>
            <a:pPr algn="just">
              <a:buFont typeface="Wingdings" panose="05000000000000000000" pitchFamily="2" charset="2"/>
              <a:buChar char="§"/>
            </a:pPr>
            <a:r>
              <a:rPr lang="el-GR" i="1" dirty="0" smtClean="0"/>
              <a:t>Η </a:t>
            </a:r>
            <a:r>
              <a:rPr lang="el-GR" i="1" dirty="0"/>
              <a:t>δυνατότητα της </a:t>
            </a:r>
            <a:r>
              <a:rPr lang="el-GR" i="1" dirty="0" smtClean="0"/>
              <a:t>χώρας </a:t>
            </a:r>
            <a:r>
              <a:rPr lang="el-GR" i="1" dirty="0"/>
              <a:t>να συγγράψει την προτεινόμενη νομοθεσία</a:t>
            </a:r>
            <a:r>
              <a:rPr lang="el-GR" i="1" dirty="0" smtClean="0"/>
              <a:t>.</a:t>
            </a:r>
          </a:p>
          <a:p>
            <a:pPr marL="0" indent="0" algn="just">
              <a:buNone/>
            </a:pPr>
            <a:endParaRPr lang="en-US" i="1" dirty="0" smtClean="0"/>
          </a:p>
        </p:txBody>
      </p:sp>
    </p:spTree>
    <p:extLst>
      <p:ext uri="{BB962C8B-B14F-4D97-AF65-F5344CB8AC3E}">
        <p14:creationId xmlns:p14="http://schemas.microsoft.com/office/powerpoint/2010/main" val="260686563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8033"/>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53236" y="1473959"/>
            <a:ext cx="9601200" cy="3581400"/>
          </a:xfrm>
        </p:spPr>
        <p:txBody>
          <a:bodyPr/>
          <a:lstStyle/>
          <a:p>
            <a:pPr algn="just">
              <a:buFont typeface="Wingdings" panose="05000000000000000000" pitchFamily="2" charset="2"/>
              <a:buChar char="§"/>
            </a:pPr>
            <a:r>
              <a:rPr lang="el-GR" i="1" u="sng" dirty="0"/>
              <a:t>Σημασία</a:t>
            </a:r>
          </a:p>
          <a:p>
            <a:pPr marL="0" indent="0" algn="just">
              <a:buNone/>
            </a:pPr>
            <a:r>
              <a:rPr lang="el-GR" i="1" dirty="0"/>
              <a:t>Νομοσχέδιο προϋπολογισμού. </a:t>
            </a:r>
          </a:p>
          <a:p>
            <a:pPr marL="0" indent="0" algn="just">
              <a:buNone/>
            </a:pPr>
            <a:r>
              <a:rPr lang="el-GR" i="1" dirty="0"/>
              <a:t>Οικονομικές προτεραιότητες (πχ ανάπτυξη, εμπόριο, νομισματική πολιτική κλπ). </a:t>
            </a:r>
          </a:p>
          <a:p>
            <a:pPr marL="0" indent="0" algn="just">
              <a:buNone/>
            </a:pPr>
            <a:r>
              <a:rPr lang="el-GR" i="1" dirty="0"/>
              <a:t>Κοινωνικές </a:t>
            </a:r>
            <a:r>
              <a:rPr lang="el-GR" i="1" dirty="0" smtClean="0"/>
              <a:t>προτεραιότητες </a:t>
            </a:r>
            <a:r>
              <a:rPr lang="el-GR" i="1" dirty="0"/>
              <a:t>(πχ αναδιανομή του πλούτου, κοινωνική μηχανική κλπ). </a:t>
            </a:r>
          </a:p>
          <a:p>
            <a:pPr marL="0" indent="0" algn="just">
              <a:buNone/>
            </a:pPr>
            <a:r>
              <a:rPr lang="el-GR" i="1" dirty="0"/>
              <a:t>Διεθνείς «υποχρεώσεις». </a:t>
            </a:r>
          </a:p>
          <a:p>
            <a:pPr marL="0" indent="0" algn="just">
              <a:buNone/>
            </a:pPr>
            <a:r>
              <a:rPr lang="el-GR" i="1" dirty="0"/>
              <a:t>Τρέχοντα δημοφιλή θέματα</a:t>
            </a:r>
          </a:p>
          <a:p>
            <a:pPr marL="0" indent="0">
              <a:buNone/>
            </a:pPr>
            <a:endParaRPr lang="el-GR" dirty="0"/>
          </a:p>
        </p:txBody>
      </p:sp>
    </p:spTree>
    <p:extLst>
      <p:ext uri="{BB962C8B-B14F-4D97-AF65-F5344CB8AC3E}">
        <p14:creationId xmlns:p14="http://schemas.microsoft.com/office/powerpoint/2010/main" val="7414842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62970"/>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030406" y="1596788"/>
            <a:ext cx="9601200" cy="3581400"/>
          </a:xfrm>
        </p:spPr>
        <p:txBody>
          <a:bodyPr>
            <a:normAutofit/>
          </a:bodyPr>
          <a:lstStyle/>
          <a:p>
            <a:pPr algn="just">
              <a:buFont typeface="Wingdings" panose="05000000000000000000" pitchFamily="2" charset="2"/>
              <a:buChar char="§"/>
            </a:pPr>
            <a:r>
              <a:rPr lang="el-GR" i="1" u="sng" dirty="0" smtClean="0"/>
              <a:t>Συνέπειες</a:t>
            </a:r>
            <a:r>
              <a:rPr lang="en-GB" i="1" u="sng" dirty="0"/>
              <a:t>:</a:t>
            </a:r>
            <a:r>
              <a:rPr lang="el-GR" i="1" dirty="0"/>
              <a:t> </a:t>
            </a:r>
            <a:endParaRPr lang="el-GR" i="1" dirty="0" smtClean="0"/>
          </a:p>
          <a:p>
            <a:pPr marL="0" indent="0" algn="just">
              <a:buNone/>
            </a:pPr>
            <a:r>
              <a:rPr lang="el-GR" i="1" dirty="0" smtClean="0"/>
              <a:t>Οικονομικές </a:t>
            </a:r>
            <a:r>
              <a:rPr lang="el-GR" i="1" dirty="0"/>
              <a:t>επιπτώσεις </a:t>
            </a:r>
          </a:p>
          <a:p>
            <a:pPr marL="0" indent="0" algn="just">
              <a:buNone/>
            </a:pPr>
            <a:r>
              <a:rPr lang="el-GR" i="1" dirty="0" smtClean="0"/>
              <a:t>Κοινωνικές </a:t>
            </a:r>
            <a:r>
              <a:rPr lang="el-GR" i="1" dirty="0"/>
              <a:t>επιπτώσεις </a:t>
            </a:r>
          </a:p>
          <a:p>
            <a:pPr marL="0" indent="0" algn="just">
              <a:buNone/>
            </a:pPr>
            <a:r>
              <a:rPr lang="el-GR" i="1" dirty="0" smtClean="0"/>
              <a:t>Πολιτικές </a:t>
            </a:r>
            <a:r>
              <a:rPr lang="el-GR" i="1" dirty="0"/>
              <a:t>επιπτώσεις (είναι συμβατό με τους στόχους της κυβέρνησης;) </a:t>
            </a:r>
          </a:p>
          <a:p>
            <a:pPr marL="0" indent="0" algn="just">
              <a:buNone/>
            </a:pPr>
            <a:r>
              <a:rPr lang="el-GR" i="1" dirty="0" smtClean="0"/>
              <a:t>Διεθνείς </a:t>
            </a:r>
            <a:r>
              <a:rPr lang="el-GR" i="1" dirty="0"/>
              <a:t>επιπτώσεις </a:t>
            </a:r>
          </a:p>
        </p:txBody>
      </p:sp>
    </p:spTree>
    <p:extLst>
      <p:ext uri="{BB962C8B-B14F-4D97-AF65-F5344CB8AC3E}">
        <p14:creationId xmlns:p14="http://schemas.microsoft.com/office/powerpoint/2010/main" val="7865597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1209"/>
          </a:xfrm>
        </p:spPr>
        <p:txBody>
          <a:bodyPr>
            <a:normAutofit fontScale="90000"/>
          </a:bodyPr>
          <a:lstStyle/>
          <a:p>
            <a:pPr algn="ctr"/>
            <a:r>
              <a:rPr lang="el-GR" sz="3200" dirty="0"/>
              <a:t>Μεθοδολογία της Νομοθέτησης</a:t>
            </a:r>
            <a:r>
              <a:rPr lang="el-GR" dirty="0"/>
              <a:t/>
            </a:r>
            <a:br>
              <a:rPr lang="el-GR" dirty="0"/>
            </a:br>
            <a:endParaRPr lang="el-GR" dirty="0"/>
          </a:p>
        </p:txBody>
      </p:sp>
      <p:sp>
        <p:nvSpPr>
          <p:cNvPr id="3" name="Content Placeholder 2"/>
          <p:cNvSpPr>
            <a:spLocks noGrp="1"/>
          </p:cNvSpPr>
          <p:nvPr>
            <p:ph idx="1"/>
          </p:nvPr>
        </p:nvSpPr>
        <p:spPr>
          <a:xfrm>
            <a:off x="1146412" y="1412542"/>
            <a:ext cx="9601200" cy="3964675"/>
          </a:xfrm>
        </p:spPr>
        <p:txBody>
          <a:bodyPr>
            <a:normAutofit fontScale="92500" lnSpcReduction="10000"/>
          </a:bodyPr>
          <a:lstStyle/>
          <a:p>
            <a:pPr algn="just">
              <a:buFont typeface="Wingdings" panose="05000000000000000000" pitchFamily="2" charset="2"/>
              <a:buChar char="§"/>
            </a:pPr>
            <a:r>
              <a:rPr lang="el-GR" i="1" u="sng" dirty="0"/>
              <a:t>Δυνατότητα υλοποίησης</a:t>
            </a:r>
          </a:p>
          <a:p>
            <a:pPr marL="0" indent="0" algn="just">
              <a:buNone/>
            </a:pPr>
            <a:r>
              <a:rPr lang="el-GR" i="1" dirty="0"/>
              <a:t>Προτάσεις γιά ανεφάρμοστα/απραγματοποίητα σχέδια νόμων θα βλάψουν την αξιοπιστία της κυβέρνησης και ίσως της </a:t>
            </a:r>
            <a:r>
              <a:rPr lang="el-GR" i="1" dirty="0" smtClean="0"/>
              <a:t>χώρας.</a:t>
            </a:r>
            <a:endParaRPr lang="el-GR" i="1" dirty="0"/>
          </a:p>
          <a:p>
            <a:pPr algn="just">
              <a:buFont typeface="Wingdings" panose="05000000000000000000" pitchFamily="2" charset="2"/>
              <a:buChar char="§"/>
            </a:pPr>
            <a:r>
              <a:rPr lang="el-GR" i="1" u="sng" dirty="0"/>
              <a:t>Χρονικοί περιορισμοί</a:t>
            </a:r>
          </a:p>
          <a:p>
            <a:pPr marL="0" indent="0" algn="just">
              <a:buNone/>
            </a:pPr>
            <a:r>
              <a:rPr lang="el-GR" i="1" dirty="0"/>
              <a:t>Πόσο σύντομα θέλει το νομοσχέδιο η κυβέρνηση </a:t>
            </a:r>
          </a:p>
          <a:p>
            <a:pPr marL="0" indent="0" algn="just">
              <a:buNone/>
            </a:pPr>
            <a:r>
              <a:rPr lang="el-GR" i="1" dirty="0" smtClean="0"/>
              <a:t>Πολιτικές </a:t>
            </a:r>
            <a:r>
              <a:rPr lang="el-GR" i="1" dirty="0"/>
              <a:t>προτεραιότητες </a:t>
            </a:r>
          </a:p>
          <a:p>
            <a:pPr marL="0" indent="0" algn="just">
              <a:buNone/>
            </a:pPr>
            <a:r>
              <a:rPr lang="el-GR" i="1" dirty="0" smtClean="0"/>
              <a:t>Οικονομικοί </a:t>
            </a:r>
            <a:r>
              <a:rPr lang="el-GR" i="1" dirty="0"/>
              <a:t>περιορισμοί (π.χ. use it or lose it) </a:t>
            </a:r>
          </a:p>
          <a:p>
            <a:pPr marL="0" indent="0" algn="just">
              <a:buNone/>
            </a:pPr>
            <a:r>
              <a:rPr lang="el-GR" i="1" dirty="0" smtClean="0"/>
              <a:t>Πόσο </a:t>
            </a:r>
            <a:r>
              <a:rPr lang="el-GR" i="1" dirty="0"/>
              <a:t>σύντομα μπορεί το κεντρικό νομοτεχνικό γραφείο να συγγράψει το νομοσχέδιο </a:t>
            </a:r>
          </a:p>
          <a:p>
            <a:pPr marL="0" indent="0" algn="just">
              <a:buNone/>
            </a:pPr>
            <a:r>
              <a:rPr lang="el-GR" i="1" dirty="0" smtClean="0"/>
              <a:t>Πόσος </a:t>
            </a:r>
            <a:r>
              <a:rPr lang="el-GR" i="1" dirty="0"/>
              <a:t>χρόνος χρειάζεται αντικειμενικά γιά το συγκεκριμένο νομοσχέδιο </a:t>
            </a:r>
          </a:p>
          <a:p>
            <a:pPr marL="0" indent="0" algn="just">
              <a:buNone/>
            </a:pPr>
            <a:r>
              <a:rPr lang="el-GR" i="1" dirty="0" smtClean="0"/>
              <a:t>Πόσα </a:t>
            </a:r>
            <a:r>
              <a:rPr lang="el-GR" i="1" dirty="0"/>
              <a:t>άλλα νομοσχέδια πρέπει να συγγραφούν</a:t>
            </a:r>
          </a:p>
          <a:p>
            <a:pPr marL="0" indent="0" algn="just">
              <a:buNone/>
            </a:pPr>
            <a:endParaRPr lang="el-GR" i="1" dirty="0"/>
          </a:p>
        </p:txBody>
      </p:sp>
    </p:spTree>
    <p:extLst>
      <p:ext uri="{BB962C8B-B14F-4D97-AF65-F5344CB8AC3E}">
        <p14:creationId xmlns:p14="http://schemas.microsoft.com/office/powerpoint/2010/main" val="120575312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9448"/>
          </a:xfrm>
        </p:spPr>
        <p:txBody>
          <a:bodyPr>
            <a:normAutofit fontScale="90000"/>
          </a:bodyPr>
          <a:lstStyle/>
          <a:p>
            <a:pPr algn="ctr"/>
            <a:r>
              <a:rPr lang="el-GR" sz="3200" dirty="0"/>
              <a:t>Μεθοδολογία της Νομοθέτησης</a:t>
            </a:r>
            <a:br>
              <a:rPr lang="el-GR" sz="3200" dirty="0"/>
            </a:br>
            <a:endParaRPr lang="el-GR" sz="3200" dirty="0"/>
          </a:p>
        </p:txBody>
      </p:sp>
      <p:sp>
        <p:nvSpPr>
          <p:cNvPr id="3" name="Content Placeholder 2"/>
          <p:cNvSpPr>
            <a:spLocks noGrp="1"/>
          </p:cNvSpPr>
          <p:nvPr>
            <p:ph idx="1"/>
          </p:nvPr>
        </p:nvSpPr>
        <p:spPr>
          <a:xfrm>
            <a:off x="1160059" y="1583141"/>
            <a:ext cx="9601200" cy="3581400"/>
          </a:xfrm>
        </p:spPr>
        <p:txBody>
          <a:bodyPr>
            <a:normAutofit lnSpcReduction="10000"/>
          </a:bodyPr>
          <a:lstStyle/>
          <a:p>
            <a:pPr algn="just">
              <a:buFont typeface="Wingdings" panose="05000000000000000000" pitchFamily="2" charset="2"/>
              <a:buChar char="§"/>
            </a:pPr>
            <a:r>
              <a:rPr lang="el-GR" i="1" u="sng" dirty="0" smtClean="0"/>
              <a:t>Δυνατότητα συγγραφής</a:t>
            </a:r>
          </a:p>
          <a:p>
            <a:pPr marL="0" indent="0" algn="just">
              <a:buNone/>
            </a:pPr>
            <a:r>
              <a:rPr lang="el-GR" i="1" dirty="0"/>
              <a:t>Είναι εκπαιδευμένοι οι </a:t>
            </a:r>
            <a:r>
              <a:rPr lang="el-GR" i="1" dirty="0" smtClean="0"/>
              <a:t>νομοτεχνικοί (</a:t>
            </a:r>
            <a:r>
              <a:rPr lang="el-GR" i="1" dirty="0"/>
              <a:t>π.χ. η μεταφορά διεθνών συμφωνιών απαιτεί ιδιαίτερες γνώσεις και νομοτεχνικές δεξιότητες τις οποίες μερικά εθνικά νομοτεχνικά γραφεία δεν </a:t>
            </a:r>
            <a:r>
              <a:rPr lang="el-GR" i="1" dirty="0" smtClean="0"/>
              <a:t>έχουν); </a:t>
            </a:r>
            <a:endParaRPr lang="el-GR" i="1" dirty="0"/>
          </a:p>
          <a:p>
            <a:pPr marL="0" indent="0" algn="just">
              <a:buNone/>
            </a:pPr>
            <a:r>
              <a:rPr lang="el-GR" i="1" dirty="0" smtClean="0"/>
              <a:t>Τα </a:t>
            </a:r>
            <a:r>
              <a:rPr lang="el-GR" i="1" dirty="0"/>
              <a:t>πρακτικά προβλήματα συχνά παίζουν σημαντικό ρόλο (π.χ. </a:t>
            </a:r>
            <a:r>
              <a:rPr lang="el-GR" i="1" dirty="0" smtClean="0"/>
              <a:t>υπάρχουν </a:t>
            </a:r>
            <a:r>
              <a:rPr lang="el-GR" i="1" dirty="0"/>
              <a:t>αρκετοί νομοτεχνικοί;) </a:t>
            </a:r>
          </a:p>
          <a:p>
            <a:pPr marL="0" indent="0" algn="just">
              <a:buNone/>
            </a:pPr>
            <a:r>
              <a:rPr lang="el-GR" i="1" dirty="0" smtClean="0"/>
              <a:t>Υπάρχουν </a:t>
            </a:r>
            <a:r>
              <a:rPr lang="el-GR" i="1" dirty="0"/>
              <a:t>ιδιωτικές δικηγορικές εταιρείες που μπορούν να </a:t>
            </a:r>
            <a:r>
              <a:rPr lang="el-GR" i="1" dirty="0" smtClean="0"/>
              <a:t>βοηθήσουν</a:t>
            </a:r>
            <a:r>
              <a:rPr lang="en-GB" i="1" dirty="0" smtClean="0"/>
              <a:t>;</a:t>
            </a:r>
            <a:endParaRPr lang="el-GR" i="1" dirty="0" smtClean="0"/>
          </a:p>
          <a:p>
            <a:pPr marL="0" indent="0" algn="just">
              <a:buNone/>
            </a:pPr>
            <a:endParaRPr lang="el-GR" i="1" dirty="0"/>
          </a:p>
          <a:p>
            <a:pPr marL="0" indent="0" algn="just">
              <a:buNone/>
            </a:pPr>
            <a:r>
              <a:rPr lang="el-GR" i="1" dirty="0" smtClean="0"/>
              <a:t>Θέμα προς συζήτηση</a:t>
            </a:r>
            <a:r>
              <a:rPr lang="en-GB" i="1" dirty="0" smtClean="0"/>
              <a:t>:</a:t>
            </a:r>
            <a:r>
              <a:rPr lang="el-GR" i="1" dirty="0" smtClean="0"/>
              <a:t> Θα έπρεπε οι νομοτέχνες να μετέχουν σε όλα τα στάδια του κύκλου πολιτικής</a:t>
            </a:r>
            <a:r>
              <a:rPr lang="en-GB" i="1" dirty="0" smtClean="0"/>
              <a:t>;</a:t>
            </a:r>
            <a:r>
              <a:rPr lang="en-US" i="1" smtClean="0"/>
              <a:t> </a:t>
            </a:r>
            <a:endParaRPr lang="el-GR" i="1" dirty="0"/>
          </a:p>
        </p:txBody>
      </p:sp>
    </p:spTree>
    <p:extLst>
      <p:ext uri="{BB962C8B-B14F-4D97-AF65-F5344CB8AC3E}">
        <p14:creationId xmlns:p14="http://schemas.microsoft.com/office/powerpoint/2010/main" val="4034051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457" y="760862"/>
            <a:ext cx="9792269" cy="672153"/>
          </a:xfrm>
        </p:spPr>
        <p:txBody>
          <a:bodyPr>
            <a:normAutofit/>
          </a:bodyPr>
          <a:lstStyle/>
          <a:p>
            <a:pPr algn="ctr"/>
            <a:r>
              <a:rPr lang="el-GR" sz="3200" dirty="0" smtClean="0"/>
              <a:t>Τα </a:t>
            </a:r>
            <a:r>
              <a:rPr lang="el-GR" sz="3200" dirty="0"/>
              <a:t>στάδια της διαδικασίας νομοθέτησης </a:t>
            </a:r>
          </a:p>
        </p:txBody>
      </p:sp>
      <p:sp>
        <p:nvSpPr>
          <p:cNvPr id="3" name="Content Placeholder 2"/>
          <p:cNvSpPr>
            <a:spLocks noGrp="1"/>
          </p:cNvSpPr>
          <p:nvPr>
            <p:ph idx="1"/>
          </p:nvPr>
        </p:nvSpPr>
        <p:spPr>
          <a:xfrm>
            <a:off x="1016758" y="1433015"/>
            <a:ext cx="9601200" cy="3581400"/>
          </a:xfrm>
        </p:spPr>
        <p:txBody>
          <a:bodyPr>
            <a:normAutofit/>
          </a:bodyPr>
          <a:lstStyle/>
          <a:p>
            <a:pPr marL="0" indent="0" algn="just">
              <a:buNone/>
            </a:pPr>
            <a:r>
              <a:rPr lang="el-GR" i="1" dirty="0"/>
              <a:t>Ο νομοθέτης καλείται να δώσει </a:t>
            </a:r>
            <a:r>
              <a:rPr lang="el-GR" i="1" u="sng" dirty="0"/>
              <a:t>σχήμα και μορφή </a:t>
            </a:r>
            <a:r>
              <a:rPr lang="el-GR" i="1" dirty="0"/>
              <a:t>σε μια κυβερνητική πρωτοβουλία αναλαμβάνοντας ένα διττό ρόλο. Αφενός να επιλέξει τις κατάλληλες λέξεις προκειμένου να καταστεί εφικτή η εισαγωγή μια νέας ρύθμισης η οποία θα είναι </a:t>
            </a:r>
            <a:r>
              <a:rPr lang="el-GR" i="1" u="sng" dirty="0"/>
              <a:t>σαφής και ορισμένη με τρόπο ώστε να είναι εφαρμόσιμη</a:t>
            </a:r>
            <a:r>
              <a:rPr lang="el-GR" i="1" dirty="0"/>
              <a:t>, αφετέρου να αναπτύξει τη καθορισμένη νομοθετική πολιτική με τρόπο ώστε αυτή </a:t>
            </a:r>
            <a:r>
              <a:rPr lang="el-GR" i="1" u="sng" dirty="0"/>
              <a:t>να συνδέεται και να συνταιριάζε</a:t>
            </a:r>
            <a:r>
              <a:rPr lang="el-GR" i="1" dirty="0"/>
              <a:t>ι με τις ήδη υπάρχουσες κοινωνικές δομές, στις οποίες παρεμβαίνει και ρυθμίζει</a:t>
            </a:r>
            <a:r>
              <a:rPr lang="el-GR" i="1" dirty="0" smtClean="0"/>
              <a:t>. (Εσωτερική διάρθρωση-σύνδεση με έννομη τάξη). </a:t>
            </a:r>
            <a:endParaRPr lang="el-GR" i="1" dirty="0"/>
          </a:p>
          <a:p>
            <a:pPr marL="0" indent="0" algn="just">
              <a:buNone/>
            </a:pPr>
            <a:r>
              <a:rPr lang="el-GR" i="1" dirty="0" smtClean="0"/>
              <a:t>Εκ της ανωτέρω παραδοχής συνάγονται τα εξής</a:t>
            </a:r>
            <a:r>
              <a:rPr lang="en-GB" i="1" dirty="0" smtClean="0"/>
              <a:t>:</a:t>
            </a:r>
            <a:endParaRPr lang="en-US" i="1" dirty="0" smtClean="0"/>
          </a:p>
          <a:p>
            <a:endParaRPr lang="el-GR" dirty="0"/>
          </a:p>
        </p:txBody>
      </p:sp>
    </p:spTree>
    <p:extLst>
      <p:ext uri="{BB962C8B-B14F-4D97-AF65-F5344CB8AC3E}">
        <p14:creationId xmlns:p14="http://schemas.microsoft.com/office/powerpoint/2010/main" val="49080277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44054" y="1378424"/>
            <a:ext cx="9601200" cy="3581400"/>
          </a:xfrm>
        </p:spPr>
        <p:txBody>
          <a:bodyPr/>
          <a:lstStyle/>
          <a:p>
            <a:pPr algn="just">
              <a:buFont typeface="Wingdings" panose="05000000000000000000" pitchFamily="2" charset="2"/>
              <a:buChar char="§"/>
            </a:pPr>
            <a:r>
              <a:rPr lang="el-GR" i="1" dirty="0"/>
              <a:t>Ο νομοθέτης πρέπει να φτιάξει το νόμο με ένα ορισμένο σχήμα και να του αποδώσει μια συγκεκριμένη ταυτότητα. </a:t>
            </a:r>
          </a:p>
          <a:p>
            <a:pPr algn="just">
              <a:buFont typeface="Wingdings" panose="05000000000000000000" pitchFamily="2" charset="2"/>
              <a:buChar char="§"/>
            </a:pPr>
            <a:r>
              <a:rPr lang="el-GR" i="1" dirty="0"/>
              <a:t>Πρέπει αυτό που θα φτιάξει, να το φτιάξει με τέτοιο τρόπο ώστε να είναι αποτελεσματικό, δηλαδή να πετυχαίνει το σκοπό με τον καλύτερο δυνατό τρόπο με δεδομένο το κόστος.</a:t>
            </a:r>
          </a:p>
          <a:p>
            <a:pPr algn="just">
              <a:buFont typeface="Wingdings" panose="05000000000000000000" pitchFamily="2" charset="2"/>
              <a:buChar char="§"/>
            </a:pPr>
            <a:r>
              <a:rPr lang="el-GR" i="1" dirty="0"/>
              <a:t>Ο νόμος δεν τίθεται ως </a:t>
            </a:r>
            <a:r>
              <a:rPr lang="el-GR" i="1" dirty="0" smtClean="0"/>
              <a:t>δέντρο </a:t>
            </a:r>
            <a:r>
              <a:rPr lang="el-GR" i="1" dirty="0"/>
              <a:t>στην έρημο αλλά πρέπει να ενταχθεί ομαλά στο σύνολο της έννομης τάξης, επομένως, θα ελεγχθεί το υπάρχον νομικό πλαίσιο ώστε να γίνει κατανοητό αν και πόσο διαταράσσεται, δεν διαταράσσεται η εξυπηρετείται.</a:t>
            </a:r>
          </a:p>
          <a:p>
            <a:pPr algn="just">
              <a:buFont typeface="Wingdings" panose="05000000000000000000" pitchFamily="2" charset="2"/>
              <a:buChar char="§"/>
            </a:pPr>
            <a:r>
              <a:rPr lang="el-GR" i="1" dirty="0"/>
              <a:t>Η ανάγκη σύνδεσης με το υπάρχον νομικό σύστημα επηρεάζει τη διαμόρφωση του τελικού σχήματος και της τελικής μορφής του νομου.</a:t>
            </a:r>
            <a:endParaRPr lang="en-US" i="1" dirty="0"/>
          </a:p>
          <a:p>
            <a:pPr marL="0" indent="0">
              <a:buNone/>
            </a:pPr>
            <a:endParaRPr lang="el-GR" dirty="0"/>
          </a:p>
        </p:txBody>
      </p:sp>
    </p:spTree>
    <p:extLst>
      <p:ext uri="{BB962C8B-B14F-4D97-AF65-F5344CB8AC3E}">
        <p14:creationId xmlns:p14="http://schemas.microsoft.com/office/powerpoint/2010/main" val="12433881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15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914400" y="1473958"/>
            <a:ext cx="9601200" cy="3581400"/>
          </a:xfrm>
        </p:spPr>
        <p:txBody>
          <a:bodyPr/>
          <a:lstStyle/>
          <a:p>
            <a:pPr marL="0" indent="0" algn="just">
              <a:buNone/>
            </a:pPr>
            <a:r>
              <a:rPr lang="el-GR" i="1" dirty="0"/>
              <a:t>Σύμφωνα με τον Garth </a:t>
            </a:r>
            <a:r>
              <a:rPr lang="el-GR" i="1" dirty="0" smtClean="0"/>
              <a:t>Thornton, </a:t>
            </a:r>
            <a:r>
              <a:rPr lang="el-GR" i="1" dirty="0"/>
              <a:t>τη διαδικασία αυτή της νομοθέτησης θα πρέπει να διαχωρίσουμε σε πέντε βασικά στάδια : </a:t>
            </a:r>
          </a:p>
          <a:p>
            <a:pPr marL="457200" indent="-457200" algn="just">
              <a:buFont typeface="+mj-lt"/>
              <a:buAutoNum type="arabicPeriod"/>
            </a:pPr>
            <a:r>
              <a:rPr lang="el-GR" i="1" dirty="0" smtClean="0"/>
              <a:t>Κατανόηση (των ρυθμιστικών απαιτήσεων)</a:t>
            </a:r>
          </a:p>
          <a:p>
            <a:pPr marL="457200" indent="-457200" algn="just">
              <a:buFont typeface="+mj-lt"/>
              <a:buAutoNum type="arabicPeriod"/>
            </a:pPr>
            <a:r>
              <a:rPr lang="el-GR" i="1" dirty="0" smtClean="0"/>
              <a:t>Ανάλυση (των ρυθμιστικών απαιτήσεων)</a:t>
            </a:r>
          </a:p>
          <a:p>
            <a:pPr marL="457200" indent="-457200" algn="just">
              <a:buFont typeface="+mj-lt"/>
              <a:buAutoNum type="arabicPeriod"/>
            </a:pPr>
            <a:r>
              <a:rPr lang="el-GR" i="1" dirty="0" smtClean="0"/>
              <a:t>Σχεδιασμός (του νόμου)</a:t>
            </a:r>
          </a:p>
          <a:p>
            <a:pPr marL="457200" indent="-457200" algn="just">
              <a:buFont typeface="+mj-lt"/>
              <a:buAutoNum type="arabicPeriod"/>
            </a:pPr>
            <a:r>
              <a:rPr lang="el-GR" i="1" dirty="0" smtClean="0"/>
              <a:t>Σύνθεση </a:t>
            </a:r>
            <a:r>
              <a:rPr lang="el-GR" i="1" dirty="0"/>
              <a:t>και </a:t>
            </a:r>
            <a:r>
              <a:rPr lang="el-GR" i="1" dirty="0" smtClean="0"/>
              <a:t>Ανάπτυξη (ή συγγραφή του νόμου)</a:t>
            </a:r>
          </a:p>
          <a:p>
            <a:pPr marL="457200" indent="-457200" algn="just">
              <a:buFont typeface="+mj-lt"/>
              <a:buAutoNum type="arabicPeriod"/>
            </a:pPr>
            <a:r>
              <a:rPr lang="el-GR" i="1" dirty="0" smtClean="0"/>
              <a:t> </a:t>
            </a:r>
            <a:r>
              <a:rPr lang="el-GR" i="1" dirty="0"/>
              <a:t>Έλεγχος και δοκιμή </a:t>
            </a:r>
            <a:r>
              <a:rPr lang="el-GR" i="1" dirty="0" smtClean="0"/>
              <a:t>(επιβεβαίωση με </a:t>
            </a:r>
            <a:r>
              <a:rPr lang="en-GB" i="1" dirty="0" smtClean="0"/>
              <a:t>user testing)</a:t>
            </a:r>
            <a:endParaRPr lang="en-US" i="1" dirty="0"/>
          </a:p>
          <a:p>
            <a:pPr marL="0" indent="0">
              <a:buNone/>
            </a:pPr>
            <a:endParaRPr lang="el-GR" dirty="0"/>
          </a:p>
        </p:txBody>
      </p:sp>
    </p:spTree>
    <p:extLst>
      <p:ext uri="{BB962C8B-B14F-4D97-AF65-F5344CB8AC3E}">
        <p14:creationId xmlns:p14="http://schemas.microsoft.com/office/powerpoint/2010/main" val="332670071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64525" y="1514901"/>
            <a:ext cx="9601200" cy="3971499"/>
          </a:xfrm>
        </p:spPr>
        <p:txBody>
          <a:bodyPr>
            <a:normAutofit lnSpcReduction="10000"/>
          </a:bodyPr>
          <a:lstStyle/>
          <a:p>
            <a:pPr marL="457200" indent="-457200" algn="just">
              <a:buFont typeface="+mj-lt"/>
              <a:buAutoNum type="arabicPeriod"/>
            </a:pPr>
            <a:r>
              <a:rPr lang="el-GR" i="1" u="sng" dirty="0" smtClean="0"/>
              <a:t>Κατανόηση</a:t>
            </a:r>
            <a:r>
              <a:rPr lang="en-GB" i="1" u="sng" dirty="0" smtClean="0"/>
              <a:t> </a:t>
            </a:r>
            <a:r>
              <a:rPr lang="el-GR" i="1" u="sng" dirty="0" smtClean="0"/>
              <a:t>ρυθμιστικών απαιτήσεων</a:t>
            </a:r>
          </a:p>
          <a:p>
            <a:pPr marL="0" indent="0" algn="just">
              <a:buNone/>
            </a:pPr>
            <a:r>
              <a:rPr lang="el-GR" i="1" dirty="0" smtClean="0"/>
              <a:t>Το </a:t>
            </a:r>
            <a:r>
              <a:rPr lang="el-GR" i="1" dirty="0"/>
              <a:t>πρώτο σημαντικό βήμα του νομοθέτη είναι να κατανοήσει πλήρως το σκοπό τού υπό σχεδιασμό </a:t>
            </a:r>
            <a:r>
              <a:rPr lang="el-GR" i="1" dirty="0" smtClean="0"/>
              <a:t>νομοθετήματος, δηλαδή το περιεχόμενο, το εύρος, το είδος των ρυθμιστικών απαιτήσεων. </a:t>
            </a:r>
            <a:r>
              <a:rPr lang="el-GR" i="1" dirty="0"/>
              <a:t>Το διακύβευμα σε κάθε νομοπαρασκευαστική διαδικασία είναι η επίτευξη του σκοπού για τον οποίο θεσπίζεται μια ρύθμιση, ο οποίος αποτελεί τη βασική πυξίδα, ώστε η ρύθμιση να αποκτήσει την τελική της μορφή. Είναι ο συνδετικός κρίκος ανάμεσα στο </a:t>
            </a:r>
            <a:r>
              <a:rPr lang="el-GR" i="1" u="sng" dirty="0"/>
              <a:t>πρόβλημα</a:t>
            </a:r>
            <a:r>
              <a:rPr lang="el-GR" i="1" dirty="0"/>
              <a:t> που πρέπει να επιλυθεί, τις </a:t>
            </a:r>
            <a:r>
              <a:rPr lang="el-GR" i="1" u="sng" dirty="0"/>
              <a:t>ευρύτερες εφαρμοζόμενες πολιτικές</a:t>
            </a:r>
            <a:r>
              <a:rPr lang="el-GR" i="1" dirty="0"/>
              <a:t>, τα </a:t>
            </a:r>
            <a:r>
              <a:rPr lang="el-GR" i="1" u="sng" dirty="0"/>
              <a:t>μέσα και εργαλεία</a:t>
            </a:r>
            <a:r>
              <a:rPr lang="el-GR" i="1" dirty="0"/>
              <a:t> που επιλέγονται για να τις υπηρετήσουν και την </a:t>
            </a:r>
            <a:r>
              <a:rPr lang="el-GR" i="1" u="sng" dirty="0"/>
              <a:t>κατάσταση που επιδιώκουμε να επιτευχθεί και να </a:t>
            </a:r>
            <a:r>
              <a:rPr lang="el-GR" i="1" u="sng" dirty="0" smtClean="0"/>
              <a:t>εδραιωθεί.</a:t>
            </a:r>
          </a:p>
          <a:p>
            <a:pPr marL="0" indent="0" algn="just">
              <a:buNone/>
            </a:pPr>
            <a:r>
              <a:rPr lang="el-GR" i="1" dirty="0"/>
              <a:t>Πώς παρεμβαίνει η νομοθεσία στο ρυθμιζόμενο πρόβλημα; Είναι ρεαλιστική η παρέμβαση; Είναι αναλογική και κατάλληλη; Πώς αναμένεται να επηρεάσει το πρόβλημα στην σημερινή μορφή του; - Τι κανόνες χρειαζόνται ; - Συμμόρφωση - Μηχανισμός επιβολής &amp; </a:t>
            </a:r>
            <a:r>
              <a:rPr lang="el-GR" i="1" dirty="0" smtClean="0"/>
              <a:t>εφαρμογής.</a:t>
            </a:r>
            <a:endParaRPr lang="el-GR" i="1" dirty="0"/>
          </a:p>
          <a:p>
            <a:pPr marL="0" indent="0" algn="just">
              <a:buNone/>
            </a:pPr>
            <a:endParaRPr lang="el-GR" i="1" dirty="0"/>
          </a:p>
        </p:txBody>
      </p:sp>
    </p:spTree>
    <p:extLst>
      <p:ext uri="{BB962C8B-B14F-4D97-AF65-F5344CB8AC3E}">
        <p14:creationId xmlns:p14="http://schemas.microsoft.com/office/powerpoint/2010/main" val="2072180161"/>
      </p:ext>
    </p:extLst>
  </p:cSld>
  <p:clrMapOvr>
    <a:masterClrMapping/>
  </p:clrMapOvr>
</p:sld>
</file>

<file path=ppt/theme/theme1.xml><?xml version="1.0" encoding="utf-8"?>
<a:theme xmlns:a="http://schemas.openxmlformats.org/drawingml/2006/main" name="Περικοπή">
  <a:themeElements>
    <a:clrScheme name="Περικοπή">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Περικοπή">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ερικοπή">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TM10001105[[fn=Περικοπή]]</Template>
  <TotalTime>4258</TotalTime>
  <Words>14249</Words>
  <Application>Microsoft Office PowerPoint</Application>
  <PresentationFormat>Widescreen</PresentationFormat>
  <Paragraphs>600</Paragraphs>
  <Slides>114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114</vt:i4>
      </vt:variant>
    </vt:vector>
  </HeadingPairs>
  <TitlesOfParts>
    <vt:vector size="120" baseType="lpstr">
      <vt:lpstr>Calibri</vt:lpstr>
      <vt:lpstr>Franklin Gothic Book</vt:lpstr>
      <vt:lpstr>ＭＳ 明朝</vt:lpstr>
      <vt:lpstr>Times New Roman</vt:lpstr>
      <vt:lpstr>Wingdings</vt:lpstr>
      <vt:lpstr>Περικοπή</vt:lpstr>
      <vt:lpstr>ΕΙΣΑΓΩΓΗ ΣΤΗΝ ΝΟΜΟΠΑΡΑΣΚΕΥΗ</vt:lpstr>
      <vt:lpstr>PowerPoint Presentation</vt:lpstr>
      <vt:lpstr>ΕΙΣΑΓΩΓΗ ΣΤΗΝ ΝΟΜΟΠΑΡΑΣΚΕΥΗ</vt:lpstr>
      <vt:lpstr>ΕΙΣΑΓΩΓΙΚΕΣ ΠΑΡΑΤΗΡΗΣΕΙΣ </vt:lpstr>
      <vt:lpstr>ΕΙΣΑΓΩΓΙΚΕΣ ΠΑΡΑΤΗΡΗΣΕΙΣ </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ΕΙΣΑΓΩΓΙΚΕΣ ΠΑΡΑΤΗΡΗΣΕΙΣ</vt:lpstr>
      <vt:lpstr>Νομοτεχνική: Έννοια-Ρίζες-Ιστορία  </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 </vt:lpstr>
      <vt:lpstr>Νομοτεχνική: Έννοια-Ρίζες-Ιστορία </vt:lpstr>
      <vt:lpstr>Νομοτεχνική: Έννοια-Ρίζες-Ιστορία </vt:lpstr>
      <vt:lpstr>Νομοτεχνική: Έννοια-Ρίζες-Ιστορία </vt:lpstr>
      <vt:lpstr>Νομοτεχνική: Έννοια-Ρίζες-Ιστορία </vt:lpstr>
      <vt:lpstr>Νομοτεχνική: Έννοια-Ρίζες-Ιστορία</vt:lpstr>
      <vt:lpstr>Νομοτεχνική: Έννοια-Ρίζες-Ιστορία</vt:lpstr>
      <vt:lpstr>PowerPoint Presentation</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Νομοτεχνική: Έννοια-Ρίζες-Ιστορία</vt:lpstr>
      <vt:lpstr>Η νομοθέτηση ως μορφή επικοινωνίας  </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Η νομοθέτηση ως μορφή επικοινωνίας</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Μεθοδολογία της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Δημόσιες Συμβάσεις &amp; Καλή Νομοθέτηση</dc:title>
  <dc:creator>Ευάγγελος Πουρνάρας</dc:creator>
  <cp:lastModifiedBy>Ευάγγελος Πουρνάρας</cp:lastModifiedBy>
  <cp:revision>308</cp:revision>
  <dcterms:created xsi:type="dcterms:W3CDTF">2023-08-29T09:58:31Z</dcterms:created>
  <dcterms:modified xsi:type="dcterms:W3CDTF">2025-12-04T21:26:02Z</dcterms:modified>
</cp:coreProperties>
</file>