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3" r:id="rId6"/>
    <p:sldId id="274" r:id="rId7"/>
    <p:sldId id="269" r:id="rId8"/>
    <p:sldId id="1377" r:id="rId9"/>
    <p:sldId id="1375" r:id="rId10"/>
    <p:sldId id="1376" r:id="rId11"/>
    <p:sldId id="271" r:id="rId12"/>
    <p:sldId id="1374" r:id="rId13"/>
    <p:sldId id="276" r:id="rId14"/>
    <p:sldId id="1378" r:id="rId15"/>
    <p:sldId id="1379" r:id="rId16"/>
    <p:sldId id="283" r:id="rId17"/>
    <p:sldId id="268" r:id="rId18"/>
    <p:sldId id="13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8019D-202E-EB45-0DD5-670EE0F02F29}" v="50" dt="2021-05-24T07:33:19.033"/>
    <p1510:client id="{1B08F08B-10D5-1B41-CBCE-018AC644149A}" v="1053" dt="2021-05-24T07:54:58.29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Μεσαίο στυλ 1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89911" autoAdjust="0"/>
  </p:normalViewPr>
  <p:slideViewPr>
    <p:cSldViewPr snapToGrid="0">
      <p:cViewPr varScale="1">
        <p:scale>
          <a:sx n="114" d="100"/>
          <a:sy n="114" d="100"/>
        </p:scale>
        <p:origin x="156" y="10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714"/>
    </p:cViewPr>
  </p:sorter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66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776287"/>
            <a:ext cx="4511040" cy="1203507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337015" y="366819"/>
            <a:ext cx="9039390" cy="9106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1337019" y="-1"/>
            <a:ext cx="10854981" cy="35487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337019" y="308277"/>
            <a:ext cx="10854983" cy="8622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 userDrawn="1"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1330508" y="455247"/>
            <a:ext cx="5731117" cy="13034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 userDrawn="1"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136713" y="6453894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DD055C-E56E-4523-95B7-04F12DB200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34" y="0"/>
            <a:ext cx="1337016" cy="6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kpmg/content/dam/kpmg/pdf/2014/02/KPMG-PALS-9-Project-risk-managemen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358219" y="792999"/>
            <a:ext cx="1122418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3400"/>
            </a:pPr>
            <a:r>
              <a:rPr lang="el-GR" sz="3400" dirty="0"/>
              <a:t>Διαχείριση κινδύνου σε ένα Έργο</a:t>
            </a:r>
            <a:endParaRPr lang="el-GR" sz="3400" dirty="0">
              <a:cs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665766" y="3028678"/>
            <a:ext cx="4860466" cy="32390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body" idx="2"/>
          </p:nvPr>
        </p:nvSpPr>
        <p:spPr>
          <a:xfrm>
            <a:off x="1373840" y="2029263"/>
            <a:ext cx="9444318" cy="82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l-GR" sz="2400" b="1" dirty="0">
                <a:solidFill>
                  <a:srgbClr val="0070C0"/>
                </a:solidFill>
              </a:rPr>
              <a:t>ΕΘΝΙΚΗ ΣΧΟΛΗ ΔΗΜΟΣΙΑΣ ΔΙΟΙΚΗΣΗΣ ΚΑΙ ΑΥΤΟΔΙΟΙΚΗΣΗΣ</a:t>
            </a:r>
            <a:endParaRPr sz="2400" b="1" dirty="0">
              <a:solidFill>
                <a:srgbClr val="0070C0"/>
              </a:solidFill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2183" y="0"/>
            <a:ext cx="1609818" cy="4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D663B-6758-420B-86D6-EDDE2DB64F0A}"/>
              </a:ext>
            </a:extLst>
          </p:cNvPr>
          <p:cNvSpPr txBox="1"/>
          <p:nvPr/>
        </p:nvSpPr>
        <p:spPr>
          <a:xfrm>
            <a:off x="4999392" y="5993289"/>
            <a:ext cx="6583008" cy="54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84048" algn="r" defTabSz="914400" eaLnBrk="1" hangingPunct="1">
              <a:spcAft>
                <a:spcPts val="200"/>
              </a:spcAft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ΚZ΄ΕΚΠΑΙΔΕΥΤΙΚΗ ΣΕΙΡΑ «</a:t>
            </a:r>
            <a:r>
              <a:rPr lang="el-G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ΔΗΜΗΤΡΙΟΣ ΤΖΑΝΑΚΗΣ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</a:p>
          <a:p>
            <a:pPr indent="-384048" algn="r" defTabSz="914400" eaLnBrk="1" hangingPunct="1">
              <a:spcAft>
                <a:spcPts val="200"/>
              </a:spcAft>
            </a:pPr>
            <a:r>
              <a:rPr lang="el-G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Α’ ΕΙΔΙΚΗ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ΦΑΣΗ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CED94-38BE-4CFB-AED1-45285F58076B}"/>
              </a:ext>
            </a:extLst>
          </p:cNvPr>
          <p:cNvSpPr txBox="1"/>
          <p:nvPr/>
        </p:nvSpPr>
        <p:spPr>
          <a:xfrm>
            <a:off x="358219" y="3195961"/>
            <a:ext cx="3068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Συντάκτης</a:t>
            </a:r>
            <a:r>
              <a:rPr lang="el-GR" dirty="0"/>
              <a:t>:</a:t>
            </a:r>
          </a:p>
          <a:p>
            <a:r>
              <a:rPr lang="el-GR" dirty="0"/>
              <a:t>Δρ. Ηλίας Μαραγκός</a:t>
            </a:r>
          </a:p>
          <a:p>
            <a:r>
              <a:rPr lang="el-GR" dirty="0"/>
              <a:t>Τμήμα ΟΔΕ </a:t>
            </a:r>
          </a:p>
          <a:p>
            <a:r>
              <a:rPr lang="el-GR" dirty="0"/>
              <a:t>Πανεπιστήμιο Πειραιώς</a:t>
            </a:r>
          </a:p>
          <a:p>
            <a:endParaRPr lang="el-GR" dirty="0"/>
          </a:p>
          <a:p>
            <a:r>
              <a:rPr lang="el-GR" b="1" dirty="0"/>
              <a:t>ΣΥΝΤΟΝΙΣΤΡΙΑ</a:t>
            </a:r>
            <a:r>
              <a:rPr lang="en-US" b="1" dirty="0"/>
              <a:t>:</a:t>
            </a:r>
          </a:p>
          <a:p>
            <a:r>
              <a:rPr lang="el-GR" dirty="0"/>
              <a:t>ΑΝΑΣΤΑΣΙΑ ΠΑΠΑΣΤΥΛΙΑΝΟΥ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A02B3-A8A1-468E-8386-388E5E2DA211}"/>
              </a:ext>
            </a:extLst>
          </p:cNvPr>
          <p:cNvSpPr txBox="1"/>
          <p:nvPr/>
        </p:nvSpPr>
        <p:spPr>
          <a:xfrm>
            <a:off x="426128" y="6365289"/>
            <a:ext cx="268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ΑΘΗΝΑ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33FC-99E3-4A00-9841-F88AEF71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Ποιοτική ανάλυση-Χαρακτηριστικά κινδύνου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FEEC-4FB9-47F6-B050-ECC5DA9F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l-GR" dirty="0"/>
              <a:t>Τα βασικά χαρακτηριστικά ενός κινδύνου είναι:</a:t>
            </a:r>
          </a:p>
          <a:p>
            <a:pPr marL="457200" indent="-457200"/>
            <a:r>
              <a:rPr lang="el-GR" dirty="0"/>
              <a:t>Η πιθανότητα εμφάνισης.</a:t>
            </a:r>
          </a:p>
          <a:p>
            <a:pPr marL="457200" indent="-457200"/>
            <a:r>
              <a:rPr lang="el-GR" dirty="0"/>
              <a:t>Η ένταση της επίπτωσης που έχει.</a:t>
            </a:r>
          </a:p>
          <a:p>
            <a:pPr marL="0" indent="0" algn="l">
              <a:buNone/>
            </a:pPr>
            <a:r>
              <a:rPr lang="el-GR" dirty="0"/>
              <a:t>Ο πλέον απλός τρόπος υπολογισμού της επικινδυνότητας είναι μέσω του γινομένου των παραπάνω.</a:t>
            </a:r>
          </a:p>
          <a:p>
            <a:pPr marL="0" indent="0" algn="l">
              <a:buNone/>
            </a:pPr>
            <a:r>
              <a:rPr lang="el-GR" dirty="0"/>
              <a:t>Προσοχή!</a:t>
            </a:r>
          </a:p>
          <a:p>
            <a:pPr marL="0" indent="0" algn="l">
              <a:buNone/>
            </a:pPr>
            <a:r>
              <a:rPr lang="el-GR" dirty="0"/>
              <a:t>Οι τιμές της επικινδυνότητας (αλλιώς, διακινδύνευσης) είναι ποιοτικές και δεν έχουν συγκεκριμένη μετρική φυσική σημασία.</a:t>
            </a:r>
          </a:p>
          <a:p>
            <a:pPr marL="0" indent="0" algn="l">
              <a:buNone/>
            </a:pP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B3950-ECAC-43A9-838B-0AE4267A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C1081-D8B6-4140-B49F-69E50211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D524B-DDA5-4C89-A397-0569234F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2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E281A-DB53-4615-A5E2-5A791CBC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Ποσοτική ανάλυση κινδύνου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50168D-8212-451E-9489-D062F014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9300"/>
            <a:ext cx="10972800" cy="45552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l-GR" dirty="0"/>
              <a:t>Η ποσοτική ανάλυση έχει στόχο να:</a:t>
            </a:r>
          </a:p>
          <a:p>
            <a:r>
              <a:rPr lang="el-GR" dirty="0"/>
              <a:t>Προσδιορίσει την πιθανότητα εμφάνισης ενός κινδύνου.</a:t>
            </a:r>
          </a:p>
          <a:p>
            <a:r>
              <a:rPr lang="el-GR" dirty="0"/>
              <a:t>Υπολογίσει τις επιπτώσεις από την έκθεση του έργου στους κινδύνους και να καθορίσει το ύψος του προϋπολογισμού που θα απαιτηθεί.</a:t>
            </a:r>
          </a:p>
          <a:p>
            <a:r>
              <a:rPr lang="el-GR" dirty="0"/>
              <a:t>Εκτιμήσει την επιβάρυνση στην χρονική διάρκεια ολοκλήρωσης του έργου.</a:t>
            </a:r>
          </a:p>
          <a:p>
            <a:pPr marL="109728" indent="0">
              <a:buNone/>
            </a:pPr>
            <a:r>
              <a:rPr lang="el-GR" dirty="0"/>
              <a:t>Συνήθη εργαλεία είναι:</a:t>
            </a:r>
          </a:p>
          <a:p>
            <a:r>
              <a:rPr lang="el-GR" dirty="0"/>
              <a:t>Δένδρα αποφάσεων.</a:t>
            </a:r>
          </a:p>
          <a:p>
            <a:r>
              <a:rPr lang="el-GR" dirty="0"/>
              <a:t>Μέθοδος </a:t>
            </a:r>
            <a:r>
              <a:rPr lang="en-US" dirty="0"/>
              <a:t>PE</a:t>
            </a:r>
            <a:r>
              <a:rPr lang="el-GR" dirty="0"/>
              <a:t>RT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28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6A699C-E334-4735-9043-3782AD41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Τεχνικές αντίδρασης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61E467-BE2C-426A-8972-7D15CAB9B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Αποφυγή</a:t>
            </a:r>
          </a:p>
          <a:p>
            <a:r>
              <a:rPr lang="el-GR" dirty="0"/>
              <a:t>Μεταφορά </a:t>
            </a:r>
          </a:p>
          <a:p>
            <a:r>
              <a:rPr lang="el-GR" dirty="0"/>
              <a:t> Μετριασμός </a:t>
            </a:r>
          </a:p>
          <a:p>
            <a:r>
              <a:rPr lang="el-GR" dirty="0"/>
              <a:t>Αποδοχή.</a:t>
            </a:r>
          </a:p>
        </p:txBody>
      </p:sp>
    </p:spTree>
    <p:extLst>
      <p:ext uri="{BB962C8B-B14F-4D97-AF65-F5344CB8AC3E}">
        <p14:creationId xmlns:p14="http://schemas.microsoft.com/office/powerpoint/2010/main" val="7794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EA29-E6C8-4B93-998D-FADEC6FF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Χρήσιμες συνδέσεις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6E37-0D49-4A3C-9EDF-51EE4E46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637183"/>
            <a:ext cx="9887847" cy="32740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https://www.wsdot.wa.gov/publications/fulltext/cevp/ProjectRiskManagement.pdf</a:t>
            </a:r>
            <a:endParaRPr lang="el-GR" dirty="0">
              <a:hlinkClick r:id="rId2"/>
            </a:endParaRPr>
          </a:p>
          <a:p>
            <a:r>
              <a:rPr lang="it-IT" dirty="0">
                <a:hlinkClick r:id="rId2"/>
              </a:rPr>
              <a:t>https://www.pmi.org/-/media/pmi/documents/public/pdf/certifications/practice-standard-project-risk-management.pdf?v=1e0b5985-74af-4c57-963c-b91a9af6fecb</a:t>
            </a:r>
            <a:endParaRPr lang="el-GR" dirty="0">
              <a:hlinkClick r:id="rId2"/>
            </a:endParaRPr>
          </a:p>
          <a:p>
            <a:r>
              <a:rPr lang="it-IT" dirty="0">
                <a:hlinkClick r:id="rId2"/>
              </a:rPr>
              <a:t>https://assets.kpmg/content/dam/kpmg/pdf/2014/02/KPMG-PALS-9-Project-risk-management.pdf</a:t>
            </a:r>
            <a:endParaRPr lang="el-GR" dirty="0"/>
          </a:p>
          <a:p>
            <a:pPr marL="109728" indent="0">
              <a:buNone/>
            </a:pP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CC4AA-42D4-4BFE-AA1F-3C29597F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A31CB-B797-4DB8-80D5-7C10A6E9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2B6D1-3869-458F-9392-A95669E7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7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047C-926E-4F89-AE0C-92A14239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94" y="1696278"/>
            <a:ext cx="8654143" cy="2912010"/>
          </a:xfrm>
        </p:spPr>
        <p:txBody>
          <a:bodyPr/>
          <a:lstStyle/>
          <a:p>
            <a:pPr algn="ctr"/>
            <a:r>
              <a:rPr lang="el-GR" dirty="0"/>
              <a:t>Ευχαριστώ για την προσοχή σας!!</a:t>
            </a:r>
            <a:br>
              <a:rPr lang="el-GR" dirty="0"/>
            </a:br>
            <a:br>
              <a:rPr lang="el-GR" dirty="0"/>
            </a:br>
            <a:r>
              <a:rPr lang="el-GR" dirty="0"/>
              <a:t>Ερωτήσεις??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B7CBB-568D-4911-8089-3641178C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197AE-336B-4499-9F81-9C262B74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E9BD4-B2BC-41EA-9B70-2ACC3F26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72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66363AA4-7D8F-4DA1-AD8F-78090CD690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88558" y="2124165"/>
            <a:ext cx="1609818" cy="47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ΕΚΔΔΑ – Εθνικό Κέντρο Δημόσιας Διοίκησης και Αυτοδιοίκησης">
            <a:extLst>
              <a:ext uri="{FF2B5EF4-FFF2-40B4-BE49-F238E27FC236}">
                <a16:creationId xmlns:a16="http://schemas.microsoft.com/office/drawing/2014/main" id="{64F077EF-F703-4316-BFEF-40836B27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70" y="3183046"/>
            <a:ext cx="2219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2119312"/>
          </a:xfrm>
        </p:spPr>
        <p:txBody>
          <a:bodyPr anchor="t">
            <a:normAutofit/>
          </a:bodyPr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669A4-CD50-4E0A-9E01-DE77FBB35891}"/>
              </a:ext>
            </a:extLst>
          </p:cNvPr>
          <p:cNvSpPr txBox="1"/>
          <p:nvPr/>
        </p:nvSpPr>
        <p:spPr>
          <a:xfrm>
            <a:off x="865716" y="1726153"/>
            <a:ext cx="10126134" cy="20186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4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Εισαγωγή στη διαχείριση κινδύνου σε ένα έργο</a:t>
            </a:r>
            <a:endParaRPr lang="el-GR" sz="4400" b="1" dirty="0">
              <a:ln w="12700">
                <a:solidFill>
                  <a:srgbClr val="629DD1">
                    <a:shade val="90000"/>
                    <a:satMod val="150000"/>
                  </a:srgbClr>
                </a:solidFill>
              </a:ln>
              <a:solidFill>
                <a:schemeClr val="accent2"/>
              </a:solidFill>
              <a:latin typeface="+mj-lt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2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666642"/>
            <a:ext cx="10972800" cy="1066800"/>
          </a:xfrm>
        </p:spPr>
        <p:txBody>
          <a:bodyPr/>
          <a:lstStyle/>
          <a:p>
            <a:pPr algn="ctr"/>
            <a:r>
              <a:rPr lang="el-GR" dirty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66246"/>
            <a:ext cx="10972800" cy="4325112"/>
          </a:xfrm>
        </p:spPr>
        <p:txBody>
          <a:bodyPr vert="horz" lIns="91440" tIns="45720" rIns="91440" bIns="45720" anchor="t">
            <a:normAutofit/>
          </a:bodyPr>
          <a:lstStyle/>
          <a:p>
            <a:pPr marL="62357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600" dirty="0"/>
              <a:t>Η έννοια της αβεβαιότητας σε ένα έργο.</a:t>
            </a:r>
            <a:endParaRPr lang="en-US" dirty="0"/>
          </a:p>
          <a:p>
            <a:pPr marL="623570" indent="-514350">
              <a:lnSpc>
                <a:spcPct val="150000"/>
              </a:lnSpc>
              <a:buClr>
                <a:srgbClr val="1F5FA0"/>
              </a:buClr>
              <a:buAutoNum type="arabicPeriod"/>
            </a:pPr>
            <a:r>
              <a:rPr lang="el-GR" sz="2600" dirty="0"/>
              <a:t>Πλαίσιο αντιμετώπισης της αβεβαιότητας σε ένα έργο.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7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184C-D1A0-40C1-848B-DC199EB0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pPr algn="ctr"/>
            <a:r>
              <a:rPr lang="el-GR" dirty="0"/>
              <a:t>Η έννοια του κινδύνου σε ένα έργο</a:t>
            </a:r>
            <a:endParaRPr lang="el-GR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C751-C2E6-4FF9-8419-64CE8712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1449"/>
            <a:ext cx="8463776" cy="4176429"/>
          </a:xfrm>
        </p:spPr>
        <p:txBody>
          <a:bodyPr vert="horz" lIns="91440" tIns="45720" rIns="91440" bIns="45720" anchor="t">
            <a:normAutofit/>
          </a:bodyPr>
          <a:lstStyle/>
          <a:p>
            <a:pPr marL="567055" indent="-457200">
              <a:buClr>
                <a:srgbClr val="1F5FA0"/>
              </a:buClr>
            </a:pPr>
            <a:r>
              <a:rPr lang="el-GR" dirty="0">
                <a:ea typeface="+mn-lt"/>
                <a:cs typeface="+mn-lt"/>
              </a:rPr>
              <a:t>Σύμφωνα με την Ένωση Διαχείρισης Έργων (PMA) κάθε έργο είναι μοναδικό και, συνεπώς, η διαχείριση του κινδύνου σε κάθε έργο διαφέρει.</a:t>
            </a:r>
          </a:p>
          <a:p>
            <a:pPr marL="567055" indent="-457200">
              <a:buClr>
                <a:srgbClr val="1F5FA0"/>
              </a:buClr>
            </a:pPr>
            <a:r>
              <a:rPr lang="el-GR" dirty="0">
                <a:ea typeface="+mn-lt"/>
                <a:cs typeface="+mn-lt"/>
              </a:rPr>
              <a:t>Οι κίνδυνοι που αντιμετωπίζουμε σε ένα έργο οφείλονται στην αβεβαιότητα που υποκρύπτεται στις εκτιμήσεις αλλά και στις παραδοχές που αφορούν την εκτέλεση του έργου (κόστος, χρονική διάρκεια </a:t>
            </a:r>
            <a:r>
              <a:rPr lang="el-GR" dirty="0" err="1">
                <a:ea typeface="+mn-lt"/>
                <a:cs typeface="+mn-lt"/>
              </a:rPr>
              <a:t>κλπ</a:t>
            </a:r>
            <a:r>
              <a:rPr lang="el-GR" dirty="0">
                <a:ea typeface="+mn-lt"/>
                <a:cs typeface="+mn-lt"/>
              </a:rPr>
              <a:t>).</a:t>
            </a: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endParaRPr lang="el-GR" dirty="0">
              <a:cs typeface="Calibri"/>
            </a:endParaRP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endParaRPr lang="el-GR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FD11-E2C8-4791-BEAB-3E12E7D5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B16A-BF55-4034-8FE8-7D328CF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8AE2-89AA-48C2-8B85-A945B0F0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4</a:t>
            </a:fld>
            <a:endParaRPr lang="el-GR"/>
          </a:p>
        </p:txBody>
      </p:sp>
      <p:pic>
        <p:nvPicPr>
          <p:cNvPr id="7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0BD40EB-4267-4417-9537-466AAB42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770" y="2494853"/>
            <a:ext cx="2293898" cy="18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184C-D1A0-40C1-848B-DC199EB0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</a:bodyPr>
          <a:lstStyle/>
          <a:p>
            <a:pPr algn="ctr"/>
            <a:r>
              <a:rPr lang="el-GR" dirty="0"/>
              <a:t>Το πλαίσιο αντιμετώπισης του κινδύνου σε ένα έργο</a:t>
            </a:r>
            <a:endParaRPr lang="el-GR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C751-C2E6-4FF9-8419-64CE8712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91449"/>
            <a:ext cx="10972800" cy="4176429"/>
          </a:xfrm>
        </p:spPr>
        <p:txBody>
          <a:bodyPr vert="horz" lIns="91440" tIns="45720" rIns="91440" bIns="45720" anchor="t">
            <a:normAutofit/>
          </a:bodyPr>
          <a:lstStyle/>
          <a:p>
            <a:pPr marL="109855" indent="0">
              <a:buClr>
                <a:srgbClr val="1F5FA0"/>
              </a:buClr>
              <a:buNone/>
            </a:pPr>
            <a:r>
              <a:rPr lang="el-GR" dirty="0">
                <a:ea typeface="+mn-lt"/>
                <a:cs typeface="+mn-lt"/>
              </a:rPr>
              <a:t>Γενικά, μπορεί κανείς να υιοθετήσει ένα απλό πλαίσιο ανάλυσης κινδύνου το οποίο αφορά τα παρακάτω:</a:t>
            </a:r>
          </a:p>
          <a:p>
            <a:pPr marL="624205" indent="-514350">
              <a:buAutoNum type="arabicPeriod"/>
            </a:pPr>
            <a:r>
              <a:rPr lang="el-GR" dirty="0">
                <a:ea typeface="+mn-lt"/>
                <a:cs typeface="+mn-lt"/>
              </a:rPr>
              <a:t>Προσδιορισμός των κινδύνων.</a:t>
            </a:r>
          </a:p>
          <a:p>
            <a:pPr marL="624205" indent="-514350">
              <a:buAutoNum type="arabicPeriod"/>
            </a:pPr>
            <a:r>
              <a:rPr lang="el-GR" dirty="0">
                <a:ea typeface="+mn-lt"/>
                <a:cs typeface="+mn-lt"/>
              </a:rPr>
              <a:t>Ανάλυση των κινδύνων.</a:t>
            </a:r>
          </a:p>
          <a:p>
            <a:pPr marL="624205" indent="-514350">
              <a:buAutoNum type="arabicPeriod"/>
            </a:pPr>
            <a:r>
              <a:rPr lang="el-GR" dirty="0">
                <a:ea typeface="+mn-lt"/>
                <a:cs typeface="+mn-lt"/>
              </a:rPr>
              <a:t>Υπολογισμός της έντασης των κινδύνων.</a:t>
            </a:r>
          </a:p>
          <a:p>
            <a:pPr marL="109855" indent="0">
              <a:buClr>
                <a:srgbClr val="1F5FA0"/>
              </a:buClr>
              <a:buNone/>
            </a:pPr>
            <a:r>
              <a:rPr lang="el-GR" dirty="0">
                <a:ea typeface="+mn-lt"/>
                <a:cs typeface="+mn-lt"/>
              </a:rPr>
              <a:t>Οι διαδικασίες αυτές πραγματοποιούνται συνεχώς.</a:t>
            </a: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endParaRPr lang="el-GR" dirty="0">
              <a:cs typeface="Calibri"/>
            </a:endParaRP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endParaRPr lang="el-GR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FD11-E2C8-4791-BEAB-3E12E7D5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B16A-BF55-4034-8FE8-7D328CF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8AE2-89AA-48C2-8B85-A945B0F0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07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184C-D1A0-40C1-848B-DC199EB0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pPr marL="109855" algn="ctr"/>
            <a:r>
              <a:rPr lang="el-GR" dirty="0">
                <a:ea typeface="+mn-lt"/>
                <a:cs typeface="+mn-lt"/>
              </a:rPr>
              <a:t>Φάση σχεδιασμού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C751-C2E6-4FF9-8419-64CE8712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1449"/>
            <a:ext cx="10898294" cy="4176429"/>
          </a:xfrm>
        </p:spPr>
        <p:txBody>
          <a:bodyPr vert="horz" lIns="91440" tIns="45720" rIns="91440" bIns="45720" anchor="t">
            <a:normAutofit/>
          </a:bodyPr>
          <a:lstStyle/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r>
              <a:rPr lang="el-GR" dirty="0"/>
              <a:t>Στη φάση αυτή προσδιορίζονται τα παρακάτω:</a:t>
            </a:r>
          </a:p>
          <a:p>
            <a:pPr marL="914400" lvl="1" indent="-457200">
              <a:buClr>
                <a:srgbClr val="629DD1">
                  <a:lumMod val="75000"/>
                </a:srgbClr>
              </a:buClr>
            </a:pPr>
            <a:r>
              <a:rPr lang="el-GR" dirty="0"/>
              <a:t>Περίοδοι επανελέγχου.</a:t>
            </a:r>
          </a:p>
          <a:p>
            <a:pPr marL="914400" lvl="1" indent="-457200">
              <a:buClr>
                <a:srgbClr val="629DD1">
                  <a:lumMod val="75000"/>
                </a:srgbClr>
              </a:buClr>
            </a:pPr>
            <a:r>
              <a:rPr lang="el-GR" dirty="0"/>
              <a:t>Μέθοδοι μέτρησης.</a:t>
            </a:r>
          </a:p>
          <a:p>
            <a:pPr marL="914400" lvl="1" indent="-457200">
              <a:buClr>
                <a:srgbClr val="629DD1">
                  <a:lumMod val="75000"/>
                </a:srgbClr>
              </a:buClr>
            </a:pPr>
            <a:r>
              <a:rPr lang="el-GR" dirty="0"/>
              <a:t>Ρόλοι εμπλεκομένων.</a:t>
            </a: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endParaRPr lang="el-GR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FD11-E2C8-4791-BEAB-3E12E7D5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B16A-BF55-4034-8FE8-7D328CF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8AE2-89AA-48C2-8B85-A945B0F0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84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184C-D1A0-40C1-848B-DC199EB0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pPr marL="109855" algn="ctr"/>
            <a:r>
              <a:rPr lang="el-GR" dirty="0">
                <a:ea typeface="+mn-lt"/>
                <a:cs typeface="+mn-lt"/>
              </a:rPr>
              <a:t>Ανάλυση των κινδύνων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C751-C2E6-4FF9-8419-64CE8712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1449"/>
            <a:ext cx="10604500" cy="4176429"/>
          </a:xfrm>
        </p:spPr>
        <p:txBody>
          <a:bodyPr vert="horz" lIns="91440" tIns="45720" rIns="91440" bIns="45720" anchor="t">
            <a:normAutofit/>
          </a:bodyPr>
          <a:lstStyle/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endParaRPr lang="el-GR" dirty="0">
              <a:cs typeface="Calibri"/>
            </a:endParaRP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r>
              <a:rPr lang="el-GR" dirty="0">
                <a:cs typeface="Calibri"/>
              </a:rPr>
              <a:t>Η ανάλυση των κινδύνων αφορά μια επαναλαμβανόμενη διαδικασία που έχει σκοπό να προσδιορίσει:</a:t>
            </a:r>
          </a:p>
          <a:p>
            <a:pPr marL="914400" lvl="1" indent="-457200">
              <a:buClr>
                <a:srgbClr val="629DD1">
                  <a:lumMod val="75000"/>
                </a:srgbClr>
              </a:buClr>
            </a:pPr>
            <a:r>
              <a:rPr lang="el-GR" dirty="0">
                <a:cs typeface="Calibri"/>
              </a:rPr>
              <a:t>Την πιθανή πηγή του κινδύνου (εσωτερική-εξωτερική), (ελέγξιμη – μη ελέγξιμη) κλπ.</a:t>
            </a:r>
          </a:p>
          <a:p>
            <a:pPr marL="914400" lvl="1" indent="-457200">
              <a:buClr>
                <a:srgbClr val="629DD1">
                  <a:lumMod val="75000"/>
                </a:srgbClr>
              </a:buClr>
            </a:pPr>
            <a:r>
              <a:rPr lang="el-GR" dirty="0">
                <a:cs typeface="Calibri"/>
              </a:rPr>
              <a:t>Τις επιπτώσεις (χρονικές, οικονομικές, ποιοτικές </a:t>
            </a:r>
            <a:r>
              <a:rPr lang="el-GR" dirty="0" err="1">
                <a:cs typeface="Calibri"/>
              </a:rPr>
              <a:t>κλπ</a:t>
            </a:r>
            <a:r>
              <a:rPr lang="el-GR" dirty="0">
                <a:cs typeface="Calibri"/>
              </a:rPr>
              <a:t>)</a:t>
            </a: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r>
              <a:rPr lang="el-GR" dirty="0">
                <a:cs typeface="Calibri"/>
              </a:rPr>
              <a:t>Παράλληλα, οφείλει να τεκμηριώσει τα συμπεράσματα.</a:t>
            </a: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r>
              <a:rPr lang="el-GR" dirty="0">
                <a:cs typeface="Calibri"/>
              </a:rPr>
              <a:t>Διακρίνεται σε ποιοτική και ποσοτική ανάλυση.</a:t>
            </a:r>
          </a:p>
          <a:p>
            <a:pPr marL="457200" lvl="1" indent="0">
              <a:buClr>
                <a:srgbClr val="629DD1">
                  <a:lumMod val="75000"/>
                </a:srgbClr>
              </a:buClr>
              <a:buNone/>
            </a:pPr>
            <a:endParaRPr lang="el-GR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FD11-E2C8-4791-BEAB-3E12E7D5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B16A-BF55-4034-8FE8-7D328CF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8AE2-89AA-48C2-8B85-A945B0F0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13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8D72-ED9D-4F75-9F05-98AF4A1E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pPr algn="ctr"/>
            <a:r>
              <a:rPr lang="el-GR" dirty="0"/>
              <a:t>Παραδείγματα κινδύνων</a:t>
            </a:r>
            <a:endParaRPr lang="el-GR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7E806-CC74-4CE3-A0C4-5D24A5517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567055" indent="-457200">
              <a:buAutoNum type="arabicPeriod"/>
            </a:pPr>
            <a:r>
              <a:rPr lang="el-GR" sz="2400" dirty="0">
                <a:ea typeface="+mn-lt"/>
                <a:cs typeface="+mn-lt"/>
              </a:rPr>
              <a:t>Εξωτερικοί μη προβλέψιμοι κίνδυνοι και μη ελέγξιμοι:</a:t>
            </a:r>
          </a:p>
          <a:p>
            <a:pPr marL="859663" lvl="1" indent="-457200">
              <a:buFont typeface="+mj-lt"/>
              <a:buAutoNum type="alphaLcPeriod"/>
            </a:pPr>
            <a:r>
              <a:rPr lang="el-GR" sz="2200" dirty="0">
                <a:ea typeface="+mn-lt"/>
                <a:cs typeface="+mn-lt"/>
              </a:rPr>
              <a:t>Κακόβουλες ενέργειες.</a:t>
            </a:r>
          </a:p>
          <a:p>
            <a:pPr marL="859663" lvl="1" indent="-457200">
              <a:buFont typeface="+mj-lt"/>
              <a:buAutoNum type="alphaLcPeriod"/>
            </a:pPr>
            <a:r>
              <a:rPr lang="el-GR" sz="2200" dirty="0">
                <a:ea typeface="+mn-lt"/>
                <a:cs typeface="+mn-lt"/>
              </a:rPr>
              <a:t>Φυσικές καταστροφές.</a:t>
            </a:r>
          </a:p>
          <a:p>
            <a:pPr marL="567055" indent="-457200">
              <a:buFont typeface="+mj-lt"/>
              <a:buAutoNum type="arabicPeriod"/>
            </a:pPr>
            <a:r>
              <a:rPr lang="el-GR" sz="2400" dirty="0">
                <a:ea typeface="+mn-lt"/>
                <a:cs typeface="+mn-lt"/>
              </a:rPr>
              <a:t>Εξωτερικοί μη προβλέψιμοι ελέγξιμοι.</a:t>
            </a:r>
          </a:p>
          <a:p>
            <a:pPr marL="859663" lvl="1" indent="-457200">
              <a:buFont typeface="+mj-lt"/>
              <a:buAutoNum type="alphaLcPeriod"/>
            </a:pPr>
            <a:r>
              <a:rPr lang="el-GR" sz="2200" dirty="0">
                <a:ea typeface="+mn-lt"/>
                <a:cs typeface="+mn-lt"/>
              </a:rPr>
              <a:t>Περιβαλλοντικοί.</a:t>
            </a:r>
          </a:p>
          <a:p>
            <a:pPr marL="859663" lvl="1" indent="-457200">
              <a:buFont typeface="+mj-lt"/>
              <a:buAutoNum type="alphaLcPeriod"/>
            </a:pPr>
            <a:r>
              <a:rPr lang="el-GR" sz="2200" dirty="0">
                <a:ea typeface="+mn-lt"/>
                <a:cs typeface="+mn-lt"/>
              </a:rPr>
              <a:t>Οικονομικοί.</a:t>
            </a:r>
          </a:p>
          <a:p>
            <a:pPr marL="567055" indent="-457200">
              <a:buFont typeface="+mj-lt"/>
              <a:buAutoNum type="arabicPeriod"/>
            </a:pPr>
            <a:r>
              <a:rPr lang="el-GR" sz="2400" dirty="0">
                <a:ea typeface="+mn-lt"/>
                <a:cs typeface="+mn-lt"/>
              </a:rPr>
              <a:t>Εσωτερικοί ελέγξιμοι.</a:t>
            </a:r>
          </a:p>
          <a:p>
            <a:pPr marL="859663" lvl="1" indent="-457200">
              <a:buFont typeface="+mj-lt"/>
              <a:buAutoNum type="alphaLcPeriod"/>
            </a:pPr>
            <a:r>
              <a:rPr lang="el-GR" sz="2200" dirty="0">
                <a:ea typeface="+mn-lt"/>
                <a:cs typeface="+mn-lt"/>
              </a:rPr>
              <a:t>Κόστους.</a:t>
            </a:r>
          </a:p>
          <a:p>
            <a:pPr marL="859663" lvl="1" indent="-457200">
              <a:buFont typeface="+mj-lt"/>
              <a:buAutoNum type="alphaLcPeriod"/>
            </a:pPr>
            <a:r>
              <a:rPr lang="el-GR" sz="2200" dirty="0" err="1">
                <a:ea typeface="+mn-lt"/>
                <a:cs typeface="+mn-lt"/>
              </a:rPr>
              <a:t>Χρηματοροών</a:t>
            </a:r>
            <a:r>
              <a:rPr lang="el-GR" sz="2200" dirty="0">
                <a:ea typeface="+mn-lt"/>
                <a:cs typeface="+mn-lt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DEE1-BDF0-4F0E-AF22-147D6E69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9C192-190B-418C-B11F-48311464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75AA3-FADE-4792-8A03-792C1659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4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8D72-ED9D-4F75-9F05-98AF4A1E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pPr algn="ctr"/>
            <a:r>
              <a:rPr lang="el-GR" dirty="0"/>
              <a:t>Μέθοδοι ανίχνευσης κινδύνων</a:t>
            </a:r>
            <a:endParaRPr lang="el-GR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7E806-CC74-4CE3-A0C4-5D24A5517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567055" indent="-457200">
              <a:buAutoNum type="arabicPeriod"/>
            </a:pPr>
            <a:r>
              <a:rPr lang="el-GR" sz="2400" dirty="0">
                <a:ea typeface="+mn-lt"/>
                <a:cs typeface="+mn-lt"/>
              </a:rPr>
              <a:t>Αξιοποίηση γνώσης από παλαιότερα έργα που ήταν συναφή με το υπάρχον.</a:t>
            </a:r>
          </a:p>
          <a:p>
            <a:pPr marL="567055" indent="-457200">
              <a:buAutoNum type="arabicPeriod"/>
            </a:pPr>
            <a:r>
              <a:rPr lang="el-GR" sz="2400" dirty="0">
                <a:ea typeface="+mn-lt"/>
                <a:cs typeface="+mn-lt"/>
              </a:rPr>
              <a:t>Συνεντεύξεις δομημένες από ειδικούς.</a:t>
            </a:r>
          </a:p>
          <a:p>
            <a:pPr marL="567055" indent="-457200">
              <a:buAutoNum type="arabicPeriod"/>
            </a:pPr>
            <a:r>
              <a:rPr lang="el-GR" sz="2400" dirty="0">
                <a:ea typeface="+mn-lt"/>
                <a:cs typeface="+mn-lt"/>
              </a:rPr>
              <a:t>Ανταλλαγή απόψεων με τους εμπλεκόμενους.</a:t>
            </a:r>
          </a:p>
          <a:p>
            <a:pPr marL="567055" indent="-457200">
              <a:buAutoNum type="arabicPeriod"/>
            </a:pPr>
            <a:r>
              <a:rPr lang="el-GR" sz="2400" dirty="0">
                <a:ea typeface="+mn-lt"/>
                <a:cs typeface="+mn-lt"/>
              </a:rPr>
              <a:t>Αξιοποίηση ερωτηματολογίων.</a:t>
            </a:r>
          </a:p>
          <a:p>
            <a:pPr marL="567055" indent="-457200">
              <a:buAutoNum type="arabicPeriod"/>
            </a:pPr>
            <a:r>
              <a:rPr lang="el-GR" sz="2400" dirty="0">
                <a:ea typeface="+mn-lt"/>
                <a:cs typeface="+mn-lt"/>
              </a:rPr>
              <a:t>Επικοινωνία και παροχή συμβουλευτικής.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DEE1-BDF0-4F0E-AF22-147D6E69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87FCA-BA0C-4B2E-BA85-711C290FB8BB}" type="datetime1">
              <a:rPr lang="el-GR" smtClean="0"/>
              <a:pPr/>
              <a:t>24/5/2021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9C192-190B-418C-B11F-48311464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Δρ. Ηλίας Μαραγκός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75AA3-FADE-4792-8A03-792C1659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239-0701-4772-AB4B-B817C8B72398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29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370211CEBF547AF4A7EBB1DBE19B1" ma:contentTypeVersion="7" ma:contentTypeDescription="Create a new document." ma:contentTypeScope="" ma:versionID="a947b94655df56eba266f5db1ebe0794">
  <xsd:schema xmlns:xsd="http://www.w3.org/2001/XMLSchema" xmlns:xs="http://www.w3.org/2001/XMLSchema" xmlns:p="http://schemas.microsoft.com/office/2006/metadata/properties" xmlns:ns3="5dd9b193-bf23-4bca-9ca0-ceee610a36a0" xmlns:ns4="47c62348-b9d4-4cb6-85e8-4d7f45535ae6" targetNamespace="http://schemas.microsoft.com/office/2006/metadata/properties" ma:root="true" ma:fieldsID="4ee5ffc3f411b3647e139009055c1e04" ns3:_="" ns4:_="">
    <xsd:import namespace="5dd9b193-bf23-4bca-9ca0-ceee610a36a0"/>
    <xsd:import namespace="47c62348-b9d4-4cb6-85e8-4d7f45535a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9b193-bf23-4bca-9ca0-ceee610a36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62348-b9d4-4cb6-85e8-4d7f45535a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BEE1CD-D7B7-4F60-847A-54F9039651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AFA960-F8E5-4DBE-BB0F-11D4F6E85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d9b193-bf23-4bca-9ca0-ceee610a36a0"/>
    <ds:schemaRef ds:uri="47c62348-b9d4-4cb6-85e8-4d7f45535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F98801-C8DA-4B47-A86B-9570A58D7D8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5dd9b193-bf23-4bca-9ca0-ceee610a36a0"/>
    <ds:schemaRef ds:uri="47c62348-b9d4-4cb6-85e8-4d7f45535ae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630</Words>
  <Application>Microsoft Office PowerPoint</Application>
  <PresentationFormat>Ευρεία οθόνη</PresentationFormat>
  <Paragraphs>112</Paragraphs>
  <Slides>15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Wingdings 2</vt:lpstr>
      <vt:lpstr>Training presentation</vt:lpstr>
      <vt:lpstr>Διαχείριση κινδύνου σε ένα Έργο</vt:lpstr>
      <vt:lpstr>Παρουσίαση του PowerPoint</vt:lpstr>
      <vt:lpstr>Περιεχόμενα</vt:lpstr>
      <vt:lpstr>Η έννοια του κινδύνου σε ένα έργο</vt:lpstr>
      <vt:lpstr>Το πλαίσιο αντιμετώπισης του κινδύνου σε ένα έργο</vt:lpstr>
      <vt:lpstr>Φάση σχεδιασμού</vt:lpstr>
      <vt:lpstr>Ανάλυση των κινδύνων</vt:lpstr>
      <vt:lpstr>Παραδείγματα κινδύνων</vt:lpstr>
      <vt:lpstr>Μέθοδοι ανίχνευσης κινδύνων</vt:lpstr>
      <vt:lpstr>Ποιοτική ανάλυση-Χαρακτηριστικά κινδύνου</vt:lpstr>
      <vt:lpstr>Ποσοτική ανάλυση κινδύνου</vt:lpstr>
      <vt:lpstr>Τεχνικές αντίδρασης</vt:lpstr>
      <vt:lpstr>Χρήσιμες συνδέσεις</vt:lpstr>
      <vt:lpstr>Ευχαριστώ για την προσοχή σας!!  Ερωτήσεις??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Ηλεκτρονική Διακυβέρνηση και Ψηφιακός Μετασχηματισμός</dc:title>
  <dc:creator>Ηλίας  Μαραγκός</dc:creator>
  <cp:lastModifiedBy>Elias Maragos</cp:lastModifiedBy>
  <cp:revision>231</cp:revision>
  <dcterms:created xsi:type="dcterms:W3CDTF">2021-01-13T17:02:14Z</dcterms:created>
  <dcterms:modified xsi:type="dcterms:W3CDTF">2021-05-24T08:52:23Z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0x010100B36370211CEBF547AF4A7EBB1DBE19B1</vt:lpwstr>
  </property>
</Properties>
</file>