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8"/>
  </p:notesMasterIdLst>
  <p:handoutMasterIdLst>
    <p:handoutMasterId r:id="rId29"/>
  </p:handoutMasterIdLst>
  <p:sldIdLst>
    <p:sldId id="364" r:id="rId2"/>
    <p:sldId id="261" r:id="rId3"/>
    <p:sldId id="269" r:id="rId4"/>
    <p:sldId id="306" r:id="rId5"/>
    <p:sldId id="365" r:id="rId6"/>
    <p:sldId id="366" r:id="rId7"/>
    <p:sldId id="367" r:id="rId8"/>
    <p:sldId id="368" r:id="rId9"/>
    <p:sldId id="375" r:id="rId10"/>
    <p:sldId id="376" r:id="rId11"/>
    <p:sldId id="377" r:id="rId12"/>
    <p:sldId id="378" r:id="rId13"/>
    <p:sldId id="379" r:id="rId14"/>
    <p:sldId id="381" r:id="rId15"/>
    <p:sldId id="370" r:id="rId16"/>
    <p:sldId id="369" r:id="rId17"/>
    <p:sldId id="371" r:id="rId18"/>
    <p:sldId id="372" r:id="rId19"/>
    <p:sldId id="373" r:id="rId20"/>
    <p:sldId id="374" r:id="rId21"/>
    <p:sldId id="380" r:id="rId22"/>
    <p:sldId id="382" r:id="rId23"/>
    <p:sldId id="383" r:id="rId24"/>
    <p:sldId id="384" r:id="rId25"/>
    <p:sldId id="385" r:id="rId26"/>
    <p:sldId id="386" r:id="rId27"/>
  </p:sldIdLst>
  <p:sldSz cx="9144000" cy="6858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22" autoAdjust="0"/>
  </p:normalViewPr>
  <p:slideViewPr>
    <p:cSldViewPr>
      <p:cViewPr varScale="1">
        <p:scale>
          <a:sx n="69" d="100"/>
          <a:sy n="69" d="100"/>
        </p:scale>
        <p:origin x="-1182" y="-12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0D8116A-E0F1-4D74-94DF-806AC62D1211}" type="datetimeFigureOut">
              <a:rPr lang="el-GR" smtClean="0"/>
              <a:pPr/>
              <a:t>26/6/2021</a:t>
            </a:fld>
            <a:endParaRPr lang="el-GR"/>
          </a:p>
        </p:txBody>
      </p:sp>
      <p:sp>
        <p:nvSpPr>
          <p:cNvPr id="4" name="Θέση υποσέλιδου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B1C0F4C5-6B2E-4B5F-8EA7-70742D761F55}" type="slidenum">
              <a:rPr lang="el-GR" smtClean="0"/>
              <a:pPr/>
              <a:t>‹#›</a:t>
            </a:fld>
            <a:endParaRPr lang="el-GR"/>
          </a:p>
        </p:txBody>
      </p:sp>
    </p:spTree>
    <p:extLst>
      <p:ext uri="{BB962C8B-B14F-4D97-AF65-F5344CB8AC3E}">
        <p14:creationId xmlns:p14="http://schemas.microsoft.com/office/powerpoint/2010/main" xmlns="" val="562447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0F717AE-F286-4873-B10E-88044B6AE756}" type="datetimeFigureOut">
              <a:rPr lang="el-GR" smtClean="0"/>
              <a:pPr/>
              <a:t>26/6/2021</a:t>
            </a:fld>
            <a:endParaRPr lang="el-GR"/>
          </a:p>
        </p:txBody>
      </p:sp>
      <p:sp>
        <p:nvSpPr>
          <p:cNvPr id="4" name="Θέση εικόνας διαφάνειας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F7AEB21-F895-406B-AFBC-13249A87F2D0}" type="slidenum">
              <a:rPr lang="el-GR" smtClean="0"/>
              <a:pPr/>
              <a:t>‹#›</a:t>
            </a:fld>
            <a:endParaRPr lang="el-GR"/>
          </a:p>
        </p:txBody>
      </p:sp>
    </p:spTree>
    <p:extLst>
      <p:ext uri="{BB962C8B-B14F-4D97-AF65-F5344CB8AC3E}">
        <p14:creationId xmlns:p14="http://schemas.microsoft.com/office/powerpoint/2010/main" xmlns="" val="157359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Διαφάνεια τίτλου">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el-GR" b="1" cap="small" baseline="0">
                <a:solidFill>
                  <a:srgbClr val="003300"/>
                </a:solidFill>
              </a:defRPr>
            </a:lvl1pPr>
          </a:lstStyle>
          <a:p>
            <a:r>
              <a:rPr kumimoji="0" lang="el-GR"/>
              <a:t>Κάντε κλικ για επεξεργασία του στυλ του τίτλου</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el-GR" sz="2000" b="0">
                <a:solidFill>
                  <a:schemeClr val="tx1"/>
                </a:solidFill>
                <a:latin typeface="Georgia" pitchFamily="18" charset="0"/>
              </a:defRPr>
            </a:lvl1pPr>
            <a:lvl2pPr marL="457200" indent="0" algn="ctr" eaLnBrk="1" latinLnBrk="0" hangingPunct="1">
              <a:buNone/>
              <a:defRPr kumimoji="0" lang="el-GR">
                <a:solidFill>
                  <a:schemeClr val="tx1">
                    <a:tint val="75000"/>
                  </a:schemeClr>
                </a:solidFill>
              </a:defRPr>
            </a:lvl2pPr>
            <a:lvl3pPr marL="914400" indent="0" algn="ctr" eaLnBrk="1" latinLnBrk="0" hangingPunct="1">
              <a:buNone/>
              <a:defRPr kumimoji="0" lang="el-GR">
                <a:solidFill>
                  <a:schemeClr val="tx1">
                    <a:tint val="75000"/>
                  </a:schemeClr>
                </a:solidFill>
              </a:defRPr>
            </a:lvl3pPr>
            <a:lvl4pPr marL="1371600" indent="0" algn="ctr" eaLnBrk="1" latinLnBrk="0" hangingPunct="1">
              <a:buNone/>
              <a:defRPr kumimoji="0" lang="el-GR">
                <a:solidFill>
                  <a:schemeClr val="tx1">
                    <a:tint val="75000"/>
                  </a:schemeClr>
                </a:solidFill>
              </a:defRPr>
            </a:lvl4pPr>
            <a:lvl5pPr marL="1828800" indent="0" algn="ctr" eaLnBrk="1" latinLnBrk="0" hangingPunct="1">
              <a:buNone/>
              <a:defRPr kumimoji="0" lang="el-GR">
                <a:solidFill>
                  <a:schemeClr val="tx1">
                    <a:tint val="75000"/>
                  </a:schemeClr>
                </a:solidFill>
              </a:defRPr>
            </a:lvl5pPr>
            <a:lvl6pPr marL="2286000" indent="0" algn="ctr" eaLnBrk="1" latinLnBrk="0" hangingPunct="1">
              <a:buNone/>
              <a:defRPr kumimoji="0" lang="el-GR">
                <a:solidFill>
                  <a:schemeClr val="tx1">
                    <a:tint val="75000"/>
                  </a:schemeClr>
                </a:solidFill>
              </a:defRPr>
            </a:lvl6pPr>
            <a:lvl7pPr marL="2743200" indent="0" algn="ctr" eaLnBrk="1" latinLnBrk="0" hangingPunct="1">
              <a:buNone/>
              <a:defRPr kumimoji="0" lang="el-GR">
                <a:solidFill>
                  <a:schemeClr val="tx1">
                    <a:tint val="75000"/>
                  </a:schemeClr>
                </a:solidFill>
              </a:defRPr>
            </a:lvl7pPr>
            <a:lvl8pPr marL="3200400" indent="0" algn="ctr" eaLnBrk="1" latinLnBrk="0" hangingPunct="1">
              <a:buNone/>
              <a:defRPr kumimoji="0" lang="el-GR">
                <a:solidFill>
                  <a:schemeClr val="tx1">
                    <a:tint val="75000"/>
                  </a:schemeClr>
                </a:solidFill>
              </a:defRPr>
            </a:lvl8pPr>
            <a:lvl9pPr marL="3657600" indent="0" algn="ctr" eaLnBrk="1" latinLnBrk="0" hangingPunct="1">
              <a:buNone/>
              <a:defRPr kumimoji="0" lang="el-GR">
                <a:solidFill>
                  <a:schemeClr val="tx1">
                    <a:tint val="75000"/>
                  </a:schemeClr>
                </a:solidFill>
              </a:defRPr>
            </a:lvl9pPr>
          </a:lstStyle>
          <a:p>
            <a:pPr eaLnBrk="1" latinLnBrk="0" hangingPunct="1"/>
            <a:r>
              <a:rPr lang="el-GR"/>
              <a:t>Στυλ κύριου υπότιτλου</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xmlns=""/>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el-GR" sz="2000" baseline="0"/>
            </a:lvl1pPr>
          </a:lstStyle>
          <a:p>
            <a:r>
              <a:rPr kumimoji="0" lang="el-GR"/>
              <a:t>Λογότυπο εταιρείας</a:t>
            </a:r>
          </a:p>
        </p:txBody>
      </p:sp>
    </p:spTree>
    <p:extLst>
      <p:ext uri="{BB962C8B-B14F-4D97-AF65-F5344CB8AC3E}">
        <p14:creationId xmlns:p14="http://schemas.microsoft.com/office/powerpoint/2010/main" xmlns="" val="2202338143"/>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kumimoji="0" lang="el-GR" sz="3200" b="1" kern="1200" dirty="0">
                <a:solidFill>
                  <a:schemeClr val="tx1"/>
                </a:solidFill>
                <a:latin typeface="+mj-lt"/>
                <a:ea typeface="+mj-ea"/>
                <a:cs typeface="+mj-cs"/>
              </a:defRPr>
            </a:lvl1pPr>
          </a:lstStyle>
          <a:p>
            <a:pPr eaLnBrk="1" latinLnBrk="0" hangingPunct="1"/>
            <a:r>
              <a:rPr lang="el-GR" dirty="0"/>
              <a:t>Στυλ κύριου τίτλου</a:t>
            </a:r>
            <a:endParaRPr dirty="0"/>
          </a:p>
        </p:txBody>
      </p:sp>
      <p:sp>
        <p:nvSpPr>
          <p:cNvPr id="3" name="Date Placeholder 2"/>
          <p:cNvSpPr>
            <a:spLocks noGrp="1"/>
          </p:cNvSpPr>
          <p:nvPr>
            <p:ph type="dt" sz="half" idx="10"/>
          </p:nvPr>
        </p:nvSpPr>
        <p:spPr/>
        <p:txBody>
          <a:bodyPr/>
          <a:lstStyle/>
          <a:p>
            <a:fld id="{0086D3A4-F782-4D7C-AEFB-4CA87819C8E8}" type="datetime1">
              <a:rPr lang="el-GR" smtClean="0">
                <a:solidFill>
                  <a:prstClr val="black">
                    <a:tint val="75000"/>
                  </a:prstClr>
                </a:solidFill>
              </a:rPr>
              <a:pPr/>
              <a:t>26/6/2021</a:t>
            </a:fld>
            <a:endParaRPr>
              <a:solidFill>
                <a:prstClr val="black">
                  <a:tint val="75000"/>
                </a:prstClr>
              </a:solidFill>
            </a:endParaRPr>
          </a:p>
        </p:txBody>
      </p:sp>
      <p:sp>
        <p:nvSpPr>
          <p:cNvPr id="4" name="Footer Placeholder 3"/>
          <p:cNvSpPr>
            <a:spLocks noGrp="1"/>
          </p:cNvSpPr>
          <p:nvPr>
            <p:ph type="ftr" sz="quarter" idx="11"/>
          </p:nvPr>
        </p:nvSpPr>
        <p:spPr/>
        <p:txBody>
          <a:bodyPr/>
          <a:lstStyle/>
          <a:p>
            <a:endParaRPr>
              <a:solidFill>
                <a:prstClr val="black">
                  <a:tint val="75000"/>
                </a:prstClr>
              </a:solidFill>
            </a:endParaRPr>
          </a:p>
        </p:txBody>
      </p:sp>
      <p:sp>
        <p:nvSpPr>
          <p:cNvPr id="5" name="Slide Number Placeholder 4"/>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513114608"/>
      </p:ext>
    </p:extLst>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496F16-8AB4-43DE-ABC5-0C0ABB9F9F6D}" type="datetime1">
              <a:rPr lang="el-GR" smtClean="0">
                <a:solidFill>
                  <a:prstClr val="black">
                    <a:tint val="75000"/>
                  </a:prstClr>
                </a:solidFill>
              </a:rPr>
              <a:pPr/>
              <a:t>26/6/2021</a:t>
            </a:fld>
            <a:endParaRPr>
              <a:solidFill>
                <a:prstClr val="black">
                  <a:tint val="75000"/>
                </a:prstClr>
              </a:solidFill>
            </a:endParaRPr>
          </a:p>
        </p:txBody>
      </p:sp>
      <p:sp>
        <p:nvSpPr>
          <p:cNvPr id="3" name="Footer Placeholder 2"/>
          <p:cNvSpPr>
            <a:spLocks noGrp="1"/>
          </p:cNvSpPr>
          <p:nvPr>
            <p:ph type="ftr" sz="quarter" idx="11"/>
          </p:nvPr>
        </p:nvSpPr>
        <p:spPr/>
        <p:txBody>
          <a:bodyPr/>
          <a:lstStyle/>
          <a:p>
            <a:endParaRPr>
              <a:solidFill>
                <a:prstClr val="black">
                  <a:tint val="75000"/>
                </a:prstClr>
              </a:solidFill>
            </a:endParaRPr>
          </a:p>
        </p:txBody>
      </p:sp>
      <p:sp>
        <p:nvSpPr>
          <p:cNvPr id="4" name="Slide Number Placeholder 3"/>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308672066"/>
      </p:ext>
    </p:extLst>
  </p:cSld>
  <p:clrMapOvr>
    <a:masterClrMapping/>
  </p:clrMapOvr>
  <p:transition spd="slow">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Μόνο φόντο">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9775345E-D9A6-4216-A0E1-DD669C2703D6}" type="datetime1">
              <a:rPr lang="el-GR" smtClean="0">
                <a:solidFill>
                  <a:prstClr val="black">
                    <a:tint val="75000"/>
                  </a:prstClr>
                </a:solidFill>
              </a:rPr>
              <a:pPr/>
              <a:t>26/6/2021</a:t>
            </a:fld>
            <a:endParaRPr>
              <a:solidFill>
                <a:prstClr val="black">
                  <a:tint val="75000"/>
                </a:prstClr>
              </a:solidFill>
            </a:endParaRPr>
          </a:p>
        </p:txBody>
      </p:sp>
      <p:sp>
        <p:nvSpPr>
          <p:cNvPr id="4" name="Footer Placeholder 4"/>
          <p:cNvSpPr>
            <a:spLocks noGrp="1"/>
          </p:cNvSpPr>
          <p:nvPr>
            <p:ph type="ftr" sz="quarter" idx="11"/>
          </p:nvPr>
        </p:nvSpPr>
        <p:spPr>
          <a:xfrm>
            <a:off x="3352800" y="6356350"/>
            <a:ext cx="2895600" cy="365125"/>
          </a:xfrm>
        </p:spPr>
        <p:txBody>
          <a:bodyPr/>
          <a:lstStyle/>
          <a:p>
            <a:endParaRPr>
              <a:solidFill>
                <a:prstClr val="black">
                  <a:tint val="75000"/>
                </a:prstClr>
              </a:solidFill>
            </a:endParaRPr>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181022288"/>
      </p:ext>
    </p:extLst>
  </p:cSld>
  <p:clrMapOvr>
    <a:masterClrMapping/>
  </p:clrMapOvr>
  <p:transition spd="slow">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883578"/>
            <a:ext cx="7543800" cy="853782"/>
          </a:xfrm>
        </p:spPr>
        <p:txBody>
          <a:bodyPr>
            <a:normAutofit/>
          </a:bodyPr>
          <a:lstStyle>
            <a:lvl1pPr>
              <a:defRPr sz="3600" b="1">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342900" indent="-342900">
              <a:buFont typeface="Wingdings" panose="05000000000000000000" pitchFamily="2" charset="2"/>
              <a:buChar char="q"/>
              <a:defRPr sz="2400"/>
            </a:lvl1pPr>
            <a:lvl2pPr marL="384048" indent="-182880">
              <a:buFont typeface="Wingdings" panose="05000000000000000000" pitchFamily="2" charset="2"/>
              <a:buChar char="§"/>
              <a:defRPr sz="2000"/>
            </a:lvl2pPr>
            <a:lvl3pPr>
              <a:defRPr sz="18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pPr/>
              <a:t>6/26/2021</a:t>
            </a:fld>
            <a:endParaRPr lang="en-US" dirty="0"/>
          </a:p>
        </p:txBody>
      </p:sp>
      <p:sp>
        <p:nvSpPr>
          <p:cNvPr id="5" name="Footer Placeholder 4"/>
          <p:cNvSpPr>
            <a:spLocks noGrp="1"/>
          </p:cNvSpPr>
          <p:nvPr>
            <p:ph type="ftr" sz="quarter" idx="11"/>
          </p:nvPr>
        </p:nvSpPr>
        <p:spPr/>
        <p:txBody>
          <a:bodyPr/>
          <a:lstStyle/>
          <a:p>
            <a:r>
              <a:rPr lang="el-GR" smtClean="0"/>
              <a:t>ΣΧΕΔΙΑΣΜΟΣ ΠΡΟΓΡΑΜΜΑΤΩΝ ΚΑΙ ΑΝΑΠΤΥΞΙΑΚΩΝ ΠΑΡΕΜΒΑΣΕΩΝ ΕΣΠΑ</a:t>
            </a:r>
            <a:endParaRPr lang="el-GR" dirty="0" smtClean="0"/>
          </a:p>
        </p:txBody>
      </p:sp>
      <p:sp>
        <p:nvSpPr>
          <p:cNvPr id="6" name="Slide Number Placeholder 5"/>
          <p:cNvSpPr>
            <a:spLocks noGrp="1"/>
          </p:cNvSpPr>
          <p:nvPr>
            <p:ph type="sldNum" sz="quarter" idx="12"/>
          </p:nvPr>
        </p:nvSpPr>
        <p:spPr/>
        <p:txBody>
          <a:bodyPr/>
          <a:lstStyle/>
          <a:p>
            <a:fld id="{BE0726A5-CBDE-409F-807F-257FA2FF2B7A}" type="slidenum">
              <a:rPr lang="en-US" smtClean="0"/>
              <a:pPr/>
              <a:t>‹#›</a:t>
            </a:fld>
            <a:endParaRPr lang="en-US"/>
          </a:p>
        </p:txBody>
      </p:sp>
    </p:spTree>
    <p:extLst>
      <p:ext uri="{BB962C8B-B14F-4D97-AF65-F5344CB8AC3E}">
        <p14:creationId xmlns:p14="http://schemas.microsoft.com/office/powerpoint/2010/main" xmlns="" val="3424467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Κεφαλίδα ενότητας">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xmlns=""/>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el-GR" sz="4000" b="1" cap="small" baseline="0">
                <a:solidFill>
                  <a:srgbClr val="003300"/>
                </a:solidFill>
              </a:defRPr>
            </a:lvl1pPr>
          </a:lstStyle>
          <a:p>
            <a:r>
              <a:rPr kumimoji="0" lang="el-GR"/>
              <a:t>Κάντε κλικ για επεξεργασία του στυλ υποδείγματος τίτλου</a:t>
            </a:r>
          </a:p>
        </p:txBody>
      </p:sp>
      <p:sp>
        <p:nvSpPr>
          <p:cNvPr id="4" name="Date Placeholder 3"/>
          <p:cNvSpPr>
            <a:spLocks noGrp="1"/>
          </p:cNvSpPr>
          <p:nvPr>
            <p:ph type="dt" sz="half" idx="10"/>
          </p:nvPr>
        </p:nvSpPr>
        <p:spPr/>
        <p:txBody>
          <a:bodyPr/>
          <a:lstStyle/>
          <a:p>
            <a:fld id="{1DD7922A-AC9F-4A09-8703-C94D337FB74B}" type="datetime1">
              <a:rPr lang="el-GR" smtClean="0">
                <a:solidFill>
                  <a:prstClr val="black">
                    <a:tint val="75000"/>
                  </a:prstClr>
                </a:solidFill>
              </a:rPr>
              <a:pPr/>
              <a:t>26/6/2021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el-GR" sz="1800"/>
            </a:lvl1pPr>
          </a:lstStyle>
          <a:p>
            <a:r>
              <a:rPr kumimoji="0" lang="el-GR"/>
              <a:t>Λογότυπο εταιρείας</a:t>
            </a:r>
          </a:p>
        </p:txBody>
      </p:sp>
    </p:spTree>
    <p:extLst>
      <p:ext uri="{BB962C8B-B14F-4D97-AF65-F5344CB8AC3E}">
        <p14:creationId xmlns:p14="http://schemas.microsoft.com/office/powerpoint/2010/main" xmlns="" val="1742219446"/>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bg>
      <p:bgPr>
        <a:blipFill dpi="0" rotWithShape="1">
          <a:blip r:embed="rId2" cstate="email">
            <a:lum/>
            <a:extLst>
              <a:ext uri="{28A0092B-C50C-407E-A947-70E740481C1C}">
                <a14:useLocalDpi xmlns:a14="http://schemas.microsoft.com/office/drawing/2010/main" xmlns=""/>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noAutofit/>
          </a:bodyPr>
          <a:lstStyle>
            <a:lvl1pPr algn="l" eaLnBrk="1" latinLnBrk="0" hangingPunct="1">
              <a:defRPr kumimoji="0" lang="el-GR" sz="3200" b="1"/>
            </a:lvl1pPr>
          </a:lstStyle>
          <a:p>
            <a:r>
              <a:rPr kumimoji="0" lang="el-GR" dirty="0"/>
              <a:t>Κάντε κλικ για επεξεργασία του στυλ υποδείγματος τίτλου</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buClr>
                <a:schemeClr val="accent5">
                  <a:lumMod val="75000"/>
                </a:schemeClr>
              </a:buClr>
              <a:defRPr kumimoji="0" lang="el-GR" sz="2800">
                <a:latin typeface="+mn-lt"/>
              </a:defRPr>
            </a:lvl1pPr>
            <a:lvl2pPr eaLnBrk="1" latinLnBrk="0" hangingPunct="1">
              <a:buClr>
                <a:srgbClr val="00B0F0"/>
              </a:buClr>
              <a:defRPr kumimoji="0" lang="el-GR" sz="2400">
                <a:latin typeface="+mn-lt"/>
              </a:defRPr>
            </a:lvl2pPr>
            <a:lvl3pPr eaLnBrk="1" latinLnBrk="0" hangingPunct="1">
              <a:defRPr kumimoji="0" lang="el-GR" sz="2000">
                <a:latin typeface="+mn-lt"/>
              </a:defRPr>
            </a:lvl3pPr>
            <a:lvl4pPr eaLnBrk="1" latinLnBrk="0" hangingPunct="1">
              <a:defRPr kumimoji="0" lang="el-GR" sz="2000">
                <a:latin typeface="+mn-lt"/>
              </a:defRPr>
            </a:lvl4pPr>
            <a:lvl5pPr eaLnBrk="1" latinLnBrk="0" hangingPunct="1">
              <a:defRPr kumimoji="0" lang="el-GR" sz="2000">
                <a:latin typeface="+mn-lt"/>
              </a:defRPr>
            </a:lvl5pPr>
          </a:lstStyle>
          <a:p>
            <a:pPr lvl="0" eaLnBrk="1" latinLnBrk="0" hangingPunct="1"/>
            <a:r>
              <a:rPr lang="el-GR" dirty="0"/>
              <a:t>Στυλ υποδείγματος κειμένου</a:t>
            </a:r>
          </a:p>
          <a:p>
            <a:pPr lvl="1" eaLnBrk="1" latinLnBrk="0" hangingPunct="1"/>
            <a:r>
              <a:rPr lang="el-GR" dirty="0"/>
              <a:t>Δεύτερου επιπέδου</a:t>
            </a:r>
          </a:p>
          <a:p>
            <a:pPr lvl="2" eaLnBrk="1" latinLnBrk="0" hangingPunct="1"/>
            <a:r>
              <a:rPr lang="el-GR" dirty="0"/>
              <a:t>Τρίτου επιπέδου</a:t>
            </a:r>
          </a:p>
          <a:p>
            <a:pPr lvl="3" eaLnBrk="1" latinLnBrk="0" hangingPunct="1"/>
            <a:r>
              <a:rPr lang="el-GR" dirty="0"/>
              <a:t>Τέταρτου επιπέδου</a:t>
            </a:r>
          </a:p>
          <a:p>
            <a:pPr lvl="4" eaLnBrk="1" latinLnBrk="0" hangingPunct="1"/>
            <a:r>
              <a:rPr lang="el-GR" dirty="0"/>
              <a:t>Πέμπτου επιπέδου</a:t>
            </a:r>
            <a:endParaRPr dirty="0"/>
          </a:p>
        </p:txBody>
      </p:sp>
      <p:sp>
        <p:nvSpPr>
          <p:cNvPr id="4" name="Date Placeholder 3"/>
          <p:cNvSpPr>
            <a:spLocks noGrp="1"/>
          </p:cNvSpPr>
          <p:nvPr>
            <p:ph type="dt" sz="half" idx="10"/>
          </p:nvPr>
        </p:nvSpPr>
        <p:spPr/>
        <p:txBody>
          <a:bodyPr/>
          <a:lstStyle/>
          <a:p>
            <a:fld id="{339AFDBA-1B91-40F9-A866-BDE26449B3E8}" type="datetime1">
              <a:rPr lang="el-GR" smtClean="0">
                <a:solidFill>
                  <a:prstClr val="black">
                    <a:tint val="75000"/>
                  </a:prstClr>
                </a:solidFill>
              </a:rPr>
              <a:pPr/>
              <a:t>26/6/2021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856057884"/>
      </p:ext>
    </p:extLst>
  </p:cSld>
  <p:clrMapOvr>
    <a:masterClrMapping/>
  </p:clrMapOvr>
  <p:transition spd="slow">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kumimoji="0" lang="el-GR" sz="3200" b="1" kern="1200" dirty="0">
                <a:solidFill>
                  <a:schemeClr val="tx1"/>
                </a:solidFill>
                <a:latin typeface="+mj-lt"/>
                <a:ea typeface="+mj-ea"/>
                <a:cs typeface="+mj-cs"/>
              </a:defRPr>
            </a:lvl1pPr>
          </a:lstStyle>
          <a:p>
            <a:pPr eaLnBrk="1" latinLnBrk="0" hangingPunct="1"/>
            <a:r>
              <a:rPr lang="el-GR" dirty="0"/>
              <a:t>Στυλ κύριου τίτλου</a:t>
            </a:r>
            <a:endParaRPr dirty="0"/>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5" name="Date Placeholder 4"/>
          <p:cNvSpPr>
            <a:spLocks noGrp="1"/>
          </p:cNvSpPr>
          <p:nvPr>
            <p:ph type="dt" sz="half" idx="10"/>
          </p:nvPr>
        </p:nvSpPr>
        <p:spPr/>
        <p:txBody>
          <a:bodyPr/>
          <a:lstStyle/>
          <a:p>
            <a:fld id="{EA28592B-2B1D-4883-9ECC-82470D581DF5}" type="datetime1">
              <a:rPr lang="el-GR" smtClean="0">
                <a:solidFill>
                  <a:prstClr val="black">
                    <a:tint val="75000"/>
                  </a:prstClr>
                </a:solidFill>
              </a:rPr>
              <a:pPr/>
              <a:t>26/6/2021</a:t>
            </a:fld>
            <a:endParaRPr>
              <a:solidFill>
                <a:prstClr val="black">
                  <a:tint val="75000"/>
                </a:prstClr>
              </a:solidFill>
            </a:endParaRPr>
          </a:p>
        </p:txBody>
      </p:sp>
      <p:sp>
        <p:nvSpPr>
          <p:cNvPr id="6" name="Footer Placeholder 5"/>
          <p:cNvSpPr>
            <a:spLocks noGrp="1"/>
          </p:cNvSpPr>
          <p:nvPr>
            <p:ph type="ftr" sz="quarter" idx="11"/>
          </p:nvPr>
        </p:nvSpPr>
        <p:spPr/>
        <p:txBody>
          <a:bodyPr/>
          <a:lstStyle/>
          <a:p>
            <a:endParaRPr>
              <a:solidFill>
                <a:prstClr val="black">
                  <a:tint val="75000"/>
                </a:prstClr>
              </a:solidFill>
            </a:endParaRPr>
          </a:p>
        </p:txBody>
      </p:sp>
      <p:sp>
        <p:nvSpPr>
          <p:cNvPr id="7" name="Slide Number Placeholder 6"/>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116889349"/>
      </p:ext>
    </p:extLst>
  </p:cSld>
  <p:clrMapOvr>
    <a:masterClrMapping/>
  </p:clrMapOvr>
  <p:transition spd="slow">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kumimoji="0" lang="el-GR" sz="3200" b="1" kern="1200" dirty="0">
                <a:solidFill>
                  <a:schemeClr val="tx1"/>
                </a:solidFill>
                <a:latin typeface="+mj-lt"/>
                <a:ea typeface="+mj-ea"/>
                <a:cs typeface="+mj-cs"/>
              </a:defRPr>
            </a:lvl1pPr>
          </a:lstStyle>
          <a:p>
            <a:pPr eaLnBrk="1" latinLnBrk="0" hangingPunct="1"/>
            <a:r>
              <a:rPr lang="el-GR" dirty="0"/>
              <a:t>Στυλ κύριου τίτλου</a:t>
            </a:r>
            <a:endParaRPr dirty="0"/>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a:t>Στυλ υποδείγματος κειμένου</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a:t>Στυλ υποδείγματος κειμένου</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7" name="Date Placeholder 6"/>
          <p:cNvSpPr>
            <a:spLocks noGrp="1"/>
          </p:cNvSpPr>
          <p:nvPr>
            <p:ph type="dt" sz="half" idx="10"/>
          </p:nvPr>
        </p:nvSpPr>
        <p:spPr/>
        <p:txBody>
          <a:bodyPr/>
          <a:lstStyle/>
          <a:p>
            <a:fld id="{2E53C86C-EF39-4AC5-9743-2668608270CC}" type="datetime1">
              <a:rPr lang="el-GR" smtClean="0">
                <a:solidFill>
                  <a:prstClr val="black">
                    <a:tint val="75000"/>
                  </a:prstClr>
                </a:solidFill>
              </a:rPr>
              <a:pPr/>
              <a:t>26/6/2021</a:t>
            </a:fld>
            <a:endParaRPr>
              <a:solidFill>
                <a:prstClr val="black">
                  <a:tint val="75000"/>
                </a:prstClr>
              </a:solidFill>
            </a:endParaRPr>
          </a:p>
        </p:txBody>
      </p:sp>
      <p:sp>
        <p:nvSpPr>
          <p:cNvPr id="8" name="Footer Placeholder 7"/>
          <p:cNvSpPr>
            <a:spLocks noGrp="1"/>
          </p:cNvSpPr>
          <p:nvPr>
            <p:ph type="ftr" sz="quarter" idx="11"/>
          </p:nvPr>
        </p:nvSpPr>
        <p:spPr/>
        <p:txBody>
          <a:bodyPr/>
          <a:lstStyle/>
          <a:p>
            <a:endParaRPr>
              <a:solidFill>
                <a:prstClr val="black">
                  <a:tint val="75000"/>
                </a:prstClr>
              </a:solidFill>
            </a:endParaRPr>
          </a:p>
        </p:txBody>
      </p:sp>
      <p:sp>
        <p:nvSpPr>
          <p:cNvPr id="9" name="Slide Number Placeholder 8"/>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417199648"/>
      </p:ext>
    </p:extLst>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el-GR" sz="2000" b="1"/>
            </a:lvl1pPr>
          </a:lstStyle>
          <a:p>
            <a:pPr eaLnBrk="1" latinLnBrk="0" hangingPunct="1"/>
            <a:r>
              <a:rPr lang="el-GR"/>
              <a:t>Στυλ κύριου τίτλου</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el-GR" sz="3200"/>
            </a:lvl1pPr>
            <a:lvl2pPr eaLnBrk="1" latinLnBrk="0" hangingPunct="1">
              <a:defRPr kumimoji="0" lang="el-GR" sz="2800"/>
            </a:lvl2pPr>
            <a:lvl3pPr eaLnBrk="1" latinLnBrk="0" hangingPunct="1">
              <a:defRPr kumimoji="0" lang="el-GR" sz="2400"/>
            </a:lvl3pPr>
            <a:lvl4pPr eaLnBrk="1" latinLnBrk="0" hangingPunct="1">
              <a:defRPr kumimoji="0" lang="el-GR" sz="2000"/>
            </a:lvl4pPr>
            <a:lvl5pPr eaLnBrk="1" latinLnBrk="0" hangingPunct="1">
              <a:defRPr kumimoji="0" lang="el-GR" sz="2000"/>
            </a:lvl5pPr>
            <a:lvl6pPr eaLnBrk="1" latinLnBrk="0" hangingPunct="1">
              <a:defRPr kumimoji="0" lang="el-GR" sz="2000"/>
            </a:lvl6pPr>
            <a:lvl7pPr eaLnBrk="1" latinLnBrk="0" hangingPunct="1">
              <a:defRPr kumimoji="0" lang="el-GR" sz="2000"/>
            </a:lvl7pPr>
            <a:lvl8pPr eaLnBrk="1" latinLnBrk="0" hangingPunct="1">
              <a:defRPr kumimoji="0" lang="el-GR" sz="2000"/>
            </a:lvl8pPr>
            <a:lvl9pPr eaLnBrk="1" latinLnBrk="0" hangingPunct="1">
              <a:defRPr kumimoji="0" lang="el-GR" sz="20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a:t>Στυλ υποδείγματος κειμένου</a:t>
            </a:r>
          </a:p>
        </p:txBody>
      </p:sp>
      <p:sp>
        <p:nvSpPr>
          <p:cNvPr id="5" name="Date Placeholder 4"/>
          <p:cNvSpPr>
            <a:spLocks noGrp="1"/>
          </p:cNvSpPr>
          <p:nvPr>
            <p:ph type="dt" sz="half" idx="10"/>
          </p:nvPr>
        </p:nvSpPr>
        <p:spPr/>
        <p:txBody>
          <a:bodyPr/>
          <a:lstStyle/>
          <a:p>
            <a:fld id="{885A5B8F-19E3-488D-9B9D-DA301604BA44}" type="datetime1">
              <a:rPr lang="el-GR" smtClean="0">
                <a:solidFill>
                  <a:prstClr val="black">
                    <a:tint val="75000"/>
                  </a:prstClr>
                </a:solidFill>
              </a:rPr>
              <a:pPr/>
              <a:t>26/6/2021</a:t>
            </a:fld>
            <a:endParaRPr>
              <a:solidFill>
                <a:prstClr val="black">
                  <a:tint val="75000"/>
                </a:prstClr>
              </a:solidFill>
            </a:endParaRPr>
          </a:p>
        </p:txBody>
      </p:sp>
      <p:sp>
        <p:nvSpPr>
          <p:cNvPr id="6" name="Footer Placeholder 5"/>
          <p:cNvSpPr>
            <a:spLocks noGrp="1"/>
          </p:cNvSpPr>
          <p:nvPr>
            <p:ph type="ftr" sz="quarter" idx="11"/>
          </p:nvPr>
        </p:nvSpPr>
        <p:spPr/>
        <p:txBody>
          <a:bodyPr/>
          <a:lstStyle/>
          <a:p>
            <a:endParaRPr>
              <a:solidFill>
                <a:prstClr val="black">
                  <a:tint val="75000"/>
                </a:prstClr>
              </a:solidFill>
            </a:endParaRPr>
          </a:p>
        </p:txBody>
      </p:sp>
      <p:sp>
        <p:nvSpPr>
          <p:cNvPr id="7" name="Slide Number Placeholder 6"/>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007585537"/>
      </p:ext>
    </p:extLst>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el-GR" sz="2000" b="1"/>
            </a:lvl1pPr>
          </a:lstStyle>
          <a:p>
            <a:pPr eaLnBrk="1" latinLnBrk="0" hangingPunct="1"/>
            <a:r>
              <a:rPr lang="el-GR"/>
              <a:t>Στυλ κύριου τίτλου</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l-GR" sz="3200"/>
            </a:lvl1pPr>
            <a:lvl2pPr marL="457200" indent="0" eaLnBrk="1" latinLnBrk="0" hangingPunct="1">
              <a:buNone/>
              <a:defRPr kumimoji="0" lang="el-GR" sz="2800"/>
            </a:lvl2pPr>
            <a:lvl3pPr marL="914400" indent="0" eaLnBrk="1" latinLnBrk="0" hangingPunct="1">
              <a:buNone/>
              <a:defRPr kumimoji="0" lang="el-GR" sz="2400"/>
            </a:lvl3pPr>
            <a:lvl4pPr marL="1371600" indent="0" eaLnBrk="1" latinLnBrk="0" hangingPunct="1">
              <a:buNone/>
              <a:defRPr kumimoji="0" lang="el-GR" sz="2000"/>
            </a:lvl4pPr>
            <a:lvl5pPr marL="1828800" indent="0" eaLnBrk="1" latinLnBrk="0" hangingPunct="1">
              <a:buNone/>
              <a:defRPr kumimoji="0" lang="el-GR" sz="2000"/>
            </a:lvl5pPr>
            <a:lvl6pPr marL="2286000" indent="0" eaLnBrk="1" latinLnBrk="0" hangingPunct="1">
              <a:buNone/>
              <a:defRPr kumimoji="0" lang="el-GR" sz="2000"/>
            </a:lvl6pPr>
            <a:lvl7pPr marL="2743200" indent="0" eaLnBrk="1" latinLnBrk="0" hangingPunct="1">
              <a:buNone/>
              <a:defRPr kumimoji="0" lang="el-GR" sz="2000"/>
            </a:lvl7pPr>
            <a:lvl8pPr marL="3200400" indent="0" eaLnBrk="1" latinLnBrk="0" hangingPunct="1">
              <a:buNone/>
              <a:defRPr kumimoji="0" lang="el-GR" sz="2000"/>
            </a:lvl8pPr>
            <a:lvl9pPr marL="3657600" indent="0" eaLnBrk="1" latinLnBrk="0" hangingPunct="1">
              <a:buNone/>
              <a:defRPr kumimoji="0" lang="el-GR" sz="2000"/>
            </a:lvl9pPr>
          </a:lstStyle>
          <a:p>
            <a:pPr eaLnBrk="1" latinLnBrk="0" hangingPunct="1"/>
            <a:r>
              <a:rPr lang="el-GR"/>
              <a:t>Κάντε κλικ στο εικονίδιο για να προσθέσετε μια εικόνα</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a:t>Στυλ υποδείγματος κειμένου</a:t>
            </a:r>
          </a:p>
        </p:txBody>
      </p:sp>
      <p:sp>
        <p:nvSpPr>
          <p:cNvPr id="5" name="Date Placeholder 4"/>
          <p:cNvSpPr>
            <a:spLocks noGrp="1"/>
          </p:cNvSpPr>
          <p:nvPr>
            <p:ph type="dt" sz="half" idx="10"/>
          </p:nvPr>
        </p:nvSpPr>
        <p:spPr/>
        <p:txBody>
          <a:bodyPr/>
          <a:lstStyle/>
          <a:p>
            <a:fld id="{573F46F2-EDED-4818-AD04-0D7A60CA3D24}" type="datetime1">
              <a:rPr lang="el-GR" smtClean="0">
                <a:solidFill>
                  <a:prstClr val="black">
                    <a:tint val="75000"/>
                  </a:prstClr>
                </a:solidFill>
              </a:rPr>
              <a:pPr/>
              <a:t>26/6/2021</a:t>
            </a:fld>
            <a:endParaRPr>
              <a:solidFill>
                <a:prstClr val="black">
                  <a:tint val="75000"/>
                </a:prstClr>
              </a:solidFill>
            </a:endParaRPr>
          </a:p>
        </p:txBody>
      </p:sp>
      <p:sp>
        <p:nvSpPr>
          <p:cNvPr id="6" name="Footer Placeholder 5"/>
          <p:cNvSpPr>
            <a:spLocks noGrp="1"/>
          </p:cNvSpPr>
          <p:nvPr>
            <p:ph type="ftr" sz="quarter" idx="11"/>
          </p:nvPr>
        </p:nvSpPr>
        <p:spPr/>
        <p:txBody>
          <a:bodyPr/>
          <a:lstStyle/>
          <a:p>
            <a:endParaRPr>
              <a:solidFill>
                <a:prstClr val="black">
                  <a:tint val="75000"/>
                </a:prstClr>
              </a:solidFill>
            </a:endParaRPr>
          </a:p>
        </p:txBody>
      </p:sp>
      <p:sp>
        <p:nvSpPr>
          <p:cNvPr id="7" name="Slide Number Placeholder 6"/>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944016866"/>
      </p:ext>
    </p:extLst>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a:t>Στυλ κύριου τίτλου</a:t>
            </a:r>
            <a:endParaRPr/>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Date Placeholder 3"/>
          <p:cNvSpPr>
            <a:spLocks noGrp="1"/>
          </p:cNvSpPr>
          <p:nvPr>
            <p:ph type="dt" sz="half" idx="10"/>
          </p:nvPr>
        </p:nvSpPr>
        <p:spPr/>
        <p:txBody>
          <a:bodyPr/>
          <a:lstStyle/>
          <a:p>
            <a:fld id="{7A4FE69D-8A95-45DD-B8BA-11531E7F1672}" type="datetime1">
              <a:rPr lang="el-GR" smtClean="0">
                <a:solidFill>
                  <a:prstClr val="black">
                    <a:tint val="75000"/>
                  </a:prstClr>
                </a:solidFill>
              </a:rPr>
              <a:pPr/>
              <a:t>26/6/2021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936047214"/>
      </p:ext>
    </p:extLst>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el-GR"/>
              <a:t>Στυλ κύριου τίτλου</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Date Placeholder 3"/>
          <p:cNvSpPr>
            <a:spLocks noGrp="1"/>
          </p:cNvSpPr>
          <p:nvPr>
            <p:ph type="dt" sz="half" idx="10"/>
          </p:nvPr>
        </p:nvSpPr>
        <p:spPr/>
        <p:txBody>
          <a:bodyPr/>
          <a:lstStyle/>
          <a:p>
            <a:fld id="{A9E0B54A-C340-41E8-80FF-EEC9582E76D1}" type="datetime1">
              <a:rPr lang="el-GR" smtClean="0">
                <a:solidFill>
                  <a:prstClr val="black">
                    <a:tint val="75000"/>
                  </a:prstClr>
                </a:solidFill>
              </a:rPr>
              <a:pPr/>
              <a:t>26/6/2021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428699052"/>
      </p:ext>
    </p:extLst>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5"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el-GR"/>
              <a:t>Στυλ κύριου τίτλου</a:t>
            </a:r>
            <a:endParaRPr kumimoji="0" lang="en-US"/>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el-GR" sz="1200">
                <a:solidFill>
                  <a:schemeClr val="tx1">
                    <a:tint val="75000"/>
                  </a:schemeClr>
                </a:solidFill>
              </a:defRPr>
            </a:lvl1pPr>
          </a:lstStyle>
          <a:p>
            <a:fld id="{FD5DB3C8-050A-42CA-B9CD-F5EB268884C6}" type="datetime1">
              <a:rPr lang="el-GR" smtClean="0">
                <a:solidFill>
                  <a:prstClr val="black">
                    <a:tint val="75000"/>
                  </a:prstClr>
                </a:solidFill>
              </a:rPr>
              <a:pPr/>
              <a:t>26/6/2021</a:t>
            </a:fld>
            <a:endParaRPr>
              <a:solidFill>
                <a:prstClr val="black">
                  <a:tint val="75000"/>
                </a:prstClr>
              </a:solidFill>
            </a:endParaRPr>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el-GR" sz="1200">
                <a:solidFill>
                  <a:schemeClr val="tx1">
                    <a:tint val="75000"/>
                  </a:schemeClr>
                </a:solidFill>
              </a:defRPr>
            </a:lvl1pPr>
          </a:lstStyle>
          <a:p>
            <a:endParaRPr>
              <a:solidFill>
                <a:prstClr val="black">
                  <a:tint val="75000"/>
                </a:prstClr>
              </a:solidFill>
            </a:endParaRPr>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el-GR" sz="1200">
                <a:solidFill>
                  <a:schemeClr val="tx1">
                    <a:tint val="75000"/>
                  </a:schemeClr>
                </a:solidFill>
              </a:defRPr>
            </a:lvl1pPr>
          </a:lstStyle>
          <a:p>
            <a:fld id="{33D6E5A2-EC83-451F-A719-9AC1370DD5CF}" type="slidenum">
              <a:rPr>
                <a:solidFill>
                  <a:prstClr val="black">
                    <a:tint val="75000"/>
                  </a:prstClr>
                </a:solidFill>
              </a:rPr>
              <a:pPr/>
              <a:t>‹#›</a:t>
            </a:fld>
            <a:endParaRPr>
              <a:solidFill>
                <a:prstClr val="black">
                  <a:tint val="75000"/>
                </a:prstClr>
              </a:solidFill>
            </a:endParaRPr>
          </a:p>
        </p:txBody>
      </p:sp>
      <p:pic>
        <p:nvPicPr>
          <p:cNvPr id="8" name="Picture 7"/>
          <p:cNvPicPr>
            <a:picLocks noChangeAspect="1"/>
          </p:cNvPicPr>
          <p:nvPr/>
        </p:nvPicPr>
        <p:blipFill rotWithShape="1">
          <a:blip r:embed="rId16" cstate="email">
            <a:extLst>
              <a:ext uri="{28A0092B-C50C-407E-A947-70E740481C1C}">
                <a14:useLocalDpi xmlns:a14="http://schemas.microsoft.com/office/drawing/2010/main" xmlns=""/>
              </a:ext>
            </a:extLst>
          </a:blip>
          <a:srcRect/>
          <a:stretch/>
        </p:blipFill>
        <p:spPr>
          <a:xfrm>
            <a:off x="-152400" y="-109183"/>
            <a:ext cx="818707" cy="7083189"/>
          </a:xfrm>
          <a:prstGeom prst="rect">
            <a:avLst/>
          </a:prstGeom>
        </p:spPr>
      </p:pic>
    </p:spTree>
    <p:extLst>
      <p:ext uri="{BB962C8B-B14F-4D97-AF65-F5344CB8AC3E}">
        <p14:creationId xmlns:p14="http://schemas.microsoft.com/office/powerpoint/2010/main" xmlns="" val="168131820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ransition spd="slow">
    <p:wipe dir="d"/>
  </p:transition>
  <p:hf hdr="0" ftr="0" dt="0"/>
  <p:txStyles>
    <p:titleStyle>
      <a:lvl1pPr algn="l" defTabSz="914400" rtl="0" eaLnBrk="1" latinLnBrk="0" hangingPunct="1">
        <a:spcBef>
          <a:spcPct val="0"/>
        </a:spcBef>
        <a:buNone/>
        <a:defRPr kumimoji="0" lang="el-G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l-G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l-G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9pPr>
    </p:bodyStyle>
    <p:otherStyle>
      <a:defPPr>
        <a:defRPr kumimoji="0" lang="el-GR"/>
      </a:defPPr>
      <a:lvl1pPr marL="0" algn="l" defTabSz="914400" rtl="0" eaLnBrk="1" latinLnBrk="0" hangingPunct="1">
        <a:defRPr kumimoji="0" lang="el-GR" sz="1800" kern="1200">
          <a:solidFill>
            <a:schemeClr val="tx1"/>
          </a:solidFill>
          <a:latin typeface="+mn-lt"/>
          <a:ea typeface="+mn-ea"/>
          <a:cs typeface="+mn-cs"/>
        </a:defRPr>
      </a:lvl1pPr>
      <a:lvl2pPr marL="457200" algn="l" defTabSz="914400" rtl="0" eaLnBrk="1" latinLnBrk="0" hangingPunct="1">
        <a:defRPr kumimoji="0" lang="el-GR" sz="1800" kern="1200">
          <a:solidFill>
            <a:schemeClr val="tx1"/>
          </a:solidFill>
          <a:latin typeface="+mn-lt"/>
          <a:ea typeface="+mn-ea"/>
          <a:cs typeface="+mn-cs"/>
        </a:defRPr>
      </a:lvl2pPr>
      <a:lvl3pPr marL="914400" algn="l" defTabSz="914400" rtl="0" eaLnBrk="1" latinLnBrk="0" hangingPunct="1">
        <a:defRPr kumimoji="0" lang="el-GR" sz="1800" kern="1200">
          <a:solidFill>
            <a:schemeClr val="tx1"/>
          </a:solidFill>
          <a:latin typeface="+mn-lt"/>
          <a:ea typeface="+mn-ea"/>
          <a:cs typeface="+mn-cs"/>
        </a:defRPr>
      </a:lvl3pPr>
      <a:lvl4pPr marL="1371600" algn="l" defTabSz="914400" rtl="0" eaLnBrk="1" latinLnBrk="0" hangingPunct="1">
        <a:defRPr kumimoji="0" lang="el-GR" sz="1800" kern="1200">
          <a:solidFill>
            <a:schemeClr val="tx1"/>
          </a:solidFill>
          <a:latin typeface="+mn-lt"/>
          <a:ea typeface="+mn-ea"/>
          <a:cs typeface="+mn-cs"/>
        </a:defRPr>
      </a:lvl4pPr>
      <a:lvl5pPr marL="1828800" algn="l" defTabSz="914400" rtl="0" eaLnBrk="1" latinLnBrk="0" hangingPunct="1">
        <a:defRPr kumimoji="0" lang="el-GR" sz="1800" kern="1200">
          <a:solidFill>
            <a:schemeClr val="tx1"/>
          </a:solidFill>
          <a:latin typeface="+mn-lt"/>
          <a:ea typeface="+mn-ea"/>
          <a:cs typeface="+mn-cs"/>
        </a:defRPr>
      </a:lvl5pPr>
      <a:lvl6pPr marL="2286000" algn="l" defTabSz="914400" rtl="0" eaLnBrk="1" latinLnBrk="0" hangingPunct="1">
        <a:defRPr kumimoji="0" lang="el-GR" sz="1800" kern="1200">
          <a:solidFill>
            <a:schemeClr val="tx1"/>
          </a:solidFill>
          <a:latin typeface="+mn-lt"/>
          <a:ea typeface="+mn-ea"/>
          <a:cs typeface="+mn-cs"/>
        </a:defRPr>
      </a:lvl6pPr>
      <a:lvl7pPr marL="2743200" algn="l" defTabSz="914400" rtl="0" eaLnBrk="1" latinLnBrk="0" hangingPunct="1">
        <a:defRPr kumimoji="0" lang="el-GR" sz="1800" kern="1200">
          <a:solidFill>
            <a:schemeClr val="tx1"/>
          </a:solidFill>
          <a:latin typeface="+mn-lt"/>
          <a:ea typeface="+mn-ea"/>
          <a:cs typeface="+mn-cs"/>
        </a:defRPr>
      </a:lvl7pPr>
      <a:lvl8pPr marL="3200400" algn="l" defTabSz="914400" rtl="0" eaLnBrk="1" latinLnBrk="0" hangingPunct="1">
        <a:defRPr kumimoji="0" lang="el-GR" sz="1800" kern="1200">
          <a:solidFill>
            <a:schemeClr val="tx1"/>
          </a:solidFill>
          <a:latin typeface="+mn-lt"/>
          <a:ea typeface="+mn-ea"/>
          <a:cs typeface="+mn-cs"/>
        </a:defRPr>
      </a:lvl8pPr>
      <a:lvl9pPr marL="3657600" algn="l" defTabSz="914400" rtl="0" eaLnBrk="1" latinLnBrk="0" hangingPunct="1">
        <a:defRPr kumimoji="0" lang="el-G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67744" y="2924944"/>
            <a:ext cx="6745560" cy="1152128"/>
          </a:xfrm>
        </p:spPr>
        <p:txBody>
          <a:bodyPr>
            <a:normAutofit/>
          </a:bodyPr>
          <a:lstStyle/>
          <a:p>
            <a:r>
              <a:rPr lang="el-GR" sz="2800" dirty="0" smtClean="0"/>
              <a:t>3</a:t>
            </a:r>
            <a:r>
              <a:rPr lang="el-GR" sz="2800" dirty="0" smtClean="0"/>
              <a:t>. </a:t>
            </a:r>
            <a:r>
              <a:rPr lang="el-GR" sz="2800" dirty="0" smtClean="0"/>
              <a:t>ΣΧΕΔΙΑΖΟΝΤΑΣ ΤΗ ΝΕΑ ΓΕΝΙΑ ΤΩΝ ΣΤΡΑΤΗΓΙΚΩΝ ΕΞΥΠΝΗΣ ΕΞΕΙΔΙΚΕΥΣΗΣ</a:t>
            </a:r>
            <a:r>
              <a:rPr lang="el-GR" sz="3600" dirty="0" smtClean="0"/>
              <a:t>  </a:t>
            </a:r>
            <a:endParaRPr lang="el-GR" sz="3600" dirty="0"/>
          </a:p>
        </p:txBody>
      </p:sp>
      <p:sp>
        <p:nvSpPr>
          <p:cNvPr id="3" name="Υπότιτλος 2"/>
          <p:cNvSpPr>
            <a:spLocks noGrp="1"/>
          </p:cNvSpPr>
          <p:nvPr>
            <p:ph type="subTitle" idx="1"/>
          </p:nvPr>
        </p:nvSpPr>
        <p:spPr>
          <a:xfrm>
            <a:off x="3121840" y="1522474"/>
            <a:ext cx="4772528" cy="970422"/>
          </a:xfrm>
        </p:spPr>
        <p:txBody>
          <a:bodyPr>
            <a:normAutofit fontScale="92500" lnSpcReduction="20000"/>
          </a:bodyPr>
          <a:lstStyle/>
          <a:p>
            <a:pPr algn="ctr"/>
            <a:r>
              <a:rPr lang="el-GR" sz="1400" b="1" dirty="0"/>
              <a:t>Εκπαιδευτική Σειρά: </a:t>
            </a:r>
            <a:r>
              <a:rPr lang="el-GR" sz="1400" b="1" dirty="0" smtClean="0"/>
              <a:t>Κ</a:t>
            </a:r>
            <a:r>
              <a:rPr lang="en-US" sz="1400" b="1" dirty="0" smtClean="0"/>
              <a:t>Z</a:t>
            </a:r>
            <a:r>
              <a:rPr lang="el-GR" sz="1400" b="1" dirty="0" smtClean="0"/>
              <a:t>΄ </a:t>
            </a:r>
            <a:r>
              <a:rPr lang="el-GR" sz="1400" b="1" dirty="0" smtClean="0"/>
              <a:t>«Δημήτριος </a:t>
            </a:r>
            <a:r>
              <a:rPr lang="el-GR" sz="1400" b="1" dirty="0" err="1" smtClean="0"/>
              <a:t>Τζανάκης</a:t>
            </a:r>
            <a:r>
              <a:rPr lang="el-GR" sz="1400" b="1" dirty="0" smtClean="0"/>
              <a:t>» </a:t>
            </a:r>
            <a:endParaRPr lang="el-GR" sz="1400" b="1" dirty="0" smtClean="0"/>
          </a:p>
          <a:p>
            <a:pPr algn="ctr"/>
            <a:r>
              <a:rPr lang="el-GR" sz="1400" b="1" dirty="0" smtClean="0">
                <a:solidFill>
                  <a:srgbClr val="0070C0"/>
                </a:solidFill>
              </a:rPr>
              <a:t>Τμήμα Αναπτυξιακών – Περιφερειακών Πολιτικών</a:t>
            </a:r>
            <a:endParaRPr lang="en-US" sz="1400" b="1" dirty="0" smtClean="0">
              <a:solidFill>
                <a:srgbClr val="0070C0"/>
              </a:solidFill>
            </a:endParaRPr>
          </a:p>
          <a:p>
            <a:pPr algn="ctr"/>
            <a:r>
              <a:rPr lang="el-GR" sz="1400" b="1" dirty="0" smtClean="0"/>
              <a:t>ΜΑΘΗΜΑ: ΚΑΙΝΟΤΟΜΙΑ,  ΕΠΙΧΕΙΡΗΜΑΤΙΚΟΤΗΤΑ ΠΡΟΣΕΛΚΥΣΗ ΕΠΕΝΔΥΣΕΩΝ ΚΑΙ ΠΕΡΙΦΕΡΕΙΑΚΗ ΑΝΑΠΤΥΞΗ</a:t>
            </a:r>
            <a:endParaRPr lang="el-GR" sz="1400" b="1" dirty="0"/>
          </a:p>
          <a:p>
            <a:pPr algn="ctr"/>
            <a:endParaRPr lang="el-GR" sz="12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08304" y="116632"/>
            <a:ext cx="1493837" cy="706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508104" y="5589240"/>
            <a:ext cx="3505200" cy="7381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Ορθογώνιο 3"/>
          <p:cNvSpPr/>
          <p:nvPr/>
        </p:nvSpPr>
        <p:spPr>
          <a:xfrm>
            <a:off x="3222104" y="823070"/>
            <a:ext cx="4572000" cy="699404"/>
          </a:xfrm>
          <a:prstGeom prst="rect">
            <a:avLst/>
          </a:prstGeom>
          <a:effectLst>
            <a:glow rad="63500">
              <a:schemeClr val="accent1">
                <a:satMod val="175000"/>
                <a:alpha val="40000"/>
              </a:schemeClr>
            </a:glow>
          </a:effectLst>
        </p:spPr>
        <p:txBody>
          <a:bodyPr lIns="108000" tIns="72000" rIns="108000" bIns="72000">
            <a:spAutoFit/>
          </a:bodyPr>
          <a:lstStyle/>
          <a:p>
            <a:pPr algn="ctr"/>
            <a:r>
              <a:rPr lang="el-GR" dirty="0">
                <a:effectLst>
                  <a:outerShdw blurRad="38100" dist="38100" dir="2700000" algn="tl">
                    <a:srgbClr val="000000">
                      <a:alpha val="43137"/>
                    </a:srgbClr>
                  </a:outerShdw>
                </a:effectLst>
              </a:rPr>
              <a:t>ΕΘΝΙΚΗ ΣΧΟΛΗ ΔΗΜΟΣΙΑΣ ΔΙΟΙΚΗΣΗΣ &amp; </a:t>
            </a:r>
            <a:r>
              <a:rPr lang="el-GR" dirty="0" smtClean="0">
                <a:effectLst>
                  <a:outerShdw blurRad="38100" dist="38100" dir="2700000" algn="tl">
                    <a:srgbClr val="000000">
                      <a:alpha val="43137"/>
                    </a:srgbClr>
                  </a:outerShdw>
                </a:effectLst>
              </a:rPr>
              <a:t>ΑΥΤΟΔΙΟΙΚΗΣΗΣ</a:t>
            </a:r>
            <a:endParaRPr lang="el-GR" dirty="0">
              <a:effectLst>
                <a:outerShdw blurRad="38100" dist="38100" dir="2700000" algn="tl">
                  <a:srgbClr val="000000">
                    <a:alpha val="43137"/>
                  </a:srgbClr>
                </a:outerShdw>
              </a:effectLst>
            </a:endParaRPr>
          </a:p>
        </p:txBody>
      </p:sp>
      <p:sp>
        <p:nvSpPr>
          <p:cNvPr id="7" name="Υπότιτλος 2"/>
          <p:cNvSpPr txBox="1">
            <a:spLocks/>
          </p:cNvSpPr>
          <p:nvPr/>
        </p:nvSpPr>
        <p:spPr>
          <a:xfrm>
            <a:off x="3635896" y="4077072"/>
            <a:ext cx="4772528" cy="1368152"/>
          </a:xfrm>
          <a:prstGeom prst="rect">
            <a:avLst/>
          </a:prstGeom>
        </p:spPr>
        <p:txBody>
          <a:bodyPr vert="horz" lIns="91440" tIns="45720" rIns="91440" bIns="45720" rtlCol="0">
            <a:normAutofit/>
          </a:bodyPr>
          <a:lstStyle>
            <a:lvl1pPr marL="0" indent="0" algn="r" defTabSz="914400" rtl="0" eaLnBrk="1" latinLnBrk="0" hangingPunct="1">
              <a:spcBef>
                <a:spcPct val="20000"/>
              </a:spcBef>
              <a:buFont typeface="Arial" pitchFamily="34" charset="0"/>
              <a:buNone/>
              <a:defRPr kumimoji="0" lang="el-GR" sz="2000" b="0" kern="1200">
                <a:solidFill>
                  <a:schemeClr val="tx1"/>
                </a:solidFill>
                <a:latin typeface="Georgia" pitchFamily="18" charset="0"/>
                <a:ea typeface="+mn-ea"/>
                <a:cs typeface="+mn-cs"/>
              </a:defRPr>
            </a:lvl1pPr>
            <a:lvl2pPr marL="457200" indent="0" algn="ctr" defTabSz="914400" rtl="0" eaLnBrk="1" latinLnBrk="0" hangingPunct="1">
              <a:spcBef>
                <a:spcPct val="20000"/>
              </a:spcBef>
              <a:buFont typeface="Arial" pitchFamily="34" charset="0"/>
              <a:buNone/>
              <a:defRPr kumimoji="0" lang="el-GR" sz="24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0" lang="el-G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0" lang="el-G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9pPr>
          </a:lstStyle>
          <a:p>
            <a:pPr algn="l"/>
            <a:endParaRPr lang="el-GR" sz="1400" b="1" i="1" dirty="0" smtClean="0"/>
          </a:p>
          <a:p>
            <a:pPr algn="l"/>
            <a:endParaRPr lang="el-GR" sz="1400" b="1" i="1" dirty="0" smtClean="0"/>
          </a:p>
          <a:p>
            <a:pPr algn="l"/>
            <a:r>
              <a:rPr lang="el-GR" sz="1400" b="1" i="1" dirty="0" smtClean="0"/>
              <a:t>Εισηγητής</a:t>
            </a:r>
            <a:r>
              <a:rPr lang="el-GR" sz="1400" i="1" dirty="0" smtClean="0"/>
              <a:t>: </a:t>
            </a:r>
            <a:r>
              <a:rPr lang="el-GR" sz="1400" b="1" i="1" dirty="0" smtClean="0"/>
              <a:t>Μιχάλης Γκούμας</a:t>
            </a:r>
          </a:p>
          <a:p>
            <a:pPr marL="141750"/>
            <a:endParaRPr lang="el-GR" sz="1400" b="1" i="1" dirty="0" smtClean="0"/>
          </a:p>
          <a:p>
            <a:pPr marL="141750" algn="l"/>
            <a:endParaRPr lang="el-GR" sz="1400" i="1" dirty="0" smtClean="0"/>
          </a:p>
          <a:p>
            <a:pPr marL="141750" algn="l"/>
            <a:endParaRPr lang="el-GR" sz="1400" i="1" dirty="0" smtClean="0"/>
          </a:p>
          <a:p>
            <a:endParaRPr lang="el-GR" sz="1400" dirty="0"/>
          </a:p>
        </p:txBody>
      </p:sp>
    </p:spTree>
    <p:extLst>
      <p:ext uri="{BB962C8B-B14F-4D97-AF65-F5344CB8AC3E}">
        <p14:creationId xmlns:p14="http://schemas.microsoft.com/office/powerpoint/2010/main" xmlns="" val="195800827"/>
      </p:ext>
    </p:extLst>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2960" y="188640"/>
            <a:ext cx="7543800" cy="1224136"/>
          </a:xfrm>
        </p:spPr>
        <p:txBody>
          <a:bodyPr>
            <a:normAutofit/>
          </a:bodyPr>
          <a:lstStyle/>
          <a:p>
            <a:r>
              <a:rPr lang="el-GR" sz="3200" b="1" dirty="0" smtClean="0"/>
              <a:t>Προγραμματική περίοδος 2021-2027</a:t>
            </a:r>
            <a:r>
              <a:rPr lang="en-US" sz="3200" b="1" dirty="0" smtClean="0"/>
              <a:t>: </a:t>
            </a:r>
            <a:r>
              <a:rPr lang="el-GR" sz="3200" b="1" dirty="0" smtClean="0"/>
              <a:t>5 Στόχοι Πολιτικής (ΣΠ)</a:t>
            </a:r>
            <a:endParaRPr lang="el-GR" sz="3200" b="1" dirty="0"/>
          </a:p>
        </p:txBody>
      </p:sp>
      <p:sp>
        <p:nvSpPr>
          <p:cNvPr id="3" name="2 - Θέση περιεχομένου"/>
          <p:cNvSpPr>
            <a:spLocks noGrp="1"/>
          </p:cNvSpPr>
          <p:nvPr>
            <p:ph idx="1"/>
          </p:nvPr>
        </p:nvSpPr>
        <p:spPr/>
        <p:txBody>
          <a:bodyPr>
            <a:normAutofit fontScale="92500" lnSpcReduction="20000"/>
          </a:bodyPr>
          <a:lstStyle/>
          <a:p>
            <a:pPr lvl="0"/>
            <a:r>
              <a:rPr lang="el-GR" sz="2000" b="1" dirty="0" smtClean="0"/>
              <a:t>ΣΠ1. Μια πιο ανταγωνιστική και εξυπνότερη Ευρώπη </a:t>
            </a:r>
            <a:r>
              <a:rPr lang="el-GR" sz="2000" dirty="0" smtClean="0"/>
              <a:t>μέσω της προώθησης του καινοτόμου και έξυπνου οικονομικού μετασχηματισμού και των περιφερειακών διασυνδέσεων.</a:t>
            </a:r>
          </a:p>
          <a:p>
            <a:pPr lvl="0"/>
            <a:r>
              <a:rPr lang="el-GR" sz="2000" b="1" dirty="0" smtClean="0"/>
              <a:t>ΣΠ2. </a:t>
            </a:r>
            <a:r>
              <a:rPr lang="el-GR" sz="2000" b="1" dirty="0" smtClean="0"/>
              <a:t>Μια </a:t>
            </a:r>
            <a:r>
              <a:rPr lang="el-GR" sz="2000" b="1" dirty="0" smtClean="0"/>
              <a:t>πιο πράσινη και ανθεκτική Ευρώπη </a:t>
            </a:r>
            <a:r>
              <a:rPr lang="el-GR" sz="2000" dirty="0" smtClean="0"/>
              <a:t>με χαμηλές εκπομπές διοξειδίου του άνθρακα και καθ</a:t>
            </a:r>
            <a:r>
              <a:rPr lang="el-GR" sz="2000" dirty="0" smtClean="0"/>
              <a:t>’ </a:t>
            </a:r>
            <a:r>
              <a:rPr lang="el-GR" sz="2000" dirty="0" err="1" smtClean="0"/>
              <a:t>οδόν</a:t>
            </a:r>
            <a:r>
              <a:rPr lang="el-GR" sz="2000" dirty="0" smtClean="0"/>
              <a:t> </a:t>
            </a:r>
            <a:r>
              <a:rPr lang="el-GR" sz="2000" dirty="0" smtClean="0"/>
              <a:t>προς μια οικονομία καθαρών μηδενικών εκπομπών, μέσω της προώθησης της δίκαιης μετάβασης σε καθαρές μορφές ενέργειας, των πράσινων και γαλάζιων επενδύσεων, της κυκλικής οικονομίας, του μετριασμού της κλιματικής αλλαγής και της προσαρμογής στην κλιματική αλλαγή, της πρόληψης και της διαχείρισης των κινδύνων, και της βιώσιμης αστικής κινητικότητας.</a:t>
            </a:r>
          </a:p>
          <a:p>
            <a:pPr lvl="0"/>
            <a:r>
              <a:rPr lang="el-GR" sz="2000" b="1" dirty="0" smtClean="0"/>
              <a:t>ΣΠ3. Μια πιο διασυνδεδεμένη Ευρώπη </a:t>
            </a:r>
            <a:r>
              <a:rPr lang="el-GR" sz="2000" dirty="0" smtClean="0"/>
              <a:t>μέσω της ενίσχυσης της κινητικότητας.</a:t>
            </a:r>
          </a:p>
          <a:p>
            <a:pPr lvl="0"/>
            <a:r>
              <a:rPr lang="el-GR" sz="2000" b="1" dirty="0" smtClean="0"/>
              <a:t>ΣΠ4. Μια πιο κοινωνική Ευρώπη χωρίς αποκλεισμούς </a:t>
            </a:r>
            <a:r>
              <a:rPr lang="el-GR" sz="2000" dirty="0" smtClean="0"/>
              <a:t>μέσω της υλοποίησης του ευρωπαϊκού πυλώνα κοινωνικών δικαιωμάτων.</a:t>
            </a:r>
          </a:p>
          <a:p>
            <a:pPr lvl="0"/>
            <a:r>
              <a:rPr lang="el-GR" sz="2000" b="1" dirty="0" smtClean="0"/>
              <a:t>ΣΠ5. Μια Ευρώπη πιο κοντά στους πολίτες της </a:t>
            </a:r>
            <a:r>
              <a:rPr lang="el-GR" sz="2000" dirty="0" smtClean="0"/>
              <a:t>μέσω της προώθησης της βιώσιμης και ολοκληρωμένης ανάπτυξης όλων των τύπων περιοχών και των τοπικών πρωτοβουλιών.</a:t>
            </a:r>
          </a:p>
          <a:p>
            <a:pPr marL="0" indent="0">
              <a:buNone/>
            </a:pPr>
            <a:endParaRPr lang="el-GR" sz="2200" dirty="0"/>
          </a:p>
        </p:txBody>
      </p:sp>
    </p:spTree>
    <p:extLst>
      <p:ext uri="{BB962C8B-B14F-4D97-AF65-F5344CB8AC3E}">
        <p14:creationId xmlns:p14="http://schemas.microsoft.com/office/powerpoint/2010/main" xmlns="" val="1963514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2960" y="332656"/>
            <a:ext cx="7543800" cy="1152128"/>
          </a:xfrm>
        </p:spPr>
        <p:txBody>
          <a:bodyPr>
            <a:normAutofit/>
          </a:bodyPr>
          <a:lstStyle/>
          <a:p>
            <a:r>
              <a:rPr lang="el-GR" sz="3200" b="1" dirty="0" smtClean="0"/>
              <a:t>Ειδικοί Στόχοι ΕΤΠΑ στο πλαίσιο του Στόχου Πολιτικής 1</a:t>
            </a:r>
            <a:endParaRPr lang="el-GR" sz="3200" b="1" dirty="0"/>
          </a:p>
        </p:txBody>
      </p:sp>
      <p:sp>
        <p:nvSpPr>
          <p:cNvPr id="3" name="2 - Θέση περιεχομένου"/>
          <p:cNvSpPr>
            <a:spLocks noGrp="1"/>
          </p:cNvSpPr>
          <p:nvPr>
            <p:ph idx="1"/>
          </p:nvPr>
        </p:nvSpPr>
        <p:spPr/>
        <p:txBody>
          <a:bodyPr>
            <a:normAutofit lnSpcReduction="10000"/>
          </a:bodyPr>
          <a:lstStyle/>
          <a:p>
            <a:pPr marL="514350" lvl="0" indent="-514350">
              <a:buFont typeface="+mj-lt"/>
              <a:buAutoNum type="romanLcPeriod"/>
            </a:pPr>
            <a:r>
              <a:rPr lang="el-GR" dirty="0" smtClean="0"/>
              <a:t>Ανάπτυξη και ενίσχυση των ικανοτήτων έρευνας και καινοτομίας και αξιοποίηση των προηγμένων τεχνολογιών</a:t>
            </a:r>
          </a:p>
          <a:p>
            <a:pPr marL="514350" lvl="0" indent="-514350">
              <a:buFont typeface="+mj-lt"/>
              <a:buAutoNum type="romanLcPeriod"/>
            </a:pPr>
            <a:r>
              <a:rPr lang="el-GR" dirty="0" smtClean="0"/>
              <a:t>Εκμετάλλευση των οφελών της ψηφιοποίησης για τους πολίτες, τις επιχειρήσεις, τους ερευνητικούς οργανισμούς και τις δημόσιες αρχές</a:t>
            </a:r>
          </a:p>
          <a:p>
            <a:pPr marL="514350" lvl="0" indent="-514350">
              <a:buFont typeface="+mj-lt"/>
              <a:buAutoNum type="romanLcPeriod"/>
            </a:pPr>
            <a:r>
              <a:rPr lang="el-GR" dirty="0" smtClean="0"/>
              <a:t>Ενίσχυση της βιώσιμης ανάπτυξης και της ανταγωνιστικότητας των ΜΜΕ και τη δημιουργία θέσεων εργασίας στις ΜΜΕ, μεταξύ άλλων μέσω παραγωγικών επενδύσεων·</a:t>
            </a:r>
          </a:p>
          <a:p>
            <a:pPr marL="514350" lvl="0" indent="-514350">
              <a:buFont typeface="+mj-lt"/>
              <a:buAutoNum type="romanLcPeriod"/>
            </a:pPr>
            <a:r>
              <a:rPr lang="el-GR" dirty="0" smtClean="0"/>
              <a:t>Ανάπτυξη δεξιοτήτων για την έξυπνη εξειδίκευση, τη βιομηχανική μετάβαση και την επιχειρηματικότητα</a:t>
            </a:r>
          </a:p>
          <a:p>
            <a:pPr marL="514350" lvl="0" indent="-514350">
              <a:buFont typeface="+mj-lt"/>
              <a:buAutoNum type="romanLcPeriod"/>
            </a:pPr>
            <a:r>
              <a:rPr lang="el-GR" dirty="0" smtClean="0"/>
              <a:t>Ενίσχυση της ψηφιακής συνδεσιμότητας.</a:t>
            </a:r>
          </a:p>
          <a:p>
            <a:pPr>
              <a:buNone/>
            </a:pPr>
            <a:endParaRPr lang="el-GR" dirty="0"/>
          </a:p>
        </p:txBody>
      </p:sp>
    </p:spTree>
    <p:extLst>
      <p:ext uri="{BB962C8B-B14F-4D97-AF65-F5344CB8AC3E}">
        <p14:creationId xmlns:p14="http://schemas.microsoft.com/office/powerpoint/2010/main" xmlns="" val="37510171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2960" y="476672"/>
            <a:ext cx="7543800" cy="936104"/>
          </a:xfrm>
        </p:spPr>
        <p:txBody>
          <a:bodyPr>
            <a:normAutofit/>
          </a:bodyPr>
          <a:lstStyle/>
          <a:p>
            <a:r>
              <a:rPr lang="el-GR" sz="3200" dirty="0" smtClean="0"/>
              <a:t>Αναγκαίος πρόσφορος όρος</a:t>
            </a:r>
            <a:endParaRPr lang="el-GR" sz="3200" dirty="0"/>
          </a:p>
        </p:txBody>
      </p:sp>
      <p:sp>
        <p:nvSpPr>
          <p:cNvPr id="3" name="Θέση περιεχομένου 2"/>
          <p:cNvSpPr>
            <a:spLocks noGrp="1"/>
          </p:cNvSpPr>
          <p:nvPr>
            <p:ph idx="1"/>
          </p:nvPr>
        </p:nvSpPr>
        <p:spPr/>
        <p:txBody>
          <a:bodyPr>
            <a:normAutofit/>
          </a:bodyPr>
          <a:lstStyle/>
          <a:p>
            <a:pPr marL="0" indent="0">
              <a:buNone/>
            </a:pPr>
            <a:r>
              <a:rPr lang="el-GR" dirty="0" smtClean="0"/>
              <a:t>Ο πρώτος θεματικός πρόσφορος όρος που αναφέρεται στον ΚΚΔ είναι η «</a:t>
            </a:r>
            <a:r>
              <a:rPr lang="el-GR" b="1" dirty="0" smtClean="0"/>
              <a:t>Καλή διακυβέρνηση της εθνικής ή περιφερειακής στρατηγικής έξυπνης εξειδίκευσης»</a:t>
            </a:r>
            <a:r>
              <a:rPr lang="el-GR" dirty="0" smtClean="0"/>
              <a:t>. Ο εν λόγω πρόσφορος όρος αφορά του Ειδικούς Στόχους (i) και (iv) του ΣΠ1</a:t>
            </a:r>
            <a:r>
              <a:rPr lang="el-GR" dirty="0" smtClean="0"/>
              <a:t>.</a:t>
            </a:r>
          </a:p>
          <a:p>
            <a:pPr marL="0" indent="0">
              <a:buNone/>
            </a:pPr>
            <a:r>
              <a:rPr lang="el-GR" dirty="0" smtClean="0"/>
              <a:t>Στο άρθρο 67 του ΚΚΔ αναφέρεται ότι οι ενέργειες που αντιστοιχούν στους Ειδικούς Στόχους (i) και (iv</a:t>
            </a:r>
            <a:r>
              <a:rPr lang="el-GR" dirty="0" smtClean="0"/>
              <a:t>) </a:t>
            </a:r>
            <a:r>
              <a:rPr lang="el-GR" dirty="0" smtClean="0"/>
              <a:t>πρέπει να είναι συνεπείς με τις αντίστοιχες Στρατηγικές Έξυπνης Εξειδίκευσης.</a:t>
            </a:r>
          </a:p>
          <a:p>
            <a:pPr marL="0" indent="0">
              <a:buNone/>
            </a:pPr>
            <a:endParaRPr lang="el-GR" dirty="0" smtClean="0"/>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BE0726A5-CBDE-409F-807F-257FA2FF2B7A}" type="slidenum">
              <a:rPr lang="en-US" smtClean="0"/>
              <a:pPr/>
              <a:t>12</a:t>
            </a:fld>
            <a:endParaRPr lang="en-US"/>
          </a:p>
        </p:txBody>
      </p:sp>
    </p:spTree>
    <p:extLst>
      <p:ext uri="{BB962C8B-B14F-4D97-AF65-F5344CB8AC3E}">
        <p14:creationId xmlns:p14="http://schemas.microsoft.com/office/powerpoint/2010/main" xmlns="" val="35247710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2960" y="476672"/>
            <a:ext cx="7543800" cy="936104"/>
          </a:xfrm>
        </p:spPr>
        <p:txBody>
          <a:bodyPr>
            <a:normAutofit/>
          </a:bodyPr>
          <a:lstStyle/>
          <a:p>
            <a:r>
              <a:rPr lang="el-GR" sz="3200" dirty="0" smtClean="0"/>
              <a:t>Αναγκαίος πρόσφορος όρος</a:t>
            </a:r>
            <a:endParaRPr lang="el-GR" sz="3200"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b="1" dirty="0"/>
              <a:t>Τα κριτήρια εκπλήρωσης του προαναφερόμενου αναγκαίου πρόσφορου όρου </a:t>
            </a:r>
            <a:r>
              <a:rPr lang="el-GR" dirty="0"/>
              <a:t>είναι τα εξής:</a:t>
            </a:r>
          </a:p>
          <a:p>
            <a:pPr marL="0" indent="0">
              <a:buNone/>
            </a:pPr>
            <a:r>
              <a:rPr lang="el-GR" dirty="0"/>
              <a:t>Η/Οι στρατηγική/-</a:t>
            </a:r>
            <a:r>
              <a:rPr lang="el-GR" dirty="0" err="1"/>
              <a:t>ές</a:t>
            </a:r>
            <a:r>
              <a:rPr lang="el-GR" dirty="0"/>
              <a:t> έξυπνης εξειδίκευσης </a:t>
            </a:r>
            <a:r>
              <a:rPr lang="el-GR" dirty="0" smtClean="0"/>
              <a:t>θα υποστηρίζεται</a:t>
            </a:r>
            <a:r>
              <a:rPr lang="el-GR" dirty="0"/>
              <a:t>/-</a:t>
            </a:r>
            <a:r>
              <a:rPr lang="el-GR" dirty="0" err="1"/>
              <a:t>ονται</a:t>
            </a:r>
            <a:r>
              <a:rPr lang="el-GR" dirty="0"/>
              <a:t> από:</a:t>
            </a:r>
          </a:p>
          <a:p>
            <a:pPr marL="457200" lvl="0" indent="-457200">
              <a:buFont typeface="+mj-lt"/>
              <a:buAutoNum type="arabicParenR"/>
            </a:pPr>
            <a:r>
              <a:rPr lang="el-GR" dirty="0" err="1" smtClean="0"/>
              <a:t>Επικαιροποιημένη</a:t>
            </a:r>
            <a:r>
              <a:rPr lang="el-GR" dirty="0" smtClean="0"/>
              <a:t> ανάλυση για τη διάχυση της καινοτομίας και την ψηφιοποίηση</a:t>
            </a:r>
          </a:p>
          <a:p>
            <a:pPr marL="457200" lvl="0" indent="-457200">
              <a:buFont typeface="+mj-lt"/>
              <a:buAutoNum type="arabicParenR"/>
            </a:pPr>
            <a:r>
              <a:rPr lang="el-GR" dirty="0" smtClean="0"/>
              <a:t>Ύπαρξη αρμόδιου περιφερειακού / εθνικού ιδρύματος ή φορέα, που θα είναι υπεύθυνος για τη διαχείριση της στρατηγικής έξυπνης εξειδίκευσης</a:t>
            </a:r>
          </a:p>
          <a:p>
            <a:pPr marL="457200" lvl="0" indent="-457200">
              <a:buFont typeface="+mj-lt"/>
              <a:buAutoNum type="arabicParenR"/>
            </a:pPr>
            <a:r>
              <a:rPr lang="el-GR" dirty="0" smtClean="0"/>
              <a:t> Εργαλεία παρακολούθησης και αξιολόγησης για τη μέτρηση της επίδοσης προς τους στόχους της στρατηγικής</a:t>
            </a:r>
          </a:p>
          <a:p>
            <a:pPr marL="457200" lvl="0" indent="-457200">
              <a:buFont typeface="+mj-lt"/>
              <a:buAutoNum type="arabicParenR"/>
            </a:pPr>
            <a:r>
              <a:rPr lang="el-GR" dirty="0" smtClean="0"/>
              <a:t>Λειτουργία της συνεργασίας των ενδιαφερομένων μερών ("διαδικασία επιχειρηματικής ανακάλυψης")</a:t>
            </a:r>
          </a:p>
          <a:p>
            <a:pPr marL="457200" lvl="0" indent="-457200">
              <a:buFont typeface="+mj-lt"/>
              <a:buAutoNum type="arabicParenR"/>
            </a:pPr>
            <a:r>
              <a:rPr lang="el-GR" dirty="0" smtClean="0"/>
              <a:t> Δράσεις απαραίτητες για τη βελτίωση των εθνικών ή περιφερειακών συστημάτων έρευνας και καινοτομίας, όπου απαιτείται</a:t>
            </a:r>
          </a:p>
          <a:p>
            <a:pPr marL="457200" lvl="0" indent="-457200">
              <a:buFont typeface="+mj-lt"/>
              <a:buAutoNum type="arabicParenR"/>
            </a:pPr>
            <a:r>
              <a:rPr lang="el-GR" dirty="0" smtClean="0"/>
              <a:t>Κατά περίπτωση, δράσεις για τη στήριξη της βιομηχανικής μετάβασης.</a:t>
            </a:r>
          </a:p>
          <a:p>
            <a:pPr marL="457200" lvl="0" indent="-457200">
              <a:buFont typeface="+mj-lt"/>
              <a:buAutoNum type="arabicParenR"/>
            </a:pPr>
            <a:r>
              <a:rPr lang="el-GR" dirty="0" smtClean="0"/>
              <a:t>Μέτρα για την ενίσχυση της συνεργασίας με εταίρους εκτός ενός δεδομένου κράτους μέλους σε τομείς προτεραιότητας που υποστηρίζονται από τη στρατηγική έξυπνης εξειδίκευσης.</a:t>
            </a: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BE0726A5-CBDE-409F-807F-257FA2FF2B7A}" type="slidenum">
              <a:rPr lang="en-US" smtClean="0"/>
              <a:pPr/>
              <a:t>13</a:t>
            </a:fld>
            <a:endParaRPr lang="en-US"/>
          </a:p>
        </p:txBody>
      </p:sp>
    </p:spTree>
    <p:extLst>
      <p:ext uri="{BB962C8B-B14F-4D97-AF65-F5344CB8AC3E}">
        <p14:creationId xmlns:p14="http://schemas.microsoft.com/office/powerpoint/2010/main" xmlns="" val="2551340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2960" y="476672"/>
            <a:ext cx="7543800" cy="936104"/>
          </a:xfrm>
        </p:spPr>
        <p:txBody>
          <a:bodyPr>
            <a:noAutofit/>
          </a:bodyPr>
          <a:lstStyle/>
          <a:p>
            <a:r>
              <a:rPr lang="el-GR" sz="3200" dirty="0" smtClean="0"/>
              <a:t>Το ζήτημα της βιομηχανικής μετάβασης</a:t>
            </a:r>
            <a:endParaRPr lang="el-GR" sz="3200"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dirty="0"/>
              <a:t>Ν</a:t>
            </a:r>
            <a:r>
              <a:rPr lang="el-GR" dirty="0" smtClean="0"/>
              <a:t>έο </a:t>
            </a:r>
            <a:r>
              <a:rPr lang="el-GR" dirty="0"/>
              <a:t>στοιχείο αναφορικά με την τρέχουσα περίοδο προγραμματισμού </a:t>
            </a:r>
            <a:r>
              <a:rPr lang="el-GR" dirty="0" smtClean="0"/>
              <a:t>αποτελεί </a:t>
            </a:r>
            <a:r>
              <a:rPr lang="el-GR" dirty="0"/>
              <a:t>το έκτο κριτήριο του αναγκαίου  πρόσφορου όρου για τον </a:t>
            </a:r>
            <a:r>
              <a:rPr lang="el-GR" dirty="0" smtClean="0"/>
              <a:t>προσδιορισμό </a:t>
            </a:r>
            <a:r>
              <a:rPr lang="el-GR" dirty="0" smtClean="0"/>
              <a:t>δράσεων </a:t>
            </a:r>
            <a:r>
              <a:rPr lang="el-GR" dirty="0" smtClean="0"/>
              <a:t>για τη στήριξη της βιομηχανικής μετάβασης </a:t>
            </a:r>
            <a:endParaRPr lang="el-GR" dirty="0" smtClean="0"/>
          </a:p>
          <a:p>
            <a:pPr marL="0" indent="0">
              <a:buNone/>
            </a:pPr>
            <a:r>
              <a:rPr lang="el-GR" dirty="0" smtClean="0"/>
              <a:t>Για </a:t>
            </a:r>
            <a:r>
              <a:rPr lang="el-GR" dirty="0"/>
              <a:t>την τεκμηρίωση της εκπλήρωσης του κριτηρίου αυτού θα πρέπει να περιλαμβάνεται ανάλυση, η οποία θα προσδιορίζει τομείς και περιοχές που αντιμετωπίζουν προκλήσεις ως προς την παγκοσμιοποίηση, την τεχνολογική αλλαγή (Βιομηχανία 4.0) και τη μετάβαση σε οικονομία χαμηλών εκπομπών άνθρακα. </a:t>
            </a:r>
            <a:endParaRPr lang="el-GR" dirty="0" smtClean="0"/>
          </a:p>
          <a:p>
            <a:pPr marL="0" indent="0">
              <a:buNone/>
            </a:pPr>
            <a:r>
              <a:rPr lang="el-GR" dirty="0" smtClean="0"/>
              <a:t>Παράλληλα </a:t>
            </a:r>
            <a:r>
              <a:rPr lang="el-GR" dirty="0"/>
              <a:t>θα προσδιορίζει κατάλληλες δράσεις για τη διευκόλυνση της βιομηχανικής μετάβασης (</a:t>
            </a:r>
            <a:r>
              <a:rPr lang="el-GR" dirty="0" err="1"/>
              <a:t>upskilling</a:t>
            </a:r>
            <a:r>
              <a:rPr lang="el-GR" dirty="0"/>
              <a:t> και </a:t>
            </a:r>
            <a:r>
              <a:rPr lang="el-GR" dirty="0" err="1"/>
              <a:t>reskilling</a:t>
            </a:r>
            <a:r>
              <a:rPr lang="el-GR" dirty="0"/>
              <a:t> ανθρώπινου δυναμικού, διαφοροποίηση οικονομίας, ενίσχυση επιχειρηματικότητας και τεχνολογική αναβάθμιση ΜΜΕ). </a:t>
            </a:r>
            <a:endParaRPr lang="el-GR" dirty="0" smtClean="0"/>
          </a:p>
          <a:p>
            <a:pPr marL="0" indent="0">
              <a:buNone/>
            </a:pPr>
            <a:r>
              <a:rPr lang="el-GR" dirty="0" smtClean="0"/>
              <a:t>Τα </a:t>
            </a:r>
            <a:r>
              <a:rPr lang="el-GR" dirty="0"/>
              <a:t>ανωτέρω σημεία καταδεικνύουν την ανάγκη ιδιαίτερης στρατηγικής στόχευσης της </a:t>
            </a:r>
            <a:r>
              <a:rPr lang="el-GR" dirty="0" smtClean="0"/>
              <a:t>Στρατηγικής </a:t>
            </a:r>
            <a:r>
              <a:rPr lang="el-GR" dirty="0"/>
              <a:t>Έ</a:t>
            </a:r>
            <a:r>
              <a:rPr lang="el-GR" dirty="0" smtClean="0"/>
              <a:t>ξυπνης Εξειδίκευσης προς </a:t>
            </a:r>
            <a:r>
              <a:rPr lang="el-GR" dirty="0"/>
              <a:t>τις επιχειρήσεις, ώστε αυτή να αποτελέσει  ένα μηχανισμό οικονομικού μετασχηματισμού.</a:t>
            </a: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BE0726A5-CBDE-409F-807F-257FA2FF2B7A}" type="slidenum">
              <a:rPr lang="en-US" smtClean="0"/>
              <a:pPr/>
              <a:t>14</a:t>
            </a:fld>
            <a:endParaRPr lang="en-US"/>
          </a:p>
        </p:txBody>
      </p:sp>
    </p:spTree>
    <p:extLst>
      <p:ext uri="{BB962C8B-B14F-4D97-AF65-F5344CB8AC3E}">
        <p14:creationId xmlns:p14="http://schemas.microsoft.com/office/powerpoint/2010/main" xmlns="" val="5097176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514350" indent="-514350" algn="ctr">
              <a:buNone/>
            </a:pPr>
            <a:r>
              <a:rPr lang="el-GR" b="1" dirty="0" smtClean="0"/>
              <a:t>3</a:t>
            </a:r>
            <a:r>
              <a:rPr lang="el-GR" sz="2800" b="1" dirty="0" smtClean="0"/>
              <a:t>. </a:t>
            </a:r>
            <a:r>
              <a:rPr lang="el-GR" sz="2800" b="1" dirty="0" smtClean="0"/>
              <a:t>Βιομηχανική μετάβαση</a:t>
            </a:r>
            <a:endParaRPr lang="el-GR" b="1" dirty="0"/>
          </a:p>
        </p:txBody>
      </p:sp>
    </p:spTree>
    <p:extLst>
      <p:ext uri="{BB962C8B-B14F-4D97-AF65-F5344CB8AC3E}">
        <p14:creationId xmlns:p14="http://schemas.microsoft.com/office/powerpoint/2010/main" xmlns="" val="3657238834"/>
      </p:ext>
    </p:extLst>
  </p:cSld>
  <p:clrMapOvr>
    <a:masterClrMapping/>
  </p:clrMapOvr>
  <p:transition spd="slow">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Βιομηχανική μετάβαση</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a:bodyPr>
          <a:lstStyle/>
          <a:p>
            <a:pPr marL="0" indent="0">
              <a:buNone/>
            </a:pPr>
            <a:r>
              <a:rPr lang="el-GR" sz="2200" dirty="0"/>
              <a:t>Ο όρος βιομηχανική μετάβαση απαντάται στη βιβλιογραφία με δύο έννοιες: </a:t>
            </a:r>
          </a:p>
          <a:p>
            <a:pPr marL="0" indent="0">
              <a:buNone/>
            </a:pPr>
            <a:r>
              <a:rPr lang="el-GR" sz="2200" dirty="0"/>
              <a:t>α) Σημαίνει μία μείζονα αναδιάρθρωση της οικονομίας που βιώνει μία περιφέρεια με συρρίκνωση σημαντικών επιχειρηματικών / οικονομικών δραστηριοτήτων και απώλεια θέσεων εργασίας (συνήθως αποβιομηχάνιση). Αυτή η αναδιάρθρωση συνήθως οφείλεται σε </a:t>
            </a:r>
            <a:r>
              <a:rPr lang="el-GR" sz="2200" dirty="0" err="1"/>
              <a:t>μεγατάσεις</a:t>
            </a:r>
            <a:r>
              <a:rPr lang="el-GR" sz="2200" dirty="0"/>
              <a:t> όπως η παγκοσμιοποίηση, οι τεχνολογικές εξελίξεις (αυτοματοποίηση, ψηφιοποίηση) και οι περιβαλλοντικές προκλήσεις (κλιματική αλλαγή και αντιμετώπιση αυτής</a:t>
            </a:r>
            <a:r>
              <a:rPr lang="el-GR" sz="2200" dirty="0" smtClean="0"/>
              <a:t>)</a:t>
            </a:r>
          </a:p>
          <a:p>
            <a:pPr marL="0" indent="0">
              <a:buNone/>
            </a:pPr>
            <a:r>
              <a:rPr lang="el-GR" sz="2200" dirty="0"/>
              <a:t>β) Σημαίνει την απάντηση (</a:t>
            </a:r>
            <a:r>
              <a:rPr lang="en-US" sz="2200" dirty="0"/>
              <a:t>responding</a:t>
            </a:r>
            <a:r>
              <a:rPr lang="el-GR" sz="2200" dirty="0"/>
              <a:t>) στην προαναφερόμενη αναδιάρθρωση (π.χ. αποβιομηχάνιση) και τη μετάβαση σε μία νέα επιθυμητή κατάσταση βάσει κάποιου σχεδίου και με την παροχή υποστήριξης.</a:t>
            </a:r>
          </a:p>
          <a:p>
            <a:endParaRPr lang="el-GR" sz="1800" dirty="0"/>
          </a:p>
          <a:p>
            <a:endParaRPr lang="el-GR" sz="2400" dirty="0" smtClean="0"/>
          </a:p>
        </p:txBody>
      </p:sp>
    </p:spTree>
    <p:extLst>
      <p:ext uri="{BB962C8B-B14F-4D97-AF65-F5344CB8AC3E}">
        <p14:creationId xmlns:p14="http://schemas.microsoft.com/office/powerpoint/2010/main" xmlns="" val="602927928"/>
      </p:ext>
    </p:extLst>
  </p:cSld>
  <p:clrMapOvr>
    <a:masterClrMapping/>
  </p:clrMapOvr>
  <p:transition spd="slow">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Βιομηχανική μετάβαση</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fontScale="70000" lnSpcReduction="20000"/>
          </a:bodyPr>
          <a:lstStyle/>
          <a:p>
            <a:endParaRPr lang="el-GR" sz="1800" dirty="0"/>
          </a:p>
          <a:p>
            <a:r>
              <a:rPr lang="el-GR" sz="2600" dirty="0"/>
              <a:t>Σύμφωνα με σχετική έκθεση του </a:t>
            </a:r>
            <a:r>
              <a:rPr lang="el-GR" sz="2600" dirty="0" smtClean="0"/>
              <a:t>ΟΟΣΑ</a:t>
            </a:r>
            <a:r>
              <a:rPr lang="en-US" sz="2600" dirty="0" smtClean="0"/>
              <a:t> </a:t>
            </a:r>
            <a:r>
              <a:rPr lang="en-US" sz="2600" dirty="0"/>
              <a:t>(2019), </a:t>
            </a:r>
            <a:r>
              <a:rPr lang="en-US" sz="2600" b="1" dirty="0"/>
              <a:t>Regions in Industrial Transition: Policies for People and Places</a:t>
            </a:r>
            <a:r>
              <a:rPr lang="en-US" sz="2600" dirty="0"/>
              <a:t>, OECD Publishing, </a:t>
            </a:r>
            <a:r>
              <a:rPr lang="en-US" sz="2600" dirty="0" smtClean="0"/>
              <a:t>Paris</a:t>
            </a:r>
            <a:r>
              <a:rPr lang="el-GR" sz="2600" dirty="0" smtClean="0"/>
              <a:t>, </a:t>
            </a:r>
            <a:r>
              <a:rPr lang="el-GR" sz="2600" dirty="0"/>
              <a:t>οι περιφέρειες σε βιομηχανική μετάβαση είναι περιφέρειες οι οποίες έχουν υποστεί ή υφίστανται σήμερα μία μείζονα αναδιάρθρωση των οικονομιών τους και των βιομηχανικών τους προφίλ. Αυτές οι περιφέρειες έχουν βιώσει ουσιώδεις αλλαγές της ανάπτυξης και συρρίκνωση στα τομεακά και επιχειρηματικά επίπεδα με συνέπειες για τις θέσεις εργασίας και τους εργαζόμενους. </a:t>
            </a:r>
          </a:p>
          <a:p>
            <a:r>
              <a:rPr lang="el-GR" sz="2600" dirty="0"/>
              <a:t>Είναι προφανές ότι η Περιφέρεια Δυτικής Μακεδονίας και η περιοχή της Μεγαλόπολης εντάσσονται στην κατηγορία αυτή. </a:t>
            </a:r>
          </a:p>
          <a:p>
            <a:r>
              <a:rPr lang="el-GR" sz="2600" dirty="0"/>
              <a:t>Ωστόσο, στην εισαγωγή της προαναφερόμενης έκθεσης του ΟΟΣΑ αναφέρεται ότι: «Αυτή η έκθεση εστιάζει σε εκείνες τις περιφέρειες που είναι οι περισσότερο εκτεθειμένες στη βιομηχανική αλλαγή. Αλλά </a:t>
            </a:r>
            <a:r>
              <a:rPr lang="el-GR" sz="2600" u="sng" dirty="0"/>
              <a:t>σχεδόν όλες οι περιφέρειες αντιμετωπίζουν την κληρονομιά της βιομηχανικής μετάβασης και μοιράζονται ένα κοινό σύνολο προκλήσεων</a:t>
            </a:r>
            <a:r>
              <a:rPr lang="el-GR" sz="2600" dirty="0"/>
              <a:t> που συνδέονται με την παγκοσμιοποίηση, την Τέταρτη Βιομηχανική Επανάσταση και τη μετάβαση σε μία, χαμηλού άνθρακα, κυκλική οικονομία. Οι πρακτικές και οι συστάσεις πολιτικής που περιέχονται στην έκθεση αυτή θα είναι επομένως σημαντικής συνάφειας προς τις πλείστες περιφέρειες στην Ευρωπαϊκή Ένωση στο πλαίσιο των δικών τους Στρατηγικών Έξυπνης Εξειδίκευσης».</a:t>
            </a:r>
          </a:p>
          <a:p>
            <a:endParaRPr lang="el-GR" sz="2400" dirty="0" smtClean="0"/>
          </a:p>
        </p:txBody>
      </p:sp>
    </p:spTree>
    <p:extLst>
      <p:ext uri="{BB962C8B-B14F-4D97-AF65-F5344CB8AC3E}">
        <p14:creationId xmlns:p14="http://schemas.microsoft.com/office/powerpoint/2010/main" xmlns="" val="3438620374"/>
      </p:ext>
    </p:extLst>
  </p:cSld>
  <p:clrMapOvr>
    <a:masterClrMapping/>
  </p:clrMapOvr>
  <p:transition spd="slow">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Βιομηχανική μετάβαση</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a:bodyPr>
          <a:lstStyle/>
          <a:p>
            <a:endParaRPr lang="el-GR" sz="1800" dirty="0"/>
          </a:p>
          <a:p>
            <a:r>
              <a:rPr lang="el-GR" sz="2400" dirty="0"/>
              <a:t>Στην έκθεση του ΟΟΣΑ </a:t>
            </a:r>
            <a:r>
              <a:rPr lang="el-GR" sz="2400" dirty="0" smtClean="0"/>
              <a:t>παρατίθεται </a:t>
            </a:r>
            <a:r>
              <a:rPr lang="el-GR" sz="2400" dirty="0"/>
              <a:t>χάρτης για το ποσοστό των εργαζομένων που βρίσκονται σε κίνδυνο μεγαλύτερο του 50% από την αυτοματοποίηση των εργασιών (σε περιφερειακό επίπεδο). Από τα στοιχεία του χάρτη προκύπτει ότι το ανωτέρω ποσοστό εργαζομένων είναι για την Περιφέρεια Στερεάς Ελλάδας μεγαλύτερος του 65%, για την Αττική και την Κεντρική Μακεδονία μεταξύ 55% και  60% και για την υπόλοιπη χώρα μεταξύ 60% και 65%.</a:t>
            </a:r>
          </a:p>
          <a:p>
            <a:r>
              <a:rPr lang="el-GR" sz="2400" dirty="0"/>
              <a:t>Από τα προαναφερόμενα προκύπτει ότι η βιομηχανική μετάβαση ως προς την αντιμετώπιση των ανωτέρω προκλήσεων αφορά όλες τις ελληνικές περιφέρειες.</a:t>
            </a:r>
          </a:p>
          <a:p>
            <a:endParaRPr lang="el-GR" sz="2400" dirty="0" smtClean="0"/>
          </a:p>
        </p:txBody>
      </p:sp>
    </p:spTree>
    <p:extLst>
      <p:ext uri="{BB962C8B-B14F-4D97-AF65-F5344CB8AC3E}">
        <p14:creationId xmlns:p14="http://schemas.microsoft.com/office/powerpoint/2010/main" xmlns="" val="1271293127"/>
      </p:ext>
    </p:extLst>
  </p:cSld>
  <p:clrMapOvr>
    <a:masterClrMapping/>
  </p:clrMapOvr>
  <p:transition spd="slow">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1071136"/>
          </a:xfrm>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Μονοπάτια για μία νέα περιφερειακή βιομηχανική ανάπτυξη</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fontScale="92500"/>
          </a:bodyPr>
          <a:lstStyle/>
          <a:p>
            <a:endParaRPr lang="el-GR" sz="1800" dirty="0"/>
          </a:p>
          <a:p>
            <a:pPr marL="0" indent="0">
              <a:buNone/>
            </a:pPr>
            <a:r>
              <a:rPr lang="el-GR" sz="2400" b="1" dirty="0"/>
              <a:t>Μονοπάτια για μια νέα περιφερειακή βιομηχανική ανάπτυξη</a:t>
            </a:r>
            <a:endParaRPr lang="el-GR" sz="2400" dirty="0"/>
          </a:p>
          <a:p>
            <a:pPr marL="0" indent="0">
              <a:buNone/>
            </a:pPr>
            <a:r>
              <a:rPr lang="el-GR" sz="2400" dirty="0"/>
              <a:t>Στη βιβλιογραφία αναφέρονται τρία μονοπάτια για μία νέα περιφερειακή βιομηχανική ανάπτυξη. Τα μονοπάτια αυτά </a:t>
            </a:r>
            <a:r>
              <a:rPr lang="el-GR" sz="2400" u="sng" dirty="0"/>
              <a:t>σε μια απλουστευμένη περιγραφή</a:t>
            </a:r>
            <a:r>
              <a:rPr lang="el-GR" sz="2400" dirty="0"/>
              <a:t> είναι τα ακόλουθα:</a:t>
            </a:r>
          </a:p>
          <a:p>
            <a:r>
              <a:rPr lang="el-GR" sz="2400" dirty="0"/>
              <a:t>α) </a:t>
            </a:r>
            <a:r>
              <a:rPr lang="el-GR" sz="2400" b="1" dirty="0"/>
              <a:t>Αναβάθμιση (</a:t>
            </a:r>
            <a:r>
              <a:rPr lang="en-US" sz="2400" b="1" dirty="0"/>
              <a:t>upgrading</a:t>
            </a:r>
            <a:r>
              <a:rPr lang="el-GR" sz="2400" b="1" dirty="0"/>
              <a:t>)</a:t>
            </a:r>
            <a:r>
              <a:rPr lang="el-GR" sz="2400" dirty="0"/>
              <a:t>: Πρόκειται για την ποιοτική αλλαγή (αναβάθμιση</a:t>
            </a:r>
            <a:r>
              <a:rPr lang="el-GR" sz="2400" dirty="0" smtClean="0"/>
              <a:t>) </a:t>
            </a:r>
            <a:r>
              <a:rPr lang="el-GR" sz="2400" dirty="0"/>
              <a:t>υφιστάμενων βιομηχανιών που βασίζεται σε νέες τεχνολογίες ή οργανωτικές καινοτομίες ή σε νέα επιχειρηματικά μοντέλα. Είναι ο ευκολότερος τρόπος για την τόνωση της οικονομικής ανάπτυξης και την ενίσχυση της ανταγωνιστικότητας. </a:t>
            </a:r>
            <a:r>
              <a:rPr lang="el-GR" sz="2400" u="sng" dirty="0"/>
              <a:t>Παράδειγμα</a:t>
            </a:r>
            <a:r>
              <a:rPr lang="el-GR" sz="2400" dirty="0"/>
              <a:t>: Οι τοπικές επιχειρήσεις κινούνται ανοδικά στην αλυσίδα αξίας σε παγκόσμια παραγωγικά δίκτυα μέσω της μετάβασης σε δραστηριότητες υψηλότερης προστιθέμενης αξίας.</a:t>
            </a:r>
          </a:p>
          <a:p>
            <a:endParaRPr lang="el-GR" sz="2400" dirty="0" smtClean="0"/>
          </a:p>
        </p:txBody>
      </p:sp>
    </p:spTree>
    <p:extLst>
      <p:ext uri="{BB962C8B-B14F-4D97-AF65-F5344CB8AC3E}">
        <p14:creationId xmlns:p14="http://schemas.microsoft.com/office/powerpoint/2010/main" xmlns="" val="2009040605"/>
      </p:ext>
    </p:extLst>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Περιεχόμενα Διδακτικής Ενότητας</a:t>
            </a:r>
          </a:p>
        </p:txBody>
      </p:sp>
      <p:sp>
        <p:nvSpPr>
          <p:cNvPr id="3" name="Θέση περιεχομένου 2"/>
          <p:cNvSpPr>
            <a:spLocks noGrp="1"/>
          </p:cNvSpPr>
          <p:nvPr>
            <p:ph idx="1"/>
          </p:nvPr>
        </p:nvSpPr>
        <p:spPr/>
        <p:txBody>
          <a:bodyPr>
            <a:normAutofit/>
          </a:bodyPr>
          <a:lstStyle/>
          <a:p>
            <a:r>
              <a:rPr lang="el-GR" sz="2600" b="1" dirty="0" smtClean="0"/>
              <a:t>Οι παγκόσμιες προκλήσεις (</a:t>
            </a:r>
            <a:r>
              <a:rPr lang="el-GR" sz="2600" b="1" dirty="0" err="1" smtClean="0"/>
              <a:t>μεγατάσεις</a:t>
            </a:r>
            <a:r>
              <a:rPr lang="el-GR" sz="2600" b="1" dirty="0" smtClean="0"/>
              <a:t>) και οι πολιτικές της Ευρωπαϊκής </a:t>
            </a:r>
            <a:r>
              <a:rPr lang="el-GR" sz="2600" b="1" dirty="0" smtClean="0"/>
              <a:t>Ένωσης</a:t>
            </a:r>
          </a:p>
          <a:p>
            <a:pPr marL="342900" lvl="1" indent="-342900">
              <a:buClr>
                <a:schemeClr val="accent5">
                  <a:lumMod val="75000"/>
                </a:schemeClr>
              </a:buClr>
              <a:buFont typeface="Arial" pitchFamily="34" charset="0"/>
              <a:buChar char="•"/>
            </a:pPr>
            <a:r>
              <a:rPr lang="el-GR" sz="2600" b="1" dirty="0" smtClean="0"/>
              <a:t>Οι κανονιστικές προβλέψεις για την Πολιτική Συνοχής </a:t>
            </a:r>
            <a:r>
              <a:rPr lang="el-GR" b="1" dirty="0" smtClean="0"/>
              <a:t>την περίοδο 2021-2027</a:t>
            </a:r>
            <a:endParaRPr lang="el-GR" sz="2600" b="1" dirty="0" smtClean="0"/>
          </a:p>
          <a:p>
            <a:pPr marL="342900" lvl="1" indent="-342900">
              <a:buClr>
                <a:schemeClr val="accent5">
                  <a:lumMod val="75000"/>
                </a:schemeClr>
              </a:buClr>
              <a:buFont typeface="Arial" pitchFamily="34" charset="0"/>
              <a:buChar char="•"/>
            </a:pPr>
            <a:r>
              <a:rPr lang="el-GR" sz="2600" b="1" dirty="0" smtClean="0"/>
              <a:t>Η </a:t>
            </a:r>
            <a:r>
              <a:rPr lang="el-GR" sz="2600" b="1" dirty="0" smtClean="0"/>
              <a:t>βιομηχανική μετάβαση </a:t>
            </a:r>
            <a:endParaRPr lang="el-GR" sz="2600" b="1" dirty="0" smtClean="0"/>
          </a:p>
          <a:p>
            <a:r>
              <a:rPr lang="el-GR" sz="2600" b="1" dirty="0" smtClean="0"/>
              <a:t>Πολιτικές καινοτομίας εστιαζόμενες σε αποστολές</a:t>
            </a:r>
            <a:endParaRPr lang="el-GR" b="1" dirty="0"/>
          </a:p>
          <a:p>
            <a:endParaRPr lang="el-GR" b="1" dirty="0" smtClean="0"/>
          </a:p>
          <a:p>
            <a:endParaRPr lang="el-GR" b="1" dirty="0"/>
          </a:p>
          <a:p>
            <a:endParaRPr lang="el-GR" dirty="0"/>
          </a:p>
        </p:txBody>
      </p:sp>
      <p:sp>
        <p:nvSpPr>
          <p:cNvPr id="4" name="Θέση αριθμού διαφάνειας 3"/>
          <p:cNvSpPr>
            <a:spLocks noGrp="1"/>
          </p:cNvSpPr>
          <p:nvPr>
            <p:ph type="sldNum" sz="quarter" idx="12"/>
          </p:nvPr>
        </p:nvSpPr>
        <p:spPr/>
        <p:txBody>
          <a:bodyPr/>
          <a:lstStyle/>
          <a:p>
            <a:fld id="{33D6E5A2-EC83-451F-A719-9AC1370DD5CF}" type="slidenum">
              <a:rPr lang="el-GR" smtClean="0">
                <a:solidFill>
                  <a:prstClr val="black">
                    <a:tint val="75000"/>
                  </a:prstClr>
                </a:solidFill>
              </a:rPr>
              <a:pPr/>
              <a:t>2</a:t>
            </a:fld>
            <a:endParaRPr lang="el-GR">
              <a:solidFill>
                <a:prstClr val="black">
                  <a:tint val="75000"/>
                </a:prstClr>
              </a:solidFill>
            </a:endParaRPr>
          </a:p>
        </p:txBody>
      </p:sp>
    </p:spTree>
    <p:extLst>
      <p:ext uri="{BB962C8B-B14F-4D97-AF65-F5344CB8AC3E}">
        <p14:creationId xmlns:p14="http://schemas.microsoft.com/office/powerpoint/2010/main" xmlns="" val="2701050443"/>
      </p:ext>
    </p:extLst>
  </p:cSld>
  <p:clrMapOvr>
    <a:masterClrMapping/>
  </p:clrMapOvr>
  <p:transition spd="slow">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1071136"/>
          </a:xfrm>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Μονοπάτια για μία νέα περιφερειακή βιομηχανική ανάπτυξη</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lnSpcReduction="10000"/>
          </a:bodyPr>
          <a:lstStyle/>
          <a:p>
            <a:endParaRPr lang="el-GR" sz="1800" dirty="0"/>
          </a:p>
          <a:p>
            <a:r>
              <a:rPr lang="el-GR" sz="2400" dirty="0"/>
              <a:t>β) </a:t>
            </a:r>
            <a:r>
              <a:rPr lang="el-GR" sz="2400" b="1" dirty="0"/>
              <a:t>Διαφοροποίηση (</a:t>
            </a:r>
            <a:r>
              <a:rPr lang="en-US" sz="2400" b="1" dirty="0"/>
              <a:t>diversification</a:t>
            </a:r>
            <a:r>
              <a:rPr lang="el-GR" sz="2400" b="1" dirty="0"/>
              <a:t>)</a:t>
            </a:r>
            <a:r>
              <a:rPr lang="el-GR" sz="2400" dirty="0"/>
              <a:t>: Στο μονοπάτι αυτό η γνώση και οι πόροι από υφιστάμενες βιομηχανικές δραστηριότητες χρησιμοποιούνται σε νέες βιομηχανικές δραστηριότητες. </a:t>
            </a:r>
            <a:r>
              <a:rPr lang="el-GR" sz="2400" u="sng" dirty="0"/>
              <a:t>Παράδειγμα</a:t>
            </a:r>
            <a:r>
              <a:rPr lang="el-GR" sz="2400" dirty="0"/>
              <a:t>: Η θαλάσσια βιομηχανία μπορεί να χρησιμοποιήσει τις ικανότητες που έχει στην εγκατάσταση πλατφορμών πετρελαίου για την εγκατάσταση υπεράκτιων αιολικών πάρκων με αποτέλεσμα να μετακινηθεί στον τομέα των ανανεώσιμων πηγών ενέργειας.</a:t>
            </a:r>
          </a:p>
          <a:p>
            <a:r>
              <a:rPr lang="el-GR" sz="2400" dirty="0"/>
              <a:t>γ</a:t>
            </a:r>
            <a:r>
              <a:rPr lang="el-GR" sz="2400" b="1" dirty="0"/>
              <a:t>) Ανάδυση (</a:t>
            </a:r>
            <a:r>
              <a:rPr lang="el-GR" sz="2400" b="1" dirty="0" err="1"/>
              <a:t>emergence</a:t>
            </a:r>
            <a:r>
              <a:rPr lang="el-GR" sz="2400" dirty="0"/>
              <a:t>): Πρόκειται για την ανάδυση νέων βιομηχανικών δραστηριοτήτων σε μία περιφέρεια, οι οποίες δεν έχουν σχέση με τις υφιστάμενες. </a:t>
            </a:r>
            <a:r>
              <a:rPr lang="el-GR" sz="2400" u="sng" dirty="0"/>
              <a:t>Παράδειγμα</a:t>
            </a:r>
            <a:r>
              <a:rPr lang="el-GR" sz="2400" dirty="0"/>
              <a:t>: Η ανάπτυξη βιομηχανίας </a:t>
            </a:r>
            <a:r>
              <a:rPr lang="en-US" sz="2400" dirty="0"/>
              <a:t>drones </a:t>
            </a:r>
            <a:r>
              <a:rPr lang="el-GR" sz="2400" dirty="0"/>
              <a:t>σε μία περιφέρεια με </a:t>
            </a:r>
            <a:r>
              <a:rPr lang="el-GR" sz="2400" dirty="0" err="1" smtClean="0"/>
              <a:t>παρηκμάζουσα</a:t>
            </a:r>
            <a:r>
              <a:rPr lang="el-GR" sz="2400" dirty="0" smtClean="0"/>
              <a:t> </a:t>
            </a:r>
            <a:r>
              <a:rPr lang="el-GR" sz="2400" dirty="0"/>
              <a:t>κλωστοϋφαντουργία.</a:t>
            </a:r>
          </a:p>
          <a:p>
            <a:endParaRPr lang="el-GR" sz="2400" dirty="0" smtClean="0"/>
          </a:p>
        </p:txBody>
      </p:sp>
    </p:spTree>
    <p:extLst>
      <p:ext uri="{BB962C8B-B14F-4D97-AF65-F5344CB8AC3E}">
        <p14:creationId xmlns:p14="http://schemas.microsoft.com/office/powerpoint/2010/main" xmlns="" val="2206256331"/>
      </p:ext>
    </p:extLst>
  </p:cSld>
  <p:clrMapOvr>
    <a:masterClrMapping/>
  </p:clrMapOvr>
  <p:transition spd="slow">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514350" indent="-514350" algn="ctr">
              <a:buNone/>
            </a:pPr>
            <a:r>
              <a:rPr lang="el-GR" b="1" dirty="0" smtClean="0"/>
              <a:t>3</a:t>
            </a:r>
            <a:r>
              <a:rPr lang="el-GR" sz="2800" b="1" dirty="0" smtClean="0"/>
              <a:t>. </a:t>
            </a:r>
            <a:r>
              <a:rPr lang="el-GR" b="1" dirty="0" smtClean="0"/>
              <a:t>Πολιτικές </a:t>
            </a:r>
            <a:r>
              <a:rPr lang="el-GR" b="1" dirty="0" smtClean="0"/>
              <a:t>καινοτομίας </a:t>
            </a:r>
            <a:r>
              <a:rPr lang="el-GR" b="1" dirty="0" smtClean="0"/>
              <a:t>εστιαζόμενες σε </a:t>
            </a:r>
            <a:r>
              <a:rPr lang="el-GR" b="1" dirty="0" smtClean="0"/>
              <a:t>αποστολές</a:t>
            </a:r>
            <a:endParaRPr lang="el-GR" b="1" dirty="0" smtClean="0"/>
          </a:p>
        </p:txBody>
      </p:sp>
    </p:spTree>
    <p:extLst>
      <p:ext uri="{BB962C8B-B14F-4D97-AF65-F5344CB8AC3E}">
        <p14:creationId xmlns:p14="http://schemas.microsoft.com/office/powerpoint/2010/main" xmlns="" val="3657238834"/>
      </p:ext>
    </p:extLst>
  </p:cSld>
  <p:clrMapOvr>
    <a:masterClrMapping/>
  </p:clrMapOvr>
  <p:transition spd="slow">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7584" y="764704"/>
            <a:ext cx="8077200" cy="936104"/>
          </a:xfrm>
        </p:spPr>
        <p:txBody>
          <a:bodyPr/>
          <a:lstStyle/>
          <a:p>
            <a:r>
              <a:rPr lang="el-GR" dirty="0" smtClean="0"/>
              <a:t>Πολιτικές </a:t>
            </a:r>
            <a:r>
              <a:rPr lang="el-GR" dirty="0" smtClean="0"/>
              <a:t>καινοτομίας </a:t>
            </a:r>
            <a:r>
              <a:rPr lang="el-GR" dirty="0" smtClean="0"/>
              <a:t>εστιαζόμενες σε </a:t>
            </a:r>
            <a:r>
              <a:rPr lang="el-GR" dirty="0" smtClean="0"/>
              <a:t>αποστολές (1/</a:t>
            </a:r>
            <a:r>
              <a:rPr lang="en-US" dirty="0" smtClean="0"/>
              <a:t>2</a:t>
            </a:r>
            <a:r>
              <a:rPr lang="el-GR" dirty="0" smtClean="0"/>
              <a:t>)</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20000"/>
          </a:bodyPr>
          <a:lstStyle/>
          <a:p>
            <a:pPr>
              <a:buNone/>
            </a:pPr>
            <a:r>
              <a:rPr lang="el-GR" b="1" dirty="0" smtClean="0"/>
              <a:t>Ορισμοί</a:t>
            </a:r>
            <a:r>
              <a:rPr lang="en-US" b="1" dirty="0" smtClean="0"/>
              <a:t>:</a:t>
            </a:r>
            <a:endParaRPr lang="el-GR" b="1" dirty="0" smtClean="0"/>
          </a:p>
          <a:p>
            <a:r>
              <a:rPr lang="el-GR" dirty="0" smtClean="0"/>
              <a:t>«Συστηματικές </a:t>
            </a:r>
            <a:r>
              <a:rPr lang="el-GR" dirty="0" smtClean="0"/>
              <a:t>δημόσιες πολιτικές που βασίζονται στη γνώση αιχμής για να επιτύχουν συγκεκριμένους στόχους» </a:t>
            </a:r>
            <a:endParaRPr lang="en-US" dirty="0" smtClean="0"/>
          </a:p>
          <a:p>
            <a:pPr algn="ctr">
              <a:buNone/>
            </a:pPr>
            <a:r>
              <a:rPr lang="el-GR" dirty="0" smtClean="0"/>
              <a:t>ή</a:t>
            </a:r>
            <a:endParaRPr lang="el-GR" dirty="0" smtClean="0"/>
          </a:p>
          <a:p>
            <a:r>
              <a:rPr lang="el-GR" dirty="0" smtClean="0"/>
              <a:t>«Η μεγάλη </a:t>
            </a:r>
            <a:r>
              <a:rPr lang="el-GR" dirty="0" smtClean="0"/>
              <a:t>επιστήμη που αναπτύσσεται για την αντιμετώπιση μεγάλων προβλημάτων». </a:t>
            </a:r>
            <a:endParaRPr lang="el-GR" dirty="0" smtClean="0"/>
          </a:p>
          <a:p>
            <a:pPr>
              <a:buNone/>
            </a:pPr>
            <a:endParaRPr lang="el-GR" dirty="0" smtClean="0"/>
          </a:p>
          <a:p>
            <a:pPr>
              <a:buNone/>
            </a:pPr>
            <a:r>
              <a:rPr lang="el-GR" dirty="0" smtClean="0"/>
              <a:t>Το πλέον αρχετυπικό ιστορικό παράδειγμα αποστολής (</a:t>
            </a:r>
            <a:r>
              <a:rPr lang="en-US" dirty="0" smtClean="0"/>
              <a:t>mission</a:t>
            </a:r>
            <a:r>
              <a:rPr lang="el-GR" dirty="0" smtClean="0"/>
              <a:t>) είναι η μετάβαση του ανθρώπου στη Σελήνη. Βεβαίως οι σύγχρονες αποστολές στοχεύουν στην αντιμετώπιση ευρύτερων </a:t>
            </a:r>
            <a:r>
              <a:rPr lang="el-GR" dirty="0" smtClean="0"/>
              <a:t>προκλήσεων, </a:t>
            </a:r>
            <a:r>
              <a:rPr lang="el-GR" dirty="0" smtClean="0"/>
              <a:t>οι οποίες απαιτούν μακροχρόνιες δεσμεύσεις.</a:t>
            </a:r>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22</a:t>
            </a:fld>
            <a:endParaRPr lang="el-GR">
              <a:solidFill>
                <a:prstClr val="black">
                  <a:tint val="75000"/>
                </a:prstClr>
              </a:solidFill>
            </a:endParaRPr>
          </a:p>
        </p:txBody>
      </p:sp>
    </p:spTree>
  </p:cSld>
  <p:clrMapOvr>
    <a:masterClrMapping/>
  </p:clrMapOvr>
  <p:transition spd="slow">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7584" y="764704"/>
            <a:ext cx="8077200" cy="936104"/>
          </a:xfrm>
        </p:spPr>
        <p:txBody>
          <a:bodyPr/>
          <a:lstStyle/>
          <a:p>
            <a:r>
              <a:rPr lang="el-GR" dirty="0" smtClean="0"/>
              <a:t>Πολιτικές </a:t>
            </a:r>
            <a:r>
              <a:rPr lang="el-GR" dirty="0" smtClean="0"/>
              <a:t>καινοτομίας </a:t>
            </a:r>
            <a:r>
              <a:rPr lang="el-GR" dirty="0" smtClean="0"/>
              <a:t>εστιαζόμενες σε </a:t>
            </a:r>
            <a:r>
              <a:rPr lang="el-GR" dirty="0" smtClean="0"/>
              <a:t>αποστολές (2/</a:t>
            </a:r>
            <a:r>
              <a:rPr lang="en-US" dirty="0" smtClean="0"/>
              <a:t>2</a:t>
            </a:r>
            <a:r>
              <a:rPr lang="el-GR" dirty="0" smtClean="0"/>
              <a:t>)</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pPr>
              <a:buNone/>
            </a:pPr>
            <a:r>
              <a:rPr lang="el-GR" b="1" dirty="0" smtClean="0"/>
              <a:t>Νεότερος ορισμός</a:t>
            </a:r>
            <a:r>
              <a:rPr lang="en-US" b="1" dirty="0" smtClean="0"/>
              <a:t>:</a:t>
            </a:r>
            <a:endParaRPr lang="el-GR" b="1" dirty="0" smtClean="0"/>
          </a:p>
          <a:p>
            <a:pPr>
              <a:buNone/>
            </a:pPr>
            <a:r>
              <a:rPr lang="el-GR" dirty="0" smtClean="0"/>
              <a:t>Μία </a:t>
            </a:r>
            <a:r>
              <a:rPr lang="el-GR" dirty="0" smtClean="0"/>
              <a:t>αποστολή βασισμένη σε κοινωνικές προκλήσεις είναι ένας επείγων στρατηγικός στόχος που απαιτεί αλλαγή των μετασχηματιστικών συστημάτων για να ξεπεραστεί ένα κακό κοινωνικό πρόβλημα» (“an </a:t>
            </a:r>
            <a:r>
              <a:rPr lang="el-GR" dirty="0" err="1" smtClean="0"/>
              <a:t>urgent</a:t>
            </a:r>
            <a:r>
              <a:rPr lang="el-GR" dirty="0" smtClean="0"/>
              <a:t> </a:t>
            </a:r>
            <a:r>
              <a:rPr lang="el-GR" dirty="0" err="1" smtClean="0"/>
              <a:t>strategic</a:t>
            </a:r>
            <a:r>
              <a:rPr lang="el-GR" dirty="0" smtClean="0"/>
              <a:t> </a:t>
            </a:r>
            <a:r>
              <a:rPr lang="el-GR" dirty="0" err="1" smtClean="0"/>
              <a:t>goal</a:t>
            </a:r>
            <a:r>
              <a:rPr lang="el-GR" dirty="0" smtClean="0"/>
              <a:t> </a:t>
            </a:r>
            <a:r>
              <a:rPr lang="el-GR" dirty="0" err="1" smtClean="0"/>
              <a:t>that</a:t>
            </a:r>
            <a:r>
              <a:rPr lang="el-GR" dirty="0" smtClean="0"/>
              <a:t> </a:t>
            </a:r>
            <a:r>
              <a:rPr lang="el-GR" dirty="0" err="1" smtClean="0"/>
              <a:t>requires</a:t>
            </a:r>
            <a:r>
              <a:rPr lang="el-GR" dirty="0" smtClean="0"/>
              <a:t> </a:t>
            </a:r>
            <a:r>
              <a:rPr lang="el-GR" dirty="0" err="1" smtClean="0"/>
              <a:t>transformative</a:t>
            </a:r>
            <a:r>
              <a:rPr lang="el-GR" dirty="0" smtClean="0"/>
              <a:t> </a:t>
            </a:r>
            <a:r>
              <a:rPr lang="el-GR" dirty="0" err="1" smtClean="0"/>
              <a:t>systems</a:t>
            </a:r>
            <a:r>
              <a:rPr lang="el-GR" dirty="0" smtClean="0"/>
              <a:t> </a:t>
            </a:r>
            <a:r>
              <a:rPr lang="el-GR" dirty="0" err="1" smtClean="0"/>
              <a:t>change</a:t>
            </a:r>
            <a:r>
              <a:rPr lang="el-GR" dirty="0" smtClean="0"/>
              <a:t> </a:t>
            </a:r>
            <a:r>
              <a:rPr lang="el-GR" dirty="0" err="1" smtClean="0"/>
              <a:t>directed</a:t>
            </a:r>
            <a:r>
              <a:rPr lang="el-GR" dirty="0" smtClean="0"/>
              <a:t> </a:t>
            </a:r>
            <a:r>
              <a:rPr lang="el-GR" dirty="0" err="1" smtClean="0"/>
              <a:t>towards</a:t>
            </a:r>
            <a:r>
              <a:rPr lang="el-GR" dirty="0" smtClean="0"/>
              <a:t> </a:t>
            </a:r>
            <a:r>
              <a:rPr lang="el-GR" dirty="0" err="1" smtClean="0"/>
              <a:t>overcoming</a:t>
            </a:r>
            <a:r>
              <a:rPr lang="el-GR" dirty="0" smtClean="0"/>
              <a:t> a </a:t>
            </a:r>
            <a:r>
              <a:rPr lang="el-GR" dirty="0" err="1" smtClean="0"/>
              <a:t>wicked</a:t>
            </a:r>
            <a:r>
              <a:rPr lang="el-GR" dirty="0" smtClean="0"/>
              <a:t> </a:t>
            </a:r>
            <a:r>
              <a:rPr lang="el-GR" dirty="0" err="1" smtClean="0"/>
              <a:t>societal</a:t>
            </a:r>
            <a:r>
              <a:rPr lang="el-GR" dirty="0" smtClean="0"/>
              <a:t> </a:t>
            </a:r>
            <a:r>
              <a:rPr lang="el-GR" dirty="0" err="1" smtClean="0"/>
              <a:t>problem</a:t>
            </a:r>
            <a:r>
              <a:rPr lang="el-GR" dirty="0" smtClean="0"/>
              <a:t>”).</a:t>
            </a:r>
            <a:endParaRPr lang="en-US" dirty="0" smtClean="0"/>
          </a:p>
          <a:p>
            <a:r>
              <a:rPr lang="el-GR" dirty="0" smtClean="0"/>
              <a:t>Η Ευρωπαϊκή Επιτροπή έχει διαμορφώσει αποστολές στο πλαίσιο του προγράμματος </a:t>
            </a:r>
            <a:r>
              <a:rPr lang="en-US" dirty="0" smtClean="0"/>
              <a:t>Horizon</a:t>
            </a:r>
            <a:r>
              <a:rPr lang="el-GR" dirty="0" smtClean="0"/>
              <a:t>  </a:t>
            </a:r>
            <a:r>
              <a:rPr lang="en-US" dirty="0" smtClean="0"/>
              <a:t>Europe </a:t>
            </a:r>
            <a:r>
              <a:rPr lang="el-GR" dirty="0" smtClean="0"/>
              <a:t>που αφορούν, μεταξύ άλλων</a:t>
            </a:r>
            <a:r>
              <a:rPr lang="el-GR" dirty="0" smtClean="0"/>
              <a:t>, </a:t>
            </a:r>
            <a:r>
              <a:rPr lang="el-GR" dirty="0" smtClean="0"/>
              <a:t>την </a:t>
            </a:r>
            <a:r>
              <a:rPr lang="el-GR" dirty="0" smtClean="0">
                <a:solidFill>
                  <a:srgbClr val="C00000"/>
                </a:solidFill>
              </a:rPr>
              <a:t>προσαρμογή στην κλιματική αλλαγή</a:t>
            </a:r>
            <a:r>
              <a:rPr lang="el-GR" dirty="0" smtClean="0"/>
              <a:t>, </a:t>
            </a:r>
            <a:r>
              <a:rPr lang="el-GR" dirty="0" smtClean="0">
                <a:solidFill>
                  <a:srgbClr val="C00000"/>
                </a:solidFill>
              </a:rPr>
              <a:t>τον καρκίνο </a:t>
            </a:r>
            <a:r>
              <a:rPr lang="el-GR" dirty="0" smtClean="0"/>
              <a:t>και </a:t>
            </a:r>
            <a:r>
              <a:rPr lang="el-GR" dirty="0" smtClean="0">
                <a:solidFill>
                  <a:srgbClr val="C00000"/>
                </a:solidFill>
              </a:rPr>
              <a:t>την προστασία των ωκεανών</a:t>
            </a:r>
            <a:r>
              <a:rPr lang="el-GR" dirty="0" smtClean="0"/>
              <a:t>.</a:t>
            </a:r>
          </a:p>
          <a:p>
            <a:pPr>
              <a:buNone/>
            </a:pPr>
            <a:endParaRPr lang="el-GR" dirty="0" smtClean="0"/>
          </a:p>
          <a:p>
            <a:pPr>
              <a:buNone/>
            </a:pPr>
            <a:endParaRPr lang="el-GR" dirty="0" smtClean="0"/>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23</a:t>
            </a:fld>
            <a:endParaRPr lang="el-GR">
              <a:solidFill>
                <a:prstClr val="black">
                  <a:tint val="75000"/>
                </a:prstClr>
              </a:solidFill>
            </a:endParaRPr>
          </a:p>
        </p:txBody>
      </p:sp>
    </p:spTree>
  </p:cSld>
  <p:clrMapOvr>
    <a:masterClrMapping/>
  </p:clrMapOvr>
  <p:transition spd="slow">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7584" y="764704"/>
            <a:ext cx="8077200" cy="936104"/>
          </a:xfrm>
        </p:spPr>
        <p:txBody>
          <a:bodyPr/>
          <a:lstStyle/>
          <a:p>
            <a:r>
              <a:rPr lang="el-GR" dirty="0" smtClean="0"/>
              <a:t>Κριτήρια για την επιλογή αποστολών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pPr lvl="0"/>
            <a:r>
              <a:rPr lang="el-GR" dirty="0" smtClean="0"/>
              <a:t>Η αποστολή θα πρέπει να είναι τολμηρή, εμπνευσμένη, με ευρεία κοινωνική συνάφεια</a:t>
            </a:r>
          </a:p>
          <a:p>
            <a:pPr lvl="0"/>
            <a:r>
              <a:rPr lang="el-GR" dirty="0" smtClean="0"/>
              <a:t>Θα πρέπει να υπάρχει μία σαφής κατεύθυνση: </a:t>
            </a:r>
            <a:r>
              <a:rPr lang="el-GR" dirty="0" err="1" smtClean="0"/>
              <a:t>Στοχευμένη</a:t>
            </a:r>
            <a:r>
              <a:rPr lang="el-GR" dirty="0" smtClean="0"/>
              <a:t>, μετρήσιμη και με χρονική δέσμευση</a:t>
            </a:r>
          </a:p>
          <a:p>
            <a:pPr lvl="0"/>
            <a:r>
              <a:rPr lang="el-GR" dirty="0" smtClean="0"/>
              <a:t>Οι δράσεις (έρευνας και καινοτομίας) θα πρέπει να είναι φιλόδοξες αλλά και ρεαλιστικές</a:t>
            </a:r>
          </a:p>
          <a:p>
            <a:pPr lvl="0"/>
            <a:r>
              <a:rPr lang="el-GR" dirty="0" smtClean="0"/>
              <a:t>Η </a:t>
            </a:r>
            <a:r>
              <a:rPr lang="el-GR" dirty="0" smtClean="0"/>
              <a:t>αποστολή θα πρέπει να πυροδοτήσει δραστηριότητες που αφορούν πολλαπλές επιστημονικές πειθαρχίες, κλάδους και ενδιαφερόμενα μέρη</a:t>
            </a:r>
          </a:p>
          <a:p>
            <a:pPr lvl="0"/>
            <a:r>
              <a:rPr lang="el-GR" dirty="0" smtClean="0"/>
              <a:t>Η αποστολή θα πρέπει να είναι ανοικτή σε λύσεις που προέρχονται από «τα κάτω» (</a:t>
            </a:r>
            <a:r>
              <a:rPr lang="en-US" dirty="0" smtClean="0"/>
              <a:t>bottom up</a:t>
            </a:r>
            <a:r>
              <a:rPr lang="el-GR" dirty="0" smtClean="0"/>
              <a:t>).</a:t>
            </a:r>
          </a:p>
          <a:p>
            <a:pPr>
              <a:buNone/>
            </a:pPr>
            <a:endParaRPr lang="el-GR" dirty="0" smtClean="0"/>
          </a:p>
          <a:p>
            <a:pPr>
              <a:buNone/>
            </a:pPr>
            <a:endParaRPr lang="el-GR" dirty="0" smtClean="0"/>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24</a:t>
            </a:fld>
            <a:endParaRPr lang="el-GR">
              <a:solidFill>
                <a:prstClr val="black">
                  <a:tint val="75000"/>
                </a:prstClr>
              </a:solidFill>
            </a:endParaRPr>
          </a:p>
        </p:txBody>
      </p:sp>
    </p:spTree>
  </p:cSld>
  <p:clrMapOvr>
    <a:masterClrMapping/>
  </p:clrMapOvr>
  <p:transition spd="slow">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7584" y="764704"/>
            <a:ext cx="8077200" cy="936104"/>
          </a:xfrm>
        </p:spPr>
        <p:txBody>
          <a:bodyPr/>
          <a:lstStyle/>
          <a:p>
            <a:r>
              <a:rPr lang="el-GR" dirty="0" smtClean="0"/>
              <a:t>Συστάσεις για την υλοποίηση των αποστολών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pPr lvl="0"/>
            <a:r>
              <a:rPr lang="el-GR" sz="2000" dirty="0" smtClean="0"/>
              <a:t>Δέσμευση των διαφόρων ενδιαφερομένων μερών σε εθνικό και περιφερειακό επίπεδο</a:t>
            </a:r>
          </a:p>
          <a:p>
            <a:pPr lvl="0"/>
            <a:r>
              <a:rPr lang="el-GR" sz="2000" dirty="0" smtClean="0"/>
              <a:t>Μέτρηση της προόδου υλοποίησης με καθορισμό στόχων και οροσήμων – εκτίμηση επιπτώσεων</a:t>
            </a:r>
          </a:p>
          <a:p>
            <a:pPr lvl="0"/>
            <a:r>
              <a:rPr lang="el-GR" sz="2000" dirty="0" smtClean="0"/>
              <a:t>Ύπαρξη ενός χαρτοφυλακίου επενδύσεων για την καλλιέργεια λύσεων που προέρχονται από «τα κάτω»</a:t>
            </a:r>
          </a:p>
          <a:p>
            <a:pPr lvl="0"/>
            <a:r>
              <a:rPr lang="el-GR" sz="2000" dirty="0" smtClean="0"/>
              <a:t>Πρόβλεψη για </a:t>
            </a:r>
            <a:r>
              <a:rPr lang="en-US" sz="2000" dirty="0" smtClean="0"/>
              <a:t>proactive</a:t>
            </a:r>
            <a:r>
              <a:rPr lang="el-GR" sz="2000" dirty="0" smtClean="0"/>
              <a:t>-</a:t>
            </a:r>
            <a:r>
              <a:rPr lang="en-US" sz="2000" dirty="0" smtClean="0"/>
              <a:t>management </a:t>
            </a:r>
            <a:r>
              <a:rPr lang="el-GR" sz="2000" dirty="0" smtClean="0"/>
              <a:t>και οικοδόμηση ικανοτήτων (αυτοδυναμία</a:t>
            </a:r>
            <a:r>
              <a:rPr lang="el-GR" sz="2000" dirty="0" smtClean="0"/>
              <a:t>).</a:t>
            </a:r>
          </a:p>
          <a:p>
            <a:pPr lvl="0">
              <a:buNone/>
            </a:pPr>
            <a:r>
              <a:rPr lang="el-GR" sz="2000" b="1" dirty="0" smtClean="0">
                <a:solidFill>
                  <a:srgbClr val="C00000"/>
                </a:solidFill>
              </a:rPr>
              <a:t>Και μην ξεχνάτε τη σειρά</a:t>
            </a:r>
            <a:r>
              <a:rPr lang="en-US" sz="2000" b="1" dirty="0" smtClean="0">
                <a:solidFill>
                  <a:srgbClr val="C00000"/>
                </a:solidFill>
              </a:rPr>
              <a:t>:</a:t>
            </a:r>
          </a:p>
          <a:p>
            <a:pPr>
              <a:buFont typeface="Wingdings" pitchFamily="2" charset="2"/>
              <a:buChar char="q"/>
            </a:pPr>
            <a:r>
              <a:rPr lang="el-GR" sz="2000" b="1" dirty="0" smtClean="0"/>
              <a:t>Μεγάλη πρόκληση</a:t>
            </a:r>
          </a:p>
          <a:p>
            <a:pPr lvl="1">
              <a:buFont typeface="Wingdings" pitchFamily="2" charset="2"/>
              <a:buChar char="Ø"/>
            </a:pPr>
            <a:r>
              <a:rPr lang="el-GR" sz="1800" b="1" dirty="0" smtClean="0"/>
              <a:t>Αποστολή (ή αποστολές)</a:t>
            </a:r>
          </a:p>
          <a:p>
            <a:pPr lvl="2"/>
            <a:r>
              <a:rPr lang="el-GR" sz="1600" b="1" dirty="0" smtClean="0"/>
              <a:t>Χαρτοφυλάκιο έργων.</a:t>
            </a:r>
          </a:p>
          <a:p>
            <a:pPr lvl="1">
              <a:buFont typeface="Wingdings" pitchFamily="2" charset="2"/>
              <a:buChar char="q"/>
            </a:pPr>
            <a:endParaRPr lang="el-GR" sz="1600" b="1" dirty="0" smtClean="0"/>
          </a:p>
          <a:p>
            <a:pPr lvl="1">
              <a:buFont typeface="Wingdings" pitchFamily="2" charset="2"/>
              <a:buChar char="Ø"/>
            </a:pPr>
            <a:endParaRPr lang="el-GR" sz="1600" b="1" dirty="0" smtClean="0"/>
          </a:p>
          <a:p>
            <a:pPr lvl="0">
              <a:buNone/>
            </a:pPr>
            <a:endParaRPr lang="el-GR" dirty="0" smtClean="0"/>
          </a:p>
          <a:p>
            <a:pPr>
              <a:buNone/>
            </a:pPr>
            <a:endParaRPr lang="el-GR" dirty="0" smtClean="0"/>
          </a:p>
          <a:p>
            <a:pPr>
              <a:buNone/>
            </a:pPr>
            <a:endParaRPr lang="el-GR" dirty="0" smtClean="0"/>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25</a:t>
            </a:fld>
            <a:endParaRPr lang="el-GR">
              <a:solidFill>
                <a:prstClr val="black">
                  <a:tint val="75000"/>
                </a:prstClr>
              </a:solidFill>
            </a:endParaRPr>
          </a:p>
        </p:txBody>
      </p:sp>
    </p:spTree>
  </p:cSld>
  <p:clrMapOvr>
    <a:masterClrMapping/>
  </p:clrMapOvr>
  <p:transition spd="slow">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7584" y="764704"/>
            <a:ext cx="8077200" cy="936104"/>
          </a:xfrm>
        </p:spPr>
        <p:txBody>
          <a:bodyPr/>
          <a:lstStyle/>
          <a:p>
            <a:endParaRPr lang="el-GR" dirty="0"/>
          </a:p>
        </p:txBody>
      </p:sp>
      <p:sp>
        <p:nvSpPr>
          <p:cNvPr id="3" name="2 - Θέση περιεχομένου"/>
          <p:cNvSpPr>
            <a:spLocks noGrp="1"/>
          </p:cNvSpPr>
          <p:nvPr>
            <p:ph idx="1"/>
          </p:nvPr>
        </p:nvSpPr>
        <p:spPr/>
        <p:txBody>
          <a:bodyPr>
            <a:normAutofit/>
          </a:bodyPr>
          <a:lstStyle/>
          <a:p>
            <a:pPr lvl="0"/>
            <a:endParaRPr lang="el-GR" sz="2000" dirty="0" smtClean="0"/>
          </a:p>
          <a:p>
            <a:pPr lvl="2">
              <a:buNone/>
            </a:pPr>
            <a:r>
              <a:rPr lang="el-GR" sz="2800" b="1" i="1" dirty="0" smtClean="0">
                <a:solidFill>
                  <a:srgbClr val="0070C0"/>
                </a:solidFill>
              </a:rPr>
              <a:t>Σας ευχαριστώ για την προσοχή σας!</a:t>
            </a:r>
          </a:p>
          <a:p>
            <a:pPr lvl="1">
              <a:buFont typeface="Wingdings" pitchFamily="2" charset="2"/>
              <a:buChar char="q"/>
            </a:pPr>
            <a:endParaRPr lang="el-GR" sz="1600" b="1" dirty="0" smtClean="0"/>
          </a:p>
          <a:p>
            <a:pPr lvl="1">
              <a:buFont typeface="Wingdings" pitchFamily="2" charset="2"/>
              <a:buChar char="Ø"/>
            </a:pPr>
            <a:endParaRPr lang="el-GR" sz="1600" b="1" dirty="0" smtClean="0"/>
          </a:p>
          <a:p>
            <a:pPr lvl="0">
              <a:buNone/>
            </a:pPr>
            <a:endParaRPr lang="el-GR" dirty="0" smtClean="0"/>
          </a:p>
          <a:p>
            <a:pPr>
              <a:buNone/>
            </a:pPr>
            <a:endParaRPr lang="el-GR" dirty="0" smtClean="0"/>
          </a:p>
          <a:p>
            <a:pPr>
              <a:buNone/>
            </a:pPr>
            <a:endParaRPr lang="el-GR" dirty="0" smtClean="0"/>
          </a:p>
          <a:p>
            <a:pPr>
              <a:buNone/>
            </a:pPr>
            <a:endParaRPr lang="el-GR" dirty="0" smtClean="0"/>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26</a:t>
            </a:fld>
            <a:endParaRPr lang="el-GR">
              <a:solidFill>
                <a:prstClr val="black">
                  <a:tint val="75000"/>
                </a:prstClr>
              </a:solidFill>
            </a:endParaRPr>
          </a:p>
        </p:txBody>
      </p:sp>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0" indent="0" algn="ctr">
              <a:buNone/>
            </a:pPr>
            <a:r>
              <a:rPr lang="el-GR" sz="2800" b="1" dirty="0" smtClean="0"/>
              <a:t>1. </a:t>
            </a:r>
            <a:r>
              <a:rPr lang="el-GR" b="1" dirty="0"/>
              <a:t>Οι παγκόσμιες προκλήσεις </a:t>
            </a:r>
            <a:r>
              <a:rPr lang="el-GR" b="1" dirty="0" smtClean="0"/>
              <a:t>(</a:t>
            </a:r>
            <a:r>
              <a:rPr lang="el-GR" b="1" dirty="0" err="1" smtClean="0"/>
              <a:t>μεγατάσεις</a:t>
            </a:r>
            <a:r>
              <a:rPr lang="el-GR" b="1" dirty="0" smtClean="0"/>
              <a:t>) και </a:t>
            </a:r>
            <a:r>
              <a:rPr lang="el-GR" b="1" dirty="0"/>
              <a:t>οι πολιτικές της Ευρωπαϊκής </a:t>
            </a:r>
            <a:r>
              <a:rPr lang="el-GR" b="1" dirty="0" smtClean="0"/>
              <a:t>Ένωσης</a:t>
            </a:r>
            <a:endParaRPr lang="el-GR" b="1" dirty="0"/>
          </a:p>
        </p:txBody>
      </p:sp>
    </p:spTree>
    <p:extLst>
      <p:ext uri="{BB962C8B-B14F-4D97-AF65-F5344CB8AC3E}">
        <p14:creationId xmlns:p14="http://schemas.microsoft.com/office/powerpoint/2010/main" xmlns="" val="3072090799"/>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dirty="0" smtClean="0"/>
              <a:t>Παγκόσμιες </a:t>
            </a:r>
            <a:r>
              <a:rPr lang="el-GR" dirty="0"/>
              <a:t>προκλήσεις (</a:t>
            </a:r>
            <a:r>
              <a:rPr lang="el-GR" dirty="0" err="1"/>
              <a:t>μεγατάσεις</a:t>
            </a:r>
            <a:r>
              <a:rPr lang="el-GR" dirty="0"/>
              <a:t>)</a:t>
            </a:r>
            <a:endParaRPr lang="el-GR" sz="3200" b="1" dirty="0" smtClean="0"/>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lnSpcReduction="10000"/>
          </a:bodyPr>
          <a:lstStyle/>
          <a:p>
            <a:r>
              <a:rPr lang="el-GR" sz="2400" dirty="0"/>
              <a:t>Οι </a:t>
            </a:r>
            <a:r>
              <a:rPr lang="el-GR" sz="2400" dirty="0" err="1"/>
              <a:t>μεγατάσεις</a:t>
            </a:r>
            <a:r>
              <a:rPr lang="el-GR" sz="2400" dirty="0"/>
              <a:t> είναι μακροπρόθεσμης διάρκειας κινούσες δυνάμεις, οι οποίες είναι παρούσες σήμερα σε παγκόσμιο επίπεδο και θα είναι, κατά πάσα πιθανότητα, παρούσες και στο μέλλον. </a:t>
            </a:r>
            <a:endParaRPr lang="el-GR" sz="2400" dirty="0" smtClean="0"/>
          </a:p>
          <a:p>
            <a:r>
              <a:rPr lang="el-GR" sz="2400" dirty="0" smtClean="0"/>
              <a:t>Το </a:t>
            </a:r>
            <a:r>
              <a:rPr lang="en-US" sz="2400" dirty="0"/>
              <a:t>Megatrends Hub </a:t>
            </a:r>
            <a:r>
              <a:rPr lang="el-GR" sz="2400" dirty="0"/>
              <a:t>της Ευρωπαϊκής Επιτροπής καταγράφει 14 </a:t>
            </a:r>
            <a:r>
              <a:rPr lang="el-GR" sz="2400" dirty="0" err="1"/>
              <a:t>μεγατάσεις</a:t>
            </a:r>
            <a:r>
              <a:rPr lang="el-GR" sz="2400" dirty="0"/>
              <a:t> μεταξύ των οποίων είναι η επιταχυνόμενη τεχνολογική αλλαγή και η </a:t>
            </a:r>
            <a:r>
              <a:rPr lang="el-GR" sz="2400" dirty="0" err="1"/>
              <a:t>υπερσυνδεσιμότητα</a:t>
            </a:r>
            <a:r>
              <a:rPr lang="el-GR" sz="2400" dirty="0"/>
              <a:t>, οι αυξανόμενες δημογραφικές ανισορροπίες, η αυξανόμενη σημασία της μετανάστευσης, η συνεχιζόμενη αστικοποίηση, η κλιματική αλλαγή, η υποβάθμιση του περιβάλλοντος και η εξάντληση των πόρων. </a:t>
            </a:r>
            <a:endParaRPr lang="el-GR" sz="2400" dirty="0" smtClean="0"/>
          </a:p>
          <a:p>
            <a:r>
              <a:rPr lang="el-GR" sz="2400" dirty="0" smtClean="0"/>
              <a:t>Σε </a:t>
            </a:r>
            <a:r>
              <a:rPr lang="el-GR" sz="2400" dirty="0"/>
              <a:t>αυτές θα πρέπει να προστεθεί βεβαίως και η παγκοσμιοποίηση. </a:t>
            </a:r>
            <a:endParaRPr lang="el-GR" sz="2400" dirty="0" smtClean="0"/>
          </a:p>
        </p:txBody>
      </p:sp>
    </p:spTree>
    <p:extLst>
      <p:ext uri="{BB962C8B-B14F-4D97-AF65-F5344CB8AC3E}">
        <p14:creationId xmlns:p14="http://schemas.microsoft.com/office/powerpoint/2010/main" xmlns="" val="3594762944"/>
      </p:ext>
    </p:extLst>
  </p:cSld>
  <p:clrMapOvr>
    <a:masterClrMapping/>
  </p:clrMapOvr>
  <p:transition spd="slow">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dirty="0" smtClean="0"/>
              <a:t>Παγκόσμιες </a:t>
            </a:r>
            <a:r>
              <a:rPr lang="el-GR" dirty="0"/>
              <a:t>προκλήσεις (</a:t>
            </a:r>
            <a:r>
              <a:rPr lang="el-GR" dirty="0" err="1"/>
              <a:t>μεγατάσεις</a:t>
            </a:r>
            <a:r>
              <a:rPr lang="el-GR" dirty="0"/>
              <a:t>)</a:t>
            </a:r>
            <a:endParaRPr lang="el-GR" sz="3200" b="1" dirty="0" smtClean="0"/>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a:bodyPr>
          <a:lstStyle/>
          <a:p>
            <a:r>
              <a:rPr lang="el-GR" sz="2400" dirty="0"/>
              <a:t>Οι </a:t>
            </a:r>
            <a:r>
              <a:rPr lang="el-GR" sz="2400" dirty="0" err="1"/>
              <a:t>μεγατάσεις</a:t>
            </a:r>
            <a:r>
              <a:rPr lang="el-GR" sz="2400" dirty="0"/>
              <a:t> αλλάζουν ριζικά τις οικονομίες και τις κοινωνίες ολόκληρου του πλανήτη. Πολλές από τις </a:t>
            </a:r>
            <a:r>
              <a:rPr lang="el-GR" sz="2400" dirty="0" err="1" smtClean="0"/>
              <a:t>μεγατάσεις</a:t>
            </a:r>
            <a:r>
              <a:rPr lang="el-GR" sz="2400" dirty="0" smtClean="0"/>
              <a:t> </a:t>
            </a:r>
            <a:r>
              <a:rPr lang="el-GR" sz="2400" dirty="0"/>
              <a:t>όπως η ραγδαίες τεχνολογικές αλλαγές δημιουργούν ευκαιρίες για ενδυνάμωση της ευημερίας, αύξηση της παραγωγικότητας και δημιουργία απασχόλησης σε περιφερειακό και τοπικό επίπεδο. Οι </a:t>
            </a:r>
            <a:r>
              <a:rPr lang="el-GR" sz="2400" dirty="0" err="1"/>
              <a:t>μεγατάσεις</a:t>
            </a:r>
            <a:r>
              <a:rPr lang="el-GR" sz="2400" dirty="0"/>
              <a:t> ωστόσο δημιουργούν αβεβαιότητα και ανάγκες ισορροπιών μεταξύ οικονομικών, κοινωνικών και περιβαλλοντικών στόχων. </a:t>
            </a:r>
            <a:endParaRPr lang="el-GR" sz="2400" dirty="0" smtClean="0"/>
          </a:p>
        </p:txBody>
      </p:sp>
    </p:spTree>
    <p:extLst>
      <p:ext uri="{BB962C8B-B14F-4D97-AF65-F5344CB8AC3E}">
        <p14:creationId xmlns:p14="http://schemas.microsoft.com/office/powerpoint/2010/main" xmlns="" val="3122607464"/>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dirty="0" smtClean="0"/>
              <a:t>Παγκόσμιες </a:t>
            </a:r>
            <a:r>
              <a:rPr lang="el-GR" dirty="0"/>
              <a:t>προκλήσεις (</a:t>
            </a:r>
            <a:r>
              <a:rPr lang="el-GR" dirty="0" err="1"/>
              <a:t>μεγατάσεις</a:t>
            </a:r>
            <a:r>
              <a:rPr lang="el-GR" dirty="0"/>
              <a:t>)</a:t>
            </a:r>
            <a:endParaRPr lang="el-GR" sz="3200" b="1" dirty="0" smtClean="0"/>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a:bodyPr>
          <a:lstStyle/>
          <a:p>
            <a:r>
              <a:rPr lang="el-GR" sz="2400" dirty="0"/>
              <a:t>Η επίδραση (επίπτωση) των συντελούμενων αλλαγών δεν είναι παντού η ίδια. Η παγκοσμιοποίηση και η τεχνολογική αλλαγή έχουν βοηθήσει να βελτιωθεί το βιοτικό επίπεδο στις χώρες του ΟΟΣΑ αλλά </a:t>
            </a:r>
            <a:r>
              <a:rPr lang="el-GR" sz="2400" dirty="0" smtClean="0"/>
              <a:t>δεν </a:t>
            </a:r>
            <a:r>
              <a:rPr lang="el-GR" sz="2400" dirty="0"/>
              <a:t>έχουν ωφεληθεί στον ίδιο </a:t>
            </a:r>
            <a:r>
              <a:rPr lang="el-GR" sz="2400" dirty="0" smtClean="0"/>
              <a:t>βαθμό </a:t>
            </a:r>
            <a:r>
              <a:rPr lang="el-GR" sz="2400" dirty="0"/>
              <a:t>όλες οι </a:t>
            </a:r>
            <a:r>
              <a:rPr lang="el-GR" sz="2400" dirty="0" smtClean="0"/>
              <a:t>περιοχές.</a:t>
            </a:r>
          </a:p>
          <a:p>
            <a:r>
              <a:rPr lang="el-GR" sz="2400" dirty="0"/>
              <a:t>Οι διαφορετικές επιπτώσεις των συντελούμενων αλλαγών στους διαφορετικούς τύπους γεωγραφικών περιοχών υπαγορεύουν το σχεδιασμό και εφαρμογή πολιτικών που είναι ευαίσθητες στα ιδιαίτερα χαρακτηριστικά των περιοχών (</a:t>
            </a:r>
            <a:r>
              <a:rPr lang="en-US" sz="2400" dirty="0"/>
              <a:t>place based approaches</a:t>
            </a:r>
            <a:r>
              <a:rPr lang="el-GR" sz="2400" dirty="0"/>
              <a:t>). </a:t>
            </a:r>
            <a:endParaRPr lang="el-GR" sz="2400" dirty="0" smtClean="0"/>
          </a:p>
        </p:txBody>
      </p:sp>
    </p:spTree>
    <p:extLst>
      <p:ext uri="{BB962C8B-B14F-4D97-AF65-F5344CB8AC3E}">
        <p14:creationId xmlns:p14="http://schemas.microsoft.com/office/powerpoint/2010/main" xmlns="" val="122236141"/>
      </p:ext>
    </p:extLst>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dirty="0" smtClean="0"/>
              <a:t>Παγκόσμιες </a:t>
            </a:r>
            <a:r>
              <a:rPr lang="el-GR" dirty="0"/>
              <a:t>προκλήσεις (</a:t>
            </a:r>
            <a:r>
              <a:rPr lang="el-GR" dirty="0" err="1"/>
              <a:t>μεγατάσεις</a:t>
            </a:r>
            <a:r>
              <a:rPr lang="el-GR" dirty="0"/>
              <a:t>)</a:t>
            </a:r>
            <a:endParaRPr lang="el-GR" sz="3200" b="1" dirty="0" smtClean="0"/>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a:bodyPr>
          <a:lstStyle/>
          <a:p>
            <a:pPr lvl="0"/>
            <a:r>
              <a:rPr lang="el-GR" sz="2400" dirty="0"/>
              <a:t>Οι </a:t>
            </a:r>
            <a:r>
              <a:rPr lang="el-GR" sz="2400" dirty="0" err="1"/>
              <a:t>μεγατάσεις</a:t>
            </a:r>
            <a:r>
              <a:rPr lang="el-GR" sz="2400" dirty="0"/>
              <a:t> και οι εξ αυτών προκαλούμενες επιπτώσεις δεν πρέπει να οδηγήσουν σε αύξηση των ανισοτήτων μεταξύ εχόντων και μη εχόντων, όπως για παράδειγμα συμβαίνει στις ολοένα διογκούμενες πόλεις. Μία οικονομία στην οποία τα οφέλη κατανέμονται ευρύτερα μεταξύ των ομάδων του πληθυσμού διαθέτουν ισχυρότερα και περισσότερο ανθεκτικά θεμέλια για την κοινωνία και την ασφάλεια. Για να επιτευχτεί αυτό οι πόλεις θα πρέπει να ενισχύσουν τα επίπεδα συμμετοχής στη διακυβέρνηση, να βελτιώσουν τη συνδεσιμότητα, να υποστηρίξουν τις μικρές επιχειρήσεις και τα εγχειρήματα της κοινωνικής οικονομίας και να υλοποιήσουν υποδομές που δεν θα αποκλείουν κανένα. </a:t>
            </a:r>
          </a:p>
          <a:p>
            <a:endParaRPr lang="el-GR" sz="2400" dirty="0" smtClean="0"/>
          </a:p>
        </p:txBody>
      </p:sp>
    </p:spTree>
    <p:extLst>
      <p:ext uri="{BB962C8B-B14F-4D97-AF65-F5344CB8AC3E}">
        <p14:creationId xmlns:p14="http://schemas.microsoft.com/office/powerpoint/2010/main" xmlns="" val="2459822528"/>
      </p:ext>
    </p:extLst>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xfrm>
            <a:off x="762000" y="269632"/>
            <a:ext cx="8077200" cy="927120"/>
          </a:xfrm>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Η ανταπόκριση της Ευρωπαϊκής Ένωσης</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normAutofit/>
          </a:bodyPr>
          <a:lstStyle/>
          <a:p>
            <a:pPr lvl="0"/>
            <a:r>
              <a:rPr lang="el-GR" dirty="0"/>
              <a:t>Η Ευρωπαϊκή Ένωση προκειμένου να ανταποκριθεί στις προκλήσεις αυτές έχει εκπονήσει και υλοποιεί οδικούς χάρτες και στρατηγικές όπως:</a:t>
            </a:r>
          </a:p>
          <a:p>
            <a:pPr lvl="1"/>
            <a:r>
              <a:rPr lang="el-GR" dirty="0"/>
              <a:t>Η Ευρωπαϊκή Πράσινη Συμφωνία(</a:t>
            </a:r>
            <a:r>
              <a:rPr lang="en-US" dirty="0"/>
              <a:t>European Green Deal</a:t>
            </a:r>
            <a:r>
              <a:rPr lang="el-GR" dirty="0"/>
              <a:t>), η οποία αποτελεί τον οδικό χάρτη για να καταστεί η οικονομία της Ευρωπαϊκής Ένωσης βιώσιμη.</a:t>
            </a:r>
          </a:p>
          <a:p>
            <a:pPr lvl="1"/>
            <a:r>
              <a:rPr lang="el-GR" dirty="0"/>
              <a:t>Ανακοίνωση της Επιτροπής της 10ης Μαρτίου 2020 για την «προετοιμασία των ευρωπαϊκών επιχειρήσεων για το μέλλον: η νέα βιομηχανική στρατηγική για μια ανταγωνιστική σε παγκόσμιο επίπεδο, πράσινη και ψηφιακή Ευρώπη</a:t>
            </a:r>
            <a:r>
              <a:rPr lang="el-GR" dirty="0" smtClean="0"/>
              <a:t>».</a:t>
            </a:r>
            <a:endParaRPr lang="el-GR" dirty="0"/>
          </a:p>
          <a:p>
            <a:endParaRPr lang="el-GR" sz="2400" dirty="0" smtClean="0"/>
          </a:p>
        </p:txBody>
      </p:sp>
    </p:spTree>
    <p:extLst>
      <p:ext uri="{BB962C8B-B14F-4D97-AF65-F5344CB8AC3E}">
        <p14:creationId xmlns:p14="http://schemas.microsoft.com/office/powerpoint/2010/main" xmlns="" val="1517017711"/>
      </p:ext>
    </p:ext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514350" lvl="1" indent="-514350" algn="ctr">
              <a:buClr>
                <a:schemeClr val="accent5">
                  <a:lumMod val="75000"/>
                </a:schemeClr>
              </a:buClr>
              <a:buNone/>
            </a:pPr>
            <a:r>
              <a:rPr lang="el-GR" sz="2800" b="1" dirty="0"/>
              <a:t>2</a:t>
            </a:r>
            <a:r>
              <a:rPr lang="el-GR" sz="2800" b="1" dirty="0" smtClean="0"/>
              <a:t>. </a:t>
            </a:r>
            <a:r>
              <a:rPr lang="el-GR" sz="2800" b="1" dirty="0" smtClean="0"/>
              <a:t>Οι κανονιστικές προβλέψεις για την Πολιτική Συνοχής την περίοδο 2021-2027</a:t>
            </a:r>
          </a:p>
          <a:p>
            <a:pPr marL="0" indent="0" algn="ctr">
              <a:buNone/>
            </a:pPr>
            <a:endParaRPr lang="el-GR" b="1" dirty="0"/>
          </a:p>
        </p:txBody>
      </p:sp>
    </p:spTree>
    <p:extLst>
      <p:ext uri="{BB962C8B-B14F-4D97-AF65-F5344CB8AC3E}">
        <p14:creationId xmlns:p14="http://schemas.microsoft.com/office/powerpoint/2010/main" xmlns="" val="1319878311"/>
      </p:ext>
    </p:extLst>
  </p:cSld>
  <p:clrMapOvr>
    <a:masterClrMapping/>
  </p:clrMapOvr>
  <p:transition spd="slow">
    <p:wipe dir="d"/>
  </p:transition>
  <p:timing>
    <p:tnLst>
      <p:par>
        <p:cTn id="1" dur="indefinite" restart="never" nodeType="tmRoot"/>
      </p:par>
    </p:tnLst>
  </p:timing>
</p:sld>
</file>

<file path=ppt/theme/theme1.xml><?xml version="1.0" encoding="utf-8"?>
<a:theme xmlns:a="http://schemas.openxmlformats.org/drawingml/2006/main" name="1_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758</TotalTime>
  <Words>2054</Words>
  <Application>Microsoft Office PowerPoint</Application>
  <PresentationFormat>Προβολή στην οθόνη (4:3)</PresentationFormat>
  <Paragraphs>138</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1_Training</vt:lpstr>
      <vt:lpstr>3. ΣΧΕΔΙΑΖΟΝΤΑΣ ΤΗ ΝΕΑ ΓΕΝΙΑ ΤΩΝ ΣΤΡΑΤΗΓΙΚΩΝ ΕΞΥΠΝΗΣ ΕΞΕΙΔΙΚΕΥΣΗΣ  </vt:lpstr>
      <vt:lpstr>Περιεχόμενα Διδακτικής Ενότητας</vt:lpstr>
      <vt:lpstr>Διαφάνεια 3</vt:lpstr>
      <vt:lpstr>Παγκόσμιες προκλήσεις (μεγατάσεις)</vt:lpstr>
      <vt:lpstr>Παγκόσμιες προκλήσεις (μεγατάσεις)</vt:lpstr>
      <vt:lpstr>Παγκόσμιες προκλήσεις (μεγατάσεις)</vt:lpstr>
      <vt:lpstr>Παγκόσμιες προκλήσεις (μεγατάσεις)</vt:lpstr>
      <vt:lpstr>Η ανταπόκριση της Ευρωπαϊκής Ένωσης</vt:lpstr>
      <vt:lpstr>Διαφάνεια 9</vt:lpstr>
      <vt:lpstr>Προγραμματική περίοδος 2021-2027: 5 Στόχοι Πολιτικής (ΣΠ)</vt:lpstr>
      <vt:lpstr>Ειδικοί Στόχοι ΕΤΠΑ στο πλαίσιο του Στόχου Πολιτικής 1</vt:lpstr>
      <vt:lpstr>Αναγκαίος πρόσφορος όρος</vt:lpstr>
      <vt:lpstr>Αναγκαίος πρόσφορος όρος</vt:lpstr>
      <vt:lpstr>Το ζήτημα της βιομηχανικής μετάβασης</vt:lpstr>
      <vt:lpstr>Διαφάνεια 15</vt:lpstr>
      <vt:lpstr>Βιομηχανική μετάβαση</vt:lpstr>
      <vt:lpstr>Βιομηχανική μετάβαση</vt:lpstr>
      <vt:lpstr>Βιομηχανική μετάβαση</vt:lpstr>
      <vt:lpstr>Μονοπάτια για μία νέα περιφερειακή βιομηχανική ανάπτυξη</vt:lpstr>
      <vt:lpstr>Μονοπάτια για μία νέα περιφερειακή βιομηχανική ανάπτυξη</vt:lpstr>
      <vt:lpstr>Διαφάνεια 21</vt:lpstr>
      <vt:lpstr>Πολιτικές καινοτομίας εστιαζόμενες σε αποστολές (1/2) </vt:lpstr>
      <vt:lpstr>Πολιτικές καινοτομίας εστιαζόμενες σε αποστολές (2/2) </vt:lpstr>
      <vt:lpstr>Κριτήρια για την επιλογή αποστολών </vt:lpstr>
      <vt:lpstr>Συστάσεις για την υλοποίηση των αποστολών </vt:lpstr>
      <vt:lpstr>Διαφάνεια 26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Σαράντης Κουγιού</dc:creator>
  <cp:lastModifiedBy>KA</cp:lastModifiedBy>
  <cp:revision>90</cp:revision>
  <cp:lastPrinted>2020-06-30T15:56:59Z</cp:lastPrinted>
  <dcterms:created xsi:type="dcterms:W3CDTF">2019-09-17T07:37:25Z</dcterms:created>
  <dcterms:modified xsi:type="dcterms:W3CDTF">2021-06-26T18:08:02Z</dcterms:modified>
</cp:coreProperties>
</file>