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sldIdLst>
    <p:sldId id="256" r:id="rId2"/>
    <p:sldId id="257" r:id="rId3"/>
    <p:sldId id="258" r:id="rId4"/>
    <p:sldId id="259" r:id="rId5"/>
    <p:sldId id="260" r:id="rId6"/>
    <p:sldId id="261" r:id="rId7"/>
    <p:sldId id="269" r:id="rId8"/>
    <p:sldId id="272" r:id="rId9"/>
    <p:sldId id="270" r:id="rId10"/>
    <p:sldId id="262" r:id="rId11"/>
    <p:sldId id="263" r:id="rId12"/>
    <p:sldId id="267" r:id="rId13"/>
    <p:sldId id="264" r:id="rId14"/>
    <p:sldId id="265" r:id="rId15"/>
    <p:sldId id="268" r:id="rId16"/>
    <p:sldId id="271" r:id="rId17"/>
    <p:sldId id="273" r:id="rId18"/>
    <p:sldId id="275" r:id="rId19"/>
    <p:sldId id="276" r:id="rId20"/>
    <p:sldId id="277" r:id="rId21"/>
    <p:sldId id="278" r:id="rId22"/>
    <p:sldId id="266" r:id="rId23"/>
    <p:sldId id="279" r:id="rId24"/>
    <p:sldId id="274" r:id="rId25"/>
    <p:sldId id="280" r:id="rId2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Kλικ για επεξεργασία του τίτλου</a:t>
            </a:r>
            <a:endParaRPr kumimoji="0" lang="en-US"/>
          </a:p>
        </p:txBody>
      </p:sp>
      <p:sp>
        <p:nvSpPr>
          <p:cNvPr id="28" name="27 - Θέση ημερομηνίας"/>
          <p:cNvSpPr>
            <a:spLocks noGrp="1"/>
          </p:cNvSpPr>
          <p:nvPr>
            <p:ph type="dt" sz="half" idx="10"/>
          </p:nvPr>
        </p:nvSpPr>
        <p:spPr/>
        <p:txBody>
          <a:bodyPr/>
          <a:lstStyle/>
          <a:p>
            <a:fld id="{91C006E0-9E6F-4963-8E7F-9498DA3FF935}" type="datetimeFigureOut">
              <a:rPr lang="el-GR" smtClean="0"/>
              <a:pPr/>
              <a:t>16/7/2021</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a:lstStyle/>
          <a:p>
            <a:fld id="{7143BF28-D227-410B-9EE1-0AC072E36D36}" type="slidenum">
              <a:rPr lang="el-GR" smtClean="0"/>
              <a:pPr/>
              <a:t>‹#›</a:t>
            </a:fld>
            <a:endParaRPr lang="el-GR"/>
          </a:p>
        </p:txBody>
      </p:sp>
      <p:sp>
        <p:nvSpPr>
          <p:cNvPr id="9" name="8 - Υπότιτλος"/>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91C006E0-9E6F-4963-8E7F-9498DA3FF935}" type="datetimeFigureOut">
              <a:rPr lang="el-GR" smtClean="0"/>
              <a:pPr/>
              <a:t>16/7/2021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143BF28-D227-410B-9EE1-0AC072E36D36}"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91C006E0-9E6F-4963-8E7F-9498DA3FF935}" type="datetimeFigureOut">
              <a:rPr lang="el-GR" smtClean="0"/>
              <a:pPr/>
              <a:t>16/7/2021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143BF28-D227-410B-9EE1-0AC072E36D36}"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91C006E0-9E6F-4963-8E7F-9498DA3FF935}" type="datetimeFigureOut">
              <a:rPr lang="el-GR" smtClean="0"/>
              <a:pPr/>
              <a:t>16/7/2021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143BF28-D227-410B-9EE1-0AC072E36D36}"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91C006E0-9E6F-4963-8E7F-9498DA3FF935}" type="datetimeFigureOut">
              <a:rPr lang="el-GR" smtClean="0"/>
              <a:pPr/>
              <a:t>16/7/2021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7924800" y="6416675"/>
            <a:ext cx="762000" cy="365125"/>
          </a:xfrm>
        </p:spPr>
        <p:txBody>
          <a:bodyPr/>
          <a:lstStyle/>
          <a:p>
            <a:fld id="{7143BF28-D227-410B-9EE1-0AC072E36D36}"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91C006E0-9E6F-4963-8E7F-9498DA3FF935}" type="datetimeFigureOut">
              <a:rPr lang="el-GR" smtClean="0"/>
              <a:pPr/>
              <a:t>16/7/2021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143BF28-D227-410B-9EE1-0AC072E36D36}"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91C006E0-9E6F-4963-8E7F-9498DA3FF935}" type="datetimeFigureOut">
              <a:rPr lang="el-GR" smtClean="0"/>
              <a:pPr/>
              <a:t>16/7/2021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7143BF28-D227-410B-9EE1-0AC072E36D36}"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91C006E0-9E6F-4963-8E7F-9498DA3FF935}" type="datetimeFigureOut">
              <a:rPr lang="el-GR" smtClean="0"/>
              <a:pPr/>
              <a:t>16/7/2021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7143BF28-D227-410B-9EE1-0AC072E36D36}"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91C006E0-9E6F-4963-8E7F-9498DA3FF935}" type="datetimeFigureOut">
              <a:rPr lang="el-GR" smtClean="0"/>
              <a:pPr/>
              <a:t>16/7/2021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7143BF28-D227-410B-9EE1-0AC072E36D36}"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91C006E0-9E6F-4963-8E7F-9498DA3FF935}" type="datetimeFigureOut">
              <a:rPr lang="el-GR" smtClean="0"/>
              <a:pPr/>
              <a:t>16/7/2021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143BF28-D227-410B-9EE1-0AC072E36D36}"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3 - Θέση κειμένου"/>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91C006E0-9E6F-4963-8E7F-9498DA3FF935}" type="datetimeFigureOut">
              <a:rPr lang="el-GR" smtClean="0"/>
              <a:pPr/>
              <a:t>16/7/2021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143BF28-D227-410B-9EE1-0AC072E36D36}"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91C006E0-9E6F-4963-8E7F-9498DA3FF935}" type="datetimeFigureOut">
              <a:rPr lang="el-GR" smtClean="0"/>
              <a:pPr/>
              <a:t>16/7/2021</a:t>
            </a:fld>
            <a:endParaRPr lang="el-GR"/>
          </a:p>
        </p:txBody>
      </p:sp>
      <p:sp>
        <p:nvSpPr>
          <p:cNvPr id="3" name="2 - Θέση υποσέλιδου"/>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22 - Θέση αριθμού διαφάνειας"/>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143BF28-D227-410B-9EE1-0AC072E36D36}"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normAutofit/>
          </a:bodyPr>
          <a:lstStyle/>
          <a:p>
            <a:r>
              <a:rPr lang="el-GR" dirty="0" smtClean="0"/>
              <a:t>ΔΙΕΘΝΕΙΣ ΣΧΕΣΕΙΣ ΚΑΙ ΘΕΣΜΟΙ</a:t>
            </a:r>
            <a:endParaRPr lang="el-GR" dirty="0"/>
          </a:p>
        </p:txBody>
      </p:sp>
      <p:sp>
        <p:nvSpPr>
          <p:cNvPr id="5" name="4 - Θέση περιεχομένου"/>
          <p:cNvSpPr>
            <a:spLocks noGrp="1"/>
          </p:cNvSpPr>
          <p:nvPr>
            <p:ph idx="1"/>
          </p:nvPr>
        </p:nvSpPr>
        <p:spPr/>
        <p:txBody>
          <a:bodyPr>
            <a:normAutofit lnSpcReduction="10000"/>
          </a:bodyPr>
          <a:lstStyle/>
          <a:p>
            <a:endParaRPr lang="el-GR" dirty="0" smtClean="0"/>
          </a:p>
          <a:p>
            <a:r>
              <a:rPr lang="el-GR" dirty="0" smtClean="0"/>
              <a:t>Η ΕΜΠΛΟΚΗ ΤΟΥ ΝΑΤΟ</a:t>
            </a:r>
          </a:p>
          <a:p>
            <a:pPr>
              <a:buNone/>
            </a:pPr>
            <a:r>
              <a:rPr lang="el-GR" dirty="0" smtClean="0"/>
              <a:t>ΦΥΛΑΞΗ ΤΩΝ ΕΛΛΗΝΙΚΩΝ ΣΥΝΟΡΩΝ ΑΠΌ ΠΛΗΘΥΣΜΙΑΚΕΣ ΡΟΕΣ ΚΑΙ Η ΚΑΤΟΧΥΡΩΣΗ ΤΩΝ ΔΙΚΑΙΩΜΑΤΩΝ ΤΩΝ ΔΥΟ ΠΛΕΥΡΩΝ (ΕΛΛΑΔΑΣ ΚΑΙ ΡΟΩΝ</a:t>
            </a:r>
            <a:r>
              <a:rPr lang="el-GR" dirty="0" smtClean="0"/>
              <a:t>)</a:t>
            </a:r>
            <a:endParaRPr lang="en-US" dirty="0" smtClean="0"/>
          </a:p>
          <a:p>
            <a:pPr>
              <a:buNone/>
            </a:pPr>
            <a:endParaRPr lang="en-US" dirty="0" smtClean="0"/>
          </a:p>
          <a:p>
            <a:pPr>
              <a:buNone/>
            </a:pPr>
            <a:r>
              <a:rPr lang="en-US" dirty="0" smtClean="0"/>
              <a:t>16/7/2021</a:t>
            </a:r>
          </a:p>
          <a:p>
            <a:pPr>
              <a:buNone/>
            </a:pPr>
            <a:r>
              <a:rPr lang="el-GR" dirty="0" smtClean="0"/>
              <a:t>Σαβίνα </a:t>
            </a:r>
            <a:r>
              <a:rPr lang="el-GR" dirty="0" err="1" smtClean="0"/>
              <a:t>Κοροβέση</a:t>
            </a:r>
            <a:endParaRPr lang="el-GR" dirty="0" smtClean="0"/>
          </a:p>
          <a:p>
            <a:pPr>
              <a:buNone/>
            </a:pPr>
            <a:r>
              <a:rPr lang="el-GR" dirty="0" smtClean="0"/>
              <a:t>Δημήτρης </a:t>
            </a:r>
            <a:r>
              <a:rPr lang="el-GR" smtClean="0"/>
              <a:t>Τσιακίρης</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ΕΥΡΩΠΑΪΚΗ ΜΕΤΑΝΑΣΤΕΥΤΙΚΗ ΠΟΛΙΤΙΚΗ</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Διεθνής προστασία και εξωτερική διάσταση του ασύλου,  </a:t>
            </a:r>
          </a:p>
          <a:p>
            <a:r>
              <a:rPr lang="el-GR" dirty="0" smtClean="0"/>
              <a:t>Μέρος της παγκόσμιας προσέγγισης, </a:t>
            </a:r>
          </a:p>
          <a:p>
            <a:r>
              <a:rPr lang="el-GR" dirty="0" smtClean="0"/>
              <a:t>Περιφερειακά Προγράμματα Προστασίας (ΠΠΠ), </a:t>
            </a:r>
          </a:p>
          <a:p>
            <a:r>
              <a:rPr lang="el-GR" dirty="0" smtClean="0"/>
              <a:t>Επανεγκατάσταση </a:t>
            </a:r>
          </a:p>
          <a:p>
            <a:r>
              <a:rPr lang="el-GR" dirty="0" smtClean="0"/>
              <a:t>Ενσωμάτωση της προστασίας των προσφύγων στο πλαίσιο του διαλόγου με τις τρίτες χώρες και σε σχέση με τα αναπτυξιακά προγράμματα.</a:t>
            </a:r>
          </a:p>
          <a:p>
            <a:r>
              <a:rPr lang="el-GR" dirty="0" smtClean="0"/>
              <a:t>Η Ευρώπη πρέπει να μπει στη ρίζα του προβλήματος του μεταναστευτικού, για να μειώσει την παράνομη μετανάστευση</a:t>
            </a:r>
          </a:p>
          <a:p>
            <a:r>
              <a:rPr lang="el-GR" dirty="0" smtClean="0"/>
              <a:t>Συνυπολογισμός των δικαιωμάτων και αναγκών των πληθυσμιακών ροών</a:t>
            </a:r>
          </a:p>
          <a:p>
            <a:r>
              <a:rPr lang="el-GR" dirty="0" smtClean="0"/>
              <a:t>Η Ευρώπη πρέπει να διαχειριστεί καλύτερα τη μετανάστευση, σε όλες τις πτυχές» — από την ανθρωπιστική επιταγή, την ανάγκη για αλληλεγγύη και τις δημογραφικές προκλήσεις και τις προκλήσεις ως προς τις δεξιότητες  </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ΕΛΛΗΝΙΚΗ ΜΕΤΑΝΑΣΤΕΥΤΙΚΗ ΠΟΛΙΤΙΚΗ</a:t>
            </a:r>
            <a:endParaRPr lang="el-GR" dirty="0"/>
          </a:p>
        </p:txBody>
      </p:sp>
      <p:sp>
        <p:nvSpPr>
          <p:cNvPr id="3" name="2 - Θέση περιεχομένου"/>
          <p:cNvSpPr>
            <a:spLocks noGrp="1"/>
          </p:cNvSpPr>
          <p:nvPr>
            <p:ph idx="1"/>
          </p:nvPr>
        </p:nvSpPr>
        <p:spPr/>
        <p:txBody>
          <a:bodyPr>
            <a:normAutofit/>
          </a:bodyPr>
          <a:lstStyle/>
          <a:p>
            <a:r>
              <a:rPr lang="el-GR" dirty="0" smtClean="0"/>
              <a:t> νομιμοποίηση των παράνομων μεταναστών, </a:t>
            </a:r>
          </a:p>
          <a:p>
            <a:r>
              <a:rPr lang="el-GR" dirty="0" smtClean="0"/>
              <a:t>«στρατηγική επιβίωσης» </a:t>
            </a:r>
          </a:p>
          <a:p>
            <a:r>
              <a:rPr lang="el-GR" dirty="0" smtClean="0"/>
              <a:t>η μετανάστευση σαν ιστορικό ατύχημα και όχι  κοινωνικό φαινόμενο, καταστολή και όχι στην ένταξη</a:t>
            </a:r>
          </a:p>
          <a:p>
            <a:r>
              <a:rPr lang="el-GR" dirty="0" smtClean="0"/>
              <a:t>αποτρέπει την ένταξη των μεταναστών</a:t>
            </a:r>
          </a:p>
          <a:p>
            <a:r>
              <a:rPr lang="el-GR" dirty="0" smtClean="0"/>
              <a:t>απουσία εκπροσώπων του μεταναστευτικού πληθυσμού στο σχεδιασμό και στη διαμόρφωσή της  </a:t>
            </a:r>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ΕΛΛΗΝΙΚΗ ΜΕΤΑΝΑΣΤΕΥΤΙΚΗ ΠΟΛΙΤΙΚΗ</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ασάφεια στόχων στο σχεδιασμό της πολιτικής</a:t>
            </a:r>
          </a:p>
          <a:p>
            <a:r>
              <a:rPr lang="el-GR" dirty="0" smtClean="0"/>
              <a:t>διοικητική ανεπάρκεια στην εφαρμογή </a:t>
            </a:r>
          </a:p>
          <a:p>
            <a:r>
              <a:rPr lang="el-GR" dirty="0" smtClean="0"/>
              <a:t> αντιφατική στρατηγική για την αντιμετώπιση των μεταναστευτικών ροών  </a:t>
            </a:r>
          </a:p>
          <a:p>
            <a:r>
              <a:rPr lang="el-GR" dirty="0" smtClean="0"/>
              <a:t>υπερβολική αυστηρότητα των νομικών προβλέψεων </a:t>
            </a:r>
          </a:p>
          <a:p>
            <a:r>
              <a:rPr lang="el-GR" dirty="0" smtClean="0"/>
              <a:t> αδυναμία προγραμματισμού της εισόδου των μεταναστών στη χώρα με κριτήρια που αφορούν στις ανάγκες της ελληνικής οικονομίας </a:t>
            </a:r>
          </a:p>
          <a:p>
            <a:r>
              <a:rPr lang="el-GR" dirty="0" smtClean="0"/>
              <a:t>ελλιπής οργάνωση και δυσλειτουργία της διοίκησης </a:t>
            </a:r>
          </a:p>
          <a:p>
            <a:r>
              <a:rPr lang="el-GR" dirty="0" smtClean="0"/>
              <a:t>μη αποτελεσματική υποδοχή και ένταξη των μεταναστών.</a:t>
            </a:r>
          </a:p>
          <a:p>
            <a:r>
              <a:rPr lang="el-GR" dirty="0" smtClean="0"/>
              <a:t> Γενικά είναι ανεπαρκής και αναποτελεσματική. </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ΕΘΝΙΚΗ ΣΚΟΠΙΜΟΤΗΤΑ ΠΡΟΤΑΣΗΣ</a:t>
            </a:r>
            <a:endParaRPr lang="el-GR" dirty="0"/>
          </a:p>
        </p:txBody>
      </p:sp>
      <p:sp>
        <p:nvSpPr>
          <p:cNvPr id="3" name="2 - Θέση περιεχομένου"/>
          <p:cNvSpPr>
            <a:spLocks noGrp="1"/>
          </p:cNvSpPr>
          <p:nvPr>
            <p:ph idx="1"/>
          </p:nvPr>
        </p:nvSpPr>
        <p:spPr/>
        <p:txBody>
          <a:bodyPr>
            <a:normAutofit/>
          </a:bodyPr>
          <a:lstStyle/>
          <a:p>
            <a:r>
              <a:rPr lang="el-GR" dirty="0" smtClean="0"/>
              <a:t>Σεβασμός Διεθνούς και Ευρωπαϊκού Δικαίου</a:t>
            </a:r>
          </a:p>
          <a:p>
            <a:r>
              <a:rPr lang="el-GR" dirty="0" smtClean="0"/>
              <a:t>Προάσπιση ελληνικών συμφερόντων</a:t>
            </a:r>
          </a:p>
          <a:p>
            <a:r>
              <a:rPr lang="el-GR" dirty="0" smtClean="0"/>
              <a:t>Διατήρηση καλών σχέσεων με ΕΕ (αποφυγή προστίμων)</a:t>
            </a:r>
          </a:p>
          <a:p>
            <a:r>
              <a:rPr lang="el-GR" dirty="0" smtClean="0"/>
              <a:t>Σεβασμός των δικαιωμάτων των πληθυσμιακών ροών</a:t>
            </a:r>
          </a:p>
          <a:p>
            <a:r>
              <a:rPr lang="el-GR" dirty="0" smtClean="0"/>
              <a:t>Διαφύλαξη των δικαιωμάτων των Ελλήνων πολιτών</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ΔΙΛΗΜΜΑΤΑ ΚΑΙ ΔΥΣΚΟΛΙΕΣ</a:t>
            </a:r>
            <a:endParaRPr lang="el-GR" dirty="0"/>
          </a:p>
        </p:txBody>
      </p:sp>
      <p:sp>
        <p:nvSpPr>
          <p:cNvPr id="3" name="2 - Θέση περιεχομένου"/>
          <p:cNvSpPr>
            <a:spLocks noGrp="1"/>
          </p:cNvSpPr>
          <p:nvPr>
            <p:ph idx="1"/>
          </p:nvPr>
        </p:nvSpPr>
        <p:spPr/>
        <p:txBody>
          <a:bodyPr/>
          <a:lstStyle/>
          <a:p>
            <a:r>
              <a:rPr lang="el-GR" dirty="0" smtClean="0"/>
              <a:t>Συμφέροντα της Τουρκίας</a:t>
            </a:r>
          </a:p>
          <a:p>
            <a:r>
              <a:rPr lang="el-GR" dirty="0" smtClean="0"/>
              <a:t>Συμφέροντα της ΕΕ</a:t>
            </a:r>
          </a:p>
          <a:p>
            <a:r>
              <a:rPr lang="el-GR" dirty="0" smtClean="0"/>
              <a:t>Αντιρρήσεις κ-μ της ΕΕ</a:t>
            </a:r>
          </a:p>
          <a:p>
            <a:r>
              <a:rPr lang="el-GR" dirty="0" smtClean="0"/>
              <a:t>Σεβασμός ή καταπάτηση των δικαιωμάτων των πληθυσμιακών ροών</a:t>
            </a:r>
          </a:p>
          <a:p>
            <a:r>
              <a:rPr lang="el-GR" dirty="0" smtClean="0"/>
              <a:t>Προάσπιση ή όχι της εθνικής ασφάλειας και των πολιτών της Ελλάδας</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ΔΙΑΜΟΡΦΩΣΗ ΘΕΣΗΣ</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Ορισμένοι τομείς της ελληνικής οικονομίας στηρίζονται στη μεταναστευτική εργασία (γεωργία, κτηνοτροφία, οικιακή φροντίδα, τουρισμός, ενδιαίτηση, οικοδομές, δημόσια έργα) </a:t>
            </a:r>
          </a:p>
          <a:p>
            <a:r>
              <a:rPr lang="el-GR" dirty="0" smtClean="0"/>
              <a:t>Χρειάζεται αναθεώρηση της πολιτικής διαχείρισης των μεταναστευτικών εισροών, δεδομένου ότι η διαδικασία μετάκλησης δεν λειτουργεί και έτσι ακυρώνεται ουσιαστικά η δυνατότητα νόμιμης εισόδου στην Ελλάδα μεταναστών εργαζόμενων  </a:t>
            </a:r>
          </a:p>
          <a:p>
            <a:r>
              <a:rPr lang="el-GR" dirty="0" smtClean="0"/>
              <a:t>Να δοκιμαστεί ένα ριζικά διαφορετικό σύστημα που στηρίζεται στη συνάντηση ζήτησης και προσφοράς εργασίας, χωρίς τον μακρόχρονο κεντρικό σχεδιασμό, π.χ. με την δυνατότητα να έλθει στη χώρα ο ενδιαφερόμενος αλλοδαπός εργαζόμενος με στόχο την εξεύρεση εργασίας (π.χ. με το σύστημα του “εγγυητή”) </a:t>
            </a:r>
          </a:p>
          <a:p>
            <a:r>
              <a:rPr lang="el-GR" dirty="0" smtClean="0"/>
              <a:t> Παράλληλη εκστρατεία πληροφόρησης για τους κινδύνους της παράνομης μετανάστευσης και τα οφέλη της νόμιμης μετακίνησης και απασχόλησης.</a:t>
            </a:r>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ΔΙΑΜΟΡΦΩΣΗ ΘΕΣΗΣ</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Το οργανωμένο έγκλημα μεγαλώνει τη διαφθορά και το έγκλημα, και εκτρέπει πόρους μακριά από την νόμιμη οικονομική δραστηριότητα και άλλες προτεραιότητες του κράτους δικαίου. </a:t>
            </a:r>
          </a:p>
          <a:p>
            <a:r>
              <a:rPr lang="el-GR" dirty="0" smtClean="0"/>
              <a:t>Η παράνομη μετανάστευση και οι ελλείψεις στην κοινωνική ενσωμάτωση των μεταναστών στις κοινότητες μπορούν να δημιουργήσουν μια φυλετικά και θρησκευτικά προσδιορισμένη κατώτατη κοινωνική τάξη, τροφοδοτώντας τον εξτρεμισμό και την εμπνευσμένη από την ταυτότητα βία στην κοινωνία. </a:t>
            </a:r>
          </a:p>
          <a:p>
            <a:r>
              <a:rPr lang="el-GR" dirty="0" smtClean="0"/>
              <a:t>Η ενεργειακή ασφάλεια είναι μια αυξανόμενη ανησυχία καθώς μεγαλώνει η εξάρτηση των κρατών (του NATO και της ΕΕ) από  ξένες πηγές ενέργειας. </a:t>
            </a:r>
          </a:p>
          <a:p>
            <a:r>
              <a:rPr lang="el-GR" dirty="0" smtClean="0"/>
              <a:t>Τέλος, η αλλαγή στο κλίμα και η περιβαλλοντολογική υποβάθμιση θα επισπεύσουν την συχνότητα και την επίπτωση των ακραίων καιρικών φαινομένων.</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ΔΙΑΜΟΡΦΩΣΗ ΘΕΣΗΣ</a:t>
            </a:r>
            <a:endParaRPr lang="el-GR" dirty="0"/>
          </a:p>
        </p:txBody>
      </p:sp>
      <p:sp>
        <p:nvSpPr>
          <p:cNvPr id="3" name="2 - Θέση περιεχομένου"/>
          <p:cNvSpPr>
            <a:spLocks noGrp="1"/>
          </p:cNvSpPr>
          <p:nvPr>
            <p:ph idx="1"/>
          </p:nvPr>
        </p:nvSpPr>
        <p:spPr/>
        <p:txBody>
          <a:bodyPr/>
          <a:lstStyle/>
          <a:p>
            <a:r>
              <a:rPr lang="el-GR" dirty="0" smtClean="0"/>
              <a:t>Ο πολιτικός μετασχηματισμός του NATO θα πρέπει να συμπεριλαμβάνει τη δημιουργία ενός πυρήνα για έρευνα και ανάπτυξη πολιτικής πάνω στην ηθική που θα βρίσκεται στο Διεθνές Επιτελείο. </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ΔΙΑΜΟΡΦΩΣΗ ΘΕΣΗΣ</a:t>
            </a:r>
            <a:endParaRPr lang="el-GR" dirty="0"/>
          </a:p>
        </p:txBody>
      </p:sp>
      <p:sp>
        <p:nvSpPr>
          <p:cNvPr id="3" name="2 - Θέση περιεχομένου"/>
          <p:cNvSpPr>
            <a:spLocks noGrp="1"/>
          </p:cNvSpPr>
          <p:nvPr>
            <p:ph idx="1"/>
          </p:nvPr>
        </p:nvSpPr>
        <p:spPr/>
        <p:txBody>
          <a:bodyPr>
            <a:normAutofit/>
          </a:bodyPr>
          <a:lstStyle/>
          <a:p>
            <a:r>
              <a:rPr lang="el-GR" dirty="0" smtClean="0"/>
              <a:t>Παρότι εκκρεμεί πολιτική συμφωνία για το Νέο Σύμφωνο για τη Μετανάστευση και το Άσυλο, οι χώρες στα εξωτερικά σύνορα θα συνεχίσουν να φέρουν την κύρια ευθύνη για την υποδοχή των αιτούντων άσυλο. Η ΕΕ δεν θα δημιουργήσει έναν μόνιμο μηχανισμό ανακατανομής αλλά θα επιλέξει </a:t>
            </a:r>
            <a:r>
              <a:rPr lang="el-GR" dirty="0" err="1" smtClean="0"/>
              <a:t>ad</a:t>
            </a:r>
            <a:r>
              <a:rPr lang="el-GR" dirty="0" smtClean="0"/>
              <a:t>-</a:t>
            </a:r>
            <a:r>
              <a:rPr lang="el-GR" dirty="0" err="1" smtClean="0"/>
              <a:t>hoc</a:t>
            </a:r>
            <a:r>
              <a:rPr lang="el-GR" dirty="0" smtClean="0"/>
              <a:t> μετεγκατάσταση μικρού αριθμού προσφύγων σε εθελοντική βάση.</a:t>
            </a:r>
          </a:p>
          <a:p>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ΔΙΑΜΟΡΦΩΣΗ ΘΕΣΗΣ</a:t>
            </a:r>
            <a:endParaRPr lang="el-GR" dirty="0"/>
          </a:p>
        </p:txBody>
      </p:sp>
      <p:sp>
        <p:nvSpPr>
          <p:cNvPr id="3" name="2 - Θέση περιεχομένου"/>
          <p:cNvSpPr>
            <a:spLocks noGrp="1"/>
          </p:cNvSpPr>
          <p:nvPr>
            <p:ph idx="1"/>
          </p:nvPr>
        </p:nvSpPr>
        <p:spPr/>
        <p:txBody>
          <a:bodyPr>
            <a:normAutofit fontScale="92500"/>
          </a:bodyPr>
          <a:lstStyle/>
          <a:p>
            <a:r>
              <a:rPr lang="el-GR" dirty="0" smtClean="0"/>
              <a:t>Μια νέα εκδοχή της Κοινής Δήλωσης ΕΕ-Τουρκίας θα αποτελέσει αντικείμενο διαπραγμάτευσης στις αρχές του 2021. Εφόσον προχωρήσει, το πιθανότερο είναι να περιέχει έναν νέο μηχανισμό επιστροφών που θα περιλαμβάνει την ελληνική ηπειρωτική χώρα. </a:t>
            </a:r>
          </a:p>
          <a:p>
            <a:r>
              <a:rPr lang="el-GR" dirty="0" smtClean="0"/>
              <a:t>Η Τουρκία είναι απίθανο να εφαρμόσει πλήρως τη Δήλωση, ιδίως όσον αφορά στην αποδοχή όλων των επαναπατριζόμενων. </a:t>
            </a:r>
          </a:p>
          <a:p>
            <a:r>
              <a:rPr lang="el-GR" dirty="0" smtClean="0"/>
              <a:t>Η συμφωνία θα ενισχύσει την εξάρτηση της ΕΕ από την Τουρκία και κυρίως τον ρόλο της Ελλάδας ως ‘ασπίδα’ της Ευρώπης.</a:t>
            </a:r>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ΕΙΣΑΓΩΓΗ</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Η </a:t>
            </a:r>
            <a:r>
              <a:rPr lang="el-GR" dirty="0" err="1" smtClean="0"/>
              <a:t>παγκόσµια</a:t>
            </a:r>
            <a:r>
              <a:rPr lang="el-GR" dirty="0" smtClean="0"/>
              <a:t> προσέγγιση εκφράζει τη </a:t>
            </a:r>
            <a:r>
              <a:rPr lang="el-GR" dirty="0" err="1" smtClean="0"/>
              <a:t>σηµαντική</a:t>
            </a:r>
            <a:r>
              <a:rPr lang="el-GR" dirty="0" smtClean="0"/>
              <a:t> αλλαγή στην εξωτερική διάσταση της ευρωπαϊκής µ</a:t>
            </a:r>
            <a:r>
              <a:rPr lang="el-GR" dirty="0" err="1" smtClean="0"/>
              <a:t>εταναστευτικής</a:t>
            </a:r>
            <a:r>
              <a:rPr lang="el-GR" dirty="0" smtClean="0"/>
              <a:t> πολιτικής</a:t>
            </a:r>
          </a:p>
          <a:p>
            <a:r>
              <a:rPr lang="el-GR" dirty="0" smtClean="0"/>
              <a:t> µ</a:t>
            </a:r>
            <a:r>
              <a:rPr lang="el-GR" dirty="0" err="1" smtClean="0"/>
              <a:t>ετάβαση</a:t>
            </a:r>
            <a:r>
              <a:rPr lang="el-GR" dirty="0" smtClean="0"/>
              <a:t>  από την ασφάλεια, µε σκοπό τη µ</a:t>
            </a:r>
            <a:r>
              <a:rPr lang="el-GR" dirty="0" err="1" smtClean="0"/>
              <a:t>είωση</a:t>
            </a:r>
            <a:r>
              <a:rPr lang="el-GR" dirty="0" smtClean="0"/>
              <a:t> των µ</a:t>
            </a:r>
            <a:r>
              <a:rPr lang="el-GR" dirty="0" err="1" smtClean="0"/>
              <a:t>εταναστευτικών</a:t>
            </a:r>
            <a:r>
              <a:rPr lang="el-GR" dirty="0" smtClean="0"/>
              <a:t> πιέσεων, στην καλύτερη κατανόηση όλων των πτυχών της µ</a:t>
            </a:r>
            <a:r>
              <a:rPr lang="el-GR" dirty="0" err="1" smtClean="0"/>
              <a:t>ετανάστευσης</a:t>
            </a:r>
            <a:r>
              <a:rPr lang="el-GR" dirty="0" smtClean="0"/>
              <a:t>, </a:t>
            </a:r>
          </a:p>
          <a:p>
            <a:r>
              <a:rPr lang="el-GR" dirty="0" smtClean="0"/>
              <a:t>καθιστά τη µ</a:t>
            </a:r>
            <a:r>
              <a:rPr lang="el-GR" dirty="0" err="1" smtClean="0"/>
              <a:t>ετανάστευση</a:t>
            </a:r>
            <a:r>
              <a:rPr lang="el-GR" dirty="0" smtClean="0"/>
              <a:t> και την κινητικότητα θετικές </a:t>
            </a:r>
            <a:r>
              <a:rPr lang="el-GR" dirty="0" err="1" smtClean="0"/>
              <a:t>δυνάµεις</a:t>
            </a:r>
            <a:r>
              <a:rPr lang="el-GR" dirty="0" smtClean="0"/>
              <a:t> για την ανάπτυξη  </a:t>
            </a:r>
          </a:p>
          <a:p>
            <a:r>
              <a:rPr lang="el-GR" dirty="0" err="1" smtClean="0"/>
              <a:t>σηµασία</a:t>
            </a:r>
            <a:r>
              <a:rPr lang="el-GR" dirty="0" smtClean="0"/>
              <a:t> στην αξιοπρεπή εργασία στο πλαίσιο των πολιτικών για την καλύτερη διαχείριση της </a:t>
            </a:r>
            <a:r>
              <a:rPr lang="el-GR" dirty="0" err="1" smtClean="0"/>
              <a:t>οικονοµικής</a:t>
            </a:r>
            <a:r>
              <a:rPr lang="el-GR" dirty="0" smtClean="0"/>
              <a:t> µ</a:t>
            </a:r>
            <a:r>
              <a:rPr lang="el-GR" dirty="0" err="1" smtClean="0"/>
              <a:t>ετανάστευσης</a:t>
            </a:r>
            <a:r>
              <a:rPr lang="el-GR" dirty="0" smtClean="0"/>
              <a:t>. </a:t>
            </a:r>
          </a:p>
          <a:p>
            <a:pPr>
              <a:buNone/>
            </a:pP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ΔΙΑΜΟΡΦΩΣΗ ΘΕΣΗΣ</a:t>
            </a:r>
            <a:endParaRPr lang="el-GR" dirty="0"/>
          </a:p>
        </p:txBody>
      </p:sp>
      <p:sp>
        <p:nvSpPr>
          <p:cNvPr id="3" name="2 - Θέση περιεχομένου"/>
          <p:cNvSpPr>
            <a:spLocks noGrp="1"/>
          </p:cNvSpPr>
          <p:nvPr>
            <p:ph idx="1"/>
          </p:nvPr>
        </p:nvSpPr>
        <p:spPr/>
        <p:txBody>
          <a:bodyPr>
            <a:normAutofit/>
          </a:bodyPr>
          <a:lstStyle/>
          <a:p>
            <a:r>
              <a:rPr lang="el-GR" dirty="0" smtClean="0"/>
              <a:t>Η αναθεώρηση της υπάρχουσας Δήλωσης ΕΕ-Τουρκίας θα πρέπει επίσης να αντιμετωπίσει αποτελεσματικά τόσο τις υφιστάμενες ελλείψεις και δυσλειτουργίες όσο και ενδεχόμενες μελλοντικές προθέσεις της Τουρκίας να επιχειρήσει και πάλι την “</a:t>
            </a:r>
            <a:r>
              <a:rPr lang="el-GR" dirty="0" err="1" smtClean="0"/>
              <a:t>εργαλειοποίηση</a:t>
            </a:r>
            <a:r>
              <a:rPr lang="el-GR" dirty="0" smtClean="0"/>
              <a:t>” του μεταναστευτικού μέσω της εκμετάλλευσης προσφύγων και μεταναστών. </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ΔΙΑΜΟΡΦΩΣΗ ΘΕΣΗΣ</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Η σημασία της Μεσογείου για την παγκόσμια οικονομία είναι πολύπλευρη καθώς αποτελεί μια από τις πιο σημαντικές θάλασσες παγκοσμίως. Ωστόσο, η αναπτυξιακή πορεία και η οικονομική ολοκλήρωση της περιοχής συχνά παρεμποδίστηκαν από πολιτικές αναταραχές και συγκρούσεις. </a:t>
            </a:r>
          </a:p>
          <a:p>
            <a:r>
              <a:rPr lang="el-GR" dirty="0" smtClean="0"/>
              <a:t>Παρά την ισχνή ολοκλήρωση σε περιφερειακό επίπεδο, υπάρχουν ευκαιρίες επιπλέον ενίσχυσης των ενδοπεριφερειακών δεσμών καθώς η Μεσόγειος ενσωματώνεται περισσότερο στην παγκόσμια οικονομία και ωφελείται από μακροχρόνιες πολυμερείς και συνεργατικές δομές που καλύπτουν ολόκληρη την περιοχή. </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ΔΙΑΜΟΡΦΩΣΗ ΘΕΣΗΣ</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Συνδυασμός/συγκερασμός όλων των παραπάνω</a:t>
            </a:r>
          </a:p>
          <a:p>
            <a:r>
              <a:rPr lang="el-GR" dirty="0" smtClean="0"/>
              <a:t>Αποδοχή θέσεων της ΕΕ</a:t>
            </a:r>
          </a:p>
          <a:p>
            <a:r>
              <a:rPr lang="el-GR" dirty="0" smtClean="0"/>
              <a:t>Περισσότερες δομές και ανάλογα κονδύλια</a:t>
            </a:r>
          </a:p>
          <a:p>
            <a:r>
              <a:rPr lang="el-GR" dirty="0" smtClean="0"/>
              <a:t>Αποτελεσματικότερο σύστημα ταυτοποίησης</a:t>
            </a:r>
          </a:p>
          <a:p>
            <a:r>
              <a:rPr lang="el-GR" dirty="0" smtClean="0"/>
              <a:t>Οι προκλήσεις αυτές για την ασφάλεια είναι κυρίως </a:t>
            </a:r>
            <a:r>
              <a:rPr lang="el-GR" dirty="0" err="1" smtClean="0"/>
              <a:t>κοινωνικο</a:t>
            </a:r>
            <a:r>
              <a:rPr lang="el-GR" dirty="0" smtClean="0"/>
              <a:t>-οικονομικές, όχι στρατιωτικό-τεχνικές, ως προς τον χαρακτήρα τους. Οι εσωτερικές συγκρούσεις, η τρομοκρατία, η μετανάστευση και το οργανωμένο έγκλημα καθοδηγούνται και προσδιορίζονται από πολιτικές, οικονομικές και κοινωνικές καταστάσεις. </a:t>
            </a: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ΔΙΑΜΟΡΦΩΣΗ ΘΕΣΗΣ</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Η ΕΕ χρειάζεται μια πιο προορατική εργασιακή μεταναστευτική πολιτική για την προσέλκυση των δεξιοτήτων και ταλέντων που χρειάζεται προκειμένου να αντιμετωπίσει τις δημογραφικές προκλήσεις και τις ελλείψεις δεξιοτήτων, γεγονός που θα συμβάλει στην οικονομική ανάπτυξη και στη βιωσιμότητα των συστημάτων  κοινωνικής πρόνοιας. Γενικότερα, η ΕΕ θα πρέπει να αξιοποιήσει αυτήν την ευκαιρία για την αξιολόγηση και τη βελτίωση του συνολικού πλαισίου της νόμιμης μετανάστευσης και της μετανάστευσης εργατικού δυναμικού. </a:t>
            </a: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ΔΙΑΜΟΡΦΩΣΗ ΘΕΣΗΣ</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smtClean="0"/>
              <a:t>Μονάδα έρευνας και ανάλυσης θα πρέπει να δοθεί η ικανότητα να εκτιμά θέματα ηθικής και νομικά σε ένα διαπολιτισμικό πλαίσιο και να αναλύει την κοινή γνώμη και άλλα στοιχεία της κοινωνικής επιστήμης. </a:t>
            </a:r>
          </a:p>
          <a:p>
            <a:r>
              <a:rPr lang="el-GR" dirty="0" smtClean="0"/>
              <a:t>Στην μονάδα θα μπορούσε να ανατεθεί να υποβάλλει προτάσεις πάνω στις νομικές και ηθικές διαστάσεις των δραστηριοτήτων του ΝΑΤΟ. </a:t>
            </a:r>
          </a:p>
          <a:p>
            <a:r>
              <a:rPr lang="el-GR" dirty="0" smtClean="0"/>
              <a:t>Για να ενισχυθεί το πεδίο των προοπτικών που είναι διαθέσιμες για εξέταση, το ΝΑΤΟ θα πρέπει να προσφέρει συμβουλευτικά πάνελ για συγκεκριμένα θέματα που θα αποτελούνται από κυβερνητικούς αξιωματούχους, το Διεθνές Επιτελείο, ακαδημαϊκούς, δικηγόρους, ειδικούς πάνω στα θέματα ηθικής, και αντιπροσώπους από NGO. </a:t>
            </a:r>
          </a:p>
          <a:p>
            <a:r>
              <a:rPr lang="el-GR" dirty="0" smtClean="0"/>
              <a:t>Τα ευρήματα και οι συστάσεις θα πρέπει να διαβιβαστούν στο πολιτικό επίπεδο και στο Διεθνές Στρατιωτικό Επιτελείο, τη Συμμαχική Διοίκηση Επιχειρήσεων, και τη Συμμαχική Διοίκηση Μετασχηματισμού. </a:t>
            </a:r>
          </a:p>
          <a:p>
            <a:r>
              <a:rPr lang="el-GR" dirty="0" smtClean="0"/>
              <a:t>Η ικανότητα αυτή θα βοηθούσε στο να διασφαλίσουμε ότι οι ενέργειες του ΝΑΤΟ είναι σύμφωνες με τις ηθικές υποχρεώσεις που είναι κρίσιμες για την επιτυχία τόσο στη χώρα προέλευσης όσο και στο εξωτερικό</a:t>
            </a: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ΕΠΙΛΟΓΟΣ</a:t>
            </a:r>
            <a:endParaRPr lang="el-GR" dirty="0"/>
          </a:p>
        </p:txBody>
      </p:sp>
      <p:sp>
        <p:nvSpPr>
          <p:cNvPr id="3" name="2 - Θέση περιεχομένου"/>
          <p:cNvSpPr>
            <a:spLocks noGrp="1"/>
          </p:cNvSpPr>
          <p:nvPr>
            <p:ph idx="1"/>
          </p:nvPr>
        </p:nvSpPr>
        <p:spPr/>
        <p:txBody>
          <a:bodyPr/>
          <a:lstStyle/>
          <a:p>
            <a:r>
              <a:rPr lang="el-GR" dirty="0" smtClean="0"/>
              <a:t>Σε κάθε περίπτωση, στόχος παραμένει η διαμόρφωση μίας σύγχρονης πολιτικής με γνώμονα το σεβασμό των ανθρωπίνων δικαιωμάτων και με στόχο την αξιοποίηση του μεταναστευτικού ρεύματος με ρεαλιστικούς όρους.</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ΠΛΑΙΣΙΟ</a:t>
            </a:r>
            <a:endParaRPr lang="el-GR" dirty="0"/>
          </a:p>
        </p:txBody>
      </p:sp>
      <p:sp>
        <p:nvSpPr>
          <p:cNvPr id="3" name="2 - Θέση περιεχομένου"/>
          <p:cNvSpPr>
            <a:spLocks noGrp="1"/>
          </p:cNvSpPr>
          <p:nvPr>
            <p:ph idx="1"/>
          </p:nvPr>
        </p:nvSpPr>
        <p:spPr/>
        <p:txBody>
          <a:bodyPr/>
          <a:lstStyle/>
          <a:p>
            <a:r>
              <a:rPr lang="el-GR" dirty="0" smtClean="0"/>
              <a:t>Διμερείς σχέσεις Ελλάδας-Τουρκίας</a:t>
            </a:r>
          </a:p>
          <a:p>
            <a:r>
              <a:rPr lang="el-GR" dirty="0" smtClean="0"/>
              <a:t>Απειλή εθνικής ασφάλειας</a:t>
            </a:r>
          </a:p>
          <a:p>
            <a:r>
              <a:rPr lang="el-GR" dirty="0" smtClean="0"/>
              <a:t>Διαφύλαξη ελληνικών και ευρωπαϊκών συνόρων</a:t>
            </a:r>
          </a:p>
          <a:p>
            <a:r>
              <a:rPr lang="el-GR" dirty="0" smtClean="0"/>
              <a:t>Σχέσεις ΕΕ-Τουρκίας</a:t>
            </a:r>
          </a:p>
          <a:p>
            <a:r>
              <a:rPr lang="el-GR" dirty="0" smtClean="0"/>
              <a:t>Ρόλος του ΝΑΤΟ</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ΒΑΣΙΚΗ ΑΠΟΣΤΟΛΗ ΤΟΥ ΝΑΤΟ</a:t>
            </a:r>
            <a:endParaRPr lang="el-GR" dirty="0"/>
          </a:p>
        </p:txBody>
      </p:sp>
      <p:sp>
        <p:nvSpPr>
          <p:cNvPr id="3" name="2 - Θέση περιεχομένου"/>
          <p:cNvSpPr>
            <a:spLocks noGrp="1"/>
          </p:cNvSpPr>
          <p:nvPr>
            <p:ph idx="1"/>
          </p:nvPr>
        </p:nvSpPr>
        <p:spPr/>
        <p:txBody>
          <a:bodyPr>
            <a:normAutofit/>
          </a:bodyPr>
          <a:lstStyle/>
          <a:p>
            <a:r>
              <a:rPr lang="el-GR" dirty="0" smtClean="0"/>
              <a:t>Τρεις κύριες αποστολές της Συμμαχίας: </a:t>
            </a:r>
          </a:p>
          <a:p>
            <a:r>
              <a:rPr lang="el-GR" dirty="0" smtClean="0"/>
              <a:t>α) συλλογική άμυνα (Άρθρο 5 της Ιδρυτικής Συνθήκης της </a:t>
            </a:r>
            <a:r>
              <a:rPr lang="el-GR" dirty="0" err="1" smtClean="0"/>
              <a:t>Ουάσιγκτων</a:t>
            </a:r>
            <a:r>
              <a:rPr lang="el-GR" dirty="0" smtClean="0"/>
              <a:t>), </a:t>
            </a:r>
          </a:p>
          <a:p>
            <a:r>
              <a:rPr lang="el-GR" dirty="0" smtClean="0"/>
              <a:t>β) διαχείριση κρίσεων και </a:t>
            </a:r>
          </a:p>
          <a:p>
            <a:r>
              <a:rPr lang="el-GR" dirty="0" smtClean="0"/>
              <a:t>γ) ενδυνάμωση της συνεργασίας με εταίρους  (τρίτες χώρες και διεθνείς Οργανισμούς).</a:t>
            </a:r>
          </a:p>
          <a:p>
            <a:r>
              <a:rPr lang="el-GR" dirty="0" smtClean="0"/>
              <a:t>Δόγμα </a:t>
            </a:r>
            <a:r>
              <a:rPr lang="el-GR" dirty="0" err="1" smtClean="0"/>
              <a:t>Λουνς</a:t>
            </a:r>
            <a:r>
              <a:rPr lang="el-GR" dirty="0" smtClean="0"/>
              <a:t> από το 1980. Δεν εμπλέκεται σε διμερείς διαφορές των μελών της. </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Επιχείρηση “</a:t>
            </a:r>
            <a:r>
              <a:rPr lang="el-GR" b="1" dirty="0" err="1" smtClean="0"/>
              <a:t>Sea</a:t>
            </a:r>
            <a:r>
              <a:rPr lang="el-GR" b="1" dirty="0" smtClean="0"/>
              <a:t> </a:t>
            </a:r>
            <a:r>
              <a:rPr lang="el-GR" b="1" dirty="0" err="1" smtClean="0"/>
              <a:t>Guardian</a:t>
            </a:r>
            <a:r>
              <a:rPr lang="el-GR" b="1" dirty="0" smtClean="0"/>
              <a:t>” (Μεσόγειος)</a:t>
            </a:r>
            <a:endParaRPr lang="el-GR" dirty="0"/>
          </a:p>
        </p:txBody>
      </p:sp>
      <p:sp>
        <p:nvSpPr>
          <p:cNvPr id="3" name="2 - Θέση περιεχομένου"/>
          <p:cNvSpPr>
            <a:spLocks noGrp="1"/>
          </p:cNvSpPr>
          <p:nvPr>
            <p:ph idx="1"/>
          </p:nvPr>
        </p:nvSpPr>
        <p:spPr/>
        <p:txBody>
          <a:bodyPr>
            <a:normAutofit fontScale="92500"/>
          </a:bodyPr>
          <a:lstStyle/>
          <a:p>
            <a:r>
              <a:rPr lang="el-GR" dirty="0" smtClean="0"/>
              <a:t>Μετασχηματισμός της επιχείρησης “</a:t>
            </a:r>
            <a:r>
              <a:rPr lang="el-GR" dirty="0" err="1" smtClean="0"/>
              <a:t>Active</a:t>
            </a:r>
            <a:r>
              <a:rPr lang="el-GR" dirty="0" smtClean="0"/>
              <a:t> </a:t>
            </a:r>
            <a:r>
              <a:rPr lang="el-GR" dirty="0" err="1" smtClean="0"/>
              <a:t>Endeavour</a:t>
            </a:r>
            <a:r>
              <a:rPr lang="el-GR" dirty="0" smtClean="0"/>
              <a:t>” από επιχείρηση συλλογικής άμυνας σε ναυτική επιχείρηση θαλάσσιας ασφαλείας (</a:t>
            </a:r>
            <a:r>
              <a:rPr lang="el-GR" dirty="0" err="1" smtClean="0"/>
              <a:t>Maritime</a:t>
            </a:r>
            <a:r>
              <a:rPr lang="el-GR" dirty="0" smtClean="0"/>
              <a:t> </a:t>
            </a:r>
            <a:r>
              <a:rPr lang="el-GR" dirty="0" err="1" smtClean="0"/>
              <a:t>Security</a:t>
            </a:r>
            <a:r>
              <a:rPr lang="el-GR" dirty="0" smtClean="0"/>
              <a:t> </a:t>
            </a:r>
            <a:r>
              <a:rPr lang="el-GR" dirty="0" err="1" smtClean="0"/>
              <a:t>Operation</a:t>
            </a:r>
            <a:r>
              <a:rPr lang="el-GR" dirty="0" smtClean="0"/>
              <a:t>) με την ονομασία “</a:t>
            </a:r>
            <a:r>
              <a:rPr lang="el-GR" dirty="0" err="1" smtClean="0"/>
              <a:t>Sea</a:t>
            </a:r>
            <a:r>
              <a:rPr lang="el-GR" dirty="0" smtClean="0"/>
              <a:t> </a:t>
            </a:r>
            <a:r>
              <a:rPr lang="el-GR" dirty="0" err="1" smtClean="0"/>
              <a:t>Guardian</a:t>
            </a:r>
            <a:r>
              <a:rPr lang="el-GR" dirty="0" smtClean="0"/>
              <a:t>”. </a:t>
            </a:r>
          </a:p>
          <a:p>
            <a:r>
              <a:rPr lang="el-GR" dirty="0" smtClean="0"/>
              <a:t>Έναρξη τον Νοέμβριο 2016 - τρεις αποστολές στη θαλάσσια περιοχή της Μεσογείου: </a:t>
            </a:r>
          </a:p>
          <a:p>
            <a:r>
              <a:rPr lang="el-GR" dirty="0" smtClean="0"/>
              <a:t>επίγνωση θαλάσσιου περιβάλλοντος (</a:t>
            </a:r>
            <a:r>
              <a:rPr lang="el-GR" dirty="0" err="1" smtClean="0"/>
              <a:t>maritime</a:t>
            </a:r>
            <a:r>
              <a:rPr lang="el-GR" dirty="0" smtClean="0"/>
              <a:t> </a:t>
            </a:r>
            <a:r>
              <a:rPr lang="el-GR" dirty="0" err="1" smtClean="0"/>
              <a:t>situational</a:t>
            </a:r>
            <a:r>
              <a:rPr lang="el-GR" dirty="0" smtClean="0"/>
              <a:t> </a:t>
            </a:r>
            <a:r>
              <a:rPr lang="el-GR" dirty="0" err="1" smtClean="0"/>
              <a:t>awareness</a:t>
            </a:r>
            <a:r>
              <a:rPr lang="el-GR" dirty="0" smtClean="0"/>
              <a:t>), καταπολέμηση τρομοκρατίας σε θαλάσσιο περιβάλλον (</a:t>
            </a:r>
            <a:r>
              <a:rPr lang="el-GR" dirty="0" err="1" smtClean="0"/>
              <a:t>maritime</a:t>
            </a:r>
            <a:r>
              <a:rPr lang="el-GR" dirty="0" smtClean="0"/>
              <a:t> </a:t>
            </a:r>
            <a:r>
              <a:rPr lang="el-GR" dirty="0" err="1" smtClean="0"/>
              <a:t>counter</a:t>
            </a:r>
            <a:r>
              <a:rPr lang="el-GR" dirty="0" smtClean="0"/>
              <a:t>-</a:t>
            </a:r>
            <a:r>
              <a:rPr lang="el-GR" dirty="0" err="1" smtClean="0"/>
              <a:t>terrorism</a:t>
            </a:r>
            <a:r>
              <a:rPr lang="el-GR" dirty="0" smtClean="0"/>
              <a:t>) και οικοδόμηση δυνατοτήτων (</a:t>
            </a:r>
            <a:r>
              <a:rPr lang="el-GR" dirty="0" err="1" smtClean="0"/>
              <a:t>maritime</a:t>
            </a:r>
            <a:r>
              <a:rPr lang="el-GR" dirty="0" smtClean="0"/>
              <a:t> </a:t>
            </a:r>
            <a:r>
              <a:rPr lang="el-GR" dirty="0" err="1" smtClean="0"/>
              <a:t>security</a:t>
            </a:r>
            <a:r>
              <a:rPr lang="el-GR" dirty="0" smtClean="0"/>
              <a:t> </a:t>
            </a:r>
            <a:r>
              <a:rPr lang="el-GR" dirty="0" err="1" smtClean="0"/>
              <a:t>capacity</a:t>
            </a:r>
            <a:r>
              <a:rPr lang="el-GR" dirty="0" smtClean="0"/>
              <a:t> </a:t>
            </a:r>
            <a:r>
              <a:rPr lang="el-GR" dirty="0" err="1" smtClean="0"/>
              <a:t>building</a:t>
            </a:r>
            <a:r>
              <a:rPr lang="el-GR" dirty="0" smtClean="0"/>
              <a:t>). </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ΑΝΤΙΜΕΤΩΠΙΣΗ ΠΡΟΣΦΥΓΙΚΗΣ/ΜΕΤΑΝΑΣΤΕΥΤΙΚΗΣ ΚΡΙΣΗΣ</a:t>
            </a:r>
            <a:endParaRPr lang="el-GR"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Με τη Συμμαχική ναυτική δύναμη SNMG-2 (</a:t>
            </a:r>
            <a:r>
              <a:rPr lang="el-GR" dirty="0" err="1" smtClean="0"/>
              <a:t>Standing</a:t>
            </a:r>
            <a:r>
              <a:rPr lang="el-GR" dirty="0" smtClean="0"/>
              <a:t> NATO </a:t>
            </a:r>
            <a:r>
              <a:rPr lang="el-GR" dirty="0" err="1" smtClean="0"/>
              <a:t>Maritime</a:t>
            </a:r>
            <a:r>
              <a:rPr lang="el-GR" dirty="0" smtClean="0"/>
              <a:t> </a:t>
            </a:r>
            <a:r>
              <a:rPr lang="el-GR" dirty="0" err="1" smtClean="0"/>
              <a:t>Group</a:t>
            </a:r>
            <a:r>
              <a:rPr lang="el-GR" dirty="0" smtClean="0"/>
              <a:t> 2), «δραστηριότητα» (</a:t>
            </a:r>
            <a:r>
              <a:rPr lang="el-GR" dirty="0" err="1" smtClean="0"/>
              <a:t>activity</a:t>
            </a:r>
            <a:r>
              <a:rPr lang="el-GR" dirty="0" smtClean="0"/>
              <a:t>) παρακολούθησης, εποπτείας και αναγνώρισης (</a:t>
            </a:r>
            <a:r>
              <a:rPr lang="el-GR" dirty="0" err="1" smtClean="0"/>
              <a:t>Monitoring</a:t>
            </a:r>
            <a:r>
              <a:rPr lang="el-GR" dirty="0" smtClean="0"/>
              <a:t>, </a:t>
            </a:r>
            <a:r>
              <a:rPr lang="el-GR" dirty="0" err="1" smtClean="0"/>
              <a:t>Surveillance</a:t>
            </a:r>
            <a:r>
              <a:rPr lang="el-GR" dirty="0" smtClean="0"/>
              <a:t> και </a:t>
            </a:r>
            <a:r>
              <a:rPr lang="el-GR" dirty="0" err="1" smtClean="0"/>
              <a:t>Reconnaissance</a:t>
            </a:r>
            <a:r>
              <a:rPr lang="el-GR" dirty="0" smtClean="0"/>
              <a:t>) των παράνομων διόδων στο Αιγαίο, </a:t>
            </a:r>
          </a:p>
          <a:p>
            <a:pPr algn="just"/>
            <a:r>
              <a:rPr lang="el-GR" dirty="0" smtClean="0"/>
              <a:t>Συνεργασία με τις ελληνικές και τουρκικές Αρχές και </a:t>
            </a:r>
          </a:p>
          <a:p>
            <a:pPr algn="just"/>
            <a:r>
              <a:rPr lang="el-GR" dirty="0" smtClean="0"/>
              <a:t>Απευθείας επαφές με τον FRONTEX. </a:t>
            </a:r>
          </a:p>
          <a:p>
            <a:pPr algn="just"/>
            <a:r>
              <a:rPr lang="el-GR" dirty="0" smtClean="0"/>
              <a:t>στρατιωτική δράση , για να δώσει τεχνική βοήθεια και συμβουλές σχετιζόμενες με την ασφάλεια. </a:t>
            </a:r>
          </a:p>
          <a:p>
            <a:pPr algn="just"/>
            <a:r>
              <a:rPr lang="el-GR" dirty="0" smtClean="0"/>
              <a:t>Βασική υποχρέωση η συγκέντρωση και παροχή πληροφοριών σε Ελλάδα, Τουρκία και </a:t>
            </a:r>
            <a:r>
              <a:rPr lang="el-GR" dirty="0" err="1" smtClean="0"/>
              <a:t>Frontex</a:t>
            </a:r>
            <a:r>
              <a:rPr lang="el-GR" dirty="0" smtClean="0"/>
              <a:t> για τη διακίνηση μεταναστών.  </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 ΡΟΛΟΣ ΤΟΥ ΝΑΤΟ</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Ανάγκη «συνολικής λύσης» στην τραγωδία των μεταναστών που εξελίσσεται στη Μεσόγειο </a:t>
            </a:r>
          </a:p>
          <a:p>
            <a:r>
              <a:rPr lang="el-GR" dirty="0" smtClean="0"/>
              <a:t> Σαν μέρος μιας διευρυμένης απάντησης στο πρόβλημα των προσφύγων στη Μεσόγειο, (συνεργασία με Αφγανιστάν, Ιορδανία, Ιράκ)</a:t>
            </a:r>
          </a:p>
          <a:p>
            <a:r>
              <a:rPr lang="el-GR" dirty="0" smtClean="0"/>
              <a:t>Η ΕΕ εργάζεται στο επίπεδο του ελέγχου των συνόρων και της μεταναστευτικής πολιτικής. Το ΝΑΤΟ βοηθά στη σταθεροποίηση των χωρών της περιοχής</a:t>
            </a:r>
          </a:p>
          <a:p>
            <a:r>
              <a:rPr lang="el-GR" dirty="0" smtClean="0"/>
              <a:t>Ωστόσο διατυπώνεται και η άποψη ότι συμβάλει  στη δημιουργία του μεταναστευτικού</a:t>
            </a:r>
          </a:p>
          <a:p>
            <a:endParaRPr lang="el-GR" dirty="0" smtClean="0"/>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ΑΝΑΓΚΗ ΓΙΑ ΠΟΛΙΤΙΚΟ ΜΕΤΑΣΧΗΜΑΤΙΣΜΟ</a:t>
            </a:r>
            <a:endParaRPr lang="el-GR" dirty="0"/>
          </a:p>
        </p:txBody>
      </p:sp>
      <p:sp>
        <p:nvSpPr>
          <p:cNvPr id="3" name="2 - Θέση περιεχομένου"/>
          <p:cNvSpPr>
            <a:spLocks noGrp="1"/>
          </p:cNvSpPr>
          <p:nvPr>
            <p:ph idx="1"/>
          </p:nvPr>
        </p:nvSpPr>
        <p:spPr/>
        <p:txBody>
          <a:bodyPr>
            <a:normAutofit fontScale="62500" lnSpcReduction="20000"/>
          </a:bodyPr>
          <a:lstStyle/>
          <a:p>
            <a:r>
              <a:rPr lang="el-GR" dirty="0" smtClean="0"/>
              <a:t>καμία από τις προκλήσεις ασφαλείας που αντιμετωπίζει το NATO δεν μπορεί να αντιμετωπιστεί αποκλειστικά με την απειλή ή  χρήση στρατιωτικής δύναμης. </a:t>
            </a:r>
          </a:p>
          <a:p>
            <a:r>
              <a:rPr lang="el-GR" dirty="0" smtClean="0"/>
              <a:t>Η στρατιωτική δύναμη μπορεί να τερματίσει ή να επιβάλλει την τάξη σε </a:t>
            </a:r>
            <a:r>
              <a:rPr lang="el-GR" dirty="0" err="1" smtClean="0"/>
              <a:t>ενδοκρατικές</a:t>
            </a:r>
            <a:r>
              <a:rPr lang="el-GR" dirty="0" smtClean="0"/>
              <a:t> συγκρούσεις ή σε αποτυχημένα κράτη, αλλά δεν μπορεί να δημιουργήσει μακροχρόνια ειρήνη. </a:t>
            </a:r>
          </a:p>
          <a:p>
            <a:r>
              <a:rPr lang="el-GR" dirty="0" smtClean="0"/>
              <a:t>Η στρατιωτική δράση μπορεί να σκοτώσει τρομοκράτες ή να διαταράξει τα δίκτυά τους αλλά δεν μπορεί να αντιμετωπίσει τα πρωταρχικά αίτια ή να ανακόψει τη στρατολόγηση. </a:t>
            </a:r>
          </a:p>
          <a:p>
            <a:r>
              <a:rPr lang="el-GR" dirty="0" smtClean="0"/>
              <a:t>Η στρατιωτική προληπτική δράση των εγκαταστάσεων για πυρηνικό, βιολογικό, και χημικό πόλεμο είναι επικίνδυνη, τόσο πολιτικά όσο και πρακτικά. </a:t>
            </a:r>
          </a:p>
          <a:p>
            <a:r>
              <a:rPr lang="el-GR" dirty="0" smtClean="0"/>
              <a:t>Τα απολυταρχικά καθεστώτα μπορούν να ανατραπούν με στρατιωτικά μέσα αλλά θα πρέπει να αντικατασταθούν από μη στρατιωτικά μέσα. </a:t>
            </a:r>
          </a:p>
          <a:p>
            <a:r>
              <a:rPr lang="el-GR" dirty="0" smtClean="0"/>
              <a:t>Η παράνομη μετανάστευση και το οργανωμένο έγκλημα αντιμετωπίζονται καλύτερα μέσα από την αστυνόμευση και την κοινωνική πολιτική τόσο στην πατρίδα όσο και στο εξωτερικό. </a:t>
            </a:r>
          </a:p>
          <a:p>
            <a:r>
              <a:rPr lang="el-GR" dirty="0" smtClean="0"/>
              <a:t>Η ενεργειακή ασφάλεια δεν μπορεί να επιτευχθεί μέσα από τη χρήση στρατιωτικής ισχύος.  </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ΑΝΑΓΚΗ ΓΙΑ ΠΟΛΙΤΙΚΟ ΜΕΤΑΣΧΗΜΑΤΙΣΜΟ</a:t>
            </a:r>
            <a:br>
              <a:rPr lang="el-GR" b="1" dirty="0" smtClean="0"/>
            </a:b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Ενσωμάτωση νέων δογμάτων </a:t>
            </a:r>
          </a:p>
          <a:p>
            <a:r>
              <a:rPr lang="el-GR" dirty="0" smtClean="0"/>
              <a:t>βελτιωμένα μέσα επικοινωνίας και διαβούλευσης τόσο με διεθνείς όσο και με εσωτερικούς οργανισμούς ασφαλείας</a:t>
            </a:r>
          </a:p>
          <a:p>
            <a:r>
              <a:rPr lang="el-GR" dirty="0" smtClean="0"/>
              <a:t>Οικοδόμηση παγκόσμιων συνεταιρισμών με σημαντικά κράτη και περιφερειακούς θεσμούς</a:t>
            </a:r>
          </a:p>
          <a:p>
            <a:r>
              <a:rPr lang="el-GR" dirty="0" smtClean="0"/>
              <a:t>Ενίσχυση των ικανοτήτων πολιτικής, κοινωνικής και οικονομικής πληροφόρησης και ανάλυσης του NATO</a:t>
            </a:r>
          </a:p>
          <a:p>
            <a:r>
              <a:rPr lang="el-GR" dirty="0" smtClean="0"/>
              <a:t>Ανάπτυξη ικανότητας να αντιδρά στην ηθική διάσταση μιας στρατιωτικής ενέργειας και </a:t>
            </a:r>
          </a:p>
          <a:p>
            <a:r>
              <a:rPr lang="el-GR" dirty="0" smtClean="0"/>
              <a:t>Να βελτιώσει τις ικανότητες οικοδόμησης κρατών και οικοδόμησης ειρήνης </a:t>
            </a:r>
          </a:p>
          <a:p>
            <a:r>
              <a:rPr lang="el-GR" dirty="0" smtClean="0"/>
              <a:t>Νέες προκλήσεις εθνικής ασφάλειας (μεταναστευτικό, </a:t>
            </a:r>
            <a:r>
              <a:rPr lang="el-GR" dirty="0" err="1" smtClean="0"/>
              <a:t>κυβερνοεπιθέσεις</a:t>
            </a:r>
            <a:r>
              <a:rPr lang="el-GR" dirty="0" smtClean="0"/>
              <a:t> κτλ)</a:t>
            </a: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749</TotalTime>
  <Words>1782</Words>
  <Application>Microsoft Office PowerPoint</Application>
  <PresentationFormat>Προβολή στην οθόνη (4:3)</PresentationFormat>
  <Paragraphs>131</Paragraphs>
  <Slides>25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25</vt:i4>
      </vt:variant>
    </vt:vector>
  </HeadingPairs>
  <TitlesOfParts>
    <vt:vector size="26" baseType="lpstr">
      <vt:lpstr>Αποκορύφωμα</vt:lpstr>
      <vt:lpstr>ΔΙΕΘΝΕΙΣ ΣΧΕΣΕΙΣ ΚΑΙ ΘΕΣΜΟΙ</vt:lpstr>
      <vt:lpstr>ΕΙΣΑΓΩΓΗ</vt:lpstr>
      <vt:lpstr>ΠΛΑΙΣΙΟ</vt:lpstr>
      <vt:lpstr>ΒΑΣΙΚΗ ΑΠΟΣΤΟΛΗ ΤΟΥ ΝΑΤΟ</vt:lpstr>
      <vt:lpstr>Επιχείρηση “Sea Guardian” (Μεσόγειος)</vt:lpstr>
      <vt:lpstr>  ΑΝΤΙΜΕΤΩΠΙΣΗ ΠΡΟΣΦΥΓΙΚΗΣ/ΜΕΤΑΝΑΣΤΕΥΤΙΚΗΣ ΚΡΙΣΗΣ</vt:lpstr>
      <vt:lpstr>Ο ΡΟΛΟΣ ΤΟΥ ΝΑΤΟ</vt:lpstr>
      <vt:lpstr>ΑΝΑΓΚΗ ΓΙΑ ΠΟΛΙΤΙΚΟ ΜΕΤΑΣΧΗΜΑΤΙΣΜΟ</vt:lpstr>
      <vt:lpstr>ΑΝΑΓΚΗ ΓΙΑ ΠΟΛΙΤΙΚΟ ΜΕΤΑΣΧΗΜΑΤΙΣΜΟ </vt:lpstr>
      <vt:lpstr>ΕΥΡΩΠΑΪΚΗ ΜΕΤΑΝΑΣΤΕΥΤΙΚΗ ΠΟΛΙΤΙΚΗ</vt:lpstr>
      <vt:lpstr>ΕΛΛΗΝΙΚΗ ΜΕΤΑΝΑΣΤΕΥΤΙΚΗ ΠΟΛΙΤΙΚΗ</vt:lpstr>
      <vt:lpstr>ΕΛΛΗΝΙΚΗ ΜΕΤΑΝΑΣΤΕΥΤΙΚΗ ΠΟΛΙΤΙΚΗ</vt:lpstr>
      <vt:lpstr>ΕΘΝΙΚΗ ΣΚΟΠΙΜΟΤΗΤΑ ΠΡΟΤΑΣΗΣ</vt:lpstr>
      <vt:lpstr>ΔΙΛΗΜΜΑΤΑ ΚΑΙ ΔΥΣΚΟΛΙΕΣ</vt:lpstr>
      <vt:lpstr>ΔΙΑΜΟΡΦΩΣΗ ΘΕΣΗΣ</vt:lpstr>
      <vt:lpstr>ΔΙΑΜΟΡΦΩΣΗ ΘΕΣΗΣ</vt:lpstr>
      <vt:lpstr>ΔΙΑΜΟΡΦΩΣΗ ΘΕΣΗΣ</vt:lpstr>
      <vt:lpstr>ΔΙΑΜΟΡΦΩΣΗ ΘΕΣΗΣ</vt:lpstr>
      <vt:lpstr>ΔΙΑΜΟΡΦΩΣΗ ΘΕΣΗΣ</vt:lpstr>
      <vt:lpstr>ΔΙΑΜΟΡΦΩΣΗ ΘΕΣΗΣ</vt:lpstr>
      <vt:lpstr>ΔΙΑΜΟΡΦΩΣΗ ΘΕΣΗΣ</vt:lpstr>
      <vt:lpstr>ΔΙΑΜΟΡΦΩΣΗ ΘΕΣΗΣ</vt:lpstr>
      <vt:lpstr>ΔΙΑΜΟΡΦΩΣΗ ΘΕΣΗΣ</vt:lpstr>
      <vt:lpstr>ΔΙΑΜΟΡΦΩΣΗ ΘΕΣΗΣ</vt:lpstr>
      <vt:lpstr>ΕΠΙΛΟΓΟΣ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ΔΙΕΘΝΕΙΣ ΣΧΕΣΕΙΣ ΚΑΙ ΘΕΣΜΟΙ</dc:title>
  <dc:creator>user</dc:creator>
  <cp:lastModifiedBy>user</cp:lastModifiedBy>
  <cp:revision>53</cp:revision>
  <dcterms:created xsi:type="dcterms:W3CDTF">2021-07-06T11:30:45Z</dcterms:created>
  <dcterms:modified xsi:type="dcterms:W3CDTF">2021-07-16T08:48:43Z</dcterms:modified>
</cp:coreProperties>
</file>