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Default Extension="docx" ContentType="application/vnd.openxmlformats-officedocument.wordprocessingml.document"/>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44"/>
  </p:notesMasterIdLst>
  <p:handoutMasterIdLst>
    <p:handoutMasterId r:id="rId45"/>
  </p:handoutMasterIdLst>
  <p:sldIdLst>
    <p:sldId id="259" r:id="rId2"/>
    <p:sldId id="261" r:id="rId3"/>
    <p:sldId id="269" r:id="rId4"/>
    <p:sldId id="306" r:id="rId5"/>
    <p:sldId id="307" r:id="rId6"/>
    <p:sldId id="346" r:id="rId7"/>
    <p:sldId id="308" r:id="rId8"/>
    <p:sldId id="309" r:id="rId9"/>
    <p:sldId id="311" r:id="rId10"/>
    <p:sldId id="312" r:id="rId11"/>
    <p:sldId id="313" r:id="rId12"/>
    <p:sldId id="314" r:id="rId13"/>
    <p:sldId id="348" r:id="rId14"/>
    <p:sldId id="347" r:id="rId15"/>
    <p:sldId id="350" r:id="rId16"/>
    <p:sldId id="349" r:id="rId17"/>
    <p:sldId id="351" r:id="rId18"/>
    <p:sldId id="352" r:id="rId19"/>
    <p:sldId id="353" r:id="rId20"/>
    <p:sldId id="354" r:id="rId21"/>
    <p:sldId id="355" r:id="rId22"/>
    <p:sldId id="328" r:id="rId23"/>
    <p:sldId id="329" r:id="rId24"/>
    <p:sldId id="330" r:id="rId25"/>
    <p:sldId id="331" r:id="rId26"/>
    <p:sldId id="332" r:id="rId27"/>
    <p:sldId id="333" r:id="rId28"/>
    <p:sldId id="334" r:id="rId29"/>
    <p:sldId id="335" r:id="rId30"/>
    <p:sldId id="336" r:id="rId31"/>
    <p:sldId id="337" r:id="rId32"/>
    <p:sldId id="338" r:id="rId33"/>
    <p:sldId id="339" r:id="rId34"/>
    <p:sldId id="340" r:id="rId35"/>
    <p:sldId id="341" r:id="rId36"/>
    <p:sldId id="342" r:id="rId37"/>
    <p:sldId id="343" r:id="rId38"/>
    <p:sldId id="344" r:id="rId39"/>
    <p:sldId id="358" r:id="rId40"/>
    <p:sldId id="359" r:id="rId41"/>
    <p:sldId id="360" r:id="rId42"/>
    <p:sldId id="361" r:id="rId43"/>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22" autoAdjust="0"/>
  </p:normalViewPr>
  <p:slideViewPr>
    <p:cSldViewPr>
      <p:cViewPr>
        <p:scale>
          <a:sx n="100" d="100"/>
          <a:sy n="100" d="100"/>
        </p:scale>
        <p:origin x="-282" y="-7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0D8116A-E0F1-4D74-94DF-806AC62D1211}" type="datetimeFigureOut">
              <a:rPr lang="el-GR" smtClean="0"/>
              <a:pPr/>
              <a:t>12/6/2021</a:t>
            </a:fld>
            <a:endParaRPr lang="el-GR"/>
          </a:p>
        </p:txBody>
      </p:sp>
      <p:sp>
        <p:nvSpPr>
          <p:cNvPr id="4" name="Θέση υποσέλιδου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B1C0F4C5-6B2E-4B5F-8EA7-70742D761F55}" type="slidenum">
              <a:rPr lang="el-GR" smtClean="0"/>
              <a:pPr/>
              <a:t>‹#›</a:t>
            </a:fld>
            <a:endParaRPr lang="el-GR"/>
          </a:p>
        </p:txBody>
      </p:sp>
    </p:spTree>
    <p:extLst>
      <p:ext uri="{BB962C8B-B14F-4D97-AF65-F5344CB8AC3E}">
        <p14:creationId xmlns:p14="http://schemas.microsoft.com/office/powerpoint/2010/main" xmlns="" val="5624471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0F717AE-F286-4873-B10E-88044B6AE756}" type="datetimeFigureOut">
              <a:rPr lang="el-GR" smtClean="0"/>
              <a:pPr/>
              <a:t>12/6/2021</a:t>
            </a:fld>
            <a:endParaRPr lang="el-GR"/>
          </a:p>
        </p:txBody>
      </p:sp>
      <p:sp>
        <p:nvSpPr>
          <p:cNvPr id="4" name="Θέση εικόνας διαφάνειας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F7AEB21-F895-406B-AFBC-13249A87F2D0}" type="slidenum">
              <a:rPr lang="el-GR" smtClean="0"/>
              <a:pPr/>
              <a:t>‹#›</a:t>
            </a:fld>
            <a:endParaRPr lang="el-GR"/>
          </a:p>
        </p:txBody>
      </p:sp>
    </p:spTree>
    <p:extLst>
      <p:ext uri="{BB962C8B-B14F-4D97-AF65-F5344CB8AC3E}">
        <p14:creationId xmlns:p14="http://schemas.microsoft.com/office/powerpoint/2010/main" xmlns="" val="157359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el-GR" b="1" cap="small" baseline="0">
                <a:solidFill>
                  <a:srgbClr val="003300"/>
                </a:solidFill>
              </a:defRPr>
            </a:lvl1pPr>
          </a:lstStyle>
          <a:p>
            <a:r>
              <a:rPr kumimoji="0" lang="el-GR"/>
              <a:t>Κάντε κλικ για επεξεργασία του στυλ του τίτλου</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el-GR" sz="2000" b="0">
                <a:solidFill>
                  <a:schemeClr val="tx1"/>
                </a:solidFill>
                <a:latin typeface="Georgia" pitchFamily="18" charset="0"/>
              </a:defRPr>
            </a:lvl1pPr>
            <a:lvl2pPr marL="457200" indent="0" algn="ctr" eaLnBrk="1" latinLnBrk="0" hangingPunct="1">
              <a:buNone/>
              <a:defRPr kumimoji="0" lang="el-GR">
                <a:solidFill>
                  <a:schemeClr val="tx1">
                    <a:tint val="75000"/>
                  </a:schemeClr>
                </a:solidFill>
              </a:defRPr>
            </a:lvl2pPr>
            <a:lvl3pPr marL="914400" indent="0" algn="ctr" eaLnBrk="1" latinLnBrk="0" hangingPunct="1">
              <a:buNone/>
              <a:defRPr kumimoji="0" lang="el-GR">
                <a:solidFill>
                  <a:schemeClr val="tx1">
                    <a:tint val="75000"/>
                  </a:schemeClr>
                </a:solidFill>
              </a:defRPr>
            </a:lvl3pPr>
            <a:lvl4pPr marL="1371600" indent="0" algn="ctr" eaLnBrk="1" latinLnBrk="0" hangingPunct="1">
              <a:buNone/>
              <a:defRPr kumimoji="0" lang="el-GR">
                <a:solidFill>
                  <a:schemeClr val="tx1">
                    <a:tint val="75000"/>
                  </a:schemeClr>
                </a:solidFill>
              </a:defRPr>
            </a:lvl4pPr>
            <a:lvl5pPr marL="1828800" indent="0" algn="ctr" eaLnBrk="1" latinLnBrk="0" hangingPunct="1">
              <a:buNone/>
              <a:defRPr kumimoji="0" lang="el-GR">
                <a:solidFill>
                  <a:schemeClr val="tx1">
                    <a:tint val="75000"/>
                  </a:schemeClr>
                </a:solidFill>
              </a:defRPr>
            </a:lvl5pPr>
            <a:lvl6pPr marL="2286000" indent="0" algn="ctr" eaLnBrk="1" latinLnBrk="0" hangingPunct="1">
              <a:buNone/>
              <a:defRPr kumimoji="0" lang="el-GR">
                <a:solidFill>
                  <a:schemeClr val="tx1">
                    <a:tint val="75000"/>
                  </a:schemeClr>
                </a:solidFill>
              </a:defRPr>
            </a:lvl6pPr>
            <a:lvl7pPr marL="2743200" indent="0" algn="ctr" eaLnBrk="1" latinLnBrk="0" hangingPunct="1">
              <a:buNone/>
              <a:defRPr kumimoji="0" lang="el-GR">
                <a:solidFill>
                  <a:schemeClr val="tx1">
                    <a:tint val="75000"/>
                  </a:schemeClr>
                </a:solidFill>
              </a:defRPr>
            </a:lvl7pPr>
            <a:lvl8pPr marL="3200400" indent="0" algn="ctr" eaLnBrk="1" latinLnBrk="0" hangingPunct="1">
              <a:buNone/>
              <a:defRPr kumimoji="0" lang="el-GR">
                <a:solidFill>
                  <a:schemeClr val="tx1">
                    <a:tint val="75000"/>
                  </a:schemeClr>
                </a:solidFill>
              </a:defRPr>
            </a:lvl8pPr>
            <a:lvl9pPr marL="3657600" indent="0" algn="ctr" eaLnBrk="1" latinLnBrk="0" hangingPunct="1">
              <a:buNone/>
              <a:defRPr kumimoji="0" lang="el-GR">
                <a:solidFill>
                  <a:schemeClr val="tx1">
                    <a:tint val="75000"/>
                  </a:schemeClr>
                </a:solidFill>
              </a:defRPr>
            </a:lvl9pPr>
          </a:lstStyle>
          <a:p>
            <a:pPr eaLnBrk="1" latinLnBrk="0" hangingPunct="1"/>
            <a:r>
              <a:rPr lang="el-GR"/>
              <a:t>Στυλ κύριου υπότιτλου</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el-GR" sz="2000" baseline="0"/>
            </a:lvl1pPr>
          </a:lstStyle>
          <a:p>
            <a:r>
              <a:rPr kumimoji="0" lang="el-GR"/>
              <a:t>Λογότυπο εταιρείας</a:t>
            </a:r>
          </a:p>
        </p:txBody>
      </p:sp>
    </p:spTree>
    <p:extLst>
      <p:ext uri="{BB962C8B-B14F-4D97-AF65-F5344CB8AC3E}">
        <p14:creationId xmlns:p14="http://schemas.microsoft.com/office/powerpoint/2010/main" xmlns="" val="2202338143"/>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Date Placeholder 2"/>
          <p:cNvSpPr>
            <a:spLocks noGrp="1"/>
          </p:cNvSpPr>
          <p:nvPr>
            <p:ph type="dt" sz="half" idx="10"/>
          </p:nvPr>
        </p:nvSpPr>
        <p:spPr/>
        <p:txBody>
          <a:bodyPr/>
          <a:lstStyle/>
          <a:p>
            <a:fld id="{0086D3A4-F782-4D7C-AEFB-4CA87819C8E8}" type="datetime1">
              <a:rPr lang="el-GR" smtClean="0">
                <a:solidFill>
                  <a:prstClr val="black">
                    <a:tint val="75000"/>
                  </a:prstClr>
                </a:solidFill>
              </a:rPr>
              <a:pPr/>
              <a:t>12/6/2021</a:t>
            </a:fld>
            <a:endParaRPr>
              <a:solidFill>
                <a:prstClr val="black">
                  <a:tint val="75000"/>
                </a:prstClr>
              </a:solidFill>
            </a:endParaRPr>
          </a:p>
        </p:txBody>
      </p:sp>
      <p:sp>
        <p:nvSpPr>
          <p:cNvPr id="4" name="Footer Placeholder 3"/>
          <p:cNvSpPr>
            <a:spLocks noGrp="1"/>
          </p:cNvSpPr>
          <p:nvPr>
            <p:ph type="ftr" sz="quarter" idx="11"/>
          </p:nvPr>
        </p:nvSpPr>
        <p:spPr/>
        <p:txBody>
          <a:bodyPr/>
          <a:lstStyle/>
          <a:p>
            <a:endParaRPr>
              <a:solidFill>
                <a:prstClr val="black">
                  <a:tint val="75000"/>
                </a:prstClr>
              </a:solidFill>
            </a:endParaRPr>
          </a:p>
        </p:txBody>
      </p:sp>
      <p:sp>
        <p:nvSpPr>
          <p:cNvPr id="5" name="Slide Number Placeholder 4"/>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513114608"/>
      </p:ext>
    </p:extLst>
  </p:cSld>
  <p:clrMapOvr>
    <a:masterClrMapping/>
  </p:clrMapOvr>
  <p:transition spd="slow">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496F16-8AB4-43DE-ABC5-0C0ABB9F9F6D}" type="datetime1">
              <a:rPr lang="el-GR" smtClean="0">
                <a:solidFill>
                  <a:prstClr val="black">
                    <a:tint val="75000"/>
                  </a:prstClr>
                </a:solidFill>
              </a:rPr>
              <a:pPr/>
              <a:t>12/6/2021</a:t>
            </a:fld>
            <a:endParaRPr>
              <a:solidFill>
                <a:prstClr val="black">
                  <a:tint val="75000"/>
                </a:prstClr>
              </a:solidFill>
            </a:endParaRPr>
          </a:p>
        </p:txBody>
      </p:sp>
      <p:sp>
        <p:nvSpPr>
          <p:cNvPr id="3" name="Footer Placeholder 2"/>
          <p:cNvSpPr>
            <a:spLocks noGrp="1"/>
          </p:cNvSpPr>
          <p:nvPr>
            <p:ph type="ftr" sz="quarter" idx="11"/>
          </p:nvPr>
        </p:nvSpPr>
        <p:spPr/>
        <p:txBody>
          <a:bodyPr/>
          <a:lstStyle/>
          <a:p>
            <a:endParaRPr>
              <a:solidFill>
                <a:prstClr val="black">
                  <a:tint val="75000"/>
                </a:prstClr>
              </a:solidFill>
            </a:endParaRPr>
          </a:p>
        </p:txBody>
      </p:sp>
      <p:sp>
        <p:nvSpPr>
          <p:cNvPr id="4" name="Slide Number Placeholder 3"/>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308672066"/>
      </p:ext>
    </p:extLst>
  </p:cSld>
  <p:clrMapOvr>
    <a:masterClrMapping/>
  </p:clrMapOvr>
  <p:transition spd="slow">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Μόνο φόντο">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fld id="{9775345E-D9A6-4216-A0E1-DD669C2703D6}" type="datetime1">
              <a:rPr lang="el-GR" smtClean="0">
                <a:solidFill>
                  <a:prstClr val="black">
                    <a:tint val="75000"/>
                  </a:prstClr>
                </a:solidFill>
              </a:rPr>
              <a:pPr/>
              <a:t>12/6/2021</a:t>
            </a:fld>
            <a:endParaRPr>
              <a:solidFill>
                <a:prstClr val="black">
                  <a:tint val="75000"/>
                </a:prstClr>
              </a:solidFill>
            </a:endParaRPr>
          </a:p>
        </p:txBody>
      </p:sp>
      <p:sp>
        <p:nvSpPr>
          <p:cNvPr id="4" name="Footer Placeholder 4"/>
          <p:cNvSpPr>
            <a:spLocks noGrp="1"/>
          </p:cNvSpPr>
          <p:nvPr>
            <p:ph type="ftr" sz="quarter" idx="11"/>
          </p:nvPr>
        </p:nvSpPr>
        <p:spPr>
          <a:xfrm>
            <a:off x="3352800" y="6356350"/>
            <a:ext cx="2895600" cy="365125"/>
          </a:xfrm>
        </p:spPr>
        <p:txBody>
          <a:bodyPr/>
          <a:lstStyle/>
          <a:p>
            <a:endParaRPr>
              <a:solidFill>
                <a:prstClr val="black">
                  <a:tint val="75000"/>
                </a:prstClr>
              </a:solidFill>
            </a:endParaRPr>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181022288"/>
      </p:ext>
    </p:extLst>
  </p:cSld>
  <p:clrMapOvr>
    <a:masterClrMapping/>
  </p:clrMapOvr>
  <p:transition spd="slow">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xmlns=""/>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el-GR" sz="4000" b="1" cap="small" baseline="0">
                <a:solidFill>
                  <a:srgbClr val="003300"/>
                </a:solidFill>
              </a:defRPr>
            </a:lvl1pPr>
          </a:lstStyle>
          <a:p>
            <a:r>
              <a:rPr kumimoji="0" lang="el-GR"/>
              <a:t>Κάντε κλικ για επεξεργασία του στυλ υποδείγματος τίτλου</a:t>
            </a:r>
          </a:p>
        </p:txBody>
      </p:sp>
      <p:sp>
        <p:nvSpPr>
          <p:cNvPr id="4" name="Date Placeholder 3"/>
          <p:cNvSpPr>
            <a:spLocks noGrp="1"/>
          </p:cNvSpPr>
          <p:nvPr>
            <p:ph type="dt" sz="half" idx="10"/>
          </p:nvPr>
        </p:nvSpPr>
        <p:spPr/>
        <p:txBody>
          <a:bodyPr/>
          <a:lstStyle/>
          <a:p>
            <a:fld id="{1DD7922A-AC9F-4A09-8703-C94D337FB74B}" type="datetime1">
              <a:rPr lang="el-GR" smtClean="0">
                <a:solidFill>
                  <a:prstClr val="black">
                    <a:tint val="75000"/>
                  </a:prstClr>
                </a:solidFill>
              </a:rPr>
              <a:pPr/>
              <a:t>12/6/2021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el-GR" sz="1800"/>
            </a:lvl1pPr>
          </a:lstStyle>
          <a:p>
            <a:r>
              <a:rPr kumimoji="0" lang="el-GR"/>
              <a:t>Λογότυπο εταιρείας</a:t>
            </a:r>
          </a:p>
        </p:txBody>
      </p:sp>
    </p:spTree>
    <p:extLst>
      <p:ext uri="{BB962C8B-B14F-4D97-AF65-F5344CB8AC3E}">
        <p14:creationId xmlns:p14="http://schemas.microsoft.com/office/powerpoint/2010/main" xmlns="" val="1742219446"/>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bg>
      <p:bgPr>
        <a:blipFill dpi="0" rotWithShape="1">
          <a:blip r:embed="rId2" cstate="email">
            <a:lum/>
            <a:extLst>
              <a:ext uri="{28A0092B-C50C-407E-A947-70E740481C1C}">
                <a14:useLocalDpi xmlns:a14="http://schemas.microsoft.com/office/drawing/2010/main" xmlns=""/>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noAutofit/>
          </a:bodyPr>
          <a:lstStyle>
            <a:lvl1pPr algn="l" eaLnBrk="1" latinLnBrk="0" hangingPunct="1">
              <a:defRPr kumimoji="0" lang="el-GR" sz="3200" b="1"/>
            </a:lvl1pPr>
          </a:lstStyle>
          <a:p>
            <a:r>
              <a:rPr kumimoji="0" lang="el-GR" dirty="0"/>
              <a:t>Κάντε κλικ για επεξεργασία του στυλ υποδείγματος τίτλου</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buClr>
                <a:schemeClr val="accent5">
                  <a:lumMod val="75000"/>
                </a:schemeClr>
              </a:buClr>
              <a:defRPr kumimoji="0" lang="el-GR" sz="2800">
                <a:latin typeface="+mn-lt"/>
              </a:defRPr>
            </a:lvl1pPr>
            <a:lvl2pPr eaLnBrk="1" latinLnBrk="0" hangingPunct="1">
              <a:buClr>
                <a:srgbClr val="00B0F0"/>
              </a:buClr>
              <a:defRPr kumimoji="0" lang="el-GR" sz="2400">
                <a:latin typeface="+mn-lt"/>
              </a:defRPr>
            </a:lvl2pPr>
            <a:lvl3pPr eaLnBrk="1" latinLnBrk="0" hangingPunct="1">
              <a:defRPr kumimoji="0" lang="el-GR" sz="2000">
                <a:latin typeface="+mn-lt"/>
              </a:defRPr>
            </a:lvl3pPr>
            <a:lvl4pPr eaLnBrk="1" latinLnBrk="0" hangingPunct="1">
              <a:defRPr kumimoji="0" lang="el-GR" sz="2000">
                <a:latin typeface="+mn-lt"/>
              </a:defRPr>
            </a:lvl4pPr>
            <a:lvl5pPr eaLnBrk="1" latinLnBrk="0" hangingPunct="1">
              <a:defRPr kumimoji="0" lang="el-GR" sz="2000">
                <a:latin typeface="+mn-lt"/>
              </a:defRPr>
            </a:lvl5pPr>
          </a:lstStyle>
          <a:p>
            <a:pPr lvl="0" eaLnBrk="1" latinLnBrk="0" hangingPunct="1"/>
            <a:r>
              <a:rPr lang="el-GR" dirty="0"/>
              <a:t>Στυλ υποδείγματος κειμένου</a:t>
            </a:r>
          </a:p>
          <a:p>
            <a:pPr lvl="1" eaLnBrk="1" latinLnBrk="0" hangingPunct="1"/>
            <a:r>
              <a:rPr lang="el-GR" dirty="0"/>
              <a:t>Δεύτερου επιπέδου</a:t>
            </a:r>
          </a:p>
          <a:p>
            <a:pPr lvl="2" eaLnBrk="1" latinLnBrk="0" hangingPunct="1"/>
            <a:r>
              <a:rPr lang="el-GR" dirty="0"/>
              <a:t>Τρίτου επιπέδου</a:t>
            </a:r>
          </a:p>
          <a:p>
            <a:pPr lvl="3" eaLnBrk="1" latinLnBrk="0" hangingPunct="1"/>
            <a:r>
              <a:rPr lang="el-GR" dirty="0"/>
              <a:t>Τέταρτου επιπέδου</a:t>
            </a:r>
          </a:p>
          <a:p>
            <a:pPr lvl="4" eaLnBrk="1" latinLnBrk="0" hangingPunct="1"/>
            <a:r>
              <a:rPr lang="el-GR" dirty="0"/>
              <a:t>Πέμπτου επιπέδου</a:t>
            </a:r>
            <a:endParaRPr dirty="0"/>
          </a:p>
        </p:txBody>
      </p:sp>
      <p:sp>
        <p:nvSpPr>
          <p:cNvPr id="4" name="Date Placeholder 3"/>
          <p:cNvSpPr>
            <a:spLocks noGrp="1"/>
          </p:cNvSpPr>
          <p:nvPr>
            <p:ph type="dt" sz="half" idx="10"/>
          </p:nvPr>
        </p:nvSpPr>
        <p:spPr/>
        <p:txBody>
          <a:bodyPr/>
          <a:lstStyle/>
          <a:p>
            <a:fld id="{339AFDBA-1B91-40F9-A866-BDE26449B3E8}" type="datetime1">
              <a:rPr lang="el-GR" smtClean="0">
                <a:solidFill>
                  <a:prstClr val="black">
                    <a:tint val="75000"/>
                  </a:prstClr>
                </a:solidFill>
              </a:rPr>
              <a:pPr/>
              <a:t>12/6/2021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856057884"/>
      </p:ext>
    </p:extLst>
  </p:cSld>
  <p:clrMapOvr>
    <a:masterClrMapping/>
  </p:clrMapOvr>
  <p:transition spd="slow">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5" name="Date Placeholder 4"/>
          <p:cNvSpPr>
            <a:spLocks noGrp="1"/>
          </p:cNvSpPr>
          <p:nvPr>
            <p:ph type="dt" sz="half" idx="10"/>
          </p:nvPr>
        </p:nvSpPr>
        <p:spPr/>
        <p:txBody>
          <a:bodyPr/>
          <a:lstStyle/>
          <a:p>
            <a:fld id="{EA28592B-2B1D-4883-9ECC-82470D581DF5}" type="datetime1">
              <a:rPr lang="el-GR" smtClean="0">
                <a:solidFill>
                  <a:prstClr val="black">
                    <a:tint val="75000"/>
                  </a:prstClr>
                </a:solidFill>
              </a:rPr>
              <a:pPr/>
              <a:t>12/6/2021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116889349"/>
      </p:ext>
    </p:extLst>
  </p:cSld>
  <p:clrMapOvr>
    <a:masterClrMapping/>
  </p:clrMapOvr>
  <p:transition spd="slow">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spcBef>
                <a:spcPct val="0"/>
              </a:spcBef>
              <a:buNone/>
              <a:defRPr kumimoji="0" lang="el-GR" sz="3200" b="1" kern="1200" dirty="0">
                <a:solidFill>
                  <a:schemeClr val="tx1"/>
                </a:solidFill>
                <a:latin typeface="+mj-lt"/>
                <a:ea typeface="+mj-ea"/>
                <a:cs typeface="+mj-cs"/>
              </a:defRPr>
            </a:lvl1pPr>
          </a:lstStyle>
          <a:p>
            <a:pPr eaLnBrk="1" latinLnBrk="0" hangingPunct="1"/>
            <a:r>
              <a:rPr lang="el-GR" dirty="0"/>
              <a:t>Στυλ κύριου τίτλου</a:t>
            </a:r>
            <a:endParaRPr dirty="0"/>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a:t>Στυλ υποδείγματος κειμένου</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a:t>Στυλ υποδείγματος κειμένου</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7" name="Date Placeholder 6"/>
          <p:cNvSpPr>
            <a:spLocks noGrp="1"/>
          </p:cNvSpPr>
          <p:nvPr>
            <p:ph type="dt" sz="half" idx="10"/>
          </p:nvPr>
        </p:nvSpPr>
        <p:spPr/>
        <p:txBody>
          <a:bodyPr/>
          <a:lstStyle/>
          <a:p>
            <a:fld id="{2E53C86C-EF39-4AC5-9743-2668608270CC}" type="datetime1">
              <a:rPr lang="el-GR" smtClean="0">
                <a:solidFill>
                  <a:prstClr val="black">
                    <a:tint val="75000"/>
                  </a:prstClr>
                </a:solidFill>
              </a:rPr>
              <a:pPr/>
              <a:t>12/6/2021</a:t>
            </a:fld>
            <a:endParaRPr>
              <a:solidFill>
                <a:prstClr val="black">
                  <a:tint val="75000"/>
                </a:prstClr>
              </a:solidFill>
            </a:endParaRPr>
          </a:p>
        </p:txBody>
      </p:sp>
      <p:sp>
        <p:nvSpPr>
          <p:cNvPr id="8" name="Footer Placeholder 7"/>
          <p:cNvSpPr>
            <a:spLocks noGrp="1"/>
          </p:cNvSpPr>
          <p:nvPr>
            <p:ph type="ftr" sz="quarter" idx="11"/>
          </p:nvPr>
        </p:nvSpPr>
        <p:spPr/>
        <p:txBody>
          <a:bodyPr/>
          <a:lstStyle/>
          <a:p>
            <a:endParaRPr>
              <a:solidFill>
                <a:prstClr val="black">
                  <a:tint val="75000"/>
                </a:prstClr>
              </a:solidFill>
            </a:endParaRPr>
          </a:p>
        </p:txBody>
      </p:sp>
      <p:sp>
        <p:nvSpPr>
          <p:cNvPr id="9" name="Slide Number Placeholder 8"/>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417199648"/>
      </p:ext>
    </p:extLst>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el-GR" sz="2000" b="1"/>
            </a:lvl1pPr>
          </a:lstStyle>
          <a:p>
            <a:pPr eaLnBrk="1" latinLnBrk="0" hangingPunct="1"/>
            <a:r>
              <a:rPr lang="el-GR"/>
              <a:t>Στυλ κύριου τίτλου</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el-GR" sz="3200"/>
            </a:lvl1pPr>
            <a:lvl2pPr eaLnBrk="1" latinLnBrk="0" hangingPunct="1">
              <a:defRPr kumimoji="0" lang="el-GR" sz="2800"/>
            </a:lvl2pPr>
            <a:lvl3pPr eaLnBrk="1" latinLnBrk="0" hangingPunct="1">
              <a:defRPr kumimoji="0" lang="el-GR" sz="2400"/>
            </a:lvl3pPr>
            <a:lvl4pPr eaLnBrk="1" latinLnBrk="0" hangingPunct="1">
              <a:defRPr kumimoji="0" lang="el-GR" sz="2000"/>
            </a:lvl4pPr>
            <a:lvl5pPr eaLnBrk="1" latinLnBrk="0" hangingPunct="1">
              <a:defRPr kumimoji="0" lang="el-GR" sz="2000"/>
            </a:lvl5pPr>
            <a:lvl6pPr eaLnBrk="1" latinLnBrk="0" hangingPunct="1">
              <a:defRPr kumimoji="0" lang="el-GR" sz="2000"/>
            </a:lvl6pPr>
            <a:lvl7pPr eaLnBrk="1" latinLnBrk="0" hangingPunct="1">
              <a:defRPr kumimoji="0" lang="el-GR" sz="2000"/>
            </a:lvl7pPr>
            <a:lvl8pPr eaLnBrk="1" latinLnBrk="0" hangingPunct="1">
              <a:defRPr kumimoji="0" lang="el-GR" sz="2000"/>
            </a:lvl8pPr>
            <a:lvl9pPr eaLnBrk="1" latinLnBrk="0" hangingPunct="1">
              <a:defRPr kumimoji="0" lang="el-GR" sz="2000"/>
            </a:lvl9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a:t>Στυλ υποδείγματος κειμένου</a:t>
            </a:r>
          </a:p>
        </p:txBody>
      </p:sp>
      <p:sp>
        <p:nvSpPr>
          <p:cNvPr id="5" name="Date Placeholder 4"/>
          <p:cNvSpPr>
            <a:spLocks noGrp="1"/>
          </p:cNvSpPr>
          <p:nvPr>
            <p:ph type="dt" sz="half" idx="10"/>
          </p:nvPr>
        </p:nvSpPr>
        <p:spPr/>
        <p:txBody>
          <a:bodyPr/>
          <a:lstStyle/>
          <a:p>
            <a:fld id="{885A5B8F-19E3-488D-9B9D-DA301604BA44}" type="datetime1">
              <a:rPr lang="el-GR" smtClean="0">
                <a:solidFill>
                  <a:prstClr val="black">
                    <a:tint val="75000"/>
                  </a:prstClr>
                </a:solidFill>
              </a:rPr>
              <a:pPr/>
              <a:t>12/6/2021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2007585537"/>
      </p:ext>
    </p:extLst>
  </p:cSld>
  <p:clrMapOvr>
    <a:masterClrMapping/>
  </p:clrMapOvr>
  <p:transition spd="slow">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el-GR" sz="2000" b="1"/>
            </a:lvl1pPr>
          </a:lstStyle>
          <a:p>
            <a:pPr eaLnBrk="1" latinLnBrk="0" hangingPunct="1"/>
            <a:r>
              <a:rPr lang="el-GR"/>
              <a:t>Στυλ κύριου τίτλου</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l-GR" sz="3200"/>
            </a:lvl1pPr>
            <a:lvl2pPr marL="457200" indent="0" eaLnBrk="1" latinLnBrk="0" hangingPunct="1">
              <a:buNone/>
              <a:defRPr kumimoji="0" lang="el-GR" sz="2800"/>
            </a:lvl2pPr>
            <a:lvl3pPr marL="914400" indent="0" eaLnBrk="1" latinLnBrk="0" hangingPunct="1">
              <a:buNone/>
              <a:defRPr kumimoji="0" lang="el-GR" sz="2400"/>
            </a:lvl3pPr>
            <a:lvl4pPr marL="1371600" indent="0" eaLnBrk="1" latinLnBrk="0" hangingPunct="1">
              <a:buNone/>
              <a:defRPr kumimoji="0" lang="el-GR" sz="2000"/>
            </a:lvl4pPr>
            <a:lvl5pPr marL="1828800" indent="0" eaLnBrk="1" latinLnBrk="0" hangingPunct="1">
              <a:buNone/>
              <a:defRPr kumimoji="0" lang="el-GR" sz="2000"/>
            </a:lvl5pPr>
            <a:lvl6pPr marL="2286000" indent="0" eaLnBrk="1" latinLnBrk="0" hangingPunct="1">
              <a:buNone/>
              <a:defRPr kumimoji="0" lang="el-GR" sz="2000"/>
            </a:lvl6pPr>
            <a:lvl7pPr marL="2743200" indent="0" eaLnBrk="1" latinLnBrk="0" hangingPunct="1">
              <a:buNone/>
              <a:defRPr kumimoji="0" lang="el-GR" sz="2000"/>
            </a:lvl7pPr>
            <a:lvl8pPr marL="3200400" indent="0" eaLnBrk="1" latinLnBrk="0" hangingPunct="1">
              <a:buNone/>
              <a:defRPr kumimoji="0" lang="el-GR" sz="2000"/>
            </a:lvl8pPr>
            <a:lvl9pPr marL="3657600" indent="0" eaLnBrk="1" latinLnBrk="0" hangingPunct="1">
              <a:buNone/>
              <a:defRPr kumimoji="0" lang="el-GR" sz="2000"/>
            </a:lvl9pPr>
          </a:lstStyle>
          <a:p>
            <a:pPr eaLnBrk="1" latinLnBrk="0" hangingPunct="1"/>
            <a:r>
              <a:rPr lang="el-GR"/>
              <a:t>Κάντε κλικ στο εικονίδιο για να προσθέσετε μια εικόνα</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a:t>Στυλ υποδείγματος κειμένου</a:t>
            </a:r>
          </a:p>
        </p:txBody>
      </p:sp>
      <p:sp>
        <p:nvSpPr>
          <p:cNvPr id="5" name="Date Placeholder 4"/>
          <p:cNvSpPr>
            <a:spLocks noGrp="1"/>
          </p:cNvSpPr>
          <p:nvPr>
            <p:ph type="dt" sz="half" idx="10"/>
          </p:nvPr>
        </p:nvSpPr>
        <p:spPr/>
        <p:txBody>
          <a:bodyPr/>
          <a:lstStyle/>
          <a:p>
            <a:fld id="{573F46F2-EDED-4818-AD04-0D7A60CA3D24}" type="datetime1">
              <a:rPr lang="el-GR" smtClean="0">
                <a:solidFill>
                  <a:prstClr val="black">
                    <a:tint val="75000"/>
                  </a:prstClr>
                </a:solidFill>
              </a:rPr>
              <a:pPr/>
              <a:t>12/6/2021</a:t>
            </a:fld>
            <a:endParaRPr>
              <a:solidFill>
                <a:prstClr val="black">
                  <a:tint val="75000"/>
                </a:prstClr>
              </a:solidFill>
            </a:endParaRPr>
          </a:p>
        </p:txBody>
      </p:sp>
      <p:sp>
        <p:nvSpPr>
          <p:cNvPr id="6" name="Footer Placeholder 5"/>
          <p:cNvSpPr>
            <a:spLocks noGrp="1"/>
          </p:cNvSpPr>
          <p:nvPr>
            <p:ph type="ftr" sz="quarter" idx="11"/>
          </p:nvPr>
        </p:nvSpPr>
        <p:spPr/>
        <p:txBody>
          <a:bodyPr/>
          <a:lstStyle/>
          <a:p>
            <a:endParaRPr>
              <a:solidFill>
                <a:prstClr val="black">
                  <a:tint val="75000"/>
                </a:prstClr>
              </a:solidFill>
            </a:endParaRPr>
          </a:p>
        </p:txBody>
      </p:sp>
      <p:sp>
        <p:nvSpPr>
          <p:cNvPr id="7" name="Slide Number Placeholder 6"/>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944016866"/>
      </p:ext>
    </p:extLst>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a:t>Στυλ κύριου τίτλου</a:t>
            </a:r>
            <a:endParaRPr/>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Date Placeholder 3"/>
          <p:cNvSpPr>
            <a:spLocks noGrp="1"/>
          </p:cNvSpPr>
          <p:nvPr>
            <p:ph type="dt" sz="half" idx="10"/>
          </p:nvPr>
        </p:nvSpPr>
        <p:spPr/>
        <p:txBody>
          <a:bodyPr/>
          <a:lstStyle/>
          <a:p>
            <a:fld id="{7A4FE69D-8A95-45DD-B8BA-11531E7F1672}" type="datetime1">
              <a:rPr lang="el-GR" smtClean="0">
                <a:solidFill>
                  <a:prstClr val="black">
                    <a:tint val="75000"/>
                  </a:prstClr>
                </a:solidFill>
              </a:rPr>
              <a:pPr/>
              <a:t>12/6/2021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3936047214"/>
      </p:ext>
    </p:extLst>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l-GR"/>
              <a:t>Στυλ κύριου τίτλου</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a:p>
        </p:txBody>
      </p:sp>
      <p:sp>
        <p:nvSpPr>
          <p:cNvPr id="4" name="Date Placeholder 3"/>
          <p:cNvSpPr>
            <a:spLocks noGrp="1"/>
          </p:cNvSpPr>
          <p:nvPr>
            <p:ph type="dt" sz="half" idx="10"/>
          </p:nvPr>
        </p:nvSpPr>
        <p:spPr/>
        <p:txBody>
          <a:bodyPr/>
          <a:lstStyle/>
          <a:p>
            <a:fld id="{A9E0B54A-C340-41E8-80FF-EEC9582E76D1}" type="datetime1">
              <a:rPr lang="el-GR" smtClean="0">
                <a:solidFill>
                  <a:prstClr val="black">
                    <a:tint val="75000"/>
                  </a:prstClr>
                </a:solidFill>
              </a:rPr>
              <a:pPr/>
              <a:t>12/6/2021</a:t>
            </a:fld>
            <a:endParaRPr>
              <a:solidFill>
                <a:prstClr val="black">
                  <a:tint val="75000"/>
                </a:prstClr>
              </a:solidFill>
            </a:endParaRPr>
          </a:p>
        </p:txBody>
      </p:sp>
      <p:sp>
        <p:nvSpPr>
          <p:cNvPr id="5" name="Footer Placeholder 4"/>
          <p:cNvSpPr>
            <a:spLocks noGrp="1"/>
          </p:cNvSpPr>
          <p:nvPr>
            <p:ph type="ftr" sz="quarter" idx="11"/>
          </p:nvPr>
        </p:nvSpPr>
        <p:spPr/>
        <p:txBody>
          <a:bodyPr/>
          <a:lstStyle/>
          <a:p>
            <a:endParaRPr>
              <a:solidFill>
                <a:prstClr val="black">
                  <a:tint val="75000"/>
                </a:prstClr>
              </a:solidFill>
            </a:endParaRPr>
          </a:p>
        </p:txBody>
      </p:sp>
      <p:sp>
        <p:nvSpPr>
          <p:cNvPr id="6" name="Slide Number Placeholder 5"/>
          <p:cNvSpPr>
            <a:spLocks noGrp="1"/>
          </p:cNvSpPr>
          <p:nvPr>
            <p:ph type="sldNum" sz="quarter" idx="12"/>
          </p:nvPr>
        </p:nvSpPr>
        <p:spPr/>
        <p:txBody>
          <a:bodyPr/>
          <a:lstStyle/>
          <a:p>
            <a:fld id="{33D6E5A2-EC83-451F-A719-9AC1370DD5CF}" type="slidenum">
              <a:rPr>
                <a:solidFill>
                  <a:prstClr val="black">
                    <a:tint val="75000"/>
                  </a:prstClr>
                </a:solidFill>
              </a:rPr>
              <a:pPr/>
              <a:t>‹#›</a:t>
            </a:fld>
            <a:endParaRPr>
              <a:solidFill>
                <a:prstClr val="black">
                  <a:tint val="75000"/>
                </a:prstClr>
              </a:solidFill>
            </a:endParaRPr>
          </a:p>
        </p:txBody>
      </p:sp>
    </p:spTree>
    <p:extLst>
      <p:ext uri="{BB962C8B-B14F-4D97-AF65-F5344CB8AC3E}">
        <p14:creationId xmlns:p14="http://schemas.microsoft.com/office/powerpoint/2010/main" xmlns="" val="1428699052"/>
      </p:ext>
    </p:extLst>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xmlns=""/>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l-GR"/>
              <a:t>Στυλ κύριου τίτλου</a:t>
            </a:r>
            <a:endParaRPr kumimoji="0" lang="en-US"/>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el-GR" sz="1200">
                <a:solidFill>
                  <a:schemeClr val="tx1">
                    <a:tint val="75000"/>
                  </a:schemeClr>
                </a:solidFill>
              </a:defRPr>
            </a:lvl1pPr>
          </a:lstStyle>
          <a:p>
            <a:fld id="{FD5DB3C8-050A-42CA-B9CD-F5EB268884C6}" type="datetime1">
              <a:rPr lang="el-GR" smtClean="0">
                <a:solidFill>
                  <a:prstClr val="black">
                    <a:tint val="75000"/>
                  </a:prstClr>
                </a:solidFill>
              </a:rPr>
              <a:pPr/>
              <a:t>12/6/2021</a:t>
            </a:fld>
            <a:endParaRPr>
              <a:solidFill>
                <a:prstClr val="black">
                  <a:tint val="75000"/>
                </a:prstClr>
              </a:solidFill>
            </a:endParaRPr>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el-GR" sz="1200">
                <a:solidFill>
                  <a:schemeClr val="tx1">
                    <a:tint val="75000"/>
                  </a:schemeClr>
                </a:solidFill>
              </a:defRPr>
            </a:lvl1pPr>
          </a:lstStyle>
          <a:p>
            <a:endParaRPr>
              <a:solidFill>
                <a:prstClr val="black">
                  <a:tint val="75000"/>
                </a:prstClr>
              </a:solidFill>
            </a:endParaRPr>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el-GR" sz="1200">
                <a:solidFill>
                  <a:schemeClr val="tx1">
                    <a:tint val="75000"/>
                  </a:schemeClr>
                </a:solidFill>
              </a:defRPr>
            </a:lvl1pPr>
          </a:lstStyle>
          <a:p>
            <a:fld id="{33D6E5A2-EC83-451F-A719-9AC1370DD5CF}" type="slidenum">
              <a:rPr>
                <a:solidFill>
                  <a:prstClr val="black">
                    <a:tint val="75000"/>
                  </a:prstClr>
                </a:solidFill>
              </a:rPr>
              <a:pPr/>
              <a:t>‹#›</a:t>
            </a:fld>
            <a:endParaRPr>
              <a:solidFill>
                <a:prstClr val="black">
                  <a:tint val="75000"/>
                </a:prstClr>
              </a:solidFill>
            </a:endParaRPr>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xmlns=""/>
              </a:ext>
            </a:extLst>
          </a:blip>
          <a:srcRect/>
          <a:stretch/>
        </p:blipFill>
        <p:spPr>
          <a:xfrm>
            <a:off x="-152400" y="-109183"/>
            <a:ext cx="818707" cy="7083189"/>
          </a:xfrm>
          <a:prstGeom prst="rect">
            <a:avLst/>
          </a:prstGeom>
        </p:spPr>
      </p:pic>
    </p:spTree>
    <p:extLst>
      <p:ext uri="{BB962C8B-B14F-4D97-AF65-F5344CB8AC3E}">
        <p14:creationId xmlns:p14="http://schemas.microsoft.com/office/powerpoint/2010/main" xmlns="" val="168131820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slow">
    <p:wipe dir="d"/>
  </p:transition>
  <p:hf hdr="0" ftr="0" dt="0"/>
  <p:txStyles>
    <p:titleStyle>
      <a:lvl1pPr algn="l" defTabSz="914400" rtl="0" eaLnBrk="1" latinLnBrk="0" hangingPunct="1">
        <a:spcBef>
          <a:spcPct val="0"/>
        </a:spcBef>
        <a:buNone/>
        <a:defRPr kumimoji="0" lang="el-G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l-G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l-G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9pPr>
    </p:bodyStyle>
    <p:otherStyle>
      <a:defPPr>
        <a:defRPr kumimoji="0" lang="el-GR"/>
      </a:defPPr>
      <a:lvl1pPr marL="0" algn="l" defTabSz="914400" rtl="0" eaLnBrk="1" latinLnBrk="0" hangingPunct="1">
        <a:defRPr kumimoji="0" lang="el-GR" sz="1800" kern="1200">
          <a:solidFill>
            <a:schemeClr val="tx1"/>
          </a:solidFill>
          <a:latin typeface="+mn-lt"/>
          <a:ea typeface="+mn-ea"/>
          <a:cs typeface="+mn-cs"/>
        </a:defRPr>
      </a:lvl1pPr>
      <a:lvl2pPr marL="457200" algn="l" defTabSz="914400" rtl="0" eaLnBrk="1" latinLnBrk="0" hangingPunct="1">
        <a:defRPr kumimoji="0" lang="el-GR" sz="1800" kern="1200">
          <a:solidFill>
            <a:schemeClr val="tx1"/>
          </a:solidFill>
          <a:latin typeface="+mn-lt"/>
          <a:ea typeface="+mn-ea"/>
          <a:cs typeface="+mn-cs"/>
        </a:defRPr>
      </a:lvl2pPr>
      <a:lvl3pPr marL="914400" algn="l" defTabSz="914400" rtl="0" eaLnBrk="1" latinLnBrk="0" hangingPunct="1">
        <a:defRPr kumimoji="0" lang="el-GR" sz="1800" kern="1200">
          <a:solidFill>
            <a:schemeClr val="tx1"/>
          </a:solidFill>
          <a:latin typeface="+mn-lt"/>
          <a:ea typeface="+mn-ea"/>
          <a:cs typeface="+mn-cs"/>
        </a:defRPr>
      </a:lvl3pPr>
      <a:lvl4pPr marL="1371600" algn="l" defTabSz="914400" rtl="0" eaLnBrk="1" latinLnBrk="0" hangingPunct="1">
        <a:defRPr kumimoji="0" lang="el-GR" sz="1800" kern="1200">
          <a:solidFill>
            <a:schemeClr val="tx1"/>
          </a:solidFill>
          <a:latin typeface="+mn-lt"/>
          <a:ea typeface="+mn-ea"/>
          <a:cs typeface="+mn-cs"/>
        </a:defRPr>
      </a:lvl4pPr>
      <a:lvl5pPr marL="1828800" algn="l" defTabSz="914400" rtl="0" eaLnBrk="1" latinLnBrk="0" hangingPunct="1">
        <a:defRPr kumimoji="0" lang="el-GR" sz="1800" kern="1200">
          <a:solidFill>
            <a:schemeClr val="tx1"/>
          </a:solidFill>
          <a:latin typeface="+mn-lt"/>
          <a:ea typeface="+mn-ea"/>
          <a:cs typeface="+mn-cs"/>
        </a:defRPr>
      </a:lvl5pPr>
      <a:lvl6pPr marL="2286000" algn="l" defTabSz="914400" rtl="0" eaLnBrk="1" latinLnBrk="0" hangingPunct="1">
        <a:defRPr kumimoji="0" lang="el-GR" sz="1800" kern="1200">
          <a:solidFill>
            <a:schemeClr val="tx1"/>
          </a:solidFill>
          <a:latin typeface="+mn-lt"/>
          <a:ea typeface="+mn-ea"/>
          <a:cs typeface="+mn-cs"/>
        </a:defRPr>
      </a:lvl6pPr>
      <a:lvl7pPr marL="2743200" algn="l" defTabSz="914400" rtl="0" eaLnBrk="1" latinLnBrk="0" hangingPunct="1">
        <a:defRPr kumimoji="0" lang="el-GR" sz="1800" kern="1200">
          <a:solidFill>
            <a:schemeClr val="tx1"/>
          </a:solidFill>
          <a:latin typeface="+mn-lt"/>
          <a:ea typeface="+mn-ea"/>
          <a:cs typeface="+mn-cs"/>
        </a:defRPr>
      </a:lvl7pPr>
      <a:lvl8pPr marL="3200400" algn="l" defTabSz="914400" rtl="0" eaLnBrk="1" latinLnBrk="0" hangingPunct="1">
        <a:defRPr kumimoji="0" lang="el-GR" sz="1800" kern="1200">
          <a:solidFill>
            <a:schemeClr val="tx1"/>
          </a:solidFill>
          <a:latin typeface="+mn-lt"/>
          <a:ea typeface="+mn-ea"/>
          <a:cs typeface="+mn-cs"/>
        </a:defRPr>
      </a:lvl8pPr>
      <a:lvl9pPr marL="3657600" algn="l" defTabSz="914400" rtl="0" eaLnBrk="1" latinLnBrk="0" hangingPunct="1">
        <a:defRPr kumimoji="0" lang="el-G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package" Target="../embeddings/____________Microsoft_Office_Word1.docx"/><Relationship Id="rId2" Type="http://schemas.openxmlformats.org/officeDocument/2006/relationships/slideLayout" Target="../slideLayouts/slideLayout3.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hyperlink" Target="http://www.ekt.gr/" TargetMode="Externa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67744" y="2708920"/>
            <a:ext cx="6745560" cy="1368152"/>
          </a:xfrm>
        </p:spPr>
        <p:txBody>
          <a:bodyPr>
            <a:normAutofit fontScale="90000"/>
          </a:bodyPr>
          <a:lstStyle/>
          <a:p>
            <a:r>
              <a:rPr lang="el-GR" sz="2800" dirty="0"/>
              <a:t>2</a:t>
            </a:r>
            <a:r>
              <a:rPr lang="el-GR" sz="2800" dirty="0" smtClean="0"/>
              <a:t>. </a:t>
            </a:r>
            <a:r>
              <a:rPr lang="el-GR" sz="2800" dirty="0" smtClean="0"/>
              <a:t>ΣΧΕΔΙΑΣΜΟΣ ΚΑΙ </a:t>
            </a:r>
            <a:r>
              <a:rPr lang="el-GR" sz="2800" dirty="0" smtClean="0"/>
              <a:t>ΥΛΟΠΟΙΗΣΗ ΤΩΝ ΣΤΡΑΤΗΓΙΚΩΝ </a:t>
            </a:r>
            <a:r>
              <a:rPr lang="el-GR" sz="2800" dirty="0"/>
              <a:t>ΕΞΥΠΝΗΣ ΕΞΕΙΔΙΚΕΥΣΗΣ</a:t>
            </a:r>
            <a:r>
              <a:rPr lang="en-US" sz="2800" dirty="0"/>
              <a:t> </a:t>
            </a:r>
            <a:r>
              <a:rPr lang="el-GR" sz="3300" dirty="0"/>
              <a:t>στην </a:t>
            </a:r>
            <a:r>
              <a:rPr lang="el-GR" sz="3300" dirty="0" err="1" smtClean="0"/>
              <a:t>ελλαδα</a:t>
            </a:r>
            <a:endParaRPr lang="el-GR" sz="3300" dirty="0"/>
          </a:p>
        </p:txBody>
      </p:sp>
      <p:sp>
        <p:nvSpPr>
          <p:cNvPr id="3" name="Υπότιτλος 2"/>
          <p:cNvSpPr>
            <a:spLocks noGrp="1"/>
          </p:cNvSpPr>
          <p:nvPr>
            <p:ph type="subTitle" idx="1"/>
          </p:nvPr>
        </p:nvSpPr>
        <p:spPr>
          <a:xfrm>
            <a:off x="3121840" y="1522474"/>
            <a:ext cx="4772528" cy="970422"/>
          </a:xfrm>
        </p:spPr>
        <p:txBody>
          <a:bodyPr>
            <a:normAutofit fontScale="92500" lnSpcReduction="20000"/>
          </a:bodyPr>
          <a:lstStyle/>
          <a:p>
            <a:pPr algn="ctr"/>
            <a:r>
              <a:rPr lang="el-GR" sz="1400" b="1" dirty="0"/>
              <a:t>Εκπαιδευτική Σειρά: </a:t>
            </a:r>
            <a:r>
              <a:rPr lang="el-GR" sz="1400" b="1" dirty="0" smtClean="0"/>
              <a:t>ΚΖ’  «Δημήτριος </a:t>
            </a:r>
            <a:r>
              <a:rPr lang="el-GR" sz="1400" b="1" dirty="0" err="1" smtClean="0"/>
              <a:t>Τζανάκης</a:t>
            </a:r>
            <a:r>
              <a:rPr lang="el-GR" sz="1400" b="1" dirty="0" smtClean="0"/>
              <a:t>» </a:t>
            </a:r>
            <a:endParaRPr lang="el-GR" sz="1400" b="1" dirty="0" smtClean="0"/>
          </a:p>
          <a:p>
            <a:pPr algn="ctr"/>
            <a:r>
              <a:rPr lang="el-GR" sz="1400" b="1" dirty="0" smtClean="0">
                <a:solidFill>
                  <a:srgbClr val="0070C0"/>
                </a:solidFill>
              </a:rPr>
              <a:t>Τμήμα Αναπτυξιακών – Περιφερειακών Πολιτικών</a:t>
            </a:r>
            <a:endParaRPr lang="en-US" sz="1400" b="1" dirty="0" smtClean="0">
              <a:solidFill>
                <a:srgbClr val="0070C0"/>
              </a:solidFill>
            </a:endParaRPr>
          </a:p>
          <a:p>
            <a:pPr algn="ctr"/>
            <a:r>
              <a:rPr lang="el-GR" sz="1400" b="1" dirty="0" smtClean="0"/>
              <a:t>ΜΑΘΗΜΑ</a:t>
            </a:r>
            <a:r>
              <a:rPr lang="el-GR" sz="1400" b="1" dirty="0" smtClean="0"/>
              <a:t>: ΚΑΙΝΟΤΟΜΙΑ,  ΕΠΙΧΕΙΡΗΜΑΤΙΚΟΤΗΤΑ ΠΡΟΣΕΛΚΥΣΗ ΕΠΕΝΔΥΣΕΩΝ ΚΑΙ ΠΕΡΙΦΕΡΕΙΑΚΗ ΑΝΑΠΤΥΞΗ</a:t>
            </a:r>
            <a:endParaRPr lang="el-GR" sz="1400" b="1" dirty="0"/>
          </a:p>
          <a:p>
            <a:pPr algn="ctr"/>
            <a:endParaRPr lang="el-GR" sz="12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08304" y="116632"/>
            <a:ext cx="1493837" cy="706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508104" y="5589240"/>
            <a:ext cx="3505200" cy="7381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Ορθογώνιο 3"/>
          <p:cNvSpPr/>
          <p:nvPr/>
        </p:nvSpPr>
        <p:spPr>
          <a:xfrm>
            <a:off x="3222104" y="823070"/>
            <a:ext cx="4572000" cy="699404"/>
          </a:xfrm>
          <a:prstGeom prst="rect">
            <a:avLst/>
          </a:prstGeom>
          <a:effectLst>
            <a:glow rad="63500">
              <a:schemeClr val="accent1">
                <a:satMod val="175000"/>
                <a:alpha val="40000"/>
              </a:schemeClr>
            </a:glow>
          </a:effectLst>
        </p:spPr>
        <p:txBody>
          <a:bodyPr lIns="108000" tIns="72000" rIns="108000" bIns="72000">
            <a:spAutoFit/>
          </a:bodyPr>
          <a:lstStyle/>
          <a:p>
            <a:pPr algn="ctr"/>
            <a:r>
              <a:rPr lang="el-GR" dirty="0">
                <a:effectLst>
                  <a:outerShdw blurRad="38100" dist="38100" dir="2700000" algn="tl">
                    <a:srgbClr val="000000">
                      <a:alpha val="43137"/>
                    </a:srgbClr>
                  </a:outerShdw>
                </a:effectLst>
              </a:rPr>
              <a:t>ΕΘΝΙΚΗ ΣΧΟΛΗ ΔΗΜΟΣΙΑΣ ΔΙΟΙΚΗΣΗΣ &amp; </a:t>
            </a:r>
            <a:r>
              <a:rPr lang="el-GR" dirty="0" smtClean="0">
                <a:effectLst>
                  <a:outerShdw blurRad="38100" dist="38100" dir="2700000" algn="tl">
                    <a:srgbClr val="000000">
                      <a:alpha val="43137"/>
                    </a:srgbClr>
                  </a:outerShdw>
                </a:effectLst>
              </a:rPr>
              <a:t>ΑΥΤΟΔΙΟΙΚΗΣΗΣ</a:t>
            </a:r>
            <a:endParaRPr lang="el-GR" dirty="0">
              <a:effectLst>
                <a:outerShdw blurRad="38100" dist="38100" dir="2700000" algn="tl">
                  <a:srgbClr val="000000">
                    <a:alpha val="43137"/>
                  </a:srgbClr>
                </a:outerShdw>
              </a:effectLst>
            </a:endParaRPr>
          </a:p>
        </p:txBody>
      </p:sp>
      <p:sp>
        <p:nvSpPr>
          <p:cNvPr id="7" name="Υπότιτλος 2"/>
          <p:cNvSpPr txBox="1">
            <a:spLocks/>
          </p:cNvSpPr>
          <p:nvPr/>
        </p:nvSpPr>
        <p:spPr>
          <a:xfrm>
            <a:off x="3635896" y="4077072"/>
            <a:ext cx="4772528" cy="1368152"/>
          </a:xfrm>
          <a:prstGeom prst="rect">
            <a:avLst/>
          </a:prstGeom>
        </p:spPr>
        <p:txBody>
          <a:bodyPr vert="horz" lIns="91440" tIns="45720" rIns="91440" bIns="45720" rtlCol="0">
            <a:normAutofit/>
          </a:bodyPr>
          <a:lstStyle>
            <a:lvl1pPr marL="0" indent="0" algn="r" defTabSz="914400" rtl="0" eaLnBrk="1" latinLnBrk="0" hangingPunct="1">
              <a:spcBef>
                <a:spcPct val="20000"/>
              </a:spcBef>
              <a:buFont typeface="Arial" pitchFamily="34" charset="0"/>
              <a:buNone/>
              <a:defRPr kumimoji="0" lang="el-GR" sz="2000" b="0" kern="1200">
                <a:solidFill>
                  <a:schemeClr val="tx1"/>
                </a:solidFill>
                <a:latin typeface="Georgia" pitchFamily="18" charset="0"/>
                <a:ea typeface="+mn-ea"/>
                <a:cs typeface="+mn-cs"/>
              </a:defRPr>
            </a:lvl1pPr>
            <a:lvl2pPr marL="457200" indent="0" algn="ctr" defTabSz="914400" rtl="0" eaLnBrk="1" latinLnBrk="0" hangingPunct="1">
              <a:spcBef>
                <a:spcPct val="20000"/>
              </a:spcBef>
              <a:buFont typeface="Arial" pitchFamily="34" charset="0"/>
              <a:buNone/>
              <a:defRPr kumimoji="0" lang="el-G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0" lang="el-G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0" lang="el-G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0" lang="el-GR" sz="2000" kern="1200">
                <a:solidFill>
                  <a:schemeClr val="tx1">
                    <a:tint val="75000"/>
                  </a:schemeClr>
                </a:solidFill>
                <a:latin typeface="+mn-lt"/>
                <a:ea typeface="+mn-ea"/>
                <a:cs typeface="+mn-cs"/>
              </a:defRPr>
            </a:lvl9pPr>
          </a:lstStyle>
          <a:p>
            <a:pPr algn="l"/>
            <a:endParaRPr lang="el-GR" sz="1400" b="1" i="1" dirty="0" smtClean="0"/>
          </a:p>
          <a:p>
            <a:pPr algn="l"/>
            <a:r>
              <a:rPr lang="el-GR" sz="1400" b="1" i="1" dirty="0" smtClean="0"/>
              <a:t>Εισηγητής</a:t>
            </a:r>
            <a:r>
              <a:rPr lang="el-GR" sz="1400" i="1" dirty="0" smtClean="0"/>
              <a:t>: </a:t>
            </a:r>
            <a:r>
              <a:rPr lang="el-GR" sz="1400" b="1" i="1" dirty="0" smtClean="0"/>
              <a:t>Μιχάλης Γκούμας</a:t>
            </a:r>
          </a:p>
          <a:p>
            <a:pPr marL="141750"/>
            <a:endParaRPr lang="el-GR" sz="1400" b="1" i="1" dirty="0" smtClean="0"/>
          </a:p>
          <a:p>
            <a:pPr marL="141750" algn="l"/>
            <a:endParaRPr lang="el-GR" sz="1400" i="1" dirty="0" smtClean="0"/>
          </a:p>
          <a:p>
            <a:pPr marL="141750" algn="l"/>
            <a:endParaRPr lang="el-GR" sz="1400" i="1" dirty="0" smtClean="0"/>
          </a:p>
          <a:p>
            <a:endParaRPr lang="el-GR" sz="1400" dirty="0"/>
          </a:p>
        </p:txBody>
      </p:sp>
    </p:spTree>
    <p:extLst>
      <p:ext uri="{BB962C8B-B14F-4D97-AF65-F5344CB8AC3E}">
        <p14:creationId xmlns:p14="http://schemas.microsoft.com/office/powerpoint/2010/main" xmlns="" val="1748371094"/>
      </p:ext>
    </p:extLst>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t>Βασικά στοιχεία της Εθνικής ΣΕΚΕΕ </a:t>
            </a:r>
            <a:r>
              <a:rPr lang="el-GR" sz="3200" b="1" dirty="0" smtClean="0"/>
              <a:t>(2)</a:t>
            </a:r>
            <a:r>
              <a:rPr lang="el-GR" sz="3200" b="1" dirty="0"/>
              <a:t/>
            </a:r>
            <a:br>
              <a:rPr lang="el-GR" sz="3200" b="1" dirty="0"/>
            </a:br>
            <a:endParaRPr lang="el-GR" sz="3200" dirty="0"/>
          </a:p>
        </p:txBody>
      </p:sp>
      <p:sp>
        <p:nvSpPr>
          <p:cNvPr id="3" name="Θέση περιεχομένου 2"/>
          <p:cNvSpPr>
            <a:spLocks noGrp="1"/>
          </p:cNvSpPr>
          <p:nvPr>
            <p:ph idx="1"/>
          </p:nvPr>
        </p:nvSpPr>
        <p:spPr/>
        <p:txBody>
          <a:bodyPr/>
          <a:lstStyle/>
          <a:p>
            <a:pPr marL="0" indent="0">
              <a:buNone/>
            </a:pPr>
            <a:r>
              <a:rPr lang="el-GR" sz="2200" dirty="0"/>
              <a:t>Η </a:t>
            </a:r>
            <a:r>
              <a:rPr lang="el-GR" sz="2200" dirty="0" smtClean="0"/>
              <a:t>Εθνική ΣΕΚΕΕ δομείται </a:t>
            </a:r>
            <a:r>
              <a:rPr lang="el-GR" sz="2200" dirty="0"/>
              <a:t>στη βάση τριών στρατηγικών επιλογών και τεσσάρων αξόνων προτεραιότητας που «τέμνουν εγκάρσια» τις στρατηγικές </a:t>
            </a:r>
            <a:r>
              <a:rPr lang="el-GR" sz="2200" dirty="0" smtClean="0"/>
              <a:t>επιλογές</a:t>
            </a:r>
            <a:r>
              <a:rPr lang="en-US" sz="2200" dirty="0" smtClean="0"/>
              <a:t>.</a:t>
            </a:r>
          </a:p>
          <a:p>
            <a:pPr marL="0" indent="0">
              <a:buNone/>
            </a:pPr>
            <a:r>
              <a:rPr lang="el-GR" sz="2200" b="1" dirty="0" smtClean="0"/>
              <a:t>Στρατηγικές επιλογές</a:t>
            </a:r>
          </a:p>
          <a:p>
            <a:pPr marL="457200" indent="-457200">
              <a:buFont typeface="+mj-lt"/>
              <a:buAutoNum type="arabicPeriod"/>
            </a:pPr>
            <a:r>
              <a:rPr lang="el-GR" sz="2200" dirty="0" smtClean="0"/>
              <a:t>Επένδυση </a:t>
            </a:r>
            <a:r>
              <a:rPr lang="el-GR" sz="2200" dirty="0"/>
              <a:t>στη δημιουργία και διάχυση της Νέας </a:t>
            </a:r>
            <a:r>
              <a:rPr lang="el-GR" sz="2200" dirty="0" smtClean="0"/>
              <a:t>Γνώσης.</a:t>
            </a:r>
          </a:p>
          <a:p>
            <a:pPr marL="457200" indent="-457200">
              <a:buFont typeface="+mj-lt"/>
              <a:buAutoNum type="arabicPeriod"/>
            </a:pPr>
            <a:r>
              <a:rPr lang="el-GR" sz="2200" dirty="0" smtClean="0"/>
              <a:t>Επένδυση </a:t>
            </a:r>
            <a:r>
              <a:rPr lang="el-GR" sz="2200" dirty="0"/>
              <a:t>στην έρευνα και </a:t>
            </a:r>
            <a:r>
              <a:rPr lang="el-GR" sz="2200" dirty="0" smtClean="0"/>
              <a:t>καινοτομία.</a:t>
            </a:r>
          </a:p>
          <a:p>
            <a:pPr marL="457200" indent="-457200">
              <a:buFont typeface="+mj-lt"/>
              <a:buAutoNum type="arabicPeriod"/>
            </a:pPr>
            <a:r>
              <a:rPr lang="el-GR" sz="2200" dirty="0" smtClean="0"/>
              <a:t>Ανάπτυξη </a:t>
            </a:r>
            <a:r>
              <a:rPr lang="el-GR" sz="2200" dirty="0"/>
              <a:t>καινοτομικής νοοτροπίας και θεσμών και διασυνδέσεων </a:t>
            </a:r>
            <a:r>
              <a:rPr lang="el-GR" sz="2200" dirty="0" smtClean="0"/>
              <a:t>της Έρευνας, Τεχνολογικής Ανάπτυξης και Καινοτομίας (ΕΤΑΚ) με </a:t>
            </a:r>
            <a:r>
              <a:rPr lang="el-GR" sz="2200" dirty="0"/>
              <a:t>την </a:t>
            </a:r>
            <a:r>
              <a:rPr lang="el-GR" sz="2200" dirty="0" smtClean="0"/>
              <a:t>κοινωνία.</a:t>
            </a:r>
          </a:p>
          <a:p>
            <a:pPr marL="514350" indent="-514350">
              <a:buAutoNum type="arabicPeriod"/>
            </a:pPr>
            <a:endParaRPr lang="en-US" sz="2800" b="1" dirty="0" smtClean="0"/>
          </a:p>
          <a:p>
            <a:pPr marL="0" indent="0">
              <a:buNone/>
            </a:pPr>
            <a:endParaRPr lang="el-GR" sz="2800" dirty="0"/>
          </a:p>
        </p:txBody>
      </p:sp>
    </p:spTree>
    <p:extLst>
      <p:ext uri="{BB962C8B-B14F-4D97-AF65-F5344CB8AC3E}">
        <p14:creationId xmlns:p14="http://schemas.microsoft.com/office/powerpoint/2010/main" xmlns="" val="13566140"/>
      </p:ext>
    </p:extLst>
  </p:cSld>
  <p:clrMapOvr>
    <a:masterClrMapping/>
  </p:clrMapOvr>
  <p:transition spd="slow">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t>Βασικά στοιχεία της Εθνικής ΣΕΚΕΕ </a:t>
            </a:r>
            <a:r>
              <a:rPr lang="el-GR" sz="3200" b="1" dirty="0" smtClean="0"/>
              <a:t>(3)</a:t>
            </a:r>
            <a:r>
              <a:rPr lang="el-GR" sz="3200" b="1" dirty="0"/>
              <a:t/>
            </a:r>
            <a:br>
              <a:rPr lang="el-GR" sz="3200" b="1" dirty="0"/>
            </a:br>
            <a:endParaRPr lang="el-GR" sz="3200" dirty="0"/>
          </a:p>
        </p:txBody>
      </p:sp>
      <p:sp>
        <p:nvSpPr>
          <p:cNvPr id="3" name="Θέση περιεχομένου 2"/>
          <p:cNvSpPr>
            <a:spLocks noGrp="1"/>
          </p:cNvSpPr>
          <p:nvPr>
            <p:ph idx="1"/>
          </p:nvPr>
        </p:nvSpPr>
        <p:spPr/>
        <p:txBody>
          <a:bodyPr/>
          <a:lstStyle/>
          <a:p>
            <a:pPr marL="0" indent="0">
              <a:buNone/>
            </a:pPr>
            <a:r>
              <a:rPr lang="el-GR" sz="2400" b="1" dirty="0" smtClean="0"/>
              <a:t>Άξονες προτεραιότητας</a:t>
            </a:r>
            <a:r>
              <a:rPr lang="en-US" sz="2400" b="1" dirty="0" smtClean="0"/>
              <a:t>:</a:t>
            </a:r>
            <a:endParaRPr lang="el-GR" sz="2400" b="1" dirty="0" smtClean="0"/>
          </a:p>
          <a:p>
            <a:pPr marL="0" indent="0">
              <a:buNone/>
            </a:pPr>
            <a:r>
              <a:rPr lang="el-GR" sz="2400" dirty="0"/>
              <a:t>α. Ανάπτυξη δυναμικού (</a:t>
            </a:r>
            <a:r>
              <a:rPr lang="el-GR" sz="2400" dirty="0" err="1"/>
              <a:t>capacity</a:t>
            </a:r>
            <a:r>
              <a:rPr lang="el-GR" sz="2400" dirty="0"/>
              <a:t> </a:t>
            </a:r>
            <a:r>
              <a:rPr lang="el-GR" sz="2400" dirty="0" err="1"/>
              <a:t>building</a:t>
            </a:r>
            <a:r>
              <a:rPr lang="el-GR" sz="2400" dirty="0"/>
              <a:t>) </a:t>
            </a:r>
            <a:endParaRPr lang="el-GR" sz="2400" dirty="0" smtClean="0"/>
          </a:p>
          <a:p>
            <a:pPr marL="0" indent="0">
              <a:buNone/>
            </a:pPr>
            <a:r>
              <a:rPr lang="el-GR" sz="2400" dirty="0"/>
              <a:t>β. Ενίσχυση δραστηριοτήτων ΕΤΑΚ </a:t>
            </a:r>
            <a:endParaRPr lang="el-GR" sz="2400" dirty="0" smtClean="0"/>
          </a:p>
          <a:p>
            <a:pPr marL="0" indent="0">
              <a:buNone/>
            </a:pPr>
            <a:r>
              <a:rPr lang="el-GR" sz="2400" dirty="0"/>
              <a:t>γ. Μηχανισμοί και δομές </a:t>
            </a:r>
            <a:r>
              <a:rPr lang="el-GR" sz="2400" dirty="0" smtClean="0"/>
              <a:t>υποστήριξης</a:t>
            </a:r>
          </a:p>
          <a:p>
            <a:pPr marL="0" indent="0">
              <a:buNone/>
            </a:pPr>
            <a:r>
              <a:rPr lang="el-GR" sz="2400" dirty="0"/>
              <a:t>δ. Εξωστρέφεια και δικτύωση </a:t>
            </a:r>
          </a:p>
        </p:txBody>
      </p:sp>
    </p:spTree>
    <p:extLst>
      <p:ext uri="{BB962C8B-B14F-4D97-AF65-F5344CB8AC3E}">
        <p14:creationId xmlns:p14="http://schemas.microsoft.com/office/powerpoint/2010/main" xmlns="" val="1204293205"/>
      </p:ext>
    </p:extLst>
  </p:cSld>
  <p:clrMapOvr>
    <a:masterClrMapping/>
  </p:clrMapOvr>
  <p:transition spd="slow">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sz="3200" dirty="0"/>
          </a:p>
        </p:txBody>
      </p:sp>
      <p:sp>
        <p:nvSpPr>
          <p:cNvPr id="3" name="Θέση περιεχομένου 2"/>
          <p:cNvSpPr>
            <a:spLocks noGrp="1"/>
          </p:cNvSpPr>
          <p:nvPr>
            <p:ph idx="1"/>
          </p:nvPr>
        </p:nvSpPr>
        <p:spPr/>
        <p:txBody>
          <a:bodyPr/>
          <a:lstStyle/>
          <a:p>
            <a:pPr marL="0" indent="0">
              <a:buNone/>
            </a:pPr>
            <a:endParaRPr lang="el-GR" sz="2400" dirty="0"/>
          </a:p>
        </p:txBody>
      </p:sp>
      <p:graphicFrame>
        <p:nvGraphicFramePr>
          <p:cNvPr id="5" name="Αντικείμενο 4"/>
          <p:cNvGraphicFramePr>
            <a:graphicFrameLocks noChangeAspect="1"/>
          </p:cNvGraphicFramePr>
          <p:nvPr>
            <p:extLst>
              <p:ext uri="{D42A27DB-BD31-4B8C-83A1-F6EECF244321}">
                <p14:modId xmlns:p14="http://schemas.microsoft.com/office/powerpoint/2010/main" xmlns="" val="2424279309"/>
              </p:ext>
            </p:extLst>
          </p:nvPr>
        </p:nvGraphicFramePr>
        <p:xfrm>
          <a:off x="1703389" y="1124744"/>
          <a:ext cx="5737225" cy="5248688"/>
        </p:xfrm>
        <a:graphic>
          <a:graphicData uri="http://schemas.openxmlformats.org/presentationml/2006/ole">
            <p:oleObj spid="_x0000_s1061" name="Έγγραφο" r:id="rId3" imgW="5736596" imgH="4419286" progId="Word.Document.12">
              <p:embed/>
            </p:oleObj>
          </a:graphicData>
        </a:graphic>
      </p:graphicFrame>
    </p:spTree>
    <p:extLst>
      <p:ext uri="{BB962C8B-B14F-4D97-AF65-F5344CB8AC3E}">
        <p14:creationId xmlns:p14="http://schemas.microsoft.com/office/powerpoint/2010/main" xmlns="" val="63318712"/>
      </p:ext>
    </p:extLst>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Χρηματοδότηση Εθνικής ΣΕΚΕΕ</a:t>
            </a:r>
            <a:endParaRPr lang="el-GR" dirty="0"/>
          </a:p>
        </p:txBody>
      </p:sp>
      <p:sp>
        <p:nvSpPr>
          <p:cNvPr id="3" name="Θέση περιεχομένου 2"/>
          <p:cNvSpPr>
            <a:spLocks noGrp="1"/>
          </p:cNvSpPr>
          <p:nvPr>
            <p:ph idx="1"/>
          </p:nvPr>
        </p:nvSpPr>
        <p:spPr/>
        <p:txBody>
          <a:bodyPr/>
          <a:lstStyle/>
          <a:p>
            <a:pPr marL="0" indent="0">
              <a:buNone/>
            </a:pPr>
            <a:r>
              <a:rPr lang="el-GR" sz="2400" dirty="0"/>
              <a:t>Βασική πηγή χρηματοδότησης της Εθνικής Στρατηγικής Έρευνας και Καινοτομίας για την Έξυπνη Εξειδίκευση στο πλαίσιο του ΕΣΠΑ 2014-2020 αποτελεί το Επιχειρησιακό Πρόγραμμα «Ανταγωνιστικότητα, Επιχειρηματικότητα και Καινοτομία» (ΕΠΑΝΕΚ) στο πλαίσιο των θεματικών στόχων 1, 2 και 3 καθώς και του θεματικού στόχου 8. </a:t>
            </a: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33D6E5A2-EC83-451F-A719-9AC1370DD5CF}" type="slidenum">
              <a:rPr lang="el-GR" smtClean="0">
                <a:solidFill>
                  <a:prstClr val="black">
                    <a:tint val="75000"/>
                  </a:prstClr>
                </a:solidFill>
              </a:rPr>
              <a:pPr/>
              <a:t>13</a:t>
            </a:fld>
            <a:endParaRPr lang="el-GR">
              <a:solidFill>
                <a:prstClr val="black">
                  <a:tint val="75000"/>
                </a:prstClr>
              </a:solidFill>
            </a:endParaRPr>
          </a:p>
        </p:txBody>
      </p:sp>
    </p:spTree>
    <p:extLst>
      <p:ext uri="{BB962C8B-B14F-4D97-AF65-F5344CB8AC3E}">
        <p14:creationId xmlns:p14="http://schemas.microsoft.com/office/powerpoint/2010/main" xmlns="" val="628430019"/>
      </p:ext>
    </p:extLst>
  </p:cSld>
  <p:clrMapOvr>
    <a:masterClrMapping/>
  </p:clrMapOvr>
  <p:transition spd="slow">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lgn="ctr">
              <a:buNone/>
            </a:pPr>
            <a:r>
              <a:rPr lang="el-GR" b="1" dirty="0" smtClean="0"/>
              <a:t>3</a:t>
            </a:r>
            <a:r>
              <a:rPr lang="el-GR" sz="2800" b="1" dirty="0" smtClean="0"/>
              <a:t>. Βασικά στοιχεία των περιφερειακών ΣΕΚΕΕ</a:t>
            </a:r>
          </a:p>
        </p:txBody>
      </p:sp>
    </p:spTree>
    <p:extLst>
      <p:ext uri="{BB962C8B-B14F-4D97-AF65-F5344CB8AC3E}">
        <p14:creationId xmlns:p14="http://schemas.microsoft.com/office/powerpoint/2010/main" xmlns="" val="529464844"/>
      </p:ext>
    </p:extLst>
  </p:cSld>
  <p:clrMapOvr>
    <a:masterClrMapping/>
  </p:clrMapOvr>
  <p:transition spd="slow">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smtClean="0"/>
              <a:t>Κλάδοι προτεραιότητας περιφερειακών ΣΕΚΕΕ</a:t>
            </a:r>
            <a:endParaRPr lang="el-GR" sz="3200" b="1" dirty="0"/>
          </a:p>
        </p:txBody>
      </p:sp>
      <p:sp>
        <p:nvSpPr>
          <p:cNvPr id="3" name="Θέση περιεχομένου 2"/>
          <p:cNvSpPr>
            <a:spLocks noGrp="1"/>
          </p:cNvSpPr>
          <p:nvPr>
            <p:ph idx="1"/>
          </p:nvPr>
        </p:nvSpPr>
        <p:spPr/>
        <p:txBody>
          <a:bodyPr/>
          <a:lstStyle/>
          <a:p>
            <a:r>
              <a:rPr lang="el-GR" sz="2400" dirty="0" smtClean="0"/>
              <a:t>Οι κλάδοι προτεραιότητας των περιφερειακών ΣΕΚΕΕ αποτελούν κατά βάση υποσύνολα ή/και εξειδικεύσεις των 8 κλάδων προτεραιότητας της Εθνικής ΣΕΚΕΕ.</a:t>
            </a:r>
          </a:p>
          <a:p>
            <a:r>
              <a:rPr lang="el-GR" sz="2400" dirty="0" smtClean="0"/>
              <a:t>Η </a:t>
            </a:r>
            <a:r>
              <a:rPr lang="el-GR" sz="2400" dirty="0" err="1" smtClean="0"/>
              <a:t>αγροδιατροφή</a:t>
            </a:r>
            <a:r>
              <a:rPr lang="el-GR" sz="2400" dirty="0" smtClean="0"/>
              <a:t> και ο τουρισμός αποτελούν κλάδους προτεραιότητας για όλες τις ελληνικές Περιφέρειες.</a:t>
            </a:r>
          </a:p>
          <a:p>
            <a:endParaRPr lang="el-GR" sz="2400" dirty="0"/>
          </a:p>
        </p:txBody>
      </p:sp>
    </p:spTree>
    <p:extLst>
      <p:ext uri="{BB962C8B-B14F-4D97-AF65-F5344CB8AC3E}">
        <p14:creationId xmlns:p14="http://schemas.microsoft.com/office/powerpoint/2010/main" xmlns="" val="354635377"/>
      </p:ext>
    </p:extLst>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Χρηματοδότηση περιφερειακών ΣΕΚΕΕ</a:t>
            </a:r>
            <a:endParaRPr lang="el-GR" dirty="0"/>
          </a:p>
        </p:txBody>
      </p:sp>
      <p:sp>
        <p:nvSpPr>
          <p:cNvPr id="3" name="Θέση περιεχομένου 2"/>
          <p:cNvSpPr>
            <a:spLocks noGrp="1"/>
          </p:cNvSpPr>
          <p:nvPr>
            <p:ph idx="1"/>
          </p:nvPr>
        </p:nvSpPr>
        <p:spPr/>
        <p:txBody>
          <a:bodyPr/>
          <a:lstStyle/>
          <a:p>
            <a:pPr marL="0" indent="0">
              <a:buNone/>
            </a:pPr>
            <a:r>
              <a:rPr lang="el-GR" dirty="0"/>
              <a:t>Βασικές πηγές χρηματοδότησης των περιφερειακών στρατηγικών έξυπνης εξειδίκευσης αποτελούν τα αντίστοιχα Περιφερειακά Επιχειρησιακά Προγράμματα (θεματικοί στόχοι 1,2,3 και 8).</a:t>
            </a:r>
          </a:p>
          <a:p>
            <a:pPr marL="0" indent="0">
              <a:buNone/>
            </a:pPr>
            <a:endParaRPr lang="el-GR" dirty="0"/>
          </a:p>
        </p:txBody>
      </p:sp>
      <p:sp>
        <p:nvSpPr>
          <p:cNvPr id="4" name="Θέση αριθμού διαφάνειας 3"/>
          <p:cNvSpPr>
            <a:spLocks noGrp="1"/>
          </p:cNvSpPr>
          <p:nvPr>
            <p:ph type="sldNum" sz="quarter" idx="12"/>
          </p:nvPr>
        </p:nvSpPr>
        <p:spPr/>
        <p:txBody>
          <a:bodyPr/>
          <a:lstStyle/>
          <a:p>
            <a:fld id="{33D6E5A2-EC83-451F-A719-9AC1370DD5CF}" type="slidenum">
              <a:rPr lang="el-GR" smtClean="0">
                <a:solidFill>
                  <a:prstClr val="black">
                    <a:tint val="75000"/>
                  </a:prstClr>
                </a:solidFill>
              </a:rPr>
              <a:pPr/>
              <a:t>16</a:t>
            </a:fld>
            <a:endParaRPr lang="el-GR">
              <a:solidFill>
                <a:prstClr val="black">
                  <a:tint val="75000"/>
                </a:prstClr>
              </a:solidFill>
            </a:endParaRPr>
          </a:p>
        </p:txBody>
      </p:sp>
    </p:spTree>
    <p:extLst>
      <p:ext uri="{BB962C8B-B14F-4D97-AF65-F5344CB8AC3E}">
        <p14:creationId xmlns:p14="http://schemas.microsoft.com/office/powerpoint/2010/main" xmlns="" val="1123779485"/>
      </p:ext>
    </p:extLst>
  </p:cSld>
  <p:clrMapOvr>
    <a:masterClrMapping/>
  </p:clrMapOvr>
  <p:transition spd="slow">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endParaRPr lang="el-GR" sz="3200" b="1" dirty="0" smtClean="0"/>
          </a:p>
        </p:txBody>
      </p:sp>
      <p:sp>
        <p:nvSpPr>
          <p:cNvPr id="32770" name="Θέση περιεχομένου 2"/>
          <p:cNvSpPr>
            <a:spLocks noGrp="1"/>
          </p:cNvSpPr>
          <p:nvPr>
            <p:ph idx="1"/>
          </p:nvPr>
        </p:nvSpPr>
        <p:spPr bwMode="auto">
          <a:xfrm>
            <a:off x="457200" y="1125720"/>
            <a:ext cx="8218488" cy="5000140"/>
          </a:xfrm>
          <a:noFill/>
          <a:ln>
            <a:miter lim="800000"/>
            <a:headEnd/>
            <a:tailEnd/>
          </a:ln>
        </p:spPr>
        <p:txBody>
          <a:bodyPr vert="horz" wrap="square" lIns="91440" tIns="45720" rIns="91440" bIns="45720" numCol="1" anchor="t" anchorCtr="0" compatLnSpc="1">
            <a:prstTxWarp prst="textNoShape">
              <a:avLst/>
            </a:prstTxWarp>
          </a:bodyPr>
          <a:lstStyle/>
          <a:p>
            <a:pPr marL="457200" lvl="1" indent="0">
              <a:buNone/>
            </a:pPr>
            <a:endParaRPr lang="el-GR" b="1" dirty="0" smtClean="0"/>
          </a:p>
          <a:p>
            <a:pPr marL="457200" lvl="1" indent="0">
              <a:buNone/>
            </a:pPr>
            <a:r>
              <a:rPr lang="el-GR" b="1" dirty="0" smtClean="0"/>
              <a:t>4. Η διακυβέρνηση </a:t>
            </a:r>
            <a:r>
              <a:rPr lang="el-GR" b="1" dirty="0"/>
              <a:t>των Στρατηγικών Έξυπνης </a:t>
            </a:r>
            <a:r>
              <a:rPr lang="el-GR" b="1" dirty="0" smtClean="0"/>
              <a:t>Εξειδίκευσης στην Ελλάδα</a:t>
            </a:r>
            <a:endParaRPr lang="el-GR" sz="2400" dirty="0" smtClean="0"/>
          </a:p>
          <a:p>
            <a:endParaRPr lang="el-GR" sz="2800" dirty="0" smtClean="0"/>
          </a:p>
          <a:p>
            <a:pPr lvl="1"/>
            <a:endParaRPr lang="el-GR" sz="2400" dirty="0" smtClean="0"/>
          </a:p>
          <a:p>
            <a:pPr lvl="1"/>
            <a:endParaRPr lang="el-GR" sz="2400" dirty="0" smtClean="0"/>
          </a:p>
        </p:txBody>
      </p:sp>
    </p:spTree>
    <p:extLst>
      <p:ext uri="{BB962C8B-B14F-4D97-AF65-F5344CB8AC3E}">
        <p14:creationId xmlns:p14="http://schemas.microsoft.com/office/powerpoint/2010/main" xmlns="" val="547186538"/>
      </p:ext>
    </p:extLst>
  </p:cSld>
  <p:clrMapOvr>
    <a:masterClrMapping/>
  </p:clrMapOvr>
  <p:transition spd="slow">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Σύστημα Διακυβέρνησης της ΣΕΚΕΕ στην Ελλάδα</a:t>
            </a:r>
          </a:p>
        </p:txBody>
      </p:sp>
      <p:sp>
        <p:nvSpPr>
          <p:cNvPr id="32770" name="Θέση περιεχομένου 2"/>
          <p:cNvSpPr>
            <a:spLocks noGrp="1"/>
          </p:cNvSpPr>
          <p:nvPr>
            <p:ph idx="1"/>
          </p:nvPr>
        </p:nvSpPr>
        <p:spPr bwMode="auto">
          <a:xfrm>
            <a:off x="457200" y="1772816"/>
            <a:ext cx="8218488" cy="4353044"/>
          </a:xfrm>
          <a:noFill/>
          <a:ln>
            <a:miter lim="800000"/>
            <a:headEnd/>
            <a:tailEnd/>
          </a:ln>
        </p:spPr>
        <p:txBody>
          <a:bodyPr vert="horz" wrap="square" lIns="91440" tIns="45720" rIns="91440" bIns="45720" numCol="1" anchor="t" anchorCtr="0" compatLnSpc="1">
            <a:prstTxWarp prst="textNoShape">
              <a:avLst/>
            </a:prstTxWarp>
          </a:bodyPr>
          <a:lstStyle/>
          <a:p>
            <a:r>
              <a:rPr lang="el-GR" sz="2400" dirty="0" smtClean="0"/>
              <a:t>Όργανα με αποφασιστικές αρμοδιότητες</a:t>
            </a:r>
          </a:p>
          <a:p>
            <a:pPr lvl="1"/>
            <a:r>
              <a:rPr lang="el-GR" sz="2000" dirty="0" smtClean="0"/>
              <a:t>Συμβούλιο Στρατηγικής Έξυπνης Εξειδίκευσης</a:t>
            </a:r>
          </a:p>
          <a:p>
            <a:pPr lvl="1"/>
            <a:r>
              <a:rPr lang="el-GR" sz="2000" dirty="0" smtClean="0"/>
              <a:t>Τα Περιφερειακά Συμβούλια (στις 13 Περιφέρειες)</a:t>
            </a:r>
          </a:p>
          <a:p>
            <a:r>
              <a:rPr lang="el-GR" sz="2400" dirty="0" smtClean="0"/>
              <a:t>Όργανα με επιτελικές αρμοδιότητες</a:t>
            </a:r>
          </a:p>
          <a:p>
            <a:pPr lvl="1"/>
            <a:r>
              <a:rPr lang="el-GR" sz="2000" dirty="0" smtClean="0"/>
              <a:t>Κεντρικό επίπεδο</a:t>
            </a:r>
            <a:r>
              <a:rPr lang="en-US" sz="2000" dirty="0" smtClean="0"/>
              <a:t>: </a:t>
            </a:r>
            <a:r>
              <a:rPr lang="el-GR" sz="2000" dirty="0" smtClean="0"/>
              <a:t>ΕΑΣ, ΓΓΕΤ</a:t>
            </a:r>
          </a:p>
          <a:p>
            <a:pPr lvl="1"/>
            <a:r>
              <a:rPr lang="el-GR" sz="2000" dirty="0" smtClean="0"/>
              <a:t>Περιφερειακό επίπεδο</a:t>
            </a:r>
            <a:r>
              <a:rPr lang="en-US" sz="2000" dirty="0" smtClean="0"/>
              <a:t>:</a:t>
            </a:r>
            <a:r>
              <a:rPr lang="el-GR" sz="2000" dirty="0" smtClean="0"/>
              <a:t> Διευθύνσεις Περιφερειών, Περιφερειακά Συμβούλια Έρευνας και Καινοτομίας</a:t>
            </a:r>
          </a:p>
          <a:p>
            <a:r>
              <a:rPr lang="el-GR" sz="2400" dirty="0" smtClean="0"/>
              <a:t>Όργανα με εκτελεστικές αρμοδιότητες</a:t>
            </a:r>
          </a:p>
          <a:p>
            <a:pPr lvl="1"/>
            <a:r>
              <a:rPr lang="el-GR" sz="2000" dirty="0" smtClean="0"/>
              <a:t>Δίκτυο Έξυπνης Εξειδίκευσης</a:t>
            </a:r>
          </a:p>
          <a:p>
            <a:pPr lvl="1"/>
            <a:r>
              <a:rPr lang="el-GR" sz="2000" dirty="0" smtClean="0"/>
              <a:t>Φορείς υλοποίησης και φορείς διαχείρισης</a:t>
            </a:r>
          </a:p>
          <a:p>
            <a:pPr lvl="1"/>
            <a:endParaRPr lang="el-GR" sz="2000" dirty="0" smtClean="0"/>
          </a:p>
          <a:p>
            <a:pPr lvl="1"/>
            <a:endParaRPr lang="el-GR" sz="2400" dirty="0" smtClean="0"/>
          </a:p>
          <a:p>
            <a:endParaRPr lang="el-GR" sz="2800" dirty="0" smtClean="0"/>
          </a:p>
          <a:p>
            <a:pPr lvl="1"/>
            <a:endParaRPr lang="el-GR" sz="2400" dirty="0" smtClean="0"/>
          </a:p>
          <a:p>
            <a:pPr lvl="1"/>
            <a:endParaRPr lang="el-GR" sz="2400" dirty="0" smtClean="0"/>
          </a:p>
        </p:txBody>
      </p:sp>
    </p:spTree>
    <p:extLst>
      <p:ext uri="{BB962C8B-B14F-4D97-AF65-F5344CB8AC3E}">
        <p14:creationId xmlns:p14="http://schemas.microsoft.com/office/powerpoint/2010/main" xmlns="" val="3587169158"/>
      </p:ext>
    </p:extLst>
  </p:cSld>
  <p:clrMapOvr>
    <a:masterClrMapping/>
  </p:clrMapOvr>
  <p:transition spd="slow">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bwMode="auto">
          <a:xfrm>
            <a:off x="684214" y="165048"/>
            <a:ext cx="8002587" cy="1175719"/>
          </a:xfrm>
          <a:noFill/>
          <a:ln>
            <a:miter lim="800000"/>
            <a:headEnd/>
            <a:tailEnd/>
          </a:ln>
        </p:spPr>
        <p:txBody>
          <a:bodyPr vert="horz" wrap="square" lIns="91440" tIns="45720" rIns="91440" bIns="45720" numCol="1" anchor="t" anchorCtr="0" compatLnSpc="1">
            <a:prstTxWarp prst="textNoShape">
              <a:avLst/>
            </a:prstTxWarp>
          </a:bodyPr>
          <a:lstStyle/>
          <a:p>
            <a:r>
              <a:rPr lang="el-GR" b="1" dirty="0"/>
              <a:t>Σύστημα Διακυβέρνησης της ΣΕΚΕΕ στην Ελλάδα</a:t>
            </a:r>
            <a:endParaRPr lang="el-GR" b="1" dirty="0" smtClean="0"/>
          </a:p>
        </p:txBody>
      </p:sp>
      <p:sp>
        <p:nvSpPr>
          <p:cNvPr id="51203" name="Rectangle 3"/>
          <p:cNvSpPr>
            <a:spLocks noGrp="1" noChangeArrowheads="1"/>
          </p:cNvSpPr>
          <p:nvPr>
            <p:ph idx="1"/>
          </p:nvPr>
        </p:nvSpPr>
        <p:spPr bwMode="auto">
          <a:xfrm>
            <a:off x="395288" y="1916832"/>
            <a:ext cx="8291512" cy="4209028"/>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l-GR" sz="2400" b="1" dirty="0" smtClean="0"/>
              <a:t>Το Συμβούλιο Στρατηγικής Έξυπνης Εξειδίκευσης</a:t>
            </a:r>
            <a:r>
              <a:rPr lang="el-GR" sz="2400" dirty="0" smtClean="0"/>
              <a:t>.</a:t>
            </a:r>
          </a:p>
          <a:p>
            <a:pPr marL="0" indent="0">
              <a:buNone/>
            </a:pPr>
            <a:r>
              <a:rPr lang="el-GR" sz="2400" dirty="0" smtClean="0"/>
              <a:t>Αποτελείται από εκπροσώπους των Υπουργείων (σε επίπεδο Γενικών Γραμματέων) που εμπλέκονται άμεσα στο σχεδιασμό και την εφαρμογή της ΣΕΚΕΕ καθώς και εκπρόσωπο της Ένωσης Περιφερειών. Στο Συμβούλιο μπορούν να κληθούν να συμμετάσχουν και άλλοι φορείς της κεντρικής διοίκησης ή/και του περιφερειακού επιπέδου, έπειτα από σχετική πρόσκληση του συντονιστή του Συμβουλίου. </a:t>
            </a:r>
          </a:p>
        </p:txBody>
      </p:sp>
    </p:spTree>
    <p:extLst>
      <p:ext uri="{BB962C8B-B14F-4D97-AF65-F5344CB8AC3E}">
        <p14:creationId xmlns:p14="http://schemas.microsoft.com/office/powerpoint/2010/main" xmlns="" val="392238491"/>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Περιεχόμενα Διδακτικής Ενότητας</a:t>
            </a:r>
          </a:p>
        </p:txBody>
      </p:sp>
      <p:sp>
        <p:nvSpPr>
          <p:cNvPr id="3" name="Θέση περιεχομένου 2"/>
          <p:cNvSpPr>
            <a:spLocks noGrp="1"/>
          </p:cNvSpPr>
          <p:nvPr>
            <p:ph idx="1"/>
          </p:nvPr>
        </p:nvSpPr>
        <p:spPr/>
        <p:txBody>
          <a:bodyPr>
            <a:normAutofit lnSpcReduction="10000"/>
          </a:bodyPr>
          <a:lstStyle/>
          <a:p>
            <a:r>
              <a:rPr lang="el-GR" sz="2600" b="1" dirty="0"/>
              <a:t>ΣΕΚΕΕ</a:t>
            </a:r>
            <a:r>
              <a:rPr lang="en-US" sz="2600" b="1" dirty="0"/>
              <a:t>: </a:t>
            </a:r>
            <a:r>
              <a:rPr lang="el-GR" sz="2600" b="1" dirty="0"/>
              <a:t>Νέο στοιχείο στον σχεδιασμό της προγραμματικής περιόδου </a:t>
            </a:r>
            <a:r>
              <a:rPr lang="el-GR" sz="2600" b="1" dirty="0" smtClean="0"/>
              <a:t>2014-2020</a:t>
            </a:r>
          </a:p>
          <a:p>
            <a:r>
              <a:rPr lang="el-GR" sz="2600" b="1" dirty="0"/>
              <a:t>Βασικά στοιχεία της Εθνικής </a:t>
            </a:r>
            <a:r>
              <a:rPr lang="el-GR" sz="2600" b="1" dirty="0" smtClean="0"/>
              <a:t>ΣΕΚΕΕ</a:t>
            </a:r>
          </a:p>
          <a:p>
            <a:r>
              <a:rPr lang="el-GR" sz="2600" b="1" dirty="0"/>
              <a:t>Βασικά στοιχεία των περιφερειακών </a:t>
            </a:r>
            <a:r>
              <a:rPr lang="el-GR" sz="2600" b="1" dirty="0" smtClean="0"/>
              <a:t>ΣΕΚΕΕ</a:t>
            </a:r>
          </a:p>
          <a:p>
            <a:pPr marL="342900" lvl="1" indent="-342900">
              <a:buClr>
                <a:schemeClr val="accent5">
                  <a:lumMod val="75000"/>
                </a:schemeClr>
              </a:buClr>
              <a:buFont typeface="Arial" pitchFamily="34" charset="0"/>
              <a:buChar char="•"/>
            </a:pPr>
            <a:r>
              <a:rPr lang="el-GR" sz="2600" b="1" dirty="0"/>
              <a:t>Η διακυβέρνηση των Στρατηγικών Έξυπνης Εξειδίκευσης στην </a:t>
            </a:r>
            <a:r>
              <a:rPr lang="el-GR" sz="2600" b="1" dirty="0" smtClean="0"/>
              <a:t>Ελλάδα</a:t>
            </a:r>
          </a:p>
          <a:p>
            <a:r>
              <a:rPr lang="el-GR" sz="2600" b="1" dirty="0" smtClean="0"/>
              <a:t>Εναλλακτικές </a:t>
            </a:r>
            <a:r>
              <a:rPr lang="el-GR" sz="2600" b="1" dirty="0"/>
              <a:t>προσεγγίσεις στη διαδικασία επιχειρηματικής ανακάλυψης </a:t>
            </a:r>
            <a:endParaRPr lang="el-GR" sz="2600" b="1" dirty="0" smtClean="0"/>
          </a:p>
          <a:p>
            <a:r>
              <a:rPr lang="el-GR" b="1" dirty="0" smtClean="0"/>
              <a:t>Παρακολούθηση και αξιολόγηση των Στρατηγικών Έξυπνης Εξειδίκευσης στην Ελλάδα</a:t>
            </a:r>
            <a:endParaRPr lang="el-GR" b="1" dirty="0"/>
          </a:p>
          <a:p>
            <a:endParaRPr lang="el-GR" b="1" dirty="0" smtClean="0"/>
          </a:p>
          <a:p>
            <a:endParaRPr lang="el-GR" b="1" dirty="0"/>
          </a:p>
          <a:p>
            <a:endParaRPr lang="el-GR" dirty="0"/>
          </a:p>
        </p:txBody>
      </p:sp>
      <p:sp>
        <p:nvSpPr>
          <p:cNvPr id="4" name="Θέση αριθμού διαφάνειας 3"/>
          <p:cNvSpPr>
            <a:spLocks noGrp="1"/>
          </p:cNvSpPr>
          <p:nvPr>
            <p:ph type="sldNum" sz="quarter" idx="12"/>
          </p:nvPr>
        </p:nvSpPr>
        <p:spPr/>
        <p:txBody>
          <a:bodyPr/>
          <a:lstStyle/>
          <a:p>
            <a:fld id="{33D6E5A2-EC83-451F-A719-9AC1370DD5CF}" type="slidenum">
              <a:rPr lang="el-GR" smtClean="0">
                <a:solidFill>
                  <a:prstClr val="black">
                    <a:tint val="75000"/>
                  </a:prstClr>
                </a:solidFill>
              </a:rPr>
              <a:pPr/>
              <a:t>2</a:t>
            </a:fld>
            <a:endParaRPr lang="el-GR">
              <a:solidFill>
                <a:prstClr val="black">
                  <a:tint val="75000"/>
                </a:prstClr>
              </a:solidFill>
            </a:endParaRPr>
          </a:p>
        </p:txBody>
      </p:sp>
    </p:spTree>
    <p:extLst>
      <p:ext uri="{BB962C8B-B14F-4D97-AF65-F5344CB8AC3E}">
        <p14:creationId xmlns:p14="http://schemas.microsoft.com/office/powerpoint/2010/main" xmlns="" val="2701050443"/>
      </p:ext>
    </p:extLst>
  </p:cSld>
  <p:clrMapOvr>
    <a:masterClrMapping/>
  </p:clrMapOvr>
  <p:transition spd="slow">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Σύστημα διακυβέρνησης της ΣΕΚΚΕ </a:t>
            </a:r>
            <a:r>
              <a:rPr lang="el-GR" b="1" dirty="0" smtClean="0"/>
              <a:t>στην Ελλάδα</a:t>
            </a:r>
            <a:endParaRPr lang="el-GR" dirty="0"/>
          </a:p>
        </p:txBody>
      </p:sp>
      <p:sp>
        <p:nvSpPr>
          <p:cNvPr id="3" name="Θέση περιεχομένου 2"/>
          <p:cNvSpPr>
            <a:spLocks noGrp="1"/>
          </p:cNvSpPr>
          <p:nvPr>
            <p:ph idx="1"/>
          </p:nvPr>
        </p:nvSpPr>
        <p:spPr/>
        <p:txBody>
          <a:bodyPr/>
          <a:lstStyle/>
          <a:p>
            <a:pPr marL="0" indent="0">
              <a:buNone/>
            </a:pPr>
            <a:r>
              <a:rPr lang="el-GR" sz="2000" b="1" dirty="0"/>
              <a:t>Το Συμβούλιο Στρατηγικής Έξυπνης </a:t>
            </a:r>
            <a:r>
              <a:rPr lang="el-GR" sz="2000" b="1" dirty="0" smtClean="0"/>
              <a:t>Εξειδίκευσης</a:t>
            </a:r>
            <a:r>
              <a:rPr lang="el-GR" sz="2000" dirty="0" smtClean="0"/>
              <a:t> </a:t>
            </a:r>
            <a:r>
              <a:rPr lang="el-GR" sz="2000" i="1" dirty="0" smtClean="0"/>
              <a:t>(συνέχεια)</a:t>
            </a:r>
            <a:endParaRPr lang="el-GR" sz="2000" i="1" dirty="0"/>
          </a:p>
          <a:p>
            <a:pPr marL="0" indent="0">
              <a:buNone/>
            </a:pPr>
            <a:r>
              <a:rPr lang="el-GR" sz="2000" dirty="0" smtClean="0"/>
              <a:t>Το </a:t>
            </a:r>
            <a:r>
              <a:rPr lang="el-GR" sz="2000" dirty="0"/>
              <a:t>Συμβούλιο Στρατηγικής εισηγείται επί της έγκρισης, παρακολούθησης και αναθεώρησης της στρατηγικής στους Υπουργούς Οικονομίας, Ανάπτυξης και Τουρισμού και Παιδείας, Έρευνας και Θρησκευμάτων, συντονίζεται από το Υπουργείο Οικονομίας, Ανάπτυξης και Τουρισμού και έχει θεσμοθετηθεί με την ΚΥΑ 76201/ΕΥΣΣΑ 1700/17.7.2015, στην οποία ορίζονται η σύνθεση και οι αρμοδιότητές του. Συνεδρίασε για πρώτη φορά στις 29 Ιουλίου 2015 και έλαβε την ομόφωνη απόφαση να εισηγηθεί στους αρμόδιους Υπουργούς την έγκριση της  Εθνικής ΣΕΚΕΕ.</a:t>
            </a:r>
          </a:p>
          <a:p>
            <a:endParaRPr lang="el-GR" dirty="0"/>
          </a:p>
        </p:txBody>
      </p:sp>
    </p:spTree>
    <p:extLst>
      <p:ext uri="{BB962C8B-B14F-4D97-AF65-F5344CB8AC3E}">
        <p14:creationId xmlns:p14="http://schemas.microsoft.com/office/powerpoint/2010/main" xmlns="" val="1111652731"/>
      </p:ext>
    </p:extLst>
  </p:cSld>
  <p:clrMapOvr>
    <a:masterClrMapping/>
  </p:clrMapOvr>
  <p:transition spd="slow">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Σύστημα διακυβέρνησης της ΣΕΚΚΕ </a:t>
            </a:r>
            <a:r>
              <a:rPr lang="el-GR" b="1" dirty="0" smtClean="0"/>
              <a:t>στην Ελλάδα</a:t>
            </a:r>
            <a:endParaRPr lang="el-GR" dirty="0"/>
          </a:p>
        </p:txBody>
      </p:sp>
      <p:sp>
        <p:nvSpPr>
          <p:cNvPr id="3" name="Θέση περιεχομένου 2"/>
          <p:cNvSpPr>
            <a:spLocks noGrp="1"/>
          </p:cNvSpPr>
          <p:nvPr>
            <p:ph idx="1"/>
          </p:nvPr>
        </p:nvSpPr>
        <p:spPr/>
        <p:txBody>
          <a:bodyPr/>
          <a:lstStyle/>
          <a:p>
            <a:pPr marL="0" indent="0">
              <a:buNone/>
            </a:pPr>
            <a:r>
              <a:rPr lang="el-GR" sz="2400" b="1" dirty="0" smtClean="0"/>
              <a:t>Τα </a:t>
            </a:r>
            <a:r>
              <a:rPr lang="el-GR" sz="2400" b="1" dirty="0"/>
              <a:t>Περιφερειακά Συμβούλια στις 13 Περιφέρειες της Χώρας</a:t>
            </a:r>
            <a:r>
              <a:rPr lang="el-GR" sz="2400" dirty="0"/>
              <a:t>. </a:t>
            </a:r>
            <a:endParaRPr lang="el-GR" sz="2400" dirty="0" smtClean="0"/>
          </a:p>
          <a:p>
            <a:pPr marL="0" indent="0">
              <a:buNone/>
            </a:pPr>
            <a:r>
              <a:rPr lang="el-GR" sz="2400" dirty="0" smtClean="0"/>
              <a:t>Η </a:t>
            </a:r>
            <a:r>
              <a:rPr lang="el-GR" sz="2400" dirty="0"/>
              <a:t>λήψη των αποφάσεων για την περιφερειακή στρατηγική έξυπνης εξειδίκευσης, λαμβάνεται από τα Περιφερειακά Συμβούλια. Τα παραπάνω όργανα συνεπικουρούνται από τα Περιφερειακά Συμβούλια Έρευνας και Καινοτομίας. </a:t>
            </a:r>
          </a:p>
          <a:p>
            <a:endParaRPr lang="el-GR" dirty="0"/>
          </a:p>
        </p:txBody>
      </p:sp>
    </p:spTree>
    <p:extLst>
      <p:ext uri="{BB962C8B-B14F-4D97-AF65-F5344CB8AC3E}">
        <p14:creationId xmlns:p14="http://schemas.microsoft.com/office/powerpoint/2010/main" xmlns="" val="3678412749"/>
      </p:ext>
    </p:extLst>
  </p:cSld>
  <p:clrMapOvr>
    <a:masterClrMapping/>
  </p:clrMapOvr>
  <p:transition spd="slow">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514350" indent="-514350" algn="ctr">
              <a:buNone/>
            </a:pPr>
            <a:r>
              <a:rPr lang="el-GR" b="1" dirty="0"/>
              <a:t>5</a:t>
            </a:r>
            <a:r>
              <a:rPr lang="el-GR" sz="2800" b="1" dirty="0" smtClean="0"/>
              <a:t>. Εναλλακτικές προσεγγίσεις στη διαδικασία επιχειρηματικής ανακάλυψης </a:t>
            </a:r>
          </a:p>
          <a:p>
            <a:pPr marL="514350" indent="-514350" algn="ctr">
              <a:buAutoNum type="arabicPeriod"/>
            </a:pPr>
            <a:endParaRPr lang="el-GR" b="1" dirty="0"/>
          </a:p>
        </p:txBody>
      </p:sp>
    </p:spTree>
    <p:extLst>
      <p:ext uri="{BB962C8B-B14F-4D97-AF65-F5344CB8AC3E}">
        <p14:creationId xmlns:p14="http://schemas.microsoft.com/office/powerpoint/2010/main" xmlns="" val="3201850255"/>
      </p:ext>
    </p:extLst>
  </p:cSld>
  <p:clrMapOvr>
    <a:masterClrMapping/>
  </p:clrMapOvr>
  <p:transition spd="slow">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2400" dirty="0" smtClean="0"/>
              <a:t>Οι πλατφόρμες καινοτομίας είναι τα μέσα για την εφαρμογή της διαδικασίας επιχειρηματικής ανακάλυψης σε εθνικό επίπεδο.</a:t>
            </a:r>
            <a:endParaRPr lang="en-US" sz="2400" dirty="0" smtClean="0"/>
          </a:p>
          <a:p>
            <a:r>
              <a:rPr lang="el-GR" sz="2400" dirty="0" smtClean="0"/>
              <a:t>Έχουν συσταθεί και λειτουργούν με ευθύνη της ΓΓΕΤ, 8 πλατφόρμες καινοτομίας (μία για κάθε κλάδο προτεραιότητας)</a:t>
            </a:r>
          </a:p>
          <a:p>
            <a:pPr>
              <a:buNone/>
            </a:pPr>
            <a:endParaRPr lang="el-GR" sz="2800" dirty="0" smtClean="0"/>
          </a:p>
          <a:p>
            <a:endParaRPr lang="el-GR" sz="2800" dirty="0" smtClean="0"/>
          </a:p>
        </p:txBody>
      </p:sp>
    </p:spTree>
    <p:extLst>
      <p:ext uri="{BB962C8B-B14F-4D97-AF65-F5344CB8AC3E}">
        <p14:creationId xmlns:p14="http://schemas.microsoft.com/office/powerpoint/2010/main" xmlns="" val="3971399705"/>
      </p:ext>
    </p:extLst>
  </p:cSld>
  <p:clrMapOvr>
    <a:masterClrMapping/>
  </p:clrMapOvr>
  <p:transition spd="slow">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400" dirty="0" smtClean="0"/>
              <a:t> </a:t>
            </a:r>
            <a:r>
              <a:rPr lang="el-GR" sz="2000" dirty="0" smtClean="0"/>
              <a:t>Στην πρώτη περίοδο επιχειρηματικής ανακάλυψης που πραγματοποιήθηκε το 2013-15, τα αποτελέσματα των διαβουλεύσεων των Πλατφορμών απετέλεσαν την πρώτη ύλη για μια μεγαλύτερη εστίαση και κατ’ αρχήν εξειδίκευση δραστηριοτήτων, οι οποίες αποτυπώνονται ως προτεραιότητες της τρέχουσας έκδοσης της Στρατηγικής. Εκτός από την εμβάθυνση σε κάθε τομέα, επιχειρήθηκε και η ανάδειξη συνεργειών μεταξύ των τομέων, με στόχο να επιτευχθεί μεγαλύτερη προστιθέμενη αξία από τις παρεμβάσεις. Επίσης, εντοπίσθηκε και ένα σύνολο αναδυόμενων τομέων με σημαντική δυναμική και προοπτικές ανάπτυξης καινοτομιών και νέων ευκαιριών. </a:t>
            </a:r>
            <a:endParaRPr lang="en-US" sz="2000" dirty="0" smtClean="0"/>
          </a:p>
          <a:p>
            <a:pPr>
              <a:buNone/>
            </a:pPr>
            <a:endParaRPr lang="el-GR" sz="2000" dirty="0" smtClean="0"/>
          </a:p>
          <a:p>
            <a:endParaRPr lang="el-GR" sz="2800" dirty="0" smtClean="0"/>
          </a:p>
        </p:txBody>
      </p:sp>
    </p:spTree>
    <p:extLst>
      <p:ext uri="{BB962C8B-B14F-4D97-AF65-F5344CB8AC3E}">
        <p14:creationId xmlns:p14="http://schemas.microsoft.com/office/powerpoint/2010/main" xmlns="" val="202894950"/>
      </p:ext>
    </p:extLst>
  </p:cSld>
  <p:clrMapOvr>
    <a:masterClrMapping/>
  </p:clrMapOvr>
  <p:transition spd="slow">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000" dirty="0" smtClean="0"/>
              <a:t>Κατά τη δεύτερη περίοδο επιχειρηματικής ανακάλυψης που ξεκίνησε στα τέλη του 2015, για κάθε Πλατφόρμα Καινοτομίας ορίσθηκε ολιγομελής Συμβουλευτική Ομάδα η οποία απαρτίζεται από εμπειρογνώμονες με σημαντική δραστηριότητα στον τομέα, προερχόμενους τόσο από τον παραγωγικό όσο και από τον ερευνητικό χώρο. Στα μέλη της συμβουλευτικής ομάδας περιλαμβάνονται εκπρόσωποι δυναμικών επιχειρήσεων του τομέα, ερευνητές με σημαντική δραστηριότητα, εθνικοί εκπρόσωποι στις επιτροπές του </a:t>
            </a:r>
            <a:r>
              <a:rPr lang="el-GR" sz="2000" dirty="0" err="1" smtClean="0"/>
              <a:t>Horizon</a:t>
            </a:r>
            <a:r>
              <a:rPr lang="el-GR" sz="2000" dirty="0" smtClean="0"/>
              <a:t> 2020, και γενικότερα άτομα που έχουν επιδείξει ιδιαίτερο ενδιαφέρον και προσφορά στην λειτουργία των Πλατφορμών. </a:t>
            </a:r>
            <a:endParaRPr lang="en-US" sz="2000" dirty="0" smtClean="0"/>
          </a:p>
          <a:p>
            <a:pPr>
              <a:buNone/>
            </a:pPr>
            <a:endParaRPr lang="el-GR" sz="2000" dirty="0" smtClean="0"/>
          </a:p>
          <a:p>
            <a:endParaRPr lang="el-GR" sz="2800" dirty="0" smtClean="0"/>
          </a:p>
        </p:txBody>
      </p:sp>
    </p:spTree>
    <p:extLst>
      <p:ext uri="{BB962C8B-B14F-4D97-AF65-F5344CB8AC3E}">
        <p14:creationId xmlns:p14="http://schemas.microsoft.com/office/powerpoint/2010/main" xmlns="" val="2779743669"/>
      </p:ext>
    </p:extLst>
  </p:cSld>
  <p:clrMapOvr>
    <a:masterClrMapping/>
  </p:clrMapOvr>
  <p:transition spd="slow">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000" dirty="0" smtClean="0"/>
              <a:t>Για κάθε Πλατφόρμα ορίσθηκε επίσης Επιστημονικός Υπεύθυνος και Συντονιστής, στέλεχος της ΓΓΕΤ ή από τα εποπτευόμενα ερευνητικά κέντρα, κάτοχος μεταπτυχιακού ή/και διδακτορικού διπλώματος με κατάλληλη ειδικότητα. Ο Επιστημονικός Υπεύθυνος αναλαμβάνει τον συντονισμό, την οργάνωση και τη λειτουργία της Πλατφόρμας σε συνεργασία με την Συμβουλευτική Ομάδα του τομέα και την αρμόδια Διεύθυνση/ Τμήμα Προγραμματισμού της ΓΓΕΤ. </a:t>
            </a:r>
          </a:p>
          <a:p>
            <a:endParaRPr lang="el-GR" sz="2800" dirty="0" smtClean="0"/>
          </a:p>
        </p:txBody>
      </p:sp>
    </p:spTree>
    <p:extLst>
      <p:ext uri="{BB962C8B-B14F-4D97-AF65-F5344CB8AC3E}">
        <p14:creationId xmlns:p14="http://schemas.microsoft.com/office/powerpoint/2010/main" xmlns="" val="2039043363"/>
      </p:ext>
    </p:extLst>
  </p:cSld>
  <p:clrMapOvr>
    <a:masterClrMapping/>
  </p:clrMapOvr>
  <p:transition spd="slow">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000" dirty="0" smtClean="0"/>
              <a:t>Κύριο μέλημα των Συμβουλευτικών Ομάδων είναι η διαμόρφωση εισηγήσεων προς την αντίστοιχη Πλατφόρμα για τα διετή Προγράμματα Εργασίας του συγκεκριμένου τομέα, τα οποία θα περιέχουν τις προτεραιότητες του τομέα, τους στόχους, τους δείκτες που θα χρησιμοποιηθούν, το χρονοδιάγραμμα των παρεμβάσεων, καθώς και τις δράσεις του τομέα (προκηρύξεις), συμπεριλαμβανομένων των μέσων εφαρμογής και του προϋπολογισμού. </a:t>
            </a:r>
          </a:p>
        </p:txBody>
      </p:sp>
    </p:spTree>
    <p:extLst>
      <p:ext uri="{BB962C8B-B14F-4D97-AF65-F5344CB8AC3E}">
        <p14:creationId xmlns:p14="http://schemas.microsoft.com/office/powerpoint/2010/main" xmlns="" val="2559890582"/>
      </p:ext>
    </p:extLst>
  </p:cSld>
  <p:clrMapOvr>
    <a:masterClrMapping/>
  </p:clrMapOvr>
  <p:transition spd="slow">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000" dirty="0" smtClean="0"/>
              <a:t>Η διαδικασία επιχειρηματικής ανακάλυψης που υλοποιείται στις Πλατφόρμες Καινοτομίας περιλαμβάνει τα εξής βήματα: </a:t>
            </a:r>
          </a:p>
          <a:p>
            <a:pPr>
              <a:buNone/>
            </a:pPr>
            <a:r>
              <a:rPr lang="el-GR" sz="2000" dirty="0" smtClean="0"/>
              <a:t>1. Η Συμβουλευτική Ομάδα, υπό το συντονισμό του Επιστημονικού Υπεύθυνου και του Συντονιστή, διαμορφώνει εισήγηση προς την Πλατφόρμα για το διετές Πρόγραμμα Εργασίας. </a:t>
            </a:r>
          </a:p>
          <a:p>
            <a:pPr>
              <a:buNone/>
            </a:pPr>
            <a:r>
              <a:rPr lang="el-GR" sz="2000" dirty="0" smtClean="0"/>
              <a:t>2. Η εισήγηση αυτή παρουσιάζεται σε ανοικτή εκδήλωση της Πλατφόρμας και ακολουθεί συζήτηση / διαβούλευση. </a:t>
            </a:r>
          </a:p>
          <a:p>
            <a:pPr>
              <a:buNone/>
            </a:pPr>
            <a:r>
              <a:rPr lang="el-GR" sz="2000" dirty="0" smtClean="0"/>
              <a:t>3. Η διαβούλευση συνεχίζεται ηλεκτρονικά. </a:t>
            </a:r>
          </a:p>
          <a:p>
            <a:pPr>
              <a:buNone/>
            </a:pPr>
            <a:endParaRPr lang="el-GR" sz="2000" dirty="0" smtClean="0"/>
          </a:p>
        </p:txBody>
      </p:sp>
    </p:spTree>
    <p:extLst>
      <p:ext uri="{BB962C8B-B14F-4D97-AF65-F5344CB8AC3E}">
        <p14:creationId xmlns:p14="http://schemas.microsoft.com/office/powerpoint/2010/main" xmlns="" val="1432769610"/>
      </p:ext>
    </p:extLst>
  </p:cSld>
  <p:clrMapOvr>
    <a:masterClrMapping/>
  </p:clrMapOvr>
  <p:transition spd="slow">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b="1" dirty="0" smtClean="0"/>
              <a:t>Εθνικό επίπεδο - Πλατφόρμες Καινοτομίας</a:t>
            </a:r>
          </a:p>
        </p:txBody>
      </p:sp>
      <p:sp>
        <p:nvSpPr>
          <p:cNvPr id="31746" name="Θέση περιεχομένου 2"/>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buNone/>
            </a:pPr>
            <a:r>
              <a:rPr lang="el-GR" sz="2000" dirty="0" smtClean="0"/>
              <a:t>Η διαδικασία επιχειρηματικής ανακάλυψης που υλοποιείται στις Πλατφόρμες Καινοτομίας περιλαμβάνει τα εξής βήματα </a:t>
            </a:r>
            <a:r>
              <a:rPr lang="el-GR" sz="2000" i="1" dirty="0" smtClean="0"/>
              <a:t>(συνέχεια) </a:t>
            </a:r>
            <a:r>
              <a:rPr lang="el-GR" sz="2000" dirty="0" smtClean="0"/>
              <a:t>:</a:t>
            </a:r>
          </a:p>
          <a:p>
            <a:pPr>
              <a:buNone/>
            </a:pPr>
            <a:r>
              <a:rPr lang="el-GR" sz="2000" dirty="0" smtClean="0"/>
              <a:t>4. Τα αποτελέσματα της διαβούλευσης ενσωματώνονται σε μία νέα μορφή της εισήγησης.</a:t>
            </a:r>
          </a:p>
          <a:p>
            <a:pPr>
              <a:lnSpc>
                <a:spcPct val="150000"/>
              </a:lnSpc>
              <a:buNone/>
            </a:pPr>
            <a:r>
              <a:rPr lang="el-GR" sz="2000" dirty="0" smtClean="0"/>
              <a:t>5. Αν είναι απαραίτητο επαναλαμβάνονται τα βήματα 2, 3 και 4. </a:t>
            </a:r>
          </a:p>
          <a:p>
            <a:pPr>
              <a:buNone/>
            </a:pPr>
            <a:r>
              <a:rPr lang="el-GR" sz="2000" dirty="0" smtClean="0"/>
              <a:t>6. Οριστικοποιείται το διετές Πρόγραμμα Εργασίας, τα στοιχεία του οποίου αποτελούν εισροή για την συγγραφή της προκήρυξης της δράσης. </a:t>
            </a:r>
          </a:p>
          <a:p>
            <a:pPr>
              <a:buNone/>
            </a:pPr>
            <a:endParaRPr lang="el-GR" sz="2000" dirty="0" smtClean="0"/>
          </a:p>
        </p:txBody>
      </p:sp>
    </p:spTree>
    <p:extLst>
      <p:ext uri="{BB962C8B-B14F-4D97-AF65-F5344CB8AC3E}">
        <p14:creationId xmlns:p14="http://schemas.microsoft.com/office/powerpoint/2010/main" xmlns="" val="2579460504"/>
      </p:ext>
    </p:extLst>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lgn="ctr">
              <a:buNone/>
            </a:pPr>
            <a:r>
              <a:rPr lang="el-GR" sz="2800" b="1" dirty="0" smtClean="0"/>
              <a:t>1. ΣΕΚΕΕ</a:t>
            </a:r>
            <a:r>
              <a:rPr lang="en-US" sz="2800" b="1" dirty="0" smtClean="0"/>
              <a:t>: </a:t>
            </a:r>
            <a:r>
              <a:rPr lang="el-GR" sz="2800" b="1" dirty="0" smtClean="0"/>
              <a:t>Νέο στοιχείο στον σχεδιασμό της προγραμματικής περιόδου 2014-2020</a:t>
            </a:r>
          </a:p>
        </p:txBody>
      </p:sp>
    </p:spTree>
    <p:extLst>
      <p:ext uri="{BB962C8B-B14F-4D97-AF65-F5344CB8AC3E}">
        <p14:creationId xmlns:p14="http://schemas.microsoft.com/office/powerpoint/2010/main" xmlns="" val="3072090799"/>
      </p:ext>
    </p:extLst>
  </p:cSld>
  <p:clrMapOvr>
    <a:masterClrMapping/>
  </p:clrMapOvr>
  <p:transition spd="slow">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Μια πιλοτική μεθοδολογία ΔΕΑ (1)</a:t>
            </a:r>
            <a:endParaRPr lang="el-GR" b="1" dirty="0"/>
          </a:p>
        </p:txBody>
      </p:sp>
      <p:sp>
        <p:nvSpPr>
          <p:cNvPr id="3" name="Θέση περιεχομένου 2"/>
          <p:cNvSpPr>
            <a:spLocks noGrp="1"/>
          </p:cNvSpPr>
          <p:nvPr>
            <p:ph idx="1"/>
          </p:nvPr>
        </p:nvSpPr>
        <p:spPr/>
        <p:txBody>
          <a:bodyPr/>
          <a:lstStyle/>
          <a:p>
            <a:pPr lvl="0"/>
            <a:r>
              <a:rPr lang="el-GR" sz="2200" dirty="0"/>
              <a:t>Αναπτύχθηκε και εφαρμόστηκε από το </a:t>
            </a:r>
            <a:r>
              <a:rPr lang="en-US" sz="2200" dirty="0"/>
              <a:t>Joint Research Centre</a:t>
            </a:r>
            <a:r>
              <a:rPr lang="el-GR" sz="2200" dirty="0"/>
              <a:t> (</a:t>
            </a:r>
            <a:r>
              <a:rPr lang="en-US" sz="2200" dirty="0"/>
              <a:t>JRC</a:t>
            </a:r>
            <a:r>
              <a:rPr lang="el-GR" sz="2200" dirty="0"/>
              <a:t>) της Ευρωπαϊκής Επιτροπής στο πλαίσιο πιλοτικής δράσης του Ευρωπαϊκού Κοινοβουλίου για την Έξυπνη Εξειδίκευση στην Περιφέρεια Ανατολικής Μακεδονίας και Θράκης.</a:t>
            </a:r>
          </a:p>
          <a:p>
            <a:pPr lvl="0"/>
            <a:r>
              <a:rPr lang="el-GR" sz="2200" dirty="0"/>
              <a:t>Εφαρμόστηκε για τη διαμόρφωση καινοτόμων σχεδίων σε κλάδους προτεραιότητας της Περιφέρεια Ανατολικής Μακεδονίας και Θράκης όπως η οινοποιία και τα κτηνοτροφικά προϊόντα (κρέας και γαλακτοκομικά).</a:t>
            </a:r>
          </a:p>
          <a:p>
            <a:endParaRPr lang="el-GR" dirty="0"/>
          </a:p>
        </p:txBody>
      </p:sp>
    </p:spTree>
    <p:extLst>
      <p:ext uri="{BB962C8B-B14F-4D97-AF65-F5344CB8AC3E}">
        <p14:creationId xmlns:p14="http://schemas.microsoft.com/office/powerpoint/2010/main" xmlns="" val="1003314050"/>
      </p:ext>
    </p:extLst>
  </p:cSld>
  <p:clrMapOvr>
    <a:masterClrMapping/>
  </p:clrMapOvr>
  <p:transition spd="slow">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ΔΕΑ (2)</a:t>
            </a:r>
            <a:endParaRPr lang="el-GR" dirty="0"/>
          </a:p>
        </p:txBody>
      </p:sp>
      <p:sp>
        <p:nvSpPr>
          <p:cNvPr id="3" name="Θέση περιεχομένου 2"/>
          <p:cNvSpPr>
            <a:spLocks noGrp="1"/>
          </p:cNvSpPr>
          <p:nvPr>
            <p:ph idx="1"/>
          </p:nvPr>
        </p:nvSpPr>
        <p:spPr/>
        <p:txBody>
          <a:bodyPr/>
          <a:lstStyle/>
          <a:p>
            <a:pPr marL="0" indent="0">
              <a:buNone/>
            </a:pPr>
            <a:r>
              <a:rPr lang="el-GR" sz="2400" b="1" dirty="0"/>
              <a:t>Γενική επισκόπηση</a:t>
            </a:r>
            <a:endParaRPr lang="el-GR" sz="2400" dirty="0"/>
          </a:p>
          <a:p>
            <a:pPr marL="457200" lvl="0" indent="-457200">
              <a:buFont typeface="+mj-lt"/>
              <a:buAutoNum type="arabicPeriod"/>
            </a:pPr>
            <a:r>
              <a:rPr lang="el-GR" sz="2400" b="1" dirty="0"/>
              <a:t>Συνεδρίαση σε ολομέλεια</a:t>
            </a:r>
            <a:r>
              <a:rPr lang="el-GR" sz="2400" dirty="0"/>
              <a:t> και παρουσιάσεις από εμπειρογνώμονες για την απόκτηση ενός κοινού γνωστικού υπόβαθρου από όλους τους συμμετέχοντες στα επιμέρους θέματα που θα απασχολήσουν τη συνάντηση </a:t>
            </a:r>
            <a:r>
              <a:rPr lang="el-GR" sz="2400" dirty="0" smtClean="0"/>
              <a:t>(ένα από τα επιμέρους θέματα θα μπορούσε να είναι π.χ</a:t>
            </a:r>
            <a:r>
              <a:rPr lang="el-GR" sz="2400" dirty="0"/>
              <a:t>. </a:t>
            </a:r>
            <a:r>
              <a:rPr lang="el-GR" sz="2400" dirty="0" smtClean="0"/>
              <a:t>η διαχείριση </a:t>
            </a:r>
            <a:r>
              <a:rPr lang="el-GR" sz="2400" dirty="0"/>
              <a:t>/ αξιοποίηση αποβλήτων στην οινοποιία).</a:t>
            </a:r>
          </a:p>
          <a:p>
            <a:endParaRPr lang="el-GR" dirty="0"/>
          </a:p>
        </p:txBody>
      </p:sp>
    </p:spTree>
    <p:extLst>
      <p:ext uri="{BB962C8B-B14F-4D97-AF65-F5344CB8AC3E}">
        <p14:creationId xmlns:p14="http://schemas.microsoft.com/office/powerpoint/2010/main" xmlns="" val="3554599244"/>
      </p:ext>
    </p:extLst>
  </p:cSld>
  <p:clrMapOvr>
    <a:masterClrMapping/>
  </p:clrMapOvr>
  <p:transition spd="slow">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(3)</a:t>
            </a:r>
            <a:endParaRPr lang="el-GR" dirty="0"/>
          </a:p>
        </p:txBody>
      </p:sp>
      <p:sp>
        <p:nvSpPr>
          <p:cNvPr id="3" name="Θέση περιεχομένου 2"/>
          <p:cNvSpPr>
            <a:spLocks noGrp="1"/>
          </p:cNvSpPr>
          <p:nvPr>
            <p:ph idx="1"/>
          </p:nvPr>
        </p:nvSpPr>
        <p:spPr/>
        <p:txBody>
          <a:bodyPr/>
          <a:lstStyle/>
          <a:p>
            <a:pPr marL="0" indent="0">
              <a:buNone/>
            </a:pPr>
            <a:r>
              <a:rPr lang="el-GR" sz="2400" b="1" dirty="0"/>
              <a:t>Γενική </a:t>
            </a:r>
            <a:r>
              <a:rPr lang="el-GR" sz="2400" b="1" dirty="0" smtClean="0"/>
              <a:t>επισκόπηση </a:t>
            </a:r>
            <a:r>
              <a:rPr lang="el-GR" sz="2400" dirty="0" smtClean="0"/>
              <a:t>(συνέχεια)</a:t>
            </a:r>
            <a:endParaRPr lang="el-GR" sz="2400" dirty="0"/>
          </a:p>
          <a:p>
            <a:pPr marL="457200" lvl="0" indent="-457200">
              <a:buFont typeface="+mj-lt"/>
              <a:buAutoNum type="arabicPeriod" startAt="2"/>
            </a:pPr>
            <a:r>
              <a:rPr lang="el-GR" sz="2200" b="1" dirty="0" smtClean="0"/>
              <a:t>Παράλληλες </a:t>
            </a:r>
            <a:r>
              <a:rPr lang="el-GR" sz="2200" b="1" dirty="0"/>
              <a:t>συνεδριάσεις</a:t>
            </a:r>
            <a:r>
              <a:rPr lang="el-GR" sz="2200" dirty="0"/>
              <a:t>, μία για κάθε ένα από τα επιμέρους θέματα που θα συζητηθούν. Κάθε μία παράλληλη συνεδρίαση περιλαμβάνει α) μία εισαγωγική παρουσίαση και β) αλληλεπιδραστική ομαδική εργασία πάνω σε καινοτόμες ιδέες. Η όλη διαδικασία συντονίζεται από έναν συντονιστή / μεσολαβητή (</a:t>
            </a:r>
            <a:r>
              <a:rPr lang="en-US" sz="2200" dirty="0"/>
              <a:t>moderator</a:t>
            </a:r>
            <a:r>
              <a:rPr lang="el-GR" sz="2200" dirty="0"/>
              <a:t>). Τα κύρια σημεία, τα αποτελέσματα και τα συμπεράσματα της συζήτησης καταγράφονται από έναν εισηγητή (</a:t>
            </a:r>
            <a:r>
              <a:rPr lang="en-US" sz="2200" dirty="0"/>
              <a:t>r</a:t>
            </a:r>
            <a:r>
              <a:rPr lang="el-GR" sz="2200" dirty="0" err="1"/>
              <a:t>apporteur</a:t>
            </a:r>
            <a:r>
              <a:rPr lang="el-GR" sz="2200" dirty="0"/>
              <a:t>).</a:t>
            </a:r>
          </a:p>
          <a:p>
            <a:endParaRPr lang="el-GR" dirty="0"/>
          </a:p>
        </p:txBody>
      </p:sp>
    </p:spTree>
    <p:extLst>
      <p:ext uri="{BB962C8B-B14F-4D97-AF65-F5344CB8AC3E}">
        <p14:creationId xmlns:p14="http://schemas.microsoft.com/office/powerpoint/2010/main" xmlns="" val="3566956832"/>
      </p:ext>
    </p:extLst>
  </p:cSld>
  <p:clrMapOvr>
    <a:masterClrMapping/>
  </p:clrMapOvr>
  <p:transition spd="slow">
    <p:wipe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(4)</a:t>
            </a:r>
            <a:endParaRPr lang="el-GR" dirty="0"/>
          </a:p>
        </p:txBody>
      </p:sp>
      <p:sp>
        <p:nvSpPr>
          <p:cNvPr id="3" name="Θέση περιεχομένου 2"/>
          <p:cNvSpPr>
            <a:spLocks noGrp="1"/>
          </p:cNvSpPr>
          <p:nvPr>
            <p:ph idx="1"/>
          </p:nvPr>
        </p:nvSpPr>
        <p:spPr/>
        <p:txBody>
          <a:bodyPr/>
          <a:lstStyle/>
          <a:p>
            <a:pPr marL="0" indent="0">
              <a:buNone/>
            </a:pPr>
            <a:r>
              <a:rPr lang="el-GR" sz="2400" b="1" dirty="0"/>
              <a:t>Γενική επισκόπηση </a:t>
            </a:r>
            <a:r>
              <a:rPr lang="el-GR" sz="2400" dirty="0"/>
              <a:t>(συνέχεια)</a:t>
            </a:r>
          </a:p>
          <a:p>
            <a:pPr marL="457200" lvl="0" indent="-457200">
              <a:buFont typeface="+mj-lt"/>
              <a:buAutoNum type="arabicPeriod" startAt="3"/>
            </a:pPr>
            <a:r>
              <a:rPr lang="el-GR" sz="2400" b="1" dirty="0" smtClean="0"/>
              <a:t>Συνεδρίαση </a:t>
            </a:r>
            <a:r>
              <a:rPr lang="el-GR" sz="2400" b="1" dirty="0"/>
              <a:t>σε ολομέλεια, </a:t>
            </a:r>
            <a:r>
              <a:rPr lang="el-GR" sz="2400" dirty="0"/>
              <a:t>στην οποία παρουσιάζονται από τους εισηγητές τα αποτελέσματα και τα συμπεράσματα των παράλληλων συνεδριάσεων.</a:t>
            </a:r>
          </a:p>
          <a:p>
            <a:pPr marL="0" indent="0">
              <a:buNone/>
            </a:pPr>
            <a:r>
              <a:rPr lang="el-GR" dirty="0"/>
              <a:t> </a:t>
            </a:r>
          </a:p>
          <a:p>
            <a:endParaRPr lang="el-GR" dirty="0"/>
          </a:p>
        </p:txBody>
      </p:sp>
    </p:spTree>
    <p:extLst>
      <p:ext uri="{BB962C8B-B14F-4D97-AF65-F5344CB8AC3E}">
        <p14:creationId xmlns:p14="http://schemas.microsoft.com/office/powerpoint/2010/main" xmlns="" val="3837463015"/>
      </p:ext>
    </p:extLst>
  </p:cSld>
  <p:clrMapOvr>
    <a:masterClrMapping/>
  </p:clrMapOvr>
  <p:transition spd="slow">
    <p:wipe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(5)</a:t>
            </a:r>
            <a:endParaRPr lang="el-GR" dirty="0"/>
          </a:p>
        </p:txBody>
      </p:sp>
      <p:sp>
        <p:nvSpPr>
          <p:cNvPr id="3" name="Θέση περιεχομένου 2"/>
          <p:cNvSpPr>
            <a:spLocks noGrp="1"/>
          </p:cNvSpPr>
          <p:nvPr>
            <p:ph idx="1"/>
          </p:nvPr>
        </p:nvSpPr>
        <p:spPr/>
        <p:txBody>
          <a:bodyPr/>
          <a:lstStyle/>
          <a:p>
            <a:pPr marL="0" indent="0">
              <a:buNone/>
            </a:pPr>
            <a:r>
              <a:rPr lang="el-GR" sz="2400" b="1" dirty="0"/>
              <a:t>Βήματα της αλληλεπιδραστικής ομαδικής εργασίας στις παράλληλες συνεδριάσεις</a:t>
            </a:r>
            <a:endParaRPr lang="el-GR" sz="2400" dirty="0"/>
          </a:p>
          <a:p>
            <a:pPr lvl="0"/>
            <a:r>
              <a:rPr lang="el-GR" sz="2400" dirty="0" smtClean="0"/>
              <a:t>Βήμα 1</a:t>
            </a:r>
            <a:r>
              <a:rPr lang="en-US" sz="2400" dirty="0" smtClean="0"/>
              <a:t>: </a:t>
            </a:r>
            <a:r>
              <a:rPr lang="el-GR" sz="2400" dirty="0" smtClean="0"/>
              <a:t>Γέννηση </a:t>
            </a:r>
            <a:r>
              <a:rPr lang="el-GR" sz="2400" dirty="0"/>
              <a:t>των </a:t>
            </a:r>
            <a:r>
              <a:rPr lang="el-GR" sz="2400" dirty="0" smtClean="0"/>
              <a:t>ιδεών.</a:t>
            </a:r>
            <a:endParaRPr lang="el-GR" sz="2400" dirty="0"/>
          </a:p>
          <a:p>
            <a:pPr lvl="0"/>
            <a:r>
              <a:rPr lang="el-GR" sz="2400" dirty="0"/>
              <a:t>Βήμα </a:t>
            </a:r>
            <a:r>
              <a:rPr lang="en-US" sz="2400" dirty="0" smtClean="0"/>
              <a:t>2: </a:t>
            </a:r>
            <a:r>
              <a:rPr lang="el-GR" sz="2400" dirty="0" smtClean="0"/>
              <a:t>Παρουσίαση </a:t>
            </a:r>
            <a:r>
              <a:rPr lang="el-GR" sz="2400" dirty="0"/>
              <a:t>των </a:t>
            </a:r>
            <a:r>
              <a:rPr lang="el-GR" sz="2400" dirty="0" smtClean="0"/>
              <a:t>ιδεών.</a:t>
            </a:r>
            <a:endParaRPr lang="el-GR" sz="2400" dirty="0"/>
          </a:p>
          <a:p>
            <a:pPr lvl="0"/>
            <a:r>
              <a:rPr lang="el-GR" sz="2400" dirty="0"/>
              <a:t>Βήμα </a:t>
            </a:r>
            <a:r>
              <a:rPr lang="en-US" sz="2400" dirty="0" smtClean="0"/>
              <a:t>3: </a:t>
            </a:r>
            <a:r>
              <a:rPr lang="el-GR" sz="2400" dirty="0" smtClean="0"/>
              <a:t>Δημιουργία </a:t>
            </a:r>
            <a:r>
              <a:rPr lang="el-GR" sz="2400" dirty="0"/>
              <a:t>συνεργασιών (υποομάδων εργασίας) γύρω από κάθε μία </a:t>
            </a:r>
            <a:r>
              <a:rPr lang="el-GR" sz="2400" dirty="0" smtClean="0"/>
              <a:t>ιδέα.</a:t>
            </a:r>
            <a:endParaRPr lang="el-GR" sz="2400" dirty="0"/>
          </a:p>
          <a:p>
            <a:pPr lvl="0"/>
            <a:r>
              <a:rPr lang="el-GR" sz="2400" dirty="0"/>
              <a:t>Βήμα </a:t>
            </a:r>
            <a:r>
              <a:rPr lang="en-US" sz="2400" dirty="0" smtClean="0"/>
              <a:t>4: </a:t>
            </a:r>
            <a:r>
              <a:rPr lang="el-GR" sz="2400" dirty="0" smtClean="0"/>
              <a:t>Ανάπτυξη </a:t>
            </a:r>
            <a:r>
              <a:rPr lang="el-GR" sz="2400" dirty="0"/>
              <a:t>των </a:t>
            </a:r>
            <a:r>
              <a:rPr lang="el-GR" sz="2400" dirty="0" smtClean="0"/>
              <a:t>ιδεών.</a:t>
            </a:r>
            <a:endParaRPr lang="el-GR" sz="2400" dirty="0"/>
          </a:p>
          <a:p>
            <a:endParaRPr lang="el-GR" dirty="0"/>
          </a:p>
        </p:txBody>
      </p:sp>
    </p:spTree>
    <p:extLst>
      <p:ext uri="{BB962C8B-B14F-4D97-AF65-F5344CB8AC3E}">
        <p14:creationId xmlns:p14="http://schemas.microsoft.com/office/powerpoint/2010/main" xmlns="" val="3131843685"/>
      </p:ext>
    </p:extLst>
  </p:cSld>
  <p:clrMapOvr>
    <a:masterClrMapping/>
  </p:clrMapOvr>
  <p:transition spd="slow">
    <p:wipe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a:t>
            </a:r>
            <a:r>
              <a:rPr lang="en-US" b="1" dirty="0" smtClean="0"/>
              <a:t>6</a:t>
            </a:r>
            <a:r>
              <a:rPr lang="el-GR" b="1" dirty="0" smtClean="0"/>
              <a:t>)</a:t>
            </a:r>
            <a:endParaRPr lang="el-GR" dirty="0"/>
          </a:p>
        </p:txBody>
      </p:sp>
      <p:sp>
        <p:nvSpPr>
          <p:cNvPr id="3" name="Θέση περιεχομένου 2"/>
          <p:cNvSpPr>
            <a:spLocks noGrp="1"/>
          </p:cNvSpPr>
          <p:nvPr>
            <p:ph idx="1"/>
          </p:nvPr>
        </p:nvSpPr>
        <p:spPr/>
        <p:txBody>
          <a:bodyPr/>
          <a:lstStyle/>
          <a:p>
            <a:pPr marL="0" indent="0">
              <a:buNone/>
            </a:pPr>
            <a:r>
              <a:rPr lang="el-GR" sz="2400" b="1" dirty="0"/>
              <a:t>Βήμα 1: Γέννηση των ιδεών</a:t>
            </a:r>
            <a:endParaRPr lang="el-GR" sz="2400" dirty="0"/>
          </a:p>
          <a:p>
            <a:pPr marL="0" indent="0">
              <a:buNone/>
            </a:pPr>
            <a:r>
              <a:rPr lang="el-GR" sz="2400" dirty="0"/>
              <a:t>Κάθε ένας συμμετέχων καταγράφει την ιδέα του σε ειδικό έντυπο </a:t>
            </a:r>
            <a:r>
              <a:rPr lang="el-GR" sz="2400" dirty="0" smtClean="0"/>
              <a:t>και στη </a:t>
            </a:r>
            <a:r>
              <a:rPr lang="el-GR" sz="2400" dirty="0"/>
              <a:t>συνέχεια </a:t>
            </a:r>
            <a:r>
              <a:rPr lang="el-GR" sz="2400" dirty="0" smtClean="0"/>
              <a:t>την παρουσιάζει συνοπτικά σε </a:t>
            </a:r>
            <a:r>
              <a:rPr lang="el-GR" sz="2400" dirty="0"/>
              <a:t>όλη την ομάδα. Το έντυπο αυτό περιλαμβάνονται τα ακόλουθα πεδία:</a:t>
            </a:r>
          </a:p>
          <a:p>
            <a:pPr lvl="0"/>
            <a:r>
              <a:rPr lang="el-GR" sz="2400" dirty="0"/>
              <a:t>Προφίλ </a:t>
            </a:r>
            <a:r>
              <a:rPr lang="el-GR" sz="2400" dirty="0" smtClean="0"/>
              <a:t>συμμετέχοντα.</a:t>
            </a:r>
            <a:endParaRPr lang="el-GR" sz="2400" dirty="0"/>
          </a:p>
          <a:p>
            <a:pPr lvl="0"/>
            <a:r>
              <a:rPr lang="el-GR" sz="2400" dirty="0"/>
              <a:t>Περιγραφή της καινοτόμου </a:t>
            </a:r>
            <a:r>
              <a:rPr lang="el-GR" sz="2400" dirty="0" smtClean="0"/>
              <a:t>ιδέας.</a:t>
            </a:r>
            <a:endParaRPr lang="el-GR" sz="2400" dirty="0"/>
          </a:p>
          <a:p>
            <a:pPr lvl="0"/>
            <a:r>
              <a:rPr lang="el-GR" sz="2400" dirty="0"/>
              <a:t>Εξωτερική γνώση / εμπειρογνωμοσύνη που </a:t>
            </a:r>
            <a:r>
              <a:rPr lang="el-GR" sz="2400" dirty="0" smtClean="0"/>
              <a:t>απαιτείται.</a:t>
            </a:r>
            <a:endParaRPr lang="el-GR" sz="2400" dirty="0"/>
          </a:p>
          <a:p>
            <a:endParaRPr lang="el-GR" dirty="0"/>
          </a:p>
        </p:txBody>
      </p:sp>
    </p:spTree>
    <p:extLst>
      <p:ext uri="{BB962C8B-B14F-4D97-AF65-F5344CB8AC3E}">
        <p14:creationId xmlns:p14="http://schemas.microsoft.com/office/powerpoint/2010/main" xmlns="" val="2567427498"/>
      </p:ext>
    </p:extLst>
  </p:cSld>
  <p:clrMapOvr>
    <a:masterClrMapping/>
  </p:clrMapOvr>
  <p:transition spd="slow">
    <p:wipe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(7)</a:t>
            </a:r>
            <a:endParaRPr lang="el-GR" dirty="0"/>
          </a:p>
        </p:txBody>
      </p:sp>
      <p:sp>
        <p:nvSpPr>
          <p:cNvPr id="3" name="Θέση περιεχομένου 2"/>
          <p:cNvSpPr>
            <a:spLocks noGrp="1"/>
          </p:cNvSpPr>
          <p:nvPr>
            <p:ph idx="1"/>
          </p:nvPr>
        </p:nvSpPr>
        <p:spPr/>
        <p:txBody>
          <a:bodyPr/>
          <a:lstStyle/>
          <a:p>
            <a:pPr marL="0" indent="0">
              <a:buNone/>
            </a:pPr>
            <a:r>
              <a:rPr lang="el-GR" sz="2400" b="1" dirty="0"/>
              <a:t>Βήμα 2: Παρουσίαση των ιδεών</a:t>
            </a:r>
            <a:endParaRPr lang="el-GR" sz="2400" dirty="0"/>
          </a:p>
          <a:p>
            <a:r>
              <a:rPr lang="el-GR" sz="2200" dirty="0"/>
              <a:t>Στη συνέχεια κάθε μία ιδέα παρουσιάζει σε όλη την ομάδα και ακολουθεί σύντομη συζήτηση.</a:t>
            </a:r>
          </a:p>
          <a:p>
            <a:r>
              <a:rPr lang="el-GR" sz="2200" dirty="0"/>
              <a:t>Κατά τη διάρκεια της παρουσίασης μιας καινοτόμου ιδέας, κάθε ένα από τους υπόλοιπους συμμετέχοντες καταγράφει την ιδέα αυτή σε ειδικό έντυπο στο οποίο σημειώνει αν </a:t>
            </a:r>
            <a:r>
              <a:rPr lang="el-GR" sz="2200" dirty="0" smtClean="0"/>
              <a:t>η ιδέα είναι α</a:t>
            </a:r>
            <a:r>
              <a:rPr lang="el-GR" sz="2200" dirty="0"/>
              <a:t>) συμπληρωματική με τη δική του ιδέα, β) σχετική με τη δική του ιδέα, γ) σχετική με το σύνολο των δεξιοτήτων του.</a:t>
            </a:r>
          </a:p>
          <a:p>
            <a:endParaRPr lang="el-GR" dirty="0"/>
          </a:p>
        </p:txBody>
      </p:sp>
    </p:spTree>
    <p:extLst>
      <p:ext uri="{BB962C8B-B14F-4D97-AF65-F5344CB8AC3E}">
        <p14:creationId xmlns:p14="http://schemas.microsoft.com/office/powerpoint/2010/main" xmlns="" val="3655710194"/>
      </p:ext>
    </p:extLst>
  </p:cSld>
  <p:clrMapOvr>
    <a:masterClrMapping/>
  </p:clrMapOvr>
  <p:transition spd="slow">
    <p:wipe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(8)</a:t>
            </a:r>
            <a:endParaRPr lang="el-GR" dirty="0"/>
          </a:p>
        </p:txBody>
      </p:sp>
      <p:sp>
        <p:nvSpPr>
          <p:cNvPr id="3" name="Θέση περιεχομένου 2"/>
          <p:cNvSpPr>
            <a:spLocks noGrp="1"/>
          </p:cNvSpPr>
          <p:nvPr>
            <p:ph idx="1"/>
          </p:nvPr>
        </p:nvSpPr>
        <p:spPr/>
        <p:txBody>
          <a:bodyPr/>
          <a:lstStyle/>
          <a:p>
            <a:pPr marL="0" indent="0">
              <a:buNone/>
            </a:pPr>
            <a:r>
              <a:rPr lang="el-GR" sz="2400" b="1" dirty="0"/>
              <a:t>Βήμα 3: Δημιουργία συνεργασιών (υποομάδων εργασίας) γύρω από κάθε μία ιδέα</a:t>
            </a:r>
            <a:endParaRPr lang="el-GR" sz="2400" dirty="0"/>
          </a:p>
          <a:p>
            <a:r>
              <a:rPr lang="el-GR" sz="2200" dirty="0"/>
              <a:t>Κάθε ένας συμμετέχων προσδιορίζει και βαθμολογεί (από 1 έως 3) τις τρεις ιδέες που προτιμά περισσότερο με κριτήριο </a:t>
            </a:r>
            <a:r>
              <a:rPr lang="el-GR" sz="2200" dirty="0" smtClean="0"/>
              <a:t>τη μελλοντική συμμετοχή  </a:t>
            </a:r>
            <a:r>
              <a:rPr lang="el-GR" sz="2200" dirty="0"/>
              <a:t>του σε ένα σχήμα συνεργασίας για την υλοποίηση της ιδέας.</a:t>
            </a:r>
          </a:p>
          <a:p>
            <a:r>
              <a:rPr lang="el-GR" sz="2200" dirty="0"/>
              <a:t>Με βάση τα αποτελέσματα της ανωτέρω βαθμολόγησης διαμορφώνονται </a:t>
            </a:r>
            <a:r>
              <a:rPr lang="el-GR" sz="2200" dirty="0" err="1"/>
              <a:t>υπο</a:t>
            </a:r>
            <a:r>
              <a:rPr lang="el-GR" sz="2200" dirty="0"/>
              <a:t>-ομάδες εργασίας (2-4 άτομα) γύρω από κάθε ιδέα.</a:t>
            </a:r>
          </a:p>
          <a:p>
            <a:endParaRPr lang="el-GR" dirty="0"/>
          </a:p>
        </p:txBody>
      </p:sp>
    </p:spTree>
    <p:extLst>
      <p:ext uri="{BB962C8B-B14F-4D97-AF65-F5344CB8AC3E}">
        <p14:creationId xmlns:p14="http://schemas.microsoft.com/office/powerpoint/2010/main" xmlns="" val="1191538740"/>
      </p:ext>
    </p:extLst>
  </p:cSld>
  <p:clrMapOvr>
    <a:masterClrMapping/>
  </p:clrMapOvr>
  <p:transition spd="slow">
    <p:wipe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Μια </a:t>
            </a:r>
            <a:r>
              <a:rPr lang="el-GR" b="1" dirty="0" smtClean="0"/>
              <a:t>πιλοτική μεθοδολογία </a:t>
            </a:r>
            <a:r>
              <a:rPr lang="el-GR" b="1" dirty="0"/>
              <a:t>ΔΕΑ </a:t>
            </a:r>
            <a:r>
              <a:rPr lang="el-GR" b="1" dirty="0" smtClean="0"/>
              <a:t>(9)</a:t>
            </a:r>
            <a:endParaRPr lang="el-GR" dirty="0"/>
          </a:p>
        </p:txBody>
      </p:sp>
      <p:sp>
        <p:nvSpPr>
          <p:cNvPr id="3" name="Θέση περιεχομένου 2"/>
          <p:cNvSpPr>
            <a:spLocks noGrp="1"/>
          </p:cNvSpPr>
          <p:nvPr>
            <p:ph idx="1"/>
          </p:nvPr>
        </p:nvSpPr>
        <p:spPr/>
        <p:txBody>
          <a:bodyPr/>
          <a:lstStyle/>
          <a:p>
            <a:pPr marL="0" indent="0">
              <a:buNone/>
            </a:pPr>
            <a:r>
              <a:rPr lang="el-GR" sz="2400" b="1" dirty="0"/>
              <a:t>Βήμα 4: Ανάπτυξη ιδεών</a:t>
            </a:r>
            <a:endParaRPr lang="el-GR" sz="2400" dirty="0"/>
          </a:p>
          <a:p>
            <a:pPr marL="0" indent="0">
              <a:buNone/>
            </a:pPr>
            <a:r>
              <a:rPr lang="el-GR" sz="1800" dirty="0"/>
              <a:t>Οι </a:t>
            </a:r>
            <a:r>
              <a:rPr lang="el-GR" sz="1800" dirty="0" err="1"/>
              <a:t>υπο</a:t>
            </a:r>
            <a:r>
              <a:rPr lang="el-GR" sz="1800" dirty="0"/>
              <a:t>-ομάδες εργασίας που διαμορφώθηκαν στο Βήμα 3 συζητούν πάνω στην αντίστοιχη ιδέα και συμπληρώνουν ειδικό έντυπο με τα παρακάτω πεδία:</a:t>
            </a:r>
          </a:p>
          <a:p>
            <a:pPr lvl="0"/>
            <a:r>
              <a:rPr lang="el-GR" sz="1800" dirty="0"/>
              <a:t>Σύντομη περιγραφή της ιδέας.</a:t>
            </a:r>
          </a:p>
          <a:p>
            <a:pPr lvl="0"/>
            <a:r>
              <a:rPr lang="el-GR" sz="1800" dirty="0"/>
              <a:t>Συμβολή των διαφόρων εταίρων.</a:t>
            </a:r>
          </a:p>
          <a:p>
            <a:pPr lvl="0"/>
            <a:r>
              <a:rPr lang="el-GR" sz="1800" dirty="0"/>
              <a:t>Αρχικές εκτιμήσεις σχετικές με το πλαίσιο εφαρμογής: νομικά θέματα, ανάγκες σε ανθρώπινο δυναμικό δεξιότητες, εκπαίδευση κλπ.</a:t>
            </a:r>
          </a:p>
          <a:p>
            <a:pPr lvl="0"/>
            <a:r>
              <a:rPr lang="el-GR" sz="1800" dirty="0"/>
              <a:t>Αρχικές εκτιμήσεις οικονομικές εκτιμήσεις.</a:t>
            </a:r>
          </a:p>
          <a:p>
            <a:pPr lvl="0"/>
            <a:r>
              <a:rPr lang="el-GR" sz="1800" dirty="0"/>
              <a:t>Προσδιορισμός των πρώτων επόμενων βημάτων.</a:t>
            </a:r>
          </a:p>
          <a:p>
            <a:endParaRPr lang="el-GR" dirty="0"/>
          </a:p>
        </p:txBody>
      </p:sp>
    </p:spTree>
    <p:extLst>
      <p:ext uri="{BB962C8B-B14F-4D97-AF65-F5344CB8AC3E}">
        <p14:creationId xmlns:p14="http://schemas.microsoft.com/office/powerpoint/2010/main" xmlns="" val="1034035659"/>
      </p:ext>
    </p:extLst>
  </p:cSld>
  <p:clrMapOvr>
    <a:masterClrMapping/>
  </p:clrMapOvr>
  <p:transition spd="slow">
    <p:wipe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514350" indent="-514350" algn="ctr">
              <a:buNone/>
            </a:pPr>
            <a:r>
              <a:rPr lang="el-GR" sz="2800" b="1" dirty="0" smtClean="0"/>
              <a:t>6. </a:t>
            </a:r>
            <a:r>
              <a:rPr lang="el-GR" b="1" dirty="0" smtClean="0"/>
              <a:t>Παρακολούθηση και αξιολόγηση των Στρατηγικών Έξυπνης </a:t>
            </a:r>
            <a:r>
              <a:rPr lang="el-GR" b="1" dirty="0" smtClean="0"/>
              <a:t>Ε</a:t>
            </a:r>
            <a:r>
              <a:rPr lang="el-GR" b="1" dirty="0" smtClean="0"/>
              <a:t>ξειδίκευσης στην Ελλάδα</a:t>
            </a:r>
            <a:endParaRPr lang="el-GR" b="1" dirty="0"/>
          </a:p>
          <a:p>
            <a:pPr marL="0" indent="0" algn="ctr">
              <a:buNone/>
            </a:pPr>
            <a:endParaRPr lang="el-GR" b="1" dirty="0"/>
          </a:p>
        </p:txBody>
      </p:sp>
    </p:spTree>
    <p:extLst>
      <p:ext uri="{BB962C8B-B14F-4D97-AF65-F5344CB8AC3E}">
        <p14:creationId xmlns:p14="http://schemas.microsoft.com/office/powerpoint/2010/main" xmlns="" val="1319878311"/>
      </p:ext>
    </p:extLst>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Η εκπόνηση των ΣΕΚΕΕ στην Ελλάδα (1)</a:t>
            </a:r>
          </a:p>
        </p:txBody>
      </p:sp>
      <p:sp>
        <p:nvSpPr>
          <p:cNvPr id="29698" name="Θέση περιεχομένου 2"/>
          <p:cNvSpPr>
            <a:spLocks noGrp="1"/>
          </p:cNvSpPr>
          <p:nvPr>
            <p:ph idx="1"/>
          </p:nvPr>
        </p:nvSpPr>
        <p:spPr bwMode="auto">
          <a:xfrm>
            <a:off x="457200" y="1318277"/>
            <a:ext cx="8218488" cy="4807582"/>
          </a:xfrm>
          <a:noFill/>
          <a:ln>
            <a:miter lim="800000"/>
            <a:headEnd/>
            <a:tailEnd/>
          </a:ln>
        </p:spPr>
        <p:txBody>
          <a:bodyPr vert="horz" wrap="square" lIns="91440" tIns="45720" rIns="91440" bIns="45720" numCol="1" anchor="t" anchorCtr="0" compatLnSpc="1">
            <a:prstTxWarp prst="textNoShape">
              <a:avLst/>
            </a:prstTxWarp>
          </a:bodyPr>
          <a:lstStyle/>
          <a:p>
            <a:r>
              <a:rPr lang="el-GR" sz="2400" dirty="0" smtClean="0"/>
              <a:t>ΣΕΚΕΕ</a:t>
            </a:r>
            <a:r>
              <a:rPr lang="en-US" sz="2400" dirty="0" smtClean="0"/>
              <a:t>: </a:t>
            </a:r>
            <a:r>
              <a:rPr lang="el-GR" sz="2400" dirty="0" smtClean="0"/>
              <a:t>Νέο στοιχείο στον αναπτυξιακό  σχεδιασμό της περιόδου 2014-2020 (σε Ευρωπαϊκό επίπεδο).</a:t>
            </a:r>
          </a:p>
          <a:p>
            <a:r>
              <a:rPr lang="el-GR" sz="2400" dirty="0" smtClean="0"/>
              <a:t>Έχουν εκπονηθεί και εγκριθεί η Εθνική και 13 Περιφερειακές ΣΕΚΕΕ και υποβλήθηκαν στην Ευρωπαϊκή Επιτροπή.</a:t>
            </a:r>
          </a:p>
          <a:p>
            <a:r>
              <a:rPr lang="el-GR" sz="2400" dirty="0" smtClean="0"/>
              <a:t>Κάλυψη της σχετικής </a:t>
            </a:r>
            <a:r>
              <a:rPr lang="el-GR" sz="2400" dirty="0" err="1" smtClean="0"/>
              <a:t>αιρεσιμότητας</a:t>
            </a:r>
            <a:r>
              <a:rPr lang="el-GR" sz="2400" dirty="0" smtClean="0"/>
              <a:t>.</a:t>
            </a:r>
          </a:p>
          <a:p>
            <a:r>
              <a:rPr lang="el-GR" sz="2400" dirty="0" smtClean="0"/>
              <a:t>Οι πόροι για την έρευνα και καινοτομία του ΕΣΠΑ (Θεματικός Στόχος 1) θα </a:t>
            </a:r>
            <a:r>
              <a:rPr lang="el-GR" altLang="el-GR" sz="2400" dirty="0" smtClean="0"/>
              <a:t>διατεθούν αποκλειστικά για τις ΣΕΚΕΕ.</a:t>
            </a:r>
            <a:endParaRPr lang="el-GR" sz="2400" dirty="0" smtClean="0"/>
          </a:p>
        </p:txBody>
      </p:sp>
    </p:spTree>
    <p:extLst>
      <p:ext uri="{BB962C8B-B14F-4D97-AF65-F5344CB8AC3E}">
        <p14:creationId xmlns:p14="http://schemas.microsoft.com/office/powerpoint/2010/main" xmlns="" val="3594762944"/>
      </p:ext>
    </p:extLst>
  </p:cSld>
  <p:clrMapOvr>
    <a:masterClrMapping/>
  </p:clrMapOvr>
  <p:transition spd="slow">
    <p:wipe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t>Παρακολούθηση και Αξιολόγηση των Στρατηγικών Έξυπνης Εξειδίκευσης στην </a:t>
            </a:r>
            <a:r>
              <a:rPr lang="el-GR" sz="2800" dirty="0" smtClean="0"/>
              <a:t>Ελλάδα (1)</a:t>
            </a:r>
            <a:endParaRPr lang="el-GR" sz="2800"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smtClean="0"/>
              <a:t>Η </a:t>
            </a:r>
            <a:r>
              <a:rPr lang="el-GR" b="1" dirty="0" smtClean="0"/>
              <a:t>παρακολούθηση</a:t>
            </a:r>
            <a:r>
              <a:rPr lang="el-GR" dirty="0" smtClean="0"/>
              <a:t> των Στρατηγικών Έξυπνης </a:t>
            </a:r>
            <a:r>
              <a:rPr lang="el-GR" dirty="0" smtClean="0"/>
              <a:t>Εξειδίκευσης στην </a:t>
            </a:r>
            <a:r>
              <a:rPr lang="el-GR" dirty="0" smtClean="0"/>
              <a:t>Ελλάδα δεν γίνεται με ενιαίο τρόπο.</a:t>
            </a:r>
          </a:p>
          <a:p>
            <a:r>
              <a:rPr lang="el-GR" dirty="0" smtClean="0"/>
              <a:t>Η ΓΓΕΚ, με χρηματοδότηση μέσω του Επιχειρησιακού Προγράμματος Επιχειρηματικότητα, Ανταγωνιστικότητα και Καινοτομία, έχει αναθέσει στο Εθνικό Κέντρο Τεκμηρίωσης (</a:t>
            </a:r>
            <a:r>
              <a:rPr lang="en-US" u="sng" dirty="0" smtClean="0">
                <a:hlinkClick r:id="rId2"/>
              </a:rPr>
              <a:t>www</a:t>
            </a:r>
            <a:r>
              <a:rPr lang="el-GR" u="sng" dirty="0" smtClean="0">
                <a:hlinkClick r:id="rId2"/>
              </a:rPr>
              <a:t>.</a:t>
            </a:r>
            <a:r>
              <a:rPr lang="en-US" u="sng" dirty="0" err="1" smtClean="0">
                <a:hlinkClick r:id="rId2"/>
              </a:rPr>
              <a:t>ekt</a:t>
            </a:r>
            <a:r>
              <a:rPr lang="el-GR" u="sng" dirty="0" smtClean="0">
                <a:hlinkClick r:id="rId2"/>
              </a:rPr>
              <a:t>.</a:t>
            </a:r>
            <a:r>
              <a:rPr lang="en-US" u="sng" dirty="0" err="1" smtClean="0">
                <a:hlinkClick r:id="rId2"/>
              </a:rPr>
              <a:t>gr</a:t>
            </a:r>
            <a:r>
              <a:rPr lang="el-GR" dirty="0" smtClean="0"/>
              <a:t>) την παρακολούθηση της Στρατηγικής Έξυπνης Εξειδίκευσης.</a:t>
            </a:r>
          </a:p>
          <a:p>
            <a:r>
              <a:rPr lang="el-GR" dirty="0" smtClean="0"/>
              <a:t>Η Ειδική Υπηρεσία Στρατηγικής, Σχεδιασμού και Αξιολόγησης του Υπουργείου Ανάπτυξης και Επενδύσεων στο πλαίσιο της εκπλήρωσης της σχετικής </a:t>
            </a:r>
            <a:r>
              <a:rPr lang="el-GR" dirty="0" err="1" smtClean="0"/>
              <a:t>αιρεσιμότητας</a:t>
            </a:r>
            <a:r>
              <a:rPr lang="el-GR" dirty="0" smtClean="0"/>
              <a:t>, συγκεντρώνει τις ετήσιες εκθέσεις παρακολούθησης των Στρατηγικών Έξυπνης Εξειδίκευσης σε εθνικό και περιφερειακό επίπεδο.</a:t>
            </a:r>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40</a:t>
            </a:fld>
            <a:endParaRPr lang="el-GR">
              <a:solidFill>
                <a:prstClr val="black">
                  <a:tint val="75000"/>
                </a:prstClr>
              </a:solidFill>
            </a:endParaRPr>
          </a:p>
        </p:txBody>
      </p:sp>
    </p:spTree>
  </p:cSld>
  <p:clrMapOvr>
    <a:masterClrMapping/>
  </p:clrMapOvr>
  <p:transition spd="slow">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t>Παρακολούθηση και Αξιολόγηση των Στρατηγικών Έξυπνης Εξειδίκευσης στην </a:t>
            </a:r>
            <a:r>
              <a:rPr lang="el-GR" sz="2800" dirty="0" smtClean="0"/>
              <a:t>Ελλάδα (2)</a:t>
            </a:r>
            <a:endParaRPr lang="el-GR" sz="2800" dirty="0"/>
          </a:p>
        </p:txBody>
      </p:sp>
      <p:sp>
        <p:nvSpPr>
          <p:cNvPr id="3" name="2 - Θέση περιεχομένου"/>
          <p:cNvSpPr>
            <a:spLocks noGrp="1"/>
          </p:cNvSpPr>
          <p:nvPr>
            <p:ph idx="1"/>
          </p:nvPr>
        </p:nvSpPr>
        <p:spPr/>
        <p:txBody>
          <a:bodyPr>
            <a:normAutofit fontScale="92500" lnSpcReduction="10000"/>
          </a:bodyPr>
          <a:lstStyle/>
          <a:p>
            <a:r>
              <a:rPr lang="el-GR" sz="2600" dirty="0" smtClean="0"/>
              <a:t>Το </a:t>
            </a:r>
            <a:r>
              <a:rPr lang="en-US" sz="2600" dirty="0" smtClean="0"/>
              <a:t>Joint Research Centre </a:t>
            </a:r>
            <a:r>
              <a:rPr lang="el-GR" sz="2600" dirty="0" smtClean="0"/>
              <a:t>της Ευρωπαϊκής Επιτροπής στο πλαίσιο του έργου “RIS3 </a:t>
            </a:r>
            <a:r>
              <a:rPr lang="el-GR" sz="2600" dirty="0" err="1" smtClean="0"/>
              <a:t>Support</a:t>
            </a:r>
            <a:r>
              <a:rPr lang="el-GR" sz="2600" dirty="0" smtClean="0"/>
              <a:t> </a:t>
            </a:r>
            <a:r>
              <a:rPr lang="el-GR" sz="2600" dirty="0" err="1" smtClean="0"/>
              <a:t>to</a:t>
            </a:r>
            <a:r>
              <a:rPr lang="el-GR" sz="2600" dirty="0" smtClean="0"/>
              <a:t> </a:t>
            </a:r>
            <a:r>
              <a:rPr lang="el-GR" sz="2600" dirty="0" err="1" smtClean="0"/>
              <a:t>Lagging</a:t>
            </a:r>
            <a:r>
              <a:rPr lang="el-GR" sz="2600" dirty="0" smtClean="0"/>
              <a:t> </a:t>
            </a:r>
            <a:r>
              <a:rPr lang="el-GR" sz="2600" dirty="0" err="1" smtClean="0"/>
              <a:t>Regions</a:t>
            </a:r>
            <a:r>
              <a:rPr lang="en-US" sz="2600" dirty="0" smtClean="0"/>
              <a:t>”</a:t>
            </a:r>
            <a:r>
              <a:rPr lang="el-GR" sz="2600" dirty="0" smtClean="0"/>
              <a:t>παρακολούθησε την υλοποίηση των Στρατηγικών Έξυπνης Εξειδίκευσης σε εθνικό και περιφερειακό επίπεδο κατά την περίοδο υλοποίησης του έργου.</a:t>
            </a:r>
          </a:p>
          <a:p>
            <a:pPr>
              <a:buNone/>
            </a:pPr>
            <a:r>
              <a:rPr lang="el-GR" b="1" dirty="0" smtClean="0"/>
              <a:t>Από τα ανωτέρω συμπεραίνεται ότι είναι απαραίτητη η ενιαία και συνεχής παρακολούθηση των στρατηγικών από έναν μόνιμο μηχανισμό, με διάχυση των στοιχείων παρακολούθησης σε όλους τους ενδιαφερόμενους φορείς και ιδιαίτερα σε αυτούς της περιφέρειας.</a:t>
            </a:r>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41</a:t>
            </a:fld>
            <a:endParaRPr lang="el-GR">
              <a:solidFill>
                <a:prstClr val="black">
                  <a:tint val="75000"/>
                </a:prstClr>
              </a:solidFill>
            </a:endParaRPr>
          </a:p>
        </p:txBody>
      </p:sp>
    </p:spTree>
  </p:cSld>
  <p:clrMapOvr>
    <a:masterClrMapping/>
  </p:clrMapOvr>
  <p:transition spd="slow">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800" dirty="0" smtClean="0"/>
              <a:t>Παρακολούθηση και Αξιολόγηση των Στρατηγικών Έξυπνης Εξειδίκευσης στην </a:t>
            </a:r>
            <a:r>
              <a:rPr lang="el-GR" sz="2800" dirty="0" smtClean="0"/>
              <a:t>Ελλάδα (3)</a:t>
            </a:r>
            <a:endParaRPr lang="el-GR" sz="2800" dirty="0"/>
          </a:p>
        </p:txBody>
      </p:sp>
      <p:sp>
        <p:nvSpPr>
          <p:cNvPr id="3" name="2 - Θέση περιεχομένου"/>
          <p:cNvSpPr>
            <a:spLocks noGrp="1"/>
          </p:cNvSpPr>
          <p:nvPr>
            <p:ph idx="1"/>
          </p:nvPr>
        </p:nvSpPr>
        <p:spPr/>
        <p:txBody>
          <a:bodyPr>
            <a:normAutofit/>
          </a:bodyPr>
          <a:lstStyle/>
          <a:p>
            <a:pPr>
              <a:buNone/>
            </a:pPr>
            <a:r>
              <a:rPr lang="el-GR" b="1" dirty="0" smtClean="0"/>
              <a:t>Αξιολόγηση</a:t>
            </a:r>
            <a:r>
              <a:rPr lang="el-GR" dirty="0" smtClean="0"/>
              <a:t> της Εθνικής Στρατηγικής Έξυπνης Εξειδίκευσης δεν έχει εκπονηθεί ακόμα. Αντίθετα, έχει πραγματοποιηθεί ή δρομολογείται η αξιολόγηση / αποτίμηση ορισμένων περιφερειακών </a:t>
            </a:r>
            <a:r>
              <a:rPr lang="el-GR" dirty="0" smtClean="0"/>
              <a:t>στρατηγικών</a:t>
            </a:r>
            <a:r>
              <a:rPr lang="el-GR" dirty="0" smtClean="0"/>
              <a:t>.</a:t>
            </a:r>
          </a:p>
          <a:p>
            <a:pPr>
              <a:buNone/>
            </a:pPr>
            <a:endParaRPr lang="el-GR" b="1" dirty="0" smtClean="0"/>
          </a:p>
          <a:p>
            <a:endParaRPr lang="el-GR" dirty="0"/>
          </a:p>
        </p:txBody>
      </p:sp>
      <p:sp>
        <p:nvSpPr>
          <p:cNvPr id="4" name="3 - Θέση αριθμού διαφάνειας"/>
          <p:cNvSpPr>
            <a:spLocks noGrp="1"/>
          </p:cNvSpPr>
          <p:nvPr>
            <p:ph type="sldNum" sz="quarter" idx="12"/>
          </p:nvPr>
        </p:nvSpPr>
        <p:spPr/>
        <p:txBody>
          <a:bodyPr/>
          <a:lstStyle/>
          <a:p>
            <a:fld id="{33D6E5A2-EC83-451F-A719-9AC1370DD5CF}" type="slidenum">
              <a:rPr lang="el-GR" smtClean="0">
                <a:solidFill>
                  <a:prstClr val="black">
                    <a:tint val="75000"/>
                  </a:prstClr>
                </a:solidFill>
              </a:rPr>
              <a:pPr/>
              <a:t>42</a:t>
            </a:fld>
            <a:endParaRPr lang="el-GR">
              <a:solidFill>
                <a:prstClr val="black">
                  <a:tint val="75000"/>
                </a:prstClr>
              </a:solidFill>
            </a:endParaRPr>
          </a:p>
        </p:txBody>
      </p:sp>
    </p:spTree>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t>Η εκπόνηση των ΣΕΚΕΕ στην Ελλάδα </a:t>
            </a:r>
            <a:r>
              <a:rPr lang="el-GR" sz="3200" b="1" dirty="0" smtClean="0"/>
              <a:t>(2)</a:t>
            </a:r>
            <a:endParaRPr lang="el-GR" sz="3200" dirty="0"/>
          </a:p>
        </p:txBody>
      </p:sp>
      <p:sp>
        <p:nvSpPr>
          <p:cNvPr id="3" name="Θέση περιεχομένου 2"/>
          <p:cNvSpPr>
            <a:spLocks noGrp="1"/>
          </p:cNvSpPr>
          <p:nvPr>
            <p:ph idx="1"/>
          </p:nvPr>
        </p:nvSpPr>
        <p:spPr/>
        <p:txBody>
          <a:bodyPr/>
          <a:lstStyle/>
          <a:p>
            <a:pPr marL="0" indent="0">
              <a:buNone/>
            </a:pPr>
            <a:r>
              <a:rPr lang="el-GR" sz="2400" dirty="0"/>
              <a:t>Στο πλαίσιο της εκπόνησης των </a:t>
            </a:r>
            <a:r>
              <a:rPr lang="el-GR" sz="2400" dirty="0" smtClean="0"/>
              <a:t>ΣΕΚΕΕ, </a:t>
            </a:r>
            <a:r>
              <a:rPr lang="el-GR" sz="2400" dirty="0"/>
              <a:t>η χώρα και οι περιφέρειές της κλήθηκαν να εντοπίσουν τις δραστηριότητες εκείνες στις οποίες παρουσιάζουν ή είναι σε θέση να οικοδομήσουν, ανταγωνιστικά πλεονεκτήματα και σε αυτές να επικεντρώσουν τους διαθέσιμους πόρους και τις προσπάθειες ώστε να καταστεί δυνατή η επίτευξη σημαντικών αναπτυξιακών αποτελεσμάτων. </a:t>
            </a:r>
            <a:endParaRPr lang="en-US" sz="2400" dirty="0"/>
          </a:p>
          <a:p>
            <a:endParaRPr lang="el-GR" dirty="0"/>
          </a:p>
        </p:txBody>
      </p:sp>
    </p:spTree>
    <p:extLst>
      <p:ext uri="{BB962C8B-B14F-4D97-AF65-F5344CB8AC3E}">
        <p14:creationId xmlns:p14="http://schemas.microsoft.com/office/powerpoint/2010/main" xmlns="" val="897964121"/>
      </p:ext>
    </p:extLst>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lgn="ctr">
              <a:buNone/>
            </a:pPr>
            <a:r>
              <a:rPr lang="el-GR" b="1" dirty="0"/>
              <a:t>2</a:t>
            </a:r>
            <a:r>
              <a:rPr lang="el-GR" sz="2800" b="1" dirty="0" smtClean="0"/>
              <a:t>. Βασικά στοιχεία της Εθνικής ΣΕΚΕΕ</a:t>
            </a:r>
          </a:p>
        </p:txBody>
      </p:sp>
    </p:spTree>
    <p:extLst>
      <p:ext uri="{BB962C8B-B14F-4D97-AF65-F5344CB8AC3E}">
        <p14:creationId xmlns:p14="http://schemas.microsoft.com/office/powerpoint/2010/main" xmlns="" val="2937378624"/>
      </p:ext>
    </p:extLst>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Κλάδοι προτεραιότητας της Εθνικής ΣΕΚΕΕ (1)</a:t>
            </a:r>
            <a:br>
              <a:rPr lang="el-GR" sz="3200" b="1" dirty="0" smtClean="0"/>
            </a:br>
            <a:endParaRPr lang="el-GR" sz="3200" b="1" dirty="0" smtClean="0"/>
          </a:p>
        </p:txBody>
      </p:sp>
      <p:sp>
        <p:nvSpPr>
          <p:cNvPr id="50179" name="Rectangle 3"/>
          <p:cNvSpPr>
            <a:spLocks noGrp="1" noChangeArrowheads="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l-GR" sz="2400" dirty="0"/>
              <a:t>Η διερεύνηση που πραγματοποιήθηκε στο πλαίσιο της εκπόνησης της Εθνικής </a:t>
            </a:r>
            <a:r>
              <a:rPr lang="el-GR" sz="2400" dirty="0" smtClean="0"/>
              <a:t>ΣΕΚΕΕ οδήγησε </a:t>
            </a:r>
            <a:r>
              <a:rPr lang="el-GR" sz="2400" dirty="0"/>
              <a:t>στον εντοπισμό </a:t>
            </a:r>
            <a:r>
              <a:rPr lang="el-GR" sz="2400" b="1" dirty="0"/>
              <a:t>οκτώ κλάδων </a:t>
            </a:r>
            <a:r>
              <a:rPr lang="el-GR" sz="2400" dirty="0"/>
              <a:t>στους οποίους η έρευνα και η καινοτομία μπορούν να συμβάλουν στην ανάπτυξη σημαντικού ανταγωνιστικού πλεονεκτήματος, ενώ συνυπολογίσθηκε η κρίσιμη μάζα και η αριστεία του ερευνητικού </a:t>
            </a:r>
            <a:r>
              <a:rPr lang="el-GR" sz="2400" dirty="0" smtClean="0"/>
              <a:t>δυναμικού.</a:t>
            </a:r>
            <a:endParaRPr lang="el-GR" sz="2400" dirty="0"/>
          </a:p>
          <a:p>
            <a:endParaRPr lang="el-GR" dirty="0" smtClean="0"/>
          </a:p>
        </p:txBody>
      </p:sp>
    </p:spTree>
    <p:extLst>
      <p:ext uri="{BB962C8B-B14F-4D97-AF65-F5344CB8AC3E}">
        <p14:creationId xmlns:p14="http://schemas.microsoft.com/office/powerpoint/2010/main" xmlns="" val="1952804548"/>
      </p:ext>
    </p:extLst>
  </p:cSld>
  <p:clrMapOvr>
    <a:masterClrMapping/>
  </p:clrMapOvr>
  <p:transition spd="slow">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3200" b="1" dirty="0" smtClean="0"/>
              <a:t>Κλάδοι προτεραιότητας της Εθνικής ΣΕΚΕΕ (2)</a:t>
            </a:r>
            <a:br>
              <a:rPr lang="el-GR" sz="3200" b="1" dirty="0" smtClean="0"/>
            </a:br>
            <a:endParaRPr lang="el-GR" sz="3200" b="1" dirty="0" smtClean="0"/>
          </a:p>
        </p:txBody>
      </p:sp>
      <p:sp>
        <p:nvSpPr>
          <p:cNvPr id="30722" name="Θέση περιεχομένου 2"/>
          <p:cNvSpPr>
            <a:spLocks noGrp="1"/>
          </p:cNvSpPr>
          <p:nvPr>
            <p:ph idx="1"/>
          </p:nvPr>
        </p:nvSpPr>
        <p:spPr bwMode="auto">
          <a:xfrm>
            <a:off x="468314" y="1606055"/>
            <a:ext cx="8207375" cy="4621373"/>
          </a:xfrm>
          <a:noFill/>
          <a:ln>
            <a:miter lim="800000"/>
            <a:headEnd/>
            <a:tailEnd/>
          </a:ln>
        </p:spPr>
        <p:txBody>
          <a:bodyPr vert="horz" wrap="square" lIns="91440" tIns="45720" rIns="91440" bIns="45720" numCol="1" anchor="t" anchorCtr="0" compatLnSpc="1">
            <a:prstTxWarp prst="textNoShape">
              <a:avLst/>
            </a:prstTxWarp>
          </a:bodyPr>
          <a:lstStyle/>
          <a:p>
            <a:r>
              <a:rPr lang="el-GR" sz="2200" dirty="0" err="1" smtClean="0"/>
              <a:t>Αγροδιατροφή</a:t>
            </a:r>
            <a:endParaRPr lang="el-GR" sz="2200" dirty="0" smtClean="0"/>
          </a:p>
          <a:p>
            <a:r>
              <a:rPr lang="el-GR" sz="2200" dirty="0" smtClean="0"/>
              <a:t>Υγεία – φάρμακα</a:t>
            </a:r>
          </a:p>
          <a:p>
            <a:r>
              <a:rPr lang="el-GR" sz="2200" dirty="0" smtClean="0"/>
              <a:t>Τεχνολογίες πληροφορικής και επικοινωνιών</a:t>
            </a:r>
          </a:p>
          <a:p>
            <a:r>
              <a:rPr lang="el-GR" sz="2200" dirty="0" smtClean="0"/>
              <a:t>Ενέργεια</a:t>
            </a:r>
          </a:p>
          <a:p>
            <a:r>
              <a:rPr lang="el-GR" sz="2200" dirty="0" smtClean="0"/>
              <a:t>Περιβάλλον και βιώσιμη ανάπτυξη</a:t>
            </a:r>
          </a:p>
          <a:p>
            <a:r>
              <a:rPr lang="el-GR" sz="2200" dirty="0" smtClean="0"/>
              <a:t>Μεταφορές</a:t>
            </a:r>
          </a:p>
          <a:p>
            <a:r>
              <a:rPr lang="el-GR" sz="2200" dirty="0" smtClean="0"/>
              <a:t>Υλικά και κατασκευές</a:t>
            </a:r>
          </a:p>
          <a:p>
            <a:r>
              <a:rPr lang="el-GR" sz="2200" dirty="0" smtClean="0"/>
              <a:t>Τουρισμός – πολιτισμός – δημιουργικές βιομηχανίες</a:t>
            </a:r>
          </a:p>
          <a:p>
            <a:endParaRPr lang="el-GR" dirty="0" smtClean="0"/>
          </a:p>
        </p:txBody>
      </p:sp>
    </p:spTree>
    <p:extLst>
      <p:ext uri="{BB962C8B-B14F-4D97-AF65-F5344CB8AC3E}">
        <p14:creationId xmlns:p14="http://schemas.microsoft.com/office/powerpoint/2010/main" xmlns="" val="64090788"/>
      </p:ext>
    </p:extLst>
  </p:cSld>
  <p:clrMapOvr>
    <a:masterClrMapping/>
  </p:clrMapOvr>
  <p:transition spd="slow">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l-GR" sz="3200" b="1" dirty="0"/>
              <a:t>Βασικά στοιχεία της Εθνικής </a:t>
            </a:r>
            <a:r>
              <a:rPr lang="el-GR" sz="3200" b="1" dirty="0" smtClean="0"/>
              <a:t>ΣΕΚΕΕ (1)</a:t>
            </a:r>
            <a:r>
              <a:rPr lang="el-GR" sz="3200" b="1" dirty="0"/>
              <a:t/>
            </a:r>
            <a:br>
              <a:rPr lang="el-GR" sz="3200" b="1" dirty="0"/>
            </a:br>
            <a:endParaRPr lang="el-GR" sz="3200" dirty="0" smtClean="0"/>
          </a:p>
        </p:txBody>
      </p:sp>
      <p:sp>
        <p:nvSpPr>
          <p:cNvPr id="49155" name="Rectangle 3"/>
          <p:cNvSpPr>
            <a:spLocks noGrp="1" noChangeArrowheads="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marL="0" indent="0">
              <a:lnSpc>
                <a:spcPct val="80000"/>
              </a:lnSpc>
              <a:buNone/>
            </a:pPr>
            <a:r>
              <a:rPr lang="el-GR" sz="2400" b="1" dirty="0" smtClean="0"/>
              <a:t>Σκοπός </a:t>
            </a:r>
            <a:r>
              <a:rPr lang="el-GR" sz="2400" dirty="0" smtClean="0"/>
              <a:t>της Εθνικής ΣΕΚΕΕ είναι η εστιασμένη παραγωγική ανασυγκρότηση της χώρας με βασικό πυλώνα την έρευνα, την τεχνολογική ανάπτυξη και την καινοτομία για την άμβλυνση των περιφερειακών ανισοτήτων και τη δημιουργία βιώσιμης απασχόλησης με σεβασμό στον άνθρωπο και στην κοινωνία, στο περιβάλλον και στον πολιτισμό. Επίσης, η στρατηγική της έξυπνης εξειδίκευσης αναμένεται να συμβάλλει στη δημιουργία σταθερών σχέσεων εργασίας και γενικότερα στη διαμόρφωση των κατάλληλων συνθηκών για την αποτελεσματική αξιοποίηση του ανθρώπινου δυναμικού της χώρας. </a:t>
            </a:r>
          </a:p>
          <a:p>
            <a:pPr marL="0" indent="0">
              <a:lnSpc>
                <a:spcPct val="80000"/>
              </a:lnSpc>
              <a:buNone/>
            </a:pPr>
            <a:endParaRPr lang="el-GR" sz="1600" dirty="0" smtClean="0"/>
          </a:p>
        </p:txBody>
      </p:sp>
    </p:spTree>
    <p:extLst>
      <p:ext uri="{BB962C8B-B14F-4D97-AF65-F5344CB8AC3E}">
        <p14:creationId xmlns:p14="http://schemas.microsoft.com/office/powerpoint/2010/main" xmlns="" val="321702654"/>
      </p:ext>
    </p:extLst>
  </p:cSld>
  <p:clrMapOvr>
    <a:masterClrMapping/>
  </p:clrMapOvr>
  <p:transition spd="slow">
    <p:wipe dir="d"/>
  </p:transition>
  <p:timing>
    <p:tnLst>
      <p:par>
        <p:cTn id="1" dur="indefinite" restart="never" nodeType="tmRoot"/>
      </p:par>
    </p:tnLst>
  </p:timing>
</p:sld>
</file>

<file path=ppt/theme/theme1.xml><?xml version="1.0" encoding="utf-8"?>
<a:theme xmlns:a="http://schemas.openxmlformats.org/drawingml/2006/main" name="1_Trai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619</TotalTime>
  <Words>2218</Words>
  <Application>Microsoft Office PowerPoint</Application>
  <PresentationFormat>Προβολή στην οθόνη (4:3)</PresentationFormat>
  <Paragraphs>163</Paragraphs>
  <Slides>42</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42</vt:i4>
      </vt:variant>
    </vt:vector>
  </HeadingPairs>
  <TitlesOfParts>
    <vt:vector size="44" baseType="lpstr">
      <vt:lpstr>1_Training</vt:lpstr>
      <vt:lpstr>Έγγραφο</vt:lpstr>
      <vt:lpstr>2. ΣΧΕΔΙΑΣΜΟΣ ΚΑΙ ΥΛΟΠΟΙΗΣΗ ΤΩΝ ΣΤΡΑΤΗΓΙΚΩΝ ΕΞΥΠΝΗΣ ΕΞΕΙΔΙΚΕΥΣΗΣ στην ελλαδα</vt:lpstr>
      <vt:lpstr>Περιεχόμενα Διδακτικής Ενότητας</vt:lpstr>
      <vt:lpstr>Διαφάνεια 3</vt:lpstr>
      <vt:lpstr>Η εκπόνηση των ΣΕΚΕΕ στην Ελλάδα (1)</vt:lpstr>
      <vt:lpstr>Η εκπόνηση των ΣΕΚΕΕ στην Ελλάδα (2)</vt:lpstr>
      <vt:lpstr>Διαφάνεια 6</vt:lpstr>
      <vt:lpstr>Κλάδοι προτεραιότητας της Εθνικής ΣΕΚΕΕ (1) </vt:lpstr>
      <vt:lpstr>Κλάδοι προτεραιότητας της Εθνικής ΣΕΚΕΕ (2) </vt:lpstr>
      <vt:lpstr>Βασικά στοιχεία της Εθνικής ΣΕΚΕΕ (1) </vt:lpstr>
      <vt:lpstr>Βασικά στοιχεία της Εθνικής ΣΕΚΕΕ (2) </vt:lpstr>
      <vt:lpstr>Βασικά στοιχεία της Εθνικής ΣΕΚΕΕ (3) </vt:lpstr>
      <vt:lpstr>Διαφάνεια 12</vt:lpstr>
      <vt:lpstr>Χρηματοδότηση Εθνικής ΣΕΚΕΕ</vt:lpstr>
      <vt:lpstr>Διαφάνεια 14</vt:lpstr>
      <vt:lpstr>Κλάδοι προτεραιότητας περιφερειακών ΣΕΚΕΕ</vt:lpstr>
      <vt:lpstr>Χρηματοδότηση περιφερειακών ΣΕΚΕΕ</vt:lpstr>
      <vt:lpstr>Διαφάνεια 17</vt:lpstr>
      <vt:lpstr>Σύστημα Διακυβέρνησης της ΣΕΚΕΕ στην Ελλάδα</vt:lpstr>
      <vt:lpstr>Σύστημα Διακυβέρνησης της ΣΕΚΕΕ στην Ελλάδα</vt:lpstr>
      <vt:lpstr>Σύστημα διακυβέρνησης της ΣΕΚΚΕ στην Ελλάδα</vt:lpstr>
      <vt:lpstr>Σύστημα διακυβέρνησης της ΣΕΚΚΕ στην Ελλάδα</vt:lpstr>
      <vt:lpstr>Διαφάνεια 22</vt:lpstr>
      <vt:lpstr>Εθνικό επίπεδο - Πλατφόρμες Καινοτομίας</vt:lpstr>
      <vt:lpstr>Εθνικό επίπεδο - Πλατφόρμες Καινοτομίας</vt:lpstr>
      <vt:lpstr>Εθνικό επίπεδο - Πλατφόρμες Καινοτομίας</vt:lpstr>
      <vt:lpstr>Εθνικό επίπεδο - Πλατφόρμες Καινοτομίας</vt:lpstr>
      <vt:lpstr>Εθνικό επίπεδο - Πλατφόρμες Καινοτομίας</vt:lpstr>
      <vt:lpstr>Εθνικό επίπεδο - Πλατφόρμες Καινοτομίας</vt:lpstr>
      <vt:lpstr>Εθνικό επίπεδο - Πλατφόρμες Καινοτομίας</vt:lpstr>
      <vt:lpstr>Μια πιλοτική μεθοδολογία ΔΕΑ (1)</vt:lpstr>
      <vt:lpstr>Μια πιλοτική μεθοδολογία ΔΕΑ (2)</vt:lpstr>
      <vt:lpstr>Μια πιλοτική μεθοδολογία ΔΕΑ (3)</vt:lpstr>
      <vt:lpstr>Μια πιλοτική μεθοδολογία ΔΕΑ (4)</vt:lpstr>
      <vt:lpstr>Μια πιλοτική μεθοδολογία ΔΕΑ (5)</vt:lpstr>
      <vt:lpstr>Μια πιλοτική μεθοδολογία ΔΕΑ (6)</vt:lpstr>
      <vt:lpstr>Μια πιλοτική μεθοδολογία ΔΕΑ (7)</vt:lpstr>
      <vt:lpstr>Μια πιλοτική μεθοδολογία ΔΕΑ (8)</vt:lpstr>
      <vt:lpstr>Μια πιλοτική μεθοδολογία ΔΕΑ (9)</vt:lpstr>
      <vt:lpstr>Διαφάνεια 39</vt:lpstr>
      <vt:lpstr>Παρακολούθηση και Αξιολόγηση των Στρατηγικών Έξυπνης Εξειδίκευσης στην Ελλάδα (1)</vt:lpstr>
      <vt:lpstr>Παρακολούθηση και Αξιολόγηση των Στρατηγικών Έξυπνης Εξειδίκευσης στην Ελλάδα (2)</vt:lpstr>
      <vt:lpstr>Παρακολούθηση και Αξιολόγηση των Στρατηγικών Έξυπνης Εξειδίκευσης στην Ελλάδα (3)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Σαράντης Κουγιού</dc:creator>
  <cp:lastModifiedBy>ΜΓ</cp:lastModifiedBy>
  <cp:revision>66</cp:revision>
  <cp:lastPrinted>2020-06-02T08:39:51Z</cp:lastPrinted>
  <dcterms:created xsi:type="dcterms:W3CDTF">2019-09-17T07:37:25Z</dcterms:created>
  <dcterms:modified xsi:type="dcterms:W3CDTF">2021-06-12T15:53:02Z</dcterms:modified>
</cp:coreProperties>
</file>