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sldIdLst>
    <p:sldId id="256" r:id="rId2"/>
    <p:sldId id="269" r:id="rId3"/>
    <p:sldId id="298" r:id="rId4"/>
    <p:sldId id="300" r:id="rId5"/>
    <p:sldId id="301" r:id="rId6"/>
    <p:sldId id="299" r:id="rId7"/>
    <p:sldId id="302" r:id="rId8"/>
    <p:sldId id="303" r:id="rId9"/>
    <p:sldId id="305" r:id="rId10"/>
    <p:sldId id="304" r:id="rId11"/>
    <p:sldId id="295" r:id="rId12"/>
    <p:sldId id="286" r:id="rId13"/>
    <p:sldId id="289" r:id="rId14"/>
    <p:sldId id="290" r:id="rId15"/>
    <p:sldId id="291" r:id="rId16"/>
    <p:sldId id="292" r:id="rId17"/>
    <p:sldId id="293" r:id="rId18"/>
    <p:sldId id="294" r:id="rId19"/>
    <p:sldId id="297" r:id="rId20"/>
    <p:sldId id="296" r:id="rId21"/>
    <p:sldId id="287" r:id="rId22"/>
    <p:sldId id="270" r:id="rId23"/>
    <p:sldId id="271" r:id="rId24"/>
    <p:sldId id="272" r:id="rId25"/>
    <p:sldId id="273" r:id="rId26"/>
    <p:sldId id="274" r:id="rId27"/>
    <p:sldId id="275" r:id="rId28"/>
    <p:sldId id="276" r:id="rId29"/>
    <p:sldId id="277" r:id="rId30"/>
    <p:sldId id="278" r:id="rId31"/>
    <p:sldId id="279" r:id="rId32"/>
    <p:sldId id="280" r:id="rId33"/>
    <p:sldId id="281" r:id="rId34"/>
    <p:sldId id="282" r:id="rId35"/>
    <p:sldId id="284" r:id="rId36"/>
    <p:sldId id="283" r:id="rId37"/>
    <p:sldId id="285" r:id="rId3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22" autoAdjust="0"/>
    <p:restoredTop sz="94676" autoAdjust="0"/>
  </p:normalViewPr>
  <p:slideViewPr>
    <p:cSldViewPr>
      <p:cViewPr varScale="1">
        <p:scale>
          <a:sx n="87" d="100"/>
          <a:sy n="87" d="100"/>
        </p:scale>
        <p:origin x="-960"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C037DB-74DF-4775-B990-274E7EA0FF30}" type="datetimeFigureOut">
              <a:rPr lang="el-GR" smtClean="0"/>
              <a:t>27/06/2018</a:t>
            </a:fld>
            <a:endParaRPr lang="el-GR"/>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330ED7-26D5-48B5-8A2C-E9C78D59E669}" type="slidenum">
              <a:rPr lang="el-GR" smtClean="0"/>
              <a:t>‹#›</a:t>
            </a:fld>
            <a:endParaRPr lang="el-GR"/>
          </a:p>
        </p:txBody>
      </p:sp>
    </p:spTree>
    <p:extLst>
      <p:ext uri="{BB962C8B-B14F-4D97-AF65-F5344CB8AC3E}">
        <p14:creationId xmlns:p14="http://schemas.microsoft.com/office/powerpoint/2010/main" val="13788720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Tree>
    <p:extLst>
      <p:ext uri="{BB962C8B-B14F-4D97-AF65-F5344CB8AC3E}">
        <p14:creationId xmlns:p14="http://schemas.microsoft.com/office/powerpoint/2010/main" val="24260506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hasCustomPrompt="1"/>
          </p:nvPr>
        </p:nvSpPr>
        <p:spPr>
          <a:xfrm>
            <a:off x="683568" y="1988840"/>
            <a:ext cx="7772400" cy="1470025"/>
          </a:xfrm>
        </p:spPr>
        <p:txBody>
          <a:bodyPr/>
          <a:lstStyle>
            <a:lvl1pPr>
              <a:defRPr/>
            </a:lvl1pPr>
          </a:lstStyle>
          <a:p>
            <a:r>
              <a:rPr lang="el-GR" dirty="0" smtClean="0"/>
              <a:t>«Τίτλος μαθήματος»</a:t>
            </a:r>
            <a:endParaRPr lang="el-GR" dirty="0"/>
          </a:p>
        </p:txBody>
      </p:sp>
      <p:sp>
        <p:nvSpPr>
          <p:cNvPr id="3" name="2 - Υπότιτλος"/>
          <p:cNvSpPr>
            <a:spLocks noGrp="1"/>
          </p:cNvSpPr>
          <p:nvPr>
            <p:ph type="subTitle" idx="1" hasCustomPrompt="1"/>
          </p:nvPr>
        </p:nvSpPr>
        <p:spPr>
          <a:xfrm>
            <a:off x="1403648" y="3789040"/>
            <a:ext cx="6400800" cy="1536576"/>
          </a:xfrm>
        </p:spPr>
        <p:txBody>
          <a:bodyPr>
            <a:normAutofit/>
          </a:bodyPr>
          <a:lstStyle>
            <a:lvl1pPr marL="0" indent="0" algn="ctr">
              <a:buNone/>
              <a:defRPr sz="2000" b="1"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25η Εκπαιδευτική Σειρά, Κοινή ή Ειδική Φάση Σπουδών</a:t>
            </a:r>
            <a:br>
              <a:rPr lang="el-GR" dirty="0" smtClean="0"/>
            </a:br>
            <a:r>
              <a:rPr lang="el-GR" dirty="0" smtClean="0"/>
              <a:t>Υπεύθυνος Σπουδών &amp; έρευνας:</a:t>
            </a:r>
            <a:br>
              <a:rPr lang="el-GR" dirty="0" smtClean="0"/>
            </a:br>
            <a:r>
              <a:rPr lang="el-GR" dirty="0" smtClean="0"/>
              <a:t>Εισηγητής/ </a:t>
            </a:r>
            <a:r>
              <a:rPr lang="el-GR" dirty="0" err="1" smtClean="0"/>
              <a:t>τρια</a:t>
            </a:r>
            <a:r>
              <a:rPr lang="el-GR" dirty="0" smtClean="0"/>
              <a:t>:</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6" name="5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Διαφάνεια Τέλους">
    <p:spTree>
      <p:nvGrpSpPr>
        <p:cNvPr id="1" name=""/>
        <p:cNvGrpSpPr/>
        <p:nvPr/>
      </p:nvGrpSpPr>
      <p:grpSpPr>
        <a:xfrm>
          <a:off x="0" y="0"/>
          <a:ext cx="0" cy="0"/>
          <a:chOff x="0" y="0"/>
          <a:chExt cx="0" cy="0"/>
        </a:xfrm>
      </p:grpSpPr>
      <p:sp>
        <p:nvSpPr>
          <p:cNvPr id="2" name="1 - Τίτλος"/>
          <p:cNvSpPr>
            <a:spLocks noGrp="1"/>
          </p:cNvSpPr>
          <p:nvPr>
            <p:ph type="ctrTitle" hasCustomPrompt="1"/>
          </p:nvPr>
        </p:nvSpPr>
        <p:spPr>
          <a:xfrm>
            <a:off x="685800" y="2130425"/>
            <a:ext cx="7772400" cy="1470025"/>
          </a:xfrm>
        </p:spPr>
        <p:txBody>
          <a:bodyPr/>
          <a:lstStyle>
            <a:lvl1pPr>
              <a:defRPr baseline="0"/>
            </a:lvl1pPr>
          </a:lstStyle>
          <a:p>
            <a:r>
              <a:rPr lang="el-GR" dirty="0" smtClean="0"/>
              <a:t>Ευχαριστώ για την Προσοχή σας</a:t>
            </a:r>
            <a:endParaRPr lang="el-GR" dirty="0"/>
          </a:p>
        </p:txBody>
      </p:sp>
      <p:sp>
        <p:nvSpPr>
          <p:cNvPr id="3" name="2 - Υπότιτλος"/>
          <p:cNvSpPr>
            <a:spLocks noGrp="1"/>
          </p:cNvSpPr>
          <p:nvPr>
            <p:ph type="subTitle" idx="1" hasCustomPrompt="1"/>
          </p:nvPr>
        </p:nvSpPr>
        <p:spPr>
          <a:xfrm>
            <a:off x="1371600" y="3886200"/>
            <a:ext cx="6400800" cy="1752600"/>
          </a:xfrm>
        </p:spPr>
        <p:txBody>
          <a:bodyPr/>
          <a:lstStyle>
            <a:lvl1pPr marL="0" indent="0" algn="ctr">
              <a:buNone/>
              <a:defRPr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Ον/</a:t>
            </a:r>
            <a:r>
              <a:rPr lang="el-GR" dirty="0" err="1" smtClean="0"/>
              <a:t>μο</a:t>
            </a:r>
            <a:r>
              <a:rPr lang="el-GR" dirty="0" smtClean="0"/>
              <a:t> Εισηγητή /</a:t>
            </a:r>
            <a:r>
              <a:rPr lang="el-GR" dirty="0" err="1" smtClean="0"/>
              <a:t>τριας</a:t>
            </a:r>
            <a:r>
              <a:rPr lang="el-GR" dirty="0" smtClean="0"/>
              <a:t/>
            </a:r>
            <a:br>
              <a:rPr lang="el-GR" dirty="0" smtClean="0"/>
            </a:br>
            <a:r>
              <a:rPr lang="el-GR" dirty="0" smtClean="0"/>
              <a:t>Στοιχεία επικοινωνίας</a:t>
            </a:r>
            <a:endParaRPr lang="el-GR" dirty="0"/>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6" name="5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extLst>
      <p:ext uri="{BB962C8B-B14F-4D97-AF65-F5344CB8AC3E}">
        <p14:creationId xmlns:p14="http://schemas.microsoft.com/office/powerpoint/2010/main" val="3450533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722313" y="4406900"/>
            <a:ext cx="7772400" cy="1362075"/>
          </a:xfrm>
        </p:spPr>
        <p:txBody>
          <a:bodyPr anchor="t"/>
          <a:lstStyle>
            <a:lvl1pPr algn="l">
              <a:defRPr sz="4000" b="1" cap="all" baseline="0"/>
            </a:lvl1pPr>
          </a:lstStyle>
          <a:p>
            <a:r>
              <a:rPr lang="el-GR" dirty="0" err="1" smtClean="0"/>
              <a:t>Τιτλοσ</a:t>
            </a:r>
            <a:r>
              <a:rPr lang="el-GR" dirty="0" smtClean="0"/>
              <a:t> </a:t>
            </a:r>
            <a:r>
              <a:rPr lang="el-GR" dirty="0" err="1" smtClean="0"/>
              <a:t>ενοτητασ</a:t>
            </a:r>
            <a:endParaRPr lang="el-GR" dirty="0"/>
          </a:p>
        </p:txBody>
      </p:sp>
      <p:sp>
        <p:nvSpPr>
          <p:cNvPr id="3" name="2 - Θέση κειμένου"/>
          <p:cNvSpPr>
            <a:spLocks noGrp="1"/>
          </p:cNvSpPr>
          <p:nvPr>
            <p:ph type="body" idx="1" hasCustomPrompt="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Αν κι εφόσον υπάρχουν ενότητες</a:t>
            </a:r>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6" name="5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baseline="0"/>
            </a:lvl1pPr>
          </a:lstStyle>
          <a:p>
            <a:r>
              <a:rPr lang="el-GR" dirty="0" smtClean="0"/>
              <a:t>Τίτλος Διαφάνειας</a:t>
            </a:r>
            <a:endParaRPr lang="el-GR" dirty="0"/>
          </a:p>
        </p:txBody>
      </p:sp>
      <p:sp>
        <p:nvSpPr>
          <p:cNvPr id="3" name="2 - Θέση περιεχομένου"/>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3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6" name="5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a:lvl1pPr>
          </a:lstStyle>
          <a:p>
            <a:r>
              <a:rPr lang="el-GR" dirty="0" smtClean="0"/>
              <a:t>Τίτλος Διαφάνειας</a:t>
            </a:r>
            <a:endParaRPr lang="el-GR" dirty="0"/>
          </a:p>
        </p:txBody>
      </p:sp>
      <p:sp>
        <p:nvSpPr>
          <p:cNvPr id="3" name="2 - Θέση περιεχομένου"/>
          <p:cNvSpPr>
            <a:spLocks noGrp="1"/>
          </p:cNvSpPr>
          <p:nvPr>
            <p:ph sz="half" idx="1"/>
          </p:nvPr>
        </p:nvSpPr>
        <p:spPr>
          <a:xfrm>
            <a:off x="457200" y="1988840"/>
            <a:ext cx="4038600" cy="413732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3 - Θέση περιεχομένου"/>
          <p:cNvSpPr>
            <a:spLocks noGrp="1"/>
          </p:cNvSpPr>
          <p:nvPr>
            <p:ph sz="half" idx="2"/>
          </p:nvPr>
        </p:nvSpPr>
        <p:spPr>
          <a:xfrm>
            <a:off x="4648200" y="1988840"/>
            <a:ext cx="4038600" cy="413732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4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a:lvl1pPr>
          </a:lstStyle>
          <a:p>
            <a:r>
              <a:rPr lang="el-GR" dirty="0" smtClean="0"/>
              <a:t>Τίτλος Διαφάνειας</a:t>
            </a:r>
            <a:endParaRPr lang="el-GR" dirty="0"/>
          </a:p>
        </p:txBody>
      </p:sp>
      <p:sp>
        <p:nvSpPr>
          <p:cNvPr id="3" name="2 - Θέση κειμένου"/>
          <p:cNvSpPr>
            <a:spLocks noGrp="1"/>
          </p:cNvSpPr>
          <p:nvPr>
            <p:ph type="body" idx="1"/>
          </p:nvPr>
        </p:nvSpPr>
        <p:spPr>
          <a:xfrm>
            <a:off x="467544" y="198884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3 - Θέση περιεχομένου"/>
          <p:cNvSpPr>
            <a:spLocks noGrp="1"/>
          </p:cNvSpPr>
          <p:nvPr>
            <p:ph sz="half" idx="2"/>
          </p:nvPr>
        </p:nvSpPr>
        <p:spPr>
          <a:xfrm>
            <a:off x="457200" y="2636913"/>
            <a:ext cx="4040188" cy="34892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4 - Θέση κειμένου"/>
          <p:cNvSpPr>
            <a:spLocks noGrp="1"/>
          </p:cNvSpPr>
          <p:nvPr>
            <p:ph type="body" sz="quarter" idx="3"/>
          </p:nvPr>
        </p:nvSpPr>
        <p:spPr>
          <a:xfrm>
            <a:off x="4644008" y="198884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5 - Θέση περιεχομένου"/>
          <p:cNvSpPr>
            <a:spLocks noGrp="1"/>
          </p:cNvSpPr>
          <p:nvPr>
            <p:ph sz="quarter" idx="4"/>
          </p:nvPr>
        </p:nvSpPr>
        <p:spPr>
          <a:xfrm>
            <a:off x="4645025" y="2636911"/>
            <a:ext cx="4041775" cy="348925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7" name="6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9" name="8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baseline="0"/>
            </a:lvl1pPr>
          </a:lstStyle>
          <a:p>
            <a:r>
              <a:rPr lang="el-GR" dirty="0" smtClean="0"/>
              <a:t>Τίτλος Διαφάνειας</a:t>
            </a:r>
            <a:endParaRPr lang="el-GR" dirty="0"/>
          </a:p>
        </p:txBody>
      </p:sp>
      <p:sp>
        <p:nvSpPr>
          <p:cNvPr id="3" name="2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5" name="4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4" name="3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1916832"/>
            <a:ext cx="3008313" cy="802010"/>
          </a:xfrm>
        </p:spPr>
        <p:txBody>
          <a:bodyPr anchor="b"/>
          <a:lstStyle>
            <a:lvl1pPr algn="l">
              <a:defRPr sz="2000" b="1"/>
            </a:lvl1pPr>
          </a:lstStyle>
          <a:p>
            <a:r>
              <a:rPr lang="el-GR" smtClean="0"/>
              <a:t>Στυλ κύριου τίτλου</a:t>
            </a:r>
            <a:endParaRPr lang="el-GR" dirty="0"/>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2708920"/>
            <a:ext cx="3008313" cy="341724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7" name="6 - Θέση αριθμού διαφάνειας"/>
          <p:cNvSpPr>
            <a:spLocks noGrp="1"/>
          </p:cNvSpPr>
          <p:nvPr>
            <p:ph type="sldNum" sz="quarter" idx="12"/>
          </p:nvPr>
        </p:nvSpPr>
        <p:spPr/>
        <p:txBody>
          <a:bodyPr/>
          <a:lstStyle>
            <a:lvl1pPr algn="ctr">
              <a:defRPr/>
            </a:lvl1p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6380112" cy="566738"/>
          </a:xfrm>
        </p:spPr>
        <p:txBody>
          <a:bodyPr anchor="b"/>
          <a:lstStyle>
            <a:lvl1pPr algn="l">
              <a:defRPr sz="2000" b="1"/>
            </a:lvl1pPr>
          </a:lstStyle>
          <a:p>
            <a:r>
              <a:rPr lang="el-GR" smtClean="0"/>
              <a:t>Στυλ κύριου τίτλου</a:t>
            </a:r>
            <a:endParaRPr lang="el-GR" dirty="0"/>
          </a:p>
        </p:txBody>
      </p:sp>
      <p:sp>
        <p:nvSpPr>
          <p:cNvPr id="3" name="2 - Θέση εικόνας"/>
          <p:cNvSpPr>
            <a:spLocks noGrp="1"/>
          </p:cNvSpPr>
          <p:nvPr>
            <p:ph type="pic" idx="1"/>
          </p:nvPr>
        </p:nvSpPr>
        <p:spPr>
          <a:xfrm>
            <a:off x="1792288" y="1772816"/>
            <a:ext cx="6380112" cy="295475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l-GR"/>
          </a:p>
        </p:txBody>
      </p:sp>
      <p:sp>
        <p:nvSpPr>
          <p:cNvPr id="4" name="3 - Θέση κειμένου"/>
          <p:cNvSpPr>
            <a:spLocks noGrp="1"/>
          </p:cNvSpPr>
          <p:nvPr>
            <p:ph type="body" sz="half" idx="2"/>
          </p:nvPr>
        </p:nvSpPr>
        <p:spPr>
          <a:xfrm>
            <a:off x="1792288" y="5367338"/>
            <a:ext cx="6380112" cy="58194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4 - Θέση ημερομηνίας"/>
          <p:cNvSpPr>
            <a:spLocks noGrp="1"/>
          </p:cNvSpPr>
          <p:nvPr>
            <p:ph type="dt" sz="half" idx="10"/>
          </p:nvPr>
        </p:nvSpPr>
        <p:spPr/>
        <p:txBody>
          <a:bodyPr/>
          <a:lstStyle/>
          <a:p>
            <a:fld id="{F2853615-BFDE-46DE-814C-47EC6EF6D371}" type="datetimeFigureOut">
              <a:rPr lang="el-GR" smtClean="0"/>
              <a:t>27/06/2018</a:t>
            </a:fld>
            <a:endParaRPr lang="el-GR"/>
          </a:p>
        </p:txBody>
      </p:sp>
      <p:sp>
        <p:nvSpPr>
          <p:cNvPr id="7" name="6 - Θέση αριθμού διαφάνειας"/>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Εικόνα 7" descr="\\kerveros\PrPress\Logos\COMBO LOGO ESPA ΑΠΟ ΕΥΔ.jpg"/>
          <p:cNvPicPr>
            <a:picLocks noChangeAspect="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6516216" y="6056257"/>
            <a:ext cx="2183135" cy="648672"/>
          </a:xfrm>
          <a:prstGeom prst="rect">
            <a:avLst/>
          </a:prstGeom>
          <a:noFill/>
          <a:ln>
            <a:noFill/>
          </a:ln>
        </p:spPr>
      </p:pic>
      <p:sp>
        <p:nvSpPr>
          <p:cNvPr id="2" name="1 - Θέση τίτλου"/>
          <p:cNvSpPr>
            <a:spLocks noGrp="1"/>
          </p:cNvSpPr>
          <p:nvPr>
            <p:ph type="title"/>
          </p:nvPr>
        </p:nvSpPr>
        <p:spPr>
          <a:xfrm>
            <a:off x="2771799" y="274638"/>
            <a:ext cx="5915001" cy="1143000"/>
          </a:xfrm>
          <a:prstGeom prst="rect">
            <a:avLst/>
          </a:prstGeom>
        </p:spPr>
        <p:txBody>
          <a:bodyPr vert="horz" lIns="91440" tIns="45720" rIns="91440" bIns="45720" rtlCol="0" anchor="ctr">
            <a:normAutofit/>
          </a:bodyPr>
          <a:lstStyle/>
          <a:p>
            <a:r>
              <a:rPr lang="el-GR" dirty="0" smtClean="0"/>
              <a:t>Τίτλος Διαφάνειας</a:t>
            </a:r>
            <a:endParaRPr lang="el-GR" dirty="0"/>
          </a:p>
        </p:txBody>
      </p:sp>
      <p:sp>
        <p:nvSpPr>
          <p:cNvPr id="3" name="2 - Θέση κειμένου"/>
          <p:cNvSpPr>
            <a:spLocks noGrp="1"/>
          </p:cNvSpPr>
          <p:nvPr>
            <p:ph type="body" idx="1"/>
          </p:nvPr>
        </p:nvSpPr>
        <p:spPr>
          <a:xfrm>
            <a:off x="467542" y="1581834"/>
            <a:ext cx="8219257" cy="4367447"/>
          </a:xfrm>
          <a:prstGeom prst="rect">
            <a:avLst/>
          </a:prstGeom>
        </p:spPr>
        <p:txBody>
          <a:bodyPr vert="horz" lIns="91440" tIns="45720" rIns="91440" bIns="45720" rtlCol="0">
            <a:normAutofit/>
          </a:bodyPr>
          <a:lstStyle/>
          <a:p>
            <a:pPr lvl="0"/>
            <a:r>
              <a:rPr lang="el-GR" dirty="0" err="1" smtClean="0"/>
              <a:t>Kλικ</a:t>
            </a:r>
            <a:r>
              <a:rPr lang="el-GR" dirty="0" smtClean="0"/>
              <a:t> για επεξεργασία των στυλ του υποδείγματος</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3 - Θέση ημερομηνίας"/>
          <p:cNvSpPr>
            <a:spLocks noGrp="1"/>
          </p:cNvSpPr>
          <p:nvPr>
            <p:ph type="dt" sz="half" idx="2"/>
          </p:nvPr>
        </p:nvSpPr>
        <p:spPr>
          <a:xfrm>
            <a:off x="467543" y="6309320"/>
            <a:ext cx="1944218"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53615-BFDE-46DE-814C-47EC6EF6D371}" type="datetimeFigureOut">
              <a:rPr lang="el-GR" smtClean="0"/>
              <a:t>27/06/2018</a:t>
            </a:fld>
            <a:endParaRPr lang="el-GR"/>
          </a:p>
        </p:txBody>
      </p:sp>
      <p:sp>
        <p:nvSpPr>
          <p:cNvPr id="6" name="5 - Θέση αριθμού διαφάνειας"/>
          <p:cNvSpPr>
            <a:spLocks noGrp="1"/>
          </p:cNvSpPr>
          <p:nvPr>
            <p:ph type="sldNum" sz="quarter" idx="4"/>
          </p:nvPr>
        </p:nvSpPr>
        <p:spPr>
          <a:xfrm>
            <a:off x="3491880" y="630932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F53439-851E-44AD-84B1-B6BFC3D0C743}" type="slidenum">
              <a:rPr lang="el-GR" smtClean="0"/>
              <a:t>‹#›</a:t>
            </a:fld>
            <a:endParaRPr lang="el-GR"/>
          </a:p>
        </p:txBody>
      </p:sp>
      <p:pic>
        <p:nvPicPr>
          <p:cNvPr id="10" name="Εικόνα 9" descr="C:\Users\vrettakou\Desktop\TMHMA ΕΠΙΚΟΙΝΩΝΙΑΣ, ΔΙΕΘΝΩΝ Κ ΔΗΜΟΣΙΩΝ ΣΧΕΣΕΩΝ\ΠΡΟΤΥΠΑ ΕΝΤΥΠΑ\logo_ekdda_up_down (2).jp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479798" y="308050"/>
            <a:ext cx="2088232" cy="1104519"/>
          </a:xfrm>
          <a:prstGeom prst="rect">
            <a:avLst/>
          </a:prstGeom>
          <a:noFill/>
          <a:ln>
            <a:noFill/>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iming>
    <p:tnLst>
      <p:par>
        <p:cTn id="1" dur="indefinite" restart="never" nodeType="tmRoot"/>
      </p:par>
    </p:tnLst>
  </p:timing>
  <p:txStyles>
    <p:titleStyle>
      <a:lvl1pPr algn="ctr" defTabSz="914400" rtl="0" eaLnBrk="1" latinLnBrk="0" hangingPunct="1">
        <a:spcBef>
          <a:spcPct val="0"/>
        </a:spcBef>
        <a:buNone/>
        <a:defRPr sz="4400" kern="1200" baseline="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492896"/>
            <a:ext cx="7772400" cy="1728192"/>
          </a:xfrm>
        </p:spPr>
        <p:txBody>
          <a:bodyPr>
            <a:noAutofit/>
          </a:bodyPr>
          <a:lstStyle/>
          <a:p>
            <a:r>
              <a:rPr lang="el-GR" sz="3600" b="1" u="sng" dirty="0"/>
              <a:t>«ΣΥΣΤΗΜΑΤΑ ΠΛΗΡΟΦΟΡΙΚΗΣ ΟΡΓΑΝΙΣΜΩΝ ΚΟΙΝΩΝΙΚΗΣ ΠΟΛΙΤΙΚΗΣ»</a:t>
            </a:r>
            <a:endParaRPr lang="el-GR" sz="3600" dirty="0"/>
          </a:p>
        </p:txBody>
      </p:sp>
      <p:sp>
        <p:nvSpPr>
          <p:cNvPr id="3" name="Subtitle 2"/>
          <p:cNvSpPr>
            <a:spLocks noGrp="1"/>
          </p:cNvSpPr>
          <p:nvPr>
            <p:ph type="subTitle" idx="1"/>
          </p:nvPr>
        </p:nvSpPr>
        <p:spPr>
          <a:xfrm>
            <a:off x="1371600" y="4462264"/>
            <a:ext cx="6400800" cy="1198984"/>
          </a:xfrm>
        </p:spPr>
        <p:txBody>
          <a:bodyPr>
            <a:normAutofit/>
          </a:bodyPr>
          <a:lstStyle/>
          <a:p>
            <a:r>
              <a:rPr lang="el-GR" dirty="0" smtClean="0"/>
              <a:t>Ενότητα 7</a:t>
            </a:r>
          </a:p>
          <a:p>
            <a:r>
              <a:rPr lang="el-GR" dirty="0"/>
              <a:t>Επιχειρησιακά Σχέδια για Δράσεις Πληροφορικής</a:t>
            </a:r>
          </a:p>
        </p:txBody>
      </p:sp>
      <p:sp>
        <p:nvSpPr>
          <p:cNvPr id="7" name="Rectangle 6"/>
          <p:cNvSpPr/>
          <p:nvPr/>
        </p:nvSpPr>
        <p:spPr>
          <a:xfrm>
            <a:off x="1763688" y="1759807"/>
            <a:ext cx="6844847" cy="517065"/>
          </a:xfrm>
          <a:prstGeom prst="rect">
            <a:avLst/>
          </a:prstGeom>
        </p:spPr>
        <p:txBody>
          <a:bodyPr wrap="square">
            <a:spAutoFit/>
          </a:bodyPr>
          <a:lstStyle/>
          <a:p>
            <a:pPr>
              <a:lnSpc>
                <a:spcPct val="115000"/>
              </a:lnSpc>
              <a:spcAft>
                <a:spcPts val="1000"/>
              </a:spcAft>
            </a:pPr>
            <a:r>
              <a:rPr lang="el-GR" sz="2400" kern="100" dirty="0"/>
              <a:t>Ε</a:t>
            </a:r>
            <a:r>
              <a:rPr lang="el-GR" kern="100" dirty="0"/>
              <a:t>ΘΝΙΚΗ</a:t>
            </a:r>
            <a:r>
              <a:rPr lang="el-GR" sz="2400" kern="100" dirty="0"/>
              <a:t> Σ</a:t>
            </a:r>
            <a:r>
              <a:rPr lang="el-GR" kern="100" dirty="0"/>
              <a:t>ΧΟΛΗ</a:t>
            </a:r>
            <a:r>
              <a:rPr lang="el-GR" sz="2400" kern="100" dirty="0"/>
              <a:t> Δ</a:t>
            </a:r>
            <a:r>
              <a:rPr lang="el-GR" kern="100" dirty="0"/>
              <a:t>ΗΜΟΣΙΑΣ</a:t>
            </a:r>
            <a:r>
              <a:rPr lang="el-GR" sz="2400" kern="100" dirty="0"/>
              <a:t> Δ</a:t>
            </a:r>
            <a:r>
              <a:rPr lang="el-GR" kern="100" dirty="0"/>
              <a:t>ΙΟΙΚΗΣΗΣ</a:t>
            </a:r>
            <a:r>
              <a:rPr lang="el-GR" sz="2400" kern="100" dirty="0"/>
              <a:t> </a:t>
            </a:r>
            <a:r>
              <a:rPr lang="el-GR" kern="100" dirty="0"/>
              <a:t>&amp; </a:t>
            </a:r>
            <a:r>
              <a:rPr lang="el-GR" sz="2400" kern="100" dirty="0"/>
              <a:t>Α</a:t>
            </a:r>
            <a:r>
              <a:rPr lang="el-GR" kern="100" dirty="0"/>
              <a:t>ΥΤΟΔΙΟΙΚΗΣΗΣ</a:t>
            </a:r>
            <a:endParaRPr lang="el-GR" sz="2400" kern="100" dirty="0">
              <a:latin typeface="Calibri" panose="020F0502020204030204" pitchFamily="34"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1914132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1720" y="44624"/>
            <a:ext cx="6264697" cy="1426170"/>
          </a:xfrm>
        </p:spPr>
        <p:txBody>
          <a:bodyPr>
            <a:noAutofit/>
          </a:bodyPr>
          <a:lstStyle/>
          <a:p>
            <a:r>
              <a:rPr lang="el-GR" sz="3200" b="1" dirty="0"/>
              <a:t>Σχέδιο Δράσης (ΣΔ) για την </a:t>
            </a:r>
            <a:r>
              <a:rPr lang="el-GR" sz="3200" b="1" dirty="0" err="1"/>
              <a:t>Ηλεκτρονική</a:t>
            </a:r>
            <a:r>
              <a:rPr lang="el-GR" sz="3200" b="1" dirty="0"/>
              <a:t> </a:t>
            </a:r>
            <a:r>
              <a:rPr lang="el-GR" sz="3200" b="1" dirty="0" err="1"/>
              <a:t>Διακυβέρνηση</a:t>
            </a:r>
            <a:r>
              <a:rPr lang="el-GR" sz="3200" b="1" dirty="0"/>
              <a:t> </a:t>
            </a:r>
            <a:r>
              <a:rPr lang="el-GR" sz="3200" b="1" dirty="0" smtClean="0"/>
              <a:t/>
            </a:r>
            <a:br>
              <a:rPr lang="el-GR" sz="3200" b="1" dirty="0" smtClean="0"/>
            </a:br>
            <a:r>
              <a:rPr lang="el-GR" sz="3200" b="1" dirty="0" smtClean="0"/>
              <a:t>(</a:t>
            </a:r>
            <a:r>
              <a:rPr lang="el-GR" sz="3200" b="1" dirty="0" err="1"/>
              <a:t>eGov</a:t>
            </a:r>
            <a:r>
              <a:rPr lang="el-GR" sz="3200" b="1" dirty="0"/>
              <a:t> </a:t>
            </a:r>
            <a:r>
              <a:rPr lang="el-GR" sz="3200" b="1" dirty="0" err="1"/>
              <a:t>Action</a:t>
            </a:r>
            <a:r>
              <a:rPr lang="el-GR" sz="3200" b="1" dirty="0"/>
              <a:t> </a:t>
            </a:r>
            <a:r>
              <a:rPr lang="el-GR" sz="3200" b="1" dirty="0" err="1"/>
              <a:t>Plan</a:t>
            </a:r>
            <a:r>
              <a:rPr lang="el-GR" sz="3200" b="1" dirty="0"/>
              <a:t>)</a:t>
            </a:r>
          </a:p>
        </p:txBody>
      </p:sp>
      <p:sp>
        <p:nvSpPr>
          <p:cNvPr id="3" name="Content Placeholder 2"/>
          <p:cNvSpPr>
            <a:spLocks noGrp="1"/>
          </p:cNvSpPr>
          <p:nvPr>
            <p:ph idx="1"/>
          </p:nvPr>
        </p:nvSpPr>
        <p:spPr>
          <a:xfrm>
            <a:off x="323528" y="1725849"/>
            <a:ext cx="8568954" cy="4367447"/>
          </a:xfrm>
        </p:spPr>
        <p:txBody>
          <a:bodyPr>
            <a:normAutofit fontScale="85000" lnSpcReduction="20000"/>
          </a:bodyPr>
          <a:lstStyle/>
          <a:p>
            <a:pPr marL="0" indent="0">
              <a:lnSpc>
                <a:spcPct val="120000"/>
              </a:lnSpc>
              <a:spcBef>
                <a:spcPts val="0"/>
              </a:spcBef>
              <a:buNone/>
            </a:pPr>
            <a:r>
              <a:rPr lang="el-GR" dirty="0" smtClean="0"/>
              <a:t>Στο </a:t>
            </a:r>
            <a:r>
              <a:rPr lang="el-GR" dirty="0"/>
              <a:t>κείμενο του σχεδίου δράσης παρατίθενται Έργα τα οποία κατεγράφησαν κατά την περίοδο 2014-2015 και προβλέπεται η οριστικοποίηση και </a:t>
            </a:r>
            <a:r>
              <a:rPr lang="el-GR" dirty="0" err="1"/>
              <a:t>επικαιροποίηση</a:t>
            </a:r>
            <a:r>
              <a:rPr lang="el-GR" dirty="0"/>
              <a:t> των έργων </a:t>
            </a:r>
            <a:r>
              <a:rPr lang="el-GR" dirty="0" err="1"/>
              <a:t>Έργων</a:t>
            </a:r>
            <a:r>
              <a:rPr lang="el-GR" dirty="0"/>
              <a:t> αυτών καθώς και των αναφερομένων δράσεων με τη συνεργασία του Υπουργείου Εσωτερικών και Διοικητικής Ανασυγκρότησης με τα υπόλοιπα Υπουργεία και  Φορείς,  λαμβάνοντας υπόψη ενδεχόμενους ανασχεδιασμούς, αναθεωρήσεις ή προτάσεις κατά την κατάρτιση των χρηματοδοτικών προγραμμάτων της νέας περιόδου 2014-2010</a:t>
            </a:r>
            <a:r>
              <a:rPr lang="el-GR" dirty="0" smtClean="0"/>
              <a:t>.</a:t>
            </a:r>
            <a:endParaRPr lang="el-GR" dirty="0"/>
          </a:p>
        </p:txBody>
      </p:sp>
    </p:spTree>
    <p:extLst>
      <p:ext uri="{BB962C8B-B14F-4D97-AF65-F5344CB8AC3E}">
        <p14:creationId xmlns:p14="http://schemas.microsoft.com/office/powerpoint/2010/main" val="34592775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9712" y="188640"/>
            <a:ext cx="4762872" cy="1143000"/>
          </a:xfrm>
        </p:spPr>
        <p:txBody>
          <a:bodyPr>
            <a:normAutofit/>
          </a:bodyPr>
          <a:lstStyle/>
          <a:p>
            <a:r>
              <a:rPr lang="el-GR" sz="4000" b="1" dirty="0" smtClean="0"/>
              <a:t>Το Όραμα</a:t>
            </a:r>
            <a:endParaRPr lang="el-GR" sz="4000" b="1" dirty="0"/>
          </a:p>
        </p:txBody>
      </p:sp>
      <p:sp>
        <p:nvSpPr>
          <p:cNvPr id="3" name="Content Placeholder 2"/>
          <p:cNvSpPr>
            <a:spLocks noGrp="1"/>
          </p:cNvSpPr>
          <p:nvPr>
            <p:ph idx="1"/>
          </p:nvPr>
        </p:nvSpPr>
        <p:spPr>
          <a:xfrm>
            <a:off x="323528" y="1581834"/>
            <a:ext cx="8568954" cy="4439454"/>
          </a:xfrm>
        </p:spPr>
        <p:txBody>
          <a:bodyPr>
            <a:normAutofit fontScale="92500"/>
          </a:bodyPr>
          <a:lstStyle/>
          <a:p>
            <a:pPr marL="0" indent="0">
              <a:spcBef>
                <a:spcPts val="0"/>
              </a:spcBef>
              <a:buNone/>
            </a:pPr>
            <a:r>
              <a:rPr lang="el-GR" dirty="0"/>
              <a:t>Το όραμα της κυβέρνησης είναι, </a:t>
            </a:r>
            <a:r>
              <a:rPr lang="el-GR" b="1" dirty="0"/>
              <a:t>οι ΤΠΕ να αποτελέσουν το μοχλό για την επανεκκίνηση και ανάπτυξη της οικονομίας και για την ενίσχυση της απασχόλησης, ιδιαίτερα σε τομείς υψηλής εξειδίκευσης, τον καταλύτη για αποτελεσματικότερη και αποδοτικότερη Δημόσια Διοίκηση καθώς επίσης και το εργαλείο και μέσο για τη βελτίωση της ποιότητας ζωής των πολιτών και την ενίσχυση της </a:t>
            </a:r>
            <a:r>
              <a:rPr lang="el-GR" b="1" dirty="0">
                <a:solidFill>
                  <a:srgbClr val="FF0000"/>
                </a:solidFill>
              </a:rPr>
              <a:t>κοινωνικής συνοχής</a:t>
            </a:r>
            <a:r>
              <a:rPr lang="el-GR" b="1" dirty="0"/>
              <a:t>. </a:t>
            </a:r>
            <a:endParaRPr lang="el-GR" dirty="0"/>
          </a:p>
        </p:txBody>
      </p:sp>
    </p:spTree>
    <p:extLst>
      <p:ext uri="{BB962C8B-B14F-4D97-AF65-F5344CB8AC3E}">
        <p14:creationId xmlns:p14="http://schemas.microsoft.com/office/powerpoint/2010/main" val="12073366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3768" y="197768"/>
            <a:ext cx="6372201" cy="1143000"/>
          </a:xfrm>
        </p:spPr>
        <p:txBody>
          <a:bodyPr>
            <a:normAutofit fontScale="90000"/>
          </a:bodyPr>
          <a:lstStyle/>
          <a:p>
            <a:r>
              <a:rPr lang="el-GR" b="1" dirty="0" smtClean="0"/>
              <a:t>Εθνική Ψηφιακή Στρατηγική</a:t>
            </a:r>
            <a:endParaRPr lang="el-GR" b="1" dirty="0"/>
          </a:p>
        </p:txBody>
      </p:sp>
      <p:sp>
        <p:nvSpPr>
          <p:cNvPr id="3" name="Content Placeholder 2"/>
          <p:cNvSpPr>
            <a:spLocks noGrp="1"/>
          </p:cNvSpPr>
          <p:nvPr>
            <p:ph idx="1"/>
          </p:nvPr>
        </p:nvSpPr>
        <p:spPr>
          <a:xfrm>
            <a:off x="251520" y="1581834"/>
            <a:ext cx="8676458" cy="4367447"/>
          </a:xfrm>
        </p:spPr>
        <p:txBody>
          <a:bodyPr>
            <a:normAutofit/>
          </a:bodyPr>
          <a:lstStyle/>
          <a:p>
            <a:pPr marL="0" indent="0">
              <a:spcBef>
                <a:spcPts val="0"/>
              </a:spcBef>
              <a:buNone/>
            </a:pPr>
            <a:r>
              <a:rPr lang="el-GR" dirty="0" smtClean="0"/>
              <a:t>Ανάπτυξη </a:t>
            </a:r>
            <a:r>
              <a:rPr lang="el-GR" dirty="0"/>
              <a:t>εθνικών υποδομών συνδεσιμότητας νέας </a:t>
            </a:r>
            <a:r>
              <a:rPr lang="el-GR" dirty="0" smtClean="0"/>
              <a:t>γενιάς</a:t>
            </a:r>
          </a:p>
          <a:p>
            <a:pPr>
              <a:spcBef>
                <a:spcPts val="0"/>
              </a:spcBef>
              <a:buFont typeface="Wingdings" panose="05000000000000000000" pitchFamily="2" charset="2"/>
              <a:buChar char="ü"/>
            </a:pPr>
            <a:r>
              <a:rPr lang="el-GR" dirty="0"/>
              <a:t>Προτεραιότητα 1.1: Διαμόρφωση ευνοϊκού περιβάλλοντος για ιδιωτικές επενδύσεις NGA </a:t>
            </a:r>
            <a:r>
              <a:rPr lang="el-GR" dirty="0" smtClean="0"/>
              <a:t>Προτεραιότητα </a:t>
            </a:r>
            <a:r>
              <a:rPr lang="el-GR" dirty="0"/>
              <a:t>1.2: Έμπρακτη δημόσια υποστήριξη της επέκτασης των υποδομών </a:t>
            </a:r>
            <a:r>
              <a:rPr lang="el-GR" dirty="0" smtClean="0"/>
              <a:t>NGA</a:t>
            </a:r>
            <a:endParaRPr lang="el-GR" dirty="0"/>
          </a:p>
        </p:txBody>
      </p:sp>
    </p:spTree>
    <p:extLst>
      <p:ext uri="{BB962C8B-B14F-4D97-AF65-F5344CB8AC3E}">
        <p14:creationId xmlns:p14="http://schemas.microsoft.com/office/powerpoint/2010/main" val="40966051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3768" y="116632"/>
            <a:ext cx="6372201" cy="1143000"/>
          </a:xfrm>
        </p:spPr>
        <p:txBody>
          <a:bodyPr>
            <a:normAutofit fontScale="90000"/>
          </a:bodyPr>
          <a:lstStyle/>
          <a:p>
            <a:r>
              <a:rPr lang="el-GR" b="1" dirty="0" smtClean="0"/>
              <a:t>Εθνική Ψηφιακή Στρατηγική</a:t>
            </a:r>
            <a:endParaRPr lang="el-GR" b="1" dirty="0"/>
          </a:p>
        </p:txBody>
      </p:sp>
      <p:sp>
        <p:nvSpPr>
          <p:cNvPr id="3" name="Content Placeholder 2"/>
          <p:cNvSpPr>
            <a:spLocks noGrp="1"/>
          </p:cNvSpPr>
          <p:nvPr>
            <p:ph idx="1"/>
          </p:nvPr>
        </p:nvSpPr>
        <p:spPr>
          <a:xfrm>
            <a:off x="107504" y="1581834"/>
            <a:ext cx="8964488" cy="4511462"/>
          </a:xfrm>
        </p:spPr>
        <p:txBody>
          <a:bodyPr>
            <a:normAutofit fontScale="85000" lnSpcReduction="20000"/>
          </a:bodyPr>
          <a:lstStyle/>
          <a:p>
            <a:pPr>
              <a:lnSpc>
                <a:spcPct val="120000"/>
              </a:lnSpc>
              <a:spcBef>
                <a:spcPts val="0"/>
              </a:spcBef>
              <a:buFont typeface="Wingdings" panose="05000000000000000000" pitchFamily="2" charset="2"/>
              <a:buChar char="ü"/>
            </a:pPr>
            <a:r>
              <a:rPr lang="el-GR" dirty="0" smtClean="0"/>
              <a:t>Επιτάχυνση </a:t>
            </a:r>
            <a:r>
              <a:rPr lang="el-GR" dirty="0"/>
              <a:t>της </a:t>
            </a:r>
            <a:r>
              <a:rPr lang="el-GR" dirty="0" err="1"/>
              <a:t>ψηφιοποίησης</a:t>
            </a:r>
            <a:r>
              <a:rPr lang="el-GR" dirty="0"/>
              <a:t> της οικονομίας </a:t>
            </a:r>
            <a:r>
              <a:rPr lang="el-GR" dirty="0" smtClean="0"/>
              <a:t>Προτεραιότητα </a:t>
            </a:r>
            <a:r>
              <a:rPr lang="el-GR" dirty="0"/>
              <a:t>2.1: Προώθηση της </a:t>
            </a:r>
            <a:r>
              <a:rPr lang="el-GR" dirty="0" err="1"/>
              <a:t>ψηφιοποίησης</a:t>
            </a:r>
            <a:r>
              <a:rPr lang="el-GR" dirty="0"/>
              <a:t> της λειτουργίας των ΜΜΕ </a:t>
            </a:r>
            <a:endParaRPr lang="el-GR" dirty="0" smtClean="0"/>
          </a:p>
          <a:p>
            <a:pPr>
              <a:lnSpc>
                <a:spcPct val="120000"/>
              </a:lnSpc>
              <a:spcBef>
                <a:spcPts val="0"/>
              </a:spcBef>
              <a:buFont typeface="Wingdings" panose="05000000000000000000" pitchFamily="2" charset="2"/>
              <a:buChar char="ü"/>
            </a:pPr>
            <a:r>
              <a:rPr lang="el-GR" dirty="0" smtClean="0"/>
              <a:t>Προτεραιότητα </a:t>
            </a:r>
            <a:r>
              <a:rPr lang="el-GR" dirty="0"/>
              <a:t>2.2: Ενίσχυση της εξωστρέφειας και του ηλεκτρονικού εμπορίου </a:t>
            </a:r>
            <a:endParaRPr lang="el-GR" dirty="0" smtClean="0"/>
          </a:p>
          <a:p>
            <a:pPr>
              <a:lnSpc>
                <a:spcPct val="120000"/>
              </a:lnSpc>
              <a:spcBef>
                <a:spcPts val="0"/>
              </a:spcBef>
              <a:buFont typeface="Wingdings" panose="05000000000000000000" pitchFamily="2" charset="2"/>
              <a:buChar char="ü"/>
            </a:pPr>
            <a:r>
              <a:rPr lang="el-GR" dirty="0" smtClean="0"/>
              <a:t>Προτεραιότητα </a:t>
            </a:r>
            <a:r>
              <a:rPr lang="el-GR" dirty="0"/>
              <a:t>2.3: Συνεργασία για τη συμμετοχή στην 4η Βιομηχανική Επανάσταση </a:t>
            </a:r>
            <a:endParaRPr lang="el-GR" dirty="0" smtClean="0"/>
          </a:p>
          <a:p>
            <a:pPr>
              <a:lnSpc>
                <a:spcPct val="120000"/>
              </a:lnSpc>
              <a:spcBef>
                <a:spcPts val="0"/>
              </a:spcBef>
              <a:buFont typeface="Wingdings" panose="05000000000000000000" pitchFamily="2" charset="2"/>
              <a:buChar char="ü"/>
            </a:pPr>
            <a:r>
              <a:rPr lang="el-GR" dirty="0" smtClean="0"/>
              <a:t>Προτεραιότητα </a:t>
            </a:r>
            <a:r>
              <a:rPr lang="el-GR" dirty="0"/>
              <a:t>2.4: Συντονισμός της εθνικής πολιτικής για την Ενιαία Ψηφιακή Αγορά </a:t>
            </a:r>
            <a:endParaRPr lang="el-GR" dirty="0" smtClean="0"/>
          </a:p>
          <a:p>
            <a:pPr>
              <a:lnSpc>
                <a:spcPct val="120000"/>
              </a:lnSpc>
              <a:spcBef>
                <a:spcPts val="0"/>
              </a:spcBef>
              <a:buFont typeface="Wingdings" panose="05000000000000000000" pitchFamily="2" charset="2"/>
              <a:buChar char="ü"/>
            </a:pPr>
            <a:r>
              <a:rPr lang="el-GR" dirty="0" smtClean="0"/>
              <a:t>Προτεραιότητα </a:t>
            </a:r>
            <a:r>
              <a:rPr lang="el-GR" dirty="0"/>
              <a:t>2.5: Δράσεις «</a:t>
            </a:r>
            <a:r>
              <a:rPr lang="el-GR" dirty="0" err="1"/>
              <a:t>lighthouse</a:t>
            </a:r>
            <a:r>
              <a:rPr lang="el-GR" dirty="0" smtClean="0"/>
              <a:t>»</a:t>
            </a:r>
            <a:endParaRPr lang="el-GR" dirty="0"/>
          </a:p>
        </p:txBody>
      </p:sp>
    </p:spTree>
    <p:extLst>
      <p:ext uri="{BB962C8B-B14F-4D97-AF65-F5344CB8AC3E}">
        <p14:creationId xmlns:p14="http://schemas.microsoft.com/office/powerpoint/2010/main" val="11329913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3768" y="197768"/>
            <a:ext cx="6372200" cy="1143000"/>
          </a:xfrm>
        </p:spPr>
        <p:txBody>
          <a:bodyPr>
            <a:normAutofit fontScale="90000"/>
          </a:bodyPr>
          <a:lstStyle/>
          <a:p>
            <a:r>
              <a:rPr lang="el-GR" b="1" dirty="0" smtClean="0"/>
              <a:t>Εθνική Ψηφιακή Στρατηγική</a:t>
            </a:r>
            <a:endParaRPr lang="el-GR" b="1" dirty="0"/>
          </a:p>
        </p:txBody>
      </p:sp>
      <p:sp>
        <p:nvSpPr>
          <p:cNvPr id="3" name="Content Placeholder 2"/>
          <p:cNvSpPr>
            <a:spLocks noGrp="1"/>
          </p:cNvSpPr>
          <p:nvPr>
            <p:ph idx="1"/>
          </p:nvPr>
        </p:nvSpPr>
        <p:spPr>
          <a:xfrm>
            <a:off x="251520" y="1725849"/>
            <a:ext cx="8676458" cy="4367447"/>
          </a:xfrm>
        </p:spPr>
        <p:txBody>
          <a:bodyPr>
            <a:normAutofit fontScale="70000" lnSpcReduction="20000"/>
          </a:bodyPr>
          <a:lstStyle/>
          <a:p>
            <a:pPr marL="0" indent="0">
              <a:lnSpc>
                <a:spcPct val="120000"/>
              </a:lnSpc>
              <a:spcBef>
                <a:spcPts val="0"/>
              </a:spcBef>
              <a:buNone/>
            </a:pPr>
            <a:r>
              <a:rPr lang="el-GR" dirty="0" smtClean="0"/>
              <a:t>Ώθηση </a:t>
            </a:r>
            <a:r>
              <a:rPr lang="el-GR" dirty="0"/>
              <a:t>του κλάδου ΤΠΕ για την ανάπτυξη της ψηφιακής οικονομίας και της απασχόλησης </a:t>
            </a:r>
            <a:endParaRPr lang="el-GR" dirty="0" smtClean="0"/>
          </a:p>
          <a:p>
            <a:pPr>
              <a:lnSpc>
                <a:spcPct val="120000"/>
              </a:lnSpc>
              <a:spcBef>
                <a:spcPts val="0"/>
              </a:spcBef>
              <a:buFont typeface="Wingdings" panose="05000000000000000000" pitchFamily="2" charset="2"/>
              <a:buChar char="ü"/>
            </a:pPr>
            <a:r>
              <a:rPr lang="el-GR" dirty="0" smtClean="0"/>
              <a:t>Προτεραιότητα </a:t>
            </a:r>
            <a:r>
              <a:rPr lang="el-GR" dirty="0"/>
              <a:t>3.1: Εστίαση στην επιχειρηματική αξιοποίηση της καινοτομίας σε ΤΠΕ </a:t>
            </a:r>
            <a:endParaRPr lang="el-GR" dirty="0" smtClean="0"/>
          </a:p>
          <a:p>
            <a:pPr>
              <a:lnSpc>
                <a:spcPct val="120000"/>
              </a:lnSpc>
              <a:spcBef>
                <a:spcPts val="0"/>
              </a:spcBef>
              <a:buFont typeface="Wingdings" panose="05000000000000000000" pitchFamily="2" charset="2"/>
              <a:buChar char="ü"/>
            </a:pPr>
            <a:r>
              <a:rPr lang="el-GR" dirty="0" smtClean="0"/>
              <a:t>Προτεραιότητα </a:t>
            </a:r>
            <a:r>
              <a:rPr lang="el-GR" dirty="0"/>
              <a:t>3.2: Αξιοποίηση της καινοτομίας ΤΠΕ στους τομείς προτεραιότητας της </a:t>
            </a:r>
            <a:r>
              <a:rPr lang="el-GR" dirty="0" smtClean="0"/>
              <a:t>οικονομίας</a:t>
            </a:r>
          </a:p>
          <a:p>
            <a:pPr>
              <a:lnSpc>
                <a:spcPct val="120000"/>
              </a:lnSpc>
              <a:spcBef>
                <a:spcPts val="0"/>
              </a:spcBef>
              <a:buFont typeface="Wingdings" panose="05000000000000000000" pitchFamily="2" charset="2"/>
              <a:buChar char="ü"/>
            </a:pPr>
            <a:r>
              <a:rPr lang="el-GR" dirty="0" smtClean="0"/>
              <a:t>Προτεραιότητα </a:t>
            </a:r>
            <a:r>
              <a:rPr lang="el-GR" dirty="0"/>
              <a:t>3.3: Δημιουργία ευνοϊκού περιβάλλοντος για νεοφυείς επιχειρήσεις ΤΠΕ </a:t>
            </a:r>
            <a:endParaRPr lang="el-GR" dirty="0" smtClean="0"/>
          </a:p>
          <a:p>
            <a:pPr>
              <a:lnSpc>
                <a:spcPct val="120000"/>
              </a:lnSpc>
              <a:spcBef>
                <a:spcPts val="0"/>
              </a:spcBef>
              <a:buFont typeface="Wingdings" panose="05000000000000000000" pitchFamily="2" charset="2"/>
              <a:buChar char="ü"/>
            </a:pPr>
            <a:r>
              <a:rPr lang="el-GR" dirty="0" smtClean="0"/>
              <a:t>Προτεραιότητα </a:t>
            </a:r>
            <a:r>
              <a:rPr lang="el-GR" dirty="0"/>
              <a:t>3.4: Υποστήριξη εξωστρέφειας θεματικών συνδέσμων &amp; </a:t>
            </a:r>
            <a:r>
              <a:rPr lang="el-GR" dirty="0" err="1"/>
              <a:t>clusters</a:t>
            </a:r>
            <a:r>
              <a:rPr lang="el-GR" dirty="0"/>
              <a:t> </a:t>
            </a:r>
            <a:endParaRPr lang="el-GR" dirty="0" smtClean="0"/>
          </a:p>
          <a:p>
            <a:pPr>
              <a:lnSpc>
                <a:spcPct val="120000"/>
              </a:lnSpc>
              <a:spcBef>
                <a:spcPts val="0"/>
              </a:spcBef>
              <a:buFont typeface="Wingdings" panose="05000000000000000000" pitchFamily="2" charset="2"/>
              <a:buChar char="ü"/>
            </a:pPr>
            <a:r>
              <a:rPr lang="el-GR" dirty="0" smtClean="0"/>
              <a:t>Προτεραιότητα </a:t>
            </a:r>
            <a:r>
              <a:rPr lang="el-GR" dirty="0"/>
              <a:t>3.5: Αξιοποίηση της διανοητικής ιδιοκτησίας - Συμμετοχή σε διαδικασίες </a:t>
            </a:r>
            <a:r>
              <a:rPr lang="el-GR" dirty="0" smtClean="0"/>
              <a:t>προτυποποίησης</a:t>
            </a:r>
            <a:endParaRPr lang="el-GR" dirty="0"/>
          </a:p>
        </p:txBody>
      </p:sp>
    </p:spTree>
    <p:extLst>
      <p:ext uri="{BB962C8B-B14F-4D97-AF65-F5344CB8AC3E}">
        <p14:creationId xmlns:p14="http://schemas.microsoft.com/office/powerpoint/2010/main" val="6494854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9752" y="116632"/>
            <a:ext cx="6444208" cy="1143000"/>
          </a:xfrm>
        </p:spPr>
        <p:txBody>
          <a:bodyPr>
            <a:normAutofit fontScale="90000"/>
          </a:bodyPr>
          <a:lstStyle/>
          <a:p>
            <a:r>
              <a:rPr lang="el-GR" b="1" dirty="0" smtClean="0"/>
              <a:t>Εθνική Ψηφιακή Στρατηγική</a:t>
            </a:r>
            <a:endParaRPr lang="el-GR" b="1" dirty="0"/>
          </a:p>
        </p:txBody>
      </p:sp>
      <p:sp>
        <p:nvSpPr>
          <p:cNvPr id="3" name="Content Placeholder 2"/>
          <p:cNvSpPr>
            <a:spLocks noGrp="1"/>
          </p:cNvSpPr>
          <p:nvPr>
            <p:ph idx="1"/>
          </p:nvPr>
        </p:nvSpPr>
        <p:spPr>
          <a:xfrm>
            <a:off x="107504" y="1725849"/>
            <a:ext cx="8928992" cy="4367447"/>
          </a:xfrm>
        </p:spPr>
        <p:txBody>
          <a:bodyPr>
            <a:normAutofit/>
          </a:bodyPr>
          <a:lstStyle/>
          <a:p>
            <a:pPr marL="0" indent="0">
              <a:spcBef>
                <a:spcPts val="0"/>
              </a:spcBef>
              <a:buNone/>
            </a:pPr>
            <a:r>
              <a:rPr lang="el-GR" b="1" dirty="0" smtClean="0"/>
              <a:t>Ενδυνάμωση </a:t>
            </a:r>
            <a:r>
              <a:rPr lang="el-GR" b="1" dirty="0"/>
              <a:t>του ανθρώπινου δυναμικού με ψηφιακές δεξιότητες </a:t>
            </a:r>
            <a:endParaRPr lang="el-GR" b="1" dirty="0" smtClean="0"/>
          </a:p>
          <a:p>
            <a:pPr>
              <a:spcBef>
                <a:spcPts val="0"/>
              </a:spcBef>
              <a:buFont typeface="Wingdings" panose="05000000000000000000" pitchFamily="2" charset="2"/>
              <a:buChar char="ü"/>
            </a:pPr>
            <a:r>
              <a:rPr lang="el-GR" dirty="0" smtClean="0"/>
              <a:t>Προτεραιότητα </a:t>
            </a:r>
            <a:r>
              <a:rPr lang="el-GR" dirty="0"/>
              <a:t>4.1: Υποστήριξη της έρευνας και </a:t>
            </a:r>
            <a:r>
              <a:rPr lang="el-GR" dirty="0" smtClean="0"/>
              <a:t>ανάπτυξης</a:t>
            </a:r>
            <a:endParaRPr lang="el-GR" dirty="0"/>
          </a:p>
          <a:p>
            <a:pPr>
              <a:spcBef>
                <a:spcPts val="0"/>
              </a:spcBef>
              <a:buFont typeface="Wingdings" panose="05000000000000000000" pitchFamily="2" charset="2"/>
              <a:buChar char="ü"/>
            </a:pPr>
            <a:r>
              <a:rPr lang="el-GR" dirty="0" smtClean="0"/>
              <a:t>Προτεραιότητα </a:t>
            </a:r>
            <a:r>
              <a:rPr lang="el-GR" dirty="0"/>
              <a:t>4.2: Ενίσχυση ψηφιακών δεξιοτήτων στα </a:t>
            </a:r>
            <a:r>
              <a:rPr lang="el-GR" dirty="0" smtClean="0"/>
              <a:t>σχολεία</a:t>
            </a:r>
            <a:endParaRPr lang="el-GR" dirty="0"/>
          </a:p>
          <a:p>
            <a:pPr>
              <a:spcBef>
                <a:spcPts val="0"/>
              </a:spcBef>
              <a:buFont typeface="Wingdings" panose="05000000000000000000" pitchFamily="2" charset="2"/>
              <a:buChar char="ü"/>
            </a:pPr>
            <a:r>
              <a:rPr lang="el-GR" dirty="0"/>
              <a:t>Προτεραιότητα 4.3: Έμφαση στη δια βίου </a:t>
            </a:r>
            <a:r>
              <a:rPr lang="el-GR" dirty="0" smtClean="0"/>
              <a:t>μάθηση</a:t>
            </a:r>
            <a:endParaRPr lang="el-GR" dirty="0"/>
          </a:p>
        </p:txBody>
      </p:sp>
    </p:spTree>
    <p:extLst>
      <p:ext uri="{BB962C8B-B14F-4D97-AF65-F5344CB8AC3E}">
        <p14:creationId xmlns:p14="http://schemas.microsoft.com/office/powerpoint/2010/main" val="32332490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5776" y="116632"/>
            <a:ext cx="6372201" cy="1143000"/>
          </a:xfrm>
        </p:spPr>
        <p:txBody>
          <a:bodyPr>
            <a:normAutofit fontScale="90000"/>
          </a:bodyPr>
          <a:lstStyle/>
          <a:p>
            <a:r>
              <a:rPr lang="el-GR" b="1" dirty="0" smtClean="0"/>
              <a:t>Εθνική Ψηφιακή Στρατηγική</a:t>
            </a:r>
            <a:endParaRPr lang="el-GR" b="1" dirty="0"/>
          </a:p>
        </p:txBody>
      </p:sp>
      <p:sp>
        <p:nvSpPr>
          <p:cNvPr id="3" name="Content Placeholder 2"/>
          <p:cNvSpPr>
            <a:spLocks noGrp="1"/>
          </p:cNvSpPr>
          <p:nvPr>
            <p:ph idx="1"/>
          </p:nvPr>
        </p:nvSpPr>
        <p:spPr>
          <a:xfrm>
            <a:off x="251520" y="1653841"/>
            <a:ext cx="8676458" cy="4367447"/>
          </a:xfrm>
        </p:spPr>
        <p:txBody>
          <a:bodyPr>
            <a:normAutofit fontScale="62500" lnSpcReduction="20000"/>
          </a:bodyPr>
          <a:lstStyle/>
          <a:p>
            <a:pPr marL="0" indent="0">
              <a:lnSpc>
                <a:spcPct val="120000"/>
              </a:lnSpc>
              <a:spcBef>
                <a:spcPts val="0"/>
              </a:spcBef>
              <a:buNone/>
            </a:pPr>
            <a:r>
              <a:rPr lang="el-GR" dirty="0" smtClean="0"/>
              <a:t>5</a:t>
            </a:r>
            <a:r>
              <a:rPr lang="el-GR" dirty="0"/>
              <a:t>. Ριζική αναθεώρηση του τρόπου παροχής Ψηφιακών Υπηρεσιών του Δημοσίου </a:t>
            </a:r>
            <a:r>
              <a:rPr lang="el-GR" dirty="0" smtClean="0"/>
              <a:t>Προτεραιότητα 5.0</a:t>
            </a:r>
            <a:endParaRPr lang="el-GR" dirty="0"/>
          </a:p>
          <a:p>
            <a:pPr>
              <a:lnSpc>
                <a:spcPct val="120000"/>
              </a:lnSpc>
              <a:spcBef>
                <a:spcPts val="0"/>
              </a:spcBef>
              <a:buFont typeface="Wingdings" panose="05000000000000000000" pitchFamily="2" charset="2"/>
              <a:buChar char="ü"/>
            </a:pPr>
            <a:r>
              <a:rPr lang="el-GR" dirty="0"/>
              <a:t>Προτεραιότητα 5.1: Ενιαίος σχεδιασμός και Αποτελεσματικό μοντέλο υλοποίησης για τα νέα έργα </a:t>
            </a:r>
            <a:endParaRPr lang="el-GR" dirty="0" smtClean="0"/>
          </a:p>
          <a:p>
            <a:pPr>
              <a:lnSpc>
                <a:spcPct val="120000"/>
              </a:lnSpc>
              <a:spcBef>
                <a:spcPts val="0"/>
              </a:spcBef>
              <a:buFont typeface="Wingdings" panose="05000000000000000000" pitchFamily="2" charset="2"/>
              <a:buChar char="ü"/>
            </a:pPr>
            <a:r>
              <a:rPr lang="el-GR" dirty="0" smtClean="0"/>
              <a:t>Προτεραιότητα </a:t>
            </a:r>
            <a:r>
              <a:rPr lang="el-GR" dirty="0"/>
              <a:t>5.2: Αξιοποίηση υποδομών νέφους (</a:t>
            </a:r>
            <a:r>
              <a:rPr lang="el-GR" dirty="0" err="1"/>
              <a:t>Cloud</a:t>
            </a:r>
            <a:r>
              <a:rPr lang="el-GR" dirty="0"/>
              <a:t>) </a:t>
            </a:r>
            <a:r>
              <a:rPr lang="el-GR" dirty="0" smtClean="0"/>
              <a:t>Προτεραιότητα </a:t>
            </a:r>
            <a:r>
              <a:rPr lang="el-GR" dirty="0"/>
              <a:t>5.3: Ανάπτυξη δομικών στοιχείων των Ψηφιακών Υπηρεσιών του </a:t>
            </a:r>
            <a:r>
              <a:rPr lang="el-GR" dirty="0" smtClean="0"/>
              <a:t>Δημοσίου.</a:t>
            </a:r>
          </a:p>
          <a:p>
            <a:pPr>
              <a:lnSpc>
                <a:spcPct val="120000"/>
              </a:lnSpc>
              <a:spcBef>
                <a:spcPts val="0"/>
              </a:spcBef>
              <a:buFont typeface="Wingdings" panose="05000000000000000000" pitchFamily="2" charset="2"/>
              <a:buChar char="ü"/>
            </a:pPr>
            <a:r>
              <a:rPr lang="el-GR" dirty="0" smtClean="0"/>
              <a:t>Προτεραιότητα </a:t>
            </a:r>
            <a:r>
              <a:rPr lang="el-GR" dirty="0"/>
              <a:t>5.4: Επιβολή της </a:t>
            </a:r>
            <a:r>
              <a:rPr lang="el-GR" dirty="0" err="1"/>
              <a:t>διαλειτουργικότητας</a:t>
            </a:r>
            <a:r>
              <a:rPr lang="el-GR" dirty="0"/>
              <a:t> </a:t>
            </a:r>
            <a:endParaRPr lang="el-GR" dirty="0" smtClean="0"/>
          </a:p>
          <a:p>
            <a:pPr>
              <a:lnSpc>
                <a:spcPct val="120000"/>
              </a:lnSpc>
              <a:spcBef>
                <a:spcPts val="0"/>
              </a:spcBef>
              <a:buFont typeface="Wingdings" panose="05000000000000000000" pitchFamily="2" charset="2"/>
              <a:buChar char="ü"/>
            </a:pPr>
            <a:r>
              <a:rPr lang="el-GR" dirty="0" smtClean="0"/>
              <a:t>Προτεραιότητα </a:t>
            </a:r>
            <a:r>
              <a:rPr lang="el-GR" dirty="0"/>
              <a:t>5.5: Βελτίωση των δημόσιων μητρώων και των ανοικτών δεδομένων </a:t>
            </a:r>
            <a:endParaRPr lang="el-GR" dirty="0" smtClean="0"/>
          </a:p>
          <a:p>
            <a:pPr>
              <a:lnSpc>
                <a:spcPct val="120000"/>
              </a:lnSpc>
              <a:spcBef>
                <a:spcPts val="0"/>
              </a:spcBef>
              <a:buFont typeface="Wingdings" panose="05000000000000000000" pitchFamily="2" charset="2"/>
              <a:buChar char="ü"/>
            </a:pPr>
            <a:r>
              <a:rPr lang="el-GR" dirty="0" smtClean="0"/>
              <a:t>Προτεραιότητα </a:t>
            </a:r>
            <a:r>
              <a:rPr lang="el-GR" dirty="0"/>
              <a:t>5.6: Ολοκληρωμένες υπηρεσίες προς πολίτες και επιχειρήσεις </a:t>
            </a:r>
            <a:r>
              <a:rPr lang="el-GR" dirty="0" smtClean="0"/>
              <a:t>Προτεραιότητα </a:t>
            </a:r>
            <a:r>
              <a:rPr lang="el-GR" dirty="0"/>
              <a:t>5.7: Οριζόντιες λύσεις για οριζόντια </a:t>
            </a:r>
            <a:r>
              <a:rPr lang="el-GR" dirty="0" smtClean="0"/>
              <a:t>προβλήματα</a:t>
            </a:r>
            <a:endParaRPr lang="el-GR" dirty="0"/>
          </a:p>
        </p:txBody>
      </p:sp>
    </p:spTree>
    <p:extLst>
      <p:ext uri="{BB962C8B-B14F-4D97-AF65-F5344CB8AC3E}">
        <p14:creationId xmlns:p14="http://schemas.microsoft.com/office/powerpoint/2010/main" val="27494927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0" y="197768"/>
            <a:ext cx="6300192" cy="1143000"/>
          </a:xfrm>
        </p:spPr>
        <p:txBody>
          <a:bodyPr>
            <a:normAutofit fontScale="90000"/>
          </a:bodyPr>
          <a:lstStyle/>
          <a:p>
            <a:r>
              <a:rPr lang="el-GR" b="1" dirty="0" smtClean="0"/>
              <a:t>Εθνική Ψηφιακή Στρατηγική</a:t>
            </a:r>
            <a:endParaRPr lang="el-GR" b="1" dirty="0"/>
          </a:p>
        </p:txBody>
      </p:sp>
      <p:sp>
        <p:nvSpPr>
          <p:cNvPr id="3" name="Content Placeholder 2"/>
          <p:cNvSpPr>
            <a:spLocks noGrp="1"/>
          </p:cNvSpPr>
          <p:nvPr>
            <p:ph idx="1"/>
          </p:nvPr>
        </p:nvSpPr>
        <p:spPr>
          <a:xfrm>
            <a:off x="251520" y="1581834"/>
            <a:ext cx="8676458" cy="4367447"/>
          </a:xfrm>
        </p:spPr>
        <p:txBody>
          <a:bodyPr>
            <a:normAutofit fontScale="92500" lnSpcReduction="10000"/>
          </a:bodyPr>
          <a:lstStyle/>
          <a:p>
            <a:pPr marL="0" indent="0">
              <a:lnSpc>
                <a:spcPct val="110000"/>
              </a:lnSpc>
              <a:spcBef>
                <a:spcPts val="0"/>
              </a:spcBef>
              <a:buNone/>
            </a:pPr>
            <a:r>
              <a:rPr lang="el-GR" dirty="0" smtClean="0"/>
              <a:t>6</a:t>
            </a:r>
            <a:r>
              <a:rPr lang="el-GR" dirty="0"/>
              <a:t>. Άρση των αποκλεισμών και διάχυση των ωφελειών της ψηφιακής οικονομίας </a:t>
            </a:r>
            <a:endParaRPr lang="el-GR" dirty="0" smtClean="0"/>
          </a:p>
          <a:p>
            <a:pPr>
              <a:lnSpc>
                <a:spcPct val="110000"/>
              </a:lnSpc>
              <a:spcBef>
                <a:spcPts val="0"/>
              </a:spcBef>
              <a:buFont typeface="Wingdings" panose="05000000000000000000" pitchFamily="2" charset="2"/>
              <a:buChar char="ü"/>
            </a:pPr>
            <a:r>
              <a:rPr lang="el-GR" dirty="0" smtClean="0"/>
              <a:t>Προτεραιότητα </a:t>
            </a:r>
            <a:r>
              <a:rPr lang="el-GR" dirty="0"/>
              <a:t>6.1: Εστίαση στην άρση του κοινωνικού αποκλεισμού </a:t>
            </a:r>
            <a:endParaRPr lang="el-GR" dirty="0" smtClean="0"/>
          </a:p>
          <a:p>
            <a:pPr>
              <a:lnSpc>
                <a:spcPct val="110000"/>
              </a:lnSpc>
              <a:spcBef>
                <a:spcPts val="0"/>
              </a:spcBef>
              <a:buFont typeface="Wingdings" panose="05000000000000000000" pitchFamily="2" charset="2"/>
              <a:buChar char="ü"/>
            </a:pPr>
            <a:r>
              <a:rPr lang="el-GR" dirty="0" smtClean="0"/>
              <a:t>Προτεραιότητα </a:t>
            </a:r>
            <a:r>
              <a:rPr lang="el-GR" dirty="0"/>
              <a:t>6.2: Ανοικτή διακυβέρνηση </a:t>
            </a:r>
            <a:endParaRPr lang="el-GR" dirty="0" smtClean="0"/>
          </a:p>
          <a:p>
            <a:pPr>
              <a:lnSpc>
                <a:spcPct val="110000"/>
              </a:lnSpc>
              <a:spcBef>
                <a:spcPts val="0"/>
              </a:spcBef>
              <a:buFont typeface="Wingdings" panose="05000000000000000000" pitchFamily="2" charset="2"/>
              <a:buChar char="ü"/>
            </a:pPr>
            <a:r>
              <a:rPr lang="el-GR" dirty="0" smtClean="0"/>
              <a:t>Προτεραιότητα </a:t>
            </a:r>
            <a:r>
              <a:rPr lang="el-GR" dirty="0"/>
              <a:t>6.3: Ώθηση της χρήσης ψηφιακών υπηρεσιών σε τομείς γενικού ενδιαφέροντος καθώς και σε απομονωμένες περιοχές – κοινωνικές ομάδες. </a:t>
            </a:r>
            <a:endParaRPr lang="el-GR" dirty="0" smtClean="0"/>
          </a:p>
          <a:p>
            <a:pPr marL="0" indent="0">
              <a:lnSpc>
                <a:spcPct val="110000"/>
              </a:lnSpc>
              <a:spcBef>
                <a:spcPts val="0"/>
              </a:spcBef>
              <a:buNone/>
            </a:pPr>
            <a:endParaRPr lang="el-GR" dirty="0"/>
          </a:p>
        </p:txBody>
      </p:sp>
    </p:spTree>
    <p:extLst>
      <p:ext uri="{BB962C8B-B14F-4D97-AF65-F5344CB8AC3E}">
        <p14:creationId xmlns:p14="http://schemas.microsoft.com/office/powerpoint/2010/main" val="33058765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3768" y="125760"/>
            <a:ext cx="6372201" cy="1143000"/>
          </a:xfrm>
        </p:spPr>
        <p:txBody>
          <a:bodyPr>
            <a:normAutofit fontScale="90000"/>
          </a:bodyPr>
          <a:lstStyle/>
          <a:p>
            <a:r>
              <a:rPr lang="el-GR" b="1" dirty="0" smtClean="0"/>
              <a:t>Εθνική Ψηφιακή Στρατηγική</a:t>
            </a:r>
            <a:endParaRPr lang="el-GR" b="1" dirty="0"/>
          </a:p>
        </p:txBody>
      </p:sp>
      <p:sp>
        <p:nvSpPr>
          <p:cNvPr id="3" name="Content Placeholder 2"/>
          <p:cNvSpPr>
            <a:spLocks noGrp="1"/>
          </p:cNvSpPr>
          <p:nvPr>
            <p:ph idx="1"/>
          </p:nvPr>
        </p:nvSpPr>
        <p:spPr>
          <a:xfrm>
            <a:off x="179512" y="1581833"/>
            <a:ext cx="8784978" cy="4367447"/>
          </a:xfrm>
        </p:spPr>
        <p:txBody>
          <a:bodyPr>
            <a:normAutofit fontScale="85000" lnSpcReduction="10000"/>
          </a:bodyPr>
          <a:lstStyle/>
          <a:p>
            <a:pPr marL="0" indent="0">
              <a:buNone/>
            </a:pPr>
            <a:r>
              <a:rPr lang="el-GR" dirty="0" smtClean="0"/>
              <a:t>7</a:t>
            </a:r>
            <a:r>
              <a:rPr lang="el-GR" dirty="0"/>
              <a:t>. Ενίσχυση Ασφάλειας και εμπιστοσύνης </a:t>
            </a:r>
            <a:endParaRPr lang="el-GR" dirty="0" smtClean="0"/>
          </a:p>
          <a:p>
            <a:pPr>
              <a:lnSpc>
                <a:spcPct val="120000"/>
              </a:lnSpc>
              <a:spcBef>
                <a:spcPts val="0"/>
              </a:spcBef>
              <a:buFont typeface="Wingdings" panose="05000000000000000000" pitchFamily="2" charset="2"/>
              <a:buChar char="Ø"/>
            </a:pPr>
            <a:r>
              <a:rPr lang="el-GR" dirty="0" smtClean="0"/>
              <a:t>Προτεραιότητα </a:t>
            </a:r>
            <a:r>
              <a:rPr lang="el-GR" dirty="0"/>
              <a:t>7.1: Θεσμοθέτηση και εφαρμογή πολιτικών ασφάλειας και προστασίας της </a:t>
            </a:r>
            <a:r>
              <a:rPr lang="el-GR" dirty="0" err="1"/>
              <a:t>ιδιωτικότητας</a:t>
            </a:r>
            <a:r>
              <a:rPr lang="el-GR" dirty="0"/>
              <a:t> </a:t>
            </a:r>
            <a:endParaRPr lang="el-GR" dirty="0" smtClean="0"/>
          </a:p>
          <a:p>
            <a:pPr>
              <a:lnSpc>
                <a:spcPct val="120000"/>
              </a:lnSpc>
              <a:spcBef>
                <a:spcPts val="0"/>
              </a:spcBef>
              <a:buFont typeface="Wingdings" panose="05000000000000000000" pitchFamily="2" charset="2"/>
              <a:buChar char="Ø"/>
            </a:pPr>
            <a:r>
              <a:rPr lang="el-GR" dirty="0" smtClean="0"/>
              <a:t>Προτεραιότητα </a:t>
            </a:r>
            <a:r>
              <a:rPr lang="el-GR" dirty="0"/>
              <a:t>7.2: Υιοθέτηση πιστοποιητικού προστασίας δεδομένων για υπηρεσίες υπολογιστικού νέφους που στεγάζουν υπηρεσίες του δημοσίου. </a:t>
            </a:r>
            <a:endParaRPr lang="el-GR" dirty="0" smtClean="0"/>
          </a:p>
          <a:p>
            <a:pPr>
              <a:lnSpc>
                <a:spcPct val="120000"/>
              </a:lnSpc>
              <a:spcBef>
                <a:spcPts val="0"/>
              </a:spcBef>
              <a:buFont typeface="Wingdings" panose="05000000000000000000" pitchFamily="2" charset="2"/>
              <a:buChar char="Ø"/>
            </a:pPr>
            <a:r>
              <a:rPr lang="el-GR" dirty="0" smtClean="0"/>
              <a:t>Προτεραιότητα </a:t>
            </a:r>
            <a:r>
              <a:rPr lang="el-GR" dirty="0"/>
              <a:t>7.3: Θωράκιση των κρίσιμων συστημάτων της Δημόσιας </a:t>
            </a:r>
            <a:r>
              <a:rPr lang="el-GR" dirty="0" smtClean="0"/>
              <a:t>Διοίκησης</a:t>
            </a:r>
            <a:endParaRPr lang="el-GR" dirty="0"/>
          </a:p>
        </p:txBody>
      </p:sp>
    </p:spTree>
    <p:extLst>
      <p:ext uri="{BB962C8B-B14F-4D97-AF65-F5344CB8AC3E}">
        <p14:creationId xmlns:p14="http://schemas.microsoft.com/office/powerpoint/2010/main" val="26473611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7744" y="197768"/>
            <a:ext cx="6372201" cy="1143000"/>
          </a:xfrm>
        </p:spPr>
        <p:txBody>
          <a:bodyPr>
            <a:noAutofit/>
          </a:bodyPr>
          <a:lstStyle/>
          <a:p>
            <a:r>
              <a:rPr lang="el-GR" sz="3600" b="1" dirty="0"/>
              <a:t>Οι ΤΠΕ ως αυθύπαρκτο πεδίο έρευνας και καινοτομίας </a:t>
            </a:r>
            <a:endParaRPr lang="el-GR" sz="3600" dirty="0"/>
          </a:p>
        </p:txBody>
      </p:sp>
      <p:sp>
        <p:nvSpPr>
          <p:cNvPr id="3" name="Content Placeholder 2"/>
          <p:cNvSpPr>
            <a:spLocks noGrp="1"/>
          </p:cNvSpPr>
          <p:nvPr>
            <p:ph idx="1"/>
          </p:nvPr>
        </p:nvSpPr>
        <p:spPr>
          <a:xfrm>
            <a:off x="395536" y="1725850"/>
            <a:ext cx="8352930" cy="4007406"/>
          </a:xfrm>
        </p:spPr>
        <p:txBody>
          <a:bodyPr>
            <a:normAutofit/>
          </a:bodyPr>
          <a:lstStyle/>
          <a:p>
            <a:pPr marL="0">
              <a:buFont typeface="Wingdings" panose="05000000000000000000" pitchFamily="2" charset="2"/>
              <a:buChar char="Ø"/>
            </a:pPr>
            <a:r>
              <a:rPr lang="el-GR" b="1" dirty="0"/>
              <a:t>Θεματικό πεδίο RIS: 2. Τεχνολογίες Πληροφορικής και Επικοινωνιών </a:t>
            </a:r>
            <a:r>
              <a:rPr lang="el-GR" dirty="0"/>
              <a:t>	</a:t>
            </a:r>
          </a:p>
          <a:p>
            <a:pPr marL="0">
              <a:buFont typeface="Wingdings" panose="05000000000000000000" pitchFamily="2" charset="2"/>
              <a:buChar char="Ø"/>
            </a:pPr>
            <a:r>
              <a:rPr lang="el-GR" dirty="0" smtClean="0"/>
              <a:t>Δράση: </a:t>
            </a:r>
            <a:r>
              <a:rPr lang="el-GR" dirty="0"/>
              <a:t>Προαγωγή της κοινωνικής </a:t>
            </a:r>
            <a:r>
              <a:rPr lang="el-GR" dirty="0" smtClean="0"/>
              <a:t>επιχειρηματικότητας</a:t>
            </a:r>
            <a:endParaRPr lang="el-GR" dirty="0"/>
          </a:p>
        </p:txBody>
      </p:sp>
    </p:spTree>
    <p:extLst>
      <p:ext uri="{BB962C8B-B14F-4D97-AF65-F5344CB8AC3E}">
        <p14:creationId xmlns:p14="http://schemas.microsoft.com/office/powerpoint/2010/main" val="17550088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srcRect/>
          <a:stretch>
            <a:fillRect/>
          </a:stretch>
        </p:blipFill>
        <p:spPr bwMode="auto">
          <a:xfrm>
            <a:off x="3695700" y="4927600"/>
            <a:ext cx="1612900" cy="584200"/>
          </a:xfrm>
          <a:prstGeom prst="rect">
            <a:avLst/>
          </a:prstGeom>
          <a:noFill/>
        </p:spPr>
      </p:pic>
      <p:sp>
        <p:nvSpPr>
          <p:cNvPr id="2" name="TextBox 1"/>
          <p:cNvSpPr txBox="1"/>
          <p:nvPr/>
        </p:nvSpPr>
        <p:spPr>
          <a:xfrm>
            <a:off x="2857500" y="469900"/>
            <a:ext cx="3403600" cy="749300"/>
          </a:xfrm>
          <a:prstGeom prst="rect">
            <a:avLst/>
          </a:prstGeom>
          <a:noFill/>
        </p:spPr>
        <p:txBody>
          <a:bodyPr wrap="none" lIns="0" tIns="0" rIns="0" rtlCol="0">
            <a:spAutoFit/>
          </a:bodyPr>
          <a:lstStyle/>
          <a:p>
            <a:pPr>
              <a:lnSpc>
                <a:spcPts val="5900"/>
              </a:lnSpc>
              <a:tabLst/>
            </a:pPr>
            <a:r>
              <a:rPr lang="en-US" altLang="zh-CN" sz="4397" b="1" dirty="0" smtClean="0">
                <a:solidFill>
                  <a:srgbClr val="000000"/>
                </a:solidFill>
                <a:latin typeface="Calibri" pitchFamily="18" charset="0"/>
                <a:cs typeface="Calibri" pitchFamily="18" charset="0"/>
              </a:rPr>
              <a:t>Άδειες</a:t>
            </a:r>
            <a:r>
              <a:rPr lang="en-US" altLang="zh-CN" sz="4397" dirty="0" smtClean="0">
                <a:latin typeface="Times New Roman" pitchFamily="18" charset="0"/>
                <a:cs typeface="Times New Roman" pitchFamily="18" charset="0"/>
              </a:rPr>
              <a:t> </a:t>
            </a:r>
            <a:r>
              <a:rPr lang="en-US" altLang="zh-CN" sz="4397" b="1" dirty="0" smtClean="0">
                <a:solidFill>
                  <a:srgbClr val="000000"/>
                </a:solidFill>
                <a:latin typeface="Calibri" pitchFamily="18" charset="0"/>
                <a:cs typeface="Calibri" pitchFamily="18" charset="0"/>
              </a:rPr>
              <a:t>Χρήσης</a:t>
            </a:r>
          </a:p>
        </p:txBody>
      </p:sp>
      <p:sp>
        <p:nvSpPr>
          <p:cNvPr id="3" name="TextBox 1"/>
          <p:cNvSpPr txBox="1"/>
          <p:nvPr/>
        </p:nvSpPr>
        <p:spPr>
          <a:xfrm>
            <a:off x="546100" y="1625600"/>
            <a:ext cx="7505700" cy="469900"/>
          </a:xfrm>
          <a:prstGeom prst="rect">
            <a:avLst/>
          </a:prstGeom>
          <a:noFill/>
        </p:spPr>
        <p:txBody>
          <a:bodyPr wrap="none" lIns="0" tIns="0" rIns="0" rtlCol="0">
            <a:spAutoFit/>
          </a:bodyPr>
          <a:lstStyle/>
          <a:p>
            <a:pPr>
              <a:lnSpc>
                <a:spcPts val="3700"/>
              </a:lnSpc>
              <a:tabLst/>
            </a:pPr>
            <a:r>
              <a:rPr lang="en-US" altLang="zh-CN" sz="2802" dirty="0" smtClean="0">
                <a:solidFill>
                  <a:srgbClr val="000000"/>
                </a:solidFill>
                <a:latin typeface="Times New Roman" pitchFamily="18" charset="0"/>
                <a:cs typeface="Times New Roman" pitchFamily="18" charset="0"/>
              </a:rPr>
              <a:t>•</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Το</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παρόν</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εκπαιδευτικό</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υλικό</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υπόκειται</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σε</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άδειες</a:t>
            </a:r>
          </a:p>
        </p:txBody>
      </p:sp>
      <p:sp>
        <p:nvSpPr>
          <p:cNvPr id="4" name="TextBox 1"/>
          <p:cNvSpPr txBox="1"/>
          <p:nvPr/>
        </p:nvSpPr>
        <p:spPr>
          <a:xfrm>
            <a:off x="889000" y="2044700"/>
            <a:ext cx="3937000" cy="469900"/>
          </a:xfrm>
          <a:prstGeom prst="rect">
            <a:avLst/>
          </a:prstGeom>
          <a:noFill/>
        </p:spPr>
        <p:txBody>
          <a:bodyPr wrap="none" lIns="0" tIns="0" rIns="0" rtlCol="0">
            <a:spAutoFit/>
          </a:bodyPr>
          <a:lstStyle/>
          <a:p>
            <a:pPr>
              <a:lnSpc>
                <a:spcPts val="3700"/>
              </a:lnSpc>
              <a:tabLst/>
            </a:pPr>
            <a:r>
              <a:rPr lang="en-US" altLang="zh-CN" sz="2802" dirty="0" smtClean="0">
                <a:solidFill>
                  <a:srgbClr val="000000"/>
                </a:solidFill>
                <a:latin typeface="Calibri" pitchFamily="18" charset="0"/>
                <a:cs typeface="Calibri" pitchFamily="18" charset="0"/>
              </a:rPr>
              <a:t>χρήσης</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Creative</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Commons.</a:t>
            </a:r>
          </a:p>
        </p:txBody>
      </p:sp>
      <p:sp>
        <p:nvSpPr>
          <p:cNvPr id="5" name="TextBox 1"/>
          <p:cNvSpPr txBox="1"/>
          <p:nvPr/>
        </p:nvSpPr>
        <p:spPr>
          <a:xfrm>
            <a:off x="546100" y="2628900"/>
            <a:ext cx="7988300" cy="469900"/>
          </a:xfrm>
          <a:prstGeom prst="rect">
            <a:avLst/>
          </a:prstGeom>
          <a:noFill/>
        </p:spPr>
        <p:txBody>
          <a:bodyPr wrap="none" lIns="0" tIns="0" rIns="0" rtlCol="0">
            <a:spAutoFit/>
          </a:bodyPr>
          <a:lstStyle/>
          <a:p>
            <a:pPr>
              <a:lnSpc>
                <a:spcPts val="3700"/>
              </a:lnSpc>
              <a:tabLst/>
            </a:pPr>
            <a:r>
              <a:rPr lang="en-US" altLang="zh-CN" sz="2802" dirty="0" smtClean="0">
                <a:solidFill>
                  <a:srgbClr val="000000"/>
                </a:solidFill>
                <a:latin typeface="Times New Roman" pitchFamily="18" charset="0"/>
                <a:cs typeface="Times New Roman" pitchFamily="18" charset="0"/>
              </a:rPr>
              <a:t>•</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Για</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εκπαιδευτικό</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υλικό,</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όπως</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εικόνες,</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που</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υπόκειται</a:t>
            </a:r>
          </a:p>
        </p:txBody>
      </p:sp>
      <p:sp>
        <p:nvSpPr>
          <p:cNvPr id="6" name="TextBox 1"/>
          <p:cNvSpPr txBox="1"/>
          <p:nvPr/>
        </p:nvSpPr>
        <p:spPr>
          <a:xfrm>
            <a:off x="889000" y="3073400"/>
            <a:ext cx="6934200" cy="889000"/>
          </a:xfrm>
          <a:prstGeom prst="rect">
            <a:avLst/>
          </a:prstGeom>
          <a:noFill/>
        </p:spPr>
        <p:txBody>
          <a:bodyPr wrap="none" lIns="0" tIns="0" rIns="0" rtlCol="0">
            <a:spAutoFit/>
          </a:bodyPr>
          <a:lstStyle/>
          <a:p>
            <a:pPr>
              <a:lnSpc>
                <a:spcPts val="3700"/>
              </a:lnSpc>
              <a:tabLst/>
            </a:pPr>
            <a:r>
              <a:rPr lang="en-US" altLang="zh-CN" sz="2802" dirty="0" smtClean="0">
                <a:solidFill>
                  <a:srgbClr val="000000"/>
                </a:solidFill>
                <a:latin typeface="Calibri" pitchFamily="18" charset="0"/>
                <a:cs typeface="Calibri" pitchFamily="18" charset="0"/>
              </a:rPr>
              <a:t>σε</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άλλου</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τύπου</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άδειας</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χρήσης,</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η</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άδεια</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χρήσης</a:t>
            </a:r>
          </a:p>
          <a:p>
            <a:pPr>
              <a:lnSpc>
                <a:spcPts val="3300"/>
              </a:lnSpc>
              <a:tabLst/>
            </a:pPr>
            <a:r>
              <a:rPr lang="en-US" altLang="zh-CN" sz="2802" dirty="0" smtClean="0">
                <a:solidFill>
                  <a:srgbClr val="000000"/>
                </a:solidFill>
                <a:latin typeface="Calibri" pitchFamily="18" charset="0"/>
                <a:cs typeface="Calibri" pitchFamily="18" charset="0"/>
              </a:rPr>
              <a:t>αναφέρεται</a:t>
            </a:r>
            <a:r>
              <a:rPr lang="en-US" altLang="zh-CN" sz="2802" dirty="0" smtClean="0">
                <a:latin typeface="Times New Roman" pitchFamily="18" charset="0"/>
                <a:cs typeface="Times New Roman" pitchFamily="18" charset="0"/>
              </a:rPr>
              <a:t> </a:t>
            </a:r>
            <a:r>
              <a:rPr lang="en-US" altLang="zh-CN" sz="2802" dirty="0" smtClean="0">
                <a:solidFill>
                  <a:srgbClr val="000000"/>
                </a:solidFill>
                <a:latin typeface="Calibri" pitchFamily="18" charset="0"/>
                <a:cs typeface="Calibri" pitchFamily="18" charset="0"/>
              </a:rPr>
              <a:t>ρητώς.</a:t>
            </a:r>
          </a:p>
        </p:txBody>
      </p:sp>
      <p:sp>
        <p:nvSpPr>
          <p:cNvPr id="9" name="Slide Number Placeholder 8"/>
          <p:cNvSpPr>
            <a:spLocks noGrp="1"/>
          </p:cNvSpPr>
          <p:nvPr>
            <p:ph type="sldNum" sz="quarter" idx="12"/>
          </p:nvPr>
        </p:nvSpPr>
        <p:spPr/>
        <p:txBody>
          <a:bodyPr/>
          <a:lstStyle/>
          <a:p>
            <a:fld id="{B6F15528-21DE-4FAA-801E-634DDDAF4B2B}" type="slidenum">
              <a:rPr lang="en-US" smtClean="0"/>
              <a:pPr/>
              <a:t>2</a:t>
            </a:fld>
            <a:endParaRPr lang="en-US" dirty="0"/>
          </a:p>
        </p:txBody>
      </p:sp>
    </p:spTree>
    <p:extLst>
      <p:ext uri="{BB962C8B-B14F-4D97-AF65-F5344CB8AC3E}">
        <p14:creationId xmlns:p14="http://schemas.microsoft.com/office/powerpoint/2010/main" val="1470629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7744" y="188640"/>
            <a:ext cx="6372201" cy="1143000"/>
          </a:xfrm>
        </p:spPr>
        <p:txBody>
          <a:bodyPr>
            <a:noAutofit/>
          </a:bodyPr>
          <a:lstStyle/>
          <a:p>
            <a:r>
              <a:rPr lang="el-GR" sz="3600" b="1" dirty="0"/>
              <a:t>Οι ΤΠΕ ως αυθύπαρκτο πεδίο έρευνας και καινοτομίας </a:t>
            </a:r>
            <a:endParaRPr lang="el-GR" sz="3600" dirty="0"/>
          </a:p>
        </p:txBody>
      </p:sp>
      <p:sp>
        <p:nvSpPr>
          <p:cNvPr id="3" name="Content Placeholder 2"/>
          <p:cNvSpPr>
            <a:spLocks noGrp="1"/>
          </p:cNvSpPr>
          <p:nvPr>
            <p:ph idx="1"/>
          </p:nvPr>
        </p:nvSpPr>
        <p:spPr>
          <a:xfrm>
            <a:off x="323528" y="1653841"/>
            <a:ext cx="8568954" cy="4367447"/>
          </a:xfrm>
        </p:spPr>
        <p:txBody>
          <a:bodyPr>
            <a:normAutofit fontScale="70000" lnSpcReduction="20000"/>
          </a:bodyPr>
          <a:lstStyle/>
          <a:p>
            <a:pPr algn="just">
              <a:spcBef>
                <a:spcPts val="0"/>
              </a:spcBef>
            </a:pPr>
            <a:r>
              <a:rPr lang="el-GR" b="1" dirty="0" smtClean="0"/>
              <a:t>Θεματικός στόχος: </a:t>
            </a:r>
            <a:r>
              <a:rPr lang="el-GR" b="1" dirty="0"/>
              <a:t>1.</a:t>
            </a:r>
            <a:r>
              <a:rPr lang="el-GR" dirty="0"/>
              <a:t>Ενίσχυση της Έρευνας, της Τεχνολογικής Ανάπτυξης και της Καινοτομίας 	</a:t>
            </a:r>
            <a:endParaRPr lang="el-GR" dirty="0" smtClean="0"/>
          </a:p>
          <a:p>
            <a:pPr algn="just">
              <a:spcBef>
                <a:spcPts val="0"/>
              </a:spcBef>
            </a:pPr>
            <a:r>
              <a:rPr lang="el-GR" b="1" dirty="0" smtClean="0"/>
              <a:t>Επενδυτική </a:t>
            </a:r>
            <a:r>
              <a:rPr lang="el-GR" b="1" dirty="0"/>
              <a:t>προτεραιότητα </a:t>
            </a:r>
            <a:r>
              <a:rPr lang="el-GR" dirty="0"/>
              <a:t>	</a:t>
            </a:r>
            <a:r>
              <a:rPr lang="el-GR" b="1" dirty="0"/>
              <a:t>1b - Προαγωγή επιχειρηματικών επενδύσεων στην έρευνα και καινοτομία</a:t>
            </a:r>
            <a:r>
              <a:rPr lang="el-GR" dirty="0"/>
              <a:t>, ανάπτυξη δεσμών και συνεργειών μεταξύ επιχειρήσεων, κέντρων έρευνας και ανάπτυξης και του τομέα της τριτοβάθμιας εκπαίδευσης, </a:t>
            </a:r>
            <a:r>
              <a:rPr lang="el-GR" b="1" dirty="0"/>
              <a:t>ιδίως μέσω της προαγωγής επενδύσεων στην ανάπτυξη προϊόντων και υπηρεσιών</a:t>
            </a:r>
            <a:r>
              <a:rPr lang="el-GR" dirty="0"/>
              <a:t>, στη μεταφορά τεχνολογίας, στην κοινωνική καινοτομία, στην οικολογική καινοτομία, στις εφαρμογές παροχής δημόσιων υπηρεσιών, στην ενθάρρυνση της ζήτησης, στη δικτύωση, στα συμπλέγματα φορέων και στην ανοιχτή καινοτομία μέσω ευφυούς εξειδίκευσης, καθώς και στήριξη της τεχνολογικής και εφαρμοσμένης έρευνας, δοκιμαστικών δράσεων, ενεργειών έγκαιρης επικύρωσης προϊόντων, προηγμένων ικανοτήτων παραγωγής και πρώτης παραγωγής, ειδικά σε βασικές τεχνολογίες, και διάδοση των τεχνολογιών γενικής </a:t>
            </a:r>
            <a:r>
              <a:rPr lang="el-GR" dirty="0" smtClean="0"/>
              <a:t>εφαρμογής</a:t>
            </a:r>
            <a:endParaRPr lang="el-GR" dirty="0"/>
          </a:p>
        </p:txBody>
      </p:sp>
    </p:spTree>
    <p:extLst>
      <p:ext uri="{BB962C8B-B14F-4D97-AF65-F5344CB8AC3E}">
        <p14:creationId xmlns:p14="http://schemas.microsoft.com/office/powerpoint/2010/main" val="27811951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0" y="125760"/>
            <a:ext cx="6408712" cy="1143000"/>
          </a:xfrm>
        </p:spPr>
        <p:txBody>
          <a:bodyPr>
            <a:normAutofit/>
          </a:bodyPr>
          <a:lstStyle/>
          <a:p>
            <a:r>
              <a:rPr lang="en-US" sz="3600" b="1" dirty="0" smtClean="0"/>
              <a:t>Open Government Partnership</a:t>
            </a:r>
            <a:endParaRPr lang="el-GR" sz="3600" b="1" dirty="0"/>
          </a:p>
        </p:txBody>
      </p:sp>
      <p:sp>
        <p:nvSpPr>
          <p:cNvPr id="3" name="Content Placeholder 2"/>
          <p:cNvSpPr>
            <a:spLocks noGrp="1"/>
          </p:cNvSpPr>
          <p:nvPr>
            <p:ph idx="1"/>
          </p:nvPr>
        </p:nvSpPr>
        <p:spPr>
          <a:xfrm>
            <a:off x="323528" y="1581834"/>
            <a:ext cx="8568954" cy="4367447"/>
          </a:xfrm>
        </p:spPr>
        <p:txBody>
          <a:bodyPr>
            <a:normAutofit fontScale="62500" lnSpcReduction="20000"/>
          </a:bodyPr>
          <a:lstStyle/>
          <a:p>
            <a:pPr marL="0" indent="0">
              <a:lnSpc>
                <a:spcPct val="120000"/>
              </a:lnSpc>
              <a:spcBef>
                <a:spcPts val="0"/>
              </a:spcBef>
              <a:buNone/>
            </a:pPr>
            <a:r>
              <a:rPr lang="el-GR" dirty="0" smtClean="0"/>
              <a:t>3</a:t>
            </a:r>
            <a:r>
              <a:rPr lang="el-GR" baseline="30000" dirty="0" smtClean="0"/>
              <a:t>ο</a:t>
            </a:r>
            <a:r>
              <a:rPr lang="el-GR" dirty="0" smtClean="0"/>
              <a:t> Εθνικό Σχέδιο Δράσης 2016-2018</a:t>
            </a:r>
          </a:p>
          <a:p>
            <a:pPr marL="0" indent="0">
              <a:lnSpc>
                <a:spcPct val="120000"/>
              </a:lnSpc>
              <a:spcBef>
                <a:spcPts val="0"/>
              </a:spcBef>
              <a:buNone/>
            </a:pPr>
            <a:r>
              <a:rPr lang="el-GR" dirty="0" smtClean="0"/>
              <a:t>Δεσμεύσεις για</a:t>
            </a:r>
          </a:p>
          <a:p>
            <a:pPr>
              <a:lnSpc>
                <a:spcPct val="120000"/>
              </a:lnSpc>
              <a:spcBef>
                <a:spcPts val="0"/>
              </a:spcBef>
              <a:buFont typeface="Wingdings" panose="05000000000000000000" pitchFamily="2" charset="2"/>
              <a:buChar char="ü"/>
            </a:pPr>
            <a:r>
              <a:rPr lang="el-GR" dirty="0" smtClean="0"/>
              <a:t>Μεταρρύθμιση Δημόσιας Διοίκησης</a:t>
            </a:r>
          </a:p>
          <a:p>
            <a:pPr>
              <a:lnSpc>
                <a:spcPct val="120000"/>
              </a:lnSpc>
              <a:spcBef>
                <a:spcPts val="0"/>
              </a:spcBef>
              <a:buFont typeface="Wingdings" panose="05000000000000000000" pitchFamily="2" charset="2"/>
              <a:buChar char="ü"/>
            </a:pPr>
            <a:r>
              <a:rPr lang="el-GR" dirty="0" smtClean="0"/>
              <a:t>Πολιτισμό</a:t>
            </a:r>
          </a:p>
          <a:p>
            <a:pPr>
              <a:lnSpc>
                <a:spcPct val="120000"/>
              </a:lnSpc>
              <a:spcBef>
                <a:spcPts val="0"/>
              </a:spcBef>
              <a:buFont typeface="Wingdings" panose="05000000000000000000" pitchFamily="2" charset="2"/>
              <a:buChar char="ü"/>
            </a:pPr>
            <a:r>
              <a:rPr lang="el-GR" dirty="0" smtClean="0"/>
              <a:t>Ναυτιλία</a:t>
            </a:r>
          </a:p>
          <a:p>
            <a:pPr>
              <a:lnSpc>
                <a:spcPct val="120000"/>
              </a:lnSpc>
              <a:spcBef>
                <a:spcPts val="0"/>
              </a:spcBef>
              <a:buFont typeface="Wingdings" panose="05000000000000000000" pitchFamily="2" charset="2"/>
              <a:buChar char="ü"/>
            </a:pPr>
            <a:r>
              <a:rPr lang="el-GR" dirty="0" smtClean="0"/>
              <a:t>Οικονομία</a:t>
            </a:r>
          </a:p>
          <a:p>
            <a:pPr>
              <a:lnSpc>
                <a:spcPct val="120000"/>
              </a:lnSpc>
              <a:spcBef>
                <a:spcPts val="0"/>
              </a:spcBef>
              <a:buFont typeface="Wingdings" panose="05000000000000000000" pitchFamily="2" charset="2"/>
              <a:buChar char="ü"/>
            </a:pPr>
            <a:r>
              <a:rPr lang="el-GR" dirty="0" smtClean="0"/>
              <a:t>Παιδεία</a:t>
            </a:r>
          </a:p>
          <a:p>
            <a:pPr>
              <a:lnSpc>
                <a:spcPct val="120000"/>
              </a:lnSpc>
              <a:spcBef>
                <a:spcPts val="0"/>
              </a:spcBef>
              <a:buFont typeface="Wingdings" panose="05000000000000000000" pitchFamily="2" charset="2"/>
              <a:buChar char="ü"/>
            </a:pPr>
            <a:r>
              <a:rPr lang="el-GR" dirty="0" smtClean="0"/>
              <a:t>Ανοικτή Εκπαίδευση</a:t>
            </a:r>
          </a:p>
          <a:p>
            <a:pPr>
              <a:lnSpc>
                <a:spcPct val="120000"/>
              </a:lnSpc>
              <a:spcBef>
                <a:spcPts val="0"/>
              </a:spcBef>
              <a:buFont typeface="Wingdings" panose="05000000000000000000" pitchFamily="2" charset="2"/>
              <a:buChar char="ü"/>
            </a:pPr>
            <a:r>
              <a:rPr lang="el-GR" dirty="0" smtClean="0"/>
              <a:t>Δικαιοσύνη</a:t>
            </a:r>
          </a:p>
          <a:p>
            <a:pPr>
              <a:lnSpc>
                <a:spcPct val="120000"/>
              </a:lnSpc>
              <a:spcBef>
                <a:spcPts val="0"/>
              </a:spcBef>
              <a:buFont typeface="Wingdings" panose="05000000000000000000" pitchFamily="2" charset="2"/>
              <a:buChar char="ü"/>
            </a:pPr>
            <a:r>
              <a:rPr lang="el-GR" dirty="0" err="1" smtClean="0"/>
              <a:t>Γεω</a:t>
            </a:r>
            <a:r>
              <a:rPr lang="el-GR" dirty="0" smtClean="0"/>
              <a:t>-χωρικά Δεδομένα</a:t>
            </a:r>
          </a:p>
          <a:p>
            <a:pPr>
              <a:lnSpc>
                <a:spcPct val="120000"/>
              </a:lnSpc>
              <a:spcBef>
                <a:spcPts val="0"/>
              </a:spcBef>
              <a:buFont typeface="Wingdings" panose="05000000000000000000" pitchFamily="2" charset="2"/>
              <a:buChar char="ü"/>
            </a:pPr>
            <a:r>
              <a:rPr lang="el-GR" dirty="0" smtClean="0"/>
              <a:t>Τοπική Αυτοδιοίκηση</a:t>
            </a:r>
          </a:p>
          <a:p>
            <a:pPr>
              <a:lnSpc>
                <a:spcPct val="120000"/>
              </a:lnSpc>
              <a:spcBef>
                <a:spcPts val="0"/>
              </a:spcBef>
              <a:buFont typeface="Wingdings" panose="05000000000000000000" pitchFamily="2" charset="2"/>
              <a:buChar char="ü"/>
            </a:pPr>
            <a:r>
              <a:rPr lang="el-GR" dirty="0" smtClean="0"/>
              <a:t>Κοινωνία Πολιτών</a:t>
            </a:r>
          </a:p>
          <a:p>
            <a:pPr>
              <a:lnSpc>
                <a:spcPct val="120000"/>
              </a:lnSpc>
              <a:spcBef>
                <a:spcPts val="0"/>
              </a:spcBef>
              <a:buFont typeface="Wingdings" panose="05000000000000000000" pitchFamily="2" charset="2"/>
              <a:buChar char="ü"/>
            </a:pPr>
            <a:r>
              <a:rPr lang="el-GR" dirty="0" smtClean="0"/>
              <a:t>Κοινοβούλιο</a:t>
            </a:r>
          </a:p>
          <a:p>
            <a:pPr marL="0" indent="0">
              <a:lnSpc>
                <a:spcPct val="120000"/>
              </a:lnSpc>
              <a:spcBef>
                <a:spcPts val="0"/>
              </a:spcBef>
              <a:buNone/>
            </a:pPr>
            <a:endParaRPr lang="el-GR" dirty="0"/>
          </a:p>
        </p:txBody>
      </p:sp>
    </p:spTree>
    <p:extLst>
      <p:ext uri="{BB962C8B-B14F-4D97-AF65-F5344CB8AC3E}">
        <p14:creationId xmlns:p14="http://schemas.microsoft.com/office/powerpoint/2010/main" val="5505672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7744" y="44624"/>
            <a:ext cx="5915001" cy="1498178"/>
          </a:xfrm>
        </p:spPr>
        <p:txBody>
          <a:bodyPr>
            <a:normAutofit/>
          </a:bodyPr>
          <a:lstStyle/>
          <a:p>
            <a:r>
              <a:rPr lang="el-GR" sz="3600" b="1" dirty="0"/>
              <a:t>Αρχική κατάσταση / Σημείο εκκίνησης των </a:t>
            </a:r>
            <a:r>
              <a:rPr lang="el-GR" sz="3600" b="1" dirty="0" smtClean="0"/>
              <a:t>Δράσεων</a:t>
            </a:r>
            <a:endParaRPr lang="el-GR" sz="3600" dirty="0"/>
          </a:p>
        </p:txBody>
      </p:sp>
      <p:sp>
        <p:nvSpPr>
          <p:cNvPr id="3" name="Content Placeholder 2"/>
          <p:cNvSpPr>
            <a:spLocks noGrp="1"/>
          </p:cNvSpPr>
          <p:nvPr>
            <p:ph idx="1"/>
          </p:nvPr>
        </p:nvSpPr>
        <p:spPr>
          <a:xfrm>
            <a:off x="323528" y="1581834"/>
            <a:ext cx="8568954" cy="4367447"/>
          </a:xfrm>
        </p:spPr>
        <p:txBody>
          <a:bodyPr/>
          <a:lstStyle/>
          <a:p>
            <a:pPr>
              <a:spcBef>
                <a:spcPts val="0"/>
              </a:spcBef>
              <a:buFont typeface="Wingdings" panose="05000000000000000000" pitchFamily="2" charset="2"/>
              <a:buChar char="Ø"/>
            </a:pPr>
            <a:r>
              <a:rPr lang="el-GR" dirty="0"/>
              <a:t>Αποτυπώνοντας την υφιστάμενη κατάσταση ως σημείο αναφοράς και εκκίνησης Δράσεων Πληροφορικής, μπορούμε να διακρίνουμε τους Φορείς σε τρεις κατηγορίες. Έμφαση θα δοθεί στους Φορείς Κοινωνικής Ασφάλισης.</a:t>
            </a:r>
          </a:p>
          <a:p>
            <a:pPr lvl="1">
              <a:spcBef>
                <a:spcPts val="0"/>
              </a:spcBef>
              <a:buFont typeface="Wingdings" panose="05000000000000000000" pitchFamily="2" charset="2"/>
              <a:buChar char="ü"/>
            </a:pPr>
            <a:r>
              <a:rPr lang="el-GR" b="1" dirty="0"/>
              <a:t>Ομάδα </a:t>
            </a:r>
            <a:r>
              <a:rPr lang="el-GR" b="1" dirty="0" smtClean="0"/>
              <a:t>Α</a:t>
            </a:r>
          </a:p>
          <a:p>
            <a:pPr lvl="1">
              <a:spcBef>
                <a:spcPts val="0"/>
              </a:spcBef>
              <a:buFont typeface="Wingdings" panose="05000000000000000000" pitchFamily="2" charset="2"/>
              <a:buChar char="ü"/>
            </a:pPr>
            <a:r>
              <a:rPr lang="el-GR" b="1" dirty="0"/>
              <a:t>Ομάδα </a:t>
            </a:r>
            <a:r>
              <a:rPr lang="el-GR" b="1" dirty="0" smtClean="0"/>
              <a:t>Β</a:t>
            </a:r>
          </a:p>
          <a:p>
            <a:pPr lvl="1">
              <a:spcBef>
                <a:spcPts val="0"/>
              </a:spcBef>
              <a:buFont typeface="Wingdings" panose="05000000000000000000" pitchFamily="2" charset="2"/>
              <a:buChar char="ü"/>
            </a:pPr>
            <a:r>
              <a:rPr lang="el-GR" b="1" dirty="0"/>
              <a:t>Ομάδα </a:t>
            </a:r>
            <a:r>
              <a:rPr lang="el-GR" b="1" dirty="0" smtClean="0"/>
              <a:t>Γ</a:t>
            </a:r>
            <a:endParaRPr lang="el-GR" dirty="0"/>
          </a:p>
          <a:p>
            <a:pPr>
              <a:spcBef>
                <a:spcPts val="0"/>
              </a:spcBef>
            </a:pPr>
            <a:endParaRPr lang="el-GR" dirty="0"/>
          </a:p>
        </p:txBody>
      </p:sp>
    </p:spTree>
    <p:extLst>
      <p:ext uri="{BB962C8B-B14F-4D97-AF65-F5344CB8AC3E}">
        <p14:creationId xmlns:p14="http://schemas.microsoft.com/office/powerpoint/2010/main" val="20918127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3344" y="116632"/>
            <a:ext cx="4978896" cy="1143000"/>
          </a:xfrm>
        </p:spPr>
        <p:txBody>
          <a:bodyPr>
            <a:normAutofit/>
          </a:bodyPr>
          <a:lstStyle/>
          <a:p>
            <a:r>
              <a:rPr lang="el-GR" sz="4000" b="1" dirty="0"/>
              <a:t>Ομάδα </a:t>
            </a:r>
            <a:r>
              <a:rPr lang="el-GR" sz="4000" b="1" dirty="0" smtClean="0"/>
              <a:t>Α</a:t>
            </a:r>
            <a:endParaRPr lang="el-GR" sz="4000" dirty="0"/>
          </a:p>
        </p:txBody>
      </p:sp>
      <p:sp>
        <p:nvSpPr>
          <p:cNvPr id="3" name="Content Placeholder 2"/>
          <p:cNvSpPr>
            <a:spLocks noGrp="1"/>
          </p:cNvSpPr>
          <p:nvPr>
            <p:ph idx="1"/>
          </p:nvPr>
        </p:nvSpPr>
        <p:spPr/>
        <p:txBody>
          <a:bodyPr>
            <a:normAutofit/>
          </a:bodyPr>
          <a:lstStyle/>
          <a:p>
            <a:pPr>
              <a:spcBef>
                <a:spcPts val="0"/>
              </a:spcBef>
              <a:buFont typeface="Wingdings" panose="05000000000000000000" pitchFamily="2" charset="2"/>
              <a:buChar char="Ø"/>
            </a:pPr>
            <a:r>
              <a:rPr lang="el-GR" dirty="0"/>
              <a:t>Μεγάλοι φορείς που έχουν ολοκληρώσει ή έχουν σε εξέλιξη σημαντικές ενέργειες λειτουργικού και τεχνολογικού εκσυγχρονισμού με βάση συγκεκριμένο σχεδιασμό για τη βελτίωση της αποτελεσματικότητας και της ποιότητας των παρεχόμενων υπηρεσιών τους. </a:t>
            </a:r>
            <a:endParaRPr lang="el-GR" dirty="0" smtClean="0"/>
          </a:p>
          <a:p>
            <a:pPr>
              <a:spcBef>
                <a:spcPts val="0"/>
              </a:spcBef>
              <a:buFont typeface="Wingdings" panose="05000000000000000000" pitchFamily="2" charset="2"/>
              <a:buChar char="Ø"/>
            </a:pPr>
            <a:r>
              <a:rPr lang="el-GR" dirty="0" smtClean="0"/>
              <a:t>ΙΚΑ-ΕΤΑΜ</a:t>
            </a:r>
            <a:r>
              <a:rPr lang="el-GR" dirty="0"/>
              <a:t>, ο ΟΓΑ και ο ΟΑΕΕ</a:t>
            </a:r>
            <a:r>
              <a:rPr lang="el-GR" dirty="0" smtClean="0"/>
              <a:t>.</a:t>
            </a:r>
            <a:endParaRPr lang="el-GR" dirty="0"/>
          </a:p>
        </p:txBody>
      </p:sp>
    </p:spTree>
    <p:extLst>
      <p:ext uri="{BB962C8B-B14F-4D97-AF65-F5344CB8AC3E}">
        <p14:creationId xmlns:p14="http://schemas.microsoft.com/office/powerpoint/2010/main" val="221152819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44624"/>
            <a:ext cx="5915001" cy="1143000"/>
          </a:xfrm>
        </p:spPr>
        <p:txBody>
          <a:bodyPr>
            <a:normAutofit/>
          </a:bodyPr>
          <a:lstStyle/>
          <a:p>
            <a:r>
              <a:rPr lang="el-GR" sz="4000" b="1" dirty="0"/>
              <a:t>Ομάδα Α</a:t>
            </a:r>
            <a:endParaRPr lang="el-GR" sz="4000" dirty="0"/>
          </a:p>
        </p:txBody>
      </p:sp>
      <p:pic>
        <p:nvPicPr>
          <p:cNvPr id="4" name="Εικόνα 47109"/>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bwMode="auto">
          <a:xfrm>
            <a:off x="1043608" y="1484784"/>
            <a:ext cx="7128792" cy="4536504"/>
          </a:xfrm>
          <a:prstGeom prst="rect">
            <a:avLst/>
          </a:prstGeom>
          <a:noFill/>
          <a:ln>
            <a:noFill/>
          </a:ln>
        </p:spPr>
      </p:pic>
    </p:spTree>
    <p:extLst>
      <p:ext uri="{BB962C8B-B14F-4D97-AF65-F5344CB8AC3E}">
        <p14:creationId xmlns:p14="http://schemas.microsoft.com/office/powerpoint/2010/main" val="31133229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663" y="125760"/>
            <a:ext cx="5400601" cy="1143000"/>
          </a:xfrm>
        </p:spPr>
        <p:txBody>
          <a:bodyPr>
            <a:normAutofit/>
          </a:bodyPr>
          <a:lstStyle/>
          <a:p>
            <a:r>
              <a:rPr lang="el-GR" sz="4000" b="1" dirty="0"/>
              <a:t>Ομάδα </a:t>
            </a:r>
            <a:r>
              <a:rPr lang="el-GR" sz="4000" b="1" dirty="0" smtClean="0"/>
              <a:t>Β</a:t>
            </a:r>
            <a:endParaRPr lang="el-GR" sz="4000" dirty="0"/>
          </a:p>
        </p:txBody>
      </p:sp>
      <p:sp>
        <p:nvSpPr>
          <p:cNvPr id="3" name="Content Placeholder 2"/>
          <p:cNvSpPr>
            <a:spLocks noGrp="1"/>
          </p:cNvSpPr>
          <p:nvPr>
            <p:ph idx="1"/>
          </p:nvPr>
        </p:nvSpPr>
        <p:spPr>
          <a:xfrm>
            <a:off x="288030" y="1653841"/>
            <a:ext cx="8676458" cy="4367447"/>
          </a:xfrm>
        </p:spPr>
        <p:txBody>
          <a:bodyPr>
            <a:normAutofit fontScale="77500" lnSpcReduction="20000"/>
          </a:bodyPr>
          <a:lstStyle/>
          <a:p>
            <a:pPr>
              <a:lnSpc>
                <a:spcPct val="120000"/>
              </a:lnSpc>
              <a:spcBef>
                <a:spcPts val="0"/>
              </a:spcBef>
              <a:buFont typeface="Wingdings" panose="05000000000000000000" pitchFamily="2" charset="2"/>
              <a:buChar char="Ø"/>
            </a:pPr>
            <a:r>
              <a:rPr lang="el-GR" dirty="0"/>
              <a:t>Φορείς που έχουν αναθέσει την τεχνολογική υποστήριξη των κύριων επιχειρησιακών δραστηριοτήτων τους στην ΗΔΙΚΑ. </a:t>
            </a:r>
            <a:endParaRPr lang="el-GR" dirty="0" smtClean="0"/>
          </a:p>
          <a:p>
            <a:pPr>
              <a:lnSpc>
                <a:spcPct val="120000"/>
              </a:lnSpc>
              <a:spcBef>
                <a:spcPts val="0"/>
              </a:spcBef>
              <a:buFont typeface="Wingdings" panose="05000000000000000000" pitchFamily="2" charset="2"/>
              <a:buChar char="Ø"/>
            </a:pPr>
            <a:r>
              <a:rPr lang="el-GR" dirty="0" smtClean="0"/>
              <a:t>Με </a:t>
            </a:r>
            <a:r>
              <a:rPr lang="el-GR" dirty="0"/>
              <a:t>βάση το μοντέλο ανάθεσης μηχανογραφικής υποστήριξης σε ‘εξωτερικό συνεργάτη’, τεχνολογικός εκσυγχρονισμός του ΚΗΥΚΥ συνεπάγεται σχεδόν μονοσήμαντα τον τεχνολογικό εκσυγχρονισμό των ΦΚΑ που ανήκουν σε αυτή την ομάδα (τουλάχιστον σε ό,τι αφορά στις τεχνολογίες εξυπηρέτησης των πολιτών). </a:t>
            </a:r>
            <a:endParaRPr lang="el-GR" dirty="0" smtClean="0"/>
          </a:p>
          <a:p>
            <a:pPr>
              <a:lnSpc>
                <a:spcPct val="120000"/>
              </a:lnSpc>
              <a:spcBef>
                <a:spcPts val="0"/>
              </a:spcBef>
              <a:buFont typeface="Wingdings" panose="05000000000000000000" pitchFamily="2" charset="2"/>
              <a:buChar char="Ø"/>
            </a:pPr>
            <a:r>
              <a:rPr lang="el-GR" dirty="0" smtClean="0"/>
              <a:t>Στην </a:t>
            </a:r>
            <a:r>
              <a:rPr lang="el-GR" dirty="0"/>
              <a:t>κατηγορία αυτή εντάσσονται φορείς όπως το ΤΣΑ, , το ΤΥΔΚΥ και το ΤΕΑΥΦΕ</a:t>
            </a:r>
            <a:r>
              <a:rPr lang="el-GR" dirty="0" smtClean="0"/>
              <a:t>.</a:t>
            </a:r>
            <a:endParaRPr lang="el-GR" dirty="0"/>
          </a:p>
        </p:txBody>
      </p:sp>
    </p:spTree>
    <p:extLst>
      <p:ext uri="{BB962C8B-B14F-4D97-AF65-F5344CB8AC3E}">
        <p14:creationId xmlns:p14="http://schemas.microsoft.com/office/powerpoint/2010/main" val="12873786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3688" y="116632"/>
            <a:ext cx="5338936" cy="634082"/>
          </a:xfrm>
        </p:spPr>
        <p:txBody>
          <a:bodyPr>
            <a:noAutofit/>
          </a:bodyPr>
          <a:lstStyle/>
          <a:p>
            <a:r>
              <a:rPr lang="el-GR" sz="4000" b="1" dirty="0"/>
              <a:t>Ομάδα </a:t>
            </a:r>
            <a:r>
              <a:rPr lang="el-GR" sz="4000" b="1" dirty="0" smtClean="0"/>
              <a:t>Β</a:t>
            </a:r>
            <a:endParaRPr lang="el-GR" sz="4000" dirty="0"/>
          </a:p>
        </p:txBody>
      </p:sp>
      <p:sp>
        <p:nvSpPr>
          <p:cNvPr id="3" name="Content Placeholder 2"/>
          <p:cNvSpPr>
            <a:spLocks noGrp="1"/>
          </p:cNvSpPr>
          <p:nvPr>
            <p:ph idx="1"/>
          </p:nvPr>
        </p:nvSpPr>
        <p:spPr>
          <a:xfrm>
            <a:off x="251520" y="1484784"/>
            <a:ext cx="8640960" cy="4536504"/>
          </a:xfrm>
        </p:spPr>
        <p:txBody>
          <a:bodyPr>
            <a:noAutofit/>
          </a:bodyPr>
          <a:lstStyle/>
          <a:p>
            <a:pPr>
              <a:spcBef>
                <a:spcPts val="0"/>
              </a:spcBef>
            </a:pPr>
            <a:r>
              <a:rPr lang="el-GR" sz="1600" dirty="0" smtClean="0"/>
              <a:t>Οι </a:t>
            </a:r>
            <a:r>
              <a:rPr lang="el-GR" sz="1600" dirty="0"/>
              <a:t>φορείς αυτοί καλύπτονται οριζόντια από την ΗΔΙΚΑ, που διαθέτει μεγάλη τεχνογνωσία και εμπειρία στην ανάπτυξη εφαρμογών που εξυπηρετούν τις ανάγκες των Φορέων Ασφάλισης και διαθέτει έμπειρο ανθρώπινο δυναμικό. Υποστηρίζει μηχανογραφικά τόσο τις βασικές λειτουργίες των ΦΚΑ (ασφαλιστικό έργο / έσοδα / παροχές), όσο και τις οικονομικές / διοικητικές δραστηριότητες τους.</a:t>
            </a:r>
          </a:p>
          <a:p>
            <a:pPr>
              <a:spcBef>
                <a:spcPts val="0"/>
              </a:spcBef>
            </a:pPr>
            <a:r>
              <a:rPr lang="el-GR" sz="1600" dirty="0"/>
              <a:t>Η ΗΔΙΚΑ είναι λοιπόν κομβική συνιστώσα στο χώρο της Κοινωνικής Ασφάλισης. Η διασαφήνιση του νομοθετικού πλαισίου μέσα στο οποίο καλείται να λειτουργήσει, καθώς και η αποτελεσματικότερη συνεργασία των ασφαλιστικών φορέων, πρέπει να αποτελέσουν τους βασικούς άξονες πάνω στους οποίους θα στηριχθεί το πληροφοριακό πλαίσιο λειτουργίας του χώρου της Κοινωνικής Ασφάλισης.</a:t>
            </a:r>
          </a:p>
          <a:p>
            <a:pPr>
              <a:spcBef>
                <a:spcPts val="0"/>
              </a:spcBef>
            </a:pPr>
            <a:r>
              <a:rPr lang="el-GR" sz="1600" dirty="0"/>
              <a:t>Πρέπει να τονιστεί επίσης ότι η προσπάθεια αυτονόμησης ορισμένων μεγάλων ασφαλιστικών φορέων με την ανάπτυξη δικών τους ολοκληρωμένων πληροφορικών συστημάτων έχει οδηγήσει στη δημιουργία μια σειράς επιχειρησιακών θεμάτων για τα οποία πρέπει να ληφθεί μέριμνα. Για παράδειγμα, η σχετική υποβάθμιση του ρόλου της ΗΔΙΚΑ αποτελεί ένα σημείο έντονου προβληματισμού και σίγουρα σχετίζεται με τους λόγους που οδήγησαν στην αυτονόμηση ορισμένων ΦΚΑ. Κρίνεται σκόπιμος ο επαναπροσδιορισμός του ρόλου που αναμένεται να διαδραματίζει η ΗΔΙΚΑ στο χώρο της Κοινωνικής Ασφάλισης.</a:t>
            </a:r>
          </a:p>
        </p:txBody>
      </p:sp>
    </p:spTree>
    <p:extLst>
      <p:ext uri="{BB962C8B-B14F-4D97-AF65-F5344CB8AC3E}">
        <p14:creationId xmlns:p14="http://schemas.microsoft.com/office/powerpoint/2010/main" val="21343781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1720" y="44624"/>
            <a:ext cx="4258816" cy="1143000"/>
          </a:xfrm>
        </p:spPr>
        <p:txBody>
          <a:bodyPr>
            <a:normAutofit/>
          </a:bodyPr>
          <a:lstStyle/>
          <a:p>
            <a:r>
              <a:rPr lang="el-GR" sz="4000" b="1" dirty="0"/>
              <a:t>Ομάδα Β</a:t>
            </a:r>
            <a:endParaRPr lang="el-GR" sz="4000" dirty="0"/>
          </a:p>
        </p:txBody>
      </p:sp>
      <p:pic>
        <p:nvPicPr>
          <p:cNvPr id="4" name="Εικόνα 47119"/>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bwMode="auto">
          <a:xfrm>
            <a:off x="323528" y="1484784"/>
            <a:ext cx="8496175" cy="4130491"/>
          </a:xfrm>
          <a:prstGeom prst="rect">
            <a:avLst/>
          </a:prstGeom>
          <a:noFill/>
          <a:ln>
            <a:noFill/>
          </a:ln>
        </p:spPr>
      </p:pic>
    </p:spTree>
    <p:extLst>
      <p:ext uri="{BB962C8B-B14F-4D97-AF65-F5344CB8AC3E}">
        <p14:creationId xmlns:p14="http://schemas.microsoft.com/office/powerpoint/2010/main" val="17044958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3768" y="116632"/>
            <a:ext cx="4114800" cy="1143000"/>
          </a:xfrm>
        </p:spPr>
        <p:txBody>
          <a:bodyPr>
            <a:normAutofit/>
          </a:bodyPr>
          <a:lstStyle/>
          <a:p>
            <a:r>
              <a:rPr lang="el-GR" sz="4000" b="1" dirty="0"/>
              <a:t>Ομάδα </a:t>
            </a:r>
            <a:r>
              <a:rPr lang="el-GR" sz="4000" b="1" dirty="0" smtClean="0"/>
              <a:t>Γ</a:t>
            </a:r>
            <a:endParaRPr lang="el-GR" sz="4000" dirty="0"/>
          </a:p>
        </p:txBody>
      </p:sp>
      <p:sp>
        <p:nvSpPr>
          <p:cNvPr id="3" name="Content Placeholder 2"/>
          <p:cNvSpPr>
            <a:spLocks noGrp="1"/>
          </p:cNvSpPr>
          <p:nvPr>
            <p:ph idx="1"/>
          </p:nvPr>
        </p:nvSpPr>
        <p:spPr>
          <a:xfrm>
            <a:off x="251520" y="1581834"/>
            <a:ext cx="8640960" cy="4367447"/>
          </a:xfrm>
        </p:spPr>
        <p:txBody>
          <a:bodyPr>
            <a:normAutofit fontScale="70000" lnSpcReduction="20000"/>
          </a:bodyPr>
          <a:lstStyle/>
          <a:p>
            <a:pPr algn="just">
              <a:lnSpc>
                <a:spcPct val="120000"/>
              </a:lnSpc>
              <a:spcBef>
                <a:spcPts val="0"/>
              </a:spcBef>
              <a:buFont typeface="Wingdings" panose="05000000000000000000" pitchFamily="2" charset="2"/>
              <a:buChar char="Ø"/>
            </a:pPr>
            <a:r>
              <a:rPr lang="el-GR" dirty="0"/>
              <a:t>Φορείς που είτε έχουν αναπτύξει και λειτουργούν αυτόνομα υποδομές ΤΠΕ για την υποστήριξη των δραστηριοτήτων παροχής υπηρεσιών κοινωνικής ασφάλισης είτε έχουν μικρή, αποσπασματική και μη τυποποιημένη μηχανογραφική υποστήριξη. </a:t>
            </a:r>
            <a:endParaRPr lang="el-GR" dirty="0" smtClean="0"/>
          </a:p>
          <a:p>
            <a:pPr algn="just">
              <a:lnSpc>
                <a:spcPct val="120000"/>
              </a:lnSpc>
              <a:spcBef>
                <a:spcPts val="0"/>
              </a:spcBef>
              <a:buFont typeface="Wingdings" panose="05000000000000000000" pitchFamily="2" charset="2"/>
              <a:buChar char="Ø"/>
            </a:pPr>
            <a:r>
              <a:rPr lang="el-GR" dirty="0" smtClean="0"/>
              <a:t>Πολλές </a:t>
            </a:r>
            <a:r>
              <a:rPr lang="el-GR" dirty="0"/>
              <a:t>από αυτές τις ΤΠΕ δεν έχουν υποστεί πρόσφατα εκτεταμένες τεχνολογικές αναβαθμίσεις με συνέπεια να παρουσιάζουν σημαντική παλαιότητα και ελλιπή υποστήριξη του κύριου έργου αυτών των ΦΚΑ. </a:t>
            </a:r>
            <a:endParaRPr lang="el-GR" dirty="0" smtClean="0"/>
          </a:p>
          <a:p>
            <a:pPr algn="just">
              <a:lnSpc>
                <a:spcPct val="120000"/>
              </a:lnSpc>
              <a:spcBef>
                <a:spcPts val="0"/>
              </a:spcBef>
              <a:buFont typeface="Wingdings" panose="05000000000000000000" pitchFamily="2" charset="2"/>
              <a:buChar char="Ø"/>
            </a:pPr>
            <a:r>
              <a:rPr lang="el-GR" dirty="0" smtClean="0"/>
              <a:t>Στην </a:t>
            </a:r>
            <a:r>
              <a:rPr lang="el-GR" dirty="0"/>
              <a:t>κατηγορία αυτή εντάσσονται φορείς όπως το ΤΑΙΣΥΤ, το ΤΑΞΥ, και το ΤΕΑΠΕΠ. Επίσης σε αυτή την κατηγορία κατατάσσονται και οι ΦΚΑ που χρησιμοποιούν απλές εφαρμογές γραφείου για την μηχανογραφική κάλυψη των αναγκών τους, χωρίς κάποια εξειδικευμένη (έστω και παλαιά) εφαρμογή.</a:t>
            </a:r>
          </a:p>
        </p:txBody>
      </p:sp>
    </p:spTree>
    <p:extLst>
      <p:ext uri="{BB962C8B-B14F-4D97-AF65-F5344CB8AC3E}">
        <p14:creationId xmlns:p14="http://schemas.microsoft.com/office/powerpoint/2010/main" val="42072841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7784" y="44624"/>
            <a:ext cx="3528393" cy="1143000"/>
          </a:xfrm>
        </p:spPr>
        <p:txBody>
          <a:bodyPr>
            <a:normAutofit/>
          </a:bodyPr>
          <a:lstStyle/>
          <a:p>
            <a:r>
              <a:rPr lang="el-GR" sz="4000" b="1" dirty="0"/>
              <a:t>Ομάδα Γ</a:t>
            </a:r>
            <a:endParaRPr lang="el-GR" sz="4000" dirty="0"/>
          </a:p>
        </p:txBody>
      </p:sp>
      <p:pic>
        <p:nvPicPr>
          <p:cNvPr id="4" name="Εικόνα 47120"/>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3568" y="1412776"/>
            <a:ext cx="7848872" cy="4536504"/>
          </a:xfrm>
          <a:prstGeom prst="rect">
            <a:avLst/>
          </a:prstGeom>
          <a:noFill/>
          <a:ln>
            <a:noFill/>
          </a:ln>
        </p:spPr>
      </p:pic>
    </p:spTree>
    <p:extLst>
      <p:ext uri="{BB962C8B-B14F-4D97-AF65-F5344CB8AC3E}">
        <p14:creationId xmlns:p14="http://schemas.microsoft.com/office/powerpoint/2010/main" val="1756831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39752" y="116632"/>
            <a:ext cx="6660232" cy="1642194"/>
          </a:xfrm>
        </p:spPr>
        <p:txBody>
          <a:bodyPr>
            <a:noAutofit/>
          </a:bodyPr>
          <a:lstStyle/>
          <a:p>
            <a:r>
              <a:rPr lang="el-GR" sz="3200" b="1" dirty="0"/>
              <a:t>Σχέδιο Δράσης (ΣΔ) για την </a:t>
            </a:r>
            <a:r>
              <a:rPr lang="el-GR" sz="3200" b="1" dirty="0" err="1"/>
              <a:t>Ηλεκτρονική</a:t>
            </a:r>
            <a:r>
              <a:rPr lang="el-GR" sz="3200" b="1" dirty="0"/>
              <a:t> </a:t>
            </a:r>
            <a:r>
              <a:rPr lang="el-GR" sz="3200" b="1" dirty="0" err="1"/>
              <a:t>Διακυβέρνηση</a:t>
            </a:r>
            <a:r>
              <a:rPr lang="el-GR" sz="3200" b="1" dirty="0"/>
              <a:t> </a:t>
            </a:r>
            <a:r>
              <a:rPr lang="en-US" sz="3200" b="1" dirty="0" smtClean="0"/>
              <a:t/>
            </a:r>
            <a:br>
              <a:rPr lang="en-US" sz="3200" b="1" dirty="0" smtClean="0"/>
            </a:br>
            <a:r>
              <a:rPr lang="el-GR" sz="3200" b="1" dirty="0" smtClean="0"/>
              <a:t>(</a:t>
            </a:r>
            <a:r>
              <a:rPr lang="el-GR" sz="3200" b="1" dirty="0" err="1"/>
              <a:t>eGov</a:t>
            </a:r>
            <a:r>
              <a:rPr lang="el-GR" sz="3200" b="1" dirty="0"/>
              <a:t> </a:t>
            </a:r>
            <a:r>
              <a:rPr lang="el-GR" sz="3200" b="1" dirty="0" err="1"/>
              <a:t>Action</a:t>
            </a:r>
            <a:r>
              <a:rPr lang="el-GR" sz="3200" b="1" dirty="0"/>
              <a:t> </a:t>
            </a:r>
            <a:r>
              <a:rPr lang="el-GR" sz="3200" b="1" dirty="0" err="1"/>
              <a:t>Plan</a:t>
            </a:r>
            <a:r>
              <a:rPr lang="el-GR" sz="3200" b="1" dirty="0"/>
              <a:t>)</a:t>
            </a:r>
          </a:p>
        </p:txBody>
      </p:sp>
      <p:sp>
        <p:nvSpPr>
          <p:cNvPr id="3" name="Content Placeholder 2"/>
          <p:cNvSpPr>
            <a:spLocks noGrp="1"/>
          </p:cNvSpPr>
          <p:nvPr>
            <p:ph idx="1"/>
          </p:nvPr>
        </p:nvSpPr>
        <p:spPr>
          <a:xfrm>
            <a:off x="251520" y="2348880"/>
            <a:ext cx="8784976" cy="3168352"/>
          </a:xfrm>
        </p:spPr>
        <p:txBody>
          <a:bodyPr>
            <a:normAutofit/>
          </a:bodyPr>
          <a:lstStyle/>
          <a:p>
            <a:pPr>
              <a:spcBef>
                <a:spcPts val="0"/>
              </a:spcBef>
              <a:buFont typeface="Wingdings" panose="05000000000000000000" pitchFamily="2" charset="2"/>
              <a:buChar char="Ø"/>
            </a:pPr>
            <a:r>
              <a:rPr lang="el-GR" sz="2400" dirty="0"/>
              <a:t>Το Σχέδιο Δράσης (ΣΔ) για την </a:t>
            </a:r>
            <a:r>
              <a:rPr lang="el-GR" sz="2400" dirty="0" err="1"/>
              <a:t>Ηλεκτρονική</a:t>
            </a:r>
            <a:r>
              <a:rPr lang="el-GR" sz="2400" dirty="0"/>
              <a:t> </a:t>
            </a:r>
            <a:r>
              <a:rPr lang="el-GR" sz="2400" dirty="0" err="1"/>
              <a:t>Διακυβέρνηση</a:t>
            </a:r>
            <a:r>
              <a:rPr lang="el-GR" sz="2400" dirty="0"/>
              <a:t> (</a:t>
            </a:r>
            <a:r>
              <a:rPr lang="el-GR" sz="2400" dirty="0" err="1"/>
              <a:t>eGov</a:t>
            </a:r>
            <a:r>
              <a:rPr lang="el-GR" sz="2400" dirty="0"/>
              <a:t> </a:t>
            </a:r>
            <a:r>
              <a:rPr lang="el-GR" sz="2400" dirty="0" err="1"/>
              <a:t>Action</a:t>
            </a:r>
            <a:r>
              <a:rPr lang="el-GR" sz="2400" dirty="0"/>
              <a:t> </a:t>
            </a:r>
            <a:r>
              <a:rPr lang="el-GR" sz="2400" dirty="0" err="1"/>
              <a:t>Plan</a:t>
            </a:r>
            <a:r>
              <a:rPr lang="el-GR" sz="2400" dirty="0"/>
              <a:t>) αποτελεί το επιχειρησιακό πλάνο υλοποίησης της Ηλεκτρονικής Διακυβέρνησης της Ελλάδας για την περίοδο 2014-2020. </a:t>
            </a:r>
            <a:endParaRPr lang="en-US" sz="2400" dirty="0" smtClean="0"/>
          </a:p>
          <a:p>
            <a:pPr>
              <a:spcBef>
                <a:spcPts val="0"/>
              </a:spcBef>
              <a:buFont typeface="Wingdings" panose="05000000000000000000" pitchFamily="2" charset="2"/>
              <a:buChar char="Ø"/>
            </a:pPr>
            <a:r>
              <a:rPr lang="el-GR" sz="2400" dirty="0" smtClean="0"/>
              <a:t>Εγκρίθηκε </a:t>
            </a:r>
            <a:r>
              <a:rPr lang="el-GR" sz="2400" dirty="0"/>
              <a:t>από το Κυβερνητικό Συμβούλιο της Μεταρρύθμισης στις 23 Δεκεμβρίου 2014 μετά και από την ενσωμάτωση των σχολίων και των προτάσεων που κατατέθηκαν κατά την περίοδο της δημόσιας διαβούλευσης</a:t>
            </a:r>
            <a:r>
              <a:rPr lang="el-GR" sz="2400" dirty="0" smtClean="0"/>
              <a:t>.</a:t>
            </a:r>
            <a:endParaRPr lang="el-GR" sz="2400" dirty="0"/>
          </a:p>
        </p:txBody>
      </p:sp>
    </p:spTree>
    <p:extLst>
      <p:ext uri="{BB962C8B-B14F-4D97-AF65-F5344CB8AC3E}">
        <p14:creationId xmlns:p14="http://schemas.microsoft.com/office/powerpoint/2010/main" val="35333964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5696" y="116632"/>
            <a:ext cx="6264697" cy="1143000"/>
          </a:xfrm>
        </p:spPr>
        <p:txBody>
          <a:bodyPr>
            <a:noAutofit/>
          </a:bodyPr>
          <a:lstStyle/>
          <a:p>
            <a:r>
              <a:rPr lang="el-GR" sz="3800" b="1" dirty="0"/>
              <a:t>Το όραμα της  Δ</a:t>
            </a:r>
            <a:r>
              <a:rPr lang="el-GR" sz="3800" b="1" dirty="0" smtClean="0"/>
              <a:t>ιαλειτουργικότητας</a:t>
            </a:r>
            <a:endParaRPr lang="el-GR" sz="3800" b="1" dirty="0"/>
          </a:p>
        </p:txBody>
      </p:sp>
      <p:sp>
        <p:nvSpPr>
          <p:cNvPr id="3" name="Content Placeholder 2"/>
          <p:cNvSpPr>
            <a:spLocks noGrp="1"/>
          </p:cNvSpPr>
          <p:nvPr>
            <p:ph idx="1"/>
          </p:nvPr>
        </p:nvSpPr>
        <p:spPr>
          <a:xfrm>
            <a:off x="251520" y="1653841"/>
            <a:ext cx="8784976" cy="4367447"/>
          </a:xfrm>
        </p:spPr>
        <p:txBody>
          <a:bodyPr>
            <a:normAutofit/>
          </a:bodyPr>
          <a:lstStyle/>
          <a:p>
            <a:pPr>
              <a:spcBef>
                <a:spcPts val="0"/>
              </a:spcBef>
            </a:pPr>
            <a:r>
              <a:rPr lang="el-GR" dirty="0"/>
              <a:t>Ενιαία ψηφιακή πληροφορία</a:t>
            </a:r>
          </a:p>
          <a:p>
            <a:pPr>
              <a:spcBef>
                <a:spcPts val="0"/>
              </a:spcBef>
            </a:pPr>
            <a:r>
              <a:rPr lang="el-GR" dirty="0" err="1"/>
              <a:t>Διεπαφές</a:t>
            </a:r>
            <a:r>
              <a:rPr lang="el-GR" dirty="0"/>
              <a:t> μεταξύ ΦΚΑ άλλων φορέων</a:t>
            </a:r>
          </a:p>
          <a:p>
            <a:pPr>
              <a:spcBef>
                <a:spcPts val="0"/>
              </a:spcBef>
            </a:pPr>
            <a:r>
              <a:rPr lang="el-GR" dirty="0"/>
              <a:t>Ψηφιακή καρτέλα ασφαλισμένου</a:t>
            </a:r>
          </a:p>
          <a:p>
            <a:pPr>
              <a:spcBef>
                <a:spcPts val="0"/>
              </a:spcBef>
            </a:pPr>
            <a:r>
              <a:rPr lang="el-GR" dirty="0"/>
              <a:t>Σημεία εξυπηρέτησης πολίτη ανεξάρτητα από ΦΚΑ</a:t>
            </a:r>
          </a:p>
          <a:p>
            <a:pPr>
              <a:spcBef>
                <a:spcPts val="0"/>
              </a:spcBef>
            </a:pPr>
            <a:r>
              <a:rPr lang="el-GR" dirty="0"/>
              <a:t>Μοναδικότητα ασφαλισμένου</a:t>
            </a:r>
          </a:p>
          <a:p>
            <a:pPr>
              <a:spcBef>
                <a:spcPts val="0"/>
              </a:spcBef>
            </a:pPr>
            <a:r>
              <a:rPr lang="el-GR" dirty="0"/>
              <a:t>Διασυνδέσεις των ΦΚΑ με άλλα εθνικά </a:t>
            </a:r>
            <a:r>
              <a:rPr lang="el-GR" dirty="0" smtClean="0"/>
              <a:t>δίκτυα</a:t>
            </a:r>
            <a:endParaRPr lang="el-GR" dirty="0"/>
          </a:p>
        </p:txBody>
      </p:sp>
    </p:spTree>
    <p:extLst>
      <p:ext uri="{BB962C8B-B14F-4D97-AF65-F5344CB8AC3E}">
        <p14:creationId xmlns:p14="http://schemas.microsoft.com/office/powerpoint/2010/main" val="32572957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6184" y="332656"/>
            <a:ext cx="6732240" cy="1143000"/>
          </a:xfrm>
        </p:spPr>
        <p:txBody>
          <a:bodyPr>
            <a:noAutofit/>
          </a:bodyPr>
          <a:lstStyle/>
          <a:p>
            <a:r>
              <a:rPr lang="el-GR" sz="3600" b="1" dirty="0"/>
              <a:t>Κατευθυντήριοι Άξονες </a:t>
            </a:r>
            <a:r>
              <a:rPr lang="el-GR" sz="3600" b="1" dirty="0" smtClean="0"/>
              <a:t>Ανάπτυξης</a:t>
            </a:r>
            <a:endParaRPr lang="el-GR" sz="3600" dirty="0"/>
          </a:p>
        </p:txBody>
      </p:sp>
      <p:sp>
        <p:nvSpPr>
          <p:cNvPr id="3" name="Content Placeholder 2"/>
          <p:cNvSpPr>
            <a:spLocks noGrp="1"/>
          </p:cNvSpPr>
          <p:nvPr>
            <p:ph idx="1"/>
          </p:nvPr>
        </p:nvSpPr>
        <p:spPr>
          <a:xfrm>
            <a:off x="467542" y="2085890"/>
            <a:ext cx="8219257" cy="2639254"/>
          </a:xfrm>
        </p:spPr>
        <p:txBody>
          <a:bodyPr/>
          <a:lstStyle/>
          <a:p>
            <a:r>
              <a:rPr lang="el-GR" dirty="0"/>
              <a:t>Πολίτης</a:t>
            </a:r>
          </a:p>
          <a:p>
            <a:r>
              <a:rPr lang="el-GR" dirty="0"/>
              <a:t>ΓΓΚΑ, ΦΚΑ και Εργαζόμενοι</a:t>
            </a:r>
          </a:p>
          <a:p>
            <a:r>
              <a:rPr lang="el-GR" dirty="0"/>
              <a:t>Συνεργαζόμενοι Φορείς</a:t>
            </a:r>
          </a:p>
          <a:p>
            <a:endParaRPr lang="el-GR" dirty="0"/>
          </a:p>
        </p:txBody>
      </p:sp>
    </p:spTree>
    <p:extLst>
      <p:ext uri="{BB962C8B-B14F-4D97-AF65-F5344CB8AC3E}">
        <p14:creationId xmlns:p14="http://schemas.microsoft.com/office/powerpoint/2010/main" val="14219619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3728" y="269776"/>
            <a:ext cx="6372201" cy="1143000"/>
          </a:xfrm>
        </p:spPr>
        <p:txBody>
          <a:bodyPr>
            <a:noAutofit/>
          </a:bodyPr>
          <a:lstStyle/>
          <a:p>
            <a:r>
              <a:rPr lang="el-GR" sz="3600" b="1" dirty="0"/>
              <a:t>Εφαρμογή: Σχέδιο Δράσης </a:t>
            </a:r>
            <a:r>
              <a:rPr lang="el-GR" sz="3600" b="1" dirty="0" smtClean="0"/>
              <a:t/>
            </a:r>
            <a:br>
              <a:rPr lang="el-GR" sz="3600" b="1" dirty="0" smtClean="0"/>
            </a:br>
            <a:r>
              <a:rPr lang="el-GR" sz="3600" b="1" dirty="0" smtClean="0"/>
              <a:t>ΙΚΑ-ΕΤΑΜ</a:t>
            </a:r>
            <a:endParaRPr lang="el-GR" sz="3600" dirty="0"/>
          </a:p>
        </p:txBody>
      </p:sp>
      <p:sp>
        <p:nvSpPr>
          <p:cNvPr id="3" name="Content Placeholder 2"/>
          <p:cNvSpPr>
            <a:spLocks noGrp="1"/>
          </p:cNvSpPr>
          <p:nvPr>
            <p:ph idx="1"/>
          </p:nvPr>
        </p:nvSpPr>
        <p:spPr>
          <a:xfrm>
            <a:off x="251520" y="1581834"/>
            <a:ext cx="8676458" cy="4367447"/>
          </a:xfrm>
        </p:spPr>
        <p:txBody>
          <a:bodyPr>
            <a:normAutofit fontScale="77500" lnSpcReduction="20000"/>
          </a:bodyPr>
          <a:lstStyle/>
          <a:p>
            <a:pPr marL="0" indent="0">
              <a:lnSpc>
                <a:spcPct val="120000"/>
              </a:lnSpc>
              <a:spcBef>
                <a:spcPts val="0"/>
              </a:spcBef>
              <a:buNone/>
            </a:pPr>
            <a:r>
              <a:rPr lang="el-GR" b="1" dirty="0"/>
              <a:t>Ασφάλεια</a:t>
            </a:r>
          </a:p>
          <a:p>
            <a:pPr lvl="0">
              <a:lnSpc>
                <a:spcPct val="120000"/>
              </a:lnSpc>
              <a:spcBef>
                <a:spcPts val="0"/>
              </a:spcBef>
            </a:pPr>
            <a:r>
              <a:rPr lang="el-GR" dirty="0" err="1"/>
              <a:t>Υποέργο</a:t>
            </a:r>
            <a:r>
              <a:rPr lang="el-GR" dirty="0"/>
              <a:t> 1: Μελέτη Ασφάλειας Υποδομών Πληροφορικής και Επικοινωνιών και Σχέδιο Ανάκαμψης από Καταστροφή.</a:t>
            </a:r>
          </a:p>
          <a:p>
            <a:pPr lvl="0">
              <a:lnSpc>
                <a:spcPct val="120000"/>
              </a:lnSpc>
              <a:spcBef>
                <a:spcPts val="0"/>
              </a:spcBef>
            </a:pPr>
            <a:r>
              <a:rPr lang="el-GR" dirty="0" err="1"/>
              <a:t>Υποέργο</a:t>
            </a:r>
            <a:r>
              <a:rPr lang="el-GR" dirty="0"/>
              <a:t> 2: Ανάπτυξη Συστήματος Διαχείρισης Ασφάλειας Πληροφοριών και Πιστοποίηση του ΙΚΑ-ΕΤΑΜ, σύμφωνα με το Πρότυπο ISO 27001.</a:t>
            </a:r>
          </a:p>
          <a:p>
            <a:pPr lvl="0">
              <a:lnSpc>
                <a:spcPct val="120000"/>
              </a:lnSpc>
              <a:spcBef>
                <a:spcPts val="0"/>
              </a:spcBef>
            </a:pPr>
            <a:r>
              <a:rPr lang="el-GR" dirty="0" err="1"/>
              <a:t>Υποέργο</a:t>
            </a:r>
            <a:r>
              <a:rPr lang="el-GR" dirty="0"/>
              <a:t> 3: Διασφάλιση της ασφάλειας των πληροφοριών του λογισμικού και των υποδομών του ΙΚΑ-ΕΤΑΜ για την εξασφάλιση των </a:t>
            </a:r>
            <a:r>
              <a:rPr lang="el-GR" dirty="0" smtClean="0"/>
              <a:t>παρεχόμενων </a:t>
            </a:r>
            <a:r>
              <a:rPr lang="el-GR" dirty="0"/>
              <a:t>υπηρεσιών προς τους πολίτες και επιχειρήσεις</a:t>
            </a:r>
            <a:r>
              <a:rPr lang="el-GR" dirty="0" smtClean="0"/>
              <a:t>.</a:t>
            </a:r>
            <a:endParaRPr lang="el-GR" dirty="0"/>
          </a:p>
        </p:txBody>
      </p:sp>
    </p:spTree>
    <p:extLst>
      <p:ext uri="{BB962C8B-B14F-4D97-AF65-F5344CB8AC3E}">
        <p14:creationId xmlns:p14="http://schemas.microsoft.com/office/powerpoint/2010/main" val="8468456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0" y="260648"/>
            <a:ext cx="5915001" cy="1143000"/>
          </a:xfrm>
        </p:spPr>
        <p:txBody>
          <a:bodyPr>
            <a:noAutofit/>
          </a:bodyPr>
          <a:lstStyle/>
          <a:p>
            <a:r>
              <a:rPr lang="el-GR" sz="3600" b="1" dirty="0"/>
              <a:t>Εφαρμογή: Σχέδιο Δράσης ΙΚΑ-ΕΤΑΜ</a:t>
            </a:r>
            <a:endParaRPr lang="el-GR" sz="3600" dirty="0"/>
          </a:p>
        </p:txBody>
      </p:sp>
      <p:sp>
        <p:nvSpPr>
          <p:cNvPr id="3" name="Content Placeholder 2"/>
          <p:cNvSpPr>
            <a:spLocks noGrp="1"/>
          </p:cNvSpPr>
          <p:nvPr>
            <p:ph idx="1"/>
          </p:nvPr>
        </p:nvSpPr>
        <p:spPr>
          <a:xfrm>
            <a:off x="251520" y="1941873"/>
            <a:ext cx="8640960" cy="3575359"/>
          </a:xfrm>
        </p:spPr>
        <p:txBody>
          <a:bodyPr/>
          <a:lstStyle/>
          <a:p>
            <a:pPr marL="0" lvl="2" indent="0">
              <a:spcBef>
                <a:spcPts val="0"/>
              </a:spcBef>
              <a:buNone/>
            </a:pPr>
            <a:r>
              <a:rPr lang="el-GR" sz="2700" b="1" dirty="0"/>
              <a:t>Καταπολέμηση της Εισφοροδιαφυγής</a:t>
            </a:r>
          </a:p>
          <a:p>
            <a:pPr lvl="0">
              <a:spcBef>
                <a:spcPts val="0"/>
              </a:spcBef>
            </a:pPr>
            <a:r>
              <a:rPr lang="el-GR" dirty="0" err="1"/>
              <a:t>Υποέργο</a:t>
            </a:r>
            <a:r>
              <a:rPr lang="el-GR" dirty="0"/>
              <a:t> 1: Καταπολέμηση της Εισφοροδιαφυγής και  </a:t>
            </a:r>
            <a:r>
              <a:rPr lang="el-GR" dirty="0" err="1"/>
              <a:t>Εισφοροαποφυγής</a:t>
            </a:r>
            <a:r>
              <a:rPr lang="el-GR" dirty="0"/>
              <a:t> του ΙΚΑ-ΕΤΑΜ.</a:t>
            </a:r>
            <a:endParaRPr lang="el-GR" sz="2400" dirty="0"/>
          </a:p>
          <a:p>
            <a:pPr lvl="0">
              <a:spcBef>
                <a:spcPts val="0"/>
              </a:spcBef>
            </a:pPr>
            <a:r>
              <a:rPr lang="el-GR" dirty="0" err="1"/>
              <a:t>Υποέργο</a:t>
            </a:r>
            <a:r>
              <a:rPr lang="el-GR" dirty="0"/>
              <a:t> 2: Προμήθεια Εξοπλισμού.</a:t>
            </a:r>
            <a:endParaRPr lang="el-GR" sz="2400" dirty="0"/>
          </a:p>
          <a:p>
            <a:pPr>
              <a:spcBef>
                <a:spcPts val="0"/>
              </a:spcBef>
            </a:pPr>
            <a:endParaRPr lang="el-GR" dirty="0"/>
          </a:p>
        </p:txBody>
      </p:sp>
    </p:spTree>
    <p:extLst>
      <p:ext uri="{BB962C8B-B14F-4D97-AF65-F5344CB8AC3E}">
        <p14:creationId xmlns:p14="http://schemas.microsoft.com/office/powerpoint/2010/main" val="144400454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57399" y="188640"/>
            <a:ext cx="5915001" cy="1143000"/>
          </a:xfrm>
        </p:spPr>
        <p:txBody>
          <a:bodyPr>
            <a:noAutofit/>
          </a:bodyPr>
          <a:lstStyle/>
          <a:p>
            <a:r>
              <a:rPr lang="el-GR" sz="3600" b="1" dirty="0"/>
              <a:t>Εφαρμογή: Σχέδιο Δράσης ΙΚΑ-ΕΤΑΜ</a:t>
            </a:r>
            <a:endParaRPr lang="el-GR" sz="3600" dirty="0"/>
          </a:p>
        </p:txBody>
      </p:sp>
      <p:sp>
        <p:nvSpPr>
          <p:cNvPr id="3" name="Content Placeholder 2"/>
          <p:cNvSpPr>
            <a:spLocks noGrp="1"/>
          </p:cNvSpPr>
          <p:nvPr>
            <p:ph idx="1"/>
          </p:nvPr>
        </p:nvSpPr>
        <p:spPr>
          <a:xfrm>
            <a:off x="323528" y="1581834"/>
            <a:ext cx="8568954" cy="4367447"/>
          </a:xfrm>
        </p:spPr>
        <p:txBody>
          <a:bodyPr/>
          <a:lstStyle/>
          <a:p>
            <a:pPr marL="0" lvl="2" indent="0">
              <a:spcBef>
                <a:spcPts val="0"/>
              </a:spcBef>
              <a:buNone/>
            </a:pPr>
            <a:r>
              <a:rPr lang="el-GR" b="1" dirty="0"/>
              <a:t>Έκδοση Σύνταξης σε μία ημέρα</a:t>
            </a:r>
          </a:p>
          <a:p>
            <a:pPr lvl="0">
              <a:spcBef>
                <a:spcPts val="0"/>
              </a:spcBef>
            </a:pPr>
            <a:r>
              <a:rPr lang="el-GR" dirty="0" err="1"/>
              <a:t>Υποέργο</a:t>
            </a:r>
            <a:r>
              <a:rPr lang="el-GR" dirty="0"/>
              <a:t> 1: Αναδιοργάνωση Συστήματος Απονομής Σύνταξης στους Δικαιούχους του ΙΚΑ-ΕΤΑΜ.</a:t>
            </a:r>
            <a:endParaRPr lang="el-GR" sz="2400" dirty="0"/>
          </a:p>
          <a:p>
            <a:pPr lvl="0">
              <a:spcBef>
                <a:spcPts val="0"/>
              </a:spcBef>
            </a:pPr>
            <a:r>
              <a:rPr lang="el-GR" dirty="0" err="1"/>
              <a:t>Υποέργο</a:t>
            </a:r>
            <a:r>
              <a:rPr lang="el-GR" dirty="0"/>
              <a:t> 2: Προμήθεια Περιφερειακού Εξοπλισμού.</a:t>
            </a:r>
            <a:endParaRPr lang="el-GR" sz="2400" dirty="0"/>
          </a:p>
          <a:p>
            <a:pPr lvl="0">
              <a:spcBef>
                <a:spcPts val="0"/>
              </a:spcBef>
            </a:pPr>
            <a:r>
              <a:rPr lang="el-GR" dirty="0" err="1"/>
              <a:t>Υποέργο</a:t>
            </a:r>
            <a:r>
              <a:rPr lang="el-GR" dirty="0"/>
              <a:t> 3: Προμήθεια Υπηρεσιών Υποστήριξης</a:t>
            </a:r>
            <a:r>
              <a:rPr lang="el-GR" dirty="0" smtClean="0"/>
              <a:t>.</a:t>
            </a:r>
            <a:endParaRPr lang="el-GR" sz="2400" dirty="0"/>
          </a:p>
        </p:txBody>
      </p:sp>
    </p:spTree>
    <p:extLst>
      <p:ext uri="{BB962C8B-B14F-4D97-AF65-F5344CB8AC3E}">
        <p14:creationId xmlns:p14="http://schemas.microsoft.com/office/powerpoint/2010/main" val="224000491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7744" y="188640"/>
            <a:ext cx="5915001" cy="1143000"/>
          </a:xfrm>
        </p:spPr>
        <p:txBody>
          <a:bodyPr>
            <a:noAutofit/>
          </a:bodyPr>
          <a:lstStyle/>
          <a:p>
            <a:r>
              <a:rPr lang="el-GR" sz="3600" b="1" dirty="0"/>
              <a:t>Εφαρμογή: Σχέδιο Δράσης ΙΚΑ-ΕΤΑΜ</a:t>
            </a:r>
            <a:endParaRPr lang="el-GR" sz="3600" dirty="0"/>
          </a:p>
        </p:txBody>
      </p:sp>
      <p:sp>
        <p:nvSpPr>
          <p:cNvPr id="3" name="Content Placeholder 2"/>
          <p:cNvSpPr>
            <a:spLocks noGrp="1"/>
          </p:cNvSpPr>
          <p:nvPr>
            <p:ph idx="1"/>
          </p:nvPr>
        </p:nvSpPr>
        <p:spPr>
          <a:xfrm>
            <a:off x="251520" y="1556792"/>
            <a:ext cx="8676458" cy="4367447"/>
          </a:xfrm>
        </p:spPr>
        <p:txBody>
          <a:bodyPr>
            <a:normAutofit fontScale="92500" lnSpcReduction="10000"/>
          </a:bodyPr>
          <a:lstStyle/>
          <a:p>
            <a:pPr marL="0" indent="0">
              <a:lnSpc>
                <a:spcPct val="110000"/>
              </a:lnSpc>
              <a:spcBef>
                <a:spcPts val="0"/>
              </a:spcBef>
              <a:buNone/>
            </a:pPr>
            <a:r>
              <a:rPr lang="el-GR" dirty="0"/>
              <a:t>Οργανωτική </a:t>
            </a:r>
            <a:r>
              <a:rPr lang="el-GR" dirty="0" smtClean="0"/>
              <a:t>Αναδιάρθρωση</a:t>
            </a:r>
          </a:p>
          <a:p>
            <a:pPr marL="0" indent="0">
              <a:lnSpc>
                <a:spcPct val="110000"/>
              </a:lnSpc>
              <a:spcBef>
                <a:spcPts val="0"/>
              </a:spcBef>
              <a:buNone/>
            </a:pPr>
            <a:r>
              <a:rPr lang="el-GR" dirty="0"/>
              <a:t>Ανάπτυξη Συστήματος Διοικητικής Πληροφόρησης (MIS):</a:t>
            </a:r>
          </a:p>
          <a:p>
            <a:pPr lvl="0">
              <a:lnSpc>
                <a:spcPct val="110000"/>
              </a:lnSpc>
              <a:spcBef>
                <a:spcPts val="0"/>
              </a:spcBef>
            </a:pPr>
            <a:r>
              <a:rPr lang="el-GR" dirty="0" err="1"/>
              <a:t>Υποέργο</a:t>
            </a:r>
            <a:r>
              <a:rPr lang="el-GR" dirty="0"/>
              <a:t> 1: «Οργανωτική Αναδιάρθρωση και λειτουργικός ανασχεδιασμός του ΙΚΑ-ΕΤΑΜ»</a:t>
            </a:r>
          </a:p>
          <a:p>
            <a:pPr lvl="0">
              <a:lnSpc>
                <a:spcPct val="110000"/>
              </a:lnSpc>
              <a:spcBef>
                <a:spcPts val="0"/>
              </a:spcBef>
            </a:pPr>
            <a:r>
              <a:rPr lang="el-GR" dirty="0" err="1"/>
              <a:t>Υποέργο</a:t>
            </a:r>
            <a:r>
              <a:rPr lang="el-GR" dirty="0"/>
              <a:t> 2: «Ανάπτυξη Συστήματος Διοικητικής Πληροφόρησης (MIS) για τον Τομέα Ασφάλισης του ΙΚΑ-ΕΤΑΜ»</a:t>
            </a:r>
          </a:p>
          <a:p>
            <a:pPr lvl="0">
              <a:lnSpc>
                <a:spcPct val="110000"/>
              </a:lnSpc>
              <a:spcBef>
                <a:spcPts val="0"/>
              </a:spcBef>
            </a:pPr>
            <a:r>
              <a:rPr lang="el-GR" dirty="0" err="1"/>
              <a:t>Υποέργο</a:t>
            </a:r>
            <a:r>
              <a:rPr lang="el-GR" dirty="0"/>
              <a:t> 3: «Εξοπλισμός και άδειες χρήσης»</a:t>
            </a:r>
          </a:p>
          <a:p>
            <a:pPr marL="0" indent="0">
              <a:lnSpc>
                <a:spcPct val="110000"/>
              </a:lnSpc>
              <a:spcBef>
                <a:spcPts val="0"/>
              </a:spcBef>
              <a:buNone/>
            </a:pPr>
            <a:endParaRPr lang="el-GR" dirty="0"/>
          </a:p>
        </p:txBody>
      </p:sp>
    </p:spTree>
    <p:extLst>
      <p:ext uri="{BB962C8B-B14F-4D97-AF65-F5344CB8AC3E}">
        <p14:creationId xmlns:p14="http://schemas.microsoft.com/office/powerpoint/2010/main" val="213778248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0" y="188640"/>
            <a:ext cx="5915001" cy="1143000"/>
          </a:xfrm>
        </p:spPr>
        <p:txBody>
          <a:bodyPr>
            <a:noAutofit/>
          </a:bodyPr>
          <a:lstStyle/>
          <a:p>
            <a:r>
              <a:rPr lang="el-GR" sz="3600" b="1" dirty="0"/>
              <a:t>Εφαρμογή: Σχέδιο Δράσης ΙΚΑ-ΕΤΑΜ</a:t>
            </a:r>
            <a:endParaRPr lang="el-GR" sz="3600" dirty="0"/>
          </a:p>
        </p:txBody>
      </p:sp>
      <p:sp>
        <p:nvSpPr>
          <p:cNvPr id="3" name="Content Placeholder 2"/>
          <p:cNvSpPr>
            <a:spLocks noGrp="1"/>
          </p:cNvSpPr>
          <p:nvPr>
            <p:ph idx="1"/>
          </p:nvPr>
        </p:nvSpPr>
        <p:spPr>
          <a:xfrm>
            <a:off x="323528" y="1581834"/>
            <a:ext cx="8496946" cy="4367447"/>
          </a:xfrm>
        </p:spPr>
        <p:txBody>
          <a:bodyPr/>
          <a:lstStyle/>
          <a:p>
            <a:pPr marL="0" indent="0">
              <a:spcBef>
                <a:spcPts val="0"/>
              </a:spcBef>
              <a:buNone/>
            </a:pPr>
            <a:r>
              <a:rPr lang="el-GR" dirty="0"/>
              <a:t>Κέντρα Πιστοποίησης </a:t>
            </a:r>
            <a:r>
              <a:rPr lang="el-GR" dirty="0" smtClean="0"/>
              <a:t>Αναπηρία</a:t>
            </a:r>
            <a:r>
              <a:rPr lang="el-GR" dirty="0"/>
              <a:t>ς</a:t>
            </a:r>
            <a:endParaRPr lang="el-GR" dirty="0" smtClean="0"/>
          </a:p>
          <a:p>
            <a:pPr marL="0" indent="0">
              <a:spcBef>
                <a:spcPts val="0"/>
              </a:spcBef>
              <a:buNone/>
            </a:pPr>
            <a:r>
              <a:rPr lang="el-GR" dirty="0"/>
              <a:t>Επιχειρησιακός Σχεδιασμός και Πληροφοριακό Σύστημα Κέντρου Πιστοποίησης Αναπηρίας (ΚΕ.Π.Α.):</a:t>
            </a:r>
          </a:p>
          <a:p>
            <a:pPr lvl="0">
              <a:spcBef>
                <a:spcPts val="0"/>
              </a:spcBef>
            </a:pPr>
            <a:r>
              <a:rPr lang="el-GR" dirty="0" err="1"/>
              <a:t>Υποέργο</a:t>
            </a:r>
            <a:r>
              <a:rPr lang="el-GR" dirty="0"/>
              <a:t> 1: «Επιχειρησιακός Σχεδιασμός και Πληροφοριακό Σύστημα Κέντρου Πιστοποίησης Αναπηρίας» </a:t>
            </a:r>
          </a:p>
          <a:p>
            <a:pPr lvl="0">
              <a:spcBef>
                <a:spcPts val="0"/>
              </a:spcBef>
            </a:pPr>
            <a:r>
              <a:rPr lang="el-GR" dirty="0" err="1"/>
              <a:t>Υποέργο</a:t>
            </a:r>
            <a:r>
              <a:rPr lang="el-GR" dirty="0"/>
              <a:t> 2: «Προμήθεια Εξοπλισμού»</a:t>
            </a:r>
          </a:p>
          <a:p>
            <a:pPr marL="0" indent="0">
              <a:spcBef>
                <a:spcPts val="0"/>
              </a:spcBef>
              <a:buNone/>
            </a:pPr>
            <a:endParaRPr lang="el-GR" dirty="0"/>
          </a:p>
        </p:txBody>
      </p:sp>
    </p:spTree>
    <p:extLst>
      <p:ext uri="{BB962C8B-B14F-4D97-AF65-F5344CB8AC3E}">
        <p14:creationId xmlns:p14="http://schemas.microsoft.com/office/powerpoint/2010/main" val="4425225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7744" y="188640"/>
            <a:ext cx="5915001" cy="1143000"/>
          </a:xfrm>
        </p:spPr>
        <p:txBody>
          <a:bodyPr>
            <a:noAutofit/>
          </a:bodyPr>
          <a:lstStyle/>
          <a:p>
            <a:r>
              <a:rPr lang="el-GR" sz="3600" b="1" dirty="0"/>
              <a:t>Εφαρμογή: Σχέδιο Δράσης ΙΚΑ-ΕΤΑΜ</a:t>
            </a:r>
            <a:endParaRPr lang="el-GR" sz="3600" dirty="0"/>
          </a:p>
        </p:txBody>
      </p:sp>
      <p:sp>
        <p:nvSpPr>
          <p:cNvPr id="3" name="Content Placeholder 2"/>
          <p:cNvSpPr>
            <a:spLocks noGrp="1"/>
          </p:cNvSpPr>
          <p:nvPr>
            <p:ph idx="1"/>
          </p:nvPr>
        </p:nvSpPr>
        <p:spPr>
          <a:xfrm>
            <a:off x="323528" y="1581834"/>
            <a:ext cx="8568954" cy="4367447"/>
          </a:xfrm>
        </p:spPr>
        <p:txBody>
          <a:bodyPr>
            <a:normAutofit fontScale="85000" lnSpcReduction="10000"/>
          </a:bodyPr>
          <a:lstStyle/>
          <a:p>
            <a:pPr marL="0" indent="0">
              <a:lnSpc>
                <a:spcPct val="110000"/>
              </a:lnSpc>
              <a:spcBef>
                <a:spcPts val="0"/>
              </a:spcBef>
              <a:buNone/>
            </a:pPr>
            <a:r>
              <a:rPr lang="el-GR" b="1" dirty="0"/>
              <a:t>Ψηφιακή Υπογραφή</a:t>
            </a:r>
          </a:p>
          <a:p>
            <a:pPr>
              <a:lnSpc>
                <a:spcPct val="110000"/>
              </a:lnSpc>
              <a:spcBef>
                <a:spcPts val="0"/>
              </a:spcBef>
            </a:pPr>
            <a:r>
              <a:rPr lang="el-GR" dirty="0"/>
              <a:t>Υλοποίηση του έργου εφαρμογής της ψηφιακής υπογραφής.</a:t>
            </a:r>
          </a:p>
          <a:p>
            <a:pPr lvl="0">
              <a:lnSpc>
                <a:spcPct val="110000"/>
              </a:lnSpc>
              <a:spcBef>
                <a:spcPts val="0"/>
              </a:spcBef>
            </a:pPr>
            <a:r>
              <a:rPr lang="el-GR" dirty="0"/>
              <a:t>Συμμόρφωση του ΙΚΑ-ΕΤΑΜ με τους σχετικούς Νόμους και Υπουργικές Αποφάσεις.</a:t>
            </a:r>
          </a:p>
          <a:p>
            <a:pPr>
              <a:lnSpc>
                <a:spcPct val="110000"/>
              </a:lnSpc>
              <a:spcBef>
                <a:spcPts val="0"/>
              </a:spcBef>
            </a:pPr>
            <a:r>
              <a:rPr lang="el-GR" dirty="0"/>
              <a:t>Ασφαλής ηλεκτρονική διακίνηση εγγράφων τόσο στο σύνολο των Υπηρεσιών του ΙΚΑ-ΕΤΑΜ όσο και με τους </a:t>
            </a:r>
            <a:r>
              <a:rPr lang="el-GR" dirty="0" err="1"/>
              <a:t>συναλλασσομένους</a:t>
            </a:r>
            <a:r>
              <a:rPr lang="el-GR" dirty="0"/>
              <a:t> με αυτό (</a:t>
            </a:r>
            <a:r>
              <a:rPr lang="el-GR" dirty="0" err="1"/>
              <a:t>π.χ</a:t>
            </a:r>
            <a:r>
              <a:rPr lang="el-GR" dirty="0"/>
              <a:t> πιστοποιημένοι πολίτες, φορείς </a:t>
            </a:r>
            <a:r>
              <a:rPr lang="el-GR" dirty="0" err="1"/>
              <a:t>κ.λπ</a:t>
            </a:r>
            <a:r>
              <a:rPr lang="el-GR" dirty="0"/>
              <a:t>), μέσω πλήρους αξιοποίησης τεχνολογιών πληροφορικής και επικοινωνιών.</a:t>
            </a:r>
          </a:p>
        </p:txBody>
      </p:sp>
    </p:spTree>
    <p:extLst>
      <p:ext uri="{BB962C8B-B14F-4D97-AF65-F5344CB8AC3E}">
        <p14:creationId xmlns:p14="http://schemas.microsoft.com/office/powerpoint/2010/main" val="2118456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7704" y="58614"/>
            <a:ext cx="6552728" cy="1642194"/>
          </a:xfrm>
        </p:spPr>
        <p:txBody>
          <a:bodyPr>
            <a:noAutofit/>
          </a:bodyPr>
          <a:lstStyle/>
          <a:p>
            <a:r>
              <a:rPr lang="el-GR" sz="3200" b="1" dirty="0"/>
              <a:t>Σχέδιο Δράσης (ΣΔ) για την </a:t>
            </a:r>
            <a:r>
              <a:rPr lang="el-GR" sz="3200" b="1" dirty="0" err="1"/>
              <a:t>Ηλεκτρονική</a:t>
            </a:r>
            <a:r>
              <a:rPr lang="el-GR" sz="3200" b="1" dirty="0"/>
              <a:t> </a:t>
            </a:r>
            <a:r>
              <a:rPr lang="el-GR" sz="3200" b="1" dirty="0" err="1"/>
              <a:t>Διακυβέρνηση</a:t>
            </a:r>
            <a:r>
              <a:rPr lang="el-GR" sz="3200" b="1" dirty="0"/>
              <a:t> </a:t>
            </a:r>
            <a:r>
              <a:rPr lang="en-US" sz="3200" b="1" dirty="0" smtClean="0"/>
              <a:t/>
            </a:r>
            <a:br>
              <a:rPr lang="en-US" sz="3200" b="1" dirty="0" smtClean="0"/>
            </a:br>
            <a:r>
              <a:rPr lang="el-GR" sz="3200" b="1" dirty="0" smtClean="0"/>
              <a:t>(</a:t>
            </a:r>
            <a:r>
              <a:rPr lang="el-GR" sz="3200" b="1" dirty="0" err="1"/>
              <a:t>eGov</a:t>
            </a:r>
            <a:r>
              <a:rPr lang="el-GR" sz="3200" b="1" dirty="0"/>
              <a:t> </a:t>
            </a:r>
            <a:r>
              <a:rPr lang="el-GR" sz="3200" b="1" dirty="0" err="1"/>
              <a:t>Action</a:t>
            </a:r>
            <a:r>
              <a:rPr lang="el-GR" sz="3200" b="1" dirty="0"/>
              <a:t> </a:t>
            </a:r>
            <a:r>
              <a:rPr lang="el-GR" sz="3200" b="1" dirty="0" err="1"/>
              <a:t>Plan</a:t>
            </a:r>
            <a:r>
              <a:rPr lang="el-GR" sz="3200" b="1" dirty="0"/>
              <a:t>)</a:t>
            </a:r>
          </a:p>
        </p:txBody>
      </p:sp>
      <p:sp>
        <p:nvSpPr>
          <p:cNvPr id="3" name="Content Placeholder 2"/>
          <p:cNvSpPr>
            <a:spLocks noGrp="1"/>
          </p:cNvSpPr>
          <p:nvPr>
            <p:ph idx="1"/>
          </p:nvPr>
        </p:nvSpPr>
        <p:spPr>
          <a:xfrm>
            <a:off x="251520" y="1797858"/>
            <a:ext cx="8712968" cy="4151422"/>
          </a:xfrm>
        </p:spPr>
        <p:txBody>
          <a:bodyPr>
            <a:normAutofit/>
          </a:bodyPr>
          <a:lstStyle/>
          <a:p>
            <a:pPr>
              <a:spcBef>
                <a:spcPts val="0"/>
              </a:spcBef>
              <a:buFont typeface="Wingdings" panose="05000000000000000000" pitchFamily="2" charset="2"/>
              <a:buChar char="Ø"/>
            </a:pPr>
            <a:r>
              <a:rPr lang="el-GR" sz="2000" dirty="0" smtClean="0"/>
              <a:t>Εκπονήθηκε</a:t>
            </a:r>
            <a:r>
              <a:rPr lang="el-GR" sz="2000" dirty="0"/>
              <a:t>  υπό την  εποπτεία του πρώην Υπουργείου Διοικητικής Μεταρρύθμισης και </a:t>
            </a:r>
            <a:r>
              <a:rPr lang="el-GR" sz="2000" dirty="0" err="1"/>
              <a:t>Ηλεκτρονικής</a:t>
            </a:r>
            <a:r>
              <a:rPr lang="el-GR" sz="2000" dirty="0"/>
              <a:t> </a:t>
            </a:r>
            <a:r>
              <a:rPr lang="el-GR" sz="2000" dirty="0" err="1"/>
              <a:t>Διακυβέρνησης</a:t>
            </a:r>
            <a:r>
              <a:rPr lang="el-GR" sz="2000" dirty="0"/>
              <a:t> σε στενή συνεργασία με άλλα Υπουργεία και Φορείς από όλη τη Δημόσια Διοίκηση, προκειμένου να διασφαλιστεί θα ενταχθούν στο Σχέδιο Δράσης  όλα τα σημαντικά τομεακά Έργα κάθε Υπουργείου και  θα αποφευχθούν οι επικαλύψεις και επαναλήψεις Έργων.  </a:t>
            </a:r>
            <a:endParaRPr lang="en-US" sz="2000" dirty="0" smtClean="0"/>
          </a:p>
          <a:p>
            <a:pPr>
              <a:spcBef>
                <a:spcPts val="0"/>
              </a:spcBef>
              <a:buFont typeface="Wingdings" panose="05000000000000000000" pitchFamily="2" charset="2"/>
              <a:buChar char="Ø"/>
            </a:pPr>
            <a:r>
              <a:rPr lang="el-GR" sz="2000" dirty="0" smtClean="0"/>
              <a:t>Στην </a:t>
            </a:r>
            <a:r>
              <a:rPr lang="el-GR" sz="2000" dirty="0"/>
              <a:t>συγγραφή του έχει υιοθετηθεί η δυναμική δομή  παρουσιάζοντας ένα κυλιόμενο πρόγραμμα δράσεων και έργων με διετείς περιόδους υλοποίησης το οποίο θα επανεξετάζεται, θα αξιολογείται και θα αναθεωρείται  ετησίως, στοχεύοντας στην κάλυψη  των μεταβαλλόμενων αναγκών της Διοικητικής Μεταρρύθμισης (ΔΜ</a:t>
            </a:r>
            <a:r>
              <a:rPr lang="el-GR" sz="2000" dirty="0" smtClean="0"/>
              <a:t>).</a:t>
            </a:r>
            <a:endParaRPr lang="el-GR" sz="2000" dirty="0"/>
          </a:p>
        </p:txBody>
      </p:sp>
    </p:spTree>
    <p:extLst>
      <p:ext uri="{BB962C8B-B14F-4D97-AF65-F5344CB8AC3E}">
        <p14:creationId xmlns:p14="http://schemas.microsoft.com/office/powerpoint/2010/main" val="741728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7744" y="188640"/>
            <a:ext cx="5915001" cy="1498178"/>
          </a:xfrm>
        </p:spPr>
        <p:txBody>
          <a:bodyPr>
            <a:noAutofit/>
          </a:bodyPr>
          <a:lstStyle/>
          <a:p>
            <a:r>
              <a:rPr lang="el-GR" sz="3200" b="1" dirty="0"/>
              <a:t>Σχέδιο Δράσης (ΣΔ) για την </a:t>
            </a:r>
            <a:r>
              <a:rPr lang="el-GR" sz="3200" b="1" dirty="0" err="1"/>
              <a:t>Ηλεκτρονική</a:t>
            </a:r>
            <a:r>
              <a:rPr lang="el-GR" sz="3200" b="1" dirty="0"/>
              <a:t> </a:t>
            </a:r>
            <a:r>
              <a:rPr lang="el-GR" sz="3200" b="1" dirty="0" err="1"/>
              <a:t>Διακυβέρνηση</a:t>
            </a:r>
            <a:r>
              <a:rPr lang="el-GR" sz="3200" b="1" dirty="0"/>
              <a:t> </a:t>
            </a:r>
            <a:r>
              <a:rPr lang="en-US" sz="3200" b="1" dirty="0" smtClean="0"/>
              <a:t/>
            </a:r>
            <a:br>
              <a:rPr lang="en-US" sz="3200" b="1" dirty="0" smtClean="0"/>
            </a:br>
            <a:r>
              <a:rPr lang="el-GR" sz="3200" b="1" dirty="0" smtClean="0"/>
              <a:t>(</a:t>
            </a:r>
            <a:r>
              <a:rPr lang="el-GR" sz="3200" b="1" dirty="0" err="1"/>
              <a:t>eGov</a:t>
            </a:r>
            <a:r>
              <a:rPr lang="el-GR" sz="3200" b="1" dirty="0"/>
              <a:t> </a:t>
            </a:r>
            <a:r>
              <a:rPr lang="el-GR" sz="3200" b="1" dirty="0" err="1"/>
              <a:t>Action</a:t>
            </a:r>
            <a:r>
              <a:rPr lang="el-GR" sz="3200" b="1" dirty="0"/>
              <a:t> </a:t>
            </a:r>
            <a:r>
              <a:rPr lang="el-GR" sz="3200" b="1" dirty="0" err="1"/>
              <a:t>Plan</a:t>
            </a:r>
            <a:r>
              <a:rPr lang="el-GR" sz="3200" b="1" dirty="0"/>
              <a:t>)</a:t>
            </a:r>
          </a:p>
        </p:txBody>
      </p:sp>
      <p:sp>
        <p:nvSpPr>
          <p:cNvPr id="3" name="Content Placeholder 2"/>
          <p:cNvSpPr>
            <a:spLocks noGrp="1"/>
          </p:cNvSpPr>
          <p:nvPr>
            <p:ph idx="1"/>
          </p:nvPr>
        </p:nvSpPr>
        <p:spPr>
          <a:xfrm>
            <a:off x="323528" y="2204864"/>
            <a:ext cx="8568952" cy="3816424"/>
          </a:xfrm>
        </p:spPr>
        <p:txBody>
          <a:bodyPr>
            <a:normAutofit/>
          </a:bodyPr>
          <a:lstStyle/>
          <a:p>
            <a:pPr>
              <a:spcBef>
                <a:spcPts val="0"/>
              </a:spcBef>
              <a:buFont typeface="Wingdings" panose="05000000000000000000" pitchFamily="2" charset="2"/>
              <a:buChar char="Ø"/>
            </a:pPr>
            <a:r>
              <a:rPr lang="el-GR" sz="2400" dirty="0" smtClean="0"/>
              <a:t>Επικεντρώνεται </a:t>
            </a:r>
            <a:r>
              <a:rPr lang="el-GR" sz="2400" dirty="0"/>
              <a:t>στους στόχους που θέτει η Στρατηγική για την Ηλεκτρονική Διακυβέρνηση θέτοντας συγκεκριμένες Δέσμες Δράσεων (ΔΔ) για την επίτευξη τους.  </a:t>
            </a:r>
            <a:endParaRPr lang="en-US" sz="2400" dirty="0" smtClean="0"/>
          </a:p>
          <a:p>
            <a:pPr>
              <a:spcBef>
                <a:spcPts val="0"/>
              </a:spcBef>
              <a:buFont typeface="Wingdings" panose="05000000000000000000" pitchFamily="2" charset="2"/>
              <a:buChar char="Ø"/>
            </a:pPr>
            <a:r>
              <a:rPr lang="el-GR" sz="2400" dirty="0" smtClean="0"/>
              <a:t>Μέσω </a:t>
            </a:r>
            <a:r>
              <a:rPr lang="el-GR" sz="2400" dirty="0"/>
              <a:t>μίας ακολουθίας στόχων και Δράσεων κάθε ενταγμένο Έργο στο ΣΔ συμβάλλει στην επίτευξη των στόχων της Στρατηγικής για την Ηλεκτρονική Διακυβέρνηση της χώρας μας</a:t>
            </a:r>
            <a:r>
              <a:rPr lang="el-GR" sz="2400" dirty="0" smtClean="0"/>
              <a:t>.</a:t>
            </a:r>
            <a:endParaRPr lang="el-GR" sz="2400" dirty="0"/>
          </a:p>
        </p:txBody>
      </p:sp>
    </p:spTree>
    <p:extLst>
      <p:ext uri="{BB962C8B-B14F-4D97-AF65-F5344CB8AC3E}">
        <p14:creationId xmlns:p14="http://schemas.microsoft.com/office/powerpoint/2010/main" val="32358993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7704" y="44624"/>
            <a:ext cx="6408711" cy="1368152"/>
          </a:xfrm>
        </p:spPr>
        <p:txBody>
          <a:bodyPr>
            <a:noAutofit/>
          </a:bodyPr>
          <a:lstStyle/>
          <a:p>
            <a:r>
              <a:rPr lang="el-GR" sz="3200" b="1" dirty="0"/>
              <a:t>Σχέδιο Δράσης (ΣΔ) για την </a:t>
            </a:r>
            <a:r>
              <a:rPr lang="el-GR" sz="3200" b="1" dirty="0" err="1"/>
              <a:t>Ηλεκτρονική</a:t>
            </a:r>
            <a:r>
              <a:rPr lang="el-GR" sz="3200" b="1" dirty="0"/>
              <a:t> </a:t>
            </a:r>
            <a:r>
              <a:rPr lang="el-GR" sz="3200" b="1" dirty="0" err="1"/>
              <a:t>Διακυβέρνηση</a:t>
            </a:r>
            <a:r>
              <a:rPr lang="el-GR" sz="3200" b="1" dirty="0"/>
              <a:t> </a:t>
            </a:r>
            <a:r>
              <a:rPr lang="en-US" sz="3200" b="1" dirty="0" smtClean="0"/>
              <a:t/>
            </a:r>
            <a:br>
              <a:rPr lang="en-US" sz="3200" b="1" dirty="0" smtClean="0"/>
            </a:br>
            <a:r>
              <a:rPr lang="el-GR" sz="3200" b="1" dirty="0" smtClean="0"/>
              <a:t>(</a:t>
            </a:r>
            <a:r>
              <a:rPr lang="el-GR" sz="3200" b="1" dirty="0" err="1"/>
              <a:t>eGov</a:t>
            </a:r>
            <a:r>
              <a:rPr lang="el-GR" sz="3200" b="1" dirty="0"/>
              <a:t> </a:t>
            </a:r>
            <a:r>
              <a:rPr lang="el-GR" sz="3200" b="1" dirty="0" err="1"/>
              <a:t>Action</a:t>
            </a:r>
            <a:r>
              <a:rPr lang="el-GR" sz="3200" b="1" dirty="0"/>
              <a:t> </a:t>
            </a:r>
            <a:r>
              <a:rPr lang="el-GR" sz="3200" b="1" dirty="0" err="1"/>
              <a:t>Plan</a:t>
            </a:r>
            <a:r>
              <a:rPr lang="el-GR" sz="3200" b="1" dirty="0"/>
              <a:t>)</a:t>
            </a:r>
          </a:p>
        </p:txBody>
      </p:sp>
      <p:sp>
        <p:nvSpPr>
          <p:cNvPr id="3" name="Content Placeholder 2"/>
          <p:cNvSpPr>
            <a:spLocks noGrp="1"/>
          </p:cNvSpPr>
          <p:nvPr>
            <p:ph idx="1"/>
          </p:nvPr>
        </p:nvSpPr>
        <p:spPr>
          <a:xfrm>
            <a:off x="323528" y="1556792"/>
            <a:ext cx="8568954" cy="4367447"/>
          </a:xfrm>
        </p:spPr>
        <p:txBody>
          <a:bodyPr>
            <a:noAutofit/>
          </a:bodyPr>
          <a:lstStyle/>
          <a:p>
            <a:pPr marL="0" indent="0">
              <a:spcBef>
                <a:spcPts val="0"/>
              </a:spcBef>
              <a:buNone/>
            </a:pPr>
            <a:r>
              <a:rPr lang="el-GR" sz="2000" dirty="0" smtClean="0"/>
              <a:t>Στόχοι </a:t>
            </a:r>
            <a:r>
              <a:rPr lang="el-GR" sz="2000" dirty="0"/>
              <a:t>Στρατηγικής ↔ Στόχοι Σχεδίου Δράσης ↔Δέσμες Δράσεων ↔ Δράσεις↔ Έργα</a:t>
            </a:r>
          </a:p>
          <a:p>
            <a:pPr marL="0" indent="0">
              <a:spcBef>
                <a:spcPts val="0"/>
              </a:spcBef>
              <a:buNone/>
            </a:pPr>
            <a:r>
              <a:rPr lang="el-GR" sz="2000" dirty="0"/>
              <a:t>Οι στόχοι του  ΣΔ  οι οποίοι συμβάλλουν στην ολοκλήρωση της Στρατηγικής για την ΗΔ είναι οι:</a:t>
            </a:r>
          </a:p>
          <a:p>
            <a:pPr>
              <a:spcBef>
                <a:spcPts val="0"/>
              </a:spcBef>
            </a:pPr>
            <a:r>
              <a:rPr lang="el-GR" sz="2000" dirty="0"/>
              <a:t>Απλούστευση Διαδικασιών με Χρήση ΤΠΕ</a:t>
            </a:r>
          </a:p>
          <a:p>
            <a:pPr>
              <a:spcBef>
                <a:spcPts val="0"/>
              </a:spcBef>
            </a:pPr>
            <a:r>
              <a:rPr lang="el-GR" sz="2000" dirty="0"/>
              <a:t>Ηλεκτρονική Διαχείριση Εγγράφων – </a:t>
            </a:r>
            <a:r>
              <a:rPr lang="el-GR" sz="2000" dirty="0" err="1"/>
              <a:t>Ψηφιοποίηση</a:t>
            </a:r>
            <a:r>
              <a:rPr lang="el-GR" sz="2000" dirty="0"/>
              <a:t> Διεργασιών</a:t>
            </a:r>
          </a:p>
          <a:p>
            <a:pPr>
              <a:spcBef>
                <a:spcPts val="0"/>
              </a:spcBef>
            </a:pPr>
            <a:r>
              <a:rPr lang="el-GR" sz="2000" dirty="0"/>
              <a:t>Ενιαία Διαχείριση Πόρων Δημόσιας Διοίκησης</a:t>
            </a:r>
          </a:p>
          <a:p>
            <a:pPr>
              <a:spcBef>
                <a:spcPts val="0"/>
              </a:spcBef>
            </a:pPr>
            <a:r>
              <a:rPr lang="el-GR" sz="2000" dirty="0"/>
              <a:t>Ενιαία Διαχείριση Σχέσεων Κράτους – Πολιτών – Επιχειρήσεων</a:t>
            </a:r>
          </a:p>
          <a:p>
            <a:pPr>
              <a:spcBef>
                <a:spcPts val="0"/>
              </a:spcBef>
            </a:pPr>
            <a:r>
              <a:rPr lang="el-GR" sz="2000" dirty="0"/>
              <a:t>Δημιουργία Ενιαίου Σημείου Πρόσβασης στις Υπηρεσίες του Δημόσιου Τομέα</a:t>
            </a:r>
          </a:p>
          <a:p>
            <a:pPr>
              <a:spcBef>
                <a:spcPts val="0"/>
              </a:spcBef>
            </a:pPr>
            <a:r>
              <a:rPr lang="el-GR" sz="2000" dirty="0" err="1"/>
              <a:t>Αυθεντικοποίηση</a:t>
            </a:r>
            <a:r>
              <a:rPr lang="el-GR" sz="2000" dirty="0"/>
              <a:t> Πολιτών</a:t>
            </a:r>
          </a:p>
          <a:p>
            <a:pPr>
              <a:spcBef>
                <a:spcPts val="0"/>
              </a:spcBef>
            </a:pPr>
            <a:r>
              <a:rPr lang="el-GR" sz="2000" dirty="0"/>
              <a:t>Συμμετοχική Δημοκρατία</a:t>
            </a:r>
          </a:p>
          <a:p>
            <a:pPr>
              <a:spcBef>
                <a:spcPts val="0"/>
              </a:spcBef>
            </a:pPr>
            <a:r>
              <a:rPr lang="el-GR" sz="2000" dirty="0"/>
              <a:t>Ψηφιακή Ένταξη και Ψηφιακός Αλφαβητισμός</a:t>
            </a:r>
          </a:p>
          <a:p>
            <a:pPr>
              <a:spcBef>
                <a:spcPts val="0"/>
              </a:spcBef>
            </a:pPr>
            <a:r>
              <a:rPr lang="el-GR" sz="2000" dirty="0"/>
              <a:t>Διασύνδεση Βασικών Μητρώων Δημόσιας Διοίκησης</a:t>
            </a:r>
          </a:p>
          <a:p>
            <a:pPr>
              <a:spcBef>
                <a:spcPts val="0"/>
              </a:spcBef>
            </a:pPr>
            <a:r>
              <a:rPr lang="el-GR" sz="2000" dirty="0"/>
              <a:t>Ανοιχτή Διάθεση Δημόσιας Πληροφορίας</a:t>
            </a:r>
          </a:p>
          <a:p>
            <a:pPr>
              <a:spcBef>
                <a:spcPts val="0"/>
              </a:spcBef>
            </a:pPr>
            <a:r>
              <a:rPr lang="el-GR" sz="2000" dirty="0"/>
              <a:t>Ενέργειες Ηλεκτρονικής Διακυβέρνησης στους Κάθετους </a:t>
            </a:r>
            <a:r>
              <a:rPr lang="el-GR" sz="2000" dirty="0" smtClean="0"/>
              <a:t>Τομείς</a:t>
            </a:r>
            <a:endParaRPr lang="el-GR" sz="2000" dirty="0"/>
          </a:p>
        </p:txBody>
      </p:sp>
    </p:spTree>
    <p:extLst>
      <p:ext uri="{BB962C8B-B14F-4D97-AF65-F5344CB8AC3E}">
        <p14:creationId xmlns:p14="http://schemas.microsoft.com/office/powerpoint/2010/main" val="3992180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1720" y="44624"/>
            <a:ext cx="6372201" cy="1503040"/>
          </a:xfrm>
        </p:spPr>
        <p:txBody>
          <a:bodyPr>
            <a:noAutofit/>
          </a:bodyPr>
          <a:lstStyle/>
          <a:p>
            <a:r>
              <a:rPr lang="el-GR" sz="3200" b="1" dirty="0"/>
              <a:t>Σχέδιο Δράσης (ΣΔ) για την </a:t>
            </a:r>
            <a:r>
              <a:rPr lang="el-GR" sz="3200" b="1" dirty="0" err="1"/>
              <a:t>Ηλεκτρονική</a:t>
            </a:r>
            <a:r>
              <a:rPr lang="el-GR" sz="3200" b="1" dirty="0"/>
              <a:t> </a:t>
            </a:r>
            <a:r>
              <a:rPr lang="el-GR" sz="3200" b="1" dirty="0" err="1"/>
              <a:t>Διακυβέρνηση</a:t>
            </a:r>
            <a:r>
              <a:rPr lang="el-GR" sz="3200" b="1" dirty="0"/>
              <a:t> </a:t>
            </a:r>
            <a:r>
              <a:rPr lang="en-US" sz="3200" b="1" dirty="0" smtClean="0"/>
              <a:t/>
            </a:r>
            <a:br>
              <a:rPr lang="en-US" sz="3200" b="1" dirty="0" smtClean="0"/>
            </a:br>
            <a:r>
              <a:rPr lang="el-GR" sz="3200" b="1" dirty="0" smtClean="0"/>
              <a:t>(</a:t>
            </a:r>
            <a:r>
              <a:rPr lang="el-GR" sz="3200" b="1" dirty="0" err="1"/>
              <a:t>eGov</a:t>
            </a:r>
            <a:r>
              <a:rPr lang="el-GR" sz="3200" b="1" dirty="0"/>
              <a:t> </a:t>
            </a:r>
            <a:r>
              <a:rPr lang="el-GR" sz="3200" b="1" dirty="0" err="1"/>
              <a:t>Action</a:t>
            </a:r>
            <a:r>
              <a:rPr lang="el-GR" sz="3200" b="1" dirty="0"/>
              <a:t> </a:t>
            </a:r>
            <a:r>
              <a:rPr lang="el-GR" sz="3200" b="1" dirty="0" err="1"/>
              <a:t>Plan</a:t>
            </a:r>
            <a:r>
              <a:rPr lang="el-GR" sz="3200" b="1" dirty="0"/>
              <a:t>)</a:t>
            </a:r>
          </a:p>
        </p:txBody>
      </p:sp>
      <p:sp>
        <p:nvSpPr>
          <p:cNvPr id="3" name="Content Placeholder 2"/>
          <p:cNvSpPr>
            <a:spLocks noGrp="1"/>
          </p:cNvSpPr>
          <p:nvPr>
            <p:ph idx="1"/>
          </p:nvPr>
        </p:nvSpPr>
        <p:spPr>
          <a:xfrm>
            <a:off x="179512" y="1581834"/>
            <a:ext cx="8784976" cy="4367447"/>
          </a:xfrm>
        </p:spPr>
        <p:txBody>
          <a:bodyPr>
            <a:normAutofit fontScale="70000" lnSpcReduction="20000"/>
          </a:bodyPr>
          <a:lstStyle/>
          <a:p>
            <a:pPr marL="0" indent="0">
              <a:lnSpc>
                <a:spcPct val="120000"/>
              </a:lnSpc>
              <a:spcBef>
                <a:spcPts val="0"/>
              </a:spcBef>
              <a:buNone/>
            </a:pPr>
            <a:r>
              <a:rPr lang="el-GR" dirty="0" smtClean="0"/>
              <a:t>Παρουσιάζει </a:t>
            </a:r>
            <a:r>
              <a:rPr lang="el-GR" dirty="0"/>
              <a:t>επίσης, μία συνολική μεθοδολογική προσέγγιση για την ένταξη Έργων στο ΣΔ που περιλαμβάνει τα κριτήρια επιλογής και ιεράρχησης Έργων Ηλεκτρονικής Διακυβέρνησης (ΗΔ) και τα οποία πηγάζουν από:</a:t>
            </a:r>
          </a:p>
          <a:p>
            <a:pPr>
              <a:lnSpc>
                <a:spcPct val="120000"/>
              </a:lnSpc>
              <a:spcBef>
                <a:spcPts val="0"/>
              </a:spcBef>
            </a:pPr>
            <a:r>
              <a:rPr lang="el-GR" dirty="0"/>
              <a:t>Τη Στρατηγική για την Ηλεκτρονική Διακυβέρνηση 2014-2020 και τις αρχές που αυτή θέτει.</a:t>
            </a:r>
          </a:p>
          <a:p>
            <a:pPr>
              <a:lnSpc>
                <a:spcPct val="120000"/>
              </a:lnSpc>
              <a:spcBef>
                <a:spcPts val="0"/>
              </a:spcBef>
            </a:pPr>
            <a:r>
              <a:rPr lang="el-GR" dirty="0"/>
              <a:t>Τη Στρατηγική για τη Διοικητική Μεταρρύθμισης και τους πυλώνες της.</a:t>
            </a:r>
          </a:p>
          <a:p>
            <a:pPr>
              <a:lnSpc>
                <a:spcPct val="120000"/>
              </a:lnSpc>
              <a:spcBef>
                <a:spcPts val="0"/>
              </a:spcBef>
            </a:pPr>
            <a:r>
              <a:rPr lang="el-GR" dirty="0"/>
              <a:t>Τις διεθνείς υποχρεώσεις της χώρας (Ψηφιακό Θεματολόγιο, Διεθνείς Συμφωνίες, κ.λπ.)</a:t>
            </a:r>
          </a:p>
          <a:p>
            <a:pPr>
              <a:lnSpc>
                <a:spcPct val="120000"/>
              </a:lnSpc>
              <a:spcBef>
                <a:spcPts val="0"/>
              </a:spcBef>
            </a:pPr>
            <a:r>
              <a:rPr lang="el-GR" dirty="0"/>
              <a:t>Την βελτίωση των δεικτών παρακολούθησης και υλοποίησης της Ηλεκτρονικής Διακυβέρνησης</a:t>
            </a:r>
            <a:r>
              <a:rPr lang="el-GR" dirty="0" smtClean="0"/>
              <a:t>.</a:t>
            </a:r>
            <a:endParaRPr lang="el-GR" dirty="0"/>
          </a:p>
        </p:txBody>
      </p:sp>
    </p:spTree>
    <p:extLst>
      <p:ext uri="{BB962C8B-B14F-4D97-AF65-F5344CB8AC3E}">
        <p14:creationId xmlns:p14="http://schemas.microsoft.com/office/powerpoint/2010/main" val="432449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7704" y="44624"/>
            <a:ext cx="6192689" cy="1282154"/>
          </a:xfrm>
        </p:spPr>
        <p:txBody>
          <a:bodyPr>
            <a:noAutofit/>
          </a:bodyPr>
          <a:lstStyle/>
          <a:p>
            <a:r>
              <a:rPr lang="el-GR" sz="3200" b="1" dirty="0"/>
              <a:t>Σχέδιο Δράσης (ΣΔ) για την </a:t>
            </a:r>
            <a:r>
              <a:rPr lang="el-GR" sz="3200" b="1" dirty="0" err="1"/>
              <a:t>Ηλεκτρονική</a:t>
            </a:r>
            <a:r>
              <a:rPr lang="el-GR" sz="3200" b="1" dirty="0"/>
              <a:t> </a:t>
            </a:r>
            <a:r>
              <a:rPr lang="el-GR" sz="3200" b="1" dirty="0" err="1"/>
              <a:t>Διακυβέρνηση</a:t>
            </a:r>
            <a:r>
              <a:rPr lang="el-GR" sz="3200" b="1" dirty="0"/>
              <a:t> </a:t>
            </a:r>
            <a:r>
              <a:rPr lang="en-US" sz="3200" b="1" dirty="0" smtClean="0"/>
              <a:t/>
            </a:r>
            <a:br>
              <a:rPr lang="en-US" sz="3200" b="1" dirty="0" smtClean="0"/>
            </a:br>
            <a:r>
              <a:rPr lang="el-GR" sz="3200" b="1" dirty="0" smtClean="0"/>
              <a:t>(</a:t>
            </a:r>
            <a:r>
              <a:rPr lang="el-GR" sz="3200" b="1" dirty="0" err="1"/>
              <a:t>eGov</a:t>
            </a:r>
            <a:r>
              <a:rPr lang="el-GR" sz="3200" b="1" dirty="0"/>
              <a:t> </a:t>
            </a:r>
            <a:r>
              <a:rPr lang="el-GR" sz="3200" b="1" dirty="0" err="1"/>
              <a:t>Action</a:t>
            </a:r>
            <a:r>
              <a:rPr lang="el-GR" sz="3200" b="1" dirty="0"/>
              <a:t> </a:t>
            </a:r>
            <a:r>
              <a:rPr lang="el-GR" sz="3200" b="1" dirty="0" err="1"/>
              <a:t>Plan</a:t>
            </a:r>
            <a:r>
              <a:rPr lang="el-GR" sz="3200" b="1" dirty="0"/>
              <a:t>)</a:t>
            </a:r>
          </a:p>
        </p:txBody>
      </p:sp>
      <p:sp>
        <p:nvSpPr>
          <p:cNvPr id="3" name="Content Placeholder 2"/>
          <p:cNvSpPr>
            <a:spLocks noGrp="1"/>
          </p:cNvSpPr>
          <p:nvPr>
            <p:ph idx="1"/>
          </p:nvPr>
        </p:nvSpPr>
        <p:spPr>
          <a:xfrm>
            <a:off x="251520" y="1437817"/>
            <a:ext cx="8676458" cy="4367447"/>
          </a:xfrm>
        </p:spPr>
        <p:txBody>
          <a:bodyPr>
            <a:noAutofit/>
          </a:bodyPr>
          <a:lstStyle/>
          <a:p>
            <a:pPr marL="0" indent="0" algn="just">
              <a:spcBef>
                <a:spcPts val="0"/>
              </a:spcBef>
              <a:buNone/>
            </a:pPr>
            <a:r>
              <a:rPr lang="el-GR" sz="2000" dirty="0" smtClean="0"/>
              <a:t>Ιδιαίτερη </a:t>
            </a:r>
            <a:r>
              <a:rPr lang="el-GR" sz="2000" dirty="0"/>
              <a:t>έμφαση δίνεται στην ολοκλήρωση Έργων καταλυτών τα οποία αποτελούν τον κορμό της ΗΔ και αναμένεται να συνεισφέρουν στην δημιουργία του κατάλληλου περιβάλλοντος (</a:t>
            </a:r>
            <a:r>
              <a:rPr lang="el-GR" sz="2000" dirty="0" err="1"/>
              <a:t>enabling</a:t>
            </a:r>
            <a:r>
              <a:rPr lang="el-GR" sz="2000" dirty="0"/>
              <a:t>  </a:t>
            </a:r>
            <a:r>
              <a:rPr lang="el-GR" sz="2000" dirty="0" err="1"/>
              <a:t>environment</a:t>
            </a:r>
            <a:r>
              <a:rPr lang="el-GR" sz="2000" dirty="0"/>
              <a:t>) για την επιτυχή πραγματοποίηση του ΣΔ για την ΗΔ. Τα σημαντικότερα από αυτά είναι:</a:t>
            </a:r>
          </a:p>
          <a:p>
            <a:pPr algn="just">
              <a:spcBef>
                <a:spcPts val="0"/>
              </a:spcBef>
            </a:pPr>
            <a:r>
              <a:rPr lang="el-GR" sz="2000" dirty="0"/>
              <a:t>Η υιοθέτηση και λειτουργία ενιαίου συστήματος Διαχείρισης του Ανθρώπινου Κεφαλαίου της Δημόσιας Διοίκησης (HRMS)</a:t>
            </a:r>
          </a:p>
          <a:p>
            <a:pPr algn="just">
              <a:spcBef>
                <a:spcPts val="0"/>
              </a:spcBef>
            </a:pPr>
            <a:r>
              <a:rPr lang="el-GR" sz="2000" dirty="0"/>
              <a:t>Η υιοθέτηση μίας Ενιαίας Πολιτικής Δημόσιας Πληροφορικής (</a:t>
            </a:r>
            <a:r>
              <a:rPr lang="el-GR" sz="2000" dirty="0" err="1"/>
              <a:t>ITPolicy</a:t>
            </a:r>
            <a:r>
              <a:rPr lang="el-GR" sz="2000" dirty="0"/>
              <a:t>) που θα καλύπτει όλες τις πτυχές ασφαλούς σχεδιασμού, προμήθειας, λειτουργίας και συντήρησης των υπηρεσιών και του εξοπλισμού ΤΠΕ από την Δημόσια Διοίκηση, σε συνδυασμό με τις κατάλληλες τεχνολογικές επιλογές, πολιτικές ασφάλειας και </a:t>
            </a:r>
            <a:r>
              <a:rPr lang="el-GR" sz="2000" dirty="0" err="1"/>
              <a:t>ιδιωτικότητας</a:t>
            </a:r>
            <a:r>
              <a:rPr lang="el-GR" sz="2000" dirty="0"/>
              <a:t> και </a:t>
            </a:r>
            <a:r>
              <a:rPr lang="el-GR" sz="2000" dirty="0" err="1"/>
              <a:t>SLAs</a:t>
            </a:r>
            <a:r>
              <a:rPr lang="el-GR" sz="2000" dirty="0"/>
              <a:t>  (βασισμένα σε πρότυπα).</a:t>
            </a:r>
          </a:p>
          <a:p>
            <a:pPr algn="just">
              <a:spcBef>
                <a:spcPts val="0"/>
              </a:spcBef>
            </a:pPr>
            <a:r>
              <a:rPr lang="el-GR" sz="2000" dirty="0"/>
              <a:t>Το έργο </a:t>
            </a:r>
            <a:r>
              <a:rPr lang="el-GR" sz="2000" dirty="0" err="1"/>
              <a:t>διαλειτουργικότητας</a:t>
            </a:r>
            <a:r>
              <a:rPr lang="el-GR" sz="2000" dirty="0"/>
              <a:t> Ηλεκτρονική Διακυβέρνηση Τώρα (</a:t>
            </a:r>
            <a:r>
              <a:rPr lang="el-GR" sz="2000" dirty="0" err="1"/>
              <a:t>eGovNow</a:t>
            </a:r>
            <a:r>
              <a:rPr lang="el-GR" sz="2000" dirty="0"/>
              <a:t>)</a:t>
            </a:r>
          </a:p>
          <a:p>
            <a:pPr algn="just">
              <a:spcBef>
                <a:spcPts val="0"/>
              </a:spcBef>
            </a:pPr>
            <a:r>
              <a:rPr lang="el-GR" sz="2000" dirty="0"/>
              <a:t>Η ανάπτυξη ενός κεντρικού συστήματος ολοκληρωμένης χρηματοοικονομικής διαχείρισης (ERP)</a:t>
            </a:r>
          </a:p>
          <a:p>
            <a:pPr algn="just">
              <a:spcBef>
                <a:spcPts val="0"/>
              </a:spcBef>
            </a:pPr>
            <a:r>
              <a:rPr lang="el-GR" sz="2000" dirty="0"/>
              <a:t>Η υλοποίηση κεντρικής πύλης παροχής υπηρεσιών προς τους πολίτες (CRMS</a:t>
            </a:r>
            <a:r>
              <a:rPr lang="el-GR" sz="2000" dirty="0" smtClean="0"/>
              <a:t>).</a:t>
            </a:r>
            <a:endParaRPr lang="el-GR" sz="2000" dirty="0"/>
          </a:p>
        </p:txBody>
      </p:sp>
    </p:spTree>
    <p:extLst>
      <p:ext uri="{BB962C8B-B14F-4D97-AF65-F5344CB8AC3E}">
        <p14:creationId xmlns:p14="http://schemas.microsoft.com/office/powerpoint/2010/main" val="647959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7704" y="44624"/>
            <a:ext cx="6264697" cy="1498178"/>
          </a:xfrm>
        </p:spPr>
        <p:txBody>
          <a:bodyPr>
            <a:noAutofit/>
          </a:bodyPr>
          <a:lstStyle/>
          <a:p>
            <a:r>
              <a:rPr lang="el-GR" sz="3200" b="1" dirty="0"/>
              <a:t>Σχέδιο Δράσης (ΣΔ) για την </a:t>
            </a:r>
            <a:r>
              <a:rPr lang="el-GR" sz="3200" b="1" dirty="0" err="1"/>
              <a:t>Ηλεκτρονική</a:t>
            </a:r>
            <a:r>
              <a:rPr lang="el-GR" sz="3200" b="1" dirty="0"/>
              <a:t> </a:t>
            </a:r>
            <a:r>
              <a:rPr lang="el-GR" sz="3200" b="1" dirty="0" err="1"/>
              <a:t>Διακυβέρνηση</a:t>
            </a:r>
            <a:r>
              <a:rPr lang="el-GR" sz="3200" b="1" dirty="0"/>
              <a:t> </a:t>
            </a:r>
            <a:r>
              <a:rPr lang="en-US" sz="3200" b="1" dirty="0" smtClean="0"/>
              <a:t/>
            </a:r>
            <a:br>
              <a:rPr lang="en-US" sz="3200" b="1" dirty="0" smtClean="0"/>
            </a:br>
            <a:r>
              <a:rPr lang="el-GR" sz="3200" b="1" dirty="0" smtClean="0"/>
              <a:t>(</a:t>
            </a:r>
            <a:r>
              <a:rPr lang="el-GR" sz="3200" b="1" dirty="0" err="1"/>
              <a:t>eGov</a:t>
            </a:r>
            <a:r>
              <a:rPr lang="el-GR" sz="3200" b="1" dirty="0"/>
              <a:t> </a:t>
            </a:r>
            <a:r>
              <a:rPr lang="el-GR" sz="3200" b="1" dirty="0" err="1"/>
              <a:t>Action</a:t>
            </a:r>
            <a:r>
              <a:rPr lang="el-GR" sz="3200" b="1" dirty="0"/>
              <a:t> </a:t>
            </a:r>
            <a:r>
              <a:rPr lang="el-GR" sz="3200" b="1" dirty="0" err="1"/>
              <a:t>Plan</a:t>
            </a:r>
            <a:r>
              <a:rPr lang="el-GR" sz="3200" b="1" dirty="0"/>
              <a:t>)</a:t>
            </a:r>
          </a:p>
        </p:txBody>
      </p:sp>
      <p:sp>
        <p:nvSpPr>
          <p:cNvPr id="3" name="Content Placeholder 2"/>
          <p:cNvSpPr>
            <a:spLocks noGrp="1"/>
          </p:cNvSpPr>
          <p:nvPr>
            <p:ph idx="1"/>
          </p:nvPr>
        </p:nvSpPr>
        <p:spPr>
          <a:xfrm>
            <a:off x="323528" y="1725850"/>
            <a:ext cx="8568954" cy="4511462"/>
          </a:xfrm>
        </p:spPr>
        <p:txBody>
          <a:bodyPr>
            <a:normAutofit fontScale="70000" lnSpcReduction="20000"/>
          </a:bodyPr>
          <a:lstStyle/>
          <a:p>
            <a:pPr marL="0" indent="0">
              <a:lnSpc>
                <a:spcPct val="120000"/>
              </a:lnSpc>
              <a:spcBef>
                <a:spcPts val="0"/>
              </a:spcBef>
              <a:buNone/>
            </a:pPr>
            <a:r>
              <a:rPr lang="el-GR" dirty="0" smtClean="0"/>
              <a:t>Επιπλέον </a:t>
            </a:r>
            <a:r>
              <a:rPr lang="el-GR" dirty="0"/>
              <a:t>αυτών των Έργων εξαιρετικά σημαντική θεωρείται ότι είναι η ολοκλήρωση και επαναχρησιμοποίηση βασικών δομικών μονάδων ΗΔ  όπως είναι: </a:t>
            </a:r>
            <a:endParaRPr lang="en-US" dirty="0" smtClean="0"/>
          </a:p>
          <a:p>
            <a:pPr>
              <a:lnSpc>
                <a:spcPct val="120000"/>
              </a:lnSpc>
              <a:spcBef>
                <a:spcPts val="0"/>
              </a:spcBef>
              <a:buFont typeface="Wingdings" panose="05000000000000000000" pitchFamily="2" charset="2"/>
              <a:buChar char="ü"/>
            </a:pPr>
            <a:r>
              <a:rPr lang="el-GR" dirty="0" smtClean="0"/>
              <a:t>Η </a:t>
            </a:r>
            <a:r>
              <a:rPr lang="el-GR" dirty="0"/>
              <a:t>Ασφαλής, πιστοποιημένη και νομικώς αποδεκτή ανταλλαγή ηλεκτρονικών εγγράφων και πληροφοριών (</a:t>
            </a:r>
            <a:r>
              <a:rPr lang="el-GR" dirty="0" err="1"/>
              <a:t>eDelivery</a:t>
            </a:r>
            <a:r>
              <a:rPr lang="el-GR" dirty="0" smtClean="0"/>
              <a:t>)</a:t>
            </a:r>
            <a:endParaRPr lang="en-US" dirty="0" smtClean="0"/>
          </a:p>
          <a:p>
            <a:pPr>
              <a:lnSpc>
                <a:spcPct val="120000"/>
              </a:lnSpc>
              <a:spcBef>
                <a:spcPts val="0"/>
              </a:spcBef>
              <a:buFont typeface="Wingdings" panose="05000000000000000000" pitchFamily="2" charset="2"/>
              <a:buChar char="ü"/>
            </a:pPr>
            <a:r>
              <a:rPr lang="el-GR" dirty="0" smtClean="0"/>
              <a:t>Η </a:t>
            </a:r>
            <a:r>
              <a:rPr lang="el-GR" dirty="0"/>
              <a:t>Ηλεκτρονική Ταυτοποίηση / </a:t>
            </a:r>
            <a:r>
              <a:rPr lang="el-GR" dirty="0" err="1"/>
              <a:t>Αυθεντικοποίηση</a:t>
            </a:r>
            <a:r>
              <a:rPr lang="el-GR" dirty="0"/>
              <a:t> (</a:t>
            </a:r>
            <a:r>
              <a:rPr lang="el-GR" dirty="0" err="1"/>
              <a:t>eID</a:t>
            </a:r>
            <a:r>
              <a:rPr lang="el-GR" dirty="0" smtClean="0"/>
              <a:t>)</a:t>
            </a:r>
            <a:endParaRPr lang="en-US" dirty="0" smtClean="0"/>
          </a:p>
          <a:p>
            <a:pPr>
              <a:lnSpc>
                <a:spcPct val="120000"/>
              </a:lnSpc>
              <a:spcBef>
                <a:spcPts val="0"/>
              </a:spcBef>
              <a:buFont typeface="Wingdings" panose="05000000000000000000" pitchFamily="2" charset="2"/>
              <a:buChar char="ü"/>
            </a:pPr>
            <a:r>
              <a:rPr lang="el-GR" dirty="0" smtClean="0"/>
              <a:t>Η </a:t>
            </a:r>
            <a:r>
              <a:rPr lang="el-GR" dirty="0"/>
              <a:t>προτυποποίηση των δομών </a:t>
            </a:r>
            <a:r>
              <a:rPr lang="el-GR" dirty="0" smtClean="0"/>
              <a:t>δεδομένων</a:t>
            </a:r>
            <a:endParaRPr lang="en-US" dirty="0" smtClean="0"/>
          </a:p>
          <a:p>
            <a:pPr>
              <a:lnSpc>
                <a:spcPct val="120000"/>
              </a:lnSpc>
              <a:spcBef>
                <a:spcPts val="0"/>
              </a:spcBef>
              <a:buFont typeface="Wingdings" panose="05000000000000000000" pitchFamily="2" charset="2"/>
              <a:buChar char="ü"/>
            </a:pPr>
            <a:r>
              <a:rPr lang="el-GR" dirty="0" smtClean="0"/>
              <a:t>Η</a:t>
            </a:r>
            <a:r>
              <a:rPr lang="el-GR" dirty="0"/>
              <a:t>   επίτευξη </a:t>
            </a:r>
            <a:r>
              <a:rPr lang="el-GR" dirty="0" err="1"/>
              <a:t>διαλειτουργικότητας</a:t>
            </a:r>
            <a:r>
              <a:rPr lang="el-GR" dirty="0"/>
              <a:t> μεταξύ των μητρώων της </a:t>
            </a:r>
            <a:r>
              <a:rPr lang="el-GR" dirty="0" smtClean="0"/>
              <a:t>χώρας</a:t>
            </a:r>
            <a:r>
              <a:rPr lang="en-US" dirty="0" smtClean="0"/>
              <a:t>,</a:t>
            </a:r>
            <a:r>
              <a:rPr lang="el-GR" dirty="0" smtClean="0"/>
              <a:t> </a:t>
            </a:r>
            <a:r>
              <a:rPr lang="el-GR" dirty="0"/>
              <a:t>και </a:t>
            </a:r>
            <a:endParaRPr lang="en-US" dirty="0" smtClean="0"/>
          </a:p>
          <a:p>
            <a:pPr>
              <a:lnSpc>
                <a:spcPct val="120000"/>
              </a:lnSpc>
              <a:spcBef>
                <a:spcPts val="0"/>
              </a:spcBef>
              <a:buFont typeface="Wingdings" panose="05000000000000000000" pitchFamily="2" charset="2"/>
              <a:buChar char="ü"/>
            </a:pPr>
            <a:r>
              <a:rPr lang="el-GR" dirty="0" smtClean="0"/>
              <a:t>Η </a:t>
            </a:r>
            <a:r>
              <a:rPr lang="el-GR" dirty="0"/>
              <a:t>ολοκλήρωση του Κυβερνητικού Υπολογιστικού Νέφους (</a:t>
            </a:r>
            <a:r>
              <a:rPr lang="el-GR" dirty="0" err="1"/>
              <a:t>GCloud</a:t>
            </a:r>
            <a:r>
              <a:rPr lang="el-GR" dirty="0"/>
              <a:t>) με τον παράλληλο Σχεδιασμό της Στρατηγικής αξιοποίησης του</a:t>
            </a:r>
            <a:r>
              <a:rPr lang="el-GR" dirty="0" smtClean="0"/>
              <a:t>.</a:t>
            </a:r>
            <a:endParaRPr lang="el-GR" dirty="0"/>
          </a:p>
        </p:txBody>
      </p:sp>
    </p:spTree>
    <p:extLst>
      <p:ext uri="{BB962C8B-B14F-4D97-AF65-F5344CB8AC3E}">
        <p14:creationId xmlns:p14="http://schemas.microsoft.com/office/powerpoint/2010/main" val="1400812939"/>
      </p:ext>
    </p:extLst>
  </p:cSld>
  <p:clrMapOvr>
    <a:masterClrMapping/>
  </p:clrMapOvr>
</p:sld>
</file>

<file path=ppt/theme/theme1.xml><?xml version="1.0" encoding="utf-8"?>
<a:theme xmlns:a="http://schemas.openxmlformats.org/drawingml/2006/main" name="ΕΣΔΔΑ υποδειγμα">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Υποδειγμα_Σχολής_Template</Template>
  <TotalTime>426</TotalTime>
  <Words>1687</Words>
  <Application>Microsoft Office PowerPoint</Application>
  <PresentationFormat>Προβολή στην οθόνη (4:3)</PresentationFormat>
  <Paragraphs>180</Paragraphs>
  <Slides>37</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37</vt:i4>
      </vt:variant>
    </vt:vector>
  </HeadingPairs>
  <TitlesOfParts>
    <vt:vector size="38" baseType="lpstr">
      <vt:lpstr>ΕΣΔΔΑ υποδειγμα</vt:lpstr>
      <vt:lpstr>«ΣΥΣΤΗΜΑΤΑ ΠΛΗΡΟΦΟΡΙΚΗΣ ΟΡΓΑΝΙΣΜΩΝ ΚΟΙΝΩΝΙΚΗΣ ΠΟΛΙΤΙΚΗΣ»</vt:lpstr>
      <vt:lpstr>Παρουσίαση του PowerPoint</vt:lpstr>
      <vt:lpstr>Σχέδιο Δράσης (ΣΔ) για την Ηλεκτρονική Διακυβέρνηση  (eGov Action Plan)</vt:lpstr>
      <vt:lpstr>Σχέδιο Δράσης (ΣΔ) για την Ηλεκτρονική Διακυβέρνηση  (eGov Action Plan)</vt:lpstr>
      <vt:lpstr>Σχέδιο Δράσης (ΣΔ) για την Ηλεκτρονική Διακυβέρνηση  (eGov Action Plan)</vt:lpstr>
      <vt:lpstr>Σχέδιο Δράσης (ΣΔ) για την Ηλεκτρονική Διακυβέρνηση  (eGov Action Plan)</vt:lpstr>
      <vt:lpstr>Σχέδιο Δράσης (ΣΔ) για την Ηλεκτρονική Διακυβέρνηση  (eGov Action Plan)</vt:lpstr>
      <vt:lpstr>Σχέδιο Δράσης (ΣΔ) για την Ηλεκτρονική Διακυβέρνηση  (eGov Action Plan)</vt:lpstr>
      <vt:lpstr>Σχέδιο Δράσης (ΣΔ) για την Ηλεκτρονική Διακυβέρνηση  (eGov Action Plan)</vt:lpstr>
      <vt:lpstr>Σχέδιο Δράσης (ΣΔ) για την Ηλεκτρονική Διακυβέρνηση  (eGov Action Plan)</vt:lpstr>
      <vt:lpstr>Το Όραμα</vt:lpstr>
      <vt:lpstr>Εθνική Ψηφιακή Στρατηγική</vt:lpstr>
      <vt:lpstr>Εθνική Ψηφιακή Στρατηγική</vt:lpstr>
      <vt:lpstr>Εθνική Ψηφιακή Στρατηγική</vt:lpstr>
      <vt:lpstr>Εθνική Ψηφιακή Στρατηγική</vt:lpstr>
      <vt:lpstr>Εθνική Ψηφιακή Στρατηγική</vt:lpstr>
      <vt:lpstr>Εθνική Ψηφιακή Στρατηγική</vt:lpstr>
      <vt:lpstr>Εθνική Ψηφιακή Στρατηγική</vt:lpstr>
      <vt:lpstr>Οι ΤΠΕ ως αυθύπαρκτο πεδίο έρευνας και καινοτομίας </vt:lpstr>
      <vt:lpstr>Οι ΤΠΕ ως αυθύπαρκτο πεδίο έρευνας και καινοτομίας </vt:lpstr>
      <vt:lpstr>Open Government Partnership</vt:lpstr>
      <vt:lpstr>Αρχική κατάσταση / Σημείο εκκίνησης των Δράσεων</vt:lpstr>
      <vt:lpstr>Ομάδα Α</vt:lpstr>
      <vt:lpstr>Ομάδα Α</vt:lpstr>
      <vt:lpstr>Ομάδα Β</vt:lpstr>
      <vt:lpstr>Ομάδα Β</vt:lpstr>
      <vt:lpstr>Ομάδα Β</vt:lpstr>
      <vt:lpstr>Ομάδα Γ</vt:lpstr>
      <vt:lpstr>Ομάδα Γ</vt:lpstr>
      <vt:lpstr>Το όραμα της  Διαλειτουργικότητας</vt:lpstr>
      <vt:lpstr>Κατευθυντήριοι Άξονες Ανάπτυξης</vt:lpstr>
      <vt:lpstr>Εφαρμογή: Σχέδιο Δράσης  ΙΚΑ-ΕΤΑΜ</vt:lpstr>
      <vt:lpstr>Εφαρμογή: Σχέδιο Δράσης ΙΚΑ-ΕΤΑΜ</vt:lpstr>
      <vt:lpstr>Εφαρμογή: Σχέδιο Δράσης ΙΚΑ-ΕΤΑΜ</vt:lpstr>
      <vt:lpstr>Εφαρμογή: Σχέδιο Δράσης ΙΚΑ-ΕΤΑΜ</vt:lpstr>
      <vt:lpstr>Εφαρμογή: Σχέδιο Δράσης ΙΚΑ-ΕΤΑΜ</vt:lpstr>
      <vt:lpstr>Εφαρμογή: Σχέδιο Δράσης ΙΚΑ-ΕΤΑΜ</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«ΣΥΣΤΗΜΑΤΑ ΠΛΗΡΟΦΟΡΙΚΗΣ ΟΡΓΑΝΙΣΜΩΝ ΚΟΙΝΩΝΙΚΗΣ ΠΟΛΙΤΙΚΗΣ»</dc:title>
  <dc:creator>user-pc</dc:creator>
  <cp:lastModifiedBy>michail</cp:lastModifiedBy>
  <cp:revision>66</cp:revision>
  <dcterms:created xsi:type="dcterms:W3CDTF">2017-02-27T12:58:43Z</dcterms:created>
  <dcterms:modified xsi:type="dcterms:W3CDTF">2018-06-27T11:53:52Z</dcterms:modified>
</cp:coreProperties>
</file>