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handoutMasterIdLst>
    <p:handoutMasterId r:id="rId16"/>
  </p:handoutMasterIdLst>
  <p:sldIdLst>
    <p:sldId id="256" r:id="rId3"/>
    <p:sldId id="258" r:id="rId4"/>
    <p:sldId id="308" r:id="rId5"/>
    <p:sldId id="259" r:id="rId6"/>
    <p:sldId id="309" r:id="rId7"/>
    <p:sldId id="275" r:id="rId8"/>
    <p:sldId id="316" r:id="rId9"/>
    <p:sldId id="306" r:id="rId10"/>
    <p:sldId id="312" r:id="rId11"/>
    <p:sldId id="315" r:id="rId12"/>
    <p:sldId id="307" r:id="rId13"/>
    <p:sldId id="311" r:id="rId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6666"/>
    <a:srgbClr val="0000FF"/>
    <a:srgbClr val="990000"/>
    <a:srgbClr val="00A400"/>
    <a:srgbClr val="FF3300"/>
    <a:srgbClr val="6BA42C"/>
    <a:srgbClr val="A63852"/>
    <a:srgbClr val="15ECF7"/>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315"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159DF-F818-4941-93F6-65664A671AF4}" type="datetimeFigureOut">
              <a:rPr lang="en-GB" smtClean="0"/>
              <a:pPr/>
              <a:t>12/04/2023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Professor Helen Xanthaki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C087A4-5ACF-45DF-B885-26025C71CE7D}"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B9F1D-B996-4BA0-9039-613E6AF2E072}" type="datetimeFigureOut">
              <a:rPr lang="fr-FR" smtClean="0"/>
              <a:pPr/>
              <a:t>12/04/2023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CA"/>
              <a:t>Professor Helen Xanthaki</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33133149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59624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682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564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161E6837-7B3B-4160-9EF3-3D0387B25332}" type="datetime1">
              <a:rPr lang="fr-FR" smtClean="0"/>
              <a:pPr>
                <a:defRPr/>
              </a:pPr>
              <a:t>12/04/2023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704147D-FB24-46CB-A91A-01A3D373B3AF}" type="datetime1">
              <a:rPr lang="fr-FR" smtClean="0"/>
              <a:pPr>
                <a:defRPr/>
              </a:pPr>
              <a:t>12/04/2023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9FC8D11-3B1C-4630-A092-1A20EFFA3475}"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1647D600-911A-4C83-AD1C-A487B49A1486}" type="datetime1">
              <a:rPr lang="fr-FR" smtClean="0"/>
              <a:pPr>
                <a:defRPr/>
              </a:pPr>
              <a:t>12/04/2023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CBBB40-65F0-4BF8-8D3D-1B302F8A3BAB}"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8213C61-D2E9-4274-AD43-889D311D17E4}" type="datetime1">
              <a:rPr lang="fr-FR" smtClean="0"/>
              <a:pPr>
                <a:defRPr/>
              </a:pPr>
              <a:t>12/04/2023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B693CD3-4225-4A12-B5AE-87BC6FCDDB91}" type="slidenum">
              <a:rPr lang="fr-CA"/>
              <a:pPr>
                <a:defRPr/>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990600"/>
          </a:xfrm>
        </p:spPr>
        <p:txBody>
          <a:bodyPr/>
          <a:lstStyle/>
          <a:p>
            <a:r>
              <a:rPr lang="en-US"/>
              <a:t>Click to edit Master title style</a:t>
            </a:r>
            <a:endParaRPr lang="en-GB"/>
          </a:p>
        </p:txBody>
      </p:sp>
      <p:sp>
        <p:nvSpPr>
          <p:cNvPr id="3" name="SmartArt Placeholder 2"/>
          <p:cNvSpPr>
            <a:spLocks noGrp="1"/>
          </p:cNvSpPr>
          <p:nvPr>
            <p:ph type="dgm" idx="1"/>
          </p:nvPr>
        </p:nvSpPr>
        <p:spPr>
          <a:xfrm>
            <a:off x="228600" y="1447800"/>
            <a:ext cx="8726488" cy="4684713"/>
          </a:xfrm>
        </p:spPr>
        <p:txBody>
          <a:bodyPr/>
          <a:lstStyle/>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5408841-44CB-4B59-8394-727927A67872}" type="datetime1">
              <a:rPr lang="fr-FR" smtClean="0"/>
              <a:pPr>
                <a:defRPr/>
              </a:pPr>
              <a:t>12/04/2023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a:xfrm>
            <a:off x="6553200" y="6356350"/>
            <a:ext cx="2411288" cy="365125"/>
          </a:xfrm>
        </p:spPr>
        <p:txBody>
          <a:bodyPr/>
          <a:lstStyle>
            <a:lvl1pPr>
              <a:defRPr sz="1600">
                <a:solidFill>
                  <a:srgbClr val="C00000"/>
                </a:solidFill>
              </a:defRPr>
            </a:lvl1pPr>
          </a:lstStyle>
          <a:p>
            <a:pPr>
              <a:defRPr/>
            </a:pPr>
            <a:r>
              <a:rPr lang="fr-CA" dirty="0" err="1"/>
              <a:t>Professor</a:t>
            </a:r>
            <a:r>
              <a:rPr lang="fr-CA" dirty="0"/>
              <a:t> Helen Xanthaki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D0CE798F-A568-4BBE-9F0E-E2089E7EBB8D}" type="datetime1">
              <a:rPr lang="fr-FR" smtClean="0"/>
              <a:pPr>
                <a:defRPr/>
              </a:pPr>
              <a:t>12/04/2023</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34BCD657-E59B-4427-A123-DF15799B7620}" type="datetime1">
              <a:rPr lang="fr-FR" smtClean="0"/>
              <a:pPr>
                <a:defRPr/>
              </a:pPr>
              <a:t>12/04/2023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A3CA66E-1B18-41FC-BBBF-2CB9C82AD7A3}"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579B052-1366-41D0-8069-CA93EA3FF13A}" type="datetime1">
              <a:rPr lang="fr-FR" smtClean="0"/>
              <a:pPr>
                <a:defRPr/>
              </a:pPr>
              <a:t>12/04/2023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04C8491-D6A5-4A04-824C-DF1A16BB6700}"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F52153A7-0B6A-43A0-8F7A-F58841B7138D}" type="datetime1">
              <a:rPr lang="fr-FR" smtClean="0"/>
              <a:pPr>
                <a:defRPr/>
              </a:pPr>
              <a:t>12/04/2023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943E9991-5BA6-4B12-89DE-1BA775F62054}"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44220038-11F1-49EC-8A69-046C8E6AA10C}" type="datetime1">
              <a:rPr lang="fr-FR" smtClean="0"/>
              <a:pPr>
                <a:defRPr/>
              </a:pPr>
              <a:t>12/04/2023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E87D73C-2031-492E-B38E-C491368C13D0}"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76E6381-8B70-4CCC-B39F-B7E2376D2940}" type="datetime1">
              <a:rPr lang="fr-FR" smtClean="0"/>
              <a:pPr>
                <a:defRPr/>
              </a:pPr>
              <a:t>12/04/2023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0D3E873A-DAA7-4191-B399-30D6BF291953}"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4445FEA-7A0F-4B79-A5DB-D1BBBF3D808C}" type="datetime1">
              <a:rPr lang="fr-FR" smtClean="0"/>
              <a:pPr>
                <a:defRPr/>
              </a:pPr>
              <a:t>12/04/2023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51ED0E2-7683-4C20-B6CB-652102D06959}"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A"/>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47B808E-B0A4-46AA-951E-E5A82CBA81D8}" type="datetime1">
              <a:rPr lang="fr-FR" smtClean="0"/>
              <a:pPr>
                <a:defRPr/>
              </a:pPr>
              <a:t>12/04/2023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298C9BD-93FD-4762-82A1-52C817A4AA67}"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88640"/>
            <a:ext cx="8928992" cy="1368152"/>
          </a:xfrm>
        </p:spPr>
        <p:txBody>
          <a:bodyPr rtlCol="0">
            <a:noAutofit/>
          </a:bodyPr>
          <a:lstStyle/>
          <a:p>
            <a:r>
              <a:rPr lang="el-GR" sz="5400" dirty="0">
                <a:solidFill>
                  <a:srgbClr val="C00000"/>
                </a:solidFill>
                <a:latin typeface="Arial" pitchFamily="34" charset="0"/>
                <a:cs typeface="Arial" pitchFamily="34" charset="0"/>
              </a:rPr>
              <a:t>Η νομοτεχνική στην Ελλάδα</a:t>
            </a:r>
            <a:endParaRPr lang="en-GB" sz="5400" dirty="0">
              <a:solidFill>
                <a:srgbClr val="C00000"/>
              </a:solidFill>
              <a:latin typeface="Arial" pitchFamily="34" charset="0"/>
              <a:cs typeface="Arial" pitchFamily="34" charset="0"/>
            </a:endParaRPr>
          </a:p>
        </p:txBody>
      </p:sp>
      <p:sp>
        <p:nvSpPr>
          <p:cNvPr id="3" name="Sous-titre 2"/>
          <p:cNvSpPr>
            <a:spLocks noGrp="1"/>
          </p:cNvSpPr>
          <p:nvPr>
            <p:ph type="subTitle" idx="1"/>
          </p:nvPr>
        </p:nvSpPr>
        <p:spPr>
          <a:xfrm>
            <a:off x="0" y="1988840"/>
            <a:ext cx="9144000" cy="2304256"/>
          </a:xfrm>
        </p:spPr>
        <p:txBody>
          <a:bodyPr rtlCol="0">
            <a:noAutofit/>
          </a:bodyPr>
          <a:lstStyle/>
          <a:p>
            <a:pPr fontAlgn="auto">
              <a:spcAft>
                <a:spcPts val="0"/>
              </a:spcAft>
              <a:buFont typeface="Arial" pitchFamily="34" charset="0"/>
              <a:buNone/>
              <a:defRPr/>
            </a:pPr>
            <a:r>
              <a:rPr lang="en-GB" dirty="0">
                <a:solidFill>
                  <a:schemeClr val="tx1">
                    <a:lumMod val="75000"/>
                    <a:lumOff val="25000"/>
                  </a:schemeClr>
                </a:solidFill>
              </a:rPr>
              <a:t>Professor </a:t>
            </a:r>
            <a:r>
              <a:rPr lang="fr-CA" dirty="0">
                <a:solidFill>
                  <a:schemeClr val="tx1">
                    <a:lumMod val="75000"/>
                    <a:lumOff val="25000"/>
                  </a:schemeClr>
                </a:solidFill>
              </a:rPr>
              <a:t>Dr. Helen Xanthaki</a:t>
            </a:r>
            <a:r>
              <a:rPr lang="el-GR" dirty="0">
                <a:solidFill>
                  <a:schemeClr val="tx1">
                    <a:lumMod val="75000"/>
                    <a:lumOff val="25000"/>
                  </a:schemeClr>
                </a:solidFill>
              </a:rPr>
              <a:t>, </a:t>
            </a:r>
            <a:r>
              <a:rPr lang="en-GB" dirty="0">
                <a:solidFill>
                  <a:schemeClr val="tx1">
                    <a:lumMod val="75000"/>
                    <a:lumOff val="25000"/>
                  </a:schemeClr>
                </a:solidFill>
              </a:rPr>
              <a:t>UCL</a:t>
            </a:r>
            <a:endParaRPr lang="fr-CA" dirty="0">
              <a:solidFill>
                <a:schemeClr val="tx1">
                  <a:lumMod val="75000"/>
                  <a:lumOff val="25000"/>
                </a:schemeClr>
              </a:solidFill>
            </a:endParaRPr>
          </a:p>
          <a:p>
            <a:pPr fontAlgn="auto">
              <a:spcAft>
                <a:spcPts val="0"/>
              </a:spcAft>
              <a:buFont typeface="Arial" pitchFamily="34" charset="0"/>
              <a:buNone/>
              <a:defRPr/>
            </a:pPr>
            <a:r>
              <a:rPr lang="fr-CA" sz="2400" dirty="0">
                <a:solidFill>
                  <a:schemeClr val="tx1">
                    <a:lumMod val="75000"/>
                    <a:lumOff val="25000"/>
                  </a:schemeClr>
                </a:solidFill>
              </a:rPr>
              <a:t>Dean, </a:t>
            </a:r>
            <a:r>
              <a:rPr lang="fr-CA" sz="2400" dirty="0" err="1">
                <a:solidFill>
                  <a:schemeClr val="tx1">
                    <a:lumMod val="75000"/>
                    <a:lumOff val="25000"/>
                  </a:schemeClr>
                </a:solidFill>
              </a:rPr>
              <a:t>Postgraduate</a:t>
            </a:r>
            <a:r>
              <a:rPr lang="fr-CA" sz="2400" dirty="0">
                <a:solidFill>
                  <a:schemeClr val="tx1">
                    <a:lumMod val="75000"/>
                    <a:lumOff val="25000"/>
                  </a:schemeClr>
                </a:solidFill>
              </a:rPr>
              <a:t> Laws Programmes, </a:t>
            </a:r>
            <a:r>
              <a:rPr lang="fr-CA" sz="2400" dirty="0" err="1">
                <a:solidFill>
                  <a:schemeClr val="tx1">
                    <a:lumMod val="75000"/>
                    <a:lumOff val="25000"/>
                  </a:schemeClr>
                </a:solidFill>
              </a:rPr>
              <a:t>University</a:t>
            </a:r>
            <a:r>
              <a:rPr lang="fr-CA" sz="2400" dirty="0">
                <a:solidFill>
                  <a:schemeClr val="tx1">
                    <a:lumMod val="75000"/>
                    <a:lumOff val="25000"/>
                  </a:schemeClr>
                </a:solidFill>
              </a:rPr>
              <a:t> of London Worldwide</a:t>
            </a:r>
          </a:p>
          <a:p>
            <a:pPr fontAlgn="auto">
              <a:spcAft>
                <a:spcPts val="0"/>
              </a:spcAft>
              <a:buFont typeface="Arial" pitchFamily="34" charset="0"/>
              <a:buNone/>
              <a:defRPr/>
            </a:pPr>
            <a:r>
              <a:rPr lang="el-GR" sz="2400" dirty="0">
                <a:solidFill>
                  <a:schemeClr val="tx1">
                    <a:lumMod val="75000"/>
                    <a:lumOff val="25000"/>
                  </a:schemeClr>
                </a:solidFill>
              </a:rPr>
              <a:t>Προεδρος Διεθν</a:t>
            </a:r>
            <a:r>
              <a:rPr lang="en-GB" sz="2400" dirty="0">
                <a:solidFill>
                  <a:schemeClr val="tx1">
                    <a:lumMod val="75000"/>
                    <a:lumOff val="25000"/>
                  </a:schemeClr>
                </a:solidFill>
              </a:rPr>
              <a:t>o</a:t>
            </a:r>
            <a:r>
              <a:rPr lang="el-GR" sz="2400" dirty="0">
                <a:solidFill>
                  <a:schemeClr val="tx1">
                    <a:lumMod val="75000"/>
                    <a:lumOff val="25000"/>
                  </a:schemeClr>
                </a:solidFill>
              </a:rPr>
              <a:t>ύς Εταιριας Νομοθεσιας</a:t>
            </a:r>
          </a:p>
          <a:p>
            <a:pPr fontAlgn="auto">
              <a:spcAft>
                <a:spcPts val="0"/>
              </a:spcAft>
              <a:buFont typeface="Arial" pitchFamily="34" charset="0"/>
              <a:buNone/>
              <a:defRPr/>
            </a:pPr>
            <a:r>
              <a:rPr lang="el-GR" sz="2400" dirty="0">
                <a:solidFill>
                  <a:schemeClr val="tx1">
                    <a:lumMod val="75000"/>
                    <a:lumOff val="25000"/>
                  </a:schemeClr>
                </a:solidFill>
              </a:rPr>
              <a:t>Μέλος της Επιτροπής Ποιότητας της Νομοπαρασκευαστικής Διαδικασίας</a:t>
            </a:r>
            <a:endParaRPr lang="fr-CA" sz="24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2571C2-7EF1-4C6C-9C35-AC817B884AD4}"/>
              </a:ext>
            </a:extLst>
          </p:cNvPr>
          <p:cNvSpPr>
            <a:spLocks noGrp="1"/>
          </p:cNvSpPr>
          <p:nvPr>
            <p:ph type="ctrTitle"/>
          </p:nvPr>
        </p:nvSpPr>
        <p:spPr>
          <a:xfrm>
            <a:off x="107504" y="116633"/>
            <a:ext cx="8928992" cy="864095"/>
          </a:xfrm>
        </p:spPr>
        <p:txBody>
          <a:bodyPr/>
          <a:lstStyle/>
          <a:p>
            <a:r>
              <a:rPr lang="el-GR" sz="4000" dirty="0"/>
              <a:t>Θέση του κειμένου στη νομοθεσία</a:t>
            </a:r>
            <a:endParaRPr lang="en-GB" sz="4000" dirty="0"/>
          </a:p>
        </p:txBody>
      </p:sp>
      <p:sp>
        <p:nvSpPr>
          <p:cNvPr id="3" name="Subtitle 2">
            <a:extLst>
              <a:ext uri="{FF2B5EF4-FFF2-40B4-BE49-F238E27FC236}">
                <a16:creationId xmlns:a16="http://schemas.microsoft.com/office/drawing/2014/main" xmlns="" id="{19D36C7E-71AA-47DD-9A15-45CABD20DF9B}"/>
              </a:ext>
            </a:extLst>
          </p:cNvPr>
          <p:cNvSpPr>
            <a:spLocks noGrp="1"/>
          </p:cNvSpPr>
          <p:nvPr>
            <p:ph type="subTitle" idx="1"/>
          </p:nvPr>
        </p:nvSpPr>
        <p:spPr>
          <a:xfrm>
            <a:off x="107504" y="1052736"/>
            <a:ext cx="8928992" cy="5616624"/>
          </a:xfrm>
        </p:spPr>
        <p:txBody>
          <a:bodyPr/>
          <a:lstStyle/>
          <a:p>
            <a:pPr marL="457200" indent="-457200" algn="l">
              <a:buFont typeface="Arial" panose="020B0604020202020204" pitchFamily="34" charset="0"/>
              <a:buChar char="•"/>
            </a:pPr>
            <a:r>
              <a:rPr lang="el-GR" dirty="0">
                <a:solidFill>
                  <a:srgbClr val="CC00CC"/>
                </a:solidFill>
              </a:rPr>
              <a:t>Η νομοθεσία δεν εκδίδεται ψηφιακά, τουλάχιστον όχι πλήρως και δωρεάν</a:t>
            </a:r>
          </a:p>
          <a:p>
            <a:pPr marL="457200" indent="-457200" algn="l">
              <a:buFont typeface="Arial" panose="020B0604020202020204" pitchFamily="34" charset="0"/>
              <a:buChar char="•"/>
            </a:pPr>
            <a:r>
              <a:rPr lang="el-GR" dirty="0">
                <a:solidFill>
                  <a:srgbClr val="FF0000"/>
                </a:solidFill>
              </a:rPr>
              <a:t>Άρα δεν υπαρχει </a:t>
            </a:r>
            <a:r>
              <a:rPr lang="en-GB" dirty="0">
                <a:solidFill>
                  <a:srgbClr val="FF0000"/>
                </a:solidFill>
              </a:rPr>
              <a:t>index </a:t>
            </a:r>
            <a:r>
              <a:rPr lang="el-GR" dirty="0">
                <a:solidFill>
                  <a:srgbClr val="FF0000"/>
                </a:solidFill>
              </a:rPr>
              <a:t>νόμων ώστε ο χρήστης να συναρτά το κείμενο με άλλα σχετικά (δεν μιλώ καν για δευτερογενή νομοθεσιά)</a:t>
            </a:r>
          </a:p>
          <a:p>
            <a:pPr marL="457200" indent="-457200" algn="l">
              <a:buFont typeface="Arial" panose="020B0604020202020204" pitchFamily="34" charset="0"/>
              <a:buChar char="•"/>
            </a:pPr>
            <a:r>
              <a:rPr lang="el-GR" dirty="0">
                <a:solidFill>
                  <a:srgbClr val="0000FF"/>
                </a:solidFill>
              </a:rPr>
              <a:t>Αλλά και οι τίτλοι μέχρι πρότινος αφορούσαν το Υπουργείο και όχι το θέμα, ενώ πρόσφατα αυτό αλλάζει, π.χ. νόμος 4891/2022 Για την ενίσχυση της αμυντικής θωράκισης της Χώρας (πώς όμως; Και τι άλλο σχετικό; Τροποποιείται κάτι; κλπ)</a:t>
            </a:r>
          </a:p>
          <a:p>
            <a:pPr marL="914400" lvl="1" indent="-457200" algn="l">
              <a:buFont typeface="Arial" panose="020B0604020202020204" pitchFamily="34" charset="0"/>
              <a:buChar char="•"/>
            </a:pPr>
            <a:r>
              <a:rPr lang="en-GB" sz="2400" dirty="0">
                <a:solidFill>
                  <a:srgbClr val="0000FF"/>
                </a:solidFill>
              </a:rPr>
              <a:t>Medical Termination of Pregnancy (Amendment) Act 2021</a:t>
            </a:r>
            <a:endParaRPr lang="el-GR" sz="2400" dirty="0">
              <a:solidFill>
                <a:srgbClr val="0000FF"/>
              </a:solidFill>
            </a:endParaRPr>
          </a:p>
          <a:p>
            <a:pPr marL="457200" indent="-457200" algn="l">
              <a:buFont typeface="Arial" panose="020B0604020202020204" pitchFamily="34" charset="0"/>
              <a:buChar char="•"/>
            </a:pPr>
            <a:endParaRPr lang="en-GB" dirty="0">
              <a:solidFill>
                <a:srgbClr val="0000FF"/>
              </a:solidFill>
            </a:endParaRPr>
          </a:p>
        </p:txBody>
      </p:sp>
    </p:spTree>
    <p:extLst>
      <p:ext uri="{BB962C8B-B14F-4D97-AF65-F5344CB8AC3E}">
        <p14:creationId xmlns:p14="http://schemas.microsoft.com/office/powerpoint/2010/main" val="3573889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F5089DE3-9135-497D-A20B-A6A6222297F2}"/>
              </a:ext>
            </a:extLst>
          </p:cNvPr>
          <p:cNvSpPr>
            <a:spLocks noGrp="1"/>
          </p:cNvSpPr>
          <p:nvPr>
            <p:ph type="title"/>
          </p:nvPr>
        </p:nvSpPr>
        <p:spPr>
          <a:xfrm>
            <a:off x="457200" y="0"/>
            <a:ext cx="8229600" cy="692696"/>
          </a:xfrm>
        </p:spPr>
        <p:txBody>
          <a:bodyPr/>
          <a:lstStyle/>
          <a:p>
            <a:r>
              <a:rPr lang="el-GR" altLang="en-US" dirty="0"/>
              <a:t>Συνεπώς</a:t>
            </a:r>
            <a:endParaRPr lang="en-GB" altLang="en-US" dirty="0"/>
          </a:p>
        </p:txBody>
      </p:sp>
      <p:sp>
        <p:nvSpPr>
          <p:cNvPr id="3" name="Content Placeholder 2">
            <a:extLst>
              <a:ext uri="{FF2B5EF4-FFF2-40B4-BE49-F238E27FC236}">
                <a16:creationId xmlns:a16="http://schemas.microsoft.com/office/drawing/2014/main" xmlns="" id="{C239CBC8-5BB1-4950-B91B-FAE403153BE8}"/>
              </a:ext>
            </a:extLst>
          </p:cNvPr>
          <p:cNvSpPr>
            <a:spLocks noGrp="1"/>
          </p:cNvSpPr>
          <p:nvPr>
            <p:ph idx="1"/>
          </p:nvPr>
        </p:nvSpPr>
        <p:spPr>
          <a:xfrm>
            <a:off x="107950" y="836712"/>
            <a:ext cx="8928546" cy="5519638"/>
          </a:xfrm>
        </p:spPr>
        <p:txBody>
          <a:bodyPr/>
          <a:lstStyle/>
          <a:p>
            <a:pPr>
              <a:defRPr/>
            </a:pPr>
            <a:r>
              <a:rPr lang="el-GR" sz="4000" dirty="0">
                <a:solidFill>
                  <a:srgbClr val="990000"/>
                </a:solidFill>
              </a:rPr>
              <a:t>Η νομογραφία και η νομοτεχνική είναι όροι Ελληνικοί </a:t>
            </a:r>
          </a:p>
          <a:p>
            <a:pPr marL="457200" lvl="1" indent="0">
              <a:buNone/>
              <a:defRPr/>
            </a:pPr>
            <a:r>
              <a:rPr lang="el-GR" sz="3600" dirty="0">
                <a:solidFill>
                  <a:srgbClr val="990000"/>
                </a:solidFill>
              </a:rPr>
              <a:t>[όπως και οι όροι πολυ- και κακο-νομία]</a:t>
            </a:r>
          </a:p>
          <a:p>
            <a:pPr>
              <a:defRPr/>
            </a:pPr>
            <a:r>
              <a:rPr lang="el-GR" sz="4000" dirty="0">
                <a:solidFill>
                  <a:srgbClr val="006666"/>
                </a:solidFill>
              </a:rPr>
              <a:t>Επανανακαλύφθηκαν στα πλαίσια του επιτελικού κράτους</a:t>
            </a:r>
            <a:endParaRPr lang="en-GB" sz="4000" dirty="0">
              <a:solidFill>
                <a:srgbClr val="006666"/>
              </a:solidFill>
            </a:endParaRPr>
          </a:p>
          <a:p>
            <a:pPr>
              <a:defRPr/>
            </a:pPr>
            <a:r>
              <a:rPr lang="el-GR" sz="4000" dirty="0">
                <a:solidFill>
                  <a:srgbClr val="00A400"/>
                </a:solidFill>
              </a:rPr>
              <a:t>Εισάγονται στο Εγχειρίδιο Αξιολόγησης Νομοπαρασκευαστικής Διαδικασίας</a:t>
            </a:r>
          </a:p>
          <a:p>
            <a:pPr>
              <a:defRPr/>
            </a:pPr>
            <a:r>
              <a:rPr lang="el-GR" sz="4000" dirty="0">
                <a:solidFill>
                  <a:srgbClr val="CC00CC"/>
                </a:solidFill>
              </a:rPr>
              <a:t>Εφαρμόζονται σταδιακά στην  πράξη </a:t>
            </a:r>
          </a:p>
          <a:p>
            <a:pPr marL="0" indent="0">
              <a:buNone/>
              <a:defRPr/>
            </a:pPr>
            <a:endParaRPr lang="en-GB" sz="4000" dirty="0">
              <a:solidFill>
                <a:srgbClr val="CC00CC"/>
              </a:solidFill>
            </a:endParaRPr>
          </a:p>
        </p:txBody>
      </p:sp>
      <p:sp>
        <p:nvSpPr>
          <p:cNvPr id="9220" name="Footer Placeholder 3">
            <a:extLst>
              <a:ext uri="{FF2B5EF4-FFF2-40B4-BE49-F238E27FC236}">
                <a16:creationId xmlns:a16="http://schemas.microsoft.com/office/drawing/2014/main" xmlns="" id="{12077F9D-E7E5-4A54-BA89-3E822C46F8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600" dirty="0"/>
              <a:t>Prof. Helen Xanthaki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dirty="0">
                <a:solidFill>
                  <a:srgbClr val="0000FF"/>
                </a:solidFill>
              </a:rPr>
              <a:t>Ελλάδα, ακούς;</a:t>
            </a:r>
            <a:endParaRPr lang="en-US" dirty="0"/>
          </a:p>
        </p:txBody>
      </p:sp>
      <p:sp>
        <p:nvSpPr>
          <p:cNvPr id="3" name="2 - Θέση περιεχομένου"/>
          <p:cNvSpPr>
            <a:spLocks noGrp="1"/>
          </p:cNvSpPr>
          <p:nvPr>
            <p:ph idx="1"/>
          </p:nvPr>
        </p:nvSpPr>
        <p:spPr>
          <a:xfrm>
            <a:off x="107504" y="1124744"/>
            <a:ext cx="8579296" cy="5458618"/>
          </a:xfrm>
        </p:spPr>
        <p:txBody>
          <a:bodyPr/>
          <a:lstStyle/>
          <a:p>
            <a:pPr>
              <a:buNone/>
              <a:defRPr/>
            </a:pPr>
            <a:r>
              <a:rPr lang="el-GR" sz="4000" dirty="0">
                <a:solidFill>
                  <a:srgbClr val="002060"/>
                </a:solidFill>
              </a:rPr>
              <a:t>Για να εισαχθεί η ακρίβεια χρειάζεται: </a:t>
            </a:r>
          </a:p>
          <a:p>
            <a:pPr lvl="1">
              <a:defRPr/>
            </a:pPr>
            <a:r>
              <a:rPr lang="el-GR" sz="3600" dirty="0">
                <a:solidFill>
                  <a:srgbClr val="006666"/>
                </a:solidFill>
              </a:rPr>
              <a:t>Αναγνώριση των νομοθετικών κοινών</a:t>
            </a:r>
          </a:p>
          <a:p>
            <a:pPr lvl="1">
              <a:defRPr/>
            </a:pPr>
            <a:r>
              <a:rPr lang="el-GR" sz="3600" dirty="0">
                <a:solidFill>
                  <a:srgbClr val="CC00CC"/>
                </a:solidFill>
              </a:rPr>
              <a:t>Επικοινωνία κατ’ αναλογία προς αυτά</a:t>
            </a:r>
          </a:p>
          <a:p>
            <a:pPr lvl="1">
              <a:defRPr/>
            </a:pPr>
            <a:r>
              <a:rPr lang="el-GR" sz="3600" dirty="0">
                <a:solidFill>
                  <a:srgbClr val="C00000"/>
                </a:solidFill>
              </a:rPr>
              <a:t>Σύνταξη χρηστοκεντρικού κειμένου νόμων</a:t>
            </a:r>
          </a:p>
          <a:p>
            <a:pPr lvl="1">
              <a:defRPr/>
            </a:pPr>
            <a:r>
              <a:rPr lang="el-GR" sz="3600" dirty="0">
                <a:solidFill>
                  <a:srgbClr val="FF0000"/>
                </a:solidFill>
              </a:rPr>
              <a:t>Σύμπραξη διεπιστημονική</a:t>
            </a:r>
          </a:p>
          <a:p>
            <a:pPr lvl="1">
              <a:defRPr/>
            </a:pPr>
            <a:r>
              <a:rPr lang="el-GR" sz="3600" dirty="0">
                <a:solidFill>
                  <a:srgbClr val="7030A0"/>
                </a:solidFill>
              </a:rPr>
              <a:t>Τελικα, αλλαγή νομοθετικής νοοτροπίας </a:t>
            </a:r>
          </a:p>
          <a:p>
            <a:pPr algn="ctr">
              <a:buNone/>
            </a:pPr>
            <a:r>
              <a:rPr lang="en-GB" sz="4000" dirty="0"/>
              <a:t>CLARO???</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512" y="0"/>
            <a:ext cx="8964488" cy="1196752"/>
          </a:xfrm>
        </p:spPr>
        <p:txBody>
          <a:bodyPr/>
          <a:lstStyle/>
          <a:p>
            <a:pPr eaLnBrk="1" hangingPunct="1"/>
            <a:r>
              <a:rPr lang="el-GR" sz="4000" dirty="0"/>
              <a:t>Γιατί νομοθετώ; </a:t>
            </a:r>
            <a:br>
              <a:rPr lang="el-GR" sz="4000" dirty="0"/>
            </a:br>
            <a:r>
              <a:rPr lang="el-GR" sz="4000" dirty="0"/>
              <a:t>Η νομοθεσία ως μέσο διακυβέρνησης</a:t>
            </a:r>
            <a:endParaRPr lang="en-GB" sz="4000" dirty="0"/>
          </a:p>
        </p:txBody>
      </p:sp>
      <p:sp>
        <p:nvSpPr>
          <p:cNvPr id="6147" name="Rectangle 3"/>
          <p:cNvSpPr>
            <a:spLocks noGrp="1" noChangeArrowheads="1"/>
          </p:cNvSpPr>
          <p:nvPr>
            <p:ph type="body" idx="1"/>
          </p:nvPr>
        </p:nvSpPr>
        <p:spPr>
          <a:xfrm>
            <a:off x="251520" y="1340768"/>
            <a:ext cx="8496944" cy="5328592"/>
          </a:xfrm>
        </p:spPr>
        <p:txBody>
          <a:bodyPr/>
          <a:lstStyle/>
          <a:p>
            <a:pPr eaLnBrk="1" hangingPunct="1">
              <a:lnSpc>
                <a:spcPct val="80000"/>
              </a:lnSpc>
            </a:pPr>
            <a:r>
              <a:rPr lang="el-GR" dirty="0">
                <a:solidFill>
                  <a:srgbClr val="CC00FF"/>
                </a:solidFill>
              </a:rPr>
              <a:t>Η νομοθεσία είναι ένα από τα πολλά μέσα διακυβέρνησης:</a:t>
            </a:r>
          </a:p>
          <a:p>
            <a:pPr lvl="1">
              <a:lnSpc>
                <a:spcPct val="80000"/>
              </a:lnSpc>
            </a:pPr>
            <a:r>
              <a:rPr lang="el-GR" sz="3200" dirty="0">
                <a:solidFill>
                  <a:srgbClr val="FF3300"/>
                </a:solidFill>
              </a:rPr>
              <a:t>Οι κυβερνήσεις εκλέγονται για να κυβερνήσουν με βάση το προεκλογικό τους πρόγραμμα</a:t>
            </a:r>
            <a:r>
              <a:rPr lang="el-GR" sz="3200" b="1" dirty="0"/>
              <a:t> </a:t>
            </a:r>
            <a:endParaRPr lang="el-GR" sz="3200" dirty="0"/>
          </a:p>
          <a:p>
            <a:pPr lvl="1">
              <a:lnSpc>
                <a:spcPct val="80000"/>
              </a:lnSpc>
            </a:pPr>
            <a:r>
              <a:rPr lang="el-GR" sz="3200" dirty="0">
                <a:solidFill>
                  <a:srgbClr val="006666"/>
                </a:solidFill>
              </a:rPr>
              <a:t>Μια έκφανση διακυβέρνησης είναι  η ρύθμιση των</a:t>
            </a:r>
            <a:r>
              <a:rPr lang="el-GR" sz="3200" b="1" dirty="0">
                <a:solidFill>
                  <a:srgbClr val="006666"/>
                </a:solidFill>
              </a:rPr>
              <a:t> </a:t>
            </a:r>
            <a:r>
              <a:rPr lang="el-GR" sz="3200" dirty="0">
                <a:solidFill>
                  <a:srgbClr val="006666"/>
                </a:solidFill>
              </a:rPr>
              <a:t>τομέων δραστηριότητας των πολιτών</a:t>
            </a:r>
            <a:endParaRPr lang="en-GB" sz="3200" dirty="0">
              <a:solidFill>
                <a:srgbClr val="006666"/>
              </a:solidFill>
            </a:endParaRPr>
          </a:p>
          <a:p>
            <a:pPr lvl="1" eaLnBrk="1" hangingPunct="1">
              <a:lnSpc>
                <a:spcPct val="80000"/>
              </a:lnSpc>
            </a:pPr>
            <a:r>
              <a:rPr lang="el-GR" sz="3200" dirty="0">
                <a:solidFill>
                  <a:srgbClr val="6BA42C"/>
                </a:solidFill>
              </a:rPr>
              <a:t>Αυτή η ρύθμιση επιτυγχάνεται, μεταξύ άλλων, και με τη νομοθεσία</a:t>
            </a:r>
            <a:endParaRPr lang="en-GB" sz="3200" dirty="0">
              <a:solidFill>
                <a:srgbClr val="6BA42C"/>
              </a:solidFill>
            </a:endParaRPr>
          </a:p>
          <a:p>
            <a:pPr lvl="1" eaLnBrk="1" hangingPunct="1">
              <a:lnSpc>
                <a:spcPct val="80000"/>
              </a:lnSpc>
            </a:pPr>
            <a:r>
              <a:rPr lang="el-GR" sz="3200" dirty="0">
                <a:solidFill>
                  <a:srgbClr val="00B0F0"/>
                </a:solidFill>
              </a:rPr>
              <a:t>Συνεπώς, η νομοθεσία είναι ένα </a:t>
            </a:r>
            <a:r>
              <a:rPr lang="el-GR" sz="3200" b="1" dirty="0">
                <a:solidFill>
                  <a:srgbClr val="00B0F0"/>
                </a:solidFill>
              </a:rPr>
              <a:t>μέσο διακυβέρνησης</a:t>
            </a:r>
            <a:endParaRPr lang="en-GB" sz="3200" b="1" dirty="0">
              <a:solidFill>
                <a:srgbClr val="00B0F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Ποιότητα νομοθεσίας</a:t>
            </a:r>
            <a:endParaRPr lang="en-US" dirty="0"/>
          </a:p>
        </p:txBody>
      </p:sp>
      <p:sp>
        <p:nvSpPr>
          <p:cNvPr id="3" name="2 - Θέση περιεχομένου"/>
          <p:cNvSpPr>
            <a:spLocks noGrp="1"/>
          </p:cNvSpPr>
          <p:nvPr>
            <p:ph idx="1"/>
          </p:nvPr>
        </p:nvSpPr>
        <p:spPr/>
        <p:txBody>
          <a:bodyPr/>
          <a:lstStyle/>
          <a:p>
            <a:pPr>
              <a:lnSpc>
                <a:spcPct val="80000"/>
              </a:lnSpc>
            </a:pPr>
            <a:r>
              <a:rPr lang="el-GR" dirty="0">
                <a:solidFill>
                  <a:srgbClr val="00A400"/>
                </a:solidFill>
              </a:rPr>
              <a:t>Καλή είναι η νομοθεσία που εκφράζει το είδος, το εύρος, το βάθος και την έκταση της ρύθμισης που επιδιώκει η κυβέρνηση.</a:t>
            </a:r>
            <a:endParaRPr lang="en-GB" dirty="0">
              <a:solidFill>
                <a:srgbClr val="00A400"/>
              </a:solidFill>
            </a:endParaRPr>
          </a:p>
          <a:p>
            <a:pPr>
              <a:lnSpc>
                <a:spcPct val="80000"/>
              </a:lnSpc>
            </a:pPr>
            <a:r>
              <a:rPr lang="el-GR" dirty="0">
                <a:solidFill>
                  <a:srgbClr val="003366"/>
                </a:solidFill>
              </a:rPr>
              <a:t>Έτσι, </a:t>
            </a:r>
            <a:r>
              <a:rPr lang="el-GR" dirty="0">
                <a:solidFill>
                  <a:srgbClr val="FF0000"/>
                </a:solidFill>
              </a:rPr>
              <a:t>καλή νομοθεσία είναι η αποτελεσματική νομοθεσία</a:t>
            </a:r>
          </a:p>
          <a:p>
            <a:pPr>
              <a:lnSpc>
                <a:spcPct val="80000"/>
              </a:lnSpc>
            </a:pPr>
            <a:r>
              <a:rPr lang="el-GR" dirty="0">
                <a:solidFill>
                  <a:srgbClr val="003366"/>
                </a:solidFill>
              </a:rPr>
              <a:t>Δηλαδή, η νομοθεσία που μπορεί, με την σύμπραξη αυτών που την ερμηνεύουν και την εφαρμόζουν, να οδηγήσει στο επιθυμητό αποτέλεσμα διακυβέρνησης, με ένα αποδεκτό κόστος.</a:t>
            </a:r>
            <a:endParaRPr lang="en-GB" dirty="0">
              <a:solidFill>
                <a:srgbClr val="003366"/>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323528" y="0"/>
            <a:ext cx="8252470" cy="1052736"/>
          </a:xfrm>
        </p:spPr>
        <p:txBody>
          <a:bodyPr/>
          <a:lstStyle/>
          <a:p>
            <a:pPr algn="ctr" eaLnBrk="1" hangingPunct="1"/>
            <a:r>
              <a:rPr lang="el-GR" sz="3600" dirty="0">
                <a:solidFill>
                  <a:srgbClr val="A50021"/>
                </a:solidFill>
              </a:rPr>
              <a:t>ΙΕΡΑΡΧΙΚΗ ΠΥΡΑΜΙΔΑ </a:t>
            </a:r>
            <a:br>
              <a:rPr lang="el-GR" sz="3600" dirty="0">
                <a:solidFill>
                  <a:srgbClr val="A50021"/>
                </a:solidFill>
              </a:rPr>
            </a:br>
            <a:r>
              <a:rPr lang="el-GR" sz="3600" dirty="0">
                <a:solidFill>
                  <a:srgbClr val="A50021"/>
                </a:solidFill>
              </a:rPr>
              <a:t>ΝΟΜΟΤΕΧΝΙΚΩΝ ΚΑΝΟΝΩΝ</a:t>
            </a:r>
            <a:endParaRPr lang="en-GB" sz="3600" dirty="0">
              <a:solidFill>
                <a:srgbClr val="A50021"/>
              </a:solidFill>
            </a:endParaRPr>
          </a:p>
        </p:txBody>
      </p:sp>
      <p:sp>
        <p:nvSpPr>
          <p:cNvPr id="4" name="Isosceles Triangle 3"/>
          <p:cNvSpPr/>
          <p:nvPr/>
        </p:nvSpPr>
        <p:spPr>
          <a:xfrm>
            <a:off x="251520" y="1052736"/>
            <a:ext cx="8352928" cy="5544616"/>
          </a:xfrm>
          <a:prstGeom prst="triangle">
            <a:avLst>
              <a:gd name="adj"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chemeClr val="accent2">
                  <a:lumMod val="50000"/>
                </a:schemeClr>
              </a:solidFill>
            </a:endParaRPr>
          </a:p>
        </p:txBody>
      </p:sp>
      <p:cxnSp>
        <p:nvCxnSpPr>
          <p:cNvPr id="6" name="Straight Connector 5"/>
          <p:cNvCxnSpPr>
            <a:stCxn id="4" idx="1"/>
            <a:endCxn id="4" idx="5"/>
          </p:cNvCxnSpPr>
          <p:nvPr/>
        </p:nvCxnSpPr>
        <p:spPr>
          <a:xfrm>
            <a:off x="2339752" y="3825044"/>
            <a:ext cx="4176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3848" y="2636912"/>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9632" y="5301208"/>
            <a:ext cx="6336704"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635896" y="1844824"/>
            <a:ext cx="1584176" cy="646331"/>
          </a:xfrm>
          <a:prstGeom prst="rect">
            <a:avLst/>
          </a:prstGeom>
          <a:noFill/>
        </p:spPr>
        <p:txBody>
          <a:bodyPr wrap="square" rtlCol="0">
            <a:spAutoFit/>
          </a:bodyPr>
          <a:lstStyle/>
          <a:p>
            <a:r>
              <a:rPr lang="el-GR" dirty="0" err="1">
                <a:solidFill>
                  <a:srgbClr val="CC00CC"/>
                </a:solidFill>
              </a:rPr>
              <a:t>Αποτελεσμα</a:t>
            </a:r>
            <a:r>
              <a:rPr lang="el-GR" dirty="0">
                <a:solidFill>
                  <a:srgbClr val="CC00CC"/>
                </a:solidFill>
              </a:rPr>
              <a:t>-</a:t>
            </a:r>
            <a:r>
              <a:rPr lang="el-GR" dirty="0" err="1">
                <a:solidFill>
                  <a:srgbClr val="CC00CC"/>
                </a:solidFill>
              </a:rPr>
              <a:t>τική</a:t>
            </a:r>
            <a:r>
              <a:rPr lang="el-GR" dirty="0">
                <a:solidFill>
                  <a:srgbClr val="CC00CC"/>
                </a:solidFill>
              </a:rPr>
              <a:t> ρύθμιση</a:t>
            </a:r>
            <a:endParaRPr lang="en-GB" dirty="0">
              <a:solidFill>
                <a:srgbClr val="CC00CC"/>
              </a:solidFill>
            </a:endParaRPr>
          </a:p>
        </p:txBody>
      </p:sp>
      <p:sp>
        <p:nvSpPr>
          <p:cNvPr id="60" name="TextBox 59"/>
          <p:cNvSpPr txBox="1"/>
          <p:nvPr/>
        </p:nvSpPr>
        <p:spPr>
          <a:xfrm>
            <a:off x="2915816" y="2780929"/>
            <a:ext cx="3024336" cy="954107"/>
          </a:xfrm>
          <a:prstGeom prst="rect">
            <a:avLst/>
          </a:prstGeom>
          <a:noFill/>
        </p:spPr>
        <p:txBody>
          <a:bodyPr wrap="square" rtlCol="0">
            <a:spAutoFit/>
          </a:bodyPr>
          <a:lstStyle/>
          <a:p>
            <a:r>
              <a:rPr lang="el-GR" sz="2000" dirty="0">
                <a:solidFill>
                  <a:srgbClr val="FF3300"/>
                </a:solidFill>
              </a:rPr>
              <a:t>Αποτελεσματικός νόμος</a:t>
            </a:r>
            <a:r>
              <a:rPr lang="en-GB" sz="2000" dirty="0">
                <a:solidFill>
                  <a:srgbClr val="FF3300"/>
                </a:solidFill>
              </a:rPr>
              <a:t> [Effectiveness]</a:t>
            </a:r>
            <a:endParaRPr lang="el-GR" dirty="0"/>
          </a:p>
          <a:p>
            <a:pPr lvl="1" algn="ctr"/>
            <a:r>
              <a:rPr lang="el-GR" sz="1600" dirty="0">
                <a:solidFill>
                  <a:schemeClr val="accent2">
                    <a:lumMod val="75000"/>
                  </a:schemeClr>
                </a:solidFill>
              </a:rPr>
              <a:t>Εξοικονόμηση κόστους</a:t>
            </a:r>
            <a:r>
              <a:rPr lang="en-GB" sz="1600" dirty="0">
                <a:solidFill>
                  <a:schemeClr val="accent2">
                    <a:lumMod val="75000"/>
                  </a:schemeClr>
                </a:solidFill>
              </a:rPr>
              <a:t> </a:t>
            </a:r>
          </a:p>
        </p:txBody>
      </p:sp>
      <p:sp>
        <p:nvSpPr>
          <p:cNvPr id="64" name="TextBox 63"/>
          <p:cNvSpPr txBox="1"/>
          <p:nvPr/>
        </p:nvSpPr>
        <p:spPr>
          <a:xfrm>
            <a:off x="2051720" y="3933056"/>
            <a:ext cx="5040560" cy="1015663"/>
          </a:xfrm>
          <a:prstGeom prst="rect">
            <a:avLst/>
          </a:prstGeom>
          <a:noFill/>
        </p:spPr>
        <p:txBody>
          <a:bodyPr wrap="square" rtlCol="0">
            <a:spAutoFit/>
          </a:bodyPr>
          <a:lstStyle/>
          <a:p>
            <a:pPr lvl="1">
              <a:buFont typeface="Arial" pitchFamily="34" charset="0"/>
              <a:buChar char="•"/>
            </a:pPr>
            <a:r>
              <a:rPr lang="el-GR" sz="2000" dirty="0">
                <a:solidFill>
                  <a:schemeClr val="accent6">
                    <a:lumMod val="75000"/>
                  </a:schemeClr>
                </a:solidFill>
              </a:rPr>
              <a:t> Ακρίβεια</a:t>
            </a:r>
            <a:r>
              <a:rPr lang="en-GB" sz="2000" dirty="0">
                <a:solidFill>
                  <a:schemeClr val="accent6">
                    <a:lumMod val="75000"/>
                  </a:schemeClr>
                </a:solidFill>
              </a:rPr>
              <a:t> [Clarity]</a:t>
            </a:r>
            <a:endParaRPr lang="el-GR" sz="2000" dirty="0">
              <a:solidFill>
                <a:schemeClr val="accent6">
                  <a:lumMod val="75000"/>
                </a:schemeClr>
              </a:solidFill>
            </a:endParaRPr>
          </a:p>
          <a:p>
            <a:pPr lvl="1">
              <a:buFont typeface="Arial" pitchFamily="34" charset="0"/>
              <a:buChar char="•"/>
            </a:pPr>
            <a:r>
              <a:rPr lang="el-GR" sz="2000" dirty="0">
                <a:solidFill>
                  <a:schemeClr val="accent6">
                    <a:lumMod val="75000"/>
                  </a:schemeClr>
                </a:solidFill>
              </a:rPr>
              <a:t> Σαφήνεια</a:t>
            </a:r>
            <a:r>
              <a:rPr lang="en-GB" sz="2000" dirty="0">
                <a:solidFill>
                  <a:schemeClr val="accent6">
                    <a:lumMod val="75000"/>
                  </a:schemeClr>
                </a:solidFill>
              </a:rPr>
              <a:t> [Precision]</a:t>
            </a:r>
            <a:endParaRPr lang="el-GR" sz="2000" dirty="0">
              <a:solidFill>
                <a:schemeClr val="accent6">
                  <a:lumMod val="75000"/>
                </a:schemeClr>
              </a:solidFill>
            </a:endParaRPr>
          </a:p>
          <a:p>
            <a:pPr lvl="1">
              <a:buFont typeface="Arial" pitchFamily="34" charset="0"/>
              <a:buChar char="•"/>
            </a:pPr>
            <a:r>
              <a:rPr lang="el-GR" sz="2000" dirty="0">
                <a:solidFill>
                  <a:schemeClr val="accent6">
                    <a:lumMod val="75000"/>
                  </a:schemeClr>
                </a:solidFill>
              </a:rPr>
              <a:t> Απουσία αμφισημείας </a:t>
            </a:r>
            <a:r>
              <a:rPr lang="en-GB" sz="2000" dirty="0">
                <a:solidFill>
                  <a:schemeClr val="accent6">
                    <a:lumMod val="75000"/>
                  </a:schemeClr>
                </a:solidFill>
              </a:rPr>
              <a:t>[Unambiguity]</a:t>
            </a:r>
          </a:p>
        </p:txBody>
      </p:sp>
      <p:sp>
        <p:nvSpPr>
          <p:cNvPr id="65" name="TextBox 64"/>
          <p:cNvSpPr txBox="1"/>
          <p:nvPr/>
        </p:nvSpPr>
        <p:spPr>
          <a:xfrm>
            <a:off x="755576" y="5517232"/>
            <a:ext cx="7272808" cy="1015663"/>
          </a:xfrm>
          <a:prstGeom prst="rect">
            <a:avLst/>
          </a:prstGeom>
          <a:noFill/>
        </p:spPr>
        <p:txBody>
          <a:bodyPr wrap="square" rtlCol="0">
            <a:spAutoFit/>
          </a:bodyPr>
          <a:lstStyle/>
          <a:p>
            <a:pPr marL="800100" lvl="1" indent="-342900">
              <a:buFont typeface="Arial" panose="020B0604020202020204" pitchFamily="34" charset="0"/>
              <a:buChar char="•"/>
            </a:pPr>
            <a:r>
              <a:rPr lang="el-GR" sz="2000" dirty="0">
                <a:solidFill>
                  <a:schemeClr val="accent5">
                    <a:lumMod val="75000"/>
                  </a:schemeClr>
                </a:solidFill>
              </a:rPr>
              <a:t>Πολυδιάστατη απλή γλώσσα</a:t>
            </a:r>
            <a:r>
              <a:rPr lang="en-GB" sz="2000" dirty="0">
                <a:solidFill>
                  <a:schemeClr val="accent5">
                    <a:lumMod val="75000"/>
                  </a:schemeClr>
                </a:solidFill>
              </a:rPr>
              <a:t> [</a:t>
            </a:r>
            <a:r>
              <a:rPr lang="en-GB" sz="2000" dirty="0" err="1">
                <a:solidFill>
                  <a:schemeClr val="accent5">
                    <a:lumMod val="75000"/>
                  </a:schemeClr>
                </a:solidFill>
              </a:rPr>
              <a:t>Easified</a:t>
            </a:r>
            <a:r>
              <a:rPr lang="en-GB" sz="2000" dirty="0">
                <a:solidFill>
                  <a:schemeClr val="accent5">
                    <a:lumMod val="75000"/>
                  </a:schemeClr>
                </a:solidFill>
              </a:rPr>
              <a:t> language]</a:t>
            </a:r>
            <a:endParaRPr lang="el-GR" sz="2000" dirty="0">
              <a:solidFill>
                <a:schemeClr val="accent5">
                  <a:lumMod val="75000"/>
                </a:schemeClr>
              </a:solidFill>
            </a:endParaRPr>
          </a:p>
          <a:p>
            <a:pPr marL="800100" lvl="1" indent="-342900">
              <a:buFont typeface="Arial" panose="020B0604020202020204" pitchFamily="34" charset="0"/>
              <a:buChar char="•"/>
            </a:pPr>
            <a:r>
              <a:rPr lang="el-GR" sz="2000" dirty="0">
                <a:solidFill>
                  <a:schemeClr val="accent5">
                    <a:lumMod val="75000"/>
                  </a:schemeClr>
                </a:solidFill>
              </a:rPr>
              <a:t>Συμπεριληπτική (ή ουδέτερη) ως προς το φύλο γλώσσα [</a:t>
            </a:r>
            <a:r>
              <a:rPr lang="en-GB" sz="2000" dirty="0">
                <a:solidFill>
                  <a:schemeClr val="accent5">
                    <a:lumMod val="75000"/>
                  </a:schemeClr>
                </a:solidFill>
              </a:rPr>
              <a:t>Gender inclusive]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a:t>Η απλή έκφραση στους νόμους: </a:t>
            </a:r>
            <a:endParaRPr lang="en-US" dirty="0"/>
          </a:p>
        </p:txBody>
      </p:sp>
      <p:sp>
        <p:nvSpPr>
          <p:cNvPr id="3" name="2 - Θέση περιεχομένου"/>
          <p:cNvSpPr>
            <a:spLocks noGrp="1"/>
          </p:cNvSpPr>
          <p:nvPr>
            <p:ph idx="1"/>
          </p:nvPr>
        </p:nvSpPr>
        <p:spPr>
          <a:xfrm>
            <a:off x="251520" y="1417638"/>
            <a:ext cx="8435280" cy="4708525"/>
          </a:xfrm>
        </p:spPr>
        <p:txBody>
          <a:bodyPr/>
          <a:lstStyle/>
          <a:p>
            <a:pPr lvl="1">
              <a:lnSpc>
                <a:spcPct val="90000"/>
              </a:lnSpc>
              <a:buClr>
                <a:srgbClr val="3333CC"/>
              </a:buClr>
            </a:pPr>
            <a:r>
              <a:rPr lang="el-GR" altLang="en-US" sz="3600" dirty="0">
                <a:solidFill>
                  <a:srgbClr val="FF0000"/>
                </a:solidFill>
                <a:ea typeface="Arial Unicode MS" panose="020B0604020202020204" pitchFamily="34" charset="-128"/>
              </a:rPr>
              <a:t>Το λεκτικό</a:t>
            </a:r>
            <a:r>
              <a:rPr lang="en-GB" altLang="en-US" sz="3600" dirty="0">
                <a:solidFill>
                  <a:srgbClr val="660066"/>
                </a:solidFill>
                <a:ea typeface="Arial Unicode MS" panose="020B0604020202020204" pitchFamily="34" charset="-128"/>
              </a:rPr>
              <a:t>,</a:t>
            </a:r>
            <a:r>
              <a:rPr lang="el-GR" altLang="en-US" sz="3600" dirty="0">
                <a:solidFill>
                  <a:srgbClr val="660066"/>
                </a:solidFill>
                <a:ea typeface="Arial Unicode MS" panose="020B0604020202020204" pitchFamily="34" charset="-128"/>
              </a:rPr>
              <a:t> </a:t>
            </a:r>
            <a:endParaRPr lang="en-US" altLang="en-US" sz="3600" dirty="0">
              <a:solidFill>
                <a:srgbClr val="660066"/>
              </a:solidFill>
              <a:ea typeface="Arial Unicode MS" panose="020B0604020202020204" pitchFamily="34" charset="-128"/>
            </a:endParaRPr>
          </a:p>
          <a:p>
            <a:pPr lvl="1">
              <a:lnSpc>
                <a:spcPct val="90000"/>
              </a:lnSpc>
              <a:buClr>
                <a:srgbClr val="3333CC"/>
              </a:buClr>
            </a:pPr>
            <a:r>
              <a:rPr lang="el-GR" altLang="en-US" sz="3600" dirty="0">
                <a:solidFill>
                  <a:srgbClr val="0000FF"/>
                </a:solidFill>
                <a:ea typeface="Arial Unicode MS" panose="020B0604020202020204" pitchFamily="34" charset="-128"/>
              </a:rPr>
              <a:t>Την εσωτερική δομή του νομοθετικού κειμένου</a:t>
            </a:r>
            <a:r>
              <a:rPr lang="en-GB" altLang="en-US" sz="3600" dirty="0">
                <a:solidFill>
                  <a:srgbClr val="660066"/>
                </a:solidFill>
                <a:ea typeface="Arial Unicode MS" panose="020B0604020202020204" pitchFamily="34" charset="-128"/>
              </a:rPr>
              <a:t>,</a:t>
            </a:r>
            <a:endParaRPr lang="en-US" altLang="en-US" sz="3600" dirty="0">
              <a:solidFill>
                <a:srgbClr val="660066"/>
              </a:solidFill>
              <a:ea typeface="Arial Unicode MS" panose="020B0604020202020204" pitchFamily="34" charset="-128"/>
            </a:endParaRPr>
          </a:p>
          <a:p>
            <a:pPr lvl="1">
              <a:lnSpc>
                <a:spcPct val="90000"/>
              </a:lnSpc>
              <a:buClr>
                <a:srgbClr val="3333CC"/>
              </a:buClr>
            </a:pPr>
            <a:r>
              <a:rPr lang="el-GR" altLang="en-US" sz="3600" dirty="0">
                <a:solidFill>
                  <a:srgbClr val="990000"/>
                </a:solidFill>
                <a:ea typeface="Arial Unicode MS" panose="020B0604020202020204" pitchFamily="34" charset="-128"/>
              </a:rPr>
              <a:t>Την μορφοποίηση (</a:t>
            </a:r>
            <a:r>
              <a:rPr lang="en-GB" altLang="en-US" sz="3600" dirty="0">
                <a:solidFill>
                  <a:srgbClr val="990000"/>
                </a:solidFill>
                <a:ea typeface="Arial Unicode MS" panose="020B0604020202020204" pitchFamily="34" charset="-128"/>
              </a:rPr>
              <a:t>formatting) </a:t>
            </a:r>
            <a:r>
              <a:rPr lang="el-GR" altLang="en-US" sz="3600" dirty="0">
                <a:solidFill>
                  <a:srgbClr val="990000"/>
                </a:solidFill>
                <a:ea typeface="Arial Unicode MS" panose="020B0604020202020204" pitchFamily="34" charset="-128"/>
              </a:rPr>
              <a:t>του νομοθετικού κειμένου, και</a:t>
            </a:r>
            <a:endParaRPr lang="el-GR" altLang="en-US" sz="3600" dirty="0">
              <a:solidFill>
                <a:srgbClr val="660066"/>
              </a:solidFill>
              <a:ea typeface="Arial Unicode MS" panose="020B0604020202020204" pitchFamily="34" charset="-128"/>
            </a:endParaRPr>
          </a:p>
          <a:p>
            <a:pPr lvl="1">
              <a:lnSpc>
                <a:spcPct val="90000"/>
              </a:lnSpc>
              <a:buClr>
                <a:srgbClr val="3333CC"/>
              </a:buClr>
            </a:pPr>
            <a:r>
              <a:rPr lang="el-GR" altLang="en-US" sz="3600" dirty="0">
                <a:solidFill>
                  <a:srgbClr val="CC00CC"/>
                </a:solidFill>
                <a:ea typeface="Arial Unicode MS" panose="020B0604020202020204" pitchFamily="34" charset="-128"/>
              </a:rPr>
              <a:t>Τη θέση του κειμένου στη νομοθεσία, ως σώμα όλων των νόμων</a:t>
            </a:r>
            <a:r>
              <a:rPr lang="en-US" altLang="en-US" sz="3600" dirty="0">
                <a:solidFill>
                  <a:srgbClr val="CC00CC"/>
                </a:solidFill>
                <a:ea typeface="Arial Unicode MS" panose="020B0604020202020204" pitchFamily="34" charset="-128"/>
              </a:rPr>
              <a:t>.</a:t>
            </a:r>
            <a:endParaRPr lang="en-GB" altLang="en-US" sz="3600" dirty="0">
              <a:solidFill>
                <a:srgbClr val="CC00CC"/>
              </a:solidFill>
              <a:ea typeface="Arial Unicode MS" panose="020B0604020202020204" pitchFamily="34" charset="-128"/>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xmlns="" id="{8020FBBA-93D7-418B-9C9E-18A2457DD0A4}"/>
              </a:ext>
            </a:extLst>
          </p:cNvPr>
          <p:cNvSpPr>
            <a:spLocks noGrp="1"/>
          </p:cNvSpPr>
          <p:nvPr>
            <p:ph type="ftr" sz="quarter" idx="11"/>
          </p:nvPr>
        </p:nvSpPr>
        <p:spPr>
          <a:xfrm>
            <a:off x="62484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600"/>
              <a:t>Prof. Helen Xanthaki</a:t>
            </a:r>
          </a:p>
        </p:txBody>
      </p:sp>
      <p:sp>
        <p:nvSpPr>
          <p:cNvPr id="5123" name="Rectangle 2">
            <a:extLst>
              <a:ext uri="{FF2B5EF4-FFF2-40B4-BE49-F238E27FC236}">
                <a16:creationId xmlns:a16="http://schemas.microsoft.com/office/drawing/2014/main" xmlns="" id="{A03CD354-755E-440B-9C1E-59398D4B33BE}"/>
              </a:ext>
            </a:extLst>
          </p:cNvPr>
          <p:cNvSpPr>
            <a:spLocks noGrp="1" noChangeArrowheads="1"/>
          </p:cNvSpPr>
          <p:nvPr>
            <p:ph type="title"/>
          </p:nvPr>
        </p:nvSpPr>
        <p:spPr>
          <a:xfrm>
            <a:off x="457200" y="0"/>
            <a:ext cx="8229600" cy="764704"/>
          </a:xfrm>
        </p:spPr>
        <p:txBody>
          <a:bodyPr/>
          <a:lstStyle/>
          <a:p>
            <a:pPr eaLnBrk="1" hangingPunct="1"/>
            <a:r>
              <a:rPr lang="el-GR" altLang="en-US" sz="3600" dirty="0"/>
              <a:t>Και απαιτεί </a:t>
            </a:r>
            <a:endParaRPr lang="en-GB" altLang="en-US" sz="3600" dirty="0"/>
          </a:p>
        </p:txBody>
      </p:sp>
      <p:sp>
        <p:nvSpPr>
          <p:cNvPr id="6148" name="Rectangle 3">
            <a:extLst>
              <a:ext uri="{FF2B5EF4-FFF2-40B4-BE49-F238E27FC236}">
                <a16:creationId xmlns:a16="http://schemas.microsoft.com/office/drawing/2014/main" xmlns="" id="{24B35FAE-CEB2-4DD3-9BED-F3E95387BE87}"/>
              </a:ext>
            </a:extLst>
          </p:cNvPr>
          <p:cNvSpPr>
            <a:spLocks noGrp="1" noChangeArrowheads="1"/>
          </p:cNvSpPr>
          <p:nvPr>
            <p:ph type="body" idx="1"/>
          </p:nvPr>
        </p:nvSpPr>
        <p:spPr>
          <a:xfrm>
            <a:off x="179513" y="836712"/>
            <a:ext cx="8964488" cy="6021289"/>
          </a:xfrm>
        </p:spPr>
        <p:txBody>
          <a:bodyPr/>
          <a:lstStyle/>
          <a:p>
            <a:pPr eaLnBrk="1" hangingPunct="1">
              <a:lnSpc>
                <a:spcPct val="90000"/>
              </a:lnSpc>
              <a:buNone/>
              <a:defRPr/>
            </a:pPr>
            <a:r>
              <a:rPr lang="el-GR" altLang="en-US" sz="3600" dirty="0">
                <a:solidFill>
                  <a:schemeClr val="tx2">
                    <a:lumMod val="60000"/>
                    <a:lumOff val="40000"/>
                  </a:schemeClr>
                </a:solidFill>
                <a:ea typeface="Arial Unicode MS" pitchFamily="34" charset="-128"/>
                <a:cs typeface="Arial Unicode MS" pitchFamily="34" charset="-128"/>
              </a:rPr>
              <a:t>Η πολυδιάστατη απλή γλώσσα προϋποθέτει:</a:t>
            </a:r>
          </a:p>
          <a:p>
            <a:pPr lvl="1">
              <a:lnSpc>
                <a:spcPct val="90000"/>
              </a:lnSpc>
              <a:defRPr/>
            </a:pPr>
            <a:r>
              <a:rPr lang="el-GR" altLang="en-US" sz="3200" dirty="0">
                <a:solidFill>
                  <a:schemeClr val="tx2">
                    <a:lumMod val="60000"/>
                    <a:lumOff val="40000"/>
                  </a:schemeClr>
                </a:solidFill>
                <a:ea typeface="Arial Unicode MS" pitchFamily="34" charset="-128"/>
                <a:cs typeface="Arial Unicode MS" pitchFamily="34" charset="-128"/>
              </a:rPr>
              <a:t> την ταυτοποίηση των συγκεκριμένων χρηστών του συγκεκριμένου νομοθετικού κειμένου</a:t>
            </a:r>
          </a:p>
          <a:p>
            <a:pPr lvl="1">
              <a:lnSpc>
                <a:spcPct val="90000"/>
              </a:lnSpc>
              <a:defRPr/>
            </a:pPr>
            <a:r>
              <a:rPr lang="el-GR" altLang="en-US" sz="3200" dirty="0">
                <a:solidFill>
                  <a:srgbClr val="990033"/>
                </a:solidFill>
                <a:ea typeface="Arial Unicode MS" pitchFamily="34" charset="-128"/>
                <a:cs typeface="Arial Unicode MS" pitchFamily="34" charset="-128"/>
              </a:rPr>
              <a:t>την τοποθέτηση του κειμένου στο </a:t>
            </a:r>
            <a:r>
              <a:rPr lang="en-GB" altLang="en-US" sz="3200" dirty="0">
                <a:solidFill>
                  <a:srgbClr val="990033"/>
                </a:solidFill>
                <a:ea typeface="Arial Unicode MS" pitchFamily="34" charset="-128"/>
                <a:cs typeface="Arial Unicode MS" pitchFamily="34" charset="-128"/>
              </a:rPr>
              <a:t>“</a:t>
            </a:r>
            <a:r>
              <a:rPr lang="el-GR" altLang="en-US" sz="3200" dirty="0">
                <a:solidFill>
                  <a:srgbClr val="990033"/>
                </a:solidFill>
                <a:ea typeface="Arial Unicode MS" pitchFamily="34" charset="-128"/>
                <a:cs typeface="Arial Unicode MS" pitchFamily="34" charset="-128"/>
              </a:rPr>
              <a:t>σωστό</a:t>
            </a:r>
            <a:r>
              <a:rPr lang="en-GB" altLang="en-US" sz="3200" dirty="0">
                <a:solidFill>
                  <a:srgbClr val="990033"/>
                </a:solidFill>
                <a:ea typeface="Arial Unicode MS" pitchFamily="34" charset="-128"/>
                <a:cs typeface="Arial Unicode MS" pitchFamily="34" charset="-128"/>
              </a:rPr>
              <a:t>” </a:t>
            </a:r>
            <a:r>
              <a:rPr lang="el-GR" altLang="en-US" sz="3200" dirty="0">
                <a:solidFill>
                  <a:srgbClr val="990033"/>
                </a:solidFill>
                <a:ea typeface="Arial Unicode MS" pitchFamily="34" charset="-128"/>
                <a:cs typeface="Arial Unicode MS" pitchFamily="34" charset="-128"/>
              </a:rPr>
              <a:t>επίπεδο εξειδίκευσης</a:t>
            </a:r>
            <a:r>
              <a:rPr lang="en-GB" altLang="en-US" sz="3200" dirty="0">
                <a:solidFill>
                  <a:srgbClr val="990033"/>
                </a:solidFill>
                <a:ea typeface="Arial Unicode MS" pitchFamily="34" charset="-128"/>
                <a:cs typeface="Arial Unicode MS" pitchFamily="34" charset="-128"/>
              </a:rPr>
              <a:t>:</a:t>
            </a:r>
          </a:p>
          <a:p>
            <a:pPr lvl="2">
              <a:lnSpc>
                <a:spcPct val="90000"/>
              </a:lnSpc>
              <a:defRPr/>
            </a:pPr>
            <a:r>
              <a:rPr lang="el-GR" altLang="en-US" dirty="0">
                <a:ea typeface="Arial Unicode MS" pitchFamily="34" charset="-128"/>
                <a:cs typeface="Arial Unicode MS" pitchFamily="34" charset="-128"/>
              </a:rPr>
              <a:t>Νομικής εξειδίκευσης, και</a:t>
            </a:r>
          </a:p>
          <a:p>
            <a:pPr lvl="2">
              <a:lnSpc>
                <a:spcPct val="90000"/>
              </a:lnSpc>
              <a:defRPr/>
            </a:pPr>
            <a:r>
              <a:rPr lang="el-GR" altLang="en-US" dirty="0">
                <a:solidFill>
                  <a:srgbClr val="990000"/>
                </a:solidFill>
                <a:ea typeface="Arial Unicode MS" pitchFamily="34" charset="-128"/>
                <a:cs typeface="Arial Unicode MS" pitchFamily="34" charset="-128"/>
              </a:rPr>
              <a:t>Εξειδίκευσης περί το περιεχόμενο (θέμα), και</a:t>
            </a:r>
          </a:p>
          <a:p>
            <a:pPr lvl="1">
              <a:lnSpc>
                <a:spcPct val="90000"/>
              </a:lnSpc>
              <a:defRPr/>
            </a:pPr>
            <a:r>
              <a:rPr kumimoji="0" lang="el-GR" altLang="en-US" sz="3200" b="0" i="0" u="none" strike="noStrike" kern="1200" cap="none" spc="0" normalizeH="0" baseline="0" noProof="0" dirty="0">
                <a:ln>
                  <a:noFill/>
                </a:ln>
                <a:solidFill>
                  <a:srgbClr val="FF0000"/>
                </a:solidFill>
                <a:effectLst/>
                <a:uLnTx/>
                <a:uFillTx/>
                <a:latin typeface="Calibri"/>
                <a:ea typeface="Arial Unicode MS" pitchFamily="34" charset="-128"/>
                <a:cs typeface="Arial Unicode MS" pitchFamily="34" charset="-128"/>
              </a:rPr>
              <a:t>την προκαταρκτική εφαρμοστική αξιολόγησή του από τους χρήστες (</a:t>
            </a:r>
            <a:r>
              <a:rPr kumimoji="0" lang="en-GB" altLang="en-US" sz="3200" b="0" i="0" u="none" strike="noStrike" kern="1200" cap="none" spc="0" normalizeH="0" baseline="0" noProof="0" dirty="0">
                <a:ln>
                  <a:noFill/>
                </a:ln>
                <a:solidFill>
                  <a:srgbClr val="FF0000"/>
                </a:solidFill>
                <a:effectLst/>
                <a:uLnTx/>
                <a:uFillTx/>
                <a:latin typeface="Calibri"/>
                <a:ea typeface="Arial Unicode MS" pitchFamily="34" charset="-128"/>
                <a:cs typeface="Arial Unicode MS" pitchFamily="34" charset="-128"/>
              </a:rPr>
              <a:t>user testing)</a:t>
            </a:r>
            <a:endParaRPr lang="el-GR" altLang="en-US" sz="3200" dirty="0">
              <a:solidFill>
                <a:srgbClr val="990000"/>
              </a:solidFill>
              <a:ea typeface="Arial Unicode MS" pitchFamily="34" charset="-128"/>
              <a:cs typeface="Arial Unicode MS" pitchFamily="34" charset="-128"/>
            </a:endParaRPr>
          </a:p>
          <a:p>
            <a:pPr marL="0" indent="0">
              <a:lnSpc>
                <a:spcPct val="90000"/>
              </a:lnSpc>
              <a:buNone/>
              <a:defRPr/>
            </a:pPr>
            <a:r>
              <a:rPr lang="el-GR" altLang="en-US" sz="3600" b="1" dirty="0">
                <a:solidFill>
                  <a:srgbClr val="CC00CC"/>
                </a:solidFill>
                <a:ea typeface="Arial Unicode MS" pitchFamily="34" charset="-128"/>
                <a:cs typeface="Arial Unicode MS" pitchFamily="34" charset="-128"/>
              </a:rPr>
              <a:t>Τίποτα από αυτά δεν υπάρχει στην ελληνική πράξη, αν και απαιτείται από την νέα ΑΣΥΡ</a:t>
            </a:r>
            <a:endParaRPr lang="en-GB" altLang="en-US" sz="3600" b="1" dirty="0">
              <a:solidFill>
                <a:srgbClr val="CC00CC"/>
              </a:solidFill>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B6D3015B-0F19-4A77-833C-CA0D9C921238}"/>
              </a:ext>
            </a:extLst>
          </p:cNvPr>
          <p:cNvSpPr>
            <a:spLocks noGrp="1"/>
          </p:cNvSpPr>
          <p:nvPr>
            <p:ph type="title"/>
          </p:nvPr>
        </p:nvSpPr>
        <p:spPr>
          <a:xfrm>
            <a:off x="457200" y="0"/>
            <a:ext cx="8229600" cy="836712"/>
          </a:xfrm>
        </p:spPr>
        <p:txBody>
          <a:bodyPr/>
          <a:lstStyle/>
          <a:p>
            <a:r>
              <a:rPr lang="el-GR" altLang="en-US" dirty="0"/>
              <a:t>Το λεκτικό</a:t>
            </a:r>
            <a:endParaRPr lang="en-GB" altLang="en-US" dirty="0"/>
          </a:p>
        </p:txBody>
      </p:sp>
      <p:sp>
        <p:nvSpPr>
          <p:cNvPr id="6147" name="Content Placeholder 2">
            <a:extLst>
              <a:ext uri="{FF2B5EF4-FFF2-40B4-BE49-F238E27FC236}">
                <a16:creationId xmlns:a16="http://schemas.microsoft.com/office/drawing/2014/main" xmlns="" id="{DCD99119-04B0-4456-B8D4-C252DC6A10F0}"/>
              </a:ext>
            </a:extLst>
          </p:cNvPr>
          <p:cNvSpPr>
            <a:spLocks noGrp="1"/>
          </p:cNvSpPr>
          <p:nvPr>
            <p:ph idx="1"/>
          </p:nvPr>
        </p:nvSpPr>
        <p:spPr>
          <a:xfrm>
            <a:off x="0" y="692697"/>
            <a:ext cx="9000492" cy="5663653"/>
          </a:xfrm>
        </p:spPr>
        <p:txBody>
          <a:bodyPr/>
          <a:lstStyle/>
          <a:p>
            <a:r>
              <a:rPr lang="el-GR" altLang="en-US" sz="2400" dirty="0">
                <a:solidFill>
                  <a:srgbClr val="00B050"/>
                </a:solidFill>
              </a:rPr>
              <a:t>Στην Ελλάδα οι νόμοι γράφονται ακόμα από ειδικούς για ειδικούς </a:t>
            </a:r>
            <a:r>
              <a:rPr lang="en-GB" altLang="en-US" sz="2400" dirty="0">
                <a:solidFill>
                  <a:srgbClr val="00B050"/>
                </a:solidFill>
              </a:rPr>
              <a:t> </a:t>
            </a:r>
          </a:p>
          <a:p>
            <a:r>
              <a:rPr lang="el-GR" altLang="en-US" sz="2400" dirty="0">
                <a:solidFill>
                  <a:srgbClr val="800000"/>
                </a:solidFill>
              </a:rPr>
              <a:t>Τα συγκεκριμένα νομοθετικά κοινά δεν εντοπίζονται και συνεπώς το λεκτικό δεν προσαρμόζεται σε αυτά </a:t>
            </a:r>
          </a:p>
          <a:p>
            <a:pPr lvl="1"/>
            <a:r>
              <a:rPr lang="el-GR" altLang="en-US" sz="2000" dirty="0">
                <a:solidFill>
                  <a:srgbClr val="FF0000"/>
                </a:solidFill>
              </a:rPr>
              <a:t>Νόμος 4808/2021 Για την Προστασία της Εργασίας κλπ</a:t>
            </a:r>
          </a:p>
          <a:p>
            <a:pPr marL="457200" lvl="1" indent="0">
              <a:buNone/>
            </a:pPr>
            <a:r>
              <a:rPr lang="el-GR" altLang="en-US" sz="2000" dirty="0"/>
              <a:t>Άρθρο 3 - Πεδίο εφαρμογής</a:t>
            </a:r>
          </a:p>
          <a:p>
            <a:pPr marL="457200" lvl="1" indent="0">
              <a:buNone/>
            </a:pPr>
            <a:r>
              <a:rPr lang="el-GR" altLang="en-US" sz="2000" dirty="0"/>
              <a:t>1. Στο παρόν Μέρος εμπίπτουν εργαζόμενοι και απασχολούμενοι στον ιδιωτικό τομέα, ανεξάρτητα από το συμβατικό τους καθεστώς, συμπεριλαμβανομένων των απασχολούμενων με σύμβαση έργου, ανεξαρτήτων υπηρεσιών, έμμισθης εντολής, των απασχολούμενων μέσω τρίτων παρόχων υπηρεσιών, καθώς και άτομα που παρακολουθούν κατάρτιση, συμπεριλαμβανομένων των ασκούμενων και των μαθητευόμενων, εθελοντές, εργαζόμενοι των οποίων η σχέση εργασίας έχει λήξει, καθώς και άτομα που αιτούνται εργασία και εργαζόμενοι στην άτυπη οικονομία.</a:t>
            </a:r>
          </a:p>
          <a:p>
            <a:pPr marL="457200" lvl="1" indent="0">
              <a:buNone/>
            </a:pPr>
            <a:r>
              <a:rPr lang="el-GR" altLang="en-US" sz="2000" dirty="0"/>
              <a:t>2. Ως προς τους εργαζόμενους και απασχολούμενους της παρ. 1 στον δημόσιο τομέα, όπως ορίζεται στο άρθρο 14 του ν. 4270/2014 (Α’ 143), ανεξάρτητα από το καθεστώς τους, εφαρμόζονται τα άρθρα 4 έως και 8, 13, 14, 15 και αναλογικά το άρθρο 12. </a:t>
            </a:r>
          </a:p>
        </p:txBody>
      </p:sp>
      <p:sp>
        <p:nvSpPr>
          <p:cNvPr id="6148" name="Footer Placeholder 3">
            <a:extLst>
              <a:ext uri="{FF2B5EF4-FFF2-40B4-BE49-F238E27FC236}">
                <a16:creationId xmlns:a16="http://schemas.microsoft.com/office/drawing/2014/main" xmlns="" id="{C561965C-457B-4006-A9A0-533F8ABDEF7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Prof. Helen Xanthaki</a:t>
            </a:r>
          </a:p>
        </p:txBody>
      </p:sp>
    </p:spTree>
    <p:extLst>
      <p:ext uri="{BB962C8B-B14F-4D97-AF65-F5344CB8AC3E}">
        <p14:creationId xmlns:p14="http://schemas.microsoft.com/office/powerpoint/2010/main" val="146783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B6D3015B-0F19-4A77-833C-CA0D9C921238}"/>
              </a:ext>
            </a:extLst>
          </p:cNvPr>
          <p:cNvSpPr>
            <a:spLocks noGrp="1"/>
          </p:cNvSpPr>
          <p:nvPr>
            <p:ph type="title"/>
          </p:nvPr>
        </p:nvSpPr>
        <p:spPr>
          <a:xfrm>
            <a:off x="457200" y="0"/>
            <a:ext cx="8229600" cy="404664"/>
          </a:xfrm>
        </p:spPr>
        <p:txBody>
          <a:bodyPr/>
          <a:lstStyle/>
          <a:p>
            <a:r>
              <a:rPr lang="el-GR" altLang="en-US" dirty="0"/>
              <a:t>Δομή</a:t>
            </a:r>
            <a:endParaRPr lang="en-GB" altLang="en-US" dirty="0"/>
          </a:p>
        </p:txBody>
      </p:sp>
      <p:sp>
        <p:nvSpPr>
          <p:cNvPr id="6147" name="Content Placeholder 2">
            <a:extLst>
              <a:ext uri="{FF2B5EF4-FFF2-40B4-BE49-F238E27FC236}">
                <a16:creationId xmlns:a16="http://schemas.microsoft.com/office/drawing/2014/main" xmlns="" id="{DCD99119-04B0-4456-B8D4-C252DC6A10F0}"/>
              </a:ext>
            </a:extLst>
          </p:cNvPr>
          <p:cNvSpPr>
            <a:spLocks noGrp="1"/>
          </p:cNvSpPr>
          <p:nvPr>
            <p:ph idx="1"/>
          </p:nvPr>
        </p:nvSpPr>
        <p:spPr>
          <a:xfrm>
            <a:off x="179512" y="476672"/>
            <a:ext cx="8856984" cy="5976664"/>
          </a:xfrm>
        </p:spPr>
        <p:txBody>
          <a:bodyPr/>
          <a:lstStyle/>
          <a:p>
            <a:r>
              <a:rPr lang="el-GR" altLang="en-US" dirty="0">
                <a:solidFill>
                  <a:srgbClr val="00B050"/>
                </a:solidFill>
              </a:rPr>
              <a:t>Στην Ελλάδα η δομή των νόμων θεωρείται τεχνικό-νομοτεχνικό θέμα</a:t>
            </a:r>
            <a:r>
              <a:rPr lang="en-GB" altLang="en-US" dirty="0">
                <a:solidFill>
                  <a:srgbClr val="00B050"/>
                </a:solidFill>
              </a:rPr>
              <a:t> </a:t>
            </a:r>
          </a:p>
          <a:p>
            <a:r>
              <a:rPr lang="el-GR" altLang="en-US" dirty="0">
                <a:solidFill>
                  <a:srgbClr val="800000"/>
                </a:solidFill>
              </a:rPr>
              <a:t>Όμως η σειρά/διάταξη των άρθρων μπορεί να αυξήσει αισθητά τις πιθανότητες κατανόησης της νομοθετικής επικοινωνίας</a:t>
            </a:r>
          </a:p>
          <a:p>
            <a:r>
              <a:rPr lang="el-GR" altLang="en-US">
                <a:solidFill>
                  <a:srgbClr val="FF0000"/>
                </a:solidFill>
              </a:rPr>
              <a:t>Η τοποθέτηση των βασικών ρυθμιστικών μηνυμάτων στην </a:t>
            </a:r>
            <a:r>
              <a:rPr lang="el-GR" altLang="en-US" dirty="0">
                <a:solidFill>
                  <a:srgbClr val="FF0000"/>
                </a:solidFill>
              </a:rPr>
              <a:t>αρχή </a:t>
            </a:r>
            <a:r>
              <a:rPr lang="el-GR" altLang="en-US">
                <a:solidFill>
                  <a:srgbClr val="FF0000"/>
                </a:solidFill>
              </a:rPr>
              <a:t>του νόμου εντείνει τη </a:t>
            </a:r>
            <a:r>
              <a:rPr lang="el-GR" altLang="en-US" dirty="0">
                <a:solidFill>
                  <a:srgbClr val="FF0000"/>
                </a:solidFill>
              </a:rPr>
              <a:t>λογική συνοχή, τραβά την προσοχή, και άρα διασφαλίζει την καλύτερη κατανόηση</a:t>
            </a:r>
          </a:p>
          <a:p>
            <a:pPr lvl="1"/>
            <a:r>
              <a:rPr lang="el-GR" altLang="en-US" sz="2400" dirty="0">
                <a:solidFill>
                  <a:srgbClr val="CC00CC"/>
                </a:solidFill>
              </a:rPr>
              <a:t>Στον νέο Αναπτυξιακο νόμο 2022 («Ελλαδα Ισχυρη Αναπτυξη») οι επιδοτουμενες επενδυσεις είναι στο αρθρο 5, σελιδα 16 μετα από τις γενικές αρχές και μετά από 17 ορισμους!</a:t>
            </a:r>
            <a:endParaRPr lang="en-GB" altLang="en-US" sz="2400" dirty="0">
              <a:solidFill>
                <a:srgbClr val="CC00CC"/>
              </a:solidFill>
            </a:endParaRPr>
          </a:p>
        </p:txBody>
      </p:sp>
      <p:sp>
        <p:nvSpPr>
          <p:cNvPr id="6148" name="Footer Placeholder 3">
            <a:extLst>
              <a:ext uri="{FF2B5EF4-FFF2-40B4-BE49-F238E27FC236}">
                <a16:creationId xmlns:a16="http://schemas.microsoft.com/office/drawing/2014/main" xmlns="" id="{C561965C-457B-4006-A9A0-533F8ABDEF7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600"/>
              <a:t>Prof. Helen Xanthaki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EA9EB944-80E5-4379-9B20-D837DDF6CED6}"/>
              </a:ext>
            </a:extLst>
          </p:cNvPr>
          <p:cNvSpPr>
            <a:spLocks noGrp="1"/>
          </p:cNvSpPr>
          <p:nvPr>
            <p:ph type="title"/>
          </p:nvPr>
        </p:nvSpPr>
        <p:spPr>
          <a:xfrm>
            <a:off x="457200" y="116632"/>
            <a:ext cx="8229600" cy="720080"/>
          </a:xfrm>
        </p:spPr>
        <p:txBody>
          <a:bodyPr/>
          <a:lstStyle/>
          <a:p>
            <a:r>
              <a:rPr lang="el-GR" dirty="0"/>
              <a:t>Μορφοποίηση ΗΒ </a:t>
            </a:r>
            <a:r>
              <a:rPr lang="it-IT" dirty="0"/>
              <a:t>vs</a:t>
            </a:r>
            <a:r>
              <a:rPr lang="el-GR" dirty="0"/>
              <a:t> Ελλάδας </a:t>
            </a:r>
            <a:endParaRPr lang="en-US" dirty="0"/>
          </a:p>
        </p:txBody>
      </p:sp>
      <p:pic>
        <p:nvPicPr>
          <p:cNvPr id="4" name="Content Placeholder 3">
            <a:extLst>
              <a:ext uri="{FF2B5EF4-FFF2-40B4-BE49-F238E27FC236}">
                <a16:creationId xmlns:a16="http://schemas.microsoft.com/office/drawing/2014/main" xmlns="" id="{85D5713E-BEF0-4794-ABFE-BA823EE48255}"/>
              </a:ext>
            </a:extLst>
          </p:cNvPr>
          <p:cNvPicPr>
            <a:picLocks noGrp="1" noChangeAspect="1"/>
          </p:cNvPicPr>
          <p:nvPr>
            <p:ph sz="half" idx="1"/>
          </p:nvPr>
        </p:nvPicPr>
        <p:blipFill>
          <a:blip r:embed="rId2" cstate="print"/>
          <a:stretch>
            <a:fillRect/>
          </a:stretch>
        </p:blipFill>
        <p:spPr>
          <a:xfrm>
            <a:off x="107504" y="976525"/>
            <a:ext cx="4392488" cy="5739278"/>
          </a:xfrm>
          <a:prstGeom prst="rect">
            <a:avLst/>
          </a:prstGeom>
          <a:noFill/>
        </p:spPr>
      </p:pic>
      <p:pic>
        <p:nvPicPr>
          <p:cNvPr id="5" name="Content Placeholder 4">
            <a:extLst>
              <a:ext uri="{FF2B5EF4-FFF2-40B4-BE49-F238E27FC236}">
                <a16:creationId xmlns:a16="http://schemas.microsoft.com/office/drawing/2014/main" xmlns="" id="{0846D569-B0E4-4E14-B291-6A212DC60B1E}"/>
              </a:ext>
            </a:extLst>
          </p:cNvPr>
          <p:cNvPicPr>
            <a:picLocks noGrp="1" noChangeAspect="1"/>
          </p:cNvPicPr>
          <p:nvPr>
            <p:ph sz="half" idx="2"/>
          </p:nvPr>
        </p:nvPicPr>
        <p:blipFill>
          <a:blip r:embed="rId3" cstate="print"/>
          <a:stretch>
            <a:fillRect/>
          </a:stretch>
        </p:blipFill>
        <p:spPr>
          <a:xfrm>
            <a:off x="4564112" y="1002089"/>
            <a:ext cx="4392488" cy="5739279"/>
          </a:xfrm>
          <a:prstGeom prst="rect">
            <a:avLst/>
          </a:prstGeom>
        </p:spPr>
      </p:pic>
    </p:spTree>
    <p:extLst>
      <p:ext uri="{BB962C8B-B14F-4D97-AF65-F5344CB8AC3E}">
        <p14:creationId xmlns:p14="http://schemas.microsoft.com/office/powerpoint/2010/main" val="2924240395"/>
      </p:ext>
    </p:extLst>
  </p:cSld>
  <p:clrMapOvr>
    <a:masterClrMapping/>
  </p:clrMapOvr>
</p:sld>
</file>

<file path=ppt/theme/theme1.xml><?xml version="1.0" encoding="utf-8"?>
<a:theme xmlns:a="http://schemas.openxmlformats.org/drawingml/2006/main" name="Stockholm 2013 Phronetic 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D81CFD-CA74-45F2-9DAF-01B752EE3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Stockholm 2013 Phronetic LD</Template>
  <TotalTime>614</TotalTime>
  <Words>743</Words>
  <Application>Microsoft Office PowerPoint</Application>
  <PresentationFormat>On-screen Show (4:3)</PresentationFormat>
  <Paragraphs>73</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Arial</vt:lpstr>
      <vt:lpstr>Calibri</vt:lpstr>
      <vt:lpstr>Tahoma</vt:lpstr>
      <vt:lpstr>Stockholm 2013 Phronetic LD</vt:lpstr>
      <vt:lpstr>Η νομοτεχνική στην Ελλάδα</vt:lpstr>
      <vt:lpstr>Γιατί νομοθετώ;  Η νομοθεσία ως μέσο διακυβέρνησης</vt:lpstr>
      <vt:lpstr>Ποιότητα νομοθεσίας</vt:lpstr>
      <vt:lpstr>ΙΕΡΑΡΧΙΚΗ ΠΥΡΑΜΙΔΑ  ΝΟΜΟΤΕΧΝΙΚΩΝ ΚΑΝΟΝΩΝ</vt:lpstr>
      <vt:lpstr>Η απλή έκφραση στους νόμους: </vt:lpstr>
      <vt:lpstr>Και απαιτεί </vt:lpstr>
      <vt:lpstr>Το λεκτικό</vt:lpstr>
      <vt:lpstr>Δομή</vt:lpstr>
      <vt:lpstr>Μορφοποίηση ΗΒ vs Ελλάδας </vt:lpstr>
      <vt:lpstr>Θέση του κειμένου στη νομοθεσία</vt:lpstr>
      <vt:lpstr>Συνεπώς</vt:lpstr>
      <vt:lpstr>Ελλάδα, ακούς;</vt:lpstr>
    </vt:vector>
  </TitlesOfParts>
  <Company>University of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for legislation in Civil and Common Law Countries: features, practices, common ground</dc:title>
  <dc:creator>Helen.Xanthaki</dc:creator>
  <cp:lastModifiedBy>Ζωη Φουρλιγκα</cp:lastModifiedBy>
  <cp:revision>98</cp:revision>
  <dcterms:created xsi:type="dcterms:W3CDTF">2013-03-24T13:19:34Z</dcterms:created>
  <dcterms:modified xsi:type="dcterms:W3CDTF">2023-04-12T20:07:02Z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ies>
</file>