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99" r:id="rId2"/>
    <p:sldId id="319" r:id="rId3"/>
    <p:sldId id="320" r:id="rId4"/>
    <p:sldId id="302" r:id="rId5"/>
    <p:sldId id="321" r:id="rId6"/>
    <p:sldId id="322" r:id="rId7"/>
    <p:sldId id="323" r:id="rId8"/>
    <p:sldId id="324" r:id="rId9"/>
    <p:sldId id="325" r:id="rId10"/>
    <p:sldId id="326" r:id="rId11"/>
    <p:sldId id="336" r:id="rId12"/>
    <p:sldId id="327" r:id="rId13"/>
    <p:sldId id="328" r:id="rId14"/>
    <p:sldId id="329" r:id="rId15"/>
    <p:sldId id="330" r:id="rId16"/>
    <p:sldId id="331" r:id="rId17"/>
    <p:sldId id="332" r:id="rId18"/>
    <p:sldId id="333" r:id="rId19"/>
    <p:sldId id="334" r:id="rId20"/>
    <p:sldId id="284" r:id="rId21"/>
  </p:sldIdLst>
  <p:sldSz cx="9144000" cy="6858000" type="screen4x3"/>
  <p:notesSz cx="6797675" cy="98742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8" autoAdjust="0"/>
    <p:restoredTop sz="94660"/>
  </p:normalViewPr>
  <p:slideViewPr>
    <p:cSldViewPr>
      <p:cViewPr varScale="1">
        <p:scale>
          <a:sx n="50" d="100"/>
          <a:sy n="50" d="100"/>
        </p:scale>
        <p:origin x="1296" y="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12DA8C9E-3DB5-4AE8-A2EF-A146AD81C5DB}"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12DA8C9E-3DB5-4AE8-A2EF-A146AD81C5DB}"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31/3/2021</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12DA8C9E-3DB5-4AE8-A2EF-A146AD81C5DB}"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306E53B-9FF6-4CB9-81E9-BF8765672258}" type="datetimeFigureOut">
              <a:rPr lang="el-GR" smtClean="0"/>
              <a:pPr/>
              <a:t>31/3/2021</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2DA8C9E-3DB5-4AE8-A2EF-A146AD81C5D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1011222"/>
          </a:xfrm>
        </p:spPr>
        <p:txBody>
          <a:bodyPr>
            <a:normAutofit fontScale="90000"/>
          </a:bodyPr>
          <a:lstStyle/>
          <a:p>
            <a:pPr algn="ctr"/>
            <a:r>
              <a:rPr lang="el-GR" b="1" dirty="0" smtClean="0">
                <a:solidFill>
                  <a:srgbClr val="FF0000"/>
                </a:solidFill>
                <a:latin typeface="Times New Roman" panose="02020603050405020304" pitchFamily="18" charset="0"/>
                <a:cs typeface="Times New Roman" panose="02020603050405020304" pitchFamily="18" charset="0"/>
              </a:rPr>
              <a:t>ΕΣΩΤΕΡΙΚΟΣ ΈΛΕΓΧΟΣ </a:t>
            </a:r>
            <a:br>
              <a:rPr lang="el-GR" b="1" dirty="0" smtClean="0">
                <a:solidFill>
                  <a:srgbClr val="FF0000"/>
                </a:solidFill>
                <a:latin typeface="Times New Roman" panose="02020603050405020304" pitchFamily="18" charset="0"/>
                <a:cs typeface="Times New Roman" panose="02020603050405020304" pitchFamily="18" charset="0"/>
              </a:rPr>
            </a:br>
            <a:r>
              <a:rPr lang="el-GR" b="1" dirty="0" smtClean="0">
                <a:solidFill>
                  <a:srgbClr val="FF0000"/>
                </a:solidFill>
                <a:latin typeface="Times New Roman" panose="02020603050405020304" pitchFamily="18" charset="0"/>
                <a:cs typeface="Times New Roman" panose="02020603050405020304" pitchFamily="18" charset="0"/>
              </a:rPr>
              <a:t>Β΄ ΜΕΡΟΣ</a:t>
            </a:r>
            <a:endParaRPr lang="el-GR" dirty="0">
              <a:solidFill>
                <a:srgbClr val="FF0000"/>
              </a:solidFill>
              <a:latin typeface="Times New Roman" panose="02020603050405020304" pitchFamily="18" charset="0"/>
              <a:cs typeface="Times New Roman" panose="02020603050405020304" pitchFamily="18" charset="0"/>
            </a:endParaRPr>
          </a:p>
        </p:txBody>
      </p:sp>
      <p:sp>
        <p:nvSpPr>
          <p:cNvPr id="3" name="2 - Θέση περιεχομένου"/>
          <p:cNvSpPr>
            <a:spLocks noGrp="1"/>
          </p:cNvSpPr>
          <p:nvPr>
            <p:ph sz="quarter" idx="1"/>
          </p:nvPr>
        </p:nvSpPr>
        <p:spPr>
          <a:xfrm>
            <a:off x="914400" y="1447800"/>
            <a:ext cx="7772400" cy="4695844"/>
          </a:xfrm>
        </p:spPr>
        <p:txBody>
          <a:bodyPr>
            <a:noAutofit/>
          </a:bodyPr>
          <a:lstStyle/>
          <a:p>
            <a:pPr algn="ctr">
              <a:buNone/>
            </a:pPr>
            <a:r>
              <a:rPr lang="el-GR" sz="3200" b="1" dirty="0" smtClean="0">
                <a:solidFill>
                  <a:srgbClr val="0070C0"/>
                </a:solidFill>
                <a:latin typeface="Times New Roman" panose="02020603050405020304" pitchFamily="18" charset="0"/>
                <a:cs typeface="Times New Roman" panose="02020603050405020304" pitchFamily="18" charset="0"/>
              </a:rPr>
              <a:t>ΕΘΝΙΚΗ ΣΧΟΛΗ ΔΗΜΟΣΙΑΣ ΔΙΟΙΚΗΣΗΣ ΚΑΙ ΑΥΤΟΔΙΟΙΚΗΣΗΣ</a:t>
            </a:r>
          </a:p>
          <a:p>
            <a:pPr algn="ctr">
              <a:buNone/>
            </a:pPr>
            <a:r>
              <a:rPr lang="el-GR" sz="3200" b="1" dirty="0" smtClean="0">
                <a:solidFill>
                  <a:srgbClr val="0070C0"/>
                </a:solidFill>
                <a:latin typeface="Times New Roman" panose="02020603050405020304" pitchFamily="18" charset="0"/>
                <a:cs typeface="Times New Roman" panose="02020603050405020304" pitchFamily="18" charset="0"/>
              </a:rPr>
              <a:t>27</a:t>
            </a:r>
            <a:r>
              <a:rPr lang="el-GR" sz="3200" b="1" baseline="30000" dirty="0" smtClean="0">
                <a:solidFill>
                  <a:srgbClr val="0070C0"/>
                </a:solidFill>
                <a:latin typeface="Times New Roman" panose="02020603050405020304" pitchFamily="18" charset="0"/>
                <a:cs typeface="Times New Roman" panose="02020603050405020304" pitchFamily="18" charset="0"/>
              </a:rPr>
              <a:t>η</a:t>
            </a:r>
            <a:r>
              <a:rPr lang="el-GR" sz="3200" b="1" dirty="0" smtClean="0">
                <a:solidFill>
                  <a:srgbClr val="0070C0"/>
                </a:solidFill>
                <a:latin typeface="Times New Roman" panose="02020603050405020304" pitchFamily="18" charset="0"/>
                <a:cs typeface="Times New Roman" panose="02020603050405020304" pitchFamily="18" charset="0"/>
              </a:rPr>
              <a:t> Εκπαιδευτική Σειρά </a:t>
            </a:r>
          </a:p>
          <a:p>
            <a:pPr algn="just">
              <a:buNone/>
            </a:pPr>
            <a:endParaRPr lang="el-GR" sz="3200" b="1" dirty="0" smtClean="0">
              <a:latin typeface="Times New Roman" panose="02020603050405020304" pitchFamily="18" charset="0"/>
              <a:cs typeface="Times New Roman" panose="02020603050405020304" pitchFamily="18" charset="0"/>
            </a:endParaRPr>
          </a:p>
          <a:p>
            <a:pPr algn="ctr">
              <a:buNone/>
            </a:pPr>
            <a:r>
              <a:rPr lang="el-GR" sz="3200" b="1" dirty="0" smtClean="0">
                <a:latin typeface="Times New Roman" panose="02020603050405020304" pitchFamily="18" charset="0"/>
                <a:cs typeface="Times New Roman" panose="02020603050405020304" pitchFamily="18" charset="0"/>
              </a:rPr>
              <a:t>Δρ. Αναστάσιος Αναστασίου</a:t>
            </a:r>
          </a:p>
          <a:p>
            <a:pPr algn="ctr">
              <a:buNone/>
            </a:pPr>
            <a:r>
              <a:rPr lang="el-GR" sz="3200" b="1" dirty="0" smtClean="0">
                <a:latin typeface="Times New Roman" panose="02020603050405020304" pitchFamily="18" charset="0"/>
                <a:cs typeface="Times New Roman" panose="02020603050405020304" pitchFamily="18" charset="0"/>
              </a:rPr>
              <a:t>Επιθεωρητής – Ελεγκτής στην Εθνική Αρχή Διαφάνειας</a:t>
            </a:r>
            <a:endParaRPr lang="el-GR" sz="32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ΔΙΕΘΝΗ ΕΠΑΓΓΕΛΜΑΤΙΚΑ ΠΡΟΤΥΠΑ </a:t>
            </a:r>
            <a:r>
              <a:rPr lang="el-GR" b="1" dirty="0" smtClean="0">
                <a:solidFill>
                  <a:srgbClr val="FF0000"/>
                </a:solidFill>
                <a:latin typeface="Times New Roman" pitchFamily="18" charset="0"/>
                <a:cs typeface="Times New Roman" pitchFamily="18" charset="0"/>
              </a:rPr>
              <a:t>(2)</a:t>
            </a:r>
            <a:r>
              <a:rPr lang="el-GR" dirty="0" smtClean="0"/>
              <a:t> </a:t>
            </a:r>
            <a:endParaRPr lang="el-GR" dirty="0"/>
          </a:p>
        </p:txBody>
      </p:sp>
      <p:sp>
        <p:nvSpPr>
          <p:cNvPr id="3" name="Θέση περιεχομένου 2"/>
          <p:cNvSpPr>
            <a:spLocks noGrp="1"/>
          </p:cNvSpPr>
          <p:nvPr>
            <p:ph sz="quarter" idx="1"/>
          </p:nvPr>
        </p:nvSpPr>
        <p:spPr/>
        <p:txBody>
          <a:bodyPr/>
          <a:lstStyle/>
          <a:p>
            <a:pPr marL="0" indent="0" algn="just">
              <a:buNone/>
            </a:pPr>
            <a:r>
              <a:rPr lang="el-GR" b="1" dirty="0" smtClean="0">
                <a:latin typeface="Times New Roman" pitchFamily="18" charset="0"/>
                <a:cs typeface="Times New Roman" pitchFamily="18" charset="0"/>
              </a:rPr>
              <a:t>Στην Ελληνική  </a:t>
            </a:r>
            <a:r>
              <a:rPr lang="el-GR" b="1" dirty="0">
                <a:latin typeface="Times New Roman" pitchFamily="18" charset="0"/>
                <a:cs typeface="Times New Roman" pitchFamily="18" charset="0"/>
              </a:rPr>
              <a:t>Δημόσια Διοίκηση </a:t>
            </a:r>
            <a:r>
              <a:rPr lang="el-GR" b="1" dirty="0" smtClean="0">
                <a:latin typeface="Times New Roman" pitchFamily="18" charset="0"/>
                <a:cs typeface="Times New Roman" pitchFamily="18" charset="0"/>
              </a:rPr>
              <a:t>καταγράφονται </a:t>
            </a:r>
            <a:r>
              <a:rPr lang="el-GR" b="1" dirty="0">
                <a:latin typeface="Times New Roman" pitchFamily="18" charset="0"/>
                <a:cs typeface="Times New Roman" pitchFamily="18" charset="0"/>
              </a:rPr>
              <a:t>τα ακόλουθα Πρότυπα Εσωτερικού </a:t>
            </a:r>
            <a:r>
              <a:rPr lang="el-GR" b="1" dirty="0" smtClean="0">
                <a:latin typeface="Times New Roman" pitchFamily="18" charset="0"/>
                <a:cs typeface="Times New Roman" pitchFamily="18" charset="0"/>
              </a:rPr>
              <a:t>Ελέγχου:</a:t>
            </a:r>
          </a:p>
          <a:p>
            <a:pPr marL="0" indent="0" algn="just">
              <a:buNone/>
            </a:pPr>
            <a:r>
              <a:rPr lang="el-GR" sz="2400" b="1" dirty="0">
                <a:latin typeface="Times New Roman" pitchFamily="18" charset="0"/>
                <a:cs typeface="Times New Roman" pitchFamily="18" charset="0"/>
              </a:rPr>
              <a:t>1ο, Ανεξαρτησία και Αντικειμενικότητα των εσωτερικών ελεγκτών</a:t>
            </a:r>
            <a:r>
              <a:rPr lang="el-GR" sz="2400" b="1" dirty="0" smtClean="0">
                <a:latin typeface="Times New Roman" pitchFamily="18" charset="0"/>
                <a:cs typeface="Times New Roman" pitchFamily="18" charset="0"/>
              </a:rPr>
              <a:t>.</a:t>
            </a:r>
          </a:p>
          <a:p>
            <a:pPr marL="0" indent="0" algn="just">
              <a:buNone/>
            </a:pPr>
            <a:r>
              <a:rPr lang="el-GR" sz="2400" b="1" dirty="0">
                <a:latin typeface="Times New Roman" pitchFamily="18" charset="0"/>
                <a:cs typeface="Times New Roman" pitchFamily="18" charset="0"/>
              </a:rPr>
              <a:t>2ο, Κατάλληλη επαγγελματική κατάρτιση των εσωτερικών ελεγκτών. </a:t>
            </a:r>
            <a:endParaRPr lang="el-GR" sz="2400" b="1" dirty="0" smtClean="0">
              <a:latin typeface="Times New Roman" pitchFamily="18" charset="0"/>
              <a:cs typeface="Times New Roman" pitchFamily="18" charset="0"/>
            </a:endParaRPr>
          </a:p>
          <a:p>
            <a:pPr marL="0" indent="0" algn="just">
              <a:buNone/>
            </a:pPr>
            <a:r>
              <a:rPr lang="el-GR" sz="2400" b="1" dirty="0">
                <a:latin typeface="Times New Roman" pitchFamily="18" charset="0"/>
                <a:cs typeface="Times New Roman" pitchFamily="18" charset="0"/>
              </a:rPr>
              <a:t>3ο, Πλαίσιο δραστηριοτήτων της Μονάδας  Εσωτερικού Ελέγχου. </a:t>
            </a:r>
            <a:r>
              <a:rPr lang="el-GR" sz="2400" b="1" dirty="0" smtClean="0">
                <a:latin typeface="Times New Roman" pitchFamily="18" charset="0"/>
                <a:cs typeface="Times New Roman" pitchFamily="18" charset="0"/>
              </a:rPr>
              <a:t> </a:t>
            </a:r>
          </a:p>
          <a:p>
            <a:pPr marL="0" indent="0" algn="just">
              <a:buNone/>
            </a:pPr>
            <a:r>
              <a:rPr lang="el-GR" sz="2400" b="1" dirty="0">
                <a:latin typeface="Times New Roman" pitchFamily="18" charset="0"/>
                <a:cs typeface="Times New Roman" pitchFamily="18" charset="0"/>
              </a:rPr>
              <a:t>4ο, Ποιότητα διαδικασιών Εσωτερικού Ελέγχου</a:t>
            </a:r>
            <a:r>
              <a:rPr lang="el-GR" sz="2400" b="1" dirty="0" smtClean="0">
                <a:latin typeface="Times New Roman" pitchFamily="18" charset="0"/>
                <a:cs typeface="Times New Roman" pitchFamily="18" charset="0"/>
              </a:rPr>
              <a:t>. </a:t>
            </a:r>
          </a:p>
          <a:p>
            <a:pPr marL="0" indent="0" algn="just">
              <a:buNone/>
            </a:pPr>
            <a:r>
              <a:rPr lang="el-GR" sz="2400" b="1" dirty="0">
                <a:latin typeface="Times New Roman" pitchFamily="18" charset="0"/>
                <a:cs typeface="Times New Roman" pitchFamily="18" charset="0"/>
              </a:rPr>
              <a:t>5ο, Τρόπος διοίκησης της Μονάδας Εσωτερικού Ελέγχου. </a:t>
            </a:r>
          </a:p>
        </p:txBody>
      </p:sp>
    </p:spTree>
    <p:extLst>
      <p:ext uri="{BB962C8B-B14F-4D97-AF65-F5344CB8AC3E}">
        <p14:creationId xmlns:p14="http://schemas.microsoft.com/office/powerpoint/2010/main" val="3762040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Η ΤΕΧΝΙΚΗ ΤΗΣ ΔΗΜΟΣΙΑΣ ΔΙΑΒΟΥΛΕΥΣΗΣ</a:t>
            </a: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b="1" dirty="0">
                <a:latin typeface="Times New Roman" pitchFamily="18" charset="0"/>
                <a:cs typeface="Times New Roman" pitchFamily="18" charset="0"/>
              </a:rPr>
              <a:t>Εργαλείο του Εσωτερικού Ελέγχου.</a:t>
            </a:r>
          </a:p>
          <a:p>
            <a:pPr algn="just"/>
            <a:endParaRPr lang="el-GR" b="1" dirty="0">
              <a:latin typeface="Times New Roman" pitchFamily="18" charset="0"/>
              <a:cs typeface="Times New Roman" pitchFamily="18" charset="0"/>
            </a:endParaRPr>
          </a:p>
          <a:p>
            <a:pPr marL="0" indent="0" algn="just">
              <a:buNone/>
            </a:pPr>
            <a:r>
              <a:rPr lang="el-GR" b="1" dirty="0">
                <a:latin typeface="Times New Roman" pitchFamily="18" charset="0"/>
                <a:cs typeface="Times New Roman" pitchFamily="18" charset="0"/>
              </a:rPr>
              <a:t>Στο υπ’ αριθ. 25, των Επαγγελματικών Προτύπων Λειτουργίας της ΕΑΔ, αναφέρεται ότι η Αρχή/Ηγεσία διαβουλεύεται με τη διοίκηση και/ή τους νομικούς συμβούλους, ανάλογα με την περίπτωση.</a:t>
            </a:r>
          </a:p>
          <a:p>
            <a:pPr algn="just"/>
            <a:endParaRPr lang="el-GR" b="1" dirty="0">
              <a:latin typeface="Times New Roman" pitchFamily="18" charset="0"/>
              <a:cs typeface="Times New Roman" pitchFamily="18" charset="0"/>
            </a:endParaRPr>
          </a:p>
          <a:p>
            <a:pPr marL="0" indent="0" algn="just">
              <a:buNone/>
            </a:pPr>
            <a:r>
              <a:rPr lang="el-GR" b="1" dirty="0">
                <a:latin typeface="Times New Roman" pitchFamily="18" charset="0"/>
                <a:cs typeface="Times New Roman" pitchFamily="18" charset="0"/>
              </a:rPr>
              <a:t>Με την τεχνική της δημόσιας διαβούλευσης, το ανθρώπινο δυναμικό της ελεγχόμενης δημόσιας υπηρεσίας συμπράττει στον Εσωτερικό Έλεγχο και παρέχει σημαντικά οφέλη.</a:t>
            </a:r>
          </a:p>
        </p:txBody>
      </p:sp>
    </p:spTree>
    <p:extLst>
      <p:ext uri="{BB962C8B-B14F-4D97-AF65-F5344CB8AC3E}">
        <p14:creationId xmlns:p14="http://schemas.microsoft.com/office/powerpoint/2010/main" val="2102828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smtClean="0">
                <a:solidFill>
                  <a:srgbClr val="FF0000"/>
                </a:solidFill>
                <a:latin typeface="Times New Roman" pitchFamily="18" charset="0"/>
                <a:cs typeface="Times New Roman" pitchFamily="18" charset="0"/>
              </a:rPr>
              <a:t>ΔΙΚΛΕΙΔΕΣ ΑΣΦΑΛΕΙΑΣ</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fontScale="85000" lnSpcReduction="20000"/>
          </a:bodyPr>
          <a:lstStyle/>
          <a:p>
            <a:pPr algn="just"/>
            <a:r>
              <a:rPr lang="el-GR" b="1" dirty="0">
                <a:latin typeface="Times New Roman" pitchFamily="18" charset="0"/>
                <a:cs typeface="Times New Roman" pitchFamily="18" charset="0"/>
              </a:rPr>
              <a:t>1η, Προληπτικές (</a:t>
            </a:r>
            <a:r>
              <a:rPr lang="el-GR" b="1" dirty="0" err="1">
                <a:latin typeface="Times New Roman" pitchFamily="18" charset="0"/>
                <a:cs typeface="Times New Roman" pitchFamily="18" charset="0"/>
              </a:rPr>
              <a:t>preventive</a:t>
            </a:r>
            <a:r>
              <a:rPr lang="el-GR" b="1" dirty="0">
                <a:latin typeface="Times New Roman" pitchFamily="18" charset="0"/>
                <a:cs typeface="Times New Roman" pitchFamily="18" charset="0"/>
              </a:rPr>
              <a:t>). Αφορούν στην αποτροπή προβλημάτων και δυσλειτουργιών πριν συμβούν, όπως είναι η πρόσληψη έμπειρου προσωπικού, σαφής διαχωρισμός καθηκόντων, συγκεκριμένος σχεδιασμός ελέγχου των τμημάτων και των διευθύνσεων της δημόσιας υπηρεσίας. </a:t>
            </a:r>
          </a:p>
          <a:p>
            <a:pPr algn="just"/>
            <a:r>
              <a:rPr lang="el-GR" b="1" dirty="0">
                <a:latin typeface="Times New Roman" pitchFamily="18" charset="0"/>
                <a:cs typeface="Times New Roman" pitchFamily="18" charset="0"/>
              </a:rPr>
              <a:t>2η, Ανιχνευτικές (</a:t>
            </a:r>
            <a:r>
              <a:rPr lang="el-GR" b="1" dirty="0" err="1">
                <a:latin typeface="Times New Roman" pitchFamily="18" charset="0"/>
                <a:cs typeface="Times New Roman" pitchFamily="18" charset="0"/>
              </a:rPr>
              <a:t>detective</a:t>
            </a:r>
            <a:r>
              <a:rPr lang="el-GR" b="1" dirty="0">
                <a:latin typeface="Times New Roman" pitchFamily="18" charset="0"/>
                <a:cs typeface="Times New Roman" pitchFamily="18" charset="0"/>
              </a:rPr>
              <a:t>). Αφορούν στον εντοπισμό λαθών και παραλείψεων που θα υπάρξουν από τη χορήγηση στοιχείων και πληροφοριών εκ μέρους της υπηρεσίας. </a:t>
            </a:r>
          </a:p>
          <a:p>
            <a:pPr algn="just"/>
            <a:r>
              <a:rPr lang="el-GR" b="1" dirty="0">
                <a:latin typeface="Times New Roman" pitchFamily="18" charset="0"/>
                <a:cs typeface="Times New Roman" pitchFamily="18" charset="0"/>
              </a:rPr>
              <a:t>3η, Διορθωτικές (</a:t>
            </a:r>
            <a:r>
              <a:rPr lang="el-GR" b="1" dirty="0" err="1">
                <a:latin typeface="Times New Roman" pitchFamily="18" charset="0"/>
                <a:cs typeface="Times New Roman" pitchFamily="18" charset="0"/>
              </a:rPr>
              <a:t>corrective</a:t>
            </a:r>
            <a:r>
              <a:rPr lang="el-GR" b="1" dirty="0">
                <a:latin typeface="Times New Roman" pitchFamily="18" charset="0"/>
                <a:cs typeface="Times New Roman" pitchFamily="18" charset="0"/>
              </a:rPr>
              <a:t>). Αφορούν σε διόρθωση προβλημάτων και αστοχιών που προέκυψαν από τις ανιχνευτικές δικλείδες και αναγνωρίζονται οι αιτίες. Αναγνωρίζεται δηλαδή η αξιοπιστία και ακεραιότητα της παρεχόμενης διοικητικής πληροφόρησης και μέσω αυτών των δικλείδων εξασφαλίζεται η ελεγκτική διαδικασία προς τη δημόσια υπηρεσία. </a:t>
            </a:r>
          </a:p>
          <a:p>
            <a:endParaRPr lang="el-GR" dirty="0"/>
          </a:p>
        </p:txBody>
      </p:sp>
    </p:spTree>
    <p:extLst>
      <p:ext uri="{BB962C8B-B14F-4D97-AF65-F5344CB8AC3E}">
        <p14:creationId xmlns:p14="http://schemas.microsoft.com/office/powerpoint/2010/main" val="17238345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ΈΚΘΕΣΗ ΕΣΩΤΕΡΙΚΟΥ ΕΛΕΓΧΟΥ</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sz="3200" b="1" dirty="0">
                <a:latin typeface="Times New Roman" pitchFamily="18" charset="0"/>
                <a:cs typeface="Times New Roman" pitchFamily="18" charset="0"/>
              </a:rPr>
              <a:t>Π</a:t>
            </a:r>
            <a:r>
              <a:rPr lang="el-GR" sz="3200" b="1" dirty="0" smtClean="0">
                <a:latin typeface="Times New Roman" pitchFamily="18" charset="0"/>
                <a:cs typeface="Times New Roman" pitchFamily="18" charset="0"/>
              </a:rPr>
              <a:t>εριλαμβάνει </a:t>
            </a:r>
            <a:r>
              <a:rPr lang="el-GR" sz="3200" b="1" dirty="0">
                <a:latin typeface="Times New Roman" pitchFamily="18" charset="0"/>
                <a:cs typeface="Times New Roman" pitchFamily="18" charset="0"/>
              </a:rPr>
              <a:t>τα εξής στάδια: α) Τίτλος της Έκθεσης, β). Αποδέκτες της έκθεσης, γ) Εισαγωγική παράγραφος, δ) Προσδιορισμός του πεδίου του ελέγχου, ε) Ημερομηνία της έκθεσης, στ) Ονοματεπώνυμα των Ελεγκτών, ζ) Αναφορά του σκοπού και της έκταση του ελέγχου, η) Περιγραφή τυχόν επιφυλάξεων, θ) Καταγραφή της τελικής γνώμης των Ελεγκτών</a:t>
            </a:r>
            <a:r>
              <a:rPr lang="el-GR" sz="3200" b="1" dirty="0" smtClean="0">
                <a:latin typeface="Times New Roman" pitchFamily="18" charset="0"/>
                <a:cs typeface="Times New Roman" pitchFamily="18" charset="0"/>
              </a:rPr>
              <a:t>. </a:t>
            </a:r>
            <a:endParaRPr lang="el-GR"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941190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Ο </a:t>
            </a:r>
            <a:r>
              <a:rPr lang="el-GR" b="1" dirty="0" smtClean="0">
                <a:solidFill>
                  <a:srgbClr val="FF0000"/>
                </a:solidFill>
                <a:latin typeface="Times New Roman" pitchFamily="18" charset="0"/>
                <a:cs typeface="Times New Roman" pitchFamily="18" charset="0"/>
              </a:rPr>
              <a:t>ΕΣΩΤΕΡΙΚΟΣ ΈΛΕΓΧΟΣ ΣΤΗΝ  ΕΛΛΗΝΙΚΗ ΔΗΜΟΣΙΑ ΔΙΟΙΚΗΣΗ</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fontScale="92500" lnSpcReduction="20000"/>
          </a:bodyPr>
          <a:lstStyle/>
          <a:p>
            <a:pPr algn="just"/>
            <a:r>
              <a:rPr lang="el-GR" sz="3200" b="1" dirty="0">
                <a:latin typeface="Times New Roman" pitchFamily="18" charset="0"/>
                <a:cs typeface="Times New Roman" pitchFamily="18" charset="0"/>
              </a:rPr>
              <a:t>Ν.3492/2006 </a:t>
            </a:r>
            <a:endParaRPr lang="el-GR" sz="3200" b="1" dirty="0" smtClean="0">
              <a:latin typeface="Times New Roman" pitchFamily="18" charset="0"/>
              <a:cs typeface="Times New Roman" pitchFamily="18" charset="0"/>
            </a:endParaRPr>
          </a:p>
          <a:p>
            <a:pPr algn="just"/>
            <a:endParaRPr lang="el-GR" sz="3200" b="1" dirty="0" smtClean="0">
              <a:latin typeface="Times New Roman" pitchFamily="18" charset="0"/>
              <a:cs typeface="Times New Roman" pitchFamily="18" charset="0"/>
            </a:endParaRPr>
          </a:p>
          <a:p>
            <a:pPr algn="just"/>
            <a:r>
              <a:rPr lang="el-GR" sz="3200" b="1" dirty="0">
                <a:latin typeface="Times New Roman" pitchFamily="18" charset="0"/>
                <a:cs typeface="Times New Roman" pitchFamily="18" charset="0"/>
              </a:rPr>
              <a:t>Ν.4270/2014 </a:t>
            </a:r>
            <a:endParaRPr lang="el-GR" sz="3200" b="1" dirty="0" smtClean="0">
              <a:latin typeface="Times New Roman" pitchFamily="18" charset="0"/>
              <a:cs typeface="Times New Roman" pitchFamily="18" charset="0"/>
            </a:endParaRPr>
          </a:p>
          <a:p>
            <a:pPr algn="just"/>
            <a:endParaRPr lang="el-GR" sz="3200" b="1" dirty="0" smtClean="0">
              <a:latin typeface="Times New Roman" pitchFamily="18" charset="0"/>
              <a:cs typeface="Times New Roman" pitchFamily="18" charset="0"/>
            </a:endParaRPr>
          </a:p>
          <a:p>
            <a:pPr algn="just"/>
            <a:r>
              <a:rPr lang="el-GR" sz="3200" b="1" dirty="0" smtClean="0">
                <a:latin typeface="Times New Roman" pitchFamily="18" charset="0"/>
                <a:cs typeface="Times New Roman" pitchFamily="18" charset="0"/>
              </a:rPr>
              <a:t>Ν.4320/2015</a:t>
            </a:r>
          </a:p>
          <a:p>
            <a:pPr algn="just"/>
            <a:endParaRPr lang="el-GR" sz="3200" b="1" dirty="0">
              <a:latin typeface="Times New Roman" pitchFamily="18" charset="0"/>
              <a:cs typeface="Times New Roman" pitchFamily="18" charset="0"/>
            </a:endParaRPr>
          </a:p>
          <a:p>
            <a:pPr algn="just"/>
            <a:r>
              <a:rPr lang="el-GR" sz="3200" b="1" dirty="0" smtClean="0">
                <a:latin typeface="Times New Roman" pitchFamily="18" charset="0"/>
                <a:cs typeface="Times New Roman" pitchFamily="18" charset="0"/>
              </a:rPr>
              <a:t>Ν.4622/2019</a:t>
            </a:r>
          </a:p>
          <a:p>
            <a:pPr algn="just"/>
            <a:endParaRPr lang="el-GR" sz="3200" b="1" dirty="0" smtClean="0">
              <a:latin typeface="Times New Roman" pitchFamily="18" charset="0"/>
              <a:cs typeface="Times New Roman" pitchFamily="18" charset="0"/>
            </a:endParaRPr>
          </a:p>
          <a:p>
            <a:pPr algn="just"/>
            <a:r>
              <a:rPr lang="el-GR" sz="3200" b="1" dirty="0" smtClean="0">
                <a:latin typeface="Times New Roman" pitchFamily="18" charset="0"/>
                <a:cs typeface="Times New Roman" pitchFamily="18" charset="0"/>
              </a:rPr>
              <a:t>Σχέδιο Νόμου Υπουργείου Εσωτερικών (Μάρτιος 2021)</a:t>
            </a:r>
            <a:endParaRPr lang="el-GR"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2476752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ΜΟΝΑΔΕΣ ΕΣΩΤΕΡΙΚΟΥ ΕΛΕΓΧΟΥ</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just">
              <a:buNone/>
            </a:pPr>
            <a:r>
              <a:rPr lang="el-GR" sz="2000" b="1" dirty="0" smtClean="0"/>
              <a:t>Βασικές </a:t>
            </a:r>
            <a:r>
              <a:rPr lang="el-GR" sz="2000" b="1" dirty="0"/>
              <a:t>αρχές αποτελεσματικότητας  Εσωτερικού </a:t>
            </a:r>
            <a:r>
              <a:rPr lang="el-GR" sz="2000" b="1" dirty="0" smtClean="0"/>
              <a:t>Ελέγχου:</a:t>
            </a:r>
          </a:p>
          <a:p>
            <a:pPr marL="0" indent="0" algn="just">
              <a:buNone/>
            </a:pPr>
            <a:r>
              <a:rPr lang="el-GR" sz="2000" b="1" dirty="0"/>
              <a:t>1η, η</a:t>
            </a:r>
            <a:r>
              <a:rPr lang="el-GR" sz="2000" b="1" dirty="0" smtClean="0"/>
              <a:t> αρχή </a:t>
            </a:r>
            <a:r>
              <a:rPr lang="el-GR" sz="2000" b="1" dirty="0"/>
              <a:t>της συνεχούς αξιολόγησης και της ενδυνάμωσης της κουλτούρας αξιολόγησης. </a:t>
            </a:r>
            <a:endParaRPr lang="el-GR" sz="2000" b="1" dirty="0" smtClean="0"/>
          </a:p>
          <a:p>
            <a:pPr marL="0" indent="0" algn="just">
              <a:buNone/>
            </a:pPr>
            <a:r>
              <a:rPr lang="el-GR" sz="2000" b="1" dirty="0"/>
              <a:t>2η, η</a:t>
            </a:r>
            <a:r>
              <a:rPr lang="el-GR" sz="2000" b="1" dirty="0" smtClean="0"/>
              <a:t> </a:t>
            </a:r>
            <a:r>
              <a:rPr lang="el-GR" sz="2000" b="1" dirty="0"/>
              <a:t>αρχή της επαρκούς και αξιοκρατικής στελέχωσης. </a:t>
            </a:r>
            <a:endParaRPr lang="el-GR" sz="2000" b="1" dirty="0" smtClean="0"/>
          </a:p>
          <a:p>
            <a:pPr marL="0" indent="0" algn="just">
              <a:buNone/>
            </a:pPr>
            <a:r>
              <a:rPr lang="el-GR" sz="2000" b="1" dirty="0"/>
              <a:t>3η, η</a:t>
            </a:r>
            <a:r>
              <a:rPr lang="el-GR" sz="2000" b="1" dirty="0" smtClean="0"/>
              <a:t> </a:t>
            </a:r>
            <a:r>
              <a:rPr lang="el-GR" sz="2000" b="1" dirty="0"/>
              <a:t>αρχή της </a:t>
            </a:r>
            <a:r>
              <a:rPr lang="el-GR" sz="2000" b="1" dirty="0" smtClean="0"/>
              <a:t>επιτήρησης </a:t>
            </a:r>
            <a:r>
              <a:rPr lang="el-GR" sz="2000" b="1" dirty="0"/>
              <a:t>και </a:t>
            </a:r>
            <a:r>
              <a:rPr lang="el-GR" sz="2000" b="1" dirty="0" smtClean="0"/>
              <a:t>επιθεώρησης </a:t>
            </a:r>
            <a:r>
              <a:rPr lang="el-GR" sz="2000" b="1" dirty="0"/>
              <a:t>των συνθηκών εργασίας στη δημόσια υπηρεσία. </a:t>
            </a:r>
            <a:r>
              <a:rPr lang="el-GR" sz="2000" b="1" dirty="0" smtClean="0"/>
              <a:t>Π.χ. σε </a:t>
            </a:r>
            <a:r>
              <a:rPr lang="el-GR" sz="2000" b="1" dirty="0"/>
              <a:t>ζητήματα ασφαλείας, πολιτικής προστασίας, υγείας και υγιεινής. </a:t>
            </a:r>
            <a:endParaRPr lang="el-GR" sz="2000" b="1" dirty="0" smtClean="0"/>
          </a:p>
          <a:p>
            <a:pPr marL="0" indent="0" algn="just">
              <a:buNone/>
            </a:pPr>
            <a:r>
              <a:rPr lang="el-GR" sz="2000" b="1" dirty="0"/>
              <a:t>4</a:t>
            </a:r>
            <a:r>
              <a:rPr lang="el-GR" sz="2000" b="1" dirty="0" smtClean="0"/>
              <a:t>η</a:t>
            </a:r>
            <a:r>
              <a:rPr lang="el-GR" sz="2000" b="1" dirty="0"/>
              <a:t>, </a:t>
            </a:r>
            <a:r>
              <a:rPr lang="el-GR" sz="2000" b="1" dirty="0" smtClean="0"/>
              <a:t>η </a:t>
            </a:r>
            <a:r>
              <a:rPr lang="el-GR" sz="2000" b="1" dirty="0"/>
              <a:t>αρχή του ολοκληρωμένου καταμερισμού αρμοδιοτήτων και ευθυνών των εργαζομένων, μέσω </a:t>
            </a:r>
            <a:r>
              <a:rPr lang="el-GR" sz="2000" b="1" dirty="0" err="1"/>
              <a:t>σύχρονου</a:t>
            </a:r>
            <a:r>
              <a:rPr lang="el-GR" sz="2000" b="1" dirty="0"/>
              <a:t> και επικαιροποιημένου οργανογράμματος (π.χ. ψηφιακό οργανόγραμμα). </a:t>
            </a:r>
            <a:endParaRPr lang="el-GR" sz="2000" b="1" dirty="0" smtClean="0"/>
          </a:p>
          <a:p>
            <a:pPr marL="0" indent="0" algn="just">
              <a:buNone/>
            </a:pPr>
            <a:r>
              <a:rPr lang="el-GR" sz="2000" b="1" dirty="0"/>
              <a:t>5η</a:t>
            </a:r>
            <a:r>
              <a:rPr lang="el-GR" sz="2000" b="1" dirty="0" smtClean="0"/>
              <a:t>, η </a:t>
            </a:r>
            <a:r>
              <a:rPr lang="el-GR" sz="2000" b="1" dirty="0"/>
              <a:t>αρχή </a:t>
            </a:r>
            <a:r>
              <a:rPr lang="el-GR" sz="2000" b="1" dirty="0" smtClean="0"/>
              <a:t>της ενδυνάμωσης </a:t>
            </a:r>
            <a:r>
              <a:rPr lang="el-GR" sz="2000" b="1" dirty="0"/>
              <a:t>αισθήματος, εμπιστοσύνης και πρακτικής κοινής ευθύνης περί τη δημόσια υπηρεσία. </a:t>
            </a:r>
            <a:endParaRPr lang="el-GR" sz="2000" b="1" dirty="0" smtClean="0"/>
          </a:p>
          <a:p>
            <a:pPr marL="0" indent="0" algn="just">
              <a:buNone/>
            </a:pPr>
            <a:endParaRPr lang="el-GR" sz="2000" b="1" dirty="0"/>
          </a:p>
        </p:txBody>
      </p:sp>
    </p:spTree>
    <p:extLst>
      <p:ext uri="{BB962C8B-B14F-4D97-AF65-F5344CB8AC3E}">
        <p14:creationId xmlns:p14="http://schemas.microsoft.com/office/powerpoint/2010/main" val="2167204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ΣΧΕΔΙΟ ΝΟΜΟΥ ΤΟΥ ΥΠΟΥΡΓΕΙΟΥ ΕΣΩΤΕΡΙΚΩΝ</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just">
              <a:lnSpc>
                <a:spcPct val="150000"/>
              </a:lnSpc>
              <a:buNone/>
            </a:pPr>
            <a:r>
              <a:rPr lang="el-GR" sz="2800" b="1" dirty="0">
                <a:latin typeface="Times New Roman" pitchFamily="18" charset="0"/>
                <a:cs typeface="Times New Roman" pitchFamily="18" charset="0"/>
              </a:rPr>
              <a:t>«Σύστημα Εσωτερικού Ελέγχου των φορέων Γενικής Κυβέρνησης, οργάνωση, λειτουργία και αξιολόγηση των Μονάδων Εσωτερικού Ελέγχου και λοιπές διατάξεις του Υπουργείου Εσωτερικών». </a:t>
            </a:r>
            <a:r>
              <a:rPr lang="el-GR" sz="2800" b="1" dirty="0" smtClean="0">
                <a:latin typeface="Times New Roman" pitchFamily="18" charset="0"/>
                <a:cs typeface="Times New Roman" pitchFamily="18" charset="0"/>
              </a:rPr>
              <a:t>Μάρτιος 2021. </a:t>
            </a:r>
          </a:p>
          <a:p>
            <a:pPr marL="0" indent="0" algn="just">
              <a:lnSpc>
                <a:spcPct val="150000"/>
              </a:lnSpc>
              <a:buNone/>
            </a:pPr>
            <a:r>
              <a:rPr lang="el-GR" sz="2800" b="1" dirty="0" smtClean="0">
                <a:latin typeface="Times New Roman" pitchFamily="18" charset="0"/>
                <a:cs typeface="Times New Roman" pitchFamily="18" charset="0"/>
              </a:rPr>
              <a:t>Έξι (6) Κεφάλαια, είκοσι </a:t>
            </a:r>
            <a:r>
              <a:rPr lang="el-GR" sz="2800" b="1" dirty="0">
                <a:latin typeface="Times New Roman" pitchFamily="18" charset="0"/>
                <a:cs typeface="Times New Roman" pitchFamily="18" charset="0"/>
              </a:rPr>
              <a:t>δ</a:t>
            </a:r>
            <a:r>
              <a:rPr lang="el-GR" sz="2800" b="1" dirty="0" smtClean="0">
                <a:latin typeface="Times New Roman" pitchFamily="18" charset="0"/>
                <a:cs typeface="Times New Roman" pitchFamily="18" charset="0"/>
              </a:rPr>
              <a:t>ύο (22) Άρθρα.</a:t>
            </a:r>
            <a:endParaRPr lang="el-G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4205353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solidFill>
                  <a:srgbClr val="FF0000"/>
                </a:solidFill>
                <a:latin typeface="Times New Roman" pitchFamily="18" charset="0"/>
                <a:cs typeface="Times New Roman" pitchFamily="18" charset="0"/>
              </a:rPr>
              <a:t>ΕΘΝΙΚΗ ΑΡΧΗ ΔΙΑΦΑΝΕΙΑΣ</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just">
              <a:buNone/>
            </a:pPr>
            <a:r>
              <a:rPr lang="el-GR" sz="3200" b="1" dirty="0" smtClean="0">
                <a:latin typeface="Times New Roman" pitchFamily="18" charset="0"/>
                <a:cs typeface="Times New Roman" pitchFamily="18" charset="0"/>
              </a:rPr>
              <a:t>Ν. 4622/2019</a:t>
            </a:r>
          </a:p>
          <a:p>
            <a:pPr marL="0" indent="0" algn="just">
              <a:buNone/>
            </a:pPr>
            <a:r>
              <a:rPr lang="el-GR" sz="3200" b="1" dirty="0">
                <a:latin typeface="Times New Roman" pitchFamily="18" charset="0"/>
                <a:cs typeface="Times New Roman" pitchFamily="18" charset="0"/>
              </a:rPr>
              <a:t>Ά</a:t>
            </a:r>
            <a:r>
              <a:rPr lang="el-GR" sz="3200" b="1" dirty="0" smtClean="0">
                <a:latin typeface="Times New Roman" pitchFamily="18" charset="0"/>
                <a:cs typeface="Times New Roman" pitchFamily="18" charset="0"/>
              </a:rPr>
              <a:t>ρθρο 39: Σύσταση </a:t>
            </a:r>
            <a:r>
              <a:rPr lang="el-GR" sz="3200" b="1" dirty="0">
                <a:latin typeface="Times New Roman" pitchFamily="18" charset="0"/>
                <a:cs typeface="Times New Roman" pitchFamily="18" charset="0"/>
              </a:rPr>
              <a:t>Μονάδων Εσωτερικού Ελέγχου σε κάθε Υπουργείο, σε επίπεδο Διεύθυνσης, διαρθρωμένες σε δύο γραφεία, επιπέδου τμήματος, το τμήμα Σχεδιασμού και Διενέργειας Εσωτερικών Ελέγχων και το τμήμα εσωτερικών Ερευνών και Διερεύνησης Καταγγελιών</a:t>
            </a:r>
            <a:r>
              <a:rPr lang="el-GR" sz="3200" b="1" dirty="0" smtClean="0">
                <a:latin typeface="Times New Roman" pitchFamily="18" charset="0"/>
                <a:cs typeface="Times New Roman" pitchFamily="18" charset="0"/>
              </a:rPr>
              <a:t>. </a:t>
            </a:r>
            <a:endParaRPr lang="el-GR"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541250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b="1" dirty="0" smtClean="0">
                <a:solidFill>
                  <a:srgbClr val="FF0000"/>
                </a:solidFill>
                <a:latin typeface="Times New Roman" pitchFamily="18" charset="0"/>
                <a:cs typeface="Times New Roman" pitchFamily="18" charset="0"/>
              </a:rPr>
              <a:t>ΣΥΜΠΕΡΑΣΜΑΤΑ</a:t>
            </a:r>
            <a:endParaRPr lang="el-GR" sz="4800"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just">
              <a:buNone/>
            </a:pPr>
            <a:r>
              <a:rPr lang="el-GR" sz="2800" b="1" dirty="0">
                <a:latin typeface="Times New Roman" pitchFamily="18" charset="0"/>
                <a:cs typeface="Times New Roman" pitchFamily="18" charset="0"/>
              </a:rPr>
              <a:t>Η λειτουργία του Εσωτερικού Ελέγχου συμβάλλει στην αποτροπή φαινομένων προβληματικής οργάνωσης και κακοδιοίκησης προληπτικά, δηλαδή διαμέσου της εφαρμογής προτύπων διοίκησης που περιορίζουν την ανάπτυξη τέτοιων φαινομένων. Είναι το εφαλτήριο μιας σημαντικής εσωτερικής διοικητικής αλλαγής. Σε κάθε περίπτωση, είναι ένας αποτελεσματικός μηχανισμός σύγχρονης  εσωτερικής διοικητικής διακυβέρνησης</a:t>
            </a:r>
            <a:r>
              <a:rPr lang="el-GR" sz="2800" b="1" dirty="0" smtClean="0">
                <a:latin typeface="Times New Roman" pitchFamily="18" charset="0"/>
                <a:cs typeface="Times New Roman" pitchFamily="18" charset="0"/>
              </a:rPr>
              <a:t>. </a:t>
            </a:r>
            <a:endParaRPr lang="el-G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3184999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5400" b="1" dirty="0" smtClean="0">
                <a:solidFill>
                  <a:srgbClr val="FF0000"/>
                </a:solidFill>
                <a:latin typeface="Times New Roman" pitchFamily="18" charset="0"/>
                <a:cs typeface="Times New Roman" pitchFamily="18" charset="0"/>
              </a:rPr>
              <a:t>ΕΠΙΛΟΓΟΣ</a:t>
            </a:r>
            <a:endParaRPr lang="el-GR" sz="5400"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ctr">
              <a:buNone/>
            </a:pPr>
            <a:r>
              <a:rPr lang="el-GR" sz="3600" b="1" dirty="0" smtClean="0">
                <a:solidFill>
                  <a:srgbClr val="0070C0"/>
                </a:solidFill>
                <a:latin typeface="Times New Roman" pitchFamily="18" charset="0"/>
                <a:cs typeface="Times New Roman" pitchFamily="18" charset="0"/>
              </a:rPr>
              <a:t>ΕΣΩΤΕΡΙΚΟΣ ΈΛΕΓΧΟΣ</a:t>
            </a:r>
            <a:r>
              <a:rPr lang="el-GR" sz="3600" dirty="0" smtClean="0"/>
              <a:t>:</a:t>
            </a:r>
          </a:p>
          <a:p>
            <a:pPr algn="just">
              <a:buFont typeface="Wingdings" pitchFamily="2" charset="2"/>
              <a:buChar char="§"/>
            </a:pPr>
            <a:r>
              <a:rPr lang="el-GR" b="1" dirty="0" smtClean="0">
                <a:latin typeface="Times New Roman" pitchFamily="18" charset="0"/>
                <a:cs typeface="Times New Roman" pitchFamily="18" charset="0"/>
              </a:rPr>
              <a:t>Προληπτικός </a:t>
            </a:r>
            <a:r>
              <a:rPr lang="el-GR" b="1" dirty="0">
                <a:latin typeface="Times New Roman" pitchFamily="18" charset="0"/>
                <a:cs typeface="Times New Roman" pitchFamily="18" charset="0"/>
              </a:rPr>
              <a:t>μηχανισμός αξιολόγησης διαδικασιών, συστημάτων και διάγνωσης οργανωτικών </a:t>
            </a:r>
            <a:r>
              <a:rPr lang="el-GR" b="1" dirty="0" smtClean="0">
                <a:latin typeface="Times New Roman" pitchFamily="18" charset="0"/>
                <a:cs typeface="Times New Roman" pitchFamily="18" charset="0"/>
              </a:rPr>
              <a:t>αδυναμιών. </a:t>
            </a:r>
          </a:p>
          <a:p>
            <a:pPr algn="just">
              <a:buFont typeface="Wingdings" pitchFamily="2" charset="2"/>
              <a:buChar char="§"/>
            </a:pPr>
            <a:endParaRPr lang="el-GR" b="1" dirty="0" smtClean="0">
              <a:latin typeface="Times New Roman" pitchFamily="18" charset="0"/>
              <a:cs typeface="Times New Roman" pitchFamily="18" charset="0"/>
            </a:endParaRPr>
          </a:p>
          <a:p>
            <a:pPr algn="just">
              <a:buFont typeface="Wingdings" pitchFamily="2" charset="2"/>
              <a:buChar char="§"/>
            </a:pPr>
            <a:r>
              <a:rPr lang="el-GR" b="1" dirty="0" smtClean="0">
                <a:latin typeface="Times New Roman" pitchFamily="18" charset="0"/>
                <a:cs typeface="Times New Roman" pitchFamily="18" charset="0"/>
              </a:rPr>
              <a:t>Διαδικασία </a:t>
            </a:r>
            <a:r>
              <a:rPr lang="el-GR" b="1" dirty="0">
                <a:latin typeface="Times New Roman" pitchFamily="18" charset="0"/>
                <a:cs typeface="Times New Roman" pitchFamily="18" charset="0"/>
              </a:rPr>
              <a:t>ανίχνευσης και διαχείρισης </a:t>
            </a:r>
            <a:r>
              <a:rPr lang="el-GR" b="1" dirty="0" smtClean="0">
                <a:latin typeface="Times New Roman" pitchFamily="18" charset="0"/>
                <a:cs typeface="Times New Roman" pitchFamily="18" charset="0"/>
              </a:rPr>
              <a:t>κινδύνων.</a:t>
            </a:r>
          </a:p>
          <a:p>
            <a:pPr algn="just">
              <a:buFont typeface="Wingdings" pitchFamily="2" charset="2"/>
              <a:buChar char="§"/>
            </a:pPr>
            <a:endParaRPr lang="el-GR" b="1" dirty="0">
              <a:latin typeface="Times New Roman" pitchFamily="18" charset="0"/>
              <a:cs typeface="Times New Roman" pitchFamily="18" charset="0"/>
            </a:endParaRPr>
          </a:p>
          <a:p>
            <a:pPr algn="just">
              <a:buFont typeface="Wingdings" pitchFamily="2" charset="2"/>
              <a:buChar char="§"/>
            </a:pPr>
            <a:r>
              <a:rPr lang="el-GR" b="1" dirty="0" smtClean="0">
                <a:latin typeface="Times New Roman" pitchFamily="18" charset="0"/>
                <a:cs typeface="Times New Roman" pitchFamily="18" charset="0"/>
              </a:rPr>
              <a:t>Συμβουλευτικό </a:t>
            </a:r>
            <a:r>
              <a:rPr lang="el-GR" b="1" dirty="0">
                <a:latin typeface="Times New Roman" pitchFamily="18" charset="0"/>
                <a:cs typeface="Times New Roman" pitchFamily="18" charset="0"/>
              </a:rPr>
              <a:t>εργαλείο βελτίωσης της </a:t>
            </a:r>
            <a:r>
              <a:rPr lang="el-GR" b="1" dirty="0" smtClean="0">
                <a:latin typeface="Times New Roman" pitchFamily="18" charset="0"/>
                <a:cs typeface="Times New Roman" pitchFamily="18" charset="0"/>
              </a:rPr>
              <a:t>δημόσιας διοίκησης </a:t>
            </a:r>
            <a:r>
              <a:rPr lang="el-GR" b="1" dirty="0">
                <a:latin typeface="Times New Roman" pitchFamily="18" charset="0"/>
                <a:cs typeface="Times New Roman" pitchFamily="18" charset="0"/>
              </a:rPr>
              <a:t>και προώθησης διοικητικών  αλλαγών. </a:t>
            </a:r>
          </a:p>
          <a:p>
            <a:endParaRPr lang="el-GR" dirty="0"/>
          </a:p>
        </p:txBody>
      </p:sp>
    </p:spTree>
    <p:extLst>
      <p:ext uri="{BB962C8B-B14F-4D97-AF65-F5344CB8AC3E}">
        <p14:creationId xmlns:p14="http://schemas.microsoft.com/office/powerpoint/2010/main" val="39416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FF0000"/>
                </a:solidFill>
                <a:latin typeface="Times New Roman" pitchFamily="18" charset="0"/>
                <a:cs typeface="Times New Roman" pitchFamily="18" charset="0"/>
              </a:rPr>
              <a:t>ΕΣΩΤΕΡΙΚΟΣ ΈΛΕΓΧΟΣ </a:t>
            </a:r>
            <a:r>
              <a:rPr lang="el-GR" b="1" dirty="0" smtClean="0">
                <a:solidFill>
                  <a:srgbClr val="FF0000"/>
                </a:solidFill>
                <a:latin typeface="Times New Roman" pitchFamily="18" charset="0"/>
                <a:cs typeface="Times New Roman" pitchFamily="18" charset="0"/>
              </a:rPr>
              <a:t>(1)</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lstStyle/>
          <a:p>
            <a:pPr marL="0" indent="0" algn="just">
              <a:buNone/>
            </a:pPr>
            <a:endParaRPr lang="el-GR" dirty="0" smtClean="0"/>
          </a:p>
          <a:p>
            <a:pPr marL="0" indent="0" algn="just">
              <a:buNone/>
            </a:pPr>
            <a:r>
              <a:rPr lang="el-GR" sz="3200" b="1" dirty="0" smtClean="0">
                <a:latin typeface="Times New Roman" pitchFamily="18" charset="0"/>
                <a:cs typeface="Times New Roman" pitchFamily="18" charset="0"/>
              </a:rPr>
              <a:t>Ο </a:t>
            </a:r>
            <a:r>
              <a:rPr lang="el-GR" sz="3200" b="1" dirty="0">
                <a:latin typeface="Times New Roman" pitchFamily="18" charset="0"/>
                <a:cs typeface="Times New Roman" pitchFamily="18" charset="0"/>
              </a:rPr>
              <a:t>Εσωτερικός Έλεγχος διορθώνει οργανωτικές δυσλειτουργίες και δυσκαμψίες των δημοσίων υπηρεσιών μέσω προτάσεων και πρακτικών με στόχο την αποτελεσματικότητα, την αποδοτικότητα και την οικονομικότητα της αξιοποίησης των εργαζομένων εντός των δημοσίων υπηρεσιών. </a:t>
            </a:r>
          </a:p>
        </p:txBody>
      </p:sp>
    </p:spTree>
    <p:extLst>
      <p:ext uri="{BB962C8B-B14F-4D97-AF65-F5344CB8AC3E}">
        <p14:creationId xmlns:p14="http://schemas.microsoft.com/office/powerpoint/2010/main" val="2128138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l-GR" b="1" dirty="0" smtClean="0">
                <a:solidFill>
                  <a:srgbClr val="FF0000"/>
                </a:solidFill>
                <a:latin typeface="Times New Roman" pitchFamily="18" charset="0"/>
                <a:cs typeface="Times New Roman" pitchFamily="18" charset="0"/>
              </a:rPr>
              <a:t>ΑΠΑΡΑΙΤΗΤΗ ΠΡΟΫΠΟΘΕΣΗ</a:t>
            </a:r>
            <a:endParaRPr lang="el-GR" b="1" dirty="0">
              <a:solidFill>
                <a:srgbClr val="FF0000"/>
              </a:solidFill>
              <a:latin typeface="Times New Roman" pitchFamily="18" charset="0"/>
              <a:cs typeface="Times New Roman" pitchFamily="18" charset="0"/>
            </a:endParaRPr>
          </a:p>
        </p:txBody>
      </p:sp>
      <p:sp>
        <p:nvSpPr>
          <p:cNvPr id="3" name="2 - Θέση περιεχομένου"/>
          <p:cNvSpPr>
            <a:spLocks noGrp="1"/>
          </p:cNvSpPr>
          <p:nvPr>
            <p:ph sz="quarter" idx="1"/>
          </p:nvPr>
        </p:nvSpPr>
        <p:spPr/>
        <p:txBody>
          <a:bodyPr>
            <a:normAutofit fontScale="92500"/>
          </a:bodyPr>
          <a:lstStyle/>
          <a:p>
            <a:pPr algn="just"/>
            <a:r>
              <a:rPr lang="el-GR" b="1" dirty="0" smtClean="0">
                <a:latin typeface="Times New Roman" pitchFamily="18" charset="0"/>
                <a:cs typeface="Times New Roman" pitchFamily="18" charset="0"/>
              </a:rPr>
              <a:t>ΑΝΤΙΜΕΤΩΠΙΣΗ ΑΠΟ ΤΗΝ ΠΡΟΪΣΤΑΜΕΝΗ ΑΡΧΗ (ΠΟΛΙΤΙΚΗ  ΗΓΕΣΙΑ):</a:t>
            </a:r>
          </a:p>
          <a:p>
            <a:pPr algn="just">
              <a:buFont typeface="Wingdings" pitchFamily="2" charset="2"/>
              <a:buChar char="Ø"/>
            </a:pPr>
            <a:r>
              <a:rPr lang="el-GR" b="1" dirty="0" smtClean="0">
                <a:latin typeface="Times New Roman" pitchFamily="18" charset="0"/>
                <a:cs typeface="Times New Roman" pitchFamily="18" charset="0"/>
              </a:rPr>
              <a:t>Αποδοχή, Συνεργασία, Εδραίωση, Διάρκεια. </a:t>
            </a:r>
          </a:p>
          <a:p>
            <a:pPr algn="just">
              <a:buNone/>
            </a:pPr>
            <a:r>
              <a:rPr lang="el-GR" b="1" dirty="0" smtClean="0">
                <a:latin typeface="Times New Roman" pitchFamily="18" charset="0"/>
                <a:cs typeface="Times New Roman" pitchFamily="18" charset="0"/>
              </a:rPr>
              <a:t> </a:t>
            </a:r>
          </a:p>
          <a:p>
            <a:pPr algn="just"/>
            <a:r>
              <a:rPr lang="el-GR" b="1" dirty="0" smtClean="0">
                <a:latin typeface="Times New Roman" pitchFamily="18" charset="0"/>
                <a:cs typeface="Times New Roman" pitchFamily="18" charset="0"/>
              </a:rPr>
              <a:t>ΑΝΤΙΜΕΤΩΠΙΣΗ ΤΗΣ ΜΟΝΑΔΑΣ ΕΩΤΕΡΙΚΟΥ ΕΛΕΓΧΟΥ ΑΠΟ ΤΟ ΠΡΟΣΩΠΙΚΟ ΤΗΣ ΔΗΜΟΣΙΑΣ ΥΠΗΡΕΣΙΑΣ:</a:t>
            </a:r>
          </a:p>
          <a:p>
            <a:pPr algn="just">
              <a:buFont typeface="Wingdings" pitchFamily="2" charset="2"/>
              <a:buChar char="Ø"/>
            </a:pPr>
            <a:r>
              <a:rPr lang="el-GR" b="1" dirty="0" smtClean="0">
                <a:latin typeface="Times New Roman" pitchFamily="18" charset="0"/>
                <a:cs typeface="Times New Roman" pitchFamily="18" charset="0"/>
              </a:rPr>
              <a:t>Επιφυλακτικότητα και δυσπιστία στην αρχική φάση.</a:t>
            </a:r>
          </a:p>
          <a:p>
            <a:pPr algn="just">
              <a:buFont typeface="Wingdings" pitchFamily="2" charset="2"/>
              <a:buChar char="Ø"/>
            </a:pPr>
            <a:r>
              <a:rPr lang="el-GR" b="1" dirty="0" smtClean="0">
                <a:latin typeface="Times New Roman" pitchFamily="18" charset="0"/>
                <a:cs typeface="Times New Roman" pitchFamily="18" charset="0"/>
              </a:rPr>
              <a:t>Προσπάθειες κατανόησης της σημασίας του ρόλου του</a:t>
            </a:r>
          </a:p>
          <a:p>
            <a:pPr algn="just">
              <a:buNone/>
            </a:pPr>
            <a:r>
              <a:rPr lang="el-GR" b="1" dirty="0" smtClean="0">
                <a:latin typeface="Times New Roman" pitchFamily="18" charset="0"/>
                <a:cs typeface="Times New Roman" pitchFamily="18" charset="0"/>
              </a:rPr>
              <a:t>    Εσωτερικού </a:t>
            </a:r>
            <a:r>
              <a:rPr lang="el-GR" b="1" dirty="0">
                <a:latin typeface="Times New Roman" pitchFamily="18" charset="0"/>
                <a:cs typeface="Times New Roman" pitchFamily="18" charset="0"/>
              </a:rPr>
              <a:t>Ε</a:t>
            </a:r>
            <a:r>
              <a:rPr lang="el-GR" b="1" dirty="0" smtClean="0">
                <a:latin typeface="Times New Roman" pitchFamily="18" charset="0"/>
                <a:cs typeface="Times New Roman" pitchFamily="18" charset="0"/>
              </a:rPr>
              <a:t>λέγχου και συνεργασία με τη Μονάδα Εσωτερικού Ελέγχου.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rgbClr val="FF0000"/>
                </a:solidFill>
                <a:latin typeface="Times New Roman" pitchFamily="18" charset="0"/>
                <a:cs typeface="Times New Roman" pitchFamily="18" charset="0"/>
              </a:rPr>
              <a:t>ΕΣΩΤΕΡΙΚΟΣ ΈΛΕΓΧΟΣ </a:t>
            </a:r>
            <a:r>
              <a:rPr lang="el-GR" b="1" dirty="0" smtClean="0">
                <a:solidFill>
                  <a:srgbClr val="FF0000"/>
                </a:solidFill>
                <a:latin typeface="Times New Roman" pitchFamily="18" charset="0"/>
                <a:cs typeface="Times New Roman" pitchFamily="18" charset="0"/>
              </a:rPr>
              <a:t>(2)</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just">
              <a:buNone/>
            </a:pPr>
            <a:r>
              <a:rPr lang="el-GR" sz="3600" b="1" dirty="0">
                <a:latin typeface="Times New Roman" pitchFamily="18" charset="0"/>
                <a:cs typeface="Times New Roman" pitchFamily="18" charset="0"/>
              </a:rPr>
              <a:t>Οι εργαζόμενοι στις μονάδες του </a:t>
            </a:r>
            <a:r>
              <a:rPr lang="el-GR" sz="3600" b="1" dirty="0" smtClean="0">
                <a:latin typeface="Times New Roman" pitchFamily="18" charset="0"/>
                <a:cs typeface="Times New Roman" pitchFamily="18" charset="0"/>
              </a:rPr>
              <a:t>Εσωτερικού Ελέγχου </a:t>
            </a:r>
            <a:r>
              <a:rPr lang="el-GR" sz="3600" b="1" dirty="0">
                <a:latin typeface="Times New Roman" pitchFamily="18" charset="0"/>
                <a:cs typeface="Times New Roman" pitchFamily="18" charset="0"/>
              </a:rPr>
              <a:t>επικουρούν τις δημόσιες υπηρεσίες και οι </a:t>
            </a:r>
            <a:r>
              <a:rPr lang="el-GR" sz="3600" b="1" dirty="0" smtClean="0">
                <a:latin typeface="Times New Roman" pitchFamily="18" charset="0"/>
                <a:cs typeface="Times New Roman" pitchFamily="18" charset="0"/>
              </a:rPr>
              <a:t>οποίοι, </a:t>
            </a:r>
            <a:r>
              <a:rPr lang="el-GR" sz="3600" b="1" dirty="0">
                <a:latin typeface="Times New Roman" pitchFamily="18" charset="0"/>
                <a:cs typeface="Times New Roman" pitchFamily="18" charset="0"/>
              </a:rPr>
              <a:t>με λογοδοσία και </a:t>
            </a:r>
            <a:r>
              <a:rPr lang="el-GR" sz="3600" b="1" dirty="0" smtClean="0">
                <a:latin typeface="Times New Roman" pitchFamily="18" charset="0"/>
                <a:cs typeface="Times New Roman" pitchFamily="18" charset="0"/>
              </a:rPr>
              <a:t>ακεραιότητα, </a:t>
            </a:r>
            <a:r>
              <a:rPr lang="el-GR" sz="3600" b="1" dirty="0">
                <a:latin typeface="Times New Roman" pitchFamily="18" charset="0"/>
                <a:cs typeface="Times New Roman" pitchFamily="18" charset="0"/>
              </a:rPr>
              <a:t>μπορούν να αποκομίσουν την εμπιστοσύνη των εργαζομένων στις δημόσιες υπηρεσίες. </a:t>
            </a:r>
          </a:p>
        </p:txBody>
      </p:sp>
    </p:spTree>
    <p:extLst>
      <p:ext uri="{BB962C8B-B14F-4D97-AF65-F5344CB8AC3E}">
        <p14:creationId xmlns:p14="http://schemas.microsoft.com/office/powerpoint/2010/main" val="2200532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l-GR" sz="3600" b="1" dirty="0" smtClean="0">
                <a:solidFill>
                  <a:srgbClr val="FF0000"/>
                </a:solidFill>
                <a:latin typeface="Times New Roman" panose="02020603050405020304" pitchFamily="18" charset="0"/>
                <a:cs typeface="Times New Roman" panose="02020603050405020304" pitchFamily="18" charset="0"/>
              </a:rPr>
              <a:t>ΕΣΩΤΕΡΙΚΟΣ  ΈΛΕΓΧΟΣ (3)</a:t>
            </a:r>
            <a:r>
              <a:rPr lang="en-US" sz="3600" b="1" dirty="0">
                <a:solidFill>
                  <a:srgbClr val="FF0000"/>
                </a:solidFill>
                <a:latin typeface="Times New Roman" panose="02020603050405020304" pitchFamily="18" charset="0"/>
                <a:cs typeface="Times New Roman" panose="02020603050405020304" pitchFamily="18" charset="0"/>
              </a:rPr>
              <a:t/>
            </a:r>
            <a:br>
              <a:rPr lang="en-US" sz="3600" b="1" dirty="0">
                <a:solidFill>
                  <a:srgbClr val="FF0000"/>
                </a:solidFill>
                <a:latin typeface="Times New Roman" panose="02020603050405020304" pitchFamily="18" charset="0"/>
                <a:cs typeface="Times New Roman" panose="02020603050405020304" pitchFamily="18" charset="0"/>
              </a:rPr>
            </a:br>
            <a:endParaRPr lang="el-GR" sz="3600" b="1" dirty="0">
              <a:solidFill>
                <a:srgbClr val="FF0000"/>
              </a:solidFill>
              <a:latin typeface="Times New Roman" panose="02020603050405020304" pitchFamily="18" charset="0"/>
              <a:cs typeface="Times New Roman" panose="02020603050405020304" pitchFamily="18" charset="0"/>
            </a:endParaRPr>
          </a:p>
        </p:txBody>
      </p:sp>
      <p:sp>
        <p:nvSpPr>
          <p:cNvPr id="3" name="2 - Θέση περιεχομένου"/>
          <p:cNvSpPr>
            <a:spLocks noGrp="1"/>
          </p:cNvSpPr>
          <p:nvPr>
            <p:ph sz="quarter" idx="1"/>
          </p:nvPr>
        </p:nvSpPr>
        <p:spPr/>
        <p:txBody>
          <a:bodyPr>
            <a:normAutofit lnSpcReduction="10000"/>
          </a:bodyPr>
          <a:lstStyle/>
          <a:p>
            <a:pPr algn="just">
              <a:buNone/>
            </a:pPr>
            <a:r>
              <a:rPr lang="el-GR" b="1" dirty="0" smtClean="0">
                <a:latin typeface="Times New Roman" pitchFamily="18" charset="0"/>
                <a:cs typeface="Times New Roman" pitchFamily="18" charset="0"/>
              </a:rPr>
              <a:t>    </a:t>
            </a:r>
            <a:r>
              <a:rPr lang="el-GR" sz="3200" b="1" dirty="0" smtClean="0">
                <a:latin typeface="Times New Roman" pitchFamily="18" charset="0"/>
                <a:cs typeface="Times New Roman" pitchFamily="18" charset="0"/>
              </a:rPr>
              <a:t>Ο Εσωτερικός Έλεγχος είναι μία ανεξάρτητη, αντικειμενική, διαβεβαιωτική και συμβουλευτική δραστηριότητα, επαρκώς σχεδιασμένη και οργανωμένη, η οποία μέσω των τεχνικών και επιστημονικών προσεγγίσεων αξιολογεί την επάρκεια λειτουργίας του συστήματος Εσωτερικού </a:t>
            </a:r>
            <a:r>
              <a:rPr lang="el-GR" sz="3200" b="1" dirty="0">
                <a:latin typeface="Times New Roman" pitchFamily="18" charset="0"/>
                <a:cs typeface="Times New Roman" pitchFamily="18" charset="0"/>
              </a:rPr>
              <a:t>Ε</a:t>
            </a:r>
            <a:r>
              <a:rPr lang="el-GR" sz="3200" b="1" dirty="0" smtClean="0">
                <a:latin typeface="Times New Roman" pitchFamily="18" charset="0"/>
                <a:cs typeface="Times New Roman" pitchFamily="18" charset="0"/>
              </a:rPr>
              <a:t>λέγχου (λειτουργίες – εφαρμογή  </a:t>
            </a:r>
            <a:r>
              <a:rPr lang="el-GR" sz="3200" b="1" smtClean="0">
                <a:latin typeface="Times New Roman" pitchFamily="18" charset="0"/>
                <a:cs typeface="Times New Roman" pitchFamily="18" charset="0"/>
              </a:rPr>
              <a:t>διαδικασιών). </a:t>
            </a:r>
            <a:endParaRPr lang="el-GR" sz="3200" b="1"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ΚΑΛΗ ΔΙΑΚΥΒΕΡΝΗΣΗ ΚΑΙ ΕΣΩΤΕΡΙΚΟΣ ΈΛΕΓΧΟΣ (1)</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a:bodyPr>
          <a:lstStyle/>
          <a:p>
            <a:pPr marL="0" indent="0" algn="ctr">
              <a:buNone/>
            </a:pPr>
            <a:r>
              <a:rPr lang="el-GR" sz="4000" b="1" dirty="0" smtClean="0">
                <a:latin typeface="Times New Roman" pitchFamily="18" charset="0"/>
                <a:cs typeface="Times New Roman" pitchFamily="18" charset="0"/>
              </a:rPr>
              <a:t>Αρχές Καλής Διακυβέρνησης:</a:t>
            </a:r>
          </a:p>
          <a:p>
            <a:pPr marL="742950" indent="-742950" algn="just">
              <a:buAutoNum type="arabicPeriod"/>
            </a:pPr>
            <a:r>
              <a:rPr lang="el-GR" sz="3600" b="1" dirty="0" smtClean="0">
                <a:latin typeface="Times New Roman" pitchFamily="18" charset="0"/>
                <a:cs typeface="Times New Roman" pitchFamily="18" charset="0"/>
              </a:rPr>
              <a:t>Διαμόρφωση Ηθικής</a:t>
            </a:r>
          </a:p>
          <a:p>
            <a:pPr marL="742950" indent="-742950" algn="just">
              <a:buAutoNum type="arabicPeriod"/>
            </a:pPr>
            <a:endParaRPr lang="el-GR" sz="3600" b="1" dirty="0" smtClean="0">
              <a:latin typeface="Times New Roman" pitchFamily="18" charset="0"/>
              <a:cs typeface="Times New Roman" pitchFamily="18" charset="0"/>
            </a:endParaRPr>
          </a:p>
          <a:p>
            <a:pPr marL="742950" indent="-742950" algn="just">
              <a:buAutoNum type="arabicPeriod"/>
            </a:pPr>
            <a:r>
              <a:rPr lang="el-GR" sz="3600" b="1" dirty="0" smtClean="0">
                <a:latin typeface="Times New Roman" pitchFamily="18" charset="0"/>
                <a:cs typeface="Times New Roman" pitchFamily="18" charset="0"/>
              </a:rPr>
              <a:t>Λογοδοσία </a:t>
            </a:r>
          </a:p>
          <a:p>
            <a:pPr marL="742950" indent="-742950" algn="just">
              <a:buAutoNum type="arabicPeriod"/>
            </a:pPr>
            <a:endParaRPr lang="el-GR" sz="3600" b="1" dirty="0">
              <a:latin typeface="Times New Roman" pitchFamily="18" charset="0"/>
              <a:cs typeface="Times New Roman" pitchFamily="18" charset="0"/>
            </a:endParaRPr>
          </a:p>
          <a:p>
            <a:pPr marL="742950" indent="-742950" algn="just">
              <a:buAutoNum type="arabicPeriod"/>
            </a:pPr>
            <a:r>
              <a:rPr lang="el-GR" sz="3600" b="1" dirty="0" smtClean="0">
                <a:latin typeface="Times New Roman" pitchFamily="18" charset="0"/>
                <a:cs typeface="Times New Roman" pitchFamily="18" charset="0"/>
              </a:rPr>
              <a:t>Διόρθωση της Πορείας</a:t>
            </a:r>
          </a:p>
        </p:txBody>
      </p:sp>
    </p:spTree>
    <p:extLst>
      <p:ext uri="{BB962C8B-B14F-4D97-AF65-F5344CB8AC3E}">
        <p14:creationId xmlns:p14="http://schemas.microsoft.com/office/powerpoint/2010/main" val="401421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ΚΑΛΗ ΔΙΑΚΥΒΕΡΝΗΣΗ ΚΑΙ ΕΣΩΤΕΡΙΚΟΣ ΈΛΕΓΧΟΣ (1)</a:t>
            </a:r>
          </a:p>
        </p:txBody>
      </p:sp>
      <p:sp>
        <p:nvSpPr>
          <p:cNvPr id="3" name="Θέση περιεχομένου 2"/>
          <p:cNvSpPr>
            <a:spLocks noGrp="1"/>
          </p:cNvSpPr>
          <p:nvPr>
            <p:ph sz="quarter" idx="1"/>
          </p:nvPr>
        </p:nvSpPr>
        <p:spPr/>
        <p:txBody>
          <a:bodyPr/>
          <a:lstStyle/>
          <a:p>
            <a:pPr marL="0" indent="0" algn="just">
              <a:buNone/>
            </a:pPr>
            <a:r>
              <a:rPr lang="el-GR" sz="3600" b="1" dirty="0" smtClean="0">
                <a:latin typeface="Times New Roman" pitchFamily="18" charset="0"/>
                <a:cs typeface="Times New Roman" pitchFamily="18" charset="0"/>
              </a:rPr>
              <a:t>4. Διαφάνεια</a:t>
            </a:r>
          </a:p>
          <a:p>
            <a:pPr marL="0" indent="0" algn="just">
              <a:buNone/>
            </a:pPr>
            <a:endParaRPr lang="el-GR" dirty="0">
              <a:latin typeface="Times New Roman" pitchFamily="18" charset="0"/>
              <a:cs typeface="Times New Roman" pitchFamily="18" charset="0"/>
            </a:endParaRPr>
          </a:p>
          <a:p>
            <a:pPr marL="0" indent="0" algn="just">
              <a:buNone/>
            </a:pPr>
            <a:r>
              <a:rPr lang="el-GR" sz="3600" b="1" dirty="0" smtClean="0">
                <a:latin typeface="Times New Roman" pitchFamily="18" charset="0"/>
                <a:cs typeface="Times New Roman" pitchFamily="18" charset="0"/>
              </a:rPr>
              <a:t>5. Ακεραιότητα </a:t>
            </a:r>
          </a:p>
          <a:p>
            <a:pPr marL="0" indent="0" algn="just">
              <a:buNone/>
            </a:pPr>
            <a:endParaRPr lang="el-GR" sz="3600" b="1" dirty="0">
              <a:latin typeface="Times New Roman" pitchFamily="18" charset="0"/>
              <a:cs typeface="Times New Roman" pitchFamily="18" charset="0"/>
            </a:endParaRPr>
          </a:p>
          <a:p>
            <a:pPr marL="0" indent="0" algn="just">
              <a:buNone/>
            </a:pPr>
            <a:r>
              <a:rPr lang="el-GR" sz="3600" b="1" dirty="0" smtClean="0">
                <a:latin typeface="Times New Roman" pitchFamily="18" charset="0"/>
                <a:cs typeface="Times New Roman" pitchFamily="18" charset="0"/>
              </a:rPr>
              <a:t>6. Δικαιοσύνη</a:t>
            </a:r>
            <a:endParaRPr lang="el-G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566255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ΣΧΕΣΕΙΣ ΕΣΩΤΕΡΙΚΟΥ ΚΑΙ ΕΞΩΤΕΡΙΚΟΥ ΕΛΕΓΧΟΥ (1) </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lstStyle/>
          <a:p>
            <a:pPr marL="0" indent="0" algn="just">
              <a:buNone/>
            </a:pPr>
            <a:r>
              <a:rPr lang="el-GR" b="1" dirty="0">
                <a:latin typeface="Times New Roman" pitchFamily="18" charset="0"/>
                <a:cs typeface="Times New Roman" pitchFamily="18" charset="0"/>
              </a:rPr>
              <a:t>Εσωτερικός είναι ο έλεγχος ο οποίος οργανώνεται και πραγματοποιείται, σύμφωνα με το υφιστάμενο θεσμικό πλαίσιο της δημόσιας διοίκησης και διενεργείται  από ειδικά εκπαιδευμένα στελέχη της</a:t>
            </a:r>
            <a:r>
              <a:rPr lang="el-GR" dirty="0"/>
              <a:t>. </a:t>
            </a:r>
            <a:endParaRPr lang="el-GR" dirty="0" smtClean="0"/>
          </a:p>
          <a:p>
            <a:pPr marL="0" indent="0" algn="just">
              <a:buNone/>
            </a:pPr>
            <a:endParaRPr lang="el-GR" dirty="0" smtClean="0"/>
          </a:p>
          <a:p>
            <a:pPr marL="0" indent="0" algn="just">
              <a:buNone/>
            </a:pPr>
            <a:r>
              <a:rPr lang="el-GR" b="1" dirty="0">
                <a:latin typeface="Times New Roman" pitchFamily="18" charset="0"/>
                <a:cs typeface="Times New Roman" pitchFamily="18" charset="0"/>
              </a:rPr>
              <a:t>Εξωτερικός είναι ο έλεγχος που διενεργείται από εξωτερικούς ελεγκτές, οι οποίοι δεν έχουν σχέση εξαρτημένης εργασίας με την ελεγχόμενη μονάδα την οποία καλούνται να ελέγξουν μετά από πρόσκληση των μετόχων της.</a:t>
            </a:r>
          </a:p>
          <a:p>
            <a:pPr marL="0" indent="0" algn="just">
              <a:buNone/>
            </a:pPr>
            <a:endParaRPr lang="el-GR" dirty="0"/>
          </a:p>
        </p:txBody>
      </p:sp>
    </p:spTree>
    <p:extLst>
      <p:ext uri="{BB962C8B-B14F-4D97-AF65-F5344CB8AC3E}">
        <p14:creationId xmlns:p14="http://schemas.microsoft.com/office/powerpoint/2010/main" val="3717530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ΣΧΕΣΕΙΣ ΕΣΩΤΕΡΙΚΟΥ ΚΑΙ ΕΞΩΤΕΡΙΚΟΥ ΕΛΕΓΧΟΥ </a:t>
            </a:r>
            <a:r>
              <a:rPr lang="el-GR" b="1" dirty="0" smtClean="0">
                <a:solidFill>
                  <a:srgbClr val="FF0000"/>
                </a:solidFill>
                <a:latin typeface="Times New Roman" pitchFamily="18" charset="0"/>
                <a:cs typeface="Times New Roman" pitchFamily="18" charset="0"/>
              </a:rPr>
              <a:t>(2) </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b="1" dirty="0">
                <a:latin typeface="Times New Roman" pitchFamily="18" charset="0"/>
                <a:cs typeface="Times New Roman" pitchFamily="18" charset="0"/>
              </a:rPr>
              <a:t>Ο Εσωτερικός και ο Εξωτερικός Έλεγχος είναι δύο διακριτές λειτουργίες, οι οποίες διαφέρουν αλλά και </a:t>
            </a:r>
            <a:r>
              <a:rPr lang="el-GR" b="1" dirty="0" smtClean="0">
                <a:latin typeface="Times New Roman" pitchFamily="18" charset="0"/>
                <a:cs typeface="Times New Roman" pitchFamily="18" charset="0"/>
              </a:rPr>
              <a:t>α</a:t>
            </a:r>
          </a:p>
          <a:p>
            <a:pPr marL="0" indent="0" algn="just">
              <a:buNone/>
            </a:pPr>
            <a:r>
              <a:rPr lang="el-GR" b="1" dirty="0">
                <a:latin typeface="Times New Roman" pitchFamily="18" charset="0"/>
                <a:cs typeface="Times New Roman" pitchFamily="18" charset="0"/>
              </a:rPr>
              <a:t>α</a:t>
            </a:r>
            <a:r>
              <a:rPr lang="el-GR" b="1" dirty="0" smtClean="0">
                <a:latin typeface="Times New Roman" pitchFamily="18" charset="0"/>
                <a:cs typeface="Times New Roman" pitchFamily="18" charset="0"/>
              </a:rPr>
              <a:t>λληλοσυμπληρώνονται.</a:t>
            </a:r>
          </a:p>
          <a:p>
            <a:pPr marL="0" indent="0" algn="just">
              <a:buNone/>
            </a:pPr>
            <a:r>
              <a:rPr lang="el-GR" sz="2000" b="1" dirty="0" smtClean="0">
                <a:latin typeface="Times New Roman" pitchFamily="18" charset="0"/>
                <a:cs typeface="Times New Roman" pitchFamily="18" charset="0"/>
              </a:rPr>
              <a:t>Διέπονται </a:t>
            </a:r>
            <a:r>
              <a:rPr lang="el-GR" sz="2000" b="1" dirty="0">
                <a:latin typeface="Times New Roman" pitchFamily="18" charset="0"/>
                <a:cs typeface="Times New Roman" pitchFamily="18" charset="0"/>
              </a:rPr>
              <a:t>από διεθνή αναγνωρισμένα ελεγκτικά πρότυπα, που περιλαμβάνουν επαγγελματικά πρότυπα και σχετικούς κώδικες </a:t>
            </a:r>
            <a:r>
              <a:rPr lang="el-GR" sz="2000" b="1" dirty="0" smtClean="0">
                <a:latin typeface="Times New Roman" pitchFamily="18" charset="0"/>
                <a:cs typeface="Times New Roman" pitchFamily="18" charset="0"/>
              </a:rPr>
              <a:t>δεοντολογίας. Ο </a:t>
            </a:r>
            <a:r>
              <a:rPr lang="el-GR" sz="2000" b="1" dirty="0">
                <a:latin typeface="Times New Roman" pitchFamily="18" charset="0"/>
                <a:cs typeface="Times New Roman" pitchFamily="18" charset="0"/>
              </a:rPr>
              <a:t>προσδιορισμός του ελεγκτικού κινδύνου και η αντιμετώπισή του αποτελεί σημαντικό στοιχείο </a:t>
            </a:r>
            <a:r>
              <a:rPr lang="el-GR" sz="2000" b="1" dirty="0" smtClean="0">
                <a:latin typeface="Times New Roman" pitchFamily="18" charset="0"/>
                <a:cs typeface="Times New Roman" pitchFamily="18" charset="0"/>
              </a:rPr>
              <a:t>στον </a:t>
            </a:r>
            <a:r>
              <a:rPr lang="el-GR" sz="2000" b="1" dirty="0">
                <a:latin typeface="Times New Roman" pitchFamily="18" charset="0"/>
                <a:cs typeface="Times New Roman" pitchFamily="18" charset="0"/>
              </a:rPr>
              <a:t>σχεδιασμό και την εκτέλεση της ελεγκτικής διαδικασίας, τόσο για τον εσωτερικό όσο και για τον εξωτερικό </a:t>
            </a:r>
            <a:r>
              <a:rPr lang="el-GR" sz="2000" b="1" dirty="0" smtClean="0">
                <a:latin typeface="Times New Roman" pitchFamily="18" charset="0"/>
                <a:cs typeface="Times New Roman" pitchFamily="18" charset="0"/>
              </a:rPr>
              <a:t>ελεγκτή. Η </a:t>
            </a:r>
            <a:r>
              <a:rPr lang="el-GR" sz="2000" b="1" dirty="0">
                <a:latin typeface="Times New Roman" pitchFamily="18" charset="0"/>
                <a:cs typeface="Times New Roman" pitchFamily="18" charset="0"/>
              </a:rPr>
              <a:t>ανεξαρτησία χαρακτηρίζει τους εσωτερικούς ελεγκτές και τους εξωτερικούς, προκειμένου να είναι </a:t>
            </a:r>
            <a:r>
              <a:rPr lang="el-GR" sz="2000" b="1" dirty="0" smtClean="0">
                <a:latin typeface="Times New Roman" pitchFamily="18" charset="0"/>
                <a:cs typeface="Times New Roman" pitchFamily="18" charset="0"/>
              </a:rPr>
              <a:t>αξιόπιστοι. Οι δύο </a:t>
            </a:r>
            <a:r>
              <a:rPr lang="el-GR" sz="2000" b="1" dirty="0">
                <a:latin typeface="Times New Roman" pitchFamily="18" charset="0"/>
                <a:cs typeface="Times New Roman" pitchFamily="18" charset="0"/>
              </a:rPr>
              <a:t>έλεγχοι χρησιμοποιούν αρκετά κοινά ελεγκτικά εργαλεία, όπως, τα ερωτηματολόγια, τα φύλλα ελέγχου και τις </a:t>
            </a:r>
            <a:r>
              <a:rPr lang="el-GR" sz="2000" b="1" dirty="0" smtClean="0">
                <a:latin typeface="Times New Roman" pitchFamily="18" charset="0"/>
                <a:cs typeface="Times New Roman" pitchFamily="18" charset="0"/>
              </a:rPr>
              <a:t>συνεντεύξεις. Τα </a:t>
            </a:r>
            <a:r>
              <a:rPr lang="el-GR" sz="2000" b="1" dirty="0">
                <a:latin typeface="Times New Roman" pitchFamily="18" charset="0"/>
                <a:cs typeface="Times New Roman" pitchFamily="18" charset="0"/>
              </a:rPr>
              <a:t>αποτελέσματα των ελέγχων, και στις δύο περιπτώσεις, παρουσιάζονται μέσω των εκθέσεων ελέγχου. </a:t>
            </a:r>
          </a:p>
        </p:txBody>
      </p:sp>
    </p:spTree>
    <p:extLst>
      <p:ext uri="{BB962C8B-B14F-4D97-AF65-F5344CB8AC3E}">
        <p14:creationId xmlns:p14="http://schemas.microsoft.com/office/powerpoint/2010/main" val="1186403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FF0000"/>
                </a:solidFill>
                <a:latin typeface="Times New Roman" pitchFamily="18" charset="0"/>
                <a:cs typeface="Times New Roman" pitchFamily="18" charset="0"/>
              </a:rPr>
              <a:t>ΔΙΕΘΝΗ ΕΠΑΓΓΕΛΜΑΤΙΚΑ ΠΡΟΤΥΠΑ (1) </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lstStyle/>
          <a:p>
            <a:pPr marL="0" indent="0" algn="just">
              <a:buNone/>
            </a:pPr>
            <a:r>
              <a:rPr lang="el-GR" b="1" dirty="0" smtClean="0">
                <a:latin typeface="Times New Roman" pitchFamily="18" charset="0"/>
                <a:cs typeface="Times New Roman" pitchFamily="18" charset="0"/>
              </a:rPr>
              <a:t>Ο σκοπός </a:t>
            </a:r>
            <a:r>
              <a:rPr lang="el-GR" b="1" dirty="0">
                <a:latin typeface="Times New Roman" pitchFamily="18" charset="0"/>
                <a:cs typeface="Times New Roman" pitchFamily="18" charset="0"/>
              </a:rPr>
              <a:t>αυτών των Προτύπων  είναι να: 1. Καθοδηγούν ως προς την τήρηση των υποχρεωτικών στοιχείων του Διεθνούς Πλαισίου Επαγγελματικής Εφαρμογής. 2. Παρέχουν ένα πλαίσιο για την εφαρμογή και προώθηση ενός ευρέος φάσματος προστιθέμενης αξίας υπηρεσιών </a:t>
            </a:r>
            <a:r>
              <a:rPr lang="el-GR" b="1" dirty="0" smtClean="0">
                <a:latin typeface="Times New Roman" pitchFamily="18" charset="0"/>
                <a:cs typeface="Times New Roman" pitchFamily="18" charset="0"/>
              </a:rPr>
              <a:t>Εσωτερικού Ελέγχου</a:t>
            </a:r>
            <a:r>
              <a:rPr lang="el-GR" b="1" dirty="0">
                <a:latin typeface="Times New Roman" pitchFamily="18" charset="0"/>
                <a:cs typeface="Times New Roman" pitchFamily="18" charset="0"/>
              </a:rPr>
              <a:t>. 3. Θέτουν τη βάση για την αξιολόγηση της απόδοσης του </a:t>
            </a:r>
            <a:r>
              <a:rPr lang="el-GR" b="1" dirty="0" smtClean="0">
                <a:latin typeface="Times New Roman" pitchFamily="18" charset="0"/>
                <a:cs typeface="Times New Roman" pitchFamily="18" charset="0"/>
              </a:rPr>
              <a:t>Εσωτερικού Ελέγχου</a:t>
            </a:r>
            <a:r>
              <a:rPr lang="el-GR" b="1" dirty="0">
                <a:latin typeface="Times New Roman" pitchFamily="18" charset="0"/>
                <a:cs typeface="Times New Roman" pitchFamily="18" charset="0"/>
              </a:rPr>
              <a:t>. 4. Υιοθετούν βελτιωμένες διαδικασίες και λειτουργίες </a:t>
            </a:r>
            <a:r>
              <a:rPr lang="el-GR" b="1" dirty="0" smtClean="0">
                <a:latin typeface="Times New Roman" pitchFamily="18" charset="0"/>
                <a:cs typeface="Times New Roman" pitchFamily="18" charset="0"/>
              </a:rPr>
              <a:t>της υπηρεσίας/οργανισμού. </a:t>
            </a:r>
            <a:endParaRPr lang="el-GR" b="1" dirty="0">
              <a:latin typeface="Times New Roman" pitchFamily="18" charset="0"/>
              <a:cs typeface="Times New Roman" pitchFamily="18" charset="0"/>
            </a:endParaRPr>
          </a:p>
        </p:txBody>
      </p:sp>
    </p:spTree>
    <p:extLst>
      <p:ext uri="{BB962C8B-B14F-4D97-AF65-F5344CB8AC3E}">
        <p14:creationId xmlns:p14="http://schemas.microsoft.com/office/powerpoint/2010/main" val="38723190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748</TotalTime>
  <Words>1114</Words>
  <Application>Microsoft Office PowerPoint</Application>
  <PresentationFormat>Προβολή στην οθόνη (4:3)</PresentationFormat>
  <Paragraphs>95</Paragraphs>
  <Slides>20</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20</vt:i4>
      </vt:variant>
    </vt:vector>
  </HeadingPairs>
  <TitlesOfParts>
    <vt:vector size="28" baseType="lpstr">
      <vt:lpstr>Calibri</vt:lpstr>
      <vt:lpstr>Cambria</vt:lpstr>
      <vt:lpstr>Franklin Gothic Book</vt:lpstr>
      <vt:lpstr>Perpetua</vt:lpstr>
      <vt:lpstr>Times New Roman</vt:lpstr>
      <vt:lpstr>Wingdings</vt:lpstr>
      <vt:lpstr>Wingdings 2</vt:lpstr>
      <vt:lpstr>Δικαιοσύνη</vt:lpstr>
      <vt:lpstr>ΕΣΩΤΕΡΙΚΟΣ ΈΛΕΓΧΟΣ  Β΄ ΜΕΡΟΣ</vt:lpstr>
      <vt:lpstr>ΕΣΩΤΕΡΙΚΟΣ ΈΛΕΓΧΟΣ (1)</vt:lpstr>
      <vt:lpstr>ΕΣΩΤΕΡΙΚΟΣ ΈΛΕΓΧΟΣ (2)</vt:lpstr>
      <vt:lpstr>ΕΣΩΤΕΡΙΚΟΣ  ΈΛΕΓΧΟΣ (3) </vt:lpstr>
      <vt:lpstr>ΚΑΛΗ ΔΙΑΚΥΒΕΡΝΗΣΗ ΚΑΙ ΕΣΩΤΕΡΙΚΟΣ ΈΛΕΓΧΟΣ (1)</vt:lpstr>
      <vt:lpstr>ΚΑΛΗ ΔΙΑΚΥΒΕΡΝΗΣΗ ΚΑΙ ΕΣΩΤΕΡΙΚΟΣ ΈΛΕΓΧΟΣ (1)</vt:lpstr>
      <vt:lpstr>ΣΧΕΣΕΙΣ ΕΣΩΤΕΡΙΚΟΥ ΚΑΙ ΕΞΩΤΕΡΙΚΟΥ ΕΛΕΓΧΟΥ (1) </vt:lpstr>
      <vt:lpstr>ΣΧΕΣΕΙΣ ΕΣΩΤΕΡΙΚΟΥ ΚΑΙ ΕΞΩΤΕΡΙΚΟΥ ΕΛΕΓΧΟΥ (2) </vt:lpstr>
      <vt:lpstr>ΔΙΕΘΝΗ ΕΠΑΓΓΕΛΜΑΤΙΚΑ ΠΡΟΤΥΠΑ (1) </vt:lpstr>
      <vt:lpstr>ΔΙΕΘΝΗ ΕΠΑΓΓΕΛΜΑΤΙΚΑ ΠΡΟΤΥΠΑ (2) </vt:lpstr>
      <vt:lpstr>Η ΤΕΧΝΙΚΗ ΤΗΣ ΔΗΜΟΣΙΑΣ ΔΙΑΒΟΥΛΕΥΣΗΣ</vt:lpstr>
      <vt:lpstr>ΔΙΚΛΕΙΔΕΣ ΑΣΦΑΛΕΙΑΣ</vt:lpstr>
      <vt:lpstr>ΈΚΘΕΣΗ ΕΣΩΤΕΡΙΚΟΥ ΕΛΕΓΧΟΥ</vt:lpstr>
      <vt:lpstr>Ο ΕΣΩΤΕΡΙΚΟΣ ΈΛΕΓΧΟΣ ΣΤΗΝ  ΕΛΛΗΝΙΚΗ ΔΗΜΟΣΙΑ ΔΙΟΙΚΗΣΗ</vt:lpstr>
      <vt:lpstr>ΜΟΝΑΔΕΣ ΕΣΩΤΕΡΙΚΟΥ ΕΛΕΓΧΟΥ</vt:lpstr>
      <vt:lpstr>ΣΧΕΔΙΟ ΝΟΜΟΥ ΤΟΥ ΥΠΟΥΡΓΕΙΟΥ ΕΣΩΤΕΡΙΚΩΝ</vt:lpstr>
      <vt:lpstr>ΕΘΝΙΚΗ ΑΡΧΗ ΔΙΑΦΑΝΕΙΑΣ</vt:lpstr>
      <vt:lpstr>ΣΥΜΠΕΡΑΣΜΑΤΑ</vt:lpstr>
      <vt:lpstr>ΕΠΙΛΟΓΟΣ</vt:lpstr>
      <vt:lpstr>ΑΠΑΡΑΙΤΗΤΗ ΠΡΟΫΠΟΘΕΣΗ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Καταπολέμηση της Διαφθοράς σε Τομείς Υψηλού Κινδύνου</dc:title>
  <dc:creator>S0113601</dc:creator>
  <cp:lastModifiedBy>user</cp:lastModifiedBy>
  <cp:revision>235</cp:revision>
  <dcterms:created xsi:type="dcterms:W3CDTF">2016-05-16T22:25:54Z</dcterms:created>
  <dcterms:modified xsi:type="dcterms:W3CDTF">2021-03-31T14:47:42Z</dcterms:modified>
</cp:coreProperties>
</file>