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1"/>
  </p:notesMasterIdLst>
  <p:sldIdLst>
    <p:sldId id="256" r:id="rId2"/>
    <p:sldId id="257" r:id="rId3"/>
    <p:sldId id="258" r:id="rId4"/>
    <p:sldId id="266" r:id="rId5"/>
    <p:sldId id="260" r:id="rId6"/>
    <p:sldId id="267" r:id="rId7"/>
    <p:sldId id="278" r:id="rId8"/>
    <p:sldId id="279" r:id="rId9"/>
    <p:sldId id="268" r:id="rId10"/>
    <p:sldId id="281" r:id="rId11"/>
    <p:sldId id="277" r:id="rId12"/>
    <p:sldId id="270" r:id="rId13"/>
    <p:sldId id="280" r:id="rId14"/>
    <p:sldId id="282" r:id="rId15"/>
    <p:sldId id="273" r:id="rId16"/>
    <p:sldId id="274" r:id="rId17"/>
    <p:sldId id="283" r:id="rId18"/>
    <p:sldId id="285" r:id="rId19"/>
    <p:sldId id="284" r:id="rId2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3" autoAdjust="0"/>
    <p:restoredTop sz="90036" autoAdjust="0"/>
  </p:normalViewPr>
  <p:slideViewPr>
    <p:cSldViewPr>
      <p:cViewPr>
        <p:scale>
          <a:sx n="60" d="100"/>
          <a:sy n="60" d="100"/>
        </p:scale>
        <p:origin x="161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EDF2A-E763-4647-835A-8688456ED8C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623E9-7F70-49F3-9E4F-F99DD9F511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54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4915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6653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5513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7025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331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536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0547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6989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7695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4519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308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3275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664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623E9-7F70-49F3-9E4F-F99DD9F511A7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538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0F73CB-D7AC-4A5E-B2E2-561B624E0069}" type="datetimeFigureOut">
              <a:rPr lang="el-GR" smtClean="0"/>
              <a:t>8/6/2021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4D5980F-2BDA-40E7-AED3-EC39CD404B05}" type="slidenum">
              <a:rPr lang="el-GR" smtClean="0"/>
              <a:t>‹#›</a:t>
            </a:fld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Εθνικη</a:t>
            </a:r>
            <a:r>
              <a:rPr lang="el-G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σχολη</a:t>
            </a:r>
            <a:r>
              <a:rPr lang="el-G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δημοσιασ</a:t>
            </a:r>
            <a:r>
              <a:rPr lang="el-G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διοικησησ</a:t>
            </a:r>
            <a:r>
              <a:rPr lang="el-G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l-G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αυτοδιοικησησ</a:t>
            </a:r>
            <a:br>
              <a:rPr lang="el-GR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κζ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l-G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εκπαιδευτικη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σειρα</a:t>
            </a:r>
            <a:endParaRPr lang="el-G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87524" y="4365104"/>
            <a:ext cx="8568952" cy="1828800"/>
          </a:xfrm>
        </p:spPr>
        <p:txBody>
          <a:bodyPr>
            <a:normAutofit/>
          </a:bodyPr>
          <a:lstStyle/>
          <a:p>
            <a:r>
              <a:rPr lang="el-G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Οργανωσιακη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συμπεριφορα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l-G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ηγεσια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Ποικιλομορφια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υποδοχη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προσωπικου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28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Σημειο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κλειδι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5" descr="Image result for key">
            <a:extLst>
              <a:ext uri="{FF2B5EF4-FFF2-40B4-BE49-F238E27FC236}">
                <a16:creationId xmlns:a16="http://schemas.microsoft.com/office/drawing/2014/main" id="{0E4C1B3A-8911-4C2E-AB61-977667D1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59" y="5333682"/>
            <a:ext cx="148281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Φυσαλίδα σκέψης: Σύννεφο 3">
            <a:extLst>
              <a:ext uri="{FF2B5EF4-FFF2-40B4-BE49-F238E27FC236}">
                <a16:creationId xmlns:a16="http://schemas.microsoft.com/office/drawing/2014/main" id="{EA66D56F-A426-4CD7-BA3A-6702D464FE1E}"/>
              </a:ext>
            </a:extLst>
          </p:cNvPr>
          <p:cNvSpPr/>
          <p:nvPr/>
        </p:nvSpPr>
        <p:spPr>
          <a:xfrm>
            <a:off x="323528" y="1949306"/>
            <a:ext cx="8254530" cy="33843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«… τα αρνητικά στερεότυπα λειτουργούν ως εκλογικεύσεις για τα προκατειλημμένα συναισθήματα, ενώ η συμπεριφορά της διάκρισης επέρχεται ως έκφραση των αρνητικών σκέψεων και συναισθημάτων.»</a:t>
            </a:r>
          </a:p>
          <a:p>
            <a:pPr algn="just"/>
            <a:endParaRPr lang="el-G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Devine, P.G. (1995). 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1548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Κοινωνικό πείραμα για το ρατσισμό και την ξενοφοβία (βίντεο)">
            <a:hlinkClick r:id="" action="ppaction://media"/>
            <a:extLst>
              <a:ext uri="{FF2B5EF4-FFF2-40B4-BE49-F238E27FC236}">
                <a16:creationId xmlns:a16="http://schemas.microsoft.com/office/drawing/2014/main" id="{A819DA4F-4758-421C-BD07-39BE5E3261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56" y="926306"/>
            <a:ext cx="9144000" cy="5143500"/>
          </a:xfrm>
          <a:prstGeom prst="rect">
            <a:avLst/>
          </a:prstGeom>
        </p:spPr>
      </p:pic>
      <p:pic>
        <p:nvPicPr>
          <p:cNvPr id="3" name="Ρατσιστική επίθεση σε στάση λεωφορείου (κοινωνικό πείραμα)">
            <a:hlinkClick r:id="" action="ppaction://media"/>
            <a:extLst>
              <a:ext uri="{FF2B5EF4-FFF2-40B4-BE49-F238E27FC236}">
                <a16:creationId xmlns:a16="http://schemas.microsoft.com/office/drawing/2014/main" id="{D0241470-7D85-4CC1-A5E9-58509359F7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56" y="92630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/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ΣΥΖΗΤΗΣΗ ΣΕ ΟΜΑΔΕΣ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5C345-65ED-40B8-B599-666AA67790D4}"/>
              </a:ext>
            </a:extLst>
          </p:cNvPr>
          <p:cNvSpPr txBox="1"/>
          <p:nvPr/>
        </p:nvSpPr>
        <p:spPr>
          <a:xfrm>
            <a:off x="755576" y="1916832"/>
            <a:ext cx="7558336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 βάση την παρουσίαση έως τώρα, αλλά και τις δικές σας γνώσεις και εμπειρίες, συζητήστε στις ομάδες σας: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Ποιες περιπτώσεις στερεοτύπων και διακρίσεων βλέπετε να υπάρχουν στην Δημόσια Διοίκηση;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Ποιες πρακτικές διαχείρισης της ποικιλομορφίας θα προτείνατε, ως μελλοντικά στελέχη της Δημόσιας Διοίκησης;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903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Διαχειριση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ποικιλομορφιασ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5C345-65ED-40B8-B599-666AA67790D4}"/>
              </a:ext>
            </a:extLst>
          </p:cNvPr>
          <p:cNvSpPr txBox="1"/>
          <p:nvPr/>
        </p:nvSpPr>
        <p:spPr>
          <a:xfrm>
            <a:off x="683568" y="1820331"/>
            <a:ext cx="7992888" cy="4528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Πρακτικές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επιλογής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για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συμμετοχή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ατόμων σε εργασίες ή ομάδες με έμφαση σε άτομα από ομάδες που δεν εκπροσωπούνται επαρκώς,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ενθάρρυνση για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συνεχή ανάδειξη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της διαφορετικότητας και των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ιδιαίτερων ατομικών χαρακτηριστικών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που κάθε μέλος σε μια ομάδα φέρει,</a:t>
            </a: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συμμετοχή σε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εκπαιδευτικά προγράμματα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ποικιλομορφίας για την ενημέρωση των εργαζόμενων σε θέματα δίκαιης αντιμετώπισης, αλλά και ίσων ευκαιριών στην απασχόληση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27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f You Feel Like You Need A Break, Take One - Darius Foroux">
            <a:extLst>
              <a:ext uri="{FF2B5EF4-FFF2-40B4-BE49-F238E27FC236}">
                <a16:creationId xmlns:a16="http://schemas.microsoft.com/office/drawing/2014/main" id="{3A63DBB1-E4A5-42BB-B1B9-25FB8CE7F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357313"/>
            <a:ext cx="63341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52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Ατομικη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ασκηση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Υποδοχη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προσωπικου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5C345-65ED-40B8-B599-666AA67790D4}"/>
              </a:ext>
            </a:extLst>
          </p:cNvPr>
          <p:cNvSpPr txBox="1"/>
          <p:nvPr/>
        </p:nvSpPr>
        <p:spPr>
          <a:xfrm>
            <a:off x="457200" y="1772816"/>
            <a:ext cx="8363272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</a:rPr>
              <a:t>Προσπαθήστε να θυμηθείτε τις πρώτες σας μέρες στην υπηρεσία στην οποία εργαστήκατε. Σκεφτείτε αυτές τις μέρες σε σχέση με τα παρακάτω ερωτήματα: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</a:rPr>
              <a:t>Τι συναισθήματα είχατε;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</a:rPr>
              <a:t>Τι ανάγκες είχατε; Σε ποιο βαθμό οι ανάγκες αυτές καλύφθηκαν;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</a:rPr>
              <a:t>Ποια ήταν η διαδικασία υποδοχής σας; Θα θέλατε κάτι διαφορετικό;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9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>
            <a:normAutofit/>
          </a:bodyPr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συναισθηματα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5C345-65ED-40B8-B599-666AA67790D4}"/>
              </a:ext>
            </a:extLst>
          </p:cNvPr>
          <p:cNvSpPr txBox="1"/>
          <p:nvPr/>
        </p:nvSpPr>
        <p:spPr>
          <a:xfrm>
            <a:off x="457200" y="1844824"/>
            <a:ext cx="7919628" cy="4596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065" marR="95885" algn="just">
              <a:spcBef>
                <a:spcPts val="600"/>
              </a:spcBef>
              <a:spcAft>
                <a:spcPts val="600"/>
              </a:spcAft>
            </a:pPr>
            <a:r>
              <a:rPr lang="el-GR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 νέος εργαζόμενος τις πρώτες μέρες στη δουλειά μπορεί να έχει κάποιο ή κάποια από τα παρακάτω συναισθήματα: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5885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Αβεβαιότητα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Ανασφάλεια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Προσμονή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Ενθουσιασμό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Αγωνία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11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>
            <a:normAutofit/>
          </a:bodyPr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αναγκεσ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5C345-65ED-40B8-B599-666AA67790D4}"/>
              </a:ext>
            </a:extLst>
          </p:cNvPr>
          <p:cNvSpPr txBox="1"/>
          <p:nvPr/>
        </p:nvSpPr>
        <p:spPr>
          <a:xfrm>
            <a:off x="457200" y="1916832"/>
            <a:ext cx="8363272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95885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Πληροφόρηση για το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είδος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και το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περιεχόμενο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της δουλειάς, τις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συνθήκες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, την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ιεραρχία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Ανάγκη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κοινωνικοποίησης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, γνωριμίας και επικοινωνίας με τους συναδέλφους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Ανάγκη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εκπαίδευσης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, επιμόρφωσης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Ανάγκη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εξοικείωσης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με νέες τεχνολογίες, μηχανήματα και διαδικασίες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Ανάγκη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ενημέρωσης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για πρακτικά θέματα (π.χ. μισθοδοσία, ασφάλιση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κτλ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9588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Ανάγκη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προσανατολισμού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στο κτήριο ή ακόμα και στην πόλη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77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Μελετη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περιπτωσησ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/ ΣΧΕΔΙΑΣΜΟΣ ΠΡΟΓΡΑΜΜΑΤΟΣ ΥΠΟΔΟΧΗΣ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5C345-65ED-40B8-B599-666AA67790D4}"/>
              </a:ext>
            </a:extLst>
          </p:cNvPr>
          <p:cNvSpPr txBox="1"/>
          <p:nvPr/>
        </p:nvSpPr>
        <p:spPr>
          <a:xfrm>
            <a:off x="755576" y="1916832"/>
            <a:ext cx="7558336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 Περικλής μόλις αποφοίτησε από την Εθνική Σχολή Δημόσιας Διοίκησης και αναλαμβάνει υπηρεσία την 1</a:t>
            </a:r>
            <a:r>
              <a:rPr lang="el-GR" sz="24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Σεπτεμβρίου στο τμήμα το οποίο είσαι Προϊστάμενος, -η. Το τμήμα έχει άλλα έξι άτομα. Σήμερα είναι 10 Ιουνίου.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Σχεδιάστε ένα πρόγραμμα υποδοχής του Περικλή, ώστε να ενταχθεί ομαλά, δημιουργικά και συνεργατικά στο νέο τμήμα.</a:t>
            </a:r>
          </a:p>
        </p:txBody>
      </p:sp>
    </p:spTree>
    <p:extLst>
      <p:ext uri="{BB962C8B-B14F-4D97-AF65-F5344CB8AC3E}">
        <p14:creationId xmlns:p14="http://schemas.microsoft.com/office/powerpoint/2010/main" val="2689805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>
            <a:normAutofit/>
          </a:bodyPr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Διαδικασια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πρακτικεσ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υποδοχησ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5C345-65ED-40B8-B599-666AA67790D4}"/>
              </a:ext>
            </a:extLst>
          </p:cNvPr>
          <p:cNvSpPr txBox="1"/>
          <p:nvPr/>
        </p:nvSpPr>
        <p:spPr>
          <a:xfrm>
            <a:off x="457200" y="1916832"/>
            <a:ext cx="4042792" cy="4446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885" lvl="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ΤΥΠΙΚΕΣ</a:t>
            </a: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Κοινοποίηση της ανάλυσης - περιγραφής εργασίας 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Ενημερωτικές συναντήσεις με τον προϊστάμενο – διευθυντή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Ενημερωτικές συναντήσεις με συναδέλφους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Έντυπο με πληροφορίες για τους κανόνες για πρακτικά ζητήματα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Φυλλάδιο με πληροφορίες για την πόλη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Ταχύρρυθμη εκπαίδευση - επιμόρφωση - πρακτική άσκηση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Ορισμός Μέντορα (έμπειρος συνάδελφος)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A59A4C-8FAD-4148-9694-54A3B24DCBB3}"/>
              </a:ext>
            </a:extLst>
          </p:cNvPr>
          <p:cNvSpPr txBox="1"/>
          <p:nvPr/>
        </p:nvSpPr>
        <p:spPr>
          <a:xfrm>
            <a:off x="4664247" y="1892746"/>
            <a:ext cx="4042792" cy="2458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885" lvl="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ΑΤΥΠΕΣ</a:t>
            </a: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Σύντομη περιήγηση στο κτήριο – εγκαταστάσεις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Άτυπες συναντήσεις (με πρωτοβουλία των παλαιότερων συναδέλφων)</a:t>
            </a: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Κοινές έξοδοι με συναδέλφους</a:t>
            </a:r>
          </a:p>
          <a:p>
            <a:pPr marL="342900" marR="95885" lvl="0" indent="-342900" algn="just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l-G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Κ.ά. 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791200" cy="1083568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ΠεριεχΟμενα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412776"/>
            <a:ext cx="7620000" cy="491676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Check in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Επίπεδα ποικιλομορφίας και χαρακτηριστικά διαφοροποίησης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Στερεότυπα &amp; Διακρίσεις και η διαχείρισή τους στον εργασιακό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Υποδοχή προσωπικού: συναισθήματα &amp; ανάγκες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Διαδικασία και πρακτικές υποδοχής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Image result for cont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81237"/>
            <a:ext cx="2226568" cy="28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36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791200" cy="964114"/>
          </a:xfrm>
        </p:spPr>
        <p:txBody>
          <a:bodyPr/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ΕΙΣΑΓΩΓΗ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52600"/>
            <a:ext cx="8003232" cy="4373563"/>
          </a:xfrm>
        </p:spPr>
        <p:txBody>
          <a:bodyPr>
            <a:normAutofit fontScale="92500" lnSpcReduction="10000"/>
          </a:bodyPr>
          <a:lstStyle/>
          <a:p>
            <a:pPr marL="342900" marR="95885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Τα τελευταία χρόνια παγκοσμίως, αλλά και στην Ελλάδα, τα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δημογραφικά χαρακτηριστικά 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σε σχέση με τον χώρο εργασίας έχουν υποστεί μια ραγδαία και σταθερή αλλαγής προς της κατεύθυνση της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ισότητας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95885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Η συνεπακόλουθη μεγαλύτερη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διαφοροποίηση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σε ατομικά χαρακτηριστικά, όπως ηλικία, το φύλο, η εθνότητα ή οι ικανότητες χρειάζεται να ληφθεί υπόψη προκειμένου να είναι αποτελεσματική η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διαχείριση 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ετερογενούς εργατικού δυναμικού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57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499176" cy="867544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ΠροσδοκΩμενα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ΑποτελΕσματα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52600"/>
            <a:ext cx="8363272" cy="491676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Με την ολοκλήρωση της Ενότητας οι σπουδαστές / σπουδάστριες αναμένεται να:</a:t>
            </a:r>
          </a:p>
          <a:p>
            <a:pPr marL="342900" marR="95885" lvl="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l-GR" sz="2400" b="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κατανοούν πώς λειτουργούν οι </a:t>
            </a:r>
            <a:r>
              <a:rPr lang="el-GR" sz="240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διακρίσεις</a:t>
            </a:r>
            <a:r>
              <a:rPr lang="el-GR" sz="2400" b="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και τα </a:t>
            </a:r>
            <a:r>
              <a:rPr lang="el-GR" sz="240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στερεότυπα</a:t>
            </a:r>
            <a:r>
              <a:rPr lang="el-GR" sz="2400" b="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στον εργασιακό χώρο,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l-GR" sz="2400" b="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αναγνωρίζουν την ερμηνεία που αποδίδεται σε </a:t>
            </a:r>
            <a:r>
              <a:rPr lang="el-GR" sz="240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διαφοροποιητικά χαρακτηριστικά </a:t>
            </a:r>
            <a:r>
              <a:rPr lang="el-GR" sz="2400" b="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μεταξύ εργαζόμενων στον ίδιο χώρο,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l-GR" sz="2400" b="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περιγράφουν </a:t>
            </a:r>
            <a:r>
              <a:rPr lang="el-GR" sz="240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τρόπους διαχείρισης </a:t>
            </a:r>
            <a:r>
              <a:rPr lang="el-GR" sz="2400" b="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της ποικιλομορφίας στους οργανισμούς,</a:t>
            </a:r>
            <a:endParaRPr lang="el-GR" sz="2400" b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5885" lvl="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l-GR" sz="2400" b="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εκτιμούν την αξία της υιοθέτησης μιας </a:t>
            </a:r>
            <a:r>
              <a:rPr lang="el-GR" sz="240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πολιτικής υποδοχής </a:t>
            </a:r>
            <a:r>
              <a:rPr lang="el-GR" sz="2400" b="0" spc="-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για νεοεισερχόμενους σε υπηρεσίες και οργανισμούς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92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ποικιλομορφια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27584" y="1628800"/>
            <a:ext cx="7558336" cy="43735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Είναι δεδομένο ότι καθένας και καθεμιά από εμάς έχει κάποια χαρακτηριστικά που τον/την καθιστούν μοναδικό ή μοναδική.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Ατομικά χαρακτηριστικά 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(π.χ. ηλικία, φύλο, εθνότητα)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Χαρακτηριστικά διαφοροπο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ίησης (π.χ. θρήσκευμα, γενετήσιος προσανατολισμός, πολιτισμική ταυτότητα)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Έμφυτες κλίσεις 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ικανότητες</a:t>
            </a:r>
          </a:p>
        </p:txBody>
      </p:sp>
    </p:spTree>
    <p:extLst>
      <p:ext uri="{BB962C8B-B14F-4D97-AF65-F5344CB8AC3E}">
        <p14:creationId xmlns:p14="http://schemas.microsoft.com/office/powerpoint/2010/main" val="16653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Προεκτασεισ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για την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ποικιλομορφια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27584" y="1628800"/>
            <a:ext cx="7776864" cy="4373563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Η ποικιλομορφία του προσωπικού ενός οργανισμού είναι πολύ σημαντική έννοια στην </a:t>
            </a:r>
            <a:r>
              <a:rPr lang="el-GR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Οργανωσιακή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Συμπεριφορά, καθώς οι ατομικές διαφορές διαμορφώνουν:</a:t>
            </a:r>
          </a:p>
          <a:p>
            <a:pPr marL="800100" lvl="1" indent="-342900">
              <a:lnSpc>
                <a:spcPct val="130000"/>
              </a:lnSpc>
              <a:spcBef>
                <a:spcPts val="0"/>
              </a:spcBef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προτιμήσεις, </a:t>
            </a:r>
          </a:p>
          <a:p>
            <a:pPr marL="800100" lvl="1" indent="-342900">
              <a:lnSpc>
                <a:spcPct val="130000"/>
              </a:lnSpc>
              <a:spcBef>
                <a:spcPts val="0"/>
              </a:spcBef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στυλ επικοινωνίας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800100" lvl="1" indent="-342900">
              <a:lnSpc>
                <a:spcPct val="130000"/>
              </a:lnSpc>
              <a:spcBef>
                <a:spcPts val="0"/>
              </a:spcBef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αντιδράσεις και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συμπεριφορές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Οι ατομικές διαφορές δεν αναγνωρίζονται πάντα ως στοιχείο θετικό, αλλά συχνά οδηγούν σε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στερεότυπα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διακρίσεις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l-GR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3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στερεοτυπα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27584" y="1628800"/>
            <a:ext cx="7776864" cy="4373563"/>
          </a:xfrm>
        </p:spPr>
        <p:txBody>
          <a:bodyPr>
            <a:normAutofit/>
          </a:bodyPr>
          <a:lstStyle/>
          <a:p>
            <a:pPr marL="342900" marR="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Στερεότυπο είναι η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διατύπωση κρίσης 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για κάποιον με βάση τις αντιλήψεις μας για την ομάδα στην οποία ανήκει. </a:t>
            </a:r>
          </a:p>
          <a:p>
            <a:pPr marL="342900" marR="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Τα στερεότυπα, δηλαδή, αποτελούν ουσιαστικά το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καύσιμο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για την ενεργοποίηση της μηχανής των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διακρίσεων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και μπορεί να επηρεάσουν τη δίκαιη μεταχείριση</a:t>
            </a:r>
          </a:p>
        </p:txBody>
      </p:sp>
    </p:spTree>
    <p:extLst>
      <p:ext uri="{BB962C8B-B14F-4D97-AF65-F5344CB8AC3E}">
        <p14:creationId xmlns:p14="http://schemas.microsoft.com/office/powerpoint/2010/main" val="363937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/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διακριση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27584" y="1628800"/>
            <a:ext cx="7776864" cy="437356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Διάκριση είναι η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επισήμανση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μιας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διαφοράς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μεταξύ δυο πραγμάτων, ανθρώπων, συμπεριφορών κτλ. με τρόπο τέτοιο που τελικά επιτρέπεται να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επηρεάζεται η συμπεριφορά</a:t>
            </a:r>
            <a:r>
              <a:rPr lang="el-GR" sz="2400" b="0" dirty="0">
                <a:latin typeface="Calibri" panose="020F0502020204030204" pitchFamily="34" charset="0"/>
                <a:cs typeface="Calibri" panose="020F0502020204030204" pitchFamily="34" charset="0"/>
              </a:rPr>
              <a:t> μας από στερεότυπα για ομάδες ανθρώπων.</a:t>
            </a:r>
          </a:p>
        </p:txBody>
      </p:sp>
    </p:spTree>
    <p:extLst>
      <p:ext uri="{BB962C8B-B14F-4D97-AF65-F5344CB8AC3E}">
        <p14:creationId xmlns:p14="http://schemas.microsoft.com/office/powerpoint/2010/main" val="2560923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58336" cy="1371600"/>
          </a:xfrm>
        </p:spPr>
        <p:txBody>
          <a:bodyPr/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ΑΠΟ ΤΟ ΣΤΕΡΕΟΤΥΠΟ ΣΤΗ ΔΙΑΚΡΙΣΗ</a:t>
            </a:r>
          </a:p>
        </p:txBody>
      </p:sp>
      <p:pic>
        <p:nvPicPr>
          <p:cNvPr id="8" name="Picture 15" descr="Image result for key">
            <a:extLst>
              <a:ext uri="{FF2B5EF4-FFF2-40B4-BE49-F238E27FC236}">
                <a16:creationId xmlns:a16="http://schemas.microsoft.com/office/drawing/2014/main" id="{0E4C1B3A-8911-4C2E-AB61-977667D1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59" y="5333682"/>
            <a:ext cx="148281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5A63C3-3064-4B32-91A1-0E85E25F57F9}"/>
              </a:ext>
            </a:extLst>
          </p:cNvPr>
          <p:cNvSpPr/>
          <p:nvPr/>
        </p:nvSpPr>
        <p:spPr>
          <a:xfrm>
            <a:off x="1050953" y="2205453"/>
            <a:ext cx="3188349" cy="1371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Γνωστικό στοιχείο</a:t>
            </a:r>
          </a:p>
          <a:p>
            <a:pPr algn="ctr"/>
            <a:endParaRPr lang="el-GR" b="1" dirty="0"/>
          </a:p>
          <a:p>
            <a:pPr algn="ctr"/>
            <a:r>
              <a:rPr lang="el-GR" b="1" dirty="0"/>
              <a:t>ΣΤΕΡΕΟΤΥΠΟ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279867-05B2-4EF2-A1F1-F49280FC35E4}"/>
              </a:ext>
            </a:extLst>
          </p:cNvPr>
          <p:cNvSpPr/>
          <p:nvPr/>
        </p:nvSpPr>
        <p:spPr>
          <a:xfrm>
            <a:off x="2861810" y="4302667"/>
            <a:ext cx="3420380" cy="13716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err="1"/>
              <a:t>Συμπεριφορικό</a:t>
            </a:r>
            <a:r>
              <a:rPr lang="el-GR" b="1" dirty="0"/>
              <a:t> στοιχείο</a:t>
            </a:r>
          </a:p>
          <a:p>
            <a:pPr algn="ctr"/>
            <a:endParaRPr lang="el-GR" b="1" dirty="0"/>
          </a:p>
          <a:p>
            <a:pPr algn="ctr"/>
            <a:r>
              <a:rPr lang="el-GR" b="1" dirty="0"/>
              <a:t>ΠΡΟΚΑΤΑΛΗΨΗ &gt; ΔΙΑΚΡΙΣΗ</a:t>
            </a:r>
            <a:endParaRPr lang="en-US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4A8C46-26C0-4677-BE0E-127E8917AC61}"/>
              </a:ext>
            </a:extLst>
          </p:cNvPr>
          <p:cNvSpPr/>
          <p:nvPr/>
        </p:nvSpPr>
        <p:spPr>
          <a:xfrm>
            <a:off x="5004048" y="2225214"/>
            <a:ext cx="3188349" cy="1371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Συναισθηματικό στοιχείο</a:t>
            </a:r>
          </a:p>
          <a:p>
            <a:pPr algn="ctr"/>
            <a:endParaRPr lang="el-GR" b="1" dirty="0"/>
          </a:p>
          <a:p>
            <a:pPr algn="ctr"/>
            <a:r>
              <a:rPr lang="el-GR" b="1" dirty="0"/>
              <a:t>ΣΤΑΣΗ</a:t>
            </a:r>
            <a:endParaRPr lang="en-US" b="1" dirty="0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125C593B-1924-49A0-BF87-68A9A4E54BC4}"/>
              </a:ext>
            </a:extLst>
          </p:cNvPr>
          <p:cNvSpPr/>
          <p:nvPr/>
        </p:nvSpPr>
        <p:spPr>
          <a:xfrm>
            <a:off x="4291616" y="2891253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80BB2C61-2A74-4458-A246-B46059BC9BCF}"/>
              </a:ext>
            </a:extLst>
          </p:cNvPr>
          <p:cNvSpPr/>
          <p:nvPr/>
        </p:nvSpPr>
        <p:spPr>
          <a:xfrm rot="7709839">
            <a:off x="4792630" y="3803227"/>
            <a:ext cx="648072" cy="27626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89E6B2F-6BEA-42A7-BDAD-029008A356F8}"/>
              </a:ext>
            </a:extLst>
          </p:cNvPr>
          <p:cNvSpPr/>
          <p:nvPr/>
        </p:nvSpPr>
        <p:spPr>
          <a:xfrm rot="2799956">
            <a:off x="3755146" y="3774393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417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αραίτητο">
  <a:themeElements>
    <a:clrScheme name="Απαραίτητο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Απαραίτητο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παραίτητ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4090</TotalTime>
  <Words>819</Words>
  <Application>Microsoft Office PowerPoint</Application>
  <PresentationFormat>On-screen Show (4:3)</PresentationFormat>
  <Paragraphs>108</Paragraphs>
  <Slides>19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Times New Roman</vt:lpstr>
      <vt:lpstr>Wingdings</vt:lpstr>
      <vt:lpstr>Απαραίτητο</vt:lpstr>
      <vt:lpstr>Εθνικη σχολη δημοσιασ διοικησησ &amp; αυτοδιοικησησ κζ’ εκπαιδευτικη σειρα</vt:lpstr>
      <vt:lpstr>ΠεριεχΟμενα</vt:lpstr>
      <vt:lpstr>ΕΙΣΑΓΩΓΗ</vt:lpstr>
      <vt:lpstr>ΠροσδοκΩμενα ΑποτελΕσματα</vt:lpstr>
      <vt:lpstr>ποικιλομορφια</vt:lpstr>
      <vt:lpstr>Προεκτασεισ για την ποικιλομορφια</vt:lpstr>
      <vt:lpstr>στερεοτυπα</vt:lpstr>
      <vt:lpstr>διακριση</vt:lpstr>
      <vt:lpstr>ΑΠΟ ΤΟ ΣΤΕΡΕΟΤΥΠΟ ΣΤΗ ΔΙΑΚΡΙΣΗ</vt:lpstr>
      <vt:lpstr>Σημειο κλειδι</vt:lpstr>
      <vt:lpstr>PowerPoint Presentation</vt:lpstr>
      <vt:lpstr>ΣΥΖΗΤΗΣΗ ΣΕ ΟΜΑΔΕΣ</vt:lpstr>
      <vt:lpstr>Διαχειριση ποικιλομορφιασ</vt:lpstr>
      <vt:lpstr>PowerPoint Presentation</vt:lpstr>
      <vt:lpstr>Ατομικη ασκηση / Υποδοχη προσωπικου</vt:lpstr>
      <vt:lpstr>συναισθηματα</vt:lpstr>
      <vt:lpstr>αναγκεσ</vt:lpstr>
      <vt:lpstr>Μελετη περιπτωσησ / ΣΧΕΔΙΑΣΜΟΣ ΠΡΟΓΡΑΜΜΑΤΟΣ ΥΠΟΔΟΧΗΣ </vt:lpstr>
      <vt:lpstr>Διαδικασια &amp; πρακτικεσ υποδοχησ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Δεξιοτητητεσ  συνεργασιασ  /  ομαδικησ  εργασιασ</dc:title>
  <dc:creator>Manos Pavlakis</dc:creator>
  <cp:lastModifiedBy>Manos Pavlakis</cp:lastModifiedBy>
  <cp:revision>105</cp:revision>
  <dcterms:created xsi:type="dcterms:W3CDTF">2017-10-12T11:31:28Z</dcterms:created>
  <dcterms:modified xsi:type="dcterms:W3CDTF">2021-06-08T09:22:49Z</dcterms:modified>
</cp:coreProperties>
</file>