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49"/>
  </p:notesMasterIdLst>
  <p:sldIdLst>
    <p:sldId id="256" r:id="rId2"/>
    <p:sldId id="288" r:id="rId3"/>
    <p:sldId id="295" r:id="rId4"/>
    <p:sldId id="296" r:id="rId5"/>
    <p:sldId id="297" r:id="rId6"/>
    <p:sldId id="298" r:id="rId7"/>
    <p:sldId id="299" r:id="rId8"/>
    <p:sldId id="300" r:id="rId9"/>
    <p:sldId id="301" r:id="rId10"/>
    <p:sldId id="302" r:id="rId11"/>
    <p:sldId id="257" r:id="rId12"/>
    <p:sldId id="267" r:id="rId13"/>
    <p:sldId id="274" r:id="rId14"/>
    <p:sldId id="289" r:id="rId15"/>
    <p:sldId id="268" r:id="rId16"/>
    <p:sldId id="261" r:id="rId17"/>
    <p:sldId id="262" r:id="rId18"/>
    <p:sldId id="258" r:id="rId19"/>
    <p:sldId id="259" r:id="rId20"/>
    <p:sldId id="260" r:id="rId21"/>
    <p:sldId id="263" r:id="rId22"/>
    <p:sldId id="264" r:id="rId23"/>
    <p:sldId id="275" r:id="rId24"/>
    <p:sldId id="276" r:id="rId25"/>
    <p:sldId id="265" r:id="rId26"/>
    <p:sldId id="266" r:id="rId27"/>
    <p:sldId id="269" r:id="rId28"/>
    <p:sldId id="270" r:id="rId29"/>
    <p:sldId id="277" r:id="rId30"/>
    <p:sldId id="290" r:id="rId31"/>
    <p:sldId id="271" r:id="rId32"/>
    <p:sldId id="272" r:id="rId33"/>
    <p:sldId id="273" r:id="rId34"/>
    <p:sldId id="278" r:id="rId35"/>
    <p:sldId id="279" r:id="rId36"/>
    <p:sldId id="280" r:id="rId37"/>
    <p:sldId id="281" r:id="rId38"/>
    <p:sldId id="291" r:id="rId39"/>
    <p:sldId id="292" r:id="rId40"/>
    <p:sldId id="282" r:id="rId41"/>
    <p:sldId id="283" r:id="rId42"/>
    <p:sldId id="284" r:id="rId43"/>
    <p:sldId id="285" r:id="rId44"/>
    <p:sldId id="286" r:id="rId45"/>
    <p:sldId id="287" r:id="rId46"/>
    <p:sldId id="293" r:id="rId47"/>
    <p:sldId id="294" r:id="rId4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93E1E0-7D65-4B05-9B0C-E3CC0EA4A946}" v="10" dt="2021-03-31T14:16:59.3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ΣΤΕΦΑΝΟΣ" userId="ff654708b521eddf" providerId="LiveId" clId="{8793E1E0-7D65-4B05-9B0C-E3CC0EA4A946}"/>
    <pc:docChg chg="custSel addSld modSld sldOrd">
      <pc:chgData name="ΣΤΕΦΑΝΟΣ" userId="ff654708b521eddf" providerId="LiveId" clId="{8793E1E0-7D65-4B05-9B0C-E3CC0EA4A946}" dt="2021-04-01T06:43:43.514" v="123"/>
      <pc:docMkLst>
        <pc:docMk/>
      </pc:docMkLst>
      <pc:sldChg chg="ord">
        <pc:chgData name="ΣΤΕΦΑΝΟΣ" userId="ff654708b521eddf" providerId="LiveId" clId="{8793E1E0-7D65-4B05-9B0C-E3CC0EA4A946}" dt="2021-04-01T06:43:29.676" v="121"/>
        <pc:sldMkLst>
          <pc:docMk/>
          <pc:sldMk cId="0" sldId="265"/>
        </pc:sldMkLst>
      </pc:sldChg>
      <pc:sldChg chg="ord">
        <pc:chgData name="ΣΤΕΦΑΝΟΣ" userId="ff654708b521eddf" providerId="LiveId" clId="{8793E1E0-7D65-4B05-9B0C-E3CC0EA4A946}" dt="2021-04-01T06:43:18.088" v="115"/>
        <pc:sldMkLst>
          <pc:docMk/>
          <pc:sldMk cId="0" sldId="266"/>
        </pc:sldMkLst>
      </pc:sldChg>
      <pc:sldChg chg="ord">
        <pc:chgData name="ΣΤΕΦΑΝΟΣ" userId="ff654708b521eddf" providerId="LiveId" clId="{8793E1E0-7D65-4B05-9B0C-E3CC0EA4A946}" dt="2021-04-01T06:43:43.514" v="123"/>
        <pc:sldMkLst>
          <pc:docMk/>
          <pc:sldMk cId="0" sldId="269"/>
        </pc:sldMkLst>
      </pc:sldChg>
      <pc:sldChg chg="ord">
        <pc:chgData name="ΣΤΕΦΑΝΟΣ" userId="ff654708b521eddf" providerId="LiveId" clId="{8793E1E0-7D65-4B05-9B0C-E3CC0EA4A946}" dt="2021-03-31T14:19:56.907" v="113"/>
        <pc:sldMkLst>
          <pc:docMk/>
          <pc:sldMk cId="0" sldId="274"/>
        </pc:sldMkLst>
      </pc:sldChg>
      <pc:sldChg chg="ord">
        <pc:chgData name="ΣΤΕΦΑΝΟΣ" userId="ff654708b521eddf" providerId="LiveId" clId="{8793E1E0-7D65-4B05-9B0C-E3CC0EA4A946}" dt="2021-03-31T14:18:49.408" v="91"/>
        <pc:sldMkLst>
          <pc:docMk/>
          <pc:sldMk cId="0" sldId="288"/>
        </pc:sldMkLst>
      </pc:sldChg>
      <pc:sldChg chg="ord">
        <pc:chgData name="ΣΤΕΦΑΝΟΣ" userId="ff654708b521eddf" providerId="LiveId" clId="{8793E1E0-7D65-4B05-9B0C-E3CC0EA4A946}" dt="2021-03-31T14:19:39.283" v="111"/>
        <pc:sldMkLst>
          <pc:docMk/>
          <pc:sldMk cId="0" sldId="289"/>
        </pc:sldMkLst>
      </pc:sldChg>
      <pc:sldChg chg="ord">
        <pc:chgData name="ΣΤΕΦΑΝΟΣ" userId="ff654708b521eddf" providerId="LiveId" clId="{8793E1E0-7D65-4B05-9B0C-E3CC0EA4A946}" dt="2021-03-31T14:18:58.018" v="97"/>
        <pc:sldMkLst>
          <pc:docMk/>
          <pc:sldMk cId="0" sldId="295"/>
        </pc:sldMkLst>
      </pc:sldChg>
      <pc:sldChg chg="modSp mod">
        <pc:chgData name="ΣΤΕΦΑΝΟΣ" userId="ff654708b521eddf" providerId="LiveId" clId="{8793E1E0-7D65-4B05-9B0C-E3CC0EA4A946}" dt="2021-03-31T14:19:14.393" v="109" actId="20577"/>
        <pc:sldMkLst>
          <pc:docMk/>
          <pc:sldMk cId="0" sldId="301"/>
        </pc:sldMkLst>
        <pc:spChg chg="mod">
          <ac:chgData name="ΣΤΕΦΑΝΟΣ" userId="ff654708b521eddf" providerId="LiveId" clId="{8793E1E0-7D65-4B05-9B0C-E3CC0EA4A946}" dt="2021-03-31T14:19:14.393" v="109" actId="20577"/>
          <ac:spMkLst>
            <pc:docMk/>
            <pc:sldMk cId="0" sldId="301"/>
            <ac:spMk id="3" creationId="{00000000-0000-0000-0000-000000000000}"/>
          </ac:spMkLst>
        </pc:spChg>
      </pc:sldChg>
      <pc:sldChg chg="addSp delSp modSp new mod setBg">
        <pc:chgData name="ΣΤΕΦΑΝΟΣ" userId="ff654708b521eddf" providerId="LiveId" clId="{8793E1E0-7D65-4B05-9B0C-E3CC0EA4A946}" dt="2021-03-31T14:18:13.423" v="89"/>
        <pc:sldMkLst>
          <pc:docMk/>
          <pc:sldMk cId="3835482393" sldId="302"/>
        </pc:sldMkLst>
        <pc:spChg chg="mod">
          <ac:chgData name="ΣΤΕΦΑΝΟΣ" userId="ff654708b521eddf" providerId="LiveId" clId="{8793E1E0-7D65-4B05-9B0C-E3CC0EA4A946}" dt="2021-03-31T14:14:17.646" v="43" actId="20577"/>
          <ac:spMkLst>
            <pc:docMk/>
            <pc:sldMk cId="3835482393" sldId="302"/>
            <ac:spMk id="3" creationId="{772F49B8-4AA5-437B-A114-482A051E3C0C}"/>
          </ac:spMkLst>
        </pc:spChg>
        <pc:spChg chg="mod">
          <ac:chgData name="ΣΤΕΦΑΝΟΣ" userId="ff654708b521eddf" providerId="LiveId" clId="{8793E1E0-7D65-4B05-9B0C-E3CC0EA4A946}" dt="2021-03-31T14:18:13.423" v="89"/>
          <ac:spMkLst>
            <pc:docMk/>
            <pc:sldMk cId="3835482393" sldId="302"/>
            <ac:spMk id="4" creationId="{31EFEE78-630C-41F9-BD00-E3F3AEBC1F6E}"/>
          </ac:spMkLst>
        </pc:spChg>
        <pc:spChg chg="add del">
          <ac:chgData name="ΣΤΕΦΑΝΟΣ" userId="ff654708b521eddf" providerId="LiveId" clId="{8793E1E0-7D65-4B05-9B0C-E3CC0EA4A946}" dt="2021-03-31T14:10:28.181" v="3"/>
          <ac:spMkLst>
            <pc:docMk/>
            <pc:sldMk cId="3835482393" sldId="302"/>
            <ac:spMk id="5" creationId="{0263BF62-6190-4DFD-8F45-067EE9D1F7ED}"/>
          </ac:spMkLst>
        </pc:spChg>
        <pc:graphicFrameChg chg="add del mod">
          <ac:chgData name="ΣΤΕΦΑΝΟΣ" userId="ff654708b521eddf" providerId="LiveId" clId="{8793E1E0-7D65-4B05-9B0C-E3CC0EA4A946}" dt="2021-03-31T14:10:28.181" v="3"/>
          <ac:graphicFrameMkLst>
            <pc:docMk/>
            <pc:sldMk cId="3835482393" sldId="302"/>
            <ac:graphicFrameMk id="6" creationId="{B99538AF-D478-4583-BEEA-C27B6831B098}"/>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DA1EF0-F807-4275-8B2D-9A373C69406A}" type="datetimeFigureOut">
              <a:rPr lang="el-GR" smtClean="0"/>
              <a:pPr/>
              <a:t>13/4/2021</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BED5FF-0458-4AE4-9D72-AB3A2E71085D}" type="slidenum">
              <a:rPr lang="el-GR" smtClean="0"/>
              <a:pPr/>
              <a:t>‹#›</a:t>
            </a:fld>
            <a:endParaRPr lang="el-GR"/>
          </a:p>
        </p:txBody>
      </p:sp>
    </p:spTree>
    <p:extLst>
      <p:ext uri="{BB962C8B-B14F-4D97-AF65-F5344CB8AC3E}">
        <p14:creationId xmlns:p14="http://schemas.microsoft.com/office/powerpoint/2010/main" val="255125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41BED5FF-0458-4AE4-9D72-AB3A2E71085D}" type="slidenum">
              <a:rPr lang="el-GR" smtClean="0"/>
              <a:pPr/>
              <a:t>18</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41BED5FF-0458-4AE4-9D72-AB3A2E71085D}" type="slidenum">
              <a:rPr lang="el-GR" smtClean="0"/>
              <a:pPr/>
              <a:t>27</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7" name="6 - Ισοσκελές τρίγωνο"/>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Τίτλος"/>
          <p:cNvSpPr>
            <a:spLocks noGrp="1"/>
          </p:cNvSpPr>
          <p:nvPr>
            <p:ph type="ctrTitle"/>
          </p:nvPr>
        </p:nvSpPr>
        <p:spPr>
          <a:xfrm>
            <a:off x="540544" y="776288"/>
            <a:ext cx="8062912" cy="1470025"/>
          </a:xfrm>
        </p:spPr>
        <p:txBody>
          <a:bodyPr anchor="b">
            <a:normAutofit/>
          </a:bodyPr>
          <a:lstStyle>
            <a:lvl1pPr algn="r">
              <a:defRPr sz="4400"/>
            </a:lvl1pPr>
          </a:lstStyle>
          <a:p>
            <a:r>
              <a:rPr kumimoji="0" lang="el-GR"/>
              <a:t>Kλικ για επεξεργασία του τίτλου</a:t>
            </a:r>
            <a:endParaRPr kumimoji="0" lang="en-US"/>
          </a:p>
        </p:txBody>
      </p:sp>
      <p:sp>
        <p:nvSpPr>
          <p:cNvPr id="9" name="8 - Υπότιτλος"/>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a:xfrm>
            <a:off x="1371600" y="6012656"/>
            <a:ext cx="5791200" cy="365125"/>
          </a:xfrm>
        </p:spPr>
        <p:txBody>
          <a:bodyPr tIns="0" bIns="0" anchor="t"/>
          <a:lstStyle>
            <a:lvl1pPr algn="r">
              <a:defRPr sz="1000"/>
            </a:lvl1pPr>
          </a:lstStyle>
          <a:p>
            <a:fld id="{875CE2B0-D68C-45EC-85AF-650CDD3DE84B}" type="datetime1">
              <a:rPr lang="el-GR" smtClean="0"/>
              <a:pPr/>
              <a:t>13/4/2021</a:t>
            </a:fld>
            <a:endParaRPr lang="el-GR"/>
          </a:p>
        </p:txBody>
      </p:sp>
      <p:sp>
        <p:nvSpPr>
          <p:cNvPr id="17" name="16 - Θέση υποσέλιδου"/>
          <p:cNvSpPr>
            <a:spLocks noGrp="1"/>
          </p:cNvSpPr>
          <p:nvPr>
            <p:ph type="ftr" sz="quarter" idx="11"/>
          </p:nvPr>
        </p:nvSpPr>
        <p:spPr>
          <a:xfrm>
            <a:off x="1371600" y="5650704"/>
            <a:ext cx="5791200" cy="365125"/>
          </a:xfrm>
        </p:spPr>
        <p:txBody>
          <a:bodyPr tIns="0" bIns="0" anchor="b"/>
          <a:lstStyle>
            <a:lvl1pPr algn="r">
              <a:defRPr sz="1100"/>
            </a:lvl1pPr>
          </a:lstStyle>
          <a:p>
            <a:endParaRPr lang="el-GR"/>
          </a:p>
        </p:txBody>
      </p:sp>
      <p:sp>
        <p:nvSpPr>
          <p:cNvPr id="29" name="28 - Θέση αριθμού διαφάνειας"/>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077360F-5E75-4C55-8504-E550F52752CE}"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ημερομηνίας"/>
          <p:cNvSpPr>
            <a:spLocks noGrp="1"/>
          </p:cNvSpPr>
          <p:nvPr>
            <p:ph type="dt" sz="half" idx="10"/>
          </p:nvPr>
        </p:nvSpPr>
        <p:spPr/>
        <p:txBody>
          <a:bodyPr/>
          <a:lstStyle/>
          <a:p>
            <a:fld id="{8AF202ED-BD2A-4D28-8C1B-0B6864B0B3B3}" type="datetime1">
              <a:rPr lang="el-GR" smtClean="0"/>
              <a:pPr/>
              <a:t>13/4/2021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C077360F-5E75-4C55-8504-E550F52752CE}"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781800" y="381000"/>
            <a:ext cx="1905000" cy="5486400"/>
          </a:xfrm>
        </p:spPr>
        <p:txBody>
          <a:bodyPr vert="eaVert"/>
          <a:lstStyle/>
          <a:p>
            <a:r>
              <a:rPr kumimoji="0" lang="el-GR"/>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81000"/>
            <a:ext cx="6248400" cy="5486400"/>
          </a:xfrm>
        </p:spPr>
        <p:txBody>
          <a:bodyPr vert="eaVert"/>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ημερομηνίας"/>
          <p:cNvSpPr>
            <a:spLocks noGrp="1"/>
          </p:cNvSpPr>
          <p:nvPr>
            <p:ph type="dt" sz="half" idx="10"/>
          </p:nvPr>
        </p:nvSpPr>
        <p:spPr/>
        <p:txBody>
          <a:bodyPr/>
          <a:lstStyle/>
          <a:p>
            <a:fld id="{DEAF8AAE-1D96-40BB-B019-31BB19B4381A}" type="datetime1">
              <a:rPr lang="el-GR" smtClean="0"/>
              <a:pPr/>
              <a:t>13/4/2021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C077360F-5E75-4C55-8504-E550F52752CE}"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1399032"/>
          </a:xfrm>
        </p:spPr>
        <p:txBody>
          <a:bodyPr/>
          <a:lstStyle/>
          <a:p>
            <a:r>
              <a:rPr kumimoji="0" lang="el-GR"/>
              <a:t>Kλικ για επεξεργασία του τίτλου</a:t>
            </a:r>
            <a:endParaRPr kumimoji="0" lang="en-US"/>
          </a:p>
        </p:txBody>
      </p:sp>
      <p:sp>
        <p:nvSpPr>
          <p:cNvPr id="3" name="2 - Θέση περιεχομένου"/>
          <p:cNvSpPr>
            <a:spLocks noGrp="1"/>
          </p:cNvSpPr>
          <p:nvPr>
            <p:ph idx="1"/>
          </p:nvPr>
        </p:nvSpPr>
        <p:spPr>
          <a:xfrm>
            <a:off x="457200" y="1882808"/>
            <a:ext cx="8229600" cy="4572000"/>
          </a:xfrm>
        </p:spPr>
        <p:txBody>
          <a:body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ημερομηνίας"/>
          <p:cNvSpPr>
            <a:spLocks noGrp="1"/>
          </p:cNvSpPr>
          <p:nvPr>
            <p:ph type="dt" sz="half" idx="10"/>
          </p:nvPr>
        </p:nvSpPr>
        <p:spPr>
          <a:xfrm>
            <a:off x="4791456" y="6480048"/>
            <a:ext cx="2133600" cy="301752"/>
          </a:xfrm>
        </p:spPr>
        <p:txBody>
          <a:bodyPr/>
          <a:lstStyle/>
          <a:p>
            <a:fld id="{2CE3CE9D-C50C-4BE2-AF8E-61FF6DBEB47D}" type="datetime1">
              <a:rPr lang="el-GR" smtClean="0"/>
              <a:pPr/>
              <a:t>13/4/2021</a:t>
            </a:fld>
            <a:endParaRPr lang="el-GR"/>
          </a:p>
        </p:txBody>
      </p:sp>
      <p:sp>
        <p:nvSpPr>
          <p:cNvPr id="5" name="4 - Θέση υποσέλιδου"/>
          <p:cNvSpPr>
            <a:spLocks noGrp="1"/>
          </p:cNvSpPr>
          <p:nvPr>
            <p:ph type="ftr" sz="quarter" idx="11"/>
          </p:nvPr>
        </p:nvSpPr>
        <p:spPr>
          <a:xfrm>
            <a:off x="457200" y="6480969"/>
            <a:ext cx="4260056" cy="300831"/>
          </a:xfrm>
        </p:spPr>
        <p:txBody>
          <a:bodyPr/>
          <a:lstStyle/>
          <a:p>
            <a:endParaRPr lang="el-GR"/>
          </a:p>
        </p:txBody>
      </p:sp>
      <p:sp>
        <p:nvSpPr>
          <p:cNvPr id="6" name="5 - Θέση αριθμού διαφάνειας"/>
          <p:cNvSpPr>
            <a:spLocks noGrp="1"/>
          </p:cNvSpPr>
          <p:nvPr>
            <p:ph type="sldNum" sz="quarter" idx="12"/>
          </p:nvPr>
        </p:nvSpPr>
        <p:spPr/>
        <p:txBody>
          <a:bodyPr/>
          <a:lstStyle/>
          <a:p>
            <a:fld id="{C077360F-5E75-4C55-8504-E550F52752CE}"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1"/>
      </p:bgRef>
    </p:bg>
    <p:spTree>
      <p:nvGrpSpPr>
        <p:cNvPr id="1" name=""/>
        <p:cNvGrpSpPr/>
        <p:nvPr/>
      </p:nvGrpSpPr>
      <p:grpSpPr>
        <a:xfrm>
          <a:off x="0" y="0"/>
          <a:ext cx="0" cy="0"/>
          <a:chOff x="0" y="0"/>
          <a:chExt cx="0" cy="0"/>
        </a:xfrm>
      </p:grpSpPr>
      <p:sp>
        <p:nvSpPr>
          <p:cNvPr id="9" name="8 - Ορθογώνιο τρίγωνο"/>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 Ισοσκελές τρίγωνο"/>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 Θέση ημερομηνίας"/>
          <p:cNvSpPr>
            <a:spLocks noGrp="1"/>
          </p:cNvSpPr>
          <p:nvPr>
            <p:ph type="dt" sz="half" idx="10"/>
          </p:nvPr>
        </p:nvSpPr>
        <p:spPr>
          <a:xfrm>
            <a:off x="6955632" y="6477000"/>
            <a:ext cx="2133600" cy="304800"/>
          </a:xfrm>
        </p:spPr>
        <p:txBody>
          <a:bodyPr/>
          <a:lstStyle/>
          <a:p>
            <a:fld id="{AA548F8D-EF60-4570-8ABD-F0EC655FBAE1}" type="datetime1">
              <a:rPr lang="el-GR" smtClean="0"/>
              <a:pPr/>
              <a:t>13/4/2021</a:t>
            </a:fld>
            <a:endParaRPr lang="el-GR"/>
          </a:p>
        </p:txBody>
      </p:sp>
      <p:sp>
        <p:nvSpPr>
          <p:cNvPr id="5" name="4 - Θέση υποσέλιδου"/>
          <p:cNvSpPr>
            <a:spLocks noGrp="1"/>
          </p:cNvSpPr>
          <p:nvPr>
            <p:ph type="ftr" sz="quarter" idx="11"/>
          </p:nvPr>
        </p:nvSpPr>
        <p:spPr>
          <a:xfrm>
            <a:off x="2619376" y="6480969"/>
            <a:ext cx="4260056" cy="300831"/>
          </a:xfrm>
        </p:spPr>
        <p:txBody>
          <a:bodyPr/>
          <a:lstStyle/>
          <a:p>
            <a:endParaRPr lang="el-GR"/>
          </a:p>
        </p:txBody>
      </p:sp>
      <p:sp>
        <p:nvSpPr>
          <p:cNvPr id="6" name="5 - Θέση αριθμού διαφάνειας"/>
          <p:cNvSpPr>
            <a:spLocks noGrp="1"/>
          </p:cNvSpPr>
          <p:nvPr>
            <p:ph type="sldNum" sz="quarter" idx="12"/>
          </p:nvPr>
        </p:nvSpPr>
        <p:spPr>
          <a:xfrm>
            <a:off x="8451056" y="809624"/>
            <a:ext cx="502920" cy="300831"/>
          </a:xfrm>
        </p:spPr>
        <p:txBody>
          <a:bodyPr/>
          <a:lstStyle/>
          <a:p>
            <a:fld id="{C077360F-5E75-4C55-8504-E550F52752CE}" type="slidenum">
              <a:rPr lang="el-GR" smtClean="0"/>
              <a:pPr/>
              <a:t>‹#›</a:t>
            </a:fld>
            <a:endParaRPr lang="el-GR"/>
          </a:p>
        </p:txBody>
      </p:sp>
      <p:cxnSp>
        <p:nvCxnSpPr>
          <p:cNvPr id="11" name="10 - Ευθεία γραμμή σύνδεσης"/>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 Ευθεία γραμμή σύνδεσης"/>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 Τίτλος"/>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l-GR"/>
              <a:t>Kλικ για επεξεργασία του τίτλου</a:t>
            </a:r>
            <a:endParaRPr kumimoji="0" lang="en-US"/>
          </a:p>
        </p:txBody>
      </p:sp>
      <p:sp>
        <p:nvSpPr>
          <p:cNvPr id="3" name="2 - Θέση κειμένου"/>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a:t>Kλικ για επεξεργασία των στυλ του υποδείγματος</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marL="0" algn="l">
              <a:defRPr/>
            </a:lvl1pPr>
          </a:lstStyle>
          <a:p>
            <a:r>
              <a:rPr kumimoji="0" lang="el-GR"/>
              <a:t>Kλικ για επεξεργασία του τίτλου</a:t>
            </a:r>
            <a:endParaRPr kumimoji="0" lang="en-US"/>
          </a:p>
        </p:txBody>
      </p:sp>
      <p:sp>
        <p:nvSpPr>
          <p:cNvPr id="3" name="2 - Θέση περιεχομένου"/>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περιεχομένου"/>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5" name="4 - Θέση ημερομηνίας"/>
          <p:cNvSpPr>
            <a:spLocks noGrp="1"/>
          </p:cNvSpPr>
          <p:nvPr>
            <p:ph type="dt" sz="half" idx="10"/>
          </p:nvPr>
        </p:nvSpPr>
        <p:spPr>
          <a:xfrm>
            <a:off x="4791456" y="6480969"/>
            <a:ext cx="2133600" cy="301752"/>
          </a:xfrm>
        </p:spPr>
        <p:txBody>
          <a:bodyPr/>
          <a:lstStyle/>
          <a:p>
            <a:fld id="{F4E88818-1E3F-4F78-969F-63EA7D888B61}" type="datetime1">
              <a:rPr lang="el-GR" smtClean="0"/>
              <a:pPr/>
              <a:t>13/4/2021</a:t>
            </a:fld>
            <a:endParaRPr lang="el-GR"/>
          </a:p>
        </p:txBody>
      </p:sp>
      <p:sp>
        <p:nvSpPr>
          <p:cNvPr id="6" name="5 - Θέση υποσέλιδου"/>
          <p:cNvSpPr>
            <a:spLocks noGrp="1"/>
          </p:cNvSpPr>
          <p:nvPr>
            <p:ph type="ftr" sz="quarter" idx="11"/>
          </p:nvPr>
        </p:nvSpPr>
        <p:spPr>
          <a:xfrm>
            <a:off x="457200" y="6480969"/>
            <a:ext cx="4260056" cy="301752"/>
          </a:xfrm>
        </p:spPr>
        <p:txBody>
          <a:bodyPr/>
          <a:lstStyle/>
          <a:p>
            <a:endParaRPr lang="el-GR"/>
          </a:p>
        </p:txBody>
      </p:sp>
      <p:sp>
        <p:nvSpPr>
          <p:cNvPr id="7" name="6 - Θέση αριθμού διαφάνειας"/>
          <p:cNvSpPr>
            <a:spLocks noGrp="1"/>
          </p:cNvSpPr>
          <p:nvPr>
            <p:ph type="sldNum" sz="quarter" idx="12"/>
          </p:nvPr>
        </p:nvSpPr>
        <p:spPr>
          <a:xfrm>
            <a:off x="7589520" y="6480969"/>
            <a:ext cx="502920" cy="301752"/>
          </a:xfrm>
        </p:spPr>
        <p:txBody>
          <a:bodyPr/>
          <a:lstStyle/>
          <a:p>
            <a:fld id="{C077360F-5E75-4C55-8504-E550F52752CE}"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l-GR"/>
              <a:t>Kλικ για επεξεργασία του τίτλου</a:t>
            </a:r>
            <a:endParaRPr kumimoji="0" lang="en-US"/>
          </a:p>
        </p:txBody>
      </p:sp>
      <p:sp>
        <p:nvSpPr>
          <p:cNvPr id="3" name="2 - Θέση κειμένου"/>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a:t>Kλικ για επεξεργασία των στυλ του υποδείγματος</a:t>
            </a:r>
          </a:p>
        </p:txBody>
      </p:sp>
      <p:sp>
        <p:nvSpPr>
          <p:cNvPr id="4" name="3 - Θέση κειμένου"/>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a:t>Kλικ για επεξεργασία των στυλ του υποδείγματος</a:t>
            </a:r>
          </a:p>
        </p:txBody>
      </p:sp>
      <p:sp>
        <p:nvSpPr>
          <p:cNvPr id="5" name="4 - Θέση περιεχομένου"/>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6" name="5 - Θέση περιεχομένου"/>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7" name="6 - Θέση ημερομηνίας"/>
          <p:cNvSpPr>
            <a:spLocks noGrp="1"/>
          </p:cNvSpPr>
          <p:nvPr>
            <p:ph type="dt" sz="half" idx="10"/>
          </p:nvPr>
        </p:nvSpPr>
        <p:spPr>
          <a:xfrm>
            <a:off x="4791456" y="6480969"/>
            <a:ext cx="2130552" cy="301752"/>
          </a:xfrm>
        </p:spPr>
        <p:txBody>
          <a:bodyPr/>
          <a:lstStyle/>
          <a:p>
            <a:fld id="{91BA8A76-ED71-4A6B-B1DB-22E2E8377123}" type="datetime1">
              <a:rPr lang="el-GR" smtClean="0"/>
              <a:pPr/>
              <a:t>13/4/2021</a:t>
            </a:fld>
            <a:endParaRPr lang="el-GR"/>
          </a:p>
        </p:txBody>
      </p:sp>
      <p:sp>
        <p:nvSpPr>
          <p:cNvPr id="8" name="7 - Θέση υποσέλιδου"/>
          <p:cNvSpPr>
            <a:spLocks noGrp="1"/>
          </p:cNvSpPr>
          <p:nvPr>
            <p:ph type="ftr" sz="quarter" idx="11"/>
          </p:nvPr>
        </p:nvSpPr>
        <p:spPr>
          <a:xfrm>
            <a:off x="457200" y="6480969"/>
            <a:ext cx="4261104" cy="301752"/>
          </a:xfrm>
        </p:spPr>
        <p:txBody>
          <a:bodyPr/>
          <a:lstStyle/>
          <a:p>
            <a:endParaRPr lang="el-GR"/>
          </a:p>
        </p:txBody>
      </p:sp>
      <p:sp>
        <p:nvSpPr>
          <p:cNvPr id="9" name="8 - Θέση αριθμού διαφάνειας"/>
          <p:cNvSpPr>
            <a:spLocks noGrp="1"/>
          </p:cNvSpPr>
          <p:nvPr>
            <p:ph type="sldNum" sz="quarter" idx="12"/>
          </p:nvPr>
        </p:nvSpPr>
        <p:spPr>
          <a:xfrm>
            <a:off x="7589520" y="6483096"/>
            <a:ext cx="502920" cy="301752"/>
          </a:xfrm>
        </p:spPr>
        <p:txBody>
          <a:bodyPr/>
          <a:lstStyle>
            <a:lvl1pPr algn="ctr">
              <a:defRPr/>
            </a:lvl1pPr>
          </a:lstStyle>
          <a:p>
            <a:fld id="{C077360F-5E75-4C55-8504-E550F52752CE}"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b="0"/>
            </a:lvl1pPr>
          </a:lstStyle>
          <a:p>
            <a:r>
              <a:rPr kumimoji="0" lang="el-GR"/>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86DAC92B-CD07-4E5A-81D4-4089FA161926}" type="datetime1">
              <a:rPr lang="el-GR" smtClean="0"/>
              <a:pPr/>
              <a:t>13/4/2021</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C077360F-5E75-4C55-8504-E550F52752CE}"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a:xfrm>
            <a:off x="4791456" y="6480969"/>
            <a:ext cx="2133600" cy="301752"/>
          </a:xfrm>
        </p:spPr>
        <p:txBody>
          <a:bodyPr/>
          <a:lstStyle/>
          <a:p>
            <a:fld id="{EBF88754-3EEF-47CC-ABBF-CCC78337BE66}" type="datetime1">
              <a:rPr lang="el-GR" smtClean="0"/>
              <a:pPr/>
              <a:t>13/4/2021</a:t>
            </a:fld>
            <a:endParaRPr lang="el-GR"/>
          </a:p>
        </p:txBody>
      </p:sp>
      <p:sp>
        <p:nvSpPr>
          <p:cNvPr id="3" name="2 - Θέση υποσέλιδου"/>
          <p:cNvSpPr>
            <a:spLocks noGrp="1"/>
          </p:cNvSpPr>
          <p:nvPr>
            <p:ph type="ftr" sz="quarter" idx="11"/>
          </p:nvPr>
        </p:nvSpPr>
        <p:spPr>
          <a:xfrm>
            <a:off x="457200" y="6481890"/>
            <a:ext cx="4260056" cy="300831"/>
          </a:xfrm>
        </p:spPr>
        <p:txBody>
          <a:bodyPr/>
          <a:lstStyle/>
          <a:p>
            <a:endParaRPr lang="el-GR"/>
          </a:p>
        </p:txBody>
      </p:sp>
      <p:sp>
        <p:nvSpPr>
          <p:cNvPr id="4" name="3 - Θέση αριθμού διαφάνειας"/>
          <p:cNvSpPr>
            <a:spLocks noGrp="1"/>
          </p:cNvSpPr>
          <p:nvPr>
            <p:ph type="sldNum" sz="quarter" idx="12"/>
          </p:nvPr>
        </p:nvSpPr>
        <p:spPr>
          <a:xfrm>
            <a:off x="7589520" y="6480969"/>
            <a:ext cx="502920" cy="301752"/>
          </a:xfrm>
        </p:spPr>
        <p:txBody>
          <a:bodyPr/>
          <a:lstStyle/>
          <a:p>
            <a:fld id="{C077360F-5E75-4C55-8504-E550F52752CE}"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l-GR"/>
              <a:t>Kλικ για επεξεργασία του τίτλου</a:t>
            </a:r>
            <a:endParaRPr kumimoji="0" lang="en-US"/>
          </a:p>
        </p:txBody>
      </p:sp>
      <p:sp>
        <p:nvSpPr>
          <p:cNvPr id="3" name="2 - Θέση κειμένου"/>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a:t>Kλικ για επεξεργασία των στυλ του υποδείγματος</a:t>
            </a:r>
          </a:p>
        </p:txBody>
      </p:sp>
      <p:sp>
        <p:nvSpPr>
          <p:cNvPr id="4" name="3 - Θέση περιεχομένου"/>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5" name="4 - Θέση ημερομηνίας"/>
          <p:cNvSpPr>
            <a:spLocks noGrp="1"/>
          </p:cNvSpPr>
          <p:nvPr>
            <p:ph type="dt" sz="half" idx="10"/>
          </p:nvPr>
        </p:nvSpPr>
        <p:spPr>
          <a:xfrm>
            <a:off x="6278976" y="6556248"/>
            <a:ext cx="2133600" cy="301752"/>
          </a:xfrm>
        </p:spPr>
        <p:txBody>
          <a:bodyPr/>
          <a:lstStyle>
            <a:lvl1pPr>
              <a:defRPr sz="900"/>
            </a:lvl1pPr>
          </a:lstStyle>
          <a:p>
            <a:fld id="{DEBB16B2-E10A-4C89-BE9D-86068E77B1DB}" type="datetime1">
              <a:rPr lang="el-GR" smtClean="0"/>
              <a:pPr/>
              <a:t>13/4/2021</a:t>
            </a:fld>
            <a:endParaRPr lang="el-GR"/>
          </a:p>
        </p:txBody>
      </p:sp>
      <p:sp>
        <p:nvSpPr>
          <p:cNvPr id="6" name="5 - Θέση υποσέλιδου"/>
          <p:cNvSpPr>
            <a:spLocks noGrp="1"/>
          </p:cNvSpPr>
          <p:nvPr>
            <p:ph type="ftr" sz="quarter" idx="11"/>
          </p:nvPr>
        </p:nvSpPr>
        <p:spPr>
          <a:xfrm>
            <a:off x="1135856" y="6556248"/>
            <a:ext cx="5143120"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410576" y="6556248"/>
            <a:ext cx="502920" cy="301752"/>
          </a:xfrm>
        </p:spPr>
        <p:txBody>
          <a:bodyPr/>
          <a:lstStyle>
            <a:lvl1pPr>
              <a:defRPr sz="900"/>
            </a:lvl1pPr>
          </a:lstStyle>
          <a:p>
            <a:fld id="{C077360F-5E75-4C55-8504-E550F52752CE}"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2">
        <a:schemeClr val="bg1"/>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l-GR"/>
              <a:t>Kλικ για επεξεργασία του τίτλου</a:t>
            </a:r>
            <a:endParaRPr kumimoji="0" lang="en-US"/>
          </a:p>
        </p:txBody>
      </p:sp>
      <p:sp>
        <p:nvSpPr>
          <p:cNvPr id="3" name="2 - Θέση εικόνας"/>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l-GR"/>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l-GR"/>
              <a:t>Kλικ για επεξεργασία των στυλ του υποδείγματος</a:t>
            </a:r>
          </a:p>
        </p:txBody>
      </p:sp>
      <p:sp>
        <p:nvSpPr>
          <p:cNvPr id="5" name="4 - Θέση ημερομηνίας"/>
          <p:cNvSpPr>
            <a:spLocks noGrp="1"/>
          </p:cNvSpPr>
          <p:nvPr>
            <p:ph type="dt" sz="half" idx="10"/>
          </p:nvPr>
        </p:nvSpPr>
        <p:spPr>
          <a:xfrm>
            <a:off x="6108192" y="6556248"/>
            <a:ext cx="2103120" cy="301752"/>
          </a:xfrm>
        </p:spPr>
        <p:txBody>
          <a:bodyPr/>
          <a:lstStyle>
            <a:lvl1pPr>
              <a:defRPr sz="900"/>
            </a:lvl1pPr>
          </a:lstStyle>
          <a:p>
            <a:fld id="{B4CCCD96-BBAB-4891-91CA-7CC1BF7639B1}" type="datetime1">
              <a:rPr lang="el-GR" smtClean="0"/>
              <a:pPr/>
              <a:t>13/4/2021</a:t>
            </a:fld>
            <a:endParaRPr lang="el-GR"/>
          </a:p>
        </p:txBody>
      </p:sp>
      <p:sp>
        <p:nvSpPr>
          <p:cNvPr id="6" name="5 - Θέση υποσέλιδου"/>
          <p:cNvSpPr>
            <a:spLocks noGrp="1"/>
          </p:cNvSpPr>
          <p:nvPr>
            <p:ph type="ftr" sz="quarter" idx="11"/>
          </p:nvPr>
        </p:nvSpPr>
        <p:spPr>
          <a:xfrm>
            <a:off x="1170432" y="6557169"/>
            <a:ext cx="4948072"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217192" y="6556248"/>
            <a:ext cx="365760" cy="301752"/>
          </a:xfrm>
        </p:spPr>
        <p:txBody>
          <a:bodyPr/>
          <a:lstStyle>
            <a:lvl1pPr algn="ctr">
              <a:defRPr sz="900"/>
            </a:lvl1pPr>
          </a:lstStyle>
          <a:p>
            <a:fld id="{C077360F-5E75-4C55-8504-E550F52752CE}"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 Ορθογώνιο τρίγωνο"/>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 Ευθεία γραμμή σύνδεσης"/>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 Ευθεία γραμμή σύνδεσης"/>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 Θέση τίτλου"/>
          <p:cNvSpPr>
            <a:spLocks noGrp="1"/>
          </p:cNvSpPr>
          <p:nvPr>
            <p:ph type="title"/>
          </p:nvPr>
        </p:nvSpPr>
        <p:spPr>
          <a:xfrm>
            <a:off x="457200" y="267494"/>
            <a:ext cx="8229600" cy="1399032"/>
          </a:xfrm>
          <a:prstGeom prst="rect">
            <a:avLst/>
          </a:prstGeom>
        </p:spPr>
        <p:txBody>
          <a:bodyPr vert="horz" anchor="ctr">
            <a:normAutofit/>
          </a:bodyPr>
          <a:lstStyle/>
          <a:p>
            <a:r>
              <a:rPr kumimoji="0" lang="el-GR"/>
              <a:t>Kλικ για επεξεργασία του τίτλου</a:t>
            </a:r>
            <a:endParaRPr kumimoji="0" lang="en-US"/>
          </a:p>
        </p:txBody>
      </p:sp>
      <p:sp>
        <p:nvSpPr>
          <p:cNvPr id="13" name="12 - Θέση κειμένου"/>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l-GR"/>
              <a:t>Kλικ για επεξεργασία των στυλ του υποδείγματος</a:t>
            </a:r>
          </a:p>
          <a:p>
            <a:pPr lvl="1" eaLnBrk="1" latinLnBrk="0" hangingPunct="1"/>
            <a:r>
              <a:rPr kumimoji="0" lang="el-GR"/>
              <a:t>Δεύτερου επιπέδου</a:t>
            </a:r>
          </a:p>
          <a:p>
            <a:pPr lvl="2" eaLnBrk="1" latinLnBrk="0" hangingPunct="1"/>
            <a:r>
              <a:rPr kumimoji="0" lang="el-GR"/>
              <a:t>Τρίτου επιπέδου</a:t>
            </a:r>
          </a:p>
          <a:p>
            <a:pPr lvl="3" eaLnBrk="1" latinLnBrk="0" hangingPunct="1"/>
            <a:r>
              <a:rPr kumimoji="0" lang="el-GR"/>
              <a:t>Τέταρτου επιπέδου</a:t>
            </a:r>
          </a:p>
          <a:p>
            <a:pPr lvl="4" eaLnBrk="1" latinLnBrk="0" hangingPunct="1"/>
            <a:r>
              <a:rPr kumimoji="0" lang="el-GR"/>
              <a:t>Πέμπτου επιπέδου</a:t>
            </a:r>
            <a:endParaRPr kumimoji="0" lang="en-US"/>
          </a:p>
        </p:txBody>
      </p:sp>
      <p:sp>
        <p:nvSpPr>
          <p:cNvPr id="14" name="13 - Θέση ημερομηνίας"/>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52FC5CC-5788-498C-946F-854BE4987D69}" type="datetime1">
              <a:rPr lang="el-GR" smtClean="0"/>
              <a:pPr/>
              <a:t>13/4/2021</a:t>
            </a:fld>
            <a:endParaRPr lang="el-GR"/>
          </a:p>
        </p:txBody>
      </p:sp>
      <p:sp>
        <p:nvSpPr>
          <p:cNvPr id="3" name="2 - Θέση υποσέλιδου"/>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l-GR"/>
          </a:p>
        </p:txBody>
      </p:sp>
      <p:sp>
        <p:nvSpPr>
          <p:cNvPr id="23" name="22 - Θέση αριθμού διαφάνειας"/>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077360F-5E75-4C55-8504-E550F52752CE}"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1142985"/>
            <a:ext cx="7772400" cy="1285883"/>
          </a:xfrm>
        </p:spPr>
        <p:txBody>
          <a:bodyPr>
            <a:normAutofit fontScale="90000"/>
          </a:bodyPr>
          <a:lstStyle/>
          <a:p>
            <a:pPr algn="l"/>
            <a:r>
              <a:rPr lang="el-GR" sz="2700" dirty="0">
                <a:solidFill>
                  <a:schemeClr val="accent4">
                    <a:lumMod val="20000"/>
                    <a:lumOff val="80000"/>
                  </a:schemeClr>
                </a:solidFill>
              </a:rPr>
              <a:t>1</a:t>
            </a:r>
            <a:r>
              <a:rPr lang="el-GR" sz="2700" baseline="30000" dirty="0">
                <a:solidFill>
                  <a:schemeClr val="accent4">
                    <a:lumMod val="20000"/>
                    <a:lumOff val="80000"/>
                  </a:schemeClr>
                </a:solidFill>
              </a:rPr>
              <a:t>ο</a:t>
            </a:r>
            <a:r>
              <a:rPr lang="el-GR" sz="2700" dirty="0">
                <a:solidFill>
                  <a:schemeClr val="accent4">
                    <a:lumMod val="20000"/>
                    <a:lumOff val="80000"/>
                  </a:schemeClr>
                </a:solidFill>
              </a:rPr>
              <a:t>  ΜΑΘΗΜΑ</a:t>
            </a:r>
            <a:br>
              <a:rPr lang="el-GR" sz="2700" dirty="0">
                <a:solidFill>
                  <a:schemeClr val="accent4">
                    <a:lumMod val="20000"/>
                    <a:lumOff val="80000"/>
                  </a:schemeClr>
                </a:solidFill>
              </a:rPr>
            </a:br>
            <a:r>
              <a:rPr lang="el-GR" sz="2700" dirty="0">
                <a:solidFill>
                  <a:schemeClr val="accent4">
                    <a:lumMod val="20000"/>
                    <a:lumOff val="80000"/>
                  </a:schemeClr>
                </a:solidFill>
              </a:rPr>
              <a:t>ΜΟΥΣΕΙΑ ΩΣ ΦΟΡΕΙΣ ΠΟΛΙΤΙΣΤΙΚΗΣ ΔΙΑΧΕΙΡΙΣΗΣ</a:t>
            </a:r>
            <a:r>
              <a:rPr lang="en-US" sz="2700" dirty="0">
                <a:solidFill>
                  <a:schemeClr val="accent4">
                    <a:lumMod val="20000"/>
                    <a:lumOff val="80000"/>
                  </a:schemeClr>
                </a:solidFill>
              </a:rPr>
              <a:t/>
            </a:r>
            <a:br>
              <a:rPr lang="en-US" sz="2700" dirty="0">
                <a:solidFill>
                  <a:schemeClr val="accent4">
                    <a:lumMod val="20000"/>
                    <a:lumOff val="80000"/>
                  </a:schemeClr>
                </a:solidFill>
              </a:rPr>
            </a:br>
            <a:r>
              <a:rPr lang="el-GR" sz="2400" dirty="0"/>
              <a:t/>
            </a:r>
            <a:br>
              <a:rPr lang="el-GR" sz="2400" dirty="0"/>
            </a:br>
            <a:r>
              <a:rPr lang="el-GR" sz="2400" dirty="0"/>
              <a:t/>
            </a:r>
            <a:br>
              <a:rPr lang="el-GR" sz="2400" dirty="0"/>
            </a:br>
            <a:r>
              <a:rPr lang="el-GR" sz="2000" dirty="0"/>
              <a:t>ΕΘΝΙΚΗ ΣΧΟΛΗ ΔΗΜΟΣΙΑΣ ΔΙΟΙΚΗΣΗΣ ΚΑΙ ΑΥΤΟΔΙΟΙΚΗΣΗΣ</a:t>
            </a:r>
          </a:p>
        </p:txBody>
      </p:sp>
      <p:sp>
        <p:nvSpPr>
          <p:cNvPr id="3" name="2 - Υπότιτλος"/>
          <p:cNvSpPr>
            <a:spLocks noGrp="1"/>
          </p:cNvSpPr>
          <p:nvPr>
            <p:ph type="subTitle" idx="1"/>
          </p:nvPr>
        </p:nvSpPr>
        <p:spPr>
          <a:xfrm>
            <a:off x="381000" y="2928934"/>
            <a:ext cx="8458200" cy="1857388"/>
          </a:xfrm>
          <a:solidFill>
            <a:schemeClr val="bg1"/>
          </a:solidFill>
        </p:spPr>
        <p:txBody>
          <a:bodyPr/>
          <a:lstStyle/>
          <a:p>
            <a:pPr algn="ctr"/>
            <a:r>
              <a:rPr lang="el-GR" b="1" dirty="0"/>
              <a:t>ΜΟΥΣΕΙΑ ΧΘΕΣ ΚΑΙ ΣΗΜΕΡΑ</a:t>
            </a:r>
          </a:p>
        </p:txBody>
      </p:sp>
      <p:sp>
        <p:nvSpPr>
          <p:cNvPr id="4" name="3 - Θέση αριθμού διαφάνειας"/>
          <p:cNvSpPr>
            <a:spLocks noGrp="1"/>
          </p:cNvSpPr>
          <p:nvPr>
            <p:ph type="sldNum" sz="quarter" idx="12"/>
          </p:nvPr>
        </p:nvSpPr>
        <p:spPr/>
        <p:txBody>
          <a:bodyPr/>
          <a:lstStyle/>
          <a:p>
            <a:fld id="{C077360F-5E75-4C55-8504-E550F52752CE}" type="slidenum">
              <a:rPr lang="el-GR" smtClean="0"/>
              <a:pPr/>
              <a:t>1</a:t>
            </a:fld>
            <a:endParaRPr lang="el-G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αριθμού διαφάνειας 1">
            <a:extLst>
              <a:ext uri="{FF2B5EF4-FFF2-40B4-BE49-F238E27FC236}">
                <a16:creationId xmlns:a16="http://schemas.microsoft.com/office/drawing/2014/main" xmlns="" id="{C7D7E362-1222-467A-8548-8DA013BA368F}"/>
              </a:ext>
            </a:extLst>
          </p:cNvPr>
          <p:cNvSpPr>
            <a:spLocks noGrp="1"/>
          </p:cNvSpPr>
          <p:nvPr>
            <p:ph type="sldNum" sz="quarter" idx="12"/>
          </p:nvPr>
        </p:nvSpPr>
        <p:spPr/>
        <p:txBody>
          <a:bodyPr/>
          <a:lstStyle/>
          <a:p>
            <a:fld id="{C077360F-5E75-4C55-8504-E550F52752CE}" type="slidenum">
              <a:rPr lang="el-GR" smtClean="0"/>
              <a:pPr/>
              <a:t>10</a:t>
            </a:fld>
            <a:endParaRPr lang="el-GR"/>
          </a:p>
        </p:txBody>
      </p:sp>
      <p:sp>
        <p:nvSpPr>
          <p:cNvPr id="3" name="Τίτλος 2">
            <a:extLst>
              <a:ext uri="{FF2B5EF4-FFF2-40B4-BE49-F238E27FC236}">
                <a16:creationId xmlns:a16="http://schemas.microsoft.com/office/drawing/2014/main" xmlns="" id="{772F49B8-4AA5-437B-A114-482A051E3C0C}"/>
              </a:ext>
            </a:extLst>
          </p:cNvPr>
          <p:cNvSpPr>
            <a:spLocks noGrp="1"/>
          </p:cNvSpPr>
          <p:nvPr>
            <p:ph type="title"/>
          </p:nvPr>
        </p:nvSpPr>
        <p:spPr/>
        <p:txBody>
          <a:bodyPr>
            <a:normAutofit/>
          </a:bodyPr>
          <a:lstStyle/>
          <a:p>
            <a:r>
              <a:rPr lang="el-GR" sz="2800" b="0" dirty="0">
                <a:effectLst/>
                <a:latin typeface="Arial" panose="020B0604020202020204" pitchFamily="34" charset="0"/>
                <a:cs typeface="Arial" panose="020B0604020202020204" pitchFamily="34" charset="0"/>
              </a:rPr>
              <a:t>Το </a:t>
            </a:r>
            <a:r>
              <a:rPr lang="el-GR" sz="2800" dirty="0">
                <a:effectLst/>
                <a:latin typeface="Arial" panose="020B0604020202020204" pitchFamily="34" charset="0"/>
                <a:cs typeface="Arial" panose="020B0604020202020204" pitchFamily="34" charset="0"/>
              </a:rPr>
              <a:t>Αρχαιολογικό Μουσείο Αίγινας</a:t>
            </a:r>
            <a:r>
              <a:rPr lang="el-GR" sz="2800" b="0" dirty="0">
                <a:effectLst/>
                <a:latin typeface="Arial" panose="020B0604020202020204" pitchFamily="34" charset="0"/>
                <a:cs typeface="Arial" panose="020B0604020202020204" pitchFamily="34" charset="0"/>
              </a:rPr>
              <a:t> </a:t>
            </a:r>
            <a:endParaRPr lang="el-GR" sz="2800" dirty="0">
              <a:latin typeface="Arial" panose="020B0604020202020204" pitchFamily="34" charset="0"/>
              <a:cs typeface="Arial" panose="020B0604020202020204" pitchFamily="34" charset="0"/>
            </a:endParaRPr>
          </a:p>
        </p:txBody>
      </p:sp>
      <p:sp>
        <p:nvSpPr>
          <p:cNvPr id="4" name="Θέση κειμένου 3">
            <a:extLst>
              <a:ext uri="{FF2B5EF4-FFF2-40B4-BE49-F238E27FC236}">
                <a16:creationId xmlns:a16="http://schemas.microsoft.com/office/drawing/2014/main" xmlns="" id="{31EFEE78-630C-41F9-BD00-E3F3AEBC1F6E}"/>
              </a:ext>
            </a:extLst>
          </p:cNvPr>
          <p:cNvSpPr>
            <a:spLocks noGrp="1"/>
          </p:cNvSpPr>
          <p:nvPr>
            <p:ph type="body" idx="1"/>
          </p:nvPr>
        </p:nvSpPr>
        <p:spPr>
          <a:xfrm>
            <a:off x="731664" y="1691795"/>
            <a:ext cx="7719392" cy="4459760"/>
          </a:xfrm>
        </p:spPr>
        <p:txBody>
          <a:bodyPr>
            <a:normAutofit fontScale="92500" lnSpcReduction="10000"/>
          </a:bodyPr>
          <a:lstStyle/>
          <a:p>
            <a:r>
              <a:rPr lang="el-GR" dirty="0">
                <a:solidFill>
                  <a:schemeClr val="tx1"/>
                </a:solidFill>
                <a:highlight>
                  <a:srgbClr val="000000"/>
                </a:highlight>
              </a:rPr>
              <a:t>Είναι το πρώτο μουσείο που δημιουργήθηκε στην </a:t>
            </a:r>
            <a:r>
              <a:rPr lang="el-GR" dirty="0" err="1">
                <a:solidFill>
                  <a:schemeClr val="tx1"/>
                </a:solidFill>
                <a:highlight>
                  <a:srgbClr val="000000"/>
                </a:highlight>
              </a:rPr>
              <a:t>μετεπαναστατική</a:t>
            </a:r>
            <a:r>
              <a:rPr lang="el-GR" dirty="0">
                <a:solidFill>
                  <a:schemeClr val="tx1"/>
                </a:solidFill>
                <a:highlight>
                  <a:srgbClr val="000000"/>
                </a:highlight>
              </a:rPr>
              <a:t> Ελλάδα και αρχικά λειτούργησε ως Κεντρικό Μουσείο. Ιδρύθηκε το 1828 από τον κυβερνήτη Ιωάννη Καποδίστρια στην τότε πρωτεύουσα του ελληνικού κράτους Αίγινα και αρχικά στεγάστηκε στο </a:t>
            </a:r>
            <a:r>
              <a:rPr lang="el-GR" dirty="0" err="1">
                <a:solidFill>
                  <a:schemeClr val="tx1"/>
                </a:solidFill>
                <a:highlight>
                  <a:srgbClr val="000000"/>
                </a:highlight>
              </a:rPr>
              <a:t>Εϋνάρδειο</a:t>
            </a:r>
            <a:r>
              <a:rPr lang="el-GR" dirty="0">
                <a:solidFill>
                  <a:schemeClr val="tx1"/>
                </a:solidFill>
                <a:highlight>
                  <a:srgbClr val="000000"/>
                </a:highlight>
              </a:rPr>
              <a:t> Διδασκαλείο .Τα εγκαίνιά του έγιναν τον Μάρτιο του 1829, ενώ κατ' άλλες πηγές, η ίδρυση του Μουσείου τοποθετείται στις 21 Οκτωβρίου 1829 και η στέγασή του έγινε αρχικά στο Κυβερνείο, αργότερα στο λεγόμενο "Ορφανοτροφείο", το πρώτο δημόσιο κτίσμα που κατασκευάστηκε στην Αίγινα μετά την άφιξη του Καποδίστρια, μέχρι που, το 1929 ως το 1980 στεγάστηκε στο </a:t>
            </a:r>
            <a:r>
              <a:rPr lang="el-GR" dirty="0" err="1">
                <a:solidFill>
                  <a:schemeClr val="tx1"/>
                </a:solidFill>
                <a:highlight>
                  <a:srgbClr val="000000"/>
                </a:highlight>
              </a:rPr>
              <a:t>Εϋνάρδειο</a:t>
            </a:r>
            <a:r>
              <a:rPr lang="el-GR" dirty="0">
                <a:solidFill>
                  <a:schemeClr val="tx1"/>
                </a:solidFill>
                <a:highlight>
                  <a:srgbClr val="000000"/>
                </a:highlight>
              </a:rPr>
              <a:t>, πλάι στη Μητρόπολη της πόλης της Αίγινας. Πρώτος διευθυντής του διετέλεσε ο Ανδρέας Μουστοξύδης, ενώ τη </a:t>
            </a:r>
            <a:r>
              <a:rPr lang="el-GR" dirty="0" err="1">
                <a:solidFill>
                  <a:schemeClr val="tx1"/>
                </a:solidFill>
                <a:highlight>
                  <a:srgbClr val="000000"/>
                </a:highlight>
              </a:rPr>
              <a:t>καταλογοποίηση</a:t>
            </a:r>
            <a:r>
              <a:rPr lang="el-GR" dirty="0">
                <a:solidFill>
                  <a:schemeClr val="tx1"/>
                </a:solidFill>
                <a:highlight>
                  <a:srgbClr val="000000"/>
                </a:highlight>
              </a:rPr>
              <a:t> των αρχαιολογικών ευρημάτων ανέλαβε ο Αρχιμανδρίτης Λεόντιος </a:t>
            </a:r>
            <a:r>
              <a:rPr lang="el-GR" dirty="0" err="1">
                <a:solidFill>
                  <a:schemeClr val="tx1"/>
                </a:solidFill>
                <a:highlight>
                  <a:srgbClr val="000000"/>
                </a:highlight>
              </a:rPr>
              <a:t>Καμπάνης</a:t>
            </a:r>
            <a:r>
              <a:rPr lang="el-GR" dirty="0">
                <a:solidFill>
                  <a:schemeClr val="tx1"/>
                </a:solidFill>
                <a:highlight>
                  <a:srgbClr val="000000"/>
                </a:highlight>
              </a:rPr>
              <a:t> υπό την επίβλεψη του Μουστοξύδη.</a:t>
            </a:r>
          </a:p>
        </p:txBody>
      </p:sp>
    </p:spTree>
    <p:extLst>
      <p:ext uri="{BB962C8B-B14F-4D97-AF65-F5344CB8AC3E}">
        <p14:creationId xmlns:p14="http://schemas.microsoft.com/office/powerpoint/2010/main" val="3835482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αριθμού διαφάνειας"/>
          <p:cNvSpPr>
            <a:spLocks noGrp="1"/>
          </p:cNvSpPr>
          <p:nvPr>
            <p:ph type="sldNum" sz="quarter" idx="12"/>
          </p:nvPr>
        </p:nvSpPr>
        <p:spPr/>
        <p:txBody>
          <a:bodyPr/>
          <a:lstStyle/>
          <a:p>
            <a:fld id="{C077360F-5E75-4C55-8504-E550F52752CE}" type="slidenum">
              <a:rPr lang="el-GR" smtClean="0"/>
              <a:pPr/>
              <a:t>11</a:t>
            </a:fld>
            <a:endParaRPr lang="el-GR"/>
          </a:p>
        </p:txBody>
      </p:sp>
      <p:sp>
        <p:nvSpPr>
          <p:cNvPr id="2" name="1 - Τίτλος"/>
          <p:cNvSpPr>
            <a:spLocks noGrp="1"/>
          </p:cNvSpPr>
          <p:nvPr>
            <p:ph type="title"/>
          </p:nvPr>
        </p:nvSpPr>
        <p:spPr/>
        <p:txBody>
          <a:bodyPr/>
          <a:lstStyle/>
          <a:p>
            <a:r>
              <a:rPr lang="el-GR" dirty="0"/>
              <a:t>Ορισμός: Μουσείο</a:t>
            </a:r>
          </a:p>
        </p:txBody>
      </p:sp>
      <p:sp>
        <p:nvSpPr>
          <p:cNvPr id="3" name="2 - Θέση περιεχομένου"/>
          <p:cNvSpPr>
            <a:spLocks noGrp="1"/>
          </p:cNvSpPr>
          <p:nvPr>
            <p:ph type="body" idx="1"/>
          </p:nvPr>
        </p:nvSpPr>
        <p:spPr>
          <a:xfrm>
            <a:off x="381000" y="1633536"/>
            <a:ext cx="5976950" cy="3795728"/>
          </a:xfrm>
        </p:spPr>
        <p:txBody>
          <a:bodyPr/>
          <a:lstStyle/>
          <a:p>
            <a:pPr>
              <a:lnSpc>
                <a:spcPct val="200000"/>
              </a:lnSpc>
            </a:pPr>
            <a:r>
              <a:rPr lang="el-GR" dirty="0"/>
              <a:t>Μη κερδοσκοπικοί οργανισμοί που βρίσκονται στη διάθεση της κοινωνίας και έχουν ως σκοπό την ανάπτυξη και εξέλιξη της.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12</a:t>
            </a:fld>
            <a:endParaRPr lang="el-GR"/>
          </a:p>
        </p:txBody>
      </p:sp>
      <p:sp>
        <p:nvSpPr>
          <p:cNvPr id="3" name="2 - Τίτλος"/>
          <p:cNvSpPr>
            <a:spLocks noGrp="1"/>
          </p:cNvSpPr>
          <p:nvPr>
            <p:ph type="title"/>
          </p:nvPr>
        </p:nvSpPr>
        <p:spPr/>
        <p:txBody>
          <a:bodyPr/>
          <a:lstStyle/>
          <a:p>
            <a:r>
              <a:rPr lang="el-GR" dirty="0"/>
              <a:t>ΜΟΥΣΕΙΟ</a:t>
            </a:r>
          </a:p>
        </p:txBody>
      </p:sp>
      <p:sp>
        <p:nvSpPr>
          <p:cNvPr id="4" name="3 - Θέση κειμένου"/>
          <p:cNvSpPr>
            <a:spLocks noGrp="1"/>
          </p:cNvSpPr>
          <p:nvPr>
            <p:ph type="body" idx="1"/>
          </p:nvPr>
        </p:nvSpPr>
        <p:spPr>
          <a:xfrm>
            <a:off x="381000" y="1633536"/>
            <a:ext cx="6477016" cy="4081480"/>
          </a:xfrm>
        </p:spPr>
        <p:txBody>
          <a:bodyPr>
            <a:normAutofit/>
          </a:bodyPr>
          <a:lstStyle/>
          <a:p>
            <a:pPr>
              <a:lnSpc>
                <a:spcPct val="150000"/>
              </a:lnSpc>
            </a:pPr>
            <a:r>
              <a:rPr lang="el-GR" dirty="0"/>
              <a:t>Σύμφωνα με το </a:t>
            </a:r>
            <a:r>
              <a:rPr lang="en-US" dirty="0"/>
              <a:t>ICOM </a:t>
            </a:r>
            <a:r>
              <a:rPr lang="el-GR" dirty="0"/>
              <a:t>είναι ένα μόνιμο ίδρυμα στην υπηρεσία της κοινωνίας και της ανάπτυξής της, ανοιχτό στο κοινό, που ερευνά τα υλικά αντικείμενα των ανθρώπων και του περιβάλλοντός τους, αποκτά αυτά τα αντικείμενα, τα διατηρεί, τα ερμηνεύει και πρωτίστως τα εκθέτει προς όφελος του κοινού, κυρίως μέσα από διαδικασίες μελέτης, εκπαίδευσης και ψυχαγωγίας</a:t>
            </a:r>
          </a:p>
          <a:p>
            <a:endParaRPr lang="el-G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13</a:t>
            </a:fld>
            <a:endParaRPr lang="el-GR"/>
          </a:p>
        </p:txBody>
      </p:sp>
      <p:sp>
        <p:nvSpPr>
          <p:cNvPr id="3" name="2 - Τίτλος"/>
          <p:cNvSpPr>
            <a:spLocks noGrp="1"/>
          </p:cNvSpPr>
          <p:nvPr>
            <p:ph type="title"/>
          </p:nvPr>
        </p:nvSpPr>
        <p:spPr/>
        <p:txBody>
          <a:bodyPr/>
          <a:lstStyle/>
          <a:p>
            <a:r>
              <a:rPr lang="el-GR" dirty="0"/>
              <a:t>ΜΟΥΣΕΙΟ</a:t>
            </a:r>
          </a:p>
        </p:txBody>
      </p:sp>
      <p:sp>
        <p:nvSpPr>
          <p:cNvPr id="4" name="3 - Θέση κειμένου"/>
          <p:cNvSpPr>
            <a:spLocks noGrp="1"/>
          </p:cNvSpPr>
          <p:nvPr>
            <p:ph type="body" idx="1"/>
          </p:nvPr>
        </p:nvSpPr>
        <p:spPr>
          <a:xfrm>
            <a:off x="381000" y="1633536"/>
            <a:ext cx="7262834" cy="4295794"/>
          </a:xfrm>
        </p:spPr>
        <p:txBody>
          <a:bodyPr>
            <a:normAutofit/>
          </a:bodyPr>
          <a:lstStyle/>
          <a:p>
            <a:r>
              <a:rPr lang="el-GR" b="1" dirty="0"/>
              <a:t>Μουσείο  </a:t>
            </a:r>
            <a:r>
              <a:rPr lang="el-GR" dirty="0"/>
              <a:t>ονομάζουμε τους χώρους όπου βρίσκονται συγκεντρωμένα τεκμήρια του ανθρώπινου πολιτισμού, υλικά κατάλοιπα, μάρτυρες της ιστορίας του ανθρώπου αλλά και του φυσικού κόσμου. Υπάρχουν πολλά διαφορετικά είδη μουσείων και χαρακτηρίζονται, τις περισσότερες φορές, ανάλογα με το είδος των αντικειμένων που συλλέγουν και εκθέτουν. Έτσι, έχουμε στην Ελλάδα μουσεία αρχαιολογικά, λαογραφικά, ιστορικά, τεχνολογίας, τέχνης κλπ. Κάθε μουσείο έχει διάφορες εργασίες που πρέπει να πραγματοποιήσει πριν από την τελική έκθεση των αντικειμένων, που είναι και η πιο άμεση επικοινωνία του με το κοινό.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14</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8048652" cy="4652984"/>
          </a:xfrm>
        </p:spPr>
        <p:txBody>
          <a:bodyPr>
            <a:normAutofit/>
          </a:bodyPr>
          <a:lstStyle/>
          <a:p>
            <a:r>
              <a:rPr lang="el-GR" dirty="0"/>
              <a:t>Σύμφωνα με έναν άλλο ορισμό, αυτόν που δίνει η Ένωση Μουσείων του Ηνωμένου Βασιλείου το μουσείο είναι το ίδρυμα το οποίο «συλλέγει, τεκμηριώνει, συντηρεί, εκθέτει και ερμηνεύει υλικά τεκμήρια και σχετικές πληροφορίες για το κοινό όφελος» (</a:t>
            </a:r>
            <a:r>
              <a:rPr lang="el-GR" dirty="0" err="1"/>
              <a:t>Pears</a:t>
            </a:r>
            <a:r>
              <a:rPr lang="el-GR" dirty="0"/>
              <a:t>, 2002). Θεμελιώδη ρόλο για την λειτουργία του μουσείου διαδραματίζουν οι </a:t>
            </a:r>
            <a:r>
              <a:rPr lang="el-GR" b="1" dirty="0"/>
              <a:t>συλλογέ</a:t>
            </a:r>
            <a:r>
              <a:rPr lang="el-GR" dirty="0"/>
              <a:t>ς που φιλοξενεί.</a:t>
            </a:r>
          </a:p>
          <a:p>
            <a:r>
              <a:rPr lang="el-GR" dirty="0"/>
              <a:t>Αυτές διαφοροποιούν τα μουσεία μεταξύ τους και προσδίδουν στο καθένα ξεχωριστό χαρακτήρα με αποτέλεσμα κανένα μουσείο να μην διαθέτει την ίδια συλλογή, το ίδιο δηλαδή περιεχόμενο, με κάποιο άλλο. Με άλλα λόγια, κάθε μουσείο είναι μια μοναδική οντότητα και κανένα μουσείο δεν είναι ίδιο με κάποιο άλλο (</a:t>
            </a:r>
            <a:r>
              <a:rPr lang="el-GR" dirty="0" err="1"/>
              <a:t>McLean</a:t>
            </a:r>
            <a:r>
              <a:rPr lang="el-GR" dirty="0"/>
              <a:t>, 1997).</a:t>
            </a:r>
          </a:p>
          <a:p>
            <a:endParaRPr lang="el-G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15</a:t>
            </a:fld>
            <a:endParaRPr lang="el-GR"/>
          </a:p>
        </p:txBody>
      </p:sp>
      <p:sp>
        <p:nvSpPr>
          <p:cNvPr id="3" name="2 - Τίτλος"/>
          <p:cNvSpPr>
            <a:spLocks noGrp="1"/>
          </p:cNvSpPr>
          <p:nvPr>
            <p:ph type="title"/>
          </p:nvPr>
        </p:nvSpPr>
        <p:spPr/>
        <p:txBody>
          <a:bodyPr/>
          <a:lstStyle/>
          <a:p>
            <a:r>
              <a:rPr lang="el-GR" dirty="0"/>
              <a:t>Εναλλακτικός ορισμός</a:t>
            </a:r>
          </a:p>
        </p:txBody>
      </p:sp>
      <p:sp>
        <p:nvSpPr>
          <p:cNvPr id="4" name="3 - Θέση κειμένου"/>
          <p:cNvSpPr>
            <a:spLocks noGrp="1"/>
          </p:cNvSpPr>
          <p:nvPr>
            <p:ph type="body" idx="1"/>
          </p:nvPr>
        </p:nvSpPr>
        <p:spPr>
          <a:xfrm>
            <a:off x="381000" y="1633536"/>
            <a:ext cx="7119958" cy="4224356"/>
          </a:xfrm>
        </p:spPr>
        <p:txBody>
          <a:bodyPr>
            <a:normAutofit/>
          </a:bodyPr>
          <a:lstStyle/>
          <a:p>
            <a:r>
              <a:rPr lang="el-GR" dirty="0"/>
              <a:t>Σύμφωνα με τους </a:t>
            </a:r>
            <a:r>
              <a:rPr lang="el-GR" dirty="0" err="1"/>
              <a:t>Bonniface</a:t>
            </a:r>
            <a:r>
              <a:rPr lang="el-GR" dirty="0"/>
              <a:t> </a:t>
            </a:r>
            <a:r>
              <a:rPr lang="el-GR" dirty="0" err="1"/>
              <a:t>and</a:t>
            </a:r>
            <a:r>
              <a:rPr lang="el-GR" dirty="0"/>
              <a:t> </a:t>
            </a:r>
            <a:r>
              <a:rPr lang="el-GR" dirty="0" err="1"/>
              <a:t>Fowler</a:t>
            </a:r>
            <a:r>
              <a:rPr lang="el-GR" dirty="0"/>
              <a:t> (1993) «τα μουσεία είναι υπέροχα, απογοητευτικά, τονωτικά, αποτρόπαια πράγματα, υποκριτικά, συγκυριακά και μονότονα αλλά ταυτόχρονα κατά έναν περίεργο τρόπο συναρπαστικά και πιθανώς με όραμα. Η πραγματική μαγεία είναι ότι όλα αυτά μπορούν να συνυπάρξουν</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αριθμού διαφάνειας"/>
          <p:cNvSpPr>
            <a:spLocks noGrp="1"/>
          </p:cNvSpPr>
          <p:nvPr>
            <p:ph type="sldNum" sz="quarter" idx="12"/>
          </p:nvPr>
        </p:nvSpPr>
        <p:spPr/>
        <p:txBody>
          <a:bodyPr/>
          <a:lstStyle/>
          <a:p>
            <a:fld id="{C077360F-5E75-4C55-8504-E550F52752CE}" type="slidenum">
              <a:rPr lang="el-GR" smtClean="0"/>
              <a:pPr/>
              <a:t>16</a:t>
            </a:fld>
            <a:endParaRPr lang="el-GR"/>
          </a:p>
        </p:txBody>
      </p:sp>
      <p:sp>
        <p:nvSpPr>
          <p:cNvPr id="4" name="3 - Τίτλος"/>
          <p:cNvSpPr>
            <a:spLocks noGrp="1"/>
          </p:cNvSpPr>
          <p:nvPr>
            <p:ph type="title"/>
          </p:nvPr>
        </p:nvSpPr>
        <p:spPr/>
        <p:txBody>
          <a:bodyPr/>
          <a:lstStyle/>
          <a:p>
            <a:pPr algn="ctr"/>
            <a:r>
              <a:rPr lang="el-GR" dirty="0"/>
              <a:t>ΜΟΥΣΕΙΟ</a:t>
            </a:r>
          </a:p>
        </p:txBody>
      </p:sp>
      <p:sp>
        <p:nvSpPr>
          <p:cNvPr id="5" name="4 - Θέση κειμένου"/>
          <p:cNvSpPr>
            <a:spLocks noGrp="1"/>
          </p:cNvSpPr>
          <p:nvPr>
            <p:ph type="body" idx="1"/>
          </p:nvPr>
        </p:nvSpPr>
        <p:spPr>
          <a:xfrm>
            <a:off x="381000" y="1633536"/>
            <a:ext cx="5834074" cy="4010042"/>
          </a:xfrm>
        </p:spPr>
        <p:txBody>
          <a:bodyPr>
            <a:normAutofit/>
          </a:bodyPr>
          <a:lstStyle/>
          <a:p>
            <a:pPr algn="just">
              <a:lnSpc>
                <a:spcPct val="150000"/>
              </a:lnSpc>
            </a:pPr>
            <a:r>
              <a:rPr lang="el-GR" dirty="0"/>
              <a:t>Τα μουσεία έχουν πολυδιάστατη δυναμική καθώς, ταυτόχρονα, είναι εκπαιδευτικά κέντρα που αφηγούνται ιστορίες για όλη την ανθρωπότητα μέσα από συλλογές τοπικού, εθνικού και διεθνούς χαρακτήρα που συμβάλλουν στην ενίσχυση της συλλογικής μνήμης και στην ανάδειξη της πολιτιστικής ταυτότητας</a:t>
            </a:r>
          </a:p>
          <a:p>
            <a:endParaRPr lang="el-G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17</a:t>
            </a:fld>
            <a:endParaRPr lang="el-GR"/>
          </a:p>
        </p:txBody>
      </p:sp>
      <p:sp>
        <p:nvSpPr>
          <p:cNvPr id="4" name="3 - Τίτλος"/>
          <p:cNvSpPr>
            <a:spLocks noGrp="1"/>
          </p:cNvSpPr>
          <p:nvPr>
            <p:ph type="title"/>
          </p:nvPr>
        </p:nvSpPr>
        <p:spPr/>
        <p:txBody>
          <a:bodyPr/>
          <a:lstStyle/>
          <a:p>
            <a:pPr algn="ctr"/>
            <a:r>
              <a:rPr lang="el-GR" dirty="0"/>
              <a:t>ΜΟΥΣΕΙΟ</a:t>
            </a:r>
          </a:p>
        </p:txBody>
      </p:sp>
      <p:sp>
        <p:nvSpPr>
          <p:cNvPr id="5" name="4 - Θέση κειμένου"/>
          <p:cNvSpPr>
            <a:spLocks noGrp="1"/>
          </p:cNvSpPr>
          <p:nvPr>
            <p:ph type="body" idx="1"/>
          </p:nvPr>
        </p:nvSpPr>
        <p:spPr>
          <a:xfrm>
            <a:off x="381000" y="1633536"/>
            <a:ext cx="6762768" cy="4081480"/>
          </a:xfrm>
        </p:spPr>
        <p:txBody>
          <a:bodyPr/>
          <a:lstStyle/>
          <a:p>
            <a:pPr>
              <a:lnSpc>
                <a:spcPct val="200000"/>
              </a:lnSpc>
            </a:pPr>
            <a:r>
              <a:rPr lang="el-GR" dirty="0"/>
              <a:t>Παράλληλα, τα μουσεία αποτελούν ένα διαδεδομένο πολιτιστικό πόλο έλξης που συνεισφέρει παράλληλα στην οικονομική και πολιτιστική ανάπτυξη ενός τόπου </a:t>
            </a:r>
          </a:p>
          <a:p>
            <a:pPr>
              <a:lnSpc>
                <a:spcPct val="200000"/>
              </a:lnSpc>
            </a:pPr>
            <a:endParaRPr lang="el-G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642910" y="1285860"/>
            <a:ext cx="5643586" cy="2585323"/>
          </a:xfrm>
          <a:prstGeom prst="rect">
            <a:avLst/>
          </a:prstGeom>
        </p:spPr>
        <p:txBody>
          <a:bodyPr wrap="square">
            <a:spAutoFit/>
          </a:bodyPr>
          <a:lstStyle/>
          <a:p>
            <a:r>
              <a:rPr lang="el-GR" dirty="0"/>
              <a:t>Το Μουσείο μετατρέπεται σ ένα σύνθετο πολυχώρο που καλείται να αφηγηθεί, να παρέμβει, να καταγράψει. Καλείται να αφηγηθεί επιλεγμένες  ιστορίες, να είναι σε επαφή και διάδραση μέσα στο ανθρώπινο και δομημένο περιβάλλον μέσα στο οποίο δρα και υπάρχει, να συναλλάσσεται με την κοινότητα από την οποία πηγάζει αλλά να αφουγκράζεται και τα σύγχρονα ρεύματα κινητικότητας. </a:t>
            </a:r>
          </a:p>
        </p:txBody>
      </p:sp>
      <p:sp>
        <p:nvSpPr>
          <p:cNvPr id="3" name="2 - Θέση αριθμού διαφάνειας"/>
          <p:cNvSpPr>
            <a:spLocks noGrp="1"/>
          </p:cNvSpPr>
          <p:nvPr>
            <p:ph type="sldNum" sz="quarter" idx="12"/>
          </p:nvPr>
        </p:nvSpPr>
        <p:spPr/>
        <p:txBody>
          <a:bodyPr/>
          <a:lstStyle/>
          <a:p>
            <a:fld id="{C077360F-5E75-4C55-8504-E550F52752CE}" type="slidenum">
              <a:rPr lang="el-GR" smtClean="0"/>
              <a:pPr/>
              <a:t>18</a:t>
            </a:fld>
            <a:endParaRPr lang="el-GR"/>
          </a:p>
        </p:txBody>
      </p:sp>
      <p:sp>
        <p:nvSpPr>
          <p:cNvPr id="4" name="3 - Τίτλος"/>
          <p:cNvSpPr>
            <a:spLocks noGrp="1"/>
          </p:cNvSpPr>
          <p:nvPr>
            <p:ph type="title"/>
          </p:nvPr>
        </p:nvSpPr>
        <p:spPr>
          <a:xfrm>
            <a:off x="428596" y="0"/>
            <a:ext cx="7239000" cy="1362075"/>
          </a:xfrm>
        </p:spPr>
        <p:txBody>
          <a:bodyPr/>
          <a:lstStyle/>
          <a:p>
            <a:r>
              <a:rPr lang="el-GR" dirty="0"/>
              <a:t>Το Μουσείο σήμερα</a:t>
            </a:r>
          </a:p>
        </p:txBody>
      </p:sp>
      <p:sp>
        <p:nvSpPr>
          <p:cNvPr id="5" name="4 - Θέση κειμένου"/>
          <p:cNvSpPr>
            <a:spLocks noGrp="1"/>
          </p:cNvSpPr>
          <p:nvPr>
            <p:ph type="body" idx="1"/>
          </p:nvPr>
        </p:nvSpPr>
        <p:spPr>
          <a:xfrm>
            <a:off x="381000" y="1633536"/>
            <a:ext cx="6977082" cy="3867166"/>
          </a:xfrm>
        </p:spPr>
        <p:txBody>
          <a:bodyPr/>
          <a:lstStyle/>
          <a:p>
            <a:endParaRPr lang="el-GR" dirty="0"/>
          </a:p>
          <a:p>
            <a:endParaRPr lang="el-GR" dirty="0"/>
          </a:p>
          <a:p>
            <a:endParaRPr lang="el-GR" dirty="0"/>
          </a:p>
          <a:p>
            <a:endParaRPr lang="el-G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αριθμού διαφάνειας"/>
          <p:cNvSpPr>
            <a:spLocks noGrp="1"/>
          </p:cNvSpPr>
          <p:nvPr>
            <p:ph type="sldNum" sz="quarter" idx="12"/>
          </p:nvPr>
        </p:nvSpPr>
        <p:spPr/>
        <p:txBody>
          <a:bodyPr/>
          <a:lstStyle/>
          <a:p>
            <a:fld id="{C077360F-5E75-4C55-8504-E550F52752CE}" type="slidenum">
              <a:rPr lang="el-GR" smtClean="0"/>
              <a:pPr/>
              <a:t>19</a:t>
            </a:fld>
            <a:endParaRPr lang="el-GR"/>
          </a:p>
        </p:txBody>
      </p:sp>
      <p:sp>
        <p:nvSpPr>
          <p:cNvPr id="2" name="1 - Τίτλος"/>
          <p:cNvSpPr>
            <a:spLocks noGrp="1"/>
          </p:cNvSpPr>
          <p:nvPr>
            <p:ph type="title"/>
          </p:nvPr>
        </p:nvSpPr>
        <p:spPr/>
        <p:txBody>
          <a:bodyPr/>
          <a:lstStyle/>
          <a:p>
            <a:r>
              <a:rPr lang="el-GR" dirty="0"/>
              <a:t>ΟΡΙΟΘΕΤΗΣΗ ΜΟΥΣΕΙΟΥ</a:t>
            </a:r>
          </a:p>
        </p:txBody>
      </p:sp>
      <p:sp>
        <p:nvSpPr>
          <p:cNvPr id="3" name="2 - Θέση περιεχομένου"/>
          <p:cNvSpPr>
            <a:spLocks noGrp="1"/>
          </p:cNvSpPr>
          <p:nvPr>
            <p:ph type="body" idx="1"/>
          </p:nvPr>
        </p:nvSpPr>
        <p:spPr>
          <a:xfrm>
            <a:off x="381000" y="1633536"/>
            <a:ext cx="6405578" cy="3938604"/>
          </a:xfrm>
        </p:spPr>
        <p:txBody>
          <a:bodyPr>
            <a:normAutofit/>
          </a:bodyPr>
          <a:lstStyle/>
          <a:p>
            <a:pPr>
              <a:lnSpc>
                <a:spcPct val="150000"/>
              </a:lnSpc>
            </a:pPr>
            <a:r>
              <a:rPr lang="el-GR" sz="2400" dirty="0"/>
              <a:t>το μουσείο οργανικά ενταγμένο μέσα στην κοινωνία </a:t>
            </a:r>
            <a:r>
              <a:rPr lang="el-GR" sz="2400" dirty="0" err="1"/>
              <a:t>συνδημιουργεί</a:t>
            </a:r>
            <a:r>
              <a:rPr lang="el-GR" sz="2400" dirty="0"/>
              <a:t> πολιτισμικό κεφάλαιο, για τη βελτίωση της ποιότητας ζωής τόσο για το σύνολο των μελών της όσο και των μελλοντικών γενεών</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αριθμού διαφάνειας"/>
          <p:cNvSpPr>
            <a:spLocks noGrp="1"/>
          </p:cNvSpPr>
          <p:nvPr>
            <p:ph type="sldNum" sz="quarter" idx="12"/>
          </p:nvPr>
        </p:nvSpPr>
        <p:spPr/>
        <p:txBody>
          <a:bodyPr/>
          <a:lstStyle/>
          <a:p>
            <a:fld id="{C077360F-5E75-4C55-8504-E550F52752CE}" type="slidenum">
              <a:rPr lang="el-GR" smtClean="0"/>
              <a:pPr/>
              <a:t>2</a:t>
            </a:fld>
            <a:endParaRPr lang="el-GR"/>
          </a:p>
        </p:txBody>
      </p:sp>
      <p:sp>
        <p:nvSpPr>
          <p:cNvPr id="5" name="4 - Τίτλος"/>
          <p:cNvSpPr>
            <a:spLocks noGrp="1"/>
          </p:cNvSpPr>
          <p:nvPr>
            <p:ph type="title"/>
          </p:nvPr>
        </p:nvSpPr>
        <p:spPr/>
        <p:txBody>
          <a:bodyPr/>
          <a:lstStyle/>
          <a:p>
            <a:r>
              <a:rPr lang="el-GR" dirty="0"/>
              <a:t>ΜΟΥΣΕΙΟ-ΟΡΙΣΜΟΣ</a:t>
            </a:r>
          </a:p>
        </p:txBody>
      </p:sp>
      <p:sp>
        <p:nvSpPr>
          <p:cNvPr id="6" name="5 - Θέση κειμένου"/>
          <p:cNvSpPr>
            <a:spLocks noGrp="1"/>
          </p:cNvSpPr>
          <p:nvPr>
            <p:ph type="body" idx="1"/>
          </p:nvPr>
        </p:nvSpPr>
        <p:spPr>
          <a:xfrm>
            <a:off x="381000" y="1633536"/>
            <a:ext cx="7405710" cy="4295794"/>
          </a:xfrm>
        </p:spPr>
        <p:txBody>
          <a:bodyPr>
            <a:normAutofit/>
          </a:bodyPr>
          <a:lstStyle/>
          <a:p>
            <a:r>
              <a:rPr lang="el-GR" dirty="0"/>
              <a:t>Η λέξη </a:t>
            </a:r>
            <a:r>
              <a:rPr lang="el-GR" b="1" dirty="0"/>
              <a:t>μουσείο </a:t>
            </a:r>
            <a:r>
              <a:rPr lang="el-GR" dirty="0"/>
              <a:t>προέρχεται ετυμολογικά από τις μούσες καθώς στην αρχαιότητα το </a:t>
            </a:r>
            <a:r>
              <a:rPr lang="el-GR" dirty="0" err="1"/>
              <a:t>μουσείον</a:t>
            </a:r>
            <a:r>
              <a:rPr lang="el-GR" dirty="0"/>
              <a:t> ήταν το τέμενος των Μουσών. Η χρήση του όρου με τη σημερινή του έννοια καθιερώνεται κατά τον 19ο αιώνα όπου το μουσείο αρχίζει να θεωρείται ο κατεξοχήν κατάλληλος </a:t>
            </a:r>
            <a:r>
              <a:rPr lang="el-GR" b="1" dirty="0"/>
              <a:t>χώρος</a:t>
            </a:r>
            <a:r>
              <a:rPr lang="el-GR" dirty="0"/>
              <a:t> για τη φύλαξη τοπικών αρχαιοτήτων και άλλων αντικειμένων με ενδιαφέρον, ο απώτερος σκοπός του οποίου είναι η διδαχή και η αναψυχή του κοινού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Ορθογώνιο"/>
          <p:cNvSpPr/>
          <p:nvPr/>
        </p:nvSpPr>
        <p:spPr>
          <a:xfrm>
            <a:off x="642910" y="1063616"/>
            <a:ext cx="7143800" cy="818301"/>
          </a:xfrm>
          <a:prstGeom prst="rect">
            <a:avLst/>
          </a:prstGeom>
        </p:spPr>
        <p:txBody>
          <a:bodyPr wrap="square">
            <a:spAutoFit/>
          </a:bodyPr>
          <a:lstStyle/>
          <a:p>
            <a:pPr lvl="0">
              <a:lnSpc>
                <a:spcPct val="200000"/>
              </a:lnSpc>
            </a:pPr>
            <a:r>
              <a:rPr lang="el-GR" sz="2800" dirty="0">
                <a:solidFill>
                  <a:prstClr val="white"/>
                </a:solidFill>
              </a:rPr>
              <a:t>)</a:t>
            </a:r>
          </a:p>
        </p:txBody>
      </p:sp>
      <p:sp>
        <p:nvSpPr>
          <p:cNvPr id="4" name="3 - Θέση αριθμού διαφάνειας"/>
          <p:cNvSpPr>
            <a:spLocks noGrp="1"/>
          </p:cNvSpPr>
          <p:nvPr>
            <p:ph type="sldNum" sz="quarter" idx="12"/>
          </p:nvPr>
        </p:nvSpPr>
        <p:spPr/>
        <p:txBody>
          <a:bodyPr/>
          <a:lstStyle/>
          <a:p>
            <a:fld id="{C077360F-5E75-4C55-8504-E550F52752CE}" type="slidenum">
              <a:rPr lang="el-GR" smtClean="0"/>
              <a:pPr/>
              <a:t>20</a:t>
            </a:fld>
            <a:endParaRPr lang="el-GR"/>
          </a:p>
        </p:txBody>
      </p:sp>
      <p:sp>
        <p:nvSpPr>
          <p:cNvPr id="5" name="4 - Τίτλος"/>
          <p:cNvSpPr>
            <a:spLocks noGrp="1"/>
          </p:cNvSpPr>
          <p:nvPr>
            <p:ph type="title"/>
          </p:nvPr>
        </p:nvSpPr>
        <p:spPr>
          <a:xfrm>
            <a:off x="381000" y="271464"/>
            <a:ext cx="7239000" cy="2085966"/>
          </a:xfrm>
        </p:spPr>
        <p:txBody>
          <a:bodyPr/>
          <a:lstStyle/>
          <a:p>
            <a:r>
              <a:rPr lang="el-GR" dirty="0"/>
              <a:t>ΟΡΙΟΘΕΤΗΣΗ ΜΟΥΣΕΙΟΥ</a:t>
            </a:r>
          </a:p>
        </p:txBody>
      </p:sp>
      <p:sp>
        <p:nvSpPr>
          <p:cNvPr id="6" name="5 - Θέση κειμένου"/>
          <p:cNvSpPr>
            <a:spLocks noGrp="1"/>
          </p:cNvSpPr>
          <p:nvPr>
            <p:ph type="body" idx="1"/>
          </p:nvPr>
        </p:nvSpPr>
        <p:spPr>
          <a:xfrm>
            <a:off x="1071538" y="2500306"/>
            <a:ext cx="6143668" cy="2500330"/>
          </a:xfrm>
        </p:spPr>
        <p:txBody>
          <a:bodyPr>
            <a:noAutofit/>
          </a:bodyPr>
          <a:lstStyle/>
          <a:p>
            <a:pPr lvl="0">
              <a:lnSpc>
                <a:spcPct val="200000"/>
              </a:lnSpc>
            </a:pPr>
            <a:r>
              <a:rPr lang="el-GR" sz="2400" dirty="0">
                <a:solidFill>
                  <a:prstClr val="white"/>
                </a:solidFill>
              </a:rPr>
              <a:t>Χώρος (για την εγκατάσταση). </a:t>
            </a:r>
          </a:p>
          <a:p>
            <a:pPr lvl="0">
              <a:lnSpc>
                <a:spcPct val="200000"/>
              </a:lnSpc>
            </a:pPr>
            <a:r>
              <a:rPr lang="el-GR" sz="2400" dirty="0">
                <a:solidFill>
                  <a:prstClr val="white"/>
                </a:solidFill>
              </a:rPr>
              <a:t>Όραμα (για την δημιουργία).</a:t>
            </a:r>
          </a:p>
          <a:p>
            <a:pPr lvl="0">
              <a:lnSpc>
                <a:spcPct val="200000"/>
              </a:lnSpc>
            </a:pPr>
            <a:r>
              <a:rPr lang="el-GR" sz="2400" dirty="0">
                <a:solidFill>
                  <a:prstClr val="white"/>
                </a:solidFill>
              </a:rPr>
              <a:t> Βιωσιμότητα (για τη λειτουργία</a:t>
            </a:r>
            <a:endParaRPr lang="el-GR"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21</a:t>
            </a:fld>
            <a:endParaRPr lang="el-GR"/>
          </a:p>
        </p:txBody>
      </p:sp>
      <p:sp>
        <p:nvSpPr>
          <p:cNvPr id="6" name="5 - Τίτλος"/>
          <p:cNvSpPr>
            <a:spLocks noGrp="1"/>
          </p:cNvSpPr>
          <p:nvPr>
            <p:ph type="title"/>
          </p:nvPr>
        </p:nvSpPr>
        <p:spPr/>
        <p:txBody>
          <a:bodyPr/>
          <a:lstStyle/>
          <a:p>
            <a:r>
              <a:rPr lang="el-GR" dirty="0"/>
              <a:t>ΟΡΙΟΘΕΤΗΣΗ ΜΟΥΣΕΙΟΥ</a:t>
            </a:r>
          </a:p>
        </p:txBody>
      </p:sp>
      <p:sp>
        <p:nvSpPr>
          <p:cNvPr id="7" name="6 - Θέση κειμένου"/>
          <p:cNvSpPr>
            <a:spLocks noGrp="1"/>
          </p:cNvSpPr>
          <p:nvPr>
            <p:ph type="body" idx="1"/>
          </p:nvPr>
        </p:nvSpPr>
        <p:spPr>
          <a:xfrm>
            <a:off x="381000" y="1633536"/>
            <a:ext cx="7191396" cy="3938604"/>
          </a:xfrm>
        </p:spPr>
        <p:txBody>
          <a:bodyPr>
            <a:normAutofit/>
          </a:bodyPr>
          <a:lstStyle/>
          <a:p>
            <a:r>
              <a:rPr lang="el-GR" dirty="0"/>
              <a:t>Οι ταχύτατες αλλαγές στο επίπεδο της κοινωνίας, της οικονομίας, της τεχνολογίας επηρεάζουν ολοένα και περισσότερο και το φυσικό περιβάλλον.  Μέσα σε αυτό το πλαίσιο, το σύγχρονο μουσείο πρέπει να γίνει περισσότερο ενεργό και δραστήριο. Από την άλλη πλευρά, αποτελεί μια υπενθύμιση της υποχρέωσης των μουσείων μέσα σε ένα ασταθές και ρευστό φυσικό και κοινωνικό περιβάλλον να δράσουν, έτσι ώστε να ακουστεί η φωνή τους, αλλά και να φανεί η πολυδιάστατη συμβολή τους στην κοινωνία, την οικονομία, τον πολιτισμό</a:t>
            </a:r>
          </a:p>
          <a:p>
            <a:endParaRPr lang="el-G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αριθμού διαφάνειας"/>
          <p:cNvSpPr>
            <a:spLocks noGrp="1"/>
          </p:cNvSpPr>
          <p:nvPr>
            <p:ph type="sldNum" sz="quarter" idx="12"/>
          </p:nvPr>
        </p:nvSpPr>
        <p:spPr/>
        <p:txBody>
          <a:bodyPr/>
          <a:lstStyle/>
          <a:p>
            <a:fld id="{C077360F-5E75-4C55-8504-E550F52752CE}" type="slidenum">
              <a:rPr lang="el-GR" smtClean="0"/>
              <a:pPr/>
              <a:t>22</a:t>
            </a:fld>
            <a:endParaRPr lang="el-GR"/>
          </a:p>
        </p:txBody>
      </p:sp>
      <p:sp>
        <p:nvSpPr>
          <p:cNvPr id="2" name="1 - Τίτλος"/>
          <p:cNvSpPr>
            <a:spLocks noGrp="1"/>
          </p:cNvSpPr>
          <p:nvPr>
            <p:ph type="title"/>
          </p:nvPr>
        </p:nvSpPr>
        <p:spPr/>
        <p:txBody>
          <a:bodyPr/>
          <a:lstStyle/>
          <a:p>
            <a:r>
              <a:rPr lang="el-GR" dirty="0"/>
              <a:t>Η σύγχρονη πρόκληση</a:t>
            </a:r>
          </a:p>
        </p:txBody>
      </p:sp>
      <p:sp>
        <p:nvSpPr>
          <p:cNvPr id="3" name="2 - Θέση περιεχομένου"/>
          <p:cNvSpPr>
            <a:spLocks noGrp="1"/>
          </p:cNvSpPr>
          <p:nvPr>
            <p:ph type="body" idx="1"/>
          </p:nvPr>
        </p:nvSpPr>
        <p:spPr>
          <a:xfrm>
            <a:off x="381000" y="1633536"/>
            <a:ext cx="7762900" cy="5224464"/>
          </a:xfrm>
        </p:spPr>
        <p:txBody>
          <a:bodyPr>
            <a:normAutofit/>
          </a:bodyPr>
          <a:lstStyle/>
          <a:p>
            <a:r>
              <a:rPr lang="el-GR" dirty="0"/>
              <a:t>Τα τελευταία χρόνια η διάδραση των Μουσείων με τη Δημόσια σφαίρα έχει αλλάξει ραγδαία. Τα Μουσεία δεν αποτελούν πλέον απλά χώρους εκθεμάτων και εξιστόρησης κάποιων ιστοριών του παρελθόντος αλλά αποτελούν τόπους μνήμης, </a:t>
            </a:r>
            <a:r>
              <a:rPr lang="el-GR" dirty="0" err="1"/>
              <a:t>διαδρασης</a:t>
            </a:r>
            <a:r>
              <a:rPr lang="el-GR" dirty="0"/>
              <a:t> με το κοινό,  παρέμβασης στο παρελθόν , ματιάς στο χθες, φιλοσοφικής και ιδεολογικής προσέγγισης. Δεν θα ήταν υπερβολή ότι πλέον οι μουσειακές πολιτικές ενσωματώνονται στην εθνική στρατηγική κάθε κράτους. Επιπλέον αφού ενταχτούν στην στρατηγική κάθε κράτους, τα Μουσεία δημόσια και ιδιωτικά καλούντα να προσαρμοστούν στις νέες συνθήκες που απαιτούν νέες ολιστικές προσεγγίσεις  που έχουν να κάνουν με τον ψηφιακό μετασχηματισμό , με την « ενσώματη» εμπειρία, με την εικονική αναπαράσταση , με το νέο τρόπο έκθεσης και απεικόνισης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23</a:t>
            </a:fld>
            <a:endParaRPr lang="el-GR"/>
          </a:p>
        </p:txBody>
      </p:sp>
      <p:sp>
        <p:nvSpPr>
          <p:cNvPr id="3" name="2 - Τίτλος"/>
          <p:cNvSpPr>
            <a:spLocks noGrp="1"/>
          </p:cNvSpPr>
          <p:nvPr>
            <p:ph type="title"/>
          </p:nvPr>
        </p:nvSpPr>
        <p:spPr/>
        <p:txBody>
          <a:bodyPr/>
          <a:lstStyle/>
          <a:p>
            <a:r>
              <a:rPr lang="el-GR" dirty="0"/>
              <a:t>Η σύγχρονη πρόκληση</a:t>
            </a:r>
          </a:p>
        </p:txBody>
      </p:sp>
      <p:sp>
        <p:nvSpPr>
          <p:cNvPr id="4" name="3 - Θέση κειμένου"/>
          <p:cNvSpPr>
            <a:spLocks noGrp="1"/>
          </p:cNvSpPr>
          <p:nvPr>
            <p:ph type="body" idx="1"/>
          </p:nvPr>
        </p:nvSpPr>
        <p:spPr>
          <a:xfrm>
            <a:off x="381000" y="1633536"/>
            <a:ext cx="7477148" cy="4581546"/>
          </a:xfrm>
        </p:spPr>
        <p:txBody>
          <a:bodyPr>
            <a:normAutofit fontScale="92500" lnSpcReduction="10000"/>
          </a:bodyPr>
          <a:lstStyle/>
          <a:p>
            <a:r>
              <a:rPr lang="el-GR" dirty="0"/>
              <a:t>Ο εκδημοκρατισμός των μουσείων τα τελευταία χρόνια, έχει ευνοήσει τα μουσεία, και την εικόνα τους προς την κοινωνία, αυξάνοντας τη ζωτικότητά τους και το ενδιαφέρον του κόσμου απέναντι τους.</a:t>
            </a:r>
          </a:p>
          <a:p>
            <a:r>
              <a:rPr lang="el-GR" dirty="0"/>
              <a:t> </a:t>
            </a:r>
          </a:p>
          <a:p>
            <a:r>
              <a:rPr lang="el-GR" dirty="0"/>
              <a:t>Στο συνεχώς μεταβαλλόμενο πεδίο της προσέλκυσης κοινού, τα μουσεία μεταβαίνουν από τη φάση της εσωστρεφούς διαχείρισης της πολιτιστικής κληρονομιάς, στη φάση μετατροπής τους σε ζωντανούς κοινωνικούς, πολιτικούς και συμμετοχικούς χώρους. Εδώ και δύο δεκαετίες, οι πολιτιστικοί οργανισμοί έρχονται αντιμέτωποι με ζητήματα συνάφειας, συμμετοχής, ένταξης αλλά και ακτιβισμού. Η ενεργή ενασχόληση δεν αποσκοπεί μόνο στην προσέλκυση νέου κοινού και στην αύξηση των εσόδων, αλλά είναι κεντρικό ζητούμενο για τη λειτουργία του μουσείου ως κοινωνικού φορέα και εταίρου.</a:t>
            </a:r>
          </a:p>
          <a:p>
            <a:endParaRPr lang="el-G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24</a:t>
            </a:fld>
            <a:endParaRPr lang="el-GR"/>
          </a:p>
        </p:txBody>
      </p:sp>
      <p:sp>
        <p:nvSpPr>
          <p:cNvPr id="3" name="2 - Τίτλος"/>
          <p:cNvSpPr>
            <a:spLocks noGrp="1"/>
          </p:cNvSpPr>
          <p:nvPr>
            <p:ph type="title"/>
          </p:nvPr>
        </p:nvSpPr>
        <p:spPr/>
        <p:txBody>
          <a:bodyPr/>
          <a:lstStyle/>
          <a:p>
            <a:r>
              <a:rPr lang="el-GR" dirty="0"/>
              <a:t>Η σύγχρονη πρόκληση</a:t>
            </a:r>
          </a:p>
        </p:txBody>
      </p:sp>
      <p:sp>
        <p:nvSpPr>
          <p:cNvPr id="4" name="3 - Θέση κειμένου"/>
          <p:cNvSpPr>
            <a:spLocks noGrp="1"/>
          </p:cNvSpPr>
          <p:nvPr>
            <p:ph type="body" idx="1"/>
          </p:nvPr>
        </p:nvSpPr>
        <p:spPr>
          <a:xfrm>
            <a:off x="381000" y="1633536"/>
            <a:ext cx="7048520" cy="4152918"/>
          </a:xfrm>
        </p:spPr>
        <p:txBody>
          <a:bodyPr>
            <a:normAutofit/>
          </a:bodyPr>
          <a:lstStyle/>
          <a:p>
            <a:r>
              <a:rPr lang="el-GR" dirty="0"/>
              <a:t>Οι ταχύτατες αλλαγές στο επίπεδο της κοινωνίας, της οικονομίας, της τεχνολογίας επηρεάζουν ολοένα και περισσότερο και το φυσικό περιβάλλον.  Μέσα σε αυτό το πλαίσιο, το σύγχρονο μουσείο πρέπει να γίνει περισσότερο ενεργό και δραστήριο. Από την άλλη πλευρά, αποτελεί μια υπενθύμιση της υποχρέωσης των μουσείων μέσα σε ένα ασταθές και ρευστό φυσικό και κοινωνικό περιβάλλον να δράσουν, έτσι ώστε να ακουστεί η φωνή τους, αλλά και να φανεί η πολυδιάστατη συμβολή τους στην κοινωνία, την οικονομία, τον πολιτισμό.</a:t>
            </a:r>
          </a:p>
          <a:p>
            <a:r>
              <a:rPr lang="el-GR" dirty="0"/>
              <a:t> </a:t>
            </a:r>
          </a:p>
          <a:p>
            <a:endParaRPr lang="el-G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αριθμού διαφάνειας"/>
          <p:cNvSpPr>
            <a:spLocks noGrp="1"/>
          </p:cNvSpPr>
          <p:nvPr>
            <p:ph type="sldNum" sz="quarter" idx="12"/>
          </p:nvPr>
        </p:nvSpPr>
        <p:spPr/>
        <p:txBody>
          <a:bodyPr/>
          <a:lstStyle/>
          <a:p>
            <a:fld id="{C077360F-5E75-4C55-8504-E550F52752CE}" type="slidenum">
              <a:rPr lang="el-GR" smtClean="0"/>
              <a:pPr/>
              <a:t>25</a:t>
            </a:fld>
            <a:endParaRPr lang="el-GR"/>
          </a:p>
        </p:txBody>
      </p:sp>
      <p:sp>
        <p:nvSpPr>
          <p:cNvPr id="5" name="4 - Τίτλος"/>
          <p:cNvSpPr>
            <a:spLocks noGrp="1"/>
          </p:cNvSpPr>
          <p:nvPr>
            <p:ph type="title"/>
          </p:nvPr>
        </p:nvSpPr>
        <p:spPr>
          <a:xfrm>
            <a:off x="381000" y="271465"/>
            <a:ext cx="7239000" cy="942958"/>
          </a:xfrm>
        </p:spPr>
        <p:txBody>
          <a:bodyPr/>
          <a:lstStyle/>
          <a:p>
            <a:r>
              <a:rPr lang="el-GR" dirty="0"/>
              <a:t>Τα Πολιτιστικά αγαθά</a:t>
            </a:r>
          </a:p>
        </p:txBody>
      </p:sp>
      <p:sp>
        <p:nvSpPr>
          <p:cNvPr id="6" name="5 - Θέση κειμένου"/>
          <p:cNvSpPr>
            <a:spLocks noGrp="1"/>
          </p:cNvSpPr>
          <p:nvPr>
            <p:ph type="body" idx="1"/>
          </p:nvPr>
        </p:nvSpPr>
        <p:spPr>
          <a:xfrm>
            <a:off x="381000" y="1633536"/>
            <a:ext cx="8048652" cy="4295794"/>
          </a:xfrm>
        </p:spPr>
        <p:txBody>
          <a:bodyPr>
            <a:normAutofit fontScale="92500"/>
          </a:bodyPr>
          <a:lstStyle/>
          <a:p>
            <a:r>
              <a:rPr lang="el-GR" sz="1900" dirty="0"/>
              <a:t>Τα πολιτιστικά αγαθά διακρίνονται σε </a:t>
            </a:r>
            <a:r>
              <a:rPr lang="el-GR" sz="1900" b="1" dirty="0"/>
              <a:t>υλικά </a:t>
            </a:r>
            <a:r>
              <a:rPr lang="el-GR" sz="1900" dirty="0"/>
              <a:t>και </a:t>
            </a:r>
            <a:r>
              <a:rPr lang="el-GR" sz="1900" b="1" dirty="0"/>
              <a:t>άυλα</a:t>
            </a:r>
            <a:r>
              <a:rPr lang="el-GR" sz="1900" dirty="0"/>
              <a:t>. Στα υλικά αγαθά συμπεριλαμβάνονται μεταξύ άλλων όλα τα αρχαιολογικά ευρήματα, οι ιστορικοί τόποι, τα έργα τέχνης και τα γραπτά μνημεία. Στα άυλα ανήκουν εκτός των άλλων οι παραδόσεις, τα έθιμα, η γλώσσα, η μουσική και ο χορός αλλά πλέον επεκτείνεται και σε άλλους </a:t>
            </a:r>
            <a:r>
              <a:rPr lang="el-GR" sz="1900" dirty="0" err="1"/>
              <a:t>τομέις</a:t>
            </a:r>
            <a:r>
              <a:rPr lang="el-GR" sz="1900" dirty="0"/>
              <a:t> όπως η ψαλτική ή παραδοσιακές οικοδομικές εργασίες όπως η ξερολιθιά.</a:t>
            </a:r>
          </a:p>
          <a:p>
            <a:r>
              <a:rPr lang="el-GR" sz="1900" dirty="0"/>
              <a:t>Τα πολιτιστικά αγαθά χαίρουν προστασίας τόσο από την διεθνή, όσο και από την ελληνική νομοθεσία. Για τον λόγο αυτό έχουν συναφθεί διεθνείς συμβάσεις για την προστασία των πολιτιστικών αγαθών και εν γένει της πολιτιστικής κληρονομιάς, αρκετές από τις οποίες έχουν ενσωματωθεί και στην ελληνική έννομη τάξη. Αυτό πηγάζει τόσο από την σημασία που έχουν τα αγαθά αυτά για την διατήρηση της εθνικής μνήμης και ταυτότητας κάθε έθνους, όσο και την ιδιότητα τους ως δημιούργημα και κτήμα της πανανθρώπινης κοινότητας.</a:t>
            </a:r>
          </a:p>
          <a:p>
            <a:endParaRPr lang="el-G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26</a:t>
            </a:fld>
            <a:endParaRPr lang="el-GR"/>
          </a:p>
        </p:txBody>
      </p:sp>
      <p:sp>
        <p:nvSpPr>
          <p:cNvPr id="3" name="2 - Τίτλος"/>
          <p:cNvSpPr>
            <a:spLocks noGrp="1"/>
          </p:cNvSpPr>
          <p:nvPr>
            <p:ph type="title"/>
          </p:nvPr>
        </p:nvSpPr>
        <p:spPr/>
        <p:txBody>
          <a:bodyPr/>
          <a:lstStyle/>
          <a:p>
            <a:r>
              <a:rPr lang="el-GR" dirty="0"/>
              <a:t>Τα Πολιτιστικά αγαθά</a:t>
            </a:r>
          </a:p>
        </p:txBody>
      </p:sp>
      <p:sp>
        <p:nvSpPr>
          <p:cNvPr id="4" name="3 - Θέση κειμένου"/>
          <p:cNvSpPr>
            <a:spLocks noGrp="1"/>
          </p:cNvSpPr>
          <p:nvPr>
            <p:ph type="body" idx="1"/>
          </p:nvPr>
        </p:nvSpPr>
        <p:spPr>
          <a:xfrm>
            <a:off x="381000" y="1633536"/>
            <a:ext cx="6619892" cy="4581546"/>
          </a:xfrm>
        </p:spPr>
        <p:txBody>
          <a:bodyPr>
            <a:normAutofit fontScale="92500" lnSpcReduction="10000"/>
          </a:bodyPr>
          <a:lstStyle/>
          <a:p>
            <a:r>
              <a:rPr lang="el-GR" dirty="0"/>
              <a:t>Μια από τις σημαντικότερες </a:t>
            </a:r>
            <a:r>
              <a:rPr lang="el-GR" b="1" dirty="0"/>
              <a:t>διεθνείς συμβάσεις </a:t>
            </a:r>
            <a:r>
              <a:rPr lang="el-GR" dirty="0"/>
              <a:t>για την διεθνή προστασία των πολιτιστικών αγαθών είναι η Σύμβαση των Παρισίων (1970), η οποία κυρώθηκε στη χώρα μας με τον Ν.1103/1980. Σύμφωνα με τη σύμβαση αυτή πρέπει να λαμβάνονται όλα τα απαραίτητα</a:t>
            </a:r>
          </a:p>
          <a:p>
            <a:r>
              <a:rPr lang="el-GR" dirty="0"/>
              <a:t>μέτρα για την προστασία των πολιτιστικών αγαθών από την παράνομη εισαγωγή εξαγωγή και μεταβίβαση της κυριότητας τους.</a:t>
            </a:r>
          </a:p>
          <a:p>
            <a:r>
              <a:rPr lang="el-GR" dirty="0"/>
              <a:t> </a:t>
            </a:r>
          </a:p>
          <a:p>
            <a:r>
              <a:rPr lang="el-GR" dirty="0"/>
              <a:t>Στα άυλα περιλαμβάνονται ανθρώπινες δράσεις όπως (1.Μεσογειακή διατροφή, 2. Τεχνογνωσία της παραδοσιακής </a:t>
            </a:r>
            <a:r>
              <a:rPr lang="el-GR" dirty="0" err="1"/>
              <a:t>μαστιχοκαλλιέργειας</a:t>
            </a:r>
            <a:r>
              <a:rPr lang="el-GR" dirty="0"/>
              <a:t> στη Χίο, 3. Τηνιακή </a:t>
            </a:r>
            <a:r>
              <a:rPr lang="el-GR" dirty="0" err="1"/>
              <a:t>μαρμαροτεχνία</a:t>
            </a:r>
            <a:r>
              <a:rPr lang="el-GR" dirty="0"/>
              <a:t>, 4. </a:t>
            </a:r>
            <a:r>
              <a:rPr lang="el-GR" dirty="0" err="1"/>
              <a:t>Μωμοέρια</a:t>
            </a:r>
            <a:r>
              <a:rPr lang="el-GR" dirty="0"/>
              <a:t>- ένα έθιμο του Δεκαημέρου, 5. Ρεμπέτικο, 6. Τέχνη της ξερολιθιάς, που έχουν ήδη καταχωρηθεί, και 7. Βυζαντινή ψαλτική</a:t>
            </a:r>
          </a:p>
          <a:p>
            <a:endParaRPr lang="el-G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27</a:t>
            </a:fld>
            <a:endParaRPr lang="el-GR"/>
          </a:p>
        </p:txBody>
      </p:sp>
      <p:sp>
        <p:nvSpPr>
          <p:cNvPr id="3" name="2 - Τίτλος"/>
          <p:cNvSpPr>
            <a:spLocks noGrp="1"/>
          </p:cNvSpPr>
          <p:nvPr>
            <p:ph type="title"/>
          </p:nvPr>
        </p:nvSpPr>
        <p:spPr/>
        <p:txBody>
          <a:bodyPr/>
          <a:lstStyle/>
          <a:p>
            <a:r>
              <a:rPr lang="el-GR" dirty="0"/>
              <a:t>ΜΟΥΣΕΙΟ ΚΑΙ ΝΕΕΣ ΠΡΟΚΛΗΣΕΙΣ</a:t>
            </a:r>
          </a:p>
        </p:txBody>
      </p:sp>
      <p:sp>
        <p:nvSpPr>
          <p:cNvPr id="4" name="3 - Θέση κειμένου"/>
          <p:cNvSpPr>
            <a:spLocks noGrp="1"/>
          </p:cNvSpPr>
          <p:nvPr>
            <p:ph type="body" idx="1"/>
          </p:nvPr>
        </p:nvSpPr>
        <p:spPr>
          <a:xfrm>
            <a:off x="381000" y="1633536"/>
            <a:ext cx="7548586" cy="3724290"/>
          </a:xfrm>
        </p:spPr>
        <p:txBody>
          <a:bodyPr>
            <a:noAutofit/>
          </a:bodyPr>
          <a:lstStyle/>
          <a:p>
            <a:pPr>
              <a:lnSpc>
                <a:spcPct val="150000"/>
              </a:lnSpc>
            </a:pPr>
            <a:r>
              <a:rPr lang="el-GR" sz="1800" dirty="0">
                <a:latin typeface="Franklin Gothic Book" pitchFamily="34" charset="0"/>
                <a:ea typeface="Cambria" pitchFamily="18" charset="0"/>
              </a:rPr>
              <a:t>Σύμφωνα με τους </a:t>
            </a:r>
            <a:r>
              <a:rPr lang="el-GR" sz="1800" dirty="0" err="1">
                <a:latin typeface="Franklin Gothic Book" pitchFamily="34" charset="0"/>
                <a:ea typeface="Cambria" pitchFamily="18" charset="0"/>
              </a:rPr>
              <a:t>Kotler</a:t>
            </a:r>
            <a:r>
              <a:rPr lang="el-GR" sz="1800" dirty="0">
                <a:latin typeface="Franklin Gothic Book" pitchFamily="34" charset="0"/>
                <a:ea typeface="Cambria" pitchFamily="18" charset="0"/>
              </a:rPr>
              <a:t> και </a:t>
            </a:r>
            <a:r>
              <a:rPr lang="el-GR" sz="1800" dirty="0" err="1">
                <a:latin typeface="Franklin Gothic Book" pitchFamily="34" charset="0"/>
                <a:ea typeface="Cambria" pitchFamily="18" charset="0"/>
              </a:rPr>
              <a:t>Levy</a:t>
            </a:r>
            <a:r>
              <a:rPr lang="el-GR" sz="1800" dirty="0">
                <a:latin typeface="Franklin Gothic Book" pitchFamily="34" charset="0"/>
                <a:ea typeface="Cambria" pitchFamily="18" charset="0"/>
              </a:rPr>
              <a:t> το 1969 (</a:t>
            </a:r>
            <a:r>
              <a:rPr lang="el-GR" sz="1800" dirty="0" err="1">
                <a:latin typeface="Franklin Gothic Book" pitchFamily="34" charset="0"/>
                <a:ea typeface="Cambria" pitchFamily="18" charset="0"/>
              </a:rPr>
              <a:t>Bradford</a:t>
            </a:r>
            <a:r>
              <a:rPr lang="el-GR" sz="1800" dirty="0">
                <a:latin typeface="Franklin Gothic Book" pitchFamily="34" charset="0"/>
                <a:ea typeface="Cambria" pitchFamily="18" charset="0"/>
              </a:rPr>
              <a:t> 1994, σ. 42) «οι περισσότεροι διευθυντές μουσείων ερμηνεύουν την πρωταρχική ευθύνη τους ως την ορθή παρουσίαση της καλλιτεχνικής κληρονομιάς για την ευημερία. Ως αποτέλεσμα για πολλούς ανθρώπους τα μουσεία είναι κρύα μαυσωλεία που στεγάζουν χιλιάδες απολιθώματα και κάνουν τον κόσμο να βαριέται. Αν και το ποσοστό των επισκεπτών στα μουσεία των Ηνωμένων Πολιτειών συνεχώς και αυξάνεται, ένας μεγάλος αριθμός των πολιτών δεν ενδιαφέρονται για αυτά. Αυτό έχει να κάνει με τη λάθος διαχείριση και προώθηση του τι έχει ένα μουσείο να προσφέρει». Έτσι λοιπόν κρίνεται απαραίτητο το μουσειακό μάρκετινγκ και οι κατάλληλοι χειρισμοί προώθησης του.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28</a:t>
            </a:fld>
            <a:endParaRPr lang="el-GR"/>
          </a:p>
        </p:txBody>
      </p:sp>
      <p:sp>
        <p:nvSpPr>
          <p:cNvPr id="3" name="2 - Τίτλος"/>
          <p:cNvSpPr>
            <a:spLocks noGrp="1"/>
          </p:cNvSpPr>
          <p:nvPr>
            <p:ph type="title"/>
          </p:nvPr>
        </p:nvSpPr>
        <p:spPr/>
        <p:txBody>
          <a:bodyPr/>
          <a:lstStyle/>
          <a:p>
            <a:r>
              <a:rPr lang="el-GR" dirty="0"/>
              <a:t>ΜΟΥΣΕΙΟ ΚΑΙ ΝΕΕΣ ΠΡΟΚΛΗΣΕΙΣ</a:t>
            </a:r>
          </a:p>
        </p:txBody>
      </p:sp>
      <p:sp>
        <p:nvSpPr>
          <p:cNvPr id="4" name="3 - Θέση κειμένου"/>
          <p:cNvSpPr>
            <a:spLocks noGrp="1"/>
          </p:cNvSpPr>
          <p:nvPr>
            <p:ph type="body" idx="1"/>
          </p:nvPr>
        </p:nvSpPr>
        <p:spPr>
          <a:xfrm>
            <a:off x="381000" y="1633536"/>
            <a:ext cx="6048388" cy="3938604"/>
          </a:xfrm>
        </p:spPr>
        <p:txBody>
          <a:bodyPr>
            <a:normAutofit/>
          </a:bodyPr>
          <a:lstStyle/>
          <a:p>
            <a:pPr>
              <a:lnSpc>
                <a:spcPct val="150000"/>
              </a:lnSpc>
            </a:pPr>
            <a:r>
              <a:rPr lang="el-GR" sz="2400" dirty="0"/>
              <a:t>Μπορεί κανείς να υποστηρίξει με βεβαιότητα ότι η πιο θεμελιώδης αλλαγή που επηρέασε τα μουσεία είναι πλέον η σχεδόν καθολική πεποίθηση ότι τα μουσεία υπάρχουν για την εξυπηρέτηση του κοινού</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29</a:t>
            </a:fld>
            <a:endParaRPr lang="el-GR"/>
          </a:p>
        </p:txBody>
      </p:sp>
      <p:sp>
        <p:nvSpPr>
          <p:cNvPr id="3" name="2 - Τίτλος"/>
          <p:cNvSpPr>
            <a:spLocks noGrp="1"/>
          </p:cNvSpPr>
          <p:nvPr>
            <p:ph type="title"/>
          </p:nvPr>
        </p:nvSpPr>
        <p:spPr/>
        <p:txBody>
          <a:bodyPr/>
          <a:lstStyle/>
          <a:p>
            <a:r>
              <a:rPr lang="el-GR" dirty="0"/>
              <a:t>ΜΟΥΣΕΙΟ ΚΑΙ ΝΕΕΣ ΠΡΟΚΛΗΣΕΙΣ</a:t>
            </a:r>
          </a:p>
        </p:txBody>
      </p:sp>
      <p:sp>
        <p:nvSpPr>
          <p:cNvPr id="4" name="3 - Θέση κειμένου"/>
          <p:cNvSpPr>
            <a:spLocks noGrp="1"/>
          </p:cNvSpPr>
          <p:nvPr>
            <p:ph type="body" idx="1"/>
          </p:nvPr>
        </p:nvSpPr>
        <p:spPr>
          <a:xfrm>
            <a:off x="381000" y="1633536"/>
            <a:ext cx="6548454" cy="4867298"/>
          </a:xfrm>
        </p:spPr>
        <p:txBody>
          <a:bodyPr>
            <a:normAutofit fontScale="92500" lnSpcReduction="10000"/>
          </a:bodyPr>
          <a:lstStyle/>
          <a:p>
            <a:r>
              <a:rPr lang="el-GR" dirty="0"/>
              <a:t>Όλο και περισσότεροι επισκέπτες προσμένουν να διερευνήσουν στον χώρο του μουσείου την ταυτότητά τους και να μάθουν περισσότερα για την κοινότητα στην οποία ανήκουν, μέσα από νέες και διευρυμένες εμπειρίες. Όσο οι επισκέπτες αυτοί μετακινούνται από την ιδιότητα του χρήστη –παθητικού αποδέκτη μουσειακού περιεχομένου– σε εκείνη του συν-δημιουργού, τόσο αρκετά μουσεία επαναπροσδιορίζουν την ταυτότητά τους ως ανοικτοί, </a:t>
            </a:r>
            <a:r>
              <a:rPr lang="el-GR" dirty="0" err="1"/>
              <a:t>προσβάσιμοι</a:t>
            </a:r>
            <a:r>
              <a:rPr lang="el-GR" dirty="0"/>
              <a:t> και ευχάριστοι κοινωνικοί χώροι. Η εμπειρία άλλων οργανισμών και επιχειρήσεων έχει καταδείξει τη μεγάλη αξία τού να παρέχουν τα μουσεία έναν χώρο συνάντησης για ανθρώπους που είτε μοιράζονται κοινά ενδιαφέροντα και κοινές αντιλήψεις είτε θέλουν απλώς να βρίσκονται σε ένα ασφαλές περιβάλλον όπου είναι όλοι τους καλοδεχούμενοι.</a:t>
            </a:r>
          </a:p>
          <a:p>
            <a:r>
              <a:rPr lang="el-GR" dirty="0"/>
              <a:t> </a:t>
            </a:r>
          </a:p>
          <a:p>
            <a:endParaRPr lang="el-G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αριθμού διαφάνειας"/>
          <p:cNvSpPr>
            <a:spLocks noGrp="1"/>
          </p:cNvSpPr>
          <p:nvPr>
            <p:ph type="sldNum" sz="quarter" idx="12"/>
          </p:nvPr>
        </p:nvSpPr>
        <p:spPr/>
        <p:txBody>
          <a:bodyPr/>
          <a:lstStyle/>
          <a:p>
            <a:fld id="{C077360F-5E75-4C55-8504-E550F52752CE}" type="slidenum">
              <a:rPr lang="el-GR" smtClean="0"/>
              <a:pPr/>
              <a:t>3</a:t>
            </a:fld>
            <a:endParaRPr lang="el-GR"/>
          </a:p>
        </p:txBody>
      </p:sp>
      <p:sp>
        <p:nvSpPr>
          <p:cNvPr id="2" name="1 - Τίτλος"/>
          <p:cNvSpPr>
            <a:spLocks noGrp="1"/>
          </p:cNvSpPr>
          <p:nvPr>
            <p:ph type="title"/>
          </p:nvPr>
        </p:nvSpPr>
        <p:spPr/>
        <p:txBody>
          <a:bodyPr/>
          <a:lstStyle/>
          <a:p>
            <a:r>
              <a:rPr lang="el-GR" dirty="0"/>
              <a:t>Ιστορία Μουσείου</a:t>
            </a:r>
            <a:br>
              <a:rPr lang="el-GR" dirty="0"/>
            </a:br>
            <a:r>
              <a:rPr lang="el-GR" dirty="0"/>
              <a:t>1. Η Ακαδημία</a:t>
            </a:r>
          </a:p>
        </p:txBody>
      </p:sp>
      <p:sp>
        <p:nvSpPr>
          <p:cNvPr id="3" name="2 - Θέση περιεχομένου"/>
          <p:cNvSpPr>
            <a:spLocks noGrp="1"/>
          </p:cNvSpPr>
          <p:nvPr>
            <p:ph type="body" idx="1"/>
          </p:nvPr>
        </p:nvSpPr>
        <p:spPr>
          <a:xfrm>
            <a:off x="381000" y="1633536"/>
            <a:ext cx="8048652" cy="4938736"/>
          </a:xfrm>
        </p:spPr>
        <p:txBody>
          <a:bodyPr>
            <a:normAutofit/>
          </a:bodyPr>
          <a:lstStyle/>
          <a:p>
            <a:r>
              <a:rPr lang="el-GR" dirty="0"/>
              <a:t>Το πρώτο Μουσείο στην παγκόσμια ιστορία συστάθηκε στην Αλεξάνδρεια της Αιγύπτου τον 3o </a:t>
            </a:r>
            <a:r>
              <a:rPr lang="el-GR" dirty="0" err="1"/>
              <a:t>π.Χ.</a:t>
            </a:r>
            <a:r>
              <a:rPr lang="el-GR" dirty="0"/>
              <a:t> αιώνα από τον Πτολεμαίο Σωτήρα. Περιελάμβανε γλυπτά, εκμαγεία, χειρουργικά εργαλεία, αστρονομικά όργανα, καθώς και βοτανικό και ζωολογικό κήπο. Η λειτουργία του πρώτου Μουσείου διέφερε από αυτή των</a:t>
            </a:r>
          </a:p>
          <a:p>
            <a:r>
              <a:rPr lang="el-GR" dirty="0"/>
              <a:t>σύγχρονων, καθώς ήταν κυρίως ένας χώρος μελέτης και συγκέντρωσης των επιστημών, έχοντας περισσότερο τη μορφή ακαδημίας. Το Μουσείο της Αλεξάνδρειας καταστράφηκε τον 3ο </a:t>
            </a:r>
            <a:r>
              <a:rPr lang="el-GR" dirty="0" err="1"/>
              <a:t>μ.Χ</a:t>
            </a:r>
            <a:r>
              <a:rPr lang="el-GR" dirty="0"/>
              <a:t>. αιώνα.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30</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7548586" cy="4867298"/>
          </a:xfrm>
        </p:spPr>
        <p:txBody>
          <a:bodyPr>
            <a:normAutofit/>
          </a:bodyPr>
          <a:lstStyle/>
          <a:p>
            <a:r>
              <a:rPr lang="el-GR" dirty="0"/>
              <a:t>Τα μουσεία, βεβαίως, αποτελούν ένα από τα κατεξοχήν κοινωνικά πεδία μάθησης (</a:t>
            </a:r>
            <a:r>
              <a:rPr lang="el-GR" dirty="0" err="1"/>
              <a:t>Lundgaard</a:t>
            </a:r>
            <a:r>
              <a:rPr lang="el-GR" dirty="0"/>
              <a:t> και </a:t>
            </a:r>
            <a:r>
              <a:rPr lang="el-GR" dirty="0" err="1"/>
              <a:t>Thorek</a:t>
            </a:r>
            <a:r>
              <a:rPr lang="el-GR" dirty="0"/>
              <a:t> </a:t>
            </a:r>
            <a:r>
              <a:rPr lang="el-GR" dirty="0" err="1"/>
              <a:t>Jense</a:t>
            </a:r>
            <a:r>
              <a:rPr lang="el-GR" dirty="0"/>
              <a:t>, 2013) , όπου δημιουργικές ιδέες, συναισθήματα και σχέσεις τόσο μεταξύ των ανθρώπων όσο και μεταξύ ανθρώπων και αντικειμένων βρίσκουν χώρο έκφρασης και ανάπτυξης. Τα τελευταία χρόνια βιώνουν και αυτά πολλαπλές πιέσεις για επαναπροσδιορισμό της θεσμικής τους υπόστασης, των αξιών και των στρατηγικών τους προτεραιοτήτων, με στόχο να ανταποκριθούν στις κοινωνικές, πολιτικές, τεχνολογικές και οικονομικές προκλήσεις που ως σύνολο καθορίζουν τον σύγχρονο κόσμο</a:t>
            </a:r>
          </a:p>
          <a:p>
            <a:endParaRPr lang="el-G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31</a:t>
            </a:fld>
            <a:endParaRPr lang="el-GR"/>
          </a:p>
        </p:txBody>
      </p:sp>
      <p:sp>
        <p:nvSpPr>
          <p:cNvPr id="3" name="2 - Τίτλος"/>
          <p:cNvSpPr>
            <a:spLocks noGrp="1"/>
          </p:cNvSpPr>
          <p:nvPr>
            <p:ph type="title"/>
          </p:nvPr>
        </p:nvSpPr>
        <p:spPr/>
        <p:txBody>
          <a:bodyPr/>
          <a:lstStyle/>
          <a:p>
            <a:r>
              <a:rPr lang="el-GR" dirty="0"/>
              <a:t>ΠΟΛΙΤΙΣΤΙΚΟ ΠΡΟΙΟΝ</a:t>
            </a:r>
          </a:p>
        </p:txBody>
      </p:sp>
      <p:sp>
        <p:nvSpPr>
          <p:cNvPr id="4" name="3 - Θέση κειμένου"/>
          <p:cNvSpPr>
            <a:spLocks noGrp="1"/>
          </p:cNvSpPr>
          <p:nvPr>
            <p:ph type="body" idx="1"/>
          </p:nvPr>
        </p:nvSpPr>
        <p:spPr>
          <a:xfrm>
            <a:off x="381000" y="1633536"/>
            <a:ext cx="8334404" cy="3152786"/>
          </a:xfrm>
        </p:spPr>
        <p:txBody>
          <a:bodyPr>
            <a:noAutofit/>
          </a:bodyPr>
          <a:lstStyle/>
          <a:p>
            <a:pPr>
              <a:lnSpc>
                <a:spcPct val="150000"/>
              </a:lnSpc>
            </a:pPr>
            <a:r>
              <a:rPr lang="el-GR" sz="1600" dirty="0"/>
              <a:t>Σύμφωνα με την Άννα Αθανασοπούλου (2002: 138), «ο πολιτισμός εκφράζεται ως πολιτική μέσα από συγκεκριμένες μορφές δράσης και συνδέεται με περιοχές όπως είναι η αρχαιολογική και η αρχιτεκτονική κληρονομιά, η καλλιτεχνική δημιουργία, η εκπαίδευση, ο αθλητισμός αλλά και η επικοινωνία, το περιβάλλον, ο τουρισμός, η κοινωνική συνοχή, η οικονομική ανάπτυξη και οι διεθνείς σχέσεις». Η μοναδικότητα, η ιδιαιτερότητα και η διαφορετικότητα, στοιχεία που συγκροτούν την ταυτότητα ενός τόπου, διαμορφώνονται και προβάλλονται μέσα από την έννοια του πολιτισμού.</a:t>
            </a:r>
          </a:p>
          <a:p>
            <a:pPr>
              <a:lnSpc>
                <a:spcPct val="150000"/>
              </a:lnSpc>
            </a:pPr>
            <a:r>
              <a:rPr lang="el-GR" sz="1600" dirty="0"/>
              <a:t>.</a:t>
            </a:r>
          </a:p>
          <a:p>
            <a:endParaRPr lang="el-GR" sz="1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32</a:t>
            </a:fld>
            <a:endParaRPr lang="el-GR"/>
          </a:p>
        </p:txBody>
      </p:sp>
      <p:sp>
        <p:nvSpPr>
          <p:cNvPr id="3" name="2 - Τίτλος"/>
          <p:cNvSpPr>
            <a:spLocks noGrp="1"/>
          </p:cNvSpPr>
          <p:nvPr>
            <p:ph type="title"/>
          </p:nvPr>
        </p:nvSpPr>
        <p:spPr/>
        <p:txBody>
          <a:bodyPr/>
          <a:lstStyle/>
          <a:p>
            <a:r>
              <a:rPr lang="el-GR" dirty="0"/>
              <a:t>ΠΟΛΙΤΙΣΤΙΚΟ ΠΡΟΙΟΝ</a:t>
            </a:r>
          </a:p>
        </p:txBody>
      </p:sp>
      <p:sp>
        <p:nvSpPr>
          <p:cNvPr id="4" name="3 - Θέση κειμένου"/>
          <p:cNvSpPr>
            <a:spLocks noGrp="1"/>
          </p:cNvSpPr>
          <p:nvPr>
            <p:ph type="body" idx="1"/>
          </p:nvPr>
        </p:nvSpPr>
        <p:spPr>
          <a:xfrm>
            <a:off x="381000" y="1633536"/>
            <a:ext cx="7905776" cy="4224356"/>
          </a:xfrm>
        </p:spPr>
        <p:txBody>
          <a:bodyPr>
            <a:noAutofit/>
          </a:bodyPr>
          <a:lstStyle/>
          <a:p>
            <a:pPr>
              <a:lnSpc>
                <a:spcPct val="150000"/>
              </a:lnSpc>
            </a:pPr>
            <a:r>
              <a:rPr lang="el-GR" sz="1800" dirty="0"/>
              <a:t>Η σημασία της προστασίας, της διατήρησης και της ανάδειξης της πολιτιστικής φυσιογνωμίας του κάθε κράτους αποτελεί προϋπόθεση για μια ισόρροπη και ολοκληρωμένη ανάπτυξη. Για τον λόγο αυτό, το πολιτιστικό προϊόν χρήζει αξιοποίησης λόγω της σημασίας του ως εργαλείο</a:t>
            </a:r>
            <a:r>
              <a:rPr lang="el-GR" sz="1800" b="1" dirty="0"/>
              <a:t> </a:t>
            </a:r>
            <a:r>
              <a:rPr lang="el-GR" sz="1800" dirty="0"/>
              <a:t>οικονομικής , κοινωνικής και πολιτισμικής συνοχής. Ως εκ τούτου, το κράτος πρέπει να διασφαλίζει το περιβάλλον μέσα στο οποίο μπορεί να αναπτυχθεί η πολιτιστική δημιουργία, τόσο θεσμικά όσο και παρέχοντας τις απαραίτητες υποδομές, αλλά και να παρέχει τα ανάλογα κίνητρα για τη διαφύλαξη, προώθηση και δημιουργία του πολιτιστικού προϊόντος</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33</a:t>
            </a:fld>
            <a:endParaRPr lang="el-GR"/>
          </a:p>
        </p:txBody>
      </p:sp>
      <p:sp>
        <p:nvSpPr>
          <p:cNvPr id="3" name="2 - Τίτλος"/>
          <p:cNvSpPr>
            <a:spLocks noGrp="1"/>
          </p:cNvSpPr>
          <p:nvPr>
            <p:ph type="title"/>
          </p:nvPr>
        </p:nvSpPr>
        <p:spPr/>
        <p:txBody>
          <a:bodyPr/>
          <a:lstStyle/>
          <a:p>
            <a:r>
              <a:rPr lang="el-GR" dirty="0"/>
              <a:t>ΠΟΛΙΤΙΣΤΙΚΗ ΠΟΛΙΤΙΚΗ</a:t>
            </a:r>
          </a:p>
        </p:txBody>
      </p:sp>
      <p:sp>
        <p:nvSpPr>
          <p:cNvPr id="4" name="3 - Θέση κειμένου"/>
          <p:cNvSpPr>
            <a:spLocks noGrp="1"/>
          </p:cNvSpPr>
          <p:nvPr>
            <p:ph type="body" idx="1"/>
          </p:nvPr>
        </p:nvSpPr>
        <p:spPr>
          <a:xfrm>
            <a:off x="381000" y="1633536"/>
            <a:ext cx="8191528" cy="5010174"/>
          </a:xfrm>
        </p:spPr>
        <p:txBody>
          <a:bodyPr>
            <a:normAutofit/>
          </a:bodyPr>
          <a:lstStyle/>
          <a:p>
            <a:r>
              <a:rPr lang="el-GR" dirty="0"/>
              <a:t>Πιο συγκεκριμένα, ένα </a:t>
            </a:r>
            <a:r>
              <a:rPr lang="el-GR" b="1" dirty="0"/>
              <a:t>πρόγραμμα πολιτιστικής πολιτικής </a:t>
            </a:r>
            <a:r>
              <a:rPr lang="el-GR" dirty="0"/>
              <a:t>εξυπηρετεί κυρίως την διατήρηση της εθνικής πολιτιστικής κληρονομιάς αλλά και άλλους σκοπούς, όπως την συμβολή του πολιτισμού στην βελτίωση της ποιότητας ζωής των πολιτών καθώς και της οικονομικής ανάπτυξης της χώρα μέσω την δημιουργίας πρόσθετων θέσεων εργασίας αλλά και της προσέλκυσης τουριστών. Οι φορείς του προγράμματος δύναται να είναι τόσο κρατικοί, σε κεντρικό και περιφερειακό επίπεδο, όσο και ιδιωτικοί. Οι δράσεις στις οποίες εξειδικεύεται ένα πρόγραμμα πολιτιστικής πολιτικής περιλαμβάνουν ένα ευρύ φάσμα.</a:t>
            </a:r>
          </a:p>
          <a:p>
            <a:r>
              <a:rPr lang="el-GR" dirty="0"/>
              <a:t>Ενδεικτικά αναφέρονται: η προστασία των αρχαιολογικών χώρων, η δημιουργία χώρων πολιτισμικής έκφρασης και δημιουργίας, οι εκδηλώσεις για την προβολή και προώθηση πολιτιστικών δράσεων καθώς οικονομική ενίσχυση των φορέων πολιτιστικής δημιουργίας.</a:t>
            </a:r>
          </a:p>
          <a:p>
            <a:endParaRPr lang="el-G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34</a:t>
            </a:fld>
            <a:endParaRPr lang="el-GR"/>
          </a:p>
        </p:txBody>
      </p:sp>
      <p:sp>
        <p:nvSpPr>
          <p:cNvPr id="3" name="2 - Τίτλος"/>
          <p:cNvSpPr>
            <a:spLocks noGrp="1"/>
          </p:cNvSpPr>
          <p:nvPr>
            <p:ph type="title"/>
          </p:nvPr>
        </p:nvSpPr>
        <p:spPr/>
        <p:txBody>
          <a:bodyPr/>
          <a:lstStyle/>
          <a:p>
            <a:r>
              <a:rPr lang="el-GR" dirty="0"/>
              <a:t>ΠΟΛΙΤΙΣΤΙΚΗ ΠΟΛΙΤΙΚΗ</a:t>
            </a:r>
          </a:p>
        </p:txBody>
      </p:sp>
      <p:sp>
        <p:nvSpPr>
          <p:cNvPr id="4" name="3 - Θέση κειμένου"/>
          <p:cNvSpPr>
            <a:spLocks noGrp="1"/>
          </p:cNvSpPr>
          <p:nvPr>
            <p:ph type="body" idx="1"/>
          </p:nvPr>
        </p:nvSpPr>
        <p:spPr>
          <a:xfrm>
            <a:off x="381000" y="1633536"/>
            <a:ext cx="7548586" cy="4795860"/>
          </a:xfrm>
        </p:spPr>
        <p:txBody>
          <a:bodyPr>
            <a:normAutofit fontScale="92500"/>
          </a:bodyPr>
          <a:lstStyle/>
          <a:p>
            <a:r>
              <a:rPr lang="el-GR" dirty="0"/>
              <a:t>Η άσκηση μιας πολιτικής στον τομέα του πολιτισμού πρέπει να συμπεριλαμβάνει απαραίτητα την προστασία και ενίσχυση πολιτιστικών οργανώσεων όπως τα μουσεία. Τα τελευταία αποτελούν στις μέρες μας όχι μόνο χώρους διατήρησης και έκθεσης πολιτιστικών αγαθών, αλλά και χώρους παραγωγής πολιτισμού που συμβάλλουν στην πολιτιστική και όχι μόνο ανάπτυξη της κοινωνίας. Αποτελεί λοιπόν αίτημα των τοπικών κοινωνιών, των Δήμων  η δημιουργία και λειτουργία μουσείων στους κόλπους τους αλλά και η πρόσβαση σε αυτά κάτι που σε διάφορες χώρες  αυτό κατοχυρώνεται κιόλας συνταγματικά με ιδιαίτερα χαρακτηριστικό παράδειγμα τη Γαλλία. </a:t>
            </a:r>
          </a:p>
          <a:p>
            <a:r>
              <a:rPr lang="el-GR" dirty="0"/>
              <a:t>Πλέον μιλάμε για Μουσεία που αναπτύσσονται σε μικρές πόλεις , σε χωριά και διευρύνουν τον ορίζοντα των εκθεμάτων καλύπτοντας όχι μόνο μεγάλες θεματικές ενότητες όπως γινόταν στο παρελθόν αλλά και δραστηριότητες που αποτελούσαν το επίκεντρο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35</a:t>
            </a:fld>
            <a:endParaRPr lang="el-GR"/>
          </a:p>
        </p:txBody>
      </p:sp>
      <p:sp>
        <p:nvSpPr>
          <p:cNvPr id="3" name="2 - Τίτλος"/>
          <p:cNvSpPr>
            <a:spLocks noGrp="1"/>
          </p:cNvSpPr>
          <p:nvPr>
            <p:ph type="title"/>
          </p:nvPr>
        </p:nvSpPr>
        <p:spPr/>
        <p:txBody>
          <a:bodyPr/>
          <a:lstStyle/>
          <a:p>
            <a:r>
              <a:rPr lang="el-GR" dirty="0"/>
              <a:t>ΜΟΥΣΕΙΑ ΚΑΙ ΠΟΛΙΤΙΣΤΙΚΗ ΔΙΑΧΕΙΡΙΣΗ</a:t>
            </a:r>
          </a:p>
        </p:txBody>
      </p:sp>
      <p:sp>
        <p:nvSpPr>
          <p:cNvPr id="4" name="3 - Θέση κειμένου"/>
          <p:cNvSpPr>
            <a:spLocks noGrp="1"/>
          </p:cNvSpPr>
          <p:nvPr>
            <p:ph type="body" idx="1"/>
          </p:nvPr>
        </p:nvSpPr>
        <p:spPr>
          <a:xfrm>
            <a:off x="381000" y="1633536"/>
            <a:ext cx="6834206" cy="4510108"/>
          </a:xfrm>
        </p:spPr>
        <p:txBody>
          <a:bodyPr>
            <a:normAutofit/>
          </a:bodyPr>
          <a:lstStyle/>
          <a:p>
            <a:r>
              <a:rPr lang="el-GR" dirty="0"/>
              <a:t>Τα Μουσεία θεωρούνται κατά συνέπεια σε μια πολιτική πολιτιστικής διαχείρισης ο ακρογωνιαίος λίθος είτε πρόκειται για μια κεντρική  διοίκηση η πιο αποκεντρωμένη αλλά συμμετέχουν και στη διαμόρφωση των κρατικών πολιτικών στο χώρο του πολιτισμού.  Πχ στην Ελλάδα θα μπορούσε να πει κάποιος ότι έχουμε μια </a:t>
            </a:r>
            <a:r>
              <a:rPr lang="el-GR" dirty="0" err="1"/>
              <a:t>εμπροσθοβαρή</a:t>
            </a:r>
            <a:r>
              <a:rPr lang="el-GR" dirty="0"/>
              <a:t> πολιτιστική πολιτική που έχει να κάνει με την ανάδειξη της Αρχαιότητας σε μεγάλο βαθμό και σ επίπεδο μουσειακών δομών αλλά και σ επίπεδο σύνδεση με το τουριστικό προϊόν και ελάχιστη με τον νεότερο πολιτισμό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36</a:t>
            </a:fld>
            <a:endParaRPr lang="el-GR"/>
          </a:p>
        </p:txBody>
      </p:sp>
      <p:sp>
        <p:nvSpPr>
          <p:cNvPr id="3" name="2 - Τίτλος"/>
          <p:cNvSpPr>
            <a:spLocks noGrp="1"/>
          </p:cNvSpPr>
          <p:nvPr>
            <p:ph type="title"/>
          </p:nvPr>
        </p:nvSpPr>
        <p:spPr/>
        <p:txBody>
          <a:bodyPr/>
          <a:lstStyle/>
          <a:p>
            <a:r>
              <a:rPr lang="el-GR" dirty="0"/>
              <a:t>Το ΜΟΥΣΕΙΟ ΤΟΥ ΣΗΜΕΡΑ ΚΑΙ ΤΟΥ ΑΥΡΙΟ</a:t>
            </a:r>
          </a:p>
        </p:txBody>
      </p:sp>
      <p:sp>
        <p:nvSpPr>
          <p:cNvPr id="4" name="3 - Θέση κειμένου"/>
          <p:cNvSpPr>
            <a:spLocks noGrp="1"/>
          </p:cNvSpPr>
          <p:nvPr>
            <p:ph type="body" idx="1"/>
          </p:nvPr>
        </p:nvSpPr>
        <p:spPr>
          <a:xfrm>
            <a:off x="381000" y="1633536"/>
            <a:ext cx="7405710" cy="4367232"/>
          </a:xfrm>
        </p:spPr>
        <p:txBody>
          <a:bodyPr>
            <a:normAutofit fontScale="92500"/>
          </a:bodyPr>
          <a:lstStyle/>
          <a:p>
            <a:r>
              <a:rPr lang="el-GR" dirty="0"/>
              <a:t>Τα τελευταία χρόνια η </a:t>
            </a:r>
            <a:r>
              <a:rPr lang="el-GR" dirty="0" err="1"/>
              <a:t>διάδραση</a:t>
            </a:r>
            <a:r>
              <a:rPr lang="el-GR" dirty="0"/>
              <a:t> των Μουσείων με τη Δημόσια σφαίρα έχει αλλάξει ραγδαία. Τα Μουσεία δεν αποτελούν πλέον απλά χώρους εκθεμάτων και εξιστόρησης κάποιων ιστοριών του παρελθόντος αλλά αποτελούν τόπους μνήμης, </a:t>
            </a:r>
            <a:r>
              <a:rPr lang="el-GR" dirty="0" err="1"/>
              <a:t>διαδρασης</a:t>
            </a:r>
            <a:r>
              <a:rPr lang="el-GR" dirty="0"/>
              <a:t> με το κοινό,  παρέμβασης στο παρελθόν , ματιάς στο χθες, φιλοσοφικής και ιδεολογικής προσέγγισης. Δεν θα ήταν υπερβολή ότι πλέον οι μουσειακές πολιτικές ενσωματώνονται στην εθνική στρατηγική κάθε κράτους. Επιπλέον αφού ενταχτούν στην στρατηγική κάθε κράτους, τα Μουσεία δημόσια και ιδιωτικά καλούντα να προσαρμοστούν στις νέες συνθήκες που απαιτούν νέες ολιστικές προσεγγίσεις  που έχουν να κάνουν με τον ψηφιακό μετασχηματισμό , με την « ενσώματη» εμπειρία, με την εικονική αναπαράσταση , με το νέο τρόπο έκθεσης και απεικόνισης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37</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7477148" cy="4938736"/>
          </a:xfrm>
        </p:spPr>
        <p:txBody>
          <a:bodyPr>
            <a:normAutofit lnSpcReduction="10000"/>
          </a:bodyPr>
          <a:lstStyle/>
          <a:p>
            <a:r>
              <a:rPr lang="el-GR" dirty="0"/>
              <a:t>Το Μουσείο μετατρέπεται σ ένα σύνθετο </a:t>
            </a:r>
            <a:r>
              <a:rPr lang="el-GR" dirty="0" err="1"/>
              <a:t>πολυχώρο</a:t>
            </a:r>
            <a:r>
              <a:rPr lang="el-GR" dirty="0"/>
              <a:t> που καλείται να αφηγηθεί, να παρέμβει, να καταγράψει. Καλείται να αφηγηθεί επιλεγμένες  ιστορίες, να είναι σε επαφή και </a:t>
            </a:r>
            <a:r>
              <a:rPr lang="el-GR" dirty="0" err="1"/>
              <a:t>διάδραση</a:t>
            </a:r>
            <a:r>
              <a:rPr lang="el-GR" dirty="0"/>
              <a:t> μέσα στο ανθρώπινο και δομημένο περιβάλλον μέσα στο οποίο δρα και υπάρχει, να συναλλάσσεται με την κοινότητα από την οποία πηγάζει αλλά να αφουγκράζεται και τα σύγχρονα ρεύματα κινητικότητας.  Το Μουσείο είναι μέσο αλλά και στόχος των κρατικών πολιτιστικών πολιτικών αλλά και παράλληλα και κοινωνικός εταίρος στην κατεύθυνση της  ανάπτυξης και της προόδου μιας τοπικής κοινωνίας αλλά και ευρύτερων κοινωνικών συνόλων. Παράλληλα βρίσκεται σε μια σχέση αμοιβαιότητας με το κράτος, το τελευταίο φροντίζει για την ύπαρξη τους μέσα από θεσμικό πλαίσιο ή την οικονομική τους ενίσχυση και εκείνα αποτελούν μέρος της αλυσίδας της πολιτιστικής πολιτικής.</a:t>
            </a:r>
          </a:p>
          <a:p>
            <a:endParaRPr lang="el-G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38</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6334140" cy="4438670"/>
          </a:xfrm>
        </p:spPr>
        <p:txBody>
          <a:bodyPr>
            <a:normAutofit/>
          </a:bodyPr>
          <a:lstStyle/>
          <a:p>
            <a:r>
              <a:rPr lang="el-GR" dirty="0"/>
              <a:t>Προσανατολισμένα στις συλλογές τους, η πρωταρχική αποστολή των μουσείων υπήρξε, παραδοσιακά στο πέρασμα των αιώνων, η συλλογή, η διατήρηση και η προβολή των εκθεμάτων τους. Τα τελευταία χρόνια, ωστόσο, οι πολιτιστικοί χώροι , καλούνται να αντιμετωπίσουν μία σειρά προκλήσεων και αλλαγών με σκοπό να παραμείνουν σύγχρονοι και λειτουργικοί. Ειδικότερα, η ταχύτατη πρόοδος των νέων τεχνολογιών έχει αλλάξει σε σημαντικό βαθμό τον τρόπο που αυτοί επικοινωνούν με τα κοινά τους, μετασχηματίζοντας οριστικά τη σχέση φορέα – κοινού</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39</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7620024" cy="4438670"/>
          </a:xfrm>
        </p:spPr>
        <p:txBody>
          <a:bodyPr>
            <a:normAutofit/>
          </a:bodyPr>
          <a:lstStyle/>
          <a:p>
            <a:r>
              <a:rPr lang="el-GR" dirty="0"/>
              <a:t>Τα Μουσεία αγωνίζονται να ικανοποιήσουν τις ανάγκες του «πολίτη δέκτη πολλών εμπειριών και ερεθισμάτων  της σύγχρονης  εποχής και να προσαρμοστούν στις απαιτήσεις του. Παράλληλα, προσπαθούν να καταρρίψουν τους φραγμούς των συνόρων και των </a:t>
            </a:r>
            <a:r>
              <a:rPr lang="el-GR" dirty="0" err="1"/>
              <a:t>ατοµικών</a:t>
            </a:r>
            <a:r>
              <a:rPr lang="el-GR" dirty="0"/>
              <a:t> ιδιαιτεροτήτων, ώστε να είναι προσιτά σε όλους. Είναι πλέον ανάγκη για τα Μουσεία να ανανεώνονται συνεχώς και να κατοχυρώσουν τον </a:t>
            </a:r>
            <a:r>
              <a:rPr lang="el-GR" dirty="0" err="1"/>
              <a:t>σηµαντικό</a:t>
            </a:r>
            <a:r>
              <a:rPr lang="el-GR" dirty="0"/>
              <a:t> ρόλο τους στην σύγχρονη κοινωνία, ώστε να συνεχίσουν να υπηρετούν το σκοπό τους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4</a:t>
            </a:fld>
            <a:endParaRPr lang="el-GR"/>
          </a:p>
        </p:txBody>
      </p:sp>
      <p:sp>
        <p:nvSpPr>
          <p:cNvPr id="3" name="2 - Τίτλος"/>
          <p:cNvSpPr>
            <a:spLocks noGrp="1"/>
          </p:cNvSpPr>
          <p:nvPr>
            <p:ph type="title"/>
          </p:nvPr>
        </p:nvSpPr>
        <p:spPr/>
        <p:txBody>
          <a:bodyPr/>
          <a:lstStyle/>
          <a:p>
            <a:r>
              <a:rPr lang="el-GR" dirty="0"/>
              <a:t>2.ΧΩΡΟΣ ΕΚΘΕΣΗΣ</a:t>
            </a:r>
          </a:p>
        </p:txBody>
      </p:sp>
      <p:sp>
        <p:nvSpPr>
          <p:cNvPr id="4" name="3 - Θέση κειμένου"/>
          <p:cNvSpPr>
            <a:spLocks noGrp="1"/>
          </p:cNvSpPr>
          <p:nvPr>
            <p:ph type="body" idx="1"/>
          </p:nvPr>
        </p:nvSpPr>
        <p:spPr>
          <a:xfrm>
            <a:off x="381000" y="1633536"/>
            <a:ext cx="6762768" cy="4795860"/>
          </a:xfrm>
        </p:spPr>
        <p:txBody>
          <a:bodyPr>
            <a:normAutofit/>
          </a:bodyPr>
          <a:lstStyle/>
          <a:p>
            <a:r>
              <a:rPr lang="el-GR" dirty="0"/>
              <a:t>Κατά τη ρωμαϊκή περίοδο το Μουσείο εξελίσσεται. Παίρνει τη λατινική ονομασία «</a:t>
            </a:r>
            <a:r>
              <a:rPr lang="el-GR" dirty="0" err="1"/>
              <a:t>museum</a:t>
            </a:r>
            <a:r>
              <a:rPr lang="el-GR" dirty="0"/>
              <a:t>» και</a:t>
            </a:r>
          </a:p>
          <a:p>
            <a:r>
              <a:rPr lang="el-GR" dirty="0"/>
              <a:t>λειτουργεί όχι ως χώρος έκθεσης, αλλά ως τόπος συνάντησης «ανήσυχων προσωπικοτήτων» που</a:t>
            </a:r>
          </a:p>
          <a:p>
            <a:r>
              <a:rPr lang="el-GR" dirty="0"/>
              <a:t>συζητούν για θέματα φιλοσοφίας και επιστήμης. Κατά την ίδια περίοδο πολλές είναι οι ιδιωτικές συλλογές που φιλοξενούν στις επαύλεις τους οι πλούσιοι ρωμαίοι και οι στρατηγοί.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40</a:t>
            </a:fld>
            <a:endParaRPr lang="el-GR"/>
          </a:p>
        </p:txBody>
      </p:sp>
      <p:sp>
        <p:nvSpPr>
          <p:cNvPr id="3" name="2 - Τίτλος"/>
          <p:cNvSpPr>
            <a:spLocks noGrp="1"/>
          </p:cNvSpPr>
          <p:nvPr>
            <p:ph type="title"/>
          </p:nvPr>
        </p:nvSpPr>
        <p:spPr/>
        <p:txBody>
          <a:bodyPr/>
          <a:lstStyle/>
          <a:p>
            <a:r>
              <a:rPr lang="el-GR" dirty="0"/>
              <a:t>ΠΟΛΙΤΙΣΤΙΚΗ ΠΟΛΙΤΙΚΗ</a:t>
            </a:r>
          </a:p>
        </p:txBody>
      </p:sp>
      <p:sp>
        <p:nvSpPr>
          <p:cNvPr id="4" name="3 - Θέση κειμένου"/>
          <p:cNvSpPr>
            <a:spLocks noGrp="1"/>
          </p:cNvSpPr>
          <p:nvPr>
            <p:ph type="body" idx="1"/>
          </p:nvPr>
        </p:nvSpPr>
        <p:spPr>
          <a:xfrm>
            <a:off x="381000" y="1633536"/>
            <a:ext cx="7334272" cy="4010042"/>
          </a:xfrm>
        </p:spPr>
        <p:txBody>
          <a:bodyPr>
            <a:normAutofit/>
          </a:bodyPr>
          <a:lstStyle/>
          <a:p>
            <a:r>
              <a:rPr lang="el-GR" dirty="0"/>
              <a:t>Η </a:t>
            </a:r>
            <a:r>
              <a:rPr lang="el-GR" b="1" dirty="0"/>
              <a:t>πολιτιστική πολιτική </a:t>
            </a:r>
            <a:r>
              <a:rPr lang="el-GR" dirty="0"/>
              <a:t>λοιπόν μπορεί να οριστεί ως « ένα σύστημα σκοπών, μέσων και φορέων που συνδυάζονται σε ένα πρόγραμμα για να επιτευχθεί η ενίσχυση και η διάδοση του πολιτιστικού φαινομένου μιας κοινότητας για μια δεδομένη χρονική περίοδο» (Κόνσολα:2006)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41</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7334272" cy="4581546"/>
          </a:xfrm>
        </p:spPr>
        <p:txBody>
          <a:bodyPr>
            <a:normAutofit/>
          </a:bodyPr>
          <a:lstStyle/>
          <a:p>
            <a:r>
              <a:rPr lang="el-GR" dirty="0"/>
              <a:t>Ως </a:t>
            </a:r>
            <a:r>
              <a:rPr lang="el-GR" b="1" dirty="0"/>
              <a:t>πολιτιστική πολιτική</a:t>
            </a:r>
            <a:r>
              <a:rPr lang="el-GR" dirty="0"/>
              <a:t> ορίζεται το συνολικό πλαίσιο σκοπών, προγραμμάτων και μέτρων, που λαμβάνονται από τις εθνικές κυβερνήσεις, όσον αφορά τον τομέα του πολιτισμού. Η εξέταση της πολιτιστικής πολιτικής απαιτεί τον προσδιορισμό και την ανάλυση των στοιχείων που την διαμορφώνουν, δηλαδή των σκοπών που επιδιώκονται, των προγραμμάτων που αναλαμβάνονται και των μεθόδων και μέτρων που επιλέγονται για την υλοποίηση των σκοπών αυτών</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42</a:t>
            </a:fld>
            <a:endParaRPr lang="el-GR"/>
          </a:p>
        </p:txBody>
      </p:sp>
      <p:sp>
        <p:nvSpPr>
          <p:cNvPr id="3" name="2 - Τίτλος"/>
          <p:cNvSpPr>
            <a:spLocks noGrp="1"/>
          </p:cNvSpPr>
          <p:nvPr>
            <p:ph type="title"/>
          </p:nvPr>
        </p:nvSpPr>
        <p:spPr/>
        <p:txBody>
          <a:bodyPr/>
          <a:lstStyle/>
          <a:p>
            <a:r>
              <a:rPr lang="el-GR" dirty="0"/>
              <a:t>ΜΟΥΣΕΙΟ/ ΣΚΟΠΟΙ-ΠΟΛΙΤ. ΠΟΛΙΤΙΣΤΙΚΗ- ΔΙΑΧΕΙΡΙΣΗ</a:t>
            </a:r>
          </a:p>
        </p:txBody>
      </p:sp>
      <p:sp>
        <p:nvSpPr>
          <p:cNvPr id="4" name="3 - Θέση κειμένου"/>
          <p:cNvSpPr>
            <a:spLocks noGrp="1"/>
          </p:cNvSpPr>
          <p:nvPr>
            <p:ph type="body" idx="1"/>
          </p:nvPr>
        </p:nvSpPr>
        <p:spPr>
          <a:xfrm>
            <a:off x="381000" y="1633536"/>
            <a:ext cx="7834338" cy="4652984"/>
          </a:xfrm>
        </p:spPr>
        <p:txBody>
          <a:bodyPr/>
          <a:lstStyle/>
          <a:p>
            <a:pPr>
              <a:lnSpc>
                <a:spcPct val="150000"/>
              </a:lnSpc>
            </a:pPr>
            <a:r>
              <a:rPr lang="el-GR" dirty="0"/>
              <a:t>Οι κρατικές επιχορηγήσεις πλέον είναι μηδαμινές σε σύγκριση με τα προηγούμενα χρόνια, η </a:t>
            </a:r>
            <a:r>
              <a:rPr lang="el-GR" dirty="0" err="1"/>
              <a:t>επισκεψιμότητα</a:t>
            </a:r>
            <a:r>
              <a:rPr lang="el-GR" dirty="0"/>
              <a:t> εμφανίζει αισθητή πτώση, ενώ οι γενναιόδωρες, εταιρικές ή ιδιωτικές, χορηγίες και δωρεές των προηγούμενων ετών πλέον έχουν εξαφανιστεί</a:t>
            </a:r>
          </a:p>
          <a:p>
            <a:endParaRPr lang="el-G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43</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7548586" cy="4724422"/>
          </a:xfrm>
        </p:spPr>
        <p:txBody>
          <a:bodyPr>
            <a:normAutofit/>
          </a:bodyPr>
          <a:lstStyle/>
          <a:p>
            <a:r>
              <a:rPr lang="el-GR" dirty="0"/>
              <a:t>Την ίδια στιγμή που η λεγόμενη «αλλαγή παραδείγματος» περιλαμβάνει συγχωνεύσεις και κατάργηση δομών ή ακόμα και σχεδιασμό για μη μόνιμη λειτουργία μουσείων ή μουσείων που θα λειτουργούν λίγες μέρες την εβδομάδα, ή ακόμη για επανεξέταση των πολιτικών παραχώρησης-εκχώρησης συλλογών και αμφισβήτηση της ίδιας της χρησιμότητας τόσων διαφορετικών ειδικοτήτων για τη λειτουργία ενός μουσείου , πολλά μουσεία συνεχίζουν να «αντιλαμβάνονται ως μοναδική λύση για την επιβίωση ή την ευημερία τους τον απεριόριστο εμπλουτισμό των συλλογών τους, τα ματαιόδοξα αρχιτεκτονικά εγχειρήματα, τις πολυδάπανες εκθέσεις, τις πωλήσεις των καταστημάτων τους και την ενασχόλησή τους με αριθμούς </a:t>
            </a:r>
            <a:r>
              <a:rPr lang="el-GR" dirty="0" err="1"/>
              <a:t>επισκεψιμότητας</a:t>
            </a:r>
            <a:endParaRPr lang="el-G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44</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7691462" cy="4652984"/>
          </a:xfrm>
        </p:spPr>
        <p:txBody>
          <a:bodyPr>
            <a:normAutofit/>
          </a:bodyPr>
          <a:lstStyle/>
          <a:p>
            <a:pPr>
              <a:lnSpc>
                <a:spcPct val="150000"/>
              </a:lnSpc>
            </a:pPr>
            <a:r>
              <a:rPr lang="el-GR" dirty="0"/>
              <a:t>Οι δράσεις αυτές διακρίνονται για την αυξημένη διαχειριστική υπευθυνότητά τους, καθώς αναζητούν ένα νέο ρόλο για το μουσείο: το μουσείο οργανικά ενταγμένο μέσα στην κοινωνία </a:t>
            </a:r>
            <a:r>
              <a:rPr lang="el-GR" dirty="0" err="1"/>
              <a:t>συνδημιουργεί</a:t>
            </a:r>
            <a:r>
              <a:rPr lang="el-GR" dirty="0"/>
              <a:t> πολιτισμικό κεφάλαιο, για τη βελτίωση της ποιότητας ζωής τόσο για το σύνολο των μελών της όσο και των μελλοντικών γενεών. Ο πολιτισμός είναι ένα σύνολο δραστηριοτήτων που παράγουν εμπορεύσιμα αγαθά και υπηρεσίες χρησιμοποιώντας σπάνιους συντελεστές παραγωγής, και από την άποψη αυτή ενδιαφέρει την οικονομική πολιτική</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45</a:t>
            </a:fld>
            <a:endParaRPr lang="el-GR"/>
          </a:p>
        </p:txBody>
      </p:sp>
      <p:sp>
        <p:nvSpPr>
          <p:cNvPr id="3" name="2 - Τίτλος"/>
          <p:cNvSpPr>
            <a:spLocks noGrp="1"/>
          </p:cNvSpPr>
          <p:nvPr>
            <p:ph type="title"/>
          </p:nvPr>
        </p:nvSpPr>
        <p:spPr/>
        <p:txBody>
          <a:bodyPr/>
          <a:lstStyle/>
          <a:p>
            <a:r>
              <a:rPr lang="el-GR" dirty="0"/>
              <a:t>Το τρίγωνο Μουσείο-Διαχείριση-Επισκέπτης </a:t>
            </a:r>
          </a:p>
        </p:txBody>
      </p:sp>
      <p:sp>
        <p:nvSpPr>
          <p:cNvPr id="4" name="3 - Θέση κειμένου"/>
          <p:cNvSpPr>
            <a:spLocks noGrp="1"/>
          </p:cNvSpPr>
          <p:nvPr>
            <p:ph type="body" idx="1"/>
          </p:nvPr>
        </p:nvSpPr>
        <p:spPr>
          <a:xfrm>
            <a:off x="381000" y="1633536"/>
            <a:ext cx="7977214" cy="3581414"/>
          </a:xfrm>
        </p:spPr>
        <p:txBody>
          <a:bodyPr/>
          <a:lstStyle/>
          <a:p>
            <a:r>
              <a:rPr lang="el-GR" dirty="0"/>
              <a:t>αδυναμία διαχωρισμού της «παραγωγής» από την «κατανάλωση» της υπηρεσίας. Στον θεατή δεν γίνεται κατανοητή η διαδικασία πίσω από την έκθεση. Χρειάζεται όμως;</a:t>
            </a:r>
            <a:br>
              <a:rPr lang="el-GR" dirty="0"/>
            </a:br>
            <a:r>
              <a:rPr lang="el-GR" dirty="0"/>
              <a:t>Θα πρέπει όλη η διαδικασία του Μουσείου να έρθει στην επιφάνεια;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46</a:t>
            </a:fld>
            <a:endParaRPr lang="el-GR"/>
          </a:p>
        </p:txBody>
      </p:sp>
      <p:sp>
        <p:nvSpPr>
          <p:cNvPr id="3" name="2 - Τίτλος"/>
          <p:cNvSpPr>
            <a:spLocks noGrp="1"/>
          </p:cNvSpPr>
          <p:nvPr>
            <p:ph type="title"/>
          </p:nvPr>
        </p:nvSpPr>
        <p:spPr/>
        <p:txBody>
          <a:bodyPr/>
          <a:lstStyle/>
          <a:p>
            <a:r>
              <a:rPr lang="el-GR" dirty="0"/>
              <a:t>4 ΕΡΩΤΗΜΑΤΑ ΓΙΑ ΤΟ ΑΥΡΙΟ</a:t>
            </a:r>
          </a:p>
        </p:txBody>
      </p:sp>
      <p:sp>
        <p:nvSpPr>
          <p:cNvPr id="4" name="3 - Θέση κειμένου"/>
          <p:cNvSpPr>
            <a:spLocks noGrp="1"/>
          </p:cNvSpPr>
          <p:nvPr>
            <p:ph type="body" idx="1"/>
          </p:nvPr>
        </p:nvSpPr>
        <p:spPr>
          <a:xfrm>
            <a:off x="381000" y="1633536"/>
            <a:ext cx="7334272" cy="4724422"/>
          </a:xfrm>
        </p:spPr>
        <p:txBody>
          <a:bodyPr>
            <a:normAutofit/>
          </a:bodyPr>
          <a:lstStyle/>
          <a:p>
            <a:r>
              <a:rPr lang="en-US" dirty="0"/>
              <a:t>To </a:t>
            </a:r>
            <a:r>
              <a:rPr lang="el-GR" dirty="0"/>
              <a:t>Παγκόσμιο Συμβούλιο Μουσείων ( </a:t>
            </a:r>
            <a:r>
              <a:rPr lang="en-US" dirty="0"/>
              <a:t>ICOM</a:t>
            </a:r>
            <a:r>
              <a:rPr lang="el-GR" dirty="0"/>
              <a:t>) κλήθηκε στο συνέδριο του στο Κιότο ( 2019) να απαντήσει σε 4 βασικά ερωτήματα αξιολογώντας την έως τώρα πορεία τη δεύτερη δεκαετία του 21</a:t>
            </a:r>
            <a:r>
              <a:rPr lang="el-GR" baseline="30000" dirty="0"/>
              <a:t>ου</a:t>
            </a:r>
            <a:r>
              <a:rPr lang="el-GR" dirty="0"/>
              <a:t> αιώνα και προσπαθώντας να οριοθετήσει στόχους για τα επόμενα χρόνια</a:t>
            </a:r>
          </a:p>
          <a:p>
            <a:r>
              <a:rPr lang="el-GR" dirty="0"/>
              <a:t> </a:t>
            </a:r>
          </a:p>
          <a:p>
            <a:r>
              <a:rPr lang="el-GR" dirty="0"/>
              <a:t> </a:t>
            </a:r>
          </a:p>
          <a:p>
            <a:r>
              <a:rPr lang="el-GR" dirty="0"/>
              <a:t>Ποια θα ήταν κατά την γνώμη σας η πιο σημαντική συνεισφορά των μουσείων στο κοινωνικό σύνολο κατά την επόμενη δεκαετία?</a:t>
            </a:r>
            <a:br>
              <a:rPr lang="el-GR" dirty="0"/>
            </a:br>
            <a:endParaRPr lang="el-G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47</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8477280" cy="4795860"/>
          </a:xfrm>
        </p:spPr>
        <p:txBody>
          <a:bodyPr>
            <a:normAutofit/>
          </a:bodyPr>
          <a:lstStyle/>
          <a:p>
            <a:r>
              <a:rPr lang="el-GR" dirty="0"/>
              <a:t>Ποιες είναι κατά τη γνώμη σας οι ισχυρότερες τάσεις και οι πιο σοβαρές προκλήσεις που θα αντιμετωπίσει η χώρα μας κατά την επόμενη δεκαετία</a:t>
            </a:r>
          </a:p>
          <a:p>
            <a:r>
              <a:rPr lang="el-GR" dirty="0"/>
              <a:t> </a:t>
            </a:r>
          </a:p>
          <a:p>
            <a:r>
              <a:rPr lang="el-GR" dirty="0"/>
              <a:t>Ποιες είναι κατά τη γνώμη σας οι ισχυρότερες τάσεις  και οι πιο σοβαρές προκλήσεις  που θα αντιμετωπίσουν τα μουσεία στην χώρα μας κατά την επόμενη δεκαετία</a:t>
            </a:r>
            <a:br>
              <a:rPr lang="el-GR" dirty="0"/>
            </a:br>
            <a:endParaRPr lang="el-GR" dirty="0"/>
          </a:p>
          <a:p>
            <a:r>
              <a:rPr lang="el-GR" dirty="0"/>
              <a:t> Πώς κατά τη γνώμη σας πρέπει να αλλάξουν τα μουσεία και να προσαρμόσουν τις αρχές , τις αξίες και τις μεθόδους εργασίας τους μέσα στην επόμενη δεκαετία προκειμένου να αντιμετωπίσουν αυτές τις προκλήσεις και να εμπλουτίσουν/ενισχύσουν την προσφορά τους</a:t>
            </a:r>
          </a:p>
          <a:p>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5</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7905776" cy="4867298"/>
          </a:xfrm>
        </p:spPr>
        <p:txBody>
          <a:bodyPr>
            <a:normAutofit/>
          </a:bodyPr>
          <a:lstStyle/>
          <a:p>
            <a:r>
              <a:rPr lang="el-GR" dirty="0"/>
              <a:t>Στην Αναγέννηση, ο όρος Μουσείο άρχισε να χρησιμοποιείται για να δηλώσει το σύνολο των θησαυρών που είχαν στην ιδιοκτησία τους οι πλούσιοι άρχοντες. Είναι η πρώτη φορά που ο όρος Μουσείο πλησιάζει στη σημερινή έννοια της λέξης. Οι συγκροτημένες ιδιωτικές συλλογές έργων τέχνης που υπήρχαν ήδη από τον 15ο αιώνα, όπως αυτή του Λαυρέντιου των Μεδίκων στη Φλωρεντία, αποτέλεσαν στο πέρασμα του χρόνου τον πυρήνα των Συλλογών πολλών ευρωπαϊκών Μουσείων</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6</a:t>
            </a:fld>
            <a:endParaRPr lang="el-GR"/>
          </a:p>
        </p:txBody>
      </p:sp>
      <p:sp>
        <p:nvSpPr>
          <p:cNvPr id="3" name="2 - Τίτλος"/>
          <p:cNvSpPr>
            <a:spLocks noGrp="1"/>
          </p:cNvSpPr>
          <p:nvPr>
            <p:ph type="title"/>
          </p:nvPr>
        </p:nvSpPr>
        <p:spPr/>
        <p:txBody>
          <a:bodyPr/>
          <a:lstStyle/>
          <a:p>
            <a:r>
              <a:rPr lang="el-GR" dirty="0"/>
              <a:t>« Ο θάλαμος των περίεργων»</a:t>
            </a:r>
          </a:p>
        </p:txBody>
      </p:sp>
      <p:sp>
        <p:nvSpPr>
          <p:cNvPr id="4" name="3 - Θέση κειμένου"/>
          <p:cNvSpPr>
            <a:spLocks noGrp="1"/>
          </p:cNvSpPr>
          <p:nvPr>
            <p:ph type="body" idx="1"/>
          </p:nvPr>
        </p:nvSpPr>
        <p:spPr>
          <a:xfrm>
            <a:off x="381000" y="1633536"/>
            <a:ext cx="8763000" cy="4438670"/>
          </a:xfrm>
        </p:spPr>
        <p:txBody>
          <a:bodyPr>
            <a:normAutofit/>
          </a:bodyPr>
          <a:lstStyle/>
          <a:p>
            <a:r>
              <a:rPr lang="el-GR" dirty="0"/>
              <a:t>«όπως αποκαλούσαν τους χώρους αυτούς, και τα «πολύτιμα συρτάρια» με αντικείμενα από μακρινές ηπείρους αποτελούσαν κύριο θέμα συζήτησης της αφρόκρεμας της ευρωπαϊκής κοινωνίας.</a:t>
            </a:r>
          </a:p>
          <a:p>
            <a:endParaRPr lang="el-G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7</a:t>
            </a:fld>
            <a:endParaRPr lang="el-GR"/>
          </a:p>
        </p:txBody>
      </p:sp>
      <p:sp>
        <p:nvSpPr>
          <p:cNvPr id="3" name="2 - Τίτλος"/>
          <p:cNvSpPr>
            <a:spLocks noGrp="1"/>
          </p:cNvSpPr>
          <p:nvPr>
            <p:ph type="title"/>
          </p:nvPr>
        </p:nvSpPr>
        <p:spPr/>
        <p:txBody>
          <a:bodyPr/>
          <a:lstStyle/>
          <a:p>
            <a:r>
              <a:rPr lang="el-GR" dirty="0"/>
              <a:t>ΔΙΑΦΩΤΙΣΜΟΣ ΚΑΙ ΜΟΥΣΕΙΟ</a:t>
            </a:r>
          </a:p>
        </p:txBody>
      </p:sp>
      <p:sp>
        <p:nvSpPr>
          <p:cNvPr id="4" name="3 - Θέση κειμένου"/>
          <p:cNvSpPr>
            <a:spLocks noGrp="1"/>
          </p:cNvSpPr>
          <p:nvPr>
            <p:ph type="body" idx="1"/>
          </p:nvPr>
        </p:nvSpPr>
        <p:spPr>
          <a:xfrm>
            <a:off x="381000" y="1633536"/>
            <a:ext cx="7477148" cy="4510108"/>
          </a:xfrm>
        </p:spPr>
        <p:txBody>
          <a:bodyPr>
            <a:normAutofit/>
          </a:bodyPr>
          <a:lstStyle/>
          <a:p>
            <a:r>
              <a:rPr lang="el-GR" dirty="0"/>
              <a:t>Η ανάπτυξη του Διαφωτισμού και η εξέλιξη της επιστημονικής σκέψης συνέβαλαν στην μελέτη και την οργάνωση των συλλογών. Πολλά από τα ευρωπαϊκά Μουσεία ιδρύθηκαν με τη βοήθεια των Πανεπιστημίων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8</a:t>
            </a:fld>
            <a:endParaRPr lang="el-GR"/>
          </a:p>
        </p:txBody>
      </p:sp>
      <p:sp>
        <p:nvSpPr>
          <p:cNvPr id="3" name="2 - Τίτλος"/>
          <p:cNvSpPr>
            <a:spLocks noGrp="1"/>
          </p:cNvSpPr>
          <p:nvPr>
            <p:ph type="title"/>
          </p:nvPr>
        </p:nvSpPr>
        <p:spPr/>
        <p:txBody>
          <a:bodyPr/>
          <a:lstStyle/>
          <a:p>
            <a:endParaRPr lang="el-GR"/>
          </a:p>
        </p:txBody>
      </p:sp>
      <p:sp>
        <p:nvSpPr>
          <p:cNvPr id="4" name="3 - Θέση κειμένου"/>
          <p:cNvSpPr>
            <a:spLocks noGrp="1"/>
          </p:cNvSpPr>
          <p:nvPr>
            <p:ph type="body" idx="1"/>
          </p:nvPr>
        </p:nvSpPr>
        <p:spPr>
          <a:xfrm>
            <a:off x="381000" y="1633536"/>
            <a:ext cx="7548586" cy="4938736"/>
          </a:xfrm>
        </p:spPr>
        <p:txBody>
          <a:bodyPr>
            <a:normAutofit/>
          </a:bodyPr>
          <a:lstStyle/>
          <a:p>
            <a:r>
              <a:rPr lang="el-GR" dirty="0"/>
              <a:t>Το πρώτο εθνικό και δημόσιο Μουσείο της Ευρώπης είναι το Βρετανικό Μουσείο του Λονδίνου. Ήδη από το 1753 έφερε την ονομασία του Μουσείου, ακολουθούσε τις αρχές του Ντιντερό και των εγκυκλοπαιδιστών του 18ου αιώνα, ανήκε στο έθνος και ήταν ανοιχτό σε όλους τους «φιλομαθείς και περίεργους ανθρώπους». </a:t>
            </a:r>
          </a:p>
          <a:p>
            <a:endParaRPr lang="el-G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p:txBody>
          <a:bodyPr/>
          <a:lstStyle/>
          <a:p>
            <a:fld id="{C077360F-5E75-4C55-8504-E550F52752CE}" type="slidenum">
              <a:rPr lang="el-GR" smtClean="0"/>
              <a:pPr/>
              <a:t>9</a:t>
            </a:fld>
            <a:endParaRPr lang="el-GR"/>
          </a:p>
        </p:txBody>
      </p:sp>
      <p:sp>
        <p:nvSpPr>
          <p:cNvPr id="3" name="2 - Τίτλος"/>
          <p:cNvSpPr>
            <a:spLocks noGrp="1"/>
          </p:cNvSpPr>
          <p:nvPr>
            <p:ph type="title"/>
          </p:nvPr>
        </p:nvSpPr>
        <p:spPr/>
        <p:txBody>
          <a:bodyPr/>
          <a:lstStyle/>
          <a:p>
            <a:r>
              <a:rPr lang="el-GR" dirty="0"/>
              <a:t>19</a:t>
            </a:r>
            <a:r>
              <a:rPr lang="el-GR" baseline="30000" dirty="0"/>
              <a:t>ος  </a:t>
            </a:r>
            <a:endParaRPr lang="el-GR" dirty="0"/>
          </a:p>
        </p:txBody>
      </p:sp>
      <p:sp>
        <p:nvSpPr>
          <p:cNvPr id="4" name="3 - Θέση κειμένου"/>
          <p:cNvSpPr>
            <a:spLocks noGrp="1"/>
          </p:cNvSpPr>
          <p:nvPr>
            <p:ph type="body" idx="1"/>
          </p:nvPr>
        </p:nvSpPr>
        <p:spPr>
          <a:xfrm>
            <a:off x="381000" y="1633536"/>
            <a:ext cx="8191528" cy="5010174"/>
          </a:xfrm>
        </p:spPr>
        <p:txBody>
          <a:bodyPr>
            <a:normAutofit/>
          </a:bodyPr>
          <a:lstStyle/>
          <a:p>
            <a:r>
              <a:rPr lang="el-GR" dirty="0"/>
              <a:t>Κατά τη διάρκεια του 19ου αιώνα, με την ίδρυση των εθνικών κρατών, τα ευρωπαϊκά Μουσεία</a:t>
            </a:r>
          </a:p>
          <a:p>
            <a:r>
              <a:rPr lang="el-GR" dirty="0"/>
              <a:t>πληθαίνουν, προς ενίσχυση της εθνικής – πολιτιστικής ταυτότητας των νεοϊδρυθέντων κρατών.</a:t>
            </a:r>
          </a:p>
          <a:p>
            <a:r>
              <a:rPr lang="el-GR" dirty="0"/>
              <a:t>Με το πέρασμα στον 20ο αιώνα η ιδέα της έκθεσης των αντικειμένων προς θαυμασμό εμπλουτίστηκε</a:t>
            </a:r>
          </a:p>
          <a:p>
            <a:r>
              <a:rPr lang="el-GR" dirty="0"/>
              <a:t>και με έναν ακόμη ρόλο: αυτόν της προστασίας του αντικειμένου και της επιμόρφωσης των ανθρώπων.</a:t>
            </a:r>
          </a:p>
          <a:p>
            <a:r>
              <a:rPr lang="el-GR" dirty="0"/>
              <a:t>Οι χώροι έκθεσης από «αξιοπερίεργους θαλάμους» μετατράπηκαν σε μουσειακούς χώρους, όπου</a:t>
            </a:r>
          </a:p>
          <a:p>
            <a:r>
              <a:rPr lang="el-GR" dirty="0"/>
              <a:t>αναγνωρίστηκε ο πρωταρχικός ρόλος τόσο της πολιτισμικής αξίας των συλλογών, όσο και της χρήσης</a:t>
            </a:r>
          </a:p>
          <a:p>
            <a:r>
              <a:rPr lang="el-GR" dirty="0"/>
              <a:t>του ως υλικού για τη μελέτη των επιστημών.</a:t>
            </a:r>
          </a:p>
          <a:p>
            <a:r>
              <a:rPr lang="el-GR" dirty="0"/>
              <a:t>9</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Ζωντάνια">
  <a:themeElements>
    <a:clrScheme name="Ζωντάνια">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Ζωντάνια">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Ζωντάνια">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2796</TotalTime>
  <Words>3140</Words>
  <Application>Microsoft Office PowerPoint</Application>
  <PresentationFormat>Προβολή στην οθόνη (4:3)</PresentationFormat>
  <Paragraphs>165</Paragraphs>
  <Slides>47</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47</vt:i4>
      </vt:variant>
    </vt:vector>
  </HeadingPairs>
  <TitlesOfParts>
    <vt:vector size="48" baseType="lpstr">
      <vt:lpstr>Ζωντάνια</vt:lpstr>
      <vt:lpstr>1ο  ΜΑΘΗΜΑ ΜΟΥΣΕΙΑ ΩΣ ΦΟΡΕΙΣ ΠΟΛΙΤΙΣΤΙΚΗΣ ΔΙΑΧΕΙΡΙΣΗΣ   ΕΘΝΙΚΗ ΣΧΟΛΗ ΔΗΜΟΣΙΑΣ ΔΙΟΙΚΗΣΗΣ ΚΑΙ ΑΥΤΟΔΙΟΙΚΗΣΗΣ</vt:lpstr>
      <vt:lpstr>ΜΟΥΣΕΙΟ-ΟΡΙΣΜΟΣ</vt:lpstr>
      <vt:lpstr>Ιστορία Μουσείου 1. Η Ακαδημία</vt:lpstr>
      <vt:lpstr>2.ΧΩΡΟΣ ΕΚΘΕΣΗΣ</vt:lpstr>
      <vt:lpstr>Παρουσίαση του PowerPoint</vt:lpstr>
      <vt:lpstr>« Ο θάλαμος των περίεργων»</vt:lpstr>
      <vt:lpstr>ΔΙΑΦΩΤΙΣΜΟΣ ΚΑΙ ΜΟΥΣΕΙΟ</vt:lpstr>
      <vt:lpstr>Παρουσίαση του PowerPoint</vt:lpstr>
      <vt:lpstr>19ος  </vt:lpstr>
      <vt:lpstr>Το Αρχαιολογικό Μουσείο Αίγινας </vt:lpstr>
      <vt:lpstr>Ορισμός: Μουσείο</vt:lpstr>
      <vt:lpstr>ΜΟΥΣΕΙΟ</vt:lpstr>
      <vt:lpstr>ΜΟΥΣΕΙΟ</vt:lpstr>
      <vt:lpstr>Παρουσίαση του PowerPoint</vt:lpstr>
      <vt:lpstr>Εναλλακτικός ορισμός</vt:lpstr>
      <vt:lpstr>ΜΟΥΣΕΙΟ</vt:lpstr>
      <vt:lpstr>ΜΟΥΣΕΙΟ</vt:lpstr>
      <vt:lpstr>Το Μουσείο σήμερα</vt:lpstr>
      <vt:lpstr>ΟΡΙΟΘΕΤΗΣΗ ΜΟΥΣΕΙΟΥ</vt:lpstr>
      <vt:lpstr>ΟΡΙΟΘΕΤΗΣΗ ΜΟΥΣΕΙΟΥ</vt:lpstr>
      <vt:lpstr>ΟΡΙΟΘΕΤΗΣΗ ΜΟΥΣΕΙΟΥ</vt:lpstr>
      <vt:lpstr>Η σύγχρονη πρόκληση</vt:lpstr>
      <vt:lpstr>Η σύγχρονη πρόκληση</vt:lpstr>
      <vt:lpstr>Η σύγχρονη πρόκληση</vt:lpstr>
      <vt:lpstr>Τα Πολιτιστικά αγαθά</vt:lpstr>
      <vt:lpstr>Τα Πολιτιστικά αγαθά</vt:lpstr>
      <vt:lpstr>ΜΟΥΣΕΙΟ ΚΑΙ ΝΕΕΣ ΠΡΟΚΛΗΣΕΙΣ</vt:lpstr>
      <vt:lpstr>ΜΟΥΣΕΙΟ ΚΑΙ ΝΕΕΣ ΠΡΟΚΛΗΣΕΙΣ</vt:lpstr>
      <vt:lpstr>ΜΟΥΣΕΙΟ ΚΑΙ ΝΕΕΣ ΠΡΟΚΛΗΣΕΙΣ</vt:lpstr>
      <vt:lpstr>Παρουσίαση του PowerPoint</vt:lpstr>
      <vt:lpstr>ΠΟΛΙΤΙΣΤΙΚΟ ΠΡΟΙΟΝ</vt:lpstr>
      <vt:lpstr>ΠΟΛΙΤΙΣΤΙΚΟ ΠΡΟΙΟΝ</vt:lpstr>
      <vt:lpstr>ΠΟΛΙΤΙΣΤΙΚΗ ΠΟΛΙΤΙΚΗ</vt:lpstr>
      <vt:lpstr>ΠΟΛΙΤΙΣΤΙΚΗ ΠΟΛΙΤΙΚΗ</vt:lpstr>
      <vt:lpstr>ΜΟΥΣΕΙΑ ΚΑΙ ΠΟΛΙΤΙΣΤΙΚΗ ΔΙΑΧΕΙΡΙΣΗ</vt:lpstr>
      <vt:lpstr>Το ΜΟΥΣΕΙΟ ΤΟΥ ΣΗΜΕΡΑ ΚΑΙ ΤΟΥ ΑΥΡΙΟ</vt:lpstr>
      <vt:lpstr>Παρουσίαση του PowerPoint</vt:lpstr>
      <vt:lpstr>Παρουσίαση του PowerPoint</vt:lpstr>
      <vt:lpstr>Παρουσίαση του PowerPoint</vt:lpstr>
      <vt:lpstr>ΠΟΛΙΤΙΣΤΙΚΗ ΠΟΛΙΤΙΚΗ</vt:lpstr>
      <vt:lpstr>Παρουσίαση του PowerPoint</vt:lpstr>
      <vt:lpstr>ΜΟΥΣΕΙΟ/ ΣΚΟΠΟΙ-ΠΟΛΙΤ. ΠΟΛΙΤΙΣΤΙΚΗ- ΔΙΑΧΕΙΡΙΣΗ</vt:lpstr>
      <vt:lpstr>Παρουσίαση του PowerPoint</vt:lpstr>
      <vt:lpstr>Παρουσίαση του PowerPoint</vt:lpstr>
      <vt:lpstr>Το τρίγωνο Μουσείο-Διαχείριση-Επισκέπτης </vt:lpstr>
      <vt:lpstr>4 ΕΡΩΤΗΜΑΤΑ ΓΙΑ ΤΟ ΑΥΡΙΟ</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Μουσεία ωΠολιτιστική Βιομηχανία</dc:title>
  <dc:creator>STEF</dc:creator>
  <cp:lastModifiedBy>Αναστάσιος Χονδρογιάννης</cp:lastModifiedBy>
  <cp:revision>137</cp:revision>
  <dcterms:created xsi:type="dcterms:W3CDTF">2020-03-28T11:19:19Z</dcterms:created>
  <dcterms:modified xsi:type="dcterms:W3CDTF">2021-04-13T05:47:21Z</dcterms:modified>
</cp:coreProperties>
</file>