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124" r:id="rId1"/>
  </p:sldMasterIdLst>
  <p:notesMasterIdLst>
    <p:notesMasterId r:id="rId21"/>
  </p:notesMasterIdLst>
  <p:handoutMasterIdLst>
    <p:handoutMasterId r:id="rId22"/>
  </p:handoutMasterIdLst>
  <p:sldIdLst>
    <p:sldId id="324" r:id="rId2"/>
    <p:sldId id="325" r:id="rId3"/>
    <p:sldId id="266" r:id="rId4"/>
    <p:sldId id="267" r:id="rId5"/>
    <p:sldId id="326" r:id="rId6"/>
    <p:sldId id="268" r:id="rId7"/>
    <p:sldId id="327" r:id="rId8"/>
    <p:sldId id="269" r:id="rId9"/>
    <p:sldId id="328" r:id="rId10"/>
    <p:sldId id="329" r:id="rId11"/>
    <p:sldId id="330" r:id="rId12"/>
    <p:sldId id="331" r:id="rId13"/>
    <p:sldId id="271" r:id="rId14"/>
    <p:sldId id="270" r:id="rId15"/>
    <p:sldId id="332" r:id="rId16"/>
    <p:sldId id="333" r:id="rId17"/>
    <p:sldId id="334" r:id="rId18"/>
    <p:sldId id="335" r:id="rId19"/>
    <p:sldId id="336" r:id="rId20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140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4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C7549CB-6057-41DA-9CDC-F32BF6E8A10F}" type="datetimeFigureOut">
              <a:rPr lang="en-US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36D55C6-F028-415F-A5E2-9AD3BEE9D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14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792D63-B098-4EFD-A277-8F010E0CF39F}" type="datetimeFigureOut">
              <a:rPr lang="en-US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3EC233B-357B-47C9-819D-51CEC64C5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93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00150" y="1143000"/>
            <a:ext cx="44577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185891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740532" y="1988841"/>
            <a:ext cx="84201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l-GR" dirty="0" smtClean="0"/>
              <a:t>«Τίτλος μαθήματος»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1520619" y="3789040"/>
            <a:ext cx="6934200" cy="1536576"/>
          </a:xfrm>
        </p:spPr>
        <p:txBody>
          <a:bodyPr>
            <a:normAutofit/>
          </a:bodyPr>
          <a:lstStyle>
            <a:lvl1pPr marL="0" indent="0" algn="ctr">
              <a:buNone/>
              <a:defRPr sz="2000" b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25η Εκπαιδευτική Σειρά, Κοινή ή Ειδική Φάση Σπουδών</a:t>
            </a:r>
            <a:br>
              <a:rPr lang="el-GR" dirty="0" smtClean="0"/>
            </a:br>
            <a:r>
              <a:rPr lang="el-GR" dirty="0" smtClean="0"/>
              <a:t>Υπεύθυνος Σπουδών &amp; έρευνας:</a:t>
            </a:r>
            <a:br>
              <a:rPr lang="el-GR" dirty="0" smtClean="0"/>
            </a:br>
            <a:r>
              <a:rPr lang="el-GR" dirty="0" smtClean="0"/>
              <a:t>Εισηγητής/ </a:t>
            </a:r>
            <a:r>
              <a:rPr lang="el-GR" dirty="0" err="1" smtClean="0"/>
              <a:t>τρια</a:t>
            </a:r>
            <a:r>
              <a:rPr lang="el-GR" dirty="0" smtClean="0"/>
              <a:t>: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έλου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l-GR" dirty="0" smtClean="0"/>
              <a:t>Ευχαριστώ για την Προσοχή σας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Ον/</a:t>
            </a:r>
            <a:r>
              <a:rPr lang="el-GR" dirty="0" err="1" smtClean="0"/>
              <a:t>μο</a:t>
            </a:r>
            <a:r>
              <a:rPr lang="el-GR" dirty="0" smtClean="0"/>
              <a:t> Εισηγητή /</a:t>
            </a:r>
            <a:r>
              <a:rPr lang="el-GR" dirty="0" err="1" smtClean="0"/>
              <a:t>τριας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Στοιχεία επικοινωνίας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3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14109" y="987428"/>
            <a:ext cx="461372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9206" y="2101850"/>
            <a:ext cx="3194943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69206" y="457200"/>
            <a:ext cx="3194943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6AF45-2F6D-410D-A7D0-AFCB1509638E}" type="datetimeFigureOut">
              <a:rPr lang="en-US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F7DB8-648C-4FA5-AFCA-ACFF1FCA6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2075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 baseline="0"/>
            </a:lvl1pPr>
          </a:lstStyle>
          <a:p>
            <a:r>
              <a:rPr lang="el-GR" dirty="0" err="1" smtClean="0"/>
              <a:t>Τιτλοσ</a:t>
            </a:r>
            <a:r>
              <a:rPr lang="el-GR" dirty="0" smtClean="0"/>
              <a:t> </a:t>
            </a:r>
            <a:r>
              <a:rPr lang="el-GR" dirty="0" err="1" smtClean="0"/>
              <a:t>ενοτητασ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Αν κι εφόσον υπάρχουν ενότητες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l-GR" dirty="0" smtClean="0"/>
              <a:t>Τίτλος Διαφάνειας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dirty="0" smtClean="0"/>
              <a:t>Τίτλος Διαφάνειας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95300" y="1988841"/>
            <a:ext cx="437515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35550" y="1988841"/>
            <a:ext cx="437515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dirty="0" smtClean="0"/>
              <a:t>Τίτλος Διαφάνειας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6506" y="1988840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95300" y="2636913"/>
            <a:ext cx="4376870" cy="34892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031009" y="1988840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032111" y="2636912"/>
            <a:ext cx="4378590" cy="348925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l-GR" dirty="0" smtClean="0"/>
              <a:t>Τίτλος Διαφάνειας</a:t>
            </a: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6506" y="1916832"/>
            <a:ext cx="3259006" cy="8020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95300" y="2708921"/>
            <a:ext cx="3259006" cy="34172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69117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41645" y="1772816"/>
            <a:ext cx="6911788" cy="2954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6911788" cy="5819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 descr="\\kerveros\PrPress\Logos\COMBO LOGO ESPA ΑΠΟ ΕΥΔ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235" y="6056257"/>
            <a:ext cx="2365063" cy="6486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3002783" y="274638"/>
            <a:ext cx="640791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Τίτλος Διαφάνειας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6504" y="1581835"/>
            <a:ext cx="8904195" cy="4367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06505" y="6309321"/>
            <a:ext cx="21062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8FB88F-2506-49A1-A6B2-566AF0CFFB0E}" type="datetimeFigureOut">
              <a:rPr lang="en-US" smtClean="0"/>
              <a:pPr>
                <a:defRPr/>
              </a:pPr>
              <a:t>6/27/2018</a:t>
            </a:fld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3782870" y="630932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B9C6D2-B14B-4FC3-B7D5-BD0EDAB38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Εικόνα 9" descr="C:\Users\vrettakou\Desktop\TMHMA ΕΠΙΚΟΙΝΩΝΙΑΣ, ΔΙΕΘΝΩΝ Κ ΔΗΜΟΣΙΩΝ ΣΧΕΣΕΩΝ\ΠΡΟΤΥΠΑ ΕΝΤΥΠΑ\logo_ekdda_up_down (2)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81" y="308051"/>
            <a:ext cx="2262251" cy="110451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25" r:id="rId1"/>
    <p:sldLayoutId id="2147484126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2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740532" y="2435654"/>
            <a:ext cx="8420100" cy="1470025"/>
          </a:xfrm>
        </p:spPr>
        <p:txBody>
          <a:bodyPr/>
          <a:lstStyle/>
          <a:p>
            <a:pPr eaLnBrk="1" hangingPunct="1"/>
            <a:r>
              <a:rPr lang="el-GR" altLang="el-GR" sz="3600" b="1" u="sng" dirty="0" smtClean="0"/>
              <a:t>«ΣΥΣΤΗΜΑΤΑ ΠΛΗΡΟΦΟΡΙΚΗΣ ΟΡΓΑΝΙΣΜΩΝ ΚΟΙΝΩΝΙΚΗΣ ΠΟΛΙΤΙΚΗΣ»</a:t>
            </a:r>
            <a:endParaRPr lang="el-GR" altLang="el-GR" sz="36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3350" y="4135585"/>
            <a:ext cx="6708198" cy="11985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700" dirty="0">
                <a:solidFill>
                  <a:schemeClr val="tx1">
                    <a:tint val="75000"/>
                  </a:schemeClr>
                </a:solidFill>
              </a:rPr>
              <a:t>Ενότητα 10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700" dirty="0">
                <a:solidFill>
                  <a:schemeClr val="tx1">
                    <a:tint val="75000"/>
                  </a:schemeClr>
                </a:solidFill>
              </a:rPr>
              <a:t>Εκπαίδευση από απόσταση (e-</a:t>
            </a:r>
            <a:r>
              <a:rPr lang="el-GR" sz="2700" dirty="0" err="1">
                <a:solidFill>
                  <a:schemeClr val="tx1">
                    <a:tint val="75000"/>
                  </a:schemeClr>
                </a:solidFill>
              </a:rPr>
              <a:t>learning</a:t>
            </a:r>
            <a:r>
              <a:rPr lang="el-GR" sz="2700" dirty="0">
                <a:solidFill>
                  <a:schemeClr val="tx1">
                    <a:tint val="75000"/>
                  </a:schemeClr>
                </a:solidFill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54607-570F-4F08-958A-7F0EAC13032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54750" y="1588370"/>
            <a:ext cx="6590479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el-GR" sz="2400" kern="100" dirty="0"/>
              <a:t>Ε</a:t>
            </a:r>
            <a:r>
              <a:rPr lang="el-GR" kern="100" dirty="0"/>
              <a:t>ΘΝΙΚΗ</a:t>
            </a:r>
            <a:r>
              <a:rPr lang="el-GR" sz="2400" kern="100" dirty="0"/>
              <a:t> Σ</a:t>
            </a:r>
            <a:r>
              <a:rPr lang="el-GR" kern="100" dirty="0"/>
              <a:t>ΧΟΛΗ</a:t>
            </a:r>
            <a:r>
              <a:rPr lang="el-GR" sz="2400" kern="100" dirty="0"/>
              <a:t> Δ</a:t>
            </a:r>
            <a:r>
              <a:rPr lang="el-GR" kern="100" dirty="0"/>
              <a:t>ΗΜΟΣΙΑΣ</a:t>
            </a:r>
            <a:r>
              <a:rPr lang="el-GR" sz="2400" kern="100" dirty="0"/>
              <a:t> Δ</a:t>
            </a:r>
            <a:r>
              <a:rPr lang="el-GR" kern="100" dirty="0"/>
              <a:t>ΙΟΙΚΗΣΗΣ</a:t>
            </a:r>
            <a:r>
              <a:rPr lang="el-GR" sz="2400" kern="100" dirty="0"/>
              <a:t> </a:t>
            </a:r>
            <a:r>
              <a:rPr lang="el-GR" kern="100" dirty="0"/>
              <a:t>&amp; </a:t>
            </a:r>
            <a:r>
              <a:rPr lang="el-GR" sz="2400" kern="100" dirty="0"/>
              <a:t>Α</a:t>
            </a:r>
            <a:r>
              <a:rPr lang="el-GR" kern="100" dirty="0"/>
              <a:t>ΥΤΟΔΙΟΙΚΗΣΗΣ</a:t>
            </a:r>
            <a:endParaRPr lang="el-GR" sz="2400" kern="100" dirty="0"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490155" y="168506"/>
            <a:ext cx="5475517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Εργαλεία εκπαίδευσης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από </a:t>
            </a:r>
            <a:r>
              <a:rPr lang="el-GR" altLang="el-GR" sz="3600" b="1" dirty="0" smtClean="0"/>
              <a:t>απόσταση</a:t>
            </a:r>
            <a:endParaRPr lang="el-GR" altLang="el-GR" sz="3600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06504" y="1622655"/>
            <a:ext cx="8904195" cy="4367447"/>
          </a:xfrm>
        </p:spPr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Συσκευές αναπαραγωγής αρχείων ήχου με υποστήριξη πολυμέσων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Εκπαιδευτικό υλικό βασισμένο στις τεχνολογίες του διαδικτύου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Ψηφιακοί δίσκοι πολυμέσων (</a:t>
            </a:r>
            <a:r>
              <a:rPr lang="el-GR" altLang="el-GR" sz="2400" dirty="0" err="1" smtClean="0"/>
              <a:t>multimedia</a:t>
            </a:r>
            <a:r>
              <a:rPr lang="el-GR" altLang="el-GR" sz="2400" dirty="0" smtClean="0"/>
              <a:t> CDROM)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Ιστοσελίδες και κοινότητες (</a:t>
            </a:r>
            <a:r>
              <a:rPr lang="el-GR" altLang="el-GR" sz="2400" dirty="0" err="1" smtClean="0"/>
              <a:t>web</a:t>
            </a:r>
            <a:r>
              <a:rPr lang="el-GR" altLang="el-GR" sz="2400" dirty="0" smtClean="0"/>
              <a:t> 2.0) 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Ηλεκτρονικοί χώροι ασύγχρονης συζήτησης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Λογισμικό υποστήριξης συνεργασίας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Ηλεκτρονικό ταχυδρομείο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400" dirty="0" smtClean="0"/>
              <a:t>Ημερολόγια διαδικτύου (</a:t>
            </a:r>
            <a:r>
              <a:rPr lang="el-GR" altLang="el-GR" sz="2400" dirty="0" err="1" smtClean="0"/>
              <a:t>blogs</a:t>
            </a:r>
            <a:r>
              <a:rPr lang="el-GR" altLang="el-GR" sz="2400" dirty="0" smtClean="0"/>
              <a:t>)</a:t>
            </a: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416689" y="168506"/>
            <a:ext cx="5246915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Εργαλεία εκπαίδευσης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από </a:t>
            </a:r>
            <a:r>
              <a:rPr lang="el-GR" altLang="el-GR" sz="3600" b="1" dirty="0" smtClean="0"/>
              <a:t>απόσταση</a:t>
            </a:r>
            <a:endParaRPr lang="el-GR" altLang="el-GR" sz="3600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5684" y="1581835"/>
            <a:ext cx="9160010" cy="4367447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Εγκυκλοπαίδειες διαχειριζόμενες από τους χρήστες (</a:t>
            </a:r>
            <a:r>
              <a:rPr lang="el-GR" altLang="el-GR" sz="2800" dirty="0" err="1" smtClean="0"/>
              <a:t>wikies</a:t>
            </a:r>
            <a:r>
              <a:rPr lang="el-GR" altLang="el-GR" sz="2800" dirty="0" smtClean="0"/>
              <a:t>)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Σύγχρονη συζήτηση με κείμενο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Αξιολόγηση υποβοηθούμενη από υπολογιστή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Εκπαιδευτικό κινούμενο σχέδιο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Εξομοιωτές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Παιχνίδια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Σύστημα διαχείρισης μάθησης (</a:t>
            </a:r>
            <a:r>
              <a:rPr lang="el-GR" altLang="el-GR" sz="2800" dirty="0" err="1" smtClean="0"/>
              <a:t>Learning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Management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System</a:t>
            </a:r>
            <a:r>
              <a:rPr lang="el-GR" altLang="el-GR" sz="2800" dirty="0" smtClean="0"/>
              <a:t> - LMS) ή Εικονικό περιβάλλον εκπαίδευσης (</a:t>
            </a:r>
            <a:r>
              <a:rPr lang="el-GR" altLang="el-GR" sz="2800" dirty="0" err="1" smtClean="0"/>
              <a:t>Virtual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Learning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Environment</a:t>
            </a:r>
            <a:r>
              <a:rPr lang="el-GR" altLang="el-GR" sz="2800" dirty="0" smtClean="0"/>
              <a:t> - VLE)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375863" y="184834"/>
            <a:ext cx="5410201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Εργαλεία εκπαίδευσης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από </a:t>
            </a:r>
            <a:r>
              <a:rPr lang="el-GR" altLang="el-GR" sz="3600" b="1" dirty="0" smtClean="0"/>
              <a:t>απόσταση</a:t>
            </a:r>
            <a:endParaRPr lang="el-GR" altLang="el-GR" sz="36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Ηλεκτρονικά συστήματα ψηφοφορίας</a:t>
            </a:r>
          </a:p>
          <a:p>
            <a:pPr eaLnBrk="1" hangingPunct="1"/>
            <a:r>
              <a:rPr lang="en-US" altLang="el-GR" dirty="0" err="1" smtClean="0"/>
              <a:t>Δι</a:t>
            </a:r>
            <a:r>
              <a:rPr lang="en-US" altLang="el-GR" dirty="0" smtClean="0"/>
              <a:t>ανομή συλλογών ψηφιακών αρχείων σε πολλούς παραλήπτες με υπηρεσίες του διαδικτύου (podcasting)</a:t>
            </a:r>
            <a:endParaRPr lang="el-GR" altLang="el-GR" dirty="0" smtClean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3 - Εικόνα" descr="Η Αρχιτεκτονική του Συστήματος e-learn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465" y="1323976"/>
            <a:ext cx="6268641" cy="495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5 - Ορθογώνιο"/>
          <p:cNvSpPr>
            <a:spLocks noChangeArrowheads="1"/>
          </p:cNvSpPr>
          <p:nvPr/>
        </p:nvSpPr>
        <p:spPr bwMode="auto">
          <a:xfrm>
            <a:off x="2808668" y="207068"/>
            <a:ext cx="57395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l-GR" sz="3000" b="1" dirty="0"/>
              <a:t>Τυπική αρχιτεκτονική συστήματος ηλεκτρονικής μάθησης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915886" y="889908"/>
            <a:ext cx="8915400" cy="5572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800" b="1" dirty="0" smtClean="0"/>
              <a:t>Πλεονεκτήματα ηλεκτρονικής μάθησης</a:t>
            </a:r>
            <a:endParaRPr lang="el-GR" sz="2800" b="1" dirty="0"/>
          </a:p>
        </p:txBody>
      </p:sp>
      <p:sp>
        <p:nvSpPr>
          <p:cNvPr id="10243" name="Θέση περιεχομένου 1"/>
          <p:cNvSpPr>
            <a:spLocks noGrp="1"/>
          </p:cNvSpPr>
          <p:nvPr>
            <p:ph idx="1"/>
          </p:nvPr>
        </p:nvSpPr>
        <p:spPr>
          <a:xfrm>
            <a:off x="495300" y="1404226"/>
            <a:ext cx="8915400" cy="49883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Το εκπαιδευτικό υλικό είναι παντού και πάντα διαθέσιμο.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Είναι διαθέσιμο σε όλους που έχουν στη διάθεση τους ένα </a:t>
            </a:r>
            <a:r>
              <a:rPr lang="en-US" sz="2000" dirty="0" smtClean="0"/>
              <a:t>PC </a:t>
            </a:r>
            <a:r>
              <a:rPr lang="el-GR" sz="2000" dirty="0" smtClean="0"/>
              <a:t>και μια σύνδεση στο διαδίκτυο.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Είναι πλούσιο σε περιεχόμενο και εξαιρετικά αποτελεσματικό, όταν γίνεται με προηγμένο τρόπο παρουσίασης.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Επιτυγχάνεται συμμετοχική μάθηση με ενεργούς αντί παθητικούς εκπαιδευόμενους.</a:t>
            </a:r>
            <a:endParaRPr lang="en-US" sz="20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l-GR" sz="2000" dirty="0" smtClean="0"/>
          </a:p>
          <a:p>
            <a:pPr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l-GR" sz="2800" b="1" dirty="0">
                <a:latin typeface="+mj-lt"/>
                <a:ea typeface="+mj-ea"/>
                <a:cs typeface="+mj-cs"/>
              </a:rPr>
              <a:t>Μειονεκτήματα ηλεκτρονικής μάθησης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Δεν υπάρχει η παραδοσιακή αλληλεπίδραση της Πανεπιστημιακής Αίθουσας.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Το θεσμικό πλαίσιο του ελληνικού εκπαιδευτικού συστήματος δεν καλύπτει την παροχή διαβαθμισμένων τίτλων σπουδών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/>
              <a:t> Η τεχνολογία για τη δημιουργία σύγχρονης εκπαίδευσης είναι ακριβή.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635403" y="144014"/>
            <a:ext cx="640791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Η εκπαίδευσης από απόσταση στην Ελλάδα</a:t>
            </a:r>
            <a:endParaRPr lang="el-GR" altLang="el-GR" sz="36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400" dirty="0" smtClean="0"/>
              <a:t>Σήμερα, η εξ αποστάσεως εκπαίδευση υλοποιείται σχεδόν αποκλειστικά με την υποστήριξη του υπολογιστή, και πιο συγκεκριμένα σε διαδικτυακό περιβάλλον. Για το λόγο αυτό, τείνει να είναι ταυτόσημη με τις έννοιες ηλεκτρονική μάθηση (e-</a:t>
            </a:r>
            <a:r>
              <a:rPr lang="el-GR" altLang="el-GR" sz="2400" dirty="0" err="1" smtClean="0"/>
              <a:t>learnin</a:t>
            </a:r>
            <a:r>
              <a:rPr lang="el-GR" altLang="el-GR" sz="2400" dirty="0" smtClean="0"/>
              <a:t>g), μάθηση υποβοηθούμενη από υπολογιστή (computer assisted learning), μάθηση μέσω διαδικτύου (online learning), διαδικτυακή εκπαίδευση (online education), εκπαίδευση βασισμένη στο διαδίκτυο (web-based education). Η διαφορά στη σημασία των όρων αυτών αρχίζει να υποβαθμίζεται και ο διαχωρισμός γίνεται όλο και πιο δύσκολος τόσο για αρχάριους όσο και για έμπειρους.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819003" y="37882"/>
            <a:ext cx="640791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4000" b="1" dirty="0" smtClean="0"/>
              <a:t>Φορητή </a:t>
            </a:r>
            <a:r>
              <a:rPr lang="el-GR" altLang="el-GR" sz="4000" b="1" dirty="0" smtClean="0"/>
              <a:t>Μάθηση</a:t>
            </a:r>
            <a:endParaRPr lang="el-GR" altLang="el-GR" sz="4000" b="1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Κινητά τηλέφωνα</a:t>
            </a:r>
          </a:p>
          <a:p>
            <a:pPr eaLnBrk="1" hangingPunct="1"/>
            <a:r>
              <a:rPr lang="el-GR" altLang="el-GR" smtClean="0"/>
              <a:t>Smartphones</a:t>
            </a:r>
          </a:p>
          <a:p>
            <a:pPr eaLnBrk="1" hangingPunct="1"/>
            <a:r>
              <a:rPr lang="el-GR" altLang="el-GR" smtClean="0"/>
              <a:t>Tablets</a:t>
            </a:r>
          </a:p>
          <a:p>
            <a:pPr eaLnBrk="1" hangingPunct="1"/>
            <a:r>
              <a:rPr lang="el-GR" altLang="el-GR" smtClean="0"/>
              <a:t>PDA</a:t>
            </a:r>
          </a:p>
          <a:p>
            <a:pPr eaLnBrk="1" hangingPunct="1"/>
            <a:r>
              <a:rPr lang="el-GR" altLang="el-GR" smtClean="0"/>
              <a:t>Κονσόλες</a:t>
            </a:r>
          </a:p>
          <a:p>
            <a:pPr eaLnBrk="1" hangingPunct="1"/>
            <a:r>
              <a:rPr lang="el-GR" altLang="el-GR" smtClean="0"/>
              <a:t>Media players</a:t>
            </a:r>
          </a:p>
          <a:p>
            <a:pPr eaLnBrk="1" hangingPunct="1"/>
            <a:r>
              <a:rPr lang="el-GR" altLang="el-GR" smtClean="0"/>
              <a:t>Compact laptops</a:t>
            </a:r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704707" y="176670"/>
            <a:ext cx="640791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Πλεονεκτήματα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Φορητής Μάθησης</a:t>
            </a:r>
            <a:endParaRPr lang="el-GR" altLang="el-GR" sz="3600" b="1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06504" y="1810428"/>
            <a:ext cx="8904195" cy="3708622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l-GR" altLang="el-GR" dirty="0" smtClean="0"/>
              <a:t>Ευκολία χρήσης</a:t>
            </a:r>
          </a:p>
          <a:p>
            <a:pPr eaLnBrk="1" hangingPunct="1"/>
            <a:r>
              <a:rPr lang="el-GR" altLang="el-GR" dirty="0" smtClean="0"/>
              <a:t>Διαθεσιμότητα και ευελιξία χρήσης ακόμη και έξω από την τάξη</a:t>
            </a:r>
          </a:p>
          <a:p>
            <a:pPr eaLnBrk="1" hangingPunct="1"/>
            <a:r>
              <a:rPr lang="el-GR" altLang="el-GR" dirty="0" smtClean="0"/>
              <a:t>Μεγάλο εύρος χρήσεων</a:t>
            </a:r>
          </a:p>
          <a:p>
            <a:pPr eaLnBrk="1" hangingPunct="1"/>
            <a:r>
              <a:rPr lang="el-GR" altLang="el-GR" dirty="0" smtClean="0"/>
              <a:t>Βελτίωση γνώσης</a:t>
            </a:r>
          </a:p>
          <a:p>
            <a:pPr eaLnBrk="1" hangingPunct="1"/>
            <a:r>
              <a:rPr lang="el-GR" altLang="el-GR" dirty="0" smtClean="0"/>
              <a:t>Κινητοποίηση και ενδιαφέρον, λόγω χρήσης νέων τεχνολογιών</a:t>
            </a:r>
          </a:p>
          <a:p>
            <a:pPr eaLnBrk="1" hangingPunct="1"/>
            <a:r>
              <a:rPr lang="el-GR" altLang="el-GR" dirty="0" smtClean="0"/>
              <a:t>Μέγιστη </a:t>
            </a:r>
            <a:r>
              <a:rPr lang="el-GR" altLang="el-GR" dirty="0" err="1" smtClean="0"/>
              <a:t>φορητότητα</a:t>
            </a:r>
            <a:endParaRPr lang="el-GR" altLang="el-GR" dirty="0" smtClean="0"/>
          </a:p>
          <a:p>
            <a:pPr eaLnBrk="1" hangingPunct="1"/>
            <a:r>
              <a:rPr lang="el-GR" altLang="el-GR" dirty="0" smtClean="0"/>
              <a:t>Καλύτερη πρόσβαση σε πηγές πληροφοριών</a:t>
            </a:r>
          </a:p>
          <a:p>
            <a:pPr eaLnBrk="1" hangingPunct="1"/>
            <a:r>
              <a:rPr lang="el-GR" altLang="el-GR" dirty="0" smtClean="0"/>
              <a:t>Διασκέδαση και εργασία μέσω παιχνιδιού</a:t>
            </a:r>
          </a:p>
          <a:p>
            <a:pPr eaLnBrk="1" hangingPunct="1"/>
            <a:r>
              <a:rPr lang="en-US" altLang="el-GR" dirty="0" err="1" smtClean="0"/>
              <a:t>Δυν</a:t>
            </a:r>
            <a:r>
              <a:rPr lang="en-US" altLang="el-GR" dirty="0" smtClean="0"/>
              <a:t>ατότητα προσωπικής και ανεξάρτητης εργασίας</a:t>
            </a:r>
            <a:endParaRPr lang="el-GR" altLang="el-GR" dirty="0" smtClean="0"/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269737" y="160342"/>
            <a:ext cx="5157111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Μειονεκτήματα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Φορητής Μάθησης</a:t>
            </a:r>
            <a:endParaRPr lang="el-GR" altLang="el-GR" sz="3600" b="1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Έλλειψη κατάλληλου εκπαιδευτικού λογισμικού.</a:t>
            </a:r>
          </a:p>
          <a:p>
            <a:pPr eaLnBrk="1" hangingPunct="1"/>
            <a:r>
              <a:rPr lang="el-GR" altLang="el-GR" dirty="0" smtClean="0"/>
              <a:t>Έλλειψη ασύρματων δικτύων  με μεγάλο εύρος.</a:t>
            </a:r>
          </a:p>
          <a:p>
            <a:pPr eaLnBrk="1" hangingPunct="1"/>
            <a:r>
              <a:rPr lang="el-GR" altLang="el-GR" dirty="0" smtClean="0"/>
              <a:t>Τεχνικοί περιορισμοί, όπως φωτισμός οθόνης, διάρκεια μπαταρίας κ.α.</a:t>
            </a:r>
          </a:p>
          <a:p>
            <a:pPr eaLnBrk="1" hangingPunct="1"/>
            <a:r>
              <a:rPr lang="el-GR" altLang="el-GR" dirty="0" smtClean="0"/>
              <a:t>Αυξημένο κόστος απόκτησης και χρήσης για ορισμένες συσκευές.</a:t>
            </a:r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481943" y="274638"/>
            <a:ext cx="692875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dirty="0" smtClean="0"/>
              <a:t>Η </a:t>
            </a:r>
            <a:r>
              <a:rPr lang="el-GR" altLang="el-GR" sz="3600" dirty="0" smtClean="0"/>
              <a:t>Εξ Αποστάσεως Εκπαίδευση </a:t>
            </a:r>
            <a:r>
              <a:rPr lang="el-GR" altLang="el-GR" sz="3600" dirty="0" smtClean="0"/>
              <a:t>ως </a:t>
            </a:r>
            <a:r>
              <a:rPr lang="el-GR" altLang="el-GR" sz="3600" dirty="0" smtClean="0"/>
              <a:t>Εργαλείο Κοινωνικής Πολιτικής</a:t>
            </a:r>
            <a:endParaRPr lang="el-GR" altLang="el-GR" sz="3600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l-GR" altLang="el-GR" dirty="0" smtClean="0"/>
              <a:t>Συζήτηση.</a:t>
            </a:r>
            <a:endParaRPr lang="el-GR" altLang="el-GR" dirty="0" smtClean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006" y="4927600"/>
            <a:ext cx="131048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59969" y="469900"/>
            <a:ext cx="3449662" cy="802784"/>
          </a:xfrm>
          <a:prstGeom prst="rect">
            <a:avLst/>
          </a:prstGeom>
          <a:noFill/>
        </p:spPr>
        <p:txBody>
          <a:bodyPr wrap="none" lIns="0" tIns="0" rIns="0">
            <a:spAutoFit/>
          </a:bodyPr>
          <a:lstStyle/>
          <a:p>
            <a:pPr>
              <a:lnSpc>
                <a:spcPts val="5900"/>
              </a:lnSpc>
              <a:defRPr/>
            </a:pPr>
            <a:r>
              <a:rPr lang="en-US" altLang="zh-CN" sz="4397" b="1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Άδειες</a:t>
            </a:r>
            <a:r>
              <a:rPr lang="en-US" altLang="zh-CN" sz="439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397" b="1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Χρήσης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1681957" y="1625600"/>
            <a:ext cx="7688002" cy="520655"/>
          </a:xfrm>
          <a:prstGeom prst="rect">
            <a:avLst/>
          </a:prstGeom>
          <a:noFill/>
        </p:spPr>
        <p:txBody>
          <a:bodyPr wrap="none" lIns="0" tIns="0" rIns="0">
            <a:spAutoFit/>
          </a:bodyPr>
          <a:lstStyle/>
          <a:p>
            <a:pPr>
              <a:lnSpc>
                <a:spcPts val="3700"/>
              </a:lnSpc>
              <a:defRPr/>
            </a:pPr>
            <a:r>
              <a:rPr lang="en-US" altLang="zh-CN" sz="2802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Το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παρόν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εκπαιδευτικό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υλικό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υπόκειται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σε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άδειες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960563" y="2044700"/>
            <a:ext cx="4005520" cy="520655"/>
          </a:xfrm>
          <a:prstGeom prst="rect">
            <a:avLst/>
          </a:prstGeom>
          <a:noFill/>
        </p:spPr>
        <p:txBody>
          <a:bodyPr wrap="none" lIns="0" tIns="0" rIns="0">
            <a:spAutoFit/>
          </a:bodyPr>
          <a:lstStyle/>
          <a:p>
            <a:pPr>
              <a:lnSpc>
                <a:spcPts val="3700"/>
              </a:lnSpc>
              <a:defRPr/>
            </a:pP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χρήσης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Creative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Commons.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681956" y="2628900"/>
            <a:ext cx="8173071" cy="520655"/>
          </a:xfrm>
          <a:prstGeom prst="rect">
            <a:avLst/>
          </a:prstGeom>
          <a:noFill/>
        </p:spPr>
        <p:txBody>
          <a:bodyPr wrap="none" lIns="0" tIns="0" rIns="0">
            <a:spAutoFit/>
          </a:bodyPr>
          <a:lstStyle/>
          <a:p>
            <a:pPr>
              <a:lnSpc>
                <a:spcPts val="3700"/>
              </a:lnSpc>
              <a:defRPr/>
            </a:pPr>
            <a:r>
              <a:rPr lang="en-US" altLang="zh-CN" sz="2802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Για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εκπαιδευτικό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υλικό,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όπως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εικόνες,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που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υπόκειται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960563" y="3073401"/>
            <a:ext cx="7072449" cy="943848"/>
          </a:xfrm>
          <a:prstGeom prst="rect">
            <a:avLst/>
          </a:prstGeom>
          <a:noFill/>
        </p:spPr>
        <p:txBody>
          <a:bodyPr wrap="none" lIns="0" tIns="0" rIns="0">
            <a:spAutoFit/>
          </a:bodyPr>
          <a:lstStyle/>
          <a:p>
            <a:pPr>
              <a:lnSpc>
                <a:spcPts val="3700"/>
              </a:lnSpc>
              <a:defRPr/>
            </a:pP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σε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άλλου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τύπου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άδειας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χρήσης,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η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άδεια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χρήσης</a:t>
            </a:r>
          </a:p>
          <a:p>
            <a:pPr>
              <a:lnSpc>
                <a:spcPts val="3300"/>
              </a:lnSpc>
              <a:defRPr/>
            </a:pP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αναφέρεται</a:t>
            </a:r>
            <a:r>
              <a:rPr lang="en-US" altLang="zh-CN" sz="280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2" dirty="0">
                <a:solidFill>
                  <a:srgbClr val="000000"/>
                </a:solidFill>
                <a:latin typeface="Calibri" pitchFamily="18" charset="0"/>
                <a:cs typeface="Calibri" pitchFamily="18" charset="0"/>
              </a:rPr>
              <a:t>ρητώς.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83DD-B6CB-4E91-828B-1206C7D9492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/>
          <p:cNvSpPr>
            <a:spLocks noGrp="1"/>
          </p:cNvSpPr>
          <p:nvPr>
            <p:ph type="title"/>
          </p:nvPr>
        </p:nvSpPr>
        <p:spPr>
          <a:xfrm>
            <a:off x="2651731" y="152178"/>
            <a:ext cx="5088024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4000" b="1" dirty="0" smtClean="0"/>
              <a:t>Σύντομη </a:t>
            </a:r>
            <a:r>
              <a:rPr lang="el-GR" altLang="el-GR" sz="4000" b="1" dirty="0" smtClean="0"/>
              <a:t>Περιγραφή</a:t>
            </a:r>
            <a:endParaRPr lang="el-GR" altLang="el-GR" sz="4000" b="1" dirty="0" smtClean="0"/>
          </a:p>
        </p:txBody>
      </p:sp>
      <p:sp>
        <p:nvSpPr>
          <p:cNvPr id="7171" name="Content Placeholder 1"/>
          <p:cNvSpPr>
            <a:spLocks noGrp="1"/>
          </p:cNvSpPr>
          <p:nvPr>
            <p:ph idx="1"/>
          </p:nvPr>
        </p:nvSpPr>
        <p:spPr>
          <a:xfrm>
            <a:off x="384044" y="1565507"/>
            <a:ext cx="9290639" cy="4367447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l-GR" altLang="el-GR" sz="2800" dirty="0" smtClean="0"/>
              <a:t>Εξ αποστάσεως εκπαίδευση θεωρείται η υποβοηθούμενη από τα μέσα επικοινωνίας εκπαίδευση, με μικρή ή καθόλου διαπροσωπική επαφή μεταξύ του εκπαιδευτή και του εκπαιδευόμενου</a:t>
            </a:r>
            <a:r>
              <a:rPr lang="en-US" altLang="el-GR" sz="2800" dirty="0" smtClean="0"/>
              <a:t>:</a:t>
            </a:r>
            <a:endParaRPr lang="el-GR" altLang="el-GR" sz="2800" dirty="0" smtClean="0"/>
          </a:p>
          <a:p>
            <a:pPr lvl="1" eaLnBrk="1" hangingPunct="1">
              <a:spcBef>
                <a:spcPts val="0"/>
              </a:spcBef>
            </a:pPr>
            <a:r>
              <a:rPr lang="el-GR" altLang="el-GR" sz="2400" dirty="0" smtClean="0"/>
              <a:t>Ταχυδρομείο</a:t>
            </a:r>
            <a:endParaRPr lang="el-GR" altLang="el-GR" sz="2400" dirty="0" smtClean="0"/>
          </a:p>
          <a:p>
            <a:pPr lvl="1" eaLnBrk="1" hangingPunct="1">
              <a:spcBef>
                <a:spcPts val="0"/>
              </a:spcBef>
            </a:pPr>
            <a:r>
              <a:rPr lang="el-GR" altLang="el-GR" sz="2400" dirty="0" smtClean="0"/>
              <a:t>Ηλεκτρονικό Ταχυδρομείο</a:t>
            </a:r>
          </a:p>
          <a:p>
            <a:pPr lvl="1" eaLnBrk="1" hangingPunct="1">
              <a:spcBef>
                <a:spcPts val="0"/>
              </a:spcBef>
            </a:pPr>
            <a:r>
              <a:rPr lang="el-GR" altLang="el-GR" sz="2400" dirty="0" smtClean="0"/>
              <a:t>Υπολογιστές</a:t>
            </a:r>
          </a:p>
          <a:p>
            <a:pPr lvl="1" eaLnBrk="1" hangingPunct="1">
              <a:spcBef>
                <a:spcPts val="0"/>
              </a:spcBef>
            </a:pPr>
            <a:r>
              <a:rPr lang="el-GR" altLang="el-GR" sz="2400" dirty="0" smtClean="0"/>
              <a:t>Τηλεδιάσκεψη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2"/>
          <p:cNvSpPr>
            <a:spLocks noGrp="1"/>
          </p:cNvSpPr>
          <p:nvPr>
            <p:ph type="title"/>
          </p:nvPr>
        </p:nvSpPr>
        <p:spPr>
          <a:xfrm>
            <a:off x="580430" y="571038"/>
            <a:ext cx="8915400" cy="16430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800" b="1" dirty="0" smtClean="0"/>
              <a:t>Νέες Τεχνικές στην 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Ε-</a:t>
            </a:r>
            <a:r>
              <a:rPr lang="en-US" sz="2800" b="1" dirty="0" smtClean="0"/>
              <a:t>Learning </a:t>
            </a:r>
            <a:r>
              <a:rPr lang="el-GR" sz="2800" b="1" dirty="0" smtClean="0"/>
              <a:t>Εκπαίδευση</a:t>
            </a:r>
            <a:br>
              <a:rPr lang="el-GR" sz="2800" b="1" dirty="0" smtClean="0"/>
            </a:br>
            <a:r>
              <a:rPr lang="el-GR" sz="1600" dirty="0" smtClean="0">
                <a:latin typeface="+mn-lt"/>
                <a:ea typeface="+mn-ea"/>
                <a:cs typeface="+mn-cs"/>
              </a:rPr>
              <a:t>Η αλματώδης ανάπτυξη των δικτύων και των τηλεπικοινωνιών άνοιξε νέους ορίζοντες και καινούριες δυνατότητες (εκπαίδευση σε μεγαλύτερο πλήθος ανθρώπων με ταυτόχρονη μείωση του κόστους).</a:t>
            </a:r>
            <a:br>
              <a:rPr lang="el-GR" sz="1600" dirty="0" smtClean="0">
                <a:latin typeface="+mn-lt"/>
                <a:ea typeface="+mn-ea"/>
                <a:cs typeface="+mn-cs"/>
              </a:rPr>
            </a:br>
            <a:endParaRPr lang="el-GR" sz="160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5300" y="2122488"/>
            <a:ext cx="8915400" cy="4362450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	</a:t>
            </a:r>
            <a:r>
              <a:rPr lang="el-GR" sz="1800" b="1" dirty="0" smtClean="0"/>
              <a:t>Μορφές </a:t>
            </a:r>
            <a:r>
              <a:rPr lang="en-US" sz="1800" b="1" dirty="0" smtClean="0"/>
              <a:t>E-LEARNING</a:t>
            </a:r>
            <a:endParaRPr lang="el-GR" sz="1800" b="1" dirty="0" smtClean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l-GR" sz="1800" b="1" dirty="0" smtClean="0"/>
              <a:t>Ηλεκτρονική Μάθηση</a:t>
            </a:r>
            <a:r>
              <a:rPr lang="en-US" sz="1800" dirty="0" smtClean="0"/>
              <a:t>, </a:t>
            </a:r>
            <a:r>
              <a:rPr lang="el-GR" sz="1800" dirty="0" smtClean="0"/>
              <a:t>η διαδικασία με την οποία κάποιος εκπαιδεύεται με τη χρήση ηλεκτρονικών υπολογιστών</a:t>
            </a:r>
            <a:r>
              <a:rPr lang="en-US" sz="1800" dirty="0" smtClean="0"/>
              <a:t>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1800" dirty="0" smtClean="0"/>
              <a:t>Online (</a:t>
            </a:r>
            <a:r>
              <a:rPr lang="el-GR" sz="1800" dirty="0" smtClean="0"/>
              <a:t>εκπαίδευση με σύνδεση)</a:t>
            </a:r>
            <a:endParaRPr lang="en-US" sz="1800" dirty="0" smtClean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1800" dirty="0" smtClean="0"/>
              <a:t>Offline </a:t>
            </a:r>
            <a:r>
              <a:rPr lang="el-GR" sz="1800" dirty="0" smtClean="0"/>
              <a:t>(εκπαίδευση χωρίς σύνδεση)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r>
              <a:rPr lang="el-GR" sz="1800" dirty="0" smtClean="0"/>
              <a:t>   Με την ηλεκτρονική μάθηση στην εκπαίδευση εμφανίζεται η τάση για </a:t>
            </a:r>
            <a:r>
              <a:rPr lang="el-GR" sz="1800" b="1" dirty="0" smtClean="0"/>
              <a:t>μετάβαση από τη δασκαλοκεντρική στη μαθητοκεντρική διδασκαλία</a:t>
            </a:r>
            <a:r>
              <a:rPr lang="el-GR" sz="1800" dirty="0" smtClean="0"/>
              <a:t>, από τη μάθηση με μηχανικό τρόπο στην αντανακλαστική μάθηση και από τη μάθηση μέσω επαφής στην εξ αποστάσεως ηλεκτρονική μάθηση.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l-GR" sz="1800" b="1" dirty="0" smtClean="0"/>
              <a:t>Φορητή Μάθηση, </a:t>
            </a:r>
            <a:r>
              <a:rPr lang="el-GR" sz="1800" dirty="0" smtClean="0"/>
              <a:t>η διαμοίραση μαθητικού περιεχομένου με κινητές συσκευές όπως τηλέφωνα ή ηλεκτρονικές συσκευές (</a:t>
            </a:r>
            <a:r>
              <a:rPr lang="en-US" sz="1800" dirty="0" smtClean="0"/>
              <a:t>smart phones, tablets, compact laptops, media players </a:t>
            </a:r>
            <a:r>
              <a:rPr lang="el-GR" sz="1800" dirty="0" smtClean="0"/>
              <a:t>κ.α.)</a:t>
            </a:r>
            <a:endParaRPr lang="en-US" sz="18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US" sz="18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endParaRPr lang="el-GR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545599" y="274638"/>
            <a:ext cx="6407918" cy="1143000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Ο </a:t>
            </a:r>
            <a:r>
              <a:rPr lang="el-GR" altLang="el-GR" dirty="0" smtClean="0"/>
              <a:t>Μαθητής </a:t>
            </a:r>
            <a:r>
              <a:rPr lang="el-GR" altLang="el-GR" dirty="0" smtClean="0"/>
              <a:t>στο </a:t>
            </a:r>
            <a:r>
              <a:rPr lang="el-GR" altLang="el-GR" dirty="0" smtClean="0"/>
              <a:t>Επίκεντρο</a:t>
            </a:r>
            <a:endParaRPr lang="el-GR" altLang="el-GR" dirty="0" smtClean="0"/>
          </a:p>
        </p:txBody>
      </p:sp>
      <p:pic>
        <p:nvPicPr>
          <p:cNvPr id="9219" name="Εικόνα 31" descr="Η πυραμίδα του e-learning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169" y="1717675"/>
            <a:ext cx="4676775" cy="4095750"/>
          </a:xfrm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2351307" y="293688"/>
            <a:ext cx="7281126" cy="9779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Μορφές ηλεκτρονικής μάθησης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από </a:t>
            </a:r>
            <a:r>
              <a:rPr lang="el-GR" altLang="el-GR" sz="3600" b="1" dirty="0" smtClean="0"/>
              <a:t>απόσταση</a:t>
            </a:r>
          </a:p>
        </p:txBody>
      </p:sp>
      <p:sp>
        <p:nvSpPr>
          <p:cNvPr id="9219" name="Content Placeholder 1"/>
          <p:cNvSpPr>
            <a:spLocks noGrp="1"/>
          </p:cNvSpPr>
          <p:nvPr>
            <p:ph idx="1"/>
          </p:nvPr>
        </p:nvSpPr>
        <p:spPr>
          <a:xfrm>
            <a:off x="495300" y="1500866"/>
            <a:ext cx="8915400" cy="4905375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l-GR" altLang="el-GR" sz="2400" b="1" dirty="0" smtClean="0"/>
              <a:t>Η Σύγχρονη Εκπαίδευση</a:t>
            </a:r>
            <a:r>
              <a:rPr lang="el-GR" altLang="el-GR" sz="2400" dirty="0" smtClean="0"/>
              <a:t>, απαιτεί την ταυτόχρονη συμμετοχή όλων των μαθητών και των εισηγητών.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l-GR" altLang="el-GR" sz="2400" dirty="0" smtClean="0"/>
              <a:t>Η αλληλεπίδραση μεταξύ εκπαιδευτή και εκπαιδευόμενου γίνεται είτε σε πραγματικό χρόνο, είτε με το να είναι διασυνδεμένοι μέσω διαδικτύου, που να επιτρέπει </a:t>
            </a:r>
            <a:r>
              <a:rPr lang="en-US" altLang="el-GR" sz="2400" dirty="0" smtClean="0"/>
              <a:t>:</a:t>
            </a:r>
            <a:endParaRPr lang="el-GR" altLang="el-GR" sz="2400" dirty="0" smtClean="0"/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l-GR" altLang="el-GR" sz="2400" dirty="0" smtClean="0"/>
              <a:t>Τηλεδιάσκεψη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l-GR" altLang="el-GR" sz="2400" dirty="0" smtClean="0"/>
              <a:t>Συνομιλίες μέσω </a:t>
            </a:r>
            <a:r>
              <a:rPr lang="en-US" altLang="el-GR" sz="2400" dirty="0" smtClean="0"/>
              <a:t>chat</a:t>
            </a:r>
            <a:endParaRPr lang="el-GR" altLang="el-GR" sz="2400" dirty="0" smtClean="0"/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l-GR" altLang="el-GR" sz="2400" dirty="0" smtClean="0"/>
              <a:t>Διαλέξεις μέσω </a:t>
            </a:r>
            <a:r>
              <a:rPr lang="en-US" altLang="el-GR" sz="2400" dirty="0" smtClean="0"/>
              <a:t>live streaming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l-GR" sz="2400" dirty="0" smtClean="0"/>
              <a:t>Online </a:t>
            </a:r>
            <a:r>
              <a:rPr lang="el-GR" altLang="el-GR" sz="2400" dirty="0" smtClean="0"/>
              <a:t>σεμινάρια (</a:t>
            </a:r>
            <a:r>
              <a:rPr lang="en-US" altLang="el-GR" sz="2400" dirty="0" smtClean="0"/>
              <a:t>Webinars</a:t>
            </a:r>
            <a:r>
              <a:rPr lang="el-GR" altLang="el-GR" sz="2400" dirty="0" smtClean="0"/>
              <a:t>)</a:t>
            </a:r>
            <a:endParaRPr lang="en-US" altLang="el-GR" sz="2400" dirty="0" smtClean="0"/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l-GR" altLang="el-GR" sz="2400" dirty="0" smtClean="0"/>
              <a:t>Ηλεκτρονικά εργαστήρια (</a:t>
            </a:r>
            <a:r>
              <a:rPr lang="en-US" altLang="el-GR" sz="2400" dirty="0" smtClean="0"/>
              <a:t>E-laboratory</a:t>
            </a:r>
            <a:r>
              <a:rPr lang="el-GR" altLang="el-GR" sz="2400" dirty="0" smtClean="0"/>
              <a:t>) κ.α.</a:t>
            </a:r>
            <a:endParaRPr lang="en-US" altLang="el-GR" sz="2400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l-GR" altLang="el-GR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545599" y="241982"/>
            <a:ext cx="6407918" cy="1143000"/>
          </a:xfrm>
        </p:spPr>
        <p:txBody>
          <a:bodyPr/>
          <a:lstStyle/>
          <a:p>
            <a:pPr eaLnBrk="1" hangingPunct="1"/>
            <a:r>
              <a:rPr lang="el-GR" altLang="el-GR" b="1" dirty="0" smtClean="0"/>
              <a:t>Σύγχρονη Εκπαίδευση</a:t>
            </a:r>
            <a:endParaRPr lang="el-GR" altLang="el-GR" dirty="0" smtClean="0"/>
          </a:p>
        </p:txBody>
      </p:sp>
      <p:pic>
        <p:nvPicPr>
          <p:cNvPr id="11267" name="Εικόνα 30" descr="Σύγχρονες Πηγές Εκμάθησης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17687" y="1358901"/>
            <a:ext cx="7393384" cy="4633913"/>
          </a:xfrm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2"/>
          <p:cNvSpPr>
            <a:spLocks noGrp="1"/>
          </p:cNvSpPr>
          <p:nvPr>
            <p:ph type="title"/>
          </p:nvPr>
        </p:nvSpPr>
        <p:spPr>
          <a:xfrm>
            <a:off x="2038296" y="318413"/>
            <a:ext cx="7636335" cy="1017362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Μορφές ηλεκτρονικής μάθησης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από </a:t>
            </a:r>
            <a:r>
              <a:rPr lang="el-GR" altLang="el-GR" sz="3600" b="1" dirty="0" smtClean="0"/>
              <a:t>απόσταση</a:t>
            </a:r>
          </a:p>
        </p:txBody>
      </p:sp>
      <p:sp>
        <p:nvSpPr>
          <p:cNvPr id="11267" name="Θέση περιεχομένου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altLang="el-GR" sz="2400" b="1" dirty="0" smtClean="0"/>
              <a:t>Η Ασύγχρονη Εκπαίδευση</a:t>
            </a:r>
            <a:r>
              <a:rPr lang="el-GR" altLang="el-GR" sz="2400" dirty="0" smtClean="0"/>
              <a:t>, δεν απαιτεί την ταυτόχρονη συμμετοχή των μαθητών και των εισηγητών και είναι περισσότερο ευέλικτη από τη σύγχρονη.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l-GR" sz="2400" b="1" dirty="0" smtClean="0"/>
              <a:t>Είδη ασύγχρονης εκπαίδευσης</a:t>
            </a:r>
            <a:r>
              <a:rPr lang="en-US" altLang="el-GR" sz="2400" dirty="0" smtClean="0"/>
              <a:t>:</a:t>
            </a:r>
            <a:endParaRPr lang="el-GR" altLang="el-GR" sz="2400" dirty="0" smtClean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l-GR" altLang="el-GR" sz="2400" b="1" dirty="0" smtClean="0"/>
              <a:t>Η αυτοδιδασκαλία</a:t>
            </a:r>
            <a:r>
              <a:rPr lang="el-GR" altLang="el-GR" sz="2400" dirty="0" smtClean="0"/>
              <a:t>, ο εκπαιδευόμενος εκπαιδεύεται μόνος του χρησιμοποιώντας όποιο μέσο κρίνει αυτός κατάλληλα (βιβλία, διαδίκτυο κ.α.). 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l-GR" altLang="el-GR" sz="2400" b="1" dirty="0" smtClean="0"/>
              <a:t>Η ημιαυτόνομη εκπαίδευση</a:t>
            </a:r>
            <a:r>
              <a:rPr lang="el-GR" altLang="el-GR" sz="2400" dirty="0" smtClean="0"/>
              <a:t>, ισχύει ότι και στην αυτοδιδασκαλία, μόνο που υπάρχει συγκεκριμένο χρονοδιάγραμμα επικοινωνίας με τον υπεύθυνο εκπαιδευτή είτε με φυσική παρουσία είτε μέσω διαδικτύου.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031267" y="135850"/>
            <a:ext cx="640791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sz="3600" b="1" dirty="0" smtClean="0"/>
              <a:t>Εργαλεία εκπαίδευσης </a:t>
            </a:r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/>
              <a:t>από </a:t>
            </a:r>
            <a:r>
              <a:rPr lang="el-GR" altLang="el-GR" sz="3600" b="1" dirty="0" smtClean="0"/>
              <a:t>απόσταση</a:t>
            </a:r>
            <a:endParaRPr lang="el-GR" altLang="el-GR" sz="3600" dirty="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Κινούμενη εικόνα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Ηλεκτρονικές συλλογές υλικού που διαχειρίζονται χρήστες ή εκπαιδευτές (e-</a:t>
            </a:r>
            <a:r>
              <a:rPr lang="el-GR" altLang="el-GR" sz="2800" dirty="0" err="1" smtClean="0"/>
              <a:t>portfolio</a:t>
            </a:r>
            <a:r>
              <a:rPr lang="el-GR" altLang="el-GR" sz="2800" dirty="0" smtClean="0"/>
              <a:t>s)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Ηλεκτρονικό σύστημα υποστήριξης της απόδοσης (</a:t>
            </a:r>
            <a:r>
              <a:rPr lang="el-GR" altLang="el-GR" sz="2800" dirty="0" err="1" smtClean="0"/>
              <a:t>electronic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performance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support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system</a:t>
            </a:r>
            <a:r>
              <a:rPr lang="el-GR" altLang="el-GR" sz="2800" dirty="0" smtClean="0"/>
              <a:t>) όπου είναι το πρόγραμμα που διευκολύνει την πρόσβαση σε πληροφορίες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Προσωπικοί υπολογιστές παλάμης (PDA)</a:t>
            </a:r>
          </a:p>
          <a:p>
            <a:pPr eaLnBrk="1" hangingPunct="1">
              <a:spcBef>
                <a:spcPts val="0"/>
              </a:spcBef>
            </a:pPr>
            <a:r>
              <a:rPr lang="el-GR" altLang="el-GR" sz="2800" dirty="0" smtClean="0"/>
              <a:t>Συσκευές αναπαραγωγής αρχείων ήχου με υποστήριξη πολυμέσων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ΕΣΔΔΑ υποδειγμ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Υποδειγμα_Σχολής_Template</Template>
  <TotalTime>0</TotalTime>
  <Words>690</Words>
  <Application>Microsoft Office PowerPoint</Application>
  <PresentationFormat>Α4 (210x297 χιλ.)</PresentationFormat>
  <Paragraphs>104</Paragraphs>
  <Slides>19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ΕΣΔΔΑ υποδειγμα</vt:lpstr>
      <vt:lpstr>«ΣΥΣΤΗΜΑΤΑ ΠΛΗΡΟΦΟΡΙΚΗΣ ΟΡΓΑΝΙΣΜΩΝ ΚΟΙΝΩΝΙΚΗΣ ΠΟΛΙΤΙΚΗΣ»</vt:lpstr>
      <vt:lpstr>Παρουσίαση του PowerPoint</vt:lpstr>
      <vt:lpstr>Σύντομη Περιγραφή</vt:lpstr>
      <vt:lpstr>Νέες Τεχνικές στην  Ε-Learning Εκπαίδευση Η αλματώδης ανάπτυξη των δικτύων και των τηλεπικοινωνιών άνοιξε νέους ορίζοντες και καινούριες δυνατότητες (εκπαίδευση σε μεγαλύτερο πλήθος ανθρώπων με ταυτόχρονη μείωση του κόστους). </vt:lpstr>
      <vt:lpstr>Ο Μαθητής στο Επίκεντρο</vt:lpstr>
      <vt:lpstr>Μορφές ηλεκτρονικής μάθησης  από απόσταση</vt:lpstr>
      <vt:lpstr>Σύγχρονη Εκπαίδευση</vt:lpstr>
      <vt:lpstr>Μορφές ηλεκτρονικής μάθησης  από απόσταση</vt:lpstr>
      <vt:lpstr>Εργαλεία εκπαίδευσης  από απόσταση</vt:lpstr>
      <vt:lpstr>Εργαλεία εκπαίδευσης  από απόσταση</vt:lpstr>
      <vt:lpstr>Εργαλεία εκπαίδευσης  από απόσταση</vt:lpstr>
      <vt:lpstr>Εργαλεία εκπαίδευσης  από απόσταση</vt:lpstr>
      <vt:lpstr>Παρουσίαση του PowerPoint</vt:lpstr>
      <vt:lpstr>Πλεονεκτήματα ηλεκτρονικής μάθησης</vt:lpstr>
      <vt:lpstr>Η εκπαίδευσης από απόσταση στην Ελλάδα</vt:lpstr>
      <vt:lpstr>Φορητή Μάθηση</vt:lpstr>
      <vt:lpstr>Πλεονεκτήματα  Φορητής Μάθησης</vt:lpstr>
      <vt:lpstr>Μειονεκτήματα  Φορητής Μάθησης</vt:lpstr>
      <vt:lpstr>Η Εξ Αποστάσεως Εκπαίδευση ως Εργαλείο Κοινωνικής Πολιτικής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2015-04-15T20:58:58Z</dcterms:created>
  <dcterms:modified xsi:type="dcterms:W3CDTF">2018-06-27T20:56:55Z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TC034605089991</vt:lpwstr>
  </property>
</Properties>
</file>