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58"/>
  </p:notesMasterIdLst>
  <p:handoutMasterIdLst>
    <p:handoutMasterId r:id="rId59"/>
  </p:handoutMasterIdLst>
  <p:sldIdLst>
    <p:sldId id="259" r:id="rId5"/>
    <p:sldId id="343" r:id="rId6"/>
    <p:sldId id="334" r:id="rId7"/>
    <p:sldId id="342" r:id="rId8"/>
    <p:sldId id="296" r:id="rId9"/>
    <p:sldId id="310" r:id="rId10"/>
    <p:sldId id="311" r:id="rId11"/>
    <p:sldId id="312" r:id="rId12"/>
    <p:sldId id="309" r:id="rId13"/>
    <p:sldId id="298" r:id="rId14"/>
    <p:sldId id="329" r:id="rId15"/>
    <p:sldId id="297" r:id="rId16"/>
    <p:sldId id="315" r:id="rId17"/>
    <p:sldId id="313" r:id="rId18"/>
    <p:sldId id="335" r:id="rId19"/>
    <p:sldId id="337" r:id="rId20"/>
    <p:sldId id="339" r:id="rId21"/>
    <p:sldId id="336" r:id="rId22"/>
    <p:sldId id="314" r:id="rId23"/>
    <p:sldId id="316" r:id="rId24"/>
    <p:sldId id="306" r:id="rId25"/>
    <p:sldId id="317" r:id="rId26"/>
    <p:sldId id="341" r:id="rId27"/>
    <p:sldId id="302" r:id="rId28"/>
    <p:sldId id="340" r:id="rId29"/>
    <p:sldId id="338" r:id="rId30"/>
    <p:sldId id="318" r:id="rId31"/>
    <p:sldId id="319" r:id="rId32"/>
    <p:sldId id="320"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8" r:id="rId47"/>
    <p:sldId id="281" r:id="rId48"/>
    <p:sldId id="280" r:id="rId49"/>
    <p:sldId id="282" r:id="rId50"/>
    <p:sldId id="283" r:id="rId51"/>
    <p:sldId id="284" r:id="rId52"/>
    <p:sldId id="321" r:id="rId53"/>
    <p:sldId id="331" r:id="rId54"/>
    <p:sldId id="332" r:id="rId55"/>
    <p:sldId id="330" r:id="rId56"/>
    <p:sldId id="333" r:id="rId57"/>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ULA"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6" autoAdjust="0"/>
    <p:restoredTop sz="94660"/>
  </p:normalViewPr>
  <p:slideViewPr>
    <p:cSldViewPr snapToGrid="0">
      <p:cViewPr varScale="1">
        <p:scale>
          <a:sx n="85" d="100"/>
          <a:sy n="85" d="100"/>
        </p:scale>
        <p:origin x="-1205"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024"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42A87-19D0-4990-92E8-C7A0BC1A083C}"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l-GR"/>
        </a:p>
      </dgm:t>
    </dgm:pt>
    <dgm:pt modelId="{BE70C6DF-30F3-4725-B154-B7007AEDF866}">
      <dgm:prSet custT="1"/>
      <dgm:spPr/>
      <dgm:t>
        <a:bodyPr/>
        <a:lstStyle/>
        <a:p>
          <a:pPr algn="just" rtl="0">
            <a:lnSpc>
              <a:spcPct val="150000"/>
            </a:lnSpc>
            <a:spcAft>
              <a:spcPts val="0"/>
            </a:spcAft>
          </a:pPr>
          <a:r>
            <a:rPr lang="el-GR" sz="2400" b="1" baseline="0" dirty="0" smtClean="0">
              <a:solidFill>
                <a:srgbClr val="FF0000"/>
              </a:solidFill>
            </a:rPr>
            <a:t>Ν. 2690/1999 «Κύρωση του Κώδικα Διοικητικής Διαδικασίας &amp; άλλες διατάξεις», (ΦΕΚ 45 Α')</a:t>
          </a:r>
          <a:endParaRPr lang="el-GR" sz="2400" b="1" baseline="0" dirty="0">
            <a:solidFill>
              <a:srgbClr val="FF0000"/>
            </a:solidFill>
          </a:endParaRPr>
        </a:p>
      </dgm:t>
    </dgm:pt>
    <dgm:pt modelId="{6BEC1D8B-65C7-48BF-B4AF-024A1FD2D2B9}" type="parTrans" cxnId="{0D1CC66C-ECEF-4C3C-937F-A061786886A9}">
      <dgm:prSet/>
      <dgm:spPr/>
      <dgm:t>
        <a:bodyPr/>
        <a:lstStyle/>
        <a:p>
          <a:endParaRPr lang="el-GR"/>
        </a:p>
      </dgm:t>
    </dgm:pt>
    <dgm:pt modelId="{89DE7D35-287E-40C7-A5B5-409CE9F8D7E3}" type="sibTrans" cxnId="{0D1CC66C-ECEF-4C3C-937F-A061786886A9}">
      <dgm:prSet/>
      <dgm:spPr/>
      <dgm:t>
        <a:bodyPr/>
        <a:lstStyle/>
        <a:p>
          <a:endParaRPr lang="el-GR"/>
        </a:p>
      </dgm:t>
    </dgm:pt>
    <dgm:pt modelId="{970A0A4C-01FF-4C1F-AA79-D76D46A219A7}" type="pres">
      <dgm:prSet presAssocID="{08442A87-19D0-4990-92E8-C7A0BC1A083C}" presName="composite" presStyleCnt="0">
        <dgm:presLayoutVars>
          <dgm:chMax val="5"/>
          <dgm:dir/>
          <dgm:resizeHandles val="exact"/>
        </dgm:presLayoutVars>
      </dgm:prSet>
      <dgm:spPr/>
      <dgm:t>
        <a:bodyPr/>
        <a:lstStyle/>
        <a:p>
          <a:endParaRPr lang="el-GR"/>
        </a:p>
      </dgm:t>
    </dgm:pt>
    <dgm:pt modelId="{8D619D98-73CD-4617-A523-B32A6CC440F5}" type="pres">
      <dgm:prSet presAssocID="{BE70C6DF-30F3-4725-B154-B7007AEDF866}" presName="circle1" presStyleLbl="lnNode1" presStyleIdx="0" presStyleCnt="1" custScaleX="67403" custScaleY="43463"/>
      <dgm:spPr/>
    </dgm:pt>
    <dgm:pt modelId="{6A5804AD-32D6-46F8-A58C-FC4EB614A5F0}" type="pres">
      <dgm:prSet presAssocID="{BE70C6DF-30F3-4725-B154-B7007AEDF866}" presName="text1" presStyleLbl="revTx" presStyleIdx="0" presStyleCnt="1" custScaleX="459982">
        <dgm:presLayoutVars>
          <dgm:bulletEnabled val="1"/>
        </dgm:presLayoutVars>
      </dgm:prSet>
      <dgm:spPr/>
      <dgm:t>
        <a:bodyPr/>
        <a:lstStyle/>
        <a:p>
          <a:endParaRPr lang="el-GR"/>
        </a:p>
      </dgm:t>
    </dgm:pt>
    <dgm:pt modelId="{EF399A7C-C518-4518-ADE1-D3DF233A9765}" type="pres">
      <dgm:prSet presAssocID="{BE70C6DF-30F3-4725-B154-B7007AEDF866}" presName="line1" presStyleLbl="callout" presStyleIdx="0" presStyleCnt="2"/>
      <dgm:spPr/>
    </dgm:pt>
    <dgm:pt modelId="{BEE95813-AAB2-422D-AA3D-BC12BD6F2473}" type="pres">
      <dgm:prSet presAssocID="{BE70C6DF-30F3-4725-B154-B7007AEDF866}" presName="d1" presStyleLbl="callout" presStyleIdx="1" presStyleCnt="2"/>
      <dgm:spPr/>
    </dgm:pt>
  </dgm:ptLst>
  <dgm:cxnLst>
    <dgm:cxn modelId="{BEBD4A60-E33E-471B-A0D5-7E8827AD91E8}" type="presOf" srcId="{BE70C6DF-30F3-4725-B154-B7007AEDF866}" destId="{6A5804AD-32D6-46F8-A58C-FC4EB614A5F0}" srcOrd="0" destOrd="0" presId="urn:microsoft.com/office/officeart/2005/8/layout/target1"/>
    <dgm:cxn modelId="{0D1CC66C-ECEF-4C3C-937F-A061786886A9}" srcId="{08442A87-19D0-4990-92E8-C7A0BC1A083C}" destId="{BE70C6DF-30F3-4725-B154-B7007AEDF866}" srcOrd="0" destOrd="0" parTransId="{6BEC1D8B-65C7-48BF-B4AF-024A1FD2D2B9}" sibTransId="{89DE7D35-287E-40C7-A5B5-409CE9F8D7E3}"/>
    <dgm:cxn modelId="{87C4CE2F-11F7-4F31-9C68-EC45AE74A7B1}" type="presOf" srcId="{08442A87-19D0-4990-92E8-C7A0BC1A083C}" destId="{970A0A4C-01FF-4C1F-AA79-D76D46A219A7}" srcOrd="0" destOrd="0" presId="urn:microsoft.com/office/officeart/2005/8/layout/target1"/>
    <dgm:cxn modelId="{578EF7C1-52C1-47FA-9B49-F51DE70E0F8C}" type="presParOf" srcId="{970A0A4C-01FF-4C1F-AA79-D76D46A219A7}" destId="{8D619D98-73CD-4617-A523-B32A6CC440F5}" srcOrd="0" destOrd="0" presId="urn:microsoft.com/office/officeart/2005/8/layout/target1"/>
    <dgm:cxn modelId="{BFD0CAA6-7E5D-4EDB-B1D0-82817AAF6E81}" type="presParOf" srcId="{970A0A4C-01FF-4C1F-AA79-D76D46A219A7}" destId="{6A5804AD-32D6-46F8-A58C-FC4EB614A5F0}" srcOrd="1" destOrd="0" presId="urn:microsoft.com/office/officeart/2005/8/layout/target1"/>
    <dgm:cxn modelId="{6E8D8758-9F28-4E8F-920D-517E9F2066BE}" type="presParOf" srcId="{970A0A4C-01FF-4C1F-AA79-D76D46A219A7}" destId="{EF399A7C-C518-4518-ADE1-D3DF233A9765}" srcOrd="2" destOrd="0" presId="urn:microsoft.com/office/officeart/2005/8/layout/target1"/>
    <dgm:cxn modelId="{156A0CE5-7D50-4B2D-9761-9FCF1948C6A5}" type="presParOf" srcId="{970A0A4C-01FF-4C1F-AA79-D76D46A219A7}" destId="{BEE95813-AAB2-422D-AA3D-BC12BD6F2473}" srcOrd="3" destOrd="0" presId="urn:microsoft.com/office/officeart/2005/8/layout/targe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D5ED103-55AF-498C-8226-BC820C36097B}" type="datetime1">
              <a:rPr lang="el-GR" smtClean="0"/>
              <a:pPr rtl="0"/>
              <a:t>8/5/2020</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el-GR" smtClean="0"/>
              <a:pPr rtl="0"/>
              <a:t>‹#›</a:t>
            </a:fld>
            <a:endParaRPr lang="el-GR" dirty="0"/>
          </a:p>
        </p:txBody>
      </p:sp>
    </p:spTree>
    <p:extLst>
      <p:ext uri="{BB962C8B-B14F-4D97-AF65-F5344CB8AC3E}">
        <p14:creationId xmlns:p14="http://schemas.microsoft.com/office/powerpoint/2010/main" xmlns=""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D2C1C-24E4-4D32-8F46-7596F6A417C2}" type="datetime1">
              <a:rPr lang="el-GR" smtClean="0"/>
              <a:pPr/>
              <a:t>8/5/2020</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el-GR" noProof="0" smtClean="0"/>
              <a:pPr rtl="0"/>
              <a:t>‹#›</a:t>
            </a:fld>
            <a:endParaRPr lang="el-GR" noProof="0" dirty="0"/>
          </a:p>
        </p:txBody>
      </p:sp>
    </p:spTree>
    <p:extLst>
      <p:ext uri="{BB962C8B-B14F-4D97-AF65-F5344CB8AC3E}">
        <p14:creationId xmlns:p14="http://schemas.microsoft.com/office/powerpoint/2010/main" xmlns=""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10</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11</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12</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13</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14</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15</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16</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17</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18</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19</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20</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21</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22</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23</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24</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25</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26</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27</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28</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29</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3</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30</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4</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5</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6</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7</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8</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8AD115C9-E24C-4512-AA8B-319BB49F77B5}" type="slidenum">
              <a:rPr lang="el-GR" smtClean="0"/>
              <a:pPr rtl="0"/>
              <a:t>9</a:t>
            </a:fld>
            <a:endParaRPr lang="el-GR" dirty="0"/>
          </a:p>
        </p:txBody>
      </p:sp>
    </p:spTree>
    <p:extLst>
      <p:ext uri="{BB962C8B-B14F-4D97-AF65-F5344CB8AC3E}">
        <p14:creationId xmlns:p14="http://schemas.microsoft.com/office/powerpoint/2010/main" xmlns=""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Τίτλος 1"/>
          <p:cNvSpPr>
            <a:spLocks noGrp="1"/>
          </p:cNvSpPr>
          <p:nvPr>
            <p:ph type="ctrTitle"/>
          </p:nvPr>
        </p:nvSpPr>
        <p:spPr>
          <a:xfrm>
            <a:off x="914400" y="2007889"/>
            <a:ext cx="10363200" cy="1470025"/>
          </a:xfrm>
        </p:spPr>
        <p:txBody>
          <a:bodyPr rtlCol="0"/>
          <a:lstStyle>
            <a:lvl1pPr algn="ctr">
              <a:lnSpc>
                <a:spcPts val="4800"/>
              </a:lnSpc>
              <a:defRPr sz="4400" b="1" baseline="0">
                <a:solidFill>
                  <a:schemeClr val="tx2">
                    <a:lumMod val="50000"/>
                  </a:schemeClr>
                </a:solidFill>
                <a:effectLst/>
              </a:defRPr>
            </a:lvl1pPr>
          </a:lstStyle>
          <a:p>
            <a:pPr rtl="0"/>
            <a:r>
              <a:rPr lang="el-GR" noProof="0" smtClean="0"/>
              <a:t>Kλικ για επεξεργασία του τίτλου</a:t>
            </a:r>
            <a:endParaRPr lang="el-GR" noProof="0" dirty="0"/>
          </a:p>
        </p:txBody>
      </p:sp>
      <p:sp>
        <p:nvSpPr>
          <p:cNvPr id="3" name="Υπότιτλος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smtClean="0"/>
              <a:t>Κάντε κλικ για να επεξεργαστείτε τον υπότιτλο του υποδείγματος</a:t>
            </a:r>
            <a:endParaRPr lang="el-GR" noProof="0" dirty="0"/>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4038EF51-4730-48AD-B914-384EB15EE9CD}" type="datetime1">
              <a:rPr lang="el-GR" noProof="0" smtClean="0"/>
              <a:pPr rtl="0"/>
              <a:t>8/5/2020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84353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smtClean="0"/>
              <a:t>Kλικ για επεξεργασία του τίτλου</a:t>
            </a:r>
            <a:endParaRPr lang="el-GR" noProof="0" dirty="0"/>
          </a:p>
        </p:txBody>
      </p:sp>
      <p:sp>
        <p:nvSpPr>
          <p:cNvPr id="3" name="Θέση κατακόρυφου κειμένου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D27A0034-D78A-494C-A0C3-43CF00FEA90B}" type="datetime1">
              <a:rPr lang="el-GR" noProof="0" smtClean="0"/>
              <a:pPr rtl="0"/>
              <a:t>8/5/2020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429676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rtlCol="0"/>
          <a:lstStyle/>
          <a:p>
            <a:pPr rtl="0"/>
            <a:r>
              <a:rPr lang="el-GR" noProof="0" smtClean="0"/>
              <a:t>Kλικ για επεξεργασία του τίτλου</a:t>
            </a:r>
            <a:endParaRPr lang="el-GR" noProof="0"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AD7D76FA-6A77-42AB-8B31-E3906F2774F1}" type="datetime1">
              <a:rPr lang="el-GR" noProof="0" smtClean="0"/>
              <a:pPr rtl="0"/>
              <a:t>8/5/2020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70533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2"/>
      </p:bgRef>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solidFill>
                  <a:schemeClr val="tx2">
                    <a:lumMod val="50000"/>
                  </a:schemeClr>
                </a:solidFill>
                <a:effectLst/>
              </a:defRPr>
            </a:lvl1pPr>
          </a:lstStyle>
          <a:p>
            <a:pPr rtl="0"/>
            <a:r>
              <a:rPr lang="el-GR" noProof="0" dirty="0"/>
              <a:t>Κάντε κλικ για να επεξεργαστείτε το Στυλ κύριου τίτλου</a:t>
            </a:r>
          </a:p>
        </p:txBody>
      </p:sp>
      <p:sp>
        <p:nvSpPr>
          <p:cNvPr id="8" name="Σύμβολο κράτησης θέσης περιεχομένου 7"/>
          <p:cNvSpPr>
            <a:spLocks noGrp="1"/>
          </p:cNvSpPr>
          <p:nvPr>
            <p:ph sz="quarter" idx="13" hasCustomPrompt="1"/>
          </p:nvPr>
        </p:nvSpPr>
        <p:spPr>
          <a:xfrm>
            <a:off x="812800" y="1600200"/>
            <a:ext cx="10566400" cy="4114800"/>
          </a:xfrm>
        </p:spPr>
        <p:txBody>
          <a:bodyPr rtlCol="0"/>
          <a:lstStyle>
            <a:lvl1pPr rtl="0">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EE184084-6BF7-4C51-A8BF-B667D5BA9B6A}" type="datetime1">
              <a:rPr lang="el-GR" noProof="0" smtClean="0"/>
              <a:pPr rtl="0"/>
              <a:t>8/5/2020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el-GR" noProof="0" smtClean="0"/>
              <a:t>Kλικ για επεξεργασία του τίτλου</a:t>
            </a:r>
            <a:endParaRPr lang="el-GR" noProof="0" dirty="0"/>
          </a:p>
        </p:txBody>
      </p:sp>
      <p:sp>
        <p:nvSpPr>
          <p:cNvPr id="3" name="Θέση κειμένου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smtClean="0"/>
              <a:t>Kλικ για επεξεργασία των στυλ του υποδείγματος</a:t>
            </a:r>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116E0B67-B803-466C-88FB-3A4BFB6F239A}" type="datetime1">
              <a:rPr lang="el-GR" noProof="0" smtClean="0"/>
              <a:pPr rtl="0"/>
              <a:t>8/5/2020</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86572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solidFill>
                  <a:schemeClr val="tx2">
                    <a:lumMod val="50000"/>
                  </a:schemeClr>
                </a:solidFill>
                <a:effectLst/>
              </a:defRPr>
            </a:lvl1pPr>
          </a:lstStyle>
          <a:p>
            <a:pPr rtl="0"/>
            <a:r>
              <a:rPr lang="el-GR" noProof="0" dirty="0"/>
              <a:t>Κάντε κλικ για να επεξεργαστείτε το Στυλ κύριου τίτλου</a:t>
            </a:r>
          </a:p>
        </p:txBody>
      </p:sp>
      <p:sp>
        <p:nvSpPr>
          <p:cNvPr id="11" name="Σύμβολο κράτησης θέσης περιεχομένου 10"/>
          <p:cNvSpPr>
            <a:spLocks noGrp="1"/>
          </p:cNvSpPr>
          <p:nvPr>
            <p:ph sz="quarter" idx="13" hasCustomPrompt="1"/>
          </p:nvPr>
        </p:nvSpPr>
        <p:spPr>
          <a:xfrm>
            <a:off x="812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3" name="Σύμβολο κράτησης θέσης περιεχομένου 12"/>
          <p:cNvSpPr>
            <a:spLocks noGrp="1"/>
          </p:cNvSpPr>
          <p:nvPr>
            <p:ph sz="quarter" idx="14" hasCustomPrompt="1"/>
          </p:nvPr>
        </p:nvSpPr>
        <p:spPr>
          <a:xfrm>
            <a:off x="6400800" y="1600200"/>
            <a:ext cx="4978400" cy="41148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810FE9B9-AFB4-4BFC-9D21-18C40FC25B76}" type="datetime1">
              <a:rPr lang="el-GR" noProof="0" smtClean="0"/>
              <a:pPr rtl="0"/>
              <a:t>8/5/2020</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7717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12800" y="274638"/>
            <a:ext cx="10566400" cy="1143000"/>
          </a:xfrm>
        </p:spPr>
        <p:txBody>
          <a:bodyPr rtlCol="0"/>
          <a:lstStyle>
            <a:lvl1pPr>
              <a:defRPr/>
            </a:lvl1pPr>
          </a:lstStyle>
          <a:p>
            <a:pPr rtl="0"/>
            <a:r>
              <a:rPr lang="el-GR" noProof="0" smtClean="0"/>
              <a:t>Kλικ για επεξεργασία του τίτλου</a:t>
            </a:r>
            <a:endParaRPr lang="el-GR" noProof="0" dirty="0"/>
          </a:p>
        </p:txBody>
      </p:sp>
      <p:sp>
        <p:nvSpPr>
          <p:cNvPr id="3" name="Θέση κειμένου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smtClean="0"/>
              <a:t>Kλικ για επεξεργασία των στυλ του υποδείγματος</a:t>
            </a:r>
          </a:p>
        </p:txBody>
      </p:sp>
      <p:sp>
        <p:nvSpPr>
          <p:cNvPr id="11" name="Σύμβολο κράτησης θέσης περιεχομένου 10"/>
          <p:cNvSpPr>
            <a:spLocks noGrp="1"/>
          </p:cNvSpPr>
          <p:nvPr>
            <p:ph sz="quarter" idx="13" hasCustomPrompt="1"/>
          </p:nvPr>
        </p:nvSpPr>
        <p:spPr>
          <a:xfrm>
            <a:off x="812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κειμένου 4"/>
          <p:cNvSpPr>
            <a:spLocks noGrp="1"/>
          </p:cNvSpPr>
          <p:nvPr>
            <p:ph type="body" sz="quarter" idx="3" hasCustomPrompt="1"/>
          </p:nvPr>
        </p:nvSpPr>
        <p:spPr>
          <a:xfrm>
            <a:off x="6400800" y="1600200"/>
            <a:ext cx="4978400" cy="574675"/>
          </a:xfrm>
        </p:spPr>
        <p:txBody>
          <a:bodyPr rtlCol="0" anchor="b">
            <a:noAutofit/>
          </a:bodyPr>
          <a:lstStyle>
            <a:lvl1pPr marL="0" indent="0" rtl="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Στυλ υποδείγματος κειμένου</a:t>
            </a:r>
          </a:p>
        </p:txBody>
      </p:sp>
      <p:sp>
        <p:nvSpPr>
          <p:cNvPr id="13" name="Σύμβολο κράτησης θέσης περιεχομένου 12"/>
          <p:cNvSpPr>
            <a:spLocks noGrp="1"/>
          </p:cNvSpPr>
          <p:nvPr>
            <p:ph sz="quarter" idx="14" hasCustomPrompt="1"/>
          </p:nvPr>
        </p:nvSpPr>
        <p:spPr>
          <a:xfrm>
            <a:off x="6400800" y="2209800"/>
            <a:ext cx="4978400" cy="3505200"/>
          </a:xfrm>
        </p:spPr>
        <p:txBody>
          <a:bodyPr rtlCol="0"/>
          <a:lstStyle>
            <a:lvl1pPr rtl="0">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8" name="Σύμβολο κράτησης θέσης υποσέλιδου 7"/>
          <p:cNvSpPr>
            <a:spLocks noGrp="1"/>
          </p:cNvSpPr>
          <p:nvPr>
            <p:ph type="ftr" sz="quarter" idx="11"/>
          </p:nvPr>
        </p:nvSpPr>
        <p:spPr/>
        <p:txBody>
          <a:bodyPr rtlCol="0"/>
          <a:lstStyle/>
          <a:p>
            <a:pPr rtl="0"/>
            <a:r>
              <a:rPr lang="el-GR" noProof="0" dirty="0"/>
              <a:t>Προσθήκη υποσέλιδου</a:t>
            </a:r>
          </a:p>
        </p:txBody>
      </p:sp>
      <p:sp>
        <p:nvSpPr>
          <p:cNvPr id="7" name="Σύμβολο κράτησης θέσης ημερομηνίας 6"/>
          <p:cNvSpPr>
            <a:spLocks noGrp="1"/>
          </p:cNvSpPr>
          <p:nvPr>
            <p:ph type="dt" sz="half" idx="10"/>
          </p:nvPr>
        </p:nvSpPr>
        <p:spPr/>
        <p:txBody>
          <a:bodyPr rtlCol="0"/>
          <a:lstStyle/>
          <a:p>
            <a:pPr rtl="0"/>
            <a:fld id="{ECAC2173-0C21-4EBD-9BF4-A4B8EE78B4AE}" type="datetime1">
              <a:rPr lang="el-GR" noProof="0" smtClean="0"/>
              <a:pPr rtl="0"/>
              <a:t>8/5/2020</a:t>
            </a:fld>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559747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274638"/>
            <a:ext cx="10566400" cy="1143000"/>
          </a:xfrm>
        </p:spPr>
        <p:txBody>
          <a:bodyPr rtlCol="0"/>
          <a:lstStyle>
            <a:lvl1pPr rtl="0">
              <a:defRPr/>
            </a:lvl1pPr>
          </a:lstStyle>
          <a:p>
            <a:pPr rtl="0"/>
            <a:r>
              <a:rPr lang="el-GR" noProof="0" dirty="0"/>
              <a:t>Κάντε κλικ για να επεξεργαστείτε το Στυλ κύριου τίτλου</a:t>
            </a:r>
          </a:p>
        </p:txBody>
      </p:sp>
      <p:sp>
        <p:nvSpPr>
          <p:cNvPr id="4" name="Σύμβολο κράτησης θέσης υποσέλιδου 3"/>
          <p:cNvSpPr>
            <a:spLocks noGrp="1"/>
          </p:cNvSpPr>
          <p:nvPr>
            <p:ph type="ftr" sz="quarter" idx="11"/>
          </p:nvPr>
        </p:nvSpPr>
        <p:spPr/>
        <p:txBody>
          <a:bodyPr rtlCol="0"/>
          <a:lstStyle/>
          <a:p>
            <a:pPr rtl="0"/>
            <a:r>
              <a:rPr lang="el-GR" noProof="0" dirty="0"/>
              <a:t>Προσθήκη υποσέλιδου</a:t>
            </a:r>
          </a:p>
        </p:txBody>
      </p:sp>
      <p:sp>
        <p:nvSpPr>
          <p:cNvPr id="3" name="Σύμβολο κράτησης θέσης ημερομηνίας 2"/>
          <p:cNvSpPr>
            <a:spLocks noGrp="1"/>
          </p:cNvSpPr>
          <p:nvPr>
            <p:ph type="dt" sz="half" idx="10"/>
          </p:nvPr>
        </p:nvSpPr>
        <p:spPr/>
        <p:txBody>
          <a:bodyPr rtlCol="0"/>
          <a:lstStyle/>
          <a:p>
            <a:pPr rtl="0"/>
            <a:fld id="{76A43843-FD73-4F29-AAE1-58A66F05B8B0}" type="datetime1">
              <a:rPr lang="el-GR" noProof="0" smtClean="0"/>
              <a:pPr rtl="0"/>
              <a:t>8/5/2020</a:t>
            </a:fld>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866309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r>
              <a:rPr lang="el-GR" noProof="0" dirty="0"/>
              <a:t>Προσθήκη υποσέλιδου</a:t>
            </a:r>
          </a:p>
        </p:txBody>
      </p:sp>
      <p:sp>
        <p:nvSpPr>
          <p:cNvPr id="2" name="Σύμβολο κράτησης θέσης ημερομηνίας 1"/>
          <p:cNvSpPr>
            <a:spLocks noGrp="1"/>
          </p:cNvSpPr>
          <p:nvPr>
            <p:ph type="dt" sz="half" idx="10"/>
          </p:nvPr>
        </p:nvSpPr>
        <p:spPr/>
        <p:txBody>
          <a:bodyPr rtlCol="0"/>
          <a:lstStyle/>
          <a:p>
            <a:pPr rtl="0"/>
            <a:fld id="{93F426FA-D219-4866-8684-A2FE9F949972}" type="datetime1">
              <a:rPr lang="el-GR" noProof="0" smtClean="0"/>
              <a:pPr rtl="0"/>
              <a:t>8/5/2020</a:t>
            </a:fld>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480439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6864" y="1447800"/>
            <a:ext cx="3962400" cy="1097280"/>
          </a:xfrm>
        </p:spPr>
        <p:txBody>
          <a:bodyPr rtlCol="0" anchor="b"/>
          <a:lstStyle>
            <a:lvl1pPr algn="l" rtl="0">
              <a:defRPr sz="2600" b="1" i="0" cap="none" baseline="0">
                <a:solidFill>
                  <a:schemeClr val="tx2">
                    <a:lumMod val="50000"/>
                  </a:schemeClr>
                </a:solidFill>
              </a:defRPr>
            </a:lvl1pPr>
          </a:lstStyle>
          <a:p>
            <a:pPr rtl="0"/>
            <a:r>
              <a:rPr lang="el-GR" noProof="0" dirty="0"/>
              <a:t>Κάντε κλικ για να επεξεργαστείτε το Στυλ κύριου τίτλου</a:t>
            </a:r>
          </a:p>
        </p:txBody>
      </p:sp>
      <p:sp>
        <p:nvSpPr>
          <p:cNvPr id="9" name="Σύμβολο κράτησης θέσης περιεχομένου 8"/>
          <p:cNvSpPr>
            <a:spLocks noGrp="1"/>
          </p:cNvSpPr>
          <p:nvPr>
            <p:ph sz="quarter" idx="13" hasCustomPrompt="1"/>
          </p:nvPr>
        </p:nvSpPr>
        <p:spPr>
          <a:xfrm>
            <a:off x="5283200" y="1447800"/>
            <a:ext cx="6197600" cy="4267200"/>
          </a:xfrm>
        </p:spPr>
        <p:txBody>
          <a:bodyPr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κειμένου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smtClean="0"/>
              <a:t>Kλικ για επεξεργασία των στυλ του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0C91C234-2BEB-4B75-97B2-BB321594AE16}" type="datetime1">
              <a:rPr lang="el-GR" noProof="0" smtClean="0"/>
              <a:pPr rtl="0"/>
              <a:t>8/5/2020</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71800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12800" y="1447800"/>
            <a:ext cx="3962400" cy="1097280"/>
          </a:xfrm>
        </p:spPr>
        <p:txBody>
          <a:bodyPr rtlCol="0" anchor="b"/>
          <a:lstStyle>
            <a:lvl1pPr algn="l" rtl="0">
              <a:defRPr sz="2600" b="1" i="0" cap="none" baseline="0">
                <a:solidFill>
                  <a:schemeClr val="tx2">
                    <a:lumMod val="50000"/>
                  </a:schemeClr>
                </a:solidFill>
              </a:defRPr>
            </a:lvl1pPr>
          </a:lstStyle>
          <a:p>
            <a:pPr rtl="0"/>
            <a:r>
              <a:rPr lang="el-GR" noProof="0" dirty="0"/>
              <a:t>Κάντε κλικ για να επεξεργαστείτε το Στυλ κύριου τίτλου</a:t>
            </a:r>
          </a:p>
        </p:txBody>
      </p:sp>
      <p:sp>
        <p:nvSpPr>
          <p:cNvPr id="10" name="Σύμβολο κράτησης θέσης εικόνας 9"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6301232" y="1539240"/>
            <a:ext cx="4431538" cy="3272790"/>
          </a:xfrm>
        </p:spPr>
        <p:txBody>
          <a:bodyPr rtlCol="0"/>
          <a:lstStyle>
            <a:lvl1pPr marL="0" indent="0">
              <a:buNone/>
              <a:defRPr/>
            </a:lvl1pPr>
          </a:lstStyle>
          <a:p>
            <a:pPr rtl="0"/>
            <a:r>
              <a:rPr lang="el-GR" noProof="0" smtClean="0"/>
              <a:t>Κάντε κλικ στο εικονίδιο για να προσθέσετε μια εικόνα</a:t>
            </a:r>
            <a:endParaRPr lang="el-GR" noProof="0" dirty="0"/>
          </a:p>
        </p:txBody>
      </p:sp>
      <p:sp>
        <p:nvSpPr>
          <p:cNvPr id="4" name="Θέση κειμένου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smtClean="0"/>
              <a:t>Kλικ για επεξεργασία των στυλ του υποδείγματος</a:t>
            </a:r>
          </a:p>
        </p:txBody>
      </p:sp>
      <p:sp>
        <p:nvSpPr>
          <p:cNvPr id="6" name="Σύμβολο κράτησης θέσης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EDEFD528-6F7E-43DE-9FF4-1D8108B690FE}" type="datetime1">
              <a:rPr lang="el-GR" noProof="0" smtClean="0"/>
              <a:pPr rtl="0"/>
              <a:t>8/5/2020</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362831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Εικόνα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xmlns="">
                  <a14:imgLayer r:embed="rId14">
                    <a14:imgEffect>
                      <a14:sharpenSoften amount="-50000"/>
                    </a14:imgEffect>
                    <a14:imgEffect>
                      <a14:saturation sat="66000"/>
                    </a14:imgEffect>
                  </a14:imgLayer>
                </a14:imgProps>
              </a:ext>
              <a:ext uri="{28A0092B-C50C-407E-A947-70E740481C1C}">
                <a14:useLocalDpi xmlns:a14="http://schemas.microsoft.com/office/drawing/2010/main" xmlns=""/>
              </a:ext>
            </a:extLst>
          </a:blip>
          <a:stretch>
            <a:fillRect/>
          </a:stretch>
        </p:blipFill>
        <p:spPr>
          <a:xfrm>
            <a:off x="0" y="0"/>
            <a:ext cx="12192000" cy="6858000"/>
          </a:xfrm>
          <a:prstGeom prst="rect">
            <a:avLst/>
          </a:prstGeom>
          <a:noFill/>
          <a:ln>
            <a:noFill/>
          </a:ln>
        </p:spPr>
      </p:pic>
      <p:sp>
        <p:nvSpPr>
          <p:cNvPr id="2" name="Σύμβολο κράτησης θέσης τίτλου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el-GR" noProof="0" dirty="0"/>
              <a:t>Προσθήκη υποσέλιδου</a:t>
            </a:r>
          </a:p>
        </p:txBody>
      </p:sp>
      <p:sp>
        <p:nvSpPr>
          <p:cNvPr id="4" name="Σύμβολο κράτησης θέσης ημερομηνίας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39BE7BE1-B8F1-4387-9AE4-427EE663A87A}" type="datetime1">
              <a:rPr lang="el-GR" noProof="0" smtClean="0"/>
              <a:pPr rtl="0"/>
              <a:t>8/5/2020</a:t>
            </a:fld>
            <a:endParaRPr lang="el-GR" noProof="0" dirty="0"/>
          </a:p>
        </p:txBody>
      </p:sp>
      <p:sp>
        <p:nvSpPr>
          <p:cNvPr id="6" name="Σύμβολο κράτησης θέσης αριθμού διαφάνειας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4489"/>
            <a:ext cx="10363200" cy="870240"/>
          </a:xfrm>
        </p:spPr>
        <p:txBody>
          <a:bodyPr rtlCol="0"/>
          <a:lstStyle/>
          <a:p>
            <a:pPr>
              <a:lnSpc>
                <a:spcPct val="100000"/>
              </a:lnSpc>
            </a:pPr>
            <a:r>
              <a:rPr lang="el-GR" sz="2000" kern="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ΕΘΝΙΚΗ ΣΧΟΛΗ ΔΗΜΟΣΙΑΣ ΔΙΟΙΚΗΣΗΣ &amp; ΑΥΤΟΔΙΟΙΚΗΣΗΣ</a:t>
            </a:r>
            <a:br>
              <a:rPr lang="el-GR" sz="2000" kern="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kern="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ΚΣΤ ‘ ΣΕΙΡΑ</a:t>
            </a:r>
            <a:endParaRPr lang="el-GR" sz="2000" dirty="0">
              <a:solidFill>
                <a:srgbClr val="FFFF00"/>
              </a:solidFill>
            </a:endParaRPr>
          </a:p>
        </p:txBody>
      </p:sp>
      <p:sp>
        <p:nvSpPr>
          <p:cNvPr id="3" name="Υπότιτλος 2"/>
          <p:cNvSpPr>
            <a:spLocks noGrp="1"/>
          </p:cNvSpPr>
          <p:nvPr>
            <p:ph type="subTitle" idx="1"/>
          </p:nvPr>
        </p:nvSpPr>
        <p:spPr>
          <a:xfrm>
            <a:off x="304800" y="1485900"/>
            <a:ext cx="11503378" cy="5084233"/>
          </a:xfrm>
        </p:spPr>
        <p:txBody>
          <a:bodyPr rtlCol="0">
            <a:normAutofit fontScale="55000" lnSpcReduction="20000"/>
          </a:bodyPr>
          <a:lstStyle/>
          <a:p>
            <a:endParaRPr lang="el-GR" b="1" dirty="0" smtClean="0">
              <a:latin typeface="Arial" charset="0"/>
            </a:endParaRPr>
          </a:p>
          <a:p>
            <a:pPr algn="just">
              <a:lnSpc>
                <a:spcPct val="125000"/>
              </a:lnSpc>
              <a:spcBef>
                <a:spcPct val="0"/>
              </a:spcBef>
              <a:defRPr/>
            </a:pPr>
            <a:r>
              <a:rPr lang="el-GR" sz="3600" b="1" dirty="0" smtClean="0">
                <a:solidFill>
                  <a:srgbClr val="C00000"/>
                </a:solidFill>
                <a:latin typeface="Calibri" pitchFamily="34" charset="0"/>
                <a:cs typeface="Calibri" pitchFamily="34" charset="0"/>
              </a:rPr>
              <a:t>ΤΜΗΜΑ ΥΠΗΡΕΣΙΩΝ ΥΓΕΙΑΣ &amp; ΚΟΙΝΩΝΙΚΗΣ ΦΡΟΝΤΙΔΑΣ</a:t>
            </a:r>
          </a:p>
          <a:p>
            <a:pPr algn="just">
              <a:lnSpc>
                <a:spcPct val="125000"/>
              </a:lnSpc>
              <a:spcBef>
                <a:spcPct val="0"/>
              </a:spcBef>
              <a:defRPr/>
            </a:pPr>
            <a:r>
              <a:rPr lang="el-GR" sz="3600" b="1" dirty="0" smtClean="0">
                <a:solidFill>
                  <a:srgbClr val="C00000"/>
                </a:solidFill>
                <a:latin typeface="Calibri" pitchFamily="34" charset="0"/>
                <a:cs typeface="Calibri" pitchFamily="34" charset="0"/>
              </a:rPr>
              <a:t>ΚΑΤΕΥΘΥΝΣΗ: ΥΠΗΡΕΣΙΩΝ ΥΓΕΙΑΣ</a:t>
            </a:r>
          </a:p>
          <a:p>
            <a:pPr algn="just">
              <a:lnSpc>
                <a:spcPct val="125000"/>
              </a:lnSpc>
              <a:spcBef>
                <a:spcPct val="0"/>
              </a:spcBef>
              <a:defRPr/>
            </a:pPr>
            <a:endParaRPr lang="el-GR" b="1" dirty="0" smtClean="0">
              <a:solidFill>
                <a:srgbClr val="00B0F0"/>
              </a:solidFill>
              <a:latin typeface="Calibri" pitchFamily="34" charset="0"/>
              <a:cs typeface="Calibri" pitchFamily="34" charset="0"/>
            </a:endParaRPr>
          </a:p>
          <a:p>
            <a:pPr>
              <a:lnSpc>
                <a:spcPct val="125000"/>
              </a:lnSpc>
              <a:spcBef>
                <a:spcPct val="0"/>
              </a:spcBef>
              <a:defRPr/>
            </a:pPr>
            <a:endParaRPr lang="el-GR" b="1" i="1" dirty="0" smtClean="0">
              <a:solidFill>
                <a:srgbClr val="C00000"/>
              </a:solidFill>
              <a:latin typeface="Calibri" pitchFamily="34" charset="0"/>
              <a:cs typeface="Calibri" pitchFamily="34" charset="0"/>
            </a:endParaRPr>
          </a:p>
          <a:p>
            <a:pPr>
              <a:lnSpc>
                <a:spcPct val="125000"/>
              </a:lnSpc>
              <a:spcBef>
                <a:spcPct val="0"/>
              </a:spcBef>
              <a:defRPr/>
            </a:pPr>
            <a:r>
              <a:rPr lang="el-GR" sz="3300" b="1" i="1" dirty="0" smtClean="0">
                <a:solidFill>
                  <a:srgbClr val="FFFF00"/>
                </a:solidFill>
                <a:latin typeface="Calibri" pitchFamily="34" charset="0"/>
                <a:cs typeface="Calibri" pitchFamily="34" charset="0"/>
              </a:rPr>
              <a:t>«Χρηματοοικονομικό management Υγειονομικών Οργανισμών - ΙΙ»</a:t>
            </a:r>
          </a:p>
          <a:p>
            <a:pPr>
              <a:lnSpc>
                <a:spcPct val="125000"/>
              </a:lnSpc>
              <a:spcBef>
                <a:spcPct val="0"/>
              </a:spcBef>
              <a:defRPr/>
            </a:pPr>
            <a:r>
              <a:rPr lang="el-GR" sz="3300" b="1" dirty="0" smtClean="0">
                <a:solidFill>
                  <a:srgbClr val="FFFF00"/>
                </a:solidFill>
                <a:latin typeface="Calibri" pitchFamily="34" charset="0"/>
                <a:cs typeface="Calibri" pitchFamily="34" charset="0"/>
              </a:rPr>
              <a:t>ΕΝΟΤΗΤΑ: ΔΗΜΟΣΙΕΣ ΣΥΜΒΑΣΕΙΣ ΜΟΝΑΔΩΝ ΠΑΡΟΧΗΣ ΥΠΗΡΕΣΙΩΝ ΥΓΕΙΑΣ </a:t>
            </a:r>
          </a:p>
          <a:p>
            <a:pPr algn="r">
              <a:lnSpc>
                <a:spcPct val="125000"/>
              </a:lnSpc>
              <a:spcBef>
                <a:spcPct val="0"/>
              </a:spcBef>
              <a:defRPr/>
            </a:pPr>
            <a:endParaRPr lang="el-GR" sz="2400" dirty="0" smtClean="0">
              <a:latin typeface="Arial" charset="0"/>
            </a:endParaRPr>
          </a:p>
          <a:p>
            <a:pPr algn="r">
              <a:lnSpc>
                <a:spcPct val="125000"/>
              </a:lnSpc>
              <a:spcBef>
                <a:spcPct val="0"/>
              </a:spcBef>
              <a:defRPr/>
            </a:pPr>
            <a:endParaRPr lang="el-GR" sz="2400" dirty="0" smtClean="0">
              <a:latin typeface="Arial" charset="0"/>
            </a:endParaRPr>
          </a:p>
          <a:p>
            <a:pPr algn="r">
              <a:lnSpc>
                <a:spcPct val="125000"/>
              </a:lnSpc>
              <a:spcBef>
                <a:spcPct val="0"/>
              </a:spcBef>
              <a:defRPr/>
            </a:pPr>
            <a:endParaRPr lang="el-GR" sz="2400" dirty="0" smtClean="0">
              <a:latin typeface="Arial" charset="0"/>
            </a:endParaRPr>
          </a:p>
          <a:p>
            <a:pPr algn="r">
              <a:lnSpc>
                <a:spcPct val="125000"/>
              </a:lnSpc>
              <a:spcBef>
                <a:spcPct val="0"/>
              </a:spcBef>
              <a:defRPr/>
            </a:pPr>
            <a:endParaRPr lang="el-GR" sz="2400" dirty="0" smtClean="0">
              <a:latin typeface="Arial" charset="0"/>
            </a:endParaRPr>
          </a:p>
          <a:p>
            <a:pPr algn="r">
              <a:lnSpc>
                <a:spcPct val="125000"/>
              </a:lnSpc>
              <a:spcBef>
                <a:spcPct val="0"/>
              </a:spcBef>
              <a:defRPr/>
            </a:pPr>
            <a:endParaRPr lang="el-GR" sz="2400" dirty="0" smtClean="0">
              <a:latin typeface="Arial" charset="0"/>
            </a:endParaRPr>
          </a:p>
          <a:p>
            <a:pPr algn="r">
              <a:lnSpc>
                <a:spcPct val="125000"/>
              </a:lnSpc>
              <a:spcBef>
                <a:spcPct val="0"/>
              </a:spcBef>
              <a:defRPr/>
            </a:pPr>
            <a:r>
              <a:rPr lang="el-GR" sz="2400" dirty="0" smtClean="0">
                <a:latin typeface="Arial" charset="0"/>
              </a:rPr>
              <a:t>Αθήνα Μάιος 20</a:t>
            </a:r>
            <a:r>
              <a:rPr lang="en-US" sz="2400" dirty="0" smtClean="0">
                <a:latin typeface="Arial" charset="0"/>
              </a:rPr>
              <a:t>20</a:t>
            </a:r>
            <a:endParaRPr lang="el-GR" sz="2400" b="1" dirty="0" smtClean="0">
              <a:solidFill>
                <a:schemeClr val="accent2"/>
              </a:solidFill>
              <a:latin typeface="Arial" charset="0"/>
            </a:endParaRPr>
          </a:p>
          <a:p>
            <a:pPr algn="just">
              <a:lnSpc>
                <a:spcPct val="125000"/>
              </a:lnSpc>
              <a:spcBef>
                <a:spcPct val="0"/>
              </a:spcBef>
              <a:defRPr/>
            </a:pPr>
            <a:r>
              <a:rPr lang="el-GR" sz="2400" u="sng" dirty="0" smtClean="0">
                <a:latin typeface="Arial" charset="0"/>
              </a:rPr>
              <a:t>Εισηγήτρια</a:t>
            </a:r>
            <a:r>
              <a:rPr lang="el-GR" sz="2400" dirty="0" smtClean="0">
                <a:latin typeface="Arial" charset="0"/>
              </a:rPr>
              <a:t>: 				</a:t>
            </a:r>
          </a:p>
          <a:p>
            <a:pPr algn="just">
              <a:lnSpc>
                <a:spcPct val="125000"/>
              </a:lnSpc>
              <a:spcBef>
                <a:spcPct val="0"/>
              </a:spcBef>
              <a:defRPr/>
            </a:pPr>
            <a:r>
              <a:rPr lang="el-GR" sz="2400" dirty="0" smtClean="0">
                <a:latin typeface="Arial" charset="0"/>
              </a:rPr>
              <a:t>Α. </a:t>
            </a:r>
            <a:r>
              <a:rPr lang="el-GR" sz="2400" dirty="0" err="1" smtClean="0">
                <a:latin typeface="Arial" charset="0"/>
              </a:rPr>
              <a:t>Γεροστάθου</a:t>
            </a:r>
            <a:endParaRPr lang="el-GR" b="1" dirty="0" smtClean="0">
              <a:latin typeface="Arial" charset="0"/>
            </a:endParaRPr>
          </a:p>
          <a:p>
            <a:endParaRPr lang="el-GR" b="1" dirty="0" smtClean="0">
              <a:latin typeface="Arial" charset="0"/>
            </a:endParaRPr>
          </a:p>
          <a:p>
            <a:pPr algn="l"/>
            <a:endParaRPr lang="el-GR" sz="2000" dirty="0" smtClean="0">
              <a:latin typeface="Arial" charset="0"/>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90"/>
            <a:ext cx="11449049" cy="671336"/>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 </a:t>
            </a:r>
            <a:r>
              <a:rPr lang="el-GR" sz="1800" dirty="0" smtClean="0">
                <a:solidFill>
                  <a:srgbClr val="FF0000"/>
                </a:solidFill>
              </a:rPr>
              <a:t>Γνωμοδοτικά όργανα </a:t>
            </a:r>
            <a:r>
              <a:rPr lang="el-GR" sz="1800" dirty="0" smtClean="0">
                <a:solidFill>
                  <a:srgbClr val="FFFF00"/>
                </a:solidFill>
                <a:latin typeface="Arial" charset="0"/>
              </a:rPr>
              <a:t/>
            </a:r>
            <a:br>
              <a:rPr lang="el-GR" sz="1800" dirty="0" smtClean="0">
                <a:solidFill>
                  <a:srgbClr val="FFFF00"/>
                </a:solidFill>
                <a:latin typeface="Arial" charset="0"/>
              </a:rPr>
            </a:br>
            <a:endParaRPr lang="el-GR" sz="1800" dirty="0"/>
          </a:p>
        </p:txBody>
      </p:sp>
      <p:sp>
        <p:nvSpPr>
          <p:cNvPr id="3" name="Υπότιτλος 2"/>
          <p:cNvSpPr>
            <a:spLocks noGrp="1"/>
          </p:cNvSpPr>
          <p:nvPr>
            <p:ph type="subTitle" idx="1"/>
          </p:nvPr>
        </p:nvSpPr>
        <p:spPr>
          <a:xfrm>
            <a:off x="304800" y="752476"/>
            <a:ext cx="11503378" cy="5817658"/>
          </a:xfrm>
        </p:spPr>
        <p:txBody>
          <a:bodyPr rtlCol="0">
            <a:normAutofit/>
          </a:bodyPr>
          <a:lstStyle/>
          <a:p>
            <a:pPr marL="457200" indent="-457200" algn="just">
              <a:lnSpc>
                <a:spcPct val="150000"/>
              </a:lnSpc>
              <a:spcBef>
                <a:spcPts val="0"/>
              </a:spcBef>
              <a:spcAft>
                <a:spcPts val="0"/>
              </a:spcAft>
              <a:buFont typeface="+mj-lt"/>
              <a:buAutoNum type="arabicParenR"/>
            </a:pPr>
            <a:r>
              <a:rPr lang="el-GR" sz="2400" dirty="0" smtClean="0">
                <a:solidFill>
                  <a:schemeClr val="tx1"/>
                </a:solidFill>
              </a:rPr>
              <a:t>Επιτροπή αξιολόγησης\διενέργειας του\των διαγωνισμού\ων</a:t>
            </a:r>
          </a:p>
          <a:p>
            <a:pPr marL="457200" indent="-457200" algn="just">
              <a:lnSpc>
                <a:spcPct val="150000"/>
              </a:lnSpc>
              <a:spcBef>
                <a:spcPts val="0"/>
              </a:spcBef>
              <a:spcAft>
                <a:spcPts val="0"/>
              </a:spcAft>
              <a:buFont typeface="+mj-lt"/>
              <a:buAutoNum type="arabicParenR"/>
            </a:pPr>
            <a:r>
              <a:rPr lang="el-GR" sz="2400" dirty="0" smtClean="0"/>
              <a:t>Επιτροπή αξιολόγησης ενστάσεων </a:t>
            </a:r>
            <a:r>
              <a:rPr lang="el-GR" sz="2400" dirty="0" smtClean="0">
                <a:solidFill>
                  <a:srgbClr val="FFFF00"/>
                </a:solidFill>
              </a:rPr>
              <a:t>[άρθρου 127]</a:t>
            </a:r>
          </a:p>
          <a:p>
            <a:pPr marL="457200" indent="-457200" algn="just">
              <a:lnSpc>
                <a:spcPct val="150000"/>
              </a:lnSpc>
              <a:spcBef>
                <a:spcPts val="0"/>
              </a:spcBef>
              <a:spcAft>
                <a:spcPts val="0"/>
              </a:spcAft>
              <a:buFont typeface="+mj-lt"/>
              <a:buAutoNum type="arabicParenR"/>
            </a:pPr>
            <a:r>
              <a:rPr lang="el-GR" sz="2400" dirty="0" smtClean="0"/>
              <a:t>Επιτροπή παρακολούθησης &amp; παραλαβής δημοσίων συμβάσεων προμήθειας αγαθών</a:t>
            </a:r>
          </a:p>
          <a:p>
            <a:pPr marL="457200" indent="-457200" algn="just">
              <a:lnSpc>
                <a:spcPct val="150000"/>
              </a:lnSpc>
              <a:spcBef>
                <a:spcPts val="0"/>
              </a:spcBef>
              <a:spcAft>
                <a:spcPts val="0"/>
              </a:spcAft>
              <a:buFont typeface="+mj-lt"/>
              <a:buAutoNum type="arabicParenR"/>
            </a:pPr>
            <a:r>
              <a:rPr lang="el-GR" sz="2400" dirty="0" smtClean="0"/>
              <a:t>Επιτροπή παρακολούθησης &amp; παραλαβής δημοσίων συμβάσεων παροχής γενικών υπηρεσιών </a:t>
            </a:r>
            <a:r>
              <a:rPr lang="el-GR" sz="2000" dirty="0" smtClean="0">
                <a:solidFill>
                  <a:srgbClr val="FFFF00"/>
                </a:solidFill>
              </a:rPr>
              <a:t>[υπηρεσίες ειδικού καθεστώτος αρθρ.107-110;]</a:t>
            </a:r>
          </a:p>
          <a:p>
            <a:pPr marL="457200" indent="-457200" algn="just">
              <a:lnSpc>
                <a:spcPct val="150000"/>
              </a:lnSpc>
              <a:spcBef>
                <a:spcPts val="0"/>
              </a:spcBef>
              <a:spcAft>
                <a:spcPts val="0"/>
              </a:spcAft>
              <a:buFont typeface="+mj-lt"/>
              <a:buAutoNum type="arabicParenR"/>
            </a:pPr>
            <a:r>
              <a:rPr lang="el-GR" sz="2400" b="1" dirty="0" smtClean="0"/>
              <a:t>Έκτακτες Επιτροπές ή Ομάδες Εργασίας </a:t>
            </a:r>
            <a:r>
              <a:rPr lang="el-GR" sz="2400" dirty="0" smtClean="0"/>
              <a:t>για την αντιμετώπιση ειδικών θεμάτων που αφορούν τις διαδικασίες σύναψης </a:t>
            </a:r>
            <a:r>
              <a:rPr lang="el-GR" sz="2400" dirty="0" smtClean="0">
                <a:solidFill>
                  <a:srgbClr val="FFFF00"/>
                </a:solidFill>
              </a:rPr>
              <a:t>[προγραμματισμού;]</a:t>
            </a:r>
          </a:p>
          <a:p>
            <a:pPr marL="457200" indent="-457200" algn="just">
              <a:lnSpc>
                <a:spcPct val="150000"/>
              </a:lnSpc>
              <a:spcBef>
                <a:spcPts val="0"/>
              </a:spcBef>
              <a:spcAft>
                <a:spcPts val="0"/>
              </a:spcAft>
              <a:buFont typeface="+mj-lt"/>
              <a:buAutoNum type="arabicParenR"/>
            </a:pPr>
            <a:r>
              <a:rPr lang="el-GR" sz="2400" dirty="0" smtClean="0"/>
              <a:t>Εκτέλεση συμβάσεων: &amp; διατύπωση γνώμης </a:t>
            </a:r>
            <a:r>
              <a:rPr lang="el-GR" sz="2400" b="1" dirty="0" smtClean="0"/>
              <a:t>οργανικών μονάδων </a:t>
            </a:r>
            <a:r>
              <a:rPr lang="el-GR" sz="2400" dirty="0" smtClean="0"/>
              <a:t>Αναθέτουσας Αρχής </a:t>
            </a:r>
            <a:r>
              <a:rPr lang="el-GR" sz="2400" dirty="0" smtClean="0">
                <a:solidFill>
                  <a:srgbClr val="FFFF00"/>
                </a:solidFill>
              </a:rPr>
              <a:t>[παρακολούθηση\ επίβλεψη της εκτέλεσης της σύμβασης]</a:t>
            </a: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90"/>
            <a:ext cx="11449049" cy="671336"/>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 </a:t>
            </a:r>
            <a:r>
              <a:rPr lang="el-GR" sz="1800" dirty="0" smtClean="0">
                <a:solidFill>
                  <a:srgbClr val="FF0000"/>
                </a:solidFill>
              </a:rPr>
              <a:t>Γνωμοδοτικά όργανα </a:t>
            </a:r>
            <a:r>
              <a:rPr lang="el-GR" sz="1800" dirty="0" smtClean="0">
                <a:solidFill>
                  <a:srgbClr val="FFFF00"/>
                </a:solidFill>
                <a:latin typeface="Arial" charset="0"/>
              </a:rPr>
              <a:t/>
            </a:r>
            <a:br>
              <a:rPr lang="el-GR" sz="1800" dirty="0" smtClean="0">
                <a:solidFill>
                  <a:srgbClr val="FFFF00"/>
                </a:solidFill>
                <a:latin typeface="Arial" charset="0"/>
              </a:rPr>
            </a:br>
            <a:endParaRPr lang="el-GR" sz="1800" dirty="0"/>
          </a:p>
        </p:txBody>
      </p:sp>
      <p:sp>
        <p:nvSpPr>
          <p:cNvPr id="3" name="Υπότιτλος 2"/>
          <p:cNvSpPr>
            <a:spLocks noGrp="1"/>
          </p:cNvSpPr>
          <p:nvPr>
            <p:ph type="subTitle" idx="1"/>
          </p:nvPr>
        </p:nvSpPr>
        <p:spPr>
          <a:xfrm>
            <a:off x="304800" y="752476"/>
            <a:ext cx="11503378" cy="5817658"/>
          </a:xfrm>
        </p:spPr>
        <p:txBody>
          <a:bodyPr rtlCol="0">
            <a:normAutofit/>
          </a:bodyPr>
          <a:lstStyle/>
          <a:p>
            <a:pPr marL="457200" indent="-457200" algn="just">
              <a:lnSpc>
                <a:spcPct val="150000"/>
              </a:lnSpc>
              <a:spcBef>
                <a:spcPts val="0"/>
              </a:spcBef>
              <a:spcAft>
                <a:spcPts val="0"/>
              </a:spcAft>
              <a:buFont typeface="Wingdings" pitchFamily="2" charset="2"/>
              <a:buChar char="v"/>
            </a:pPr>
            <a:r>
              <a:rPr lang="el-GR" sz="2400" dirty="0" smtClean="0">
                <a:solidFill>
                  <a:schemeClr val="tx1"/>
                </a:solidFill>
              </a:rPr>
              <a:t>Συγκρότηση - σύνθεση</a:t>
            </a:r>
          </a:p>
          <a:p>
            <a:pPr marL="457200" indent="-457200" algn="just">
              <a:lnSpc>
                <a:spcPct val="150000"/>
              </a:lnSpc>
              <a:spcBef>
                <a:spcPts val="0"/>
              </a:spcBef>
              <a:spcAft>
                <a:spcPts val="0"/>
              </a:spcAft>
              <a:buFont typeface="Wingdings" pitchFamily="2" charset="2"/>
              <a:buChar char="v"/>
            </a:pPr>
            <a:r>
              <a:rPr lang="el-GR" sz="2400" dirty="0" smtClean="0">
                <a:solidFill>
                  <a:schemeClr val="tx1"/>
                </a:solidFill>
              </a:rPr>
              <a:t>Διάρκεια</a:t>
            </a:r>
          </a:p>
          <a:p>
            <a:pPr marL="457200" indent="-457200" algn="just">
              <a:lnSpc>
                <a:spcPct val="150000"/>
              </a:lnSpc>
              <a:spcBef>
                <a:spcPts val="0"/>
              </a:spcBef>
              <a:spcAft>
                <a:spcPts val="0"/>
              </a:spcAft>
              <a:buFont typeface="Wingdings" pitchFamily="2" charset="2"/>
              <a:buChar char="v"/>
            </a:pPr>
            <a:r>
              <a:rPr lang="el-GR" sz="2400" dirty="0" smtClean="0">
                <a:solidFill>
                  <a:schemeClr val="tx1"/>
                </a:solidFill>
              </a:rPr>
              <a:t>Λειτουργία</a:t>
            </a:r>
          </a:p>
          <a:p>
            <a:pPr marL="457200" indent="-457200" algn="just">
              <a:lnSpc>
                <a:spcPct val="150000"/>
              </a:lnSpc>
              <a:spcBef>
                <a:spcPts val="0"/>
              </a:spcBef>
              <a:spcAft>
                <a:spcPts val="0"/>
              </a:spcAft>
              <a:buFont typeface="Wingdings" pitchFamily="2" charset="2"/>
              <a:buChar char="ü"/>
            </a:pPr>
            <a:r>
              <a:rPr lang="el-GR" sz="2400" dirty="0" smtClean="0">
                <a:solidFill>
                  <a:schemeClr val="tx1"/>
                </a:solidFill>
              </a:rPr>
              <a:t>μη νόμιμη σύνθεση</a:t>
            </a:r>
          </a:p>
          <a:p>
            <a:pPr marL="457200" indent="-457200" algn="just">
              <a:lnSpc>
                <a:spcPct val="150000"/>
              </a:lnSpc>
              <a:spcBef>
                <a:spcPts val="0"/>
              </a:spcBef>
              <a:spcAft>
                <a:spcPts val="0"/>
              </a:spcAft>
              <a:buFont typeface="Wingdings" pitchFamily="2" charset="2"/>
              <a:buChar char="ü"/>
            </a:pPr>
            <a:r>
              <a:rPr lang="el-GR" sz="2400" dirty="0" smtClean="0">
                <a:solidFill>
                  <a:schemeClr val="tx1"/>
                </a:solidFill>
              </a:rPr>
              <a:t>διαδικασία διατύπωσης απλής γνώμης</a:t>
            </a:r>
          </a:p>
          <a:p>
            <a:pPr marL="457200" indent="-457200" algn="just">
              <a:lnSpc>
                <a:spcPct val="150000"/>
              </a:lnSpc>
              <a:spcBef>
                <a:spcPts val="0"/>
              </a:spcBef>
              <a:spcAft>
                <a:spcPts val="0"/>
              </a:spcAft>
              <a:buFont typeface="Wingdings" pitchFamily="2" charset="2"/>
              <a:buChar char="ü"/>
            </a:pPr>
            <a:r>
              <a:rPr lang="el-GR" sz="2400" dirty="0" smtClean="0">
                <a:solidFill>
                  <a:schemeClr val="tx1"/>
                </a:solidFill>
              </a:rPr>
              <a:t>Διαδικασία έγκρισης ή μη γνωμοδότησης από το αποφαινόμενο όργανο</a:t>
            </a:r>
          </a:p>
          <a:p>
            <a:pPr marL="457200" indent="-457200" algn="just">
              <a:lnSpc>
                <a:spcPct val="150000"/>
              </a:lnSpc>
              <a:spcBef>
                <a:spcPts val="0"/>
              </a:spcBef>
              <a:spcAft>
                <a:spcPts val="0"/>
              </a:spcAft>
              <a:buFont typeface="Wingdings" pitchFamily="2" charset="2"/>
              <a:buChar char="ü"/>
            </a:pPr>
            <a:r>
              <a:rPr lang="el-GR" sz="2400" dirty="0" smtClean="0">
                <a:solidFill>
                  <a:schemeClr val="tx1"/>
                </a:solidFill>
              </a:rPr>
              <a:t>Ασυμβίβαστα\ περιορισμοί [άρθρο 24]</a:t>
            </a:r>
          </a:p>
          <a:p>
            <a:pPr marL="457200" indent="-457200" algn="just">
              <a:lnSpc>
                <a:spcPct val="150000"/>
              </a:lnSpc>
              <a:spcBef>
                <a:spcPts val="0"/>
              </a:spcBef>
              <a:spcAft>
                <a:spcPts val="0"/>
              </a:spcAft>
              <a:buFont typeface="Wingdings" pitchFamily="2" charset="2"/>
              <a:buChar char="ü"/>
            </a:pPr>
            <a:endParaRPr lang="el-GR" sz="2400" dirty="0" smtClean="0">
              <a:solidFill>
                <a:schemeClr val="tx1"/>
              </a:solidFill>
            </a:endParaRPr>
          </a:p>
          <a:p>
            <a:pPr marL="457200" indent="-457200" algn="just">
              <a:lnSpc>
                <a:spcPct val="150000"/>
              </a:lnSpc>
              <a:spcBef>
                <a:spcPts val="0"/>
              </a:spcBef>
              <a:spcAft>
                <a:spcPts val="0"/>
              </a:spcAft>
              <a:buFont typeface="Wingdings" pitchFamily="2" charset="2"/>
              <a:buChar char="v"/>
            </a:pPr>
            <a:endParaRPr lang="el-GR" sz="2400" dirty="0" smtClean="0">
              <a:solidFill>
                <a:schemeClr val="tx1"/>
              </a:solidFill>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39511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marL="457200" indent="-457200" algn="just">
              <a:lnSpc>
                <a:spcPct val="170000"/>
              </a:lnSpc>
              <a:spcBef>
                <a:spcPts val="0"/>
              </a:spcBef>
              <a:spcAft>
                <a:spcPts val="0"/>
              </a:spcAft>
              <a:buFont typeface="+mj-lt"/>
              <a:buAutoNum type="arabicParenR"/>
            </a:pPr>
            <a:r>
              <a:rPr lang="el-GR" sz="2400" b="1" u="sng" dirty="0" smtClean="0">
                <a:solidFill>
                  <a:srgbClr val="002060"/>
                </a:solidFill>
              </a:rPr>
              <a:t>Επιτροπή αξιολόγησης του διαγωνισμού - συγκρότηση</a:t>
            </a:r>
            <a:r>
              <a:rPr lang="el-GR" sz="2400" b="1" dirty="0" smtClean="0">
                <a:solidFill>
                  <a:schemeClr val="tx1"/>
                </a:solidFill>
              </a:rPr>
              <a:t>:</a:t>
            </a:r>
            <a:r>
              <a:rPr lang="el-GR" sz="2400" b="1" dirty="0" smtClean="0">
                <a:solidFill>
                  <a:srgbClr val="C00000"/>
                </a:solidFill>
              </a:rPr>
              <a:t>[§11 α ] </a:t>
            </a:r>
          </a:p>
          <a:p>
            <a:pPr algn="just">
              <a:lnSpc>
                <a:spcPct val="150000"/>
              </a:lnSpc>
              <a:spcBef>
                <a:spcPts val="0"/>
              </a:spcBef>
              <a:spcAft>
                <a:spcPts val="0"/>
              </a:spcAft>
            </a:pPr>
            <a:r>
              <a:rPr lang="el-GR" sz="2400" b="1" dirty="0" smtClean="0"/>
              <a:t>Στις δημόσιες συμβάσεις προμηθειών και παροχής γενικών υπηρεσιών</a:t>
            </a:r>
            <a:r>
              <a:rPr lang="el-GR" sz="2400" dirty="0" smtClean="0"/>
              <a:t>, πέραν των οριζόμενων στην παρ. 1, ισχύουν και τα ακόλουθα:</a:t>
            </a:r>
          </a:p>
          <a:p>
            <a:pPr algn="just">
              <a:lnSpc>
                <a:spcPct val="150000"/>
              </a:lnSpc>
              <a:spcBef>
                <a:spcPts val="0"/>
              </a:spcBef>
              <a:spcAft>
                <a:spcPts val="0"/>
              </a:spcAft>
            </a:pPr>
            <a:endParaRPr lang="el-GR" sz="2400" dirty="0" smtClean="0"/>
          </a:p>
          <a:p>
            <a:pPr algn="just">
              <a:lnSpc>
                <a:spcPct val="150000"/>
              </a:lnSpc>
              <a:spcBef>
                <a:spcPts val="0"/>
              </a:spcBef>
              <a:spcAft>
                <a:spcPts val="0"/>
              </a:spcAft>
            </a:pPr>
            <a:r>
              <a:rPr lang="el-GR" sz="2400" dirty="0" smtClean="0"/>
              <a:t>α) Συγκροτείται </a:t>
            </a:r>
            <a:r>
              <a:rPr lang="el-GR" sz="2400" b="1" dirty="0" smtClean="0"/>
              <a:t>τριμελές ή πενταμελές γνωμοδοτικό όργανο (Επιτροπή διενέργειας/επιτροπή αξιολόγησης) </a:t>
            </a:r>
            <a:endParaRPr lang="el-GR" sz="2400" b="1" dirty="0" smtClean="0">
              <a:solidFill>
                <a:srgbClr val="C00000"/>
              </a:solidFill>
            </a:endParaRPr>
          </a:p>
          <a:p>
            <a:pPr marL="457200" indent="-457200" algn="just">
              <a:lnSpc>
                <a:spcPct val="150000"/>
              </a:lnSpc>
              <a:spcBef>
                <a:spcPts val="0"/>
              </a:spcBef>
              <a:spcAft>
                <a:spcPts val="0"/>
              </a:spcAft>
            </a:pPr>
            <a:endParaRPr lang="el-GR" sz="2400" b="1" dirty="0" smtClean="0">
              <a:solidFill>
                <a:srgbClr val="C00000"/>
              </a:solidFill>
            </a:endParaRPr>
          </a:p>
          <a:p>
            <a:pPr marL="457200" indent="-457200" algn="just">
              <a:lnSpc>
                <a:spcPct val="170000"/>
              </a:lnSpc>
              <a:spcBef>
                <a:spcPts val="0"/>
              </a:spcBef>
              <a:spcAft>
                <a:spcPts val="0"/>
              </a:spcAft>
            </a:pPr>
            <a:endParaRPr lang="el-GR" sz="1000" b="1" dirty="0" smtClean="0">
              <a:solidFill>
                <a:schemeClr val="tx1"/>
              </a:solidFill>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39511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fontScale="85000" lnSpcReduction="20000"/>
          </a:bodyPr>
          <a:lstStyle/>
          <a:p>
            <a:pPr marL="457200" indent="-457200" algn="just">
              <a:lnSpc>
                <a:spcPct val="170000"/>
              </a:lnSpc>
              <a:spcBef>
                <a:spcPts val="0"/>
              </a:spcBef>
              <a:spcAft>
                <a:spcPts val="0"/>
              </a:spcAft>
              <a:buFont typeface="+mj-lt"/>
              <a:buAutoNum type="arabicParenR"/>
            </a:pPr>
            <a:r>
              <a:rPr lang="el-GR" sz="2400" b="1" u="sng" dirty="0" smtClean="0">
                <a:solidFill>
                  <a:srgbClr val="002060"/>
                </a:solidFill>
              </a:rPr>
              <a:t>Επιτροπή αξιολόγησης του διαγωνισμού _ Αρμοδιότητες</a:t>
            </a:r>
            <a:r>
              <a:rPr lang="el-GR" sz="2400" b="1" dirty="0" smtClean="0">
                <a:solidFill>
                  <a:schemeClr val="tx1"/>
                </a:solidFill>
              </a:rPr>
              <a:t>: </a:t>
            </a:r>
            <a:r>
              <a:rPr lang="el-GR" sz="2400" b="1" dirty="0" smtClean="0">
                <a:solidFill>
                  <a:srgbClr val="C00000"/>
                </a:solidFill>
              </a:rPr>
              <a:t>[§1 α-στ] </a:t>
            </a:r>
          </a:p>
          <a:p>
            <a:pPr marL="457200" indent="-457200" algn="just">
              <a:lnSpc>
                <a:spcPct val="170000"/>
              </a:lnSpc>
              <a:spcBef>
                <a:spcPts val="0"/>
              </a:spcBef>
              <a:spcAft>
                <a:spcPts val="0"/>
              </a:spcAft>
            </a:pPr>
            <a:endParaRPr lang="el-GR" sz="1000" b="1" dirty="0" smtClean="0">
              <a:solidFill>
                <a:schemeClr val="tx1"/>
              </a:solidFill>
            </a:endParaRPr>
          </a:p>
          <a:p>
            <a:pPr marL="514350" indent="-514350" algn="just">
              <a:lnSpc>
                <a:spcPct val="170000"/>
              </a:lnSpc>
              <a:spcBef>
                <a:spcPts val="0"/>
              </a:spcBef>
              <a:spcAft>
                <a:spcPts val="0"/>
              </a:spcAft>
              <a:buFont typeface="+mj-lt"/>
              <a:buAutoNum type="arabicPeriod"/>
            </a:pPr>
            <a:r>
              <a:rPr lang="el-GR" sz="2600" b="1" dirty="0" smtClean="0"/>
              <a:t>αξιολογεί τις προσφορές </a:t>
            </a:r>
            <a:r>
              <a:rPr lang="el-GR" sz="2600" dirty="0" smtClean="0">
                <a:solidFill>
                  <a:srgbClr val="FFFF00"/>
                </a:solidFill>
              </a:rPr>
              <a:t>ή αιτήσεις συμμετοχής </a:t>
            </a:r>
            <a:r>
              <a:rPr lang="el-GR" sz="2600" b="1" dirty="0" smtClean="0"/>
              <a:t>των προσφερόντων </a:t>
            </a:r>
            <a:r>
              <a:rPr lang="el-GR" sz="2600" dirty="0" smtClean="0">
                <a:solidFill>
                  <a:srgbClr val="FFFF00"/>
                </a:solidFill>
              </a:rPr>
              <a:t>ή υποψηφίων,</a:t>
            </a:r>
          </a:p>
          <a:p>
            <a:pPr marL="514350" indent="-514350" algn="just">
              <a:lnSpc>
                <a:spcPct val="170000"/>
              </a:lnSpc>
              <a:spcBef>
                <a:spcPts val="0"/>
              </a:spcBef>
              <a:spcAft>
                <a:spcPts val="0"/>
              </a:spcAft>
              <a:buFont typeface="+mj-lt"/>
              <a:buAutoNum type="arabicPeriod"/>
            </a:pPr>
            <a:r>
              <a:rPr lang="el-GR" sz="2600" b="1" dirty="0" smtClean="0"/>
              <a:t>ελέγχει την καταλληλότητα των προσφερόντων </a:t>
            </a:r>
            <a:r>
              <a:rPr lang="el-GR" sz="2600" dirty="0" smtClean="0">
                <a:solidFill>
                  <a:srgbClr val="FFFF00"/>
                </a:solidFill>
              </a:rPr>
              <a:t>ή υποψηφίων </a:t>
            </a:r>
            <a:r>
              <a:rPr lang="el-GR" sz="2600" dirty="0" smtClean="0"/>
              <a:t>για τη συμμετοχή τους στη διαδικασία σύναψης δημόσιας σύμβασης,</a:t>
            </a:r>
          </a:p>
          <a:p>
            <a:pPr marL="514350" indent="-514350" algn="just">
              <a:lnSpc>
                <a:spcPct val="170000"/>
              </a:lnSpc>
              <a:spcBef>
                <a:spcPts val="0"/>
              </a:spcBef>
              <a:spcAft>
                <a:spcPts val="0"/>
              </a:spcAft>
              <a:buFont typeface="+mj-lt"/>
              <a:buAutoNum type="arabicPeriod"/>
            </a:pPr>
            <a:r>
              <a:rPr lang="el-GR" sz="2600" b="1" dirty="0" smtClean="0"/>
              <a:t>ελέγχει &amp; αξιολογεί τις προσφορές</a:t>
            </a:r>
            <a:r>
              <a:rPr lang="el-GR" sz="2600" dirty="0" smtClean="0"/>
              <a:t>, </a:t>
            </a:r>
            <a:r>
              <a:rPr lang="el-GR" sz="2600" dirty="0" smtClean="0">
                <a:solidFill>
                  <a:srgbClr val="FFFF00"/>
                </a:solidFill>
              </a:rPr>
              <a:t>[1]</a:t>
            </a:r>
          </a:p>
          <a:p>
            <a:pPr marL="514350" indent="-514350" algn="just">
              <a:lnSpc>
                <a:spcPct val="170000"/>
              </a:lnSpc>
              <a:spcBef>
                <a:spcPts val="0"/>
              </a:spcBef>
              <a:spcAft>
                <a:spcPts val="0"/>
              </a:spcAft>
              <a:buFont typeface="+mj-lt"/>
              <a:buAutoNum type="arabicPeriod"/>
            </a:pPr>
            <a:r>
              <a:rPr lang="el-GR" sz="2600" b="1" dirty="0" smtClean="0">
                <a:solidFill>
                  <a:srgbClr val="C00000"/>
                </a:solidFill>
              </a:rPr>
              <a:t>στο πλαίσιο ανταγωνιστικής διαδικασίας με διαπραγμάτευση, ανταγωνιστικού διαλόγου ή σύμπραξης καινοτομίας, </a:t>
            </a:r>
            <a:r>
              <a:rPr lang="el-GR" sz="2600" b="1" u="sng" dirty="0" smtClean="0">
                <a:solidFill>
                  <a:srgbClr val="FFFF00"/>
                </a:solidFill>
              </a:rPr>
              <a:t>διαπραγματεύονται</a:t>
            </a:r>
            <a:r>
              <a:rPr lang="el-GR" sz="2600" b="1" dirty="0" smtClean="0">
                <a:solidFill>
                  <a:srgbClr val="C00000"/>
                </a:solidFill>
              </a:rPr>
              <a:t> με τους προσφέροντες ή υποψηφίους</a:t>
            </a:r>
            <a:r>
              <a:rPr lang="el-GR" sz="2600" dirty="0" smtClean="0"/>
              <a:t>, </a:t>
            </a:r>
            <a:r>
              <a:rPr lang="el-GR" sz="2600" dirty="0" smtClean="0">
                <a:solidFill>
                  <a:srgbClr val="FFFF00"/>
                </a:solidFill>
              </a:rPr>
              <a:t>[προσφυγή στη διαδικασία της διαπραγμάτευσης χωρίς προηγούμενη δημοσίευση προκήρυξης άρθρου 32; </a:t>
            </a:r>
            <a:r>
              <a:rPr lang="el-GR" sz="2600" b="1" dirty="0" smtClean="0">
                <a:solidFill>
                  <a:srgbClr val="FF0000"/>
                </a:solidFill>
              </a:rPr>
              <a:t>Ν. 4605/19 άρθρο 43, παρ.1]</a:t>
            </a: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39511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marL="457200" indent="-457200" algn="just">
              <a:lnSpc>
                <a:spcPct val="170000"/>
              </a:lnSpc>
              <a:spcBef>
                <a:spcPts val="0"/>
              </a:spcBef>
              <a:spcAft>
                <a:spcPts val="0"/>
              </a:spcAft>
              <a:buFont typeface="+mj-lt"/>
              <a:buAutoNum type="arabicParenR"/>
            </a:pPr>
            <a:r>
              <a:rPr lang="el-GR" sz="2400" b="1" u="sng" dirty="0" smtClean="0">
                <a:solidFill>
                  <a:srgbClr val="002060"/>
                </a:solidFill>
              </a:rPr>
              <a:t>Επιτροπή αξιολόγησης του διαγωνισμού - Αρμοδιότητες</a:t>
            </a:r>
            <a:r>
              <a:rPr lang="el-GR" sz="2400" b="1" dirty="0" smtClean="0">
                <a:solidFill>
                  <a:schemeClr val="tx1"/>
                </a:solidFill>
              </a:rPr>
              <a:t>: </a:t>
            </a:r>
            <a:r>
              <a:rPr lang="el-GR" sz="2400" b="1" dirty="0" smtClean="0">
                <a:solidFill>
                  <a:srgbClr val="C00000"/>
                </a:solidFill>
              </a:rPr>
              <a:t>[§1 α-στ] </a:t>
            </a:r>
          </a:p>
          <a:p>
            <a:pPr marL="457200" indent="-457200" algn="just">
              <a:lnSpc>
                <a:spcPct val="170000"/>
              </a:lnSpc>
              <a:spcBef>
                <a:spcPts val="0"/>
              </a:spcBef>
              <a:spcAft>
                <a:spcPts val="0"/>
              </a:spcAft>
            </a:pPr>
            <a:endParaRPr lang="el-GR" sz="1000" b="1" dirty="0" smtClean="0">
              <a:solidFill>
                <a:schemeClr val="tx1"/>
              </a:solidFill>
            </a:endParaRPr>
          </a:p>
          <a:p>
            <a:pPr marL="514350" indent="-514350" algn="just">
              <a:lnSpc>
                <a:spcPct val="150000"/>
              </a:lnSpc>
              <a:spcBef>
                <a:spcPts val="0"/>
              </a:spcBef>
              <a:spcAft>
                <a:spcPts val="0"/>
              </a:spcAft>
              <a:buAutoNum type="arabicPeriod" startAt="5"/>
            </a:pPr>
            <a:r>
              <a:rPr lang="el-GR" sz="2400" b="1" dirty="0" smtClean="0"/>
              <a:t>Εισηγείται τον αποκλεισμό των προσφερόντων </a:t>
            </a:r>
            <a:r>
              <a:rPr lang="el-GR" sz="2400" dirty="0" smtClean="0">
                <a:solidFill>
                  <a:srgbClr val="C00000"/>
                </a:solidFill>
              </a:rPr>
              <a:t>ή υποψηφίων </a:t>
            </a:r>
            <a:r>
              <a:rPr lang="el-GR" sz="2400" dirty="0" smtClean="0"/>
              <a:t>από τη διαδικασία, </a:t>
            </a:r>
            <a:r>
              <a:rPr lang="el-GR" sz="2400" b="1" dirty="0" smtClean="0"/>
              <a:t>την απόρριψη των προσφορών, την κατακύρωση των αποτελεσμάτων, την αποδέσμευση των εγγυήσεων, τη ματαίωση της διαδικασίας</a:t>
            </a:r>
            <a:r>
              <a:rPr lang="el-GR" sz="2400" dirty="0" smtClean="0"/>
              <a:t>, </a:t>
            </a:r>
            <a:r>
              <a:rPr lang="el-GR" sz="2400" dirty="0" smtClean="0">
                <a:solidFill>
                  <a:srgbClr val="FFFF00"/>
                </a:solidFill>
              </a:rPr>
              <a:t>[δικαίωμα άσκησης δικαιωμάτων προαίρεσης κατά τη διαδικασία ανάθεσης; άρθρου 105;]</a:t>
            </a:r>
          </a:p>
          <a:p>
            <a:pPr marL="514350" indent="-514350" algn="just">
              <a:lnSpc>
                <a:spcPct val="150000"/>
              </a:lnSpc>
              <a:spcBef>
                <a:spcPts val="0"/>
              </a:spcBef>
              <a:spcAft>
                <a:spcPts val="0"/>
              </a:spcAft>
            </a:pPr>
            <a:r>
              <a:rPr lang="el-GR" sz="2400" b="1" dirty="0" smtClean="0"/>
              <a:t>6.</a:t>
            </a:r>
            <a:r>
              <a:rPr lang="el-GR" sz="2400" dirty="0" smtClean="0"/>
              <a:t>	γνωμοδοτεί για κάθε άλλο θέμα που ανακύπτει </a:t>
            </a:r>
            <a:r>
              <a:rPr lang="el-GR" sz="2400" b="1" dirty="0" smtClean="0"/>
              <a:t>κατά τη διαδικασία ανάθεσης</a:t>
            </a:r>
            <a:r>
              <a:rPr lang="el-GR" sz="2400" dirty="0" smtClean="0"/>
              <a:t>.</a:t>
            </a: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592335"/>
          </a:xfrm>
        </p:spPr>
        <p:txBody>
          <a:bodyPr rtlCol="0"/>
          <a:lstStyle/>
          <a:p>
            <a:pPr marL="371475" indent="-371475" algn="just">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a:t>
            </a:r>
            <a:r>
              <a:rPr lang="el-GR" sz="1800" baseline="30000" dirty="0" smtClean="0">
                <a:solidFill>
                  <a:srgbClr val="FFFF00"/>
                </a:solidFill>
                <a:latin typeface="Arial" charset="0"/>
              </a:rPr>
              <a:t>Α</a:t>
            </a:r>
            <a:r>
              <a:rPr lang="el-GR" sz="1800" dirty="0" smtClean="0">
                <a:solidFill>
                  <a:srgbClr val="FFFF00"/>
                </a:solidFill>
                <a:latin typeface="Arial" charset="0"/>
              </a:rPr>
              <a:t> «Προθεσμιεσ για την ολοκληρωση των επιμερουσ σταδιων» </a:t>
            </a:r>
            <a:endParaRPr lang="el-GR" sz="1800" dirty="0"/>
          </a:p>
        </p:txBody>
      </p:sp>
      <p:sp>
        <p:nvSpPr>
          <p:cNvPr id="3" name="Υπότιτλος 2"/>
          <p:cNvSpPr>
            <a:spLocks noGrp="1"/>
          </p:cNvSpPr>
          <p:nvPr>
            <p:ph type="subTitle" idx="1"/>
          </p:nvPr>
        </p:nvSpPr>
        <p:spPr>
          <a:xfrm>
            <a:off x="304800" y="1021975"/>
            <a:ext cx="11503378" cy="5616949"/>
          </a:xfrm>
        </p:spPr>
        <p:txBody>
          <a:bodyPr rtlCol="0">
            <a:noAutofit/>
          </a:bodyPr>
          <a:lstStyle/>
          <a:p>
            <a:pPr marL="457200" indent="-457200">
              <a:lnSpc>
                <a:spcPct val="170000"/>
              </a:lnSpc>
              <a:spcBef>
                <a:spcPts val="0"/>
              </a:spcBef>
              <a:spcAft>
                <a:spcPts val="0"/>
              </a:spcAft>
            </a:pPr>
            <a:r>
              <a:rPr lang="el-GR" sz="2000" b="1" u="sng" dirty="0" smtClean="0">
                <a:solidFill>
                  <a:srgbClr val="002060"/>
                </a:solidFill>
              </a:rPr>
              <a:t>Επιτροπή αξιολόγησης του διαγωνισμού – Προθεσμίες</a:t>
            </a:r>
          </a:p>
          <a:p>
            <a:pPr marL="457200" indent="-457200">
              <a:lnSpc>
                <a:spcPct val="170000"/>
              </a:lnSpc>
              <a:spcBef>
                <a:spcPts val="0"/>
              </a:spcBef>
              <a:spcAft>
                <a:spcPts val="0"/>
              </a:spcAft>
            </a:pPr>
            <a:endParaRPr lang="el-GR" sz="2000" b="1" u="sng" dirty="0" smtClean="0">
              <a:solidFill>
                <a:srgbClr val="002060"/>
              </a:solidFill>
            </a:endParaRPr>
          </a:p>
          <a:p>
            <a:pPr marL="268288" indent="-268288" algn="just">
              <a:lnSpc>
                <a:spcPct val="150000"/>
              </a:lnSpc>
              <a:spcBef>
                <a:spcPts val="0"/>
              </a:spcBef>
              <a:spcAft>
                <a:spcPts val="0"/>
              </a:spcAft>
              <a:buFont typeface="+mj-lt"/>
              <a:buAutoNum type="romanUcPeriod"/>
            </a:pPr>
            <a:r>
              <a:rPr lang="el-GR" sz="2000" b="1" dirty="0" smtClean="0">
                <a:solidFill>
                  <a:schemeClr val="tx1"/>
                </a:solidFill>
              </a:rPr>
              <a:t>Κριτήριο ανάθεσης</a:t>
            </a:r>
            <a:r>
              <a:rPr lang="el-GR" sz="2000" dirty="0" smtClean="0">
                <a:solidFill>
                  <a:schemeClr val="tx1"/>
                </a:solidFill>
              </a:rPr>
              <a:t> </a:t>
            </a:r>
            <a:r>
              <a:rPr lang="el-GR" sz="2000" b="1" dirty="0" smtClean="0">
                <a:solidFill>
                  <a:srgbClr val="FF0000"/>
                </a:solidFill>
              </a:rPr>
              <a:t>η πλέον συμφέρουσα από οικονομικής άποψης προσφορά βάσει μόνο της τιμής _ </a:t>
            </a:r>
            <a:r>
              <a:rPr lang="el-GR" sz="2000" b="1" dirty="0" smtClean="0">
                <a:solidFill>
                  <a:schemeClr val="tx1"/>
                </a:solidFill>
              </a:rPr>
              <a:t>ολοκλήρωση αξιολόγησης δικαιολογητικών συμμετοχής &amp; τεχνικών προσφορών</a:t>
            </a:r>
            <a:r>
              <a:rPr lang="el-GR" sz="2000" b="1" dirty="0" smtClean="0">
                <a:solidFill>
                  <a:srgbClr val="FF0000"/>
                </a:solidFill>
              </a:rPr>
              <a:t> </a:t>
            </a:r>
            <a:r>
              <a:rPr lang="el-GR" sz="2000" b="1" dirty="0" smtClean="0"/>
              <a:t>= </a:t>
            </a:r>
          </a:p>
          <a:p>
            <a:pPr marL="268288" indent="-268288">
              <a:lnSpc>
                <a:spcPct val="150000"/>
              </a:lnSpc>
              <a:spcBef>
                <a:spcPts val="0"/>
              </a:spcBef>
              <a:spcAft>
                <a:spcPts val="0"/>
              </a:spcAft>
            </a:pPr>
            <a:r>
              <a:rPr lang="el-GR" sz="2000" b="1" dirty="0" smtClean="0">
                <a:solidFill>
                  <a:srgbClr val="FFFF00"/>
                </a:solidFill>
              </a:rPr>
              <a:t>	7 εργάσιμες ημέρες από ημερομηνία αποσφράγισης</a:t>
            </a:r>
          </a:p>
          <a:p>
            <a:pPr marL="268288" indent="-268288">
              <a:lnSpc>
                <a:spcPct val="150000"/>
              </a:lnSpc>
              <a:spcBef>
                <a:spcPts val="0"/>
              </a:spcBef>
              <a:spcAft>
                <a:spcPts val="0"/>
              </a:spcAft>
            </a:pPr>
            <a:endParaRPr lang="el-GR" sz="2000" b="1" dirty="0" smtClean="0">
              <a:solidFill>
                <a:srgbClr val="FFFF00"/>
              </a:solidFill>
            </a:endParaRPr>
          </a:p>
          <a:p>
            <a:pPr marL="268288" indent="-268288" algn="just">
              <a:lnSpc>
                <a:spcPct val="150000"/>
              </a:lnSpc>
              <a:spcBef>
                <a:spcPts val="0"/>
              </a:spcBef>
              <a:spcAft>
                <a:spcPts val="0"/>
              </a:spcAft>
            </a:pPr>
            <a:r>
              <a:rPr lang="el-GR" sz="2000" dirty="0" smtClean="0"/>
              <a:t>ΙΙ. </a:t>
            </a:r>
            <a:r>
              <a:rPr lang="el-GR" sz="2000" b="1" dirty="0" smtClean="0">
                <a:solidFill>
                  <a:schemeClr val="tx1"/>
                </a:solidFill>
              </a:rPr>
              <a:t>Κριτήριο ανάθεσης </a:t>
            </a:r>
            <a:r>
              <a:rPr lang="el-GR" sz="2000" b="1" dirty="0" smtClean="0">
                <a:solidFill>
                  <a:srgbClr val="C00000"/>
                </a:solidFill>
              </a:rPr>
              <a:t>η πλέον συμφέρουσα από οικονομικής άποψης προσφορά βάσει βέλτιστης σχέσης ποιότητας - τιμής</a:t>
            </a:r>
            <a:r>
              <a:rPr lang="el-GR" sz="2000" dirty="0" smtClean="0"/>
              <a:t> </a:t>
            </a:r>
            <a:r>
              <a:rPr lang="el-GR" sz="2000" b="1" dirty="0" smtClean="0"/>
              <a:t>_ ολοκλήρωση αξιολόγησης των δικαιολογητικών συμμετοχής &amp; των τεχνικών προσφορών = </a:t>
            </a:r>
          </a:p>
          <a:p>
            <a:pPr marL="268288" indent="-268288">
              <a:lnSpc>
                <a:spcPct val="150000"/>
              </a:lnSpc>
              <a:spcBef>
                <a:spcPts val="0"/>
              </a:spcBef>
              <a:spcAft>
                <a:spcPts val="0"/>
              </a:spcAft>
            </a:pPr>
            <a:r>
              <a:rPr lang="el-GR" sz="2000" b="1" dirty="0" smtClean="0">
                <a:solidFill>
                  <a:srgbClr val="FFFF00"/>
                </a:solidFill>
              </a:rPr>
              <a:t>30 εργάσιμες ημέρες από την αποσφράγιση</a:t>
            </a:r>
            <a:r>
              <a:rPr lang="el-GR" sz="2000" dirty="0" smtClean="0">
                <a:solidFill>
                  <a:srgbClr val="FFFF00"/>
                </a:solidFill>
              </a:rPr>
              <a:t>. </a:t>
            </a:r>
            <a:endParaRPr lang="el-GR" sz="2000" b="1" dirty="0" smtClean="0">
              <a:solidFill>
                <a:schemeClr val="tx1"/>
              </a:solidFill>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592335"/>
          </a:xfrm>
        </p:spPr>
        <p:txBody>
          <a:bodyPr rtlCol="0"/>
          <a:lstStyle/>
          <a:p>
            <a:pPr marL="371475" indent="-371475" algn="just">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a:t>
            </a:r>
            <a:r>
              <a:rPr lang="el-GR" sz="1800" baseline="30000" dirty="0" smtClean="0">
                <a:solidFill>
                  <a:srgbClr val="FFFF00"/>
                </a:solidFill>
                <a:latin typeface="Arial" charset="0"/>
              </a:rPr>
              <a:t>Α</a:t>
            </a:r>
            <a:r>
              <a:rPr lang="el-GR" sz="1800" dirty="0" smtClean="0">
                <a:solidFill>
                  <a:srgbClr val="FFFF00"/>
                </a:solidFill>
                <a:latin typeface="Arial" charset="0"/>
              </a:rPr>
              <a:t> «Προθεσμιεσ για την ολοκληρωση των επιμερουσ σταδιων» </a:t>
            </a:r>
            <a:endParaRPr lang="el-GR" sz="1800" dirty="0"/>
          </a:p>
        </p:txBody>
      </p:sp>
      <p:sp>
        <p:nvSpPr>
          <p:cNvPr id="3" name="Υπότιτλος 2"/>
          <p:cNvSpPr>
            <a:spLocks noGrp="1"/>
          </p:cNvSpPr>
          <p:nvPr>
            <p:ph type="subTitle" idx="1"/>
          </p:nvPr>
        </p:nvSpPr>
        <p:spPr>
          <a:xfrm>
            <a:off x="304800" y="1021975"/>
            <a:ext cx="11503378" cy="5616949"/>
          </a:xfrm>
        </p:spPr>
        <p:txBody>
          <a:bodyPr rtlCol="0">
            <a:noAutofit/>
          </a:bodyPr>
          <a:lstStyle/>
          <a:p>
            <a:pPr marL="457200" indent="-457200">
              <a:lnSpc>
                <a:spcPct val="170000"/>
              </a:lnSpc>
              <a:spcBef>
                <a:spcPts val="0"/>
              </a:spcBef>
              <a:spcAft>
                <a:spcPts val="0"/>
              </a:spcAft>
            </a:pPr>
            <a:r>
              <a:rPr lang="el-GR" sz="2000" b="1" u="sng" dirty="0" smtClean="0">
                <a:solidFill>
                  <a:srgbClr val="002060"/>
                </a:solidFill>
              </a:rPr>
              <a:t>Επιτροπή αξιολόγησης του διαγωνισμού - Προθεσμίες</a:t>
            </a:r>
          </a:p>
          <a:p>
            <a:pPr marL="268288" indent="-268288" algn="just">
              <a:lnSpc>
                <a:spcPct val="150000"/>
              </a:lnSpc>
              <a:spcBef>
                <a:spcPts val="0"/>
              </a:spcBef>
              <a:spcAft>
                <a:spcPts val="0"/>
              </a:spcAft>
              <a:buFont typeface="Wingdings" pitchFamily="2" charset="2"/>
              <a:buChar char="Ø"/>
            </a:pPr>
            <a:r>
              <a:rPr lang="el-GR" sz="2000" b="1" dirty="0" smtClean="0">
                <a:solidFill>
                  <a:schemeClr val="tx1"/>
                </a:solidFill>
              </a:rPr>
              <a:t>Κριτήρια ανάθεσης</a:t>
            </a:r>
            <a:r>
              <a:rPr lang="el-GR" sz="2000" dirty="0" smtClean="0">
                <a:solidFill>
                  <a:schemeClr val="tx1"/>
                </a:solidFill>
              </a:rPr>
              <a:t> </a:t>
            </a:r>
            <a:r>
              <a:rPr lang="el-GR" sz="2000" b="1" dirty="0" smtClean="0">
                <a:solidFill>
                  <a:srgbClr val="FF0000"/>
                </a:solidFill>
              </a:rPr>
              <a:t>η πλέον συμφέρουσα από οικονομικής άποψης προσφορά βάσει μόνο της τιμής + </a:t>
            </a:r>
            <a:r>
              <a:rPr lang="el-GR" sz="2000" b="1" dirty="0" smtClean="0">
                <a:solidFill>
                  <a:srgbClr val="C00000"/>
                </a:solidFill>
              </a:rPr>
              <a:t>η πλέον συμφέρουσα από οικονομικής άποψης προσφορά βάσει βέλτιστης σχέσης ποιότητας - τιμής</a:t>
            </a:r>
            <a:r>
              <a:rPr lang="el-GR" sz="2000" dirty="0" smtClean="0"/>
              <a:t> </a:t>
            </a:r>
            <a:r>
              <a:rPr lang="el-GR" sz="2000" b="1" dirty="0" smtClean="0"/>
              <a:t>_ ολοκλήρωση αξιολόγησης οικονομικών προσφορών </a:t>
            </a:r>
            <a:r>
              <a:rPr lang="el-GR" sz="2000" dirty="0" smtClean="0"/>
              <a:t>= </a:t>
            </a:r>
          </a:p>
          <a:p>
            <a:pPr marL="268288" indent="-268288">
              <a:lnSpc>
                <a:spcPct val="150000"/>
              </a:lnSpc>
              <a:spcBef>
                <a:spcPts val="0"/>
              </a:spcBef>
              <a:spcAft>
                <a:spcPts val="0"/>
              </a:spcAft>
            </a:pPr>
            <a:r>
              <a:rPr lang="el-GR" sz="2000" b="1" dirty="0" smtClean="0">
                <a:solidFill>
                  <a:srgbClr val="FFFF00"/>
                </a:solidFill>
              </a:rPr>
              <a:t>εντός 2 εργάσιμων ημερών</a:t>
            </a:r>
            <a:r>
              <a:rPr lang="el-GR" sz="2000" dirty="0" smtClean="0"/>
              <a:t>. </a:t>
            </a:r>
          </a:p>
          <a:p>
            <a:pPr marL="268288" indent="-268288">
              <a:lnSpc>
                <a:spcPct val="150000"/>
              </a:lnSpc>
              <a:spcBef>
                <a:spcPts val="0"/>
              </a:spcBef>
              <a:spcAft>
                <a:spcPts val="0"/>
              </a:spcAft>
            </a:pPr>
            <a:endParaRPr lang="el-GR" sz="2000" dirty="0" smtClean="0"/>
          </a:p>
          <a:p>
            <a:pPr marL="268288" indent="-268288" algn="just">
              <a:lnSpc>
                <a:spcPct val="150000"/>
              </a:lnSpc>
              <a:spcBef>
                <a:spcPts val="0"/>
              </a:spcBef>
              <a:spcAft>
                <a:spcPts val="0"/>
              </a:spcAft>
              <a:buFont typeface="Wingdings" pitchFamily="2" charset="2"/>
              <a:buChar char="Ø"/>
              <a:tabLst>
                <a:tab pos="358775" algn="l"/>
              </a:tabLst>
            </a:pPr>
            <a:r>
              <a:rPr lang="el-GR" sz="2000" b="1" dirty="0" smtClean="0"/>
              <a:t>Ολοκλήρωση αξιολόγησης δικαιολογητικών κατακύρωσης =</a:t>
            </a:r>
          </a:p>
          <a:p>
            <a:pPr marL="268288" indent="-268288">
              <a:lnSpc>
                <a:spcPct val="150000"/>
              </a:lnSpc>
              <a:spcBef>
                <a:spcPts val="0"/>
              </a:spcBef>
              <a:spcAft>
                <a:spcPts val="0"/>
              </a:spcAft>
              <a:tabLst>
                <a:tab pos="358775" algn="l"/>
              </a:tabLst>
            </a:pPr>
            <a:r>
              <a:rPr lang="el-GR" sz="2000" b="1" dirty="0" smtClean="0">
                <a:solidFill>
                  <a:srgbClr val="FFFF00"/>
                </a:solidFill>
              </a:rPr>
              <a:t> εντός 2 εργάσιμων ημερών</a:t>
            </a: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592335"/>
          </a:xfrm>
        </p:spPr>
        <p:txBody>
          <a:bodyPr rtlCol="0"/>
          <a:lstStyle/>
          <a:p>
            <a:pPr marL="371475" indent="-371475" algn="just">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a:t>
            </a:r>
            <a:r>
              <a:rPr lang="el-GR" sz="1800" baseline="30000" dirty="0" smtClean="0">
                <a:solidFill>
                  <a:srgbClr val="FFFF00"/>
                </a:solidFill>
                <a:latin typeface="Arial" charset="0"/>
              </a:rPr>
              <a:t>Α</a:t>
            </a:r>
            <a:r>
              <a:rPr lang="el-GR" sz="1800" dirty="0" smtClean="0">
                <a:solidFill>
                  <a:srgbClr val="FFFF00"/>
                </a:solidFill>
                <a:latin typeface="Arial" charset="0"/>
              </a:rPr>
              <a:t> «Προθεσμιεσ για την ολοκληρωση των επιμερουσ σταδιων» </a:t>
            </a:r>
            <a:endParaRPr lang="el-GR" sz="1800" dirty="0"/>
          </a:p>
        </p:txBody>
      </p:sp>
      <p:sp>
        <p:nvSpPr>
          <p:cNvPr id="3" name="Υπότιτλος 2"/>
          <p:cNvSpPr>
            <a:spLocks noGrp="1"/>
          </p:cNvSpPr>
          <p:nvPr>
            <p:ph type="subTitle" idx="1"/>
          </p:nvPr>
        </p:nvSpPr>
        <p:spPr>
          <a:xfrm>
            <a:off x="304800" y="1371600"/>
            <a:ext cx="11503378" cy="4876800"/>
          </a:xfrm>
        </p:spPr>
        <p:txBody>
          <a:bodyPr rtlCol="0">
            <a:noAutofit/>
          </a:bodyPr>
          <a:lstStyle/>
          <a:p>
            <a:pPr marL="457200" indent="-457200" algn="just">
              <a:lnSpc>
                <a:spcPct val="170000"/>
              </a:lnSpc>
              <a:spcBef>
                <a:spcPts val="0"/>
              </a:spcBef>
              <a:spcAft>
                <a:spcPts val="0"/>
              </a:spcAft>
              <a:buFont typeface="Wingdings" pitchFamily="2" charset="2"/>
              <a:buChar char="Ø"/>
            </a:pPr>
            <a:r>
              <a:rPr lang="el-GR" sz="2400" b="1" dirty="0" smtClean="0"/>
              <a:t>ΑΠΟΦΑΙΝΟΜΕΝΟ ΟΡΓΑΝΟ: λήψη απόφασης σχετικά με την έγκριση, τροποποίηση ή απόρριψη της γνωμοδότησης  του γνωμοδοτικού οργάνου = </a:t>
            </a:r>
          </a:p>
          <a:p>
            <a:pPr marL="457200" indent="-457200" algn="just">
              <a:lnSpc>
                <a:spcPct val="170000"/>
              </a:lnSpc>
              <a:spcBef>
                <a:spcPts val="0"/>
              </a:spcBef>
              <a:spcAft>
                <a:spcPts val="0"/>
              </a:spcAft>
            </a:pPr>
            <a:endParaRPr lang="el-GR" sz="2400" b="1" dirty="0" smtClean="0"/>
          </a:p>
          <a:p>
            <a:pPr marL="457200" indent="-457200">
              <a:lnSpc>
                <a:spcPct val="170000"/>
              </a:lnSpc>
              <a:spcBef>
                <a:spcPts val="0"/>
              </a:spcBef>
              <a:spcAft>
                <a:spcPts val="0"/>
              </a:spcAft>
            </a:pPr>
            <a:r>
              <a:rPr lang="el-GR" sz="2400" b="1" dirty="0" smtClean="0">
                <a:solidFill>
                  <a:srgbClr val="C00000"/>
                </a:solidFill>
              </a:rPr>
              <a:t>εντός 10 εργασίμων ημερών από την κοινοποίηση των σχετικών Πρακτικών.</a:t>
            </a:r>
          </a:p>
          <a:p>
            <a:pPr marL="457200" indent="-457200">
              <a:lnSpc>
                <a:spcPct val="170000"/>
              </a:lnSpc>
              <a:spcBef>
                <a:spcPts val="0"/>
              </a:spcBef>
              <a:spcAft>
                <a:spcPts val="0"/>
              </a:spcAft>
            </a:pPr>
            <a:endParaRPr lang="el-GR" sz="2400" b="1" dirty="0" smtClean="0">
              <a:solidFill>
                <a:srgbClr val="FFFF00"/>
              </a:solidFill>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592335"/>
          </a:xfrm>
        </p:spPr>
        <p:txBody>
          <a:bodyPr rtlCol="0"/>
          <a:lstStyle/>
          <a:p>
            <a:pPr marL="371475" indent="-371475" algn="just">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a:t>
            </a:r>
            <a:r>
              <a:rPr lang="el-GR" sz="1800" baseline="30000" dirty="0" smtClean="0">
                <a:solidFill>
                  <a:srgbClr val="FFFF00"/>
                </a:solidFill>
                <a:latin typeface="Arial" charset="0"/>
              </a:rPr>
              <a:t>Α</a:t>
            </a:r>
            <a:r>
              <a:rPr lang="el-GR" sz="1800" dirty="0" smtClean="0">
                <a:solidFill>
                  <a:srgbClr val="FFFF00"/>
                </a:solidFill>
                <a:latin typeface="Arial" charset="0"/>
              </a:rPr>
              <a:t> «Προθεσμιεσ για την ολοκληρωση των επιμερουσ σταδιων» </a:t>
            </a:r>
            <a:endParaRPr lang="el-GR" sz="1800" dirty="0"/>
          </a:p>
        </p:txBody>
      </p:sp>
      <p:sp>
        <p:nvSpPr>
          <p:cNvPr id="3" name="Υπότιτλος 2"/>
          <p:cNvSpPr>
            <a:spLocks noGrp="1"/>
          </p:cNvSpPr>
          <p:nvPr>
            <p:ph type="subTitle" idx="1"/>
          </p:nvPr>
        </p:nvSpPr>
        <p:spPr>
          <a:xfrm>
            <a:off x="304800" y="1021975"/>
            <a:ext cx="11503378" cy="5616949"/>
          </a:xfrm>
        </p:spPr>
        <p:txBody>
          <a:bodyPr rtlCol="0">
            <a:noAutofit/>
          </a:bodyPr>
          <a:lstStyle/>
          <a:p>
            <a:pPr marL="457200" indent="-457200">
              <a:lnSpc>
                <a:spcPct val="170000"/>
              </a:lnSpc>
              <a:spcBef>
                <a:spcPts val="0"/>
              </a:spcBef>
              <a:spcAft>
                <a:spcPts val="0"/>
              </a:spcAft>
            </a:pPr>
            <a:r>
              <a:rPr lang="el-GR" sz="2000" b="1" u="sng" dirty="0" smtClean="0">
                <a:solidFill>
                  <a:srgbClr val="002060"/>
                </a:solidFill>
              </a:rPr>
              <a:t>Επιτροπή αξιολόγησης του διαγωνισμού – Προθεσμίες</a:t>
            </a:r>
          </a:p>
          <a:p>
            <a:pPr marL="457200" indent="-457200">
              <a:lnSpc>
                <a:spcPct val="170000"/>
              </a:lnSpc>
              <a:spcBef>
                <a:spcPts val="0"/>
              </a:spcBef>
              <a:spcAft>
                <a:spcPts val="0"/>
              </a:spcAft>
            </a:pPr>
            <a:endParaRPr lang="el-GR" sz="2000" b="1" u="sng" dirty="0" smtClean="0">
              <a:solidFill>
                <a:srgbClr val="002060"/>
              </a:solidFill>
            </a:endParaRPr>
          </a:p>
          <a:p>
            <a:pPr marL="514350" indent="-514350" algn="just">
              <a:lnSpc>
                <a:spcPct val="150000"/>
              </a:lnSpc>
              <a:spcBef>
                <a:spcPts val="0"/>
              </a:spcBef>
              <a:spcAft>
                <a:spcPts val="0"/>
              </a:spcAft>
              <a:buFont typeface="Wingdings" pitchFamily="2" charset="2"/>
              <a:buChar char="Ø"/>
            </a:pPr>
            <a:r>
              <a:rPr lang="el-GR" sz="2000" b="1" dirty="0" smtClean="0">
                <a:solidFill>
                  <a:srgbClr val="C00000"/>
                </a:solidFill>
              </a:rPr>
              <a:t>Κριτήριο ανάθεσης η πλέον συμφέρουσα από οικονομικής άποψης προσφορά βάσει μόνο της τιμής χωρίς υποβολή τεχνικής προσφοράς		</a:t>
            </a:r>
            <a:r>
              <a:rPr lang="el-GR" sz="2000" dirty="0" smtClean="0"/>
              <a:t> = </a:t>
            </a:r>
          </a:p>
          <a:p>
            <a:pPr marL="514350" indent="-514350" algn="just">
              <a:lnSpc>
                <a:spcPct val="150000"/>
              </a:lnSpc>
              <a:spcBef>
                <a:spcPts val="0"/>
              </a:spcBef>
              <a:spcAft>
                <a:spcPts val="0"/>
              </a:spcAft>
            </a:pPr>
            <a:endParaRPr lang="el-GR" sz="2000" dirty="0" smtClean="0"/>
          </a:p>
          <a:p>
            <a:pPr marL="514350" indent="-514350">
              <a:lnSpc>
                <a:spcPct val="150000"/>
              </a:lnSpc>
              <a:spcBef>
                <a:spcPts val="0"/>
              </a:spcBef>
              <a:spcAft>
                <a:spcPts val="0"/>
              </a:spcAft>
            </a:pPr>
            <a:r>
              <a:rPr lang="el-GR" sz="2000" b="1" dirty="0" smtClean="0">
                <a:solidFill>
                  <a:srgbClr val="FFFF00"/>
                </a:solidFill>
              </a:rPr>
              <a:t>ολοκλήρωση αξιολόγησης δικαιολογητικών συμμετοχής αυθημερόν με την αποσφράγιση</a:t>
            </a:r>
            <a:r>
              <a:rPr lang="el-GR" sz="2000" b="1" dirty="0" smtClean="0"/>
              <a:t>. </a:t>
            </a:r>
          </a:p>
          <a:p>
            <a:pPr marL="514350" indent="-514350" algn="just">
              <a:lnSpc>
                <a:spcPct val="150000"/>
              </a:lnSpc>
              <a:spcBef>
                <a:spcPts val="0"/>
              </a:spcBef>
              <a:spcAft>
                <a:spcPts val="0"/>
              </a:spcAft>
            </a:pPr>
            <a:r>
              <a:rPr lang="el-GR" sz="2000" dirty="0" smtClean="0"/>
              <a:t>	</a:t>
            </a:r>
          </a:p>
          <a:p>
            <a:pPr marL="514350" indent="-514350" algn="just">
              <a:lnSpc>
                <a:spcPct val="150000"/>
              </a:lnSpc>
              <a:spcBef>
                <a:spcPts val="0"/>
              </a:spcBef>
              <a:spcAft>
                <a:spcPts val="0"/>
              </a:spcAft>
            </a:pPr>
            <a:r>
              <a:rPr lang="el-GR" sz="2000" dirty="0" smtClean="0"/>
              <a:t>	Εάν δεν είναι εφικτό, τότε ελέγχονται τουλάχιστον οι 10 πρώτες κατά σειρά υποβολής ή κατά σειρά μειοδοσίας &amp; συνέχιση διαδικασίας. </a:t>
            </a:r>
          </a:p>
          <a:p>
            <a:pPr marL="514350" indent="-514350" algn="just">
              <a:lnSpc>
                <a:spcPct val="150000"/>
              </a:lnSpc>
              <a:spcBef>
                <a:spcPts val="0"/>
              </a:spcBef>
              <a:spcAft>
                <a:spcPts val="0"/>
              </a:spcAft>
            </a:pPr>
            <a:endParaRPr lang="el-GR" sz="2000" b="1" dirty="0" smtClean="0">
              <a:solidFill>
                <a:schemeClr val="tx1"/>
              </a:solidFill>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0"/>
            <a:ext cx="11449049" cy="60960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219075" y="647700"/>
            <a:ext cx="11820525" cy="5991225"/>
          </a:xfrm>
        </p:spPr>
        <p:txBody>
          <a:bodyPr rtlCol="0">
            <a:normAutofit fontScale="70000" lnSpcReduction="20000"/>
          </a:bodyPr>
          <a:lstStyle/>
          <a:p>
            <a:pPr marL="457200" indent="-457200" algn="just">
              <a:lnSpc>
                <a:spcPct val="170000"/>
              </a:lnSpc>
              <a:spcBef>
                <a:spcPts val="0"/>
              </a:spcBef>
              <a:spcAft>
                <a:spcPts val="0"/>
              </a:spcAft>
              <a:buFont typeface="+mj-lt"/>
              <a:buAutoNum type="arabicParenR"/>
            </a:pPr>
            <a:r>
              <a:rPr lang="el-GR" sz="2400" b="1" dirty="0" smtClean="0">
                <a:solidFill>
                  <a:srgbClr val="FFFF00"/>
                </a:solidFill>
              </a:rPr>
              <a:t>Επιτροπή παρακολούθησης &amp; παραλαβής δημοσίων συμβάσεων προμήθειας αγαθών: Αρμοδιότητες</a:t>
            </a:r>
            <a:r>
              <a:rPr lang="el-GR" sz="2400" b="1" dirty="0" smtClean="0">
                <a:solidFill>
                  <a:schemeClr val="tx1"/>
                </a:solidFill>
              </a:rPr>
              <a:t>: </a:t>
            </a:r>
            <a:r>
              <a:rPr lang="el-GR" sz="2400" b="1" dirty="0" smtClean="0">
                <a:solidFill>
                  <a:srgbClr val="C00000"/>
                </a:solidFill>
              </a:rPr>
              <a:t>[§ 1ζ &amp; 11β &amp; 11ζ] </a:t>
            </a:r>
          </a:p>
          <a:p>
            <a:pPr marL="457200" indent="-457200" algn="just">
              <a:lnSpc>
                <a:spcPct val="170000"/>
              </a:lnSpc>
              <a:spcBef>
                <a:spcPts val="0"/>
              </a:spcBef>
              <a:spcAft>
                <a:spcPts val="0"/>
              </a:spcAft>
            </a:pPr>
            <a:r>
              <a:rPr lang="el-GR" sz="2400" b="1" dirty="0" smtClean="0">
                <a:solidFill>
                  <a:srgbClr val="C00000"/>
                </a:solidFill>
              </a:rPr>
              <a:t>	</a:t>
            </a:r>
            <a:r>
              <a:rPr lang="el-GR" sz="2600" dirty="0" smtClean="0"/>
              <a:t>Για την </a:t>
            </a:r>
            <a:r>
              <a:rPr lang="el-GR" sz="2600" b="1" dirty="0" smtClean="0"/>
              <a:t>παρακολούθηση &amp; την παραλαβή </a:t>
            </a:r>
            <a:r>
              <a:rPr lang="el-GR" sz="2600" dirty="0" smtClean="0"/>
              <a:t>της </a:t>
            </a:r>
            <a:r>
              <a:rPr lang="el-GR" sz="2600" b="1" dirty="0" smtClean="0">
                <a:solidFill>
                  <a:srgbClr val="FFFF00"/>
                </a:solidFill>
              </a:rPr>
              <a:t>σύμβασης προμήθειας </a:t>
            </a:r>
            <a:r>
              <a:rPr lang="el-GR" sz="2600" dirty="0" smtClean="0"/>
              <a:t>συγκροτείται 3μελής ή 5μελής Επιτροπή …με απόφαση του αρμόδιου αποφαινομένου οργάνου</a:t>
            </a:r>
            <a:r>
              <a:rPr lang="el-GR" sz="2600" b="1" dirty="0" smtClean="0"/>
              <a:t>. </a:t>
            </a:r>
          </a:p>
          <a:p>
            <a:pPr marL="457200" indent="-457200" algn="just">
              <a:lnSpc>
                <a:spcPct val="170000"/>
              </a:lnSpc>
              <a:spcBef>
                <a:spcPts val="0"/>
              </a:spcBef>
              <a:spcAft>
                <a:spcPts val="0"/>
              </a:spcAft>
            </a:pPr>
            <a:r>
              <a:rPr lang="el-GR" sz="2600" b="1" dirty="0" smtClean="0"/>
              <a:t>	Το όργανο αυτό </a:t>
            </a:r>
            <a:r>
              <a:rPr lang="el-GR" sz="2600" b="1" u="sng" dirty="0" smtClean="0">
                <a:solidFill>
                  <a:srgbClr val="FFFF00"/>
                </a:solidFill>
              </a:rPr>
              <a:t>εισηγείται για όλα τα θέματα παραλαβής του φυσικού αντικειμένου </a:t>
            </a:r>
            <a:r>
              <a:rPr lang="el-GR" sz="2600" b="1" dirty="0" smtClean="0"/>
              <a:t>της σύμβασης</a:t>
            </a:r>
            <a:r>
              <a:rPr lang="el-GR" sz="2600" dirty="0" smtClean="0"/>
              <a:t>, προβαίνοντας, σε μακροσκοπικούς, λειτουργικούς ή και επιχειρησιακούς ελέγχους του προς παραλαβή αντικειμένου της σύμβασης, εφόσον προβλέπεται από τη σύμβαση ή κρίνεται αναγκαίο, </a:t>
            </a:r>
          </a:p>
          <a:p>
            <a:pPr marL="457200" indent="-457200" algn="just">
              <a:lnSpc>
                <a:spcPct val="170000"/>
              </a:lnSpc>
              <a:spcBef>
                <a:spcPts val="0"/>
              </a:spcBef>
              <a:spcAft>
                <a:spcPts val="0"/>
              </a:spcAft>
            </a:pPr>
            <a:r>
              <a:rPr lang="el-GR" sz="2600" dirty="0" smtClean="0"/>
              <a:t>	συντάσσει τα σχετικά πρωτόκολλα, </a:t>
            </a:r>
          </a:p>
          <a:p>
            <a:pPr marL="457200" indent="-457200" algn="just">
              <a:lnSpc>
                <a:spcPct val="170000"/>
              </a:lnSpc>
              <a:spcBef>
                <a:spcPts val="0"/>
              </a:spcBef>
              <a:spcAft>
                <a:spcPts val="0"/>
              </a:spcAft>
            </a:pPr>
            <a:r>
              <a:rPr lang="el-GR" sz="2600" dirty="0" smtClean="0"/>
              <a:t>	παρακολουθεί και ελέγχει την προσήκουσα εκτέλεση όλων των όρων της σύμβασης και την εκπλήρωση των υποχρεώσεων του αναδόχου &amp;</a:t>
            </a:r>
          </a:p>
          <a:p>
            <a:pPr marL="457200" indent="-457200" algn="just">
              <a:lnSpc>
                <a:spcPct val="170000"/>
              </a:lnSpc>
              <a:spcBef>
                <a:spcPts val="0"/>
              </a:spcBef>
              <a:spcAft>
                <a:spcPts val="0"/>
              </a:spcAft>
            </a:pPr>
            <a:r>
              <a:rPr lang="el-GR" sz="2600" b="1" dirty="0" smtClean="0"/>
              <a:t>	εισηγείται τη λήψη των επιβεβλημένων μέτρων λόγω μη τήρησης των ως άνω όρων</a:t>
            </a:r>
            <a:r>
              <a:rPr lang="el-GR" sz="2600" dirty="0" smtClean="0"/>
              <a:t>. </a:t>
            </a:r>
          </a:p>
          <a:p>
            <a:pPr marL="457200" indent="-457200" algn="just">
              <a:lnSpc>
                <a:spcPct val="170000"/>
              </a:lnSpc>
              <a:spcBef>
                <a:spcPts val="0"/>
              </a:spcBef>
              <a:spcAft>
                <a:spcPts val="0"/>
              </a:spcAft>
            </a:pPr>
            <a:r>
              <a:rPr lang="el-GR" sz="2600" dirty="0" smtClean="0"/>
              <a:t>	</a:t>
            </a:r>
          </a:p>
          <a:p>
            <a:pPr marL="457200" indent="-457200" algn="just">
              <a:lnSpc>
                <a:spcPct val="170000"/>
              </a:lnSpc>
              <a:spcBef>
                <a:spcPts val="0"/>
              </a:spcBef>
              <a:spcAft>
                <a:spcPts val="0"/>
              </a:spcAft>
            </a:pPr>
            <a:r>
              <a:rPr lang="el-GR" sz="2600" dirty="0" smtClean="0"/>
              <a:t>	Με απόφαση του αρμόδιου αποφαινομένου οργάνου μπορεί να </a:t>
            </a:r>
            <a:r>
              <a:rPr lang="el-GR" sz="2600" b="1" dirty="0" smtClean="0">
                <a:solidFill>
                  <a:srgbClr val="FFFF00"/>
                </a:solidFill>
              </a:rPr>
              <a:t>συγκροτείται δευτεροβάθμια επιτροπή παρακολούθησης και παραλαβής με τις παραπάνω αρμοδιότητες.</a:t>
            </a:r>
            <a:endParaRPr lang="el-GR" sz="2600" b="1" dirty="0" smtClean="0">
              <a:solidFill>
                <a:schemeClr val="tx1"/>
              </a:solidFill>
            </a:endParaRPr>
          </a:p>
          <a:p>
            <a:pPr marL="457200" indent="-457200" algn="just">
              <a:lnSpc>
                <a:spcPct val="150000"/>
              </a:lnSpc>
              <a:spcBef>
                <a:spcPts val="0"/>
              </a:spcBef>
              <a:spcAft>
                <a:spcPts val="0"/>
              </a:spcAft>
            </a:pPr>
            <a:endParaRPr lang="el-GR" sz="2400" b="1" dirty="0" smtClean="0">
              <a:solidFill>
                <a:srgbClr val="C00000"/>
              </a:solidFill>
            </a:endParaRPr>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4489"/>
            <a:ext cx="10363200" cy="1204736"/>
          </a:xfrm>
        </p:spPr>
        <p:txBody>
          <a:bodyPr rtlCol="0"/>
          <a:lstStyle/>
          <a:p>
            <a:pPr>
              <a:lnSpc>
                <a:spcPct val="100000"/>
              </a:lnSpc>
            </a:pPr>
            <a:r>
              <a:rPr lang="el-GR" sz="1800" dirty="0" smtClean="0">
                <a:solidFill>
                  <a:schemeClr val="tx1"/>
                </a:solidFill>
              </a:rPr>
              <a:t>ν. 4412/2016 ΔημΟσιεΣ ΣυμβΑσειΣ Εργων, Προμηθειων και Υπηρεσιων (προσαρμογη στισ ΟδηγίεΣ 2014/24/ΕΕ και 2014/25/ΕΕ)</a:t>
            </a:r>
            <a:br>
              <a:rPr lang="el-GR" sz="1800" dirty="0" smtClean="0">
                <a:solidFill>
                  <a:schemeClr val="tx1"/>
                </a:solidFill>
              </a:rPr>
            </a:br>
            <a:r>
              <a:rPr lang="el-GR" sz="1800" dirty="0" smtClean="0">
                <a:solidFill>
                  <a:srgbClr val="FFFF00"/>
                </a:solidFill>
              </a:rPr>
              <a:t/>
            </a:r>
            <a:br>
              <a:rPr lang="el-GR" sz="1800" dirty="0" smtClean="0">
                <a:solidFill>
                  <a:srgbClr val="FFFF00"/>
                </a:solidFill>
              </a:rPr>
            </a:br>
            <a:r>
              <a:rPr lang="el-GR" sz="1800" dirty="0" smtClean="0">
                <a:solidFill>
                  <a:srgbClr val="FFFF00"/>
                </a:solidFill>
              </a:rPr>
              <a:t> (ΦΕΚ 147 Α) </a:t>
            </a:r>
            <a:endParaRPr lang="el-GR" sz="1800" dirty="0">
              <a:solidFill>
                <a:srgbClr val="FFFF00"/>
              </a:solidFill>
            </a:endParaRPr>
          </a:p>
        </p:txBody>
      </p:sp>
      <p:sp>
        <p:nvSpPr>
          <p:cNvPr id="3" name="Υπότιτλος 2"/>
          <p:cNvSpPr>
            <a:spLocks noGrp="1"/>
          </p:cNvSpPr>
          <p:nvPr>
            <p:ph type="subTitle" idx="1"/>
          </p:nvPr>
        </p:nvSpPr>
        <p:spPr>
          <a:xfrm>
            <a:off x="304800" y="1485900"/>
            <a:ext cx="11503378" cy="5084233"/>
          </a:xfrm>
        </p:spPr>
        <p:txBody>
          <a:bodyPr rtlCol="0">
            <a:normAutofit/>
          </a:bodyPr>
          <a:lstStyle/>
          <a:p>
            <a:endParaRPr lang="el-GR" b="1" dirty="0" smtClean="0">
              <a:latin typeface="Arial" charset="0"/>
            </a:endParaRPr>
          </a:p>
          <a:p>
            <a:endParaRPr lang="el-GR" b="1" dirty="0" smtClean="0">
              <a:latin typeface="Arial" charset="0"/>
            </a:endParaRPr>
          </a:p>
          <a:p>
            <a:pPr algn="just"/>
            <a:r>
              <a:rPr lang="el-GR" sz="2400" b="1" dirty="0" smtClean="0">
                <a:solidFill>
                  <a:srgbClr val="C00000"/>
                </a:solidFill>
                <a:latin typeface="Arial" charset="0"/>
              </a:rPr>
              <a:t>ΟΡΓΑΝΑ ΔΙΕΝΕΡΓΕΙΑΣ ΔΙΑΔΙΚΑΣΙΩΝ ΣΥΝΑΨΗΣ, ΕΚΤΕΛΕΣΗΣ &amp; ΕΞΕΤΑΣΗΣ ΔΙΟΙΚΗΤΙΚΩΝ ΠΡΟΣΦΥΓΩΝ ΓΙΑ ΤΙΣ ΔΗΜΟΣΙΕΣ ΣΥΜΒΑΣΕΙΣ ΠΡΟΜΗΘΕΙΑΣ ΑΓΑΘΩΝ &amp; ΠΑΡΟΧΗΣ ΥΠΗΡΕΣΙΩΝ </a:t>
            </a:r>
          </a:p>
          <a:p>
            <a:endParaRPr lang="el-GR" b="1" dirty="0" smtClean="0">
              <a:latin typeface="Arial" charset="0"/>
            </a:endParaRPr>
          </a:p>
          <a:p>
            <a:pPr algn="l"/>
            <a:endParaRPr lang="el-GR" sz="2000" dirty="0" smtClean="0">
              <a:latin typeface="Arial" charset="0"/>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0"/>
            <a:ext cx="11449049" cy="60960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219075" y="647700"/>
            <a:ext cx="11820525" cy="5991225"/>
          </a:xfrm>
        </p:spPr>
        <p:txBody>
          <a:bodyPr rtlCol="0">
            <a:normAutofit fontScale="92500" lnSpcReduction="10000"/>
          </a:bodyPr>
          <a:lstStyle/>
          <a:p>
            <a:pPr marL="457200" indent="-457200" algn="just">
              <a:lnSpc>
                <a:spcPct val="110000"/>
              </a:lnSpc>
              <a:spcBef>
                <a:spcPts val="0"/>
              </a:spcBef>
              <a:spcAft>
                <a:spcPts val="0"/>
              </a:spcAft>
              <a:buFont typeface="+mj-lt"/>
              <a:buAutoNum type="arabicParenR"/>
            </a:pPr>
            <a:r>
              <a:rPr lang="el-GR" sz="2400" b="1" dirty="0" smtClean="0">
                <a:solidFill>
                  <a:srgbClr val="FFFF00"/>
                </a:solidFill>
              </a:rPr>
              <a:t>Επιτροπή παρακολούθησης &amp; παραλαβής δημοσίων συμβάσεων προμήθειας αγαθών: Αρμοδιότητες </a:t>
            </a:r>
            <a:r>
              <a:rPr lang="el-GR" sz="2400" b="1" dirty="0" smtClean="0">
                <a:solidFill>
                  <a:srgbClr val="C00000"/>
                </a:solidFill>
              </a:rPr>
              <a:t>[§ 1ζ &amp; 11β &amp; 11ζ] </a:t>
            </a:r>
            <a:endParaRPr lang="el-GR" sz="2400" b="1" dirty="0" smtClean="0">
              <a:solidFill>
                <a:srgbClr val="FFFF00"/>
              </a:solidFill>
            </a:endParaRPr>
          </a:p>
          <a:p>
            <a:pPr marL="457200" indent="-457200" algn="just">
              <a:lnSpc>
                <a:spcPct val="110000"/>
              </a:lnSpc>
              <a:spcBef>
                <a:spcPts val="0"/>
              </a:spcBef>
              <a:spcAft>
                <a:spcPts val="0"/>
              </a:spcAft>
            </a:pPr>
            <a:endParaRPr lang="el-GR" sz="2400" b="1" dirty="0" smtClean="0">
              <a:solidFill>
                <a:srgbClr val="FFFF00"/>
              </a:solidFill>
            </a:endParaRPr>
          </a:p>
          <a:p>
            <a:pPr marL="457200" indent="-457200" algn="just">
              <a:lnSpc>
                <a:spcPct val="160000"/>
              </a:lnSpc>
              <a:spcBef>
                <a:spcPts val="0"/>
              </a:spcBef>
              <a:spcAft>
                <a:spcPts val="0"/>
              </a:spcAft>
            </a:pPr>
            <a:r>
              <a:rPr lang="el-GR" sz="2400" b="1" dirty="0" smtClean="0">
                <a:solidFill>
                  <a:srgbClr val="C00000"/>
                </a:solidFill>
              </a:rPr>
              <a:t>§ 1ζ) </a:t>
            </a:r>
            <a:r>
              <a:rPr lang="el-GR" sz="2400" b="1" dirty="0" smtClean="0"/>
              <a:t>	</a:t>
            </a:r>
            <a:r>
              <a:rPr lang="el-GR" sz="2400" dirty="0" smtClean="0"/>
              <a:t>Στο στάδιο της εκτέλεσης γνωμοδοτεί για κάθε θέμα που ανακύπτει από τη σύμβαση </a:t>
            </a:r>
            <a:r>
              <a:rPr lang="el-GR" sz="2400" dirty="0" smtClean="0">
                <a:solidFill>
                  <a:srgbClr val="C00000"/>
                </a:solidFill>
              </a:rPr>
              <a:t>&amp; ιδίως επί της παράτασης του συμβατικού χρόνου, </a:t>
            </a:r>
            <a:r>
              <a:rPr lang="el-GR" sz="2400" u="sng" dirty="0" smtClean="0">
                <a:solidFill>
                  <a:srgbClr val="C00000"/>
                </a:solidFill>
              </a:rPr>
              <a:t>κάθε άλλης τροποποίηση</a:t>
            </a:r>
            <a:r>
              <a:rPr lang="el-GR" sz="2400" dirty="0" smtClean="0">
                <a:solidFill>
                  <a:srgbClr val="C00000"/>
                </a:solidFill>
              </a:rPr>
              <a:t>ς της σύμβασης και της έκπτωσης του αναδόχου</a:t>
            </a:r>
            <a:r>
              <a:rPr lang="el-GR" sz="2400" dirty="0" smtClean="0"/>
              <a:t>. </a:t>
            </a:r>
          </a:p>
          <a:p>
            <a:pPr marL="457200" indent="-457200" algn="just">
              <a:lnSpc>
                <a:spcPct val="160000"/>
              </a:lnSpc>
              <a:spcBef>
                <a:spcPts val="0"/>
              </a:spcBef>
              <a:spcAft>
                <a:spcPts val="0"/>
              </a:spcAft>
            </a:pPr>
            <a:endParaRPr lang="el-GR" sz="2400" b="1" dirty="0" smtClean="0">
              <a:solidFill>
                <a:srgbClr val="C00000"/>
              </a:solidFill>
            </a:endParaRPr>
          </a:p>
          <a:p>
            <a:pPr marL="457200" indent="-457200" algn="just">
              <a:lnSpc>
                <a:spcPct val="160000"/>
              </a:lnSpc>
              <a:spcBef>
                <a:spcPts val="0"/>
              </a:spcBef>
              <a:spcAft>
                <a:spcPts val="0"/>
              </a:spcAft>
            </a:pPr>
            <a:r>
              <a:rPr lang="el-GR" sz="2400" b="1" dirty="0" smtClean="0">
                <a:solidFill>
                  <a:srgbClr val="C00000"/>
                </a:solidFill>
              </a:rPr>
              <a:t>§11ζ) </a:t>
            </a:r>
            <a:r>
              <a:rPr lang="el-GR" sz="2400" dirty="0" smtClean="0"/>
              <a:t>Η Επιτροπή της περίπτωσης </a:t>
            </a:r>
            <a:r>
              <a:rPr lang="el-GR" sz="2400" dirty="0" err="1" smtClean="0"/>
              <a:t>β΄</a:t>
            </a:r>
            <a:r>
              <a:rPr lang="el-GR" sz="2400" dirty="0" smtClean="0"/>
              <a:t> </a:t>
            </a:r>
            <a:r>
              <a:rPr lang="el-GR" sz="2400" b="1" dirty="0" smtClean="0">
                <a:solidFill>
                  <a:srgbClr val="C00000"/>
                </a:solidFill>
              </a:rPr>
              <a:t>εισηγείται και για </a:t>
            </a:r>
            <a:r>
              <a:rPr lang="el-GR" sz="2400" b="1" u="sng" dirty="0" smtClean="0">
                <a:solidFill>
                  <a:srgbClr val="C00000"/>
                </a:solidFill>
              </a:rPr>
              <a:t>ζητήματα τροποποίησης</a:t>
            </a:r>
            <a:r>
              <a:rPr lang="el-GR" sz="2400" b="1" dirty="0" smtClean="0">
                <a:solidFill>
                  <a:srgbClr val="C00000"/>
                </a:solidFill>
              </a:rPr>
              <a:t> των συμβάσεων προμηθειών</a:t>
            </a:r>
            <a:r>
              <a:rPr lang="el-GR" sz="2400" dirty="0" smtClean="0"/>
              <a:t>, σύμφωνα με το </a:t>
            </a:r>
            <a:r>
              <a:rPr lang="el-GR" sz="2400" dirty="0" smtClean="0">
                <a:solidFill>
                  <a:srgbClr val="FFFF00"/>
                </a:solidFill>
              </a:rPr>
              <a:t>άρθρο 132 </a:t>
            </a:r>
            <a:r>
              <a:rPr lang="el-GR" sz="2400" dirty="0" smtClean="0"/>
              <a:t>με την επιφύλαξη του άρθρου 41. </a:t>
            </a:r>
            <a:endParaRPr lang="el-GR" sz="2400" b="1" dirty="0" smtClean="0">
              <a:solidFill>
                <a:srgbClr val="C00000"/>
              </a:solidFill>
            </a:endParaRPr>
          </a:p>
          <a:p>
            <a:pPr marL="457200" indent="-457200" algn="just">
              <a:lnSpc>
                <a:spcPct val="170000"/>
              </a:lnSpc>
              <a:spcBef>
                <a:spcPts val="0"/>
              </a:spcBef>
              <a:spcAft>
                <a:spcPts val="0"/>
              </a:spcAft>
            </a:pPr>
            <a:endParaRPr lang="el-GR" sz="2400" b="1" dirty="0" smtClean="0">
              <a:solidFill>
                <a:srgbClr val="C00000"/>
              </a:solidFill>
            </a:endParaRPr>
          </a:p>
          <a:p>
            <a:pPr marL="457200" indent="-457200" algn="just">
              <a:lnSpc>
                <a:spcPct val="170000"/>
              </a:lnSpc>
              <a:spcBef>
                <a:spcPts val="0"/>
              </a:spcBef>
              <a:spcAft>
                <a:spcPts val="0"/>
              </a:spcAft>
            </a:pPr>
            <a:r>
              <a:rPr lang="el-GR" sz="2400" b="1" dirty="0" smtClean="0">
                <a:solidFill>
                  <a:srgbClr val="C00000"/>
                </a:solidFill>
              </a:rPr>
              <a:t>	</a:t>
            </a: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39511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algn="just">
              <a:lnSpc>
                <a:spcPct val="150000"/>
              </a:lnSpc>
              <a:spcBef>
                <a:spcPts val="0"/>
              </a:spcBef>
              <a:spcAft>
                <a:spcPts val="0"/>
              </a:spcAft>
              <a:tabLst>
                <a:tab pos="0" algn="l"/>
              </a:tabLst>
            </a:pPr>
            <a:r>
              <a:rPr lang="el-GR" sz="2000" b="1" dirty="0" smtClean="0">
                <a:solidFill>
                  <a:srgbClr val="C00000"/>
                </a:solidFill>
              </a:rPr>
              <a:t>	Επιτροπή παρακολούθησης &amp; παραλαβής δημοσίων συμβάσεων </a:t>
            </a:r>
            <a:r>
              <a:rPr lang="el-GR" sz="2000" b="1" dirty="0" smtClean="0">
                <a:solidFill>
                  <a:srgbClr val="FFFF00"/>
                </a:solidFill>
              </a:rPr>
              <a:t>παροχής υπηρεσιών</a:t>
            </a:r>
            <a:r>
              <a:rPr lang="el-GR" sz="2000" b="1" dirty="0" smtClean="0">
                <a:solidFill>
                  <a:srgbClr val="C00000"/>
                </a:solidFill>
              </a:rPr>
              <a:t>: Αρμοδιότητες</a:t>
            </a:r>
            <a:r>
              <a:rPr lang="el-GR" sz="2400" b="1" dirty="0" smtClean="0">
                <a:solidFill>
                  <a:schemeClr val="tx1"/>
                </a:solidFill>
              </a:rPr>
              <a:t>:</a:t>
            </a:r>
            <a:r>
              <a:rPr lang="el-GR" sz="2400" dirty="0" smtClean="0"/>
              <a:t> </a:t>
            </a:r>
            <a:r>
              <a:rPr lang="el-GR" sz="2400" dirty="0" smtClean="0">
                <a:solidFill>
                  <a:srgbClr val="FFFF00"/>
                </a:solidFill>
              </a:rPr>
              <a:t>[</a:t>
            </a:r>
            <a:r>
              <a:rPr lang="el-GR" sz="2000" b="1" dirty="0" smtClean="0">
                <a:solidFill>
                  <a:srgbClr val="FFFF00"/>
                </a:solidFill>
              </a:rPr>
              <a:t>§1ζ &amp; § 11δ]</a:t>
            </a:r>
          </a:p>
          <a:p>
            <a:pPr marL="457200" indent="-457200" algn="just">
              <a:lnSpc>
                <a:spcPct val="150000"/>
              </a:lnSpc>
              <a:spcBef>
                <a:spcPts val="0"/>
              </a:spcBef>
              <a:spcAft>
                <a:spcPts val="0"/>
              </a:spcAft>
            </a:pPr>
            <a:endParaRPr lang="el-GR" sz="2400" b="1" dirty="0" smtClean="0">
              <a:solidFill>
                <a:srgbClr val="C00000"/>
              </a:solidFill>
            </a:endParaRPr>
          </a:p>
          <a:p>
            <a:pPr marL="457200" indent="-457200" algn="just">
              <a:lnSpc>
                <a:spcPct val="150000"/>
              </a:lnSpc>
              <a:spcBef>
                <a:spcPts val="0"/>
              </a:spcBef>
              <a:spcAft>
                <a:spcPts val="0"/>
              </a:spcAft>
            </a:pPr>
            <a:r>
              <a:rPr lang="el-GR" sz="2400" dirty="0" smtClean="0">
                <a:solidFill>
                  <a:srgbClr val="FFFF00"/>
                </a:solidFill>
              </a:rPr>
              <a:t>1ζ) </a:t>
            </a:r>
            <a:r>
              <a:rPr lang="el-GR" sz="2400" dirty="0" smtClean="0"/>
              <a:t>στο </a:t>
            </a:r>
            <a:r>
              <a:rPr lang="el-GR" sz="2400" dirty="0" smtClean="0">
                <a:solidFill>
                  <a:srgbClr val="FFFF00"/>
                </a:solidFill>
              </a:rPr>
              <a:t>στάδιο της εκτέλεσης </a:t>
            </a:r>
            <a:r>
              <a:rPr lang="el-GR" sz="2400" dirty="0" smtClean="0"/>
              <a:t>γνωμοδοτεί για κάθε θέμα που ανακύπτει από τη σύμβαση 								&amp;</a:t>
            </a:r>
          </a:p>
          <a:p>
            <a:pPr marL="457200" indent="-457200" algn="just">
              <a:lnSpc>
                <a:spcPct val="150000"/>
              </a:lnSpc>
              <a:spcBef>
                <a:spcPts val="0"/>
              </a:spcBef>
              <a:spcAft>
                <a:spcPts val="0"/>
              </a:spcAft>
            </a:pPr>
            <a:r>
              <a:rPr lang="el-GR" sz="2400" dirty="0" smtClean="0"/>
              <a:t>	 ιδίως επί της παράτασης του συμβατικού χρόνου, </a:t>
            </a:r>
          </a:p>
          <a:p>
            <a:pPr marL="457200" indent="-457200" algn="just">
              <a:lnSpc>
                <a:spcPct val="150000"/>
              </a:lnSpc>
              <a:spcBef>
                <a:spcPts val="0"/>
              </a:spcBef>
              <a:spcAft>
                <a:spcPts val="0"/>
              </a:spcAft>
            </a:pPr>
            <a:r>
              <a:rPr lang="el-GR" sz="2400" dirty="0" smtClean="0"/>
              <a:t>	 κάθε άλλης τροποποίησης της σύμβασης 			&amp;</a:t>
            </a:r>
          </a:p>
          <a:p>
            <a:pPr marL="457200" indent="-457200" algn="just">
              <a:lnSpc>
                <a:spcPct val="150000"/>
              </a:lnSpc>
              <a:spcBef>
                <a:spcPts val="0"/>
              </a:spcBef>
              <a:spcAft>
                <a:spcPts val="0"/>
              </a:spcAft>
            </a:pPr>
            <a:r>
              <a:rPr lang="el-GR" sz="2400" dirty="0" smtClean="0"/>
              <a:t>	 της έκπτωσης του αναδόχου</a:t>
            </a:r>
            <a:endParaRPr lang="el-GR" sz="2400" b="1" dirty="0" smtClean="0">
              <a:solidFill>
                <a:schemeClr val="tx1"/>
              </a:solidFill>
            </a:endParaRPr>
          </a:p>
          <a:p>
            <a:pPr marL="457200" indent="-457200" algn="just">
              <a:lnSpc>
                <a:spcPct val="150000"/>
              </a:lnSpc>
              <a:spcBef>
                <a:spcPts val="0"/>
              </a:spcBef>
              <a:spcAft>
                <a:spcPts val="0"/>
              </a:spcAft>
            </a:pPr>
            <a:endParaRPr lang="el-GR" sz="2400" b="1" dirty="0" smtClean="0">
              <a:solidFill>
                <a:srgbClr val="C00000"/>
              </a:solidFill>
            </a:endParaRPr>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39511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algn="just">
              <a:spcBef>
                <a:spcPts val="0"/>
              </a:spcBef>
              <a:spcAft>
                <a:spcPts val="0"/>
              </a:spcAft>
              <a:tabLst>
                <a:tab pos="0" algn="l"/>
              </a:tabLst>
            </a:pPr>
            <a:r>
              <a:rPr lang="el-GR" sz="2000" b="1" dirty="0" smtClean="0">
                <a:solidFill>
                  <a:srgbClr val="C00000"/>
                </a:solidFill>
              </a:rPr>
              <a:t>	Επιτροπή παρακολούθησης &amp; παραλαβής δημοσίων συμβάσεων </a:t>
            </a:r>
            <a:r>
              <a:rPr lang="el-GR" sz="2000" b="1" dirty="0" smtClean="0">
                <a:solidFill>
                  <a:srgbClr val="FFFF00"/>
                </a:solidFill>
              </a:rPr>
              <a:t>παροχής υπηρεσιών</a:t>
            </a:r>
            <a:r>
              <a:rPr lang="el-GR" sz="2000" b="1" dirty="0" smtClean="0">
                <a:solidFill>
                  <a:srgbClr val="C00000"/>
                </a:solidFill>
              </a:rPr>
              <a:t>: Αρμοδιότητες</a:t>
            </a:r>
            <a:r>
              <a:rPr lang="el-GR" sz="2400" b="1" dirty="0" smtClean="0">
                <a:solidFill>
                  <a:schemeClr val="tx1"/>
                </a:solidFill>
              </a:rPr>
              <a:t>:</a:t>
            </a:r>
            <a:r>
              <a:rPr lang="el-GR" sz="2400" dirty="0" smtClean="0">
                <a:solidFill>
                  <a:srgbClr val="FFFF00"/>
                </a:solidFill>
              </a:rPr>
              <a:t> [</a:t>
            </a:r>
            <a:r>
              <a:rPr lang="el-GR" sz="2400" b="1" dirty="0" smtClean="0">
                <a:solidFill>
                  <a:srgbClr val="FFFF00"/>
                </a:solidFill>
              </a:rPr>
              <a:t>§1ζ &amp; § 11δ]</a:t>
            </a:r>
          </a:p>
          <a:p>
            <a:pPr algn="just">
              <a:spcBef>
                <a:spcPts val="0"/>
              </a:spcBef>
              <a:spcAft>
                <a:spcPts val="0"/>
              </a:spcAft>
              <a:tabLst>
                <a:tab pos="0" algn="l"/>
              </a:tabLst>
            </a:pPr>
            <a:endParaRPr lang="el-GR" sz="900" b="1" dirty="0" smtClean="0">
              <a:solidFill>
                <a:srgbClr val="C00000"/>
              </a:solidFill>
            </a:endParaRPr>
          </a:p>
          <a:p>
            <a:pPr algn="just">
              <a:lnSpc>
                <a:spcPct val="160000"/>
              </a:lnSpc>
              <a:spcBef>
                <a:spcPts val="0"/>
              </a:spcBef>
              <a:spcAft>
                <a:spcPts val="0"/>
              </a:spcAft>
            </a:pPr>
            <a:r>
              <a:rPr lang="el-GR" sz="2400" b="1" dirty="0" smtClean="0">
                <a:solidFill>
                  <a:srgbClr val="C00000"/>
                </a:solidFill>
              </a:rPr>
              <a:t>[§ 11δ] </a:t>
            </a:r>
            <a:r>
              <a:rPr lang="el-GR" sz="2400" dirty="0" smtClean="0"/>
              <a:t>Για την </a:t>
            </a:r>
            <a:r>
              <a:rPr lang="el-GR" sz="2400" b="1" dirty="0" smtClean="0"/>
              <a:t>παραλαβή </a:t>
            </a:r>
            <a:r>
              <a:rPr lang="el-GR" sz="2400" b="1" dirty="0" smtClean="0">
                <a:solidFill>
                  <a:srgbClr val="FFFF00"/>
                </a:solidFill>
              </a:rPr>
              <a:t>[παρακολούθηση;]</a:t>
            </a:r>
            <a:r>
              <a:rPr lang="el-GR" sz="2400" b="1" dirty="0" smtClean="0"/>
              <a:t> του αντικειμένου </a:t>
            </a:r>
            <a:r>
              <a:rPr lang="el-GR" sz="2400" dirty="0" smtClean="0"/>
              <a:t>τμηματικού ή συνολικού σύμβασης παροχής υπηρεσιών συγκροτείται </a:t>
            </a:r>
            <a:r>
              <a:rPr lang="el-GR" sz="2400" b="1" dirty="0" smtClean="0">
                <a:solidFill>
                  <a:srgbClr val="FFFF00"/>
                </a:solidFill>
              </a:rPr>
              <a:t>τριμελής</a:t>
            </a:r>
            <a:r>
              <a:rPr lang="el-GR" sz="2400" b="1" dirty="0" smtClean="0"/>
              <a:t> Επιτροπή παραλαβής </a:t>
            </a:r>
            <a:r>
              <a:rPr lang="el-GR" sz="2400" dirty="0" smtClean="0"/>
              <a:t>με απόφαση του αρμόδιου αποφαινομένου οργάνου. </a:t>
            </a:r>
          </a:p>
          <a:p>
            <a:pPr algn="just">
              <a:lnSpc>
                <a:spcPct val="160000"/>
              </a:lnSpc>
              <a:spcBef>
                <a:spcPts val="0"/>
              </a:spcBef>
              <a:spcAft>
                <a:spcPts val="0"/>
              </a:spcAft>
            </a:pPr>
            <a:r>
              <a:rPr lang="el-GR" sz="2400" dirty="0" smtClean="0"/>
              <a:t>Εφόσον απαιτούνται ειδικές γνώσεις ένα τουλάχιστον μέλος της επιτροπής πρέπει να έχει την αντίστοιχη ειδικότητα. </a:t>
            </a:r>
          </a:p>
          <a:p>
            <a:pPr algn="just">
              <a:lnSpc>
                <a:spcPct val="160000"/>
              </a:lnSpc>
              <a:spcBef>
                <a:spcPts val="0"/>
              </a:spcBef>
              <a:spcAft>
                <a:spcPts val="0"/>
              </a:spcAft>
            </a:pPr>
            <a:r>
              <a:rPr lang="el-GR" sz="2400" dirty="0" smtClean="0"/>
              <a:t>Ως μέλη της Επιτροπής του παρόντος δύναται να συμμετέχουν και ορίζονται και υπάλληλοι στους οποίους έχουν ανατεθεί καθήκοντα, κατά τα οριζόμενα στο άρθρο 216</a:t>
            </a:r>
            <a:r>
              <a:rPr lang="el-GR" sz="2400" b="1" dirty="0" smtClean="0"/>
              <a:t> Παρακολούθηση της σύμβασης παροχής υπηρεσίας</a:t>
            </a:r>
            <a:r>
              <a:rPr lang="el-GR" sz="2400" dirty="0" smtClean="0"/>
              <a:t>» </a:t>
            </a:r>
          </a:p>
          <a:p>
            <a:pPr marL="457200" indent="-457200" algn="just">
              <a:lnSpc>
                <a:spcPct val="150000"/>
              </a:lnSpc>
              <a:spcBef>
                <a:spcPts val="0"/>
              </a:spcBef>
              <a:spcAft>
                <a:spcPts val="0"/>
              </a:spcAft>
            </a:pPr>
            <a:endParaRPr lang="el-GR" sz="2400" b="1" dirty="0" smtClean="0">
              <a:solidFill>
                <a:schemeClr val="tx1"/>
              </a:solidFill>
            </a:endParaRPr>
          </a:p>
          <a:p>
            <a:pPr marL="457200" indent="-457200" algn="just">
              <a:lnSpc>
                <a:spcPct val="150000"/>
              </a:lnSpc>
              <a:spcBef>
                <a:spcPts val="0"/>
              </a:spcBef>
              <a:spcAft>
                <a:spcPts val="0"/>
              </a:spcAft>
            </a:pPr>
            <a:endParaRPr lang="el-GR" sz="2400" b="1" dirty="0" smtClean="0">
              <a:solidFill>
                <a:srgbClr val="C00000"/>
              </a:solidFill>
            </a:endParaRPr>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39511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algn="just">
              <a:spcBef>
                <a:spcPts val="0"/>
              </a:spcBef>
              <a:spcAft>
                <a:spcPts val="0"/>
              </a:spcAft>
              <a:tabLst>
                <a:tab pos="0" algn="l"/>
              </a:tabLst>
            </a:pPr>
            <a:r>
              <a:rPr lang="el-GR" sz="2000" b="1" dirty="0" smtClean="0">
                <a:solidFill>
                  <a:srgbClr val="C00000"/>
                </a:solidFill>
              </a:rPr>
              <a:t>	</a:t>
            </a:r>
            <a:r>
              <a:rPr lang="el-GR" sz="1800" b="1" dirty="0" smtClean="0">
                <a:solidFill>
                  <a:srgbClr val="C00000"/>
                </a:solidFill>
              </a:rPr>
              <a:t>Επιτροπή παρακολούθησης &amp; παραλαβής δημοσίων συμβάσεων προμηθειών ή </a:t>
            </a:r>
            <a:r>
              <a:rPr lang="el-GR" sz="1800" b="1" dirty="0" smtClean="0">
                <a:solidFill>
                  <a:srgbClr val="FFFF00"/>
                </a:solidFill>
              </a:rPr>
              <a:t>παροχής υπηρεσιών</a:t>
            </a:r>
            <a:r>
              <a:rPr lang="el-GR" sz="1800" b="1" dirty="0" smtClean="0">
                <a:solidFill>
                  <a:srgbClr val="C00000"/>
                </a:solidFill>
              </a:rPr>
              <a:t>: Αρμοδιότητες</a:t>
            </a:r>
            <a:r>
              <a:rPr lang="el-GR" sz="1800" b="1" dirty="0" smtClean="0">
                <a:solidFill>
                  <a:schemeClr val="tx1"/>
                </a:solidFill>
              </a:rPr>
              <a:t>:</a:t>
            </a:r>
            <a:r>
              <a:rPr lang="el-GR" sz="1800" dirty="0" smtClean="0">
                <a:solidFill>
                  <a:srgbClr val="FFFF00"/>
                </a:solidFill>
              </a:rPr>
              <a:t> [</a:t>
            </a:r>
            <a:r>
              <a:rPr lang="el-GR" sz="1800" b="1" dirty="0" smtClean="0">
                <a:solidFill>
                  <a:srgbClr val="FFFF00"/>
                </a:solidFill>
              </a:rPr>
              <a:t>§1ζ &amp; § 11δ-η]</a:t>
            </a:r>
          </a:p>
          <a:p>
            <a:pPr algn="just">
              <a:spcBef>
                <a:spcPts val="0"/>
              </a:spcBef>
              <a:spcAft>
                <a:spcPts val="0"/>
              </a:spcAft>
              <a:tabLst>
                <a:tab pos="0" algn="l"/>
              </a:tabLst>
            </a:pPr>
            <a:endParaRPr lang="el-GR" sz="1800" b="1" dirty="0" smtClean="0">
              <a:solidFill>
                <a:srgbClr val="C00000"/>
              </a:solidFill>
            </a:endParaRPr>
          </a:p>
          <a:p>
            <a:pPr algn="just">
              <a:lnSpc>
                <a:spcPct val="150000"/>
              </a:lnSpc>
              <a:spcBef>
                <a:spcPts val="0"/>
              </a:spcBef>
              <a:spcAft>
                <a:spcPts val="0"/>
              </a:spcAft>
            </a:pPr>
            <a:r>
              <a:rPr lang="el-GR" sz="1800" b="1" dirty="0" smtClean="0">
                <a:solidFill>
                  <a:srgbClr val="C00000"/>
                </a:solidFill>
              </a:rPr>
              <a:t>[§ 11 </a:t>
            </a:r>
            <a:r>
              <a:rPr lang="el-GR" sz="1800" b="1" dirty="0" err="1" smtClean="0">
                <a:solidFill>
                  <a:srgbClr val="C00000"/>
                </a:solidFill>
              </a:rPr>
              <a:t>εδαφ</a:t>
            </a:r>
            <a:r>
              <a:rPr lang="el-GR" sz="1800" b="1" dirty="0" smtClean="0">
                <a:solidFill>
                  <a:srgbClr val="C00000"/>
                </a:solidFill>
              </a:rPr>
              <a:t>. η]</a:t>
            </a:r>
            <a:r>
              <a:rPr lang="el-GR" sz="1800" dirty="0" smtClean="0"/>
              <a:t> Για την παρακολούθηση ή παραλαβή συμβάσεων προμηθειών ή συμβάσεων υπηρεσιών με </a:t>
            </a:r>
            <a:r>
              <a:rPr lang="el-GR" sz="1800" dirty="0" smtClean="0">
                <a:solidFill>
                  <a:srgbClr val="FFFF00"/>
                </a:solidFill>
              </a:rPr>
              <a:t>εκτιμώμενη [;]</a:t>
            </a:r>
            <a:r>
              <a:rPr lang="el-GR" sz="1800" dirty="0" smtClean="0"/>
              <a:t> αξία ίση ή κατώτερη από το ποσό των 2.500,00 </a:t>
            </a:r>
            <a:r>
              <a:rPr lang="el-GR" sz="1800" b="1" dirty="0" smtClean="0"/>
              <a:t>δεν απαιτείται συγκρότηση Επιτροπής Παρακολούθησης ή Παραλαβής και το σχετικό πρωτόκολλο εκδίδεται από τον Προϊστάμενο της αρμόδιας Υπηρεσίας</a:t>
            </a:r>
            <a:r>
              <a:rPr lang="el-GR" sz="1800" dirty="0" smtClean="0"/>
              <a:t>. </a:t>
            </a:r>
            <a:r>
              <a:rPr lang="el-GR" sz="1800" b="1" dirty="0" smtClean="0">
                <a:solidFill>
                  <a:srgbClr val="C00000"/>
                </a:solidFill>
              </a:rPr>
              <a:t>§</a:t>
            </a:r>
            <a:r>
              <a:rPr lang="el-GR" sz="1800" dirty="0" smtClean="0"/>
              <a:t> </a:t>
            </a:r>
            <a:r>
              <a:rPr lang="el-GR" sz="1800" b="1" dirty="0" smtClean="0">
                <a:solidFill>
                  <a:srgbClr val="C00000"/>
                </a:solidFill>
              </a:rPr>
              <a:t>27, άρθρ. 43, ν. 4605/19</a:t>
            </a:r>
          </a:p>
          <a:p>
            <a:pPr algn="just">
              <a:lnSpc>
                <a:spcPct val="150000"/>
              </a:lnSpc>
              <a:spcBef>
                <a:spcPts val="0"/>
              </a:spcBef>
              <a:spcAft>
                <a:spcPts val="0"/>
              </a:spcAft>
            </a:pPr>
            <a:endParaRPr lang="el-GR" sz="1800" b="1" dirty="0" smtClean="0">
              <a:solidFill>
                <a:srgbClr val="C00000"/>
              </a:solidFill>
            </a:endParaRPr>
          </a:p>
          <a:p>
            <a:pPr algn="just">
              <a:lnSpc>
                <a:spcPct val="150000"/>
              </a:lnSpc>
              <a:spcBef>
                <a:spcPts val="0"/>
              </a:spcBef>
              <a:spcAft>
                <a:spcPts val="0"/>
              </a:spcAft>
            </a:pPr>
            <a:endParaRPr lang="el-GR" sz="1800" b="1" dirty="0" smtClean="0">
              <a:solidFill>
                <a:srgbClr val="C00000"/>
              </a:solidFill>
            </a:endParaRPr>
          </a:p>
          <a:p>
            <a:pPr algn="just">
              <a:lnSpc>
                <a:spcPct val="150000"/>
              </a:lnSpc>
              <a:spcBef>
                <a:spcPts val="0"/>
              </a:spcBef>
              <a:spcAft>
                <a:spcPts val="0"/>
              </a:spcAft>
            </a:pPr>
            <a:r>
              <a:rPr lang="el-GR" sz="1800" dirty="0" smtClean="0"/>
              <a:t>Σε περίπτωση αιτιολογημένης αδυναμίας για τη συμπλήρωση ή τη συγκρότηση των επιτροπών της παρ. 1, </a:t>
            </a:r>
            <a:r>
              <a:rPr lang="el-GR" sz="1800" b="1" u="sng" dirty="0" smtClean="0"/>
              <a:t>η αναθέτουσα αρχή μπορεί να ζητήσει από άλλη αναθέτουσα αρχή τη διάθεση υπαλλήλου ή υπαλλήλων της για τη συγκρότηση της Επιτροπής</a:t>
            </a:r>
            <a:r>
              <a:rPr lang="el-GR" sz="1800" dirty="0" smtClean="0"/>
              <a:t>.»  </a:t>
            </a:r>
            <a:r>
              <a:rPr lang="el-GR" sz="1800" b="1" dirty="0" smtClean="0">
                <a:solidFill>
                  <a:srgbClr val="C00000"/>
                </a:solidFill>
              </a:rPr>
              <a:t>§ 7,άρθρ. 33, ν. 4608/19. </a:t>
            </a:r>
          </a:p>
          <a:p>
            <a:pPr marL="457200" indent="-457200" algn="just">
              <a:lnSpc>
                <a:spcPct val="150000"/>
              </a:lnSpc>
              <a:spcBef>
                <a:spcPts val="0"/>
              </a:spcBef>
              <a:spcAft>
                <a:spcPts val="0"/>
              </a:spcAft>
            </a:pPr>
            <a:endParaRPr lang="el-GR" sz="2400" b="1" dirty="0" smtClean="0">
              <a:solidFill>
                <a:srgbClr val="C00000"/>
              </a:solidFill>
            </a:endParaRPr>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80975"/>
            <a:ext cx="11449049" cy="428625"/>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fontScale="85000" lnSpcReduction="10000"/>
          </a:bodyPr>
          <a:lstStyle/>
          <a:p>
            <a:pPr marL="457200" indent="-457200" algn="just">
              <a:lnSpc>
                <a:spcPct val="120000"/>
              </a:lnSpc>
              <a:spcBef>
                <a:spcPts val="0"/>
              </a:spcBef>
              <a:spcAft>
                <a:spcPts val="0"/>
              </a:spcAft>
              <a:buFont typeface="+mj-lt"/>
              <a:buAutoNum type="arabicParenR"/>
            </a:pPr>
            <a:r>
              <a:rPr lang="el-GR" sz="2400" b="1" dirty="0" smtClean="0">
                <a:solidFill>
                  <a:schemeClr val="tx1"/>
                </a:solidFill>
              </a:rPr>
              <a:t>Επιτροπή εξέτασης ενστάσεων για συμβάσεις προμήθειας αγαθών &amp; παροχής υπηρεσιών </a:t>
            </a:r>
            <a:r>
              <a:rPr lang="el-GR" sz="2400" b="1" dirty="0" smtClean="0">
                <a:solidFill>
                  <a:srgbClr val="FFFF00"/>
                </a:solidFill>
              </a:rPr>
              <a:t>[αρθρ.127] </a:t>
            </a:r>
            <a:r>
              <a:rPr lang="el-GR" sz="2400" b="1" dirty="0" smtClean="0">
                <a:solidFill>
                  <a:schemeClr val="tx1"/>
                </a:solidFill>
              </a:rPr>
              <a:t>Αρμοδιότητες: </a:t>
            </a:r>
            <a:r>
              <a:rPr lang="el-GR" sz="2400" b="1" dirty="0" smtClean="0">
                <a:solidFill>
                  <a:srgbClr val="C00000"/>
                </a:solidFill>
              </a:rPr>
              <a:t>[§1 η), 11 α) ] </a:t>
            </a:r>
          </a:p>
          <a:p>
            <a:pPr marL="457200" indent="-457200" algn="just">
              <a:lnSpc>
                <a:spcPct val="170000"/>
              </a:lnSpc>
              <a:spcBef>
                <a:spcPts val="0"/>
              </a:spcBef>
              <a:spcAft>
                <a:spcPts val="0"/>
              </a:spcAft>
            </a:pPr>
            <a:endParaRPr lang="el-GR" sz="2400" b="1" dirty="0" smtClean="0">
              <a:solidFill>
                <a:srgbClr val="C00000"/>
              </a:solidFill>
            </a:endParaRPr>
          </a:p>
          <a:p>
            <a:pPr algn="just">
              <a:lnSpc>
                <a:spcPct val="170000"/>
              </a:lnSpc>
              <a:spcBef>
                <a:spcPts val="0"/>
              </a:spcBef>
              <a:spcAft>
                <a:spcPts val="0"/>
              </a:spcAft>
            </a:pPr>
            <a:r>
              <a:rPr lang="el-GR" sz="2400" b="1" dirty="0" smtClean="0">
                <a:solidFill>
                  <a:srgbClr val="C00000"/>
                </a:solidFill>
              </a:rPr>
              <a:t>§1η) </a:t>
            </a:r>
            <a:r>
              <a:rPr lang="el-GR" sz="2400" dirty="0" smtClean="0"/>
              <a:t>γνωμοδοτεί για τις προβλεπόμενες στον παρόντα νόμο ενστάσεις &amp; </a:t>
            </a:r>
            <a:r>
              <a:rPr lang="el-GR" sz="2400" dirty="0" smtClean="0">
                <a:solidFill>
                  <a:srgbClr val="FFFF00"/>
                </a:solidFill>
              </a:rPr>
              <a:t>προσφυγές [;]</a:t>
            </a:r>
            <a:r>
              <a:rPr lang="el-GR" sz="2400" dirty="0" smtClean="0"/>
              <a:t> που υποβάλλονται ενώπιον της αναθέτουσας αρχής ή </a:t>
            </a:r>
            <a:r>
              <a:rPr lang="el-GR" sz="2400" dirty="0" smtClean="0">
                <a:solidFill>
                  <a:srgbClr val="FFFF00"/>
                </a:solidFill>
              </a:rPr>
              <a:t>της Προϊσταμένης Αρχής [;] </a:t>
            </a:r>
            <a:r>
              <a:rPr lang="el-GR" sz="2400" dirty="0" smtClean="0"/>
              <a:t>κατά το στάδιο της ανάθεσης </a:t>
            </a:r>
            <a:r>
              <a:rPr lang="el-GR" sz="2400" b="1" dirty="0" smtClean="0">
                <a:solidFill>
                  <a:srgbClr val="FFFF00"/>
                </a:solidFill>
              </a:rPr>
              <a:t>και εκτέλεσης</a:t>
            </a:r>
            <a:r>
              <a:rPr lang="el-GR" sz="2400" dirty="0" smtClean="0"/>
              <a:t>. </a:t>
            </a:r>
          </a:p>
          <a:p>
            <a:pPr algn="just">
              <a:lnSpc>
                <a:spcPct val="170000"/>
              </a:lnSpc>
              <a:spcBef>
                <a:spcPts val="0"/>
              </a:spcBef>
              <a:spcAft>
                <a:spcPts val="0"/>
              </a:spcAft>
            </a:pPr>
            <a:endParaRPr lang="el-GR" sz="2400" dirty="0" smtClean="0"/>
          </a:p>
          <a:p>
            <a:pPr algn="just">
              <a:lnSpc>
                <a:spcPct val="170000"/>
              </a:lnSpc>
              <a:spcBef>
                <a:spcPts val="0"/>
              </a:spcBef>
              <a:spcAft>
                <a:spcPts val="0"/>
              </a:spcAft>
            </a:pPr>
            <a:r>
              <a:rPr lang="el-GR" sz="2400" b="1" dirty="0" smtClean="0">
                <a:solidFill>
                  <a:srgbClr val="C00000"/>
                </a:solidFill>
              </a:rPr>
              <a:t>§ 11α) </a:t>
            </a:r>
            <a:r>
              <a:rPr lang="el-GR" sz="2400" dirty="0" smtClean="0"/>
              <a:t>Για την εξέταση των προβλεπόμενων ενστάσεων και προσφυγών που υποβάλλονται ενώπιον της αναθέτουσας αρχής, συγκροτείται </a:t>
            </a:r>
            <a:r>
              <a:rPr lang="el-GR" sz="2400" dirty="0" smtClean="0">
                <a:solidFill>
                  <a:srgbClr val="FFFF00"/>
                </a:solidFill>
              </a:rPr>
              <a:t>χωριστό γνωμοδοτικό όργανο </a:t>
            </a:r>
            <a:r>
              <a:rPr lang="el-GR" sz="2400" dirty="0" smtClean="0"/>
              <a:t>τριμελές ή πενταμελές (Επιτροπή αξιολόγησης ενστάσεων), </a:t>
            </a:r>
            <a:r>
              <a:rPr lang="el-GR" sz="2400" b="1" dirty="0" smtClean="0">
                <a:solidFill>
                  <a:srgbClr val="C00000"/>
                </a:solidFill>
              </a:rPr>
              <a:t>τα μέλη του οποίου είναι διαφορετικά από τα μέλη του γνωμοδοτικού οργάνου που είναι αρμόδιο για τα υπόλοιπα θέματα που ανακύπτουν κατά τη διαδικασία ανάθεσης</a:t>
            </a:r>
            <a:r>
              <a:rPr lang="el-GR" sz="2400" dirty="0" smtClean="0"/>
              <a:t> (αξιολόγησης προσφορών κ.λπ.).</a:t>
            </a:r>
            <a:endParaRPr lang="el-GR" sz="2400" b="1" dirty="0" smtClean="0">
              <a:solidFill>
                <a:srgbClr val="C00000"/>
              </a:solidFill>
            </a:endParaRPr>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80975"/>
            <a:ext cx="11449049" cy="428625"/>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marL="457200" indent="-457200" algn="just">
              <a:lnSpc>
                <a:spcPct val="120000"/>
              </a:lnSpc>
              <a:spcBef>
                <a:spcPts val="0"/>
              </a:spcBef>
              <a:spcAft>
                <a:spcPts val="0"/>
              </a:spcAft>
              <a:buFont typeface="+mj-lt"/>
              <a:buAutoNum type="arabicParenR"/>
            </a:pPr>
            <a:r>
              <a:rPr lang="el-GR" sz="2400" b="1" dirty="0" smtClean="0">
                <a:solidFill>
                  <a:schemeClr val="tx1"/>
                </a:solidFill>
              </a:rPr>
              <a:t>Επιτροπή εξέτασης ενστάσεων για συμβάσεις προμήθειας αγαθών &amp; παροχής υπηρεσιών </a:t>
            </a:r>
            <a:r>
              <a:rPr lang="el-GR" sz="2400" b="1" dirty="0" smtClean="0">
                <a:solidFill>
                  <a:srgbClr val="FFFF00"/>
                </a:solidFill>
              </a:rPr>
              <a:t>[αρθρ.127] </a:t>
            </a:r>
            <a:r>
              <a:rPr lang="el-GR" sz="2400" b="1" dirty="0" smtClean="0">
                <a:solidFill>
                  <a:schemeClr val="tx1"/>
                </a:solidFill>
              </a:rPr>
              <a:t>Αρμοδιότητες: </a:t>
            </a:r>
            <a:r>
              <a:rPr lang="el-GR" sz="2400" b="1" dirty="0" smtClean="0">
                <a:solidFill>
                  <a:srgbClr val="C00000"/>
                </a:solidFill>
              </a:rPr>
              <a:t>[§1 η), 11 α) ] </a:t>
            </a:r>
          </a:p>
          <a:p>
            <a:pPr marL="457200" indent="-457200" algn="just">
              <a:lnSpc>
                <a:spcPct val="170000"/>
              </a:lnSpc>
              <a:spcBef>
                <a:spcPts val="0"/>
              </a:spcBef>
              <a:spcAft>
                <a:spcPts val="0"/>
              </a:spcAft>
            </a:pPr>
            <a:endParaRPr lang="el-GR" sz="2400" b="1" dirty="0" smtClean="0">
              <a:solidFill>
                <a:srgbClr val="C00000"/>
              </a:solidFill>
            </a:endParaRPr>
          </a:p>
          <a:p>
            <a:pPr algn="just">
              <a:lnSpc>
                <a:spcPct val="150000"/>
              </a:lnSpc>
              <a:spcBef>
                <a:spcPts val="0"/>
              </a:spcBef>
              <a:spcAft>
                <a:spcPts val="0"/>
              </a:spcAft>
            </a:pPr>
            <a:r>
              <a:rPr lang="el-GR" sz="2400" b="1" dirty="0" smtClean="0">
                <a:solidFill>
                  <a:srgbClr val="C00000"/>
                </a:solidFill>
              </a:rPr>
              <a:t>§11, </a:t>
            </a:r>
            <a:r>
              <a:rPr lang="el-GR" sz="2400" b="1" dirty="0" err="1" smtClean="0">
                <a:solidFill>
                  <a:srgbClr val="C00000"/>
                </a:solidFill>
              </a:rPr>
              <a:t>εδαφ</a:t>
            </a:r>
            <a:r>
              <a:rPr lang="el-GR" sz="2400" b="1" dirty="0" smtClean="0">
                <a:solidFill>
                  <a:srgbClr val="C00000"/>
                </a:solidFill>
              </a:rPr>
              <a:t>. β)</a:t>
            </a:r>
            <a:r>
              <a:rPr lang="el-GR" sz="2400" dirty="0" smtClean="0"/>
              <a:t> «Σε περίπτωση αποδοχής, ολικής ή μερικής, ένστασης με την οποία ζητείται η </a:t>
            </a:r>
            <a:r>
              <a:rPr lang="el-GR" sz="2400" b="1" dirty="0" smtClean="0">
                <a:solidFill>
                  <a:srgbClr val="FFFF00"/>
                </a:solidFill>
              </a:rPr>
              <a:t>αναβαθμολόγηση τεχνικών προσφορών</a:t>
            </a:r>
            <a:r>
              <a:rPr lang="el-GR" sz="2400" dirty="0" smtClean="0"/>
              <a:t>, η επιτροπή αξιολόγησης ενστάσεων προβαίνει κατά την κρίση της σε αναβαθμολόγηση.» </a:t>
            </a:r>
          </a:p>
          <a:p>
            <a:pPr algn="just">
              <a:spcBef>
                <a:spcPts val="0"/>
              </a:spcBef>
              <a:spcAft>
                <a:spcPts val="0"/>
              </a:spcAft>
            </a:pPr>
            <a:endParaRPr lang="el-GR" sz="2400" dirty="0" smtClean="0"/>
          </a:p>
          <a:p>
            <a:pPr algn="just">
              <a:spcBef>
                <a:spcPts val="0"/>
              </a:spcBef>
              <a:spcAft>
                <a:spcPts val="0"/>
              </a:spcAft>
            </a:pPr>
            <a:endParaRPr lang="el-GR" sz="2400" dirty="0" smtClean="0"/>
          </a:p>
          <a:p>
            <a:pPr algn="just">
              <a:spcBef>
                <a:spcPts val="0"/>
              </a:spcBef>
              <a:spcAft>
                <a:spcPts val="0"/>
              </a:spcAft>
            </a:pPr>
            <a:r>
              <a:rPr lang="el-GR" sz="2400" dirty="0" smtClean="0"/>
              <a:t>- </a:t>
            </a:r>
            <a:r>
              <a:rPr lang="el-GR" sz="1600" dirty="0" smtClean="0"/>
              <a:t>ΠΡΟΣΘ. ΕΔΑΦΙΟΥ ΣΤΟ ΤΕΛΟΣ ΤΗΣ ΠΕΡ. Α ΤΗΣ ΠΑΡ. 11 ΤΟΥ ΑΡΘΡΟΥ 221 ΜΕ ΤΗΝ ΠΑΡ. 27 ΤΟΥ ΑΡΘΡΟΥ 43 ΤΟΥ Ν. 4605/19, ΦΕΚ-52 Α/1-4-19 </a:t>
            </a: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80975"/>
            <a:ext cx="11449049" cy="428625"/>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a:t>
            </a:r>
            <a:r>
              <a:rPr lang="el-GR" sz="1800" baseline="30000" dirty="0" smtClean="0">
                <a:solidFill>
                  <a:srgbClr val="FFFF00"/>
                </a:solidFill>
                <a:latin typeface="Arial" charset="0"/>
              </a:rPr>
              <a:t>Α</a:t>
            </a:r>
            <a:r>
              <a:rPr lang="el-GR" sz="1800" dirty="0" smtClean="0">
                <a:solidFill>
                  <a:srgbClr val="FFFF00"/>
                </a:solidFill>
                <a:latin typeface="Arial" charset="0"/>
              </a:rPr>
              <a:t> Προθεσμιεσ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marL="457200" indent="-457200" algn="just">
              <a:lnSpc>
                <a:spcPct val="150000"/>
              </a:lnSpc>
              <a:spcBef>
                <a:spcPts val="0"/>
              </a:spcBef>
              <a:spcAft>
                <a:spcPts val="0"/>
              </a:spcAft>
              <a:buFont typeface="+mj-lt"/>
              <a:buAutoNum type="arabicParenR"/>
            </a:pPr>
            <a:r>
              <a:rPr lang="el-GR" sz="2400" b="1" dirty="0" smtClean="0">
                <a:solidFill>
                  <a:schemeClr val="tx1"/>
                </a:solidFill>
              </a:rPr>
              <a:t>Επιτροπή εξέτασης ενστάσεων για συμβάσεις προμήθειας αγαθών &amp; παροχής υπηρεσιών </a:t>
            </a:r>
            <a:r>
              <a:rPr lang="el-GR" sz="2400" b="1" dirty="0" smtClean="0">
                <a:solidFill>
                  <a:srgbClr val="FFFF00"/>
                </a:solidFill>
              </a:rPr>
              <a:t>[αρθρ.127]</a:t>
            </a:r>
          </a:p>
          <a:p>
            <a:pPr marL="457200" indent="-457200" algn="just">
              <a:lnSpc>
                <a:spcPct val="150000"/>
              </a:lnSpc>
              <a:spcBef>
                <a:spcPts val="0"/>
              </a:spcBef>
              <a:spcAft>
                <a:spcPts val="0"/>
              </a:spcAft>
            </a:pPr>
            <a:endParaRPr lang="el-GR" sz="2400" b="1" dirty="0" smtClean="0">
              <a:solidFill>
                <a:srgbClr val="FFFF00"/>
              </a:solidFill>
            </a:endParaRPr>
          </a:p>
          <a:p>
            <a:pPr marL="457200" indent="-457200" algn="just">
              <a:lnSpc>
                <a:spcPct val="150000"/>
              </a:lnSpc>
              <a:spcBef>
                <a:spcPts val="0"/>
              </a:spcBef>
              <a:spcAft>
                <a:spcPts val="0"/>
              </a:spcAft>
            </a:pPr>
            <a:r>
              <a:rPr lang="el-GR" sz="2400" dirty="0" smtClean="0"/>
              <a:t>	ολοκλήρωση αξιολόγησης των ενστάσεων εντός 5 εργασίμων ημερών από την κοινοποίηση σε αυτήν της ένστασης &amp; την πλήρη πρόσβαση στα αρχεία του διαγωνισμού. </a:t>
            </a:r>
          </a:p>
          <a:p>
            <a:pPr marL="457200" indent="-457200" algn="just">
              <a:lnSpc>
                <a:spcPct val="150000"/>
              </a:lnSpc>
              <a:spcBef>
                <a:spcPts val="0"/>
              </a:spcBef>
              <a:spcAft>
                <a:spcPts val="0"/>
              </a:spcAft>
              <a:buFont typeface="Wingdings" pitchFamily="2" charset="2"/>
              <a:buChar char="v"/>
            </a:pPr>
            <a:r>
              <a:rPr lang="el-GR" sz="2400" dirty="0" smtClean="0"/>
              <a:t>Ειδικά στις περιπτώσεις ενστάσεων </a:t>
            </a:r>
            <a:r>
              <a:rPr lang="el-GR" sz="2400" b="1" dirty="0" smtClean="0">
                <a:solidFill>
                  <a:srgbClr val="C00000"/>
                </a:solidFill>
              </a:rPr>
              <a:t>κατά διακήρυξης</a:t>
            </a:r>
            <a:r>
              <a:rPr lang="el-GR" sz="2400" dirty="0" smtClean="0"/>
              <a:t>, η αξιολόγηση των ενστάσεων ολοκληρώνεται </a:t>
            </a:r>
            <a:r>
              <a:rPr lang="el-GR" sz="2400" b="1" dirty="0" smtClean="0">
                <a:solidFill>
                  <a:srgbClr val="FFFF00"/>
                </a:solidFill>
              </a:rPr>
              <a:t>πριν από </a:t>
            </a:r>
            <a:r>
              <a:rPr lang="el-GR" sz="2400" dirty="0" smtClean="0"/>
              <a:t>την καταληκτική ημερομηνία υποβολής των προσφορών.</a:t>
            </a: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80975"/>
            <a:ext cx="11449049" cy="428625"/>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algn="just">
              <a:lnSpc>
                <a:spcPct val="170000"/>
              </a:lnSpc>
              <a:spcBef>
                <a:spcPts val="0"/>
              </a:spcBef>
              <a:spcAft>
                <a:spcPts val="0"/>
              </a:spcAft>
            </a:pPr>
            <a:r>
              <a:rPr lang="el-GR" sz="2400" b="1" dirty="0" smtClean="0">
                <a:solidFill>
                  <a:srgbClr val="C00000"/>
                </a:solidFill>
              </a:rPr>
              <a:t>Α. Επιτροπή παραλαβής δημοσίων συμβάσεων έργων </a:t>
            </a:r>
            <a:r>
              <a:rPr lang="el-GR" sz="2000" b="1" dirty="0" smtClean="0">
                <a:solidFill>
                  <a:srgbClr val="FFFF00"/>
                </a:solidFill>
              </a:rPr>
              <a:t>[§ 8γ), ε), στ), ζ), η),10]</a:t>
            </a:r>
          </a:p>
          <a:p>
            <a:pPr algn="just">
              <a:lnSpc>
                <a:spcPct val="150000"/>
              </a:lnSpc>
              <a:spcBef>
                <a:spcPts val="0"/>
              </a:spcBef>
              <a:spcAft>
                <a:spcPts val="0"/>
              </a:spcAft>
            </a:pPr>
            <a:r>
              <a:rPr lang="el-GR" sz="2400" b="1" dirty="0" smtClean="0">
                <a:solidFill>
                  <a:srgbClr val="C00000"/>
                </a:solidFill>
              </a:rPr>
              <a:t>§8</a:t>
            </a:r>
            <a:r>
              <a:rPr lang="el-GR" sz="2400" dirty="0" smtClean="0">
                <a:solidFill>
                  <a:srgbClr val="C00000"/>
                </a:solidFill>
              </a:rPr>
              <a:t>α)</a:t>
            </a:r>
            <a:r>
              <a:rPr lang="el-GR" sz="2400" dirty="0" smtClean="0"/>
              <a:t> κριτήριο ανάθεσης η πλέον συμφέρουσα, από οικονομική άποψη, προσφορά μόνο βάσει τιμής και η εκτιμώμενη αξία της σύμβασης του έργου δεν υπερβαίνει το 1.000.000 ευρώ</a:t>
            </a:r>
          </a:p>
          <a:p>
            <a:pPr algn="just">
              <a:lnSpc>
                <a:spcPct val="150000"/>
              </a:lnSpc>
              <a:spcBef>
                <a:spcPts val="0"/>
              </a:spcBef>
              <a:spcAft>
                <a:spcPts val="0"/>
              </a:spcAft>
            </a:pPr>
            <a:r>
              <a:rPr lang="el-GR" sz="2400" dirty="0" smtClean="0"/>
              <a:t> </a:t>
            </a:r>
            <a:r>
              <a:rPr lang="el-GR" sz="2400" b="1" dirty="0" smtClean="0">
                <a:solidFill>
                  <a:srgbClr val="C00000"/>
                </a:solidFill>
              </a:rPr>
              <a:t>§8</a:t>
            </a:r>
            <a:r>
              <a:rPr lang="el-GR" sz="2400" dirty="0" smtClean="0">
                <a:solidFill>
                  <a:srgbClr val="C00000"/>
                </a:solidFill>
              </a:rPr>
              <a:t>β-γ) </a:t>
            </a:r>
            <a:r>
              <a:rPr lang="el-GR" sz="2400" dirty="0" smtClean="0"/>
              <a:t>κριτήριο ανάθεσης η πλέον συμφέρουσα από οικονομική άποψη προσφορά βάσει βέλτιστης σχέσης τιμής - ποιότητας ή η εκτιμώμενη αξία της σύμβασης του έργου υπερβαίνει το 1 εκ. ευρώ</a:t>
            </a:r>
          </a:p>
          <a:p>
            <a:pPr>
              <a:lnSpc>
                <a:spcPct val="150000"/>
              </a:lnSpc>
              <a:spcBef>
                <a:spcPts val="0"/>
              </a:spcBef>
              <a:spcAft>
                <a:spcPts val="0"/>
              </a:spcAft>
            </a:pPr>
            <a:r>
              <a:rPr lang="el-GR" sz="2400" b="1" u="sng" dirty="0" smtClean="0">
                <a:solidFill>
                  <a:srgbClr val="FFFF00"/>
                </a:solidFill>
              </a:rPr>
              <a:t>Οι Επιτροπές ορίζονται υποχρεωτικά μετά από κλήρωση</a:t>
            </a:r>
            <a:endParaRPr lang="el-GR" sz="2400" dirty="0" smtClean="0">
              <a:solidFill>
                <a:srgbClr val="FFFF00"/>
              </a:solidFill>
            </a:endParaRPr>
          </a:p>
          <a:p>
            <a:pPr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80975"/>
            <a:ext cx="11449049" cy="428625"/>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algn="just">
              <a:lnSpc>
                <a:spcPct val="150000"/>
              </a:lnSpc>
              <a:spcBef>
                <a:spcPts val="0"/>
              </a:spcBef>
              <a:spcAft>
                <a:spcPts val="0"/>
              </a:spcAft>
            </a:pPr>
            <a:endParaRPr lang="el-GR" sz="2400" b="1" dirty="0" smtClean="0">
              <a:solidFill>
                <a:srgbClr val="C00000"/>
              </a:solidFill>
            </a:endParaRPr>
          </a:p>
          <a:p>
            <a:pPr algn="just">
              <a:lnSpc>
                <a:spcPct val="150000"/>
              </a:lnSpc>
              <a:spcBef>
                <a:spcPts val="0"/>
              </a:spcBef>
              <a:spcAft>
                <a:spcPts val="0"/>
              </a:spcAft>
            </a:pPr>
            <a:r>
              <a:rPr lang="el-GR" sz="2400" b="1" dirty="0" smtClean="0">
                <a:solidFill>
                  <a:srgbClr val="C00000"/>
                </a:solidFill>
              </a:rPr>
              <a:t>Β. </a:t>
            </a:r>
            <a:r>
              <a:rPr lang="el-GR" sz="2400" b="1" dirty="0" smtClean="0">
                <a:solidFill>
                  <a:schemeClr val="tx1"/>
                </a:solidFill>
              </a:rPr>
              <a:t>Επιτροπή παραλαβής δημοσίων συμβάσεων έργων άρθρου 50 </a:t>
            </a:r>
            <a:r>
              <a:rPr lang="el-GR" sz="2400" dirty="0" smtClean="0">
                <a:solidFill>
                  <a:schemeClr val="tx1"/>
                </a:solidFill>
              </a:rPr>
              <a:t>ή </a:t>
            </a:r>
          </a:p>
          <a:p>
            <a:pPr algn="just">
              <a:lnSpc>
                <a:spcPct val="150000"/>
              </a:lnSpc>
              <a:spcBef>
                <a:spcPts val="0"/>
              </a:spcBef>
              <a:spcAft>
                <a:spcPts val="0"/>
              </a:spcAft>
            </a:pPr>
            <a:r>
              <a:rPr lang="el-GR" sz="2400" dirty="0" smtClean="0">
                <a:solidFill>
                  <a:schemeClr val="tx1"/>
                </a:solidFill>
              </a:rPr>
              <a:t>όταν κριτήριο ανάθεσης είναι η πλέον συμφέρουσα από οικονομική άποψη προσφοράς βάσει βέλτιστης σχέσης ποιότητας - τιμής</a:t>
            </a:r>
            <a:r>
              <a:rPr lang="el-GR" sz="2400" dirty="0" smtClean="0">
                <a:solidFill>
                  <a:srgbClr val="FFFF00"/>
                </a:solidFill>
              </a:rPr>
              <a:t> [</a:t>
            </a:r>
            <a:r>
              <a:rPr lang="el-GR" sz="2400" b="1" dirty="0" smtClean="0">
                <a:solidFill>
                  <a:srgbClr val="FFFF00"/>
                </a:solidFill>
              </a:rPr>
              <a:t>§</a:t>
            </a:r>
            <a:r>
              <a:rPr lang="el-GR" sz="2400" dirty="0" smtClean="0">
                <a:solidFill>
                  <a:srgbClr val="FFFF00"/>
                </a:solidFill>
              </a:rPr>
              <a:t>8δ), ε), στ), ζ), η),10]</a:t>
            </a:r>
          </a:p>
          <a:p>
            <a:pPr>
              <a:lnSpc>
                <a:spcPct val="150000"/>
              </a:lnSpc>
              <a:spcBef>
                <a:spcPts val="0"/>
              </a:spcBef>
              <a:spcAft>
                <a:spcPts val="0"/>
              </a:spcAft>
            </a:pPr>
            <a:endParaRPr lang="el-GR" sz="2400" b="1" u="sng" dirty="0" smtClean="0"/>
          </a:p>
          <a:p>
            <a:pPr>
              <a:lnSpc>
                <a:spcPct val="150000"/>
              </a:lnSpc>
              <a:spcBef>
                <a:spcPts val="0"/>
              </a:spcBef>
              <a:spcAft>
                <a:spcPts val="0"/>
              </a:spcAft>
            </a:pPr>
            <a:r>
              <a:rPr lang="el-GR" sz="2400" b="1" u="sng" dirty="0" smtClean="0">
                <a:solidFill>
                  <a:srgbClr val="FFFF00"/>
                </a:solidFill>
              </a:rPr>
              <a:t>Οι Επιτροπές ορίζονται υποχρεωτικά μετά από κλήρωση</a:t>
            </a:r>
            <a:endParaRPr lang="el-GR" sz="2400" dirty="0" smtClean="0">
              <a:solidFill>
                <a:srgbClr val="FFFF00"/>
              </a:solidFill>
            </a:endParaRPr>
          </a:p>
          <a:p>
            <a:pPr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80975"/>
            <a:ext cx="11449049" cy="428625"/>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endParaRPr lang="el-GR" sz="1800" dirty="0"/>
          </a:p>
        </p:txBody>
      </p:sp>
      <p:sp>
        <p:nvSpPr>
          <p:cNvPr id="3" name="Υπότιτλος 2"/>
          <p:cNvSpPr>
            <a:spLocks noGrp="1"/>
          </p:cNvSpPr>
          <p:nvPr>
            <p:ph type="subTitle" idx="1"/>
          </p:nvPr>
        </p:nvSpPr>
        <p:spPr>
          <a:xfrm>
            <a:off x="304800" y="790575"/>
            <a:ext cx="11503378" cy="5848350"/>
          </a:xfrm>
        </p:spPr>
        <p:txBody>
          <a:bodyPr rtlCol="0">
            <a:normAutofit/>
          </a:bodyPr>
          <a:lstStyle/>
          <a:p>
            <a:pPr algn="just">
              <a:lnSpc>
                <a:spcPct val="150000"/>
              </a:lnSpc>
              <a:spcBef>
                <a:spcPts val="0"/>
              </a:spcBef>
              <a:spcAft>
                <a:spcPts val="0"/>
              </a:spcAft>
            </a:pPr>
            <a:endParaRPr lang="el-GR" sz="2400" b="1" dirty="0" smtClean="0">
              <a:solidFill>
                <a:srgbClr val="C00000"/>
              </a:solidFill>
            </a:endParaRPr>
          </a:p>
          <a:p>
            <a:pPr algn="just">
              <a:lnSpc>
                <a:spcPct val="150000"/>
              </a:lnSpc>
              <a:spcBef>
                <a:spcPts val="0"/>
              </a:spcBef>
              <a:spcAft>
                <a:spcPts val="0"/>
              </a:spcAft>
            </a:pPr>
            <a:endParaRPr lang="el-GR" sz="2400" b="1" dirty="0" smtClean="0">
              <a:solidFill>
                <a:srgbClr val="C00000"/>
              </a:solidFill>
            </a:endParaRPr>
          </a:p>
          <a:p>
            <a:pPr algn="just">
              <a:lnSpc>
                <a:spcPct val="150000"/>
              </a:lnSpc>
              <a:spcBef>
                <a:spcPts val="0"/>
              </a:spcBef>
              <a:spcAft>
                <a:spcPts val="0"/>
              </a:spcAft>
            </a:pPr>
            <a:r>
              <a:rPr lang="el-GR" sz="2400" b="1" dirty="0" smtClean="0"/>
              <a:t>Δημόσιες συμβάσεις μελετών &amp; παροχής τεχνικών υπηρεσιών &amp; λοιπών συναφών επιστημονικών υπηρεσιών</a:t>
            </a:r>
            <a:r>
              <a:rPr lang="el-GR" sz="2400" dirty="0" smtClean="0"/>
              <a:t>, </a:t>
            </a:r>
            <a:r>
              <a:rPr lang="el-GR" sz="2400" dirty="0" smtClean="0">
                <a:solidFill>
                  <a:srgbClr val="FFFF00"/>
                </a:solidFill>
              </a:rPr>
              <a:t>[</a:t>
            </a:r>
            <a:r>
              <a:rPr lang="el-GR" sz="2400" b="1" dirty="0" smtClean="0">
                <a:solidFill>
                  <a:srgbClr val="FFFF00"/>
                </a:solidFill>
              </a:rPr>
              <a:t>§ 1-7, 9,10]</a:t>
            </a:r>
          </a:p>
          <a:p>
            <a:pPr algn="just">
              <a:lnSpc>
                <a:spcPct val="150000"/>
              </a:lnSpc>
              <a:spcBef>
                <a:spcPts val="0"/>
              </a:spcBef>
              <a:spcAft>
                <a:spcPts val="0"/>
              </a:spcAft>
            </a:pPr>
            <a:endParaRPr lang="el-GR" sz="2400" b="1" u="sng" dirty="0" smtClean="0"/>
          </a:p>
          <a:p>
            <a:pPr>
              <a:lnSpc>
                <a:spcPct val="150000"/>
              </a:lnSpc>
              <a:spcBef>
                <a:spcPts val="0"/>
              </a:spcBef>
              <a:spcAft>
                <a:spcPts val="0"/>
              </a:spcAft>
            </a:pPr>
            <a:r>
              <a:rPr lang="el-GR" sz="2400" b="1" u="sng" dirty="0" smtClean="0">
                <a:solidFill>
                  <a:srgbClr val="FFFF00"/>
                </a:solidFill>
              </a:rPr>
              <a:t>Οι Επιτροπές ορίζονται υποχρεωτικά μετά από κλήρωση</a:t>
            </a:r>
            <a:endParaRPr lang="el-GR" sz="2400" dirty="0" smtClean="0">
              <a:solidFill>
                <a:srgbClr val="FFFF00"/>
              </a:solidFill>
            </a:endParaRPr>
          </a:p>
          <a:p>
            <a:pPr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4489"/>
            <a:ext cx="10363200" cy="646123"/>
          </a:xfrm>
        </p:spPr>
        <p:txBody>
          <a:bodyPr rtlCol="0"/>
          <a:lstStyle/>
          <a:p>
            <a:pPr>
              <a:lnSpc>
                <a:spcPct val="100000"/>
              </a:lnSpc>
            </a:pPr>
            <a:r>
              <a:rPr lang="el-GR" sz="1800" dirty="0" smtClean="0">
                <a:solidFill>
                  <a:srgbClr val="FFFF00"/>
                </a:solidFill>
              </a:rPr>
              <a:t>Εφαρμοστεο δικαιο</a:t>
            </a:r>
            <a:endParaRPr lang="el-GR" sz="1800" dirty="0">
              <a:solidFill>
                <a:srgbClr val="FFFF00"/>
              </a:solidFill>
            </a:endParaRPr>
          </a:p>
        </p:txBody>
      </p:sp>
      <p:sp>
        <p:nvSpPr>
          <p:cNvPr id="3" name="Υπότιτλος 2"/>
          <p:cNvSpPr>
            <a:spLocks noGrp="1"/>
          </p:cNvSpPr>
          <p:nvPr>
            <p:ph type="subTitle" idx="1"/>
          </p:nvPr>
        </p:nvSpPr>
        <p:spPr>
          <a:xfrm>
            <a:off x="304800" y="1013012"/>
            <a:ext cx="11503378" cy="5557122"/>
          </a:xfrm>
        </p:spPr>
        <p:txBody>
          <a:bodyPr rtlCol="0">
            <a:normAutofit/>
          </a:bodyPr>
          <a:lstStyle/>
          <a:p>
            <a:pPr marL="358775" indent="-358775" algn="just">
              <a:lnSpc>
                <a:spcPct val="150000"/>
              </a:lnSpc>
              <a:spcBef>
                <a:spcPts val="0"/>
              </a:spcBef>
              <a:spcAft>
                <a:spcPts val="0"/>
              </a:spcAft>
              <a:buFont typeface="Wingdings" pitchFamily="2" charset="2"/>
              <a:buChar char="v"/>
            </a:pPr>
            <a:r>
              <a:rPr lang="el-GR" sz="2000" b="1" dirty="0" smtClean="0"/>
              <a:t>ν. 4412/16 «Δημόσιες Συμβάσεις Έργων, Προμηθειών και Υπηρεσιών (προσαρμογή στις Οδηγίες 2014/24/ΕΕ και 2014/25/ΕΕ), ΦΕΚ 147/Α</a:t>
            </a:r>
            <a:r>
              <a:rPr lang="en-US" sz="2000" b="1" dirty="0" smtClean="0"/>
              <a:t> </a:t>
            </a:r>
            <a:r>
              <a:rPr lang="en-US" sz="2000" b="1" dirty="0" smtClean="0">
                <a:solidFill>
                  <a:srgbClr val="FF0000"/>
                </a:solidFill>
              </a:rPr>
              <a:t>[&amp; </a:t>
            </a:r>
            <a:r>
              <a:rPr lang="el-GR" sz="2000" b="1" dirty="0" smtClean="0">
                <a:solidFill>
                  <a:srgbClr val="FF0000"/>
                </a:solidFill>
              </a:rPr>
              <a:t>ιδίως άρθρα 24, 221 - 221</a:t>
            </a:r>
            <a:r>
              <a:rPr lang="el-GR" sz="2000" b="1" baseline="30000" dirty="0" smtClean="0">
                <a:solidFill>
                  <a:srgbClr val="FF0000"/>
                </a:solidFill>
              </a:rPr>
              <a:t>Α</a:t>
            </a:r>
            <a:r>
              <a:rPr lang="el-GR" sz="2000" b="1" dirty="0" smtClean="0">
                <a:solidFill>
                  <a:srgbClr val="FF0000"/>
                </a:solidFill>
              </a:rPr>
              <a:t>]</a:t>
            </a:r>
          </a:p>
          <a:p>
            <a:pPr marL="358775" indent="-358775" algn="just">
              <a:lnSpc>
                <a:spcPct val="150000"/>
              </a:lnSpc>
              <a:spcBef>
                <a:spcPts val="0"/>
              </a:spcBef>
              <a:spcAft>
                <a:spcPts val="0"/>
              </a:spcAft>
              <a:buFont typeface="Wingdings" pitchFamily="2" charset="2"/>
              <a:buChar char="v"/>
            </a:pPr>
            <a:r>
              <a:rPr lang="el-GR" sz="2000" b="1" dirty="0" smtClean="0">
                <a:solidFill>
                  <a:srgbClr val="FFFF00"/>
                </a:solidFill>
              </a:rPr>
              <a:t>ν. 2690/1999 «Κύρωση του Κώδικα Διοικητικής Διαδικασίας και άλλες διατάξεις», ΦΕΚ 45 Α.</a:t>
            </a:r>
            <a:endParaRPr lang="en-US" sz="2000" b="1" dirty="0" smtClean="0">
              <a:solidFill>
                <a:srgbClr val="FFFF00"/>
              </a:solidFill>
            </a:endParaRPr>
          </a:p>
          <a:p>
            <a:pPr marL="358775" indent="-358775" algn="just">
              <a:lnSpc>
                <a:spcPct val="150000"/>
              </a:lnSpc>
              <a:spcBef>
                <a:spcPts val="0"/>
              </a:spcBef>
              <a:spcAft>
                <a:spcPts val="0"/>
              </a:spcAft>
              <a:buFont typeface="Wingdings" pitchFamily="2" charset="2"/>
              <a:buChar char="v"/>
            </a:pPr>
            <a:r>
              <a:rPr lang="el-GR" sz="2000" b="1" dirty="0" smtClean="0"/>
              <a:t>ν. 3463/2006 «Κύρωση του Κώδικα Δήμων και Κοινοτήτων», [ΦΕΚ 114 Α]. </a:t>
            </a:r>
          </a:p>
          <a:p>
            <a:pPr marL="358775" indent="-358775" algn="just">
              <a:lnSpc>
                <a:spcPct val="150000"/>
              </a:lnSpc>
              <a:spcBef>
                <a:spcPts val="0"/>
              </a:spcBef>
              <a:spcAft>
                <a:spcPts val="0"/>
              </a:spcAft>
              <a:buFont typeface="Wingdings" pitchFamily="2" charset="2"/>
              <a:buChar char="v"/>
            </a:pPr>
            <a:r>
              <a:rPr lang="el-GR" sz="2000" b="1" dirty="0" smtClean="0"/>
              <a:t>ν. 3852/2010 «Νέα Αρχιτεκτονική της Αυτοδιοίκησης και της Αποκεντρωμένης Διοίκησης - Πρόγραμμα Καλλικράτης» (ΦΕΚ 87 Α), </a:t>
            </a:r>
            <a:r>
              <a:rPr lang="el-GR" sz="2000" dirty="0" smtClean="0"/>
              <a:t>όπως κωδικοποιήθηκε με τις διατάξεις του </a:t>
            </a:r>
            <a:r>
              <a:rPr lang="el-GR" sz="2000" b="1" dirty="0" smtClean="0"/>
              <a:t>ν.4555/2018 «Μεταρρύθμιση του θεσμικού πλαισίου της Τοπικής Αυτοδιοίκησης - Εμβάθυνση της Δημοκρατίας - Ενίσχυση της Συμμετοχής - Βελτίωση της οικονομικής και αναπτυξιακής λειτουργίας των Ο.Τ.Α. [Πρόγραμμα «ΚΛΕΙΣΘΕΝΗΣ Ι»</a:t>
            </a:r>
            <a:r>
              <a:rPr lang="el-GR" sz="2000" dirty="0" smtClean="0"/>
              <a:t>, ΦΕΚ 133 Α.</a:t>
            </a:r>
          </a:p>
          <a:p>
            <a:pPr marL="358775" indent="-358775" algn="just">
              <a:lnSpc>
                <a:spcPct val="150000"/>
              </a:lnSpc>
              <a:spcBef>
                <a:spcPts val="0"/>
              </a:spcBef>
              <a:spcAft>
                <a:spcPts val="0"/>
              </a:spcAft>
              <a:buFont typeface="Wingdings" pitchFamily="2" charset="2"/>
              <a:buChar char="v"/>
            </a:pPr>
            <a:r>
              <a:rPr lang="el-GR" sz="2000" b="1" dirty="0" smtClean="0">
                <a:solidFill>
                  <a:srgbClr val="FF0000"/>
                </a:solidFill>
              </a:rPr>
              <a:t>+………….</a:t>
            </a:r>
          </a:p>
          <a:p>
            <a:pPr algn="just"/>
            <a:endParaRPr lang="el-GR" b="1" dirty="0" smtClean="0">
              <a:latin typeface="Arial" charset="0"/>
            </a:endParaRP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4489"/>
            <a:ext cx="10363200" cy="1490133"/>
          </a:xfrm>
        </p:spPr>
        <p:txBody>
          <a:bodyPr rtlCol="0">
            <a:normAutofit fontScale="90000"/>
          </a:bodyPr>
          <a:lstStyle/>
          <a:p>
            <a:r>
              <a:rPr lang="el-GR" sz="1800" dirty="0" smtClean="0"/>
              <a:t/>
            </a:r>
            <a:br>
              <a:rPr lang="el-GR" sz="1800" dirty="0" smtClean="0"/>
            </a:br>
            <a:r>
              <a:rPr lang="el-GR" sz="1800" dirty="0" smtClean="0"/>
              <a:t> </a:t>
            </a:r>
            <a:br>
              <a:rPr lang="el-GR" sz="1800" dirty="0" smtClean="0"/>
            </a:br>
            <a:endParaRPr lang="el-GR" sz="2000" dirty="0"/>
          </a:p>
        </p:txBody>
      </p:sp>
      <p:graphicFrame>
        <p:nvGraphicFramePr>
          <p:cNvPr id="4" name="3 - Διάγραμμα"/>
          <p:cNvGraphicFramePr/>
          <p:nvPr/>
        </p:nvGraphicFramePr>
        <p:xfrm>
          <a:off x="304800" y="180622"/>
          <a:ext cx="11503378" cy="638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185058"/>
            <a:ext cx="10363200" cy="424542"/>
          </a:xfrm>
        </p:spPr>
        <p:txBody>
          <a:bodyPr/>
          <a:lstStyle/>
          <a:p>
            <a:r>
              <a:rPr lang="el-GR" sz="2000" dirty="0" smtClean="0"/>
              <a:t/>
            </a:r>
            <a:br>
              <a:rPr lang="el-GR" sz="2000" dirty="0" smtClean="0"/>
            </a:br>
            <a:endParaRPr lang="el-GR" sz="2000" dirty="0"/>
          </a:p>
        </p:txBody>
      </p:sp>
      <p:sp>
        <p:nvSpPr>
          <p:cNvPr id="3" name="2 - Υπότιτλος"/>
          <p:cNvSpPr>
            <a:spLocks noGrp="1"/>
          </p:cNvSpPr>
          <p:nvPr>
            <p:ph type="subTitle" idx="1"/>
          </p:nvPr>
        </p:nvSpPr>
        <p:spPr>
          <a:xfrm>
            <a:off x="359229" y="729343"/>
            <a:ext cx="11495313" cy="5932714"/>
          </a:xfrm>
        </p:spPr>
        <p:txBody>
          <a:bodyPr>
            <a:normAutofit/>
          </a:bodyPr>
          <a:lstStyle/>
          <a:p>
            <a:pPr>
              <a:lnSpc>
                <a:spcPct val="150000"/>
              </a:lnSpc>
              <a:spcBef>
                <a:spcPts val="0"/>
              </a:spcBef>
              <a:spcAft>
                <a:spcPts val="0"/>
              </a:spcAft>
              <a:buFont typeface="Wingdings" pitchFamily="2" charset="2"/>
              <a:buChar char="Ø"/>
            </a:pPr>
            <a:r>
              <a:rPr lang="el-GR" sz="2400" b="1" dirty="0" smtClean="0"/>
              <a:t>Εκτός &amp; αν άλλως ορίζεται σε επιμέρους διατάξεις:</a:t>
            </a:r>
          </a:p>
          <a:p>
            <a:pPr algn="just">
              <a:lnSpc>
                <a:spcPct val="150000"/>
              </a:lnSpc>
              <a:spcBef>
                <a:spcPts val="0"/>
              </a:spcBef>
              <a:spcAft>
                <a:spcPts val="0"/>
              </a:spcAft>
              <a:buFont typeface="Wingdings" pitchFamily="2" charset="2"/>
              <a:buChar char="ü"/>
            </a:pPr>
            <a:r>
              <a:rPr lang="el-GR" sz="2400" dirty="0" smtClean="0"/>
              <a:t>Στο Δημόσιο, </a:t>
            </a:r>
          </a:p>
          <a:p>
            <a:pPr algn="just">
              <a:lnSpc>
                <a:spcPct val="150000"/>
              </a:lnSpc>
              <a:spcBef>
                <a:spcPts val="0"/>
              </a:spcBef>
              <a:spcAft>
                <a:spcPts val="0"/>
              </a:spcAft>
              <a:buFont typeface="Wingdings" pitchFamily="2" charset="2"/>
              <a:buChar char="ü"/>
            </a:pPr>
            <a:r>
              <a:rPr lang="el-GR" sz="2400" b="1" dirty="0" smtClean="0">
                <a:solidFill>
                  <a:srgbClr val="C00000"/>
                </a:solidFill>
              </a:rPr>
              <a:t>στους Ο.Τ.Α. </a:t>
            </a:r>
            <a:r>
              <a:rPr lang="el-GR" sz="2400" dirty="0" smtClean="0"/>
              <a:t>&amp;</a:t>
            </a:r>
          </a:p>
          <a:p>
            <a:pPr algn="just">
              <a:lnSpc>
                <a:spcPct val="150000"/>
              </a:lnSpc>
              <a:spcBef>
                <a:spcPts val="0"/>
              </a:spcBef>
              <a:spcAft>
                <a:spcPts val="0"/>
              </a:spcAft>
              <a:buFont typeface="Wingdings" pitchFamily="2" charset="2"/>
              <a:buChar char="ü"/>
            </a:pPr>
            <a:r>
              <a:rPr lang="el-GR" sz="2400" dirty="0" smtClean="0"/>
              <a:t>ΝΠΔΔ</a:t>
            </a:r>
          </a:p>
          <a:p>
            <a:pPr>
              <a:lnSpc>
                <a:spcPct val="150000"/>
              </a:lnSpc>
              <a:spcBef>
                <a:spcPts val="0"/>
              </a:spcBef>
              <a:spcAft>
                <a:spcPts val="0"/>
              </a:spcAft>
              <a:buFont typeface="Wingdings" pitchFamily="2" charset="2"/>
              <a:buChar char="Ø"/>
            </a:pPr>
            <a:r>
              <a:rPr lang="el-GR" sz="2400" b="1" dirty="0" smtClean="0"/>
              <a:t>Ανάλογη εφαρμογή των διατάξεων των </a:t>
            </a:r>
            <a:r>
              <a:rPr lang="el-GR" sz="2400" b="1" dirty="0" smtClean="0">
                <a:solidFill>
                  <a:srgbClr val="FFFF00"/>
                </a:solidFill>
              </a:rPr>
              <a:t>άρθρων 4 - 7 &amp; άρθρου 12</a:t>
            </a:r>
          </a:p>
          <a:p>
            <a:pPr algn="just">
              <a:lnSpc>
                <a:spcPct val="150000"/>
              </a:lnSpc>
              <a:spcBef>
                <a:spcPts val="0"/>
              </a:spcBef>
              <a:spcAft>
                <a:spcPts val="0"/>
              </a:spcAft>
              <a:buFont typeface="Wingdings" pitchFamily="2" charset="2"/>
              <a:buChar char="Ø"/>
            </a:pPr>
            <a:r>
              <a:rPr lang="el-GR" sz="2400" dirty="0" smtClean="0"/>
              <a:t>στα Ν.Π.Ι.Δ. </a:t>
            </a:r>
          </a:p>
          <a:p>
            <a:pPr algn="just">
              <a:lnSpc>
                <a:spcPct val="150000"/>
              </a:lnSpc>
              <a:spcBef>
                <a:spcPts val="0"/>
              </a:spcBef>
              <a:spcAft>
                <a:spcPts val="0"/>
              </a:spcAft>
              <a:buFont typeface="Wingdings" pitchFamily="2" charset="2"/>
              <a:buChar char="Ø"/>
            </a:pPr>
            <a:r>
              <a:rPr lang="el-GR" sz="2400" dirty="0" smtClean="0"/>
              <a:t>στις ΔΕΚΟ του Κεφ. Α΄, ν.3429/2005, &amp; </a:t>
            </a:r>
          </a:p>
          <a:p>
            <a:pPr algn="just">
              <a:lnSpc>
                <a:spcPct val="150000"/>
              </a:lnSpc>
              <a:spcBef>
                <a:spcPts val="0"/>
              </a:spcBef>
              <a:spcAft>
                <a:spcPts val="0"/>
              </a:spcAft>
              <a:buFont typeface="Wingdings" pitchFamily="2" charset="2"/>
              <a:buChar char="Ø"/>
            </a:pPr>
            <a:r>
              <a:rPr lang="el-GR" sz="2400" dirty="0" smtClean="0">
                <a:solidFill>
                  <a:srgbClr val="FFFF00"/>
                </a:solidFill>
              </a:rPr>
              <a:t>Στα ΝΠ &amp; τις επιχειρήσεις των Ο.Τ.Α, εντός ή εκτός της Γενικής Κυβέρνησης</a:t>
            </a:r>
            <a:endParaRPr lang="el-GR" sz="2400" dirty="0">
              <a:solidFill>
                <a:srgbClr val="FFFF00"/>
              </a:solidFill>
            </a:endParaRPr>
          </a:p>
        </p:txBody>
      </p:sp>
      <p:sp>
        <p:nvSpPr>
          <p:cNvPr id="6" name="5 - Ορθογώνιο"/>
          <p:cNvSpPr/>
          <p:nvPr/>
        </p:nvSpPr>
        <p:spPr>
          <a:xfrm>
            <a:off x="620486" y="130629"/>
            <a:ext cx="11201400" cy="369332"/>
          </a:xfrm>
          <a:prstGeom prst="rect">
            <a:avLst/>
          </a:prstGeom>
        </p:spPr>
        <p:txBody>
          <a:bodyPr wrap="square">
            <a:spAutoFit/>
          </a:bodyPr>
          <a:lstStyle/>
          <a:p>
            <a:pPr algn="ctr"/>
            <a:r>
              <a:rPr lang="el-GR" b="1" dirty="0" smtClean="0">
                <a:solidFill>
                  <a:srgbClr val="FF0000"/>
                </a:solidFill>
              </a:rPr>
              <a:t>Άρθρο 1 Πεδίο εφαρμογής των διατάξεων του Κώδικα</a:t>
            </a: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185058"/>
            <a:ext cx="10363200" cy="424542"/>
          </a:xfrm>
        </p:spPr>
        <p:txBody>
          <a:bodyPr/>
          <a:lstStyle/>
          <a:p>
            <a:r>
              <a:rPr lang="el-GR" sz="2000" dirty="0" smtClean="0"/>
              <a:t/>
            </a:r>
            <a:br>
              <a:rPr lang="el-GR" sz="2000" dirty="0" smtClean="0"/>
            </a:br>
            <a:endParaRPr lang="el-GR" sz="2000" dirty="0"/>
          </a:p>
        </p:txBody>
      </p:sp>
      <p:sp>
        <p:nvSpPr>
          <p:cNvPr id="3" name="2 - Υπότιτλος"/>
          <p:cNvSpPr>
            <a:spLocks noGrp="1"/>
          </p:cNvSpPr>
          <p:nvPr>
            <p:ph type="subTitle" idx="1"/>
          </p:nvPr>
        </p:nvSpPr>
        <p:spPr>
          <a:xfrm>
            <a:off x="359229" y="772887"/>
            <a:ext cx="11495313" cy="5889170"/>
          </a:xfrm>
        </p:spPr>
        <p:txBody>
          <a:bodyPr>
            <a:normAutofit/>
          </a:bodyPr>
          <a:lstStyle/>
          <a:p>
            <a:pPr marL="361950" indent="-361950" algn="just">
              <a:lnSpc>
                <a:spcPct val="150000"/>
              </a:lnSpc>
              <a:spcBef>
                <a:spcPts val="0"/>
              </a:spcBef>
              <a:spcAft>
                <a:spcPts val="0"/>
              </a:spcAft>
              <a:buFont typeface="Wingdings" pitchFamily="2" charset="2"/>
              <a:buChar char="Ø"/>
            </a:pPr>
            <a:r>
              <a:rPr lang="el-GR" sz="2400" b="1" dirty="0" smtClean="0"/>
              <a:t>Η Διοίκηση οφείλει να προβαίνει, </a:t>
            </a:r>
            <a:r>
              <a:rPr lang="el-GR" sz="2400" b="1" u="sng" dirty="0" smtClean="0">
                <a:solidFill>
                  <a:srgbClr val="FF0000"/>
                </a:solidFill>
              </a:rPr>
              <a:t>αυτεπαγγέλτως</a:t>
            </a:r>
            <a:r>
              <a:rPr lang="el-GR" sz="2400" b="1" dirty="0" smtClean="0"/>
              <a:t>, στις ενέργειες που προβλέπονται από τις ισχύουσες διατάξεις εντός των οριζομένων, σχετικών, προθεσμιών. </a:t>
            </a:r>
          </a:p>
          <a:p>
            <a:pPr marL="361950" indent="-361950" algn="just">
              <a:lnSpc>
                <a:spcPct val="150000"/>
              </a:lnSpc>
              <a:spcBef>
                <a:spcPts val="0"/>
              </a:spcBef>
              <a:spcAft>
                <a:spcPts val="0"/>
              </a:spcAft>
            </a:pPr>
            <a:endParaRPr lang="el-GR" sz="2400" b="1" dirty="0" smtClean="0"/>
          </a:p>
          <a:p>
            <a:pPr marL="361950" indent="-361950" algn="just">
              <a:lnSpc>
                <a:spcPct val="150000"/>
              </a:lnSpc>
              <a:spcBef>
                <a:spcPts val="0"/>
              </a:spcBef>
              <a:spcAft>
                <a:spcPts val="0"/>
              </a:spcAft>
              <a:buFont typeface="Wingdings" pitchFamily="2" charset="2"/>
              <a:buChar char="Ø"/>
            </a:pPr>
            <a:r>
              <a:rPr lang="el-GR" sz="2400" b="1" dirty="0" smtClean="0"/>
              <a:t>Σε περίπτωση που δεν προβλέπεται σχετική προθεσμία, η ενέργεια συντελείται </a:t>
            </a:r>
            <a:r>
              <a:rPr lang="el-GR" sz="2400" b="1" dirty="0" smtClean="0">
                <a:solidFill>
                  <a:srgbClr val="FF0000"/>
                </a:solidFill>
              </a:rPr>
              <a:t>εντός ευλόγου χρόνου</a:t>
            </a:r>
            <a:r>
              <a:rPr lang="el-GR" sz="2400" b="1" dirty="0" smtClean="0"/>
              <a:t>, ο οποίος δεν μπορεί να υπερβεί το </a:t>
            </a:r>
            <a:r>
              <a:rPr lang="el-GR" sz="2400" b="1" dirty="0" smtClean="0">
                <a:solidFill>
                  <a:srgbClr val="FF0000"/>
                </a:solidFill>
              </a:rPr>
              <a:t>3μηνο</a:t>
            </a:r>
            <a:r>
              <a:rPr lang="el-GR" sz="2400" b="1" dirty="0" smtClean="0"/>
              <a:t>. </a:t>
            </a:r>
            <a:endParaRPr lang="el-GR" sz="2400" b="1" dirty="0"/>
          </a:p>
        </p:txBody>
      </p:sp>
      <p:sp>
        <p:nvSpPr>
          <p:cNvPr id="6" name="5 - Ορθογώνιο"/>
          <p:cNvSpPr/>
          <p:nvPr/>
        </p:nvSpPr>
        <p:spPr>
          <a:xfrm>
            <a:off x="620486" y="130628"/>
            <a:ext cx="11201400" cy="646331"/>
          </a:xfrm>
          <a:prstGeom prst="rect">
            <a:avLst/>
          </a:prstGeom>
        </p:spPr>
        <p:txBody>
          <a:bodyPr wrap="square">
            <a:spAutoFit/>
          </a:bodyPr>
          <a:lstStyle/>
          <a:p>
            <a:pPr algn="ctr"/>
            <a:r>
              <a:rPr lang="el-GR" b="1" dirty="0" smtClean="0">
                <a:solidFill>
                  <a:srgbClr val="FF0000"/>
                </a:solidFill>
              </a:rPr>
              <a:t>Άρθρο </a:t>
            </a:r>
            <a:r>
              <a:rPr lang="el-GR" b="1" dirty="0" smtClean="0"/>
              <a:t> </a:t>
            </a:r>
            <a:r>
              <a:rPr lang="el-GR" b="1" dirty="0" smtClean="0">
                <a:solidFill>
                  <a:srgbClr val="FF0000"/>
                </a:solidFill>
              </a:rPr>
              <a:t>2 Αυτεπάγγελτη ενέργεια της Διοίκησης</a:t>
            </a:r>
            <a:br>
              <a:rPr lang="el-GR" b="1" dirty="0" smtClean="0">
                <a:solidFill>
                  <a:srgbClr val="FF0000"/>
                </a:solidFill>
              </a:rPr>
            </a:b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169334"/>
            <a:ext cx="10363200" cy="372534"/>
          </a:xfrm>
        </p:spPr>
        <p:txBody>
          <a:bodyPr/>
          <a:lstStyle/>
          <a:p>
            <a:r>
              <a:rPr lang="el-GR" sz="2000" dirty="0" smtClean="0"/>
              <a:t/>
            </a:r>
            <a:br>
              <a:rPr lang="el-GR" sz="2000" dirty="0" smtClean="0"/>
            </a:br>
            <a:r>
              <a:rPr lang="el-GR" sz="2000" dirty="0" smtClean="0"/>
              <a:t/>
            </a:r>
            <a:br>
              <a:rPr lang="el-GR" sz="2000" dirty="0" smtClean="0"/>
            </a:br>
            <a:r>
              <a:rPr lang="el-GR" sz="1800" dirty="0" smtClean="0">
                <a:solidFill>
                  <a:srgbClr val="FF0000"/>
                </a:solidFill>
              </a:rPr>
              <a:t> Άρθρο  3 Αιτησεισ προσ τη Διοικηση</a:t>
            </a:r>
            <a:endParaRPr lang="el-GR" sz="1800" dirty="0">
              <a:solidFill>
                <a:srgbClr val="FF0000"/>
              </a:solidFill>
            </a:endParaRPr>
          </a:p>
        </p:txBody>
      </p:sp>
      <p:sp>
        <p:nvSpPr>
          <p:cNvPr id="3" name="2 - Υπότιτλος"/>
          <p:cNvSpPr>
            <a:spLocks noGrp="1"/>
          </p:cNvSpPr>
          <p:nvPr>
            <p:ph type="subTitle" idx="1"/>
          </p:nvPr>
        </p:nvSpPr>
        <p:spPr>
          <a:xfrm>
            <a:off x="359229" y="485422"/>
            <a:ext cx="11495313" cy="6176635"/>
          </a:xfrm>
        </p:spPr>
        <p:txBody>
          <a:bodyPr>
            <a:noAutofit/>
          </a:bodyPr>
          <a:lstStyle/>
          <a:p>
            <a:pPr marL="361950" indent="-361950" algn="just">
              <a:lnSpc>
                <a:spcPct val="150000"/>
              </a:lnSpc>
              <a:spcBef>
                <a:spcPts val="0"/>
              </a:spcBef>
              <a:spcAft>
                <a:spcPts val="0"/>
              </a:spcAft>
              <a:buFont typeface="Wingdings" pitchFamily="2" charset="2"/>
              <a:buChar char="Ø"/>
            </a:pPr>
            <a:r>
              <a:rPr lang="el-GR" sz="2400" dirty="0" smtClean="0"/>
              <a:t>Η </a:t>
            </a:r>
            <a:r>
              <a:rPr lang="el-GR" sz="2400" b="1" dirty="0" smtClean="0">
                <a:solidFill>
                  <a:srgbClr val="FF0000"/>
                </a:solidFill>
              </a:rPr>
              <a:t>ταυτότητα των ΝΠ </a:t>
            </a:r>
            <a:r>
              <a:rPr lang="el-GR" sz="2400" dirty="0" smtClean="0"/>
              <a:t>αποδεικνύεται βάσει της ισχύουσας εσωτερικής έννομης τάξης στη καταστατική έδρα τους. </a:t>
            </a: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buFont typeface="Wingdings" pitchFamily="2" charset="2"/>
              <a:buChar char="Ø"/>
            </a:pPr>
            <a:r>
              <a:rPr lang="el-GR" sz="2400" dirty="0" smtClean="0"/>
              <a:t>Όταν για διεκπεραίωση υπόθεσης απαιτούνται </a:t>
            </a:r>
            <a:r>
              <a:rPr lang="el-GR" sz="2400" b="1" dirty="0" smtClean="0">
                <a:solidFill>
                  <a:srgbClr val="FF0000"/>
                </a:solidFill>
              </a:rPr>
              <a:t>δικαιολογητικά ή πιστοποιητικά </a:t>
            </a:r>
            <a:r>
              <a:rPr lang="el-GR" sz="2400" dirty="0" smtClean="0"/>
              <a:t>εκδιδόμενα από το δημόσιο, ΟΤΑ &amp; ΝΠΔΔ &amp; των οποίων η έκδοση δεν προϋποθέτει τη σύμπραξη του πολίτη </a:t>
            </a:r>
            <a:r>
              <a:rPr lang="el-GR" sz="2400" dirty="0" smtClean="0">
                <a:solidFill>
                  <a:srgbClr val="FF0000"/>
                </a:solidFill>
              </a:rPr>
              <a:t>[ΦΣ, ΝΠ], </a:t>
            </a:r>
            <a:r>
              <a:rPr lang="el-GR" sz="2400" dirty="0" smtClean="0"/>
              <a:t>η αρμόδια υπηρεσία, εφόσον δεν συνυποβάλλονται από τον αιτούντα με την αίτησή του, </a:t>
            </a:r>
            <a:r>
              <a:rPr lang="el-GR" sz="2400" b="1" dirty="0" smtClean="0">
                <a:solidFill>
                  <a:srgbClr val="FFFF00"/>
                </a:solidFill>
              </a:rPr>
              <a:t>τα αναζητεί με οποιοδήποτε πρόσφορο τρόπο για την έκδοση της τελικής πράξης αυτεπαγγέλτως από τις οικείες υπηρεσίες</a:t>
            </a:r>
            <a:r>
              <a:rPr lang="el-GR" sz="2400" dirty="0" smtClean="0">
                <a:solidFill>
                  <a:srgbClr val="FFFF00"/>
                </a:solidFill>
              </a:rPr>
              <a:t> </a:t>
            </a:r>
            <a:r>
              <a:rPr lang="el-GR" sz="2400" dirty="0" smtClean="0"/>
              <a:t>[τεκμαιρόμενη εξουσιοδότηση ενδιαφερόμενου με την κατάθεση της αίτησής του].</a:t>
            </a:r>
          </a:p>
          <a:p>
            <a:endParaRPr lang="el-GR" sz="1800" b="1" dirty="0"/>
          </a:p>
        </p:txBody>
      </p:sp>
      <p:sp>
        <p:nvSpPr>
          <p:cNvPr id="6" name="5 - Ορθογώνιο"/>
          <p:cNvSpPr/>
          <p:nvPr/>
        </p:nvSpPr>
        <p:spPr>
          <a:xfrm>
            <a:off x="620486" y="130628"/>
            <a:ext cx="11201400" cy="646331"/>
          </a:xfrm>
          <a:prstGeom prst="rect">
            <a:avLst/>
          </a:prstGeom>
        </p:spPr>
        <p:txBody>
          <a:bodyPr wrap="square">
            <a:spAutoFit/>
          </a:bodyPr>
          <a:lstStyle/>
          <a:p>
            <a:pPr algn="ctr"/>
            <a:r>
              <a:rPr lang="el-GR" b="1" dirty="0" smtClean="0">
                <a:solidFill>
                  <a:srgbClr val="FF0000"/>
                </a:solidFill>
              </a:rPr>
              <a:t/>
            </a:r>
            <a:br>
              <a:rPr lang="el-GR" b="1" dirty="0" smtClean="0">
                <a:solidFill>
                  <a:srgbClr val="FF0000"/>
                </a:solidFill>
              </a:rPr>
            </a:b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169334"/>
            <a:ext cx="10363200" cy="372534"/>
          </a:xfrm>
        </p:spPr>
        <p:txBody>
          <a:bodyPr/>
          <a:lstStyle/>
          <a:p>
            <a:r>
              <a:rPr lang="el-GR" sz="2000" dirty="0" smtClean="0"/>
              <a:t/>
            </a:r>
            <a:br>
              <a:rPr lang="el-GR" sz="2000" dirty="0" smtClean="0"/>
            </a:br>
            <a:r>
              <a:rPr lang="el-GR" sz="2000" dirty="0" smtClean="0"/>
              <a:t/>
            </a:r>
            <a:br>
              <a:rPr lang="el-GR" sz="2000" dirty="0" smtClean="0"/>
            </a:br>
            <a:r>
              <a:rPr lang="el-GR" sz="1800" dirty="0" smtClean="0">
                <a:solidFill>
                  <a:srgbClr val="FF0000"/>
                </a:solidFill>
              </a:rPr>
              <a:t> Άρθρο  3 Αιτησεισ προσ τη Διοικηση</a:t>
            </a:r>
            <a:endParaRPr lang="el-GR" sz="1800" dirty="0">
              <a:solidFill>
                <a:srgbClr val="FF0000"/>
              </a:solidFill>
            </a:endParaRPr>
          </a:p>
        </p:txBody>
      </p:sp>
      <p:sp>
        <p:nvSpPr>
          <p:cNvPr id="3" name="2 - Υπότιτλος"/>
          <p:cNvSpPr>
            <a:spLocks noGrp="1"/>
          </p:cNvSpPr>
          <p:nvPr>
            <p:ph type="subTitle" idx="1"/>
          </p:nvPr>
        </p:nvSpPr>
        <p:spPr>
          <a:xfrm>
            <a:off x="359229" y="778933"/>
            <a:ext cx="11495313" cy="5883124"/>
          </a:xfrm>
        </p:spPr>
        <p:txBody>
          <a:bodyPr>
            <a:noAutofit/>
          </a:bodyPr>
          <a:lstStyle/>
          <a:p>
            <a:pPr marL="361950" indent="-361950" algn="just">
              <a:lnSpc>
                <a:spcPct val="150000"/>
              </a:lnSpc>
              <a:spcBef>
                <a:spcPts val="0"/>
              </a:spcBef>
              <a:spcAft>
                <a:spcPts val="0"/>
              </a:spcAft>
              <a:buFont typeface="Wingdings" pitchFamily="2" charset="2"/>
              <a:buChar char="Ø"/>
            </a:pPr>
            <a:r>
              <a:rPr lang="el-GR" sz="2400" dirty="0" smtClean="0"/>
              <a:t>Όταν ο ενδιαφερόμενος τηρεί ηλεκτρονική θυρίδα χρήστη της </a:t>
            </a:r>
            <a:r>
              <a:rPr lang="el-GR" sz="2400" b="1" dirty="0" smtClean="0">
                <a:solidFill>
                  <a:srgbClr val="FFFF00"/>
                </a:solidFill>
              </a:rPr>
              <a:t>Κεντρικής Διαδικτυακής Πύλης </a:t>
            </a:r>
            <a:r>
              <a:rPr lang="el-GR" sz="2400" dirty="0" smtClean="0"/>
              <a:t>του ΕΔ, η αρμόδια υπηρεσία οφείλει να αναζητεί τα απαραίτητα για τη διεκπεραίωση της διαδικασίας έγγραφα, πιστοποιητικά &amp; βεβαιώσεις από τα αποθηκευμένα στην ηλεκτρονική θυρίδα χρήστη, εφόσον ικανοποιούνται οι προϋποθέσεις των διατάξεων της παρ. 2α του άρθρου 13 του ν. 4325/2015 </a:t>
            </a: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buFont typeface="Wingdings" pitchFamily="2" charset="2"/>
              <a:buChar char="Ø"/>
            </a:pPr>
            <a:r>
              <a:rPr lang="el-GR" sz="2400" dirty="0" smtClean="0">
                <a:solidFill>
                  <a:srgbClr val="FF0000"/>
                </a:solidFill>
              </a:rPr>
              <a:t>[&amp; παρ. </a:t>
            </a:r>
            <a:r>
              <a:rPr lang="el-GR" sz="2400" b="1" dirty="0" smtClean="0">
                <a:solidFill>
                  <a:srgbClr val="FF0000"/>
                </a:solidFill>
              </a:rPr>
              <a:t>2 &amp; 3, αρθρ. 12 </a:t>
            </a:r>
            <a:r>
              <a:rPr lang="el-GR" sz="2400" b="1" dirty="0" smtClean="0">
                <a:solidFill>
                  <a:srgbClr val="FFFF00"/>
                </a:solidFill>
              </a:rPr>
              <a:t>«Αυτεπάγγελτη αναζήτηση δικαιολογητικών - Ηλεκτρονική έκδοση πιστοποιητικών»</a:t>
            </a:r>
            <a:r>
              <a:rPr lang="el-GR" sz="2400" b="1" dirty="0" smtClean="0">
                <a:solidFill>
                  <a:srgbClr val="FF0000"/>
                </a:solidFill>
              </a:rPr>
              <a:t> του ν. 4325/15, ΦΕΚ-47 Α/2015]</a:t>
            </a:r>
            <a:r>
              <a:rPr lang="el-GR" sz="2400" dirty="0" smtClean="0"/>
              <a:t>. </a:t>
            </a:r>
          </a:p>
          <a:p>
            <a:pPr>
              <a:lnSpc>
                <a:spcPct val="150000"/>
              </a:lnSpc>
            </a:pPr>
            <a:endParaRPr lang="el-GR" sz="2400" b="1" dirty="0"/>
          </a:p>
        </p:txBody>
      </p:sp>
      <p:sp>
        <p:nvSpPr>
          <p:cNvPr id="6" name="5 - Ορθογώνιο"/>
          <p:cNvSpPr/>
          <p:nvPr/>
        </p:nvSpPr>
        <p:spPr>
          <a:xfrm>
            <a:off x="620486" y="130628"/>
            <a:ext cx="11201400" cy="646331"/>
          </a:xfrm>
          <a:prstGeom prst="rect">
            <a:avLst/>
          </a:prstGeom>
        </p:spPr>
        <p:txBody>
          <a:bodyPr wrap="square">
            <a:spAutoFit/>
          </a:bodyPr>
          <a:lstStyle/>
          <a:p>
            <a:pPr algn="ctr"/>
            <a:r>
              <a:rPr lang="el-GR" b="1" dirty="0" smtClean="0">
                <a:solidFill>
                  <a:srgbClr val="FF0000"/>
                </a:solidFill>
              </a:rPr>
              <a:t/>
            </a:r>
            <a:br>
              <a:rPr lang="el-GR" b="1" dirty="0" smtClean="0">
                <a:solidFill>
                  <a:srgbClr val="FF0000"/>
                </a:solidFill>
              </a:rPr>
            </a:b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135467"/>
            <a:ext cx="10363200" cy="57573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400" dirty="0" smtClean="0"/>
              <a:t> </a:t>
            </a:r>
            <a:r>
              <a:rPr lang="el-GR" sz="1800" dirty="0" smtClean="0">
                <a:solidFill>
                  <a:srgbClr val="FF0000"/>
                </a:solidFill>
              </a:rPr>
              <a:t>Άρθρο 4 Διεκπεραιωση υποθεσεων από τη Διοίκηση</a:t>
            </a: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982133"/>
            <a:ext cx="11495313" cy="5679924"/>
          </a:xfrm>
        </p:spPr>
        <p:txBody>
          <a:bodyPr>
            <a:noAutofit/>
          </a:bodyPr>
          <a:lstStyle/>
          <a:p>
            <a:pPr marL="361950" indent="-361950" algn="just">
              <a:lnSpc>
                <a:spcPct val="150000"/>
              </a:lnSpc>
              <a:spcBef>
                <a:spcPts val="0"/>
              </a:spcBef>
              <a:spcAft>
                <a:spcPts val="0"/>
              </a:spcAft>
              <a:buFont typeface="Wingdings" pitchFamily="2" charset="2"/>
              <a:buChar char="Ø"/>
            </a:pPr>
            <a:r>
              <a:rPr lang="el-GR" sz="2400" dirty="0" smtClean="0"/>
              <a:t>παρ. 6. Οι προθεσμίες των 50 &amp; 5 ημερών [παρ. 1 &amp; 2] δεν ισχύουν για </a:t>
            </a:r>
            <a:r>
              <a:rPr lang="el-GR" sz="2400" b="1" u="sng" dirty="0" smtClean="0">
                <a:solidFill>
                  <a:srgbClr val="FF0000"/>
                </a:solidFill>
              </a:rPr>
              <a:t>αναγνώριση απαιτήσεων κατά του Δημοσίου, εφόσον υφίσταται σχετική εκκρεμής δίκη</a:t>
            </a:r>
            <a:r>
              <a:rPr lang="el-GR" sz="2400" dirty="0" smtClean="0"/>
              <a:t>,  &amp;</a:t>
            </a: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buFont typeface="Wingdings" pitchFamily="2" charset="2"/>
              <a:buChar char="Ø"/>
            </a:pPr>
            <a:r>
              <a:rPr lang="el-GR" sz="2400" dirty="0" smtClean="0"/>
              <a:t>για τις περιπτώσεις όπου απαιτείται εμφάνιση του ενδιαφερομένου ενώπιον συλλογικού οργάνου, &amp; η μη προσέλευσή του οφείλεται σε υποκειμενικούς ή αντικειμενικούς λόγους. </a:t>
            </a:r>
          </a:p>
          <a:p>
            <a:pPr marL="361950" indent="-361950" algn="just">
              <a:lnSpc>
                <a:spcPct val="150000"/>
              </a:lnSpc>
              <a:spcBef>
                <a:spcPts val="0"/>
              </a:spcBef>
              <a:spcAft>
                <a:spcPts val="0"/>
              </a:spcAft>
            </a:pPr>
            <a:endParaRPr lang="el-GR" sz="2400" b="1" dirty="0" smtClean="0"/>
          </a:p>
          <a:p>
            <a:pPr marL="361950" indent="-361950" algn="just">
              <a:lnSpc>
                <a:spcPct val="150000"/>
              </a:lnSpc>
              <a:spcBef>
                <a:spcPts val="0"/>
              </a:spcBef>
              <a:spcAft>
                <a:spcPts val="0"/>
              </a:spcAft>
            </a:pPr>
            <a:endParaRPr lang="el-GR" sz="2000" b="1" dirty="0" smtClean="0"/>
          </a:p>
          <a:p>
            <a:pPr marL="361950" indent="-361950">
              <a:lnSpc>
                <a:spcPct val="150000"/>
              </a:lnSpc>
              <a:spcBef>
                <a:spcPts val="0"/>
              </a:spcBef>
              <a:spcAft>
                <a:spcPts val="0"/>
              </a:spcAft>
              <a:buFont typeface="Wingdings" pitchFamily="2" charset="2"/>
              <a:buChar char="Ø"/>
            </a:pPr>
            <a:r>
              <a:rPr lang="el-GR" sz="2000" b="1" dirty="0" smtClean="0">
                <a:solidFill>
                  <a:srgbClr val="FFFF00"/>
                </a:solidFill>
              </a:rPr>
              <a:t>Ισχύουν οι ειδικές διατάξεις περί προθεσμιών του ν. 4412/2016.</a:t>
            </a:r>
            <a:endParaRPr lang="el-GR" sz="2000" b="1" dirty="0">
              <a:solidFill>
                <a:srgbClr val="FFFF00"/>
              </a:solidFill>
            </a:endParaRPr>
          </a:p>
        </p:txBody>
      </p:sp>
      <p:sp>
        <p:nvSpPr>
          <p:cNvPr id="6" name="5 - Ορθογώνιο"/>
          <p:cNvSpPr/>
          <p:nvPr/>
        </p:nvSpPr>
        <p:spPr>
          <a:xfrm>
            <a:off x="620486" y="130628"/>
            <a:ext cx="11201400" cy="646331"/>
          </a:xfrm>
          <a:prstGeom prst="rect">
            <a:avLst/>
          </a:prstGeom>
        </p:spPr>
        <p:txBody>
          <a:bodyPr wrap="square">
            <a:spAutoFit/>
          </a:bodyPr>
          <a:lstStyle/>
          <a:p>
            <a:pPr algn="ctr"/>
            <a:r>
              <a:rPr lang="el-GR" b="1" dirty="0" smtClean="0">
                <a:solidFill>
                  <a:srgbClr val="FF0000"/>
                </a:solidFill>
              </a:rPr>
              <a:t/>
            </a:r>
            <a:br>
              <a:rPr lang="el-GR" b="1" dirty="0" smtClean="0">
                <a:solidFill>
                  <a:srgbClr val="FF0000"/>
                </a:solidFill>
              </a:rPr>
            </a:b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600" dirty="0" smtClean="0">
                <a:solidFill>
                  <a:srgbClr val="FF0000"/>
                </a:solidFill>
              </a:rPr>
              <a:t>άρθρο 5 Πρόσβαση σε έγγραφα </a:t>
            </a:r>
            <a:r>
              <a:rPr lang="el-GR" sz="1600" dirty="0" smtClean="0">
                <a:solidFill>
                  <a:srgbClr val="FFFF00"/>
                </a:solidFill>
              </a:rPr>
              <a:t>&amp; ΆΡΘΡΟ 1 </a:t>
            </a:r>
            <a:r>
              <a:rPr lang="el-GR" sz="1800" dirty="0" smtClean="0">
                <a:solidFill>
                  <a:srgbClr val="FFFF00"/>
                </a:solidFill>
              </a:rPr>
              <a:t>Π.Δ. 28/2015, ΦΕΚ 34 Α</a:t>
            </a:r>
            <a:r>
              <a:rPr lang="el-GR" sz="1800" dirty="0" smtClean="0">
                <a:solidFill>
                  <a:srgbClr val="FF0000"/>
                </a:solidFill>
              </a:rPr>
              <a:t/>
            </a:r>
            <a:br>
              <a:rPr lang="el-GR" sz="1800" dirty="0" smtClean="0">
                <a:solidFill>
                  <a:srgbClr val="FF0000"/>
                </a:solidFill>
              </a:rPr>
            </a:br>
            <a:r>
              <a:rPr lang="el-GR" sz="1800" dirty="0" smtClean="0"/>
              <a:t> </a:t>
            </a:r>
            <a:endParaRPr lang="el-GR" sz="1800" dirty="0">
              <a:solidFill>
                <a:srgbClr val="FF0000"/>
              </a:solidFill>
            </a:endParaRPr>
          </a:p>
        </p:txBody>
      </p:sp>
      <p:sp>
        <p:nvSpPr>
          <p:cNvPr id="3" name="2 - Υπότιτλος"/>
          <p:cNvSpPr>
            <a:spLocks noGrp="1"/>
          </p:cNvSpPr>
          <p:nvPr>
            <p:ph type="subTitle" idx="1"/>
          </p:nvPr>
        </p:nvSpPr>
        <p:spPr>
          <a:xfrm>
            <a:off x="359229" y="982133"/>
            <a:ext cx="11495313" cy="5147734"/>
          </a:xfrm>
        </p:spPr>
        <p:txBody>
          <a:bodyPr>
            <a:noAutofit/>
          </a:bodyPr>
          <a:lstStyle/>
          <a:p>
            <a:pPr marL="361950" indent="-361950" algn="just">
              <a:lnSpc>
                <a:spcPct val="150000"/>
              </a:lnSpc>
              <a:spcBef>
                <a:spcPts val="0"/>
              </a:spcBef>
              <a:spcAft>
                <a:spcPts val="0"/>
              </a:spcAft>
              <a:buFont typeface="+mj-lt"/>
              <a:buAutoNum type="arabicPeriod"/>
            </a:pPr>
            <a:r>
              <a:rPr lang="el-GR" b="1" dirty="0" smtClean="0">
                <a:solidFill>
                  <a:srgbClr val="FF0000"/>
                </a:solidFill>
              </a:rPr>
              <a:t>Κάθε ενδιαφερόμενος </a:t>
            </a:r>
            <a:r>
              <a:rPr lang="el-GR" dirty="0" smtClean="0"/>
              <a:t>έχει το δικαίωμα, ύστερα από γραπτή αίτησή του, να λαμβάνει γνώση των διοικητικών εγγράφων. </a:t>
            </a:r>
          </a:p>
          <a:p>
            <a:pPr marL="361950" indent="-361950" algn="just">
              <a:lnSpc>
                <a:spcPct val="150000"/>
              </a:lnSpc>
              <a:spcBef>
                <a:spcPts val="0"/>
              </a:spcBef>
              <a:spcAft>
                <a:spcPts val="0"/>
              </a:spcAft>
            </a:pPr>
            <a:endParaRPr lang="el-GR" dirty="0" smtClean="0"/>
          </a:p>
          <a:p>
            <a:pPr marL="361950" indent="-361950" algn="just">
              <a:lnSpc>
                <a:spcPct val="150000"/>
              </a:lnSpc>
              <a:spcBef>
                <a:spcPts val="0"/>
              </a:spcBef>
              <a:spcAft>
                <a:spcPts val="0"/>
              </a:spcAft>
            </a:pPr>
            <a:r>
              <a:rPr lang="el-GR" dirty="0" smtClean="0"/>
              <a:t>	</a:t>
            </a:r>
            <a:r>
              <a:rPr lang="el-GR" b="1" dirty="0" smtClean="0">
                <a:solidFill>
                  <a:srgbClr val="FF0000"/>
                </a:solidFill>
              </a:rPr>
              <a:t>Διοικητικά έγγραφα</a:t>
            </a:r>
            <a:r>
              <a:rPr lang="el-GR" dirty="0" smtClean="0"/>
              <a:t>: όσα συντάσσονται από τις Δ.Υ., όπως εκθέσεις, μελέτες, πρακτικά, στατιστικά στοιχεία, εγκύκλιες οδηγίες, απαντήσεις της Διοίκησης, γνωμοδοτήσεις και αποφάσεις.</a:t>
            </a:r>
          </a:p>
        </p:txBody>
      </p:sp>
      <p:sp>
        <p:nvSpPr>
          <p:cNvPr id="6" name="5 - Ορθογώνιο"/>
          <p:cNvSpPr/>
          <p:nvPr/>
        </p:nvSpPr>
        <p:spPr>
          <a:xfrm>
            <a:off x="620486" y="130628"/>
            <a:ext cx="11201400" cy="646331"/>
          </a:xfrm>
          <a:prstGeom prst="rect">
            <a:avLst/>
          </a:prstGeom>
        </p:spPr>
        <p:txBody>
          <a:bodyPr wrap="square">
            <a:spAutoFit/>
          </a:bodyPr>
          <a:lstStyle/>
          <a:p>
            <a:pPr algn="ctr"/>
            <a:r>
              <a:rPr lang="el-GR" b="1" dirty="0" smtClean="0">
                <a:solidFill>
                  <a:srgbClr val="FF0000"/>
                </a:solidFill>
              </a:rPr>
              <a:t/>
            </a:r>
            <a:br>
              <a:rPr lang="el-GR" b="1" dirty="0" smtClean="0">
                <a:solidFill>
                  <a:srgbClr val="FF0000"/>
                </a:solidFill>
              </a:rPr>
            </a:b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600" dirty="0" smtClean="0">
                <a:solidFill>
                  <a:srgbClr val="FFFF00"/>
                </a:solidFill>
              </a:rPr>
              <a:t>άρθρο 5 Πρόσβαση σε έγγραφα</a:t>
            </a:r>
            <a:r>
              <a:rPr lang="el-GR" sz="1800" dirty="0" smtClean="0">
                <a:solidFill>
                  <a:srgbClr val="FFFF00"/>
                </a:solidFill>
              </a:rPr>
              <a:t/>
            </a:r>
            <a:br>
              <a:rPr lang="el-GR" sz="1800" dirty="0" smtClean="0">
                <a:solidFill>
                  <a:srgbClr val="FFFF00"/>
                </a:solidFill>
              </a:rPr>
            </a:br>
            <a:r>
              <a:rPr lang="el-GR" sz="1800" dirty="0" smtClean="0"/>
              <a:t> </a:t>
            </a:r>
            <a:endParaRPr lang="el-GR" sz="1800" dirty="0">
              <a:solidFill>
                <a:srgbClr val="FF0000"/>
              </a:solidFill>
            </a:endParaRPr>
          </a:p>
        </p:txBody>
      </p:sp>
      <p:sp>
        <p:nvSpPr>
          <p:cNvPr id="3" name="2 - Υπότιτλος"/>
          <p:cNvSpPr>
            <a:spLocks noGrp="1"/>
          </p:cNvSpPr>
          <p:nvPr>
            <p:ph type="subTitle" idx="1"/>
          </p:nvPr>
        </p:nvSpPr>
        <p:spPr>
          <a:xfrm>
            <a:off x="359229" y="541868"/>
            <a:ext cx="11495313" cy="6120190"/>
          </a:xfrm>
        </p:spPr>
        <p:txBody>
          <a:bodyPr>
            <a:noAutofit/>
          </a:bodyPr>
          <a:lstStyle/>
          <a:p>
            <a:pPr marL="361950" indent="-361950" algn="just">
              <a:lnSpc>
                <a:spcPct val="150000"/>
              </a:lnSpc>
              <a:spcBef>
                <a:spcPts val="0"/>
              </a:spcBef>
              <a:spcAft>
                <a:spcPts val="0"/>
              </a:spcAft>
            </a:pPr>
            <a:r>
              <a:rPr lang="el-GR" sz="2000" b="1" dirty="0" smtClean="0">
                <a:solidFill>
                  <a:srgbClr val="FFFF00"/>
                </a:solidFill>
              </a:rPr>
              <a:t>2.</a:t>
            </a:r>
            <a:r>
              <a:rPr lang="el-GR" sz="2000" dirty="0" smtClean="0"/>
              <a:t> </a:t>
            </a:r>
            <a:r>
              <a:rPr lang="el-GR" sz="2000" b="1" dirty="0" smtClean="0">
                <a:solidFill>
                  <a:srgbClr val="FF0000"/>
                </a:solidFill>
              </a:rPr>
              <a:t>Όποιος έχει </a:t>
            </a:r>
            <a:r>
              <a:rPr lang="el-GR" sz="2000" b="1" u="sng" dirty="0" smtClean="0">
                <a:solidFill>
                  <a:srgbClr val="FF0000"/>
                </a:solidFill>
              </a:rPr>
              <a:t>ειδικό</a:t>
            </a:r>
            <a:r>
              <a:rPr lang="el-GR" sz="2000" b="1" dirty="0" smtClean="0">
                <a:solidFill>
                  <a:srgbClr val="FF0000"/>
                </a:solidFill>
              </a:rPr>
              <a:t> έννομο συμφέρον</a:t>
            </a:r>
            <a:r>
              <a:rPr lang="el-GR" sz="2000" dirty="0" smtClean="0"/>
              <a:t> δικαιούται, ύστερα από γραπτή αίτησή του, να λαμβάνει γνώση των </a:t>
            </a:r>
            <a:r>
              <a:rPr lang="el-GR" sz="2000" b="1" dirty="0" smtClean="0">
                <a:solidFill>
                  <a:srgbClr val="FF0000"/>
                </a:solidFill>
              </a:rPr>
              <a:t>ιδιωτικών εγγράφων </a:t>
            </a:r>
            <a:r>
              <a:rPr lang="el-GR" sz="2000" dirty="0" smtClean="0"/>
              <a:t>που φυλάσσονται στις δημόσιες υπηρεσίες </a:t>
            </a:r>
            <a:r>
              <a:rPr lang="el-GR" sz="2000" b="1" dirty="0" smtClean="0">
                <a:solidFill>
                  <a:srgbClr val="FF0000"/>
                </a:solidFill>
              </a:rPr>
              <a:t>&amp; είναι σχετικά με υπόθεσή του</a:t>
            </a:r>
            <a:r>
              <a:rPr lang="el-GR" sz="2000" dirty="0" smtClean="0"/>
              <a:t> είτε εκκρεμεί, είτε έχει διεκπεραιωθεί.</a:t>
            </a:r>
          </a:p>
          <a:p>
            <a:pPr marL="457200" indent="-457200" algn="just">
              <a:lnSpc>
                <a:spcPct val="150000"/>
              </a:lnSpc>
              <a:spcBef>
                <a:spcPts val="0"/>
              </a:spcBef>
              <a:spcAft>
                <a:spcPts val="0"/>
              </a:spcAft>
              <a:buAutoNum type="arabicPeriod" startAt="3"/>
            </a:pPr>
            <a:r>
              <a:rPr lang="el-GR" sz="2000" dirty="0" smtClean="0"/>
              <a:t>Το ως άνω δικαίωμα </a:t>
            </a:r>
            <a:r>
              <a:rPr lang="el-GR" sz="2000" b="1" u="sng" dirty="0" smtClean="0">
                <a:solidFill>
                  <a:srgbClr val="FFFF00"/>
                </a:solidFill>
              </a:rPr>
              <a:t>δεν υφίσταται όταν</a:t>
            </a:r>
            <a:r>
              <a:rPr lang="el-GR" sz="2000" dirty="0" smtClean="0"/>
              <a:t>: </a:t>
            </a:r>
          </a:p>
          <a:p>
            <a:pPr marL="361950" indent="-361950" algn="just">
              <a:lnSpc>
                <a:spcPct val="150000"/>
              </a:lnSpc>
              <a:spcBef>
                <a:spcPts val="0"/>
              </a:spcBef>
              <a:spcAft>
                <a:spcPts val="0"/>
              </a:spcAft>
              <a:buFont typeface="Wingdings" pitchFamily="2" charset="2"/>
              <a:buChar char="Ø"/>
            </a:pPr>
            <a:r>
              <a:rPr lang="el-GR" sz="2000" dirty="0" smtClean="0"/>
              <a:t>το έγγραφο αφορά την ιδιωτική ή οικογενειακή ζωή τρίτου, ή </a:t>
            </a:r>
          </a:p>
          <a:p>
            <a:pPr marL="361950" indent="-361950" algn="just">
              <a:lnSpc>
                <a:spcPct val="150000"/>
              </a:lnSpc>
              <a:spcBef>
                <a:spcPts val="0"/>
              </a:spcBef>
              <a:spcAft>
                <a:spcPts val="0"/>
              </a:spcAft>
              <a:buFont typeface="Wingdings" pitchFamily="2" charset="2"/>
              <a:buChar char="Ø"/>
            </a:pPr>
            <a:r>
              <a:rPr lang="el-GR" sz="2000" b="1" u="sng" dirty="0" smtClean="0">
                <a:solidFill>
                  <a:srgbClr val="FF0000"/>
                </a:solidFill>
              </a:rPr>
              <a:t>αν παραβλάπτεται απόρρητο το οποίο προβλέπεται από ειδικές διατάξεις</a:t>
            </a:r>
            <a:r>
              <a:rPr lang="el-GR" sz="2000" dirty="0" smtClean="0"/>
              <a:t>. </a:t>
            </a:r>
          </a:p>
          <a:p>
            <a:pPr marL="457200" indent="-457200" algn="just">
              <a:lnSpc>
                <a:spcPct val="150000"/>
              </a:lnSpc>
              <a:spcBef>
                <a:spcPts val="0"/>
              </a:spcBef>
              <a:spcAft>
                <a:spcPts val="0"/>
              </a:spcAft>
            </a:pPr>
            <a:r>
              <a:rPr lang="el-GR" sz="2000" dirty="0" smtClean="0"/>
              <a:t>	</a:t>
            </a:r>
          </a:p>
          <a:p>
            <a:pPr marL="457200" indent="-457200" algn="just">
              <a:lnSpc>
                <a:spcPct val="150000"/>
              </a:lnSpc>
              <a:spcBef>
                <a:spcPts val="0"/>
              </a:spcBef>
              <a:spcAft>
                <a:spcPts val="0"/>
              </a:spcAft>
            </a:pPr>
            <a:r>
              <a:rPr lang="el-GR" sz="2000" dirty="0" smtClean="0"/>
              <a:t>Η αρμόδια διοικητική αρχή μπορεί να αρνηθεί την ικανοποίηση του δικαιώματος: </a:t>
            </a:r>
          </a:p>
          <a:p>
            <a:pPr marL="457200" indent="-457200" algn="just">
              <a:lnSpc>
                <a:spcPct val="150000"/>
              </a:lnSpc>
              <a:spcBef>
                <a:spcPts val="0"/>
              </a:spcBef>
              <a:spcAft>
                <a:spcPts val="0"/>
              </a:spcAft>
              <a:buFont typeface="Wingdings" pitchFamily="2" charset="2"/>
              <a:buChar char="ü"/>
            </a:pPr>
            <a:r>
              <a:rPr lang="el-GR" sz="2000" dirty="0" smtClean="0"/>
              <a:t>αν το έγγραφο αναφέρεται στις συζητήσεις του ΥΣ, ή </a:t>
            </a:r>
          </a:p>
          <a:p>
            <a:pPr marL="457200" indent="-457200" algn="just">
              <a:lnSpc>
                <a:spcPct val="150000"/>
              </a:lnSpc>
              <a:spcBef>
                <a:spcPts val="0"/>
              </a:spcBef>
              <a:spcAft>
                <a:spcPts val="0"/>
              </a:spcAft>
              <a:buFont typeface="Wingdings" pitchFamily="2" charset="2"/>
              <a:buChar char="ü"/>
            </a:pPr>
            <a:r>
              <a:rPr lang="el-GR" sz="2000" dirty="0" smtClean="0"/>
              <a:t>αν είναι δυνατόν να δυσχεράνει ουσιωδώς την έρευνα δικαστικών, διοικητικών, αστυνομικών ή στρατιωτικών αρχών </a:t>
            </a:r>
            <a:r>
              <a:rPr lang="el-GR" sz="2000" dirty="0" smtClean="0">
                <a:solidFill>
                  <a:srgbClr val="FFFF00"/>
                </a:solidFill>
              </a:rPr>
              <a:t>σχετικώς με την τέλεση εγκλήματος ή διοικητικής παράβασης</a:t>
            </a:r>
            <a:r>
              <a:rPr lang="el-GR" sz="2000" dirty="0" smtClean="0"/>
              <a:t>.</a:t>
            </a:r>
          </a:p>
        </p:txBody>
      </p:sp>
      <p:sp>
        <p:nvSpPr>
          <p:cNvPr id="6" name="5 - Ορθογώνιο"/>
          <p:cNvSpPr/>
          <p:nvPr/>
        </p:nvSpPr>
        <p:spPr>
          <a:xfrm>
            <a:off x="620486" y="130628"/>
            <a:ext cx="11201400" cy="646331"/>
          </a:xfrm>
          <a:prstGeom prst="rect">
            <a:avLst/>
          </a:prstGeom>
        </p:spPr>
        <p:txBody>
          <a:bodyPr wrap="square">
            <a:spAutoFit/>
          </a:bodyPr>
          <a:lstStyle/>
          <a:p>
            <a:pPr algn="ctr"/>
            <a:r>
              <a:rPr lang="el-GR" b="1" dirty="0" smtClean="0">
                <a:solidFill>
                  <a:srgbClr val="FF0000"/>
                </a:solidFill>
              </a:rPr>
              <a:t/>
            </a:r>
            <a:br>
              <a:rPr lang="el-GR" b="1" dirty="0" smtClean="0">
                <a:solidFill>
                  <a:srgbClr val="FF0000"/>
                </a:solidFill>
              </a:rPr>
            </a:b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r>
              <a:rPr lang="el-GR" sz="1600" dirty="0" smtClean="0">
                <a:solidFill>
                  <a:srgbClr val="FF0000"/>
                </a:solidFill>
              </a:rPr>
              <a:t>άρθρο 5 Πρόσβαση σε έγγραφα</a:t>
            </a:r>
            <a:r>
              <a:rPr lang="el-GR" sz="1800" dirty="0" smtClean="0">
                <a:solidFill>
                  <a:srgbClr val="FF0000"/>
                </a:solidFill>
              </a:rPr>
              <a:t/>
            </a:r>
            <a:br>
              <a:rPr lang="el-GR" sz="1800" dirty="0" smtClean="0">
                <a:solidFill>
                  <a:srgbClr val="FF0000"/>
                </a:solidFill>
              </a:rPr>
            </a:br>
            <a:r>
              <a:rPr lang="el-GR" sz="1800" dirty="0" smtClean="0"/>
              <a:t> </a:t>
            </a:r>
            <a:endParaRPr lang="el-GR" sz="1800" dirty="0">
              <a:solidFill>
                <a:srgbClr val="FF0000"/>
              </a:solidFill>
            </a:endParaRPr>
          </a:p>
        </p:txBody>
      </p:sp>
      <p:sp>
        <p:nvSpPr>
          <p:cNvPr id="3" name="2 - Υπότιτλος"/>
          <p:cNvSpPr>
            <a:spLocks noGrp="1"/>
          </p:cNvSpPr>
          <p:nvPr>
            <p:ph type="subTitle" idx="1"/>
          </p:nvPr>
        </p:nvSpPr>
        <p:spPr>
          <a:xfrm>
            <a:off x="359229" y="876300"/>
            <a:ext cx="11495313" cy="5785757"/>
          </a:xfrm>
        </p:spPr>
        <p:txBody>
          <a:bodyPr>
            <a:noAutofit/>
          </a:bodyPr>
          <a:lstStyle/>
          <a:p>
            <a:pPr algn="just">
              <a:lnSpc>
                <a:spcPct val="150000"/>
              </a:lnSpc>
              <a:spcBef>
                <a:spcPts val="0"/>
              </a:spcBef>
              <a:spcAft>
                <a:spcPts val="0"/>
              </a:spcAft>
            </a:pPr>
            <a:r>
              <a:rPr lang="el-GR" sz="2000" dirty="0" smtClean="0">
                <a:solidFill>
                  <a:srgbClr val="FFFF00"/>
                </a:solidFill>
              </a:rPr>
              <a:t>4. </a:t>
            </a:r>
            <a:r>
              <a:rPr lang="el-GR" sz="2000" dirty="0" smtClean="0"/>
              <a:t>Το δικαίωμα ασκείται: </a:t>
            </a:r>
          </a:p>
          <a:p>
            <a:pPr algn="just">
              <a:lnSpc>
                <a:spcPct val="150000"/>
              </a:lnSpc>
              <a:spcBef>
                <a:spcPts val="0"/>
              </a:spcBef>
              <a:spcAft>
                <a:spcPts val="0"/>
              </a:spcAft>
            </a:pPr>
            <a:r>
              <a:rPr lang="el-GR" sz="2000" dirty="0" smtClean="0"/>
              <a:t>α) με μελέτη του εγγράφου στο κατάστημα της υπηρεσίας, ή </a:t>
            </a:r>
          </a:p>
          <a:p>
            <a:pPr algn="just">
              <a:lnSpc>
                <a:spcPct val="150000"/>
              </a:lnSpc>
              <a:spcBef>
                <a:spcPts val="0"/>
              </a:spcBef>
              <a:spcAft>
                <a:spcPts val="0"/>
              </a:spcAft>
            </a:pPr>
            <a:r>
              <a:rPr lang="el-GR" sz="2000" dirty="0" smtClean="0"/>
              <a:t>β) με χορήγηση α/α, εκτός αν η αναπαραγωγή τούτου μπορεί να βλάψει το πρωτότυπο. Η δαπάνη αναπαραγωγής βαρύνει τον αιτούντα, εκτός αν ο νόμος ορίζει διαφορετικά. </a:t>
            </a:r>
          </a:p>
          <a:p>
            <a:pPr algn="just">
              <a:lnSpc>
                <a:spcPct val="150000"/>
              </a:lnSpc>
              <a:spcBef>
                <a:spcPts val="0"/>
              </a:spcBef>
              <a:spcAft>
                <a:spcPts val="0"/>
              </a:spcAft>
            </a:pPr>
            <a:endParaRPr lang="el-GR" sz="2000" dirty="0" smtClean="0"/>
          </a:p>
          <a:p>
            <a:pPr algn="just">
              <a:lnSpc>
                <a:spcPct val="150000"/>
              </a:lnSpc>
              <a:spcBef>
                <a:spcPts val="0"/>
              </a:spcBef>
              <a:spcAft>
                <a:spcPts val="0"/>
              </a:spcAft>
            </a:pPr>
            <a:r>
              <a:rPr lang="el-GR" sz="2000" dirty="0" smtClean="0">
                <a:solidFill>
                  <a:srgbClr val="FF0000"/>
                </a:solidFill>
              </a:rPr>
              <a:t>5.</a:t>
            </a:r>
            <a:r>
              <a:rPr lang="el-GR" sz="2000" dirty="0" smtClean="0"/>
              <a:t> </a:t>
            </a:r>
            <a:r>
              <a:rPr lang="el-GR" sz="2000" b="1" dirty="0" smtClean="0">
                <a:solidFill>
                  <a:srgbClr val="FFFF00"/>
                </a:solidFill>
              </a:rPr>
              <a:t>Η άσκηση του γενικού &amp; ειδικού δικαιώματος γίνεται με την επιφύλαξη της ύπαρξης τυχόν δικαιωμάτων πνευματικής ή βιομηχανικής ιδιοκτησίας</a:t>
            </a:r>
            <a:r>
              <a:rPr lang="el-GR" sz="2000" dirty="0" smtClean="0"/>
              <a:t>.</a:t>
            </a:r>
          </a:p>
          <a:p>
            <a:pPr algn="just">
              <a:lnSpc>
                <a:spcPct val="150000"/>
              </a:lnSpc>
              <a:spcBef>
                <a:spcPts val="0"/>
              </a:spcBef>
              <a:spcAft>
                <a:spcPts val="0"/>
              </a:spcAft>
            </a:pPr>
            <a:endParaRPr lang="el-GR" sz="2000" dirty="0" smtClean="0"/>
          </a:p>
          <a:p>
            <a:pPr algn="just">
              <a:lnSpc>
                <a:spcPct val="150000"/>
              </a:lnSpc>
              <a:spcBef>
                <a:spcPts val="0"/>
              </a:spcBef>
              <a:spcAft>
                <a:spcPts val="0"/>
              </a:spcAft>
            </a:pPr>
            <a:r>
              <a:rPr lang="el-GR" sz="2000" b="1" dirty="0" smtClean="0">
                <a:solidFill>
                  <a:srgbClr val="FF0000"/>
                </a:solidFill>
              </a:rPr>
              <a:t>6. Χρονική προθεσμία </a:t>
            </a:r>
            <a:r>
              <a:rPr lang="el-GR" sz="2000" dirty="0" smtClean="0"/>
              <a:t>για τη χορήγηση των σχετικών εγγράφων ή την αιτιολογημένη απόρριψη της σχετικής αίτησης:  </a:t>
            </a:r>
            <a:r>
              <a:rPr lang="el-GR" sz="2000" b="1" dirty="0" smtClean="0">
                <a:solidFill>
                  <a:srgbClr val="FF0000"/>
                </a:solidFill>
              </a:rPr>
              <a:t>20 ημέρες.</a:t>
            </a:r>
            <a:r>
              <a:rPr lang="el-GR" sz="2000" dirty="0" smtClean="0"/>
              <a:t> </a:t>
            </a:r>
            <a:endParaRPr lang="el-GR" sz="2000" b="1" dirty="0">
              <a:solidFill>
                <a:srgbClr val="FFFF00"/>
              </a:solidFill>
            </a:endParaRPr>
          </a:p>
        </p:txBody>
      </p:sp>
      <p:sp>
        <p:nvSpPr>
          <p:cNvPr id="6" name="5 - Ορθογώνιο"/>
          <p:cNvSpPr/>
          <p:nvPr/>
        </p:nvSpPr>
        <p:spPr>
          <a:xfrm>
            <a:off x="620486" y="130628"/>
            <a:ext cx="11201400" cy="646331"/>
          </a:xfrm>
          <a:prstGeom prst="rect">
            <a:avLst/>
          </a:prstGeom>
        </p:spPr>
        <p:txBody>
          <a:bodyPr wrap="square">
            <a:spAutoFit/>
          </a:bodyPr>
          <a:lstStyle/>
          <a:p>
            <a:pPr algn="ctr"/>
            <a:r>
              <a:rPr lang="el-GR" b="1" dirty="0" smtClean="0">
                <a:solidFill>
                  <a:srgbClr val="FF0000"/>
                </a:solidFill>
              </a:rPr>
              <a:t/>
            </a:r>
            <a:br>
              <a:rPr lang="el-GR" b="1" dirty="0" smtClean="0">
                <a:solidFill>
                  <a:srgbClr val="FF0000"/>
                </a:solidFill>
              </a:rPr>
            </a:br>
            <a:endParaRPr lang="el-GR"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a:spcBef>
                <a:spcPts val="0"/>
              </a:spcBef>
              <a:spcAft>
                <a:spcPts val="0"/>
              </a:spcAft>
            </a:pPr>
            <a:r>
              <a:rPr lang="el-GR" sz="1800" b="1" dirty="0" smtClean="0">
                <a:solidFill>
                  <a:srgbClr val="FF0000"/>
                </a:solidFill>
              </a:rPr>
              <a:t>Άρθρο 6 Προηγούμενη ακρόαση του ενδιαφερομένου</a:t>
            </a:r>
          </a:p>
          <a:p>
            <a:pPr>
              <a:spcBef>
                <a:spcPts val="0"/>
              </a:spcBef>
              <a:spcAft>
                <a:spcPts val="0"/>
              </a:spcAft>
            </a:pPr>
            <a:endParaRPr lang="el-GR" sz="1800" b="1" dirty="0" smtClean="0">
              <a:solidFill>
                <a:srgbClr val="FF0000"/>
              </a:solidFill>
            </a:endParaRPr>
          </a:p>
          <a:p>
            <a:pPr marL="361950" indent="-361950" algn="just">
              <a:lnSpc>
                <a:spcPct val="150000"/>
              </a:lnSpc>
              <a:spcBef>
                <a:spcPts val="0"/>
              </a:spcBef>
              <a:spcAft>
                <a:spcPts val="0"/>
              </a:spcAft>
            </a:pPr>
            <a:r>
              <a:rPr lang="el-GR" sz="2400" b="1" dirty="0" smtClean="0">
                <a:solidFill>
                  <a:srgbClr val="FFFF00"/>
                </a:solidFill>
              </a:rPr>
              <a:t>1.</a:t>
            </a:r>
            <a:r>
              <a:rPr lang="el-GR" sz="2400" dirty="0" smtClean="0"/>
              <a:t> </a:t>
            </a:r>
            <a:r>
              <a:rPr lang="el-GR" sz="2400" b="1" dirty="0" smtClean="0">
                <a:solidFill>
                  <a:srgbClr val="FF0000"/>
                </a:solidFill>
              </a:rPr>
              <a:t>Υποχρέωση</a:t>
            </a:r>
            <a:r>
              <a:rPr lang="el-GR" sz="2400" dirty="0" smtClean="0"/>
              <a:t> για προηγούμενη ακρόαση (έγγραφη ή προφορική) πριν από κάθε ενέργεια ή μέτρο σε βάρος των δικαιωμάτων ή συμφερόντων συγκεκριμένου προσώπου.</a:t>
            </a:r>
          </a:p>
          <a:p>
            <a:pPr marL="361950" indent="-361950" algn="just">
              <a:lnSpc>
                <a:spcPct val="150000"/>
              </a:lnSpc>
              <a:spcBef>
                <a:spcPts val="0"/>
              </a:spcBef>
              <a:spcAft>
                <a:spcPts val="0"/>
              </a:spcAft>
            </a:pPr>
            <a:r>
              <a:rPr lang="el-GR" sz="2400" b="1" dirty="0" smtClean="0">
                <a:solidFill>
                  <a:srgbClr val="FFFF00"/>
                </a:solidFill>
              </a:rPr>
              <a:t>2. </a:t>
            </a:r>
            <a:r>
              <a:rPr lang="el-GR" sz="2400" dirty="0" smtClean="0"/>
              <a:t>Τηρούμενη διαδικασία - προθεσμίες</a:t>
            </a:r>
          </a:p>
          <a:p>
            <a:pPr marL="361950" indent="-361950" algn="just">
              <a:lnSpc>
                <a:spcPct val="150000"/>
              </a:lnSpc>
              <a:spcBef>
                <a:spcPts val="0"/>
              </a:spcBef>
              <a:spcAft>
                <a:spcPts val="0"/>
              </a:spcAft>
            </a:pPr>
            <a:r>
              <a:rPr lang="el-GR" sz="2400" dirty="0" smtClean="0">
                <a:solidFill>
                  <a:srgbClr val="FFFF00"/>
                </a:solidFill>
              </a:rPr>
              <a:t>3. </a:t>
            </a:r>
            <a:r>
              <a:rPr lang="el-GR" sz="2400" dirty="0" smtClean="0">
                <a:solidFill>
                  <a:srgbClr val="FF0000"/>
                </a:solidFill>
              </a:rPr>
              <a:t>Κατ’ εξαίρεση</a:t>
            </a:r>
            <a:r>
              <a:rPr lang="el-GR" sz="2400" dirty="0" smtClean="0"/>
              <a:t>, χωρίς προηγούμενη κλήση του ενδιαφερομένου, άμεση λήψη του δυσμενούς μέτρου όταν κρίνεται ως αναγκαίο για την αποτροπή κινδύνου ή λόγω επιτακτικού δημόσιου συμφέροντος. Τηρούμενη διαδικασία</a:t>
            </a:r>
          </a:p>
          <a:p>
            <a:pPr marL="361950" indent="-361950" algn="just">
              <a:lnSpc>
                <a:spcPct val="150000"/>
              </a:lnSpc>
              <a:spcBef>
                <a:spcPts val="0"/>
              </a:spcBef>
              <a:spcAft>
                <a:spcPts val="0"/>
              </a:spcAft>
            </a:pPr>
            <a:r>
              <a:rPr lang="el-GR" sz="2400" dirty="0" smtClean="0">
                <a:solidFill>
                  <a:srgbClr val="FFFF00"/>
                </a:solidFill>
              </a:rPr>
              <a:t>4.</a:t>
            </a:r>
            <a:r>
              <a:rPr lang="el-GR" sz="2400" dirty="0" smtClean="0"/>
              <a:t> Προηγούμενης ακρόασης: &amp; όταν οι σχετικές με τη δυσμενή διοικητική πράξη διατάξεις προβλέπουν τη </a:t>
            </a:r>
            <a:r>
              <a:rPr lang="el-GR" sz="2400" b="1" dirty="0" smtClean="0">
                <a:solidFill>
                  <a:srgbClr val="FFFF00"/>
                </a:solidFill>
              </a:rPr>
              <a:t>δυνατότητα άσκησης διοικητικής προσφυγής</a:t>
            </a:r>
            <a:r>
              <a:rPr lang="el-GR" sz="2400" dirty="0" smtClean="0"/>
              <a:t>.</a:t>
            </a:r>
          </a:p>
          <a:p>
            <a:pPr algn="just">
              <a:lnSpc>
                <a:spcPct val="150000"/>
              </a:lnSpc>
              <a:spcBef>
                <a:spcPts val="0"/>
              </a:spcBef>
              <a:spcAft>
                <a:spcPts val="0"/>
              </a:spcAft>
            </a:pPr>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890411"/>
          </a:xfrm>
        </p:spPr>
        <p:txBody>
          <a:bodyPr rtlCol="0"/>
          <a:lstStyle/>
          <a:p>
            <a:pPr marL="371475" indent="-371475" algn="just">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ΜΕΡΟΣ Γ΄ ΟΡΓΑΝΑ ΔΙΕΝΕΡΓΕΙΑΣ ΔΙΑΔΙΚΑΣΙΩΝ ΣΥΝΑΨΗΣ ΣΥΜΒΑΣΕΩΝ </a:t>
            </a:r>
            <a:br>
              <a:rPr lang="el-GR" sz="1800" dirty="0" smtClean="0">
                <a:latin typeface="Arial" charset="0"/>
              </a:rPr>
            </a:br>
            <a:r>
              <a:rPr lang="el-GR" sz="1800" dirty="0" smtClean="0">
                <a:solidFill>
                  <a:srgbClr val="FFFF00"/>
                </a:solidFill>
                <a:latin typeface="Arial" charset="0"/>
              </a:rPr>
              <a:t>Άρθρο 221 - Όργανα διενεργειασ διαδικασιών συναψησ Δημοσιων Συμβασεων</a:t>
            </a:r>
            <a:br>
              <a:rPr lang="el-GR" sz="1800" dirty="0" smtClean="0">
                <a:solidFill>
                  <a:srgbClr val="FFFF00"/>
                </a:solidFill>
                <a:latin typeface="Arial" charset="0"/>
              </a:rPr>
            </a:br>
            <a:endParaRPr lang="el-GR" sz="1800" dirty="0"/>
          </a:p>
        </p:txBody>
      </p:sp>
      <p:sp>
        <p:nvSpPr>
          <p:cNvPr id="3" name="Υπότιτλος 2"/>
          <p:cNvSpPr>
            <a:spLocks noGrp="1"/>
          </p:cNvSpPr>
          <p:nvPr>
            <p:ph type="subTitle" idx="1"/>
          </p:nvPr>
        </p:nvSpPr>
        <p:spPr>
          <a:xfrm>
            <a:off x="304800" y="1419225"/>
            <a:ext cx="11503378" cy="5150908"/>
          </a:xfrm>
        </p:spPr>
        <p:txBody>
          <a:bodyPr rtlCol="0"/>
          <a:lstStyle/>
          <a:p>
            <a:pPr marL="361950" indent="-361950" algn="just">
              <a:lnSpc>
                <a:spcPct val="150000"/>
              </a:lnSpc>
              <a:spcBef>
                <a:spcPts val="0"/>
              </a:spcBef>
              <a:spcAft>
                <a:spcPts val="0"/>
              </a:spcAft>
              <a:buFont typeface="Wingdings" pitchFamily="2" charset="2"/>
              <a:buChar char="v"/>
            </a:pPr>
            <a:r>
              <a:rPr lang="el-GR" dirty="0" smtClean="0"/>
              <a:t>Διάκριση &amp; αρμοδιότητες </a:t>
            </a:r>
          </a:p>
          <a:p>
            <a:pPr marL="571500" indent="-571500" algn="just">
              <a:lnSpc>
                <a:spcPct val="150000"/>
              </a:lnSpc>
              <a:spcBef>
                <a:spcPts val="0"/>
              </a:spcBef>
              <a:spcAft>
                <a:spcPts val="0"/>
              </a:spcAft>
              <a:buFont typeface="+mj-lt"/>
              <a:buAutoNum type="romanLcPeriod"/>
            </a:pPr>
            <a:r>
              <a:rPr lang="el-GR" b="1" dirty="0" smtClean="0">
                <a:solidFill>
                  <a:srgbClr val="FF0000"/>
                </a:solidFill>
              </a:rPr>
              <a:t>αποφαινόμενων</a:t>
            </a:r>
            <a:r>
              <a:rPr lang="el-GR" dirty="0" smtClean="0">
                <a:solidFill>
                  <a:srgbClr val="FF0000"/>
                </a:solidFill>
              </a:rPr>
              <a:t> </a:t>
            </a:r>
            <a:r>
              <a:rPr lang="el-GR" b="1" dirty="0" smtClean="0">
                <a:solidFill>
                  <a:schemeClr val="tx1"/>
                </a:solidFill>
              </a:rPr>
              <a:t>[έννοια «Διατάκτη»] </a:t>
            </a:r>
            <a:r>
              <a:rPr lang="el-GR" dirty="0" smtClean="0">
                <a:solidFill>
                  <a:srgbClr val="FF0000"/>
                </a:solidFill>
              </a:rPr>
              <a:t>      </a:t>
            </a:r>
            <a:r>
              <a:rPr lang="el-GR" dirty="0" smtClean="0">
                <a:solidFill>
                  <a:srgbClr val="FFFF00"/>
                </a:solidFill>
              </a:rPr>
              <a:t>&amp; </a:t>
            </a:r>
          </a:p>
          <a:p>
            <a:pPr marL="571500" indent="-571500" algn="just">
              <a:lnSpc>
                <a:spcPct val="150000"/>
              </a:lnSpc>
              <a:spcBef>
                <a:spcPts val="0"/>
              </a:spcBef>
              <a:spcAft>
                <a:spcPts val="0"/>
              </a:spcAft>
            </a:pPr>
            <a:endParaRPr lang="el-GR" b="1" dirty="0" smtClean="0">
              <a:solidFill>
                <a:srgbClr val="002060"/>
              </a:solidFill>
            </a:endParaRPr>
          </a:p>
          <a:p>
            <a:pPr marL="571500" indent="-571500" algn="just">
              <a:lnSpc>
                <a:spcPct val="150000"/>
              </a:lnSpc>
              <a:spcBef>
                <a:spcPts val="0"/>
              </a:spcBef>
              <a:spcAft>
                <a:spcPts val="0"/>
              </a:spcAft>
              <a:buFont typeface="+mj-lt"/>
              <a:buAutoNum type="romanLcPeriod"/>
            </a:pPr>
            <a:r>
              <a:rPr lang="el-GR" b="1" dirty="0" smtClean="0">
                <a:solidFill>
                  <a:srgbClr val="002060"/>
                </a:solidFill>
              </a:rPr>
              <a:t>γνωμοδοτικών</a:t>
            </a:r>
            <a:r>
              <a:rPr lang="el-GR" dirty="0" smtClean="0">
                <a:solidFill>
                  <a:srgbClr val="FF0000"/>
                </a:solidFill>
              </a:rPr>
              <a:t> </a:t>
            </a:r>
            <a:r>
              <a:rPr lang="el-GR" b="1" dirty="0" smtClean="0">
                <a:solidFill>
                  <a:srgbClr val="FFFF00"/>
                </a:solidFill>
              </a:rPr>
              <a:t>Οργάνων </a:t>
            </a:r>
          </a:p>
          <a:p>
            <a:pPr algn="just">
              <a:lnSpc>
                <a:spcPct val="150000"/>
              </a:lnSpc>
              <a:spcBef>
                <a:spcPts val="0"/>
              </a:spcBef>
              <a:spcAft>
                <a:spcPts val="0"/>
              </a:spcAft>
            </a:pPr>
            <a:r>
              <a:rPr lang="el-GR" dirty="0" smtClean="0"/>
              <a:t>στις διαδικασίες σύναψης Δημοσίων Συμβάσεων που εμπίπτουν </a:t>
            </a:r>
            <a:r>
              <a:rPr lang="el-GR" b="1" dirty="0" smtClean="0"/>
              <a:t>στο πεδίο εφαρμογής ν.4412</a:t>
            </a:r>
            <a:r>
              <a:rPr lang="el-GR" dirty="0" smtClean="0"/>
              <a:t>.</a:t>
            </a:r>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r>
              <a:rPr lang="el-GR" sz="2000" b="1" dirty="0" smtClean="0">
                <a:solidFill>
                  <a:srgbClr val="FFFF00"/>
                </a:solidFill>
              </a:rPr>
              <a:t>Άρθρο 7 Αμεροληψία των διοικητικών οργάνων</a:t>
            </a:r>
          </a:p>
          <a:p>
            <a:endParaRPr lang="el-GR" sz="2000" b="1" dirty="0" smtClean="0">
              <a:solidFill>
                <a:srgbClr val="FFFF00"/>
              </a:solidFill>
            </a:endParaRPr>
          </a:p>
          <a:p>
            <a:pPr marL="361950" indent="-361950" algn="just">
              <a:lnSpc>
                <a:spcPct val="150000"/>
              </a:lnSpc>
              <a:spcBef>
                <a:spcPts val="0"/>
              </a:spcBef>
              <a:spcAft>
                <a:spcPts val="0"/>
              </a:spcAft>
            </a:pPr>
            <a:r>
              <a:rPr lang="el-GR" sz="2000" dirty="0" smtClean="0">
                <a:solidFill>
                  <a:srgbClr val="FFFF00"/>
                </a:solidFill>
              </a:rPr>
              <a:t>1.</a:t>
            </a:r>
            <a:r>
              <a:rPr lang="el-GR" sz="2000" dirty="0" smtClean="0"/>
              <a:t>	</a:t>
            </a:r>
            <a:r>
              <a:rPr lang="el-GR" sz="2400" b="1" dirty="0" smtClean="0">
                <a:solidFill>
                  <a:schemeClr val="tx1"/>
                </a:solidFill>
              </a:rPr>
              <a:t>Τα διοικητικά όργανα, μονομελή ή συλλογικά, πρέπει να παρέχουν εγγυήσεις </a:t>
            </a:r>
            <a:r>
              <a:rPr lang="el-GR" sz="2400" b="1" u="sng" dirty="0" smtClean="0">
                <a:solidFill>
                  <a:srgbClr val="FF0000"/>
                </a:solidFill>
              </a:rPr>
              <a:t>αμερόληπτης κρίσης</a:t>
            </a:r>
            <a:r>
              <a:rPr lang="el-GR" sz="2400" b="1" dirty="0" smtClean="0">
                <a:solidFill>
                  <a:srgbClr val="FF0000"/>
                </a:solidFill>
              </a:rPr>
              <a:t> </a:t>
            </a:r>
            <a:r>
              <a:rPr lang="el-GR" sz="2400" b="1" dirty="0" smtClean="0">
                <a:solidFill>
                  <a:schemeClr val="tx1"/>
                </a:solidFill>
              </a:rPr>
              <a:t>κατά την άσκηση των αρμοδιοτήτων τους</a:t>
            </a:r>
            <a:r>
              <a:rPr lang="el-GR" sz="2400" dirty="0" smtClean="0">
                <a:solidFill>
                  <a:schemeClr val="tx1"/>
                </a:solidFill>
              </a:rPr>
              <a:t>.</a:t>
            </a:r>
          </a:p>
          <a:p>
            <a:pPr marL="361950" indent="-361950" algn="just">
              <a:lnSpc>
                <a:spcPct val="150000"/>
              </a:lnSpc>
              <a:spcBef>
                <a:spcPts val="0"/>
              </a:spcBef>
              <a:spcAft>
                <a:spcPts val="0"/>
              </a:spcAft>
            </a:pPr>
            <a:r>
              <a:rPr lang="el-GR" sz="2400" dirty="0" smtClean="0">
                <a:solidFill>
                  <a:srgbClr val="FFFF00"/>
                </a:solidFill>
              </a:rPr>
              <a:t>2.</a:t>
            </a:r>
            <a:r>
              <a:rPr lang="el-GR" sz="2400" dirty="0" smtClean="0"/>
              <a:t> Οφείλουν να απέχουν από κάθε ενέργεια ή διαδικασία που συνιστά συμμετοχή σε λήψη απόφασης ή διατύπωση γνώμης ή πρότασης εφόσον: </a:t>
            </a:r>
          </a:p>
          <a:p>
            <a:pPr marL="361950" indent="-361950" algn="just">
              <a:lnSpc>
                <a:spcPct val="150000"/>
              </a:lnSpc>
              <a:spcBef>
                <a:spcPts val="0"/>
              </a:spcBef>
              <a:spcAft>
                <a:spcPts val="0"/>
              </a:spcAft>
              <a:buFont typeface="Wingdings" pitchFamily="2" charset="2"/>
              <a:buChar char="ü"/>
            </a:pPr>
            <a:r>
              <a:rPr lang="el-GR" sz="2400" dirty="0" smtClean="0"/>
              <a:t> η ικανοποίηση </a:t>
            </a:r>
            <a:r>
              <a:rPr lang="el-GR" sz="2400" b="1" dirty="0" smtClean="0">
                <a:solidFill>
                  <a:srgbClr val="FFFF00"/>
                </a:solidFill>
              </a:rPr>
              <a:t>προσωπικού συμφέροντός </a:t>
            </a:r>
            <a:r>
              <a:rPr lang="el-GR" sz="2400" dirty="0" smtClean="0">
                <a:solidFill>
                  <a:srgbClr val="FFFF00"/>
                </a:solidFill>
              </a:rPr>
              <a:t>τους </a:t>
            </a:r>
            <a:r>
              <a:rPr lang="el-GR" sz="2400" dirty="0" smtClean="0"/>
              <a:t>συνδέεται με την έκβαση της υπόθεσης, ή</a:t>
            </a:r>
          </a:p>
          <a:p>
            <a:pPr marL="361950" indent="-361950" algn="just">
              <a:lnSpc>
                <a:spcPct val="150000"/>
              </a:lnSpc>
              <a:spcBef>
                <a:spcPts val="0"/>
              </a:spcBef>
              <a:spcAft>
                <a:spcPts val="0"/>
              </a:spcAft>
              <a:buFont typeface="Wingdings" pitchFamily="2" charset="2"/>
              <a:buChar char="ü"/>
            </a:pPr>
            <a:r>
              <a:rPr lang="el-GR" sz="2400" dirty="0" smtClean="0"/>
              <a:t> συγγενικοί δεσμοί με κάποιον από τους ενδιαφερομένους, ή </a:t>
            </a:r>
          </a:p>
          <a:p>
            <a:pPr marL="361950" indent="-361950" algn="just">
              <a:lnSpc>
                <a:spcPct val="150000"/>
              </a:lnSpc>
              <a:spcBef>
                <a:spcPts val="0"/>
              </a:spcBef>
              <a:spcAft>
                <a:spcPts val="0"/>
              </a:spcAft>
              <a:buFont typeface="Wingdings" pitchFamily="2" charset="2"/>
              <a:buChar char="ü"/>
            </a:pPr>
            <a:r>
              <a:rPr lang="el-GR" sz="2400" dirty="0" smtClean="0"/>
              <a:t>ιδιαίτερος δεσμός ή ιδιάζουσα σχέση ή εχθρότητα με τους ενδιαφερομένους.</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r>
              <a:rPr lang="el-GR" sz="2000" b="1" dirty="0" smtClean="0">
                <a:solidFill>
                  <a:srgbClr val="FFFF00"/>
                </a:solidFill>
              </a:rPr>
              <a:t>Άρθρο 7 Αμεροληψία των διοικητικών οργάνων</a:t>
            </a:r>
          </a:p>
          <a:p>
            <a:endParaRPr lang="el-GR" sz="2000" b="1" dirty="0" smtClean="0">
              <a:solidFill>
                <a:srgbClr val="FFFF00"/>
              </a:solidFill>
            </a:endParaRPr>
          </a:p>
          <a:p>
            <a:pPr marL="361950" indent="-361950" algn="just">
              <a:lnSpc>
                <a:spcPct val="150000"/>
              </a:lnSpc>
              <a:spcBef>
                <a:spcPts val="0"/>
              </a:spcBef>
              <a:spcAft>
                <a:spcPts val="0"/>
              </a:spcAft>
            </a:pPr>
            <a:r>
              <a:rPr lang="el-GR" sz="2000" dirty="0" smtClean="0">
                <a:solidFill>
                  <a:srgbClr val="FF0000"/>
                </a:solidFill>
              </a:rPr>
              <a:t>3.</a:t>
            </a:r>
            <a:r>
              <a:rPr lang="el-GR" sz="2000" dirty="0" smtClean="0"/>
              <a:t> 	</a:t>
            </a:r>
            <a:r>
              <a:rPr lang="el-GR" sz="2400" dirty="0" smtClean="0"/>
              <a:t>Εάν συντρέχει στο πρόσωπο διοικητικού οργάνου λόγος που επιβάλλει την </a:t>
            </a:r>
            <a:r>
              <a:rPr lang="el-GR" sz="2400" b="1" dirty="0" smtClean="0">
                <a:solidFill>
                  <a:srgbClr val="FF0000"/>
                </a:solidFill>
              </a:rPr>
              <a:t>αποχή του</a:t>
            </a:r>
            <a:r>
              <a:rPr lang="el-GR" sz="2400" dirty="0" smtClean="0"/>
              <a:t>, οφείλει να το δηλώσει αμέσως στην προϊστάμενη αρχή ή στον προεδρεύοντα του </a:t>
            </a:r>
            <a:r>
              <a:rPr lang="el-GR" sz="2400" dirty="0" err="1" smtClean="0"/>
              <a:t>συλ</a:t>
            </a:r>
            <a:r>
              <a:rPr lang="el-GR" sz="2400" dirty="0" smtClean="0"/>
              <a:t>. οργάνου,  &amp; να απέχει από οποιαδήποτε ενέργεια. Η προϊστάμενη αρχή, ή το συλλογικό όργανο, αποφαίνεται το ταχύτερο δυνατόν.</a:t>
            </a: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pPr>
            <a:r>
              <a:rPr lang="el-GR" sz="2400" dirty="0" smtClean="0">
                <a:solidFill>
                  <a:srgbClr val="FF0000"/>
                </a:solidFill>
              </a:rPr>
              <a:t>4.</a:t>
            </a:r>
            <a:r>
              <a:rPr lang="el-GR" sz="2400" dirty="0" smtClean="0"/>
              <a:t> 	</a:t>
            </a:r>
            <a:r>
              <a:rPr lang="el-GR" sz="2400" b="1" dirty="0" smtClean="0">
                <a:solidFill>
                  <a:srgbClr val="FF0000"/>
                </a:solidFill>
              </a:rPr>
              <a:t>Αίτηση εξαίρεσης </a:t>
            </a:r>
            <a:r>
              <a:rPr lang="el-GR" sz="2400" dirty="0" smtClean="0"/>
              <a:t>δύναται να υποβληθεί σε όλα τα στάδια της διαδικασίας. Υποβάλλεται στην προϊστάμενη αρχή, ή στον προεδρεύοντα του συλλογικού οργάνου, ή στο αποφασίζον όργανο, κατά περίπτωση. </a:t>
            </a:r>
            <a:endParaRPr lang="el-GR" sz="24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r>
              <a:rPr lang="el-GR" sz="2000" b="1" dirty="0" smtClean="0">
                <a:solidFill>
                  <a:srgbClr val="FFFF00"/>
                </a:solidFill>
              </a:rPr>
              <a:t>Άρθρο 7 Αμεροληψία των διοικητικών οργάνων</a:t>
            </a:r>
          </a:p>
          <a:p>
            <a:endParaRPr lang="el-GR" sz="2000" b="1" dirty="0" smtClean="0">
              <a:solidFill>
                <a:srgbClr val="FFFF00"/>
              </a:solidFill>
            </a:endParaRPr>
          </a:p>
          <a:p>
            <a:pPr algn="just">
              <a:lnSpc>
                <a:spcPct val="150000"/>
              </a:lnSpc>
              <a:spcBef>
                <a:spcPts val="0"/>
              </a:spcBef>
              <a:spcAft>
                <a:spcPts val="0"/>
              </a:spcAft>
            </a:pPr>
            <a:r>
              <a:rPr lang="el-GR" sz="2400" b="1" dirty="0" smtClean="0">
                <a:solidFill>
                  <a:srgbClr val="FF0000"/>
                </a:solidFill>
              </a:rPr>
              <a:t>5.</a:t>
            </a:r>
            <a:r>
              <a:rPr lang="el-GR" sz="2400" dirty="0" smtClean="0"/>
              <a:t> Η προϊστάμενη αρχή ή το συλλογικό όργανο δύναται να διατάξει &amp; αυτεπαγγέλτως την </a:t>
            </a:r>
            <a:r>
              <a:rPr lang="el-GR" sz="2400" b="1" dirty="0" smtClean="0">
                <a:solidFill>
                  <a:srgbClr val="FF0000"/>
                </a:solidFill>
              </a:rPr>
              <a:t>εξαίρεση</a:t>
            </a:r>
            <a:r>
              <a:rPr lang="el-GR" sz="2400" dirty="0" smtClean="0"/>
              <a:t>.</a:t>
            </a:r>
          </a:p>
          <a:p>
            <a:pPr algn="just">
              <a:lnSpc>
                <a:spcPct val="150000"/>
              </a:lnSpc>
              <a:spcBef>
                <a:spcPts val="0"/>
              </a:spcBef>
              <a:spcAft>
                <a:spcPts val="0"/>
              </a:spcAft>
            </a:pPr>
            <a:endParaRPr lang="el-GR" sz="2400" dirty="0" smtClean="0"/>
          </a:p>
          <a:p>
            <a:pPr algn="just">
              <a:lnSpc>
                <a:spcPct val="150000"/>
              </a:lnSpc>
              <a:spcBef>
                <a:spcPts val="0"/>
              </a:spcBef>
              <a:spcAft>
                <a:spcPts val="0"/>
              </a:spcAft>
            </a:pPr>
            <a:r>
              <a:rPr lang="el-GR" sz="2400" b="1" dirty="0" smtClean="0">
                <a:solidFill>
                  <a:srgbClr val="FF0000"/>
                </a:solidFill>
              </a:rPr>
              <a:t>6.</a:t>
            </a:r>
            <a:r>
              <a:rPr lang="el-GR" sz="2400" dirty="0" smtClean="0"/>
              <a:t> Δεν εφαρμόζονται σε περίπτωση που δηλώνεται αποχή, ή ζητείται η εξαίρεση, τόσων μελών συλλογικού οργάνου ώστε τα απομένοντα να μη σχηματίζουν την </a:t>
            </a:r>
            <a:r>
              <a:rPr lang="el-GR" sz="2400" b="1" dirty="0" smtClean="0">
                <a:solidFill>
                  <a:srgbClr val="FFFF00"/>
                </a:solidFill>
              </a:rPr>
              <a:t>απαιτούμενη κατά περίπτωση απαρτία </a:t>
            </a:r>
            <a:r>
              <a:rPr lang="el-GR" sz="2400" dirty="0" smtClean="0">
                <a:solidFill>
                  <a:srgbClr val="FFC000"/>
                </a:solidFill>
              </a:rPr>
              <a:t>[άρθρο 14]</a:t>
            </a:r>
            <a:r>
              <a:rPr lang="el-GR" sz="2400" dirty="0" smtClean="0"/>
              <a:t>.</a:t>
            </a:r>
          </a:p>
          <a:p>
            <a:pPr algn="just">
              <a:lnSpc>
                <a:spcPct val="150000"/>
              </a:lnSpc>
              <a:spcBef>
                <a:spcPts val="0"/>
              </a:spcBef>
              <a:spcAft>
                <a:spcPts val="0"/>
              </a:spcAft>
            </a:pPr>
            <a:r>
              <a:rPr lang="el-GR" sz="2400" dirty="0" smtClean="0"/>
              <a:t> </a:t>
            </a:r>
          </a:p>
          <a:p>
            <a:pPr algn="just">
              <a:lnSpc>
                <a:spcPct val="150000"/>
              </a:lnSpc>
              <a:spcBef>
                <a:spcPts val="0"/>
              </a:spcBef>
              <a:spcAft>
                <a:spcPts val="0"/>
              </a:spcAft>
            </a:pPr>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723899"/>
            <a:ext cx="11495313" cy="5938157"/>
          </a:xfrm>
        </p:spPr>
        <p:txBody>
          <a:bodyPr>
            <a:noAutofit/>
          </a:bodyPr>
          <a:lstStyle/>
          <a:p>
            <a:pPr marL="361950" indent="-361950" algn="just">
              <a:lnSpc>
                <a:spcPct val="150000"/>
              </a:lnSpc>
              <a:spcBef>
                <a:spcPts val="0"/>
              </a:spcBef>
              <a:spcAft>
                <a:spcPts val="0"/>
              </a:spcAft>
              <a:buFont typeface="Wingdings" pitchFamily="2" charset="2"/>
              <a:buChar char="v"/>
            </a:pPr>
            <a:r>
              <a:rPr lang="el-GR" sz="2400" dirty="0" smtClean="0">
                <a:solidFill>
                  <a:srgbClr val="FFFF00"/>
                </a:solidFill>
              </a:rPr>
              <a:t>Άρθρο 8</a:t>
            </a:r>
            <a:r>
              <a:rPr lang="el-GR" sz="2400" dirty="0" smtClean="0"/>
              <a:t> Αναπλήρωση των διοικητικών οργάνων</a:t>
            </a:r>
          </a:p>
          <a:p>
            <a:pPr marL="361950" indent="-361950" algn="just">
              <a:lnSpc>
                <a:spcPct val="150000"/>
              </a:lnSpc>
              <a:spcBef>
                <a:spcPts val="0"/>
              </a:spcBef>
              <a:spcAft>
                <a:spcPts val="0"/>
              </a:spcAft>
              <a:buFont typeface="Wingdings" pitchFamily="2" charset="2"/>
              <a:buChar char="v"/>
            </a:pPr>
            <a:r>
              <a:rPr lang="el-GR" sz="2400" dirty="0" smtClean="0">
                <a:solidFill>
                  <a:srgbClr val="FFFF00"/>
                </a:solidFill>
              </a:rPr>
              <a:t>Άρθρο 9</a:t>
            </a:r>
            <a:r>
              <a:rPr lang="el-GR" sz="2400" dirty="0" smtClean="0"/>
              <a:t> Μεταβίβαση αρμοδιότητας των διοικητικών οργάνων - Εξουσιοδότηση των διοικητικών οργάνων προς υπογραφή</a:t>
            </a:r>
          </a:p>
          <a:p>
            <a:pPr marL="361950" indent="-361950" algn="just">
              <a:lnSpc>
                <a:spcPct val="150000"/>
              </a:lnSpc>
              <a:spcBef>
                <a:spcPts val="0"/>
              </a:spcBef>
              <a:spcAft>
                <a:spcPts val="0"/>
              </a:spcAft>
              <a:buFont typeface="Wingdings" pitchFamily="2" charset="2"/>
              <a:buChar char="v"/>
            </a:pPr>
            <a:r>
              <a:rPr lang="el-GR" sz="2400" dirty="0" smtClean="0">
                <a:solidFill>
                  <a:srgbClr val="FFFF00"/>
                </a:solidFill>
              </a:rPr>
              <a:t>Άρθρο 10 </a:t>
            </a:r>
            <a:r>
              <a:rPr lang="el-GR" sz="2400" dirty="0" smtClean="0"/>
              <a:t>Προθεσμίες προς ενέργεια</a:t>
            </a:r>
          </a:p>
          <a:p>
            <a:pPr marL="361950" indent="-361950" algn="just">
              <a:lnSpc>
                <a:spcPct val="150000"/>
              </a:lnSpc>
              <a:spcBef>
                <a:spcPts val="0"/>
              </a:spcBef>
              <a:spcAft>
                <a:spcPts val="0"/>
              </a:spcAft>
              <a:buFont typeface="Wingdings" pitchFamily="2" charset="2"/>
              <a:buChar char="v"/>
            </a:pPr>
            <a:r>
              <a:rPr lang="el-GR" sz="2400" dirty="0" smtClean="0">
                <a:solidFill>
                  <a:srgbClr val="FFFF00"/>
                </a:solidFill>
              </a:rPr>
              <a:t>Άρθρο 11 </a:t>
            </a:r>
            <a:r>
              <a:rPr lang="el-GR" sz="2400" dirty="0" smtClean="0"/>
              <a:t>Βεβαίωση του γνησίου της υπογραφής - Επικύρωση των αντιγράφων</a:t>
            </a:r>
          </a:p>
          <a:p>
            <a:pPr marL="361950" indent="-361950" algn="just">
              <a:lnSpc>
                <a:spcPct val="150000"/>
              </a:lnSpc>
              <a:spcBef>
                <a:spcPts val="0"/>
              </a:spcBef>
              <a:spcAft>
                <a:spcPts val="0"/>
              </a:spcAft>
              <a:buFont typeface="Wingdings" pitchFamily="2" charset="2"/>
              <a:buChar char="v"/>
            </a:pPr>
            <a:r>
              <a:rPr lang="el-GR" sz="2400" dirty="0" smtClean="0">
                <a:solidFill>
                  <a:srgbClr val="FFFF00"/>
                </a:solidFill>
              </a:rPr>
              <a:t>Άρθρο 12 </a:t>
            </a:r>
            <a:r>
              <a:rPr lang="el-GR" sz="2400" dirty="0" smtClean="0"/>
              <a:t>Τήρηση πρωτοκόλλου υπηρεσίας Χορήγηση βεβαίωσης για την καταχώριση εγγράφου</a:t>
            </a:r>
          </a:p>
          <a:p>
            <a:pPr algn="just">
              <a:lnSpc>
                <a:spcPct val="150000"/>
              </a:lnSpc>
              <a:spcBef>
                <a:spcPts val="0"/>
              </a:spcBef>
              <a:spcAft>
                <a:spcPts val="0"/>
              </a:spcAft>
            </a:pPr>
            <a:endParaRPr lang="el-GR" sz="2000" dirty="0" smtClean="0"/>
          </a:p>
          <a:p>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r>
              <a:rPr lang="el-GR" sz="2000" b="1" dirty="0" smtClean="0">
                <a:solidFill>
                  <a:srgbClr val="FFFF00"/>
                </a:solidFill>
              </a:rPr>
              <a:t>ΚΕΦ. Β΄ ΣΥΛΛΟΓΙΚΑ ΟΡΓΑΝΑ ΤΗΣ ΔΙΟΙΚΗΣΗΣ</a:t>
            </a:r>
          </a:p>
          <a:p>
            <a:r>
              <a:rPr lang="el-GR" sz="2000" dirty="0" smtClean="0"/>
              <a:t> </a:t>
            </a:r>
            <a:r>
              <a:rPr lang="el-GR" sz="2000" b="1" dirty="0" smtClean="0">
                <a:solidFill>
                  <a:srgbClr val="FFC000"/>
                </a:solidFill>
              </a:rPr>
              <a:t>Άρθρο 13 Συγκρότηση</a:t>
            </a:r>
          </a:p>
          <a:p>
            <a:pPr algn="just"/>
            <a:endParaRPr lang="el-GR" sz="2000" b="1" dirty="0" smtClean="0">
              <a:solidFill>
                <a:srgbClr val="FFC000"/>
              </a:solidFill>
            </a:endParaRPr>
          </a:p>
          <a:p>
            <a:pPr marL="361950" indent="-361950" algn="just">
              <a:lnSpc>
                <a:spcPct val="150000"/>
              </a:lnSpc>
              <a:spcBef>
                <a:spcPts val="0"/>
              </a:spcBef>
              <a:spcAft>
                <a:spcPts val="0"/>
              </a:spcAft>
              <a:buAutoNum type="arabicPeriod"/>
            </a:pPr>
            <a:r>
              <a:rPr lang="el-GR" sz="2000" b="1" dirty="0" smtClean="0">
                <a:solidFill>
                  <a:srgbClr val="FFFF00"/>
                </a:solidFill>
              </a:rPr>
              <a:t>Νομιμότητα συγκρότησης</a:t>
            </a:r>
            <a:r>
              <a:rPr lang="el-GR" sz="2000" dirty="0" smtClean="0"/>
              <a:t>: ορισμός όλων των μελών (τακτικών &amp; αναπληρωματικών) με </a:t>
            </a:r>
            <a:r>
              <a:rPr lang="el-GR" sz="2000" b="1" dirty="0" smtClean="0">
                <a:solidFill>
                  <a:srgbClr val="FF0000"/>
                </a:solidFill>
              </a:rPr>
              <a:t>πράξη</a:t>
            </a:r>
            <a:r>
              <a:rPr lang="el-GR" sz="2000" dirty="0" smtClean="0"/>
              <a:t> του αρμόδιου διοικητικού οργάνου. Απαγορεύεται </a:t>
            </a:r>
            <a:r>
              <a:rPr lang="el-GR" sz="2000" dirty="0" smtClean="0">
                <a:solidFill>
                  <a:srgbClr val="FF0000"/>
                </a:solidFill>
              </a:rPr>
              <a:t>ο ορισμός του ίδιου προσώπου</a:t>
            </a:r>
            <a:r>
              <a:rPr lang="el-GR" sz="2000" dirty="0" smtClean="0"/>
              <a:t> με περισσότερες από μία ιδιότητες. </a:t>
            </a:r>
          </a:p>
          <a:p>
            <a:pPr marL="361950" indent="-361950" algn="just">
              <a:lnSpc>
                <a:spcPct val="150000"/>
              </a:lnSpc>
              <a:spcBef>
                <a:spcPts val="0"/>
              </a:spcBef>
              <a:spcAft>
                <a:spcPts val="0"/>
              </a:spcAft>
              <a:buAutoNum type="arabicPeriod"/>
            </a:pPr>
            <a:r>
              <a:rPr lang="el-GR" sz="2000" dirty="0" smtClean="0"/>
              <a:t>Αν δεν ορίζεται διαφορετικά, συγκροτούνται από </a:t>
            </a:r>
            <a:r>
              <a:rPr lang="el-GR" sz="2000" b="1" dirty="0" smtClean="0">
                <a:solidFill>
                  <a:srgbClr val="FF0000"/>
                </a:solidFill>
              </a:rPr>
              <a:t>3 τουλάχιστον μέλη</a:t>
            </a:r>
            <a:r>
              <a:rPr lang="el-GR" sz="2000" dirty="0" smtClean="0"/>
              <a:t>.</a:t>
            </a:r>
          </a:p>
          <a:p>
            <a:pPr marL="361950" indent="-361950" algn="just">
              <a:lnSpc>
                <a:spcPct val="150000"/>
              </a:lnSpc>
              <a:spcBef>
                <a:spcPts val="0"/>
              </a:spcBef>
              <a:spcAft>
                <a:spcPts val="0"/>
              </a:spcAft>
            </a:pPr>
            <a:r>
              <a:rPr lang="el-GR" sz="2000" dirty="0" smtClean="0"/>
              <a:t>3. 	Ο πρόεδρος &amp; ο γραμματέας ορίζονται, μαζί με τους αναπληρωματικούς τους, με την πράξη συγκρότησης. Συγκρότηση συλλογικού οργάνου αποκλειστικά από αιρετά μέλη, [μυστική ψηφοφορία]</a:t>
            </a:r>
          </a:p>
          <a:p>
            <a:pPr marL="361950" indent="-361950" algn="just">
              <a:lnSpc>
                <a:spcPct val="150000"/>
              </a:lnSpc>
              <a:spcBef>
                <a:spcPts val="0"/>
              </a:spcBef>
              <a:spcAft>
                <a:spcPts val="0"/>
              </a:spcAft>
            </a:pPr>
            <a:r>
              <a:rPr lang="el-GR" sz="2000" dirty="0" smtClean="0"/>
              <a:t>4. Η τυχόν </a:t>
            </a:r>
            <a:r>
              <a:rPr lang="el-GR" sz="2000" dirty="0" smtClean="0">
                <a:solidFill>
                  <a:srgbClr val="FF0000"/>
                </a:solidFill>
              </a:rPr>
              <a:t>κατά παράνομο τρόπο κτήση της ιδιότητας</a:t>
            </a:r>
            <a:r>
              <a:rPr lang="el-GR" sz="2000" dirty="0" smtClean="0"/>
              <a:t> υπό την οποία κάποιος ορίζεται μέλος συλλογικού οργάνου δεν επηρεάζει τη νομιμότητα της συγκρότησης του οργάνου.</a:t>
            </a:r>
            <a:endParaRPr lang="el-GR" sz="2000" b="1" dirty="0" smtClean="0"/>
          </a:p>
          <a:p>
            <a:pPr algn="just">
              <a:lnSpc>
                <a:spcPct val="150000"/>
              </a:lnSpc>
              <a:spcBef>
                <a:spcPts val="0"/>
              </a:spcBef>
              <a:spcAft>
                <a:spcPts val="0"/>
              </a:spcAft>
            </a:pPr>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r>
              <a:rPr lang="el-GR" sz="1800" b="1" dirty="0" smtClean="0">
                <a:solidFill>
                  <a:srgbClr val="FFFF00"/>
                </a:solidFill>
              </a:rPr>
              <a:t>ΚΕΦ. Β΄ ΣΥΛΛΟΓΙΚΑ ΟΡΓΑΝΑ ΤΗΣ ΔΙΟΙΚΗΣΗΣ</a:t>
            </a:r>
          </a:p>
          <a:p>
            <a:r>
              <a:rPr lang="el-GR" sz="1800" b="1" dirty="0" smtClean="0">
                <a:solidFill>
                  <a:srgbClr val="FF0000"/>
                </a:solidFill>
              </a:rPr>
              <a:t>Άρθρο 14 Σύνθεση - Συνεδριάσεις - Λειτουργία</a:t>
            </a:r>
          </a:p>
          <a:p>
            <a:pPr marL="361950" indent="-361950" algn="just">
              <a:lnSpc>
                <a:spcPct val="150000"/>
              </a:lnSpc>
              <a:spcBef>
                <a:spcPts val="0"/>
              </a:spcBef>
              <a:spcAft>
                <a:spcPts val="0"/>
              </a:spcAft>
              <a:buAutoNum type="arabicPeriod"/>
            </a:pPr>
            <a:r>
              <a:rPr lang="el-GR" sz="2000" b="1" dirty="0" smtClean="0">
                <a:solidFill>
                  <a:schemeClr val="tx1"/>
                </a:solidFill>
              </a:rPr>
              <a:t>Νομιμότητα - Συνεδριάσεις</a:t>
            </a:r>
            <a:r>
              <a:rPr lang="el-GR" sz="2000" dirty="0" smtClean="0"/>
              <a:t>: </a:t>
            </a:r>
          </a:p>
          <a:p>
            <a:pPr marL="361950" indent="-361950" algn="just">
              <a:lnSpc>
                <a:spcPct val="150000"/>
              </a:lnSpc>
              <a:spcBef>
                <a:spcPts val="0"/>
              </a:spcBef>
              <a:spcAft>
                <a:spcPts val="0"/>
              </a:spcAft>
              <a:buFont typeface="Wingdings" pitchFamily="2" charset="2"/>
              <a:buChar char="Ø"/>
            </a:pPr>
            <a:r>
              <a:rPr lang="el-GR" sz="2000" dirty="0" smtClean="0"/>
              <a:t>ύπαρξη απαρτίας </a:t>
            </a:r>
            <a:r>
              <a:rPr lang="el-GR" sz="2000" b="1" u="sng" dirty="0" smtClean="0"/>
              <a:t>σε όλη</a:t>
            </a:r>
            <a:r>
              <a:rPr lang="el-GR" sz="2000" b="1" dirty="0" smtClean="0"/>
              <a:t> </a:t>
            </a:r>
            <a:r>
              <a:rPr lang="el-GR" sz="2000" dirty="0" smtClean="0"/>
              <a:t>τη διάρκεια της συνεδρίασης (περισσότερα από ½ μελών). </a:t>
            </a:r>
          </a:p>
          <a:p>
            <a:pPr marL="361950" indent="-361950" algn="just">
              <a:lnSpc>
                <a:spcPct val="150000"/>
              </a:lnSpc>
              <a:spcBef>
                <a:spcPts val="0"/>
              </a:spcBef>
              <a:spcAft>
                <a:spcPts val="0"/>
              </a:spcAft>
              <a:buFont typeface="Wingdings" pitchFamily="2" charset="2"/>
              <a:buChar char="Ø"/>
            </a:pPr>
            <a:r>
              <a:rPr lang="el-GR" sz="2000" dirty="0" smtClean="0"/>
              <a:t>ύπαρξη απαρτίας </a:t>
            </a:r>
            <a:r>
              <a:rPr lang="el-GR" sz="2000" b="1" u="sng" dirty="0" smtClean="0"/>
              <a:t>στα 3μελή συλλογικά όργανα</a:t>
            </a:r>
            <a:r>
              <a:rPr lang="el-GR" sz="2000" dirty="0" smtClean="0"/>
              <a:t>: απαιτείται η παρουσία &amp; των 3 τακτικών ή αναπληρωματικών μελών.</a:t>
            </a:r>
          </a:p>
          <a:p>
            <a:pPr marL="361950" indent="-361950" algn="just">
              <a:lnSpc>
                <a:spcPct val="150000"/>
              </a:lnSpc>
              <a:spcBef>
                <a:spcPts val="0"/>
              </a:spcBef>
              <a:spcAft>
                <a:spcPts val="0"/>
              </a:spcAft>
              <a:buAutoNum type="arabicPeriod" startAt="2"/>
            </a:pPr>
            <a:r>
              <a:rPr lang="el-GR" sz="2000" dirty="0" smtClean="0"/>
              <a:t>Πρόσκληση - Ημερήσια Διάταξη - προθεσμίες</a:t>
            </a:r>
          </a:p>
          <a:p>
            <a:pPr marL="361950" indent="-361950" algn="just">
              <a:lnSpc>
                <a:spcPct val="150000"/>
              </a:lnSpc>
              <a:spcBef>
                <a:spcPts val="0"/>
              </a:spcBef>
              <a:spcAft>
                <a:spcPts val="0"/>
              </a:spcAft>
            </a:pPr>
            <a:r>
              <a:rPr lang="el-GR" sz="2000" dirty="0" smtClean="0"/>
              <a:t>3. 	Αν κατά τη συνεδρίαση </a:t>
            </a:r>
            <a:r>
              <a:rPr lang="el-GR" sz="2000" b="1" u="sng" dirty="0" smtClean="0">
                <a:solidFill>
                  <a:srgbClr val="FFFF00"/>
                </a:solidFill>
              </a:rPr>
              <a:t>απουσιάσει τακτικό μέλος </a:t>
            </a:r>
            <a:r>
              <a:rPr lang="el-GR" sz="2000" dirty="0" smtClean="0">
                <a:solidFill>
                  <a:schemeClr val="tx1"/>
                </a:solidFill>
              </a:rPr>
              <a:t>που</a:t>
            </a:r>
            <a:r>
              <a:rPr lang="el-GR" sz="2000" dirty="0" smtClean="0">
                <a:solidFill>
                  <a:srgbClr val="FFFF00"/>
                </a:solidFill>
              </a:rPr>
              <a:t> </a:t>
            </a:r>
            <a:r>
              <a:rPr lang="el-GR" sz="2000" dirty="0" smtClean="0"/>
              <a:t>δεν είχε προσκληθεί, η συνεδρίαση είναι </a:t>
            </a:r>
            <a:r>
              <a:rPr lang="el-GR" sz="2000" b="1" dirty="0" smtClean="0">
                <a:solidFill>
                  <a:srgbClr val="FF0000"/>
                </a:solidFill>
              </a:rPr>
              <a:t>παράνομη</a:t>
            </a:r>
            <a:r>
              <a:rPr lang="el-GR" sz="2000" dirty="0" smtClean="0"/>
              <a:t>. Το ίδιο ισχύει ακόμη και αν, </a:t>
            </a:r>
            <a:r>
              <a:rPr lang="el-GR" sz="2000" dirty="0" err="1" smtClean="0"/>
              <a:t>αντ</a:t>
            </a:r>
            <a:r>
              <a:rPr lang="el-GR" sz="2000" dirty="0" smtClean="0"/>
              <a:t>' αυτού, είχε μετάσχει το αντίστοιχο αναπληρωματικό μέλος. Αν υπήρξαν πλημμέλειες ως προς την κλήτευση μέλους, το συλλογικό όργανο συνεδριάζει νομίμως αν αυτό είναι παρόν &amp; δεν αντιλέγει για την πραγματοποίηση της συνεδρίασης.</a:t>
            </a:r>
            <a:endParaRPr lang="el-GR" sz="2000" b="1" dirty="0" smtClean="0">
              <a:solidFill>
                <a:srgbClr val="FFFF00"/>
              </a:solidFill>
            </a:endParaRPr>
          </a:p>
          <a:p>
            <a:pPr algn="just">
              <a:lnSpc>
                <a:spcPct val="150000"/>
              </a:lnSpc>
              <a:spcBef>
                <a:spcPts val="0"/>
              </a:spcBef>
              <a:spcAft>
                <a:spcPts val="0"/>
              </a:spcAft>
            </a:pPr>
            <a:endParaRPr lang="el-GR" sz="2000" b="1" dirty="0" smtClean="0"/>
          </a:p>
          <a:p>
            <a:pPr algn="just">
              <a:lnSpc>
                <a:spcPct val="150000"/>
              </a:lnSpc>
              <a:spcBef>
                <a:spcPts val="0"/>
              </a:spcBef>
              <a:spcAft>
                <a:spcPts val="0"/>
              </a:spcAft>
            </a:pPr>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algn="l"/>
            <a:r>
              <a:rPr lang="el-GR" sz="1800" b="1" dirty="0" smtClean="0">
                <a:solidFill>
                  <a:srgbClr val="FFFF00"/>
                </a:solidFill>
              </a:rPr>
              <a:t>ΚΕΦ. Β΄ ΣΥΛΛΟΓΙΚΑ ΟΡΓΑΝΑ ΤΗΣ ΔΙΟΙΚΗΣΗΣ </a:t>
            </a:r>
            <a:r>
              <a:rPr lang="el-GR" sz="1800" b="1" dirty="0" smtClean="0">
                <a:solidFill>
                  <a:schemeClr val="tx1"/>
                </a:solidFill>
              </a:rPr>
              <a:t>Άρθρο 14 Σύνθεση - Συνεδριάσεις - Λειτουργία</a:t>
            </a:r>
          </a:p>
          <a:p>
            <a:pPr algn="l"/>
            <a:endParaRPr lang="el-GR" sz="1800" b="1" dirty="0" smtClean="0">
              <a:solidFill>
                <a:schemeClr val="tx1"/>
              </a:solidFill>
            </a:endParaRPr>
          </a:p>
          <a:p>
            <a:pPr marL="361950" indent="-361950" algn="just">
              <a:lnSpc>
                <a:spcPct val="150000"/>
              </a:lnSpc>
              <a:spcBef>
                <a:spcPts val="0"/>
              </a:spcBef>
              <a:spcAft>
                <a:spcPts val="0"/>
              </a:spcAft>
            </a:pPr>
            <a:r>
              <a:rPr lang="el-GR" sz="2000" dirty="0" smtClean="0"/>
              <a:t>4. Η </a:t>
            </a:r>
            <a:r>
              <a:rPr lang="el-GR" sz="2000" dirty="0" smtClean="0">
                <a:solidFill>
                  <a:srgbClr val="FF0000"/>
                </a:solidFill>
              </a:rPr>
              <a:t>τυχόν εναλλαγή </a:t>
            </a:r>
            <a:r>
              <a:rPr lang="el-GR" sz="2000" dirty="0" smtClean="0"/>
              <a:t>των μετεχόντων μελών σε διαδοχικές συνεδριάσεις του </a:t>
            </a:r>
            <a:r>
              <a:rPr lang="el-GR" sz="2000" dirty="0" err="1" smtClean="0"/>
              <a:t>συλ</a:t>
            </a:r>
            <a:r>
              <a:rPr lang="el-GR" sz="2000" dirty="0" smtClean="0"/>
              <a:t>. οργάνου δεν επηρεάζει τη νομιμότητα της σύνθεσης του.</a:t>
            </a:r>
          </a:p>
          <a:p>
            <a:pPr marL="361950" indent="-361950" algn="just">
              <a:lnSpc>
                <a:spcPct val="150000"/>
              </a:lnSpc>
              <a:spcBef>
                <a:spcPts val="0"/>
              </a:spcBef>
              <a:spcAft>
                <a:spcPts val="0"/>
              </a:spcAft>
            </a:pPr>
            <a:r>
              <a:rPr lang="el-GR" sz="2000" dirty="0" smtClean="0"/>
              <a:t>5. </a:t>
            </a:r>
            <a:r>
              <a:rPr lang="el-GR" sz="2000" dirty="0" smtClean="0">
                <a:solidFill>
                  <a:srgbClr val="FF0000"/>
                </a:solidFill>
              </a:rPr>
              <a:t>Απαγορεύεται</a:t>
            </a:r>
            <a:r>
              <a:rPr lang="el-GR" sz="2000" dirty="0" smtClean="0"/>
              <a:t> </a:t>
            </a:r>
            <a:r>
              <a:rPr lang="el-GR" sz="2000" dirty="0" smtClean="0">
                <a:solidFill>
                  <a:srgbClr val="FF0000"/>
                </a:solidFill>
              </a:rPr>
              <a:t>να μετάσχουν στην ίδια συνεδρίαση </a:t>
            </a:r>
            <a:r>
              <a:rPr lang="el-GR" sz="2000" dirty="0" smtClean="0"/>
              <a:t>μέλη συλλογικού οργάνου, που είναι σύζυγοι ή συνδέονται μεταξύ τους με συγγένεια έως &amp; 4</a:t>
            </a:r>
            <a:r>
              <a:rPr lang="el-GR" sz="2000" baseline="30000" dirty="0" smtClean="0"/>
              <a:t>ου</a:t>
            </a:r>
            <a:r>
              <a:rPr lang="el-GR" sz="2000" dirty="0" smtClean="0"/>
              <a:t> βαθμού εξ αίματος ή αγχιστείας. </a:t>
            </a:r>
          </a:p>
          <a:p>
            <a:pPr marL="361950" indent="-361950" algn="just">
              <a:lnSpc>
                <a:spcPct val="150000"/>
              </a:lnSpc>
              <a:spcBef>
                <a:spcPts val="0"/>
              </a:spcBef>
              <a:spcAft>
                <a:spcPts val="0"/>
              </a:spcAft>
            </a:pPr>
            <a:r>
              <a:rPr lang="el-GR" sz="2000" dirty="0" smtClean="0"/>
              <a:t>6. Όταν ο νόμος ορίζει </a:t>
            </a:r>
            <a:r>
              <a:rPr lang="el-GR" sz="2000" b="1" dirty="0" smtClean="0">
                <a:solidFill>
                  <a:srgbClr val="FF0000"/>
                </a:solidFill>
              </a:rPr>
              <a:t>δημόσια συνεδρίαση </a:t>
            </a:r>
            <a:r>
              <a:rPr lang="el-GR" sz="2000" dirty="0" smtClean="0"/>
              <a:t>του </a:t>
            </a:r>
            <a:r>
              <a:rPr lang="el-GR" sz="2000" dirty="0" err="1" smtClean="0"/>
              <a:t>συλ</a:t>
            </a:r>
            <a:r>
              <a:rPr lang="el-GR" sz="2000" dirty="0" smtClean="0"/>
              <a:t>. Οργάνου: ανακοινώνονται εγκαίρως &amp; με πρόσφορο τρόπο, τουλάχιστον 48 ώρες πριν, ο τόπος, χρόνος,, ώστε να καθίσταται δυνατή η προσέλευση και η παρουσία των ενδιαφερόμενων. </a:t>
            </a:r>
            <a:r>
              <a:rPr lang="el-GR" sz="2000" b="1" u="sng" dirty="0" smtClean="0"/>
              <a:t>H τήρηση της δημοσιότητας πρέπει να βεβαιώνεται στο οικείο πρακτικό</a:t>
            </a:r>
            <a:r>
              <a:rPr lang="el-GR" sz="2000" dirty="0" smtClean="0"/>
              <a:t>.</a:t>
            </a:r>
          </a:p>
          <a:p>
            <a:pPr marL="361950" indent="-361950" algn="just">
              <a:lnSpc>
                <a:spcPct val="150000"/>
              </a:lnSpc>
              <a:spcBef>
                <a:spcPts val="0"/>
              </a:spcBef>
              <a:spcAft>
                <a:spcPts val="0"/>
              </a:spcAft>
            </a:pPr>
            <a:r>
              <a:rPr lang="el-GR" sz="2000" dirty="0" smtClean="0"/>
              <a:t>7. Ο πρόεδρος κηρύσσει την έναρξη - λήξη των συνεδριάσεων, διευθύνει τις εργασίες &amp; μεριμνά για την εφαρμογή του νόμου &amp; την εύρυθμη λειτουργία του συλλογικού οργάνου.</a:t>
            </a:r>
          </a:p>
          <a:p>
            <a:pPr algn="just">
              <a:lnSpc>
                <a:spcPct val="150000"/>
              </a:lnSpc>
              <a:spcBef>
                <a:spcPts val="0"/>
              </a:spcBef>
              <a:spcAft>
                <a:spcPts val="0"/>
              </a:spcAft>
            </a:pPr>
            <a:endParaRPr lang="el-GR" sz="2000" b="1" dirty="0" smtClean="0"/>
          </a:p>
          <a:p>
            <a:pPr algn="just">
              <a:lnSpc>
                <a:spcPct val="150000"/>
              </a:lnSpc>
              <a:spcBef>
                <a:spcPts val="0"/>
              </a:spcBef>
              <a:spcAft>
                <a:spcPts val="0"/>
              </a:spcAft>
            </a:pPr>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algn="just">
              <a:lnSpc>
                <a:spcPct val="150000"/>
              </a:lnSpc>
              <a:spcBef>
                <a:spcPts val="0"/>
              </a:spcBef>
              <a:spcAft>
                <a:spcPts val="0"/>
              </a:spcAft>
            </a:pPr>
            <a:r>
              <a:rPr lang="el-GR" sz="1800" b="1" dirty="0" smtClean="0">
                <a:solidFill>
                  <a:srgbClr val="FFFF00"/>
                </a:solidFill>
              </a:rPr>
              <a:t>ΚΕΦ. Β΄ ΣΥΛΛΟΓΙΚΑ ΟΡΓΑΝΑ ΤΗΣ ΔΙΟΙΚΗΣΗΣ </a:t>
            </a:r>
            <a:r>
              <a:rPr lang="el-GR" sz="2000" b="1" dirty="0" smtClean="0">
                <a:solidFill>
                  <a:srgbClr val="FF0000"/>
                </a:solidFill>
              </a:rPr>
              <a:t>Άρθρο 15 Αποφάσεις</a:t>
            </a:r>
          </a:p>
          <a:p>
            <a:pPr algn="just">
              <a:lnSpc>
                <a:spcPct val="150000"/>
              </a:lnSpc>
              <a:spcBef>
                <a:spcPts val="0"/>
              </a:spcBef>
              <a:spcAft>
                <a:spcPts val="0"/>
              </a:spcAft>
            </a:pPr>
            <a:endParaRPr lang="el-GR" sz="2000" b="1" dirty="0" smtClean="0">
              <a:solidFill>
                <a:srgbClr val="FF0000"/>
              </a:solidFill>
            </a:endParaRPr>
          </a:p>
          <a:p>
            <a:pPr marL="361950" indent="-361950" algn="just">
              <a:lnSpc>
                <a:spcPct val="150000"/>
              </a:lnSpc>
              <a:spcBef>
                <a:spcPts val="0"/>
              </a:spcBef>
              <a:spcAft>
                <a:spcPts val="0"/>
              </a:spcAft>
              <a:buFont typeface="Wingdings" pitchFamily="2" charset="2"/>
              <a:buChar char="Ø"/>
            </a:pPr>
            <a:r>
              <a:rPr lang="el-GR" sz="2000" dirty="0" smtClean="0"/>
              <a:t>Αν άλλως δεν ορίζεται, λαμβάνονται με την </a:t>
            </a:r>
            <a:r>
              <a:rPr lang="el-GR" sz="2000" b="1" dirty="0" smtClean="0">
                <a:solidFill>
                  <a:srgbClr val="FFFF00"/>
                </a:solidFill>
              </a:rPr>
              <a:t>απόλυτη πλειοψηφία των παρόντων μελών</a:t>
            </a:r>
            <a:r>
              <a:rPr lang="el-GR" sz="2000" dirty="0" smtClean="0"/>
              <a:t>.</a:t>
            </a:r>
          </a:p>
          <a:p>
            <a:pPr marL="361950" indent="-361950" algn="just">
              <a:lnSpc>
                <a:spcPct val="150000"/>
              </a:lnSpc>
              <a:spcBef>
                <a:spcPts val="0"/>
              </a:spcBef>
              <a:spcAft>
                <a:spcPts val="0"/>
              </a:spcAft>
              <a:buFont typeface="Wingdings" pitchFamily="2" charset="2"/>
              <a:buChar char="Ø"/>
            </a:pPr>
            <a:r>
              <a:rPr lang="el-GR" sz="2000" dirty="0" smtClean="0"/>
              <a:t>Διαδικασία σε περίπτωση </a:t>
            </a:r>
            <a:r>
              <a:rPr lang="el-GR" sz="2000" dirty="0" smtClean="0">
                <a:solidFill>
                  <a:srgbClr val="FF0000"/>
                </a:solidFill>
              </a:rPr>
              <a:t>μη ύπαρξης πλειοψηφίας</a:t>
            </a:r>
            <a:r>
              <a:rPr lang="el-GR" sz="2000" dirty="0" smtClean="0"/>
              <a:t>. Σε κάθε περίπτωση, αν υπάρξει ισοψηφία, </a:t>
            </a:r>
            <a:r>
              <a:rPr lang="el-GR" sz="2000" dirty="0" smtClean="0">
                <a:solidFill>
                  <a:srgbClr val="FFFF00"/>
                </a:solidFill>
              </a:rPr>
              <a:t>υπερισχύει η ψήφος του προέδρου</a:t>
            </a:r>
            <a:r>
              <a:rPr lang="el-GR" sz="2000" dirty="0" smtClean="0"/>
              <a:t>, εκτός αν η ψηφοφορία είναι μυστική, οπότε αυτή επαναλαμβάνεται για μία ακόμη φορά, η τυχόν δε νέα ισοψηφία ισοδυναμεί με απόρριψη. Το μέλος που απέχει από την ψηφοφορία ή δίδει λευκή ψήφο θεωρείται απόν.</a:t>
            </a:r>
          </a:p>
          <a:p>
            <a:pPr marL="361950" indent="-361950" algn="just">
              <a:lnSpc>
                <a:spcPct val="150000"/>
              </a:lnSpc>
              <a:spcBef>
                <a:spcPts val="0"/>
              </a:spcBef>
              <a:spcAft>
                <a:spcPts val="0"/>
              </a:spcAft>
              <a:buFont typeface="Wingdings" pitchFamily="2" charset="2"/>
              <a:buChar char="Ø"/>
            </a:pPr>
            <a:r>
              <a:rPr lang="el-GR" sz="2000" dirty="0" smtClean="0"/>
              <a:t>Αν η συζήτηση της υπόθεσης διαρκεί περισσότερες από 1 Συν/σεις, η απόφαση λαμβάνεται από τα μέλη που μετέχουν στην τελευταία συνεδρίαση, αφού προηγουμένως, τα μέλη που δεν μετείχαν στις προηγούμενες συνεδριάσεις, ενημερωθούν πλήρως ως προς τα ουσιώδη σημεία των κατ' αυτές συζητήσεων. H ενημέρωση πρέπει να προκύπτει από δήλωση αυτών που καταχωρίζεται στα πρακτικά.</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algn="just">
              <a:lnSpc>
                <a:spcPct val="150000"/>
              </a:lnSpc>
              <a:spcBef>
                <a:spcPts val="0"/>
              </a:spcBef>
              <a:spcAft>
                <a:spcPts val="0"/>
              </a:spcAft>
            </a:pPr>
            <a:r>
              <a:rPr lang="el-GR" sz="1800" b="1" dirty="0" smtClean="0">
                <a:solidFill>
                  <a:srgbClr val="FFFF00"/>
                </a:solidFill>
              </a:rPr>
              <a:t>ΚΕΦ. Β΄ ΣΥΛΛΟΓΙΚΑ ΟΡΓΑΝΑ ΤΗΣ ΔΙΟΙΚΗΣΗΣ </a:t>
            </a:r>
            <a:r>
              <a:rPr lang="el-GR" sz="2000" dirty="0" smtClean="0">
                <a:solidFill>
                  <a:srgbClr val="C00000"/>
                </a:solidFill>
              </a:rPr>
              <a:t>Άρθρο 15 Αποφάσεις</a:t>
            </a:r>
          </a:p>
          <a:p>
            <a:pPr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Η ψηφοφορία είναι φανερή, εκτός αν ορίζεται διαφορετικά από το νόμο.</a:t>
            </a:r>
          </a:p>
          <a:p>
            <a:pPr marL="361950" indent="-361950"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Σύνταξη πρακτικού για τις συνεδριάσεις του συλλογικού οργάνου (ονόματα, ιδιότητα παριστάμενων μελών, τόπος, χρόνος, τα θέματα Η.Μ. με συνοπτική αλλά περιεκτική αναφορά στο περιεχόμενο τους, μορφή &amp; τα αποτελέσματα της ψηφοφορίας &amp; οι αποφάσεις που ελήφθησαν.</a:t>
            </a:r>
          </a:p>
          <a:p>
            <a:pPr marL="361950" indent="-361950"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Καταχώρηση στο πρακτικό των θέσεων μελών που μειοψήφησαν, σε περίπτωση δε φανερής ψηφοφορίας και τα ονόματα αυτών.</a:t>
            </a:r>
            <a:endParaRPr lang="el-GR" sz="2000" b="1" dirty="0" smtClean="0"/>
          </a:p>
          <a:p>
            <a:pPr algn="just">
              <a:lnSpc>
                <a:spcPct val="150000"/>
              </a:lnSpc>
              <a:spcBef>
                <a:spcPts val="0"/>
              </a:spcBef>
              <a:spcAft>
                <a:spcPts val="0"/>
              </a:spcAft>
            </a:pPr>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algn="just">
              <a:lnSpc>
                <a:spcPct val="150000"/>
              </a:lnSpc>
              <a:spcBef>
                <a:spcPts val="0"/>
              </a:spcBef>
              <a:spcAft>
                <a:spcPts val="0"/>
              </a:spcAft>
            </a:pPr>
            <a:r>
              <a:rPr lang="el-GR" sz="1800" b="1" dirty="0" smtClean="0">
                <a:solidFill>
                  <a:srgbClr val="FFFF00"/>
                </a:solidFill>
              </a:rPr>
              <a:t>ΚΕΦ. Β΄ ΣΥΛΛΟΓΙΚΑ ΟΡΓΑΝΑ ΤΗΣ ΔΙΟΙΚΗΣΗΣ </a:t>
            </a:r>
            <a:r>
              <a:rPr lang="el-GR" sz="2000" dirty="0" smtClean="0">
                <a:solidFill>
                  <a:srgbClr val="C00000"/>
                </a:solidFill>
              </a:rPr>
              <a:t>Άρθρο 15 Αποφάσεις</a:t>
            </a:r>
          </a:p>
          <a:p>
            <a:pPr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Αν πρόκειται για συνεδρίαση οργάνου προς </a:t>
            </a:r>
            <a:r>
              <a:rPr lang="el-GR" sz="2000" b="1" dirty="0" smtClean="0">
                <a:solidFill>
                  <a:srgbClr val="C00000"/>
                </a:solidFill>
              </a:rPr>
              <a:t>διατύπωση απλής γνώμης</a:t>
            </a:r>
            <a:r>
              <a:rPr lang="el-GR" sz="2000" dirty="0" smtClean="0"/>
              <a:t>, στο οικείο πρακτικό καταχωρίζονται υποχρεωτικώς όλες οι επί μέρους γνώμες που διατυπώθηκαν &amp; τέθηκαν σε ψηφοφορία.</a:t>
            </a:r>
          </a:p>
          <a:p>
            <a:pPr marL="361950" indent="-361950"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Το πρακτικό συντάσσεται από το γραμματέα και επικυρώνεται από τον πρόεδρο.</a:t>
            </a:r>
          </a:p>
          <a:p>
            <a:pPr marL="361950" indent="-361950"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Η υπογραφή του προέδρου ή του αναπληρωτή του αρκεί για τη νόμιμη υπόσταση κάθε πράξης του συλλογικού οργάνου. </a:t>
            </a:r>
          </a:p>
          <a:p>
            <a:pPr algn="just">
              <a:lnSpc>
                <a:spcPct val="150000"/>
              </a:lnSpc>
              <a:spcBef>
                <a:spcPts val="0"/>
              </a:spcBef>
              <a:spcAft>
                <a:spcPts val="0"/>
              </a:spcAft>
            </a:pPr>
            <a:endParaRPr lang="el-GR" sz="2000" b="1" dirty="0" smtClean="0"/>
          </a:p>
          <a:p>
            <a:pPr algn="just">
              <a:lnSpc>
                <a:spcPct val="150000"/>
              </a:lnSpc>
              <a:spcBef>
                <a:spcPts val="0"/>
              </a:spcBef>
              <a:spcAft>
                <a:spcPts val="0"/>
              </a:spcAft>
            </a:pPr>
            <a:endParaRPr lang="el-GR" sz="2000" b="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71451"/>
            <a:ext cx="11449049" cy="495300"/>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r>
              <a:rPr lang="el-GR" sz="1800" dirty="0" smtClean="0">
                <a:solidFill>
                  <a:srgbClr val="FF0000"/>
                </a:solidFill>
              </a:rPr>
              <a:t> Γνωμοδοτικά όργανα</a:t>
            </a:r>
            <a:endParaRPr lang="el-GR" sz="1800" dirty="0"/>
          </a:p>
        </p:txBody>
      </p:sp>
      <p:sp>
        <p:nvSpPr>
          <p:cNvPr id="3" name="Υπότιτλος 2"/>
          <p:cNvSpPr>
            <a:spLocks noGrp="1"/>
          </p:cNvSpPr>
          <p:nvPr>
            <p:ph type="subTitle" idx="1"/>
          </p:nvPr>
        </p:nvSpPr>
        <p:spPr>
          <a:xfrm>
            <a:off x="304800" y="857250"/>
            <a:ext cx="11658600" cy="5810250"/>
          </a:xfrm>
        </p:spPr>
        <p:txBody>
          <a:bodyPr rtlCol="0">
            <a:normAutofit fontScale="85000" lnSpcReduction="10000"/>
          </a:bodyPr>
          <a:lstStyle/>
          <a:p>
            <a:pPr marL="180975" indent="-180975" algn="just">
              <a:lnSpc>
                <a:spcPct val="160000"/>
              </a:lnSpc>
              <a:spcBef>
                <a:spcPts val="0"/>
              </a:spcBef>
              <a:spcAft>
                <a:spcPts val="0"/>
              </a:spcAft>
              <a:buFont typeface="Wingdings" pitchFamily="2" charset="2"/>
              <a:buChar char="v"/>
              <a:tabLst>
                <a:tab pos="180975" algn="l"/>
              </a:tabLst>
            </a:pPr>
            <a:r>
              <a:rPr lang="el-GR" sz="2400" b="1" u="sng" dirty="0" smtClean="0">
                <a:solidFill>
                  <a:schemeClr val="tx1"/>
                </a:solidFill>
              </a:rPr>
              <a:t>ΣΥΓΚΡΟΤΗΣΗ</a:t>
            </a:r>
            <a:r>
              <a:rPr lang="el-GR" sz="2400" b="1" dirty="0" smtClean="0">
                <a:solidFill>
                  <a:schemeClr val="tx1"/>
                </a:solidFill>
              </a:rPr>
              <a:t>:</a:t>
            </a:r>
          </a:p>
          <a:p>
            <a:pPr algn="just">
              <a:lnSpc>
                <a:spcPct val="160000"/>
              </a:lnSpc>
              <a:spcBef>
                <a:spcPts val="0"/>
              </a:spcBef>
              <a:spcAft>
                <a:spcPts val="0"/>
              </a:spcAft>
            </a:pPr>
            <a:r>
              <a:rPr lang="el-GR" sz="2400" b="1" dirty="0" smtClean="0">
                <a:solidFill>
                  <a:srgbClr val="FFFF00"/>
                </a:solidFill>
              </a:rPr>
              <a:t>§ 3. </a:t>
            </a:r>
            <a:r>
              <a:rPr lang="el-GR" sz="2400" b="1" dirty="0" smtClean="0"/>
              <a:t>Με απόφαση της αναθέτουσας αρχής, για συγκεκριμένη σύμβαση ή περισσότερες ή σε ετήσια βάση</a:t>
            </a:r>
            <a:r>
              <a:rPr lang="el-GR" sz="2400" dirty="0" smtClean="0"/>
              <a:t>. </a:t>
            </a:r>
          </a:p>
          <a:p>
            <a:pPr marL="180975" indent="-180975" algn="just">
              <a:lnSpc>
                <a:spcPct val="160000"/>
              </a:lnSpc>
              <a:spcBef>
                <a:spcPts val="0"/>
              </a:spcBef>
              <a:spcAft>
                <a:spcPts val="0"/>
              </a:spcAft>
              <a:buFont typeface="Wingdings" pitchFamily="2" charset="2"/>
              <a:buChar char="ü"/>
            </a:pPr>
            <a:r>
              <a:rPr lang="el-GR" sz="2400" dirty="0" smtClean="0"/>
              <a:t>Η ύπαρξη οργάνων σε ετήσια βάση </a:t>
            </a:r>
            <a:r>
              <a:rPr lang="el-GR" sz="2400" b="1" dirty="0" smtClean="0"/>
              <a:t>δεν αποκλείει τη συγκρότηση </a:t>
            </a:r>
            <a:r>
              <a:rPr lang="el-GR" sz="2400" dirty="0" smtClean="0"/>
              <a:t>οργάνου συγκεκριμένης/ων σύμβασης ή συμβάσεων. </a:t>
            </a:r>
          </a:p>
          <a:p>
            <a:pPr marL="180975" indent="-180975" algn="just">
              <a:lnSpc>
                <a:spcPct val="160000"/>
              </a:lnSpc>
              <a:spcBef>
                <a:spcPts val="0"/>
              </a:spcBef>
              <a:spcAft>
                <a:spcPts val="0"/>
              </a:spcAft>
              <a:buFont typeface="Wingdings" pitchFamily="2" charset="2"/>
              <a:buChar char="ü"/>
            </a:pPr>
            <a:r>
              <a:rPr lang="el-GR" sz="2400" dirty="0" smtClean="0"/>
              <a:t>Εφόσον τα όργανα συγκροτούνται σε ετήσια βάση, οι διαδικασίες </a:t>
            </a:r>
            <a:r>
              <a:rPr lang="el-GR" sz="2400" b="1" dirty="0" smtClean="0"/>
              <a:t>που δεν έχουν ολοκληρωθεί εντός του έτους, </a:t>
            </a:r>
            <a:r>
              <a:rPr lang="el-GR" sz="2400" b="1" u="sng" dirty="0" smtClean="0"/>
              <a:t>συνεχίζονται και ολοκληρώνονται από το ίδιο όργανο</a:t>
            </a:r>
            <a:r>
              <a:rPr lang="el-GR" sz="2400" dirty="0" smtClean="0"/>
              <a:t>. </a:t>
            </a:r>
          </a:p>
          <a:p>
            <a:pPr marL="180975" indent="-180975" algn="just">
              <a:lnSpc>
                <a:spcPct val="160000"/>
              </a:lnSpc>
              <a:spcBef>
                <a:spcPts val="0"/>
              </a:spcBef>
              <a:spcAft>
                <a:spcPts val="0"/>
              </a:spcAft>
              <a:buFont typeface="Wingdings" pitchFamily="2" charset="2"/>
              <a:buChar char="ü"/>
            </a:pPr>
            <a:r>
              <a:rPr lang="el-GR" sz="2400" dirty="0" smtClean="0"/>
              <a:t>Με αποφάσεις της </a:t>
            </a:r>
            <a:r>
              <a:rPr lang="el-GR" sz="2400" b="1" dirty="0" smtClean="0"/>
              <a:t>αναθέτουσας αρχής </a:t>
            </a:r>
            <a:r>
              <a:rPr lang="el-GR" sz="2400" dirty="0" smtClean="0"/>
              <a:t>δύνανται να συγκροτούνται κατά περίπτωση και </a:t>
            </a:r>
            <a:r>
              <a:rPr lang="el-GR" sz="2400" b="1" dirty="0" smtClean="0">
                <a:solidFill>
                  <a:srgbClr val="FFC000"/>
                </a:solidFill>
              </a:rPr>
              <a:t>έκτακτες επιτροπές ή ομάδες εργασίας</a:t>
            </a:r>
            <a:r>
              <a:rPr lang="el-GR" sz="2400" b="1" dirty="0" smtClean="0"/>
              <a:t> για την αντιμετώπιση ειδικών θεμάτων που αφορούν τις διαδικασίες σύναψης </a:t>
            </a:r>
            <a:r>
              <a:rPr lang="el-GR" sz="2400" b="1" dirty="0" smtClean="0">
                <a:solidFill>
                  <a:srgbClr val="FFFF00"/>
                </a:solidFill>
              </a:rPr>
              <a:t>[προγραμματισμού;]</a:t>
            </a:r>
            <a:r>
              <a:rPr lang="el-GR" sz="2400" dirty="0" smtClean="0">
                <a:solidFill>
                  <a:srgbClr val="FFFF00"/>
                </a:solidFill>
              </a:rPr>
              <a:t>. </a:t>
            </a:r>
          </a:p>
          <a:p>
            <a:pPr marL="180975" indent="-180975" algn="just">
              <a:lnSpc>
                <a:spcPct val="160000"/>
              </a:lnSpc>
              <a:spcBef>
                <a:spcPts val="0"/>
              </a:spcBef>
              <a:spcAft>
                <a:spcPts val="0"/>
              </a:spcAft>
              <a:buFont typeface="Wingdings" pitchFamily="2" charset="2"/>
              <a:buChar char="ü"/>
            </a:pPr>
            <a:r>
              <a:rPr lang="el-GR" sz="2400" b="1" dirty="0" smtClean="0">
                <a:solidFill>
                  <a:srgbClr val="FFC000"/>
                </a:solidFill>
              </a:rPr>
              <a:t>Οι αποφάσεις συγκρότησης των γνωμοδοτικών οργάνων κοινοποιούνται στα μέλη αυτών και τους φορείς από τους οποίους αυτά προέρχονται.</a:t>
            </a:r>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marL="342900" indent="-342900"/>
            <a:r>
              <a:rPr lang="el-GR" sz="1800" b="1" dirty="0" smtClean="0">
                <a:solidFill>
                  <a:srgbClr val="C00000"/>
                </a:solidFill>
              </a:rPr>
              <a:t>Ν. 4555/2018 </a:t>
            </a:r>
            <a:r>
              <a:rPr lang="el-GR" sz="1800" b="1" dirty="0" smtClean="0">
                <a:solidFill>
                  <a:srgbClr val="FFFF00"/>
                </a:solidFill>
              </a:rPr>
              <a:t>Άρθρο 203 </a:t>
            </a:r>
            <a:r>
              <a:rPr lang="el-GR" sz="1800" b="1" dirty="0" smtClean="0"/>
              <a:t>Διατάκτης στους Ο.Τ.Α. </a:t>
            </a:r>
            <a:r>
              <a:rPr lang="el-GR" sz="1800" b="1" dirty="0" err="1" smtClean="0"/>
              <a:t>α΄</a:t>
            </a:r>
            <a:r>
              <a:rPr lang="el-GR" sz="1800" b="1" dirty="0" smtClean="0"/>
              <a:t> βαθμού</a:t>
            </a:r>
            <a:endParaRPr lang="el-GR" sz="1800" dirty="0" smtClean="0"/>
          </a:p>
          <a:p>
            <a:pPr marL="361950" indent="-361950" algn="just">
              <a:lnSpc>
                <a:spcPct val="150000"/>
              </a:lnSpc>
              <a:spcBef>
                <a:spcPts val="0"/>
              </a:spcBef>
              <a:spcAft>
                <a:spcPts val="0"/>
              </a:spcAft>
              <a:buFont typeface="Wingdings" pitchFamily="2" charset="2"/>
              <a:buChar char="Ø"/>
            </a:pPr>
            <a:r>
              <a:rPr lang="el-GR" sz="2000" dirty="0" smtClean="0"/>
              <a:t>Ο </a:t>
            </a:r>
            <a:r>
              <a:rPr lang="el-GR" sz="2000" b="1" dirty="0" smtClean="0">
                <a:solidFill>
                  <a:srgbClr val="C00000"/>
                </a:solidFill>
              </a:rPr>
              <a:t>Δήμαρχος </a:t>
            </a:r>
            <a:r>
              <a:rPr lang="el-GR" sz="2000" dirty="0" smtClean="0"/>
              <a:t>είναι αποκλειστικά αρμόδιος για την </a:t>
            </a:r>
            <a:r>
              <a:rPr lang="el-GR" sz="2000" b="1" dirty="0" smtClean="0">
                <a:solidFill>
                  <a:srgbClr val="FFFF00"/>
                </a:solidFill>
              </a:rPr>
              <a:t>απόφαση έγκρισης των δαπανών &amp; τη διάθεση όλων των εγγεγραμμένων στον προϋπολογισμό πιστώσεων,</a:t>
            </a:r>
            <a:r>
              <a:rPr lang="el-GR" sz="2000" dirty="0" smtClean="0"/>
              <a:t> με την έκδοση μόνον της </a:t>
            </a:r>
            <a:r>
              <a:rPr lang="el-GR" sz="2000" b="1" dirty="0" smtClean="0"/>
              <a:t>σχετικής απόφασης ανάληψης υποχρέωσης</a:t>
            </a:r>
            <a:r>
              <a:rPr lang="el-GR" sz="2000" dirty="0" smtClean="0"/>
              <a:t>. </a:t>
            </a:r>
          </a:p>
          <a:p>
            <a:pPr marL="361950" indent="-361950"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Για την άσκηση αυτής της αρμοδιότητας, </a:t>
            </a:r>
            <a:r>
              <a:rPr lang="el-GR" sz="2000" b="1" dirty="0" smtClean="0"/>
              <a:t>δεν απαιτείται προηγούμενη απόφαση συλλογικού οργάνου, παρά μόνο εάν </a:t>
            </a:r>
            <a:r>
              <a:rPr lang="el-GR" sz="2000" dirty="0" smtClean="0"/>
              <a:t>κάτι τέτοιο είναι απαραίτητο, προκειμένου να επιτευχθεί η </a:t>
            </a:r>
            <a:r>
              <a:rPr lang="el-GR" sz="2000" b="1" dirty="0" smtClean="0">
                <a:solidFill>
                  <a:srgbClr val="FFFF00"/>
                </a:solidFill>
              </a:rPr>
              <a:t>απαιτούμενη εξειδίκευση της πίστωσης</a:t>
            </a:r>
            <a:r>
              <a:rPr lang="el-GR" sz="2000" dirty="0" smtClean="0"/>
              <a:t>. Σε αυτή την περίπτωση, πριν από την απόφαση του δημάρχου, προηγείται σχετική απόφαση του δημοτικού συμβουλίου.</a:t>
            </a:r>
          </a:p>
          <a:p>
            <a:pPr marL="361950" indent="-361950"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buFont typeface="Wingdings" pitchFamily="2" charset="2"/>
              <a:buChar char="Ø"/>
            </a:pPr>
            <a:r>
              <a:rPr lang="el-GR" sz="2000" dirty="0" smtClean="0"/>
              <a:t>Η αρμοδιότητα υπογραφής των αποφάσεων ανάληψης υποχρεώσεων </a:t>
            </a:r>
            <a:r>
              <a:rPr lang="el-GR" sz="2000" b="1" dirty="0" smtClean="0"/>
              <a:t>μπορεί να μεταβιβασθεί </a:t>
            </a:r>
            <a:r>
              <a:rPr lang="el-GR" sz="2000" dirty="0" smtClean="0"/>
              <a:t>από το δήμαρχο σε αντιδήμαρχο (άρθρο 59 ν.3852/2010).</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marL="342900" indent="-342900"/>
            <a:r>
              <a:rPr lang="el-GR" sz="1800" b="1" dirty="0" smtClean="0">
                <a:solidFill>
                  <a:srgbClr val="C00000"/>
                </a:solidFill>
              </a:rPr>
              <a:t>Ν. 4555/2018 </a:t>
            </a:r>
            <a:r>
              <a:rPr lang="el-GR" sz="1800" b="1" dirty="0" smtClean="0">
                <a:solidFill>
                  <a:srgbClr val="FFFF00"/>
                </a:solidFill>
              </a:rPr>
              <a:t>Άρθρο 203 </a:t>
            </a:r>
            <a:r>
              <a:rPr lang="el-GR" sz="1800" b="1" dirty="0" smtClean="0"/>
              <a:t>Διατάκτης στους Ο.Τ.Α. </a:t>
            </a:r>
            <a:r>
              <a:rPr lang="el-GR" sz="1800" b="1" dirty="0" err="1" smtClean="0"/>
              <a:t>α΄</a:t>
            </a:r>
            <a:r>
              <a:rPr lang="el-GR" sz="1800" b="1" dirty="0" smtClean="0"/>
              <a:t> βαθμού</a:t>
            </a:r>
          </a:p>
          <a:p>
            <a:pPr algn="just">
              <a:lnSpc>
                <a:spcPct val="150000"/>
              </a:lnSpc>
              <a:spcBef>
                <a:spcPts val="0"/>
              </a:spcBef>
              <a:spcAft>
                <a:spcPts val="0"/>
              </a:spcAft>
              <a:buFont typeface="Wingdings" pitchFamily="2" charset="2"/>
              <a:buChar char="Ø"/>
            </a:pPr>
            <a:endParaRPr lang="el-GR" sz="1800" dirty="0" smtClean="0"/>
          </a:p>
          <a:p>
            <a:pPr marL="361950" indent="-361950" algn="just">
              <a:lnSpc>
                <a:spcPct val="150000"/>
              </a:lnSpc>
              <a:spcBef>
                <a:spcPts val="0"/>
              </a:spcBef>
              <a:spcAft>
                <a:spcPts val="0"/>
              </a:spcAft>
              <a:buFont typeface="Wingdings" pitchFamily="2" charset="2"/>
              <a:buChar char="Ø"/>
            </a:pPr>
            <a:r>
              <a:rPr lang="el-GR" sz="1800" b="1" dirty="0" smtClean="0">
                <a:solidFill>
                  <a:srgbClr val="C00000"/>
                </a:solidFill>
              </a:rPr>
              <a:t>Αρμοδιότητα υπογραφής του τεκμηριωμένου αιτήματος του </a:t>
            </a:r>
            <a:r>
              <a:rPr lang="el-GR" sz="1800" b="1" dirty="0" err="1" smtClean="0">
                <a:solidFill>
                  <a:srgbClr val="C00000"/>
                </a:solidFill>
              </a:rPr>
              <a:t>διατάκτη</a:t>
            </a:r>
            <a:r>
              <a:rPr lang="el-GR" sz="1800" b="1" dirty="0" smtClean="0">
                <a:solidFill>
                  <a:srgbClr val="C00000"/>
                </a:solidFill>
              </a:rPr>
              <a:t> [§ 3</a:t>
            </a:r>
            <a:r>
              <a:rPr lang="el-GR" sz="1800" b="1" baseline="30000" dirty="0" smtClean="0">
                <a:solidFill>
                  <a:srgbClr val="C00000"/>
                </a:solidFill>
              </a:rPr>
              <a:t>α</a:t>
            </a:r>
            <a:r>
              <a:rPr lang="el-GR" sz="1800" b="1" dirty="0" smtClean="0">
                <a:solidFill>
                  <a:srgbClr val="C00000"/>
                </a:solidFill>
              </a:rPr>
              <a:t>, άρθρ. 66 του ν.4270/2014 &amp; § 1</a:t>
            </a:r>
            <a:r>
              <a:rPr lang="el-GR" sz="1800" b="1" baseline="30000" dirty="0" smtClean="0">
                <a:solidFill>
                  <a:srgbClr val="C00000"/>
                </a:solidFill>
              </a:rPr>
              <a:t>α</a:t>
            </a:r>
            <a:r>
              <a:rPr lang="el-GR" sz="1800" b="1" dirty="0" smtClean="0">
                <a:solidFill>
                  <a:srgbClr val="C00000"/>
                </a:solidFill>
              </a:rPr>
              <a:t>, άρθρ. 4 του π.δ.80/2016]:</a:t>
            </a:r>
            <a:r>
              <a:rPr lang="el-GR" sz="1800" dirty="0" smtClean="0"/>
              <a:t>  </a:t>
            </a:r>
          </a:p>
          <a:p>
            <a:pPr marL="361950" indent="-361950" algn="just">
              <a:lnSpc>
                <a:spcPct val="150000"/>
              </a:lnSpc>
              <a:spcBef>
                <a:spcPts val="0"/>
              </a:spcBef>
              <a:spcAft>
                <a:spcPts val="0"/>
              </a:spcAft>
            </a:pPr>
            <a:endParaRPr lang="el-GR" sz="1800" dirty="0" smtClean="0"/>
          </a:p>
          <a:p>
            <a:pPr marL="361950" indent="-361950" algn="just">
              <a:lnSpc>
                <a:spcPct val="150000"/>
              </a:lnSpc>
              <a:spcBef>
                <a:spcPts val="0"/>
              </a:spcBef>
              <a:spcAft>
                <a:spcPts val="0"/>
              </a:spcAft>
              <a:buFont typeface="Wingdings" pitchFamily="2" charset="2"/>
              <a:buChar char="ü"/>
            </a:pPr>
            <a:r>
              <a:rPr lang="el-GR" sz="2400" dirty="0" smtClean="0"/>
              <a:t>δύναται να μεταβιβασθεί σε αντιδήμαρχο ή </a:t>
            </a: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buFont typeface="Wingdings" pitchFamily="2" charset="2"/>
              <a:buChar char="ü"/>
            </a:pPr>
            <a:r>
              <a:rPr lang="el-GR" sz="2400" dirty="0" smtClean="0"/>
              <a:t>να εκχωρηθεί με εξουσιοδότηση υπογραφής (άρθρο 88 ν.3463/2006) από το δήμαρχο στους προϊστάμενους των </a:t>
            </a:r>
            <a:r>
              <a:rPr lang="el-GR" sz="2400" dirty="0" err="1" smtClean="0"/>
              <a:t>καθ΄</a:t>
            </a:r>
            <a:r>
              <a:rPr lang="el-GR" sz="2400" dirty="0" smtClean="0"/>
              <a:t> </a:t>
            </a:r>
            <a:r>
              <a:rPr lang="el-GR" sz="2400" dirty="0" err="1" smtClean="0"/>
              <a:t>ύλην</a:t>
            </a:r>
            <a:r>
              <a:rPr lang="el-GR" sz="2400" dirty="0" smtClean="0"/>
              <a:t> αρμοδίων υπηρεσιών, </a:t>
            </a: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buFont typeface="Wingdings" pitchFamily="2" charset="2"/>
              <a:buChar char="ü"/>
            </a:pPr>
            <a:r>
              <a:rPr lang="el-GR" sz="2400" b="1" dirty="0" smtClean="0">
                <a:solidFill>
                  <a:srgbClr val="FFFF00"/>
                </a:solidFill>
              </a:rPr>
              <a:t>πλην των οικονομικών υπηρεσιών, ανάλογα με την οργανωτική διάρθρωση του δήμου.</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marL="342900" indent="-342900"/>
            <a:r>
              <a:rPr lang="el-GR" sz="1800" b="1" dirty="0" smtClean="0">
                <a:solidFill>
                  <a:srgbClr val="C00000"/>
                </a:solidFill>
              </a:rPr>
              <a:t>Ν. 4555/2018 </a:t>
            </a:r>
            <a:r>
              <a:rPr lang="el-GR" sz="1800" b="1" dirty="0" smtClean="0">
                <a:solidFill>
                  <a:srgbClr val="FFFF00"/>
                </a:solidFill>
              </a:rPr>
              <a:t>Άρθρο 203 </a:t>
            </a:r>
            <a:r>
              <a:rPr lang="el-GR" sz="1800" b="1" dirty="0" smtClean="0"/>
              <a:t>Διατάκτης στους Ο.Τ.Α. </a:t>
            </a:r>
            <a:r>
              <a:rPr lang="el-GR" sz="1800" b="1" dirty="0" err="1" smtClean="0"/>
              <a:t>α΄</a:t>
            </a:r>
            <a:r>
              <a:rPr lang="el-GR" sz="1800" b="1" dirty="0" smtClean="0"/>
              <a:t> βαθμού</a:t>
            </a:r>
            <a:endParaRPr lang="el-GR" sz="1800" dirty="0" smtClean="0"/>
          </a:p>
          <a:p>
            <a:pPr marL="342900" indent="-342900"/>
            <a:endParaRPr lang="el-GR" sz="1800" dirty="0" smtClean="0"/>
          </a:p>
          <a:p>
            <a:pPr marL="342900" indent="-342900"/>
            <a:endParaRPr lang="el-GR" sz="1800" dirty="0" smtClean="0"/>
          </a:p>
          <a:p>
            <a:pPr algn="just">
              <a:lnSpc>
                <a:spcPct val="150000"/>
              </a:lnSpc>
              <a:spcBef>
                <a:spcPts val="0"/>
              </a:spcBef>
              <a:spcAft>
                <a:spcPts val="0"/>
              </a:spcAft>
            </a:pPr>
            <a:r>
              <a:rPr lang="el-GR" sz="2400" dirty="0" smtClean="0"/>
              <a:t>«Όπου στις διατάξεις της παραγράφου 2 του άρθρου 140, της παραγράφου 3 του άρθρου 158 και του άρθρου 202 του </a:t>
            </a:r>
            <a:r>
              <a:rPr lang="el-GR" sz="2400" b="1" dirty="0" smtClean="0"/>
              <a:t>ν. 3463/2006</a:t>
            </a:r>
            <a:r>
              <a:rPr lang="el-GR" sz="2400" dirty="0" smtClean="0"/>
              <a:t>, καθώς και των άρθρων 70 παράγραφος 3 του άρθρου 94 και παρ. 4 περίπτωση 30 </a:t>
            </a:r>
            <a:r>
              <a:rPr lang="el-GR" sz="2400" dirty="0" smtClean="0">
                <a:solidFill>
                  <a:schemeClr val="tx1"/>
                </a:solidFill>
              </a:rPr>
              <a:t>του </a:t>
            </a:r>
            <a:r>
              <a:rPr lang="el-GR" sz="2400" b="1" dirty="0" smtClean="0">
                <a:solidFill>
                  <a:schemeClr val="tx1"/>
                </a:solidFill>
              </a:rPr>
              <a:t>ν. 3852/2010 ή σε άλλες διατάξεις της ισχύουσας νομοθεσίας </a:t>
            </a:r>
            <a:r>
              <a:rPr lang="el-GR" sz="2400" b="1" dirty="0" smtClean="0">
                <a:solidFill>
                  <a:srgbClr val="C00000"/>
                </a:solidFill>
              </a:rPr>
              <a:t>ορίζεται το δημοτικό συμβούλιο ως όργανο αρμόδιο για την έγκριση της δαπάνης και τη διάθεση της πίστωσης, </a:t>
            </a:r>
            <a:r>
              <a:rPr lang="el-GR" sz="2400" b="1" u="sng" dirty="0" smtClean="0">
                <a:solidFill>
                  <a:srgbClr val="FFFF00"/>
                </a:solidFill>
              </a:rPr>
              <a:t>νοείται εφεξής ο δήμαρχος</a:t>
            </a:r>
            <a:r>
              <a:rPr lang="el-GR" sz="2400" b="1" dirty="0" smtClean="0">
                <a:solidFill>
                  <a:srgbClr val="C00000"/>
                </a:solidFill>
              </a:rPr>
              <a:t>, </a:t>
            </a:r>
            <a:r>
              <a:rPr lang="el-GR" sz="2400" dirty="0" smtClean="0"/>
              <a:t>με την επιφύλαξη των διατάξεων της παραγράφου 1 του άρθρου αυτού». </a:t>
            </a:r>
          </a:p>
          <a:p>
            <a:pPr algn="just">
              <a:lnSpc>
                <a:spcPct val="150000"/>
              </a:lnSpc>
              <a:spcBef>
                <a:spcPts val="0"/>
              </a:spcBef>
              <a:spcAft>
                <a:spcPts val="0"/>
              </a:spcAft>
            </a:pP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5423" y="135467"/>
            <a:ext cx="11187288" cy="564443"/>
          </a:xfrm>
        </p:spPr>
        <p:txBody>
          <a:bodyPr/>
          <a:lstStyle/>
          <a:p>
            <a:pPr>
              <a:lnSpc>
                <a:spcPct val="100000"/>
              </a:lnSpc>
            </a:pPr>
            <a:r>
              <a:rPr lang="el-GR" sz="2000" dirty="0" smtClean="0"/>
              <a:t/>
            </a:r>
            <a:br>
              <a:rPr lang="el-GR" sz="2000" dirty="0" smtClean="0"/>
            </a:br>
            <a:r>
              <a:rPr lang="el-GR" sz="2000" dirty="0" smtClean="0"/>
              <a:t/>
            </a:r>
            <a:br>
              <a:rPr lang="el-GR" sz="2000" dirty="0" smtClean="0"/>
            </a:br>
            <a:r>
              <a:rPr lang="el-GR" sz="1400" dirty="0" smtClean="0"/>
              <a:t/>
            </a:r>
            <a:br>
              <a:rPr lang="el-GR" sz="1400" dirty="0" smtClean="0"/>
            </a:br>
            <a:r>
              <a:rPr lang="el-GR" sz="1400" dirty="0" smtClean="0"/>
              <a:t/>
            </a:r>
            <a:br>
              <a:rPr lang="el-GR" sz="1400" dirty="0" smtClean="0"/>
            </a:br>
            <a:r>
              <a:rPr lang="el-GR" sz="1800" dirty="0" smtClean="0"/>
              <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
            </a:r>
            <a:br>
              <a:rPr lang="el-GR" sz="1800" dirty="0" smtClean="0"/>
            </a:br>
            <a:endParaRPr lang="el-GR" sz="1800" dirty="0">
              <a:solidFill>
                <a:srgbClr val="FF0000"/>
              </a:solidFill>
            </a:endParaRPr>
          </a:p>
        </p:txBody>
      </p:sp>
      <p:sp>
        <p:nvSpPr>
          <p:cNvPr id="3" name="2 - Υπότιτλος"/>
          <p:cNvSpPr>
            <a:spLocks noGrp="1"/>
          </p:cNvSpPr>
          <p:nvPr>
            <p:ph type="subTitle" idx="1"/>
          </p:nvPr>
        </p:nvSpPr>
        <p:spPr>
          <a:xfrm>
            <a:off x="359229" y="270933"/>
            <a:ext cx="11495313" cy="6391124"/>
          </a:xfrm>
        </p:spPr>
        <p:txBody>
          <a:bodyPr>
            <a:noAutofit/>
          </a:bodyPr>
          <a:lstStyle/>
          <a:p>
            <a:pPr marL="342900" indent="-342900"/>
            <a:r>
              <a:rPr lang="el-GR" sz="1800" b="1" dirty="0" smtClean="0">
                <a:solidFill>
                  <a:srgbClr val="C00000"/>
                </a:solidFill>
              </a:rPr>
              <a:t>Ν. 4555/2018 </a:t>
            </a:r>
            <a:r>
              <a:rPr lang="el-GR" sz="1800" b="1" dirty="0" smtClean="0">
                <a:solidFill>
                  <a:srgbClr val="FFFF00"/>
                </a:solidFill>
              </a:rPr>
              <a:t>Άρθρο 203 </a:t>
            </a:r>
            <a:r>
              <a:rPr lang="el-GR" sz="1800" b="1" dirty="0" smtClean="0"/>
              <a:t>Διατάκτης στους Ο.Τ.Α. </a:t>
            </a:r>
            <a:r>
              <a:rPr lang="el-GR" sz="1800" b="1" dirty="0" err="1" smtClean="0"/>
              <a:t>α΄</a:t>
            </a:r>
            <a:r>
              <a:rPr lang="el-GR" sz="1800" b="1" dirty="0" smtClean="0"/>
              <a:t> βαθμού</a:t>
            </a:r>
            <a:endParaRPr lang="el-GR" sz="1800" dirty="0" smtClean="0"/>
          </a:p>
          <a:p>
            <a:pPr marL="342900" indent="-342900"/>
            <a:endParaRPr lang="el-GR" sz="1800" dirty="0" smtClean="0"/>
          </a:p>
          <a:p>
            <a:pPr marL="361950" indent="-361950" algn="just">
              <a:lnSpc>
                <a:spcPct val="150000"/>
              </a:lnSpc>
              <a:spcBef>
                <a:spcPts val="0"/>
              </a:spcBef>
              <a:spcAft>
                <a:spcPts val="0"/>
              </a:spcAft>
              <a:buFont typeface="Wingdings" pitchFamily="2" charset="2"/>
              <a:buChar char="Ø"/>
            </a:pPr>
            <a:r>
              <a:rPr lang="el-GR" sz="2000" b="1" dirty="0" smtClean="0">
                <a:solidFill>
                  <a:srgbClr val="C00000"/>
                </a:solidFill>
              </a:rPr>
              <a:t>Πράξεις εκκαθάρισης (καταστάσεις πληρωμής) &amp; Χ.Ε.Π</a:t>
            </a:r>
            <a:r>
              <a:rPr lang="el-GR" sz="2000" dirty="0" smtClean="0"/>
              <a:t>. [από 20.07.2018]:</a:t>
            </a:r>
          </a:p>
          <a:p>
            <a:pPr marL="361950" indent="-361950" algn="just">
              <a:lnSpc>
                <a:spcPct val="150000"/>
              </a:lnSpc>
              <a:spcBef>
                <a:spcPts val="0"/>
              </a:spcBef>
              <a:spcAft>
                <a:spcPts val="0"/>
              </a:spcAft>
            </a:pPr>
            <a:r>
              <a:rPr lang="el-GR" sz="2000" dirty="0" smtClean="0"/>
              <a:t> </a:t>
            </a:r>
          </a:p>
          <a:p>
            <a:pPr marL="447675" indent="-447675" algn="just">
              <a:lnSpc>
                <a:spcPct val="150000"/>
              </a:lnSpc>
              <a:spcBef>
                <a:spcPts val="0"/>
              </a:spcBef>
              <a:spcAft>
                <a:spcPts val="0"/>
              </a:spcAft>
              <a:buFont typeface="Wingdings" pitchFamily="2" charset="2"/>
              <a:buChar char="ü"/>
            </a:pPr>
            <a:r>
              <a:rPr lang="el-GR" sz="2400" dirty="0" smtClean="0"/>
              <a:t>Υπογράφονται μόνον </a:t>
            </a:r>
            <a:r>
              <a:rPr lang="el-GR" sz="2400" b="1" dirty="0" smtClean="0">
                <a:solidFill>
                  <a:srgbClr val="FFFF00"/>
                </a:solidFill>
              </a:rPr>
              <a:t>από τον Π.Ο.Υ. [αρθρ.205] &amp; το συντάκτη,</a:t>
            </a:r>
            <a:r>
              <a:rPr lang="el-GR" sz="2400" dirty="0" smtClean="0"/>
              <a:t> με εξαίρεση τους μικρούς δήμους, όπου υπάρχει ειδικότερη πρόβλεψη.</a:t>
            </a:r>
          </a:p>
          <a:p>
            <a:pPr marL="447675" indent="-447675" algn="just">
              <a:lnSpc>
                <a:spcPct val="150000"/>
              </a:lnSpc>
              <a:spcBef>
                <a:spcPts val="0"/>
              </a:spcBef>
              <a:spcAft>
                <a:spcPts val="0"/>
              </a:spcAft>
              <a:buFont typeface="Wingdings" pitchFamily="2" charset="2"/>
              <a:buChar char="ü"/>
            </a:pPr>
            <a:r>
              <a:rPr lang="el-GR" sz="2400" dirty="0" smtClean="0"/>
              <a:t>Δυνατότητα Π.Ο.Υ. με απόφασή του </a:t>
            </a:r>
            <a:r>
              <a:rPr lang="el-GR" sz="2400" b="1" dirty="0" smtClean="0">
                <a:solidFill>
                  <a:srgbClr val="FFFF00"/>
                </a:solidFill>
              </a:rPr>
              <a:t>να εξουσιοδοτεί ιεραρχικά υφιστάμενα όργανα να υπογράφουν αντί αυτού τις πράξεις εκκαθάρισης &amp; τα Χ.Ε.Π</a:t>
            </a:r>
            <a:r>
              <a:rPr lang="el-GR" sz="2400" dirty="0" smtClean="0"/>
              <a:t>. τηρουμένης της οργανικής διάρθρωσης του δήμου &amp; της καθ’ ύλη αρμοδιότητας των οργανικών του μονάδων.</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43321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r>
              <a:rPr lang="el-GR" sz="1800" dirty="0" smtClean="0">
                <a:solidFill>
                  <a:srgbClr val="FF0000"/>
                </a:solidFill>
              </a:rPr>
              <a:t> Γνωμοδοτικά όργανα</a:t>
            </a:r>
            <a:endParaRPr lang="el-GR" sz="1800" dirty="0"/>
          </a:p>
        </p:txBody>
      </p:sp>
      <p:sp>
        <p:nvSpPr>
          <p:cNvPr id="3" name="Υπότιτλος 2"/>
          <p:cNvSpPr>
            <a:spLocks noGrp="1"/>
          </p:cNvSpPr>
          <p:nvPr>
            <p:ph type="subTitle" idx="1"/>
          </p:nvPr>
        </p:nvSpPr>
        <p:spPr>
          <a:xfrm>
            <a:off x="304800" y="819150"/>
            <a:ext cx="11639550" cy="5750983"/>
          </a:xfrm>
        </p:spPr>
        <p:txBody>
          <a:bodyPr rtlCol="0">
            <a:normAutofit/>
          </a:bodyPr>
          <a:lstStyle/>
          <a:p>
            <a:pPr marL="180975" indent="-180975" algn="just">
              <a:lnSpc>
                <a:spcPct val="150000"/>
              </a:lnSpc>
              <a:spcBef>
                <a:spcPts val="0"/>
              </a:spcBef>
              <a:spcAft>
                <a:spcPts val="0"/>
              </a:spcAft>
              <a:buFont typeface="Wingdings" pitchFamily="2" charset="2"/>
              <a:buChar char="v"/>
              <a:tabLst>
                <a:tab pos="180975" algn="l"/>
              </a:tabLst>
            </a:pPr>
            <a:r>
              <a:rPr lang="el-GR" sz="2400" b="1" u="sng" dirty="0" smtClean="0">
                <a:solidFill>
                  <a:schemeClr val="tx1"/>
                </a:solidFill>
              </a:rPr>
              <a:t>ΣΥΓΚΡΟΤΗΣΗ</a:t>
            </a:r>
            <a:r>
              <a:rPr lang="el-GR" sz="2400" b="1" dirty="0" smtClean="0">
                <a:solidFill>
                  <a:schemeClr val="tx1"/>
                </a:solidFill>
              </a:rPr>
              <a:t>:</a:t>
            </a:r>
          </a:p>
          <a:p>
            <a:pPr algn="just">
              <a:lnSpc>
                <a:spcPct val="150000"/>
              </a:lnSpc>
              <a:spcBef>
                <a:spcPts val="0"/>
              </a:spcBef>
              <a:spcAft>
                <a:spcPts val="0"/>
              </a:spcAft>
            </a:pPr>
            <a:r>
              <a:rPr lang="el-GR" sz="2400" dirty="0" smtClean="0">
                <a:solidFill>
                  <a:srgbClr val="FFFF00"/>
                </a:solidFill>
              </a:rPr>
              <a:t>§4</a:t>
            </a:r>
            <a:r>
              <a:rPr lang="el-GR" sz="2400" dirty="0" smtClean="0"/>
              <a:t> Με την απόφαση συγκρότησης </a:t>
            </a:r>
            <a:r>
              <a:rPr lang="el-GR" sz="2400" dirty="0" smtClean="0">
                <a:solidFill>
                  <a:srgbClr val="FF0000"/>
                </a:solidFill>
              </a:rPr>
              <a:t>εξειδικεύονται</a:t>
            </a:r>
            <a:r>
              <a:rPr lang="el-GR" sz="2400" dirty="0" smtClean="0">
                <a:solidFill>
                  <a:srgbClr val="FFFF00"/>
                </a:solidFill>
              </a:rPr>
              <a:t> </a:t>
            </a:r>
            <a:r>
              <a:rPr lang="el-GR" sz="2400" dirty="0" smtClean="0"/>
              <a:t>οι αρμοδιότητες, ο αριθμός &amp; οι ιδιότητες των μελών, η λειτουργία των οργάνων (επιτροπών </a:t>
            </a:r>
            <a:r>
              <a:rPr lang="el-GR" sz="2400" dirty="0" smtClean="0">
                <a:solidFill>
                  <a:srgbClr val="FFFF00"/>
                </a:solidFill>
              </a:rPr>
              <a:t>κ.λπ.</a:t>
            </a:r>
            <a:r>
              <a:rPr lang="el-GR" sz="2400" dirty="0" smtClean="0"/>
              <a:t>), καθώς &amp; κάθε άλλο αναγκαίο σχετικό θέμα.</a:t>
            </a:r>
          </a:p>
          <a:p>
            <a:pPr algn="just">
              <a:lnSpc>
                <a:spcPct val="150000"/>
              </a:lnSpc>
              <a:spcBef>
                <a:spcPts val="0"/>
              </a:spcBef>
              <a:spcAft>
                <a:spcPts val="0"/>
              </a:spcAft>
            </a:pPr>
            <a:endParaRPr lang="el-GR" sz="2400" dirty="0" smtClean="0"/>
          </a:p>
          <a:p>
            <a:pPr algn="just">
              <a:lnSpc>
                <a:spcPct val="150000"/>
              </a:lnSpc>
              <a:spcBef>
                <a:spcPts val="0"/>
              </a:spcBef>
              <a:spcAft>
                <a:spcPts val="0"/>
              </a:spcAft>
            </a:pPr>
            <a:r>
              <a:rPr lang="el-GR" sz="2400" dirty="0" smtClean="0">
                <a:solidFill>
                  <a:srgbClr val="FFFF00"/>
                </a:solidFill>
              </a:rPr>
              <a:t>§5 </a:t>
            </a:r>
            <a:r>
              <a:rPr lang="el-GR" sz="2400" dirty="0" smtClean="0"/>
              <a:t>Στο </a:t>
            </a:r>
            <a:r>
              <a:rPr lang="el-GR" sz="2400" b="1" dirty="0" smtClean="0"/>
              <a:t>στάδιο εκτέλεσης της σύμβασης</a:t>
            </a:r>
            <a:r>
              <a:rPr lang="el-GR" sz="2400" dirty="0" smtClean="0"/>
              <a:t>, ως γνωμοδοτικά όργανα </a:t>
            </a:r>
            <a:r>
              <a:rPr lang="el-GR" sz="2400" b="1" u="sng" dirty="0" smtClean="0"/>
              <a:t>μπορεί να ορίζονται &amp; οργανωτικές μονάδες</a:t>
            </a:r>
            <a:r>
              <a:rPr lang="el-GR" sz="2400" b="1" dirty="0" smtClean="0"/>
              <a:t> </a:t>
            </a:r>
            <a:r>
              <a:rPr lang="el-GR" sz="2400" dirty="0" smtClean="0"/>
              <a:t>ενταγμένες στη διοικητική δομή της αναθέτουσας αρχής ή </a:t>
            </a:r>
            <a:r>
              <a:rPr lang="el-GR" sz="2400" dirty="0" smtClean="0">
                <a:solidFill>
                  <a:srgbClr val="FFFF00"/>
                </a:solidFill>
              </a:rPr>
              <a:t>του φορέα </a:t>
            </a:r>
            <a:r>
              <a:rPr lang="el-GR" sz="2400" dirty="0" smtClean="0"/>
              <a:t>που έχει αναλάβει την εκτέλεση της σύμβασης.</a:t>
            </a:r>
          </a:p>
          <a:p>
            <a:pPr marL="180975" indent="-180975" algn="just">
              <a:lnSpc>
                <a:spcPct val="150000"/>
              </a:lnSpc>
              <a:spcBef>
                <a:spcPts val="0"/>
              </a:spcBef>
              <a:spcAft>
                <a:spcPts val="0"/>
              </a:spcAft>
              <a:tabLst>
                <a:tab pos="180975" algn="l"/>
              </a:tabLst>
            </a:pPr>
            <a:endParaRPr lang="el-GR" sz="2400" b="1" dirty="0" smtClean="0">
              <a:solidFill>
                <a:schemeClr val="tx1"/>
              </a:solidFill>
            </a:endParaRP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214489"/>
            <a:ext cx="11449049" cy="566561"/>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r>
              <a:rPr lang="el-GR" sz="1800" dirty="0" smtClean="0">
                <a:solidFill>
                  <a:srgbClr val="FF0000"/>
                </a:solidFill>
              </a:rPr>
              <a:t> Γνωμοδοτικά όργανα</a:t>
            </a:r>
            <a:endParaRPr lang="el-GR" sz="1800" dirty="0"/>
          </a:p>
        </p:txBody>
      </p:sp>
      <p:sp>
        <p:nvSpPr>
          <p:cNvPr id="3" name="Υπότιτλος 2"/>
          <p:cNvSpPr>
            <a:spLocks noGrp="1"/>
          </p:cNvSpPr>
          <p:nvPr>
            <p:ph type="subTitle" idx="1"/>
          </p:nvPr>
        </p:nvSpPr>
        <p:spPr>
          <a:xfrm>
            <a:off x="304800" y="952500"/>
            <a:ext cx="11503378" cy="5617633"/>
          </a:xfrm>
        </p:spPr>
        <p:txBody>
          <a:bodyPr rtlCol="0">
            <a:normAutofit/>
          </a:bodyPr>
          <a:lstStyle/>
          <a:p>
            <a:pPr marL="180975" indent="-180975" algn="just">
              <a:lnSpc>
                <a:spcPct val="150000"/>
              </a:lnSpc>
              <a:spcBef>
                <a:spcPts val="0"/>
              </a:spcBef>
              <a:spcAft>
                <a:spcPts val="0"/>
              </a:spcAft>
              <a:buFont typeface="Wingdings" pitchFamily="2" charset="2"/>
              <a:buChar char="v"/>
              <a:tabLst>
                <a:tab pos="180975" algn="l"/>
              </a:tabLst>
            </a:pPr>
            <a:r>
              <a:rPr lang="el-GR" sz="2400" b="1" u="sng" dirty="0" smtClean="0">
                <a:solidFill>
                  <a:schemeClr val="tx1"/>
                </a:solidFill>
              </a:rPr>
              <a:t>ΣΥΓΚΡΟΤΗΣΗ</a:t>
            </a:r>
            <a:r>
              <a:rPr lang="el-GR" sz="2400" b="1" dirty="0" smtClean="0">
                <a:solidFill>
                  <a:schemeClr val="tx1"/>
                </a:solidFill>
              </a:rPr>
              <a:t>:</a:t>
            </a:r>
          </a:p>
          <a:p>
            <a:pPr algn="just">
              <a:lnSpc>
                <a:spcPct val="150000"/>
              </a:lnSpc>
              <a:spcBef>
                <a:spcPts val="0"/>
              </a:spcBef>
              <a:spcAft>
                <a:spcPts val="0"/>
              </a:spcAft>
            </a:pPr>
            <a:r>
              <a:rPr lang="el-GR" sz="2400" dirty="0" smtClean="0">
                <a:solidFill>
                  <a:srgbClr val="FFFF00"/>
                </a:solidFill>
              </a:rPr>
              <a:t>§</a:t>
            </a:r>
            <a:r>
              <a:rPr lang="el-GR" sz="2400" dirty="0" smtClean="0"/>
              <a:t> </a:t>
            </a:r>
            <a:r>
              <a:rPr lang="el-GR" sz="2400" dirty="0" smtClean="0">
                <a:solidFill>
                  <a:srgbClr val="FFFF00"/>
                </a:solidFill>
              </a:rPr>
              <a:t>6</a:t>
            </a:r>
            <a:r>
              <a:rPr lang="el-GR" sz="2400" dirty="0" smtClean="0"/>
              <a:t> Για τη συγκρότηση και τη λειτουργία των συλλογικών οργάνων στις αναθέτουσες αρχές, </a:t>
            </a:r>
            <a:r>
              <a:rPr lang="el-GR" sz="2400" b="1" dirty="0" smtClean="0"/>
              <a:t>που εμπίπτουν στο πεδίο εφαρμογής του </a:t>
            </a:r>
            <a:r>
              <a:rPr lang="el-GR" sz="2400" b="1" dirty="0" smtClean="0">
                <a:solidFill>
                  <a:srgbClr val="FF0000"/>
                </a:solidFill>
              </a:rPr>
              <a:t>ν. 2690/1999 </a:t>
            </a:r>
            <a:r>
              <a:rPr lang="el-GR" sz="2400" b="1" dirty="0" smtClean="0"/>
              <a:t>«Κώδικας Διοικητικής Διαδικασίας», εφαρμόζονται οι σχετικές διατάξεις του ως άνω νόμου</a:t>
            </a:r>
            <a:r>
              <a:rPr lang="el-GR" sz="2400" dirty="0" smtClean="0"/>
              <a:t>.</a:t>
            </a:r>
          </a:p>
          <a:p>
            <a:pPr algn="just">
              <a:lnSpc>
                <a:spcPct val="150000"/>
              </a:lnSpc>
              <a:spcBef>
                <a:spcPts val="0"/>
              </a:spcBef>
              <a:spcAft>
                <a:spcPts val="0"/>
              </a:spcAft>
            </a:pPr>
            <a:endParaRPr lang="el-GR" sz="2400" dirty="0" smtClean="0"/>
          </a:p>
          <a:p>
            <a:pPr algn="just">
              <a:lnSpc>
                <a:spcPct val="150000"/>
              </a:lnSpc>
              <a:spcBef>
                <a:spcPts val="0"/>
              </a:spcBef>
              <a:spcAft>
                <a:spcPts val="0"/>
              </a:spcAft>
            </a:pPr>
            <a:r>
              <a:rPr lang="el-GR" sz="2400" dirty="0" smtClean="0">
                <a:solidFill>
                  <a:srgbClr val="FFFF00"/>
                </a:solidFill>
              </a:rPr>
              <a:t>§ 7</a:t>
            </a:r>
            <a:r>
              <a:rPr lang="el-GR" sz="2400" dirty="0" smtClean="0"/>
              <a:t> Στη σύνθεση των γνωμοδοτικών οργάνων του παρόντος άρθρου μετέχει </a:t>
            </a:r>
            <a:r>
              <a:rPr lang="el-GR" sz="2400" dirty="0" smtClean="0">
                <a:solidFill>
                  <a:srgbClr val="FF0000"/>
                </a:solidFill>
              </a:rPr>
              <a:t>υποχρεωτικά </a:t>
            </a:r>
            <a:r>
              <a:rPr lang="el-GR" sz="2400" dirty="0" smtClean="0"/>
              <a:t>ένα μέλος του </a:t>
            </a:r>
            <a:r>
              <a:rPr lang="el-GR" sz="2400" dirty="0" err="1" smtClean="0"/>
              <a:t>Μη.Π.Υ.Δη.Συ</a:t>
            </a:r>
            <a:r>
              <a:rPr lang="el-GR" sz="2400" dirty="0" smtClean="0"/>
              <a:t>. του </a:t>
            </a:r>
            <a:r>
              <a:rPr lang="el-GR" sz="2400" dirty="0" smtClean="0">
                <a:solidFill>
                  <a:srgbClr val="FF0000"/>
                </a:solidFill>
              </a:rPr>
              <a:t>άρθρου 344 </a:t>
            </a:r>
            <a:r>
              <a:rPr lang="el-GR" sz="2400" dirty="0" smtClean="0">
                <a:solidFill>
                  <a:srgbClr val="FFFF00"/>
                </a:solidFill>
              </a:rPr>
              <a:t>[Μητρώο έργων, μελετών].</a:t>
            </a:r>
          </a:p>
          <a:p>
            <a:pPr marL="180975" indent="-180975" algn="just">
              <a:lnSpc>
                <a:spcPct val="150000"/>
              </a:lnSpc>
              <a:spcBef>
                <a:spcPts val="0"/>
              </a:spcBef>
              <a:spcAft>
                <a:spcPts val="0"/>
              </a:spcAft>
              <a:tabLst>
                <a:tab pos="180975" algn="l"/>
              </a:tabLst>
            </a:pPr>
            <a:endParaRPr lang="el-GR" sz="2400" b="1" dirty="0" smtClean="0">
              <a:solidFill>
                <a:schemeClr val="tx1"/>
              </a:solidFill>
            </a:endParaRPr>
          </a:p>
          <a:p>
            <a:pPr marL="180975" indent="-180975" algn="just">
              <a:lnSpc>
                <a:spcPct val="150000"/>
              </a:lnSpc>
              <a:spcBef>
                <a:spcPts val="0"/>
              </a:spcBef>
              <a:spcAft>
                <a:spcPts val="0"/>
              </a:spcAft>
              <a:tabLst>
                <a:tab pos="180975" algn="l"/>
              </a:tabLst>
            </a:pPr>
            <a:endParaRPr lang="el-GR" sz="2400" b="1" dirty="0" smtClean="0">
              <a:solidFill>
                <a:schemeClr val="tx1"/>
              </a:solidFill>
            </a:endParaRP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52401"/>
            <a:ext cx="11449049" cy="628650"/>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r>
              <a:rPr lang="el-GR" sz="1800" dirty="0" smtClean="0">
                <a:solidFill>
                  <a:srgbClr val="FF0000"/>
                </a:solidFill>
              </a:rPr>
              <a:t> Γνωμοδοτικά όργανα</a:t>
            </a:r>
            <a:endParaRPr lang="el-GR" sz="1800" dirty="0"/>
          </a:p>
        </p:txBody>
      </p:sp>
      <p:sp>
        <p:nvSpPr>
          <p:cNvPr id="3" name="Υπότιτλος 2"/>
          <p:cNvSpPr>
            <a:spLocks noGrp="1"/>
          </p:cNvSpPr>
          <p:nvPr>
            <p:ph type="subTitle" idx="1"/>
          </p:nvPr>
        </p:nvSpPr>
        <p:spPr>
          <a:xfrm>
            <a:off x="304800" y="885826"/>
            <a:ext cx="11503378" cy="5684308"/>
          </a:xfrm>
        </p:spPr>
        <p:txBody>
          <a:bodyPr rtlCol="0">
            <a:normAutofit/>
          </a:bodyPr>
          <a:lstStyle/>
          <a:p>
            <a:pPr marL="180975" indent="-180975" algn="just">
              <a:lnSpc>
                <a:spcPct val="150000"/>
              </a:lnSpc>
              <a:spcBef>
                <a:spcPts val="0"/>
              </a:spcBef>
              <a:spcAft>
                <a:spcPts val="0"/>
              </a:spcAft>
              <a:buFont typeface="Wingdings" pitchFamily="2" charset="2"/>
              <a:buChar char="v"/>
              <a:tabLst>
                <a:tab pos="180975" algn="l"/>
              </a:tabLst>
            </a:pPr>
            <a:r>
              <a:rPr lang="el-GR" sz="2000" b="1" u="sng" dirty="0" smtClean="0">
                <a:solidFill>
                  <a:schemeClr val="tx1"/>
                </a:solidFill>
              </a:rPr>
              <a:t>ΣΥΓΚΡΟΤΗΣΗ</a:t>
            </a:r>
            <a:r>
              <a:rPr lang="el-GR" sz="2000" b="1" dirty="0" smtClean="0">
                <a:solidFill>
                  <a:schemeClr val="tx1"/>
                </a:solidFill>
              </a:rPr>
              <a:t>:</a:t>
            </a:r>
          </a:p>
          <a:p>
            <a:pPr marL="361950" indent="-361950" algn="just">
              <a:lnSpc>
                <a:spcPct val="150000"/>
              </a:lnSpc>
              <a:spcBef>
                <a:spcPts val="0"/>
              </a:spcBef>
              <a:spcAft>
                <a:spcPts val="0"/>
              </a:spcAft>
            </a:pPr>
            <a:r>
              <a:rPr lang="el-GR" sz="2000" dirty="0" smtClean="0">
                <a:solidFill>
                  <a:srgbClr val="FFFF00"/>
                </a:solidFill>
              </a:rPr>
              <a:t>§11ε)</a:t>
            </a:r>
            <a:r>
              <a:rPr lang="el-GR" sz="2000" dirty="0" smtClean="0"/>
              <a:t> Για την επιλογή των μελών των συλλογικών οργάνων του παρόντος άρθρου, οι αναθέτουσες αρχές </a:t>
            </a:r>
            <a:r>
              <a:rPr lang="el-GR" sz="2000" b="1" dirty="0" smtClean="0"/>
              <a:t>μπορεί να διενεργούν κλήρωση </a:t>
            </a:r>
            <a:r>
              <a:rPr lang="el-GR" sz="2000" dirty="0" smtClean="0"/>
              <a:t>κατά τις διατάξεις του άρθρου 26 του ν. 4024/2011 (A' 226).</a:t>
            </a:r>
          </a:p>
          <a:p>
            <a:pPr marL="361950" indent="-361950" algn="just">
              <a:lnSpc>
                <a:spcPct val="150000"/>
              </a:lnSpc>
              <a:spcBef>
                <a:spcPts val="0"/>
              </a:spcBef>
              <a:spcAft>
                <a:spcPts val="0"/>
              </a:spcAft>
            </a:pPr>
            <a:endParaRPr lang="el-GR" sz="2000" dirty="0" smtClean="0"/>
          </a:p>
          <a:p>
            <a:pPr marL="361950" indent="-361950" algn="just">
              <a:lnSpc>
                <a:spcPct val="150000"/>
              </a:lnSpc>
              <a:spcBef>
                <a:spcPts val="0"/>
              </a:spcBef>
              <a:spcAft>
                <a:spcPts val="0"/>
              </a:spcAft>
            </a:pPr>
            <a:r>
              <a:rPr lang="el-GR" sz="2000" dirty="0" smtClean="0">
                <a:solidFill>
                  <a:srgbClr val="FFFF00"/>
                </a:solidFill>
              </a:rPr>
              <a:t>§11στ)</a:t>
            </a:r>
            <a:r>
              <a:rPr lang="el-GR" sz="2000" dirty="0" smtClean="0"/>
              <a:t> Τα γνωμοδοτικά όργανα συγκροτούνται από υπαλλήλους που υπηρετούν </a:t>
            </a:r>
            <a:r>
              <a:rPr lang="el-GR" sz="2000" b="1" dirty="0" smtClean="0">
                <a:solidFill>
                  <a:srgbClr val="FFFF00"/>
                </a:solidFill>
              </a:rPr>
              <a:t>με οποιαδήποτε σχέση εργασίας </a:t>
            </a:r>
            <a:r>
              <a:rPr lang="el-GR" sz="2000" b="1" dirty="0" smtClean="0">
                <a:solidFill>
                  <a:srgbClr val="FF0000"/>
                </a:solidFill>
              </a:rPr>
              <a:t>[;]</a:t>
            </a:r>
            <a:r>
              <a:rPr lang="el-GR" sz="2000" b="1" dirty="0" smtClean="0">
                <a:solidFill>
                  <a:srgbClr val="FFFF00"/>
                </a:solidFill>
              </a:rPr>
              <a:t> στον φορέα που διενεργεί το διαγωνισμό ή σε άλλο φορέα του δημοσίου τομέα</a:t>
            </a:r>
            <a:r>
              <a:rPr lang="el-GR" sz="2000" b="1" dirty="0" smtClean="0"/>
              <a:t> και λειτουργούν σύμφωνα με τις ισχύουσες κάθε φορά γενικές διατάξεις περί συλλογικών οργάνων</a:t>
            </a:r>
            <a:r>
              <a:rPr lang="el-GR" sz="2000" dirty="0" smtClean="0"/>
              <a:t>.</a:t>
            </a:r>
            <a:endParaRPr lang="el-GR" sz="2000" dirty="0" smtClean="0">
              <a:solidFill>
                <a:srgbClr val="FF0000"/>
              </a:solidFill>
            </a:endParaRPr>
          </a:p>
          <a:p>
            <a:pPr marL="361950" indent="-361950" algn="just">
              <a:lnSpc>
                <a:spcPct val="150000"/>
              </a:lnSpc>
              <a:spcBef>
                <a:spcPts val="0"/>
              </a:spcBef>
              <a:spcAft>
                <a:spcPts val="0"/>
              </a:spcAft>
            </a:pPr>
            <a:endParaRPr lang="el-GR" sz="2000" b="1" dirty="0" smtClean="0">
              <a:solidFill>
                <a:schemeClr val="tx1"/>
              </a:solidFill>
            </a:endParaRPr>
          </a:p>
          <a:p>
            <a:pPr marL="180975" indent="-180975" algn="just">
              <a:lnSpc>
                <a:spcPct val="150000"/>
              </a:lnSpc>
              <a:spcBef>
                <a:spcPts val="0"/>
              </a:spcBef>
              <a:spcAft>
                <a:spcPts val="0"/>
              </a:spcAft>
              <a:tabLst>
                <a:tab pos="180975" algn="l"/>
              </a:tabLst>
            </a:pPr>
            <a:endParaRPr lang="el-GR" sz="2400" b="1" dirty="0" smtClean="0">
              <a:solidFill>
                <a:schemeClr val="tx1"/>
              </a:solidFill>
            </a:endParaRPr>
          </a:p>
          <a:p>
            <a:pPr marL="361950" indent="-361950" algn="just">
              <a:lnSpc>
                <a:spcPct val="150000"/>
              </a:lnSpc>
              <a:spcBef>
                <a:spcPts val="0"/>
              </a:spcBef>
              <a:spcAft>
                <a:spcPts val="0"/>
              </a:spcAft>
            </a:pPr>
            <a:endParaRPr lang="el-GR" sz="2400" dirty="0" smtClean="0"/>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4825" y="142876"/>
            <a:ext cx="11449049" cy="552450"/>
          </a:xfrm>
        </p:spPr>
        <p:txBody>
          <a:bodyPr rtlCol="0"/>
          <a:lstStyle/>
          <a:p>
            <a:pPr marL="371475" indent="-371475">
              <a:lnSpc>
                <a:spcPct val="100000"/>
              </a:lnSpc>
              <a:tabLst>
                <a:tab pos="0" algn="l"/>
              </a:tabLst>
              <a:defRPr/>
            </a:pP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
            </a:r>
            <a:br>
              <a:rPr lang="el-GR" sz="1800" dirty="0" smtClean="0">
                <a:latin typeface="Arial" charset="0"/>
              </a:rPr>
            </a:br>
            <a:r>
              <a:rPr lang="el-GR" sz="1800" dirty="0" smtClean="0">
                <a:latin typeface="Arial" charset="0"/>
              </a:rPr>
              <a:t>ν. 4412/2016  - </a:t>
            </a:r>
            <a:r>
              <a:rPr lang="el-GR" sz="1800" dirty="0" smtClean="0">
                <a:solidFill>
                  <a:srgbClr val="FFFF00"/>
                </a:solidFill>
                <a:latin typeface="Arial" charset="0"/>
              </a:rPr>
              <a:t>Άρθρο 221 </a:t>
            </a:r>
            <a:r>
              <a:rPr lang="el-GR" sz="1800" dirty="0" smtClean="0">
                <a:solidFill>
                  <a:srgbClr val="FF0000"/>
                </a:solidFill>
              </a:rPr>
              <a:t>Γνωμοδοτικά όργανα</a:t>
            </a:r>
            <a:endParaRPr lang="el-GR" sz="1800" dirty="0"/>
          </a:p>
        </p:txBody>
      </p:sp>
      <p:sp>
        <p:nvSpPr>
          <p:cNvPr id="3" name="Υπότιτλος 2"/>
          <p:cNvSpPr>
            <a:spLocks noGrp="1"/>
          </p:cNvSpPr>
          <p:nvPr>
            <p:ph type="subTitle" idx="1"/>
          </p:nvPr>
        </p:nvSpPr>
        <p:spPr>
          <a:xfrm>
            <a:off x="304800" y="847726"/>
            <a:ext cx="11503378" cy="5722408"/>
          </a:xfrm>
        </p:spPr>
        <p:txBody>
          <a:bodyPr rtlCol="0">
            <a:normAutofit/>
          </a:bodyPr>
          <a:lstStyle/>
          <a:p>
            <a:pPr marL="361950" indent="-361950" algn="just">
              <a:lnSpc>
                <a:spcPct val="150000"/>
              </a:lnSpc>
              <a:spcBef>
                <a:spcPts val="0"/>
              </a:spcBef>
              <a:spcAft>
                <a:spcPts val="0"/>
              </a:spcAft>
            </a:pPr>
            <a:r>
              <a:rPr lang="el-GR" sz="2400" b="1" u="sng" dirty="0" smtClean="0">
                <a:solidFill>
                  <a:srgbClr val="C00000"/>
                </a:solidFill>
              </a:rPr>
              <a:t>Λειτουργία - Αρμοδιότητες</a:t>
            </a:r>
            <a:r>
              <a:rPr lang="el-GR" sz="2400" dirty="0" smtClean="0"/>
              <a:t>:</a:t>
            </a:r>
          </a:p>
          <a:p>
            <a:pPr marL="361950" indent="-361950" algn="just">
              <a:lnSpc>
                <a:spcPct val="150000"/>
              </a:lnSpc>
              <a:spcBef>
                <a:spcPts val="0"/>
              </a:spcBef>
              <a:spcAft>
                <a:spcPts val="0"/>
              </a:spcAft>
            </a:pPr>
            <a:r>
              <a:rPr lang="el-GR" sz="2400" dirty="0" smtClean="0">
                <a:solidFill>
                  <a:srgbClr val="FFFF00"/>
                </a:solidFill>
              </a:rPr>
              <a:t>§2.</a:t>
            </a:r>
            <a:r>
              <a:rPr lang="el-GR" sz="2400" dirty="0" smtClean="0"/>
              <a:t> «…Κατά την άσκηση των αρμοδιοτήτων τους τα όργανα αυτά </a:t>
            </a:r>
            <a:r>
              <a:rPr lang="el-GR" sz="2400" dirty="0" smtClean="0">
                <a:solidFill>
                  <a:srgbClr val="C00000"/>
                </a:solidFill>
              </a:rPr>
              <a:t>εκδίδουν </a:t>
            </a:r>
            <a:r>
              <a:rPr lang="el-GR" sz="2400" b="1" dirty="0" smtClean="0">
                <a:solidFill>
                  <a:srgbClr val="FFFF00"/>
                </a:solidFill>
              </a:rPr>
              <a:t>[;] </a:t>
            </a:r>
            <a:r>
              <a:rPr lang="el-GR" sz="2400" dirty="0" smtClean="0"/>
              <a:t>γνώμη (συμπεριλαμβανομένης της βαθμολόγησης) </a:t>
            </a:r>
            <a:r>
              <a:rPr lang="el-GR" sz="2400" dirty="0" smtClean="0">
                <a:solidFill>
                  <a:srgbClr val="C00000"/>
                </a:solidFill>
              </a:rPr>
              <a:t>μετά από ψηφοφορία </a:t>
            </a:r>
            <a:r>
              <a:rPr lang="el-GR" sz="2400" dirty="0" smtClean="0"/>
              <a:t>επί των επικρατέστερων προτάσεων (π.χ. βαθμολόγησης). </a:t>
            </a:r>
          </a:p>
          <a:p>
            <a:pPr marL="361950" indent="-361950" algn="just">
              <a:lnSpc>
                <a:spcPct val="150000"/>
              </a:lnSpc>
              <a:spcBef>
                <a:spcPts val="0"/>
              </a:spcBef>
              <a:spcAft>
                <a:spcPts val="0"/>
              </a:spcAft>
            </a:pPr>
            <a:r>
              <a:rPr lang="el-GR" sz="2400" dirty="0" smtClean="0"/>
              <a:t>	Η γνώμη (π.χ. επί της βαθμολόγησης) του οργάνου είναι η πρόταση που συγκεντρώνει την </a:t>
            </a:r>
            <a:r>
              <a:rPr lang="el-GR" sz="2400" b="1" dirty="0" smtClean="0"/>
              <a:t>πλειοψηφία των παρόντων</a:t>
            </a:r>
            <a:r>
              <a:rPr lang="el-GR" sz="2400" dirty="0" smtClean="0"/>
              <a:t>. </a:t>
            </a:r>
          </a:p>
          <a:p>
            <a:pPr marL="361950" indent="-361950" algn="just">
              <a:lnSpc>
                <a:spcPct val="150000"/>
              </a:lnSpc>
              <a:spcBef>
                <a:spcPts val="0"/>
              </a:spcBef>
              <a:spcAft>
                <a:spcPts val="0"/>
              </a:spcAft>
            </a:pPr>
            <a:r>
              <a:rPr lang="el-GR" sz="2400" dirty="0" smtClean="0">
                <a:solidFill>
                  <a:srgbClr val="C00000"/>
                </a:solidFill>
              </a:rPr>
              <a:t>	Δεν επιτρέπεται η γνώμη των οργάνων αυτών να προκύπτει από το μέσο όρο των προτάσεων</a:t>
            </a:r>
            <a:r>
              <a:rPr lang="el-GR" sz="2400" dirty="0" smtClean="0"/>
              <a:t>.</a:t>
            </a:r>
          </a:p>
          <a:p>
            <a:pPr marL="361950" indent="-361950" algn="just">
              <a:lnSpc>
                <a:spcPct val="150000"/>
              </a:lnSpc>
              <a:spcBef>
                <a:spcPts val="0"/>
              </a:spcBef>
              <a:spcAft>
                <a:spcPts val="0"/>
              </a:spcAft>
            </a:pPr>
            <a:r>
              <a:rPr lang="el-GR" sz="2400" dirty="0" smtClean="0">
                <a:solidFill>
                  <a:srgbClr val="FFFF00"/>
                </a:solidFill>
              </a:rPr>
              <a:t>§6 </a:t>
            </a:r>
            <a:r>
              <a:rPr lang="el-GR" sz="2400" dirty="0" smtClean="0"/>
              <a:t>δυνατότητα συνεδριάσεων συλλογικών οργάνων με χρήση ηλεκτρονικών μέσων (τηλεδιάσκεψη)</a:t>
            </a:r>
          </a:p>
          <a:p>
            <a:pPr marL="361950" indent="-361950" algn="just">
              <a:lnSpc>
                <a:spcPct val="150000"/>
              </a:lnSpc>
              <a:spcBef>
                <a:spcPts val="0"/>
              </a:spcBef>
              <a:spcAft>
                <a:spcPts val="0"/>
              </a:spcAft>
            </a:pPr>
            <a:endParaRPr lang="el-GR" sz="2400" dirty="0" smtClean="0"/>
          </a:p>
        </p:txBody>
      </p:sp>
    </p:spTree>
    <p:extLst>
      <p:ext uri="{BB962C8B-B14F-4D97-AF65-F5344CB8AC3E}">
        <p14:creationId xmlns:p14="http://schemas.microsoft.com/office/powerpoint/2010/main" xmlns="" val="386644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F0346053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Office_13891906_TF03460535" id="{A18DCE81-50BF-4232-9881-7C5035E9A074}" vid="{9B12E702-CD29-435C-ACF8-BC78F1148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TF03460535</Template>
  <TotalTime>1654</TotalTime>
  <Words>2964</Words>
  <Application>Microsoft Office PowerPoint</Application>
  <PresentationFormat>Προσαρμογή</PresentationFormat>
  <Paragraphs>394</Paragraphs>
  <Slides>53</Slides>
  <Notes>30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TF03460535</vt:lpstr>
      <vt:lpstr>ΕΘΝΙΚΗ ΣΧΟΛΗ ΔΗΜΟΣΙΑΣ ΔΙΟΙΚΗΣΗΣ &amp; ΑΥΤΟΔΙΟΙΚΗΣΗΣ ΚΣΤ ‘ ΣΕΙΡΑ</vt:lpstr>
      <vt:lpstr>ν. 4412/2016 ΔημΟσιεΣ ΣυμβΑσειΣ Εργων, Προμηθειων και Υπηρεσιων (προσαρμογη στισ ΟδηγίεΣ 2014/24/ΕΕ και 2014/25/ΕΕ)   (ΦΕΚ 147 Α) </vt:lpstr>
      <vt:lpstr>Εφαρμοστεο δικαιο</vt:lpstr>
      <vt:lpstr>      ν. 4412/2016  ΜΕΡΟΣ Γ΄ ΟΡΓΑΝΑ ΔΙΕΝΕΡΓΕΙΑΣ ΔΙΑΔΙΚΑΣΙΩΝ ΣΥΝΑΨΗΣ ΣΥΜΒΑΣΕΩΝ  Άρθρο 221 - Όργανα διενεργειασ διαδικασιών συναψησ Δημοσιων Συμβασεων </vt:lpstr>
      <vt:lpstr>      ν. 4412/2016  - Άρθρο 221 - Γνωμοδοτικά όργανα</vt:lpstr>
      <vt:lpstr>      ν. 4412/2016  - Άρθρο 221 - Γνωμοδοτικά όργανα</vt:lpstr>
      <vt:lpstr>      ν. 4412/2016  - Άρθρο 221 - Γνωμοδοτικά όργανα</vt:lpstr>
      <vt:lpstr>      ν. 4412/2016  - Άρθρο 221 - Γνωμοδοτικά όργανα</vt:lpstr>
      <vt:lpstr>      ν. 4412/2016  - Άρθρο 221 Γνωμοδοτικά όργανα</vt:lpstr>
      <vt:lpstr>      ν. 4412/2016  - Άρθρο 221 - Γνωμοδοτικά όργανα  </vt:lpstr>
      <vt:lpstr>      ν. 4412/2016  - Άρθρο 221 - Γνωμοδοτικά όργανα  </vt:lpstr>
      <vt:lpstr>      ν. 4412/2016  - Άρθρο 221 </vt:lpstr>
      <vt:lpstr>      ν. 4412/2016  - Άρθρο 221 </vt:lpstr>
      <vt:lpstr>      ν. 4412/2016  - Άρθρο 221 </vt:lpstr>
      <vt:lpstr>      ν. 4412/2016  - Άρθρο 221Α «Προθεσμιεσ για την ολοκληρωση των επιμερουσ σταδιων» </vt:lpstr>
      <vt:lpstr>      ν. 4412/2016  - Άρθρο 221Α «Προθεσμιεσ για την ολοκληρωση των επιμερουσ σταδιων» </vt:lpstr>
      <vt:lpstr>      ν. 4412/2016  - Άρθρο 221Α «Προθεσμιεσ για την ολοκληρωση των επιμερουσ σταδιων» </vt:lpstr>
      <vt:lpstr>      ν. 4412/2016  - Άρθρο 221Α «Προθεσμιεσ για την ολοκληρωση των επιμερουσ σταδιων» </vt:lpstr>
      <vt:lpstr>      ν. 4412/2016  - Άρθρο 221 </vt:lpstr>
      <vt:lpstr>      ν. 4412/2016  - Άρθρο 221 </vt:lpstr>
      <vt:lpstr>      ν. 4412/2016  - Άρθρο 221 </vt:lpstr>
      <vt:lpstr>      ν. 4412/2016  - Άρθρο 221 </vt:lpstr>
      <vt:lpstr>      ν. 4412/2016  - Άρθρο 221 </vt:lpstr>
      <vt:lpstr>      ν. 4412/2016  - Άρθρο 221 </vt:lpstr>
      <vt:lpstr>      ν. 4412/2016  - Άρθρο 221 </vt:lpstr>
      <vt:lpstr>      ν. 4412/2016  - Άρθρο 221Α Προθεσμιεσ </vt:lpstr>
      <vt:lpstr>      ν. 4412/2016  - Άρθρο 221 </vt:lpstr>
      <vt:lpstr>      ν. 4412/2016  - Άρθρο 221 </vt:lpstr>
      <vt:lpstr>      ν. 4412/2016  - Άρθρο 221 </vt:lpstr>
      <vt:lpstr>   </vt:lpstr>
      <vt:lpstr> </vt:lpstr>
      <vt:lpstr> </vt:lpstr>
      <vt:lpstr>   Άρθρο  3 Αιτησεισ προσ τη Διοικηση</vt:lpstr>
      <vt:lpstr>   Άρθρο  3 Αιτησεισ προσ τη Διοικηση</vt:lpstr>
      <vt:lpstr>     Άρθρο 4 Διεκπεραιωση υποθεσεων από τη Διοίκηση </vt:lpstr>
      <vt:lpstr>          άρθρο 5 Πρόσβαση σε έγγραφα &amp; ΆΡΘΡΟ 1 Π.Δ. 28/2015, ΦΕΚ 34 Α  </vt:lpstr>
      <vt:lpstr>          άρθρο 5 Πρόσβαση σε έγγραφα  </vt:lpstr>
      <vt:lpstr>          άρθρο 5 Πρόσβαση σε έγγραφα  </vt:lpstr>
      <vt:lpstr>          </vt:lpstr>
      <vt:lpstr>          </vt:lpstr>
      <vt:lpstr>          </vt:lpstr>
      <vt:lpstr>          </vt:lpstr>
      <vt:lpstr>          </vt:lpstr>
      <vt:lpstr>          </vt:lpstr>
      <vt:lpstr>          </vt:lpstr>
      <vt:lpstr>          </vt:lpstr>
      <vt:lpstr>          </vt:lpstr>
      <vt:lpstr>          </vt:lpstr>
      <vt:lpstr>          </vt:lpstr>
      <vt:lpstr>          </vt:lpstr>
      <vt:lpstr>          </vt:lpstr>
      <vt:lpstr>          </vt:lpstr>
      <vt:lpst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ΔΙΑΤΑΞΗ ΤΙΤΛΟΥ</dc:title>
  <dc:creator>gerostathoua</dc:creator>
  <cp:lastModifiedBy>SOULA</cp:lastModifiedBy>
  <cp:revision>56</cp:revision>
  <dcterms:created xsi:type="dcterms:W3CDTF">2019-02-12T06:21:25Z</dcterms:created>
  <dcterms:modified xsi:type="dcterms:W3CDTF">2020-05-07T23:22:37Z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